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charts/chart4.xml" ContentType="application/vnd.openxmlformats-officedocument.drawingml.chart+xml"/>
  <Override PartName="/ppt/theme/themeOverride2.xml" ContentType="application/vnd.openxmlformats-officedocument.themeOverride+xml"/>
  <Override PartName="/ppt/charts/chart5.xml" ContentType="application/vnd.openxmlformats-officedocument.drawingml.chart+xml"/>
  <Override PartName="/ppt/theme/themeOverride3.xml" ContentType="application/vnd.openxmlformats-officedocument.themeOverride+xml"/>
  <Override PartName="/ppt/charts/chart6.xml" ContentType="application/vnd.openxmlformats-officedocument.drawingml.chart+xml"/>
  <Override PartName="/ppt/theme/themeOverride4.xml" ContentType="application/vnd.openxmlformats-officedocument.themeOverride+xml"/>
  <Override PartName="/ppt/charts/chart7.xml" ContentType="application/vnd.openxmlformats-officedocument.drawingml.chart+xml"/>
  <Override PartName="/ppt/theme/themeOverride5.xml" ContentType="application/vnd.openxmlformats-officedocument.themeOverride+xml"/>
  <Override PartName="/ppt/drawings/drawing2.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8.xml" ContentType="application/vnd.openxmlformats-officedocument.drawingml.chart+xml"/>
  <Override PartName="/ppt/theme/themeOverride6.xml" ContentType="application/vnd.openxmlformats-officedocument.themeOverride+xml"/>
  <Override PartName="/ppt/notesSlides/notesSlide8.xml" ContentType="application/vnd.openxmlformats-officedocument.presentationml.notesSlide+xml"/>
  <Override PartName="/ppt/charts/chart9.xml" ContentType="application/vnd.openxmlformats-officedocument.drawingml.chart+xml"/>
  <Override PartName="/ppt/theme/themeOverride7.xml" ContentType="application/vnd.openxmlformats-officedocument.themeOverride+xml"/>
  <Override PartName="/ppt/notesSlides/notesSlide9.xml" ContentType="application/vnd.openxmlformats-officedocument.presentationml.notesSlide+xml"/>
  <Override PartName="/ppt/charts/chart10.xml" ContentType="application/vnd.openxmlformats-officedocument.drawingml.chart+xml"/>
  <Override PartName="/ppt/theme/themeOverride8.xml" ContentType="application/vnd.openxmlformats-officedocument.themeOverride+xml"/>
  <Override PartName="/ppt/notesSlides/notesSlide10.xml" ContentType="application/vnd.openxmlformats-officedocument.presentationml.notesSlide+xml"/>
  <Override PartName="/ppt/charts/chart11.xml" ContentType="application/vnd.openxmlformats-officedocument.drawingml.chart+xml"/>
  <Override PartName="/ppt/theme/themeOverride9.xml" ContentType="application/vnd.openxmlformats-officedocument.themeOverride+xml"/>
  <Override PartName="/ppt/notesSlides/notesSlide11.xml" ContentType="application/vnd.openxmlformats-officedocument.presentationml.notesSlide+xml"/>
  <Override PartName="/ppt/charts/chart12.xml" ContentType="application/vnd.openxmlformats-officedocument.drawingml.chart+xml"/>
  <Override PartName="/ppt/theme/themeOverride10.xml" ContentType="application/vnd.openxmlformats-officedocument.themeOverride+xml"/>
  <Override PartName="/ppt/notesSlides/notesSlide12.xml" ContentType="application/vnd.openxmlformats-officedocument.presentationml.notesSlide+xml"/>
  <Override PartName="/ppt/charts/chart13.xml" ContentType="application/vnd.openxmlformats-officedocument.drawingml.chart+xml"/>
  <Override PartName="/ppt/theme/themeOverride11.xml" ContentType="application/vnd.openxmlformats-officedocument.themeOverride+xml"/>
  <Override PartName="/ppt/notesSlides/notesSlide13.xml" ContentType="application/vnd.openxmlformats-officedocument.presentationml.notesSlide+xml"/>
  <Override PartName="/ppt/charts/chart14.xml" ContentType="application/vnd.openxmlformats-officedocument.drawingml.chart+xml"/>
  <Override PartName="/ppt/theme/themeOverride12.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heme/themeOverride13.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039" r:id="rId4"/>
    <p:sldMasterId id="2147484176" r:id="rId5"/>
    <p:sldMasterId id="2147484185" r:id="rId6"/>
    <p:sldMasterId id="2147484195" r:id="rId7"/>
  </p:sldMasterIdLst>
  <p:notesMasterIdLst>
    <p:notesMasterId r:id="rId123"/>
  </p:notesMasterIdLst>
  <p:handoutMasterIdLst>
    <p:handoutMasterId r:id="rId124"/>
  </p:handoutMasterIdLst>
  <p:sldIdLst>
    <p:sldId id="257" r:id="rId8"/>
    <p:sldId id="491" r:id="rId9"/>
    <p:sldId id="301" r:id="rId10"/>
    <p:sldId id="298" r:id="rId11"/>
    <p:sldId id="303" r:id="rId12"/>
    <p:sldId id="490" r:id="rId13"/>
    <p:sldId id="468" r:id="rId14"/>
    <p:sldId id="464" r:id="rId15"/>
    <p:sldId id="465" r:id="rId16"/>
    <p:sldId id="466" r:id="rId17"/>
    <p:sldId id="493" r:id="rId18"/>
    <p:sldId id="494" r:id="rId19"/>
    <p:sldId id="495" r:id="rId20"/>
    <p:sldId id="412" r:id="rId21"/>
    <p:sldId id="461" r:id="rId22"/>
    <p:sldId id="462" r:id="rId23"/>
    <p:sldId id="489" r:id="rId24"/>
    <p:sldId id="289" r:id="rId25"/>
    <p:sldId id="290" r:id="rId26"/>
    <p:sldId id="488" r:id="rId27"/>
    <p:sldId id="398" r:id="rId28"/>
    <p:sldId id="363" r:id="rId29"/>
    <p:sldId id="399" r:id="rId30"/>
    <p:sldId id="401" r:id="rId31"/>
    <p:sldId id="400" r:id="rId32"/>
    <p:sldId id="452" r:id="rId33"/>
    <p:sldId id="362" r:id="rId34"/>
    <p:sldId id="365" r:id="rId35"/>
    <p:sldId id="366" r:id="rId36"/>
    <p:sldId id="367" r:id="rId37"/>
    <p:sldId id="368" r:id="rId38"/>
    <p:sldId id="369" r:id="rId39"/>
    <p:sldId id="370" r:id="rId40"/>
    <p:sldId id="371" r:id="rId41"/>
    <p:sldId id="472" r:id="rId42"/>
    <p:sldId id="474" r:id="rId43"/>
    <p:sldId id="475" r:id="rId44"/>
    <p:sldId id="476" r:id="rId45"/>
    <p:sldId id="372" r:id="rId46"/>
    <p:sldId id="373" r:id="rId47"/>
    <p:sldId id="374" r:id="rId48"/>
    <p:sldId id="375" r:id="rId49"/>
    <p:sldId id="376" r:id="rId50"/>
    <p:sldId id="377" r:id="rId51"/>
    <p:sldId id="378" r:id="rId52"/>
    <p:sldId id="379" r:id="rId53"/>
    <p:sldId id="480" r:id="rId54"/>
    <p:sldId id="477" r:id="rId55"/>
    <p:sldId id="380" r:id="rId56"/>
    <p:sldId id="381" r:id="rId57"/>
    <p:sldId id="382" r:id="rId58"/>
    <p:sldId id="383" r:id="rId59"/>
    <p:sldId id="487" r:id="rId60"/>
    <p:sldId id="423" r:id="rId61"/>
    <p:sldId id="424" r:id="rId62"/>
    <p:sldId id="425" r:id="rId63"/>
    <p:sldId id="426" r:id="rId64"/>
    <p:sldId id="427" r:id="rId65"/>
    <p:sldId id="428" r:id="rId66"/>
    <p:sldId id="429" r:id="rId67"/>
    <p:sldId id="430" r:id="rId68"/>
    <p:sldId id="496" r:id="rId69"/>
    <p:sldId id="492" r:id="rId70"/>
    <p:sldId id="456" r:id="rId71"/>
    <p:sldId id="457" r:id="rId72"/>
    <p:sldId id="458" r:id="rId73"/>
    <p:sldId id="459" r:id="rId74"/>
    <p:sldId id="460" r:id="rId75"/>
    <p:sldId id="486" r:id="rId76"/>
    <p:sldId id="304" r:id="rId77"/>
    <p:sldId id="449" r:id="rId78"/>
    <p:sldId id="450" r:id="rId79"/>
    <p:sldId id="451" r:id="rId80"/>
    <p:sldId id="275" r:id="rId81"/>
    <p:sldId id="276" r:id="rId82"/>
    <p:sldId id="485" r:id="rId83"/>
    <p:sldId id="431" r:id="rId84"/>
    <p:sldId id="433" r:id="rId85"/>
    <p:sldId id="305" r:id="rId86"/>
    <p:sldId id="306" r:id="rId87"/>
    <p:sldId id="313" r:id="rId88"/>
    <p:sldId id="314" r:id="rId89"/>
    <p:sldId id="315" r:id="rId90"/>
    <p:sldId id="307" r:id="rId91"/>
    <p:sldId id="308" r:id="rId92"/>
    <p:sldId id="309" r:id="rId93"/>
    <p:sldId id="310" r:id="rId94"/>
    <p:sldId id="311" r:id="rId95"/>
    <p:sldId id="312" r:id="rId96"/>
    <p:sldId id="317" r:id="rId97"/>
    <p:sldId id="484" r:id="rId98"/>
    <p:sldId id="435" r:id="rId99"/>
    <p:sldId id="436" r:id="rId100"/>
    <p:sldId id="437" r:id="rId101"/>
    <p:sldId id="438" r:id="rId102"/>
    <p:sldId id="439" r:id="rId103"/>
    <p:sldId id="440" r:id="rId104"/>
    <p:sldId id="441" r:id="rId105"/>
    <p:sldId id="442" r:id="rId106"/>
    <p:sldId id="443" r:id="rId107"/>
    <p:sldId id="444" r:id="rId108"/>
    <p:sldId id="445" r:id="rId109"/>
    <p:sldId id="446" r:id="rId110"/>
    <p:sldId id="447" r:id="rId111"/>
    <p:sldId id="470" r:id="rId112"/>
    <p:sldId id="264" r:id="rId113"/>
    <p:sldId id="265" r:id="rId114"/>
    <p:sldId id="267" r:id="rId115"/>
    <p:sldId id="268" r:id="rId116"/>
    <p:sldId id="295" r:id="rId117"/>
    <p:sldId id="483" r:id="rId118"/>
    <p:sldId id="413" r:id="rId119"/>
    <p:sldId id="415" r:id="rId120"/>
    <p:sldId id="416" r:id="rId121"/>
    <p:sldId id="281" r:id="rId122"/>
  </p:sldIdLst>
  <p:sldSz cx="9144000" cy="6858000" type="screen4x3"/>
  <p:notesSz cx="6797675" cy="9926638"/>
  <p:defaultTextStyle>
    <a:defPPr>
      <a:defRPr lang="en-US"/>
    </a:defPPr>
    <a:lvl1pPr algn="l" rtl="0" eaLnBrk="0" fontAlgn="base" hangingPunct="0">
      <a:spcBef>
        <a:spcPct val="0"/>
      </a:spcBef>
      <a:spcAft>
        <a:spcPct val="0"/>
      </a:spcAft>
      <a:defRPr sz="2000" kern="1200">
        <a:solidFill>
          <a:schemeClr val="tx1"/>
        </a:solidFill>
        <a:latin typeface="Arial" charset="0"/>
        <a:ea typeface="+mn-ea"/>
        <a:cs typeface="+mn-cs"/>
      </a:defRPr>
    </a:lvl1pPr>
    <a:lvl2pPr marL="457200" algn="l" rtl="0" eaLnBrk="0" fontAlgn="base" hangingPunct="0">
      <a:spcBef>
        <a:spcPct val="0"/>
      </a:spcBef>
      <a:spcAft>
        <a:spcPct val="0"/>
      </a:spcAft>
      <a:defRPr sz="2000" kern="1200">
        <a:solidFill>
          <a:schemeClr val="tx1"/>
        </a:solidFill>
        <a:latin typeface="Arial" charset="0"/>
        <a:ea typeface="+mn-ea"/>
        <a:cs typeface="+mn-cs"/>
      </a:defRPr>
    </a:lvl2pPr>
    <a:lvl3pPr marL="914400" algn="l" rtl="0" eaLnBrk="0" fontAlgn="base" hangingPunct="0">
      <a:spcBef>
        <a:spcPct val="0"/>
      </a:spcBef>
      <a:spcAft>
        <a:spcPct val="0"/>
      </a:spcAft>
      <a:defRPr sz="2000" kern="1200">
        <a:solidFill>
          <a:schemeClr val="tx1"/>
        </a:solidFill>
        <a:latin typeface="Arial" charset="0"/>
        <a:ea typeface="+mn-ea"/>
        <a:cs typeface="+mn-cs"/>
      </a:defRPr>
    </a:lvl3pPr>
    <a:lvl4pPr marL="1371600" algn="l" rtl="0" eaLnBrk="0" fontAlgn="base" hangingPunct="0">
      <a:spcBef>
        <a:spcPct val="0"/>
      </a:spcBef>
      <a:spcAft>
        <a:spcPct val="0"/>
      </a:spcAft>
      <a:defRPr sz="2000" kern="1200">
        <a:solidFill>
          <a:schemeClr val="tx1"/>
        </a:solidFill>
        <a:latin typeface="Arial" charset="0"/>
        <a:ea typeface="+mn-ea"/>
        <a:cs typeface="+mn-cs"/>
      </a:defRPr>
    </a:lvl4pPr>
    <a:lvl5pPr marL="1828800" algn="l"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663">
          <p15:clr>
            <a:srgbClr val="A4A3A4"/>
          </p15:clr>
        </p15:guide>
        <p15:guide id="2" orient="horz" pos="2160">
          <p15:clr>
            <a:srgbClr val="A4A3A4"/>
          </p15:clr>
        </p15:guide>
        <p15:guide id="3" orient="horz" pos="3566">
          <p15:clr>
            <a:srgbClr val="A4A3A4"/>
          </p15:clr>
        </p15:guide>
        <p15:guide id="4" orient="horz" pos="890">
          <p15:clr>
            <a:srgbClr val="A4A3A4"/>
          </p15:clr>
        </p15:guide>
        <p15:guide id="5" orient="horz" pos="4020">
          <p15:clr>
            <a:srgbClr val="A4A3A4"/>
          </p15:clr>
        </p15:guide>
        <p15:guide id="6" orient="horz" pos="2614">
          <p15:clr>
            <a:srgbClr val="A4A3A4"/>
          </p15:clr>
        </p15:guide>
        <p15:guide id="7" pos="2880">
          <p15:clr>
            <a:srgbClr val="A4A3A4"/>
          </p15:clr>
        </p15:guide>
        <p15:guide id="8" pos="204">
          <p15:clr>
            <a:srgbClr val="A4A3A4"/>
          </p15:clr>
        </p15:guide>
        <p15:guide id="9" pos="5556">
          <p15:clr>
            <a:srgbClr val="A4A3A4"/>
          </p15:clr>
        </p15:guide>
        <p15:guide id="10" pos="4241">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u004" initials="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6600"/>
    <a:srgbClr val="7F7F7F"/>
    <a:srgbClr val="6D6D6D"/>
    <a:srgbClr val="FFAB66"/>
    <a:srgbClr val="FF7300"/>
    <a:srgbClr val="00CC99"/>
    <a:srgbClr val="FFAD5E"/>
    <a:srgbClr val="868686"/>
    <a:srgbClr val="DA1F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368" autoAdjust="0"/>
    <p:restoredTop sz="97834" autoAdjust="0"/>
  </p:normalViewPr>
  <p:slideViewPr>
    <p:cSldViewPr>
      <p:cViewPr varScale="1">
        <p:scale>
          <a:sx n="108" d="100"/>
          <a:sy n="108" d="100"/>
        </p:scale>
        <p:origin x="1614" y="108"/>
      </p:cViewPr>
      <p:guideLst>
        <p:guide orient="horz" pos="663"/>
        <p:guide orient="horz" pos="2160"/>
        <p:guide orient="horz" pos="3566"/>
        <p:guide orient="horz" pos="890"/>
        <p:guide orient="horz" pos="4020"/>
        <p:guide orient="horz" pos="2614"/>
        <p:guide pos="2880"/>
        <p:guide pos="204"/>
        <p:guide pos="5556"/>
        <p:guide pos="4241"/>
      </p:guideLst>
    </p:cSldViewPr>
  </p:slid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79" d="100"/>
          <a:sy n="79" d="100"/>
        </p:scale>
        <p:origin x="3318" y="96"/>
      </p:cViewPr>
      <p:guideLst>
        <p:guide orient="horz" pos="3126"/>
        <p:guide pos="2141"/>
      </p:guideLst>
    </p:cSldViewPr>
  </p:notes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117" Type="http://schemas.openxmlformats.org/officeDocument/2006/relationships/slide" Target="slides/slide110.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12" Type="http://schemas.openxmlformats.org/officeDocument/2006/relationships/slide" Target="slides/slide105.xml"/><Relationship Id="rId16" Type="http://schemas.openxmlformats.org/officeDocument/2006/relationships/slide" Target="slides/slide9.xml"/><Relationship Id="rId107" Type="http://schemas.openxmlformats.org/officeDocument/2006/relationships/slide" Target="slides/slide100.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123" Type="http://schemas.openxmlformats.org/officeDocument/2006/relationships/notesMaster" Target="notesMasters/notesMaster1.xml"/><Relationship Id="rId128" Type="http://schemas.openxmlformats.org/officeDocument/2006/relationships/theme" Target="theme/theme1.xml"/><Relationship Id="rId5" Type="http://schemas.openxmlformats.org/officeDocument/2006/relationships/slideMaster" Target="slideMasters/slideMaster2.xml"/><Relationship Id="rId90" Type="http://schemas.openxmlformats.org/officeDocument/2006/relationships/slide" Target="slides/slide83.xml"/><Relationship Id="rId95" Type="http://schemas.openxmlformats.org/officeDocument/2006/relationships/slide" Target="slides/slide88.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slide" Target="slides/slide98.xml"/><Relationship Id="rId113" Type="http://schemas.openxmlformats.org/officeDocument/2006/relationships/slide" Target="slides/slide106.xml"/><Relationship Id="rId118" Type="http://schemas.openxmlformats.org/officeDocument/2006/relationships/slide" Target="slides/slide111.xml"/><Relationship Id="rId126"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slide" Target="slides/slide86.xml"/><Relationship Id="rId98" Type="http://schemas.openxmlformats.org/officeDocument/2006/relationships/slide" Target="slides/slide91.xml"/><Relationship Id="rId121" Type="http://schemas.openxmlformats.org/officeDocument/2006/relationships/slide" Target="slides/slide11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103" Type="http://schemas.openxmlformats.org/officeDocument/2006/relationships/slide" Target="slides/slide96.xml"/><Relationship Id="rId108" Type="http://schemas.openxmlformats.org/officeDocument/2006/relationships/slide" Target="slides/slide101.xml"/><Relationship Id="rId116" Type="http://schemas.openxmlformats.org/officeDocument/2006/relationships/slide" Target="slides/slide109.xml"/><Relationship Id="rId124" Type="http://schemas.openxmlformats.org/officeDocument/2006/relationships/handoutMaster" Target="handoutMasters/handoutMaster1.xml"/><Relationship Id="rId129" Type="http://schemas.openxmlformats.org/officeDocument/2006/relationships/tableStyles" Target="tableStyle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slide" Target="slides/slide84.xml"/><Relationship Id="rId96" Type="http://schemas.openxmlformats.org/officeDocument/2006/relationships/slide" Target="slides/slide89.xml"/><Relationship Id="rId111" Type="http://schemas.openxmlformats.org/officeDocument/2006/relationships/slide" Target="slides/slide10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6" Type="http://schemas.openxmlformats.org/officeDocument/2006/relationships/slide" Target="slides/slide99.xml"/><Relationship Id="rId114" Type="http://schemas.openxmlformats.org/officeDocument/2006/relationships/slide" Target="slides/slide107.xml"/><Relationship Id="rId119" Type="http://schemas.openxmlformats.org/officeDocument/2006/relationships/slide" Target="slides/slide112.xml"/><Relationship Id="rId127" Type="http://schemas.openxmlformats.org/officeDocument/2006/relationships/viewProps" Target="viewProp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 Id="rId122" Type="http://schemas.openxmlformats.org/officeDocument/2006/relationships/slide" Target="slides/slide115.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slide" Target="slides/slide10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slide" Target="slides/slide97.xml"/><Relationship Id="rId120" Type="http://schemas.openxmlformats.org/officeDocument/2006/relationships/slide" Target="slides/slide113.xml"/><Relationship Id="rId125" Type="http://schemas.openxmlformats.org/officeDocument/2006/relationships/commentAuthors" Target="commentAuthors.xml"/><Relationship Id="rId7" Type="http://schemas.openxmlformats.org/officeDocument/2006/relationships/slideMaster" Target="slideMasters/slideMaster4.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slide" Target="slides/slide103.xml"/><Relationship Id="rId115" Type="http://schemas.openxmlformats.org/officeDocument/2006/relationships/slide" Target="slides/slide108.xml"/><Relationship Id="rId61" Type="http://schemas.openxmlformats.org/officeDocument/2006/relationships/slide" Target="slides/slide54.xml"/><Relationship Id="rId82" Type="http://schemas.openxmlformats.org/officeDocument/2006/relationships/slide" Target="slides/slide75.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JLO033\Documents\34SG%20history.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JLO033\Documents\34SG%20history.xlsx" TargetMode="External"/></Relationships>
</file>

<file path=ppt/charts/_rels/chart3.xml.rels><?xml version="1.0" encoding="UTF-8" standalone="yes"?>
<Relationships xmlns="http://schemas.openxmlformats.org/package/2006/relationships"><Relationship Id="rId2" Type="http://schemas.openxmlformats.org/officeDocument/2006/relationships/oleObject" Target="file:///C:\Users\JLO033\Documents\1123%20-%20Internal%20-%20Techno%20Commercial%20comparison%20-%20performance_JLGmod.xlsx" TargetMode="External"/><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2" Type="http://schemas.openxmlformats.org/officeDocument/2006/relationships/oleObject" Target="file:///C:\Users\JLO033\Documents\Techno%20Commercial%20comparison%20-%20performance_JLGNov13.xlsx" TargetMode="External"/><Relationship Id="rId1" Type="http://schemas.openxmlformats.org/officeDocument/2006/relationships/themeOverride" Target="../theme/themeOverride2.xml"/></Relationships>
</file>

<file path=ppt/charts/_rels/chart5.xml.rels><?xml version="1.0" encoding="UTF-8" standalone="yes"?>
<Relationships xmlns="http://schemas.openxmlformats.org/package/2006/relationships"><Relationship Id="rId2" Type="http://schemas.openxmlformats.org/officeDocument/2006/relationships/oleObject" Target="file:///C:\Users\JLO033\Documents\Techno%20Commercial%20comparison%20-%20performance_JLGNov13.xlsx" TargetMode="External"/><Relationship Id="rId1" Type="http://schemas.openxmlformats.org/officeDocument/2006/relationships/themeOverride" Target="../theme/themeOverride3.xml"/></Relationships>
</file>

<file path=ppt/charts/_rels/chart6.xml.rels><?xml version="1.0" encoding="UTF-8" standalone="yes"?>
<Relationships xmlns="http://schemas.openxmlformats.org/package/2006/relationships"><Relationship Id="rId2" Type="http://schemas.openxmlformats.org/officeDocument/2006/relationships/oleObject" Target="file:///C:\Data\RISTO\1_Internal\MDPs\NUDC\Poland\India%20-%20Barath%20-%20v8%20(3).xls" TargetMode="External"/><Relationship Id="rId1" Type="http://schemas.openxmlformats.org/officeDocument/2006/relationships/themeOverride" Target="../theme/themeOverride4.xml"/></Relationships>
</file>

<file path=ppt/charts/_rels/chart7.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oleObject" Target="file:///C:\Data\Niklas%20Haga\Marketing\Presentations\Presentation%20Database\Updated%20verisons\PPTX\Background%20info\Tables.xlsx" TargetMode="External"/><Relationship Id="rId1" Type="http://schemas.openxmlformats.org/officeDocument/2006/relationships/themeOverride" Target="../theme/themeOverride5.xml"/></Relationships>
</file>

<file path=ppt/charts/_rels/chart8.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6.xml"/></Relationships>
</file>

<file path=ppt/charts/_rels/chart9.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7.xml"/></Relationships>
</file>

<file path=ppt/charts/_rels/chart10.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8.xml"/></Relationships>
</file>

<file path=ppt/charts/_rels/chart11.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9.xml"/></Relationships>
</file>

<file path=ppt/charts/_rels/chart12.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10.xml"/></Relationships>
</file>

<file path=ppt/charts/_rels/chart13.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11.xml"/></Relationships>
</file>

<file path=ppt/charts/_rels/chart14.xml.rels><?xml version="1.0" encoding="UTF-8" standalone="yes"?>
<Relationships xmlns="http://schemas.openxmlformats.org/package/2006/relationships"><Relationship Id="rId2" Type="http://schemas.openxmlformats.org/officeDocument/2006/relationships/oleObject" Target="file:///C:\Documents%20and%20Settings\SSI044\Desktop\6FA%20vs%20Flexicyckle.xlsx" TargetMode="External"/><Relationship Id="rId1" Type="http://schemas.openxmlformats.org/officeDocument/2006/relationships/themeOverride" Target="../theme/themeOverride12.xml"/></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20.xml.rels><?xml version="1.0" encoding="UTF-8" standalone="yes"?>
<Relationships xmlns="http://schemas.openxmlformats.org/package/2006/relationships"><Relationship Id="rId1" Type="http://schemas.openxmlformats.org/officeDocument/2006/relationships/oleObject" Target="NULL" TargetMode="External"/></Relationships>
</file>

<file path=ppt/charts/_rels/chart21.xml.rels><?xml version="1.0" encoding="UTF-8" standalone="yes"?>
<Relationships xmlns="http://schemas.openxmlformats.org/package/2006/relationships"><Relationship Id="rId1" Type="http://schemas.openxmlformats.org/officeDocument/2006/relationships/oleObject" Target="NULL"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501746005562265E-2"/>
          <c:y val="3.3585222502099082E-2"/>
          <c:w val="0.80592634133421259"/>
          <c:h val="0.85065782615873553"/>
        </c:manualLayout>
      </c:layout>
      <c:scatterChart>
        <c:scatterStyle val="smoothMarker"/>
        <c:varyColors val="0"/>
        <c:ser>
          <c:idx val="0"/>
          <c:order val="0"/>
          <c:tx>
            <c:v>Reciprocating engines</c:v>
          </c:tx>
          <c:spPr>
            <a:ln w="63500">
              <a:solidFill>
                <a:srgbClr val="FF6600"/>
              </a:solidFill>
            </a:ln>
          </c:spPr>
          <c:marker>
            <c:symbol val="none"/>
          </c:marker>
          <c:trendline>
            <c:name>Trend (Recip. engines)</c:name>
            <c:spPr>
              <a:ln w="19050">
                <a:solidFill>
                  <a:srgbClr val="FF6600"/>
                </a:solidFill>
                <a:prstDash val="dash"/>
                <a:tailEnd type="triangle" w="lg" len="lg"/>
              </a:ln>
            </c:spPr>
            <c:trendlineType val="poly"/>
            <c:order val="3"/>
            <c:forward val="11"/>
            <c:dispRSqr val="0"/>
            <c:dispEq val="0"/>
          </c:trendline>
          <c:xVal>
            <c:numRef>
              <c:f>Sheet1!$E$46:$E$54</c:f>
              <c:numCache>
                <c:formatCode>General</c:formatCode>
                <c:ptCount val="9"/>
                <c:pt idx="0">
                  <c:v>1900</c:v>
                </c:pt>
                <c:pt idx="1">
                  <c:v>1910</c:v>
                </c:pt>
                <c:pt idx="2">
                  <c:v>1920</c:v>
                </c:pt>
                <c:pt idx="3">
                  <c:v>1935</c:v>
                </c:pt>
                <c:pt idx="4">
                  <c:v>1959</c:v>
                </c:pt>
                <c:pt idx="5">
                  <c:v>1977</c:v>
                </c:pt>
                <c:pt idx="6">
                  <c:v>2002</c:v>
                </c:pt>
                <c:pt idx="7">
                  <c:v>2009</c:v>
                </c:pt>
                <c:pt idx="8">
                  <c:v>2013</c:v>
                </c:pt>
              </c:numCache>
            </c:numRef>
          </c:xVal>
          <c:yVal>
            <c:numRef>
              <c:f>Sheet1!$F$46:$F$54</c:f>
              <c:numCache>
                <c:formatCode>General</c:formatCode>
                <c:ptCount val="9"/>
                <c:pt idx="0">
                  <c:v>4</c:v>
                </c:pt>
                <c:pt idx="1">
                  <c:v>5</c:v>
                </c:pt>
                <c:pt idx="2">
                  <c:v>7</c:v>
                </c:pt>
                <c:pt idx="3">
                  <c:v>10</c:v>
                </c:pt>
                <c:pt idx="4">
                  <c:v>20</c:v>
                </c:pt>
                <c:pt idx="5">
                  <c:v>28</c:v>
                </c:pt>
                <c:pt idx="6">
                  <c:v>47.25</c:v>
                </c:pt>
                <c:pt idx="7">
                  <c:v>48.1</c:v>
                </c:pt>
                <c:pt idx="8">
                  <c:v>50.1</c:v>
                </c:pt>
              </c:numCache>
            </c:numRef>
          </c:yVal>
          <c:smooth val="0"/>
        </c:ser>
        <c:ser>
          <c:idx val="1"/>
          <c:order val="1"/>
          <c:tx>
            <c:v>Gas turbines</c:v>
          </c:tx>
          <c:spPr>
            <a:ln w="38100">
              <a:solidFill>
                <a:srgbClr val="0070C0"/>
              </a:solidFill>
            </a:ln>
          </c:spPr>
          <c:marker>
            <c:symbol val="none"/>
          </c:marker>
          <c:trendline>
            <c:name>Trend (Gas turbines)</c:name>
            <c:spPr>
              <a:ln>
                <a:solidFill>
                  <a:srgbClr val="0070C0"/>
                </a:solidFill>
                <a:prstDash val="dash"/>
                <a:tailEnd type="triangle"/>
              </a:ln>
            </c:spPr>
            <c:trendlineType val="poly"/>
            <c:order val="2"/>
            <c:forward val="10"/>
            <c:dispRSqr val="0"/>
            <c:dispEq val="0"/>
          </c:trendline>
          <c:xVal>
            <c:numRef>
              <c:f>Sheet1!$E$57:$E$64</c:f>
              <c:numCache>
                <c:formatCode>General</c:formatCode>
                <c:ptCount val="8"/>
                <c:pt idx="0">
                  <c:v>1940</c:v>
                </c:pt>
                <c:pt idx="1">
                  <c:v>1950</c:v>
                </c:pt>
                <c:pt idx="2">
                  <c:v>1960</c:v>
                </c:pt>
                <c:pt idx="3">
                  <c:v>1970</c:v>
                </c:pt>
                <c:pt idx="4">
                  <c:v>1980</c:v>
                </c:pt>
                <c:pt idx="5">
                  <c:v>1990</c:v>
                </c:pt>
                <c:pt idx="6">
                  <c:v>2000</c:v>
                </c:pt>
                <c:pt idx="7">
                  <c:v>2013</c:v>
                </c:pt>
              </c:numCache>
            </c:numRef>
          </c:xVal>
          <c:yVal>
            <c:numRef>
              <c:f>Sheet1!$F$57:$F$64</c:f>
              <c:numCache>
                <c:formatCode>General</c:formatCode>
                <c:ptCount val="8"/>
                <c:pt idx="0">
                  <c:v>17.399999999999999</c:v>
                </c:pt>
                <c:pt idx="1">
                  <c:v>24</c:v>
                </c:pt>
                <c:pt idx="2">
                  <c:v>25.8</c:v>
                </c:pt>
                <c:pt idx="3">
                  <c:v>27.3</c:v>
                </c:pt>
                <c:pt idx="4">
                  <c:v>31.5</c:v>
                </c:pt>
                <c:pt idx="5">
                  <c:v>34.4</c:v>
                </c:pt>
                <c:pt idx="6">
                  <c:v>38.6</c:v>
                </c:pt>
                <c:pt idx="7">
                  <c:v>43.5</c:v>
                </c:pt>
              </c:numCache>
            </c:numRef>
          </c:yVal>
          <c:smooth val="1"/>
        </c:ser>
        <c:dLbls>
          <c:showLegendKey val="0"/>
          <c:showVal val="0"/>
          <c:showCatName val="0"/>
          <c:showSerName val="0"/>
          <c:showPercent val="0"/>
          <c:showBubbleSize val="0"/>
        </c:dLbls>
        <c:axId val="167286952"/>
        <c:axId val="167290088"/>
      </c:scatterChart>
      <c:valAx>
        <c:axId val="167286952"/>
        <c:scaling>
          <c:orientation val="minMax"/>
          <c:max val="2030"/>
          <c:min val="1900"/>
        </c:scaling>
        <c:delete val="0"/>
        <c:axPos val="b"/>
        <c:majorGridlines/>
        <c:title>
          <c:tx>
            <c:rich>
              <a:bodyPr/>
              <a:lstStyle/>
              <a:p>
                <a:pPr>
                  <a:defRPr sz="1200"/>
                </a:pPr>
                <a:r>
                  <a:rPr lang="en-US" sz="1200"/>
                  <a:t>Year</a:t>
                </a:r>
              </a:p>
            </c:rich>
          </c:tx>
          <c:layout/>
          <c:overlay val="0"/>
        </c:title>
        <c:numFmt formatCode="General" sourceLinked="1"/>
        <c:majorTickMark val="out"/>
        <c:minorTickMark val="none"/>
        <c:tickLblPos val="nextTo"/>
        <c:spPr>
          <a:ln>
            <a:noFill/>
          </a:ln>
        </c:spPr>
        <c:txPr>
          <a:bodyPr/>
          <a:lstStyle/>
          <a:p>
            <a:pPr>
              <a:defRPr sz="1050" b="1"/>
            </a:pPr>
            <a:endParaRPr lang="en-US"/>
          </a:p>
        </c:txPr>
        <c:crossAx val="167290088"/>
        <c:crosses val="autoZero"/>
        <c:crossBetween val="midCat"/>
        <c:majorUnit val="20"/>
        <c:minorUnit val="5"/>
      </c:valAx>
      <c:valAx>
        <c:axId val="167290088"/>
        <c:scaling>
          <c:orientation val="minMax"/>
          <c:max val="60"/>
          <c:min val="0"/>
        </c:scaling>
        <c:delete val="0"/>
        <c:axPos val="l"/>
        <c:majorGridlines/>
        <c:title>
          <c:tx>
            <c:rich>
              <a:bodyPr rot="-5400000" vert="horz"/>
              <a:lstStyle/>
              <a:p>
                <a:pPr>
                  <a:defRPr sz="1200"/>
                </a:pPr>
                <a:r>
                  <a:rPr lang="en-US" sz="1200"/>
                  <a:t>Efficiency (%)</a:t>
                </a:r>
              </a:p>
            </c:rich>
          </c:tx>
          <c:layout/>
          <c:overlay val="0"/>
        </c:title>
        <c:numFmt formatCode="General" sourceLinked="1"/>
        <c:majorTickMark val="out"/>
        <c:minorTickMark val="none"/>
        <c:tickLblPos val="nextTo"/>
        <c:txPr>
          <a:bodyPr/>
          <a:lstStyle/>
          <a:p>
            <a:pPr>
              <a:defRPr sz="1050" b="1"/>
            </a:pPr>
            <a:endParaRPr lang="en-US"/>
          </a:p>
        </c:txPr>
        <c:crossAx val="167286952"/>
        <c:crosses val="autoZero"/>
        <c:crossBetween val="midCat"/>
      </c:valAx>
    </c:plotArea>
    <c:legend>
      <c:legendPos val="r"/>
      <c:layout>
        <c:manualLayout>
          <c:xMode val="edge"/>
          <c:yMode val="edge"/>
          <c:x val="0.57602283097924389"/>
          <c:y val="0.58625376401178952"/>
          <c:w val="0.25670812316599712"/>
          <c:h val="0.21616119197232203"/>
        </c:manualLayout>
      </c:layout>
      <c:overlay val="0"/>
      <c:spPr>
        <a:noFill/>
      </c:spPr>
      <c:txPr>
        <a:bodyPr/>
        <a:lstStyle/>
        <a:p>
          <a:pPr>
            <a:defRPr sz="1200"/>
          </a:pPr>
          <a:endParaRPr lang="en-US"/>
        </a:p>
      </c:txPr>
    </c:legend>
    <c:plotVisOnly val="1"/>
    <c:dispBlanksAs val="gap"/>
    <c:showDLblsOverMax val="0"/>
  </c:chart>
  <c:spPr>
    <a:ln>
      <a:noFill/>
    </a:ln>
  </c:spPr>
  <c:txPr>
    <a:bodyPr/>
    <a:lstStyle/>
    <a:p>
      <a:pPr>
        <a:defRPr>
          <a:latin typeface="Arial" pitchFamily="34" charset="0"/>
          <a:cs typeface="Arial" pitchFamily="34" charset="0"/>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397495555787951"/>
          <c:y val="7.4666666666666714E-2"/>
          <c:w val="0.81478463441633464"/>
          <c:h val="0.78112016797900252"/>
        </c:manualLayout>
      </c:layout>
      <c:scatterChart>
        <c:scatterStyle val="lineMarker"/>
        <c:varyColors val="0"/>
        <c:ser>
          <c:idx val="0"/>
          <c:order val="0"/>
          <c:tx>
            <c:v>Efficiency</c:v>
          </c:tx>
          <c:spPr>
            <a:ln w="63500">
              <a:solidFill>
                <a:srgbClr val="FF6600"/>
              </a:solidFill>
            </a:ln>
          </c:spPr>
          <c:marker>
            <c:symbol val="none"/>
          </c:marker>
          <c:dLbls>
            <c:dLbl>
              <c:idx val="0"/>
              <c:layout>
                <c:manualLayout>
                  <c:x val="5.2980125083155159E-3"/>
                  <c:y val="2.7733333333333408E-2"/>
                </c:manualLayout>
              </c:layout>
              <c:tx>
                <c:rich>
                  <a:bodyPr/>
                  <a:lstStyle/>
                  <a:p>
                    <a:r>
                      <a:rPr lang="en-US" dirty="0" smtClean="0"/>
                      <a:t>44,63%</a:t>
                    </a:r>
                    <a:endParaRPr lang="en-US" dirty="0"/>
                  </a:p>
                </c:rich>
              </c:tx>
              <c:dLblPos val="r"/>
              <c:showLegendKey val="0"/>
              <c:showVal val="1"/>
              <c:showCatName val="0"/>
              <c:showSerName val="0"/>
              <c:showPercent val="0"/>
              <c:showBubbleSize val="0"/>
              <c:extLst>
                <c:ext xmlns:c15="http://schemas.microsoft.com/office/drawing/2012/chart" uri="{CE6537A1-D6FC-4f65-9D91-7224C49458BB}">
                  <c15:layout/>
                </c:ext>
              </c:extLst>
            </c:dLbl>
            <c:dLbl>
              <c:idx val="18"/>
              <c:layout>
                <c:manualLayout>
                  <c:x val="-8.1236191794171353E-2"/>
                  <c:y val="-1.066666666666668E-2"/>
                </c:manualLayout>
              </c:layout>
              <c:tx>
                <c:rich>
                  <a:bodyPr/>
                  <a:lstStyle/>
                  <a:p>
                    <a:r>
                      <a:rPr lang="en-US" dirty="0" smtClean="0"/>
                      <a:t>49,35%</a:t>
                    </a:r>
                    <a:endParaRPr lang="en-US" dirty="0"/>
                  </a:p>
                </c:rich>
              </c:tx>
              <c:dLblPos val="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sz="1400" b="1">
                    <a:solidFill>
                      <a:srgbClr val="FF6600"/>
                    </a:solidFill>
                  </a:defRPr>
                </a:pPr>
                <a:endParaRPr lang="en-US"/>
              </a:p>
            </c:txPr>
            <c:dLblPos val="r"/>
            <c:showLegendKey val="0"/>
            <c:showVal val="0"/>
            <c:showCatName val="0"/>
            <c:showSerName val="0"/>
            <c:showPercent val="0"/>
            <c:showBubbleSize val="0"/>
            <c:extLst>
              <c:ext xmlns:c15="http://schemas.microsoft.com/office/drawing/2012/chart" uri="{CE6537A1-D6FC-4f65-9D91-7224C49458BB}">
                <c15:showLeaderLines val="0"/>
              </c:ext>
            </c:extLst>
          </c:dLbls>
          <c:xVal>
            <c:numRef>
              <c:f>Sheet1!$G$5:$G$23</c:f>
              <c:numCache>
                <c:formatCode>General</c:formatCode>
                <c:ptCount val="1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numCache>
            </c:numRef>
          </c:xVal>
          <c:yVal>
            <c:numRef>
              <c:f>Sheet1!$I$5:$I$23</c:f>
              <c:numCache>
                <c:formatCode>0.00</c:formatCode>
                <c:ptCount val="19"/>
                <c:pt idx="0">
                  <c:v>44.625000000000071</c:v>
                </c:pt>
                <c:pt idx="1">
                  <c:v>44.625000000000071</c:v>
                </c:pt>
                <c:pt idx="2">
                  <c:v>44.625000000000071</c:v>
                </c:pt>
                <c:pt idx="3">
                  <c:v>44.625000000000071</c:v>
                </c:pt>
                <c:pt idx="4">
                  <c:v>47.25</c:v>
                </c:pt>
                <c:pt idx="5">
                  <c:v>47.25</c:v>
                </c:pt>
                <c:pt idx="6">
                  <c:v>47.25</c:v>
                </c:pt>
                <c:pt idx="7">
                  <c:v>47.25</c:v>
                </c:pt>
                <c:pt idx="8">
                  <c:v>47.985000000000007</c:v>
                </c:pt>
                <c:pt idx="9">
                  <c:v>47.985000000000007</c:v>
                </c:pt>
                <c:pt idx="10">
                  <c:v>47.985000000000007</c:v>
                </c:pt>
                <c:pt idx="11">
                  <c:v>47.985000000000007</c:v>
                </c:pt>
                <c:pt idx="12">
                  <c:v>47.985000000000007</c:v>
                </c:pt>
                <c:pt idx="13">
                  <c:v>47.985000000000007</c:v>
                </c:pt>
                <c:pt idx="14">
                  <c:v>47.985000000000007</c:v>
                </c:pt>
                <c:pt idx="15">
                  <c:v>48.300000000000004</c:v>
                </c:pt>
                <c:pt idx="16">
                  <c:v>48.300000000000004</c:v>
                </c:pt>
                <c:pt idx="17">
                  <c:v>48.300000000000004</c:v>
                </c:pt>
                <c:pt idx="18">
                  <c:v>49.35</c:v>
                </c:pt>
              </c:numCache>
            </c:numRef>
          </c:yVal>
          <c:smooth val="0"/>
        </c:ser>
        <c:dLbls>
          <c:showLegendKey val="0"/>
          <c:showVal val="0"/>
          <c:showCatName val="0"/>
          <c:showSerName val="0"/>
          <c:showPercent val="0"/>
          <c:showBubbleSize val="0"/>
        </c:dLbls>
        <c:axId val="199566856"/>
        <c:axId val="199567248"/>
      </c:scatterChart>
      <c:scatterChart>
        <c:scatterStyle val="lineMarker"/>
        <c:varyColors val="0"/>
        <c:ser>
          <c:idx val="1"/>
          <c:order val="1"/>
          <c:tx>
            <c:v>Cylinder Output</c:v>
          </c:tx>
          <c:spPr>
            <a:ln w="63500">
              <a:solidFill>
                <a:schemeClr val="tx1"/>
              </a:solidFill>
              <a:miter lim="800000"/>
            </a:ln>
          </c:spPr>
          <c:marker>
            <c:symbol val="none"/>
          </c:marker>
          <c:dLbls>
            <c:dLbl>
              <c:idx val="0"/>
              <c:layout>
                <c:manualLayout>
                  <c:x val="5.2980125083155159E-3"/>
                  <c:y val="-2.5600000000000012E-2"/>
                </c:manualLayout>
              </c:layout>
              <c:dLblPos val="r"/>
              <c:showLegendKey val="0"/>
              <c:showVal val="1"/>
              <c:showCatName val="0"/>
              <c:showSerName val="0"/>
              <c:showPercent val="0"/>
              <c:showBubbleSize val="0"/>
              <c:extLst>
                <c:ext xmlns:c15="http://schemas.microsoft.com/office/drawing/2012/chart" uri="{CE6537A1-D6FC-4f65-9D91-7224C49458BB}">
                  <c15:layout/>
                </c:ext>
              </c:extLst>
            </c:dLbl>
            <c:dLbl>
              <c:idx val="18"/>
              <c:layout>
                <c:manualLayout>
                  <c:x val="-5.2980125083155277E-2"/>
                  <c:y val="-3.4133333333333411E-2"/>
                </c:manualLayout>
              </c:layout>
              <c:dLblPos val="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sz="1400" b="1"/>
                </a:pPr>
                <a:endParaRPr lang="en-US"/>
              </a:p>
            </c:txPr>
            <c:dLblPos val="r"/>
            <c:showLegendKey val="0"/>
            <c:showVal val="0"/>
            <c:showCatName val="0"/>
            <c:showSerName val="0"/>
            <c:showPercent val="0"/>
            <c:showBubbleSize val="0"/>
            <c:extLst>
              <c:ext xmlns:c15="http://schemas.microsoft.com/office/drawing/2012/chart" uri="{CE6537A1-D6FC-4f65-9D91-7224C49458BB}">
                <c15:showLeaderLines val="0"/>
              </c:ext>
            </c:extLst>
          </c:dLbls>
          <c:xVal>
            <c:numRef>
              <c:f>Sheet1!$G$5:$G$23</c:f>
              <c:numCache>
                <c:formatCode>General</c:formatCode>
                <c:ptCount val="1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numCache>
            </c:numRef>
          </c:xVal>
          <c:yVal>
            <c:numRef>
              <c:f>Sheet1!$J$5:$J$23</c:f>
              <c:numCache>
                <c:formatCode>General</c:formatCode>
                <c:ptCount val="19"/>
                <c:pt idx="0">
                  <c:v>320</c:v>
                </c:pt>
                <c:pt idx="1">
                  <c:v>320</c:v>
                </c:pt>
                <c:pt idx="2">
                  <c:v>320</c:v>
                </c:pt>
                <c:pt idx="3">
                  <c:v>320</c:v>
                </c:pt>
                <c:pt idx="4">
                  <c:v>350</c:v>
                </c:pt>
                <c:pt idx="5">
                  <c:v>400</c:v>
                </c:pt>
                <c:pt idx="6">
                  <c:v>400</c:v>
                </c:pt>
                <c:pt idx="7">
                  <c:v>400</c:v>
                </c:pt>
                <c:pt idx="8">
                  <c:v>450</c:v>
                </c:pt>
                <c:pt idx="9">
                  <c:v>450</c:v>
                </c:pt>
                <c:pt idx="10">
                  <c:v>450</c:v>
                </c:pt>
                <c:pt idx="11">
                  <c:v>450</c:v>
                </c:pt>
                <c:pt idx="12">
                  <c:v>450</c:v>
                </c:pt>
                <c:pt idx="13">
                  <c:v>450</c:v>
                </c:pt>
                <c:pt idx="14">
                  <c:v>450</c:v>
                </c:pt>
                <c:pt idx="15">
                  <c:v>500</c:v>
                </c:pt>
                <c:pt idx="16">
                  <c:v>500</c:v>
                </c:pt>
                <c:pt idx="17">
                  <c:v>500</c:v>
                </c:pt>
                <c:pt idx="18">
                  <c:v>500</c:v>
                </c:pt>
              </c:numCache>
            </c:numRef>
          </c:yVal>
          <c:smooth val="0"/>
        </c:ser>
        <c:dLbls>
          <c:showLegendKey val="0"/>
          <c:showVal val="0"/>
          <c:showCatName val="0"/>
          <c:showSerName val="0"/>
          <c:showPercent val="0"/>
          <c:showBubbleSize val="0"/>
        </c:dLbls>
        <c:axId val="199568032"/>
        <c:axId val="199567640"/>
      </c:scatterChart>
      <c:valAx>
        <c:axId val="199566856"/>
        <c:scaling>
          <c:orientation val="minMax"/>
          <c:max val="2013"/>
          <c:min val="1995"/>
        </c:scaling>
        <c:delete val="0"/>
        <c:axPos val="b"/>
        <c:majorGridlines>
          <c:spPr>
            <a:ln w="6350">
              <a:solidFill>
                <a:srgbClr val="000000"/>
              </a:solidFill>
              <a:prstDash val="sysDash"/>
            </a:ln>
          </c:spPr>
        </c:majorGridlines>
        <c:title>
          <c:tx>
            <c:rich>
              <a:bodyPr/>
              <a:lstStyle/>
              <a:p>
                <a:pPr>
                  <a:defRPr sz="1100"/>
                </a:pPr>
                <a:r>
                  <a:rPr lang="en-US" sz="1100"/>
                  <a:t>Year</a:t>
                </a:r>
              </a:p>
            </c:rich>
          </c:tx>
          <c:layout/>
          <c:overlay val="0"/>
        </c:title>
        <c:numFmt formatCode="General" sourceLinked="1"/>
        <c:majorTickMark val="none"/>
        <c:minorTickMark val="in"/>
        <c:tickLblPos val="nextTo"/>
        <c:txPr>
          <a:bodyPr/>
          <a:lstStyle/>
          <a:p>
            <a:pPr>
              <a:defRPr sz="1400"/>
            </a:pPr>
            <a:endParaRPr lang="en-US"/>
          </a:p>
        </c:txPr>
        <c:crossAx val="199567248"/>
        <c:crosses val="autoZero"/>
        <c:crossBetween val="midCat"/>
        <c:majorUnit val="2"/>
        <c:minorUnit val="1"/>
      </c:valAx>
      <c:valAx>
        <c:axId val="199567248"/>
        <c:scaling>
          <c:orientation val="minMax"/>
          <c:max val="50"/>
          <c:min val="40"/>
        </c:scaling>
        <c:delete val="0"/>
        <c:axPos val="l"/>
        <c:majorGridlines>
          <c:spPr>
            <a:ln w="19050">
              <a:solidFill>
                <a:schemeClr val="tx1"/>
              </a:solidFill>
            </a:ln>
          </c:spPr>
        </c:majorGridlines>
        <c:title>
          <c:tx>
            <c:rich>
              <a:bodyPr rot="-5400000" vert="horz"/>
              <a:lstStyle/>
              <a:p>
                <a:pPr>
                  <a:defRPr sz="1400"/>
                </a:pPr>
                <a:r>
                  <a:rPr lang="en-US" sz="1400"/>
                  <a:t>Shaft Efficiency (%)</a:t>
                </a:r>
              </a:p>
            </c:rich>
          </c:tx>
          <c:layout>
            <c:manualLayout>
              <c:xMode val="edge"/>
              <c:yMode val="edge"/>
              <c:x val="6.1125712852640034E-2"/>
              <c:y val="0.59211840278206818"/>
            </c:manualLayout>
          </c:layout>
          <c:overlay val="0"/>
        </c:title>
        <c:numFmt formatCode="[White][&lt;44]General;[Black][&gt;=44]General" sourceLinked="0"/>
        <c:majorTickMark val="none"/>
        <c:minorTickMark val="none"/>
        <c:tickLblPos val="nextTo"/>
        <c:txPr>
          <a:bodyPr/>
          <a:lstStyle/>
          <a:p>
            <a:pPr>
              <a:defRPr sz="1400" b="1">
                <a:solidFill>
                  <a:schemeClr val="bg1"/>
                </a:solidFill>
              </a:defRPr>
            </a:pPr>
            <a:endParaRPr lang="en-US"/>
          </a:p>
        </c:txPr>
        <c:crossAx val="199566856"/>
        <c:crosses val="autoZero"/>
        <c:crossBetween val="midCat"/>
      </c:valAx>
      <c:valAx>
        <c:axId val="199567640"/>
        <c:scaling>
          <c:orientation val="minMax"/>
          <c:max val="1000"/>
          <c:min val="300"/>
        </c:scaling>
        <c:delete val="0"/>
        <c:axPos val="r"/>
        <c:title>
          <c:tx>
            <c:rich>
              <a:bodyPr rot="-5400000" vert="horz"/>
              <a:lstStyle/>
              <a:p>
                <a:pPr>
                  <a:defRPr sz="1400"/>
                </a:pPr>
                <a:r>
                  <a:rPr lang="en-US" sz="1400"/>
                  <a:t>Cylinder output (kW/cyl)</a:t>
                </a:r>
              </a:p>
            </c:rich>
          </c:tx>
          <c:layout>
            <c:manualLayout>
              <c:xMode val="edge"/>
              <c:yMode val="edge"/>
              <c:x val="0.96194065717249078"/>
              <c:y val="0.27392641853834232"/>
            </c:manualLayout>
          </c:layout>
          <c:overlay val="0"/>
        </c:title>
        <c:numFmt formatCode="[Black][&lt;=600]General;[White][&gt;100]General" sourceLinked="0"/>
        <c:majorTickMark val="out"/>
        <c:minorTickMark val="none"/>
        <c:tickLblPos val="nextTo"/>
        <c:txPr>
          <a:bodyPr/>
          <a:lstStyle/>
          <a:p>
            <a:pPr>
              <a:defRPr sz="1100" b="1">
                <a:solidFill>
                  <a:schemeClr val="bg1"/>
                </a:solidFill>
              </a:defRPr>
            </a:pPr>
            <a:endParaRPr lang="en-US"/>
          </a:p>
        </c:txPr>
        <c:crossAx val="199568032"/>
        <c:crosses val="max"/>
        <c:crossBetween val="midCat"/>
        <c:majorUnit val="100"/>
        <c:minorUnit val="50"/>
      </c:valAx>
      <c:valAx>
        <c:axId val="199568032"/>
        <c:scaling>
          <c:orientation val="minMax"/>
        </c:scaling>
        <c:delete val="1"/>
        <c:axPos val="b"/>
        <c:numFmt formatCode="General" sourceLinked="1"/>
        <c:majorTickMark val="out"/>
        <c:minorTickMark val="none"/>
        <c:tickLblPos val="none"/>
        <c:crossAx val="199567640"/>
        <c:crosses val="autoZero"/>
        <c:crossBetween val="midCat"/>
      </c:valAx>
    </c:plotArea>
    <c:legend>
      <c:legendPos val="b"/>
      <c:layout/>
      <c:overlay val="0"/>
      <c:txPr>
        <a:bodyPr/>
        <a:lstStyle/>
        <a:p>
          <a:pPr>
            <a:defRPr sz="1050"/>
          </a:pPr>
          <a:endParaRPr lang="en-US"/>
        </a:p>
      </c:txPr>
    </c:legend>
    <c:plotVisOnly val="1"/>
    <c:dispBlanksAs val="gap"/>
    <c:showDLblsOverMax val="0"/>
  </c:chart>
  <c:txPr>
    <a:bodyPr/>
    <a:lstStyle/>
    <a:p>
      <a:pPr>
        <a:defRPr>
          <a:latin typeface="Arial" pitchFamily="34" charset="0"/>
          <a:cs typeface="Arial" pitchFamily="34" charset="0"/>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pivotSource>
    <c:name>[1123 - Internal - Techno Commercial comparison - performance_JLGmod.xlsx]50MW Pivot!PivotTable19</c:name>
    <c:fmtId val="-1"/>
  </c:pivotSource>
  <c:chart>
    <c:autoTitleDeleted val="0"/>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spPr>
          <a:ln w="22225">
            <a:solidFill>
              <a:schemeClr val="tx2">
                <a:alpha val="88000"/>
              </a:schemeClr>
            </a:solidFill>
          </a:ln>
        </c:spPr>
        <c:marker>
          <c:symbol val="none"/>
        </c:marker>
        <c:dLbl>
          <c:idx val="0"/>
          <c:delete val="1"/>
          <c:extLst>
            <c:ext xmlns:c15="http://schemas.microsoft.com/office/drawing/2012/chart" uri="{CE6537A1-D6FC-4f65-9D91-7224C49458BB}"/>
          </c:extLst>
        </c:dLbl>
      </c:pivotFmt>
      <c:pivotFmt>
        <c:idx val="6"/>
        <c:spPr>
          <a:ln w="19050">
            <a:solidFill>
              <a:srgbClr val="21A0FF"/>
            </a:solidFill>
          </a:ln>
        </c:spPr>
        <c:marker>
          <c:symbol val="none"/>
        </c:marker>
        <c:dLbl>
          <c:idx val="0"/>
          <c:delete val="1"/>
          <c:extLst>
            <c:ext xmlns:c15="http://schemas.microsoft.com/office/drawing/2012/chart" uri="{CE6537A1-D6FC-4f65-9D91-7224C49458BB}"/>
          </c:extLst>
        </c:dLbl>
      </c:pivotFmt>
      <c:pivotFmt>
        <c:idx val="7"/>
        <c:spPr>
          <a:ln w="19050">
            <a:solidFill>
              <a:srgbClr val="9BBB59"/>
            </a:solidFill>
          </a:ln>
        </c:spPr>
        <c:marker>
          <c:symbol val="none"/>
        </c:marker>
        <c:dLbl>
          <c:idx val="0"/>
          <c:delete val="1"/>
          <c:extLst>
            <c:ext xmlns:c15="http://schemas.microsoft.com/office/drawing/2012/chart" uri="{CE6537A1-D6FC-4f65-9D91-7224C49458BB}"/>
          </c:extLst>
        </c:dLbl>
      </c:pivotFmt>
      <c:pivotFmt>
        <c:idx val="8"/>
        <c:spPr>
          <a:ln w="50800" cmpd="sng">
            <a:solidFill>
              <a:srgbClr val="F79646"/>
            </a:solidFill>
            <a:prstDash val="solid"/>
          </a:ln>
        </c:spPr>
        <c:marker>
          <c:symbol val="none"/>
        </c:marker>
        <c:dLbl>
          <c:idx val="0"/>
          <c:delete val="1"/>
          <c:extLst>
            <c:ext xmlns:c15="http://schemas.microsoft.com/office/drawing/2012/chart" uri="{CE6537A1-D6FC-4f65-9D91-7224C49458BB}"/>
          </c:extLst>
        </c:dLbl>
      </c:pivotFmt>
      <c:pivotFmt>
        <c:idx val="9"/>
        <c:marker>
          <c:symbol val="none"/>
        </c:marker>
      </c:pivotFmt>
      <c:pivotFmt>
        <c:idx val="10"/>
        <c:marker>
          <c:symbol val="none"/>
        </c:marker>
      </c:pivotFmt>
      <c:pivotFmt>
        <c:idx val="11"/>
        <c:spPr>
          <a:ln w="50800">
            <a:solidFill>
              <a:srgbClr val="F57913"/>
            </a:solidFill>
          </a:ln>
        </c:spPr>
        <c:marker>
          <c:symbol val="none"/>
        </c:marker>
        <c:dLbl>
          <c:idx val="0"/>
          <c:delete val="1"/>
          <c:extLst>
            <c:ext xmlns:c15="http://schemas.microsoft.com/office/drawing/2012/chart" uri="{CE6537A1-D6FC-4f65-9D91-7224C49458BB}"/>
          </c:extLst>
        </c:dLbl>
      </c:pivotFmt>
      <c:pivotFmt>
        <c:idx val="12"/>
        <c:spPr>
          <a:ln w="22225">
            <a:solidFill>
              <a:schemeClr val="tx2">
                <a:alpha val="88000"/>
              </a:schemeClr>
            </a:solidFill>
          </a:ln>
        </c:spPr>
        <c:marker>
          <c:symbol val="none"/>
        </c:marker>
      </c:pivotFmt>
      <c:pivotFmt>
        <c:idx val="13"/>
        <c:spPr>
          <a:ln w="19050">
            <a:solidFill>
              <a:srgbClr val="21A0FF"/>
            </a:solidFill>
          </a:ln>
        </c:spPr>
        <c:marker>
          <c:symbol val="none"/>
        </c:marker>
      </c:pivotFmt>
      <c:pivotFmt>
        <c:idx val="14"/>
        <c:spPr>
          <a:ln w="19050">
            <a:solidFill>
              <a:srgbClr val="9BBB59"/>
            </a:solidFill>
          </a:ln>
        </c:spPr>
        <c:marker>
          <c:symbol val="none"/>
        </c:marker>
      </c:pivotFmt>
      <c:pivotFmt>
        <c:idx val="15"/>
        <c:spPr>
          <a:ln w="50800" cmpd="sng">
            <a:solidFill>
              <a:srgbClr val="F79646"/>
            </a:solidFill>
            <a:prstDash val="solid"/>
          </a:ln>
        </c:spPr>
        <c:marker>
          <c:symbol val="none"/>
        </c:marker>
      </c:pivotFmt>
      <c:pivotFmt>
        <c:idx val="16"/>
        <c:spPr>
          <a:ln w="50800">
            <a:solidFill>
              <a:srgbClr val="F57913"/>
            </a:solidFill>
          </a:ln>
        </c:spPr>
        <c:marker>
          <c:symbol val="none"/>
        </c:marker>
      </c:pivotFmt>
      <c:pivotFmt>
        <c:idx val="17"/>
        <c:spPr>
          <a:ln w="22225">
            <a:solidFill>
              <a:schemeClr val="tx2">
                <a:alpha val="88000"/>
              </a:schemeClr>
            </a:solidFill>
          </a:ln>
        </c:spPr>
        <c:marker>
          <c:symbol val="none"/>
        </c:marker>
      </c:pivotFmt>
      <c:pivotFmt>
        <c:idx val="18"/>
        <c:spPr>
          <a:ln w="19050">
            <a:solidFill>
              <a:srgbClr val="21A0FF"/>
            </a:solidFill>
          </a:ln>
        </c:spPr>
        <c:marker>
          <c:symbol val="none"/>
        </c:marker>
      </c:pivotFmt>
      <c:pivotFmt>
        <c:idx val="19"/>
        <c:spPr>
          <a:ln w="50800">
            <a:solidFill>
              <a:srgbClr val="F79646">
                <a:alpha val="90000"/>
              </a:srgbClr>
            </a:solidFill>
          </a:ln>
        </c:spPr>
        <c:marker>
          <c:symbol val="none"/>
        </c:marker>
      </c:pivotFmt>
      <c:pivotFmt>
        <c:idx val="20"/>
        <c:spPr>
          <a:ln w="50800" cmpd="sng">
            <a:solidFill>
              <a:srgbClr val="F79646">
                <a:lumMod val="75000"/>
              </a:srgbClr>
            </a:solidFill>
            <a:prstDash val="solid"/>
          </a:ln>
        </c:spPr>
        <c:marker>
          <c:symbol val="none"/>
        </c:marker>
      </c:pivotFmt>
      <c:pivotFmt>
        <c:idx val="21"/>
        <c:spPr>
          <a:ln w="22225">
            <a:solidFill>
              <a:schemeClr val="tx2">
                <a:alpha val="88000"/>
              </a:schemeClr>
            </a:solidFill>
          </a:ln>
        </c:spPr>
        <c:marker>
          <c:symbol val="none"/>
        </c:marker>
      </c:pivotFmt>
      <c:pivotFmt>
        <c:idx val="22"/>
        <c:spPr>
          <a:ln w="19050">
            <a:solidFill>
              <a:srgbClr val="21A0FF"/>
            </a:solidFill>
          </a:ln>
        </c:spPr>
        <c:marker>
          <c:symbol val="none"/>
        </c:marker>
      </c:pivotFmt>
      <c:pivotFmt>
        <c:idx val="23"/>
        <c:spPr>
          <a:ln w="50800">
            <a:solidFill>
              <a:srgbClr val="F79646">
                <a:lumMod val="75000"/>
              </a:srgbClr>
            </a:solidFill>
          </a:ln>
        </c:spPr>
        <c:marker>
          <c:symbol val="none"/>
        </c:marker>
      </c:pivotFmt>
      <c:pivotFmt>
        <c:idx val="24"/>
        <c:spPr>
          <a:ln w="22225">
            <a:solidFill>
              <a:schemeClr val="tx2">
                <a:alpha val="88000"/>
              </a:schemeClr>
            </a:solidFill>
          </a:ln>
        </c:spPr>
        <c:marker>
          <c:symbol val="none"/>
        </c:marker>
      </c:pivotFmt>
      <c:pivotFmt>
        <c:idx val="25"/>
        <c:spPr>
          <a:ln w="19050">
            <a:solidFill>
              <a:srgbClr val="21A0FF"/>
            </a:solidFill>
          </a:ln>
        </c:spPr>
        <c:marker>
          <c:symbol val="none"/>
        </c:marker>
      </c:pivotFmt>
      <c:pivotFmt>
        <c:idx val="26"/>
        <c:spPr>
          <a:ln w="50800">
            <a:solidFill>
              <a:srgbClr val="F79646">
                <a:lumMod val="75000"/>
              </a:srgbClr>
            </a:solidFill>
          </a:ln>
        </c:spPr>
        <c:marker>
          <c:symbol val="none"/>
        </c:marker>
      </c:pivotFmt>
      <c:pivotFmt>
        <c:idx val="27"/>
        <c:spPr>
          <a:ln w="22225">
            <a:solidFill>
              <a:schemeClr val="tx2">
                <a:alpha val="88000"/>
              </a:schemeClr>
            </a:solidFill>
          </a:ln>
        </c:spPr>
        <c:marker>
          <c:symbol val="none"/>
        </c:marker>
      </c:pivotFmt>
      <c:pivotFmt>
        <c:idx val="28"/>
        <c:spPr>
          <a:ln w="19050">
            <a:solidFill>
              <a:srgbClr val="21A0FF"/>
            </a:solidFill>
          </a:ln>
        </c:spPr>
        <c:marker>
          <c:symbol val="none"/>
        </c:marker>
      </c:pivotFmt>
      <c:pivotFmt>
        <c:idx val="29"/>
        <c:spPr>
          <a:ln w="50800">
            <a:solidFill>
              <a:srgbClr val="F79646">
                <a:lumMod val="75000"/>
              </a:srgbClr>
            </a:solidFill>
          </a:ln>
        </c:spPr>
        <c:marker>
          <c:symbol val="none"/>
        </c:marker>
      </c:pivotFmt>
    </c:pivotFmts>
    <c:plotArea>
      <c:layout>
        <c:manualLayout>
          <c:layoutTarget val="inner"/>
          <c:xMode val="edge"/>
          <c:yMode val="edge"/>
          <c:x val="7.4250176945347329E-2"/>
          <c:y val="3.6943744752309264E-2"/>
          <c:w val="0.85697538986354771"/>
          <c:h val="0.8158304632818576"/>
        </c:manualLayout>
      </c:layout>
      <c:lineChart>
        <c:grouping val="standard"/>
        <c:varyColors val="0"/>
        <c:ser>
          <c:idx val="0"/>
          <c:order val="0"/>
          <c:tx>
            <c:strRef>
              <c:f>'50MW Pivot'!$I$22:$I$23</c:f>
              <c:strCache>
                <c:ptCount val="1"/>
                <c:pt idx="0">
                  <c:v>1 x LM 6000 PF (new and clean)</c:v>
                </c:pt>
              </c:strCache>
            </c:strRef>
          </c:tx>
          <c:spPr>
            <a:ln w="22225">
              <a:solidFill>
                <a:schemeClr val="tx2">
                  <a:alpha val="88000"/>
                </a:schemeClr>
              </a:solidFill>
            </a:ln>
          </c:spPr>
          <c:marker>
            <c:symbol val="none"/>
          </c:marker>
          <c:cat>
            <c:strRef>
              <c:f>'50MW Pivot'!$H$24:$H$28</c:f>
              <c:strCache>
                <c:ptCount val="5"/>
                <c:pt idx="0">
                  <c:v>5</c:v>
                </c:pt>
                <c:pt idx="1">
                  <c:v>15</c:v>
                </c:pt>
                <c:pt idx="2">
                  <c:v>25</c:v>
                </c:pt>
                <c:pt idx="3">
                  <c:v>35</c:v>
                </c:pt>
                <c:pt idx="4">
                  <c:v>45</c:v>
                </c:pt>
              </c:strCache>
            </c:strRef>
          </c:cat>
          <c:val>
            <c:numRef>
              <c:f>'50MW Pivot'!$I$24:$I$28</c:f>
              <c:numCache>
                <c:formatCode>General</c:formatCode>
                <c:ptCount val="5"/>
                <c:pt idx="0">
                  <c:v>41.4</c:v>
                </c:pt>
                <c:pt idx="1">
                  <c:v>40.6</c:v>
                </c:pt>
                <c:pt idx="2">
                  <c:v>39.300000000000004</c:v>
                </c:pt>
                <c:pt idx="3">
                  <c:v>38</c:v>
                </c:pt>
                <c:pt idx="4">
                  <c:v>36.800000000000004</c:v>
                </c:pt>
              </c:numCache>
            </c:numRef>
          </c:val>
          <c:smooth val="0"/>
        </c:ser>
        <c:ser>
          <c:idx val="1"/>
          <c:order val="1"/>
          <c:tx>
            <c:strRef>
              <c:f>'50MW Pivot'!$J$22:$J$23</c:f>
              <c:strCache>
                <c:ptCount val="1"/>
                <c:pt idx="0">
                  <c:v>1 x SGT 800-50 (new and clean)</c:v>
                </c:pt>
              </c:strCache>
            </c:strRef>
          </c:tx>
          <c:spPr>
            <a:ln w="19050">
              <a:solidFill>
                <a:srgbClr val="21A0FF"/>
              </a:solidFill>
            </a:ln>
          </c:spPr>
          <c:marker>
            <c:symbol val="none"/>
          </c:marker>
          <c:cat>
            <c:strRef>
              <c:f>'50MW Pivot'!$H$24:$H$28</c:f>
              <c:strCache>
                <c:ptCount val="5"/>
                <c:pt idx="0">
                  <c:v>5</c:v>
                </c:pt>
                <c:pt idx="1">
                  <c:v>15</c:v>
                </c:pt>
                <c:pt idx="2">
                  <c:v>25</c:v>
                </c:pt>
                <c:pt idx="3">
                  <c:v>35</c:v>
                </c:pt>
                <c:pt idx="4">
                  <c:v>45</c:v>
                </c:pt>
              </c:strCache>
            </c:strRef>
          </c:cat>
          <c:val>
            <c:numRef>
              <c:f>'50MW Pivot'!$J$24:$J$28</c:f>
              <c:numCache>
                <c:formatCode>General</c:formatCode>
                <c:ptCount val="5"/>
                <c:pt idx="0">
                  <c:v>37.9</c:v>
                </c:pt>
                <c:pt idx="1">
                  <c:v>37.6</c:v>
                </c:pt>
                <c:pt idx="2">
                  <c:v>36.9</c:v>
                </c:pt>
                <c:pt idx="3">
                  <c:v>35.9</c:v>
                </c:pt>
                <c:pt idx="4">
                  <c:v>33.700000000000003</c:v>
                </c:pt>
              </c:numCache>
            </c:numRef>
          </c:val>
          <c:smooth val="1"/>
        </c:ser>
        <c:ser>
          <c:idx val="2"/>
          <c:order val="2"/>
          <c:tx>
            <c:strRef>
              <c:f>'50MW Pivot'!$K$22:$K$23</c:f>
              <c:strCache>
                <c:ptCount val="1"/>
                <c:pt idx="0">
                  <c:v>5 x Wärtsilä 20V34SG</c:v>
                </c:pt>
              </c:strCache>
            </c:strRef>
          </c:tx>
          <c:spPr>
            <a:ln w="63500">
              <a:solidFill>
                <a:srgbClr val="FF6600"/>
              </a:solidFill>
            </a:ln>
          </c:spPr>
          <c:marker>
            <c:symbol val="none"/>
          </c:marker>
          <c:cat>
            <c:strRef>
              <c:f>'50MW Pivot'!$H$24:$H$28</c:f>
              <c:strCache>
                <c:ptCount val="5"/>
                <c:pt idx="0">
                  <c:v>5</c:v>
                </c:pt>
                <c:pt idx="1">
                  <c:v>15</c:v>
                </c:pt>
                <c:pt idx="2">
                  <c:v>25</c:v>
                </c:pt>
                <c:pt idx="3">
                  <c:v>35</c:v>
                </c:pt>
                <c:pt idx="4">
                  <c:v>45</c:v>
                </c:pt>
              </c:strCache>
            </c:strRef>
          </c:cat>
          <c:val>
            <c:numRef>
              <c:f>'50MW Pivot'!$K$24:$K$28</c:f>
              <c:numCache>
                <c:formatCode>General</c:formatCode>
                <c:ptCount val="5"/>
                <c:pt idx="0">
                  <c:v>44.1</c:v>
                </c:pt>
                <c:pt idx="1">
                  <c:v>44</c:v>
                </c:pt>
                <c:pt idx="2">
                  <c:v>43.9</c:v>
                </c:pt>
                <c:pt idx="3">
                  <c:v>43.4</c:v>
                </c:pt>
                <c:pt idx="4">
                  <c:v>43.2</c:v>
                </c:pt>
              </c:numCache>
            </c:numRef>
          </c:val>
          <c:smooth val="0"/>
        </c:ser>
        <c:dLbls>
          <c:showLegendKey val="0"/>
          <c:showVal val="0"/>
          <c:showCatName val="0"/>
          <c:showSerName val="0"/>
          <c:showPercent val="0"/>
          <c:showBubbleSize val="0"/>
        </c:dLbls>
        <c:smooth val="0"/>
        <c:axId val="199568816"/>
        <c:axId val="199569208"/>
      </c:lineChart>
      <c:catAx>
        <c:axId val="199568816"/>
        <c:scaling>
          <c:orientation val="minMax"/>
        </c:scaling>
        <c:delete val="0"/>
        <c:axPos val="b"/>
        <c:title>
          <c:tx>
            <c:rich>
              <a:bodyPr/>
              <a:lstStyle/>
              <a:p>
                <a:pPr algn="ctr" rtl="0">
                  <a:defRPr sz="1400"/>
                </a:pPr>
                <a:r>
                  <a:rPr lang="en-US" sz="1400"/>
                  <a:t>Ambient Temperature (</a:t>
                </a:r>
                <a:r>
                  <a:rPr lang="fi-FI" sz="1400"/>
                  <a:t>°C</a:t>
                </a:r>
                <a:r>
                  <a:rPr lang="en-US" sz="1400"/>
                  <a:t>)</a:t>
                </a:r>
              </a:p>
            </c:rich>
          </c:tx>
          <c:layout/>
          <c:overlay val="0"/>
        </c:title>
        <c:numFmt formatCode="General" sourceLinked="0"/>
        <c:majorTickMark val="out"/>
        <c:minorTickMark val="in"/>
        <c:tickLblPos val="nextTo"/>
        <c:txPr>
          <a:bodyPr/>
          <a:lstStyle/>
          <a:p>
            <a:pPr>
              <a:defRPr sz="1400" b="1"/>
            </a:pPr>
            <a:endParaRPr lang="en-US"/>
          </a:p>
        </c:txPr>
        <c:crossAx val="199569208"/>
        <c:crosses val="autoZero"/>
        <c:auto val="1"/>
        <c:lblAlgn val="ctr"/>
        <c:lblOffset val="100"/>
        <c:noMultiLvlLbl val="0"/>
      </c:catAx>
      <c:valAx>
        <c:axId val="199569208"/>
        <c:scaling>
          <c:orientation val="minMax"/>
          <c:max val="45"/>
          <c:min val="32"/>
        </c:scaling>
        <c:delete val="0"/>
        <c:axPos val="l"/>
        <c:majorGridlines/>
        <c:title>
          <c:tx>
            <c:rich>
              <a:bodyPr rot="-5400000" vert="horz"/>
              <a:lstStyle/>
              <a:p>
                <a:pPr>
                  <a:defRPr sz="1600"/>
                </a:pPr>
                <a:r>
                  <a:rPr lang="en-US" sz="1600"/>
                  <a:t>Net efficiency (%)</a:t>
                </a:r>
              </a:p>
            </c:rich>
          </c:tx>
          <c:layout/>
          <c:overlay val="0"/>
        </c:title>
        <c:numFmt formatCode="General" sourceLinked="1"/>
        <c:majorTickMark val="out"/>
        <c:minorTickMark val="none"/>
        <c:tickLblPos val="nextTo"/>
        <c:txPr>
          <a:bodyPr/>
          <a:lstStyle/>
          <a:p>
            <a:pPr>
              <a:defRPr sz="1400" b="1"/>
            </a:pPr>
            <a:endParaRPr lang="en-US"/>
          </a:p>
        </c:txPr>
        <c:crossAx val="199568816"/>
        <c:crosses val="autoZero"/>
        <c:crossBetween val="between"/>
      </c:valAx>
    </c:plotArea>
    <c:legend>
      <c:legendPos val="r"/>
      <c:layout>
        <c:manualLayout>
          <c:xMode val="edge"/>
          <c:yMode val="edge"/>
          <c:x val="0.10562386343037926"/>
          <c:y val="0.49264171935807488"/>
          <c:w val="0.32748493344794199"/>
          <c:h val="0.37356155417600506"/>
        </c:manualLayout>
      </c:layout>
      <c:overlay val="0"/>
      <c:txPr>
        <a:bodyPr/>
        <a:lstStyle/>
        <a:p>
          <a:pPr>
            <a:defRPr sz="1200" b="1"/>
          </a:pPr>
          <a:endParaRPr lang="en-US"/>
        </a:p>
      </c:txPr>
    </c:legend>
    <c:plotVisOnly val="1"/>
    <c:dispBlanksAs val="gap"/>
    <c:showDLblsOverMax val="0"/>
  </c:chart>
  <c:spPr>
    <a:ln>
      <a:noFill/>
    </a:ln>
  </c:spPr>
  <c:txPr>
    <a:bodyPr/>
    <a:lstStyle/>
    <a:p>
      <a:pPr>
        <a:defRPr sz="1200">
          <a:latin typeface="Arial" pitchFamily="34" charset="0"/>
          <a:cs typeface="Arial" pitchFamily="34" charset="0"/>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pivotSource>
    <c:name>[Techno Commercial comparison - performance_JLGNov13.xlsx]50MW Graphs!PivotTable20</c:name>
    <c:fmtId val="-1"/>
  </c:pivotSource>
  <c:chart>
    <c:autoTitleDeleted val="0"/>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spPr>
          <a:ln w="22225">
            <a:solidFill>
              <a:schemeClr val="tx2">
                <a:alpha val="88000"/>
              </a:schemeClr>
            </a:solidFill>
          </a:ln>
        </c:spPr>
        <c:marker>
          <c:symbol val="none"/>
        </c:marker>
        <c:dLbl>
          <c:idx val="0"/>
          <c:delete val="1"/>
          <c:extLst>
            <c:ext xmlns:c15="http://schemas.microsoft.com/office/drawing/2012/chart" uri="{CE6537A1-D6FC-4f65-9D91-7224C49458BB}"/>
          </c:extLst>
        </c:dLbl>
      </c:pivotFmt>
      <c:pivotFmt>
        <c:idx val="6"/>
        <c:spPr>
          <a:ln w="19050">
            <a:solidFill>
              <a:srgbClr val="21A0FF"/>
            </a:solidFill>
          </a:ln>
        </c:spPr>
        <c:marker>
          <c:symbol val="none"/>
        </c:marker>
        <c:dLbl>
          <c:idx val="0"/>
          <c:delete val="1"/>
          <c:extLst>
            <c:ext xmlns:c15="http://schemas.microsoft.com/office/drawing/2012/chart" uri="{CE6537A1-D6FC-4f65-9D91-7224C49458BB}"/>
          </c:extLst>
        </c:dLbl>
      </c:pivotFmt>
      <c:pivotFmt>
        <c:idx val="7"/>
        <c:spPr>
          <a:ln w="19050">
            <a:solidFill>
              <a:srgbClr val="9BBB59"/>
            </a:solidFill>
          </a:ln>
        </c:spPr>
        <c:marker>
          <c:symbol val="none"/>
        </c:marker>
        <c:dLbl>
          <c:idx val="0"/>
          <c:delete val="1"/>
          <c:extLst>
            <c:ext xmlns:c15="http://schemas.microsoft.com/office/drawing/2012/chart" uri="{CE6537A1-D6FC-4f65-9D91-7224C49458BB}"/>
          </c:extLst>
        </c:dLbl>
      </c:pivotFmt>
      <c:pivotFmt>
        <c:idx val="8"/>
        <c:spPr>
          <a:ln w="50800" cmpd="sng">
            <a:solidFill>
              <a:srgbClr val="F79646"/>
            </a:solidFill>
            <a:prstDash val="solid"/>
          </a:ln>
        </c:spPr>
        <c:marker>
          <c:symbol val="none"/>
        </c:marker>
        <c:dLbl>
          <c:idx val="0"/>
          <c:delete val="1"/>
          <c:extLst>
            <c:ext xmlns:c15="http://schemas.microsoft.com/office/drawing/2012/chart" uri="{CE6537A1-D6FC-4f65-9D91-7224C49458BB}"/>
          </c:extLst>
        </c:dLbl>
      </c:pivotFmt>
      <c:pivotFmt>
        <c:idx val="9"/>
        <c:marker>
          <c:symbol val="none"/>
        </c:marker>
      </c:pivotFmt>
      <c:pivotFmt>
        <c:idx val="10"/>
        <c:marker>
          <c:symbol val="none"/>
        </c:marker>
      </c:pivotFmt>
      <c:pivotFmt>
        <c:idx val="11"/>
        <c:spPr>
          <a:ln w="50800">
            <a:solidFill>
              <a:srgbClr val="F57913"/>
            </a:solidFill>
          </a:ln>
        </c:spPr>
        <c:marker>
          <c:symbol val="none"/>
        </c:marker>
        <c:dLbl>
          <c:idx val="0"/>
          <c:delete val="1"/>
          <c:extLst>
            <c:ext xmlns:c15="http://schemas.microsoft.com/office/drawing/2012/chart" uri="{CE6537A1-D6FC-4f65-9D91-7224C49458BB}"/>
          </c:extLst>
        </c:dLbl>
      </c:pivotFmt>
      <c:pivotFmt>
        <c:idx val="12"/>
        <c:spPr>
          <a:ln w="22225">
            <a:solidFill>
              <a:schemeClr val="tx2">
                <a:alpha val="88000"/>
              </a:schemeClr>
            </a:solidFill>
          </a:ln>
        </c:spPr>
        <c:marker>
          <c:symbol val="none"/>
        </c:marker>
      </c:pivotFmt>
      <c:pivotFmt>
        <c:idx val="13"/>
        <c:spPr>
          <a:ln w="19050">
            <a:solidFill>
              <a:srgbClr val="21A0FF"/>
            </a:solidFill>
          </a:ln>
        </c:spPr>
        <c:marker>
          <c:symbol val="none"/>
        </c:marker>
      </c:pivotFmt>
      <c:pivotFmt>
        <c:idx val="14"/>
        <c:spPr>
          <a:ln w="19050">
            <a:solidFill>
              <a:srgbClr val="9BBB59"/>
            </a:solidFill>
          </a:ln>
        </c:spPr>
        <c:marker>
          <c:symbol val="none"/>
        </c:marker>
      </c:pivotFmt>
      <c:pivotFmt>
        <c:idx val="15"/>
        <c:spPr>
          <a:ln w="50800" cmpd="sng">
            <a:solidFill>
              <a:srgbClr val="F79646"/>
            </a:solidFill>
            <a:prstDash val="solid"/>
          </a:ln>
        </c:spPr>
        <c:marker>
          <c:symbol val="none"/>
        </c:marker>
      </c:pivotFmt>
      <c:pivotFmt>
        <c:idx val="16"/>
        <c:spPr>
          <a:ln w="50800">
            <a:solidFill>
              <a:srgbClr val="F57913"/>
            </a:solidFill>
          </a:ln>
        </c:spPr>
        <c:marker>
          <c:symbol val="none"/>
        </c:marker>
      </c:pivotFmt>
      <c:pivotFmt>
        <c:idx val="17"/>
        <c:spPr>
          <a:ln w="22225">
            <a:solidFill>
              <a:schemeClr val="tx2">
                <a:alpha val="88000"/>
              </a:schemeClr>
            </a:solidFill>
          </a:ln>
        </c:spPr>
        <c:marker>
          <c:symbol val="none"/>
        </c:marker>
      </c:pivotFmt>
      <c:pivotFmt>
        <c:idx val="18"/>
        <c:spPr>
          <a:ln w="19050">
            <a:solidFill>
              <a:srgbClr val="21A0FF"/>
            </a:solidFill>
          </a:ln>
        </c:spPr>
        <c:marker>
          <c:symbol val="none"/>
        </c:marker>
      </c:pivotFmt>
      <c:pivotFmt>
        <c:idx val="19"/>
        <c:spPr>
          <a:ln w="50800">
            <a:solidFill>
              <a:srgbClr val="F79646">
                <a:alpha val="90000"/>
              </a:srgbClr>
            </a:solidFill>
          </a:ln>
        </c:spPr>
        <c:marker>
          <c:symbol val="none"/>
        </c:marker>
      </c:pivotFmt>
      <c:pivotFmt>
        <c:idx val="20"/>
        <c:spPr>
          <a:ln w="50800" cmpd="sng">
            <a:solidFill>
              <a:srgbClr val="F79646">
                <a:lumMod val="75000"/>
              </a:srgbClr>
            </a:solidFill>
            <a:prstDash val="solid"/>
          </a:ln>
        </c:spPr>
        <c:marker>
          <c:symbol val="none"/>
        </c:marker>
      </c:pivotFmt>
      <c:pivotFmt>
        <c:idx val="21"/>
        <c:spPr>
          <a:ln w="22225">
            <a:solidFill>
              <a:schemeClr val="tx2">
                <a:alpha val="88000"/>
              </a:schemeClr>
            </a:solidFill>
          </a:ln>
        </c:spPr>
        <c:marker>
          <c:symbol val="none"/>
        </c:marker>
      </c:pivotFmt>
      <c:pivotFmt>
        <c:idx val="22"/>
        <c:spPr>
          <a:ln w="19050">
            <a:solidFill>
              <a:srgbClr val="21A0FF"/>
            </a:solidFill>
          </a:ln>
        </c:spPr>
        <c:marker>
          <c:symbol val="none"/>
        </c:marker>
      </c:pivotFmt>
      <c:pivotFmt>
        <c:idx val="23"/>
        <c:spPr>
          <a:ln w="50800">
            <a:solidFill>
              <a:srgbClr val="F79646">
                <a:lumMod val="75000"/>
              </a:srgbClr>
            </a:solidFill>
          </a:ln>
        </c:spPr>
        <c:marker>
          <c:symbol val="none"/>
        </c:marker>
      </c:pivotFmt>
      <c:pivotFmt>
        <c:idx val="24"/>
        <c:spPr>
          <a:ln w="22225">
            <a:solidFill>
              <a:schemeClr val="tx2">
                <a:alpha val="88000"/>
              </a:schemeClr>
            </a:solidFill>
          </a:ln>
        </c:spPr>
        <c:marker>
          <c:symbol val="none"/>
        </c:marker>
      </c:pivotFmt>
      <c:pivotFmt>
        <c:idx val="25"/>
        <c:spPr>
          <a:ln w="19050">
            <a:solidFill>
              <a:srgbClr val="21A0FF"/>
            </a:solidFill>
          </a:ln>
        </c:spPr>
        <c:marker>
          <c:symbol val="none"/>
        </c:marker>
      </c:pivotFmt>
      <c:pivotFmt>
        <c:idx val="26"/>
        <c:spPr>
          <a:ln w="50800">
            <a:solidFill>
              <a:srgbClr val="F79646">
                <a:lumMod val="75000"/>
              </a:srgbClr>
            </a:solidFill>
          </a:ln>
        </c:spPr>
        <c:marker>
          <c:symbol val="none"/>
        </c:marker>
      </c:pivotFmt>
      <c:pivotFmt>
        <c:idx val="27"/>
        <c:spPr>
          <a:ln w="22225">
            <a:solidFill>
              <a:schemeClr val="tx2">
                <a:alpha val="88000"/>
              </a:schemeClr>
            </a:solidFill>
          </a:ln>
        </c:spPr>
        <c:marker>
          <c:symbol val="none"/>
        </c:marker>
      </c:pivotFmt>
      <c:pivotFmt>
        <c:idx val="28"/>
        <c:spPr>
          <a:ln w="19050">
            <a:solidFill>
              <a:srgbClr val="21A0FF"/>
            </a:solidFill>
          </a:ln>
        </c:spPr>
        <c:marker>
          <c:symbol val="none"/>
        </c:marker>
      </c:pivotFmt>
      <c:pivotFmt>
        <c:idx val="29"/>
        <c:spPr>
          <a:ln w="50800">
            <a:solidFill>
              <a:srgbClr val="F79646">
                <a:lumMod val="75000"/>
              </a:srgbClr>
            </a:solidFill>
          </a:ln>
        </c:spPr>
        <c:marker>
          <c:symbol val="none"/>
        </c:marker>
      </c:pivotFmt>
    </c:pivotFmts>
    <c:plotArea>
      <c:layout>
        <c:manualLayout>
          <c:layoutTarget val="inner"/>
          <c:xMode val="edge"/>
          <c:yMode val="edge"/>
          <c:x val="9.6025393520025454E-2"/>
          <c:y val="3.6943744752309118E-2"/>
          <c:w val="0.87468800778640199"/>
          <c:h val="0.81347878114731631"/>
        </c:manualLayout>
      </c:layout>
      <c:lineChart>
        <c:grouping val="standard"/>
        <c:varyColors val="0"/>
        <c:ser>
          <c:idx val="0"/>
          <c:order val="0"/>
          <c:tx>
            <c:strRef>
              <c:f>'50MW Graphs'!$I$40:$I$41</c:f>
              <c:strCache>
                <c:ptCount val="1"/>
                <c:pt idx="0">
                  <c:v>1 x LM 6000 PF (new and clean)</c:v>
                </c:pt>
              </c:strCache>
            </c:strRef>
          </c:tx>
          <c:spPr>
            <a:ln w="22225">
              <a:solidFill>
                <a:schemeClr val="tx2">
                  <a:alpha val="88000"/>
                </a:schemeClr>
              </a:solidFill>
            </a:ln>
          </c:spPr>
          <c:marker>
            <c:symbol val="none"/>
          </c:marker>
          <c:cat>
            <c:strRef>
              <c:f>'50MW Graphs'!$H$42:$H$47</c:f>
              <c:strCache>
                <c:ptCount val="6"/>
                <c:pt idx="0">
                  <c:v>50</c:v>
                </c:pt>
                <c:pt idx="1">
                  <c:v>60</c:v>
                </c:pt>
                <c:pt idx="2">
                  <c:v>70</c:v>
                </c:pt>
                <c:pt idx="3">
                  <c:v>80</c:v>
                </c:pt>
                <c:pt idx="4">
                  <c:v>90</c:v>
                </c:pt>
                <c:pt idx="5">
                  <c:v>100</c:v>
                </c:pt>
              </c:strCache>
            </c:strRef>
          </c:cat>
          <c:val>
            <c:numRef>
              <c:f>'50MW Graphs'!$I$42:$I$47</c:f>
              <c:numCache>
                <c:formatCode>General</c:formatCode>
                <c:ptCount val="6"/>
                <c:pt idx="0">
                  <c:v>31.2</c:v>
                </c:pt>
                <c:pt idx="1">
                  <c:v>33.5</c:v>
                </c:pt>
                <c:pt idx="2">
                  <c:v>35.300000000000004</c:v>
                </c:pt>
                <c:pt idx="3">
                  <c:v>36.700000000000003</c:v>
                </c:pt>
                <c:pt idx="4">
                  <c:v>38.300000000000004</c:v>
                </c:pt>
                <c:pt idx="5">
                  <c:v>39.300000000000004</c:v>
                </c:pt>
              </c:numCache>
            </c:numRef>
          </c:val>
          <c:smooth val="0"/>
        </c:ser>
        <c:ser>
          <c:idx val="1"/>
          <c:order val="1"/>
          <c:tx>
            <c:strRef>
              <c:f>'50MW Graphs'!$J$40:$J$41</c:f>
              <c:strCache>
                <c:ptCount val="1"/>
                <c:pt idx="0">
                  <c:v>1 x SGT 800-50 (new and clean)</c:v>
                </c:pt>
              </c:strCache>
            </c:strRef>
          </c:tx>
          <c:spPr>
            <a:ln w="19050">
              <a:solidFill>
                <a:srgbClr val="21A0FF"/>
              </a:solidFill>
            </a:ln>
          </c:spPr>
          <c:marker>
            <c:symbol val="none"/>
          </c:marker>
          <c:cat>
            <c:strRef>
              <c:f>'50MW Graphs'!$H$42:$H$47</c:f>
              <c:strCache>
                <c:ptCount val="6"/>
                <c:pt idx="0">
                  <c:v>50</c:v>
                </c:pt>
                <c:pt idx="1">
                  <c:v>60</c:v>
                </c:pt>
                <c:pt idx="2">
                  <c:v>70</c:v>
                </c:pt>
                <c:pt idx="3">
                  <c:v>80</c:v>
                </c:pt>
                <c:pt idx="4">
                  <c:v>90</c:v>
                </c:pt>
                <c:pt idx="5">
                  <c:v>100</c:v>
                </c:pt>
              </c:strCache>
            </c:strRef>
          </c:cat>
          <c:val>
            <c:numRef>
              <c:f>'50MW Graphs'!$J$42:$J$47</c:f>
              <c:numCache>
                <c:formatCode>General</c:formatCode>
                <c:ptCount val="6"/>
                <c:pt idx="0">
                  <c:v>28.3</c:v>
                </c:pt>
                <c:pt idx="1">
                  <c:v>30.5</c:v>
                </c:pt>
                <c:pt idx="2">
                  <c:v>32.300000000000004</c:v>
                </c:pt>
                <c:pt idx="3">
                  <c:v>33.9</c:v>
                </c:pt>
                <c:pt idx="4">
                  <c:v>35.5</c:v>
                </c:pt>
                <c:pt idx="5">
                  <c:v>36.9</c:v>
                </c:pt>
              </c:numCache>
            </c:numRef>
          </c:val>
          <c:smooth val="1"/>
        </c:ser>
        <c:ser>
          <c:idx val="2"/>
          <c:order val="2"/>
          <c:tx>
            <c:strRef>
              <c:f>'50MW Graphs'!$K$40:$K$41</c:f>
              <c:strCache>
                <c:ptCount val="1"/>
                <c:pt idx="0">
                  <c:v>5 x Wärtsilä 20V34SG</c:v>
                </c:pt>
              </c:strCache>
            </c:strRef>
          </c:tx>
          <c:spPr>
            <a:ln w="50800">
              <a:solidFill>
                <a:srgbClr val="FF7300"/>
              </a:solidFill>
            </a:ln>
          </c:spPr>
          <c:marker>
            <c:symbol val="none"/>
          </c:marker>
          <c:cat>
            <c:strRef>
              <c:f>'50MW Graphs'!$H$42:$H$47</c:f>
              <c:strCache>
                <c:ptCount val="6"/>
                <c:pt idx="0">
                  <c:v>50</c:v>
                </c:pt>
                <c:pt idx="1">
                  <c:v>60</c:v>
                </c:pt>
                <c:pt idx="2">
                  <c:v>70</c:v>
                </c:pt>
                <c:pt idx="3">
                  <c:v>80</c:v>
                </c:pt>
                <c:pt idx="4">
                  <c:v>90</c:v>
                </c:pt>
                <c:pt idx="5">
                  <c:v>100</c:v>
                </c:pt>
              </c:strCache>
            </c:strRef>
          </c:cat>
          <c:val>
            <c:numRef>
              <c:f>'50MW Graphs'!$K$42:$K$47</c:f>
              <c:numCache>
                <c:formatCode>0.0</c:formatCode>
                <c:ptCount val="6"/>
                <c:pt idx="0">
                  <c:v>43.084044725925345</c:v>
                </c:pt>
                <c:pt idx="1">
                  <c:v>44.789154307228507</c:v>
                </c:pt>
                <c:pt idx="2">
                  <c:v>43.715785359148484</c:v>
                </c:pt>
                <c:pt idx="3">
                  <c:v>44.776694867067285</c:v>
                </c:pt>
                <c:pt idx="4">
                  <c:v>43.920271852841594</c:v>
                </c:pt>
                <c:pt idx="5">
                  <c:v>44.752259500497246</c:v>
                </c:pt>
              </c:numCache>
            </c:numRef>
          </c:val>
          <c:smooth val="1"/>
        </c:ser>
        <c:dLbls>
          <c:showLegendKey val="0"/>
          <c:showVal val="0"/>
          <c:showCatName val="0"/>
          <c:showSerName val="0"/>
          <c:showPercent val="0"/>
          <c:showBubbleSize val="0"/>
        </c:dLbls>
        <c:smooth val="0"/>
        <c:axId val="199659792"/>
        <c:axId val="199660184"/>
      </c:lineChart>
      <c:catAx>
        <c:axId val="199659792"/>
        <c:scaling>
          <c:orientation val="minMax"/>
        </c:scaling>
        <c:delete val="0"/>
        <c:axPos val="b"/>
        <c:title>
          <c:tx>
            <c:rich>
              <a:bodyPr/>
              <a:lstStyle/>
              <a:p>
                <a:pPr algn="ctr" rtl="0">
                  <a:defRPr sz="1400"/>
                </a:pPr>
                <a:r>
                  <a:rPr lang="en-US" sz="1400"/>
                  <a:t>Load (%)</a:t>
                </a:r>
              </a:p>
            </c:rich>
          </c:tx>
          <c:layout/>
          <c:overlay val="0"/>
        </c:title>
        <c:numFmt formatCode="General" sourceLinked="0"/>
        <c:majorTickMark val="out"/>
        <c:minorTickMark val="none"/>
        <c:tickLblPos val="nextTo"/>
        <c:txPr>
          <a:bodyPr/>
          <a:lstStyle/>
          <a:p>
            <a:pPr>
              <a:defRPr b="1"/>
            </a:pPr>
            <a:endParaRPr lang="en-US"/>
          </a:p>
        </c:txPr>
        <c:crossAx val="199660184"/>
        <c:crosses val="autoZero"/>
        <c:auto val="1"/>
        <c:lblAlgn val="ctr"/>
        <c:lblOffset val="100"/>
        <c:noMultiLvlLbl val="0"/>
      </c:catAx>
      <c:valAx>
        <c:axId val="199660184"/>
        <c:scaling>
          <c:orientation val="minMax"/>
          <c:max val="45"/>
          <c:min val="25"/>
        </c:scaling>
        <c:delete val="0"/>
        <c:axPos val="l"/>
        <c:majorGridlines/>
        <c:title>
          <c:tx>
            <c:rich>
              <a:bodyPr rot="-5400000" vert="horz"/>
              <a:lstStyle/>
              <a:p>
                <a:pPr>
                  <a:defRPr sz="1400"/>
                </a:pPr>
                <a:r>
                  <a:rPr lang="en-US" sz="1400"/>
                  <a:t>Part-load efficiency (%)</a:t>
                </a:r>
              </a:p>
            </c:rich>
          </c:tx>
          <c:layout/>
          <c:overlay val="0"/>
        </c:title>
        <c:numFmt formatCode="General" sourceLinked="1"/>
        <c:majorTickMark val="out"/>
        <c:minorTickMark val="none"/>
        <c:tickLblPos val="nextTo"/>
        <c:txPr>
          <a:bodyPr/>
          <a:lstStyle/>
          <a:p>
            <a:pPr>
              <a:defRPr b="1"/>
            </a:pPr>
            <a:endParaRPr lang="en-US"/>
          </a:p>
        </c:txPr>
        <c:crossAx val="199659792"/>
        <c:crosses val="autoZero"/>
        <c:crossBetween val="between"/>
      </c:valAx>
    </c:plotArea>
    <c:legend>
      <c:legendPos val="r"/>
      <c:layout>
        <c:manualLayout>
          <c:xMode val="edge"/>
          <c:yMode val="edge"/>
          <c:x val="0.73555701754385971"/>
          <c:y val="0.45769960317460323"/>
          <c:w val="0.22382927340693984"/>
          <c:h val="0.37356155417600506"/>
        </c:manualLayout>
      </c:layout>
      <c:overlay val="0"/>
      <c:txPr>
        <a:bodyPr/>
        <a:lstStyle/>
        <a:p>
          <a:pPr>
            <a:defRPr b="1"/>
          </a:pPr>
          <a:endParaRPr lang="en-US"/>
        </a:p>
      </c:txPr>
    </c:legend>
    <c:plotVisOnly val="1"/>
    <c:dispBlanksAs val="gap"/>
    <c:showDLblsOverMax val="0"/>
  </c:chart>
  <c:spPr>
    <a:ln>
      <a:noFill/>
    </a:ln>
  </c:spPr>
  <c:txPr>
    <a:bodyPr/>
    <a:lstStyle/>
    <a:p>
      <a:pPr>
        <a:defRPr sz="1200">
          <a:latin typeface="Arial" pitchFamily="34" charset="0"/>
          <a:cs typeface="Arial" pitchFamily="34" charset="0"/>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pivotSource>
    <c:name>[Techno Commercial comparison - performance_JLGNov13.xlsx]100MW Graphs!PivotTable15</c:name>
    <c:fmtId val="-1"/>
  </c:pivotSource>
  <c:chart>
    <c:autoTitleDeleted val="0"/>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spPr>
          <a:ln w="22225">
            <a:solidFill>
              <a:schemeClr val="tx2">
                <a:alpha val="88000"/>
              </a:schemeClr>
            </a:solidFill>
          </a:ln>
        </c:spPr>
        <c:marker>
          <c:symbol val="none"/>
        </c:marker>
        <c:dLbl>
          <c:idx val="0"/>
          <c:delete val="1"/>
          <c:extLst>
            <c:ext xmlns:c15="http://schemas.microsoft.com/office/drawing/2012/chart" uri="{CE6537A1-D6FC-4f65-9D91-7224C49458BB}"/>
          </c:extLst>
        </c:dLbl>
      </c:pivotFmt>
      <c:pivotFmt>
        <c:idx val="6"/>
        <c:spPr>
          <a:ln w="19050">
            <a:solidFill>
              <a:srgbClr val="21A0FF"/>
            </a:solidFill>
          </a:ln>
        </c:spPr>
        <c:marker>
          <c:symbol val="none"/>
        </c:marker>
        <c:dLbl>
          <c:idx val="0"/>
          <c:delete val="1"/>
          <c:extLst>
            <c:ext xmlns:c15="http://schemas.microsoft.com/office/drawing/2012/chart" uri="{CE6537A1-D6FC-4f65-9D91-7224C49458BB}"/>
          </c:extLst>
        </c:dLbl>
      </c:pivotFmt>
      <c:pivotFmt>
        <c:idx val="7"/>
        <c:spPr>
          <a:ln w="19050">
            <a:solidFill>
              <a:srgbClr val="9BBB59"/>
            </a:solidFill>
          </a:ln>
        </c:spPr>
        <c:marker>
          <c:symbol val="none"/>
        </c:marker>
        <c:dLbl>
          <c:idx val="0"/>
          <c:delete val="1"/>
          <c:extLst>
            <c:ext xmlns:c15="http://schemas.microsoft.com/office/drawing/2012/chart" uri="{CE6537A1-D6FC-4f65-9D91-7224C49458BB}"/>
          </c:extLst>
        </c:dLbl>
      </c:pivotFmt>
      <c:pivotFmt>
        <c:idx val="8"/>
        <c:spPr>
          <a:ln w="50800" cmpd="sng">
            <a:solidFill>
              <a:srgbClr val="F79646"/>
            </a:solidFill>
            <a:prstDash val="solid"/>
          </a:ln>
        </c:spPr>
        <c:marker>
          <c:symbol val="none"/>
        </c:marker>
        <c:dLbl>
          <c:idx val="0"/>
          <c:delete val="1"/>
          <c:extLst>
            <c:ext xmlns:c15="http://schemas.microsoft.com/office/drawing/2012/chart" uri="{CE6537A1-D6FC-4f65-9D91-7224C49458BB}"/>
          </c:extLst>
        </c:dLbl>
      </c:pivotFmt>
      <c:pivotFmt>
        <c:idx val="9"/>
        <c:marker>
          <c:symbol val="none"/>
        </c:marker>
      </c:pivotFmt>
      <c:pivotFmt>
        <c:idx val="10"/>
        <c:marker>
          <c:symbol val="none"/>
        </c:marker>
      </c:pivotFmt>
      <c:pivotFmt>
        <c:idx val="11"/>
        <c:spPr>
          <a:ln w="50800">
            <a:solidFill>
              <a:srgbClr val="F57913"/>
            </a:solidFill>
          </a:ln>
        </c:spPr>
        <c:marker>
          <c:symbol val="none"/>
        </c:marker>
        <c:dLbl>
          <c:idx val="0"/>
          <c:delete val="1"/>
          <c:extLst>
            <c:ext xmlns:c15="http://schemas.microsoft.com/office/drawing/2012/chart" uri="{CE6537A1-D6FC-4f65-9D91-7224C49458BB}"/>
          </c:extLst>
        </c:dLbl>
      </c:pivotFmt>
      <c:pivotFmt>
        <c:idx val="12"/>
        <c:spPr>
          <a:ln w="22225">
            <a:solidFill>
              <a:schemeClr val="tx2">
                <a:alpha val="88000"/>
              </a:schemeClr>
            </a:solidFill>
          </a:ln>
        </c:spPr>
        <c:marker>
          <c:symbol val="none"/>
        </c:marker>
      </c:pivotFmt>
      <c:pivotFmt>
        <c:idx val="13"/>
        <c:spPr>
          <a:ln w="19050">
            <a:solidFill>
              <a:srgbClr val="21A0FF"/>
            </a:solidFill>
          </a:ln>
        </c:spPr>
        <c:marker>
          <c:symbol val="none"/>
        </c:marker>
      </c:pivotFmt>
      <c:pivotFmt>
        <c:idx val="14"/>
        <c:spPr>
          <a:ln w="19050">
            <a:solidFill>
              <a:srgbClr val="9BBB59"/>
            </a:solidFill>
          </a:ln>
        </c:spPr>
        <c:marker>
          <c:symbol val="none"/>
        </c:marker>
      </c:pivotFmt>
      <c:pivotFmt>
        <c:idx val="15"/>
        <c:spPr>
          <a:ln w="50800" cmpd="sng">
            <a:solidFill>
              <a:srgbClr val="F79646"/>
            </a:solidFill>
            <a:prstDash val="solid"/>
          </a:ln>
        </c:spPr>
        <c:marker>
          <c:symbol val="none"/>
        </c:marker>
      </c:pivotFmt>
      <c:pivotFmt>
        <c:idx val="16"/>
        <c:spPr>
          <a:ln w="50800">
            <a:solidFill>
              <a:srgbClr val="F57913"/>
            </a:solidFill>
          </a:ln>
        </c:spPr>
        <c:marker>
          <c:symbol val="none"/>
        </c:marker>
      </c:pivotFmt>
      <c:pivotFmt>
        <c:idx val="17"/>
        <c:spPr>
          <a:ln w="22225">
            <a:solidFill>
              <a:schemeClr val="tx2">
                <a:alpha val="88000"/>
              </a:schemeClr>
            </a:solidFill>
          </a:ln>
        </c:spPr>
        <c:marker>
          <c:symbol val="none"/>
        </c:marker>
      </c:pivotFmt>
      <c:pivotFmt>
        <c:idx val="18"/>
        <c:spPr>
          <a:ln w="19050">
            <a:solidFill>
              <a:srgbClr val="21A0FF"/>
            </a:solidFill>
          </a:ln>
        </c:spPr>
        <c:marker>
          <c:symbol val="none"/>
        </c:marker>
      </c:pivotFmt>
      <c:pivotFmt>
        <c:idx val="19"/>
        <c:spPr>
          <a:ln w="50800">
            <a:solidFill>
              <a:srgbClr val="F79646">
                <a:alpha val="90000"/>
              </a:srgbClr>
            </a:solidFill>
          </a:ln>
        </c:spPr>
        <c:marker>
          <c:symbol val="none"/>
        </c:marker>
      </c:pivotFmt>
      <c:pivotFmt>
        <c:idx val="20"/>
        <c:spPr>
          <a:ln w="50800" cmpd="sng">
            <a:solidFill>
              <a:srgbClr val="F79646">
                <a:lumMod val="75000"/>
              </a:srgbClr>
            </a:solidFill>
            <a:prstDash val="solid"/>
          </a:ln>
        </c:spPr>
        <c:marker>
          <c:symbol val="none"/>
        </c:marker>
      </c:pivotFmt>
      <c:pivotFmt>
        <c:idx val="21"/>
        <c:spPr>
          <a:ln w="22225">
            <a:solidFill>
              <a:schemeClr val="tx2">
                <a:alpha val="88000"/>
              </a:schemeClr>
            </a:solidFill>
          </a:ln>
        </c:spPr>
        <c:marker>
          <c:symbol val="none"/>
        </c:marker>
      </c:pivotFmt>
      <c:pivotFmt>
        <c:idx val="22"/>
        <c:spPr>
          <a:ln w="19050">
            <a:solidFill>
              <a:srgbClr val="21A0FF"/>
            </a:solidFill>
          </a:ln>
        </c:spPr>
        <c:marker>
          <c:symbol val="none"/>
        </c:marker>
      </c:pivotFmt>
      <c:pivotFmt>
        <c:idx val="23"/>
        <c:spPr>
          <a:ln w="50800">
            <a:solidFill>
              <a:srgbClr val="F79646">
                <a:alpha val="90000"/>
              </a:srgbClr>
            </a:solidFill>
          </a:ln>
        </c:spPr>
        <c:marker>
          <c:symbol val="none"/>
        </c:marker>
      </c:pivotFmt>
      <c:pivotFmt>
        <c:idx val="24"/>
        <c:spPr>
          <a:ln w="50800" cmpd="sng">
            <a:solidFill>
              <a:srgbClr val="F79646">
                <a:lumMod val="75000"/>
              </a:srgbClr>
            </a:solidFill>
            <a:prstDash val="solid"/>
          </a:ln>
        </c:spPr>
        <c:marker>
          <c:symbol val="none"/>
        </c:marker>
      </c:pivotFmt>
    </c:pivotFmts>
    <c:plotArea>
      <c:layout>
        <c:manualLayout>
          <c:layoutTarget val="inner"/>
          <c:xMode val="edge"/>
          <c:yMode val="edge"/>
          <c:x val="9.6025393520025454E-2"/>
          <c:y val="3.6943744752309118E-2"/>
          <c:w val="0.81092019774011304"/>
          <c:h val="0.81347878114731631"/>
        </c:manualLayout>
      </c:layout>
      <c:lineChart>
        <c:grouping val="standard"/>
        <c:varyColors val="0"/>
        <c:ser>
          <c:idx val="0"/>
          <c:order val="0"/>
          <c:tx>
            <c:strRef>
              <c:f>'100MW Graphs'!$I$3:$I$4</c:f>
              <c:strCache>
                <c:ptCount val="1"/>
                <c:pt idx="0">
                  <c:v>1 x GE 6111 FA + ST (new and clean)</c:v>
                </c:pt>
              </c:strCache>
            </c:strRef>
          </c:tx>
          <c:spPr>
            <a:ln w="22225">
              <a:solidFill>
                <a:schemeClr val="tx2">
                  <a:alpha val="88000"/>
                </a:schemeClr>
              </a:solidFill>
            </a:ln>
          </c:spPr>
          <c:marker>
            <c:symbol val="none"/>
          </c:marker>
          <c:cat>
            <c:strRef>
              <c:f>'100MW Graphs'!$H$5:$H$9</c:f>
              <c:strCache>
                <c:ptCount val="5"/>
                <c:pt idx="0">
                  <c:v>5</c:v>
                </c:pt>
                <c:pt idx="1">
                  <c:v>15</c:v>
                </c:pt>
                <c:pt idx="2">
                  <c:v>25</c:v>
                </c:pt>
                <c:pt idx="3">
                  <c:v>35</c:v>
                </c:pt>
                <c:pt idx="4">
                  <c:v>45</c:v>
                </c:pt>
              </c:strCache>
            </c:strRef>
          </c:cat>
          <c:val>
            <c:numRef>
              <c:f>'100MW Graphs'!$I$5:$I$9</c:f>
              <c:numCache>
                <c:formatCode>General</c:formatCode>
                <c:ptCount val="5"/>
                <c:pt idx="0">
                  <c:v>119.8</c:v>
                </c:pt>
                <c:pt idx="1">
                  <c:v>114.5</c:v>
                </c:pt>
                <c:pt idx="2">
                  <c:v>106.8</c:v>
                </c:pt>
                <c:pt idx="3">
                  <c:v>97.7</c:v>
                </c:pt>
                <c:pt idx="4">
                  <c:v>87.4</c:v>
                </c:pt>
              </c:numCache>
            </c:numRef>
          </c:val>
          <c:smooth val="0"/>
        </c:ser>
        <c:ser>
          <c:idx val="1"/>
          <c:order val="1"/>
          <c:tx>
            <c:strRef>
              <c:f>'100MW Graphs'!$J$3:$J$4</c:f>
              <c:strCache>
                <c:ptCount val="1"/>
                <c:pt idx="0">
                  <c:v>2 x LM 6000 PF + ST (new and clean)</c:v>
                </c:pt>
              </c:strCache>
            </c:strRef>
          </c:tx>
          <c:spPr>
            <a:ln w="19050">
              <a:solidFill>
                <a:srgbClr val="21A0FF"/>
              </a:solidFill>
            </a:ln>
          </c:spPr>
          <c:marker>
            <c:symbol val="none"/>
          </c:marker>
          <c:cat>
            <c:strRef>
              <c:f>'100MW Graphs'!$H$5:$H$9</c:f>
              <c:strCache>
                <c:ptCount val="5"/>
                <c:pt idx="0">
                  <c:v>5</c:v>
                </c:pt>
                <c:pt idx="1">
                  <c:v>15</c:v>
                </c:pt>
                <c:pt idx="2">
                  <c:v>25</c:v>
                </c:pt>
                <c:pt idx="3">
                  <c:v>35</c:v>
                </c:pt>
                <c:pt idx="4">
                  <c:v>45</c:v>
                </c:pt>
              </c:strCache>
            </c:strRef>
          </c:cat>
          <c:val>
            <c:numRef>
              <c:f>'100MW Graphs'!$J$5:$J$9</c:f>
              <c:numCache>
                <c:formatCode>General</c:formatCode>
                <c:ptCount val="5"/>
                <c:pt idx="0">
                  <c:v>118.2</c:v>
                </c:pt>
                <c:pt idx="1">
                  <c:v>107.7</c:v>
                </c:pt>
                <c:pt idx="2">
                  <c:v>93.9</c:v>
                </c:pt>
                <c:pt idx="3">
                  <c:v>81.8</c:v>
                </c:pt>
                <c:pt idx="4">
                  <c:v>69.599999999999994</c:v>
                </c:pt>
              </c:numCache>
            </c:numRef>
          </c:val>
          <c:smooth val="1"/>
        </c:ser>
        <c:ser>
          <c:idx val="2"/>
          <c:order val="2"/>
          <c:tx>
            <c:strRef>
              <c:f>'100MW Graphs'!$K$3:$K$4</c:f>
              <c:strCache>
                <c:ptCount val="1"/>
                <c:pt idx="0">
                  <c:v>6 x Wärtsilä 18V50SG</c:v>
                </c:pt>
              </c:strCache>
            </c:strRef>
          </c:tx>
          <c:spPr>
            <a:ln w="50800">
              <a:solidFill>
                <a:srgbClr val="F79646">
                  <a:alpha val="90000"/>
                </a:srgbClr>
              </a:solidFill>
            </a:ln>
          </c:spPr>
          <c:marker>
            <c:symbol val="none"/>
          </c:marker>
          <c:cat>
            <c:strRef>
              <c:f>'100MW Graphs'!$H$5:$H$9</c:f>
              <c:strCache>
                <c:ptCount val="5"/>
                <c:pt idx="0">
                  <c:v>5</c:v>
                </c:pt>
                <c:pt idx="1">
                  <c:v>15</c:v>
                </c:pt>
                <c:pt idx="2">
                  <c:v>25</c:v>
                </c:pt>
                <c:pt idx="3">
                  <c:v>35</c:v>
                </c:pt>
                <c:pt idx="4">
                  <c:v>45</c:v>
                </c:pt>
              </c:strCache>
            </c:strRef>
          </c:cat>
          <c:val>
            <c:numRef>
              <c:f>'100MW Graphs'!$K$5:$K$9</c:f>
              <c:numCache>
                <c:formatCode>General</c:formatCode>
                <c:ptCount val="5"/>
                <c:pt idx="0">
                  <c:v>109</c:v>
                </c:pt>
                <c:pt idx="1">
                  <c:v>108</c:v>
                </c:pt>
                <c:pt idx="2">
                  <c:v>108</c:v>
                </c:pt>
                <c:pt idx="3">
                  <c:v>108</c:v>
                </c:pt>
                <c:pt idx="4">
                  <c:v>106</c:v>
                </c:pt>
              </c:numCache>
            </c:numRef>
          </c:val>
          <c:smooth val="1"/>
        </c:ser>
        <c:ser>
          <c:idx val="3"/>
          <c:order val="3"/>
          <c:tx>
            <c:strRef>
              <c:f>'100MW Graphs'!$L$3:$L$4</c:f>
              <c:strCache>
                <c:ptCount val="1"/>
                <c:pt idx="0">
                  <c:v>6 x Wärtsilä 18V50SG + ST</c:v>
                </c:pt>
              </c:strCache>
            </c:strRef>
          </c:tx>
          <c:spPr>
            <a:ln w="50800" cmpd="sng">
              <a:solidFill>
                <a:srgbClr val="FF7300"/>
              </a:solidFill>
              <a:prstDash val="solid"/>
            </a:ln>
          </c:spPr>
          <c:marker>
            <c:symbol val="none"/>
          </c:marker>
          <c:cat>
            <c:strRef>
              <c:f>'100MW Graphs'!$H$5:$H$9</c:f>
              <c:strCache>
                <c:ptCount val="5"/>
                <c:pt idx="0">
                  <c:v>5</c:v>
                </c:pt>
                <c:pt idx="1">
                  <c:v>15</c:v>
                </c:pt>
                <c:pt idx="2">
                  <c:v>25</c:v>
                </c:pt>
                <c:pt idx="3">
                  <c:v>35</c:v>
                </c:pt>
                <c:pt idx="4">
                  <c:v>45</c:v>
                </c:pt>
              </c:strCache>
            </c:strRef>
          </c:cat>
          <c:val>
            <c:numRef>
              <c:f>'100MW Graphs'!$L$5:$L$9</c:f>
              <c:numCache>
                <c:formatCode>General</c:formatCode>
                <c:ptCount val="5"/>
                <c:pt idx="0">
                  <c:v>118</c:v>
                </c:pt>
                <c:pt idx="1">
                  <c:v>118</c:v>
                </c:pt>
                <c:pt idx="2">
                  <c:v>118</c:v>
                </c:pt>
                <c:pt idx="3">
                  <c:v>117</c:v>
                </c:pt>
                <c:pt idx="4">
                  <c:v>115</c:v>
                </c:pt>
              </c:numCache>
            </c:numRef>
          </c:val>
          <c:smooth val="1"/>
        </c:ser>
        <c:dLbls>
          <c:showLegendKey val="0"/>
          <c:showVal val="0"/>
          <c:showCatName val="0"/>
          <c:showSerName val="0"/>
          <c:showPercent val="0"/>
          <c:showBubbleSize val="0"/>
        </c:dLbls>
        <c:smooth val="0"/>
        <c:axId val="199660968"/>
        <c:axId val="199661360"/>
      </c:lineChart>
      <c:catAx>
        <c:axId val="199660968"/>
        <c:scaling>
          <c:orientation val="minMax"/>
        </c:scaling>
        <c:delete val="0"/>
        <c:axPos val="b"/>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lang="en-US" sz="1400" b="1" i="0" u="none" strike="noStrike" kern="1200" baseline="0">
                    <a:solidFill>
                      <a:sysClr val="windowText" lastClr="000000"/>
                    </a:solidFill>
                    <a:latin typeface="Arial" pitchFamily="34" charset="0"/>
                    <a:ea typeface="+mn-ea"/>
                    <a:cs typeface="Arial" pitchFamily="34" charset="0"/>
                  </a:defRPr>
                </a:pPr>
                <a:r>
                  <a:rPr lang="en-US" sz="1400" b="1" i="0" u="none" strike="noStrike" kern="1200" baseline="0">
                    <a:solidFill>
                      <a:sysClr val="windowText" lastClr="000000"/>
                    </a:solidFill>
                    <a:latin typeface="Arial" pitchFamily="34" charset="0"/>
                    <a:ea typeface="+mn-ea"/>
                    <a:cs typeface="Arial" pitchFamily="34" charset="0"/>
                  </a:rPr>
                  <a:t>Ambient temperature (</a:t>
                </a:r>
                <a:r>
                  <a:rPr lang="fi-FI" sz="1400" b="1" i="0" u="none" strike="noStrike" kern="1200" baseline="0">
                    <a:solidFill>
                      <a:sysClr val="windowText" lastClr="000000"/>
                    </a:solidFill>
                    <a:latin typeface="Arial" pitchFamily="34" charset="0"/>
                    <a:ea typeface="+mn-ea"/>
                    <a:cs typeface="Arial" pitchFamily="34" charset="0"/>
                  </a:rPr>
                  <a:t>°C</a:t>
                </a:r>
                <a:r>
                  <a:rPr lang="en-US" sz="1400" b="1" i="0" u="none" strike="noStrike" kern="1200" baseline="0">
                    <a:solidFill>
                      <a:sysClr val="windowText" lastClr="000000"/>
                    </a:solidFill>
                    <a:latin typeface="Arial" pitchFamily="34" charset="0"/>
                    <a:ea typeface="+mn-ea"/>
                    <a:cs typeface="Arial" pitchFamily="34" charset="0"/>
                  </a:rPr>
                  <a:t>)</a:t>
                </a:r>
              </a:p>
              <a:p>
                <a:pPr marL="0" marR="0" indent="0" algn="ctr" defTabSz="914400" rtl="0" eaLnBrk="1" fontAlgn="auto" latinLnBrk="0" hangingPunct="1">
                  <a:lnSpc>
                    <a:spcPct val="100000"/>
                  </a:lnSpc>
                  <a:spcBef>
                    <a:spcPts val="0"/>
                  </a:spcBef>
                  <a:spcAft>
                    <a:spcPts val="0"/>
                  </a:spcAft>
                  <a:buClrTx/>
                  <a:buSzTx/>
                  <a:buFontTx/>
                  <a:buNone/>
                  <a:tabLst/>
                  <a:defRPr lang="en-US" sz="1400" b="1" i="0" u="none" strike="noStrike" kern="1200" baseline="0">
                    <a:solidFill>
                      <a:sysClr val="windowText" lastClr="000000"/>
                    </a:solidFill>
                    <a:latin typeface="Arial" pitchFamily="34" charset="0"/>
                    <a:ea typeface="+mn-ea"/>
                    <a:cs typeface="Arial" pitchFamily="34" charset="0"/>
                  </a:defRPr>
                </a:pPr>
                <a:endParaRPr lang="en-US" sz="1400" b="1" i="0" u="none" strike="noStrike" kern="1200" baseline="0">
                  <a:solidFill>
                    <a:sysClr val="windowText" lastClr="000000"/>
                  </a:solidFill>
                  <a:latin typeface="Arial" pitchFamily="34" charset="0"/>
                  <a:ea typeface="+mn-ea"/>
                  <a:cs typeface="Arial" pitchFamily="34" charset="0"/>
                </a:endParaRPr>
              </a:p>
            </c:rich>
          </c:tx>
          <c:layout/>
          <c:overlay val="0"/>
        </c:title>
        <c:numFmt formatCode="General" sourceLinked="0"/>
        <c:majorTickMark val="out"/>
        <c:minorTickMark val="none"/>
        <c:tickLblPos val="nextTo"/>
        <c:txPr>
          <a:bodyPr/>
          <a:lstStyle/>
          <a:p>
            <a:pPr>
              <a:defRPr sz="1200" b="1"/>
            </a:pPr>
            <a:endParaRPr lang="en-US"/>
          </a:p>
        </c:txPr>
        <c:crossAx val="199661360"/>
        <c:crosses val="autoZero"/>
        <c:auto val="1"/>
        <c:lblAlgn val="ctr"/>
        <c:lblOffset val="100"/>
        <c:noMultiLvlLbl val="0"/>
      </c:catAx>
      <c:valAx>
        <c:axId val="199661360"/>
        <c:scaling>
          <c:orientation val="minMax"/>
          <c:max val="120"/>
          <c:min val="50"/>
        </c:scaling>
        <c:delete val="0"/>
        <c:axPos val="l"/>
        <c:majorGridlines/>
        <c:title>
          <c:tx>
            <c:rich>
              <a:bodyPr rot="-5400000" vert="horz"/>
              <a:lstStyle/>
              <a:p>
                <a:pPr>
                  <a:defRPr sz="1400"/>
                </a:pPr>
                <a:r>
                  <a:rPr lang="en-US" sz="1400"/>
                  <a:t>Net output</a:t>
                </a:r>
                <a:r>
                  <a:rPr lang="en-US" sz="1400" baseline="0"/>
                  <a:t> (MW)</a:t>
                </a:r>
                <a:endParaRPr lang="en-US" sz="1400"/>
              </a:p>
            </c:rich>
          </c:tx>
          <c:layout/>
          <c:overlay val="0"/>
        </c:title>
        <c:numFmt formatCode="General" sourceLinked="1"/>
        <c:majorTickMark val="out"/>
        <c:minorTickMark val="none"/>
        <c:tickLblPos val="nextTo"/>
        <c:txPr>
          <a:bodyPr/>
          <a:lstStyle/>
          <a:p>
            <a:pPr>
              <a:defRPr sz="1200" b="1"/>
            </a:pPr>
            <a:endParaRPr lang="en-US"/>
          </a:p>
        </c:txPr>
        <c:crossAx val="199660968"/>
        <c:crosses val="autoZero"/>
        <c:crossBetween val="between"/>
      </c:valAx>
    </c:plotArea>
    <c:legend>
      <c:legendPos val="r"/>
      <c:layout>
        <c:manualLayout>
          <c:xMode val="edge"/>
          <c:yMode val="edge"/>
          <c:x val="0.11789395009416194"/>
          <c:y val="0.45233770928462735"/>
          <c:w val="0.38078554613935989"/>
          <c:h val="0.37356155417600506"/>
        </c:manualLayout>
      </c:layout>
      <c:overlay val="0"/>
      <c:txPr>
        <a:bodyPr/>
        <a:lstStyle/>
        <a:p>
          <a:pPr>
            <a:defRPr sz="1200" b="1"/>
          </a:pPr>
          <a:endParaRPr lang="en-US"/>
        </a:p>
      </c:txPr>
    </c:legend>
    <c:plotVisOnly val="1"/>
    <c:dispBlanksAs val="gap"/>
    <c:showDLblsOverMax val="0"/>
  </c:chart>
  <c:spPr>
    <a:ln>
      <a:noFill/>
    </a:ln>
  </c:spPr>
  <c:txPr>
    <a:bodyPr/>
    <a:lstStyle/>
    <a:p>
      <a:pPr>
        <a:defRPr>
          <a:latin typeface="Arial" pitchFamily="34" charset="0"/>
          <a:cs typeface="Arial" pitchFamily="34" charset="0"/>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0105868651129157"/>
          <c:y val="5.0166271926776418E-2"/>
          <c:w val="0.86493367497773321"/>
          <c:h val="0.82674228462362764"/>
        </c:manualLayout>
      </c:layout>
      <c:scatterChart>
        <c:scatterStyle val="lineMarker"/>
        <c:varyColors val="0"/>
        <c:ser>
          <c:idx val="0"/>
          <c:order val="0"/>
          <c:tx>
            <c:strRef>
              <c:f>'Barath Graph 1'!$B$2</c:f>
              <c:strCache>
                <c:ptCount val="1"/>
                <c:pt idx="0">
                  <c:v>1 x 9FA + CC </c:v>
                </c:pt>
              </c:strCache>
            </c:strRef>
          </c:tx>
          <c:spPr>
            <a:ln w="25400">
              <a:solidFill>
                <a:srgbClr val="00B0F0"/>
              </a:solidFill>
            </a:ln>
          </c:spPr>
          <c:marker>
            <c:symbol val="none"/>
          </c:marker>
          <c:xVal>
            <c:numRef>
              <c:f>'Barath Graph 1'!$A$3:$A$10</c:f>
              <c:numCache>
                <c:formatCode>General</c:formatCode>
                <c:ptCount val="8"/>
                <c:pt idx="0">
                  <c:v>10</c:v>
                </c:pt>
                <c:pt idx="1">
                  <c:v>15</c:v>
                </c:pt>
                <c:pt idx="2">
                  <c:v>20</c:v>
                </c:pt>
                <c:pt idx="3">
                  <c:v>25</c:v>
                </c:pt>
                <c:pt idx="4">
                  <c:v>29</c:v>
                </c:pt>
                <c:pt idx="5">
                  <c:v>35</c:v>
                </c:pt>
                <c:pt idx="6">
                  <c:v>40</c:v>
                </c:pt>
                <c:pt idx="7">
                  <c:v>45</c:v>
                </c:pt>
              </c:numCache>
            </c:numRef>
          </c:xVal>
          <c:yVal>
            <c:numRef>
              <c:f>'Barath Graph 1'!$B$3:$B$10</c:f>
              <c:numCache>
                <c:formatCode>0</c:formatCode>
                <c:ptCount val="8"/>
                <c:pt idx="0">
                  <c:v>369.42699999999809</c:v>
                </c:pt>
                <c:pt idx="1">
                  <c:v>362.26099999999963</c:v>
                </c:pt>
                <c:pt idx="2">
                  <c:v>352.17599999999999</c:v>
                </c:pt>
                <c:pt idx="3">
                  <c:v>341.50799999999964</c:v>
                </c:pt>
                <c:pt idx="4">
                  <c:v>331.18299999999999</c:v>
                </c:pt>
                <c:pt idx="5">
                  <c:v>314.32499999999999</c:v>
                </c:pt>
                <c:pt idx="6">
                  <c:v>299.55399999999969</c:v>
                </c:pt>
                <c:pt idx="7">
                  <c:v>283.8</c:v>
                </c:pt>
              </c:numCache>
            </c:numRef>
          </c:yVal>
          <c:smooth val="0"/>
        </c:ser>
        <c:ser>
          <c:idx val="1"/>
          <c:order val="1"/>
          <c:tx>
            <c:strRef>
              <c:f>'Barath Graph 1'!$C$2</c:f>
              <c:strCache>
                <c:ptCount val="1"/>
                <c:pt idx="0">
                  <c:v>2 x 9E + CC </c:v>
                </c:pt>
              </c:strCache>
            </c:strRef>
          </c:tx>
          <c:spPr>
            <a:ln>
              <a:solidFill>
                <a:srgbClr val="002060"/>
              </a:solidFill>
            </a:ln>
          </c:spPr>
          <c:marker>
            <c:symbol val="none"/>
          </c:marker>
          <c:xVal>
            <c:numRef>
              <c:f>'Barath Graph 1'!$A$3:$A$10</c:f>
              <c:numCache>
                <c:formatCode>General</c:formatCode>
                <c:ptCount val="8"/>
                <c:pt idx="0">
                  <c:v>10</c:v>
                </c:pt>
                <c:pt idx="1">
                  <c:v>15</c:v>
                </c:pt>
                <c:pt idx="2">
                  <c:v>20</c:v>
                </c:pt>
                <c:pt idx="3">
                  <c:v>25</c:v>
                </c:pt>
                <c:pt idx="4">
                  <c:v>29</c:v>
                </c:pt>
                <c:pt idx="5">
                  <c:v>35</c:v>
                </c:pt>
                <c:pt idx="6">
                  <c:v>40</c:v>
                </c:pt>
                <c:pt idx="7">
                  <c:v>45</c:v>
                </c:pt>
              </c:numCache>
            </c:numRef>
          </c:xVal>
          <c:yVal>
            <c:numRef>
              <c:f>'Barath Graph 1'!$C$3:$C$10</c:f>
              <c:numCache>
                <c:formatCode>0</c:formatCode>
                <c:ptCount val="8"/>
                <c:pt idx="0">
                  <c:v>364.83799999999923</c:v>
                </c:pt>
                <c:pt idx="1">
                  <c:v>355.71</c:v>
                </c:pt>
                <c:pt idx="2">
                  <c:v>345.404</c:v>
                </c:pt>
                <c:pt idx="3">
                  <c:v>334.43099999999839</c:v>
                </c:pt>
                <c:pt idx="4">
                  <c:v>324.52599999999899</c:v>
                </c:pt>
                <c:pt idx="5">
                  <c:v>308.78799999999899</c:v>
                </c:pt>
                <c:pt idx="6">
                  <c:v>295.44</c:v>
                </c:pt>
                <c:pt idx="7">
                  <c:v>281.48599999999863</c:v>
                </c:pt>
              </c:numCache>
            </c:numRef>
          </c:yVal>
          <c:smooth val="0"/>
        </c:ser>
        <c:ser>
          <c:idx val="2"/>
          <c:order val="2"/>
          <c:tx>
            <c:strRef>
              <c:f>'Barath Graph 1'!$D$2</c:f>
              <c:strCache>
                <c:ptCount val="1"/>
                <c:pt idx="0">
                  <c:v>18x18V50SG (Flexicycle)</c:v>
                </c:pt>
              </c:strCache>
            </c:strRef>
          </c:tx>
          <c:spPr>
            <a:ln w="63500">
              <a:solidFill>
                <a:srgbClr val="FF7300"/>
              </a:solidFill>
            </a:ln>
          </c:spPr>
          <c:marker>
            <c:symbol val="none"/>
          </c:marker>
          <c:xVal>
            <c:numRef>
              <c:f>'Barath Graph 1'!$A$3:$A$10</c:f>
              <c:numCache>
                <c:formatCode>General</c:formatCode>
                <c:ptCount val="8"/>
                <c:pt idx="0">
                  <c:v>10</c:v>
                </c:pt>
                <c:pt idx="1">
                  <c:v>15</c:v>
                </c:pt>
                <c:pt idx="2">
                  <c:v>20</c:v>
                </c:pt>
                <c:pt idx="3">
                  <c:v>25</c:v>
                </c:pt>
                <c:pt idx="4">
                  <c:v>29</c:v>
                </c:pt>
                <c:pt idx="5">
                  <c:v>35</c:v>
                </c:pt>
                <c:pt idx="6">
                  <c:v>40</c:v>
                </c:pt>
                <c:pt idx="7">
                  <c:v>45</c:v>
                </c:pt>
              </c:numCache>
            </c:numRef>
          </c:xVal>
          <c:yVal>
            <c:numRef>
              <c:f>'Barath Graph 1'!$D$3:$D$10</c:f>
              <c:numCache>
                <c:formatCode>0</c:formatCode>
                <c:ptCount val="8"/>
                <c:pt idx="0">
                  <c:v>360</c:v>
                </c:pt>
                <c:pt idx="1">
                  <c:v>360</c:v>
                </c:pt>
                <c:pt idx="2">
                  <c:v>359</c:v>
                </c:pt>
                <c:pt idx="3">
                  <c:v>357</c:v>
                </c:pt>
                <c:pt idx="4">
                  <c:v>356</c:v>
                </c:pt>
                <c:pt idx="5">
                  <c:v>355</c:v>
                </c:pt>
                <c:pt idx="6">
                  <c:v>354</c:v>
                </c:pt>
                <c:pt idx="7">
                  <c:v>343</c:v>
                </c:pt>
              </c:numCache>
            </c:numRef>
          </c:yVal>
          <c:smooth val="0"/>
        </c:ser>
        <c:dLbls>
          <c:showLegendKey val="0"/>
          <c:showVal val="0"/>
          <c:showCatName val="0"/>
          <c:showSerName val="0"/>
          <c:showPercent val="0"/>
          <c:showBubbleSize val="0"/>
        </c:dLbls>
        <c:axId val="199662144"/>
        <c:axId val="199662536"/>
      </c:scatterChart>
      <c:valAx>
        <c:axId val="199662144"/>
        <c:scaling>
          <c:orientation val="minMax"/>
          <c:max val="45"/>
          <c:min val="10"/>
        </c:scaling>
        <c:delete val="0"/>
        <c:axPos val="b"/>
        <c:title>
          <c:tx>
            <c:rich>
              <a:bodyPr/>
              <a:lstStyle/>
              <a:p>
                <a:pPr>
                  <a:defRPr sz="1400" b="1"/>
                </a:pPr>
                <a:r>
                  <a:rPr lang="en-GB" sz="1400" b="1"/>
                  <a:t>Ambient temperature, C</a:t>
                </a:r>
              </a:p>
            </c:rich>
          </c:tx>
          <c:layout/>
          <c:overlay val="0"/>
        </c:title>
        <c:numFmt formatCode="General" sourceLinked="1"/>
        <c:majorTickMark val="out"/>
        <c:minorTickMark val="none"/>
        <c:tickLblPos val="nextTo"/>
        <c:txPr>
          <a:bodyPr rot="0" vert="horz"/>
          <a:lstStyle/>
          <a:p>
            <a:pPr>
              <a:defRPr sz="1200" b="1"/>
            </a:pPr>
            <a:endParaRPr lang="en-US"/>
          </a:p>
        </c:txPr>
        <c:crossAx val="199662536"/>
        <c:crosses val="autoZero"/>
        <c:crossBetween val="midCat"/>
        <c:majorUnit val="5"/>
      </c:valAx>
      <c:valAx>
        <c:axId val="199662536"/>
        <c:scaling>
          <c:orientation val="minMax"/>
          <c:min val="260"/>
        </c:scaling>
        <c:delete val="0"/>
        <c:axPos val="l"/>
        <c:majorGridlines/>
        <c:title>
          <c:tx>
            <c:rich>
              <a:bodyPr rot="-5400000" vert="horz"/>
              <a:lstStyle/>
              <a:p>
                <a:pPr>
                  <a:defRPr sz="1400" b="1"/>
                </a:pPr>
                <a:r>
                  <a:rPr lang="en-US" sz="1400" b="1"/>
                  <a:t>Net  Output (MW)</a:t>
                </a:r>
              </a:p>
            </c:rich>
          </c:tx>
          <c:layout>
            <c:manualLayout>
              <c:xMode val="edge"/>
              <c:yMode val="edge"/>
              <c:x val="9.4033807919647279E-5"/>
              <c:y val="0.28589071573305225"/>
            </c:manualLayout>
          </c:layout>
          <c:overlay val="0"/>
        </c:title>
        <c:numFmt formatCode="0" sourceLinked="1"/>
        <c:majorTickMark val="out"/>
        <c:minorTickMark val="none"/>
        <c:tickLblPos val="nextTo"/>
        <c:txPr>
          <a:bodyPr rot="0" vert="horz"/>
          <a:lstStyle/>
          <a:p>
            <a:pPr>
              <a:defRPr sz="1200" b="1"/>
            </a:pPr>
            <a:endParaRPr lang="en-US"/>
          </a:p>
        </c:txPr>
        <c:crossAx val="199662144"/>
        <c:crosses val="autoZero"/>
        <c:crossBetween val="midCat"/>
      </c:valAx>
    </c:plotArea>
    <c:legend>
      <c:legendPos val="r"/>
      <c:layout>
        <c:manualLayout>
          <c:xMode val="edge"/>
          <c:yMode val="edge"/>
          <c:x val="0.15272031921123641"/>
          <c:y val="0.49235603577787046"/>
          <c:w val="0.25329454080211061"/>
          <c:h val="0.25717386605524678"/>
        </c:manualLayout>
      </c:layout>
      <c:overlay val="0"/>
      <c:txPr>
        <a:bodyPr/>
        <a:lstStyle/>
        <a:p>
          <a:pPr>
            <a:defRPr sz="1200" b="1"/>
          </a:pPr>
          <a:endParaRPr lang="en-US"/>
        </a:p>
      </c:txPr>
    </c:legend>
    <c:plotVisOnly val="1"/>
    <c:dispBlanksAs val="gap"/>
    <c:showDLblsOverMax val="0"/>
  </c:chart>
  <c:txPr>
    <a:bodyPr/>
    <a:lstStyle/>
    <a:p>
      <a:pPr>
        <a:defRPr sz="1000" b="0" i="0" u="none" strike="noStrike" baseline="0">
          <a:solidFill>
            <a:srgbClr val="000000"/>
          </a:solidFill>
          <a:latin typeface="+mn-lt"/>
          <a:ea typeface="Calibri"/>
          <a:cs typeface="Calibri"/>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7"/>
    </mc:Choice>
    <mc:Fallback>
      <c:style val="27"/>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4661953903157621E-2"/>
          <c:y val="0.15037438028579794"/>
          <c:w val="0.88280828125183897"/>
          <c:h val="0.7415317845606334"/>
        </c:manualLayout>
      </c:layout>
      <c:scatterChart>
        <c:scatterStyle val="lineMarker"/>
        <c:varyColors val="0"/>
        <c:ser>
          <c:idx val="3"/>
          <c:order val="0"/>
          <c:tx>
            <c:v>CE Output</c:v>
          </c:tx>
          <c:spPr>
            <a:ln w="38100">
              <a:solidFill>
                <a:srgbClr val="000000">
                  <a:lumMod val="75000"/>
                  <a:lumOff val="25000"/>
                </a:srgbClr>
              </a:solidFill>
            </a:ln>
          </c:spPr>
          <c:marker>
            <c:symbol val="none"/>
          </c:marker>
          <c:xVal>
            <c:numRef>
              <c:f>(Sheet3!$A$17,Sheet3!$A$33)</c:f>
              <c:numCache>
                <c:formatCode>General</c:formatCode>
                <c:ptCount val="2"/>
                <c:pt idx="0">
                  <c:v>0</c:v>
                </c:pt>
                <c:pt idx="1">
                  <c:v>90000</c:v>
                </c:pt>
              </c:numCache>
            </c:numRef>
          </c:xVal>
          <c:yVal>
            <c:numRef>
              <c:f>(Sheet3!$E$17,Sheet3!$E$33)</c:f>
              <c:numCache>
                <c:formatCode>General</c:formatCode>
                <c:ptCount val="2"/>
                <c:pt idx="0">
                  <c:v>0</c:v>
                </c:pt>
                <c:pt idx="1">
                  <c:v>0</c:v>
                </c:pt>
              </c:numCache>
            </c:numRef>
          </c:yVal>
          <c:smooth val="0"/>
        </c:ser>
        <c:ser>
          <c:idx val="2"/>
          <c:order val="1"/>
          <c:tx>
            <c:v>CE Efficiency</c:v>
          </c:tx>
          <c:spPr>
            <a:ln w="38100">
              <a:solidFill>
                <a:schemeClr val="tx1">
                  <a:lumMod val="50000"/>
                  <a:lumOff val="50000"/>
                </a:schemeClr>
              </a:solidFill>
            </a:ln>
          </c:spPr>
          <c:marker>
            <c:symbol val="none"/>
          </c:marker>
          <c:xVal>
            <c:numRef>
              <c:f>(Sheet3!$A$17,Sheet3!$A$27,Sheet3!$A$28,Sheet3!$A$34)</c:f>
              <c:numCache>
                <c:formatCode>General</c:formatCode>
                <c:ptCount val="4"/>
                <c:pt idx="0">
                  <c:v>0</c:v>
                </c:pt>
                <c:pt idx="1">
                  <c:v>48000</c:v>
                </c:pt>
                <c:pt idx="2">
                  <c:v>48001</c:v>
                </c:pt>
                <c:pt idx="3">
                  <c:v>96000</c:v>
                </c:pt>
              </c:numCache>
            </c:numRef>
          </c:xVal>
          <c:yVal>
            <c:numRef>
              <c:f>(Sheet3!$E$17,Sheet3!$E$27,Sheet3!$E$28,Sheet3!$E$34)</c:f>
              <c:numCache>
                <c:formatCode>General</c:formatCode>
                <c:ptCount val="4"/>
                <c:pt idx="0">
                  <c:v>0</c:v>
                </c:pt>
                <c:pt idx="1">
                  <c:v>-0.75000000000000344</c:v>
                </c:pt>
                <c:pt idx="2">
                  <c:v>0</c:v>
                </c:pt>
                <c:pt idx="3">
                  <c:v>-0.75000000000000344</c:v>
                </c:pt>
              </c:numCache>
            </c:numRef>
          </c:yVal>
          <c:smooth val="0"/>
        </c:ser>
        <c:ser>
          <c:idx val="1"/>
          <c:order val="2"/>
          <c:tx>
            <c:v>HD GT Efficiency</c:v>
          </c:tx>
          <c:spPr>
            <a:ln w="38100">
              <a:solidFill>
                <a:srgbClr val="FF7300">
                  <a:lumMod val="50000"/>
                </a:srgbClr>
              </a:solidFill>
            </a:ln>
          </c:spPr>
          <c:marker>
            <c:symbol val="none"/>
          </c:marker>
          <c:xVal>
            <c:numRef>
              <c:f>Sheet3!$A$17:$A$33</c:f>
              <c:numCache>
                <c:formatCode>General</c:formatCode>
                <c:ptCount val="17"/>
                <c:pt idx="0">
                  <c:v>0</c:v>
                </c:pt>
                <c:pt idx="1">
                  <c:v>2000</c:v>
                </c:pt>
                <c:pt idx="2">
                  <c:v>4200</c:v>
                </c:pt>
                <c:pt idx="3">
                  <c:v>10000</c:v>
                </c:pt>
                <c:pt idx="4">
                  <c:v>15000</c:v>
                </c:pt>
                <c:pt idx="5">
                  <c:v>20000</c:v>
                </c:pt>
                <c:pt idx="6">
                  <c:v>24000</c:v>
                </c:pt>
                <c:pt idx="7">
                  <c:v>24001</c:v>
                </c:pt>
                <c:pt idx="8">
                  <c:v>25000</c:v>
                </c:pt>
                <c:pt idx="9">
                  <c:v>25001</c:v>
                </c:pt>
                <c:pt idx="10">
                  <c:v>48000</c:v>
                </c:pt>
                <c:pt idx="11">
                  <c:v>48001</c:v>
                </c:pt>
                <c:pt idx="12">
                  <c:v>50000</c:v>
                </c:pt>
                <c:pt idx="13">
                  <c:v>55000</c:v>
                </c:pt>
                <c:pt idx="14">
                  <c:v>60000</c:v>
                </c:pt>
                <c:pt idx="15">
                  <c:v>80000</c:v>
                </c:pt>
                <c:pt idx="16">
                  <c:v>90000</c:v>
                </c:pt>
              </c:numCache>
            </c:numRef>
          </c:xVal>
          <c:yVal>
            <c:numRef>
              <c:f>Sheet3!$D$17:$D$33</c:f>
              <c:numCache>
                <c:formatCode>General</c:formatCode>
                <c:ptCount val="17"/>
                <c:pt idx="0">
                  <c:v>0</c:v>
                </c:pt>
                <c:pt idx="1">
                  <c:v>-1.1499999999999926</c:v>
                </c:pt>
                <c:pt idx="2">
                  <c:v>-1.5</c:v>
                </c:pt>
                <c:pt idx="3">
                  <c:v>-1.85</c:v>
                </c:pt>
                <c:pt idx="4">
                  <c:v>-2</c:v>
                </c:pt>
                <c:pt idx="5">
                  <c:v>-2.2000000000000002</c:v>
                </c:pt>
                <c:pt idx="6">
                  <c:v>-2.25</c:v>
                </c:pt>
                <c:pt idx="7">
                  <c:v>-2.25</c:v>
                </c:pt>
                <c:pt idx="8">
                  <c:v>-2.25</c:v>
                </c:pt>
                <c:pt idx="9">
                  <c:v>-2.25</c:v>
                </c:pt>
                <c:pt idx="10">
                  <c:v>-2.5</c:v>
                </c:pt>
                <c:pt idx="11">
                  <c:v>-2.2000000000000002</c:v>
                </c:pt>
                <c:pt idx="12">
                  <c:v>-2.4</c:v>
                </c:pt>
                <c:pt idx="13">
                  <c:v>-2.4499999999999997</c:v>
                </c:pt>
                <c:pt idx="14">
                  <c:v>-2.5</c:v>
                </c:pt>
                <c:pt idx="15">
                  <c:v>-2.7</c:v>
                </c:pt>
                <c:pt idx="16">
                  <c:v>-2.75</c:v>
                </c:pt>
              </c:numCache>
            </c:numRef>
          </c:yVal>
          <c:smooth val="0"/>
        </c:ser>
        <c:ser>
          <c:idx val="0"/>
          <c:order val="3"/>
          <c:tx>
            <c:v>HD GT Output</c:v>
          </c:tx>
          <c:spPr>
            <a:ln w="38100">
              <a:solidFill>
                <a:srgbClr val="FFBCAA">
                  <a:lumMod val="50000"/>
                </a:srgbClr>
              </a:solidFill>
            </a:ln>
          </c:spPr>
          <c:marker>
            <c:symbol val="none"/>
          </c:marker>
          <c:xVal>
            <c:numRef>
              <c:f>Sheet3!$A$17:$A$33</c:f>
              <c:numCache>
                <c:formatCode>General</c:formatCode>
                <c:ptCount val="17"/>
                <c:pt idx="0">
                  <c:v>0</c:v>
                </c:pt>
                <c:pt idx="1">
                  <c:v>2000</c:v>
                </c:pt>
                <c:pt idx="2">
                  <c:v>4200</c:v>
                </c:pt>
                <c:pt idx="3">
                  <c:v>10000</c:v>
                </c:pt>
                <c:pt idx="4">
                  <c:v>15000</c:v>
                </c:pt>
                <c:pt idx="5">
                  <c:v>20000</c:v>
                </c:pt>
                <c:pt idx="6">
                  <c:v>24000</c:v>
                </c:pt>
                <c:pt idx="7">
                  <c:v>24001</c:v>
                </c:pt>
                <c:pt idx="8">
                  <c:v>25000</c:v>
                </c:pt>
                <c:pt idx="9">
                  <c:v>25001</c:v>
                </c:pt>
                <c:pt idx="10">
                  <c:v>48000</c:v>
                </c:pt>
                <c:pt idx="11">
                  <c:v>48001</c:v>
                </c:pt>
                <c:pt idx="12">
                  <c:v>50000</c:v>
                </c:pt>
                <c:pt idx="13">
                  <c:v>55000</c:v>
                </c:pt>
                <c:pt idx="14">
                  <c:v>60000</c:v>
                </c:pt>
                <c:pt idx="15">
                  <c:v>80000</c:v>
                </c:pt>
                <c:pt idx="16">
                  <c:v>90000</c:v>
                </c:pt>
              </c:numCache>
            </c:numRef>
          </c:xVal>
          <c:yVal>
            <c:numRef>
              <c:f>Sheet3!$C$17:$C$33</c:f>
              <c:numCache>
                <c:formatCode>General</c:formatCode>
                <c:ptCount val="17"/>
                <c:pt idx="0">
                  <c:v>0</c:v>
                </c:pt>
                <c:pt idx="1">
                  <c:v>-2.5</c:v>
                </c:pt>
                <c:pt idx="2">
                  <c:v>-3.25</c:v>
                </c:pt>
                <c:pt idx="3">
                  <c:v>-3.8</c:v>
                </c:pt>
                <c:pt idx="4">
                  <c:v>-4.2</c:v>
                </c:pt>
                <c:pt idx="5">
                  <c:v>-4.4000000000000004</c:v>
                </c:pt>
                <c:pt idx="6">
                  <c:v>-4.5999999999999996</c:v>
                </c:pt>
                <c:pt idx="7">
                  <c:v>-4.5999999999999996</c:v>
                </c:pt>
                <c:pt idx="8">
                  <c:v>-4.6499999999999995</c:v>
                </c:pt>
                <c:pt idx="9">
                  <c:v>-4.6499999999999995</c:v>
                </c:pt>
                <c:pt idx="10">
                  <c:v>-5.35</c:v>
                </c:pt>
                <c:pt idx="11">
                  <c:v>-3.6</c:v>
                </c:pt>
                <c:pt idx="12">
                  <c:v>-4.5</c:v>
                </c:pt>
                <c:pt idx="13">
                  <c:v>-4.75</c:v>
                </c:pt>
                <c:pt idx="14">
                  <c:v>-5</c:v>
                </c:pt>
                <c:pt idx="15">
                  <c:v>-5.5</c:v>
                </c:pt>
                <c:pt idx="16">
                  <c:v>-5.7</c:v>
                </c:pt>
              </c:numCache>
            </c:numRef>
          </c:yVal>
          <c:smooth val="0"/>
        </c:ser>
        <c:ser>
          <c:idx val="4"/>
          <c:order val="4"/>
          <c:tx>
            <c:v>Aero GT Efficiency</c:v>
          </c:tx>
          <c:spPr>
            <a:ln w="38100">
              <a:solidFill>
                <a:srgbClr val="FF7300">
                  <a:lumMod val="60000"/>
                  <a:lumOff val="40000"/>
                </a:srgbClr>
              </a:solidFill>
            </a:ln>
          </c:spPr>
          <c:marker>
            <c:symbol val="none"/>
          </c:marker>
          <c:xVal>
            <c:numRef>
              <c:f>Sheet3!$F$17:$F$25</c:f>
              <c:numCache>
                <c:formatCode>General</c:formatCode>
                <c:ptCount val="9"/>
                <c:pt idx="0">
                  <c:v>0</c:v>
                </c:pt>
                <c:pt idx="1">
                  <c:v>25000</c:v>
                </c:pt>
                <c:pt idx="2">
                  <c:v>25001</c:v>
                </c:pt>
                <c:pt idx="3">
                  <c:v>50000</c:v>
                </c:pt>
                <c:pt idx="4">
                  <c:v>50001</c:v>
                </c:pt>
                <c:pt idx="5">
                  <c:v>75000</c:v>
                </c:pt>
                <c:pt idx="6">
                  <c:v>75001</c:v>
                </c:pt>
                <c:pt idx="7">
                  <c:v>100000</c:v>
                </c:pt>
                <c:pt idx="8">
                  <c:v>100001</c:v>
                </c:pt>
              </c:numCache>
            </c:numRef>
          </c:xVal>
          <c:yVal>
            <c:numRef>
              <c:f>Sheet3!$H$17:$H$25</c:f>
              <c:numCache>
                <c:formatCode>General</c:formatCode>
                <c:ptCount val="9"/>
                <c:pt idx="0">
                  <c:v>0</c:v>
                </c:pt>
                <c:pt idx="1">
                  <c:v>-1</c:v>
                </c:pt>
                <c:pt idx="2">
                  <c:v>-0.5</c:v>
                </c:pt>
                <c:pt idx="3">
                  <c:v>-1.5</c:v>
                </c:pt>
                <c:pt idx="4">
                  <c:v>0</c:v>
                </c:pt>
                <c:pt idx="5">
                  <c:v>-1</c:v>
                </c:pt>
                <c:pt idx="6">
                  <c:v>-0.5</c:v>
                </c:pt>
                <c:pt idx="7">
                  <c:v>-1.5</c:v>
                </c:pt>
                <c:pt idx="8">
                  <c:v>0</c:v>
                </c:pt>
              </c:numCache>
            </c:numRef>
          </c:yVal>
          <c:smooth val="0"/>
        </c:ser>
        <c:ser>
          <c:idx val="5"/>
          <c:order val="5"/>
          <c:tx>
            <c:v>Aero GT Output</c:v>
          </c:tx>
          <c:spPr>
            <a:ln w="38100">
              <a:solidFill>
                <a:srgbClr val="FF7300"/>
              </a:solidFill>
            </a:ln>
          </c:spPr>
          <c:marker>
            <c:symbol val="none"/>
          </c:marker>
          <c:xVal>
            <c:numRef>
              <c:f>Sheet3!$J$18:$J$42</c:f>
              <c:numCache>
                <c:formatCode>General</c:formatCode>
                <c:ptCount val="25"/>
                <c:pt idx="0">
                  <c:v>0</c:v>
                </c:pt>
                <c:pt idx="1">
                  <c:v>5000</c:v>
                </c:pt>
                <c:pt idx="2">
                  <c:v>10000</c:v>
                </c:pt>
                <c:pt idx="3">
                  <c:v>15000</c:v>
                </c:pt>
                <c:pt idx="4">
                  <c:v>20000</c:v>
                </c:pt>
                <c:pt idx="5">
                  <c:v>25000</c:v>
                </c:pt>
                <c:pt idx="6">
                  <c:v>25001</c:v>
                </c:pt>
                <c:pt idx="7">
                  <c:v>30000</c:v>
                </c:pt>
                <c:pt idx="8">
                  <c:v>35000</c:v>
                </c:pt>
                <c:pt idx="9">
                  <c:v>40000</c:v>
                </c:pt>
                <c:pt idx="10">
                  <c:v>45000</c:v>
                </c:pt>
                <c:pt idx="11">
                  <c:v>50000</c:v>
                </c:pt>
                <c:pt idx="12">
                  <c:v>50001</c:v>
                </c:pt>
                <c:pt idx="13">
                  <c:v>55000</c:v>
                </c:pt>
                <c:pt idx="14">
                  <c:v>60000</c:v>
                </c:pt>
                <c:pt idx="15">
                  <c:v>65000</c:v>
                </c:pt>
                <c:pt idx="16">
                  <c:v>70000</c:v>
                </c:pt>
                <c:pt idx="17">
                  <c:v>75000</c:v>
                </c:pt>
                <c:pt idx="18">
                  <c:v>75001</c:v>
                </c:pt>
                <c:pt idx="19">
                  <c:v>80000</c:v>
                </c:pt>
                <c:pt idx="20">
                  <c:v>85000</c:v>
                </c:pt>
                <c:pt idx="21">
                  <c:v>90000</c:v>
                </c:pt>
                <c:pt idx="22">
                  <c:v>95000</c:v>
                </c:pt>
                <c:pt idx="23">
                  <c:v>100000</c:v>
                </c:pt>
                <c:pt idx="24">
                  <c:v>100001</c:v>
                </c:pt>
              </c:numCache>
            </c:numRef>
          </c:xVal>
          <c:yVal>
            <c:numRef>
              <c:f>Sheet3!$K$18:$K$42</c:f>
              <c:numCache>
                <c:formatCode>General</c:formatCode>
                <c:ptCount val="25"/>
                <c:pt idx="0">
                  <c:v>0</c:v>
                </c:pt>
                <c:pt idx="1">
                  <c:v>-1.6</c:v>
                </c:pt>
                <c:pt idx="2">
                  <c:v>-2.8</c:v>
                </c:pt>
                <c:pt idx="3">
                  <c:v>-3.6</c:v>
                </c:pt>
                <c:pt idx="4">
                  <c:v>-3.9</c:v>
                </c:pt>
                <c:pt idx="5">
                  <c:v>-4</c:v>
                </c:pt>
                <c:pt idx="6">
                  <c:v>-1</c:v>
                </c:pt>
                <c:pt idx="7">
                  <c:v>-2.6</c:v>
                </c:pt>
                <c:pt idx="8">
                  <c:v>-3.8</c:v>
                </c:pt>
                <c:pt idx="9">
                  <c:v>-4.5999999999999996</c:v>
                </c:pt>
                <c:pt idx="10">
                  <c:v>-4.9000000000000004</c:v>
                </c:pt>
                <c:pt idx="11">
                  <c:v>-5</c:v>
                </c:pt>
                <c:pt idx="12">
                  <c:v>0</c:v>
                </c:pt>
                <c:pt idx="13">
                  <c:v>-1.6</c:v>
                </c:pt>
                <c:pt idx="14">
                  <c:v>-2.8</c:v>
                </c:pt>
                <c:pt idx="15">
                  <c:v>-3.6</c:v>
                </c:pt>
                <c:pt idx="16">
                  <c:v>-3.9</c:v>
                </c:pt>
                <c:pt idx="17">
                  <c:v>-4</c:v>
                </c:pt>
                <c:pt idx="18">
                  <c:v>-1</c:v>
                </c:pt>
                <c:pt idx="19">
                  <c:v>-2.6</c:v>
                </c:pt>
                <c:pt idx="20">
                  <c:v>-3.8</c:v>
                </c:pt>
                <c:pt idx="21">
                  <c:v>-4.5999999999999996</c:v>
                </c:pt>
                <c:pt idx="22">
                  <c:v>-4.9000000000000004</c:v>
                </c:pt>
                <c:pt idx="23">
                  <c:v>-5</c:v>
                </c:pt>
                <c:pt idx="24">
                  <c:v>0</c:v>
                </c:pt>
              </c:numCache>
            </c:numRef>
          </c:yVal>
          <c:smooth val="0"/>
        </c:ser>
        <c:dLbls>
          <c:showLegendKey val="0"/>
          <c:showVal val="0"/>
          <c:showCatName val="0"/>
          <c:showSerName val="0"/>
          <c:showPercent val="0"/>
          <c:showBubbleSize val="0"/>
        </c:dLbls>
        <c:axId val="200688336"/>
        <c:axId val="200688728"/>
      </c:scatterChart>
      <c:valAx>
        <c:axId val="200688336"/>
        <c:scaling>
          <c:orientation val="minMax"/>
          <c:max val="90000"/>
          <c:min val="0"/>
        </c:scaling>
        <c:delete val="0"/>
        <c:axPos val="b"/>
        <c:numFmt formatCode="General" sourceLinked="1"/>
        <c:majorTickMark val="out"/>
        <c:minorTickMark val="none"/>
        <c:tickLblPos val="high"/>
        <c:crossAx val="200688728"/>
        <c:crosses val="autoZero"/>
        <c:crossBetween val="midCat"/>
        <c:majorUnit val="10000"/>
        <c:minorUnit val="4000"/>
      </c:valAx>
      <c:valAx>
        <c:axId val="200688728"/>
        <c:scaling>
          <c:orientation val="minMax"/>
          <c:max val="1"/>
          <c:min val="-6"/>
        </c:scaling>
        <c:delete val="0"/>
        <c:axPos val="l"/>
        <c:majorGridlines/>
        <c:numFmt formatCode="General" sourceLinked="1"/>
        <c:majorTickMark val="out"/>
        <c:minorTickMark val="none"/>
        <c:tickLblPos val="nextTo"/>
        <c:crossAx val="200688336"/>
        <c:crosses val="autoZero"/>
        <c:crossBetween val="midCat"/>
        <c:majorUnit val="1"/>
      </c:valAx>
    </c:plotArea>
    <c:legend>
      <c:legendPos val="b"/>
      <c:layout/>
      <c:overlay val="0"/>
    </c:legend>
    <c:plotVisOnly val="1"/>
    <c:dispBlanksAs val="gap"/>
    <c:showDLblsOverMax val="0"/>
  </c:chart>
  <c:txPr>
    <a:bodyPr/>
    <a:lstStyle/>
    <a:p>
      <a:pPr>
        <a:defRPr>
          <a:latin typeface="+mn-lt"/>
        </a:defRPr>
      </a:pPr>
      <a:endParaRPr lang="en-US"/>
    </a:p>
  </c:txPr>
  <c:externalData r:id="rId2">
    <c:autoUpdate val="0"/>
  </c:externalData>
  <c:userShapes r:id="rId3"/>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'ISO (3)'!$B$5</c:f>
              <c:strCache>
                <c:ptCount val="1"/>
                <c:pt idx="0">
                  <c:v>Wärtsilä 200 MW Flexicycle</c:v>
                </c:pt>
              </c:strCache>
            </c:strRef>
          </c:tx>
          <c:spPr>
            <a:solidFill>
              <a:srgbClr val="F6862A"/>
            </a:solidFill>
          </c:spPr>
          <c:invertIfNegative val="0"/>
          <c:cat>
            <c:strRef>
              <c:f>'ISO (3)'!$A$6:$A$12</c:f>
              <c:strCache>
                <c:ptCount val="1"/>
                <c:pt idx="0">
                  <c:v>ISO conditions - sea water</c:v>
                </c:pt>
              </c:strCache>
            </c:strRef>
          </c:cat>
          <c:val>
            <c:numRef>
              <c:f>'ISO (3)'!$B$6:$B$12</c:f>
              <c:numCache>
                <c:formatCode>General</c:formatCode>
                <c:ptCount val="7"/>
                <c:pt idx="0">
                  <c:v>50</c:v>
                </c:pt>
              </c:numCache>
            </c:numRef>
          </c:val>
        </c:ser>
        <c:ser>
          <c:idx val="1"/>
          <c:order val="1"/>
          <c:tx>
            <c:strRef>
              <c:f>'ISO (3)'!$C$5</c:f>
              <c:strCache>
                <c:ptCount val="1"/>
                <c:pt idx="0">
                  <c:v>Typical 200 MW CCGT</c:v>
                </c:pt>
              </c:strCache>
            </c:strRef>
          </c:tx>
          <c:spPr>
            <a:solidFill>
              <a:schemeClr val="bg1">
                <a:lumMod val="50000"/>
              </a:schemeClr>
            </a:solidFill>
          </c:spPr>
          <c:invertIfNegative val="0"/>
          <c:dLbls>
            <c:dLbl>
              <c:idx val="0"/>
              <c:delete val="1"/>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'ISO (3)'!$A$6:$A$12</c:f>
              <c:strCache>
                <c:ptCount val="1"/>
                <c:pt idx="0">
                  <c:v>ISO conditions - sea water</c:v>
                </c:pt>
              </c:strCache>
            </c:strRef>
          </c:cat>
          <c:val>
            <c:numRef>
              <c:f>'ISO (3)'!$C$6:$C$12</c:f>
              <c:numCache>
                <c:formatCode>General</c:formatCode>
                <c:ptCount val="7"/>
                <c:pt idx="0">
                  <c:v>53.4</c:v>
                </c:pt>
              </c:numCache>
            </c:numRef>
          </c:val>
        </c:ser>
        <c:dLbls>
          <c:showLegendKey val="0"/>
          <c:showVal val="0"/>
          <c:showCatName val="0"/>
          <c:showSerName val="0"/>
          <c:showPercent val="0"/>
          <c:showBubbleSize val="0"/>
        </c:dLbls>
        <c:gapWidth val="150"/>
        <c:axId val="200689512"/>
        <c:axId val="200689904"/>
      </c:barChart>
      <c:catAx>
        <c:axId val="200689512"/>
        <c:scaling>
          <c:orientation val="minMax"/>
        </c:scaling>
        <c:delete val="0"/>
        <c:axPos val="b"/>
        <c:numFmt formatCode="General" sourceLinked="0"/>
        <c:majorTickMark val="none"/>
        <c:minorTickMark val="none"/>
        <c:tickLblPos val="nextTo"/>
        <c:txPr>
          <a:bodyPr/>
          <a:lstStyle/>
          <a:p>
            <a:pPr>
              <a:defRPr b="1"/>
            </a:pPr>
            <a:endParaRPr lang="en-US"/>
          </a:p>
        </c:txPr>
        <c:crossAx val="200689904"/>
        <c:crosses val="autoZero"/>
        <c:auto val="1"/>
        <c:lblAlgn val="ctr"/>
        <c:lblOffset val="100"/>
        <c:noMultiLvlLbl val="0"/>
      </c:catAx>
      <c:valAx>
        <c:axId val="200689904"/>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0689512"/>
        <c:crosses val="autoZero"/>
        <c:crossBetween val="between"/>
      </c:valAx>
    </c:plotArea>
    <c:plotVisOnly val="1"/>
    <c:dispBlanksAs val="gap"/>
    <c:showDLblsOverMax val="0"/>
  </c:chart>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'Ambient temp (2)'!$B$5</c:f>
              <c:strCache>
                <c:ptCount val="1"/>
                <c:pt idx="0">
                  <c:v>Wärtsilä 200 MW Flexicycle</c:v>
                </c:pt>
              </c:strCache>
            </c:strRef>
          </c:tx>
          <c:spPr>
            <a:solidFill>
              <a:srgbClr val="F6862A"/>
            </a:solidFill>
          </c:spPr>
          <c:invertIfNegative val="0"/>
          <c:cat>
            <c:strRef>
              <c:f>'Ambient temp (2)'!$A$6:$A$12</c:f>
              <c:strCache>
                <c:ptCount val="2"/>
                <c:pt idx="0">
                  <c:v>ISO conditions - sea water</c:v>
                </c:pt>
                <c:pt idx="1">
                  <c:v>Ambient temp  - 30 ⁰C</c:v>
                </c:pt>
              </c:strCache>
            </c:strRef>
          </c:cat>
          <c:val>
            <c:numRef>
              <c:f>'Ambient temp (2)'!$B$6:$B$12</c:f>
              <c:numCache>
                <c:formatCode>General</c:formatCode>
                <c:ptCount val="7"/>
                <c:pt idx="0">
                  <c:v>50</c:v>
                </c:pt>
                <c:pt idx="1">
                  <c:v>49.7</c:v>
                </c:pt>
              </c:numCache>
            </c:numRef>
          </c:val>
        </c:ser>
        <c:ser>
          <c:idx val="1"/>
          <c:order val="1"/>
          <c:tx>
            <c:strRef>
              <c:f>'Ambient temp (2)'!$C$5</c:f>
              <c:strCache>
                <c:ptCount val="1"/>
                <c:pt idx="0">
                  <c:v>Typical 200 MW CCGT</c:v>
                </c:pt>
              </c:strCache>
            </c:strRef>
          </c:tx>
          <c:spPr>
            <a:solidFill>
              <a:schemeClr val="bg1">
                <a:lumMod val="50000"/>
              </a:schemeClr>
            </a:solidFill>
          </c:spPr>
          <c:invertIfNegative val="0"/>
          <c:cat>
            <c:strRef>
              <c:f>'Ambient temp (2)'!$A$6:$A$12</c:f>
              <c:strCache>
                <c:ptCount val="2"/>
                <c:pt idx="0">
                  <c:v>ISO conditions - sea water</c:v>
                </c:pt>
                <c:pt idx="1">
                  <c:v>Ambient temp  - 30 ⁰C</c:v>
                </c:pt>
              </c:strCache>
            </c:strRef>
          </c:cat>
          <c:val>
            <c:numRef>
              <c:f>'Ambient temp (2)'!$C$6:$C$12</c:f>
              <c:numCache>
                <c:formatCode>General</c:formatCode>
                <c:ptCount val="7"/>
                <c:pt idx="0">
                  <c:v>53.4</c:v>
                </c:pt>
                <c:pt idx="1">
                  <c:v>52.6</c:v>
                </c:pt>
              </c:numCache>
            </c:numRef>
          </c:val>
        </c:ser>
        <c:dLbls>
          <c:showLegendKey val="0"/>
          <c:showVal val="0"/>
          <c:showCatName val="0"/>
          <c:showSerName val="0"/>
          <c:showPercent val="0"/>
          <c:showBubbleSize val="0"/>
        </c:dLbls>
        <c:gapWidth val="150"/>
        <c:axId val="200690688"/>
        <c:axId val="200691080"/>
      </c:barChart>
      <c:catAx>
        <c:axId val="200690688"/>
        <c:scaling>
          <c:orientation val="minMax"/>
        </c:scaling>
        <c:delete val="0"/>
        <c:axPos val="b"/>
        <c:numFmt formatCode="General" sourceLinked="0"/>
        <c:majorTickMark val="none"/>
        <c:minorTickMark val="none"/>
        <c:tickLblPos val="nextTo"/>
        <c:txPr>
          <a:bodyPr/>
          <a:lstStyle/>
          <a:p>
            <a:pPr>
              <a:defRPr b="1"/>
            </a:pPr>
            <a:endParaRPr lang="en-US"/>
          </a:p>
        </c:txPr>
        <c:crossAx val="200691080"/>
        <c:crosses val="autoZero"/>
        <c:auto val="1"/>
        <c:lblAlgn val="ctr"/>
        <c:lblOffset val="100"/>
        <c:noMultiLvlLbl val="0"/>
      </c:catAx>
      <c:valAx>
        <c:axId val="200691080"/>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0690688"/>
        <c:crosses val="autoZero"/>
        <c:crossBetween val="between"/>
      </c:valAx>
    </c:plotArea>
    <c:plotVisOnly val="1"/>
    <c:dispBlanksAs val="gap"/>
    <c:showDLblsOverMax val="0"/>
  </c:chart>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'ACC (2)'!$B$5</c:f>
              <c:strCache>
                <c:ptCount val="1"/>
                <c:pt idx="0">
                  <c:v>Wärtsilä 200 MW Flexicycle</c:v>
                </c:pt>
              </c:strCache>
            </c:strRef>
          </c:tx>
          <c:spPr>
            <a:solidFill>
              <a:srgbClr val="F6862A"/>
            </a:solidFill>
          </c:spPr>
          <c:invertIfNegative val="0"/>
          <c:cat>
            <c:strRef>
              <c:f>'ACC (2)'!$A$6:$A$12</c:f>
              <c:strCache>
                <c:ptCount val="3"/>
                <c:pt idx="0">
                  <c:v>ISO conditions - sea water</c:v>
                </c:pt>
                <c:pt idx="1">
                  <c:v>Ambient temp  - 30 ⁰C</c:v>
                </c:pt>
                <c:pt idx="2">
                  <c:v>Cooling ACC</c:v>
                </c:pt>
              </c:strCache>
            </c:strRef>
          </c:cat>
          <c:val>
            <c:numRef>
              <c:f>'ACC (2)'!$B$6:$B$12</c:f>
              <c:numCache>
                <c:formatCode>General</c:formatCode>
                <c:ptCount val="7"/>
                <c:pt idx="0">
                  <c:v>50</c:v>
                </c:pt>
                <c:pt idx="1">
                  <c:v>49.7</c:v>
                </c:pt>
                <c:pt idx="2">
                  <c:v>49.4</c:v>
                </c:pt>
              </c:numCache>
            </c:numRef>
          </c:val>
        </c:ser>
        <c:ser>
          <c:idx val="1"/>
          <c:order val="1"/>
          <c:tx>
            <c:strRef>
              <c:f>'ACC (2)'!$C$5</c:f>
              <c:strCache>
                <c:ptCount val="1"/>
                <c:pt idx="0">
                  <c:v>Typical 200 MW CCGT</c:v>
                </c:pt>
              </c:strCache>
            </c:strRef>
          </c:tx>
          <c:spPr>
            <a:solidFill>
              <a:schemeClr val="bg1">
                <a:lumMod val="50000"/>
              </a:schemeClr>
            </a:solidFill>
          </c:spPr>
          <c:invertIfNegative val="0"/>
          <c:cat>
            <c:strRef>
              <c:f>'ACC (2)'!$A$6:$A$12</c:f>
              <c:strCache>
                <c:ptCount val="3"/>
                <c:pt idx="0">
                  <c:v>ISO conditions - sea water</c:v>
                </c:pt>
                <c:pt idx="1">
                  <c:v>Ambient temp  - 30 ⁰C</c:v>
                </c:pt>
                <c:pt idx="2">
                  <c:v>Cooling ACC</c:v>
                </c:pt>
              </c:strCache>
            </c:strRef>
          </c:cat>
          <c:val>
            <c:numRef>
              <c:f>'ACC (2)'!$C$6:$C$12</c:f>
              <c:numCache>
                <c:formatCode>General</c:formatCode>
                <c:ptCount val="7"/>
                <c:pt idx="0">
                  <c:v>53.4</c:v>
                </c:pt>
                <c:pt idx="1">
                  <c:v>52.6</c:v>
                </c:pt>
                <c:pt idx="2">
                  <c:v>51</c:v>
                </c:pt>
              </c:numCache>
            </c:numRef>
          </c:val>
        </c:ser>
        <c:dLbls>
          <c:showLegendKey val="0"/>
          <c:showVal val="0"/>
          <c:showCatName val="0"/>
          <c:showSerName val="0"/>
          <c:showPercent val="0"/>
          <c:showBubbleSize val="0"/>
        </c:dLbls>
        <c:gapWidth val="150"/>
        <c:axId val="200691864"/>
        <c:axId val="201015504"/>
      </c:barChart>
      <c:catAx>
        <c:axId val="200691864"/>
        <c:scaling>
          <c:orientation val="minMax"/>
        </c:scaling>
        <c:delete val="0"/>
        <c:axPos val="b"/>
        <c:numFmt formatCode="General" sourceLinked="0"/>
        <c:majorTickMark val="none"/>
        <c:minorTickMark val="none"/>
        <c:tickLblPos val="nextTo"/>
        <c:txPr>
          <a:bodyPr/>
          <a:lstStyle/>
          <a:p>
            <a:pPr>
              <a:defRPr b="1"/>
            </a:pPr>
            <a:endParaRPr lang="en-US"/>
          </a:p>
        </c:txPr>
        <c:crossAx val="201015504"/>
        <c:crosses val="autoZero"/>
        <c:auto val="1"/>
        <c:lblAlgn val="ctr"/>
        <c:lblOffset val="100"/>
        <c:noMultiLvlLbl val="0"/>
      </c:catAx>
      <c:valAx>
        <c:axId val="201015504"/>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0691864"/>
        <c:crosses val="autoZero"/>
        <c:crossBetween val="between"/>
      </c:valAx>
    </c:plotArea>
    <c:plotVisOnly val="1"/>
    <c:dispBlanksAs val="gap"/>
    <c:showDLblsOverMax val="0"/>
  </c:chart>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'Gas Comp (2)'!$B$5</c:f>
              <c:strCache>
                <c:ptCount val="1"/>
                <c:pt idx="0">
                  <c:v>Wärtsilä 200 MW Flexicycle</c:v>
                </c:pt>
              </c:strCache>
            </c:strRef>
          </c:tx>
          <c:spPr>
            <a:solidFill>
              <a:srgbClr val="F6862A"/>
            </a:solidFill>
          </c:spPr>
          <c:invertIfNegative val="0"/>
          <c:cat>
            <c:strRef>
              <c:f>'Gas Comp (2)'!$A$6:$A$12</c:f>
              <c:strCache>
                <c:ptCount val="4"/>
                <c:pt idx="0">
                  <c:v>ISO conditions - sea water</c:v>
                </c:pt>
                <c:pt idx="1">
                  <c:v>Ambient temp  - 30 ⁰C</c:v>
                </c:pt>
                <c:pt idx="2">
                  <c:v>Cooling ACC</c:v>
                </c:pt>
                <c:pt idx="3">
                  <c:v>Gas compression</c:v>
                </c:pt>
              </c:strCache>
            </c:strRef>
          </c:cat>
          <c:val>
            <c:numRef>
              <c:f>'Gas Comp (2)'!$B$6:$B$12</c:f>
              <c:numCache>
                <c:formatCode>General</c:formatCode>
                <c:ptCount val="7"/>
                <c:pt idx="0">
                  <c:v>50</c:v>
                </c:pt>
                <c:pt idx="1">
                  <c:v>49.7</c:v>
                </c:pt>
                <c:pt idx="2">
                  <c:v>49.4</c:v>
                </c:pt>
                <c:pt idx="3">
                  <c:v>49.4</c:v>
                </c:pt>
              </c:numCache>
            </c:numRef>
          </c:val>
        </c:ser>
        <c:ser>
          <c:idx val="1"/>
          <c:order val="1"/>
          <c:tx>
            <c:strRef>
              <c:f>'Gas Comp (2)'!$C$5</c:f>
              <c:strCache>
                <c:ptCount val="1"/>
                <c:pt idx="0">
                  <c:v>Typical 200 MW CCGT</c:v>
                </c:pt>
              </c:strCache>
            </c:strRef>
          </c:tx>
          <c:spPr>
            <a:solidFill>
              <a:schemeClr val="bg1">
                <a:lumMod val="50000"/>
              </a:schemeClr>
            </a:solidFill>
          </c:spPr>
          <c:invertIfNegative val="0"/>
          <c:cat>
            <c:strRef>
              <c:f>'Gas Comp (2)'!$A$6:$A$12</c:f>
              <c:strCache>
                <c:ptCount val="4"/>
                <c:pt idx="0">
                  <c:v>ISO conditions - sea water</c:v>
                </c:pt>
                <c:pt idx="1">
                  <c:v>Ambient temp  - 30 ⁰C</c:v>
                </c:pt>
                <c:pt idx="2">
                  <c:v>Cooling ACC</c:v>
                </c:pt>
                <c:pt idx="3">
                  <c:v>Gas compression</c:v>
                </c:pt>
              </c:strCache>
            </c:strRef>
          </c:cat>
          <c:val>
            <c:numRef>
              <c:f>'Gas Comp (2)'!$C$6:$C$12</c:f>
              <c:numCache>
                <c:formatCode>General</c:formatCode>
                <c:ptCount val="7"/>
                <c:pt idx="0">
                  <c:v>53.4</c:v>
                </c:pt>
                <c:pt idx="1">
                  <c:v>52.6</c:v>
                </c:pt>
                <c:pt idx="2">
                  <c:v>51</c:v>
                </c:pt>
                <c:pt idx="3" formatCode="0.0">
                  <c:v>50.7</c:v>
                </c:pt>
              </c:numCache>
            </c:numRef>
          </c:val>
        </c:ser>
        <c:dLbls>
          <c:showLegendKey val="0"/>
          <c:showVal val="0"/>
          <c:showCatName val="0"/>
          <c:showSerName val="0"/>
          <c:showPercent val="0"/>
          <c:showBubbleSize val="0"/>
        </c:dLbls>
        <c:gapWidth val="150"/>
        <c:axId val="201016288"/>
        <c:axId val="201016680"/>
      </c:barChart>
      <c:catAx>
        <c:axId val="201016288"/>
        <c:scaling>
          <c:orientation val="minMax"/>
        </c:scaling>
        <c:delete val="0"/>
        <c:axPos val="b"/>
        <c:numFmt formatCode="General" sourceLinked="0"/>
        <c:majorTickMark val="none"/>
        <c:minorTickMark val="none"/>
        <c:tickLblPos val="nextTo"/>
        <c:txPr>
          <a:bodyPr/>
          <a:lstStyle/>
          <a:p>
            <a:pPr>
              <a:defRPr b="1"/>
            </a:pPr>
            <a:endParaRPr lang="en-US"/>
          </a:p>
        </c:txPr>
        <c:crossAx val="201016680"/>
        <c:crosses val="autoZero"/>
        <c:auto val="1"/>
        <c:lblAlgn val="ctr"/>
        <c:lblOffset val="100"/>
        <c:noMultiLvlLbl val="0"/>
      </c:catAx>
      <c:valAx>
        <c:axId val="201016680"/>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1016288"/>
        <c:crosses val="autoZero"/>
        <c:crossBetween val="between"/>
      </c:valAx>
    </c:plotArea>
    <c:plotVisOnly val="1"/>
    <c:dispBlanksAs val="gap"/>
    <c:showDLblsOverMax val="0"/>
  </c:chart>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'Load 80 % (2)'!$B$5</c:f>
              <c:strCache>
                <c:ptCount val="1"/>
                <c:pt idx="0">
                  <c:v>Wärtsilä 200 MW Flexicycle</c:v>
                </c:pt>
              </c:strCache>
            </c:strRef>
          </c:tx>
          <c:spPr>
            <a:solidFill>
              <a:srgbClr val="F6862A"/>
            </a:solidFill>
          </c:spPr>
          <c:invertIfNegative val="0"/>
          <c:cat>
            <c:strRef>
              <c:f>'Load 80 % (2)'!$A$6:$A$12</c:f>
              <c:strCache>
                <c:ptCount val="5"/>
                <c:pt idx="0">
                  <c:v>ISO conditions - sea water</c:v>
                </c:pt>
                <c:pt idx="1">
                  <c:v>Ambient temp  - 30 ⁰C</c:v>
                </c:pt>
                <c:pt idx="2">
                  <c:v>Cooling ACC</c:v>
                </c:pt>
                <c:pt idx="3">
                  <c:v>Gas compression</c:v>
                </c:pt>
                <c:pt idx="4">
                  <c:v>Average load -  80 %</c:v>
                </c:pt>
              </c:strCache>
            </c:strRef>
          </c:cat>
          <c:val>
            <c:numRef>
              <c:f>'Load 80 % (2)'!$B$6:$B$12</c:f>
              <c:numCache>
                <c:formatCode>General</c:formatCode>
                <c:ptCount val="7"/>
                <c:pt idx="0">
                  <c:v>50</c:v>
                </c:pt>
                <c:pt idx="1">
                  <c:v>49.7</c:v>
                </c:pt>
                <c:pt idx="2">
                  <c:v>49.4</c:v>
                </c:pt>
                <c:pt idx="3">
                  <c:v>49.4</c:v>
                </c:pt>
                <c:pt idx="4">
                  <c:v>49.2</c:v>
                </c:pt>
              </c:numCache>
            </c:numRef>
          </c:val>
        </c:ser>
        <c:ser>
          <c:idx val="1"/>
          <c:order val="1"/>
          <c:tx>
            <c:strRef>
              <c:f>'Load 80 % (2)'!$C$5</c:f>
              <c:strCache>
                <c:ptCount val="1"/>
                <c:pt idx="0">
                  <c:v>Typical 200 MW CCGT</c:v>
                </c:pt>
              </c:strCache>
            </c:strRef>
          </c:tx>
          <c:spPr>
            <a:solidFill>
              <a:schemeClr val="bg1">
                <a:lumMod val="50000"/>
              </a:schemeClr>
            </a:solidFill>
          </c:spPr>
          <c:invertIfNegative val="0"/>
          <c:cat>
            <c:strRef>
              <c:f>'Load 80 % (2)'!$A$6:$A$12</c:f>
              <c:strCache>
                <c:ptCount val="5"/>
                <c:pt idx="0">
                  <c:v>ISO conditions - sea water</c:v>
                </c:pt>
                <c:pt idx="1">
                  <c:v>Ambient temp  - 30 ⁰C</c:v>
                </c:pt>
                <c:pt idx="2">
                  <c:v>Cooling ACC</c:v>
                </c:pt>
                <c:pt idx="3">
                  <c:v>Gas compression</c:v>
                </c:pt>
                <c:pt idx="4">
                  <c:v>Average load -  80 %</c:v>
                </c:pt>
              </c:strCache>
            </c:strRef>
          </c:cat>
          <c:val>
            <c:numRef>
              <c:f>'Load 80 % (2)'!$C$6:$C$12</c:f>
              <c:numCache>
                <c:formatCode>General</c:formatCode>
                <c:ptCount val="7"/>
                <c:pt idx="0">
                  <c:v>53.4</c:v>
                </c:pt>
                <c:pt idx="1">
                  <c:v>52.6</c:v>
                </c:pt>
                <c:pt idx="2">
                  <c:v>51</c:v>
                </c:pt>
                <c:pt idx="3" formatCode="0.0">
                  <c:v>50.7</c:v>
                </c:pt>
                <c:pt idx="4">
                  <c:v>48.5</c:v>
                </c:pt>
              </c:numCache>
            </c:numRef>
          </c:val>
        </c:ser>
        <c:dLbls>
          <c:showLegendKey val="0"/>
          <c:showVal val="0"/>
          <c:showCatName val="0"/>
          <c:showSerName val="0"/>
          <c:showPercent val="0"/>
          <c:showBubbleSize val="0"/>
        </c:dLbls>
        <c:gapWidth val="150"/>
        <c:axId val="201017464"/>
        <c:axId val="201017856"/>
      </c:barChart>
      <c:catAx>
        <c:axId val="201017464"/>
        <c:scaling>
          <c:orientation val="minMax"/>
        </c:scaling>
        <c:delete val="0"/>
        <c:axPos val="b"/>
        <c:numFmt formatCode="General" sourceLinked="0"/>
        <c:majorTickMark val="none"/>
        <c:minorTickMark val="none"/>
        <c:tickLblPos val="nextTo"/>
        <c:txPr>
          <a:bodyPr/>
          <a:lstStyle/>
          <a:p>
            <a:pPr>
              <a:defRPr b="1"/>
            </a:pPr>
            <a:endParaRPr lang="en-US"/>
          </a:p>
        </c:txPr>
        <c:crossAx val="201017856"/>
        <c:crosses val="autoZero"/>
        <c:auto val="1"/>
        <c:lblAlgn val="ctr"/>
        <c:lblOffset val="100"/>
        <c:noMultiLvlLbl val="0"/>
      </c:catAx>
      <c:valAx>
        <c:axId val="201017856"/>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1017464"/>
        <c:crosses val="autoZero"/>
        <c:crossBetween val="between"/>
      </c:valAx>
    </c:plotArea>
    <c:plotVisOnly val="1"/>
    <c:dispBlanksAs val="gap"/>
    <c:showDLblsOverMax val="0"/>
  </c:chart>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'Cycling (2)'!$B$5</c:f>
              <c:strCache>
                <c:ptCount val="1"/>
                <c:pt idx="0">
                  <c:v>Wärtsilä 200 MW Flexicycle</c:v>
                </c:pt>
              </c:strCache>
            </c:strRef>
          </c:tx>
          <c:spPr>
            <a:solidFill>
              <a:srgbClr val="F6862A"/>
            </a:solidFill>
          </c:spPr>
          <c:invertIfNegative val="0"/>
          <c:cat>
            <c:strRef>
              <c:f>'Cycling (2)'!$A$6:$A$12</c:f>
              <c:strCache>
                <c:ptCount val="6"/>
                <c:pt idx="0">
                  <c:v>ISO conditions - sea water</c:v>
                </c:pt>
                <c:pt idx="1">
                  <c:v>Ambient temp  - 30 ⁰C</c:v>
                </c:pt>
                <c:pt idx="2">
                  <c:v>Cooling ACC</c:v>
                </c:pt>
                <c:pt idx="3">
                  <c:v>Gas compression</c:v>
                </c:pt>
                <c:pt idx="4">
                  <c:v>Average load -  80 %</c:v>
                </c:pt>
                <c:pt idx="5">
                  <c:v>Daily cycling</c:v>
                </c:pt>
              </c:strCache>
            </c:strRef>
          </c:cat>
          <c:val>
            <c:numRef>
              <c:f>'Cycling (2)'!$B$6:$B$12</c:f>
              <c:numCache>
                <c:formatCode>General</c:formatCode>
                <c:ptCount val="7"/>
                <c:pt idx="0">
                  <c:v>50</c:v>
                </c:pt>
                <c:pt idx="1">
                  <c:v>49.7</c:v>
                </c:pt>
                <c:pt idx="2">
                  <c:v>49.4</c:v>
                </c:pt>
                <c:pt idx="3">
                  <c:v>49.4</c:v>
                </c:pt>
                <c:pt idx="4">
                  <c:v>49.2</c:v>
                </c:pt>
                <c:pt idx="5">
                  <c:v>48.7</c:v>
                </c:pt>
              </c:numCache>
            </c:numRef>
          </c:val>
        </c:ser>
        <c:ser>
          <c:idx val="1"/>
          <c:order val="1"/>
          <c:tx>
            <c:strRef>
              <c:f>'Cycling (2)'!$C$5</c:f>
              <c:strCache>
                <c:ptCount val="1"/>
                <c:pt idx="0">
                  <c:v>Typical 200 MW CCGT</c:v>
                </c:pt>
              </c:strCache>
            </c:strRef>
          </c:tx>
          <c:spPr>
            <a:solidFill>
              <a:schemeClr val="bg1">
                <a:lumMod val="50000"/>
              </a:schemeClr>
            </a:solidFill>
          </c:spPr>
          <c:invertIfNegative val="0"/>
          <c:cat>
            <c:strRef>
              <c:f>'Cycling (2)'!$A$6:$A$12</c:f>
              <c:strCache>
                <c:ptCount val="6"/>
                <c:pt idx="0">
                  <c:v>ISO conditions - sea water</c:v>
                </c:pt>
                <c:pt idx="1">
                  <c:v>Ambient temp  - 30 ⁰C</c:v>
                </c:pt>
                <c:pt idx="2">
                  <c:v>Cooling ACC</c:v>
                </c:pt>
                <c:pt idx="3">
                  <c:v>Gas compression</c:v>
                </c:pt>
                <c:pt idx="4">
                  <c:v>Average load -  80 %</c:v>
                </c:pt>
                <c:pt idx="5">
                  <c:v>Daily cycling</c:v>
                </c:pt>
              </c:strCache>
            </c:strRef>
          </c:cat>
          <c:val>
            <c:numRef>
              <c:f>'Cycling (2)'!$C$6:$C$12</c:f>
              <c:numCache>
                <c:formatCode>General</c:formatCode>
                <c:ptCount val="7"/>
                <c:pt idx="0">
                  <c:v>53.4</c:v>
                </c:pt>
                <c:pt idx="1">
                  <c:v>52.6</c:v>
                </c:pt>
                <c:pt idx="2">
                  <c:v>51</c:v>
                </c:pt>
                <c:pt idx="3" formatCode="0.0">
                  <c:v>50.7</c:v>
                </c:pt>
                <c:pt idx="4">
                  <c:v>48.5</c:v>
                </c:pt>
                <c:pt idx="5" formatCode="0.0">
                  <c:v>47</c:v>
                </c:pt>
              </c:numCache>
            </c:numRef>
          </c:val>
        </c:ser>
        <c:dLbls>
          <c:showLegendKey val="0"/>
          <c:showVal val="0"/>
          <c:showCatName val="0"/>
          <c:showSerName val="0"/>
          <c:showPercent val="0"/>
          <c:showBubbleSize val="0"/>
        </c:dLbls>
        <c:gapWidth val="150"/>
        <c:axId val="201018640"/>
        <c:axId val="201019032"/>
      </c:barChart>
      <c:catAx>
        <c:axId val="201018640"/>
        <c:scaling>
          <c:orientation val="minMax"/>
        </c:scaling>
        <c:delete val="0"/>
        <c:axPos val="b"/>
        <c:numFmt formatCode="General" sourceLinked="0"/>
        <c:majorTickMark val="none"/>
        <c:minorTickMark val="none"/>
        <c:tickLblPos val="nextTo"/>
        <c:txPr>
          <a:bodyPr/>
          <a:lstStyle/>
          <a:p>
            <a:pPr>
              <a:defRPr b="1"/>
            </a:pPr>
            <a:endParaRPr lang="en-US"/>
          </a:p>
        </c:txPr>
        <c:crossAx val="201019032"/>
        <c:crosses val="autoZero"/>
        <c:auto val="1"/>
        <c:lblAlgn val="ctr"/>
        <c:lblOffset val="100"/>
        <c:noMultiLvlLbl val="0"/>
      </c:catAx>
      <c:valAx>
        <c:axId val="201019032"/>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1018640"/>
        <c:crosses val="autoZero"/>
        <c:crossBetween val="between"/>
      </c:valAx>
    </c:plotArea>
    <c:plotVisOnly val="1"/>
    <c:dispBlanksAs val="gap"/>
    <c:showDLblsOverMax val="0"/>
  </c:chart>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'Life cycle (2)'!$B$5</c:f>
              <c:strCache>
                <c:ptCount val="1"/>
                <c:pt idx="0">
                  <c:v>Wärtsilä 200 MW Flexicycle</c:v>
                </c:pt>
              </c:strCache>
            </c:strRef>
          </c:tx>
          <c:spPr>
            <a:solidFill>
              <a:srgbClr val="F6862A"/>
            </a:solidFill>
          </c:spPr>
          <c:invertIfNegative val="0"/>
          <c:cat>
            <c:strRef>
              <c:f>'Life cycle (2)'!$A$6:$A$12</c:f>
              <c:strCache>
                <c:ptCount val="7"/>
                <c:pt idx="0">
                  <c:v>ISO conditions - sea water</c:v>
                </c:pt>
                <c:pt idx="1">
                  <c:v>Ambient temp  - 30 ⁰C</c:v>
                </c:pt>
                <c:pt idx="2">
                  <c:v>Cooling ACC</c:v>
                </c:pt>
                <c:pt idx="3">
                  <c:v>Gas compression</c:v>
                </c:pt>
                <c:pt idx="4">
                  <c:v>Average load -   80 %</c:v>
                </c:pt>
                <c:pt idx="5">
                  <c:v>Daily cycling</c:v>
                </c:pt>
                <c:pt idx="6">
                  <c:v>Lifecycle degradation</c:v>
                </c:pt>
              </c:strCache>
            </c:strRef>
          </c:cat>
          <c:val>
            <c:numRef>
              <c:f>'Life cycle (2)'!$B$6:$B$12</c:f>
              <c:numCache>
                <c:formatCode>General</c:formatCode>
                <c:ptCount val="7"/>
                <c:pt idx="0">
                  <c:v>50</c:v>
                </c:pt>
                <c:pt idx="1">
                  <c:v>49.7</c:v>
                </c:pt>
                <c:pt idx="2">
                  <c:v>49.4</c:v>
                </c:pt>
                <c:pt idx="3">
                  <c:v>49.4</c:v>
                </c:pt>
                <c:pt idx="4">
                  <c:v>49.2</c:v>
                </c:pt>
                <c:pt idx="5">
                  <c:v>48.7</c:v>
                </c:pt>
                <c:pt idx="6" formatCode="0.0">
                  <c:v>48.3</c:v>
                </c:pt>
              </c:numCache>
            </c:numRef>
          </c:val>
        </c:ser>
        <c:ser>
          <c:idx val="1"/>
          <c:order val="1"/>
          <c:tx>
            <c:strRef>
              <c:f>'Life cycle (2)'!$C$5</c:f>
              <c:strCache>
                <c:ptCount val="1"/>
                <c:pt idx="0">
                  <c:v>Typical 200 MW CCGT</c:v>
                </c:pt>
              </c:strCache>
            </c:strRef>
          </c:tx>
          <c:spPr>
            <a:solidFill>
              <a:schemeClr val="bg1">
                <a:lumMod val="50000"/>
              </a:schemeClr>
            </a:solidFill>
          </c:spPr>
          <c:invertIfNegative val="0"/>
          <c:cat>
            <c:strRef>
              <c:f>'Life cycle (2)'!$A$6:$A$12</c:f>
              <c:strCache>
                <c:ptCount val="7"/>
                <c:pt idx="0">
                  <c:v>ISO conditions - sea water</c:v>
                </c:pt>
                <c:pt idx="1">
                  <c:v>Ambient temp  - 30 ⁰C</c:v>
                </c:pt>
                <c:pt idx="2">
                  <c:v>Cooling ACC</c:v>
                </c:pt>
                <c:pt idx="3">
                  <c:v>Gas compression</c:v>
                </c:pt>
                <c:pt idx="4">
                  <c:v>Average load -   80 %</c:v>
                </c:pt>
                <c:pt idx="5">
                  <c:v>Daily cycling</c:v>
                </c:pt>
                <c:pt idx="6">
                  <c:v>Lifecycle degradation</c:v>
                </c:pt>
              </c:strCache>
            </c:strRef>
          </c:cat>
          <c:val>
            <c:numRef>
              <c:f>'Life cycle (2)'!$C$6:$C$12</c:f>
              <c:numCache>
                <c:formatCode>General</c:formatCode>
                <c:ptCount val="7"/>
                <c:pt idx="0">
                  <c:v>53.4</c:v>
                </c:pt>
                <c:pt idx="1">
                  <c:v>52.6</c:v>
                </c:pt>
                <c:pt idx="2">
                  <c:v>51</c:v>
                </c:pt>
                <c:pt idx="3" formatCode="0.0">
                  <c:v>50.7</c:v>
                </c:pt>
                <c:pt idx="4">
                  <c:v>48.5</c:v>
                </c:pt>
                <c:pt idx="5" formatCode="0.0">
                  <c:v>47</c:v>
                </c:pt>
                <c:pt idx="6" formatCode="0.0">
                  <c:v>46</c:v>
                </c:pt>
              </c:numCache>
            </c:numRef>
          </c:val>
        </c:ser>
        <c:dLbls>
          <c:showLegendKey val="0"/>
          <c:showVal val="0"/>
          <c:showCatName val="0"/>
          <c:showSerName val="0"/>
          <c:showPercent val="0"/>
          <c:showBubbleSize val="0"/>
        </c:dLbls>
        <c:gapWidth val="150"/>
        <c:axId val="201321128"/>
        <c:axId val="201321520"/>
      </c:barChart>
      <c:catAx>
        <c:axId val="201321128"/>
        <c:scaling>
          <c:orientation val="minMax"/>
        </c:scaling>
        <c:delete val="0"/>
        <c:axPos val="b"/>
        <c:numFmt formatCode="General" sourceLinked="0"/>
        <c:majorTickMark val="none"/>
        <c:minorTickMark val="none"/>
        <c:tickLblPos val="nextTo"/>
        <c:txPr>
          <a:bodyPr/>
          <a:lstStyle/>
          <a:p>
            <a:pPr>
              <a:defRPr b="1"/>
            </a:pPr>
            <a:endParaRPr lang="en-US"/>
          </a:p>
        </c:txPr>
        <c:crossAx val="201321520"/>
        <c:crosses val="autoZero"/>
        <c:auto val="1"/>
        <c:lblAlgn val="ctr"/>
        <c:lblOffset val="100"/>
        <c:noMultiLvlLbl val="0"/>
      </c:catAx>
      <c:valAx>
        <c:axId val="201321520"/>
        <c:scaling>
          <c:orientation val="minMax"/>
          <c:max val="56"/>
          <c:min val="40"/>
        </c:scaling>
        <c:delete val="0"/>
        <c:axPos val="l"/>
        <c:majorGridlines/>
        <c:title>
          <c:tx>
            <c:rich>
              <a:bodyPr/>
              <a:lstStyle/>
              <a:p>
                <a:pPr>
                  <a:defRPr/>
                </a:pPr>
                <a:r>
                  <a:rPr lang="en-GB" sz="2000"/>
                  <a:t>Plant net efficiency %</a:t>
                </a:r>
              </a:p>
            </c:rich>
          </c:tx>
          <c:layout/>
          <c:overlay val="0"/>
        </c:title>
        <c:numFmt formatCode="General" sourceLinked="1"/>
        <c:majorTickMark val="out"/>
        <c:minorTickMark val="none"/>
        <c:tickLblPos val="nextTo"/>
        <c:txPr>
          <a:bodyPr/>
          <a:lstStyle/>
          <a:p>
            <a:pPr>
              <a:defRPr sz="1600" b="1"/>
            </a:pPr>
            <a:endParaRPr lang="en-US"/>
          </a:p>
        </c:txPr>
        <c:crossAx val="201321128"/>
        <c:crosses val="autoZero"/>
        <c:crossBetween val="between"/>
      </c:valAx>
    </c:plotArea>
    <c:plotVisOnly val="1"/>
    <c:dispBlanksAs val="gap"/>
    <c:showDLblsOverMax val="0"/>
  </c:chart>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MWs</c:v>
                </c:pt>
              </c:strCache>
            </c:strRef>
          </c:tx>
          <c:spPr>
            <a:ln w="12700">
              <a:solidFill>
                <a:schemeClr val="bg1"/>
              </a:solidFill>
            </a:ln>
            <a:effectLst>
              <a:outerShdw blurRad="254000" algn="ctr" rotWithShape="0">
                <a:prstClr val="black">
                  <a:alpha val="40000"/>
                </a:prstClr>
              </a:outerShdw>
            </a:effectLst>
          </c:spPr>
          <c:dPt>
            <c:idx val="1"/>
            <c:bubble3D val="0"/>
            <c:spPr>
              <a:solidFill>
                <a:schemeClr val="tx1">
                  <a:lumMod val="50000"/>
                  <a:lumOff val="50000"/>
                </a:schemeClr>
              </a:solidFill>
              <a:ln w="12700">
                <a:solidFill>
                  <a:schemeClr val="bg1"/>
                </a:solidFill>
              </a:ln>
              <a:effectLst>
                <a:outerShdw blurRad="254000" algn="ctr" rotWithShape="0">
                  <a:prstClr val="black">
                    <a:alpha val="40000"/>
                  </a:prstClr>
                </a:outerShdw>
              </a:effectLst>
            </c:spPr>
          </c:dPt>
          <c:dPt>
            <c:idx val="2"/>
            <c:bubble3D val="0"/>
            <c:spPr>
              <a:solidFill>
                <a:schemeClr val="accent2"/>
              </a:solidFill>
              <a:ln w="12700">
                <a:solidFill>
                  <a:schemeClr val="bg1"/>
                </a:solidFill>
              </a:ln>
              <a:effectLst>
                <a:outerShdw blurRad="254000" algn="ctr" rotWithShape="0">
                  <a:prstClr val="black">
                    <a:alpha val="40000"/>
                  </a:prstClr>
                </a:outerShdw>
              </a:effectLst>
            </c:spPr>
          </c:dPt>
          <c:dPt>
            <c:idx val="3"/>
            <c:bubble3D val="0"/>
            <c:spPr>
              <a:solidFill>
                <a:schemeClr val="accent1">
                  <a:lumMod val="60000"/>
                  <a:lumOff val="40000"/>
                </a:schemeClr>
              </a:solidFill>
              <a:ln w="12700">
                <a:solidFill>
                  <a:schemeClr val="bg1"/>
                </a:solidFill>
              </a:ln>
              <a:effectLst>
                <a:outerShdw blurRad="254000" algn="ctr" rotWithShape="0">
                  <a:prstClr val="black">
                    <a:alpha val="40000"/>
                  </a:prstClr>
                </a:outerShdw>
              </a:effectLst>
            </c:spPr>
          </c:dPt>
          <c:cat>
            <c:strRef>
              <c:f>Sheet1!$A$2:$A$5</c:f>
              <c:strCache>
                <c:ptCount val="4"/>
                <c:pt idx="0">
                  <c:v>Utilities</c:v>
                </c:pt>
                <c:pt idx="1">
                  <c:v>Other</c:v>
                </c:pt>
                <c:pt idx="2">
                  <c:v>Industry</c:v>
                </c:pt>
                <c:pt idx="3">
                  <c:v>IPP:s</c:v>
                </c:pt>
              </c:strCache>
            </c:strRef>
          </c:cat>
          <c:val>
            <c:numRef>
              <c:f>Sheet1!$B$2:$B$5</c:f>
              <c:numCache>
                <c:formatCode>General</c:formatCode>
                <c:ptCount val="4"/>
                <c:pt idx="0">
                  <c:v>3647</c:v>
                </c:pt>
                <c:pt idx="1">
                  <c:v>1676</c:v>
                </c:pt>
                <c:pt idx="2">
                  <c:v>2960</c:v>
                </c:pt>
                <c:pt idx="3">
                  <c:v>1072</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MWs</c:v>
                </c:pt>
              </c:strCache>
            </c:strRef>
          </c:tx>
          <c:spPr>
            <a:ln w="12700">
              <a:solidFill>
                <a:schemeClr val="bg1"/>
              </a:solidFill>
            </a:ln>
            <a:effectLst>
              <a:outerShdw blurRad="254000" algn="ctr" rotWithShape="0">
                <a:prstClr val="black">
                  <a:alpha val="40000"/>
                </a:prstClr>
              </a:outerShdw>
            </a:effectLst>
          </c:spPr>
          <c:dPt>
            <c:idx val="0"/>
            <c:bubble3D val="0"/>
            <c:spPr>
              <a:solidFill>
                <a:schemeClr val="accent1"/>
              </a:solidFill>
              <a:ln w="12700">
                <a:solidFill>
                  <a:schemeClr val="bg1"/>
                </a:solidFill>
              </a:ln>
              <a:effectLst>
                <a:outerShdw blurRad="254000" algn="ctr" rotWithShape="0">
                  <a:prstClr val="black">
                    <a:alpha val="40000"/>
                  </a:prstClr>
                </a:outerShdw>
              </a:effectLst>
            </c:spPr>
          </c:dPt>
          <c:dPt>
            <c:idx val="1"/>
            <c:bubble3D val="0"/>
            <c:spPr>
              <a:solidFill>
                <a:srgbClr val="7F7F7F"/>
              </a:solidFill>
              <a:ln w="12700">
                <a:solidFill>
                  <a:schemeClr val="bg1"/>
                </a:solidFill>
              </a:ln>
              <a:effectLst>
                <a:outerShdw blurRad="254000" algn="ctr" rotWithShape="0">
                  <a:prstClr val="black">
                    <a:alpha val="40000"/>
                  </a:prstClr>
                </a:outerShdw>
              </a:effectLst>
            </c:spPr>
          </c:dPt>
          <c:dPt>
            <c:idx val="2"/>
            <c:bubble3D val="0"/>
            <c:spPr>
              <a:solidFill>
                <a:schemeClr val="accent2"/>
              </a:solidFill>
              <a:ln w="12700">
                <a:solidFill>
                  <a:schemeClr val="bg1"/>
                </a:solidFill>
              </a:ln>
              <a:effectLst>
                <a:outerShdw blurRad="254000" algn="ctr" rotWithShape="0">
                  <a:prstClr val="black">
                    <a:alpha val="40000"/>
                  </a:prstClr>
                </a:outerShdw>
              </a:effectLst>
            </c:spPr>
          </c:dPt>
          <c:dPt>
            <c:idx val="3"/>
            <c:bubble3D val="0"/>
            <c:spPr>
              <a:solidFill>
                <a:srgbClr val="FFAB66"/>
              </a:solidFill>
              <a:ln w="12700">
                <a:solidFill>
                  <a:schemeClr val="bg1"/>
                </a:solidFill>
              </a:ln>
              <a:effectLst>
                <a:outerShdw blurRad="254000" algn="ctr" rotWithShape="0">
                  <a:prstClr val="black">
                    <a:alpha val="40000"/>
                  </a:prstClr>
                </a:outerShdw>
              </a:effectLst>
            </c:spPr>
          </c:dPt>
          <c:cat>
            <c:strRef>
              <c:f>Sheet1!$A$2:$A$5</c:f>
              <c:strCache>
                <c:ptCount val="4"/>
                <c:pt idx="0">
                  <c:v>Utilities</c:v>
                </c:pt>
                <c:pt idx="1">
                  <c:v>Other</c:v>
                </c:pt>
                <c:pt idx="2">
                  <c:v>Industry</c:v>
                </c:pt>
                <c:pt idx="3">
                  <c:v>IPP:s</c:v>
                </c:pt>
              </c:strCache>
            </c:strRef>
          </c:cat>
          <c:val>
            <c:numRef>
              <c:f>Sheet1!$B$2:$B$5</c:f>
              <c:numCache>
                <c:formatCode>General</c:formatCode>
                <c:ptCount val="4"/>
                <c:pt idx="0">
                  <c:v>2680</c:v>
                </c:pt>
                <c:pt idx="1">
                  <c:v>1058</c:v>
                </c:pt>
                <c:pt idx="2">
                  <c:v>1456</c:v>
                </c:pt>
                <c:pt idx="3">
                  <c:v>1070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MWs</c:v>
                </c:pt>
              </c:strCache>
            </c:strRef>
          </c:tx>
          <c:spPr>
            <a:ln w="12700">
              <a:solidFill>
                <a:schemeClr val="bg1"/>
              </a:solidFill>
            </a:ln>
            <a:effectLst>
              <a:outerShdw blurRad="254000" algn="ctr" rotWithShape="0">
                <a:prstClr val="black">
                  <a:alpha val="40000"/>
                </a:prstClr>
              </a:outerShdw>
            </a:effectLst>
          </c:spPr>
          <c:dPt>
            <c:idx val="1"/>
            <c:bubble3D val="0"/>
            <c:spPr>
              <a:solidFill>
                <a:schemeClr val="tx1">
                  <a:lumMod val="50000"/>
                  <a:lumOff val="50000"/>
                </a:schemeClr>
              </a:solidFill>
              <a:ln w="12700">
                <a:solidFill>
                  <a:schemeClr val="bg1"/>
                </a:solidFill>
              </a:ln>
              <a:effectLst>
                <a:outerShdw blurRad="254000" algn="ctr" rotWithShape="0">
                  <a:prstClr val="black">
                    <a:alpha val="40000"/>
                  </a:prstClr>
                </a:outerShdw>
              </a:effectLst>
            </c:spPr>
          </c:dPt>
          <c:dPt>
            <c:idx val="2"/>
            <c:bubble3D val="0"/>
            <c:spPr>
              <a:solidFill>
                <a:schemeClr val="accent2"/>
              </a:solidFill>
              <a:ln w="12700">
                <a:solidFill>
                  <a:schemeClr val="bg1"/>
                </a:solidFill>
              </a:ln>
              <a:effectLst>
                <a:outerShdw blurRad="254000" algn="ctr" rotWithShape="0">
                  <a:prstClr val="black">
                    <a:alpha val="40000"/>
                  </a:prstClr>
                </a:outerShdw>
              </a:effectLst>
            </c:spPr>
          </c:dPt>
          <c:dPt>
            <c:idx val="3"/>
            <c:bubble3D val="0"/>
            <c:spPr>
              <a:solidFill>
                <a:schemeClr val="accent1">
                  <a:lumMod val="60000"/>
                  <a:lumOff val="40000"/>
                </a:schemeClr>
              </a:solidFill>
              <a:ln w="12700">
                <a:solidFill>
                  <a:schemeClr val="bg1"/>
                </a:solidFill>
              </a:ln>
              <a:effectLst>
                <a:outerShdw blurRad="254000" algn="ctr" rotWithShape="0">
                  <a:prstClr val="black">
                    <a:alpha val="40000"/>
                  </a:prstClr>
                </a:outerShdw>
              </a:effectLst>
            </c:spPr>
          </c:dPt>
          <c:cat>
            <c:strRef>
              <c:f>Sheet1!$A$2:$A$5</c:f>
              <c:strCache>
                <c:ptCount val="4"/>
                <c:pt idx="0">
                  <c:v>Utilities</c:v>
                </c:pt>
                <c:pt idx="1">
                  <c:v>Other</c:v>
                </c:pt>
                <c:pt idx="2">
                  <c:v>Industry</c:v>
                </c:pt>
                <c:pt idx="3">
                  <c:v>IPP:s</c:v>
                </c:pt>
              </c:strCache>
            </c:strRef>
          </c:cat>
          <c:val>
            <c:numRef>
              <c:f>Sheet1!$B$2:$B$5</c:f>
              <c:numCache>
                <c:formatCode>General</c:formatCode>
                <c:ptCount val="4"/>
                <c:pt idx="0">
                  <c:v>4260</c:v>
                </c:pt>
                <c:pt idx="1">
                  <c:v>614</c:v>
                </c:pt>
                <c:pt idx="2">
                  <c:v>2480</c:v>
                </c:pt>
                <c:pt idx="3">
                  <c:v>4587</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MWs</c:v>
                </c:pt>
              </c:strCache>
            </c:strRef>
          </c:tx>
          <c:spPr>
            <a:ln w="12700">
              <a:solidFill>
                <a:schemeClr val="bg1"/>
              </a:solidFill>
            </a:ln>
            <a:effectLst>
              <a:outerShdw blurRad="254000" algn="ctr" rotWithShape="0">
                <a:prstClr val="black">
                  <a:alpha val="40000"/>
                </a:prstClr>
              </a:outerShdw>
            </a:effectLst>
          </c:spPr>
          <c:dPt>
            <c:idx val="1"/>
            <c:bubble3D val="0"/>
            <c:spPr>
              <a:solidFill>
                <a:schemeClr val="tx1">
                  <a:lumMod val="50000"/>
                  <a:lumOff val="50000"/>
                </a:schemeClr>
              </a:solidFill>
              <a:ln w="12700">
                <a:solidFill>
                  <a:schemeClr val="bg1"/>
                </a:solidFill>
              </a:ln>
              <a:effectLst>
                <a:outerShdw blurRad="254000" algn="ctr" rotWithShape="0">
                  <a:prstClr val="black">
                    <a:alpha val="40000"/>
                  </a:prstClr>
                </a:outerShdw>
              </a:effectLst>
            </c:spPr>
          </c:dPt>
          <c:dPt>
            <c:idx val="2"/>
            <c:bubble3D val="0"/>
            <c:spPr>
              <a:solidFill>
                <a:schemeClr val="accent2"/>
              </a:solidFill>
              <a:ln w="12700">
                <a:solidFill>
                  <a:schemeClr val="bg1"/>
                </a:solidFill>
              </a:ln>
              <a:effectLst>
                <a:outerShdw blurRad="254000" algn="ctr" rotWithShape="0">
                  <a:prstClr val="black">
                    <a:alpha val="40000"/>
                  </a:prstClr>
                </a:outerShdw>
              </a:effectLst>
            </c:spPr>
          </c:dPt>
          <c:dPt>
            <c:idx val="3"/>
            <c:bubble3D val="0"/>
            <c:spPr>
              <a:solidFill>
                <a:schemeClr val="accent1">
                  <a:lumMod val="60000"/>
                  <a:lumOff val="40000"/>
                </a:schemeClr>
              </a:solidFill>
              <a:ln w="12700">
                <a:solidFill>
                  <a:schemeClr val="bg1"/>
                </a:solidFill>
              </a:ln>
              <a:effectLst>
                <a:outerShdw blurRad="254000" algn="ctr" rotWithShape="0">
                  <a:prstClr val="black">
                    <a:alpha val="40000"/>
                  </a:prstClr>
                </a:outerShdw>
              </a:effectLst>
            </c:spPr>
          </c:dPt>
          <c:cat>
            <c:strRef>
              <c:f>Sheet1!$A$2:$A$5</c:f>
              <c:strCache>
                <c:ptCount val="4"/>
                <c:pt idx="0">
                  <c:v>Utilities</c:v>
                </c:pt>
                <c:pt idx="1">
                  <c:v>Other</c:v>
                </c:pt>
                <c:pt idx="2">
                  <c:v>Industry</c:v>
                </c:pt>
                <c:pt idx="3">
                  <c:v>IPP:s</c:v>
                </c:pt>
              </c:strCache>
            </c:strRef>
          </c:cat>
          <c:val>
            <c:numRef>
              <c:f>Sheet1!$B$2:$B$5</c:f>
              <c:numCache>
                <c:formatCode>General</c:formatCode>
                <c:ptCount val="4"/>
                <c:pt idx="0">
                  <c:v>11244</c:v>
                </c:pt>
                <c:pt idx="1">
                  <c:v>1973</c:v>
                </c:pt>
                <c:pt idx="2">
                  <c:v>9244</c:v>
                </c:pt>
                <c:pt idx="3">
                  <c:v>7810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291666666666675"/>
          <c:y val="0.14375000000000002"/>
          <c:w val="0.45208333333333334"/>
          <c:h val="0.6781250000000083"/>
        </c:manualLayout>
      </c:layout>
      <c:doughnutChart>
        <c:varyColors val="1"/>
        <c:ser>
          <c:idx val="0"/>
          <c:order val="0"/>
          <c:tx>
            <c:strRef>
              <c:f>Sheet1!$B$1</c:f>
              <c:strCache>
                <c:ptCount val="1"/>
                <c:pt idx="0">
                  <c:v>Sales</c:v>
                </c:pt>
              </c:strCache>
            </c:strRef>
          </c:tx>
          <c:dPt>
            <c:idx val="0"/>
            <c:bubble3D val="0"/>
            <c:spPr>
              <a:solidFill>
                <a:srgbClr val="FF6600"/>
              </a:solidFill>
              <a:ln w="25400">
                <a:solidFill>
                  <a:srgbClr val="FFFFFF"/>
                </a:solidFill>
              </a:ln>
            </c:spPr>
          </c:dPt>
          <c:dPt>
            <c:idx val="1"/>
            <c:bubble3D val="0"/>
            <c:spPr>
              <a:solidFill>
                <a:srgbClr val="FFAB66"/>
              </a:solidFill>
              <a:ln w="25400">
                <a:solidFill>
                  <a:srgbClr val="FFFFFF"/>
                </a:solidFill>
              </a:ln>
            </c:spPr>
          </c:dPt>
          <c:dPt>
            <c:idx val="2"/>
            <c:bubble3D val="0"/>
            <c:spPr>
              <a:solidFill>
                <a:srgbClr val="000000"/>
              </a:solidFill>
              <a:ln w="25400">
                <a:solidFill>
                  <a:srgbClr val="FFFFFF"/>
                </a:solidFill>
              </a:ln>
            </c:spPr>
          </c:dPt>
          <c:dPt>
            <c:idx val="3"/>
            <c:bubble3D val="0"/>
            <c:spPr>
              <a:solidFill>
                <a:srgbClr val="7F7F7F"/>
              </a:solidFill>
              <a:ln w="25400">
                <a:solidFill>
                  <a:srgbClr val="FFFFFF"/>
                </a:solidFill>
              </a:ln>
            </c:spPr>
          </c:dPt>
          <c:cat>
            <c:strRef>
              <c:f>Sheet1!$A$2:$A$5</c:f>
              <c:strCache>
                <c:ptCount val="4"/>
                <c:pt idx="0">
                  <c:v>Utilities</c:v>
                </c:pt>
                <c:pt idx="1">
                  <c:v>IPP:s</c:v>
                </c:pt>
                <c:pt idx="2">
                  <c:v>Industry</c:v>
                </c:pt>
                <c:pt idx="3">
                  <c:v>Others</c:v>
                </c:pt>
              </c:strCache>
            </c:strRef>
          </c:cat>
          <c:val>
            <c:numRef>
              <c:f>Sheet1!$B$2:$B$5</c:f>
              <c:numCache>
                <c:formatCode>General</c:formatCode>
                <c:ptCount val="4"/>
                <c:pt idx="0">
                  <c:v>21831</c:v>
                </c:pt>
                <c:pt idx="1">
                  <c:v>14540</c:v>
                </c:pt>
                <c:pt idx="2">
                  <c:v>16141</c:v>
                </c:pt>
                <c:pt idx="3">
                  <c:v>5321</c:v>
                </c:pt>
              </c:numCache>
            </c:numRef>
          </c:val>
        </c:ser>
        <c:dLbls>
          <c:showLegendKey val="0"/>
          <c:showVal val="0"/>
          <c:showCatName val="0"/>
          <c:showSerName val="0"/>
          <c:showPercent val="0"/>
          <c:showBubbleSize val="0"/>
          <c:showLeaderLines val="0"/>
        </c:dLbls>
        <c:firstSliceAng val="0"/>
        <c:holeSize val="80"/>
      </c:doughnutChart>
    </c:plotArea>
    <c:plotVisOnly val="1"/>
    <c:dispBlanksAs val="zero"/>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explosion val="4"/>
          <c:dPt>
            <c:idx val="0"/>
            <c:bubble3D val="0"/>
            <c:spPr>
              <a:solidFill>
                <a:srgbClr val="3954A3"/>
              </a:solidFill>
              <a:ln w="19050">
                <a:solidFill>
                  <a:schemeClr val="lt1"/>
                </a:solidFill>
              </a:ln>
              <a:effectLst/>
            </c:spPr>
          </c:dPt>
          <c:dPt>
            <c:idx val="1"/>
            <c:bubble3D val="0"/>
            <c:spPr>
              <a:solidFill>
                <a:srgbClr val="009999"/>
              </a:solidFill>
              <a:ln w="19050">
                <a:solidFill>
                  <a:schemeClr val="lt1"/>
                </a:solidFill>
              </a:ln>
              <a:effectLst/>
            </c:spPr>
          </c:dPt>
          <c:dPt>
            <c:idx val="2"/>
            <c:bubble3D val="0"/>
            <c:spPr>
              <a:solidFill>
                <a:schemeClr val="bg1"/>
              </a:solidFill>
              <a:ln w="19050">
                <a:solidFill>
                  <a:schemeClr val="bg2">
                    <a:lumMod val="75000"/>
                  </a:schemeClr>
                </a:solidFill>
              </a:ln>
              <a:effectLst/>
            </c:spPr>
          </c:dPt>
          <c:dPt>
            <c:idx val="3"/>
            <c:bubble3D val="0"/>
            <c:spPr>
              <a:solidFill>
                <a:srgbClr val="0500CC"/>
              </a:solidFill>
              <a:ln w="19050">
                <a:solidFill>
                  <a:schemeClr val="lt1"/>
                </a:solidFill>
              </a:ln>
              <a:effectLst/>
            </c:spPr>
          </c:dPt>
          <c:dPt>
            <c:idx val="4"/>
            <c:bubble3D val="0"/>
            <c:explosion val="14"/>
            <c:spPr>
              <a:solidFill>
                <a:schemeClr val="accent1"/>
              </a:solidFill>
              <a:ln w="19050">
                <a:solidFill>
                  <a:schemeClr val="lt1"/>
                </a:solidFill>
              </a:ln>
              <a:effectLst/>
            </c:spPr>
          </c:dPt>
          <c:dPt>
            <c:idx val="5"/>
            <c:bubble3D val="0"/>
            <c:spPr>
              <a:solidFill>
                <a:srgbClr val="C00000"/>
              </a:solidFill>
              <a:ln w="19050">
                <a:solidFill>
                  <a:schemeClr val="lt1"/>
                </a:solidFill>
              </a:ln>
              <a:effectLst/>
            </c:spPr>
          </c:dPt>
          <c:dPt>
            <c:idx val="6"/>
            <c:bubble3D val="0"/>
            <c:spPr>
              <a:solidFill>
                <a:schemeClr val="bg2">
                  <a:lumMod val="75000"/>
                </a:schemeClr>
              </a:solidFill>
              <a:ln w="19050">
                <a:solidFill>
                  <a:schemeClr val="lt1"/>
                </a:solidFill>
              </a:ln>
              <a:effectLst/>
            </c:spPr>
          </c:dPt>
          <c:dLbls>
            <c:dLbl>
              <c:idx val="0"/>
              <c:layout>
                <c:manualLayout>
                  <c:x val="6.2827225130890132E-2"/>
                  <c:y val="-0.17636929230085546"/>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dLbl>
              <c:idx val="1"/>
              <c:layout>
                <c:manualLayout>
                  <c:x val="2.3257489094618288E-2"/>
                  <c:y val="9.8369106059130296E-2"/>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dLbl>
              <c:idx val="2"/>
              <c:layout>
                <c:manualLayout>
                  <c:x val="-0.11241119729065512"/>
                  <c:y val="-4.9184553029565144E-3"/>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dLbl>
              <c:idx val="3"/>
              <c:layout>
                <c:manualLayout>
                  <c:x val="-0.11242600028568278"/>
                  <c:y val="-3.4255492065311768E-2"/>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dLbl>
              <c:idx val="4"/>
              <c:layout>
                <c:manualLayout>
                  <c:x val="-8.4915168155919249E-2"/>
                  <c:y val="-7.4717338891058777E-2"/>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dLbl>
              <c:idx val="5"/>
              <c:layout>
                <c:manualLayout>
                  <c:x val="-2.9917726252805341E-3"/>
                  <c:y val="-8.2673105766026045E-2"/>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dLbl>
              <c:idx val="6"/>
              <c:layout>
                <c:manualLayout>
                  <c:x val="0.12864622288706093"/>
                  <c:y val="-7.9917335573825132E-2"/>
                </c:manualLayout>
              </c:layout>
              <c:showLegendKey val="0"/>
              <c:showVal val="0"/>
              <c:showCatName val="1"/>
              <c:showSerName val="0"/>
              <c:showPercent val="1"/>
              <c:showBubbleSize val="0"/>
              <c:separator>
</c:separator>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1"/>
            <c:showBubbleSize val="0"/>
            <c:separator>
</c:separator>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'CHART 2013 2014 all by com'!$F$24:$F$30</c:f>
              <c:strCache>
                <c:ptCount val="7"/>
                <c:pt idx="0">
                  <c:v>General Electric</c:v>
                </c:pt>
                <c:pt idx="1">
                  <c:v>Siemens</c:v>
                </c:pt>
                <c:pt idx="2">
                  <c:v>Mitsubishi</c:v>
                </c:pt>
                <c:pt idx="3">
                  <c:v>Alstom</c:v>
                </c:pt>
                <c:pt idx="4">
                  <c:v>Wärtsilä</c:v>
                </c:pt>
                <c:pt idx="5">
                  <c:v>Ansaldo</c:v>
                </c:pt>
                <c:pt idx="6">
                  <c:v>Others</c:v>
                </c:pt>
              </c:strCache>
            </c:strRef>
          </c:cat>
          <c:val>
            <c:numRef>
              <c:f>'CHART 2013 2014 all by com'!$G$24:$G$30</c:f>
              <c:numCache>
                <c:formatCode>0</c:formatCode>
                <c:ptCount val="7"/>
                <c:pt idx="0">
                  <c:v>20022.682000000001</c:v>
                </c:pt>
                <c:pt idx="1">
                  <c:v>9925.3999999999724</c:v>
                </c:pt>
                <c:pt idx="2">
                  <c:v>9082.8499999999804</c:v>
                </c:pt>
                <c:pt idx="3">
                  <c:v>3889.5</c:v>
                </c:pt>
                <c:pt idx="4">
                  <c:v>2507</c:v>
                </c:pt>
                <c:pt idx="5">
                  <c:v>2228</c:v>
                </c:pt>
                <c:pt idx="6">
                  <c:v>140.5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3954A3"/>
              </a:solidFill>
              <a:ln w="19050">
                <a:solidFill>
                  <a:schemeClr val="lt1"/>
                </a:solidFill>
              </a:ln>
              <a:effectLst/>
            </c:spPr>
          </c:dPt>
          <c:dPt>
            <c:idx val="1"/>
            <c:bubble3D val="0"/>
            <c:spPr>
              <a:solidFill>
                <a:schemeClr val="bg1"/>
              </a:solidFill>
              <a:ln w="19050">
                <a:solidFill>
                  <a:schemeClr val="tx2">
                    <a:lumMod val="60000"/>
                    <a:lumOff val="40000"/>
                  </a:schemeClr>
                </a:solidFill>
              </a:ln>
              <a:effectLst/>
            </c:spPr>
          </c:dPt>
          <c:dPt>
            <c:idx val="2"/>
            <c:bubble3D val="0"/>
            <c:spPr>
              <a:solidFill>
                <a:srgbClr val="009999"/>
              </a:solidFill>
              <a:ln w="19050">
                <a:solidFill>
                  <a:schemeClr val="lt1"/>
                </a:solidFill>
              </a:ln>
              <a:effectLst/>
            </c:spPr>
          </c:dPt>
          <c:dPt>
            <c:idx val="3"/>
            <c:bubble3D val="0"/>
            <c:explosion val="12"/>
            <c:spPr>
              <a:solidFill>
                <a:schemeClr val="accent1"/>
              </a:solidFill>
              <a:ln w="19050">
                <a:solidFill>
                  <a:schemeClr val="lt1"/>
                </a:solidFill>
              </a:ln>
              <a:effectLst/>
            </c:spPr>
          </c:dPt>
          <c:dPt>
            <c:idx val="4"/>
            <c:bubble3D val="0"/>
            <c:spPr>
              <a:solidFill>
                <a:srgbClr val="D52D00"/>
              </a:solidFill>
              <a:ln w="19050">
                <a:solidFill>
                  <a:schemeClr val="lt1"/>
                </a:solidFill>
              </a:ln>
              <a:effectLst/>
            </c:spPr>
          </c:dPt>
          <c:dPt>
            <c:idx val="5"/>
            <c:bubble3D val="0"/>
            <c:spPr>
              <a:solidFill>
                <a:srgbClr val="0500CC"/>
              </a:solidFill>
              <a:ln w="19050">
                <a:solidFill>
                  <a:schemeClr val="lt1"/>
                </a:solidFill>
              </a:ln>
              <a:effectLst/>
            </c:spPr>
          </c:dPt>
          <c:dPt>
            <c:idx val="6"/>
            <c:bubble3D val="0"/>
            <c:spPr>
              <a:solidFill>
                <a:schemeClr val="tx2">
                  <a:lumMod val="75000"/>
                </a:schemeClr>
              </a:solidFill>
              <a:ln w="19050">
                <a:solidFill>
                  <a:schemeClr val="lt1"/>
                </a:solidFill>
              </a:ln>
              <a:effectLst/>
            </c:spPr>
          </c:dPt>
          <c:dLbls>
            <c:dLbl>
              <c:idx val="0"/>
              <c:layout>
                <c:manualLayout>
                  <c:x val="7.5602291593224499E-2"/>
                  <c:y val="-0.23199313644113162"/>
                </c:manualLayout>
              </c:layout>
              <c:showLegendKey val="0"/>
              <c:showVal val="0"/>
              <c:showCatName val="1"/>
              <c:showSerName val="0"/>
              <c:showPercent val="1"/>
              <c:showBubbleSize val="0"/>
              <c:extLst>
                <c:ext xmlns:c15="http://schemas.microsoft.com/office/drawing/2012/chart" uri="{CE6537A1-D6FC-4f65-9D91-7224C49458BB}">
                  <c15:layout/>
                </c:ext>
              </c:extLst>
            </c:dLbl>
            <c:dLbl>
              <c:idx val="1"/>
              <c:layout>
                <c:manualLayout>
                  <c:x val="-8.7130335513458543E-2"/>
                  <c:y val="8.8693129843122206E-2"/>
                </c:manualLayout>
              </c:layout>
              <c:showLegendKey val="0"/>
              <c:showVal val="0"/>
              <c:showCatName val="1"/>
              <c:showSerName val="0"/>
              <c:showPercent val="1"/>
              <c:showBubbleSize val="0"/>
              <c:extLst>
                <c:ext xmlns:c15="http://schemas.microsoft.com/office/drawing/2012/chart" uri="{CE6537A1-D6FC-4f65-9D91-7224C49458BB}">
                  <c15:layout/>
                </c:ext>
              </c:extLst>
            </c:dLbl>
            <c:dLbl>
              <c:idx val="2"/>
              <c:layout>
                <c:manualLayout>
                  <c:x val="-9.8832835403500435E-2"/>
                  <c:y val="-2.2976142086909651E-2"/>
                </c:manualLayout>
              </c:layout>
              <c:showLegendKey val="0"/>
              <c:showVal val="0"/>
              <c:showCatName val="1"/>
              <c:showSerName val="0"/>
              <c:showPercent val="1"/>
              <c:showBubbleSize val="0"/>
              <c:extLst>
                <c:ext xmlns:c15="http://schemas.microsoft.com/office/drawing/2012/chart" uri="{CE6537A1-D6FC-4f65-9D91-7224C49458BB}">
                  <c15:layout/>
                </c:ext>
              </c:extLst>
            </c:dLbl>
            <c:dLbl>
              <c:idx val="3"/>
              <c:layout>
                <c:manualLayout>
                  <c:x val="-8.6761406133134031E-2"/>
                  <c:y val="-5.2359633651816617E-2"/>
                </c:manualLayout>
              </c:layout>
              <c:showLegendKey val="0"/>
              <c:showVal val="0"/>
              <c:showCatName val="1"/>
              <c:showSerName val="0"/>
              <c:showPercent val="1"/>
              <c:showBubbleSize val="0"/>
              <c:extLst>
                <c:ext xmlns:c15="http://schemas.microsoft.com/office/drawing/2012/chart" uri="{CE6537A1-D6FC-4f65-9D91-7224C49458BB}">
                  <c15:layout/>
                </c:ext>
              </c:extLst>
            </c:dLbl>
            <c:dLbl>
              <c:idx val="4"/>
              <c:layout>
                <c:manualLayout>
                  <c:x val="-7.4893964250148035E-2"/>
                  <c:y val="-0.10302404689311163"/>
                </c:manualLayout>
              </c:layout>
              <c:showLegendKey val="0"/>
              <c:showVal val="0"/>
              <c:showCatName val="1"/>
              <c:showSerName val="0"/>
              <c:showPercent val="1"/>
              <c:showBubbleSize val="0"/>
              <c:extLst>
                <c:ext xmlns:c15="http://schemas.microsoft.com/office/drawing/2012/chart" uri="{CE6537A1-D6FC-4f65-9D91-7224C49458BB}">
                  <c15:layout/>
                </c:ext>
              </c:extLst>
            </c:dLbl>
            <c:dLbl>
              <c:idx val="5"/>
              <c:layout>
                <c:manualLayout>
                  <c:x val="-2.0134483725211004E-2"/>
                  <c:y val="-9.6621534110486712E-2"/>
                </c:manualLayout>
              </c:layout>
              <c:showLegendKey val="0"/>
              <c:showVal val="0"/>
              <c:showCatName val="1"/>
              <c:showSerName val="0"/>
              <c:showPercent val="1"/>
              <c:showBubbleSize val="0"/>
              <c:extLst>
                <c:ext xmlns:c15="http://schemas.microsoft.com/office/drawing/2012/chart" uri="{CE6537A1-D6FC-4f65-9D91-7224C49458BB}">
                  <c15:layout/>
                </c:ext>
              </c:extLst>
            </c:dLbl>
            <c:dLbl>
              <c:idx val="6"/>
              <c:layout>
                <c:manualLayout>
                  <c:x val="7.4794315632011971E-2"/>
                  <c:y val="-8.2673105766026045E-2"/>
                </c:manualLayout>
              </c:layout>
              <c:showLegendKey val="0"/>
              <c:showVal val="0"/>
              <c:showCatName val="1"/>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Sheet9!$E$2:$E$8</c:f>
              <c:strCache>
                <c:ptCount val="7"/>
                <c:pt idx="0">
                  <c:v>General Electric</c:v>
                </c:pt>
                <c:pt idx="1">
                  <c:v>Mitsubishi</c:v>
                </c:pt>
                <c:pt idx="2">
                  <c:v>Siemens</c:v>
                </c:pt>
                <c:pt idx="3">
                  <c:v>Wärtsilä</c:v>
                </c:pt>
                <c:pt idx="4">
                  <c:v>Ansaldo</c:v>
                </c:pt>
                <c:pt idx="5">
                  <c:v>Alstom</c:v>
                </c:pt>
                <c:pt idx="6">
                  <c:v>Other</c:v>
                </c:pt>
              </c:strCache>
            </c:strRef>
          </c:cat>
          <c:val>
            <c:numRef>
              <c:f>Sheet9!$F$2:$F$8</c:f>
              <c:numCache>
                <c:formatCode>0.0</c:formatCode>
                <c:ptCount val="7"/>
                <c:pt idx="0">
                  <c:v>11.763682000000006</c:v>
                </c:pt>
                <c:pt idx="1">
                  <c:v>4.6578499999999945</c:v>
                </c:pt>
                <c:pt idx="2">
                  <c:v>3.0553999999999997</c:v>
                </c:pt>
                <c:pt idx="3">
                  <c:v>2.5</c:v>
                </c:pt>
                <c:pt idx="4">
                  <c:v>0.90500000000000003</c:v>
                </c:pt>
                <c:pt idx="5">
                  <c:v>0.34650000000000031</c:v>
                </c:pt>
                <c:pt idx="6">
                  <c:v>0.14049999999999618</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0C3937-9564-4AA8-8986-4FFB49373F07}"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DD4CA4D4-3131-435F-A6FD-4405E2DA5AE1}">
      <dgm:prSet phldrT="[Text]"/>
      <dgm:spPr/>
      <dgm:t>
        <a:bodyPr/>
        <a:lstStyle/>
        <a:p>
          <a:r>
            <a:rPr lang="en-GB" dirty="0" smtClean="0"/>
            <a:t>4</a:t>
          </a:r>
          <a:endParaRPr lang="en-GB" dirty="0"/>
        </a:p>
      </dgm:t>
    </dgm:pt>
    <dgm:pt modelId="{EEE8C1F9-82A3-4182-8C0B-C0E23525D057}" type="parTrans" cxnId="{AB0166C9-F2C6-4748-B824-5BB8304609B6}">
      <dgm:prSet/>
      <dgm:spPr/>
      <dgm:t>
        <a:bodyPr/>
        <a:lstStyle/>
        <a:p>
          <a:endParaRPr lang="en-GB"/>
        </a:p>
      </dgm:t>
    </dgm:pt>
    <dgm:pt modelId="{3DCDAC30-2947-4B4F-BCFF-466040DBC2B8}" type="sibTrans" cxnId="{AB0166C9-F2C6-4748-B824-5BB8304609B6}">
      <dgm:prSet/>
      <dgm:spPr/>
      <dgm:t>
        <a:bodyPr/>
        <a:lstStyle/>
        <a:p>
          <a:endParaRPr lang="en-GB"/>
        </a:p>
      </dgm:t>
    </dgm:pt>
    <dgm:pt modelId="{9259EBA0-798E-4C88-ADC7-0647367EB0B9}">
      <dgm:prSet phldrT="[Text]" custT="1"/>
      <dgm:spPr/>
      <dgm:t>
        <a:bodyPr/>
        <a:lstStyle/>
        <a:p>
          <a:pPr rtl="0"/>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Comienzo de trabajos en sitio </a:t>
          </a:r>
          <a:r>
            <a:rPr lang="es-AR" sz="2400" b="1" dirty="0" smtClean="0">
              <a:solidFill>
                <a:srgbClr val="0070C0"/>
              </a:solidFill>
              <a:sym typeface="Wingdings 2"/>
            </a:rPr>
            <a:t></a:t>
          </a:r>
          <a:endParaRPr lang="en-GB" sz="2400" dirty="0"/>
        </a:p>
      </dgm:t>
    </dgm:pt>
    <dgm:pt modelId="{6931726D-7F1A-464A-98E8-7D669AD40B20}" type="parTrans" cxnId="{F9800D7E-8CB7-4909-9738-901003CFB857}">
      <dgm:prSet/>
      <dgm:spPr/>
      <dgm:t>
        <a:bodyPr/>
        <a:lstStyle/>
        <a:p>
          <a:endParaRPr lang="en-GB"/>
        </a:p>
      </dgm:t>
    </dgm:pt>
    <dgm:pt modelId="{C45F6A7C-C76C-49DD-AB1A-73BEAC19264F}" type="sibTrans" cxnId="{F9800D7E-8CB7-4909-9738-901003CFB857}">
      <dgm:prSet/>
      <dgm:spPr/>
      <dgm:t>
        <a:bodyPr/>
        <a:lstStyle/>
        <a:p>
          <a:endParaRPr lang="en-GB"/>
        </a:p>
      </dgm:t>
    </dgm:pt>
    <dgm:pt modelId="{01542CB4-F567-413A-A94D-173E79B6A7A2}">
      <dgm:prSet phldrT="[Text]"/>
      <dgm:spPr/>
      <dgm:t>
        <a:bodyPr/>
        <a:lstStyle/>
        <a:p>
          <a:r>
            <a:rPr lang="en-GB" dirty="0" smtClean="0"/>
            <a:t>5</a:t>
          </a:r>
          <a:endParaRPr lang="en-GB" dirty="0"/>
        </a:p>
      </dgm:t>
    </dgm:pt>
    <dgm:pt modelId="{70920D4A-104E-431D-81B6-8AD6DA7214DA}" type="parTrans" cxnId="{B06747D8-604D-47BB-BA0A-2BFA6F3869FF}">
      <dgm:prSet/>
      <dgm:spPr/>
      <dgm:t>
        <a:bodyPr/>
        <a:lstStyle/>
        <a:p>
          <a:endParaRPr lang="en-GB"/>
        </a:p>
      </dgm:t>
    </dgm:pt>
    <dgm:pt modelId="{236C83FA-5572-4D2A-ADF5-A3276B098E9E}" type="sibTrans" cxnId="{B06747D8-604D-47BB-BA0A-2BFA6F3869FF}">
      <dgm:prSet/>
      <dgm:spPr/>
      <dgm:t>
        <a:bodyPr/>
        <a:lstStyle/>
        <a:p>
          <a:endParaRPr lang="en-GB"/>
        </a:p>
      </dgm:t>
    </dgm:pt>
    <dgm:pt modelId="{7ED37C1D-8A63-4DA1-82F7-B9AA2101949B}">
      <dgm:prSet phldrT="[Text]" custT="1"/>
      <dgm:spPr/>
      <dgm:t>
        <a:bodyPr/>
        <a:lstStyle/>
        <a:p>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Llegada 1° despacho (materiales civiles) </a:t>
          </a:r>
          <a:r>
            <a:rPr lang="es-AR" sz="2400" b="1" dirty="0" smtClean="0">
              <a:solidFill>
                <a:srgbClr val="0070C0"/>
              </a:solidFill>
              <a:sym typeface="Wingdings 2"/>
            </a:rPr>
            <a:t></a:t>
          </a:r>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 </a:t>
          </a:r>
          <a:endPar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endParaRPr>
        </a:p>
      </dgm:t>
    </dgm:pt>
    <dgm:pt modelId="{20C34CB7-714E-4885-BAD2-1DD2011C8F34}" type="parTrans" cxnId="{D8A0DFEE-AB2D-4B9F-A3C3-AC028C4DBA4F}">
      <dgm:prSet/>
      <dgm:spPr/>
      <dgm:t>
        <a:bodyPr/>
        <a:lstStyle/>
        <a:p>
          <a:endParaRPr lang="en-GB"/>
        </a:p>
      </dgm:t>
    </dgm:pt>
    <dgm:pt modelId="{17C0E8C3-B841-4ACC-A894-D10670484555}" type="sibTrans" cxnId="{D8A0DFEE-AB2D-4B9F-A3C3-AC028C4DBA4F}">
      <dgm:prSet/>
      <dgm:spPr/>
      <dgm:t>
        <a:bodyPr/>
        <a:lstStyle/>
        <a:p>
          <a:endParaRPr lang="en-GB"/>
        </a:p>
      </dgm:t>
    </dgm:pt>
    <dgm:pt modelId="{43A3B377-1A6D-40A7-AF40-99A824D399A1}">
      <dgm:prSet phldrT="[Text]"/>
      <dgm:spPr/>
      <dgm:t>
        <a:bodyPr/>
        <a:lstStyle/>
        <a:p>
          <a:r>
            <a:rPr lang="en-GB" dirty="0" smtClean="0"/>
            <a:t>8</a:t>
          </a:r>
          <a:endParaRPr lang="en-GB" dirty="0"/>
        </a:p>
      </dgm:t>
    </dgm:pt>
    <dgm:pt modelId="{40B10FC1-F43B-440A-9C00-70DD4B1271E2}" type="parTrans" cxnId="{1C59D844-5F32-4715-BA6A-77F4BE341EEB}">
      <dgm:prSet/>
      <dgm:spPr/>
      <dgm:t>
        <a:bodyPr/>
        <a:lstStyle/>
        <a:p>
          <a:endParaRPr lang="en-GB"/>
        </a:p>
      </dgm:t>
    </dgm:pt>
    <dgm:pt modelId="{63131E67-2849-47B0-8479-915D4EA71A62}" type="sibTrans" cxnId="{1C59D844-5F32-4715-BA6A-77F4BE341EEB}">
      <dgm:prSet/>
      <dgm:spPr/>
      <dgm:t>
        <a:bodyPr/>
        <a:lstStyle/>
        <a:p>
          <a:endParaRPr lang="en-GB"/>
        </a:p>
      </dgm:t>
    </dgm:pt>
    <dgm:pt modelId="{EEBEDA91-5D39-4B2D-BFFF-5C627C01BC39}">
      <dgm:prSet phldrT="[Text]" custT="1"/>
      <dgm:spPr/>
      <dgm:t>
        <a:bodyPr/>
        <a:lstStyle/>
        <a:p>
          <a:r>
            <a:rPr kumimoji="0" lang="en-GB" sz="2400" b="0" i="0" u="none" strike="noStrike" cap="none" normalizeH="0" baseline="0" dirty="0" err="1" smtClean="0">
              <a:ln>
                <a:noFill/>
              </a:ln>
              <a:solidFill>
                <a:srgbClr val="000000"/>
              </a:solidFill>
              <a:effectLst/>
              <a:latin typeface="+mj-lt"/>
              <a:ea typeface="Calibri" pitchFamily="34" charset="0"/>
              <a:cs typeface="Times New Roman" pitchFamily="18" charset="0"/>
            </a:rPr>
            <a:t>Llegada</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2° </a:t>
          </a:r>
          <a:r>
            <a:rPr kumimoji="0" lang="en-GB" sz="2400" b="0" i="0" u="none" strike="noStrike" cap="none" normalizeH="0" baseline="0" dirty="0" err="1" smtClean="0">
              <a:ln>
                <a:noFill/>
              </a:ln>
              <a:solidFill>
                <a:srgbClr val="000000"/>
              </a:solidFill>
              <a:effectLst/>
              <a:latin typeface="+mj-lt"/>
              <a:ea typeface="Calibri" pitchFamily="34" charset="0"/>
              <a:cs typeface="Times New Roman" pitchFamily="18" charset="0"/>
            </a:rPr>
            <a:t>despacho</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(6 </a:t>
          </a:r>
          <a:r>
            <a:rPr kumimoji="0" lang="en-GB" sz="2400" b="0" i="0" u="none" strike="noStrike" cap="none" normalizeH="0" baseline="0" dirty="0" err="1" smtClean="0">
              <a:ln>
                <a:noFill/>
              </a:ln>
              <a:solidFill>
                <a:srgbClr val="000000"/>
              </a:solidFill>
              <a:effectLst/>
              <a:latin typeface="+mj-lt"/>
              <a:ea typeface="Calibri" pitchFamily="34" charset="0"/>
              <a:cs typeface="Times New Roman" pitchFamily="18" charset="0"/>
            </a:rPr>
            <a:t>motores</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a:t>
          </a:r>
          <a:r>
            <a:rPr lang="es-AR" sz="2400" b="1" dirty="0" smtClean="0">
              <a:solidFill>
                <a:srgbClr val="0070C0"/>
              </a:solidFill>
              <a:sym typeface="Wingdings 2"/>
            </a:rPr>
            <a:t></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a:t>
          </a:r>
          <a:endParaRPr lang="en-GB" sz="2400" dirty="0"/>
        </a:p>
      </dgm:t>
    </dgm:pt>
    <dgm:pt modelId="{B5CB43BA-1A70-4B24-99AE-5677316A99E5}" type="parTrans" cxnId="{DB7CD916-D432-4100-9522-35EA92BFE347}">
      <dgm:prSet/>
      <dgm:spPr/>
      <dgm:t>
        <a:bodyPr/>
        <a:lstStyle/>
        <a:p>
          <a:endParaRPr lang="en-GB"/>
        </a:p>
      </dgm:t>
    </dgm:pt>
    <dgm:pt modelId="{E0B8882F-21A6-4C18-AEA1-F644BB51DC56}" type="sibTrans" cxnId="{DB7CD916-D432-4100-9522-35EA92BFE347}">
      <dgm:prSet/>
      <dgm:spPr/>
      <dgm:t>
        <a:bodyPr/>
        <a:lstStyle/>
        <a:p>
          <a:endParaRPr lang="en-GB"/>
        </a:p>
      </dgm:t>
    </dgm:pt>
    <dgm:pt modelId="{75F7AA4A-BE75-41EB-8B71-1ACEF5352224}">
      <dgm:prSet phldrT="[Text]"/>
      <dgm:spPr/>
      <dgm:t>
        <a:bodyPr/>
        <a:lstStyle/>
        <a:p>
          <a:r>
            <a:rPr lang="en-GB" dirty="0" smtClean="0"/>
            <a:t>9</a:t>
          </a:r>
          <a:endParaRPr lang="en-GB" dirty="0"/>
        </a:p>
      </dgm:t>
    </dgm:pt>
    <dgm:pt modelId="{5A511368-8135-4524-BFC9-EC569CBD88AF}" type="parTrans" cxnId="{49A3A6AA-0EBC-47D7-BC34-488878ECBF4F}">
      <dgm:prSet/>
      <dgm:spPr/>
      <dgm:t>
        <a:bodyPr/>
        <a:lstStyle/>
        <a:p>
          <a:endParaRPr lang="en-GB"/>
        </a:p>
      </dgm:t>
    </dgm:pt>
    <dgm:pt modelId="{B183007E-B613-4F20-8339-8F789E6BF406}" type="sibTrans" cxnId="{49A3A6AA-0EBC-47D7-BC34-488878ECBF4F}">
      <dgm:prSet/>
      <dgm:spPr/>
      <dgm:t>
        <a:bodyPr/>
        <a:lstStyle/>
        <a:p>
          <a:endParaRPr lang="en-GB"/>
        </a:p>
      </dgm:t>
    </dgm:pt>
    <dgm:pt modelId="{680C73F0-F765-4D46-8A95-7C71ED335CEB}">
      <dgm:prSet phldrT="[Text]" custT="1"/>
      <dgm:spPr/>
      <dgm:t>
        <a:bodyPr/>
        <a:lstStyle/>
        <a:p>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Llegada 3° despacho (6 motores y otros materiales) </a:t>
          </a:r>
          <a:r>
            <a:rPr lang="es-AR" sz="2400" b="1" dirty="0" smtClean="0">
              <a:solidFill>
                <a:srgbClr val="0070C0"/>
              </a:solidFill>
              <a:sym typeface="Wingdings 2"/>
            </a:rPr>
            <a:t></a:t>
          </a:r>
          <a:endParaRPr lang="en-GB" sz="2400" dirty="0"/>
        </a:p>
      </dgm:t>
    </dgm:pt>
    <dgm:pt modelId="{93F60D89-DAD7-4368-9295-D1C2CBBCE880}" type="parTrans" cxnId="{135ECB21-7D76-4343-9FB6-CC5CDD696842}">
      <dgm:prSet/>
      <dgm:spPr/>
      <dgm:t>
        <a:bodyPr/>
        <a:lstStyle/>
        <a:p>
          <a:endParaRPr lang="en-GB"/>
        </a:p>
      </dgm:t>
    </dgm:pt>
    <dgm:pt modelId="{F31A8EA9-1D89-4AAA-BDA3-6687DE6B1391}" type="sibTrans" cxnId="{135ECB21-7D76-4343-9FB6-CC5CDD696842}">
      <dgm:prSet/>
      <dgm:spPr/>
      <dgm:t>
        <a:bodyPr/>
        <a:lstStyle/>
        <a:p>
          <a:endParaRPr lang="en-GB"/>
        </a:p>
      </dgm:t>
    </dgm:pt>
    <dgm:pt modelId="{9E8CA179-B252-4873-9647-614CA2C4B8E9}">
      <dgm:prSet phldrT="[Text]"/>
      <dgm:spPr/>
      <dgm:t>
        <a:bodyPr/>
        <a:lstStyle/>
        <a:p>
          <a:r>
            <a:rPr lang="es-AR" dirty="0" smtClean="0"/>
            <a:t>11</a:t>
          </a:r>
          <a:endParaRPr lang="en-GB" dirty="0"/>
        </a:p>
      </dgm:t>
    </dgm:pt>
    <dgm:pt modelId="{B3B91BC4-25E5-4AD0-91FC-B9EF12EA0BCB}" type="parTrans" cxnId="{2DF755D5-F4C4-4302-A4DA-394AF7A38310}">
      <dgm:prSet/>
      <dgm:spPr/>
      <dgm:t>
        <a:bodyPr/>
        <a:lstStyle/>
        <a:p>
          <a:endParaRPr lang="en-GB"/>
        </a:p>
      </dgm:t>
    </dgm:pt>
    <dgm:pt modelId="{67077A99-8A9B-4EE9-90F1-7B52ADB8B7EE}" type="sibTrans" cxnId="{2DF755D5-F4C4-4302-A4DA-394AF7A38310}">
      <dgm:prSet/>
      <dgm:spPr/>
      <dgm:t>
        <a:bodyPr/>
        <a:lstStyle/>
        <a:p>
          <a:endParaRPr lang="en-GB"/>
        </a:p>
      </dgm:t>
    </dgm:pt>
    <dgm:pt modelId="{44F0265C-55BC-4924-9365-6E30E687CBA7}">
      <dgm:prSet phldrT="[Text]" custT="1"/>
      <dgm:spPr/>
      <dgm:t>
        <a:bodyPr/>
        <a:lstStyle/>
        <a:p>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Trabajos electromecánicos y civiles </a:t>
          </a:r>
          <a:r>
            <a:rPr lang="es-AR" sz="2400" b="1" dirty="0" smtClean="0">
              <a:solidFill>
                <a:srgbClr val="0070C0"/>
              </a:solidFill>
              <a:sym typeface="Wingdings 2"/>
            </a:rPr>
            <a:t>	</a:t>
          </a:r>
          <a:endParaRPr lang="en-GB" sz="2400" b="1" dirty="0">
            <a:solidFill>
              <a:srgbClr val="0070C0"/>
            </a:solidFill>
          </a:endParaRPr>
        </a:p>
      </dgm:t>
    </dgm:pt>
    <dgm:pt modelId="{4CCCD803-AA1D-45E9-B9D4-2EA37E130375}" type="parTrans" cxnId="{EFF5DB2D-B62C-4351-B33E-1A6BF8152B35}">
      <dgm:prSet/>
      <dgm:spPr/>
      <dgm:t>
        <a:bodyPr/>
        <a:lstStyle/>
        <a:p>
          <a:endParaRPr lang="en-GB"/>
        </a:p>
      </dgm:t>
    </dgm:pt>
    <dgm:pt modelId="{C9A085BF-BA63-447D-8EED-16D2B78156A1}" type="sibTrans" cxnId="{EFF5DB2D-B62C-4351-B33E-1A6BF8152B35}">
      <dgm:prSet/>
      <dgm:spPr/>
      <dgm:t>
        <a:bodyPr/>
        <a:lstStyle/>
        <a:p>
          <a:endParaRPr lang="en-GB"/>
        </a:p>
      </dgm:t>
    </dgm:pt>
    <dgm:pt modelId="{FD121B40-B632-40D9-857E-70FA73DB6F5B}">
      <dgm:prSet phldrT="[Text]"/>
      <dgm:spPr/>
      <dgm:t>
        <a:bodyPr/>
        <a:lstStyle/>
        <a:p>
          <a:r>
            <a:rPr lang="es-AR" dirty="0" smtClean="0"/>
            <a:t>13</a:t>
          </a:r>
          <a:endParaRPr lang="en-GB" dirty="0"/>
        </a:p>
      </dgm:t>
    </dgm:pt>
    <dgm:pt modelId="{C77EFBFC-76E0-4191-9BBC-58B5E4C4DD69}" type="parTrans" cxnId="{5BC0B6B1-BA34-4952-8630-8351423D1565}">
      <dgm:prSet/>
      <dgm:spPr/>
      <dgm:t>
        <a:bodyPr/>
        <a:lstStyle/>
        <a:p>
          <a:endParaRPr lang="en-GB"/>
        </a:p>
      </dgm:t>
    </dgm:pt>
    <dgm:pt modelId="{FC31E610-199E-45F2-AB6E-9CFFBD986F26}" type="sibTrans" cxnId="{5BC0B6B1-BA34-4952-8630-8351423D1565}">
      <dgm:prSet/>
      <dgm:spPr/>
      <dgm:t>
        <a:bodyPr/>
        <a:lstStyle/>
        <a:p>
          <a:endParaRPr lang="en-GB"/>
        </a:p>
      </dgm:t>
    </dgm:pt>
    <dgm:pt modelId="{1D1064B7-C482-4A0B-96A4-D12ACE9C2FFE}">
      <dgm:prSet phldrT="[Text]" custT="1"/>
      <dgm:spPr/>
      <dgm:t>
        <a:bodyPr/>
        <a:lstStyle/>
        <a:p>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COD </a:t>
          </a:r>
          <a:r>
            <a:rPr lang="es-AR" sz="2400" b="1" dirty="0" smtClean="0">
              <a:solidFill>
                <a:srgbClr val="0070C0"/>
              </a:solidFill>
              <a:sym typeface="Wingdings 2"/>
            </a:rPr>
            <a:t></a:t>
          </a:r>
          <a:endParaRPr lang="en-GB" sz="2400" dirty="0"/>
        </a:p>
      </dgm:t>
    </dgm:pt>
    <dgm:pt modelId="{03E20413-9FFA-43A4-8A6D-41E6198B5883}" type="parTrans" cxnId="{85998021-C2BF-49E5-8A6D-678498120615}">
      <dgm:prSet/>
      <dgm:spPr/>
      <dgm:t>
        <a:bodyPr/>
        <a:lstStyle/>
        <a:p>
          <a:endParaRPr lang="en-GB"/>
        </a:p>
      </dgm:t>
    </dgm:pt>
    <dgm:pt modelId="{FC236C42-3331-483C-A87A-F44A5791C6FE}" type="sibTrans" cxnId="{85998021-C2BF-49E5-8A6D-678498120615}">
      <dgm:prSet/>
      <dgm:spPr/>
      <dgm:t>
        <a:bodyPr/>
        <a:lstStyle/>
        <a:p>
          <a:endParaRPr lang="en-GB"/>
        </a:p>
      </dgm:t>
    </dgm:pt>
    <dgm:pt modelId="{08D70B70-2583-4B45-93AC-D4D77F7B734F}" type="pres">
      <dgm:prSet presAssocID="{090C3937-9564-4AA8-8986-4FFB49373F07}" presName="linearFlow" presStyleCnt="0">
        <dgm:presLayoutVars>
          <dgm:dir/>
          <dgm:animLvl val="lvl"/>
          <dgm:resizeHandles val="exact"/>
        </dgm:presLayoutVars>
      </dgm:prSet>
      <dgm:spPr/>
      <dgm:t>
        <a:bodyPr/>
        <a:lstStyle/>
        <a:p>
          <a:endParaRPr lang="en-GB"/>
        </a:p>
      </dgm:t>
    </dgm:pt>
    <dgm:pt modelId="{FC5762DA-D39E-4996-A7F7-4479067BCB40}" type="pres">
      <dgm:prSet presAssocID="{DD4CA4D4-3131-435F-A6FD-4405E2DA5AE1}" presName="composite" presStyleCnt="0"/>
      <dgm:spPr/>
    </dgm:pt>
    <dgm:pt modelId="{71B47ED9-7B34-4581-BDC9-D92CE27C2AC2}" type="pres">
      <dgm:prSet presAssocID="{DD4CA4D4-3131-435F-A6FD-4405E2DA5AE1}" presName="parentText" presStyleLbl="alignNode1" presStyleIdx="0" presStyleCnt="6">
        <dgm:presLayoutVars>
          <dgm:chMax val="1"/>
          <dgm:bulletEnabled val="1"/>
        </dgm:presLayoutVars>
      </dgm:prSet>
      <dgm:spPr/>
      <dgm:t>
        <a:bodyPr/>
        <a:lstStyle/>
        <a:p>
          <a:endParaRPr lang="en-GB"/>
        </a:p>
      </dgm:t>
    </dgm:pt>
    <dgm:pt modelId="{A861CDB4-9DBD-4D55-AEBE-CCD3375BF2E1}" type="pres">
      <dgm:prSet presAssocID="{DD4CA4D4-3131-435F-A6FD-4405E2DA5AE1}" presName="descendantText" presStyleLbl="alignAcc1" presStyleIdx="0" presStyleCnt="6">
        <dgm:presLayoutVars>
          <dgm:bulletEnabled val="1"/>
        </dgm:presLayoutVars>
      </dgm:prSet>
      <dgm:spPr/>
      <dgm:t>
        <a:bodyPr/>
        <a:lstStyle/>
        <a:p>
          <a:endParaRPr lang="en-GB"/>
        </a:p>
      </dgm:t>
    </dgm:pt>
    <dgm:pt modelId="{59CF589A-5A6B-4A57-BD9C-E6478F6688E7}" type="pres">
      <dgm:prSet presAssocID="{3DCDAC30-2947-4B4F-BCFF-466040DBC2B8}" presName="sp" presStyleCnt="0"/>
      <dgm:spPr/>
    </dgm:pt>
    <dgm:pt modelId="{B7E10071-96C8-4854-9814-70226D6D7F1E}" type="pres">
      <dgm:prSet presAssocID="{01542CB4-F567-413A-A94D-173E79B6A7A2}" presName="composite" presStyleCnt="0"/>
      <dgm:spPr/>
    </dgm:pt>
    <dgm:pt modelId="{43B0D64A-1E33-4B3D-B8F8-DC6CECA18625}" type="pres">
      <dgm:prSet presAssocID="{01542CB4-F567-413A-A94D-173E79B6A7A2}" presName="parentText" presStyleLbl="alignNode1" presStyleIdx="1" presStyleCnt="6">
        <dgm:presLayoutVars>
          <dgm:chMax val="1"/>
          <dgm:bulletEnabled val="1"/>
        </dgm:presLayoutVars>
      </dgm:prSet>
      <dgm:spPr/>
      <dgm:t>
        <a:bodyPr/>
        <a:lstStyle/>
        <a:p>
          <a:endParaRPr lang="en-GB"/>
        </a:p>
      </dgm:t>
    </dgm:pt>
    <dgm:pt modelId="{9AE93307-2044-44CA-AF6D-038C446B0E19}" type="pres">
      <dgm:prSet presAssocID="{01542CB4-F567-413A-A94D-173E79B6A7A2}" presName="descendantText" presStyleLbl="alignAcc1" presStyleIdx="1" presStyleCnt="6">
        <dgm:presLayoutVars>
          <dgm:bulletEnabled val="1"/>
        </dgm:presLayoutVars>
      </dgm:prSet>
      <dgm:spPr/>
      <dgm:t>
        <a:bodyPr/>
        <a:lstStyle/>
        <a:p>
          <a:endParaRPr lang="en-GB"/>
        </a:p>
      </dgm:t>
    </dgm:pt>
    <dgm:pt modelId="{7816F32C-73F5-4848-BE43-0B877D4B6CB9}" type="pres">
      <dgm:prSet presAssocID="{236C83FA-5572-4D2A-ADF5-A3276B098E9E}" presName="sp" presStyleCnt="0"/>
      <dgm:spPr/>
    </dgm:pt>
    <dgm:pt modelId="{007DAA70-588F-4536-A025-5DB3D96C03D3}" type="pres">
      <dgm:prSet presAssocID="{43A3B377-1A6D-40A7-AF40-99A824D399A1}" presName="composite" presStyleCnt="0"/>
      <dgm:spPr/>
    </dgm:pt>
    <dgm:pt modelId="{66902BF7-551D-457C-A2C6-5F7D769FAA69}" type="pres">
      <dgm:prSet presAssocID="{43A3B377-1A6D-40A7-AF40-99A824D399A1}" presName="parentText" presStyleLbl="alignNode1" presStyleIdx="2" presStyleCnt="6">
        <dgm:presLayoutVars>
          <dgm:chMax val="1"/>
          <dgm:bulletEnabled val="1"/>
        </dgm:presLayoutVars>
      </dgm:prSet>
      <dgm:spPr/>
      <dgm:t>
        <a:bodyPr/>
        <a:lstStyle/>
        <a:p>
          <a:endParaRPr lang="en-GB"/>
        </a:p>
      </dgm:t>
    </dgm:pt>
    <dgm:pt modelId="{71766E5A-59A7-49C6-B44E-5EB5609BC2C6}" type="pres">
      <dgm:prSet presAssocID="{43A3B377-1A6D-40A7-AF40-99A824D399A1}" presName="descendantText" presStyleLbl="alignAcc1" presStyleIdx="2" presStyleCnt="6">
        <dgm:presLayoutVars>
          <dgm:bulletEnabled val="1"/>
        </dgm:presLayoutVars>
      </dgm:prSet>
      <dgm:spPr/>
      <dgm:t>
        <a:bodyPr/>
        <a:lstStyle/>
        <a:p>
          <a:endParaRPr lang="en-GB"/>
        </a:p>
      </dgm:t>
    </dgm:pt>
    <dgm:pt modelId="{20275267-F7D7-4D93-AD84-71ADCAF0B6A0}" type="pres">
      <dgm:prSet presAssocID="{63131E67-2849-47B0-8479-915D4EA71A62}" presName="sp" presStyleCnt="0"/>
      <dgm:spPr/>
    </dgm:pt>
    <dgm:pt modelId="{D8CCF4FA-EA5E-45EA-AACB-7FD8C594129F}" type="pres">
      <dgm:prSet presAssocID="{75F7AA4A-BE75-41EB-8B71-1ACEF5352224}" presName="composite" presStyleCnt="0"/>
      <dgm:spPr/>
    </dgm:pt>
    <dgm:pt modelId="{47CAF22C-FCC9-4AAD-9105-899DB1232D64}" type="pres">
      <dgm:prSet presAssocID="{75F7AA4A-BE75-41EB-8B71-1ACEF5352224}" presName="parentText" presStyleLbl="alignNode1" presStyleIdx="3" presStyleCnt="6">
        <dgm:presLayoutVars>
          <dgm:chMax val="1"/>
          <dgm:bulletEnabled val="1"/>
        </dgm:presLayoutVars>
      </dgm:prSet>
      <dgm:spPr/>
      <dgm:t>
        <a:bodyPr/>
        <a:lstStyle/>
        <a:p>
          <a:endParaRPr lang="en-GB"/>
        </a:p>
      </dgm:t>
    </dgm:pt>
    <dgm:pt modelId="{D1CE0EE9-81FB-4ABE-97D2-7D321168EBA5}" type="pres">
      <dgm:prSet presAssocID="{75F7AA4A-BE75-41EB-8B71-1ACEF5352224}" presName="descendantText" presStyleLbl="alignAcc1" presStyleIdx="3" presStyleCnt="6">
        <dgm:presLayoutVars>
          <dgm:bulletEnabled val="1"/>
        </dgm:presLayoutVars>
      </dgm:prSet>
      <dgm:spPr/>
      <dgm:t>
        <a:bodyPr/>
        <a:lstStyle/>
        <a:p>
          <a:endParaRPr lang="en-GB"/>
        </a:p>
      </dgm:t>
    </dgm:pt>
    <dgm:pt modelId="{5D613D34-214D-4E8F-9BBF-1BF70D543506}" type="pres">
      <dgm:prSet presAssocID="{B183007E-B613-4F20-8339-8F789E6BF406}" presName="sp" presStyleCnt="0"/>
      <dgm:spPr/>
    </dgm:pt>
    <dgm:pt modelId="{CCB1B8A8-1D8B-4DAC-9ED6-FF7358F8AA2D}" type="pres">
      <dgm:prSet presAssocID="{9E8CA179-B252-4873-9647-614CA2C4B8E9}" presName="composite" presStyleCnt="0"/>
      <dgm:spPr/>
    </dgm:pt>
    <dgm:pt modelId="{8150C170-A05A-4227-B4AB-86068EFC9884}" type="pres">
      <dgm:prSet presAssocID="{9E8CA179-B252-4873-9647-614CA2C4B8E9}" presName="parentText" presStyleLbl="alignNode1" presStyleIdx="4" presStyleCnt="6">
        <dgm:presLayoutVars>
          <dgm:chMax val="1"/>
          <dgm:bulletEnabled val="1"/>
        </dgm:presLayoutVars>
      </dgm:prSet>
      <dgm:spPr/>
      <dgm:t>
        <a:bodyPr/>
        <a:lstStyle/>
        <a:p>
          <a:endParaRPr lang="en-GB"/>
        </a:p>
      </dgm:t>
    </dgm:pt>
    <dgm:pt modelId="{708CFB4C-C459-4488-8B8A-FBA849651E99}" type="pres">
      <dgm:prSet presAssocID="{9E8CA179-B252-4873-9647-614CA2C4B8E9}" presName="descendantText" presStyleLbl="alignAcc1" presStyleIdx="4" presStyleCnt="6">
        <dgm:presLayoutVars>
          <dgm:bulletEnabled val="1"/>
        </dgm:presLayoutVars>
      </dgm:prSet>
      <dgm:spPr/>
      <dgm:t>
        <a:bodyPr/>
        <a:lstStyle/>
        <a:p>
          <a:endParaRPr lang="en-GB"/>
        </a:p>
      </dgm:t>
    </dgm:pt>
    <dgm:pt modelId="{758D02F6-C866-4723-AD81-E68CA33951F3}" type="pres">
      <dgm:prSet presAssocID="{67077A99-8A9B-4EE9-90F1-7B52ADB8B7EE}" presName="sp" presStyleCnt="0"/>
      <dgm:spPr/>
    </dgm:pt>
    <dgm:pt modelId="{C359258B-CB40-4960-A523-88FC480F0B5A}" type="pres">
      <dgm:prSet presAssocID="{FD121B40-B632-40D9-857E-70FA73DB6F5B}" presName="composite" presStyleCnt="0"/>
      <dgm:spPr/>
    </dgm:pt>
    <dgm:pt modelId="{C2655991-D0CF-4A30-86D5-AFCD1537F3B5}" type="pres">
      <dgm:prSet presAssocID="{FD121B40-B632-40D9-857E-70FA73DB6F5B}" presName="parentText" presStyleLbl="alignNode1" presStyleIdx="5" presStyleCnt="6">
        <dgm:presLayoutVars>
          <dgm:chMax val="1"/>
          <dgm:bulletEnabled val="1"/>
        </dgm:presLayoutVars>
      </dgm:prSet>
      <dgm:spPr/>
      <dgm:t>
        <a:bodyPr/>
        <a:lstStyle/>
        <a:p>
          <a:endParaRPr lang="en-GB"/>
        </a:p>
      </dgm:t>
    </dgm:pt>
    <dgm:pt modelId="{B8EC56C5-CDFF-4B56-A1B3-CAFADDBC813D}" type="pres">
      <dgm:prSet presAssocID="{FD121B40-B632-40D9-857E-70FA73DB6F5B}" presName="descendantText" presStyleLbl="alignAcc1" presStyleIdx="5" presStyleCnt="6">
        <dgm:presLayoutVars>
          <dgm:bulletEnabled val="1"/>
        </dgm:presLayoutVars>
      </dgm:prSet>
      <dgm:spPr/>
      <dgm:t>
        <a:bodyPr/>
        <a:lstStyle/>
        <a:p>
          <a:endParaRPr lang="en-GB"/>
        </a:p>
      </dgm:t>
    </dgm:pt>
  </dgm:ptLst>
  <dgm:cxnLst>
    <dgm:cxn modelId="{683A1CC0-DB9E-490A-8505-BFEE40015CCA}" type="presOf" srcId="{44F0265C-55BC-4924-9365-6E30E687CBA7}" destId="{708CFB4C-C459-4488-8B8A-FBA849651E99}" srcOrd="0" destOrd="0" presId="urn:microsoft.com/office/officeart/2005/8/layout/chevron2"/>
    <dgm:cxn modelId="{85998021-C2BF-49E5-8A6D-678498120615}" srcId="{FD121B40-B632-40D9-857E-70FA73DB6F5B}" destId="{1D1064B7-C482-4A0B-96A4-D12ACE9C2FFE}" srcOrd="0" destOrd="0" parTransId="{03E20413-9FFA-43A4-8A6D-41E6198B5883}" sibTransId="{FC236C42-3331-483C-A87A-F44A5791C6FE}"/>
    <dgm:cxn modelId="{384FB873-5609-4122-9CFC-19486DCC8573}" type="presOf" srcId="{01542CB4-F567-413A-A94D-173E79B6A7A2}" destId="{43B0D64A-1E33-4B3D-B8F8-DC6CECA18625}" srcOrd="0" destOrd="0" presId="urn:microsoft.com/office/officeart/2005/8/layout/chevron2"/>
    <dgm:cxn modelId="{B06747D8-604D-47BB-BA0A-2BFA6F3869FF}" srcId="{090C3937-9564-4AA8-8986-4FFB49373F07}" destId="{01542CB4-F567-413A-A94D-173E79B6A7A2}" srcOrd="1" destOrd="0" parTransId="{70920D4A-104E-431D-81B6-8AD6DA7214DA}" sibTransId="{236C83FA-5572-4D2A-ADF5-A3276B098E9E}"/>
    <dgm:cxn modelId="{5BC0B6B1-BA34-4952-8630-8351423D1565}" srcId="{090C3937-9564-4AA8-8986-4FFB49373F07}" destId="{FD121B40-B632-40D9-857E-70FA73DB6F5B}" srcOrd="5" destOrd="0" parTransId="{C77EFBFC-76E0-4191-9BBC-58B5E4C4DD69}" sibTransId="{FC31E610-199E-45F2-AB6E-9CFFBD986F26}"/>
    <dgm:cxn modelId="{ED2B9F21-50B5-4A5C-8E75-C89C58495B97}" type="presOf" srcId="{9E8CA179-B252-4873-9647-614CA2C4B8E9}" destId="{8150C170-A05A-4227-B4AB-86068EFC9884}" srcOrd="0" destOrd="0" presId="urn:microsoft.com/office/officeart/2005/8/layout/chevron2"/>
    <dgm:cxn modelId="{5D193C3F-1677-49A3-A04F-A0F26468A568}" type="presOf" srcId="{680C73F0-F765-4D46-8A95-7C71ED335CEB}" destId="{D1CE0EE9-81FB-4ABE-97D2-7D321168EBA5}" srcOrd="0" destOrd="0" presId="urn:microsoft.com/office/officeart/2005/8/layout/chevron2"/>
    <dgm:cxn modelId="{140A0189-BBDF-4D50-A94B-57BC7C6F9B5E}" type="presOf" srcId="{EEBEDA91-5D39-4B2D-BFFF-5C627C01BC39}" destId="{71766E5A-59A7-49C6-B44E-5EB5609BC2C6}" srcOrd="0" destOrd="0" presId="urn:microsoft.com/office/officeart/2005/8/layout/chevron2"/>
    <dgm:cxn modelId="{AB0166C9-F2C6-4748-B824-5BB8304609B6}" srcId="{090C3937-9564-4AA8-8986-4FFB49373F07}" destId="{DD4CA4D4-3131-435F-A6FD-4405E2DA5AE1}" srcOrd="0" destOrd="0" parTransId="{EEE8C1F9-82A3-4182-8C0B-C0E23525D057}" sibTransId="{3DCDAC30-2947-4B4F-BCFF-466040DBC2B8}"/>
    <dgm:cxn modelId="{066C792C-886D-4E2A-ACCC-00FD17B8C94E}" type="presOf" srcId="{090C3937-9564-4AA8-8986-4FFB49373F07}" destId="{08D70B70-2583-4B45-93AC-D4D77F7B734F}" srcOrd="0" destOrd="0" presId="urn:microsoft.com/office/officeart/2005/8/layout/chevron2"/>
    <dgm:cxn modelId="{1C59D844-5F32-4715-BA6A-77F4BE341EEB}" srcId="{090C3937-9564-4AA8-8986-4FFB49373F07}" destId="{43A3B377-1A6D-40A7-AF40-99A824D399A1}" srcOrd="2" destOrd="0" parTransId="{40B10FC1-F43B-440A-9C00-70DD4B1271E2}" sibTransId="{63131E67-2849-47B0-8479-915D4EA71A62}"/>
    <dgm:cxn modelId="{49A3A6AA-0EBC-47D7-BC34-488878ECBF4F}" srcId="{090C3937-9564-4AA8-8986-4FFB49373F07}" destId="{75F7AA4A-BE75-41EB-8B71-1ACEF5352224}" srcOrd="3" destOrd="0" parTransId="{5A511368-8135-4524-BFC9-EC569CBD88AF}" sibTransId="{B183007E-B613-4F20-8339-8F789E6BF406}"/>
    <dgm:cxn modelId="{F9800D7E-8CB7-4909-9738-901003CFB857}" srcId="{DD4CA4D4-3131-435F-A6FD-4405E2DA5AE1}" destId="{9259EBA0-798E-4C88-ADC7-0647367EB0B9}" srcOrd="0" destOrd="0" parTransId="{6931726D-7F1A-464A-98E8-7D669AD40B20}" sibTransId="{C45F6A7C-C76C-49DD-AB1A-73BEAC19264F}"/>
    <dgm:cxn modelId="{01AEE269-3B39-40DA-8137-E922849622BA}" type="presOf" srcId="{FD121B40-B632-40D9-857E-70FA73DB6F5B}" destId="{C2655991-D0CF-4A30-86D5-AFCD1537F3B5}" srcOrd="0" destOrd="0" presId="urn:microsoft.com/office/officeart/2005/8/layout/chevron2"/>
    <dgm:cxn modelId="{D8A0DFEE-AB2D-4B9F-A3C3-AC028C4DBA4F}" srcId="{01542CB4-F567-413A-A94D-173E79B6A7A2}" destId="{7ED37C1D-8A63-4DA1-82F7-B9AA2101949B}" srcOrd="0" destOrd="0" parTransId="{20C34CB7-714E-4885-BAD2-1DD2011C8F34}" sibTransId="{17C0E8C3-B841-4ACC-A894-D10670484555}"/>
    <dgm:cxn modelId="{C6656493-CB19-4DF9-81D3-E071CA104E98}" type="presOf" srcId="{43A3B377-1A6D-40A7-AF40-99A824D399A1}" destId="{66902BF7-551D-457C-A2C6-5F7D769FAA69}" srcOrd="0" destOrd="0" presId="urn:microsoft.com/office/officeart/2005/8/layout/chevron2"/>
    <dgm:cxn modelId="{2DF755D5-F4C4-4302-A4DA-394AF7A38310}" srcId="{090C3937-9564-4AA8-8986-4FFB49373F07}" destId="{9E8CA179-B252-4873-9647-614CA2C4B8E9}" srcOrd="4" destOrd="0" parTransId="{B3B91BC4-25E5-4AD0-91FC-B9EF12EA0BCB}" sibTransId="{67077A99-8A9B-4EE9-90F1-7B52ADB8B7EE}"/>
    <dgm:cxn modelId="{21428B3D-5E95-4B64-90B9-EFEBDDF34985}" type="presOf" srcId="{75F7AA4A-BE75-41EB-8B71-1ACEF5352224}" destId="{47CAF22C-FCC9-4AAD-9105-899DB1232D64}" srcOrd="0" destOrd="0" presId="urn:microsoft.com/office/officeart/2005/8/layout/chevron2"/>
    <dgm:cxn modelId="{F7938704-1585-414F-97EC-30FAAD848048}" type="presOf" srcId="{7ED37C1D-8A63-4DA1-82F7-B9AA2101949B}" destId="{9AE93307-2044-44CA-AF6D-038C446B0E19}" srcOrd="0" destOrd="0" presId="urn:microsoft.com/office/officeart/2005/8/layout/chevron2"/>
    <dgm:cxn modelId="{EFF5DB2D-B62C-4351-B33E-1A6BF8152B35}" srcId="{9E8CA179-B252-4873-9647-614CA2C4B8E9}" destId="{44F0265C-55BC-4924-9365-6E30E687CBA7}" srcOrd="0" destOrd="0" parTransId="{4CCCD803-AA1D-45E9-B9D4-2EA37E130375}" sibTransId="{C9A085BF-BA63-447D-8EED-16D2B78156A1}"/>
    <dgm:cxn modelId="{DB7CD916-D432-4100-9522-35EA92BFE347}" srcId="{43A3B377-1A6D-40A7-AF40-99A824D399A1}" destId="{EEBEDA91-5D39-4B2D-BFFF-5C627C01BC39}" srcOrd="0" destOrd="0" parTransId="{B5CB43BA-1A70-4B24-99AE-5677316A99E5}" sibTransId="{E0B8882F-21A6-4C18-AEA1-F644BB51DC56}"/>
    <dgm:cxn modelId="{1B53794A-12F5-4172-86B1-8FD5FC464488}" type="presOf" srcId="{DD4CA4D4-3131-435F-A6FD-4405E2DA5AE1}" destId="{71B47ED9-7B34-4581-BDC9-D92CE27C2AC2}" srcOrd="0" destOrd="0" presId="urn:microsoft.com/office/officeart/2005/8/layout/chevron2"/>
    <dgm:cxn modelId="{A9047539-DB58-490C-BE5C-42E42B9D268E}" type="presOf" srcId="{1D1064B7-C482-4A0B-96A4-D12ACE9C2FFE}" destId="{B8EC56C5-CDFF-4B56-A1B3-CAFADDBC813D}" srcOrd="0" destOrd="0" presId="urn:microsoft.com/office/officeart/2005/8/layout/chevron2"/>
    <dgm:cxn modelId="{135ECB21-7D76-4343-9FB6-CC5CDD696842}" srcId="{75F7AA4A-BE75-41EB-8B71-1ACEF5352224}" destId="{680C73F0-F765-4D46-8A95-7C71ED335CEB}" srcOrd="0" destOrd="0" parTransId="{93F60D89-DAD7-4368-9295-D1C2CBBCE880}" sibTransId="{F31A8EA9-1D89-4AAA-BDA3-6687DE6B1391}"/>
    <dgm:cxn modelId="{B4A4FE52-9B69-4A93-9C08-CD04D352CD94}" type="presOf" srcId="{9259EBA0-798E-4C88-ADC7-0647367EB0B9}" destId="{A861CDB4-9DBD-4D55-AEBE-CCD3375BF2E1}" srcOrd="0" destOrd="0" presId="urn:microsoft.com/office/officeart/2005/8/layout/chevron2"/>
    <dgm:cxn modelId="{A8769BD4-E832-41C1-B952-F579A9B73628}" type="presParOf" srcId="{08D70B70-2583-4B45-93AC-D4D77F7B734F}" destId="{FC5762DA-D39E-4996-A7F7-4479067BCB40}" srcOrd="0" destOrd="0" presId="urn:microsoft.com/office/officeart/2005/8/layout/chevron2"/>
    <dgm:cxn modelId="{2CA287A9-3B0D-4FEA-A027-1CCF8ED8C78A}" type="presParOf" srcId="{FC5762DA-D39E-4996-A7F7-4479067BCB40}" destId="{71B47ED9-7B34-4581-BDC9-D92CE27C2AC2}" srcOrd="0" destOrd="0" presId="urn:microsoft.com/office/officeart/2005/8/layout/chevron2"/>
    <dgm:cxn modelId="{986A783F-7298-4DDC-8ABF-07D560ADA474}" type="presParOf" srcId="{FC5762DA-D39E-4996-A7F7-4479067BCB40}" destId="{A861CDB4-9DBD-4D55-AEBE-CCD3375BF2E1}" srcOrd="1" destOrd="0" presId="urn:microsoft.com/office/officeart/2005/8/layout/chevron2"/>
    <dgm:cxn modelId="{097DE8FD-C1AF-4519-A9BA-A31C2120BFFA}" type="presParOf" srcId="{08D70B70-2583-4B45-93AC-D4D77F7B734F}" destId="{59CF589A-5A6B-4A57-BD9C-E6478F6688E7}" srcOrd="1" destOrd="0" presId="urn:microsoft.com/office/officeart/2005/8/layout/chevron2"/>
    <dgm:cxn modelId="{0A092D97-3DB7-4EA1-B0C1-C2735D58BC4F}" type="presParOf" srcId="{08D70B70-2583-4B45-93AC-D4D77F7B734F}" destId="{B7E10071-96C8-4854-9814-70226D6D7F1E}" srcOrd="2" destOrd="0" presId="urn:microsoft.com/office/officeart/2005/8/layout/chevron2"/>
    <dgm:cxn modelId="{E0F6858E-0BB4-4352-AC2A-BDF5860486F4}" type="presParOf" srcId="{B7E10071-96C8-4854-9814-70226D6D7F1E}" destId="{43B0D64A-1E33-4B3D-B8F8-DC6CECA18625}" srcOrd="0" destOrd="0" presId="urn:microsoft.com/office/officeart/2005/8/layout/chevron2"/>
    <dgm:cxn modelId="{DC909896-8327-4A9F-BB35-C63C223ACE77}" type="presParOf" srcId="{B7E10071-96C8-4854-9814-70226D6D7F1E}" destId="{9AE93307-2044-44CA-AF6D-038C446B0E19}" srcOrd="1" destOrd="0" presId="urn:microsoft.com/office/officeart/2005/8/layout/chevron2"/>
    <dgm:cxn modelId="{7BC0EAFB-DCD2-47BF-A4D0-189D6C2C6C36}" type="presParOf" srcId="{08D70B70-2583-4B45-93AC-D4D77F7B734F}" destId="{7816F32C-73F5-4848-BE43-0B877D4B6CB9}" srcOrd="3" destOrd="0" presId="urn:microsoft.com/office/officeart/2005/8/layout/chevron2"/>
    <dgm:cxn modelId="{D1FC09BB-59DB-4DEC-96A6-A046B1D38FA7}" type="presParOf" srcId="{08D70B70-2583-4B45-93AC-D4D77F7B734F}" destId="{007DAA70-588F-4536-A025-5DB3D96C03D3}" srcOrd="4" destOrd="0" presId="urn:microsoft.com/office/officeart/2005/8/layout/chevron2"/>
    <dgm:cxn modelId="{DE482A9B-85B7-4146-BDEE-32CA8D68AC01}" type="presParOf" srcId="{007DAA70-588F-4536-A025-5DB3D96C03D3}" destId="{66902BF7-551D-457C-A2C6-5F7D769FAA69}" srcOrd="0" destOrd="0" presId="urn:microsoft.com/office/officeart/2005/8/layout/chevron2"/>
    <dgm:cxn modelId="{B35D2C78-7764-4404-B1EE-1E41532151F2}" type="presParOf" srcId="{007DAA70-588F-4536-A025-5DB3D96C03D3}" destId="{71766E5A-59A7-49C6-B44E-5EB5609BC2C6}" srcOrd="1" destOrd="0" presId="urn:microsoft.com/office/officeart/2005/8/layout/chevron2"/>
    <dgm:cxn modelId="{7717CCB7-864E-43C3-9A26-ED3811AFECAB}" type="presParOf" srcId="{08D70B70-2583-4B45-93AC-D4D77F7B734F}" destId="{20275267-F7D7-4D93-AD84-71ADCAF0B6A0}" srcOrd="5" destOrd="0" presId="urn:microsoft.com/office/officeart/2005/8/layout/chevron2"/>
    <dgm:cxn modelId="{3E144735-7508-4C3F-8194-93974A98C7AE}" type="presParOf" srcId="{08D70B70-2583-4B45-93AC-D4D77F7B734F}" destId="{D8CCF4FA-EA5E-45EA-AACB-7FD8C594129F}" srcOrd="6" destOrd="0" presId="urn:microsoft.com/office/officeart/2005/8/layout/chevron2"/>
    <dgm:cxn modelId="{25629B05-668B-438C-9D5B-6D0891DB78B6}" type="presParOf" srcId="{D8CCF4FA-EA5E-45EA-AACB-7FD8C594129F}" destId="{47CAF22C-FCC9-4AAD-9105-899DB1232D64}" srcOrd="0" destOrd="0" presId="urn:microsoft.com/office/officeart/2005/8/layout/chevron2"/>
    <dgm:cxn modelId="{B6E82192-2680-4E21-B0B0-45948B5DE91A}" type="presParOf" srcId="{D8CCF4FA-EA5E-45EA-AACB-7FD8C594129F}" destId="{D1CE0EE9-81FB-4ABE-97D2-7D321168EBA5}" srcOrd="1" destOrd="0" presId="urn:microsoft.com/office/officeart/2005/8/layout/chevron2"/>
    <dgm:cxn modelId="{976B9781-D209-47CB-A554-FE60FB67D185}" type="presParOf" srcId="{08D70B70-2583-4B45-93AC-D4D77F7B734F}" destId="{5D613D34-214D-4E8F-9BBF-1BF70D543506}" srcOrd="7" destOrd="0" presId="urn:microsoft.com/office/officeart/2005/8/layout/chevron2"/>
    <dgm:cxn modelId="{16D88DB8-3784-443B-B0BE-AF266F393DD0}" type="presParOf" srcId="{08D70B70-2583-4B45-93AC-D4D77F7B734F}" destId="{CCB1B8A8-1D8B-4DAC-9ED6-FF7358F8AA2D}" srcOrd="8" destOrd="0" presId="urn:microsoft.com/office/officeart/2005/8/layout/chevron2"/>
    <dgm:cxn modelId="{226EB7AA-F010-469A-8909-E3838813938B}" type="presParOf" srcId="{CCB1B8A8-1D8B-4DAC-9ED6-FF7358F8AA2D}" destId="{8150C170-A05A-4227-B4AB-86068EFC9884}" srcOrd="0" destOrd="0" presId="urn:microsoft.com/office/officeart/2005/8/layout/chevron2"/>
    <dgm:cxn modelId="{BDFBC88B-E9C0-424E-B4D4-5BF35B58D2A8}" type="presParOf" srcId="{CCB1B8A8-1D8B-4DAC-9ED6-FF7358F8AA2D}" destId="{708CFB4C-C459-4488-8B8A-FBA849651E99}" srcOrd="1" destOrd="0" presId="urn:microsoft.com/office/officeart/2005/8/layout/chevron2"/>
    <dgm:cxn modelId="{6AC612AC-C32D-4EEB-9316-78543C2FBDAE}" type="presParOf" srcId="{08D70B70-2583-4B45-93AC-D4D77F7B734F}" destId="{758D02F6-C866-4723-AD81-E68CA33951F3}" srcOrd="9" destOrd="0" presId="urn:microsoft.com/office/officeart/2005/8/layout/chevron2"/>
    <dgm:cxn modelId="{9EF79773-57DC-4CA3-AA2A-486888F9F422}" type="presParOf" srcId="{08D70B70-2583-4B45-93AC-D4D77F7B734F}" destId="{C359258B-CB40-4960-A523-88FC480F0B5A}" srcOrd="10" destOrd="0" presId="urn:microsoft.com/office/officeart/2005/8/layout/chevron2"/>
    <dgm:cxn modelId="{CCAFD51B-F876-47CF-8222-03CAC6C80982}" type="presParOf" srcId="{C359258B-CB40-4960-A523-88FC480F0B5A}" destId="{C2655991-D0CF-4A30-86D5-AFCD1537F3B5}" srcOrd="0" destOrd="0" presId="urn:microsoft.com/office/officeart/2005/8/layout/chevron2"/>
    <dgm:cxn modelId="{95A91EB7-BC2B-4669-B9F4-6EAFD122FCCF}" type="presParOf" srcId="{C359258B-CB40-4960-A523-88FC480F0B5A}" destId="{B8EC56C5-CDFF-4B56-A1B3-CAFADDBC813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0C3937-9564-4AA8-8986-4FFB49373F07}"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DD4CA4D4-3131-435F-A6FD-4405E2DA5AE1}">
      <dgm:prSet phldrT="[Text]"/>
      <dgm:spPr/>
      <dgm:t>
        <a:bodyPr/>
        <a:lstStyle/>
        <a:p>
          <a:r>
            <a:rPr lang="es-AR" dirty="0" smtClean="0"/>
            <a:t>5</a:t>
          </a:r>
          <a:endParaRPr lang="en-GB" dirty="0"/>
        </a:p>
      </dgm:t>
    </dgm:pt>
    <dgm:pt modelId="{EEE8C1F9-82A3-4182-8C0B-C0E23525D057}" type="parTrans" cxnId="{AB0166C9-F2C6-4748-B824-5BB8304609B6}">
      <dgm:prSet/>
      <dgm:spPr/>
      <dgm:t>
        <a:bodyPr/>
        <a:lstStyle/>
        <a:p>
          <a:endParaRPr lang="en-GB"/>
        </a:p>
      </dgm:t>
    </dgm:pt>
    <dgm:pt modelId="{3DCDAC30-2947-4B4F-BCFF-466040DBC2B8}" type="sibTrans" cxnId="{AB0166C9-F2C6-4748-B824-5BB8304609B6}">
      <dgm:prSet/>
      <dgm:spPr/>
      <dgm:t>
        <a:bodyPr/>
        <a:lstStyle/>
        <a:p>
          <a:endParaRPr lang="en-GB"/>
        </a:p>
      </dgm:t>
    </dgm:pt>
    <dgm:pt modelId="{9259EBA0-798E-4C88-ADC7-0647367EB0B9}">
      <dgm:prSet phldrT="[Text]" custT="1"/>
      <dgm:spPr/>
      <dgm:t>
        <a:bodyPr/>
        <a:lstStyle/>
        <a:p>
          <a:pPr rtl="0"/>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Comienzo de trabajos en sitio </a:t>
          </a:r>
          <a:r>
            <a:rPr lang="es-AR" sz="2400" b="1" dirty="0" smtClean="0">
              <a:solidFill>
                <a:srgbClr val="0070C0"/>
              </a:solidFill>
              <a:sym typeface="Wingdings 2"/>
            </a:rPr>
            <a:t></a:t>
          </a:r>
          <a:endParaRPr lang="en-GB" sz="2400" dirty="0"/>
        </a:p>
      </dgm:t>
    </dgm:pt>
    <dgm:pt modelId="{6931726D-7F1A-464A-98E8-7D669AD40B20}" type="parTrans" cxnId="{F9800D7E-8CB7-4909-9738-901003CFB857}">
      <dgm:prSet/>
      <dgm:spPr/>
      <dgm:t>
        <a:bodyPr/>
        <a:lstStyle/>
        <a:p>
          <a:endParaRPr lang="en-GB"/>
        </a:p>
      </dgm:t>
    </dgm:pt>
    <dgm:pt modelId="{C45F6A7C-C76C-49DD-AB1A-73BEAC19264F}" type="sibTrans" cxnId="{F9800D7E-8CB7-4909-9738-901003CFB857}">
      <dgm:prSet/>
      <dgm:spPr/>
      <dgm:t>
        <a:bodyPr/>
        <a:lstStyle/>
        <a:p>
          <a:endParaRPr lang="en-GB"/>
        </a:p>
      </dgm:t>
    </dgm:pt>
    <dgm:pt modelId="{01542CB4-F567-413A-A94D-173E79B6A7A2}">
      <dgm:prSet phldrT="[Text]"/>
      <dgm:spPr/>
      <dgm:t>
        <a:bodyPr/>
        <a:lstStyle/>
        <a:p>
          <a:r>
            <a:rPr lang="es-AR" dirty="0" smtClean="0"/>
            <a:t>6</a:t>
          </a:r>
          <a:endParaRPr lang="en-GB" dirty="0"/>
        </a:p>
      </dgm:t>
    </dgm:pt>
    <dgm:pt modelId="{70920D4A-104E-431D-81B6-8AD6DA7214DA}" type="parTrans" cxnId="{B06747D8-604D-47BB-BA0A-2BFA6F3869FF}">
      <dgm:prSet/>
      <dgm:spPr/>
      <dgm:t>
        <a:bodyPr/>
        <a:lstStyle/>
        <a:p>
          <a:endParaRPr lang="en-GB"/>
        </a:p>
      </dgm:t>
    </dgm:pt>
    <dgm:pt modelId="{236C83FA-5572-4D2A-ADF5-A3276B098E9E}" type="sibTrans" cxnId="{B06747D8-604D-47BB-BA0A-2BFA6F3869FF}">
      <dgm:prSet/>
      <dgm:spPr/>
      <dgm:t>
        <a:bodyPr/>
        <a:lstStyle/>
        <a:p>
          <a:endParaRPr lang="en-GB"/>
        </a:p>
      </dgm:t>
    </dgm:pt>
    <dgm:pt modelId="{7ED37C1D-8A63-4DA1-82F7-B9AA2101949B}">
      <dgm:prSet phldrT="[Text]" custT="1"/>
      <dgm:spPr/>
      <dgm:t>
        <a:bodyPr/>
        <a:lstStyle/>
        <a:p>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Llegada 1° despacho (materiales civiles) </a:t>
          </a:r>
          <a:r>
            <a:rPr lang="es-AR" sz="2400" b="1" dirty="0" smtClean="0">
              <a:solidFill>
                <a:srgbClr val="0070C0"/>
              </a:solidFill>
              <a:sym typeface="Wingdings 2"/>
            </a:rPr>
            <a:t></a:t>
          </a:r>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 </a:t>
          </a:r>
          <a:endPar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endParaRPr>
        </a:p>
      </dgm:t>
    </dgm:pt>
    <dgm:pt modelId="{20C34CB7-714E-4885-BAD2-1DD2011C8F34}" type="parTrans" cxnId="{D8A0DFEE-AB2D-4B9F-A3C3-AC028C4DBA4F}">
      <dgm:prSet/>
      <dgm:spPr/>
      <dgm:t>
        <a:bodyPr/>
        <a:lstStyle/>
        <a:p>
          <a:endParaRPr lang="en-GB"/>
        </a:p>
      </dgm:t>
    </dgm:pt>
    <dgm:pt modelId="{17C0E8C3-B841-4ACC-A894-D10670484555}" type="sibTrans" cxnId="{D8A0DFEE-AB2D-4B9F-A3C3-AC028C4DBA4F}">
      <dgm:prSet/>
      <dgm:spPr/>
      <dgm:t>
        <a:bodyPr/>
        <a:lstStyle/>
        <a:p>
          <a:endParaRPr lang="en-GB"/>
        </a:p>
      </dgm:t>
    </dgm:pt>
    <dgm:pt modelId="{43A3B377-1A6D-40A7-AF40-99A824D399A1}">
      <dgm:prSet phldrT="[Text]"/>
      <dgm:spPr/>
      <dgm:t>
        <a:bodyPr/>
        <a:lstStyle/>
        <a:p>
          <a:r>
            <a:rPr lang="es-AR" dirty="0" smtClean="0"/>
            <a:t>8</a:t>
          </a:r>
          <a:endParaRPr lang="en-GB" dirty="0"/>
        </a:p>
      </dgm:t>
    </dgm:pt>
    <dgm:pt modelId="{40B10FC1-F43B-440A-9C00-70DD4B1271E2}" type="parTrans" cxnId="{1C59D844-5F32-4715-BA6A-77F4BE341EEB}">
      <dgm:prSet/>
      <dgm:spPr/>
      <dgm:t>
        <a:bodyPr/>
        <a:lstStyle/>
        <a:p>
          <a:endParaRPr lang="en-GB"/>
        </a:p>
      </dgm:t>
    </dgm:pt>
    <dgm:pt modelId="{63131E67-2849-47B0-8479-915D4EA71A62}" type="sibTrans" cxnId="{1C59D844-5F32-4715-BA6A-77F4BE341EEB}">
      <dgm:prSet/>
      <dgm:spPr/>
      <dgm:t>
        <a:bodyPr/>
        <a:lstStyle/>
        <a:p>
          <a:endParaRPr lang="en-GB"/>
        </a:p>
      </dgm:t>
    </dgm:pt>
    <dgm:pt modelId="{EEBEDA91-5D39-4B2D-BFFF-5C627C01BC39}">
      <dgm:prSet phldrT="[Text]" custT="1"/>
      <dgm:spPr/>
      <dgm:t>
        <a:bodyPr/>
        <a:lstStyle/>
        <a:p>
          <a:r>
            <a:rPr kumimoji="0" lang="en-GB" sz="2400" b="0" i="0" u="none" strike="noStrike" cap="none" normalizeH="0" baseline="0" dirty="0" err="1" smtClean="0">
              <a:ln>
                <a:noFill/>
              </a:ln>
              <a:solidFill>
                <a:srgbClr val="000000"/>
              </a:solidFill>
              <a:effectLst/>
              <a:latin typeface="+mj-lt"/>
              <a:ea typeface="Calibri" pitchFamily="34" charset="0"/>
              <a:cs typeface="Times New Roman" pitchFamily="18" charset="0"/>
            </a:rPr>
            <a:t>Llegada</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2° </a:t>
          </a:r>
          <a:r>
            <a:rPr kumimoji="0" lang="en-GB" sz="2400" b="0" i="0" u="none" strike="noStrike" cap="none" normalizeH="0" baseline="0" dirty="0" err="1" smtClean="0">
              <a:ln>
                <a:noFill/>
              </a:ln>
              <a:solidFill>
                <a:srgbClr val="000000"/>
              </a:solidFill>
              <a:effectLst/>
              <a:latin typeface="+mj-lt"/>
              <a:ea typeface="Calibri" pitchFamily="34" charset="0"/>
              <a:cs typeface="Times New Roman" pitchFamily="18" charset="0"/>
            </a:rPr>
            <a:t>despacho</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(3 </a:t>
          </a:r>
          <a:r>
            <a:rPr kumimoji="0" lang="en-GB" sz="2400" b="0" i="0" u="none" strike="noStrike" cap="none" normalizeH="0" baseline="0" dirty="0" err="1" smtClean="0">
              <a:ln>
                <a:noFill/>
              </a:ln>
              <a:solidFill>
                <a:srgbClr val="000000"/>
              </a:solidFill>
              <a:effectLst/>
              <a:latin typeface="+mj-lt"/>
              <a:ea typeface="Calibri" pitchFamily="34" charset="0"/>
              <a:cs typeface="Times New Roman" pitchFamily="18" charset="0"/>
            </a:rPr>
            <a:t>motores</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a:t>
          </a:r>
          <a:r>
            <a:rPr lang="es-AR" sz="2400" b="1" dirty="0" smtClean="0">
              <a:solidFill>
                <a:srgbClr val="0070C0"/>
              </a:solidFill>
              <a:sym typeface="Wingdings 2"/>
            </a:rPr>
            <a:t></a:t>
          </a:r>
          <a:r>
            <a:rPr kumimoji="0" lang="en-GB" sz="2400" b="0" i="0" u="none" strike="noStrike" cap="none" normalizeH="0" baseline="0" dirty="0" smtClean="0">
              <a:ln>
                <a:noFill/>
              </a:ln>
              <a:solidFill>
                <a:srgbClr val="000000"/>
              </a:solidFill>
              <a:effectLst/>
              <a:latin typeface="+mj-lt"/>
              <a:ea typeface="Calibri" pitchFamily="34" charset="0"/>
              <a:cs typeface="Times New Roman" pitchFamily="18" charset="0"/>
            </a:rPr>
            <a:t> </a:t>
          </a:r>
          <a:endParaRPr lang="en-GB" sz="2400" dirty="0"/>
        </a:p>
      </dgm:t>
    </dgm:pt>
    <dgm:pt modelId="{B5CB43BA-1A70-4B24-99AE-5677316A99E5}" type="parTrans" cxnId="{DB7CD916-D432-4100-9522-35EA92BFE347}">
      <dgm:prSet/>
      <dgm:spPr/>
      <dgm:t>
        <a:bodyPr/>
        <a:lstStyle/>
        <a:p>
          <a:endParaRPr lang="en-GB"/>
        </a:p>
      </dgm:t>
    </dgm:pt>
    <dgm:pt modelId="{E0B8882F-21A6-4C18-AEA1-F644BB51DC56}" type="sibTrans" cxnId="{DB7CD916-D432-4100-9522-35EA92BFE347}">
      <dgm:prSet/>
      <dgm:spPr/>
      <dgm:t>
        <a:bodyPr/>
        <a:lstStyle/>
        <a:p>
          <a:endParaRPr lang="en-GB"/>
        </a:p>
      </dgm:t>
    </dgm:pt>
    <dgm:pt modelId="{9E8CA179-B252-4873-9647-614CA2C4B8E9}">
      <dgm:prSet phldrT="[Text]"/>
      <dgm:spPr/>
      <dgm:t>
        <a:bodyPr/>
        <a:lstStyle/>
        <a:p>
          <a:r>
            <a:rPr lang="en-GB" dirty="0" smtClean="0"/>
            <a:t>10</a:t>
          </a:r>
          <a:endParaRPr lang="en-GB" dirty="0"/>
        </a:p>
      </dgm:t>
    </dgm:pt>
    <dgm:pt modelId="{B3B91BC4-25E5-4AD0-91FC-B9EF12EA0BCB}" type="parTrans" cxnId="{2DF755D5-F4C4-4302-A4DA-394AF7A38310}">
      <dgm:prSet/>
      <dgm:spPr/>
      <dgm:t>
        <a:bodyPr/>
        <a:lstStyle/>
        <a:p>
          <a:endParaRPr lang="en-GB"/>
        </a:p>
      </dgm:t>
    </dgm:pt>
    <dgm:pt modelId="{67077A99-8A9B-4EE9-90F1-7B52ADB8B7EE}" type="sibTrans" cxnId="{2DF755D5-F4C4-4302-A4DA-394AF7A38310}">
      <dgm:prSet/>
      <dgm:spPr/>
      <dgm:t>
        <a:bodyPr/>
        <a:lstStyle/>
        <a:p>
          <a:endParaRPr lang="en-GB"/>
        </a:p>
      </dgm:t>
    </dgm:pt>
    <dgm:pt modelId="{44F0265C-55BC-4924-9365-6E30E687CBA7}">
      <dgm:prSet phldrT="[Text]" custT="1"/>
      <dgm:spPr/>
      <dgm:t>
        <a:bodyPr/>
        <a:lstStyle/>
        <a:p>
          <a:r>
            <a:rPr kumimoji="0" lang="es-AR" sz="2400" b="0" i="0" u="none" strike="noStrike" cap="none" normalizeH="0" baseline="0" dirty="0" smtClean="0">
              <a:ln>
                <a:noFill/>
              </a:ln>
              <a:solidFill>
                <a:srgbClr val="000000"/>
              </a:solidFill>
              <a:effectLst/>
              <a:latin typeface="+mj-lt"/>
              <a:ea typeface="Calibri" pitchFamily="34" charset="0"/>
              <a:cs typeface="Times New Roman" pitchFamily="18" charset="0"/>
            </a:rPr>
            <a:t>Trabajos electromecánicos y civiles </a:t>
          </a:r>
          <a:r>
            <a:rPr lang="es-AR" sz="2400" b="1" dirty="0" smtClean="0">
              <a:solidFill>
                <a:srgbClr val="0070C0"/>
              </a:solidFill>
              <a:sym typeface="Wingdings 2"/>
            </a:rPr>
            <a:t>	</a:t>
          </a:r>
          <a:endParaRPr lang="en-GB" sz="2400" b="1" dirty="0">
            <a:solidFill>
              <a:srgbClr val="0070C0"/>
            </a:solidFill>
          </a:endParaRPr>
        </a:p>
      </dgm:t>
    </dgm:pt>
    <dgm:pt modelId="{4CCCD803-AA1D-45E9-B9D4-2EA37E130375}" type="parTrans" cxnId="{EFF5DB2D-B62C-4351-B33E-1A6BF8152B35}">
      <dgm:prSet/>
      <dgm:spPr/>
      <dgm:t>
        <a:bodyPr/>
        <a:lstStyle/>
        <a:p>
          <a:endParaRPr lang="en-GB"/>
        </a:p>
      </dgm:t>
    </dgm:pt>
    <dgm:pt modelId="{C9A085BF-BA63-447D-8EED-16D2B78156A1}" type="sibTrans" cxnId="{EFF5DB2D-B62C-4351-B33E-1A6BF8152B35}">
      <dgm:prSet/>
      <dgm:spPr/>
      <dgm:t>
        <a:bodyPr/>
        <a:lstStyle/>
        <a:p>
          <a:endParaRPr lang="en-GB"/>
        </a:p>
      </dgm:t>
    </dgm:pt>
    <dgm:pt modelId="{08D70B70-2583-4B45-93AC-D4D77F7B734F}" type="pres">
      <dgm:prSet presAssocID="{090C3937-9564-4AA8-8986-4FFB49373F07}" presName="linearFlow" presStyleCnt="0">
        <dgm:presLayoutVars>
          <dgm:dir/>
          <dgm:animLvl val="lvl"/>
          <dgm:resizeHandles val="exact"/>
        </dgm:presLayoutVars>
      </dgm:prSet>
      <dgm:spPr/>
      <dgm:t>
        <a:bodyPr/>
        <a:lstStyle/>
        <a:p>
          <a:endParaRPr lang="en-GB"/>
        </a:p>
      </dgm:t>
    </dgm:pt>
    <dgm:pt modelId="{FC5762DA-D39E-4996-A7F7-4479067BCB40}" type="pres">
      <dgm:prSet presAssocID="{DD4CA4D4-3131-435F-A6FD-4405E2DA5AE1}" presName="composite" presStyleCnt="0"/>
      <dgm:spPr/>
    </dgm:pt>
    <dgm:pt modelId="{71B47ED9-7B34-4581-BDC9-D92CE27C2AC2}" type="pres">
      <dgm:prSet presAssocID="{DD4CA4D4-3131-435F-A6FD-4405E2DA5AE1}" presName="parentText" presStyleLbl="alignNode1" presStyleIdx="0" presStyleCnt="4">
        <dgm:presLayoutVars>
          <dgm:chMax val="1"/>
          <dgm:bulletEnabled val="1"/>
        </dgm:presLayoutVars>
      </dgm:prSet>
      <dgm:spPr/>
      <dgm:t>
        <a:bodyPr/>
        <a:lstStyle/>
        <a:p>
          <a:endParaRPr lang="en-GB"/>
        </a:p>
      </dgm:t>
    </dgm:pt>
    <dgm:pt modelId="{A861CDB4-9DBD-4D55-AEBE-CCD3375BF2E1}" type="pres">
      <dgm:prSet presAssocID="{DD4CA4D4-3131-435F-A6FD-4405E2DA5AE1}" presName="descendantText" presStyleLbl="alignAcc1" presStyleIdx="0" presStyleCnt="4">
        <dgm:presLayoutVars>
          <dgm:bulletEnabled val="1"/>
        </dgm:presLayoutVars>
      </dgm:prSet>
      <dgm:spPr/>
      <dgm:t>
        <a:bodyPr/>
        <a:lstStyle/>
        <a:p>
          <a:endParaRPr lang="en-GB"/>
        </a:p>
      </dgm:t>
    </dgm:pt>
    <dgm:pt modelId="{59CF589A-5A6B-4A57-BD9C-E6478F6688E7}" type="pres">
      <dgm:prSet presAssocID="{3DCDAC30-2947-4B4F-BCFF-466040DBC2B8}" presName="sp" presStyleCnt="0"/>
      <dgm:spPr/>
    </dgm:pt>
    <dgm:pt modelId="{B7E10071-96C8-4854-9814-70226D6D7F1E}" type="pres">
      <dgm:prSet presAssocID="{01542CB4-F567-413A-A94D-173E79B6A7A2}" presName="composite" presStyleCnt="0"/>
      <dgm:spPr/>
    </dgm:pt>
    <dgm:pt modelId="{43B0D64A-1E33-4B3D-B8F8-DC6CECA18625}" type="pres">
      <dgm:prSet presAssocID="{01542CB4-F567-413A-A94D-173E79B6A7A2}" presName="parentText" presStyleLbl="alignNode1" presStyleIdx="1" presStyleCnt="4">
        <dgm:presLayoutVars>
          <dgm:chMax val="1"/>
          <dgm:bulletEnabled val="1"/>
        </dgm:presLayoutVars>
      </dgm:prSet>
      <dgm:spPr/>
      <dgm:t>
        <a:bodyPr/>
        <a:lstStyle/>
        <a:p>
          <a:endParaRPr lang="en-GB"/>
        </a:p>
      </dgm:t>
    </dgm:pt>
    <dgm:pt modelId="{9AE93307-2044-44CA-AF6D-038C446B0E19}" type="pres">
      <dgm:prSet presAssocID="{01542CB4-F567-413A-A94D-173E79B6A7A2}" presName="descendantText" presStyleLbl="alignAcc1" presStyleIdx="1" presStyleCnt="4">
        <dgm:presLayoutVars>
          <dgm:bulletEnabled val="1"/>
        </dgm:presLayoutVars>
      </dgm:prSet>
      <dgm:spPr/>
      <dgm:t>
        <a:bodyPr/>
        <a:lstStyle/>
        <a:p>
          <a:endParaRPr lang="en-GB"/>
        </a:p>
      </dgm:t>
    </dgm:pt>
    <dgm:pt modelId="{7816F32C-73F5-4848-BE43-0B877D4B6CB9}" type="pres">
      <dgm:prSet presAssocID="{236C83FA-5572-4D2A-ADF5-A3276B098E9E}" presName="sp" presStyleCnt="0"/>
      <dgm:spPr/>
    </dgm:pt>
    <dgm:pt modelId="{007DAA70-588F-4536-A025-5DB3D96C03D3}" type="pres">
      <dgm:prSet presAssocID="{43A3B377-1A6D-40A7-AF40-99A824D399A1}" presName="composite" presStyleCnt="0"/>
      <dgm:spPr/>
    </dgm:pt>
    <dgm:pt modelId="{66902BF7-551D-457C-A2C6-5F7D769FAA69}" type="pres">
      <dgm:prSet presAssocID="{43A3B377-1A6D-40A7-AF40-99A824D399A1}" presName="parentText" presStyleLbl="alignNode1" presStyleIdx="2" presStyleCnt="4">
        <dgm:presLayoutVars>
          <dgm:chMax val="1"/>
          <dgm:bulletEnabled val="1"/>
        </dgm:presLayoutVars>
      </dgm:prSet>
      <dgm:spPr/>
      <dgm:t>
        <a:bodyPr/>
        <a:lstStyle/>
        <a:p>
          <a:endParaRPr lang="en-GB"/>
        </a:p>
      </dgm:t>
    </dgm:pt>
    <dgm:pt modelId="{71766E5A-59A7-49C6-B44E-5EB5609BC2C6}" type="pres">
      <dgm:prSet presAssocID="{43A3B377-1A6D-40A7-AF40-99A824D399A1}" presName="descendantText" presStyleLbl="alignAcc1" presStyleIdx="2" presStyleCnt="4">
        <dgm:presLayoutVars>
          <dgm:bulletEnabled val="1"/>
        </dgm:presLayoutVars>
      </dgm:prSet>
      <dgm:spPr/>
      <dgm:t>
        <a:bodyPr/>
        <a:lstStyle/>
        <a:p>
          <a:endParaRPr lang="en-GB"/>
        </a:p>
      </dgm:t>
    </dgm:pt>
    <dgm:pt modelId="{20275267-F7D7-4D93-AD84-71ADCAF0B6A0}" type="pres">
      <dgm:prSet presAssocID="{63131E67-2849-47B0-8479-915D4EA71A62}" presName="sp" presStyleCnt="0"/>
      <dgm:spPr/>
    </dgm:pt>
    <dgm:pt modelId="{CCB1B8A8-1D8B-4DAC-9ED6-FF7358F8AA2D}" type="pres">
      <dgm:prSet presAssocID="{9E8CA179-B252-4873-9647-614CA2C4B8E9}" presName="composite" presStyleCnt="0"/>
      <dgm:spPr/>
    </dgm:pt>
    <dgm:pt modelId="{8150C170-A05A-4227-B4AB-86068EFC9884}" type="pres">
      <dgm:prSet presAssocID="{9E8CA179-B252-4873-9647-614CA2C4B8E9}" presName="parentText" presStyleLbl="alignNode1" presStyleIdx="3" presStyleCnt="4">
        <dgm:presLayoutVars>
          <dgm:chMax val="1"/>
          <dgm:bulletEnabled val="1"/>
        </dgm:presLayoutVars>
      </dgm:prSet>
      <dgm:spPr/>
      <dgm:t>
        <a:bodyPr/>
        <a:lstStyle/>
        <a:p>
          <a:endParaRPr lang="en-GB"/>
        </a:p>
      </dgm:t>
    </dgm:pt>
    <dgm:pt modelId="{708CFB4C-C459-4488-8B8A-FBA849651E99}" type="pres">
      <dgm:prSet presAssocID="{9E8CA179-B252-4873-9647-614CA2C4B8E9}" presName="descendantText" presStyleLbl="alignAcc1" presStyleIdx="3" presStyleCnt="4">
        <dgm:presLayoutVars>
          <dgm:bulletEnabled val="1"/>
        </dgm:presLayoutVars>
      </dgm:prSet>
      <dgm:spPr/>
      <dgm:t>
        <a:bodyPr/>
        <a:lstStyle/>
        <a:p>
          <a:endParaRPr lang="en-GB"/>
        </a:p>
      </dgm:t>
    </dgm:pt>
  </dgm:ptLst>
  <dgm:cxnLst>
    <dgm:cxn modelId="{E9C74F08-CE49-401C-89AC-C4F887D86551}" type="presOf" srcId="{9259EBA0-798E-4C88-ADC7-0647367EB0B9}" destId="{A861CDB4-9DBD-4D55-AEBE-CCD3375BF2E1}" srcOrd="0" destOrd="0" presId="urn:microsoft.com/office/officeart/2005/8/layout/chevron2"/>
    <dgm:cxn modelId="{D7189817-1CE7-4BB3-B316-79D8446A2D73}" type="presOf" srcId="{9E8CA179-B252-4873-9647-614CA2C4B8E9}" destId="{8150C170-A05A-4227-B4AB-86068EFC9884}" srcOrd="0" destOrd="0" presId="urn:microsoft.com/office/officeart/2005/8/layout/chevron2"/>
    <dgm:cxn modelId="{0F4EBB65-FBA7-46CB-8C1A-639A7DA793E2}" type="presOf" srcId="{43A3B377-1A6D-40A7-AF40-99A824D399A1}" destId="{66902BF7-551D-457C-A2C6-5F7D769FAA69}" srcOrd="0" destOrd="0" presId="urn:microsoft.com/office/officeart/2005/8/layout/chevron2"/>
    <dgm:cxn modelId="{2DF755D5-F4C4-4302-A4DA-394AF7A38310}" srcId="{090C3937-9564-4AA8-8986-4FFB49373F07}" destId="{9E8CA179-B252-4873-9647-614CA2C4B8E9}" srcOrd="3" destOrd="0" parTransId="{B3B91BC4-25E5-4AD0-91FC-B9EF12EA0BCB}" sibTransId="{67077A99-8A9B-4EE9-90F1-7B52ADB8B7EE}"/>
    <dgm:cxn modelId="{D8A0DFEE-AB2D-4B9F-A3C3-AC028C4DBA4F}" srcId="{01542CB4-F567-413A-A94D-173E79B6A7A2}" destId="{7ED37C1D-8A63-4DA1-82F7-B9AA2101949B}" srcOrd="0" destOrd="0" parTransId="{20C34CB7-714E-4885-BAD2-1DD2011C8F34}" sibTransId="{17C0E8C3-B841-4ACC-A894-D10670484555}"/>
    <dgm:cxn modelId="{C4445132-A08C-4B22-8697-752475324233}" type="presOf" srcId="{44F0265C-55BC-4924-9365-6E30E687CBA7}" destId="{708CFB4C-C459-4488-8B8A-FBA849651E99}" srcOrd="0" destOrd="0" presId="urn:microsoft.com/office/officeart/2005/8/layout/chevron2"/>
    <dgm:cxn modelId="{6E6A1847-8BF0-4BC6-A584-846CFE4EE2B4}" type="presOf" srcId="{090C3937-9564-4AA8-8986-4FFB49373F07}" destId="{08D70B70-2583-4B45-93AC-D4D77F7B734F}" srcOrd="0" destOrd="0" presId="urn:microsoft.com/office/officeart/2005/8/layout/chevron2"/>
    <dgm:cxn modelId="{EDF537A7-BFD1-44B6-A6D1-519E3F478086}" type="presOf" srcId="{7ED37C1D-8A63-4DA1-82F7-B9AA2101949B}" destId="{9AE93307-2044-44CA-AF6D-038C446B0E19}" srcOrd="0" destOrd="0" presId="urn:microsoft.com/office/officeart/2005/8/layout/chevron2"/>
    <dgm:cxn modelId="{1AE5CDCD-F284-4E51-84F2-55F6D2DB7750}" type="presOf" srcId="{01542CB4-F567-413A-A94D-173E79B6A7A2}" destId="{43B0D64A-1E33-4B3D-B8F8-DC6CECA18625}" srcOrd="0" destOrd="0" presId="urn:microsoft.com/office/officeart/2005/8/layout/chevron2"/>
    <dgm:cxn modelId="{1C59D844-5F32-4715-BA6A-77F4BE341EEB}" srcId="{090C3937-9564-4AA8-8986-4FFB49373F07}" destId="{43A3B377-1A6D-40A7-AF40-99A824D399A1}" srcOrd="2" destOrd="0" parTransId="{40B10FC1-F43B-440A-9C00-70DD4B1271E2}" sibTransId="{63131E67-2849-47B0-8479-915D4EA71A62}"/>
    <dgm:cxn modelId="{A54E1A0E-2E8E-4FD7-A9C7-431D21E6DB2D}" type="presOf" srcId="{DD4CA4D4-3131-435F-A6FD-4405E2DA5AE1}" destId="{71B47ED9-7B34-4581-BDC9-D92CE27C2AC2}" srcOrd="0" destOrd="0" presId="urn:microsoft.com/office/officeart/2005/8/layout/chevron2"/>
    <dgm:cxn modelId="{B06747D8-604D-47BB-BA0A-2BFA6F3869FF}" srcId="{090C3937-9564-4AA8-8986-4FFB49373F07}" destId="{01542CB4-F567-413A-A94D-173E79B6A7A2}" srcOrd="1" destOrd="0" parTransId="{70920D4A-104E-431D-81B6-8AD6DA7214DA}" sibTransId="{236C83FA-5572-4D2A-ADF5-A3276B098E9E}"/>
    <dgm:cxn modelId="{EFF5DB2D-B62C-4351-B33E-1A6BF8152B35}" srcId="{9E8CA179-B252-4873-9647-614CA2C4B8E9}" destId="{44F0265C-55BC-4924-9365-6E30E687CBA7}" srcOrd="0" destOrd="0" parTransId="{4CCCD803-AA1D-45E9-B9D4-2EA37E130375}" sibTransId="{C9A085BF-BA63-447D-8EED-16D2B78156A1}"/>
    <dgm:cxn modelId="{0A5DDA73-CA67-4388-992A-8E566E3891CD}" type="presOf" srcId="{EEBEDA91-5D39-4B2D-BFFF-5C627C01BC39}" destId="{71766E5A-59A7-49C6-B44E-5EB5609BC2C6}" srcOrd="0" destOrd="0" presId="urn:microsoft.com/office/officeart/2005/8/layout/chevron2"/>
    <dgm:cxn modelId="{DB7CD916-D432-4100-9522-35EA92BFE347}" srcId="{43A3B377-1A6D-40A7-AF40-99A824D399A1}" destId="{EEBEDA91-5D39-4B2D-BFFF-5C627C01BC39}" srcOrd="0" destOrd="0" parTransId="{B5CB43BA-1A70-4B24-99AE-5677316A99E5}" sibTransId="{E0B8882F-21A6-4C18-AEA1-F644BB51DC56}"/>
    <dgm:cxn modelId="{F9800D7E-8CB7-4909-9738-901003CFB857}" srcId="{DD4CA4D4-3131-435F-A6FD-4405E2DA5AE1}" destId="{9259EBA0-798E-4C88-ADC7-0647367EB0B9}" srcOrd="0" destOrd="0" parTransId="{6931726D-7F1A-464A-98E8-7D669AD40B20}" sibTransId="{C45F6A7C-C76C-49DD-AB1A-73BEAC19264F}"/>
    <dgm:cxn modelId="{AB0166C9-F2C6-4748-B824-5BB8304609B6}" srcId="{090C3937-9564-4AA8-8986-4FFB49373F07}" destId="{DD4CA4D4-3131-435F-A6FD-4405E2DA5AE1}" srcOrd="0" destOrd="0" parTransId="{EEE8C1F9-82A3-4182-8C0B-C0E23525D057}" sibTransId="{3DCDAC30-2947-4B4F-BCFF-466040DBC2B8}"/>
    <dgm:cxn modelId="{127D7F87-CD45-4F1F-AABF-A0535310A746}" type="presParOf" srcId="{08D70B70-2583-4B45-93AC-D4D77F7B734F}" destId="{FC5762DA-D39E-4996-A7F7-4479067BCB40}" srcOrd="0" destOrd="0" presId="urn:microsoft.com/office/officeart/2005/8/layout/chevron2"/>
    <dgm:cxn modelId="{CB84233C-32BB-4C1C-8290-8FAA48172293}" type="presParOf" srcId="{FC5762DA-D39E-4996-A7F7-4479067BCB40}" destId="{71B47ED9-7B34-4581-BDC9-D92CE27C2AC2}" srcOrd="0" destOrd="0" presId="urn:microsoft.com/office/officeart/2005/8/layout/chevron2"/>
    <dgm:cxn modelId="{CC94DAAC-F1DF-4971-9F7B-87DB99B807D8}" type="presParOf" srcId="{FC5762DA-D39E-4996-A7F7-4479067BCB40}" destId="{A861CDB4-9DBD-4D55-AEBE-CCD3375BF2E1}" srcOrd="1" destOrd="0" presId="urn:microsoft.com/office/officeart/2005/8/layout/chevron2"/>
    <dgm:cxn modelId="{C11CEBDA-3BB1-440A-8A82-714B8E9F5221}" type="presParOf" srcId="{08D70B70-2583-4B45-93AC-D4D77F7B734F}" destId="{59CF589A-5A6B-4A57-BD9C-E6478F6688E7}" srcOrd="1" destOrd="0" presId="urn:microsoft.com/office/officeart/2005/8/layout/chevron2"/>
    <dgm:cxn modelId="{033C322C-DEFF-42B4-B082-CB958AC3F8F0}" type="presParOf" srcId="{08D70B70-2583-4B45-93AC-D4D77F7B734F}" destId="{B7E10071-96C8-4854-9814-70226D6D7F1E}" srcOrd="2" destOrd="0" presId="urn:microsoft.com/office/officeart/2005/8/layout/chevron2"/>
    <dgm:cxn modelId="{8F8FC843-A134-4E81-AB87-B0D80DBE1A8D}" type="presParOf" srcId="{B7E10071-96C8-4854-9814-70226D6D7F1E}" destId="{43B0D64A-1E33-4B3D-B8F8-DC6CECA18625}" srcOrd="0" destOrd="0" presId="urn:microsoft.com/office/officeart/2005/8/layout/chevron2"/>
    <dgm:cxn modelId="{5B8B829B-D098-4882-A5D6-B8B2BD68FBAE}" type="presParOf" srcId="{B7E10071-96C8-4854-9814-70226D6D7F1E}" destId="{9AE93307-2044-44CA-AF6D-038C446B0E19}" srcOrd="1" destOrd="0" presId="urn:microsoft.com/office/officeart/2005/8/layout/chevron2"/>
    <dgm:cxn modelId="{C95C59B4-3430-4EC4-8F8E-543F6E61EE68}" type="presParOf" srcId="{08D70B70-2583-4B45-93AC-D4D77F7B734F}" destId="{7816F32C-73F5-4848-BE43-0B877D4B6CB9}" srcOrd="3" destOrd="0" presId="urn:microsoft.com/office/officeart/2005/8/layout/chevron2"/>
    <dgm:cxn modelId="{D146BD81-957C-4A83-95B5-1EA6B7117B7B}" type="presParOf" srcId="{08D70B70-2583-4B45-93AC-D4D77F7B734F}" destId="{007DAA70-588F-4536-A025-5DB3D96C03D3}" srcOrd="4" destOrd="0" presId="urn:microsoft.com/office/officeart/2005/8/layout/chevron2"/>
    <dgm:cxn modelId="{4D43CD9E-0C2E-4B0C-86CF-93DE4BF789E1}" type="presParOf" srcId="{007DAA70-588F-4536-A025-5DB3D96C03D3}" destId="{66902BF7-551D-457C-A2C6-5F7D769FAA69}" srcOrd="0" destOrd="0" presId="urn:microsoft.com/office/officeart/2005/8/layout/chevron2"/>
    <dgm:cxn modelId="{7A4B4329-6C97-4A21-A43B-772CF3BD70E6}" type="presParOf" srcId="{007DAA70-588F-4536-A025-5DB3D96C03D3}" destId="{71766E5A-59A7-49C6-B44E-5EB5609BC2C6}" srcOrd="1" destOrd="0" presId="urn:microsoft.com/office/officeart/2005/8/layout/chevron2"/>
    <dgm:cxn modelId="{91468454-533E-4346-BFD7-0DBD1FE05154}" type="presParOf" srcId="{08D70B70-2583-4B45-93AC-D4D77F7B734F}" destId="{20275267-F7D7-4D93-AD84-71ADCAF0B6A0}" srcOrd="5" destOrd="0" presId="urn:microsoft.com/office/officeart/2005/8/layout/chevron2"/>
    <dgm:cxn modelId="{8328C05D-BCC7-4901-8695-5E4921D694F8}" type="presParOf" srcId="{08D70B70-2583-4B45-93AC-D4D77F7B734F}" destId="{CCB1B8A8-1D8B-4DAC-9ED6-FF7358F8AA2D}" srcOrd="6" destOrd="0" presId="urn:microsoft.com/office/officeart/2005/8/layout/chevron2"/>
    <dgm:cxn modelId="{B7792286-0C34-4FE8-9238-2AE70CEBFD13}" type="presParOf" srcId="{CCB1B8A8-1D8B-4DAC-9ED6-FF7358F8AA2D}" destId="{8150C170-A05A-4227-B4AB-86068EFC9884}" srcOrd="0" destOrd="0" presId="urn:microsoft.com/office/officeart/2005/8/layout/chevron2"/>
    <dgm:cxn modelId="{03FDF3E8-6686-414E-8BA2-9CC9BE478A9A}" type="presParOf" srcId="{CCB1B8A8-1D8B-4DAC-9ED6-FF7358F8AA2D}" destId="{708CFB4C-C459-4488-8B8A-FBA849651E9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B47ED9-7B34-4581-BDC9-D92CE27C2AC2}">
      <dsp:nvSpPr>
        <dsp:cNvPr id="0" name=""/>
        <dsp:cNvSpPr/>
      </dsp:nvSpPr>
      <dsp:spPr>
        <a:xfrm rot="5400000">
          <a:off x="-118545" y="120843"/>
          <a:ext cx="790305" cy="55321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smtClean="0"/>
            <a:t>4</a:t>
          </a:r>
          <a:endParaRPr lang="en-GB" sz="1600" kern="1200" dirty="0"/>
        </a:p>
      </dsp:txBody>
      <dsp:txXfrm rot="-5400000">
        <a:off x="2" y="278904"/>
        <a:ext cx="553213" cy="237092"/>
      </dsp:txXfrm>
    </dsp:sp>
    <dsp:sp modelId="{A861CDB4-9DBD-4D55-AEBE-CCD3375BF2E1}">
      <dsp:nvSpPr>
        <dsp:cNvPr id="0" name=""/>
        <dsp:cNvSpPr/>
      </dsp:nvSpPr>
      <dsp:spPr>
        <a:xfrm rot="5400000">
          <a:off x="4267907" y="-3712396"/>
          <a:ext cx="513698" cy="794308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Comienzo de trabajos en sitio </a:t>
          </a:r>
          <a:r>
            <a:rPr lang="es-AR" sz="2400" b="1" kern="1200" dirty="0" smtClean="0">
              <a:solidFill>
                <a:srgbClr val="0070C0"/>
              </a:solidFill>
              <a:sym typeface="Wingdings 2"/>
            </a:rPr>
            <a:t></a:t>
          </a:r>
          <a:endParaRPr lang="en-GB" sz="2400" kern="1200" dirty="0"/>
        </a:p>
      </dsp:txBody>
      <dsp:txXfrm rot="-5400000">
        <a:off x="553214" y="27374"/>
        <a:ext cx="7918009" cy="463544"/>
      </dsp:txXfrm>
    </dsp:sp>
    <dsp:sp modelId="{43B0D64A-1E33-4B3D-B8F8-DC6CECA18625}">
      <dsp:nvSpPr>
        <dsp:cNvPr id="0" name=""/>
        <dsp:cNvSpPr/>
      </dsp:nvSpPr>
      <dsp:spPr>
        <a:xfrm rot="5400000">
          <a:off x="-118545" y="811493"/>
          <a:ext cx="790305" cy="55321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smtClean="0"/>
            <a:t>5</a:t>
          </a:r>
          <a:endParaRPr lang="en-GB" sz="1600" kern="1200" dirty="0"/>
        </a:p>
      </dsp:txBody>
      <dsp:txXfrm rot="-5400000">
        <a:off x="2" y="969554"/>
        <a:ext cx="553213" cy="237092"/>
      </dsp:txXfrm>
    </dsp:sp>
    <dsp:sp modelId="{9AE93307-2044-44CA-AF6D-038C446B0E19}">
      <dsp:nvSpPr>
        <dsp:cNvPr id="0" name=""/>
        <dsp:cNvSpPr/>
      </dsp:nvSpPr>
      <dsp:spPr>
        <a:xfrm rot="5400000">
          <a:off x="4267907" y="-3021746"/>
          <a:ext cx="513698" cy="794308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Llegada 1° despacho (materiales civiles) </a:t>
          </a:r>
          <a:r>
            <a:rPr lang="es-AR" sz="2400" b="1" kern="1200" dirty="0" smtClean="0">
              <a:solidFill>
                <a:srgbClr val="0070C0"/>
              </a:solidFill>
              <a:sym typeface="Wingdings 2"/>
            </a:rPr>
            <a:t></a:t>
          </a: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a:t>
          </a:r>
          <a:endPar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endParaRPr>
        </a:p>
      </dsp:txBody>
      <dsp:txXfrm rot="-5400000">
        <a:off x="553214" y="718024"/>
        <a:ext cx="7918009" cy="463544"/>
      </dsp:txXfrm>
    </dsp:sp>
    <dsp:sp modelId="{66902BF7-551D-457C-A2C6-5F7D769FAA69}">
      <dsp:nvSpPr>
        <dsp:cNvPr id="0" name=""/>
        <dsp:cNvSpPr/>
      </dsp:nvSpPr>
      <dsp:spPr>
        <a:xfrm rot="5400000">
          <a:off x="-118545" y="1502143"/>
          <a:ext cx="790305" cy="55321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smtClean="0"/>
            <a:t>8</a:t>
          </a:r>
          <a:endParaRPr lang="en-GB" sz="1600" kern="1200" dirty="0"/>
        </a:p>
      </dsp:txBody>
      <dsp:txXfrm rot="-5400000">
        <a:off x="2" y="1660204"/>
        <a:ext cx="553213" cy="237092"/>
      </dsp:txXfrm>
    </dsp:sp>
    <dsp:sp modelId="{71766E5A-59A7-49C6-B44E-5EB5609BC2C6}">
      <dsp:nvSpPr>
        <dsp:cNvPr id="0" name=""/>
        <dsp:cNvSpPr/>
      </dsp:nvSpPr>
      <dsp:spPr>
        <a:xfrm rot="5400000">
          <a:off x="4267907" y="-2331096"/>
          <a:ext cx="513698" cy="794308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n-GB" sz="2400" b="0" i="0" u="none" strike="noStrike" kern="1200" cap="none" normalizeH="0" baseline="0" dirty="0" err="1" smtClean="0">
              <a:ln>
                <a:noFill/>
              </a:ln>
              <a:solidFill>
                <a:srgbClr val="000000"/>
              </a:solidFill>
              <a:effectLst/>
              <a:latin typeface="+mj-lt"/>
              <a:ea typeface="Calibri" pitchFamily="34" charset="0"/>
              <a:cs typeface="Times New Roman" pitchFamily="18" charset="0"/>
            </a:rPr>
            <a:t>Llegada</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2° </a:t>
          </a:r>
          <a:r>
            <a:rPr kumimoji="0" lang="en-GB" sz="2400" b="0" i="0" u="none" strike="noStrike" kern="1200" cap="none" normalizeH="0" baseline="0" dirty="0" err="1" smtClean="0">
              <a:ln>
                <a:noFill/>
              </a:ln>
              <a:solidFill>
                <a:srgbClr val="000000"/>
              </a:solidFill>
              <a:effectLst/>
              <a:latin typeface="+mj-lt"/>
              <a:ea typeface="Calibri" pitchFamily="34" charset="0"/>
              <a:cs typeface="Times New Roman" pitchFamily="18" charset="0"/>
            </a:rPr>
            <a:t>despacho</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(6 </a:t>
          </a:r>
          <a:r>
            <a:rPr kumimoji="0" lang="en-GB" sz="2400" b="0" i="0" u="none" strike="noStrike" kern="1200" cap="none" normalizeH="0" baseline="0" dirty="0" err="1" smtClean="0">
              <a:ln>
                <a:noFill/>
              </a:ln>
              <a:solidFill>
                <a:srgbClr val="000000"/>
              </a:solidFill>
              <a:effectLst/>
              <a:latin typeface="+mj-lt"/>
              <a:ea typeface="Calibri" pitchFamily="34" charset="0"/>
              <a:cs typeface="Times New Roman" pitchFamily="18" charset="0"/>
            </a:rPr>
            <a:t>motores</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a:t>
          </a:r>
          <a:r>
            <a:rPr lang="es-AR" sz="2400" b="1" kern="1200" dirty="0" smtClean="0">
              <a:solidFill>
                <a:srgbClr val="0070C0"/>
              </a:solidFill>
              <a:sym typeface="Wingdings 2"/>
            </a:rPr>
            <a:t></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a:t>
          </a:r>
          <a:endParaRPr lang="en-GB" sz="2400" kern="1200" dirty="0"/>
        </a:p>
      </dsp:txBody>
      <dsp:txXfrm rot="-5400000">
        <a:off x="553214" y="1408674"/>
        <a:ext cx="7918009" cy="463544"/>
      </dsp:txXfrm>
    </dsp:sp>
    <dsp:sp modelId="{47CAF22C-FCC9-4AAD-9105-899DB1232D64}">
      <dsp:nvSpPr>
        <dsp:cNvPr id="0" name=""/>
        <dsp:cNvSpPr/>
      </dsp:nvSpPr>
      <dsp:spPr>
        <a:xfrm rot="5400000">
          <a:off x="-118545" y="2192793"/>
          <a:ext cx="790305" cy="55321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smtClean="0"/>
            <a:t>9</a:t>
          </a:r>
          <a:endParaRPr lang="en-GB" sz="1600" kern="1200" dirty="0"/>
        </a:p>
      </dsp:txBody>
      <dsp:txXfrm rot="-5400000">
        <a:off x="2" y="2350854"/>
        <a:ext cx="553213" cy="237092"/>
      </dsp:txXfrm>
    </dsp:sp>
    <dsp:sp modelId="{D1CE0EE9-81FB-4ABE-97D2-7D321168EBA5}">
      <dsp:nvSpPr>
        <dsp:cNvPr id="0" name=""/>
        <dsp:cNvSpPr/>
      </dsp:nvSpPr>
      <dsp:spPr>
        <a:xfrm rot="5400000">
          <a:off x="4267907" y="-1640446"/>
          <a:ext cx="513698" cy="794308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Llegada 3° despacho (6 motores y otros materiales) </a:t>
          </a:r>
          <a:r>
            <a:rPr lang="es-AR" sz="2400" b="1" kern="1200" dirty="0" smtClean="0">
              <a:solidFill>
                <a:srgbClr val="0070C0"/>
              </a:solidFill>
              <a:sym typeface="Wingdings 2"/>
            </a:rPr>
            <a:t></a:t>
          </a:r>
          <a:endParaRPr lang="en-GB" sz="2400" kern="1200" dirty="0"/>
        </a:p>
      </dsp:txBody>
      <dsp:txXfrm rot="-5400000">
        <a:off x="553214" y="2099324"/>
        <a:ext cx="7918009" cy="463544"/>
      </dsp:txXfrm>
    </dsp:sp>
    <dsp:sp modelId="{8150C170-A05A-4227-B4AB-86068EFC9884}">
      <dsp:nvSpPr>
        <dsp:cNvPr id="0" name=""/>
        <dsp:cNvSpPr/>
      </dsp:nvSpPr>
      <dsp:spPr>
        <a:xfrm rot="5400000">
          <a:off x="-118545" y="2883443"/>
          <a:ext cx="790305" cy="55321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AR" sz="1600" kern="1200" dirty="0" smtClean="0"/>
            <a:t>11</a:t>
          </a:r>
          <a:endParaRPr lang="en-GB" sz="1600" kern="1200" dirty="0"/>
        </a:p>
      </dsp:txBody>
      <dsp:txXfrm rot="-5400000">
        <a:off x="2" y="3041504"/>
        <a:ext cx="553213" cy="237092"/>
      </dsp:txXfrm>
    </dsp:sp>
    <dsp:sp modelId="{708CFB4C-C459-4488-8B8A-FBA849651E99}">
      <dsp:nvSpPr>
        <dsp:cNvPr id="0" name=""/>
        <dsp:cNvSpPr/>
      </dsp:nvSpPr>
      <dsp:spPr>
        <a:xfrm rot="5400000">
          <a:off x="4267907" y="-949796"/>
          <a:ext cx="513698" cy="794308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Trabajos electromecánicos y civiles </a:t>
          </a:r>
          <a:r>
            <a:rPr lang="es-AR" sz="2400" b="1" kern="1200" dirty="0" smtClean="0">
              <a:solidFill>
                <a:srgbClr val="0070C0"/>
              </a:solidFill>
              <a:sym typeface="Wingdings 2"/>
            </a:rPr>
            <a:t>	</a:t>
          </a:r>
          <a:endParaRPr lang="en-GB" sz="2400" b="1" kern="1200" dirty="0">
            <a:solidFill>
              <a:srgbClr val="0070C0"/>
            </a:solidFill>
          </a:endParaRPr>
        </a:p>
      </dsp:txBody>
      <dsp:txXfrm rot="-5400000">
        <a:off x="553214" y="2789974"/>
        <a:ext cx="7918009" cy="463544"/>
      </dsp:txXfrm>
    </dsp:sp>
    <dsp:sp modelId="{C2655991-D0CF-4A30-86D5-AFCD1537F3B5}">
      <dsp:nvSpPr>
        <dsp:cNvPr id="0" name=""/>
        <dsp:cNvSpPr/>
      </dsp:nvSpPr>
      <dsp:spPr>
        <a:xfrm rot="5400000">
          <a:off x="-118545" y="3574093"/>
          <a:ext cx="790305" cy="55321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AR" sz="1600" kern="1200" dirty="0" smtClean="0"/>
            <a:t>13</a:t>
          </a:r>
          <a:endParaRPr lang="en-GB" sz="1600" kern="1200" dirty="0"/>
        </a:p>
      </dsp:txBody>
      <dsp:txXfrm rot="-5400000">
        <a:off x="2" y="3732154"/>
        <a:ext cx="553213" cy="237092"/>
      </dsp:txXfrm>
    </dsp:sp>
    <dsp:sp modelId="{B8EC56C5-CDFF-4B56-A1B3-CAFADDBC813D}">
      <dsp:nvSpPr>
        <dsp:cNvPr id="0" name=""/>
        <dsp:cNvSpPr/>
      </dsp:nvSpPr>
      <dsp:spPr>
        <a:xfrm rot="5400000">
          <a:off x="4267907" y="-259146"/>
          <a:ext cx="513698" cy="794308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COD </a:t>
          </a:r>
          <a:r>
            <a:rPr lang="es-AR" sz="2400" b="1" kern="1200" dirty="0" smtClean="0">
              <a:solidFill>
                <a:srgbClr val="0070C0"/>
              </a:solidFill>
              <a:sym typeface="Wingdings 2"/>
            </a:rPr>
            <a:t></a:t>
          </a:r>
          <a:endParaRPr lang="en-GB" sz="2400" kern="1200" dirty="0"/>
        </a:p>
      </dsp:txBody>
      <dsp:txXfrm rot="-5400000">
        <a:off x="553214" y="3480624"/>
        <a:ext cx="7918009" cy="4635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B47ED9-7B34-4581-BDC9-D92CE27C2AC2}">
      <dsp:nvSpPr>
        <dsp:cNvPr id="0" name=""/>
        <dsp:cNvSpPr/>
      </dsp:nvSpPr>
      <dsp:spPr>
        <a:xfrm rot="5400000">
          <a:off x="-146575" y="147592"/>
          <a:ext cx="977171" cy="68401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AR" sz="2000" kern="1200" dirty="0" smtClean="0"/>
            <a:t>5</a:t>
          </a:r>
          <a:endParaRPr lang="en-GB" sz="2000" kern="1200" dirty="0"/>
        </a:p>
      </dsp:txBody>
      <dsp:txXfrm rot="-5400000">
        <a:off x="2" y="343026"/>
        <a:ext cx="684019" cy="293152"/>
      </dsp:txXfrm>
    </dsp:sp>
    <dsp:sp modelId="{A861CDB4-9DBD-4D55-AEBE-CCD3375BF2E1}">
      <dsp:nvSpPr>
        <dsp:cNvPr id="0" name=""/>
        <dsp:cNvSpPr/>
      </dsp:nvSpPr>
      <dsp:spPr>
        <a:xfrm rot="5400000">
          <a:off x="3948865" y="-3263828"/>
          <a:ext cx="635161" cy="716485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Comienzo de trabajos en sitio </a:t>
          </a:r>
          <a:r>
            <a:rPr lang="es-AR" sz="2400" b="1" kern="1200" dirty="0" smtClean="0">
              <a:solidFill>
                <a:srgbClr val="0070C0"/>
              </a:solidFill>
              <a:sym typeface="Wingdings 2"/>
            </a:rPr>
            <a:t></a:t>
          </a:r>
          <a:endParaRPr lang="en-GB" sz="2400" kern="1200" dirty="0"/>
        </a:p>
      </dsp:txBody>
      <dsp:txXfrm rot="-5400000">
        <a:off x="684020" y="32023"/>
        <a:ext cx="7133846" cy="573149"/>
      </dsp:txXfrm>
    </dsp:sp>
    <dsp:sp modelId="{43B0D64A-1E33-4B3D-B8F8-DC6CECA18625}">
      <dsp:nvSpPr>
        <dsp:cNvPr id="0" name=""/>
        <dsp:cNvSpPr/>
      </dsp:nvSpPr>
      <dsp:spPr>
        <a:xfrm rot="5400000">
          <a:off x="-146575" y="973318"/>
          <a:ext cx="977171" cy="68401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AR" sz="2000" kern="1200" dirty="0" smtClean="0"/>
            <a:t>6</a:t>
          </a:r>
          <a:endParaRPr lang="en-GB" sz="2000" kern="1200" dirty="0"/>
        </a:p>
      </dsp:txBody>
      <dsp:txXfrm rot="-5400000">
        <a:off x="2" y="1168752"/>
        <a:ext cx="684019" cy="293152"/>
      </dsp:txXfrm>
    </dsp:sp>
    <dsp:sp modelId="{9AE93307-2044-44CA-AF6D-038C446B0E19}">
      <dsp:nvSpPr>
        <dsp:cNvPr id="0" name=""/>
        <dsp:cNvSpPr/>
      </dsp:nvSpPr>
      <dsp:spPr>
        <a:xfrm rot="5400000">
          <a:off x="3948865" y="-2438102"/>
          <a:ext cx="635161" cy="716485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Llegada 1° despacho (materiales civiles) </a:t>
          </a:r>
          <a:r>
            <a:rPr lang="es-AR" sz="2400" b="1" kern="1200" dirty="0" smtClean="0">
              <a:solidFill>
                <a:srgbClr val="0070C0"/>
              </a:solidFill>
              <a:sym typeface="Wingdings 2"/>
            </a:rPr>
            <a:t></a:t>
          </a: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a:t>
          </a:r>
          <a:endPar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endParaRPr>
        </a:p>
      </dsp:txBody>
      <dsp:txXfrm rot="-5400000">
        <a:off x="684020" y="857749"/>
        <a:ext cx="7133846" cy="573149"/>
      </dsp:txXfrm>
    </dsp:sp>
    <dsp:sp modelId="{66902BF7-551D-457C-A2C6-5F7D769FAA69}">
      <dsp:nvSpPr>
        <dsp:cNvPr id="0" name=""/>
        <dsp:cNvSpPr/>
      </dsp:nvSpPr>
      <dsp:spPr>
        <a:xfrm rot="5400000">
          <a:off x="-146575" y="1799045"/>
          <a:ext cx="977171" cy="68401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AR" sz="2000" kern="1200" dirty="0" smtClean="0"/>
            <a:t>8</a:t>
          </a:r>
          <a:endParaRPr lang="en-GB" sz="2000" kern="1200" dirty="0"/>
        </a:p>
      </dsp:txBody>
      <dsp:txXfrm rot="-5400000">
        <a:off x="2" y="1994479"/>
        <a:ext cx="684019" cy="293152"/>
      </dsp:txXfrm>
    </dsp:sp>
    <dsp:sp modelId="{71766E5A-59A7-49C6-B44E-5EB5609BC2C6}">
      <dsp:nvSpPr>
        <dsp:cNvPr id="0" name=""/>
        <dsp:cNvSpPr/>
      </dsp:nvSpPr>
      <dsp:spPr>
        <a:xfrm rot="5400000">
          <a:off x="3948865" y="-1612375"/>
          <a:ext cx="635161" cy="716485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n-GB" sz="2400" b="0" i="0" u="none" strike="noStrike" kern="1200" cap="none" normalizeH="0" baseline="0" dirty="0" err="1" smtClean="0">
              <a:ln>
                <a:noFill/>
              </a:ln>
              <a:solidFill>
                <a:srgbClr val="000000"/>
              </a:solidFill>
              <a:effectLst/>
              <a:latin typeface="+mj-lt"/>
              <a:ea typeface="Calibri" pitchFamily="34" charset="0"/>
              <a:cs typeface="Times New Roman" pitchFamily="18" charset="0"/>
            </a:rPr>
            <a:t>Llegada</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2° </a:t>
          </a:r>
          <a:r>
            <a:rPr kumimoji="0" lang="en-GB" sz="2400" b="0" i="0" u="none" strike="noStrike" kern="1200" cap="none" normalizeH="0" baseline="0" dirty="0" err="1" smtClean="0">
              <a:ln>
                <a:noFill/>
              </a:ln>
              <a:solidFill>
                <a:srgbClr val="000000"/>
              </a:solidFill>
              <a:effectLst/>
              <a:latin typeface="+mj-lt"/>
              <a:ea typeface="Calibri" pitchFamily="34" charset="0"/>
              <a:cs typeface="Times New Roman" pitchFamily="18" charset="0"/>
            </a:rPr>
            <a:t>despacho</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(3 </a:t>
          </a:r>
          <a:r>
            <a:rPr kumimoji="0" lang="en-GB" sz="2400" b="0" i="0" u="none" strike="noStrike" kern="1200" cap="none" normalizeH="0" baseline="0" dirty="0" err="1" smtClean="0">
              <a:ln>
                <a:noFill/>
              </a:ln>
              <a:solidFill>
                <a:srgbClr val="000000"/>
              </a:solidFill>
              <a:effectLst/>
              <a:latin typeface="+mj-lt"/>
              <a:ea typeface="Calibri" pitchFamily="34" charset="0"/>
              <a:cs typeface="Times New Roman" pitchFamily="18" charset="0"/>
            </a:rPr>
            <a:t>motores</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a:t>
          </a:r>
          <a:r>
            <a:rPr lang="es-AR" sz="2400" b="1" kern="1200" dirty="0" smtClean="0">
              <a:solidFill>
                <a:srgbClr val="0070C0"/>
              </a:solidFill>
              <a:sym typeface="Wingdings 2"/>
            </a:rPr>
            <a:t></a:t>
          </a:r>
          <a:r>
            <a:rPr kumimoji="0" lang="en-GB"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 </a:t>
          </a:r>
          <a:endParaRPr lang="en-GB" sz="2400" kern="1200" dirty="0"/>
        </a:p>
      </dsp:txBody>
      <dsp:txXfrm rot="-5400000">
        <a:off x="684020" y="1683476"/>
        <a:ext cx="7133846" cy="573149"/>
      </dsp:txXfrm>
    </dsp:sp>
    <dsp:sp modelId="{8150C170-A05A-4227-B4AB-86068EFC9884}">
      <dsp:nvSpPr>
        <dsp:cNvPr id="0" name=""/>
        <dsp:cNvSpPr/>
      </dsp:nvSpPr>
      <dsp:spPr>
        <a:xfrm rot="5400000">
          <a:off x="-146575" y="2624771"/>
          <a:ext cx="977171" cy="68401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kern="1200" dirty="0" smtClean="0"/>
            <a:t>10</a:t>
          </a:r>
          <a:endParaRPr lang="en-GB" sz="2000" kern="1200" dirty="0"/>
        </a:p>
      </dsp:txBody>
      <dsp:txXfrm rot="-5400000">
        <a:off x="2" y="2820205"/>
        <a:ext cx="684019" cy="293152"/>
      </dsp:txXfrm>
    </dsp:sp>
    <dsp:sp modelId="{708CFB4C-C459-4488-8B8A-FBA849651E99}">
      <dsp:nvSpPr>
        <dsp:cNvPr id="0" name=""/>
        <dsp:cNvSpPr/>
      </dsp:nvSpPr>
      <dsp:spPr>
        <a:xfrm rot="5400000">
          <a:off x="3948865" y="-786649"/>
          <a:ext cx="635161" cy="716485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kumimoji="0" lang="es-AR" sz="2400" b="0" i="0" u="none" strike="noStrike" kern="1200" cap="none" normalizeH="0" baseline="0" dirty="0" smtClean="0">
              <a:ln>
                <a:noFill/>
              </a:ln>
              <a:solidFill>
                <a:srgbClr val="000000"/>
              </a:solidFill>
              <a:effectLst/>
              <a:latin typeface="+mj-lt"/>
              <a:ea typeface="Calibri" pitchFamily="34" charset="0"/>
              <a:cs typeface="Times New Roman" pitchFamily="18" charset="0"/>
            </a:rPr>
            <a:t>Trabajos electromecánicos y civiles </a:t>
          </a:r>
          <a:r>
            <a:rPr lang="es-AR" sz="2400" b="1" kern="1200" dirty="0" smtClean="0">
              <a:solidFill>
                <a:srgbClr val="0070C0"/>
              </a:solidFill>
              <a:sym typeface="Wingdings 2"/>
            </a:rPr>
            <a:t>	</a:t>
          </a:r>
          <a:endParaRPr lang="en-GB" sz="2400" b="1" kern="1200" dirty="0">
            <a:solidFill>
              <a:srgbClr val="0070C0"/>
            </a:solidFill>
          </a:endParaRPr>
        </a:p>
      </dsp:txBody>
      <dsp:txXfrm rot="-5400000">
        <a:off x="684020" y="2509202"/>
        <a:ext cx="7133846" cy="573149"/>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0.82309</cdr:x>
      <cdr:y>0.7013</cdr:y>
    </cdr:from>
    <cdr:to>
      <cdr:x>0.94662</cdr:x>
      <cdr:y>0.78443</cdr:y>
    </cdr:to>
    <cdr:sp macro="" textlink="">
      <cdr:nvSpPr>
        <cdr:cNvPr id="2" name="TextBox 1"/>
        <cdr:cNvSpPr txBox="1"/>
      </cdr:nvSpPr>
      <cdr:spPr>
        <a:xfrm xmlns:a="http://schemas.openxmlformats.org/drawingml/2006/main">
          <a:off x="7200800" y="3888432"/>
          <a:ext cx="1080680" cy="460924"/>
        </a:xfrm>
        <a:prstGeom xmlns:a="http://schemas.openxmlformats.org/drawingml/2006/main" prst="rect">
          <a:avLst/>
        </a:prstGeom>
        <a:noFill xmlns:a="http://schemas.openxmlformats.org/drawingml/2006/main"/>
      </cdr:spPr>
      <cdr:txBody>
        <a:bodyPr xmlns:a="http://schemas.openxmlformats.org/drawingml/2006/main" vertOverflow="clip" wrap="square" rtlCol="0"/>
        <a:lstStyle xmlns:a="http://schemas.openxmlformats.org/drawingml/2006/main"/>
        <a:p xmlns:a="http://schemas.openxmlformats.org/drawingml/2006/main">
          <a:pPr marL="0" marR="0" indent="0" defTabSz="914400" rtl="0" eaLnBrk="1" fontAlgn="auto" latinLnBrk="0" hangingPunct="1">
            <a:lnSpc>
              <a:spcPct val="100000"/>
            </a:lnSpc>
            <a:spcBef>
              <a:spcPts val="0"/>
            </a:spcBef>
            <a:spcAft>
              <a:spcPts val="0"/>
            </a:spcAft>
            <a:buClrTx/>
            <a:buSzTx/>
            <a:buFontTx/>
            <a:buNone/>
            <a:tabLst/>
            <a:defRPr/>
          </a:pPr>
          <a:r>
            <a:rPr lang="en-US" sz="1100" b="0" i="0" baseline="0" dirty="0">
              <a:latin typeface="Arial" pitchFamily="34" charset="0"/>
              <a:ea typeface="+mn-ea"/>
              <a:cs typeface="Arial" pitchFamily="34" charset="0"/>
            </a:rPr>
            <a:t>(R² = 0,9962)</a:t>
          </a:r>
          <a:endParaRPr lang="en-US" sz="1100" dirty="0">
            <a:latin typeface="Arial" pitchFamily="34" charset="0"/>
            <a:cs typeface="Arial" pitchFamily="34" charset="0"/>
          </a:endParaRPr>
        </a:p>
        <a:p xmlns:a="http://schemas.openxmlformats.org/drawingml/2006/main">
          <a:endParaRPr lang="en-US" sz="1100" dirty="0"/>
        </a:p>
      </cdr:txBody>
    </cdr:sp>
  </cdr:relSizeAnchor>
  <cdr:relSizeAnchor xmlns:cdr="http://schemas.openxmlformats.org/drawingml/2006/chartDrawing">
    <cdr:from>
      <cdr:x>0.82309</cdr:x>
      <cdr:y>0.75987</cdr:y>
    </cdr:from>
    <cdr:to>
      <cdr:x>0.94662</cdr:x>
      <cdr:y>0.81669</cdr:y>
    </cdr:to>
    <cdr:sp macro="" textlink="">
      <cdr:nvSpPr>
        <cdr:cNvPr id="3" name="TextBox 1"/>
        <cdr:cNvSpPr txBox="1"/>
      </cdr:nvSpPr>
      <cdr:spPr>
        <a:xfrm xmlns:a="http://schemas.openxmlformats.org/drawingml/2006/main">
          <a:off x="7200800" y="4213180"/>
          <a:ext cx="1080680" cy="315039"/>
        </a:xfrm>
        <a:prstGeom xmlns:a="http://schemas.openxmlformats.org/drawingml/2006/main" prst="rect">
          <a:avLst/>
        </a:prstGeom>
        <a:noFill xmlns:a="http://schemas.openxmlformats.org/drawingml/2006/main"/>
      </cdr:spPr>
      <cdr:txBody>
        <a:bodyPr xmlns:a="http://schemas.openxmlformats.org/drawingml/2006/main" wrap="squar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defTabSz="914400" rtl="0" eaLnBrk="1" fontAlgn="auto" latinLnBrk="0" hangingPunct="1">
            <a:lnSpc>
              <a:spcPct val="100000"/>
            </a:lnSpc>
            <a:spcBef>
              <a:spcPts val="0"/>
            </a:spcBef>
            <a:spcAft>
              <a:spcPts val="0"/>
            </a:spcAft>
            <a:buClrTx/>
            <a:buSzTx/>
            <a:buFontTx/>
            <a:buNone/>
            <a:tabLst/>
            <a:defRPr/>
          </a:pPr>
          <a:r>
            <a:rPr lang="en-US" sz="1100" b="0" i="0" baseline="0" dirty="0">
              <a:latin typeface="Arial" pitchFamily="34" charset="0"/>
              <a:cs typeface="Arial" pitchFamily="34" charset="0"/>
            </a:rPr>
            <a:t>(R² = </a:t>
          </a:r>
          <a:r>
            <a:rPr lang="en-US" sz="1100" b="0" i="0" baseline="0" dirty="0" smtClean="0">
              <a:latin typeface="Arial" pitchFamily="34" charset="0"/>
              <a:cs typeface="Arial" pitchFamily="34" charset="0"/>
            </a:rPr>
            <a:t>0,9830)</a:t>
          </a:r>
          <a:endParaRPr lang="en-US" sz="1100" dirty="0">
            <a:latin typeface="Arial" pitchFamily="34" charset="0"/>
            <a:cs typeface="Arial" pitchFamily="34" charset="0"/>
          </a:endParaRPr>
        </a:p>
        <a:p xmlns:a="http://schemas.openxmlformats.org/drawingml/2006/main">
          <a:endParaRPr 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0.83901</cdr:x>
      <cdr:y>0.01786</cdr:y>
    </cdr:from>
    <cdr:to>
      <cdr:x>0.98178</cdr:x>
      <cdr:y>0.3512</cdr:y>
    </cdr:to>
    <cdr:sp macro="" textlink="">
      <cdr:nvSpPr>
        <cdr:cNvPr id="2" name="TextBox 1"/>
        <cdr:cNvSpPr txBox="1"/>
      </cdr:nvSpPr>
      <cdr:spPr>
        <a:xfrm xmlns:a="http://schemas.openxmlformats.org/drawingml/2006/main">
          <a:off x="7128470" y="72009"/>
          <a:ext cx="1213016" cy="134410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GB" sz="1200" b="0" dirty="0" smtClean="0">
              <a:latin typeface="Arial" pitchFamily="34" charset="0"/>
              <a:cs typeface="Arial" pitchFamily="34" charset="0"/>
            </a:rPr>
            <a:t>Operating hours</a:t>
          </a:r>
          <a:endParaRPr lang="en-GB" sz="1200" b="0" dirty="0">
            <a:latin typeface="Arial" pitchFamily="34" charset="0"/>
            <a:cs typeface="Arial" pitchFamily="34" charset="0"/>
          </a:endParaRPr>
        </a:p>
      </cdr:txBody>
    </cdr:sp>
  </cdr:relSizeAnchor>
  <cdr:relSizeAnchor xmlns:cdr="http://schemas.openxmlformats.org/drawingml/2006/chartDrawing">
    <cdr:from>
      <cdr:x>0</cdr:x>
      <cdr:y>0.28862</cdr:y>
    </cdr:from>
    <cdr:to>
      <cdr:x>0.14276</cdr:x>
      <cdr:y>0.62195</cdr:y>
    </cdr:to>
    <cdr:sp macro="" textlink="">
      <cdr:nvSpPr>
        <cdr:cNvPr id="3" name="TextBox 2"/>
        <cdr:cNvSpPr txBox="1"/>
      </cdr:nvSpPr>
      <cdr:spPr>
        <a:xfrm xmlns:a="http://schemas.openxmlformats.org/drawingml/2006/main">
          <a:off x="0" y="1014410"/>
          <a:ext cx="1111673" cy="1171580"/>
        </a:xfrm>
        <a:prstGeom xmlns:a="http://schemas.openxmlformats.org/drawingml/2006/main" prst="rect">
          <a:avLst/>
        </a:prstGeom>
      </cdr:spPr>
      <cdr:txBody>
        <a:bodyPr xmlns:a="http://schemas.openxmlformats.org/drawingml/2006/main" vertOverflow="clip" vert="vert270" wrap="none" rtlCol="0"/>
        <a:lstStyle xmlns:a="http://schemas.openxmlformats.org/drawingml/2006/main"/>
        <a:p xmlns:a="http://schemas.openxmlformats.org/drawingml/2006/main">
          <a:r>
            <a:rPr lang="en-GB" sz="1200" b="0" dirty="0" smtClean="0">
              <a:latin typeface="Arial" pitchFamily="34" charset="0"/>
              <a:cs typeface="Arial" pitchFamily="34" charset="0"/>
            </a:rPr>
            <a:t>Degradation %</a:t>
          </a:r>
          <a:endParaRPr lang="en-GB" sz="1200" b="0" dirty="0">
            <a:latin typeface="Arial" pitchFamily="34" charset="0"/>
            <a:cs typeface="Arial" pitchFamily="34" charset="0"/>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800">
                <a:solidFill>
                  <a:schemeClr val="hlink"/>
                </a:solidFill>
                <a:latin typeface="Arial" pitchFamily="34" charset="0"/>
              </a:defRPr>
            </a:lvl1pPr>
          </a:lstStyle>
          <a:p>
            <a:pPr>
              <a:defRPr/>
            </a:pPr>
            <a:endParaRPr lang="en-US"/>
          </a:p>
        </p:txBody>
      </p:sp>
      <p:sp>
        <p:nvSpPr>
          <p:cNvPr id="35843" name="Rectangle 3"/>
          <p:cNvSpPr>
            <a:spLocks noGrp="1" noChangeArrowheads="1"/>
          </p:cNvSpPr>
          <p:nvPr>
            <p:ph type="dt" sz="quarter" idx="1"/>
          </p:nvPr>
        </p:nvSpPr>
        <p:spPr bwMode="auto">
          <a:xfrm>
            <a:off x="3852016" y="0"/>
            <a:ext cx="2945659" cy="496332"/>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800">
                <a:solidFill>
                  <a:schemeClr val="hlink"/>
                </a:solidFill>
                <a:latin typeface="Arial" pitchFamily="34" charset="0"/>
              </a:defRPr>
            </a:lvl1pPr>
          </a:lstStyle>
          <a:p>
            <a:pPr>
              <a:defRPr/>
            </a:pPr>
            <a:endParaRPr lang="en-US"/>
          </a:p>
        </p:txBody>
      </p:sp>
      <p:sp>
        <p:nvSpPr>
          <p:cNvPr id="35844" name="Rectangle 4"/>
          <p:cNvSpPr>
            <a:spLocks noGrp="1" noChangeArrowheads="1"/>
          </p:cNvSpPr>
          <p:nvPr>
            <p:ph type="ftr" sz="quarter" idx="2"/>
          </p:nvPr>
        </p:nvSpPr>
        <p:spPr bwMode="auto">
          <a:xfrm>
            <a:off x="0" y="9430306"/>
            <a:ext cx="2945659" cy="49633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800">
                <a:solidFill>
                  <a:schemeClr val="hlink"/>
                </a:solidFill>
                <a:latin typeface="Arial" pitchFamily="34" charset="0"/>
              </a:defRPr>
            </a:lvl1pPr>
          </a:lstStyle>
          <a:p>
            <a:pPr>
              <a:defRPr/>
            </a:pPr>
            <a:r>
              <a:rPr lang="en-US" smtClean="0"/>
              <a:t>gdfgdfgd</a:t>
            </a:r>
            <a:endParaRPr lang="en-US"/>
          </a:p>
        </p:txBody>
      </p:sp>
      <p:sp>
        <p:nvSpPr>
          <p:cNvPr id="35845" name="Rectangle 5"/>
          <p:cNvSpPr>
            <a:spLocks noGrp="1" noChangeArrowheads="1"/>
          </p:cNvSpPr>
          <p:nvPr>
            <p:ph type="sldNum" sz="quarter" idx="3"/>
          </p:nvPr>
        </p:nvSpPr>
        <p:spPr bwMode="auto">
          <a:xfrm>
            <a:off x="3852016" y="9430306"/>
            <a:ext cx="2945659" cy="49633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800">
                <a:solidFill>
                  <a:schemeClr val="hlink"/>
                </a:solidFill>
                <a:latin typeface="Arial" pitchFamily="34" charset="0"/>
              </a:defRPr>
            </a:lvl1pPr>
          </a:lstStyle>
          <a:p>
            <a:pPr>
              <a:defRPr/>
            </a:pPr>
            <a:fld id="{F9875C78-63DE-4B78-AEC1-2E2D1E03EA3D}" type="slidenum">
              <a:rPr lang="en-US"/>
              <a:pPr>
                <a:defRPr/>
              </a:pPr>
              <a:t>‹#›</a:t>
            </a:fld>
            <a:endParaRPr lang="en-US"/>
          </a:p>
        </p:txBody>
      </p:sp>
    </p:spTree>
    <p:extLst>
      <p:ext uri="{BB962C8B-B14F-4D97-AF65-F5344CB8AC3E}">
        <p14:creationId xmlns:p14="http://schemas.microsoft.com/office/powerpoint/2010/main" val="310038574"/>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800">
                <a:solidFill>
                  <a:schemeClr val="hlink"/>
                </a:solidFill>
                <a:latin typeface="Arial" pitchFamily="34" charset="0"/>
              </a:defRPr>
            </a:lvl1pPr>
          </a:lstStyle>
          <a:p>
            <a:pPr>
              <a:defRPr/>
            </a:pPr>
            <a:endParaRPr lang="en-US"/>
          </a:p>
        </p:txBody>
      </p:sp>
      <p:sp>
        <p:nvSpPr>
          <p:cNvPr id="5123" name="Rectangle 3"/>
          <p:cNvSpPr>
            <a:spLocks noGrp="1" noChangeArrowheads="1"/>
          </p:cNvSpPr>
          <p:nvPr>
            <p:ph type="dt" idx="1"/>
          </p:nvPr>
        </p:nvSpPr>
        <p:spPr bwMode="auto">
          <a:xfrm>
            <a:off x="3852016" y="0"/>
            <a:ext cx="2945659" cy="496332"/>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800">
                <a:solidFill>
                  <a:schemeClr val="hlink"/>
                </a:solidFill>
                <a:latin typeface="Arial" pitchFamily="34" charset="0"/>
              </a:defRPr>
            </a:lvl1pPr>
          </a:lstStyle>
          <a:p>
            <a:pPr>
              <a:defRPr/>
            </a:pPr>
            <a:endParaRPr lang="en-US"/>
          </a:p>
        </p:txBody>
      </p:sp>
      <p:sp>
        <p:nvSpPr>
          <p:cNvPr id="563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06357" y="4715153"/>
            <a:ext cx="4984962" cy="4466987"/>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9430306"/>
            <a:ext cx="2945659" cy="49633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800">
                <a:solidFill>
                  <a:schemeClr val="hlink"/>
                </a:solidFill>
                <a:latin typeface="Arial" pitchFamily="34" charset="0"/>
              </a:defRPr>
            </a:lvl1pPr>
          </a:lstStyle>
          <a:p>
            <a:pPr>
              <a:defRPr/>
            </a:pPr>
            <a:r>
              <a:rPr lang="en-US" smtClean="0"/>
              <a:t>gdfgdfgd</a:t>
            </a:r>
            <a:endParaRPr lang="en-US"/>
          </a:p>
        </p:txBody>
      </p:sp>
      <p:sp>
        <p:nvSpPr>
          <p:cNvPr id="5127" name="Rectangle 7"/>
          <p:cNvSpPr>
            <a:spLocks noGrp="1" noChangeArrowheads="1"/>
          </p:cNvSpPr>
          <p:nvPr>
            <p:ph type="sldNum" sz="quarter" idx="5"/>
          </p:nvPr>
        </p:nvSpPr>
        <p:spPr bwMode="auto">
          <a:xfrm>
            <a:off x="3852016" y="9430306"/>
            <a:ext cx="2945659" cy="49633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800">
                <a:solidFill>
                  <a:schemeClr val="hlink"/>
                </a:solidFill>
                <a:latin typeface="Arial" pitchFamily="34" charset="0"/>
              </a:defRPr>
            </a:lvl1pPr>
          </a:lstStyle>
          <a:p>
            <a:pPr>
              <a:defRPr/>
            </a:pPr>
            <a:fld id="{D21231A0-F1FF-4D63-9942-87614CC14371}" type="slidenum">
              <a:rPr lang="en-US"/>
              <a:pPr>
                <a:defRPr/>
              </a:pPr>
              <a:t>‹#›</a:t>
            </a:fld>
            <a:endParaRPr lang="en-US"/>
          </a:p>
        </p:txBody>
      </p:sp>
    </p:spTree>
    <p:extLst>
      <p:ext uri="{BB962C8B-B14F-4D97-AF65-F5344CB8AC3E}">
        <p14:creationId xmlns:p14="http://schemas.microsoft.com/office/powerpoint/2010/main" val="22652646"/>
      </p:ext>
    </p:extLst>
  </p:cSld>
  <p:clrMap bg1="lt1" tx1="dk1" bg2="lt2" tx2="dk2" accent1="accent1" accent2="accent2" accent3="accent3" accent4="accent4" accent5="accent5" accent6="accent6" hlink="hlink" folHlink="folHlink"/>
  <p:hf hdr="0" dt="0"/>
  <p:notesStyle>
    <a:lvl1pPr algn="l" rtl="0" eaLnBrk="0" fontAlgn="base" hangingPunct="0">
      <a:spcBef>
        <a:spcPct val="0"/>
      </a:spcBef>
      <a:spcAft>
        <a:spcPct val="20000"/>
      </a:spcAft>
      <a:defRPr sz="1200" kern="1200">
        <a:solidFill>
          <a:schemeClr val="tx1"/>
        </a:solidFill>
        <a:latin typeface="Arial" pitchFamily="34" charset="0"/>
        <a:ea typeface="+mn-ea"/>
        <a:cs typeface="+mn-cs"/>
      </a:defRPr>
    </a:lvl1pPr>
    <a:lvl2pPr marL="457200" algn="l" rtl="0" eaLnBrk="0" fontAlgn="base" hangingPunct="0">
      <a:spcBef>
        <a:spcPct val="0"/>
      </a:spcBef>
      <a:spcAft>
        <a:spcPct val="20000"/>
      </a:spcAft>
      <a:defRPr sz="1200" kern="1200">
        <a:solidFill>
          <a:schemeClr val="tx1"/>
        </a:solidFill>
        <a:latin typeface="Arial" pitchFamily="34" charset="0"/>
        <a:ea typeface="+mn-ea"/>
        <a:cs typeface="+mn-cs"/>
      </a:defRPr>
    </a:lvl2pPr>
    <a:lvl3pPr marL="914400" algn="l" rtl="0" eaLnBrk="0" fontAlgn="base" hangingPunct="0">
      <a:spcBef>
        <a:spcPct val="0"/>
      </a:spcBef>
      <a:spcAft>
        <a:spcPct val="20000"/>
      </a:spcAft>
      <a:defRPr sz="1200" kern="1200">
        <a:solidFill>
          <a:schemeClr val="tx1"/>
        </a:solidFill>
        <a:latin typeface="Arial" pitchFamily="34" charset="0"/>
        <a:ea typeface="+mn-ea"/>
        <a:cs typeface="+mn-cs"/>
      </a:defRPr>
    </a:lvl3pPr>
    <a:lvl4pPr marL="1371600" algn="l" rtl="0" eaLnBrk="0" fontAlgn="base" hangingPunct="0">
      <a:spcBef>
        <a:spcPct val="0"/>
      </a:spcBef>
      <a:spcAft>
        <a:spcPct val="20000"/>
      </a:spcAft>
      <a:defRPr sz="1200" kern="1200">
        <a:solidFill>
          <a:schemeClr val="tx1"/>
        </a:solidFill>
        <a:latin typeface="Arial" pitchFamily="34" charset="0"/>
        <a:ea typeface="+mn-ea"/>
        <a:cs typeface="+mn-cs"/>
      </a:defRPr>
    </a:lvl4pPr>
    <a:lvl5pPr marL="1828800" algn="l" rtl="0" eaLnBrk="0" fontAlgn="base" hangingPunct="0">
      <a:spcBef>
        <a:spcPct val="0"/>
      </a:spcBef>
      <a:spcAft>
        <a:spcPct val="2000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A821676E-24E2-4357-9563-5D3AF0AAE0C2}" type="slidenum">
              <a:rPr lang="en-GB" smtClean="0"/>
              <a:pPr>
                <a:defRPr/>
              </a:pPr>
              <a:t>15</a:t>
            </a:fld>
            <a:endParaRPr lang="en-GB"/>
          </a:p>
        </p:txBody>
      </p:sp>
    </p:spTree>
    <p:extLst>
      <p:ext uri="{BB962C8B-B14F-4D97-AF65-F5344CB8AC3E}">
        <p14:creationId xmlns:p14="http://schemas.microsoft.com/office/powerpoint/2010/main" val="2321777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82296" indent="-182296" fontAlgn="t">
              <a:spcBef>
                <a:spcPct val="0"/>
              </a:spcBef>
              <a:spcAft>
                <a:spcPts val="403"/>
              </a:spcAft>
              <a:buClr>
                <a:schemeClr val="accent1"/>
              </a:buClr>
              <a:buFont typeface="Wingdings" pitchFamily="2" charset="2"/>
              <a:buNone/>
            </a:pPr>
            <a:r>
              <a:rPr lang="fi-FI" dirty="0" smtClean="0">
                <a:cs typeface="Arial" charset="0"/>
              </a:rPr>
              <a:t>Note! All</a:t>
            </a:r>
            <a:r>
              <a:rPr lang="fi-FI" baseline="0" dirty="0" smtClean="0">
                <a:cs typeface="Arial" charset="0"/>
              </a:rPr>
              <a:t> efficiencies include 5% tolerance.</a:t>
            </a:r>
          </a:p>
          <a:p>
            <a:pPr marL="182296" indent="-182296" fontAlgn="t">
              <a:spcBef>
                <a:spcPct val="0"/>
              </a:spcBef>
              <a:spcAft>
                <a:spcPts val="403"/>
              </a:spcAft>
              <a:buClr>
                <a:schemeClr val="accent1"/>
              </a:buClr>
              <a:buFont typeface="Wingdings" pitchFamily="2" charset="2"/>
              <a:buChar char="à"/>
            </a:pPr>
            <a:r>
              <a:rPr lang="en-US" dirty="0" smtClean="0">
                <a:cs typeface="Arial" charset="0"/>
              </a:rPr>
              <a:t>Highest simple cycle electrical efficiency (of all thermal power plant technologies)</a:t>
            </a:r>
          </a:p>
          <a:p>
            <a:pPr marL="642834" lvl="1" indent="-182296" fontAlgn="t">
              <a:spcAft>
                <a:spcPts val="403"/>
              </a:spcAft>
              <a:buClr>
                <a:schemeClr val="accent1"/>
              </a:buClr>
              <a:buFont typeface="Wingdings" pitchFamily="2" charset="2"/>
              <a:buChar char="à"/>
            </a:pPr>
            <a:r>
              <a:rPr lang="en-US" dirty="0" smtClean="0">
                <a:cs typeface="Arial" charset="0"/>
              </a:rPr>
              <a:t>49% plant net (gas)</a:t>
            </a:r>
          </a:p>
          <a:p>
            <a:pPr marL="642834" lvl="1" indent="-182296" fontAlgn="t">
              <a:spcAft>
                <a:spcPts val="403"/>
              </a:spcAft>
              <a:buClr>
                <a:schemeClr val="accent1"/>
              </a:buClr>
              <a:buFont typeface="Wingdings" pitchFamily="2" charset="2"/>
              <a:buChar char="à"/>
            </a:pPr>
            <a:r>
              <a:rPr lang="en-US" dirty="0" smtClean="0">
                <a:cs typeface="Arial" charset="0"/>
              </a:rPr>
              <a:t>48% plant net (liquid fuel)</a:t>
            </a:r>
          </a:p>
          <a:p>
            <a:pPr marL="182296" indent="-182296" fontAlgn="t">
              <a:spcBef>
                <a:spcPct val="0"/>
              </a:spcBef>
              <a:spcAft>
                <a:spcPts val="403"/>
              </a:spcAft>
              <a:buClr>
                <a:schemeClr val="accent1"/>
              </a:buClr>
              <a:buFont typeface="Wingdings" pitchFamily="2" charset="2"/>
              <a:buChar char="à"/>
            </a:pPr>
            <a:r>
              <a:rPr lang="en-GB" dirty="0" err="1" smtClean="0">
                <a:cs typeface="Arial" charset="0"/>
              </a:rPr>
              <a:t>Flexicycle</a:t>
            </a:r>
            <a:r>
              <a:rPr lang="en-GB" dirty="0" smtClean="0">
                <a:cs typeface="Arial" charset="0"/>
              </a:rPr>
              <a:t>™</a:t>
            </a:r>
            <a:r>
              <a:rPr lang="en-US" dirty="0" smtClean="0">
                <a:cs typeface="Arial" charset="0"/>
              </a:rPr>
              <a:t> (Combined cycle combustion engine plant)  electrical efficiency</a:t>
            </a:r>
          </a:p>
          <a:p>
            <a:pPr marL="642834" lvl="1" indent="-182296" fontAlgn="t">
              <a:spcAft>
                <a:spcPts val="403"/>
              </a:spcAft>
              <a:buClr>
                <a:schemeClr val="accent1"/>
              </a:buClr>
              <a:buFont typeface="Wingdings" pitchFamily="2" charset="2"/>
              <a:buChar char="à"/>
            </a:pPr>
            <a:r>
              <a:rPr lang="en-US" dirty="0" smtClean="0">
                <a:cs typeface="Arial" charset="0"/>
              </a:rPr>
              <a:t>53 % plant net (gas)</a:t>
            </a:r>
          </a:p>
          <a:p>
            <a:pPr marL="642834" lvl="1" indent="-182296" fontAlgn="t">
              <a:spcAft>
                <a:spcPts val="403"/>
              </a:spcAft>
              <a:buClr>
                <a:schemeClr val="accent1"/>
              </a:buClr>
              <a:buFont typeface="Wingdings" pitchFamily="2" charset="2"/>
              <a:buChar char="à"/>
            </a:pPr>
            <a:r>
              <a:rPr lang="en-US" dirty="0" smtClean="0">
                <a:cs typeface="Arial" charset="0"/>
              </a:rPr>
              <a:t>52 % plant net (liquid fuel)</a:t>
            </a:r>
            <a:endParaRPr lang="en-GB" dirty="0"/>
          </a:p>
        </p:txBody>
      </p:sp>
      <p:sp>
        <p:nvSpPr>
          <p:cNvPr id="4" name="Slide Number Placeholder 3"/>
          <p:cNvSpPr>
            <a:spLocks noGrp="1"/>
          </p:cNvSpPr>
          <p:nvPr>
            <p:ph type="sldNum" sz="quarter" idx="10"/>
          </p:nvPr>
        </p:nvSpPr>
        <p:spPr/>
        <p:txBody>
          <a:bodyPr/>
          <a:lstStyle/>
          <a:p>
            <a:pPr>
              <a:defRPr/>
            </a:pPr>
            <a:fld id="{D21231A0-F1FF-4D63-9942-87614CC14371}" type="slidenum">
              <a:rPr lang="en-US" smtClean="0">
                <a:solidFill>
                  <a:prstClr val="black"/>
                </a:solidFill>
              </a:rPr>
              <a:pPr>
                <a:defRPr/>
              </a:pPr>
              <a:t>19</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3225988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21231A0-F1FF-4D63-9942-87614CC14371}" type="slidenum">
              <a:rPr lang="en-US" smtClean="0"/>
              <a:pPr>
                <a:defRPr/>
              </a:pPr>
              <a:t>21</a:t>
            </a:fld>
            <a:endParaRPr lang="en-US"/>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232847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pPr>
              <a:defRPr/>
            </a:pPr>
            <a:r>
              <a:rPr lang="en-US" smtClean="0"/>
              <a:t>gdfgdfgd</a:t>
            </a:r>
            <a:endParaRPr lang="en-US"/>
          </a:p>
        </p:txBody>
      </p:sp>
      <p:sp>
        <p:nvSpPr>
          <p:cNvPr id="5" name="Slide Number Placeholder 4"/>
          <p:cNvSpPr>
            <a:spLocks noGrp="1"/>
          </p:cNvSpPr>
          <p:nvPr>
            <p:ph type="sldNum" sz="quarter" idx="11"/>
          </p:nvPr>
        </p:nvSpPr>
        <p:spPr/>
        <p:txBody>
          <a:bodyPr/>
          <a:lstStyle/>
          <a:p>
            <a:pPr>
              <a:defRPr/>
            </a:pPr>
            <a:fld id="{D21231A0-F1FF-4D63-9942-87614CC14371}" type="slidenum">
              <a:rPr lang="en-US" smtClean="0"/>
              <a:pPr>
                <a:defRPr/>
              </a:pPr>
              <a:t>25</a:t>
            </a:fld>
            <a:endParaRPr lang="en-US"/>
          </a:p>
        </p:txBody>
      </p:sp>
    </p:spTree>
    <p:extLst>
      <p:ext uri="{BB962C8B-B14F-4D97-AF65-F5344CB8AC3E}">
        <p14:creationId xmlns:p14="http://schemas.microsoft.com/office/powerpoint/2010/main" val="3810100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p:spPr>
        <p:txBody>
          <a:bodyPr/>
          <a:lstStyle/>
          <a:p>
            <a:r>
              <a:rPr lang="fi-FI" dirty="0" smtClean="0"/>
              <a:t>Nuke 33 % efficiency, no dynamic properties</a:t>
            </a:r>
          </a:p>
          <a:p>
            <a:r>
              <a:rPr lang="fi-FI" dirty="0" smtClean="0"/>
              <a:t>Coal up to 40 % efficiency, 12 h start from cold, 3 h from warm</a:t>
            </a:r>
          </a:p>
          <a:p>
            <a:r>
              <a:rPr lang="fi-FI" dirty="0" smtClean="0"/>
              <a:t>CCGT </a:t>
            </a:r>
            <a:r>
              <a:rPr lang="fi-FI" dirty="0" err="1" smtClean="0"/>
              <a:t>reaches</a:t>
            </a:r>
            <a:r>
              <a:rPr lang="fi-FI" dirty="0" smtClean="0"/>
              <a:t> </a:t>
            </a:r>
            <a:r>
              <a:rPr lang="fi-FI" dirty="0" err="1" smtClean="0"/>
              <a:t>full</a:t>
            </a:r>
            <a:r>
              <a:rPr lang="fi-FI" dirty="0" smtClean="0"/>
              <a:t> </a:t>
            </a:r>
            <a:r>
              <a:rPr lang="fi-FI" dirty="0" err="1" smtClean="0"/>
              <a:t>load</a:t>
            </a:r>
            <a:r>
              <a:rPr lang="fi-FI" dirty="0" smtClean="0"/>
              <a:t> in 90 min from preheated conditions, GT only in 25 mins.</a:t>
            </a:r>
          </a:p>
          <a:p>
            <a:r>
              <a:rPr lang="fi-FI" dirty="0" smtClean="0"/>
              <a:t>Heavy </a:t>
            </a:r>
            <a:r>
              <a:rPr lang="fi-FI" dirty="0" err="1" smtClean="0"/>
              <a:t>duty</a:t>
            </a:r>
            <a:r>
              <a:rPr lang="fi-FI" dirty="0" smtClean="0"/>
              <a:t> (Industrial) </a:t>
            </a:r>
            <a:r>
              <a:rPr lang="fi-FI" dirty="0" err="1" smtClean="0"/>
              <a:t>GT’s</a:t>
            </a:r>
            <a:r>
              <a:rPr lang="fi-FI" dirty="0" smtClean="0"/>
              <a:t> </a:t>
            </a:r>
            <a:r>
              <a:rPr lang="fi-FI" dirty="0" err="1" smtClean="0"/>
              <a:t>reach</a:t>
            </a:r>
            <a:r>
              <a:rPr lang="fi-FI" dirty="0" smtClean="0"/>
              <a:t> </a:t>
            </a:r>
            <a:r>
              <a:rPr lang="fi-FI" dirty="0" err="1" smtClean="0"/>
              <a:t>full</a:t>
            </a:r>
            <a:r>
              <a:rPr lang="fi-FI" dirty="0" smtClean="0"/>
              <a:t> </a:t>
            </a:r>
            <a:r>
              <a:rPr lang="fi-FI" dirty="0" err="1" smtClean="0"/>
              <a:t>load</a:t>
            </a:r>
            <a:r>
              <a:rPr lang="fi-FI" dirty="0" smtClean="0"/>
              <a:t> in 25 minutes, aeroderivates in 10 </a:t>
            </a:r>
            <a:r>
              <a:rPr lang="fi-FI" dirty="0" err="1" smtClean="0"/>
              <a:t>minutes</a:t>
            </a:r>
            <a:endParaRPr lang="fi-FI" dirty="0" smtClean="0"/>
          </a:p>
          <a:p>
            <a:r>
              <a:rPr lang="fi-FI" dirty="0" smtClean="0"/>
              <a:t>Wärtsilä SC </a:t>
            </a:r>
            <a:r>
              <a:rPr lang="fi-FI" dirty="0" err="1" smtClean="0"/>
              <a:t>r</a:t>
            </a:r>
            <a:r>
              <a:rPr lang="fi-FI" baseline="0" dirty="0" err="1" smtClean="0"/>
              <a:t>eaches</a:t>
            </a:r>
            <a:r>
              <a:rPr lang="fi-FI" baseline="0" dirty="0" smtClean="0"/>
              <a:t> </a:t>
            </a:r>
            <a:r>
              <a:rPr lang="fi-FI" baseline="0" dirty="0" err="1" smtClean="0"/>
              <a:t>full</a:t>
            </a:r>
            <a:r>
              <a:rPr lang="fi-FI" baseline="0" dirty="0" smtClean="0"/>
              <a:t> </a:t>
            </a:r>
            <a:r>
              <a:rPr lang="fi-FI" baseline="0" dirty="0" err="1" smtClean="0"/>
              <a:t>load</a:t>
            </a:r>
            <a:r>
              <a:rPr lang="fi-FI" baseline="0" dirty="0" smtClean="0"/>
              <a:t> in 3 min (</a:t>
            </a:r>
            <a:r>
              <a:rPr lang="fi-FI" baseline="0" dirty="0" err="1" smtClean="0"/>
              <a:t>Liquid</a:t>
            </a:r>
            <a:r>
              <a:rPr lang="fi-FI" baseline="0" dirty="0" smtClean="0"/>
              <a:t> </a:t>
            </a:r>
            <a:r>
              <a:rPr lang="fi-FI" baseline="0" dirty="0" err="1" smtClean="0"/>
              <a:t>fuel</a:t>
            </a:r>
            <a:r>
              <a:rPr lang="fi-FI" baseline="0" dirty="0" smtClean="0"/>
              <a:t> </a:t>
            </a:r>
            <a:r>
              <a:rPr lang="fi-FI" baseline="0" dirty="0" err="1" smtClean="0"/>
              <a:t>engine</a:t>
            </a:r>
            <a:r>
              <a:rPr lang="fi-FI" baseline="0" dirty="0" smtClean="0"/>
              <a:t>), 5 min (34SG), 10 min (50SG)</a:t>
            </a:r>
          </a:p>
          <a:p>
            <a:r>
              <a:rPr lang="fi-FI" baseline="0" dirty="0" smtClean="0"/>
              <a:t>Wärtsilä </a:t>
            </a:r>
            <a:r>
              <a:rPr lang="fi-FI" baseline="0" dirty="0" err="1" smtClean="0"/>
              <a:t>Flexicycle</a:t>
            </a:r>
            <a:r>
              <a:rPr lang="fi-FI" baseline="0" dirty="0" smtClean="0"/>
              <a:t>: </a:t>
            </a:r>
            <a:r>
              <a:rPr lang="fi-FI" baseline="0" dirty="0" err="1" smtClean="0"/>
              <a:t>engines</a:t>
            </a:r>
            <a:r>
              <a:rPr lang="fi-FI" baseline="0" dirty="0" smtClean="0"/>
              <a:t> 10 min, </a:t>
            </a:r>
            <a:r>
              <a:rPr lang="fi-FI" baseline="0" dirty="0" err="1" smtClean="0"/>
              <a:t>combined</a:t>
            </a:r>
            <a:r>
              <a:rPr lang="fi-FI" baseline="0" dirty="0" smtClean="0"/>
              <a:t> </a:t>
            </a:r>
            <a:r>
              <a:rPr lang="fi-FI" baseline="0" dirty="0" err="1" smtClean="0"/>
              <a:t>cycle</a:t>
            </a:r>
            <a:r>
              <a:rPr lang="fi-FI" baseline="0" dirty="0" smtClean="0"/>
              <a:t> 80 min</a:t>
            </a:r>
          </a:p>
          <a:p>
            <a:endParaRPr lang="en-GB" dirty="0" smtClean="0"/>
          </a:p>
        </p:txBody>
      </p:sp>
      <p:sp>
        <p:nvSpPr>
          <p:cNvPr id="108548" name="Slide Number Placeholder 3"/>
          <p:cNvSpPr>
            <a:spLocks noGrp="1"/>
          </p:cNvSpPr>
          <p:nvPr>
            <p:ph type="sldNum" sz="quarter" idx="5"/>
          </p:nvPr>
        </p:nvSpPr>
        <p:spPr>
          <a:noFill/>
        </p:spPr>
        <p:txBody>
          <a:bodyPr/>
          <a:lstStyle/>
          <a:p>
            <a:fld id="{06D6D646-93A6-4E76-8EF0-24AF89614D86}" type="slidenum">
              <a:rPr lang="en-US" smtClean="0">
                <a:solidFill>
                  <a:prstClr val="black"/>
                </a:solidFill>
              </a:rPr>
              <a:pPr/>
              <a:t>26</a:t>
            </a:fld>
            <a:endParaRPr lang="en-US" smtClean="0">
              <a:solidFill>
                <a:prstClr val="black"/>
              </a:solidFill>
            </a:endParaRPr>
          </a:p>
        </p:txBody>
      </p:sp>
    </p:spTree>
    <p:extLst>
      <p:ext uri="{BB962C8B-B14F-4D97-AF65-F5344CB8AC3E}">
        <p14:creationId xmlns:p14="http://schemas.microsoft.com/office/powerpoint/2010/main" val="3033361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lide Image Placeholder 1"/>
          <p:cNvSpPr>
            <a:spLocks noGrp="1" noRot="1" noChangeAspect="1" noTextEdit="1"/>
          </p:cNvSpPr>
          <p:nvPr>
            <p:ph type="sldImg"/>
          </p:nvPr>
        </p:nvSpPr>
        <p:spPr>
          <a:xfrm>
            <a:off x="1143000" y="685800"/>
            <a:ext cx="4572000" cy="3429000"/>
          </a:xfrm>
          <a:ln/>
        </p:spPr>
      </p:sp>
      <p:sp>
        <p:nvSpPr>
          <p:cNvPr id="176131" name="Notes Placeholder 2"/>
          <p:cNvSpPr>
            <a:spLocks noGrp="1"/>
          </p:cNvSpPr>
          <p:nvPr>
            <p:ph type="body" idx="1"/>
          </p:nvPr>
        </p:nvSpPr>
        <p:spPr>
          <a:xfrm>
            <a:off x="914508" y="4343144"/>
            <a:ext cx="5028986" cy="4115019"/>
          </a:xfrm>
          <a:noFill/>
          <a:ln/>
        </p:spPr>
        <p:txBody>
          <a:bodyPr lIns="95420" tIns="47710" rIns="95420" bIns="47710"/>
          <a:lstStyle/>
          <a:p>
            <a:r>
              <a:rPr lang="en-US" dirty="0" smtClean="0">
                <a:latin typeface="Arial" pitchFamily="34" charset="0"/>
                <a:cs typeface="Arial" pitchFamily="34" charset="0"/>
              </a:rPr>
              <a:t>Internal use</a:t>
            </a:r>
          </a:p>
        </p:txBody>
      </p:sp>
      <p:sp>
        <p:nvSpPr>
          <p:cNvPr id="176132" name="Slide Number Placeholder 3"/>
          <p:cNvSpPr txBox="1">
            <a:spLocks noGrp="1"/>
          </p:cNvSpPr>
          <p:nvPr/>
        </p:nvSpPr>
        <p:spPr bwMode="auto">
          <a:xfrm>
            <a:off x="3885453" y="8686288"/>
            <a:ext cx="2972547" cy="457712"/>
          </a:xfrm>
          <a:prstGeom prst="rect">
            <a:avLst/>
          </a:prstGeom>
          <a:noFill/>
          <a:ln w="9525">
            <a:noFill/>
            <a:miter lim="800000"/>
            <a:headEnd/>
            <a:tailEnd/>
          </a:ln>
        </p:spPr>
        <p:txBody>
          <a:bodyPr lIns="95420" tIns="47710" rIns="95420" bIns="47710" anchor="b"/>
          <a:lstStyle/>
          <a:p>
            <a:pPr algn="r" eaLnBrk="0" fontAlgn="base" hangingPunct="0">
              <a:spcBef>
                <a:spcPct val="0"/>
              </a:spcBef>
              <a:spcAft>
                <a:spcPct val="0"/>
              </a:spcAft>
            </a:pPr>
            <a:fld id="{09741881-EE9F-4EC0-8BC0-C2606FFC60F4}" type="slidenum">
              <a:rPr lang="en-US" sz="900" smtClean="0">
                <a:solidFill>
                  <a:srgbClr val="0000FF"/>
                </a:solidFill>
                <a:latin typeface="Arial" pitchFamily="34" charset="0"/>
                <a:cs typeface="Arial" pitchFamily="34" charset="0"/>
              </a:rPr>
              <a:pPr algn="r" eaLnBrk="0" fontAlgn="base" hangingPunct="0">
                <a:spcBef>
                  <a:spcPct val="0"/>
                </a:spcBef>
                <a:spcAft>
                  <a:spcPct val="0"/>
                </a:spcAft>
              </a:pPr>
              <a:t>37</a:t>
            </a:fld>
            <a:endParaRPr lang="en-US" sz="900" smtClean="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2473013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a:ln/>
        </p:spPr>
      </p:sp>
      <p:sp>
        <p:nvSpPr>
          <p:cNvPr id="151555"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5"/>
          </p:nvPr>
        </p:nvSpPr>
        <p:spPr/>
        <p:txBody>
          <a:bodyPr/>
          <a:lstStyle/>
          <a:p>
            <a:pPr>
              <a:defRPr/>
            </a:pPr>
            <a:fld id="{48E2E61E-1378-4E5F-A15C-B7C099BFF2DA}" type="slidenum">
              <a:rPr lang="en-US" smtClean="0">
                <a:solidFill>
                  <a:prstClr val="black"/>
                </a:solidFill>
              </a:rPr>
              <a:pPr>
                <a:defRPr/>
              </a:pPr>
              <a:t>40</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344592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a:ln/>
        </p:spPr>
      </p:sp>
      <p:sp>
        <p:nvSpPr>
          <p:cNvPr id="152579" name="Notes Placeholder 2"/>
          <p:cNvSpPr>
            <a:spLocks noGrp="1"/>
          </p:cNvSpPr>
          <p:nvPr>
            <p:ph type="body" idx="1"/>
          </p:nvPr>
        </p:nvSpPr>
        <p:spPr>
          <a:noFill/>
          <a:ln/>
        </p:spPr>
        <p:txBody>
          <a:bodyPr/>
          <a:lstStyle/>
          <a:p>
            <a:r>
              <a:rPr lang="fi-FI" smtClean="0"/>
              <a:t>Temperature 30 C</a:t>
            </a:r>
          </a:p>
          <a:p>
            <a:r>
              <a:rPr lang="fi-FI" smtClean="0"/>
              <a:t>Sea water 27 C</a:t>
            </a:r>
          </a:p>
          <a:p>
            <a:r>
              <a:rPr lang="fi-FI" smtClean="0"/>
              <a:t>Direct seawater cooling</a:t>
            </a:r>
            <a:endParaRPr lang="en-GB" smtClean="0"/>
          </a:p>
        </p:txBody>
      </p:sp>
      <p:sp>
        <p:nvSpPr>
          <p:cNvPr id="4" name="Slide Number Placeholder 3"/>
          <p:cNvSpPr>
            <a:spLocks noGrp="1"/>
          </p:cNvSpPr>
          <p:nvPr>
            <p:ph type="sldNum" sz="quarter" idx="5"/>
          </p:nvPr>
        </p:nvSpPr>
        <p:spPr/>
        <p:txBody>
          <a:bodyPr/>
          <a:lstStyle/>
          <a:p>
            <a:pPr>
              <a:defRPr/>
            </a:pPr>
            <a:fld id="{8E999593-69D1-4FCA-BB90-7241F16AB56D}" type="slidenum">
              <a:rPr lang="en-US" smtClean="0">
                <a:solidFill>
                  <a:prstClr val="black"/>
                </a:solidFill>
              </a:rPr>
              <a:pPr>
                <a:defRPr/>
              </a:pPr>
              <a:t>41</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21288372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p:cNvSpPr>
            <a:spLocks noGrp="1" noRot="1" noChangeAspect="1" noTextEdit="1"/>
          </p:cNvSpPr>
          <p:nvPr>
            <p:ph type="sldImg"/>
          </p:nvPr>
        </p:nvSpPr>
        <p:spPr>
          <a:ln/>
        </p:spPr>
      </p:sp>
      <p:sp>
        <p:nvSpPr>
          <p:cNvPr id="153603" name="Notes Placeholder 2"/>
          <p:cNvSpPr>
            <a:spLocks noGrp="1"/>
          </p:cNvSpPr>
          <p:nvPr>
            <p:ph type="body" idx="1"/>
          </p:nvPr>
        </p:nvSpPr>
        <p:spPr>
          <a:noFill/>
          <a:ln/>
        </p:spPr>
        <p:txBody>
          <a:bodyPr/>
          <a:lstStyle/>
          <a:p>
            <a:r>
              <a:rPr lang="fi-FI" smtClean="0"/>
              <a:t>Direct seawater cooling to ACC.</a:t>
            </a:r>
          </a:p>
          <a:p>
            <a:r>
              <a:rPr lang="fi-FI" smtClean="0"/>
              <a:t>Temperature 30 C</a:t>
            </a:r>
            <a:endParaRPr lang="en-GB" smtClean="0"/>
          </a:p>
        </p:txBody>
      </p:sp>
      <p:sp>
        <p:nvSpPr>
          <p:cNvPr id="4" name="Slide Number Placeholder 3"/>
          <p:cNvSpPr>
            <a:spLocks noGrp="1"/>
          </p:cNvSpPr>
          <p:nvPr>
            <p:ph type="sldNum" sz="quarter" idx="5"/>
          </p:nvPr>
        </p:nvSpPr>
        <p:spPr/>
        <p:txBody>
          <a:bodyPr/>
          <a:lstStyle/>
          <a:p>
            <a:pPr>
              <a:defRPr/>
            </a:pPr>
            <a:fld id="{8D53FA44-3CF5-4822-B2B7-FF3131012E81}" type="slidenum">
              <a:rPr lang="en-US" smtClean="0">
                <a:solidFill>
                  <a:prstClr val="black"/>
                </a:solidFill>
              </a:rPr>
              <a:pPr>
                <a:defRPr/>
              </a:pPr>
              <a:t>42</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2481441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a:ln/>
        </p:spPr>
      </p:sp>
      <p:sp>
        <p:nvSpPr>
          <p:cNvPr id="154627" name="Notes Placeholder 2"/>
          <p:cNvSpPr>
            <a:spLocks noGrp="1"/>
          </p:cNvSpPr>
          <p:nvPr>
            <p:ph type="body" idx="1"/>
          </p:nvPr>
        </p:nvSpPr>
        <p:spPr>
          <a:noFill/>
          <a:ln/>
        </p:spPr>
        <p:txBody>
          <a:bodyPr/>
          <a:lstStyle/>
          <a:p>
            <a:r>
              <a:rPr lang="fi-FI" smtClean="0"/>
              <a:t>Gas pressure in pipe 10 bar (from 26 bar).</a:t>
            </a:r>
            <a:endParaRPr lang="en-GB" smtClean="0"/>
          </a:p>
        </p:txBody>
      </p:sp>
      <p:sp>
        <p:nvSpPr>
          <p:cNvPr id="4" name="Slide Number Placeholder 3"/>
          <p:cNvSpPr>
            <a:spLocks noGrp="1"/>
          </p:cNvSpPr>
          <p:nvPr>
            <p:ph type="sldNum" sz="quarter" idx="5"/>
          </p:nvPr>
        </p:nvSpPr>
        <p:spPr/>
        <p:txBody>
          <a:bodyPr/>
          <a:lstStyle/>
          <a:p>
            <a:pPr>
              <a:defRPr/>
            </a:pPr>
            <a:fld id="{26EBFB7A-2DC8-4431-91C8-6319CF5F1F1C}" type="slidenum">
              <a:rPr lang="en-US" smtClean="0">
                <a:solidFill>
                  <a:prstClr val="black"/>
                </a:solidFill>
              </a:rPr>
              <a:pPr>
                <a:defRPr/>
              </a:pPr>
              <a:t>43</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404122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a:ln/>
        </p:spPr>
      </p:sp>
      <p:sp>
        <p:nvSpPr>
          <p:cNvPr id="155651" name="Notes Placeholder 2"/>
          <p:cNvSpPr>
            <a:spLocks noGrp="1"/>
          </p:cNvSpPr>
          <p:nvPr>
            <p:ph type="body" idx="1"/>
          </p:nvPr>
        </p:nvSpPr>
        <p:spPr>
          <a:noFill/>
          <a:ln/>
        </p:spPr>
        <p:txBody>
          <a:bodyPr/>
          <a:lstStyle/>
          <a:p>
            <a:r>
              <a:rPr lang="fi-FI" smtClean="0"/>
              <a:t>From 100 to 80 % plant load. </a:t>
            </a:r>
          </a:p>
          <a:p>
            <a:r>
              <a:rPr lang="fi-FI" smtClean="0"/>
              <a:t>In this GTs operates on 75 % load.</a:t>
            </a:r>
            <a:endParaRPr lang="en-GB" smtClean="0"/>
          </a:p>
        </p:txBody>
      </p:sp>
      <p:sp>
        <p:nvSpPr>
          <p:cNvPr id="4" name="Slide Number Placeholder 3"/>
          <p:cNvSpPr>
            <a:spLocks noGrp="1"/>
          </p:cNvSpPr>
          <p:nvPr>
            <p:ph type="sldNum" sz="quarter" idx="5"/>
          </p:nvPr>
        </p:nvSpPr>
        <p:spPr/>
        <p:txBody>
          <a:bodyPr/>
          <a:lstStyle/>
          <a:p>
            <a:pPr>
              <a:defRPr/>
            </a:pPr>
            <a:fld id="{0999F534-FC40-4B30-8CA4-F5E121E41BD2}" type="slidenum">
              <a:rPr lang="en-US" smtClean="0">
                <a:solidFill>
                  <a:prstClr val="black"/>
                </a:solidFill>
              </a:rPr>
              <a:pPr>
                <a:defRPr/>
              </a:pPr>
              <a:t>44</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281291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a:ln/>
        </p:spPr>
      </p:sp>
      <p:sp>
        <p:nvSpPr>
          <p:cNvPr id="156675" name="Notes Placeholder 2"/>
          <p:cNvSpPr>
            <a:spLocks noGrp="1"/>
          </p:cNvSpPr>
          <p:nvPr>
            <p:ph type="body" idx="1"/>
          </p:nvPr>
        </p:nvSpPr>
        <p:spPr>
          <a:noFill/>
          <a:ln/>
        </p:spPr>
        <p:txBody>
          <a:bodyPr/>
          <a:lstStyle/>
          <a:p>
            <a:r>
              <a:rPr lang="fi-FI" smtClean="0"/>
              <a:t>12 h operation, 12 h standstill, weekends in operation. If longer standstill during weekend, efficiency is even lower due to the longer start up period.</a:t>
            </a:r>
            <a:endParaRPr lang="en-GB" smtClean="0"/>
          </a:p>
        </p:txBody>
      </p:sp>
      <p:sp>
        <p:nvSpPr>
          <p:cNvPr id="4" name="Slide Number Placeholder 3"/>
          <p:cNvSpPr>
            <a:spLocks noGrp="1"/>
          </p:cNvSpPr>
          <p:nvPr>
            <p:ph type="sldNum" sz="quarter" idx="5"/>
          </p:nvPr>
        </p:nvSpPr>
        <p:spPr/>
        <p:txBody>
          <a:bodyPr/>
          <a:lstStyle/>
          <a:p>
            <a:pPr>
              <a:defRPr/>
            </a:pPr>
            <a:fld id="{75617238-CB99-41B5-874B-194E7BDA4307}" type="slidenum">
              <a:rPr lang="en-US" smtClean="0">
                <a:solidFill>
                  <a:prstClr val="black"/>
                </a:solidFill>
              </a:rPr>
              <a:pPr>
                <a:defRPr/>
              </a:pPr>
              <a:t>45</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790567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a:ln/>
        </p:spPr>
      </p:sp>
      <p:sp>
        <p:nvSpPr>
          <p:cNvPr id="157699"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5"/>
          </p:nvPr>
        </p:nvSpPr>
        <p:spPr/>
        <p:txBody>
          <a:bodyPr/>
          <a:lstStyle/>
          <a:p>
            <a:pPr>
              <a:defRPr/>
            </a:pPr>
            <a:fld id="{D584BA2D-65C2-4F42-ABE5-F9E9C8325BB7}" type="slidenum">
              <a:rPr lang="en-US" smtClean="0">
                <a:solidFill>
                  <a:prstClr val="black"/>
                </a:solidFill>
              </a:rPr>
              <a:pPr>
                <a:defRPr/>
              </a:pPr>
              <a:t>46</a:t>
            </a:fld>
            <a:endParaRPr lang="en-US">
              <a:solidFill>
                <a:prstClr val="black"/>
              </a:solidFill>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174066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CCGT: Only the latest fast starting CCGT plants</a:t>
            </a:r>
            <a:r>
              <a:rPr lang="en-GB" baseline="0" dirty="0" smtClean="0"/>
              <a:t> are this fast.</a:t>
            </a:r>
            <a:endParaRPr lang="en-GB" dirty="0"/>
          </a:p>
        </p:txBody>
      </p:sp>
      <p:sp>
        <p:nvSpPr>
          <p:cNvPr id="4" name="Slide Number Placeholder 3"/>
          <p:cNvSpPr>
            <a:spLocks noGrp="1"/>
          </p:cNvSpPr>
          <p:nvPr>
            <p:ph type="sldNum" sz="quarter" idx="10"/>
          </p:nvPr>
        </p:nvSpPr>
        <p:spPr/>
        <p:txBody>
          <a:bodyPr/>
          <a:lstStyle/>
          <a:p>
            <a:fld id="{CFA8E1A2-0397-47E9-ABE9-F5563CEC64B2}" type="slidenum">
              <a:rPr lang="en-GB" smtClean="0">
                <a:solidFill>
                  <a:prstClr val="black"/>
                </a:solidFill>
              </a:rPr>
              <a:pPr/>
              <a:t>49</a:t>
            </a:fld>
            <a:endParaRPr lang="en-GB">
              <a:solidFill>
                <a:prstClr val="black"/>
              </a:solidFill>
            </a:endParaRPr>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3115813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CCGT: Only the latest fast starting CCGT plants</a:t>
            </a:r>
            <a:r>
              <a:rPr lang="en-GB" baseline="0" dirty="0" smtClean="0"/>
              <a:t> are this fast.</a:t>
            </a:r>
            <a:endParaRPr lang="en-GB" smtClean="0"/>
          </a:p>
          <a:p>
            <a:endParaRPr lang="en-GB" dirty="0"/>
          </a:p>
        </p:txBody>
      </p:sp>
      <p:sp>
        <p:nvSpPr>
          <p:cNvPr id="4" name="Slide Number Placeholder 3"/>
          <p:cNvSpPr>
            <a:spLocks noGrp="1"/>
          </p:cNvSpPr>
          <p:nvPr>
            <p:ph type="sldNum" sz="quarter" idx="10"/>
          </p:nvPr>
        </p:nvSpPr>
        <p:spPr/>
        <p:txBody>
          <a:bodyPr/>
          <a:lstStyle/>
          <a:p>
            <a:pPr>
              <a:defRPr/>
            </a:pPr>
            <a:fld id="{03CE73E4-CEA3-4C63-B487-C2B552763407}" type="slidenum">
              <a:rPr lang="en-GB" smtClean="0">
                <a:solidFill>
                  <a:prstClr val="black"/>
                </a:solidFill>
              </a:rPr>
              <a:pPr>
                <a:defRPr/>
              </a:pPr>
              <a:t>50</a:t>
            </a:fld>
            <a:endParaRPr lang="en-GB">
              <a:solidFill>
                <a:prstClr val="black"/>
              </a:solidFill>
            </a:endParaRPr>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3651527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	</a:t>
            </a:r>
            <a:endParaRPr lang="en-GB" dirty="0"/>
          </a:p>
        </p:txBody>
      </p:sp>
      <p:sp>
        <p:nvSpPr>
          <p:cNvPr id="4" name="Slide Number Placeholder 3"/>
          <p:cNvSpPr>
            <a:spLocks noGrp="1"/>
          </p:cNvSpPr>
          <p:nvPr>
            <p:ph type="sldNum" sz="quarter" idx="10"/>
          </p:nvPr>
        </p:nvSpPr>
        <p:spPr/>
        <p:txBody>
          <a:bodyPr/>
          <a:lstStyle/>
          <a:p>
            <a:fld id="{CFA8E1A2-0397-47E9-ABE9-F5563CEC64B2}" type="slidenum">
              <a:rPr lang="en-GB" smtClean="0">
                <a:solidFill>
                  <a:prstClr val="black"/>
                </a:solidFill>
              </a:rPr>
              <a:pPr/>
              <a:t>51</a:t>
            </a:fld>
            <a:endParaRPr lang="en-GB">
              <a:solidFill>
                <a:prstClr val="black"/>
              </a:solidFill>
            </a:endParaRPr>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1122461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FA8E1A2-0397-47E9-ABE9-F5563CEC64B2}" type="slidenum">
              <a:rPr lang="en-GB" smtClean="0">
                <a:solidFill>
                  <a:prstClr val="black"/>
                </a:solidFill>
              </a:rPr>
              <a:pPr/>
              <a:t>52</a:t>
            </a:fld>
            <a:endParaRPr lang="en-GB">
              <a:solidFill>
                <a:prstClr val="black"/>
              </a:solidFill>
            </a:endParaRPr>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7345531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smtClean="0"/>
          </a:p>
          <a:p>
            <a:r>
              <a:rPr lang="en-US" dirty="0" smtClean="0"/>
              <a:t>When an gas turbine needs to be stopped, it is not less than hundreds</a:t>
            </a:r>
            <a:r>
              <a:rPr lang="en-US" baseline="0" dirty="0" smtClean="0"/>
              <a:t> of megawatts that are being stopped. This is such a lost of revenue that is totally minimized in a engine-based power plant.</a:t>
            </a:r>
            <a:endParaRPr lang="en-GB" dirty="0"/>
          </a:p>
        </p:txBody>
      </p:sp>
      <p:sp>
        <p:nvSpPr>
          <p:cNvPr id="4" name="Slide Number Placeholder 3"/>
          <p:cNvSpPr>
            <a:spLocks noGrp="1"/>
          </p:cNvSpPr>
          <p:nvPr>
            <p:ph type="sldNum" sz="quarter" idx="10"/>
          </p:nvPr>
        </p:nvSpPr>
        <p:spPr/>
        <p:txBody>
          <a:bodyPr/>
          <a:lstStyle/>
          <a:p>
            <a:pPr>
              <a:defRPr/>
            </a:pPr>
            <a:fld id="{159F58A7-DEB0-4E29-85E9-72A97D0DF4F6}" type="slidenum">
              <a:rPr lang="en-GB" smtClean="0"/>
              <a:pPr>
                <a:defRPr/>
              </a:pPr>
              <a:t>61</a:t>
            </a:fld>
            <a:endParaRPr lang="en-GB" dirty="0"/>
          </a:p>
        </p:txBody>
      </p:sp>
    </p:spTree>
    <p:extLst>
      <p:ext uri="{BB962C8B-B14F-4D97-AF65-F5344CB8AC3E}">
        <p14:creationId xmlns:p14="http://schemas.microsoft.com/office/powerpoint/2010/main" val="36481637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smtClean="0"/>
          </a:p>
          <a:p>
            <a:r>
              <a:rPr lang="en-US" dirty="0" smtClean="0"/>
              <a:t>When an gas turbine needs to be stopped, it is not less than hundreds</a:t>
            </a:r>
            <a:r>
              <a:rPr lang="en-US" baseline="0" dirty="0" smtClean="0"/>
              <a:t> of megawatts that are being stopped. This is such a lost of revenue that is totally minimized in a engine-based power plant.</a:t>
            </a:r>
            <a:endParaRPr lang="en-GB" dirty="0"/>
          </a:p>
        </p:txBody>
      </p:sp>
      <p:sp>
        <p:nvSpPr>
          <p:cNvPr id="4" name="Slide Number Placeholder 3"/>
          <p:cNvSpPr>
            <a:spLocks noGrp="1"/>
          </p:cNvSpPr>
          <p:nvPr>
            <p:ph type="sldNum" sz="quarter" idx="10"/>
          </p:nvPr>
        </p:nvSpPr>
        <p:spPr/>
        <p:txBody>
          <a:bodyPr/>
          <a:lstStyle/>
          <a:p>
            <a:pPr>
              <a:defRPr/>
            </a:pPr>
            <a:fld id="{159F58A7-DEB0-4E29-85E9-72A97D0DF4F6}" type="slidenum">
              <a:rPr lang="en-GB" smtClean="0"/>
              <a:pPr>
                <a:defRPr/>
              </a:pPr>
              <a:t>62</a:t>
            </a:fld>
            <a:endParaRPr lang="en-GB" dirty="0"/>
          </a:p>
        </p:txBody>
      </p:sp>
    </p:spTree>
    <p:extLst>
      <p:ext uri="{BB962C8B-B14F-4D97-AF65-F5344CB8AC3E}">
        <p14:creationId xmlns:p14="http://schemas.microsoft.com/office/powerpoint/2010/main" val="2060277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BE971B4-1F0C-4343-BB1B-FECF8987AAD1}" type="slidenum">
              <a:rPr lang="fi-FI" smtClean="0"/>
              <a:pPr/>
              <a:t>71</a:t>
            </a:fld>
            <a:endParaRPr lang="fi-FI"/>
          </a:p>
        </p:txBody>
      </p:sp>
    </p:spTree>
    <p:extLst>
      <p:ext uri="{BB962C8B-B14F-4D97-AF65-F5344CB8AC3E}">
        <p14:creationId xmlns:p14="http://schemas.microsoft.com/office/powerpoint/2010/main" val="1903176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F51DD694-33FA-456C-B0D1-FA19349BB2F0}" type="slidenum">
              <a:rPr lang="en-US" smtClean="0">
                <a:latin typeface="Arial" charset="0"/>
              </a:rPr>
              <a:pPr/>
              <a:t>74</a:t>
            </a:fld>
            <a:endParaRPr lang="en-US" dirty="0" smtClean="0">
              <a:latin typeface="Arial"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r>
              <a:rPr lang="en-GB" sz="1000" dirty="0" smtClean="0">
                <a:latin typeface="Arial" charset="0"/>
              </a:rPr>
              <a:t>The main project execution activities are engineering, purchasing, logistics and transport, contract management, risk management, site management and supervision, construction and installation, commissioning, training and management of document deliverables up to final documentation.</a:t>
            </a:r>
            <a:endParaRPr lang="en-GB" dirty="0" smtClean="0">
              <a:solidFill>
                <a:schemeClr val="accent1"/>
              </a:solidFill>
              <a:latin typeface="Arial" charset="0"/>
            </a:endParaRPr>
          </a:p>
          <a:p>
            <a:pPr eaLnBrk="1" hangingPunct="1"/>
            <a:endParaRPr lang="en-GB" dirty="0" smtClean="0">
              <a:solidFill>
                <a:schemeClr val="accent1"/>
              </a:solidFill>
              <a:latin typeface="Arial" charset="0"/>
            </a:endParaRPr>
          </a:p>
          <a:p>
            <a:pPr eaLnBrk="1" hangingPunct="1"/>
            <a:r>
              <a:rPr lang="en-GB" dirty="0" smtClean="0">
                <a:solidFill>
                  <a:schemeClr val="accent1"/>
                </a:solidFill>
                <a:latin typeface="Arial" charset="0"/>
              </a:rPr>
              <a:t>Project management services for power plants include:</a:t>
            </a:r>
          </a:p>
          <a:p>
            <a:pPr eaLnBrk="1" hangingPunct="1"/>
            <a:r>
              <a:rPr lang="en-GB" sz="1000" b="1" dirty="0" smtClean="0">
                <a:latin typeface="Arial" charset="0"/>
              </a:rPr>
              <a:t>EPC (Engineering, Procurement, Construction)</a:t>
            </a:r>
            <a:r>
              <a:rPr lang="en-GB" sz="1000" dirty="0" smtClean="0">
                <a:latin typeface="Arial" charset="0"/>
              </a:rPr>
              <a:t> is a complete plant delivery where the customer has only one point of contact, which minimizes the customer’s risks.</a:t>
            </a:r>
            <a:endParaRPr lang="en-GB" sz="1000" b="1" dirty="0" smtClean="0">
              <a:latin typeface="Arial" charset="0"/>
            </a:endParaRPr>
          </a:p>
          <a:p>
            <a:pPr eaLnBrk="1" hangingPunct="1"/>
            <a:r>
              <a:rPr lang="en-GB" sz="1000" b="1" dirty="0" smtClean="0">
                <a:latin typeface="Arial" charset="0"/>
              </a:rPr>
              <a:t>Process EPC </a:t>
            </a:r>
            <a:r>
              <a:rPr lang="en-GB" sz="1000" dirty="0" smtClean="0">
                <a:latin typeface="Arial" charset="0"/>
              </a:rPr>
              <a:t> includes the same features as for EPC, except underground civil works are performed by customer’s other contractor. </a:t>
            </a:r>
          </a:p>
          <a:p>
            <a:pPr eaLnBrk="1" hangingPunct="1"/>
            <a:r>
              <a:rPr lang="en-GB" sz="1000" b="1" dirty="0" smtClean="0">
                <a:latin typeface="Arial" charset="0"/>
              </a:rPr>
              <a:t>Extended EEQ</a:t>
            </a:r>
            <a:r>
              <a:rPr lang="en-GB" sz="1000" dirty="0" smtClean="0">
                <a:latin typeface="Arial" charset="0"/>
              </a:rPr>
              <a:t>  (</a:t>
            </a:r>
            <a:r>
              <a:rPr lang="en-GB" sz="1000" b="1" dirty="0" smtClean="0">
                <a:latin typeface="Arial" charset="0"/>
              </a:rPr>
              <a:t>Extended</a:t>
            </a:r>
            <a:r>
              <a:rPr lang="en-GB" sz="1000" dirty="0" smtClean="0">
                <a:latin typeface="Arial" charset="0"/>
              </a:rPr>
              <a:t> </a:t>
            </a:r>
            <a:r>
              <a:rPr lang="en-GB" sz="1000" b="1" dirty="0" smtClean="0">
                <a:latin typeface="Arial" charset="0"/>
              </a:rPr>
              <a:t>Engineered Equipment Delivery</a:t>
            </a:r>
            <a:r>
              <a:rPr lang="en-GB" sz="1000" dirty="0" smtClean="0">
                <a:latin typeface="Arial" charset="0"/>
              </a:rPr>
              <a:t>) is a complete supply solution for defined scope including detailed engineering for total solution.</a:t>
            </a:r>
          </a:p>
          <a:p>
            <a:pPr eaLnBrk="1" hangingPunct="1"/>
            <a:r>
              <a:rPr lang="en-GB" sz="1000" b="1" dirty="0" smtClean="0">
                <a:latin typeface="Arial" charset="0"/>
              </a:rPr>
              <a:t>Basic EEQ (Basic Engineered Equipment Delivery)</a:t>
            </a:r>
            <a:r>
              <a:rPr lang="en-GB" sz="1000" dirty="0" smtClean="0">
                <a:latin typeface="Arial" charset="0"/>
              </a:rPr>
              <a:t> is the most basic service where main equipment and related auxiliary equipment and materials are engineered and supplied. </a:t>
            </a:r>
          </a:p>
          <a:p>
            <a:pPr eaLnBrk="1" hangingPunct="1"/>
            <a:r>
              <a:rPr lang="en-GB" sz="1000" b="1" dirty="0" smtClean="0">
                <a:latin typeface="Arial" charset="0"/>
              </a:rPr>
              <a:t>EPCM  </a:t>
            </a:r>
            <a:r>
              <a:rPr lang="en-GB" sz="1000" dirty="0" smtClean="0">
                <a:latin typeface="Arial" charset="0"/>
              </a:rPr>
              <a:t>is a service contract providing Construction Management services to the customer. </a:t>
            </a:r>
          </a:p>
          <a:p>
            <a:pPr eaLnBrk="1" hangingPunct="1"/>
            <a:endParaRPr lang="fi-FI" sz="1000" dirty="0" smtClean="0">
              <a:latin typeface="Arial" charset="0"/>
            </a:endParaRPr>
          </a:p>
          <a:p>
            <a:pPr eaLnBrk="1" hangingPunct="1"/>
            <a:r>
              <a:rPr lang="fi-FI" sz="1000" dirty="0" smtClean="0">
                <a:latin typeface="Arial" charset="0"/>
              </a:rPr>
              <a:t>The </a:t>
            </a:r>
            <a:r>
              <a:rPr lang="fi-FI" sz="1000" dirty="0" err="1" smtClean="0">
                <a:latin typeface="Arial" charset="0"/>
              </a:rPr>
              <a:t>services</a:t>
            </a:r>
            <a:r>
              <a:rPr lang="fi-FI" sz="1000" dirty="0" smtClean="0">
                <a:latin typeface="Arial" charset="0"/>
              </a:rPr>
              <a:t> </a:t>
            </a:r>
            <a:r>
              <a:rPr lang="fi-FI" sz="1000" dirty="0" err="1" smtClean="0">
                <a:latin typeface="Arial" charset="0"/>
              </a:rPr>
              <a:t>include</a:t>
            </a:r>
            <a:r>
              <a:rPr lang="fi-FI" sz="1000" dirty="0" smtClean="0">
                <a:latin typeface="Arial" charset="0"/>
              </a:rPr>
              <a:t> </a:t>
            </a:r>
            <a:r>
              <a:rPr lang="fi-FI" sz="1000" dirty="0" err="1" smtClean="0">
                <a:latin typeface="Arial" charset="0"/>
              </a:rPr>
              <a:t>performance</a:t>
            </a:r>
            <a:r>
              <a:rPr lang="fi-FI" sz="1000" dirty="0" smtClean="0">
                <a:latin typeface="Arial" charset="0"/>
              </a:rPr>
              <a:t> </a:t>
            </a:r>
            <a:r>
              <a:rPr lang="fi-FI" sz="1000" dirty="0" err="1" smtClean="0">
                <a:latin typeface="Arial" charset="0"/>
              </a:rPr>
              <a:t>guarantees</a:t>
            </a:r>
            <a:r>
              <a:rPr lang="fi-FI" sz="1000" dirty="0" smtClean="0">
                <a:latin typeface="Arial" charset="0"/>
              </a:rPr>
              <a:t> and </a:t>
            </a:r>
            <a:r>
              <a:rPr lang="fi-FI" sz="1000" dirty="0" err="1" smtClean="0">
                <a:latin typeface="Arial" charset="0"/>
              </a:rPr>
              <a:t>equipment</a:t>
            </a:r>
            <a:r>
              <a:rPr lang="fi-FI" sz="1000" dirty="0" smtClean="0">
                <a:latin typeface="Arial" charset="0"/>
              </a:rPr>
              <a:t> </a:t>
            </a:r>
            <a:r>
              <a:rPr lang="fi-FI" sz="1000" dirty="0" err="1" smtClean="0">
                <a:latin typeface="Arial" charset="0"/>
              </a:rPr>
              <a:t>warranty</a:t>
            </a:r>
            <a:r>
              <a:rPr lang="fi-FI" sz="1000" dirty="0" smtClean="0">
                <a:latin typeface="Arial" charset="0"/>
              </a:rPr>
              <a:t>.</a:t>
            </a:r>
            <a:endParaRPr lang="en-US" sz="1000" dirty="0" smtClean="0">
              <a:latin typeface="Arial" charset="0"/>
            </a:endParaRPr>
          </a:p>
          <a:p>
            <a:pPr eaLnBrk="1" hangingPunct="1"/>
            <a:endParaRPr lang="en-US" sz="1000" dirty="0" smtClean="0">
              <a:latin typeface="Arial" charset="0"/>
            </a:endParaRP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424098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BC558369-1A6A-44E1-BCAC-BBFFF7A42EDC}" type="slidenum">
              <a:rPr lang="en-US">
                <a:solidFill>
                  <a:prstClr val="black"/>
                </a:solidFill>
              </a:rPr>
              <a:pPr/>
              <a:t>75</a:t>
            </a:fld>
            <a:endParaRPr lang="en-US"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GB" dirty="0" smtClean="0"/>
          </a:p>
          <a:p>
            <a:pPr eaLnBrk="1" hangingPunct="1"/>
            <a:endParaRPr lang="en-GB" dirty="0" smtClean="0"/>
          </a:p>
          <a:p>
            <a:pPr eaLnBrk="1" hangingPunct="1"/>
            <a:r>
              <a:rPr lang="en-GB" dirty="0" smtClean="0"/>
              <a:t>Our power plant</a:t>
            </a:r>
            <a:r>
              <a:rPr lang="en-GB" baseline="0" dirty="0" smtClean="0"/>
              <a:t>s </a:t>
            </a:r>
            <a:r>
              <a:rPr lang="en-GB" dirty="0" smtClean="0"/>
              <a:t>have been delivered</a:t>
            </a:r>
            <a:r>
              <a:rPr lang="en-GB" baseline="0" dirty="0" smtClean="0"/>
              <a:t> to extreme locations  and conditions from</a:t>
            </a:r>
            <a:r>
              <a:rPr lang="en-GB" dirty="0" smtClean="0"/>
              <a:t> the African jungle to the Siberian Tundra and all in between, therefore, no conditions or locations are too extreme or too remote for our projects. Since we have built power plants literally all over the globe, we have the knowledge to deal with it like no-one else.</a:t>
            </a:r>
            <a:endParaRPr lang="en-GB" i="1" dirty="0" smtClean="0"/>
          </a:p>
          <a:p>
            <a:pPr eaLnBrk="1" hangingPunct="1"/>
            <a:endParaRPr lang="en-GB" dirty="0" smtClean="0"/>
          </a:p>
          <a:p>
            <a:pPr eaLnBrk="1" hangingPunct="1"/>
            <a:endParaRPr lang="en-US" dirty="0" smtClean="0"/>
          </a:p>
          <a:p>
            <a:pPr eaLnBrk="1" hangingPunct="1"/>
            <a:endParaRPr lang="en-US" dirty="0" smtClean="0"/>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17918172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24C096F4-A660-4CA8-B613-03F30EAA4307}" type="slidenum">
              <a:rPr lang="en-US" smtClean="0"/>
              <a:pPr>
                <a:defRPr/>
              </a:pPr>
              <a:t>79</a:t>
            </a:fld>
            <a:endParaRPr lang="en-US"/>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723228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3A9273BB-B642-4489-B261-1C93A5CB3465}" type="slidenum">
              <a:rPr lang="en-GB"/>
              <a:pPr/>
              <a:t>84</a:t>
            </a:fld>
            <a:endParaRPr lang="en-GB"/>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n-US" smtClean="0"/>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21886953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BD460898-EF54-416F-A0B8-984F4016F8CD}" type="slidenum">
              <a:rPr lang="en-US">
                <a:solidFill>
                  <a:prstClr val="black"/>
                </a:solidFill>
              </a:rPr>
              <a:pPr/>
              <a:t>106</a:t>
            </a:fld>
            <a:endParaRPr lang="en-US">
              <a:solidFill>
                <a:prstClr val="black"/>
              </a:solidFill>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r>
              <a:rPr lang="en-US" sz="1600" dirty="0" err="1" smtClean="0"/>
              <a:t>Wärtsilä</a:t>
            </a:r>
            <a:r>
              <a:rPr lang="en-US" sz="1600" dirty="0" smtClean="0"/>
              <a:t> power plants: </a:t>
            </a:r>
          </a:p>
          <a:p>
            <a:pPr lvl="1"/>
            <a:r>
              <a:rPr lang="en-US" sz="1600" dirty="0" smtClean="0"/>
              <a:t>Are excellent load followers</a:t>
            </a:r>
          </a:p>
          <a:p>
            <a:pPr lvl="1"/>
            <a:r>
              <a:rPr lang="en-US" sz="1600" dirty="0" smtClean="0"/>
              <a:t>Are able to operate continuously on full base load</a:t>
            </a:r>
          </a:p>
          <a:p>
            <a:pPr lvl="1"/>
            <a:r>
              <a:rPr lang="en-US" sz="1600" dirty="0" smtClean="0"/>
              <a:t>Start, ramp up to full load and stop in less than 5 minutes</a:t>
            </a:r>
          </a:p>
          <a:p>
            <a:pPr lvl="1"/>
            <a:r>
              <a:rPr lang="en-US" sz="1600" dirty="0" smtClean="0"/>
              <a:t>Provide grid black start</a:t>
            </a:r>
          </a:p>
          <a:p>
            <a:pPr lvl="1"/>
            <a:r>
              <a:rPr lang="en-US" sz="1600" dirty="0" smtClean="0"/>
              <a:t>Offer highest simple cycle efficiency in the world </a:t>
            </a:r>
          </a:p>
          <a:p>
            <a:r>
              <a:rPr lang="en-US" sz="1600" dirty="0" smtClean="0"/>
              <a:t>Fuel options:</a:t>
            </a:r>
          </a:p>
          <a:p>
            <a:pPr lvl="1"/>
            <a:r>
              <a:rPr lang="en-US" sz="1600" dirty="0" smtClean="0"/>
              <a:t>All fuel oils (LFO, HFO, CRO, FWE, LBF)</a:t>
            </a:r>
          </a:p>
          <a:p>
            <a:pPr lvl="1"/>
            <a:r>
              <a:rPr lang="en-US" sz="1600" dirty="0" smtClean="0"/>
              <a:t>Natural gases (NG, LNG, Associated gas)</a:t>
            </a:r>
          </a:p>
          <a:p>
            <a:pPr lvl="1"/>
            <a:r>
              <a:rPr lang="en-US" sz="1600" dirty="0" smtClean="0"/>
              <a:t>Biogases</a:t>
            </a:r>
          </a:p>
          <a:p>
            <a:r>
              <a:rPr lang="en-US" sz="1600" dirty="0" smtClean="0"/>
              <a:t>Power range: 10-600 MW</a:t>
            </a:r>
          </a:p>
          <a:p>
            <a:r>
              <a:rPr lang="en-GB" sz="1600" dirty="0" smtClean="0"/>
              <a:t>Available in </a:t>
            </a:r>
            <a:r>
              <a:rPr lang="en-GB" sz="1600" dirty="0" err="1" smtClean="0"/>
              <a:t>Flexicycle</a:t>
            </a:r>
            <a:r>
              <a:rPr lang="en-GB" sz="1600" dirty="0" smtClean="0"/>
              <a:t> and simple cycle</a:t>
            </a:r>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1798013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968A122-555C-4164-B177-2B3EF95B10BB}" type="slidenum">
              <a:rPr lang="en-US">
                <a:solidFill>
                  <a:prstClr val="black"/>
                </a:solidFill>
              </a:rPr>
              <a:pPr/>
              <a:t>107</a:t>
            </a:fld>
            <a:endParaRPr lang="en-US">
              <a:solidFill>
                <a:prstClr val="black"/>
              </a:solidFill>
            </a:endParaRPr>
          </a:p>
        </p:txBody>
      </p:sp>
      <p:sp>
        <p:nvSpPr>
          <p:cNvPr id="60419" name="Rectangle 2"/>
          <p:cNvSpPr>
            <a:spLocks noGrp="1" noRot="1" noChangeAspect="1" noChangeArrowheads="1" noTextEdit="1"/>
          </p:cNvSpPr>
          <p:nvPr>
            <p:ph type="sldImg"/>
          </p:nvPr>
        </p:nvSpPr>
        <p:spPr>
          <a:xfrm>
            <a:off x="917575" y="744538"/>
            <a:ext cx="4962525" cy="3722687"/>
          </a:xfrm>
          <a:ln/>
        </p:spPr>
      </p:sp>
      <p:sp>
        <p:nvSpPr>
          <p:cNvPr id="60420" name="Rectangle 3"/>
          <p:cNvSpPr>
            <a:spLocks noGrp="1" noChangeArrowheads="1"/>
          </p:cNvSpPr>
          <p:nvPr>
            <p:ph type="body" idx="1"/>
          </p:nvPr>
        </p:nvSpPr>
        <p:spPr>
          <a:noFill/>
          <a:ln/>
        </p:spPr>
        <p:txBody>
          <a:bodyPr/>
          <a:lstStyle/>
          <a:p>
            <a:r>
              <a:rPr lang="en-GB" sz="1600" dirty="0" smtClean="0"/>
              <a:t>Wärtsilä grid stability plants enable:</a:t>
            </a:r>
          </a:p>
          <a:p>
            <a:pPr lvl="1"/>
            <a:r>
              <a:rPr lang="en-GB" sz="1400" dirty="0" smtClean="0"/>
              <a:t>Maximum integration of variable renewables (wind &amp; solar power)</a:t>
            </a:r>
          </a:p>
          <a:p>
            <a:pPr lvl="1"/>
            <a:r>
              <a:rPr lang="en-GB" sz="1400" dirty="0" smtClean="0"/>
              <a:t>Other less flexible power plants to operate in a smoother, more optimum cycle, saving fuel and reducing CO</a:t>
            </a:r>
            <a:r>
              <a:rPr lang="en-GB" sz="1400" baseline="-25000" dirty="0" smtClean="0"/>
              <a:t>2</a:t>
            </a:r>
          </a:p>
          <a:p>
            <a:pPr lvl="1"/>
            <a:r>
              <a:rPr lang="en-GB" sz="1400" dirty="0" smtClean="0"/>
              <a:t>Location of peaking plants in load pockets, avoiding grid constraints and construction</a:t>
            </a:r>
          </a:p>
          <a:p>
            <a:pPr lvl="1"/>
            <a:r>
              <a:rPr lang="en-GB" sz="1400" dirty="0" smtClean="0"/>
              <a:t>System stability even under extreme, fast net load changes, contingency situations etc.</a:t>
            </a:r>
          </a:p>
          <a:p>
            <a:pPr lvl="1"/>
            <a:r>
              <a:rPr lang="en-GB" sz="1400" dirty="0" smtClean="0"/>
              <a:t>Reduction of spinning reserve capacity, saving fuel and reducing CO</a:t>
            </a:r>
            <a:r>
              <a:rPr lang="en-GB" sz="1400" baseline="-25000" dirty="0" smtClean="0"/>
              <a:t>2</a:t>
            </a:r>
          </a:p>
          <a:p>
            <a:pPr lvl="1"/>
            <a:r>
              <a:rPr lang="en-GB" sz="1400" dirty="0" smtClean="0"/>
              <a:t>Reaching the renewable targets for year 2020</a:t>
            </a:r>
          </a:p>
          <a:p>
            <a:pPr lvl="1"/>
            <a:r>
              <a:rPr lang="en-GB" sz="1400" dirty="0" smtClean="0"/>
              <a:t>Multiple operation modes enable participation in energy, capacity, ancillary services and regulating power markets</a:t>
            </a:r>
          </a:p>
          <a:p>
            <a:endParaRPr lang="en-GB" sz="1200" dirty="0" smtClean="0"/>
          </a:p>
          <a:p>
            <a:r>
              <a:rPr lang="en-GB" sz="1200" dirty="0" smtClean="0"/>
              <a:t>Power range: 50-600 MW</a:t>
            </a:r>
          </a:p>
          <a:p>
            <a:endParaRPr lang="en-GB" sz="1200" dirty="0" smtClean="0"/>
          </a:p>
          <a:p>
            <a:r>
              <a:rPr lang="en-GB" sz="1200" dirty="0" smtClean="0"/>
              <a:t>Available in simple cycle and </a:t>
            </a:r>
            <a:r>
              <a:rPr lang="en-GB" sz="1200" dirty="0" err="1" smtClean="0"/>
              <a:t>Flexicycle</a:t>
            </a:r>
            <a:r>
              <a:rPr lang="en-GB" sz="1200" dirty="0" smtClean="0"/>
              <a:t>™</a:t>
            </a:r>
          </a:p>
          <a:p>
            <a:pPr eaLnBrk="1" hangingPunct="1"/>
            <a:endParaRPr lang="en-US" dirty="0" smtClean="0"/>
          </a:p>
        </p:txBody>
      </p:sp>
      <p:sp>
        <p:nvSpPr>
          <p:cNvPr id="2" name="Footer Placeholder 1"/>
          <p:cNvSpPr>
            <a:spLocks noGrp="1"/>
          </p:cNvSpPr>
          <p:nvPr>
            <p:ph type="ftr" sz="quarter" idx="10"/>
          </p:nvPr>
        </p:nvSpPr>
        <p:spPr/>
        <p:txBody>
          <a:bodyPr/>
          <a:lstStyle/>
          <a:p>
            <a:pPr>
              <a:defRPr/>
            </a:pPr>
            <a:r>
              <a:rPr lang="en-US" smtClean="0"/>
              <a:t>gdfgdfgd</a:t>
            </a:r>
            <a:endParaRPr lang="en-US"/>
          </a:p>
        </p:txBody>
      </p:sp>
    </p:spTree>
    <p:extLst>
      <p:ext uri="{BB962C8B-B14F-4D97-AF65-F5344CB8AC3E}">
        <p14:creationId xmlns:p14="http://schemas.microsoft.com/office/powerpoint/2010/main" val="34898936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176213" indent="-176213">
              <a:spcAft>
                <a:spcPct val="15000"/>
              </a:spcAft>
            </a:pPr>
            <a:r>
              <a:rPr lang="en-GB" sz="1600" dirty="0" smtClean="0"/>
              <a:t>Applications:</a:t>
            </a:r>
          </a:p>
          <a:p>
            <a:pPr marL="447676" lvl="1" indent="-176213">
              <a:spcAft>
                <a:spcPct val="15000"/>
              </a:spcAft>
            </a:pPr>
            <a:r>
              <a:rPr lang="en-GB" sz="1600" dirty="0" smtClean="0"/>
              <a:t>Cement </a:t>
            </a:r>
          </a:p>
          <a:p>
            <a:pPr marL="447676" lvl="1" indent="-176213">
              <a:spcAft>
                <a:spcPct val="15000"/>
              </a:spcAft>
            </a:pPr>
            <a:r>
              <a:rPr lang="en-GB" sz="1600" dirty="0" smtClean="0"/>
              <a:t>Mining </a:t>
            </a:r>
          </a:p>
          <a:p>
            <a:pPr marL="447676" lvl="1" indent="-176213">
              <a:spcAft>
                <a:spcPct val="15000"/>
              </a:spcAft>
            </a:pPr>
            <a:r>
              <a:rPr lang="en-GB" sz="1600" dirty="0" smtClean="0"/>
              <a:t>Textile</a:t>
            </a:r>
          </a:p>
          <a:p>
            <a:pPr marL="447676" lvl="1" indent="-176213">
              <a:spcAft>
                <a:spcPct val="15000"/>
              </a:spcAft>
            </a:pPr>
            <a:r>
              <a:rPr lang="en-GB" sz="1600" dirty="0" smtClean="0"/>
              <a:t>Food processing </a:t>
            </a:r>
          </a:p>
          <a:p>
            <a:pPr marL="447676" lvl="1" indent="-176213">
              <a:spcAft>
                <a:spcPct val="15000"/>
              </a:spcAft>
            </a:pPr>
            <a:r>
              <a:rPr lang="en-GB" sz="1600" dirty="0" smtClean="0"/>
              <a:t>Airports</a:t>
            </a:r>
          </a:p>
          <a:p>
            <a:pPr marL="176213" indent="-176213">
              <a:spcAft>
                <a:spcPct val="5000"/>
              </a:spcAft>
            </a:pPr>
            <a:endParaRPr lang="en-GB" sz="1800" b="1" dirty="0" smtClean="0">
              <a:solidFill>
                <a:schemeClr val="hlink"/>
              </a:solidFill>
            </a:endParaRPr>
          </a:p>
          <a:p>
            <a:pPr marL="176213" indent="-176213">
              <a:spcAft>
                <a:spcPct val="5000"/>
              </a:spcAft>
            </a:pPr>
            <a:r>
              <a:rPr lang="en-GB" sz="1600" dirty="0" smtClean="0"/>
              <a:t>Customer needs:</a:t>
            </a:r>
          </a:p>
          <a:p>
            <a:pPr marL="447676" lvl="1" indent="-176213">
              <a:spcAft>
                <a:spcPct val="5000"/>
              </a:spcAft>
            </a:pPr>
            <a:r>
              <a:rPr lang="en-GB" sz="1600" dirty="0" smtClean="0"/>
              <a:t>Independence from external grid and external supply</a:t>
            </a:r>
          </a:p>
          <a:p>
            <a:pPr marL="447676" lvl="1" indent="-176213">
              <a:spcAft>
                <a:spcPct val="5000"/>
              </a:spcAft>
            </a:pPr>
            <a:r>
              <a:rPr lang="en-GB" sz="1600" dirty="0" smtClean="0"/>
              <a:t>Savings in energy costs</a:t>
            </a:r>
          </a:p>
          <a:p>
            <a:pPr marL="447676" lvl="1" indent="-176213">
              <a:spcAft>
                <a:spcPct val="5000"/>
              </a:spcAft>
            </a:pPr>
            <a:r>
              <a:rPr lang="en-GB" sz="1600" dirty="0" smtClean="0"/>
              <a:t>Optimised generation according to own industrial load</a:t>
            </a:r>
          </a:p>
          <a:p>
            <a:pPr marL="176213" indent="-176213">
              <a:spcAft>
                <a:spcPct val="5000"/>
              </a:spcAft>
              <a:buNone/>
            </a:pPr>
            <a:endParaRPr lang="en-GB" sz="1800" b="1" dirty="0" smtClean="0">
              <a:solidFill>
                <a:schemeClr val="hlink"/>
              </a:solidFill>
            </a:endParaRPr>
          </a:p>
          <a:p>
            <a:pPr marL="176213" indent="-176213">
              <a:spcAft>
                <a:spcPct val="15000"/>
              </a:spcAft>
            </a:pPr>
            <a:r>
              <a:rPr lang="en-GB" sz="1600" dirty="0" smtClean="0"/>
              <a:t>Fuel types: </a:t>
            </a:r>
          </a:p>
          <a:p>
            <a:pPr marL="447676" lvl="1" indent="-176213">
              <a:spcAft>
                <a:spcPct val="15000"/>
              </a:spcAft>
            </a:pPr>
            <a:r>
              <a:rPr lang="en-GB" sz="1600" dirty="0" smtClean="0"/>
              <a:t>Natural gas, LFO, HFO, LBF</a:t>
            </a:r>
          </a:p>
          <a:p>
            <a:pPr marL="447676" lvl="1" indent="-176213">
              <a:spcAft>
                <a:spcPct val="15000"/>
              </a:spcAft>
            </a:pPr>
            <a:r>
              <a:rPr lang="en-GB" sz="1600" dirty="0" smtClean="0"/>
              <a:t>Power range: 1-600 MW </a:t>
            </a:r>
          </a:p>
          <a:p>
            <a:endParaRPr lang="en-GB" dirty="0"/>
          </a:p>
        </p:txBody>
      </p:sp>
      <p:sp>
        <p:nvSpPr>
          <p:cNvPr id="4" name="Slide Number Placeholder 3"/>
          <p:cNvSpPr>
            <a:spLocks noGrp="1"/>
          </p:cNvSpPr>
          <p:nvPr>
            <p:ph type="sldNum" sz="quarter" idx="10"/>
          </p:nvPr>
        </p:nvSpPr>
        <p:spPr/>
        <p:txBody>
          <a:bodyPr/>
          <a:lstStyle/>
          <a:p>
            <a:pPr>
              <a:defRPr/>
            </a:pPr>
            <a:fld id="{D21231A0-F1FF-4D63-9942-87614CC14371}" type="slidenum">
              <a:rPr lang="en-US" smtClean="0"/>
              <a:pPr>
                <a:defRPr/>
              </a:pPr>
              <a:t>108</a:t>
            </a:fld>
            <a:endParaRPr lang="en-US"/>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7128890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21231A0-F1FF-4D63-9942-87614CC14371}" type="slidenum">
              <a:rPr lang="en-US" smtClean="0"/>
              <a:pPr>
                <a:defRPr/>
              </a:pPr>
              <a:t>109</a:t>
            </a:fld>
            <a:endParaRPr lang="en-US"/>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153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1E73F56A-960C-45FA-BDE5-7793605EE968}" type="slidenum">
              <a:rPr lang="en-US" smtClean="0"/>
              <a:pPr>
                <a:defRPr/>
              </a:pPr>
              <a:t>110</a:t>
            </a:fld>
            <a:endParaRPr lang="en-US"/>
          </a:p>
        </p:txBody>
      </p:sp>
      <p:sp>
        <p:nvSpPr>
          <p:cNvPr id="5" name="Footer Placeholder 4"/>
          <p:cNvSpPr>
            <a:spLocks noGrp="1"/>
          </p:cNvSpPr>
          <p:nvPr>
            <p:ph type="ftr" sz="quarter" idx="11"/>
          </p:nvPr>
        </p:nvSpPr>
        <p:spPr/>
        <p:txBody>
          <a:bodyPr/>
          <a:lstStyle/>
          <a:p>
            <a:pPr>
              <a:defRPr/>
            </a:pPr>
            <a:r>
              <a:rPr lang="en-US" smtClean="0"/>
              <a:t>gdfgdfgd</a:t>
            </a:r>
            <a:endParaRPr lang="en-US"/>
          </a:p>
        </p:txBody>
      </p:sp>
    </p:spTree>
    <p:extLst>
      <p:ext uri="{BB962C8B-B14F-4D97-AF65-F5344CB8AC3E}">
        <p14:creationId xmlns:p14="http://schemas.microsoft.com/office/powerpoint/2010/main" val="15622098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a:defRPr/>
            </a:pPr>
            <a:r>
              <a:rPr lang="en-US" smtClean="0"/>
              <a:t>gdfgdfgd</a:t>
            </a:r>
            <a:endParaRPr lang="en-US"/>
          </a:p>
        </p:txBody>
      </p:sp>
      <p:sp>
        <p:nvSpPr>
          <p:cNvPr id="5" name="Slide Number Placeholder 4"/>
          <p:cNvSpPr>
            <a:spLocks noGrp="1"/>
          </p:cNvSpPr>
          <p:nvPr>
            <p:ph type="sldNum" sz="quarter" idx="11"/>
          </p:nvPr>
        </p:nvSpPr>
        <p:spPr/>
        <p:txBody>
          <a:bodyPr/>
          <a:lstStyle/>
          <a:p>
            <a:pPr>
              <a:defRPr/>
            </a:pPr>
            <a:fld id="{D21231A0-F1FF-4D63-9942-87614CC14371}" type="slidenum">
              <a:rPr lang="en-US" smtClean="0"/>
              <a:pPr>
                <a:defRPr/>
              </a:pPr>
              <a:t>112</a:t>
            </a:fld>
            <a:endParaRPr lang="en-US"/>
          </a:p>
        </p:txBody>
      </p:sp>
    </p:spTree>
    <p:extLst>
      <p:ext uri="{BB962C8B-B14F-4D97-AF65-F5344CB8AC3E}">
        <p14:creationId xmlns:p14="http://schemas.microsoft.com/office/powerpoint/2010/main" val="1767084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9.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9.jpeg"/><Relationship Id="rId1" Type="http://schemas.openxmlformats.org/officeDocument/2006/relationships/slideMaster" Target="../slideMasters/slideMaster3.xml"/><Relationship Id="rId4" Type="http://schemas.openxmlformats.org/officeDocument/2006/relationships/image" Target="../media/image8.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Quate">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Click to edit Master title style</a:t>
            </a:r>
            <a:endParaRPr lang="fi-FI"/>
          </a:p>
        </p:txBody>
      </p:sp>
      <p:sp>
        <p:nvSpPr>
          <p:cNvPr id="9" name="Text Placeholder 8"/>
          <p:cNvSpPr>
            <a:spLocks noGrp="1"/>
          </p:cNvSpPr>
          <p:nvPr>
            <p:ph type="body" sz="quarter" idx="13"/>
          </p:nvPr>
        </p:nvSpPr>
        <p:spPr>
          <a:xfrm>
            <a:off x="0" y="2276475"/>
            <a:ext cx="9144000" cy="2305050"/>
          </a:xfrm>
          <a:solidFill>
            <a:srgbClr val="000000">
              <a:alpha val="40000"/>
            </a:srgbClr>
          </a:solidFill>
        </p:spPr>
        <p:txBody>
          <a:bodyPr anchor="ctr" anchorCtr="0"/>
          <a:lstStyle>
            <a:lvl1pPr marL="0" indent="0" algn="ctr">
              <a:buFontTx/>
              <a:buNone/>
              <a:defRPr sz="3600">
                <a:solidFill>
                  <a:schemeClr val="bg1"/>
                </a:solidFill>
              </a:defRPr>
            </a:lvl1pPr>
          </a:lstStyle>
          <a:p>
            <a:pPr lvl="0"/>
            <a:r>
              <a:rPr lang="en-US" dirty="0" smtClean="0"/>
              <a:t>Click to edit Master text styles</a:t>
            </a:r>
          </a:p>
        </p:txBody>
      </p:sp>
    </p:spTree>
    <p:extLst>
      <p:ext uri="{BB962C8B-B14F-4D97-AF65-F5344CB8AC3E}">
        <p14:creationId xmlns:p14="http://schemas.microsoft.com/office/powerpoint/2010/main" val="106449007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3000"/>
                                        <p:tgtEl>
                                          <p:spTgt spid="9">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fade">
                                      <p:cBhvr>
                                        <p:cTn id="10" dur="3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3000"/>
                        <p:tgtEl>
                          <p:spTgt spid="9"/>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3000"/>
                        <p:tgtEl>
                          <p:spTgt spid="9"/>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1" name="Rectangle 10"/>
          <p:cNvSpPr/>
          <p:nvPr userDrawn="1"/>
        </p:nvSpPr>
        <p:spPr>
          <a:xfrm>
            <a:off x="0" y="1628800"/>
            <a:ext cx="9144000" cy="3600400"/>
          </a:xfrm>
          <a:prstGeom prst="rect">
            <a:avLst/>
          </a:prstGeom>
          <a:solidFill>
            <a:srgbClr val="0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13" name="Picture 2"/>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604566" y="2060848"/>
            <a:ext cx="7934867" cy="2059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itle 19"/>
          <p:cNvSpPr>
            <a:spLocks noGrp="1"/>
          </p:cNvSpPr>
          <p:nvPr>
            <p:ph type="title"/>
          </p:nvPr>
        </p:nvSpPr>
        <p:spPr>
          <a:xfrm>
            <a:off x="539552" y="4365104"/>
            <a:ext cx="7488823" cy="565146"/>
          </a:xfrm>
          <a:prstGeom prst="rect">
            <a:avLst/>
          </a:prstGeom>
          <a:noFill/>
        </p:spPr>
        <p:txBody>
          <a:bodyPr lIns="90000" tIns="36000" rIns="90000" bIns="36000" anchor="t" anchorCtr="0"/>
          <a:lstStyle>
            <a:lvl1pPr algn="l">
              <a:defRPr sz="3200" cap="all" baseline="0">
                <a:solidFill>
                  <a:schemeClr val="bg1"/>
                </a:solidFill>
              </a:defRPr>
            </a:lvl1pPr>
          </a:lstStyle>
          <a:p>
            <a:r>
              <a:rPr lang="en-US" dirty="0" smtClean="0"/>
              <a:t>Click to edit Master title style</a:t>
            </a:r>
            <a:endParaRPr lang="fi-FI" dirty="0"/>
          </a:p>
        </p:txBody>
      </p:sp>
      <p:sp>
        <p:nvSpPr>
          <p:cNvPr id="22" name="Text Placeholder 21"/>
          <p:cNvSpPr>
            <a:spLocks noGrp="1"/>
          </p:cNvSpPr>
          <p:nvPr>
            <p:ph type="body" sz="quarter" idx="13"/>
          </p:nvPr>
        </p:nvSpPr>
        <p:spPr>
          <a:xfrm>
            <a:off x="539750" y="5589588"/>
            <a:ext cx="7056438" cy="719732"/>
          </a:xfrm>
        </p:spPr>
        <p:txBody>
          <a:bodyPr/>
          <a:lstStyle>
            <a:lvl1pPr marL="0" indent="0">
              <a:buFontTx/>
              <a:buNone/>
              <a:defRPr b="1">
                <a:solidFill>
                  <a:schemeClr val="bg1"/>
                </a:solidFill>
                <a:effectLst>
                  <a:outerShdw blurRad="254000" algn="ctr" rotWithShape="0">
                    <a:prstClr val="black">
                      <a:alpha val="60000"/>
                    </a:prstClr>
                  </a:outerShdw>
                </a:effectLst>
              </a:defRPr>
            </a:lvl1pPr>
          </a:lstStyle>
          <a:p>
            <a:pPr lvl="0"/>
            <a:r>
              <a:rPr lang="en-US" dirty="0" smtClean="0"/>
              <a:t>Click to edit Master text styles</a:t>
            </a:r>
          </a:p>
        </p:txBody>
      </p:sp>
    </p:spTree>
    <p:extLst>
      <p:ext uri="{BB962C8B-B14F-4D97-AF65-F5344CB8AC3E}">
        <p14:creationId xmlns:p14="http://schemas.microsoft.com/office/powerpoint/2010/main" val="292093149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ighlight">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
        <p:nvSpPr>
          <p:cNvPr id="15" name="Content Placeholder 2"/>
          <p:cNvSpPr>
            <a:spLocks noGrp="1"/>
          </p:cNvSpPr>
          <p:nvPr>
            <p:ph idx="1"/>
          </p:nvPr>
        </p:nvSpPr>
        <p:spPr>
          <a:xfrm>
            <a:off x="0" y="4928178"/>
            <a:ext cx="9144000" cy="732848"/>
          </a:xfrm>
          <a:solidFill>
            <a:srgbClr val="000000">
              <a:alpha val="40000"/>
            </a:srgbClr>
          </a:solidFill>
        </p:spPr>
        <p:txBody>
          <a:bodyPr lIns="360000" tIns="180000" rIns="360000" bIns="180000" anchor="b" anchorCtr="0">
            <a:spAutoFit/>
          </a:bodyPr>
          <a:lstStyle>
            <a:lvl1pPr marL="0" indent="0">
              <a:buFontTx/>
              <a:buNone/>
              <a:defRPr sz="2400">
                <a:solidFill>
                  <a:schemeClr val="bg1"/>
                </a:solidFill>
              </a:defRPr>
            </a:lvl1pPr>
          </a:lstStyle>
          <a:p>
            <a:pPr lvl="0"/>
            <a:r>
              <a:rPr lang="en-US" smtClean="0"/>
              <a:t>Click to edit Master text styles</a:t>
            </a:r>
          </a:p>
        </p:txBody>
      </p:sp>
    </p:spTree>
    <p:extLst>
      <p:ext uri="{BB962C8B-B14F-4D97-AF65-F5344CB8AC3E}">
        <p14:creationId xmlns:p14="http://schemas.microsoft.com/office/powerpoint/2010/main" val="381578844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bg/>
                                          </p:spTgt>
                                        </p:tgtEl>
                                        <p:attrNameLst>
                                          <p:attrName>style.visibility</p:attrName>
                                        </p:attrNameLst>
                                      </p:cBhvr>
                                      <p:to>
                                        <p:strVal val="visible"/>
                                      </p:to>
                                    </p:set>
                                    <p:animEffect transition="in" filter="fade">
                                      <p:cBhvr>
                                        <p:cTn id="7" dur="3000"/>
                                        <p:tgtEl>
                                          <p:spTgt spid="1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xEl>
                                              <p:pRg st="0" end="0"/>
                                            </p:txEl>
                                          </p:spTgt>
                                        </p:tgtEl>
                                        <p:attrNameLst>
                                          <p:attrName>style.visibility</p:attrName>
                                        </p:attrNameLst>
                                      </p:cBhvr>
                                      <p:to>
                                        <p:strVal val="visible"/>
                                      </p:to>
                                    </p:set>
                                    <p:animEffect transition="in" filter="fade">
                                      <p:cBhvr>
                                        <p:cTn id="10" dur="3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animBg="1">
        <p:tmplLst>
          <p:tmpl>
            <p:tnLst>
              <p:par>
                <p:cTn presetID="10" presetClass="entr" presetSubtype="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3000"/>
                        <p:tgtEl>
                          <p:spTgt spid="15"/>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3000"/>
                        <p:tgtEl>
                          <p:spTgt spid="15"/>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3"/>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a:p>
        </p:txBody>
      </p:sp>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69725707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nologo)">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3"/>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a:p>
        </p:txBody>
      </p:sp>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261416859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troduc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5" name="Subtitle 2"/>
          <p:cNvSpPr>
            <a:spLocks noGrp="1"/>
          </p:cNvSpPr>
          <p:nvPr>
            <p:ph type="subTitle" idx="1"/>
          </p:nvPr>
        </p:nvSpPr>
        <p:spPr>
          <a:xfrm>
            <a:off x="323850" y="3573463"/>
            <a:ext cx="8496300" cy="1008062"/>
          </a:xfrm>
        </p:spPr>
        <p:txBody>
          <a:bodyPr tIns="36000" bIns="36000">
            <a:noAutofit/>
          </a:bodyPr>
          <a:lstStyle>
            <a:lvl1pPr marL="0" indent="0" algn="ctr">
              <a:buNone/>
              <a:defRPr b="1" cap="all" baseline="0">
                <a:solidFill>
                  <a:schemeClr val="bg1"/>
                </a:solidFill>
                <a:effectLst>
                  <a:outerShdw blurRad="254000" algn="ctr" rotWithShape="0">
                    <a:prstClr val="black">
                      <a:alpha val="3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i-FI" dirty="0"/>
          </a:p>
        </p:txBody>
      </p:sp>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0666451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nd Quote">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6" name="Rectangle 15"/>
          <p:cNvSpPr/>
          <p:nvPr userDrawn="1"/>
        </p:nvSpPr>
        <p:spPr>
          <a:xfrm>
            <a:off x="0" y="5229200"/>
            <a:ext cx="7668344" cy="1152128"/>
          </a:xfrm>
          <a:prstGeom prst="rect">
            <a:avLst/>
          </a:prstGeom>
          <a:solidFill>
            <a:srgbClr val="000000">
              <a:alpha val="6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i-FI"/>
          </a:p>
        </p:txBody>
      </p:sp>
      <p:sp>
        <p:nvSpPr>
          <p:cNvPr id="15" name="Content Placeholder 16"/>
          <p:cNvSpPr>
            <a:spLocks noGrp="1"/>
          </p:cNvSpPr>
          <p:nvPr>
            <p:ph sz="quarter" idx="17"/>
          </p:nvPr>
        </p:nvSpPr>
        <p:spPr>
          <a:xfrm>
            <a:off x="0" y="1052513"/>
            <a:ext cx="4572000" cy="3888655"/>
          </a:xfrm>
          <a:solidFill>
            <a:srgbClr val="000000">
              <a:alpha val="65000"/>
            </a:srgbClr>
          </a:solidFill>
        </p:spPr>
        <p:txBody>
          <a:bodyPr lIns="360000" tIns="180000" rIns="360000" bIns="180000">
            <a:noAutofit/>
          </a:bodyPr>
          <a:lstStyle>
            <a:lvl1pPr>
              <a:buClr>
                <a:schemeClr val="accent1"/>
              </a:buClr>
              <a:defRPr>
                <a:solidFill>
                  <a:schemeClr val="bg1"/>
                </a:solidFill>
              </a:defRPr>
            </a:lvl1pPr>
            <a:lvl2pPr>
              <a:buClr>
                <a:schemeClr val="accent1"/>
              </a:buClr>
              <a:defRPr>
                <a:solidFill>
                  <a:schemeClr val="bg1"/>
                </a:solidFill>
              </a:defRPr>
            </a:lvl2pPr>
            <a:lvl3pPr>
              <a:buClr>
                <a:schemeClr val="accent1"/>
              </a:buClr>
              <a:defRPr>
                <a:solidFill>
                  <a:schemeClr val="bg1"/>
                </a:solidFill>
              </a:defRPr>
            </a:lvl3pPr>
            <a:lvl4pPr>
              <a:buClr>
                <a:schemeClr val="accent1"/>
              </a:buClr>
              <a:defRPr>
                <a:solidFill>
                  <a:schemeClr val="bg1"/>
                </a:solidFill>
              </a:defRPr>
            </a:lvl4pPr>
            <a:lvl5pPr>
              <a:buClr>
                <a:schemeClr val="accent1"/>
              </a:buCl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17" name="Text Placeholder 14"/>
          <p:cNvSpPr>
            <a:spLocks noGrp="1"/>
          </p:cNvSpPr>
          <p:nvPr>
            <p:ph type="body" sz="quarter" idx="18"/>
          </p:nvPr>
        </p:nvSpPr>
        <p:spPr>
          <a:xfrm>
            <a:off x="1043608" y="5373217"/>
            <a:ext cx="6480720" cy="864096"/>
          </a:xfrm>
        </p:spPr>
        <p:txBody>
          <a:bodyPr>
            <a:normAutofit/>
          </a:bodyPr>
          <a:lstStyle>
            <a:lvl1pPr marL="0" indent="0">
              <a:buNone/>
              <a:defRPr sz="1600">
                <a:solidFill>
                  <a:schemeClr val="accent1"/>
                </a:solidFill>
              </a:defRPr>
            </a:lvl1pPr>
          </a:lstStyle>
          <a:p>
            <a:pPr lvl="0"/>
            <a:r>
              <a:rPr lang="en-US" dirty="0" smtClean="0"/>
              <a:t>Click to edit Master text styles</a:t>
            </a:r>
            <a:endParaRPr lang="fi-FI" dirty="0"/>
          </a:p>
        </p:txBody>
      </p:sp>
      <p:sp>
        <p:nvSpPr>
          <p:cNvPr id="5" name="Freeform 6"/>
          <p:cNvSpPr>
            <a:spLocks noEditPoints="1"/>
          </p:cNvSpPr>
          <p:nvPr userDrawn="1"/>
        </p:nvSpPr>
        <p:spPr bwMode="auto">
          <a:xfrm>
            <a:off x="330200" y="5445125"/>
            <a:ext cx="569392" cy="508341"/>
          </a:xfrm>
          <a:custGeom>
            <a:avLst/>
            <a:gdLst>
              <a:gd name="T0" fmla="*/ 1369 w 1371"/>
              <a:gd name="T1" fmla="*/ 496 h 1224"/>
              <a:gd name="T2" fmla="*/ 1360 w 1371"/>
              <a:gd name="T3" fmla="*/ 589 h 1224"/>
              <a:gd name="T4" fmla="*/ 1349 w 1371"/>
              <a:gd name="T5" fmla="*/ 671 h 1224"/>
              <a:gd name="T6" fmla="*/ 1338 w 1371"/>
              <a:gd name="T7" fmla="*/ 726 h 1224"/>
              <a:gd name="T8" fmla="*/ 1320 w 1371"/>
              <a:gd name="T9" fmla="*/ 781 h 1224"/>
              <a:gd name="T10" fmla="*/ 1304 w 1371"/>
              <a:gd name="T11" fmla="*/ 823 h 1224"/>
              <a:gd name="T12" fmla="*/ 1284 w 1371"/>
              <a:gd name="T13" fmla="*/ 864 h 1224"/>
              <a:gd name="T14" fmla="*/ 1253 w 1371"/>
              <a:gd name="T15" fmla="*/ 919 h 1224"/>
              <a:gd name="T16" fmla="*/ 1202 w 1371"/>
              <a:gd name="T17" fmla="*/ 985 h 1224"/>
              <a:gd name="T18" fmla="*/ 1140 w 1371"/>
              <a:gd name="T19" fmla="*/ 1048 h 1224"/>
              <a:gd name="T20" fmla="*/ 1082 w 1371"/>
              <a:gd name="T21" fmla="*/ 1096 h 1224"/>
              <a:gd name="T22" fmla="*/ 1031 w 1371"/>
              <a:gd name="T23" fmla="*/ 1129 h 1224"/>
              <a:gd name="T24" fmla="*/ 973 w 1371"/>
              <a:gd name="T25" fmla="*/ 1157 h 1224"/>
              <a:gd name="T26" fmla="*/ 909 w 1371"/>
              <a:gd name="T27" fmla="*/ 1182 h 1224"/>
              <a:gd name="T28" fmla="*/ 839 w 1371"/>
              <a:gd name="T29" fmla="*/ 1204 h 1224"/>
              <a:gd name="T30" fmla="*/ 789 w 1371"/>
              <a:gd name="T31" fmla="*/ 1002 h 1224"/>
              <a:gd name="T32" fmla="*/ 860 w 1371"/>
              <a:gd name="T33" fmla="*/ 962 h 1224"/>
              <a:gd name="T34" fmla="*/ 919 w 1371"/>
              <a:gd name="T35" fmla="*/ 919 h 1224"/>
              <a:gd name="T36" fmla="*/ 966 w 1371"/>
              <a:gd name="T37" fmla="*/ 874 h 1224"/>
              <a:gd name="T38" fmla="*/ 1003 w 1371"/>
              <a:gd name="T39" fmla="*/ 831 h 1224"/>
              <a:gd name="T40" fmla="*/ 1034 w 1371"/>
              <a:gd name="T41" fmla="*/ 787 h 1224"/>
              <a:gd name="T42" fmla="*/ 1056 w 1371"/>
              <a:gd name="T43" fmla="*/ 744 h 1224"/>
              <a:gd name="T44" fmla="*/ 1071 w 1371"/>
              <a:gd name="T45" fmla="*/ 704 h 1224"/>
              <a:gd name="T46" fmla="*/ 1080 w 1371"/>
              <a:gd name="T47" fmla="*/ 663 h 1224"/>
              <a:gd name="T48" fmla="*/ 789 w 1371"/>
              <a:gd name="T49" fmla="*/ 578 h 1224"/>
              <a:gd name="T50" fmla="*/ 602 w 1371"/>
              <a:gd name="T51" fmla="*/ 0 h 1224"/>
              <a:gd name="T52" fmla="*/ 597 w 1371"/>
              <a:gd name="T53" fmla="*/ 544 h 1224"/>
              <a:gd name="T54" fmla="*/ 584 w 1371"/>
              <a:gd name="T55" fmla="*/ 671 h 1224"/>
              <a:gd name="T56" fmla="*/ 574 w 1371"/>
              <a:gd name="T57" fmla="*/ 723 h 1224"/>
              <a:gd name="T58" fmla="*/ 559 w 1371"/>
              <a:gd name="T59" fmla="*/ 776 h 1224"/>
              <a:gd name="T60" fmla="*/ 539 w 1371"/>
              <a:gd name="T61" fmla="*/ 827 h 1224"/>
              <a:gd name="T62" fmla="*/ 513 w 1371"/>
              <a:gd name="T63" fmla="*/ 878 h 1224"/>
              <a:gd name="T64" fmla="*/ 480 w 1371"/>
              <a:gd name="T65" fmla="*/ 928 h 1224"/>
              <a:gd name="T66" fmla="*/ 451 w 1371"/>
              <a:gd name="T67" fmla="*/ 965 h 1224"/>
              <a:gd name="T68" fmla="*/ 405 w 1371"/>
              <a:gd name="T69" fmla="*/ 1012 h 1224"/>
              <a:gd name="T70" fmla="*/ 337 w 1371"/>
              <a:gd name="T71" fmla="*/ 1069 h 1224"/>
              <a:gd name="T72" fmla="*/ 271 w 1371"/>
              <a:gd name="T73" fmla="*/ 1113 h 1224"/>
              <a:gd name="T74" fmla="*/ 214 w 1371"/>
              <a:gd name="T75" fmla="*/ 1143 h 1224"/>
              <a:gd name="T76" fmla="*/ 150 w 1371"/>
              <a:gd name="T77" fmla="*/ 1172 h 1224"/>
              <a:gd name="T78" fmla="*/ 79 w 1371"/>
              <a:gd name="T79" fmla="*/ 1199 h 1224"/>
              <a:gd name="T80" fmla="*/ 0 w 1371"/>
              <a:gd name="T81" fmla="*/ 1224 h 1224"/>
              <a:gd name="T82" fmla="*/ 50 w 1371"/>
              <a:gd name="T83" fmla="*/ 979 h 1224"/>
              <a:gd name="T84" fmla="*/ 116 w 1371"/>
              <a:gd name="T85" fmla="*/ 939 h 1224"/>
              <a:gd name="T86" fmla="*/ 168 w 1371"/>
              <a:gd name="T87" fmla="*/ 897 h 1224"/>
              <a:gd name="T88" fmla="*/ 210 w 1371"/>
              <a:gd name="T89" fmla="*/ 856 h 1224"/>
              <a:gd name="T90" fmla="*/ 244 w 1371"/>
              <a:gd name="T91" fmla="*/ 814 h 1224"/>
              <a:gd name="T92" fmla="*/ 270 w 1371"/>
              <a:gd name="T93" fmla="*/ 773 h 1224"/>
              <a:gd name="T94" fmla="*/ 290 w 1371"/>
              <a:gd name="T95" fmla="*/ 731 h 1224"/>
              <a:gd name="T96" fmla="*/ 303 w 1371"/>
              <a:gd name="T97" fmla="*/ 691 h 1224"/>
              <a:gd name="T98" fmla="*/ 316 w 1371"/>
              <a:gd name="T99" fmla="*/ 625 h 1224"/>
              <a:gd name="T100" fmla="*/ 20 w 1371"/>
              <a:gd name="T101" fmla="*/ 578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71" h="1224">
                <a:moveTo>
                  <a:pt x="1371" y="0"/>
                </a:moveTo>
                <a:lnTo>
                  <a:pt x="1371" y="456"/>
                </a:lnTo>
                <a:lnTo>
                  <a:pt x="1369" y="496"/>
                </a:lnTo>
                <a:lnTo>
                  <a:pt x="1366" y="518"/>
                </a:lnTo>
                <a:lnTo>
                  <a:pt x="1364" y="541"/>
                </a:lnTo>
                <a:lnTo>
                  <a:pt x="1360" y="589"/>
                </a:lnTo>
                <a:lnTo>
                  <a:pt x="1353" y="643"/>
                </a:lnTo>
                <a:lnTo>
                  <a:pt x="1351" y="657"/>
                </a:lnTo>
                <a:lnTo>
                  <a:pt x="1349" y="671"/>
                </a:lnTo>
                <a:lnTo>
                  <a:pt x="1344" y="698"/>
                </a:lnTo>
                <a:lnTo>
                  <a:pt x="1341" y="713"/>
                </a:lnTo>
                <a:lnTo>
                  <a:pt x="1338" y="726"/>
                </a:lnTo>
                <a:lnTo>
                  <a:pt x="1329" y="754"/>
                </a:lnTo>
                <a:lnTo>
                  <a:pt x="1325" y="767"/>
                </a:lnTo>
                <a:lnTo>
                  <a:pt x="1320" y="781"/>
                </a:lnTo>
                <a:lnTo>
                  <a:pt x="1315" y="796"/>
                </a:lnTo>
                <a:lnTo>
                  <a:pt x="1309" y="809"/>
                </a:lnTo>
                <a:lnTo>
                  <a:pt x="1304" y="823"/>
                </a:lnTo>
                <a:lnTo>
                  <a:pt x="1297" y="837"/>
                </a:lnTo>
                <a:lnTo>
                  <a:pt x="1291" y="851"/>
                </a:lnTo>
                <a:lnTo>
                  <a:pt x="1284" y="864"/>
                </a:lnTo>
                <a:lnTo>
                  <a:pt x="1270" y="892"/>
                </a:lnTo>
                <a:lnTo>
                  <a:pt x="1261" y="906"/>
                </a:lnTo>
                <a:lnTo>
                  <a:pt x="1253" y="919"/>
                </a:lnTo>
                <a:lnTo>
                  <a:pt x="1234" y="946"/>
                </a:lnTo>
                <a:lnTo>
                  <a:pt x="1213" y="973"/>
                </a:lnTo>
                <a:lnTo>
                  <a:pt x="1202" y="985"/>
                </a:lnTo>
                <a:lnTo>
                  <a:pt x="1191" y="998"/>
                </a:lnTo>
                <a:lnTo>
                  <a:pt x="1167" y="1024"/>
                </a:lnTo>
                <a:lnTo>
                  <a:pt x="1140" y="1048"/>
                </a:lnTo>
                <a:lnTo>
                  <a:pt x="1113" y="1073"/>
                </a:lnTo>
                <a:lnTo>
                  <a:pt x="1097" y="1085"/>
                </a:lnTo>
                <a:lnTo>
                  <a:pt x="1082" y="1096"/>
                </a:lnTo>
                <a:lnTo>
                  <a:pt x="1066" y="1108"/>
                </a:lnTo>
                <a:lnTo>
                  <a:pt x="1048" y="1119"/>
                </a:lnTo>
                <a:lnTo>
                  <a:pt x="1031" y="1129"/>
                </a:lnTo>
                <a:lnTo>
                  <a:pt x="1012" y="1139"/>
                </a:lnTo>
                <a:lnTo>
                  <a:pt x="993" y="1149"/>
                </a:lnTo>
                <a:lnTo>
                  <a:pt x="973" y="1157"/>
                </a:lnTo>
                <a:lnTo>
                  <a:pt x="953" y="1166"/>
                </a:lnTo>
                <a:lnTo>
                  <a:pt x="931" y="1175"/>
                </a:lnTo>
                <a:lnTo>
                  <a:pt x="909" y="1182"/>
                </a:lnTo>
                <a:lnTo>
                  <a:pt x="886" y="1190"/>
                </a:lnTo>
                <a:lnTo>
                  <a:pt x="863" y="1198"/>
                </a:lnTo>
                <a:lnTo>
                  <a:pt x="839" y="1204"/>
                </a:lnTo>
                <a:lnTo>
                  <a:pt x="814" y="1211"/>
                </a:lnTo>
                <a:lnTo>
                  <a:pt x="789" y="1216"/>
                </a:lnTo>
                <a:lnTo>
                  <a:pt x="789" y="1002"/>
                </a:lnTo>
                <a:lnTo>
                  <a:pt x="814" y="989"/>
                </a:lnTo>
                <a:lnTo>
                  <a:pt x="838" y="975"/>
                </a:lnTo>
                <a:lnTo>
                  <a:pt x="860" y="962"/>
                </a:lnTo>
                <a:lnTo>
                  <a:pt x="881" y="948"/>
                </a:lnTo>
                <a:lnTo>
                  <a:pt x="900" y="933"/>
                </a:lnTo>
                <a:lnTo>
                  <a:pt x="919" y="919"/>
                </a:lnTo>
                <a:lnTo>
                  <a:pt x="935" y="904"/>
                </a:lnTo>
                <a:lnTo>
                  <a:pt x="952" y="890"/>
                </a:lnTo>
                <a:lnTo>
                  <a:pt x="966" y="874"/>
                </a:lnTo>
                <a:lnTo>
                  <a:pt x="979" y="860"/>
                </a:lnTo>
                <a:lnTo>
                  <a:pt x="992" y="846"/>
                </a:lnTo>
                <a:lnTo>
                  <a:pt x="1003" y="831"/>
                </a:lnTo>
                <a:lnTo>
                  <a:pt x="1014" y="816"/>
                </a:lnTo>
                <a:lnTo>
                  <a:pt x="1024" y="802"/>
                </a:lnTo>
                <a:lnTo>
                  <a:pt x="1034" y="787"/>
                </a:lnTo>
                <a:lnTo>
                  <a:pt x="1041" y="773"/>
                </a:lnTo>
                <a:lnTo>
                  <a:pt x="1049" y="758"/>
                </a:lnTo>
                <a:lnTo>
                  <a:pt x="1056" y="744"/>
                </a:lnTo>
                <a:lnTo>
                  <a:pt x="1061" y="731"/>
                </a:lnTo>
                <a:lnTo>
                  <a:pt x="1067" y="717"/>
                </a:lnTo>
                <a:lnTo>
                  <a:pt x="1071" y="704"/>
                </a:lnTo>
                <a:lnTo>
                  <a:pt x="1074" y="690"/>
                </a:lnTo>
                <a:lnTo>
                  <a:pt x="1078" y="676"/>
                </a:lnTo>
                <a:lnTo>
                  <a:pt x="1080" y="663"/>
                </a:lnTo>
                <a:lnTo>
                  <a:pt x="1086" y="616"/>
                </a:lnTo>
                <a:lnTo>
                  <a:pt x="1091" y="578"/>
                </a:lnTo>
                <a:lnTo>
                  <a:pt x="789" y="578"/>
                </a:lnTo>
                <a:lnTo>
                  <a:pt x="789" y="0"/>
                </a:lnTo>
                <a:lnTo>
                  <a:pt x="1371" y="0"/>
                </a:lnTo>
                <a:close/>
                <a:moveTo>
                  <a:pt x="602" y="0"/>
                </a:moveTo>
                <a:lnTo>
                  <a:pt x="602" y="471"/>
                </a:lnTo>
                <a:lnTo>
                  <a:pt x="598" y="519"/>
                </a:lnTo>
                <a:lnTo>
                  <a:pt x="597" y="544"/>
                </a:lnTo>
                <a:lnTo>
                  <a:pt x="595" y="568"/>
                </a:lnTo>
                <a:lnTo>
                  <a:pt x="590" y="620"/>
                </a:lnTo>
                <a:lnTo>
                  <a:pt x="584" y="671"/>
                </a:lnTo>
                <a:lnTo>
                  <a:pt x="580" y="697"/>
                </a:lnTo>
                <a:lnTo>
                  <a:pt x="578" y="710"/>
                </a:lnTo>
                <a:lnTo>
                  <a:pt x="574" y="723"/>
                </a:lnTo>
                <a:lnTo>
                  <a:pt x="571" y="737"/>
                </a:lnTo>
                <a:lnTo>
                  <a:pt x="568" y="750"/>
                </a:lnTo>
                <a:lnTo>
                  <a:pt x="559" y="776"/>
                </a:lnTo>
                <a:lnTo>
                  <a:pt x="555" y="789"/>
                </a:lnTo>
                <a:lnTo>
                  <a:pt x="550" y="801"/>
                </a:lnTo>
                <a:lnTo>
                  <a:pt x="539" y="827"/>
                </a:lnTo>
                <a:lnTo>
                  <a:pt x="527" y="852"/>
                </a:lnTo>
                <a:lnTo>
                  <a:pt x="520" y="866"/>
                </a:lnTo>
                <a:lnTo>
                  <a:pt x="513" y="878"/>
                </a:lnTo>
                <a:lnTo>
                  <a:pt x="505" y="891"/>
                </a:lnTo>
                <a:lnTo>
                  <a:pt x="498" y="903"/>
                </a:lnTo>
                <a:lnTo>
                  <a:pt x="480" y="928"/>
                </a:lnTo>
                <a:lnTo>
                  <a:pt x="471" y="940"/>
                </a:lnTo>
                <a:lnTo>
                  <a:pt x="462" y="953"/>
                </a:lnTo>
                <a:lnTo>
                  <a:pt x="451" y="965"/>
                </a:lnTo>
                <a:lnTo>
                  <a:pt x="441" y="977"/>
                </a:lnTo>
                <a:lnTo>
                  <a:pt x="418" y="1000"/>
                </a:lnTo>
                <a:lnTo>
                  <a:pt x="405" y="1012"/>
                </a:lnTo>
                <a:lnTo>
                  <a:pt x="393" y="1024"/>
                </a:lnTo>
                <a:lnTo>
                  <a:pt x="365" y="1047"/>
                </a:lnTo>
                <a:lnTo>
                  <a:pt x="337" y="1069"/>
                </a:lnTo>
                <a:lnTo>
                  <a:pt x="322" y="1081"/>
                </a:lnTo>
                <a:lnTo>
                  <a:pt x="306" y="1092"/>
                </a:lnTo>
                <a:lnTo>
                  <a:pt x="271" y="1113"/>
                </a:lnTo>
                <a:lnTo>
                  <a:pt x="253" y="1123"/>
                </a:lnTo>
                <a:lnTo>
                  <a:pt x="234" y="1133"/>
                </a:lnTo>
                <a:lnTo>
                  <a:pt x="214" y="1143"/>
                </a:lnTo>
                <a:lnTo>
                  <a:pt x="194" y="1153"/>
                </a:lnTo>
                <a:lnTo>
                  <a:pt x="172" y="1163"/>
                </a:lnTo>
                <a:lnTo>
                  <a:pt x="150" y="1172"/>
                </a:lnTo>
                <a:lnTo>
                  <a:pt x="127" y="1181"/>
                </a:lnTo>
                <a:lnTo>
                  <a:pt x="103" y="1190"/>
                </a:lnTo>
                <a:lnTo>
                  <a:pt x="79" y="1199"/>
                </a:lnTo>
                <a:lnTo>
                  <a:pt x="54" y="1208"/>
                </a:lnTo>
                <a:lnTo>
                  <a:pt x="27" y="1216"/>
                </a:lnTo>
                <a:lnTo>
                  <a:pt x="0" y="1224"/>
                </a:lnTo>
                <a:lnTo>
                  <a:pt x="0" y="1007"/>
                </a:lnTo>
                <a:lnTo>
                  <a:pt x="26" y="992"/>
                </a:lnTo>
                <a:lnTo>
                  <a:pt x="50" y="979"/>
                </a:lnTo>
                <a:lnTo>
                  <a:pt x="74" y="966"/>
                </a:lnTo>
                <a:lnTo>
                  <a:pt x="96" y="952"/>
                </a:lnTo>
                <a:lnTo>
                  <a:pt x="116" y="939"/>
                </a:lnTo>
                <a:lnTo>
                  <a:pt x="135" y="925"/>
                </a:lnTo>
                <a:lnTo>
                  <a:pt x="152" y="911"/>
                </a:lnTo>
                <a:lnTo>
                  <a:pt x="168" y="897"/>
                </a:lnTo>
                <a:lnTo>
                  <a:pt x="184" y="883"/>
                </a:lnTo>
                <a:lnTo>
                  <a:pt x="197" y="870"/>
                </a:lnTo>
                <a:lnTo>
                  <a:pt x="210" y="856"/>
                </a:lnTo>
                <a:lnTo>
                  <a:pt x="223" y="842"/>
                </a:lnTo>
                <a:lnTo>
                  <a:pt x="234" y="828"/>
                </a:lnTo>
                <a:lnTo>
                  <a:pt x="244" y="814"/>
                </a:lnTo>
                <a:lnTo>
                  <a:pt x="254" y="800"/>
                </a:lnTo>
                <a:lnTo>
                  <a:pt x="263" y="786"/>
                </a:lnTo>
                <a:lnTo>
                  <a:pt x="270" y="773"/>
                </a:lnTo>
                <a:lnTo>
                  <a:pt x="277" y="758"/>
                </a:lnTo>
                <a:lnTo>
                  <a:pt x="283" y="745"/>
                </a:lnTo>
                <a:lnTo>
                  <a:pt x="290" y="731"/>
                </a:lnTo>
                <a:lnTo>
                  <a:pt x="294" y="718"/>
                </a:lnTo>
                <a:lnTo>
                  <a:pt x="300" y="704"/>
                </a:lnTo>
                <a:lnTo>
                  <a:pt x="303" y="691"/>
                </a:lnTo>
                <a:lnTo>
                  <a:pt x="306" y="678"/>
                </a:lnTo>
                <a:lnTo>
                  <a:pt x="312" y="651"/>
                </a:lnTo>
                <a:lnTo>
                  <a:pt x="316" y="625"/>
                </a:lnTo>
                <a:lnTo>
                  <a:pt x="319" y="601"/>
                </a:lnTo>
                <a:lnTo>
                  <a:pt x="322" y="578"/>
                </a:lnTo>
                <a:lnTo>
                  <a:pt x="20" y="578"/>
                </a:lnTo>
                <a:lnTo>
                  <a:pt x="20" y="0"/>
                </a:lnTo>
                <a:lnTo>
                  <a:pt x="602" y="0"/>
                </a:lnTo>
                <a:close/>
              </a:path>
            </a:pathLst>
          </a:custGeom>
          <a:solidFill>
            <a:schemeClr val="bg2"/>
          </a:solidFill>
          <a:ln>
            <a:noFill/>
          </a:ln>
          <a:effectLst>
            <a:outerShdw blurRad="190500" algn="ctr"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fi-FI"/>
          </a:p>
        </p:txBody>
      </p:sp>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75969728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custom)">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5" name="Content Placeholder 16"/>
          <p:cNvSpPr>
            <a:spLocks noGrp="1"/>
          </p:cNvSpPr>
          <p:nvPr>
            <p:ph sz="quarter" idx="17"/>
          </p:nvPr>
        </p:nvSpPr>
        <p:spPr>
          <a:xfrm>
            <a:off x="0" y="1052513"/>
            <a:ext cx="4572000" cy="3888655"/>
          </a:xfrm>
          <a:solidFill>
            <a:srgbClr val="000000">
              <a:alpha val="65000"/>
            </a:srgbClr>
          </a:solidFill>
        </p:spPr>
        <p:txBody>
          <a:bodyPr lIns="360000" tIns="180000" rIns="360000" bIns="180000">
            <a:noAutofit/>
          </a:bodyPr>
          <a:lstStyle>
            <a:lvl1pPr>
              <a:buClr>
                <a:schemeClr val="accent1"/>
              </a:buClr>
              <a:defRPr>
                <a:solidFill>
                  <a:schemeClr val="bg1"/>
                </a:solidFill>
              </a:defRPr>
            </a:lvl1pPr>
            <a:lvl2pPr>
              <a:buClr>
                <a:schemeClr val="accent1"/>
              </a:buClr>
              <a:defRPr>
                <a:solidFill>
                  <a:schemeClr val="bg1"/>
                </a:solidFill>
              </a:defRPr>
            </a:lvl2pPr>
            <a:lvl3pPr>
              <a:buClr>
                <a:schemeClr val="accent1"/>
              </a:buClr>
              <a:defRPr>
                <a:solidFill>
                  <a:schemeClr val="bg1"/>
                </a:solidFill>
              </a:defRPr>
            </a:lvl3pPr>
            <a:lvl4pPr>
              <a:buClr>
                <a:schemeClr val="accent1"/>
              </a:buClr>
              <a:defRPr>
                <a:solidFill>
                  <a:schemeClr val="bg1"/>
                </a:solidFill>
              </a:defRPr>
            </a:lvl4pPr>
            <a:lvl5pPr>
              <a:buClr>
                <a:schemeClr val="accent1"/>
              </a:buCl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73673201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5" name="Content Placeholder 16"/>
          <p:cNvSpPr>
            <a:spLocks noGrp="1"/>
          </p:cNvSpPr>
          <p:nvPr>
            <p:ph sz="quarter" idx="17"/>
          </p:nvPr>
        </p:nvSpPr>
        <p:spPr>
          <a:xfrm>
            <a:off x="323850" y="1052513"/>
            <a:ext cx="4176142" cy="4608512"/>
          </a:xfrm>
          <a:noFill/>
        </p:spPr>
        <p:txBody>
          <a:bodyPr lIns="90000" tIns="46800" rIns="90000" bIns="46800">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16" name="Content Placeholder 16"/>
          <p:cNvSpPr>
            <a:spLocks noGrp="1"/>
          </p:cNvSpPr>
          <p:nvPr>
            <p:ph sz="quarter" idx="18"/>
          </p:nvPr>
        </p:nvSpPr>
        <p:spPr>
          <a:xfrm>
            <a:off x="4644008" y="1052513"/>
            <a:ext cx="4176142" cy="4608512"/>
          </a:xfrm>
          <a:noFill/>
        </p:spPr>
        <p:txBody>
          <a:bodyPr lIns="90000" tIns="46800" rIns="90000" bIns="46800">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6" name="Title 5"/>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23358239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with Subtitle">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850" y="1412875"/>
            <a:ext cx="8496300" cy="42481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7" name="Text Placeholder 2"/>
          <p:cNvSpPr>
            <a:spLocks noGrp="1"/>
          </p:cNvSpPr>
          <p:nvPr>
            <p:ph type="body" idx="13"/>
          </p:nvPr>
        </p:nvSpPr>
        <p:spPr>
          <a:xfrm>
            <a:off x="323850" y="1052934"/>
            <a:ext cx="8496300" cy="359941"/>
          </a:xfrm>
        </p:spPr>
        <p:txBody>
          <a:bodyPr anchor="t" anchorCtr="0">
            <a:noAutofit/>
          </a:bodyPr>
          <a:lstStyle>
            <a:lvl1pPr marL="0" indent="0">
              <a:buNone/>
              <a:defRPr sz="1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8" name="Title 7"/>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80853408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23850" y="1052934"/>
            <a:ext cx="4173538" cy="359941"/>
          </a:xfrm>
        </p:spPr>
        <p:txBody>
          <a:bodyPr anchor="t" anchorCtr="0">
            <a:noAutofit/>
          </a:bodyPr>
          <a:lstStyle>
            <a:lvl1pPr marL="0" indent="0">
              <a:buNone/>
              <a:defRPr sz="1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5" name="Text Placeholder 4"/>
          <p:cNvSpPr>
            <a:spLocks noGrp="1"/>
          </p:cNvSpPr>
          <p:nvPr>
            <p:ph type="body" sz="quarter" idx="3"/>
          </p:nvPr>
        </p:nvSpPr>
        <p:spPr>
          <a:xfrm>
            <a:off x="4645025" y="1052934"/>
            <a:ext cx="4175125" cy="359941"/>
          </a:xfrm>
        </p:spPr>
        <p:txBody>
          <a:bodyPr anchor="t" anchorCtr="0">
            <a:noAutofit/>
          </a:bodyPr>
          <a:lstStyle>
            <a:lvl1pPr marL="0" indent="0">
              <a:buNone/>
              <a:defRPr sz="1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itle 9"/>
          <p:cNvSpPr>
            <a:spLocks noGrp="1"/>
          </p:cNvSpPr>
          <p:nvPr>
            <p:ph type="title"/>
          </p:nvPr>
        </p:nvSpPr>
        <p:spPr/>
        <p:txBody>
          <a:bodyPr/>
          <a:lstStyle/>
          <a:p>
            <a:r>
              <a:rPr lang="en-US" smtClean="0"/>
              <a:t>Click to edit Master title style</a:t>
            </a:r>
            <a:endParaRPr lang="fi-FI"/>
          </a:p>
        </p:txBody>
      </p:sp>
      <p:sp>
        <p:nvSpPr>
          <p:cNvPr id="16" name="Content Placeholder 2"/>
          <p:cNvSpPr>
            <a:spLocks noGrp="1"/>
          </p:cNvSpPr>
          <p:nvPr>
            <p:ph idx="13"/>
          </p:nvPr>
        </p:nvSpPr>
        <p:spPr>
          <a:xfrm>
            <a:off x="323850" y="1412875"/>
            <a:ext cx="4176142" cy="42481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17" name="Content Placeholder 2"/>
          <p:cNvSpPr>
            <a:spLocks noGrp="1"/>
          </p:cNvSpPr>
          <p:nvPr>
            <p:ph idx="14"/>
          </p:nvPr>
        </p:nvSpPr>
        <p:spPr>
          <a:xfrm>
            <a:off x="4644517" y="1412875"/>
            <a:ext cx="4176142" cy="42481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Tree>
    <p:extLst>
      <p:ext uri="{BB962C8B-B14F-4D97-AF65-F5344CB8AC3E}">
        <p14:creationId xmlns:p14="http://schemas.microsoft.com/office/powerpoint/2010/main" val="3997643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and Picture A">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
        <p:nvSpPr>
          <p:cNvPr id="10" name="Picture Placeholder 2"/>
          <p:cNvSpPr>
            <a:spLocks noGrp="1"/>
          </p:cNvSpPr>
          <p:nvPr>
            <p:ph type="pic" sz="quarter" idx="13"/>
          </p:nvPr>
        </p:nvSpPr>
        <p:spPr>
          <a:xfrm>
            <a:off x="6876256" y="1052514"/>
            <a:ext cx="2269332" cy="4608512"/>
          </a:xfrm>
          <a:solidFill>
            <a:schemeClr val="accent2">
              <a:lumMod val="20000"/>
              <a:lumOff val="80000"/>
            </a:schemeClr>
          </a:solidFill>
        </p:spPr>
        <p:txBody>
          <a:bodyPr/>
          <a:lstStyle>
            <a:lvl1pPr marL="0" indent="0">
              <a:buNone/>
              <a:defRPr/>
            </a:lvl1pPr>
          </a:lstStyle>
          <a:p>
            <a:r>
              <a:rPr lang="en-US" smtClean="0"/>
              <a:t>Click icon to add picture</a:t>
            </a:r>
            <a:endParaRPr lang="fi-FI" dirty="0"/>
          </a:p>
        </p:txBody>
      </p:sp>
      <p:sp>
        <p:nvSpPr>
          <p:cNvPr id="11" name="Text Placeholder 11"/>
          <p:cNvSpPr>
            <a:spLocks noGrp="1"/>
          </p:cNvSpPr>
          <p:nvPr>
            <p:ph type="body" sz="quarter" idx="17"/>
          </p:nvPr>
        </p:nvSpPr>
        <p:spPr>
          <a:xfrm>
            <a:off x="323850" y="1052513"/>
            <a:ext cx="6408738" cy="4608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a:p>
        </p:txBody>
      </p:sp>
    </p:spTree>
    <p:extLst>
      <p:ext uri="{BB962C8B-B14F-4D97-AF65-F5344CB8AC3E}">
        <p14:creationId xmlns:p14="http://schemas.microsoft.com/office/powerpoint/2010/main" val="319114827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Picture B">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
        <p:nvSpPr>
          <p:cNvPr id="10" name="Picture Placeholder 2"/>
          <p:cNvSpPr>
            <a:spLocks noGrp="1"/>
          </p:cNvSpPr>
          <p:nvPr>
            <p:ph type="pic" sz="quarter" idx="13"/>
          </p:nvPr>
        </p:nvSpPr>
        <p:spPr>
          <a:xfrm>
            <a:off x="4644010" y="1052514"/>
            <a:ext cx="4501578" cy="4608512"/>
          </a:xfrm>
          <a:solidFill>
            <a:schemeClr val="accent2">
              <a:lumMod val="20000"/>
              <a:lumOff val="80000"/>
            </a:schemeClr>
          </a:solidFill>
        </p:spPr>
        <p:txBody>
          <a:bodyPr/>
          <a:lstStyle>
            <a:lvl1pPr marL="0" indent="0">
              <a:buNone/>
              <a:defRPr/>
            </a:lvl1pPr>
          </a:lstStyle>
          <a:p>
            <a:r>
              <a:rPr lang="en-US" smtClean="0"/>
              <a:t>Click icon to add picture</a:t>
            </a:r>
            <a:endParaRPr lang="fi-FI" dirty="0"/>
          </a:p>
        </p:txBody>
      </p:sp>
      <p:sp>
        <p:nvSpPr>
          <p:cNvPr id="11" name="Text Placeholder 11"/>
          <p:cNvSpPr>
            <a:spLocks noGrp="1"/>
          </p:cNvSpPr>
          <p:nvPr>
            <p:ph type="body" sz="quarter" idx="14"/>
          </p:nvPr>
        </p:nvSpPr>
        <p:spPr>
          <a:xfrm>
            <a:off x="323850" y="1052513"/>
            <a:ext cx="4176142" cy="4608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a:p>
        </p:txBody>
      </p:sp>
    </p:spTree>
    <p:extLst>
      <p:ext uri="{BB962C8B-B14F-4D97-AF65-F5344CB8AC3E}">
        <p14:creationId xmlns:p14="http://schemas.microsoft.com/office/powerpoint/2010/main" val="2251359748"/>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Picture C">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0" name="Picture Placeholder 2"/>
          <p:cNvSpPr>
            <a:spLocks noGrp="1"/>
          </p:cNvSpPr>
          <p:nvPr>
            <p:ph type="pic" sz="quarter" idx="13"/>
          </p:nvPr>
        </p:nvSpPr>
        <p:spPr>
          <a:xfrm>
            <a:off x="0" y="1052513"/>
            <a:ext cx="9144000" cy="2088231"/>
          </a:xfrm>
          <a:solidFill>
            <a:schemeClr val="accent2">
              <a:lumMod val="20000"/>
              <a:lumOff val="80000"/>
            </a:schemeClr>
          </a:solidFill>
        </p:spPr>
        <p:txBody>
          <a:bodyPr/>
          <a:lstStyle>
            <a:lvl1pPr marL="0" indent="0">
              <a:buNone/>
              <a:defRPr/>
            </a:lvl1pPr>
          </a:lstStyle>
          <a:p>
            <a:r>
              <a:rPr lang="en-US" smtClean="0"/>
              <a:t>Click icon to add picture</a:t>
            </a:r>
            <a:endParaRPr lang="fi-FI" dirty="0"/>
          </a:p>
        </p:txBody>
      </p:sp>
      <p:sp>
        <p:nvSpPr>
          <p:cNvPr id="7" name="Title 6"/>
          <p:cNvSpPr>
            <a:spLocks noGrp="1"/>
          </p:cNvSpPr>
          <p:nvPr>
            <p:ph type="title"/>
          </p:nvPr>
        </p:nvSpPr>
        <p:spPr/>
        <p:txBody>
          <a:bodyPr/>
          <a:lstStyle/>
          <a:p>
            <a:r>
              <a:rPr lang="en-US" smtClean="0"/>
              <a:t>Click to edit Master title style</a:t>
            </a:r>
            <a:endParaRPr lang="fi-FI"/>
          </a:p>
        </p:txBody>
      </p:sp>
      <p:sp>
        <p:nvSpPr>
          <p:cNvPr id="12" name="Content Placeholder 2"/>
          <p:cNvSpPr>
            <a:spLocks noGrp="1"/>
          </p:cNvSpPr>
          <p:nvPr>
            <p:ph idx="1"/>
          </p:nvPr>
        </p:nvSpPr>
        <p:spPr>
          <a:xfrm>
            <a:off x="323850" y="3428999"/>
            <a:ext cx="8496300" cy="2232025"/>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Tree>
    <p:extLst>
      <p:ext uri="{BB962C8B-B14F-4D97-AF65-F5344CB8AC3E}">
        <p14:creationId xmlns:p14="http://schemas.microsoft.com/office/powerpoint/2010/main" val="404904736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chnical illustrations">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3" name="Rectangle 2"/>
          <p:cNvSpPr/>
          <p:nvPr userDrawn="1"/>
        </p:nvSpPr>
        <p:spPr>
          <a:xfrm>
            <a:off x="323850" y="1052513"/>
            <a:ext cx="8496300" cy="4608511"/>
          </a:xfrm>
          <a:prstGeom prst="rect">
            <a:avLst/>
          </a:prstGeom>
          <a:solidFill>
            <a:schemeClr val="bg1"/>
          </a:solidFill>
          <a:ln>
            <a:noFill/>
          </a:ln>
          <a:effectLst>
            <a:outerShdw blurRad="3175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5" name="Text Placeholder 4"/>
          <p:cNvSpPr>
            <a:spLocks noGrp="1"/>
          </p:cNvSpPr>
          <p:nvPr>
            <p:ph type="body" sz="quarter" idx="18"/>
          </p:nvPr>
        </p:nvSpPr>
        <p:spPr>
          <a:xfrm>
            <a:off x="323850" y="5949351"/>
            <a:ext cx="7272338" cy="504070"/>
          </a:xfrm>
        </p:spPr>
        <p:txBody>
          <a:bodyPr anchor="b" anchorCtr="0"/>
          <a:lstStyle>
            <a:lvl1pPr marL="0" indent="0">
              <a:buFontTx/>
              <a:buNone/>
              <a:defRPr sz="800">
                <a:solidFill>
                  <a:srgbClr val="232323"/>
                </a:solidFill>
              </a:defRPr>
            </a:lvl1pPr>
          </a:lstStyle>
          <a:p>
            <a:pPr lvl="0"/>
            <a:r>
              <a:rPr lang="en-US" smtClean="0"/>
              <a:t>Click to edit Master text styles</a:t>
            </a:r>
          </a:p>
        </p:txBody>
      </p:sp>
      <p:sp>
        <p:nvSpPr>
          <p:cNvPr id="6" name="Title 5"/>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96836563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Highlight and Picture">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12876"/>
            <a:ext cx="2483710" cy="4248149"/>
          </a:xfrm>
          <a:solidFill>
            <a:srgbClr val="000000">
              <a:alpha val="80000"/>
            </a:srgbClr>
          </a:solidFill>
        </p:spPr>
        <p:txBody>
          <a:bodyPr lIns="360000" tIns="180000" bIns="180000"/>
          <a:lstStyle>
            <a:lvl1pPr marL="0" indent="0">
              <a:buNone/>
              <a:defRPr sz="1800">
                <a:solidFill>
                  <a:schemeClr val="accent1"/>
                </a:solidFill>
              </a:defRPr>
            </a:lvl1pPr>
            <a:lvl2pPr marL="182563" indent="-182563">
              <a:spcAft>
                <a:spcPts val="300"/>
              </a:spcAft>
              <a:buFont typeface="Arial" pitchFamily="34" charset="0"/>
              <a:buChar char="•"/>
              <a:defRPr sz="1600">
                <a:solidFill>
                  <a:schemeClr val="bg1"/>
                </a:solidFill>
              </a:defRPr>
            </a:lvl2pPr>
            <a:lvl3pPr marL="357188" indent="-174625">
              <a:buFont typeface="Arial" pitchFamily="34" charset="0"/>
              <a:buChar char="‒"/>
              <a:defRPr sz="1400">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p:txBody>
      </p:sp>
      <p:sp>
        <p:nvSpPr>
          <p:cNvPr id="10" name="Picture Placeholder 2"/>
          <p:cNvSpPr>
            <a:spLocks noGrp="1"/>
          </p:cNvSpPr>
          <p:nvPr>
            <p:ph type="pic" sz="quarter" idx="13"/>
          </p:nvPr>
        </p:nvSpPr>
        <p:spPr>
          <a:xfrm>
            <a:off x="2627730" y="1412776"/>
            <a:ext cx="6517858" cy="4248249"/>
          </a:xfrm>
          <a:solidFill>
            <a:schemeClr val="accent2">
              <a:lumMod val="20000"/>
              <a:lumOff val="80000"/>
            </a:schemeClr>
          </a:solidFill>
        </p:spPr>
        <p:txBody>
          <a:bodyPr/>
          <a:lstStyle>
            <a:lvl1pPr marL="0" indent="0">
              <a:buNone/>
              <a:defRPr/>
            </a:lvl1pPr>
          </a:lstStyle>
          <a:p>
            <a:r>
              <a:rPr lang="en-US" smtClean="0"/>
              <a:t>Click icon to add picture</a:t>
            </a:r>
            <a:endParaRPr lang="fi-FI" dirty="0"/>
          </a:p>
        </p:txBody>
      </p:sp>
      <p:sp>
        <p:nvSpPr>
          <p:cNvPr id="11" name="Title 10"/>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75212589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X Content and Pictures">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850" y="4653136"/>
            <a:ext cx="2663974" cy="1007888"/>
          </a:xfrm>
        </p:spPr>
        <p:txBody>
          <a:bodyPr>
            <a:noAutofit/>
          </a:bodyPr>
          <a:lstStyle>
            <a:lvl1pPr marL="182563" indent="-182563">
              <a:spcAft>
                <a:spcPts val="600"/>
              </a:spcAft>
              <a:defRPr sz="1600"/>
            </a:lvl1pPr>
            <a:lvl2pPr marL="357188" indent="-174625">
              <a:spcAft>
                <a:spcPts val="600"/>
              </a:spcAft>
              <a:defRPr sz="1400"/>
            </a:lvl2pPr>
            <a:lvl3pPr>
              <a:spcAft>
                <a:spcPts val="600"/>
              </a:spcAft>
              <a:defRPr sz="1600"/>
            </a:lvl3pPr>
            <a:lvl4pPr>
              <a:spcAft>
                <a:spcPts val="600"/>
              </a:spcAft>
              <a:defRPr sz="1400"/>
            </a:lvl4pPr>
            <a:lvl5pPr>
              <a:spcAft>
                <a:spcPts val="600"/>
              </a:spcAft>
              <a:defRPr sz="1400"/>
            </a:lvl5pPr>
          </a:lstStyle>
          <a:p>
            <a:pPr lvl="0"/>
            <a:r>
              <a:rPr lang="en-US" dirty="0" smtClean="0"/>
              <a:t>Click to edit Master text styles</a:t>
            </a:r>
          </a:p>
        </p:txBody>
      </p:sp>
      <p:sp>
        <p:nvSpPr>
          <p:cNvPr id="11" name="Picture Placeholder 2"/>
          <p:cNvSpPr>
            <a:spLocks noGrp="1"/>
          </p:cNvSpPr>
          <p:nvPr>
            <p:ph type="pic" sz="quarter" idx="14"/>
          </p:nvPr>
        </p:nvSpPr>
        <p:spPr>
          <a:xfrm>
            <a:off x="323850" y="1052513"/>
            <a:ext cx="2663974" cy="3528615"/>
          </a:xfrm>
          <a:solidFill>
            <a:schemeClr val="accent2">
              <a:lumMod val="20000"/>
              <a:lumOff val="80000"/>
            </a:schemeClr>
          </a:solidFill>
        </p:spPr>
        <p:txBody>
          <a:bodyPr/>
          <a:lstStyle>
            <a:lvl1pPr marL="0" indent="0">
              <a:buNone/>
              <a:defRPr/>
            </a:lvl1pPr>
          </a:lstStyle>
          <a:p>
            <a:r>
              <a:rPr lang="en-US" dirty="0" smtClean="0"/>
              <a:t>Click icon to add picture</a:t>
            </a:r>
            <a:endParaRPr lang="fi-FI" dirty="0"/>
          </a:p>
        </p:txBody>
      </p:sp>
      <p:sp>
        <p:nvSpPr>
          <p:cNvPr id="14" name="Picture Placeholder 2"/>
          <p:cNvSpPr>
            <a:spLocks noGrp="1"/>
          </p:cNvSpPr>
          <p:nvPr>
            <p:ph type="pic" sz="quarter" idx="15"/>
          </p:nvPr>
        </p:nvSpPr>
        <p:spPr>
          <a:xfrm>
            <a:off x="3240013" y="1052513"/>
            <a:ext cx="2663974" cy="3528615"/>
          </a:xfrm>
          <a:solidFill>
            <a:schemeClr val="accent2">
              <a:lumMod val="20000"/>
              <a:lumOff val="80000"/>
            </a:schemeClr>
          </a:solidFill>
        </p:spPr>
        <p:txBody>
          <a:bodyPr/>
          <a:lstStyle>
            <a:lvl1pPr marL="0" indent="0">
              <a:buNone/>
              <a:defRPr/>
            </a:lvl1pPr>
          </a:lstStyle>
          <a:p>
            <a:r>
              <a:rPr lang="en-US" dirty="0" smtClean="0"/>
              <a:t>Click icon to add picture</a:t>
            </a:r>
            <a:endParaRPr lang="fi-FI" dirty="0"/>
          </a:p>
        </p:txBody>
      </p:sp>
      <p:sp>
        <p:nvSpPr>
          <p:cNvPr id="15" name="Picture Placeholder 2"/>
          <p:cNvSpPr>
            <a:spLocks noGrp="1"/>
          </p:cNvSpPr>
          <p:nvPr>
            <p:ph type="pic" sz="quarter" idx="16"/>
          </p:nvPr>
        </p:nvSpPr>
        <p:spPr>
          <a:xfrm>
            <a:off x="6156176" y="1052513"/>
            <a:ext cx="2663974" cy="3528615"/>
          </a:xfrm>
          <a:solidFill>
            <a:schemeClr val="accent2">
              <a:lumMod val="20000"/>
              <a:lumOff val="80000"/>
            </a:schemeClr>
          </a:solidFill>
        </p:spPr>
        <p:txBody>
          <a:bodyPr/>
          <a:lstStyle>
            <a:lvl1pPr marL="0" indent="0">
              <a:buNone/>
              <a:defRPr/>
            </a:lvl1pPr>
          </a:lstStyle>
          <a:p>
            <a:r>
              <a:rPr lang="en-US" dirty="0" smtClean="0"/>
              <a:t>Click icon to add picture</a:t>
            </a:r>
            <a:endParaRPr lang="fi-FI" dirty="0"/>
          </a:p>
        </p:txBody>
      </p:sp>
      <p:sp>
        <p:nvSpPr>
          <p:cNvPr id="16" name="Content Placeholder 2"/>
          <p:cNvSpPr>
            <a:spLocks noGrp="1"/>
          </p:cNvSpPr>
          <p:nvPr>
            <p:ph idx="17"/>
          </p:nvPr>
        </p:nvSpPr>
        <p:spPr>
          <a:xfrm>
            <a:off x="3240013" y="4653136"/>
            <a:ext cx="2663974" cy="1007888"/>
          </a:xfrm>
        </p:spPr>
        <p:txBody>
          <a:bodyPr>
            <a:noAutofit/>
          </a:bodyPr>
          <a:lstStyle>
            <a:lvl1pPr marL="182563" indent="-182563">
              <a:spcAft>
                <a:spcPts val="600"/>
              </a:spcAft>
              <a:defRPr sz="1600"/>
            </a:lvl1pPr>
            <a:lvl2pPr marL="357188" indent="-174625">
              <a:spcAft>
                <a:spcPts val="600"/>
              </a:spcAft>
              <a:defRPr sz="1400"/>
            </a:lvl2pPr>
            <a:lvl3pPr>
              <a:spcAft>
                <a:spcPts val="600"/>
              </a:spcAft>
              <a:defRPr sz="1600"/>
            </a:lvl3pPr>
            <a:lvl4pPr>
              <a:spcAft>
                <a:spcPts val="600"/>
              </a:spcAft>
              <a:defRPr sz="1400"/>
            </a:lvl4pPr>
            <a:lvl5pPr>
              <a:spcAft>
                <a:spcPts val="600"/>
              </a:spcAft>
              <a:defRPr sz="1400"/>
            </a:lvl5pPr>
          </a:lstStyle>
          <a:p>
            <a:pPr lvl="0"/>
            <a:r>
              <a:rPr lang="en-US" dirty="0" smtClean="0"/>
              <a:t>Click to edit Master text styles</a:t>
            </a:r>
          </a:p>
        </p:txBody>
      </p:sp>
      <p:sp>
        <p:nvSpPr>
          <p:cNvPr id="17" name="Content Placeholder 2"/>
          <p:cNvSpPr>
            <a:spLocks noGrp="1"/>
          </p:cNvSpPr>
          <p:nvPr>
            <p:ph idx="18"/>
          </p:nvPr>
        </p:nvSpPr>
        <p:spPr>
          <a:xfrm>
            <a:off x="6156176" y="4653136"/>
            <a:ext cx="2663974" cy="1007888"/>
          </a:xfrm>
        </p:spPr>
        <p:txBody>
          <a:bodyPr>
            <a:noAutofit/>
          </a:bodyPr>
          <a:lstStyle>
            <a:lvl1pPr marL="182563" indent="-182563">
              <a:spcAft>
                <a:spcPts val="600"/>
              </a:spcAft>
              <a:defRPr sz="1600"/>
            </a:lvl1pPr>
            <a:lvl2pPr marL="357188" indent="-174625">
              <a:spcAft>
                <a:spcPts val="600"/>
              </a:spcAft>
              <a:defRPr sz="1400"/>
            </a:lvl2pPr>
            <a:lvl3pPr>
              <a:spcAft>
                <a:spcPts val="600"/>
              </a:spcAft>
              <a:defRPr sz="1600"/>
            </a:lvl3pPr>
            <a:lvl4pPr>
              <a:spcAft>
                <a:spcPts val="600"/>
              </a:spcAft>
              <a:defRPr sz="1400"/>
            </a:lvl4pPr>
            <a:lvl5pPr>
              <a:spcAft>
                <a:spcPts val="600"/>
              </a:spcAft>
              <a:defRPr sz="1400"/>
            </a:lvl5pPr>
          </a:lstStyle>
          <a:p>
            <a:pPr lvl="0"/>
            <a:r>
              <a:rPr lang="en-US" dirty="0" smtClean="0"/>
              <a:t>Click to edit Master text styles</a:t>
            </a:r>
          </a:p>
        </p:txBody>
      </p:sp>
      <p:sp>
        <p:nvSpPr>
          <p:cNvPr id="7" name="Title 6"/>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85369941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2149882466"/>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nly (without logo)">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265612771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Source">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1" name="Text Placeholder 14"/>
          <p:cNvSpPr>
            <a:spLocks noGrp="1"/>
          </p:cNvSpPr>
          <p:nvPr>
            <p:ph type="body" sz="quarter" idx="14"/>
          </p:nvPr>
        </p:nvSpPr>
        <p:spPr>
          <a:xfrm>
            <a:off x="323850" y="5949951"/>
            <a:ext cx="7344494" cy="431378"/>
          </a:xfrm>
        </p:spPr>
        <p:txBody>
          <a:bodyPr anchor="b" anchorCtr="0">
            <a:normAutofit/>
          </a:bodyPr>
          <a:lstStyle>
            <a:lvl1pPr marL="0" indent="0">
              <a:buNone/>
              <a:defRPr sz="800"/>
            </a:lvl1pPr>
          </a:lstStyle>
          <a:p>
            <a:pPr lvl="0"/>
            <a:r>
              <a:rPr lang="en-US" dirty="0" smtClean="0"/>
              <a:t>Click to edit Master text styles</a:t>
            </a:r>
          </a:p>
        </p:txBody>
      </p:sp>
      <p:sp>
        <p:nvSpPr>
          <p:cNvPr id="6" name="Title 5"/>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349855431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55775" y="2228281"/>
            <a:ext cx="4032450" cy="2401438"/>
          </a:xfrm>
          <a:prstGeom prst="rect">
            <a:avLst/>
          </a:prstGeom>
        </p:spPr>
      </p:pic>
      <p:sp>
        <p:nvSpPr>
          <p:cNvPr id="2" name="Date Placeholder 1"/>
          <p:cNvSpPr>
            <a:spLocks noGrp="1"/>
          </p:cNvSpPr>
          <p:nvPr>
            <p:ph type="dt" sz="half" idx="10"/>
          </p:nvPr>
        </p:nvSpPr>
        <p:spPr>
          <a:xfrm>
            <a:off x="1116013" y="6597650"/>
            <a:ext cx="1152525" cy="200055"/>
          </a:xfrm>
          <a:prstGeom prst="rect">
            <a:avLst/>
          </a:prstGeom>
        </p:spPr>
        <p:txBody>
          <a:bodyPr/>
          <a:lstStyle>
            <a:lvl1pPr>
              <a:defRPr>
                <a:noFill/>
              </a:defRPr>
            </a:lvl1pPr>
          </a:lstStyle>
          <a:p>
            <a:r>
              <a:rPr lang="fi-FI" smtClean="0"/>
              <a:t>30  April 2013</a:t>
            </a:r>
            <a:endParaRPr lang="en-GB" dirty="0"/>
          </a:p>
        </p:txBody>
      </p:sp>
      <p:sp>
        <p:nvSpPr>
          <p:cNvPr id="3" name="Footer Placeholder 2"/>
          <p:cNvSpPr>
            <a:spLocks noGrp="1"/>
          </p:cNvSpPr>
          <p:nvPr>
            <p:ph type="ftr" sz="quarter" idx="11"/>
          </p:nvPr>
        </p:nvSpPr>
        <p:spPr>
          <a:xfrm>
            <a:off x="2268538" y="6597650"/>
            <a:ext cx="4319587" cy="200055"/>
          </a:xfrm>
          <a:prstGeom prst="rect">
            <a:avLst/>
          </a:prstGeom>
        </p:spPr>
        <p:txBody>
          <a:bodyPr/>
          <a:lstStyle>
            <a:lvl1pPr>
              <a:defRPr>
                <a:noFill/>
              </a:defRPr>
            </a:lvl1pPr>
          </a:lstStyle>
          <a:p>
            <a:r>
              <a:rPr lang="en-GB" smtClean="0"/>
              <a:t>POWER PLANTS 2013</a:t>
            </a:r>
            <a:endParaRPr lang="en-GB"/>
          </a:p>
        </p:txBody>
      </p:sp>
      <p:sp>
        <p:nvSpPr>
          <p:cNvPr id="4" name="Slide Number Placeholder 3"/>
          <p:cNvSpPr>
            <a:spLocks noGrp="1"/>
          </p:cNvSpPr>
          <p:nvPr>
            <p:ph type="sldNum" sz="quarter" idx="12"/>
          </p:nvPr>
        </p:nvSpPr>
        <p:spPr>
          <a:xfrm>
            <a:off x="107504" y="6597352"/>
            <a:ext cx="1008508" cy="200055"/>
          </a:xfrm>
          <a:prstGeom prst="rect">
            <a:avLst/>
          </a:prstGeom>
        </p:spPr>
        <p:txBody>
          <a:bodyPr/>
          <a:lstStyle>
            <a:lvl1pPr>
              <a:defRPr>
                <a:noFill/>
              </a:defRPr>
            </a:lvl1pPr>
          </a:lstStyle>
          <a:p>
            <a:pPr algn="l">
              <a:tabLst>
                <a:tab pos="266700" algn="l"/>
              </a:tabLst>
            </a:pPr>
            <a:fld id="{5EA98DCC-AF24-4D7E-8283-D1250E1B7542}" type="slidenum">
              <a:rPr lang="en-GB" smtClean="0"/>
              <a:pPr algn="l">
                <a:tabLst>
                  <a:tab pos="266700" algn="l"/>
                </a:tabLst>
              </a:pPr>
              <a:t>‹#›</a:t>
            </a:fld>
            <a:r>
              <a:rPr lang="en-GB" smtClean="0"/>
              <a:t> 	© Wärtsilä</a:t>
            </a:r>
            <a:endParaRPr lang="fi-FI" dirty="0" smtClean="0"/>
          </a:p>
        </p:txBody>
      </p:sp>
    </p:spTree>
    <p:extLst>
      <p:ext uri="{BB962C8B-B14F-4D97-AF65-F5344CB8AC3E}">
        <p14:creationId xmlns:p14="http://schemas.microsoft.com/office/powerpoint/2010/main" val="81556129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ontent and backpicture B">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4" name="Content Placeholder 2"/>
          <p:cNvSpPr>
            <a:spLocks noGrp="1"/>
          </p:cNvSpPr>
          <p:nvPr>
            <p:ph sz="half" idx="1"/>
          </p:nvPr>
        </p:nvSpPr>
        <p:spPr>
          <a:xfrm>
            <a:off x="1" y="1052513"/>
            <a:ext cx="4495801" cy="3912659"/>
          </a:xfrm>
          <a:solidFill>
            <a:srgbClr val="000000">
              <a:alpha val="60000"/>
            </a:srgbClr>
          </a:solidFill>
        </p:spPr>
        <p:txBody>
          <a:bodyPr lIns="288000" tIns="144000" rIns="288000" bIns="144000">
            <a:noAutofit/>
          </a:bodyPr>
          <a:lstStyle>
            <a:lvl1pPr>
              <a:defRPr sz="1800">
                <a:solidFill>
                  <a:schemeClr val="bg1"/>
                </a:solidFill>
              </a:defRPr>
            </a:lvl1pPr>
            <a:lvl2pPr>
              <a:buClr>
                <a:schemeClr val="bg1"/>
              </a:buClr>
              <a:defRPr sz="1600">
                <a:solidFill>
                  <a:schemeClr val="bg1"/>
                </a:solidFill>
              </a:defRPr>
            </a:lvl2pPr>
            <a:lvl3pPr>
              <a:buClr>
                <a:schemeClr val="bg1"/>
              </a:buClr>
              <a:defRPr sz="1400">
                <a:solidFill>
                  <a:schemeClr val="bg1"/>
                </a:solidFill>
              </a:defRPr>
            </a:lvl3pPr>
            <a:lvl4pPr>
              <a:buClr>
                <a:schemeClr val="bg1"/>
              </a:buClr>
              <a:defRPr sz="1200">
                <a:solidFill>
                  <a:schemeClr val="bg1"/>
                </a:solidFill>
              </a:defRPr>
            </a:lvl4pPr>
            <a:lvl5pPr>
              <a:buClr>
                <a:schemeClr val="bg1"/>
              </a:buClr>
              <a:defRPr sz="1100">
                <a:solidFill>
                  <a:schemeClr val="bg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9" name="Title 8"/>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103977171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Title Only without Log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5746886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Backpicture Dark">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338282955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11"/>
          <p:cNvSpPr>
            <a:spLocks noGrp="1" noChangeArrowheads="1"/>
          </p:cNvSpPr>
          <p:nvPr>
            <p:ph type="dt" sz="half" idx="10"/>
          </p:nvPr>
        </p:nvSpPr>
        <p:spPr>
          <a:xfrm>
            <a:off x="179388" y="6580188"/>
            <a:ext cx="7632700" cy="214312"/>
          </a:xfrm>
          <a:prstGeom prst="rect">
            <a:avLst/>
          </a:prstGeom>
          <a:ln/>
        </p:spPr>
        <p:txBody>
          <a:bodyPr/>
          <a:lstStyle>
            <a:lvl1pPr>
              <a:defRPr/>
            </a:lvl1pPr>
          </a:lstStyle>
          <a:p>
            <a:pPr>
              <a:defRPr/>
            </a:pPr>
            <a:endParaRPr lang="es-ES"/>
          </a:p>
        </p:txBody>
      </p:sp>
      <p:sp>
        <p:nvSpPr>
          <p:cNvPr id="4" name="Rectangle 12"/>
          <p:cNvSpPr>
            <a:spLocks noGrp="1" noChangeArrowheads="1"/>
          </p:cNvSpPr>
          <p:nvPr>
            <p:ph type="ftr" sz="quarter" idx="11"/>
          </p:nvPr>
        </p:nvSpPr>
        <p:spPr>
          <a:xfrm>
            <a:off x="2516400" y="6537600"/>
            <a:ext cx="2628000" cy="216000"/>
          </a:xfrm>
          <a:prstGeom prst="rect">
            <a:avLst/>
          </a:prstGeom>
          <a:ln/>
        </p:spPr>
        <p:txBody>
          <a:bodyPr/>
          <a:lstStyle>
            <a:lvl1pPr>
              <a:defRPr/>
            </a:lvl1pPr>
          </a:lstStyle>
          <a:p>
            <a:pPr>
              <a:defRPr/>
            </a:pPr>
            <a:endParaRPr lang="es-ES"/>
          </a:p>
        </p:txBody>
      </p:sp>
      <p:sp>
        <p:nvSpPr>
          <p:cNvPr id="5" name="Rectangle 13"/>
          <p:cNvSpPr>
            <a:spLocks noGrp="1" noChangeArrowheads="1"/>
          </p:cNvSpPr>
          <p:nvPr>
            <p:ph type="sldNum" sz="quarter" idx="12"/>
          </p:nvPr>
        </p:nvSpPr>
        <p:spPr>
          <a:xfrm>
            <a:off x="-21600" y="6537600"/>
            <a:ext cx="320400" cy="216000"/>
          </a:xfrm>
          <a:prstGeom prst="rect">
            <a:avLst/>
          </a:prstGeom>
          <a:ln/>
        </p:spPr>
        <p:txBody>
          <a:bodyPr/>
          <a:lstStyle>
            <a:lvl1pPr>
              <a:defRPr/>
            </a:lvl1pPr>
          </a:lstStyle>
          <a:p>
            <a:pPr>
              <a:defRPr/>
            </a:pPr>
            <a:fld id="{29C7CCEC-F494-4437-8AE7-36884C5CF33E}" type="slidenum">
              <a:rPr lang="es-ES"/>
              <a:pPr>
                <a:defRPr/>
              </a:pPr>
              <a:t>‹#›</a:t>
            </a:fld>
            <a:endParaRPr lang="es-ES" dirty="0"/>
          </a:p>
        </p:txBody>
      </p:sp>
    </p:spTree>
    <p:extLst>
      <p:ext uri="{BB962C8B-B14F-4D97-AF65-F5344CB8AC3E}">
        <p14:creationId xmlns:p14="http://schemas.microsoft.com/office/powerpoint/2010/main" val="722879821"/>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grpSp>
        <p:nvGrpSpPr>
          <p:cNvPr id="2" name="Group 17"/>
          <p:cNvGrpSpPr>
            <a:grpSpLocks/>
          </p:cNvGrpSpPr>
          <p:nvPr userDrawn="1"/>
        </p:nvGrpSpPr>
        <p:grpSpPr bwMode="auto">
          <a:xfrm>
            <a:off x="0" y="5943600"/>
            <a:ext cx="9144000" cy="914400"/>
            <a:chOff x="0" y="3744"/>
            <a:chExt cx="5760" cy="576"/>
          </a:xfrm>
        </p:grpSpPr>
        <p:pic>
          <p:nvPicPr>
            <p:cNvPr id="5" name="Picture 15"/>
            <p:cNvPicPr>
              <a:picLocks noChangeAspect="1" noChangeArrowheads="1"/>
            </p:cNvPicPr>
            <p:nvPr userDrawn="1"/>
          </p:nvPicPr>
          <p:blipFill>
            <a:blip r:embed="rId3" cstate="print"/>
            <a:srcRect/>
            <a:stretch>
              <a:fillRect/>
            </a:stretch>
          </p:blipFill>
          <p:spPr bwMode="auto">
            <a:xfrm>
              <a:off x="0" y="3744"/>
              <a:ext cx="5760" cy="576"/>
            </a:xfrm>
            <a:prstGeom prst="rect">
              <a:avLst/>
            </a:prstGeom>
            <a:noFill/>
            <a:ln w="9525">
              <a:noFill/>
              <a:miter lim="800000"/>
              <a:headEnd/>
              <a:tailEnd/>
            </a:ln>
          </p:spPr>
        </p:pic>
        <p:pic>
          <p:nvPicPr>
            <p:cNvPr id="6" name="Picture 16"/>
            <p:cNvPicPr>
              <a:picLocks noChangeAspect="1" noChangeArrowheads="1"/>
            </p:cNvPicPr>
            <p:nvPr userDrawn="1"/>
          </p:nvPicPr>
          <p:blipFill>
            <a:blip r:embed="rId4" cstate="print"/>
            <a:srcRect/>
            <a:stretch>
              <a:fillRect/>
            </a:stretch>
          </p:blipFill>
          <p:spPr bwMode="auto">
            <a:xfrm>
              <a:off x="5057" y="3871"/>
              <a:ext cx="563" cy="336"/>
            </a:xfrm>
            <a:prstGeom prst="rect">
              <a:avLst/>
            </a:prstGeom>
            <a:noFill/>
            <a:ln w="9525">
              <a:noFill/>
              <a:miter lim="800000"/>
              <a:headEnd/>
              <a:tailEnd/>
            </a:ln>
          </p:spPr>
        </p:pic>
      </p:grpSp>
      <p:sp>
        <p:nvSpPr>
          <p:cNvPr id="107528" name="Rectangle 8"/>
          <p:cNvSpPr>
            <a:spLocks noGrp="1" noChangeArrowheads="1"/>
          </p:cNvSpPr>
          <p:nvPr>
            <p:ph type="ctrTitle" sz="quarter"/>
          </p:nvPr>
        </p:nvSpPr>
        <p:spPr>
          <a:xfrm>
            <a:off x="323850" y="2927412"/>
            <a:ext cx="8496300" cy="646331"/>
          </a:xfrm>
          <a:noFill/>
        </p:spPr>
        <p:txBody>
          <a:bodyPr wrap="square" lIns="72000" tIns="45720" rIns="72000" bIns="45720" anchor="b"/>
          <a:lstStyle>
            <a:lvl1pPr algn="ctr">
              <a:defRPr sz="3600"/>
            </a:lvl1pPr>
          </a:lstStyle>
          <a:p>
            <a:r>
              <a:rPr lang="en-US" smtClean="0"/>
              <a:t>Click to edit Master title style</a:t>
            </a:r>
            <a:endParaRPr lang="en-GB"/>
          </a:p>
        </p:txBody>
      </p:sp>
      <p:sp>
        <p:nvSpPr>
          <p:cNvPr id="107529" name="Rectangle 9"/>
          <p:cNvSpPr>
            <a:spLocks noGrp="1" noChangeArrowheads="1"/>
          </p:cNvSpPr>
          <p:nvPr>
            <p:ph type="subTitle" sz="quarter" idx="1"/>
          </p:nvPr>
        </p:nvSpPr>
        <p:spPr>
          <a:xfrm>
            <a:off x="323850" y="3573464"/>
            <a:ext cx="8496300" cy="1223962"/>
          </a:xfrm>
        </p:spPr>
        <p:txBody>
          <a:bodyPr lIns="91440" rIns="91440"/>
          <a:lstStyle>
            <a:lvl1pPr marL="0" indent="0" algn="ctr">
              <a:buFontTx/>
              <a:buNone/>
              <a:defRPr b="1">
                <a:solidFill>
                  <a:schemeClr val="tx2"/>
                </a:solidFill>
              </a:defRPr>
            </a:lvl1pPr>
          </a:lstStyle>
          <a:p>
            <a:r>
              <a:rPr lang="en-US" smtClean="0"/>
              <a:t>Click to edit Master subtitle style</a:t>
            </a:r>
            <a:endParaRPr lang="en-GB"/>
          </a:p>
        </p:txBody>
      </p:sp>
    </p:spTree>
    <p:extLst>
      <p:ext uri="{BB962C8B-B14F-4D97-AF65-F5344CB8AC3E}">
        <p14:creationId xmlns:p14="http://schemas.microsoft.com/office/powerpoint/2010/main" val="902011954"/>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Just text">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ontent Placeholder 2"/>
          <p:cNvSpPr>
            <a:spLocks noGrp="1"/>
          </p:cNvSpPr>
          <p:nvPr>
            <p:ph idx="1" hasCustomPrompt="1"/>
          </p:nvPr>
        </p:nvSpPr>
        <p:spPr/>
        <p:txBody>
          <a:bodyPr/>
          <a:lstStyle>
            <a:lvl1pPr>
              <a:defRPr/>
            </a:lvl1pPr>
            <a:lvl2pPr marL="269875" marR="0" indent="-269875" algn="l" defTabSz="914400" rtl="0" eaLnBrk="0" fontAlgn="base" latinLnBrk="0" hangingPunct="0">
              <a:lnSpc>
                <a:spcPct val="100000"/>
              </a:lnSpc>
              <a:spcBef>
                <a:spcPct val="0"/>
              </a:spcBef>
              <a:spcAft>
                <a:spcPct val="20000"/>
              </a:spcAft>
              <a:buClr>
                <a:schemeClr val="tx1"/>
              </a:buClr>
              <a:buSzTx/>
              <a:buFontTx/>
              <a:buChar char="•"/>
              <a:tabLst/>
              <a:defRPr baseline="0"/>
            </a:lvl2pPr>
            <a:lvl3pPr>
              <a:defRPr baseline="0"/>
            </a:lvl3pPr>
            <a:lvl4pPr>
              <a:defRPr baseline="0"/>
            </a:lvl4pPr>
          </a:lstStyle>
          <a:p>
            <a:r>
              <a:rPr lang="fi-FI" dirty="0" smtClean="0"/>
              <a:t>This slide just fits text</a:t>
            </a:r>
          </a:p>
          <a:p>
            <a:pPr lvl="1"/>
            <a:r>
              <a:rPr lang="fi-FI" dirty="0" smtClean="0"/>
              <a:t>Do not overclog it with lots of text</a:t>
            </a:r>
          </a:p>
          <a:p>
            <a:pPr lvl="2"/>
            <a:r>
              <a:rPr lang="fi-FI" dirty="0" smtClean="0"/>
              <a:t>Try to use between 3 and 6 main bullet points per slide</a:t>
            </a:r>
          </a:p>
          <a:p>
            <a:pPr lvl="3"/>
            <a:r>
              <a:rPr lang="fi-FI" dirty="0" smtClean="0"/>
              <a:t>Do not use more than 3 bullet levels in the same slide</a:t>
            </a:r>
          </a:p>
          <a:p>
            <a:pPr lvl="2"/>
            <a:r>
              <a:rPr lang="fi-FI" dirty="0" smtClean="0"/>
              <a:t>This layout does not have much catchiness</a:t>
            </a:r>
          </a:p>
          <a:p>
            <a:pPr lvl="2"/>
            <a:r>
              <a:rPr lang="fi-FI" dirty="0" smtClean="0"/>
              <a:t>Place wisely, do not overuse</a:t>
            </a:r>
          </a:p>
          <a:p>
            <a:pPr lvl="1"/>
            <a:r>
              <a:rPr lang="fi-FI" dirty="0" smtClean="0"/>
              <a:t>Try to not chain many of these one after another</a:t>
            </a:r>
          </a:p>
          <a:p>
            <a:pPr lvl="1"/>
            <a:r>
              <a:rPr lang="fi-FI" dirty="0" smtClean="0"/>
              <a:t>Respect the font sizes for each level</a:t>
            </a:r>
          </a:p>
          <a:p>
            <a:pPr lvl="1"/>
            <a:r>
              <a:rPr lang="fi-FI" dirty="0" smtClean="0"/>
              <a:t>The use of bold and italics for highlighting is encouraged</a:t>
            </a:r>
          </a:p>
          <a:p>
            <a:pPr lvl="1"/>
            <a:r>
              <a:rPr lang="fi-FI" dirty="0" smtClean="0"/>
              <a:t>This exampel is already too packed and not encouraging attention</a:t>
            </a:r>
          </a:p>
          <a:p>
            <a:pPr lvl="3"/>
            <a:endParaRPr lang="fi-FI" dirty="0" smtClean="0"/>
          </a:p>
          <a:p>
            <a:pPr lvl="2"/>
            <a:endParaRPr lang="en-US" dirty="0"/>
          </a:p>
        </p:txBody>
      </p:sp>
    </p:spTree>
    <p:extLst>
      <p:ext uri="{BB962C8B-B14F-4D97-AF65-F5344CB8AC3E}">
        <p14:creationId xmlns:p14="http://schemas.microsoft.com/office/powerpoint/2010/main" val="3481329841"/>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 half pictur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212976"/>
            <a:ext cx="9144000" cy="2879601"/>
          </a:xfrm>
        </p:spPr>
        <p:txBody>
          <a:bodyPr/>
          <a:lstStyle/>
          <a:p>
            <a:r>
              <a:rPr lang="en-US" smtClean="0"/>
              <a:t>Click icon to add picture</a:t>
            </a:r>
            <a:endParaRPr lang="en-US"/>
          </a:p>
        </p:txBody>
      </p:sp>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ontent Placeholder 2"/>
          <p:cNvSpPr>
            <a:spLocks noGrp="1"/>
          </p:cNvSpPr>
          <p:nvPr>
            <p:ph idx="1" hasCustomPrompt="1"/>
          </p:nvPr>
        </p:nvSpPr>
        <p:spPr>
          <a:xfrm>
            <a:off x="323850" y="980728"/>
            <a:ext cx="8496300" cy="2232150"/>
          </a:xfrm>
        </p:spPr>
        <p:txBody>
          <a:bodyPr/>
          <a:lstStyle>
            <a:lvl1pPr>
              <a:defRPr/>
            </a:lvl1pPr>
            <a:lvl2pPr marL="269875" marR="0" indent="-269875" algn="l" defTabSz="914400" rtl="0" eaLnBrk="0" fontAlgn="base" latinLnBrk="0" hangingPunct="0">
              <a:lnSpc>
                <a:spcPct val="100000"/>
              </a:lnSpc>
              <a:spcBef>
                <a:spcPct val="0"/>
              </a:spcBef>
              <a:spcAft>
                <a:spcPct val="20000"/>
              </a:spcAft>
              <a:buClr>
                <a:schemeClr val="tx1"/>
              </a:buClr>
              <a:buSzTx/>
              <a:buFontTx/>
              <a:buChar char="•"/>
              <a:tabLst/>
              <a:defRPr baseline="0"/>
            </a:lvl2pPr>
            <a:lvl3pPr>
              <a:defRPr baseline="0"/>
            </a:lvl3pPr>
            <a:lvl4pPr>
              <a:defRPr baseline="0"/>
            </a:lvl4pPr>
          </a:lstStyle>
          <a:p>
            <a:r>
              <a:rPr lang="fi-FI" dirty="0" smtClean="0"/>
              <a:t>This slide fits some text plus a lower image</a:t>
            </a:r>
          </a:p>
          <a:p>
            <a:pPr lvl="1"/>
            <a:r>
              <a:rPr lang="fi-FI" dirty="0" smtClean="0"/>
              <a:t>3 - 4 bullet points should be enough</a:t>
            </a:r>
          </a:p>
          <a:p>
            <a:pPr lvl="1"/>
            <a:r>
              <a:rPr lang="fi-FI" dirty="0" smtClean="0"/>
              <a:t>It looks good for presenting (genset) data in small tables, as well</a:t>
            </a:r>
          </a:p>
          <a:p>
            <a:pPr lvl="1"/>
            <a:endParaRPr lang="fi-FI" dirty="0" smtClean="0"/>
          </a:p>
          <a:p>
            <a:pPr lvl="3"/>
            <a:endParaRPr lang="fi-FI" dirty="0" smtClean="0"/>
          </a:p>
          <a:p>
            <a:pPr lvl="2"/>
            <a:endParaRPr lang="en-US" dirty="0"/>
          </a:p>
        </p:txBody>
      </p:sp>
    </p:spTree>
    <p:extLst>
      <p:ext uri="{BB962C8B-B14F-4D97-AF65-F5344CB8AC3E}">
        <p14:creationId xmlns:p14="http://schemas.microsoft.com/office/powerpoint/2010/main" val="373015226"/>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chartAndTx">
  <p:cSld name="Title &amp; content &amp; graph (L)">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hart Placeholder 2"/>
          <p:cNvSpPr>
            <a:spLocks noGrp="1"/>
          </p:cNvSpPr>
          <p:nvPr>
            <p:ph type="chart" sz="half" idx="1"/>
          </p:nvPr>
        </p:nvSpPr>
        <p:spPr>
          <a:xfrm>
            <a:off x="323850" y="1412874"/>
            <a:ext cx="4171950" cy="4248150"/>
          </a:xfrm>
        </p:spPr>
        <p:txBody>
          <a:bodyPr/>
          <a:lstStyle/>
          <a:p>
            <a:pPr lvl="0"/>
            <a:r>
              <a:rPr lang="en-US" noProof="0" smtClean="0"/>
              <a:t>Click icon to add chart</a:t>
            </a:r>
            <a:endParaRPr lang="en-GB" noProof="0" smtClean="0"/>
          </a:p>
        </p:txBody>
      </p:sp>
      <p:sp>
        <p:nvSpPr>
          <p:cNvPr id="4" name="Text Placeholder 3"/>
          <p:cNvSpPr>
            <a:spLocks noGrp="1"/>
          </p:cNvSpPr>
          <p:nvPr>
            <p:ph type="body" sz="half" idx="2" hasCustomPrompt="1"/>
          </p:nvPr>
        </p:nvSpPr>
        <p:spPr>
          <a:xfrm>
            <a:off x="4648224" y="1412874"/>
            <a:ext cx="4171950" cy="4248150"/>
          </a:xfrm>
        </p:spPr>
        <p:txBody>
          <a:bodyPr/>
          <a:lstStyle/>
          <a:p>
            <a:pPr lvl="0"/>
            <a:r>
              <a:rPr lang="en-US" dirty="0" smtClean="0"/>
              <a:t>This slide can contain a picture or graph on the left side</a:t>
            </a:r>
          </a:p>
          <a:p>
            <a:pPr lvl="1"/>
            <a:r>
              <a:rPr lang="fi-FI" dirty="0" smtClean="0"/>
              <a:t>Better impact that just text</a:t>
            </a:r>
          </a:p>
          <a:p>
            <a:pPr lvl="1"/>
            <a:r>
              <a:rPr lang="fi-FI" dirty="0" smtClean="0"/>
              <a:t>However, you should keep text to a minimum</a:t>
            </a:r>
            <a:endParaRPr lang="en-US" dirty="0" smtClean="0"/>
          </a:p>
          <a:p>
            <a:pPr lvl="0"/>
            <a:r>
              <a:rPr lang="en-US" dirty="0" smtClean="0"/>
              <a:t>A couple of main bullets will do</a:t>
            </a:r>
          </a:p>
          <a:p>
            <a:pPr lvl="1"/>
            <a:r>
              <a:rPr lang="en-US" dirty="0" smtClean="0"/>
              <a:t>Maybe even three, but let the picture/graph do the explanation for you</a:t>
            </a:r>
            <a:endParaRPr lang="en-GB" dirty="0"/>
          </a:p>
        </p:txBody>
      </p:sp>
    </p:spTree>
    <p:extLst>
      <p:ext uri="{BB962C8B-B14F-4D97-AF65-F5344CB8AC3E}">
        <p14:creationId xmlns:p14="http://schemas.microsoft.com/office/powerpoint/2010/main" val="1316883270"/>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chartAndTx" preserve="1">
  <p:cSld name="Title &amp; content &amp; graph (R)">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hart Placeholder 2"/>
          <p:cNvSpPr>
            <a:spLocks noGrp="1"/>
          </p:cNvSpPr>
          <p:nvPr>
            <p:ph type="chart" sz="half" idx="1"/>
          </p:nvPr>
        </p:nvSpPr>
        <p:spPr>
          <a:xfrm>
            <a:off x="4644008" y="1412874"/>
            <a:ext cx="4171950" cy="4248150"/>
          </a:xfrm>
        </p:spPr>
        <p:txBody>
          <a:bodyPr/>
          <a:lstStyle/>
          <a:p>
            <a:pPr lvl="0"/>
            <a:r>
              <a:rPr lang="en-US" noProof="0" smtClean="0"/>
              <a:t>Click icon to add chart</a:t>
            </a:r>
            <a:endParaRPr lang="en-GB" noProof="0" smtClean="0"/>
          </a:p>
        </p:txBody>
      </p:sp>
      <p:sp>
        <p:nvSpPr>
          <p:cNvPr id="4" name="Text Placeholder 3"/>
          <p:cNvSpPr>
            <a:spLocks noGrp="1"/>
          </p:cNvSpPr>
          <p:nvPr>
            <p:ph type="body" sz="half" idx="2" hasCustomPrompt="1"/>
          </p:nvPr>
        </p:nvSpPr>
        <p:spPr>
          <a:xfrm>
            <a:off x="328042" y="1412874"/>
            <a:ext cx="4171950" cy="4248150"/>
          </a:xfrm>
        </p:spPr>
        <p:txBody>
          <a:bodyPr/>
          <a:lstStyle>
            <a:lvl1pPr>
              <a:defRPr/>
            </a:lvl1pPr>
          </a:lstStyle>
          <a:p>
            <a:pPr lvl="0"/>
            <a:r>
              <a:rPr lang="en-US" dirty="0" smtClean="0"/>
              <a:t>This slide can contain a picture or graph on the right side</a:t>
            </a:r>
          </a:p>
          <a:p>
            <a:pPr lvl="1"/>
            <a:r>
              <a:rPr lang="fi-FI" dirty="0" smtClean="0"/>
              <a:t>Better impact that just text</a:t>
            </a:r>
          </a:p>
          <a:p>
            <a:pPr lvl="1"/>
            <a:r>
              <a:rPr lang="fi-FI" dirty="0" smtClean="0"/>
              <a:t>However, you should keep text to a minimum</a:t>
            </a:r>
            <a:endParaRPr lang="en-US" dirty="0" smtClean="0"/>
          </a:p>
          <a:p>
            <a:pPr lvl="0"/>
            <a:r>
              <a:rPr lang="en-US" dirty="0" smtClean="0"/>
              <a:t>A couple of main bullets will do</a:t>
            </a:r>
          </a:p>
          <a:p>
            <a:pPr lvl="1"/>
            <a:r>
              <a:rPr lang="en-US" dirty="0" smtClean="0"/>
              <a:t>Maybe even three, but let the picture/graph do the explanation for you</a:t>
            </a:r>
            <a:endParaRPr lang="en-GB" dirty="0"/>
          </a:p>
        </p:txBody>
      </p:sp>
    </p:spTree>
    <p:extLst>
      <p:ext uri="{BB962C8B-B14F-4D97-AF65-F5344CB8AC3E}">
        <p14:creationId xmlns:p14="http://schemas.microsoft.com/office/powerpoint/2010/main" val="2928411931"/>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WLogo">
    <p:spTree>
      <p:nvGrpSpPr>
        <p:cNvPr id="1" name=""/>
        <p:cNvGrpSpPr/>
        <p:nvPr/>
      </p:nvGrpSpPr>
      <p:grpSpPr>
        <a:xfrm>
          <a:off x="0" y="0"/>
          <a:ext cx="0" cy="0"/>
          <a:chOff x="0" y="0"/>
          <a:chExt cx="0" cy="0"/>
        </a:xfrm>
      </p:grpSpPr>
      <p:pic>
        <p:nvPicPr>
          <p:cNvPr id="3" name="Picture 3" descr="wärtsilä-rgb-2"/>
          <p:cNvPicPr>
            <a:picLocks noChangeAspect="1" noChangeArrowheads="1"/>
          </p:cNvPicPr>
          <p:nvPr userDrawn="1"/>
        </p:nvPicPr>
        <p:blipFill>
          <a:blip r:embed="rId2" cstate="print"/>
          <a:srcRect/>
          <a:stretch>
            <a:fillRect/>
          </a:stretch>
        </p:blipFill>
        <p:spPr bwMode="auto">
          <a:xfrm>
            <a:off x="2136775" y="1717675"/>
            <a:ext cx="4848225" cy="3422650"/>
          </a:xfrm>
          <a:prstGeom prst="rect">
            <a:avLst/>
          </a:prstGeom>
          <a:noFill/>
          <a:ln w="9525">
            <a:noFill/>
            <a:miter lim="800000"/>
            <a:headEnd/>
            <a:tailEnd/>
          </a:ln>
        </p:spPr>
      </p:pic>
      <p:pic>
        <p:nvPicPr>
          <p:cNvPr id="4" name="Picture 3" descr="wartsila_dot_com2"/>
          <p:cNvPicPr>
            <a:picLocks noChangeAspect="1" noChangeArrowheads="1"/>
          </p:cNvPicPr>
          <p:nvPr userDrawn="1"/>
        </p:nvPicPr>
        <p:blipFill>
          <a:blip r:embed="rId3" cstate="print"/>
          <a:srcRect/>
          <a:stretch>
            <a:fillRect/>
          </a:stretch>
        </p:blipFill>
        <p:spPr bwMode="auto">
          <a:xfrm>
            <a:off x="0" y="0"/>
            <a:ext cx="2967038" cy="587375"/>
          </a:xfrm>
          <a:prstGeom prst="rect">
            <a:avLst/>
          </a:prstGeom>
          <a:noFill/>
          <a:ln w="9525">
            <a:noFill/>
            <a:miter lim="800000"/>
            <a:headEnd/>
            <a:tailEnd/>
          </a:ln>
        </p:spPr>
      </p:pic>
    </p:spTree>
    <p:extLst>
      <p:ext uri="{BB962C8B-B14F-4D97-AF65-F5344CB8AC3E}">
        <p14:creationId xmlns:p14="http://schemas.microsoft.com/office/powerpoint/2010/main" val="2343288757"/>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3944515542"/>
      </p:ext>
    </p:extLst>
  </p:cSld>
  <p:clrMapOvr>
    <a:masterClrMapping/>
  </p:clrMapOvr>
  <p:transition spd="slow">
    <p:fade/>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Title Only (without logo)">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231452728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Introduc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5" name="Subtitle 2"/>
          <p:cNvSpPr>
            <a:spLocks noGrp="1"/>
          </p:cNvSpPr>
          <p:nvPr>
            <p:ph type="subTitle" idx="1"/>
          </p:nvPr>
        </p:nvSpPr>
        <p:spPr>
          <a:xfrm>
            <a:off x="323850" y="3573463"/>
            <a:ext cx="8496300" cy="1008062"/>
          </a:xfrm>
        </p:spPr>
        <p:txBody>
          <a:bodyPr tIns="36000" bIns="36000">
            <a:noAutofit/>
          </a:bodyPr>
          <a:lstStyle>
            <a:lvl1pPr marL="0" indent="0" algn="ctr">
              <a:buNone/>
              <a:defRPr b="1" cap="all" baseline="0">
                <a:solidFill>
                  <a:schemeClr val="bg1"/>
                </a:solidFill>
                <a:effectLst>
                  <a:outerShdw blurRad="254000" algn="ctr" rotWithShape="0">
                    <a:prstClr val="black">
                      <a:alpha val="3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i-FI" dirty="0"/>
          </a:p>
        </p:txBody>
      </p:sp>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23383458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Title and Content">
    <p:bg>
      <p:bgPr>
        <a:gradFill flip="none" rotWithShape="1">
          <a:gsLst>
            <a:gs pos="0">
              <a:srgbClr val="E6E6E6"/>
            </a:gs>
            <a:gs pos="70000">
              <a:srgbClr val="FFFFFF">
                <a:alpha val="0"/>
              </a:srgbClr>
            </a:gs>
          </a:gsLst>
          <a:lin ang="5400000" scaled="1"/>
          <a:tileRect/>
        </a:grad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3"/>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a:p>
        </p:txBody>
      </p:sp>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311252484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grpSp>
        <p:nvGrpSpPr>
          <p:cNvPr id="2" name="Group 17"/>
          <p:cNvGrpSpPr>
            <a:grpSpLocks/>
          </p:cNvGrpSpPr>
          <p:nvPr userDrawn="1"/>
        </p:nvGrpSpPr>
        <p:grpSpPr bwMode="auto">
          <a:xfrm>
            <a:off x="0" y="5943600"/>
            <a:ext cx="9144000" cy="914400"/>
            <a:chOff x="0" y="3744"/>
            <a:chExt cx="5760" cy="576"/>
          </a:xfrm>
        </p:grpSpPr>
        <p:pic>
          <p:nvPicPr>
            <p:cNvPr id="5" name="Picture 15"/>
            <p:cNvPicPr>
              <a:picLocks noChangeAspect="1" noChangeArrowheads="1"/>
            </p:cNvPicPr>
            <p:nvPr userDrawn="1"/>
          </p:nvPicPr>
          <p:blipFill>
            <a:blip r:embed="rId3" cstate="print"/>
            <a:srcRect/>
            <a:stretch>
              <a:fillRect/>
            </a:stretch>
          </p:blipFill>
          <p:spPr bwMode="auto">
            <a:xfrm>
              <a:off x="0" y="3744"/>
              <a:ext cx="5760" cy="576"/>
            </a:xfrm>
            <a:prstGeom prst="rect">
              <a:avLst/>
            </a:prstGeom>
            <a:noFill/>
            <a:ln w="9525">
              <a:noFill/>
              <a:miter lim="800000"/>
              <a:headEnd/>
              <a:tailEnd/>
            </a:ln>
          </p:spPr>
        </p:pic>
        <p:pic>
          <p:nvPicPr>
            <p:cNvPr id="6" name="Picture 16"/>
            <p:cNvPicPr>
              <a:picLocks noChangeAspect="1" noChangeArrowheads="1"/>
            </p:cNvPicPr>
            <p:nvPr userDrawn="1"/>
          </p:nvPicPr>
          <p:blipFill>
            <a:blip r:embed="rId4" cstate="print"/>
            <a:srcRect/>
            <a:stretch>
              <a:fillRect/>
            </a:stretch>
          </p:blipFill>
          <p:spPr bwMode="auto">
            <a:xfrm>
              <a:off x="5057" y="3871"/>
              <a:ext cx="563" cy="336"/>
            </a:xfrm>
            <a:prstGeom prst="rect">
              <a:avLst/>
            </a:prstGeom>
            <a:noFill/>
            <a:ln w="9525">
              <a:noFill/>
              <a:miter lim="800000"/>
              <a:headEnd/>
              <a:tailEnd/>
            </a:ln>
          </p:spPr>
        </p:pic>
      </p:grpSp>
      <p:sp>
        <p:nvSpPr>
          <p:cNvPr id="107528" name="Rectangle 8"/>
          <p:cNvSpPr>
            <a:spLocks noGrp="1" noChangeArrowheads="1"/>
          </p:cNvSpPr>
          <p:nvPr>
            <p:ph type="ctrTitle" sz="quarter"/>
          </p:nvPr>
        </p:nvSpPr>
        <p:spPr>
          <a:xfrm>
            <a:off x="323850" y="2927412"/>
            <a:ext cx="8496300" cy="646331"/>
          </a:xfrm>
          <a:noFill/>
        </p:spPr>
        <p:txBody>
          <a:bodyPr wrap="square" lIns="72000" tIns="45720" rIns="72000" bIns="45720" anchor="b"/>
          <a:lstStyle>
            <a:lvl1pPr algn="ctr">
              <a:defRPr sz="3600"/>
            </a:lvl1pPr>
          </a:lstStyle>
          <a:p>
            <a:r>
              <a:rPr lang="en-US" smtClean="0"/>
              <a:t>Click to edit Master title style</a:t>
            </a:r>
            <a:endParaRPr lang="en-GB"/>
          </a:p>
        </p:txBody>
      </p:sp>
      <p:sp>
        <p:nvSpPr>
          <p:cNvPr id="107529" name="Rectangle 9"/>
          <p:cNvSpPr>
            <a:spLocks noGrp="1" noChangeArrowheads="1"/>
          </p:cNvSpPr>
          <p:nvPr>
            <p:ph type="subTitle" sz="quarter" idx="1"/>
          </p:nvPr>
        </p:nvSpPr>
        <p:spPr>
          <a:xfrm>
            <a:off x="323850" y="3573464"/>
            <a:ext cx="8496300" cy="1223962"/>
          </a:xfrm>
        </p:spPr>
        <p:txBody>
          <a:bodyPr lIns="91440" rIns="91440"/>
          <a:lstStyle>
            <a:lvl1pPr marL="0" indent="0" algn="ctr">
              <a:buFontTx/>
              <a:buNone/>
              <a:defRPr b="1">
                <a:solidFill>
                  <a:schemeClr val="tx2"/>
                </a:solidFill>
              </a:defRPr>
            </a:lvl1pPr>
          </a:lstStyle>
          <a:p>
            <a:r>
              <a:rPr lang="en-US" smtClean="0"/>
              <a:t>Click to edit Master subtitle style</a:t>
            </a:r>
            <a:endParaRPr lang="en-GB"/>
          </a:p>
        </p:txBody>
      </p:sp>
    </p:spTree>
    <p:extLst>
      <p:ext uri="{BB962C8B-B14F-4D97-AF65-F5344CB8AC3E}">
        <p14:creationId xmlns:p14="http://schemas.microsoft.com/office/powerpoint/2010/main" val="1197901069"/>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Just text">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ontent Placeholder 2"/>
          <p:cNvSpPr>
            <a:spLocks noGrp="1"/>
          </p:cNvSpPr>
          <p:nvPr>
            <p:ph idx="1" hasCustomPrompt="1"/>
          </p:nvPr>
        </p:nvSpPr>
        <p:spPr/>
        <p:txBody>
          <a:bodyPr/>
          <a:lstStyle>
            <a:lvl1pPr>
              <a:defRPr/>
            </a:lvl1pPr>
            <a:lvl2pPr marL="269875" marR="0" indent="-269875" algn="l" defTabSz="914400" rtl="0" eaLnBrk="0" fontAlgn="base" latinLnBrk="0" hangingPunct="0">
              <a:lnSpc>
                <a:spcPct val="100000"/>
              </a:lnSpc>
              <a:spcBef>
                <a:spcPct val="0"/>
              </a:spcBef>
              <a:spcAft>
                <a:spcPct val="20000"/>
              </a:spcAft>
              <a:buClr>
                <a:schemeClr val="tx1"/>
              </a:buClr>
              <a:buSzTx/>
              <a:buFontTx/>
              <a:buChar char="•"/>
              <a:tabLst/>
              <a:defRPr baseline="0"/>
            </a:lvl2pPr>
            <a:lvl3pPr>
              <a:defRPr baseline="0"/>
            </a:lvl3pPr>
            <a:lvl4pPr>
              <a:defRPr baseline="0"/>
            </a:lvl4pPr>
          </a:lstStyle>
          <a:p>
            <a:r>
              <a:rPr lang="fi-FI" dirty="0" smtClean="0"/>
              <a:t>This slide just fits text</a:t>
            </a:r>
          </a:p>
          <a:p>
            <a:pPr lvl="1"/>
            <a:r>
              <a:rPr lang="fi-FI" dirty="0" smtClean="0"/>
              <a:t>Do not overclog it with lots of text</a:t>
            </a:r>
          </a:p>
          <a:p>
            <a:pPr lvl="2"/>
            <a:r>
              <a:rPr lang="fi-FI" dirty="0" smtClean="0"/>
              <a:t>Try to use between 3 and 6 main bullet points per slide</a:t>
            </a:r>
          </a:p>
          <a:p>
            <a:pPr lvl="3"/>
            <a:r>
              <a:rPr lang="fi-FI" dirty="0" smtClean="0"/>
              <a:t>Do not use more than 3 bullet levels in the same slide</a:t>
            </a:r>
          </a:p>
          <a:p>
            <a:pPr lvl="2"/>
            <a:r>
              <a:rPr lang="fi-FI" dirty="0" smtClean="0"/>
              <a:t>This layout does not have much catchiness</a:t>
            </a:r>
          </a:p>
          <a:p>
            <a:pPr lvl="2"/>
            <a:r>
              <a:rPr lang="fi-FI" dirty="0" smtClean="0"/>
              <a:t>Place wisely, do not overuse</a:t>
            </a:r>
          </a:p>
          <a:p>
            <a:pPr lvl="1"/>
            <a:r>
              <a:rPr lang="fi-FI" dirty="0" smtClean="0"/>
              <a:t>Try to not chain many of these one after another</a:t>
            </a:r>
          </a:p>
          <a:p>
            <a:pPr lvl="1"/>
            <a:r>
              <a:rPr lang="fi-FI" dirty="0" smtClean="0"/>
              <a:t>Respect the font sizes for each level</a:t>
            </a:r>
          </a:p>
          <a:p>
            <a:pPr lvl="1"/>
            <a:r>
              <a:rPr lang="fi-FI" dirty="0" smtClean="0"/>
              <a:t>The use of bold and italics for highlighting is encouraged</a:t>
            </a:r>
          </a:p>
          <a:p>
            <a:pPr lvl="1"/>
            <a:r>
              <a:rPr lang="fi-FI" dirty="0" smtClean="0"/>
              <a:t>This exampel is already too packed and not encouraging attention</a:t>
            </a:r>
          </a:p>
          <a:p>
            <a:pPr lvl="3"/>
            <a:endParaRPr lang="fi-FI" dirty="0" smtClean="0"/>
          </a:p>
          <a:p>
            <a:pPr lvl="2"/>
            <a:endParaRPr lang="en-US" dirty="0"/>
          </a:p>
        </p:txBody>
      </p:sp>
    </p:spTree>
    <p:extLst>
      <p:ext uri="{BB962C8B-B14F-4D97-AF65-F5344CB8AC3E}">
        <p14:creationId xmlns:p14="http://schemas.microsoft.com/office/powerpoint/2010/main" val="2690948695"/>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xt + half pictur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212976"/>
            <a:ext cx="9144000" cy="2879601"/>
          </a:xfrm>
        </p:spPr>
        <p:txBody>
          <a:bodyPr/>
          <a:lstStyle/>
          <a:p>
            <a:r>
              <a:rPr lang="en-US" smtClean="0"/>
              <a:t>Click icon to add picture</a:t>
            </a:r>
            <a:endParaRPr lang="en-US"/>
          </a:p>
        </p:txBody>
      </p:sp>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ontent Placeholder 2"/>
          <p:cNvSpPr>
            <a:spLocks noGrp="1"/>
          </p:cNvSpPr>
          <p:nvPr>
            <p:ph idx="1" hasCustomPrompt="1"/>
          </p:nvPr>
        </p:nvSpPr>
        <p:spPr>
          <a:xfrm>
            <a:off x="323850" y="980728"/>
            <a:ext cx="8496300" cy="2232150"/>
          </a:xfrm>
        </p:spPr>
        <p:txBody>
          <a:bodyPr/>
          <a:lstStyle>
            <a:lvl1pPr>
              <a:defRPr/>
            </a:lvl1pPr>
            <a:lvl2pPr marL="269875" marR="0" indent="-269875" algn="l" defTabSz="914400" rtl="0" eaLnBrk="0" fontAlgn="base" latinLnBrk="0" hangingPunct="0">
              <a:lnSpc>
                <a:spcPct val="100000"/>
              </a:lnSpc>
              <a:spcBef>
                <a:spcPct val="0"/>
              </a:spcBef>
              <a:spcAft>
                <a:spcPct val="20000"/>
              </a:spcAft>
              <a:buClr>
                <a:schemeClr val="tx1"/>
              </a:buClr>
              <a:buSzTx/>
              <a:buFontTx/>
              <a:buChar char="•"/>
              <a:tabLst/>
              <a:defRPr baseline="0"/>
            </a:lvl2pPr>
            <a:lvl3pPr>
              <a:defRPr baseline="0"/>
            </a:lvl3pPr>
            <a:lvl4pPr>
              <a:defRPr baseline="0"/>
            </a:lvl4pPr>
          </a:lstStyle>
          <a:p>
            <a:r>
              <a:rPr lang="fi-FI" dirty="0" smtClean="0"/>
              <a:t>This slide fits some text plus a lower image</a:t>
            </a:r>
          </a:p>
          <a:p>
            <a:pPr lvl="1"/>
            <a:r>
              <a:rPr lang="fi-FI" dirty="0" smtClean="0"/>
              <a:t>3 - 4 bullet points should be enough</a:t>
            </a:r>
          </a:p>
          <a:p>
            <a:pPr lvl="1"/>
            <a:r>
              <a:rPr lang="fi-FI" dirty="0" smtClean="0"/>
              <a:t>It looks good for presenting (genset) data in small tables, as well</a:t>
            </a:r>
          </a:p>
          <a:p>
            <a:pPr lvl="1"/>
            <a:endParaRPr lang="fi-FI" dirty="0" smtClean="0"/>
          </a:p>
          <a:p>
            <a:pPr lvl="3"/>
            <a:endParaRPr lang="fi-FI" dirty="0" smtClean="0"/>
          </a:p>
          <a:p>
            <a:pPr lvl="2"/>
            <a:endParaRPr lang="en-US" dirty="0"/>
          </a:p>
        </p:txBody>
      </p:sp>
    </p:spTree>
    <p:extLst>
      <p:ext uri="{BB962C8B-B14F-4D97-AF65-F5344CB8AC3E}">
        <p14:creationId xmlns:p14="http://schemas.microsoft.com/office/powerpoint/2010/main" val="3134192658"/>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Highlight + background">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4" name="Content Placeholder 2"/>
          <p:cNvSpPr>
            <a:spLocks noGrp="1"/>
          </p:cNvSpPr>
          <p:nvPr>
            <p:ph sz="half" idx="1" hasCustomPrompt="1"/>
          </p:nvPr>
        </p:nvSpPr>
        <p:spPr>
          <a:xfrm>
            <a:off x="0" y="4365328"/>
            <a:ext cx="9144000" cy="1367928"/>
          </a:xfrm>
          <a:solidFill>
            <a:schemeClr val="accent1"/>
          </a:solidFill>
        </p:spPr>
        <p:txBody>
          <a:bodyPr anchor="ctr"/>
          <a:lstStyle>
            <a:lvl1pPr marL="269875" indent="0" algn="just">
              <a:buNone/>
              <a:tabLst>
                <a:tab pos="8786813" algn="r"/>
              </a:tabLst>
              <a:defRPr sz="2800" baseline="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some text here. Do not move the bottom of   this text box, it will automatically extend upwards if necessary</a:t>
            </a:r>
          </a:p>
        </p:txBody>
      </p:sp>
    </p:spTree>
    <p:extLst>
      <p:ext uri="{BB962C8B-B14F-4D97-AF65-F5344CB8AC3E}">
        <p14:creationId xmlns:p14="http://schemas.microsoft.com/office/powerpoint/2010/main" val="1264724866"/>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chartAndTx">
  <p:cSld name="Title &amp; content &amp; graph (L)">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hart Placeholder 2"/>
          <p:cNvSpPr>
            <a:spLocks noGrp="1"/>
          </p:cNvSpPr>
          <p:nvPr>
            <p:ph type="chart" sz="half" idx="1"/>
          </p:nvPr>
        </p:nvSpPr>
        <p:spPr>
          <a:xfrm>
            <a:off x="323850" y="1412874"/>
            <a:ext cx="4171950" cy="4248150"/>
          </a:xfrm>
        </p:spPr>
        <p:txBody>
          <a:bodyPr/>
          <a:lstStyle/>
          <a:p>
            <a:pPr lvl="0"/>
            <a:r>
              <a:rPr lang="en-US" noProof="0" smtClean="0"/>
              <a:t>Click icon to add chart</a:t>
            </a:r>
            <a:endParaRPr lang="en-GB" noProof="0" smtClean="0"/>
          </a:p>
        </p:txBody>
      </p:sp>
      <p:sp>
        <p:nvSpPr>
          <p:cNvPr id="4" name="Text Placeholder 3"/>
          <p:cNvSpPr>
            <a:spLocks noGrp="1"/>
          </p:cNvSpPr>
          <p:nvPr>
            <p:ph type="body" sz="half" idx="2" hasCustomPrompt="1"/>
          </p:nvPr>
        </p:nvSpPr>
        <p:spPr>
          <a:xfrm>
            <a:off x="4648224" y="1412874"/>
            <a:ext cx="4171950" cy="4248150"/>
          </a:xfrm>
        </p:spPr>
        <p:txBody>
          <a:bodyPr/>
          <a:lstStyle/>
          <a:p>
            <a:pPr lvl="0"/>
            <a:r>
              <a:rPr lang="en-US" dirty="0" smtClean="0"/>
              <a:t>This slide can contain a picture or graph on the left side</a:t>
            </a:r>
          </a:p>
          <a:p>
            <a:pPr lvl="1"/>
            <a:r>
              <a:rPr lang="fi-FI" dirty="0" smtClean="0"/>
              <a:t>Better impact that just text</a:t>
            </a:r>
          </a:p>
          <a:p>
            <a:pPr lvl="1"/>
            <a:r>
              <a:rPr lang="fi-FI" dirty="0" smtClean="0"/>
              <a:t>However, you should keep text to a minimum</a:t>
            </a:r>
            <a:endParaRPr lang="en-US" dirty="0" smtClean="0"/>
          </a:p>
          <a:p>
            <a:pPr lvl="0"/>
            <a:r>
              <a:rPr lang="en-US" dirty="0" smtClean="0"/>
              <a:t>A couple of main bullets will do</a:t>
            </a:r>
          </a:p>
          <a:p>
            <a:pPr lvl="1"/>
            <a:r>
              <a:rPr lang="en-US" dirty="0" smtClean="0"/>
              <a:t>Maybe even three, but let the picture/graph do the explanation for you</a:t>
            </a:r>
            <a:endParaRPr lang="en-GB" dirty="0"/>
          </a:p>
        </p:txBody>
      </p:sp>
    </p:spTree>
    <p:extLst>
      <p:ext uri="{BB962C8B-B14F-4D97-AF65-F5344CB8AC3E}">
        <p14:creationId xmlns:p14="http://schemas.microsoft.com/office/powerpoint/2010/main" val="1158509125"/>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chartAndTx" preserve="1">
  <p:cSld name="Title &amp; content &amp; graph (R)">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4966975" cy="623793"/>
          </a:xfrm>
        </p:spPr>
        <p:txBody>
          <a:bodyPr/>
          <a:lstStyle/>
          <a:p>
            <a:r>
              <a:rPr lang="en-US" smtClean="0"/>
              <a:t>Click to edit Master title style</a:t>
            </a:r>
            <a:endParaRPr lang="en-GB"/>
          </a:p>
        </p:txBody>
      </p:sp>
      <p:sp>
        <p:nvSpPr>
          <p:cNvPr id="3" name="Chart Placeholder 2"/>
          <p:cNvSpPr>
            <a:spLocks noGrp="1"/>
          </p:cNvSpPr>
          <p:nvPr>
            <p:ph type="chart" sz="half" idx="1"/>
          </p:nvPr>
        </p:nvSpPr>
        <p:spPr>
          <a:xfrm>
            <a:off x="4644008" y="1412874"/>
            <a:ext cx="4171950" cy="4248150"/>
          </a:xfrm>
        </p:spPr>
        <p:txBody>
          <a:bodyPr/>
          <a:lstStyle/>
          <a:p>
            <a:pPr lvl="0"/>
            <a:r>
              <a:rPr lang="en-US" noProof="0" smtClean="0"/>
              <a:t>Click icon to add chart</a:t>
            </a:r>
            <a:endParaRPr lang="en-GB" noProof="0" smtClean="0"/>
          </a:p>
        </p:txBody>
      </p:sp>
      <p:sp>
        <p:nvSpPr>
          <p:cNvPr id="4" name="Text Placeholder 3"/>
          <p:cNvSpPr>
            <a:spLocks noGrp="1"/>
          </p:cNvSpPr>
          <p:nvPr>
            <p:ph type="body" sz="half" idx="2" hasCustomPrompt="1"/>
          </p:nvPr>
        </p:nvSpPr>
        <p:spPr>
          <a:xfrm>
            <a:off x="328042" y="1412874"/>
            <a:ext cx="4171950" cy="4248150"/>
          </a:xfrm>
        </p:spPr>
        <p:txBody>
          <a:bodyPr/>
          <a:lstStyle>
            <a:lvl1pPr>
              <a:defRPr/>
            </a:lvl1pPr>
          </a:lstStyle>
          <a:p>
            <a:pPr lvl="0"/>
            <a:r>
              <a:rPr lang="en-US" dirty="0" smtClean="0"/>
              <a:t>This slide can contain a picture or graph on the right side</a:t>
            </a:r>
          </a:p>
          <a:p>
            <a:pPr lvl="1"/>
            <a:r>
              <a:rPr lang="fi-FI" dirty="0" smtClean="0"/>
              <a:t>Better impact that just text</a:t>
            </a:r>
          </a:p>
          <a:p>
            <a:pPr lvl="1"/>
            <a:r>
              <a:rPr lang="fi-FI" dirty="0" smtClean="0"/>
              <a:t>However, you should keep text to a minimum</a:t>
            </a:r>
            <a:endParaRPr lang="en-US" dirty="0" smtClean="0"/>
          </a:p>
          <a:p>
            <a:pPr lvl="0"/>
            <a:r>
              <a:rPr lang="en-US" dirty="0" smtClean="0"/>
              <a:t>A couple of main bullets will do</a:t>
            </a:r>
          </a:p>
          <a:p>
            <a:pPr lvl="1"/>
            <a:r>
              <a:rPr lang="en-US" dirty="0" smtClean="0"/>
              <a:t>Maybe even three, but let the picture/graph do the explanation for you</a:t>
            </a:r>
            <a:endParaRPr lang="en-GB" dirty="0"/>
          </a:p>
        </p:txBody>
      </p:sp>
    </p:spTree>
    <p:extLst>
      <p:ext uri="{BB962C8B-B14F-4D97-AF65-F5344CB8AC3E}">
        <p14:creationId xmlns:p14="http://schemas.microsoft.com/office/powerpoint/2010/main" val="963981750"/>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WLogo">
    <p:spTree>
      <p:nvGrpSpPr>
        <p:cNvPr id="1" name=""/>
        <p:cNvGrpSpPr/>
        <p:nvPr/>
      </p:nvGrpSpPr>
      <p:grpSpPr>
        <a:xfrm>
          <a:off x="0" y="0"/>
          <a:ext cx="0" cy="0"/>
          <a:chOff x="0" y="0"/>
          <a:chExt cx="0" cy="0"/>
        </a:xfrm>
      </p:grpSpPr>
      <p:pic>
        <p:nvPicPr>
          <p:cNvPr id="3" name="Picture 3" descr="wärtsilä-rgb-2"/>
          <p:cNvPicPr>
            <a:picLocks noChangeAspect="1" noChangeArrowheads="1"/>
          </p:cNvPicPr>
          <p:nvPr userDrawn="1"/>
        </p:nvPicPr>
        <p:blipFill>
          <a:blip r:embed="rId2" cstate="print"/>
          <a:srcRect/>
          <a:stretch>
            <a:fillRect/>
          </a:stretch>
        </p:blipFill>
        <p:spPr bwMode="auto">
          <a:xfrm>
            <a:off x="2136775" y="1717675"/>
            <a:ext cx="4848225" cy="3422650"/>
          </a:xfrm>
          <a:prstGeom prst="rect">
            <a:avLst/>
          </a:prstGeom>
          <a:noFill/>
          <a:ln w="9525">
            <a:noFill/>
            <a:miter lim="800000"/>
            <a:headEnd/>
            <a:tailEnd/>
          </a:ln>
        </p:spPr>
      </p:pic>
      <p:pic>
        <p:nvPicPr>
          <p:cNvPr id="4" name="Picture 3" descr="wartsila_dot_com2"/>
          <p:cNvPicPr>
            <a:picLocks noChangeAspect="1" noChangeArrowheads="1"/>
          </p:cNvPicPr>
          <p:nvPr userDrawn="1"/>
        </p:nvPicPr>
        <p:blipFill>
          <a:blip r:embed="rId3" cstate="print"/>
          <a:srcRect/>
          <a:stretch>
            <a:fillRect/>
          </a:stretch>
        </p:blipFill>
        <p:spPr bwMode="auto">
          <a:xfrm>
            <a:off x="0" y="0"/>
            <a:ext cx="2967038" cy="587375"/>
          </a:xfrm>
          <a:prstGeom prst="rect">
            <a:avLst/>
          </a:prstGeom>
          <a:noFill/>
          <a:ln w="9525">
            <a:noFill/>
            <a:miter lim="800000"/>
            <a:headEnd/>
            <a:tailEnd/>
          </a:ln>
        </p:spPr>
      </p:pic>
    </p:spTree>
    <p:extLst>
      <p:ext uri="{BB962C8B-B14F-4D97-AF65-F5344CB8AC3E}">
        <p14:creationId xmlns:p14="http://schemas.microsoft.com/office/powerpoint/2010/main" val="3112240673"/>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i-FI"/>
          </a:p>
        </p:txBody>
      </p:sp>
    </p:spTree>
    <p:extLst>
      <p:ext uri="{BB962C8B-B14F-4D97-AF65-F5344CB8AC3E}">
        <p14:creationId xmlns:p14="http://schemas.microsoft.com/office/powerpoint/2010/main" val="315847457"/>
      </p:ext>
    </p:extLst>
  </p:cSld>
  <p:clrMapOvr>
    <a:masterClrMapping/>
  </p:clrMapOvr>
  <p:transition spd="slow">
    <p:fade/>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24001" y="2131200"/>
            <a:ext cx="8496000" cy="1198800"/>
          </a:xfrm>
          <a:noFill/>
        </p:spPr>
        <p:txBody>
          <a:bodyPr wrap="square" lIns="72000" tIns="46800" rIns="72000" bIns="46800" anchor="b" anchorCtr="1"/>
          <a:lstStyle>
            <a:lvl1pPr algn="ctr">
              <a:defRPr sz="3600" cap="all" baseline="0"/>
            </a:lvl1pPr>
          </a:lstStyle>
          <a:p>
            <a:r>
              <a:rPr lang="en-US" smtClean="0"/>
              <a:t>Click to edit Master title style</a:t>
            </a:r>
            <a:endParaRPr lang="en-GB"/>
          </a:p>
        </p:txBody>
      </p:sp>
      <p:sp>
        <p:nvSpPr>
          <p:cNvPr id="3" name="Subtitle 2"/>
          <p:cNvSpPr>
            <a:spLocks noGrp="1"/>
          </p:cNvSpPr>
          <p:nvPr>
            <p:ph type="subTitle" idx="1"/>
          </p:nvPr>
        </p:nvSpPr>
        <p:spPr>
          <a:xfrm>
            <a:off x="324000" y="3574800"/>
            <a:ext cx="8496000" cy="1224000"/>
          </a:xfrm>
        </p:spPr>
        <p:txBody>
          <a:bodyPr lIns="90000" rIns="90000"/>
          <a:lstStyle>
            <a:lvl1pPr marL="0" indent="0" algn="ctr">
              <a:buNone/>
              <a:defRPr b="1" cap="all"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Tree>
    <p:extLst>
      <p:ext uri="{BB962C8B-B14F-4D97-AF65-F5344CB8AC3E}">
        <p14:creationId xmlns:p14="http://schemas.microsoft.com/office/powerpoint/2010/main" val="2503668060"/>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lvl5pPr>
              <a:defRPr/>
            </a:lvl5pPr>
            <a:lvl6pPr marL="1620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a:lvl6pPr>
            <a:lvl7pPr marL="1908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a:lvl7pPr>
            <a:lvl8pPr marL="2160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a:lvl8pPr>
            <a:lvl9pPr marL="2412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2485082561"/>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4000" y="1414800"/>
            <a:ext cx="4172400" cy="4248000"/>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4647600" y="1414800"/>
            <a:ext cx="4172400" cy="4248000"/>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337561098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675887341"/>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3226131"/>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250995241"/>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368661717"/>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08819641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8" name="Rectangle 2"/>
          <p:cNvSpPr>
            <a:spLocks noGrp="1" noChangeArrowheads="1"/>
          </p:cNvSpPr>
          <p:nvPr>
            <p:ph type="title"/>
          </p:nvPr>
        </p:nvSpPr>
        <p:spPr bwMode="auto">
          <a:xfrm>
            <a:off x="0" y="0"/>
            <a:ext cx="4937125" cy="615950"/>
          </a:xfrm>
          <a:prstGeom prst="rect">
            <a:avLst/>
          </a:prstGeom>
          <a:noFill/>
          <a:ln w="9525">
            <a:noFill/>
            <a:miter lim="800000"/>
            <a:headEnd/>
            <a:tailEnd/>
          </a:ln>
        </p:spPr>
        <p:txBody>
          <a:bodyPr/>
          <a:lstStyle/>
          <a:p>
            <a:pPr lvl="0"/>
            <a:r>
              <a:rPr lang="en-US" dirty="0" smtClean="0"/>
              <a:t>Click to edit Master title style</a:t>
            </a:r>
            <a:endParaRPr lang="en-GB" dirty="0" smtClean="0"/>
          </a:p>
        </p:txBody>
      </p:sp>
    </p:spTree>
    <p:extLst>
      <p:ext uri="{BB962C8B-B14F-4D97-AF65-F5344CB8AC3E}">
        <p14:creationId xmlns:p14="http://schemas.microsoft.com/office/powerpoint/2010/main" val="1880495011"/>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userDrawn="1">
  <p:cSld name="Thank you / Contact details">
    <p:spTree>
      <p:nvGrpSpPr>
        <p:cNvPr id="1" name=""/>
        <p:cNvGrpSpPr/>
        <p:nvPr/>
      </p:nvGrpSpPr>
      <p:grpSpPr>
        <a:xfrm>
          <a:off x="0" y="0"/>
          <a:ext cx="0" cy="0"/>
          <a:chOff x="0" y="0"/>
          <a:chExt cx="0" cy="0"/>
        </a:xfrm>
      </p:grpSpPr>
      <p:pic>
        <p:nvPicPr>
          <p:cNvPr id="3" name="Picture 9"/>
          <p:cNvPicPr>
            <a:picLocks noChangeAspect="1"/>
          </p:cNvPicPr>
          <p:nvPr userDrawn="1"/>
        </p:nvPicPr>
        <p:blipFill>
          <a:blip r:embed="rId2" cstate="print"/>
          <a:srcRect/>
          <a:stretch>
            <a:fillRect/>
          </a:stretch>
        </p:blipFill>
        <p:spPr bwMode="auto">
          <a:xfrm>
            <a:off x="2268538" y="1412875"/>
            <a:ext cx="4586287" cy="2736850"/>
          </a:xfrm>
          <a:prstGeom prst="rect">
            <a:avLst/>
          </a:prstGeom>
          <a:noFill/>
          <a:ln w="9525">
            <a:noFill/>
            <a:miter lim="800000"/>
            <a:headEnd/>
            <a:tailEnd/>
          </a:ln>
        </p:spPr>
      </p:pic>
      <p:sp>
        <p:nvSpPr>
          <p:cNvPr id="8" name="Text Placeholder 7"/>
          <p:cNvSpPr>
            <a:spLocks noGrp="1"/>
          </p:cNvSpPr>
          <p:nvPr>
            <p:ph type="body" sz="quarter" idx="13"/>
          </p:nvPr>
        </p:nvSpPr>
        <p:spPr>
          <a:xfrm>
            <a:off x="1476228" y="4725144"/>
            <a:ext cx="6120108" cy="1440160"/>
          </a:xfrm>
        </p:spPr>
        <p:txBody>
          <a:bodyPr>
            <a:noAutofit/>
          </a:bodyPr>
          <a:lstStyle>
            <a:lvl1pPr marL="0" indent="0" algn="ctr">
              <a:spcAft>
                <a:spcPts val="600"/>
              </a:spcAft>
              <a:buFontTx/>
              <a:buNone/>
              <a:defRPr sz="1600"/>
            </a:lvl1pPr>
          </a:lstStyle>
          <a:p>
            <a:pPr lvl="0"/>
            <a:r>
              <a:rPr lang="en-US" smtClean="0"/>
              <a:t>Click to edit Master text styles</a:t>
            </a:r>
          </a:p>
        </p:txBody>
      </p:sp>
    </p:spTree>
    <p:extLst>
      <p:ext uri="{BB962C8B-B14F-4D97-AF65-F5344CB8AC3E}">
        <p14:creationId xmlns:p14="http://schemas.microsoft.com/office/powerpoint/2010/main" val="3619984716"/>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8.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image" Target="../media/image7.wmf"/><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theme" Target="../theme/theme2.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image" Target="../media/image8.png"/><Relationship Id="rId5" Type="http://schemas.openxmlformats.org/officeDocument/2006/relationships/slideLayout" Target="../slideLayouts/slideLayout40.xml"/><Relationship Id="rId10" Type="http://schemas.openxmlformats.org/officeDocument/2006/relationships/image" Target="../media/image7.wmf"/><Relationship Id="rId4" Type="http://schemas.openxmlformats.org/officeDocument/2006/relationships/slideLayout" Target="../slideLayouts/slideLayout39.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8.pn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image" Target="../media/image7.wmf"/><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theme" Target="../theme/theme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6E6E6"/>
            </a:gs>
            <a:gs pos="70000">
              <a:srgbClr val="FFFFFF">
                <a:alpha val="0"/>
              </a:srgbClr>
            </a:gs>
          </a:gsLst>
          <a:lin ang="5400000" scaled="1"/>
        </a:gradFill>
        <a:effectLst/>
      </p:bgPr>
    </p:bg>
    <p:spTree>
      <p:nvGrpSpPr>
        <p:cNvPr id="1" name=""/>
        <p:cNvGrpSpPr/>
        <p:nvPr/>
      </p:nvGrpSpPr>
      <p:grpSpPr>
        <a:xfrm>
          <a:off x="0" y="0"/>
          <a:ext cx="0" cy="0"/>
          <a:chOff x="0" y="0"/>
          <a:chExt cx="0" cy="0"/>
        </a:xfrm>
      </p:grpSpPr>
      <p:sp>
        <p:nvSpPr>
          <p:cNvPr id="10" name="Text Placeholder 9"/>
          <p:cNvSpPr>
            <a:spLocks noGrp="1"/>
          </p:cNvSpPr>
          <p:nvPr>
            <p:ph type="body" idx="1"/>
          </p:nvPr>
        </p:nvSpPr>
        <p:spPr>
          <a:xfrm>
            <a:off x="323850" y="1052513"/>
            <a:ext cx="8496300" cy="4608512"/>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i-FI" dirty="0"/>
          </a:p>
        </p:txBody>
      </p:sp>
      <p:sp>
        <p:nvSpPr>
          <p:cNvPr id="13" name="Title Placeholder 1"/>
          <p:cNvSpPr>
            <a:spLocks noGrp="1"/>
          </p:cNvSpPr>
          <p:nvPr>
            <p:ph type="title"/>
          </p:nvPr>
        </p:nvSpPr>
        <p:spPr>
          <a:xfrm>
            <a:off x="0" y="0"/>
            <a:ext cx="5122465" cy="654570"/>
          </a:xfrm>
          <a:prstGeom prst="rect">
            <a:avLst/>
          </a:prstGeom>
          <a:solidFill>
            <a:schemeClr val="accent1"/>
          </a:solidFill>
        </p:spPr>
        <p:txBody>
          <a:bodyPr vert="horz" wrap="none" lIns="360000" tIns="126000" rIns="360000" bIns="126000" rtlCol="0" anchor="t" anchorCtr="0">
            <a:spAutoFit/>
          </a:bodyPr>
          <a:lstStyle/>
          <a:p>
            <a:r>
              <a:rPr lang="en-US" dirty="0" smtClean="0"/>
              <a:t>Click to edit Master title style</a:t>
            </a:r>
            <a:endParaRPr lang="fi-FI" dirty="0"/>
          </a:p>
        </p:txBody>
      </p:sp>
      <p:grpSp>
        <p:nvGrpSpPr>
          <p:cNvPr id="26" name="Group 25"/>
          <p:cNvGrpSpPr/>
          <p:nvPr/>
        </p:nvGrpSpPr>
        <p:grpSpPr>
          <a:xfrm>
            <a:off x="0" y="5949350"/>
            <a:ext cx="9144000" cy="908650"/>
            <a:chOff x="0" y="5949350"/>
            <a:chExt cx="9144000" cy="908650"/>
          </a:xfrm>
        </p:grpSpPr>
        <p:sp>
          <p:nvSpPr>
            <p:cNvPr id="22" name="Rectangle 21"/>
            <p:cNvSpPr/>
            <p:nvPr userDrawn="1"/>
          </p:nvSpPr>
          <p:spPr>
            <a:xfrm>
              <a:off x="7740440" y="5949350"/>
              <a:ext cx="1403560" cy="908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a:off x="0" y="6525344"/>
              <a:ext cx="9144000" cy="3326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18" name="Picture 17"/>
            <p:cNvPicPr>
              <a:picLocks noChangeAspect="1"/>
            </p:cNvPicPr>
            <p:nvPr userDrawn="1"/>
          </p:nvPicPr>
          <p:blipFill>
            <a:blip r:embed="rId27" cstate="screen">
              <a:extLst>
                <a:ext uri="{28A0092B-C50C-407E-A947-70E740481C1C}">
                  <a14:useLocalDpi xmlns:a14="http://schemas.microsoft.com/office/drawing/2010/main"/>
                </a:ext>
              </a:extLst>
            </a:blip>
            <a:stretch>
              <a:fillRect/>
            </a:stretch>
          </p:blipFill>
          <p:spPr>
            <a:xfrm>
              <a:off x="8028384" y="6136560"/>
              <a:ext cx="894668" cy="532800"/>
            </a:xfrm>
            <a:prstGeom prst="rect">
              <a:avLst/>
            </a:prstGeom>
          </p:spPr>
        </p:pic>
      </p:grpSp>
    </p:spTree>
    <p:extLst>
      <p:ext uri="{BB962C8B-B14F-4D97-AF65-F5344CB8AC3E}">
        <p14:creationId xmlns:p14="http://schemas.microsoft.com/office/powerpoint/2010/main" val="3456938692"/>
      </p:ext>
    </p:extLst>
  </p:cSld>
  <p:clrMap bg1="lt1" tx1="dk1" bg2="lt2" tx2="dk2" accent1="accent1" accent2="accent2" accent3="accent3" accent4="accent4" accent5="accent5" accent6="accent6" hlink="hlink" folHlink="folHlink"/>
  <p:sldLayoutIdLst>
    <p:sldLayoutId id="2147484040" r:id="rId1"/>
    <p:sldLayoutId id="2147484041" r:id="rId2"/>
    <p:sldLayoutId id="2147484042" r:id="rId3"/>
    <p:sldLayoutId id="2147484043" r:id="rId4"/>
    <p:sldLayoutId id="214748408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 id="2147484052" r:id="rId14"/>
    <p:sldLayoutId id="2147484053" r:id="rId15"/>
    <p:sldLayoutId id="2147484054" r:id="rId16"/>
    <p:sldLayoutId id="2147484055" r:id="rId17"/>
    <p:sldLayoutId id="2147484056" r:id="rId18"/>
    <p:sldLayoutId id="2147484057" r:id="rId19"/>
    <p:sldLayoutId id="2147484058" r:id="rId20"/>
    <p:sldLayoutId id="2147484059" r:id="rId21"/>
    <p:sldLayoutId id="2147484127" r:id="rId22"/>
    <p:sldLayoutId id="2147484150" r:id="rId23"/>
    <p:sldLayoutId id="2147484172" r:id="rId24"/>
    <p:sldLayoutId id="2147484206" r:id="rId25"/>
  </p:sldLayoutIdLst>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hf hdr="0"/>
  <p:txStyles>
    <p:titleStyle>
      <a:lvl1pPr algn="l" defTabSz="914400" rtl="0" eaLnBrk="1" latinLnBrk="0" hangingPunct="1">
        <a:lnSpc>
          <a:spcPct val="100000"/>
        </a:lnSpc>
        <a:spcBef>
          <a:spcPct val="0"/>
        </a:spcBef>
        <a:buNone/>
        <a:defRPr sz="2600" b="1" kern="1200" spc="-50" baseline="0">
          <a:solidFill>
            <a:srgbClr val="000000"/>
          </a:solidFill>
          <a:latin typeface="+mj-lt"/>
          <a:ea typeface="+mj-ea"/>
          <a:cs typeface="+mj-cs"/>
        </a:defRPr>
      </a:lvl1pPr>
    </p:titleStyle>
    <p:bodyStyle>
      <a:lvl1pPr marL="266700" indent="-266700" algn="l" defTabSz="914400" rtl="0" eaLnBrk="1" latinLnBrk="0" hangingPunct="1">
        <a:spcBef>
          <a:spcPts val="0"/>
        </a:spcBef>
        <a:spcAft>
          <a:spcPts val="600"/>
        </a:spcAft>
        <a:buClr>
          <a:schemeClr val="accent1"/>
        </a:buClr>
        <a:buFont typeface="Arial" pitchFamily="34" charset="0"/>
        <a:buChar char="•"/>
        <a:defRPr sz="2000" kern="1200">
          <a:solidFill>
            <a:schemeClr val="tx1"/>
          </a:solidFill>
          <a:latin typeface="+mn-lt"/>
          <a:ea typeface="+mn-ea"/>
          <a:cs typeface="+mn-cs"/>
        </a:defRPr>
      </a:lvl1pPr>
      <a:lvl2pPr marL="539750" indent="-269875" algn="l" defTabSz="914400" rtl="0" eaLnBrk="1" latinLnBrk="0" hangingPunct="1">
        <a:spcBef>
          <a:spcPts val="0"/>
        </a:spcBef>
        <a:spcAft>
          <a:spcPts val="600"/>
        </a:spcAft>
        <a:buFont typeface="Arial" pitchFamily="34" charset="0"/>
        <a:buChar char="–"/>
        <a:defRPr sz="2000" kern="1200">
          <a:solidFill>
            <a:schemeClr val="tx1"/>
          </a:solidFill>
          <a:latin typeface="+mn-lt"/>
          <a:ea typeface="+mn-ea"/>
          <a:cs typeface="+mn-cs"/>
        </a:defRPr>
      </a:lvl2pPr>
      <a:lvl3pPr marL="809625" indent="-269875" algn="l" defTabSz="914400" rtl="0" eaLnBrk="1" latinLnBrk="0" hangingPunct="1">
        <a:spcBef>
          <a:spcPts val="0"/>
        </a:spcBef>
        <a:spcAft>
          <a:spcPts val="600"/>
        </a:spcAft>
        <a:buFont typeface="Arial" pitchFamily="34" charset="0"/>
        <a:buChar char="•"/>
        <a:defRPr sz="1800" kern="1200">
          <a:solidFill>
            <a:schemeClr val="tx1"/>
          </a:solidFill>
          <a:latin typeface="+mn-lt"/>
          <a:ea typeface="+mn-ea"/>
          <a:cs typeface="+mn-cs"/>
        </a:defRPr>
      </a:lvl3pPr>
      <a:lvl4pPr marL="1071563" indent="-261938" algn="l" defTabSz="914400" rtl="0" eaLnBrk="1" latinLnBrk="0" hangingPunct="1">
        <a:spcBef>
          <a:spcPts val="0"/>
        </a:spcBef>
        <a:spcAft>
          <a:spcPts val="600"/>
        </a:spcAft>
        <a:buFont typeface="Arial" pitchFamily="34" charset="0"/>
        <a:buChar char="–"/>
        <a:defRPr sz="1800" kern="1200">
          <a:solidFill>
            <a:schemeClr val="tx1"/>
          </a:solidFill>
          <a:latin typeface="+mn-lt"/>
          <a:ea typeface="+mn-ea"/>
          <a:cs typeface="+mn-cs"/>
        </a:defRPr>
      </a:lvl4pPr>
      <a:lvl5pPr marL="1349375" indent="-277813" algn="l" defTabSz="914400" rtl="0" eaLnBrk="1" latinLnBrk="0" hangingPunct="1">
        <a:spcBef>
          <a:spcPts val="0"/>
        </a:spcBef>
        <a:spcAft>
          <a:spcPts val="600"/>
        </a:spcAft>
        <a:buFont typeface="Arial" pitchFamily="34" charset="0"/>
        <a:buChar char="•"/>
        <a:defRPr sz="1600" kern="1200">
          <a:solidFill>
            <a:schemeClr val="tx1"/>
          </a:solidFill>
          <a:latin typeface="+mn-lt"/>
          <a:ea typeface="+mn-ea"/>
          <a:cs typeface="+mn-cs"/>
        </a:defRPr>
      </a:lvl5pPr>
      <a:lvl6pPr marL="162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189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216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243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2" name="Group 17"/>
          <p:cNvGrpSpPr>
            <a:grpSpLocks/>
          </p:cNvGrpSpPr>
          <p:nvPr/>
        </p:nvGrpSpPr>
        <p:grpSpPr bwMode="auto">
          <a:xfrm>
            <a:off x="0" y="5943600"/>
            <a:ext cx="9144000" cy="914400"/>
            <a:chOff x="0" y="3744"/>
            <a:chExt cx="5760" cy="576"/>
          </a:xfrm>
        </p:grpSpPr>
        <p:pic>
          <p:nvPicPr>
            <p:cNvPr id="1030" name="Picture 16"/>
            <p:cNvPicPr>
              <a:picLocks noChangeAspect="1" noChangeArrowheads="1"/>
            </p:cNvPicPr>
            <p:nvPr userDrawn="1"/>
          </p:nvPicPr>
          <p:blipFill>
            <a:blip r:embed="rId12" cstate="print"/>
            <a:srcRect/>
            <a:stretch>
              <a:fillRect/>
            </a:stretch>
          </p:blipFill>
          <p:spPr bwMode="auto">
            <a:xfrm>
              <a:off x="0" y="3744"/>
              <a:ext cx="5760" cy="576"/>
            </a:xfrm>
            <a:prstGeom prst="rect">
              <a:avLst/>
            </a:prstGeom>
            <a:noFill/>
            <a:ln w="9525">
              <a:noFill/>
              <a:miter lim="800000"/>
              <a:headEnd/>
              <a:tailEnd/>
            </a:ln>
          </p:spPr>
        </p:pic>
        <p:pic>
          <p:nvPicPr>
            <p:cNvPr id="1031" name="Picture 7"/>
            <p:cNvPicPr>
              <a:picLocks noChangeAspect="1" noChangeArrowheads="1"/>
            </p:cNvPicPr>
            <p:nvPr userDrawn="1"/>
          </p:nvPicPr>
          <p:blipFill>
            <a:blip r:embed="rId13" cstate="print"/>
            <a:srcRect/>
            <a:stretch>
              <a:fillRect/>
            </a:stretch>
          </p:blipFill>
          <p:spPr bwMode="auto">
            <a:xfrm>
              <a:off x="5057" y="3871"/>
              <a:ext cx="563" cy="336"/>
            </a:xfrm>
            <a:prstGeom prst="rect">
              <a:avLst/>
            </a:prstGeom>
            <a:noFill/>
            <a:ln w="9525">
              <a:noFill/>
              <a:miter lim="800000"/>
              <a:headEnd/>
              <a:tailEnd/>
            </a:ln>
          </p:spPr>
        </p:pic>
      </p:grpSp>
      <p:sp>
        <p:nvSpPr>
          <p:cNvPr id="1027" name="Rectangle 2"/>
          <p:cNvSpPr>
            <a:spLocks noGrp="1" noChangeArrowheads="1"/>
          </p:cNvSpPr>
          <p:nvPr>
            <p:ph type="title"/>
          </p:nvPr>
        </p:nvSpPr>
        <p:spPr bwMode="auto">
          <a:xfrm>
            <a:off x="0" y="279"/>
            <a:ext cx="6363190" cy="623793"/>
          </a:xfrm>
          <a:prstGeom prst="rect">
            <a:avLst/>
          </a:prstGeom>
          <a:solidFill>
            <a:srgbClr val="FE890F"/>
          </a:solidFill>
          <a:ln w="9525">
            <a:noFill/>
            <a:miter lim="800000"/>
            <a:headEnd/>
            <a:tailEnd/>
          </a:ln>
        </p:spPr>
        <p:txBody>
          <a:bodyPr vert="horz" wrap="none" lIns="360000" tIns="126000" rIns="360000" bIns="126000" numCol="1" anchor="t" anchorCtr="0" compatLnSpc="1">
            <a:prstTxWarp prst="textNoShape">
              <a:avLst/>
            </a:prstTxWarp>
            <a:spAutoFit/>
          </a:bodyPr>
          <a:lstStyle/>
          <a:p>
            <a:pPr lvl="0"/>
            <a:r>
              <a:rPr lang="en-US" smtClean="0"/>
              <a:t>Click to edit Master title style</a:t>
            </a:r>
            <a:endParaRPr lang="en-GB" smtClean="0"/>
          </a:p>
        </p:txBody>
      </p:sp>
      <p:sp>
        <p:nvSpPr>
          <p:cNvPr id="1029" name="Rectangle 11"/>
          <p:cNvSpPr>
            <a:spLocks noGrp="1" noChangeArrowheads="1"/>
          </p:cNvSpPr>
          <p:nvPr>
            <p:ph type="body" idx="1"/>
          </p:nvPr>
        </p:nvSpPr>
        <p:spPr bwMode="auto">
          <a:xfrm>
            <a:off x="323850" y="1412874"/>
            <a:ext cx="8496300" cy="4248150"/>
          </a:xfrm>
          <a:prstGeom prst="rect">
            <a:avLst/>
          </a:prstGeom>
          <a:noFill/>
          <a:ln w="9525">
            <a:noFill/>
            <a:miter lim="800000"/>
            <a:headEnd/>
            <a:tailEnd/>
          </a:ln>
        </p:spPr>
        <p:txBody>
          <a:bodyPr vert="horz" wrap="square" lIns="72000" tIns="45720" rIns="7200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smtClean="0"/>
          </a:p>
        </p:txBody>
      </p:sp>
    </p:spTree>
    <p:extLst>
      <p:ext uri="{BB962C8B-B14F-4D97-AF65-F5344CB8AC3E}">
        <p14:creationId xmlns:p14="http://schemas.microsoft.com/office/powerpoint/2010/main" val="1928895482"/>
      </p:ext>
    </p:extLst>
  </p:cSld>
  <p:clrMap bg1="lt1" tx1="dk1" bg2="lt2" tx2="dk2" accent1="accent1" accent2="accent2" accent3="accent3" accent4="accent4" accent5="accent5" accent6="accent6" hlink="hlink" folHlink="folHlink"/>
  <p:sldLayoutIdLst>
    <p:sldLayoutId id="2147484177" r:id="rId1"/>
    <p:sldLayoutId id="2147484178" r:id="rId2"/>
    <p:sldLayoutId id="2147484179" r:id="rId3"/>
    <p:sldLayoutId id="2147484181" r:id="rId4"/>
    <p:sldLayoutId id="2147484182" r:id="rId5"/>
    <p:sldLayoutId id="2147484183" r:id="rId6"/>
    <p:sldLayoutId id="2147484184" r:id="rId7"/>
    <p:sldLayoutId id="2147484194" r:id="rId8"/>
    <p:sldLayoutId id="2147484208" r:id="rId9"/>
    <p:sldLayoutId id="2147484209" r:id="rId10"/>
  </p:sldLayoutIdLst>
  <p:timing>
    <p:tnLst>
      <p:par>
        <p:cTn id="1" dur="indefinite" restart="never" nodeType="tmRoot"/>
      </p:par>
    </p:tnLst>
  </p:timing>
  <p:hf sldNum="0" hdr="0" ftr="0"/>
  <p:txStyles>
    <p:titleStyle>
      <a:lvl1pPr algn="l" rtl="0" eaLnBrk="1" fontAlgn="base" hangingPunct="1">
        <a:spcBef>
          <a:spcPct val="0"/>
        </a:spcBef>
        <a:spcAft>
          <a:spcPct val="0"/>
        </a:spcAft>
        <a:defRPr sz="2400" b="1">
          <a:solidFill>
            <a:schemeClr val="tx2"/>
          </a:solidFill>
          <a:latin typeface="+mj-lt"/>
          <a:ea typeface="+mj-ea"/>
          <a:cs typeface="+mj-cs"/>
        </a:defRPr>
      </a:lvl1pPr>
      <a:lvl2pPr algn="l" rtl="0" eaLnBrk="1" fontAlgn="base" hangingPunct="1">
        <a:spcBef>
          <a:spcPct val="0"/>
        </a:spcBef>
        <a:spcAft>
          <a:spcPct val="0"/>
        </a:spcAft>
        <a:defRPr sz="2400" b="1">
          <a:solidFill>
            <a:schemeClr val="tx2"/>
          </a:solidFill>
          <a:latin typeface="Arial" charset="0"/>
        </a:defRPr>
      </a:lvl2pPr>
      <a:lvl3pPr algn="l" rtl="0" eaLnBrk="1" fontAlgn="base" hangingPunct="1">
        <a:spcBef>
          <a:spcPct val="0"/>
        </a:spcBef>
        <a:spcAft>
          <a:spcPct val="0"/>
        </a:spcAft>
        <a:defRPr sz="2400" b="1">
          <a:solidFill>
            <a:schemeClr val="tx2"/>
          </a:solidFill>
          <a:latin typeface="Arial" charset="0"/>
        </a:defRPr>
      </a:lvl3pPr>
      <a:lvl4pPr algn="l" rtl="0" eaLnBrk="1" fontAlgn="base" hangingPunct="1">
        <a:spcBef>
          <a:spcPct val="0"/>
        </a:spcBef>
        <a:spcAft>
          <a:spcPct val="0"/>
        </a:spcAft>
        <a:defRPr sz="2400" b="1">
          <a:solidFill>
            <a:schemeClr val="tx2"/>
          </a:solidFill>
          <a:latin typeface="Arial" charset="0"/>
        </a:defRPr>
      </a:lvl4pPr>
      <a:lvl5pPr algn="l" rtl="0" eaLnBrk="1" fontAlgn="base" hangingPunct="1">
        <a:spcBef>
          <a:spcPct val="0"/>
        </a:spcBef>
        <a:spcAft>
          <a:spcPct val="0"/>
        </a:spcAft>
        <a:defRPr sz="2400" b="1">
          <a:solidFill>
            <a:schemeClr val="tx2"/>
          </a:solidFill>
          <a:latin typeface="Arial" charset="0"/>
        </a:defRPr>
      </a:lvl5pPr>
      <a:lvl6pPr marL="457200" algn="l" rtl="0" eaLnBrk="1" fontAlgn="base" hangingPunct="1">
        <a:spcBef>
          <a:spcPct val="0"/>
        </a:spcBef>
        <a:spcAft>
          <a:spcPct val="0"/>
        </a:spcAft>
        <a:defRPr sz="2400" b="1">
          <a:solidFill>
            <a:schemeClr val="tx2"/>
          </a:solidFill>
          <a:latin typeface="Arial" charset="0"/>
        </a:defRPr>
      </a:lvl6pPr>
      <a:lvl7pPr marL="914400" algn="l" rtl="0" eaLnBrk="1" fontAlgn="base" hangingPunct="1">
        <a:spcBef>
          <a:spcPct val="0"/>
        </a:spcBef>
        <a:spcAft>
          <a:spcPct val="0"/>
        </a:spcAft>
        <a:defRPr sz="2400" b="1">
          <a:solidFill>
            <a:schemeClr val="tx2"/>
          </a:solidFill>
          <a:latin typeface="Arial" charset="0"/>
        </a:defRPr>
      </a:lvl7pPr>
      <a:lvl8pPr marL="1371600" algn="l" rtl="0" eaLnBrk="1" fontAlgn="base" hangingPunct="1">
        <a:spcBef>
          <a:spcPct val="0"/>
        </a:spcBef>
        <a:spcAft>
          <a:spcPct val="0"/>
        </a:spcAft>
        <a:defRPr sz="2400" b="1">
          <a:solidFill>
            <a:schemeClr val="tx2"/>
          </a:solidFill>
          <a:latin typeface="Arial" charset="0"/>
        </a:defRPr>
      </a:lvl8pPr>
      <a:lvl9pPr marL="1828800" algn="l" rtl="0" eaLnBrk="1" fontAlgn="base" hangingPunct="1">
        <a:spcBef>
          <a:spcPct val="0"/>
        </a:spcBef>
        <a:spcAft>
          <a:spcPct val="0"/>
        </a:spcAft>
        <a:defRPr sz="2400" b="1">
          <a:solidFill>
            <a:schemeClr val="tx2"/>
          </a:solidFill>
          <a:latin typeface="Arial" charset="0"/>
        </a:defRPr>
      </a:lvl9pPr>
    </p:titleStyle>
    <p:bodyStyle>
      <a:lvl1pPr marL="269875" indent="-269875" algn="l" rtl="0" eaLnBrk="1" fontAlgn="base" hangingPunct="1">
        <a:spcBef>
          <a:spcPct val="0"/>
        </a:spcBef>
        <a:spcAft>
          <a:spcPct val="20000"/>
        </a:spcAft>
        <a:buClr>
          <a:schemeClr val="tx1"/>
        </a:buClr>
        <a:buChar char="•"/>
        <a:defRPr sz="2000">
          <a:solidFill>
            <a:schemeClr val="tx1"/>
          </a:solidFill>
          <a:latin typeface="+mn-lt"/>
          <a:ea typeface="+mn-ea"/>
          <a:cs typeface="+mn-cs"/>
        </a:defRPr>
      </a:lvl1pPr>
      <a:lvl2pPr marL="541338" indent="-269875" algn="l" rtl="0" eaLnBrk="1" fontAlgn="base" hangingPunct="1">
        <a:spcBef>
          <a:spcPct val="0"/>
        </a:spcBef>
        <a:spcAft>
          <a:spcPct val="20000"/>
        </a:spcAft>
        <a:buClr>
          <a:schemeClr val="tx1"/>
        </a:buClr>
        <a:buFont typeface="Arial" charset="0"/>
        <a:buChar char="–"/>
        <a:defRPr sz="2000">
          <a:solidFill>
            <a:schemeClr val="tx1"/>
          </a:solidFill>
          <a:latin typeface="+mn-lt"/>
        </a:defRPr>
      </a:lvl2pPr>
      <a:lvl3pPr marL="801688" indent="-258763" algn="l" rtl="0" eaLnBrk="1" fontAlgn="base" hangingPunct="1">
        <a:spcBef>
          <a:spcPct val="0"/>
        </a:spcBef>
        <a:spcAft>
          <a:spcPct val="20000"/>
        </a:spcAft>
        <a:buClr>
          <a:schemeClr val="tx1"/>
        </a:buClr>
        <a:buChar char="•"/>
        <a:defRPr>
          <a:solidFill>
            <a:schemeClr val="tx1"/>
          </a:solidFill>
          <a:latin typeface="+mn-lt"/>
        </a:defRPr>
      </a:lvl3pPr>
      <a:lvl4pPr marL="1071563" indent="-268288" algn="l" rtl="0" eaLnBrk="1" fontAlgn="base" hangingPunct="1">
        <a:spcBef>
          <a:spcPct val="0"/>
        </a:spcBef>
        <a:spcAft>
          <a:spcPct val="20000"/>
        </a:spcAft>
        <a:buClr>
          <a:schemeClr val="tx1"/>
        </a:buClr>
        <a:buFont typeface="Arial" charset="0"/>
        <a:buChar char="–"/>
        <a:defRPr>
          <a:solidFill>
            <a:schemeClr val="tx1"/>
          </a:solidFill>
          <a:latin typeface="+mn-lt"/>
        </a:defRPr>
      </a:lvl4pPr>
      <a:lvl5pPr marL="1341438" indent="-268288" algn="l" rtl="0" eaLnBrk="1" fontAlgn="base" hangingPunct="1">
        <a:spcBef>
          <a:spcPct val="0"/>
        </a:spcBef>
        <a:spcAft>
          <a:spcPct val="20000"/>
        </a:spcAft>
        <a:buClr>
          <a:schemeClr val="tx1"/>
        </a:buClr>
        <a:buChar char="•"/>
        <a:defRPr sz="1600">
          <a:solidFill>
            <a:schemeClr val="tx1"/>
          </a:solidFill>
          <a:latin typeface="+mn-lt"/>
        </a:defRPr>
      </a:lvl5pPr>
      <a:lvl6pPr marL="1798638" indent="-268288" algn="l" rtl="0" eaLnBrk="1" fontAlgn="base" hangingPunct="1">
        <a:spcBef>
          <a:spcPct val="0"/>
        </a:spcBef>
        <a:spcAft>
          <a:spcPct val="20000"/>
        </a:spcAft>
        <a:buClr>
          <a:schemeClr val="tx1"/>
        </a:buClr>
        <a:buChar char="•"/>
        <a:defRPr sz="1600">
          <a:solidFill>
            <a:schemeClr val="tx1"/>
          </a:solidFill>
          <a:latin typeface="+mn-lt"/>
        </a:defRPr>
      </a:lvl6pPr>
      <a:lvl7pPr marL="2255838" indent="-268288" algn="l" rtl="0" eaLnBrk="1" fontAlgn="base" hangingPunct="1">
        <a:spcBef>
          <a:spcPct val="0"/>
        </a:spcBef>
        <a:spcAft>
          <a:spcPct val="20000"/>
        </a:spcAft>
        <a:buClr>
          <a:schemeClr val="tx1"/>
        </a:buClr>
        <a:buChar char="•"/>
        <a:defRPr sz="1600">
          <a:solidFill>
            <a:schemeClr val="tx1"/>
          </a:solidFill>
          <a:latin typeface="+mn-lt"/>
        </a:defRPr>
      </a:lvl7pPr>
      <a:lvl8pPr marL="2713038" indent="-268288" algn="l" rtl="0" eaLnBrk="1" fontAlgn="base" hangingPunct="1">
        <a:spcBef>
          <a:spcPct val="0"/>
        </a:spcBef>
        <a:spcAft>
          <a:spcPct val="20000"/>
        </a:spcAft>
        <a:buClr>
          <a:schemeClr val="tx1"/>
        </a:buClr>
        <a:buChar char="•"/>
        <a:defRPr sz="1600">
          <a:solidFill>
            <a:schemeClr val="tx1"/>
          </a:solidFill>
          <a:latin typeface="+mn-lt"/>
        </a:defRPr>
      </a:lvl8pPr>
      <a:lvl9pPr marL="3170238" indent="-268288" algn="l" rtl="0" eaLnBrk="1" fontAlgn="base" hangingPunct="1">
        <a:spcBef>
          <a:spcPct val="0"/>
        </a:spcBef>
        <a:spcAft>
          <a:spcPct val="20000"/>
        </a:spcAft>
        <a:buClr>
          <a:schemeClr val="tx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2" name="Group 17"/>
          <p:cNvGrpSpPr>
            <a:grpSpLocks/>
          </p:cNvGrpSpPr>
          <p:nvPr/>
        </p:nvGrpSpPr>
        <p:grpSpPr bwMode="auto">
          <a:xfrm>
            <a:off x="0" y="5943600"/>
            <a:ext cx="9144000" cy="914400"/>
            <a:chOff x="0" y="3744"/>
            <a:chExt cx="5760" cy="576"/>
          </a:xfrm>
        </p:grpSpPr>
        <p:pic>
          <p:nvPicPr>
            <p:cNvPr id="1030" name="Picture 16"/>
            <p:cNvPicPr>
              <a:picLocks noChangeAspect="1" noChangeArrowheads="1"/>
            </p:cNvPicPr>
            <p:nvPr userDrawn="1"/>
          </p:nvPicPr>
          <p:blipFill>
            <a:blip r:embed="rId10" cstate="print"/>
            <a:srcRect/>
            <a:stretch>
              <a:fillRect/>
            </a:stretch>
          </p:blipFill>
          <p:spPr bwMode="auto">
            <a:xfrm>
              <a:off x="0" y="3744"/>
              <a:ext cx="5760" cy="576"/>
            </a:xfrm>
            <a:prstGeom prst="rect">
              <a:avLst/>
            </a:prstGeom>
            <a:noFill/>
            <a:ln w="9525">
              <a:noFill/>
              <a:miter lim="800000"/>
              <a:headEnd/>
              <a:tailEnd/>
            </a:ln>
          </p:spPr>
        </p:pic>
        <p:pic>
          <p:nvPicPr>
            <p:cNvPr id="1031" name="Picture 7"/>
            <p:cNvPicPr>
              <a:picLocks noChangeAspect="1" noChangeArrowheads="1"/>
            </p:cNvPicPr>
            <p:nvPr userDrawn="1"/>
          </p:nvPicPr>
          <p:blipFill>
            <a:blip r:embed="rId11" cstate="print"/>
            <a:srcRect/>
            <a:stretch>
              <a:fillRect/>
            </a:stretch>
          </p:blipFill>
          <p:spPr bwMode="auto">
            <a:xfrm>
              <a:off x="5057" y="3871"/>
              <a:ext cx="563" cy="336"/>
            </a:xfrm>
            <a:prstGeom prst="rect">
              <a:avLst/>
            </a:prstGeom>
            <a:noFill/>
            <a:ln w="9525">
              <a:noFill/>
              <a:miter lim="800000"/>
              <a:headEnd/>
              <a:tailEnd/>
            </a:ln>
          </p:spPr>
        </p:pic>
      </p:grpSp>
      <p:sp>
        <p:nvSpPr>
          <p:cNvPr id="1027" name="Rectangle 2"/>
          <p:cNvSpPr>
            <a:spLocks noGrp="1" noChangeArrowheads="1"/>
          </p:cNvSpPr>
          <p:nvPr>
            <p:ph type="title"/>
          </p:nvPr>
        </p:nvSpPr>
        <p:spPr bwMode="auto">
          <a:xfrm>
            <a:off x="0" y="279"/>
            <a:ext cx="6363190" cy="623793"/>
          </a:xfrm>
          <a:prstGeom prst="rect">
            <a:avLst/>
          </a:prstGeom>
          <a:solidFill>
            <a:srgbClr val="FE890F"/>
          </a:solidFill>
          <a:ln w="9525">
            <a:noFill/>
            <a:miter lim="800000"/>
            <a:headEnd/>
            <a:tailEnd/>
          </a:ln>
        </p:spPr>
        <p:txBody>
          <a:bodyPr vert="horz" wrap="none" lIns="360000" tIns="126000" rIns="360000" bIns="126000" numCol="1" anchor="t" anchorCtr="0" compatLnSpc="1">
            <a:prstTxWarp prst="textNoShape">
              <a:avLst/>
            </a:prstTxWarp>
            <a:spAutoFit/>
          </a:bodyPr>
          <a:lstStyle/>
          <a:p>
            <a:pPr lvl="0"/>
            <a:r>
              <a:rPr lang="en-US" smtClean="0"/>
              <a:t>Click to edit Master title style</a:t>
            </a:r>
            <a:endParaRPr lang="en-GB" smtClean="0"/>
          </a:p>
        </p:txBody>
      </p:sp>
      <p:sp>
        <p:nvSpPr>
          <p:cNvPr id="1029" name="Rectangle 11"/>
          <p:cNvSpPr>
            <a:spLocks noGrp="1" noChangeArrowheads="1"/>
          </p:cNvSpPr>
          <p:nvPr>
            <p:ph type="body" idx="1"/>
          </p:nvPr>
        </p:nvSpPr>
        <p:spPr bwMode="auto">
          <a:xfrm>
            <a:off x="323850" y="1412874"/>
            <a:ext cx="8496300" cy="4248150"/>
          </a:xfrm>
          <a:prstGeom prst="rect">
            <a:avLst/>
          </a:prstGeom>
          <a:noFill/>
          <a:ln w="9525">
            <a:noFill/>
            <a:miter lim="800000"/>
            <a:headEnd/>
            <a:tailEnd/>
          </a:ln>
        </p:spPr>
        <p:txBody>
          <a:bodyPr vert="horz" wrap="square" lIns="72000" tIns="45720" rIns="7200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smtClean="0"/>
          </a:p>
        </p:txBody>
      </p:sp>
    </p:spTree>
    <p:extLst>
      <p:ext uri="{BB962C8B-B14F-4D97-AF65-F5344CB8AC3E}">
        <p14:creationId xmlns:p14="http://schemas.microsoft.com/office/powerpoint/2010/main" val="478379498"/>
      </p:ext>
    </p:extLst>
  </p:cSld>
  <p:clrMap bg1="lt1" tx1="dk1" bg2="lt2" tx2="dk2" accent1="accent1" accent2="accent2" accent3="accent3" accent4="accent4" accent5="accent5" accent6="accent6" hlink="hlink" folHlink="folHlink"/>
  <p:sldLayoutIdLst>
    <p:sldLayoutId id="2147484186" r:id="rId1"/>
    <p:sldLayoutId id="2147484187" r:id="rId2"/>
    <p:sldLayoutId id="2147484188" r:id="rId3"/>
    <p:sldLayoutId id="2147484189" r:id="rId4"/>
    <p:sldLayoutId id="2147484190" r:id="rId5"/>
    <p:sldLayoutId id="2147484191" r:id="rId6"/>
    <p:sldLayoutId id="2147484192" r:id="rId7"/>
    <p:sldLayoutId id="2147484193" r:id="rId8"/>
  </p:sldLayoutIdLst>
  <p:timing>
    <p:tnLst>
      <p:par>
        <p:cTn id="1" dur="indefinite" restart="never" nodeType="tmRoot"/>
      </p:par>
    </p:tnLst>
  </p:timing>
  <p:hf sldNum="0" hdr="0" ftr="0"/>
  <p:txStyles>
    <p:titleStyle>
      <a:lvl1pPr algn="l" rtl="0" eaLnBrk="1" fontAlgn="base" hangingPunct="1">
        <a:spcBef>
          <a:spcPct val="0"/>
        </a:spcBef>
        <a:spcAft>
          <a:spcPct val="0"/>
        </a:spcAft>
        <a:defRPr sz="2400" b="1">
          <a:solidFill>
            <a:schemeClr val="tx2"/>
          </a:solidFill>
          <a:latin typeface="+mj-lt"/>
          <a:ea typeface="+mj-ea"/>
          <a:cs typeface="+mj-cs"/>
        </a:defRPr>
      </a:lvl1pPr>
      <a:lvl2pPr algn="l" rtl="0" eaLnBrk="1" fontAlgn="base" hangingPunct="1">
        <a:spcBef>
          <a:spcPct val="0"/>
        </a:spcBef>
        <a:spcAft>
          <a:spcPct val="0"/>
        </a:spcAft>
        <a:defRPr sz="2400" b="1">
          <a:solidFill>
            <a:schemeClr val="tx2"/>
          </a:solidFill>
          <a:latin typeface="Arial" charset="0"/>
        </a:defRPr>
      </a:lvl2pPr>
      <a:lvl3pPr algn="l" rtl="0" eaLnBrk="1" fontAlgn="base" hangingPunct="1">
        <a:spcBef>
          <a:spcPct val="0"/>
        </a:spcBef>
        <a:spcAft>
          <a:spcPct val="0"/>
        </a:spcAft>
        <a:defRPr sz="2400" b="1">
          <a:solidFill>
            <a:schemeClr val="tx2"/>
          </a:solidFill>
          <a:latin typeface="Arial" charset="0"/>
        </a:defRPr>
      </a:lvl3pPr>
      <a:lvl4pPr algn="l" rtl="0" eaLnBrk="1" fontAlgn="base" hangingPunct="1">
        <a:spcBef>
          <a:spcPct val="0"/>
        </a:spcBef>
        <a:spcAft>
          <a:spcPct val="0"/>
        </a:spcAft>
        <a:defRPr sz="2400" b="1">
          <a:solidFill>
            <a:schemeClr val="tx2"/>
          </a:solidFill>
          <a:latin typeface="Arial" charset="0"/>
        </a:defRPr>
      </a:lvl4pPr>
      <a:lvl5pPr algn="l" rtl="0" eaLnBrk="1" fontAlgn="base" hangingPunct="1">
        <a:spcBef>
          <a:spcPct val="0"/>
        </a:spcBef>
        <a:spcAft>
          <a:spcPct val="0"/>
        </a:spcAft>
        <a:defRPr sz="2400" b="1">
          <a:solidFill>
            <a:schemeClr val="tx2"/>
          </a:solidFill>
          <a:latin typeface="Arial" charset="0"/>
        </a:defRPr>
      </a:lvl5pPr>
      <a:lvl6pPr marL="457200" algn="l" rtl="0" eaLnBrk="1" fontAlgn="base" hangingPunct="1">
        <a:spcBef>
          <a:spcPct val="0"/>
        </a:spcBef>
        <a:spcAft>
          <a:spcPct val="0"/>
        </a:spcAft>
        <a:defRPr sz="2400" b="1">
          <a:solidFill>
            <a:schemeClr val="tx2"/>
          </a:solidFill>
          <a:latin typeface="Arial" charset="0"/>
        </a:defRPr>
      </a:lvl6pPr>
      <a:lvl7pPr marL="914400" algn="l" rtl="0" eaLnBrk="1" fontAlgn="base" hangingPunct="1">
        <a:spcBef>
          <a:spcPct val="0"/>
        </a:spcBef>
        <a:spcAft>
          <a:spcPct val="0"/>
        </a:spcAft>
        <a:defRPr sz="2400" b="1">
          <a:solidFill>
            <a:schemeClr val="tx2"/>
          </a:solidFill>
          <a:latin typeface="Arial" charset="0"/>
        </a:defRPr>
      </a:lvl7pPr>
      <a:lvl8pPr marL="1371600" algn="l" rtl="0" eaLnBrk="1" fontAlgn="base" hangingPunct="1">
        <a:spcBef>
          <a:spcPct val="0"/>
        </a:spcBef>
        <a:spcAft>
          <a:spcPct val="0"/>
        </a:spcAft>
        <a:defRPr sz="2400" b="1">
          <a:solidFill>
            <a:schemeClr val="tx2"/>
          </a:solidFill>
          <a:latin typeface="Arial" charset="0"/>
        </a:defRPr>
      </a:lvl8pPr>
      <a:lvl9pPr marL="1828800" algn="l" rtl="0" eaLnBrk="1" fontAlgn="base" hangingPunct="1">
        <a:spcBef>
          <a:spcPct val="0"/>
        </a:spcBef>
        <a:spcAft>
          <a:spcPct val="0"/>
        </a:spcAft>
        <a:defRPr sz="2400" b="1">
          <a:solidFill>
            <a:schemeClr val="tx2"/>
          </a:solidFill>
          <a:latin typeface="Arial" charset="0"/>
        </a:defRPr>
      </a:lvl9pPr>
    </p:titleStyle>
    <p:bodyStyle>
      <a:lvl1pPr marL="269875" indent="-269875" algn="l" rtl="0" eaLnBrk="1" fontAlgn="base" hangingPunct="1">
        <a:spcBef>
          <a:spcPct val="0"/>
        </a:spcBef>
        <a:spcAft>
          <a:spcPct val="20000"/>
        </a:spcAft>
        <a:buClr>
          <a:schemeClr val="tx1"/>
        </a:buClr>
        <a:buChar char="•"/>
        <a:defRPr sz="2000">
          <a:solidFill>
            <a:schemeClr val="tx1"/>
          </a:solidFill>
          <a:latin typeface="+mn-lt"/>
          <a:ea typeface="+mn-ea"/>
          <a:cs typeface="+mn-cs"/>
        </a:defRPr>
      </a:lvl1pPr>
      <a:lvl2pPr marL="541338" indent="-269875" algn="l" rtl="0" eaLnBrk="1" fontAlgn="base" hangingPunct="1">
        <a:spcBef>
          <a:spcPct val="0"/>
        </a:spcBef>
        <a:spcAft>
          <a:spcPct val="20000"/>
        </a:spcAft>
        <a:buClr>
          <a:schemeClr val="tx1"/>
        </a:buClr>
        <a:buFont typeface="Arial" charset="0"/>
        <a:buChar char="–"/>
        <a:defRPr sz="2000">
          <a:solidFill>
            <a:schemeClr val="tx1"/>
          </a:solidFill>
          <a:latin typeface="+mn-lt"/>
        </a:defRPr>
      </a:lvl2pPr>
      <a:lvl3pPr marL="801688" indent="-258763" algn="l" rtl="0" eaLnBrk="1" fontAlgn="base" hangingPunct="1">
        <a:spcBef>
          <a:spcPct val="0"/>
        </a:spcBef>
        <a:spcAft>
          <a:spcPct val="20000"/>
        </a:spcAft>
        <a:buClr>
          <a:schemeClr val="tx1"/>
        </a:buClr>
        <a:buChar char="•"/>
        <a:defRPr>
          <a:solidFill>
            <a:schemeClr val="tx1"/>
          </a:solidFill>
          <a:latin typeface="+mn-lt"/>
        </a:defRPr>
      </a:lvl3pPr>
      <a:lvl4pPr marL="1071563" indent="-268288" algn="l" rtl="0" eaLnBrk="1" fontAlgn="base" hangingPunct="1">
        <a:spcBef>
          <a:spcPct val="0"/>
        </a:spcBef>
        <a:spcAft>
          <a:spcPct val="20000"/>
        </a:spcAft>
        <a:buClr>
          <a:schemeClr val="tx1"/>
        </a:buClr>
        <a:buFont typeface="Arial" charset="0"/>
        <a:buChar char="–"/>
        <a:defRPr>
          <a:solidFill>
            <a:schemeClr val="tx1"/>
          </a:solidFill>
          <a:latin typeface="+mn-lt"/>
        </a:defRPr>
      </a:lvl4pPr>
      <a:lvl5pPr marL="1341438" indent="-268288" algn="l" rtl="0" eaLnBrk="1" fontAlgn="base" hangingPunct="1">
        <a:spcBef>
          <a:spcPct val="0"/>
        </a:spcBef>
        <a:spcAft>
          <a:spcPct val="20000"/>
        </a:spcAft>
        <a:buClr>
          <a:schemeClr val="tx1"/>
        </a:buClr>
        <a:buChar char="•"/>
        <a:defRPr sz="1600">
          <a:solidFill>
            <a:schemeClr val="tx1"/>
          </a:solidFill>
          <a:latin typeface="+mn-lt"/>
        </a:defRPr>
      </a:lvl5pPr>
      <a:lvl6pPr marL="1798638" indent="-268288" algn="l" rtl="0" eaLnBrk="1" fontAlgn="base" hangingPunct="1">
        <a:spcBef>
          <a:spcPct val="0"/>
        </a:spcBef>
        <a:spcAft>
          <a:spcPct val="20000"/>
        </a:spcAft>
        <a:buClr>
          <a:schemeClr val="tx1"/>
        </a:buClr>
        <a:buChar char="•"/>
        <a:defRPr sz="1600">
          <a:solidFill>
            <a:schemeClr val="tx1"/>
          </a:solidFill>
          <a:latin typeface="+mn-lt"/>
        </a:defRPr>
      </a:lvl6pPr>
      <a:lvl7pPr marL="2255838" indent="-268288" algn="l" rtl="0" eaLnBrk="1" fontAlgn="base" hangingPunct="1">
        <a:spcBef>
          <a:spcPct val="0"/>
        </a:spcBef>
        <a:spcAft>
          <a:spcPct val="20000"/>
        </a:spcAft>
        <a:buClr>
          <a:schemeClr val="tx1"/>
        </a:buClr>
        <a:buChar char="•"/>
        <a:defRPr sz="1600">
          <a:solidFill>
            <a:schemeClr val="tx1"/>
          </a:solidFill>
          <a:latin typeface="+mn-lt"/>
        </a:defRPr>
      </a:lvl7pPr>
      <a:lvl8pPr marL="2713038" indent="-268288" algn="l" rtl="0" eaLnBrk="1" fontAlgn="base" hangingPunct="1">
        <a:spcBef>
          <a:spcPct val="0"/>
        </a:spcBef>
        <a:spcAft>
          <a:spcPct val="20000"/>
        </a:spcAft>
        <a:buClr>
          <a:schemeClr val="tx1"/>
        </a:buClr>
        <a:buChar char="•"/>
        <a:defRPr sz="1600">
          <a:solidFill>
            <a:schemeClr val="tx1"/>
          </a:solidFill>
          <a:latin typeface="+mn-lt"/>
        </a:defRPr>
      </a:lvl8pPr>
      <a:lvl9pPr marL="3170238" indent="-268288" algn="l" rtl="0" eaLnBrk="1" fontAlgn="base" hangingPunct="1">
        <a:spcBef>
          <a:spcPct val="0"/>
        </a:spcBef>
        <a:spcAft>
          <a:spcPct val="20000"/>
        </a:spcAft>
        <a:buClr>
          <a:schemeClr val="tx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17"/>
          <p:cNvGrpSpPr>
            <a:grpSpLocks/>
          </p:cNvGrpSpPr>
          <p:nvPr/>
        </p:nvGrpSpPr>
        <p:grpSpPr bwMode="auto">
          <a:xfrm>
            <a:off x="0" y="5943600"/>
            <a:ext cx="9144000" cy="914400"/>
            <a:chOff x="0" y="3744"/>
            <a:chExt cx="5760" cy="576"/>
          </a:xfrm>
        </p:grpSpPr>
        <p:pic>
          <p:nvPicPr>
            <p:cNvPr id="15" name="Picture 16"/>
            <p:cNvPicPr>
              <a:picLocks noChangeAspect="1" noChangeArrowheads="1"/>
            </p:cNvPicPr>
            <p:nvPr userDrawn="1"/>
          </p:nvPicPr>
          <p:blipFill>
            <a:blip r:embed="rId12" cstate="print"/>
            <a:srcRect/>
            <a:stretch>
              <a:fillRect/>
            </a:stretch>
          </p:blipFill>
          <p:spPr bwMode="auto">
            <a:xfrm>
              <a:off x="0" y="3744"/>
              <a:ext cx="5760" cy="576"/>
            </a:xfrm>
            <a:prstGeom prst="rect">
              <a:avLst/>
            </a:prstGeom>
            <a:noFill/>
            <a:ln w="9525">
              <a:miter lim="800000"/>
              <a:headEnd/>
              <a:tailEnd/>
            </a:ln>
            <a:effectLst/>
          </p:spPr>
        </p:pic>
        <p:pic>
          <p:nvPicPr>
            <p:cNvPr id="16" name="Picture 7"/>
            <p:cNvPicPr>
              <a:picLocks noChangeAspect="1" noChangeArrowheads="1"/>
            </p:cNvPicPr>
            <p:nvPr userDrawn="1"/>
          </p:nvPicPr>
          <p:blipFill>
            <a:blip r:embed="rId13" cstate="print"/>
            <a:srcRect/>
            <a:stretch>
              <a:fillRect/>
            </a:stretch>
          </p:blipFill>
          <p:spPr bwMode="auto">
            <a:xfrm>
              <a:off x="5057" y="3871"/>
              <a:ext cx="563" cy="336"/>
            </a:xfrm>
            <a:prstGeom prst="rect">
              <a:avLst/>
            </a:prstGeom>
            <a:noFill/>
          </p:spPr>
        </p:pic>
      </p:grpSp>
      <p:sp>
        <p:nvSpPr>
          <p:cNvPr id="2" name="Title Placeholder 1"/>
          <p:cNvSpPr>
            <a:spLocks noGrp="1"/>
          </p:cNvSpPr>
          <p:nvPr>
            <p:ph type="title"/>
          </p:nvPr>
        </p:nvSpPr>
        <p:spPr>
          <a:xfrm>
            <a:off x="0" y="0"/>
            <a:ext cx="4935600" cy="623793"/>
          </a:xfrm>
          <a:prstGeom prst="rect">
            <a:avLst/>
          </a:prstGeom>
          <a:solidFill>
            <a:schemeClr val="accent1"/>
          </a:solidFill>
          <a:ln>
            <a:noFill/>
          </a:ln>
        </p:spPr>
        <p:txBody>
          <a:bodyPr vert="horz" wrap="none" lIns="360000" tIns="126000" rIns="360000" bIns="126000" rtlCol="0" anchor="t" anchorCtr="0">
            <a:spAutoFit/>
          </a:bodyPr>
          <a:lstStyle/>
          <a:p>
            <a:r>
              <a:rPr lang="en-US" smtClean="0"/>
              <a:t>Click to edit Master title style</a:t>
            </a:r>
            <a:endParaRPr lang="en-GB"/>
          </a:p>
        </p:txBody>
      </p:sp>
      <p:sp>
        <p:nvSpPr>
          <p:cNvPr id="3" name="Text Placeholder 2"/>
          <p:cNvSpPr>
            <a:spLocks noGrp="1"/>
          </p:cNvSpPr>
          <p:nvPr>
            <p:ph type="body" idx="1"/>
          </p:nvPr>
        </p:nvSpPr>
        <p:spPr>
          <a:xfrm>
            <a:off x="324000" y="1414800"/>
            <a:ext cx="8496000" cy="4248000"/>
          </a:xfrm>
          <a:prstGeom prst="rect">
            <a:avLst/>
          </a:prstGeom>
        </p:spPr>
        <p:txBody>
          <a:bodyPr vert="horz" lIns="72000" tIns="45720" rIns="72000" bIns="4572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7" name="KRONO_status"/>
          <p:cNvSpPr/>
          <p:nvPr/>
        </p:nvSpPr>
        <p:spPr bwMode="auto">
          <a:xfrm>
            <a:off x="7319085" y="6537600"/>
            <a:ext cx="648000" cy="216000"/>
          </a:xfrm>
          <a:prstGeom prst="rect">
            <a:avLst/>
          </a:prstGeom>
          <a:noFill/>
          <a:ln w="9525" cap="flat" cmpd="sng" algn="ctr">
            <a:noFill/>
            <a:prstDash val="solid"/>
            <a:round/>
            <a:headEnd type="none" w="med" len="med"/>
            <a:tailEnd type="none" w="med" len="med"/>
          </a:ln>
          <a:effectLst/>
        </p:spPr>
        <p:txBody>
          <a:bodyPr vert="horz" wrap="square" lIns="0" tIns="45720" rIns="0" bIns="45720" numCol="1" rtlCol="0" anchor="ctr" anchorCtr="0" compatLnSpc="1">
            <a:prstTxWarp prst="textNoShape">
              <a:avLst/>
            </a:prstTxWarp>
          </a:bodyPr>
          <a:lstStyle/>
          <a:p>
            <a:endParaRPr lang="fi-FI" sz="700" smtClean="0">
              <a:solidFill>
                <a:srgbClr val="000000"/>
              </a:solidFill>
            </a:endParaRPr>
          </a:p>
        </p:txBody>
      </p:sp>
      <p:sp>
        <p:nvSpPr>
          <p:cNvPr id="18" name="KRONO_version"/>
          <p:cNvSpPr/>
          <p:nvPr/>
        </p:nvSpPr>
        <p:spPr bwMode="auto">
          <a:xfrm>
            <a:off x="6707875" y="6537600"/>
            <a:ext cx="252000" cy="216000"/>
          </a:xfrm>
          <a:prstGeom prst="rect">
            <a:avLst/>
          </a:prstGeom>
          <a:noFill/>
          <a:ln w="9525" cap="flat" cmpd="sng" algn="ctr">
            <a:noFill/>
            <a:prstDash val="solid"/>
            <a:round/>
            <a:headEnd type="none" w="med" len="med"/>
            <a:tailEnd type="none" w="med" len="med"/>
          </a:ln>
          <a:effectLst/>
        </p:spPr>
        <p:txBody>
          <a:bodyPr vert="horz" wrap="square" lIns="0" tIns="45720" rIns="0" bIns="45720" numCol="1" rtlCol="0" anchor="ctr" anchorCtr="0" compatLnSpc="1">
            <a:prstTxWarp prst="textNoShape">
              <a:avLst/>
            </a:prstTxWarp>
          </a:bodyPr>
          <a:lstStyle/>
          <a:p>
            <a:endParaRPr lang="fi-FI" sz="700" smtClean="0">
              <a:solidFill>
                <a:srgbClr val="000000"/>
              </a:solidFill>
            </a:endParaRPr>
          </a:p>
        </p:txBody>
      </p:sp>
      <p:sp>
        <p:nvSpPr>
          <p:cNvPr id="19" name="KRONO_number"/>
          <p:cNvSpPr/>
          <p:nvPr/>
        </p:nvSpPr>
        <p:spPr bwMode="auto">
          <a:xfrm>
            <a:off x="5522400" y="6537600"/>
            <a:ext cx="756000" cy="216000"/>
          </a:xfrm>
          <a:prstGeom prst="rect">
            <a:avLst/>
          </a:prstGeom>
          <a:noFill/>
          <a:ln w="9525" cap="flat" cmpd="sng" algn="ctr">
            <a:noFill/>
            <a:prstDash val="solid"/>
            <a:round/>
            <a:headEnd type="none" w="med" len="med"/>
            <a:tailEnd type="none" w="med" len="med"/>
          </a:ln>
          <a:effectLst/>
        </p:spPr>
        <p:txBody>
          <a:bodyPr vert="horz" wrap="square" lIns="0" tIns="45720" rIns="0" bIns="45720" numCol="1" rtlCol="0" anchor="ctr" anchorCtr="0" compatLnSpc="1">
            <a:prstTxWarp prst="textNoShape">
              <a:avLst/>
            </a:prstTxWarp>
          </a:bodyPr>
          <a:lstStyle/>
          <a:p>
            <a:endParaRPr lang="fi-FI" sz="700" dirty="0" smtClean="0">
              <a:solidFill>
                <a:srgbClr val="000000"/>
              </a:solidFill>
            </a:endParaRPr>
          </a:p>
        </p:txBody>
      </p:sp>
    </p:spTree>
    <p:extLst>
      <p:ext uri="{BB962C8B-B14F-4D97-AF65-F5344CB8AC3E}">
        <p14:creationId xmlns:p14="http://schemas.microsoft.com/office/powerpoint/2010/main" val="1768221071"/>
      </p:ext>
    </p:extLst>
  </p:cSld>
  <p:clrMap bg1="lt1" tx1="dk1" bg2="lt2" tx2="dk2" accent1="accent1" accent2="accent2" accent3="accent3" accent4="accent4" accent5="accent5" accent6="accent6" hlink="hlink" folHlink="folHlink"/>
  <p:sldLayoutIdLst>
    <p:sldLayoutId id="2147484196" r:id="rId1"/>
    <p:sldLayoutId id="2147484197" r:id="rId2"/>
    <p:sldLayoutId id="2147484198" r:id="rId3"/>
    <p:sldLayoutId id="2147484199" r:id="rId4"/>
    <p:sldLayoutId id="2147484200" r:id="rId5"/>
    <p:sldLayoutId id="2147484201" r:id="rId6"/>
    <p:sldLayoutId id="2147484202" r:id="rId7"/>
    <p:sldLayoutId id="2147484203" r:id="rId8"/>
    <p:sldLayoutId id="2147484204" r:id="rId9"/>
    <p:sldLayoutId id="2147484205" r:id="rId10"/>
  </p:sldLayoutIdLst>
  <p:timing>
    <p:tnLst>
      <p:par>
        <p:cTn id="1" dur="indefinite" restart="never" nodeType="tmRoot"/>
      </p:par>
    </p:tnLst>
  </p:timing>
  <p:hf hdr="0"/>
  <p:txStyles>
    <p:titleStyle>
      <a:lvl1pPr algn="l" defTabSz="914400" rtl="0" eaLnBrk="1" latinLnBrk="0" hangingPunct="1">
        <a:spcBef>
          <a:spcPct val="0"/>
        </a:spcBef>
        <a:buNone/>
        <a:defRPr sz="2400" b="1" kern="1200">
          <a:solidFill>
            <a:schemeClr val="tx1"/>
          </a:solidFill>
          <a:latin typeface="+mj-lt"/>
          <a:ea typeface="+mj-ea"/>
          <a:cs typeface="+mj-cs"/>
        </a:defRPr>
      </a:lvl1pPr>
    </p:titleStyle>
    <p:bodyStyle>
      <a:lvl1pPr marL="270000" indent="-2700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540000" indent="-2700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810000" indent="-2700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080000" indent="-2700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35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1620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sz="1600" kern="1200">
          <a:solidFill>
            <a:schemeClr val="tx1"/>
          </a:solidFill>
          <a:latin typeface="+mn-lt"/>
          <a:ea typeface="+mn-ea"/>
          <a:cs typeface="+mn-cs"/>
        </a:defRPr>
      </a:lvl6pPr>
      <a:lvl7pPr marL="1908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sz="1600" kern="1200">
          <a:solidFill>
            <a:schemeClr val="tx1"/>
          </a:solidFill>
          <a:latin typeface="+mn-lt"/>
          <a:ea typeface="+mn-ea"/>
          <a:cs typeface="+mn-cs"/>
        </a:defRPr>
      </a:lvl7pPr>
      <a:lvl8pPr marL="2160000" marR="0" indent="-270000" algn="l" defTabSz="914400" rtl="0" eaLnBrk="1" fontAlgn="auto" latinLnBrk="0" hangingPunct="1">
        <a:lnSpc>
          <a:spcPct val="100000"/>
        </a:lnSpc>
        <a:spcBef>
          <a:spcPct val="20000"/>
        </a:spcBef>
        <a:spcAft>
          <a:spcPts val="0"/>
        </a:spcAft>
        <a:buClrTx/>
        <a:buSzTx/>
        <a:buFont typeface="Arial" pitchFamily="34" charset="0"/>
        <a:buChar char="–"/>
        <a:tabLst/>
        <a:defRPr sz="1600" kern="1200">
          <a:solidFill>
            <a:schemeClr val="tx1"/>
          </a:solidFill>
          <a:latin typeface="+mn-lt"/>
          <a:ea typeface="+mn-ea"/>
          <a:cs typeface="+mn-cs"/>
        </a:defRPr>
      </a:lvl8pPr>
      <a:lvl9pPr marL="2412000" marR="0" indent="-270000" algn="l" defTabSz="914400" rtl="0" eaLnBrk="1" fontAlgn="auto" latinLnBrk="0" hangingPunct="1">
        <a:lnSpc>
          <a:spcPct val="100000"/>
        </a:lnSpc>
        <a:spcBef>
          <a:spcPct val="20000"/>
        </a:spcBef>
        <a:spcAft>
          <a:spcPts val="0"/>
        </a:spcAft>
        <a:buClrTx/>
        <a:buSzTx/>
        <a:buFont typeface="Arial" pitchFamily="34" charset="0"/>
        <a:buNone/>
        <a:tabLst/>
        <a:defRPr sz="16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emf"/><Relationship Id="rId1" Type="http://schemas.openxmlformats.org/officeDocument/2006/relationships/slideLayout" Target="../slideLayouts/slideLayout4.xml"/><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7.emf"/><Relationship Id="rId1" Type="http://schemas.openxmlformats.org/officeDocument/2006/relationships/slideLayout" Target="../slideLayouts/slideLayout4.xml"/><Relationship Id="rId4" Type="http://schemas.openxmlformats.org/officeDocument/2006/relationships/image" Target="../media/image21.emf"/></Relationships>
</file>

<file path=ppt/slides/_rels/slide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17.emf"/><Relationship Id="rId1" Type="http://schemas.openxmlformats.org/officeDocument/2006/relationships/slideLayout" Target="../slideLayouts/slideLayout4.xml"/><Relationship Id="rId4" Type="http://schemas.openxmlformats.org/officeDocument/2006/relationships/image" Target="../media/image23.emf"/></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 Id="rId4" Type="http://schemas.openxmlformats.org/officeDocument/2006/relationships/image" Target="../media/image17.emf"/></Relationships>
</file>

<file path=ppt/slides/_rels/slide11.xml.rels><?xml version="1.0" encoding="UTF-8" standalone="yes"?>
<Relationships xmlns="http://schemas.openxmlformats.org/package/2006/relationships"><Relationship Id="rId3" Type="http://schemas.openxmlformats.org/officeDocument/2006/relationships/hyperlink" Target="Engine%20Working%20Principle%20GD.wmv" TargetMode="External"/><Relationship Id="rId2" Type="http://schemas.openxmlformats.org/officeDocument/2006/relationships/hyperlink" Target="Engine%20Working%20Principle%20DF.wmv" TargetMode="External"/><Relationship Id="rId1" Type="http://schemas.openxmlformats.org/officeDocument/2006/relationships/slideLayout" Target="../slideLayouts/slideLayout4.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s>
</file>

<file path=ppt/slides/_rels/slide12.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fiidm01.wnsd.com/kronodoc/2502/tha010/My%20Documents/general.mpg" TargetMode="Externa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4.xml"/><Relationship Id="rId5" Type="http://schemas.openxmlformats.org/officeDocument/2006/relationships/image" Target="../media/image32.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9.jpeg"/><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39.jpeg"/><Relationship Id="rId1" Type="http://schemas.openxmlformats.org/officeDocument/2006/relationships/slideLayout" Target="../slideLayouts/slideLayout37.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43.jpe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43.jpe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43.jpe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43.jpeg"/><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3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4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45.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46.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47.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5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7.xml"/></Relationships>
</file>

<file path=ppt/slides/_rels/slide6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7.xml"/><Relationship Id="rId4" Type="http://schemas.openxmlformats.org/officeDocument/2006/relationships/hyperlink" Target="http://es.wikipedia.org/wiki/Alta_disponibilidad"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56.png"/></Relationships>
</file>

<file path=ppt/slides/_rels/slide62.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58.emf"/></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4.xml"/></Relationships>
</file>

<file path=ppt/slides/_rels/slide71.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9.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chart" Target="../charts/chart18.xml"/><Relationship Id="rId5" Type="http://schemas.openxmlformats.org/officeDocument/2006/relationships/chart" Target="../charts/chart17.xml"/><Relationship Id="rId4" Type="http://schemas.openxmlformats.org/officeDocument/2006/relationships/chart" Target="../charts/chart16.xml"/></Relationships>
</file>

<file path=ppt/slides/_rels/slide72.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5.xml"/><Relationship Id="rId4" Type="http://schemas.openxmlformats.org/officeDocument/2006/relationships/image" Target="../media/image65.jpeg"/></Relationships>
</file>

<file path=ppt/slides/_rels/slide78.xml.rels><?xml version="1.0" encoding="UTF-8" standalone="yes"?>
<Relationships xmlns="http://schemas.openxmlformats.org/package/2006/relationships"><Relationship Id="rId8" Type="http://schemas.openxmlformats.org/officeDocument/2006/relationships/hyperlink" Target="Wartsila%20UTE%20Viana%20Brasil%20042011.mov" TargetMode="External"/><Relationship Id="rId3" Type="http://schemas.openxmlformats.org/officeDocument/2006/relationships/diagramLayout" Target="../diagrams/layout1.xml"/><Relationship Id="rId7" Type="http://schemas.openxmlformats.org/officeDocument/2006/relationships/hyperlink" Target="../Documents/Videos/Wartsila%20UTE%20Viana%20Brasil%20042011.mov" TargetMode="Externa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9.xml.rels><?xml version="1.0" encoding="UTF-8" standalone="yes"?>
<Relationships xmlns="http://schemas.openxmlformats.org/package/2006/relationships"><Relationship Id="rId3" Type="http://schemas.openxmlformats.org/officeDocument/2006/relationships/hyperlink" Target="../../../tha010/My%20Documents/GasCube%20animation/VIDEO_TS/VTS_01_0.IFO"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8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18.xml"/><Relationship Id="rId4" Type="http://schemas.openxmlformats.org/officeDocument/2006/relationships/image" Target="../media/image79.png"/></Relationships>
</file>

<file path=ppt/slides/_rels/slide9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image" Target="../media/image81.png"/><Relationship Id="rId1" Type="http://schemas.openxmlformats.org/officeDocument/2006/relationships/slideLayout" Target="../slideLayouts/slideLayout18.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 Id="rId9" Type="http://schemas.openxmlformats.org/officeDocument/2006/relationships/image" Target="../media/image88.png"/></Relationships>
</file>

<file path=ppt/slides/_rels/slide9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91.png"/><Relationship Id="rId1" Type="http://schemas.openxmlformats.org/officeDocument/2006/relationships/slideLayout" Target="../slideLayouts/slideLayout18.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_rels/slide100.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18.xml"/><Relationship Id="rId4" Type="http://schemas.openxmlformats.org/officeDocument/2006/relationships/image" Target="../media/image100.png"/></Relationships>
</file>

<file path=ppt/slides/_rels/slide10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18.xml"/><Relationship Id="rId4" Type="http://schemas.openxmlformats.org/officeDocument/2006/relationships/image" Target="../media/image103.png"/></Relationships>
</file>

<file path=ppt/slides/_rels/slide103.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18.xml"/><Relationship Id="rId4" Type="http://schemas.openxmlformats.org/officeDocument/2006/relationships/image" Target="../media/image106.png"/></Relationships>
</file>

<file path=ppt/slides/_rels/slide104.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5.xml"/></Relationships>
</file>

<file path=ppt/slides/_rels/slide113.xml.rels><?xml version="1.0" encoding="UTF-8" standalone="yes"?>
<Relationships xmlns="http://schemas.openxmlformats.org/package/2006/relationships"><Relationship Id="rId2" Type="http://schemas.openxmlformats.org/officeDocument/2006/relationships/slideLayout" Target="../slideLayouts/slideLayout45.xml"/><Relationship Id="rId1" Type="http://schemas.openxmlformats.org/officeDocument/2006/relationships/themeOverride" Target="../theme/themeOverride1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164801"/>
            <a:ext cx="9144000" cy="1200329"/>
          </a:xfrm>
          <a:prstGeom prst="rect">
            <a:avLst/>
          </a:prstGeom>
          <a:noFill/>
        </p:spPr>
        <p:txBody>
          <a:bodyPr wrap="square" rtlCol="0">
            <a:spAutoFit/>
          </a:bodyPr>
          <a:lstStyle/>
          <a:p>
            <a:pPr algn="ctr"/>
            <a:r>
              <a:rPr lang="es-UY" sz="3600" b="1" dirty="0" smtClean="0"/>
              <a:t>“Flexibilidad Operacional, Eficiencia Energética y Centrales Modulares”</a:t>
            </a:r>
            <a:endParaRPr lang="en-GB" sz="3600" b="1" dirty="0"/>
          </a:p>
        </p:txBody>
      </p:sp>
      <p:sp>
        <p:nvSpPr>
          <p:cNvPr id="8" name="TextBox 7"/>
          <p:cNvSpPr txBox="1"/>
          <p:nvPr/>
        </p:nvSpPr>
        <p:spPr>
          <a:xfrm>
            <a:off x="3678350" y="6021360"/>
            <a:ext cx="3993530" cy="400110"/>
          </a:xfrm>
          <a:prstGeom prst="rect">
            <a:avLst/>
          </a:prstGeom>
          <a:noFill/>
        </p:spPr>
        <p:txBody>
          <a:bodyPr wrap="none" rtlCol="0">
            <a:spAutoFit/>
          </a:bodyPr>
          <a:lstStyle/>
          <a:p>
            <a:pPr algn="ctr"/>
            <a:r>
              <a:rPr lang="es-UY" b="1" dirty="0" smtClean="0"/>
              <a:t>Buenos Aires, 30 de Mayo 2016</a:t>
            </a:r>
          </a:p>
        </p:txBody>
      </p:sp>
      <p:sp>
        <p:nvSpPr>
          <p:cNvPr id="2" name="Rectangle 1"/>
          <p:cNvSpPr/>
          <p:nvPr/>
        </p:nvSpPr>
        <p:spPr>
          <a:xfrm>
            <a:off x="107380" y="932491"/>
            <a:ext cx="8857229" cy="1200329"/>
          </a:xfrm>
          <a:prstGeom prst="rect">
            <a:avLst/>
          </a:prstGeom>
        </p:spPr>
        <p:txBody>
          <a:bodyPr wrap="square">
            <a:spAutoFit/>
          </a:bodyPr>
          <a:lstStyle/>
          <a:p>
            <a:pPr algn="ctr"/>
            <a:r>
              <a:rPr lang="es-ES" sz="3600" b="1" dirty="0"/>
              <a:t>ENCUENTRO TÉCNICO DE EFICIENCIA </a:t>
            </a:r>
            <a:r>
              <a:rPr lang="es-ES" sz="3600" b="1" dirty="0" smtClean="0"/>
              <a:t>ENERGÉTICA - COPIME</a:t>
            </a:r>
            <a:endParaRPr lang="en-GB" sz="3600" b="1" dirty="0"/>
          </a:p>
        </p:txBody>
      </p:sp>
    </p:spTree>
    <p:extLst>
      <p:ext uri="{BB962C8B-B14F-4D97-AF65-F5344CB8AC3E}">
        <p14:creationId xmlns:p14="http://schemas.microsoft.com/office/powerpoint/2010/main" val="221689501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2295075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grpId="0" nodeType="click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par>
                                <p:cTn id="8" presetID="9" presetClass="emph" presetSubtype="0" grpId="0" nodeType="withEffect">
                                  <p:stCondLst>
                                    <p:cond delay="0"/>
                                  </p:stCondLst>
                                  <p:childTnLst>
                                    <p:set>
                                      <p:cBhvr rctx="PPT">
                                        <p:cTn id="9" dur="indefinite"/>
                                        <p:tgtEl>
                                          <p:spTgt spid="7"/>
                                        </p:tgtEl>
                                        <p:attrNameLst>
                                          <p:attrName>style.opacity</p:attrName>
                                        </p:attrNameLst>
                                      </p:cBhvr>
                                      <p:to>
                                        <p:strVal val="0.5"/>
                                      </p:to>
                                    </p:set>
                                    <p:animEffect filter="image" prLst="opacity: 0.5">
                                      <p:cBhvr rctx="IE">
                                        <p:cTn id="10" dur="indefinite"/>
                                        <p:tgtEl>
                                          <p:spTgt spid="7"/>
                                        </p:tgtEl>
                                      </p:cBhvr>
                                    </p:animEffect>
                                  </p:childTnLst>
                                </p:cTn>
                              </p:par>
                              <p:par>
                                <p:cTn id="11" presetID="9" presetClass="emph" presetSubtype="0" grpId="0" nodeType="withEffect">
                                  <p:stCondLst>
                                    <p:cond delay="0"/>
                                  </p:stCondLst>
                                  <p:childTnLst>
                                    <p:set>
                                      <p:cBhvr rctx="PPT">
                                        <p:cTn id="12" dur="indefinite"/>
                                        <p:tgtEl>
                                          <p:spTgt spid="8"/>
                                        </p:tgtEl>
                                        <p:attrNameLst>
                                          <p:attrName>style.opacity</p:attrName>
                                        </p:attrNameLst>
                                      </p:cBhvr>
                                      <p:to>
                                        <p:strVal val="0.5"/>
                                      </p:to>
                                    </p:set>
                                    <p:animEffect filter="image" prLst="opacity: 0.5">
                                      <p:cBhvr rctx="IE">
                                        <p:cTn id="13" dur="indefinite"/>
                                        <p:tgtEl>
                                          <p:spTgt spid="8"/>
                                        </p:tgtEl>
                                      </p:cBhvr>
                                    </p:animEffect>
                                  </p:childTnLst>
                                </p:cTn>
                              </p:par>
                              <p:par>
                                <p:cTn id="14" presetID="9" presetClass="emph" presetSubtype="0" grpId="0" nodeType="withEffect">
                                  <p:stCondLst>
                                    <p:cond delay="0"/>
                                  </p:stCondLst>
                                  <p:childTnLst>
                                    <p:set>
                                      <p:cBhvr rctx="PPT">
                                        <p:cTn id="15" dur="indefinite"/>
                                        <p:tgtEl>
                                          <p:spTgt spid="12"/>
                                        </p:tgtEl>
                                        <p:attrNameLst>
                                          <p:attrName>style.opacity</p:attrName>
                                        </p:attrNameLst>
                                      </p:cBhvr>
                                      <p:to>
                                        <p:strVal val="0.5"/>
                                      </p:to>
                                    </p:set>
                                    <p:animEffect filter="image" prLst="opacity: 0.5">
                                      <p:cBhvr rctx="IE">
                                        <p:cTn id="16" dur="indefinite"/>
                                        <p:tgtEl>
                                          <p:spTgt spid="12"/>
                                        </p:tgtEl>
                                      </p:cBhvr>
                                    </p:animEffect>
                                  </p:childTnLst>
                                </p:cTn>
                              </p:par>
                              <p:par>
                                <p:cTn id="17" presetID="9" presetClass="emph" presetSubtype="0" grpId="0" nodeType="withEffect">
                                  <p:stCondLst>
                                    <p:cond delay="0"/>
                                  </p:stCondLst>
                                  <p:childTnLst>
                                    <p:set>
                                      <p:cBhvr rctx="PPT">
                                        <p:cTn id="18" dur="indefinite"/>
                                        <p:tgtEl>
                                          <p:spTgt spid="6"/>
                                        </p:tgtEl>
                                        <p:attrNameLst>
                                          <p:attrName>style.opacity</p:attrName>
                                        </p:attrNameLst>
                                      </p:cBhvr>
                                      <p:to>
                                        <p:strVal val="0.5"/>
                                      </p:to>
                                    </p:set>
                                    <p:animEffect filter="image" prLst="opacity: 0.5">
                                      <p:cBhvr rctx="IE">
                                        <p:cTn id="19" dur="indefinite"/>
                                        <p:tgtEl>
                                          <p:spTgt spid="6"/>
                                        </p:tgtEl>
                                      </p:cBhvr>
                                    </p:animEffect>
                                  </p:childTnLst>
                                </p:cTn>
                              </p:par>
                              <p:par>
                                <p:cTn id="20" presetID="9" presetClass="emph" presetSubtype="0" grpId="0" nodeType="withEffect">
                                  <p:stCondLst>
                                    <p:cond delay="0"/>
                                  </p:stCondLst>
                                  <p:childTnLst>
                                    <p:set>
                                      <p:cBhvr rctx="PPT">
                                        <p:cTn id="21" dur="indefinite"/>
                                        <p:tgtEl>
                                          <p:spTgt spid="10"/>
                                        </p:tgtEl>
                                        <p:attrNameLst>
                                          <p:attrName>style.opacity</p:attrName>
                                        </p:attrNameLst>
                                      </p:cBhvr>
                                      <p:to>
                                        <p:strVal val="0.5"/>
                                      </p:to>
                                    </p:set>
                                    <p:animEffect filter="image" prLst="opacity: 0.5">
                                      <p:cBhvr rctx="IE">
                                        <p:cTn id="22" dur="indefinite"/>
                                        <p:tgtEl>
                                          <p:spTgt spid="10"/>
                                        </p:tgtEl>
                                      </p:cBhvr>
                                    </p:animEffect>
                                  </p:childTnLst>
                                </p:cTn>
                              </p:par>
                              <p:par>
                                <p:cTn id="23" presetID="9" presetClass="emph" presetSubtype="0" grpId="0" nodeType="withEffect">
                                  <p:stCondLst>
                                    <p:cond delay="0"/>
                                  </p:stCondLst>
                                  <p:childTnLst>
                                    <p:set>
                                      <p:cBhvr rctx="PPT">
                                        <p:cTn id="24" dur="indefinite"/>
                                        <p:tgtEl>
                                          <p:spTgt spid="13"/>
                                        </p:tgtEl>
                                        <p:attrNameLst>
                                          <p:attrName>style.opacity</p:attrName>
                                        </p:attrNameLst>
                                      </p:cBhvr>
                                      <p:to>
                                        <p:strVal val="0.5"/>
                                      </p:to>
                                    </p:set>
                                    <p:animEffect filter="image" prLst="opacity: 0.5">
                                      <p:cBhvr rctx="IE">
                                        <p:cTn id="25" dur="indefinite"/>
                                        <p:tgtEl>
                                          <p:spTgt spid="13"/>
                                        </p:tgtEl>
                                      </p:cBhvr>
                                    </p:animEffect>
                                  </p:childTnLst>
                                </p:cTn>
                              </p:par>
                              <p:par>
                                <p:cTn id="26" presetID="9" presetClass="emph" presetSubtype="0" grpId="0" nodeType="withEffect">
                                  <p:stCondLst>
                                    <p:cond delay="0"/>
                                  </p:stCondLst>
                                  <p:childTnLst>
                                    <p:set>
                                      <p:cBhvr rctx="PPT">
                                        <p:cTn id="27" dur="indefinite"/>
                                        <p:tgtEl>
                                          <p:spTgt spid="9"/>
                                        </p:tgtEl>
                                        <p:attrNameLst>
                                          <p:attrName>style.opacity</p:attrName>
                                        </p:attrNameLst>
                                      </p:cBhvr>
                                      <p:to>
                                        <p:strVal val="0.5"/>
                                      </p:to>
                                    </p:set>
                                    <p:animEffect filter="image" prLst="opacity: 0.5">
                                      <p:cBhvr rctx="IE">
                                        <p:cTn id="28"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P spid="9" grpId="0"/>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080513" cy="654570"/>
          </a:xfrm>
        </p:spPr>
        <p:txBody>
          <a:bodyPr/>
          <a:lstStyle/>
          <a:p>
            <a:r>
              <a:rPr lang="fi-FI" dirty="0" smtClean="0"/>
              <a:t>W</a:t>
            </a:r>
            <a:r>
              <a:rPr lang="en-GB" dirty="0" smtClean="0"/>
              <a:t>ä</a:t>
            </a:r>
            <a:r>
              <a:rPr lang="fi-FI" dirty="0" smtClean="0"/>
              <a:t>rtsil</a:t>
            </a:r>
            <a:r>
              <a:rPr lang="en-GB" dirty="0" smtClean="0"/>
              <a:t>ä</a:t>
            </a:r>
            <a:r>
              <a:rPr lang="fi-FI" dirty="0" smtClean="0"/>
              <a:t> Power Plants</a:t>
            </a:r>
            <a:endParaRPr lang="en-US" dirty="0"/>
          </a:p>
        </p:txBody>
      </p:sp>
      <p:sp>
        <p:nvSpPr>
          <p:cNvPr id="6" name="Content Placeholder 11"/>
          <p:cNvSpPr txBox="1">
            <a:spLocks/>
          </p:cNvSpPr>
          <p:nvPr/>
        </p:nvSpPr>
        <p:spPr>
          <a:xfrm>
            <a:off x="0" y="4005080"/>
            <a:ext cx="9144000" cy="1594622"/>
          </a:xfrm>
          <a:prstGeom prst="rect">
            <a:avLst/>
          </a:prstGeom>
          <a:solidFill>
            <a:srgbClr val="000000">
              <a:alpha val="54902"/>
            </a:srgbClr>
          </a:solidFill>
        </p:spPr>
        <p:txBody>
          <a:bodyPr lIns="288000" tIns="180000" rIns="288000" bIns="180000" anchor="ctr" anchorCtr="0">
            <a:spAutoFit/>
          </a:bodyPr>
          <a:lstStyle>
            <a:lvl1pPr marL="269875" indent="-269875" algn="l" defTabSz="914400" rtl="0" eaLnBrk="1" latinLnBrk="0" hangingPunct="1">
              <a:spcBef>
                <a:spcPts val="0"/>
              </a:spcBef>
              <a:spcAft>
                <a:spcPts val="600"/>
              </a:spcAft>
              <a:buClr>
                <a:schemeClr val="accent1"/>
              </a:buClr>
              <a:buFont typeface="Arial" pitchFamily="34" charset="0"/>
              <a:buChar char="•"/>
              <a:defRPr sz="1800" kern="1200">
                <a:solidFill>
                  <a:schemeClr val="tx1"/>
                </a:solidFill>
                <a:latin typeface="+mn-lt"/>
                <a:ea typeface="+mn-ea"/>
                <a:cs typeface="+mn-cs"/>
              </a:defRPr>
            </a:lvl1pPr>
            <a:lvl2pPr marL="539750" indent="-269875" algn="l" defTabSz="914400" rtl="0" eaLnBrk="1" latinLnBrk="0" hangingPunct="1">
              <a:spcBef>
                <a:spcPts val="0"/>
              </a:spcBef>
              <a:spcAft>
                <a:spcPts val="600"/>
              </a:spcAft>
              <a:buClr>
                <a:schemeClr val="tx1"/>
              </a:buClr>
              <a:buFont typeface="Arial" pitchFamily="34" charset="0"/>
              <a:buChar char="–"/>
              <a:defRPr sz="1600" kern="1200">
                <a:solidFill>
                  <a:schemeClr val="tx1"/>
                </a:solidFill>
                <a:latin typeface="+mn-lt"/>
                <a:ea typeface="+mn-ea"/>
                <a:cs typeface="+mn-cs"/>
              </a:defRPr>
            </a:lvl2pPr>
            <a:lvl3pPr marL="808038" indent="-268288" algn="l" defTabSz="914400" rtl="0" eaLnBrk="1" latinLnBrk="0" hangingPunct="1">
              <a:spcBef>
                <a:spcPts val="0"/>
              </a:spcBef>
              <a:spcAft>
                <a:spcPts val="600"/>
              </a:spcAft>
              <a:buClr>
                <a:schemeClr val="tx1"/>
              </a:buClr>
              <a:buFont typeface="Arial" pitchFamily="34" charset="0"/>
              <a:buChar char="•"/>
              <a:defRPr sz="1400" kern="1200">
                <a:solidFill>
                  <a:schemeClr val="tx1"/>
                </a:solidFill>
                <a:latin typeface="+mn-lt"/>
                <a:ea typeface="+mn-ea"/>
                <a:cs typeface="+mn-cs"/>
              </a:defRPr>
            </a:lvl3pPr>
            <a:lvl4pPr marL="1077913" indent="-269875" algn="l" defTabSz="914400" rtl="0" eaLnBrk="1" latinLnBrk="0" hangingPunct="1">
              <a:spcBef>
                <a:spcPts val="0"/>
              </a:spcBef>
              <a:spcAft>
                <a:spcPts val="600"/>
              </a:spcAft>
              <a:buClr>
                <a:schemeClr val="tx1"/>
              </a:buClr>
              <a:buFont typeface="Arial" pitchFamily="34" charset="0"/>
              <a:buChar char="–"/>
              <a:defRPr sz="1200" kern="1200">
                <a:solidFill>
                  <a:schemeClr val="tx1"/>
                </a:solidFill>
                <a:latin typeface="+mn-lt"/>
                <a:ea typeface="+mn-ea"/>
                <a:cs typeface="+mn-cs"/>
              </a:defRPr>
            </a:lvl4pPr>
            <a:lvl5pPr marL="1347788" indent="-269875" algn="l" defTabSz="914400" rtl="0" eaLnBrk="1" latinLnBrk="0" hangingPunct="1">
              <a:spcBef>
                <a:spcPts val="0"/>
              </a:spcBef>
              <a:spcAft>
                <a:spcPts val="600"/>
              </a:spcAft>
              <a:buClr>
                <a:schemeClr val="tx1"/>
              </a:buClr>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buClr>
                <a:srgbClr val="FF7300"/>
              </a:buClr>
              <a:buNone/>
            </a:pPr>
            <a:r>
              <a:rPr lang="es-ES" sz="2000" dirty="0" smtClean="0">
                <a:solidFill>
                  <a:srgbClr val="FFFFFF"/>
                </a:solidFill>
              </a:rPr>
              <a:t>Proporcionamos </a:t>
            </a:r>
            <a:r>
              <a:rPr lang="es-ES" sz="2000" dirty="0">
                <a:solidFill>
                  <a:srgbClr val="FFFFFF"/>
                </a:solidFill>
              </a:rPr>
              <a:t>valor superior </a:t>
            </a:r>
            <a:r>
              <a:rPr lang="es-ES" sz="2000" dirty="0" smtClean="0">
                <a:solidFill>
                  <a:srgbClr val="FFFFFF"/>
                </a:solidFill>
              </a:rPr>
              <a:t>a los clientes </a:t>
            </a:r>
            <a:r>
              <a:rPr lang="es-ES" sz="2000" dirty="0">
                <a:solidFill>
                  <a:srgbClr val="FFFFFF"/>
                </a:solidFill>
              </a:rPr>
              <a:t>con </a:t>
            </a:r>
            <a:r>
              <a:rPr lang="es-ES" sz="2000" dirty="0" smtClean="0">
                <a:solidFill>
                  <a:srgbClr val="FFFFFF"/>
                </a:solidFill>
              </a:rPr>
              <a:t>nuestras soluciones </a:t>
            </a:r>
            <a:r>
              <a:rPr lang="es-ES" sz="2000" dirty="0">
                <a:solidFill>
                  <a:srgbClr val="FFFFFF"/>
                </a:solidFill>
              </a:rPr>
              <a:t>de </a:t>
            </a:r>
            <a:r>
              <a:rPr lang="es-ES" sz="2000" dirty="0" smtClean="0">
                <a:solidFill>
                  <a:srgbClr val="FFFFFF"/>
                </a:solidFill>
              </a:rPr>
              <a:t>energía flexibles</a:t>
            </a:r>
            <a:r>
              <a:rPr lang="es-ES" sz="2000" dirty="0">
                <a:solidFill>
                  <a:srgbClr val="FFFFFF"/>
                </a:solidFill>
              </a:rPr>
              <a:t>, </a:t>
            </a:r>
            <a:r>
              <a:rPr lang="es-ES" sz="2000" dirty="0" smtClean="0">
                <a:solidFill>
                  <a:srgbClr val="FFFFFF"/>
                </a:solidFill>
              </a:rPr>
              <a:t>eficientes, distribuidas </a:t>
            </a:r>
            <a:r>
              <a:rPr lang="es-ES" sz="2000" dirty="0">
                <a:solidFill>
                  <a:srgbClr val="FFFFFF"/>
                </a:solidFill>
              </a:rPr>
              <a:t>y ambientalmente </a:t>
            </a:r>
            <a:r>
              <a:rPr lang="es-ES" sz="2000" dirty="0" smtClean="0">
                <a:solidFill>
                  <a:srgbClr val="FFFFFF"/>
                </a:solidFill>
              </a:rPr>
              <a:t>avanzadas</a:t>
            </a:r>
            <a:r>
              <a:rPr lang="es-ES" sz="2000" dirty="0">
                <a:solidFill>
                  <a:srgbClr val="FFFFFF"/>
                </a:solidFill>
              </a:rPr>
              <a:t>, que permiten una transición a una infraestructura energética más sostenible y moderna.</a:t>
            </a:r>
            <a:endParaRPr lang="fi-FI" altLang="fi-FI" sz="2000" dirty="0">
              <a:solidFill>
                <a:srgbClr val="FFFFFF"/>
              </a:solidFill>
            </a:endParaRPr>
          </a:p>
        </p:txBody>
      </p:sp>
    </p:spTree>
    <p:extLst>
      <p:ext uri="{BB962C8B-B14F-4D97-AF65-F5344CB8AC3E}">
        <p14:creationId xmlns:p14="http://schemas.microsoft.com/office/powerpoint/2010/main" val="336649246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1" y="1052512"/>
            <a:ext cx="8532549" cy="4752817"/>
          </a:xfrm>
          <a:solidFill>
            <a:srgbClr val="FFFFFF">
              <a:alpha val="74902"/>
            </a:srgbClr>
          </a:solidFill>
        </p:spPr>
        <p:txBody>
          <a:bodyPr/>
          <a:lstStyle/>
          <a:p>
            <a:r>
              <a:rPr lang="es-ES" dirty="0">
                <a:solidFill>
                  <a:schemeClr val="tx1"/>
                </a:solidFill>
              </a:rPr>
              <a:t>Somos un importante proveedor de plantas de </a:t>
            </a:r>
            <a:r>
              <a:rPr lang="es-ES" dirty="0" smtClean="0">
                <a:solidFill>
                  <a:schemeClr val="tx1"/>
                </a:solidFill>
              </a:rPr>
              <a:t>Energía Eléctrica para </a:t>
            </a:r>
            <a:r>
              <a:rPr lang="es-ES" i="1" u="sng" dirty="0" smtClean="0">
                <a:solidFill>
                  <a:schemeClr val="tx1"/>
                </a:solidFill>
              </a:rPr>
              <a:t>carga </a:t>
            </a:r>
            <a:r>
              <a:rPr lang="es-ES" i="1" u="sng" dirty="0">
                <a:solidFill>
                  <a:schemeClr val="tx1"/>
                </a:solidFill>
              </a:rPr>
              <a:t>base </a:t>
            </a:r>
            <a:r>
              <a:rPr lang="es-ES" i="1" u="sng" dirty="0" smtClean="0">
                <a:solidFill>
                  <a:schemeClr val="tx1"/>
                </a:solidFill>
              </a:rPr>
              <a:t>y flexible</a:t>
            </a:r>
            <a:r>
              <a:rPr lang="es-ES" dirty="0" smtClean="0">
                <a:solidFill>
                  <a:schemeClr val="tx1"/>
                </a:solidFill>
              </a:rPr>
              <a:t> pudiendo operar con </a:t>
            </a:r>
            <a:r>
              <a:rPr lang="es-ES" i="1" u="sng" dirty="0" smtClean="0">
                <a:solidFill>
                  <a:schemeClr val="tx1"/>
                </a:solidFill>
              </a:rPr>
              <a:t>diferentes combustibles líquidos y Gas</a:t>
            </a:r>
            <a:r>
              <a:rPr lang="es-ES" dirty="0" smtClean="0">
                <a:solidFill>
                  <a:schemeClr val="tx1"/>
                </a:solidFill>
              </a:rPr>
              <a:t>.</a:t>
            </a:r>
          </a:p>
          <a:p>
            <a:r>
              <a:rPr lang="es-ES" dirty="0" smtClean="0">
                <a:solidFill>
                  <a:schemeClr val="tx1"/>
                </a:solidFill>
              </a:rPr>
              <a:t>Proporcionamos </a:t>
            </a:r>
            <a:r>
              <a:rPr lang="es-ES" dirty="0">
                <a:solidFill>
                  <a:schemeClr val="tx1"/>
                </a:solidFill>
              </a:rPr>
              <a:t>soluciones únicas y dinámicas </a:t>
            </a:r>
            <a:r>
              <a:rPr lang="es-ES" dirty="0" smtClean="0">
                <a:solidFill>
                  <a:schemeClr val="tx1"/>
                </a:solidFill>
              </a:rPr>
              <a:t>para </a:t>
            </a:r>
            <a:r>
              <a:rPr lang="es-ES" i="1" u="sng" dirty="0" smtClean="0">
                <a:solidFill>
                  <a:schemeClr val="tx1"/>
                </a:solidFill>
              </a:rPr>
              <a:t>estabilidad </a:t>
            </a:r>
            <a:r>
              <a:rPr lang="es-ES" i="1" u="sng" dirty="0">
                <a:solidFill>
                  <a:schemeClr val="tx1"/>
                </a:solidFill>
              </a:rPr>
              <a:t>de la </a:t>
            </a:r>
            <a:r>
              <a:rPr lang="es-ES" i="1" u="sng" dirty="0" smtClean="0">
                <a:solidFill>
                  <a:schemeClr val="tx1"/>
                </a:solidFill>
              </a:rPr>
              <a:t>red, reserva, pico</a:t>
            </a:r>
            <a:r>
              <a:rPr lang="es-ES" i="1" u="sng" dirty="0">
                <a:solidFill>
                  <a:schemeClr val="tx1"/>
                </a:solidFill>
              </a:rPr>
              <a:t>, </a:t>
            </a:r>
            <a:r>
              <a:rPr lang="es-ES" i="1" u="sng" dirty="0" smtClean="0">
                <a:solidFill>
                  <a:schemeClr val="tx1"/>
                </a:solidFill>
              </a:rPr>
              <a:t>seguimiento de </a:t>
            </a:r>
            <a:r>
              <a:rPr lang="es-ES" i="1" u="sng" dirty="0">
                <a:solidFill>
                  <a:schemeClr val="tx1"/>
                </a:solidFill>
              </a:rPr>
              <a:t>carga y generación de energía </a:t>
            </a:r>
            <a:r>
              <a:rPr lang="es-ES" i="1" u="sng" dirty="0" smtClean="0">
                <a:solidFill>
                  <a:schemeClr val="tx1"/>
                </a:solidFill>
              </a:rPr>
              <a:t>intermitente</a:t>
            </a:r>
            <a:r>
              <a:rPr lang="es-ES" dirty="0" smtClean="0">
                <a:solidFill>
                  <a:schemeClr val="tx1"/>
                </a:solidFill>
              </a:rPr>
              <a:t>.</a:t>
            </a:r>
          </a:p>
          <a:p>
            <a:r>
              <a:rPr lang="es-ES" dirty="0" smtClean="0">
                <a:solidFill>
                  <a:schemeClr val="tx1"/>
                </a:solidFill>
              </a:rPr>
              <a:t>Proveemos y construimos terminales </a:t>
            </a:r>
            <a:r>
              <a:rPr lang="es-ES" dirty="0">
                <a:solidFill>
                  <a:schemeClr val="tx1"/>
                </a:solidFill>
              </a:rPr>
              <a:t>de </a:t>
            </a:r>
            <a:r>
              <a:rPr lang="es-ES" i="1" u="sng" dirty="0" smtClean="0">
                <a:solidFill>
                  <a:schemeClr val="tx1"/>
                </a:solidFill>
              </a:rPr>
              <a:t>LNG</a:t>
            </a:r>
            <a:r>
              <a:rPr lang="es-ES" dirty="0" smtClean="0">
                <a:solidFill>
                  <a:schemeClr val="tx1"/>
                </a:solidFill>
              </a:rPr>
              <a:t> y sus </a:t>
            </a:r>
            <a:r>
              <a:rPr lang="es-ES" i="1" u="sng" dirty="0" smtClean="0">
                <a:solidFill>
                  <a:schemeClr val="tx1"/>
                </a:solidFill>
              </a:rPr>
              <a:t>sistemas </a:t>
            </a:r>
            <a:r>
              <a:rPr lang="es-ES" i="1" u="sng" dirty="0">
                <a:solidFill>
                  <a:schemeClr val="tx1"/>
                </a:solidFill>
              </a:rPr>
              <a:t>de </a:t>
            </a:r>
            <a:r>
              <a:rPr lang="es-ES" i="1" u="sng" dirty="0" smtClean="0">
                <a:solidFill>
                  <a:schemeClr val="tx1"/>
                </a:solidFill>
              </a:rPr>
              <a:t>distribución.</a:t>
            </a:r>
          </a:p>
          <a:p>
            <a:r>
              <a:rPr lang="es-ES" dirty="0" smtClean="0">
                <a:solidFill>
                  <a:schemeClr val="tx1"/>
                </a:solidFill>
              </a:rPr>
              <a:t>Nuestras soluciones </a:t>
            </a:r>
            <a:r>
              <a:rPr lang="es-ES" i="1" u="sng" dirty="0" smtClean="0">
                <a:solidFill>
                  <a:schemeClr val="tx1"/>
                </a:solidFill>
              </a:rPr>
              <a:t>“</a:t>
            </a:r>
            <a:r>
              <a:rPr lang="es-ES" i="1" u="sng" dirty="0" err="1" smtClean="0">
                <a:solidFill>
                  <a:schemeClr val="tx1"/>
                </a:solidFill>
              </a:rPr>
              <a:t>Multi</a:t>
            </a:r>
            <a:r>
              <a:rPr lang="es-ES" i="1" u="sng" dirty="0" smtClean="0">
                <a:solidFill>
                  <a:schemeClr val="tx1"/>
                </a:solidFill>
              </a:rPr>
              <a:t>-Fuel”</a:t>
            </a:r>
            <a:r>
              <a:rPr lang="es-ES" u="sng" dirty="0" smtClean="0">
                <a:solidFill>
                  <a:schemeClr val="tx1"/>
                </a:solidFill>
              </a:rPr>
              <a:t> </a:t>
            </a:r>
            <a:r>
              <a:rPr lang="es-ES" dirty="0" smtClean="0">
                <a:solidFill>
                  <a:schemeClr val="tx1"/>
                </a:solidFill>
              </a:rPr>
              <a:t>ofrecen la posibilidad de cambiar de combustible en base al </a:t>
            </a:r>
            <a:r>
              <a:rPr lang="es-ES" i="1" u="sng" dirty="0" smtClean="0">
                <a:solidFill>
                  <a:schemeClr val="tx1"/>
                </a:solidFill>
              </a:rPr>
              <a:t>precio y disponibilidad</a:t>
            </a:r>
            <a:r>
              <a:rPr lang="es-ES" dirty="0" smtClean="0">
                <a:solidFill>
                  <a:schemeClr val="tx1"/>
                </a:solidFill>
              </a:rPr>
              <a:t>, con los motores en operación sin necesidad de dejar de despachar.</a:t>
            </a:r>
          </a:p>
          <a:p>
            <a:r>
              <a:rPr lang="es-ES" dirty="0" smtClean="0">
                <a:solidFill>
                  <a:schemeClr val="tx1"/>
                </a:solidFill>
              </a:rPr>
              <a:t>Nuestro </a:t>
            </a:r>
            <a:r>
              <a:rPr lang="es-ES" dirty="0">
                <a:solidFill>
                  <a:schemeClr val="tx1"/>
                </a:solidFill>
              </a:rPr>
              <a:t>desarrollo de proyectos y la capacidad de </a:t>
            </a:r>
            <a:r>
              <a:rPr lang="es-ES" dirty="0" smtClean="0">
                <a:solidFill>
                  <a:schemeClr val="tx1"/>
                </a:solidFill>
              </a:rPr>
              <a:t>ofrecer </a:t>
            </a:r>
            <a:r>
              <a:rPr lang="es-ES" i="1" u="sng" dirty="0" smtClean="0">
                <a:solidFill>
                  <a:schemeClr val="tx1"/>
                </a:solidFill>
              </a:rPr>
              <a:t>soluciones EPC</a:t>
            </a:r>
            <a:r>
              <a:rPr lang="es-ES" dirty="0" smtClean="0">
                <a:solidFill>
                  <a:schemeClr val="tx1"/>
                </a:solidFill>
              </a:rPr>
              <a:t>, proporcionan a nuestros clientes la opción de tener el control de la totalidad del proyecto, desde </a:t>
            </a:r>
            <a:r>
              <a:rPr lang="es-ES" dirty="0">
                <a:solidFill>
                  <a:schemeClr val="tx1"/>
                </a:solidFill>
              </a:rPr>
              <a:t>un </a:t>
            </a:r>
            <a:r>
              <a:rPr lang="es-ES" i="1" u="sng" dirty="0">
                <a:solidFill>
                  <a:schemeClr val="tx1"/>
                </a:solidFill>
              </a:rPr>
              <a:t>único punto de </a:t>
            </a:r>
            <a:r>
              <a:rPr lang="es-ES" i="1" u="sng" dirty="0" smtClean="0">
                <a:solidFill>
                  <a:schemeClr val="tx1"/>
                </a:solidFill>
              </a:rPr>
              <a:t>responsabilidad</a:t>
            </a:r>
            <a:r>
              <a:rPr lang="es-ES" dirty="0" smtClean="0">
                <a:solidFill>
                  <a:schemeClr val="tx1"/>
                </a:solidFill>
              </a:rPr>
              <a:t>.</a:t>
            </a:r>
          </a:p>
          <a:p>
            <a:r>
              <a:rPr lang="es-ES" dirty="0" smtClean="0">
                <a:solidFill>
                  <a:schemeClr val="tx1"/>
                </a:solidFill>
              </a:rPr>
              <a:t>Todas </a:t>
            </a:r>
            <a:r>
              <a:rPr lang="es-ES" dirty="0">
                <a:solidFill>
                  <a:schemeClr val="tx1"/>
                </a:solidFill>
              </a:rPr>
              <a:t>las aplicaciones </a:t>
            </a:r>
            <a:r>
              <a:rPr lang="es-ES" dirty="0" smtClean="0">
                <a:solidFill>
                  <a:schemeClr val="tx1"/>
                </a:solidFill>
              </a:rPr>
              <a:t>son soportadas con servicios de </a:t>
            </a:r>
            <a:r>
              <a:rPr lang="es-ES" i="1" u="sng" dirty="0" smtClean="0">
                <a:solidFill>
                  <a:schemeClr val="tx1"/>
                </a:solidFill>
              </a:rPr>
              <a:t>operación y mantenimiento</a:t>
            </a:r>
            <a:r>
              <a:rPr lang="es-ES" dirty="0" smtClean="0">
                <a:solidFill>
                  <a:schemeClr val="tx1"/>
                </a:solidFill>
              </a:rPr>
              <a:t> diseñados a medida dependiendo del ciclo de vida de la planta y la aplicación.</a:t>
            </a:r>
            <a:endParaRPr lang="en-US" altLang="fi-FI" dirty="0">
              <a:solidFill>
                <a:schemeClr val="tx1"/>
              </a:solidFill>
            </a:endParaRPr>
          </a:p>
        </p:txBody>
      </p:sp>
      <p:sp>
        <p:nvSpPr>
          <p:cNvPr id="11" name="Title 10"/>
          <p:cNvSpPr>
            <a:spLocks noGrp="1"/>
          </p:cNvSpPr>
          <p:nvPr>
            <p:ph type="title"/>
          </p:nvPr>
        </p:nvSpPr>
        <p:spPr>
          <a:xfrm>
            <a:off x="0" y="0"/>
            <a:ext cx="8160989" cy="654570"/>
          </a:xfrm>
        </p:spPr>
        <p:txBody>
          <a:bodyPr/>
          <a:lstStyle/>
          <a:p>
            <a:r>
              <a:rPr lang="en-US" dirty="0" err="1" smtClean="0"/>
              <a:t>Propuesta</a:t>
            </a:r>
            <a:r>
              <a:rPr lang="en-US" dirty="0" smtClean="0"/>
              <a:t> de Valor </a:t>
            </a:r>
            <a:r>
              <a:rPr lang="en-US" dirty="0"/>
              <a:t>de </a:t>
            </a:r>
            <a:r>
              <a:rPr lang="fi-FI" dirty="0"/>
              <a:t>W</a:t>
            </a:r>
            <a:r>
              <a:rPr lang="en-GB" dirty="0"/>
              <a:t>ä</a:t>
            </a:r>
            <a:r>
              <a:rPr lang="fi-FI" dirty="0"/>
              <a:t>rtsil</a:t>
            </a:r>
            <a:r>
              <a:rPr lang="en-GB" dirty="0"/>
              <a:t>ä</a:t>
            </a:r>
            <a:r>
              <a:rPr lang="fi-FI" dirty="0"/>
              <a:t> </a:t>
            </a:r>
            <a:r>
              <a:rPr lang="fi-FI" dirty="0" smtClean="0"/>
              <a:t>Energy Solutions</a:t>
            </a:r>
            <a:endParaRPr lang="en-US" dirty="0"/>
          </a:p>
        </p:txBody>
      </p:sp>
    </p:spTree>
    <p:extLst>
      <p:ext uri="{BB962C8B-B14F-4D97-AF65-F5344CB8AC3E}">
        <p14:creationId xmlns:p14="http://schemas.microsoft.com/office/powerpoint/2010/main" val="333963440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quarter" idx="17"/>
          </p:nvPr>
        </p:nvSpPr>
        <p:spPr>
          <a:xfrm>
            <a:off x="0" y="1052513"/>
            <a:ext cx="6156220" cy="4104727"/>
          </a:xfrm>
          <a:solidFill>
            <a:srgbClr val="000000">
              <a:alpha val="34902"/>
            </a:srgbClr>
          </a:solidFill>
        </p:spPr>
        <p:txBody>
          <a:bodyPr/>
          <a:lstStyle/>
          <a:p>
            <a:r>
              <a:rPr lang="es-ES" sz="1800" dirty="0"/>
              <a:t>El crecimiento de la </a:t>
            </a:r>
            <a:r>
              <a:rPr lang="es-ES" sz="1800" b="1" dirty="0"/>
              <a:t>demanda de electricidad</a:t>
            </a:r>
            <a:r>
              <a:rPr lang="es-ES" sz="1800" dirty="0"/>
              <a:t> está fuertemente vinculada al crecimiento del </a:t>
            </a:r>
            <a:r>
              <a:rPr lang="es-ES" sz="1800" b="1" dirty="0" smtClean="0"/>
              <a:t>PBI</a:t>
            </a:r>
            <a:r>
              <a:rPr lang="es-ES" sz="1800" dirty="0" smtClean="0"/>
              <a:t>, </a:t>
            </a:r>
            <a:r>
              <a:rPr lang="es-ES" sz="1800" dirty="0"/>
              <a:t>la </a:t>
            </a:r>
            <a:r>
              <a:rPr lang="es-ES" sz="1800" b="1" dirty="0"/>
              <a:t>electrificación</a:t>
            </a:r>
            <a:r>
              <a:rPr lang="es-ES" sz="1800" dirty="0"/>
              <a:t> y el </a:t>
            </a:r>
            <a:r>
              <a:rPr lang="es-ES" sz="1800" b="1" dirty="0"/>
              <a:t>aumento de nivel de </a:t>
            </a:r>
            <a:r>
              <a:rPr lang="es-ES" sz="1800" b="1" dirty="0" smtClean="0"/>
              <a:t>vida</a:t>
            </a:r>
            <a:r>
              <a:rPr lang="es-ES" sz="1800" dirty="0" smtClean="0"/>
              <a:t>.</a:t>
            </a:r>
          </a:p>
          <a:p>
            <a:r>
              <a:rPr lang="es-ES" sz="1800" dirty="0" smtClean="0"/>
              <a:t>La </a:t>
            </a:r>
            <a:r>
              <a:rPr lang="es-ES" sz="1800" dirty="0"/>
              <a:t>demanda de la </a:t>
            </a:r>
            <a:r>
              <a:rPr lang="es-ES" sz="1800" b="1" dirty="0"/>
              <a:t>sostenibilidad</a:t>
            </a:r>
            <a:r>
              <a:rPr lang="es-ES" sz="1800" dirty="0"/>
              <a:t> y el enfoque sobre el </a:t>
            </a:r>
            <a:r>
              <a:rPr lang="es-ES" sz="1800" b="1" dirty="0"/>
              <a:t>cambio </a:t>
            </a:r>
            <a:r>
              <a:rPr lang="es-ES" sz="1800" b="1" dirty="0" smtClean="0"/>
              <a:t>climático</a:t>
            </a:r>
            <a:r>
              <a:rPr lang="es-ES" sz="1800" dirty="0" smtClean="0"/>
              <a:t>.</a:t>
            </a:r>
          </a:p>
          <a:p>
            <a:r>
              <a:rPr lang="es-ES" sz="1800" dirty="0" smtClean="0"/>
              <a:t>El </a:t>
            </a:r>
            <a:r>
              <a:rPr lang="es-ES" sz="1800" dirty="0"/>
              <a:t>rápido crecimiento de la </a:t>
            </a:r>
            <a:r>
              <a:rPr lang="es-ES" sz="1800" b="1" dirty="0"/>
              <a:t>generación renovable </a:t>
            </a:r>
            <a:r>
              <a:rPr lang="es-ES" sz="1800" dirty="0"/>
              <a:t>intermitente, junto con la </a:t>
            </a:r>
            <a:r>
              <a:rPr lang="es-ES" sz="1800" dirty="0" smtClean="0"/>
              <a:t>escalada fluctuación de la </a:t>
            </a:r>
            <a:r>
              <a:rPr lang="es-ES" sz="1800" b="1" dirty="0" smtClean="0"/>
              <a:t>demanda </a:t>
            </a:r>
            <a:r>
              <a:rPr lang="es-ES" sz="1800" b="1" dirty="0"/>
              <a:t>diaria, semanal y </a:t>
            </a:r>
            <a:r>
              <a:rPr lang="es-ES" sz="1800" b="1" dirty="0" smtClean="0"/>
              <a:t>estacional</a:t>
            </a:r>
            <a:r>
              <a:rPr lang="es-ES" sz="1800" dirty="0" smtClean="0"/>
              <a:t>, hace que aumente </a:t>
            </a:r>
            <a:r>
              <a:rPr lang="es-ES" sz="1800" dirty="0"/>
              <a:t>la </a:t>
            </a:r>
            <a:r>
              <a:rPr lang="es-ES" sz="1800" b="1" dirty="0"/>
              <a:t>necesidad de </a:t>
            </a:r>
            <a:r>
              <a:rPr lang="es-ES" sz="1800" b="1" dirty="0" smtClean="0"/>
              <a:t>flexibilidad</a:t>
            </a:r>
            <a:r>
              <a:rPr lang="es-ES" sz="1800" dirty="0" smtClean="0"/>
              <a:t>.</a:t>
            </a:r>
          </a:p>
          <a:p>
            <a:r>
              <a:rPr lang="es-ES" sz="1800" dirty="0" smtClean="0"/>
              <a:t>Papel </a:t>
            </a:r>
            <a:r>
              <a:rPr lang="es-ES" sz="1800" dirty="0"/>
              <a:t>creciente </a:t>
            </a:r>
            <a:r>
              <a:rPr lang="es-ES" sz="1800" dirty="0" smtClean="0"/>
              <a:t>del </a:t>
            </a:r>
            <a:r>
              <a:rPr lang="es-ES" sz="1800" b="1" dirty="0" smtClean="0"/>
              <a:t>GAS</a:t>
            </a:r>
            <a:r>
              <a:rPr lang="es-ES" sz="1800" dirty="0" smtClean="0"/>
              <a:t>, </a:t>
            </a:r>
            <a:r>
              <a:rPr lang="es-ES" sz="1800" dirty="0"/>
              <a:t>sobre todo como </a:t>
            </a:r>
            <a:r>
              <a:rPr lang="es-ES" sz="1800" b="1" dirty="0"/>
              <a:t>combustible de </a:t>
            </a:r>
            <a:r>
              <a:rPr lang="es-ES" sz="1800" b="1" dirty="0" smtClean="0"/>
              <a:t>equilibrio</a:t>
            </a:r>
            <a:r>
              <a:rPr lang="es-ES" sz="1800" dirty="0" smtClean="0"/>
              <a:t>.</a:t>
            </a:r>
          </a:p>
          <a:p>
            <a:r>
              <a:rPr lang="es-ES" sz="1800" dirty="0" smtClean="0"/>
              <a:t>El </a:t>
            </a:r>
            <a:r>
              <a:rPr lang="es-ES" sz="1800" b="1" dirty="0" smtClean="0"/>
              <a:t>envejecimiento</a:t>
            </a:r>
            <a:r>
              <a:rPr lang="es-ES" sz="1800" dirty="0" smtClean="0"/>
              <a:t> de la capacidad </a:t>
            </a:r>
            <a:r>
              <a:rPr lang="es-ES" sz="1800" dirty="0"/>
              <a:t>instalada impulsa </a:t>
            </a:r>
            <a:r>
              <a:rPr lang="es-ES" sz="1800" dirty="0" smtClean="0"/>
              <a:t>inversiones en </a:t>
            </a:r>
            <a:r>
              <a:rPr lang="es-ES" sz="1800" b="1" dirty="0"/>
              <a:t>nuevas tecnologías</a:t>
            </a:r>
            <a:endParaRPr lang="en-GB" altLang="fi-FI" sz="1800" b="1" dirty="0">
              <a:solidFill>
                <a:schemeClr val="bg1"/>
              </a:solidFill>
            </a:endParaRPr>
          </a:p>
        </p:txBody>
      </p:sp>
      <p:sp>
        <p:nvSpPr>
          <p:cNvPr id="13" name="Text Placeholder 12"/>
          <p:cNvSpPr>
            <a:spLocks noGrp="1"/>
          </p:cNvSpPr>
          <p:nvPr>
            <p:ph type="body" sz="quarter" idx="18"/>
          </p:nvPr>
        </p:nvSpPr>
        <p:spPr/>
        <p:txBody>
          <a:bodyPr/>
          <a:lstStyle/>
          <a:p>
            <a:r>
              <a:rPr lang="en-US" dirty="0" smtClean="0"/>
              <a:t>El </a:t>
            </a:r>
            <a:r>
              <a:rPr lang="en-US" dirty="0" err="1" smtClean="0"/>
              <a:t>mundo</a:t>
            </a:r>
            <a:r>
              <a:rPr lang="en-US" dirty="0" smtClean="0"/>
              <a:t> </a:t>
            </a:r>
            <a:r>
              <a:rPr lang="en-US" dirty="0" err="1" smtClean="0"/>
              <a:t>necesita</a:t>
            </a:r>
            <a:r>
              <a:rPr lang="en-US" dirty="0" smtClean="0"/>
              <a:t> </a:t>
            </a:r>
            <a:r>
              <a:rPr lang="en-US" dirty="0" err="1" smtClean="0"/>
              <a:t>energía</a:t>
            </a:r>
            <a:r>
              <a:rPr lang="en-US" dirty="0" smtClean="0"/>
              <a:t> mas </a:t>
            </a:r>
            <a:r>
              <a:rPr lang="en-US" dirty="0" err="1" smtClean="0"/>
              <a:t>económica</a:t>
            </a:r>
            <a:r>
              <a:rPr lang="en-US" dirty="0" smtClean="0"/>
              <a:t>, </a:t>
            </a:r>
            <a:r>
              <a:rPr lang="en-US" dirty="0" err="1" smtClean="0"/>
              <a:t>límpia</a:t>
            </a:r>
            <a:r>
              <a:rPr lang="en-US" dirty="0" smtClean="0"/>
              <a:t>, flexible y </a:t>
            </a:r>
            <a:r>
              <a:rPr lang="en-US" dirty="0" err="1" smtClean="0"/>
              <a:t>confiable</a:t>
            </a:r>
            <a:r>
              <a:rPr lang="en-US" dirty="0" smtClean="0"/>
              <a:t>.</a:t>
            </a:r>
            <a:endParaRPr lang="en-US" dirty="0"/>
          </a:p>
        </p:txBody>
      </p:sp>
      <p:sp>
        <p:nvSpPr>
          <p:cNvPr id="4" name="Title 3"/>
          <p:cNvSpPr>
            <a:spLocks noGrp="1"/>
          </p:cNvSpPr>
          <p:nvPr>
            <p:ph type="title"/>
          </p:nvPr>
        </p:nvSpPr>
        <p:spPr>
          <a:xfrm>
            <a:off x="0" y="0"/>
            <a:ext cx="6063429" cy="654570"/>
          </a:xfrm>
        </p:spPr>
        <p:txBody>
          <a:bodyPr/>
          <a:lstStyle/>
          <a:p>
            <a:r>
              <a:rPr lang="en-US" dirty="0" err="1" smtClean="0"/>
              <a:t>Factores</a:t>
            </a:r>
            <a:r>
              <a:rPr lang="en-US" dirty="0" smtClean="0"/>
              <a:t> y </a:t>
            </a:r>
            <a:r>
              <a:rPr lang="en-US" dirty="0" err="1" smtClean="0"/>
              <a:t>tendencias</a:t>
            </a:r>
            <a:r>
              <a:rPr lang="en-US" dirty="0" smtClean="0"/>
              <a:t> del Mercado</a:t>
            </a:r>
            <a:endParaRPr lang="en-US" dirty="0"/>
          </a:p>
        </p:txBody>
      </p:sp>
    </p:spTree>
    <p:extLst>
      <p:ext uri="{BB962C8B-B14F-4D97-AF65-F5344CB8AC3E}">
        <p14:creationId xmlns:p14="http://schemas.microsoft.com/office/powerpoint/2010/main" val="189831006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1903481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9" presetClass="emph" presetSubtype="0" grpId="0" nodeType="withEffect">
                                  <p:stCondLst>
                                    <p:cond delay="0"/>
                                  </p:stCondLst>
                                  <p:childTnLst>
                                    <p:set>
                                      <p:cBhvr rctx="PPT">
                                        <p:cTn id="9" dur="indefinite"/>
                                        <p:tgtEl>
                                          <p:spTgt spid="9"/>
                                        </p:tgtEl>
                                        <p:attrNameLst>
                                          <p:attrName>style.opacity</p:attrName>
                                        </p:attrNameLst>
                                      </p:cBhvr>
                                      <p:to>
                                        <p:strVal val="0.5"/>
                                      </p:to>
                                    </p:set>
                                    <p:animEffect filter="image" prLst="opacity: 0.5">
                                      <p:cBhvr rctx="IE">
                                        <p:cTn id="10" dur="indefinite"/>
                                        <p:tgtEl>
                                          <p:spTgt spid="9"/>
                                        </p:tgtEl>
                                      </p:cBhvr>
                                    </p:animEffect>
                                  </p:childTnLst>
                                </p:cTn>
                              </p:par>
                              <p:par>
                                <p:cTn id="11" presetID="9" presetClass="emph" presetSubtype="0" grpId="0" nodeType="withEffect">
                                  <p:stCondLst>
                                    <p:cond delay="0"/>
                                  </p:stCondLst>
                                  <p:childTnLst>
                                    <p:set>
                                      <p:cBhvr rctx="PPT">
                                        <p:cTn id="12" dur="indefinite"/>
                                        <p:tgtEl>
                                          <p:spTgt spid="13"/>
                                        </p:tgtEl>
                                        <p:attrNameLst>
                                          <p:attrName>style.opacity</p:attrName>
                                        </p:attrNameLst>
                                      </p:cBhvr>
                                      <p:to>
                                        <p:strVal val="0.5"/>
                                      </p:to>
                                    </p:set>
                                    <p:animEffect filter="image" prLst="opacity: 0.5">
                                      <p:cBhvr rctx="IE">
                                        <p:cTn id="13" dur="indefinite"/>
                                        <p:tgtEl>
                                          <p:spTgt spid="13"/>
                                        </p:tgtEl>
                                      </p:cBhvr>
                                    </p:animEffect>
                                  </p:childTnLst>
                                </p:cTn>
                              </p:par>
                              <p:par>
                                <p:cTn id="14" presetID="9" presetClass="emph" presetSubtype="0" grpId="0" nodeType="withEffect">
                                  <p:stCondLst>
                                    <p:cond delay="0"/>
                                  </p:stCondLst>
                                  <p:childTnLst>
                                    <p:set>
                                      <p:cBhvr rctx="PPT">
                                        <p:cTn id="15" dur="indefinite"/>
                                        <p:tgtEl>
                                          <p:spTgt spid="10"/>
                                        </p:tgtEl>
                                        <p:attrNameLst>
                                          <p:attrName>style.opacity</p:attrName>
                                        </p:attrNameLst>
                                      </p:cBhvr>
                                      <p:to>
                                        <p:strVal val="0.5"/>
                                      </p:to>
                                    </p:set>
                                    <p:animEffect filter="image" prLst="opacity: 0.5">
                                      <p:cBhvr rctx="IE">
                                        <p:cTn id="16" dur="indefinite"/>
                                        <p:tgtEl>
                                          <p:spTgt spid="10"/>
                                        </p:tgtEl>
                                      </p:cBhvr>
                                    </p:animEffect>
                                  </p:childTnLst>
                                </p:cTn>
                              </p:par>
                              <p:par>
                                <p:cTn id="17" presetID="9" presetClass="emph" presetSubtype="0" grpId="0" nodeType="withEffect">
                                  <p:stCondLst>
                                    <p:cond delay="0"/>
                                  </p:stCondLst>
                                  <p:childTnLst>
                                    <p:set>
                                      <p:cBhvr rctx="PPT">
                                        <p:cTn id="18" dur="indefinite"/>
                                        <p:tgtEl>
                                          <p:spTgt spid="6"/>
                                        </p:tgtEl>
                                        <p:attrNameLst>
                                          <p:attrName>style.opacity</p:attrName>
                                        </p:attrNameLst>
                                      </p:cBhvr>
                                      <p:to>
                                        <p:strVal val="0.5"/>
                                      </p:to>
                                    </p:set>
                                    <p:animEffect filter="image" prLst="opacity: 0.5">
                                      <p:cBhvr rctx="IE">
                                        <p:cTn id="19" dur="indefinite"/>
                                        <p:tgtEl>
                                          <p:spTgt spid="6"/>
                                        </p:tgtEl>
                                      </p:cBhvr>
                                    </p:animEffect>
                                  </p:childTnLst>
                                </p:cTn>
                              </p:par>
                              <p:par>
                                <p:cTn id="20" presetID="9" presetClass="emph" presetSubtype="0" grpId="0" nodeType="withEffect">
                                  <p:stCondLst>
                                    <p:cond delay="0"/>
                                  </p:stCondLst>
                                  <p:childTnLst>
                                    <p:set>
                                      <p:cBhvr rctx="PPT">
                                        <p:cTn id="21" dur="indefinite"/>
                                        <p:tgtEl>
                                          <p:spTgt spid="12"/>
                                        </p:tgtEl>
                                        <p:attrNameLst>
                                          <p:attrName>style.opacity</p:attrName>
                                        </p:attrNameLst>
                                      </p:cBhvr>
                                      <p:to>
                                        <p:strVal val="0.5"/>
                                      </p:to>
                                    </p:set>
                                    <p:animEffect filter="image" prLst="opacity: 0.5">
                                      <p:cBhvr rctx="IE">
                                        <p:cTn id="22" dur="indefinite"/>
                                        <p:tgtEl>
                                          <p:spTgt spid="12"/>
                                        </p:tgtEl>
                                      </p:cBhvr>
                                    </p:animEffect>
                                  </p:childTnLst>
                                </p:cTn>
                              </p:par>
                              <p:par>
                                <p:cTn id="23" presetID="9" presetClass="emph" presetSubtype="0" grpId="0" nodeType="withEffect">
                                  <p:stCondLst>
                                    <p:cond delay="0"/>
                                  </p:stCondLst>
                                  <p:childTnLst>
                                    <p:set>
                                      <p:cBhvr rctx="PPT">
                                        <p:cTn id="24" dur="indefinite"/>
                                        <p:tgtEl>
                                          <p:spTgt spid="8"/>
                                        </p:tgtEl>
                                        <p:attrNameLst>
                                          <p:attrName>style.opacity</p:attrName>
                                        </p:attrNameLst>
                                      </p:cBhvr>
                                      <p:to>
                                        <p:strVal val="0.5"/>
                                      </p:to>
                                    </p:set>
                                    <p:animEffect filter="image" prLst="opacity: 0.5">
                                      <p:cBhvr rctx="IE">
                                        <p:cTn id="25" dur="indefinite"/>
                                        <p:tgtEl>
                                          <p:spTgt spid="8"/>
                                        </p:tgtEl>
                                      </p:cBhvr>
                                    </p:animEffect>
                                  </p:childTnLst>
                                </p:cTn>
                              </p:par>
                              <p:par>
                                <p:cTn id="26" presetID="9" presetClass="emph" presetSubtype="0" grpId="0" nodeType="withEffect">
                                  <p:stCondLst>
                                    <p:cond delay="0"/>
                                  </p:stCondLst>
                                  <p:childTnLst>
                                    <p:set>
                                      <p:cBhvr rctx="PPT">
                                        <p:cTn id="27" dur="indefinite"/>
                                        <p:tgtEl>
                                          <p:spTgt spid="7"/>
                                        </p:tgtEl>
                                        <p:attrNameLst>
                                          <p:attrName>style.opacity</p:attrName>
                                        </p:attrNameLst>
                                      </p:cBhvr>
                                      <p:to>
                                        <p:strVal val="0.5"/>
                                      </p:to>
                                    </p:set>
                                    <p:animEffect filter="image" prLst="opacity: 0.5">
                                      <p:cBhvr rctx="IE">
                                        <p:cTn id="28"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9"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Title 1"/>
          <p:cNvSpPr>
            <a:spLocks noGrp="1"/>
          </p:cNvSpPr>
          <p:nvPr>
            <p:ph type="title"/>
          </p:nvPr>
        </p:nvSpPr>
        <p:spPr>
          <a:xfrm>
            <a:off x="0" y="0"/>
            <a:ext cx="3399238" cy="654570"/>
          </a:xfrm>
        </p:spPr>
        <p:txBody>
          <a:bodyPr/>
          <a:lstStyle/>
          <a:p>
            <a:r>
              <a:rPr lang="fi-FI" dirty="0" smtClean="0"/>
              <a:t>Motores Wärtsilä </a:t>
            </a:r>
            <a:endParaRPr lang="en-GB" dirty="0" smtClean="0"/>
          </a:p>
        </p:txBody>
      </p:sp>
      <p:pic>
        <p:nvPicPr>
          <p:cNvPr id="13" name="Picture 12"/>
          <p:cNvPicPr>
            <a:picLocks noChangeAspect="1"/>
          </p:cNvPicPr>
          <p:nvPr/>
        </p:nvPicPr>
        <p:blipFill>
          <a:blip r:embed="rId2"/>
          <a:stretch>
            <a:fillRect/>
          </a:stretch>
        </p:blipFill>
        <p:spPr>
          <a:xfrm>
            <a:off x="4139940" y="260560"/>
            <a:ext cx="3744520" cy="633018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9" y="1268700"/>
            <a:ext cx="3458404" cy="2317131"/>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420" y="3933070"/>
            <a:ext cx="3458642" cy="2304320"/>
          </a:xfrm>
          <a:prstGeom prst="rect">
            <a:avLst/>
          </a:prstGeom>
        </p:spPr>
      </p:pic>
    </p:spTree>
    <p:extLst>
      <p:ext uri="{BB962C8B-B14F-4D97-AF65-F5344CB8AC3E}">
        <p14:creationId xmlns:p14="http://schemas.microsoft.com/office/powerpoint/2010/main" val="73381215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Title 1"/>
          <p:cNvSpPr>
            <a:spLocks noGrp="1"/>
          </p:cNvSpPr>
          <p:nvPr>
            <p:ph type="title"/>
          </p:nvPr>
        </p:nvSpPr>
        <p:spPr>
          <a:xfrm>
            <a:off x="0" y="0"/>
            <a:ext cx="7764214" cy="654570"/>
          </a:xfrm>
        </p:spPr>
        <p:txBody>
          <a:bodyPr/>
          <a:lstStyle/>
          <a:p>
            <a:r>
              <a:rPr lang="fi-FI" dirty="0" smtClean="0"/>
              <a:t>Unidades a Gas Natural Wärtsilä 34SG y 50SG</a:t>
            </a:r>
            <a:endParaRPr lang="en-GB" dirty="0" smtClean="0"/>
          </a:p>
        </p:txBody>
      </p:sp>
      <p:pic>
        <p:nvPicPr>
          <p:cNvPr id="13" name="Picture 12"/>
          <p:cNvPicPr>
            <a:picLocks noChangeAspect="1"/>
          </p:cNvPicPr>
          <p:nvPr/>
        </p:nvPicPr>
        <p:blipFill>
          <a:blip r:embed="rId2"/>
          <a:stretch>
            <a:fillRect/>
          </a:stretch>
        </p:blipFill>
        <p:spPr>
          <a:xfrm>
            <a:off x="251400" y="692620"/>
            <a:ext cx="3528490" cy="5964981"/>
          </a:xfrm>
          <a:prstGeom prst="rect">
            <a:avLst/>
          </a:prstGeom>
        </p:spPr>
      </p:pic>
      <p:sp>
        <p:nvSpPr>
          <p:cNvPr id="14" name="Rounded Rectangle 13"/>
          <p:cNvSpPr/>
          <p:nvPr/>
        </p:nvSpPr>
        <p:spPr>
          <a:xfrm>
            <a:off x="1505387" y="1772770"/>
            <a:ext cx="936130" cy="17779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1505387" y="2315080"/>
            <a:ext cx="936130" cy="17779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175183" y="2512748"/>
            <a:ext cx="3707446" cy="4156702"/>
          </a:xfrm>
          <a:prstGeom prst="rect">
            <a:avLst/>
          </a:prstGeom>
          <a:gradFill>
            <a:gsLst>
              <a:gs pos="76000">
                <a:srgbClr val="FF6600">
                  <a:alpha val="58000"/>
                  <a:lumMod val="80000"/>
                  <a:lumOff val="20000"/>
                </a:srgbClr>
              </a:gs>
              <a:gs pos="99000">
                <a:srgbClr val="FFFFFF">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3"/>
          <a:stretch>
            <a:fillRect/>
          </a:stretch>
        </p:blipFill>
        <p:spPr>
          <a:xfrm>
            <a:off x="4809361" y="3556651"/>
            <a:ext cx="3356028" cy="2113813"/>
          </a:xfrm>
          <a:prstGeom prst="rect">
            <a:avLst/>
          </a:prstGeom>
        </p:spPr>
      </p:pic>
      <p:pic>
        <p:nvPicPr>
          <p:cNvPr id="19" name="Picture 18"/>
          <p:cNvPicPr>
            <a:picLocks noChangeAspect="1"/>
          </p:cNvPicPr>
          <p:nvPr/>
        </p:nvPicPr>
        <p:blipFill>
          <a:blip r:embed="rId4"/>
          <a:stretch>
            <a:fillRect/>
          </a:stretch>
        </p:blipFill>
        <p:spPr>
          <a:xfrm>
            <a:off x="4815683" y="1196690"/>
            <a:ext cx="3343438" cy="2105886"/>
          </a:xfrm>
          <a:prstGeom prst="rect">
            <a:avLst/>
          </a:prstGeom>
        </p:spPr>
      </p:pic>
      <p:sp>
        <p:nvSpPr>
          <p:cNvPr id="20" name="TextBox 19"/>
          <p:cNvSpPr txBox="1"/>
          <p:nvPr/>
        </p:nvSpPr>
        <p:spPr>
          <a:xfrm>
            <a:off x="4788030" y="5877340"/>
            <a:ext cx="2808390" cy="523220"/>
          </a:xfrm>
          <a:prstGeom prst="rect">
            <a:avLst/>
          </a:prstGeom>
          <a:noFill/>
        </p:spPr>
        <p:txBody>
          <a:bodyPr wrap="square" rtlCol="0">
            <a:spAutoFit/>
          </a:bodyPr>
          <a:lstStyle>
            <a:defPPr>
              <a:defRPr lang="en-US"/>
            </a:defPPr>
            <a:lvl1pPr marL="342900" indent="-342900">
              <a:buFont typeface="Arial" panose="020B0604020202020204" pitchFamily="34" charset="0"/>
              <a:buChar char="•"/>
              <a:defRPr b="1">
                <a:latin typeface="+mn-lt"/>
              </a:defRPr>
            </a:lvl1pPr>
          </a:lstStyle>
          <a:p>
            <a:pPr marL="0" indent="0">
              <a:buNone/>
            </a:pPr>
            <a:r>
              <a:rPr lang="fi-FI" sz="1400" dirty="0" smtClean="0">
                <a:solidFill>
                  <a:srgbClr val="000000"/>
                </a:solidFill>
              </a:rPr>
              <a:t>Combustibles: Gas Natural, Gas Asociado, BioGas, etc.</a:t>
            </a:r>
            <a:endParaRPr lang="fi-FI" sz="1400" dirty="0">
              <a:solidFill>
                <a:srgbClr val="000000"/>
              </a:solidFill>
            </a:endParaRPr>
          </a:p>
        </p:txBody>
      </p:sp>
    </p:spTree>
    <p:extLst>
      <p:ext uri="{BB962C8B-B14F-4D97-AF65-F5344CB8AC3E}">
        <p14:creationId xmlns:p14="http://schemas.microsoft.com/office/powerpoint/2010/main" val="360809564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par>
                                <p:cTn id="8" presetID="10" presetClass="entr" presetSubtype="0" fill="hold" grpId="0" nodeType="withEffect">
                                  <p:stCondLst>
                                    <p:cond delay="1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500"/>
                                        <p:tgtEl>
                                          <p:spTgt spid="16"/>
                                        </p:tgtEl>
                                      </p:cBhvr>
                                    </p:animEffect>
                                  </p:childTnLst>
                                </p:cTn>
                              </p:par>
                              <p:par>
                                <p:cTn id="11" presetID="10" presetClass="entr" presetSubtype="0" fill="hold" grpId="0" nodeType="withEffect">
                                  <p:stCondLst>
                                    <p:cond delay="17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Title 1"/>
          <p:cNvSpPr>
            <a:spLocks noGrp="1"/>
          </p:cNvSpPr>
          <p:nvPr>
            <p:ph type="title"/>
          </p:nvPr>
        </p:nvSpPr>
        <p:spPr>
          <a:xfrm>
            <a:off x="0" y="0"/>
            <a:ext cx="6180447" cy="654570"/>
          </a:xfrm>
        </p:spPr>
        <p:txBody>
          <a:bodyPr/>
          <a:lstStyle/>
          <a:p>
            <a:r>
              <a:rPr lang="fi-FI" dirty="0" smtClean="0"/>
              <a:t>Unidades a Liquido Wärtsilä 32 y 46</a:t>
            </a:r>
            <a:endParaRPr lang="en-GB" dirty="0" smtClean="0"/>
          </a:p>
        </p:txBody>
      </p:sp>
      <p:pic>
        <p:nvPicPr>
          <p:cNvPr id="11" name="Picture 10"/>
          <p:cNvPicPr>
            <a:picLocks noChangeAspect="1"/>
          </p:cNvPicPr>
          <p:nvPr/>
        </p:nvPicPr>
        <p:blipFill>
          <a:blip r:embed="rId2"/>
          <a:stretch>
            <a:fillRect/>
          </a:stretch>
        </p:blipFill>
        <p:spPr>
          <a:xfrm>
            <a:off x="251400" y="692620"/>
            <a:ext cx="3528490" cy="5964981"/>
          </a:xfrm>
          <a:prstGeom prst="rect">
            <a:avLst/>
          </a:prstGeom>
        </p:spPr>
      </p:pic>
      <p:sp>
        <p:nvSpPr>
          <p:cNvPr id="12" name="Rounded Rectangle 11"/>
          <p:cNvSpPr/>
          <p:nvPr/>
        </p:nvSpPr>
        <p:spPr>
          <a:xfrm>
            <a:off x="1505387" y="5003281"/>
            <a:ext cx="936130" cy="17779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1505387" y="6059600"/>
            <a:ext cx="936130" cy="17779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rot="10800000">
            <a:off x="175183" y="1762830"/>
            <a:ext cx="3707446" cy="2674309"/>
          </a:xfrm>
          <a:prstGeom prst="rect">
            <a:avLst/>
          </a:prstGeom>
          <a:gradFill>
            <a:gsLst>
              <a:gs pos="76000">
                <a:srgbClr val="FF6600">
                  <a:alpha val="58000"/>
                  <a:lumMod val="80000"/>
                  <a:lumOff val="20000"/>
                </a:srgbClr>
              </a:gs>
              <a:gs pos="99000">
                <a:srgbClr val="FFFFFF">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3"/>
          <a:stretch>
            <a:fillRect/>
          </a:stretch>
        </p:blipFill>
        <p:spPr>
          <a:xfrm>
            <a:off x="4792445" y="1196690"/>
            <a:ext cx="3384470" cy="2128960"/>
          </a:xfrm>
          <a:prstGeom prst="rect">
            <a:avLst/>
          </a:prstGeom>
        </p:spPr>
      </p:pic>
      <p:pic>
        <p:nvPicPr>
          <p:cNvPr id="19" name="Picture 18"/>
          <p:cNvPicPr>
            <a:picLocks noChangeAspect="1"/>
          </p:cNvPicPr>
          <p:nvPr/>
        </p:nvPicPr>
        <p:blipFill>
          <a:blip r:embed="rId4"/>
          <a:stretch>
            <a:fillRect/>
          </a:stretch>
        </p:blipFill>
        <p:spPr>
          <a:xfrm>
            <a:off x="4788030" y="3501010"/>
            <a:ext cx="3393473" cy="2131930"/>
          </a:xfrm>
          <a:prstGeom prst="rect">
            <a:avLst/>
          </a:prstGeom>
        </p:spPr>
      </p:pic>
      <p:sp>
        <p:nvSpPr>
          <p:cNvPr id="20" name="TextBox 19"/>
          <p:cNvSpPr txBox="1"/>
          <p:nvPr/>
        </p:nvSpPr>
        <p:spPr>
          <a:xfrm>
            <a:off x="4788030" y="5877340"/>
            <a:ext cx="2808390" cy="738664"/>
          </a:xfrm>
          <a:prstGeom prst="rect">
            <a:avLst/>
          </a:prstGeom>
          <a:noFill/>
        </p:spPr>
        <p:txBody>
          <a:bodyPr wrap="square" rtlCol="0">
            <a:spAutoFit/>
          </a:bodyPr>
          <a:lstStyle>
            <a:defPPr>
              <a:defRPr lang="en-US"/>
            </a:defPPr>
            <a:lvl1pPr marL="342900" indent="-342900">
              <a:buFont typeface="Arial" panose="020B0604020202020204" pitchFamily="34" charset="0"/>
              <a:buChar char="•"/>
              <a:defRPr b="1">
                <a:latin typeface="+mn-lt"/>
              </a:defRPr>
            </a:lvl1pPr>
          </a:lstStyle>
          <a:p>
            <a:pPr marL="0" indent="0">
              <a:buNone/>
            </a:pPr>
            <a:r>
              <a:rPr lang="fi-FI" sz="1400" dirty="0" smtClean="0">
                <a:solidFill>
                  <a:srgbClr val="000000"/>
                </a:solidFill>
              </a:rPr>
              <a:t>Combustibles: Diesel, Fuel Oil, Petroleo Crudo, Aceite Vegetal, Biodiesel B100, etc.</a:t>
            </a:r>
            <a:endParaRPr lang="fi-FI" sz="1400" dirty="0">
              <a:solidFill>
                <a:srgbClr val="000000"/>
              </a:solidFill>
            </a:endParaRPr>
          </a:p>
        </p:txBody>
      </p:sp>
    </p:spTree>
    <p:extLst>
      <p:ext uri="{BB962C8B-B14F-4D97-AF65-F5344CB8AC3E}">
        <p14:creationId xmlns:p14="http://schemas.microsoft.com/office/powerpoint/2010/main" val="34002090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grpId="0" nodeType="withEffect">
                                  <p:stCondLst>
                                    <p:cond delay="175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500"/>
                                        <p:tgtEl>
                                          <p:spTgt spid="13"/>
                                        </p:tgtEl>
                                      </p:cBhvr>
                                    </p:animEffect>
                                  </p:childTnLst>
                                </p:cTn>
                              </p:par>
                              <p:par>
                                <p:cTn id="11" presetID="10" presetClass="entr" presetSubtype="0" fill="hold" grpId="0" nodeType="withEffect">
                                  <p:stCondLst>
                                    <p:cond delay="175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Title 1"/>
          <p:cNvSpPr>
            <a:spLocks noGrp="1"/>
          </p:cNvSpPr>
          <p:nvPr>
            <p:ph type="title"/>
          </p:nvPr>
        </p:nvSpPr>
        <p:spPr>
          <a:xfrm>
            <a:off x="0" y="0"/>
            <a:ext cx="8682735" cy="654570"/>
          </a:xfrm>
        </p:spPr>
        <p:txBody>
          <a:bodyPr/>
          <a:lstStyle/>
          <a:p>
            <a:r>
              <a:rPr lang="fi-FI" dirty="0" smtClean="0"/>
              <a:t>Unidades a Multi-Combustible Wärtsilä 34DF y 50DF</a:t>
            </a:r>
            <a:endParaRPr lang="en-GB" dirty="0" smtClean="0"/>
          </a:p>
        </p:txBody>
      </p:sp>
      <p:pic>
        <p:nvPicPr>
          <p:cNvPr id="2" name="Picture 1"/>
          <p:cNvPicPr>
            <a:picLocks noChangeAspect="1"/>
          </p:cNvPicPr>
          <p:nvPr/>
        </p:nvPicPr>
        <p:blipFill>
          <a:blip r:embed="rId2"/>
          <a:stretch>
            <a:fillRect/>
          </a:stretch>
        </p:blipFill>
        <p:spPr>
          <a:xfrm>
            <a:off x="4789512" y="1196690"/>
            <a:ext cx="3381506" cy="2122614"/>
          </a:xfrm>
          <a:prstGeom prst="rect">
            <a:avLst/>
          </a:prstGeom>
        </p:spPr>
      </p:pic>
      <p:pic>
        <p:nvPicPr>
          <p:cNvPr id="3" name="Picture 2"/>
          <p:cNvPicPr>
            <a:picLocks noChangeAspect="1"/>
          </p:cNvPicPr>
          <p:nvPr/>
        </p:nvPicPr>
        <p:blipFill>
          <a:blip r:embed="rId3"/>
          <a:stretch>
            <a:fillRect/>
          </a:stretch>
        </p:blipFill>
        <p:spPr>
          <a:xfrm>
            <a:off x="4788030" y="3501010"/>
            <a:ext cx="3384470" cy="2126480"/>
          </a:xfrm>
          <a:prstGeom prst="rect">
            <a:avLst/>
          </a:prstGeom>
        </p:spPr>
      </p:pic>
      <p:pic>
        <p:nvPicPr>
          <p:cNvPr id="5" name="Picture 4"/>
          <p:cNvPicPr>
            <a:picLocks noChangeAspect="1"/>
          </p:cNvPicPr>
          <p:nvPr/>
        </p:nvPicPr>
        <p:blipFill>
          <a:blip r:embed="rId4"/>
          <a:stretch>
            <a:fillRect/>
          </a:stretch>
        </p:blipFill>
        <p:spPr>
          <a:xfrm>
            <a:off x="251400" y="692620"/>
            <a:ext cx="3528490" cy="5964981"/>
          </a:xfrm>
          <a:prstGeom prst="rect">
            <a:avLst/>
          </a:prstGeom>
        </p:spPr>
      </p:pic>
      <p:sp>
        <p:nvSpPr>
          <p:cNvPr id="10" name="Rounded Rectangle 9"/>
          <p:cNvSpPr/>
          <p:nvPr/>
        </p:nvSpPr>
        <p:spPr>
          <a:xfrm>
            <a:off x="1505387" y="2492112"/>
            <a:ext cx="936130" cy="17779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1505387" y="3035180"/>
            <a:ext cx="936130" cy="17779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75182" y="4441947"/>
            <a:ext cx="3707446" cy="2238931"/>
          </a:xfrm>
          <a:prstGeom prst="rect">
            <a:avLst/>
          </a:prstGeom>
          <a:gradFill>
            <a:gsLst>
              <a:gs pos="38000">
                <a:srgbClr val="FF6600">
                  <a:alpha val="58000"/>
                  <a:lumMod val="80000"/>
                  <a:lumOff val="20000"/>
                </a:srgbClr>
              </a:gs>
              <a:gs pos="86000">
                <a:srgbClr val="FFFFFF">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rot="10800000">
            <a:off x="175183" y="1762831"/>
            <a:ext cx="3707446" cy="720099"/>
          </a:xfrm>
          <a:prstGeom prst="rect">
            <a:avLst/>
          </a:prstGeom>
          <a:gradFill>
            <a:gsLst>
              <a:gs pos="38000">
                <a:srgbClr val="FF6600">
                  <a:alpha val="58000"/>
                  <a:lumMod val="80000"/>
                  <a:lumOff val="20000"/>
                </a:srgbClr>
              </a:gs>
              <a:gs pos="86000">
                <a:srgbClr val="FFFFFF">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4716020" y="5664719"/>
            <a:ext cx="3240450" cy="954107"/>
          </a:xfrm>
          <a:prstGeom prst="rect">
            <a:avLst/>
          </a:prstGeom>
          <a:noFill/>
        </p:spPr>
        <p:txBody>
          <a:bodyPr wrap="square" rtlCol="0">
            <a:spAutoFit/>
          </a:bodyPr>
          <a:lstStyle>
            <a:defPPr>
              <a:defRPr lang="en-US"/>
            </a:defPPr>
            <a:lvl1pPr marL="342900" indent="-342900">
              <a:buFont typeface="Arial" panose="020B0604020202020204" pitchFamily="34" charset="0"/>
              <a:buChar char="•"/>
              <a:defRPr b="1">
                <a:latin typeface="+mn-lt"/>
              </a:defRPr>
            </a:lvl1pPr>
          </a:lstStyle>
          <a:p>
            <a:pPr marL="0" indent="0">
              <a:buNone/>
            </a:pPr>
            <a:r>
              <a:rPr lang="fi-FI" sz="1400" dirty="0" smtClean="0">
                <a:solidFill>
                  <a:srgbClr val="000000"/>
                </a:solidFill>
              </a:rPr>
              <a:t>Combustibles: Gas Natural, Gas Asociado, BioGas, Diesel, Fuel Oil, Petroleo Crudo, Aceite Vegetal, Biodiesel B100, etc.</a:t>
            </a:r>
            <a:endParaRPr lang="fi-FI" sz="1400" dirty="0">
              <a:solidFill>
                <a:srgbClr val="000000"/>
              </a:solidFill>
            </a:endParaRPr>
          </a:p>
        </p:txBody>
      </p:sp>
    </p:spTree>
    <p:extLst>
      <p:ext uri="{BB962C8B-B14F-4D97-AF65-F5344CB8AC3E}">
        <p14:creationId xmlns:p14="http://schemas.microsoft.com/office/powerpoint/2010/main" val="196814693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1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par>
                                <p:cTn id="14" presetID="10" presetClass="entr" presetSubtype="0" fill="hold" grpId="0" nodeType="withEffect">
                                  <p:stCondLst>
                                    <p:cond delay="175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1"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7849174" cy="654570"/>
          </a:xfrm>
        </p:spPr>
        <p:txBody>
          <a:bodyPr/>
          <a:lstStyle/>
          <a:p>
            <a:r>
              <a:rPr lang="en-US" dirty="0" smtClean="0"/>
              <a:t>Principio de </a:t>
            </a:r>
            <a:r>
              <a:rPr lang="en-US" dirty="0" err="1" smtClean="0"/>
              <a:t>Funcionamiento</a:t>
            </a:r>
            <a:r>
              <a:rPr lang="en-US" dirty="0" smtClean="0"/>
              <a:t> </a:t>
            </a:r>
            <a:r>
              <a:rPr lang="en-US" dirty="0" err="1" smtClean="0"/>
              <a:t>motores</a:t>
            </a:r>
            <a:r>
              <a:rPr lang="en-US" dirty="0" smtClean="0"/>
              <a:t> DF y GD</a:t>
            </a:r>
            <a:endParaRPr lang="en-US" dirty="0"/>
          </a:p>
        </p:txBody>
      </p:sp>
      <p:sp>
        <p:nvSpPr>
          <p:cNvPr id="5" name="TextBox 4"/>
          <p:cNvSpPr txBox="1"/>
          <p:nvPr/>
        </p:nvSpPr>
        <p:spPr>
          <a:xfrm>
            <a:off x="323410" y="1052670"/>
            <a:ext cx="4509761" cy="400110"/>
          </a:xfrm>
          <a:prstGeom prst="rect">
            <a:avLst/>
          </a:prstGeom>
          <a:noFill/>
        </p:spPr>
        <p:txBody>
          <a:bodyPr wrap="none" rtlCol="0">
            <a:spAutoFit/>
          </a:bodyPr>
          <a:lstStyle/>
          <a:p>
            <a:r>
              <a:rPr lang="en-US" b="1" u="sng" dirty="0" smtClean="0">
                <a:solidFill>
                  <a:srgbClr val="000000"/>
                </a:solidFill>
                <a:hlinkClick r:id="rId2" action="ppaction://hlinkfile"/>
              </a:rPr>
              <a:t>Engine Working Principle Dual Fuel</a:t>
            </a:r>
            <a:endParaRPr lang="en-US" b="1" u="sng" dirty="0" smtClean="0">
              <a:solidFill>
                <a:srgbClr val="000000"/>
              </a:solidFill>
            </a:endParaRPr>
          </a:p>
        </p:txBody>
      </p:sp>
      <p:sp>
        <p:nvSpPr>
          <p:cNvPr id="6" name="TextBox 5"/>
          <p:cNvSpPr txBox="1"/>
          <p:nvPr/>
        </p:nvSpPr>
        <p:spPr>
          <a:xfrm>
            <a:off x="323410" y="1700760"/>
            <a:ext cx="4735784" cy="400110"/>
          </a:xfrm>
          <a:prstGeom prst="rect">
            <a:avLst/>
          </a:prstGeom>
          <a:noFill/>
        </p:spPr>
        <p:txBody>
          <a:bodyPr wrap="none" rtlCol="0">
            <a:spAutoFit/>
          </a:bodyPr>
          <a:lstStyle/>
          <a:p>
            <a:r>
              <a:rPr lang="en-US" b="1" u="sng" dirty="0" smtClean="0">
                <a:solidFill>
                  <a:srgbClr val="000000"/>
                </a:solidFill>
                <a:hlinkClick r:id="rId3" action="ppaction://hlinkfile"/>
              </a:rPr>
              <a:t>Engine Working Principle Gas Diesel</a:t>
            </a:r>
            <a:endParaRPr lang="en-US" b="1" u="sng" dirty="0" smtClean="0">
              <a:solidFill>
                <a:srgbClr val="000000"/>
              </a:solidFill>
            </a:endParaRPr>
          </a:p>
        </p:txBody>
      </p:sp>
      <p:pic>
        <p:nvPicPr>
          <p:cNvPr id="8" name="Picture 7"/>
          <p:cNvPicPr>
            <a:picLocks noChangeAspect="1"/>
          </p:cNvPicPr>
          <p:nvPr/>
        </p:nvPicPr>
        <p:blipFill>
          <a:blip r:embed="rId4"/>
          <a:stretch>
            <a:fillRect/>
          </a:stretch>
        </p:blipFill>
        <p:spPr>
          <a:xfrm>
            <a:off x="323410" y="2696896"/>
            <a:ext cx="2836474" cy="2424532"/>
          </a:xfrm>
          <a:prstGeom prst="rect">
            <a:avLst/>
          </a:prstGeom>
        </p:spPr>
      </p:pic>
      <p:pic>
        <p:nvPicPr>
          <p:cNvPr id="9" name="Picture 8"/>
          <p:cNvPicPr>
            <a:picLocks noChangeAspect="1"/>
          </p:cNvPicPr>
          <p:nvPr/>
        </p:nvPicPr>
        <p:blipFill>
          <a:blip r:embed="rId5"/>
          <a:stretch>
            <a:fillRect/>
          </a:stretch>
        </p:blipFill>
        <p:spPr>
          <a:xfrm>
            <a:off x="3419840" y="2708900"/>
            <a:ext cx="2592360" cy="2432381"/>
          </a:xfrm>
          <a:prstGeom prst="rect">
            <a:avLst/>
          </a:prstGeom>
        </p:spPr>
      </p:pic>
      <p:pic>
        <p:nvPicPr>
          <p:cNvPr id="10" name="Picture 9"/>
          <p:cNvPicPr>
            <a:picLocks noChangeAspect="1"/>
          </p:cNvPicPr>
          <p:nvPr/>
        </p:nvPicPr>
        <p:blipFill>
          <a:blip r:embed="rId6"/>
          <a:stretch>
            <a:fillRect/>
          </a:stretch>
        </p:blipFill>
        <p:spPr>
          <a:xfrm>
            <a:off x="6223463" y="2715145"/>
            <a:ext cx="2669137" cy="2388077"/>
          </a:xfrm>
          <a:prstGeom prst="rect">
            <a:avLst/>
          </a:prstGeom>
        </p:spPr>
      </p:pic>
    </p:spTree>
    <p:extLst>
      <p:ext uri="{BB962C8B-B14F-4D97-AF65-F5344CB8AC3E}">
        <p14:creationId xmlns:p14="http://schemas.microsoft.com/office/powerpoint/2010/main" val="407123312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8774106" cy="654570"/>
          </a:xfrm>
        </p:spPr>
        <p:txBody>
          <a:bodyPr/>
          <a:lstStyle/>
          <a:p>
            <a:r>
              <a:rPr lang="en-US" dirty="0" smtClean="0"/>
              <a:t>P&amp;ID </a:t>
            </a:r>
            <a:r>
              <a:rPr lang="en-US" dirty="0" err="1" smtClean="0"/>
              <a:t>representativo</a:t>
            </a:r>
            <a:r>
              <a:rPr lang="en-US" dirty="0" smtClean="0"/>
              <a:t> de </a:t>
            </a:r>
            <a:r>
              <a:rPr lang="en-US" dirty="0" err="1" smtClean="0"/>
              <a:t>una</a:t>
            </a:r>
            <a:r>
              <a:rPr lang="en-US" dirty="0" smtClean="0"/>
              <a:t> planta a Fuel Oil y Diesel</a:t>
            </a:r>
            <a:endParaRPr lang="en-US" dirty="0"/>
          </a:p>
        </p:txBody>
      </p:sp>
      <p:pic>
        <p:nvPicPr>
          <p:cNvPr id="2" name="Picture 1"/>
          <p:cNvPicPr>
            <a:picLocks noChangeAspect="1"/>
          </p:cNvPicPr>
          <p:nvPr/>
        </p:nvPicPr>
        <p:blipFill>
          <a:blip r:embed="rId2"/>
          <a:stretch>
            <a:fillRect/>
          </a:stretch>
        </p:blipFill>
        <p:spPr>
          <a:xfrm>
            <a:off x="323410" y="1124680"/>
            <a:ext cx="8572842" cy="4970167"/>
          </a:xfrm>
          <a:prstGeom prst="rect">
            <a:avLst/>
          </a:prstGeom>
        </p:spPr>
      </p:pic>
    </p:spTree>
    <p:extLst>
      <p:ext uri="{BB962C8B-B14F-4D97-AF65-F5344CB8AC3E}">
        <p14:creationId xmlns:p14="http://schemas.microsoft.com/office/powerpoint/2010/main" val="285322504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5404594" cy="654570"/>
          </a:xfrm>
        </p:spPr>
        <p:txBody>
          <a:bodyPr/>
          <a:lstStyle/>
          <a:p>
            <a:r>
              <a:rPr lang="en-US" dirty="0" err="1" smtClean="0"/>
              <a:t>Modos</a:t>
            </a:r>
            <a:r>
              <a:rPr lang="en-US" dirty="0" smtClean="0"/>
              <a:t> de </a:t>
            </a:r>
            <a:r>
              <a:rPr lang="en-US" dirty="0" err="1" smtClean="0"/>
              <a:t>operación</a:t>
            </a:r>
            <a:r>
              <a:rPr lang="en-US" dirty="0" smtClean="0"/>
              <a:t> Dual-Fuel</a:t>
            </a:r>
            <a:endParaRPr lang="en-US" dirty="0"/>
          </a:p>
        </p:txBody>
      </p:sp>
      <p:pic>
        <p:nvPicPr>
          <p:cNvPr id="4" name="Picture 3"/>
          <p:cNvPicPr>
            <a:picLocks noChangeAspect="1"/>
          </p:cNvPicPr>
          <p:nvPr/>
        </p:nvPicPr>
        <p:blipFill>
          <a:blip r:embed="rId2"/>
          <a:stretch>
            <a:fillRect/>
          </a:stretch>
        </p:blipFill>
        <p:spPr>
          <a:xfrm>
            <a:off x="179390" y="1268700"/>
            <a:ext cx="8685793" cy="4411194"/>
          </a:xfrm>
          <a:prstGeom prst="rect">
            <a:avLst/>
          </a:prstGeom>
        </p:spPr>
      </p:pic>
    </p:spTree>
    <p:extLst>
      <p:ext uri="{BB962C8B-B14F-4D97-AF65-F5344CB8AC3E}">
        <p14:creationId xmlns:p14="http://schemas.microsoft.com/office/powerpoint/2010/main" val="89283183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504912" cy="654570"/>
          </a:xfrm>
        </p:spPr>
        <p:txBody>
          <a:bodyPr/>
          <a:lstStyle/>
          <a:p>
            <a:r>
              <a:rPr lang="es-UY" dirty="0" smtClean="0"/>
              <a:t>Rango de Potencia y Tipos de Combustibles</a:t>
            </a:r>
            <a:endParaRPr lang="en-GB" dirty="0"/>
          </a:p>
        </p:txBody>
      </p:sp>
      <p:sp>
        <p:nvSpPr>
          <p:cNvPr id="59" name="Rectangle 6"/>
          <p:cNvSpPr>
            <a:spLocks noChangeArrowheads="1"/>
          </p:cNvSpPr>
          <p:nvPr/>
        </p:nvSpPr>
        <p:spPr bwMode="auto">
          <a:xfrm>
            <a:off x="3633032" y="1206536"/>
            <a:ext cx="990600" cy="4002020"/>
          </a:xfrm>
          <a:prstGeom prst="rect">
            <a:avLst/>
          </a:prstGeom>
          <a:solidFill>
            <a:srgbClr val="DDDDDD"/>
          </a:solidFill>
          <a:ln w="12700">
            <a:solidFill>
              <a:schemeClr val="bg1"/>
            </a:solidFill>
            <a:miter lim="800000"/>
            <a:headEnd/>
            <a:tailEnd/>
          </a:ln>
        </p:spPr>
        <p:txBody>
          <a:bodyPr wrap="none" lIns="87086" tIns="44256" rIns="432000" bIns="44256" anchor="ctr"/>
          <a:lstStyle/>
          <a:p>
            <a:endParaRPr lang="en-US"/>
          </a:p>
        </p:txBody>
      </p:sp>
      <p:sp>
        <p:nvSpPr>
          <p:cNvPr id="60" name="Rectangle 2"/>
          <p:cNvSpPr>
            <a:spLocks noChangeArrowheads="1"/>
          </p:cNvSpPr>
          <p:nvPr/>
        </p:nvSpPr>
        <p:spPr bwMode="auto">
          <a:xfrm>
            <a:off x="666750" y="1208028"/>
            <a:ext cx="990600" cy="4000528"/>
          </a:xfrm>
          <a:prstGeom prst="rect">
            <a:avLst/>
          </a:prstGeom>
          <a:solidFill>
            <a:srgbClr val="DDDDDD"/>
          </a:solidFill>
          <a:ln w="12700">
            <a:solidFill>
              <a:schemeClr val="bg1"/>
            </a:solidFill>
            <a:miter lim="800000"/>
            <a:headEnd/>
            <a:tailEnd/>
          </a:ln>
        </p:spPr>
        <p:txBody>
          <a:bodyPr wrap="none" lIns="87086" tIns="44256" rIns="432000" bIns="44256" anchor="ctr"/>
          <a:lstStyle/>
          <a:p>
            <a:endParaRPr lang="en-US"/>
          </a:p>
        </p:txBody>
      </p:sp>
      <p:sp>
        <p:nvSpPr>
          <p:cNvPr id="61" name="Rectangle 3"/>
          <p:cNvSpPr>
            <a:spLocks noChangeArrowheads="1"/>
          </p:cNvSpPr>
          <p:nvPr/>
        </p:nvSpPr>
        <p:spPr bwMode="auto">
          <a:xfrm>
            <a:off x="1657350" y="1208028"/>
            <a:ext cx="990600" cy="4000528"/>
          </a:xfrm>
          <a:prstGeom prst="rect">
            <a:avLst/>
          </a:prstGeom>
          <a:solidFill>
            <a:srgbClr val="DDDDDD"/>
          </a:solidFill>
          <a:ln w="12700">
            <a:solidFill>
              <a:schemeClr val="bg1"/>
            </a:solidFill>
            <a:miter lim="800000"/>
            <a:headEnd/>
            <a:tailEnd/>
          </a:ln>
        </p:spPr>
        <p:txBody>
          <a:bodyPr wrap="none" lIns="87086" tIns="44256" rIns="432000" bIns="44256" anchor="ctr"/>
          <a:lstStyle/>
          <a:p>
            <a:endParaRPr lang="en-US"/>
          </a:p>
        </p:txBody>
      </p:sp>
      <p:sp>
        <p:nvSpPr>
          <p:cNvPr id="62" name="Rectangle 4"/>
          <p:cNvSpPr>
            <a:spLocks noChangeArrowheads="1"/>
          </p:cNvSpPr>
          <p:nvPr/>
        </p:nvSpPr>
        <p:spPr bwMode="auto">
          <a:xfrm>
            <a:off x="2647950" y="1208028"/>
            <a:ext cx="990600" cy="4000528"/>
          </a:xfrm>
          <a:prstGeom prst="rect">
            <a:avLst/>
          </a:prstGeom>
          <a:solidFill>
            <a:srgbClr val="DDDDDD"/>
          </a:solidFill>
          <a:ln w="12700">
            <a:solidFill>
              <a:schemeClr val="bg1"/>
            </a:solidFill>
            <a:miter lim="800000"/>
            <a:headEnd/>
            <a:tailEnd/>
          </a:ln>
        </p:spPr>
        <p:txBody>
          <a:bodyPr wrap="none" lIns="87086" tIns="44256" rIns="432000" bIns="44256" anchor="ctr"/>
          <a:lstStyle/>
          <a:p>
            <a:endParaRPr lang="en-US"/>
          </a:p>
        </p:txBody>
      </p:sp>
      <p:sp>
        <p:nvSpPr>
          <p:cNvPr id="63" name="Rectangle 6"/>
          <p:cNvSpPr>
            <a:spLocks noChangeArrowheads="1"/>
          </p:cNvSpPr>
          <p:nvPr/>
        </p:nvSpPr>
        <p:spPr bwMode="auto">
          <a:xfrm>
            <a:off x="4618876" y="1208028"/>
            <a:ext cx="990600" cy="4000528"/>
          </a:xfrm>
          <a:prstGeom prst="rect">
            <a:avLst/>
          </a:prstGeom>
          <a:solidFill>
            <a:srgbClr val="DDDDDD"/>
          </a:solidFill>
          <a:ln w="12700">
            <a:solidFill>
              <a:schemeClr val="bg1"/>
            </a:solidFill>
            <a:miter lim="800000"/>
            <a:headEnd/>
            <a:tailEnd/>
          </a:ln>
        </p:spPr>
        <p:txBody>
          <a:bodyPr wrap="none" lIns="87086" tIns="44256" rIns="432000" bIns="44256" anchor="ctr"/>
          <a:lstStyle/>
          <a:p>
            <a:endParaRPr lang="en-US"/>
          </a:p>
        </p:txBody>
      </p:sp>
      <p:sp>
        <p:nvSpPr>
          <p:cNvPr id="64" name="Rectangle 7"/>
          <p:cNvSpPr>
            <a:spLocks noChangeArrowheads="1"/>
          </p:cNvSpPr>
          <p:nvPr/>
        </p:nvSpPr>
        <p:spPr bwMode="auto">
          <a:xfrm>
            <a:off x="5609476" y="1208028"/>
            <a:ext cx="990600" cy="4000528"/>
          </a:xfrm>
          <a:prstGeom prst="rect">
            <a:avLst/>
          </a:prstGeom>
          <a:solidFill>
            <a:srgbClr val="DDDDDD"/>
          </a:solidFill>
          <a:ln w="12700">
            <a:solidFill>
              <a:schemeClr val="bg1"/>
            </a:solidFill>
            <a:miter lim="800000"/>
            <a:headEnd/>
            <a:tailEnd/>
          </a:ln>
        </p:spPr>
        <p:txBody>
          <a:bodyPr wrap="none" lIns="87086" tIns="44256" rIns="432000" bIns="44256" anchor="ctr"/>
          <a:lstStyle/>
          <a:p>
            <a:endParaRPr lang="en-US"/>
          </a:p>
        </p:txBody>
      </p:sp>
      <p:sp>
        <p:nvSpPr>
          <p:cNvPr id="65" name="Text Box 9"/>
          <p:cNvSpPr txBox="1">
            <a:spLocks noChangeArrowheads="1"/>
          </p:cNvSpPr>
          <p:nvPr/>
        </p:nvSpPr>
        <p:spPr bwMode="auto">
          <a:xfrm>
            <a:off x="6185184" y="5457495"/>
            <a:ext cx="597922"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a:t>500</a:t>
            </a:r>
          </a:p>
        </p:txBody>
      </p:sp>
      <p:sp>
        <p:nvSpPr>
          <p:cNvPr id="66" name="Text Box 10"/>
          <p:cNvSpPr txBox="1">
            <a:spLocks noChangeArrowheads="1"/>
          </p:cNvSpPr>
          <p:nvPr/>
        </p:nvSpPr>
        <p:spPr bwMode="auto">
          <a:xfrm>
            <a:off x="5243796" y="5444699"/>
            <a:ext cx="597922"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a:t>300</a:t>
            </a:r>
          </a:p>
        </p:txBody>
      </p:sp>
      <p:sp>
        <p:nvSpPr>
          <p:cNvPr id="67" name="Text Box 11"/>
          <p:cNvSpPr txBox="1">
            <a:spLocks noChangeArrowheads="1"/>
          </p:cNvSpPr>
          <p:nvPr/>
        </p:nvSpPr>
        <p:spPr bwMode="auto">
          <a:xfrm>
            <a:off x="4246846" y="5444699"/>
            <a:ext cx="597922"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a:t>100</a:t>
            </a:r>
          </a:p>
        </p:txBody>
      </p:sp>
      <p:sp>
        <p:nvSpPr>
          <p:cNvPr id="68" name="Text Box 12"/>
          <p:cNvSpPr txBox="1">
            <a:spLocks noChangeArrowheads="1"/>
          </p:cNvSpPr>
          <p:nvPr/>
        </p:nvSpPr>
        <p:spPr bwMode="auto">
          <a:xfrm>
            <a:off x="2699740" y="5836133"/>
            <a:ext cx="1877118"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dirty="0"/>
              <a:t>Plant size MW</a:t>
            </a:r>
          </a:p>
        </p:txBody>
      </p:sp>
      <p:sp>
        <p:nvSpPr>
          <p:cNvPr id="69" name="Text Box 13"/>
          <p:cNvSpPr txBox="1">
            <a:spLocks noChangeArrowheads="1"/>
          </p:cNvSpPr>
          <p:nvPr/>
        </p:nvSpPr>
        <p:spPr bwMode="auto">
          <a:xfrm>
            <a:off x="3371236" y="5445493"/>
            <a:ext cx="455254"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a:t>50</a:t>
            </a:r>
          </a:p>
        </p:txBody>
      </p:sp>
      <p:sp>
        <p:nvSpPr>
          <p:cNvPr id="70" name="Text Box 14"/>
          <p:cNvSpPr txBox="1">
            <a:spLocks noChangeArrowheads="1"/>
          </p:cNvSpPr>
          <p:nvPr/>
        </p:nvSpPr>
        <p:spPr bwMode="auto">
          <a:xfrm>
            <a:off x="2380636" y="5434476"/>
            <a:ext cx="455254"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a:t>10</a:t>
            </a:r>
          </a:p>
        </p:txBody>
      </p:sp>
      <p:sp>
        <p:nvSpPr>
          <p:cNvPr id="71" name="Text Box 15"/>
          <p:cNvSpPr txBox="1">
            <a:spLocks noChangeArrowheads="1"/>
          </p:cNvSpPr>
          <p:nvPr/>
        </p:nvSpPr>
        <p:spPr bwMode="auto">
          <a:xfrm>
            <a:off x="1500264" y="5434476"/>
            <a:ext cx="312587" cy="394338"/>
          </a:xfrm>
          <a:prstGeom prst="rect">
            <a:avLst/>
          </a:prstGeom>
          <a:noFill/>
          <a:ln w="12700">
            <a:noFill/>
            <a:miter lim="800000"/>
            <a:headEnd/>
            <a:tailEnd/>
          </a:ln>
        </p:spPr>
        <p:txBody>
          <a:bodyPr wrap="none" lIns="84138" tIns="42862" rIns="84138" bIns="42862" anchor="ctr">
            <a:spAutoFit/>
          </a:bodyPr>
          <a:lstStyle/>
          <a:p>
            <a:pPr algn="ctr" eaLnBrk="0" hangingPunct="0"/>
            <a:r>
              <a:rPr lang="en-GB" b="1"/>
              <a:t>5</a:t>
            </a:r>
          </a:p>
        </p:txBody>
      </p:sp>
      <p:sp>
        <p:nvSpPr>
          <p:cNvPr id="72" name="Text Box 16"/>
          <p:cNvSpPr txBox="1">
            <a:spLocks noChangeArrowheads="1"/>
          </p:cNvSpPr>
          <p:nvPr/>
        </p:nvSpPr>
        <p:spPr bwMode="auto">
          <a:xfrm>
            <a:off x="563638" y="5434476"/>
            <a:ext cx="312587" cy="394338"/>
          </a:xfrm>
          <a:prstGeom prst="rect">
            <a:avLst/>
          </a:prstGeom>
          <a:noFill/>
          <a:ln w="12700">
            <a:noFill/>
            <a:miter lim="800000"/>
            <a:headEnd/>
            <a:tailEnd/>
          </a:ln>
        </p:spPr>
        <p:txBody>
          <a:bodyPr wrap="none" lIns="84138" tIns="42862" rIns="84138" bIns="42862" anchor="ctr">
            <a:spAutoFit/>
          </a:bodyPr>
          <a:lstStyle/>
          <a:p>
            <a:pPr algn="ctr" eaLnBrk="0" hangingPunct="0"/>
            <a:r>
              <a:rPr lang="fi-FI" b="1" dirty="0"/>
              <a:t>1</a:t>
            </a:r>
            <a:endParaRPr lang="en-GB" b="1" dirty="0"/>
          </a:p>
        </p:txBody>
      </p:sp>
      <p:sp>
        <p:nvSpPr>
          <p:cNvPr id="73" name="Text Box 18"/>
          <p:cNvSpPr txBox="1">
            <a:spLocks noChangeArrowheads="1"/>
          </p:cNvSpPr>
          <p:nvPr/>
        </p:nvSpPr>
        <p:spPr bwMode="auto">
          <a:xfrm>
            <a:off x="5695950" y="1287404"/>
            <a:ext cx="892175" cy="330200"/>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a:t>NG, AG</a:t>
            </a:r>
          </a:p>
        </p:txBody>
      </p:sp>
      <p:grpSp>
        <p:nvGrpSpPr>
          <p:cNvPr id="74" name="Group 23"/>
          <p:cNvGrpSpPr>
            <a:grpSpLocks/>
          </p:cNvGrpSpPr>
          <p:nvPr/>
        </p:nvGrpSpPr>
        <p:grpSpPr bwMode="auto">
          <a:xfrm>
            <a:off x="1403350" y="1279466"/>
            <a:ext cx="4176713" cy="342900"/>
            <a:chOff x="884" y="1082"/>
            <a:chExt cx="2631" cy="216"/>
          </a:xfrm>
        </p:grpSpPr>
        <p:grpSp>
          <p:nvGrpSpPr>
            <p:cNvPr id="75" name="Group 24"/>
            <p:cNvGrpSpPr>
              <a:grpSpLocks/>
            </p:cNvGrpSpPr>
            <p:nvPr/>
          </p:nvGrpSpPr>
          <p:grpSpPr bwMode="auto">
            <a:xfrm>
              <a:off x="884" y="1082"/>
              <a:ext cx="2631" cy="216"/>
              <a:chOff x="884" y="1759"/>
              <a:chExt cx="2631" cy="216"/>
            </a:xfrm>
          </p:grpSpPr>
          <p:sp>
            <p:nvSpPr>
              <p:cNvPr id="77" name="Rectangle 25"/>
              <p:cNvSpPr>
                <a:spLocks noChangeArrowheads="1"/>
              </p:cNvSpPr>
              <p:nvPr/>
            </p:nvSpPr>
            <p:spPr bwMode="auto">
              <a:xfrm>
                <a:off x="884" y="1759"/>
                <a:ext cx="2631" cy="216"/>
              </a:xfrm>
              <a:prstGeom prst="rect">
                <a:avLst/>
              </a:prstGeom>
              <a:solidFill>
                <a:srgbClr val="008000"/>
              </a:solidFill>
              <a:ln w="12700">
                <a:noFill/>
                <a:miter lim="800000"/>
                <a:headEnd/>
                <a:tailEnd/>
              </a:ln>
            </p:spPr>
            <p:txBody>
              <a:bodyPr wrap="none" lIns="87086" tIns="44256" rIns="432000" bIns="44256" anchor="ctr"/>
              <a:lstStyle/>
              <a:p>
                <a:endParaRPr lang="en-US"/>
              </a:p>
            </p:txBody>
          </p:sp>
          <p:sp>
            <p:nvSpPr>
              <p:cNvPr id="78" name="Text Box 26"/>
              <p:cNvSpPr txBox="1">
                <a:spLocks noChangeArrowheads="1"/>
              </p:cNvSpPr>
              <p:nvPr/>
            </p:nvSpPr>
            <p:spPr bwMode="auto">
              <a:xfrm>
                <a:off x="2038" y="1762"/>
                <a:ext cx="554" cy="208"/>
              </a:xfrm>
              <a:prstGeom prst="rect">
                <a:avLst/>
              </a:prstGeom>
              <a:solidFill>
                <a:srgbClr val="008000"/>
              </a:solidFill>
              <a:ln w="12700">
                <a:noFill/>
                <a:miter lim="800000"/>
                <a:headEnd/>
                <a:tailEnd/>
              </a:ln>
            </p:spPr>
            <p:txBody>
              <a:bodyPr wrap="none" lIns="84138" tIns="42862" rIns="84138" bIns="42862" anchor="ctr">
                <a:spAutoFit/>
              </a:bodyPr>
              <a:lstStyle/>
              <a:p>
                <a:pPr algn="ctr" eaLnBrk="0" hangingPunct="0"/>
                <a:r>
                  <a:rPr lang="en-GB" sz="1600" b="1">
                    <a:solidFill>
                      <a:schemeClr val="bg1"/>
                    </a:solidFill>
                  </a:rPr>
                  <a:t>W34SG</a:t>
                </a:r>
              </a:p>
            </p:txBody>
          </p:sp>
        </p:grpSp>
        <p:sp>
          <p:nvSpPr>
            <p:cNvPr id="76" name="Rectangle 27"/>
            <p:cNvSpPr>
              <a:spLocks noChangeArrowheads="1"/>
            </p:cNvSpPr>
            <p:nvPr/>
          </p:nvSpPr>
          <p:spPr bwMode="auto">
            <a:xfrm>
              <a:off x="2925" y="1082"/>
              <a:ext cx="590" cy="216"/>
            </a:xfrm>
            <a:prstGeom prst="rect">
              <a:avLst/>
            </a:prstGeom>
            <a:gradFill rotWithShape="1">
              <a:gsLst>
                <a:gs pos="0">
                  <a:srgbClr val="008000"/>
                </a:gs>
                <a:gs pos="100000">
                  <a:srgbClr val="FFFFFF"/>
                </a:gs>
              </a:gsLst>
              <a:lin ang="0" scaled="1"/>
            </a:gradFill>
            <a:ln w="12700">
              <a:noFill/>
              <a:miter lim="800000"/>
              <a:headEnd/>
              <a:tailEnd/>
            </a:ln>
          </p:spPr>
          <p:txBody>
            <a:bodyPr wrap="none" lIns="87086" tIns="44256" rIns="432000" bIns="44256" anchor="ctr"/>
            <a:lstStyle/>
            <a:p>
              <a:endParaRPr lang="en-US"/>
            </a:p>
          </p:txBody>
        </p:sp>
      </p:grpSp>
      <p:grpSp>
        <p:nvGrpSpPr>
          <p:cNvPr id="79" name="Group 28"/>
          <p:cNvGrpSpPr>
            <a:grpSpLocks/>
          </p:cNvGrpSpPr>
          <p:nvPr/>
        </p:nvGrpSpPr>
        <p:grpSpPr bwMode="auto">
          <a:xfrm>
            <a:off x="3000364" y="2395668"/>
            <a:ext cx="3590936" cy="342900"/>
            <a:chOff x="1846" y="1953"/>
            <a:chExt cx="2306" cy="216"/>
          </a:xfrm>
        </p:grpSpPr>
        <p:grpSp>
          <p:nvGrpSpPr>
            <p:cNvPr id="80" name="Group 29"/>
            <p:cNvGrpSpPr>
              <a:grpSpLocks/>
            </p:cNvGrpSpPr>
            <p:nvPr/>
          </p:nvGrpSpPr>
          <p:grpSpPr bwMode="auto">
            <a:xfrm>
              <a:off x="1846" y="1953"/>
              <a:ext cx="2304" cy="216"/>
              <a:chOff x="1846" y="2251"/>
              <a:chExt cx="2304" cy="216"/>
            </a:xfrm>
          </p:grpSpPr>
          <p:sp>
            <p:nvSpPr>
              <p:cNvPr id="82" name="Rectangle 30"/>
              <p:cNvSpPr>
                <a:spLocks noChangeArrowheads="1"/>
              </p:cNvSpPr>
              <p:nvPr/>
            </p:nvSpPr>
            <p:spPr bwMode="auto">
              <a:xfrm>
                <a:off x="1846" y="2251"/>
                <a:ext cx="2304" cy="216"/>
              </a:xfrm>
              <a:prstGeom prst="rect">
                <a:avLst/>
              </a:prstGeom>
              <a:solidFill>
                <a:srgbClr val="008000"/>
              </a:solidFill>
              <a:ln w="12700">
                <a:noFill/>
                <a:miter lim="800000"/>
                <a:headEnd/>
                <a:tailEnd/>
              </a:ln>
            </p:spPr>
            <p:txBody>
              <a:bodyPr wrap="none" lIns="87086" tIns="44256" rIns="432000" bIns="44256" anchor="ctr"/>
              <a:lstStyle/>
              <a:p>
                <a:endParaRPr lang="en-US"/>
              </a:p>
            </p:txBody>
          </p:sp>
          <p:sp>
            <p:nvSpPr>
              <p:cNvPr id="83" name="Text Box 31"/>
              <p:cNvSpPr txBox="1">
                <a:spLocks noChangeArrowheads="1"/>
              </p:cNvSpPr>
              <p:nvPr/>
            </p:nvSpPr>
            <p:spPr bwMode="auto">
              <a:xfrm>
                <a:off x="2765" y="2255"/>
                <a:ext cx="554" cy="208"/>
              </a:xfrm>
              <a:prstGeom prst="rect">
                <a:avLst/>
              </a:prstGeom>
              <a:solidFill>
                <a:srgbClr val="008000"/>
              </a:solidFill>
              <a:ln w="12700">
                <a:noFill/>
                <a:miter lim="800000"/>
                <a:headEnd/>
                <a:tailEnd/>
              </a:ln>
            </p:spPr>
            <p:txBody>
              <a:bodyPr wrap="none" lIns="84138" tIns="42862" rIns="84138" bIns="42862" anchor="ctr">
                <a:spAutoFit/>
              </a:bodyPr>
              <a:lstStyle/>
              <a:p>
                <a:pPr algn="ctr" eaLnBrk="0" hangingPunct="0"/>
                <a:r>
                  <a:rPr lang="en-GB" sz="1600" b="1">
                    <a:solidFill>
                      <a:schemeClr val="bg1"/>
                    </a:solidFill>
                  </a:rPr>
                  <a:t>W50SG</a:t>
                </a:r>
              </a:p>
            </p:txBody>
          </p:sp>
        </p:grpSp>
        <p:sp>
          <p:nvSpPr>
            <p:cNvPr id="81" name="Rectangle 32"/>
            <p:cNvSpPr>
              <a:spLocks noChangeArrowheads="1"/>
            </p:cNvSpPr>
            <p:nvPr/>
          </p:nvSpPr>
          <p:spPr bwMode="auto">
            <a:xfrm>
              <a:off x="3562" y="1953"/>
              <a:ext cx="590" cy="216"/>
            </a:xfrm>
            <a:prstGeom prst="rect">
              <a:avLst/>
            </a:prstGeom>
            <a:gradFill rotWithShape="1">
              <a:gsLst>
                <a:gs pos="0">
                  <a:srgbClr val="008000"/>
                </a:gs>
                <a:gs pos="100000">
                  <a:srgbClr val="FFFFFF"/>
                </a:gs>
              </a:gsLst>
              <a:lin ang="0" scaled="1"/>
            </a:gradFill>
            <a:ln w="12700">
              <a:noFill/>
              <a:miter lim="800000"/>
              <a:headEnd/>
              <a:tailEnd/>
            </a:ln>
          </p:spPr>
          <p:txBody>
            <a:bodyPr wrap="none" lIns="87086" tIns="44256" rIns="432000" bIns="44256" anchor="ctr"/>
            <a:lstStyle/>
            <a:p>
              <a:endParaRPr lang="en-US"/>
            </a:p>
          </p:txBody>
        </p:sp>
      </p:grpSp>
      <p:grpSp>
        <p:nvGrpSpPr>
          <p:cNvPr id="84" name="Group 33"/>
          <p:cNvGrpSpPr>
            <a:grpSpLocks/>
          </p:cNvGrpSpPr>
          <p:nvPr/>
        </p:nvGrpSpPr>
        <p:grpSpPr bwMode="auto">
          <a:xfrm>
            <a:off x="1403350" y="1649359"/>
            <a:ext cx="4176713" cy="346076"/>
            <a:chOff x="884" y="1370"/>
            <a:chExt cx="2631" cy="218"/>
          </a:xfrm>
        </p:grpSpPr>
        <p:grpSp>
          <p:nvGrpSpPr>
            <p:cNvPr id="85" name="Group 34"/>
            <p:cNvGrpSpPr>
              <a:grpSpLocks/>
            </p:cNvGrpSpPr>
            <p:nvPr/>
          </p:nvGrpSpPr>
          <p:grpSpPr bwMode="auto">
            <a:xfrm>
              <a:off x="884" y="1372"/>
              <a:ext cx="2631" cy="216"/>
              <a:chOff x="1050" y="1572"/>
              <a:chExt cx="1560" cy="216"/>
            </a:xfrm>
          </p:grpSpPr>
          <p:sp>
            <p:nvSpPr>
              <p:cNvPr id="87" name="Rectangle 35"/>
              <p:cNvSpPr>
                <a:spLocks noChangeArrowheads="1"/>
              </p:cNvSpPr>
              <p:nvPr/>
            </p:nvSpPr>
            <p:spPr bwMode="auto">
              <a:xfrm>
                <a:off x="1050" y="1572"/>
                <a:ext cx="1560" cy="216"/>
              </a:xfrm>
              <a:prstGeom prst="rect">
                <a:avLst/>
              </a:prstGeom>
              <a:solidFill>
                <a:srgbClr val="0000FF"/>
              </a:solidFill>
              <a:ln w="12700">
                <a:noFill/>
                <a:miter lim="800000"/>
                <a:headEnd/>
                <a:tailEnd/>
              </a:ln>
            </p:spPr>
            <p:txBody>
              <a:bodyPr wrap="none" lIns="87086" tIns="44256" rIns="432000" bIns="44256" anchor="ctr"/>
              <a:lstStyle/>
              <a:p>
                <a:endParaRPr lang="en-US"/>
              </a:p>
            </p:txBody>
          </p:sp>
          <p:sp>
            <p:nvSpPr>
              <p:cNvPr id="88" name="Text Box 36"/>
              <p:cNvSpPr txBox="1">
                <a:spLocks noChangeArrowheads="1"/>
              </p:cNvSpPr>
              <p:nvPr/>
            </p:nvSpPr>
            <p:spPr bwMode="auto">
              <a:xfrm>
                <a:off x="1702" y="1578"/>
                <a:ext cx="319" cy="208"/>
              </a:xfrm>
              <a:prstGeom prst="rect">
                <a:avLst/>
              </a:prstGeom>
              <a:solidFill>
                <a:srgbClr val="0000FF"/>
              </a:solidFill>
              <a:ln w="12700">
                <a:noFill/>
                <a:miter lim="800000"/>
                <a:headEnd/>
                <a:tailEnd/>
              </a:ln>
            </p:spPr>
            <p:txBody>
              <a:bodyPr wrap="none" lIns="84138" tIns="42862" rIns="84138" bIns="42862" anchor="ctr">
                <a:spAutoFit/>
              </a:bodyPr>
              <a:lstStyle/>
              <a:p>
                <a:pPr algn="ctr" eaLnBrk="0" hangingPunct="0"/>
                <a:r>
                  <a:rPr lang="en-GB" sz="1600" b="1">
                    <a:solidFill>
                      <a:schemeClr val="bg1"/>
                    </a:solidFill>
                  </a:rPr>
                  <a:t>W34DF</a:t>
                </a:r>
              </a:p>
            </p:txBody>
          </p:sp>
        </p:grpSp>
        <p:sp>
          <p:nvSpPr>
            <p:cNvPr id="86" name="Rectangle 37"/>
            <p:cNvSpPr>
              <a:spLocks noChangeArrowheads="1"/>
            </p:cNvSpPr>
            <p:nvPr/>
          </p:nvSpPr>
          <p:spPr bwMode="auto">
            <a:xfrm>
              <a:off x="2925" y="1370"/>
              <a:ext cx="590" cy="216"/>
            </a:xfrm>
            <a:prstGeom prst="rect">
              <a:avLst/>
            </a:prstGeom>
            <a:gradFill rotWithShape="1">
              <a:gsLst>
                <a:gs pos="0">
                  <a:srgbClr val="0000FF"/>
                </a:gs>
                <a:gs pos="100000">
                  <a:srgbClr val="FFFFFF"/>
                </a:gs>
              </a:gsLst>
              <a:lin ang="0" scaled="1"/>
            </a:gradFill>
            <a:ln w="12700">
              <a:noFill/>
              <a:miter lim="800000"/>
              <a:headEnd/>
              <a:tailEnd/>
            </a:ln>
          </p:spPr>
          <p:txBody>
            <a:bodyPr wrap="none" lIns="87086" tIns="44256" rIns="432000" bIns="44256" anchor="ctr"/>
            <a:lstStyle/>
            <a:p>
              <a:endParaRPr lang="en-US"/>
            </a:p>
          </p:txBody>
        </p:sp>
      </p:grpSp>
      <p:grpSp>
        <p:nvGrpSpPr>
          <p:cNvPr id="89" name="Group 38"/>
          <p:cNvGrpSpPr>
            <a:grpSpLocks/>
          </p:cNvGrpSpPr>
          <p:nvPr/>
        </p:nvGrpSpPr>
        <p:grpSpPr bwMode="auto">
          <a:xfrm>
            <a:off x="2930525" y="3166094"/>
            <a:ext cx="3665538" cy="344488"/>
            <a:chOff x="1846" y="2242"/>
            <a:chExt cx="2309" cy="217"/>
          </a:xfrm>
        </p:grpSpPr>
        <p:grpSp>
          <p:nvGrpSpPr>
            <p:cNvPr id="90" name="Group 39"/>
            <p:cNvGrpSpPr>
              <a:grpSpLocks/>
            </p:cNvGrpSpPr>
            <p:nvPr/>
          </p:nvGrpSpPr>
          <p:grpSpPr bwMode="auto">
            <a:xfrm>
              <a:off x="1846" y="2243"/>
              <a:ext cx="2304" cy="216"/>
              <a:chOff x="1846" y="2251"/>
              <a:chExt cx="2304" cy="216"/>
            </a:xfrm>
          </p:grpSpPr>
          <p:sp>
            <p:nvSpPr>
              <p:cNvPr id="92" name="Rectangle 40"/>
              <p:cNvSpPr>
                <a:spLocks noChangeArrowheads="1"/>
              </p:cNvSpPr>
              <p:nvPr/>
            </p:nvSpPr>
            <p:spPr bwMode="auto">
              <a:xfrm>
                <a:off x="1846" y="2251"/>
                <a:ext cx="2304" cy="216"/>
              </a:xfrm>
              <a:prstGeom prst="rect">
                <a:avLst/>
              </a:prstGeom>
              <a:solidFill>
                <a:srgbClr val="0000FF"/>
              </a:solidFill>
              <a:ln w="12700">
                <a:noFill/>
                <a:miter lim="800000"/>
                <a:headEnd/>
                <a:tailEnd/>
              </a:ln>
            </p:spPr>
            <p:txBody>
              <a:bodyPr wrap="none" lIns="87086" tIns="44256" rIns="432000" bIns="44256" anchor="ctr"/>
              <a:lstStyle/>
              <a:p>
                <a:endParaRPr lang="en-US"/>
              </a:p>
            </p:txBody>
          </p:sp>
          <p:sp>
            <p:nvSpPr>
              <p:cNvPr id="93" name="Text Box 41"/>
              <p:cNvSpPr txBox="1">
                <a:spLocks noChangeArrowheads="1"/>
              </p:cNvSpPr>
              <p:nvPr/>
            </p:nvSpPr>
            <p:spPr bwMode="auto">
              <a:xfrm>
                <a:off x="2772" y="2258"/>
                <a:ext cx="538" cy="208"/>
              </a:xfrm>
              <a:prstGeom prst="rect">
                <a:avLst/>
              </a:prstGeom>
              <a:solidFill>
                <a:srgbClr val="0000FF"/>
              </a:solidFill>
              <a:ln w="12700">
                <a:noFill/>
                <a:miter lim="800000"/>
                <a:headEnd/>
                <a:tailEnd/>
              </a:ln>
            </p:spPr>
            <p:txBody>
              <a:bodyPr wrap="none" lIns="84138" tIns="42862" rIns="84138" bIns="42862" anchor="ctr">
                <a:spAutoFit/>
              </a:bodyPr>
              <a:lstStyle/>
              <a:p>
                <a:pPr algn="ctr" eaLnBrk="0" hangingPunct="0"/>
                <a:r>
                  <a:rPr lang="en-GB" sz="1600" b="1">
                    <a:solidFill>
                      <a:schemeClr val="bg1"/>
                    </a:solidFill>
                  </a:rPr>
                  <a:t>W50DF</a:t>
                </a:r>
              </a:p>
            </p:txBody>
          </p:sp>
        </p:grpSp>
        <p:sp>
          <p:nvSpPr>
            <p:cNvPr id="91" name="Rectangle 42"/>
            <p:cNvSpPr>
              <a:spLocks noChangeArrowheads="1"/>
            </p:cNvSpPr>
            <p:nvPr/>
          </p:nvSpPr>
          <p:spPr bwMode="auto">
            <a:xfrm>
              <a:off x="3565" y="2242"/>
              <a:ext cx="590" cy="216"/>
            </a:xfrm>
            <a:prstGeom prst="rect">
              <a:avLst/>
            </a:prstGeom>
            <a:gradFill rotWithShape="1">
              <a:gsLst>
                <a:gs pos="0">
                  <a:srgbClr val="0000FF"/>
                </a:gs>
                <a:gs pos="100000">
                  <a:srgbClr val="FFFFFF"/>
                </a:gs>
              </a:gsLst>
              <a:lin ang="0" scaled="1"/>
            </a:gradFill>
            <a:ln w="12700">
              <a:noFill/>
              <a:miter lim="800000"/>
              <a:headEnd/>
              <a:tailEnd/>
            </a:ln>
          </p:spPr>
          <p:txBody>
            <a:bodyPr wrap="none" lIns="87086" tIns="44256" rIns="432000" bIns="44256" anchor="ctr"/>
            <a:lstStyle/>
            <a:p>
              <a:endParaRPr lang="en-US"/>
            </a:p>
          </p:txBody>
        </p:sp>
      </p:grpSp>
      <p:sp>
        <p:nvSpPr>
          <p:cNvPr id="94" name="Text Box 43"/>
          <p:cNvSpPr txBox="1">
            <a:spLocks noChangeArrowheads="1"/>
          </p:cNvSpPr>
          <p:nvPr/>
        </p:nvSpPr>
        <p:spPr bwMode="auto">
          <a:xfrm>
            <a:off x="4533441" y="1635365"/>
            <a:ext cx="2064669" cy="332782"/>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a:t>NG, LFO, HFO, </a:t>
            </a:r>
            <a:r>
              <a:rPr lang="en-GB" sz="1600" b="1" dirty="0">
                <a:solidFill>
                  <a:srgbClr val="006600"/>
                </a:solidFill>
              </a:rPr>
              <a:t>LBF</a:t>
            </a:r>
          </a:p>
        </p:txBody>
      </p:sp>
      <p:grpSp>
        <p:nvGrpSpPr>
          <p:cNvPr id="95" name="Group 44"/>
          <p:cNvGrpSpPr>
            <a:grpSpLocks/>
          </p:cNvGrpSpPr>
          <p:nvPr/>
        </p:nvGrpSpPr>
        <p:grpSpPr bwMode="auto">
          <a:xfrm>
            <a:off x="2916238" y="3565482"/>
            <a:ext cx="3671888" cy="357190"/>
            <a:chOff x="1837" y="2531"/>
            <a:chExt cx="2313" cy="219"/>
          </a:xfrm>
        </p:grpSpPr>
        <p:grpSp>
          <p:nvGrpSpPr>
            <p:cNvPr id="96" name="Group 45"/>
            <p:cNvGrpSpPr>
              <a:grpSpLocks/>
            </p:cNvGrpSpPr>
            <p:nvPr/>
          </p:nvGrpSpPr>
          <p:grpSpPr bwMode="auto">
            <a:xfrm>
              <a:off x="1837" y="2531"/>
              <a:ext cx="2313" cy="219"/>
              <a:chOff x="1837" y="2531"/>
              <a:chExt cx="2313" cy="219"/>
            </a:xfrm>
          </p:grpSpPr>
          <p:sp>
            <p:nvSpPr>
              <p:cNvPr id="98" name="Rectangle 46"/>
              <p:cNvSpPr>
                <a:spLocks noChangeArrowheads="1"/>
              </p:cNvSpPr>
              <p:nvPr/>
            </p:nvSpPr>
            <p:spPr bwMode="auto">
              <a:xfrm>
                <a:off x="1837" y="2534"/>
                <a:ext cx="2313" cy="216"/>
              </a:xfrm>
              <a:prstGeom prst="rect">
                <a:avLst/>
              </a:prstGeom>
              <a:solidFill>
                <a:schemeClr val="accent1"/>
              </a:solidFill>
              <a:ln w="12700">
                <a:noFill/>
                <a:miter lim="800000"/>
                <a:headEnd/>
                <a:tailEnd/>
              </a:ln>
            </p:spPr>
            <p:txBody>
              <a:bodyPr wrap="none" lIns="87086" tIns="44256" rIns="432000" bIns="44256" anchor="ctr"/>
              <a:lstStyle/>
              <a:p>
                <a:endParaRPr lang="en-US"/>
              </a:p>
            </p:txBody>
          </p:sp>
          <p:sp>
            <p:nvSpPr>
              <p:cNvPr id="99" name="Text Box 47"/>
              <p:cNvSpPr txBox="1">
                <a:spLocks noChangeArrowheads="1"/>
              </p:cNvSpPr>
              <p:nvPr/>
            </p:nvSpPr>
            <p:spPr bwMode="auto">
              <a:xfrm>
                <a:off x="2773" y="2531"/>
                <a:ext cx="561" cy="208"/>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a:solidFill>
                      <a:schemeClr val="bg1"/>
                    </a:solidFill>
                  </a:rPr>
                  <a:t>W46GD</a:t>
                </a:r>
              </a:p>
            </p:txBody>
          </p:sp>
        </p:grpSp>
        <p:sp>
          <p:nvSpPr>
            <p:cNvPr id="97" name="Rectangle 48"/>
            <p:cNvSpPr>
              <a:spLocks noChangeArrowheads="1"/>
            </p:cNvSpPr>
            <p:nvPr/>
          </p:nvSpPr>
          <p:spPr bwMode="auto">
            <a:xfrm>
              <a:off x="3558" y="2537"/>
              <a:ext cx="590" cy="210"/>
            </a:xfrm>
            <a:prstGeom prst="rect">
              <a:avLst/>
            </a:prstGeom>
            <a:gradFill rotWithShape="1">
              <a:gsLst>
                <a:gs pos="0">
                  <a:schemeClr val="accent1"/>
                </a:gs>
                <a:gs pos="100000">
                  <a:schemeClr val="accent1">
                    <a:gamma/>
                    <a:tint val="0"/>
                    <a:invGamma/>
                  </a:schemeClr>
                </a:gs>
              </a:gsLst>
              <a:lin ang="0" scaled="1"/>
            </a:gradFill>
            <a:ln w="12700">
              <a:noFill/>
              <a:miter lim="800000"/>
              <a:headEnd/>
              <a:tailEnd/>
            </a:ln>
            <a:effectLst/>
          </p:spPr>
          <p:txBody>
            <a:bodyPr wrap="none" lIns="87086" tIns="44256" rIns="432000" bIns="44256" anchor="ctr"/>
            <a:lstStyle/>
            <a:p>
              <a:pPr>
                <a:defRPr/>
              </a:pPr>
              <a:endParaRPr lang="en-GB">
                <a:latin typeface="Arial" charset="0"/>
                <a:cs typeface="Arial" charset="0"/>
              </a:endParaRPr>
            </a:p>
          </p:txBody>
        </p:sp>
      </p:grpSp>
      <p:grpSp>
        <p:nvGrpSpPr>
          <p:cNvPr id="100" name="Group 49"/>
          <p:cNvGrpSpPr>
            <a:grpSpLocks/>
          </p:cNvGrpSpPr>
          <p:nvPr/>
        </p:nvGrpSpPr>
        <p:grpSpPr bwMode="auto">
          <a:xfrm>
            <a:off x="1258888" y="2024668"/>
            <a:ext cx="4321175" cy="347662"/>
            <a:chOff x="793" y="1661"/>
            <a:chExt cx="2722" cy="219"/>
          </a:xfrm>
        </p:grpSpPr>
        <p:grpSp>
          <p:nvGrpSpPr>
            <p:cNvPr id="101" name="Group 50"/>
            <p:cNvGrpSpPr>
              <a:grpSpLocks/>
            </p:cNvGrpSpPr>
            <p:nvPr/>
          </p:nvGrpSpPr>
          <p:grpSpPr bwMode="auto">
            <a:xfrm>
              <a:off x="793" y="1661"/>
              <a:ext cx="2722" cy="217"/>
              <a:chOff x="793" y="1661"/>
              <a:chExt cx="2722" cy="217"/>
            </a:xfrm>
          </p:grpSpPr>
          <p:sp>
            <p:nvSpPr>
              <p:cNvPr id="103" name="Rectangle 51"/>
              <p:cNvSpPr>
                <a:spLocks noChangeArrowheads="1"/>
              </p:cNvSpPr>
              <p:nvPr/>
            </p:nvSpPr>
            <p:spPr bwMode="auto">
              <a:xfrm>
                <a:off x="793" y="1662"/>
                <a:ext cx="2722" cy="216"/>
              </a:xfrm>
              <a:prstGeom prst="rect">
                <a:avLst/>
              </a:prstGeom>
              <a:solidFill>
                <a:schemeClr val="accent1"/>
              </a:solidFill>
              <a:ln w="12700">
                <a:noFill/>
                <a:miter lim="800000"/>
                <a:headEnd/>
                <a:tailEnd/>
              </a:ln>
            </p:spPr>
            <p:txBody>
              <a:bodyPr wrap="none" lIns="87086" tIns="44256" rIns="432000" bIns="44256" anchor="ctr"/>
              <a:lstStyle/>
              <a:p>
                <a:endParaRPr lang="en-US"/>
              </a:p>
            </p:txBody>
          </p:sp>
          <p:sp>
            <p:nvSpPr>
              <p:cNvPr id="104" name="Text Box 52"/>
              <p:cNvSpPr txBox="1">
                <a:spLocks noChangeArrowheads="1"/>
              </p:cNvSpPr>
              <p:nvPr/>
            </p:nvSpPr>
            <p:spPr bwMode="auto">
              <a:xfrm>
                <a:off x="1572" y="1661"/>
                <a:ext cx="561" cy="208"/>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a:solidFill>
                      <a:schemeClr val="bg1"/>
                    </a:solidFill>
                  </a:rPr>
                  <a:t>W32GD</a:t>
                </a:r>
              </a:p>
            </p:txBody>
          </p:sp>
        </p:grpSp>
        <p:sp>
          <p:nvSpPr>
            <p:cNvPr id="102" name="Rectangle 53"/>
            <p:cNvSpPr>
              <a:spLocks noChangeArrowheads="1"/>
            </p:cNvSpPr>
            <p:nvPr/>
          </p:nvSpPr>
          <p:spPr bwMode="auto">
            <a:xfrm>
              <a:off x="2925" y="1664"/>
              <a:ext cx="590" cy="216"/>
            </a:xfrm>
            <a:prstGeom prst="rect">
              <a:avLst/>
            </a:prstGeom>
            <a:gradFill rotWithShape="1">
              <a:gsLst>
                <a:gs pos="0">
                  <a:schemeClr val="accent1"/>
                </a:gs>
                <a:gs pos="100000">
                  <a:schemeClr val="accent1">
                    <a:gamma/>
                    <a:tint val="0"/>
                    <a:invGamma/>
                  </a:schemeClr>
                </a:gs>
              </a:gsLst>
              <a:lin ang="0" scaled="1"/>
            </a:gradFill>
            <a:ln w="12700">
              <a:noFill/>
              <a:miter lim="800000"/>
              <a:headEnd/>
              <a:tailEnd/>
            </a:ln>
            <a:effectLst/>
          </p:spPr>
          <p:txBody>
            <a:bodyPr wrap="none" lIns="87086" tIns="44256" rIns="432000" bIns="44256" anchor="ctr"/>
            <a:lstStyle/>
            <a:p>
              <a:pPr>
                <a:defRPr/>
              </a:pPr>
              <a:endParaRPr lang="en-GB">
                <a:latin typeface="Arial" charset="0"/>
                <a:cs typeface="Arial" charset="0"/>
              </a:endParaRPr>
            </a:p>
          </p:txBody>
        </p:sp>
      </p:grpSp>
      <p:sp>
        <p:nvSpPr>
          <p:cNvPr id="105" name="Text Box 54"/>
          <p:cNvSpPr txBox="1">
            <a:spLocks noChangeArrowheads="1"/>
          </p:cNvSpPr>
          <p:nvPr/>
        </p:nvSpPr>
        <p:spPr bwMode="auto">
          <a:xfrm>
            <a:off x="4067175" y="2054830"/>
            <a:ext cx="2520950" cy="330200"/>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a:t>NG, AG, LFO, HFO, CRO</a:t>
            </a:r>
          </a:p>
        </p:txBody>
      </p:sp>
      <p:grpSp>
        <p:nvGrpSpPr>
          <p:cNvPr id="106" name="Group 28"/>
          <p:cNvGrpSpPr>
            <a:grpSpLocks/>
          </p:cNvGrpSpPr>
          <p:nvPr/>
        </p:nvGrpSpPr>
        <p:grpSpPr bwMode="auto">
          <a:xfrm>
            <a:off x="4714876" y="2781252"/>
            <a:ext cx="2214578" cy="342900"/>
            <a:chOff x="1846" y="1953"/>
            <a:chExt cx="2306" cy="216"/>
          </a:xfrm>
        </p:grpSpPr>
        <p:grpSp>
          <p:nvGrpSpPr>
            <p:cNvPr id="107" name="Group 29"/>
            <p:cNvGrpSpPr>
              <a:grpSpLocks/>
            </p:cNvGrpSpPr>
            <p:nvPr/>
          </p:nvGrpSpPr>
          <p:grpSpPr bwMode="auto">
            <a:xfrm>
              <a:off x="1846" y="1953"/>
              <a:ext cx="2304" cy="216"/>
              <a:chOff x="1846" y="2251"/>
              <a:chExt cx="2304" cy="216"/>
            </a:xfrm>
          </p:grpSpPr>
          <p:sp>
            <p:nvSpPr>
              <p:cNvPr id="109" name="Rectangle 30"/>
              <p:cNvSpPr>
                <a:spLocks noChangeArrowheads="1"/>
              </p:cNvSpPr>
              <p:nvPr/>
            </p:nvSpPr>
            <p:spPr bwMode="auto">
              <a:xfrm>
                <a:off x="1846" y="2251"/>
                <a:ext cx="2304" cy="216"/>
              </a:xfrm>
              <a:prstGeom prst="rect">
                <a:avLst/>
              </a:prstGeom>
              <a:solidFill>
                <a:srgbClr val="008000"/>
              </a:solidFill>
              <a:ln w="12700">
                <a:noFill/>
                <a:miter lim="800000"/>
                <a:headEnd/>
                <a:tailEnd/>
              </a:ln>
            </p:spPr>
            <p:txBody>
              <a:bodyPr wrap="none" lIns="87086" tIns="44256" rIns="432000" bIns="44256" anchor="ctr"/>
              <a:lstStyle/>
              <a:p>
                <a:endParaRPr lang="en-US"/>
              </a:p>
            </p:txBody>
          </p:sp>
          <p:sp>
            <p:nvSpPr>
              <p:cNvPr id="110" name="Text Box 31"/>
              <p:cNvSpPr txBox="1">
                <a:spLocks noChangeArrowheads="1"/>
              </p:cNvSpPr>
              <p:nvPr/>
            </p:nvSpPr>
            <p:spPr bwMode="auto">
              <a:xfrm>
                <a:off x="2021" y="2254"/>
                <a:ext cx="1727" cy="210"/>
              </a:xfrm>
              <a:prstGeom prst="rect">
                <a:avLst/>
              </a:prstGeom>
              <a:solidFill>
                <a:srgbClr val="008000"/>
              </a:solidFill>
              <a:ln w="12700">
                <a:noFill/>
                <a:miter lim="800000"/>
                <a:headEnd/>
                <a:tailEnd/>
              </a:ln>
            </p:spPr>
            <p:txBody>
              <a:bodyPr wrap="square" lIns="84138" tIns="42862" rIns="84138" bIns="42862" anchor="ctr">
                <a:spAutoFit/>
              </a:bodyPr>
              <a:lstStyle/>
              <a:p>
                <a:pPr algn="ctr" eaLnBrk="0" hangingPunct="0"/>
                <a:r>
                  <a:rPr lang="en-GB" sz="1600" b="1" dirty="0" err="1" smtClean="0">
                    <a:solidFill>
                      <a:schemeClr val="bg1"/>
                    </a:solidFill>
                  </a:rPr>
                  <a:t>Flexicycle</a:t>
                </a:r>
                <a:endParaRPr lang="en-GB" sz="1600" b="1" dirty="0">
                  <a:solidFill>
                    <a:schemeClr val="bg1"/>
                  </a:solidFill>
                </a:endParaRPr>
              </a:p>
            </p:txBody>
          </p:sp>
        </p:grpSp>
        <p:sp>
          <p:nvSpPr>
            <p:cNvPr id="108" name="Rectangle 32"/>
            <p:cNvSpPr>
              <a:spLocks noChangeArrowheads="1"/>
            </p:cNvSpPr>
            <p:nvPr/>
          </p:nvSpPr>
          <p:spPr bwMode="auto">
            <a:xfrm>
              <a:off x="3562" y="1953"/>
              <a:ext cx="590" cy="216"/>
            </a:xfrm>
            <a:prstGeom prst="rect">
              <a:avLst/>
            </a:prstGeom>
            <a:gradFill rotWithShape="1">
              <a:gsLst>
                <a:gs pos="0">
                  <a:srgbClr val="008000"/>
                </a:gs>
                <a:gs pos="100000">
                  <a:srgbClr val="FFFFFF"/>
                </a:gs>
              </a:gsLst>
              <a:lin ang="0" scaled="1"/>
            </a:gradFill>
            <a:ln w="12700">
              <a:noFill/>
              <a:miter lim="800000"/>
              <a:headEnd/>
              <a:tailEnd/>
            </a:ln>
          </p:spPr>
          <p:txBody>
            <a:bodyPr wrap="none" lIns="87086" tIns="44256" rIns="432000" bIns="44256" anchor="ctr"/>
            <a:lstStyle/>
            <a:p>
              <a:endParaRPr lang="en-US"/>
            </a:p>
          </p:txBody>
        </p:sp>
      </p:grpSp>
      <p:grpSp>
        <p:nvGrpSpPr>
          <p:cNvPr id="111" name="Group 49"/>
          <p:cNvGrpSpPr>
            <a:grpSpLocks/>
          </p:cNvGrpSpPr>
          <p:nvPr/>
        </p:nvGrpSpPr>
        <p:grpSpPr bwMode="auto">
          <a:xfrm>
            <a:off x="714348" y="3933788"/>
            <a:ext cx="2428892" cy="346074"/>
            <a:chOff x="793" y="1660"/>
            <a:chExt cx="2722" cy="218"/>
          </a:xfrm>
        </p:grpSpPr>
        <p:grpSp>
          <p:nvGrpSpPr>
            <p:cNvPr id="112" name="Group 50"/>
            <p:cNvGrpSpPr>
              <a:grpSpLocks/>
            </p:cNvGrpSpPr>
            <p:nvPr/>
          </p:nvGrpSpPr>
          <p:grpSpPr bwMode="auto">
            <a:xfrm>
              <a:off x="793" y="1660"/>
              <a:ext cx="2722" cy="218"/>
              <a:chOff x="793" y="1660"/>
              <a:chExt cx="2722" cy="218"/>
            </a:xfrm>
          </p:grpSpPr>
          <p:sp>
            <p:nvSpPr>
              <p:cNvPr id="114" name="Rectangle 51"/>
              <p:cNvSpPr>
                <a:spLocks noChangeArrowheads="1"/>
              </p:cNvSpPr>
              <p:nvPr/>
            </p:nvSpPr>
            <p:spPr bwMode="auto">
              <a:xfrm>
                <a:off x="793" y="1662"/>
                <a:ext cx="2722" cy="216"/>
              </a:xfrm>
              <a:prstGeom prst="rect">
                <a:avLst/>
              </a:prstGeom>
              <a:solidFill>
                <a:srgbClr val="00B0F0"/>
              </a:solidFill>
              <a:ln w="12700">
                <a:noFill/>
                <a:miter lim="800000"/>
                <a:headEnd/>
                <a:tailEnd/>
              </a:ln>
            </p:spPr>
            <p:txBody>
              <a:bodyPr wrap="none" lIns="87086" tIns="44256" rIns="432000" bIns="44256" anchor="ctr"/>
              <a:lstStyle/>
              <a:p>
                <a:endParaRPr lang="en-US"/>
              </a:p>
            </p:txBody>
          </p:sp>
          <p:sp>
            <p:nvSpPr>
              <p:cNvPr id="115" name="Text Box 52"/>
              <p:cNvSpPr txBox="1">
                <a:spLocks noChangeArrowheads="1"/>
              </p:cNvSpPr>
              <p:nvPr/>
            </p:nvSpPr>
            <p:spPr bwMode="auto">
              <a:xfrm>
                <a:off x="1521" y="1660"/>
                <a:ext cx="663" cy="210"/>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smtClean="0">
                    <a:solidFill>
                      <a:schemeClr val="bg1"/>
                    </a:solidFill>
                  </a:rPr>
                  <a:t>W20</a:t>
                </a:r>
                <a:endParaRPr lang="en-GB" sz="1600" b="1" dirty="0">
                  <a:solidFill>
                    <a:schemeClr val="bg1"/>
                  </a:solidFill>
                </a:endParaRPr>
              </a:p>
            </p:txBody>
          </p:sp>
        </p:grpSp>
        <p:sp>
          <p:nvSpPr>
            <p:cNvPr id="113" name="Rectangle 53"/>
            <p:cNvSpPr>
              <a:spLocks noChangeArrowheads="1"/>
            </p:cNvSpPr>
            <p:nvPr/>
          </p:nvSpPr>
          <p:spPr bwMode="auto">
            <a:xfrm>
              <a:off x="2925" y="1661"/>
              <a:ext cx="590" cy="216"/>
            </a:xfrm>
            <a:prstGeom prst="rect">
              <a:avLst/>
            </a:prstGeom>
            <a:gradFill flip="none" rotWithShape="1">
              <a:gsLst>
                <a:gs pos="0">
                  <a:srgbClr val="00B0F0">
                    <a:tint val="66000"/>
                    <a:satMod val="160000"/>
                    <a:alpha val="0"/>
                  </a:srgbClr>
                </a:gs>
                <a:gs pos="50000">
                  <a:srgbClr val="00B0F0">
                    <a:tint val="44500"/>
                    <a:satMod val="160000"/>
                  </a:srgbClr>
                </a:gs>
                <a:gs pos="100000">
                  <a:srgbClr val="00B0F0">
                    <a:tint val="23500"/>
                    <a:satMod val="160000"/>
                  </a:srgbClr>
                </a:gs>
              </a:gsLst>
              <a:lin ang="21594000" scaled="0"/>
              <a:tileRect/>
            </a:gradFill>
            <a:ln w="12700">
              <a:noFill/>
              <a:miter lim="800000"/>
              <a:headEnd/>
              <a:tailEnd/>
            </a:ln>
            <a:effectLst/>
          </p:spPr>
          <p:txBody>
            <a:bodyPr wrap="none" lIns="87086" tIns="44256" rIns="432000" bIns="44256" anchor="ctr"/>
            <a:lstStyle/>
            <a:p>
              <a:pPr>
                <a:defRPr/>
              </a:pPr>
              <a:endParaRPr lang="en-GB">
                <a:latin typeface="Arial" charset="0"/>
                <a:cs typeface="Arial" charset="0"/>
              </a:endParaRPr>
            </a:p>
          </p:txBody>
        </p:sp>
      </p:grpSp>
      <p:sp>
        <p:nvSpPr>
          <p:cNvPr id="116" name="Text Box 55"/>
          <p:cNvSpPr txBox="1">
            <a:spLocks noChangeArrowheads="1"/>
          </p:cNvSpPr>
          <p:nvPr/>
        </p:nvSpPr>
        <p:spPr bwMode="auto">
          <a:xfrm>
            <a:off x="4857752" y="3922672"/>
            <a:ext cx="1699184" cy="332782"/>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smtClean="0"/>
              <a:t> </a:t>
            </a:r>
            <a:r>
              <a:rPr lang="en-GB" sz="1600" b="1" dirty="0"/>
              <a:t>LFO, HFO</a:t>
            </a:r>
            <a:r>
              <a:rPr lang="en-GB" sz="1600" b="1" dirty="0" smtClean="0"/>
              <a:t>, </a:t>
            </a:r>
            <a:r>
              <a:rPr lang="en-GB" sz="1600" b="1" dirty="0" smtClean="0">
                <a:solidFill>
                  <a:srgbClr val="006600"/>
                </a:solidFill>
              </a:rPr>
              <a:t>LBF</a:t>
            </a:r>
            <a:endParaRPr lang="en-GB" sz="1600" b="1" dirty="0">
              <a:solidFill>
                <a:srgbClr val="006600"/>
              </a:solidFill>
            </a:endParaRPr>
          </a:p>
        </p:txBody>
      </p:sp>
      <p:grpSp>
        <p:nvGrpSpPr>
          <p:cNvPr id="117" name="Group 28"/>
          <p:cNvGrpSpPr>
            <a:grpSpLocks/>
          </p:cNvGrpSpPr>
          <p:nvPr/>
        </p:nvGrpSpPr>
        <p:grpSpPr bwMode="auto">
          <a:xfrm>
            <a:off x="2857488" y="4737773"/>
            <a:ext cx="3786214" cy="342900"/>
            <a:chOff x="1846" y="1953"/>
            <a:chExt cx="2306" cy="216"/>
          </a:xfrm>
          <a:solidFill>
            <a:srgbClr val="00B0F0"/>
          </a:solidFill>
        </p:grpSpPr>
        <p:grpSp>
          <p:nvGrpSpPr>
            <p:cNvPr id="118" name="Group 29"/>
            <p:cNvGrpSpPr>
              <a:grpSpLocks/>
            </p:cNvGrpSpPr>
            <p:nvPr/>
          </p:nvGrpSpPr>
          <p:grpSpPr bwMode="auto">
            <a:xfrm>
              <a:off x="1846" y="1953"/>
              <a:ext cx="2304" cy="216"/>
              <a:chOff x="1846" y="2251"/>
              <a:chExt cx="2304" cy="216"/>
            </a:xfrm>
            <a:grpFill/>
          </p:grpSpPr>
          <p:sp>
            <p:nvSpPr>
              <p:cNvPr id="120" name="Rectangle 30"/>
              <p:cNvSpPr>
                <a:spLocks noChangeArrowheads="1"/>
              </p:cNvSpPr>
              <p:nvPr/>
            </p:nvSpPr>
            <p:spPr bwMode="auto">
              <a:xfrm>
                <a:off x="1846" y="2251"/>
                <a:ext cx="2304" cy="216"/>
              </a:xfrm>
              <a:prstGeom prst="rect">
                <a:avLst/>
              </a:prstGeom>
              <a:grpFill/>
              <a:ln w="12700">
                <a:noFill/>
                <a:miter lim="800000"/>
                <a:headEnd/>
                <a:tailEnd/>
              </a:ln>
            </p:spPr>
            <p:txBody>
              <a:bodyPr wrap="none" lIns="87086" tIns="44256" rIns="432000" bIns="44256" anchor="ctr"/>
              <a:lstStyle/>
              <a:p>
                <a:endParaRPr lang="en-US"/>
              </a:p>
            </p:txBody>
          </p:sp>
          <p:sp>
            <p:nvSpPr>
              <p:cNvPr id="121" name="Text Box 31"/>
              <p:cNvSpPr txBox="1">
                <a:spLocks noChangeArrowheads="1"/>
              </p:cNvSpPr>
              <p:nvPr/>
            </p:nvSpPr>
            <p:spPr bwMode="auto">
              <a:xfrm>
                <a:off x="2542" y="2254"/>
                <a:ext cx="373" cy="210"/>
              </a:xfrm>
              <a:prstGeom prst="rect">
                <a:avLst/>
              </a:prstGeom>
              <a:grpFill/>
              <a:ln w="12700">
                <a:noFill/>
                <a:miter lim="800000"/>
                <a:headEnd/>
                <a:tailEnd/>
              </a:ln>
            </p:spPr>
            <p:txBody>
              <a:bodyPr wrap="none" lIns="84138" tIns="42862" rIns="84138" bIns="42862" anchor="ctr">
                <a:spAutoFit/>
              </a:bodyPr>
              <a:lstStyle/>
              <a:p>
                <a:pPr algn="ctr" eaLnBrk="0" hangingPunct="0"/>
                <a:r>
                  <a:rPr lang="en-GB" sz="1600" b="1" dirty="0" smtClean="0">
                    <a:solidFill>
                      <a:schemeClr val="bg1"/>
                    </a:solidFill>
                  </a:rPr>
                  <a:t>W46</a:t>
                </a:r>
                <a:endParaRPr lang="en-GB" sz="1600" b="1" dirty="0">
                  <a:solidFill>
                    <a:schemeClr val="bg1"/>
                  </a:solidFill>
                </a:endParaRPr>
              </a:p>
            </p:txBody>
          </p:sp>
        </p:grpSp>
        <p:sp>
          <p:nvSpPr>
            <p:cNvPr id="119" name="Rectangle 32"/>
            <p:cNvSpPr>
              <a:spLocks noChangeArrowheads="1"/>
            </p:cNvSpPr>
            <p:nvPr/>
          </p:nvSpPr>
          <p:spPr bwMode="auto">
            <a:xfrm>
              <a:off x="3562" y="1953"/>
              <a:ext cx="590" cy="216"/>
            </a:xfrm>
            <a:prstGeom prst="rect">
              <a:avLst/>
            </a:prstGeom>
            <a:gradFill>
              <a:gsLst>
                <a:gs pos="0">
                  <a:srgbClr val="00B0F0">
                    <a:tint val="66000"/>
                    <a:satMod val="160000"/>
                    <a:alpha val="0"/>
                  </a:srgbClr>
                </a:gs>
                <a:gs pos="50000">
                  <a:srgbClr val="00B0F0">
                    <a:tint val="44500"/>
                    <a:satMod val="160000"/>
                  </a:srgbClr>
                </a:gs>
                <a:gs pos="100000">
                  <a:srgbClr val="00B0F0">
                    <a:tint val="23500"/>
                    <a:satMod val="160000"/>
                  </a:srgbClr>
                </a:gs>
              </a:gsLst>
              <a:lin ang="21594000" scaled="0"/>
            </a:gradFill>
            <a:ln w="12700">
              <a:noFill/>
              <a:miter lim="800000"/>
              <a:headEnd/>
              <a:tailEnd/>
            </a:ln>
          </p:spPr>
          <p:txBody>
            <a:bodyPr wrap="none" lIns="87086" tIns="44256" rIns="432000" bIns="44256" anchor="ctr"/>
            <a:lstStyle/>
            <a:p>
              <a:endParaRPr lang="en-US"/>
            </a:p>
          </p:txBody>
        </p:sp>
      </p:grpSp>
      <p:grpSp>
        <p:nvGrpSpPr>
          <p:cNvPr id="122" name="Group 50"/>
          <p:cNvGrpSpPr>
            <a:grpSpLocks/>
          </p:cNvGrpSpPr>
          <p:nvPr/>
        </p:nvGrpSpPr>
        <p:grpSpPr bwMode="auto">
          <a:xfrm>
            <a:off x="1142977" y="4338708"/>
            <a:ext cx="4429155" cy="346074"/>
            <a:chOff x="793" y="1660"/>
            <a:chExt cx="2722" cy="218"/>
          </a:xfrm>
          <a:solidFill>
            <a:srgbClr val="00B0F0"/>
          </a:solidFill>
        </p:grpSpPr>
        <p:sp>
          <p:nvSpPr>
            <p:cNvPr id="123" name="Rectangle 51"/>
            <p:cNvSpPr>
              <a:spLocks noChangeArrowheads="1"/>
            </p:cNvSpPr>
            <p:nvPr/>
          </p:nvSpPr>
          <p:spPr bwMode="auto">
            <a:xfrm>
              <a:off x="793" y="1662"/>
              <a:ext cx="2722" cy="216"/>
            </a:xfrm>
            <a:prstGeom prst="rect">
              <a:avLst/>
            </a:prstGeom>
            <a:grpFill/>
            <a:ln w="12700">
              <a:noFill/>
              <a:miter lim="800000"/>
              <a:headEnd/>
              <a:tailEnd/>
            </a:ln>
          </p:spPr>
          <p:txBody>
            <a:bodyPr wrap="none" lIns="87086" tIns="44256" rIns="432000" bIns="44256" anchor="ctr"/>
            <a:lstStyle/>
            <a:p>
              <a:endParaRPr lang="en-US"/>
            </a:p>
          </p:txBody>
        </p:sp>
        <p:sp>
          <p:nvSpPr>
            <p:cNvPr id="124" name="Text Box 52"/>
            <p:cNvSpPr txBox="1">
              <a:spLocks noChangeArrowheads="1"/>
            </p:cNvSpPr>
            <p:nvPr/>
          </p:nvSpPr>
          <p:spPr bwMode="auto">
            <a:xfrm>
              <a:off x="1666" y="1660"/>
              <a:ext cx="373" cy="210"/>
            </a:xfrm>
            <a:prstGeom prst="rect">
              <a:avLst/>
            </a:prstGeom>
            <a:grpFill/>
            <a:ln w="12700">
              <a:noFill/>
              <a:miter lim="800000"/>
              <a:headEnd/>
              <a:tailEnd/>
            </a:ln>
          </p:spPr>
          <p:txBody>
            <a:bodyPr wrap="none" lIns="84138" tIns="42862" rIns="84138" bIns="42862" anchor="ctr">
              <a:spAutoFit/>
            </a:bodyPr>
            <a:lstStyle/>
            <a:p>
              <a:pPr algn="ctr" eaLnBrk="0" hangingPunct="0"/>
              <a:r>
                <a:rPr lang="en-GB" sz="1600" b="1" dirty="0" smtClean="0">
                  <a:solidFill>
                    <a:schemeClr val="bg1"/>
                  </a:solidFill>
                </a:rPr>
                <a:t>W32</a:t>
              </a:r>
              <a:endParaRPr lang="en-GB" sz="1600" b="1" dirty="0">
                <a:solidFill>
                  <a:schemeClr val="bg1"/>
                </a:solidFill>
              </a:endParaRPr>
            </a:p>
          </p:txBody>
        </p:sp>
      </p:grpSp>
      <p:sp>
        <p:nvSpPr>
          <p:cNvPr id="125" name="Text Box 55"/>
          <p:cNvSpPr txBox="1">
            <a:spLocks noChangeArrowheads="1"/>
          </p:cNvSpPr>
          <p:nvPr/>
        </p:nvSpPr>
        <p:spPr bwMode="auto">
          <a:xfrm>
            <a:off x="4929190" y="4719507"/>
            <a:ext cx="1699184" cy="332782"/>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smtClean="0"/>
              <a:t>LFO</a:t>
            </a:r>
            <a:r>
              <a:rPr lang="en-GB" sz="1600" b="1" dirty="0"/>
              <a:t>, HFO</a:t>
            </a:r>
            <a:r>
              <a:rPr lang="en-GB" sz="1600" b="1" dirty="0" smtClean="0"/>
              <a:t>, </a:t>
            </a:r>
            <a:r>
              <a:rPr lang="en-GB" sz="1600" b="1" dirty="0" smtClean="0">
                <a:solidFill>
                  <a:srgbClr val="006600"/>
                </a:solidFill>
              </a:rPr>
              <a:t>LBF</a:t>
            </a:r>
            <a:endParaRPr lang="en-GB" sz="1600" b="1" dirty="0">
              <a:solidFill>
                <a:srgbClr val="006600"/>
              </a:solidFill>
            </a:endParaRPr>
          </a:p>
        </p:txBody>
      </p:sp>
      <p:sp>
        <p:nvSpPr>
          <p:cNvPr id="126" name="Rectangle 53"/>
          <p:cNvSpPr>
            <a:spLocks noChangeArrowheads="1"/>
          </p:cNvSpPr>
          <p:nvPr/>
        </p:nvSpPr>
        <p:spPr bwMode="auto">
          <a:xfrm>
            <a:off x="5045664" y="4340453"/>
            <a:ext cx="526468" cy="342899"/>
          </a:xfrm>
          <a:prstGeom prst="rect">
            <a:avLst/>
          </a:prstGeom>
          <a:gradFill flip="none" rotWithShape="1">
            <a:gsLst>
              <a:gs pos="0">
                <a:srgbClr val="00B0F0">
                  <a:tint val="66000"/>
                  <a:satMod val="160000"/>
                  <a:alpha val="0"/>
                </a:srgbClr>
              </a:gs>
              <a:gs pos="50000">
                <a:srgbClr val="00B0F0">
                  <a:tint val="44500"/>
                  <a:satMod val="160000"/>
                </a:srgbClr>
              </a:gs>
              <a:gs pos="100000">
                <a:srgbClr val="00B0F0">
                  <a:tint val="23500"/>
                  <a:satMod val="160000"/>
                </a:srgbClr>
              </a:gs>
            </a:gsLst>
            <a:lin ang="21594000" scaled="0"/>
            <a:tileRect/>
          </a:gradFill>
          <a:ln w="12700">
            <a:noFill/>
            <a:miter lim="800000"/>
            <a:headEnd/>
            <a:tailEnd/>
          </a:ln>
          <a:effectLst/>
        </p:spPr>
        <p:txBody>
          <a:bodyPr wrap="none" lIns="87086" tIns="44256" rIns="432000" bIns="44256" anchor="ctr"/>
          <a:lstStyle/>
          <a:p>
            <a:pPr>
              <a:defRPr/>
            </a:pPr>
            <a:endParaRPr lang="en-GB">
              <a:latin typeface="Arial" charset="0"/>
              <a:cs typeface="Arial" charset="0"/>
            </a:endParaRPr>
          </a:p>
        </p:txBody>
      </p:sp>
      <p:sp>
        <p:nvSpPr>
          <p:cNvPr id="127" name="Text Box 55"/>
          <p:cNvSpPr txBox="1">
            <a:spLocks noChangeArrowheads="1"/>
          </p:cNvSpPr>
          <p:nvPr/>
        </p:nvSpPr>
        <p:spPr bwMode="auto">
          <a:xfrm>
            <a:off x="4286248" y="4328150"/>
            <a:ext cx="2314322" cy="332782"/>
          </a:xfrm>
          <a:prstGeom prst="rect">
            <a:avLst/>
          </a:prstGeom>
          <a:noFill/>
          <a:ln w="12700">
            <a:noFill/>
            <a:miter lim="800000"/>
            <a:headEnd/>
            <a:tailEnd/>
          </a:ln>
        </p:spPr>
        <p:txBody>
          <a:bodyPr wrap="square" lIns="84138" tIns="42862" rIns="84138" bIns="42862" anchor="ctr">
            <a:spAutoFit/>
          </a:bodyPr>
          <a:lstStyle/>
          <a:p>
            <a:pPr algn="ctr" eaLnBrk="0" hangingPunct="0"/>
            <a:r>
              <a:rPr lang="en-GB" sz="1600" b="1" dirty="0" smtClean="0"/>
              <a:t> </a:t>
            </a:r>
            <a:r>
              <a:rPr lang="en-GB" sz="1600" b="1" dirty="0"/>
              <a:t>LFO, HFO</a:t>
            </a:r>
            <a:r>
              <a:rPr lang="en-GB" sz="1600" b="1" dirty="0" smtClean="0"/>
              <a:t>, LBF, </a:t>
            </a:r>
            <a:r>
              <a:rPr lang="en-GB" sz="1600" b="1" dirty="0"/>
              <a:t>CRO</a:t>
            </a:r>
          </a:p>
        </p:txBody>
      </p:sp>
      <p:pic>
        <p:nvPicPr>
          <p:cNvPr id="129" name="Picture 20" descr="moottorit">
            <a:hlinkClick r:id="rId2" action="ppaction://hlinkfile"/>
          </p:cNvPr>
          <p:cNvPicPr>
            <a:picLocks noChangeAspect="1" noChangeArrowheads="1"/>
          </p:cNvPicPr>
          <p:nvPr/>
        </p:nvPicPr>
        <p:blipFill>
          <a:blip r:embed="rId3" cstate="print">
            <a:lum bright="-21000" contrast="9000"/>
          </a:blip>
          <a:srcRect/>
          <a:stretch>
            <a:fillRect/>
          </a:stretch>
        </p:blipFill>
        <p:spPr bwMode="auto">
          <a:xfrm>
            <a:off x="7237443" y="721544"/>
            <a:ext cx="1692275" cy="3211512"/>
          </a:xfrm>
          <a:prstGeom prst="rect">
            <a:avLst/>
          </a:prstGeom>
          <a:noFill/>
          <a:ln w="9525">
            <a:noFill/>
            <a:miter lim="800000"/>
            <a:headEnd/>
            <a:tailEnd/>
          </a:ln>
        </p:spPr>
      </p:pic>
      <p:sp>
        <p:nvSpPr>
          <p:cNvPr id="130" name="Text Box 19"/>
          <p:cNvSpPr txBox="1">
            <a:spLocks noChangeArrowheads="1"/>
          </p:cNvSpPr>
          <p:nvPr/>
        </p:nvSpPr>
        <p:spPr bwMode="auto">
          <a:xfrm>
            <a:off x="7000892" y="3972831"/>
            <a:ext cx="1999265" cy="1384995"/>
          </a:xfrm>
          <a:prstGeom prst="rect">
            <a:avLst/>
          </a:prstGeom>
          <a:noFill/>
          <a:ln w="9525">
            <a:noFill/>
            <a:miter lim="800000"/>
            <a:headEnd/>
            <a:tailEnd/>
          </a:ln>
        </p:spPr>
        <p:txBody>
          <a:bodyPr wrap="none">
            <a:spAutoFit/>
          </a:bodyPr>
          <a:lstStyle/>
          <a:p>
            <a:pPr eaLnBrk="0" hangingPunct="0"/>
            <a:r>
              <a:rPr lang="en-GB" sz="1400" b="1" dirty="0"/>
              <a:t>NG = Natural Gas</a:t>
            </a:r>
          </a:p>
          <a:p>
            <a:pPr eaLnBrk="0" hangingPunct="0"/>
            <a:r>
              <a:rPr lang="en-GB" sz="1400" b="1" dirty="0"/>
              <a:t>AG = Associated Gas</a:t>
            </a:r>
          </a:p>
          <a:p>
            <a:pPr eaLnBrk="0" hangingPunct="0"/>
            <a:r>
              <a:rPr lang="en-GB" sz="1400" b="1" dirty="0"/>
              <a:t>LFO = Liquid Fuel Oil</a:t>
            </a:r>
          </a:p>
          <a:p>
            <a:pPr eaLnBrk="0" hangingPunct="0"/>
            <a:r>
              <a:rPr lang="en-GB" sz="1400" b="1" dirty="0"/>
              <a:t>HFO = Heavy Fuel Oil</a:t>
            </a:r>
          </a:p>
          <a:p>
            <a:pPr eaLnBrk="0" hangingPunct="0"/>
            <a:r>
              <a:rPr lang="en-GB" sz="1400" b="1" dirty="0"/>
              <a:t>CRO = Crude Oil</a:t>
            </a:r>
          </a:p>
          <a:p>
            <a:pPr eaLnBrk="0" hangingPunct="0"/>
            <a:r>
              <a:rPr lang="en-GB" sz="1400" b="1" dirty="0"/>
              <a:t>LBF = Liquid </a:t>
            </a:r>
            <a:r>
              <a:rPr lang="en-GB" sz="1400" b="1" dirty="0" err="1" smtClean="0"/>
              <a:t>Biofuel</a:t>
            </a:r>
            <a:endParaRPr lang="en-GB" sz="1400" b="1" dirty="0"/>
          </a:p>
        </p:txBody>
      </p:sp>
      <p:sp>
        <p:nvSpPr>
          <p:cNvPr id="131" name="Text Box 17"/>
          <p:cNvSpPr txBox="1">
            <a:spLocks noChangeArrowheads="1"/>
          </p:cNvSpPr>
          <p:nvPr/>
        </p:nvSpPr>
        <p:spPr bwMode="auto">
          <a:xfrm>
            <a:off x="241408" y="3160005"/>
            <a:ext cx="2064670" cy="332782"/>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a:t>NG, LFO, </a:t>
            </a:r>
            <a:r>
              <a:rPr lang="en-GB" sz="1600" b="1" dirty="0" smtClean="0"/>
              <a:t>HFO, </a:t>
            </a:r>
            <a:r>
              <a:rPr lang="en-GB" sz="1600" b="1" dirty="0" smtClean="0">
                <a:solidFill>
                  <a:srgbClr val="006600"/>
                </a:solidFill>
              </a:rPr>
              <a:t>LBF</a:t>
            </a:r>
            <a:endParaRPr lang="en-GB" sz="1600" b="1" dirty="0">
              <a:solidFill>
                <a:srgbClr val="006600"/>
              </a:solidFill>
            </a:endParaRPr>
          </a:p>
        </p:txBody>
      </p:sp>
      <p:sp>
        <p:nvSpPr>
          <p:cNvPr id="132" name="Text Box 22"/>
          <p:cNvSpPr txBox="1">
            <a:spLocks noChangeArrowheads="1"/>
          </p:cNvSpPr>
          <p:nvPr/>
        </p:nvSpPr>
        <p:spPr bwMode="auto">
          <a:xfrm>
            <a:off x="253998" y="2394080"/>
            <a:ext cx="892175" cy="330200"/>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a:t>NG, AG</a:t>
            </a:r>
          </a:p>
        </p:txBody>
      </p:sp>
      <p:sp>
        <p:nvSpPr>
          <p:cNvPr id="133" name="Text Box 55"/>
          <p:cNvSpPr txBox="1">
            <a:spLocks noChangeArrowheads="1"/>
          </p:cNvSpPr>
          <p:nvPr/>
        </p:nvSpPr>
        <p:spPr bwMode="auto">
          <a:xfrm>
            <a:off x="257978" y="3589891"/>
            <a:ext cx="3028138" cy="332782"/>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dirty="0"/>
              <a:t>NG, AG, LFO, HFO</a:t>
            </a:r>
            <a:r>
              <a:rPr lang="en-GB" sz="1600" b="1" dirty="0" smtClean="0"/>
              <a:t>, </a:t>
            </a:r>
            <a:r>
              <a:rPr lang="en-GB" sz="1600" b="1" dirty="0" smtClean="0">
                <a:solidFill>
                  <a:srgbClr val="006600"/>
                </a:solidFill>
              </a:rPr>
              <a:t>LBF</a:t>
            </a:r>
            <a:r>
              <a:rPr lang="en-GB" sz="1600" b="1" dirty="0" smtClean="0"/>
              <a:t>, </a:t>
            </a:r>
            <a:r>
              <a:rPr lang="en-GB" sz="1600" b="1" dirty="0"/>
              <a:t>CRO</a:t>
            </a:r>
          </a:p>
        </p:txBody>
      </p:sp>
      <p:sp>
        <p:nvSpPr>
          <p:cNvPr id="134" name="Text Box 22"/>
          <p:cNvSpPr txBox="1">
            <a:spLocks noChangeArrowheads="1"/>
          </p:cNvSpPr>
          <p:nvPr/>
        </p:nvSpPr>
        <p:spPr bwMode="auto">
          <a:xfrm>
            <a:off x="255030" y="2779664"/>
            <a:ext cx="892175" cy="330200"/>
          </a:xfrm>
          <a:prstGeom prst="rect">
            <a:avLst/>
          </a:prstGeom>
          <a:noFill/>
          <a:ln w="12700">
            <a:noFill/>
            <a:miter lim="800000"/>
            <a:headEnd/>
            <a:tailEnd/>
          </a:ln>
        </p:spPr>
        <p:txBody>
          <a:bodyPr wrap="none" lIns="84138" tIns="42862" rIns="84138" bIns="42862" anchor="ctr">
            <a:spAutoFit/>
          </a:bodyPr>
          <a:lstStyle/>
          <a:p>
            <a:pPr algn="ctr" eaLnBrk="0" hangingPunct="0"/>
            <a:r>
              <a:rPr lang="en-GB" sz="1600" b="1"/>
              <a:t>NG, AG</a:t>
            </a:r>
          </a:p>
        </p:txBody>
      </p:sp>
    </p:spTree>
    <p:extLst>
      <p:ext uri="{BB962C8B-B14F-4D97-AF65-F5344CB8AC3E}">
        <p14:creationId xmlns:p14="http://schemas.microsoft.com/office/powerpoint/2010/main" val="57791003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1000" fill="hold"/>
                                        <p:tgtEl>
                                          <p:spTgt spid="74"/>
                                        </p:tgtEl>
                                        <p:attrNameLst>
                                          <p:attrName>ppt_x</p:attrName>
                                        </p:attrNameLst>
                                      </p:cBhvr>
                                      <p:tavLst>
                                        <p:tav tm="0">
                                          <p:val>
                                            <p:strVal val="0-#ppt_w/2"/>
                                          </p:val>
                                        </p:tav>
                                        <p:tav tm="100000">
                                          <p:val>
                                            <p:strVal val="#ppt_x"/>
                                          </p:val>
                                        </p:tav>
                                      </p:tavLst>
                                    </p:anim>
                                    <p:anim calcmode="lin" valueType="num">
                                      <p:cBhvr additive="base">
                                        <p:cTn id="8" dur="1000" fill="hold"/>
                                        <p:tgtEl>
                                          <p:spTgt spid="7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1000" fill="hold"/>
                                        <p:tgtEl>
                                          <p:spTgt spid="73"/>
                                        </p:tgtEl>
                                        <p:attrNameLst>
                                          <p:attrName>ppt_x</p:attrName>
                                        </p:attrNameLst>
                                      </p:cBhvr>
                                      <p:tavLst>
                                        <p:tav tm="0">
                                          <p:val>
                                            <p:strVal val="0-#ppt_w/2"/>
                                          </p:val>
                                        </p:tav>
                                        <p:tav tm="100000">
                                          <p:val>
                                            <p:strVal val="#ppt_x"/>
                                          </p:val>
                                        </p:tav>
                                      </p:tavLst>
                                    </p:anim>
                                    <p:anim calcmode="lin" valueType="num">
                                      <p:cBhvr additive="base">
                                        <p:cTn id="12" dur="1000" fill="hold"/>
                                        <p:tgtEl>
                                          <p:spTgt spid="7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9"/>
                                        </p:tgtEl>
                                        <p:attrNameLst>
                                          <p:attrName>style.visibility</p:attrName>
                                        </p:attrNameLst>
                                      </p:cBhvr>
                                      <p:to>
                                        <p:strVal val="visible"/>
                                      </p:to>
                                    </p:set>
                                    <p:anim calcmode="lin" valueType="num">
                                      <p:cBhvr additive="base">
                                        <p:cTn id="15" dur="1000" fill="hold"/>
                                        <p:tgtEl>
                                          <p:spTgt spid="79"/>
                                        </p:tgtEl>
                                        <p:attrNameLst>
                                          <p:attrName>ppt_x</p:attrName>
                                        </p:attrNameLst>
                                      </p:cBhvr>
                                      <p:tavLst>
                                        <p:tav tm="0">
                                          <p:val>
                                            <p:strVal val="0-#ppt_w/2"/>
                                          </p:val>
                                        </p:tav>
                                        <p:tav tm="100000">
                                          <p:val>
                                            <p:strVal val="#ppt_x"/>
                                          </p:val>
                                        </p:tav>
                                      </p:tavLst>
                                    </p:anim>
                                    <p:anim calcmode="lin" valueType="num">
                                      <p:cBhvr additive="base">
                                        <p:cTn id="16" dur="1000" fill="hold"/>
                                        <p:tgtEl>
                                          <p:spTgt spid="7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additive="base">
                                        <p:cTn id="19" dur="1000" fill="hold"/>
                                        <p:tgtEl>
                                          <p:spTgt spid="106"/>
                                        </p:tgtEl>
                                        <p:attrNameLst>
                                          <p:attrName>ppt_x</p:attrName>
                                        </p:attrNameLst>
                                      </p:cBhvr>
                                      <p:tavLst>
                                        <p:tav tm="0">
                                          <p:val>
                                            <p:strVal val="0-#ppt_w/2"/>
                                          </p:val>
                                        </p:tav>
                                        <p:tav tm="100000">
                                          <p:val>
                                            <p:strVal val="#ppt_x"/>
                                          </p:val>
                                        </p:tav>
                                      </p:tavLst>
                                    </p:anim>
                                    <p:anim calcmode="lin" valueType="num">
                                      <p:cBhvr additive="base">
                                        <p:cTn id="20" dur="1000" fill="hold"/>
                                        <p:tgtEl>
                                          <p:spTgt spid="106"/>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4"/>
                                        </p:tgtEl>
                                        <p:attrNameLst>
                                          <p:attrName>style.visibility</p:attrName>
                                        </p:attrNameLst>
                                      </p:cBhvr>
                                      <p:to>
                                        <p:strVal val="visible"/>
                                      </p:to>
                                    </p:set>
                                    <p:anim calcmode="lin" valueType="num">
                                      <p:cBhvr additive="base">
                                        <p:cTn id="23" dur="1000" fill="hold"/>
                                        <p:tgtEl>
                                          <p:spTgt spid="84"/>
                                        </p:tgtEl>
                                        <p:attrNameLst>
                                          <p:attrName>ppt_x</p:attrName>
                                        </p:attrNameLst>
                                      </p:cBhvr>
                                      <p:tavLst>
                                        <p:tav tm="0">
                                          <p:val>
                                            <p:strVal val="0-#ppt_w/2"/>
                                          </p:val>
                                        </p:tav>
                                        <p:tav tm="100000">
                                          <p:val>
                                            <p:strVal val="#ppt_x"/>
                                          </p:val>
                                        </p:tav>
                                      </p:tavLst>
                                    </p:anim>
                                    <p:anim calcmode="lin" valueType="num">
                                      <p:cBhvr additive="base">
                                        <p:cTn id="24" dur="1000" fill="hold"/>
                                        <p:tgtEl>
                                          <p:spTgt spid="8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4"/>
                                        </p:tgtEl>
                                        <p:attrNameLst>
                                          <p:attrName>style.visibility</p:attrName>
                                        </p:attrNameLst>
                                      </p:cBhvr>
                                      <p:to>
                                        <p:strVal val="visible"/>
                                      </p:to>
                                    </p:set>
                                    <p:anim calcmode="lin" valueType="num">
                                      <p:cBhvr additive="base">
                                        <p:cTn id="27" dur="1000" fill="hold"/>
                                        <p:tgtEl>
                                          <p:spTgt spid="94"/>
                                        </p:tgtEl>
                                        <p:attrNameLst>
                                          <p:attrName>ppt_x</p:attrName>
                                        </p:attrNameLst>
                                      </p:cBhvr>
                                      <p:tavLst>
                                        <p:tav tm="0">
                                          <p:val>
                                            <p:strVal val="0-#ppt_w/2"/>
                                          </p:val>
                                        </p:tav>
                                        <p:tav tm="100000">
                                          <p:val>
                                            <p:strVal val="#ppt_x"/>
                                          </p:val>
                                        </p:tav>
                                      </p:tavLst>
                                    </p:anim>
                                    <p:anim calcmode="lin" valueType="num">
                                      <p:cBhvr additive="base">
                                        <p:cTn id="28" dur="1000" fill="hold"/>
                                        <p:tgtEl>
                                          <p:spTgt spid="9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 calcmode="lin" valueType="num">
                                      <p:cBhvr additive="base">
                                        <p:cTn id="31" dur="1000" fill="hold"/>
                                        <p:tgtEl>
                                          <p:spTgt spid="89"/>
                                        </p:tgtEl>
                                        <p:attrNameLst>
                                          <p:attrName>ppt_x</p:attrName>
                                        </p:attrNameLst>
                                      </p:cBhvr>
                                      <p:tavLst>
                                        <p:tav tm="0">
                                          <p:val>
                                            <p:strVal val="0-#ppt_w/2"/>
                                          </p:val>
                                        </p:tav>
                                        <p:tav tm="100000">
                                          <p:val>
                                            <p:strVal val="#ppt_x"/>
                                          </p:val>
                                        </p:tav>
                                      </p:tavLst>
                                    </p:anim>
                                    <p:anim calcmode="lin" valueType="num">
                                      <p:cBhvr additive="base">
                                        <p:cTn id="32" dur="1000" fill="hold"/>
                                        <p:tgtEl>
                                          <p:spTgt spid="89"/>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0"/>
                                        </p:tgtEl>
                                        <p:attrNameLst>
                                          <p:attrName>style.visibility</p:attrName>
                                        </p:attrNameLst>
                                      </p:cBhvr>
                                      <p:to>
                                        <p:strVal val="visible"/>
                                      </p:to>
                                    </p:set>
                                    <p:anim calcmode="lin" valueType="num">
                                      <p:cBhvr additive="base">
                                        <p:cTn id="35" dur="1000" fill="hold"/>
                                        <p:tgtEl>
                                          <p:spTgt spid="100"/>
                                        </p:tgtEl>
                                        <p:attrNameLst>
                                          <p:attrName>ppt_x</p:attrName>
                                        </p:attrNameLst>
                                      </p:cBhvr>
                                      <p:tavLst>
                                        <p:tav tm="0">
                                          <p:val>
                                            <p:strVal val="0-#ppt_w/2"/>
                                          </p:val>
                                        </p:tav>
                                        <p:tav tm="100000">
                                          <p:val>
                                            <p:strVal val="#ppt_x"/>
                                          </p:val>
                                        </p:tav>
                                      </p:tavLst>
                                    </p:anim>
                                    <p:anim calcmode="lin" valueType="num">
                                      <p:cBhvr additive="base">
                                        <p:cTn id="36" dur="1000" fill="hold"/>
                                        <p:tgtEl>
                                          <p:spTgt spid="10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05"/>
                                        </p:tgtEl>
                                        <p:attrNameLst>
                                          <p:attrName>style.visibility</p:attrName>
                                        </p:attrNameLst>
                                      </p:cBhvr>
                                      <p:to>
                                        <p:strVal val="visible"/>
                                      </p:to>
                                    </p:set>
                                    <p:anim calcmode="lin" valueType="num">
                                      <p:cBhvr additive="base">
                                        <p:cTn id="39" dur="1000" fill="hold"/>
                                        <p:tgtEl>
                                          <p:spTgt spid="105"/>
                                        </p:tgtEl>
                                        <p:attrNameLst>
                                          <p:attrName>ppt_x</p:attrName>
                                        </p:attrNameLst>
                                      </p:cBhvr>
                                      <p:tavLst>
                                        <p:tav tm="0">
                                          <p:val>
                                            <p:strVal val="0-#ppt_w/2"/>
                                          </p:val>
                                        </p:tav>
                                        <p:tav tm="100000">
                                          <p:val>
                                            <p:strVal val="#ppt_x"/>
                                          </p:val>
                                        </p:tav>
                                      </p:tavLst>
                                    </p:anim>
                                    <p:anim calcmode="lin" valueType="num">
                                      <p:cBhvr additive="base">
                                        <p:cTn id="40" dur="1000" fill="hold"/>
                                        <p:tgtEl>
                                          <p:spTgt spid="10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 calcmode="lin" valueType="num">
                                      <p:cBhvr additive="base">
                                        <p:cTn id="43" dur="1000" fill="hold"/>
                                        <p:tgtEl>
                                          <p:spTgt spid="95"/>
                                        </p:tgtEl>
                                        <p:attrNameLst>
                                          <p:attrName>ppt_x</p:attrName>
                                        </p:attrNameLst>
                                      </p:cBhvr>
                                      <p:tavLst>
                                        <p:tav tm="0">
                                          <p:val>
                                            <p:strVal val="0-#ppt_w/2"/>
                                          </p:val>
                                        </p:tav>
                                        <p:tav tm="100000">
                                          <p:val>
                                            <p:strVal val="#ppt_x"/>
                                          </p:val>
                                        </p:tav>
                                      </p:tavLst>
                                    </p:anim>
                                    <p:anim calcmode="lin" valueType="num">
                                      <p:cBhvr additive="base">
                                        <p:cTn id="44" dur="1000" fill="hold"/>
                                        <p:tgtEl>
                                          <p:spTgt spid="95"/>
                                        </p:tgtEl>
                                        <p:attrNameLst>
                                          <p:attrName>ppt_y</p:attrName>
                                        </p:attrNameLst>
                                      </p:cBhvr>
                                      <p:tavLst>
                                        <p:tav tm="0">
                                          <p:val>
                                            <p:strVal val="#ppt_y"/>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1"/>
                                        </p:tgtEl>
                                        <p:attrNameLst>
                                          <p:attrName>style.visibility</p:attrName>
                                        </p:attrNameLst>
                                      </p:cBhvr>
                                      <p:to>
                                        <p:strVal val="visible"/>
                                      </p:to>
                                    </p:set>
                                    <p:anim calcmode="lin" valueType="num">
                                      <p:cBhvr additive="base">
                                        <p:cTn id="47" dur="1000" fill="hold"/>
                                        <p:tgtEl>
                                          <p:spTgt spid="111"/>
                                        </p:tgtEl>
                                        <p:attrNameLst>
                                          <p:attrName>ppt_x</p:attrName>
                                        </p:attrNameLst>
                                      </p:cBhvr>
                                      <p:tavLst>
                                        <p:tav tm="0">
                                          <p:val>
                                            <p:strVal val="#ppt_x"/>
                                          </p:val>
                                        </p:tav>
                                        <p:tav tm="100000">
                                          <p:val>
                                            <p:strVal val="#ppt_x"/>
                                          </p:val>
                                        </p:tav>
                                      </p:tavLst>
                                    </p:anim>
                                    <p:anim calcmode="lin" valueType="num">
                                      <p:cBhvr additive="base">
                                        <p:cTn id="48" dur="1000" fill="hold"/>
                                        <p:tgtEl>
                                          <p:spTgt spid="111"/>
                                        </p:tgtEl>
                                        <p:attrNameLst>
                                          <p:attrName>ppt_y</p:attrName>
                                        </p:attrNameLst>
                                      </p:cBhvr>
                                      <p:tavLst>
                                        <p:tav tm="0">
                                          <p:val>
                                            <p:strVal val="1+#ppt_h/2"/>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6"/>
                                        </p:tgtEl>
                                        <p:attrNameLst>
                                          <p:attrName>style.visibility</p:attrName>
                                        </p:attrNameLst>
                                      </p:cBhvr>
                                      <p:to>
                                        <p:strVal val="visible"/>
                                      </p:to>
                                    </p:set>
                                    <p:anim calcmode="lin" valueType="num">
                                      <p:cBhvr additive="base">
                                        <p:cTn id="51" dur="1000" fill="hold"/>
                                        <p:tgtEl>
                                          <p:spTgt spid="116"/>
                                        </p:tgtEl>
                                        <p:attrNameLst>
                                          <p:attrName>ppt_x</p:attrName>
                                        </p:attrNameLst>
                                      </p:cBhvr>
                                      <p:tavLst>
                                        <p:tav tm="0">
                                          <p:val>
                                            <p:strVal val="0-#ppt_w/2"/>
                                          </p:val>
                                        </p:tav>
                                        <p:tav tm="100000">
                                          <p:val>
                                            <p:strVal val="#ppt_x"/>
                                          </p:val>
                                        </p:tav>
                                      </p:tavLst>
                                    </p:anim>
                                    <p:anim calcmode="lin" valueType="num">
                                      <p:cBhvr additive="base">
                                        <p:cTn id="52" dur="1000" fill="hold"/>
                                        <p:tgtEl>
                                          <p:spTgt spid="116"/>
                                        </p:tgtEl>
                                        <p:attrNameLst>
                                          <p:attrName>ppt_y</p:attrName>
                                        </p:attrNameLst>
                                      </p:cBhvr>
                                      <p:tavLst>
                                        <p:tav tm="0">
                                          <p:val>
                                            <p:strVal val="#ppt_y"/>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22"/>
                                        </p:tgtEl>
                                        <p:attrNameLst>
                                          <p:attrName>style.visibility</p:attrName>
                                        </p:attrNameLst>
                                      </p:cBhvr>
                                      <p:to>
                                        <p:strVal val="visible"/>
                                      </p:to>
                                    </p:set>
                                    <p:anim calcmode="lin" valueType="num">
                                      <p:cBhvr additive="base">
                                        <p:cTn id="55" dur="1000" fill="hold"/>
                                        <p:tgtEl>
                                          <p:spTgt spid="122"/>
                                        </p:tgtEl>
                                        <p:attrNameLst>
                                          <p:attrName>ppt_x</p:attrName>
                                        </p:attrNameLst>
                                      </p:cBhvr>
                                      <p:tavLst>
                                        <p:tav tm="0">
                                          <p:val>
                                            <p:strVal val="#ppt_x"/>
                                          </p:val>
                                        </p:tav>
                                        <p:tav tm="100000">
                                          <p:val>
                                            <p:strVal val="#ppt_x"/>
                                          </p:val>
                                        </p:tav>
                                      </p:tavLst>
                                    </p:anim>
                                    <p:anim calcmode="lin" valueType="num">
                                      <p:cBhvr additive="base">
                                        <p:cTn id="56" dur="1000" fill="hold"/>
                                        <p:tgtEl>
                                          <p:spTgt spid="122"/>
                                        </p:tgtEl>
                                        <p:attrNameLst>
                                          <p:attrName>ppt_y</p:attrName>
                                        </p:attrNameLst>
                                      </p:cBhvr>
                                      <p:tavLst>
                                        <p:tav tm="0">
                                          <p:val>
                                            <p:strVal val="1+#ppt_h/2"/>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27"/>
                                        </p:tgtEl>
                                        <p:attrNameLst>
                                          <p:attrName>style.visibility</p:attrName>
                                        </p:attrNameLst>
                                      </p:cBhvr>
                                      <p:to>
                                        <p:strVal val="visible"/>
                                      </p:to>
                                    </p:set>
                                    <p:anim calcmode="lin" valueType="num">
                                      <p:cBhvr additive="base">
                                        <p:cTn id="59" dur="1000" fill="hold"/>
                                        <p:tgtEl>
                                          <p:spTgt spid="127"/>
                                        </p:tgtEl>
                                        <p:attrNameLst>
                                          <p:attrName>ppt_x</p:attrName>
                                        </p:attrNameLst>
                                      </p:cBhvr>
                                      <p:tavLst>
                                        <p:tav tm="0">
                                          <p:val>
                                            <p:strVal val="0-#ppt_w/2"/>
                                          </p:val>
                                        </p:tav>
                                        <p:tav tm="100000">
                                          <p:val>
                                            <p:strVal val="#ppt_x"/>
                                          </p:val>
                                        </p:tav>
                                      </p:tavLst>
                                    </p:anim>
                                    <p:anim calcmode="lin" valueType="num">
                                      <p:cBhvr additive="base">
                                        <p:cTn id="60" dur="1000" fill="hold"/>
                                        <p:tgtEl>
                                          <p:spTgt spid="127"/>
                                        </p:tgtEl>
                                        <p:attrNameLst>
                                          <p:attrName>ppt_y</p:attrName>
                                        </p:attrNameLst>
                                      </p:cBhvr>
                                      <p:tavLst>
                                        <p:tav tm="0">
                                          <p:val>
                                            <p:strVal val="#ppt_y"/>
                                          </p:val>
                                        </p:tav>
                                        <p:tav tm="100000">
                                          <p:val>
                                            <p:strVal val="#ppt_y"/>
                                          </p:val>
                                        </p:tav>
                                      </p:tavLst>
                                    </p:anim>
                                  </p:childTnLst>
                                </p:cTn>
                              </p:par>
                              <p:par>
                                <p:cTn id="61" presetID="2" presetClass="entr" presetSubtype="6" fill="hold" nodeType="withEffect">
                                  <p:stCondLst>
                                    <p:cond delay="0"/>
                                  </p:stCondLst>
                                  <p:childTnLst>
                                    <p:set>
                                      <p:cBhvr>
                                        <p:cTn id="62" dur="1" fill="hold">
                                          <p:stCondLst>
                                            <p:cond delay="0"/>
                                          </p:stCondLst>
                                        </p:cTn>
                                        <p:tgtEl>
                                          <p:spTgt spid="117"/>
                                        </p:tgtEl>
                                        <p:attrNameLst>
                                          <p:attrName>style.visibility</p:attrName>
                                        </p:attrNameLst>
                                      </p:cBhvr>
                                      <p:to>
                                        <p:strVal val="visible"/>
                                      </p:to>
                                    </p:set>
                                    <p:anim calcmode="lin" valueType="num">
                                      <p:cBhvr additive="base">
                                        <p:cTn id="63" dur="1000" fill="hold"/>
                                        <p:tgtEl>
                                          <p:spTgt spid="117"/>
                                        </p:tgtEl>
                                        <p:attrNameLst>
                                          <p:attrName>ppt_x</p:attrName>
                                        </p:attrNameLst>
                                      </p:cBhvr>
                                      <p:tavLst>
                                        <p:tav tm="0">
                                          <p:val>
                                            <p:strVal val="1+#ppt_w/2"/>
                                          </p:val>
                                        </p:tav>
                                        <p:tav tm="100000">
                                          <p:val>
                                            <p:strVal val="#ppt_x"/>
                                          </p:val>
                                        </p:tav>
                                      </p:tavLst>
                                    </p:anim>
                                    <p:anim calcmode="lin" valueType="num">
                                      <p:cBhvr additive="base">
                                        <p:cTn id="64" dur="1000" fill="hold"/>
                                        <p:tgtEl>
                                          <p:spTgt spid="117"/>
                                        </p:tgtEl>
                                        <p:attrNameLst>
                                          <p:attrName>ppt_y</p:attrName>
                                        </p:attrNameLst>
                                      </p:cBhvr>
                                      <p:tavLst>
                                        <p:tav tm="0">
                                          <p:val>
                                            <p:strVal val="1+#ppt_h/2"/>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25"/>
                                        </p:tgtEl>
                                        <p:attrNameLst>
                                          <p:attrName>style.visibility</p:attrName>
                                        </p:attrNameLst>
                                      </p:cBhvr>
                                      <p:to>
                                        <p:strVal val="visible"/>
                                      </p:to>
                                    </p:set>
                                    <p:anim calcmode="lin" valueType="num">
                                      <p:cBhvr additive="base">
                                        <p:cTn id="67" dur="1000" fill="hold"/>
                                        <p:tgtEl>
                                          <p:spTgt spid="125"/>
                                        </p:tgtEl>
                                        <p:attrNameLst>
                                          <p:attrName>ppt_x</p:attrName>
                                        </p:attrNameLst>
                                      </p:cBhvr>
                                      <p:tavLst>
                                        <p:tav tm="0">
                                          <p:val>
                                            <p:strVal val="0-#ppt_w/2"/>
                                          </p:val>
                                        </p:tav>
                                        <p:tav tm="100000">
                                          <p:val>
                                            <p:strVal val="#ppt_x"/>
                                          </p:val>
                                        </p:tav>
                                      </p:tavLst>
                                    </p:anim>
                                    <p:anim calcmode="lin" valueType="num">
                                      <p:cBhvr additive="base">
                                        <p:cTn id="68" dur="1000" fill="hold"/>
                                        <p:tgtEl>
                                          <p:spTgt spid="125"/>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32"/>
                                        </p:tgtEl>
                                        <p:attrNameLst>
                                          <p:attrName>style.visibility</p:attrName>
                                        </p:attrNameLst>
                                      </p:cBhvr>
                                      <p:to>
                                        <p:strVal val="visible"/>
                                      </p:to>
                                    </p:set>
                                    <p:anim calcmode="lin" valueType="num">
                                      <p:cBhvr additive="base">
                                        <p:cTn id="71" dur="1000" fill="hold"/>
                                        <p:tgtEl>
                                          <p:spTgt spid="132"/>
                                        </p:tgtEl>
                                        <p:attrNameLst>
                                          <p:attrName>ppt_x</p:attrName>
                                        </p:attrNameLst>
                                      </p:cBhvr>
                                      <p:tavLst>
                                        <p:tav tm="0">
                                          <p:val>
                                            <p:strVal val="0-#ppt_w/2"/>
                                          </p:val>
                                        </p:tav>
                                        <p:tav tm="100000">
                                          <p:val>
                                            <p:strVal val="#ppt_x"/>
                                          </p:val>
                                        </p:tav>
                                      </p:tavLst>
                                    </p:anim>
                                    <p:anim calcmode="lin" valueType="num">
                                      <p:cBhvr additive="base">
                                        <p:cTn id="72" dur="1000" fill="hold"/>
                                        <p:tgtEl>
                                          <p:spTgt spid="132"/>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134"/>
                                        </p:tgtEl>
                                        <p:attrNameLst>
                                          <p:attrName>style.visibility</p:attrName>
                                        </p:attrNameLst>
                                      </p:cBhvr>
                                      <p:to>
                                        <p:strVal val="visible"/>
                                      </p:to>
                                    </p:set>
                                    <p:anim calcmode="lin" valueType="num">
                                      <p:cBhvr additive="base">
                                        <p:cTn id="75" dur="1000" fill="hold"/>
                                        <p:tgtEl>
                                          <p:spTgt spid="134"/>
                                        </p:tgtEl>
                                        <p:attrNameLst>
                                          <p:attrName>ppt_x</p:attrName>
                                        </p:attrNameLst>
                                      </p:cBhvr>
                                      <p:tavLst>
                                        <p:tav tm="0">
                                          <p:val>
                                            <p:strVal val="0-#ppt_w/2"/>
                                          </p:val>
                                        </p:tav>
                                        <p:tav tm="100000">
                                          <p:val>
                                            <p:strVal val="#ppt_x"/>
                                          </p:val>
                                        </p:tav>
                                      </p:tavLst>
                                    </p:anim>
                                    <p:anim calcmode="lin" valueType="num">
                                      <p:cBhvr additive="base">
                                        <p:cTn id="76" dur="1000" fill="hold"/>
                                        <p:tgtEl>
                                          <p:spTgt spid="13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131"/>
                                        </p:tgtEl>
                                        <p:attrNameLst>
                                          <p:attrName>style.visibility</p:attrName>
                                        </p:attrNameLst>
                                      </p:cBhvr>
                                      <p:to>
                                        <p:strVal val="visible"/>
                                      </p:to>
                                    </p:set>
                                    <p:anim calcmode="lin" valueType="num">
                                      <p:cBhvr additive="base">
                                        <p:cTn id="79" dur="1000" fill="hold"/>
                                        <p:tgtEl>
                                          <p:spTgt spid="131"/>
                                        </p:tgtEl>
                                        <p:attrNameLst>
                                          <p:attrName>ppt_x</p:attrName>
                                        </p:attrNameLst>
                                      </p:cBhvr>
                                      <p:tavLst>
                                        <p:tav tm="0">
                                          <p:val>
                                            <p:strVal val="0-#ppt_w/2"/>
                                          </p:val>
                                        </p:tav>
                                        <p:tav tm="100000">
                                          <p:val>
                                            <p:strVal val="#ppt_x"/>
                                          </p:val>
                                        </p:tav>
                                      </p:tavLst>
                                    </p:anim>
                                    <p:anim calcmode="lin" valueType="num">
                                      <p:cBhvr additive="base">
                                        <p:cTn id="80" dur="1000" fill="hold"/>
                                        <p:tgtEl>
                                          <p:spTgt spid="131"/>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33"/>
                                        </p:tgtEl>
                                        <p:attrNameLst>
                                          <p:attrName>style.visibility</p:attrName>
                                        </p:attrNameLst>
                                      </p:cBhvr>
                                      <p:to>
                                        <p:strVal val="visible"/>
                                      </p:to>
                                    </p:set>
                                    <p:anim calcmode="lin" valueType="num">
                                      <p:cBhvr additive="base">
                                        <p:cTn id="83" dur="1000" fill="hold"/>
                                        <p:tgtEl>
                                          <p:spTgt spid="133"/>
                                        </p:tgtEl>
                                        <p:attrNameLst>
                                          <p:attrName>ppt_x</p:attrName>
                                        </p:attrNameLst>
                                      </p:cBhvr>
                                      <p:tavLst>
                                        <p:tav tm="0">
                                          <p:val>
                                            <p:strVal val="0-#ppt_w/2"/>
                                          </p:val>
                                        </p:tav>
                                        <p:tav tm="100000">
                                          <p:val>
                                            <p:strVal val="#ppt_x"/>
                                          </p:val>
                                        </p:tav>
                                      </p:tavLst>
                                    </p:anim>
                                    <p:anim calcmode="lin" valueType="num">
                                      <p:cBhvr additive="base">
                                        <p:cTn id="84" dur="1000" fill="hold"/>
                                        <p:tgtEl>
                                          <p:spTgt spid="1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94" grpId="0"/>
      <p:bldP spid="105" grpId="0"/>
      <p:bldP spid="116" grpId="0"/>
      <p:bldP spid="125" grpId="0"/>
      <p:bldP spid="127" grpId="0"/>
      <p:bldP spid="131" grpId="0"/>
      <p:bldP spid="132" grpId="0"/>
      <p:bldP spid="133" grpId="0"/>
      <p:bldP spid="134" grpId="0"/>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Title 1"/>
          <p:cNvSpPr>
            <a:spLocks noGrp="1"/>
          </p:cNvSpPr>
          <p:nvPr>
            <p:ph type="title"/>
          </p:nvPr>
        </p:nvSpPr>
        <p:spPr>
          <a:xfrm>
            <a:off x="0" y="0"/>
            <a:ext cx="4742554" cy="623793"/>
          </a:xfrm>
        </p:spPr>
        <p:txBody>
          <a:bodyPr/>
          <a:lstStyle/>
          <a:p>
            <a:pPr eaLnBrk="1" hangingPunct="1"/>
            <a:r>
              <a:rPr lang="en-US" dirty="0" smtClean="0"/>
              <a:t>What is a combined cycle?</a:t>
            </a:r>
          </a:p>
        </p:txBody>
      </p:sp>
      <p:sp>
        <p:nvSpPr>
          <p:cNvPr id="7" name="Content Placeholder 2"/>
          <p:cNvSpPr>
            <a:spLocks noGrp="1"/>
          </p:cNvSpPr>
          <p:nvPr>
            <p:ph idx="4294967295"/>
          </p:nvPr>
        </p:nvSpPr>
        <p:spPr>
          <a:xfrm>
            <a:off x="357188" y="1000125"/>
            <a:ext cx="8496300" cy="3929063"/>
          </a:xfrm>
          <a:prstGeom prst="rect">
            <a:avLst/>
          </a:prstGeom>
        </p:spPr>
        <p:txBody>
          <a:bodyPr/>
          <a:lstStyle/>
          <a:p>
            <a:pPr>
              <a:buFont typeface="Wingdings" pitchFamily="2" charset="2"/>
              <a:buChar char="q"/>
              <a:defRPr/>
            </a:pPr>
            <a:r>
              <a:rPr lang="en-GB" i="1" dirty="0" smtClean="0"/>
              <a:t>“Power producing engine or plant that employs </a:t>
            </a:r>
            <a:r>
              <a:rPr lang="en-GB" i="1" u="sng" dirty="0" smtClean="0">
                <a:effectLst>
                  <a:outerShdw blurRad="38100" dist="38100" dir="2700000" algn="tl">
                    <a:srgbClr val="000000">
                      <a:alpha val="43137"/>
                    </a:srgbClr>
                  </a:outerShdw>
                </a:effectLst>
              </a:rPr>
              <a:t>more than one </a:t>
            </a:r>
            <a:r>
              <a:rPr lang="en-GB" i="1" dirty="0" smtClean="0"/>
              <a:t>thermodynamic cycle”:</a:t>
            </a:r>
          </a:p>
          <a:p>
            <a:pPr lvl="3">
              <a:buFont typeface="Arial" charset="0"/>
              <a:buNone/>
              <a:defRPr/>
            </a:pPr>
            <a:endParaRPr lang="en-GB" dirty="0" smtClean="0"/>
          </a:p>
          <a:p>
            <a:pPr lvl="3">
              <a:buFont typeface="Arial" charset="0"/>
              <a:buNone/>
              <a:defRPr/>
            </a:pPr>
            <a:r>
              <a:rPr lang="en-GB" dirty="0" smtClean="0"/>
              <a:t>		</a:t>
            </a:r>
            <a:endParaRPr lang="fi-FI" dirty="0" smtClean="0"/>
          </a:p>
          <a:p>
            <a:pPr lvl="3">
              <a:defRPr/>
            </a:pPr>
            <a:endParaRPr lang="fi-FI" dirty="0" smtClean="0"/>
          </a:p>
          <a:p>
            <a:pPr lvl="3">
              <a:buFont typeface="Arial" charset="0"/>
              <a:buNone/>
              <a:defRPr/>
            </a:pPr>
            <a:r>
              <a:rPr lang="en-US" dirty="0" smtClean="0"/>
              <a:t>			           </a:t>
            </a:r>
            <a:r>
              <a:rPr lang="en-US" sz="4800" dirty="0" smtClean="0"/>
              <a:t>+</a:t>
            </a:r>
          </a:p>
          <a:p>
            <a:pPr>
              <a:defRPr/>
            </a:pPr>
            <a:endParaRPr lang="en-US" dirty="0" smtClean="0"/>
          </a:p>
          <a:p>
            <a:pPr>
              <a:defRPr/>
            </a:pPr>
            <a:endParaRPr lang="en-US" dirty="0" smtClean="0"/>
          </a:p>
          <a:p>
            <a:pPr>
              <a:buFontTx/>
              <a:buNone/>
              <a:defRPr/>
            </a:pPr>
            <a:endParaRPr lang="en-US" dirty="0" smtClean="0"/>
          </a:p>
        </p:txBody>
      </p:sp>
      <p:pic>
        <p:nvPicPr>
          <p:cNvPr id="8" name="Picture 23" descr="Engine 46-50"/>
          <p:cNvPicPr>
            <a:picLocks noChangeAspect="1" noChangeArrowheads="1"/>
          </p:cNvPicPr>
          <p:nvPr/>
        </p:nvPicPr>
        <p:blipFill>
          <a:blip r:embed="rId3" cstate="print"/>
          <a:srcRect/>
          <a:stretch>
            <a:fillRect/>
          </a:stretch>
        </p:blipFill>
        <p:spPr bwMode="auto">
          <a:xfrm>
            <a:off x="785813" y="1785938"/>
            <a:ext cx="2878137" cy="2919412"/>
          </a:xfrm>
          <a:prstGeom prst="rect">
            <a:avLst/>
          </a:prstGeom>
          <a:noFill/>
          <a:ln w="9525">
            <a:noFill/>
            <a:miter lim="800000"/>
            <a:headEnd/>
            <a:tailEnd/>
          </a:ln>
        </p:spPr>
      </p:pic>
      <p:pic>
        <p:nvPicPr>
          <p:cNvPr id="9" name="Picture 4" descr="IMG_0536 resized"/>
          <p:cNvPicPr>
            <a:picLocks noChangeAspect="1" noChangeArrowheads="1"/>
          </p:cNvPicPr>
          <p:nvPr/>
        </p:nvPicPr>
        <p:blipFill>
          <a:blip r:embed="rId4" cstate="print"/>
          <a:srcRect/>
          <a:stretch>
            <a:fillRect/>
          </a:stretch>
        </p:blipFill>
        <p:spPr bwMode="auto">
          <a:xfrm>
            <a:off x="4786313" y="1857375"/>
            <a:ext cx="3662362" cy="2778125"/>
          </a:xfrm>
          <a:prstGeom prst="rect">
            <a:avLst/>
          </a:prstGeom>
          <a:noFill/>
          <a:ln w="9525">
            <a:noFill/>
            <a:miter lim="800000"/>
            <a:headEnd/>
            <a:tailEnd/>
          </a:ln>
        </p:spPr>
      </p:pic>
      <p:sp>
        <p:nvSpPr>
          <p:cNvPr id="10" name="Content Placeholder 2"/>
          <p:cNvSpPr txBox="1">
            <a:spLocks/>
          </p:cNvSpPr>
          <p:nvPr/>
        </p:nvSpPr>
        <p:spPr bwMode="auto">
          <a:xfrm>
            <a:off x="357188" y="4429125"/>
            <a:ext cx="8496300" cy="1428750"/>
          </a:xfrm>
          <a:prstGeom prst="rect">
            <a:avLst/>
          </a:prstGeom>
          <a:noFill/>
          <a:ln w="9525">
            <a:noFill/>
            <a:miter lim="800000"/>
            <a:headEnd/>
            <a:tailEnd/>
          </a:ln>
        </p:spPr>
        <p:txBody>
          <a:bodyPr lIns="72000" rIns="72000"/>
          <a:lstStyle/>
          <a:p>
            <a:pPr marL="269875" indent="-269875">
              <a:spcAft>
                <a:spcPct val="20000"/>
              </a:spcAft>
              <a:buClr>
                <a:srgbClr val="4C4C4C"/>
              </a:buClr>
              <a:defRPr/>
            </a:pPr>
            <a:endParaRPr lang="en-US" kern="0" dirty="0">
              <a:latin typeface="+mn-lt"/>
            </a:endParaRPr>
          </a:p>
          <a:p>
            <a:pPr marL="269875" indent="-269875">
              <a:spcAft>
                <a:spcPct val="20000"/>
              </a:spcAft>
              <a:buClr>
                <a:srgbClr val="4C4C4C"/>
              </a:buClr>
              <a:buFont typeface="Wingdings" pitchFamily="2" charset="2"/>
              <a:buChar char="q"/>
              <a:defRPr/>
            </a:pPr>
            <a:r>
              <a:rPr lang="en-US" kern="0" dirty="0">
                <a:latin typeface="+mn-lt"/>
              </a:rPr>
              <a:t>To increase the plant </a:t>
            </a:r>
            <a:r>
              <a:rPr lang="en-US" u="sng" kern="0" dirty="0">
                <a:effectLst>
                  <a:outerShdw blurRad="38100" dist="38100" dir="2700000" algn="tl">
                    <a:srgbClr val="000000">
                      <a:alpha val="43137"/>
                    </a:srgbClr>
                  </a:outerShdw>
                </a:effectLst>
                <a:latin typeface="+mn-lt"/>
              </a:rPr>
              <a:t>efficiency</a:t>
            </a:r>
            <a:endParaRPr lang="en-US" kern="0" dirty="0">
              <a:latin typeface="+mn-lt"/>
            </a:endParaRPr>
          </a:p>
          <a:p>
            <a:pPr marL="727075" lvl="1" indent="-269875">
              <a:spcAft>
                <a:spcPct val="20000"/>
              </a:spcAft>
              <a:buClr>
                <a:srgbClr val="4C4C4C"/>
              </a:buClr>
              <a:buFont typeface="Wingdings" pitchFamily="2" charset="2"/>
              <a:buChar char="Ø"/>
              <a:defRPr/>
            </a:pPr>
            <a:r>
              <a:rPr lang="en-US" sz="1800" i="1" kern="0" dirty="0">
                <a:latin typeface="+mn-lt"/>
              </a:rPr>
              <a:t>	43-46% net efficiency with engines</a:t>
            </a:r>
            <a:r>
              <a:rPr lang="en-US" sz="1800" i="1" kern="0" dirty="0">
                <a:latin typeface="+mn-lt"/>
                <a:sym typeface="Wingdings" pitchFamily="2" charset="2"/>
              </a:rPr>
              <a:t> </a:t>
            </a:r>
          </a:p>
          <a:p>
            <a:pPr marL="727075" lvl="1" indent="-269875">
              <a:spcAft>
                <a:spcPct val="20000"/>
              </a:spcAft>
              <a:buClr>
                <a:srgbClr val="4C4C4C"/>
              </a:buClr>
              <a:buFont typeface="Wingdings" pitchFamily="2" charset="2"/>
              <a:buChar char="Ø"/>
              <a:defRPr/>
            </a:pPr>
            <a:r>
              <a:rPr lang="en-US" sz="1800" i="1" kern="0" dirty="0">
                <a:latin typeface="+mn-lt"/>
                <a:sym typeface="Wingdings" pitchFamily="2" charset="2"/>
              </a:rPr>
              <a:t>   47-50% net efficiency with engines + combined cycle</a:t>
            </a:r>
            <a:endParaRPr lang="en-US" sz="1800" i="1" kern="0" dirty="0">
              <a:latin typeface="+mn-lt"/>
            </a:endParaRPr>
          </a:p>
        </p:txBody>
      </p:sp>
    </p:spTree>
    <p:extLst>
      <p:ext uri="{BB962C8B-B14F-4D97-AF65-F5344CB8AC3E}">
        <p14:creationId xmlns:p14="http://schemas.microsoft.com/office/powerpoint/2010/main" val="287842282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blinds(horizontal)">
                                      <p:cBhvr>
                                        <p:cTn id="13" dur="500"/>
                                        <p:tgtEl>
                                          <p:spTgt spid="7">
                                            <p:txEl>
                                              <p:pRg st="0" end="0"/>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blinds(horizontal)">
                                      <p:cBhvr>
                                        <p:cTn id="16" dur="500"/>
                                        <p:tgtEl>
                                          <p:spTgt spid="7">
                                            <p:txEl>
                                              <p:pRg st="2" end="2"/>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blinds(horizontal)">
                                      <p:cBhvr>
                                        <p:cTn id="19" dur="500"/>
                                        <p:tgtEl>
                                          <p:spTgt spid="7">
                                            <p:txEl>
                                              <p:pRg st="4" end="4"/>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Title 1"/>
          <p:cNvSpPr>
            <a:spLocks noGrp="1"/>
          </p:cNvSpPr>
          <p:nvPr>
            <p:ph type="title"/>
          </p:nvPr>
        </p:nvSpPr>
        <p:spPr>
          <a:xfrm>
            <a:off x="0" y="0"/>
            <a:ext cx="5868988" cy="623888"/>
          </a:xfrm>
        </p:spPr>
        <p:txBody>
          <a:bodyPr/>
          <a:lstStyle/>
          <a:p>
            <a:r>
              <a:rPr lang="fi-FI" smtClean="0"/>
              <a:t>Engine combined cycle technology</a:t>
            </a:r>
            <a:endParaRPr lang="en-GB" smtClean="0"/>
          </a:p>
        </p:txBody>
      </p:sp>
      <p:sp>
        <p:nvSpPr>
          <p:cNvPr id="13" name="Content Placeholder 2"/>
          <p:cNvSpPr>
            <a:spLocks noGrp="1"/>
          </p:cNvSpPr>
          <p:nvPr>
            <p:ph idx="4294967295"/>
          </p:nvPr>
        </p:nvSpPr>
        <p:spPr>
          <a:xfrm>
            <a:off x="357188" y="2286000"/>
            <a:ext cx="8677275" cy="571500"/>
          </a:xfrm>
          <a:prstGeom prst="rect">
            <a:avLst/>
          </a:prstGeom>
        </p:spPr>
        <p:txBody>
          <a:bodyPr/>
          <a:lstStyle/>
          <a:p>
            <a:pPr>
              <a:buFontTx/>
              <a:buNone/>
            </a:pPr>
            <a:r>
              <a:rPr lang="fi-FI" smtClean="0"/>
              <a:t>   				 Exhaust gas boiler</a:t>
            </a:r>
          </a:p>
          <a:p>
            <a:pPr>
              <a:buFontTx/>
              <a:buNone/>
            </a:pPr>
            <a:endParaRPr lang="fi-FI" sz="1200" smtClean="0"/>
          </a:p>
          <a:p>
            <a:pPr lvl="1">
              <a:buFont typeface="Arial" charset="0"/>
              <a:buNone/>
            </a:pPr>
            <a:r>
              <a:rPr lang="fi-FI" sz="1200" smtClean="0"/>
              <a:t>			      </a:t>
            </a:r>
          </a:p>
          <a:p>
            <a:pPr lvl="1">
              <a:buFont typeface="Arial" charset="0"/>
              <a:buNone/>
            </a:pPr>
            <a:r>
              <a:rPr lang="fi-FI" sz="1200" smtClean="0"/>
              <a:t>			       	   </a:t>
            </a:r>
          </a:p>
          <a:p>
            <a:pPr lvl="1">
              <a:buFont typeface="Arial" charset="0"/>
              <a:buNone/>
            </a:pPr>
            <a:r>
              <a:rPr lang="fi-FI" sz="1200" smtClean="0"/>
              <a:t>				      </a:t>
            </a:r>
          </a:p>
          <a:p>
            <a:pPr lvl="1">
              <a:buFont typeface="Arial" charset="0"/>
              <a:buNone/>
            </a:pPr>
            <a:r>
              <a:rPr lang="fi-FI" smtClean="0"/>
              <a:t>				</a:t>
            </a:r>
          </a:p>
          <a:p>
            <a:pPr>
              <a:buFontTx/>
              <a:buNone/>
            </a:pPr>
            <a:endParaRPr lang="fi-FI" sz="2800" smtClean="0"/>
          </a:p>
          <a:p>
            <a:pPr>
              <a:buFontTx/>
              <a:buNone/>
            </a:pPr>
            <a:r>
              <a:rPr lang="fi-FI" sz="2800" smtClean="0"/>
              <a:t>			      </a:t>
            </a:r>
          </a:p>
          <a:p>
            <a:pPr>
              <a:buFontTx/>
              <a:buNone/>
            </a:pPr>
            <a:r>
              <a:rPr lang="fi-FI" smtClean="0"/>
              <a:t>			</a:t>
            </a:r>
          </a:p>
          <a:p>
            <a:pPr>
              <a:buFontTx/>
              <a:buNone/>
            </a:pPr>
            <a:r>
              <a:rPr lang="fi-FI" smtClean="0"/>
              <a:t>			</a:t>
            </a:r>
            <a:endParaRPr lang="en-GB" smtClean="0"/>
          </a:p>
        </p:txBody>
      </p:sp>
      <p:sp>
        <p:nvSpPr>
          <p:cNvPr id="14" name="Right Arrow 4"/>
          <p:cNvSpPr>
            <a:spLocks noChangeArrowheads="1"/>
          </p:cNvSpPr>
          <p:nvPr/>
        </p:nvSpPr>
        <p:spPr bwMode="auto">
          <a:xfrm rot="5400000">
            <a:off x="4036219" y="1750219"/>
            <a:ext cx="357188" cy="285750"/>
          </a:xfrm>
          <a:prstGeom prst="rightArrow">
            <a:avLst>
              <a:gd name="adj1" fmla="val 50000"/>
              <a:gd name="adj2" fmla="val 50000"/>
            </a:avLst>
          </a:prstGeom>
          <a:solidFill>
            <a:schemeClr val="accent1"/>
          </a:solidFill>
          <a:ln w="9525" algn="ctr">
            <a:solidFill>
              <a:schemeClr val="tx1"/>
            </a:solidFill>
            <a:round/>
            <a:headEnd/>
            <a:tailEnd/>
          </a:ln>
          <a:scene3d>
            <a:camera prst="orthographicFront"/>
            <a:lightRig rig="threePt" dir="t"/>
          </a:scene3d>
          <a:sp3d>
            <a:bevelT/>
          </a:sp3d>
        </p:spPr>
        <p:txBody>
          <a:bodyPr/>
          <a:lstStyle/>
          <a:p>
            <a:pPr>
              <a:defRPr/>
            </a:pPr>
            <a:endParaRPr lang="en-GB"/>
          </a:p>
        </p:txBody>
      </p:sp>
      <p:sp>
        <p:nvSpPr>
          <p:cNvPr id="15" name="Right Arrow 5"/>
          <p:cNvSpPr>
            <a:spLocks noChangeArrowheads="1"/>
          </p:cNvSpPr>
          <p:nvPr/>
        </p:nvSpPr>
        <p:spPr bwMode="auto">
          <a:xfrm rot="5400000">
            <a:off x="4036219" y="3107532"/>
            <a:ext cx="357187" cy="285750"/>
          </a:xfrm>
          <a:prstGeom prst="rightArrow">
            <a:avLst>
              <a:gd name="adj1" fmla="val 50000"/>
              <a:gd name="adj2" fmla="val 50000"/>
            </a:avLst>
          </a:prstGeom>
          <a:solidFill>
            <a:schemeClr val="accent1"/>
          </a:solidFill>
          <a:ln w="9525" algn="ctr">
            <a:solidFill>
              <a:schemeClr val="tx1"/>
            </a:solidFill>
            <a:round/>
            <a:headEnd/>
            <a:tailEnd/>
          </a:ln>
          <a:scene3d>
            <a:camera prst="orthographicFront"/>
            <a:lightRig rig="threePt" dir="t"/>
          </a:scene3d>
          <a:sp3d prstMaterial="dkEdge">
            <a:bevelT/>
          </a:sp3d>
        </p:spPr>
        <p:txBody>
          <a:bodyPr/>
          <a:lstStyle/>
          <a:p>
            <a:pPr>
              <a:defRPr/>
            </a:pPr>
            <a:endParaRPr lang="en-GB"/>
          </a:p>
        </p:txBody>
      </p:sp>
      <p:sp>
        <p:nvSpPr>
          <p:cNvPr id="16" name="Right Arrow 6"/>
          <p:cNvSpPr>
            <a:spLocks noChangeArrowheads="1"/>
          </p:cNvSpPr>
          <p:nvPr/>
        </p:nvSpPr>
        <p:spPr bwMode="auto">
          <a:xfrm rot="5400000">
            <a:off x="4036219" y="4464844"/>
            <a:ext cx="357188" cy="285750"/>
          </a:xfrm>
          <a:prstGeom prst="rightArrow">
            <a:avLst>
              <a:gd name="adj1" fmla="val 50000"/>
              <a:gd name="adj2" fmla="val 50000"/>
            </a:avLst>
          </a:prstGeom>
          <a:solidFill>
            <a:schemeClr val="accent1"/>
          </a:solidFill>
          <a:ln w="9525" algn="ctr">
            <a:solidFill>
              <a:schemeClr val="tx1"/>
            </a:solidFill>
            <a:round/>
            <a:headEnd/>
            <a:tailEnd/>
          </a:ln>
          <a:scene3d>
            <a:camera prst="orthographicFront"/>
            <a:lightRig rig="threePt" dir="t"/>
          </a:scene3d>
          <a:sp3d>
            <a:bevelT/>
          </a:sp3d>
        </p:spPr>
        <p:txBody>
          <a:bodyPr/>
          <a:lstStyle/>
          <a:p>
            <a:pPr>
              <a:defRPr/>
            </a:pPr>
            <a:endParaRPr lang="en-GB"/>
          </a:p>
        </p:txBody>
      </p:sp>
      <p:pic>
        <p:nvPicPr>
          <p:cNvPr id="16400" name="Picture 12"/>
          <p:cNvPicPr>
            <a:picLocks noChangeAspect="1" noChangeArrowheads="1"/>
          </p:cNvPicPr>
          <p:nvPr/>
        </p:nvPicPr>
        <p:blipFill>
          <a:blip r:embed="rId2" cstate="print"/>
          <a:srcRect/>
          <a:stretch>
            <a:fillRect/>
          </a:stretch>
        </p:blipFill>
        <p:spPr bwMode="auto">
          <a:xfrm>
            <a:off x="5643563" y="1428750"/>
            <a:ext cx="1847850" cy="2141538"/>
          </a:xfrm>
          <a:prstGeom prst="rect">
            <a:avLst/>
          </a:prstGeom>
          <a:noFill/>
          <a:ln w="9525">
            <a:noFill/>
            <a:miter lim="800000"/>
            <a:headEnd/>
            <a:tailEnd/>
          </a:ln>
        </p:spPr>
      </p:pic>
      <p:pic>
        <p:nvPicPr>
          <p:cNvPr id="16401" name="Picture 13"/>
          <p:cNvPicPr>
            <a:picLocks noChangeAspect="1" noChangeArrowheads="1"/>
          </p:cNvPicPr>
          <p:nvPr/>
        </p:nvPicPr>
        <p:blipFill>
          <a:blip r:embed="rId3" cstate="print"/>
          <a:srcRect/>
          <a:stretch>
            <a:fillRect/>
          </a:stretch>
        </p:blipFill>
        <p:spPr bwMode="auto">
          <a:xfrm>
            <a:off x="428625" y="3000375"/>
            <a:ext cx="2778125" cy="1624013"/>
          </a:xfrm>
          <a:prstGeom prst="rect">
            <a:avLst/>
          </a:prstGeom>
          <a:noFill/>
          <a:ln w="9525">
            <a:noFill/>
            <a:miter lim="800000"/>
            <a:headEnd/>
            <a:tailEnd/>
          </a:ln>
        </p:spPr>
      </p:pic>
      <p:pic>
        <p:nvPicPr>
          <p:cNvPr id="16402" name="Picture 14"/>
          <p:cNvPicPr>
            <a:picLocks noChangeAspect="1" noChangeArrowheads="1"/>
          </p:cNvPicPr>
          <p:nvPr/>
        </p:nvPicPr>
        <p:blipFill>
          <a:blip r:embed="rId4" cstate="print"/>
          <a:srcRect/>
          <a:stretch>
            <a:fillRect/>
          </a:stretch>
        </p:blipFill>
        <p:spPr bwMode="auto">
          <a:xfrm>
            <a:off x="5643563" y="4214813"/>
            <a:ext cx="1835150" cy="1958975"/>
          </a:xfrm>
          <a:prstGeom prst="rect">
            <a:avLst/>
          </a:prstGeom>
          <a:noFill/>
          <a:ln w="9525">
            <a:noFill/>
            <a:miter lim="800000"/>
            <a:headEnd/>
            <a:tailEnd/>
          </a:ln>
        </p:spPr>
      </p:pic>
      <p:sp>
        <p:nvSpPr>
          <p:cNvPr id="20" name="Content Placeholder 2"/>
          <p:cNvSpPr txBox="1">
            <a:spLocks/>
          </p:cNvSpPr>
          <p:nvPr/>
        </p:nvSpPr>
        <p:spPr bwMode="auto">
          <a:xfrm>
            <a:off x="285750" y="1071563"/>
            <a:ext cx="8677275" cy="500062"/>
          </a:xfrm>
          <a:prstGeom prst="rect">
            <a:avLst/>
          </a:prstGeom>
          <a:noFill/>
          <a:ln w="9525">
            <a:noFill/>
            <a:miter lim="800000"/>
            <a:headEnd/>
            <a:tailEnd/>
          </a:ln>
        </p:spPr>
        <p:txBody>
          <a:bodyPr lIns="72000" rIns="72000"/>
          <a:lstStyle/>
          <a:p>
            <a:pPr marL="269875" indent="-269875">
              <a:spcAft>
                <a:spcPct val="20000"/>
              </a:spcAft>
              <a:buClr>
                <a:srgbClr val="4C4C4C"/>
              </a:buClr>
              <a:defRPr/>
            </a:pPr>
            <a:r>
              <a:rPr lang="fi-FI" kern="0" dirty="0">
                <a:latin typeface="+mn-lt"/>
              </a:rPr>
              <a:t>   				      </a:t>
            </a:r>
            <a:r>
              <a:rPr lang="fi-FI" kern="0" dirty="0" err="1">
                <a:latin typeface="+mn-lt"/>
              </a:rPr>
              <a:t>Heat</a:t>
            </a:r>
            <a:r>
              <a:rPr lang="fi-FI" kern="0" dirty="0">
                <a:latin typeface="+mn-lt"/>
              </a:rPr>
              <a:t> </a:t>
            </a:r>
            <a:r>
              <a:rPr lang="fi-FI" kern="0" dirty="0" err="1">
                <a:latin typeface="+mn-lt"/>
              </a:rPr>
              <a:t>source</a:t>
            </a:r>
            <a:endParaRPr lang="fi-FI" kern="0" dirty="0">
              <a:latin typeface="+mn-lt"/>
            </a:endParaRPr>
          </a:p>
          <a:p>
            <a:pPr marL="269875" indent="-269875">
              <a:spcAft>
                <a:spcPct val="20000"/>
              </a:spcAft>
              <a:buClr>
                <a:srgbClr val="4C4C4C"/>
              </a:buClr>
              <a:defRPr/>
            </a:pPr>
            <a:r>
              <a:rPr lang="fi-FI" kern="0" dirty="0">
                <a:latin typeface="+mn-lt"/>
              </a:rPr>
              <a:t>					</a:t>
            </a:r>
            <a:endParaRPr lang="en-GB" kern="0" dirty="0">
              <a:latin typeface="+mn-lt"/>
            </a:endParaRPr>
          </a:p>
        </p:txBody>
      </p:sp>
      <p:sp>
        <p:nvSpPr>
          <p:cNvPr id="21" name="Content Placeholder 2"/>
          <p:cNvSpPr txBox="1">
            <a:spLocks/>
          </p:cNvSpPr>
          <p:nvPr/>
        </p:nvSpPr>
        <p:spPr bwMode="auto">
          <a:xfrm>
            <a:off x="357188" y="3429000"/>
            <a:ext cx="8677275" cy="714375"/>
          </a:xfrm>
          <a:prstGeom prst="rect">
            <a:avLst/>
          </a:prstGeom>
          <a:noFill/>
          <a:ln w="9525">
            <a:noFill/>
            <a:miter lim="800000"/>
            <a:headEnd/>
            <a:tailEnd/>
          </a:ln>
        </p:spPr>
        <p:txBody>
          <a:bodyPr lIns="72000" rIns="72000"/>
          <a:lstStyle/>
          <a:p>
            <a:pPr marL="541338" lvl="1" indent="-269875">
              <a:spcAft>
                <a:spcPct val="20000"/>
              </a:spcAft>
              <a:buClr>
                <a:srgbClr val="4C4C4C"/>
              </a:buClr>
              <a:buFont typeface="Arial" charset="0"/>
              <a:buNone/>
              <a:defRPr/>
            </a:pPr>
            <a:r>
              <a:rPr lang="fi-FI" sz="1200" kern="0" dirty="0">
                <a:latin typeface="+mn-lt"/>
              </a:rPr>
              <a:t>				      </a:t>
            </a:r>
          </a:p>
          <a:p>
            <a:pPr marL="541338" lvl="1" indent="-269875">
              <a:spcAft>
                <a:spcPct val="20000"/>
              </a:spcAft>
              <a:buClr>
                <a:srgbClr val="4C4C4C"/>
              </a:buClr>
              <a:buFont typeface="Arial" charset="0"/>
              <a:buNone/>
              <a:defRPr/>
            </a:pPr>
            <a:r>
              <a:rPr lang="fi-FI" kern="0" dirty="0">
                <a:latin typeface="+mn-lt"/>
              </a:rPr>
              <a:t>				     </a:t>
            </a:r>
            <a:r>
              <a:rPr lang="fi-FI" kern="0" dirty="0" err="1">
                <a:latin typeface="+mn-lt"/>
              </a:rPr>
              <a:t>Steam</a:t>
            </a:r>
            <a:r>
              <a:rPr lang="fi-FI" kern="0" dirty="0">
                <a:latin typeface="+mn-lt"/>
              </a:rPr>
              <a:t> </a:t>
            </a:r>
            <a:r>
              <a:rPr lang="fi-FI" kern="0" dirty="0" err="1">
                <a:latin typeface="+mn-lt"/>
              </a:rPr>
              <a:t>turbine</a:t>
            </a:r>
            <a:endParaRPr lang="en-GB" kern="0" dirty="0">
              <a:latin typeface="+mn-lt"/>
            </a:endParaRPr>
          </a:p>
        </p:txBody>
      </p:sp>
      <p:pic>
        <p:nvPicPr>
          <p:cNvPr id="16405" name="Picture 23" descr="Engine 46-50"/>
          <p:cNvPicPr>
            <a:picLocks noChangeAspect="1" noChangeArrowheads="1"/>
          </p:cNvPicPr>
          <p:nvPr/>
        </p:nvPicPr>
        <p:blipFill>
          <a:blip r:embed="rId5" cstate="print"/>
          <a:srcRect/>
          <a:stretch>
            <a:fillRect/>
          </a:stretch>
        </p:blipFill>
        <p:spPr bwMode="auto">
          <a:xfrm>
            <a:off x="1000125" y="642938"/>
            <a:ext cx="1822450" cy="1847850"/>
          </a:xfrm>
          <a:prstGeom prst="rect">
            <a:avLst/>
          </a:prstGeom>
          <a:noFill/>
          <a:ln w="9525">
            <a:noFill/>
            <a:miter lim="800000"/>
            <a:headEnd/>
            <a:tailEnd/>
          </a:ln>
        </p:spPr>
      </p:pic>
      <p:sp>
        <p:nvSpPr>
          <p:cNvPr id="23" name="Content Placeholder 2"/>
          <p:cNvSpPr txBox="1">
            <a:spLocks/>
          </p:cNvSpPr>
          <p:nvPr/>
        </p:nvSpPr>
        <p:spPr bwMode="auto">
          <a:xfrm>
            <a:off x="466725" y="5000625"/>
            <a:ext cx="8677275" cy="571500"/>
          </a:xfrm>
          <a:prstGeom prst="rect">
            <a:avLst/>
          </a:prstGeom>
          <a:noFill/>
          <a:ln w="9525">
            <a:noFill/>
            <a:miter lim="800000"/>
            <a:headEnd/>
            <a:tailEnd/>
          </a:ln>
        </p:spPr>
        <p:txBody>
          <a:bodyPr lIns="72000" rIns="72000"/>
          <a:lstStyle/>
          <a:p>
            <a:pPr marL="269875" indent="-269875">
              <a:spcAft>
                <a:spcPct val="20000"/>
              </a:spcAft>
              <a:buClr>
                <a:srgbClr val="4C4C4C"/>
              </a:buClr>
              <a:defRPr/>
            </a:pPr>
            <a:r>
              <a:rPr lang="fi-FI" kern="0" dirty="0">
                <a:latin typeface="+mn-lt"/>
              </a:rPr>
              <a:t>			                </a:t>
            </a:r>
            <a:r>
              <a:rPr lang="fi-FI" kern="0" dirty="0" err="1">
                <a:latin typeface="+mn-lt"/>
              </a:rPr>
              <a:t>Cooling</a:t>
            </a:r>
            <a:r>
              <a:rPr lang="fi-FI" kern="0" dirty="0">
                <a:latin typeface="+mn-lt"/>
              </a:rPr>
              <a:t> </a:t>
            </a:r>
            <a:r>
              <a:rPr lang="fi-FI" kern="0" dirty="0" err="1">
                <a:latin typeface="+mn-lt"/>
              </a:rPr>
              <a:t>system</a:t>
            </a:r>
            <a:endParaRPr lang="fi-FI" kern="0" dirty="0">
              <a:latin typeface="+mn-lt"/>
            </a:endParaRPr>
          </a:p>
          <a:p>
            <a:pPr marL="269875" indent="-269875">
              <a:spcAft>
                <a:spcPct val="20000"/>
              </a:spcAft>
              <a:buClr>
                <a:srgbClr val="4C4C4C"/>
              </a:buClr>
              <a:defRPr/>
            </a:pPr>
            <a:r>
              <a:rPr lang="fi-FI" kern="0" dirty="0">
                <a:latin typeface="+mn-lt"/>
              </a:rPr>
              <a:t>			</a:t>
            </a:r>
            <a:endParaRPr lang="en-GB" kern="0" dirty="0">
              <a:latin typeface="+mn-lt"/>
            </a:endParaRPr>
          </a:p>
        </p:txBody>
      </p:sp>
    </p:spTree>
    <p:extLst>
      <p:ext uri="{BB962C8B-B14F-4D97-AF65-F5344CB8AC3E}">
        <p14:creationId xmlns:p14="http://schemas.microsoft.com/office/powerpoint/2010/main" val="327616015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2080727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9" presetClass="emph" presetSubtype="0" grpId="0" nodeType="withEffect">
                                  <p:stCondLst>
                                    <p:cond delay="0"/>
                                  </p:stCondLst>
                                  <p:childTnLst>
                                    <p:set>
                                      <p:cBhvr rctx="PPT">
                                        <p:cTn id="9" dur="indefinite"/>
                                        <p:tgtEl>
                                          <p:spTgt spid="11"/>
                                        </p:tgtEl>
                                        <p:attrNameLst>
                                          <p:attrName>style.opacity</p:attrName>
                                        </p:attrNameLst>
                                      </p:cBhvr>
                                      <p:to>
                                        <p:strVal val="0.5"/>
                                      </p:to>
                                    </p:set>
                                    <p:animEffect filter="image" prLst="opacity: 0.5">
                                      <p:cBhvr rctx="IE">
                                        <p:cTn id="10" dur="indefinite"/>
                                        <p:tgtEl>
                                          <p:spTgt spid="11"/>
                                        </p:tgtEl>
                                      </p:cBhvr>
                                    </p:animEffect>
                                  </p:childTnLst>
                                </p:cTn>
                              </p:par>
                              <p:par>
                                <p:cTn id="11" presetID="9" presetClass="emph" presetSubtype="0" grpId="0" nodeType="withEffect">
                                  <p:stCondLst>
                                    <p:cond delay="0"/>
                                  </p:stCondLst>
                                  <p:childTnLst>
                                    <p:set>
                                      <p:cBhvr rctx="PPT">
                                        <p:cTn id="12" dur="indefinite"/>
                                        <p:tgtEl>
                                          <p:spTgt spid="9"/>
                                        </p:tgtEl>
                                        <p:attrNameLst>
                                          <p:attrName>style.opacity</p:attrName>
                                        </p:attrNameLst>
                                      </p:cBhvr>
                                      <p:to>
                                        <p:strVal val="0.5"/>
                                      </p:to>
                                    </p:set>
                                    <p:animEffect filter="image" prLst="opacity: 0.5">
                                      <p:cBhvr rctx="IE">
                                        <p:cTn id="13" dur="indefinite"/>
                                        <p:tgtEl>
                                          <p:spTgt spid="9"/>
                                        </p:tgtEl>
                                      </p:cBhvr>
                                    </p:animEffect>
                                  </p:childTnLst>
                                </p:cTn>
                              </p:par>
                              <p:par>
                                <p:cTn id="14" presetID="9" presetClass="emph" presetSubtype="0" grpId="0" nodeType="withEffect">
                                  <p:stCondLst>
                                    <p:cond delay="0"/>
                                  </p:stCondLst>
                                  <p:childTnLst>
                                    <p:set>
                                      <p:cBhvr rctx="PPT">
                                        <p:cTn id="15" dur="indefinite"/>
                                        <p:tgtEl>
                                          <p:spTgt spid="13"/>
                                        </p:tgtEl>
                                        <p:attrNameLst>
                                          <p:attrName>style.opacity</p:attrName>
                                        </p:attrNameLst>
                                      </p:cBhvr>
                                      <p:to>
                                        <p:strVal val="0.5"/>
                                      </p:to>
                                    </p:set>
                                    <p:animEffect filter="image" prLst="opacity: 0.5">
                                      <p:cBhvr rctx="IE">
                                        <p:cTn id="16" dur="indefinite"/>
                                        <p:tgtEl>
                                          <p:spTgt spid="13"/>
                                        </p:tgtEl>
                                      </p:cBhvr>
                                    </p:animEffect>
                                  </p:childTnLst>
                                </p:cTn>
                              </p:par>
                              <p:par>
                                <p:cTn id="17" presetID="9" presetClass="emph" presetSubtype="0" grpId="0" nodeType="withEffect">
                                  <p:stCondLst>
                                    <p:cond delay="0"/>
                                  </p:stCondLst>
                                  <p:childTnLst>
                                    <p:set>
                                      <p:cBhvr rctx="PPT">
                                        <p:cTn id="18" dur="indefinite"/>
                                        <p:tgtEl>
                                          <p:spTgt spid="10"/>
                                        </p:tgtEl>
                                        <p:attrNameLst>
                                          <p:attrName>style.opacity</p:attrName>
                                        </p:attrNameLst>
                                      </p:cBhvr>
                                      <p:to>
                                        <p:strVal val="0.5"/>
                                      </p:to>
                                    </p:set>
                                    <p:animEffect filter="image" prLst="opacity: 0.5">
                                      <p:cBhvr rctx="IE">
                                        <p:cTn id="19" dur="indefinite"/>
                                        <p:tgtEl>
                                          <p:spTgt spid="10"/>
                                        </p:tgtEl>
                                      </p:cBhvr>
                                    </p:animEffect>
                                  </p:childTnLst>
                                </p:cTn>
                              </p:par>
                              <p:par>
                                <p:cTn id="20" presetID="9" presetClass="emph" presetSubtype="0" grpId="0" nodeType="withEffect">
                                  <p:stCondLst>
                                    <p:cond delay="0"/>
                                  </p:stCondLst>
                                  <p:childTnLst>
                                    <p:set>
                                      <p:cBhvr rctx="PPT">
                                        <p:cTn id="21" dur="indefinite"/>
                                        <p:tgtEl>
                                          <p:spTgt spid="6"/>
                                        </p:tgtEl>
                                        <p:attrNameLst>
                                          <p:attrName>style.opacity</p:attrName>
                                        </p:attrNameLst>
                                      </p:cBhvr>
                                      <p:to>
                                        <p:strVal val="0.5"/>
                                      </p:to>
                                    </p:set>
                                    <p:animEffect filter="image" prLst="opacity: 0.5">
                                      <p:cBhvr rctx="IE">
                                        <p:cTn id="22" dur="indefinite"/>
                                        <p:tgtEl>
                                          <p:spTgt spid="6"/>
                                        </p:tgtEl>
                                      </p:cBhvr>
                                    </p:animEffect>
                                  </p:childTnLst>
                                </p:cTn>
                              </p:par>
                              <p:par>
                                <p:cTn id="23" presetID="9" presetClass="emph" presetSubtype="0" grpId="0" nodeType="withEffect">
                                  <p:stCondLst>
                                    <p:cond delay="0"/>
                                  </p:stCondLst>
                                  <p:childTnLst>
                                    <p:set>
                                      <p:cBhvr rctx="PPT">
                                        <p:cTn id="24" dur="indefinite"/>
                                        <p:tgtEl>
                                          <p:spTgt spid="12"/>
                                        </p:tgtEl>
                                        <p:attrNameLst>
                                          <p:attrName>style.opacity</p:attrName>
                                        </p:attrNameLst>
                                      </p:cBhvr>
                                      <p:to>
                                        <p:strVal val="0.5"/>
                                      </p:to>
                                    </p:set>
                                    <p:animEffect filter="image" prLst="opacity: 0.5">
                                      <p:cBhvr rctx="IE">
                                        <p:cTn id="25" dur="indefinite"/>
                                        <p:tgtEl>
                                          <p:spTgt spid="12"/>
                                        </p:tgtEl>
                                      </p:cBhvr>
                                    </p:animEffect>
                                  </p:childTnLst>
                                </p:cTn>
                              </p:par>
                              <p:par>
                                <p:cTn id="26" presetID="9" presetClass="emph" presetSubtype="0" grpId="0" nodeType="withEffect">
                                  <p:stCondLst>
                                    <p:cond delay="0"/>
                                  </p:stCondLst>
                                  <p:childTnLst>
                                    <p:set>
                                      <p:cBhvr rctx="PPT">
                                        <p:cTn id="27" dur="indefinite"/>
                                        <p:tgtEl>
                                          <p:spTgt spid="8"/>
                                        </p:tgtEl>
                                        <p:attrNameLst>
                                          <p:attrName>style.opacity</p:attrName>
                                        </p:attrNameLst>
                                      </p:cBhvr>
                                      <p:to>
                                        <p:strVal val="0.5"/>
                                      </p:to>
                                    </p:set>
                                    <p:animEffect filter="image" prLst="opacity: 0.5">
                                      <p:cBhvr rctx="IE">
                                        <p:cTn id="28"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10" grpId="0"/>
      <p:bldP spid="9"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 name="Text Box 3"/>
          <p:cNvSpPr txBox="1">
            <a:spLocks noChangeArrowheads="1"/>
          </p:cNvSpPr>
          <p:nvPr/>
        </p:nvSpPr>
        <p:spPr bwMode="auto">
          <a:xfrm>
            <a:off x="383640" y="3572845"/>
            <a:ext cx="885477" cy="520264"/>
          </a:xfrm>
          <a:prstGeom prst="rect">
            <a:avLst/>
          </a:prstGeom>
          <a:noFill/>
          <a:ln w="12700">
            <a:noFill/>
            <a:miter lim="800000"/>
            <a:headEnd/>
            <a:tailEnd/>
          </a:ln>
        </p:spPr>
        <p:txBody>
          <a:bodyPr wrap="none" lIns="90000" tIns="44256" rIns="90000" bIns="44256">
            <a:spAutoFit/>
          </a:bodyPr>
          <a:lstStyle/>
          <a:p>
            <a:pPr algn="ctr" defTabSz="871538" eaLnBrk="1" hangingPunct="1"/>
            <a:r>
              <a:rPr lang="fi-FI" sz="1400" b="1" spc="-50" dirty="0">
                <a:solidFill>
                  <a:srgbClr val="000000"/>
                </a:solidFill>
                <a:cs typeface="Arial" pitchFamily="34" charset="0"/>
              </a:rPr>
              <a:t>Fuel</a:t>
            </a:r>
            <a:br>
              <a:rPr lang="fi-FI" sz="1400" b="1" spc="-50" dirty="0">
                <a:solidFill>
                  <a:srgbClr val="000000"/>
                </a:solidFill>
                <a:cs typeface="Arial" pitchFamily="34" charset="0"/>
              </a:rPr>
            </a:br>
            <a:r>
              <a:rPr lang="fi-FI" sz="1400" b="1" spc="-50" dirty="0" smtClean="0">
                <a:solidFill>
                  <a:srgbClr val="000000"/>
                </a:solidFill>
                <a:cs typeface="Arial" pitchFamily="34" charset="0"/>
              </a:rPr>
              <a:t>flexibility</a:t>
            </a:r>
            <a:endParaRPr lang="en-US" sz="1400" b="1" spc="-50" dirty="0">
              <a:solidFill>
                <a:srgbClr val="000000"/>
              </a:solidFill>
              <a:cs typeface="Arial" pitchFamily="34" charset="0"/>
            </a:endParaRPr>
          </a:p>
        </p:txBody>
      </p:sp>
      <p:sp>
        <p:nvSpPr>
          <p:cNvPr id="24" name="Text Box 5"/>
          <p:cNvSpPr txBox="1">
            <a:spLocks noChangeArrowheads="1"/>
          </p:cNvSpPr>
          <p:nvPr/>
        </p:nvSpPr>
        <p:spPr bwMode="auto">
          <a:xfrm>
            <a:off x="3431646" y="3556637"/>
            <a:ext cx="1105088" cy="520264"/>
          </a:xfrm>
          <a:prstGeom prst="rect">
            <a:avLst/>
          </a:prstGeom>
          <a:noFill/>
          <a:ln w="12700">
            <a:noFill/>
            <a:miter lim="800000"/>
            <a:headEnd/>
            <a:tailEnd/>
          </a:ln>
        </p:spPr>
        <p:txBody>
          <a:bodyPr wrap="none" lIns="90000" tIns="44256" rIns="90000" bIns="44256">
            <a:spAutoFit/>
          </a:bodyPr>
          <a:lstStyle/>
          <a:p>
            <a:pPr algn="ctr" defTabSz="871538" eaLnBrk="1" hangingPunct="1"/>
            <a:r>
              <a:rPr lang="fi-FI" sz="1400" b="1" spc="-50" dirty="0">
                <a:solidFill>
                  <a:srgbClr val="000000"/>
                </a:solidFill>
                <a:cs typeface="Arial" pitchFamily="34" charset="0"/>
              </a:rPr>
              <a:t>Operational</a:t>
            </a:r>
          </a:p>
          <a:p>
            <a:pPr algn="ctr" defTabSz="871538" eaLnBrk="1" hangingPunct="1"/>
            <a:r>
              <a:rPr lang="fi-FI" sz="1400" b="1" spc="-50" dirty="0" smtClean="0">
                <a:solidFill>
                  <a:srgbClr val="000000"/>
                </a:solidFill>
                <a:cs typeface="Arial" pitchFamily="34" charset="0"/>
              </a:rPr>
              <a:t>flexibility</a:t>
            </a:r>
            <a:endParaRPr lang="en-US" sz="1400" b="1" spc="-50" dirty="0">
              <a:solidFill>
                <a:srgbClr val="000000"/>
              </a:solidFill>
              <a:cs typeface="Arial" pitchFamily="34" charset="0"/>
            </a:endParaRPr>
          </a:p>
        </p:txBody>
      </p:sp>
      <p:sp>
        <p:nvSpPr>
          <p:cNvPr id="25" name="Text Box 6"/>
          <p:cNvSpPr txBox="1">
            <a:spLocks noChangeArrowheads="1"/>
          </p:cNvSpPr>
          <p:nvPr/>
        </p:nvSpPr>
        <p:spPr bwMode="auto">
          <a:xfrm>
            <a:off x="1893254" y="1628629"/>
            <a:ext cx="941581" cy="520264"/>
          </a:xfrm>
          <a:prstGeom prst="rect">
            <a:avLst/>
          </a:prstGeom>
          <a:noFill/>
          <a:ln w="12700">
            <a:noFill/>
            <a:miter lim="800000"/>
            <a:headEnd/>
            <a:tailEnd/>
          </a:ln>
        </p:spPr>
        <p:txBody>
          <a:bodyPr wrap="none" lIns="90000" tIns="44256" rIns="90000" bIns="44256">
            <a:spAutoFit/>
          </a:bodyPr>
          <a:lstStyle/>
          <a:p>
            <a:pPr algn="ctr" defTabSz="871538" eaLnBrk="1" hangingPunct="1"/>
            <a:r>
              <a:rPr lang="fi-FI" sz="1400" b="1" spc="-50" dirty="0">
                <a:solidFill>
                  <a:srgbClr val="000000"/>
                </a:solidFill>
                <a:cs typeface="Arial" pitchFamily="34" charset="0"/>
              </a:rPr>
              <a:t>Energy</a:t>
            </a:r>
            <a:br>
              <a:rPr lang="fi-FI" sz="1400" b="1" spc="-50" dirty="0">
                <a:solidFill>
                  <a:srgbClr val="000000"/>
                </a:solidFill>
                <a:cs typeface="Arial" pitchFamily="34" charset="0"/>
              </a:rPr>
            </a:br>
            <a:r>
              <a:rPr lang="fi-FI" sz="1400" b="1" spc="-50" dirty="0" smtClean="0">
                <a:solidFill>
                  <a:srgbClr val="000000"/>
                </a:solidFill>
                <a:cs typeface="Arial" pitchFamily="34" charset="0"/>
              </a:rPr>
              <a:t>efficiency</a:t>
            </a:r>
            <a:endParaRPr lang="en-US" sz="1400" b="1" spc="-50" dirty="0">
              <a:solidFill>
                <a:srgbClr val="000000"/>
              </a:solidFill>
              <a:cs typeface="Arial" pitchFamily="34" charset="0"/>
            </a:endParaRPr>
          </a:p>
        </p:txBody>
      </p:sp>
      <p:grpSp>
        <p:nvGrpSpPr>
          <p:cNvPr id="5" name="Group 18"/>
          <p:cNvGrpSpPr>
            <a:grpSpLocks/>
          </p:cNvGrpSpPr>
          <p:nvPr/>
        </p:nvGrpSpPr>
        <p:grpSpPr bwMode="auto">
          <a:xfrm>
            <a:off x="1392566" y="2204543"/>
            <a:ext cx="1947591" cy="1682687"/>
            <a:chOff x="2833688" y="2271713"/>
            <a:chExt cx="3746500" cy="3244850"/>
          </a:xfrm>
        </p:grpSpPr>
        <p:sp>
          <p:nvSpPr>
            <p:cNvPr id="30" name="Freeform 2"/>
            <p:cNvSpPr>
              <a:spLocks/>
            </p:cNvSpPr>
            <p:nvPr/>
          </p:nvSpPr>
          <p:spPr bwMode="auto">
            <a:xfrm>
              <a:off x="2833688" y="2271713"/>
              <a:ext cx="3746500" cy="3244850"/>
            </a:xfrm>
            <a:custGeom>
              <a:avLst/>
              <a:gdLst>
                <a:gd name="T0" fmla="*/ 2147483647 w 4899"/>
                <a:gd name="T1" fmla="*/ 2147483647 h 4243"/>
                <a:gd name="T2" fmla="*/ 2147483647 w 4899"/>
                <a:gd name="T3" fmla="*/ 2147483647 h 4243"/>
                <a:gd name="T4" fmla="*/ 2147483647 w 4899"/>
                <a:gd name="T5" fmla="*/ 2147483647 h 4243"/>
                <a:gd name="T6" fmla="*/ 2147483647 w 4899"/>
                <a:gd name="T7" fmla="*/ 2147483647 h 4243"/>
                <a:gd name="T8" fmla="*/ 2147483647 w 4899"/>
                <a:gd name="T9" fmla="*/ 2147483647 h 4243"/>
                <a:gd name="T10" fmla="*/ 2147483647 w 4899"/>
                <a:gd name="T11" fmla="*/ 2147483647 h 4243"/>
                <a:gd name="T12" fmla="*/ 2147483647 w 4899"/>
                <a:gd name="T13" fmla="*/ 2147483647 h 4243"/>
                <a:gd name="T14" fmla="*/ 2147483647 w 4899"/>
                <a:gd name="T15" fmla="*/ 2147483647 h 4243"/>
                <a:gd name="T16" fmla="*/ 0 w 4899"/>
                <a:gd name="T17" fmla="*/ 2147483647 h 4243"/>
                <a:gd name="T18" fmla="*/ 2147483647 w 4899"/>
                <a:gd name="T19" fmla="*/ 2147483647 h 4243"/>
                <a:gd name="T20" fmla="*/ 2147483647 w 4899"/>
                <a:gd name="T21" fmla="*/ 2147483647 h 4243"/>
                <a:gd name="T22" fmla="*/ 2147483647 w 4899"/>
                <a:gd name="T23" fmla="*/ 2147483647 h 4243"/>
                <a:gd name="T24" fmla="*/ 2147483647 w 4899"/>
                <a:gd name="T25" fmla="*/ 2147483647 h 4243"/>
                <a:gd name="T26" fmla="*/ 2147483647 w 4899"/>
                <a:gd name="T27" fmla="*/ 2147483647 h 4243"/>
                <a:gd name="T28" fmla="*/ 2147483647 w 4899"/>
                <a:gd name="T29" fmla="*/ 0 h 4243"/>
                <a:gd name="T30" fmla="*/ 2147483647 w 4899"/>
                <a:gd name="T31" fmla="*/ 2147483647 h 4243"/>
                <a:gd name="T32" fmla="*/ 2147483647 w 4899"/>
                <a:gd name="T33" fmla="*/ 2147483647 h 4243"/>
                <a:gd name="T34" fmla="*/ 2147483647 w 4899"/>
                <a:gd name="T35" fmla="*/ 2147483647 h 4243"/>
                <a:gd name="T36" fmla="*/ 2147483647 w 4899"/>
                <a:gd name="T37" fmla="*/ 2147483647 h 4243"/>
                <a:gd name="T38" fmla="*/ 2147483647 w 4899"/>
                <a:gd name="T39" fmla="*/ 2147483647 h 4243"/>
                <a:gd name="T40" fmla="*/ 2147483647 w 4899"/>
                <a:gd name="T41" fmla="*/ 2147483647 h 42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99"/>
                <a:gd name="T64" fmla="*/ 0 h 4243"/>
                <a:gd name="T65" fmla="*/ 4899 w 4899"/>
                <a:gd name="T66" fmla="*/ 4243 h 42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99" h="4243">
                  <a:moveTo>
                    <a:pt x="4899" y="4243"/>
                  </a:moveTo>
                  <a:lnTo>
                    <a:pt x="4286" y="4147"/>
                  </a:lnTo>
                  <a:lnTo>
                    <a:pt x="3674" y="4051"/>
                  </a:lnTo>
                  <a:lnTo>
                    <a:pt x="3061" y="3954"/>
                  </a:lnTo>
                  <a:lnTo>
                    <a:pt x="2449" y="3858"/>
                  </a:lnTo>
                  <a:lnTo>
                    <a:pt x="1836" y="3954"/>
                  </a:lnTo>
                  <a:lnTo>
                    <a:pt x="1225" y="4051"/>
                  </a:lnTo>
                  <a:lnTo>
                    <a:pt x="612" y="4147"/>
                  </a:lnTo>
                  <a:lnTo>
                    <a:pt x="0" y="4243"/>
                  </a:lnTo>
                  <a:lnTo>
                    <a:pt x="779" y="3278"/>
                  </a:lnTo>
                  <a:lnTo>
                    <a:pt x="1558" y="2314"/>
                  </a:lnTo>
                  <a:lnTo>
                    <a:pt x="1781" y="1735"/>
                  </a:lnTo>
                  <a:lnTo>
                    <a:pt x="2004" y="1157"/>
                  </a:lnTo>
                  <a:lnTo>
                    <a:pt x="2227" y="578"/>
                  </a:lnTo>
                  <a:lnTo>
                    <a:pt x="2449" y="0"/>
                  </a:lnTo>
                  <a:lnTo>
                    <a:pt x="2672" y="578"/>
                  </a:lnTo>
                  <a:lnTo>
                    <a:pt x="2895" y="1157"/>
                  </a:lnTo>
                  <a:lnTo>
                    <a:pt x="3118" y="1735"/>
                  </a:lnTo>
                  <a:lnTo>
                    <a:pt x="3342" y="2314"/>
                  </a:lnTo>
                  <a:lnTo>
                    <a:pt x="4120" y="3278"/>
                  </a:lnTo>
                  <a:lnTo>
                    <a:pt x="4899" y="4243"/>
                  </a:lnTo>
                  <a:close/>
                </a:path>
              </a:pathLst>
            </a:custGeom>
            <a:gradFill rotWithShape="1">
              <a:gsLst>
                <a:gs pos="0">
                  <a:schemeClr val="bg2"/>
                </a:gs>
                <a:gs pos="100000">
                  <a:schemeClr val="folHlink"/>
                </a:gs>
              </a:gsLst>
              <a:path path="rect">
                <a:fillToRect l="50000" t="50000" r="50000" b="50000"/>
              </a:path>
            </a:gradFill>
            <a:ln w="9525">
              <a:noFill/>
              <a:round/>
              <a:headEnd/>
              <a:tailEnd/>
            </a:ln>
            <a:effectLst>
              <a:reflection blurRad="6350" stA="52000" endA="300" endPos="35000" dir="5400000" sy="-100000" algn="bl" rotWithShape="0"/>
            </a:effectLst>
          </p:spPr>
          <p:txBody>
            <a:bodyPr/>
            <a:lstStyle/>
            <a:p>
              <a:pPr eaLnBrk="1" fontAlgn="auto" hangingPunct="1">
                <a:spcBef>
                  <a:spcPts val="0"/>
                </a:spcBef>
                <a:spcAft>
                  <a:spcPts val="0"/>
                </a:spcAft>
                <a:defRPr/>
              </a:pPr>
              <a:endParaRPr lang="en-GB" b="1">
                <a:solidFill>
                  <a:srgbClr val="000000"/>
                </a:solidFill>
                <a:latin typeface="Arial"/>
                <a:cs typeface="Arial" pitchFamily="34" charset="0"/>
              </a:endParaRPr>
            </a:p>
          </p:txBody>
        </p:sp>
        <p:sp>
          <p:nvSpPr>
            <p:cNvPr id="31" name="AutoShape 7"/>
            <p:cNvSpPr>
              <a:spLocks noChangeArrowheads="1"/>
            </p:cNvSpPr>
            <p:nvPr/>
          </p:nvSpPr>
          <p:spPr bwMode="auto">
            <a:xfrm>
              <a:off x="3262313" y="2928938"/>
              <a:ext cx="2857500" cy="2286000"/>
            </a:xfrm>
            <a:prstGeom prst="triangle">
              <a:avLst>
                <a:gd name="adj" fmla="val 50000"/>
              </a:avLst>
            </a:prstGeom>
            <a:solidFill>
              <a:schemeClr val="accent1"/>
            </a:solidFill>
            <a:ln w="9525">
              <a:noFill/>
              <a:miter lim="800000"/>
              <a:headEnd/>
              <a:tailEnd/>
            </a:ln>
          </p:spPr>
          <p:txBody>
            <a:bodyPr wrap="none" anchor="ctr"/>
            <a:lstStyle/>
            <a:p>
              <a:pPr algn="ctr" eaLnBrk="1" hangingPunct="1"/>
              <a:r>
                <a:rPr lang="en-GB" sz="1200" b="1" dirty="0" smtClean="0">
                  <a:solidFill>
                    <a:srgbClr val="FFFFFF"/>
                  </a:solidFill>
                  <a:cs typeface="Arial" pitchFamily="34" charset="0"/>
                </a:rPr>
                <a:t>Smart </a:t>
              </a:r>
              <a:endParaRPr lang="en-GB" sz="1200" b="1" dirty="0">
                <a:solidFill>
                  <a:srgbClr val="FFFFFF"/>
                </a:solidFill>
                <a:cs typeface="Arial" pitchFamily="34" charset="0"/>
              </a:endParaRPr>
            </a:p>
            <a:p>
              <a:pPr algn="ctr" eaLnBrk="1" hangingPunct="1"/>
              <a:r>
                <a:rPr lang="en-GB" sz="1200" b="1" dirty="0">
                  <a:solidFill>
                    <a:srgbClr val="FFFFFF"/>
                  </a:solidFill>
                  <a:cs typeface="Arial" pitchFamily="34" charset="0"/>
                </a:rPr>
                <a:t> </a:t>
              </a:r>
              <a:r>
                <a:rPr lang="en-GB" sz="1200" b="1" dirty="0" smtClean="0">
                  <a:solidFill>
                    <a:srgbClr val="FFFFFF"/>
                  </a:solidFill>
                  <a:cs typeface="Arial" pitchFamily="34" charset="0"/>
                </a:rPr>
                <a:t>Power </a:t>
              </a:r>
              <a:endParaRPr lang="en-GB" sz="1200" b="1" dirty="0">
                <a:solidFill>
                  <a:srgbClr val="FFFFFF"/>
                </a:solidFill>
                <a:cs typeface="Arial" pitchFamily="34" charset="0"/>
              </a:endParaRPr>
            </a:p>
            <a:p>
              <a:pPr algn="ctr" eaLnBrk="1" hangingPunct="1"/>
              <a:r>
                <a:rPr lang="en-GB" sz="1200" b="1" dirty="0">
                  <a:solidFill>
                    <a:srgbClr val="FFFFFF"/>
                  </a:solidFill>
                  <a:cs typeface="Arial" pitchFamily="34" charset="0"/>
                </a:rPr>
                <a:t>Generation</a:t>
              </a:r>
            </a:p>
            <a:p>
              <a:pPr algn="ctr" eaLnBrk="1" hangingPunct="1"/>
              <a:endParaRPr lang="en-GB" sz="1600" b="1" dirty="0">
                <a:solidFill>
                  <a:srgbClr val="FFFFFF"/>
                </a:solidFill>
                <a:cs typeface="Arial" pitchFamily="34" charset="0"/>
              </a:endParaRPr>
            </a:p>
          </p:txBody>
        </p:sp>
      </p:grpSp>
      <p:sp>
        <p:nvSpPr>
          <p:cNvPr id="32" name="TextBox 31"/>
          <p:cNvSpPr txBox="1">
            <a:spLocks noChangeArrowheads="1"/>
          </p:cNvSpPr>
          <p:nvPr/>
        </p:nvSpPr>
        <p:spPr bwMode="auto">
          <a:xfrm>
            <a:off x="4644008" y="836640"/>
            <a:ext cx="4176142" cy="584775"/>
          </a:xfrm>
          <a:prstGeom prst="rect">
            <a:avLst/>
          </a:prstGeom>
          <a:noFill/>
          <a:ln w="9525">
            <a:noFill/>
            <a:miter lim="800000"/>
            <a:headEnd/>
            <a:tailEnd/>
          </a:ln>
        </p:spPr>
        <p:txBody>
          <a:bodyPr wrap="square">
            <a:spAutoFit/>
          </a:bodyPr>
          <a:lstStyle/>
          <a:p>
            <a:pPr eaLnBrk="1" hangingPunct="1"/>
            <a:r>
              <a:rPr lang="fi-FI" sz="1600" dirty="0" smtClean="0">
                <a:solidFill>
                  <a:schemeClr val="accent1"/>
                </a:solidFill>
                <a:cs typeface="Arial" pitchFamily="34" charset="0"/>
              </a:rPr>
              <a:t>...</a:t>
            </a:r>
            <a:r>
              <a:rPr lang="es-ES" sz="1600" dirty="0" smtClean="0">
                <a:solidFill>
                  <a:schemeClr val="accent1"/>
                </a:solidFill>
                <a:cs typeface="Arial" pitchFamily="34" charset="0"/>
              </a:rPr>
              <a:t>que </a:t>
            </a:r>
            <a:r>
              <a:rPr lang="es-ES" sz="1600" dirty="0">
                <a:solidFill>
                  <a:schemeClr val="accent1"/>
                </a:solidFill>
                <a:cs typeface="Arial" pitchFamily="34" charset="0"/>
              </a:rPr>
              <a:t>permite la transición </a:t>
            </a:r>
            <a:r>
              <a:rPr lang="es-ES" sz="1600" dirty="0" smtClean="0">
                <a:solidFill>
                  <a:schemeClr val="accent1"/>
                </a:solidFill>
                <a:cs typeface="Arial" pitchFamily="34" charset="0"/>
              </a:rPr>
              <a:t>a un </a:t>
            </a:r>
            <a:r>
              <a:rPr lang="es-ES" sz="1600" dirty="0">
                <a:solidFill>
                  <a:schemeClr val="accent1"/>
                </a:solidFill>
                <a:cs typeface="Arial" pitchFamily="34" charset="0"/>
              </a:rPr>
              <a:t>sistema de energía </a:t>
            </a:r>
            <a:r>
              <a:rPr lang="es-ES" sz="1600" dirty="0" smtClean="0">
                <a:solidFill>
                  <a:schemeClr val="accent1"/>
                </a:solidFill>
                <a:cs typeface="Arial" pitchFamily="34" charset="0"/>
              </a:rPr>
              <a:t>moderno </a:t>
            </a:r>
            <a:r>
              <a:rPr lang="es-ES" sz="1600" dirty="0">
                <a:solidFill>
                  <a:schemeClr val="accent1"/>
                </a:solidFill>
                <a:cs typeface="Arial" pitchFamily="34" charset="0"/>
              </a:rPr>
              <a:t>y sostenible!</a:t>
            </a:r>
            <a:endParaRPr lang="en-GB" sz="1600" dirty="0">
              <a:solidFill>
                <a:schemeClr val="accent1"/>
              </a:solidFill>
              <a:cs typeface="Arial" pitchFamily="34" charset="0"/>
            </a:endParaRPr>
          </a:p>
        </p:txBody>
      </p:sp>
      <p:sp>
        <p:nvSpPr>
          <p:cNvPr id="33" name="TextBox 32"/>
          <p:cNvSpPr txBox="1">
            <a:spLocks noChangeArrowheads="1"/>
          </p:cNvSpPr>
          <p:nvPr/>
        </p:nvSpPr>
        <p:spPr bwMode="auto">
          <a:xfrm>
            <a:off x="304082" y="836640"/>
            <a:ext cx="4195910" cy="584775"/>
          </a:xfrm>
          <a:prstGeom prst="rect">
            <a:avLst/>
          </a:prstGeom>
          <a:noFill/>
          <a:ln w="9525">
            <a:noFill/>
            <a:miter lim="800000"/>
            <a:headEnd/>
            <a:tailEnd/>
          </a:ln>
        </p:spPr>
        <p:txBody>
          <a:bodyPr wrap="square">
            <a:spAutoFit/>
          </a:bodyPr>
          <a:lstStyle/>
          <a:p>
            <a:pPr eaLnBrk="1" hangingPunct="1"/>
            <a:r>
              <a:rPr lang="es-ES" sz="1600" dirty="0">
                <a:solidFill>
                  <a:schemeClr val="accent1"/>
                </a:solidFill>
                <a:cs typeface="Arial" pitchFamily="34" charset="0"/>
              </a:rPr>
              <a:t>Una combinación única de </a:t>
            </a:r>
            <a:r>
              <a:rPr lang="es-ES" sz="1600" dirty="0" smtClean="0">
                <a:solidFill>
                  <a:schemeClr val="accent1"/>
                </a:solidFill>
                <a:cs typeface="Arial" pitchFamily="34" charset="0"/>
              </a:rPr>
              <a:t>todo-en-uno de </a:t>
            </a:r>
            <a:r>
              <a:rPr lang="es-ES" sz="1600" dirty="0">
                <a:solidFill>
                  <a:schemeClr val="accent1"/>
                </a:solidFill>
                <a:cs typeface="Arial" pitchFamily="34" charset="0"/>
              </a:rPr>
              <a:t>las valiosas </a:t>
            </a:r>
            <a:r>
              <a:rPr lang="es-ES" sz="1600" dirty="0" smtClean="0">
                <a:solidFill>
                  <a:schemeClr val="accent1"/>
                </a:solidFill>
                <a:cs typeface="Arial" pitchFamily="34" charset="0"/>
              </a:rPr>
              <a:t>funciones....</a:t>
            </a:r>
            <a:endParaRPr lang="en-GB" sz="1600" dirty="0">
              <a:solidFill>
                <a:schemeClr val="accent1"/>
              </a:solidFill>
              <a:cs typeface="Arial" pitchFamily="34" charset="0"/>
            </a:endParaRPr>
          </a:p>
        </p:txBody>
      </p:sp>
      <p:sp>
        <p:nvSpPr>
          <p:cNvPr id="27" name="Rectangle 26"/>
          <p:cNvSpPr/>
          <p:nvPr/>
        </p:nvSpPr>
        <p:spPr>
          <a:xfrm>
            <a:off x="0" y="4437140"/>
            <a:ext cx="7596336" cy="2232310"/>
          </a:xfrm>
          <a:prstGeom prst="rect">
            <a:avLst/>
          </a:prstGeom>
          <a:solidFill>
            <a:schemeClr val="bg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6" name="Title 25"/>
          <p:cNvSpPr>
            <a:spLocks noGrp="1"/>
          </p:cNvSpPr>
          <p:nvPr>
            <p:ph type="title"/>
          </p:nvPr>
        </p:nvSpPr>
        <p:spPr>
          <a:xfrm>
            <a:off x="1" y="0"/>
            <a:ext cx="9144000" cy="639182"/>
          </a:xfrm>
        </p:spPr>
        <p:txBody>
          <a:bodyPr/>
          <a:lstStyle/>
          <a:p>
            <a:r>
              <a:rPr lang="en-US" sz="2500" dirty="0" smtClean="0"/>
              <a:t>“Smart Power Generation” </a:t>
            </a:r>
            <a:r>
              <a:rPr lang="en-US" sz="2500" dirty="0" err="1" smtClean="0"/>
              <a:t>Optimiza</a:t>
            </a:r>
            <a:r>
              <a:rPr lang="en-US" sz="2500" dirty="0" smtClean="0"/>
              <a:t> el </a:t>
            </a:r>
            <a:r>
              <a:rPr lang="en-US" sz="2500" dirty="0" err="1" smtClean="0"/>
              <a:t>sistema</a:t>
            </a:r>
            <a:r>
              <a:rPr lang="en-US" sz="2500" dirty="0" smtClean="0"/>
              <a:t> </a:t>
            </a:r>
            <a:r>
              <a:rPr lang="en-US" sz="2500" dirty="0" err="1" smtClean="0"/>
              <a:t>Energetico</a:t>
            </a:r>
            <a:endParaRPr lang="en-GB" sz="2500" dirty="0"/>
          </a:p>
        </p:txBody>
      </p:sp>
      <p:sp>
        <p:nvSpPr>
          <p:cNvPr id="29" name="Freeform 6"/>
          <p:cNvSpPr>
            <a:spLocks noEditPoints="1"/>
          </p:cNvSpPr>
          <p:nvPr/>
        </p:nvSpPr>
        <p:spPr bwMode="auto">
          <a:xfrm>
            <a:off x="330200" y="4581160"/>
            <a:ext cx="569392" cy="508341"/>
          </a:xfrm>
          <a:custGeom>
            <a:avLst/>
            <a:gdLst>
              <a:gd name="T0" fmla="*/ 1369 w 1371"/>
              <a:gd name="T1" fmla="*/ 496 h 1224"/>
              <a:gd name="T2" fmla="*/ 1360 w 1371"/>
              <a:gd name="T3" fmla="*/ 589 h 1224"/>
              <a:gd name="T4" fmla="*/ 1349 w 1371"/>
              <a:gd name="T5" fmla="*/ 671 h 1224"/>
              <a:gd name="T6" fmla="*/ 1338 w 1371"/>
              <a:gd name="T7" fmla="*/ 726 h 1224"/>
              <a:gd name="T8" fmla="*/ 1320 w 1371"/>
              <a:gd name="T9" fmla="*/ 781 h 1224"/>
              <a:gd name="T10" fmla="*/ 1304 w 1371"/>
              <a:gd name="T11" fmla="*/ 823 h 1224"/>
              <a:gd name="T12" fmla="*/ 1284 w 1371"/>
              <a:gd name="T13" fmla="*/ 864 h 1224"/>
              <a:gd name="T14" fmla="*/ 1253 w 1371"/>
              <a:gd name="T15" fmla="*/ 919 h 1224"/>
              <a:gd name="T16" fmla="*/ 1202 w 1371"/>
              <a:gd name="T17" fmla="*/ 985 h 1224"/>
              <a:gd name="T18" fmla="*/ 1140 w 1371"/>
              <a:gd name="T19" fmla="*/ 1048 h 1224"/>
              <a:gd name="T20" fmla="*/ 1082 w 1371"/>
              <a:gd name="T21" fmla="*/ 1096 h 1224"/>
              <a:gd name="T22" fmla="*/ 1031 w 1371"/>
              <a:gd name="T23" fmla="*/ 1129 h 1224"/>
              <a:gd name="T24" fmla="*/ 973 w 1371"/>
              <a:gd name="T25" fmla="*/ 1157 h 1224"/>
              <a:gd name="T26" fmla="*/ 909 w 1371"/>
              <a:gd name="T27" fmla="*/ 1182 h 1224"/>
              <a:gd name="T28" fmla="*/ 839 w 1371"/>
              <a:gd name="T29" fmla="*/ 1204 h 1224"/>
              <a:gd name="T30" fmla="*/ 789 w 1371"/>
              <a:gd name="T31" fmla="*/ 1002 h 1224"/>
              <a:gd name="T32" fmla="*/ 860 w 1371"/>
              <a:gd name="T33" fmla="*/ 962 h 1224"/>
              <a:gd name="T34" fmla="*/ 919 w 1371"/>
              <a:gd name="T35" fmla="*/ 919 h 1224"/>
              <a:gd name="T36" fmla="*/ 966 w 1371"/>
              <a:gd name="T37" fmla="*/ 874 h 1224"/>
              <a:gd name="T38" fmla="*/ 1003 w 1371"/>
              <a:gd name="T39" fmla="*/ 831 h 1224"/>
              <a:gd name="T40" fmla="*/ 1034 w 1371"/>
              <a:gd name="T41" fmla="*/ 787 h 1224"/>
              <a:gd name="T42" fmla="*/ 1056 w 1371"/>
              <a:gd name="T43" fmla="*/ 744 h 1224"/>
              <a:gd name="T44" fmla="*/ 1071 w 1371"/>
              <a:gd name="T45" fmla="*/ 704 h 1224"/>
              <a:gd name="T46" fmla="*/ 1080 w 1371"/>
              <a:gd name="T47" fmla="*/ 663 h 1224"/>
              <a:gd name="T48" fmla="*/ 789 w 1371"/>
              <a:gd name="T49" fmla="*/ 578 h 1224"/>
              <a:gd name="T50" fmla="*/ 602 w 1371"/>
              <a:gd name="T51" fmla="*/ 0 h 1224"/>
              <a:gd name="T52" fmla="*/ 597 w 1371"/>
              <a:gd name="T53" fmla="*/ 544 h 1224"/>
              <a:gd name="T54" fmla="*/ 584 w 1371"/>
              <a:gd name="T55" fmla="*/ 671 h 1224"/>
              <a:gd name="T56" fmla="*/ 574 w 1371"/>
              <a:gd name="T57" fmla="*/ 723 h 1224"/>
              <a:gd name="T58" fmla="*/ 559 w 1371"/>
              <a:gd name="T59" fmla="*/ 776 h 1224"/>
              <a:gd name="T60" fmla="*/ 539 w 1371"/>
              <a:gd name="T61" fmla="*/ 827 h 1224"/>
              <a:gd name="T62" fmla="*/ 513 w 1371"/>
              <a:gd name="T63" fmla="*/ 878 h 1224"/>
              <a:gd name="T64" fmla="*/ 480 w 1371"/>
              <a:gd name="T65" fmla="*/ 928 h 1224"/>
              <a:gd name="T66" fmla="*/ 451 w 1371"/>
              <a:gd name="T67" fmla="*/ 965 h 1224"/>
              <a:gd name="T68" fmla="*/ 405 w 1371"/>
              <a:gd name="T69" fmla="*/ 1012 h 1224"/>
              <a:gd name="T70" fmla="*/ 337 w 1371"/>
              <a:gd name="T71" fmla="*/ 1069 h 1224"/>
              <a:gd name="T72" fmla="*/ 271 w 1371"/>
              <a:gd name="T73" fmla="*/ 1113 h 1224"/>
              <a:gd name="T74" fmla="*/ 214 w 1371"/>
              <a:gd name="T75" fmla="*/ 1143 h 1224"/>
              <a:gd name="T76" fmla="*/ 150 w 1371"/>
              <a:gd name="T77" fmla="*/ 1172 h 1224"/>
              <a:gd name="T78" fmla="*/ 79 w 1371"/>
              <a:gd name="T79" fmla="*/ 1199 h 1224"/>
              <a:gd name="T80" fmla="*/ 0 w 1371"/>
              <a:gd name="T81" fmla="*/ 1224 h 1224"/>
              <a:gd name="T82" fmla="*/ 50 w 1371"/>
              <a:gd name="T83" fmla="*/ 979 h 1224"/>
              <a:gd name="T84" fmla="*/ 116 w 1371"/>
              <a:gd name="T85" fmla="*/ 939 h 1224"/>
              <a:gd name="T86" fmla="*/ 168 w 1371"/>
              <a:gd name="T87" fmla="*/ 897 h 1224"/>
              <a:gd name="T88" fmla="*/ 210 w 1371"/>
              <a:gd name="T89" fmla="*/ 856 h 1224"/>
              <a:gd name="T90" fmla="*/ 244 w 1371"/>
              <a:gd name="T91" fmla="*/ 814 h 1224"/>
              <a:gd name="T92" fmla="*/ 270 w 1371"/>
              <a:gd name="T93" fmla="*/ 773 h 1224"/>
              <a:gd name="T94" fmla="*/ 290 w 1371"/>
              <a:gd name="T95" fmla="*/ 731 h 1224"/>
              <a:gd name="T96" fmla="*/ 303 w 1371"/>
              <a:gd name="T97" fmla="*/ 691 h 1224"/>
              <a:gd name="T98" fmla="*/ 316 w 1371"/>
              <a:gd name="T99" fmla="*/ 625 h 1224"/>
              <a:gd name="T100" fmla="*/ 20 w 1371"/>
              <a:gd name="T101" fmla="*/ 578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71" h="1224">
                <a:moveTo>
                  <a:pt x="1371" y="0"/>
                </a:moveTo>
                <a:lnTo>
                  <a:pt x="1371" y="456"/>
                </a:lnTo>
                <a:lnTo>
                  <a:pt x="1369" y="496"/>
                </a:lnTo>
                <a:lnTo>
                  <a:pt x="1366" y="518"/>
                </a:lnTo>
                <a:lnTo>
                  <a:pt x="1364" y="541"/>
                </a:lnTo>
                <a:lnTo>
                  <a:pt x="1360" y="589"/>
                </a:lnTo>
                <a:lnTo>
                  <a:pt x="1353" y="643"/>
                </a:lnTo>
                <a:lnTo>
                  <a:pt x="1351" y="657"/>
                </a:lnTo>
                <a:lnTo>
                  <a:pt x="1349" y="671"/>
                </a:lnTo>
                <a:lnTo>
                  <a:pt x="1344" y="698"/>
                </a:lnTo>
                <a:lnTo>
                  <a:pt x="1341" y="713"/>
                </a:lnTo>
                <a:lnTo>
                  <a:pt x="1338" y="726"/>
                </a:lnTo>
                <a:lnTo>
                  <a:pt x="1329" y="754"/>
                </a:lnTo>
                <a:lnTo>
                  <a:pt x="1325" y="767"/>
                </a:lnTo>
                <a:lnTo>
                  <a:pt x="1320" y="781"/>
                </a:lnTo>
                <a:lnTo>
                  <a:pt x="1315" y="796"/>
                </a:lnTo>
                <a:lnTo>
                  <a:pt x="1309" y="809"/>
                </a:lnTo>
                <a:lnTo>
                  <a:pt x="1304" y="823"/>
                </a:lnTo>
                <a:lnTo>
                  <a:pt x="1297" y="837"/>
                </a:lnTo>
                <a:lnTo>
                  <a:pt x="1291" y="851"/>
                </a:lnTo>
                <a:lnTo>
                  <a:pt x="1284" y="864"/>
                </a:lnTo>
                <a:lnTo>
                  <a:pt x="1270" y="892"/>
                </a:lnTo>
                <a:lnTo>
                  <a:pt x="1261" y="906"/>
                </a:lnTo>
                <a:lnTo>
                  <a:pt x="1253" y="919"/>
                </a:lnTo>
                <a:lnTo>
                  <a:pt x="1234" y="946"/>
                </a:lnTo>
                <a:lnTo>
                  <a:pt x="1213" y="973"/>
                </a:lnTo>
                <a:lnTo>
                  <a:pt x="1202" y="985"/>
                </a:lnTo>
                <a:lnTo>
                  <a:pt x="1191" y="998"/>
                </a:lnTo>
                <a:lnTo>
                  <a:pt x="1167" y="1024"/>
                </a:lnTo>
                <a:lnTo>
                  <a:pt x="1140" y="1048"/>
                </a:lnTo>
                <a:lnTo>
                  <a:pt x="1113" y="1073"/>
                </a:lnTo>
                <a:lnTo>
                  <a:pt x="1097" y="1085"/>
                </a:lnTo>
                <a:lnTo>
                  <a:pt x="1082" y="1096"/>
                </a:lnTo>
                <a:lnTo>
                  <a:pt x="1066" y="1108"/>
                </a:lnTo>
                <a:lnTo>
                  <a:pt x="1048" y="1119"/>
                </a:lnTo>
                <a:lnTo>
                  <a:pt x="1031" y="1129"/>
                </a:lnTo>
                <a:lnTo>
                  <a:pt x="1012" y="1139"/>
                </a:lnTo>
                <a:lnTo>
                  <a:pt x="993" y="1149"/>
                </a:lnTo>
                <a:lnTo>
                  <a:pt x="973" y="1157"/>
                </a:lnTo>
                <a:lnTo>
                  <a:pt x="953" y="1166"/>
                </a:lnTo>
                <a:lnTo>
                  <a:pt x="931" y="1175"/>
                </a:lnTo>
                <a:lnTo>
                  <a:pt x="909" y="1182"/>
                </a:lnTo>
                <a:lnTo>
                  <a:pt x="886" y="1190"/>
                </a:lnTo>
                <a:lnTo>
                  <a:pt x="863" y="1198"/>
                </a:lnTo>
                <a:lnTo>
                  <a:pt x="839" y="1204"/>
                </a:lnTo>
                <a:lnTo>
                  <a:pt x="814" y="1211"/>
                </a:lnTo>
                <a:lnTo>
                  <a:pt x="789" y="1216"/>
                </a:lnTo>
                <a:lnTo>
                  <a:pt x="789" y="1002"/>
                </a:lnTo>
                <a:lnTo>
                  <a:pt x="814" y="989"/>
                </a:lnTo>
                <a:lnTo>
                  <a:pt x="838" y="975"/>
                </a:lnTo>
                <a:lnTo>
                  <a:pt x="860" y="962"/>
                </a:lnTo>
                <a:lnTo>
                  <a:pt x="881" y="948"/>
                </a:lnTo>
                <a:lnTo>
                  <a:pt x="900" y="933"/>
                </a:lnTo>
                <a:lnTo>
                  <a:pt x="919" y="919"/>
                </a:lnTo>
                <a:lnTo>
                  <a:pt x="935" y="904"/>
                </a:lnTo>
                <a:lnTo>
                  <a:pt x="952" y="890"/>
                </a:lnTo>
                <a:lnTo>
                  <a:pt x="966" y="874"/>
                </a:lnTo>
                <a:lnTo>
                  <a:pt x="979" y="860"/>
                </a:lnTo>
                <a:lnTo>
                  <a:pt x="992" y="846"/>
                </a:lnTo>
                <a:lnTo>
                  <a:pt x="1003" y="831"/>
                </a:lnTo>
                <a:lnTo>
                  <a:pt x="1014" y="816"/>
                </a:lnTo>
                <a:lnTo>
                  <a:pt x="1024" y="802"/>
                </a:lnTo>
                <a:lnTo>
                  <a:pt x="1034" y="787"/>
                </a:lnTo>
                <a:lnTo>
                  <a:pt x="1041" y="773"/>
                </a:lnTo>
                <a:lnTo>
                  <a:pt x="1049" y="758"/>
                </a:lnTo>
                <a:lnTo>
                  <a:pt x="1056" y="744"/>
                </a:lnTo>
                <a:lnTo>
                  <a:pt x="1061" y="731"/>
                </a:lnTo>
                <a:lnTo>
                  <a:pt x="1067" y="717"/>
                </a:lnTo>
                <a:lnTo>
                  <a:pt x="1071" y="704"/>
                </a:lnTo>
                <a:lnTo>
                  <a:pt x="1074" y="690"/>
                </a:lnTo>
                <a:lnTo>
                  <a:pt x="1078" y="676"/>
                </a:lnTo>
                <a:lnTo>
                  <a:pt x="1080" y="663"/>
                </a:lnTo>
                <a:lnTo>
                  <a:pt x="1086" y="616"/>
                </a:lnTo>
                <a:lnTo>
                  <a:pt x="1091" y="578"/>
                </a:lnTo>
                <a:lnTo>
                  <a:pt x="789" y="578"/>
                </a:lnTo>
                <a:lnTo>
                  <a:pt x="789" y="0"/>
                </a:lnTo>
                <a:lnTo>
                  <a:pt x="1371" y="0"/>
                </a:lnTo>
                <a:close/>
                <a:moveTo>
                  <a:pt x="602" y="0"/>
                </a:moveTo>
                <a:lnTo>
                  <a:pt x="602" y="471"/>
                </a:lnTo>
                <a:lnTo>
                  <a:pt x="598" y="519"/>
                </a:lnTo>
                <a:lnTo>
                  <a:pt x="597" y="544"/>
                </a:lnTo>
                <a:lnTo>
                  <a:pt x="595" y="568"/>
                </a:lnTo>
                <a:lnTo>
                  <a:pt x="590" y="620"/>
                </a:lnTo>
                <a:lnTo>
                  <a:pt x="584" y="671"/>
                </a:lnTo>
                <a:lnTo>
                  <a:pt x="580" y="697"/>
                </a:lnTo>
                <a:lnTo>
                  <a:pt x="578" y="710"/>
                </a:lnTo>
                <a:lnTo>
                  <a:pt x="574" y="723"/>
                </a:lnTo>
                <a:lnTo>
                  <a:pt x="571" y="737"/>
                </a:lnTo>
                <a:lnTo>
                  <a:pt x="568" y="750"/>
                </a:lnTo>
                <a:lnTo>
                  <a:pt x="559" y="776"/>
                </a:lnTo>
                <a:lnTo>
                  <a:pt x="555" y="789"/>
                </a:lnTo>
                <a:lnTo>
                  <a:pt x="550" y="801"/>
                </a:lnTo>
                <a:lnTo>
                  <a:pt x="539" y="827"/>
                </a:lnTo>
                <a:lnTo>
                  <a:pt x="527" y="852"/>
                </a:lnTo>
                <a:lnTo>
                  <a:pt x="520" y="866"/>
                </a:lnTo>
                <a:lnTo>
                  <a:pt x="513" y="878"/>
                </a:lnTo>
                <a:lnTo>
                  <a:pt x="505" y="891"/>
                </a:lnTo>
                <a:lnTo>
                  <a:pt x="498" y="903"/>
                </a:lnTo>
                <a:lnTo>
                  <a:pt x="480" y="928"/>
                </a:lnTo>
                <a:lnTo>
                  <a:pt x="471" y="940"/>
                </a:lnTo>
                <a:lnTo>
                  <a:pt x="462" y="953"/>
                </a:lnTo>
                <a:lnTo>
                  <a:pt x="451" y="965"/>
                </a:lnTo>
                <a:lnTo>
                  <a:pt x="441" y="977"/>
                </a:lnTo>
                <a:lnTo>
                  <a:pt x="418" y="1000"/>
                </a:lnTo>
                <a:lnTo>
                  <a:pt x="405" y="1012"/>
                </a:lnTo>
                <a:lnTo>
                  <a:pt x="393" y="1024"/>
                </a:lnTo>
                <a:lnTo>
                  <a:pt x="365" y="1047"/>
                </a:lnTo>
                <a:lnTo>
                  <a:pt x="337" y="1069"/>
                </a:lnTo>
                <a:lnTo>
                  <a:pt x="322" y="1081"/>
                </a:lnTo>
                <a:lnTo>
                  <a:pt x="306" y="1092"/>
                </a:lnTo>
                <a:lnTo>
                  <a:pt x="271" y="1113"/>
                </a:lnTo>
                <a:lnTo>
                  <a:pt x="253" y="1123"/>
                </a:lnTo>
                <a:lnTo>
                  <a:pt x="234" y="1133"/>
                </a:lnTo>
                <a:lnTo>
                  <a:pt x="214" y="1143"/>
                </a:lnTo>
                <a:lnTo>
                  <a:pt x="194" y="1153"/>
                </a:lnTo>
                <a:lnTo>
                  <a:pt x="172" y="1163"/>
                </a:lnTo>
                <a:lnTo>
                  <a:pt x="150" y="1172"/>
                </a:lnTo>
                <a:lnTo>
                  <a:pt x="127" y="1181"/>
                </a:lnTo>
                <a:lnTo>
                  <a:pt x="103" y="1190"/>
                </a:lnTo>
                <a:lnTo>
                  <a:pt x="79" y="1199"/>
                </a:lnTo>
                <a:lnTo>
                  <a:pt x="54" y="1208"/>
                </a:lnTo>
                <a:lnTo>
                  <a:pt x="27" y="1216"/>
                </a:lnTo>
                <a:lnTo>
                  <a:pt x="0" y="1224"/>
                </a:lnTo>
                <a:lnTo>
                  <a:pt x="0" y="1007"/>
                </a:lnTo>
                <a:lnTo>
                  <a:pt x="26" y="992"/>
                </a:lnTo>
                <a:lnTo>
                  <a:pt x="50" y="979"/>
                </a:lnTo>
                <a:lnTo>
                  <a:pt x="74" y="966"/>
                </a:lnTo>
                <a:lnTo>
                  <a:pt x="96" y="952"/>
                </a:lnTo>
                <a:lnTo>
                  <a:pt x="116" y="939"/>
                </a:lnTo>
                <a:lnTo>
                  <a:pt x="135" y="925"/>
                </a:lnTo>
                <a:lnTo>
                  <a:pt x="152" y="911"/>
                </a:lnTo>
                <a:lnTo>
                  <a:pt x="168" y="897"/>
                </a:lnTo>
                <a:lnTo>
                  <a:pt x="184" y="883"/>
                </a:lnTo>
                <a:lnTo>
                  <a:pt x="197" y="870"/>
                </a:lnTo>
                <a:lnTo>
                  <a:pt x="210" y="856"/>
                </a:lnTo>
                <a:lnTo>
                  <a:pt x="223" y="842"/>
                </a:lnTo>
                <a:lnTo>
                  <a:pt x="234" y="828"/>
                </a:lnTo>
                <a:lnTo>
                  <a:pt x="244" y="814"/>
                </a:lnTo>
                <a:lnTo>
                  <a:pt x="254" y="800"/>
                </a:lnTo>
                <a:lnTo>
                  <a:pt x="263" y="786"/>
                </a:lnTo>
                <a:lnTo>
                  <a:pt x="270" y="773"/>
                </a:lnTo>
                <a:lnTo>
                  <a:pt x="277" y="758"/>
                </a:lnTo>
                <a:lnTo>
                  <a:pt x="283" y="745"/>
                </a:lnTo>
                <a:lnTo>
                  <a:pt x="290" y="731"/>
                </a:lnTo>
                <a:lnTo>
                  <a:pt x="294" y="718"/>
                </a:lnTo>
                <a:lnTo>
                  <a:pt x="300" y="704"/>
                </a:lnTo>
                <a:lnTo>
                  <a:pt x="303" y="691"/>
                </a:lnTo>
                <a:lnTo>
                  <a:pt x="306" y="678"/>
                </a:lnTo>
                <a:lnTo>
                  <a:pt x="312" y="651"/>
                </a:lnTo>
                <a:lnTo>
                  <a:pt x="316" y="625"/>
                </a:lnTo>
                <a:lnTo>
                  <a:pt x="319" y="601"/>
                </a:lnTo>
                <a:lnTo>
                  <a:pt x="322" y="578"/>
                </a:lnTo>
                <a:lnTo>
                  <a:pt x="20" y="578"/>
                </a:lnTo>
                <a:lnTo>
                  <a:pt x="20" y="0"/>
                </a:lnTo>
                <a:lnTo>
                  <a:pt x="602" y="0"/>
                </a:lnTo>
                <a:close/>
              </a:path>
            </a:pathLst>
          </a:custGeom>
          <a:solidFill>
            <a:schemeClr val="accent1"/>
          </a:solidFill>
          <a:ln>
            <a:noFill/>
          </a:ln>
          <a:effectLst>
            <a:outerShdw blurRad="190500" algn="ctr"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fi-FI"/>
          </a:p>
        </p:txBody>
      </p:sp>
      <p:sp>
        <p:nvSpPr>
          <p:cNvPr id="36" name="Text Placeholder 17"/>
          <p:cNvSpPr txBox="1">
            <a:spLocks/>
          </p:cNvSpPr>
          <p:nvPr/>
        </p:nvSpPr>
        <p:spPr>
          <a:xfrm>
            <a:off x="1043608" y="4509150"/>
            <a:ext cx="6480720" cy="1296103"/>
          </a:xfrm>
          <a:prstGeom prst="rect">
            <a:avLst/>
          </a:prstGeom>
        </p:spPr>
        <p:txBody>
          <a:bodyPr>
            <a:noAutofit/>
          </a:bodyPr>
          <a:lstStyle>
            <a:lvl1pPr marL="266700" indent="-266700" algn="l" defTabSz="914400" rtl="0" eaLnBrk="1" latinLnBrk="0" hangingPunct="1">
              <a:spcBef>
                <a:spcPts val="0"/>
              </a:spcBef>
              <a:spcAft>
                <a:spcPts val="600"/>
              </a:spcAft>
              <a:buClr>
                <a:schemeClr val="accent1"/>
              </a:buClr>
              <a:buFont typeface="Arial" pitchFamily="34" charset="0"/>
              <a:buChar char="•"/>
              <a:defRPr sz="2000" kern="1200">
                <a:solidFill>
                  <a:schemeClr val="tx1"/>
                </a:solidFill>
                <a:latin typeface="+mn-lt"/>
                <a:ea typeface="+mn-ea"/>
                <a:cs typeface="+mn-cs"/>
              </a:defRPr>
            </a:lvl1pPr>
            <a:lvl2pPr marL="539750" indent="-269875" algn="l" defTabSz="914400" rtl="0" eaLnBrk="1" latinLnBrk="0" hangingPunct="1">
              <a:spcBef>
                <a:spcPts val="0"/>
              </a:spcBef>
              <a:spcAft>
                <a:spcPts val="600"/>
              </a:spcAft>
              <a:buFont typeface="Arial" pitchFamily="34" charset="0"/>
              <a:buChar char="–"/>
              <a:defRPr sz="2000" kern="1200">
                <a:solidFill>
                  <a:schemeClr val="tx1"/>
                </a:solidFill>
                <a:latin typeface="+mn-lt"/>
                <a:ea typeface="+mn-ea"/>
                <a:cs typeface="+mn-cs"/>
              </a:defRPr>
            </a:lvl2pPr>
            <a:lvl3pPr marL="809625" indent="-269875" algn="l" defTabSz="914400" rtl="0" eaLnBrk="1" latinLnBrk="0" hangingPunct="1">
              <a:spcBef>
                <a:spcPts val="0"/>
              </a:spcBef>
              <a:spcAft>
                <a:spcPts val="600"/>
              </a:spcAft>
              <a:buFont typeface="Arial" pitchFamily="34" charset="0"/>
              <a:buChar char="•"/>
              <a:defRPr sz="1800" kern="1200">
                <a:solidFill>
                  <a:schemeClr val="tx1"/>
                </a:solidFill>
                <a:latin typeface="+mn-lt"/>
                <a:ea typeface="+mn-ea"/>
                <a:cs typeface="+mn-cs"/>
              </a:defRPr>
            </a:lvl3pPr>
            <a:lvl4pPr marL="1071563" indent="-261938" algn="l" defTabSz="914400" rtl="0" eaLnBrk="1" latinLnBrk="0" hangingPunct="1">
              <a:spcBef>
                <a:spcPts val="0"/>
              </a:spcBef>
              <a:spcAft>
                <a:spcPts val="600"/>
              </a:spcAft>
              <a:buFont typeface="Arial" pitchFamily="34" charset="0"/>
              <a:buChar char="–"/>
              <a:defRPr sz="1800" kern="1200">
                <a:solidFill>
                  <a:schemeClr val="tx1"/>
                </a:solidFill>
                <a:latin typeface="+mn-lt"/>
                <a:ea typeface="+mn-ea"/>
                <a:cs typeface="+mn-cs"/>
              </a:defRPr>
            </a:lvl4pPr>
            <a:lvl5pPr marL="1349375" indent="-277813" algn="l" defTabSz="914400" rtl="0" eaLnBrk="1" latinLnBrk="0" hangingPunct="1">
              <a:spcBef>
                <a:spcPts val="0"/>
              </a:spcBef>
              <a:spcAft>
                <a:spcPts val="600"/>
              </a:spcAft>
              <a:buFont typeface="Arial" pitchFamily="34" charset="0"/>
              <a:buChar char="•"/>
              <a:defRPr sz="1600" kern="1200">
                <a:solidFill>
                  <a:schemeClr val="tx1"/>
                </a:solidFill>
                <a:latin typeface="+mn-lt"/>
                <a:ea typeface="+mn-ea"/>
                <a:cs typeface="+mn-cs"/>
              </a:defRPr>
            </a:lvl5pPr>
            <a:lvl6pPr marL="162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189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216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2430000" indent="-2700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0" indent="0">
              <a:buNone/>
            </a:pPr>
            <a:r>
              <a:rPr lang="en-GB" sz="1400" dirty="0" smtClean="0">
                <a:solidFill>
                  <a:schemeClr val="accent2"/>
                </a:solidFill>
              </a:rPr>
              <a:t>“Smart Power Generation” </a:t>
            </a:r>
            <a:r>
              <a:rPr lang="es-ES" sz="1400" dirty="0"/>
              <a:t>permite </a:t>
            </a:r>
            <a:r>
              <a:rPr lang="es-ES" sz="1400" dirty="0" smtClean="0"/>
              <a:t>que </a:t>
            </a:r>
            <a:r>
              <a:rPr lang="es-ES" sz="1400" dirty="0"/>
              <a:t>un sistema </a:t>
            </a:r>
            <a:r>
              <a:rPr lang="es-ES" sz="1400" dirty="0" smtClean="0"/>
              <a:t>energético existente, opere </a:t>
            </a:r>
            <a:r>
              <a:rPr lang="es-ES" sz="1400" dirty="0"/>
              <a:t>con la </a:t>
            </a:r>
            <a:r>
              <a:rPr lang="es-ES" sz="1400" b="1" dirty="0"/>
              <a:t>máxima eficiencia</a:t>
            </a:r>
            <a:r>
              <a:rPr lang="es-ES" sz="1400" dirty="0"/>
              <a:t> al absorber eficazmente las </a:t>
            </a:r>
            <a:r>
              <a:rPr lang="es-ES" sz="1400" b="1" dirty="0"/>
              <a:t>variaciones de carga </a:t>
            </a:r>
            <a:r>
              <a:rPr lang="es-ES" sz="1400" dirty="0" smtClean="0"/>
              <a:t>actuales y futuras del sistema, </a:t>
            </a:r>
            <a:r>
              <a:rPr lang="es-ES" sz="1400" dirty="0"/>
              <a:t>proporcionando </a:t>
            </a:r>
            <a:r>
              <a:rPr lang="es-ES" sz="1400" b="1" dirty="0" smtClean="0"/>
              <a:t>ahorros significativo</a:t>
            </a:r>
            <a:r>
              <a:rPr lang="en-GB" sz="1400" dirty="0" smtClean="0">
                <a:solidFill>
                  <a:schemeClr val="accent2"/>
                </a:solidFill>
              </a:rPr>
              <a:t>.</a:t>
            </a:r>
          </a:p>
          <a:p>
            <a:pPr marL="0" indent="0" fontAlgn="auto">
              <a:buNone/>
            </a:pPr>
            <a:r>
              <a:rPr lang="en-GB" sz="1400" dirty="0" smtClean="0"/>
              <a:t>“Smart  Power Generation” </a:t>
            </a:r>
            <a:r>
              <a:rPr lang="en-GB" sz="1400" dirty="0" err="1" smtClean="0"/>
              <a:t>Optimiza</a:t>
            </a:r>
            <a:r>
              <a:rPr lang="en-GB" sz="1400" dirty="0" smtClean="0"/>
              <a:t> la </a:t>
            </a:r>
            <a:r>
              <a:rPr lang="en-GB" sz="1400" b="1" dirty="0" err="1" smtClean="0"/>
              <a:t>integración</a:t>
            </a:r>
            <a:r>
              <a:rPr lang="en-GB" sz="1400" dirty="0" smtClean="0"/>
              <a:t> de </a:t>
            </a:r>
            <a:r>
              <a:rPr lang="en-GB" sz="1400" dirty="0" err="1" smtClean="0"/>
              <a:t>generación</a:t>
            </a:r>
            <a:r>
              <a:rPr lang="en-GB" sz="1400" dirty="0" smtClean="0"/>
              <a:t> </a:t>
            </a:r>
            <a:r>
              <a:rPr lang="en-GB" sz="1400" b="1" dirty="0" err="1" smtClean="0"/>
              <a:t>eolica</a:t>
            </a:r>
            <a:r>
              <a:rPr lang="en-GB" sz="1400" dirty="0" smtClean="0"/>
              <a:t> y </a:t>
            </a:r>
            <a:r>
              <a:rPr lang="en-GB" sz="1400" b="1" dirty="0" smtClean="0"/>
              <a:t>solar</a:t>
            </a:r>
            <a:r>
              <a:rPr lang="en-GB" sz="1400" dirty="0" smtClean="0"/>
              <a:t> al </a:t>
            </a:r>
            <a:r>
              <a:rPr lang="en-GB" sz="1400" dirty="0" err="1" smtClean="0"/>
              <a:t>sistema</a:t>
            </a:r>
            <a:endParaRPr lang="en-GB" sz="1400" dirty="0" smtClean="0"/>
          </a:p>
          <a:p>
            <a:pPr marL="0" indent="0" fontAlgn="auto">
              <a:buNone/>
            </a:pPr>
            <a:r>
              <a:rPr lang="en-GB" sz="1400" dirty="0" smtClean="0"/>
              <a:t>“Smart Power Generation” </a:t>
            </a:r>
            <a:r>
              <a:rPr lang="en-GB" sz="1400" dirty="0" err="1" smtClean="0"/>
              <a:t>Proporciona</a:t>
            </a:r>
            <a:r>
              <a:rPr lang="en-GB" sz="1400" dirty="0" smtClean="0"/>
              <a:t> </a:t>
            </a:r>
            <a:r>
              <a:rPr lang="en-GB" sz="1400" dirty="0" err="1" smtClean="0"/>
              <a:t>sistemas</a:t>
            </a:r>
            <a:r>
              <a:rPr lang="en-GB" sz="1400" dirty="0" smtClean="0"/>
              <a:t> de </a:t>
            </a:r>
            <a:r>
              <a:rPr lang="en-GB" sz="1400" b="1" dirty="0" err="1" smtClean="0"/>
              <a:t>potencia</a:t>
            </a:r>
            <a:r>
              <a:rPr lang="en-GB" sz="1400" b="1" dirty="0" smtClean="0"/>
              <a:t> de </a:t>
            </a:r>
            <a:r>
              <a:rPr lang="en-GB" sz="1400" b="1" dirty="0" err="1" smtClean="0"/>
              <a:t>reserva</a:t>
            </a:r>
            <a:r>
              <a:rPr lang="en-GB" sz="1400" b="1" dirty="0" smtClean="0"/>
              <a:t> </a:t>
            </a:r>
            <a:r>
              <a:rPr lang="en-GB" sz="1400" dirty="0" err="1" smtClean="0"/>
              <a:t>que</a:t>
            </a:r>
            <a:r>
              <a:rPr lang="en-GB" sz="1400" dirty="0" smtClean="0"/>
              <a:t> </a:t>
            </a:r>
            <a:r>
              <a:rPr lang="en-GB" sz="1400" b="1" dirty="0" smtClean="0"/>
              <a:t>no </a:t>
            </a:r>
            <a:r>
              <a:rPr lang="en-GB" sz="1400" b="1" dirty="0" err="1" smtClean="0"/>
              <a:t>consumen</a:t>
            </a:r>
            <a:r>
              <a:rPr lang="en-GB" sz="1400" b="1" dirty="0" smtClean="0"/>
              <a:t> </a:t>
            </a:r>
            <a:r>
              <a:rPr lang="en-GB" sz="1400" b="1" dirty="0" err="1" smtClean="0"/>
              <a:t>combutible</a:t>
            </a:r>
            <a:r>
              <a:rPr lang="en-GB" sz="1400" dirty="0" smtClean="0"/>
              <a:t> y </a:t>
            </a:r>
            <a:r>
              <a:rPr lang="en-GB" sz="1400" b="1" dirty="0" smtClean="0"/>
              <a:t>no </a:t>
            </a:r>
            <a:r>
              <a:rPr lang="en-GB" sz="1400" b="1" dirty="0" err="1" smtClean="0"/>
              <a:t>generan</a:t>
            </a:r>
            <a:r>
              <a:rPr lang="en-GB" sz="1400" b="1" dirty="0" smtClean="0"/>
              <a:t> </a:t>
            </a:r>
            <a:r>
              <a:rPr lang="en-GB" sz="1400" b="1" dirty="0" err="1" smtClean="0"/>
              <a:t>emisiones</a:t>
            </a:r>
            <a:r>
              <a:rPr lang="en-GB" sz="1400" dirty="0" smtClean="0"/>
              <a:t>. </a:t>
            </a:r>
            <a:endParaRPr lang="en-GB" sz="1400" dirty="0"/>
          </a:p>
        </p:txBody>
      </p:sp>
      <p:sp>
        <p:nvSpPr>
          <p:cNvPr id="37" name="Text Box 3"/>
          <p:cNvSpPr txBox="1">
            <a:spLocks noChangeArrowheads="1"/>
          </p:cNvSpPr>
          <p:nvPr/>
        </p:nvSpPr>
        <p:spPr bwMode="auto">
          <a:xfrm>
            <a:off x="4644008" y="3700073"/>
            <a:ext cx="816547" cy="304820"/>
          </a:xfrm>
          <a:prstGeom prst="rect">
            <a:avLst/>
          </a:prstGeom>
          <a:noFill/>
          <a:ln w="12700">
            <a:noFill/>
            <a:miter lim="800000"/>
            <a:headEnd/>
            <a:tailEnd/>
          </a:ln>
        </p:spPr>
        <p:txBody>
          <a:bodyPr wrap="none" lIns="90000" tIns="44256" rIns="90000" bIns="44256">
            <a:spAutoFit/>
          </a:bodyPr>
          <a:lstStyle/>
          <a:p>
            <a:pPr algn="ctr" defTabSz="871538" eaLnBrk="1" hangingPunct="1"/>
            <a:r>
              <a:rPr lang="fi-FI" sz="1400" b="1" spc="-50" dirty="0">
                <a:solidFill>
                  <a:srgbClr val="000000"/>
                </a:solidFill>
                <a:cs typeface="Arial" pitchFamily="34" charset="0"/>
              </a:rPr>
              <a:t>Reliable</a:t>
            </a:r>
            <a:endParaRPr lang="en-US" sz="1400" b="1" spc="-50" dirty="0">
              <a:solidFill>
                <a:srgbClr val="000000"/>
              </a:solidFill>
              <a:cs typeface="Arial" pitchFamily="34" charset="0"/>
            </a:endParaRPr>
          </a:p>
        </p:txBody>
      </p:sp>
      <p:sp>
        <p:nvSpPr>
          <p:cNvPr id="38" name="Text Box 5"/>
          <p:cNvSpPr txBox="1">
            <a:spLocks noChangeArrowheads="1"/>
          </p:cNvSpPr>
          <p:nvPr/>
        </p:nvSpPr>
        <p:spPr bwMode="auto">
          <a:xfrm>
            <a:off x="7652740" y="3683865"/>
            <a:ext cx="1114706" cy="304820"/>
          </a:xfrm>
          <a:prstGeom prst="rect">
            <a:avLst/>
          </a:prstGeom>
          <a:noFill/>
          <a:ln w="12700">
            <a:noFill/>
            <a:miter lim="800000"/>
            <a:headEnd/>
            <a:tailEnd/>
          </a:ln>
        </p:spPr>
        <p:txBody>
          <a:bodyPr wrap="none" lIns="90000" tIns="44256" rIns="90000" bIns="44256">
            <a:spAutoFit/>
          </a:bodyPr>
          <a:lstStyle/>
          <a:p>
            <a:pPr algn="ctr" defTabSz="871538" eaLnBrk="1" hangingPunct="1"/>
            <a:r>
              <a:rPr lang="fi-FI" sz="1400" b="1" spc="-50" dirty="0">
                <a:solidFill>
                  <a:srgbClr val="000000"/>
                </a:solidFill>
                <a:cs typeface="Arial" pitchFamily="34" charset="0"/>
              </a:rPr>
              <a:t>Sustainable</a:t>
            </a:r>
            <a:endParaRPr lang="en-US" sz="1400" b="1" spc="-50" dirty="0">
              <a:solidFill>
                <a:srgbClr val="000000"/>
              </a:solidFill>
              <a:cs typeface="Arial" pitchFamily="34" charset="0"/>
            </a:endParaRPr>
          </a:p>
        </p:txBody>
      </p:sp>
      <p:sp>
        <p:nvSpPr>
          <p:cNvPr id="39" name="Text Box 6"/>
          <p:cNvSpPr txBox="1">
            <a:spLocks noChangeArrowheads="1"/>
          </p:cNvSpPr>
          <p:nvPr/>
        </p:nvSpPr>
        <p:spPr bwMode="auto">
          <a:xfrm>
            <a:off x="6083891" y="1827865"/>
            <a:ext cx="1012114" cy="304820"/>
          </a:xfrm>
          <a:prstGeom prst="rect">
            <a:avLst/>
          </a:prstGeom>
          <a:noFill/>
          <a:ln w="12700">
            <a:noFill/>
            <a:miter lim="800000"/>
            <a:headEnd/>
            <a:tailEnd/>
          </a:ln>
        </p:spPr>
        <p:txBody>
          <a:bodyPr wrap="none" lIns="90000" tIns="44256" rIns="90000" bIns="44256">
            <a:spAutoFit/>
          </a:bodyPr>
          <a:lstStyle/>
          <a:p>
            <a:pPr algn="ctr" defTabSz="871538" eaLnBrk="1" hangingPunct="1"/>
            <a:r>
              <a:rPr lang="fi-FI" sz="1400" b="1" spc="-50" dirty="0">
                <a:solidFill>
                  <a:srgbClr val="000000"/>
                </a:solidFill>
                <a:cs typeface="Arial" pitchFamily="34" charset="0"/>
              </a:rPr>
              <a:t>Affordable</a:t>
            </a:r>
            <a:endParaRPr lang="en-US" sz="1400" b="1" spc="-50" dirty="0">
              <a:solidFill>
                <a:srgbClr val="000000"/>
              </a:solidFill>
              <a:cs typeface="Arial" pitchFamily="34" charset="0"/>
            </a:endParaRPr>
          </a:p>
        </p:txBody>
      </p:sp>
      <p:grpSp>
        <p:nvGrpSpPr>
          <p:cNvPr id="40" name="Group 18"/>
          <p:cNvGrpSpPr>
            <a:grpSpLocks/>
          </p:cNvGrpSpPr>
          <p:nvPr/>
        </p:nvGrpSpPr>
        <p:grpSpPr bwMode="auto">
          <a:xfrm>
            <a:off x="5618469" y="2204543"/>
            <a:ext cx="1947591" cy="1682687"/>
            <a:chOff x="2833688" y="2271713"/>
            <a:chExt cx="3746500" cy="3244850"/>
          </a:xfrm>
        </p:grpSpPr>
        <p:sp>
          <p:nvSpPr>
            <p:cNvPr id="41" name="Freeform 2"/>
            <p:cNvSpPr>
              <a:spLocks/>
            </p:cNvSpPr>
            <p:nvPr/>
          </p:nvSpPr>
          <p:spPr bwMode="auto">
            <a:xfrm>
              <a:off x="2833688" y="2271713"/>
              <a:ext cx="3746500" cy="3244850"/>
            </a:xfrm>
            <a:custGeom>
              <a:avLst/>
              <a:gdLst>
                <a:gd name="T0" fmla="*/ 2147483647 w 4899"/>
                <a:gd name="T1" fmla="*/ 2147483647 h 4243"/>
                <a:gd name="T2" fmla="*/ 2147483647 w 4899"/>
                <a:gd name="T3" fmla="*/ 2147483647 h 4243"/>
                <a:gd name="T4" fmla="*/ 2147483647 w 4899"/>
                <a:gd name="T5" fmla="*/ 2147483647 h 4243"/>
                <a:gd name="T6" fmla="*/ 2147483647 w 4899"/>
                <a:gd name="T7" fmla="*/ 2147483647 h 4243"/>
                <a:gd name="T8" fmla="*/ 2147483647 w 4899"/>
                <a:gd name="T9" fmla="*/ 2147483647 h 4243"/>
                <a:gd name="T10" fmla="*/ 2147483647 w 4899"/>
                <a:gd name="T11" fmla="*/ 2147483647 h 4243"/>
                <a:gd name="T12" fmla="*/ 2147483647 w 4899"/>
                <a:gd name="T13" fmla="*/ 2147483647 h 4243"/>
                <a:gd name="T14" fmla="*/ 2147483647 w 4899"/>
                <a:gd name="T15" fmla="*/ 2147483647 h 4243"/>
                <a:gd name="T16" fmla="*/ 0 w 4899"/>
                <a:gd name="T17" fmla="*/ 2147483647 h 4243"/>
                <a:gd name="T18" fmla="*/ 2147483647 w 4899"/>
                <a:gd name="T19" fmla="*/ 2147483647 h 4243"/>
                <a:gd name="T20" fmla="*/ 2147483647 w 4899"/>
                <a:gd name="T21" fmla="*/ 2147483647 h 4243"/>
                <a:gd name="T22" fmla="*/ 2147483647 w 4899"/>
                <a:gd name="T23" fmla="*/ 2147483647 h 4243"/>
                <a:gd name="T24" fmla="*/ 2147483647 w 4899"/>
                <a:gd name="T25" fmla="*/ 2147483647 h 4243"/>
                <a:gd name="T26" fmla="*/ 2147483647 w 4899"/>
                <a:gd name="T27" fmla="*/ 2147483647 h 4243"/>
                <a:gd name="T28" fmla="*/ 2147483647 w 4899"/>
                <a:gd name="T29" fmla="*/ 0 h 4243"/>
                <a:gd name="T30" fmla="*/ 2147483647 w 4899"/>
                <a:gd name="T31" fmla="*/ 2147483647 h 4243"/>
                <a:gd name="T32" fmla="*/ 2147483647 w 4899"/>
                <a:gd name="T33" fmla="*/ 2147483647 h 4243"/>
                <a:gd name="T34" fmla="*/ 2147483647 w 4899"/>
                <a:gd name="T35" fmla="*/ 2147483647 h 4243"/>
                <a:gd name="T36" fmla="*/ 2147483647 w 4899"/>
                <a:gd name="T37" fmla="*/ 2147483647 h 4243"/>
                <a:gd name="T38" fmla="*/ 2147483647 w 4899"/>
                <a:gd name="T39" fmla="*/ 2147483647 h 4243"/>
                <a:gd name="T40" fmla="*/ 2147483647 w 4899"/>
                <a:gd name="T41" fmla="*/ 2147483647 h 42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99"/>
                <a:gd name="T64" fmla="*/ 0 h 4243"/>
                <a:gd name="T65" fmla="*/ 4899 w 4899"/>
                <a:gd name="T66" fmla="*/ 4243 h 42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99" h="4243">
                  <a:moveTo>
                    <a:pt x="4899" y="4243"/>
                  </a:moveTo>
                  <a:lnTo>
                    <a:pt x="4286" y="4147"/>
                  </a:lnTo>
                  <a:lnTo>
                    <a:pt x="3674" y="4051"/>
                  </a:lnTo>
                  <a:lnTo>
                    <a:pt x="3061" y="3954"/>
                  </a:lnTo>
                  <a:lnTo>
                    <a:pt x="2449" y="3858"/>
                  </a:lnTo>
                  <a:lnTo>
                    <a:pt x="1836" y="3954"/>
                  </a:lnTo>
                  <a:lnTo>
                    <a:pt x="1225" y="4051"/>
                  </a:lnTo>
                  <a:lnTo>
                    <a:pt x="612" y="4147"/>
                  </a:lnTo>
                  <a:lnTo>
                    <a:pt x="0" y="4243"/>
                  </a:lnTo>
                  <a:lnTo>
                    <a:pt x="779" y="3278"/>
                  </a:lnTo>
                  <a:lnTo>
                    <a:pt x="1558" y="2314"/>
                  </a:lnTo>
                  <a:lnTo>
                    <a:pt x="1781" y="1735"/>
                  </a:lnTo>
                  <a:lnTo>
                    <a:pt x="2004" y="1157"/>
                  </a:lnTo>
                  <a:lnTo>
                    <a:pt x="2227" y="578"/>
                  </a:lnTo>
                  <a:lnTo>
                    <a:pt x="2449" y="0"/>
                  </a:lnTo>
                  <a:lnTo>
                    <a:pt x="2672" y="578"/>
                  </a:lnTo>
                  <a:lnTo>
                    <a:pt x="2895" y="1157"/>
                  </a:lnTo>
                  <a:lnTo>
                    <a:pt x="3118" y="1735"/>
                  </a:lnTo>
                  <a:lnTo>
                    <a:pt x="3342" y="2314"/>
                  </a:lnTo>
                  <a:lnTo>
                    <a:pt x="4120" y="3278"/>
                  </a:lnTo>
                  <a:lnTo>
                    <a:pt x="4899" y="4243"/>
                  </a:lnTo>
                  <a:close/>
                </a:path>
              </a:pathLst>
            </a:custGeom>
            <a:solidFill>
              <a:srgbClr val="00B0F0"/>
            </a:solidFill>
            <a:ln w="9525">
              <a:noFill/>
              <a:round/>
              <a:headEnd/>
              <a:tailEnd/>
            </a:ln>
            <a:effectLst>
              <a:reflection blurRad="6350" stA="52000" endA="300" endPos="35000" dir="5400000" sy="-100000" algn="bl" rotWithShape="0"/>
            </a:effectLst>
          </p:spPr>
          <p:txBody>
            <a:bodyPr/>
            <a:lstStyle/>
            <a:p>
              <a:pPr eaLnBrk="1" fontAlgn="auto" hangingPunct="1">
                <a:spcBef>
                  <a:spcPts val="0"/>
                </a:spcBef>
                <a:spcAft>
                  <a:spcPts val="0"/>
                </a:spcAft>
                <a:defRPr/>
              </a:pPr>
              <a:endParaRPr lang="en-GB" b="1">
                <a:solidFill>
                  <a:srgbClr val="000000"/>
                </a:solidFill>
                <a:latin typeface="Arial"/>
                <a:cs typeface="Arial" pitchFamily="34" charset="0"/>
              </a:endParaRPr>
            </a:p>
          </p:txBody>
        </p:sp>
        <p:sp>
          <p:nvSpPr>
            <p:cNvPr id="42" name="AutoShape 7"/>
            <p:cNvSpPr>
              <a:spLocks noChangeArrowheads="1"/>
            </p:cNvSpPr>
            <p:nvPr/>
          </p:nvSpPr>
          <p:spPr bwMode="auto">
            <a:xfrm>
              <a:off x="3262313" y="2928938"/>
              <a:ext cx="2857500" cy="2286000"/>
            </a:xfrm>
            <a:prstGeom prst="triangle">
              <a:avLst>
                <a:gd name="adj" fmla="val 50000"/>
              </a:avLst>
            </a:prstGeom>
            <a:solidFill>
              <a:srgbClr val="0070C0"/>
            </a:solidFill>
            <a:ln w="9525">
              <a:noFill/>
              <a:miter lim="800000"/>
              <a:headEnd/>
              <a:tailEnd/>
            </a:ln>
          </p:spPr>
          <p:txBody>
            <a:bodyPr wrap="none" anchor="ctr"/>
            <a:lstStyle/>
            <a:p>
              <a:pPr algn="ctr" eaLnBrk="1" hangingPunct="1"/>
              <a:r>
                <a:rPr lang="en-GB" sz="1200" b="1" dirty="0" smtClean="0">
                  <a:solidFill>
                    <a:srgbClr val="FFFFFF"/>
                  </a:solidFill>
                  <a:cs typeface="Arial" pitchFamily="34" charset="0"/>
                </a:rPr>
                <a:t>Smart </a:t>
              </a:r>
            </a:p>
            <a:p>
              <a:pPr algn="ctr" eaLnBrk="1" hangingPunct="1"/>
              <a:r>
                <a:rPr lang="en-GB" sz="1200" b="1" dirty="0" smtClean="0">
                  <a:solidFill>
                    <a:srgbClr val="FFFFFF"/>
                  </a:solidFill>
                  <a:cs typeface="Arial" pitchFamily="34" charset="0"/>
                </a:rPr>
                <a:t> Power </a:t>
              </a:r>
              <a:r>
                <a:rPr lang="en-GB" sz="1200" b="1" dirty="0">
                  <a:solidFill>
                    <a:srgbClr val="FFFFFF"/>
                  </a:solidFill>
                  <a:cs typeface="Arial" pitchFamily="34" charset="0"/>
                </a:rPr>
                <a:t/>
              </a:r>
              <a:br>
                <a:rPr lang="en-GB" sz="1200" b="1" dirty="0">
                  <a:solidFill>
                    <a:srgbClr val="FFFFFF"/>
                  </a:solidFill>
                  <a:cs typeface="Arial" pitchFamily="34" charset="0"/>
                </a:rPr>
              </a:br>
              <a:r>
                <a:rPr lang="en-GB" sz="1200" b="1" dirty="0" smtClean="0">
                  <a:solidFill>
                    <a:srgbClr val="FFFFFF"/>
                  </a:solidFill>
                  <a:cs typeface="Arial" pitchFamily="34" charset="0"/>
                </a:rPr>
                <a:t>Systems</a:t>
              </a:r>
            </a:p>
            <a:p>
              <a:pPr algn="ctr" eaLnBrk="1" hangingPunct="1"/>
              <a:endParaRPr lang="en-GB" sz="1600" b="1" dirty="0">
                <a:solidFill>
                  <a:srgbClr val="FFFFFF"/>
                </a:solidFill>
                <a:cs typeface="Arial" pitchFamily="34" charset="0"/>
              </a:endParaRPr>
            </a:p>
          </p:txBody>
        </p:sp>
      </p:grpSp>
      <p:cxnSp>
        <p:nvCxnSpPr>
          <p:cNvPr id="12" name="Straight Arrow Connector 11"/>
          <p:cNvCxnSpPr/>
          <p:nvPr/>
        </p:nvCxnSpPr>
        <p:spPr>
          <a:xfrm>
            <a:off x="4139952" y="2852765"/>
            <a:ext cx="864096" cy="0"/>
          </a:xfrm>
          <a:prstGeom prst="straightConnector1">
            <a:avLst/>
          </a:prstGeom>
          <a:ln w="152400" cap="rnd">
            <a:solidFill>
              <a:schemeClr val="accent3"/>
            </a:solidFill>
            <a:tailEnd type="arrow"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31359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2000"/>
                                        <p:tgtEl>
                                          <p:spTgt spid="32"/>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2000"/>
                                        <p:tgtEl>
                                          <p:spTgt spid="3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2000"/>
                                        <p:tgtEl>
                                          <p:spTgt spid="37"/>
                                        </p:tgtEl>
                                      </p:cBhvr>
                                    </p:animEffect>
                                  </p:childTnLst>
                                </p:cTn>
                              </p:par>
                              <p:par>
                                <p:cTn id="17" presetID="10" presetClass="entr" presetSubtype="0"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2000"/>
                                        <p:tgtEl>
                                          <p:spTgt spid="4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7" grpId="0"/>
      <p:bldP spid="38" grpId="0"/>
      <p:bldP spid="3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556384" cy="654570"/>
          </a:xfrm>
        </p:spPr>
        <p:txBody>
          <a:bodyPr/>
          <a:lstStyle/>
          <a:p>
            <a:r>
              <a:rPr lang="en-US" dirty="0" smtClean="0"/>
              <a:t>“Smart Power Generation” – Variables</a:t>
            </a:r>
            <a:endParaRPr lang="en-US" dirty="0"/>
          </a:p>
        </p:txBody>
      </p:sp>
      <p:sp>
        <p:nvSpPr>
          <p:cNvPr id="3" name="Content Placeholder 2"/>
          <p:cNvSpPr>
            <a:spLocks noGrp="1"/>
          </p:cNvSpPr>
          <p:nvPr>
            <p:ph idx="4294967295"/>
          </p:nvPr>
        </p:nvSpPr>
        <p:spPr>
          <a:xfrm>
            <a:off x="5183746" y="1052513"/>
            <a:ext cx="3636404" cy="1368375"/>
          </a:xfrm>
          <a:prstGeom prst="rect">
            <a:avLst/>
          </a:prstGeom>
        </p:spPr>
        <p:txBody>
          <a:bodyPr>
            <a:noAutofit/>
          </a:bodyPr>
          <a:lstStyle/>
          <a:p>
            <a:pPr marL="0" indent="0">
              <a:spcAft>
                <a:spcPts val="200"/>
              </a:spcAft>
              <a:buNone/>
            </a:pPr>
            <a:r>
              <a:rPr lang="en-US" sz="1600" dirty="0" smtClean="0">
                <a:solidFill>
                  <a:schemeClr val="accent1"/>
                </a:solidFill>
              </a:rPr>
              <a:t>Energy efficiency</a:t>
            </a:r>
          </a:p>
          <a:p>
            <a:pPr marL="176213" indent="-176213">
              <a:spcAft>
                <a:spcPts val="200"/>
              </a:spcAft>
            </a:pPr>
            <a:r>
              <a:rPr lang="en-US" sz="1200" dirty="0" smtClean="0"/>
              <a:t>Alta </a:t>
            </a:r>
            <a:r>
              <a:rPr lang="en-US" sz="1200" dirty="0" err="1" smtClean="0"/>
              <a:t>eficiencia</a:t>
            </a:r>
            <a:r>
              <a:rPr lang="en-US" sz="1200" dirty="0" smtClean="0"/>
              <a:t> </a:t>
            </a:r>
            <a:r>
              <a:rPr lang="en-US" sz="1200" dirty="0" err="1" smtClean="0"/>
              <a:t>Electrica</a:t>
            </a:r>
            <a:r>
              <a:rPr lang="en-US" sz="1200" dirty="0" smtClean="0"/>
              <a:t> en </a:t>
            </a:r>
            <a:r>
              <a:rPr lang="en-US" sz="1200" dirty="0" err="1" smtClean="0"/>
              <a:t>Ciclo</a:t>
            </a:r>
            <a:r>
              <a:rPr lang="en-US" sz="1200" dirty="0" smtClean="0"/>
              <a:t> Simple</a:t>
            </a:r>
          </a:p>
          <a:p>
            <a:pPr marL="176213" indent="-176213">
              <a:spcAft>
                <a:spcPts val="200"/>
              </a:spcAft>
            </a:pPr>
            <a:r>
              <a:rPr lang="en-US" sz="1200" dirty="0" smtClean="0"/>
              <a:t>Alta </a:t>
            </a:r>
            <a:r>
              <a:rPr lang="en-US" sz="1200" dirty="0" err="1" smtClean="0"/>
              <a:t>eficiencia</a:t>
            </a:r>
            <a:r>
              <a:rPr lang="en-US" sz="1200" dirty="0" smtClean="0"/>
              <a:t> </a:t>
            </a:r>
            <a:r>
              <a:rPr lang="en-US" sz="1200" dirty="0" err="1" smtClean="0"/>
              <a:t>independientemente</a:t>
            </a:r>
            <a:r>
              <a:rPr lang="en-US" sz="1200" dirty="0" smtClean="0"/>
              <a:t> de </a:t>
            </a:r>
            <a:r>
              <a:rPr lang="en-US" sz="1200" dirty="0" err="1" smtClean="0"/>
              <a:t>las</a:t>
            </a:r>
            <a:r>
              <a:rPr lang="en-US" sz="1200" dirty="0" smtClean="0"/>
              <a:t> </a:t>
            </a:r>
            <a:r>
              <a:rPr lang="en-US" sz="1200" dirty="0" err="1" smtClean="0"/>
              <a:t>condiciones</a:t>
            </a:r>
            <a:r>
              <a:rPr lang="en-US" sz="1200" dirty="0" smtClean="0"/>
              <a:t> </a:t>
            </a:r>
            <a:r>
              <a:rPr lang="en-US" sz="1200" dirty="0" err="1" smtClean="0"/>
              <a:t>ambientales</a:t>
            </a:r>
            <a:endParaRPr lang="en-US" sz="1200" dirty="0" smtClean="0"/>
          </a:p>
          <a:p>
            <a:pPr marL="176213" indent="-176213">
              <a:spcAft>
                <a:spcPts val="200"/>
              </a:spcAft>
            </a:pPr>
            <a:r>
              <a:rPr lang="en-US" sz="1200" dirty="0" err="1" smtClean="0"/>
              <a:t>Plantas</a:t>
            </a:r>
            <a:r>
              <a:rPr lang="en-US" sz="1200" dirty="0" smtClean="0"/>
              <a:t> de </a:t>
            </a:r>
            <a:r>
              <a:rPr lang="en-US" sz="1200" dirty="0" err="1" smtClean="0"/>
              <a:t>alta</a:t>
            </a:r>
            <a:r>
              <a:rPr lang="en-US" sz="1200" dirty="0" smtClean="0"/>
              <a:t> </a:t>
            </a:r>
            <a:r>
              <a:rPr lang="en-US" sz="1200" dirty="0" err="1" smtClean="0"/>
              <a:t>eficiencia</a:t>
            </a:r>
            <a:r>
              <a:rPr lang="en-US" sz="1200" dirty="0" smtClean="0"/>
              <a:t> </a:t>
            </a:r>
            <a:r>
              <a:rPr lang="en-US" sz="1200" dirty="0" err="1" smtClean="0"/>
              <a:t>sobre</a:t>
            </a:r>
            <a:r>
              <a:rPr lang="en-US" sz="1200" dirty="0" smtClean="0"/>
              <a:t> un </a:t>
            </a:r>
            <a:r>
              <a:rPr lang="en-US" sz="1200" dirty="0" err="1" smtClean="0"/>
              <a:t>amplio</a:t>
            </a:r>
            <a:r>
              <a:rPr lang="en-US" sz="1200" dirty="0" smtClean="0"/>
              <a:t> </a:t>
            </a:r>
            <a:r>
              <a:rPr lang="en-US" sz="1200" dirty="0" err="1" smtClean="0"/>
              <a:t>rango</a:t>
            </a:r>
            <a:r>
              <a:rPr lang="en-US" sz="1200" dirty="0" smtClean="0"/>
              <a:t> de </a:t>
            </a:r>
            <a:r>
              <a:rPr lang="en-US" sz="1200" dirty="0" err="1" smtClean="0"/>
              <a:t>potencia</a:t>
            </a:r>
            <a:r>
              <a:rPr lang="en-US" sz="1200" dirty="0" smtClean="0"/>
              <a:t> </a:t>
            </a:r>
            <a:r>
              <a:rPr lang="en-US" sz="1200" dirty="0" err="1" smtClean="0"/>
              <a:t>debido</a:t>
            </a:r>
            <a:r>
              <a:rPr lang="en-US" sz="1200" dirty="0" smtClean="0"/>
              <a:t> a la </a:t>
            </a:r>
            <a:r>
              <a:rPr lang="en-US" sz="1200" dirty="0" err="1" smtClean="0"/>
              <a:t>utilización</a:t>
            </a:r>
            <a:r>
              <a:rPr lang="en-US" sz="1200" dirty="0" smtClean="0"/>
              <a:t> de multiples </a:t>
            </a:r>
            <a:r>
              <a:rPr lang="en-US" sz="1200" dirty="0" err="1" smtClean="0"/>
              <a:t>generadores</a:t>
            </a:r>
            <a:r>
              <a:rPr lang="en-US" sz="1200" dirty="0" smtClean="0"/>
              <a:t>.</a:t>
            </a:r>
          </a:p>
          <a:p>
            <a:pPr marL="0" indent="0">
              <a:spcAft>
                <a:spcPts val="200"/>
              </a:spcAft>
              <a:buNone/>
            </a:pPr>
            <a:r>
              <a:rPr lang="en-US" sz="1200" b="1" dirty="0" err="1" smtClean="0"/>
              <a:t>Costos</a:t>
            </a:r>
            <a:r>
              <a:rPr lang="en-US" sz="1200" b="1" dirty="0" smtClean="0"/>
              <a:t> de </a:t>
            </a:r>
            <a:r>
              <a:rPr lang="en-US" sz="1200" b="1" dirty="0" err="1" smtClean="0"/>
              <a:t>generación</a:t>
            </a:r>
            <a:r>
              <a:rPr lang="en-US" sz="1200" b="1" dirty="0" smtClean="0"/>
              <a:t> </a:t>
            </a:r>
            <a:r>
              <a:rPr lang="en-US" sz="1200" b="1" dirty="0" err="1" smtClean="0"/>
              <a:t>competitivos</a:t>
            </a:r>
            <a:r>
              <a:rPr lang="en-US" sz="1200" b="1" dirty="0" smtClean="0"/>
              <a:t> y altos </a:t>
            </a:r>
            <a:r>
              <a:rPr lang="en-US" sz="1200" b="1" dirty="0" err="1" smtClean="0"/>
              <a:t>niveles</a:t>
            </a:r>
            <a:r>
              <a:rPr lang="en-US" sz="1200" b="1" dirty="0" smtClean="0"/>
              <a:t> de </a:t>
            </a:r>
            <a:r>
              <a:rPr lang="en-US" sz="1200" b="1" dirty="0" err="1" smtClean="0"/>
              <a:t>despacho</a:t>
            </a:r>
            <a:endParaRPr lang="en-US" sz="1200" b="1" dirty="0" smtClean="0"/>
          </a:p>
        </p:txBody>
      </p:sp>
      <p:sp>
        <p:nvSpPr>
          <p:cNvPr id="12" name="TextBox 11"/>
          <p:cNvSpPr txBox="1"/>
          <p:nvPr/>
        </p:nvSpPr>
        <p:spPr>
          <a:xfrm>
            <a:off x="3979530" y="1270501"/>
            <a:ext cx="1184940" cy="646331"/>
          </a:xfrm>
          <a:prstGeom prst="rect">
            <a:avLst/>
          </a:prstGeom>
          <a:noFill/>
        </p:spPr>
        <p:txBody>
          <a:bodyPr wrap="none" rtlCol="0">
            <a:spAutoFit/>
          </a:bodyPr>
          <a:lstStyle/>
          <a:p>
            <a:pPr algn="ctr"/>
            <a:r>
              <a:rPr lang="en-US" sz="1800" b="1" spc="-50" dirty="0">
                <a:solidFill>
                  <a:schemeClr val="accent2"/>
                </a:solidFill>
              </a:rPr>
              <a:t>Energy </a:t>
            </a:r>
          </a:p>
          <a:p>
            <a:pPr algn="ctr"/>
            <a:r>
              <a:rPr lang="en-US" sz="1800" b="1" spc="-50" dirty="0">
                <a:solidFill>
                  <a:schemeClr val="accent2"/>
                </a:solidFill>
              </a:rPr>
              <a:t>efficiency</a:t>
            </a:r>
          </a:p>
        </p:txBody>
      </p:sp>
      <p:sp>
        <p:nvSpPr>
          <p:cNvPr id="13" name="TextBox 12"/>
          <p:cNvSpPr txBox="1"/>
          <p:nvPr/>
        </p:nvSpPr>
        <p:spPr>
          <a:xfrm>
            <a:off x="2627784" y="4943257"/>
            <a:ext cx="1114408" cy="646331"/>
          </a:xfrm>
          <a:prstGeom prst="rect">
            <a:avLst/>
          </a:prstGeom>
          <a:noFill/>
        </p:spPr>
        <p:txBody>
          <a:bodyPr wrap="none" rtlCol="0">
            <a:spAutoFit/>
          </a:bodyPr>
          <a:lstStyle/>
          <a:p>
            <a:pPr algn="ctr"/>
            <a:r>
              <a:rPr lang="en-US" sz="1800" b="1" spc="-50" dirty="0">
                <a:solidFill>
                  <a:schemeClr val="accent2"/>
                </a:solidFill>
              </a:rPr>
              <a:t>Fuel</a:t>
            </a:r>
          </a:p>
          <a:p>
            <a:pPr algn="ctr"/>
            <a:r>
              <a:rPr lang="en-US" sz="1800" b="1" spc="-50" dirty="0">
                <a:solidFill>
                  <a:schemeClr val="accent2"/>
                </a:solidFill>
              </a:rPr>
              <a:t>flexibility</a:t>
            </a:r>
          </a:p>
        </p:txBody>
      </p:sp>
      <p:sp>
        <p:nvSpPr>
          <p:cNvPr id="14" name="TextBox 13"/>
          <p:cNvSpPr txBox="1"/>
          <p:nvPr/>
        </p:nvSpPr>
        <p:spPr>
          <a:xfrm>
            <a:off x="5148064" y="4943257"/>
            <a:ext cx="1396536" cy="646331"/>
          </a:xfrm>
          <a:prstGeom prst="rect">
            <a:avLst/>
          </a:prstGeom>
          <a:noFill/>
        </p:spPr>
        <p:txBody>
          <a:bodyPr wrap="none" rtlCol="0">
            <a:spAutoFit/>
          </a:bodyPr>
          <a:lstStyle/>
          <a:p>
            <a:pPr algn="ctr"/>
            <a:r>
              <a:rPr lang="en-US" sz="1800" b="1" spc="-50" dirty="0">
                <a:solidFill>
                  <a:schemeClr val="accent2"/>
                </a:solidFill>
              </a:rPr>
              <a:t>Operational</a:t>
            </a:r>
          </a:p>
          <a:p>
            <a:pPr algn="ctr"/>
            <a:r>
              <a:rPr lang="en-US" sz="1800" b="1" spc="-50" dirty="0">
                <a:solidFill>
                  <a:schemeClr val="accent2"/>
                </a:solidFill>
              </a:rPr>
              <a:t>flexibility</a:t>
            </a:r>
          </a:p>
        </p:txBody>
      </p:sp>
      <p:sp>
        <p:nvSpPr>
          <p:cNvPr id="4" name="TextBox 3"/>
          <p:cNvSpPr txBox="1"/>
          <p:nvPr/>
        </p:nvSpPr>
        <p:spPr>
          <a:xfrm>
            <a:off x="6544600" y="3277941"/>
            <a:ext cx="2448396" cy="2287806"/>
          </a:xfrm>
          <a:prstGeom prst="rect">
            <a:avLst/>
          </a:prstGeom>
          <a:noFill/>
        </p:spPr>
        <p:txBody>
          <a:bodyPr wrap="square" rtlCol="0">
            <a:spAutoFit/>
          </a:bodyPr>
          <a:lstStyle/>
          <a:p>
            <a:pPr>
              <a:spcBef>
                <a:spcPts val="0"/>
              </a:spcBef>
              <a:spcAft>
                <a:spcPts val="200"/>
              </a:spcAft>
            </a:pPr>
            <a:r>
              <a:rPr lang="en-US" sz="1600" dirty="0">
                <a:solidFill>
                  <a:srgbClr val="FF7300"/>
                </a:solidFill>
              </a:rPr>
              <a:t>Operational flexibility</a:t>
            </a:r>
          </a:p>
          <a:p>
            <a:pPr marL="182563" indent="-182563">
              <a:spcBef>
                <a:spcPts val="0"/>
              </a:spcBef>
              <a:spcAft>
                <a:spcPts val="200"/>
              </a:spcAft>
              <a:buClr>
                <a:srgbClr val="FF7300"/>
              </a:buClr>
              <a:buFont typeface="Arial" pitchFamily="34" charset="0"/>
              <a:buChar char="•"/>
            </a:pPr>
            <a:r>
              <a:rPr lang="en-US" sz="1200" dirty="0" err="1" smtClean="0">
                <a:solidFill>
                  <a:srgbClr val="000000"/>
                </a:solidFill>
              </a:rPr>
              <a:t>Arranques</a:t>
            </a:r>
            <a:r>
              <a:rPr lang="en-US" sz="1200" dirty="0" smtClean="0">
                <a:solidFill>
                  <a:srgbClr val="000000"/>
                </a:solidFill>
              </a:rPr>
              <a:t> y </a:t>
            </a:r>
            <a:r>
              <a:rPr lang="en-US" sz="1200" dirty="0" err="1" smtClean="0">
                <a:solidFill>
                  <a:srgbClr val="000000"/>
                </a:solidFill>
              </a:rPr>
              <a:t>paradas</a:t>
            </a:r>
            <a:r>
              <a:rPr lang="en-US" sz="1200" dirty="0">
                <a:solidFill>
                  <a:srgbClr val="000000"/>
                </a:solidFill>
              </a:rPr>
              <a:t> </a:t>
            </a:r>
            <a:r>
              <a:rPr lang="en-US" sz="1200" dirty="0" err="1" smtClean="0">
                <a:solidFill>
                  <a:srgbClr val="000000"/>
                </a:solidFill>
              </a:rPr>
              <a:t>ilimitadas</a:t>
            </a:r>
            <a:r>
              <a:rPr lang="en-US" sz="1200" dirty="0" smtClean="0">
                <a:solidFill>
                  <a:srgbClr val="000000"/>
                </a:solidFill>
              </a:rPr>
              <a:t>, </a:t>
            </a:r>
            <a:r>
              <a:rPr lang="en-US" sz="1200" dirty="0" err="1" smtClean="0">
                <a:solidFill>
                  <a:srgbClr val="000000"/>
                </a:solidFill>
              </a:rPr>
              <a:t>rapidas</a:t>
            </a:r>
            <a:r>
              <a:rPr lang="en-US" sz="1200" dirty="0" smtClean="0">
                <a:solidFill>
                  <a:srgbClr val="000000"/>
                </a:solidFill>
              </a:rPr>
              <a:t> y </a:t>
            </a:r>
            <a:r>
              <a:rPr lang="en-US" sz="1200" dirty="0" err="1" smtClean="0">
                <a:solidFill>
                  <a:srgbClr val="000000"/>
                </a:solidFill>
              </a:rPr>
              <a:t>confiables</a:t>
            </a:r>
            <a:r>
              <a:rPr lang="en-US" sz="1200" dirty="0" smtClean="0">
                <a:solidFill>
                  <a:srgbClr val="000000"/>
                </a:solidFill>
              </a:rPr>
              <a:t> sin  </a:t>
            </a:r>
            <a:r>
              <a:rPr lang="en-US" sz="1200" dirty="0" err="1" smtClean="0">
                <a:solidFill>
                  <a:srgbClr val="000000"/>
                </a:solidFill>
              </a:rPr>
              <a:t>impacto</a:t>
            </a:r>
            <a:r>
              <a:rPr lang="en-US" sz="1200" dirty="0" smtClean="0">
                <a:solidFill>
                  <a:srgbClr val="000000"/>
                </a:solidFill>
              </a:rPr>
              <a:t> en el </a:t>
            </a:r>
            <a:r>
              <a:rPr lang="en-US" sz="1200" dirty="0" err="1" smtClean="0">
                <a:solidFill>
                  <a:srgbClr val="000000"/>
                </a:solidFill>
              </a:rPr>
              <a:t>cronograma</a:t>
            </a:r>
            <a:r>
              <a:rPr lang="en-US" sz="1200" dirty="0" smtClean="0">
                <a:solidFill>
                  <a:srgbClr val="000000"/>
                </a:solidFill>
              </a:rPr>
              <a:t> de </a:t>
            </a:r>
            <a:r>
              <a:rPr lang="en-US" sz="1200" dirty="0" err="1" smtClean="0">
                <a:solidFill>
                  <a:srgbClr val="000000"/>
                </a:solidFill>
              </a:rPr>
              <a:t>mantenimiento</a:t>
            </a:r>
            <a:r>
              <a:rPr lang="en-US" sz="1200" dirty="0" smtClean="0">
                <a:solidFill>
                  <a:srgbClr val="000000"/>
                </a:solidFill>
              </a:rPr>
              <a:t>.</a:t>
            </a:r>
            <a:endParaRPr lang="en-US" sz="1200" dirty="0">
              <a:solidFill>
                <a:srgbClr val="000000"/>
              </a:solidFill>
            </a:endParaRPr>
          </a:p>
          <a:p>
            <a:pPr marL="182563" indent="-182563">
              <a:spcBef>
                <a:spcPts val="0"/>
              </a:spcBef>
              <a:spcAft>
                <a:spcPts val="200"/>
              </a:spcAft>
              <a:buClr>
                <a:srgbClr val="FF7300"/>
              </a:buClr>
              <a:buFont typeface="Arial" pitchFamily="34" charset="0"/>
              <a:buChar char="•"/>
            </a:pPr>
            <a:r>
              <a:rPr lang="en-US" sz="1200" dirty="0" err="1" smtClean="0">
                <a:solidFill>
                  <a:srgbClr val="000000"/>
                </a:solidFill>
              </a:rPr>
              <a:t>Reserva</a:t>
            </a:r>
            <a:r>
              <a:rPr lang="en-US" sz="1200" dirty="0" smtClean="0">
                <a:solidFill>
                  <a:srgbClr val="000000"/>
                </a:solidFill>
              </a:rPr>
              <a:t> </a:t>
            </a:r>
            <a:r>
              <a:rPr lang="en-US" sz="1200" dirty="0" err="1" smtClean="0">
                <a:solidFill>
                  <a:srgbClr val="000000"/>
                </a:solidFill>
              </a:rPr>
              <a:t>rapida</a:t>
            </a:r>
            <a:r>
              <a:rPr lang="en-US" sz="1200" dirty="0" smtClean="0">
                <a:solidFill>
                  <a:srgbClr val="000000"/>
                </a:solidFill>
              </a:rPr>
              <a:t>, </a:t>
            </a:r>
            <a:r>
              <a:rPr lang="en-US" sz="1200" dirty="0" err="1" smtClean="0">
                <a:solidFill>
                  <a:srgbClr val="000000"/>
                </a:solidFill>
              </a:rPr>
              <a:t>seguimiento</a:t>
            </a:r>
            <a:r>
              <a:rPr lang="en-US" sz="1200" dirty="0" smtClean="0">
                <a:solidFill>
                  <a:srgbClr val="000000"/>
                </a:solidFill>
              </a:rPr>
              <a:t> de </a:t>
            </a:r>
            <a:r>
              <a:rPr lang="en-US" sz="1200" dirty="0" err="1" smtClean="0">
                <a:solidFill>
                  <a:srgbClr val="000000"/>
                </a:solidFill>
              </a:rPr>
              <a:t>carga</a:t>
            </a:r>
            <a:r>
              <a:rPr lang="en-US" sz="1200" dirty="0" smtClean="0">
                <a:solidFill>
                  <a:srgbClr val="000000"/>
                </a:solidFill>
              </a:rPr>
              <a:t>, peaking y Base de </a:t>
            </a:r>
            <a:r>
              <a:rPr lang="en-US" sz="1200" dirty="0" err="1" smtClean="0">
                <a:solidFill>
                  <a:srgbClr val="000000"/>
                </a:solidFill>
              </a:rPr>
              <a:t>carga</a:t>
            </a:r>
            <a:r>
              <a:rPr lang="en-US" sz="1200" dirty="0" smtClean="0">
                <a:solidFill>
                  <a:srgbClr val="000000"/>
                </a:solidFill>
              </a:rPr>
              <a:t>.</a:t>
            </a:r>
            <a:endParaRPr lang="en-US" sz="1200" dirty="0">
              <a:solidFill>
                <a:srgbClr val="000000"/>
              </a:solidFill>
            </a:endParaRPr>
          </a:p>
          <a:p>
            <a:pPr marL="182563" indent="-182563">
              <a:spcBef>
                <a:spcPts val="0"/>
              </a:spcBef>
              <a:spcAft>
                <a:spcPts val="200"/>
              </a:spcAft>
              <a:buClr>
                <a:srgbClr val="FF7300"/>
              </a:buClr>
              <a:buFont typeface="Arial" pitchFamily="34" charset="0"/>
              <a:buChar char="•"/>
            </a:pPr>
            <a:r>
              <a:rPr lang="en-US" sz="1200" dirty="0" err="1" smtClean="0">
                <a:solidFill>
                  <a:srgbClr val="000000"/>
                </a:solidFill>
              </a:rPr>
              <a:t>Aporte</a:t>
            </a:r>
            <a:r>
              <a:rPr lang="en-US" sz="1200" dirty="0" smtClean="0">
                <a:solidFill>
                  <a:srgbClr val="000000"/>
                </a:solidFill>
              </a:rPr>
              <a:t> a la red y </a:t>
            </a:r>
            <a:r>
              <a:rPr lang="en-US" sz="1200" dirty="0" err="1" smtClean="0">
                <a:solidFill>
                  <a:srgbClr val="000000"/>
                </a:solidFill>
              </a:rPr>
              <a:t>Eolico</a:t>
            </a:r>
            <a:endParaRPr lang="en-US" sz="1200" dirty="0">
              <a:solidFill>
                <a:srgbClr val="000000"/>
              </a:solidFill>
            </a:endParaRPr>
          </a:p>
          <a:p>
            <a:pPr>
              <a:spcBef>
                <a:spcPts val="0"/>
              </a:spcBef>
              <a:spcAft>
                <a:spcPts val="200"/>
              </a:spcAft>
              <a:buClr>
                <a:srgbClr val="FF7300"/>
              </a:buClr>
            </a:pPr>
            <a:r>
              <a:rPr lang="es-ES" sz="1200" b="1" dirty="0" smtClean="0">
                <a:solidFill>
                  <a:srgbClr val="000000"/>
                </a:solidFill>
              </a:rPr>
              <a:t>Plantas </a:t>
            </a:r>
            <a:r>
              <a:rPr lang="es-ES" sz="1200" b="1" dirty="0" err="1">
                <a:solidFill>
                  <a:srgbClr val="000000"/>
                </a:solidFill>
              </a:rPr>
              <a:t>multi</a:t>
            </a:r>
            <a:r>
              <a:rPr lang="es-ES" sz="1200" b="1" dirty="0">
                <a:solidFill>
                  <a:srgbClr val="000000"/>
                </a:solidFill>
              </a:rPr>
              <a:t>-tarea </a:t>
            </a:r>
            <a:r>
              <a:rPr lang="es-ES" sz="1200" b="1" dirty="0" smtClean="0">
                <a:solidFill>
                  <a:srgbClr val="000000"/>
                </a:solidFill>
              </a:rPr>
              <a:t>preparadas </a:t>
            </a:r>
            <a:r>
              <a:rPr lang="es-ES" sz="1200" b="1" dirty="0">
                <a:solidFill>
                  <a:srgbClr val="000000"/>
                </a:solidFill>
              </a:rPr>
              <a:t>para los mercados </a:t>
            </a:r>
            <a:r>
              <a:rPr lang="es-ES" sz="1200" b="1" dirty="0" smtClean="0">
                <a:solidFill>
                  <a:srgbClr val="000000"/>
                </a:solidFill>
              </a:rPr>
              <a:t>futuros</a:t>
            </a:r>
            <a:endParaRPr lang="en-US" sz="1200" b="1" dirty="0">
              <a:solidFill>
                <a:srgbClr val="000000"/>
              </a:solidFill>
            </a:endParaRPr>
          </a:p>
        </p:txBody>
      </p:sp>
      <p:sp>
        <p:nvSpPr>
          <p:cNvPr id="15" name="TextBox 14"/>
          <p:cNvSpPr txBox="1"/>
          <p:nvPr/>
        </p:nvSpPr>
        <p:spPr>
          <a:xfrm>
            <a:off x="323850" y="3661823"/>
            <a:ext cx="2447950" cy="2180084"/>
          </a:xfrm>
          <a:prstGeom prst="rect">
            <a:avLst/>
          </a:prstGeom>
          <a:noFill/>
        </p:spPr>
        <p:txBody>
          <a:bodyPr wrap="square" rtlCol="0">
            <a:spAutoFit/>
          </a:bodyPr>
          <a:lstStyle/>
          <a:p>
            <a:pPr>
              <a:spcBef>
                <a:spcPts val="0"/>
              </a:spcBef>
              <a:spcAft>
                <a:spcPts val="200"/>
              </a:spcAft>
            </a:pPr>
            <a:r>
              <a:rPr lang="en-US" sz="1600" dirty="0">
                <a:solidFill>
                  <a:srgbClr val="FF7300"/>
                </a:solidFill>
              </a:rPr>
              <a:t>Fuel flexibility</a:t>
            </a:r>
          </a:p>
          <a:p>
            <a:pPr marL="182563" indent="-182563">
              <a:spcBef>
                <a:spcPts val="0"/>
              </a:spcBef>
              <a:spcAft>
                <a:spcPts val="200"/>
              </a:spcAft>
              <a:buClr>
                <a:srgbClr val="FF7300"/>
              </a:buClr>
              <a:buFont typeface="Arial" pitchFamily="34" charset="0"/>
              <a:buChar char="•"/>
            </a:pPr>
            <a:r>
              <a:rPr lang="en-US" sz="1200" dirty="0" err="1" smtClean="0">
                <a:solidFill>
                  <a:srgbClr val="000000"/>
                </a:solidFill>
              </a:rPr>
              <a:t>Utilización</a:t>
            </a:r>
            <a:r>
              <a:rPr lang="en-US" sz="1200" dirty="0" smtClean="0">
                <a:solidFill>
                  <a:srgbClr val="000000"/>
                </a:solidFill>
              </a:rPr>
              <a:t> de los </a:t>
            </a:r>
            <a:r>
              <a:rPr lang="en-US" sz="1200" dirty="0" err="1" smtClean="0">
                <a:solidFill>
                  <a:srgbClr val="000000"/>
                </a:solidFill>
              </a:rPr>
              <a:t>mejores</a:t>
            </a:r>
            <a:r>
              <a:rPr lang="en-US" sz="1200" dirty="0" smtClean="0">
                <a:solidFill>
                  <a:srgbClr val="000000"/>
                </a:solidFill>
              </a:rPr>
              <a:t> combustibles</a:t>
            </a:r>
            <a:endParaRPr lang="en-US" sz="1200" dirty="0">
              <a:solidFill>
                <a:srgbClr val="000000"/>
              </a:solidFill>
            </a:endParaRPr>
          </a:p>
          <a:p>
            <a:pPr marL="182563" indent="-182563">
              <a:spcBef>
                <a:spcPts val="0"/>
              </a:spcBef>
              <a:spcAft>
                <a:spcPts val="200"/>
              </a:spcAft>
              <a:buClr>
                <a:srgbClr val="FF7300"/>
              </a:buClr>
              <a:buFont typeface="Arial" pitchFamily="34" charset="0"/>
              <a:buChar char="•"/>
            </a:pPr>
            <a:r>
              <a:rPr lang="en-US" sz="1200" dirty="0" err="1" smtClean="0">
                <a:solidFill>
                  <a:srgbClr val="000000"/>
                </a:solidFill>
              </a:rPr>
              <a:t>Soluciones</a:t>
            </a:r>
            <a:r>
              <a:rPr lang="en-US" sz="1200" dirty="0" smtClean="0">
                <a:solidFill>
                  <a:srgbClr val="000000"/>
                </a:solidFill>
              </a:rPr>
              <a:t> para</a:t>
            </a:r>
            <a:endParaRPr lang="en-US" sz="1200" dirty="0">
              <a:solidFill>
                <a:srgbClr val="000000"/>
              </a:solidFill>
            </a:endParaRPr>
          </a:p>
          <a:p>
            <a:pPr marL="355600" lvl="1" indent="-173038">
              <a:spcBef>
                <a:spcPts val="0"/>
              </a:spcBef>
              <a:spcAft>
                <a:spcPts val="200"/>
              </a:spcAft>
              <a:buFont typeface="Arial" pitchFamily="34" charset="0"/>
              <a:buChar char="–"/>
            </a:pPr>
            <a:r>
              <a:rPr lang="en-US" sz="1200" dirty="0" smtClean="0">
                <a:solidFill>
                  <a:srgbClr val="000000"/>
                </a:solidFill>
              </a:rPr>
              <a:t>Combustible </a:t>
            </a:r>
            <a:r>
              <a:rPr lang="en-US" sz="1200" dirty="0" err="1" smtClean="0">
                <a:solidFill>
                  <a:srgbClr val="000000"/>
                </a:solidFill>
              </a:rPr>
              <a:t>liquido</a:t>
            </a:r>
            <a:r>
              <a:rPr lang="en-US" sz="1200" dirty="0" smtClean="0">
                <a:solidFill>
                  <a:srgbClr val="000000"/>
                </a:solidFill>
              </a:rPr>
              <a:t> y </a:t>
            </a:r>
            <a:r>
              <a:rPr lang="en-US" sz="1200" dirty="0" err="1" smtClean="0">
                <a:solidFill>
                  <a:srgbClr val="000000"/>
                </a:solidFill>
              </a:rPr>
              <a:t>gaseoso</a:t>
            </a:r>
            <a:endParaRPr lang="en-US" sz="1200" dirty="0">
              <a:solidFill>
                <a:srgbClr val="000000"/>
              </a:solidFill>
            </a:endParaRPr>
          </a:p>
          <a:p>
            <a:pPr marL="355600" lvl="1" indent="-173038">
              <a:spcBef>
                <a:spcPts val="0"/>
              </a:spcBef>
              <a:spcAft>
                <a:spcPts val="200"/>
              </a:spcAft>
              <a:buFont typeface="Arial" pitchFamily="34" charset="0"/>
              <a:buChar char="–"/>
            </a:pPr>
            <a:r>
              <a:rPr lang="en-US" sz="1200" dirty="0" err="1" smtClean="0">
                <a:solidFill>
                  <a:srgbClr val="000000"/>
                </a:solidFill>
              </a:rPr>
              <a:t>Renovables</a:t>
            </a:r>
            <a:endParaRPr lang="en-US" sz="1200" dirty="0">
              <a:solidFill>
                <a:srgbClr val="000000"/>
              </a:solidFill>
            </a:endParaRPr>
          </a:p>
          <a:p>
            <a:pPr marL="355600" lvl="1" indent="-173038">
              <a:spcBef>
                <a:spcPts val="0"/>
              </a:spcBef>
              <a:spcAft>
                <a:spcPts val="200"/>
              </a:spcAft>
              <a:buFont typeface="Arial" pitchFamily="34" charset="0"/>
              <a:buChar char="–"/>
            </a:pPr>
            <a:r>
              <a:rPr lang="en-US" sz="1200" dirty="0" err="1" smtClean="0">
                <a:solidFill>
                  <a:srgbClr val="000000"/>
                </a:solidFill>
              </a:rPr>
              <a:t>Plantas</a:t>
            </a:r>
            <a:r>
              <a:rPr lang="en-US" sz="1200" dirty="0" smtClean="0">
                <a:solidFill>
                  <a:srgbClr val="000000"/>
                </a:solidFill>
              </a:rPr>
              <a:t> multi-fuel</a:t>
            </a:r>
            <a:endParaRPr lang="en-US" sz="1200" dirty="0">
              <a:solidFill>
                <a:srgbClr val="000000"/>
              </a:solidFill>
            </a:endParaRPr>
          </a:p>
          <a:p>
            <a:pPr marL="355600" lvl="1" indent="-173038">
              <a:spcBef>
                <a:spcPts val="0"/>
              </a:spcBef>
              <a:spcAft>
                <a:spcPts val="200"/>
              </a:spcAft>
              <a:buFont typeface="Arial" pitchFamily="34" charset="0"/>
              <a:buChar char="–"/>
            </a:pPr>
            <a:r>
              <a:rPr lang="en-US" sz="1200" dirty="0" err="1" smtClean="0">
                <a:solidFill>
                  <a:srgbClr val="000000"/>
                </a:solidFill>
              </a:rPr>
              <a:t>Conversión</a:t>
            </a:r>
            <a:r>
              <a:rPr lang="en-US" sz="1200" dirty="0" smtClean="0">
                <a:solidFill>
                  <a:srgbClr val="000000"/>
                </a:solidFill>
              </a:rPr>
              <a:t> de combustibles</a:t>
            </a:r>
            <a:endParaRPr lang="en-US" sz="1200" dirty="0">
              <a:solidFill>
                <a:srgbClr val="000000"/>
              </a:solidFill>
            </a:endParaRPr>
          </a:p>
          <a:p>
            <a:pPr>
              <a:spcBef>
                <a:spcPts val="0"/>
              </a:spcBef>
              <a:spcAft>
                <a:spcPts val="200"/>
              </a:spcAft>
              <a:buClr>
                <a:srgbClr val="FF7300"/>
              </a:buClr>
            </a:pPr>
            <a:r>
              <a:rPr lang="en-US" sz="1200" b="1" dirty="0" err="1" smtClean="0">
                <a:solidFill>
                  <a:srgbClr val="000000"/>
                </a:solidFill>
              </a:rPr>
              <a:t>Cobertura</a:t>
            </a:r>
            <a:r>
              <a:rPr lang="en-US" sz="1200" b="1" dirty="0" smtClean="0">
                <a:solidFill>
                  <a:srgbClr val="000000"/>
                </a:solidFill>
              </a:rPr>
              <a:t> para el </a:t>
            </a:r>
            <a:r>
              <a:rPr lang="en-US" sz="1200" b="1" dirty="0" err="1" smtClean="0">
                <a:solidFill>
                  <a:srgbClr val="000000"/>
                </a:solidFill>
              </a:rPr>
              <a:t>futuro</a:t>
            </a:r>
            <a:endParaRPr lang="en-US" sz="1200" b="1" dirty="0">
              <a:solidFill>
                <a:srgbClr val="000000"/>
              </a:solidFill>
            </a:endParaRPr>
          </a:p>
        </p:txBody>
      </p:sp>
      <p:grpSp>
        <p:nvGrpSpPr>
          <p:cNvPr id="6" name="Group 14"/>
          <p:cNvGrpSpPr/>
          <p:nvPr/>
        </p:nvGrpSpPr>
        <p:grpSpPr>
          <a:xfrm>
            <a:off x="2879725" y="1951037"/>
            <a:ext cx="3384550" cy="2955925"/>
            <a:chOff x="2771775" y="1420813"/>
            <a:chExt cx="3384550" cy="2955925"/>
          </a:xfrm>
        </p:grpSpPr>
        <p:sp>
          <p:nvSpPr>
            <p:cNvPr id="21" name="Freeform 20"/>
            <p:cNvSpPr>
              <a:spLocks/>
            </p:cNvSpPr>
            <p:nvPr/>
          </p:nvSpPr>
          <p:spPr bwMode="auto">
            <a:xfrm>
              <a:off x="2771775" y="1420813"/>
              <a:ext cx="3384550" cy="2955925"/>
            </a:xfrm>
            <a:custGeom>
              <a:avLst/>
              <a:gdLst>
                <a:gd name="T0" fmla="*/ 2147483647 w 4899"/>
                <a:gd name="T1" fmla="*/ 2147483647 h 4243"/>
                <a:gd name="T2" fmla="*/ 2147483647 w 4899"/>
                <a:gd name="T3" fmla="*/ 2147483647 h 4243"/>
                <a:gd name="T4" fmla="*/ 2147483647 w 4899"/>
                <a:gd name="T5" fmla="*/ 2147483647 h 4243"/>
                <a:gd name="T6" fmla="*/ 2147483647 w 4899"/>
                <a:gd name="T7" fmla="*/ 2147483647 h 4243"/>
                <a:gd name="T8" fmla="*/ 2147483647 w 4899"/>
                <a:gd name="T9" fmla="*/ 2147483647 h 4243"/>
                <a:gd name="T10" fmla="*/ 2147483647 w 4899"/>
                <a:gd name="T11" fmla="*/ 2147483647 h 4243"/>
                <a:gd name="T12" fmla="*/ 2147483647 w 4899"/>
                <a:gd name="T13" fmla="*/ 2147483647 h 4243"/>
                <a:gd name="T14" fmla="*/ 2147483647 w 4899"/>
                <a:gd name="T15" fmla="*/ 2147483647 h 4243"/>
                <a:gd name="T16" fmla="*/ 0 w 4899"/>
                <a:gd name="T17" fmla="*/ 2147483647 h 4243"/>
                <a:gd name="T18" fmla="*/ 2147483647 w 4899"/>
                <a:gd name="T19" fmla="*/ 2147483647 h 4243"/>
                <a:gd name="T20" fmla="*/ 2147483647 w 4899"/>
                <a:gd name="T21" fmla="*/ 2147483647 h 4243"/>
                <a:gd name="T22" fmla="*/ 2147483647 w 4899"/>
                <a:gd name="T23" fmla="*/ 2147483647 h 4243"/>
                <a:gd name="T24" fmla="*/ 2147483647 w 4899"/>
                <a:gd name="T25" fmla="*/ 2147483647 h 4243"/>
                <a:gd name="T26" fmla="*/ 2147483647 w 4899"/>
                <a:gd name="T27" fmla="*/ 2147483647 h 4243"/>
                <a:gd name="T28" fmla="*/ 2147483647 w 4899"/>
                <a:gd name="T29" fmla="*/ 0 h 4243"/>
                <a:gd name="T30" fmla="*/ 2147483647 w 4899"/>
                <a:gd name="T31" fmla="*/ 2147483647 h 4243"/>
                <a:gd name="T32" fmla="*/ 2147483647 w 4899"/>
                <a:gd name="T33" fmla="*/ 2147483647 h 4243"/>
                <a:gd name="T34" fmla="*/ 2147483647 w 4899"/>
                <a:gd name="T35" fmla="*/ 2147483647 h 4243"/>
                <a:gd name="T36" fmla="*/ 2147483647 w 4899"/>
                <a:gd name="T37" fmla="*/ 2147483647 h 4243"/>
                <a:gd name="T38" fmla="*/ 2147483647 w 4899"/>
                <a:gd name="T39" fmla="*/ 2147483647 h 4243"/>
                <a:gd name="T40" fmla="*/ 2147483647 w 4899"/>
                <a:gd name="T41" fmla="*/ 2147483647 h 42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99"/>
                <a:gd name="T64" fmla="*/ 0 h 4243"/>
                <a:gd name="T65" fmla="*/ 4899 w 4899"/>
                <a:gd name="T66" fmla="*/ 4243 h 42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99" h="4243">
                  <a:moveTo>
                    <a:pt x="4899" y="4243"/>
                  </a:moveTo>
                  <a:lnTo>
                    <a:pt x="4286" y="4147"/>
                  </a:lnTo>
                  <a:lnTo>
                    <a:pt x="3674" y="4051"/>
                  </a:lnTo>
                  <a:lnTo>
                    <a:pt x="3061" y="3954"/>
                  </a:lnTo>
                  <a:lnTo>
                    <a:pt x="2449" y="3858"/>
                  </a:lnTo>
                  <a:lnTo>
                    <a:pt x="1836" y="3954"/>
                  </a:lnTo>
                  <a:lnTo>
                    <a:pt x="1225" y="4051"/>
                  </a:lnTo>
                  <a:lnTo>
                    <a:pt x="612" y="4147"/>
                  </a:lnTo>
                  <a:lnTo>
                    <a:pt x="0" y="4243"/>
                  </a:lnTo>
                  <a:lnTo>
                    <a:pt x="779" y="3278"/>
                  </a:lnTo>
                  <a:lnTo>
                    <a:pt x="1558" y="2314"/>
                  </a:lnTo>
                  <a:lnTo>
                    <a:pt x="1781" y="1735"/>
                  </a:lnTo>
                  <a:lnTo>
                    <a:pt x="2004" y="1157"/>
                  </a:lnTo>
                  <a:lnTo>
                    <a:pt x="2227" y="578"/>
                  </a:lnTo>
                  <a:lnTo>
                    <a:pt x="2449" y="0"/>
                  </a:lnTo>
                  <a:lnTo>
                    <a:pt x="2672" y="578"/>
                  </a:lnTo>
                  <a:lnTo>
                    <a:pt x="2895" y="1157"/>
                  </a:lnTo>
                  <a:lnTo>
                    <a:pt x="3118" y="1735"/>
                  </a:lnTo>
                  <a:lnTo>
                    <a:pt x="3342" y="2314"/>
                  </a:lnTo>
                  <a:lnTo>
                    <a:pt x="4120" y="3278"/>
                  </a:lnTo>
                  <a:lnTo>
                    <a:pt x="4899" y="4243"/>
                  </a:lnTo>
                  <a:close/>
                </a:path>
              </a:pathLst>
            </a:custGeom>
            <a:gradFill rotWithShape="1">
              <a:gsLst>
                <a:gs pos="0">
                  <a:schemeClr val="bg2"/>
                </a:gs>
                <a:gs pos="100000">
                  <a:schemeClr val="folHlink"/>
                </a:gs>
              </a:gsLst>
              <a:path path="rect">
                <a:fillToRect l="50000" t="50000" r="50000" b="50000"/>
              </a:path>
            </a:gradFill>
            <a:ln w="9525">
              <a:noFill/>
              <a:round/>
              <a:headEnd/>
              <a:tailEnd/>
            </a:ln>
          </p:spPr>
          <p:txBody>
            <a:bodyPr/>
            <a:lstStyle/>
            <a:p>
              <a:pPr eaLnBrk="0" fontAlgn="base" hangingPunct="0">
                <a:spcBef>
                  <a:spcPct val="0"/>
                </a:spcBef>
                <a:spcAft>
                  <a:spcPct val="0"/>
                </a:spcAft>
              </a:pPr>
              <a:endParaRPr lang="en-GB" sz="2000">
                <a:solidFill>
                  <a:srgbClr val="000000"/>
                </a:solidFill>
              </a:endParaRPr>
            </a:p>
          </p:txBody>
        </p:sp>
        <p:sp>
          <p:nvSpPr>
            <p:cNvPr id="22" name="AutoShape 20"/>
            <p:cNvSpPr>
              <a:spLocks noChangeArrowheads="1"/>
            </p:cNvSpPr>
            <p:nvPr/>
          </p:nvSpPr>
          <p:spPr bwMode="auto">
            <a:xfrm>
              <a:off x="3132138" y="1995488"/>
              <a:ext cx="2663825" cy="2128837"/>
            </a:xfrm>
            <a:prstGeom prst="triangle">
              <a:avLst>
                <a:gd name="adj" fmla="val 50000"/>
              </a:avLst>
            </a:prstGeom>
            <a:solidFill>
              <a:schemeClr val="accent1"/>
            </a:solidFill>
            <a:ln w="9525">
              <a:noFill/>
              <a:miter lim="800000"/>
              <a:headEnd/>
              <a:tailEnd/>
            </a:ln>
          </p:spPr>
          <p:txBody>
            <a:bodyPr wrap="none" anchor="ctr"/>
            <a:lstStyle/>
            <a:p>
              <a:pPr algn="ctr" eaLnBrk="0" fontAlgn="base" hangingPunct="0">
                <a:spcBef>
                  <a:spcPct val="0"/>
                </a:spcBef>
                <a:spcAft>
                  <a:spcPct val="0"/>
                </a:spcAft>
              </a:pPr>
              <a:r>
                <a:rPr lang="en-GB" sz="2000" dirty="0">
                  <a:solidFill>
                    <a:srgbClr val="FFFFFF"/>
                  </a:solidFill>
                </a:rPr>
                <a:t>Smart</a:t>
              </a:r>
            </a:p>
            <a:p>
              <a:pPr algn="ctr" eaLnBrk="0" fontAlgn="base" hangingPunct="0">
                <a:spcBef>
                  <a:spcPct val="0"/>
                </a:spcBef>
                <a:spcAft>
                  <a:spcPct val="0"/>
                </a:spcAft>
              </a:pPr>
              <a:r>
                <a:rPr lang="en-GB" sz="2000" dirty="0">
                  <a:solidFill>
                    <a:srgbClr val="FFFFFF"/>
                  </a:solidFill>
                </a:rPr>
                <a:t>Power</a:t>
              </a:r>
            </a:p>
            <a:p>
              <a:pPr algn="ctr" eaLnBrk="0" fontAlgn="base" hangingPunct="0">
                <a:spcBef>
                  <a:spcPct val="0"/>
                </a:spcBef>
                <a:spcAft>
                  <a:spcPct val="0"/>
                </a:spcAft>
              </a:pPr>
              <a:r>
                <a:rPr lang="en-GB" sz="2000" dirty="0">
                  <a:solidFill>
                    <a:srgbClr val="FFFFFF"/>
                  </a:solidFill>
                </a:rPr>
                <a:t>Generation</a:t>
              </a:r>
            </a:p>
            <a:p>
              <a:pPr algn="ctr" eaLnBrk="0" fontAlgn="base" hangingPunct="0">
                <a:spcBef>
                  <a:spcPct val="0"/>
                </a:spcBef>
                <a:spcAft>
                  <a:spcPct val="0"/>
                </a:spcAft>
              </a:pPr>
              <a:endParaRPr lang="en-GB" sz="2000" dirty="0">
                <a:solidFill>
                  <a:srgbClr val="FFFFFF"/>
                </a:solidFill>
              </a:endParaRPr>
            </a:p>
            <a:p>
              <a:pPr algn="ctr" eaLnBrk="0" fontAlgn="base" hangingPunct="0">
                <a:spcBef>
                  <a:spcPct val="0"/>
                </a:spcBef>
                <a:spcAft>
                  <a:spcPct val="0"/>
                </a:spcAft>
              </a:pPr>
              <a:endParaRPr lang="en-GB" sz="2000" dirty="0">
                <a:solidFill>
                  <a:srgbClr val="FFFFFF"/>
                </a:solidFill>
              </a:endParaRPr>
            </a:p>
          </p:txBody>
        </p:sp>
      </p:grpSp>
    </p:spTree>
    <p:extLst>
      <p:ext uri="{BB962C8B-B14F-4D97-AF65-F5344CB8AC3E}">
        <p14:creationId xmlns:p14="http://schemas.microsoft.com/office/powerpoint/2010/main" val="111600830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262197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9" presetClass="emph" presetSubtype="0" grpId="0" nodeType="withEffect">
                                  <p:stCondLst>
                                    <p:cond delay="0"/>
                                  </p:stCondLst>
                                  <p:childTnLst>
                                    <p:set>
                                      <p:cBhvr rctx="PPT">
                                        <p:cTn id="9" dur="indefinite"/>
                                        <p:tgtEl>
                                          <p:spTgt spid="5"/>
                                        </p:tgtEl>
                                        <p:attrNameLst>
                                          <p:attrName>style.opacity</p:attrName>
                                        </p:attrNameLst>
                                      </p:cBhvr>
                                      <p:to>
                                        <p:strVal val="0.5"/>
                                      </p:to>
                                    </p:set>
                                    <p:animEffect filter="image" prLst="opacity: 0.5">
                                      <p:cBhvr rctx="IE">
                                        <p:cTn id="10" dur="indefinite"/>
                                        <p:tgtEl>
                                          <p:spTgt spid="5"/>
                                        </p:tgtEl>
                                      </p:cBhvr>
                                    </p:animEffect>
                                  </p:childTnLst>
                                </p:cTn>
                              </p:par>
                              <p:par>
                                <p:cTn id="11" presetID="9" presetClass="emph" presetSubtype="0" grpId="0" nodeType="withEffect">
                                  <p:stCondLst>
                                    <p:cond delay="0"/>
                                  </p:stCondLst>
                                  <p:childTnLst>
                                    <p:set>
                                      <p:cBhvr rctx="PPT">
                                        <p:cTn id="12" dur="indefinite"/>
                                        <p:tgtEl>
                                          <p:spTgt spid="11"/>
                                        </p:tgtEl>
                                        <p:attrNameLst>
                                          <p:attrName>style.opacity</p:attrName>
                                        </p:attrNameLst>
                                      </p:cBhvr>
                                      <p:to>
                                        <p:strVal val="0.5"/>
                                      </p:to>
                                    </p:set>
                                    <p:animEffect filter="image" prLst="opacity: 0.5">
                                      <p:cBhvr rctx="IE">
                                        <p:cTn id="13" dur="indefinite"/>
                                        <p:tgtEl>
                                          <p:spTgt spid="11"/>
                                        </p:tgtEl>
                                      </p:cBhvr>
                                    </p:animEffect>
                                  </p:childTnLst>
                                </p:cTn>
                              </p:par>
                              <p:par>
                                <p:cTn id="14" presetID="9" presetClass="emph" presetSubtype="0" grpId="0" nodeType="withEffect">
                                  <p:stCondLst>
                                    <p:cond delay="0"/>
                                  </p:stCondLst>
                                  <p:childTnLst>
                                    <p:set>
                                      <p:cBhvr rctx="PPT">
                                        <p:cTn id="15" dur="indefinite"/>
                                        <p:tgtEl>
                                          <p:spTgt spid="9"/>
                                        </p:tgtEl>
                                        <p:attrNameLst>
                                          <p:attrName>style.opacity</p:attrName>
                                        </p:attrNameLst>
                                      </p:cBhvr>
                                      <p:to>
                                        <p:strVal val="0.5"/>
                                      </p:to>
                                    </p:set>
                                    <p:animEffect filter="image" prLst="opacity: 0.5">
                                      <p:cBhvr rctx="IE">
                                        <p:cTn id="16" dur="indefinite"/>
                                        <p:tgtEl>
                                          <p:spTgt spid="9"/>
                                        </p:tgtEl>
                                      </p:cBhvr>
                                    </p:animEffect>
                                  </p:childTnLst>
                                </p:cTn>
                              </p:par>
                              <p:par>
                                <p:cTn id="17" presetID="9" presetClass="emph" presetSubtype="0" grpId="0" nodeType="withEffect">
                                  <p:stCondLst>
                                    <p:cond delay="0"/>
                                  </p:stCondLst>
                                  <p:childTnLst>
                                    <p:set>
                                      <p:cBhvr rctx="PPT">
                                        <p:cTn id="18" dur="indefinite"/>
                                        <p:tgtEl>
                                          <p:spTgt spid="13"/>
                                        </p:tgtEl>
                                        <p:attrNameLst>
                                          <p:attrName>style.opacity</p:attrName>
                                        </p:attrNameLst>
                                      </p:cBhvr>
                                      <p:to>
                                        <p:strVal val="0.5"/>
                                      </p:to>
                                    </p:set>
                                    <p:animEffect filter="image" prLst="opacity: 0.5">
                                      <p:cBhvr rctx="IE">
                                        <p:cTn id="19" dur="indefinite"/>
                                        <p:tgtEl>
                                          <p:spTgt spid="13"/>
                                        </p:tgtEl>
                                      </p:cBhvr>
                                    </p:animEffect>
                                  </p:childTnLst>
                                </p:cTn>
                              </p:par>
                              <p:par>
                                <p:cTn id="20" presetID="9" presetClass="emph" presetSubtype="0" grpId="0" nodeType="withEffect">
                                  <p:stCondLst>
                                    <p:cond delay="0"/>
                                  </p:stCondLst>
                                  <p:childTnLst>
                                    <p:set>
                                      <p:cBhvr rctx="PPT">
                                        <p:cTn id="21" dur="indefinite"/>
                                        <p:tgtEl>
                                          <p:spTgt spid="10"/>
                                        </p:tgtEl>
                                        <p:attrNameLst>
                                          <p:attrName>style.opacity</p:attrName>
                                        </p:attrNameLst>
                                      </p:cBhvr>
                                      <p:to>
                                        <p:strVal val="0.5"/>
                                      </p:to>
                                    </p:set>
                                    <p:animEffect filter="image" prLst="opacity: 0.5">
                                      <p:cBhvr rctx="IE">
                                        <p:cTn id="22" dur="indefinite"/>
                                        <p:tgtEl>
                                          <p:spTgt spid="10"/>
                                        </p:tgtEl>
                                      </p:cBhvr>
                                    </p:animEffect>
                                  </p:childTnLst>
                                </p:cTn>
                              </p:par>
                              <p:par>
                                <p:cTn id="23" presetID="9" presetClass="emph" presetSubtype="0" grpId="0" nodeType="withEffect">
                                  <p:stCondLst>
                                    <p:cond delay="0"/>
                                  </p:stCondLst>
                                  <p:childTnLst>
                                    <p:set>
                                      <p:cBhvr rctx="PPT">
                                        <p:cTn id="24" dur="indefinite"/>
                                        <p:tgtEl>
                                          <p:spTgt spid="6"/>
                                        </p:tgtEl>
                                        <p:attrNameLst>
                                          <p:attrName>style.opacity</p:attrName>
                                        </p:attrNameLst>
                                      </p:cBhvr>
                                      <p:to>
                                        <p:strVal val="0.5"/>
                                      </p:to>
                                    </p:set>
                                    <p:animEffect filter="image" prLst="opacity: 0.5">
                                      <p:cBhvr rctx="IE">
                                        <p:cTn id="25" dur="indefinite"/>
                                        <p:tgtEl>
                                          <p:spTgt spid="6"/>
                                        </p:tgtEl>
                                      </p:cBhvr>
                                    </p:animEffect>
                                  </p:childTnLst>
                                </p:cTn>
                              </p:par>
                              <p:par>
                                <p:cTn id="26" presetID="9" presetClass="emph" presetSubtype="0" grpId="0" nodeType="withEffect">
                                  <p:stCondLst>
                                    <p:cond delay="0"/>
                                  </p:stCondLst>
                                  <p:childTnLst>
                                    <p:set>
                                      <p:cBhvr rctx="PPT">
                                        <p:cTn id="27" dur="indefinite"/>
                                        <p:tgtEl>
                                          <p:spTgt spid="12"/>
                                        </p:tgtEl>
                                        <p:attrNameLst>
                                          <p:attrName>style.opacity</p:attrName>
                                        </p:attrNameLst>
                                      </p:cBhvr>
                                      <p:to>
                                        <p:strVal val="0.5"/>
                                      </p:to>
                                    </p:set>
                                    <p:animEffect filter="image" prLst="opacity: 0.5">
                                      <p:cBhvr rctx="IE">
                                        <p:cTn id="28"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0" grpId="0"/>
      <p:bldP spid="9" grpId="0"/>
      <p:bldP spid="11"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ChangeAspect="1"/>
          </p:cNvSpPr>
          <p:nvPr>
            <p:ph type="title"/>
          </p:nvPr>
        </p:nvSpPr>
        <p:spPr>
          <a:xfrm>
            <a:off x="0" y="279"/>
            <a:ext cx="7884460" cy="623793"/>
          </a:xfrm>
        </p:spPr>
        <p:txBody>
          <a:bodyPr>
            <a:noAutofit/>
          </a:bodyPr>
          <a:lstStyle/>
          <a:p>
            <a:pPr marL="342900" indent="-342900"/>
            <a:r>
              <a:rPr lang="es-ES" dirty="0"/>
              <a:t>Diferentes enfoques para la generación de energía</a:t>
            </a:r>
            <a:endParaRPr lang="en-GB" dirty="0"/>
          </a:p>
        </p:txBody>
      </p:sp>
      <p:pic>
        <p:nvPicPr>
          <p:cNvPr id="6" name="Picture 2" descr="\\fiesps0732\users$\paldaris\My Offline Files\RISTO\3_Personal\Wärtsilä\GT_kuvat\jet&amp;engine process.jpg"/>
          <p:cNvPicPr>
            <a:picLocks noChangeAspect="1" noChangeArrowheads="1"/>
          </p:cNvPicPr>
          <p:nvPr/>
        </p:nvPicPr>
        <p:blipFill>
          <a:blip r:embed="rId3" cstate="print"/>
          <a:srcRect/>
          <a:stretch>
            <a:fillRect/>
          </a:stretch>
        </p:blipFill>
        <p:spPr bwMode="auto">
          <a:xfrm>
            <a:off x="3417117" y="1447526"/>
            <a:ext cx="4971307" cy="4107408"/>
          </a:xfrm>
          <a:prstGeom prst="rect">
            <a:avLst/>
          </a:prstGeom>
          <a:noFill/>
          <a:ln w="9525">
            <a:noFill/>
            <a:miter lim="800000"/>
            <a:headEnd/>
            <a:tailEnd/>
          </a:ln>
        </p:spPr>
      </p:pic>
      <p:sp>
        <p:nvSpPr>
          <p:cNvPr id="7" name="TextBox 6"/>
          <p:cNvSpPr txBox="1"/>
          <p:nvPr/>
        </p:nvSpPr>
        <p:spPr>
          <a:xfrm>
            <a:off x="4067930" y="908720"/>
            <a:ext cx="3384390" cy="369332"/>
          </a:xfrm>
          <a:prstGeom prst="rect">
            <a:avLst/>
          </a:prstGeom>
          <a:noFill/>
        </p:spPr>
        <p:txBody>
          <a:bodyPr wrap="square" rtlCol="0">
            <a:spAutoFit/>
          </a:bodyPr>
          <a:lstStyle/>
          <a:p>
            <a:pPr eaLnBrk="1" fontAlgn="auto" hangingPunct="1">
              <a:spcBef>
                <a:spcPts val="0"/>
              </a:spcBef>
              <a:spcAft>
                <a:spcPts val="0"/>
              </a:spcAft>
            </a:pPr>
            <a:r>
              <a:rPr lang="es-ES" sz="1800" i="1" dirty="0" smtClean="0"/>
              <a:t>“Tan similares y </a:t>
            </a:r>
            <a:r>
              <a:rPr lang="es-ES" sz="1800" i="1" dirty="0"/>
              <a:t>tan </a:t>
            </a:r>
            <a:r>
              <a:rPr lang="es-ES" sz="1800" i="1" dirty="0" smtClean="0"/>
              <a:t>diferentes”</a:t>
            </a:r>
            <a:endParaRPr lang="en-US" sz="1800" i="1" dirty="0">
              <a:solidFill>
                <a:srgbClr val="000000"/>
              </a:solidFill>
              <a:latin typeface="Arial"/>
            </a:endParaRPr>
          </a:p>
        </p:txBody>
      </p:sp>
      <p:sp>
        <p:nvSpPr>
          <p:cNvPr id="8" name="TextBox 7"/>
          <p:cNvSpPr txBox="1"/>
          <p:nvPr/>
        </p:nvSpPr>
        <p:spPr>
          <a:xfrm>
            <a:off x="827584" y="2060848"/>
            <a:ext cx="2448272" cy="461665"/>
          </a:xfrm>
          <a:prstGeom prst="rect">
            <a:avLst/>
          </a:prstGeom>
          <a:noFill/>
        </p:spPr>
        <p:txBody>
          <a:bodyPr wrap="square" rtlCol="0">
            <a:spAutoFit/>
          </a:bodyPr>
          <a:lstStyle/>
          <a:p>
            <a:pPr eaLnBrk="1" fontAlgn="auto" hangingPunct="1">
              <a:spcBef>
                <a:spcPts val="0"/>
              </a:spcBef>
              <a:spcAft>
                <a:spcPts val="0"/>
              </a:spcAft>
            </a:pPr>
            <a:r>
              <a:rPr lang="fi-FI" sz="2400" dirty="0" smtClean="0">
                <a:solidFill>
                  <a:srgbClr val="000000"/>
                </a:solidFill>
                <a:latin typeface="Arial"/>
              </a:rPr>
              <a:t>Turbina de Gas</a:t>
            </a:r>
            <a:endParaRPr lang="en-US" sz="2400" dirty="0">
              <a:solidFill>
                <a:srgbClr val="000000"/>
              </a:solidFill>
              <a:latin typeface="Arial"/>
            </a:endParaRPr>
          </a:p>
        </p:txBody>
      </p:sp>
      <p:sp>
        <p:nvSpPr>
          <p:cNvPr id="9" name="TextBox 8"/>
          <p:cNvSpPr txBox="1"/>
          <p:nvPr/>
        </p:nvSpPr>
        <p:spPr>
          <a:xfrm>
            <a:off x="755575" y="4149080"/>
            <a:ext cx="2088185" cy="1200329"/>
          </a:xfrm>
          <a:prstGeom prst="rect">
            <a:avLst/>
          </a:prstGeom>
          <a:noFill/>
        </p:spPr>
        <p:txBody>
          <a:bodyPr wrap="square" rtlCol="0">
            <a:spAutoFit/>
          </a:bodyPr>
          <a:lstStyle/>
          <a:p>
            <a:pPr eaLnBrk="1" fontAlgn="auto" hangingPunct="1">
              <a:spcBef>
                <a:spcPts val="0"/>
              </a:spcBef>
              <a:spcAft>
                <a:spcPts val="0"/>
              </a:spcAft>
            </a:pPr>
            <a:r>
              <a:rPr lang="fi-FI" sz="2400" dirty="0" smtClean="0">
                <a:solidFill>
                  <a:srgbClr val="000000"/>
                </a:solidFill>
                <a:latin typeface="Arial"/>
              </a:rPr>
              <a:t>Motores Alternativos</a:t>
            </a:r>
          </a:p>
          <a:p>
            <a:pPr eaLnBrk="1" fontAlgn="auto" hangingPunct="1">
              <a:spcBef>
                <a:spcPts val="0"/>
              </a:spcBef>
              <a:spcAft>
                <a:spcPts val="0"/>
              </a:spcAft>
            </a:pPr>
            <a:r>
              <a:rPr lang="fi-FI" sz="2400" i="1" dirty="0" smtClean="0">
                <a:solidFill>
                  <a:srgbClr val="000000"/>
                </a:solidFill>
                <a:latin typeface="Arial"/>
              </a:rPr>
              <a:t>(4-stroke)</a:t>
            </a:r>
            <a:endParaRPr lang="en-US" sz="2400" i="1" dirty="0">
              <a:solidFill>
                <a:srgbClr val="000000"/>
              </a:solidFill>
              <a:latin typeface="Arial"/>
            </a:endParaRPr>
          </a:p>
        </p:txBody>
      </p:sp>
    </p:spTree>
    <p:extLst>
      <p:ext uri="{BB962C8B-B14F-4D97-AF65-F5344CB8AC3E}">
        <p14:creationId xmlns:p14="http://schemas.microsoft.com/office/powerpoint/2010/main" val="2797566513"/>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EngSizeComparison_noname_JLG.png"/>
          <p:cNvPicPr>
            <a:picLocks noChangeAspect="1"/>
          </p:cNvPicPr>
          <p:nvPr/>
        </p:nvPicPr>
        <p:blipFill>
          <a:blip r:embed="rId2" cstate="print"/>
          <a:stretch>
            <a:fillRect/>
          </a:stretch>
        </p:blipFill>
        <p:spPr>
          <a:xfrm>
            <a:off x="-180528" y="-27384"/>
            <a:ext cx="11201218" cy="5846708"/>
          </a:xfrm>
          <a:prstGeom prst="rect">
            <a:avLst/>
          </a:prstGeom>
        </p:spPr>
      </p:pic>
      <p:sp>
        <p:nvSpPr>
          <p:cNvPr id="2" name="Title 1"/>
          <p:cNvSpPr>
            <a:spLocks noGrp="1"/>
          </p:cNvSpPr>
          <p:nvPr>
            <p:ph type="title"/>
          </p:nvPr>
        </p:nvSpPr>
        <p:spPr>
          <a:xfrm>
            <a:off x="-180528" y="-27384"/>
            <a:ext cx="4199136" cy="623793"/>
          </a:xfrm>
        </p:spPr>
        <p:txBody>
          <a:bodyPr/>
          <a:lstStyle/>
          <a:p>
            <a:r>
              <a:rPr lang="es-ES" dirty="0" smtClean="0"/>
              <a:t>Compactos </a:t>
            </a:r>
            <a:r>
              <a:rPr lang="es-ES" dirty="0"/>
              <a:t>y </a:t>
            </a:r>
            <a:r>
              <a:rPr lang="es-ES" dirty="0" smtClean="0"/>
              <a:t>Eficientes</a:t>
            </a:r>
            <a:endParaRPr lang="en-US" dirty="0"/>
          </a:p>
        </p:txBody>
      </p:sp>
    </p:spTree>
    <p:extLst>
      <p:ext uri="{BB962C8B-B14F-4D97-AF65-F5344CB8AC3E}">
        <p14:creationId xmlns:p14="http://schemas.microsoft.com/office/powerpoint/2010/main" val="1769501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4000"/>
            <a:lum/>
          </a:blip>
          <a:srcRect/>
          <a:stretch>
            <a:fillRect l="-14000" r="-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7613468" cy="531460"/>
          </a:xfrm>
        </p:spPr>
        <p:txBody>
          <a:bodyPr/>
          <a:lstStyle/>
          <a:p>
            <a:pPr>
              <a:defRPr sz="1800" b="1" i="0" u="none" strike="noStrike" kern="1200" baseline="0">
                <a:solidFill>
                  <a:srgbClr val="000000"/>
                </a:solidFill>
                <a:latin typeface="Arial" pitchFamily="34" charset="0"/>
                <a:ea typeface="+mn-ea"/>
                <a:cs typeface="Arial" pitchFamily="34" charset="0"/>
              </a:defRPr>
            </a:pPr>
            <a:r>
              <a:rPr lang="en-US" kern="1200" dirty="0" err="1" smtClean="0">
                <a:solidFill>
                  <a:srgbClr val="000000"/>
                </a:solidFill>
                <a:latin typeface="Arial" pitchFamily="34" charset="0"/>
                <a:cs typeface="Arial" pitchFamily="34" charset="0"/>
              </a:rPr>
              <a:t>Evolución</a:t>
            </a:r>
            <a:r>
              <a:rPr lang="en-US" kern="1200" dirty="0" smtClean="0">
                <a:solidFill>
                  <a:srgbClr val="000000"/>
                </a:solidFill>
                <a:latin typeface="Arial" pitchFamily="34" charset="0"/>
                <a:cs typeface="Arial" pitchFamily="34" charset="0"/>
              </a:rPr>
              <a:t> de los </a:t>
            </a:r>
            <a:r>
              <a:rPr lang="en-US" kern="1200" dirty="0" err="1">
                <a:solidFill>
                  <a:srgbClr val="000000"/>
                </a:solidFill>
                <a:latin typeface="Arial" pitchFamily="34" charset="0"/>
                <a:cs typeface="Arial" pitchFamily="34" charset="0"/>
              </a:rPr>
              <a:t>M</a:t>
            </a:r>
            <a:r>
              <a:rPr lang="en-US" kern="1200" dirty="0" err="1" smtClean="0">
                <a:solidFill>
                  <a:srgbClr val="000000"/>
                </a:solidFill>
                <a:latin typeface="Arial" pitchFamily="34" charset="0"/>
                <a:cs typeface="Arial" pitchFamily="34" charset="0"/>
              </a:rPr>
              <a:t>otores</a:t>
            </a:r>
            <a:r>
              <a:rPr lang="en-US" kern="1200" dirty="0" smtClean="0">
                <a:solidFill>
                  <a:srgbClr val="000000"/>
                </a:solidFill>
                <a:latin typeface="Arial" pitchFamily="34" charset="0"/>
                <a:cs typeface="Arial" pitchFamily="34" charset="0"/>
              </a:rPr>
              <a:t> </a:t>
            </a:r>
            <a:r>
              <a:rPr lang="en-US" kern="1200" dirty="0" err="1" smtClean="0">
                <a:solidFill>
                  <a:srgbClr val="000000"/>
                </a:solidFill>
                <a:latin typeface="Arial" pitchFamily="34" charset="0"/>
                <a:cs typeface="Arial" pitchFamily="34" charset="0"/>
              </a:rPr>
              <a:t>Alternativos</a:t>
            </a:r>
            <a:r>
              <a:rPr lang="en-US" kern="1200" dirty="0" smtClean="0">
                <a:solidFill>
                  <a:srgbClr val="000000"/>
                </a:solidFill>
                <a:latin typeface="Arial" pitchFamily="34" charset="0"/>
                <a:cs typeface="Arial" pitchFamily="34" charset="0"/>
              </a:rPr>
              <a:t> vs </a:t>
            </a:r>
            <a:r>
              <a:rPr lang="en-US" kern="1200" dirty="0" err="1" smtClean="0">
                <a:solidFill>
                  <a:srgbClr val="000000"/>
                </a:solidFill>
                <a:latin typeface="Arial" pitchFamily="34" charset="0"/>
                <a:cs typeface="Arial" pitchFamily="34" charset="0"/>
              </a:rPr>
              <a:t>las</a:t>
            </a:r>
            <a:r>
              <a:rPr lang="en-US" kern="1200" dirty="0" smtClean="0">
                <a:solidFill>
                  <a:srgbClr val="000000"/>
                </a:solidFill>
                <a:latin typeface="Arial" pitchFamily="34" charset="0"/>
                <a:cs typeface="Arial" pitchFamily="34" charset="0"/>
              </a:rPr>
              <a:t> </a:t>
            </a:r>
            <a:r>
              <a:rPr lang="en-US" kern="1200" dirty="0" err="1" smtClean="0">
                <a:solidFill>
                  <a:srgbClr val="000000"/>
                </a:solidFill>
                <a:latin typeface="Arial" pitchFamily="34" charset="0"/>
                <a:cs typeface="Arial" pitchFamily="34" charset="0"/>
              </a:rPr>
              <a:t>Turbinas</a:t>
            </a:r>
            <a:r>
              <a:rPr lang="en-US" kern="1200" dirty="0" smtClean="0">
                <a:solidFill>
                  <a:srgbClr val="000000"/>
                </a:solidFill>
                <a:latin typeface="Arial" pitchFamily="34" charset="0"/>
                <a:cs typeface="Arial" pitchFamily="34" charset="0"/>
              </a:rPr>
              <a:t> de Gas</a:t>
            </a:r>
            <a:endParaRPr lang="en-US" kern="1200" dirty="0">
              <a:solidFill>
                <a:srgbClr val="000000"/>
              </a:solidFill>
              <a:latin typeface="Arial" pitchFamily="34" charset="0"/>
              <a:cs typeface="Arial" pitchFamily="34" charset="0"/>
            </a:endParaRPr>
          </a:p>
        </p:txBody>
      </p:sp>
      <p:graphicFrame>
        <p:nvGraphicFramePr>
          <p:cNvPr id="4" name="Chart 3"/>
          <p:cNvGraphicFramePr/>
          <p:nvPr/>
        </p:nvGraphicFramePr>
        <p:xfrm>
          <a:off x="0" y="692696"/>
          <a:ext cx="9144000" cy="5544616"/>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4"/>
          <p:cNvSpPr/>
          <p:nvPr/>
        </p:nvSpPr>
        <p:spPr bwMode="auto">
          <a:xfrm>
            <a:off x="4932040" y="2708920"/>
            <a:ext cx="972000" cy="828000"/>
          </a:xfrm>
          <a:prstGeom prst="ellipse">
            <a:avLst/>
          </a:prstGeom>
          <a:no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sp>
        <p:nvSpPr>
          <p:cNvPr id="6" name="TextBox 5"/>
          <p:cNvSpPr txBox="1"/>
          <p:nvPr/>
        </p:nvSpPr>
        <p:spPr>
          <a:xfrm>
            <a:off x="1547664" y="2132856"/>
            <a:ext cx="3168352" cy="1200329"/>
          </a:xfrm>
          <a:prstGeom prst="rect">
            <a:avLst/>
          </a:prstGeom>
          <a:solidFill>
            <a:srgbClr val="FF6600"/>
          </a:solidFill>
        </p:spPr>
        <p:txBody>
          <a:bodyPr wrap="square" rtlCol="0">
            <a:spAutoFit/>
          </a:bodyPr>
          <a:lstStyle/>
          <a:p>
            <a:pPr marL="88900" eaLnBrk="1" fontAlgn="auto" hangingPunct="1">
              <a:spcBef>
                <a:spcPts val="0"/>
              </a:spcBef>
              <a:spcAft>
                <a:spcPts val="0"/>
              </a:spcAft>
            </a:pPr>
            <a:r>
              <a:rPr lang="fi-FI" sz="1800" dirty="0" smtClean="0">
                <a:solidFill>
                  <a:srgbClr val="000000"/>
                </a:solidFill>
                <a:latin typeface="Arial"/>
              </a:rPr>
              <a:t>Desde 1980 los Motores Alternativos han sido </a:t>
            </a:r>
            <a:r>
              <a:rPr lang="fi-FI" sz="1800" b="1" dirty="0" smtClean="0">
                <a:solidFill>
                  <a:srgbClr val="000000"/>
                </a:solidFill>
                <a:latin typeface="Arial"/>
              </a:rPr>
              <a:t>una Tecnología mas eficientes</a:t>
            </a:r>
            <a:r>
              <a:rPr lang="fi-FI" sz="1800" dirty="0" smtClean="0">
                <a:solidFill>
                  <a:srgbClr val="000000"/>
                </a:solidFill>
                <a:latin typeface="Arial"/>
              </a:rPr>
              <a:t> que las Turbinas de gas.</a:t>
            </a:r>
          </a:p>
        </p:txBody>
      </p:sp>
      <p:sp>
        <p:nvSpPr>
          <p:cNvPr id="7" name="TextBox 6"/>
          <p:cNvSpPr txBox="1"/>
          <p:nvPr/>
        </p:nvSpPr>
        <p:spPr>
          <a:xfrm>
            <a:off x="4427984" y="836712"/>
            <a:ext cx="2520280" cy="923330"/>
          </a:xfrm>
          <a:prstGeom prst="rect">
            <a:avLst/>
          </a:prstGeom>
          <a:solidFill>
            <a:srgbClr val="FF6600"/>
          </a:solidFill>
        </p:spPr>
        <p:txBody>
          <a:bodyPr wrap="square" rtlCol="0">
            <a:spAutoFit/>
          </a:bodyPr>
          <a:lstStyle/>
          <a:p>
            <a:pPr marL="88900" eaLnBrk="1" fontAlgn="auto" hangingPunct="1">
              <a:spcBef>
                <a:spcPts val="0"/>
              </a:spcBef>
              <a:spcAft>
                <a:spcPts val="0"/>
              </a:spcAft>
            </a:pPr>
            <a:r>
              <a:rPr lang="fi-FI" sz="1800" dirty="0" smtClean="0">
                <a:solidFill>
                  <a:srgbClr val="000000"/>
                </a:solidFill>
                <a:latin typeface="Arial"/>
              </a:rPr>
              <a:t>Esta tendencia continuará en el futuro</a:t>
            </a:r>
          </a:p>
        </p:txBody>
      </p:sp>
      <p:sp>
        <p:nvSpPr>
          <p:cNvPr id="8" name="Oval 7"/>
          <p:cNvSpPr/>
          <p:nvPr/>
        </p:nvSpPr>
        <p:spPr bwMode="auto">
          <a:xfrm>
            <a:off x="7164288" y="980728"/>
            <a:ext cx="1152128" cy="1152128"/>
          </a:xfrm>
          <a:prstGeom prst="ellipse">
            <a:avLst/>
          </a:prstGeom>
          <a:no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sp>
        <p:nvSpPr>
          <p:cNvPr id="15" name="Right Brace 14"/>
          <p:cNvSpPr/>
          <p:nvPr/>
        </p:nvSpPr>
        <p:spPr bwMode="auto">
          <a:xfrm>
            <a:off x="7308304" y="1556792"/>
            <a:ext cx="216024" cy="648072"/>
          </a:xfrm>
          <a:prstGeom prst="rightBrace">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sp>
        <p:nvSpPr>
          <p:cNvPr id="16" name="TextBox 15"/>
          <p:cNvSpPr txBox="1"/>
          <p:nvPr/>
        </p:nvSpPr>
        <p:spPr>
          <a:xfrm>
            <a:off x="7596336" y="1412776"/>
            <a:ext cx="1331640" cy="1015663"/>
          </a:xfrm>
          <a:prstGeom prst="rect">
            <a:avLst/>
          </a:prstGeom>
          <a:solidFill>
            <a:srgbClr val="FF6600"/>
          </a:solidFill>
        </p:spPr>
        <p:txBody>
          <a:bodyPr wrap="square" rtlCol="0">
            <a:spAutoFit/>
          </a:bodyPr>
          <a:lstStyle/>
          <a:p>
            <a:pPr algn="ctr" eaLnBrk="1" fontAlgn="auto" hangingPunct="1">
              <a:spcBef>
                <a:spcPts val="0"/>
              </a:spcBef>
              <a:spcAft>
                <a:spcPts val="0"/>
              </a:spcAft>
            </a:pPr>
            <a:r>
              <a:rPr lang="fi-FI" sz="1800" b="1" dirty="0" smtClean="0">
                <a:solidFill>
                  <a:srgbClr val="000000"/>
                </a:solidFill>
                <a:latin typeface="Arial"/>
              </a:rPr>
              <a:t>Hoy: ~</a:t>
            </a:r>
            <a:r>
              <a:rPr lang="fi-FI" sz="2400" b="1" dirty="0" smtClean="0">
                <a:solidFill>
                  <a:srgbClr val="000000"/>
                </a:solidFill>
                <a:latin typeface="Wartsila Stencil" pitchFamily="50" charset="0"/>
              </a:rPr>
              <a:t>6%</a:t>
            </a:r>
            <a:r>
              <a:rPr lang="fi-FI" sz="1800" b="1" dirty="0" smtClean="0">
                <a:solidFill>
                  <a:srgbClr val="000000"/>
                </a:solidFill>
                <a:latin typeface="Arial"/>
              </a:rPr>
              <a:t> de diferencia</a:t>
            </a:r>
            <a:endParaRPr lang="en-US" sz="1800" b="1" dirty="0" smtClean="0">
              <a:solidFill>
                <a:srgbClr val="000000"/>
              </a:solidFill>
              <a:latin typeface="Arial"/>
            </a:endParaRPr>
          </a:p>
        </p:txBody>
      </p:sp>
    </p:spTree>
    <p:extLst>
      <p:ext uri="{BB962C8B-B14F-4D97-AF65-F5344CB8AC3E}">
        <p14:creationId xmlns:p14="http://schemas.microsoft.com/office/powerpoint/2010/main" val="305471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
                                        <p:tgtEl>
                                          <p:spTgt spid="5"/>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lide(fromBottom)">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3" presetClass="entr" presetSubtype="16"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500"/>
                                        <p:tgtEl>
                                          <p:spTgt spid="8"/>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slide(fromBottom)">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animBg="1"/>
      <p:bldP spid="7" grpId="0" animBg="1"/>
      <p:bldP spid="8"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4000"/>
            <a:lum/>
          </a:blip>
          <a:srcRect/>
          <a:stretch>
            <a:fillRect l="-14000" r="-14000"/>
          </a:stretch>
        </a:blipFill>
        <a:effectLst/>
      </p:bgPr>
    </p:bg>
    <p:spTree>
      <p:nvGrpSpPr>
        <p:cNvPr id="1" name=""/>
        <p:cNvGrpSpPr/>
        <p:nvPr/>
      </p:nvGrpSpPr>
      <p:grpSpPr>
        <a:xfrm>
          <a:off x="0" y="0"/>
          <a:ext cx="0" cy="0"/>
          <a:chOff x="0" y="0"/>
          <a:chExt cx="0" cy="0"/>
        </a:xfrm>
      </p:grpSpPr>
      <p:graphicFrame>
        <p:nvGraphicFramePr>
          <p:cNvPr id="8" name="Chart 7"/>
          <p:cNvGraphicFramePr/>
          <p:nvPr/>
        </p:nvGraphicFramePr>
        <p:xfrm>
          <a:off x="251521" y="395287"/>
          <a:ext cx="8301930" cy="6067425"/>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xfrm>
            <a:off x="0" y="279"/>
            <a:ext cx="6356778" cy="531460"/>
          </a:xfrm>
        </p:spPr>
        <p:txBody>
          <a:bodyPr/>
          <a:lstStyle/>
          <a:p>
            <a:pPr>
              <a:defRPr sz="1800" b="1" i="0" u="none" strike="noStrike" kern="1200" baseline="0">
                <a:solidFill>
                  <a:srgbClr val="000000"/>
                </a:solidFill>
                <a:latin typeface="Arial" pitchFamily="34" charset="0"/>
                <a:ea typeface="+mn-ea"/>
                <a:cs typeface="Arial" pitchFamily="34" charset="0"/>
              </a:defRPr>
            </a:pPr>
            <a:r>
              <a:rPr lang="en-US" kern="1200" dirty="0" err="1" smtClean="0">
                <a:solidFill>
                  <a:srgbClr val="000000"/>
                </a:solidFill>
                <a:latin typeface="Arial" pitchFamily="34" charset="0"/>
                <a:cs typeface="Arial" pitchFamily="34" charset="0"/>
              </a:rPr>
              <a:t>Wärtsilä</a:t>
            </a:r>
            <a:r>
              <a:rPr lang="en-US" kern="1200" dirty="0" smtClean="0">
                <a:solidFill>
                  <a:srgbClr val="000000"/>
                </a:solidFill>
                <a:latin typeface="Arial" pitchFamily="34" charset="0"/>
                <a:cs typeface="Arial" pitchFamily="34" charset="0"/>
              </a:rPr>
              <a:t> 34: Un </a:t>
            </a:r>
            <a:r>
              <a:rPr lang="en-US" kern="1200" dirty="0" err="1" smtClean="0">
                <a:solidFill>
                  <a:srgbClr val="000000"/>
                </a:solidFill>
                <a:latin typeface="Arial" pitchFamily="34" charset="0"/>
                <a:cs typeface="Arial" pitchFamily="34" charset="0"/>
              </a:rPr>
              <a:t>ejemplo</a:t>
            </a:r>
            <a:r>
              <a:rPr lang="en-US" kern="1200" dirty="0" smtClean="0">
                <a:solidFill>
                  <a:srgbClr val="000000"/>
                </a:solidFill>
                <a:latin typeface="Arial" pitchFamily="34" charset="0"/>
                <a:cs typeface="Arial" pitchFamily="34" charset="0"/>
              </a:rPr>
              <a:t> de </a:t>
            </a:r>
            <a:r>
              <a:rPr lang="en-US" kern="1200" dirty="0" err="1" smtClean="0">
                <a:solidFill>
                  <a:srgbClr val="000000"/>
                </a:solidFill>
                <a:latin typeface="Arial" pitchFamily="34" charset="0"/>
                <a:cs typeface="Arial" pitchFamily="34" charset="0"/>
              </a:rPr>
              <a:t>mejoramiento</a:t>
            </a:r>
            <a:r>
              <a:rPr lang="en-US" kern="1200" dirty="0" smtClean="0">
                <a:solidFill>
                  <a:srgbClr val="000000"/>
                </a:solidFill>
                <a:latin typeface="Arial" pitchFamily="34" charset="0"/>
                <a:cs typeface="Arial" pitchFamily="34" charset="0"/>
              </a:rPr>
              <a:t> continuo</a:t>
            </a:r>
            <a:endParaRPr lang="en-US" kern="1200" dirty="0">
              <a:solidFill>
                <a:srgbClr val="000000"/>
              </a:solidFill>
              <a:latin typeface="Arial" pitchFamily="34" charset="0"/>
              <a:cs typeface="Arial" pitchFamily="34" charset="0"/>
            </a:endParaRPr>
          </a:p>
        </p:txBody>
      </p:sp>
      <p:sp>
        <p:nvSpPr>
          <p:cNvPr id="6" name="TextBox 5"/>
          <p:cNvSpPr txBox="1"/>
          <p:nvPr/>
        </p:nvSpPr>
        <p:spPr>
          <a:xfrm>
            <a:off x="3635896" y="5013176"/>
            <a:ext cx="3960440" cy="461665"/>
          </a:xfrm>
          <a:prstGeom prst="rect">
            <a:avLst/>
          </a:prstGeom>
          <a:solidFill>
            <a:srgbClr val="FF6600"/>
          </a:solidFill>
        </p:spPr>
        <p:txBody>
          <a:bodyPr wrap="square" rtlCol="0">
            <a:spAutoFit/>
          </a:bodyPr>
          <a:lstStyle/>
          <a:p>
            <a:pPr eaLnBrk="1" fontAlgn="auto" hangingPunct="1">
              <a:spcBef>
                <a:spcPts val="0"/>
              </a:spcBef>
              <a:spcAft>
                <a:spcPts val="0"/>
              </a:spcAft>
            </a:pPr>
            <a:r>
              <a:rPr lang="fi-FI" sz="2400" dirty="0" smtClean="0">
                <a:solidFill>
                  <a:srgbClr val="000000"/>
                </a:solidFill>
                <a:latin typeface="Arial"/>
              </a:rPr>
              <a:t>+</a:t>
            </a:r>
            <a:r>
              <a:rPr lang="fi-FI" sz="2400" dirty="0" smtClean="0">
                <a:solidFill>
                  <a:srgbClr val="000000"/>
                </a:solidFill>
                <a:latin typeface="Wartsila Stencil" pitchFamily="50" charset="0"/>
              </a:rPr>
              <a:t>56% Cylinder output</a:t>
            </a:r>
            <a:endParaRPr lang="en-US" sz="2400" dirty="0">
              <a:solidFill>
                <a:srgbClr val="000000"/>
              </a:solidFill>
              <a:latin typeface="Wartsila Stencil" pitchFamily="50" charset="0"/>
            </a:endParaRPr>
          </a:p>
        </p:txBody>
      </p:sp>
      <p:sp>
        <p:nvSpPr>
          <p:cNvPr id="7" name="TextBox 6"/>
          <p:cNvSpPr txBox="1"/>
          <p:nvPr/>
        </p:nvSpPr>
        <p:spPr>
          <a:xfrm>
            <a:off x="4247964" y="2060848"/>
            <a:ext cx="2736304" cy="1077218"/>
          </a:xfrm>
          <a:prstGeom prst="rect">
            <a:avLst/>
          </a:prstGeom>
          <a:solidFill>
            <a:srgbClr val="FF6600"/>
          </a:solidFill>
        </p:spPr>
        <p:txBody>
          <a:bodyPr wrap="square" rtlCol="0">
            <a:spAutoFit/>
          </a:bodyPr>
          <a:lstStyle/>
          <a:p>
            <a:pPr eaLnBrk="1" fontAlgn="auto" hangingPunct="1">
              <a:spcBef>
                <a:spcPts val="0"/>
              </a:spcBef>
              <a:spcAft>
                <a:spcPts val="0"/>
              </a:spcAft>
            </a:pPr>
            <a:r>
              <a:rPr lang="fi-FI" sz="3200" dirty="0" smtClean="0">
                <a:solidFill>
                  <a:srgbClr val="000000"/>
                </a:solidFill>
                <a:latin typeface="Wartsila Stencil" pitchFamily="50" charset="0"/>
              </a:rPr>
              <a:t>11% better efficiency</a:t>
            </a:r>
            <a:endParaRPr lang="en-US" sz="3200" dirty="0">
              <a:solidFill>
                <a:srgbClr val="000000"/>
              </a:solidFill>
              <a:latin typeface="Wartsila Stencil" pitchFamily="50" charset="0"/>
            </a:endParaRPr>
          </a:p>
        </p:txBody>
      </p:sp>
    </p:spTree>
    <p:extLst>
      <p:ext uri="{BB962C8B-B14F-4D97-AF65-F5344CB8AC3E}">
        <p14:creationId xmlns:p14="http://schemas.microsoft.com/office/powerpoint/2010/main" val="2603948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lide(fromBottom)">
                                      <p:cBhvr>
                                        <p:cTn id="12" dur="500"/>
                                        <p:tgtEl>
                                          <p:spTgt spid="7"/>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lide(fromBottom)">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4000" r="-14000"/>
          </a:stretch>
        </a:blipFill>
        <a:effectLst/>
      </p:bgPr>
    </p:bg>
    <p:spTree>
      <p:nvGrpSpPr>
        <p:cNvPr id="1" name=""/>
        <p:cNvGrpSpPr/>
        <p:nvPr/>
      </p:nvGrpSpPr>
      <p:grpSpPr>
        <a:xfrm>
          <a:off x="0" y="0"/>
          <a:ext cx="0" cy="0"/>
          <a:chOff x="0" y="0"/>
          <a:chExt cx="0" cy="0"/>
        </a:xfrm>
      </p:grpSpPr>
      <p:sp>
        <p:nvSpPr>
          <p:cNvPr id="7" name="Freeform 6"/>
          <p:cNvSpPr/>
          <p:nvPr/>
        </p:nvSpPr>
        <p:spPr bwMode="auto">
          <a:xfrm>
            <a:off x="0" y="0"/>
            <a:ext cx="9144000" cy="6525344"/>
          </a:xfrm>
          <a:custGeom>
            <a:avLst/>
            <a:gdLst>
              <a:gd name="connsiteX0" fmla="*/ 9153525 w 9153525"/>
              <a:gd name="connsiteY0" fmla="*/ 9525 h 6524625"/>
              <a:gd name="connsiteX1" fmla="*/ 9153525 w 9153525"/>
              <a:gd name="connsiteY1" fmla="*/ 5962650 h 6524625"/>
              <a:gd name="connsiteX2" fmla="*/ 7820025 w 9153525"/>
              <a:gd name="connsiteY2" fmla="*/ 5962650 h 6524625"/>
              <a:gd name="connsiteX3" fmla="*/ 7820025 w 9153525"/>
              <a:gd name="connsiteY3" fmla="*/ 6524625 h 6524625"/>
              <a:gd name="connsiteX4" fmla="*/ 0 w 9153525"/>
              <a:gd name="connsiteY4" fmla="*/ 6524625 h 6524625"/>
              <a:gd name="connsiteX5" fmla="*/ 9525 w 9153525"/>
              <a:gd name="connsiteY5" fmla="*/ 0 h 6524625"/>
              <a:gd name="connsiteX6" fmla="*/ 9153525 w 9153525"/>
              <a:gd name="connsiteY6" fmla="*/ 9525 h 6524625"/>
              <a:gd name="connsiteX0" fmla="*/ 9153525 w 9153525"/>
              <a:gd name="connsiteY0" fmla="*/ 9525 h 6525344"/>
              <a:gd name="connsiteX1" fmla="*/ 9153525 w 9153525"/>
              <a:gd name="connsiteY1" fmla="*/ 5962650 h 6525344"/>
              <a:gd name="connsiteX2" fmla="*/ 7820025 w 9153525"/>
              <a:gd name="connsiteY2" fmla="*/ 5962650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 name="connsiteX0" fmla="*/ 9153525 w 9153525"/>
              <a:gd name="connsiteY0" fmla="*/ 9525 h 6525344"/>
              <a:gd name="connsiteX1" fmla="*/ 9153525 w 9153525"/>
              <a:gd name="connsiteY1" fmla="*/ 5962650 h 6525344"/>
              <a:gd name="connsiteX2" fmla="*/ 7892581 w 9153525"/>
              <a:gd name="connsiteY2" fmla="*/ 5949279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 name="connsiteX0" fmla="*/ 9153525 w 9153525"/>
              <a:gd name="connsiteY0" fmla="*/ 9525 h 6525344"/>
              <a:gd name="connsiteX1" fmla="*/ 9153525 w 9153525"/>
              <a:gd name="connsiteY1" fmla="*/ 5962650 h 6525344"/>
              <a:gd name="connsiteX2" fmla="*/ 7892581 w 9153525"/>
              <a:gd name="connsiteY2" fmla="*/ 6021287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 name="connsiteX0" fmla="*/ 9153525 w 9153525"/>
              <a:gd name="connsiteY0" fmla="*/ 9525 h 6525344"/>
              <a:gd name="connsiteX1" fmla="*/ 9153525 w 9153525"/>
              <a:gd name="connsiteY1" fmla="*/ 6021287 h 6525344"/>
              <a:gd name="connsiteX2" fmla="*/ 7892581 w 9153525"/>
              <a:gd name="connsiteY2" fmla="*/ 6021287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53525" h="6525344">
                <a:moveTo>
                  <a:pt x="9153525" y="9525"/>
                </a:moveTo>
                <a:lnTo>
                  <a:pt x="9153525" y="6021287"/>
                </a:lnTo>
                <a:lnTo>
                  <a:pt x="7892581" y="6021287"/>
                </a:lnTo>
                <a:lnTo>
                  <a:pt x="7892581" y="6525344"/>
                </a:lnTo>
                <a:lnTo>
                  <a:pt x="0" y="6524625"/>
                </a:lnTo>
                <a:lnTo>
                  <a:pt x="9525" y="0"/>
                </a:lnTo>
                <a:lnTo>
                  <a:pt x="9153525" y="9525"/>
                </a:lnTo>
                <a:close/>
              </a:path>
            </a:pathLst>
          </a:custGeom>
          <a:gradFill flip="none" rotWithShape="1">
            <a:gsLst>
              <a:gs pos="17000">
                <a:schemeClr val="bg1">
                  <a:alpha val="0"/>
                </a:schemeClr>
              </a:gs>
              <a:gs pos="45000">
                <a:schemeClr val="bg1">
                  <a:alpha val="91000"/>
                </a:schemeClr>
              </a:gs>
            </a:gsLst>
            <a:lin ang="0" scaled="0"/>
            <a:tileRect/>
          </a:gradFill>
          <a:ln w="9525">
            <a:noFill/>
            <a:miter lim="800000"/>
            <a:headEnd/>
            <a:tailEnd/>
          </a:ln>
        </p:spPr>
        <p:txBody>
          <a:bodyPr wrap="none" rtlCol="0" anchor="ctr"/>
          <a:lstStyle/>
          <a:p>
            <a:pPr algn="ctr" eaLnBrk="1" fontAlgn="auto">
              <a:lnSpc>
                <a:spcPct val="93000"/>
              </a:lnSpc>
              <a:spcBef>
                <a:spcPts val="0"/>
              </a:spcBef>
              <a:spcAft>
                <a:spcPts val="0"/>
              </a:spcAft>
              <a:buClr>
                <a:srgbClr val="000000"/>
              </a:buClr>
              <a:buSzPct val="45000"/>
              <a:buFont typeface="StarSymbol" charset="0"/>
              <a:buNone/>
            </a:pPr>
            <a:endParaRPr lang="en-US" sz="1800">
              <a:solidFill>
                <a:srgbClr val="000000"/>
              </a:solidFill>
              <a:latin typeface="Arial"/>
              <a:ea typeface="Arial Unicode MS" pitchFamily="34" charset="-128"/>
              <a:cs typeface="Arial Unicode MS" pitchFamily="34" charset="-128"/>
            </a:endParaRPr>
          </a:p>
        </p:txBody>
      </p:sp>
      <p:sp>
        <p:nvSpPr>
          <p:cNvPr id="2" name="Title 1"/>
          <p:cNvSpPr>
            <a:spLocks noGrp="1"/>
          </p:cNvSpPr>
          <p:nvPr>
            <p:ph type="title"/>
          </p:nvPr>
        </p:nvSpPr>
        <p:spPr>
          <a:xfrm>
            <a:off x="0" y="279"/>
            <a:ext cx="5803742" cy="623793"/>
          </a:xfrm>
        </p:spPr>
        <p:txBody>
          <a:bodyPr/>
          <a:lstStyle/>
          <a:p>
            <a:r>
              <a:rPr lang="fi-FI" dirty="0" smtClean="0"/>
              <a:t>Motores Alternativos en el siglo 21</a:t>
            </a:r>
            <a:endParaRPr lang="en-US" dirty="0"/>
          </a:p>
        </p:txBody>
      </p:sp>
      <p:sp>
        <p:nvSpPr>
          <p:cNvPr id="6" name="Text Placeholder 5"/>
          <p:cNvSpPr>
            <a:spLocks noGrp="1"/>
          </p:cNvSpPr>
          <p:nvPr>
            <p:ph type="body" sz="half" idx="2"/>
          </p:nvPr>
        </p:nvSpPr>
        <p:spPr>
          <a:xfrm>
            <a:off x="4067930" y="778508"/>
            <a:ext cx="4752230" cy="4968328"/>
          </a:xfrm>
        </p:spPr>
        <p:txBody>
          <a:bodyPr/>
          <a:lstStyle/>
          <a:p>
            <a:r>
              <a:rPr lang="es-ES" sz="1800" dirty="0" smtClean="0"/>
              <a:t>Los Motores Alternativos </a:t>
            </a:r>
            <a:r>
              <a:rPr lang="es-ES" sz="1800" b="1" dirty="0"/>
              <a:t>ya no son</a:t>
            </a:r>
            <a:r>
              <a:rPr lang="es-ES" sz="1800" dirty="0"/>
              <a:t> una tecnología </a:t>
            </a:r>
            <a:r>
              <a:rPr lang="es-ES" sz="1800" dirty="0" smtClean="0"/>
              <a:t>sólo para proyectos pequeños </a:t>
            </a:r>
            <a:r>
              <a:rPr lang="es-ES" sz="1800" dirty="0"/>
              <a:t>o generación de </a:t>
            </a:r>
            <a:r>
              <a:rPr lang="es-ES" sz="1800" dirty="0" smtClean="0"/>
              <a:t>emergencia.</a:t>
            </a:r>
          </a:p>
          <a:p>
            <a:pPr marL="0" indent="0">
              <a:buNone/>
            </a:pPr>
            <a:endParaRPr lang="fi-FI" sz="1800" dirty="0" smtClean="0"/>
          </a:p>
          <a:p>
            <a:r>
              <a:rPr lang="fi-FI" sz="1800" dirty="0" smtClean="0"/>
              <a:t>Hoy en día los motores son </a:t>
            </a:r>
            <a:r>
              <a:rPr lang="fi-FI" sz="1800" b="1" dirty="0" smtClean="0"/>
              <a:t>competitivos</a:t>
            </a:r>
            <a:r>
              <a:rPr lang="fi-FI" sz="1800" dirty="0" smtClean="0"/>
              <a:t> en muchos aspectos:</a:t>
            </a:r>
          </a:p>
          <a:p>
            <a:pPr lvl="1"/>
            <a:r>
              <a:rPr lang="fi-FI" sz="1800" dirty="0" smtClean="0"/>
              <a:t>Plantas de entre </a:t>
            </a:r>
            <a:r>
              <a:rPr lang="fi-FI" sz="1800" b="1" dirty="0" smtClean="0"/>
              <a:t>1-600 MW</a:t>
            </a:r>
          </a:p>
          <a:p>
            <a:pPr lvl="1"/>
            <a:r>
              <a:rPr lang="fi-FI" sz="1800" dirty="0" smtClean="0"/>
              <a:t>Operando con todo tipos de </a:t>
            </a:r>
            <a:r>
              <a:rPr lang="fi-FI" sz="1800" b="1" dirty="0" smtClean="0"/>
              <a:t>combustible liquido y gas</a:t>
            </a:r>
          </a:p>
          <a:p>
            <a:pPr lvl="1"/>
            <a:r>
              <a:rPr lang="fi-FI" sz="1800" b="1" dirty="0" smtClean="0"/>
              <a:t>Base de carga</a:t>
            </a:r>
            <a:r>
              <a:rPr lang="fi-FI" sz="1800" dirty="0" smtClean="0"/>
              <a:t>, Estabilidad  de red, standby-backup</a:t>
            </a:r>
          </a:p>
          <a:p>
            <a:pPr lvl="1"/>
            <a:r>
              <a:rPr lang="fi-FI" sz="1800" b="1" dirty="0" smtClean="0"/>
              <a:t>Autogeneración</a:t>
            </a:r>
            <a:r>
              <a:rPr lang="fi-FI" sz="1800" dirty="0" smtClean="0"/>
              <a:t> industrial</a:t>
            </a:r>
          </a:p>
          <a:p>
            <a:pPr lvl="1"/>
            <a:endParaRPr lang="fi-FI" sz="1800" dirty="0" smtClean="0"/>
          </a:p>
          <a:p>
            <a:r>
              <a:rPr lang="es-ES" dirty="0" smtClean="0"/>
              <a:t>Excelente tecnologías para aplicaciones de </a:t>
            </a:r>
            <a:r>
              <a:rPr lang="es-ES" b="1" dirty="0" smtClean="0"/>
              <a:t>“Smart </a:t>
            </a:r>
            <a:r>
              <a:rPr lang="es-ES" b="1" dirty="0" err="1"/>
              <a:t>Power</a:t>
            </a:r>
            <a:r>
              <a:rPr lang="es-ES" b="1" dirty="0"/>
              <a:t> </a:t>
            </a:r>
            <a:r>
              <a:rPr lang="es-ES" b="1" dirty="0" err="1" smtClean="0"/>
              <a:t>Generation</a:t>
            </a:r>
            <a:r>
              <a:rPr lang="es-ES" b="1" dirty="0" smtClean="0"/>
              <a:t>”</a:t>
            </a:r>
            <a:r>
              <a:rPr lang="es-ES" dirty="0" smtClean="0"/>
              <a:t>, </a:t>
            </a:r>
            <a:r>
              <a:rPr lang="es-ES" dirty="0"/>
              <a:t>un concepto en el que </a:t>
            </a:r>
            <a:r>
              <a:rPr lang="es-ES" dirty="0" err="1"/>
              <a:t>Wärtsilä</a:t>
            </a:r>
            <a:r>
              <a:rPr lang="es-ES" dirty="0"/>
              <a:t> es el líder </a:t>
            </a:r>
            <a:r>
              <a:rPr lang="es-ES" dirty="0" smtClean="0"/>
              <a:t>mundial.</a:t>
            </a:r>
            <a:endParaRPr lang="fi-FI" dirty="0" smtClean="0"/>
          </a:p>
          <a:p>
            <a:endParaRPr lang="en-US" dirty="0"/>
          </a:p>
        </p:txBody>
      </p:sp>
    </p:spTree>
    <p:extLst>
      <p:ext uri="{BB962C8B-B14F-4D97-AF65-F5344CB8AC3E}">
        <p14:creationId xmlns:p14="http://schemas.microsoft.com/office/powerpoint/2010/main" val="38630259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5" name="Rectangle 27"/>
          <p:cNvSpPr>
            <a:spLocks noChangeArrowheads="1"/>
          </p:cNvSpPr>
          <p:nvPr/>
        </p:nvSpPr>
        <p:spPr bwMode="auto">
          <a:xfrm>
            <a:off x="323850" y="1052513"/>
            <a:ext cx="8496300" cy="4608512"/>
          </a:xfrm>
          <a:prstGeom prst="rect">
            <a:avLst/>
          </a:prstGeom>
          <a:solidFill>
            <a:schemeClr val="bg1"/>
          </a:solidFill>
          <a:ln w="9525">
            <a:noFill/>
            <a:miter lim="800000"/>
            <a:headEnd/>
            <a:tailEnd/>
          </a:ln>
        </p:spPr>
        <p:txBody>
          <a:bodyPr wrap="none" anchor="ctr"/>
          <a:lstStyle/>
          <a:p>
            <a:pPr fontAlgn="auto">
              <a:spcBef>
                <a:spcPts val="0"/>
              </a:spcBef>
              <a:spcAft>
                <a:spcPts val="0"/>
              </a:spcAft>
            </a:pPr>
            <a:endParaRPr lang="fi-FI">
              <a:solidFill>
                <a:srgbClr val="000000"/>
              </a:solidFill>
              <a:latin typeface="Arial"/>
            </a:endParaRPr>
          </a:p>
        </p:txBody>
      </p:sp>
      <p:sp>
        <p:nvSpPr>
          <p:cNvPr id="66566" name="Rectangle 44"/>
          <p:cNvSpPr>
            <a:spLocks noChangeArrowheads="1"/>
          </p:cNvSpPr>
          <p:nvPr/>
        </p:nvSpPr>
        <p:spPr bwMode="auto">
          <a:xfrm>
            <a:off x="4716463" y="1341438"/>
            <a:ext cx="3816350" cy="1871662"/>
          </a:xfrm>
          <a:prstGeom prst="rect">
            <a:avLst/>
          </a:prstGeom>
          <a:solidFill>
            <a:schemeClr val="bg2"/>
          </a:solidFill>
          <a:ln w="9525">
            <a:noFill/>
            <a:miter lim="800000"/>
            <a:headEnd/>
            <a:tailEnd/>
          </a:ln>
        </p:spPr>
        <p:txBody>
          <a:bodyPr wrap="none" anchor="ctr"/>
          <a:lstStyle/>
          <a:p>
            <a:pPr fontAlgn="auto">
              <a:spcBef>
                <a:spcPts val="0"/>
              </a:spcBef>
              <a:spcAft>
                <a:spcPts val="0"/>
              </a:spcAft>
            </a:pPr>
            <a:endParaRPr lang="fi-FI">
              <a:solidFill>
                <a:srgbClr val="000000"/>
              </a:solidFill>
              <a:latin typeface="Arial"/>
            </a:endParaRPr>
          </a:p>
        </p:txBody>
      </p:sp>
      <p:sp>
        <p:nvSpPr>
          <p:cNvPr id="66567" name="Text Box 8"/>
          <p:cNvSpPr txBox="1">
            <a:spLocks noChangeArrowheads="1"/>
          </p:cNvSpPr>
          <p:nvPr/>
        </p:nvSpPr>
        <p:spPr bwMode="auto">
          <a:xfrm>
            <a:off x="857250" y="1243013"/>
            <a:ext cx="928688" cy="523875"/>
          </a:xfrm>
          <a:prstGeom prst="rect">
            <a:avLst/>
          </a:prstGeom>
          <a:noFill/>
          <a:ln w="9525">
            <a:noFill/>
            <a:miter lim="800000"/>
            <a:headEnd/>
            <a:tailEnd/>
          </a:ln>
        </p:spPr>
        <p:txBody>
          <a:bodyPr wrap="none">
            <a:spAutoFit/>
          </a:bodyPr>
          <a:lstStyle/>
          <a:p>
            <a:pPr fontAlgn="auto">
              <a:spcBef>
                <a:spcPts val="0"/>
              </a:spcBef>
              <a:spcAft>
                <a:spcPts val="0"/>
              </a:spcAft>
            </a:pPr>
            <a:r>
              <a:rPr lang="fi-FI" sz="1400">
                <a:solidFill>
                  <a:srgbClr val="000000"/>
                </a:solidFill>
                <a:latin typeface="Arial"/>
              </a:rPr>
              <a:t>Electrical</a:t>
            </a:r>
            <a:br>
              <a:rPr lang="fi-FI" sz="1400">
                <a:solidFill>
                  <a:srgbClr val="000000"/>
                </a:solidFill>
                <a:latin typeface="Arial"/>
              </a:rPr>
            </a:br>
            <a:r>
              <a:rPr lang="fi-FI" sz="1400">
                <a:solidFill>
                  <a:srgbClr val="000000"/>
                </a:solidFill>
                <a:latin typeface="Arial"/>
              </a:rPr>
              <a:t>efficiency</a:t>
            </a:r>
            <a:endParaRPr lang="en-GB" sz="1400">
              <a:solidFill>
                <a:srgbClr val="000000"/>
              </a:solidFill>
              <a:latin typeface="Arial"/>
            </a:endParaRPr>
          </a:p>
        </p:txBody>
      </p:sp>
      <p:sp>
        <p:nvSpPr>
          <p:cNvPr id="66568" name="Text Box 13"/>
          <p:cNvSpPr txBox="1">
            <a:spLocks noChangeArrowheads="1"/>
          </p:cNvSpPr>
          <p:nvPr/>
        </p:nvSpPr>
        <p:spPr bwMode="auto">
          <a:xfrm>
            <a:off x="7550455" y="4814570"/>
            <a:ext cx="1023937" cy="3381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600" dirty="0">
                <a:solidFill>
                  <a:srgbClr val="000000"/>
                </a:solidFill>
                <a:latin typeface="Arial"/>
              </a:rPr>
              <a:t>Flexibility</a:t>
            </a:r>
            <a:endParaRPr lang="en-GB" sz="1600" dirty="0">
              <a:solidFill>
                <a:srgbClr val="000000"/>
              </a:solidFill>
              <a:latin typeface="Arial"/>
            </a:endParaRPr>
          </a:p>
        </p:txBody>
      </p:sp>
      <p:sp>
        <p:nvSpPr>
          <p:cNvPr id="66569" name="Text Box 23"/>
          <p:cNvSpPr txBox="1">
            <a:spLocks noChangeArrowheads="1"/>
          </p:cNvSpPr>
          <p:nvPr/>
        </p:nvSpPr>
        <p:spPr bwMode="auto">
          <a:xfrm>
            <a:off x="7604125" y="4211638"/>
            <a:ext cx="1182688" cy="646112"/>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err="1">
                <a:solidFill>
                  <a:srgbClr val="000000"/>
                </a:solidFill>
                <a:latin typeface="Arial"/>
              </a:rPr>
              <a:t>Starting</a:t>
            </a:r>
            <a:r>
              <a:rPr lang="fi-FI" sz="1200" dirty="0">
                <a:solidFill>
                  <a:srgbClr val="000000"/>
                </a:solidFill>
                <a:latin typeface="Arial"/>
              </a:rPr>
              <a:t> </a:t>
            </a:r>
            <a:r>
              <a:rPr lang="fi-FI" sz="1200" dirty="0" err="1">
                <a:solidFill>
                  <a:srgbClr val="000000"/>
                </a:solidFill>
                <a:latin typeface="Arial"/>
              </a:rPr>
              <a:t>time</a:t>
            </a:r>
            <a:endParaRPr lang="fi-FI" sz="1200" dirty="0">
              <a:solidFill>
                <a:srgbClr val="000000"/>
              </a:solidFill>
              <a:latin typeface="Arial"/>
            </a:endParaRPr>
          </a:p>
          <a:p>
            <a:pPr fontAlgn="auto">
              <a:spcBef>
                <a:spcPts val="0"/>
              </a:spcBef>
              <a:spcAft>
                <a:spcPts val="0"/>
              </a:spcAft>
            </a:pPr>
            <a:r>
              <a:rPr lang="fi-FI" sz="1200" dirty="0" err="1">
                <a:solidFill>
                  <a:srgbClr val="000000"/>
                </a:solidFill>
                <a:latin typeface="Arial"/>
              </a:rPr>
              <a:t>Ramp</a:t>
            </a:r>
            <a:r>
              <a:rPr lang="fi-FI" sz="1200" dirty="0">
                <a:solidFill>
                  <a:srgbClr val="000000"/>
                </a:solidFill>
                <a:latin typeface="Arial"/>
              </a:rPr>
              <a:t> </a:t>
            </a:r>
            <a:r>
              <a:rPr lang="fi-FI" sz="1200" dirty="0" err="1">
                <a:solidFill>
                  <a:srgbClr val="000000"/>
                </a:solidFill>
                <a:latin typeface="Arial"/>
              </a:rPr>
              <a:t>rate</a:t>
            </a:r>
            <a:endParaRPr lang="fi-FI" sz="1200" dirty="0">
              <a:solidFill>
                <a:srgbClr val="000000"/>
              </a:solidFill>
              <a:latin typeface="Arial"/>
            </a:endParaRPr>
          </a:p>
          <a:p>
            <a:pPr fontAlgn="auto">
              <a:spcBef>
                <a:spcPts val="0"/>
              </a:spcBef>
              <a:spcAft>
                <a:spcPts val="0"/>
              </a:spcAft>
            </a:pPr>
            <a:r>
              <a:rPr lang="fi-FI" sz="1200" dirty="0" err="1">
                <a:solidFill>
                  <a:srgbClr val="000000"/>
                </a:solidFill>
                <a:latin typeface="Arial"/>
              </a:rPr>
              <a:t>Part</a:t>
            </a:r>
            <a:r>
              <a:rPr lang="fi-FI" sz="1200" dirty="0">
                <a:solidFill>
                  <a:srgbClr val="000000"/>
                </a:solidFill>
                <a:latin typeface="Arial"/>
              </a:rPr>
              <a:t> </a:t>
            </a:r>
            <a:r>
              <a:rPr lang="fi-FI" sz="1200" dirty="0" err="1">
                <a:solidFill>
                  <a:srgbClr val="000000"/>
                </a:solidFill>
                <a:latin typeface="Arial"/>
              </a:rPr>
              <a:t>load</a:t>
            </a:r>
            <a:r>
              <a:rPr lang="fi-FI" sz="1200" dirty="0">
                <a:solidFill>
                  <a:srgbClr val="000000"/>
                </a:solidFill>
                <a:latin typeface="Arial"/>
              </a:rPr>
              <a:t> </a:t>
            </a:r>
            <a:r>
              <a:rPr lang="fi-FI" sz="1200" dirty="0" err="1">
                <a:solidFill>
                  <a:srgbClr val="000000"/>
                </a:solidFill>
                <a:latin typeface="Arial"/>
              </a:rPr>
              <a:t>oper</a:t>
            </a:r>
            <a:r>
              <a:rPr lang="fi-FI" sz="1200" dirty="0">
                <a:solidFill>
                  <a:srgbClr val="000000"/>
                </a:solidFill>
                <a:latin typeface="Arial"/>
              </a:rPr>
              <a:t>.</a:t>
            </a:r>
            <a:endParaRPr lang="en-GB" sz="1200" dirty="0">
              <a:solidFill>
                <a:srgbClr val="000000"/>
              </a:solidFill>
              <a:latin typeface="Arial"/>
            </a:endParaRPr>
          </a:p>
        </p:txBody>
      </p:sp>
      <p:sp>
        <p:nvSpPr>
          <p:cNvPr id="66570" name="Rectangle 34"/>
          <p:cNvSpPr>
            <a:spLocks noGrp="1" noChangeArrowheads="1"/>
          </p:cNvSpPr>
          <p:nvPr>
            <p:ph type="title"/>
          </p:nvPr>
        </p:nvSpPr>
        <p:spPr>
          <a:xfrm>
            <a:off x="0" y="0"/>
            <a:ext cx="7496513" cy="623793"/>
          </a:xfrm>
        </p:spPr>
        <p:txBody>
          <a:bodyPr/>
          <a:lstStyle/>
          <a:p>
            <a:pPr eaLnBrk="1" hangingPunct="1"/>
            <a:r>
              <a:rPr lang="fi-FI" dirty="0" smtClean="0"/>
              <a:t>Operational flexibility vs. </a:t>
            </a:r>
            <a:r>
              <a:rPr lang="fi-FI" dirty="0" err="1" smtClean="0"/>
              <a:t>electrical</a:t>
            </a:r>
            <a:r>
              <a:rPr lang="fi-FI" dirty="0" smtClean="0"/>
              <a:t> efficiency</a:t>
            </a:r>
            <a:endParaRPr lang="en-GB" dirty="0" smtClean="0"/>
          </a:p>
        </p:txBody>
      </p:sp>
      <p:sp>
        <p:nvSpPr>
          <p:cNvPr id="66572" name="Text Box 35"/>
          <p:cNvSpPr txBox="1">
            <a:spLocks noChangeArrowheads="1"/>
          </p:cNvSpPr>
          <p:nvPr/>
        </p:nvSpPr>
        <p:spPr bwMode="auto">
          <a:xfrm>
            <a:off x="395288" y="3119438"/>
            <a:ext cx="338137" cy="238125"/>
          </a:xfrm>
          <a:prstGeom prst="rect">
            <a:avLst/>
          </a:prstGeom>
          <a:noFill/>
          <a:ln w="12700">
            <a:noFill/>
            <a:miter lim="800000"/>
            <a:headEnd/>
            <a:tailEnd/>
          </a:ln>
        </p:spPr>
        <p:txBody>
          <a:bodyPr wrap="none" lIns="43200" tIns="43200" rIns="43200" bIns="43200" anchor="b">
            <a:spAutoFit/>
          </a:bodyPr>
          <a:lstStyle/>
          <a:p>
            <a:pPr defTabSz="871538" fontAlgn="auto">
              <a:spcBef>
                <a:spcPts val="0"/>
              </a:spcBef>
              <a:spcAft>
                <a:spcPts val="0"/>
              </a:spcAft>
            </a:pPr>
            <a:r>
              <a:rPr lang="en-GB" sz="1000">
                <a:solidFill>
                  <a:srgbClr val="000000"/>
                </a:solidFill>
                <a:latin typeface="Arial"/>
              </a:rPr>
              <a:t>40%</a:t>
            </a:r>
          </a:p>
        </p:txBody>
      </p:sp>
      <p:sp>
        <p:nvSpPr>
          <p:cNvPr id="66573" name="Text Box 36"/>
          <p:cNvSpPr txBox="1">
            <a:spLocks noChangeArrowheads="1"/>
          </p:cNvSpPr>
          <p:nvPr/>
        </p:nvSpPr>
        <p:spPr bwMode="auto">
          <a:xfrm>
            <a:off x="395288" y="1246188"/>
            <a:ext cx="338137" cy="238125"/>
          </a:xfrm>
          <a:prstGeom prst="rect">
            <a:avLst/>
          </a:prstGeom>
          <a:noFill/>
          <a:ln w="12700">
            <a:noFill/>
            <a:miter lim="800000"/>
            <a:headEnd/>
            <a:tailEnd/>
          </a:ln>
        </p:spPr>
        <p:txBody>
          <a:bodyPr wrap="none" lIns="43200" tIns="43200" rIns="43200" bIns="43200" anchor="b">
            <a:spAutoFit/>
          </a:bodyPr>
          <a:lstStyle/>
          <a:p>
            <a:pPr defTabSz="871538" fontAlgn="auto">
              <a:spcBef>
                <a:spcPts val="0"/>
              </a:spcBef>
              <a:spcAft>
                <a:spcPts val="0"/>
              </a:spcAft>
            </a:pPr>
            <a:r>
              <a:rPr lang="en-GB" sz="1000">
                <a:solidFill>
                  <a:srgbClr val="000000"/>
                </a:solidFill>
                <a:latin typeface="Arial"/>
              </a:rPr>
              <a:t>50%</a:t>
            </a:r>
          </a:p>
        </p:txBody>
      </p:sp>
      <p:sp>
        <p:nvSpPr>
          <p:cNvPr id="66574" name="AutoShape 37"/>
          <p:cNvSpPr>
            <a:spLocks noChangeArrowheads="1"/>
          </p:cNvSpPr>
          <p:nvPr/>
        </p:nvSpPr>
        <p:spPr bwMode="auto">
          <a:xfrm>
            <a:off x="755650" y="5157788"/>
            <a:ext cx="7920038" cy="144462"/>
          </a:xfrm>
          <a:prstGeom prst="homePlate">
            <a:avLst>
              <a:gd name="adj" fmla="val 104319"/>
            </a:avLst>
          </a:prstGeom>
          <a:solidFill>
            <a:schemeClr val="hlink"/>
          </a:solidFill>
          <a:ln w="9525">
            <a:noFill/>
            <a:miter lim="800000"/>
            <a:headEnd/>
            <a:tailEnd/>
          </a:ln>
        </p:spPr>
        <p:txBody>
          <a:bodyPr wrap="none" anchor="ctr"/>
          <a:lstStyle/>
          <a:p>
            <a:pPr fontAlgn="auto">
              <a:spcBef>
                <a:spcPts val="0"/>
              </a:spcBef>
              <a:spcAft>
                <a:spcPts val="0"/>
              </a:spcAft>
            </a:pPr>
            <a:endParaRPr lang="fi-FI">
              <a:solidFill>
                <a:srgbClr val="000000"/>
              </a:solidFill>
              <a:latin typeface="Arial"/>
            </a:endParaRPr>
          </a:p>
        </p:txBody>
      </p:sp>
      <p:sp>
        <p:nvSpPr>
          <p:cNvPr id="66575" name="AutoShape 38"/>
          <p:cNvSpPr>
            <a:spLocks noChangeArrowheads="1"/>
          </p:cNvSpPr>
          <p:nvPr/>
        </p:nvSpPr>
        <p:spPr bwMode="auto">
          <a:xfrm rot="-5400000">
            <a:off x="-1223962" y="3176587"/>
            <a:ext cx="4103688" cy="144463"/>
          </a:xfrm>
          <a:prstGeom prst="homePlate">
            <a:avLst>
              <a:gd name="adj" fmla="val 76934"/>
            </a:avLst>
          </a:prstGeom>
          <a:solidFill>
            <a:schemeClr val="hlink"/>
          </a:solidFill>
          <a:ln w="9525">
            <a:noFill/>
            <a:miter lim="800000"/>
            <a:headEnd/>
            <a:tailEnd/>
          </a:ln>
        </p:spPr>
        <p:txBody>
          <a:bodyPr wrap="none" anchor="ctr"/>
          <a:lstStyle/>
          <a:p>
            <a:pPr fontAlgn="auto">
              <a:spcBef>
                <a:spcPts val="0"/>
              </a:spcBef>
              <a:spcAft>
                <a:spcPts val="0"/>
              </a:spcAft>
            </a:pPr>
            <a:endParaRPr lang="fi-FI">
              <a:solidFill>
                <a:srgbClr val="000000"/>
              </a:solidFill>
              <a:latin typeface="Arial"/>
            </a:endParaRPr>
          </a:p>
        </p:txBody>
      </p:sp>
      <p:sp>
        <p:nvSpPr>
          <p:cNvPr id="66577" name="Text Box 40"/>
          <p:cNvSpPr txBox="1">
            <a:spLocks noChangeArrowheads="1"/>
          </p:cNvSpPr>
          <p:nvPr/>
        </p:nvSpPr>
        <p:spPr bwMode="auto">
          <a:xfrm>
            <a:off x="4462463" y="5351463"/>
            <a:ext cx="536575" cy="238125"/>
          </a:xfrm>
          <a:prstGeom prst="rect">
            <a:avLst/>
          </a:prstGeom>
          <a:noFill/>
          <a:ln w="12700">
            <a:noFill/>
            <a:miter lim="800000"/>
            <a:headEnd/>
            <a:tailEnd/>
          </a:ln>
        </p:spPr>
        <p:txBody>
          <a:bodyPr wrap="none" lIns="43200" tIns="43200" rIns="43200" bIns="43200" anchor="b">
            <a:spAutoFit/>
          </a:bodyPr>
          <a:lstStyle/>
          <a:p>
            <a:pPr algn="ctr" defTabSz="871538" fontAlgn="auto">
              <a:spcBef>
                <a:spcPts val="0"/>
              </a:spcBef>
              <a:spcAft>
                <a:spcPts val="0"/>
              </a:spcAft>
            </a:pPr>
            <a:r>
              <a:rPr lang="en-GB" sz="1000">
                <a:solidFill>
                  <a:srgbClr val="000000"/>
                </a:solidFill>
                <a:latin typeface="Arial"/>
              </a:rPr>
              <a:t>Medium</a:t>
            </a:r>
          </a:p>
        </p:txBody>
      </p:sp>
      <p:sp>
        <p:nvSpPr>
          <p:cNvPr id="66578" name="Text Box 41"/>
          <p:cNvSpPr txBox="1">
            <a:spLocks noChangeArrowheads="1"/>
          </p:cNvSpPr>
          <p:nvPr/>
        </p:nvSpPr>
        <p:spPr bwMode="auto">
          <a:xfrm>
            <a:off x="8378825" y="5351463"/>
            <a:ext cx="346075" cy="238125"/>
          </a:xfrm>
          <a:prstGeom prst="rect">
            <a:avLst/>
          </a:prstGeom>
          <a:noFill/>
          <a:ln w="12700">
            <a:noFill/>
            <a:miter lim="800000"/>
            <a:headEnd/>
            <a:tailEnd/>
          </a:ln>
        </p:spPr>
        <p:txBody>
          <a:bodyPr wrap="none" lIns="43200" tIns="43200" rIns="43200" bIns="43200" anchor="b">
            <a:spAutoFit/>
          </a:bodyPr>
          <a:lstStyle/>
          <a:p>
            <a:pPr algn="ctr" defTabSz="871538" fontAlgn="auto">
              <a:spcBef>
                <a:spcPts val="0"/>
              </a:spcBef>
              <a:spcAft>
                <a:spcPts val="0"/>
              </a:spcAft>
            </a:pPr>
            <a:r>
              <a:rPr lang="en-GB" sz="1000">
                <a:solidFill>
                  <a:srgbClr val="000000"/>
                </a:solidFill>
                <a:latin typeface="Arial"/>
              </a:rPr>
              <a:t>High</a:t>
            </a:r>
          </a:p>
        </p:txBody>
      </p:sp>
      <p:sp>
        <p:nvSpPr>
          <p:cNvPr id="66579" name="Line 42"/>
          <p:cNvSpPr>
            <a:spLocks noChangeShapeType="1"/>
          </p:cNvSpPr>
          <p:nvPr/>
        </p:nvSpPr>
        <p:spPr bwMode="auto">
          <a:xfrm flipV="1">
            <a:off x="4716463" y="1341438"/>
            <a:ext cx="0" cy="3743325"/>
          </a:xfrm>
          <a:prstGeom prst="line">
            <a:avLst/>
          </a:prstGeom>
          <a:noFill/>
          <a:ln w="38100" cap="rnd">
            <a:solidFill>
              <a:schemeClr val="hlink"/>
            </a:solidFill>
            <a:prstDash val="sysDot"/>
            <a:round/>
            <a:headEnd/>
            <a:tailEnd/>
          </a:ln>
        </p:spPr>
        <p:txBody>
          <a:bodyPr/>
          <a:lstStyle/>
          <a:p>
            <a:pPr eaLnBrk="1" fontAlgn="auto" hangingPunct="1">
              <a:spcBef>
                <a:spcPts val="0"/>
              </a:spcBef>
              <a:spcAft>
                <a:spcPts val="0"/>
              </a:spcAft>
            </a:pPr>
            <a:endParaRPr lang="en-US" sz="1800">
              <a:solidFill>
                <a:srgbClr val="000000"/>
              </a:solidFill>
              <a:latin typeface="Arial"/>
            </a:endParaRPr>
          </a:p>
        </p:txBody>
      </p:sp>
      <p:sp>
        <p:nvSpPr>
          <p:cNvPr id="66580" name="Line 43"/>
          <p:cNvSpPr>
            <a:spLocks noChangeShapeType="1"/>
          </p:cNvSpPr>
          <p:nvPr/>
        </p:nvSpPr>
        <p:spPr bwMode="auto">
          <a:xfrm rot="5400000" flipV="1">
            <a:off x="4752182" y="-567532"/>
            <a:ext cx="0" cy="7561263"/>
          </a:xfrm>
          <a:prstGeom prst="line">
            <a:avLst/>
          </a:prstGeom>
          <a:noFill/>
          <a:ln w="38100" cap="rnd">
            <a:solidFill>
              <a:schemeClr val="hlink"/>
            </a:solidFill>
            <a:prstDash val="sysDot"/>
            <a:round/>
            <a:headEnd/>
            <a:tailEnd/>
          </a:ln>
        </p:spPr>
        <p:txBody>
          <a:bodyPr/>
          <a:lstStyle/>
          <a:p>
            <a:pPr eaLnBrk="1" fontAlgn="auto" hangingPunct="1">
              <a:spcBef>
                <a:spcPts val="0"/>
              </a:spcBef>
              <a:spcAft>
                <a:spcPts val="0"/>
              </a:spcAft>
            </a:pPr>
            <a:endParaRPr lang="en-US" sz="1800">
              <a:solidFill>
                <a:srgbClr val="000000"/>
              </a:solidFill>
              <a:latin typeface="Arial"/>
            </a:endParaRPr>
          </a:p>
        </p:txBody>
      </p:sp>
      <p:sp>
        <p:nvSpPr>
          <p:cNvPr id="403475" name="Oval 45"/>
          <p:cNvSpPr>
            <a:spLocks noChangeArrowheads="1"/>
          </p:cNvSpPr>
          <p:nvPr/>
        </p:nvSpPr>
        <p:spPr bwMode="auto">
          <a:xfrm>
            <a:off x="6516688" y="1628775"/>
            <a:ext cx="1008062" cy="1008063"/>
          </a:xfrm>
          <a:prstGeom prst="ellipse">
            <a:avLst/>
          </a:prstGeom>
          <a:solidFill>
            <a:schemeClr val="accent1"/>
          </a:solidFill>
          <a:ln w="57150">
            <a:solidFill>
              <a:schemeClr val="bg1"/>
            </a:solidFill>
            <a:round/>
            <a:headEnd/>
            <a:tailEnd/>
          </a:ln>
        </p:spPr>
        <p:txBody>
          <a:bodyPr wrap="none" anchor="ctr"/>
          <a:lstStyle/>
          <a:p>
            <a:pPr algn="ctr" fontAlgn="auto">
              <a:spcBef>
                <a:spcPts val="0"/>
              </a:spcBef>
              <a:spcAft>
                <a:spcPts val="0"/>
              </a:spcAft>
            </a:pPr>
            <a:r>
              <a:rPr lang="fi-FI" sz="1600" dirty="0" smtClean="0">
                <a:solidFill>
                  <a:srgbClr val="FFFFFF"/>
                </a:solidFill>
                <a:latin typeface="Arial"/>
              </a:rPr>
              <a:t>Wärtsilä</a:t>
            </a:r>
          </a:p>
          <a:p>
            <a:pPr algn="ctr" fontAlgn="auto">
              <a:spcBef>
                <a:spcPts val="0"/>
              </a:spcBef>
              <a:spcAft>
                <a:spcPts val="0"/>
              </a:spcAft>
            </a:pPr>
            <a:r>
              <a:rPr lang="fi-FI" sz="1600" dirty="0" smtClean="0">
                <a:solidFill>
                  <a:srgbClr val="FFFFFF"/>
                </a:solidFill>
                <a:latin typeface="Arial"/>
              </a:rPr>
              <a:t>SC</a:t>
            </a:r>
            <a:endParaRPr lang="fi-FI" sz="1600" dirty="0">
              <a:solidFill>
                <a:srgbClr val="FFFFFF"/>
              </a:solidFill>
              <a:latin typeface="Arial"/>
            </a:endParaRPr>
          </a:p>
        </p:txBody>
      </p:sp>
      <p:sp>
        <p:nvSpPr>
          <p:cNvPr id="403476" name="Oval 46"/>
          <p:cNvSpPr>
            <a:spLocks noChangeArrowheads="1"/>
          </p:cNvSpPr>
          <p:nvPr/>
        </p:nvSpPr>
        <p:spPr bwMode="auto">
          <a:xfrm>
            <a:off x="4786314" y="2714620"/>
            <a:ext cx="1008062" cy="1008062"/>
          </a:xfrm>
          <a:prstGeom prst="ellipse">
            <a:avLst/>
          </a:prstGeom>
          <a:solidFill>
            <a:srgbClr val="0096C8"/>
          </a:solidFill>
          <a:ln w="57150">
            <a:solidFill>
              <a:schemeClr val="bg1"/>
            </a:solidFill>
            <a:round/>
            <a:headEnd/>
            <a:tailEnd/>
          </a:ln>
        </p:spPr>
        <p:txBody>
          <a:bodyPr wrap="none" anchor="ctr"/>
          <a:lstStyle/>
          <a:p>
            <a:pPr algn="ctr" fontAlgn="auto">
              <a:spcBef>
                <a:spcPts val="0"/>
              </a:spcBef>
              <a:spcAft>
                <a:spcPts val="0"/>
              </a:spcAft>
            </a:pPr>
            <a:r>
              <a:rPr lang="fi-FI" sz="1600" dirty="0">
                <a:solidFill>
                  <a:srgbClr val="FFFFFF"/>
                </a:solidFill>
                <a:latin typeface="Arial"/>
              </a:rPr>
              <a:t>Aero-</a:t>
            </a:r>
          </a:p>
          <a:p>
            <a:pPr algn="ctr" fontAlgn="auto">
              <a:spcBef>
                <a:spcPts val="0"/>
              </a:spcBef>
              <a:spcAft>
                <a:spcPts val="0"/>
              </a:spcAft>
            </a:pPr>
            <a:r>
              <a:rPr lang="fi-FI" sz="1600" dirty="0" err="1">
                <a:solidFill>
                  <a:srgbClr val="FFFFFF"/>
                </a:solidFill>
                <a:latin typeface="Arial"/>
              </a:rPr>
              <a:t>GT’s</a:t>
            </a:r>
            <a:endParaRPr lang="en-GB" sz="1600" dirty="0">
              <a:solidFill>
                <a:srgbClr val="FFFFFF"/>
              </a:solidFill>
              <a:latin typeface="Arial"/>
            </a:endParaRPr>
          </a:p>
        </p:txBody>
      </p:sp>
      <p:sp>
        <p:nvSpPr>
          <p:cNvPr id="403477" name="Oval 47"/>
          <p:cNvSpPr>
            <a:spLocks noChangeArrowheads="1"/>
          </p:cNvSpPr>
          <p:nvPr/>
        </p:nvSpPr>
        <p:spPr bwMode="auto">
          <a:xfrm>
            <a:off x="3063872" y="3929066"/>
            <a:ext cx="1008062" cy="1008063"/>
          </a:xfrm>
          <a:prstGeom prst="ellipse">
            <a:avLst/>
          </a:prstGeom>
          <a:solidFill>
            <a:srgbClr val="0096C8"/>
          </a:solidFill>
          <a:ln w="57150">
            <a:solidFill>
              <a:schemeClr val="bg1"/>
            </a:solidFill>
            <a:round/>
            <a:headEnd/>
            <a:tailEnd/>
          </a:ln>
        </p:spPr>
        <p:txBody>
          <a:bodyPr wrap="none" anchor="ctr"/>
          <a:lstStyle/>
          <a:p>
            <a:pPr algn="ctr" fontAlgn="auto">
              <a:spcBef>
                <a:spcPts val="0"/>
              </a:spcBef>
              <a:spcAft>
                <a:spcPts val="0"/>
              </a:spcAft>
            </a:pPr>
            <a:r>
              <a:rPr lang="fi-FI" sz="1600" dirty="0">
                <a:solidFill>
                  <a:srgbClr val="FFFFFF"/>
                </a:solidFill>
                <a:latin typeface="Arial"/>
              </a:rPr>
              <a:t>Industrial</a:t>
            </a:r>
            <a:br>
              <a:rPr lang="fi-FI" sz="1600" dirty="0">
                <a:solidFill>
                  <a:srgbClr val="FFFFFF"/>
                </a:solidFill>
                <a:latin typeface="Arial"/>
              </a:rPr>
            </a:br>
            <a:r>
              <a:rPr lang="fi-FI" sz="1600" dirty="0" err="1">
                <a:solidFill>
                  <a:srgbClr val="FFFFFF"/>
                </a:solidFill>
                <a:latin typeface="Arial"/>
              </a:rPr>
              <a:t>GT’s</a:t>
            </a:r>
            <a:endParaRPr lang="en-GB" sz="1600" dirty="0">
              <a:solidFill>
                <a:srgbClr val="FFFFFF"/>
              </a:solidFill>
              <a:latin typeface="Arial"/>
            </a:endParaRPr>
          </a:p>
        </p:txBody>
      </p:sp>
      <p:sp>
        <p:nvSpPr>
          <p:cNvPr id="403478" name="Oval 48"/>
          <p:cNvSpPr>
            <a:spLocks noChangeArrowheads="1"/>
          </p:cNvSpPr>
          <p:nvPr/>
        </p:nvSpPr>
        <p:spPr bwMode="auto">
          <a:xfrm>
            <a:off x="684213" y="2997200"/>
            <a:ext cx="1008062" cy="1008063"/>
          </a:xfrm>
          <a:prstGeom prst="ellipse">
            <a:avLst/>
          </a:prstGeom>
          <a:solidFill>
            <a:schemeClr val="hlink"/>
          </a:solidFill>
          <a:ln w="57150">
            <a:solidFill>
              <a:schemeClr val="bg1"/>
            </a:solidFill>
            <a:round/>
            <a:headEnd/>
            <a:tailEnd/>
          </a:ln>
        </p:spPr>
        <p:txBody>
          <a:bodyPr wrap="none" anchor="ctr"/>
          <a:lstStyle/>
          <a:p>
            <a:pPr algn="ctr" fontAlgn="auto">
              <a:spcBef>
                <a:spcPts val="0"/>
              </a:spcBef>
              <a:spcAft>
                <a:spcPts val="0"/>
              </a:spcAft>
            </a:pPr>
            <a:r>
              <a:rPr lang="fi-FI" sz="1600">
                <a:solidFill>
                  <a:srgbClr val="FFFFFF"/>
                </a:solidFill>
                <a:latin typeface="Arial"/>
              </a:rPr>
              <a:t>Coal</a:t>
            </a:r>
            <a:endParaRPr lang="en-GB" sz="1600">
              <a:solidFill>
                <a:srgbClr val="FFFFFF"/>
              </a:solidFill>
              <a:latin typeface="Arial"/>
            </a:endParaRPr>
          </a:p>
        </p:txBody>
      </p:sp>
      <p:sp>
        <p:nvSpPr>
          <p:cNvPr id="403479" name="Oval 49"/>
          <p:cNvSpPr>
            <a:spLocks noChangeArrowheads="1"/>
          </p:cNvSpPr>
          <p:nvPr/>
        </p:nvSpPr>
        <p:spPr bwMode="auto">
          <a:xfrm>
            <a:off x="1692275" y="836613"/>
            <a:ext cx="1008063" cy="1008062"/>
          </a:xfrm>
          <a:prstGeom prst="ellipse">
            <a:avLst/>
          </a:prstGeom>
          <a:solidFill>
            <a:schemeClr val="hlink"/>
          </a:solidFill>
          <a:ln w="57150">
            <a:solidFill>
              <a:schemeClr val="bg1"/>
            </a:solidFill>
            <a:round/>
            <a:headEnd/>
            <a:tailEnd/>
          </a:ln>
        </p:spPr>
        <p:txBody>
          <a:bodyPr wrap="none" anchor="ctr"/>
          <a:lstStyle/>
          <a:p>
            <a:pPr algn="ctr" fontAlgn="auto">
              <a:spcBef>
                <a:spcPts val="0"/>
              </a:spcBef>
              <a:spcAft>
                <a:spcPts val="0"/>
              </a:spcAft>
            </a:pPr>
            <a:r>
              <a:rPr lang="fi-FI" sz="1600">
                <a:solidFill>
                  <a:srgbClr val="FFFFFF"/>
                </a:solidFill>
                <a:latin typeface="Arial"/>
              </a:rPr>
              <a:t>CCGT’s</a:t>
            </a:r>
            <a:endParaRPr lang="en-GB" sz="1600">
              <a:solidFill>
                <a:srgbClr val="FFFFFF"/>
              </a:solidFill>
              <a:latin typeface="Arial"/>
            </a:endParaRPr>
          </a:p>
        </p:txBody>
      </p:sp>
      <p:sp>
        <p:nvSpPr>
          <p:cNvPr id="403481" name="Text Box 54"/>
          <p:cNvSpPr txBox="1">
            <a:spLocks noChangeArrowheads="1"/>
          </p:cNvSpPr>
          <p:nvPr/>
        </p:nvSpPr>
        <p:spPr bwMode="auto">
          <a:xfrm>
            <a:off x="587227" y="5744289"/>
            <a:ext cx="1562100" cy="274637"/>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a:solidFill>
                  <a:srgbClr val="000000"/>
                </a:solidFill>
                <a:latin typeface="Arial"/>
              </a:rPr>
              <a:t>Steam Power Plants</a:t>
            </a:r>
          </a:p>
        </p:txBody>
      </p:sp>
      <p:sp>
        <p:nvSpPr>
          <p:cNvPr id="403483" name="Text Box 56"/>
          <p:cNvSpPr txBox="1">
            <a:spLocks noChangeArrowheads="1"/>
          </p:cNvSpPr>
          <p:nvPr/>
        </p:nvSpPr>
        <p:spPr bwMode="auto">
          <a:xfrm>
            <a:off x="2314427" y="5744289"/>
            <a:ext cx="1069975" cy="274637"/>
          </a:xfrm>
          <a:prstGeom prst="rect">
            <a:avLst/>
          </a:prstGeom>
          <a:noFill/>
          <a:ln w="9525">
            <a:noFill/>
            <a:miter lim="800000"/>
            <a:headEnd/>
            <a:tailEnd/>
          </a:ln>
        </p:spPr>
        <p:txBody>
          <a:bodyPr wrap="none">
            <a:spAutoFit/>
          </a:bodyPr>
          <a:lstStyle/>
          <a:p>
            <a:pPr fontAlgn="auto">
              <a:spcBef>
                <a:spcPts val="0"/>
              </a:spcBef>
              <a:spcAft>
                <a:spcPts val="0"/>
              </a:spcAft>
            </a:pPr>
            <a:r>
              <a:rPr lang="fi-FI" sz="1200">
                <a:solidFill>
                  <a:srgbClr val="000000"/>
                </a:solidFill>
                <a:latin typeface="Arial"/>
              </a:rPr>
              <a:t>Simple Cycle</a:t>
            </a:r>
          </a:p>
        </p:txBody>
      </p:sp>
      <p:sp>
        <p:nvSpPr>
          <p:cNvPr id="403485" name="Text Box 58"/>
          <p:cNvSpPr txBox="1">
            <a:spLocks noChangeArrowheads="1"/>
          </p:cNvSpPr>
          <p:nvPr/>
        </p:nvSpPr>
        <p:spPr bwMode="auto">
          <a:xfrm>
            <a:off x="3590777" y="5744289"/>
            <a:ext cx="1598515" cy="276999"/>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err="1" smtClean="0">
                <a:solidFill>
                  <a:srgbClr val="000000"/>
                </a:solidFill>
                <a:latin typeface="Arial"/>
              </a:rPr>
              <a:t>Combustion</a:t>
            </a:r>
            <a:r>
              <a:rPr lang="fi-FI" sz="1200" dirty="0" smtClean="0">
                <a:solidFill>
                  <a:srgbClr val="000000"/>
                </a:solidFill>
                <a:latin typeface="Arial"/>
              </a:rPr>
              <a:t> </a:t>
            </a:r>
            <a:r>
              <a:rPr lang="fi-FI" sz="1200" dirty="0" err="1">
                <a:solidFill>
                  <a:srgbClr val="000000"/>
                </a:solidFill>
                <a:latin typeface="Arial"/>
              </a:rPr>
              <a:t>Engines</a:t>
            </a:r>
            <a:endParaRPr lang="fi-FI" sz="1200" dirty="0">
              <a:solidFill>
                <a:srgbClr val="000000"/>
              </a:solidFill>
              <a:latin typeface="Arial"/>
            </a:endParaRPr>
          </a:p>
        </p:txBody>
      </p:sp>
      <p:sp>
        <p:nvSpPr>
          <p:cNvPr id="403486" name="Oval 30"/>
          <p:cNvSpPr>
            <a:spLocks noChangeArrowheads="1"/>
          </p:cNvSpPr>
          <p:nvPr/>
        </p:nvSpPr>
        <p:spPr bwMode="auto">
          <a:xfrm>
            <a:off x="642910" y="4437162"/>
            <a:ext cx="1008063" cy="1008062"/>
          </a:xfrm>
          <a:prstGeom prst="ellipse">
            <a:avLst/>
          </a:prstGeom>
          <a:solidFill>
            <a:srgbClr val="E1DC0A"/>
          </a:solidFill>
          <a:ln w="57150">
            <a:solidFill>
              <a:schemeClr val="bg1"/>
            </a:solidFill>
            <a:round/>
            <a:headEnd/>
            <a:tailEnd/>
          </a:ln>
        </p:spPr>
        <p:txBody>
          <a:bodyPr wrap="none" anchor="ctr"/>
          <a:lstStyle/>
          <a:p>
            <a:pPr algn="ctr" fontAlgn="auto">
              <a:spcBef>
                <a:spcPts val="0"/>
              </a:spcBef>
              <a:spcAft>
                <a:spcPts val="0"/>
              </a:spcAft>
            </a:pPr>
            <a:r>
              <a:rPr lang="fi-FI" sz="1600" dirty="0" smtClean="0">
                <a:solidFill>
                  <a:srgbClr val="FFFFFF"/>
                </a:solidFill>
                <a:latin typeface="Arial"/>
              </a:rPr>
              <a:t>Nuclear</a:t>
            </a:r>
            <a:endParaRPr lang="en-GB" sz="1600" dirty="0">
              <a:solidFill>
                <a:srgbClr val="FFFFFF"/>
              </a:solidFill>
              <a:latin typeface="Arial"/>
            </a:endParaRPr>
          </a:p>
        </p:txBody>
      </p:sp>
      <p:sp>
        <p:nvSpPr>
          <p:cNvPr id="36" name="Oval 45"/>
          <p:cNvSpPr>
            <a:spLocks noChangeArrowheads="1"/>
          </p:cNvSpPr>
          <p:nvPr/>
        </p:nvSpPr>
        <p:spPr bwMode="auto">
          <a:xfrm>
            <a:off x="5921392" y="908720"/>
            <a:ext cx="1008062" cy="1008063"/>
          </a:xfrm>
          <a:prstGeom prst="ellipse">
            <a:avLst/>
          </a:prstGeom>
          <a:solidFill>
            <a:schemeClr val="accent1"/>
          </a:solidFill>
          <a:ln w="57150">
            <a:solidFill>
              <a:schemeClr val="bg1"/>
            </a:solidFill>
            <a:round/>
            <a:headEnd/>
            <a:tailEnd/>
          </a:ln>
        </p:spPr>
        <p:txBody>
          <a:bodyPr wrap="none" anchor="ctr"/>
          <a:lstStyle/>
          <a:p>
            <a:pPr algn="ctr" fontAlgn="auto">
              <a:spcBef>
                <a:spcPts val="0"/>
              </a:spcBef>
              <a:spcAft>
                <a:spcPts val="0"/>
              </a:spcAft>
            </a:pPr>
            <a:r>
              <a:rPr lang="fi-FI" sz="1600" dirty="0" smtClean="0">
                <a:solidFill>
                  <a:srgbClr val="FFFFFF"/>
                </a:solidFill>
                <a:latin typeface="Arial"/>
              </a:rPr>
              <a:t>Wärtsilä</a:t>
            </a:r>
          </a:p>
          <a:p>
            <a:pPr algn="ctr" fontAlgn="auto">
              <a:spcBef>
                <a:spcPts val="0"/>
              </a:spcBef>
              <a:spcAft>
                <a:spcPts val="0"/>
              </a:spcAft>
            </a:pPr>
            <a:r>
              <a:rPr lang="fi-FI" sz="1600" dirty="0" err="1" smtClean="0">
                <a:solidFill>
                  <a:srgbClr val="FFFFFF"/>
                </a:solidFill>
                <a:latin typeface="Arial"/>
              </a:rPr>
              <a:t>Flexicycle</a:t>
            </a:r>
            <a:endParaRPr lang="fi-FI" sz="1600" dirty="0">
              <a:solidFill>
                <a:srgbClr val="FFFFFF"/>
              </a:solidFill>
              <a:latin typeface="Arial"/>
            </a:endParaRPr>
          </a:p>
        </p:txBody>
      </p:sp>
      <p:sp>
        <p:nvSpPr>
          <p:cNvPr id="66571" name="Text Box 34"/>
          <p:cNvSpPr txBox="1">
            <a:spLocks noChangeArrowheads="1"/>
          </p:cNvSpPr>
          <p:nvPr/>
        </p:nvSpPr>
        <p:spPr bwMode="auto">
          <a:xfrm>
            <a:off x="395288" y="5084763"/>
            <a:ext cx="338137" cy="238125"/>
          </a:xfrm>
          <a:prstGeom prst="rect">
            <a:avLst/>
          </a:prstGeom>
          <a:noFill/>
          <a:ln w="12700">
            <a:noFill/>
            <a:miter lim="800000"/>
            <a:headEnd/>
            <a:tailEnd/>
          </a:ln>
        </p:spPr>
        <p:txBody>
          <a:bodyPr wrap="none" lIns="43200" tIns="43200" rIns="43200" bIns="43200" anchor="b">
            <a:spAutoFit/>
          </a:bodyPr>
          <a:lstStyle/>
          <a:p>
            <a:pPr defTabSz="871538" fontAlgn="auto">
              <a:spcBef>
                <a:spcPts val="0"/>
              </a:spcBef>
              <a:spcAft>
                <a:spcPts val="0"/>
              </a:spcAft>
            </a:pPr>
            <a:r>
              <a:rPr lang="en-GB" sz="1000">
                <a:solidFill>
                  <a:srgbClr val="000000"/>
                </a:solidFill>
                <a:latin typeface="Arial"/>
              </a:rPr>
              <a:t>30%</a:t>
            </a:r>
          </a:p>
        </p:txBody>
      </p:sp>
      <p:sp>
        <p:nvSpPr>
          <p:cNvPr id="66576" name="Text Box 39"/>
          <p:cNvSpPr txBox="1">
            <a:spLocks noChangeArrowheads="1"/>
          </p:cNvSpPr>
          <p:nvPr/>
        </p:nvSpPr>
        <p:spPr bwMode="auto">
          <a:xfrm>
            <a:off x="693738" y="5351463"/>
            <a:ext cx="317500" cy="238125"/>
          </a:xfrm>
          <a:prstGeom prst="rect">
            <a:avLst/>
          </a:prstGeom>
          <a:noFill/>
          <a:ln w="12700">
            <a:noFill/>
            <a:miter lim="800000"/>
            <a:headEnd/>
            <a:tailEnd/>
          </a:ln>
        </p:spPr>
        <p:txBody>
          <a:bodyPr wrap="none" lIns="43200" tIns="43200" rIns="43200" bIns="43200" anchor="b">
            <a:spAutoFit/>
          </a:bodyPr>
          <a:lstStyle/>
          <a:p>
            <a:pPr algn="ctr" defTabSz="871538" fontAlgn="auto">
              <a:spcBef>
                <a:spcPts val="0"/>
              </a:spcBef>
              <a:spcAft>
                <a:spcPts val="0"/>
              </a:spcAft>
            </a:pPr>
            <a:r>
              <a:rPr lang="en-GB" sz="1000">
                <a:solidFill>
                  <a:srgbClr val="000000"/>
                </a:solidFill>
                <a:latin typeface="Arial"/>
              </a:rPr>
              <a:t>Low</a:t>
            </a:r>
          </a:p>
        </p:txBody>
      </p:sp>
      <p:sp>
        <p:nvSpPr>
          <p:cNvPr id="38" name="Rectangle 37"/>
          <p:cNvSpPr/>
          <p:nvPr/>
        </p:nvSpPr>
        <p:spPr>
          <a:xfrm>
            <a:off x="3467940" y="5815742"/>
            <a:ext cx="144000" cy="142876"/>
          </a:xfrm>
          <a:prstGeom prst="rect">
            <a:avLst/>
          </a:prstGeom>
          <a:solidFill>
            <a:schemeClr val="accent1"/>
          </a:solidFill>
          <a:ln>
            <a:noFill/>
          </a:ln>
        </p:spPr>
        <p:txBody>
          <a:bodyPr vert="horz" wrap="square" lIns="91440" tIns="45720" rIns="91440" bIns="45720" numCol="1" rtlCol="0" anchor="t" anchorCtr="0" compatLnSpc="1">
            <a:prstTxWarp prst="textNoShape">
              <a:avLst/>
            </a:prstTxWarp>
          </a:bodyPr>
          <a:lstStyle/>
          <a:p>
            <a:endParaRPr lang="en-GB" smtClean="0">
              <a:solidFill>
                <a:srgbClr val="000000"/>
              </a:solidFill>
            </a:endParaRPr>
          </a:p>
        </p:txBody>
      </p:sp>
      <p:sp>
        <p:nvSpPr>
          <p:cNvPr id="39" name="Rectangle 38"/>
          <p:cNvSpPr/>
          <p:nvPr/>
        </p:nvSpPr>
        <p:spPr>
          <a:xfrm>
            <a:off x="2182056" y="5815742"/>
            <a:ext cx="144000" cy="142876"/>
          </a:xfrm>
          <a:prstGeom prst="rect">
            <a:avLst/>
          </a:prstGeom>
          <a:solidFill>
            <a:srgbClr val="02A8BE"/>
          </a:solidFill>
          <a:ln>
            <a:noFill/>
          </a:ln>
        </p:spPr>
        <p:txBody>
          <a:bodyPr vert="horz" wrap="square" lIns="91440" tIns="45720" rIns="91440" bIns="45720" numCol="1" rtlCol="0" anchor="t" anchorCtr="0" compatLnSpc="1">
            <a:prstTxWarp prst="textNoShape">
              <a:avLst/>
            </a:prstTxWarp>
          </a:bodyPr>
          <a:lstStyle/>
          <a:p>
            <a:endParaRPr lang="en-GB" smtClean="0">
              <a:solidFill>
                <a:srgbClr val="000000"/>
              </a:solidFill>
            </a:endParaRPr>
          </a:p>
        </p:txBody>
      </p:sp>
      <p:sp>
        <p:nvSpPr>
          <p:cNvPr id="40" name="Rectangle 39"/>
          <p:cNvSpPr/>
          <p:nvPr/>
        </p:nvSpPr>
        <p:spPr>
          <a:xfrm>
            <a:off x="467544" y="5815742"/>
            <a:ext cx="144000" cy="142876"/>
          </a:xfrm>
          <a:prstGeom prst="rect">
            <a:avLst/>
          </a:prstGeom>
          <a:solidFill>
            <a:schemeClr val="bg2">
              <a:lumMod val="50000"/>
            </a:schemeClr>
          </a:solidFill>
          <a:ln>
            <a:noFill/>
          </a:ln>
        </p:spPr>
        <p:txBody>
          <a:bodyPr vert="horz" wrap="square" lIns="91440" tIns="45720" rIns="91440" bIns="45720" numCol="1" rtlCol="0" anchor="t" anchorCtr="0" compatLnSpc="1">
            <a:prstTxWarp prst="textNoShape">
              <a:avLst/>
            </a:prstTxWarp>
          </a:bodyPr>
          <a:lstStyle/>
          <a:p>
            <a:endParaRPr lang="en-GB" smtClean="0">
              <a:solidFill>
                <a:srgbClr val="000000"/>
              </a:solidFill>
            </a:endParaRPr>
          </a:p>
        </p:txBody>
      </p:sp>
    </p:spTree>
    <p:extLst>
      <p:ext uri="{BB962C8B-B14F-4D97-AF65-F5344CB8AC3E}">
        <p14:creationId xmlns:p14="http://schemas.microsoft.com/office/powerpoint/2010/main" val="3795691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3475"/>
                                        </p:tgtEl>
                                        <p:attrNameLst>
                                          <p:attrName>style.visibility</p:attrName>
                                        </p:attrNameLst>
                                      </p:cBhvr>
                                      <p:to>
                                        <p:strVal val="visible"/>
                                      </p:to>
                                    </p:set>
                                    <p:animEffect transition="in" filter="blinds(horizontal)">
                                      <p:cBhvr>
                                        <p:cTn id="7" dur="500"/>
                                        <p:tgtEl>
                                          <p:spTgt spid="40347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03485"/>
                                        </p:tgtEl>
                                        <p:attrNameLst>
                                          <p:attrName>style.visibility</p:attrName>
                                        </p:attrNameLst>
                                      </p:cBhvr>
                                      <p:to>
                                        <p:strVal val="visible"/>
                                      </p:to>
                                    </p:set>
                                    <p:animEffect transition="in" filter="blinds(horizontal)">
                                      <p:cBhvr>
                                        <p:cTn id="10" dur="500"/>
                                        <p:tgtEl>
                                          <p:spTgt spid="40348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blinds(horizontal)">
                                      <p:cBhvr>
                                        <p:cTn id="13" dur="500"/>
                                        <p:tgtEl>
                                          <p:spTgt spid="3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3475" grpId="0" animBg="1"/>
      <p:bldP spid="403485" grpId="0"/>
      <p:bldP spid="36" grpId="0" animBg="1"/>
      <p:bldP spid="3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4000" r="-14000"/>
          </a:stretch>
        </a:blipFill>
        <a:effectLst/>
      </p:bgPr>
    </p:bg>
    <p:spTree>
      <p:nvGrpSpPr>
        <p:cNvPr id="1" name=""/>
        <p:cNvGrpSpPr/>
        <p:nvPr/>
      </p:nvGrpSpPr>
      <p:grpSpPr>
        <a:xfrm>
          <a:off x="0" y="0"/>
          <a:ext cx="0" cy="0"/>
          <a:chOff x="0" y="0"/>
          <a:chExt cx="0" cy="0"/>
        </a:xfrm>
      </p:grpSpPr>
      <p:sp>
        <p:nvSpPr>
          <p:cNvPr id="7" name="Freeform 6"/>
          <p:cNvSpPr/>
          <p:nvPr/>
        </p:nvSpPr>
        <p:spPr bwMode="auto">
          <a:xfrm>
            <a:off x="0" y="0"/>
            <a:ext cx="9144000" cy="6525344"/>
          </a:xfrm>
          <a:custGeom>
            <a:avLst/>
            <a:gdLst>
              <a:gd name="connsiteX0" fmla="*/ 9153525 w 9153525"/>
              <a:gd name="connsiteY0" fmla="*/ 9525 h 6524625"/>
              <a:gd name="connsiteX1" fmla="*/ 9153525 w 9153525"/>
              <a:gd name="connsiteY1" fmla="*/ 5962650 h 6524625"/>
              <a:gd name="connsiteX2" fmla="*/ 7820025 w 9153525"/>
              <a:gd name="connsiteY2" fmla="*/ 5962650 h 6524625"/>
              <a:gd name="connsiteX3" fmla="*/ 7820025 w 9153525"/>
              <a:gd name="connsiteY3" fmla="*/ 6524625 h 6524625"/>
              <a:gd name="connsiteX4" fmla="*/ 0 w 9153525"/>
              <a:gd name="connsiteY4" fmla="*/ 6524625 h 6524625"/>
              <a:gd name="connsiteX5" fmla="*/ 9525 w 9153525"/>
              <a:gd name="connsiteY5" fmla="*/ 0 h 6524625"/>
              <a:gd name="connsiteX6" fmla="*/ 9153525 w 9153525"/>
              <a:gd name="connsiteY6" fmla="*/ 9525 h 6524625"/>
              <a:gd name="connsiteX0" fmla="*/ 9153525 w 9153525"/>
              <a:gd name="connsiteY0" fmla="*/ 9525 h 6525344"/>
              <a:gd name="connsiteX1" fmla="*/ 9153525 w 9153525"/>
              <a:gd name="connsiteY1" fmla="*/ 5962650 h 6525344"/>
              <a:gd name="connsiteX2" fmla="*/ 7820025 w 9153525"/>
              <a:gd name="connsiteY2" fmla="*/ 5962650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 name="connsiteX0" fmla="*/ 9153525 w 9153525"/>
              <a:gd name="connsiteY0" fmla="*/ 9525 h 6525344"/>
              <a:gd name="connsiteX1" fmla="*/ 9153525 w 9153525"/>
              <a:gd name="connsiteY1" fmla="*/ 5962650 h 6525344"/>
              <a:gd name="connsiteX2" fmla="*/ 7892581 w 9153525"/>
              <a:gd name="connsiteY2" fmla="*/ 5949279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 name="connsiteX0" fmla="*/ 9153525 w 9153525"/>
              <a:gd name="connsiteY0" fmla="*/ 9525 h 6525344"/>
              <a:gd name="connsiteX1" fmla="*/ 9153525 w 9153525"/>
              <a:gd name="connsiteY1" fmla="*/ 5962650 h 6525344"/>
              <a:gd name="connsiteX2" fmla="*/ 7892581 w 9153525"/>
              <a:gd name="connsiteY2" fmla="*/ 6021287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 name="connsiteX0" fmla="*/ 9153525 w 9153525"/>
              <a:gd name="connsiteY0" fmla="*/ 9525 h 6525344"/>
              <a:gd name="connsiteX1" fmla="*/ 9153525 w 9153525"/>
              <a:gd name="connsiteY1" fmla="*/ 6021287 h 6525344"/>
              <a:gd name="connsiteX2" fmla="*/ 7892581 w 9153525"/>
              <a:gd name="connsiteY2" fmla="*/ 6021287 h 6525344"/>
              <a:gd name="connsiteX3" fmla="*/ 7892581 w 9153525"/>
              <a:gd name="connsiteY3" fmla="*/ 6525344 h 6525344"/>
              <a:gd name="connsiteX4" fmla="*/ 0 w 9153525"/>
              <a:gd name="connsiteY4" fmla="*/ 6524625 h 6525344"/>
              <a:gd name="connsiteX5" fmla="*/ 9525 w 9153525"/>
              <a:gd name="connsiteY5" fmla="*/ 0 h 6525344"/>
              <a:gd name="connsiteX6" fmla="*/ 9153525 w 9153525"/>
              <a:gd name="connsiteY6" fmla="*/ 9525 h 6525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53525" h="6525344">
                <a:moveTo>
                  <a:pt x="9153525" y="9525"/>
                </a:moveTo>
                <a:lnTo>
                  <a:pt x="9153525" y="6021287"/>
                </a:lnTo>
                <a:lnTo>
                  <a:pt x="7892581" y="6021287"/>
                </a:lnTo>
                <a:lnTo>
                  <a:pt x="7892581" y="6525344"/>
                </a:lnTo>
                <a:lnTo>
                  <a:pt x="0" y="6524625"/>
                </a:lnTo>
                <a:lnTo>
                  <a:pt x="9525" y="0"/>
                </a:lnTo>
                <a:lnTo>
                  <a:pt x="9153525" y="9525"/>
                </a:lnTo>
                <a:close/>
              </a:path>
            </a:pathLst>
          </a:custGeom>
          <a:gradFill flip="none" rotWithShape="1">
            <a:gsLst>
              <a:gs pos="0">
                <a:schemeClr val="bg1">
                  <a:alpha val="4000"/>
                </a:schemeClr>
              </a:gs>
              <a:gs pos="65000">
                <a:schemeClr val="bg1">
                  <a:alpha val="91000"/>
                </a:schemeClr>
              </a:gs>
            </a:gsLst>
            <a:lin ang="0" scaled="0"/>
            <a:tileRect/>
          </a:gradFill>
          <a:ln w="9525">
            <a:noFill/>
            <a:miter lim="800000"/>
            <a:headEnd/>
            <a:tailEnd/>
          </a:ln>
        </p:spPr>
        <p:txBody>
          <a:bodyPr wrap="none" rtlCol="0" anchor="ctr"/>
          <a:lstStyle/>
          <a:p>
            <a:pPr algn="ctr" eaLnBrk="1" fontAlgn="auto">
              <a:lnSpc>
                <a:spcPct val="93000"/>
              </a:lnSpc>
              <a:spcBef>
                <a:spcPts val="0"/>
              </a:spcBef>
              <a:spcAft>
                <a:spcPts val="0"/>
              </a:spcAft>
              <a:buClr>
                <a:srgbClr val="000000"/>
              </a:buClr>
              <a:buSzPct val="45000"/>
              <a:buFont typeface="StarSymbol" charset="0"/>
              <a:buNone/>
            </a:pPr>
            <a:endParaRPr lang="en-US" sz="1800">
              <a:solidFill>
                <a:srgbClr val="000000"/>
              </a:solidFill>
              <a:latin typeface="Arial"/>
              <a:ea typeface="Arial Unicode MS" pitchFamily="34" charset="-128"/>
              <a:cs typeface="Arial Unicode MS" pitchFamily="34" charset="-128"/>
            </a:endParaRPr>
          </a:p>
        </p:txBody>
      </p:sp>
      <p:sp>
        <p:nvSpPr>
          <p:cNvPr id="2" name="Title 1"/>
          <p:cNvSpPr>
            <a:spLocks noGrp="1"/>
          </p:cNvSpPr>
          <p:nvPr>
            <p:ph type="title"/>
          </p:nvPr>
        </p:nvSpPr>
        <p:spPr>
          <a:xfrm>
            <a:off x="0" y="279"/>
            <a:ext cx="7068511" cy="623793"/>
          </a:xfrm>
        </p:spPr>
        <p:txBody>
          <a:bodyPr/>
          <a:lstStyle/>
          <a:p>
            <a:r>
              <a:rPr lang="fi-FI" dirty="0" smtClean="0"/>
              <a:t>Comparación en </a:t>
            </a:r>
            <a:r>
              <a:rPr lang="fi-FI" dirty="0"/>
              <a:t>d</a:t>
            </a:r>
            <a:r>
              <a:rPr lang="fi-FI" dirty="0" smtClean="0"/>
              <a:t>etalle de las Tecnologías</a:t>
            </a:r>
            <a:endParaRPr lang="en-US" dirty="0"/>
          </a:p>
        </p:txBody>
      </p:sp>
      <p:sp>
        <p:nvSpPr>
          <p:cNvPr id="6" name="Text Placeholder 5"/>
          <p:cNvSpPr>
            <a:spLocks noGrp="1"/>
          </p:cNvSpPr>
          <p:nvPr>
            <p:ph type="body" sz="half" idx="2"/>
          </p:nvPr>
        </p:nvSpPr>
        <p:spPr>
          <a:xfrm>
            <a:off x="3563860" y="778508"/>
            <a:ext cx="4608214" cy="4968328"/>
          </a:xfrm>
        </p:spPr>
        <p:txBody>
          <a:bodyPr/>
          <a:lstStyle/>
          <a:p>
            <a:r>
              <a:rPr lang="fi-FI" sz="1800" dirty="0" smtClean="0"/>
              <a:t>Se realizará un analisis tecnico de los motores alternativos y las trubinas de gas de acuerdo a diferenctes aspectos:</a:t>
            </a:r>
          </a:p>
          <a:p>
            <a:pPr lvl="1"/>
            <a:r>
              <a:rPr lang="fi-FI" sz="1800" dirty="0" smtClean="0"/>
              <a:t>Tamaños</a:t>
            </a:r>
          </a:p>
          <a:p>
            <a:pPr lvl="1"/>
            <a:r>
              <a:rPr lang="fi-FI" sz="1800" dirty="0" smtClean="0"/>
              <a:t>Densidad de Potencia</a:t>
            </a:r>
          </a:p>
          <a:p>
            <a:pPr lvl="1"/>
            <a:r>
              <a:rPr lang="fi-FI" sz="1800" dirty="0" smtClean="0"/>
              <a:t>Eficiencia en el rango de 50 MW</a:t>
            </a:r>
          </a:p>
          <a:p>
            <a:pPr lvl="1"/>
            <a:r>
              <a:rPr lang="fi-FI" sz="1800" dirty="0"/>
              <a:t>Eficiencia en el rango de </a:t>
            </a:r>
            <a:r>
              <a:rPr lang="fi-FI" sz="1800" dirty="0" smtClean="0"/>
              <a:t>100 MW</a:t>
            </a:r>
          </a:p>
          <a:p>
            <a:pPr lvl="1"/>
            <a:r>
              <a:rPr lang="fi-FI" sz="1800" dirty="0"/>
              <a:t>Eficiencia en el rango de </a:t>
            </a:r>
            <a:r>
              <a:rPr lang="fi-FI" sz="1800" dirty="0" smtClean="0"/>
              <a:t>360 MW con Ciclos Combinados</a:t>
            </a:r>
          </a:p>
          <a:p>
            <a:pPr lvl="1"/>
            <a:r>
              <a:rPr lang="es-ES" sz="1800" dirty="0"/>
              <a:t>Influencia de distintos factores en la eficiencia de las plantas de 200 MW de Ciclo Combinado</a:t>
            </a:r>
            <a:endParaRPr lang="fi-FI" sz="1800" dirty="0" smtClean="0"/>
          </a:p>
          <a:p>
            <a:pPr lvl="1"/>
            <a:r>
              <a:rPr lang="fi-FI" sz="1800" dirty="0" smtClean="0"/>
              <a:t>Carga, Descarga y Ciclado</a:t>
            </a:r>
          </a:p>
          <a:p>
            <a:pPr lvl="1"/>
            <a:r>
              <a:rPr lang="fi-FI" sz="1800" dirty="0" smtClean="0"/>
              <a:t>Disponibilidad y Confiabilidad</a:t>
            </a:r>
          </a:p>
          <a:p>
            <a:r>
              <a:rPr lang="es-ES" sz="1800" dirty="0"/>
              <a:t>Por último, vamos a comparar los motores de </a:t>
            </a:r>
            <a:r>
              <a:rPr lang="es-ES" sz="1800" dirty="0" smtClean="0"/>
              <a:t>mediana velocidad y los motores </a:t>
            </a:r>
            <a:r>
              <a:rPr lang="es-ES" sz="1800" dirty="0"/>
              <a:t>de alta velocidad</a:t>
            </a:r>
            <a:endParaRPr lang="fi-FI" sz="1800" dirty="0" smtClean="0"/>
          </a:p>
          <a:p>
            <a:pPr lvl="1"/>
            <a:r>
              <a:rPr lang="fi-FI" sz="1800" dirty="0" smtClean="0"/>
              <a:t>Un caso de estudio como ejemplo</a:t>
            </a:r>
          </a:p>
          <a:p>
            <a:endParaRPr lang="en-US" dirty="0"/>
          </a:p>
        </p:txBody>
      </p:sp>
    </p:spTree>
    <p:extLst>
      <p:ext uri="{BB962C8B-B14F-4D97-AF65-F5344CB8AC3E}">
        <p14:creationId xmlns:p14="http://schemas.microsoft.com/office/powerpoint/2010/main" val="11180743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0" y="279"/>
            <a:ext cx="5579322" cy="623793"/>
          </a:xfrm>
        </p:spPr>
        <p:txBody>
          <a:bodyPr/>
          <a:lstStyle/>
          <a:p>
            <a:r>
              <a:rPr lang="fi-FI" dirty="0" smtClean="0"/>
              <a:t>Plantas en el rango de los 50 MW</a:t>
            </a:r>
            <a:endParaRPr lang="en-US" dirty="0"/>
          </a:p>
        </p:txBody>
      </p:sp>
      <p:sp>
        <p:nvSpPr>
          <p:cNvPr id="9" name="Content Placeholder 8"/>
          <p:cNvSpPr>
            <a:spLocks noGrp="1"/>
          </p:cNvSpPr>
          <p:nvPr>
            <p:ph idx="1"/>
          </p:nvPr>
        </p:nvSpPr>
        <p:spPr/>
        <p:txBody>
          <a:bodyPr/>
          <a:lstStyle/>
          <a:p>
            <a:endParaRPr lang="fi-FI" dirty="0" smtClean="0"/>
          </a:p>
          <a:p>
            <a:endParaRPr lang="fi-FI" dirty="0" smtClean="0"/>
          </a:p>
          <a:p>
            <a:pPr>
              <a:buClr>
                <a:schemeClr val="bg1"/>
              </a:buClr>
              <a:buNone/>
            </a:pPr>
            <a:r>
              <a:rPr lang="fi-FI" dirty="0" smtClean="0">
                <a:solidFill>
                  <a:schemeClr val="bg1"/>
                </a:solidFill>
              </a:rPr>
              <a:t>Under the scope:</a:t>
            </a:r>
          </a:p>
          <a:p>
            <a:pPr lvl="2">
              <a:buClr>
                <a:schemeClr val="bg1"/>
              </a:buClr>
            </a:pPr>
            <a:r>
              <a:rPr lang="fi-FI" dirty="0" smtClean="0">
                <a:solidFill>
                  <a:schemeClr val="bg1"/>
                </a:solidFill>
              </a:rPr>
              <a:t>GE LM6000 PF</a:t>
            </a:r>
          </a:p>
          <a:p>
            <a:pPr lvl="2">
              <a:buClr>
                <a:schemeClr val="bg1"/>
              </a:buClr>
            </a:pPr>
            <a:r>
              <a:rPr lang="fi-FI" dirty="0" smtClean="0">
                <a:solidFill>
                  <a:schemeClr val="bg1"/>
                </a:solidFill>
              </a:rPr>
              <a:t>Siemens SGT 800-50</a:t>
            </a:r>
          </a:p>
          <a:p>
            <a:pPr lvl="2">
              <a:buClr>
                <a:schemeClr val="bg1"/>
              </a:buClr>
            </a:pPr>
            <a:r>
              <a:rPr lang="fi-FI" dirty="0" smtClean="0">
                <a:solidFill>
                  <a:schemeClr val="bg1"/>
                </a:solidFill>
              </a:rPr>
              <a:t>5x </a:t>
            </a:r>
            <a:r>
              <a:rPr lang="fi-FI" dirty="0" smtClean="0">
                <a:solidFill>
                  <a:schemeClr val="bg1"/>
                </a:solidFill>
                <a:latin typeface="Wartsila Stencil" pitchFamily="50" charset="0"/>
              </a:rPr>
              <a:t>Wärtsilä</a:t>
            </a:r>
            <a:r>
              <a:rPr lang="fi-FI" dirty="0" smtClean="0">
                <a:solidFill>
                  <a:schemeClr val="bg1"/>
                </a:solidFill>
              </a:rPr>
              <a:t> 20V34SG</a:t>
            </a:r>
          </a:p>
        </p:txBody>
      </p:sp>
    </p:spTree>
    <p:extLst>
      <p:ext uri="{BB962C8B-B14F-4D97-AF65-F5344CB8AC3E}">
        <p14:creationId xmlns:p14="http://schemas.microsoft.com/office/powerpoint/2010/main" val="2848859110"/>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0000"/>
            <a:lum/>
          </a:blip>
          <a:srcRect/>
          <a:stretch>
            <a:fillRect l="-14000" r="-14000"/>
          </a:stretch>
        </a:blipFill>
        <a:effectLst/>
      </p:bgPr>
    </p:bg>
    <p:spTree>
      <p:nvGrpSpPr>
        <p:cNvPr id="1" name=""/>
        <p:cNvGrpSpPr/>
        <p:nvPr/>
      </p:nvGrpSpPr>
      <p:grpSpPr>
        <a:xfrm>
          <a:off x="0" y="0"/>
          <a:ext cx="0" cy="0"/>
          <a:chOff x="0" y="0"/>
          <a:chExt cx="0" cy="0"/>
        </a:xfrm>
      </p:grpSpPr>
      <p:sp>
        <p:nvSpPr>
          <p:cNvPr id="114690" name="Title 1"/>
          <p:cNvSpPr>
            <a:spLocks noGrp="1"/>
          </p:cNvSpPr>
          <p:nvPr>
            <p:ph type="title"/>
          </p:nvPr>
        </p:nvSpPr>
        <p:spPr>
          <a:xfrm>
            <a:off x="0" y="279"/>
            <a:ext cx="4627138" cy="623793"/>
          </a:xfrm>
        </p:spPr>
        <p:txBody>
          <a:bodyPr/>
          <a:lstStyle/>
          <a:p>
            <a:r>
              <a:rPr lang="en-US" dirty="0" err="1" smtClean="0">
                <a:solidFill>
                  <a:srgbClr val="000000"/>
                </a:solidFill>
              </a:rPr>
              <a:t>Eficiencia</a:t>
            </a:r>
            <a:r>
              <a:rPr lang="en-US" dirty="0">
                <a:solidFill>
                  <a:srgbClr val="000000"/>
                </a:solidFill>
              </a:rPr>
              <a:t> </a:t>
            </a:r>
            <a:r>
              <a:rPr lang="en-US" dirty="0" smtClean="0">
                <a:solidFill>
                  <a:srgbClr val="000000"/>
                </a:solidFill>
              </a:rPr>
              <a:t>vs. </a:t>
            </a:r>
            <a:r>
              <a:rPr lang="en-US" dirty="0" err="1">
                <a:solidFill>
                  <a:srgbClr val="000000"/>
                </a:solidFill>
              </a:rPr>
              <a:t>T</a:t>
            </a:r>
            <a:r>
              <a:rPr lang="en-US" dirty="0" err="1" smtClean="0">
                <a:solidFill>
                  <a:srgbClr val="000000"/>
                </a:solidFill>
              </a:rPr>
              <a:t>emperatura</a:t>
            </a:r>
            <a:endParaRPr lang="en-US" dirty="0" smtClean="0"/>
          </a:p>
        </p:txBody>
      </p:sp>
      <p:graphicFrame>
        <p:nvGraphicFramePr>
          <p:cNvPr id="10" name="Chart 9"/>
          <p:cNvGraphicFramePr/>
          <p:nvPr/>
        </p:nvGraphicFramePr>
        <p:xfrm>
          <a:off x="395536" y="1124744"/>
          <a:ext cx="8208000" cy="5040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64380345"/>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0000"/>
            <a:lum/>
          </a:blip>
          <a:srcRect/>
          <a:stretch>
            <a:fillRect l="-14000" r="-14000"/>
          </a:stretch>
        </a:blipFill>
        <a:effectLst/>
      </p:bgPr>
    </p:bg>
    <p:spTree>
      <p:nvGrpSpPr>
        <p:cNvPr id="1" name=""/>
        <p:cNvGrpSpPr/>
        <p:nvPr/>
      </p:nvGrpSpPr>
      <p:grpSpPr>
        <a:xfrm>
          <a:off x="0" y="0"/>
          <a:ext cx="0" cy="0"/>
          <a:chOff x="0" y="0"/>
          <a:chExt cx="0" cy="0"/>
        </a:xfrm>
      </p:grpSpPr>
      <p:sp>
        <p:nvSpPr>
          <p:cNvPr id="115714" name="Title 1"/>
          <p:cNvSpPr>
            <a:spLocks noGrp="1"/>
          </p:cNvSpPr>
          <p:nvPr>
            <p:ph type="title"/>
          </p:nvPr>
        </p:nvSpPr>
        <p:spPr>
          <a:xfrm>
            <a:off x="0" y="279"/>
            <a:ext cx="5189791" cy="623793"/>
          </a:xfrm>
        </p:spPr>
        <p:txBody>
          <a:bodyPr/>
          <a:lstStyle/>
          <a:p>
            <a:r>
              <a:rPr lang="fi-FI" dirty="0" smtClean="0"/>
              <a:t>Eficiencia de Planta vs Carga</a:t>
            </a:r>
            <a:endParaRPr lang="en-US" dirty="0" smtClean="0"/>
          </a:p>
        </p:txBody>
      </p:sp>
      <p:graphicFrame>
        <p:nvGraphicFramePr>
          <p:cNvPr id="11" name="Chart 10"/>
          <p:cNvGraphicFramePr/>
          <p:nvPr/>
        </p:nvGraphicFramePr>
        <p:xfrm>
          <a:off x="323528" y="1124744"/>
          <a:ext cx="8208000" cy="5040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39890103"/>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0" y="279"/>
            <a:ext cx="5750842" cy="623793"/>
          </a:xfrm>
        </p:spPr>
        <p:txBody>
          <a:bodyPr/>
          <a:lstStyle/>
          <a:p>
            <a:r>
              <a:rPr lang="fi-FI" dirty="0"/>
              <a:t>Plantas en el rango de los </a:t>
            </a:r>
            <a:r>
              <a:rPr lang="fi-FI" dirty="0" smtClean="0"/>
              <a:t>100 MW</a:t>
            </a:r>
            <a:endParaRPr lang="en-US" dirty="0"/>
          </a:p>
        </p:txBody>
      </p:sp>
      <p:sp>
        <p:nvSpPr>
          <p:cNvPr id="9" name="Content Placeholder 8"/>
          <p:cNvSpPr>
            <a:spLocks noGrp="1"/>
          </p:cNvSpPr>
          <p:nvPr>
            <p:ph idx="1"/>
          </p:nvPr>
        </p:nvSpPr>
        <p:spPr/>
        <p:txBody>
          <a:bodyPr/>
          <a:lstStyle/>
          <a:p>
            <a:endParaRPr lang="fi-FI" dirty="0" smtClean="0"/>
          </a:p>
          <a:p>
            <a:endParaRPr lang="fi-FI" dirty="0" smtClean="0"/>
          </a:p>
          <a:p>
            <a:endParaRPr lang="fi-FI" dirty="0" smtClean="0">
              <a:solidFill>
                <a:schemeClr val="bg1"/>
              </a:solidFill>
            </a:endParaRPr>
          </a:p>
          <a:p>
            <a:endParaRPr lang="fi-FI" dirty="0" smtClean="0">
              <a:solidFill>
                <a:schemeClr val="bg1"/>
              </a:solidFill>
            </a:endParaRPr>
          </a:p>
          <a:p>
            <a:endParaRPr lang="fi-FI" dirty="0" smtClean="0">
              <a:solidFill>
                <a:schemeClr val="bg1"/>
              </a:solidFill>
            </a:endParaRPr>
          </a:p>
          <a:p>
            <a:endParaRPr lang="fi-FI" dirty="0" smtClean="0">
              <a:solidFill>
                <a:schemeClr val="bg1"/>
              </a:solidFill>
            </a:endParaRPr>
          </a:p>
          <a:p>
            <a:pPr>
              <a:buNone/>
            </a:pPr>
            <a:r>
              <a:rPr lang="fi-FI" dirty="0" smtClean="0">
                <a:solidFill>
                  <a:schemeClr val="bg1"/>
                </a:solidFill>
              </a:rPr>
              <a:t>Under the scope:</a:t>
            </a:r>
          </a:p>
          <a:p>
            <a:pPr lvl="2">
              <a:buClr>
                <a:schemeClr val="bg1"/>
              </a:buClr>
            </a:pPr>
            <a:r>
              <a:rPr lang="fi-FI" dirty="0" smtClean="0">
                <a:solidFill>
                  <a:schemeClr val="bg1"/>
                </a:solidFill>
              </a:rPr>
              <a:t>GE PG6111FA + Steam Turbine</a:t>
            </a:r>
          </a:p>
          <a:p>
            <a:pPr lvl="2">
              <a:buClr>
                <a:schemeClr val="bg1"/>
              </a:buClr>
            </a:pPr>
            <a:r>
              <a:rPr lang="fi-FI" dirty="0" smtClean="0">
                <a:solidFill>
                  <a:schemeClr val="bg1"/>
                </a:solidFill>
              </a:rPr>
              <a:t>2x GE LM6000PF + Steam Turbine</a:t>
            </a:r>
          </a:p>
          <a:p>
            <a:pPr lvl="2">
              <a:buClr>
                <a:schemeClr val="bg1"/>
              </a:buClr>
            </a:pPr>
            <a:r>
              <a:rPr lang="fi-FI" dirty="0" smtClean="0">
                <a:solidFill>
                  <a:schemeClr val="bg1"/>
                </a:solidFill>
              </a:rPr>
              <a:t>6x </a:t>
            </a:r>
            <a:r>
              <a:rPr lang="fi-FI" dirty="0" smtClean="0">
                <a:solidFill>
                  <a:schemeClr val="bg1"/>
                </a:solidFill>
                <a:latin typeface="Wartsila Stencil" pitchFamily="50" charset="0"/>
              </a:rPr>
              <a:t>Wärtsilä</a:t>
            </a:r>
            <a:r>
              <a:rPr lang="fi-FI" dirty="0" smtClean="0">
                <a:solidFill>
                  <a:schemeClr val="bg1"/>
                </a:solidFill>
              </a:rPr>
              <a:t> 18V50SG</a:t>
            </a:r>
          </a:p>
          <a:p>
            <a:pPr lvl="2">
              <a:buClr>
                <a:schemeClr val="bg1"/>
              </a:buClr>
            </a:pPr>
            <a:r>
              <a:rPr lang="fi-FI" dirty="0" smtClean="0">
                <a:solidFill>
                  <a:schemeClr val="bg1"/>
                </a:solidFill>
              </a:rPr>
              <a:t>6x </a:t>
            </a:r>
            <a:r>
              <a:rPr lang="fi-FI" dirty="0" smtClean="0">
                <a:solidFill>
                  <a:schemeClr val="bg1"/>
                </a:solidFill>
                <a:latin typeface="Wartsila Stencil" pitchFamily="50" charset="0"/>
              </a:rPr>
              <a:t>Wärtsilä</a:t>
            </a:r>
            <a:r>
              <a:rPr lang="fi-FI" dirty="0" smtClean="0">
                <a:solidFill>
                  <a:schemeClr val="bg1"/>
                </a:solidFill>
              </a:rPr>
              <a:t> 18V50SG + Steam Turbine</a:t>
            </a:r>
          </a:p>
        </p:txBody>
      </p:sp>
    </p:spTree>
    <p:extLst>
      <p:ext uri="{BB962C8B-B14F-4D97-AF65-F5344CB8AC3E}">
        <p14:creationId xmlns:p14="http://schemas.microsoft.com/office/powerpoint/2010/main" val="406734316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0000"/>
            <a:lum/>
          </a:blip>
          <a:srcRect/>
          <a:stretch>
            <a:fillRect l="-14000" r="-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8968070" cy="623793"/>
          </a:xfrm>
        </p:spPr>
        <p:txBody>
          <a:bodyPr/>
          <a:lstStyle/>
          <a:p>
            <a:r>
              <a:rPr lang="fi-FI" dirty="0" smtClean="0"/>
              <a:t>Potencia de Salida de </a:t>
            </a:r>
            <a:r>
              <a:rPr lang="en-US" dirty="0" smtClean="0">
                <a:solidFill>
                  <a:srgbClr val="000000"/>
                </a:solidFill>
              </a:rPr>
              <a:t>Plant </a:t>
            </a:r>
            <a:r>
              <a:rPr lang="fi-FI" dirty="0" smtClean="0"/>
              <a:t>vs. Temperatura Ambiente</a:t>
            </a:r>
            <a:endParaRPr lang="en-US" dirty="0"/>
          </a:p>
        </p:txBody>
      </p:sp>
      <p:graphicFrame>
        <p:nvGraphicFramePr>
          <p:cNvPr id="11" name="Chart 10"/>
          <p:cNvGraphicFramePr/>
          <p:nvPr/>
        </p:nvGraphicFramePr>
        <p:xfrm>
          <a:off x="179512" y="1124744"/>
          <a:ext cx="8496000" cy="5256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0519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4000" r="-14000"/>
          </a:stretch>
        </a:blip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0" y="279"/>
            <a:ext cx="7137440" cy="623793"/>
          </a:xfrm>
        </p:spPr>
        <p:txBody>
          <a:bodyPr/>
          <a:lstStyle/>
          <a:p>
            <a:r>
              <a:rPr lang="fi-FI" dirty="0"/>
              <a:t>Plantas en el rango de los </a:t>
            </a:r>
            <a:r>
              <a:rPr lang="fi-FI" dirty="0" smtClean="0"/>
              <a:t>360 MW C. Cycle</a:t>
            </a:r>
            <a:endParaRPr lang="en-US" dirty="0"/>
          </a:p>
        </p:txBody>
      </p:sp>
      <p:sp>
        <p:nvSpPr>
          <p:cNvPr id="9" name="Content Placeholder 8"/>
          <p:cNvSpPr>
            <a:spLocks noGrp="1"/>
          </p:cNvSpPr>
          <p:nvPr>
            <p:ph idx="1"/>
          </p:nvPr>
        </p:nvSpPr>
        <p:spPr/>
        <p:txBody>
          <a:bodyPr/>
          <a:lstStyle/>
          <a:p>
            <a:endParaRPr lang="fi-FI" dirty="0" smtClean="0"/>
          </a:p>
          <a:p>
            <a:pPr>
              <a:buNone/>
            </a:pPr>
            <a:r>
              <a:rPr lang="fi-FI" dirty="0" smtClean="0">
                <a:solidFill>
                  <a:schemeClr val="bg1"/>
                </a:solidFill>
              </a:rPr>
              <a:t>Under the scope:</a:t>
            </a:r>
          </a:p>
          <a:p>
            <a:pPr lvl="2">
              <a:buClr>
                <a:schemeClr val="bg1"/>
              </a:buClr>
            </a:pPr>
            <a:r>
              <a:rPr lang="fi-FI" dirty="0" smtClean="0">
                <a:solidFill>
                  <a:schemeClr val="bg1"/>
                </a:solidFill>
              </a:rPr>
              <a:t>1x GE 9FA + Steam Turbine</a:t>
            </a:r>
          </a:p>
          <a:p>
            <a:pPr lvl="2">
              <a:buClr>
                <a:schemeClr val="bg1"/>
              </a:buClr>
            </a:pPr>
            <a:r>
              <a:rPr lang="fi-FI" dirty="0" smtClean="0">
                <a:solidFill>
                  <a:schemeClr val="bg1"/>
                </a:solidFill>
              </a:rPr>
              <a:t>2x GE 9E + Steam Turbine</a:t>
            </a:r>
          </a:p>
          <a:p>
            <a:pPr lvl="2">
              <a:buClr>
                <a:schemeClr val="bg1"/>
              </a:buClr>
            </a:pPr>
            <a:r>
              <a:rPr lang="fi-FI" dirty="0" smtClean="0">
                <a:solidFill>
                  <a:schemeClr val="bg1"/>
                </a:solidFill>
              </a:rPr>
              <a:t>18x </a:t>
            </a:r>
            <a:r>
              <a:rPr lang="fi-FI" dirty="0" smtClean="0">
                <a:solidFill>
                  <a:schemeClr val="bg1"/>
                </a:solidFill>
                <a:latin typeface="Wartsila Stencil" pitchFamily="50" charset="0"/>
              </a:rPr>
              <a:t>Wärtsilä</a:t>
            </a:r>
            <a:r>
              <a:rPr lang="fi-FI" dirty="0" smtClean="0">
                <a:solidFill>
                  <a:schemeClr val="bg1"/>
                </a:solidFill>
              </a:rPr>
              <a:t> 18V50SG + Steam Turbine </a:t>
            </a:r>
            <a:r>
              <a:rPr lang="fi-FI" sz="2400" b="1" dirty="0" smtClean="0">
                <a:solidFill>
                  <a:schemeClr val="bg1"/>
                </a:solidFill>
              </a:rPr>
              <a:t>(Flexicycle)</a:t>
            </a:r>
            <a:endParaRPr lang="fi-FI" b="1" dirty="0" smtClean="0">
              <a:solidFill>
                <a:schemeClr val="bg1"/>
              </a:solidFill>
            </a:endParaRPr>
          </a:p>
        </p:txBody>
      </p:sp>
    </p:spTree>
    <p:extLst>
      <p:ext uri="{BB962C8B-B14F-4D97-AF65-F5344CB8AC3E}">
        <p14:creationId xmlns:p14="http://schemas.microsoft.com/office/powerpoint/2010/main" val="3652060852"/>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0000"/>
            <a:lum/>
          </a:blip>
          <a:srcRect/>
          <a:stretch>
            <a:fillRect l="-14000" r="-14000"/>
          </a:stretch>
        </a:blipFill>
        <a:effectLst/>
      </p:bgPr>
    </p:bg>
    <p:spTree>
      <p:nvGrpSpPr>
        <p:cNvPr id="1" name=""/>
        <p:cNvGrpSpPr/>
        <p:nvPr/>
      </p:nvGrpSpPr>
      <p:grpSpPr>
        <a:xfrm>
          <a:off x="0" y="0"/>
          <a:ext cx="0" cy="0"/>
          <a:chOff x="0" y="0"/>
          <a:chExt cx="0" cy="0"/>
        </a:xfrm>
      </p:grpSpPr>
      <p:sp>
        <p:nvSpPr>
          <p:cNvPr id="116738" name="Footer Placeholder 3"/>
          <p:cNvSpPr>
            <a:spLocks noGrp="1"/>
          </p:cNvSpPr>
          <p:nvPr>
            <p:ph type="ftr" sz="quarter" idx="4294967295"/>
          </p:nvPr>
        </p:nvSpPr>
        <p:spPr bwMode="auto">
          <a:xfrm>
            <a:off x="6695728" y="764630"/>
            <a:ext cx="2448272" cy="646112"/>
          </a:xfrm>
          <a:prstGeom prst="rect">
            <a:avLst/>
          </a:prstGeom>
          <a:noFill/>
          <a:ln>
            <a:miter lim="800000"/>
            <a:headEnd/>
            <a:tailEnd/>
          </a:ln>
        </p:spPr>
        <p:txBody>
          <a:bodyPr wrap="square" numCol="1" anchorCtr="0" compatLnSpc="1">
            <a:prstTxWarp prst="textNoShape">
              <a:avLst/>
            </a:prstTxWarp>
          </a:bodyPr>
          <a:lstStyle/>
          <a:p>
            <a:pPr>
              <a:buFont typeface="Arial" charset="0"/>
              <a:buChar char="•"/>
            </a:pPr>
            <a:r>
              <a:rPr lang="en-GB" sz="1000" b="1" dirty="0" smtClean="0">
                <a:solidFill>
                  <a:srgbClr val="6D6D6D"/>
                </a:solidFill>
                <a:latin typeface="Arial" charset="0"/>
                <a:cs typeface="Arial" charset="0"/>
              </a:rPr>
              <a:t> Calculations based on ISO2314</a:t>
            </a:r>
          </a:p>
          <a:p>
            <a:pPr>
              <a:buFont typeface="Arial" charset="0"/>
              <a:buChar char="•"/>
            </a:pPr>
            <a:r>
              <a:rPr lang="fi-FI" sz="1000" b="1" dirty="0" smtClean="0">
                <a:solidFill>
                  <a:srgbClr val="6D6D6D"/>
                </a:solidFill>
                <a:latin typeface="Arial" charset="0"/>
                <a:cs typeface="Arial" charset="0"/>
              </a:rPr>
              <a:t> Cooling: Cooling towers</a:t>
            </a:r>
          </a:p>
          <a:p>
            <a:pPr>
              <a:buFont typeface="Arial" charset="0"/>
              <a:buChar char="•"/>
            </a:pPr>
            <a:r>
              <a:rPr lang="fi-FI" sz="1000" b="1" dirty="0" smtClean="0">
                <a:solidFill>
                  <a:srgbClr val="6D6D6D"/>
                </a:solidFill>
                <a:latin typeface="Arial" charset="0"/>
                <a:cs typeface="Arial" charset="0"/>
              </a:rPr>
              <a:t> Gas turbine performaces by: GTPro </a:t>
            </a:r>
          </a:p>
        </p:txBody>
      </p:sp>
      <p:sp>
        <p:nvSpPr>
          <p:cNvPr id="9" name="Rectangle 2"/>
          <p:cNvSpPr txBox="1">
            <a:spLocks noChangeArrowheads="1"/>
          </p:cNvSpPr>
          <p:nvPr/>
        </p:nvSpPr>
        <p:spPr bwMode="auto">
          <a:xfrm>
            <a:off x="0" y="0"/>
            <a:ext cx="7997291" cy="593015"/>
          </a:xfrm>
          <a:prstGeom prst="rect">
            <a:avLst/>
          </a:prstGeom>
          <a:solidFill>
            <a:schemeClr val="accent1"/>
          </a:solidFill>
          <a:ln w="9525">
            <a:noFill/>
            <a:miter lim="800000"/>
            <a:headEnd/>
            <a:tailEnd/>
          </a:ln>
        </p:spPr>
        <p:txBody>
          <a:bodyPr wrap="none" lIns="360000" tIns="126000" rIns="360000" bIns="126000">
            <a:spAutoFit/>
          </a:bodyPr>
          <a:lstStyle/>
          <a:p>
            <a:pPr eaLnBrk="1" fontAlgn="auto" hangingPunct="1">
              <a:spcBef>
                <a:spcPts val="0"/>
              </a:spcBef>
              <a:spcAft>
                <a:spcPts val="0"/>
              </a:spcAft>
              <a:defRPr/>
            </a:pPr>
            <a:r>
              <a:rPr lang="fi-FI" sz="2200" b="1" dirty="0"/>
              <a:t>Potencia de Salida de </a:t>
            </a:r>
            <a:r>
              <a:rPr lang="en-US" sz="2200" b="1" dirty="0">
                <a:solidFill>
                  <a:srgbClr val="000000"/>
                </a:solidFill>
              </a:rPr>
              <a:t>Plant </a:t>
            </a:r>
            <a:r>
              <a:rPr lang="fi-FI" sz="2200" b="1" dirty="0"/>
              <a:t>vs. Temperatura </a:t>
            </a:r>
            <a:r>
              <a:rPr lang="fi-FI" sz="2200" b="1" dirty="0" smtClean="0"/>
              <a:t>Ambiente</a:t>
            </a:r>
            <a:endParaRPr lang="en-US" sz="2200" b="1" dirty="0">
              <a:solidFill>
                <a:srgbClr val="000000"/>
              </a:solidFill>
              <a:latin typeface="Arial"/>
            </a:endParaRPr>
          </a:p>
        </p:txBody>
      </p:sp>
      <p:graphicFrame>
        <p:nvGraphicFramePr>
          <p:cNvPr id="8" name="Chart 7"/>
          <p:cNvGraphicFramePr>
            <a:graphicFrameLocks/>
          </p:cNvGraphicFramePr>
          <p:nvPr/>
        </p:nvGraphicFramePr>
        <p:xfrm>
          <a:off x="251520" y="1000108"/>
          <a:ext cx="8496944" cy="523720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40394006"/>
      </p:ext>
    </p:extLst>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51400" y="2348850"/>
            <a:ext cx="8496300" cy="2088290"/>
          </a:xfrm>
        </p:spPr>
        <p:txBody>
          <a:bodyPr/>
          <a:lstStyle/>
          <a:p>
            <a:r>
              <a:rPr lang="en-US" sz="4000" dirty="0" err="1" smtClean="0">
                <a:solidFill>
                  <a:schemeClr val="tx1"/>
                </a:solidFill>
              </a:rPr>
              <a:t>Algunas</a:t>
            </a:r>
            <a:r>
              <a:rPr lang="en-US" sz="4000" dirty="0" smtClean="0">
                <a:solidFill>
                  <a:schemeClr val="tx1"/>
                </a:solidFill>
              </a:rPr>
              <a:t> </a:t>
            </a:r>
            <a:r>
              <a:rPr lang="en-US" sz="4000" dirty="0" err="1" smtClean="0">
                <a:solidFill>
                  <a:schemeClr val="tx1"/>
                </a:solidFill>
              </a:rPr>
              <a:t>características</a:t>
            </a:r>
            <a:r>
              <a:rPr lang="en-US" sz="4000" dirty="0" smtClean="0">
                <a:solidFill>
                  <a:schemeClr val="tx1"/>
                </a:solidFill>
              </a:rPr>
              <a:t> </a:t>
            </a:r>
            <a:r>
              <a:rPr lang="en-US" sz="4000" dirty="0" err="1" smtClean="0">
                <a:solidFill>
                  <a:schemeClr val="tx1"/>
                </a:solidFill>
              </a:rPr>
              <a:t>diferenciadoras</a:t>
            </a:r>
            <a:r>
              <a:rPr lang="en-US" sz="4000" dirty="0" smtClean="0">
                <a:solidFill>
                  <a:schemeClr val="tx1"/>
                </a:solidFill>
              </a:rPr>
              <a:t> </a:t>
            </a:r>
            <a:r>
              <a:rPr lang="en-US" sz="4000" dirty="0" err="1" smtClean="0">
                <a:solidFill>
                  <a:schemeClr val="tx1"/>
                </a:solidFill>
              </a:rPr>
              <a:t>frente</a:t>
            </a:r>
            <a:r>
              <a:rPr lang="en-US" sz="4000" dirty="0" smtClean="0">
                <a:solidFill>
                  <a:schemeClr val="tx1"/>
                </a:solidFill>
              </a:rPr>
              <a:t> a las </a:t>
            </a:r>
            <a:r>
              <a:rPr lang="en-US" sz="4000" dirty="0" err="1" smtClean="0">
                <a:solidFill>
                  <a:schemeClr val="tx1"/>
                </a:solidFill>
              </a:rPr>
              <a:t>turbinas</a:t>
            </a:r>
            <a:endParaRPr lang="en-US" sz="4000" dirty="0" smtClean="0">
              <a:solidFill>
                <a:schemeClr val="tx1"/>
              </a:solidFill>
            </a:endParaRPr>
          </a:p>
        </p:txBody>
      </p:sp>
    </p:spTree>
    <p:extLst>
      <p:ext uri="{BB962C8B-B14F-4D97-AF65-F5344CB8AC3E}">
        <p14:creationId xmlns:p14="http://schemas.microsoft.com/office/powerpoint/2010/main" val="151533482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2522395" cy="623793"/>
          </a:xfrm>
        </p:spPr>
        <p:txBody>
          <a:bodyPr/>
          <a:lstStyle/>
          <a:p>
            <a:r>
              <a:rPr lang="fi-FI" dirty="0" smtClean="0"/>
              <a:t>Degradation</a:t>
            </a:r>
            <a:endParaRPr lang="fi-FI" dirty="0"/>
          </a:p>
        </p:txBody>
      </p:sp>
      <p:sp>
        <p:nvSpPr>
          <p:cNvPr id="5" name="Rectangle 4"/>
          <p:cNvSpPr/>
          <p:nvPr/>
        </p:nvSpPr>
        <p:spPr>
          <a:xfrm>
            <a:off x="323850" y="5661025"/>
            <a:ext cx="2178802" cy="215444"/>
          </a:xfrm>
          <a:prstGeom prst="rect">
            <a:avLst/>
          </a:prstGeom>
        </p:spPr>
        <p:txBody>
          <a:bodyPr wrap="none">
            <a:spAutoFit/>
          </a:bodyPr>
          <a:lstStyle/>
          <a:p>
            <a:pPr>
              <a:defRPr sz="1000"/>
            </a:pPr>
            <a:r>
              <a:rPr lang="en-GB" sz="800" dirty="0">
                <a:solidFill>
                  <a:srgbClr val="000000"/>
                </a:solidFill>
              </a:rPr>
              <a:t>Source: GE GER-3965/GER-4208; Wärtsilä</a:t>
            </a:r>
          </a:p>
        </p:txBody>
      </p:sp>
      <p:graphicFrame>
        <p:nvGraphicFramePr>
          <p:cNvPr id="9" name="Chart 8"/>
          <p:cNvGraphicFramePr/>
          <p:nvPr>
            <p:extLst/>
          </p:nvPr>
        </p:nvGraphicFramePr>
        <p:xfrm>
          <a:off x="323850" y="1628799"/>
          <a:ext cx="8496300" cy="4032225"/>
        </p:xfrm>
        <a:graphic>
          <a:graphicData uri="http://schemas.openxmlformats.org/drawingml/2006/chart">
            <c:chart xmlns:c="http://schemas.openxmlformats.org/drawingml/2006/chart" xmlns:r="http://schemas.openxmlformats.org/officeDocument/2006/relationships" r:id="rId2"/>
          </a:graphicData>
        </a:graphic>
      </p:graphicFrame>
      <p:sp>
        <p:nvSpPr>
          <p:cNvPr id="11" name="Rectangle 10"/>
          <p:cNvSpPr>
            <a:spLocks noChangeArrowheads="1"/>
          </p:cNvSpPr>
          <p:nvPr/>
        </p:nvSpPr>
        <p:spPr bwMode="auto">
          <a:xfrm>
            <a:off x="323850" y="969373"/>
            <a:ext cx="8496300" cy="659427"/>
          </a:xfrm>
          <a:prstGeom prst="rect">
            <a:avLst/>
          </a:prstGeom>
          <a:noFill/>
          <a:ln w="9525">
            <a:noFill/>
            <a:miter lim="800000"/>
            <a:headEnd/>
            <a:tailEnd/>
          </a:ln>
        </p:spPr>
        <p:txBody>
          <a:bodyPr lIns="72000" rIns="72000"/>
          <a:lstStyle/>
          <a:p>
            <a:pPr indent="1588" fontAlgn="base">
              <a:spcBef>
                <a:spcPct val="0"/>
              </a:spcBef>
              <a:spcAft>
                <a:spcPct val="0"/>
              </a:spcAft>
            </a:pPr>
            <a:r>
              <a:rPr lang="en-GB" dirty="0">
                <a:solidFill>
                  <a:schemeClr val="accent1"/>
                </a:solidFill>
              </a:rPr>
              <a:t>GT degradation is caused by mechanical and thermal stresses on individual gas turbine components over time. </a:t>
            </a:r>
          </a:p>
        </p:txBody>
      </p:sp>
    </p:spTree>
    <p:extLst>
      <p:ext uri="{BB962C8B-B14F-4D97-AF65-F5344CB8AC3E}">
        <p14:creationId xmlns:p14="http://schemas.microsoft.com/office/powerpoint/2010/main" val="3093301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4" name="Rectangle 8"/>
          <p:cNvSpPr>
            <a:spLocks noGrp="1" noChangeArrowheads="1"/>
          </p:cNvSpPr>
          <p:nvPr>
            <p:ph type="title"/>
          </p:nvPr>
        </p:nvSpPr>
        <p:spPr>
          <a:xfrm>
            <a:off x="0" y="0"/>
            <a:ext cx="4505310" cy="623793"/>
          </a:xfrm>
        </p:spPr>
        <p:txBody>
          <a:bodyPr/>
          <a:lstStyle/>
          <a:p>
            <a:r>
              <a:rPr lang="en-US" dirty="0" smtClean="0"/>
              <a:t>Maintenance comparison</a:t>
            </a:r>
          </a:p>
        </p:txBody>
      </p:sp>
      <p:sp>
        <p:nvSpPr>
          <p:cNvPr id="5" name="Content Placeholder 4"/>
          <p:cNvSpPr>
            <a:spLocks noGrp="1"/>
          </p:cNvSpPr>
          <p:nvPr>
            <p:ph idx="1"/>
          </p:nvPr>
        </p:nvSpPr>
        <p:spPr>
          <a:xfrm>
            <a:off x="323850" y="981076"/>
            <a:ext cx="4248150" cy="4679950"/>
          </a:xfrm>
        </p:spPr>
        <p:txBody>
          <a:bodyPr/>
          <a:lstStyle/>
          <a:p>
            <a:pPr marL="0" indent="0">
              <a:buNone/>
            </a:pPr>
            <a:r>
              <a:rPr lang="en-US" sz="1400" dirty="0">
                <a:solidFill>
                  <a:schemeClr val="accent1"/>
                </a:solidFill>
              </a:rPr>
              <a:t>Gas </a:t>
            </a:r>
            <a:r>
              <a:rPr lang="en-US" sz="1400" dirty="0" smtClean="0">
                <a:solidFill>
                  <a:schemeClr val="accent1"/>
                </a:solidFill>
              </a:rPr>
              <a:t>turbines</a:t>
            </a:r>
            <a:endParaRPr lang="en-US" sz="1400" dirty="0">
              <a:solidFill>
                <a:schemeClr val="accent1"/>
              </a:solidFill>
            </a:endParaRPr>
          </a:p>
          <a:p>
            <a:r>
              <a:rPr lang="en-US" sz="1400" dirty="0"/>
              <a:t>GTs manufacturers use Equivalent operating hours (EOH) to estimate maintenance needs. </a:t>
            </a:r>
          </a:p>
          <a:p>
            <a:r>
              <a:rPr lang="en-US" sz="1400" dirty="0"/>
              <a:t>In steady base load operation on gas, EOH ~ actual operating hours. </a:t>
            </a:r>
          </a:p>
          <a:p>
            <a:pPr marL="0" indent="0">
              <a:buNone/>
            </a:pPr>
            <a:r>
              <a:rPr lang="en-US" sz="1400" dirty="0">
                <a:solidFill>
                  <a:schemeClr val="accent1"/>
                </a:solidFill>
              </a:rPr>
              <a:t>EOH is increased by</a:t>
            </a:r>
            <a:r>
              <a:rPr lang="en-US" sz="1400" dirty="0" smtClean="0">
                <a:solidFill>
                  <a:schemeClr val="accent1"/>
                </a:solidFill>
              </a:rPr>
              <a:t>:</a:t>
            </a:r>
            <a:endParaRPr lang="en-US" sz="1400" dirty="0">
              <a:solidFill>
                <a:schemeClr val="accent1"/>
              </a:solidFill>
            </a:endParaRPr>
          </a:p>
          <a:p>
            <a:r>
              <a:rPr lang="en-US" sz="1400" dirty="0" smtClean="0"/>
              <a:t>Starting </a:t>
            </a:r>
            <a:r>
              <a:rPr lang="en-US" sz="1400" dirty="0"/>
              <a:t>&amp; stopping</a:t>
            </a:r>
          </a:p>
          <a:p>
            <a:r>
              <a:rPr lang="en-US" sz="1400" dirty="0" smtClean="0"/>
              <a:t>Cyclic </a:t>
            </a:r>
            <a:r>
              <a:rPr lang="en-US" sz="1400" dirty="0"/>
              <a:t>and peaking operation mode </a:t>
            </a:r>
          </a:p>
          <a:p>
            <a:r>
              <a:rPr lang="en-US" sz="1400" dirty="0"/>
              <a:t>3. Liquid fuel operation </a:t>
            </a:r>
          </a:p>
          <a:p>
            <a:r>
              <a:rPr lang="en-US" sz="1400" dirty="0"/>
              <a:t>4. # of </a:t>
            </a:r>
            <a:r>
              <a:rPr lang="en-US" sz="1400" dirty="0" smtClean="0"/>
              <a:t>trips</a:t>
            </a:r>
            <a:endParaRPr lang="en-US" sz="1400" dirty="0"/>
          </a:p>
          <a:p>
            <a:r>
              <a:rPr lang="en-US" sz="1400" dirty="0"/>
              <a:t>Cyclic operation with daily starts can result in doubling of maintenance cost vs. base load operation</a:t>
            </a:r>
            <a:r>
              <a:rPr lang="en-US" sz="1400" dirty="0" smtClean="0"/>
              <a:t>.</a:t>
            </a:r>
            <a:endParaRPr lang="en-US" sz="1400" dirty="0"/>
          </a:p>
          <a:p>
            <a:pPr marL="0" indent="0">
              <a:buNone/>
            </a:pPr>
            <a:r>
              <a:rPr lang="en-US" sz="1400" dirty="0">
                <a:solidFill>
                  <a:schemeClr val="accent1"/>
                </a:solidFill>
              </a:rPr>
              <a:t>Combustion </a:t>
            </a:r>
            <a:r>
              <a:rPr lang="en-US" sz="1400" dirty="0" smtClean="0">
                <a:solidFill>
                  <a:schemeClr val="accent1"/>
                </a:solidFill>
              </a:rPr>
              <a:t>engines</a:t>
            </a:r>
            <a:r>
              <a:rPr lang="en-US" sz="1400" dirty="0"/>
              <a:t>		</a:t>
            </a:r>
          </a:p>
          <a:p>
            <a:r>
              <a:rPr lang="en-US" sz="1400" dirty="0"/>
              <a:t>Cyclic operation and frequent starting have no impact on maintenance schedule and cost</a:t>
            </a:r>
            <a:r>
              <a:rPr lang="en-US" sz="1400" dirty="0" smtClean="0"/>
              <a:t>.</a:t>
            </a:r>
            <a:endParaRPr lang="en-US" sz="1400" dirty="0"/>
          </a:p>
          <a:p>
            <a:r>
              <a:rPr lang="en-US" sz="1400" dirty="0"/>
              <a:t>Multiple unit plant configuration enables sequenced maintenance of the units  so that only 10% of the production capacity is lost</a:t>
            </a:r>
            <a:r>
              <a:rPr lang="en-US" sz="1400" dirty="0" smtClean="0"/>
              <a:t>.</a:t>
            </a:r>
            <a:endParaRPr lang="en-US" sz="1400" dirty="0"/>
          </a:p>
        </p:txBody>
      </p:sp>
      <p:graphicFrame>
        <p:nvGraphicFramePr>
          <p:cNvPr id="9" name="Table 8"/>
          <p:cNvGraphicFramePr>
            <a:graphicFrameLocks noGrp="1"/>
          </p:cNvGraphicFramePr>
          <p:nvPr>
            <p:extLst/>
          </p:nvPr>
        </p:nvGraphicFramePr>
        <p:xfrm>
          <a:off x="4572000" y="981075"/>
          <a:ext cx="4248152" cy="1436370"/>
        </p:xfrm>
        <a:graphic>
          <a:graphicData uri="http://schemas.openxmlformats.org/drawingml/2006/table">
            <a:tbl>
              <a:tblPr/>
              <a:tblGrid>
                <a:gridCol w="1512168"/>
                <a:gridCol w="683996"/>
                <a:gridCol w="683996"/>
                <a:gridCol w="683996"/>
                <a:gridCol w="683996"/>
              </a:tblGrid>
              <a:tr h="533400">
                <a:tc>
                  <a:txBody>
                    <a:bodyPr/>
                    <a:lstStyle/>
                    <a:p>
                      <a:pPr algn="ctr" fontAlgn="b"/>
                      <a:r>
                        <a:rPr lang="en-GB" sz="1600" b="1" i="0" u="none" strike="noStrike" dirty="0">
                          <a:solidFill>
                            <a:schemeClr val="accent1"/>
                          </a:solidFill>
                          <a:latin typeface="+mn-lt"/>
                        </a:rPr>
                        <a:t> </a:t>
                      </a:r>
                    </a:p>
                  </a:txBody>
                  <a:tcPr marL="9525" marR="9525" marT="9525" marB="0" anchor="b">
                    <a:lnL>
                      <a:noFill/>
                    </a:lnL>
                    <a:lnR>
                      <a:noFill/>
                    </a:lnR>
                    <a:lnT>
                      <a:noFill/>
                    </a:lnT>
                    <a:lnB w="3175" cap="flat" cmpd="sng" algn="ctr">
                      <a:solidFill>
                        <a:schemeClr val="accent1"/>
                      </a:solidFill>
                      <a:prstDash val="solid"/>
                      <a:round/>
                      <a:headEnd type="none" w="med" len="med"/>
                      <a:tailEnd type="none" w="med" len="med"/>
                    </a:lnB>
                    <a:noFill/>
                  </a:tcPr>
                </a:tc>
                <a:tc>
                  <a:txBody>
                    <a:bodyPr/>
                    <a:lstStyle/>
                    <a:p>
                      <a:pPr algn="ctr" fontAlgn="t"/>
                      <a:r>
                        <a:rPr lang="en-GB" sz="1600" b="1" i="0" u="none" strike="noStrike" dirty="0">
                          <a:solidFill>
                            <a:schemeClr val="accent1"/>
                          </a:solidFill>
                          <a:latin typeface="+mn-lt"/>
                        </a:rPr>
                        <a:t>HDGT</a:t>
                      </a:r>
                    </a:p>
                  </a:txBody>
                  <a:tcPr marL="9525" marR="9525" marT="9525" marB="0" anchor="b">
                    <a:lnL>
                      <a:noFill/>
                    </a:lnL>
                    <a:lnR>
                      <a:noFill/>
                    </a:lnR>
                    <a:lnT>
                      <a:noFill/>
                    </a:lnT>
                    <a:lnB w="3175" cap="flat" cmpd="sng" algn="ctr">
                      <a:solidFill>
                        <a:schemeClr val="accent1"/>
                      </a:solidFill>
                      <a:prstDash val="solid"/>
                      <a:round/>
                      <a:headEnd type="none" w="med" len="med"/>
                      <a:tailEnd type="none" w="med" len="med"/>
                    </a:lnB>
                    <a:noFill/>
                  </a:tcPr>
                </a:tc>
                <a:tc>
                  <a:txBody>
                    <a:bodyPr/>
                    <a:lstStyle/>
                    <a:p>
                      <a:pPr algn="ctr" fontAlgn="t"/>
                      <a:r>
                        <a:rPr lang="en-GB" sz="1600" b="1" i="0" u="none" strike="noStrike" dirty="0">
                          <a:solidFill>
                            <a:schemeClr val="accent1"/>
                          </a:solidFill>
                          <a:latin typeface="+mn-lt"/>
                        </a:rPr>
                        <a:t>CCGT </a:t>
                      </a:r>
                    </a:p>
                  </a:txBody>
                  <a:tcPr marL="9525" marR="9525" marT="9525" marB="0" anchor="b">
                    <a:lnL>
                      <a:noFill/>
                    </a:lnL>
                    <a:lnR>
                      <a:noFill/>
                    </a:lnR>
                    <a:lnT>
                      <a:noFill/>
                    </a:lnT>
                    <a:lnB w="3175" cap="flat" cmpd="sng" algn="ctr">
                      <a:solidFill>
                        <a:schemeClr val="accent1"/>
                      </a:solidFill>
                      <a:prstDash val="solid"/>
                      <a:round/>
                      <a:headEnd type="none" w="med" len="med"/>
                      <a:tailEnd type="none" w="med" len="med"/>
                    </a:lnB>
                    <a:noFill/>
                  </a:tcPr>
                </a:tc>
                <a:tc>
                  <a:txBody>
                    <a:bodyPr/>
                    <a:lstStyle/>
                    <a:p>
                      <a:pPr algn="ctr" fontAlgn="t"/>
                      <a:r>
                        <a:rPr lang="en-GB" sz="1600" b="1" i="0" u="none" strike="noStrike" dirty="0">
                          <a:solidFill>
                            <a:schemeClr val="accent1"/>
                          </a:solidFill>
                          <a:latin typeface="+mn-lt"/>
                        </a:rPr>
                        <a:t>AERO GT</a:t>
                      </a:r>
                    </a:p>
                  </a:txBody>
                  <a:tcPr marL="9525" marR="9525" marT="9525" marB="0" anchor="b">
                    <a:lnL>
                      <a:noFill/>
                    </a:lnL>
                    <a:lnR>
                      <a:noFill/>
                    </a:lnR>
                    <a:lnT>
                      <a:noFill/>
                    </a:lnT>
                    <a:lnB w="3175" cap="flat" cmpd="sng" algn="ctr">
                      <a:solidFill>
                        <a:schemeClr val="accent1"/>
                      </a:solidFill>
                      <a:prstDash val="solid"/>
                      <a:round/>
                      <a:headEnd type="none" w="med" len="med"/>
                      <a:tailEnd type="none" w="med" len="med"/>
                    </a:lnB>
                    <a:noFill/>
                  </a:tcPr>
                </a:tc>
                <a:tc>
                  <a:txBody>
                    <a:bodyPr/>
                    <a:lstStyle/>
                    <a:p>
                      <a:pPr algn="ctr" fontAlgn="t"/>
                      <a:r>
                        <a:rPr lang="en-GB" sz="1600" b="1" i="0" u="none" strike="noStrike" dirty="0">
                          <a:solidFill>
                            <a:schemeClr val="accent1"/>
                          </a:solidFill>
                          <a:latin typeface="+mn-lt"/>
                        </a:rPr>
                        <a:t>CE</a:t>
                      </a:r>
                    </a:p>
                  </a:txBody>
                  <a:tcPr marL="9525" marR="9525" marT="9525" marB="0" anchor="b">
                    <a:lnL>
                      <a:noFill/>
                    </a:lnL>
                    <a:lnR>
                      <a:noFill/>
                    </a:lnR>
                    <a:lnT>
                      <a:noFill/>
                    </a:lnT>
                    <a:lnB w="3175" cap="flat" cmpd="sng" algn="ctr">
                      <a:solidFill>
                        <a:schemeClr val="accent1"/>
                      </a:solidFill>
                      <a:prstDash val="solid"/>
                      <a:round/>
                      <a:headEnd type="none" w="med" len="med"/>
                      <a:tailEnd type="none" w="med" len="med"/>
                    </a:lnB>
                    <a:noFill/>
                  </a:tcPr>
                </a:tc>
              </a:tr>
              <a:tr h="266700">
                <a:tc>
                  <a:txBody>
                    <a:bodyPr/>
                    <a:lstStyle/>
                    <a:p>
                      <a:pPr algn="l" fontAlgn="b"/>
                      <a:r>
                        <a:rPr lang="en-GB" sz="1400" b="0" i="0" u="none" strike="noStrike" dirty="0">
                          <a:solidFill>
                            <a:srgbClr val="000000"/>
                          </a:solidFill>
                          <a:latin typeface="+mn-lt"/>
                        </a:rPr>
                        <a:t>Base load </a:t>
                      </a:r>
                    </a:p>
                  </a:txBody>
                  <a:tcPr marL="9525" marR="9525" marT="9525" marB="0" anchor="b">
                    <a:lnL>
                      <a:noFill/>
                    </a:lnL>
                    <a:lnR>
                      <a:noFill/>
                    </a:lnR>
                    <a:lnT w="3175" cap="flat" cmpd="sng" algn="ctr">
                      <a:solidFill>
                        <a:schemeClr val="accent1"/>
                      </a:solidFill>
                      <a:prstDash val="solid"/>
                      <a:round/>
                      <a:headEnd type="none" w="med" len="med"/>
                      <a:tailEnd type="none" w="med" len="med"/>
                    </a:lnT>
                    <a:lnB>
                      <a:noFill/>
                    </a:lnB>
                    <a:noFill/>
                  </a:tcPr>
                </a:tc>
                <a:tc>
                  <a:txBody>
                    <a:bodyPr/>
                    <a:lstStyle/>
                    <a:p>
                      <a:pPr algn="ctr" fontAlgn="b"/>
                      <a:r>
                        <a:rPr lang="en-GB" sz="1400" b="0" i="0" u="none" strike="noStrike" dirty="0">
                          <a:solidFill>
                            <a:srgbClr val="000000"/>
                          </a:solidFill>
                          <a:latin typeface="+mn-lt"/>
                        </a:rPr>
                        <a:t>3.5</a:t>
                      </a:r>
                    </a:p>
                  </a:txBody>
                  <a:tcPr marL="9525" marR="9525" marT="9525" marB="0" anchor="b">
                    <a:lnL>
                      <a:noFill/>
                    </a:lnL>
                    <a:lnR>
                      <a:noFill/>
                    </a:lnR>
                    <a:lnT w="3175" cap="flat" cmpd="sng" algn="ctr">
                      <a:solidFill>
                        <a:schemeClr val="accent1"/>
                      </a:solidFill>
                      <a:prstDash val="solid"/>
                      <a:round/>
                      <a:headEnd type="none" w="med" len="med"/>
                      <a:tailEnd type="none" w="med" len="med"/>
                    </a:lnT>
                    <a:lnB>
                      <a:noFill/>
                    </a:lnB>
                    <a:noFill/>
                  </a:tcPr>
                </a:tc>
                <a:tc>
                  <a:txBody>
                    <a:bodyPr/>
                    <a:lstStyle/>
                    <a:p>
                      <a:pPr algn="ctr" fontAlgn="b"/>
                      <a:r>
                        <a:rPr lang="en-GB" sz="1400" b="0" i="0" u="none" strike="noStrike" dirty="0">
                          <a:solidFill>
                            <a:srgbClr val="000000"/>
                          </a:solidFill>
                          <a:latin typeface="+mn-lt"/>
                        </a:rPr>
                        <a:t>3</a:t>
                      </a:r>
                    </a:p>
                  </a:txBody>
                  <a:tcPr marL="9525" marR="9525" marT="9525" marB="0" anchor="b">
                    <a:lnL>
                      <a:noFill/>
                    </a:lnL>
                    <a:lnR>
                      <a:noFill/>
                    </a:lnR>
                    <a:lnT w="3175" cap="flat" cmpd="sng" algn="ctr">
                      <a:solidFill>
                        <a:schemeClr val="accent1"/>
                      </a:solidFill>
                      <a:prstDash val="solid"/>
                      <a:round/>
                      <a:headEnd type="none" w="med" len="med"/>
                      <a:tailEnd type="none" w="med" len="med"/>
                    </a:lnT>
                    <a:lnB>
                      <a:noFill/>
                    </a:lnB>
                    <a:noFill/>
                  </a:tcPr>
                </a:tc>
                <a:tc>
                  <a:txBody>
                    <a:bodyPr/>
                    <a:lstStyle/>
                    <a:p>
                      <a:pPr algn="ctr" fontAlgn="b"/>
                      <a:r>
                        <a:rPr lang="en-GB" sz="1400" b="0" i="0" u="none" strike="noStrike" dirty="0">
                          <a:solidFill>
                            <a:srgbClr val="000000"/>
                          </a:solidFill>
                          <a:latin typeface="+mn-lt"/>
                        </a:rPr>
                        <a:t>4.5</a:t>
                      </a:r>
                    </a:p>
                  </a:txBody>
                  <a:tcPr marL="9525" marR="9525" marT="9525" marB="0" anchor="b">
                    <a:lnL>
                      <a:noFill/>
                    </a:lnL>
                    <a:lnR>
                      <a:noFill/>
                    </a:lnR>
                    <a:lnT w="3175" cap="flat" cmpd="sng" algn="ctr">
                      <a:solidFill>
                        <a:schemeClr val="accent1"/>
                      </a:solidFill>
                      <a:prstDash val="solid"/>
                      <a:round/>
                      <a:headEnd type="none" w="med" len="med"/>
                      <a:tailEnd type="none" w="med" len="med"/>
                    </a:lnT>
                    <a:lnB>
                      <a:noFill/>
                    </a:lnB>
                    <a:noFill/>
                  </a:tcPr>
                </a:tc>
                <a:tc>
                  <a:txBody>
                    <a:bodyPr/>
                    <a:lstStyle/>
                    <a:p>
                      <a:pPr algn="ctr" fontAlgn="b"/>
                      <a:r>
                        <a:rPr lang="en-GB" sz="1400" b="0" i="0" u="none" strike="noStrike" dirty="0">
                          <a:solidFill>
                            <a:srgbClr val="000000"/>
                          </a:solidFill>
                          <a:latin typeface="+mn-lt"/>
                        </a:rPr>
                        <a:t>4.5</a:t>
                      </a:r>
                    </a:p>
                  </a:txBody>
                  <a:tcPr marL="9525" marR="9525" marT="9525" marB="0" anchor="b">
                    <a:lnL>
                      <a:noFill/>
                    </a:lnL>
                    <a:lnR>
                      <a:noFill/>
                    </a:lnR>
                    <a:lnT w="3175" cap="flat" cmpd="sng" algn="ctr">
                      <a:solidFill>
                        <a:schemeClr val="accent1"/>
                      </a:solidFill>
                      <a:prstDash val="solid"/>
                      <a:round/>
                      <a:headEnd type="none" w="med" len="med"/>
                      <a:tailEnd type="none" w="med" len="med"/>
                    </a:lnT>
                    <a:lnB>
                      <a:noFill/>
                    </a:lnB>
                    <a:noFill/>
                  </a:tcPr>
                </a:tc>
              </a:tr>
              <a:tr h="266700">
                <a:tc>
                  <a:txBody>
                    <a:bodyPr/>
                    <a:lstStyle/>
                    <a:p>
                      <a:pPr algn="l" fontAlgn="b"/>
                      <a:r>
                        <a:rPr lang="en-GB" sz="1400" b="0" i="0" u="none" strike="noStrike" dirty="0">
                          <a:solidFill>
                            <a:srgbClr val="000000"/>
                          </a:solidFill>
                          <a:latin typeface="+mn-lt"/>
                        </a:rPr>
                        <a:t>Cyclic with daily starts</a:t>
                      </a:r>
                    </a:p>
                  </a:txBody>
                  <a:tcPr marL="9525" marR="9525" marT="9525" marB="0" anchor="b">
                    <a:lnL>
                      <a:noFill/>
                    </a:lnL>
                    <a:lnR>
                      <a:noFill/>
                    </a:lnR>
                    <a:lnT>
                      <a:noFill/>
                    </a:lnT>
                    <a:lnB>
                      <a:noFill/>
                    </a:lnB>
                    <a:noFill/>
                  </a:tcPr>
                </a:tc>
                <a:tc>
                  <a:txBody>
                    <a:bodyPr/>
                    <a:lstStyle/>
                    <a:p>
                      <a:pPr algn="ctr" fontAlgn="b"/>
                      <a:r>
                        <a:rPr lang="en-GB" sz="1400" b="0" i="0" u="none" strike="noStrike" dirty="0">
                          <a:solidFill>
                            <a:srgbClr val="000000"/>
                          </a:solidFill>
                          <a:latin typeface="+mn-lt"/>
                        </a:rPr>
                        <a:t>7</a:t>
                      </a:r>
                    </a:p>
                  </a:txBody>
                  <a:tcPr marL="9525" marR="9525" marT="9525" marB="0" anchor="b">
                    <a:lnL>
                      <a:noFill/>
                    </a:lnL>
                    <a:lnR>
                      <a:noFill/>
                    </a:lnR>
                    <a:lnT>
                      <a:noFill/>
                    </a:lnT>
                    <a:lnB>
                      <a:noFill/>
                    </a:lnB>
                    <a:noFill/>
                  </a:tcPr>
                </a:tc>
                <a:tc>
                  <a:txBody>
                    <a:bodyPr/>
                    <a:lstStyle/>
                    <a:p>
                      <a:pPr algn="ctr" fontAlgn="b"/>
                      <a:r>
                        <a:rPr lang="en-GB" sz="1400" b="0" i="0" u="none" strike="noStrike" dirty="0">
                          <a:solidFill>
                            <a:srgbClr val="000000"/>
                          </a:solidFill>
                          <a:latin typeface="+mn-lt"/>
                        </a:rPr>
                        <a:t>7</a:t>
                      </a:r>
                    </a:p>
                  </a:txBody>
                  <a:tcPr marL="9525" marR="9525" marT="9525" marB="0" anchor="b">
                    <a:lnL>
                      <a:noFill/>
                    </a:lnL>
                    <a:lnR>
                      <a:noFill/>
                    </a:lnR>
                    <a:lnT>
                      <a:noFill/>
                    </a:lnT>
                    <a:lnB>
                      <a:noFill/>
                    </a:lnB>
                    <a:noFill/>
                  </a:tcPr>
                </a:tc>
                <a:tc>
                  <a:txBody>
                    <a:bodyPr/>
                    <a:lstStyle/>
                    <a:p>
                      <a:pPr algn="ctr" fontAlgn="b"/>
                      <a:r>
                        <a:rPr lang="en-GB" sz="1400" b="0" i="0" u="none" strike="noStrike" dirty="0">
                          <a:solidFill>
                            <a:srgbClr val="000000"/>
                          </a:solidFill>
                          <a:latin typeface="+mn-lt"/>
                        </a:rPr>
                        <a:t>5.5</a:t>
                      </a:r>
                    </a:p>
                  </a:txBody>
                  <a:tcPr marL="9525" marR="9525" marT="9525" marB="0" anchor="b">
                    <a:lnL>
                      <a:noFill/>
                    </a:lnL>
                    <a:lnR>
                      <a:noFill/>
                    </a:lnR>
                    <a:lnT>
                      <a:noFill/>
                    </a:lnT>
                    <a:lnB>
                      <a:noFill/>
                    </a:lnB>
                    <a:noFill/>
                  </a:tcPr>
                </a:tc>
                <a:tc>
                  <a:txBody>
                    <a:bodyPr/>
                    <a:lstStyle/>
                    <a:p>
                      <a:pPr algn="ctr" fontAlgn="b"/>
                      <a:r>
                        <a:rPr lang="en-GB" sz="1400" b="0" i="0" u="none" strike="noStrike" dirty="0">
                          <a:solidFill>
                            <a:srgbClr val="000000"/>
                          </a:solidFill>
                          <a:latin typeface="+mn-lt"/>
                        </a:rPr>
                        <a:t>4.5</a:t>
                      </a:r>
                    </a:p>
                  </a:txBody>
                  <a:tcPr marL="9525" marR="9525" marT="9525" marB="0" anchor="b">
                    <a:lnL>
                      <a:noFill/>
                    </a:lnL>
                    <a:lnR>
                      <a:noFill/>
                    </a:lnR>
                    <a:lnT>
                      <a:noFill/>
                    </a:lnT>
                    <a:lnB>
                      <a:noFill/>
                    </a:lnB>
                    <a:noFill/>
                  </a:tcPr>
                </a:tc>
              </a:tr>
              <a:tr h="200025">
                <a:tc gridSpan="5">
                  <a:txBody>
                    <a:bodyPr/>
                    <a:lstStyle/>
                    <a:p>
                      <a:pPr algn="l" fontAlgn="b"/>
                      <a:r>
                        <a:rPr lang="en-GB" sz="1100" b="0" i="0" u="none" strike="noStrike" dirty="0">
                          <a:solidFill>
                            <a:srgbClr val="000000"/>
                          </a:solidFill>
                          <a:latin typeface="+mn-lt"/>
                        </a:rPr>
                        <a:t>Typical maintenance cost for </a:t>
                      </a:r>
                      <a:r>
                        <a:rPr lang="en-GB" sz="1100" b="0" i="0" u="none" strike="noStrike" dirty="0" smtClean="0">
                          <a:solidFill>
                            <a:srgbClr val="000000"/>
                          </a:solidFill>
                          <a:latin typeface="+mn-lt"/>
                        </a:rPr>
                        <a:t>different </a:t>
                      </a:r>
                      <a:r>
                        <a:rPr lang="en-GB" sz="1100" b="0" i="0" u="none" strike="noStrike" dirty="0">
                          <a:solidFill>
                            <a:srgbClr val="000000"/>
                          </a:solidFill>
                          <a:latin typeface="+mn-lt"/>
                        </a:rPr>
                        <a:t>operating profiles  (€/</a:t>
                      </a:r>
                      <a:r>
                        <a:rPr lang="en-GB" sz="1100" b="0" i="0" u="none" strike="noStrike" dirty="0" err="1">
                          <a:solidFill>
                            <a:srgbClr val="000000"/>
                          </a:solidFill>
                          <a:latin typeface="+mn-lt"/>
                        </a:rPr>
                        <a:t>MWh</a:t>
                      </a:r>
                      <a:r>
                        <a:rPr lang="en-GB" sz="1100" b="0" i="0" u="none" strike="noStrike" dirty="0">
                          <a:solidFill>
                            <a:srgbClr val="000000"/>
                          </a:solidFill>
                          <a:latin typeface="+mn-lt"/>
                        </a:rPr>
                        <a:t>)</a:t>
                      </a:r>
                    </a:p>
                  </a:txBody>
                  <a:tcPr marL="9525" marR="9525" marT="9525" marB="0"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bl>
          </a:graphicData>
        </a:graphic>
      </p:graphicFrame>
      <p:sp>
        <p:nvSpPr>
          <p:cNvPr id="11" name="TextBox 10"/>
          <p:cNvSpPr txBox="1"/>
          <p:nvPr/>
        </p:nvSpPr>
        <p:spPr>
          <a:xfrm>
            <a:off x="1115520" y="2564880"/>
            <a:ext cx="7056980" cy="2308324"/>
          </a:xfrm>
          <a:prstGeom prst="rect">
            <a:avLst/>
          </a:prstGeom>
          <a:solidFill>
            <a:srgbClr val="FF6600"/>
          </a:solidFill>
        </p:spPr>
        <p:txBody>
          <a:bodyPr wrap="square" rtlCol="0">
            <a:spAutoFit/>
          </a:bodyPr>
          <a:lstStyle/>
          <a:p>
            <a:pPr eaLnBrk="1" fontAlgn="auto" hangingPunct="1">
              <a:spcBef>
                <a:spcPts val="0"/>
              </a:spcBef>
              <a:spcAft>
                <a:spcPts val="0"/>
              </a:spcAft>
            </a:pPr>
            <a:r>
              <a:rPr lang="es-ES" sz="1800" i="1" dirty="0" smtClean="0"/>
              <a:t>Los motores de combustión interna </a:t>
            </a:r>
            <a:r>
              <a:rPr lang="es-ES" sz="1800" i="1" u="sng" dirty="0" smtClean="0"/>
              <a:t>NO</a:t>
            </a:r>
            <a:r>
              <a:rPr lang="es-ES" sz="1800" i="1" dirty="0" smtClean="0"/>
              <a:t> se ven afectados por:</a:t>
            </a:r>
          </a:p>
          <a:p>
            <a:pPr eaLnBrk="1" fontAlgn="auto" hangingPunct="1">
              <a:spcBef>
                <a:spcPts val="0"/>
              </a:spcBef>
              <a:spcAft>
                <a:spcPts val="0"/>
              </a:spcAft>
            </a:pPr>
            <a:endParaRPr lang="es-ES" sz="1800" i="1" dirty="0" smtClean="0"/>
          </a:p>
          <a:p>
            <a:pPr eaLnBrk="1" fontAlgn="auto" hangingPunct="1">
              <a:spcBef>
                <a:spcPts val="0"/>
              </a:spcBef>
              <a:spcAft>
                <a:spcPts val="0"/>
              </a:spcAft>
            </a:pPr>
            <a:r>
              <a:rPr lang="es-ES" sz="1800" i="1" dirty="0"/>
              <a:t>	</a:t>
            </a:r>
            <a:r>
              <a:rPr lang="es-ES" sz="1800" i="1" dirty="0" smtClean="0"/>
              <a:t>- Arranques y Paradas</a:t>
            </a:r>
          </a:p>
          <a:p>
            <a:pPr eaLnBrk="1" fontAlgn="auto" hangingPunct="1">
              <a:spcBef>
                <a:spcPts val="0"/>
              </a:spcBef>
              <a:spcAft>
                <a:spcPts val="0"/>
              </a:spcAft>
            </a:pPr>
            <a:r>
              <a:rPr lang="es-ES" sz="1800" i="1" dirty="0"/>
              <a:t>	</a:t>
            </a:r>
            <a:r>
              <a:rPr lang="es-ES" sz="1800" i="1" dirty="0" smtClean="0"/>
              <a:t>- Ciclado - Múltiples unidades pueden modular carga</a:t>
            </a:r>
          </a:p>
          <a:p>
            <a:pPr eaLnBrk="1" fontAlgn="auto" hangingPunct="1">
              <a:spcBef>
                <a:spcPts val="0"/>
              </a:spcBef>
              <a:spcAft>
                <a:spcPts val="0"/>
              </a:spcAft>
            </a:pPr>
            <a:r>
              <a:rPr lang="es-ES" sz="1800" i="1" dirty="0"/>
              <a:t>	</a:t>
            </a:r>
            <a:r>
              <a:rPr lang="es-ES" sz="1800" i="1" dirty="0" smtClean="0"/>
              <a:t>- Utilización de combustibles alternativos</a:t>
            </a:r>
            <a:endParaRPr lang="es-ES" sz="1800" i="1" dirty="0"/>
          </a:p>
          <a:p>
            <a:pPr eaLnBrk="1" fontAlgn="auto" hangingPunct="1">
              <a:spcBef>
                <a:spcPts val="0"/>
              </a:spcBef>
              <a:spcAft>
                <a:spcPts val="0"/>
              </a:spcAft>
            </a:pPr>
            <a:r>
              <a:rPr lang="es-ES" sz="1800" i="1" dirty="0"/>
              <a:t/>
            </a:r>
            <a:br>
              <a:rPr lang="es-ES" sz="1800" i="1" dirty="0"/>
            </a:br>
            <a:r>
              <a:rPr lang="es-ES" sz="1800" i="1" dirty="0" smtClean="0"/>
              <a:t>Es decir, los costos de Mantenimiento NO varían ante las diferentes condiciones de trabajo que pueda requerir el sistema.</a:t>
            </a:r>
            <a:endParaRPr lang="en-US" sz="1800" i="1" dirty="0">
              <a:solidFill>
                <a:srgbClr val="000000"/>
              </a:solidFill>
              <a:latin typeface="Arial"/>
            </a:endParaRPr>
          </a:p>
        </p:txBody>
      </p:sp>
    </p:spTree>
    <p:extLst>
      <p:ext uri="{BB962C8B-B14F-4D97-AF65-F5344CB8AC3E}">
        <p14:creationId xmlns:p14="http://schemas.microsoft.com/office/powerpoint/2010/main" val="3723049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9"/>
            <a:ext cx="8836624" cy="593015"/>
          </a:xfrm>
        </p:spPr>
        <p:txBody>
          <a:bodyPr/>
          <a:lstStyle/>
          <a:p>
            <a:r>
              <a:rPr lang="es-ES" sz="2200" dirty="0" smtClean="0"/>
              <a:t>Derribando un </a:t>
            </a:r>
            <a:r>
              <a:rPr lang="es-ES" sz="2200" dirty="0"/>
              <a:t>mito: </a:t>
            </a:r>
            <a:r>
              <a:rPr lang="es-ES" sz="2200" dirty="0" smtClean="0"/>
              <a:t>La </a:t>
            </a:r>
            <a:r>
              <a:rPr lang="es-ES" sz="2200" dirty="0"/>
              <a:t>desventaja de densidad de </a:t>
            </a:r>
            <a:r>
              <a:rPr lang="es-ES" sz="2200" dirty="0" smtClean="0"/>
              <a:t>potencia</a:t>
            </a:r>
            <a:endParaRPr lang="en-US" sz="2200" dirty="0"/>
          </a:p>
        </p:txBody>
      </p:sp>
      <p:grpSp>
        <p:nvGrpSpPr>
          <p:cNvPr id="3" name="Group 23"/>
          <p:cNvGrpSpPr/>
          <p:nvPr/>
        </p:nvGrpSpPr>
        <p:grpSpPr>
          <a:xfrm>
            <a:off x="-36512" y="764704"/>
            <a:ext cx="9289032" cy="4933712"/>
            <a:chOff x="179512" y="620688"/>
            <a:chExt cx="9289032" cy="4933712"/>
          </a:xfrm>
        </p:grpSpPr>
        <p:cxnSp>
          <p:nvCxnSpPr>
            <p:cNvPr id="13" name="Straight Arrow Connector 12"/>
            <p:cNvCxnSpPr/>
            <p:nvPr/>
          </p:nvCxnSpPr>
          <p:spPr bwMode="auto">
            <a:xfrm>
              <a:off x="899592" y="1196752"/>
              <a:ext cx="0" cy="2232248"/>
            </a:xfrm>
            <a:prstGeom prst="straightConnector1">
              <a:avLst/>
            </a:prstGeom>
            <a:solidFill>
              <a:schemeClr val="accent1"/>
            </a:solidFill>
            <a:ln w="9525" cap="flat" cmpd="sng" algn="ctr">
              <a:solidFill>
                <a:srgbClr val="0070C0"/>
              </a:solidFill>
              <a:prstDash val="solid"/>
              <a:round/>
              <a:headEnd type="arrow"/>
              <a:tailEnd type="arrow"/>
            </a:ln>
            <a:effectLst/>
          </p:spPr>
        </p:cxnSp>
        <p:grpSp>
          <p:nvGrpSpPr>
            <p:cNvPr id="4" name="Group 22"/>
            <p:cNvGrpSpPr/>
            <p:nvPr/>
          </p:nvGrpSpPr>
          <p:grpSpPr>
            <a:xfrm>
              <a:off x="179512" y="620688"/>
              <a:ext cx="9289032" cy="4933712"/>
              <a:chOff x="0" y="620688"/>
              <a:chExt cx="9289032" cy="4933712"/>
            </a:xfrm>
          </p:grpSpPr>
          <p:grpSp>
            <p:nvGrpSpPr>
              <p:cNvPr id="5" name="Group 21"/>
              <p:cNvGrpSpPr/>
              <p:nvPr/>
            </p:nvGrpSpPr>
            <p:grpSpPr>
              <a:xfrm>
                <a:off x="0" y="620688"/>
                <a:ext cx="9289032" cy="2931790"/>
                <a:chOff x="0" y="620688"/>
                <a:chExt cx="9289032" cy="2931790"/>
              </a:xfrm>
            </p:grpSpPr>
            <p:pic>
              <p:nvPicPr>
                <p:cNvPr id="152578" name="Picture 2"/>
                <p:cNvPicPr>
                  <a:picLocks noChangeAspect="1" noChangeArrowheads="1"/>
                </p:cNvPicPr>
                <p:nvPr/>
              </p:nvPicPr>
              <p:blipFill>
                <a:blip r:embed="rId2" cstate="print"/>
                <a:srcRect/>
                <a:stretch>
                  <a:fillRect/>
                </a:stretch>
              </p:blipFill>
              <p:spPr bwMode="auto">
                <a:xfrm>
                  <a:off x="755576" y="980728"/>
                  <a:ext cx="4600575" cy="2571750"/>
                </a:xfrm>
                <a:prstGeom prst="rect">
                  <a:avLst/>
                </a:prstGeom>
                <a:noFill/>
                <a:ln w="9525">
                  <a:noFill/>
                  <a:miter lim="800000"/>
                  <a:headEnd/>
                  <a:tailEnd/>
                </a:ln>
              </p:spPr>
            </p:pic>
            <p:pic>
              <p:nvPicPr>
                <p:cNvPr id="152579" name="Picture 3"/>
                <p:cNvPicPr>
                  <a:picLocks noChangeAspect="1" noChangeArrowheads="1"/>
                </p:cNvPicPr>
                <p:nvPr/>
              </p:nvPicPr>
              <p:blipFill>
                <a:blip r:embed="rId3" cstate="print"/>
                <a:srcRect/>
                <a:stretch>
                  <a:fillRect/>
                </a:stretch>
              </p:blipFill>
              <p:spPr bwMode="auto">
                <a:xfrm>
                  <a:off x="6156176" y="1124744"/>
                  <a:ext cx="2171700" cy="2371725"/>
                </a:xfrm>
                <a:prstGeom prst="rect">
                  <a:avLst/>
                </a:prstGeom>
                <a:noFill/>
                <a:ln w="9525">
                  <a:noFill/>
                  <a:miter lim="800000"/>
                  <a:headEnd/>
                  <a:tailEnd/>
                </a:ln>
              </p:spPr>
            </p:pic>
            <p:cxnSp>
              <p:nvCxnSpPr>
                <p:cNvPr id="10" name="Straight Arrow Connector 9"/>
                <p:cNvCxnSpPr/>
                <p:nvPr/>
              </p:nvCxnSpPr>
              <p:spPr bwMode="auto">
                <a:xfrm>
                  <a:off x="827584" y="980728"/>
                  <a:ext cx="4464496" cy="0"/>
                </a:xfrm>
                <a:prstGeom prst="straightConnector1">
                  <a:avLst/>
                </a:prstGeom>
                <a:solidFill>
                  <a:schemeClr val="accent1"/>
                </a:solidFill>
                <a:ln w="9525" cap="flat" cmpd="sng" algn="ctr">
                  <a:solidFill>
                    <a:srgbClr val="0070C0"/>
                  </a:solidFill>
                  <a:prstDash val="solid"/>
                  <a:round/>
                  <a:headEnd type="arrow"/>
                  <a:tailEnd type="arrow"/>
                </a:ln>
                <a:effectLst/>
              </p:spPr>
            </p:cxnSp>
            <p:cxnSp>
              <p:nvCxnSpPr>
                <p:cNvPr id="11" name="Straight Arrow Connector 10"/>
                <p:cNvCxnSpPr/>
                <p:nvPr/>
              </p:nvCxnSpPr>
              <p:spPr bwMode="auto">
                <a:xfrm>
                  <a:off x="6156176" y="980728"/>
                  <a:ext cx="2160240" cy="0"/>
                </a:xfrm>
                <a:prstGeom prst="straightConnector1">
                  <a:avLst/>
                </a:prstGeom>
                <a:solidFill>
                  <a:schemeClr val="accent1"/>
                </a:solidFill>
                <a:ln w="9525" cap="flat" cmpd="sng" algn="ctr">
                  <a:solidFill>
                    <a:srgbClr val="FF6600"/>
                  </a:solidFill>
                  <a:prstDash val="solid"/>
                  <a:round/>
                  <a:headEnd type="arrow"/>
                  <a:tailEnd type="arrow"/>
                </a:ln>
                <a:effectLst/>
              </p:spPr>
            </p:cxnSp>
            <p:cxnSp>
              <p:nvCxnSpPr>
                <p:cNvPr id="16" name="Straight Arrow Connector 15"/>
                <p:cNvCxnSpPr/>
                <p:nvPr/>
              </p:nvCxnSpPr>
              <p:spPr bwMode="auto">
                <a:xfrm>
                  <a:off x="8460432" y="1196752"/>
                  <a:ext cx="0" cy="2232248"/>
                </a:xfrm>
                <a:prstGeom prst="straightConnector1">
                  <a:avLst/>
                </a:prstGeom>
                <a:solidFill>
                  <a:schemeClr val="accent1"/>
                </a:solidFill>
                <a:ln w="9525" cap="flat" cmpd="sng" algn="ctr">
                  <a:solidFill>
                    <a:srgbClr val="FF6600"/>
                  </a:solidFill>
                  <a:prstDash val="solid"/>
                  <a:round/>
                  <a:headEnd type="arrow"/>
                  <a:tailEnd type="arrow"/>
                </a:ln>
                <a:effectLst/>
              </p:spPr>
            </p:cxnSp>
            <p:sp>
              <p:nvSpPr>
                <p:cNvPr id="12" name="TextBox 11"/>
                <p:cNvSpPr txBox="1"/>
                <p:nvPr/>
              </p:nvSpPr>
              <p:spPr>
                <a:xfrm>
                  <a:off x="2627784" y="620688"/>
                  <a:ext cx="936104" cy="369332"/>
                </a:xfrm>
                <a:prstGeom prst="rect">
                  <a:avLst/>
                </a:prstGeom>
                <a:noFill/>
              </p:spPr>
              <p:txBody>
                <a:bodyPr wrap="square" rtlCol="0">
                  <a:spAutoFit/>
                </a:bodyPr>
                <a:lstStyle/>
                <a:p>
                  <a:pPr eaLnBrk="1" fontAlgn="auto" hangingPunct="1">
                    <a:spcBef>
                      <a:spcPts val="0"/>
                    </a:spcBef>
                    <a:spcAft>
                      <a:spcPts val="0"/>
                    </a:spcAft>
                  </a:pPr>
                  <a:r>
                    <a:rPr lang="fi-FI" sz="1800" dirty="0" smtClean="0">
                      <a:solidFill>
                        <a:srgbClr val="000000"/>
                      </a:solidFill>
                      <a:latin typeface="Arial"/>
                    </a:rPr>
                    <a:t>200 m</a:t>
                  </a:r>
                  <a:endParaRPr lang="en-US" sz="1800" dirty="0">
                    <a:solidFill>
                      <a:srgbClr val="000000"/>
                    </a:solidFill>
                    <a:latin typeface="Arial"/>
                  </a:endParaRPr>
                </a:p>
              </p:txBody>
            </p:sp>
            <p:sp>
              <p:nvSpPr>
                <p:cNvPr id="14" name="TextBox 13"/>
                <p:cNvSpPr txBox="1"/>
                <p:nvPr/>
              </p:nvSpPr>
              <p:spPr>
                <a:xfrm>
                  <a:off x="6948264" y="620688"/>
                  <a:ext cx="936104" cy="369332"/>
                </a:xfrm>
                <a:prstGeom prst="rect">
                  <a:avLst/>
                </a:prstGeom>
                <a:noFill/>
              </p:spPr>
              <p:txBody>
                <a:bodyPr wrap="square" rtlCol="0">
                  <a:spAutoFit/>
                </a:bodyPr>
                <a:lstStyle/>
                <a:p>
                  <a:pPr eaLnBrk="1" fontAlgn="auto" hangingPunct="1">
                    <a:spcBef>
                      <a:spcPts val="0"/>
                    </a:spcBef>
                    <a:spcAft>
                      <a:spcPts val="0"/>
                    </a:spcAft>
                  </a:pPr>
                  <a:r>
                    <a:rPr lang="fi-FI" sz="1800" dirty="0" smtClean="0">
                      <a:solidFill>
                        <a:srgbClr val="000000"/>
                      </a:solidFill>
                      <a:latin typeface="Arial"/>
                    </a:rPr>
                    <a:t>90 m</a:t>
                  </a:r>
                  <a:endParaRPr lang="en-US" sz="1800" dirty="0">
                    <a:solidFill>
                      <a:srgbClr val="000000"/>
                    </a:solidFill>
                    <a:latin typeface="Arial"/>
                  </a:endParaRPr>
                </a:p>
              </p:txBody>
            </p:sp>
            <p:sp>
              <p:nvSpPr>
                <p:cNvPr id="15" name="TextBox 14"/>
                <p:cNvSpPr txBox="1"/>
                <p:nvPr/>
              </p:nvSpPr>
              <p:spPr>
                <a:xfrm>
                  <a:off x="8532440" y="1844824"/>
                  <a:ext cx="756592" cy="369332"/>
                </a:xfrm>
                <a:prstGeom prst="rect">
                  <a:avLst/>
                </a:prstGeom>
                <a:noFill/>
              </p:spPr>
              <p:txBody>
                <a:bodyPr wrap="square" rtlCol="0">
                  <a:spAutoFit/>
                </a:bodyPr>
                <a:lstStyle/>
                <a:p>
                  <a:pPr eaLnBrk="1" fontAlgn="auto" hangingPunct="1">
                    <a:spcBef>
                      <a:spcPts val="0"/>
                    </a:spcBef>
                    <a:spcAft>
                      <a:spcPts val="0"/>
                    </a:spcAft>
                  </a:pPr>
                  <a:r>
                    <a:rPr lang="fi-FI" sz="1800" dirty="0" smtClean="0">
                      <a:solidFill>
                        <a:srgbClr val="000000"/>
                      </a:solidFill>
                      <a:latin typeface="Arial"/>
                    </a:rPr>
                    <a:t>90 m</a:t>
                  </a:r>
                  <a:endParaRPr lang="en-US" sz="1800" dirty="0">
                    <a:solidFill>
                      <a:srgbClr val="000000"/>
                    </a:solidFill>
                    <a:latin typeface="Arial"/>
                  </a:endParaRPr>
                </a:p>
              </p:txBody>
            </p:sp>
            <p:sp>
              <p:nvSpPr>
                <p:cNvPr id="17" name="TextBox 16"/>
                <p:cNvSpPr txBox="1"/>
                <p:nvPr/>
              </p:nvSpPr>
              <p:spPr>
                <a:xfrm>
                  <a:off x="0" y="1844824"/>
                  <a:ext cx="936104" cy="369332"/>
                </a:xfrm>
                <a:prstGeom prst="rect">
                  <a:avLst/>
                </a:prstGeom>
                <a:noFill/>
              </p:spPr>
              <p:txBody>
                <a:bodyPr wrap="square" rtlCol="0">
                  <a:spAutoFit/>
                </a:bodyPr>
                <a:lstStyle/>
                <a:p>
                  <a:pPr eaLnBrk="1" fontAlgn="auto" hangingPunct="1">
                    <a:spcBef>
                      <a:spcPts val="0"/>
                    </a:spcBef>
                    <a:spcAft>
                      <a:spcPts val="0"/>
                    </a:spcAft>
                  </a:pPr>
                  <a:r>
                    <a:rPr lang="fi-FI" sz="1800" dirty="0" smtClean="0">
                      <a:solidFill>
                        <a:srgbClr val="000000"/>
                      </a:solidFill>
                      <a:latin typeface="Arial"/>
                    </a:rPr>
                    <a:t>100 m</a:t>
                  </a:r>
                  <a:endParaRPr lang="en-US" sz="1800" dirty="0">
                    <a:solidFill>
                      <a:srgbClr val="000000"/>
                    </a:solidFill>
                    <a:latin typeface="Arial"/>
                  </a:endParaRPr>
                </a:p>
              </p:txBody>
            </p:sp>
          </p:grpSp>
          <p:sp>
            <p:nvSpPr>
              <p:cNvPr id="18" name="TextBox 17"/>
              <p:cNvSpPr txBox="1"/>
              <p:nvPr/>
            </p:nvSpPr>
            <p:spPr>
              <a:xfrm>
                <a:off x="827584" y="4077072"/>
                <a:ext cx="2952328" cy="1477328"/>
              </a:xfrm>
              <a:prstGeom prst="rect">
                <a:avLst/>
              </a:prstGeom>
              <a:noFill/>
            </p:spPr>
            <p:txBody>
              <a:bodyPr wrap="square" rtlCol="0">
                <a:spAutoFit/>
              </a:bodyPr>
              <a:lstStyle/>
              <a:p>
                <a:pPr algn="ctr" eaLnBrk="1" fontAlgn="auto" hangingPunct="1">
                  <a:spcBef>
                    <a:spcPts val="0"/>
                  </a:spcBef>
                  <a:spcAft>
                    <a:spcPts val="0"/>
                  </a:spcAft>
                </a:pPr>
                <a:r>
                  <a:rPr lang="fi-FI" sz="1800" b="1" dirty="0" smtClean="0">
                    <a:solidFill>
                      <a:srgbClr val="000000"/>
                    </a:solidFill>
                    <a:latin typeface="Arial"/>
                  </a:rPr>
                  <a:t>2x CCGT</a:t>
                </a:r>
              </a:p>
              <a:p>
                <a:pPr algn="ctr" eaLnBrk="1" fontAlgn="auto" hangingPunct="1">
                  <a:spcBef>
                    <a:spcPts val="0"/>
                  </a:spcBef>
                  <a:spcAft>
                    <a:spcPts val="0"/>
                  </a:spcAft>
                </a:pPr>
                <a:endParaRPr lang="fi-FI" sz="1800" dirty="0" smtClean="0">
                  <a:solidFill>
                    <a:srgbClr val="000000"/>
                  </a:solidFill>
                  <a:latin typeface="Arial"/>
                </a:endParaRPr>
              </a:p>
              <a:p>
                <a:pPr algn="ctr" eaLnBrk="1" fontAlgn="auto" hangingPunct="1">
                  <a:spcBef>
                    <a:spcPts val="0"/>
                  </a:spcBef>
                  <a:spcAft>
                    <a:spcPts val="0"/>
                  </a:spcAft>
                </a:pPr>
                <a:r>
                  <a:rPr lang="fi-FI" sz="1800" dirty="0" smtClean="0">
                    <a:solidFill>
                      <a:srgbClr val="000000"/>
                    </a:solidFill>
                    <a:latin typeface="Arial"/>
                  </a:rPr>
                  <a:t>Output:  		  360MW</a:t>
                </a:r>
              </a:p>
              <a:p>
                <a:pPr algn="ctr" eaLnBrk="1" fontAlgn="auto" hangingPunct="1">
                  <a:spcBef>
                    <a:spcPts val="0"/>
                  </a:spcBef>
                  <a:spcAft>
                    <a:spcPts val="0"/>
                  </a:spcAft>
                </a:pPr>
                <a:r>
                  <a:rPr lang="fi-FI" sz="1800" dirty="0" smtClean="0">
                    <a:solidFill>
                      <a:srgbClr val="000000"/>
                    </a:solidFill>
                    <a:latin typeface="Arial"/>
                  </a:rPr>
                  <a:t>Area req.:           20,000m2</a:t>
                </a:r>
              </a:p>
              <a:p>
                <a:pPr algn="ctr" eaLnBrk="1" fontAlgn="auto" hangingPunct="1">
                  <a:spcBef>
                    <a:spcPts val="0"/>
                  </a:spcBef>
                  <a:spcAft>
                    <a:spcPts val="0"/>
                  </a:spcAft>
                </a:pPr>
                <a:r>
                  <a:rPr lang="fi-FI" sz="1800" dirty="0" smtClean="0">
                    <a:solidFill>
                      <a:srgbClr val="000000"/>
                    </a:solidFill>
                    <a:latin typeface="Arial"/>
                  </a:rPr>
                  <a:t>Power density:   18 kW/m2</a:t>
                </a:r>
                <a:endParaRPr lang="en-US" sz="1800" dirty="0">
                  <a:solidFill>
                    <a:srgbClr val="000000"/>
                  </a:solidFill>
                  <a:latin typeface="Arial"/>
                </a:endParaRPr>
              </a:p>
            </p:txBody>
          </p:sp>
          <p:sp>
            <p:nvSpPr>
              <p:cNvPr id="20" name="TextBox 19"/>
              <p:cNvSpPr txBox="1"/>
              <p:nvPr/>
            </p:nvSpPr>
            <p:spPr>
              <a:xfrm>
                <a:off x="5724128" y="4077072"/>
                <a:ext cx="2952328" cy="14773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eaLnBrk="1" fontAlgn="auto" hangingPunct="1">
                  <a:spcBef>
                    <a:spcPts val="0"/>
                  </a:spcBef>
                  <a:spcAft>
                    <a:spcPts val="0"/>
                  </a:spcAft>
                </a:pPr>
                <a:r>
                  <a:rPr lang="fi-FI" sz="1800" b="1" dirty="0" smtClean="0">
                    <a:solidFill>
                      <a:srgbClr val="000000"/>
                    </a:solidFill>
                  </a:rPr>
                  <a:t>8x 18MW Gas Engine</a:t>
                </a:r>
              </a:p>
              <a:p>
                <a:pPr eaLnBrk="1" fontAlgn="auto" hangingPunct="1">
                  <a:spcBef>
                    <a:spcPts val="0"/>
                  </a:spcBef>
                  <a:spcAft>
                    <a:spcPts val="0"/>
                  </a:spcAft>
                </a:pPr>
                <a:endParaRPr lang="fi-FI" sz="1800" dirty="0" smtClean="0">
                  <a:solidFill>
                    <a:srgbClr val="000000"/>
                  </a:solidFill>
                </a:endParaRPr>
              </a:p>
              <a:p>
                <a:pPr eaLnBrk="1" fontAlgn="auto" hangingPunct="1">
                  <a:spcBef>
                    <a:spcPts val="0"/>
                  </a:spcBef>
                  <a:spcAft>
                    <a:spcPts val="0"/>
                  </a:spcAft>
                </a:pPr>
                <a:r>
                  <a:rPr lang="fi-FI" sz="1800" dirty="0" smtClean="0">
                    <a:solidFill>
                      <a:srgbClr val="000000"/>
                    </a:solidFill>
                  </a:rPr>
                  <a:t>Output:  		155MW</a:t>
                </a:r>
              </a:p>
              <a:p>
                <a:pPr eaLnBrk="1" fontAlgn="auto" hangingPunct="1">
                  <a:spcBef>
                    <a:spcPts val="0"/>
                  </a:spcBef>
                  <a:spcAft>
                    <a:spcPts val="0"/>
                  </a:spcAft>
                </a:pPr>
                <a:r>
                  <a:rPr lang="fi-FI" sz="1800" dirty="0" smtClean="0">
                    <a:solidFill>
                      <a:srgbClr val="000000"/>
                    </a:solidFill>
                  </a:rPr>
                  <a:t>Area req.:	8,100m2</a:t>
                </a:r>
              </a:p>
              <a:p>
                <a:pPr eaLnBrk="1" fontAlgn="auto" hangingPunct="1">
                  <a:spcBef>
                    <a:spcPts val="0"/>
                  </a:spcBef>
                  <a:spcAft>
                    <a:spcPts val="0"/>
                  </a:spcAft>
                </a:pPr>
                <a:r>
                  <a:rPr lang="fi-FI" sz="1800" b="1" dirty="0" smtClean="0">
                    <a:solidFill>
                      <a:srgbClr val="00B050"/>
                    </a:solidFill>
                  </a:rPr>
                  <a:t>Power density: 19 kW/m2</a:t>
                </a:r>
                <a:endParaRPr lang="en-US" sz="1800" b="1" dirty="0">
                  <a:solidFill>
                    <a:srgbClr val="00B050"/>
                  </a:solidFill>
                </a:endParaRPr>
              </a:p>
            </p:txBody>
          </p:sp>
        </p:grpSp>
      </p:grpSp>
      <p:sp>
        <p:nvSpPr>
          <p:cNvPr id="21" name="TextBox 20"/>
          <p:cNvSpPr txBox="1"/>
          <p:nvPr/>
        </p:nvSpPr>
        <p:spPr>
          <a:xfrm>
            <a:off x="1475570" y="2708920"/>
            <a:ext cx="6624920" cy="1200329"/>
          </a:xfrm>
          <a:prstGeom prst="rect">
            <a:avLst/>
          </a:prstGeom>
          <a:solidFill>
            <a:srgbClr val="FF6600"/>
          </a:solidFill>
        </p:spPr>
        <p:txBody>
          <a:bodyPr wrap="square" rtlCol="0">
            <a:spAutoFit/>
          </a:bodyPr>
          <a:lstStyle/>
          <a:p>
            <a:pPr eaLnBrk="1" fontAlgn="auto" hangingPunct="1">
              <a:spcBef>
                <a:spcPts val="0"/>
              </a:spcBef>
              <a:spcAft>
                <a:spcPts val="0"/>
              </a:spcAft>
            </a:pPr>
            <a:r>
              <a:rPr lang="es-ES" sz="1800" i="1" dirty="0"/>
              <a:t>A menudo </a:t>
            </a:r>
            <a:r>
              <a:rPr lang="es-ES" sz="1800" i="1" dirty="0" smtClean="0"/>
              <a:t>se escucha... </a:t>
            </a:r>
            <a:r>
              <a:rPr lang="es-ES" sz="1800" i="1" dirty="0"/>
              <a:t/>
            </a:r>
            <a:br>
              <a:rPr lang="es-ES" sz="1800" i="1" dirty="0"/>
            </a:br>
            <a:r>
              <a:rPr lang="es-ES" sz="1800" i="1" dirty="0"/>
              <a:t/>
            </a:r>
            <a:br>
              <a:rPr lang="es-ES" sz="1800" i="1" dirty="0"/>
            </a:br>
            <a:r>
              <a:rPr lang="es-ES" sz="1800" i="1" dirty="0"/>
              <a:t>... ", Pero esos motores de </a:t>
            </a:r>
            <a:r>
              <a:rPr lang="es-ES" sz="1800" i="1" dirty="0" smtClean="0"/>
              <a:t>combustión requieren </a:t>
            </a:r>
            <a:r>
              <a:rPr lang="es-ES" sz="1800" i="1" dirty="0"/>
              <a:t>mucho espacio para una pequeña cantidad de </a:t>
            </a:r>
            <a:r>
              <a:rPr lang="es-ES" sz="1800" i="1" dirty="0" smtClean="0"/>
              <a:t>potencia </a:t>
            </a:r>
            <a:r>
              <a:rPr lang="es-ES" sz="1800" i="1" dirty="0"/>
              <a:t>..."</a:t>
            </a:r>
            <a:endParaRPr lang="en-US" sz="1800" i="1" dirty="0">
              <a:solidFill>
                <a:srgbClr val="000000"/>
              </a:solidFill>
              <a:latin typeface="Arial"/>
            </a:endParaRPr>
          </a:p>
        </p:txBody>
      </p:sp>
    </p:spTree>
    <p:extLst>
      <p:ext uri="{BB962C8B-B14F-4D97-AF65-F5344CB8AC3E}">
        <p14:creationId xmlns:p14="http://schemas.microsoft.com/office/powerpoint/2010/main" val="49299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bwMode="auto">
          <a:xfrm>
            <a:off x="3995738" y="2852738"/>
            <a:ext cx="914400" cy="914400"/>
          </a:xfrm>
          <a:prstGeom prst="roundRect">
            <a:avLst/>
          </a:prstGeom>
          <a:gradFill flip="none" rotWithShape="1">
            <a:gsLst>
              <a:gs pos="0">
                <a:schemeClr val="accent1"/>
              </a:gs>
              <a:gs pos="50000">
                <a:schemeClr val="accent1">
                  <a:tint val="44500"/>
                  <a:satMod val="160000"/>
                </a:schemeClr>
              </a:gs>
              <a:gs pos="100000">
                <a:schemeClr val="accent1">
                  <a:tint val="23500"/>
                  <a:satMod val="160000"/>
                </a:schemeClr>
              </a:gs>
            </a:gsLst>
            <a:lin ang="5400000" scaled="1"/>
            <a:tileRect/>
          </a:gra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p>
            <a:pPr algn="ctr" eaLnBrk="1" fontAlgn="auto" hangingPunct="1">
              <a:spcBef>
                <a:spcPts val="0"/>
              </a:spcBef>
              <a:spcAft>
                <a:spcPts val="0"/>
              </a:spcAft>
              <a:defRPr/>
            </a:pPr>
            <a:endParaRPr lang="en-GB" sz="1600" b="1" dirty="0">
              <a:solidFill>
                <a:srgbClr val="000000"/>
              </a:solidFill>
              <a:latin typeface="Arial" pitchFamily="34" charset="0"/>
              <a:cs typeface="Arial" pitchFamily="34" charset="0"/>
            </a:endParaRPr>
          </a:p>
        </p:txBody>
      </p:sp>
      <p:sp>
        <p:nvSpPr>
          <p:cNvPr id="137219" name="Title 1"/>
          <p:cNvSpPr>
            <a:spLocks noGrp="1"/>
          </p:cNvSpPr>
          <p:nvPr>
            <p:ph type="title"/>
          </p:nvPr>
        </p:nvSpPr>
        <p:spPr>
          <a:xfrm>
            <a:off x="0" y="279"/>
            <a:ext cx="6143579" cy="623793"/>
          </a:xfrm>
          <a:solidFill>
            <a:schemeClr val="accent1"/>
          </a:solidFill>
        </p:spPr>
        <p:txBody>
          <a:bodyPr/>
          <a:lstStyle/>
          <a:p>
            <a:r>
              <a:rPr lang="fi-FI" dirty="0" smtClean="0"/>
              <a:t>Analisis Profundo sobre la Eficiencia</a:t>
            </a:r>
            <a:endParaRPr lang="en-GB" dirty="0" smtClean="0"/>
          </a:p>
        </p:txBody>
      </p:sp>
      <p:sp>
        <p:nvSpPr>
          <p:cNvPr id="137220" name="Content Placeholder 9"/>
          <p:cNvSpPr>
            <a:spLocks noGrp="1"/>
          </p:cNvSpPr>
          <p:nvPr>
            <p:ph sz="quarter" idx="4294967295"/>
          </p:nvPr>
        </p:nvSpPr>
        <p:spPr>
          <a:xfrm>
            <a:off x="0" y="6154738"/>
            <a:ext cx="4786313" cy="285750"/>
          </a:xfrm>
        </p:spPr>
        <p:txBody>
          <a:bodyPr/>
          <a:lstStyle/>
          <a:p>
            <a:r>
              <a:rPr lang="fi-FI" sz="1600" smtClean="0"/>
              <a:t>Source: </a:t>
            </a:r>
            <a:r>
              <a:rPr lang="fi-FI" sz="1600" b="1" smtClean="0"/>
              <a:t>Thermoflow GTPro &amp; Wartsila</a:t>
            </a:r>
            <a:endParaRPr lang="en-GB" sz="1600" b="1" smtClean="0"/>
          </a:p>
        </p:txBody>
      </p:sp>
      <p:sp>
        <p:nvSpPr>
          <p:cNvPr id="9" name="Rounded Rectangle 8"/>
          <p:cNvSpPr/>
          <p:nvPr/>
        </p:nvSpPr>
        <p:spPr bwMode="auto">
          <a:xfrm>
            <a:off x="1835150" y="1700213"/>
            <a:ext cx="5473700" cy="649287"/>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b="1" dirty="0" smtClean="0">
                <a:solidFill>
                  <a:srgbClr val="000000"/>
                </a:solidFill>
              </a:rPr>
              <a:t>200 MW Flexicycle</a:t>
            </a:r>
            <a:endParaRPr lang="en-GB" sz="2400" dirty="0">
              <a:solidFill>
                <a:srgbClr val="000000"/>
              </a:solidFill>
            </a:endParaRPr>
          </a:p>
        </p:txBody>
      </p:sp>
      <p:sp>
        <p:nvSpPr>
          <p:cNvPr id="16" name="Rounded Rectangle 15"/>
          <p:cNvSpPr/>
          <p:nvPr/>
        </p:nvSpPr>
        <p:spPr bwMode="auto">
          <a:xfrm>
            <a:off x="1835150" y="4221163"/>
            <a:ext cx="5473700" cy="647700"/>
          </a:xfrm>
          <a:prstGeom prst="roundRect">
            <a:avLst/>
          </a:prstGeom>
          <a:solidFill>
            <a:schemeClr val="bg1">
              <a:lumMod val="50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b="1" dirty="0" smtClean="0">
                <a:solidFill>
                  <a:srgbClr val="000000"/>
                </a:solidFill>
              </a:rPr>
              <a:t>200 MW CCGT </a:t>
            </a:r>
            <a:r>
              <a:rPr lang="fi-FI" sz="2400" b="1" dirty="0" err="1" smtClean="0">
                <a:solidFill>
                  <a:srgbClr val="000000"/>
                </a:solidFill>
              </a:rPr>
              <a:t>plant</a:t>
            </a:r>
            <a:endParaRPr lang="en-GB" sz="2400" dirty="0">
              <a:solidFill>
                <a:srgbClr val="000000"/>
              </a:solidFill>
            </a:endParaRPr>
          </a:p>
        </p:txBody>
      </p:sp>
      <p:sp>
        <p:nvSpPr>
          <p:cNvPr id="17" name="TextBox 16"/>
          <p:cNvSpPr txBox="1">
            <a:spLocks noChangeArrowheads="1"/>
          </p:cNvSpPr>
          <p:nvPr/>
        </p:nvSpPr>
        <p:spPr bwMode="auto">
          <a:xfrm>
            <a:off x="4211638" y="3141663"/>
            <a:ext cx="528637" cy="400050"/>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800" b="1">
                <a:solidFill>
                  <a:srgbClr val="000000"/>
                </a:solidFill>
                <a:latin typeface="Arial"/>
              </a:rPr>
              <a:t>VS</a:t>
            </a:r>
            <a:endParaRPr lang="en-GB" sz="1800" b="1">
              <a:solidFill>
                <a:srgbClr val="000000"/>
              </a:solidFill>
              <a:latin typeface="Arial"/>
            </a:endParaRPr>
          </a:p>
        </p:txBody>
      </p:sp>
      <p:sp>
        <p:nvSpPr>
          <p:cNvPr id="12" name="Rectangle 11"/>
          <p:cNvSpPr/>
          <p:nvPr/>
        </p:nvSpPr>
        <p:spPr>
          <a:xfrm>
            <a:off x="967158" y="1340767"/>
            <a:ext cx="7277250" cy="388843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GB" sz="1800">
              <a:solidFill>
                <a:srgbClr val="FFFFFF"/>
              </a:solidFill>
            </a:endParaRPr>
          </a:p>
        </p:txBody>
      </p:sp>
    </p:spTree>
    <p:extLst>
      <p:ext uri="{BB962C8B-B14F-4D97-AF65-F5344CB8AC3E}">
        <p14:creationId xmlns:p14="http://schemas.microsoft.com/office/powerpoint/2010/main" val="2572015172"/>
      </p:ext>
    </p:extLst>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9"/>
          <p:cNvSpPr>
            <a:spLocks noGrp="1"/>
          </p:cNvSpPr>
          <p:nvPr>
            <p:ph type="title"/>
          </p:nvPr>
        </p:nvSpPr>
        <p:spPr/>
        <p:txBody>
          <a:bodyPr/>
          <a:lstStyle/>
          <a:p>
            <a:endParaRPr lang="en-US" smtClean="0"/>
          </a:p>
        </p:txBody>
      </p:sp>
      <p:sp>
        <p:nvSpPr>
          <p:cNvPr id="9" name="Rounded Rectangle 8"/>
          <p:cNvSpPr/>
          <p:nvPr/>
        </p:nvSpPr>
        <p:spPr bwMode="auto">
          <a:xfrm>
            <a:off x="1403350" y="765175"/>
            <a:ext cx="547211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dirty="0" smtClean="0">
                <a:solidFill>
                  <a:srgbClr val="000000"/>
                </a:solidFill>
              </a:rPr>
              <a:t>CCGT </a:t>
            </a:r>
            <a:r>
              <a:rPr lang="fi-FI" sz="2400" b="1" dirty="0" smtClean="0">
                <a:solidFill>
                  <a:srgbClr val="000000"/>
                </a:solidFill>
              </a:rPr>
              <a:t>53.4 %</a:t>
            </a:r>
            <a:r>
              <a:rPr lang="fi-FI" sz="2400" dirty="0" smtClean="0">
                <a:solidFill>
                  <a:srgbClr val="000000"/>
                </a:solidFill>
              </a:rPr>
              <a:t> </a:t>
            </a:r>
            <a:r>
              <a:rPr lang="fi-FI" sz="2400" dirty="0" err="1" smtClean="0">
                <a:solidFill>
                  <a:srgbClr val="000000"/>
                </a:solidFill>
              </a:rPr>
              <a:t>vs</a:t>
            </a:r>
            <a:r>
              <a:rPr lang="fi-FI" sz="2400" dirty="0" smtClean="0">
                <a:solidFill>
                  <a:srgbClr val="000000"/>
                </a:solidFill>
              </a:rPr>
              <a:t> </a:t>
            </a:r>
            <a:r>
              <a:rPr lang="fi-FI" sz="2400" dirty="0" err="1" smtClean="0">
                <a:solidFill>
                  <a:srgbClr val="000000"/>
                </a:solidFill>
              </a:rPr>
              <a:t>Flexicycle</a:t>
            </a:r>
            <a:r>
              <a:rPr lang="fi-FI" sz="2400" dirty="0" smtClean="0">
                <a:solidFill>
                  <a:srgbClr val="000000"/>
                </a:solidFill>
              </a:rPr>
              <a:t> </a:t>
            </a:r>
            <a:r>
              <a:rPr lang="fi-FI" sz="2400" b="1" dirty="0" smtClean="0">
                <a:solidFill>
                  <a:srgbClr val="000000"/>
                </a:solidFill>
              </a:rPr>
              <a:t>50.0 %</a:t>
            </a:r>
            <a:endParaRPr lang="en-GB" sz="2400" b="1" dirty="0">
              <a:solidFill>
                <a:srgbClr val="000000"/>
              </a:solidFill>
            </a:endParaRPr>
          </a:p>
        </p:txBody>
      </p:sp>
      <p:sp>
        <p:nvSpPr>
          <p:cNvPr id="6" name="TextBox 5"/>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graphicFrame>
        <p:nvGraphicFramePr>
          <p:cNvPr id="15" name="Chart 14"/>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8" name="Title 1"/>
          <p:cNvSpPr txBox="1">
            <a:spLocks/>
          </p:cNvSpPr>
          <p:nvPr/>
        </p:nvSpPr>
        <p:spPr bwMode="auto">
          <a:xfrm>
            <a:off x="0" y="0"/>
            <a:ext cx="7524410" cy="623793"/>
          </a:xfrm>
          <a:prstGeom prst="rect">
            <a:avLst/>
          </a:prstGeom>
          <a:solidFill>
            <a:schemeClr val="accent1"/>
          </a:solidFill>
          <a:ln w="9525">
            <a:noFill/>
            <a:miter lim="800000"/>
            <a:headEnd/>
            <a:tailEnd/>
          </a:ln>
        </p:spPr>
        <p:txBody>
          <a:bodyPr wrap="squar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Eficiencia en condiciones ISO, nueva y limpia</a:t>
            </a:r>
            <a:endParaRPr lang="en-GB" sz="2400" b="1" kern="0" dirty="0">
              <a:solidFill>
                <a:srgbClr val="000000"/>
              </a:solidFill>
              <a:latin typeface="Helvetica" pitchFamily="34" charset="0"/>
              <a:ea typeface="+mj-ea"/>
              <a:cs typeface="+mj-cs"/>
            </a:endParaRPr>
          </a:p>
        </p:txBody>
      </p:sp>
      <p:sp>
        <p:nvSpPr>
          <p:cNvPr id="11" name="Rectangle 10"/>
          <p:cNvSpPr/>
          <p:nvPr/>
        </p:nvSpPr>
        <p:spPr>
          <a:xfrm>
            <a:off x="1331640" y="692696"/>
            <a:ext cx="5760640" cy="86409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GB" sz="1800">
              <a:solidFill>
                <a:srgbClr val="FFFFFF"/>
              </a:solidFill>
            </a:endParaRPr>
          </a:p>
        </p:txBody>
      </p:sp>
    </p:spTree>
    <p:extLst>
      <p:ext uri="{BB962C8B-B14F-4D97-AF65-F5344CB8AC3E}">
        <p14:creationId xmlns:p14="http://schemas.microsoft.com/office/powerpoint/2010/main" val="359868187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2000"/>
                                        <p:tgtEl>
                                          <p:spTgt spid="15"/>
                                        </p:tgtEl>
                                      </p:cBhvr>
                                    </p:animEffect>
                                  </p:childTnLst>
                                </p:cTn>
                              </p:par>
                            </p:childTnLst>
                          </p:cTn>
                        </p:par>
                        <p:par>
                          <p:cTn id="8" fill="hold">
                            <p:stCondLst>
                              <p:cond delay="2000"/>
                            </p:stCondLst>
                            <p:childTnLst>
                              <p:par>
                                <p:cTn id="9" presetID="3" presetClass="entr" presetSubtype="1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linds(horizont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7" name="Rounded Rectangle 6"/>
          <p:cNvSpPr/>
          <p:nvPr/>
        </p:nvSpPr>
        <p:spPr bwMode="auto">
          <a:xfrm>
            <a:off x="1403350" y="765175"/>
            <a:ext cx="547211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dirty="0" smtClean="0">
                <a:solidFill>
                  <a:srgbClr val="000000"/>
                </a:solidFill>
              </a:rPr>
              <a:t>CCGT 52.6 % </a:t>
            </a:r>
            <a:r>
              <a:rPr lang="fi-FI" sz="2400" dirty="0" err="1" smtClean="0">
                <a:solidFill>
                  <a:srgbClr val="000000"/>
                </a:solidFill>
              </a:rPr>
              <a:t>vs</a:t>
            </a:r>
            <a:r>
              <a:rPr lang="fi-FI" sz="2400" dirty="0" smtClean="0">
                <a:solidFill>
                  <a:srgbClr val="000000"/>
                </a:solidFill>
              </a:rPr>
              <a:t> </a:t>
            </a:r>
            <a:r>
              <a:rPr lang="fi-FI" sz="2400" dirty="0" err="1" smtClean="0">
                <a:solidFill>
                  <a:srgbClr val="000000"/>
                </a:solidFill>
              </a:rPr>
              <a:t>Flexicycle</a:t>
            </a:r>
            <a:r>
              <a:rPr lang="fi-FI" sz="2400" dirty="0" smtClean="0">
                <a:solidFill>
                  <a:srgbClr val="000000"/>
                </a:solidFill>
              </a:rPr>
              <a:t> 49.7 %</a:t>
            </a:r>
            <a:endParaRPr lang="en-GB" sz="2400" dirty="0">
              <a:solidFill>
                <a:srgbClr val="000000"/>
              </a:solidFill>
            </a:endParaRPr>
          </a:p>
        </p:txBody>
      </p:sp>
      <p:sp>
        <p:nvSpPr>
          <p:cNvPr id="12" name="Title 1"/>
          <p:cNvSpPr txBox="1">
            <a:spLocks/>
          </p:cNvSpPr>
          <p:nvPr/>
        </p:nvSpPr>
        <p:spPr bwMode="auto">
          <a:xfrm>
            <a:off x="0" y="0"/>
            <a:ext cx="7740440" cy="623793"/>
          </a:xfrm>
          <a:prstGeom prst="rect">
            <a:avLst/>
          </a:prstGeom>
          <a:solidFill>
            <a:schemeClr val="accent1"/>
          </a:solidFill>
          <a:ln w="9525">
            <a:noFill/>
            <a:miter lim="800000"/>
            <a:headEnd/>
            <a:tailEnd/>
          </a:ln>
        </p:spPr>
        <p:txBody>
          <a:bodyPr wrap="squar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Condiciones Ambientales Reales: 15</a:t>
            </a:r>
            <a:r>
              <a:rPr lang="fi-FI" sz="2400" b="1" kern="0" dirty="0" smtClean="0">
                <a:solidFill>
                  <a:srgbClr val="000000"/>
                </a:solidFill>
                <a:latin typeface="Helvetica" pitchFamily="34" charset="0"/>
                <a:ea typeface="+mj-ea"/>
                <a:cs typeface="+mj-cs"/>
                <a:sym typeface="Wingdings" pitchFamily="2" charset="2"/>
              </a:rPr>
              <a:t>ºC  30ºC</a:t>
            </a:r>
            <a:endParaRPr lang="en-GB" sz="2400" b="1" kern="0" dirty="0">
              <a:solidFill>
                <a:srgbClr val="000000"/>
              </a:solidFill>
              <a:latin typeface="Helvetica" pitchFamily="34" charset="0"/>
              <a:ea typeface="+mj-ea"/>
              <a:cs typeface="+mj-cs"/>
            </a:endParaRPr>
          </a:p>
        </p:txBody>
      </p:sp>
      <p:sp>
        <p:nvSpPr>
          <p:cNvPr id="139272" name="TextBox 12"/>
          <p:cNvSpPr txBox="1">
            <a:spLocks noChangeArrowheads="1"/>
          </p:cNvSpPr>
          <p:nvPr/>
        </p:nvSpPr>
        <p:spPr bwMode="auto">
          <a:xfrm>
            <a:off x="2298700" y="2924175"/>
            <a:ext cx="722313" cy="339725"/>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-0,3%</a:t>
            </a:r>
            <a:endParaRPr lang="en-GB" sz="1600" b="1">
              <a:solidFill>
                <a:srgbClr val="000000"/>
              </a:solidFill>
              <a:latin typeface="Arial"/>
            </a:endParaRPr>
          </a:p>
        </p:txBody>
      </p:sp>
      <p:sp>
        <p:nvSpPr>
          <p:cNvPr id="139273" name="TextBox 13"/>
          <p:cNvSpPr txBox="1">
            <a:spLocks noChangeArrowheads="1"/>
          </p:cNvSpPr>
          <p:nvPr/>
        </p:nvSpPr>
        <p:spPr bwMode="auto">
          <a:xfrm>
            <a:off x="2700338" y="2249488"/>
            <a:ext cx="720725" cy="338137"/>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-0,8%</a:t>
            </a:r>
            <a:endParaRPr lang="en-GB" sz="1600" b="1">
              <a:solidFill>
                <a:srgbClr val="000000"/>
              </a:solidFill>
              <a:latin typeface="Arial"/>
            </a:endParaRPr>
          </a:p>
        </p:txBody>
      </p:sp>
      <p:sp>
        <p:nvSpPr>
          <p:cNvPr id="8" name="TextBox 7"/>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3765002926"/>
      </p:ext>
    </p:extLst>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Date Placeholder 3"/>
          <p:cNvSpPr>
            <a:spLocks noGrp="1"/>
          </p:cNvSpPr>
          <p:nvPr>
            <p:ph type="dt" sz="quarter" idx="4294967295"/>
          </p:nvPr>
        </p:nvSpPr>
        <p:spPr bwMode="auto">
          <a:xfrm>
            <a:off x="1116013" y="6597650"/>
            <a:ext cx="1152525" cy="215900"/>
          </a:xfrm>
          <a:prstGeom prst="rect">
            <a:avLst/>
          </a:prstGeom>
          <a:noFill/>
          <a:ln>
            <a:miter lim="800000"/>
            <a:headEnd/>
            <a:tailEnd/>
          </a:ln>
        </p:spPr>
        <p:txBody>
          <a:bodyPr wrap="square" numCol="1" anchorCtr="0" compatLnSpc="1">
            <a:prstTxWarp prst="textNoShape">
              <a:avLst/>
            </a:prstTxWarp>
          </a:bodyPr>
          <a:lstStyle/>
          <a:p>
            <a:r>
              <a:rPr lang="fi-FI" smtClean="0">
                <a:solidFill>
                  <a:srgbClr val="6D6D6D"/>
                </a:solidFill>
                <a:latin typeface="Arial" charset="0"/>
                <a:cs typeface="Arial" charset="0"/>
              </a:rPr>
              <a:t>© Wärtsilä</a:t>
            </a:r>
            <a:endParaRPr lang="en-GB" smtClean="0">
              <a:solidFill>
                <a:srgbClr val="6D6D6D"/>
              </a:solidFill>
              <a:latin typeface="Arial" charset="0"/>
              <a:cs typeface="Arial" charset="0"/>
            </a:endParaRPr>
          </a:p>
        </p:txBody>
      </p:sp>
      <p:graphicFrame>
        <p:nvGraphicFramePr>
          <p:cNvPr id="7" name="Chart 6"/>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10" name="Rounded Rectangle 9"/>
          <p:cNvSpPr/>
          <p:nvPr/>
        </p:nvSpPr>
        <p:spPr bwMode="auto">
          <a:xfrm>
            <a:off x="1403350" y="765175"/>
            <a:ext cx="547211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dirty="0" smtClean="0">
                <a:solidFill>
                  <a:srgbClr val="000000"/>
                </a:solidFill>
              </a:rPr>
              <a:t>CCGT 51.0 % </a:t>
            </a:r>
            <a:r>
              <a:rPr lang="fi-FI" sz="2400" dirty="0" err="1" smtClean="0">
                <a:solidFill>
                  <a:srgbClr val="000000"/>
                </a:solidFill>
              </a:rPr>
              <a:t>vs</a:t>
            </a:r>
            <a:r>
              <a:rPr lang="fi-FI" sz="2400" dirty="0" smtClean="0">
                <a:solidFill>
                  <a:srgbClr val="000000"/>
                </a:solidFill>
              </a:rPr>
              <a:t> </a:t>
            </a:r>
            <a:r>
              <a:rPr lang="fi-FI" sz="2400" dirty="0" err="1" smtClean="0">
                <a:solidFill>
                  <a:srgbClr val="000000"/>
                </a:solidFill>
              </a:rPr>
              <a:t>Flexicycle</a:t>
            </a:r>
            <a:r>
              <a:rPr lang="fi-FI" sz="2400" dirty="0" smtClean="0">
                <a:solidFill>
                  <a:srgbClr val="000000"/>
                </a:solidFill>
              </a:rPr>
              <a:t> 49.4 %</a:t>
            </a:r>
            <a:endParaRPr lang="en-GB" sz="2400" dirty="0">
              <a:solidFill>
                <a:srgbClr val="000000"/>
              </a:solidFill>
            </a:endParaRPr>
          </a:p>
        </p:txBody>
      </p:sp>
      <p:sp>
        <p:nvSpPr>
          <p:cNvPr id="12" name="Title 1"/>
          <p:cNvSpPr txBox="1">
            <a:spLocks/>
          </p:cNvSpPr>
          <p:nvPr/>
        </p:nvSpPr>
        <p:spPr bwMode="auto">
          <a:xfrm>
            <a:off x="0" y="0"/>
            <a:ext cx="8100490" cy="623793"/>
          </a:xfrm>
          <a:prstGeom prst="rect">
            <a:avLst/>
          </a:prstGeom>
          <a:solidFill>
            <a:schemeClr val="accent1"/>
          </a:solidFill>
          <a:ln w="9525">
            <a:noFill/>
            <a:miter lim="800000"/>
            <a:headEnd/>
            <a:tailEnd/>
          </a:ln>
        </p:spPr>
        <p:txBody>
          <a:bodyPr wrap="squar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Ajuste por el sistema de enfriamiento: OCT</a:t>
            </a:r>
            <a:r>
              <a:rPr lang="fi-FI" sz="2400" b="1" kern="0" dirty="0" smtClean="0">
                <a:solidFill>
                  <a:srgbClr val="000000"/>
                </a:solidFill>
                <a:latin typeface="Helvetica" pitchFamily="34" charset="0"/>
                <a:ea typeface="+mj-ea"/>
                <a:cs typeface="+mj-cs"/>
                <a:sym typeface="Wingdings" pitchFamily="2" charset="2"/>
              </a:rPr>
              <a:t></a:t>
            </a:r>
            <a:r>
              <a:rPr lang="fi-FI" sz="2400" b="1" kern="0" dirty="0">
                <a:solidFill>
                  <a:srgbClr val="000000"/>
                </a:solidFill>
                <a:latin typeface="Helvetica" pitchFamily="34" charset="0"/>
                <a:ea typeface="+mj-ea"/>
                <a:cs typeface="+mj-cs"/>
                <a:sym typeface="Wingdings" pitchFamily="2" charset="2"/>
              </a:rPr>
              <a:t>ACC                                             </a:t>
            </a:r>
            <a:endParaRPr lang="en-GB" sz="2400" b="1" kern="0" dirty="0">
              <a:solidFill>
                <a:srgbClr val="000000"/>
              </a:solidFill>
              <a:latin typeface="Helvetica" pitchFamily="34" charset="0"/>
              <a:ea typeface="+mj-ea"/>
              <a:cs typeface="+mj-cs"/>
            </a:endParaRPr>
          </a:p>
        </p:txBody>
      </p:sp>
      <p:sp>
        <p:nvSpPr>
          <p:cNvPr id="140296" name="TextBox 12"/>
          <p:cNvSpPr txBox="1">
            <a:spLocks noChangeArrowheads="1"/>
          </p:cNvSpPr>
          <p:nvPr/>
        </p:nvSpPr>
        <p:spPr bwMode="auto">
          <a:xfrm>
            <a:off x="3276600" y="3017838"/>
            <a:ext cx="720725" cy="339725"/>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-0,3%</a:t>
            </a:r>
            <a:endParaRPr lang="en-GB" sz="1600" b="1">
              <a:solidFill>
                <a:srgbClr val="000000"/>
              </a:solidFill>
              <a:latin typeface="Arial"/>
            </a:endParaRPr>
          </a:p>
        </p:txBody>
      </p:sp>
      <p:sp>
        <p:nvSpPr>
          <p:cNvPr id="140297" name="TextBox 13"/>
          <p:cNvSpPr txBox="1">
            <a:spLocks noChangeArrowheads="1"/>
          </p:cNvSpPr>
          <p:nvPr/>
        </p:nvSpPr>
        <p:spPr bwMode="auto">
          <a:xfrm>
            <a:off x="3703638" y="2636838"/>
            <a:ext cx="722312" cy="338137"/>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-1,6%</a:t>
            </a:r>
            <a:endParaRPr lang="en-GB" sz="1600" b="1">
              <a:solidFill>
                <a:srgbClr val="000000"/>
              </a:solidFill>
              <a:latin typeface="Arial"/>
            </a:endParaRPr>
          </a:p>
        </p:txBody>
      </p:sp>
      <p:sp>
        <p:nvSpPr>
          <p:cNvPr id="9" name="TextBox 8"/>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3732506304"/>
      </p:ext>
    </p:extLst>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Date Placeholder 3"/>
          <p:cNvSpPr>
            <a:spLocks noGrp="1"/>
          </p:cNvSpPr>
          <p:nvPr>
            <p:ph type="dt" sz="quarter" idx="4294967295"/>
          </p:nvPr>
        </p:nvSpPr>
        <p:spPr bwMode="auto">
          <a:xfrm>
            <a:off x="1116013" y="6597650"/>
            <a:ext cx="1152525" cy="215900"/>
          </a:xfrm>
          <a:prstGeom prst="rect">
            <a:avLst/>
          </a:prstGeom>
          <a:noFill/>
          <a:ln>
            <a:miter lim="800000"/>
            <a:headEnd/>
            <a:tailEnd/>
          </a:ln>
        </p:spPr>
        <p:txBody>
          <a:bodyPr wrap="square" numCol="1" anchorCtr="0" compatLnSpc="1">
            <a:prstTxWarp prst="textNoShape">
              <a:avLst/>
            </a:prstTxWarp>
          </a:bodyPr>
          <a:lstStyle/>
          <a:p>
            <a:r>
              <a:rPr lang="fi-FI" smtClean="0">
                <a:solidFill>
                  <a:srgbClr val="6D6D6D"/>
                </a:solidFill>
                <a:latin typeface="Arial" charset="0"/>
                <a:cs typeface="Arial" charset="0"/>
              </a:rPr>
              <a:t>© Wärtsilä</a:t>
            </a:r>
            <a:endParaRPr lang="en-GB" smtClean="0">
              <a:solidFill>
                <a:srgbClr val="6D6D6D"/>
              </a:solidFill>
              <a:latin typeface="Arial" charset="0"/>
              <a:cs typeface="Arial" charset="0"/>
            </a:endParaRPr>
          </a:p>
        </p:txBody>
      </p:sp>
      <p:sp>
        <p:nvSpPr>
          <p:cNvPr id="6" name="Rounded Rectangle 5"/>
          <p:cNvSpPr/>
          <p:nvPr/>
        </p:nvSpPr>
        <p:spPr bwMode="auto">
          <a:xfrm>
            <a:off x="1403350" y="765175"/>
            <a:ext cx="547211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dirty="0" smtClean="0">
                <a:solidFill>
                  <a:srgbClr val="000000"/>
                </a:solidFill>
              </a:rPr>
              <a:t>CCGT 50.7 % </a:t>
            </a:r>
            <a:r>
              <a:rPr lang="fi-FI" sz="2400" dirty="0" err="1" smtClean="0">
                <a:solidFill>
                  <a:srgbClr val="000000"/>
                </a:solidFill>
              </a:rPr>
              <a:t>vs</a:t>
            </a:r>
            <a:r>
              <a:rPr lang="fi-FI" sz="2400" dirty="0" smtClean="0">
                <a:solidFill>
                  <a:srgbClr val="000000"/>
                </a:solidFill>
              </a:rPr>
              <a:t> </a:t>
            </a:r>
            <a:r>
              <a:rPr lang="fi-FI" sz="2400" dirty="0" err="1" smtClean="0">
                <a:solidFill>
                  <a:srgbClr val="000000"/>
                </a:solidFill>
              </a:rPr>
              <a:t>Flexicycle</a:t>
            </a:r>
            <a:r>
              <a:rPr lang="fi-FI" sz="2400" dirty="0" smtClean="0">
                <a:solidFill>
                  <a:srgbClr val="000000"/>
                </a:solidFill>
              </a:rPr>
              <a:t> 49.4 %</a:t>
            </a:r>
            <a:endParaRPr lang="en-GB" sz="2400" dirty="0">
              <a:solidFill>
                <a:srgbClr val="000000"/>
              </a:solidFill>
            </a:endParaRPr>
          </a:p>
        </p:txBody>
      </p:sp>
      <p:graphicFrame>
        <p:nvGraphicFramePr>
          <p:cNvPr id="7" name="Chart 6"/>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12" name="Title 1"/>
          <p:cNvSpPr txBox="1">
            <a:spLocks/>
          </p:cNvSpPr>
          <p:nvPr/>
        </p:nvSpPr>
        <p:spPr bwMode="auto">
          <a:xfrm>
            <a:off x="0" y="0"/>
            <a:ext cx="7452400" cy="623793"/>
          </a:xfrm>
          <a:prstGeom prst="rect">
            <a:avLst/>
          </a:prstGeom>
          <a:solidFill>
            <a:schemeClr val="accent1"/>
          </a:solidFill>
          <a:ln w="9525">
            <a:noFill/>
            <a:miter lim="800000"/>
            <a:headEnd/>
            <a:tailEnd/>
          </a:ln>
        </p:spPr>
        <p:txBody>
          <a:bodyPr wrap="squar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Influencia por presión de gas: 10bar </a:t>
            </a:r>
            <a:r>
              <a:rPr lang="fi-FI" sz="2400" b="1" kern="0" dirty="0">
                <a:solidFill>
                  <a:srgbClr val="000000"/>
                </a:solidFill>
                <a:latin typeface="Helvetica" pitchFamily="34" charset="0"/>
                <a:ea typeface="+mj-ea"/>
                <a:cs typeface="+mj-cs"/>
                <a:sym typeface="Wingdings" pitchFamily="2" charset="2"/>
              </a:rPr>
              <a:t> </a:t>
            </a:r>
            <a:r>
              <a:rPr lang="fi-FI" sz="2400" b="1" kern="0" dirty="0" smtClean="0">
                <a:solidFill>
                  <a:srgbClr val="000000"/>
                </a:solidFill>
                <a:latin typeface="Helvetica" pitchFamily="34" charset="0"/>
                <a:ea typeface="+mj-ea"/>
                <a:cs typeface="+mj-cs"/>
                <a:sym typeface="Wingdings" pitchFamily="2" charset="2"/>
              </a:rPr>
              <a:t>26bar                                             </a:t>
            </a:r>
            <a:endParaRPr lang="en-GB" sz="2400" b="1" kern="0" dirty="0">
              <a:solidFill>
                <a:srgbClr val="000000"/>
              </a:solidFill>
              <a:latin typeface="Helvetica" pitchFamily="34" charset="0"/>
              <a:ea typeface="+mj-ea"/>
              <a:cs typeface="+mj-cs"/>
            </a:endParaRPr>
          </a:p>
        </p:txBody>
      </p:sp>
      <p:sp>
        <p:nvSpPr>
          <p:cNvPr id="141320" name="TextBox 10"/>
          <p:cNvSpPr txBox="1">
            <a:spLocks noChangeArrowheads="1"/>
          </p:cNvSpPr>
          <p:nvPr/>
        </p:nvSpPr>
        <p:spPr bwMode="auto">
          <a:xfrm>
            <a:off x="4537075" y="3017838"/>
            <a:ext cx="481013" cy="339725"/>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a:t>
            </a:r>
            <a:endParaRPr lang="en-GB" sz="1600" b="1">
              <a:solidFill>
                <a:srgbClr val="000000"/>
              </a:solidFill>
              <a:latin typeface="Arial"/>
            </a:endParaRPr>
          </a:p>
        </p:txBody>
      </p:sp>
      <p:sp>
        <p:nvSpPr>
          <p:cNvPr id="141321" name="TextBox 12"/>
          <p:cNvSpPr txBox="1">
            <a:spLocks noChangeArrowheads="1"/>
          </p:cNvSpPr>
          <p:nvPr/>
        </p:nvSpPr>
        <p:spPr bwMode="auto">
          <a:xfrm>
            <a:off x="4727575" y="2659063"/>
            <a:ext cx="722313" cy="338137"/>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-0,3%</a:t>
            </a:r>
            <a:endParaRPr lang="en-GB" sz="1600" b="1">
              <a:solidFill>
                <a:srgbClr val="000000"/>
              </a:solidFill>
              <a:latin typeface="Arial"/>
            </a:endParaRPr>
          </a:p>
        </p:txBody>
      </p:sp>
      <p:sp>
        <p:nvSpPr>
          <p:cNvPr id="9" name="TextBox 8"/>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830540261"/>
      </p:ext>
    </p:extLst>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bwMode="auto">
          <a:xfrm>
            <a:off x="1403350" y="765175"/>
            <a:ext cx="547211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dirty="0" smtClean="0">
                <a:solidFill>
                  <a:srgbClr val="000000"/>
                </a:solidFill>
              </a:rPr>
              <a:t>CCGT 48.5 % </a:t>
            </a:r>
            <a:r>
              <a:rPr lang="fi-FI" sz="2400" dirty="0" err="1" smtClean="0">
                <a:solidFill>
                  <a:srgbClr val="000000"/>
                </a:solidFill>
              </a:rPr>
              <a:t>vs</a:t>
            </a:r>
            <a:r>
              <a:rPr lang="fi-FI" sz="2400" dirty="0" smtClean="0">
                <a:solidFill>
                  <a:srgbClr val="000000"/>
                </a:solidFill>
              </a:rPr>
              <a:t> </a:t>
            </a:r>
            <a:r>
              <a:rPr lang="fi-FI" sz="2400" dirty="0" err="1" smtClean="0">
                <a:solidFill>
                  <a:srgbClr val="000000"/>
                </a:solidFill>
              </a:rPr>
              <a:t>Flexicycle</a:t>
            </a:r>
            <a:r>
              <a:rPr lang="fi-FI" sz="2400" dirty="0" smtClean="0">
                <a:solidFill>
                  <a:srgbClr val="000000"/>
                </a:solidFill>
              </a:rPr>
              <a:t> 49.2 %</a:t>
            </a:r>
            <a:endParaRPr lang="en-GB" sz="2400" dirty="0">
              <a:solidFill>
                <a:srgbClr val="000000"/>
              </a:solidFill>
            </a:endParaRPr>
          </a:p>
        </p:txBody>
      </p:sp>
      <p:graphicFrame>
        <p:nvGraphicFramePr>
          <p:cNvPr id="7" name="Chart 6"/>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11" name="Title 1"/>
          <p:cNvSpPr txBox="1">
            <a:spLocks/>
          </p:cNvSpPr>
          <p:nvPr/>
        </p:nvSpPr>
        <p:spPr bwMode="auto">
          <a:xfrm>
            <a:off x="0" y="0"/>
            <a:ext cx="8176186" cy="623793"/>
          </a:xfrm>
          <a:prstGeom prst="rect">
            <a:avLst/>
          </a:prstGeom>
          <a:solidFill>
            <a:schemeClr val="accent1"/>
          </a:solidFill>
          <a:ln w="9525">
            <a:noFill/>
            <a:miter lim="800000"/>
            <a:headEnd/>
            <a:tailEnd/>
          </a:ln>
        </p:spPr>
        <p:txBody>
          <a:bodyPr wrap="non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Escenario real de potencia promedio: </a:t>
            </a:r>
            <a:r>
              <a:rPr lang="fi-FI" sz="2400" b="1" kern="0" dirty="0">
                <a:solidFill>
                  <a:srgbClr val="000000"/>
                </a:solidFill>
                <a:latin typeface="Helvetica" pitchFamily="34" charset="0"/>
                <a:ea typeface="+mj-ea"/>
                <a:cs typeface="+mj-cs"/>
              </a:rPr>
              <a:t>100% </a:t>
            </a:r>
            <a:r>
              <a:rPr lang="fi-FI" sz="2400" b="1" kern="0" dirty="0">
                <a:solidFill>
                  <a:srgbClr val="000000"/>
                </a:solidFill>
                <a:latin typeface="Helvetica" pitchFamily="34" charset="0"/>
                <a:ea typeface="+mj-ea"/>
                <a:cs typeface="+mj-cs"/>
                <a:sym typeface="Wingdings" pitchFamily="2" charset="2"/>
              </a:rPr>
              <a:t> 80</a:t>
            </a:r>
            <a:r>
              <a:rPr lang="fi-FI" sz="2400" b="1" kern="0" dirty="0" smtClean="0">
                <a:solidFill>
                  <a:srgbClr val="000000"/>
                </a:solidFill>
                <a:latin typeface="Helvetica" pitchFamily="34" charset="0"/>
                <a:ea typeface="+mj-ea"/>
                <a:cs typeface="+mj-cs"/>
                <a:sym typeface="Wingdings" pitchFamily="2" charset="2"/>
              </a:rPr>
              <a:t>%</a:t>
            </a:r>
            <a:endParaRPr lang="en-GB" sz="2400" b="1" kern="0" dirty="0">
              <a:solidFill>
                <a:srgbClr val="000000"/>
              </a:solidFill>
              <a:latin typeface="Helvetica" pitchFamily="34" charset="0"/>
              <a:ea typeface="+mj-ea"/>
              <a:cs typeface="+mj-cs"/>
            </a:endParaRPr>
          </a:p>
        </p:txBody>
      </p:sp>
      <p:sp>
        <p:nvSpPr>
          <p:cNvPr id="142344" name="TextBox 11"/>
          <p:cNvSpPr txBox="1">
            <a:spLocks noChangeArrowheads="1"/>
          </p:cNvSpPr>
          <p:nvPr/>
        </p:nvSpPr>
        <p:spPr bwMode="auto">
          <a:xfrm>
            <a:off x="5435600" y="3017838"/>
            <a:ext cx="722313" cy="339725"/>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-0,2%</a:t>
            </a:r>
            <a:endParaRPr lang="en-GB" sz="1600" b="1">
              <a:solidFill>
                <a:srgbClr val="000000"/>
              </a:solidFill>
              <a:latin typeface="Arial"/>
            </a:endParaRPr>
          </a:p>
        </p:txBody>
      </p:sp>
      <p:sp>
        <p:nvSpPr>
          <p:cNvPr id="142345" name="TextBox 12"/>
          <p:cNvSpPr txBox="1">
            <a:spLocks noChangeArrowheads="1"/>
          </p:cNvSpPr>
          <p:nvPr/>
        </p:nvSpPr>
        <p:spPr bwMode="auto">
          <a:xfrm>
            <a:off x="5938838" y="3233738"/>
            <a:ext cx="720725" cy="339725"/>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-2,2%</a:t>
            </a:r>
            <a:endParaRPr lang="en-GB" sz="1600" b="1">
              <a:solidFill>
                <a:srgbClr val="000000"/>
              </a:solidFill>
              <a:latin typeface="Arial"/>
            </a:endParaRPr>
          </a:p>
        </p:txBody>
      </p:sp>
      <p:sp>
        <p:nvSpPr>
          <p:cNvPr id="8" name="TextBox 7"/>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1643414593"/>
      </p:ext>
    </p:extLst>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3"/>
          <p:cNvSpPr>
            <a:spLocks noGrp="1"/>
          </p:cNvSpPr>
          <p:nvPr>
            <p:ph type="title"/>
          </p:nvPr>
        </p:nvSpPr>
        <p:spPr/>
        <p:txBody>
          <a:bodyPr/>
          <a:lstStyle/>
          <a:p>
            <a:endParaRPr lang="en-US" smtClean="0"/>
          </a:p>
        </p:txBody>
      </p:sp>
      <p:sp>
        <p:nvSpPr>
          <p:cNvPr id="6" name="Rounded Rectangle 5"/>
          <p:cNvSpPr/>
          <p:nvPr/>
        </p:nvSpPr>
        <p:spPr bwMode="auto">
          <a:xfrm>
            <a:off x="1403350" y="765175"/>
            <a:ext cx="547211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400" dirty="0" smtClean="0">
                <a:solidFill>
                  <a:srgbClr val="000000"/>
                </a:solidFill>
              </a:rPr>
              <a:t>CCGT 47.0 % </a:t>
            </a:r>
            <a:r>
              <a:rPr lang="fi-FI" sz="2400" dirty="0" err="1" smtClean="0">
                <a:solidFill>
                  <a:srgbClr val="000000"/>
                </a:solidFill>
              </a:rPr>
              <a:t>vs</a:t>
            </a:r>
            <a:r>
              <a:rPr lang="fi-FI" sz="2400" dirty="0" smtClean="0">
                <a:solidFill>
                  <a:srgbClr val="000000"/>
                </a:solidFill>
              </a:rPr>
              <a:t> </a:t>
            </a:r>
            <a:r>
              <a:rPr lang="fi-FI" sz="2400" dirty="0" err="1" smtClean="0">
                <a:solidFill>
                  <a:srgbClr val="000000"/>
                </a:solidFill>
              </a:rPr>
              <a:t>Flexicycle</a:t>
            </a:r>
            <a:r>
              <a:rPr lang="fi-FI" sz="2400" dirty="0" smtClean="0">
                <a:solidFill>
                  <a:srgbClr val="000000"/>
                </a:solidFill>
              </a:rPr>
              <a:t> 48.7 %</a:t>
            </a:r>
            <a:endParaRPr lang="en-GB" sz="2400" dirty="0">
              <a:solidFill>
                <a:srgbClr val="000000"/>
              </a:solidFill>
            </a:endParaRPr>
          </a:p>
        </p:txBody>
      </p:sp>
      <p:graphicFrame>
        <p:nvGraphicFramePr>
          <p:cNvPr id="9" name="Chart 8"/>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12" name="Title 1"/>
          <p:cNvSpPr txBox="1">
            <a:spLocks/>
          </p:cNvSpPr>
          <p:nvPr/>
        </p:nvSpPr>
        <p:spPr bwMode="auto">
          <a:xfrm>
            <a:off x="0" y="0"/>
            <a:ext cx="7740352" cy="623793"/>
          </a:xfrm>
          <a:prstGeom prst="rect">
            <a:avLst/>
          </a:prstGeom>
          <a:solidFill>
            <a:schemeClr val="accent1"/>
          </a:solidFill>
          <a:ln w="9525">
            <a:noFill/>
            <a:miter lim="800000"/>
            <a:headEnd/>
            <a:tailEnd/>
          </a:ln>
        </p:spPr>
        <p:txBody>
          <a:bodyPr wrap="squar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Impacto por ciclado diario: </a:t>
            </a:r>
            <a:r>
              <a:rPr lang="fi-FI" sz="2400" b="1" kern="0" dirty="0">
                <a:solidFill>
                  <a:srgbClr val="000000"/>
                </a:solidFill>
                <a:latin typeface="Helvetica" pitchFamily="34" charset="0"/>
                <a:ea typeface="+mj-ea"/>
                <a:cs typeface="+mj-cs"/>
              </a:rPr>
              <a:t>1 </a:t>
            </a:r>
            <a:r>
              <a:rPr lang="fi-FI" sz="2400" b="1" kern="0" dirty="0" smtClean="0">
                <a:solidFill>
                  <a:srgbClr val="000000"/>
                </a:solidFill>
                <a:latin typeface="Helvetica" pitchFamily="34" charset="0"/>
                <a:ea typeface="+mj-ea"/>
                <a:cs typeface="+mj-cs"/>
              </a:rPr>
              <a:t>start </a:t>
            </a:r>
            <a:r>
              <a:rPr lang="fi-FI" sz="2400" b="1" kern="0" dirty="0">
                <a:solidFill>
                  <a:srgbClr val="000000"/>
                </a:solidFill>
                <a:latin typeface="Helvetica" pitchFamily="34" charset="0"/>
                <a:ea typeface="+mj-ea"/>
                <a:cs typeface="+mj-cs"/>
              </a:rPr>
              <a:t>/ day, 12h </a:t>
            </a:r>
            <a:r>
              <a:rPr lang="fi-FI" sz="2400" b="1" kern="0" dirty="0" smtClean="0">
                <a:solidFill>
                  <a:srgbClr val="000000"/>
                </a:solidFill>
                <a:latin typeface="Helvetica" pitchFamily="34" charset="0"/>
                <a:ea typeface="+mj-ea"/>
                <a:cs typeface="+mj-cs"/>
              </a:rPr>
              <a:t>run</a:t>
            </a:r>
            <a:endParaRPr lang="en-GB" sz="2400" b="1" kern="0" dirty="0">
              <a:solidFill>
                <a:srgbClr val="000000"/>
              </a:solidFill>
              <a:latin typeface="Helvetica" pitchFamily="34" charset="0"/>
              <a:ea typeface="+mj-ea"/>
              <a:cs typeface="+mj-cs"/>
            </a:endParaRPr>
          </a:p>
        </p:txBody>
      </p:sp>
      <p:sp>
        <p:nvSpPr>
          <p:cNvPr id="143368" name="TextBox 10"/>
          <p:cNvSpPr txBox="1">
            <a:spLocks noChangeArrowheads="1"/>
          </p:cNvSpPr>
          <p:nvPr/>
        </p:nvSpPr>
        <p:spPr bwMode="auto">
          <a:xfrm>
            <a:off x="6443663" y="3159125"/>
            <a:ext cx="722312" cy="338138"/>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-0,5%</a:t>
            </a:r>
            <a:endParaRPr lang="en-GB" sz="1600" b="1">
              <a:solidFill>
                <a:srgbClr val="000000"/>
              </a:solidFill>
              <a:latin typeface="Arial"/>
            </a:endParaRPr>
          </a:p>
        </p:txBody>
      </p:sp>
      <p:sp>
        <p:nvSpPr>
          <p:cNvPr id="143369" name="TextBox 12"/>
          <p:cNvSpPr txBox="1">
            <a:spLocks noChangeArrowheads="1"/>
          </p:cNvSpPr>
          <p:nvPr/>
        </p:nvSpPr>
        <p:spPr bwMode="auto">
          <a:xfrm>
            <a:off x="6946900" y="3625850"/>
            <a:ext cx="720725" cy="338138"/>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-1,5%</a:t>
            </a:r>
            <a:endParaRPr lang="en-GB" sz="1600" b="1">
              <a:solidFill>
                <a:srgbClr val="000000"/>
              </a:solidFill>
              <a:latin typeface="Arial"/>
            </a:endParaRPr>
          </a:p>
        </p:txBody>
      </p:sp>
      <p:sp>
        <p:nvSpPr>
          <p:cNvPr id="10" name="TextBox 9"/>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340950555"/>
      </p:ext>
    </p:extLst>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nvGraphicFramePr>
        <p:xfrm>
          <a:off x="504825" y="1484784"/>
          <a:ext cx="8134350" cy="46731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bwMode="auto">
          <a:xfrm>
            <a:off x="1619250" y="1125538"/>
            <a:ext cx="6481763" cy="647700"/>
          </a:xfrm>
          <a:prstGeom prst="roundRect">
            <a:avLst/>
          </a:prstGeom>
          <a:solidFill>
            <a:schemeClr val="accent1"/>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fontAlgn="auto" hangingPunct="1">
              <a:spcBef>
                <a:spcPts val="0"/>
              </a:spcBef>
              <a:spcAft>
                <a:spcPts val="0"/>
              </a:spcAft>
              <a:defRPr/>
            </a:pPr>
            <a:r>
              <a:rPr lang="fi-FI" sz="2800" dirty="0" smtClean="0">
                <a:solidFill>
                  <a:srgbClr val="000000"/>
                </a:solidFill>
              </a:rPr>
              <a:t>CCGT </a:t>
            </a:r>
            <a:r>
              <a:rPr lang="fi-FI" sz="2800" b="1" dirty="0" smtClean="0">
                <a:solidFill>
                  <a:srgbClr val="000000"/>
                </a:solidFill>
              </a:rPr>
              <a:t>46.0%</a:t>
            </a:r>
            <a:r>
              <a:rPr lang="fi-FI" sz="2800" dirty="0" smtClean="0">
                <a:solidFill>
                  <a:srgbClr val="000000"/>
                </a:solidFill>
              </a:rPr>
              <a:t> </a:t>
            </a:r>
            <a:r>
              <a:rPr lang="fi-FI" sz="2800" dirty="0" err="1" smtClean="0">
                <a:solidFill>
                  <a:srgbClr val="000000"/>
                </a:solidFill>
              </a:rPr>
              <a:t>vs</a:t>
            </a:r>
            <a:r>
              <a:rPr lang="fi-FI" sz="2800" dirty="0" smtClean="0">
                <a:solidFill>
                  <a:srgbClr val="000000"/>
                </a:solidFill>
              </a:rPr>
              <a:t> Flexicycle </a:t>
            </a:r>
            <a:r>
              <a:rPr lang="fi-FI" sz="2800" b="1" dirty="0" smtClean="0">
                <a:solidFill>
                  <a:srgbClr val="000000"/>
                </a:solidFill>
              </a:rPr>
              <a:t>48.3%</a:t>
            </a:r>
            <a:endParaRPr lang="en-GB" sz="2800" b="1" dirty="0">
              <a:solidFill>
                <a:srgbClr val="000000"/>
              </a:solidFill>
            </a:endParaRPr>
          </a:p>
        </p:txBody>
      </p:sp>
      <p:sp>
        <p:nvSpPr>
          <p:cNvPr id="11" name="Title 1"/>
          <p:cNvSpPr txBox="1">
            <a:spLocks/>
          </p:cNvSpPr>
          <p:nvPr/>
        </p:nvSpPr>
        <p:spPr bwMode="auto">
          <a:xfrm>
            <a:off x="0" y="0"/>
            <a:ext cx="5135289" cy="623793"/>
          </a:xfrm>
          <a:prstGeom prst="rect">
            <a:avLst/>
          </a:prstGeom>
          <a:solidFill>
            <a:schemeClr val="accent1"/>
          </a:solidFill>
          <a:ln w="9525">
            <a:noFill/>
            <a:miter lim="800000"/>
            <a:headEnd/>
            <a:tailEnd/>
          </a:ln>
        </p:spPr>
        <p:txBody>
          <a:bodyPr wrap="none" lIns="360000" tIns="126000" rIns="360000" bIns="126000">
            <a:spAutoFit/>
          </a:bodyPr>
          <a:lstStyle/>
          <a:p>
            <a:pPr eaLnBrk="1" fontAlgn="auto" hangingPunct="1">
              <a:spcBef>
                <a:spcPts val="0"/>
              </a:spcBef>
              <a:spcAft>
                <a:spcPts val="0"/>
              </a:spcAft>
              <a:defRPr/>
            </a:pPr>
            <a:r>
              <a:rPr lang="fi-FI" sz="2400" b="1" kern="0" dirty="0" smtClean="0">
                <a:solidFill>
                  <a:srgbClr val="000000"/>
                </a:solidFill>
                <a:latin typeface="Helvetica" pitchFamily="34" charset="0"/>
                <a:ea typeface="+mj-ea"/>
                <a:cs typeface="+mj-cs"/>
              </a:rPr>
              <a:t>Degradación del ciclo de vida</a:t>
            </a:r>
            <a:endParaRPr lang="en-GB" sz="2400" b="1" kern="0" dirty="0">
              <a:solidFill>
                <a:srgbClr val="000000"/>
              </a:solidFill>
              <a:latin typeface="Helvetica" pitchFamily="34" charset="0"/>
              <a:ea typeface="+mj-ea"/>
              <a:cs typeface="+mj-cs"/>
            </a:endParaRPr>
          </a:p>
        </p:txBody>
      </p:sp>
      <p:sp>
        <p:nvSpPr>
          <p:cNvPr id="144392" name="TextBox 11"/>
          <p:cNvSpPr txBox="1">
            <a:spLocks noChangeArrowheads="1"/>
          </p:cNvSpPr>
          <p:nvPr/>
        </p:nvSpPr>
        <p:spPr bwMode="auto">
          <a:xfrm>
            <a:off x="7466013" y="3281363"/>
            <a:ext cx="722312" cy="338137"/>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-0,5%</a:t>
            </a:r>
            <a:endParaRPr lang="en-GB" sz="1600" b="1">
              <a:solidFill>
                <a:srgbClr val="000000"/>
              </a:solidFill>
              <a:latin typeface="Arial"/>
            </a:endParaRPr>
          </a:p>
        </p:txBody>
      </p:sp>
      <p:sp>
        <p:nvSpPr>
          <p:cNvPr id="144393" name="TextBox 12"/>
          <p:cNvSpPr txBox="1">
            <a:spLocks noChangeArrowheads="1"/>
          </p:cNvSpPr>
          <p:nvPr/>
        </p:nvSpPr>
        <p:spPr bwMode="auto">
          <a:xfrm>
            <a:off x="8040688" y="3810000"/>
            <a:ext cx="720725" cy="339725"/>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600" b="1">
                <a:solidFill>
                  <a:srgbClr val="000000"/>
                </a:solidFill>
                <a:latin typeface="Arial"/>
              </a:rPr>
              <a:t>-1,0%</a:t>
            </a:r>
            <a:endParaRPr lang="en-GB" sz="1600" b="1">
              <a:solidFill>
                <a:srgbClr val="000000"/>
              </a:solidFill>
              <a:latin typeface="Arial"/>
            </a:endParaRPr>
          </a:p>
        </p:txBody>
      </p:sp>
      <p:sp>
        <p:nvSpPr>
          <p:cNvPr id="8" name="TextBox 7"/>
          <p:cNvSpPr txBox="1"/>
          <p:nvPr/>
        </p:nvSpPr>
        <p:spPr>
          <a:xfrm>
            <a:off x="3563888" y="6093296"/>
            <a:ext cx="2304802" cy="430887"/>
          </a:xfrm>
          <a:prstGeom prst="rect">
            <a:avLst/>
          </a:prstGeom>
          <a:noFill/>
        </p:spPr>
        <p:txBody>
          <a:bodyPr wrap="square">
            <a:spAutoFit/>
          </a:bodyPr>
          <a:lstStyle/>
          <a:p>
            <a:pPr eaLnBrk="1" fontAlgn="auto" hangingPunct="1">
              <a:spcBef>
                <a:spcPts val="0"/>
              </a:spcBef>
              <a:spcAft>
                <a:spcPts val="0"/>
              </a:spcAft>
              <a:buClr>
                <a:srgbClr val="FF7300"/>
              </a:buClr>
              <a:buSzPct val="150000"/>
              <a:buFont typeface="Wingdings" pitchFamily="2" charset="2"/>
              <a:buChar char="§"/>
              <a:defRPr/>
            </a:pPr>
            <a:r>
              <a:rPr lang="fi-FI" sz="1100" b="1" dirty="0">
                <a:solidFill>
                  <a:srgbClr val="000000"/>
                </a:solidFill>
                <a:latin typeface="Arial" pitchFamily="34" charset="0"/>
                <a:cs typeface="Arial" pitchFamily="34" charset="0"/>
              </a:rPr>
              <a:t> 200 MW </a:t>
            </a:r>
            <a:r>
              <a:rPr lang="fi-FI" sz="1100" b="1" dirty="0" err="1">
                <a:solidFill>
                  <a:srgbClr val="000000"/>
                </a:solidFill>
                <a:latin typeface="Arial" pitchFamily="34" charset="0"/>
                <a:cs typeface="Arial" pitchFamily="34" charset="0"/>
              </a:rPr>
              <a:t>Flexicycle™</a:t>
            </a:r>
            <a:endParaRPr lang="fi-FI" sz="1100" b="1" dirty="0">
              <a:solidFill>
                <a:srgbClr val="000000"/>
              </a:solidFill>
              <a:latin typeface="Arial" pitchFamily="34" charset="0"/>
              <a:cs typeface="Arial" pitchFamily="34" charset="0"/>
            </a:endParaRPr>
          </a:p>
          <a:p>
            <a:pPr eaLnBrk="1" fontAlgn="auto" hangingPunct="1">
              <a:spcBef>
                <a:spcPts val="0"/>
              </a:spcBef>
              <a:spcAft>
                <a:spcPts val="0"/>
              </a:spcAft>
              <a:buClr>
                <a:srgbClr val="FFFFFF">
                  <a:lumMod val="50000"/>
                </a:srgbClr>
              </a:buClr>
              <a:buSzPct val="150000"/>
              <a:buFont typeface="Wingdings" pitchFamily="2" charset="2"/>
              <a:buChar char="§"/>
              <a:defRPr/>
            </a:pPr>
            <a:r>
              <a:rPr lang="fi-FI" sz="1100" b="1" dirty="0">
                <a:solidFill>
                  <a:srgbClr val="000000"/>
                </a:solidFill>
                <a:latin typeface="Arial" pitchFamily="34" charset="0"/>
                <a:cs typeface="Arial" pitchFamily="34" charset="0"/>
              </a:rPr>
              <a:t> 200 MW CCGT </a:t>
            </a:r>
            <a:r>
              <a:rPr lang="fi-FI" sz="1100" b="1" dirty="0" err="1">
                <a:solidFill>
                  <a:srgbClr val="000000"/>
                </a:solidFill>
                <a:latin typeface="Arial" pitchFamily="34" charset="0"/>
                <a:cs typeface="Arial" pitchFamily="34" charset="0"/>
              </a:rPr>
              <a:t>plant</a:t>
            </a:r>
            <a:r>
              <a:rPr lang="fi-FI" sz="1100" b="1" dirty="0">
                <a:solidFill>
                  <a:srgbClr val="000000"/>
                </a:solidFill>
                <a:latin typeface="Arial" pitchFamily="34" charset="0"/>
                <a:cs typeface="Arial" pitchFamily="34" charset="0"/>
              </a:rPr>
              <a:t> (</a:t>
            </a:r>
            <a:r>
              <a:rPr lang="fi-FI" sz="1100" b="1" dirty="0" err="1">
                <a:solidFill>
                  <a:srgbClr val="000000"/>
                </a:solidFill>
                <a:latin typeface="Arial" pitchFamily="34" charset="0"/>
                <a:cs typeface="Arial" pitchFamily="34" charset="0"/>
              </a:rPr>
              <a:t>F-class</a:t>
            </a:r>
            <a:r>
              <a:rPr lang="fi-FI" sz="1100" b="1" dirty="0">
                <a:solidFill>
                  <a:srgbClr val="000000"/>
                </a:solidFill>
                <a:latin typeface="Arial" pitchFamily="34" charset="0"/>
                <a:cs typeface="Arial" pitchFamily="34" charset="0"/>
              </a:rPr>
              <a:t>)</a:t>
            </a:r>
            <a:endParaRPr lang="en-GB" sz="11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424151537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mph" presetSubtype="0" grpId="0" nodeType="clickEffect">
                                  <p:stCondLst>
                                    <p:cond delay="0"/>
                                  </p:stCondLst>
                                  <p:childTnLst>
                                    <p:set>
                                      <p:cBhvr override="childStyle">
                                        <p:cTn id="6" dur="500" fill="hold"/>
                                        <p:tgtEl>
                                          <p:spTgt spid="6"/>
                                        </p:tgtEl>
                                        <p:attrNameLst>
                                          <p:attrName>style.color</p:attrName>
                                        </p:attrNameLst>
                                      </p:cBhvr>
                                      <p:to>
                                        <p:clrVal>
                                          <a:schemeClr val="accent2"/>
                                        </p:clrVal>
                                      </p:to>
                                    </p:set>
                                    <p:set>
                                      <p:cBhvr override="childStyle">
                                        <p:cTn id="7" dur="500" fill="hold"/>
                                        <p:tgtEl>
                                          <p:spTgt spid="6"/>
                                        </p:tgtEl>
                                        <p:attrNameLst>
                                          <p:attrName>style.fontStyle</p:attrName>
                                        </p:attrNameLst>
                                      </p:cBhvr>
                                      <p:to>
                                        <p:strVal val="italic"/>
                                      </p:to>
                                    </p:set>
                                    <p:set>
                                      <p:cBhvr>
                                        <p:cTn id="8" dur="500" fill="hold"/>
                                        <p:tgtEl>
                                          <p:spTgt spid="6"/>
                                        </p:tgtEl>
                                        <p:attrNameLst>
                                          <p:attrName>style.fontWeight</p:attrName>
                                        </p:attrNameLst>
                                      </p:cBhvr>
                                      <p:to>
                                        <p:strVal val="bold"/>
                                      </p:to>
                                    </p:set>
                                    <p:set>
                                      <p:cBhvr>
                                        <p:cTn id="9" dur="500" fill="hold"/>
                                        <p:tgtEl>
                                          <p:spTgt spid="6"/>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176087" cy="654570"/>
          </a:xfrm>
        </p:spPr>
        <p:txBody>
          <a:bodyPr/>
          <a:lstStyle/>
          <a:p>
            <a:r>
              <a:rPr lang="es-AR" dirty="0" smtClean="0"/>
              <a:t>Comparación en Consumo de Agua</a:t>
            </a:r>
            <a:endParaRPr lang="en-GB" dirty="0"/>
          </a:p>
        </p:txBody>
      </p:sp>
      <p:sp>
        <p:nvSpPr>
          <p:cNvPr id="7" name="Rounded Rectangle 6"/>
          <p:cNvSpPr/>
          <p:nvPr/>
        </p:nvSpPr>
        <p:spPr bwMode="auto">
          <a:xfrm>
            <a:off x="467544" y="1700808"/>
            <a:ext cx="1728192" cy="1368152"/>
          </a:xfrm>
          <a:prstGeom prst="roundRect">
            <a:avLst/>
          </a:prstGeom>
          <a:ln>
            <a:solidFill>
              <a:srgbClr val="0096C8"/>
            </a:solidFill>
            <a:headEnd type="none" w="med" len="med"/>
            <a:tailEnd type="none" w="med" len="med"/>
          </a:ln>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s-AR" dirty="0" smtClean="0">
                <a:solidFill>
                  <a:schemeClr val="tx1"/>
                </a:solidFill>
                <a:latin typeface="Arial" charset="0"/>
              </a:rPr>
              <a:t>CCGT</a:t>
            </a:r>
          </a:p>
          <a:p>
            <a:pPr marL="0" marR="0" indent="0" algn="ctr" defTabSz="914400" rtl="0" eaLnBrk="0" fontAlgn="base" latinLnBrk="0" hangingPunct="0">
              <a:lnSpc>
                <a:spcPct val="100000"/>
              </a:lnSpc>
              <a:spcBef>
                <a:spcPct val="0"/>
              </a:spcBef>
              <a:spcAft>
                <a:spcPct val="0"/>
              </a:spcAft>
              <a:buClrTx/>
              <a:buSzTx/>
              <a:buFontTx/>
              <a:buNone/>
              <a:tabLst/>
            </a:pPr>
            <a:endParaRPr lang="es-AR" dirty="0" smtClean="0">
              <a:solidFill>
                <a:schemeClr val="tx1"/>
              </a:solidFill>
              <a:latin typeface="Arial"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dirty="0" smtClean="0">
                <a:ln>
                  <a:noFill/>
                </a:ln>
                <a:solidFill>
                  <a:schemeClr val="tx1"/>
                </a:solidFill>
                <a:effectLst/>
                <a:latin typeface="Arial" charset="0"/>
              </a:rPr>
              <a:t> 360.000 </a:t>
            </a:r>
            <a:r>
              <a:rPr kumimoji="0" lang="es-AR" sz="2000" b="0" i="0" u="none" strike="noStrike" cap="none" normalizeH="0" dirty="0" err="1" smtClean="0">
                <a:ln>
                  <a:noFill/>
                </a:ln>
                <a:solidFill>
                  <a:schemeClr val="tx1"/>
                </a:solidFill>
                <a:effectLst/>
                <a:latin typeface="Arial" charset="0"/>
              </a:rPr>
              <a:t>lt</a:t>
            </a:r>
            <a:r>
              <a:rPr kumimoji="0" lang="es-AR" sz="2000" b="0" i="0" u="none" strike="noStrike" cap="none" normalizeH="0" dirty="0" smtClean="0">
                <a:ln>
                  <a:noFill/>
                </a:ln>
                <a:solidFill>
                  <a:schemeClr val="tx1"/>
                </a:solidFill>
                <a:effectLst/>
                <a:latin typeface="Arial" charset="0"/>
              </a:rPr>
              <a:t>/h</a:t>
            </a:r>
            <a:endParaRPr kumimoji="0" lang="en-GB" sz="2000" b="0" i="0" u="none" strike="noStrike" cap="none" normalizeH="0" baseline="0" dirty="0" smtClean="0">
              <a:ln>
                <a:noFill/>
              </a:ln>
              <a:solidFill>
                <a:schemeClr val="tx1"/>
              </a:solidFill>
              <a:effectLst/>
              <a:latin typeface="Arial" charset="0"/>
            </a:endParaRPr>
          </a:p>
        </p:txBody>
      </p:sp>
      <p:sp>
        <p:nvSpPr>
          <p:cNvPr id="8" name="TextBox 7"/>
          <p:cNvSpPr txBox="1"/>
          <p:nvPr/>
        </p:nvSpPr>
        <p:spPr>
          <a:xfrm>
            <a:off x="467544" y="1052736"/>
            <a:ext cx="7200800" cy="400110"/>
          </a:xfrm>
          <a:prstGeom prst="rect">
            <a:avLst/>
          </a:prstGeom>
          <a:noFill/>
        </p:spPr>
        <p:txBody>
          <a:bodyPr wrap="square" rtlCol="0">
            <a:spAutoFit/>
          </a:bodyPr>
          <a:lstStyle/>
          <a:p>
            <a:r>
              <a:rPr lang="es-AR" dirty="0" smtClean="0"/>
              <a:t>Central 400 MW / Eficiencia &gt;45%… distintas tecnologías</a:t>
            </a:r>
            <a:endParaRPr lang="en-GB" dirty="0"/>
          </a:p>
        </p:txBody>
      </p:sp>
      <p:grpSp>
        <p:nvGrpSpPr>
          <p:cNvPr id="17" name="Group 16"/>
          <p:cNvGrpSpPr/>
          <p:nvPr/>
        </p:nvGrpSpPr>
        <p:grpSpPr>
          <a:xfrm>
            <a:off x="1691680" y="2420888"/>
            <a:ext cx="2664296" cy="1368152"/>
            <a:chOff x="1763688" y="2492896"/>
            <a:chExt cx="2664296" cy="1368152"/>
          </a:xfrm>
        </p:grpSpPr>
        <p:sp>
          <p:nvSpPr>
            <p:cNvPr id="9" name="Rounded Rectangle 8"/>
            <p:cNvSpPr/>
            <p:nvPr/>
          </p:nvSpPr>
          <p:spPr bwMode="auto">
            <a:xfrm>
              <a:off x="2699792" y="2492896"/>
              <a:ext cx="1728192" cy="1368152"/>
            </a:xfrm>
            <a:prstGeom prst="roundRect">
              <a:avLst/>
            </a:prstGeom>
            <a:ln>
              <a:solidFill>
                <a:srgbClr val="0096C8"/>
              </a:solidFill>
              <a:headEnd type="none" w="med" len="med"/>
              <a:tailEnd type="none" w="med" len="med"/>
            </a:ln>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s-AR" dirty="0" smtClean="0">
                  <a:solidFill>
                    <a:schemeClr val="tx1"/>
                  </a:solidFill>
                  <a:latin typeface="Arial" charset="0"/>
                </a:rPr>
                <a:t>Wärtsilä </a:t>
              </a:r>
              <a:r>
                <a:rPr lang="es-AR" dirty="0" err="1" smtClean="0">
                  <a:solidFill>
                    <a:schemeClr val="tx1"/>
                  </a:solidFill>
                  <a:latin typeface="Arial" charset="0"/>
                </a:rPr>
                <a:t>Flexicycle</a:t>
              </a:r>
              <a:endParaRPr lang="es-AR" dirty="0" smtClean="0">
                <a:solidFill>
                  <a:schemeClr val="tx1"/>
                </a:solidFill>
                <a:latin typeface="Arial"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s-AR" dirty="0" smtClean="0">
                <a:solidFill>
                  <a:schemeClr val="tx1"/>
                </a:solidFill>
                <a:latin typeface="Arial"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dirty="0" smtClean="0">
                  <a:ln>
                    <a:noFill/>
                  </a:ln>
                  <a:solidFill>
                    <a:schemeClr val="tx1"/>
                  </a:solidFill>
                  <a:effectLst/>
                  <a:latin typeface="Arial" charset="0"/>
                </a:rPr>
                <a:t> </a:t>
              </a:r>
              <a:endParaRPr kumimoji="0" lang="en-GB" sz="2000" b="0" i="0" u="none" strike="noStrike" cap="none" normalizeH="0" baseline="0" dirty="0" smtClean="0">
                <a:ln>
                  <a:noFill/>
                </a:ln>
                <a:solidFill>
                  <a:schemeClr val="tx1"/>
                </a:solidFill>
                <a:effectLst/>
                <a:latin typeface="Arial" charset="0"/>
              </a:endParaRPr>
            </a:p>
          </p:txBody>
        </p:sp>
        <p:sp>
          <p:nvSpPr>
            <p:cNvPr id="10" name="Down Arrow 9"/>
            <p:cNvSpPr/>
            <p:nvPr/>
          </p:nvSpPr>
          <p:spPr bwMode="auto">
            <a:xfrm>
              <a:off x="3131840" y="3284984"/>
              <a:ext cx="216024" cy="360040"/>
            </a:xfrm>
            <a:prstGeom prst="downArrow">
              <a:avLst/>
            </a:prstGeom>
            <a:solidFill>
              <a:srgbClr val="FF882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11" name="TextBox 10"/>
            <p:cNvSpPr txBox="1"/>
            <p:nvPr/>
          </p:nvSpPr>
          <p:spPr>
            <a:xfrm>
              <a:off x="3419872" y="3284984"/>
              <a:ext cx="720080" cy="400110"/>
            </a:xfrm>
            <a:prstGeom prst="rect">
              <a:avLst/>
            </a:prstGeom>
            <a:noFill/>
          </p:spPr>
          <p:txBody>
            <a:bodyPr wrap="square" rtlCol="0">
              <a:spAutoFit/>
            </a:bodyPr>
            <a:lstStyle/>
            <a:p>
              <a:r>
                <a:rPr lang="es-AR" b="1" dirty="0" smtClean="0"/>
                <a:t>80%</a:t>
              </a:r>
              <a:endParaRPr lang="en-GB" b="1" dirty="0"/>
            </a:p>
          </p:txBody>
        </p:sp>
        <p:sp>
          <p:nvSpPr>
            <p:cNvPr id="13" name="Oval 12"/>
            <p:cNvSpPr/>
            <p:nvPr/>
          </p:nvSpPr>
          <p:spPr bwMode="auto">
            <a:xfrm>
              <a:off x="3059832" y="3140968"/>
              <a:ext cx="1008112" cy="648072"/>
            </a:xfrm>
            <a:prstGeom prst="ellipse">
              <a:avLst/>
            </a:prstGeom>
            <a:noFill/>
            <a:ln w="28575" cap="flat" cmpd="sng" algn="ctr">
              <a:solidFill>
                <a:srgbClr val="00B05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cxnSp>
          <p:nvCxnSpPr>
            <p:cNvPr id="16" name="Straight Arrow Connector 15"/>
            <p:cNvCxnSpPr>
              <a:endCxn id="13" idx="2"/>
            </p:cNvCxnSpPr>
            <p:nvPr/>
          </p:nvCxnSpPr>
          <p:spPr bwMode="auto">
            <a:xfrm>
              <a:off x="1763688" y="2924944"/>
              <a:ext cx="1296144" cy="540060"/>
            </a:xfrm>
            <a:prstGeom prst="straightConnector1">
              <a:avLst/>
            </a:prstGeom>
            <a:solidFill>
              <a:schemeClr val="accent1"/>
            </a:solidFill>
            <a:ln w="28575" cap="flat" cmpd="sng" algn="ctr">
              <a:solidFill>
                <a:schemeClr val="tx1"/>
              </a:solidFill>
              <a:prstDash val="sysDash"/>
              <a:round/>
              <a:headEnd type="none" w="med" len="med"/>
              <a:tailEnd type="arrow"/>
            </a:ln>
            <a:effectLst/>
          </p:spPr>
        </p:cxnSp>
      </p:grpSp>
      <p:grpSp>
        <p:nvGrpSpPr>
          <p:cNvPr id="18" name="Group 17"/>
          <p:cNvGrpSpPr/>
          <p:nvPr/>
        </p:nvGrpSpPr>
        <p:grpSpPr>
          <a:xfrm>
            <a:off x="1691680" y="2852936"/>
            <a:ext cx="4896544" cy="1728192"/>
            <a:chOff x="-468560" y="2132856"/>
            <a:chExt cx="4896544" cy="1728192"/>
          </a:xfrm>
        </p:grpSpPr>
        <p:sp>
          <p:nvSpPr>
            <p:cNvPr id="19" name="Rounded Rectangle 18"/>
            <p:cNvSpPr/>
            <p:nvPr/>
          </p:nvSpPr>
          <p:spPr bwMode="auto">
            <a:xfrm>
              <a:off x="2699792" y="2492896"/>
              <a:ext cx="1728192" cy="1368152"/>
            </a:xfrm>
            <a:prstGeom prst="roundRect">
              <a:avLst/>
            </a:prstGeom>
            <a:ln>
              <a:solidFill>
                <a:srgbClr val="0096C8"/>
              </a:solidFill>
              <a:headEnd type="none" w="med" len="med"/>
              <a:tailEnd type="none" w="med" len="med"/>
            </a:ln>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s-AR" dirty="0" smtClean="0">
                  <a:solidFill>
                    <a:schemeClr val="tx1"/>
                  </a:solidFill>
                  <a:latin typeface="Arial" charset="0"/>
                </a:rPr>
                <a:t>Wärtsilä </a:t>
              </a:r>
              <a:r>
                <a:rPr lang="es-AR" dirty="0" err="1" smtClean="0">
                  <a:solidFill>
                    <a:schemeClr val="tx1"/>
                  </a:solidFill>
                  <a:latin typeface="Arial" charset="0"/>
                </a:rPr>
                <a:t>Dry</a:t>
              </a:r>
              <a:r>
                <a:rPr lang="es-AR" dirty="0" smtClean="0">
                  <a:solidFill>
                    <a:schemeClr val="tx1"/>
                  </a:solidFill>
                  <a:latin typeface="Arial" charset="0"/>
                </a:rPr>
                <a:t> </a:t>
              </a:r>
              <a:r>
                <a:rPr lang="es-AR" dirty="0" err="1" smtClean="0">
                  <a:solidFill>
                    <a:schemeClr val="tx1"/>
                  </a:solidFill>
                  <a:latin typeface="Arial" charset="0"/>
                </a:rPr>
                <a:t>Flexicycle</a:t>
              </a:r>
              <a:endParaRPr lang="es-AR" dirty="0" smtClean="0">
                <a:solidFill>
                  <a:schemeClr val="tx1"/>
                </a:solidFill>
                <a:latin typeface="Arial"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s-AR" dirty="0" smtClean="0">
                <a:solidFill>
                  <a:schemeClr val="tx1"/>
                </a:solidFill>
                <a:latin typeface="Arial"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dirty="0" smtClean="0">
                  <a:ln>
                    <a:noFill/>
                  </a:ln>
                  <a:solidFill>
                    <a:schemeClr val="tx1"/>
                  </a:solidFill>
                  <a:effectLst/>
                  <a:latin typeface="Arial" charset="0"/>
                </a:rPr>
                <a:t> </a:t>
              </a:r>
              <a:endParaRPr kumimoji="0" lang="en-GB" sz="2000" b="0" i="0" u="none" strike="noStrike" cap="none" normalizeH="0" baseline="0" dirty="0" smtClean="0">
                <a:ln>
                  <a:noFill/>
                </a:ln>
                <a:solidFill>
                  <a:schemeClr val="tx1"/>
                </a:solidFill>
                <a:effectLst/>
                <a:latin typeface="Arial" charset="0"/>
              </a:endParaRPr>
            </a:p>
          </p:txBody>
        </p:sp>
        <p:sp>
          <p:nvSpPr>
            <p:cNvPr id="20" name="Down Arrow 19"/>
            <p:cNvSpPr/>
            <p:nvPr/>
          </p:nvSpPr>
          <p:spPr bwMode="auto">
            <a:xfrm>
              <a:off x="3131840" y="3284984"/>
              <a:ext cx="216024" cy="360040"/>
            </a:xfrm>
            <a:prstGeom prst="downArrow">
              <a:avLst/>
            </a:prstGeom>
            <a:solidFill>
              <a:srgbClr val="FF882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21" name="TextBox 20"/>
            <p:cNvSpPr txBox="1"/>
            <p:nvPr/>
          </p:nvSpPr>
          <p:spPr>
            <a:xfrm>
              <a:off x="3419872" y="3284984"/>
              <a:ext cx="720080" cy="400110"/>
            </a:xfrm>
            <a:prstGeom prst="rect">
              <a:avLst/>
            </a:prstGeom>
            <a:noFill/>
          </p:spPr>
          <p:txBody>
            <a:bodyPr wrap="square" rtlCol="0">
              <a:spAutoFit/>
            </a:bodyPr>
            <a:lstStyle/>
            <a:p>
              <a:r>
                <a:rPr lang="es-AR" b="1" dirty="0" smtClean="0"/>
                <a:t>95%</a:t>
              </a:r>
              <a:endParaRPr lang="en-GB" b="1" dirty="0"/>
            </a:p>
          </p:txBody>
        </p:sp>
        <p:sp>
          <p:nvSpPr>
            <p:cNvPr id="22" name="Oval 21"/>
            <p:cNvSpPr/>
            <p:nvPr/>
          </p:nvSpPr>
          <p:spPr bwMode="auto">
            <a:xfrm>
              <a:off x="3059832" y="3140968"/>
              <a:ext cx="1008112" cy="648072"/>
            </a:xfrm>
            <a:prstGeom prst="ellipse">
              <a:avLst/>
            </a:prstGeom>
            <a:noFill/>
            <a:ln w="28575" cap="flat" cmpd="sng" algn="ctr">
              <a:solidFill>
                <a:srgbClr val="00B05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cxnSp>
          <p:nvCxnSpPr>
            <p:cNvPr id="23" name="Straight Arrow Connector 22"/>
            <p:cNvCxnSpPr>
              <a:endCxn id="22" idx="2"/>
            </p:cNvCxnSpPr>
            <p:nvPr/>
          </p:nvCxnSpPr>
          <p:spPr bwMode="auto">
            <a:xfrm>
              <a:off x="-468560" y="2132856"/>
              <a:ext cx="3528392" cy="1332148"/>
            </a:xfrm>
            <a:prstGeom prst="straightConnector1">
              <a:avLst/>
            </a:prstGeom>
            <a:solidFill>
              <a:schemeClr val="accent1"/>
            </a:solidFill>
            <a:ln w="28575" cap="flat" cmpd="sng" algn="ctr">
              <a:solidFill>
                <a:schemeClr val="tx1"/>
              </a:solidFill>
              <a:prstDash val="sysDash"/>
              <a:round/>
              <a:headEnd type="none" w="med" len="med"/>
              <a:tailEnd type="arrow"/>
            </a:ln>
            <a:effectLst/>
          </p:spPr>
        </p:cxnSp>
      </p:grpSp>
      <p:grpSp>
        <p:nvGrpSpPr>
          <p:cNvPr id="24" name="Group 23"/>
          <p:cNvGrpSpPr/>
          <p:nvPr/>
        </p:nvGrpSpPr>
        <p:grpSpPr>
          <a:xfrm>
            <a:off x="1691680" y="2852936"/>
            <a:ext cx="7056784" cy="2664296"/>
            <a:chOff x="-2628800" y="1196752"/>
            <a:chExt cx="7056784" cy="2664296"/>
          </a:xfrm>
        </p:grpSpPr>
        <p:sp>
          <p:nvSpPr>
            <p:cNvPr id="25" name="Rounded Rectangle 24"/>
            <p:cNvSpPr/>
            <p:nvPr/>
          </p:nvSpPr>
          <p:spPr bwMode="auto">
            <a:xfrm>
              <a:off x="2699792" y="2492896"/>
              <a:ext cx="1728192" cy="1368152"/>
            </a:xfrm>
            <a:prstGeom prst="roundRect">
              <a:avLst/>
            </a:prstGeom>
            <a:ln>
              <a:solidFill>
                <a:srgbClr val="0096C8"/>
              </a:solidFill>
              <a:headEnd type="none" w="med" len="med"/>
              <a:tailEnd type="none" w="med" len="med"/>
            </a:ln>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s-AR" dirty="0" smtClean="0">
                  <a:solidFill>
                    <a:schemeClr val="tx1"/>
                  </a:solidFill>
                  <a:latin typeface="Arial" charset="0"/>
                </a:rPr>
                <a:t>Wärtsilä Open </a:t>
              </a:r>
              <a:r>
                <a:rPr lang="es-AR" dirty="0" err="1" smtClean="0">
                  <a:solidFill>
                    <a:schemeClr val="tx1"/>
                  </a:solidFill>
                  <a:latin typeface="Arial" charset="0"/>
                </a:rPr>
                <a:t>cycle</a:t>
              </a:r>
              <a:r>
                <a:rPr lang="es-AR" dirty="0" smtClean="0">
                  <a:solidFill>
                    <a:schemeClr val="tx1"/>
                  </a:solidFill>
                  <a:latin typeface="Arial" charset="0"/>
                </a:rPr>
                <a:t> </a:t>
              </a:r>
            </a:p>
            <a:p>
              <a:pPr marL="0" marR="0" indent="0" algn="ctr" defTabSz="914400" rtl="0" eaLnBrk="0" fontAlgn="base" latinLnBrk="0" hangingPunct="0">
                <a:lnSpc>
                  <a:spcPct val="100000"/>
                </a:lnSpc>
                <a:spcBef>
                  <a:spcPct val="0"/>
                </a:spcBef>
                <a:spcAft>
                  <a:spcPct val="0"/>
                </a:spcAft>
                <a:buClrTx/>
                <a:buSzTx/>
                <a:buFontTx/>
                <a:buNone/>
                <a:tabLst/>
              </a:pPr>
              <a:endParaRPr lang="es-AR" dirty="0" smtClean="0">
                <a:solidFill>
                  <a:schemeClr val="tx1"/>
                </a:solidFill>
                <a:latin typeface="Arial"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dirty="0" smtClean="0">
                  <a:ln>
                    <a:noFill/>
                  </a:ln>
                  <a:solidFill>
                    <a:schemeClr val="tx1"/>
                  </a:solidFill>
                  <a:effectLst/>
                  <a:latin typeface="Arial" charset="0"/>
                </a:rPr>
                <a:t> </a:t>
              </a:r>
              <a:endParaRPr kumimoji="0" lang="en-GB" sz="2000" b="0" i="0" u="none" strike="noStrike" cap="none" normalizeH="0" baseline="0" dirty="0" smtClean="0">
                <a:ln>
                  <a:noFill/>
                </a:ln>
                <a:solidFill>
                  <a:schemeClr val="tx1"/>
                </a:solidFill>
                <a:effectLst/>
                <a:latin typeface="Arial" charset="0"/>
              </a:endParaRPr>
            </a:p>
          </p:txBody>
        </p:sp>
        <p:sp>
          <p:nvSpPr>
            <p:cNvPr id="26" name="Down Arrow 25"/>
            <p:cNvSpPr/>
            <p:nvPr/>
          </p:nvSpPr>
          <p:spPr bwMode="auto">
            <a:xfrm>
              <a:off x="3131840" y="3284984"/>
              <a:ext cx="216024" cy="360040"/>
            </a:xfrm>
            <a:prstGeom prst="downArrow">
              <a:avLst/>
            </a:prstGeom>
            <a:solidFill>
              <a:srgbClr val="FF882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27" name="TextBox 26"/>
            <p:cNvSpPr txBox="1"/>
            <p:nvPr/>
          </p:nvSpPr>
          <p:spPr>
            <a:xfrm>
              <a:off x="3419872" y="3284984"/>
              <a:ext cx="720080" cy="400110"/>
            </a:xfrm>
            <a:prstGeom prst="rect">
              <a:avLst/>
            </a:prstGeom>
            <a:noFill/>
          </p:spPr>
          <p:txBody>
            <a:bodyPr wrap="square" rtlCol="0">
              <a:spAutoFit/>
            </a:bodyPr>
            <a:lstStyle/>
            <a:p>
              <a:r>
                <a:rPr lang="es-AR" b="1" dirty="0" smtClean="0"/>
                <a:t>99%</a:t>
              </a:r>
              <a:endParaRPr lang="en-GB" b="1" dirty="0"/>
            </a:p>
          </p:txBody>
        </p:sp>
        <p:sp>
          <p:nvSpPr>
            <p:cNvPr id="28" name="Oval 27"/>
            <p:cNvSpPr/>
            <p:nvPr/>
          </p:nvSpPr>
          <p:spPr bwMode="auto">
            <a:xfrm>
              <a:off x="3059832" y="3140968"/>
              <a:ext cx="1008112" cy="648072"/>
            </a:xfrm>
            <a:prstGeom prst="ellipse">
              <a:avLst/>
            </a:prstGeom>
            <a:noFill/>
            <a:ln w="28575" cap="flat" cmpd="sng" algn="ctr">
              <a:solidFill>
                <a:srgbClr val="00B05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cxnSp>
          <p:nvCxnSpPr>
            <p:cNvPr id="29" name="Straight Arrow Connector 28"/>
            <p:cNvCxnSpPr>
              <a:endCxn id="28" idx="2"/>
            </p:cNvCxnSpPr>
            <p:nvPr/>
          </p:nvCxnSpPr>
          <p:spPr bwMode="auto">
            <a:xfrm>
              <a:off x="-2628800" y="1196752"/>
              <a:ext cx="5688632" cy="2268252"/>
            </a:xfrm>
            <a:prstGeom prst="straightConnector1">
              <a:avLst/>
            </a:prstGeom>
            <a:solidFill>
              <a:schemeClr val="accent1"/>
            </a:solidFill>
            <a:ln w="28575" cap="flat" cmpd="sng" algn="ctr">
              <a:solidFill>
                <a:schemeClr val="tx1"/>
              </a:solidFill>
              <a:prstDash val="sysDash"/>
              <a:round/>
              <a:headEnd type="none" w="med" len="med"/>
              <a:tailEnd type="arrow"/>
            </a:ln>
            <a:effectLst/>
          </p:spPr>
        </p:cxnSp>
      </p:grpSp>
      <p:pic>
        <p:nvPicPr>
          <p:cNvPr id="3" name="Picture 2"/>
          <p:cNvPicPr>
            <a:picLocks noChangeAspect="1"/>
          </p:cNvPicPr>
          <p:nvPr/>
        </p:nvPicPr>
        <p:blipFill>
          <a:blip r:embed="rId2"/>
          <a:stretch>
            <a:fillRect/>
          </a:stretch>
        </p:blipFill>
        <p:spPr>
          <a:xfrm>
            <a:off x="179390" y="4437140"/>
            <a:ext cx="4034408" cy="2247746"/>
          </a:xfrm>
          <a:prstGeom prst="rect">
            <a:avLst/>
          </a:prstGeom>
        </p:spPr>
      </p:pic>
    </p:spTree>
    <p:extLst>
      <p:ext uri="{BB962C8B-B14F-4D97-AF65-F5344CB8AC3E}">
        <p14:creationId xmlns:p14="http://schemas.microsoft.com/office/powerpoint/2010/main" val="11976976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2000"/>
                                        <p:tgtEl>
                                          <p:spTgt spid="18"/>
                                        </p:tgtEl>
                                      </p:cBhvr>
                                    </p:animEffect>
                                  </p:childTnLst>
                                </p:cTn>
                              </p:par>
                              <p:par>
                                <p:cTn id="13" presetID="10" presetClass="exit" presetSubtype="0" fill="hold" nodeType="withEffect">
                                  <p:stCondLst>
                                    <p:cond delay="0"/>
                                  </p:stCondLst>
                                  <p:childTnLst>
                                    <p:animEffect transition="out" filter="fade">
                                      <p:cBhvr>
                                        <p:cTn id="14" dur="2000"/>
                                        <p:tgtEl>
                                          <p:spTgt spid="17"/>
                                        </p:tgtEl>
                                      </p:cBhvr>
                                    </p:animEffect>
                                    <p:set>
                                      <p:cBhvr>
                                        <p:cTn id="15" dur="1" fill="hold">
                                          <p:stCondLst>
                                            <p:cond delay="1999"/>
                                          </p:stCondLst>
                                        </p:cTn>
                                        <p:tgtEl>
                                          <p:spTgt spid="17"/>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2000"/>
                                        <p:tgtEl>
                                          <p:spTgt spid="24"/>
                                        </p:tgtEl>
                                      </p:cBhvr>
                                    </p:animEffect>
                                  </p:childTnLst>
                                </p:cTn>
                              </p:par>
                              <p:par>
                                <p:cTn id="21" presetID="10" presetClass="exit" presetSubtype="0" fill="hold" nodeType="withEffect">
                                  <p:stCondLst>
                                    <p:cond delay="0"/>
                                  </p:stCondLst>
                                  <p:childTnLst>
                                    <p:animEffect transition="out" filter="fade">
                                      <p:cBhvr>
                                        <p:cTn id="22" dur="2000"/>
                                        <p:tgtEl>
                                          <p:spTgt spid="18"/>
                                        </p:tgtEl>
                                      </p:cBhvr>
                                    </p:animEffect>
                                    <p:set>
                                      <p:cBhvr>
                                        <p:cTn id="23" dur="1" fill="hold">
                                          <p:stCondLst>
                                            <p:cond delay="1999"/>
                                          </p:stCondLst>
                                        </p:cTn>
                                        <p:tgtEl>
                                          <p:spTgt spid="18"/>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51400" y="2348850"/>
            <a:ext cx="8496300" cy="2088290"/>
          </a:xfrm>
        </p:spPr>
        <p:txBody>
          <a:bodyPr/>
          <a:lstStyle/>
          <a:p>
            <a:r>
              <a:rPr lang="en-US" sz="4000" dirty="0" err="1" smtClean="0">
                <a:solidFill>
                  <a:schemeClr val="tx1"/>
                </a:solidFill>
              </a:rPr>
              <a:t>Arranques</a:t>
            </a:r>
            <a:r>
              <a:rPr lang="en-US" sz="4000" dirty="0" smtClean="0">
                <a:solidFill>
                  <a:schemeClr val="tx1"/>
                </a:solidFill>
              </a:rPr>
              <a:t>, </a:t>
            </a:r>
            <a:r>
              <a:rPr lang="en-US" sz="4000" dirty="0" err="1" smtClean="0">
                <a:solidFill>
                  <a:schemeClr val="tx1"/>
                </a:solidFill>
              </a:rPr>
              <a:t>paradas</a:t>
            </a:r>
            <a:r>
              <a:rPr lang="en-US" sz="4000" dirty="0" smtClean="0">
                <a:solidFill>
                  <a:schemeClr val="tx1"/>
                </a:solidFill>
              </a:rPr>
              <a:t> y </a:t>
            </a:r>
            <a:r>
              <a:rPr lang="en-US" sz="4000" dirty="0" err="1" smtClean="0">
                <a:solidFill>
                  <a:schemeClr val="tx1"/>
                </a:solidFill>
              </a:rPr>
              <a:t>ciclado</a:t>
            </a:r>
            <a:endParaRPr lang="en-US" sz="4000" dirty="0" smtClean="0">
              <a:solidFill>
                <a:schemeClr val="tx1"/>
              </a:solidFill>
            </a:endParaRPr>
          </a:p>
        </p:txBody>
      </p:sp>
    </p:spTree>
    <p:extLst>
      <p:ext uri="{BB962C8B-B14F-4D97-AF65-F5344CB8AC3E}">
        <p14:creationId xmlns:p14="http://schemas.microsoft.com/office/powerpoint/2010/main" val="3419499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Picture 75" descr="PPTgrid.png"/>
          <p:cNvPicPr>
            <a:picLocks noChangeAspect="1"/>
          </p:cNvPicPr>
          <p:nvPr/>
        </p:nvPicPr>
        <p:blipFill>
          <a:blip r:embed="rId3" cstate="print"/>
          <a:stretch>
            <a:fillRect/>
          </a:stretch>
        </p:blipFill>
        <p:spPr>
          <a:xfrm>
            <a:off x="827584" y="943660"/>
            <a:ext cx="7491365" cy="3925500"/>
          </a:xfrm>
          <a:prstGeom prst="rect">
            <a:avLst/>
          </a:prstGeom>
        </p:spPr>
      </p:pic>
      <p:sp>
        <p:nvSpPr>
          <p:cNvPr id="56784" name="Rectangle 1226"/>
          <p:cNvSpPr>
            <a:spLocks noGrp="1" noChangeArrowheads="1"/>
          </p:cNvSpPr>
          <p:nvPr>
            <p:ph type="title"/>
          </p:nvPr>
        </p:nvSpPr>
        <p:spPr>
          <a:xfrm>
            <a:off x="0" y="279"/>
            <a:ext cx="9144000" cy="608404"/>
          </a:xfrm>
        </p:spPr>
        <p:txBody>
          <a:bodyPr/>
          <a:lstStyle/>
          <a:p>
            <a:r>
              <a:rPr lang="fi-FI" sz="2300" dirty="0" smtClean="0"/>
              <a:t>Secuencia de toma de carga para diferentes tipos de plantas</a:t>
            </a:r>
          </a:p>
        </p:txBody>
      </p:sp>
      <p:sp>
        <p:nvSpPr>
          <p:cNvPr id="103" name="Freeform 63"/>
          <p:cNvSpPr>
            <a:spLocks/>
          </p:cNvSpPr>
          <p:nvPr/>
        </p:nvSpPr>
        <p:spPr bwMode="auto">
          <a:xfrm rot="-60000">
            <a:off x="815284" y="1660432"/>
            <a:ext cx="661712" cy="3120352"/>
          </a:xfrm>
          <a:custGeom>
            <a:avLst/>
            <a:gdLst>
              <a:gd name="T0" fmla="*/ 0 w 1305491"/>
              <a:gd name="T1" fmla="*/ 3162654 h 3150307"/>
              <a:gd name="T2" fmla="*/ 37302 w 1305491"/>
              <a:gd name="T3" fmla="*/ 3160446 h 3150307"/>
              <a:gd name="T4" fmla="*/ 169358 w 1305491"/>
              <a:gd name="T5" fmla="*/ 0 h 3150307"/>
              <a:gd name="T6" fmla="*/ 309442 w 1305491"/>
              <a:gd name="T7" fmla="*/ 15914 h 3150307"/>
              <a:gd name="T8" fmla="*/ 0 60000 65536"/>
              <a:gd name="T9" fmla="*/ 0 60000 65536"/>
              <a:gd name="T10" fmla="*/ 0 60000 65536"/>
              <a:gd name="T11" fmla="*/ 0 60000 65536"/>
              <a:gd name="T12" fmla="*/ 0 w 1305491"/>
              <a:gd name="T13" fmla="*/ 0 h 3150307"/>
              <a:gd name="T14" fmla="*/ 1305491 w 1305491"/>
              <a:gd name="T15" fmla="*/ 3150307 h 3150307"/>
            </a:gdLst>
            <a:ahLst/>
            <a:cxnLst>
              <a:cxn ang="T8">
                <a:pos x="T0" y="T1"/>
              </a:cxn>
              <a:cxn ang="T9">
                <a:pos x="T2" y="T3"/>
              </a:cxn>
              <a:cxn ang="T10">
                <a:pos x="T4" y="T5"/>
              </a:cxn>
              <a:cxn ang="T11">
                <a:pos x="T6" y="T7"/>
              </a:cxn>
            </a:cxnLst>
            <a:rect l="T12" t="T13" r="T14" b="T15"/>
            <a:pathLst>
              <a:path w="1305491" h="3150307">
                <a:moveTo>
                  <a:pt x="0" y="3150307"/>
                </a:moveTo>
                <a:lnTo>
                  <a:pt x="157374" y="3148107"/>
                </a:lnTo>
                <a:lnTo>
                  <a:pt x="714497" y="0"/>
                </a:lnTo>
                <a:lnTo>
                  <a:pt x="1305491" y="15858"/>
                </a:lnTo>
              </a:path>
            </a:pathLst>
          </a:custGeom>
          <a:noFill/>
          <a:ln w="63500">
            <a:solidFill>
              <a:schemeClr val="accent1"/>
            </a:solidFill>
            <a:round/>
            <a:headEnd/>
            <a:tailEnd type="triangle" w="med" len="me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64" name="Flowchart: Connector 63"/>
          <p:cNvSpPr/>
          <p:nvPr/>
        </p:nvSpPr>
        <p:spPr>
          <a:xfrm>
            <a:off x="727234" y="4643446"/>
            <a:ext cx="320675" cy="320675"/>
          </a:xfrm>
          <a:prstGeom prst="flowChartConnector">
            <a:avLst/>
          </a:prstGeom>
          <a:solidFill>
            <a:schemeClr val="accent1"/>
          </a:solidFill>
          <a:ln/>
        </p:spPr>
        <p:style>
          <a:lnRef idx="0">
            <a:schemeClr val="accent2"/>
          </a:lnRef>
          <a:fillRef idx="3">
            <a:schemeClr val="accent2"/>
          </a:fillRef>
          <a:effectRef idx="3">
            <a:schemeClr val="accent2"/>
          </a:effectRef>
          <a:fontRef idx="minor">
            <a:schemeClr val="lt1"/>
          </a:fontRef>
        </p:style>
        <p:txBody>
          <a:bodyPr/>
          <a:lstStyle/>
          <a:p>
            <a:pPr fontAlgn="auto">
              <a:spcBef>
                <a:spcPts val="0"/>
              </a:spcBef>
              <a:spcAft>
                <a:spcPts val="0"/>
              </a:spcAft>
              <a:defRPr/>
            </a:pPr>
            <a:endParaRPr lang="en-US" sz="1800">
              <a:solidFill>
                <a:srgbClr val="000000"/>
              </a:solidFill>
            </a:endParaRPr>
          </a:p>
        </p:txBody>
      </p:sp>
      <p:sp>
        <p:nvSpPr>
          <p:cNvPr id="56758" name="Text Box 331"/>
          <p:cNvSpPr txBox="1">
            <a:spLocks noChangeArrowheads="1"/>
          </p:cNvSpPr>
          <p:nvPr/>
        </p:nvSpPr>
        <p:spPr bwMode="auto">
          <a:xfrm>
            <a:off x="756865" y="4810125"/>
            <a:ext cx="268288" cy="274638"/>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759" name="Text Box 332"/>
          <p:cNvSpPr txBox="1">
            <a:spLocks noChangeArrowheads="1"/>
          </p:cNvSpPr>
          <p:nvPr/>
        </p:nvSpPr>
        <p:spPr bwMode="auto">
          <a:xfrm>
            <a:off x="1393453" y="4810125"/>
            <a:ext cx="269875"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5</a:t>
            </a:r>
            <a:endParaRPr lang="en-GB" sz="1200" smtClean="0">
              <a:solidFill>
                <a:srgbClr val="000000"/>
              </a:solidFill>
              <a:latin typeface="Arial"/>
            </a:endParaRPr>
          </a:p>
        </p:txBody>
      </p:sp>
      <p:sp>
        <p:nvSpPr>
          <p:cNvPr id="56760" name="Text Box 333"/>
          <p:cNvSpPr txBox="1">
            <a:spLocks noChangeArrowheads="1"/>
          </p:cNvSpPr>
          <p:nvPr/>
        </p:nvSpPr>
        <p:spPr bwMode="auto">
          <a:xfrm>
            <a:off x="2001465" y="4810125"/>
            <a:ext cx="355600"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761" name="Text Box 334"/>
          <p:cNvSpPr txBox="1">
            <a:spLocks noChangeArrowheads="1"/>
          </p:cNvSpPr>
          <p:nvPr/>
        </p:nvSpPr>
        <p:spPr bwMode="auto">
          <a:xfrm>
            <a:off x="2639640" y="4810125"/>
            <a:ext cx="355600"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15</a:t>
            </a:r>
            <a:endParaRPr lang="en-GB" sz="1200" smtClean="0">
              <a:solidFill>
                <a:srgbClr val="000000"/>
              </a:solidFill>
              <a:latin typeface="Arial"/>
            </a:endParaRPr>
          </a:p>
        </p:txBody>
      </p:sp>
      <p:sp>
        <p:nvSpPr>
          <p:cNvPr id="56762" name="Text Box 335"/>
          <p:cNvSpPr txBox="1">
            <a:spLocks noChangeArrowheads="1"/>
          </p:cNvSpPr>
          <p:nvPr/>
        </p:nvSpPr>
        <p:spPr bwMode="auto">
          <a:xfrm>
            <a:off x="3290515" y="4810125"/>
            <a:ext cx="354013"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763" name="Text Box 336"/>
          <p:cNvSpPr txBox="1">
            <a:spLocks noChangeArrowheads="1"/>
          </p:cNvSpPr>
          <p:nvPr/>
        </p:nvSpPr>
        <p:spPr bwMode="auto">
          <a:xfrm>
            <a:off x="3919165" y="4810125"/>
            <a:ext cx="354013"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25</a:t>
            </a:r>
            <a:endParaRPr lang="en-GB" sz="1200" smtClean="0">
              <a:solidFill>
                <a:srgbClr val="000000"/>
              </a:solidFill>
              <a:latin typeface="Arial"/>
            </a:endParaRPr>
          </a:p>
        </p:txBody>
      </p:sp>
      <p:sp>
        <p:nvSpPr>
          <p:cNvPr id="56764" name="Text Box 337"/>
          <p:cNvSpPr txBox="1">
            <a:spLocks noChangeArrowheads="1"/>
          </p:cNvSpPr>
          <p:nvPr/>
        </p:nvSpPr>
        <p:spPr bwMode="auto">
          <a:xfrm>
            <a:off x="4560515" y="4810125"/>
            <a:ext cx="354013"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765" name="Text Box 338"/>
          <p:cNvSpPr txBox="1">
            <a:spLocks noChangeArrowheads="1"/>
          </p:cNvSpPr>
          <p:nvPr/>
        </p:nvSpPr>
        <p:spPr bwMode="auto">
          <a:xfrm>
            <a:off x="5201865" y="4810125"/>
            <a:ext cx="354013"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35</a:t>
            </a:r>
            <a:endParaRPr lang="en-GB" sz="1200" smtClean="0">
              <a:solidFill>
                <a:srgbClr val="000000"/>
              </a:solidFill>
              <a:latin typeface="Arial"/>
            </a:endParaRPr>
          </a:p>
        </p:txBody>
      </p:sp>
      <p:sp>
        <p:nvSpPr>
          <p:cNvPr id="56766" name="Text Box 339"/>
          <p:cNvSpPr txBox="1">
            <a:spLocks noChangeArrowheads="1"/>
          </p:cNvSpPr>
          <p:nvPr/>
        </p:nvSpPr>
        <p:spPr bwMode="auto">
          <a:xfrm>
            <a:off x="5843215" y="4810125"/>
            <a:ext cx="354013"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67" name="Text Box 340"/>
          <p:cNvSpPr txBox="1">
            <a:spLocks noChangeArrowheads="1"/>
          </p:cNvSpPr>
          <p:nvPr/>
        </p:nvSpPr>
        <p:spPr bwMode="auto">
          <a:xfrm>
            <a:off x="6482978" y="4810125"/>
            <a:ext cx="354012"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45</a:t>
            </a:r>
            <a:endParaRPr lang="en-GB" sz="1200" smtClean="0">
              <a:solidFill>
                <a:srgbClr val="000000"/>
              </a:solidFill>
              <a:latin typeface="Arial"/>
            </a:endParaRPr>
          </a:p>
        </p:txBody>
      </p:sp>
      <p:sp>
        <p:nvSpPr>
          <p:cNvPr id="56768" name="Text Box 341"/>
          <p:cNvSpPr txBox="1">
            <a:spLocks noChangeArrowheads="1"/>
          </p:cNvSpPr>
          <p:nvPr/>
        </p:nvSpPr>
        <p:spPr bwMode="auto">
          <a:xfrm>
            <a:off x="7124328" y="4810125"/>
            <a:ext cx="354012"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69" name="Text Box 344"/>
          <p:cNvSpPr txBox="1">
            <a:spLocks noChangeArrowheads="1"/>
          </p:cNvSpPr>
          <p:nvPr/>
        </p:nvSpPr>
        <p:spPr bwMode="auto">
          <a:xfrm>
            <a:off x="8076828" y="4814888"/>
            <a:ext cx="455612" cy="246062"/>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000" smtClean="0">
                <a:solidFill>
                  <a:srgbClr val="000000"/>
                </a:solidFill>
                <a:latin typeface="Arial"/>
              </a:rPr>
              <a:t>mins</a:t>
            </a:r>
            <a:endParaRPr lang="en-GB" sz="1000" smtClean="0">
              <a:solidFill>
                <a:srgbClr val="000000"/>
              </a:solidFill>
              <a:latin typeface="Arial"/>
            </a:endParaRPr>
          </a:p>
        </p:txBody>
      </p:sp>
      <p:sp>
        <p:nvSpPr>
          <p:cNvPr id="56770" name="Text Box 356"/>
          <p:cNvSpPr txBox="1">
            <a:spLocks noChangeArrowheads="1"/>
          </p:cNvSpPr>
          <p:nvPr/>
        </p:nvSpPr>
        <p:spPr bwMode="auto">
          <a:xfrm>
            <a:off x="8316913" y="21669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80</a:t>
            </a:r>
            <a:endParaRPr lang="en-GB" sz="1200" smtClean="0">
              <a:solidFill>
                <a:srgbClr val="000000"/>
              </a:solidFill>
              <a:latin typeface="Arial"/>
            </a:endParaRPr>
          </a:p>
        </p:txBody>
      </p:sp>
      <p:sp>
        <p:nvSpPr>
          <p:cNvPr id="56771" name="Text Box 357"/>
          <p:cNvSpPr txBox="1">
            <a:spLocks noChangeArrowheads="1"/>
          </p:cNvSpPr>
          <p:nvPr/>
        </p:nvSpPr>
        <p:spPr bwMode="auto">
          <a:xfrm>
            <a:off x="8316913" y="24765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70</a:t>
            </a:r>
            <a:endParaRPr lang="en-GB" sz="1200" smtClean="0">
              <a:solidFill>
                <a:srgbClr val="000000"/>
              </a:solidFill>
              <a:latin typeface="Arial"/>
            </a:endParaRPr>
          </a:p>
        </p:txBody>
      </p:sp>
      <p:sp>
        <p:nvSpPr>
          <p:cNvPr id="56772" name="Text Box 358"/>
          <p:cNvSpPr txBox="1">
            <a:spLocks noChangeArrowheads="1"/>
          </p:cNvSpPr>
          <p:nvPr/>
        </p:nvSpPr>
        <p:spPr bwMode="auto">
          <a:xfrm>
            <a:off x="8316913" y="279717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60</a:t>
            </a:r>
            <a:endParaRPr lang="en-GB" sz="1200" smtClean="0">
              <a:solidFill>
                <a:srgbClr val="000000"/>
              </a:solidFill>
              <a:latin typeface="Arial"/>
            </a:endParaRPr>
          </a:p>
        </p:txBody>
      </p:sp>
      <p:sp>
        <p:nvSpPr>
          <p:cNvPr id="56773" name="Text Box 359"/>
          <p:cNvSpPr txBox="1">
            <a:spLocks noChangeArrowheads="1"/>
          </p:cNvSpPr>
          <p:nvPr/>
        </p:nvSpPr>
        <p:spPr bwMode="auto">
          <a:xfrm>
            <a:off x="8316913" y="31067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74" name="Text Box 360"/>
          <p:cNvSpPr txBox="1">
            <a:spLocks noChangeArrowheads="1"/>
          </p:cNvSpPr>
          <p:nvPr/>
        </p:nvSpPr>
        <p:spPr bwMode="auto">
          <a:xfrm>
            <a:off x="8316913" y="34178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75" name="Text Box 361"/>
          <p:cNvSpPr txBox="1">
            <a:spLocks noChangeArrowheads="1"/>
          </p:cNvSpPr>
          <p:nvPr/>
        </p:nvSpPr>
        <p:spPr bwMode="auto">
          <a:xfrm>
            <a:off x="8316913" y="37290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776" name="Text Box 362"/>
          <p:cNvSpPr txBox="1">
            <a:spLocks noChangeArrowheads="1"/>
          </p:cNvSpPr>
          <p:nvPr/>
        </p:nvSpPr>
        <p:spPr bwMode="auto">
          <a:xfrm>
            <a:off x="8316913" y="40386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777" name="Text Box 363"/>
          <p:cNvSpPr txBox="1">
            <a:spLocks noChangeArrowheads="1"/>
          </p:cNvSpPr>
          <p:nvPr/>
        </p:nvSpPr>
        <p:spPr bwMode="auto">
          <a:xfrm>
            <a:off x="8316913" y="43497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778" name="Text Box 364"/>
          <p:cNvSpPr txBox="1">
            <a:spLocks noChangeArrowheads="1"/>
          </p:cNvSpPr>
          <p:nvPr/>
        </p:nvSpPr>
        <p:spPr bwMode="auto">
          <a:xfrm>
            <a:off x="8401050" y="4660900"/>
            <a:ext cx="268288"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779" name="Text Box 365"/>
          <p:cNvSpPr txBox="1">
            <a:spLocks noChangeArrowheads="1"/>
          </p:cNvSpPr>
          <p:nvPr/>
        </p:nvSpPr>
        <p:spPr bwMode="auto">
          <a:xfrm>
            <a:off x="8316913" y="180657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90</a:t>
            </a:r>
            <a:endParaRPr lang="en-GB" sz="1200" smtClean="0">
              <a:solidFill>
                <a:srgbClr val="000000"/>
              </a:solidFill>
              <a:latin typeface="Arial"/>
            </a:endParaRPr>
          </a:p>
        </p:txBody>
      </p:sp>
      <p:sp>
        <p:nvSpPr>
          <p:cNvPr id="56780" name="Text Box 366"/>
          <p:cNvSpPr txBox="1">
            <a:spLocks noChangeArrowheads="1"/>
          </p:cNvSpPr>
          <p:nvPr/>
        </p:nvSpPr>
        <p:spPr bwMode="auto">
          <a:xfrm>
            <a:off x="8232775" y="1495425"/>
            <a:ext cx="436563"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b="1" smtClean="0">
                <a:solidFill>
                  <a:srgbClr val="000000"/>
                </a:solidFill>
                <a:latin typeface="Arial"/>
              </a:rPr>
              <a:t>100</a:t>
            </a:r>
            <a:endParaRPr lang="en-GB" sz="1200" b="1" smtClean="0">
              <a:solidFill>
                <a:srgbClr val="000000"/>
              </a:solidFill>
              <a:latin typeface="Arial"/>
            </a:endParaRPr>
          </a:p>
        </p:txBody>
      </p:sp>
      <p:sp>
        <p:nvSpPr>
          <p:cNvPr id="56781" name="Text Box 367"/>
          <p:cNvSpPr txBox="1">
            <a:spLocks noChangeArrowheads="1"/>
          </p:cNvSpPr>
          <p:nvPr/>
        </p:nvSpPr>
        <p:spPr bwMode="auto">
          <a:xfrm>
            <a:off x="8231188" y="938213"/>
            <a:ext cx="698500" cy="274637"/>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Load %</a:t>
            </a:r>
            <a:endParaRPr lang="en-GB" sz="1200" smtClean="0">
              <a:solidFill>
                <a:srgbClr val="000000"/>
              </a:solidFill>
              <a:latin typeface="Arial"/>
            </a:endParaRPr>
          </a:p>
        </p:txBody>
      </p:sp>
      <p:sp>
        <p:nvSpPr>
          <p:cNvPr id="56782" name="Text Box 526"/>
          <p:cNvSpPr txBox="1">
            <a:spLocks noChangeArrowheads="1"/>
          </p:cNvSpPr>
          <p:nvPr/>
        </p:nvSpPr>
        <p:spPr bwMode="auto">
          <a:xfrm>
            <a:off x="7762503" y="4806950"/>
            <a:ext cx="354012" cy="276225"/>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55</a:t>
            </a:r>
            <a:endParaRPr lang="en-GB" sz="1200" smtClean="0">
              <a:solidFill>
                <a:srgbClr val="000000"/>
              </a:solidFill>
              <a:latin typeface="Arial"/>
            </a:endParaRPr>
          </a:p>
        </p:txBody>
      </p:sp>
      <p:grpSp>
        <p:nvGrpSpPr>
          <p:cNvPr id="2" name="Group 108"/>
          <p:cNvGrpSpPr>
            <a:grpSpLocks/>
          </p:cNvGrpSpPr>
          <p:nvPr/>
        </p:nvGrpSpPr>
        <p:grpSpPr bwMode="auto">
          <a:xfrm>
            <a:off x="467544" y="5229200"/>
            <a:ext cx="2266590" cy="276999"/>
            <a:chOff x="2285984" y="5214950"/>
            <a:chExt cx="2265626" cy="277775"/>
          </a:xfrm>
        </p:grpSpPr>
        <p:sp>
          <p:nvSpPr>
            <p:cNvPr id="56827" name="Line 527"/>
            <p:cNvSpPr>
              <a:spLocks noChangeShapeType="1"/>
            </p:cNvSpPr>
            <p:nvPr/>
          </p:nvSpPr>
          <p:spPr bwMode="auto">
            <a:xfrm>
              <a:off x="2285984" y="5357826"/>
              <a:ext cx="450850" cy="0"/>
            </a:xfrm>
            <a:prstGeom prst="line">
              <a:avLst/>
            </a:prstGeom>
            <a:noFill/>
            <a:ln w="60325">
              <a:solidFill>
                <a:srgbClr val="7030A0"/>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8" name="Text Box 529"/>
            <p:cNvSpPr txBox="1">
              <a:spLocks noChangeArrowheads="1"/>
            </p:cNvSpPr>
            <p:nvPr/>
          </p:nvSpPr>
          <p:spPr bwMode="auto">
            <a:xfrm>
              <a:off x="2825589" y="5214950"/>
              <a:ext cx="1726021" cy="277775"/>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smtClean="0">
                  <a:solidFill>
                    <a:srgbClr val="000000"/>
                  </a:solidFill>
                  <a:latin typeface="Arial"/>
                </a:rPr>
                <a:t>Coal Fired power plant</a:t>
              </a:r>
              <a:endParaRPr lang="en-GB" sz="1200" dirty="0" smtClean="0">
                <a:solidFill>
                  <a:srgbClr val="000000"/>
                </a:solidFill>
                <a:latin typeface="Arial"/>
              </a:endParaRPr>
            </a:p>
          </p:txBody>
        </p:sp>
      </p:grpSp>
      <p:sp>
        <p:nvSpPr>
          <p:cNvPr id="72" name="Freeform 63"/>
          <p:cNvSpPr>
            <a:spLocks/>
          </p:cNvSpPr>
          <p:nvPr/>
        </p:nvSpPr>
        <p:spPr bwMode="auto">
          <a:xfrm>
            <a:off x="1056875" y="1643050"/>
            <a:ext cx="1714513" cy="3143250"/>
          </a:xfrm>
          <a:custGeom>
            <a:avLst/>
            <a:gdLst>
              <a:gd name="T0" fmla="*/ 0 w 2156869"/>
              <a:gd name="T1" fmla="*/ 3154415 h 3142394"/>
              <a:gd name="T2" fmla="*/ 154841 w 2156869"/>
              <a:gd name="T3" fmla="*/ 3154415 h 3142394"/>
              <a:gd name="T4" fmla="*/ 342719 w 2156869"/>
              <a:gd name="T5" fmla="*/ 0 h 3142394"/>
              <a:gd name="T6" fmla="*/ 511809 w 2156869"/>
              <a:gd name="T7" fmla="*/ 0 h 3142394"/>
              <a:gd name="T8" fmla="*/ 0 60000 65536"/>
              <a:gd name="T9" fmla="*/ 0 60000 65536"/>
              <a:gd name="T10" fmla="*/ 0 60000 65536"/>
              <a:gd name="T11" fmla="*/ 0 60000 65536"/>
              <a:gd name="T12" fmla="*/ 0 w 2156869"/>
              <a:gd name="T13" fmla="*/ 0 h 3142394"/>
              <a:gd name="T14" fmla="*/ 2156869 w 2156869"/>
              <a:gd name="T15" fmla="*/ 3142394 h 3142394"/>
            </a:gdLst>
            <a:ahLst/>
            <a:cxnLst>
              <a:cxn ang="T8">
                <a:pos x="T0" y="T1"/>
              </a:cxn>
              <a:cxn ang="T9">
                <a:pos x="T2" y="T3"/>
              </a:cxn>
              <a:cxn ang="T10">
                <a:pos x="T4" y="T5"/>
              </a:cxn>
              <a:cxn ang="T11">
                <a:pos x="T6" y="T7"/>
              </a:cxn>
            </a:cxnLst>
            <a:rect l="T12" t="T13" r="T14" b="T15"/>
            <a:pathLst>
              <a:path w="2156869" h="3142394">
                <a:moveTo>
                  <a:pt x="0" y="3142394"/>
                </a:moveTo>
                <a:lnTo>
                  <a:pt x="652528" y="3142394"/>
                </a:lnTo>
                <a:lnTo>
                  <a:pt x="1444287" y="0"/>
                </a:lnTo>
                <a:lnTo>
                  <a:pt x="2156869" y="0"/>
                </a:lnTo>
              </a:path>
            </a:pathLst>
          </a:custGeom>
          <a:noFill/>
          <a:ln w="63500">
            <a:solidFill>
              <a:srgbClr val="00B0F0"/>
            </a:solidFill>
            <a:round/>
            <a:headEnd/>
            <a:tailEnd type="triangle" w="med" len="me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43010" name="Freeform 63"/>
          <p:cNvSpPr>
            <a:spLocks/>
          </p:cNvSpPr>
          <p:nvPr/>
        </p:nvSpPr>
        <p:spPr bwMode="auto">
          <a:xfrm>
            <a:off x="1699818" y="1643050"/>
            <a:ext cx="3286148" cy="3143263"/>
          </a:xfrm>
          <a:custGeom>
            <a:avLst/>
            <a:gdLst>
              <a:gd name="T0" fmla="*/ 324193 w 3501490"/>
              <a:gd name="T1" fmla="*/ 3146330 h 3143014"/>
              <a:gd name="T2" fmla="*/ 0 w 3501490"/>
              <a:gd name="T3" fmla="*/ 3146330 h 3143014"/>
              <a:gd name="T4" fmla="*/ 893400 w 3501490"/>
              <a:gd name="T5" fmla="*/ 3146330 h 3143014"/>
              <a:gd name="T6" fmla="*/ 2561700 w 3501490"/>
              <a:gd name="T7" fmla="*/ 0 h 3143014"/>
              <a:gd name="T8" fmla="*/ 3486769 w 3501490"/>
              <a:gd name="T9" fmla="*/ 1 h 3143014"/>
              <a:gd name="T10" fmla="*/ 0 60000 65536"/>
              <a:gd name="T11" fmla="*/ 0 60000 65536"/>
              <a:gd name="T12" fmla="*/ 0 60000 65536"/>
              <a:gd name="T13" fmla="*/ 0 60000 65536"/>
              <a:gd name="T14" fmla="*/ 0 60000 65536"/>
              <a:gd name="T15" fmla="*/ 0 w 3501490"/>
              <a:gd name="T16" fmla="*/ 0 h 3143014"/>
              <a:gd name="T17" fmla="*/ 3501490 w 3501490"/>
              <a:gd name="T18" fmla="*/ 3143014 h 3143014"/>
            </a:gdLst>
            <a:ahLst/>
            <a:cxnLst>
              <a:cxn ang="T10">
                <a:pos x="T0" y="T1"/>
              </a:cxn>
              <a:cxn ang="T11">
                <a:pos x="T2" y="T3"/>
              </a:cxn>
              <a:cxn ang="T12">
                <a:pos x="T4" y="T5"/>
              </a:cxn>
              <a:cxn ang="T13">
                <a:pos x="T6" y="T7"/>
              </a:cxn>
              <a:cxn ang="T14">
                <a:pos x="T8" y="T9"/>
              </a:cxn>
            </a:cxnLst>
            <a:rect l="T15" t="T16" r="T17" b="T18"/>
            <a:pathLst>
              <a:path w="3501490" h="3143014">
                <a:moveTo>
                  <a:pt x="325564" y="3143014"/>
                </a:moveTo>
                <a:lnTo>
                  <a:pt x="0" y="3143014"/>
                </a:lnTo>
                <a:lnTo>
                  <a:pt x="897171" y="3143014"/>
                </a:lnTo>
                <a:lnTo>
                  <a:pt x="2572516" y="0"/>
                </a:lnTo>
                <a:lnTo>
                  <a:pt x="3501490" y="1"/>
                </a:lnTo>
              </a:path>
            </a:pathLst>
          </a:custGeom>
          <a:noFill/>
          <a:ln w="63500">
            <a:solidFill>
              <a:srgbClr val="0A01BF"/>
            </a:solidFill>
            <a:round/>
            <a:headEnd/>
            <a:tailEnd type="triangle" w="med" len="me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788" name="Text Box 356"/>
          <p:cNvSpPr txBox="1">
            <a:spLocks noChangeArrowheads="1"/>
          </p:cNvSpPr>
          <p:nvPr/>
        </p:nvSpPr>
        <p:spPr bwMode="auto">
          <a:xfrm>
            <a:off x="528637" y="21605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80</a:t>
            </a:r>
            <a:endParaRPr lang="en-GB" sz="1200" smtClean="0">
              <a:solidFill>
                <a:srgbClr val="000000"/>
              </a:solidFill>
              <a:latin typeface="Arial"/>
            </a:endParaRPr>
          </a:p>
        </p:txBody>
      </p:sp>
      <p:sp>
        <p:nvSpPr>
          <p:cNvPr id="81" name="Flowchart: Connector 80"/>
          <p:cNvSpPr/>
          <p:nvPr/>
        </p:nvSpPr>
        <p:spPr>
          <a:xfrm>
            <a:off x="728903" y="4643446"/>
            <a:ext cx="320675" cy="320675"/>
          </a:xfrm>
          <a:prstGeom prst="flowChartConnector">
            <a:avLst/>
          </a:prstGeom>
          <a:solidFill>
            <a:srgbClr val="00B0F0"/>
          </a:solidFill>
          <a:ln/>
        </p:spPr>
        <p:style>
          <a:lnRef idx="0">
            <a:schemeClr val="accent2"/>
          </a:lnRef>
          <a:fillRef idx="3">
            <a:schemeClr val="accent2"/>
          </a:fillRef>
          <a:effectRef idx="3">
            <a:schemeClr val="accent2"/>
          </a:effectRef>
          <a:fontRef idx="minor">
            <a:schemeClr val="lt1"/>
          </a:fontRef>
        </p:style>
        <p:txBody>
          <a:bodyPr/>
          <a:lstStyle/>
          <a:p>
            <a:pPr fontAlgn="auto">
              <a:spcBef>
                <a:spcPts val="0"/>
              </a:spcBef>
              <a:spcAft>
                <a:spcPts val="0"/>
              </a:spcAft>
              <a:defRPr/>
            </a:pPr>
            <a:endParaRPr lang="en-US" sz="1800" dirty="0">
              <a:solidFill>
                <a:srgbClr val="000000"/>
              </a:solidFill>
            </a:endParaRPr>
          </a:p>
        </p:txBody>
      </p:sp>
      <p:sp>
        <p:nvSpPr>
          <p:cNvPr id="67" name="Flowchart: Connector 66"/>
          <p:cNvSpPr/>
          <p:nvPr/>
        </p:nvSpPr>
        <p:spPr>
          <a:xfrm>
            <a:off x="725086" y="4643446"/>
            <a:ext cx="320675" cy="320675"/>
          </a:xfrm>
          <a:prstGeom prst="flowChartConnector">
            <a:avLst/>
          </a:prstGeom>
          <a:solidFill>
            <a:srgbClr val="0A01BF"/>
          </a:solidFill>
          <a:ln/>
        </p:spPr>
        <p:style>
          <a:lnRef idx="0">
            <a:schemeClr val="accent1"/>
          </a:lnRef>
          <a:fillRef idx="3">
            <a:schemeClr val="accent1"/>
          </a:fillRef>
          <a:effectRef idx="3">
            <a:schemeClr val="accent1"/>
          </a:effectRef>
          <a:fontRef idx="minor">
            <a:schemeClr val="lt1"/>
          </a:fontRef>
        </p:style>
        <p:txBody>
          <a:bodyPr/>
          <a:lstStyle/>
          <a:p>
            <a:pPr fontAlgn="auto">
              <a:spcBef>
                <a:spcPts val="0"/>
              </a:spcBef>
              <a:spcAft>
                <a:spcPts val="0"/>
              </a:spcAft>
              <a:defRPr/>
            </a:pPr>
            <a:endParaRPr lang="en-US" sz="1800">
              <a:solidFill>
                <a:srgbClr val="000000"/>
              </a:solidFill>
            </a:endParaRPr>
          </a:p>
        </p:txBody>
      </p:sp>
      <p:sp>
        <p:nvSpPr>
          <p:cNvPr id="56795" name="Text Box 357"/>
          <p:cNvSpPr txBox="1">
            <a:spLocks noChangeArrowheads="1"/>
          </p:cNvSpPr>
          <p:nvPr/>
        </p:nvSpPr>
        <p:spPr bwMode="auto">
          <a:xfrm>
            <a:off x="528637" y="24701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70</a:t>
            </a:r>
            <a:endParaRPr lang="en-GB" sz="1200" smtClean="0">
              <a:solidFill>
                <a:srgbClr val="000000"/>
              </a:solidFill>
              <a:latin typeface="Arial"/>
            </a:endParaRPr>
          </a:p>
        </p:txBody>
      </p:sp>
      <p:sp>
        <p:nvSpPr>
          <p:cNvPr id="56796" name="Text Box 358"/>
          <p:cNvSpPr txBox="1">
            <a:spLocks noChangeArrowheads="1"/>
          </p:cNvSpPr>
          <p:nvPr/>
        </p:nvSpPr>
        <p:spPr bwMode="auto">
          <a:xfrm>
            <a:off x="528637" y="279082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60</a:t>
            </a:r>
            <a:endParaRPr lang="en-GB" sz="1200" smtClean="0">
              <a:solidFill>
                <a:srgbClr val="000000"/>
              </a:solidFill>
              <a:latin typeface="Arial"/>
            </a:endParaRPr>
          </a:p>
        </p:txBody>
      </p:sp>
      <p:sp>
        <p:nvSpPr>
          <p:cNvPr id="56797" name="Text Box 359"/>
          <p:cNvSpPr txBox="1">
            <a:spLocks noChangeArrowheads="1"/>
          </p:cNvSpPr>
          <p:nvPr/>
        </p:nvSpPr>
        <p:spPr bwMode="auto">
          <a:xfrm>
            <a:off x="530225" y="30924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98" name="Text Box 360"/>
          <p:cNvSpPr txBox="1">
            <a:spLocks noChangeArrowheads="1"/>
          </p:cNvSpPr>
          <p:nvPr/>
        </p:nvSpPr>
        <p:spPr bwMode="auto">
          <a:xfrm>
            <a:off x="528637" y="34115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99" name="Text Box 361"/>
          <p:cNvSpPr txBox="1">
            <a:spLocks noChangeArrowheads="1"/>
          </p:cNvSpPr>
          <p:nvPr/>
        </p:nvSpPr>
        <p:spPr bwMode="auto">
          <a:xfrm>
            <a:off x="528637" y="37226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800" name="Text Box 362"/>
          <p:cNvSpPr txBox="1">
            <a:spLocks noChangeArrowheads="1"/>
          </p:cNvSpPr>
          <p:nvPr/>
        </p:nvSpPr>
        <p:spPr bwMode="auto">
          <a:xfrm>
            <a:off x="528637" y="40322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801" name="Text Box 363"/>
          <p:cNvSpPr txBox="1">
            <a:spLocks noChangeArrowheads="1"/>
          </p:cNvSpPr>
          <p:nvPr/>
        </p:nvSpPr>
        <p:spPr bwMode="auto">
          <a:xfrm>
            <a:off x="528637" y="43434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802" name="Text Box 364"/>
          <p:cNvSpPr txBox="1">
            <a:spLocks noChangeArrowheads="1"/>
          </p:cNvSpPr>
          <p:nvPr/>
        </p:nvSpPr>
        <p:spPr bwMode="auto">
          <a:xfrm>
            <a:off x="612775" y="4654550"/>
            <a:ext cx="268287"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803" name="Text Box 365"/>
          <p:cNvSpPr txBox="1">
            <a:spLocks noChangeArrowheads="1"/>
          </p:cNvSpPr>
          <p:nvPr/>
        </p:nvSpPr>
        <p:spPr bwMode="auto">
          <a:xfrm>
            <a:off x="528637" y="180022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90</a:t>
            </a:r>
            <a:endParaRPr lang="en-GB" sz="1200" smtClean="0">
              <a:solidFill>
                <a:srgbClr val="000000"/>
              </a:solidFill>
              <a:latin typeface="Arial"/>
            </a:endParaRPr>
          </a:p>
        </p:txBody>
      </p:sp>
      <p:sp>
        <p:nvSpPr>
          <p:cNvPr id="56804" name="Text Box 366"/>
          <p:cNvSpPr txBox="1">
            <a:spLocks noChangeArrowheads="1"/>
          </p:cNvSpPr>
          <p:nvPr/>
        </p:nvSpPr>
        <p:spPr bwMode="auto">
          <a:xfrm>
            <a:off x="444499" y="1489075"/>
            <a:ext cx="436563"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b="1" smtClean="0">
                <a:solidFill>
                  <a:srgbClr val="000000"/>
                </a:solidFill>
                <a:latin typeface="Arial"/>
              </a:rPr>
              <a:t>100</a:t>
            </a:r>
            <a:endParaRPr lang="en-GB" sz="1200" b="1" smtClean="0">
              <a:solidFill>
                <a:srgbClr val="000000"/>
              </a:solidFill>
              <a:latin typeface="Arial"/>
            </a:endParaRPr>
          </a:p>
        </p:txBody>
      </p:sp>
      <p:sp>
        <p:nvSpPr>
          <p:cNvPr id="56805" name="Text Box 367"/>
          <p:cNvSpPr txBox="1">
            <a:spLocks noChangeArrowheads="1"/>
          </p:cNvSpPr>
          <p:nvPr/>
        </p:nvSpPr>
        <p:spPr bwMode="auto">
          <a:xfrm>
            <a:off x="226640" y="931863"/>
            <a:ext cx="698500" cy="274637"/>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Load %</a:t>
            </a:r>
            <a:endParaRPr lang="en-GB" sz="1200" smtClean="0">
              <a:solidFill>
                <a:srgbClr val="000000"/>
              </a:solidFill>
              <a:latin typeface="Arial"/>
            </a:endParaRPr>
          </a:p>
        </p:txBody>
      </p:sp>
      <p:sp>
        <p:nvSpPr>
          <p:cNvPr id="96" name="Freeform 63"/>
          <p:cNvSpPr>
            <a:spLocks/>
          </p:cNvSpPr>
          <p:nvPr/>
        </p:nvSpPr>
        <p:spPr bwMode="auto">
          <a:xfrm>
            <a:off x="1056876" y="1643050"/>
            <a:ext cx="6429420" cy="3148025"/>
          </a:xfrm>
          <a:custGeom>
            <a:avLst/>
            <a:gdLst>
              <a:gd name="T0" fmla="*/ 0 w 7346570"/>
              <a:gd name="T1" fmla="*/ 1576020 h 1576252"/>
              <a:gd name="T2" fmla="*/ 428558 w 7346570"/>
              <a:gd name="T3" fmla="*/ 1576020 h 1576252"/>
              <a:gd name="T4" fmla="*/ 1285673 w 7346570"/>
              <a:gd name="T5" fmla="*/ 1290243 h 1576252"/>
              <a:gd name="T6" fmla="*/ 1857083 w 7346570"/>
              <a:gd name="T7" fmla="*/ 1290243 h 1576252"/>
              <a:gd name="T8" fmla="*/ 3857019 w 7346570"/>
              <a:gd name="T9" fmla="*/ 4248 h 1576252"/>
              <a:gd name="T10" fmla="*/ 7344210 w 7346570"/>
              <a:gd name="T11" fmla="*/ 0 h 1576252"/>
              <a:gd name="T12" fmla="*/ 0 60000 65536"/>
              <a:gd name="T13" fmla="*/ 0 60000 65536"/>
              <a:gd name="T14" fmla="*/ 0 60000 65536"/>
              <a:gd name="T15" fmla="*/ 0 60000 65536"/>
              <a:gd name="T16" fmla="*/ 0 60000 65536"/>
              <a:gd name="T17" fmla="*/ 0 60000 65536"/>
              <a:gd name="T18" fmla="*/ 0 w 7346570"/>
              <a:gd name="T19" fmla="*/ 0 h 1576252"/>
              <a:gd name="T20" fmla="*/ 7346570 w 7346570"/>
              <a:gd name="T21" fmla="*/ 1576252 h 1576252"/>
              <a:gd name="connsiteX0" fmla="*/ 0 w 7346570"/>
              <a:gd name="connsiteY0" fmla="*/ 1576252 h 1576252"/>
              <a:gd name="connsiteX1" fmla="*/ 428695 w 7346570"/>
              <a:gd name="connsiteY1" fmla="*/ 1576252 h 1576252"/>
              <a:gd name="connsiteX2" fmla="*/ 1744059 w 7346570"/>
              <a:gd name="connsiteY2" fmla="*/ 500023 h 1576252"/>
              <a:gd name="connsiteX3" fmla="*/ 1857679 w 7346570"/>
              <a:gd name="connsiteY3" fmla="*/ 1290433 h 1576252"/>
              <a:gd name="connsiteX4" fmla="*/ 3858256 w 7346570"/>
              <a:gd name="connsiteY4" fmla="*/ 4249 h 1576252"/>
              <a:gd name="connsiteX5" fmla="*/ 7346570 w 7346570"/>
              <a:gd name="connsiteY5" fmla="*/ 0 h 1576252"/>
              <a:gd name="connsiteX0" fmla="*/ 0 w 7346570"/>
              <a:gd name="connsiteY0" fmla="*/ 1576252 h 1576252"/>
              <a:gd name="connsiteX1" fmla="*/ 1386810 w 7346570"/>
              <a:gd name="connsiteY1" fmla="*/ 1571500 h 1576252"/>
              <a:gd name="connsiteX2" fmla="*/ 1744059 w 7346570"/>
              <a:gd name="connsiteY2" fmla="*/ 500023 h 1576252"/>
              <a:gd name="connsiteX3" fmla="*/ 1857679 w 7346570"/>
              <a:gd name="connsiteY3" fmla="*/ 1290433 h 1576252"/>
              <a:gd name="connsiteX4" fmla="*/ 3858256 w 7346570"/>
              <a:gd name="connsiteY4" fmla="*/ 4249 h 1576252"/>
              <a:gd name="connsiteX5" fmla="*/ 7346570 w 7346570"/>
              <a:gd name="connsiteY5" fmla="*/ 0 h 1576252"/>
              <a:gd name="connsiteX0" fmla="*/ 0 w 7346570"/>
              <a:gd name="connsiteY0" fmla="*/ 1719116 h 1719116"/>
              <a:gd name="connsiteX1" fmla="*/ 1386810 w 7346570"/>
              <a:gd name="connsiteY1" fmla="*/ 1714364 h 1719116"/>
              <a:gd name="connsiteX2" fmla="*/ 1744059 w 7346570"/>
              <a:gd name="connsiteY2" fmla="*/ 642887 h 1719116"/>
              <a:gd name="connsiteX3" fmla="*/ 2601456 w 7346570"/>
              <a:gd name="connsiteY3" fmla="*/ 0 h 1719116"/>
              <a:gd name="connsiteX4" fmla="*/ 3858256 w 7346570"/>
              <a:gd name="connsiteY4" fmla="*/ 147113 h 1719116"/>
              <a:gd name="connsiteX5" fmla="*/ 7346570 w 7346570"/>
              <a:gd name="connsiteY5" fmla="*/ 142864 h 1719116"/>
              <a:gd name="connsiteX0" fmla="*/ 0 w 7346570"/>
              <a:gd name="connsiteY0" fmla="*/ 1719116 h 1719116"/>
              <a:gd name="connsiteX1" fmla="*/ 1601159 w 7346570"/>
              <a:gd name="connsiteY1" fmla="*/ 1714364 h 1719116"/>
              <a:gd name="connsiteX2" fmla="*/ 1744059 w 7346570"/>
              <a:gd name="connsiteY2" fmla="*/ 642887 h 1719116"/>
              <a:gd name="connsiteX3" fmla="*/ 2601456 w 7346570"/>
              <a:gd name="connsiteY3" fmla="*/ 0 h 1719116"/>
              <a:gd name="connsiteX4" fmla="*/ 3858256 w 7346570"/>
              <a:gd name="connsiteY4" fmla="*/ 147113 h 1719116"/>
              <a:gd name="connsiteX5" fmla="*/ 7346570 w 7346570"/>
              <a:gd name="connsiteY5" fmla="*/ 142864 h 1719116"/>
              <a:gd name="connsiteX0" fmla="*/ 0 w 7346570"/>
              <a:gd name="connsiteY0" fmla="*/ 1719116 h 1719116"/>
              <a:gd name="connsiteX1" fmla="*/ 1601159 w 7346570"/>
              <a:gd name="connsiteY1" fmla="*/ 1714364 h 1719116"/>
              <a:gd name="connsiteX2" fmla="*/ 1958408 w 7346570"/>
              <a:gd name="connsiteY2" fmla="*/ 1071478 h 1719116"/>
              <a:gd name="connsiteX3" fmla="*/ 2601456 w 7346570"/>
              <a:gd name="connsiteY3" fmla="*/ 0 h 1719116"/>
              <a:gd name="connsiteX4" fmla="*/ 3858256 w 7346570"/>
              <a:gd name="connsiteY4" fmla="*/ 147113 h 1719116"/>
              <a:gd name="connsiteX5" fmla="*/ 7346570 w 7346570"/>
              <a:gd name="connsiteY5" fmla="*/ 142864 h 1719116"/>
              <a:gd name="connsiteX0" fmla="*/ 0 w 7346570"/>
              <a:gd name="connsiteY0" fmla="*/ 1576252 h 1576252"/>
              <a:gd name="connsiteX1" fmla="*/ 1601159 w 7346570"/>
              <a:gd name="connsiteY1" fmla="*/ 1571500 h 1576252"/>
              <a:gd name="connsiteX2" fmla="*/ 1958408 w 7346570"/>
              <a:gd name="connsiteY2" fmla="*/ 928614 h 1576252"/>
              <a:gd name="connsiteX3" fmla="*/ 2887255 w 7346570"/>
              <a:gd name="connsiteY3" fmla="*/ 928614 h 1576252"/>
              <a:gd name="connsiteX4" fmla="*/ 3858256 w 7346570"/>
              <a:gd name="connsiteY4" fmla="*/ 4249 h 1576252"/>
              <a:gd name="connsiteX5" fmla="*/ 7346570 w 7346570"/>
              <a:gd name="connsiteY5" fmla="*/ 0 h 1576252"/>
              <a:gd name="connsiteX0" fmla="*/ 0 w 7346570"/>
              <a:gd name="connsiteY0" fmla="*/ 2862025 h 2862025"/>
              <a:gd name="connsiteX1" fmla="*/ 1601159 w 7346570"/>
              <a:gd name="connsiteY1" fmla="*/ 2857273 h 2862025"/>
              <a:gd name="connsiteX2" fmla="*/ 1958408 w 7346570"/>
              <a:gd name="connsiteY2" fmla="*/ 2214387 h 2862025"/>
              <a:gd name="connsiteX3" fmla="*/ 2887255 w 7346570"/>
              <a:gd name="connsiteY3" fmla="*/ 2214387 h 2862025"/>
              <a:gd name="connsiteX4" fmla="*/ 5173647 w 7346570"/>
              <a:gd name="connsiteY4" fmla="*/ 0 h 2862025"/>
              <a:gd name="connsiteX5" fmla="*/ 7346570 w 7346570"/>
              <a:gd name="connsiteY5" fmla="*/ 1285773 h 2862025"/>
              <a:gd name="connsiteX0" fmla="*/ 0 w 6388292"/>
              <a:gd name="connsiteY0" fmla="*/ 3147752 h 3147752"/>
              <a:gd name="connsiteX1" fmla="*/ 1601159 w 6388292"/>
              <a:gd name="connsiteY1" fmla="*/ 3143000 h 3147752"/>
              <a:gd name="connsiteX2" fmla="*/ 1958408 w 6388292"/>
              <a:gd name="connsiteY2" fmla="*/ 2500114 h 3147752"/>
              <a:gd name="connsiteX3" fmla="*/ 2887255 w 6388292"/>
              <a:gd name="connsiteY3" fmla="*/ 2500114 h 3147752"/>
              <a:gd name="connsiteX4" fmla="*/ 5173647 w 6388292"/>
              <a:gd name="connsiteY4" fmla="*/ 285727 h 3147752"/>
              <a:gd name="connsiteX5" fmla="*/ 6388292 w 6388292"/>
              <a:gd name="connsiteY5" fmla="*/ 0 h 3147752"/>
              <a:gd name="connsiteX0" fmla="*/ 0 w 6388292"/>
              <a:gd name="connsiteY0" fmla="*/ 3147752 h 3147752"/>
              <a:gd name="connsiteX1" fmla="*/ 1601159 w 6388292"/>
              <a:gd name="connsiteY1" fmla="*/ 3143000 h 3147752"/>
              <a:gd name="connsiteX2" fmla="*/ 1958408 w 6388292"/>
              <a:gd name="connsiteY2" fmla="*/ 2500114 h 3147752"/>
              <a:gd name="connsiteX3" fmla="*/ 2887255 w 6388292"/>
              <a:gd name="connsiteY3" fmla="*/ 2500114 h 3147752"/>
              <a:gd name="connsiteX4" fmla="*/ 5173647 w 6388292"/>
              <a:gd name="connsiteY4" fmla="*/ 285727 h 3147752"/>
              <a:gd name="connsiteX5" fmla="*/ 6388292 w 6388292"/>
              <a:gd name="connsiteY5" fmla="*/ 0 h 3147752"/>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6388292 w 6591911"/>
              <a:gd name="connsiteY5" fmla="*/ 48362 h 3196114"/>
              <a:gd name="connsiteX6" fmla="*/ 6395363 w 6591911"/>
              <a:gd name="connsiteY6" fmla="*/ 43917 h 3196114"/>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5188156 w 6591911"/>
              <a:gd name="connsiteY5" fmla="*/ 321870 h 3196114"/>
              <a:gd name="connsiteX6" fmla="*/ 6388292 w 6591911"/>
              <a:gd name="connsiteY6" fmla="*/ 48362 h 3196114"/>
              <a:gd name="connsiteX7" fmla="*/ 6395363 w 6591911"/>
              <a:gd name="connsiteY7" fmla="*/ 43917 h 3196114"/>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5188156 w 6591911"/>
              <a:gd name="connsiteY5" fmla="*/ 321870 h 3196114"/>
              <a:gd name="connsiteX6" fmla="*/ 6173942 w 6591911"/>
              <a:gd name="connsiteY6" fmla="*/ 476953 h 3196114"/>
              <a:gd name="connsiteX7" fmla="*/ 6388292 w 6591911"/>
              <a:gd name="connsiteY7" fmla="*/ 48362 h 3196114"/>
              <a:gd name="connsiteX8" fmla="*/ 6395363 w 6591911"/>
              <a:gd name="connsiteY8" fmla="*/ 43917 h 3196114"/>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5673794 w 6591911"/>
              <a:gd name="connsiteY5" fmla="*/ 48362 h 3196114"/>
              <a:gd name="connsiteX6" fmla="*/ 6173942 w 6591911"/>
              <a:gd name="connsiteY6" fmla="*/ 476953 h 3196114"/>
              <a:gd name="connsiteX7" fmla="*/ 6388292 w 6591911"/>
              <a:gd name="connsiteY7" fmla="*/ 48362 h 3196114"/>
              <a:gd name="connsiteX8" fmla="*/ 6395363 w 6591911"/>
              <a:gd name="connsiteY8" fmla="*/ 43917 h 3196114"/>
              <a:gd name="connsiteX0" fmla="*/ 0 w 6959889"/>
              <a:gd name="connsiteY0" fmla="*/ 3196114 h 3196114"/>
              <a:gd name="connsiteX1" fmla="*/ 1601159 w 6959889"/>
              <a:gd name="connsiteY1" fmla="*/ 3191362 h 3196114"/>
              <a:gd name="connsiteX2" fmla="*/ 1958408 w 6959889"/>
              <a:gd name="connsiteY2" fmla="*/ 2548476 h 3196114"/>
              <a:gd name="connsiteX3" fmla="*/ 2887255 w 6959889"/>
              <a:gd name="connsiteY3" fmla="*/ 2548476 h 3196114"/>
              <a:gd name="connsiteX4" fmla="*/ 5173647 w 6959889"/>
              <a:gd name="connsiteY4" fmla="*/ 334089 h 3196114"/>
              <a:gd name="connsiteX5" fmla="*/ 5673794 w 6959889"/>
              <a:gd name="connsiteY5" fmla="*/ 48362 h 3196114"/>
              <a:gd name="connsiteX6" fmla="*/ 6173942 w 6959889"/>
              <a:gd name="connsiteY6" fmla="*/ 476953 h 3196114"/>
              <a:gd name="connsiteX7" fmla="*/ 6388292 w 6959889"/>
              <a:gd name="connsiteY7" fmla="*/ 48362 h 3196114"/>
              <a:gd name="connsiteX8" fmla="*/ 6959889 w 6959889"/>
              <a:gd name="connsiteY8" fmla="*/ 48362 h 3196114"/>
              <a:gd name="connsiteX0" fmla="*/ 0 w 6388292"/>
              <a:gd name="connsiteY0" fmla="*/ 3147752 h 3147752"/>
              <a:gd name="connsiteX1" fmla="*/ 1601159 w 6388292"/>
              <a:gd name="connsiteY1" fmla="*/ 3143000 h 3147752"/>
              <a:gd name="connsiteX2" fmla="*/ 1958408 w 6388292"/>
              <a:gd name="connsiteY2" fmla="*/ 2500114 h 3147752"/>
              <a:gd name="connsiteX3" fmla="*/ 2887255 w 6388292"/>
              <a:gd name="connsiteY3" fmla="*/ 2500114 h 3147752"/>
              <a:gd name="connsiteX4" fmla="*/ 5173647 w 6388292"/>
              <a:gd name="connsiteY4" fmla="*/ 285727 h 3147752"/>
              <a:gd name="connsiteX5" fmla="*/ 5673794 w 6388292"/>
              <a:gd name="connsiteY5" fmla="*/ 0 h 3147752"/>
              <a:gd name="connsiteX6" fmla="*/ 6173942 w 6388292"/>
              <a:gd name="connsiteY6" fmla="*/ 428591 h 3147752"/>
              <a:gd name="connsiteX7" fmla="*/ 6388292 w 6388292"/>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5673794 w 6959890"/>
              <a:gd name="connsiteY5" fmla="*/ 0 h 3147752"/>
              <a:gd name="connsiteX6" fmla="*/ 6173942 w 6959890"/>
              <a:gd name="connsiteY6" fmla="*/ 428591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5673794 w 6959890"/>
              <a:gd name="connsiteY5" fmla="*/ 0 h 3147752"/>
              <a:gd name="connsiteX6" fmla="*/ 6316842 w 6959890"/>
              <a:gd name="connsiteY6" fmla="*/ 142864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102493 w 6959890"/>
              <a:gd name="connsiteY5" fmla="*/ 0 h 3147752"/>
              <a:gd name="connsiteX6" fmla="*/ 6316842 w 6959890"/>
              <a:gd name="connsiteY6" fmla="*/ 142864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102493 w 6959890"/>
              <a:gd name="connsiteY5" fmla="*/ 0 h 3147752"/>
              <a:gd name="connsiteX6" fmla="*/ 6459742 w 6959890"/>
              <a:gd name="connsiteY6" fmla="*/ 0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102493 w 6959890"/>
              <a:gd name="connsiteY5" fmla="*/ 0 h 3147752"/>
              <a:gd name="connsiteX6" fmla="*/ 6959890 w 6959890"/>
              <a:gd name="connsiteY6" fmla="*/ 0 h 3147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959890" h="3147752">
                <a:moveTo>
                  <a:pt x="0" y="3147752"/>
                </a:moveTo>
                <a:lnTo>
                  <a:pt x="1601159" y="3143000"/>
                </a:lnTo>
                <a:lnTo>
                  <a:pt x="1958408" y="2500114"/>
                </a:lnTo>
                <a:lnTo>
                  <a:pt x="2887255" y="2500114"/>
                </a:lnTo>
                <a:lnTo>
                  <a:pt x="5173647" y="285727"/>
                </a:lnTo>
                <a:lnTo>
                  <a:pt x="6102493" y="0"/>
                </a:lnTo>
                <a:lnTo>
                  <a:pt x="6959890" y="0"/>
                </a:lnTo>
              </a:path>
            </a:pathLst>
          </a:custGeom>
          <a:noFill/>
          <a:ln w="63500">
            <a:solidFill>
              <a:schemeClr val="tx1">
                <a:lumMod val="50000"/>
                <a:lumOff val="50000"/>
              </a:schemeClr>
            </a:solidFill>
            <a:round/>
            <a:headEnd/>
            <a:tailEnd type="triangle"/>
          </a:ln>
        </p:spPr>
        <p:txBody>
          <a:bodyPr/>
          <a:lstStyle/>
          <a:p>
            <a:pPr eaLnBrk="1" fontAlgn="auto" hangingPunct="1">
              <a:spcBef>
                <a:spcPts val="0"/>
              </a:spcBef>
              <a:spcAft>
                <a:spcPts val="0"/>
              </a:spcAft>
              <a:defRPr/>
            </a:pPr>
            <a:endParaRPr lang="en-GB" sz="1800">
              <a:solidFill>
                <a:srgbClr val="000000"/>
              </a:solidFill>
              <a:latin typeface="Arial"/>
            </a:endParaRPr>
          </a:p>
        </p:txBody>
      </p:sp>
      <p:sp>
        <p:nvSpPr>
          <p:cNvPr id="99" name="Flowchart: Connector 98"/>
          <p:cNvSpPr/>
          <p:nvPr/>
        </p:nvSpPr>
        <p:spPr>
          <a:xfrm>
            <a:off x="726116" y="4643446"/>
            <a:ext cx="320675" cy="320675"/>
          </a:xfrm>
          <a:prstGeom prst="flowChartConnector">
            <a:avLst/>
          </a:prstGeom>
          <a:solidFill>
            <a:schemeClr val="tx1">
              <a:lumMod val="50000"/>
              <a:lumOff val="50000"/>
            </a:schemeClr>
          </a:solidFill>
          <a:ln/>
        </p:spPr>
        <p:style>
          <a:lnRef idx="0">
            <a:schemeClr val="accent1"/>
          </a:lnRef>
          <a:fillRef idx="3">
            <a:schemeClr val="accent1"/>
          </a:fillRef>
          <a:effectRef idx="3">
            <a:schemeClr val="accent1"/>
          </a:effectRef>
          <a:fontRef idx="minor">
            <a:schemeClr val="lt1"/>
          </a:fontRef>
        </p:style>
        <p:txBody>
          <a:bodyPr/>
          <a:lstStyle/>
          <a:p>
            <a:pPr fontAlgn="auto">
              <a:spcBef>
                <a:spcPts val="0"/>
              </a:spcBef>
              <a:spcAft>
                <a:spcPts val="0"/>
              </a:spcAft>
              <a:defRPr/>
            </a:pPr>
            <a:endParaRPr lang="en-US" sz="1800">
              <a:solidFill>
                <a:srgbClr val="000000"/>
              </a:solidFill>
            </a:endParaRPr>
          </a:p>
        </p:txBody>
      </p:sp>
      <p:sp>
        <p:nvSpPr>
          <p:cNvPr id="100" name="Freeform 63"/>
          <p:cNvSpPr>
            <a:spLocks/>
          </p:cNvSpPr>
          <p:nvPr/>
        </p:nvSpPr>
        <p:spPr bwMode="auto">
          <a:xfrm>
            <a:off x="891803" y="4143375"/>
            <a:ext cx="7412831" cy="647700"/>
          </a:xfrm>
          <a:custGeom>
            <a:avLst/>
            <a:gdLst>
              <a:gd name="T0" fmla="*/ 0 w 7595620"/>
              <a:gd name="T1" fmla="*/ 649802 h 647638"/>
              <a:gd name="T2" fmla="*/ 6421934 w 7595620"/>
              <a:gd name="T3" fmla="*/ 645050 h 647638"/>
              <a:gd name="T4" fmla="*/ 7559729 w 7595620"/>
              <a:gd name="T5" fmla="*/ 0 h 647638"/>
              <a:gd name="T6" fmla="*/ 0 60000 65536"/>
              <a:gd name="T7" fmla="*/ 0 60000 65536"/>
              <a:gd name="T8" fmla="*/ 0 60000 65536"/>
              <a:gd name="T9" fmla="*/ 0 w 7595620"/>
              <a:gd name="T10" fmla="*/ 0 h 647638"/>
              <a:gd name="T11" fmla="*/ 7595620 w 7595620"/>
              <a:gd name="T12" fmla="*/ 647638 h 647638"/>
            </a:gdLst>
            <a:ahLst/>
            <a:cxnLst>
              <a:cxn ang="T6">
                <a:pos x="T0" y="T1"/>
              </a:cxn>
              <a:cxn ang="T7">
                <a:pos x="T2" y="T3"/>
              </a:cxn>
              <a:cxn ang="T8">
                <a:pos x="T4" y="T5"/>
              </a:cxn>
            </a:cxnLst>
            <a:rect l="T9" t="T10" r="T11" b="T12"/>
            <a:pathLst>
              <a:path w="7595620" h="647638">
                <a:moveTo>
                  <a:pt x="0" y="647638"/>
                </a:moveTo>
                <a:lnTo>
                  <a:pt x="6452425" y="642886"/>
                </a:lnTo>
                <a:lnTo>
                  <a:pt x="7595620" y="0"/>
                </a:lnTo>
              </a:path>
            </a:pathLst>
          </a:custGeom>
          <a:noFill/>
          <a:ln w="63500">
            <a:solidFill>
              <a:srgbClr val="7030A0"/>
            </a:solidFill>
            <a:round/>
            <a:headEnd/>
            <a:tailEnd type="triangle" w="med" len="me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101" name="Flowchart: Connector 100"/>
          <p:cNvSpPr/>
          <p:nvPr/>
        </p:nvSpPr>
        <p:spPr>
          <a:xfrm>
            <a:off x="728946" y="4643446"/>
            <a:ext cx="320675" cy="320675"/>
          </a:xfrm>
          <a:prstGeom prst="flowChartConnector">
            <a:avLst/>
          </a:prstGeom>
          <a:solidFill>
            <a:srgbClr val="7030A0"/>
          </a:solidFill>
          <a:ln/>
        </p:spPr>
        <p:style>
          <a:lnRef idx="0">
            <a:schemeClr val="accent1"/>
          </a:lnRef>
          <a:fillRef idx="3">
            <a:schemeClr val="accent1"/>
          </a:fillRef>
          <a:effectRef idx="3">
            <a:schemeClr val="accent1"/>
          </a:effectRef>
          <a:fontRef idx="minor">
            <a:schemeClr val="lt1"/>
          </a:fontRef>
        </p:style>
        <p:txBody>
          <a:bodyPr/>
          <a:lstStyle/>
          <a:p>
            <a:pPr fontAlgn="auto">
              <a:spcBef>
                <a:spcPts val="0"/>
              </a:spcBef>
              <a:spcAft>
                <a:spcPts val="0"/>
              </a:spcAft>
              <a:defRPr/>
            </a:pPr>
            <a:endParaRPr lang="en-US" sz="1800">
              <a:solidFill>
                <a:srgbClr val="000000"/>
              </a:solidFill>
            </a:endParaRPr>
          </a:p>
        </p:txBody>
      </p:sp>
      <p:grpSp>
        <p:nvGrpSpPr>
          <p:cNvPr id="3" name="Group 109"/>
          <p:cNvGrpSpPr>
            <a:grpSpLocks/>
          </p:cNvGrpSpPr>
          <p:nvPr/>
        </p:nvGrpSpPr>
        <p:grpSpPr bwMode="auto">
          <a:xfrm>
            <a:off x="467544" y="5518123"/>
            <a:ext cx="3308538" cy="276999"/>
            <a:chOff x="2285984" y="5504240"/>
            <a:chExt cx="3307155" cy="277738"/>
          </a:xfrm>
        </p:grpSpPr>
        <p:sp>
          <p:nvSpPr>
            <p:cNvPr id="56825" name="Line 528"/>
            <p:cNvSpPr>
              <a:spLocks noChangeShapeType="1"/>
            </p:cNvSpPr>
            <p:nvPr/>
          </p:nvSpPr>
          <p:spPr bwMode="auto">
            <a:xfrm>
              <a:off x="2285984" y="5643578"/>
              <a:ext cx="450850" cy="0"/>
            </a:xfrm>
            <a:prstGeom prst="line">
              <a:avLst/>
            </a:prstGeom>
            <a:noFill/>
            <a:ln w="60325">
              <a:solidFill>
                <a:schemeClr val="hlink"/>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6" name="Text Box 529"/>
            <p:cNvSpPr txBox="1">
              <a:spLocks noChangeArrowheads="1"/>
            </p:cNvSpPr>
            <p:nvPr/>
          </p:nvSpPr>
          <p:spPr bwMode="auto">
            <a:xfrm>
              <a:off x="2825589" y="5504240"/>
              <a:ext cx="2767550" cy="277738"/>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err="1" smtClean="0">
                  <a:solidFill>
                    <a:srgbClr val="000000"/>
                  </a:solidFill>
                  <a:latin typeface="Arial"/>
                </a:rPr>
                <a:t>Combined</a:t>
              </a:r>
              <a:r>
                <a:rPr lang="fi-FI" sz="1200" dirty="0" smtClean="0">
                  <a:solidFill>
                    <a:srgbClr val="000000"/>
                  </a:solidFill>
                  <a:latin typeface="Arial"/>
                </a:rPr>
                <a:t> </a:t>
              </a:r>
              <a:r>
                <a:rPr lang="fi-FI" sz="1200" dirty="0" err="1" smtClean="0">
                  <a:solidFill>
                    <a:srgbClr val="000000"/>
                  </a:solidFill>
                  <a:latin typeface="Arial"/>
                </a:rPr>
                <a:t>Cycle</a:t>
              </a:r>
              <a:r>
                <a:rPr lang="fi-FI" sz="1200" dirty="0" smtClean="0">
                  <a:solidFill>
                    <a:srgbClr val="000000"/>
                  </a:solidFill>
                  <a:latin typeface="Arial"/>
                </a:rPr>
                <a:t> </a:t>
              </a:r>
              <a:r>
                <a:rPr lang="fi-FI" sz="1200" dirty="0" err="1" smtClean="0">
                  <a:solidFill>
                    <a:srgbClr val="000000"/>
                  </a:solidFill>
                  <a:latin typeface="Arial"/>
                </a:rPr>
                <a:t>power</a:t>
              </a:r>
              <a:r>
                <a:rPr lang="fi-FI" sz="1200" dirty="0" smtClean="0">
                  <a:solidFill>
                    <a:srgbClr val="000000"/>
                  </a:solidFill>
                  <a:latin typeface="Arial"/>
                </a:rPr>
                <a:t> </a:t>
              </a:r>
              <a:r>
                <a:rPr lang="fi-FI" sz="1200" dirty="0" err="1" smtClean="0">
                  <a:solidFill>
                    <a:srgbClr val="000000"/>
                  </a:solidFill>
                  <a:latin typeface="Arial"/>
                </a:rPr>
                <a:t>plant</a:t>
              </a:r>
              <a:r>
                <a:rPr lang="fi-FI" sz="1200" dirty="0" smtClean="0">
                  <a:solidFill>
                    <a:srgbClr val="000000"/>
                  </a:solidFill>
                  <a:latin typeface="Arial"/>
                </a:rPr>
                <a:t> (GTCC) </a:t>
              </a:r>
              <a:endParaRPr lang="en-GB" sz="1200" dirty="0" smtClean="0">
                <a:solidFill>
                  <a:srgbClr val="000000"/>
                </a:solidFill>
                <a:latin typeface="Arial"/>
              </a:endParaRPr>
            </a:p>
          </p:txBody>
        </p:sp>
      </p:grpSp>
      <p:grpSp>
        <p:nvGrpSpPr>
          <p:cNvPr id="4" name="Group 110"/>
          <p:cNvGrpSpPr>
            <a:grpSpLocks/>
          </p:cNvGrpSpPr>
          <p:nvPr/>
        </p:nvGrpSpPr>
        <p:grpSpPr bwMode="auto">
          <a:xfrm>
            <a:off x="467544" y="5807047"/>
            <a:ext cx="3010623" cy="276999"/>
            <a:chOff x="2285984" y="5793530"/>
            <a:chExt cx="3010503" cy="278516"/>
          </a:xfrm>
        </p:grpSpPr>
        <p:sp>
          <p:nvSpPr>
            <p:cNvPr id="56823" name="Line 527"/>
            <p:cNvSpPr>
              <a:spLocks noChangeShapeType="1"/>
            </p:cNvSpPr>
            <p:nvPr/>
          </p:nvSpPr>
          <p:spPr bwMode="auto">
            <a:xfrm>
              <a:off x="2285984" y="5929330"/>
              <a:ext cx="450850" cy="0"/>
            </a:xfrm>
            <a:prstGeom prst="line">
              <a:avLst/>
            </a:prstGeom>
            <a:noFill/>
            <a:ln w="60325">
              <a:solidFill>
                <a:srgbClr val="0A01BF"/>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4" name="Text Box 529"/>
            <p:cNvSpPr txBox="1">
              <a:spLocks noChangeArrowheads="1"/>
            </p:cNvSpPr>
            <p:nvPr/>
          </p:nvSpPr>
          <p:spPr bwMode="auto">
            <a:xfrm>
              <a:off x="2825589" y="5793530"/>
              <a:ext cx="2470898" cy="278516"/>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smtClean="0">
                  <a:solidFill>
                    <a:srgbClr val="000000"/>
                  </a:solidFill>
                  <a:latin typeface="Arial"/>
                </a:rPr>
                <a:t>Industrial GT power plant (GTSC)</a:t>
              </a:r>
              <a:endParaRPr lang="en-GB" sz="1200" dirty="0" smtClean="0">
                <a:solidFill>
                  <a:srgbClr val="000000"/>
                </a:solidFill>
                <a:latin typeface="Arial"/>
              </a:endParaRPr>
            </a:p>
          </p:txBody>
        </p:sp>
      </p:grpSp>
      <p:grpSp>
        <p:nvGrpSpPr>
          <p:cNvPr id="5" name="Group 111"/>
          <p:cNvGrpSpPr>
            <a:grpSpLocks/>
          </p:cNvGrpSpPr>
          <p:nvPr/>
        </p:nvGrpSpPr>
        <p:grpSpPr bwMode="auto">
          <a:xfrm>
            <a:off x="3923928" y="5229200"/>
            <a:ext cx="3368074" cy="276999"/>
            <a:chOff x="2285984" y="6082828"/>
            <a:chExt cx="3368067" cy="278553"/>
          </a:xfrm>
        </p:grpSpPr>
        <p:sp>
          <p:nvSpPr>
            <p:cNvPr id="56821" name="Line 527"/>
            <p:cNvSpPr>
              <a:spLocks noChangeShapeType="1"/>
            </p:cNvSpPr>
            <p:nvPr/>
          </p:nvSpPr>
          <p:spPr bwMode="auto">
            <a:xfrm>
              <a:off x="2285984" y="6215082"/>
              <a:ext cx="450850" cy="0"/>
            </a:xfrm>
            <a:prstGeom prst="line">
              <a:avLst/>
            </a:prstGeom>
            <a:noFill/>
            <a:ln w="60325">
              <a:solidFill>
                <a:srgbClr val="00B0F0"/>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2" name="Text Box 529"/>
            <p:cNvSpPr txBox="1">
              <a:spLocks noChangeArrowheads="1"/>
            </p:cNvSpPr>
            <p:nvPr/>
          </p:nvSpPr>
          <p:spPr bwMode="auto">
            <a:xfrm>
              <a:off x="2825590" y="6082828"/>
              <a:ext cx="2828461" cy="278553"/>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err="1" smtClean="0">
                  <a:solidFill>
                    <a:srgbClr val="000000"/>
                  </a:solidFill>
                  <a:latin typeface="Arial"/>
                </a:rPr>
                <a:t>Aeroderivative</a:t>
              </a:r>
              <a:r>
                <a:rPr lang="fi-FI" sz="1200" dirty="0" smtClean="0">
                  <a:solidFill>
                    <a:srgbClr val="000000"/>
                  </a:solidFill>
                  <a:latin typeface="Arial"/>
                </a:rPr>
                <a:t> GT </a:t>
              </a:r>
              <a:r>
                <a:rPr lang="fi-FI" sz="1200" dirty="0" err="1" smtClean="0">
                  <a:solidFill>
                    <a:srgbClr val="000000"/>
                  </a:solidFill>
                  <a:latin typeface="Arial"/>
                </a:rPr>
                <a:t>power</a:t>
              </a:r>
              <a:r>
                <a:rPr lang="fi-FI" sz="1200" dirty="0" smtClean="0">
                  <a:solidFill>
                    <a:srgbClr val="000000"/>
                  </a:solidFill>
                  <a:latin typeface="Arial"/>
                </a:rPr>
                <a:t> </a:t>
              </a:r>
              <a:r>
                <a:rPr lang="fi-FI" sz="1200" dirty="0" err="1" smtClean="0">
                  <a:solidFill>
                    <a:srgbClr val="000000"/>
                  </a:solidFill>
                  <a:latin typeface="Arial"/>
                </a:rPr>
                <a:t>plant</a:t>
              </a:r>
              <a:r>
                <a:rPr lang="fi-FI" sz="1200" dirty="0" smtClean="0">
                  <a:solidFill>
                    <a:srgbClr val="000000"/>
                  </a:solidFill>
                  <a:latin typeface="Arial"/>
                </a:rPr>
                <a:t> (GTSC)</a:t>
              </a:r>
              <a:endParaRPr lang="en-GB" sz="1200" dirty="0" smtClean="0">
                <a:solidFill>
                  <a:srgbClr val="000000"/>
                </a:solidFill>
                <a:latin typeface="Arial"/>
              </a:endParaRPr>
            </a:p>
          </p:txBody>
        </p:sp>
      </p:grpSp>
      <p:grpSp>
        <p:nvGrpSpPr>
          <p:cNvPr id="6" name="Group 111"/>
          <p:cNvGrpSpPr>
            <a:grpSpLocks/>
          </p:cNvGrpSpPr>
          <p:nvPr/>
        </p:nvGrpSpPr>
        <p:grpSpPr bwMode="auto">
          <a:xfrm>
            <a:off x="3925516" y="5518125"/>
            <a:ext cx="2896413" cy="276999"/>
            <a:chOff x="2285984" y="6082838"/>
            <a:chExt cx="2896024" cy="279334"/>
          </a:xfrm>
        </p:grpSpPr>
        <p:sp>
          <p:nvSpPr>
            <p:cNvPr id="56819" name="Line 527"/>
            <p:cNvSpPr>
              <a:spLocks noChangeShapeType="1"/>
            </p:cNvSpPr>
            <p:nvPr/>
          </p:nvSpPr>
          <p:spPr bwMode="auto">
            <a:xfrm>
              <a:off x="2285984" y="6215082"/>
              <a:ext cx="450850" cy="0"/>
            </a:xfrm>
            <a:prstGeom prst="line">
              <a:avLst/>
            </a:prstGeom>
            <a:noFill/>
            <a:ln w="60325">
              <a:solidFill>
                <a:schemeClr val="accent1"/>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0" name="Text Box 529"/>
            <p:cNvSpPr txBox="1">
              <a:spLocks noChangeArrowheads="1"/>
            </p:cNvSpPr>
            <p:nvPr/>
          </p:nvSpPr>
          <p:spPr bwMode="auto">
            <a:xfrm>
              <a:off x="2825589" y="6082838"/>
              <a:ext cx="2356419" cy="279334"/>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err="1" smtClean="0">
                  <a:solidFill>
                    <a:srgbClr val="000000"/>
                  </a:solidFill>
                  <a:latin typeface="Arial"/>
                </a:rPr>
                <a:t>Combustion</a:t>
              </a:r>
              <a:r>
                <a:rPr lang="fi-FI" sz="1200" dirty="0" smtClean="0">
                  <a:solidFill>
                    <a:srgbClr val="000000"/>
                  </a:solidFill>
                  <a:latin typeface="Arial"/>
                </a:rPr>
                <a:t> </a:t>
              </a:r>
              <a:r>
                <a:rPr lang="fi-FI" sz="1200" dirty="0" err="1" smtClean="0">
                  <a:solidFill>
                    <a:srgbClr val="000000"/>
                  </a:solidFill>
                  <a:latin typeface="Arial"/>
                </a:rPr>
                <a:t>Engine</a:t>
              </a:r>
              <a:r>
                <a:rPr lang="fi-FI" sz="1200" dirty="0" smtClean="0">
                  <a:solidFill>
                    <a:srgbClr val="000000"/>
                  </a:solidFill>
                  <a:latin typeface="Arial"/>
                </a:rPr>
                <a:t> </a:t>
              </a:r>
              <a:r>
                <a:rPr lang="fi-FI" sz="1200" dirty="0" err="1" smtClean="0">
                  <a:solidFill>
                    <a:srgbClr val="000000"/>
                  </a:solidFill>
                  <a:latin typeface="Arial"/>
                </a:rPr>
                <a:t>power</a:t>
              </a:r>
              <a:r>
                <a:rPr lang="fi-FI" sz="1200" dirty="0" smtClean="0">
                  <a:solidFill>
                    <a:srgbClr val="000000"/>
                  </a:solidFill>
                  <a:latin typeface="Arial"/>
                </a:rPr>
                <a:t> </a:t>
              </a:r>
              <a:r>
                <a:rPr lang="fi-FI" sz="1200" dirty="0" err="1" smtClean="0">
                  <a:solidFill>
                    <a:srgbClr val="000000"/>
                  </a:solidFill>
                  <a:latin typeface="Arial"/>
                </a:rPr>
                <a:t>plant</a:t>
              </a:r>
              <a:endParaRPr lang="en-GB" sz="1200" dirty="0" smtClean="0">
                <a:solidFill>
                  <a:srgbClr val="000000"/>
                </a:solidFill>
                <a:latin typeface="Arial"/>
              </a:endParaRPr>
            </a:p>
          </p:txBody>
        </p:sp>
      </p:grpSp>
      <p:sp>
        <p:nvSpPr>
          <p:cNvPr id="71" name="TextBox 70"/>
          <p:cNvSpPr txBox="1"/>
          <p:nvPr/>
        </p:nvSpPr>
        <p:spPr>
          <a:xfrm>
            <a:off x="3815646" y="5785519"/>
            <a:ext cx="3446777" cy="307777"/>
          </a:xfrm>
          <a:prstGeom prst="rect">
            <a:avLst/>
          </a:prstGeom>
          <a:noFill/>
        </p:spPr>
        <p:txBody>
          <a:bodyPr wrap="none" rtlCol="0">
            <a:spAutoFit/>
          </a:bodyPr>
          <a:lstStyle/>
          <a:p>
            <a:pPr eaLnBrk="1" fontAlgn="auto" hangingPunct="1">
              <a:spcBef>
                <a:spcPts val="0"/>
              </a:spcBef>
              <a:spcAft>
                <a:spcPts val="0"/>
              </a:spcAft>
            </a:pPr>
            <a:r>
              <a:rPr lang="fi-FI" sz="1400" dirty="0" err="1" smtClean="0">
                <a:solidFill>
                  <a:srgbClr val="000000"/>
                </a:solidFill>
                <a:latin typeface="Arial"/>
              </a:rPr>
              <a:t>Note</a:t>
            </a:r>
            <a:r>
              <a:rPr lang="fi-FI" sz="1400" dirty="0" smtClean="0">
                <a:solidFill>
                  <a:srgbClr val="000000"/>
                </a:solidFill>
                <a:latin typeface="Arial"/>
              </a:rPr>
              <a:t>: </a:t>
            </a:r>
            <a:r>
              <a:rPr lang="fi-FI" sz="1400" dirty="0" err="1" smtClean="0">
                <a:solidFill>
                  <a:srgbClr val="000000"/>
                </a:solidFill>
                <a:latin typeface="Arial"/>
              </a:rPr>
              <a:t>Start</a:t>
            </a:r>
            <a:r>
              <a:rPr lang="fi-FI" sz="1400" dirty="0" smtClean="0">
                <a:solidFill>
                  <a:srgbClr val="000000"/>
                </a:solidFill>
                <a:latin typeface="Arial"/>
              </a:rPr>
              <a:t> </a:t>
            </a:r>
            <a:r>
              <a:rPr lang="fi-FI" sz="1400" dirty="0" err="1" smtClean="0">
                <a:solidFill>
                  <a:srgbClr val="000000"/>
                </a:solidFill>
                <a:latin typeface="Arial"/>
              </a:rPr>
              <a:t>up</a:t>
            </a:r>
            <a:r>
              <a:rPr lang="fi-FI" sz="1400" dirty="0" smtClean="0">
                <a:solidFill>
                  <a:srgbClr val="000000"/>
                </a:solidFill>
                <a:latin typeface="Arial"/>
              </a:rPr>
              <a:t> </a:t>
            </a:r>
            <a:r>
              <a:rPr lang="fi-FI" sz="1400" dirty="0" err="1" smtClean="0">
                <a:solidFill>
                  <a:srgbClr val="000000"/>
                </a:solidFill>
                <a:latin typeface="Arial"/>
              </a:rPr>
              <a:t>times</a:t>
            </a:r>
            <a:r>
              <a:rPr lang="fi-FI" sz="1400" dirty="0" smtClean="0">
                <a:solidFill>
                  <a:srgbClr val="000000"/>
                </a:solidFill>
                <a:latin typeface="Arial"/>
              </a:rPr>
              <a:t> </a:t>
            </a:r>
            <a:r>
              <a:rPr lang="fi-FI" sz="1400" dirty="0" err="1" smtClean="0">
                <a:solidFill>
                  <a:srgbClr val="000000"/>
                </a:solidFill>
                <a:latin typeface="Arial"/>
              </a:rPr>
              <a:t>from</a:t>
            </a:r>
            <a:r>
              <a:rPr lang="fi-FI" sz="1400" dirty="0" smtClean="0">
                <a:solidFill>
                  <a:srgbClr val="000000"/>
                </a:solidFill>
                <a:latin typeface="Arial"/>
              </a:rPr>
              <a:t> </a:t>
            </a:r>
            <a:r>
              <a:rPr lang="fi-FI" sz="1400" dirty="0" err="1" smtClean="0">
                <a:solidFill>
                  <a:srgbClr val="000000"/>
                </a:solidFill>
                <a:latin typeface="Arial"/>
              </a:rPr>
              <a:t>warm</a:t>
            </a:r>
            <a:r>
              <a:rPr lang="fi-FI" sz="1400" dirty="0" smtClean="0">
                <a:solidFill>
                  <a:srgbClr val="000000"/>
                </a:solidFill>
                <a:latin typeface="Arial"/>
              </a:rPr>
              <a:t> </a:t>
            </a:r>
            <a:r>
              <a:rPr lang="fi-FI" sz="1400" dirty="0" err="1" smtClean="0">
                <a:solidFill>
                  <a:srgbClr val="000000"/>
                </a:solidFill>
                <a:latin typeface="Arial"/>
              </a:rPr>
              <a:t>stand-by</a:t>
            </a:r>
            <a:r>
              <a:rPr lang="fi-FI" sz="1400" dirty="0" smtClean="0">
                <a:solidFill>
                  <a:srgbClr val="000000"/>
                </a:solidFill>
                <a:latin typeface="Arial"/>
              </a:rPr>
              <a:t>!</a:t>
            </a:r>
            <a:endParaRPr lang="en-GB" sz="1400" dirty="0">
              <a:solidFill>
                <a:srgbClr val="000000"/>
              </a:solidFill>
              <a:latin typeface="Arial"/>
            </a:endParaRPr>
          </a:p>
        </p:txBody>
      </p:sp>
      <p:sp>
        <p:nvSpPr>
          <p:cNvPr id="74" name="TextBox 73"/>
          <p:cNvSpPr txBox="1"/>
          <p:nvPr/>
        </p:nvSpPr>
        <p:spPr>
          <a:xfrm>
            <a:off x="2771388" y="957188"/>
            <a:ext cx="3094117" cy="461665"/>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2400" dirty="0" smtClean="0">
                <a:solidFill>
                  <a:srgbClr val="000000"/>
                </a:solidFill>
                <a:latin typeface="Arial"/>
              </a:rPr>
              <a:t>2 minutes to full load!</a:t>
            </a:r>
            <a:endParaRPr lang="en-GB" sz="2400" dirty="0">
              <a:solidFill>
                <a:srgbClr val="000000"/>
              </a:solidFill>
              <a:latin typeface="Arial"/>
            </a:endParaRPr>
          </a:p>
        </p:txBody>
      </p:sp>
      <p:sp>
        <p:nvSpPr>
          <p:cNvPr id="77" name="Freeform 76"/>
          <p:cNvSpPr/>
          <p:nvPr/>
        </p:nvSpPr>
        <p:spPr>
          <a:xfrm>
            <a:off x="899592" y="1628800"/>
            <a:ext cx="5760640" cy="3168352"/>
          </a:xfrm>
          <a:custGeom>
            <a:avLst/>
            <a:gdLst>
              <a:gd name="connsiteX0" fmla="*/ 0 w 5651500"/>
              <a:gd name="connsiteY0" fmla="*/ 3149600 h 3187700"/>
              <a:gd name="connsiteX1" fmla="*/ 520700 w 5651500"/>
              <a:gd name="connsiteY1" fmla="*/ 25400 h 3187700"/>
              <a:gd name="connsiteX2" fmla="*/ 5651500 w 5651500"/>
              <a:gd name="connsiteY2" fmla="*/ 0 h 3187700"/>
              <a:gd name="connsiteX3" fmla="*/ 4787900 w 5651500"/>
              <a:gd name="connsiteY3" fmla="*/ 317500 h 3187700"/>
              <a:gd name="connsiteX4" fmla="*/ 2730500 w 5651500"/>
              <a:gd name="connsiteY4" fmla="*/ 2527300 h 3187700"/>
              <a:gd name="connsiteX5" fmla="*/ 1828800 w 5651500"/>
              <a:gd name="connsiteY5" fmla="*/ 2540000 h 3187700"/>
              <a:gd name="connsiteX6" fmla="*/ 1511300 w 5651500"/>
              <a:gd name="connsiteY6" fmla="*/ 3187700 h 3187700"/>
              <a:gd name="connsiteX7" fmla="*/ 0 w 5651500"/>
              <a:gd name="connsiteY7" fmla="*/ 3149600 h 3187700"/>
              <a:gd name="connsiteX0" fmla="*/ 0 w 5651500"/>
              <a:gd name="connsiteY0" fmla="*/ 3149600 h 3187700"/>
              <a:gd name="connsiteX1" fmla="*/ 520700 w 5651500"/>
              <a:gd name="connsiteY1" fmla="*/ 25400 h 3187700"/>
              <a:gd name="connsiteX2" fmla="*/ 5651500 w 5651500"/>
              <a:gd name="connsiteY2" fmla="*/ 0 h 3187700"/>
              <a:gd name="connsiteX3" fmla="*/ 4822832 w 5651500"/>
              <a:gd name="connsiteY3" fmla="*/ 315902 h 3187700"/>
              <a:gd name="connsiteX4" fmla="*/ 2730500 w 5651500"/>
              <a:gd name="connsiteY4" fmla="*/ 2527300 h 3187700"/>
              <a:gd name="connsiteX5" fmla="*/ 1828800 w 5651500"/>
              <a:gd name="connsiteY5" fmla="*/ 2540000 h 3187700"/>
              <a:gd name="connsiteX6" fmla="*/ 1511300 w 5651500"/>
              <a:gd name="connsiteY6" fmla="*/ 3187700 h 3187700"/>
              <a:gd name="connsiteX7" fmla="*/ 0 w 5651500"/>
              <a:gd name="connsiteY7" fmla="*/ 3149600 h 3187700"/>
              <a:gd name="connsiteX0" fmla="*/ 0 w 5751526"/>
              <a:gd name="connsiteY0" fmla="*/ 3124200 h 3162300"/>
              <a:gd name="connsiteX1" fmla="*/ 520700 w 5751526"/>
              <a:gd name="connsiteY1" fmla="*/ 0 h 3162300"/>
              <a:gd name="connsiteX2" fmla="*/ 5751526 w 5751526"/>
              <a:gd name="connsiteY2" fmla="*/ 4750 h 3162300"/>
              <a:gd name="connsiteX3" fmla="*/ 4822832 w 5751526"/>
              <a:gd name="connsiteY3" fmla="*/ 290502 h 3162300"/>
              <a:gd name="connsiteX4" fmla="*/ 2730500 w 5751526"/>
              <a:gd name="connsiteY4" fmla="*/ 2501900 h 3162300"/>
              <a:gd name="connsiteX5" fmla="*/ 1828800 w 5751526"/>
              <a:gd name="connsiteY5" fmla="*/ 2514600 h 3162300"/>
              <a:gd name="connsiteX6" fmla="*/ 1511300 w 5751526"/>
              <a:gd name="connsiteY6" fmla="*/ 3162300 h 3162300"/>
              <a:gd name="connsiteX7" fmla="*/ 0 w 5751526"/>
              <a:gd name="connsiteY7" fmla="*/ 3124200 h 3162300"/>
              <a:gd name="connsiteX0" fmla="*/ 0 w 5715040"/>
              <a:gd name="connsiteY0" fmla="*/ 3148022 h 3162300"/>
              <a:gd name="connsiteX1" fmla="*/ 484214 w 5715040"/>
              <a:gd name="connsiteY1" fmla="*/ 0 h 3162300"/>
              <a:gd name="connsiteX2" fmla="*/ 5715040 w 5715040"/>
              <a:gd name="connsiteY2" fmla="*/ 4750 h 3162300"/>
              <a:gd name="connsiteX3" fmla="*/ 4786346 w 5715040"/>
              <a:gd name="connsiteY3" fmla="*/ 290502 h 3162300"/>
              <a:gd name="connsiteX4" fmla="*/ 2694014 w 5715040"/>
              <a:gd name="connsiteY4" fmla="*/ 2501900 h 3162300"/>
              <a:gd name="connsiteX5" fmla="*/ 1792314 w 5715040"/>
              <a:gd name="connsiteY5" fmla="*/ 2514600 h 3162300"/>
              <a:gd name="connsiteX6" fmla="*/ 1474814 w 5715040"/>
              <a:gd name="connsiteY6" fmla="*/ 3162300 h 3162300"/>
              <a:gd name="connsiteX7" fmla="*/ 0 w 5715040"/>
              <a:gd name="connsiteY7" fmla="*/ 3148022 h 3162300"/>
              <a:gd name="connsiteX0" fmla="*/ 0 w 5715040"/>
              <a:gd name="connsiteY0" fmla="*/ 3148022 h 3162300"/>
              <a:gd name="connsiteX1" fmla="*/ 484214 w 5715040"/>
              <a:gd name="connsiteY1" fmla="*/ 0 h 3162300"/>
              <a:gd name="connsiteX2" fmla="*/ 5715040 w 5715040"/>
              <a:gd name="connsiteY2" fmla="*/ 4750 h 3162300"/>
              <a:gd name="connsiteX3" fmla="*/ 4786346 w 5715040"/>
              <a:gd name="connsiteY3" fmla="*/ 290502 h 3162300"/>
              <a:gd name="connsiteX4" fmla="*/ 2694014 w 5715040"/>
              <a:gd name="connsiteY4" fmla="*/ 2501900 h 3162300"/>
              <a:gd name="connsiteX5" fmla="*/ 1792314 w 5715040"/>
              <a:gd name="connsiteY5" fmla="*/ 2514600 h 3162300"/>
              <a:gd name="connsiteX6" fmla="*/ 1474814 w 5715040"/>
              <a:gd name="connsiteY6" fmla="*/ 3162300 h 3162300"/>
              <a:gd name="connsiteX7" fmla="*/ 0 w 5715040"/>
              <a:gd name="connsiteY7" fmla="*/ 3148022 h 3162300"/>
              <a:gd name="connsiteX0" fmla="*/ 0 w 5786478"/>
              <a:gd name="connsiteY0" fmla="*/ 3148022 h 3162300"/>
              <a:gd name="connsiteX1" fmla="*/ 555652 w 5786478"/>
              <a:gd name="connsiteY1" fmla="*/ 0 h 3162300"/>
              <a:gd name="connsiteX2" fmla="*/ 5786478 w 5786478"/>
              <a:gd name="connsiteY2" fmla="*/ 4750 h 3162300"/>
              <a:gd name="connsiteX3" fmla="*/ 4857784 w 5786478"/>
              <a:gd name="connsiteY3" fmla="*/ 290502 h 3162300"/>
              <a:gd name="connsiteX4" fmla="*/ 2765452 w 5786478"/>
              <a:gd name="connsiteY4" fmla="*/ 2501900 h 3162300"/>
              <a:gd name="connsiteX5" fmla="*/ 1863752 w 5786478"/>
              <a:gd name="connsiteY5" fmla="*/ 2514600 h 3162300"/>
              <a:gd name="connsiteX6" fmla="*/ 1546252 w 5786478"/>
              <a:gd name="connsiteY6" fmla="*/ 3162300 h 3162300"/>
              <a:gd name="connsiteX7" fmla="*/ 0 w 5786478"/>
              <a:gd name="connsiteY7" fmla="*/ 3148022 h 3162300"/>
              <a:gd name="connsiteX0" fmla="*/ 0 w 5715040"/>
              <a:gd name="connsiteY0" fmla="*/ 3148022 h 3162300"/>
              <a:gd name="connsiteX1" fmla="*/ 484214 w 5715040"/>
              <a:gd name="connsiteY1" fmla="*/ 0 h 3162300"/>
              <a:gd name="connsiteX2" fmla="*/ 5715040 w 5715040"/>
              <a:gd name="connsiteY2" fmla="*/ 4750 h 3162300"/>
              <a:gd name="connsiteX3" fmla="*/ 4786346 w 5715040"/>
              <a:gd name="connsiteY3" fmla="*/ 290502 h 3162300"/>
              <a:gd name="connsiteX4" fmla="*/ 2694014 w 5715040"/>
              <a:gd name="connsiteY4" fmla="*/ 2501900 h 3162300"/>
              <a:gd name="connsiteX5" fmla="*/ 1792314 w 5715040"/>
              <a:gd name="connsiteY5" fmla="*/ 2514600 h 3162300"/>
              <a:gd name="connsiteX6" fmla="*/ 1474814 w 5715040"/>
              <a:gd name="connsiteY6" fmla="*/ 3162300 h 3162300"/>
              <a:gd name="connsiteX7" fmla="*/ 0 w 5715040"/>
              <a:gd name="connsiteY7" fmla="*/ 3148022 h 3162300"/>
              <a:gd name="connsiteX0" fmla="*/ 0 w 5786478"/>
              <a:gd name="connsiteY0" fmla="*/ 3148022 h 3162300"/>
              <a:gd name="connsiteX1" fmla="*/ 555652 w 5786478"/>
              <a:gd name="connsiteY1" fmla="*/ 0 h 3162300"/>
              <a:gd name="connsiteX2" fmla="*/ 5786478 w 5786478"/>
              <a:gd name="connsiteY2" fmla="*/ 4750 h 3162300"/>
              <a:gd name="connsiteX3" fmla="*/ 4857784 w 5786478"/>
              <a:gd name="connsiteY3" fmla="*/ 290502 h 3162300"/>
              <a:gd name="connsiteX4" fmla="*/ 2765452 w 5786478"/>
              <a:gd name="connsiteY4" fmla="*/ 2501900 h 3162300"/>
              <a:gd name="connsiteX5" fmla="*/ 1863752 w 5786478"/>
              <a:gd name="connsiteY5" fmla="*/ 2514600 h 3162300"/>
              <a:gd name="connsiteX6" fmla="*/ 1546252 w 5786478"/>
              <a:gd name="connsiteY6" fmla="*/ 3162300 h 3162300"/>
              <a:gd name="connsiteX7" fmla="*/ 0 w 5786478"/>
              <a:gd name="connsiteY7" fmla="*/ 3148022 h 3162300"/>
              <a:gd name="connsiteX0" fmla="*/ 0 w 5786478"/>
              <a:gd name="connsiteY0" fmla="*/ 3148022 h 3162300"/>
              <a:gd name="connsiteX1" fmla="*/ 216024 w 5786478"/>
              <a:gd name="connsiteY1" fmla="*/ 0 h 3162300"/>
              <a:gd name="connsiteX2" fmla="*/ 5786478 w 5786478"/>
              <a:gd name="connsiteY2" fmla="*/ 4750 h 3162300"/>
              <a:gd name="connsiteX3" fmla="*/ 4857784 w 5786478"/>
              <a:gd name="connsiteY3" fmla="*/ 290502 h 3162300"/>
              <a:gd name="connsiteX4" fmla="*/ 2765452 w 5786478"/>
              <a:gd name="connsiteY4" fmla="*/ 2501900 h 3162300"/>
              <a:gd name="connsiteX5" fmla="*/ 1863752 w 5786478"/>
              <a:gd name="connsiteY5" fmla="*/ 2514600 h 3162300"/>
              <a:gd name="connsiteX6" fmla="*/ 1546252 w 5786478"/>
              <a:gd name="connsiteY6" fmla="*/ 3162300 h 3162300"/>
              <a:gd name="connsiteX7" fmla="*/ 0 w 5786478"/>
              <a:gd name="connsiteY7" fmla="*/ 3148022 h 3162300"/>
              <a:gd name="connsiteX0" fmla="*/ 0 w 5858486"/>
              <a:gd name="connsiteY0" fmla="*/ 3096344 h 3162300"/>
              <a:gd name="connsiteX1" fmla="*/ 288032 w 5858486"/>
              <a:gd name="connsiteY1" fmla="*/ 0 h 3162300"/>
              <a:gd name="connsiteX2" fmla="*/ 5858486 w 5858486"/>
              <a:gd name="connsiteY2" fmla="*/ 4750 h 3162300"/>
              <a:gd name="connsiteX3" fmla="*/ 4929792 w 5858486"/>
              <a:gd name="connsiteY3" fmla="*/ 290502 h 3162300"/>
              <a:gd name="connsiteX4" fmla="*/ 2837460 w 5858486"/>
              <a:gd name="connsiteY4" fmla="*/ 2501900 h 3162300"/>
              <a:gd name="connsiteX5" fmla="*/ 1935760 w 5858486"/>
              <a:gd name="connsiteY5" fmla="*/ 2514600 h 3162300"/>
              <a:gd name="connsiteX6" fmla="*/ 1618260 w 5858486"/>
              <a:gd name="connsiteY6" fmla="*/ 3162300 h 3162300"/>
              <a:gd name="connsiteX7" fmla="*/ 0 w 5858486"/>
              <a:gd name="connsiteY7" fmla="*/ 3096344 h 3162300"/>
              <a:gd name="connsiteX0" fmla="*/ 0 w 5858486"/>
              <a:gd name="connsiteY0" fmla="*/ 3096344 h 3162300"/>
              <a:gd name="connsiteX1" fmla="*/ 216024 w 5858486"/>
              <a:gd name="connsiteY1" fmla="*/ 0 h 3162300"/>
              <a:gd name="connsiteX2" fmla="*/ 5858486 w 5858486"/>
              <a:gd name="connsiteY2" fmla="*/ 4750 h 3162300"/>
              <a:gd name="connsiteX3" fmla="*/ 4929792 w 5858486"/>
              <a:gd name="connsiteY3" fmla="*/ 290502 h 3162300"/>
              <a:gd name="connsiteX4" fmla="*/ 2837460 w 5858486"/>
              <a:gd name="connsiteY4" fmla="*/ 2501900 h 3162300"/>
              <a:gd name="connsiteX5" fmla="*/ 1935760 w 5858486"/>
              <a:gd name="connsiteY5" fmla="*/ 2514600 h 3162300"/>
              <a:gd name="connsiteX6" fmla="*/ 1618260 w 5858486"/>
              <a:gd name="connsiteY6" fmla="*/ 3162300 h 3162300"/>
              <a:gd name="connsiteX7" fmla="*/ 0 w 5858486"/>
              <a:gd name="connsiteY7" fmla="*/ 3096344 h 3162300"/>
              <a:gd name="connsiteX0" fmla="*/ 0 w 5858486"/>
              <a:gd name="connsiteY0" fmla="*/ 3096344 h 3162300"/>
              <a:gd name="connsiteX1" fmla="*/ 360040 w 5858486"/>
              <a:gd name="connsiteY1" fmla="*/ 0 h 3162300"/>
              <a:gd name="connsiteX2" fmla="*/ 5858486 w 5858486"/>
              <a:gd name="connsiteY2" fmla="*/ 4750 h 3162300"/>
              <a:gd name="connsiteX3" fmla="*/ 4929792 w 5858486"/>
              <a:gd name="connsiteY3" fmla="*/ 290502 h 3162300"/>
              <a:gd name="connsiteX4" fmla="*/ 2837460 w 5858486"/>
              <a:gd name="connsiteY4" fmla="*/ 2501900 h 3162300"/>
              <a:gd name="connsiteX5" fmla="*/ 1935760 w 5858486"/>
              <a:gd name="connsiteY5" fmla="*/ 2514600 h 3162300"/>
              <a:gd name="connsiteX6" fmla="*/ 1618260 w 5858486"/>
              <a:gd name="connsiteY6" fmla="*/ 3162300 h 3162300"/>
              <a:gd name="connsiteX7" fmla="*/ 0 w 5858486"/>
              <a:gd name="connsiteY7" fmla="*/ 3096344 h 3162300"/>
              <a:gd name="connsiteX0" fmla="*/ 0 w 5858486"/>
              <a:gd name="connsiteY0" fmla="*/ 3096344 h 3168352"/>
              <a:gd name="connsiteX1" fmla="*/ 72008 w 5858486"/>
              <a:gd name="connsiteY1" fmla="*/ 3168352 h 3168352"/>
              <a:gd name="connsiteX2" fmla="*/ 360040 w 5858486"/>
              <a:gd name="connsiteY2" fmla="*/ 0 h 3168352"/>
              <a:gd name="connsiteX3" fmla="*/ 5858486 w 5858486"/>
              <a:gd name="connsiteY3" fmla="*/ 4750 h 3168352"/>
              <a:gd name="connsiteX4" fmla="*/ 4929792 w 5858486"/>
              <a:gd name="connsiteY4" fmla="*/ 290502 h 3168352"/>
              <a:gd name="connsiteX5" fmla="*/ 2837460 w 5858486"/>
              <a:gd name="connsiteY5" fmla="*/ 2501900 h 3168352"/>
              <a:gd name="connsiteX6" fmla="*/ 1935760 w 5858486"/>
              <a:gd name="connsiteY6" fmla="*/ 2514600 h 3168352"/>
              <a:gd name="connsiteX7" fmla="*/ 1618260 w 5858486"/>
              <a:gd name="connsiteY7" fmla="*/ 3162300 h 3168352"/>
              <a:gd name="connsiteX8" fmla="*/ 0 w 5858486"/>
              <a:gd name="connsiteY8" fmla="*/ 3096344 h 3168352"/>
              <a:gd name="connsiteX0" fmla="*/ 0 w 5858486"/>
              <a:gd name="connsiteY0" fmla="*/ 3096344 h 3168352"/>
              <a:gd name="connsiteX1" fmla="*/ 72008 w 5858486"/>
              <a:gd name="connsiteY1" fmla="*/ 3168352 h 3168352"/>
              <a:gd name="connsiteX2" fmla="*/ 360040 w 5858486"/>
              <a:gd name="connsiteY2" fmla="*/ 0 h 3168352"/>
              <a:gd name="connsiteX3" fmla="*/ 5858486 w 5858486"/>
              <a:gd name="connsiteY3" fmla="*/ 4750 h 3168352"/>
              <a:gd name="connsiteX4" fmla="*/ 4929792 w 5858486"/>
              <a:gd name="connsiteY4" fmla="*/ 290502 h 3168352"/>
              <a:gd name="connsiteX5" fmla="*/ 2837460 w 5858486"/>
              <a:gd name="connsiteY5" fmla="*/ 2501900 h 3168352"/>
              <a:gd name="connsiteX6" fmla="*/ 1935760 w 5858486"/>
              <a:gd name="connsiteY6" fmla="*/ 2514600 h 3168352"/>
              <a:gd name="connsiteX7" fmla="*/ 1618260 w 5858486"/>
              <a:gd name="connsiteY7" fmla="*/ 3162300 h 3168352"/>
              <a:gd name="connsiteX8" fmla="*/ 144016 w 5858486"/>
              <a:gd name="connsiteY8" fmla="*/ 3168352 h 3168352"/>
              <a:gd name="connsiteX9" fmla="*/ 0 w 5858486"/>
              <a:gd name="connsiteY9" fmla="*/ 3096344 h 3168352"/>
              <a:gd name="connsiteX0" fmla="*/ 0 w 5858486"/>
              <a:gd name="connsiteY0" fmla="*/ 3096344 h 3168352"/>
              <a:gd name="connsiteX1" fmla="*/ 72008 w 5858486"/>
              <a:gd name="connsiteY1" fmla="*/ 3168352 h 3168352"/>
              <a:gd name="connsiteX2" fmla="*/ 216024 w 5858486"/>
              <a:gd name="connsiteY2" fmla="*/ 0 h 3168352"/>
              <a:gd name="connsiteX3" fmla="*/ 360040 w 5858486"/>
              <a:gd name="connsiteY3" fmla="*/ 0 h 3168352"/>
              <a:gd name="connsiteX4" fmla="*/ 5858486 w 5858486"/>
              <a:gd name="connsiteY4" fmla="*/ 4750 h 3168352"/>
              <a:gd name="connsiteX5" fmla="*/ 4929792 w 5858486"/>
              <a:gd name="connsiteY5" fmla="*/ 290502 h 3168352"/>
              <a:gd name="connsiteX6" fmla="*/ 2837460 w 5858486"/>
              <a:gd name="connsiteY6" fmla="*/ 2501900 h 3168352"/>
              <a:gd name="connsiteX7" fmla="*/ 1935760 w 5858486"/>
              <a:gd name="connsiteY7" fmla="*/ 2514600 h 3168352"/>
              <a:gd name="connsiteX8" fmla="*/ 1618260 w 5858486"/>
              <a:gd name="connsiteY8" fmla="*/ 3162300 h 3168352"/>
              <a:gd name="connsiteX9" fmla="*/ 144016 w 5858486"/>
              <a:gd name="connsiteY9" fmla="*/ 3168352 h 3168352"/>
              <a:gd name="connsiteX10" fmla="*/ 0 w 5858486"/>
              <a:gd name="connsiteY10" fmla="*/ 3096344 h 3168352"/>
              <a:gd name="connsiteX0" fmla="*/ 0 w 5858486"/>
              <a:gd name="connsiteY0" fmla="*/ 3096344 h 3168352"/>
              <a:gd name="connsiteX1" fmla="*/ 72008 w 5858486"/>
              <a:gd name="connsiteY1" fmla="*/ 3168352 h 3168352"/>
              <a:gd name="connsiteX2" fmla="*/ 216024 w 5858486"/>
              <a:gd name="connsiteY2" fmla="*/ 0 h 3168352"/>
              <a:gd name="connsiteX3" fmla="*/ 360040 w 5858486"/>
              <a:gd name="connsiteY3" fmla="*/ 0 h 3168352"/>
              <a:gd name="connsiteX4" fmla="*/ 5858486 w 5858486"/>
              <a:gd name="connsiteY4" fmla="*/ 4750 h 3168352"/>
              <a:gd name="connsiteX5" fmla="*/ 4929792 w 5858486"/>
              <a:gd name="connsiteY5" fmla="*/ 290502 h 3168352"/>
              <a:gd name="connsiteX6" fmla="*/ 2837460 w 5858486"/>
              <a:gd name="connsiteY6" fmla="*/ 2501900 h 3168352"/>
              <a:gd name="connsiteX7" fmla="*/ 1935760 w 5858486"/>
              <a:gd name="connsiteY7" fmla="*/ 2514600 h 3168352"/>
              <a:gd name="connsiteX8" fmla="*/ 1618260 w 5858486"/>
              <a:gd name="connsiteY8" fmla="*/ 3162300 h 3168352"/>
              <a:gd name="connsiteX9" fmla="*/ 144016 w 5858486"/>
              <a:gd name="connsiteY9" fmla="*/ 3168352 h 3168352"/>
              <a:gd name="connsiteX10" fmla="*/ 0 w 5858486"/>
              <a:gd name="connsiteY10" fmla="*/ 3096344 h 3168352"/>
              <a:gd name="connsiteX0" fmla="*/ 0 w 5858486"/>
              <a:gd name="connsiteY0" fmla="*/ 3096344 h 3168352"/>
              <a:gd name="connsiteX1" fmla="*/ 72008 w 5858486"/>
              <a:gd name="connsiteY1" fmla="*/ 3168352 h 3168352"/>
              <a:gd name="connsiteX2" fmla="*/ 288032 w 5858486"/>
              <a:gd name="connsiteY2" fmla="*/ 0 h 3168352"/>
              <a:gd name="connsiteX3" fmla="*/ 360040 w 5858486"/>
              <a:gd name="connsiteY3" fmla="*/ 0 h 3168352"/>
              <a:gd name="connsiteX4" fmla="*/ 5858486 w 5858486"/>
              <a:gd name="connsiteY4" fmla="*/ 4750 h 3168352"/>
              <a:gd name="connsiteX5" fmla="*/ 4929792 w 5858486"/>
              <a:gd name="connsiteY5" fmla="*/ 290502 h 3168352"/>
              <a:gd name="connsiteX6" fmla="*/ 2837460 w 5858486"/>
              <a:gd name="connsiteY6" fmla="*/ 2501900 h 3168352"/>
              <a:gd name="connsiteX7" fmla="*/ 1935760 w 5858486"/>
              <a:gd name="connsiteY7" fmla="*/ 2514600 h 3168352"/>
              <a:gd name="connsiteX8" fmla="*/ 1618260 w 5858486"/>
              <a:gd name="connsiteY8" fmla="*/ 3162300 h 3168352"/>
              <a:gd name="connsiteX9" fmla="*/ 144016 w 5858486"/>
              <a:gd name="connsiteY9" fmla="*/ 3168352 h 3168352"/>
              <a:gd name="connsiteX10" fmla="*/ 0 w 5858486"/>
              <a:gd name="connsiteY10" fmla="*/ 3096344 h 3168352"/>
              <a:gd name="connsiteX0" fmla="*/ 0 w 5858486"/>
              <a:gd name="connsiteY0" fmla="*/ 3096344 h 3168352"/>
              <a:gd name="connsiteX1" fmla="*/ 72008 w 5858486"/>
              <a:gd name="connsiteY1" fmla="*/ 3168352 h 3168352"/>
              <a:gd name="connsiteX2" fmla="*/ 288032 w 5858486"/>
              <a:gd name="connsiteY2" fmla="*/ 0 h 3168352"/>
              <a:gd name="connsiteX3" fmla="*/ 360040 w 5858486"/>
              <a:gd name="connsiteY3" fmla="*/ 0 h 3168352"/>
              <a:gd name="connsiteX4" fmla="*/ 5858486 w 5858486"/>
              <a:gd name="connsiteY4" fmla="*/ 4750 h 3168352"/>
              <a:gd name="connsiteX5" fmla="*/ 4929792 w 5858486"/>
              <a:gd name="connsiteY5" fmla="*/ 290502 h 3168352"/>
              <a:gd name="connsiteX6" fmla="*/ 2837460 w 5858486"/>
              <a:gd name="connsiteY6" fmla="*/ 2501900 h 3168352"/>
              <a:gd name="connsiteX7" fmla="*/ 1935760 w 5858486"/>
              <a:gd name="connsiteY7" fmla="*/ 2514600 h 3168352"/>
              <a:gd name="connsiteX8" fmla="*/ 1618260 w 5858486"/>
              <a:gd name="connsiteY8" fmla="*/ 3162300 h 3168352"/>
              <a:gd name="connsiteX9" fmla="*/ 144016 w 5858486"/>
              <a:gd name="connsiteY9" fmla="*/ 3168352 h 3168352"/>
              <a:gd name="connsiteX10" fmla="*/ 0 w 5858486"/>
              <a:gd name="connsiteY10" fmla="*/ 3096344 h 3168352"/>
              <a:gd name="connsiteX0" fmla="*/ 72008 w 5786478"/>
              <a:gd name="connsiteY0" fmla="*/ 3168352 h 3168352"/>
              <a:gd name="connsiteX1" fmla="*/ 0 w 5786478"/>
              <a:gd name="connsiteY1" fmla="*/ 3168352 h 3168352"/>
              <a:gd name="connsiteX2" fmla="*/ 216024 w 5786478"/>
              <a:gd name="connsiteY2" fmla="*/ 0 h 3168352"/>
              <a:gd name="connsiteX3" fmla="*/ 288032 w 5786478"/>
              <a:gd name="connsiteY3" fmla="*/ 0 h 3168352"/>
              <a:gd name="connsiteX4" fmla="*/ 5786478 w 5786478"/>
              <a:gd name="connsiteY4" fmla="*/ 4750 h 3168352"/>
              <a:gd name="connsiteX5" fmla="*/ 4857784 w 5786478"/>
              <a:gd name="connsiteY5" fmla="*/ 290502 h 3168352"/>
              <a:gd name="connsiteX6" fmla="*/ 2765452 w 5786478"/>
              <a:gd name="connsiteY6" fmla="*/ 2501900 h 3168352"/>
              <a:gd name="connsiteX7" fmla="*/ 1863752 w 5786478"/>
              <a:gd name="connsiteY7" fmla="*/ 2514600 h 3168352"/>
              <a:gd name="connsiteX8" fmla="*/ 1546252 w 5786478"/>
              <a:gd name="connsiteY8" fmla="*/ 3162300 h 3168352"/>
              <a:gd name="connsiteX9" fmla="*/ 72008 w 5786478"/>
              <a:gd name="connsiteY9" fmla="*/ 3168352 h 3168352"/>
              <a:gd name="connsiteX10" fmla="*/ 72008 w 5786478"/>
              <a:gd name="connsiteY10" fmla="*/ 3168352 h 3168352"/>
              <a:gd name="connsiteX0" fmla="*/ 72008 w 5786478"/>
              <a:gd name="connsiteY0" fmla="*/ 3168352 h 3168352"/>
              <a:gd name="connsiteX1" fmla="*/ 0 w 5786478"/>
              <a:gd name="connsiteY1" fmla="*/ 3096344 h 3168352"/>
              <a:gd name="connsiteX2" fmla="*/ 216024 w 5786478"/>
              <a:gd name="connsiteY2" fmla="*/ 0 h 3168352"/>
              <a:gd name="connsiteX3" fmla="*/ 288032 w 5786478"/>
              <a:gd name="connsiteY3" fmla="*/ 0 h 3168352"/>
              <a:gd name="connsiteX4" fmla="*/ 5786478 w 5786478"/>
              <a:gd name="connsiteY4" fmla="*/ 4750 h 3168352"/>
              <a:gd name="connsiteX5" fmla="*/ 4857784 w 5786478"/>
              <a:gd name="connsiteY5" fmla="*/ 290502 h 3168352"/>
              <a:gd name="connsiteX6" fmla="*/ 2765452 w 5786478"/>
              <a:gd name="connsiteY6" fmla="*/ 2501900 h 3168352"/>
              <a:gd name="connsiteX7" fmla="*/ 1863752 w 5786478"/>
              <a:gd name="connsiteY7" fmla="*/ 2514600 h 3168352"/>
              <a:gd name="connsiteX8" fmla="*/ 1546252 w 5786478"/>
              <a:gd name="connsiteY8" fmla="*/ 3162300 h 3168352"/>
              <a:gd name="connsiteX9" fmla="*/ 72008 w 5786478"/>
              <a:gd name="connsiteY9" fmla="*/ 3168352 h 3168352"/>
              <a:gd name="connsiteX10" fmla="*/ 72008 w 5786478"/>
              <a:gd name="connsiteY10" fmla="*/ 3168352 h 3168352"/>
              <a:gd name="connsiteX0" fmla="*/ 72008 w 5786478"/>
              <a:gd name="connsiteY0" fmla="*/ 3168352 h 3168352"/>
              <a:gd name="connsiteX1" fmla="*/ 0 w 5786478"/>
              <a:gd name="connsiteY1" fmla="*/ 3168352 h 3168352"/>
              <a:gd name="connsiteX2" fmla="*/ 216024 w 5786478"/>
              <a:gd name="connsiteY2" fmla="*/ 0 h 3168352"/>
              <a:gd name="connsiteX3" fmla="*/ 288032 w 5786478"/>
              <a:gd name="connsiteY3" fmla="*/ 0 h 3168352"/>
              <a:gd name="connsiteX4" fmla="*/ 5786478 w 5786478"/>
              <a:gd name="connsiteY4" fmla="*/ 4750 h 3168352"/>
              <a:gd name="connsiteX5" fmla="*/ 4857784 w 5786478"/>
              <a:gd name="connsiteY5" fmla="*/ 290502 h 3168352"/>
              <a:gd name="connsiteX6" fmla="*/ 2765452 w 5786478"/>
              <a:gd name="connsiteY6" fmla="*/ 2501900 h 3168352"/>
              <a:gd name="connsiteX7" fmla="*/ 1863752 w 5786478"/>
              <a:gd name="connsiteY7" fmla="*/ 2514600 h 3168352"/>
              <a:gd name="connsiteX8" fmla="*/ 1546252 w 5786478"/>
              <a:gd name="connsiteY8" fmla="*/ 3162300 h 3168352"/>
              <a:gd name="connsiteX9" fmla="*/ 72008 w 5786478"/>
              <a:gd name="connsiteY9" fmla="*/ 3168352 h 3168352"/>
              <a:gd name="connsiteX10" fmla="*/ 72008 w 5786478"/>
              <a:gd name="connsiteY10" fmla="*/ 3168352 h 3168352"/>
              <a:gd name="connsiteX0" fmla="*/ 91298 w 5805768"/>
              <a:gd name="connsiteY0" fmla="*/ 3168352 h 3168352"/>
              <a:gd name="connsiteX1" fmla="*/ 19290 w 5805768"/>
              <a:gd name="connsiteY1" fmla="*/ 3168352 h 3168352"/>
              <a:gd name="connsiteX2" fmla="*/ 235314 w 5805768"/>
              <a:gd name="connsiteY2" fmla="*/ 0 h 3168352"/>
              <a:gd name="connsiteX3" fmla="*/ 307322 w 5805768"/>
              <a:gd name="connsiteY3" fmla="*/ 0 h 3168352"/>
              <a:gd name="connsiteX4" fmla="*/ 5805768 w 5805768"/>
              <a:gd name="connsiteY4" fmla="*/ 4750 h 3168352"/>
              <a:gd name="connsiteX5" fmla="*/ 4877074 w 5805768"/>
              <a:gd name="connsiteY5" fmla="*/ 290502 h 3168352"/>
              <a:gd name="connsiteX6" fmla="*/ 2784742 w 5805768"/>
              <a:gd name="connsiteY6" fmla="*/ 2501900 h 3168352"/>
              <a:gd name="connsiteX7" fmla="*/ 1883042 w 5805768"/>
              <a:gd name="connsiteY7" fmla="*/ 2514600 h 3168352"/>
              <a:gd name="connsiteX8" fmla="*/ 1565542 w 5805768"/>
              <a:gd name="connsiteY8" fmla="*/ 3162300 h 3168352"/>
              <a:gd name="connsiteX9" fmla="*/ 91298 w 5805768"/>
              <a:gd name="connsiteY9" fmla="*/ 3168352 h 3168352"/>
              <a:gd name="connsiteX10" fmla="*/ 91298 w 5805768"/>
              <a:gd name="connsiteY10" fmla="*/ 3168352 h 3168352"/>
              <a:gd name="connsiteX0" fmla="*/ 119923 w 5834393"/>
              <a:gd name="connsiteY0" fmla="*/ 3168352 h 3168352"/>
              <a:gd name="connsiteX1" fmla="*/ 47915 w 5834393"/>
              <a:gd name="connsiteY1" fmla="*/ 3168352 h 3168352"/>
              <a:gd name="connsiteX2" fmla="*/ 263939 w 5834393"/>
              <a:gd name="connsiteY2" fmla="*/ 0 h 3168352"/>
              <a:gd name="connsiteX3" fmla="*/ 335947 w 5834393"/>
              <a:gd name="connsiteY3" fmla="*/ 0 h 3168352"/>
              <a:gd name="connsiteX4" fmla="*/ 5834393 w 5834393"/>
              <a:gd name="connsiteY4" fmla="*/ 4750 h 3168352"/>
              <a:gd name="connsiteX5" fmla="*/ 4905699 w 5834393"/>
              <a:gd name="connsiteY5" fmla="*/ 290502 h 3168352"/>
              <a:gd name="connsiteX6" fmla="*/ 2813367 w 5834393"/>
              <a:gd name="connsiteY6" fmla="*/ 2501900 h 3168352"/>
              <a:gd name="connsiteX7" fmla="*/ 1911667 w 5834393"/>
              <a:gd name="connsiteY7" fmla="*/ 2514600 h 3168352"/>
              <a:gd name="connsiteX8" fmla="*/ 1594167 w 5834393"/>
              <a:gd name="connsiteY8" fmla="*/ 3162300 h 3168352"/>
              <a:gd name="connsiteX9" fmla="*/ 119923 w 5834393"/>
              <a:gd name="connsiteY9" fmla="*/ 3168352 h 3168352"/>
              <a:gd name="connsiteX10" fmla="*/ 119923 w 5834393"/>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13367 w 5760640"/>
              <a:gd name="connsiteY6" fmla="*/ 2501900 h 3168352"/>
              <a:gd name="connsiteX7" fmla="*/ 1911667 w 5760640"/>
              <a:gd name="connsiteY7" fmla="*/ 2514600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13367 w 5760640"/>
              <a:gd name="connsiteY6" fmla="*/ 2501900 h 3168352"/>
              <a:gd name="connsiteX7" fmla="*/ 2016224 w 5760640"/>
              <a:gd name="connsiteY7" fmla="*/ 2448272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13367 w 5760640"/>
              <a:gd name="connsiteY6" fmla="*/ 2501900 h 3168352"/>
              <a:gd name="connsiteX7" fmla="*/ 1944216 w 5760640"/>
              <a:gd name="connsiteY7" fmla="*/ 2520280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08312 w 5760640"/>
              <a:gd name="connsiteY6" fmla="*/ 2520280 h 3168352"/>
              <a:gd name="connsiteX7" fmla="*/ 1944216 w 5760640"/>
              <a:gd name="connsiteY7" fmla="*/ 2520280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08312 w 5760640"/>
              <a:gd name="connsiteY6" fmla="*/ 2520280 h 3168352"/>
              <a:gd name="connsiteX7" fmla="*/ 1944216 w 5760640"/>
              <a:gd name="connsiteY7" fmla="*/ 2520280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08312 w 5760640"/>
              <a:gd name="connsiteY6" fmla="*/ 2520280 h 3168352"/>
              <a:gd name="connsiteX7" fmla="*/ 1944216 w 5760640"/>
              <a:gd name="connsiteY7" fmla="*/ 2520280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08312 w 5760640"/>
              <a:gd name="connsiteY6" fmla="*/ 2520280 h 3168352"/>
              <a:gd name="connsiteX7" fmla="*/ 1944216 w 5760640"/>
              <a:gd name="connsiteY7" fmla="*/ 2520280 h 3168352"/>
              <a:gd name="connsiteX8" fmla="*/ 1594167 w 5760640"/>
              <a:gd name="connsiteY8" fmla="*/ 3162300 h 3168352"/>
              <a:gd name="connsiteX9" fmla="*/ 119923 w 5760640"/>
              <a:gd name="connsiteY9" fmla="*/ 3168352 h 3168352"/>
              <a:gd name="connsiteX10" fmla="*/ 119923 w 5760640"/>
              <a:gd name="connsiteY10" fmla="*/ 3168352 h 3168352"/>
              <a:gd name="connsiteX0" fmla="*/ 119923 w 5760640"/>
              <a:gd name="connsiteY0" fmla="*/ 3168352 h 3168352"/>
              <a:gd name="connsiteX1" fmla="*/ 47915 w 5760640"/>
              <a:gd name="connsiteY1" fmla="*/ 3168352 h 3168352"/>
              <a:gd name="connsiteX2" fmla="*/ 263939 w 5760640"/>
              <a:gd name="connsiteY2" fmla="*/ 0 h 3168352"/>
              <a:gd name="connsiteX3" fmla="*/ 335947 w 5760640"/>
              <a:gd name="connsiteY3" fmla="*/ 0 h 3168352"/>
              <a:gd name="connsiteX4" fmla="*/ 5760640 w 5760640"/>
              <a:gd name="connsiteY4" fmla="*/ 0 h 3168352"/>
              <a:gd name="connsiteX5" fmla="*/ 4905699 w 5760640"/>
              <a:gd name="connsiteY5" fmla="*/ 290502 h 3168352"/>
              <a:gd name="connsiteX6" fmla="*/ 2808312 w 5760640"/>
              <a:gd name="connsiteY6" fmla="*/ 2520280 h 3168352"/>
              <a:gd name="connsiteX7" fmla="*/ 1944216 w 5760640"/>
              <a:gd name="connsiteY7" fmla="*/ 2520280 h 3168352"/>
              <a:gd name="connsiteX8" fmla="*/ 1594167 w 5760640"/>
              <a:gd name="connsiteY8" fmla="*/ 3162300 h 3168352"/>
              <a:gd name="connsiteX9" fmla="*/ 119923 w 5760640"/>
              <a:gd name="connsiteY9" fmla="*/ 3168352 h 3168352"/>
              <a:gd name="connsiteX10" fmla="*/ 119923 w 5760640"/>
              <a:gd name="connsiteY10" fmla="*/ 3168352 h 3168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60640" h="3168352">
                <a:moveTo>
                  <a:pt x="119923" y="3168352"/>
                </a:moveTo>
                <a:lnTo>
                  <a:pt x="47915" y="3168352"/>
                </a:lnTo>
                <a:cubicBezTo>
                  <a:pt x="0" y="3119430"/>
                  <a:pt x="200364" y="1012046"/>
                  <a:pt x="263939" y="0"/>
                </a:cubicBezTo>
                <a:lnTo>
                  <a:pt x="335947" y="0"/>
                </a:lnTo>
                <a:lnTo>
                  <a:pt x="5760640" y="0"/>
                </a:lnTo>
                <a:lnTo>
                  <a:pt x="4905699" y="290502"/>
                </a:lnTo>
                <a:lnTo>
                  <a:pt x="2808312" y="2520280"/>
                </a:lnTo>
                <a:lnTo>
                  <a:pt x="1944216" y="2520280"/>
                </a:lnTo>
                <a:lnTo>
                  <a:pt x="1594167" y="3162300"/>
                </a:lnTo>
                <a:lnTo>
                  <a:pt x="119923" y="3168352"/>
                </a:lnTo>
                <a:lnTo>
                  <a:pt x="119923" y="3168352"/>
                </a:lnTo>
                <a:close/>
              </a:path>
            </a:pathLst>
          </a:custGeom>
          <a:gradFill flip="none" rotWithShape="1">
            <a:gsLst>
              <a:gs pos="28000">
                <a:srgbClr val="7030A0">
                  <a:alpha val="40000"/>
                </a:srgbClr>
              </a:gs>
              <a:gs pos="46000">
                <a:srgbClr val="7030A0">
                  <a:alpha val="86000"/>
                </a:srgbClr>
              </a:gs>
            </a:gsLst>
            <a:lin ang="19200000" scaled="0"/>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smtClean="0">
                <a:solidFill>
                  <a:srgbClr val="FFFFFF"/>
                </a:solidFill>
              </a:rPr>
              <a:t>	Additional </a:t>
            </a:r>
          </a:p>
          <a:p>
            <a:r>
              <a:rPr lang="en-US" sz="1800" b="1" dirty="0" smtClean="0">
                <a:solidFill>
                  <a:srgbClr val="FFFFFF"/>
                </a:solidFill>
              </a:rPr>
              <a:t>  	power from</a:t>
            </a:r>
          </a:p>
          <a:p>
            <a:r>
              <a:rPr lang="en-US" sz="1800" b="1" dirty="0" smtClean="0">
                <a:solidFill>
                  <a:srgbClr val="FFFFFF"/>
                </a:solidFill>
              </a:rPr>
              <a:t>      	</a:t>
            </a:r>
            <a:r>
              <a:rPr lang="en-US" sz="1800" b="1" dirty="0" err="1" smtClean="0">
                <a:solidFill>
                  <a:srgbClr val="FFFFFF"/>
                </a:solidFill>
              </a:rPr>
              <a:t>Wärtsilä</a:t>
            </a:r>
            <a:r>
              <a:rPr lang="en-US" sz="1800" b="1" dirty="0" smtClean="0">
                <a:solidFill>
                  <a:srgbClr val="FFFFFF"/>
                </a:solidFill>
              </a:rPr>
              <a:t> plant</a:t>
            </a:r>
          </a:p>
        </p:txBody>
      </p:sp>
    </p:spTree>
    <p:extLst>
      <p:ext uri="{BB962C8B-B14F-4D97-AF65-F5344CB8AC3E}">
        <p14:creationId xmlns:p14="http://schemas.microsoft.com/office/powerpoint/2010/main" val="16308939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500"/>
                                        <p:tgtEl>
                                          <p:spTgt spid="100"/>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0" presetClass="path" presetSubtype="0" accel="50000" decel="50000" fill="hold" nodeType="withEffect">
                                  <p:stCondLst>
                                    <p:cond delay="0"/>
                                  </p:stCondLst>
                                  <p:childTnLst>
                                    <p:animMotion origin="layout" path="M -2.22222E-6 3.13208E-6 L 0.68646 -0.0007 L 0.90278 -0.16979 " pathEditMode="relative" rAng="0" ptsTypes="AAA">
                                      <p:cBhvr>
                                        <p:cTn id="12" dur="5000" fill="hold"/>
                                        <p:tgtEl>
                                          <p:spTgt spid="101"/>
                                        </p:tgtEl>
                                        <p:attrNameLst>
                                          <p:attrName>ppt_x</p:attrName>
                                          <p:attrName>ppt_y</p:attrName>
                                        </p:attrNameLst>
                                      </p:cBhvr>
                                      <p:rCtr x="45139" y="-8489"/>
                                    </p:animMotion>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fade">
                                      <p:cBhvr>
                                        <p:cTn id="17" dur="500"/>
                                        <p:tgtEl>
                                          <p:spTgt spid="96"/>
                                        </p:tgtEl>
                                      </p:cBhvr>
                                    </p:animEffect>
                                  </p:childTnLst>
                                </p:cTn>
                              </p:par>
                              <p:par>
                                <p:cTn id="18" presetID="1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par>
                                <p:cTn id="21" presetID="0" presetClass="path" presetSubtype="0" accel="50000" decel="50000" fill="hold" nodeType="withEffect">
                                  <p:stCondLst>
                                    <p:cond delay="0"/>
                                  </p:stCondLst>
                                  <p:childTnLst>
                                    <p:animMotion origin="layout" path="M -1.11111E-6 -2.96296E-6 L 0.17882 -0.00208 L 0.21389 -0.09051 L 0.30886 -0.09722 L 0.54271 -0.41713 L 0.63733 -0.46296 " pathEditMode="relative" rAng="0" ptsTypes="AAAAAA">
                                      <p:cBhvr>
                                        <p:cTn id="22" dur="5000" fill="hold"/>
                                        <p:tgtEl>
                                          <p:spTgt spid="99"/>
                                        </p:tgtEl>
                                        <p:attrNameLst>
                                          <p:attrName>ppt_x</p:attrName>
                                          <p:attrName>ppt_y</p:attrName>
                                        </p:attrNameLst>
                                      </p:cBhvr>
                                      <p:rCtr x="31900" y="-23100"/>
                                    </p:animMotion>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3010"/>
                                        </p:tgtEl>
                                        <p:attrNameLst>
                                          <p:attrName>style.visibility</p:attrName>
                                        </p:attrNameLst>
                                      </p:cBhvr>
                                      <p:to>
                                        <p:strVal val="visible"/>
                                      </p:to>
                                    </p:set>
                                    <p:animEffect transition="in" filter="fade">
                                      <p:cBhvr>
                                        <p:cTn id="27" dur="500"/>
                                        <p:tgtEl>
                                          <p:spTgt spid="43010"/>
                                        </p:tgtEl>
                                      </p:cBhvr>
                                    </p:animEffect>
                                  </p:childTnLst>
                                </p:cTn>
                              </p:par>
                              <p:par>
                                <p:cTn id="28" presetID="10" presetClass="entr" presetSubtype="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0" presetClass="path" presetSubtype="0" accel="50000" decel="50000" fill="hold" nodeType="withEffect">
                                  <p:stCondLst>
                                    <p:cond delay="0"/>
                                  </p:stCondLst>
                                  <p:childTnLst>
                                    <p:animMotion origin="layout" path="M 2.5E-6 -2.96296E-6 L 0.18194 -0.00486 L 0.35278 -0.46203 " pathEditMode="relative" rAng="0" ptsTypes="AAA">
                                      <p:cBhvr>
                                        <p:cTn id="32" dur="3000" fill="hold"/>
                                        <p:tgtEl>
                                          <p:spTgt spid="67"/>
                                        </p:tgtEl>
                                        <p:attrNameLst>
                                          <p:attrName>ppt_x</p:attrName>
                                          <p:attrName>ppt_y</p:attrName>
                                        </p:attrNameLst>
                                      </p:cBhvr>
                                      <p:rCtr x="17600" y="-23100"/>
                                    </p:animMotion>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2"/>
                                        </p:tgtEl>
                                        <p:attrNameLst>
                                          <p:attrName>style.visibility</p:attrName>
                                        </p:attrNameLst>
                                      </p:cBhvr>
                                      <p:to>
                                        <p:strVal val="visible"/>
                                      </p:to>
                                    </p:set>
                                    <p:animEffect transition="in" filter="fade">
                                      <p:cBhvr>
                                        <p:cTn id="37" dur="500"/>
                                        <p:tgtEl>
                                          <p:spTgt spid="72"/>
                                        </p:tgtEl>
                                      </p:cBhvr>
                                    </p:animEffect>
                                  </p:childTnLst>
                                </p:cTn>
                              </p:par>
                              <p:par>
                                <p:cTn id="38" presetID="10"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0" presetClass="path" presetSubtype="0" accel="50000" decel="50000" fill="hold" nodeType="withEffect">
                                  <p:stCondLst>
                                    <p:cond delay="0"/>
                                  </p:stCondLst>
                                  <p:childTnLst>
                                    <p:animMotion origin="layout" path="M -4.72222E-6 -0.00023 L 0.075 -0.00208 L 0.1441 -0.45926 " pathEditMode="relative" rAng="0" ptsTypes="AAA">
                                      <p:cBhvr>
                                        <p:cTn id="42" dur="2000" fill="hold"/>
                                        <p:tgtEl>
                                          <p:spTgt spid="81"/>
                                        </p:tgtEl>
                                        <p:attrNameLst>
                                          <p:attrName>ppt_x</p:attrName>
                                          <p:attrName>ppt_y</p:attrName>
                                        </p:attrNameLst>
                                      </p:cBhvr>
                                      <p:rCtr x="7200" y="-23000"/>
                                    </p:animMotion>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3"/>
                                        </p:tgtEl>
                                        <p:attrNameLst>
                                          <p:attrName>style.visibility</p:attrName>
                                        </p:attrNameLst>
                                      </p:cBhvr>
                                      <p:to>
                                        <p:strVal val="visible"/>
                                      </p:to>
                                    </p:set>
                                    <p:animEffect transition="in" filter="fade">
                                      <p:cBhvr>
                                        <p:cTn id="47" dur="500"/>
                                        <p:tgtEl>
                                          <p:spTgt spid="103"/>
                                        </p:tgtEl>
                                      </p:cBhvr>
                                    </p:animEffect>
                                  </p:childTnLst>
                                </p:cTn>
                              </p:par>
                              <p:par>
                                <p:cTn id="48" presetID="10" presetClass="entr" presetSubtype="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0" presetClass="path" presetSubtype="0" accel="50000" decel="50000" fill="hold" nodeType="withEffect">
                                  <p:stCondLst>
                                    <p:cond delay="0"/>
                                  </p:stCondLst>
                                  <p:childTnLst>
                                    <p:animMotion origin="layout" path="M 1.38889E-6 -2.96296E-6 L 0.00608 -0.00046 L 0.03281 -0.46296 " pathEditMode="relative" rAng="0" ptsTypes="AAA">
                                      <p:cBhvr>
                                        <p:cTn id="52" dur="1000" fill="hold"/>
                                        <p:tgtEl>
                                          <p:spTgt spid="64"/>
                                        </p:tgtEl>
                                        <p:attrNameLst>
                                          <p:attrName>ppt_x</p:attrName>
                                          <p:attrName>ppt_y</p:attrName>
                                        </p:attrNameLst>
                                      </p:cBhvr>
                                      <p:rCtr x="16" y="-231"/>
                                    </p:animMotion>
                                  </p:childTnLst>
                                </p:cTn>
                              </p:par>
                              <p:par>
                                <p:cTn id="53" presetID="10" presetClass="entr" presetSubtype="0" fill="hold" grpId="0" nodeType="withEffect">
                                  <p:stCondLst>
                                    <p:cond delay="0"/>
                                  </p:stCondLst>
                                  <p:childTnLst>
                                    <p:set>
                                      <p:cBhvr>
                                        <p:cTn id="54" dur="1" fill="hold">
                                          <p:stCondLst>
                                            <p:cond delay="0"/>
                                          </p:stCondLst>
                                        </p:cTn>
                                        <p:tgtEl>
                                          <p:spTgt spid="74"/>
                                        </p:tgtEl>
                                        <p:attrNameLst>
                                          <p:attrName>style.visibility</p:attrName>
                                        </p:attrNameLst>
                                      </p:cBhvr>
                                      <p:to>
                                        <p:strVal val="visible"/>
                                      </p:to>
                                    </p:set>
                                    <p:animEffect transition="in" filter="fade">
                                      <p:cBhvr>
                                        <p:cTn id="55" dur="500"/>
                                        <p:tgtEl>
                                          <p:spTgt spid="7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7"/>
                                        </p:tgtEl>
                                        <p:attrNameLst>
                                          <p:attrName>style.visibility</p:attrName>
                                        </p:attrNameLst>
                                      </p:cBhvr>
                                      <p:to>
                                        <p:strVal val="visible"/>
                                      </p:to>
                                    </p:set>
                                    <p:animEffect transition="in" filter="fade">
                                      <p:cBhvr>
                                        <p:cTn id="6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72" grpId="0" animBg="1"/>
      <p:bldP spid="43010" grpId="0" animBg="1"/>
      <p:bldP spid="100" grpId="0" animBg="1"/>
      <p:bldP spid="74" grpId="0" animBg="1"/>
      <p:bldP spid="7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59" descr="PPTgrid.png"/>
          <p:cNvPicPr>
            <a:picLocks noChangeAspect="1"/>
          </p:cNvPicPr>
          <p:nvPr/>
        </p:nvPicPr>
        <p:blipFill>
          <a:blip r:embed="rId3" cstate="print"/>
          <a:stretch>
            <a:fillRect/>
          </a:stretch>
        </p:blipFill>
        <p:spPr>
          <a:xfrm>
            <a:off x="827584" y="943660"/>
            <a:ext cx="7491365" cy="3925500"/>
          </a:xfrm>
          <a:prstGeom prst="rect">
            <a:avLst/>
          </a:prstGeom>
        </p:spPr>
      </p:pic>
      <p:grpSp>
        <p:nvGrpSpPr>
          <p:cNvPr id="2" name="Group 109"/>
          <p:cNvGrpSpPr>
            <a:grpSpLocks/>
          </p:cNvGrpSpPr>
          <p:nvPr/>
        </p:nvGrpSpPr>
        <p:grpSpPr bwMode="auto">
          <a:xfrm>
            <a:off x="927100" y="5214950"/>
            <a:ext cx="3463925" cy="276225"/>
            <a:chOff x="2285984" y="5504240"/>
            <a:chExt cx="3462477" cy="276962"/>
          </a:xfrm>
        </p:grpSpPr>
        <p:sp>
          <p:nvSpPr>
            <p:cNvPr id="13818" name="Text Box 529"/>
            <p:cNvSpPr txBox="1">
              <a:spLocks noChangeArrowheads="1"/>
            </p:cNvSpPr>
            <p:nvPr/>
          </p:nvSpPr>
          <p:spPr bwMode="auto">
            <a:xfrm>
              <a:off x="2825589" y="5504240"/>
              <a:ext cx="2922872" cy="276962"/>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200" b="1" dirty="0">
                  <a:solidFill>
                    <a:srgbClr val="000000"/>
                  </a:solidFill>
                  <a:latin typeface="Arial"/>
                </a:rPr>
                <a:t>Combined Cycle power plant (GTCC)</a:t>
              </a:r>
              <a:endParaRPr lang="en-GB" sz="1200" b="1" dirty="0">
                <a:solidFill>
                  <a:srgbClr val="000000"/>
                </a:solidFill>
                <a:latin typeface="Arial"/>
              </a:endParaRPr>
            </a:p>
          </p:txBody>
        </p:sp>
        <p:sp>
          <p:nvSpPr>
            <p:cNvPr id="13817" name="Line 528"/>
            <p:cNvSpPr>
              <a:spLocks noChangeShapeType="1"/>
            </p:cNvSpPr>
            <p:nvPr/>
          </p:nvSpPr>
          <p:spPr bwMode="auto">
            <a:xfrm>
              <a:off x="2285984" y="5643578"/>
              <a:ext cx="450850" cy="0"/>
            </a:xfrm>
            <a:prstGeom prst="line">
              <a:avLst/>
            </a:prstGeom>
            <a:noFill/>
            <a:ln w="60325">
              <a:solidFill>
                <a:schemeClr val="hlink"/>
              </a:solidFill>
              <a:round/>
              <a:headEnd/>
              <a:tailEnd/>
            </a:ln>
          </p:spPr>
          <p:txBody>
            <a:bodyPr/>
            <a:lstStyle/>
            <a:p>
              <a:pPr eaLnBrk="1" fontAlgn="auto" hangingPunct="1">
                <a:spcBef>
                  <a:spcPts val="0"/>
                </a:spcBef>
                <a:spcAft>
                  <a:spcPts val="0"/>
                </a:spcAft>
              </a:pPr>
              <a:endParaRPr lang="en-GB" sz="1800">
                <a:solidFill>
                  <a:srgbClr val="000000"/>
                </a:solidFill>
                <a:latin typeface="Arial"/>
              </a:endParaRPr>
            </a:p>
          </p:txBody>
        </p:sp>
      </p:grpSp>
      <p:sp>
        <p:nvSpPr>
          <p:cNvPr id="103" name="Freeform 63"/>
          <p:cNvSpPr>
            <a:spLocks/>
          </p:cNvSpPr>
          <p:nvPr/>
        </p:nvSpPr>
        <p:spPr bwMode="auto">
          <a:xfrm rot="21540000">
            <a:off x="616026" y="1632514"/>
            <a:ext cx="1340197" cy="3156508"/>
          </a:xfrm>
          <a:custGeom>
            <a:avLst/>
            <a:gdLst>
              <a:gd name="T0" fmla="*/ 0 w 1305491"/>
              <a:gd name="T1" fmla="*/ 3152947 h 3150307"/>
              <a:gd name="T2" fmla="*/ 115600 w 1305491"/>
              <a:gd name="T3" fmla="*/ 3150747 h 3150307"/>
              <a:gd name="T4" fmla="*/ 524837 w 1305491"/>
              <a:gd name="T5" fmla="*/ 0 h 3150307"/>
              <a:gd name="T6" fmla="*/ 958954 w 1305491"/>
              <a:gd name="T7" fmla="*/ 15870 h 3150307"/>
              <a:gd name="T8" fmla="*/ 0 60000 65536"/>
              <a:gd name="T9" fmla="*/ 0 60000 65536"/>
              <a:gd name="T10" fmla="*/ 0 60000 65536"/>
              <a:gd name="T11" fmla="*/ 0 60000 65536"/>
              <a:gd name="T12" fmla="*/ 0 w 1305491"/>
              <a:gd name="T13" fmla="*/ 0 h 3150307"/>
              <a:gd name="T14" fmla="*/ 1305491 w 1305491"/>
              <a:gd name="T15" fmla="*/ 3150307 h 3150307"/>
              <a:gd name="connsiteX0" fmla="*/ 0 w 1305491"/>
              <a:gd name="connsiteY0" fmla="*/ 3150307 h 3150307"/>
              <a:gd name="connsiteX1" fmla="*/ 1305147 w 1305491"/>
              <a:gd name="connsiteY1" fmla="*/ 3142867 h 3150307"/>
              <a:gd name="connsiteX2" fmla="*/ 714497 w 1305491"/>
              <a:gd name="connsiteY2" fmla="*/ 0 h 3150307"/>
              <a:gd name="connsiteX3" fmla="*/ 1305491 w 1305491"/>
              <a:gd name="connsiteY3" fmla="*/ 15858 h 3150307"/>
              <a:gd name="connsiteX0" fmla="*/ 0 w 1621244"/>
              <a:gd name="connsiteY0" fmla="*/ 3150307 h 3176416"/>
              <a:gd name="connsiteX1" fmla="*/ 1621244 w 1621244"/>
              <a:gd name="connsiteY1" fmla="*/ 3176416 h 3176416"/>
              <a:gd name="connsiteX2" fmla="*/ 714497 w 1621244"/>
              <a:gd name="connsiteY2" fmla="*/ 0 h 3176416"/>
              <a:gd name="connsiteX3" fmla="*/ 1305491 w 1621244"/>
              <a:gd name="connsiteY3" fmla="*/ 15858 h 3176416"/>
              <a:gd name="connsiteX0" fmla="*/ 0 w 1363970"/>
              <a:gd name="connsiteY0" fmla="*/ 3150307 h 3172365"/>
              <a:gd name="connsiteX1" fmla="*/ 1363970 w 1363970"/>
              <a:gd name="connsiteY1" fmla="*/ 3172365 h 3172365"/>
              <a:gd name="connsiteX2" fmla="*/ 714497 w 1363970"/>
              <a:gd name="connsiteY2" fmla="*/ 0 h 3172365"/>
              <a:gd name="connsiteX3" fmla="*/ 1305491 w 1363970"/>
              <a:gd name="connsiteY3" fmla="*/ 15858 h 3172365"/>
              <a:gd name="connsiteX0" fmla="*/ 0 w 1363970"/>
              <a:gd name="connsiteY0" fmla="*/ 3134449 h 3156507"/>
              <a:gd name="connsiteX1" fmla="*/ 1363970 w 1363970"/>
              <a:gd name="connsiteY1" fmla="*/ 3156507 h 3156507"/>
              <a:gd name="connsiteX2" fmla="*/ 1305491 w 1363970"/>
              <a:gd name="connsiteY2" fmla="*/ 0 h 3156507"/>
              <a:gd name="connsiteX0" fmla="*/ 0 w 1590404"/>
              <a:gd name="connsiteY0" fmla="*/ 0 h 597054"/>
              <a:gd name="connsiteX1" fmla="*/ 1363970 w 1590404"/>
              <a:gd name="connsiteY1" fmla="*/ 22058 h 597054"/>
              <a:gd name="connsiteX2" fmla="*/ 1590404 w 1590404"/>
              <a:gd name="connsiteY2" fmla="*/ 597054 h 597054"/>
              <a:gd name="connsiteX0" fmla="*/ 0 w 1590404"/>
              <a:gd name="connsiteY0" fmla="*/ 222765 h 819819"/>
              <a:gd name="connsiteX1" fmla="*/ 1051963 w 1590404"/>
              <a:gd name="connsiteY1" fmla="*/ 0 h 819819"/>
              <a:gd name="connsiteX2" fmla="*/ 1363970 w 1590404"/>
              <a:gd name="connsiteY2" fmla="*/ 244823 h 819819"/>
              <a:gd name="connsiteX3" fmla="*/ 1590404 w 1590404"/>
              <a:gd name="connsiteY3" fmla="*/ 819819 h 819819"/>
              <a:gd name="connsiteX0" fmla="*/ 0 w 1590404"/>
              <a:gd name="connsiteY0" fmla="*/ 0 h 597054"/>
              <a:gd name="connsiteX1" fmla="*/ 1363970 w 1590404"/>
              <a:gd name="connsiteY1" fmla="*/ 22058 h 597054"/>
              <a:gd name="connsiteX2" fmla="*/ 1590404 w 1590404"/>
              <a:gd name="connsiteY2" fmla="*/ 597054 h 597054"/>
              <a:gd name="connsiteX0" fmla="*/ 0 w 1687045"/>
              <a:gd name="connsiteY0" fmla="*/ 0 h 3787253"/>
              <a:gd name="connsiteX1" fmla="*/ 1363970 w 1687045"/>
              <a:gd name="connsiteY1" fmla="*/ 22058 h 3787253"/>
              <a:gd name="connsiteX2" fmla="*/ 1687045 w 1687045"/>
              <a:gd name="connsiteY2" fmla="*/ 3787253 h 3787253"/>
              <a:gd name="connsiteX0" fmla="*/ 0 w 1698968"/>
              <a:gd name="connsiteY0" fmla="*/ 0 h 3171144"/>
              <a:gd name="connsiteX1" fmla="*/ 1363970 w 1698968"/>
              <a:gd name="connsiteY1" fmla="*/ 22058 h 3171144"/>
              <a:gd name="connsiteX2" fmla="*/ 1698968 w 1698968"/>
              <a:gd name="connsiteY2" fmla="*/ 3171144 h 3171144"/>
              <a:gd name="connsiteX0" fmla="*/ 0 w 1540643"/>
              <a:gd name="connsiteY0" fmla="*/ 0 h 3168651"/>
              <a:gd name="connsiteX1" fmla="*/ 1363970 w 1540643"/>
              <a:gd name="connsiteY1" fmla="*/ 22058 h 3168651"/>
              <a:gd name="connsiteX2" fmla="*/ 1540643 w 1540643"/>
              <a:gd name="connsiteY2" fmla="*/ 3168651 h 3168651"/>
              <a:gd name="connsiteX0" fmla="*/ 0 w 1540643"/>
              <a:gd name="connsiteY0" fmla="*/ 0 h 3168651"/>
              <a:gd name="connsiteX1" fmla="*/ 1521285 w 1540643"/>
              <a:gd name="connsiteY1" fmla="*/ 24252 h 3168651"/>
              <a:gd name="connsiteX2" fmla="*/ 1540643 w 1540643"/>
              <a:gd name="connsiteY2" fmla="*/ 3168651 h 3168651"/>
            </a:gdLst>
            <a:ahLst/>
            <a:cxnLst>
              <a:cxn ang="0">
                <a:pos x="connsiteX0" y="connsiteY0"/>
              </a:cxn>
              <a:cxn ang="0">
                <a:pos x="connsiteX1" y="connsiteY1"/>
              </a:cxn>
              <a:cxn ang="0">
                <a:pos x="connsiteX2" y="connsiteY2"/>
              </a:cxn>
            </a:cxnLst>
            <a:rect l="l" t="t" r="r" b="b"/>
            <a:pathLst>
              <a:path w="1540643" h="3168651">
                <a:moveTo>
                  <a:pt x="0" y="0"/>
                </a:moveTo>
                <a:lnTo>
                  <a:pt x="1521285" y="24252"/>
                </a:lnTo>
                <a:lnTo>
                  <a:pt x="1540643" y="3168651"/>
                </a:lnTo>
              </a:path>
            </a:pathLst>
          </a:custGeom>
          <a:noFill/>
          <a:ln w="63500">
            <a:solidFill>
              <a:schemeClr val="accent1"/>
            </a:solidFill>
            <a:round/>
            <a:headEnd/>
            <a:tailEnd type="triangle" w="med" len="med"/>
          </a:ln>
        </p:spPr>
        <p:txBody>
          <a:bodyPr/>
          <a:lstStyle/>
          <a:p>
            <a:pPr eaLnBrk="1" fontAlgn="auto" hangingPunct="1">
              <a:spcBef>
                <a:spcPts val="0"/>
              </a:spcBef>
              <a:spcAft>
                <a:spcPts val="0"/>
              </a:spcAft>
            </a:pPr>
            <a:endParaRPr lang="en-GB" sz="1800">
              <a:solidFill>
                <a:srgbClr val="000000"/>
              </a:solidFill>
              <a:latin typeface="Arial"/>
            </a:endParaRPr>
          </a:p>
        </p:txBody>
      </p:sp>
      <p:sp>
        <p:nvSpPr>
          <p:cNvPr id="64" name="Flowchart: Connector 63"/>
          <p:cNvSpPr/>
          <p:nvPr/>
        </p:nvSpPr>
        <p:spPr>
          <a:xfrm>
            <a:off x="455586" y="1471599"/>
            <a:ext cx="320675" cy="320675"/>
          </a:xfrm>
          <a:prstGeom prst="flowChartConnector">
            <a:avLst/>
          </a:prstGeom>
          <a:solidFill>
            <a:schemeClr val="accent1"/>
          </a:solidFill>
          <a:ln/>
        </p:spPr>
        <p:style>
          <a:lnRef idx="0">
            <a:schemeClr val="accent2"/>
          </a:lnRef>
          <a:fillRef idx="3">
            <a:schemeClr val="accent2"/>
          </a:fillRef>
          <a:effectRef idx="3">
            <a:schemeClr val="accent2"/>
          </a:effectRef>
          <a:fontRef idx="minor">
            <a:schemeClr val="lt1"/>
          </a:fontRef>
        </p:style>
        <p:txBody>
          <a:bodyPr/>
          <a:lstStyle/>
          <a:p>
            <a:pPr eaLnBrk="1" fontAlgn="auto" hangingPunct="1">
              <a:spcBef>
                <a:spcPts val="0"/>
              </a:spcBef>
              <a:spcAft>
                <a:spcPts val="0"/>
              </a:spcAft>
              <a:defRPr/>
            </a:pPr>
            <a:endParaRPr lang="en-US" sz="1800">
              <a:solidFill>
                <a:srgbClr val="000000"/>
              </a:solidFill>
            </a:endParaRPr>
          </a:p>
        </p:txBody>
      </p:sp>
      <p:sp>
        <p:nvSpPr>
          <p:cNvPr id="13750" name="Text Box 331"/>
          <p:cNvSpPr txBox="1">
            <a:spLocks noChangeArrowheads="1"/>
          </p:cNvSpPr>
          <p:nvPr/>
        </p:nvSpPr>
        <p:spPr bwMode="auto">
          <a:xfrm>
            <a:off x="1773265" y="4810125"/>
            <a:ext cx="268288" cy="274638"/>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0</a:t>
            </a:r>
            <a:endParaRPr lang="en-GB" sz="1200">
              <a:solidFill>
                <a:srgbClr val="000000"/>
              </a:solidFill>
              <a:latin typeface="Arial"/>
            </a:endParaRPr>
          </a:p>
        </p:txBody>
      </p:sp>
      <p:sp>
        <p:nvSpPr>
          <p:cNvPr id="13751" name="Text Box 332"/>
          <p:cNvSpPr txBox="1">
            <a:spLocks noChangeArrowheads="1"/>
          </p:cNvSpPr>
          <p:nvPr/>
        </p:nvSpPr>
        <p:spPr bwMode="auto">
          <a:xfrm>
            <a:off x="2409853" y="4810125"/>
            <a:ext cx="269875"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dirty="0">
                <a:solidFill>
                  <a:srgbClr val="000000"/>
                </a:solidFill>
                <a:latin typeface="Arial"/>
              </a:rPr>
              <a:t>5</a:t>
            </a:r>
            <a:endParaRPr lang="en-GB" sz="1200" dirty="0">
              <a:solidFill>
                <a:srgbClr val="000000"/>
              </a:solidFill>
              <a:latin typeface="Arial"/>
            </a:endParaRPr>
          </a:p>
        </p:txBody>
      </p:sp>
      <p:sp>
        <p:nvSpPr>
          <p:cNvPr id="13752" name="Text Box 333"/>
          <p:cNvSpPr txBox="1">
            <a:spLocks noChangeArrowheads="1"/>
          </p:cNvSpPr>
          <p:nvPr/>
        </p:nvSpPr>
        <p:spPr bwMode="auto">
          <a:xfrm>
            <a:off x="3017865" y="4810125"/>
            <a:ext cx="355600"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10</a:t>
            </a:r>
            <a:endParaRPr lang="en-GB" sz="1200">
              <a:solidFill>
                <a:srgbClr val="000000"/>
              </a:solidFill>
              <a:latin typeface="Arial"/>
            </a:endParaRPr>
          </a:p>
        </p:txBody>
      </p:sp>
      <p:sp>
        <p:nvSpPr>
          <p:cNvPr id="13753" name="Text Box 334"/>
          <p:cNvSpPr txBox="1">
            <a:spLocks noChangeArrowheads="1"/>
          </p:cNvSpPr>
          <p:nvPr/>
        </p:nvSpPr>
        <p:spPr bwMode="auto">
          <a:xfrm>
            <a:off x="3656040" y="4810125"/>
            <a:ext cx="355600"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15</a:t>
            </a:r>
            <a:endParaRPr lang="en-GB" sz="1200">
              <a:solidFill>
                <a:srgbClr val="000000"/>
              </a:solidFill>
              <a:latin typeface="Arial"/>
            </a:endParaRPr>
          </a:p>
        </p:txBody>
      </p:sp>
      <p:sp>
        <p:nvSpPr>
          <p:cNvPr id="13754" name="Text Box 335"/>
          <p:cNvSpPr txBox="1">
            <a:spLocks noChangeArrowheads="1"/>
          </p:cNvSpPr>
          <p:nvPr/>
        </p:nvSpPr>
        <p:spPr bwMode="auto">
          <a:xfrm>
            <a:off x="4306915" y="4810125"/>
            <a:ext cx="354013"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20</a:t>
            </a:r>
            <a:endParaRPr lang="en-GB" sz="1200">
              <a:solidFill>
                <a:srgbClr val="000000"/>
              </a:solidFill>
              <a:latin typeface="Arial"/>
            </a:endParaRPr>
          </a:p>
        </p:txBody>
      </p:sp>
      <p:sp>
        <p:nvSpPr>
          <p:cNvPr id="13755" name="Text Box 336"/>
          <p:cNvSpPr txBox="1">
            <a:spLocks noChangeArrowheads="1"/>
          </p:cNvSpPr>
          <p:nvPr/>
        </p:nvSpPr>
        <p:spPr bwMode="auto">
          <a:xfrm>
            <a:off x="4935565" y="4810125"/>
            <a:ext cx="354013"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25</a:t>
            </a:r>
            <a:endParaRPr lang="en-GB" sz="1200">
              <a:solidFill>
                <a:srgbClr val="000000"/>
              </a:solidFill>
              <a:latin typeface="Arial"/>
            </a:endParaRPr>
          </a:p>
        </p:txBody>
      </p:sp>
      <p:sp>
        <p:nvSpPr>
          <p:cNvPr id="13756" name="Text Box 337"/>
          <p:cNvSpPr txBox="1">
            <a:spLocks noChangeArrowheads="1"/>
          </p:cNvSpPr>
          <p:nvPr/>
        </p:nvSpPr>
        <p:spPr bwMode="auto">
          <a:xfrm>
            <a:off x="5576915" y="4810125"/>
            <a:ext cx="354013"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30</a:t>
            </a:r>
            <a:endParaRPr lang="en-GB" sz="1200">
              <a:solidFill>
                <a:srgbClr val="000000"/>
              </a:solidFill>
              <a:latin typeface="Arial"/>
            </a:endParaRPr>
          </a:p>
        </p:txBody>
      </p:sp>
      <p:sp>
        <p:nvSpPr>
          <p:cNvPr id="13757" name="Text Box 338"/>
          <p:cNvSpPr txBox="1">
            <a:spLocks noChangeArrowheads="1"/>
          </p:cNvSpPr>
          <p:nvPr/>
        </p:nvSpPr>
        <p:spPr bwMode="auto">
          <a:xfrm>
            <a:off x="6218265" y="4810125"/>
            <a:ext cx="354013"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35</a:t>
            </a:r>
            <a:endParaRPr lang="en-GB" sz="1200">
              <a:solidFill>
                <a:srgbClr val="000000"/>
              </a:solidFill>
              <a:latin typeface="Arial"/>
            </a:endParaRPr>
          </a:p>
        </p:txBody>
      </p:sp>
      <p:sp>
        <p:nvSpPr>
          <p:cNvPr id="13758" name="Text Box 339"/>
          <p:cNvSpPr txBox="1">
            <a:spLocks noChangeArrowheads="1"/>
          </p:cNvSpPr>
          <p:nvPr/>
        </p:nvSpPr>
        <p:spPr bwMode="auto">
          <a:xfrm>
            <a:off x="6859615" y="4810125"/>
            <a:ext cx="354013"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40</a:t>
            </a:r>
            <a:endParaRPr lang="en-GB" sz="1200">
              <a:solidFill>
                <a:srgbClr val="000000"/>
              </a:solidFill>
              <a:latin typeface="Arial"/>
            </a:endParaRPr>
          </a:p>
        </p:txBody>
      </p:sp>
      <p:sp>
        <p:nvSpPr>
          <p:cNvPr id="13759" name="Text Box 340"/>
          <p:cNvSpPr txBox="1">
            <a:spLocks noChangeArrowheads="1"/>
          </p:cNvSpPr>
          <p:nvPr/>
        </p:nvSpPr>
        <p:spPr bwMode="auto">
          <a:xfrm>
            <a:off x="7499378" y="4810125"/>
            <a:ext cx="354012" cy="276225"/>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45</a:t>
            </a:r>
            <a:endParaRPr lang="en-GB" sz="1200">
              <a:solidFill>
                <a:srgbClr val="000000"/>
              </a:solidFill>
              <a:latin typeface="Arial"/>
            </a:endParaRPr>
          </a:p>
        </p:txBody>
      </p:sp>
      <p:sp>
        <p:nvSpPr>
          <p:cNvPr id="13761" name="Text Box 344"/>
          <p:cNvSpPr txBox="1">
            <a:spLocks noChangeArrowheads="1"/>
          </p:cNvSpPr>
          <p:nvPr/>
        </p:nvSpPr>
        <p:spPr bwMode="auto">
          <a:xfrm>
            <a:off x="7805738" y="4814888"/>
            <a:ext cx="455612" cy="246062"/>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000">
                <a:solidFill>
                  <a:srgbClr val="000000"/>
                </a:solidFill>
                <a:latin typeface="Arial"/>
              </a:rPr>
              <a:t>mins</a:t>
            </a:r>
            <a:endParaRPr lang="en-GB" sz="1000">
              <a:solidFill>
                <a:srgbClr val="000000"/>
              </a:solidFill>
              <a:latin typeface="Arial"/>
            </a:endParaRPr>
          </a:p>
        </p:txBody>
      </p:sp>
      <p:sp>
        <p:nvSpPr>
          <p:cNvPr id="13762" name="Text Box 356"/>
          <p:cNvSpPr txBox="1">
            <a:spLocks noChangeArrowheads="1"/>
          </p:cNvSpPr>
          <p:nvPr/>
        </p:nvSpPr>
        <p:spPr bwMode="auto">
          <a:xfrm>
            <a:off x="8316913" y="216693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80</a:t>
            </a:r>
            <a:endParaRPr lang="en-GB" sz="1200">
              <a:solidFill>
                <a:srgbClr val="000000"/>
              </a:solidFill>
              <a:latin typeface="Arial"/>
            </a:endParaRPr>
          </a:p>
        </p:txBody>
      </p:sp>
      <p:sp>
        <p:nvSpPr>
          <p:cNvPr id="13763" name="Text Box 357"/>
          <p:cNvSpPr txBox="1">
            <a:spLocks noChangeArrowheads="1"/>
          </p:cNvSpPr>
          <p:nvPr/>
        </p:nvSpPr>
        <p:spPr bwMode="auto">
          <a:xfrm>
            <a:off x="8316913" y="247650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70</a:t>
            </a:r>
            <a:endParaRPr lang="en-GB" sz="1200">
              <a:solidFill>
                <a:srgbClr val="000000"/>
              </a:solidFill>
              <a:latin typeface="Arial"/>
            </a:endParaRPr>
          </a:p>
        </p:txBody>
      </p:sp>
      <p:sp>
        <p:nvSpPr>
          <p:cNvPr id="13764" name="Text Box 358"/>
          <p:cNvSpPr txBox="1">
            <a:spLocks noChangeArrowheads="1"/>
          </p:cNvSpPr>
          <p:nvPr/>
        </p:nvSpPr>
        <p:spPr bwMode="auto">
          <a:xfrm>
            <a:off x="8316913" y="2797175"/>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60</a:t>
            </a:r>
            <a:endParaRPr lang="en-GB" sz="1200">
              <a:solidFill>
                <a:srgbClr val="000000"/>
              </a:solidFill>
              <a:latin typeface="Arial"/>
            </a:endParaRPr>
          </a:p>
        </p:txBody>
      </p:sp>
      <p:sp>
        <p:nvSpPr>
          <p:cNvPr id="13765" name="Text Box 359"/>
          <p:cNvSpPr txBox="1">
            <a:spLocks noChangeArrowheads="1"/>
          </p:cNvSpPr>
          <p:nvPr/>
        </p:nvSpPr>
        <p:spPr bwMode="auto">
          <a:xfrm>
            <a:off x="8316913" y="310673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50</a:t>
            </a:r>
            <a:endParaRPr lang="en-GB" sz="1200">
              <a:solidFill>
                <a:srgbClr val="000000"/>
              </a:solidFill>
              <a:latin typeface="Arial"/>
            </a:endParaRPr>
          </a:p>
        </p:txBody>
      </p:sp>
      <p:sp>
        <p:nvSpPr>
          <p:cNvPr id="13766" name="Text Box 360"/>
          <p:cNvSpPr txBox="1">
            <a:spLocks noChangeArrowheads="1"/>
          </p:cNvSpPr>
          <p:nvPr/>
        </p:nvSpPr>
        <p:spPr bwMode="auto">
          <a:xfrm>
            <a:off x="8316913" y="341788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40</a:t>
            </a:r>
            <a:endParaRPr lang="en-GB" sz="1200">
              <a:solidFill>
                <a:srgbClr val="000000"/>
              </a:solidFill>
              <a:latin typeface="Arial"/>
            </a:endParaRPr>
          </a:p>
        </p:txBody>
      </p:sp>
      <p:sp>
        <p:nvSpPr>
          <p:cNvPr id="13767" name="Text Box 361"/>
          <p:cNvSpPr txBox="1">
            <a:spLocks noChangeArrowheads="1"/>
          </p:cNvSpPr>
          <p:nvPr/>
        </p:nvSpPr>
        <p:spPr bwMode="auto">
          <a:xfrm>
            <a:off x="8316913" y="372903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30</a:t>
            </a:r>
            <a:endParaRPr lang="en-GB" sz="1200">
              <a:solidFill>
                <a:srgbClr val="000000"/>
              </a:solidFill>
              <a:latin typeface="Arial"/>
            </a:endParaRPr>
          </a:p>
        </p:txBody>
      </p:sp>
      <p:sp>
        <p:nvSpPr>
          <p:cNvPr id="13768" name="Text Box 362"/>
          <p:cNvSpPr txBox="1">
            <a:spLocks noChangeArrowheads="1"/>
          </p:cNvSpPr>
          <p:nvPr/>
        </p:nvSpPr>
        <p:spPr bwMode="auto">
          <a:xfrm>
            <a:off x="8316913" y="403860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20</a:t>
            </a:r>
            <a:endParaRPr lang="en-GB" sz="1200">
              <a:solidFill>
                <a:srgbClr val="000000"/>
              </a:solidFill>
              <a:latin typeface="Arial"/>
            </a:endParaRPr>
          </a:p>
        </p:txBody>
      </p:sp>
      <p:sp>
        <p:nvSpPr>
          <p:cNvPr id="13769" name="Text Box 363"/>
          <p:cNvSpPr txBox="1">
            <a:spLocks noChangeArrowheads="1"/>
          </p:cNvSpPr>
          <p:nvPr/>
        </p:nvSpPr>
        <p:spPr bwMode="auto">
          <a:xfrm>
            <a:off x="8316913" y="434975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10</a:t>
            </a:r>
            <a:endParaRPr lang="en-GB" sz="1200">
              <a:solidFill>
                <a:srgbClr val="000000"/>
              </a:solidFill>
              <a:latin typeface="Arial"/>
            </a:endParaRPr>
          </a:p>
        </p:txBody>
      </p:sp>
      <p:sp>
        <p:nvSpPr>
          <p:cNvPr id="13770" name="Text Box 364"/>
          <p:cNvSpPr txBox="1">
            <a:spLocks noChangeArrowheads="1"/>
          </p:cNvSpPr>
          <p:nvPr/>
        </p:nvSpPr>
        <p:spPr bwMode="auto">
          <a:xfrm>
            <a:off x="8401050" y="4660900"/>
            <a:ext cx="268288"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0</a:t>
            </a:r>
            <a:endParaRPr lang="en-GB" sz="1200">
              <a:solidFill>
                <a:srgbClr val="000000"/>
              </a:solidFill>
              <a:latin typeface="Arial"/>
            </a:endParaRPr>
          </a:p>
        </p:txBody>
      </p:sp>
      <p:sp>
        <p:nvSpPr>
          <p:cNvPr id="13771" name="Text Box 365"/>
          <p:cNvSpPr txBox="1">
            <a:spLocks noChangeArrowheads="1"/>
          </p:cNvSpPr>
          <p:nvPr/>
        </p:nvSpPr>
        <p:spPr bwMode="auto">
          <a:xfrm>
            <a:off x="8316913" y="1806575"/>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90</a:t>
            </a:r>
            <a:endParaRPr lang="en-GB" sz="1200">
              <a:solidFill>
                <a:srgbClr val="000000"/>
              </a:solidFill>
              <a:latin typeface="Arial"/>
            </a:endParaRPr>
          </a:p>
        </p:txBody>
      </p:sp>
      <p:sp>
        <p:nvSpPr>
          <p:cNvPr id="13772" name="Text Box 366"/>
          <p:cNvSpPr txBox="1">
            <a:spLocks noChangeArrowheads="1"/>
          </p:cNvSpPr>
          <p:nvPr/>
        </p:nvSpPr>
        <p:spPr bwMode="auto">
          <a:xfrm>
            <a:off x="8232775" y="1495425"/>
            <a:ext cx="436563"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b="1">
                <a:solidFill>
                  <a:srgbClr val="000000"/>
                </a:solidFill>
                <a:latin typeface="Arial"/>
              </a:rPr>
              <a:t>100</a:t>
            </a:r>
            <a:endParaRPr lang="en-GB" sz="1200" b="1">
              <a:solidFill>
                <a:srgbClr val="000000"/>
              </a:solidFill>
              <a:latin typeface="Arial"/>
            </a:endParaRPr>
          </a:p>
        </p:txBody>
      </p:sp>
      <p:sp>
        <p:nvSpPr>
          <p:cNvPr id="13773" name="Text Box 367"/>
          <p:cNvSpPr txBox="1">
            <a:spLocks noChangeArrowheads="1"/>
          </p:cNvSpPr>
          <p:nvPr/>
        </p:nvSpPr>
        <p:spPr bwMode="auto">
          <a:xfrm>
            <a:off x="8231188" y="938213"/>
            <a:ext cx="698500" cy="274637"/>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Load %</a:t>
            </a:r>
            <a:endParaRPr lang="en-GB" sz="1200">
              <a:solidFill>
                <a:srgbClr val="000000"/>
              </a:solidFill>
              <a:latin typeface="Arial"/>
            </a:endParaRPr>
          </a:p>
        </p:txBody>
      </p:sp>
      <p:sp>
        <p:nvSpPr>
          <p:cNvPr id="13776" name="Rectangle 1226"/>
          <p:cNvSpPr>
            <a:spLocks noGrp="1" noChangeArrowheads="1"/>
          </p:cNvSpPr>
          <p:nvPr>
            <p:ph type="title"/>
          </p:nvPr>
        </p:nvSpPr>
        <p:spPr>
          <a:xfrm>
            <a:off x="0" y="279"/>
            <a:ext cx="8849448" cy="623793"/>
          </a:xfrm>
        </p:spPr>
        <p:txBody>
          <a:bodyPr/>
          <a:lstStyle/>
          <a:p>
            <a:r>
              <a:rPr lang="fi-FI" dirty="0" smtClean="0"/>
              <a:t>Secuencia </a:t>
            </a:r>
            <a:r>
              <a:rPr lang="fi-FI" dirty="0"/>
              <a:t>de </a:t>
            </a:r>
            <a:r>
              <a:rPr lang="fi-FI" dirty="0" smtClean="0"/>
              <a:t>descarga para </a:t>
            </a:r>
            <a:r>
              <a:rPr lang="fi-FI" dirty="0"/>
              <a:t>diferentes tipos de </a:t>
            </a:r>
            <a:r>
              <a:rPr lang="fi-FI" dirty="0" smtClean="0"/>
              <a:t>plantas</a:t>
            </a:r>
          </a:p>
        </p:txBody>
      </p:sp>
      <p:sp>
        <p:nvSpPr>
          <p:cNvPr id="43010" name="Freeform 63"/>
          <p:cNvSpPr>
            <a:spLocks/>
          </p:cNvSpPr>
          <p:nvPr/>
        </p:nvSpPr>
        <p:spPr bwMode="auto">
          <a:xfrm>
            <a:off x="642938" y="1643050"/>
            <a:ext cx="3214682" cy="3143272"/>
          </a:xfrm>
          <a:custGeom>
            <a:avLst/>
            <a:gdLst>
              <a:gd name="T0" fmla="*/ 325270 w 3501490"/>
              <a:gd name="T1" fmla="*/ 3143734 h 3143014"/>
              <a:gd name="T2" fmla="*/ 0 w 3501490"/>
              <a:gd name="T3" fmla="*/ 3143734 h 3143014"/>
              <a:gd name="T4" fmla="*/ 896360 w 3501490"/>
              <a:gd name="T5" fmla="*/ 3143734 h 3143014"/>
              <a:gd name="T6" fmla="*/ 2570193 w 3501490"/>
              <a:gd name="T7" fmla="*/ 0 h 3143014"/>
              <a:gd name="T8" fmla="*/ 3498328 w 3501490"/>
              <a:gd name="T9" fmla="*/ 1 h 3143014"/>
              <a:gd name="T10" fmla="*/ 0 60000 65536"/>
              <a:gd name="T11" fmla="*/ 0 60000 65536"/>
              <a:gd name="T12" fmla="*/ 0 60000 65536"/>
              <a:gd name="T13" fmla="*/ 0 60000 65536"/>
              <a:gd name="T14" fmla="*/ 0 60000 65536"/>
              <a:gd name="T15" fmla="*/ 0 w 3501490"/>
              <a:gd name="T16" fmla="*/ 0 h 3143014"/>
              <a:gd name="T17" fmla="*/ 3501490 w 3501490"/>
              <a:gd name="T18" fmla="*/ 3143014 h 3143014"/>
              <a:gd name="connsiteX0" fmla="*/ 325564 w 3501490"/>
              <a:gd name="connsiteY0" fmla="*/ 3143013 h 3143013"/>
              <a:gd name="connsiteX1" fmla="*/ 0 w 3501490"/>
              <a:gd name="connsiteY1" fmla="*/ 3143013 h 3143013"/>
              <a:gd name="connsiteX2" fmla="*/ 897171 w 3501490"/>
              <a:gd name="connsiteY2" fmla="*/ 3143013 h 3143013"/>
              <a:gd name="connsiteX3" fmla="*/ 3501490 w 3501490"/>
              <a:gd name="connsiteY3" fmla="*/ 0 h 3143013"/>
              <a:gd name="connsiteX0" fmla="*/ 325564 w 3501490"/>
              <a:gd name="connsiteY0" fmla="*/ 3143013 h 3143035"/>
              <a:gd name="connsiteX1" fmla="*/ 0 w 3501490"/>
              <a:gd name="connsiteY1" fmla="*/ 3143013 h 3143035"/>
              <a:gd name="connsiteX2" fmla="*/ 1214783 w 3501490"/>
              <a:gd name="connsiteY2" fmla="*/ 3143035 h 3143035"/>
              <a:gd name="connsiteX3" fmla="*/ 3501490 w 3501490"/>
              <a:gd name="connsiteY3" fmla="*/ 0 h 3143035"/>
              <a:gd name="connsiteX0" fmla="*/ 325564 w 3215649"/>
              <a:gd name="connsiteY0" fmla="*/ 0 h 785781"/>
              <a:gd name="connsiteX1" fmla="*/ 0 w 3215649"/>
              <a:gd name="connsiteY1" fmla="*/ 0 h 785781"/>
              <a:gd name="connsiteX2" fmla="*/ 1214783 w 3215649"/>
              <a:gd name="connsiteY2" fmla="*/ 22 h 785781"/>
              <a:gd name="connsiteX3" fmla="*/ 3215649 w 3215649"/>
              <a:gd name="connsiteY3" fmla="*/ 785781 h 785781"/>
              <a:gd name="connsiteX0" fmla="*/ 325564 w 3215649"/>
              <a:gd name="connsiteY0" fmla="*/ 0 h 3143036"/>
              <a:gd name="connsiteX1" fmla="*/ 0 w 3215649"/>
              <a:gd name="connsiteY1" fmla="*/ 0 h 3143036"/>
              <a:gd name="connsiteX2" fmla="*/ 1214783 w 3215649"/>
              <a:gd name="connsiteY2" fmla="*/ 22 h 3143036"/>
              <a:gd name="connsiteX3" fmla="*/ 3215649 w 3215649"/>
              <a:gd name="connsiteY3" fmla="*/ 3143036 h 3143036"/>
            </a:gdLst>
            <a:ahLst/>
            <a:cxnLst>
              <a:cxn ang="0">
                <a:pos x="connsiteX0" y="connsiteY0"/>
              </a:cxn>
              <a:cxn ang="0">
                <a:pos x="connsiteX1" y="connsiteY1"/>
              </a:cxn>
              <a:cxn ang="0">
                <a:pos x="connsiteX2" y="connsiteY2"/>
              </a:cxn>
              <a:cxn ang="0">
                <a:pos x="connsiteX3" y="connsiteY3"/>
              </a:cxn>
            </a:cxnLst>
            <a:rect l="l" t="t" r="r" b="b"/>
            <a:pathLst>
              <a:path w="3215649" h="3143036">
                <a:moveTo>
                  <a:pt x="325564" y="0"/>
                </a:moveTo>
                <a:lnTo>
                  <a:pt x="0" y="0"/>
                </a:lnTo>
                <a:lnTo>
                  <a:pt x="1214783" y="22"/>
                </a:lnTo>
                <a:lnTo>
                  <a:pt x="3215649" y="3143036"/>
                </a:lnTo>
              </a:path>
            </a:pathLst>
          </a:custGeom>
          <a:noFill/>
          <a:ln w="63500">
            <a:solidFill>
              <a:srgbClr val="0A01BF"/>
            </a:solidFill>
            <a:round/>
            <a:headEnd/>
            <a:tailEnd type="triangle" w="med" len="med"/>
          </a:ln>
        </p:spPr>
        <p:txBody>
          <a:bodyPr/>
          <a:lstStyle/>
          <a:p>
            <a:pPr eaLnBrk="1" fontAlgn="auto" hangingPunct="1">
              <a:spcBef>
                <a:spcPts val="0"/>
              </a:spcBef>
              <a:spcAft>
                <a:spcPts val="0"/>
              </a:spcAft>
            </a:pPr>
            <a:endParaRPr lang="en-GB" sz="1800">
              <a:solidFill>
                <a:srgbClr val="000000"/>
              </a:solidFill>
              <a:latin typeface="Arial"/>
            </a:endParaRPr>
          </a:p>
        </p:txBody>
      </p:sp>
      <p:sp>
        <p:nvSpPr>
          <p:cNvPr id="13780" name="Text Box 356"/>
          <p:cNvSpPr txBox="1">
            <a:spLocks noChangeArrowheads="1"/>
          </p:cNvSpPr>
          <p:nvPr/>
        </p:nvSpPr>
        <p:spPr bwMode="auto">
          <a:xfrm>
            <a:off x="41275" y="216058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80</a:t>
            </a:r>
            <a:endParaRPr lang="en-GB" sz="1200">
              <a:solidFill>
                <a:srgbClr val="000000"/>
              </a:solidFill>
              <a:latin typeface="Arial"/>
            </a:endParaRPr>
          </a:p>
        </p:txBody>
      </p:sp>
      <p:sp>
        <p:nvSpPr>
          <p:cNvPr id="67" name="Flowchart: Connector 66"/>
          <p:cNvSpPr/>
          <p:nvPr/>
        </p:nvSpPr>
        <p:spPr>
          <a:xfrm>
            <a:off x="447646" y="1471599"/>
            <a:ext cx="320675" cy="320675"/>
          </a:xfrm>
          <a:prstGeom prst="flowChartConnector">
            <a:avLst/>
          </a:prstGeom>
          <a:solidFill>
            <a:srgbClr val="0A01BF"/>
          </a:solidFill>
          <a:ln/>
        </p:spPr>
        <p:style>
          <a:lnRef idx="0">
            <a:schemeClr val="accent1"/>
          </a:lnRef>
          <a:fillRef idx="3">
            <a:schemeClr val="accent1"/>
          </a:fillRef>
          <a:effectRef idx="3">
            <a:schemeClr val="accent1"/>
          </a:effectRef>
          <a:fontRef idx="minor">
            <a:schemeClr val="lt1"/>
          </a:fontRef>
        </p:style>
        <p:txBody>
          <a:bodyPr/>
          <a:lstStyle/>
          <a:p>
            <a:pPr eaLnBrk="1" fontAlgn="auto" hangingPunct="1">
              <a:spcBef>
                <a:spcPts val="0"/>
              </a:spcBef>
              <a:spcAft>
                <a:spcPts val="0"/>
              </a:spcAft>
              <a:defRPr/>
            </a:pPr>
            <a:endParaRPr lang="en-US" sz="1800">
              <a:solidFill>
                <a:srgbClr val="000000"/>
              </a:solidFill>
            </a:endParaRPr>
          </a:p>
        </p:txBody>
      </p:sp>
      <p:sp>
        <p:nvSpPr>
          <p:cNvPr id="13787" name="Text Box 357"/>
          <p:cNvSpPr txBox="1">
            <a:spLocks noChangeArrowheads="1"/>
          </p:cNvSpPr>
          <p:nvPr/>
        </p:nvSpPr>
        <p:spPr bwMode="auto">
          <a:xfrm>
            <a:off x="41275" y="247015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70</a:t>
            </a:r>
            <a:endParaRPr lang="en-GB" sz="1200">
              <a:solidFill>
                <a:srgbClr val="000000"/>
              </a:solidFill>
              <a:latin typeface="Arial"/>
            </a:endParaRPr>
          </a:p>
        </p:txBody>
      </p:sp>
      <p:sp>
        <p:nvSpPr>
          <p:cNvPr id="13788" name="Text Box 358"/>
          <p:cNvSpPr txBox="1">
            <a:spLocks noChangeArrowheads="1"/>
          </p:cNvSpPr>
          <p:nvPr/>
        </p:nvSpPr>
        <p:spPr bwMode="auto">
          <a:xfrm>
            <a:off x="41275" y="2790825"/>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60</a:t>
            </a:r>
            <a:endParaRPr lang="en-GB" sz="1200">
              <a:solidFill>
                <a:srgbClr val="000000"/>
              </a:solidFill>
              <a:latin typeface="Arial"/>
            </a:endParaRPr>
          </a:p>
        </p:txBody>
      </p:sp>
      <p:sp>
        <p:nvSpPr>
          <p:cNvPr id="13789" name="Text Box 359"/>
          <p:cNvSpPr txBox="1">
            <a:spLocks noChangeArrowheads="1"/>
          </p:cNvSpPr>
          <p:nvPr/>
        </p:nvSpPr>
        <p:spPr bwMode="auto">
          <a:xfrm>
            <a:off x="42863" y="309245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50</a:t>
            </a:r>
            <a:endParaRPr lang="en-GB" sz="1200">
              <a:solidFill>
                <a:srgbClr val="000000"/>
              </a:solidFill>
              <a:latin typeface="Arial"/>
            </a:endParaRPr>
          </a:p>
        </p:txBody>
      </p:sp>
      <p:sp>
        <p:nvSpPr>
          <p:cNvPr id="13790" name="Text Box 360"/>
          <p:cNvSpPr txBox="1">
            <a:spLocks noChangeArrowheads="1"/>
          </p:cNvSpPr>
          <p:nvPr/>
        </p:nvSpPr>
        <p:spPr bwMode="auto">
          <a:xfrm>
            <a:off x="41275" y="341153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40</a:t>
            </a:r>
            <a:endParaRPr lang="en-GB" sz="1200">
              <a:solidFill>
                <a:srgbClr val="000000"/>
              </a:solidFill>
              <a:latin typeface="Arial"/>
            </a:endParaRPr>
          </a:p>
        </p:txBody>
      </p:sp>
      <p:sp>
        <p:nvSpPr>
          <p:cNvPr id="13791" name="Text Box 361"/>
          <p:cNvSpPr txBox="1">
            <a:spLocks noChangeArrowheads="1"/>
          </p:cNvSpPr>
          <p:nvPr/>
        </p:nvSpPr>
        <p:spPr bwMode="auto">
          <a:xfrm>
            <a:off x="41275" y="3722688"/>
            <a:ext cx="352425" cy="274637"/>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30</a:t>
            </a:r>
            <a:endParaRPr lang="en-GB" sz="1200">
              <a:solidFill>
                <a:srgbClr val="000000"/>
              </a:solidFill>
              <a:latin typeface="Arial"/>
            </a:endParaRPr>
          </a:p>
        </p:txBody>
      </p:sp>
      <p:sp>
        <p:nvSpPr>
          <p:cNvPr id="13792" name="Text Box 362"/>
          <p:cNvSpPr txBox="1">
            <a:spLocks noChangeArrowheads="1"/>
          </p:cNvSpPr>
          <p:nvPr/>
        </p:nvSpPr>
        <p:spPr bwMode="auto">
          <a:xfrm>
            <a:off x="41275" y="403225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20</a:t>
            </a:r>
            <a:endParaRPr lang="en-GB" sz="1200">
              <a:solidFill>
                <a:srgbClr val="000000"/>
              </a:solidFill>
              <a:latin typeface="Arial"/>
            </a:endParaRPr>
          </a:p>
        </p:txBody>
      </p:sp>
      <p:sp>
        <p:nvSpPr>
          <p:cNvPr id="13793" name="Text Box 363"/>
          <p:cNvSpPr txBox="1">
            <a:spLocks noChangeArrowheads="1"/>
          </p:cNvSpPr>
          <p:nvPr/>
        </p:nvSpPr>
        <p:spPr bwMode="auto">
          <a:xfrm>
            <a:off x="41275" y="4343400"/>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10</a:t>
            </a:r>
            <a:endParaRPr lang="en-GB" sz="1200">
              <a:solidFill>
                <a:srgbClr val="000000"/>
              </a:solidFill>
              <a:latin typeface="Arial"/>
            </a:endParaRPr>
          </a:p>
        </p:txBody>
      </p:sp>
      <p:sp>
        <p:nvSpPr>
          <p:cNvPr id="13794" name="Text Box 364"/>
          <p:cNvSpPr txBox="1">
            <a:spLocks noChangeArrowheads="1"/>
          </p:cNvSpPr>
          <p:nvPr/>
        </p:nvSpPr>
        <p:spPr bwMode="auto">
          <a:xfrm>
            <a:off x="125413" y="4654550"/>
            <a:ext cx="268287"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0</a:t>
            </a:r>
            <a:endParaRPr lang="en-GB" sz="1200">
              <a:solidFill>
                <a:srgbClr val="000000"/>
              </a:solidFill>
              <a:latin typeface="Arial"/>
            </a:endParaRPr>
          </a:p>
        </p:txBody>
      </p:sp>
      <p:sp>
        <p:nvSpPr>
          <p:cNvPr id="13795" name="Text Box 365"/>
          <p:cNvSpPr txBox="1">
            <a:spLocks noChangeArrowheads="1"/>
          </p:cNvSpPr>
          <p:nvPr/>
        </p:nvSpPr>
        <p:spPr bwMode="auto">
          <a:xfrm>
            <a:off x="41275" y="1800225"/>
            <a:ext cx="352425"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a:solidFill>
                  <a:srgbClr val="000000"/>
                </a:solidFill>
                <a:latin typeface="Arial"/>
              </a:rPr>
              <a:t>90</a:t>
            </a:r>
            <a:endParaRPr lang="en-GB" sz="1200">
              <a:solidFill>
                <a:srgbClr val="000000"/>
              </a:solidFill>
              <a:latin typeface="Arial"/>
            </a:endParaRPr>
          </a:p>
        </p:txBody>
      </p:sp>
      <p:sp>
        <p:nvSpPr>
          <p:cNvPr id="13796" name="Text Box 366"/>
          <p:cNvSpPr txBox="1">
            <a:spLocks noChangeArrowheads="1"/>
          </p:cNvSpPr>
          <p:nvPr/>
        </p:nvSpPr>
        <p:spPr bwMode="auto">
          <a:xfrm>
            <a:off x="-42863" y="1489075"/>
            <a:ext cx="436563" cy="274638"/>
          </a:xfrm>
          <a:prstGeom prst="rect">
            <a:avLst/>
          </a:prstGeom>
          <a:noFill/>
          <a:ln w="9525">
            <a:noFill/>
            <a:miter lim="800000"/>
            <a:headEnd/>
            <a:tailEnd/>
          </a:ln>
        </p:spPr>
        <p:txBody>
          <a:bodyPr wrap="none">
            <a:spAutoFit/>
          </a:bodyPr>
          <a:lstStyle/>
          <a:p>
            <a:pPr algn="r" eaLnBrk="1" fontAlgn="auto" hangingPunct="1">
              <a:spcBef>
                <a:spcPts val="0"/>
              </a:spcBef>
              <a:spcAft>
                <a:spcPts val="0"/>
              </a:spcAft>
            </a:pPr>
            <a:r>
              <a:rPr lang="fi-FI" sz="1200" b="1">
                <a:solidFill>
                  <a:srgbClr val="000000"/>
                </a:solidFill>
                <a:latin typeface="Arial"/>
              </a:rPr>
              <a:t>100</a:t>
            </a:r>
            <a:endParaRPr lang="en-GB" sz="1200" b="1">
              <a:solidFill>
                <a:srgbClr val="000000"/>
              </a:solidFill>
              <a:latin typeface="Arial"/>
            </a:endParaRPr>
          </a:p>
        </p:txBody>
      </p:sp>
      <p:sp>
        <p:nvSpPr>
          <p:cNvPr id="13797" name="Text Box 367"/>
          <p:cNvSpPr txBox="1">
            <a:spLocks noChangeArrowheads="1"/>
          </p:cNvSpPr>
          <p:nvPr/>
        </p:nvSpPr>
        <p:spPr bwMode="auto">
          <a:xfrm>
            <a:off x="-44450" y="931863"/>
            <a:ext cx="698500" cy="274637"/>
          </a:xfrm>
          <a:prstGeom prst="rect">
            <a:avLst/>
          </a:prstGeom>
          <a:noFill/>
          <a:ln w="9525">
            <a:noFill/>
            <a:miter lim="800000"/>
            <a:headEnd/>
            <a:tailEnd/>
          </a:ln>
        </p:spPr>
        <p:txBody>
          <a:bodyPr wrap="none">
            <a:spAutoFit/>
          </a:bodyPr>
          <a:lstStyle/>
          <a:p>
            <a:pPr algn="ctr" eaLnBrk="1" fontAlgn="auto" hangingPunct="1">
              <a:spcBef>
                <a:spcPts val="0"/>
              </a:spcBef>
              <a:spcAft>
                <a:spcPts val="0"/>
              </a:spcAft>
            </a:pPr>
            <a:r>
              <a:rPr lang="fi-FI" sz="1200">
                <a:solidFill>
                  <a:srgbClr val="000000"/>
                </a:solidFill>
                <a:latin typeface="Arial"/>
              </a:rPr>
              <a:t>Load %</a:t>
            </a:r>
            <a:endParaRPr lang="en-GB" sz="1200">
              <a:solidFill>
                <a:srgbClr val="000000"/>
              </a:solidFill>
              <a:latin typeface="Arial"/>
            </a:endParaRPr>
          </a:p>
        </p:txBody>
      </p:sp>
      <p:sp>
        <p:nvSpPr>
          <p:cNvPr id="96" name="Freeform 63"/>
          <p:cNvSpPr>
            <a:spLocks/>
          </p:cNvSpPr>
          <p:nvPr/>
        </p:nvSpPr>
        <p:spPr bwMode="auto">
          <a:xfrm>
            <a:off x="571472" y="1643050"/>
            <a:ext cx="5214974" cy="3143272"/>
          </a:xfrm>
          <a:custGeom>
            <a:avLst/>
            <a:gdLst>
              <a:gd name="T0" fmla="*/ 0 w 7346570"/>
              <a:gd name="T1" fmla="*/ 1576020 h 1576252"/>
              <a:gd name="T2" fmla="*/ 428558 w 7346570"/>
              <a:gd name="T3" fmla="*/ 1576020 h 1576252"/>
              <a:gd name="T4" fmla="*/ 1285673 w 7346570"/>
              <a:gd name="T5" fmla="*/ 1290243 h 1576252"/>
              <a:gd name="T6" fmla="*/ 1857083 w 7346570"/>
              <a:gd name="T7" fmla="*/ 1290243 h 1576252"/>
              <a:gd name="T8" fmla="*/ 3857019 w 7346570"/>
              <a:gd name="T9" fmla="*/ 4248 h 1576252"/>
              <a:gd name="T10" fmla="*/ 7344210 w 7346570"/>
              <a:gd name="T11" fmla="*/ 0 h 1576252"/>
              <a:gd name="T12" fmla="*/ 0 60000 65536"/>
              <a:gd name="T13" fmla="*/ 0 60000 65536"/>
              <a:gd name="T14" fmla="*/ 0 60000 65536"/>
              <a:gd name="T15" fmla="*/ 0 60000 65536"/>
              <a:gd name="T16" fmla="*/ 0 60000 65536"/>
              <a:gd name="T17" fmla="*/ 0 60000 65536"/>
              <a:gd name="T18" fmla="*/ 0 w 7346570"/>
              <a:gd name="T19" fmla="*/ 0 h 1576252"/>
              <a:gd name="T20" fmla="*/ 7346570 w 7346570"/>
              <a:gd name="T21" fmla="*/ 1576252 h 1576252"/>
              <a:gd name="connsiteX0" fmla="*/ 0 w 7346570"/>
              <a:gd name="connsiteY0" fmla="*/ 1576252 h 1576252"/>
              <a:gd name="connsiteX1" fmla="*/ 428695 w 7346570"/>
              <a:gd name="connsiteY1" fmla="*/ 1576252 h 1576252"/>
              <a:gd name="connsiteX2" fmla="*/ 1744059 w 7346570"/>
              <a:gd name="connsiteY2" fmla="*/ 500023 h 1576252"/>
              <a:gd name="connsiteX3" fmla="*/ 1857679 w 7346570"/>
              <a:gd name="connsiteY3" fmla="*/ 1290433 h 1576252"/>
              <a:gd name="connsiteX4" fmla="*/ 3858256 w 7346570"/>
              <a:gd name="connsiteY4" fmla="*/ 4249 h 1576252"/>
              <a:gd name="connsiteX5" fmla="*/ 7346570 w 7346570"/>
              <a:gd name="connsiteY5" fmla="*/ 0 h 1576252"/>
              <a:gd name="connsiteX0" fmla="*/ 0 w 7346570"/>
              <a:gd name="connsiteY0" fmla="*/ 1576252 h 1576252"/>
              <a:gd name="connsiteX1" fmla="*/ 1386810 w 7346570"/>
              <a:gd name="connsiteY1" fmla="*/ 1571500 h 1576252"/>
              <a:gd name="connsiteX2" fmla="*/ 1744059 w 7346570"/>
              <a:gd name="connsiteY2" fmla="*/ 500023 h 1576252"/>
              <a:gd name="connsiteX3" fmla="*/ 1857679 w 7346570"/>
              <a:gd name="connsiteY3" fmla="*/ 1290433 h 1576252"/>
              <a:gd name="connsiteX4" fmla="*/ 3858256 w 7346570"/>
              <a:gd name="connsiteY4" fmla="*/ 4249 h 1576252"/>
              <a:gd name="connsiteX5" fmla="*/ 7346570 w 7346570"/>
              <a:gd name="connsiteY5" fmla="*/ 0 h 1576252"/>
              <a:gd name="connsiteX0" fmla="*/ 0 w 7346570"/>
              <a:gd name="connsiteY0" fmla="*/ 1719116 h 1719116"/>
              <a:gd name="connsiteX1" fmla="*/ 1386810 w 7346570"/>
              <a:gd name="connsiteY1" fmla="*/ 1714364 h 1719116"/>
              <a:gd name="connsiteX2" fmla="*/ 1744059 w 7346570"/>
              <a:gd name="connsiteY2" fmla="*/ 642887 h 1719116"/>
              <a:gd name="connsiteX3" fmla="*/ 2601456 w 7346570"/>
              <a:gd name="connsiteY3" fmla="*/ 0 h 1719116"/>
              <a:gd name="connsiteX4" fmla="*/ 3858256 w 7346570"/>
              <a:gd name="connsiteY4" fmla="*/ 147113 h 1719116"/>
              <a:gd name="connsiteX5" fmla="*/ 7346570 w 7346570"/>
              <a:gd name="connsiteY5" fmla="*/ 142864 h 1719116"/>
              <a:gd name="connsiteX0" fmla="*/ 0 w 7346570"/>
              <a:gd name="connsiteY0" fmla="*/ 1719116 h 1719116"/>
              <a:gd name="connsiteX1" fmla="*/ 1601159 w 7346570"/>
              <a:gd name="connsiteY1" fmla="*/ 1714364 h 1719116"/>
              <a:gd name="connsiteX2" fmla="*/ 1744059 w 7346570"/>
              <a:gd name="connsiteY2" fmla="*/ 642887 h 1719116"/>
              <a:gd name="connsiteX3" fmla="*/ 2601456 w 7346570"/>
              <a:gd name="connsiteY3" fmla="*/ 0 h 1719116"/>
              <a:gd name="connsiteX4" fmla="*/ 3858256 w 7346570"/>
              <a:gd name="connsiteY4" fmla="*/ 147113 h 1719116"/>
              <a:gd name="connsiteX5" fmla="*/ 7346570 w 7346570"/>
              <a:gd name="connsiteY5" fmla="*/ 142864 h 1719116"/>
              <a:gd name="connsiteX0" fmla="*/ 0 w 7346570"/>
              <a:gd name="connsiteY0" fmla="*/ 1719116 h 1719116"/>
              <a:gd name="connsiteX1" fmla="*/ 1601159 w 7346570"/>
              <a:gd name="connsiteY1" fmla="*/ 1714364 h 1719116"/>
              <a:gd name="connsiteX2" fmla="*/ 1958408 w 7346570"/>
              <a:gd name="connsiteY2" fmla="*/ 1071478 h 1719116"/>
              <a:gd name="connsiteX3" fmla="*/ 2601456 w 7346570"/>
              <a:gd name="connsiteY3" fmla="*/ 0 h 1719116"/>
              <a:gd name="connsiteX4" fmla="*/ 3858256 w 7346570"/>
              <a:gd name="connsiteY4" fmla="*/ 147113 h 1719116"/>
              <a:gd name="connsiteX5" fmla="*/ 7346570 w 7346570"/>
              <a:gd name="connsiteY5" fmla="*/ 142864 h 1719116"/>
              <a:gd name="connsiteX0" fmla="*/ 0 w 7346570"/>
              <a:gd name="connsiteY0" fmla="*/ 1576252 h 1576252"/>
              <a:gd name="connsiteX1" fmla="*/ 1601159 w 7346570"/>
              <a:gd name="connsiteY1" fmla="*/ 1571500 h 1576252"/>
              <a:gd name="connsiteX2" fmla="*/ 1958408 w 7346570"/>
              <a:gd name="connsiteY2" fmla="*/ 928614 h 1576252"/>
              <a:gd name="connsiteX3" fmla="*/ 2887255 w 7346570"/>
              <a:gd name="connsiteY3" fmla="*/ 928614 h 1576252"/>
              <a:gd name="connsiteX4" fmla="*/ 3858256 w 7346570"/>
              <a:gd name="connsiteY4" fmla="*/ 4249 h 1576252"/>
              <a:gd name="connsiteX5" fmla="*/ 7346570 w 7346570"/>
              <a:gd name="connsiteY5" fmla="*/ 0 h 1576252"/>
              <a:gd name="connsiteX0" fmla="*/ 0 w 7346570"/>
              <a:gd name="connsiteY0" fmla="*/ 2862025 h 2862025"/>
              <a:gd name="connsiteX1" fmla="*/ 1601159 w 7346570"/>
              <a:gd name="connsiteY1" fmla="*/ 2857273 h 2862025"/>
              <a:gd name="connsiteX2" fmla="*/ 1958408 w 7346570"/>
              <a:gd name="connsiteY2" fmla="*/ 2214387 h 2862025"/>
              <a:gd name="connsiteX3" fmla="*/ 2887255 w 7346570"/>
              <a:gd name="connsiteY3" fmla="*/ 2214387 h 2862025"/>
              <a:gd name="connsiteX4" fmla="*/ 5173647 w 7346570"/>
              <a:gd name="connsiteY4" fmla="*/ 0 h 2862025"/>
              <a:gd name="connsiteX5" fmla="*/ 7346570 w 7346570"/>
              <a:gd name="connsiteY5" fmla="*/ 1285773 h 2862025"/>
              <a:gd name="connsiteX0" fmla="*/ 0 w 6388292"/>
              <a:gd name="connsiteY0" fmla="*/ 3147752 h 3147752"/>
              <a:gd name="connsiteX1" fmla="*/ 1601159 w 6388292"/>
              <a:gd name="connsiteY1" fmla="*/ 3143000 h 3147752"/>
              <a:gd name="connsiteX2" fmla="*/ 1958408 w 6388292"/>
              <a:gd name="connsiteY2" fmla="*/ 2500114 h 3147752"/>
              <a:gd name="connsiteX3" fmla="*/ 2887255 w 6388292"/>
              <a:gd name="connsiteY3" fmla="*/ 2500114 h 3147752"/>
              <a:gd name="connsiteX4" fmla="*/ 5173647 w 6388292"/>
              <a:gd name="connsiteY4" fmla="*/ 285727 h 3147752"/>
              <a:gd name="connsiteX5" fmla="*/ 6388292 w 6388292"/>
              <a:gd name="connsiteY5" fmla="*/ 0 h 3147752"/>
              <a:gd name="connsiteX0" fmla="*/ 0 w 6388292"/>
              <a:gd name="connsiteY0" fmla="*/ 3147752 h 3147752"/>
              <a:gd name="connsiteX1" fmla="*/ 1601159 w 6388292"/>
              <a:gd name="connsiteY1" fmla="*/ 3143000 h 3147752"/>
              <a:gd name="connsiteX2" fmla="*/ 1958408 w 6388292"/>
              <a:gd name="connsiteY2" fmla="*/ 2500114 h 3147752"/>
              <a:gd name="connsiteX3" fmla="*/ 2887255 w 6388292"/>
              <a:gd name="connsiteY3" fmla="*/ 2500114 h 3147752"/>
              <a:gd name="connsiteX4" fmla="*/ 5173647 w 6388292"/>
              <a:gd name="connsiteY4" fmla="*/ 285727 h 3147752"/>
              <a:gd name="connsiteX5" fmla="*/ 6388292 w 6388292"/>
              <a:gd name="connsiteY5" fmla="*/ 0 h 3147752"/>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6388292 w 6591911"/>
              <a:gd name="connsiteY5" fmla="*/ 48362 h 3196114"/>
              <a:gd name="connsiteX6" fmla="*/ 6395363 w 6591911"/>
              <a:gd name="connsiteY6" fmla="*/ 43917 h 3196114"/>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5188156 w 6591911"/>
              <a:gd name="connsiteY5" fmla="*/ 321870 h 3196114"/>
              <a:gd name="connsiteX6" fmla="*/ 6388292 w 6591911"/>
              <a:gd name="connsiteY6" fmla="*/ 48362 h 3196114"/>
              <a:gd name="connsiteX7" fmla="*/ 6395363 w 6591911"/>
              <a:gd name="connsiteY7" fmla="*/ 43917 h 3196114"/>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5188156 w 6591911"/>
              <a:gd name="connsiteY5" fmla="*/ 321870 h 3196114"/>
              <a:gd name="connsiteX6" fmla="*/ 6173942 w 6591911"/>
              <a:gd name="connsiteY6" fmla="*/ 476953 h 3196114"/>
              <a:gd name="connsiteX7" fmla="*/ 6388292 w 6591911"/>
              <a:gd name="connsiteY7" fmla="*/ 48362 h 3196114"/>
              <a:gd name="connsiteX8" fmla="*/ 6395363 w 6591911"/>
              <a:gd name="connsiteY8" fmla="*/ 43917 h 3196114"/>
              <a:gd name="connsiteX0" fmla="*/ 0 w 6591911"/>
              <a:gd name="connsiteY0" fmla="*/ 3196114 h 3196114"/>
              <a:gd name="connsiteX1" fmla="*/ 1601159 w 6591911"/>
              <a:gd name="connsiteY1" fmla="*/ 3191362 h 3196114"/>
              <a:gd name="connsiteX2" fmla="*/ 1958408 w 6591911"/>
              <a:gd name="connsiteY2" fmla="*/ 2548476 h 3196114"/>
              <a:gd name="connsiteX3" fmla="*/ 2887255 w 6591911"/>
              <a:gd name="connsiteY3" fmla="*/ 2548476 h 3196114"/>
              <a:gd name="connsiteX4" fmla="*/ 5173647 w 6591911"/>
              <a:gd name="connsiteY4" fmla="*/ 334089 h 3196114"/>
              <a:gd name="connsiteX5" fmla="*/ 5673794 w 6591911"/>
              <a:gd name="connsiteY5" fmla="*/ 48362 h 3196114"/>
              <a:gd name="connsiteX6" fmla="*/ 6173942 w 6591911"/>
              <a:gd name="connsiteY6" fmla="*/ 476953 h 3196114"/>
              <a:gd name="connsiteX7" fmla="*/ 6388292 w 6591911"/>
              <a:gd name="connsiteY7" fmla="*/ 48362 h 3196114"/>
              <a:gd name="connsiteX8" fmla="*/ 6395363 w 6591911"/>
              <a:gd name="connsiteY8" fmla="*/ 43917 h 3196114"/>
              <a:gd name="connsiteX0" fmla="*/ 0 w 6959889"/>
              <a:gd name="connsiteY0" fmla="*/ 3196114 h 3196114"/>
              <a:gd name="connsiteX1" fmla="*/ 1601159 w 6959889"/>
              <a:gd name="connsiteY1" fmla="*/ 3191362 h 3196114"/>
              <a:gd name="connsiteX2" fmla="*/ 1958408 w 6959889"/>
              <a:gd name="connsiteY2" fmla="*/ 2548476 h 3196114"/>
              <a:gd name="connsiteX3" fmla="*/ 2887255 w 6959889"/>
              <a:gd name="connsiteY3" fmla="*/ 2548476 h 3196114"/>
              <a:gd name="connsiteX4" fmla="*/ 5173647 w 6959889"/>
              <a:gd name="connsiteY4" fmla="*/ 334089 h 3196114"/>
              <a:gd name="connsiteX5" fmla="*/ 5673794 w 6959889"/>
              <a:gd name="connsiteY5" fmla="*/ 48362 h 3196114"/>
              <a:gd name="connsiteX6" fmla="*/ 6173942 w 6959889"/>
              <a:gd name="connsiteY6" fmla="*/ 476953 h 3196114"/>
              <a:gd name="connsiteX7" fmla="*/ 6388292 w 6959889"/>
              <a:gd name="connsiteY7" fmla="*/ 48362 h 3196114"/>
              <a:gd name="connsiteX8" fmla="*/ 6959889 w 6959889"/>
              <a:gd name="connsiteY8" fmla="*/ 48362 h 3196114"/>
              <a:gd name="connsiteX0" fmla="*/ 0 w 6388292"/>
              <a:gd name="connsiteY0" fmla="*/ 3147752 h 3147752"/>
              <a:gd name="connsiteX1" fmla="*/ 1601159 w 6388292"/>
              <a:gd name="connsiteY1" fmla="*/ 3143000 h 3147752"/>
              <a:gd name="connsiteX2" fmla="*/ 1958408 w 6388292"/>
              <a:gd name="connsiteY2" fmla="*/ 2500114 h 3147752"/>
              <a:gd name="connsiteX3" fmla="*/ 2887255 w 6388292"/>
              <a:gd name="connsiteY3" fmla="*/ 2500114 h 3147752"/>
              <a:gd name="connsiteX4" fmla="*/ 5173647 w 6388292"/>
              <a:gd name="connsiteY4" fmla="*/ 285727 h 3147752"/>
              <a:gd name="connsiteX5" fmla="*/ 5673794 w 6388292"/>
              <a:gd name="connsiteY5" fmla="*/ 0 h 3147752"/>
              <a:gd name="connsiteX6" fmla="*/ 6173942 w 6388292"/>
              <a:gd name="connsiteY6" fmla="*/ 428591 h 3147752"/>
              <a:gd name="connsiteX7" fmla="*/ 6388292 w 6388292"/>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5673794 w 6959890"/>
              <a:gd name="connsiteY5" fmla="*/ 0 h 3147752"/>
              <a:gd name="connsiteX6" fmla="*/ 6173942 w 6959890"/>
              <a:gd name="connsiteY6" fmla="*/ 428591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5673794 w 6959890"/>
              <a:gd name="connsiteY5" fmla="*/ 0 h 3147752"/>
              <a:gd name="connsiteX6" fmla="*/ 6316842 w 6959890"/>
              <a:gd name="connsiteY6" fmla="*/ 142864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102493 w 6959890"/>
              <a:gd name="connsiteY5" fmla="*/ 0 h 3147752"/>
              <a:gd name="connsiteX6" fmla="*/ 6316842 w 6959890"/>
              <a:gd name="connsiteY6" fmla="*/ 142864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102493 w 6959890"/>
              <a:gd name="connsiteY5" fmla="*/ 0 h 3147752"/>
              <a:gd name="connsiteX6" fmla="*/ 6459742 w 6959890"/>
              <a:gd name="connsiteY6" fmla="*/ 0 h 3147752"/>
              <a:gd name="connsiteX7" fmla="*/ 6959890 w 6959890"/>
              <a:gd name="connsiteY7"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102493 w 6959890"/>
              <a:gd name="connsiteY5" fmla="*/ 0 h 3147752"/>
              <a:gd name="connsiteX6" fmla="*/ 6959890 w 6959890"/>
              <a:gd name="connsiteY6"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5173647 w 6959890"/>
              <a:gd name="connsiteY4" fmla="*/ 285727 h 3147752"/>
              <a:gd name="connsiteX5" fmla="*/ 6959890 w 6959890"/>
              <a:gd name="connsiteY5"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2887255 w 6959890"/>
              <a:gd name="connsiteY3" fmla="*/ 2500114 h 3147752"/>
              <a:gd name="connsiteX4" fmla="*/ 6959890 w 6959890"/>
              <a:gd name="connsiteY4" fmla="*/ 0 h 3147752"/>
              <a:gd name="connsiteX0" fmla="*/ 0 w 6959890"/>
              <a:gd name="connsiteY0" fmla="*/ 3147752 h 3147752"/>
              <a:gd name="connsiteX1" fmla="*/ 1601159 w 6959890"/>
              <a:gd name="connsiteY1" fmla="*/ 3143000 h 3147752"/>
              <a:gd name="connsiteX2" fmla="*/ 1958408 w 6959890"/>
              <a:gd name="connsiteY2" fmla="*/ 2500114 h 3147752"/>
              <a:gd name="connsiteX3" fmla="*/ 6959890 w 6959890"/>
              <a:gd name="connsiteY3" fmla="*/ 0 h 3147752"/>
              <a:gd name="connsiteX0" fmla="*/ 0 w 6959890"/>
              <a:gd name="connsiteY0" fmla="*/ 3147752 h 3147752"/>
              <a:gd name="connsiteX1" fmla="*/ 1601159 w 6959890"/>
              <a:gd name="connsiteY1" fmla="*/ 3143000 h 3147752"/>
              <a:gd name="connsiteX2" fmla="*/ 6959890 w 6959890"/>
              <a:gd name="connsiteY2" fmla="*/ 0 h 3147752"/>
              <a:gd name="connsiteX0" fmla="*/ 0 w 4528775"/>
              <a:gd name="connsiteY0" fmla="*/ 4752 h 861937"/>
              <a:gd name="connsiteX1" fmla="*/ 1601159 w 4528775"/>
              <a:gd name="connsiteY1" fmla="*/ 0 h 861937"/>
              <a:gd name="connsiteX2" fmla="*/ 4528775 w 4528775"/>
              <a:gd name="connsiteY2" fmla="*/ 861937 h 861937"/>
              <a:gd name="connsiteX0" fmla="*/ 0 w 4528775"/>
              <a:gd name="connsiteY0" fmla="*/ 2285828 h 3143013"/>
              <a:gd name="connsiteX1" fmla="*/ 1241741 w 4528775"/>
              <a:gd name="connsiteY1" fmla="*/ 0 h 3143013"/>
              <a:gd name="connsiteX2" fmla="*/ 4528775 w 4528775"/>
              <a:gd name="connsiteY2" fmla="*/ 3143013 h 3143013"/>
              <a:gd name="connsiteX0" fmla="*/ 0 w 4528775"/>
              <a:gd name="connsiteY0" fmla="*/ 2285828 h 3143013"/>
              <a:gd name="connsiteX1" fmla="*/ 241339 w 4528775"/>
              <a:gd name="connsiteY1" fmla="*/ 2000099 h 3143013"/>
              <a:gd name="connsiteX2" fmla="*/ 1241741 w 4528775"/>
              <a:gd name="connsiteY2" fmla="*/ 0 h 3143013"/>
              <a:gd name="connsiteX3" fmla="*/ 4528775 w 4528775"/>
              <a:gd name="connsiteY3" fmla="*/ 3143013 h 3143013"/>
              <a:gd name="connsiteX0" fmla="*/ 0 w 4528775"/>
              <a:gd name="connsiteY0" fmla="*/ 2285828 h 3143013"/>
              <a:gd name="connsiteX1" fmla="*/ 1241741 w 4528775"/>
              <a:gd name="connsiteY1" fmla="*/ 0 h 3143013"/>
              <a:gd name="connsiteX2" fmla="*/ 4528775 w 4528775"/>
              <a:gd name="connsiteY2" fmla="*/ 3143013 h 3143013"/>
              <a:gd name="connsiteX0" fmla="*/ 0 w 4573265"/>
              <a:gd name="connsiteY0" fmla="*/ 0 h 3143013"/>
              <a:gd name="connsiteX1" fmla="*/ 1286231 w 4573265"/>
              <a:gd name="connsiteY1" fmla="*/ 0 h 3143013"/>
              <a:gd name="connsiteX2" fmla="*/ 4573265 w 4573265"/>
              <a:gd name="connsiteY2" fmla="*/ 3143013 h 3143013"/>
              <a:gd name="connsiteX0" fmla="*/ 0 w 4573265"/>
              <a:gd name="connsiteY0" fmla="*/ 0 h 3143013"/>
              <a:gd name="connsiteX1" fmla="*/ 1190302 w 4573265"/>
              <a:gd name="connsiteY1" fmla="*/ 0 h 3143013"/>
              <a:gd name="connsiteX2" fmla="*/ 4573265 w 4573265"/>
              <a:gd name="connsiteY2" fmla="*/ 3143013 h 3143013"/>
              <a:gd name="connsiteX0" fmla="*/ 0 w 4573265"/>
              <a:gd name="connsiteY0" fmla="*/ 0 h 3143013"/>
              <a:gd name="connsiteX1" fmla="*/ 1127654 w 4573265"/>
              <a:gd name="connsiteY1" fmla="*/ 0 h 3143013"/>
              <a:gd name="connsiteX2" fmla="*/ 4573265 w 4573265"/>
              <a:gd name="connsiteY2" fmla="*/ 3143013 h 3143013"/>
            </a:gdLst>
            <a:ahLst/>
            <a:cxnLst>
              <a:cxn ang="0">
                <a:pos x="connsiteX0" y="connsiteY0"/>
              </a:cxn>
              <a:cxn ang="0">
                <a:pos x="connsiteX1" y="connsiteY1"/>
              </a:cxn>
              <a:cxn ang="0">
                <a:pos x="connsiteX2" y="connsiteY2"/>
              </a:cxn>
            </a:cxnLst>
            <a:rect l="l" t="t" r="r" b="b"/>
            <a:pathLst>
              <a:path w="4573265" h="3143013">
                <a:moveTo>
                  <a:pt x="0" y="0"/>
                </a:moveTo>
                <a:lnTo>
                  <a:pt x="1127654" y="0"/>
                </a:lnTo>
                <a:lnTo>
                  <a:pt x="4573265" y="3143013"/>
                </a:lnTo>
              </a:path>
            </a:pathLst>
          </a:custGeom>
          <a:noFill/>
          <a:ln w="63500">
            <a:solidFill>
              <a:schemeClr val="tx1">
                <a:lumMod val="50000"/>
                <a:lumOff val="50000"/>
              </a:schemeClr>
            </a:solidFill>
            <a:round/>
            <a:headEnd/>
            <a:tailEnd type="triangle"/>
          </a:ln>
        </p:spPr>
        <p:txBody>
          <a:bodyPr/>
          <a:lstStyle/>
          <a:p>
            <a:pPr eaLnBrk="1" fontAlgn="auto" hangingPunct="1">
              <a:spcBef>
                <a:spcPts val="0"/>
              </a:spcBef>
              <a:spcAft>
                <a:spcPts val="0"/>
              </a:spcAft>
              <a:defRPr/>
            </a:pPr>
            <a:endParaRPr lang="en-GB" sz="1800">
              <a:solidFill>
                <a:srgbClr val="000000"/>
              </a:solidFill>
              <a:latin typeface="Arial"/>
            </a:endParaRPr>
          </a:p>
        </p:txBody>
      </p:sp>
      <p:sp>
        <p:nvSpPr>
          <p:cNvPr id="99" name="Flowchart: Connector 98"/>
          <p:cNvSpPr/>
          <p:nvPr/>
        </p:nvSpPr>
        <p:spPr>
          <a:xfrm>
            <a:off x="447646" y="1468424"/>
            <a:ext cx="320675" cy="320675"/>
          </a:xfrm>
          <a:prstGeom prst="flowChartConnector">
            <a:avLst/>
          </a:prstGeom>
          <a:solidFill>
            <a:schemeClr val="tx1">
              <a:lumMod val="50000"/>
              <a:lumOff val="50000"/>
            </a:schemeClr>
          </a:solidFill>
          <a:ln/>
        </p:spPr>
        <p:style>
          <a:lnRef idx="0">
            <a:schemeClr val="accent1"/>
          </a:lnRef>
          <a:fillRef idx="3">
            <a:schemeClr val="accent1"/>
          </a:fillRef>
          <a:effectRef idx="3">
            <a:schemeClr val="accent1"/>
          </a:effectRef>
          <a:fontRef idx="minor">
            <a:schemeClr val="lt1"/>
          </a:fontRef>
        </p:style>
        <p:txBody>
          <a:bodyPr/>
          <a:lstStyle/>
          <a:p>
            <a:pPr eaLnBrk="1" fontAlgn="auto" hangingPunct="1">
              <a:spcBef>
                <a:spcPts val="0"/>
              </a:spcBef>
              <a:spcAft>
                <a:spcPts val="0"/>
              </a:spcAft>
              <a:defRPr/>
            </a:pPr>
            <a:endParaRPr lang="en-US" sz="1800">
              <a:solidFill>
                <a:srgbClr val="000000"/>
              </a:solidFill>
            </a:endParaRPr>
          </a:p>
        </p:txBody>
      </p:sp>
      <p:grpSp>
        <p:nvGrpSpPr>
          <p:cNvPr id="3" name="Group 110"/>
          <p:cNvGrpSpPr>
            <a:grpSpLocks/>
          </p:cNvGrpSpPr>
          <p:nvPr/>
        </p:nvGrpSpPr>
        <p:grpSpPr bwMode="auto">
          <a:xfrm>
            <a:off x="927100" y="5503875"/>
            <a:ext cx="3159125" cy="276225"/>
            <a:chOff x="2285984" y="5793535"/>
            <a:chExt cx="3158999" cy="277738"/>
          </a:xfrm>
        </p:grpSpPr>
        <p:sp>
          <p:nvSpPr>
            <p:cNvPr id="13815" name="Line 527"/>
            <p:cNvSpPr>
              <a:spLocks noChangeShapeType="1"/>
            </p:cNvSpPr>
            <p:nvPr/>
          </p:nvSpPr>
          <p:spPr bwMode="auto">
            <a:xfrm>
              <a:off x="2285984" y="5929330"/>
              <a:ext cx="450850" cy="0"/>
            </a:xfrm>
            <a:prstGeom prst="line">
              <a:avLst/>
            </a:prstGeom>
            <a:noFill/>
            <a:ln w="60325">
              <a:solidFill>
                <a:srgbClr val="0A01BF"/>
              </a:solidFill>
              <a:round/>
              <a:headEnd/>
              <a:tailEnd/>
            </a:ln>
          </p:spPr>
          <p:txBody>
            <a:bodyPr/>
            <a:lstStyle/>
            <a:p>
              <a:pPr eaLnBrk="1" fontAlgn="auto" hangingPunct="1">
                <a:spcBef>
                  <a:spcPts val="0"/>
                </a:spcBef>
                <a:spcAft>
                  <a:spcPts val="0"/>
                </a:spcAft>
              </a:pPr>
              <a:endParaRPr lang="en-GB" sz="1800">
                <a:solidFill>
                  <a:srgbClr val="000000"/>
                </a:solidFill>
                <a:latin typeface="Arial"/>
              </a:endParaRPr>
            </a:p>
          </p:txBody>
        </p:sp>
        <p:sp>
          <p:nvSpPr>
            <p:cNvPr id="13816" name="Text Box 529"/>
            <p:cNvSpPr txBox="1">
              <a:spLocks noChangeArrowheads="1"/>
            </p:cNvSpPr>
            <p:nvPr/>
          </p:nvSpPr>
          <p:spPr bwMode="auto">
            <a:xfrm>
              <a:off x="2825589" y="5793535"/>
              <a:ext cx="2619394" cy="277738"/>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200" b="1" dirty="0">
                  <a:solidFill>
                    <a:srgbClr val="000000"/>
                  </a:solidFill>
                  <a:latin typeface="Arial"/>
                </a:rPr>
                <a:t>Industrial GT power plant (GTSC)</a:t>
              </a:r>
              <a:endParaRPr lang="en-GB" sz="1200" b="1" dirty="0">
                <a:solidFill>
                  <a:srgbClr val="000000"/>
                </a:solidFill>
                <a:latin typeface="Arial"/>
              </a:endParaRPr>
            </a:p>
          </p:txBody>
        </p:sp>
      </p:grpSp>
      <p:grpSp>
        <p:nvGrpSpPr>
          <p:cNvPr id="4" name="Group 111"/>
          <p:cNvGrpSpPr>
            <a:grpSpLocks/>
          </p:cNvGrpSpPr>
          <p:nvPr/>
        </p:nvGrpSpPr>
        <p:grpSpPr bwMode="auto">
          <a:xfrm>
            <a:off x="928662" y="5822982"/>
            <a:ext cx="3090274" cy="276999"/>
            <a:chOff x="2285984" y="6082828"/>
            <a:chExt cx="3090449" cy="278553"/>
          </a:xfrm>
        </p:grpSpPr>
        <p:sp>
          <p:nvSpPr>
            <p:cNvPr id="13811" name="Line 527"/>
            <p:cNvSpPr>
              <a:spLocks noChangeShapeType="1"/>
            </p:cNvSpPr>
            <p:nvPr/>
          </p:nvSpPr>
          <p:spPr bwMode="auto">
            <a:xfrm>
              <a:off x="2285984" y="6215082"/>
              <a:ext cx="450850" cy="0"/>
            </a:xfrm>
            <a:prstGeom prst="line">
              <a:avLst/>
            </a:prstGeom>
            <a:noFill/>
            <a:ln w="60325">
              <a:solidFill>
                <a:schemeClr val="accent1"/>
              </a:solidFill>
              <a:round/>
              <a:headEnd/>
              <a:tailEnd/>
            </a:ln>
          </p:spPr>
          <p:txBody>
            <a:bodyPr/>
            <a:lstStyle/>
            <a:p>
              <a:pPr eaLnBrk="1" fontAlgn="auto" hangingPunct="1">
                <a:spcBef>
                  <a:spcPts val="0"/>
                </a:spcBef>
                <a:spcAft>
                  <a:spcPts val="0"/>
                </a:spcAft>
              </a:pPr>
              <a:endParaRPr lang="en-GB" sz="1800">
                <a:solidFill>
                  <a:srgbClr val="000000"/>
                </a:solidFill>
                <a:latin typeface="Arial"/>
              </a:endParaRPr>
            </a:p>
          </p:txBody>
        </p:sp>
        <p:sp>
          <p:nvSpPr>
            <p:cNvPr id="13812" name="Text Box 529"/>
            <p:cNvSpPr txBox="1">
              <a:spLocks noChangeArrowheads="1"/>
            </p:cNvSpPr>
            <p:nvPr/>
          </p:nvSpPr>
          <p:spPr bwMode="auto">
            <a:xfrm>
              <a:off x="2825590" y="6082828"/>
              <a:ext cx="2550843" cy="278553"/>
            </a:xfrm>
            <a:prstGeom prst="rect">
              <a:avLst/>
            </a:prstGeom>
            <a:noFill/>
            <a:ln w="9525">
              <a:noFill/>
              <a:miter lim="800000"/>
              <a:headEnd/>
              <a:tailEnd/>
            </a:ln>
          </p:spPr>
          <p:txBody>
            <a:bodyPr wrap="none">
              <a:spAutoFit/>
            </a:bodyPr>
            <a:lstStyle/>
            <a:p>
              <a:pPr eaLnBrk="1" fontAlgn="auto" hangingPunct="1">
                <a:spcBef>
                  <a:spcPts val="0"/>
                </a:spcBef>
                <a:spcAft>
                  <a:spcPts val="0"/>
                </a:spcAft>
              </a:pPr>
              <a:r>
                <a:rPr lang="fi-FI" sz="1200" b="1" dirty="0" err="1" smtClean="0">
                  <a:solidFill>
                    <a:srgbClr val="000000"/>
                  </a:solidFill>
                  <a:latin typeface="Arial"/>
                </a:rPr>
                <a:t>Combustion</a:t>
              </a:r>
              <a:r>
                <a:rPr lang="fi-FI" sz="1200" b="1" dirty="0" smtClean="0">
                  <a:solidFill>
                    <a:srgbClr val="000000"/>
                  </a:solidFill>
                  <a:latin typeface="Arial"/>
                </a:rPr>
                <a:t> </a:t>
              </a:r>
              <a:r>
                <a:rPr lang="fi-FI" sz="1200" b="1" dirty="0" err="1">
                  <a:solidFill>
                    <a:srgbClr val="000000"/>
                  </a:solidFill>
                  <a:latin typeface="Arial"/>
                </a:rPr>
                <a:t>Engine</a:t>
              </a:r>
              <a:r>
                <a:rPr lang="fi-FI" sz="1200" b="1" dirty="0">
                  <a:solidFill>
                    <a:srgbClr val="000000"/>
                  </a:solidFill>
                  <a:latin typeface="Arial"/>
                </a:rPr>
                <a:t> </a:t>
              </a:r>
              <a:r>
                <a:rPr lang="fi-FI" sz="1200" b="1" dirty="0" err="1">
                  <a:solidFill>
                    <a:srgbClr val="000000"/>
                  </a:solidFill>
                  <a:latin typeface="Arial"/>
                </a:rPr>
                <a:t>power</a:t>
              </a:r>
              <a:r>
                <a:rPr lang="fi-FI" sz="1200" b="1" dirty="0">
                  <a:solidFill>
                    <a:srgbClr val="000000"/>
                  </a:solidFill>
                  <a:latin typeface="Arial"/>
                </a:rPr>
                <a:t> </a:t>
              </a:r>
              <a:r>
                <a:rPr lang="fi-FI" sz="1200" b="1" dirty="0" err="1">
                  <a:solidFill>
                    <a:srgbClr val="000000"/>
                  </a:solidFill>
                  <a:latin typeface="Arial"/>
                </a:rPr>
                <a:t>plant</a:t>
              </a:r>
              <a:endParaRPr lang="en-GB" sz="1200" b="1" dirty="0">
                <a:solidFill>
                  <a:srgbClr val="000000"/>
                </a:solidFill>
                <a:latin typeface="Arial"/>
              </a:endParaRPr>
            </a:p>
          </p:txBody>
        </p:sp>
      </p:grpSp>
    </p:spTree>
    <p:extLst>
      <p:ext uri="{BB962C8B-B14F-4D97-AF65-F5344CB8AC3E}">
        <p14:creationId xmlns:p14="http://schemas.microsoft.com/office/powerpoint/2010/main" val="197451439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0" presetClass="path" presetSubtype="0" accel="50000" decel="50000" fill="hold" nodeType="clickEffect">
                                  <p:stCondLst>
                                    <p:cond delay="0"/>
                                  </p:stCondLst>
                                  <p:childTnLst>
                                    <p:animMotion origin="layout" path="M -2.77778E-7 0 L 0.13993 0.00741 L 0.55833 0.45185 " pathEditMode="relative" rAng="0" ptsTypes="AAA">
                                      <p:cBhvr>
                                        <p:cTn id="12" dur="5000" fill="hold"/>
                                        <p:tgtEl>
                                          <p:spTgt spid="99"/>
                                        </p:tgtEl>
                                        <p:attrNameLst>
                                          <p:attrName>ppt_x</p:attrName>
                                          <p:attrName>ppt_y</p:attrName>
                                        </p:attrNameLst>
                                      </p:cBhvr>
                                      <p:rCtr x="27900" y="22600"/>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30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2.22222E-6 0 L 0.13975 0.00278 L 0.3533 0.45856 " pathEditMode="relative" rAng="0" ptsTypes="AAA">
                                      <p:cBhvr>
                                        <p:cTn id="22" dur="3000" fill="hold"/>
                                        <p:tgtEl>
                                          <p:spTgt spid="67"/>
                                        </p:tgtEl>
                                        <p:attrNameLst>
                                          <p:attrName>ppt_x</p:attrName>
                                          <p:attrName>ppt_y</p:attrName>
                                        </p:attrNameLst>
                                      </p:cBhvr>
                                      <p:rCtr x="17700" y="22900"/>
                                    </p:animMotion>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0" presetClass="path" presetSubtype="0" accel="50000" decel="50000" fill="hold" nodeType="clickEffect">
                                  <p:stCondLst>
                                    <p:cond delay="0"/>
                                  </p:stCondLst>
                                  <p:childTnLst>
                                    <p:animMotion origin="layout" path="M -0.00746 0.0007 L 0.13976 0.00093 L 0.15226 0.45764 " pathEditMode="relative" rAng="0" ptsTypes="AAA">
                                      <p:cBhvr>
                                        <p:cTn id="32" dur="1000" fill="hold"/>
                                        <p:tgtEl>
                                          <p:spTgt spid="64"/>
                                        </p:tgtEl>
                                        <p:attrNameLst>
                                          <p:attrName>ppt_x</p:attrName>
                                          <p:attrName>ppt_y</p:attrName>
                                        </p:attrNameLst>
                                      </p:cBhvr>
                                      <p:rCtr x="8000" y="228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430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descr="PPTgrid.png"/>
          <p:cNvPicPr>
            <a:picLocks noChangeAspect="1"/>
          </p:cNvPicPr>
          <p:nvPr/>
        </p:nvPicPr>
        <p:blipFill>
          <a:blip r:embed="rId3" cstate="print"/>
          <a:stretch>
            <a:fillRect/>
          </a:stretch>
        </p:blipFill>
        <p:spPr>
          <a:xfrm>
            <a:off x="827584" y="908720"/>
            <a:ext cx="7491365" cy="3925500"/>
          </a:xfrm>
          <a:prstGeom prst="rect">
            <a:avLst/>
          </a:prstGeom>
        </p:spPr>
      </p:pic>
      <p:sp>
        <p:nvSpPr>
          <p:cNvPr id="90" name="Freeform 89"/>
          <p:cNvSpPr/>
          <p:nvPr/>
        </p:nvSpPr>
        <p:spPr bwMode="auto">
          <a:xfrm>
            <a:off x="2908672" y="1619274"/>
            <a:ext cx="3175496" cy="3147987"/>
          </a:xfrm>
          <a:custGeom>
            <a:avLst/>
            <a:gdLst>
              <a:gd name="connsiteX0" fmla="*/ 3756660 w 3779520"/>
              <a:gd name="connsiteY0" fmla="*/ 0 h 3139440"/>
              <a:gd name="connsiteX1" fmla="*/ 3779520 w 3779520"/>
              <a:gd name="connsiteY1" fmla="*/ 2788920 h 3139440"/>
              <a:gd name="connsiteX2" fmla="*/ 3764280 w 3779520"/>
              <a:gd name="connsiteY2" fmla="*/ 2895600 h 3139440"/>
              <a:gd name="connsiteX3" fmla="*/ 3756660 w 3779520"/>
              <a:gd name="connsiteY3" fmla="*/ 3124200 h 3139440"/>
              <a:gd name="connsiteX4" fmla="*/ 647700 w 3779520"/>
              <a:gd name="connsiteY4" fmla="*/ 3139440 h 3139440"/>
              <a:gd name="connsiteX5" fmla="*/ 0 w 3779520"/>
              <a:gd name="connsiteY5" fmla="*/ 7620 h 3139440"/>
              <a:gd name="connsiteX6" fmla="*/ 3756660 w 3779520"/>
              <a:gd name="connsiteY6" fmla="*/ 0 h 3139440"/>
              <a:gd name="connsiteX0" fmla="*/ 3149704 w 3172564"/>
              <a:gd name="connsiteY0" fmla="*/ 0 h 3139440"/>
              <a:gd name="connsiteX1" fmla="*/ 3172564 w 3172564"/>
              <a:gd name="connsiteY1" fmla="*/ 2788920 h 3139440"/>
              <a:gd name="connsiteX2" fmla="*/ 3157324 w 3172564"/>
              <a:gd name="connsiteY2" fmla="*/ 2895600 h 3139440"/>
              <a:gd name="connsiteX3" fmla="*/ 3149704 w 3172564"/>
              <a:gd name="connsiteY3" fmla="*/ 3124200 h 3139440"/>
              <a:gd name="connsiteX4" fmla="*/ 40744 w 3172564"/>
              <a:gd name="connsiteY4" fmla="*/ 3139440 h 3139440"/>
              <a:gd name="connsiteX5" fmla="*/ 0 w 3172564"/>
              <a:gd name="connsiteY5" fmla="*/ 5740 h 3139440"/>
              <a:gd name="connsiteX6" fmla="*/ 3149704 w 3172564"/>
              <a:gd name="connsiteY6" fmla="*/ 0 h 3139440"/>
              <a:gd name="connsiteX0" fmla="*/ 3149704 w 3172564"/>
              <a:gd name="connsiteY0" fmla="*/ 0 h 3144202"/>
              <a:gd name="connsiteX1" fmla="*/ 3172564 w 3172564"/>
              <a:gd name="connsiteY1" fmla="*/ 2788920 h 3144202"/>
              <a:gd name="connsiteX2" fmla="*/ 3157324 w 3172564"/>
              <a:gd name="connsiteY2" fmla="*/ 2895600 h 3144202"/>
              <a:gd name="connsiteX3" fmla="*/ 3149704 w 3172564"/>
              <a:gd name="connsiteY3" fmla="*/ 3124200 h 3144202"/>
              <a:gd name="connsiteX4" fmla="*/ 9788 w 3172564"/>
              <a:gd name="connsiteY4" fmla="*/ 3144202 h 3144202"/>
              <a:gd name="connsiteX5" fmla="*/ 0 w 3172564"/>
              <a:gd name="connsiteY5" fmla="*/ 5740 h 3144202"/>
              <a:gd name="connsiteX6" fmla="*/ 3149704 w 3172564"/>
              <a:gd name="connsiteY6" fmla="*/ 0 h 3144202"/>
              <a:gd name="connsiteX0" fmla="*/ 3156848 w 3179708"/>
              <a:gd name="connsiteY0" fmla="*/ 3785 h 3147987"/>
              <a:gd name="connsiteX1" fmla="*/ 3179708 w 3179708"/>
              <a:gd name="connsiteY1" fmla="*/ 2792705 h 3147987"/>
              <a:gd name="connsiteX2" fmla="*/ 3164468 w 3179708"/>
              <a:gd name="connsiteY2" fmla="*/ 2899385 h 3147987"/>
              <a:gd name="connsiteX3" fmla="*/ 3156848 w 3179708"/>
              <a:gd name="connsiteY3" fmla="*/ 3127985 h 3147987"/>
              <a:gd name="connsiteX4" fmla="*/ 16932 w 3179708"/>
              <a:gd name="connsiteY4" fmla="*/ 3147987 h 3147987"/>
              <a:gd name="connsiteX5" fmla="*/ 0 w 3179708"/>
              <a:gd name="connsiteY5" fmla="*/ 0 h 3147987"/>
              <a:gd name="connsiteX6" fmla="*/ 3156848 w 3179708"/>
              <a:gd name="connsiteY6" fmla="*/ 3785 h 3147987"/>
              <a:gd name="connsiteX0" fmla="*/ 3156848 w 3179708"/>
              <a:gd name="connsiteY0" fmla="*/ 3785 h 3147987"/>
              <a:gd name="connsiteX1" fmla="*/ 3179708 w 3179708"/>
              <a:gd name="connsiteY1" fmla="*/ 2792705 h 3147987"/>
              <a:gd name="connsiteX2" fmla="*/ 3164468 w 3179708"/>
              <a:gd name="connsiteY2" fmla="*/ 2899385 h 3147987"/>
              <a:gd name="connsiteX3" fmla="*/ 3144942 w 3179708"/>
              <a:gd name="connsiteY3" fmla="*/ 3137510 h 3147987"/>
              <a:gd name="connsiteX4" fmla="*/ 16932 w 3179708"/>
              <a:gd name="connsiteY4" fmla="*/ 3147987 h 3147987"/>
              <a:gd name="connsiteX5" fmla="*/ 0 w 3179708"/>
              <a:gd name="connsiteY5" fmla="*/ 0 h 3147987"/>
              <a:gd name="connsiteX6" fmla="*/ 3156848 w 3179708"/>
              <a:gd name="connsiteY6" fmla="*/ 3785 h 3147987"/>
              <a:gd name="connsiteX0" fmla="*/ 3156848 w 3179708"/>
              <a:gd name="connsiteY0" fmla="*/ 3785 h 3147987"/>
              <a:gd name="connsiteX1" fmla="*/ 3179708 w 3179708"/>
              <a:gd name="connsiteY1" fmla="*/ 2792705 h 3147987"/>
              <a:gd name="connsiteX2" fmla="*/ 3159706 w 3179708"/>
              <a:gd name="connsiteY2" fmla="*/ 2866048 h 3147987"/>
              <a:gd name="connsiteX3" fmla="*/ 3144942 w 3179708"/>
              <a:gd name="connsiteY3" fmla="*/ 3137510 h 3147987"/>
              <a:gd name="connsiteX4" fmla="*/ 16932 w 3179708"/>
              <a:gd name="connsiteY4" fmla="*/ 3147987 h 3147987"/>
              <a:gd name="connsiteX5" fmla="*/ 0 w 3179708"/>
              <a:gd name="connsiteY5" fmla="*/ 0 h 3147987"/>
              <a:gd name="connsiteX6" fmla="*/ 3156848 w 3179708"/>
              <a:gd name="connsiteY6" fmla="*/ 3785 h 3147987"/>
              <a:gd name="connsiteX0" fmla="*/ 3156848 w 3189233"/>
              <a:gd name="connsiteY0" fmla="*/ 3785 h 3147987"/>
              <a:gd name="connsiteX1" fmla="*/ 3189233 w 3189233"/>
              <a:gd name="connsiteY1" fmla="*/ 2804611 h 3147987"/>
              <a:gd name="connsiteX2" fmla="*/ 3159706 w 3189233"/>
              <a:gd name="connsiteY2" fmla="*/ 2866048 h 3147987"/>
              <a:gd name="connsiteX3" fmla="*/ 3144942 w 3189233"/>
              <a:gd name="connsiteY3" fmla="*/ 3137510 h 3147987"/>
              <a:gd name="connsiteX4" fmla="*/ 16932 w 3189233"/>
              <a:gd name="connsiteY4" fmla="*/ 3147987 h 3147987"/>
              <a:gd name="connsiteX5" fmla="*/ 0 w 3189233"/>
              <a:gd name="connsiteY5" fmla="*/ 0 h 3147987"/>
              <a:gd name="connsiteX6" fmla="*/ 3156848 w 3189233"/>
              <a:gd name="connsiteY6" fmla="*/ 3785 h 3147987"/>
              <a:gd name="connsiteX0" fmla="*/ 3156848 w 3189233"/>
              <a:gd name="connsiteY0" fmla="*/ 3785 h 3147987"/>
              <a:gd name="connsiteX1" fmla="*/ 3189233 w 3189233"/>
              <a:gd name="connsiteY1" fmla="*/ 2804611 h 3147987"/>
              <a:gd name="connsiteX2" fmla="*/ 3157325 w 3189233"/>
              <a:gd name="connsiteY2" fmla="*/ 2856523 h 3147987"/>
              <a:gd name="connsiteX3" fmla="*/ 3144942 w 3189233"/>
              <a:gd name="connsiteY3" fmla="*/ 3137510 h 3147987"/>
              <a:gd name="connsiteX4" fmla="*/ 16932 w 3189233"/>
              <a:gd name="connsiteY4" fmla="*/ 3147987 h 3147987"/>
              <a:gd name="connsiteX5" fmla="*/ 0 w 3189233"/>
              <a:gd name="connsiteY5" fmla="*/ 0 h 3147987"/>
              <a:gd name="connsiteX6" fmla="*/ 3156848 w 3189233"/>
              <a:gd name="connsiteY6" fmla="*/ 3785 h 3147987"/>
              <a:gd name="connsiteX0" fmla="*/ 3156848 w 3184471"/>
              <a:gd name="connsiteY0" fmla="*/ 3785 h 3147987"/>
              <a:gd name="connsiteX1" fmla="*/ 3184471 w 3184471"/>
              <a:gd name="connsiteY1" fmla="*/ 2787942 h 3147987"/>
              <a:gd name="connsiteX2" fmla="*/ 3157325 w 3184471"/>
              <a:gd name="connsiteY2" fmla="*/ 2856523 h 3147987"/>
              <a:gd name="connsiteX3" fmla="*/ 3144942 w 3184471"/>
              <a:gd name="connsiteY3" fmla="*/ 3137510 h 3147987"/>
              <a:gd name="connsiteX4" fmla="*/ 16932 w 3184471"/>
              <a:gd name="connsiteY4" fmla="*/ 3147987 h 3147987"/>
              <a:gd name="connsiteX5" fmla="*/ 0 w 3184471"/>
              <a:gd name="connsiteY5" fmla="*/ 0 h 3147987"/>
              <a:gd name="connsiteX6" fmla="*/ 3156848 w 3184471"/>
              <a:gd name="connsiteY6" fmla="*/ 3785 h 3147987"/>
              <a:gd name="connsiteX0" fmla="*/ 3168755 w 3184471"/>
              <a:gd name="connsiteY0" fmla="*/ 1404 h 3147987"/>
              <a:gd name="connsiteX1" fmla="*/ 3184471 w 3184471"/>
              <a:gd name="connsiteY1" fmla="*/ 2787942 h 3147987"/>
              <a:gd name="connsiteX2" fmla="*/ 3157325 w 3184471"/>
              <a:gd name="connsiteY2" fmla="*/ 2856523 h 3147987"/>
              <a:gd name="connsiteX3" fmla="*/ 3144942 w 3184471"/>
              <a:gd name="connsiteY3" fmla="*/ 3137510 h 3147987"/>
              <a:gd name="connsiteX4" fmla="*/ 16932 w 3184471"/>
              <a:gd name="connsiteY4" fmla="*/ 3147987 h 3147987"/>
              <a:gd name="connsiteX5" fmla="*/ 0 w 3184471"/>
              <a:gd name="connsiteY5" fmla="*/ 0 h 3147987"/>
              <a:gd name="connsiteX6" fmla="*/ 3168755 w 3184471"/>
              <a:gd name="connsiteY6" fmla="*/ 1404 h 3147987"/>
              <a:gd name="connsiteX0" fmla="*/ 3168755 w 3175496"/>
              <a:gd name="connsiteY0" fmla="*/ 1404 h 3147987"/>
              <a:gd name="connsiteX1" fmla="*/ 3175496 w 3175496"/>
              <a:gd name="connsiteY1" fmla="*/ 2673822 h 3147987"/>
              <a:gd name="connsiteX2" fmla="*/ 3157325 w 3175496"/>
              <a:gd name="connsiteY2" fmla="*/ 2856523 h 3147987"/>
              <a:gd name="connsiteX3" fmla="*/ 3144942 w 3175496"/>
              <a:gd name="connsiteY3" fmla="*/ 3137510 h 3147987"/>
              <a:gd name="connsiteX4" fmla="*/ 16932 w 3175496"/>
              <a:gd name="connsiteY4" fmla="*/ 3147987 h 3147987"/>
              <a:gd name="connsiteX5" fmla="*/ 0 w 3175496"/>
              <a:gd name="connsiteY5" fmla="*/ 0 h 3147987"/>
              <a:gd name="connsiteX6" fmla="*/ 3168755 w 3175496"/>
              <a:gd name="connsiteY6" fmla="*/ 1404 h 3147987"/>
              <a:gd name="connsiteX0" fmla="*/ 3156055 w 3175496"/>
              <a:gd name="connsiteY0" fmla="*/ 1404 h 3147987"/>
              <a:gd name="connsiteX1" fmla="*/ 3175496 w 3175496"/>
              <a:gd name="connsiteY1" fmla="*/ 2673822 h 3147987"/>
              <a:gd name="connsiteX2" fmla="*/ 3157325 w 3175496"/>
              <a:gd name="connsiteY2" fmla="*/ 2856523 h 3147987"/>
              <a:gd name="connsiteX3" fmla="*/ 3144942 w 3175496"/>
              <a:gd name="connsiteY3" fmla="*/ 3137510 h 3147987"/>
              <a:gd name="connsiteX4" fmla="*/ 16932 w 3175496"/>
              <a:gd name="connsiteY4" fmla="*/ 3147987 h 3147987"/>
              <a:gd name="connsiteX5" fmla="*/ 0 w 3175496"/>
              <a:gd name="connsiteY5" fmla="*/ 0 h 3147987"/>
              <a:gd name="connsiteX6" fmla="*/ 3156055 w 3175496"/>
              <a:gd name="connsiteY6" fmla="*/ 1404 h 3147987"/>
              <a:gd name="connsiteX0" fmla="*/ 3156055 w 3175496"/>
              <a:gd name="connsiteY0" fmla="*/ 1404 h 3147987"/>
              <a:gd name="connsiteX1" fmla="*/ 3175496 w 3175496"/>
              <a:gd name="connsiteY1" fmla="*/ 2745830 h 3147987"/>
              <a:gd name="connsiteX2" fmla="*/ 3157325 w 3175496"/>
              <a:gd name="connsiteY2" fmla="*/ 2856523 h 3147987"/>
              <a:gd name="connsiteX3" fmla="*/ 3144942 w 3175496"/>
              <a:gd name="connsiteY3" fmla="*/ 3137510 h 3147987"/>
              <a:gd name="connsiteX4" fmla="*/ 16932 w 3175496"/>
              <a:gd name="connsiteY4" fmla="*/ 3147987 h 3147987"/>
              <a:gd name="connsiteX5" fmla="*/ 0 w 3175496"/>
              <a:gd name="connsiteY5" fmla="*/ 0 h 3147987"/>
              <a:gd name="connsiteX6" fmla="*/ 3156055 w 3175496"/>
              <a:gd name="connsiteY6" fmla="*/ 1404 h 314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5496" h="3147987">
                <a:moveTo>
                  <a:pt x="3156055" y="1404"/>
                </a:moveTo>
                <a:cubicBezTo>
                  <a:pt x="3161294" y="930250"/>
                  <a:pt x="3170257" y="1816984"/>
                  <a:pt x="3175496" y="2745830"/>
                </a:cubicBezTo>
                <a:lnTo>
                  <a:pt x="3157325" y="2856523"/>
                </a:lnTo>
                <a:lnTo>
                  <a:pt x="3144942" y="3137510"/>
                </a:lnTo>
                <a:lnTo>
                  <a:pt x="16932" y="3147987"/>
                </a:lnTo>
                <a:cubicBezTo>
                  <a:pt x="13669" y="2101833"/>
                  <a:pt x="3263" y="1046154"/>
                  <a:pt x="0" y="0"/>
                </a:cubicBezTo>
                <a:lnTo>
                  <a:pt x="3156055" y="1404"/>
                </a:lnTo>
                <a:close/>
              </a:path>
            </a:pathLst>
          </a:cu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sp>
        <p:nvSpPr>
          <p:cNvPr id="56784" name="Rectangle 1226"/>
          <p:cNvSpPr>
            <a:spLocks noGrp="1" noChangeArrowheads="1"/>
          </p:cNvSpPr>
          <p:nvPr>
            <p:ph type="title"/>
          </p:nvPr>
        </p:nvSpPr>
        <p:spPr>
          <a:xfrm>
            <a:off x="1" y="279"/>
            <a:ext cx="9144000" cy="608404"/>
          </a:xfrm>
        </p:spPr>
        <p:txBody>
          <a:bodyPr/>
          <a:lstStyle/>
          <a:p>
            <a:r>
              <a:rPr lang="fi-FI" sz="2200" dirty="0" smtClean="0"/>
              <a:t>Secuencia de Carga y Descarga en una planta con Wärtsilä 34</a:t>
            </a:r>
          </a:p>
        </p:txBody>
      </p:sp>
      <p:sp>
        <p:nvSpPr>
          <p:cNvPr id="56758" name="Text Box 331"/>
          <p:cNvSpPr txBox="1">
            <a:spLocks noChangeArrowheads="1"/>
          </p:cNvSpPr>
          <p:nvPr/>
        </p:nvSpPr>
        <p:spPr bwMode="auto">
          <a:xfrm>
            <a:off x="756865" y="4810125"/>
            <a:ext cx="268288" cy="274638"/>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759" name="Text Box 332"/>
          <p:cNvSpPr txBox="1">
            <a:spLocks noChangeArrowheads="1"/>
          </p:cNvSpPr>
          <p:nvPr/>
        </p:nvSpPr>
        <p:spPr bwMode="auto">
          <a:xfrm>
            <a:off x="1393578"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1</a:t>
            </a:r>
            <a:endParaRPr lang="en-GB" sz="1200" dirty="0" smtClean="0">
              <a:solidFill>
                <a:srgbClr val="000000"/>
              </a:solidFill>
              <a:latin typeface="Arial"/>
            </a:endParaRPr>
          </a:p>
        </p:txBody>
      </p:sp>
      <p:sp>
        <p:nvSpPr>
          <p:cNvPr id="56760" name="Text Box 333"/>
          <p:cNvSpPr txBox="1">
            <a:spLocks noChangeArrowheads="1"/>
          </p:cNvSpPr>
          <p:nvPr/>
        </p:nvSpPr>
        <p:spPr bwMode="auto">
          <a:xfrm>
            <a:off x="2044451"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2</a:t>
            </a:r>
          </a:p>
        </p:txBody>
      </p:sp>
      <p:sp>
        <p:nvSpPr>
          <p:cNvPr id="56761" name="Text Box 334"/>
          <p:cNvSpPr txBox="1">
            <a:spLocks noChangeArrowheads="1"/>
          </p:cNvSpPr>
          <p:nvPr/>
        </p:nvSpPr>
        <p:spPr bwMode="auto">
          <a:xfrm>
            <a:off x="2671200" y="4810125"/>
            <a:ext cx="484428"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3 / 0</a:t>
            </a:r>
            <a:endParaRPr lang="en-GB" sz="1200" dirty="0" smtClean="0">
              <a:solidFill>
                <a:srgbClr val="000000"/>
              </a:solidFill>
              <a:latin typeface="Arial"/>
            </a:endParaRPr>
          </a:p>
        </p:txBody>
      </p:sp>
      <p:sp>
        <p:nvSpPr>
          <p:cNvPr id="56762" name="Text Box 335"/>
          <p:cNvSpPr txBox="1">
            <a:spLocks noChangeArrowheads="1"/>
          </p:cNvSpPr>
          <p:nvPr/>
        </p:nvSpPr>
        <p:spPr bwMode="auto">
          <a:xfrm>
            <a:off x="3366270"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1</a:t>
            </a:r>
          </a:p>
        </p:txBody>
      </p:sp>
      <p:sp>
        <p:nvSpPr>
          <p:cNvPr id="56763" name="Text Box 336"/>
          <p:cNvSpPr txBox="1">
            <a:spLocks noChangeArrowheads="1"/>
          </p:cNvSpPr>
          <p:nvPr/>
        </p:nvSpPr>
        <p:spPr bwMode="auto">
          <a:xfrm>
            <a:off x="3995936"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2</a:t>
            </a:r>
            <a:endParaRPr lang="en-GB" sz="1200" dirty="0" smtClean="0">
              <a:solidFill>
                <a:srgbClr val="000000"/>
              </a:solidFill>
              <a:latin typeface="Arial"/>
            </a:endParaRPr>
          </a:p>
        </p:txBody>
      </p:sp>
      <p:sp>
        <p:nvSpPr>
          <p:cNvPr id="56764" name="Text Box 337"/>
          <p:cNvSpPr txBox="1">
            <a:spLocks noChangeArrowheads="1"/>
          </p:cNvSpPr>
          <p:nvPr/>
        </p:nvSpPr>
        <p:spPr bwMode="auto">
          <a:xfrm>
            <a:off x="4602708"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3</a:t>
            </a:r>
          </a:p>
        </p:txBody>
      </p:sp>
      <p:sp>
        <p:nvSpPr>
          <p:cNvPr id="56765" name="Text Box 338"/>
          <p:cNvSpPr txBox="1">
            <a:spLocks noChangeArrowheads="1"/>
          </p:cNvSpPr>
          <p:nvPr/>
        </p:nvSpPr>
        <p:spPr bwMode="auto">
          <a:xfrm>
            <a:off x="5244058"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4</a:t>
            </a:r>
          </a:p>
        </p:txBody>
      </p:sp>
      <p:sp>
        <p:nvSpPr>
          <p:cNvPr id="56766" name="Text Box 339"/>
          <p:cNvSpPr txBox="1">
            <a:spLocks noChangeArrowheads="1"/>
          </p:cNvSpPr>
          <p:nvPr/>
        </p:nvSpPr>
        <p:spPr bwMode="auto">
          <a:xfrm>
            <a:off x="5885408"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5</a:t>
            </a:r>
            <a:endParaRPr lang="en-GB" sz="1200" dirty="0" smtClean="0">
              <a:solidFill>
                <a:srgbClr val="000000"/>
              </a:solidFill>
              <a:latin typeface="Arial"/>
            </a:endParaRPr>
          </a:p>
        </p:txBody>
      </p:sp>
      <p:sp>
        <p:nvSpPr>
          <p:cNvPr id="56767" name="Text Box 340"/>
          <p:cNvSpPr txBox="1">
            <a:spLocks noChangeArrowheads="1"/>
          </p:cNvSpPr>
          <p:nvPr/>
        </p:nvSpPr>
        <p:spPr bwMode="auto">
          <a:xfrm>
            <a:off x="6525170"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6</a:t>
            </a:r>
          </a:p>
        </p:txBody>
      </p:sp>
      <p:sp>
        <p:nvSpPr>
          <p:cNvPr id="56768" name="Text Box 341"/>
          <p:cNvSpPr txBox="1">
            <a:spLocks noChangeArrowheads="1"/>
          </p:cNvSpPr>
          <p:nvPr/>
        </p:nvSpPr>
        <p:spPr bwMode="auto">
          <a:xfrm>
            <a:off x="7166520"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7</a:t>
            </a:r>
          </a:p>
        </p:txBody>
      </p:sp>
      <p:sp>
        <p:nvSpPr>
          <p:cNvPr id="56769" name="Text Box 344"/>
          <p:cNvSpPr txBox="1">
            <a:spLocks noChangeArrowheads="1"/>
          </p:cNvSpPr>
          <p:nvPr/>
        </p:nvSpPr>
        <p:spPr bwMode="auto">
          <a:xfrm>
            <a:off x="8076828" y="4814888"/>
            <a:ext cx="455612" cy="246062"/>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000" smtClean="0">
                <a:solidFill>
                  <a:srgbClr val="000000"/>
                </a:solidFill>
                <a:latin typeface="Arial"/>
              </a:rPr>
              <a:t>mins</a:t>
            </a:r>
            <a:endParaRPr lang="en-GB" sz="1000" smtClean="0">
              <a:solidFill>
                <a:srgbClr val="000000"/>
              </a:solidFill>
              <a:latin typeface="Arial"/>
            </a:endParaRPr>
          </a:p>
        </p:txBody>
      </p:sp>
      <p:sp>
        <p:nvSpPr>
          <p:cNvPr id="56770" name="Text Box 356"/>
          <p:cNvSpPr txBox="1">
            <a:spLocks noChangeArrowheads="1"/>
          </p:cNvSpPr>
          <p:nvPr/>
        </p:nvSpPr>
        <p:spPr bwMode="auto">
          <a:xfrm>
            <a:off x="8316913" y="21669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80</a:t>
            </a:r>
            <a:endParaRPr lang="en-GB" sz="1200" smtClean="0">
              <a:solidFill>
                <a:srgbClr val="000000"/>
              </a:solidFill>
              <a:latin typeface="Arial"/>
            </a:endParaRPr>
          </a:p>
        </p:txBody>
      </p:sp>
      <p:sp>
        <p:nvSpPr>
          <p:cNvPr id="56771" name="Text Box 357"/>
          <p:cNvSpPr txBox="1">
            <a:spLocks noChangeArrowheads="1"/>
          </p:cNvSpPr>
          <p:nvPr/>
        </p:nvSpPr>
        <p:spPr bwMode="auto">
          <a:xfrm>
            <a:off x="8316913" y="24765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70</a:t>
            </a:r>
            <a:endParaRPr lang="en-GB" sz="1200" smtClean="0">
              <a:solidFill>
                <a:srgbClr val="000000"/>
              </a:solidFill>
              <a:latin typeface="Arial"/>
            </a:endParaRPr>
          </a:p>
        </p:txBody>
      </p:sp>
      <p:sp>
        <p:nvSpPr>
          <p:cNvPr id="56772" name="Text Box 358"/>
          <p:cNvSpPr txBox="1">
            <a:spLocks noChangeArrowheads="1"/>
          </p:cNvSpPr>
          <p:nvPr/>
        </p:nvSpPr>
        <p:spPr bwMode="auto">
          <a:xfrm>
            <a:off x="8316913" y="279717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60</a:t>
            </a:r>
            <a:endParaRPr lang="en-GB" sz="1200" smtClean="0">
              <a:solidFill>
                <a:srgbClr val="000000"/>
              </a:solidFill>
              <a:latin typeface="Arial"/>
            </a:endParaRPr>
          </a:p>
        </p:txBody>
      </p:sp>
      <p:sp>
        <p:nvSpPr>
          <p:cNvPr id="56773" name="Text Box 359"/>
          <p:cNvSpPr txBox="1">
            <a:spLocks noChangeArrowheads="1"/>
          </p:cNvSpPr>
          <p:nvPr/>
        </p:nvSpPr>
        <p:spPr bwMode="auto">
          <a:xfrm>
            <a:off x="8316913" y="31067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74" name="Text Box 360"/>
          <p:cNvSpPr txBox="1">
            <a:spLocks noChangeArrowheads="1"/>
          </p:cNvSpPr>
          <p:nvPr/>
        </p:nvSpPr>
        <p:spPr bwMode="auto">
          <a:xfrm>
            <a:off x="8316913" y="34178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75" name="Text Box 361"/>
          <p:cNvSpPr txBox="1">
            <a:spLocks noChangeArrowheads="1"/>
          </p:cNvSpPr>
          <p:nvPr/>
        </p:nvSpPr>
        <p:spPr bwMode="auto">
          <a:xfrm>
            <a:off x="8316913" y="37290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776" name="Text Box 362"/>
          <p:cNvSpPr txBox="1">
            <a:spLocks noChangeArrowheads="1"/>
          </p:cNvSpPr>
          <p:nvPr/>
        </p:nvSpPr>
        <p:spPr bwMode="auto">
          <a:xfrm>
            <a:off x="8316913" y="40386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777" name="Text Box 363"/>
          <p:cNvSpPr txBox="1">
            <a:spLocks noChangeArrowheads="1"/>
          </p:cNvSpPr>
          <p:nvPr/>
        </p:nvSpPr>
        <p:spPr bwMode="auto">
          <a:xfrm>
            <a:off x="8316913" y="43497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778" name="Text Box 364"/>
          <p:cNvSpPr txBox="1">
            <a:spLocks noChangeArrowheads="1"/>
          </p:cNvSpPr>
          <p:nvPr/>
        </p:nvSpPr>
        <p:spPr bwMode="auto">
          <a:xfrm>
            <a:off x="8401050" y="4660900"/>
            <a:ext cx="268288"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779" name="Text Box 365"/>
          <p:cNvSpPr txBox="1">
            <a:spLocks noChangeArrowheads="1"/>
          </p:cNvSpPr>
          <p:nvPr/>
        </p:nvSpPr>
        <p:spPr bwMode="auto">
          <a:xfrm>
            <a:off x="8316913" y="180657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90</a:t>
            </a:r>
            <a:endParaRPr lang="en-GB" sz="1200" smtClean="0">
              <a:solidFill>
                <a:srgbClr val="000000"/>
              </a:solidFill>
              <a:latin typeface="Arial"/>
            </a:endParaRPr>
          </a:p>
        </p:txBody>
      </p:sp>
      <p:sp>
        <p:nvSpPr>
          <p:cNvPr id="56780" name="Text Box 366"/>
          <p:cNvSpPr txBox="1">
            <a:spLocks noChangeArrowheads="1"/>
          </p:cNvSpPr>
          <p:nvPr/>
        </p:nvSpPr>
        <p:spPr bwMode="auto">
          <a:xfrm>
            <a:off x="8232775" y="1495425"/>
            <a:ext cx="436563"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b="1" smtClean="0">
                <a:solidFill>
                  <a:srgbClr val="000000"/>
                </a:solidFill>
                <a:latin typeface="Arial"/>
              </a:rPr>
              <a:t>100</a:t>
            </a:r>
            <a:endParaRPr lang="en-GB" sz="1200" b="1" smtClean="0">
              <a:solidFill>
                <a:srgbClr val="000000"/>
              </a:solidFill>
              <a:latin typeface="Arial"/>
            </a:endParaRPr>
          </a:p>
        </p:txBody>
      </p:sp>
      <p:sp>
        <p:nvSpPr>
          <p:cNvPr id="56781" name="Text Box 367"/>
          <p:cNvSpPr txBox="1">
            <a:spLocks noChangeArrowheads="1"/>
          </p:cNvSpPr>
          <p:nvPr/>
        </p:nvSpPr>
        <p:spPr bwMode="auto">
          <a:xfrm>
            <a:off x="8231188" y="938213"/>
            <a:ext cx="698500" cy="274637"/>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Load %</a:t>
            </a:r>
            <a:endParaRPr lang="en-GB" sz="1200" smtClean="0">
              <a:solidFill>
                <a:srgbClr val="000000"/>
              </a:solidFill>
              <a:latin typeface="Arial"/>
            </a:endParaRPr>
          </a:p>
        </p:txBody>
      </p:sp>
      <p:sp>
        <p:nvSpPr>
          <p:cNvPr id="56782" name="Text Box 526"/>
          <p:cNvSpPr txBox="1">
            <a:spLocks noChangeArrowheads="1"/>
          </p:cNvSpPr>
          <p:nvPr/>
        </p:nvSpPr>
        <p:spPr bwMode="auto">
          <a:xfrm>
            <a:off x="7804696" y="4806950"/>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8</a:t>
            </a:r>
            <a:endParaRPr lang="en-GB" sz="1200" dirty="0" smtClean="0">
              <a:solidFill>
                <a:srgbClr val="000000"/>
              </a:solidFill>
              <a:latin typeface="Arial"/>
            </a:endParaRPr>
          </a:p>
        </p:txBody>
      </p:sp>
      <p:sp>
        <p:nvSpPr>
          <p:cNvPr id="56788" name="Text Box 356"/>
          <p:cNvSpPr txBox="1">
            <a:spLocks noChangeArrowheads="1"/>
          </p:cNvSpPr>
          <p:nvPr/>
        </p:nvSpPr>
        <p:spPr bwMode="auto">
          <a:xfrm>
            <a:off x="528637" y="21605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80</a:t>
            </a:r>
            <a:endParaRPr lang="en-GB" sz="1200" smtClean="0">
              <a:solidFill>
                <a:srgbClr val="000000"/>
              </a:solidFill>
              <a:latin typeface="Arial"/>
            </a:endParaRPr>
          </a:p>
        </p:txBody>
      </p:sp>
      <p:sp>
        <p:nvSpPr>
          <p:cNvPr id="56795" name="Text Box 357"/>
          <p:cNvSpPr txBox="1">
            <a:spLocks noChangeArrowheads="1"/>
          </p:cNvSpPr>
          <p:nvPr/>
        </p:nvSpPr>
        <p:spPr bwMode="auto">
          <a:xfrm>
            <a:off x="528637" y="24701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70</a:t>
            </a:r>
            <a:endParaRPr lang="en-GB" sz="1200" smtClean="0">
              <a:solidFill>
                <a:srgbClr val="000000"/>
              </a:solidFill>
              <a:latin typeface="Arial"/>
            </a:endParaRPr>
          </a:p>
        </p:txBody>
      </p:sp>
      <p:sp>
        <p:nvSpPr>
          <p:cNvPr id="56796" name="Text Box 358"/>
          <p:cNvSpPr txBox="1">
            <a:spLocks noChangeArrowheads="1"/>
          </p:cNvSpPr>
          <p:nvPr/>
        </p:nvSpPr>
        <p:spPr bwMode="auto">
          <a:xfrm>
            <a:off x="528637" y="279082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60</a:t>
            </a:r>
            <a:endParaRPr lang="en-GB" sz="1200" smtClean="0">
              <a:solidFill>
                <a:srgbClr val="000000"/>
              </a:solidFill>
              <a:latin typeface="Arial"/>
            </a:endParaRPr>
          </a:p>
        </p:txBody>
      </p:sp>
      <p:sp>
        <p:nvSpPr>
          <p:cNvPr id="56797" name="Text Box 359"/>
          <p:cNvSpPr txBox="1">
            <a:spLocks noChangeArrowheads="1"/>
          </p:cNvSpPr>
          <p:nvPr/>
        </p:nvSpPr>
        <p:spPr bwMode="auto">
          <a:xfrm>
            <a:off x="530225" y="30924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98" name="Text Box 360"/>
          <p:cNvSpPr txBox="1">
            <a:spLocks noChangeArrowheads="1"/>
          </p:cNvSpPr>
          <p:nvPr/>
        </p:nvSpPr>
        <p:spPr bwMode="auto">
          <a:xfrm>
            <a:off x="528637" y="34115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99" name="Text Box 361"/>
          <p:cNvSpPr txBox="1">
            <a:spLocks noChangeArrowheads="1"/>
          </p:cNvSpPr>
          <p:nvPr/>
        </p:nvSpPr>
        <p:spPr bwMode="auto">
          <a:xfrm>
            <a:off x="528637" y="37226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800" name="Text Box 362"/>
          <p:cNvSpPr txBox="1">
            <a:spLocks noChangeArrowheads="1"/>
          </p:cNvSpPr>
          <p:nvPr/>
        </p:nvSpPr>
        <p:spPr bwMode="auto">
          <a:xfrm>
            <a:off x="528637" y="40322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801" name="Text Box 363"/>
          <p:cNvSpPr txBox="1">
            <a:spLocks noChangeArrowheads="1"/>
          </p:cNvSpPr>
          <p:nvPr/>
        </p:nvSpPr>
        <p:spPr bwMode="auto">
          <a:xfrm>
            <a:off x="528637" y="43434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802" name="Text Box 364"/>
          <p:cNvSpPr txBox="1">
            <a:spLocks noChangeArrowheads="1"/>
          </p:cNvSpPr>
          <p:nvPr/>
        </p:nvSpPr>
        <p:spPr bwMode="auto">
          <a:xfrm>
            <a:off x="612775" y="4654550"/>
            <a:ext cx="268287"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dirty="0" smtClean="0">
                <a:solidFill>
                  <a:srgbClr val="000000"/>
                </a:solidFill>
                <a:latin typeface="Arial"/>
              </a:rPr>
              <a:t>0</a:t>
            </a:r>
            <a:endParaRPr lang="en-GB" sz="1200" dirty="0" smtClean="0">
              <a:solidFill>
                <a:srgbClr val="000000"/>
              </a:solidFill>
              <a:latin typeface="Arial"/>
            </a:endParaRPr>
          </a:p>
        </p:txBody>
      </p:sp>
      <p:sp>
        <p:nvSpPr>
          <p:cNvPr id="56803" name="Text Box 365"/>
          <p:cNvSpPr txBox="1">
            <a:spLocks noChangeArrowheads="1"/>
          </p:cNvSpPr>
          <p:nvPr/>
        </p:nvSpPr>
        <p:spPr bwMode="auto">
          <a:xfrm>
            <a:off x="528637" y="180022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90</a:t>
            </a:r>
            <a:endParaRPr lang="en-GB" sz="1200" smtClean="0">
              <a:solidFill>
                <a:srgbClr val="000000"/>
              </a:solidFill>
              <a:latin typeface="Arial"/>
            </a:endParaRPr>
          </a:p>
        </p:txBody>
      </p:sp>
      <p:sp>
        <p:nvSpPr>
          <p:cNvPr id="56804" name="Text Box 366"/>
          <p:cNvSpPr txBox="1">
            <a:spLocks noChangeArrowheads="1"/>
          </p:cNvSpPr>
          <p:nvPr/>
        </p:nvSpPr>
        <p:spPr bwMode="auto">
          <a:xfrm>
            <a:off x="444499" y="1489075"/>
            <a:ext cx="436563"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b="1" smtClean="0">
                <a:solidFill>
                  <a:srgbClr val="000000"/>
                </a:solidFill>
                <a:latin typeface="Arial"/>
              </a:rPr>
              <a:t>100</a:t>
            </a:r>
            <a:endParaRPr lang="en-GB" sz="1200" b="1" smtClean="0">
              <a:solidFill>
                <a:srgbClr val="000000"/>
              </a:solidFill>
              <a:latin typeface="Arial"/>
            </a:endParaRPr>
          </a:p>
        </p:txBody>
      </p:sp>
      <p:sp>
        <p:nvSpPr>
          <p:cNvPr id="56805" name="Text Box 367"/>
          <p:cNvSpPr txBox="1">
            <a:spLocks noChangeArrowheads="1"/>
          </p:cNvSpPr>
          <p:nvPr/>
        </p:nvSpPr>
        <p:spPr bwMode="auto">
          <a:xfrm>
            <a:off x="226640" y="931863"/>
            <a:ext cx="698500" cy="274637"/>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Load %</a:t>
            </a:r>
            <a:endParaRPr lang="en-GB" sz="1200" smtClean="0">
              <a:solidFill>
                <a:srgbClr val="000000"/>
              </a:solidFill>
              <a:latin typeface="Arial"/>
            </a:endParaRPr>
          </a:p>
        </p:txBody>
      </p:sp>
      <p:grpSp>
        <p:nvGrpSpPr>
          <p:cNvPr id="2" name="Group 111"/>
          <p:cNvGrpSpPr>
            <a:grpSpLocks/>
          </p:cNvGrpSpPr>
          <p:nvPr/>
        </p:nvGrpSpPr>
        <p:grpSpPr bwMode="auto">
          <a:xfrm>
            <a:off x="992202" y="5661248"/>
            <a:ext cx="2617487" cy="276999"/>
            <a:chOff x="2285984" y="6082838"/>
            <a:chExt cx="2617136" cy="279334"/>
          </a:xfrm>
        </p:grpSpPr>
        <p:sp>
          <p:nvSpPr>
            <p:cNvPr id="56819" name="Line 527"/>
            <p:cNvSpPr>
              <a:spLocks noChangeShapeType="1"/>
            </p:cNvSpPr>
            <p:nvPr/>
          </p:nvSpPr>
          <p:spPr bwMode="auto">
            <a:xfrm>
              <a:off x="2285984" y="6215082"/>
              <a:ext cx="450850" cy="0"/>
            </a:xfrm>
            <a:prstGeom prst="line">
              <a:avLst/>
            </a:prstGeom>
            <a:noFill/>
            <a:ln w="60325">
              <a:solidFill>
                <a:schemeClr val="accent1"/>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0" name="Text Box 529"/>
            <p:cNvSpPr txBox="1">
              <a:spLocks noChangeArrowheads="1"/>
            </p:cNvSpPr>
            <p:nvPr/>
          </p:nvSpPr>
          <p:spPr bwMode="auto">
            <a:xfrm>
              <a:off x="2825586" y="6082838"/>
              <a:ext cx="2077534" cy="279334"/>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smtClean="0">
                  <a:solidFill>
                    <a:srgbClr val="000000"/>
                  </a:solidFill>
                  <a:latin typeface="Arial"/>
                </a:rPr>
                <a:t>Wärtsilä 34 gas power plant</a:t>
              </a:r>
              <a:endParaRPr lang="en-GB" sz="1200" dirty="0" smtClean="0">
                <a:solidFill>
                  <a:srgbClr val="000000"/>
                </a:solidFill>
                <a:latin typeface="Arial"/>
              </a:endParaRPr>
            </a:p>
          </p:txBody>
        </p:sp>
      </p:grpSp>
      <p:sp>
        <p:nvSpPr>
          <p:cNvPr id="71" name="TextBox 70"/>
          <p:cNvSpPr txBox="1"/>
          <p:nvPr/>
        </p:nvSpPr>
        <p:spPr>
          <a:xfrm>
            <a:off x="882329" y="5948263"/>
            <a:ext cx="6189515" cy="577081"/>
          </a:xfrm>
          <a:prstGeom prst="rect">
            <a:avLst/>
          </a:prstGeom>
          <a:noFill/>
        </p:spPr>
        <p:txBody>
          <a:bodyPr wrap="none" rtlCol="0">
            <a:spAutoFit/>
          </a:bodyPr>
          <a:lstStyle/>
          <a:p>
            <a:pPr eaLnBrk="1" fontAlgn="auto" hangingPunct="1">
              <a:spcBef>
                <a:spcPts val="0"/>
              </a:spcBef>
              <a:spcAft>
                <a:spcPts val="0"/>
              </a:spcAft>
            </a:pPr>
            <a:r>
              <a:rPr lang="fi-FI" sz="1050" dirty="0" smtClean="0">
                <a:solidFill>
                  <a:srgbClr val="000000"/>
                </a:solidFill>
                <a:latin typeface="Arial"/>
              </a:rPr>
              <a:t>(*) A power plant with e.g. </a:t>
            </a:r>
            <a:r>
              <a:rPr lang="fi-FI" sz="1050" i="1" dirty="0" smtClean="0">
                <a:solidFill>
                  <a:srgbClr val="000000"/>
                </a:solidFill>
                <a:latin typeface="Arial"/>
              </a:rPr>
              <a:t>10 gensets </a:t>
            </a:r>
            <a:r>
              <a:rPr lang="fi-FI" sz="1050" dirty="0" smtClean="0">
                <a:solidFill>
                  <a:srgbClr val="000000"/>
                </a:solidFill>
                <a:latin typeface="Arial"/>
              </a:rPr>
              <a:t>can correspondlingly operate at </a:t>
            </a:r>
            <a:r>
              <a:rPr lang="fi-FI" sz="1050" i="1" dirty="0" smtClean="0">
                <a:solidFill>
                  <a:srgbClr val="000000"/>
                </a:solidFill>
                <a:latin typeface="Arial"/>
              </a:rPr>
              <a:t>3 %</a:t>
            </a:r>
            <a:r>
              <a:rPr lang="fi-FI" sz="1050" dirty="0" smtClean="0">
                <a:solidFill>
                  <a:srgbClr val="000000"/>
                </a:solidFill>
                <a:latin typeface="Arial"/>
              </a:rPr>
              <a:t> of its total nominal output.</a:t>
            </a:r>
          </a:p>
          <a:p>
            <a:pPr eaLnBrk="1" fontAlgn="auto" hangingPunct="1">
              <a:spcBef>
                <a:spcPts val="0"/>
              </a:spcBef>
              <a:spcAft>
                <a:spcPts val="0"/>
              </a:spcAft>
            </a:pPr>
            <a:endParaRPr lang="fi-FI" sz="1050" dirty="0" smtClean="0">
              <a:solidFill>
                <a:srgbClr val="000000"/>
              </a:solidFill>
              <a:latin typeface="Arial"/>
            </a:endParaRPr>
          </a:p>
          <a:p>
            <a:pPr eaLnBrk="1" fontAlgn="auto" hangingPunct="1">
              <a:spcBef>
                <a:spcPts val="0"/>
              </a:spcBef>
              <a:spcAft>
                <a:spcPts val="0"/>
              </a:spcAft>
            </a:pPr>
            <a:r>
              <a:rPr lang="fi-FI" sz="1050" dirty="0" smtClean="0">
                <a:solidFill>
                  <a:srgbClr val="000000"/>
                </a:solidFill>
                <a:latin typeface="Arial"/>
              </a:rPr>
              <a:t>Note: Start-up times from hot stand-by!</a:t>
            </a:r>
            <a:endParaRPr lang="en-GB" sz="1050" dirty="0">
              <a:solidFill>
                <a:srgbClr val="000000"/>
              </a:solidFill>
              <a:latin typeface="Arial"/>
            </a:endParaRPr>
          </a:p>
        </p:txBody>
      </p:sp>
      <p:sp>
        <p:nvSpPr>
          <p:cNvPr id="74" name="TextBox 73"/>
          <p:cNvSpPr txBox="1"/>
          <p:nvPr/>
        </p:nvSpPr>
        <p:spPr>
          <a:xfrm>
            <a:off x="1043608" y="2276872"/>
            <a:ext cx="731290" cy="461665"/>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2 min to</a:t>
            </a:r>
          </a:p>
          <a:p>
            <a:pPr eaLnBrk="1" fontAlgn="auto" hangingPunct="1">
              <a:spcBef>
                <a:spcPts val="0"/>
              </a:spcBef>
              <a:spcAft>
                <a:spcPts val="0"/>
              </a:spcAft>
            </a:pPr>
            <a:r>
              <a:rPr lang="fi-FI" sz="1200" dirty="0" smtClean="0">
                <a:solidFill>
                  <a:srgbClr val="000000"/>
                </a:solidFill>
                <a:latin typeface="Arial"/>
              </a:rPr>
              <a:t>full load</a:t>
            </a:r>
            <a:endParaRPr lang="en-GB" sz="1200" dirty="0">
              <a:solidFill>
                <a:srgbClr val="000000"/>
              </a:solidFill>
              <a:latin typeface="Arial"/>
            </a:endParaRPr>
          </a:p>
        </p:txBody>
      </p:sp>
      <p:sp>
        <p:nvSpPr>
          <p:cNvPr id="79" name="TextBox 78"/>
          <p:cNvSpPr txBox="1"/>
          <p:nvPr/>
        </p:nvSpPr>
        <p:spPr>
          <a:xfrm>
            <a:off x="1331640" y="4335487"/>
            <a:ext cx="1249060" cy="461665"/>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0,5 min to</a:t>
            </a:r>
          </a:p>
          <a:p>
            <a:pPr eaLnBrk="1" fontAlgn="auto" hangingPunct="1">
              <a:spcBef>
                <a:spcPts val="0"/>
              </a:spcBef>
              <a:spcAft>
                <a:spcPts val="0"/>
              </a:spcAft>
            </a:pPr>
            <a:r>
              <a:rPr lang="fi-FI" sz="1200" dirty="0" smtClean="0">
                <a:solidFill>
                  <a:srgbClr val="000000"/>
                </a:solidFill>
                <a:latin typeface="Arial"/>
              </a:rPr>
              <a:t>synchronisation</a:t>
            </a:r>
            <a:endParaRPr lang="en-GB" sz="1200" dirty="0">
              <a:solidFill>
                <a:srgbClr val="000000"/>
              </a:solidFill>
              <a:latin typeface="Arial"/>
            </a:endParaRPr>
          </a:p>
        </p:txBody>
      </p:sp>
      <p:cxnSp>
        <p:nvCxnSpPr>
          <p:cNvPr id="84" name="Straight Connector 83"/>
          <p:cNvCxnSpPr/>
          <p:nvPr/>
        </p:nvCxnSpPr>
        <p:spPr bwMode="auto">
          <a:xfrm>
            <a:off x="899592" y="4797152"/>
            <a:ext cx="324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87" name="Straight Connector 86"/>
          <p:cNvCxnSpPr/>
          <p:nvPr/>
        </p:nvCxnSpPr>
        <p:spPr bwMode="auto">
          <a:xfrm flipV="1">
            <a:off x="1241968" y="4482000"/>
            <a:ext cx="17664" cy="34560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94" name="Straight Connector 93"/>
          <p:cNvCxnSpPr/>
          <p:nvPr/>
        </p:nvCxnSpPr>
        <p:spPr bwMode="auto">
          <a:xfrm flipV="1">
            <a:off x="1259632" y="1628800"/>
            <a:ext cx="936104" cy="288028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05" name="Straight Connector 104"/>
          <p:cNvCxnSpPr/>
          <p:nvPr/>
        </p:nvCxnSpPr>
        <p:spPr bwMode="auto">
          <a:xfrm>
            <a:off x="2167200" y="1628800"/>
            <a:ext cx="1368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sp>
        <p:nvSpPr>
          <p:cNvPr id="108" name="TextBox 107"/>
          <p:cNvSpPr txBox="1"/>
          <p:nvPr/>
        </p:nvSpPr>
        <p:spPr>
          <a:xfrm>
            <a:off x="1547664" y="1268760"/>
            <a:ext cx="1491114" cy="276999"/>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Min. up-time: 0 min</a:t>
            </a:r>
            <a:endParaRPr lang="en-GB" sz="1200" dirty="0">
              <a:solidFill>
                <a:srgbClr val="000000"/>
              </a:solidFill>
              <a:latin typeface="Arial"/>
            </a:endParaRPr>
          </a:p>
        </p:txBody>
      </p:sp>
      <p:cxnSp>
        <p:nvCxnSpPr>
          <p:cNvPr id="109" name="Straight Connector 108"/>
          <p:cNvCxnSpPr/>
          <p:nvPr/>
        </p:nvCxnSpPr>
        <p:spPr bwMode="auto">
          <a:xfrm flipH="1" flipV="1">
            <a:off x="2267744" y="1612800"/>
            <a:ext cx="648072" cy="3184352"/>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sp>
        <p:nvSpPr>
          <p:cNvPr id="112" name="TextBox 111"/>
          <p:cNvSpPr txBox="1"/>
          <p:nvPr/>
        </p:nvSpPr>
        <p:spPr>
          <a:xfrm>
            <a:off x="2555776" y="2348880"/>
            <a:ext cx="846707" cy="461665"/>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1 min full</a:t>
            </a:r>
          </a:p>
          <a:p>
            <a:pPr eaLnBrk="1" fontAlgn="auto" hangingPunct="1">
              <a:spcBef>
                <a:spcPts val="0"/>
              </a:spcBef>
              <a:spcAft>
                <a:spcPts val="0"/>
              </a:spcAft>
            </a:pPr>
            <a:r>
              <a:rPr lang="fi-FI" sz="1200" dirty="0" smtClean="0">
                <a:solidFill>
                  <a:srgbClr val="000000"/>
                </a:solidFill>
                <a:latin typeface="Arial"/>
              </a:rPr>
              <a:t>unloading</a:t>
            </a:r>
            <a:endParaRPr lang="en-GB" sz="1200" dirty="0">
              <a:solidFill>
                <a:srgbClr val="000000"/>
              </a:solidFill>
              <a:latin typeface="Arial"/>
            </a:endParaRPr>
          </a:p>
        </p:txBody>
      </p:sp>
      <p:cxnSp>
        <p:nvCxnSpPr>
          <p:cNvPr id="115" name="Straight Connector 114"/>
          <p:cNvCxnSpPr/>
          <p:nvPr/>
        </p:nvCxnSpPr>
        <p:spPr bwMode="auto">
          <a:xfrm>
            <a:off x="2890800" y="4797152"/>
            <a:ext cx="3193368"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sp>
        <p:nvSpPr>
          <p:cNvPr id="117" name="TextBox 116"/>
          <p:cNvSpPr txBox="1"/>
          <p:nvPr/>
        </p:nvSpPr>
        <p:spPr>
          <a:xfrm>
            <a:off x="3821424" y="4437112"/>
            <a:ext cx="1686680" cy="276999"/>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Min. down-time: 5 min</a:t>
            </a:r>
            <a:endParaRPr lang="en-GB" sz="1200" dirty="0">
              <a:solidFill>
                <a:srgbClr val="000000"/>
              </a:solidFill>
              <a:latin typeface="Arial"/>
            </a:endParaRPr>
          </a:p>
        </p:txBody>
      </p:sp>
      <p:cxnSp>
        <p:nvCxnSpPr>
          <p:cNvPr id="118" name="Straight Connector 117"/>
          <p:cNvCxnSpPr/>
          <p:nvPr/>
        </p:nvCxnSpPr>
        <p:spPr bwMode="auto">
          <a:xfrm flipV="1">
            <a:off x="6066504" y="4482000"/>
            <a:ext cx="17664" cy="34560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19" name="Straight Connector 118"/>
          <p:cNvCxnSpPr/>
          <p:nvPr/>
        </p:nvCxnSpPr>
        <p:spPr bwMode="auto">
          <a:xfrm flipV="1">
            <a:off x="6084168" y="3861048"/>
            <a:ext cx="216024" cy="648032"/>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21" name="Straight Connector 120"/>
          <p:cNvCxnSpPr/>
          <p:nvPr/>
        </p:nvCxnSpPr>
        <p:spPr bwMode="auto">
          <a:xfrm>
            <a:off x="6278400" y="3861048"/>
            <a:ext cx="1944216"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sp>
        <p:nvSpPr>
          <p:cNvPr id="64" name="Flowchart: Connector 63"/>
          <p:cNvSpPr/>
          <p:nvPr/>
        </p:nvSpPr>
        <p:spPr>
          <a:xfrm>
            <a:off x="727234" y="4643446"/>
            <a:ext cx="320675" cy="320675"/>
          </a:xfrm>
          <a:prstGeom prst="flowChartConnector">
            <a:avLst/>
          </a:prstGeom>
          <a:solidFill>
            <a:schemeClr val="accent1"/>
          </a:solidFill>
          <a:ln/>
        </p:spPr>
        <p:style>
          <a:lnRef idx="0">
            <a:schemeClr val="accent2"/>
          </a:lnRef>
          <a:fillRef idx="3">
            <a:schemeClr val="accent2"/>
          </a:fillRef>
          <a:effectRef idx="3">
            <a:schemeClr val="accent2"/>
          </a:effectRef>
          <a:fontRef idx="minor">
            <a:schemeClr val="lt1"/>
          </a:fontRef>
        </p:style>
        <p:txBody>
          <a:bodyPr/>
          <a:lstStyle/>
          <a:p>
            <a:pPr fontAlgn="auto">
              <a:spcBef>
                <a:spcPts val="0"/>
              </a:spcBef>
              <a:spcAft>
                <a:spcPts val="0"/>
              </a:spcAft>
              <a:defRPr/>
            </a:pPr>
            <a:endParaRPr lang="en-US" sz="1800">
              <a:solidFill>
                <a:srgbClr val="000000"/>
              </a:solidFill>
            </a:endParaRPr>
          </a:p>
        </p:txBody>
      </p:sp>
      <p:sp>
        <p:nvSpPr>
          <p:cNvPr id="61" name="Left Brace 60"/>
          <p:cNvSpPr/>
          <p:nvPr/>
        </p:nvSpPr>
        <p:spPr bwMode="auto">
          <a:xfrm rot="-5400000">
            <a:off x="1781816" y="4142632"/>
            <a:ext cx="180000" cy="2016000"/>
          </a:xfrm>
          <a:prstGeom prst="leftBrace">
            <a:avLst/>
          </a:prstGeom>
          <a:no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sp>
        <p:nvSpPr>
          <p:cNvPr id="63" name="TextBox 62"/>
          <p:cNvSpPr txBox="1"/>
          <p:nvPr/>
        </p:nvSpPr>
        <p:spPr>
          <a:xfrm>
            <a:off x="1475656" y="5317758"/>
            <a:ext cx="864096" cy="461665"/>
          </a:xfrm>
          <a:prstGeom prst="rect">
            <a:avLst/>
          </a:prstGeom>
          <a:noFill/>
        </p:spPr>
        <p:txBody>
          <a:bodyPr wrap="square" rtlCol="0">
            <a:spAutoFit/>
          </a:bodyPr>
          <a:lstStyle/>
          <a:p>
            <a:pPr eaLnBrk="1" fontAlgn="auto" hangingPunct="1">
              <a:spcBef>
                <a:spcPts val="0"/>
              </a:spcBef>
              <a:spcAft>
                <a:spcPts val="0"/>
              </a:spcAft>
            </a:pPr>
            <a:r>
              <a:rPr lang="fi-FI" sz="1200" dirty="0" smtClean="0">
                <a:solidFill>
                  <a:srgbClr val="002060"/>
                </a:solidFill>
                <a:latin typeface="Arial"/>
              </a:rPr>
              <a:t>Cycle #1</a:t>
            </a:r>
            <a:endParaRPr lang="en-GB" sz="1200" dirty="0" smtClean="0">
              <a:solidFill>
                <a:srgbClr val="002060"/>
              </a:solidFill>
              <a:latin typeface="Arial"/>
            </a:endParaRPr>
          </a:p>
          <a:p>
            <a:pPr eaLnBrk="1" fontAlgn="auto" hangingPunct="1">
              <a:spcBef>
                <a:spcPts val="0"/>
              </a:spcBef>
              <a:spcAft>
                <a:spcPts val="0"/>
              </a:spcAft>
            </a:pPr>
            <a:endParaRPr lang="en-US" sz="1200" dirty="0">
              <a:solidFill>
                <a:srgbClr val="000000"/>
              </a:solidFill>
              <a:latin typeface="Arial"/>
            </a:endParaRPr>
          </a:p>
        </p:txBody>
      </p:sp>
      <p:sp>
        <p:nvSpPr>
          <p:cNvPr id="65" name="Left Brace 64"/>
          <p:cNvSpPr/>
          <p:nvPr/>
        </p:nvSpPr>
        <p:spPr bwMode="auto">
          <a:xfrm rot="-5400000">
            <a:off x="5490000" y="2486632"/>
            <a:ext cx="180000" cy="5328000"/>
          </a:xfrm>
          <a:prstGeom prst="leftBrace">
            <a:avLst/>
          </a:prstGeom>
          <a:no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sp>
        <p:nvSpPr>
          <p:cNvPr id="67" name="TextBox 66"/>
          <p:cNvSpPr txBox="1"/>
          <p:nvPr/>
        </p:nvSpPr>
        <p:spPr>
          <a:xfrm>
            <a:off x="5220072" y="5317758"/>
            <a:ext cx="864096" cy="461665"/>
          </a:xfrm>
          <a:prstGeom prst="rect">
            <a:avLst/>
          </a:prstGeom>
          <a:noFill/>
        </p:spPr>
        <p:txBody>
          <a:bodyPr wrap="square" rtlCol="0">
            <a:spAutoFit/>
          </a:bodyPr>
          <a:lstStyle/>
          <a:p>
            <a:pPr eaLnBrk="1" fontAlgn="auto" hangingPunct="1">
              <a:spcBef>
                <a:spcPts val="0"/>
              </a:spcBef>
              <a:spcAft>
                <a:spcPts val="0"/>
              </a:spcAft>
            </a:pPr>
            <a:r>
              <a:rPr lang="fi-FI" sz="1200" dirty="0" smtClean="0">
                <a:solidFill>
                  <a:srgbClr val="002060"/>
                </a:solidFill>
                <a:latin typeface="Arial"/>
              </a:rPr>
              <a:t>Cycle #2</a:t>
            </a:r>
            <a:endParaRPr lang="en-GB" sz="1200" dirty="0" smtClean="0">
              <a:solidFill>
                <a:srgbClr val="002060"/>
              </a:solidFill>
              <a:latin typeface="Arial"/>
            </a:endParaRPr>
          </a:p>
          <a:p>
            <a:pPr eaLnBrk="1" fontAlgn="auto" hangingPunct="1">
              <a:spcBef>
                <a:spcPts val="0"/>
              </a:spcBef>
              <a:spcAft>
                <a:spcPts val="0"/>
              </a:spcAft>
            </a:pPr>
            <a:endParaRPr lang="en-US" sz="1200" dirty="0">
              <a:solidFill>
                <a:srgbClr val="000000"/>
              </a:solidFill>
              <a:latin typeface="Arial"/>
            </a:endParaRPr>
          </a:p>
        </p:txBody>
      </p:sp>
      <p:cxnSp>
        <p:nvCxnSpPr>
          <p:cNvPr id="69" name="Straight Connector 68"/>
          <p:cNvCxnSpPr/>
          <p:nvPr/>
        </p:nvCxnSpPr>
        <p:spPr bwMode="auto">
          <a:xfrm flipH="1" flipV="1">
            <a:off x="2898008" y="1008000"/>
            <a:ext cx="17808" cy="3780000"/>
          </a:xfrm>
          <a:prstGeom prst="line">
            <a:avLst/>
          </a:prstGeom>
          <a:solidFill>
            <a:schemeClr val="accent1"/>
          </a:solidFill>
          <a:ln w="19050" cap="flat" cmpd="sng" algn="ctr">
            <a:solidFill>
              <a:srgbClr val="002060"/>
            </a:solidFill>
            <a:prstDash val="sysDot"/>
            <a:round/>
            <a:headEnd type="none" w="med" len="med"/>
            <a:tailEnd type="none" w="med" len="med"/>
          </a:ln>
          <a:effectLst/>
        </p:spPr>
      </p:cxnSp>
      <p:cxnSp>
        <p:nvCxnSpPr>
          <p:cNvPr id="77" name="Straight Connector 76"/>
          <p:cNvCxnSpPr/>
          <p:nvPr/>
        </p:nvCxnSpPr>
        <p:spPr bwMode="auto">
          <a:xfrm>
            <a:off x="2339752" y="1620000"/>
            <a:ext cx="3744416" cy="0"/>
          </a:xfrm>
          <a:prstGeom prst="line">
            <a:avLst/>
          </a:prstGeom>
          <a:solidFill>
            <a:schemeClr val="accent1"/>
          </a:solidFill>
          <a:ln w="25400" cap="flat" cmpd="sng" algn="ctr">
            <a:solidFill>
              <a:schemeClr val="tx1"/>
            </a:solidFill>
            <a:prstDash val="dashDot"/>
            <a:round/>
            <a:headEnd type="none" w="med" len="med"/>
            <a:tailEnd type="none" w="med" len="med"/>
          </a:ln>
          <a:effectLst/>
        </p:spPr>
      </p:cxnSp>
      <p:cxnSp>
        <p:nvCxnSpPr>
          <p:cNvPr id="81" name="Straight Connector 80"/>
          <p:cNvCxnSpPr/>
          <p:nvPr/>
        </p:nvCxnSpPr>
        <p:spPr bwMode="auto">
          <a:xfrm>
            <a:off x="6058800" y="1628800"/>
            <a:ext cx="0" cy="2736304"/>
          </a:xfrm>
          <a:prstGeom prst="line">
            <a:avLst/>
          </a:prstGeom>
          <a:solidFill>
            <a:schemeClr val="accent1"/>
          </a:solidFill>
          <a:ln w="25400" cap="flat" cmpd="sng" algn="ctr">
            <a:solidFill>
              <a:schemeClr val="tx1"/>
            </a:solidFill>
            <a:prstDash val="dashDot"/>
            <a:round/>
            <a:headEnd type="none" w="med" len="med"/>
            <a:tailEnd type="none" w="med" len="med"/>
          </a:ln>
          <a:effectLst/>
        </p:spPr>
      </p:cxnSp>
      <p:sp>
        <p:nvSpPr>
          <p:cNvPr id="91" name="TextBox 90"/>
          <p:cNvSpPr txBox="1"/>
          <p:nvPr/>
        </p:nvSpPr>
        <p:spPr>
          <a:xfrm>
            <a:off x="3009347" y="2968496"/>
            <a:ext cx="3028393" cy="892552"/>
          </a:xfrm>
          <a:prstGeom prst="rect">
            <a:avLst/>
          </a:prstGeom>
          <a:solidFill>
            <a:schemeClr val="bg1"/>
          </a:solidFill>
          <a:ln>
            <a:solidFill>
              <a:schemeClr val="accent1"/>
            </a:solidFill>
          </a:ln>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600" dirty="0" smtClean="0">
                <a:solidFill>
                  <a:srgbClr val="000000"/>
                </a:solidFill>
                <a:latin typeface="Arial"/>
              </a:rPr>
              <a:t>Sin reserva Rotante</a:t>
            </a:r>
          </a:p>
          <a:p>
            <a:pPr eaLnBrk="1" fontAlgn="auto" hangingPunct="1">
              <a:spcBef>
                <a:spcPts val="0"/>
              </a:spcBef>
              <a:spcAft>
                <a:spcPts val="0"/>
              </a:spcAft>
              <a:buFont typeface="Arial" pitchFamily="34" charset="0"/>
              <a:buChar char="•"/>
            </a:pPr>
            <a:r>
              <a:rPr lang="fi-FI" sz="1200" dirty="0" smtClean="0">
                <a:solidFill>
                  <a:srgbClr val="000000"/>
                </a:solidFill>
                <a:latin typeface="Arial"/>
              </a:rPr>
              <a:t>Disp. en 30 seg &amp; 100% Pot. en 2 min</a:t>
            </a:r>
          </a:p>
          <a:p>
            <a:pPr eaLnBrk="1" fontAlgn="auto" hangingPunct="1">
              <a:spcBef>
                <a:spcPts val="0"/>
              </a:spcBef>
              <a:spcAft>
                <a:spcPts val="0"/>
              </a:spcAft>
              <a:buFont typeface="Arial" pitchFamily="34" charset="0"/>
              <a:buChar char="•"/>
            </a:pPr>
            <a:r>
              <a:rPr lang="fi-FI" sz="1200" dirty="0" smtClean="0">
                <a:solidFill>
                  <a:srgbClr val="000000"/>
                </a:solidFill>
                <a:latin typeface="Arial"/>
              </a:rPr>
              <a:t>Si cosumo de combustible, ni emisiones</a:t>
            </a:r>
          </a:p>
          <a:p>
            <a:pPr eaLnBrk="1" fontAlgn="auto" hangingPunct="1">
              <a:spcBef>
                <a:spcPts val="0"/>
              </a:spcBef>
              <a:spcAft>
                <a:spcPts val="0"/>
              </a:spcAft>
              <a:buFont typeface="Arial" pitchFamily="34" charset="0"/>
              <a:buChar char="•"/>
            </a:pPr>
            <a:r>
              <a:rPr lang="fi-FI" sz="1200" dirty="0" smtClean="0">
                <a:solidFill>
                  <a:srgbClr val="000000"/>
                </a:solidFill>
                <a:latin typeface="Arial"/>
              </a:rPr>
              <a:t>Sin desagaste</a:t>
            </a:r>
            <a:endParaRPr lang="en-GB" sz="1800" dirty="0">
              <a:solidFill>
                <a:srgbClr val="000000"/>
              </a:solidFill>
              <a:latin typeface="Arial"/>
            </a:endParaRPr>
          </a:p>
        </p:txBody>
      </p:sp>
      <p:cxnSp>
        <p:nvCxnSpPr>
          <p:cNvPr id="92" name="Straight Connector 91"/>
          <p:cNvCxnSpPr/>
          <p:nvPr/>
        </p:nvCxnSpPr>
        <p:spPr bwMode="auto">
          <a:xfrm>
            <a:off x="6084168" y="1620000"/>
            <a:ext cx="2160240" cy="0"/>
          </a:xfrm>
          <a:prstGeom prst="line">
            <a:avLst/>
          </a:prstGeom>
          <a:solidFill>
            <a:schemeClr val="accent1"/>
          </a:solidFill>
          <a:ln w="25400" cap="flat" cmpd="sng" algn="ctr">
            <a:solidFill>
              <a:schemeClr val="tx1"/>
            </a:solidFill>
            <a:prstDash val="dashDot"/>
            <a:round/>
            <a:headEnd type="none" w="med" len="med"/>
            <a:tailEnd type="none" w="med" len="med"/>
          </a:ln>
          <a:effectLst/>
        </p:spPr>
      </p:cxnSp>
      <p:sp>
        <p:nvSpPr>
          <p:cNvPr id="97" name="Freeform 96"/>
          <p:cNvSpPr/>
          <p:nvPr/>
        </p:nvSpPr>
        <p:spPr bwMode="auto">
          <a:xfrm>
            <a:off x="6069087" y="1614512"/>
            <a:ext cx="2179955" cy="2779236"/>
          </a:xfrm>
          <a:custGeom>
            <a:avLst/>
            <a:gdLst>
              <a:gd name="connsiteX0" fmla="*/ 0 w 2156460"/>
              <a:gd name="connsiteY0" fmla="*/ 7620 h 2773680"/>
              <a:gd name="connsiteX1" fmla="*/ 2156460 w 2156460"/>
              <a:gd name="connsiteY1" fmla="*/ 0 h 2773680"/>
              <a:gd name="connsiteX2" fmla="*/ 2148840 w 2156460"/>
              <a:gd name="connsiteY2" fmla="*/ 2209800 h 2773680"/>
              <a:gd name="connsiteX3" fmla="*/ 190500 w 2156460"/>
              <a:gd name="connsiteY3" fmla="*/ 2209800 h 2773680"/>
              <a:gd name="connsiteX4" fmla="*/ 15240 w 2156460"/>
              <a:gd name="connsiteY4" fmla="*/ 2773680 h 2773680"/>
              <a:gd name="connsiteX5" fmla="*/ 0 w 2156460"/>
              <a:gd name="connsiteY5" fmla="*/ 7620 h 2773680"/>
              <a:gd name="connsiteX0" fmla="*/ 0 w 2149316"/>
              <a:gd name="connsiteY0" fmla="*/ 0 h 2777966"/>
              <a:gd name="connsiteX1" fmla="*/ 2149316 w 2149316"/>
              <a:gd name="connsiteY1" fmla="*/ 4286 h 2777966"/>
              <a:gd name="connsiteX2" fmla="*/ 2141696 w 2149316"/>
              <a:gd name="connsiteY2" fmla="*/ 2214086 h 2777966"/>
              <a:gd name="connsiteX3" fmla="*/ 183356 w 2149316"/>
              <a:gd name="connsiteY3" fmla="*/ 2214086 h 2777966"/>
              <a:gd name="connsiteX4" fmla="*/ 8096 w 2149316"/>
              <a:gd name="connsiteY4" fmla="*/ 2777966 h 2777966"/>
              <a:gd name="connsiteX5" fmla="*/ 0 w 2149316"/>
              <a:gd name="connsiteY5" fmla="*/ 0 h 2777966"/>
              <a:gd name="connsiteX0" fmla="*/ 0 w 2154079"/>
              <a:gd name="connsiteY0" fmla="*/ 10001 h 2787967"/>
              <a:gd name="connsiteX1" fmla="*/ 2154079 w 2154079"/>
              <a:gd name="connsiteY1" fmla="*/ 0 h 2787967"/>
              <a:gd name="connsiteX2" fmla="*/ 2141696 w 2154079"/>
              <a:gd name="connsiteY2" fmla="*/ 2224087 h 2787967"/>
              <a:gd name="connsiteX3" fmla="*/ 183356 w 2154079"/>
              <a:gd name="connsiteY3" fmla="*/ 2224087 h 2787967"/>
              <a:gd name="connsiteX4" fmla="*/ 8096 w 2154079"/>
              <a:gd name="connsiteY4" fmla="*/ 2787967 h 2787967"/>
              <a:gd name="connsiteX5" fmla="*/ 0 w 2154079"/>
              <a:gd name="connsiteY5" fmla="*/ 10001 h 2787967"/>
              <a:gd name="connsiteX0" fmla="*/ 0 w 2157730"/>
              <a:gd name="connsiteY0" fmla="*/ 10001 h 2787967"/>
              <a:gd name="connsiteX1" fmla="*/ 2154079 w 2157730"/>
              <a:gd name="connsiteY1" fmla="*/ 0 h 2787967"/>
              <a:gd name="connsiteX2" fmla="*/ 2153602 w 2157730"/>
              <a:gd name="connsiteY2" fmla="*/ 2221705 h 2787967"/>
              <a:gd name="connsiteX3" fmla="*/ 183356 w 2157730"/>
              <a:gd name="connsiteY3" fmla="*/ 2224087 h 2787967"/>
              <a:gd name="connsiteX4" fmla="*/ 8096 w 2157730"/>
              <a:gd name="connsiteY4" fmla="*/ 2787967 h 2787967"/>
              <a:gd name="connsiteX5" fmla="*/ 0 w 2157730"/>
              <a:gd name="connsiteY5" fmla="*/ 10001 h 2787967"/>
              <a:gd name="connsiteX0" fmla="*/ 0 w 2157730"/>
              <a:gd name="connsiteY0" fmla="*/ 10001 h 2785586"/>
              <a:gd name="connsiteX1" fmla="*/ 2154079 w 2157730"/>
              <a:gd name="connsiteY1" fmla="*/ 0 h 2785586"/>
              <a:gd name="connsiteX2" fmla="*/ 2153602 w 2157730"/>
              <a:gd name="connsiteY2" fmla="*/ 2221705 h 2785586"/>
              <a:gd name="connsiteX3" fmla="*/ 183356 w 2157730"/>
              <a:gd name="connsiteY3" fmla="*/ 2224087 h 2785586"/>
              <a:gd name="connsiteX4" fmla="*/ 5715 w 2157730"/>
              <a:gd name="connsiteY4" fmla="*/ 2785586 h 2785586"/>
              <a:gd name="connsiteX5" fmla="*/ 0 w 2157730"/>
              <a:gd name="connsiteY5" fmla="*/ 10001 h 2785586"/>
              <a:gd name="connsiteX0" fmla="*/ 12859 w 2170589"/>
              <a:gd name="connsiteY0" fmla="*/ 10001 h 2779236"/>
              <a:gd name="connsiteX1" fmla="*/ 2166938 w 2170589"/>
              <a:gd name="connsiteY1" fmla="*/ 0 h 2779236"/>
              <a:gd name="connsiteX2" fmla="*/ 2166461 w 2170589"/>
              <a:gd name="connsiteY2" fmla="*/ 2221705 h 2779236"/>
              <a:gd name="connsiteX3" fmla="*/ 196215 w 2170589"/>
              <a:gd name="connsiteY3" fmla="*/ 2224087 h 2779236"/>
              <a:gd name="connsiteX4" fmla="*/ 2699 w 2170589"/>
              <a:gd name="connsiteY4" fmla="*/ 2779236 h 2779236"/>
              <a:gd name="connsiteX5" fmla="*/ 12859 w 2170589"/>
              <a:gd name="connsiteY5" fmla="*/ 10001 h 2779236"/>
              <a:gd name="connsiteX0" fmla="*/ 0 w 2179955"/>
              <a:gd name="connsiteY0" fmla="*/ 3651 h 2779236"/>
              <a:gd name="connsiteX1" fmla="*/ 2176304 w 2179955"/>
              <a:gd name="connsiteY1" fmla="*/ 0 h 2779236"/>
              <a:gd name="connsiteX2" fmla="*/ 2175827 w 2179955"/>
              <a:gd name="connsiteY2" fmla="*/ 2221705 h 2779236"/>
              <a:gd name="connsiteX3" fmla="*/ 205581 w 2179955"/>
              <a:gd name="connsiteY3" fmla="*/ 2224087 h 2779236"/>
              <a:gd name="connsiteX4" fmla="*/ 12065 w 2179955"/>
              <a:gd name="connsiteY4" fmla="*/ 2779236 h 2779236"/>
              <a:gd name="connsiteX5" fmla="*/ 0 w 2179955"/>
              <a:gd name="connsiteY5" fmla="*/ 3651 h 2779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9955" h="2779236">
                <a:moveTo>
                  <a:pt x="0" y="3651"/>
                </a:moveTo>
                <a:lnTo>
                  <a:pt x="2176304" y="0"/>
                </a:lnTo>
                <a:cubicBezTo>
                  <a:pt x="2172176" y="741362"/>
                  <a:pt x="2179955" y="1480343"/>
                  <a:pt x="2175827" y="2221705"/>
                </a:cubicBezTo>
                <a:lnTo>
                  <a:pt x="205581" y="2224087"/>
                </a:lnTo>
                <a:lnTo>
                  <a:pt x="12065" y="2779236"/>
                </a:lnTo>
                <a:cubicBezTo>
                  <a:pt x="9366" y="1853247"/>
                  <a:pt x="2699" y="929640"/>
                  <a:pt x="0" y="3651"/>
                </a:cubicBezTo>
                <a:close/>
              </a:path>
            </a:pathLst>
          </a:custGeom>
          <a:gradFill flip="none" rotWithShape="1">
            <a:gsLst>
              <a:gs pos="50000">
                <a:srgbClr val="3366FF"/>
              </a:gs>
              <a:gs pos="52000">
                <a:srgbClr val="3366FF"/>
              </a:gs>
              <a:gs pos="100000">
                <a:schemeClr val="accent1">
                  <a:tint val="23500"/>
                  <a:satMod val="160000"/>
                </a:schemeClr>
              </a:gs>
            </a:gsLst>
            <a:lin ang="16200000" scaled="1"/>
            <a:tileRect/>
          </a:gra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ndParaRPr>
          </a:p>
        </p:txBody>
      </p:sp>
      <p:cxnSp>
        <p:nvCxnSpPr>
          <p:cNvPr id="95" name="Straight Connector 94"/>
          <p:cNvCxnSpPr/>
          <p:nvPr/>
        </p:nvCxnSpPr>
        <p:spPr bwMode="auto">
          <a:xfrm>
            <a:off x="8244408" y="1628800"/>
            <a:ext cx="0" cy="2232248"/>
          </a:xfrm>
          <a:prstGeom prst="line">
            <a:avLst/>
          </a:prstGeom>
          <a:solidFill>
            <a:schemeClr val="accent1"/>
          </a:solidFill>
          <a:ln w="25400" cap="flat" cmpd="sng" algn="ctr">
            <a:solidFill>
              <a:schemeClr val="tx1"/>
            </a:solidFill>
            <a:prstDash val="dashDot"/>
            <a:round/>
            <a:headEnd type="none" w="med" len="med"/>
            <a:tailEnd type="none" w="med" len="med"/>
          </a:ln>
          <a:effectLst/>
        </p:spPr>
      </p:cxnSp>
      <p:sp>
        <p:nvSpPr>
          <p:cNvPr id="70" name="TextBox 69"/>
          <p:cNvSpPr txBox="1"/>
          <p:nvPr/>
        </p:nvSpPr>
        <p:spPr>
          <a:xfrm>
            <a:off x="6156176" y="4520153"/>
            <a:ext cx="2215671" cy="276999"/>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Min. load </a:t>
            </a:r>
            <a:r>
              <a:rPr lang="fi-FI" sz="1200" i="1" dirty="0" smtClean="0">
                <a:solidFill>
                  <a:srgbClr val="000000"/>
                </a:solidFill>
                <a:latin typeface="Arial"/>
              </a:rPr>
              <a:t>per genset</a:t>
            </a:r>
            <a:r>
              <a:rPr lang="fi-FI" sz="1200" dirty="0" smtClean="0">
                <a:solidFill>
                  <a:srgbClr val="000000"/>
                </a:solidFill>
                <a:latin typeface="Arial"/>
              </a:rPr>
              <a:t>: 30 % (*)</a:t>
            </a:r>
            <a:endParaRPr lang="en-GB" sz="1200" dirty="0">
              <a:solidFill>
                <a:srgbClr val="000000"/>
              </a:solidFill>
              <a:latin typeface="Arial"/>
            </a:endParaRPr>
          </a:p>
        </p:txBody>
      </p:sp>
      <p:sp>
        <p:nvSpPr>
          <p:cNvPr id="98" name="TextBox 97"/>
          <p:cNvSpPr txBox="1"/>
          <p:nvPr/>
        </p:nvSpPr>
        <p:spPr>
          <a:xfrm>
            <a:off x="6300192" y="2968496"/>
            <a:ext cx="1899879" cy="707886"/>
          </a:xfrm>
          <a:prstGeom prst="rect">
            <a:avLst/>
          </a:prstGeom>
          <a:solidFill>
            <a:schemeClr val="bg1"/>
          </a:solidFill>
          <a:ln>
            <a:solidFill>
              <a:schemeClr val="accent1"/>
            </a:solidFill>
          </a:ln>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600" dirty="0" smtClean="0">
                <a:solidFill>
                  <a:srgbClr val="000000"/>
                </a:solidFill>
                <a:latin typeface="Arial"/>
              </a:rPr>
              <a:t>Reserva Rotante</a:t>
            </a:r>
          </a:p>
          <a:p>
            <a:pPr eaLnBrk="1" fontAlgn="auto" hangingPunct="1">
              <a:spcBef>
                <a:spcPts val="0"/>
              </a:spcBef>
              <a:spcAft>
                <a:spcPts val="0"/>
              </a:spcAft>
              <a:buFont typeface="Arial" pitchFamily="34" charset="0"/>
              <a:buChar char="•"/>
            </a:pPr>
            <a:r>
              <a:rPr lang="fi-FI" sz="1200" dirty="0" smtClean="0">
                <a:solidFill>
                  <a:srgbClr val="000000"/>
                </a:solidFill>
                <a:latin typeface="Arial"/>
              </a:rPr>
              <a:t>Ramp rate &gt;100 % / min</a:t>
            </a:r>
          </a:p>
          <a:p>
            <a:pPr eaLnBrk="1" fontAlgn="auto" hangingPunct="1">
              <a:spcBef>
                <a:spcPts val="0"/>
              </a:spcBef>
              <a:spcAft>
                <a:spcPts val="0"/>
              </a:spcAft>
              <a:buFont typeface="Arial" pitchFamily="34" charset="0"/>
              <a:buChar char="•"/>
            </a:pPr>
            <a:r>
              <a:rPr lang="fi-FI" sz="1200" dirty="0" smtClean="0">
                <a:solidFill>
                  <a:srgbClr val="000000"/>
                </a:solidFill>
                <a:latin typeface="Arial"/>
              </a:rPr>
              <a:t>Frequency balancing</a:t>
            </a:r>
            <a:endParaRPr lang="en-GB" sz="1800" dirty="0">
              <a:solidFill>
                <a:srgbClr val="000000"/>
              </a:solidFill>
              <a:latin typeface="Arial"/>
            </a:endParaRPr>
          </a:p>
        </p:txBody>
      </p:sp>
    </p:spTree>
    <p:extLst>
      <p:ext uri="{BB962C8B-B14F-4D97-AF65-F5344CB8AC3E}">
        <p14:creationId xmlns:p14="http://schemas.microsoft.com/office/powerpoint/2010/main" val="12925751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889E-6 -4.98612E-6 L 0.03923 0.00255 L 0.04062 -0.05619 L 0.14444 -0.46276 L 0.15104 -0.46276 L 0.22118 -0.00439 L 0.57048 -0.00092 L 0.56927 -0.0407 L 0.58993 -0.13575 L 0.80677 -0.1376 " pathEditMode="relative" rAng="0" ptsTypes="AAAAAAAAAA">
                                      <p:cBhvr>
                                        <p:cTn id="11" dur="15000" fill="hold"/>
                                        <p:tgtEl>
                                          <p:spTgt spid="64"/>
                                        </p:tgtEl>
                                        <p:attrNameLst>
                                          <p:attrName>ppt_x</p:attrName>
                                          <p:attrName>ppt_y</p:attrName>
                                        </p:attrNameLst>
                                      </p:cBhvr>
                                      <p:rCtr x="40300" y="-23000"/>
                                    </p:animMotion>
                                  </p:childTnLst>
                                </p:cTn>
                              </p:par>
                              <p:par>
                                <p:cTn id="12" presetID="1" presetClass="entr" presetSubtype="0" fill="hold" grpId="0" nodeType="withEffect">
                                  <p:stCondLst>
                                    <p:cond delay="700"/>
                                  </p:stCondLst>
                                  <p:childTnLst>
                                    <p:set>
                                      <p:cBhvr>
                                        <p:cTn id="13" dur="1" fill="hold">
                                          <p:stCondLst>
                                            <p:cond delay="0"/>
                                          </p:stCondLst>
                                        </p:cTn>
                                        <p:tgtEl>
                                          <p:spTgt spid="79"/>
                                        </p:tgtEl>
                                        <p:attrNameLst>
                                          <p:attrName>style.visibility</p:attrName>
                                        </p:attrNameLst>
                                      </p:cBhvr>
                                      <p:to>
                                        <p:strVal val="visible"/>
                                      </p:to>
                                    </p:set>
                                  </p:childTnLst>
                                </p:cTn>
                              </p:par>
                              <p:par>
                                <p:cTn id="14" presetID="1" presetClass="entr" presetSubtype="0" fill="hold" grpId="0" nodeType="withEffect">
                                  <p:stCondLst>
                                    <p:cond delay="4000"/>
                                  </p:stCondLst>
                                  <p:childTnLst>
                                    <p:set>
                                      <p:cBhvr>
                                        <p:cTn id="15" dur="1" fill="hold">
                                          <p:stCondLst>
                                            <p:cond delay="0"/>
                                          </p:stCondLst>
                                        </p:cTn>
                                        <p:tgtEl>
                                          <p:spTgt spid="74"/>
                                        </p:tgtEl>
                                        <p:attrNameLst>
                                          <p:attrName>style.visibility</p:attrName>
                                        </p:attrNameLst>
                                      </p:cBhvr>
                                      <p:to>
                                        <p:strVal val="visible"/>
                                      </p:to>
                                    </p:set>
                                  </p:childTnLst>
                                </p:cTn>
                              </p:par>
                              <p:par>
                                <p:cTn id="16" presetID="1" presetClass="entr" presetSubtype="0" fill="hold" grpId="0" nodeType="withEffect">
                                  <p:stCondLst>
                                    <p:cond delay="5800"/>
                                  </p:stCondLst>
                                  <p:childTnLst>
                                    <p:set>
                                      <p:cBhvr>
                                        <p:cTn id="17" dur="1" fill="hold">
                                          <p:stCondLst>
                                            <p:cond delay="0"/>
                                          </p:stCondLst>
                                        </p:cTn>
                                        <p:tgtEl>
                                          <p:spTgt spid="108"/>
                                        </p:tgtEl>
                                        <p:attrNameLst>
                                          <p:attrName>style.visibility</p:attrName>
                                        </p:attrNameLst>
                                      </p:cBhvr>
                                      <p:to>
                                        <p:strVal val="visible"/>
                                      </p:to>
                                    </p:set>
                                  </p:childTnLst>
                                </p:cTn>
                              </p:par>
                              <p:par>
                                <p:cTn id="18" presetID="1" presetClass="entr" presetSubtype="0" fill="hold" grpId="0" nodeType="withEffect">
                                  <p:stCondLst>
                                    <p:cond delay="7000"/>
                                  </p:stCondLst>
                                  <p:childTnLst>
                                    <p:set>
                                      <p:cBhvr>
                                        <p:cTn id="19" dur="1" fill="hold">
                                          <p:stCondLst>
                                            <p:cond delay="0"/>
                                          </p:stCondLst>
                                        </p:cTn>
                                        <p:tgtEl>
                                          <p:spTgt spid="112"/>
                                        </p:tgtEl>
                                        <p:attrNameLst>
                                          <p:attrName>style.visibility</p:attrName>
                                        </p:attrNameLst>
                                      </p:cBhvr>
                                      <p:to>
                                        <p:strVal val="visible"/>
                                      </p:to>
                                    </p:set>
                                  </p:childTnLst>
                                </p:cTn>
                              </p:par>
                              <p:par>
                                <p:cTn id="20" presetID="1" presetClass="entr" presetSubtype="0" fill="hold" grpId="0" nodeType="withEffect">
                                  <p:stCondLst>
                                    <p:cond delay="8000"/>
                                  </p:stCondLst>
                                  <p:childTnLst>
                                    <p:set>
                                      <p:cBhvr>
                                        <p:cTn id="21" dur="1" fill="hold">
                                          <p:stCondLst>
                                            <p:cond delay="0"/>
                                          </p:stCondLst>
                                        </p:cTn>
                                        <p:tgtEl>
                                          <p:spTgt spid="63"/>
                                        </p:tgtEl>
                                        <p:attrNameLst>
                                          <p:attrName>style.visibility</p:attrName>
                                        </p:attrNameLst>
                                      </p:cBhvr>
                                      <p:to>
                                        <p:strVal val="visible"/>
                                      </p:to>
                                    </p:set>
                                  </p:childTnLst>
                                </p:cTn>
                              </p:par>
                              <p:par>
                                <p:cTn id="22" presetID="1" presetClass="entr" presetSubtype="0" fill="hold" nodeType="withEffect">
                                  <p:stCondLst>
                                    <p:cond delay="8000"/>
                                  </p:stCondLst>
                                  <p:childTnLst>
                                    <p:set>
                                      <p:cBhvr>
                                        <p:cTn id="23" dur="1" fill="hold">
                                          <p:stCondLst>
                                            <p:cond delay="0"/>
                                          </p:stCondLst>
                                        </p:cTn>
                                        <p:tgtEl>
                                          <p:spTgt spid="69"/>
                                        </p:tgtEl>
                                        <p:attrNameLst>
                                          <p:attrName>style.visibility</p:attrName>
                                        </p:attrNameLst>
                                      </p:cBhvr>
                                      <p:to>
                                        <p:strVal val="visible"/>
                                      </p:to>
                                    </p:set>
                                  </p:childTnLst>
                                </p:cTn>
                              </p:par>
                              <p:par>
                                <p:cTn id="24" presetID="1" presetClass="entr" presetSubtype="0" fill="hold" grpId="0" nodeType="withEffect">
                                  <p:stCondLst>
                                    <p:cond delay="8000"/>
                                  </p:stCondLst>
                                  <p:childTnLst>
                                    <p:set>
                                      <p:cBhvr>
                                        <p:cTn id="25" dur="1" fill="hold">
                                          <p:stCondLst>
                                            <p:cond delay="0"/>
                                          </p:stCondLst>
                                        </p:cTn>
                                        <p:tgtEl>
                                          <p:spTgt spid="61"/>
                                        </p:tgtEl>
                                        <p:attrNameLst>
                                          <p:attrName>style.visibility</p:attrName>
                                        </p:attrNameLst>
                                      </p:cBhvr>
                                      <p:to>
                                        <p:strVal val="visible"/>
                                      </p:to>
                                    </p:set>
                                  </p:childTnLst>
                                </p:cTn>
                              </p:par>
                              <p:par>
                                <p:cTn id="26" presetID="1" presetClass="entr" presetSubtype="0" fill="hold" grpId="0" nodeType="withEffect">
                                  <p:stCondLst>
                                    <p:cond delay="9000"/>
                                  </p:stCondLst>
                                  <p:childTnLst>
                                    <p:set>
                                      <p:cBhvr>
                                        <p:cTn id="27" dur="1" fill="hold">
                                          <p:stCondLst>
                                            <p:cond delay="0"/>
                                          </p:stCondLst>
                                        </p:cTn>
                                        <p:tgtEl>
                                          <p:spTgt spid="117"/>
                                        </p:tgtEl>
                                        <p:attrNameLst>
                                          <p:attrName>style.visibility</p:attrName>
                                        </p:attrNameLst>
                                      </p:cBhvr>
                                      <p:to>
                                        <p:strVal val="visible"/>
                                      </p:to>
                                    </p:set>
                                  </p:childTnLst>
                                </p:cTn>
                              </p:par>
                              <p:par>
                                <p:cTn id="28" presetID="1" presetClass="entr" presetSubtype="0" fill="hold" grpId="0" nodeType="withEffect">
                                  <p:stCondLst>
                                    <p:cond delay="12000"/>
                                  </p:stCondLst>
                                  <p:childTnLst>
                                    <p:set>
                                      <p:cBhvr>
                                        <p:cTn id="29" dur="1" fill="hold">
                                          <p:stCondLst>
                                            <p:cond delay="0"/>
                                          </p:stCondLst>
                                        </p:cTn>
                                        <p:tgtEl>
                                          <p:spTgt spid="70"/>
                                        </p:tgtEl>
                                        <p:attrNameLst>
                                          <p:attrName>style.visibility</p:attrName>
                                        </p:attrNameLst>
                                      </p:cBhvr>
                                      <p:to>
                                        <p:strVal val="visible"/>
                                      </p:to>
                                    </p:set>
                                  </p:childTnLst>
                                </p:cTn>
                              </p:par>
                              <p:par>
                                <p:cTn id="30" presetID="3" presetClass="entr" presetSubtype="10" fill="hold" nodeType="withEffect">
                                  <p:stCondLst>
                                    <p:cond delay="12000"/>
                                  </p:stCondLst>
                                  <p:childTnLst>
                                    <p:set>
                                      <p:cBhvr>
                                        <p:cTn id="31" dur="1" fill="hold">
                                          <p:stCondLst>
                                            <p:cond delay="0"/>
                                          </p:stCondLst>
                                        </p:cTn>
                                        <p:tgtEl>
                                          <p:spTgt spid="71">
                                            <p:txEl>
                                              <p:pRg st="0" end="0"/>
                                            </p:txEl>
                                          </p:spTgt>
                                        </p:tgtEl>
                                        <p:attrNameLst>
                                          <p:attrName>style.visibility</p:attrName>
                                        </p:attrNameLst>
                                      </p:cBhvr>
                                      <p:to>
                                        <p:strVal val="visible"/>
                                      </p:to>
                                    </p:set>
                                    <p:animEffect transition="in" filter="blinds(horizontal)">
                                      <p:cBhvr>
                                        <p:cTn id="32" dur="500"/>
                                        <p:tgtEl>
                                          <p:spTgt spid="71">
                                            <p:txEl>
                                              <p:pRg st="0" end="0"/>
                                            </p:txEl>
                                          </p:spTgt>
                                        </p:tgtEl>
                                      </p:cBhvr>
                                    </p:animEffect>
                                  </p:childTnLst>
                                </p:cTn>
                              </p:par>
                              <p:par>
                                <p:cTn id="33" presetID="1" presetClass="entr" presetSubtype="0" fill="hold" grpId="0" nodeType="withEffect">
                                  <p:stCondLst>
                                    <p:cond delay="13500"/>
                                  </p:stCondLst>
                                  <p:childTnLst>
                                    <p:set>
                                      <p:cBhvr>
                                        <p:cTn id="34" dur="1" fill="hold">
                                          <p:stCondLst>
                                            <p:cond delay="0"/>
                                          </p:stCondLst>
                                        </p:cTn>
                                        <p:tgtEl>
                                          <p:spTgt spid="65"/>
                                        </p:tgtEl>
                                        <p:attrNameLst>
                                          <p:attrName>style.visibility</p:attrName>
                                        </p:attrNameLst>
                                      </p:cBhvr>
                                      <p:to>
                                        <p:strVal val="visible"/>
                                      </p:to>
                                    </p:set>
                                  </p:childTnLst>
                                </p:cTn>
                              </p:par>
                              <p:par>
                                <p:cTn id="35" presetID="1" presetClass="entr" presetSubtype="0" fill="hold" grpId="0" nodeType="withEffect">
                                  <p:stCondLst>
                                    <p:cond delay="1350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9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7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81"/>
                                        </p:tgtEl>
                                        <p:attrNameLst>
                                          <p:attrName>style.visibility</p:attrName>
                                        </p:attrNameLst>
                                      </p:cBhvr>
                                      <p:to>
                                        <p:strVal val="visible"/>
                                      </p:to>
                                    </p:set>
                                  </p:childTnLst>
                                </p:cTn>
                              </p:par>
                            </p:childTnLst>
                          </p:cTn>
                        </p:par>
                        <p:par>
                          <p:cTn id="45" fill="hold">
                            <p:stCondLst>
                              <p:cond delay="0"/>
                            </p:stCondLst>
                            <p:childTnLst>
                              <p:par>
                                <p:cTn id="46" presetID="1" presetClass="entr" presetSubtype="0" fill="hold" nodeType="afterEffect">
                                  <p:stCondLst>
                                    <p:cond delay="500"/>
                                  </p:stCondLst>
                                  <p:childTnLst>
                                    <p:set>
                                      <p:cBhvr>
                                        <p:cTn id="47" dur="1" fill="hold">
                                          <p:stCondLst>
                                            <p:cond delay="0"/>
                                          </p:stCondLst>
                                        </p:cTn>
                                        <p:tgtEl>
                                          <p:spTgt spid="91"/>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97"/>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92"/>
                                        </p:tgtEl>
                                        <p:attrNameLst>
                                          <p:attrName>style.visibility</p:attrName>
                                        </p:attrNameLst>
                                      </p:cBhvr>
                                      <p:to>
                                        <p:strVal val="visible"/>
                                      </p:to>
                                    </p:set>
                                  </p:childTnLst>
                                </p:cTn>
                              </p:par>
                              <p:par>
                                <p:cTn id="54" presetID="1" presetClass="entr" presetSubtype="0" fill="hold" nodeType="withEffect">
                                  <p:stCondLst>
                                    <p:cond delay="0"/>
                                  </p:stCondLst>
                                  <p:childTnLst>
                                    <p:set>
                                      <p:cBhvr>
                                        <p:cTn id="55" dur="1" fill="hold">
                                          <p:stCondLst>
                                            <p:cond delay="0"/>
                                          </p:stCondLst>
                                        </p:cTn>
                                        <p:tgtEl>
                                          <p:spTgt spid="95"/>
                                        </p:tgtEl>
                                        <p:attrNameLst>
                                          <p:attrName>style.visibility</p:attrName>
                                        </p:attrNameLst>
                                      </p:cBhvr>
                                      <p:to>
                                        <p:strVal val="visible"/>
                                      </p:to>
                                    </p:set>
                                  </p:childTnLst>
                                </p:cTn>
                              </p:par>
                            </p:childTnLst>
                          </p:cTn>
                        </p:par>
                        <p:par>
                          <p:cTn id="56" fill="hold">
                            <p:stCondLst>
                              <p:cond delay="0"/>
                            </p:stCondLst>
                            <p:childTnLst>
                              <p:par>
                                <p:cTn id="57" presetID="1" presetClass="entr" presetSubtype="0" fill="hold" nodeType="afterEffect">
                                  <p:stCondLst>
                                    <p:cond delay="500"/>
                                  </p:stCondLst>
                                  <p:childTnLst>
                                    <p:set>
                                      <p:cBhvr>
                                        <p:cTn id="58" dur="1" fill="hold">
                                          <p:stCondLst>
                                            <p:cond delay="0"/>
                                          </p:stCondLst>
                                        </p:cTn>
                                        <p:tgtEl>
                                          <p:spTgt spid="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74" grpId="0" animBg="1"/>
      <p:bldP spid="79" grpId="0" animBg="1"/>
      <p:bldP spid="108" grpId="0" animBg="1"/>
      <p:bldP spid="112" grpId="0" animBg="1"/>
      <p:bldP spid="117" grpId="0" animBg="1"/>
      <p:bldP spid="61" grpId="0" animBg="1"/>
      <p:bldP spid="63" grpId="0"/>
      <p:bldP spid="65" grpId="0" animBg="1"/>
      <p:bldP spid="67" grpId="0"/>
      <p:bldP spid="97" grpId="0" animBg="1"/>
      <p:bldP spid="7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Picture 64" descr="PPTgrid.png"/>
          <p:cNvPicPr>
            <a:picLocks noChangeAspect="1"/>
          </p:cNvPicPr>
          <p:nvPr/>
        </p:nvPicPr>
        <p:blipFill>
          <a:blip r:embed="rId3" cstate="print"/>
          <a:stretch>
            <a:fillRect/>
          </a:stretch>
        </p:blipFill>
        <p:spPr>
          <a:xfrm>
            <a:off x="827584" y="943660"/>
            <a:ext cx="7491365" cy="3925500"/>
          </a:xfrm>
          <a:prstGeom prst="rect">
            <a:avLst/>
          </a:prstGeom>
        </p:spPr>
      </p:pic>
      <p:sp>
        <p:nvSpPr>
          <p:cNvPr id="56784" name="Rectangle 1226"/>
          <p:cNvSpPr>
            <a:spLocks noGrp="1" noChangeArrowheads="1"/>
          </p:cNvSpPr>
          <p:nvPr>
            <p:ph type="title"/>
          </p:nvPr>
        </p:nvSpPr>
        <p:spPr>
          <a:xfrm>
            <a:off x="0" y="279"/>
            <a:ext cx="7546206" cy="623793"/>
          </a:xfrm>
        </p:spPr>
        <p:txBody>
          <a:bodyPr/>
          <a:lstStyle/>
          <a:p>
            <a:r>
              <a:rPr lang="fi-FI" dirty="0" smtClean="0"/>
              <a:t>Ciclado en </a:t>
            </a:r>
            <a:r>
              <a:rPr lang="fi-FI" dirty="0"/>
              <a:t>una planta con </a:t>
            </a:r>
            <a:r>
              <a:rPr lang="fi-FI" dirty="0" smtClean="0"/>
              <a:t>motores Wärtsilä 34</a:t>
            </a:r>
          </a:p>
        </p:txBody>
      </p:sp>
      <p:sp>
        <p:nvSpPr>
          <p:cNvPr id="56758" name="Text Box 331"/>
          <p:cNvSpPr txBox="1">
            <a:spLocks noChangeArrowheads="1"/>
          </p:cNvSpPr>
          <p:nvPr/>
        </p:nvSpPr>
        <p:spPr bwMode="auto">
          <a:xfrm>
            <a:off x="756865" y="4810125"/>
            <a:ext cx="268288" cy="274638"/>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759" name="Text Box 332"/>
          <p:cNvSpPr txBox="1">
            <a:spLocks noChangeArrowheads="1"/>
          </p:cNvSpPr>
          <p:nvPr/>
        </p:nvSpPr>
        <p:spPr bwMode="auto">
          <a:xfrm>
            <a:off x="1393578"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1</a:t>
            </a:r>
            <a:endParaRPr lang="en-GB" sz="1200" dirty="0" smtClean="0">
              <a:solidFill>
                <a:srgbClr val="000000"/>
              </a:solidFill>
              <a:latin typeface="Arial"/>
            </a:endParaRPr>
          </a:p>
        </p:txBody>
      </p:sp>
      <p:sp>
        <p:nvSpPr>
          <p:cNvPr id="56760" name="Text Box 333"/>
          <p:cNvSpPr txBox="1">
            <a:spLocks noChangeArrowheads="1"/>
          </p:cNvSpPr>
          <p:nvPr/>
        </p:nvSpPr>
        <p:spPr bwMode="auto">
          <a:xfrm>
            <a:off x="2044451"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en-GB" sz="1200" dirty="0" smtClean="0">
                <a:solidFill>
                  <a:srgbClr val="000000"/>
                </a:solidFill>
                <a:latin typeface="Arial"/>
              </a:rPr>
              <a:t>2</a:t>
            </a:r>
          </a:p>
        </p:txBody>
      </p:sp>
      <p:sp>
        <p:nvSpPr>
          <p:cNvPr id="56761" name="Text Box 334"/>
          <p:cNvSpPr txBox="1">
            <a:spLocks noChangeArrowheads="1"/>
          </p:cNvSpPr>
          <p:nvPr/>
        </p:nvSpPr>
        <p:spPr bwMode="auto">
          <a:xfrm>
            <a:off x="2699792"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3</a:t>
            </a:r>
            <a:endParaRPr lang="en-GB" sz="1200" dirty="0" smtClean="0">
              <a:solidFill>
                <a:srgbClr val="000000"/>
              </a:solidFill>
              <a:latin typeface="Arial"/>
            </a:endParaRPr>
          </a:p>
        </p:txBody>
      </p:sp>
      <p:sp>
        <p:nvSpPr>
          <p:cNvPr id="56762" name="Text Box 335"/>
          <p:cNvSpPr txBox="1">
            <a:spLocks noChangeArrowheads="1"/>
          </p:cNvSpPr>
          <p:nvPr/>
        </p:nvSpPr>
        <p:spPr bwMode="auto">
          <a:xfrm>
            <a:off x="3366271"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4</a:t>
            </a:r>
            <a:endParaRPr lang="en-GB" sz="1200" dirty="0" smtClean="0">
              <a:solidFill>
                <a:srgbClr val="000000"/>
              </a:solidFill>
              <a:latin typeface="Arial"/>
            </a:endParaRPr>
          </a:p>
        </p:txBody>
      </p:sp>
      <p:sp>
        <p:nvSpPr>
          <p:cNvPr id="56763" name="Text Box 336"/>
          <p:cNvSpPr txBox="1">
            <a:spLocks noChangeArrowheads="1"/>
          </p:cNvSpPr>
          <p:nvPr/>
        </p:nvSpPr>
        <p:spPr bwMode="auto">
          <a:xfrm>
            <a:off x="3995936"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5</a:t>
            </a:r>
            <a:endParaRPr lang="en-GB" sz="1200" dirty="0" smtClean="0">
              <a:solidFill>
                <a:srgbClr val="000000"/>
              </a:solidFill>
              <a:latin typeface="Arial"/>
            </a:endParaRPr>
          </a:p>
        </p:txBody>
      </p:sp>
      <p:sp>
        <p:nvSpPr>
          <p:cNvPr id="56764" name="Text Box 337"/>
          <p:cNvSpPr txBox="1">
            <a:spLocks noChangeArrowheads="1"/>
          </p:cNvSpPr>
          <p:nvPr/>
        </p:nvSpPr>
        <p:spPr bwMode="auto">
          <a:xfrm>
            <a:off x="4602708" y="4810125"/>
            <a:ext cx="269626"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6</a:t>
            </a:r>
            <a:endParaRPr lang="en-GB" sz="1200" dirty="0" smtClean="0">
              <a:solidFill>
                <a:srgbClr val="000000"/>
              </a:solidFill>
              <a:latin typeface="Arial"/>
            </a:endParaRPr>
          </a:p>
        </p:txBody>
      </p:sp>
      <p:sp>
        <p:nvSpPr>
          <p:cNvPr id="56765" name="Text Box 338"/>
          <p:cNvSpPr txBox="1">
            <a:spLocks noChangeArrowheads="1"/>
          </p:cNvSpPr>
          <p:nvPr/>
        </p:nvSpPr>
        <p:spPr bwMode="auto">
          <a:xfrm>
            <a:off x="5244059"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7</a:t>
            </a:r>
            <a:endParaRPr lang="en-GB" sz="1200" dirty="0" smtClean="0">
              <a:solidFill>
                <a:srgbClr val="000000"/>
              </a:solidFill>
              <a:latin typeface="Arial"/>
            </a:endParaRPr>
          </a:p>
        </p:txBody>
      </p:sp>
      <p:sp>
        <p:nvSpPr>
          <p:cNvPr id="56766" name="Text Box 339"/>
          <p:cNvSpPr txBox="1">
            <a:spLocks noChangeArrowheads="1"/>
          </p:cNvSpPr>
          <p:nvPr/>
        </p:nvSpPr>
        <p:spPr bwMode="auto">
          <a:xfrm>
            <a:off x="5885409"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8</a:t>
            </a:r>
            <a:endParaRPr lang="en-GB" sz="1200" dirty="0" smtClean="0">
              <a:solidFill>
                <a:srgbClr val="000000"/>
              </a:solidFill>
              <a:latin typeface="Arial"/>
            </a:endParaRPr>
          </a:p>
        </p:txBody>
      </p:sp>
      <p:sp>
        <p:nvSpPr>
          <p:cNvPr id="56767" name="Text Box 340"/>
          <p:cNvSpPr txBox="1">
            <a:spLocks noChangeArrowheads="1"/>
          </p:cNvSpPr>
          <p:nvPr/>
        </p:nvSpPr>
        <p:spPr bwMode="auto">
          <a:xfrm>
            <a:off x="6525171" y="4810125"/>
            <a:ext cx="269625"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9</a:t>
            </a:r>
            <a:endParaRPr lang="en-GB" sz="1200" dirty="0" smtClean="0">
              <a:solidFill>
                <a:srgbClr val="000000"/>
              </a:solidFill>
              <a:latin typeface="Arial"/>
            </a:endParaRPr>
          </a:p>
        </p:txBody>
      </p:sp>
      <p:sp>
        <p:nvSpPr>
          <p:cNvPr id="56768" name="Text Box 341"/>
          <p:cNvSpPr txBox="1">
            <a:spLocks noChangeArrowheads="1"/>
          </p:cNvSpPr>
          <p:nvPr/>
        </p:nvSpPr>
        <p:spPr bwMode="auto">
          <a:xfrm>
            <a:off x="7124042" y="4810125"/>
            <a:ext cx="354584"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10</a:t>
            </a:r>
            <a:endParaRPr lang="en-GB" sz="1200" dirty="0" smtClean="0">
              <a:solidFill>
                <a:srgbClr val="000000"/>
              </a:solidFill>
              <a:latin typeface="Arial"/>
            </a:endParaRPr>
          </a:p>
        </p:txBody>
      </p:sp>
      <p:sp>
        <p:nvSpPr>
          <p:cNvPr id="56769" name="Text Box 344"/>
          <p:cNvSpPr txBox="1">
            <a:spLocks noChangeArrowheads="1"/>
          </p:cNvSpPr>
          <p:nvPr/>
        </p:nvSpPr>
        <p:spPr bwMode="auto">
          <a:xfrm>
            <a:off x="8076828" y="4814888"/>
            <a:ext cx="455612" cy="246062"/>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000" smtClean="0">
                <a:solidFill>
                  <a:srgbClr val="000000"/>
                </a:solidFill>
                <a:latin typeface="Arial"/>
              </a:rPr>
              <a:t>mins</a:t>
            </a:r>
            <a:endParaRPr lang="en-GB" sz="1000" smtClean="0">
              <a:solidFill>
                <a:srgbClr val="000000"/>
              </a:solidFill>
              <a:latin typeface="Arial"/>
            </a:endParaRPr>
          </a:p>
        </p:txBody>
      </p:sp>
      <p:sp>
        <p:nvSpPr>
          <p:cNvPr id="56770" name="Text Box 356"/>
          <p:cNvSpPr txBox="1">
            <a:spLocks noChangeArrowheads="1"/>
          </p:cNvSpPr>
          <p:nvPr/>
        </p:nvSpPr>
        <p:spPr bwMode="auto">
          <a:xfrm>
            <a:off x="8316913" y="21669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80</a:t>
            </a:r>
            <a:endParaRPr lang="en-GB" sz="1200" smtClean="0">
              <a:solidFill>
                <a:srgbClr val="000000"/>
              </a:solidFill>
              <a:latin typeface="Arial"/>
            </a:endParaRPr>
          </a:p>
        </p:txBody>
      </p:sp>
      <p:sp>
        <p:nvSpPr>
          <p:cNvPr id="56771" name="Text Box 357"/>
          <p:cNvSpPr txBox="1">
            <a:spLocks noChangeArrowheads="1"/>
          </p:cNvSpPr>
          <p:nvPr/>
        </p:nvSpPr>
        <p:spPr bwMode="auto">
          <a:xfrm>
            <a:off x="8316913" y="24765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70</a:t>
            </a:r>
            <a:endParaRPr lang="en-GB" sz="1200" smtClean="0">
              <a:solidFill>
                <a:srgbClr val="000000"/>
              </a:solidFill>
              <a:latin typeface="Arial"/>
            </a:endParaRPr>
          </a:p>
        </p:txBody>
      </p:sp>
      <p:sp>
        <p:nvSpPr>
          <p:cNvPr id="56772" name="Text Box 358"/>
          <p:cNvSpPr txBox="1">
            <a:spLocks noChangeArrowheads="1"/>
          </p:cNvSpPr>
          <p:nvPr/>
        </p:nvSpPr>
        <p:spPr bwMode="auto">
          <a:xfrm>
            <a:off x="8316913" y="279717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60</a:t>
            </a:r>
            <a:endParaRPr lang="en-GB" sz="1200" smtClean="0">
              <a:solidFill>
                <a:srgbClr val="000000"/>
              </a:solidFill>
              <a:latin typeface="Arial"/>
            </a:endParaRPr>
          </a:p>
        </p:txBody>
      </p:sp>
      <p:sp>
        <p:nvSpPr>
          <p:cNvPr id="56773" name="Text Box 359"/>
          <p:cNvSpPr txBox="1">
            <a:spLocks noChangeArrowheads="1"/>
          </p:cNvSpPr>
          <p:nvPr/>
        </p:nvSpPr>
        <p:spPr bwMode="auto">
          <a:xfrm>
            <a:off x="8316913" y="31067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74" name="Text Box 360"/>
          <p:cNvSpPr txBox="1">
            <a:spLocks noChangeArrowheads="1"/>
          </p:cNvSpPr>
          <p:nvPr/>
        </p:nvSpPr>
        <p:spPr bwMode="auto">
          <a:xfrm>
            <a:off x="8316913" y="34178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75" name="Text Box 361"/>
          <p:cNvSpPr txBox="1">
            <a:spLocks noChangeArrowheads="1"/>
          </p:cNvSpPr>
          <p:nvPr/>
        </p:nvSpPr>
        <p:spPr bwMode="auto">
          <a:xfrm>
            <a:off x="8316913" y="37290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776" name="Text Box 362"/>
          <p:cNvSpPr txBox="1">
            <a:spLocks noChangeArrowheads="1"/>
          </p:cNvSpPr>
          <p:nvPr/>
        </p:nvSpPr>
        <p:spPr bwMode="auto">
          <a:xfrm>
            <a:off x="8316913" y="40386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777" name="Text Box 363"/>
          <p:cNvSpPr txBox="1">
            <a:spLocks noChangeArrowheads="1"/>
          </p:cNvSpPr>
          <p:nvPr/>
        </p:nvSpPr>
        <p:spPr bwMode="auto">
          <a:xfrm>
            <a:off x="8316913" y="43497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778" name="Text Box 364"/>
          <p:cNvSpPr txBox="1">
            <a:spLocks noChangeArrowheads="1"/>
          </p:cNvSpPr>
          <p:nvPr/>
        </p:nvSpPr>
        <p:spPr bwMode="auto">
          <a:xfrm>
            <a:off x="8401050" y="4660900"/>
            <a:ext cx="268288"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0</a:t>
            </a:r>
            <a:endParaRPr lang="en-GB" sz="1200" smtClean="0">
              <a:solidFill>
                <a:srgbClr val="000000"/>
              </a:solidFill>
              <a:latin typeface="Arial"/>
            </a:endParaRPr>
          </a:p>
        </p:txBody>
      </p:sp>
      <p:sp>
        <p:nvSpPr>
          <p:cNvPr id="56779" name="Text Box 365"/>
          <p:cNvSpPr txBox="1">
            <a:spLocks noChangeArrowheads="1"/>
          </p:cNvSpPr>
          <p:nvPr/>
        </p:nvSpPr>
        <p:spPr bwMode="auto">
          <a:xfrm>
            <a:off x="8316913" y="180657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90</a:t>
            </a:r>
            <a:endParaRPr lang="en-GB" sz="1200" smtClean="0">
              <a:solidFill>
                <a:srgbClr val="000000"/>
              </a:solidFill>
              <a:latin typeface="Arial"/>
            </a:endParaRPr>
          </a:p>
        </p:txBody>
      </p:sp>
      <p:sp>
        <p:nvSpPr>
          <p:cNvPr id="56780" name="Text Box 366"/>
          <p:cNvSpPr txBox="1">
            <a:spLocks noChangeArrowheads="1"/>
          </p:cNvSpPr>
          <p:nvPr/>
        </p:nvSpPr>
        <p:spPr bwMode="auto">
          <a:xfrm>
            <a:off x="8232775" y="1495425"/>
            <a:ext cx="436563"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b="1" smtClean="0">
                <a:solidFill>
                  <a:srgbClr val="000000"/>
                </a:solidFill>
                <a:latin typeface="Arial"/>
              </a:rPr>
              <a:t>100</a:t>
            </a:r>
            <a:endParaRPr lang="en-GB" sz="1200" b="1" smtClean="0">
              <a:solidFill>
                <a:srgbClr val="000000"/>
              </a:solidFill>
              <a:latin typeface="Arial"/>
            </a:endParaRPr>
          </a:p>
        </p:txBody>
      </p:sp>
      <p:sp>
        <p:nvSpPr>
          <p:cNvPr id="56781" name="Text Box 367"/>
          <p:cNvSpPr txBox="1">
            <a:spLocks noChangeArrowheads="1"/>
          </p:cNvSpPr>
          <p:nvPr/>
        </p:nvSpPr>
        <p:spPr bwMode="auto">
          <a:xfrm>
            <a:off x="8231188" y="938213"/>
            <a:ext cx="698500" cy="274637"/>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Load %</a:t>
            </a:r>
            <a:endParaRPr lang="en-GB" sz="1200" smtClean="0">
              <a:solidFill>
                <a:srgbClr val="000000"/>
              </a:solidFill>
              <a:latin typeface="Arial"/>
            </a:endParaRPr>
          </a:p>
        </p:txBody>
      </p:sp>
      <p:sp>
        <p:nvSpPr>
          <p:cNvPr id="56782" name="Text Box 526"/>
          <p:cNvSpPr txBox="1">
            <a:spLocks noChangeArrowheads="1"/>
          </p:cNvSpPr>
          <p:nvPr/>
        </p:nvSpPr>
        <p:spPr bwMode="auto">
          <a:xfrm>
            <a:off x="7767923" y="4806950"/>
            <a:ext cx="343172" cy="276999"/>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dirty="0" smtClean="0">
                <a:solidFill>
                  <a:srgbClr val="000000"/>
                </a:solidFill>
                <a:latin typeface="Arial"/>
              </a:rPr>
              <a:t>11</a:t>
            </a:r>
            <a:endParaRPr lang="en-GB" sz="1200" dirty="0" smtClean="0">
              <a:solidFill>
                <a:srgbClr val="000000"/>
              </a:solidFill>
              <a:latin typeface="Arial"/>
            </a:endParaRPr>
          </a:p>
        </p:txBody>
      </p:sp>
      <p:sp>
        <p:nvSpPr>
          <p:cNvPr id="56788" name="Text Box 356"/>
          <p:cNvSpPr txBox="1">
            <a:spLocks noChangeArrowheads="1"/>
          </p:cNvSpPr>
          <p:nvPr/>
        </p:nvSpPr>
        <p:spPr bwMode="auto">
          <a:xfrm>
            <a:off x="528637" y="21605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80</a:t>
            </a:r>
            <a:endParaRPr lang="en-GB" sz="1200" smtClean="0">
              <a:solidFill>
                <a:srgbClr val="000000"/>
              </a:solidFill>
              <a:latin typeface="Arial"/>
            </a:endParaRPr>
          </a:p>
        </p:txBody>
      </p:sp>
      <p:sp>
        <p:nvSpPr>
          <p:cNvPr id="56795" name="Text Box 357"/>
          <p:cNvSpPr txBox="1">
            <a:spLocks noChangeArrowheads="1"/>
          </p:cNvSpPr>
          <p:nvPr/>
        </p:nvSpPr>
        <p:spPr bwMode="auto">
          <a:xfrm>
            <a:off x="528637" y="24701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70</a:t>
            </a:r>
            <a:endParaRPr lang="en-GB" sz="1200" smtClean="0">
              <a:solidFill>
                <a:srgbClr val="000000"/>
              </a:solidFill>
              <a:latin typeface="Arial"/>
            </a:endParaRPr>
          </a:p>
        </p:txBody>
      </p:sp>
      <p:sp>
        <p:nvSpPr>
          <p:cNvPr id="56796" name="Text Box 358"/>
          <p:cNvSpPr txBox="1">
            <a:spLocks noChangeArrowheads="1"/>
          </p:cNvSpPr>
          <p:nvPr/>
        </p:nvSpPr>
        <p:spPr bwMode="auto">
          <a:xfrm>
            <a:off x="528637" y="279082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60</a:t>
            </a:r>
            <a:endParaRPr lang="en-GB" sz="1200" smtClean="0">
              <a:solidFill>
                <a:srgbClr val="000000"/>
              </a:solidFill>
              <a:latin typeface="Arial"/>
            </a:endParaRPr>
          </a:p>
        </p:txBody>
      </p:sp>
      <p:sp>
        <p:nvSpPr>
          <p:cNvPr id="56797" name="Text Box 359"/>
          <p:cNvSpPr txBox="1">
            <a:spLocks noChangeArrowheads="1"/>
          </p:cNvSpPr>
          <p:nvPr/>
        </p:nvSpPr>
        <p:spPr bwMode="auto">
          <a:xfrm>
            <a:off x="530225" y="30924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50</a:t>
            </a:r>
            <a:endParaRPr lang="en-GB" sz="1200" smtClean="0">
              <a:solidFill>
                <a:srgbClr val="000000"/>
              </a:solidFill>
              <a:latin typeface="Arial"/>
            </a:endParaRPr>
          </a:p>
        </p:txBody>
      </p:sp>
      <p:sp>
        <p:nvSpPr>
          <p:cNvPr id="56798" name="Text Box 360"/>
          <p:cNvSpPr txBox="1">
            <a:spLocks noChangeArrowheads="1"/>
          </p:cNvSpPr>
          <p:nvPr/>
        </p:nvSpPr>
        <p:spPr bwMode="auto">
          <a:xfrm>
            <a:off x="528637" y="341153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40</a:t>
            </a:r>
            <a:endParaRPr lang="en-GB" sz="1200" smtClean="0">
              <a:solidFill>
                <a:srgbClr val="000000"/>
              </a:solidFill>
              <a:latin typeface="Arial"/>
            </a:endParaRPr>
          </a:p>
        </p:txBody>
      </p:sp>
      <p:sp>
        <p:nvSpPr>
          <p:cNvPr id="56799" name="Text Box 361"/>
          <p:cNvSpPr txBox="1">
            <a:spLocks noChangeArrowheads="1"/>
          </p:cNvSpPr>
          <p:nvPr/>
        </p:nvSpPr>
        <p:spPr bwMode="auto">
          <a:xfrm>
            <a:off x="528637" y="3722688"/>
            <a:ext cx="352425" cy="274637"/>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30</a:t>
            </a:r>
            <a:endParaRPr lang="en-GB" sz="1200" smtClean="0">
              <a:solidFill>
                <a:srgbClr val="000000"/>
              </a:solidFill>
              <a:latin typeface="Arial"/>
            </a:endParaRPr>
          </a:p>
        </p:txBody>
      </p:sp>
      <p:sp>
        <p:nvSpPr>
          <p:cNvPr id="56800" name="Text Box 362"/>
          <p:cNvSpPr txBox="1">
            <a:spLocks noChangeArrowheads="1"/>
          </p:cNvSpPr>
          <p:nvPr/>
        </p:nvSpPr>
        <p:spPr bwMode="auto">
          <a:xfrm>
            <a:off x="528637" y="403225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20</a:t>
            </a:r>
            <a:endParaRPr lang="en-GB" sz="1200" smtClean="0">
              <a:solidFill>
                <a:srgbClr val="000000"/>
              </a:solidFill>
              <a:latin typeface="Arial"/>
            </a:endParaRPr>
          </a:p>
        </p:txBody>
      </p:sp>
      <p:sp>
        <p:nvSpPr>
          <p:cNvPr id="56801" name="Text Box 363"/>
          <p:cNvSpPr txBox="1">
            <a:spLocks noChangeArrowheads="1"/>
          </p:cNvSpPr>
          <p:nvPr/>
        </p:nvSpPr>
        <p:spPr bwMode="auto">
          <a:xfrm>
            <a:off x="528637" y="4343400"/>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10</a:t>
            </a:r>
            <a:endParaRPr lang="en-GB" sz="1200" smtClean="0">
              <a:solidFill>
                <a:srgbClr val="000000"/>
              </a:solidFill>
              <a:latin typeface="Arial"/>
            </a:endParaRPr>
          </a:p>
        </p:txBody>
      </p:sp>
      <p:sp>
        <p:nvSpPr>
          <p:cNvPr id="56803" name="Text Box 365"/>
          <p:cNvSpPr txBox="1">
            <a:spLocks noChangeArrowheads="1"/>
          </p:cNvSpPr>
          <p:nvPr/>
        </p:nvSpPr>
        <p:spPr bwMode="auto">
          <a:xfrm>
            <a:off x="528637" y="1800225"/>
            <a:ext cx="352425"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smtClean="0">
                <a:solidFill>
                  <a:srgbClr val="000000"/>
                </a:solidFill>
                <a:latin typeface="Arial"/>
              </a:rPr>
              <a:t>90</a:t>
            </a:r>
            <a:endParaRPr lang="en-GB" sz="1200" smtClean="0">
              <a:solidFill>
                <a:srgbClr val="000000"/>
              </a:solidFill>
              <a:latin typeface="Arial"/>
            </a:endParaRPr>
          </a:p>
        </p:txBody>
      </p:sp>
      <p:sp>
        <p:nvSpPr>
          <p:cNvPr id="56804" name="Text Box 366"/>
          <p:cNvSpPr txBox="1">
            <a:spLocks noChangeArrowheads="1"/>
          </p:cNvSpPr>
          <p:nvPr/>
        </p:nvSpPr>
        <p:spPr bwMode="auto">
          <a:xfrm>
            <a:off x="444499" y="1489075"/>
            <a:ext cx="436563" cy="274638"/>
          </a:xfrm>
          <a:prstGeom prst="rect">
            <a:avLst/>
          </a:prstGeom>
          <a:noFill/>
          <a:ln w="9525">
            <a:noFill/>
            <a:miter lim="800000"/>
            <a:headEnd/>
            <a:tailEnd/>
          </a:ln>
        </p:spPr>
        <p:txBody>
          <a:bodyPr wrap="none">
            <a:spAutoFit/>
          </a:bodyPr>
          <a:lstStyle/>
          <a:p>
            <a:pPr algn="r" fontAlgn="auto">
              <a:spcBef>
                <a:spcPts val="0"/>
              </a:spcBef>
              <a:spcAft>
                <a:spcPts val="0"/>
              </a:spcAft>
            </a:pPr>
            <a:r>
              <a:rPr lang="fi-FI" sz="1200" b="1" smtClean="0">
                <a:solidFill>
                  <a:srgbClr val="000000"/>
                </a:solidFill>
                <a:latin typeface="Arial"/>
              </a:rPr>
              <a:t>100</a:t>
            </a:r>
            <a:endParaRPr lang="en-GB" sz="1200" b="1" smtClean="0">
              <a:solidFill>
                <a:srgbClr val="000000"/>
              </a:solidFill>
              <a:latin typeface="Arial"/>
            </a:endParaRPr>
          </a:p>
        </p:txBody>
      </p:sp>
      <p:sp>
        <p:nvSpPr>
          <p:cNvPr id="56805" name="Text Box 367"/>
          <p:cNvSpPr txBox="1">
            <a:spLocks noChangeArrowheads="1"/>
          </p:cNvSpPr>
          <p:nvPr/>
        </p:nvSpPr>
        <p:spPr bwMode="auto">
          <a:xfrm>
            <a:off x="226640" y="931863"/>
            <a:ext cx="698500" cy="274637"/>
          </a:xfrm>
          <a:prstGeom prst="rect">
            <a:avLst/>
          </a:prstGeom>
          <a:noFill/>
          <a:ln w="9525">
            <a:noFill/>
            <a:miter lim="800000"/>
            <a:headEnd/>
            <a:tailEnd/>
          </a:ln>
        </p:spPr>
        <p:txBody>
          <a:bodyPr wrap="none">
            <a:spAutoFit/>
          </a:bodyPr>
          <a:lstStyle/>
          <a:p>
            <a:pPr algn="ctr" fontAlgn="auto">
              <a:spcBef>
                <a:spcPts val="0"/>
              </a:spcBef>
              <a:spcAft>
                <a:spcPts val="0"/>
              </a:spcAft>
            </a:pPr>
            <a:r>
              <a:rPr lang="fi-FI" sz="1200" smtClean="0">
                <a:solidFill>
                  <a:srgbClr val="000000"/>
                </a:solidFill>
                <a:latin typeface="Arial"/>
              </a:rPr>
              <a:t>Load %</a:t>
            </a:r>
            <a:endParaRPr lang="en-GB" sz="1200" smtClean="0">
              <a:solidFill>
                <a:srgbClr val="000000"/>
              </a:solidFill>
              <a:latin typeface="Arial"/>
            </a:endParaRPr>
          </a:p>
        </p:txBody>
      </p:sp>
      <p:grpSp>
        <p:nvGrpSpPr>
          <p:cNvPr id="2" name="Group 111"/>
          <p:cNvGrpSpPr>
            <a:grpSpLocks/>
          </p:cNvGrpSpPr>
          <p:nvPr/>
        </p:nvGrpSpPr>
        <p:grpSpPr bwMode="auto">
          <a:xfrm>
            <a:off x="992202" y="5445224"/>
            <a:ext cx="2617487" cy="276999"/>
            <a:chOff x="2285984" y="6082838"/>
            <a:chExt cx="2617136" cy="279334"/>
          </a:xfrm>
        </p:grpSpPr>
        <p:sp>
          <p:nvSpPr>
            <p:cNvPr id="56819" name="Line 527"/>
            <p:cNvSpPr>
              <a:spLocks noChangeShapeType="1"/>
            </p:cNvSpPr>
            <p:nvPr/>
          </p:nvSpPr>
          <p:spPr bwMode="auto">
            <a:xfrm>
              <a:off x="2285984" y="6215082"/>
              <a:ext cx="450850" cy="0"/>
            </a:xfrm>
            <a:prstGeom prst="line">
              <a:avLst/>
            </a:prstGeom>
            <a:noFill/>
            <a:ln w="60325">
              <a:solidFill>
                <a:schemeClr val="accent1"/>
              </a:solidFill>
              <a:round/>
              <a:headEnd/>
              <a:tailEnd/>
            </a:ln>
          </p:spPr>
          <p:txBody>
            <a:bodyPr/>
            <a:lstStyle/>
            <a:p>
              <a:pPr eaLnBrk="1" fontAlgn="auto" hangingPunct="1">
                <a:spcBef>
                  <a:spcPts val="0"/>
                </a:spcBef>
                <a:spcAft>
                  <a:spcPts val="0"/>
                </a:spcAft>
              </a:pPr>
              <a:endParaRPr lang="en-GB" sz="1800" smtClean="0">
                <a:solidFill>
                  <a:srgbClr val="000000"/>
                </a:solidFill>
                <a:latin typeface="Arial"/>
              </a:endParaRPr>
            </a:p>
          </p:txBody>
        </p:sp>
        <p:sp>
          <p:nvSpPr>
            <p:cNvPr id="56820" name="Text Box 529"/>
            <p:cNvSpPr txBox="1">
              <a:spLocks noChangeArrowheads="1"/>
            </p:cNvSpPr>
            <p:nvPr/>
          </p:nvSpPr>
          <p:spPr bwMode="auto">
            <a:xfrm>
              <a:off x="2825586" y="6082838"/>
              <a:ext cx="2077534" cy="279334"/>
            </a:xfrm>
            <a:prstGeom prst="rect">
              <a:avLst/>
            </a:prstGeom>
            <a:noFill/>
            <a:ln w="9525">
              <a:noFill/>
              <a:miter lim="800000"/>
              <a:headEnd/>
              <a:tailEnd/>
            </a:ln>
          </p:spPr>
          <p:txBody>
            <a:bodyPr wrap="none">
              <a:spAutoFit/>
            </a:bodyPr>
            <a:lstStyle/>
            <a:p>
              <a:pPr fontAlgn="auto">
                <a:spcBef>
                  <a:spcPts val="0"/>
                </a:spcBef>
                <a:spcAft>
                  <a:spcPts val="0"/>
                </a:spcAft>
              </a:pPr>
              <a:r>
                <a:rPr lang="fi-FI" sz="1200" dirty="0" smtClean="0">
                  <a:solidFill>
                    <a:srgbClr val="000000"/>
                  </a:solidFill>
                  <a:latin typeface="Arial"/>
                </a:rPr>
                <a:t>Wärtsilä 34 gas power plant</a:t>
              </a:r>
              <a:endParaRPr lang="en-GB" sz="1200" dirty="0" smtClean="0">
                <a:solidFill>
                  <a:srgbClr val="000000"/>
                </a:solidFill>
                <a:latin typeface="Arial"/>
              </a:endParaRPr>
            </a:p>
          </p:txBody>
        </p:sp>
      </p:grpSp>
      <p:sp>
        <p:nvSpPr>
          <p:cNvPr id="71" name="TextBox 70"/>
          <p:cNvSpPr txBox="1"/>
          <p:nvPr/>
        </p:nvSpPr>
        <p:spPr>
          <a:xfrm>
            <a:off x="882329" y="5785519"/>
            <a:ext cx="2496196" cy="253916"/>
          </a:xfrm>
          <a:prstGeom prst="rect">
            <a:avLst/>
          </a:prstGeom>
          <a:noFill/>
        </p:spPr>
        <p:txBody>
          <a:bodyPr wrap="none" rtlCol="0">
            <a:spAutoFit/>
          </a:bodyPr>
          <a:lstStyle/>
          <a:p>
            <a:pPr eaLnBrk="1" fontAlgn="auto" hangingPunct="1">
              <a:spcBef>
                <a:spcPts val="0"/>
              </a:spcBef>
              <a:spcAft>
                <a:spcPts val="0"/>
              </a:spcAft>
            </a:pPr>
            <a:r>
              <a:rPr lang="fi-FI" sz="1050" dirty="0" smtClean="0">
                <a:solidFill>
                  <a:srgbClr val="000000"/>
                </a:solidFill>
                <a:latin typeface="Arial"/>
              </a:rPr>
              <a:t>Note: Start-up times from hot stand-by!</a:t>
            </a:r>
            <a:endParaRPr lang="en-GB" sz="1050" dirty="0">
              <a:solidFill>
                <a:srgbClr val="000000"/>
              </a:solidFill>
              <a:latin typeface="Arial"/>
            </a:endParaRPr>
          </a:p>
        </p:txBody>
      </p:sp>
      <p:cxnSp>
        <p:nvCxnSpPr>
          <p:cNvPr id="84" name="Straight Connector 83"/>
          <p:cNvCxnSpPr/>
          <p:nvPr/>
        </p:nvCxnSpPr>
        <p:spPr bwMode="auto">
          <a:xfrm>
            <a:off x="899592" y="4797152"/>
            <a:ext cx="324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87" name="Straight Connector 86"/>
          <p:cNvCxnSpPr/>
          <p:nvPr/>
        </p:nvCxnSpPr>
        <p:spPr bwMode="auto">
          <a:xfrm flipV="1">
            <a:off x="1241968" y="4482000"/>
            <a:ext cx="17664" cy="34560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94" name="Straight Connector 93"/>
          <p:cNvCxnSpPr/>
          <p:nvPr/>
        </p:nvCxnSpPr>
        <p:spPr bwMode="auto">
          <a:xfrm flipV="1">
            <a:off x="1259632" y="2736600"/>
            <a:ext cx="576064" cy="177248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05" name="Straight Connector 104"/>
          <p:cNvCxnSpPr/>
          <p:nvPr/>
        </p:nvCxnSpPr>
        <p:spPr bwMode="auto">
          <a:xfrm>
            <a:off x="1818000" y="2754000"/>
            <a:ext cx="702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09" name="Straight Connector 108"/>
          <p:cNvCxnSpPr/>
          <p:nvPr/>
        </p:nvCxnSpPr>
        <p:spPr bwMode="auto">
          <a:xfrm flipH="1" flipV="1">
            <a:off x="2483770" y="2736000"/>
            <a:ext cx="236877" cy="1125048"/>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15" name="Straight Connector 114"/>
          <p:cNvCxnSpPr/>
          <p:nvPr/>
        </p:nvCxnSpPr>
        <p:spPr bwMode="auto">
          <a:xfrm>
            <a:off x="2699792" y="3861048"/>
            <a:ext cx="1116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89" name="Straight Connector 88"/>
          <p:cNvCxnSpPr/>
          <p:nvPr/>
        </p:nvCxnSpPr>
        <p:spPr bwMode="auto">
          <a:xfrm flipV="1">
            <a:off x="3792520" y="1628800"/>
            <a:ext cx="635464" cy="2232248"/>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sp>
        <p:nvSpPr>
          <p:cNvPr id="91" name="TextBox 90"/>
          <p:cNvSpPr txBox="1"/>
          <p:nvPr/>
        </p:nvSpPr>
        <p:spPr>
          <a:xfrm>
            <a:off x="950399" y="1221457"/>
            <a:ext cx="3639138" cy="276999"/>
          </a:xfrm>
          <a:prstGeom prst="rect">
            <a:avLst/>
          </a:prstGeom>
          <a:solidFill>
            <a:schemeClr val="bg1"/>
          </a:solidFill>
          <a:effectLst>
            <a:outerShdw blurRad="190500" algn="ctr" rotWithShape="0">
              <a:prstClr val="black">
                <a:alpha val="40000"/>
              </a:prstClr>
            </a:outerShdw>
          </a:effectLst>
        </p:spPr>
        <p:txBody>
          <a:bodyPr wrap="none" rtlCol="0">
            <a:spAutoFit/>
          </a:bodyPr>
          <a:lstStyle/>
          <a:p>
            <a:pPr eaLnBrk="1" fontAlgn="auto" hangingPunct="1">
              <a:spcBef>
                <a:spcPts val="0"/>
              </a:spcBef>
              <a:spcAft>
                <a:spcPts val="0"/>
              </a:spcAft>
            </a:pPr>
            <a:r>
              <a:rPr lang="fi-FI" sz="1200" dirty="0" smtClean="0">
                <a:solidFill>
                  <a:srgbClr val="000000"/>
                </a:solidFill>
                <a:latin typeface="Arial"/>
              </a:rPr>
              <a:t>1 min entre 30 % de carga hasta el 100% de carga</a:t>
            </a:r>
            <a:endParaRPr lang="en-GB" sz="1200" dirty="0">
              <a:solidFill>
                <a:srgbClr val="000000"/>
              </a:solidFill>
              <a:latin typeface="Arial"/>
            </a:endParaRPr>
          </a:p>
        </p:txBody>
      </p:sp>
      <p:cxnSp>
        <p:nvCxnSpPr>
          <p:cNvPr id="92" name="Straight Connector 91"/>
          <p:cNvCxnSpPr/>
          <p:nvPr/>
        </p:nvCxnSpPr>
        <p:spPr bwMode="auto">
          <a:xfrm>
            <a:off x="4410000" y="1628800"/>
            <a:ext cx="468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95" name="Straight Connector 94"/>
          <p:cNvCxnSpPr/>
          <p:nvPr/>
        </p:nvCxnSpPr>
        <p:spPr bwMode="auto">
          <a:xfrm flipH="1" flipV="1">
            <a:off x="4860033" y="1628800"/>
            <a:ext cx="136449" cy="648072"/>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97" name="Straight Connector 96"/>
          <p:cNvCxnSpPr/>
          <p:nvPr/>
        </p:nvCxnSpPr>
        <p:spPr bwMode="auto">
          <a:xfrm>
            <a:off x="4968000" y="2276872"/>
            <a:ext cx="1422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07" name="Straight Connector 106"/>
          <p:cNvCxnSpPr/>
          <p:nvPr/>
        </p:nvCxnSpPr>
        <p:spPr bwMode="auto">
          <a:xfrm flipH="1" flipV="1">
            <a:off x="7713798" y="3645024"/>
            <a:ext cx="242578" cy="115213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14" name="Straight Connector 113"/>
          <p:cNvCxnSpPr/>
          <p:nvPr/>
        </p:nvCxnSpPr>
        <p:spPr bwMode="auto">
          <a:xfrm flipH="1" flipV="1">
            <a:off x="6372200" y="2276872"/>
            <a:ext cx="288032" cy="1368011"/>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cxnSp>
        <p:nvCxnSpPr>
          <p:cNvPr id="116" name="Straight Connector 115"/>
          <p:cNvCxnSpPr/>
          <p:nvPr/>
        </p:nvCxnSpPr>
        <p:spPr bwMode="auto">
          <a:xfrm>
            <a:off x="6642000" y="3645024"/>
            <a:ext cx="1098000" cy="0"/>
          </a:xfrm>
          <a:prstGeom prst="line">
            <a:avLst/>
          </a:prstGeom>
          <a:solidFill>
            <a:schemeClr val="accent1"/>
          </a:solidFill>
          <a:ln w="63500" cap="flat" cmpd="sng" algn="ctr">
            <a:solidFill>
              <a:schemeClr val="accent1"/>
            </a:solidFill>
            <a:prstDash val="solid"/>
            <a:round/>
            <a:headEnd type="none" w="med" len="med"/>
            <a:tailEnd type="none" w="med" len="med"/>
          </a:ln>
          <a:effectLst/>
        </p:spPr>
      </p:cxnSp>
      <p:sp>
        <p:nvSpPr>
          <p:cNvPr id="124" name="TextBox 123"/>
          <p:cNvSpPr txBox="1"/>
          <p:nvPr/>
        </p:nvSpPr>
        <p:spPr>
          <a:xfrm>
            <a:off x="3882750" y="3959095"/>
            <a:ext cx="3308250" cy="646331"/>
          </a:xfrm>
          <a:prstGeom prst="rect">
            <a:avLst/>
          </a:prstGeom>
          <a:solidFill>
            <a:schemeClr val="bg1"/>
          </a:solidFill>
          <a:effectLst>
            <a:outerShdw blurRad="190500" algn="ctr" rotWithShape="0">
              <a:prstClr val="black">
                <a:alpha val="40000"/>
              </a:prstClr>
            </a:outerShdw>
          </a:effectLst>
        </p:spPr>
        <p:txBody>
          <a:bodyPr wrap="square" rtlCol="0">
            <a:spAutoFit/>
          </a:bodyPr>
          <a:lstStyle/>
          <a:p>
            <a:pPr eaLnBrk="1" fontAlgn="auto" hangingPunct="1">
              <a:spcBef>
                <a:spcPts val="0"/>
              </a:spcBef>
              <a:spcAft>
                <a:spcPts val="0"/>
              </a:spcAft>
            </a:pPr>
            <a:r>
              <a:rPr lang="fi-FI" sz="1800" dirty="0" smtClean="0">
                <a:solidFill>
                  <a:srgbClr val="000000"/>
                </a:solidFill>
                <a:latin typeface="Arial"/>
              </a:rPr>
              <a:t>Sin impacto en el cronograma de mantenimiento</a:t>
            </a:r>
            <a:endParaRPr lang="en-GB" sz="1800" dirty="0">
              <a:solidFill>
                <a:srgbClr val="000000"/>
              </a:solidFill>
              <a:latin typeface="Arial"/>
            </a:endParaRPr>
          </a:p>
        </p:txBody>
      </p:sp>
      <p:sp>
        <p:nvSpPr>
          <p:cNvPr id="127" name="Flowchart: Connector 126"/>
          <p:cNvSpPr/>
          <p:nvPr/>
        </p:nvSpPr>
        <p:spPr>
          <a:xfrm>
            <a:off x="727234" y="4643446"/>
            <a:ext cx="320675" cy="320675"/>
          </a:xfrm>
          <a:prstGeom prst="flowChartConnector">
            <a:avLst/>
          </a:prstGeom>
          <a:solidFill>
            <a:schemeClr val="accent1"/>
          </a:solidFill>
          <a:ln/>
        </p:spPr>
        <p:style>
          <a:lnRef idx="0">
            <a:schemeClr val="accent2"/>
          </a:lnRef>
          <a:fillRef idx="3">
            <a:schemeClr val="accent2"/>
          </a:fillRef>
          <a:effectRef idx="3">
            <a:schemeClr val="accent2"/>
          </a:effectRef>
          <a:fontRef idx="minor">
            <a:schemeClr val="lt1"/>
          </a:fontRef>
        </p:style>
        <p:txBody>
          <a:bodyPr/>
          <a:lstStyle/>
          <a:p>
            <a:pPr fontAlgn="auto">
              <a:spcBef>
                <a:spcPts val="0"/>
              </a:spcBef>
              <a:spcAft>
                <a:spcPts val="0"/>
              </a:spcAft>
              <a:defRPr/>
            </a:pPr>
            <a:endParaRPr lang="en-US" sz="1800">
              <a:solidFill>
                <a:srgbClr val="000000"/>
              </a:solidFill>
            </a:endParaRPr>
          </a:p>
        </p:txBody>
      </p:sp>
    </p:spTree>
    <p:extLst>
      <p:ext uri="{BB962C8B-B14F-4D97-AF65-F5344CB8AC3E}">
        <p14:creationId xmlns:p14="http://schemas.microsoft.com/office/powerpoint/2010/main" val="12749955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4400"/>
                                  </p:stCondLst>
                                  <p:childTnLst>
                                    <p:set>
                                      <p:cBhvr>
                                        <p:cTn id="9" dur="1" fill="hold">
                                          <p:stCondLst>
                                            <p:cond delay="0"/>
                                          </p:stCondLst>
                                        </p:cTn>
                                        <p:tgtEl>
                                          <p:spTgt spid="91"/>
                                        </p:tgtEl>
                                        <p:attrNameLst>
                                          <p:attrName>style.visibility</p:attrName>
                                        </p:attrNameLst>
                                      </p:cBhvr>
                                      <p:to>
                                        <p:strVal val="visible"/>
                                      </p:to>
                                    </p:set>
                                    <p:animEffect transition="in" filter="fade">
                                      <p:cBhvr>
                                        <p:cTn id="10" dur="500"/>
                                        <p:tgtEl>
                                          <p:spTgt spid="91"/>
                                        </p:tgtEl>
                                      </p:cBhvr>
                                    </p:animEffect>
                                  </p:childTnLst>
                                </p:cTn>
                              </p:par>
                              <p:par>
                                <p:cTn id="11" presetID="10" presetClass="entr" presetSubtype="0" fill="hold" grpId="0" nodeType="withEffect">
                                  <p:stCondLst>
                                    <p:cond delay="9400"/>
                                  </p:stCondLst>
                                  <p:childTnLst>
                                    <p:set>
                                      <p:cBhvr>
                                        <p:cTn id="12" dur="1" fill="hold">
                                          <p:stCondLst>
                                            <p:cond delay="0"/>
                                          </p:stCondLst>
                                        </p:cTn>
                                        <p:tgtEl>
                                          <p:spTgt spid="124"/>
                                        </p:tgtEl>
                                        <p:attrNameLst>
                                          <p:attrName>style.visibility</p:attrName>
                                        </p:attrNameLst>
                                      </p:cBhvr>
                                      <p:to>
                                        <p:strVal val="visible"/>
                                      </p:to>
                                    </p:set>
                                    <p:animEffect transition="in" filter="fade">
                                      <p:cBhvr>
                                        <p:cTn id="13" dur="500"/>
                                        <p:tgtEl>
                                          <p:spTgt spid="124"/>
                                        </p:tgtEl>
                                      </p:cBhvr>
                                    </p:animEffect>
                                  </p:childTnLst>
                                </p:cTn>
                              </p:par>
                              <p:par>
                                <p:cTn id="14" presetID="0" presetClass="path" presetSubtype="0" accel="50000" decel="50000" fill="hold" nodeType="withEffect">
                                  <p:stCondLst>
                                    <p:cond delay="0"/>
                                  </p:stCondLst>
                                  <p:childTnLst>
                                    <p:animMotion origin="layout" path="M 1.38889E-6 -2.96296E-6 L 0.03524 -0.00046 L 0.03941 -0.04768 L 0.10503 -0.29907 L 0.17691 -0.30046 L 0.19983 -0.14074 L 0.31649 -0.13796 L 0.38628 -0.46435 L 0.4342 -0.46296 L 0.45295 -0.36574 L 0.59878 -0.3699 L 0.63212 -0.1699 L 0.7467 -0.16852 L 0.7743 -0.0044 " pathEditMode="relative" rAng="0" ptsTypes="AAAAAAAAAAAAAA">
                                      <p:cBhvr>
                                        <p:cTn id="15" dur="10000" fill="hold"/>
                                        <p:tgtEl>
                                          <p:spTgt spid="127"/>
                                        </p:tgtEl>
                                        <p:attrNameLst>
                                          <p:attrName>ppt_x</p:attrName>
                                          <p:attrName>ppt_y</p:attrName>
                                        </p:attrNameLst>
                                      </p:cBhvr>
                                      <p:rCtr x="38700" y="-232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2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4043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9" presetClass="emph" presetSubtype="0" grpId="0" nodeType="withEffect">
                                  <p:stCondLst>
                                    <p:cond delay="0"/>
                                  </p:stCondLst>
                                  <p:childTnLst>
                                    <p:set>
                                      <p:cBhvr rctx="PPT">
                                        <p:cTn id="9" dur="indefinite"/>
                                        <p:tgtEl>
                                          <p:spTgt spid="8"/>
                                        </p:tgtEl>
                                        <p:attrNameLst>
                                          <p:attrName>style.opacity</p:attrName>
                                        </p:attrNameLst>
                                      </p:cBhvr>
                                      <p:to>
                                        <p:strVal val="0.5"/>
                                      </p:to>
                                    </p:set>
                                    <p:animEffect filter="image" prLst="opacity: 0.5">
                                      <p:cBhvr rctx="IE">
                                        <p:cTn id="10" dur="indefinite"/>
                                        <p:tgtEl>
                                          <p:spTgt spid="8"/>
                                        </p:tgtEl>
                                      </p:cBhvr>
                                    </p:animEffect>
                                  </p:childTnLst>
                                </p:cTn>
                              </p:par>
                              <p:par>
                                <p:cTn id="11" presetID="9" presetClass="emph" presetSubtype="0" grpId="0" nodeType="withEffect">
                                  <p:stCondLst>
                                    <p:cond delay="0"/>
                                  </p:stCondLst>
                                  <p:childTnLst>
                                    <p:set>
                                      <p:cBhvr rctx="PPT">
                                        <p:cTn id="12" dur="indefinite"/>
                                        <p:tgtEl>
                                          <p:spTgt spid="5"/>
                                        </p:tgtEl>
                                        <p:attrNameLst>
                                          <p:attrName>style.opacity</p:attrName>
                                        </p:attrNameLst>
                                      </p:cBhvr>
                                      <p:to>
                                        <p:strVal val="0.5"/>
                                      </p:to>
                                    </p:set>
                                    <p:animEffect filter="image" prLst="opacity: 0.5">
                                      <p:cBhvr rctx="IE">
                                        <p:cTn id="13" dur="indefinite"/>
                                        <p:tgtEl>
                                          <p:spTgt spid="5"/>
                                        </p:tgtEl>
                                      </p:cBhvr>
                                    </p:animEffect>
                                  </p:childTnLst>
                                </p:cTn>
                              </p:par>
                              <p:par>
                                <p:cTn id="14" presetID="9" presetClass="emph" presetSubtype="0" grpId="0" nodeType="withEffect">
                                  <p:stCondLst>
                                    <p:cond delay="0"/>
                                  </p:stCondLst>
                                  <p:childTnLst>
                                    <p:set>
                                      <p:cBhvr rctx="PPT">
                                        <p:cTn id="15" dur="indefinite"/>
                                        <p:tgtEl>
                                          <p:spTgt spid="11"/>
                                        </p:tgtEl>
                                        <p:attrNameLst>
                                          <p:attrName>style.opacity</p:attrName>
                                        </p:attrNameLst>
                                      </p:cBhvr>
                                      <p:to>
                                        <p:strVal val="0.5"/>
                                      </p:to>
                                    </p:set>
                                    <p:animEffect filter="image" prLst="opacity: 0.5">
                                      <p:cBhvr rctx="IE">
                                        <p:cTn id="16" dur="indefinite"/>
                                        <p:tgtEl>
                                          <p:spTgt spid="11"/>
                                        </p:tgtEl>
                                      </p:cBhvr>
                                    </p:animEffect>
                                  </p:childTnLst>
                                </p:cTn>
                              </p:par>
                              <p:par>
                                <p:cTn id="17" presetID="9" presetClass="emph" presetSubtype="0" grpId="0" nodeType="withEffect">
                                  <p:stCondLst>
                                    <p:cond delay="0"/>
                                  </p:stCondLst>
                                  <p:childTnLst>
                                    <p:set>
                                      <p:cBhvr rctx="PPT">
                                        <p:cTn id="18" dur="indefinite"/>
                                        <p:tgtEl>
                                          <p:spTgt spid="9"/>
                                        </p:tgtEl>
                                        <p:attrNameLst>
                                          <p:attrName>style.opacity</p:attrName>
                                        </p:attrNameLst>
                                      </p:cBhvr>
                                      <p:to>
                                        <p:strVal val="0.5"/>
                                      </p:to>
                                    </p:set>
                                    <p:animEffect filter="image" prLst="opacity: 0.5">
                                      <p:cBhvr rctx="IE">
                                        <p:cTn id="19" dur="indefinite"/>
                                        <p:tgtEl>
                                          <p:spTgt spid="9"/>
                                        </p:tgtEl>
                                      </p:cBhvr>
                                    </p:animEffect>
                                  </p:childTnLst>
                                </p:cTn>
                              </p:par>
                              <p:par>
                                <p:cTn id="20" presetID="9" presetClass="emph" presetSubtype="0" grpId="0" nodeType="withEffect">
                                  <p:stCondLst>
                                    <p:cond delay="0"/>
                                  </p:stCondLst>
                                  <p:childTnLst>
                                    <p:set>
                                      <p:cBhvr rctx="PPT">
                                        <p:cTn id="21" dur="indefinite"/>
                                        <p:tgtEl>
                                          <p:spTgt spid="13"/>
                                        </p:tgtEl>
                                        <p:attrNameLst>
                                          <p:attrName>style.opacity</p:attrName>
                                        </p:attrNameLst>
                                      </p:cBhvr>
                                      <p:to>
                                        <p:strVal val="0.5"/>
                                      </p:to>
                                    </p:set>
                                    <p:animEffect filter="image" prLst="opacity: 0.5">
                                      <p:cBhvr rctx="IE">
                                        <p:cTn id="22" dur="indefinite"/>
                                        <p:tgtEl>
                                          <p:spTgt spid="13"/>
                                        </p:tgtEl>
                                      </p:cBhvr>
                                    </p:animEffect>
                                  </p:childTnLst>
                                </p:cTn>
                              </p:par>
                              <p:par>
                                <p:cTn id="23" presetID="9" presetClass="emph" presetSubtype="0" grpId="0" nodeType="withEffect">
                                  <p:stCondLst>
                                    <p:cond delay="0"/>
                                  </p:stCondLst>
                                  <p:childTnLst>
                                    <p:set>
                                      <p:cBhvr rctx="PPT">
                                        <p:cTn id="24" dur="indefinite"/>
                                        <p:tgtEl>
                                          <p:spTgt spid="10"/>
                                        </p:tgtEl>
                                        <p:attrNameLst>
                                          <p:attrName>style.opacity</p:attrName>
                                        </p:attrNameLst>
                                      </p:cBhvr>
                                      <p:to>
                                        <p:strVal val="0.5"/>
                                      </p:to>
                                    </p:set>
                                    <p:animEffect filter="image" prLst="opacity: 0.5">
                                      <p:cBhvr rctx="IE">
                                        <p:cTn id="25" dur="indefinite"/>
                                        <p:tgtEl>
                                          <p:spTgt spid="10"/>
                                        </p:tgtEl>
                                      </p:cBhvr>
                                    </p:animEffect>
                                  </p:childTnLst>
                                </p:cTn>
                              </p:par>
                              <p:par>
                                <p:cTn id="26" presetID="9" presetClass="emph" presetSubtype="0" grpId="0" nodeType="withEffect">
                                  <p:stCondLst>
                                    <p:cond delay="0"/>
                                  </p:stCondLst>
                                  <p:childTnLst>
                                    <p:set>
                                      <p:cBhvr rctx="PPT">
                                        <p:cTn id="27" dur="indefinite"/>
                                        <p:tgtEl>
                                          <p:spTgt spid="6"/>
                                        </p:tgtEl>
                                        <p:attrNameLst>
                                          <p:attrName>style.opacity</p:attrName>
                                        </p:attrNameLst>
                                      </p:cBhvr>
                                      <p:to>
                                        <p:strVal val="0.5"/>
                                      </p:to>
                                    </p:set>
                                    <p:animEffect filter="image" prLst="opacity: 0.5">
                                      <p:cBhvr rctx="IE">
                                        <p:cTn id="28"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9" grpId="0"/>
      <p:bldP spid="11" grpId="0"/>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707880" cy="623793"/>
          </a:xfrm>
        </p:spPr>
        <p:txBody>
          <a:bodyPr/>
          <a:lstStyle/>
          <a:p>
            <a:r>
              <a:rPr lang="en-US" dirty="0" err="1" smtClean="0"/>
              <a:t>Reservas</a:t>
            </a:r>
            <a:r>
              <a:rPr lang="en-US" dirty="0" smtClean="0"/>
              <a:t> del </a:t>
            </a:r>
            <a:r>
              <a:rPr lang="en-US" dirty="0" err="1" smtClean="0"/>
              <a:t>sistema</a:t>
            </a:r>
            <a:endParaRPr lang="en-US" dirty="0"/>
          </a:p>
        </p:txBody>
      </p:sp>
      <p:pic>
        <p:nvPicPr>
          <p:cNvPr id="6" name="Picture 2"/>
          <p:cNvPicPr>
            <a:picLocks noChangeAspect="1" noChangeArrowheads="1"/>
          </p:cNvPicPr>
          <p:nvPr/>
        </p:nvPicPr>
        <p:blipFill>
          <a:blip r:embed="rId2" cstate="print"/>
          <a:srcRect/>
          <a:stretch>
            <a:fillRect/>
          </a:stretch>
        </p:blipFill>
        <p:spPr bwMode="auto">
          <a:xfrm>
            <a:off x="288032" y="683489"/>
            <a:ext cx="8208912" cy="4041691"/>
          </a:xfrm>
          <a:prstGeom prst="rect">
            <a:avLst/>
          </a:prstGeom>
          <a:noFill/>
          <a:ln w="9525">
            <a:noFill/>
            <a:miter lim="800000"/>
            <a:headEnd/>
            <a:tailEnd/>
          </a:ln>
        </p:spPr>
      </p:pic>
      <p:cxnSp>
        <p:nvCxnSpPr>
          <p:cNvPr id="11" name="Straight Connector 10"/>
          <p:cNvCxnSpPr/>
          <p:nvPr/>
        </p:nvCxnSpPr>
        <p:spPr bwMode="auto">
          <a:xfrm>
            <a:off x="1753909" y="1242487"/>
            <a:ext cx="0" cy="2832639"/>
          </a:xfrm>
          <a:prstGeom prst="line">
            <a:avLst/>
          </a:prstGeom>
          <a:solidFill>
            <a:schemeClr val="accent1"/>
          </a:solidFill>
          <a:ln w="28575" cap="flat" cmpd="sng" algn="ctr">
            <a:solidFill>
              <a:schemeClr val="bg2">
                <a:lumMod val="50000"/>
              </a:schemeClr>
            </a:solidFill>
            <a:prstDash val="dash"/>
            <a:round/>
            <a:headEnd type="none" w="med" len="med"/>
            <a:tailEnd type="none" w="med" len="med"/>
          </a:ln>
          <a:effectLst/>
        </p:spPr>
      </p:cxnSp>
      <p:cxnSp>
        <p:nvCxnSpPr>
          <p:cNvPr id="12" name="Straight Connector 11"/>
          <p:cNvCxnSpPr/>
          <p:nvPr/>
        </p:nvCxnSpPr>
        <p:spPr bwMode="auto">
          <a:xfrm>
            <a:off x="3879431" y="1242487"/>
            <a:ext cx="0" cy="2832639"/>
          </a:xfrm>
          <a:prstGeom prst="line">
            <a:avLst/>
          </a:prstGeom>
          <a:solidFill>
            <a:schemeClr val="accent1"/>
          </a:solidFill>
          <a:ln w="28575" cap="flat" cmpd="sng" algn="ctr">
            <a:solidFill>
              <a:schemeClr val="bg2">
                <a:lumMod val="50000"/>
              </a:schemeClr>
            </a:solidFill>
            <a:prstDash val="dash"/>
            <a:round/>
            <a:headEnd type="none" w="med" len="med"/>
            <a:tailEnd type="none" w="med" len="med"/>
          </a:ln>
          <a:effectLst/>
        </p:spPr>
      </p:cxnSp>
      <p:cxnSp>
        <p:nvCxnSpPr>
          <p:cNvPr id="13" name="Straight Connector 12"/>
          <p:cNvCxnSpPr/>
          <p:nvPr/>
        </p:nvCxnSpPr>
        <p:spPr bwMode="auto">
          <a:xfrm>
            <a:off x="6643984" y="1242487"/>
            <a:ext cx="0" cy="2832639"/>
          </a:xfrm>
          <a:prstGeom prst="line">
            <a:avLst/>
          </a:prstGeom>
          <a:solidFill>
            <a:schemeClr val="accent1"/>
          </a:solidFill>
          <a:ln w="28575" cap="flat" cmpd="sng" algn="ctr">
            <a:solidFill>
              <a:schemeClr val="bg2">
                <a:lumMod val="50000"/>
              </a:schemeClr>
            </a:solidFill>
            <a:prstDash val="dash"/>
            <a:round/>
            <a:headEnd type="none" w="med" len="med"/>
            <a:tailEnd type="none" w="med" len="med"/>
          </a:ln>
          <a:effectLst/>
        </p:spPr>
      </p:cxnSp>
      <p:sp>
        <p:nvSpPr>
          <p:cNvPr id="17" name="Rectangle 16"/>
          <p:cNvSpPr/>
          <p:nvPr/>
        </p:nvSpPr>
        <p:spPr>
          <a:xfrm>
            <a:off x="576064" y="4581128"/>
            <a:ext cx="1728192" cy="2246769"/>
          </a:xfrm>
          <a:prstGeom prst="rect">
            <a:avLst/>
          </a:prstGeom>
        </p:spPr>
        <p:txBody>
          <a:bodyPr wrap="square">
            <a:spAutoFit/>
          </a:bodyPr>
          <a:lstStyle/>
          <a:p>
            <a:r>
              <a:rPr lang="en-GB" sz="1400" b="1" dirty="0" err="1" smtClean="0">
                <a:solidFill>
                  <a:srgbClr val="FF0000"/>
                </a:solidFill>
              </a:rPr>
              <a:t>Regulación</a:t>
            </a:r>
            <a:r>
              <a:rPr lang="en-GB" sz="1400" b="1" dirty="0" smtClean="0">
                <a:solidFill>
                  <a:srgbClr val="FF0000"/>
                </a:solidFill>
              </a:rPr>
              <a:t> </a:t>
            </a:r>
            <a:r>
              <a:rPr lang="en-GB" sz="1400" b="1" dirty="0" err="1" smtClean="0">
                <a:solidFill>
                  <a:srgbClr val="FF0000"/>
                </a:solidFill>
              </a:rPr>
              <a:t>Primaria</a:t>
            </a:r>
            <a:r>
              <a:rPr lang="en-GB" sz="1400" dirty="0" smtClean="0"/>
              <a:t>:</a:t>
            </a:r>
          </a:p>
          <a:p>
            <a:r>
              <a:rPr lang="en-GB" sz="1400" dirty="0" err="1" smtClean="0">
                <a:solidFill>
                  <a:srgbClr val="FF0000"/>
                </a:solidFill>
              </a:rPr>
              <a:t>Activación</a:t>
            </a:r>
            <a:r>
              <a:rPr lang="en-GB" sz="1400" dirty="0" smtClean="0">
                <a:solidFill>
                  <a:srgbClr val="FF0000"/>
                </a:solidFill>
              </a:rPr>
              <a:t> de 1-30 </a:t>
            </a:r>
            <a:r>
              <a:rPr lang="en-GB" sz="1400" dirty="0" err="1" smtClean="0">
                <a:solidFill>
                  <a:srgbClr val="FF0000"/>
                </a:solidFill>
              </a:rPr>
              <a:t>seg</a:t>
            </a:r>
            <a:endParaRPr lang="en-US" sz="1400" dirty="0" smtClean="0"/>
          </a:p>
          <a:p>
            <a:r>
              <a:rPr lang="en-GB" sz="1400" dirty="0" smtClean="0"/>
              <a:t>Las </a:t>
            </a:r>
            <a:r>
              <a:rPr lang="en-GB" sz="1400" dirty="0" err="1" smtClean="0"/>
              <a:t>unidades</a:t>
            </a:r>
            <a:r>
              <a:rPr lang="en-GB" sz="1400" dirty="0" smtClean="0"/>
              <a:t> </a:t>
            </a:r>
            <a:r>
              <a:rPr lang="en-GB" sz="1400" dirty="0" err="1" smtClean="0"/>
              <a:t>actúan</a:t>
            </a:r>
            <a:r>
              <a:rPr lang="en-GB" sz="1400" dirty="0" smtClean="0"/>
              <a:t> </a:t>
            </a:r>
            <a:r>
              <a:rPr lang="en-GB" sz="1400" dirty="0" err="1" smtClean="0"/>
              <a:t>automáticamente</a:t>
            </a:r>
            <a:r>
              <a:rPr lang="en-GB" sz="1400" dirty="0" smtClean="0"/>
              <a:t> de </a:t>
            </a:r>
            <a:r>
              <a:rPr lang="en-GB" sz="1400" dirty="0" err="1" smtClean="0"/>
              <a:t>acuerdo</a:t>
            </a:r>
            <a:r>
              <a:rPr lang="en-GB" sz="1400" dirty="0" smtClean="0"/>
              <a:t> a </a:t>
            </a:r>
            <a:r>
              <a:rPr lang="en-GB" sz="1400" dirty="0" err="1" smtClean="0"/>
              <a:t>las</a:t>
            </a:r>
            <a:r>
              <a:rPr lang="en-GB" sz="1400" dirty="0" smtClean="0"/>
              <a:t> </a:t>
            </a:r>
            <a:r>
              <a:rPr lang="en-GB" sz="1400" dirty="0" err="1" smtClean="0"/>
              <a:t>variaciones</a:t>
            </a:r>
            <a:r>
              <a:rPr lang="en-GB" sz="1400" dirty="0" smtClean="0"/>
              <a:t> de </a:t>
            </a:r>
            <a:r>
              <a:rPr lang="en-GB" sz="1400" dirty="0" err="1" smtClean="0"/>
              <a:t>frecuencia</a:t>
            </a:r>
            <a:endParaRPr lang="en-GB" sz="1400" dirty="0" smtClean="0"/>
          </a:p>
        </p:txBody>
      </p:sp>
      <p:sp>
        <p:nvSpPr>
          <p:cNvPr id="18" name="Rectangle 17"/>
          <p:cNvSpPr/>
          <p:nvPr/>
        </p:nvSpPr>
        <p:spPr>
          <a:xfrm>
            <a:off x="2304256" y="4581128"/>
            <a:ext cx="1944216" cy="1815882"/>
          </a:xfrm>
          <a:prstGeom prst="rect">
            <a:avLst/>
          </a:prstGeom>
        </p:spPr>
        <p:txBody>
          <a:bodyPr wrap="square">
            <a:spAutoFit/>
          </a:bodyPr>
          <a:lstStyle/>
          <a:p>
            <a:r>
              <a:rPr lang="en-GB" sz="1400" b="1" dirty="0" err="1" smtClean="0">
                <a:solidFill>
                  <a:srgbClr val="0000CC"/>
                </a:solidFill>
              </a:rPr>
              <a:t>Regulación</a:t>
            </a:r>
            <a:r>
              <a:rPr lang="en-GB" sz="1400" b="1" dirty="0" smtClean="0">
                <a:solidFill>
                  <a:srgbClr val="0000CC"/>
                </a:solidFill>
              </a:rPr>
              <a:t> </a:t>
            </a:r>
            <a:r>
              <a:rPr lang="en-GB" sz="1400" b="1" dirty="0" err="1" smtClean="0">
                <a:solidFill>
                  <a:srgbClr val="0000CC"/>
                </a:solidFill>
              </a:rPr>
              <a:t>Secundaria</a:t>
            </a:r>
            <a:endParaRPr lang="en-GB" sz="1400" b="1" dirty="0" smtClean="0">
              <a:solidFill>
                <a:srgbClr val="0000CC"/>
              </a:solidFill>
            </a:endParaRPr>
          </a:p>
          <a:p>
            <a:r>
              <a:rPr lang="en-GB" sz="1400" dirty="0" err="1" smtClean="0">
                <a:solidFill>
                  <a:srgbClr val="0000CC"/>
                </a:solidFill>
              </a:rPr>
              <a:t>Activación</a:t>
            </a:r>
            <a:r>
              <a:rPr lang="en-GB" sz="1400" dirty="0" smtClean="0">
                <a:solidFill>
                  <a:srgbClr val="0000CC"/>
                </a:solidFill>
              </a:rPr>
              <a:t> </a:t>
            </a:r>
            <a:r>
              <a:rPr lang="en-GB" sz="1400" dirty="0" err="1" smtClean="0">
                <a:solidFill>
                  <a:srgbClr val="0000CC"/>
                </a:solidFill>
              </a:rPr>
              <a:t>luego</a:t>
            </a:r>
            <a:r>
              <a:rPr lang="en-GB" sz="1400" dirty="0" smtClean="0">
                <a:solidFill>
                  <a:srgbClr val="0000CC"/>
                </a:solidFill>
              </a:rPr>
              <a:t> de 30 </a:t>
            </a:r>
            <a:r>
              <a:rPr lang="en-GB" sz="1400" dirty="0" err="1" smtClean="0">
                <a:solidFill>
                  <a:srgbClr val="0000CC"/>
                </a:solidFill>
              </a:rPr>
              <a:t>seg</a:t>
            </a:r>
            <a:r>
              <a:rPr lang="en-GB" sz="1400" dirty="0" smtClean="0">
                <a:solidFill>
                  <a:srgbClr val="0000CC"/>
                </a:solidFill>
              </a:rPr>
              <a:t> y </a:t>
            </a:r>
            <a:r>
              <a:rPr lang="en-GB" sz="1400" dirty="0" err="1" smtClean="0">
                <a:solidFill>
                  <a:srgbClr val="0000CC"/>
                </a:solidFill>
              </a:rPr>
              <a:t>hasta</a:t>
            </a:r>
            <a:r>
              <a:rPr lang="en-GB" sz="1400" dirty="0" smtClean="0">
                <a:solidFill>
                  <a:srgbClr val="0000CC"/>
                </a:solidFill>
              </a:rPr>
              <a:t> 10... 15 </a:t>
            </a:r>
            <a:r>
              <a:rPr lang="en-GB" sz="1400" dirty="0" err="1" smtClean="0">
                <a:solidFill>
                  <a:srgbClr val="0000CC"/>
                </a:solidFill>
              </a:rPr>
              <a:t>minutos</a:t>
            </a:r>
            <a:endParaRPr lang="en-GB" sz="1400" dirty="0" smtClean="0">
              <a:solidFill>
                <a:srgbClr val="0000CC"/>
              </a:solidFill>
            </a:endParaRPr>
          </a:p>
          <a:p>
            <a:r>
              <a:rPr lang="en-GB" sz="1400" dirty="0" smtClean="0"/>
              <a:t>Se </a:t>
            </a:r>
            <a:r>
              <a:rPr lang="en-GB" sz="1400" dirty="0" err="1" smtClean="0"/>
              <a:t>restauran</a:t>
            </a:r>
            <a:r>
              <a:rPr lang="en-GB" sz="1400" dirty="0" smtClean="0"/>
              <a:t> </a:t>
            </a:r>
            <a:r>
              <a:rPr lang="en-GB" sz="1400" dirty="0" err="1" smtClean="0"/>
              <a:t>las</a:t>
            </a:r>
            <a:r>
              <a:rPr lang="en-GB" sz="1400" dirty="0" smtClean="0"/>
              <a:t> variables y se </a:t>
            </a:r>
            <a:r>
              <a:rPr lang="en-GB" sz="1400" dirty="0" err="1" smtClean="0"/>
              <a:t>reemplaza</a:t>
            </a:r>
            <a:r>
              <a:rPr lang="en-GB" sz="1400" dirty="0" smtClean="0"/>
              <a:t> la 1ria </a:t>
            </a:r>
          </a:p>
        </p:txBody>
      </p:sp>
      <p:sp>
        <p:nvSpPr>
          <p:cNvPr id="19" name="Rectangle 18"/>
          <p:cNvSpPr/>
          <p:nvPr/>
        </p:nvSpPr>
        <p:spPr>
          <a:xfrm>
            <a:off x="4248472" y="4581128"/>
            <a:ext cx="2448272" cy="1600438"/>
          </a:xfrm>
          <a:prstGeom prst="rect">
            <a:avLst/>
          </a:prstGeom>
        </p:spPr>
        <p:txBody>
          <a:bodyPr wrap="square">
            <a:spAutoFit/>
          </a:bodyPr>
          <a:lstStyle/>
          <a:p>
            <a:r>
              <a:rPr lang="en-GB" sz="1400" b="1" dirty="0" err="1" smtClean="0">
                <a:solidFill>
                  <a:srgbClr val="FF9900"/>
                </a:solidFill>
              </a:rPr>
              <a:t>Reserva</a:t>
            </a:r>
            <a:r>
              <a:rPr lang="en-GB" sz="1400" b="1" dirty="0" smtClean="0">
                <a:solidFill>
                  <a:srgbClr val="FF9900"/>
                </a:solidFill>
              </a:rPr>
              <a:t> </a:t>
            </a:r>
            <a:r>
              <a:rPr lang="en-GB" sz="1400" b="1" dirty="0" err="1" smtClean="0">
                <a:solidFill>
                  <a:srgbClr val="FF9900"/>
                </a:solidFill>
              </a:rPr>
              <a:t>Terciaria</a:t>
            </a:r>
            <a:endParaRPr lang="en-GB" sz="1400" b="1" dirty="0" smtClean="0">
              <a:solidFill>
                <a:srgbClr val="FF9900"/>
              </a:solidFill>
            </a:endParaRPr>
          </a:p>
          <a:p>
            <a:r>
              <a:rPr lang="en-GB" sz="1400" dirty="0" err="1" smtClean="0">
                <a:solidFill>
                  <a:srgbClr val="FF9900"/>
                </a:solidFill>
              </a:rPr>
              <a:t>Tiempo</a:t>
            </a:r>
            <a:r>
              <a:rPr lang="en-GB" sz="1400" dirty="0" smtClean="0">
                <a:solidFill>
                  <a:srgbClr val="FF9900"/>
                </a:solidFill>
              </a:rPr>
              <a:t> de </a:t>
            </a:r>
            <a:r>
              <a:rPr lang="en-GB" sz="1400" dirty="0" err="1" smtClean="0">
                <a:solidFill>
                  <a:srgbClr val="FF9900"/>
                </a:solidFill>
              </a:rPr>
              <a:t>respuesta</a:t>
            </a:r>
            <a:r>
              <a:rPr lang="en-GB" sz="1400" dirty="0" smtClean="0">
                <a:solidFill>
                  <a:srgbClr val="FF9900"/>
                </a:solidFill>
              </a:rPr>
              <a:t> </a:t>
            </a:r>
            <a:r>
              <a:rPr lang="en-GB" sz="1400" dirty="0" err="1" smtClean="0">
                <a:solidFill>
                  <a:srgbClr val="FF9900"/>
                </a:solidFill>
              </a:rPr>
              <a:t>luego</a:t>
            </a:r>
            <a:r>
              <a:rPr lang="en-GB" sz="1400" dirty="0" smtClean="0">
                <a:solidFill>
                  <a:srgbClr val="FF9900"/>
                </a:solidFill>
              </a:rPr>
              <a:t> de 10-15 min </a:t>
            </a:r>
          </a:p>
          <a:p>
            <a:r>
              <a:rPr lang="en-GB" sz="1400" dirty="0" smtClean="0"/>
              <a:t>La </a:t>
            </a:r>
            <a:r>
              <a:rPr lang="en-GB" sz="1400" dirty="0" err="1" smtClean="0"/>
              <a:t>regulación</a:t>
            </a:r>
            <a:r>
              <a:rPr lang="en-GB" sz="1400" dirty="0" smtClean="0"/>
              <a:t> </a:t>
            </a:r>
            <a:r>
              <a:rPr lang="en-GB" sz="1400" dirty="0" err="1" smtClean="0"/>
              <a:t>terciaria</a:t>
            </a:r>
            <a:r>
              <a:rPr lang="en-GB" sz="1400" dirty="0" smtClean="0"/>
              <a:t> </a:t>
            </a:r>
            <a:r>
              <a:rPr lang="en-GB" sz="1400" dirty="0" err="1" smtClean="0"/>
              <a:t>libera</a:t>
            </a:r>
            <a:r>
              <a:rPr lang="en-GB" sz="1400" dirty="0" smtClean="0"/>
              <a:t> a la </a:t>
            </a:r>
            <a:r>
              <a:rPr lang="en-GB" sz="1400" dirty="0" err="1" smtClean="0"/>
              <a:t>secundaria</a:t>
            </a:r>
            <a:r>
              <a:rPr lang="en-GB" sz="1400" dirty="0" smtClean="0"/>
              <a:t>, de </a:t>
            </a:r>
            <a:r>
              <a:rPr lang="en-GB" sz="1400" dirty="0" err="1" smtClean="0"/>
              <a:t>manera</a:t>
            </a:r>
            <a:r>
              <a:rPr lang="en-GB" sz="1400" dirty="0" smtClean="0"/>
              <a:t> de </a:t>
            </a:r>
            <a:r>
              <a:rPr lang="en-GB" sz="1400" dirty="0" err="1" smtClean="0"/>
              <a:t>contar</a:t>
            </a:r>
            <a:r>
              <a:rPr lang="en-GB" sz="1400" dirty="0" smtClean="0"/>
              <a:t> con </a:t>
            </a:r>
            <a:r>
              <a:rPr lang="en-GB" sz="1400" dirty="0" err="1" smtClean="0"/>
              <a:t>reserva</a:t>
            </a:r>
            <a:r>
              <a:rPr lang="en-GB" sz="1400" dirty="0" smtClean="0"/>
              <a:t> ante </a:t>
            </a:r>
            <a:r>
              <a:rPr lang="en-GB" sz="1400" dirty="0" err="1" smtClean="0"/>
              <a:t>una</a:t>
            </a:r>
            <a:r>
              <a:rPr lang="en-GB" sz="1400" dirty="0" smtClean="0"/>
              <a:t> </a:t>
            </a:r>
            <a:r>
              <a:rPr lang="en-GB" sz="1400" dirty="0" err="1" smtClean="0"/>
              <a:t>nueva</a:t>
            </a:r>
            <a:r>
              <a:rPr lang="en-GB" sz="1400" dirty="0" smtClean="0"/>
              <a:t> </a:t>
            </a:r>
            <a:r>
              <a:rPr lang="en-GB" sz="1400" dirty="0" err="1" smtClean="0"/>
              <a:t>perturbación</a:t>
            </a:r>
            <a:endParaRPr lang="en-GB" sz="1400" dirty="0" smtClean="0"/>
          </a:p>
        </p:txBody>
      </p:sp>
      <p:sp>
        <p:nvSpPr>
          <p:cNvPr id="22" name="Rectangle 21"/>
          <p:cNvSpPr/>
          <p:nvPr/>
        </p:nvSpPr>
        <p:spPr bwMode="auto">
          <a:xfrm>
            <a:off x="1762696" y="692714"/>
            <a:ext cx="2160240" cy="338437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p:txBody>
      </p:sp>
      <p:sp>
        <p:nvSpPr>
          <p:cNvPr id="23" name="Rectangle 22"/>
          <p:cNvSpPr/>
          <p:nvPr/>
        </p:nvSpPr>
        <p:spPr bwMode="auto">
          <a:xfrm>
            <a:off x="3888432" y="692714"/>
            <a:ext cx="2736304" cy="338437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p:txBody>
      </p:sp>
      <p:sp>
        <p:nvSpPr>
          <p:cNvPr id="24" name="Rectangle 23"/>
          <p:cNvSpPr/>
          <p:nvPr/>
        </p:nvSpPr>
        <p:spPr bwMode="auto">
          <a:xfrm>
            <a:off x="6624736" y="692696"/>
            <a:ext cx="2195736" cy="338437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p:txBody>
      </p:sp>
      <p:sp>
        <p:nvSpPr>
          <p:cNvPr id="25" name="Rectangle 24"/>
          <p:cNvSpPr/>
          <p:nvPr/>
        </p:nvSpPr>
        <p:spPr>
          <a:xfrm>
            <a:off x="6624736" y="4581128"/>
            <a:ext cx="1944216" cy="1169551"/>
          </a:xfrm>
          <a:prstGeom prst="rect">
            <a:avLst/>
          </a:prstGeom>
        </p:spPr>
        <p:txBody>
          <a:bodyPr wrap="square">
            <a:spAutoFit/>
          </a:bodyPr>
          <a:lstStyle/>
          <a:p>
            <a:r>
              <a:rPr lang="en-GB" sz="1400" b="1" dirty="0" err="1" smtClean="0">
                <a:solidFill>
                  <a:schemeClr val="accent1"/>
                </a:solidFill>
              </a:rPr>
              <a:t>Despacho</a:t>
            </a:r>
            <a:r>
              <a:rPr lang="en-GB" sz="1400" b="1" dirty="0" smtClean="0">
                <a:solidFill>
                  <a:schemeClr val="accent1"/>
                </a:solidFill>
              </a:rPr>
              <a:t> de </a:t>
            </a:r>
            <a:r>
              <a:rPr lang="en-GB" sz="1400" b="1" dirty="0" err="1" smtClean="0">
                <a:solidFill>
                  <a:schemeClr val="accent1"/>
                </a:solidFill>
              </a:rPr>
              <a:t>capacidad</a:t>
            </a:r>
            <a:r>
              <a:rPr lang="en-GB" sz="1400" b="1" dirty="0" smtClean="0">
                <a:solidFill>
                  <a:schemeClr val="accent1"/>
                </a:solidFill>
              </a:rPr>
              <a:t> </a:t>
            </a:r>
            <a:r>
              <a:rPr lang="en-GB" sz="1400" b="1" dirty="0" err="1" smtClean="0">
                <a:solidFill>
                  <a:schemeClr val="accent1"/>
                </a:solidFill>
              </a:rPr>
              <a:t>adicional</a:t>
            </a:r>
            <a:r>
              <a:rPr lang="en-GB" sz="1400" b="1" dirty="0" smtClean="0">
                <a:solidFill>
                  <a:schemeClr val="accent1"/>
                </a:solidFill>
              </a:rPr>
              <a:t>: </a:t>
            </a:r>
            <a:r>
              <a:rPr lang="en-GB" sz="1400" dirty="0" err="1" smtClean="0"/>
              <a:t>Despacho</a:t>
            </a:r>
            <a:r>
              <a:rPr lang="en-GB" sz="1400" dirty="0" smtClean="0"/>
              <a:t> de </a:t>
            </a:r>
            <a:r>
              <a:rPr lang="en-GB" sz="1400" dirty="0" err="1" smtClean="0"/>
              <a:t>unidades</a:t>
            </a:r>
            <a:r>
              <a:rPr lang="en-GB" sz="1400" dirty="0" smtClean="0"/>
              <a:t> </a:t>
            </a:r>
            <a:r>
              <a:rPr lang="en-GB" sz="1400" dirty="0" err="1" smtClean="0"/>
              <a:t>para</a:t>
            </a:r>
            <a:r>
              <a:rPr lang="en-GB" sz="1400" dirty="0" smtClean="0"/>
              <a:t> </a:t>
            </a:r>
            <a:r>
              <a:rPr lang="en-GB" sz="1400" dirty="0" err="1" smtClean="0"/>
              <a:t>liberar</a:t>
            </a:r>
            <a:r>
              <a:rPr lang="en-GB" sz="1400" dirty="0" smtClean="0"/>
              <a:t> la </a:t>
            </a:r>
            <a:r>
              <a:rPr lang="en-GB" sz="1400" dirty="0" err="1" smtClean="0"/>
              <a:t>regulación</a:t>
            </a:r>
            <a:r>
              <a:rPr lang="en-GB" sz="1400" dirty="0" smtClean="0"/>
              <a:t> </a:t>
            </a:r>
            <a:r>
              <a:rPr lang="en-GB" sz="1400" dirty="0" err="1" smtClean="0"/>
              <a:t>terciaria</a:t>
            </a:r>
            <a:endParaRPr lang="en-GB" sz="1400" dirty="0" smtClean="0">
              <a:solidFill>
                <a:schemeClr val="accent1"/>
              </a:solidFill>
            </a:endParaRPr>
          </a:p>
        </p:txBody>
      </p:sp>
    </p:spTree>
    <p:extLst>
      <p:ext uri="{BB962C8B-B14F-4D97-AF65-F5344CB8AC3E}">
        <p14:creationId xmlns:p14="http://schemas.microsoft.com/office/powerpoint/2010/main" val="953381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par>
                                <p:cTn id="13" presetID="3" presetClass="exit" presetSubtype="10" fill="hold" grpId="0" nodeType="withEffect">
                                  <p:stCondLst>
                                    <p:cond delay="0"/>
                                  </p:stCondLst>
                                  <p:childTnLst>
                                    <p:animEffect transition="out" filter="blinds(horizontal)">
                                      <p:cBhvr>
                                        <p:cTn id="14" dur="500"/>
                                        <p:tgtEl>
                                          <p:spTgt spid="22"/>
                                        </p:tgtEl>
                                      </p:cBhvr>
                                    </p:animEffect>
                                    <p:set>
                                      <p:cBhvr>
                                        <p:cTn id="15" dur="1" fill="hold">
                                          <p:stCondLst>
                                            <p:cond delay="499"/>
                                          </p:stCondLst>
                                        </p:cTn>
                                        <p:tgtEl>
                                          <p:spTgt spid="22"/>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linds(horizontal)">
                                      <p:cBhvr>
                                        <p:cTn id="20" dur="500"/>
                                        <p:tgtEl>
                                          <p:spTgt spid="19"/>
                                        </p:tgtEl>
                                      </p:cBhvr>
                                    </p:animEffect>
                                  </p:childTnLst>
                                </p:cTn>
                              </p:par>
                              <p:par>
                                <p:cTn id="21" presetID="3" presetClass="exit" presetSubtype="10" fill="hold" grpId="0" nodeType="withEffect">
                                  <p:stCondLst>
                                    <p:cond delay="0"/>
                                  </p:stCondLst>
                                  <p:childTnLst>
                                    <p:animEffect transition="out" filter="blinds(horizontal)">
                                      <p:cBhvr>
                                        <p:cTn id="22" dur="500"/>
                                        <p:tgtEl>
                                          <p:spTgt spid="23"/>
                                        </p:tgtEl>
                                      </p:cBhvr>
                                    </p:animEffect>
                                    <p:set>
                                      <p:cBhvr>
                                        <p:cTn id="23" dur="1" fill="hold">
                                          <p:stCondLst>
                                            <p:cond delay="499"/>
                                          </p:stCondLst>
                                        </p:cTn>
                                        <p:tgtEl>
                                          <p:spTgt spid="23"/>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 presetClass="exit" presetSubtype="10" fill="hold" grpId="0" nodeType="clickEffect">
                                  <p:stCondLst>
                                    <p:cond delay="0"/>
                                  </p:stCondLst>
                                  <p:childTnLst>
                                    <p:animEffect transition="out" filter="blinds(horizontal)">
                                      <p:cBhvr>
                                        <p:cTn id="27" dur="500"/>
                                        <p:tgtEl>
                                          <p:spTgt spid="24"/>
                                        </p:tgtEl>
                                      </p:cBhvr>
                                    </p:animEffect>
                                    <p:set>
                                      <p:cBhvr>
                                        <p:cTn id="28" dur="1" fill="hold">
                                          <p:stCondLst>
                                            <p:cond delay="499"/>
                                          </p:stCondLst>
                                        </p:cTn>
                                        <p:tgtEl>
                                          <p:spTgt spid="24"/>
                                        </p:tgtEl>
                                        <p:attrNameLst>
                                          <p:attrName>style.visibility</p:attrName>
                                        </p:attrNameLst>
                                      </p:cBhvr>
                                      <p:to>
                                        <p:strVal val="hidden"/>
                                      </p:to>
                                    </p:set>
                                  </p:childTnLst>
                                </p:cTn>
                              </p:par>
                              <p:par>
                                <p:cTn id="29" presetID="3" presetClass="entr" presetSubtype="1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linds(horizontal)">
                                      <p:cBhvr>
                                        <p:cTn id="31" dur="500"/>
                                        <p:tgtEl>
                                          <p:spTgt spid="25"/>
                                        </p:tgtEl>
                                      </p:cBhvr>
                                    </p:animEffect>
                                  </p:childTnLst>
                                </p:cTn>
                              </p:par>
                              <p:par>
                                <p:cTn id="32" presetID="3" presetClass="entr" presetSubtype="10" fill="hold" grpId="1"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blinds(horizontal)">
                                      <p:cBhvr>
                                        <p:cTn id="3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2" grpId="0" animBg="1"/>
      <p:bldP spid="23" grpId="0" animBg="1"/>
      <p:bldP spid="24" grpId="0" animBg="1"/>
      <p:bldP spid="25" grpId="0"/>
      <p:bldP spid="25" grpId="1"/>
    </p:bld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6156220" cy="623793"/>
          </a:xfrm>
        </p:spPr>
        <p:txBody>
          <a:bodyPr/>
          <a:lstStyle/>
          <a:p>
            <a:r>
              <a:rPr lang="en-US" dirty="0" err="1" smtClean="0"/>
              <a:t>Cómo</a:t>
            </a:r>
            <a:r>
              <a:rPr lang="en-US" dirty="0" smtClean="0"/>
              <a:t> se </a:t>
            </a:r>
            <a:r>
              <a:rPr lang="en-US" dirty="0" err="1" smtClean="0"/>
              <a:t>estima</a:t>
            </a:r>
            <a:r>
              <a:rPr lang="en-US" dirty="0" smtClean="0"/>
              <a:t> la </a:t>
            </a:r>
            <a:r>
              <a:rPr lang="en-US" dirty="0" err="1" smtClean="0"/>
              <a:t>reserva</a:t>
            </a:r>
            <a:r>
              <a:rPr lang="en-US" dirty="0" smtClean="0"/>
              <a:t> </a:t>
            </a:r>
            <a:r>
              <a:rPr lang="en-US" dirty="0" err="1" smtClean="0"/>
              <a:t>necesaria</a:t>
            </a:r>
            <a:r>
              <a:rPr lang="en-US" dirty="0" smtClean="0"/>
              <a:t>?</a:t>
            </a:r>
            <a:endParaRPr lang="en-US" dirty="0"/>
          </a:p>
        </p:txBody>
      </p:sp>
      <p:cxnSp>
        <p:nvCxnSpPr>
          <p:cNvPr id="7" name="Straight Connector 6"/>
          <p:cNvCxnSpPr/>
          <p:nvPr/>
        </p:nvCxnSpPr>
        <p:spPr>
          <a:xfrm>
            <a:off x="755576" y="5301208"/>
            <a:ext cx="7488832" cy="0"/>
          </a:xfrm>
          <a:prstGeom prst="line">
            <a:avLst/>
          </a:prstGeom>
        </p:spPr>
        <p:style>
          <a:lnRef idx="3">
            <a:schemeClr val="dk1"/>
          </a:lnRef>
          <a:fillRef idx="0">
            <a:schemeClr val="dk1"/>
          </a:fillRef>
          <a:effectRef idx="2">
            <a:schemeClr val="dk1"/>
          </a:effectRef>
          <a:fontRef idx="minor">
            <a:schemeClr val="tx1"/>
          </a:fontRef>
        </p:style>
      </p:cxnSp>
      <p:sp>
        <p:nvSpPr>
          <p:cNvPr id="8" name="Rectangle 7"/>
          <p:cNvSpPr/>
          <p:nvPr/>
        </p:nvSpPr>
        <p:spPr>
          <a:xfrm>
            <a:off x="827584" y="2564904"/>
            <a:ext cx="1080120" cy="271090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smtClean="0">
              <a:solidFill>
                <a:schemeClr val="tx1"/>
              </a:solidFill>
            </a:endParaRPr>
          </a:p>
        </p:txBody>
      </p:sp>
      <p:sp>
        <p:nvSpPr>
          <p:cNvPr id="9" name="TextBox 8"/>
          <p:cNvSpPr txBox="1"/>
          <p:nvPr/>
        </p:nvSpPr>
        <p:spPr>
          <a:xfrm>
            <a:off x="1013543" y="5373216"/>
            <a:ext cx="728347" cy="461665"/>
          </a:xfrm>
          <a:prstGeom prst="rect">
            <a:avLst/>
          </a:prstGeom>
          <a:noFill/>
        </p:spPr>
        <p:txBody>
          <a:bodyPr wrap="square" rtlCol="0">
            <a:spAutoFit/>
          </a:bodyPr>
          <a:lstStyle/>
          <a:p>
            <a:pPr algn="ctr"/>
            <a:r>
              <a:rPr lang="en-US" sz="1200" b="1" dirty="0" smtClean="0"/>
              <a:t>Peak</a:t>
            </a:r>
          </a:p>
          <a:p>
            <a:pPr algn="ctr"/>
            <a:r>
              <a:rPr lang="en-US" sz="1200" b="1" dirty="0" smtClean="0"/>
              <a:t>load</a:t>
            </a:r>
            <a:endParaRPr lang="en-US" sz="1200" b="1" dirty="0"/>
          </a:p>
        </p:txBody>
      </p:sp>
      <p:sp>
        <p:nvSpPr>
          <p:cNvPr id="10" name="TextBox 9"/>
          <p:cNvSpPr txBox="1"/>
          <p:nvPr/>
        </p:nvSpPr>
        <p:spPr>
          <a:xfrm>
            <a:off x="867415" y="2154342"/>
            <a:ext cx="1123998" cy="338554"/>
          </a:xfrm>
          <a:prstGeom prst="rect">
            <a:avLst/>
          </a:prstGeom>
          <a:noFill/>
        </p:spPr>
        <p:txBody>
          <a:bodyPr wrap="square" rtlCol="0">
            <a:spAutoFit/>
          </a:bodyPr>
          <a:lstStyle/>
          <a:p>
            <a:pPr algn="ctr"/>
            <a:r>
              <a:rPr lang="en-US" sz="1600" b="1" smtClean="0"/>
              <a:t>50 GW</a:t>
            </a:r>
            <a:endParaRPr lang="en-US" sz="1600" b="1"/>
          </a:p>
        </p:txBody>
      </p:sp>
      <p:sp>
        <p:nvSpPr>
          <p:cNvPr id="12" name="TextBox 11"/>
          <p:cNvSpPr txBox="1"/>
          <p:nvPr/>
        </p:nvSpPr>
        <p:spPr>
          <a:xfrm>
            <a:off x="2195736" y="5373216"/>
            <a:ext cx="1117614" cy="461665"/>
          </a:xfrm>
          <a:prstGeom prst="rect">
            <a:avLst/>
          </a:prstGeom>
          <a:noFill/>
        </p:spPr>
        <p:txBody>
          <a:bodyPr wrap="none" rtlCol="0">
            <a:spAutoFit/>
          </a:bodyPr>
          <a:lstStyle/>
          <a:p>
            <a:pPr algn="ctr"/>
            <a:r>
              <a:rPr lang="en-US" sz="1200" b="1" dirty="0" smtClean="0"/>
              <a:t>Contingency</a:t>
            </a:r>
          </a:p>
          <a:p>
            <a:pPr algn="ctr"/>
            <a:r>
              <a:rPr lang="en-US" sz="1200" b="1" dirty="0" smtClean="0"/>
              <a:t>reserves</a:t>
            </a:r>
            <a:endParaRPr lang="en-US" sz="1200" b="1" dirty="0"/>
          </a:p>
        </p:txBody>
      </p:sp>
      <p:sp>
        <p:nvSpPr>
          <p:cNvPr id="13" name="TextBox 12"/>
          <p:cNvSpPr txBox="1"/>
          <p:nvPr/>
        </p:nvSpPr>
        <p:spPr>
          <a:xfrm>
            <a:off x="2483768" y="2060848"/>
            <a:ext cx="710451" cy="338554"/>
          </a:xfrm>
          <a:prstGeom prst="rect">
            <a:avLst/>
          </a:prstGeom>
          <a:noFill/>
        </p:spPr>
        <p:txBody>
          <a:bodyPr wrap="none" rtlCol="0">
            <a:spAutoFit/>
          </a:bodyPr>
          <a:lstStyle/>
          <a:p>
            <a:pPr algn="ctr"/>
            <a:r>
              <a:rPr lang="en-US" sz="1600" b="1" dirty="0" smtClean="0"/>
              <a:t>2 GW</a:t>
            </a:r>
            <a:endParaRPr lang="en-US" sz="1600" b="1" dirty="0"/>
          </a:p>
        </p:txBody>
      </p:sp>
      <p:sp>
        <p:nvSpPr>
          <p:cNvPr id="14" name="Rectangle 13"/>
          <p:cNvSpPr/>
          <p:nvPr/>
        </p:nvSpPr>
        <p:spPr>
          <a:xfrm>
            <a:off x="2213738" y="2420888"/>
            <a:ext cx="1224136" cy="144016"/>
          </a:xfrm>
          <a:prstGeom prst="rect">
            <a:avLst/>
          </a:prstGeom>
          <a:solidFill>
            <a:srgbClr val="002060"/>
          </a:solidFill>
          <a:ln w="95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n-US" sz="1400">
              <a:solidFill>
                <a:schemeClr val="tx1"/>
              </a:solidFill>
            </a:endParaRPr>
          </a:p>
        </p:txBody>
      </p:sp>
      <p:sp>
        <p:nvSpPr>
          <p:cNvPr id="15" name="Rectangle 14"/>
          <p:cNvSpPr/>
          <p:nvPr/>
        </p:nvSpPr>
        <p:spPr>
          <a:xfrm>
            <a:off x="3743908" y="2230881"/>
            <a:ext cx="1224136" cy="190007"/>
          </a:xfrm>
          <a:prstGeom prst="rect">
            <a:avLst/>
          </a:prstGeom>
          <a:solidFill>
            <a:srgbClr val="00B050"/>
          </a:solidFill>
          <a:ln w="95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n-US" sz="1400">
              <a:solidFill>
                <a:schemeClr val="tx1"/>
              </a:solidFill>
            </a:endParaRPr>
          </a:p>
        </p:txBody>
      </p:sp>
      <p:sp>
        <p:nvSpPr>
          <p:cNvPr id="16" name="TextBox 15"/>
          <p:cNvSpPr txBox="1"/>
          <p:nvPr/>
        </p:nvSpPr>
        <p:spPr>
          <a:xfrm>
            <a:off x="3995936" y="5373216"/>
            <a:ext cx="779381" cy="461665"/>
          </a:xfrm>
          <a:prstGeom prst="rect">
            <a:avLst/>
          </a:prstGeom>
          <a:noFill/>
        </p:spPr>
        <p:txBody>
          <a:bodyPr wrap="none" rtlCol="0">
            <a:spAutoFit/>
          </a:bodyPr>
          <a:lstStyle/>
          <a:p>
            <a:pPr algn="ctr"/>
            <a:r>
              <a:rPr lang="en-US" sz="1200" b="1" dirty="0" smtClean="0"/>
              <a:t>Reserve</a:t>
            </a:r>
          </a:p>
          <a:p>
            <a:pPr algn="ctr"/>
            <a:r>
              <a:rPr lang="en-US" sz="1200" b="1" dirty="0" smtClean="0"/>
              <a:t>for load</a:t>
            </a:r>
            <a:endParaRPr lang="en-US" sz="1200" b="1" dirty="0"/>
          </a:p>
        </p:txBody>
      </p:sp>
      <p:sp>
        <p:nvSpPr>
          <p:cNvPr id="17" name="TextBox 16"/>
          <p:cNvSpPr txBox="1"/>
          <p:nvPr/>
        </p:nvSpPr>
        <p:spPr>
          <a:xfrm>
            <a:off x="3923928" y="1844824"/>
            <a:ext cx="881973" cy="338554"/>
          </a:xfrm>
          <a:prstGeom prst="rect">
            <a:avLst/>
          </a:prstGeom>
          <a:noFill/>
        </p:spPr>
        <p:txBody>
          <a:bodyPr wrap="none" rtlCol="0">
            <a:spAutoFit/>
          </a:bodyPr>
          <a:lstStyle/>
          <a:p>
            <a:pPr algn="ctr"/>
            <a:r>
              <a:rPr lang="en-US" sz="1600" b="1" dirty="0" smtClean="0"/>
              <a:t>2.3 GW</a:t>
            </a:r>
            <a:endParaRPr lang="en-US" sz="1600" b="1" dirty="0"/>
          </a:p>
        </p:txBody>
      </p:sp>
      <p:sp>
        <p:nvSpPr>
          <p:cNvPr id="21" name="Rectangle 20"/>
          <p:cNvSpPr/>
          <p:nvPr/>
        </p:nvSpPr>
        <p:spPr>
          <a:xfrm>
            <a:off x="5498318" y="2564904"/>
            <a:ext cx="1224136" cy="271090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smtClean="0">
              <a:solidFill>
                <a:schemeClr val="tx1"/>
              </a:solidFill>
            </a:endParaRPr>
          </a:p>
        </p:txBody>
      </p:sp>
      <p:sp>
        <p:nvSpPr>
          <p:cNvPr id="22" name="TextBox 21"/>
          <p:cNvSpPr txBox="1"/>
          <p:nvPr/>
        </p:nvSpPr>
        <p:spPr>
          <a:xfrm>
            <a:off x="5364088" y="5373216"/>
            <a:ext cx="1595310" cy="646331"/>
          </a:xfrm>
          <a:prstGeom prst="rect">
            <a:avLst/>
          </a:prstGeom>
          <a:noFill/>
        </p:spPr>
        <p:txBody>
          <a:bodyPr wrap="none" rtlCol="0">
            <a:spAutoFit/>
          </a:bodyPr>
          <a:lstStyle/>
          <a:p>
            <a:pPr algn="ctr"/>
            <a:r>
              <a:rPr lang="en-US" sz="1200" b="1" dirty="0" smtClean="0"/>
              <a:t>Required </a:t>
            </a:r>
          </a:p>
          <a:p>
            <a:pPr algn="ctr"/>
            <a:r>
              <a:rPr lang="en-US" sz="1200" b="1" dirty="0" smtClean="0"/>
              <a:t>available</a:t>
            </a:r>
          </a:p>
          <a:p>
            <a:pPr algn="ctr"/>
            <a:r>
              <a:rPr lang="en-US" sz="1200" b="1" dirty="0" smtClean="0"/>
              <a:t>capacity  4 h ahead</a:t>
            </a:r>
          </a:p>
        </p:txBody>
      </p:sp>
      <p:sp>
        <p:nvSpPr>
          <p:cNvPr id="26" name="TextBox 25"/>
          <p:cNvSpPr txBox="1"/>
          <p:nvPr/>
        </p:nvSpPr>
        <p:spPr>
          <a:xfrm>
            <a:off x="5642334" y="1556792"/>
            <a:ext cx="995786" cy="338554"/>
          </a:xfrm>
          <a:prstGeom prst="rect">
            <a:avLst/>
          </a:prstGeom>
          <a:noFill/>
        </p:spPr>
        <p:txBody>
          <a:bodyPr wrap="none" rtlCol="0">
            <a:spAutoFit/>
          </a:bodyPr>
          <a:lstStyle/>
          <a:p>
            <a:pPr algn="ctr"/>
            <a:r>
              <a:rPr lang="en-US" sz="1600" b="1" dirty="0" smtClean="0"/>
              <a:t>54.3 GW</a:t>
            </a:r>
            <a:endParaRPr lang="en-US" sz="1600" b="1" dirty="0"/>
          </a:p>
        </p:txBody>
      </p:sp>
      <p:sp>
        <p:nvSpPr>
          <p:cNvPr id="28" name="TextBox 27"/>
          <p:cNvSpPr txBox="1"/>
          <p:nvPr/>
        </p:nvSpPr>
        <p:spPr>
          <a:xfrm>
            <a:off x="107504" y="692696"/>
            <a:ext cx="8424936" cy="584775"/>
          </a:xfrm>
          <a:prstGeom prst="rect">
            <a:avLst/>
          </a:prstGeom>
          <a:noFill/>
        </p:spPr>
        <p:txBody>
          <a:bodyPr wrap="square" rtlCol="0">
            <a:spAutoFit/>
          </a:bodyPr>
          <a:lstStyle/>
          <a:p>
            <a:pPr algn="ctr">
              <a:defRPr/>
            </a:pPr>
            <a:r>
              <a:rPr lang="en-US" sz="1600" b="1" kern="0" dirty="0" smtClean="0"/>
              <a:t>Typical 4 hours ahead requirement for 50 GW system with 10 GW forecasted wind output and 99.7% reliability target</a:t>
            </a:r>
          </a:p>
        </p:txBody>
      </p:sp>
      <p:sp>
        <p:nvSpPr>
          <p:cNvPr id="35" name="Rectangle 34"/>
          <p:cNvSpPr/>
          <p:nvPr/>
        </p:nvSpPr>
        <p:spPr>
          <a:xfrm>
            <a:off x="5498318" y="2420888"/>
            <a:ext cx="1224136" cy="144016"/>
          </a:xfrm>
          <a:prstGeom prst="rect">
            <a:avLst/>
          </a:prstGeom>
          <a:solidFill>
            <a:srgbClr val="002060"/>
          </a:solidFill>
          <a:ln w="95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n-US" sz="1400">
              <a:solidFill>
                <a:schemeClr val="tx1"/>
              </a:solidFill>
            </a:endParaRPr>
          </a:p>
        </p:txBody>
      </p:sp>
      <p:sp>
        <p:nvSpPr>
          <p:cNvPr id="36" name="Rectangle 35"/>
          <p:cNvSpPr/>
          <p:nvPr/>
        </p:nvSpPr>
        <p:spPr>
          <a:xfrm>
            <a:off x="5498318" y="2230881"/>
            <a:ext cx="1224136" cy="190007"/>
          </a:xfrm>
          <a:prstGeom prst="rect">
            <a:avLst/>
          </a:prstGeom>
          <a:solidFill>
            <a:srgbClr val="00B050"/>
          </a:solidFill>
          <a:ln w="95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n-US" sz="1400">
              <a:solidFill>
                <a:schemeClr val="tx1"/>
              </a:solidFill>
            </a:endParaRPr>
          </a:p>
        </p:txBody>
      </p:sp>
      <p:sp>
        <p:nvSpPr>
          <p:cNvPr id="40" name="Rectangle 39"/>
          <p:cNvSpPr/>
          <p:nvPr/>
        </p:nvSpPr>
        <p:spPr>
          <a:xfrm>
            <a:off x="827584" y="2708920"/>
            <a:ext cx="1080120" cy="1200329"/>
          </a:xfrm>
          <a:prstGeom prst="rect">
            <a:avLst/>
          </a:prstGeom>
        </p:spPr>
        <p:txBody>
          <a:bodyPr wrap="square">
            <a:spAutoFit/>
          </a:bodyPr>
          <a:lstStyle/>
          <a:p>
            <a:pPr lvl="0" eaLnBrk="1" hangingPunct="1">
              <a:spcBef>
                <a:spcPts val="600"/>
              </a:spcBef>
              <a:spcAft>
                <a:spcPct val="20000"/>
              </a:spcAft>
              <a:buClr>
                <a:srgbClr val="4C4C4C"/>
              </a:buClr>
            </a:pPr>
            <a:r>
              <a:rPr lang="en-US" sz="1200" kern="0" dirty="0" smtClean="0">
                <a:solidFill>
                  <a:srgbClr val="000000"/>
                </a:solidFill>
                <a:latin typeface="Arial"/>
              </a:rPr>
              <a:t>Scheduled capacity to meet the expected demand (merit order)</a:t>
            </a:r>
          </a:p>
        </p:txBody>
      </p:sp>
      <p:sp>
        <p:nvSpPr>
          <p:cNvPr id="41" name="Rectangle 40"/>
          <p:cNvSpPr/>
          <p:nvPr/>
        </p:nvSpPr>
        <p:spPr>
          <a:xfrm>
            <a:off x="2267744" y="2636912"/>
            <a:ext cx="1080120" cy="1384995"/>
          </a:xfrm>
          <a:prstGeom prst="rect">
            <a:avLst/>
          </a:prstGeom>
        </p:spPr>
        <p:txBody>
          <a:bodyPr wrap="square">
            <a:spAutoFit/>
          </a:bodyPr>
          <a:lstStyle/>
          <a:p>
            <a:pPr lvl="0" eaLnBrk="1" hangingPunct="1">
              <a:spcBef>
                <a:spcPts val="600"/>
              </a:spcBef>
              <a:spcAft>
                <a:spcPct val="20000"/>
              </a:spcAft>
              <a:buClr>
                <a:srgbClr val="4C4C4C"/>
              </a:buClr>
            </a:pPr>
            <a:r>
              <a:rPr lang="en-US" sz="1200" kern="0" dirty="0" smtClean="0">
                <a:solidFill>
                  <a:srgbClr val="000000"/>
                </a:solidFill>
                <a:latin typeface="Arial"/>
              </a:rPr>
              <a:t>Scheduled capacity to cover the unexpected loss of the largest unit in the system </a:t>
            </a:r>
          </a:p>
        </p:txBody>
      </p:sp>
      <p:sp>
        <p:nvSpPr>
          <p:cNvPr id="42" name="Rectangle 41"/>
          <p:cNvSpPr/>
          <p:nvPr/>
        </p:nvSpPr>
        <p:spPr>
          <a:xfrm>
            <a:off x="3851920" y="2420888"/>
            <a:ext cx="1080120" cy="1015663"/>
          </a:xfrm>
          <a:prstGeom prst="rect">
            <a:avLst/>
          </a:prstGeom>
        </p:spPr>
        <p:txBody>
          <a:bodyPr wrap="square">
            <a:spAutoFit/>
          </a:bodyPr>
          <a:lstStyle/>
          <a:p>
            <a:pPr lvl="0" eaLnBrk="1" hangingPunct="1">
              <a:spcBef>
                <a:spcPts val="600"/>
              </a:spcBef>
              <a:spcAft>
                <a:spcPct val="20000"/>
              </a:spcAft>
              <a:buClr>
                <a:srgbClr val="4C4C4C"/>
              </a:buClr>
            </a:pPr>
            <a:r>
              <a:rPr lang="en-US" sz="1200" kern="0" dirty="0" smtClean="0">
                <a:solidFill>
                  <a:srgbClr val="000000"/>
                </a:solidFill>
                <a:latin typeface="Arial"/>
              </a:rPr>
              <a:t>Scheduled capacity to address the load forecast error</a:t>
            </a:r>
          </a:p>
        </p:txBody>
      </p:sp>
      <p:sp>
        <p:nvSpPr>
          <p:cNvPr id="44" name="Rectangle 43"/>
          <p:cNvSpPr/>
          <p:nvPr/>
        </p:nvSpPr>
        <p:spPr>
          <a:xfrm>
            <a:off x="6938478" y="2348880"/>
            <a:ext cx="1080120" cy="1938992"/>
          </a:xfrm>
          <a:prstGeom prst="rect">
            <a:avLst/>
          </a:prstGeom>
        </p:spPr>
        <p:txBody>
          <a:bodyPr wrap="square">
            <a:spAutoFit/>
          </a:bodyPr>
          <a:lstStyle/>
          <a:p>
            <a:pPr lvl="0" eaLnBrk="1" hangingPunct="1">
              <a:spcBef>
                <a:spcPts val="600"/>
              </a:spcBef>
              <a:spcAft>
                <a:spcPct val="20000"/>
              </a:spcAft>
              <a:buClr>
                <a:srgbClr val="4C4C4C"/>
              </a:buClr>
            </a:pPr>
            <a:r>
              <a:rPr lang="en-GB" sz="1200" kern="0" dirty="0" smtClean="0">
                <a:solidFill>
                  <a:srgbClr val="000000"/>
                </a:solidFill>
                <a:latin typeface="Arial"/>
              </a:rPr>
              <a:t>To ensure targeted system reliability, the system operator </a:t>
            </a:r>
            <a:r>
              <a:rPr lang="en-GB" sz="1200" b="1" kern="0" dirty="0" smtClean="0">
                <a:solidFill>
                  <a:srgbClr val="000000"/>
                </a:solidFill>
                <a:latin typeface="Arial"/>
              </a:rPr>
              <a:t>MUST </a:t>
            </a:r>
            <a:r>
              <a:rPr lang="en-GB" sz="1200" kern="0" dirty="0" smtClean="0">
                <a:solidFill>
                  <a:srgbClr val="000000"/>
                </a:solidFill>
                <a:latin typeface="Arial"/>
              </a:rPr>
              <a:t>schedule this amount of capacity</a:t>
            </a:r>
            <a:endParaRPr lang="en-US" sz="1200" kern="0" dirty="0" smtClean="0">
              <a:solidFill>
                <a:srgbClr val="000000"/>
              </a:solidFill>
              <a:latin typeface="Arial"/>
            </a:endParaRPr>
          </a:p>
        </p:txBody>
      </p:sp>
      <p:sp>
        <p:nvSpPr>
          <p:cNvPr id="45" name="Right Brace 44"/>
          <p:cNvSpPr/>
          <p:nvPr/>
        </p:nvSpPr>
        <p:spPr bwMode="auto">
          <a:xfrm>
            <a:off x="6722454" y="2000250"/>
            <a:ext cx="205656" cy="3254828"/>
          </a:xfrm>
          <a:prstGeom prst="rightBrace">
            <a:avLst>
              <a:gd name="adj1" fmla="val 8333"/>
              <a:gd name="adj2" fmla="val 50000"/>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991323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linds(horizontal)">
                                      <p:cBhvr>
                                        <p:cTn id="13" dur="500"/>
                                        <p:tgtEl>
                                          <p:spTgt spid="1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blinds(horizontal)">
                                      <p:cBhvr>
                                        <p:cTn id="16" dur="500"/>
                                        <p:tgtEl>
                                          <p:spTgt spid="41"/>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horizontal)">
                                      <p:cBhvr>
                                        <p:cTn id="21" dur="500"/>
                                        <p:tgtEl>
                                          <p:spTgt spid="15"/>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linds(horizontal)">
                                      <p:cBhvr>
                                        <p:cTn id="24" dur="500"/>
                                        <p:tgtEl>
                                          <p:spTgt spid="16"/>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blinds(horizontal)">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blinds(horizontal)">
                                      <p:cBhvr>
                                        <p:cTn id="35" dur="500"/>
                                        <p:tgtEl>
                                          <p:spTgt spid="21"/>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blinds(horizontal)">
                                      <p:cBhvr>
                                        <p:cTn id="38" dur="500"/>
                                        <p:tgtEl>
                                          <p:spTgt spid="22"/>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blinds(horizontal)">
                                      <p:cBhvr>
                                        <p:cTn id="41" dur="500"/>
                                        <p:tgtEl>
                                          <p:spTgt spid="26"/>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blinds(horizontal)">
                                      <p:cBhvr>
                                        <p:cTn id="44" dur="500"/>
                                        <p:tgtEl>
                                          <p:spTgt spid="35"/>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linds(horizontal)">
                                      <p:cBhvr>
                                        <p:cTn id="47" dur="500"/>
                                        <p:tgtEl>
                                          <p:spTgt spid="36"/>
                                        </p:tgtEl>
                                      </p:cBhvr>
                                    </p:animEffect>
                                  </p:childTnLst>
                                </p:cTn>
                              </p:par>
                              <p:par>
                                <p:cTn id="48" presetID="3" presetClass="entr" presetSubtype="10" fill="hold" grpId="0" nodeType="with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blinds(horizontal)">
                                      <p:cBhvr>
                                        <p:cTn id="50" dur="500"/>
                                        <p:tgtEl>
                                          <p:spTgt spid="44"/>
                                        </p:tgtEl>
                                      </p:cBhvr>
                                    </p:animEffect>
                                  </p:childTnLst>
                                </p:cTn>
                              </p:par>
                              <p:par>
                                <p:cTn id="51" presetID="3" presetClass="entr" presetSubtype="10"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blinds(horizontal)">
                                      <p:cBhvr>
                                        <p:cTn id="5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animBg="1"/>
      <p:bldP spid="15" grpId="0" animBg="1"/>
      <p:bldP spid="16" grpId="0"/>
      <p:bldP spid="17" grpId="0"/>
      <p:bldP spid="21" grpId="0" animBg="1"/>
      <p:bldP spid="22" grpId="0"/>
      <p:bldP spid="26" grpId="0"/>
      <p:bldP spid="35" grpId="0" animBg="1"/>
      <p:bldP spid="36" grpId="0" animBg="1"/>
      <p:bldP spid="41" grpId="0"/>
      <p:bldP spid="42" grpId="0"/>
      <p:bldP spid="44" grpId="0"/>
      <p:bldP spid="4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6228230" cy="623793"/>
          </a:xfrm>
        </p:spPr>
        <p:txBody>
          <a:bodyPr/>
          <a:lstStyle/>
          <a:p>
            <a:r>
              <a:rPr lang="en-US" dirty="0" err="1" smtClean="0"/>
              <a:t>Reserva</a:t>
            </a:r>
            <a:r>
              <a:rPr lang="en-US" dirty="0" smtClean="0"/>
              <a:t> </a:t>
            </a:r>
            <a:r>
              <a:rPr lang="en-US" dirty="0" err="1" smtClean="0"/>
              <a:t>rotante</a:t>
            </a:r>
            <a:r>
              <a:rPr lang="en-US" dirty="0" smtClean="0"/>
              <a:t> vs. </a:t>
            </a:r>
            <a:r>
              <a:rPr lang="en-US" dirty="0" err="1" smtClean="0"/>
              <a:t>Reserva</a:t>
            </a:r>
            <a:r>
              <a:rPr lang="en-US" dirty="0" smtClean="0"/>
              <a:t> no </a:t>
            </a:r>
            <a:r>
              <a:rPr lang="en-US" dirty="0" err="1" smtClean="0"/>
              <a:t>rotante</a:t>
            </a:r>
            <a:endParaRPr lang="en-US" dirty="0"/>
          </a:p>
        </p:txBody>
      </p:sp>
      <p:sp>
        <p:nvSpPr>
          <p:cNvPr id="5" name="Rectangle 4"/>
          <p:cNvSpPr/>
          <p:nvPr/>
        </p:nvSpPr>
        <p:spPr>
          <a:xfrm>
            <a:off x="251520" y="980728"/>
            <a:ext cx="4104456" cy="432048"/>
          </a:xfrm>
          <a:prstGeom prst="rect">
            <a:avLst/>
          </a:prstGeom>
          <a:solidFill>
            <a:srgbClr val="002060"/>
          </a:solidFill>
          <a:ln w="952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bg1"/>
                </a:solidFill>
              </a:rPr>
              <a:t> </a:t>
            </a:r>
            <a:r>
              <a:rPr lang="en-US" sz="1600" b="1" dirty="0" err="1" smtClean="0">
                <a:solidFill>
                  <a:schemeClr val="bg1"/>
                </a:solidFill>
              </a:rPr>
              <a:t>Reserva</a:t>
            </a:r>
            <a:r>
              <a:rPr lang="en-US" sz="1600" b="1" dirty="0" smtClean="0">
                <a:solidFill>
                  <a:schemeClr val="bg1"/>
                </a:solidFill>
              </a:rPr>
              <a:t> </a:t>
            </a:r>
            <a:r>
              <a:rPr lang="en-US" sz="1600" b="1" dirty="0" err="1" smtClean="0">
                <a:solidFill>
                  <a:schemeClr val="bg1"/>
                </a:solidFill>
              </a:rPr>
              <a:t>rotante</a:t>
            </a:r>
            <a:endParaRPr lang="en-US" sz="1600" b="1" dirty="0" smtClean="0">
              <a:solidFill>
                <a:schemeClr val="bg1"/>
              </a:solidFill>
            </a:endParaRPr>
          </a:p>
        </p:txBody>
      </p:sp>
      <p:sp>
        <p:nvSpPr>
          <p:cNvPr id="7" name="Rectangle 6"/>
          <p:cNvSpPr/>
          <p:nvPr/>
        </p:nvSpPr>
        <p:spPr>
          <a:xfrm>
            <a:off x="4572000" y="980728"/>
            <a:ext cx="4104456" cy="432048"/>
          </a:xfrm>
          <a:prstGeom prst="rect">
            <a:avLst/>
          </a:prstGeom>
          <a:solidFill>
            <a:srgbClr val="002060"/>
          </a:solidFill>
          <a:ln w="952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smtClean="0">
                <a:solidFill>
                  <a:schemeClr val="bg1"/>
                </a:solidFill>
              </a:rPr>
              <a:t>Reserva</a:t>
            </a:r>
            <a:r>
              <a:rPr lang="en-US" sz="1600" b="1" dirty="0" smtClean="0">
                <a:solidFill>
                  <a:schemeClr val="bg1"/>
                </a:solidFill>
              </a:rPr>
              <a:t> no </a:t>
            </a:r>
            <a:r>
              <a:rPr lang="en-US" sz="1600" b="1" dirty="0" err="1" smtClean="0">
                <a:solidFill>
                  <a:schemeClr val="bg1"/>
                </a:solidFill>
              </a:rPr>
              <a:t>rotante</a:t>
            </a:r>
            <a:endParaRPr lang="en-US" sz="1600" b="1" dirty="0" smtClean="0">
              <a:solidFill>
                <a:schemeClr val="bg1"/>
              </a:solidFill>
            </a:endParaRPr>
          </a:p>
        </p:txBody>
      </p:sp>
      <p:sp>
        <p:nvSpPr>
          <p:cNvPr id="8" name="Rectangle 7"/>
          <p:cNvSpPr/>
          <p:nvPr/>
        </p:nvSpPr>
        <p:spPr bwMode="auto">
          <a:xfrm>
            <a:off x="251520" y="1556792"/>
            <a:ext cx="4104456" cy="108012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err="1" smtClean="0"/>
              <a:t>Unidades</a:t>
            </a:r>
            <a:r>
              <a:rPr lang="en-GB" sz="1800" b="1" dirty="0" smtClean="0"/>
              <a:t> </a:t>
            </a:r>
            <a:r>
              <a:rPr lang="en-GB" sz="1800" b="1" dirty="0" err="1" smtClean="0"/>
              <a:t>generadoras</a:t>
            </a:r>
            <a:r>
              <a:rPr lang="en-GB" sz="1800" b="1" dirty="0" smtClean="0"/>
              <a:t> </a:t>
            </a:r>
            <a:r>
              <a:rPr lang="en-GB" sz="1800" b="1" dirty="0" err="1" smtClean="0"/>
              <a:t>encendidas</a:t>
            </a:r>
            <a:r>
              <a:rPr lang="en-GB" sz="1800" b="1" dirty="0" smtClean="0"/>
              <a:t>, </a:t>
            </a:r>
            <a:r>
              <a:rPr lang="en-GB" sz="1800" b="1" dirty="0" err="1" smtClean="0"/>
              <a:t>sincronizadas</a:t>
            </a:r>
            <a:r>
              <a:rPr lang="en-GB" sz="1800" b="1" dirty="0" smtClean="0"/>
              <a:t> a la red</a:t>
            </a:r>
          </a:p>
        </p:txBody>
      </p:sp>
      <p:sp>
        <p:nvSpPr>
          <p:cNvPr id="9" name="Rectangle 8"/>
          <p:cNvSpPr/>
          <p:nvPr/>
        </p:nvSpPr>
        <p:spPr bwMode="auto">
          <a:xfrm>
            <a:off x="251520" y="2708920"/>
            <a:ext cx="4104456" cy="1080120"/>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smtClean="0"/>
              <a:t>Deben </a:t>
            </a:r>
            <a:r>
              <a:rPr lang="en-GB" sz="1800" b="1" dirty="0" err="1" smtClean="0"/>
              <a:t>incrementar</a:t>
            </a:r>
            <a:r>
              <a:rPr lang="en-GB" sz="1800" b="1" dirty="0" smtClean="0"/>
              <a:t> la </a:t>
            </a:r>
            <a:r>
              <a:rPr lang="en-GB" sz="1800" b="1" dirty="0" err="1" smtClean="0"/>
              <a:t>potencia</a:t>
            </a:r>
            <a:r>
              <a:rPr lang="en-GB" sz="1800" b="1" dirty="0" smtClean="0"/>
              <a:t> de </a:t>
            </a:r>
            <a:r>
              <a:rPr lang="en-GB" sz="1800" b="1" dirty="0" err="1" smtClean="0"/>
              <a:t>manera</a:t>
            </a:r>
            <a:r>
              <a:rPr lang="en-GB" sz="1800" b="1" dirty="0" smtClean="0"/>
              <a:t> </a:t>
            </a:r>
            <a:r>
              <a:rPr lang="en-GB" sz="1800" b="1" dirty="0" err="1" smtClean="0"/>
              <a:t>instantánea</a:t>
            </a:r>
            <a:r>
              <a:rPr lang="en-GB" sz="1800" b="1" dirty="0" smtClean="0"/>
              <a:t> </a:t>
            </a:r>
            <a:r>
              <a:rPr lang="en-GB" sz="1800" b="1" dirty="0" err="1" smtClean="0"/>
              <a:t>respondiendo</a:t>
            </a:r>
            <a:r>
              <a:rPr lang="en-GB" sz="1800" b="1" dirty="0" smtClean="0"/>
              <a:t> a </a:t>
            </a:r>
            <a:r>
              <a:rPr lang="en-GB" sz="1800" b="1" dirty="0" err="1" smtClean="0"/>
              <a:t>las</a:t>
            </a:r>
            <a:r>
              <a:rPr lang="en-GB" sz="1800" b="1" dirty="0" smtClean="0"/>
              <a:t> </a:t>
            </a:r>
            <a:r>
              <a:rPr lang="en-GB" sz="1800" b="1" dirty="0" err="1" smtClean="0"/>
              <a:t>demandas</a:t>
            </a:r>
            <a:r>
              <a:rPr lang="en-GB" sz="1800" b="1" dirty="0" smtClean="0"/>
              <a:t> </a:t>
            </a:r>
            <a:r>
              <a:rPr lang="en-GB" sz="1800" b="1" dirty="0" err="1" smtClean="0"/>
              <a:t>inmediatas</a:t>
            </a:r>
            <a:endParaRPr lang="en-GB" sz="1800" b="1" dirty="0" smtClean="0"/>
          </a:p>
        </p:txBody>
      </p:sp>
      <p:sp>
        <p:nvSpPr>
          <p:cNvPr id="11" name="Rectangle 10"/>
          <p:cNvSpPr/>
          <p:nvPr/>
        </p:nvSpPr>
        <p:spPr bwMode="auto">
          <a:xfrm>
            <a:off x="251520" y="3861048"/>
            <a:ext cx="4104456" cy="108012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smtClean="0"/>
              <a:t>Deben </a:t>
            </a:r>
            <a:r>
              <a:rPr lang="en-GB" sz="1800" b="1" dirty="0" err="1" smtClean="0"/>
              <a:t>poder</a:t>
            </a:r>
            <a:r>
              <a:rPr lang="en-GB" sz="1800" b="1" dirty="0" smtClean="0"/>
              <a:t> </a:t>
            </a:r>
            <a:r>
              <a:rPr lang="en-GB" sz="1800" b="1" dirty="0" err="1" smtClean="0"/>
              <a:t>alcanzar</a:t>
            </a:r>
            <a:r>
              <a:rPr lang="en-GB" sz="1800" b="1" dirty="0" smtClean="0"/>
              <a:t> 100% de </a:t>
            </a:r>
            <a:r>
              <a:rPr lang="en-GB" sz="1800" b="1" dirty="0" err="1" smtClean="0"/>
              <a:t>carga</a:t>
            </a:r>
            <a:r>
              <a:rPr lang="en-GB" sz="1800" b="1" dirty="0" smtClean="0"/>
              <a:t> en 5-10 min.</a:t>
            </a:r>
          </a:p>
        </p:txBody>
      </p:sp>
      <p:sp>
        <p:nvSpPr>
          <p:cNvPr id="12" name="Rectangle 11"/>
          <p:cNvSpPr/>
          <p:nvPr/>
        </p:nvSpPr>
        <p:spPr bwMode="auto">
          <a:xfrm>
            <a:off x="251520" y="5013176"/>
            <a:ext cx="4104456" cy="1080120"/>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err="1" smtClean="0"/>
              <a:t>Reserva</a:t>
            </a:r>
            <a:r>
              <a:rPr lang="en-GB" sz="1800" b="1" dirty="0" smtClean="0"/>
              <a:t> </a:t>
            </a:r>
            <a:r>
              <a:rPr lang="en-GB" sz="1800" b="1" dirty="0" err="1" smtClean="0"/>
              <a:t>primaria</a:t>
            </a:r>
            <a:r>
              <a:rPr lang="en-GB" sz="1800" b="1" dirty="0" smtClean="0"/>
              <a:t>, </a:t>
            </a:r>
            <a:r>
              <a:rPr lang="en-GB" sz="1800" b="1" dirty="0" err="1" smtClean="0"/>
              <a:t>secundaria</a:t>
            </a:r>
            <a:r>
              <a:rPr lang="en-GB" sz="1800" b="1" dirty="0" smtClean="0"/>
              <a:t>, parte de la </a:t>
            </a:r>
            <a:r>
              <a:rPr lang="en-GB" sz="1800" b="1" dirty="0" err="1" smtClean="0"/>
              <a:t>reserva</a:t>
            </a:r>
            <a:r>
              <a:rPr lang="en-GB" sz="1800" b="1" dirty="0" smtClean="0"/>
              <a:t> de </a:t>
            </a:r>
            <a:r>
              <a:rPr lang="en-GB" sz="1800" b="1" dirty="0" err="1" smtClean="0"/>
              <a:t>carga</a:t>
            </a:r>
            <a:r>
              <a:rPr lang="en-GB" sz="1800" b="1" dirty="0" smtClean="0"/>
              <a:t> (1/3) y </a:t>
            </a:r>
            <a:r>
              <a:rPr lang="en-GB" sz="1800" b="1" dirty="0" err="1" smtClean="0"/>
              <a:t>eventualmente</a:t>
            </a:r>
            <a:r>
              <a:rPr lang="en-GB" sz="1800" b="1" dirty="0" smtClean="0"/>
              <a:t> </a:t>
            </a:r>
            <a:r>
              <a:rPr lang="en-GB" sz="1800" b="1" dirty="0" err="1" smtClean="0"/>
              <a:t>reserva</a:t>
            </a:r>
            <a:r>
              <a:rPr lang="en-GB" sz="1800" b="1" dirty="0" smtClean="0"/>
              <a:t> </a:t>
            </a:r>
            <a:r>
              <a:rPr lang="en-GB" sz="1800" b="1" dirty="0" err="1" smtClean="0"/>
              <a:t>por</a:t>
            </a:r>
            <a:r>
              <a:rPr lang="en-GB" sz="1800" b="1" dirty="0" smtClean="0"/>
              <a:t> </a:t>
            </a:r>
            <a:r>
              <a:rPr lang="en-GB" sz="1800" b="1" dirty="0" err="1" smtClean="0"/>
              <a:t>eólico</a:t>
            </a:r>
            <a:r>
              <a:rPr lang="en-GB" sz="1800" b="1" dirty="0" smtClean="0"/>
              <a:t> </a:t>
            </a:r>
          </a:p>
        </p:txBody>
      </p:sp>
      <p:sp>
        <p:nvSpPr>
          <p:cNvPr id="13" name="Rectangle 12"/>
          <p:cNvSpPr/>
          <p:nvPr/>
        </p:nvSpPr>
        <p:spPr bwMode="auto">
          <a:xfrm>
            <a:off x="4572000" y="1556792"/>
            <a:ext cx="4104456" cy="108012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err="1" smtClean="0"/>
              <a:t>Capacidad</a:t>
            </a:r>
            <a:r>
              <a:rPr lang="en-GB" sz="1800" b="1" dirty="0" smtClean="0"/>
              <a:t> de </a:t>
            </a:r>
            <a:r>
              <a:rPr lang="en-GB" sz="1800" b="1" dirty="0" err="1" smtClean="0"/>
              <a:t>generación</a:t>
            </a:r>
            <a:r>
              <a:rPr lang="en-GB" sz="1800" b="1" dirty="0" smtClean="0"/>
              <a:t> extra. No </a:t>
            </a:r>
            <a:r>
              <a:rPr lang="en-GB" sz="1800" b="1" dirty="0" err="1" smtClean="0"/>
              <a:t>está</a:t>
            </a:r>
            <a:r>
              <a:rPr lang="en-GB" sz="1800" b="1" dirty="0" smtClean="0"/>
              <a:t> </a:t>
            </a:r>
            <a:r>
              <a:rPr lang="en-GB" sz="1800" b="1" dirty="0" err="1" smtClean="0"/>
              <a:t>encendida</a:t>
            </a:r>
            <a:r>
              <a:rPr lang="en-GB" sz="1800" b="1" dirty="0" smtClean="0"/>
              <a:t> </a:t>
            </a:r>
            <a:r>
              <a:rPr lang="en-GB" sz="1800" b="1" dirty="0" err="1" smtClean="0"/>
              <a:t>pero</a:t>
            </a:r>
            <a:r>
              <a:rPr lang="en-GB" sz="1800" b="1" dirty="0" smtClean="0"/>
              <a:t> </a:t>
            </a:r>
            <a:r>
              <a:rPr lang="en-GB" sz="1800" b="1" dirty="0" err="1" smtClean="0"/>
              <a:t>puede</a:t>
            </a:r>
            <a:r>
              <a:rPr lang="en-GB" sz="1800" b="1" dirty="0" smtClean="0"/>
              <a:t> ser </a:t>
            </a:r>
            <a:r>
              <a:rPr lang="en-GB" sz="1800" b="1" dirty="0" err="1" smtClean="0"/>
              <a:t>conectada</a:t>
            </a:r>
            <a:r>
              <a:rPr lang="en-GB" sz="1800" b="1" dirty="0" smtClean="0"/>
              <a:t> al </a:t>
            </a:r>
            <a:r>
              <a:rPr lang="en-GB" sz="1800" b="1" dirty="0" err="1" smtClean="0"/>
              <a:t>sistema</a:t>
            </a:r>
            <a:r>
              <a:rPr lang="en-GB" sz="1800" b="1" dirty="0" smtClean="0"/>
              <a:t> en un </a:t>
            </a:r>
            <a:r>
              <a:rPr lang="en-GB" sz="1800" b="1" dirty="0" err="1" smtClean="0"/>
              <a:t>período</a:t>
            </a:r>
            <a:r>
              <a:rPr lang="en-GB" sz="1800" b="1" dirty="0" smtClean="0"/>
              <a:t> </a:t>
            </a:r>
            <a:r>
              <a:rPr lang="en-GB" sz="1800" b="1" dirty="0" err="1" smtClean="0"/>
              <a:t>breve</a:t>
            </a:r>
            <a:endParaRPr lang="en-GB" sz="1800" b="1" dirty="0" smtClean="0"/>
          </a:p>
        </p:txBody>
      </p:sp>
      <p:sp>
        <p:nvSpPr>
          <p:cNvPr id="14" name="Rectangle 13"/>
          <p:cNvSpPr/>
          <p:nvPr/>
        </p:nvSpPr>
        <p:spPr bwMode="auto">
          <a:xfrm>
            <a:off x="4572000" y="2708920"/>
            <a:ext cx="4104456" cy="1080120"/>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s-AR" sz="1800" b="1" dirty="0" smtClean="0"/>
              <a:t>Tiempo de respuesta: minutos</a:t>
            </a:r>
            <a:endParaRPr lang="en-GB" sz="1800" b="1" dirty="0" smtClean="0"/>
          </a:p>
        </p:txBody>
      </p:sp>
      <p:sp>
        <p:nvSpPr>
          <p:cNvPr id="15" name="Rectangle 14"/>
          <p:cNvSpPr/>
          <p:nvPr/>
        </p:nvSpPr>
        <p:spPr bwMode="auto">
          <a:xfrm>
            <a:off x="4572000" y="3861048"/>
            <a:ext cx="4104456" cy="108012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err="1" smtClean="0"/>
              <a:t>Debe</a:t>
            </a:r>
            <a:r>
              <a:rPr lang="en-GB" sz="1800" b="1" dirty="0" smtClean="0"/>
              <a:t> </a:t>
            </a:r>
            <a:r>
              <a:rPr lang="en-GB" sz="1800" b="1" dirty="0" err="1" smtClean="0"/>
              <a:t>poder</a:t>
            </a:r>
            <a:r>
              <a:rPr lang="en-GB" sz="1800" b="1" dirty="0" smtClean="0"/>
              <a:t> </a:t>
            </a:r>
            <a:r>
              <a:rPr lang="en-GB" sz="1800" b="1" dirty="0" err="1" smtClean="0"/>
              <a:t>alcanzar</a:t>
            </a:r>
            <a:r>
              <a:rPr lang="en-GB" sz="1800" b="1" dirty="0" smtClean="0"/>
              <a:t> 100% de </a:t>
            </a:r>
            <a:r>
              <a:rPr lang="en-GB" sz="1800" b="1" dirty="0" err="1" smtClean="0"/>
              <a:t>carga</a:t>
            </a:r>
            <a:r>
              <a:rPr lang="en-GB" sz="1800" b="1" dirty="0" smtClean="0"/>
              <a:t> en 10-60 </a:t>
            </a:r>
            <a:r>
              <a:rPr lang="en-GB" sz="1800" b="1" dirty="0" err="1" smtClean="0"/>
              <a:t>minutos</a:t>
            </a:r>
            <a:endParaRPr lang="en-GB" sz="1800" b="1" dirty="0" smtClean="0"/>
          </a:p>
        </p:txBody>
      </p:sp>
      <p:sp>
        <p:nvSpPr>
          <p:cNvPr id="16" name="Rectangle 15"/>
          <p:cNvSpPr/>
          <p:nvPr/>
        </p:nvSpPr>
        <p:spPr bwMode="auto">
          <a:xfrm>
            <a:off x="4572000" y="5013176"/>
            <a:ext cx="4104456" cy="1080120"/>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93663" indent="-93663" algn="ctr">
              <a:spcBef>
                <a:spcPts val="1200"/>
              </a:spcBef>
            </a:pPr>
            <a:r>
              <a:rPr lang="en-GB" sz="1800" b="1" dirty="0" err="1" smtClean="0"/>
              <a:t>Reserva</a:t>
            </a:r>
            <a:r>
              <a:rPr lang="en-GB" sz="1800" b="1" dirty="0" smtClean="0"/>
              <a:t> </a:t>
            </a:r>
            <a:r>
              <a:rPr lang="en-GB" sz="1800" b="1" dirty="0" err="1" smtClean="0"/>
              <a:t>terciaria</a:t>
            </a:r>
            <a:r>
              <a:rPr lang="en-GB" sz="1800" b="1" dirty="0" smtClean="0"/>
              <a:t>, </a:t>
            </a:r>
            <a:r>
              <a:rPr lang="en-GB" sz="1800" b="1" dirty="0" err="1" smtClean="0"/>
              <a:t>reserva</a:t>
            </a:r>
            <a:r>
              <a:rPr lang="en-GB" sz="1800" b="1" dirty="0" smtClean="0"/>
              <a:t> de </a:t>
            </a:r>
            <a:r>
              <a:rPr lang="en-GB" sz="1800" b="1" dirty="0" err="1" smtClean="0"/>
              <a:t>carga</a:t>
            </a:r>
            <a:r>
              <a:rPr lang="en-GB" sz="1800" b="1" dirty="0" smtClean="0"/>
              <a:t> (2/3) y </a:t>
            </a:r>
            <a:r>
              <a:rPr lang="en-GB" sz="1800" b="1" dirty="0" err="1" smtClean="0"/>
              <a:t>eventualmente</a:t>
            </a:r>
            <a:r>
              <a:rPr lang="en-GB" sz="1800" b="1" dirty="0" smtClean="0"/>
              <a:t> </a:t>
            </a:r>
            <a:r>
              <a:rPr lang="en-GB" sz="1800" b="1" dirty="0" err="1" smtClean="0"/>
              <a:t>éolico</a:t>
            </a:r>
            <a:endParaRPr lang="en-GB" sz="1800" b="1" dirty="0" smtClean="0"/>
          </a:p>
        </p:txBody>
      </p:sp>
    </p:spTree>
    <p:extLst>
      <p:ext uri="{BB962C8B-B14F-4D97-AF65-F5344CB8AC3E}">
        <p14:creationId xmlns:p14="http://schemas.microsoft.com/office/powerpoint/2010/main" val="388028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blinds(horizontal)">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blinds(horizontal)">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linds(horizontal)">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P spid="14" grpId="0" animBg="1"/>
      <p:bldP spid="15" grpId="0" animBg="1"/>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3923910" cy="620688"/>
          </a:xfrm>
        </p:spPr>
        <p:txBody>
          <a:bodyPr/>
          <a:lstStyle/>
          <a:p>
            <a:r>
              <a:rPr lang="en-US" dirty="0" err="1" smtClean="0"/>
              <a:t>Reservas</a:t>
            </a:r>
            <a:r>
              <a:rPr lang="en-US" dirty="0" smtClean="0"/>
              <a:t> de </a:t>
            </a:r>
            <a:r>
              <a:rPr lang="en-US" dirty="0" err="1" smtClean="0"/>
              <a:t>operación</a:t>
            </a:r>
            <a:endParaRPr lang="en-US" dirty="0"/>
          </a:p>
        </p:txBody>
      </p:sp>
      <p:sp>
        <p:nvSpPr>
          <p:cNvPr id="10" name="Rectangle 9"/>
          <p:cNvSpPr/>
          <p:nvPr/>
        </p:nvSpPr>
        <p:spPr>
          <a:xfrm>
            <a:off x="683568" y="5589240"/>
            <a:ext cx="1512168" cy="360040"/>
          </a:xfrm>
          <a:prstGeom prst="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Primaria</a:t>
            </a:r>
            <a:endParaRPr lang="en-GB" sz="1800" dirty="0"/>
          </a:p>
        </p:txBody>
      </p:sp>
      <p:sp>
        <p:nvSpPr>
          <p:cNvPr id="11" name="Rectangle 10"/>
          <p:cNvSpPr/>
          <p:nvPr/>
        </p:nvSpPr>
        <p:spPr>
          <a:xfrm>
            <a:off x="683568" y="5157192"/>
            <a:ext cx="1512168" cy="432048"/>
          </a:xfrm>
          <a:prstGeom prst="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Secundaria</a:t>
            </a:r>
            <a:endParaRPr lang="en-GB" sz="1800" dirty="0"/>
          </a:p>
        </p:txBody>
      </p:sp>
      <p:cxnSp>
        <p:nvCxnSpPr>
          <p:cNvPr id="12" name="Straight Connector 11"/>
          <p:cNvCxnSpPr/>
          <p:nvPr/>
        </p:nvCxnSpPr>
        <p:spPr>
          <a:xfrm flipV="1">
            <a:off x="1331640" y="5926760"/>
            <a:ext cx="6984776" cy="2252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683568" y="4653136"/>
            <a:ext cx="1512168" cy="504056"/>
          </a:xfrm>
          <a:prstGeom prst="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dirty="0" smtClean="0"/>
              <a:t>~ 1/3 </a:t>
            </a:r>
            <a:r>
              <a:rPr lang="fi-FI" sz="1600" dirty="0" err="1" smtClean="0"/>
              <a:t>conting</a:t>
            </a:r>
            <a:r>
              <a:rPr lang="fi-FI" sz="1600" dirty="0" smtClean="0"/>
              <a:t>. </a:t>
            </a:r>
            <a:r>
              <a:rPr lang="fi-FI" sz="1600" dirty="0" err="1" smtClean="0"/>
              <a:t>carga</a:t>
            </a:r>
            <a:endParaRPr lang="en-GB" sz="1600" dirty="0"/>
          </a:p>
        </p:txBody>
      </p:sp>
      <p:cxnSp>
        <p:nvCxnSpPr>
          <p:cNvPr id="14" name="Straight Arrow Connector 13"/>
          <p:cNvCxnSpPr/>
          <p:nvPr/>
        </p:nvCxnSpPr>
        <p:spPr>
          <a:xfrm flipV="1">
            <a:off x="4572000" y="836712"/>
            <a:ext cx="0" cy="5112568"/>
          </a:xfrm>
          <a:prstGeom prst="straightConnector1">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483950" y="5301208"/>
            <a:ext cx="1761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211960" y="5147900"/>
            <a:ext cx="301686" cy="369332"/>
          </a:xfrm>
          <a:prstGeom prst="rect">
            <a:avLst/>
          </a:prstGeom>
          <a:noFill/>
        </p:spPr>
        <p:txBody>
          <a:bodyPr wrap="none" rtlCol="0">
            <a:spAutoFit/>
          </a:bodyPr>
          <a:lstStyle/>
          <a:p>
            <a:r>
              <a:rPr lang="fi-FI" dirty="0" smtClean="0"/>
              <a:t>1</a:t>
            </a:r>
            <a:endParaRPr lang="en-GB" dirty="0"/>
          </a:p>
        </p:txBody>
      </p:sp>
      <p:sp>
        <p:nvSpPr>
          <p:cNvPr id="17" name="TextBox 16"/>
          <p:cNvSpPr txBox="1"/>
          <p:nvPr/>
        </p:nvSpPr>
        <p:spPr>
          <a:xfrm>
            <a:off x="4685374" y="827420"/>
            <a:ext cx="534698" cy="369332"/>
          </a:xfrm>
          <a:prstGeom prst="rect">
            <a:avLst/>
          </a:prstGeom>
          <a:noFill/>
        </p:spPr>
        <p:txBody>
          <a:bodyPr wrap="none" rtlCol="0">
            <a:spAutoFit/>
          </a:bodyPr>
          <a:lstStyle/>
          <a:p>
            <a:r>
              <a:rPr lang="fi-FI" dirty="0" smtClean="0"/>
              <a:t>GW</a:t>
            </a:r>
            <a:endParaRPr lang="en-GB" dirty="0"/>
          </a:p>
        </p:txBody>
      </p:sp>
      <p:cxnSp>
        <p:nvCxnSpPr>
          <p:cNvPr id="18" name="Straight Connector 17"/>
          <p:cNvCxnSpPr/>
          <p:nvPr/>
        </p:nvCxnSpPr>
        <p:spPr>
          <a:xfrm>
            <a:off x="4483950" y="4683768"/>
            <a:ext cx="176100"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2483768" y="5301208"/>
            <a:ext cx="1512168" cy="648072"/>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Terciaria</a:t>
            </a:r>
            <a:endParaRPr lang="en-GB" sz="1800" dirty="0"/>
          </a:p>
        </p:txBody>
      </p:sp>
      <p:sp>
        <p:nvSpPr>
          <p:cNvPr id="21" name="Rectangle 20"/>
          <p:cNvSpPr/>
          <p:nvPr/>
        </p:nvSpPr>
        <p:spPr>
          <a:xfrm>
            <a:off x="2483768" y="4437112"/>
            <a:ext cx="1512168" cy="864096"/>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smtClean="0"/>
              <a:t>~ 2/3 </a:t>
            </a:r>
            <a:r>
              <a:rPr lang="fi-FI" sz="1800" dirty="0" err="1" smtClean="0"/>
              <a:t>conting</a:t>
            </a:r>
            <a:r>
              <a:rPr lang="fi-FI" sz="1800" dirty="0" smtClean="0"/>
              <a:t>. </a:t>
            </a:r>
            <a:r>
              <a:rPr lang="fi-FI" sz="1800" dirty="0" err="1" smtClean="0"/>
              <a:t>carga</a:t>
            </a:r>
            <a:endParaRPr lang="en-GB" sz="1800" dirty="0"/>
          </a:p>
        </p:txBody>
      </p:sp>
      <p:cxnSp>
        <p:nvCxnSpPr>
          <p:cNvPr id="22" name="Straight Connector 21"/>
          <p:cNvCxnSpPr/>
          <p:nvPr/>
        </p:nvCxnSpPr>
        <p:spPr>
          <a:xfrm>
            <a:off x="4483950" y="4123746"/>
            <a:ext cx="1761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483950" y="3589058"/>
            <a:ext cx="1761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4483950" y="3101044"/>
            <a:ext cx="176100" cy="0"/>
          </a:xfrm>
          <a:prstGeom prst="line">
            <a:avLst/>
          </a:prstGeom>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211960" y="4499828"/>
            <a:ext cx="301686" cy="369332"/>
          </a:xfrm>
          <a:prstGeom prst="rect">
            <a:avLst/>
          </a:prstGeom>
          <a:noFill/>
        </p:spPr>
        <p:txBody>
          <a:bodyPr wrap="none" rtlCol="0">
            <a:spAutoFit/>
          </a:bodyPr>
          <a:lstStyle/>
          <a:p>
            <a:r>
              <a:rPr lang="fi-FI" dirty="0" smtClean="0"/>
              <a:t>2</a:t>
            </a:r>
            <a:endParaRPr lang="en-GB" dirty="0"/>
          </a:p>
        </p:txBody>
      </p:sp>
      <p:sp>
        <p:nvSpPr>
          <p:cNvPr id="30" name="TextBox 29"/>
          <p:cNvSpPr txBox="1"/>
          <p:nvPr/>
        </p:nvSpPr>
        <p:spPr>
          <a:xfrm>
            <a:off x="4211960" y="3923764"/>
            <a:ext cx="301686" cy="369332"/>
          </a:xfrm>
          <a:prstGeom prst="rect">
            <a:avLst/>
          </a:prstGeom>
          <a:noFill/>
        </p:spPr>
        <p:txBody>
          <a:bodyPr wrap="none" rtlCol="0">
            <a:spAutoFit/>
          </a:bodyPr>
          <a:lstStyle/>
          <a:p>
            <a:r>
              <a:rPr lang="fi-FI" dirty="0" smtClean="0"/>
              <a:t>3</a:t>
            </a:r>
            <a:endParaRPr lang="en-GB" dirty="0"/>
          </a:p>
        </p:txBody>
      </p:sp>
      <p:sp>
        <p:nvSpPr>
          <p:cNvPr id="31" name="TextBox 30"/>
          <p:cNvSpPr txBox="1"/>
          <p:nvPr/>
        </p:nvSpPr>
        <p:spPr>
          <a:xfrm>
            <a:off x="4228002" y="3429000"/>
            <a:ext cx="301686" cy="369332"/>
          </a:xfrm>
          <a:prstGeom prst="rect">
            <a:avLst/>
          </a:prstGeom>
          <a:noFill/>
        </p:spPr>
        <p:txBody>
          <a:bodyPr wrap="none" rtlCol="0">
            <a:spAutoFit/>
          </a:bodyPr>
          <a:lstStyle/>
          <a:p>
            <a:r>
              <a:rPr lang="fi-FI" dirty="0" smtClean="0"/>
              <a:t>4</a:t>
            </a:r>
            <a:endParaRPr lang="en-GB" dirty="0"/>
          </a:p>
        </p:txBody>
      </p:sp>
      <p:sp>
        <p:nvSpPr>
          <p:cNvPr id="32" name="TextBox 31"/>
          <p:cNvSpPr txBox="1"/>
          <p:nvPr/>
        </p:nvSpPr>
        <p:spPr>
          <a:xfrm>
            <a:off x="4211960" y="2924944"/>
            <a:ext cx="301686" cy="369332"/>
          </a:xfrm>
          <a:prstGeom prst="rect">
            <a:avLst/>
          </a:prstGeom>
          <a:noFill/>
        </p:spPr>
        <p:txBody>
          <a:bodyPr wrap="none" rtlCol="0">
            <a:spAutoFit/>
          </a:bodyPr>
          <a:lstStyle/>
          <a:p>
            <a:r>
              <a:rPr lang="fi-FI" dirty="0" smtClean="0"/>
              <a:t>5</a:t>
            </a:r>
            <a:endParaRPr lang="en-GB" dirty="0"/>
          </a:p>
        </p:txBody>
      </p:sp>
      <p:sp>
        <p:nvSpPr>
          <p:cNvPr id="37" name="Rectangle 36"/>
          <p:cNvSpPr/>
          <p:nvPr/>
        </p:nvSpPr>
        <p:spPr>
          <a:xfrm>
            <a:off x="5148064" y="5589240"/>
            <a:ext cx="1512168" cy="360040"/>
          </a:xfrm>
          <a:prstGeom prst="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Primaria</a:t>
            </a:r>
            <a:endParaRPr lang="en-GB" sz="1800" dirty="0"/>
          </a:p>
        </p:txBody>
      </p:sp>
      <p:sp>
        <p:nvSpPr>
          <p:cNvPr id="38" name="Rectangle 37"/>
          <p:cNvSpPr/>
          <p:nvPr/>
        </p:nvSpPr>
        <p:spPr>
          <a:xfrm>
            <a:off x="6876256" y="5517232"/>
            <a:ext cx="1512168" cy="43204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Secundaria</a:t>
            </a:r>
            <a:endParaRPr lang="en-GB" sz="1800" dirty="0"/>
          </a:p>
        </p:txBody>
      </p:sp>
      <p:sp>
        <p:nvSpPr>
          <p:cNvPr id="39" name="Rectangle 38"/>
          <p:cNvSpPr/>
          <p:nvPr/>
        </p:nvSpPr>
        <p:spPr>
          <a:xfrm>
            <a:off x="6876256" y="3717032"/>
            <a:ext cx="1512168" cy="1224136"/>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Conting</a:t>
            </a:r>
            <a:r>
              <a:rPr lang="fi-FI" sz="1800" dirty="0" smtClean="0"/>
              <a:t>. </a:t>
            </a:r>
            <a:r>
              <a:rPr lang="fi-FI" sz="1800" dirty="0" err="1" smtClean="0"/>
              <a:t>carga</a:t>
            </a:r>
            <a:endParaRPr lang="en-GB" sz="1800" dirty="0"/>
          </a:p>
        </p:txBody>
      </p:sp>
      <p:sp>
        <p:nvSpPr>
          <p:cNvPr id="41" name="Rectangle 40"/>
          <p:cNvSpPr/>
          <p:nvPr/>
        </p:nvSpPr>
        <p:spPr>
          <a:xfrm>
            <a:off x="6876256" y="4941168"/>
            <a:ext cx="1512168" cy="576064"/>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800" dirty="0" err="1" smtClean="0"/>
              <a:t>Terciaria</a:t>
            </a:r>
            <a:endParaRPr lang="en-GB" sz="1800" dirty="0"/>
          </a:p>
        </p:txBody>
      </p:sp>
      <p:cxnSp>
        <p:nvCxnSpPr>
          <p:cNvPr id="42" name="Straight Connector 41"/>
          <p:cNvCxnSpPr/>
          <p:nvPr/>
        </p:nvCxnSpPr>
        <p:spPr>
          <a:xfrm>
            <a:off x="4483950" y="2611578"/>
            <a:ext cx="1761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483950" y="2076890"/>
            <a:ext cx="1761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483950" y="1588876"/>
            <a:ext cx="176100" cy="0"/>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4211960" y="2411596"/>
            <a:ext cx="301686" cy="369332"/>
          </a:xfrm>
          <a:prstGeom prst="rect">
            <a:avLst/>
          </a:prstGeom>
          <a:noFill/>
        </p:spPr>
        <p:txBody>
          <a:bodyPr wrap="none" rtlCol="0">
            <a:spAutoFit/>
          </a:bodyPr>
          <a:lstStyle/>
          <a:p>
            <a:r>
              <a:rPr lang="fi-FI" dirty="0"/>
              <a:t>6</a:t>
            </a:r>
            <a:endParaRPr lang="en-GB" dirty="0"/>
          </a:p>
        </p:txBody>
      </p:sp>
      <p:sp>
        <p:nvSpPr>
          <p:cNvPr id="46" name="TextBox 45"/>
          <p:cNvSpPr txBox="1"/>
          <p:nvPr/>
        </p:nvSpPr>
        <p:spPr>
          <a:xfrm>
            <a:off x="4228002" y="1916832"/>
            <a:ext cx="301686" cy="369332"/>
          </a:xfrm>
          <a:prstGeom prst="rect">
            <a:avLst/>
          </a:prstGeom>
          <a:noFill/>
        </p:spPr>
        <p:txBody>
          <a:bodyPr wrap="none" rtlCol="0">
            <a:spAutoFit/>
          </a:bodyPr>
          <a:lstStyle/>
          <a:p>
            <a:r>
              <a:rPr lang="fi-FI" dirty="0"/>
              <a:t>7</a:t>
            </a:r>
            <a:endParaRPr lang="en-GB" dirty="0"/>
          </a:p>
        </p:txBody>
      </p:sp>
      <p:sp>
        <p:nvSpPr>
          <p:cNvPr id="47" name="TextBox 46"/>
          <p:cNvSpPr txBox="1"/>
          <p:nvPr/>
        </p:nvSpPr>
        <p:spPr>
          <a:xfrm>
            <a:off x="4211960" y="1412776"/>
            <a:ext cx="301686" cy="369332"/>
          </a:xfrm>
          <a:prstGeom prst="rect">
            <a:avLst/>
          </a:prstGeom>
          <a:noFill/>
        </p:spPr>
        <p:txBody>
          <a:bodyPr wrap="none" rtlCol="0">
            <a:spAutoFit/>
          </a:bodyPr>
          <a:lstStyle/>
          <a:p>
            <a:r>
              <a:rPr lang="fi-FI" dirty="0"/>
              <a:t>8</a:t>
            </a:r>
            <a:endParaRPr lang="en-GB" dirty="0"/>
          </a:p>
        </p:txBody>
      </p:sp>
      <p:sp>
        <p:nvSpPr>
          <p:cNvPr id="49" name="TextBox 48"/>
          <p:cNvSpPr txBox="1"/>
          <p:nvPr/>
        </p:nvSpPr>
        <p:spPr>
          <a:xfrm>
            <a:off x="899592" y="908720"/>
            <a:ext cx="2823209" cy="830997"/>
          </a:xfrm>
          <a:prstGeom prst="rect">
            <a:avLst/>
          </a:prstGeom>
          <a:noFill/>
        </p:spPr>
        <p:txBody>
          <a:bodyPr wrap="none" rtlCol="0">
            <a:spAutoFit/>
          </a:bodyPr>
          <a:lstStyle/>
          <a:p>
            <a:pPr algn="ctr"/>
            <a:r>
              <a:rPr lang="fi-FI" sz="2400" i="1" dirty="0" err="1" smtClean="0"/>
              <a:t>Reserva</a:t>
            </a:r>
            <a:r>
              <a:rPr lang="fi-FI" sz="2400" i="1" dirty="0" smtClean="0"/>
              <a:t> </a:t>
            </a:r>
            <a:r>
              <a:rPr lang="fi-FI" sz="2400" i="1" dirty="0" err="1" smtClean="0"/>
              <a:t>tradicional</a:t>
            </a:r>
            <a:endParaRPr lang="fi-FI" sz="2400" i="1" dirty="0" smtClean="0"/>
          </a:p>
          <a:p>
            <a:pPr algn="ctr"/>
            <a:r>
              <a:rPr lang="fi-FI" sz="2400" i="1" dirty="0" err="1" smtClean="0"/>
              <a:t>sin</a:t>
            </a:r>
            <a:r>
              <a:rPr lang="fi-FI" sz="2400" i="1" dirty="0" smtClean="0"/>
              <a:t> Wärtsilä</a:t>
            </a:r>
            <a:endParaRPr lang="en-GB" sz="2400" i="1" dirty="0"/>
          </a:p>
        </p:txBody>
      </p:sp>
      <p:sp>
        <p:nvSpPr>
          <p:cNvPr id="50" name="TextBox 49"/>
          <p:cNvSpPr txBox="1"/>
          <p:nvPr/>
        </p:nvSpPr>
        <p:spPr>
          <a:xfrm>
            <a:off x="6227178" y="908720"/>
            <a:ext cx="1999265" cy="830997"/>
          </a:xfrm>
          <a:prstGeom prst="rect">
            <a:avLst/>
          </a:prstGeom>
          <a:noFill/>
        </p:spPr>
        <p:txBody>
          <a:bodyPr wrap="none" rtlCol="0">
            <a:spAutoFit/>
          </a:bodyPr>
          <a:lstStyle/>
          <a:p>
            <a:pPr algn="ctr"/>
            <a:r>
              <a:rPr lang="fi-FI" sz="2400" i="1" dirty="0" err="1" smtClean="0"/>
              <a:t>Reserva</a:t>
            </a:r>
            <a:r>
              <a:rPr lang="fi-FI" sz="2400" i="1" dirty="0" smtClean="0"/>
              <a:t> </a:t>
            </a:r>
            <a:r>
              <a:rPr lang="fi-FI" sz="2400" i="1" dirty="0" err="1" smtClean="0"/>
              <a:t>con</a:t>
            </a:r>
            <a:r>
              <a:rPr lang="fi-FI" sz="2400" i="1" dirty="0" smtClean="0"/>
              <a:t> </a:t>
            </a:r>
          </a:p>
          <a:p>
            <a:pPr algn="ctr"/>
            <a:r>
              <a:rPr lang="fi-FI" sz="2400" i="1" dirty="0" smtClean="0"/>
              <a:t>Wärtsilä</a:t>
            </a:r>
            <a:endParaRPr lang="en-GB" sz="2400" i="1" dirty="0"/>
          </a:p>
        </p:txBody>
      </p:sp>
      <p:sp>
        <p:nvSpPr>
          <p:cNvPr id="48" name="TextBox 47"/>
          <p:cNvSpPr txBox="1"/>
          <p:nvPr/>
        </p:nvSpPr>
        <p:spPr>
          <a:xfrm>
            <a:off x="851790" y="6021288"/>
            <a:ext cx="1082348" cy="400110"/>
          </a:xfrm>
          <a:prstGeom prst="rect">
            <a:avLst/>
          </a:prstGeom>
          <a:noFill/>
        </p:spPr>
        <p:txBody>
          <a:bodyPr wrap="none" rtlCol="0">
            <a:spAutoFit/>
          </a:bodyPr>
          <a:lstStyle/>
          <a:p>
            <a:r>
              <a:rPr lang="fi-FI" dirty="0" err="1" smtClean="0"/>
              <a:t>Rotante</a:t>
            </a:r>
            <a:endParaRPr lang="en-GB" dirty="0"/>
          </a:p>
        </p:txBody>
      </p:sp>
      <p:sp>
        <p:nvSpPr>
          <p:cNvPr id="51" name="TextBox 50"/>
          <p:cNvSpPr txBox="1"/>
          <p:nvPr/>
        </p:nvSpPr>
        <p:spPr>
          <a:xfrm>
            <a:off x="5346266" y="6021288"/>
            <a:ext cx="1082348" cy="400110"/>
          </a:xfrm>
          <a:prstGeom prst="rect">
            <a:avLst/>
          </a:prstGeom>
          <a:noFill/>
        </p:spPr>
        <p:txBody>
          <a:bodyPr wrap="none" rtlCol="0">
            <a:spAutoFit/>
          </a:bodyPr>
          <a:lstStyle/>
          <a:p>
            <a:r>
              <a:rPr lang="fi-FI" dirty="0" err="1" smtClean="0"/>
              <a:t>Rotante</a:t>
            </a:r>
            <a:endParaRPr lang="en-GB" dirty="0"/>
          </a:p>
        </p:txBody>
      </p:sp>
      <p:sp>
        <p:nvSpPr>
          <p:cNvPr id="52" name="TextBox 51"/>
          <p:cNvSpPr txBox="1"/>
          <p:nvPr/>
        </p:nvSpPr>
        <p:spPr>
          <a:xfrm>
            <a:off x="2514440" y="6021288"/>
            <a:ext cx="1481496" cy="400110"/>
          </a:xfrm>
          <a:prstGeom prst="rect">
            <a:avLst/>
          </a:prstGeom>
          <a:noFill/>
        </p:spPr>
        <p:txBody>
          <a:bodyPr wrap="none" rtlCol="0">
            <a:spAutoFit/>
          </a:bodyPr>
          <a:lstStyle/>
          <a:p>
            <a:r>
              <a:rPr lang="fi-FI" dirty="0" smtClean="0"/>
              <a:t>No </a:t>
            </a:r>
            <a:r>
              <a:rPr lang="fi-FI" dirty="0" err="1" smtClean="0"/>
              <a:t>Rotante</a:t>
            </a:r>
            <a:endParaRPr lang="en-GB" dirty="0"/>
          </a:p>
        </p:txBody>
      </p:sp>
      <p:sp>
        <p:nvSpPr>
          <p:cNvPr id="53" name="TextBox 52"/>
          <p:cNvSpPr txBox="1"/>
          <p:nvPr/>
        </p:nvSpPr>
        <p:spPr>
          <a:xfrm>
            <a:off x="6792511" y="6021288"/>
            <a:ext cx="1481496" cy="400110"/>
          </a:xfrm>
          <a:prstGeom prst="rect">
            <a:avLst/>
          </a:prstGeom>
          <a:noFill/>
        </p:spPr>
        <p:txBody>
          <a:bodyPr wrap="none" rtlCol="0">
            <a:spAutoFit/>
          </a:bodyPr>
          <a:lstStyle/>
          <a:p>
            <a:r>
              <a:rPr lang="fi-FI" dirty="0" smtClean="0"/>
              <a:t>No </a:t>
            </a:r>
            <a:r>
              <a:rPr lang="fi-FI" dirty="0" err="1" smtClean="0"/>
              <a:t>Rotante</a:t>
            </a:r>
            <a:endParaRPr lang="en-GB" dirty="0"/>
          </a:p>
        </p:txBody>
      </p:sp>
    </p:spTree>
    <p:extLst>
      <p:ext uri="{BB962C8B-B14F-4D97-AF65-F5344CB8AC3E}">
        <p14:creationId xmlns:p14="http://schemas.microsoft.com/office/powerpoint/2010/main" val="29398777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blinds(horizontal)">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blinds(horizontal)">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blinds(horizontal)">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blinds(horizontal)">
                                      <p:cBhvr>
                                        <p:cTn id="2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1" grpId="0" animBg="1"/>
      <p:bldP spid="5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5004060" cy="623793"/>
          </a:xfrm>
        </p:spPr>
        <p:txBody>
          <a:bodyPr/>
          <a:lstStyle/>
          <a:p>
            <a:r>
              <a:rPr lang="en-US" dirty="0" err="1" smtClean="0"/>
              <a:t>Reduciendo</a:t>
            </a:r>
            <a:r>
              <a:rPr lang="en-US" dirty="0" smtClean="0"/>
              <a:t> </a:t>
            </a:r>
            <a:r>
              <a:rPr lang="en-US" dirty="0" err="1" smtClean="0"/>
              <a:t>costos</a:t>
            </a:r>
            <a:r>
              <a:rPr lang="en-US" dirty="0" smtClean="0"/>
              <a:t> de </a:t>
            </a:r>
            <a:r>
              <a:rPr lang="en-US" dirty="0" err="1" smtClean="0"/>
              <a:t>reserva</a:t>
            </a:r>
            <a:endParaRPr lang="en-US" dirty="0"/>
          </a:p>
        </p:txBody>
      </p:sp>
      <p:cxnSp>
        <p:nvCxnSpPr>
          <p:cNvPr id="5" name="Straight Connector 4"/>
          <p:cNvCxnSpPr/>
          <p:nvPr/>
        </p:nvCxnSpPr>
        <p:spPr bwMode="auto">
          <a:xfrm flipV="1">
            <a:off x="917812" y="4006805"/>
            <a:ext cx="7974668" cy="45114"/>
          </a:xfrm>
          <a:prstGeom prst="line">
            <a:avLst/>
          </a:prstGeom>
          <a:solidFill>
            <a:schemeClr val="accent1"/>
          </a:solidFill>
          <a:ln w="9525" cap="flat" cmpd="sng" algn="ctr">
            <a:solidFill>
              <a:schemeClr val="tx1"/>
            </a:solidFill>
            <a:prstDash val="sysDash"/>
            <a:round/>
            <a:headEnd type="none" w="med" len="med"/>
            <a:tailEnd type="none" w="med" len="med"/>
          </a:ln>
          <a:effectLst/>
        </p:spPr>
      </p:cxnSp>
      <p:cxnSp>
        <p:nvCxnSpPr>
          <p:cNvPr id="6" name="Straight Connector 5"/>
          <p:cNvCxnSpPr/>
          <p:nvPr/>
        </p:nvCxnSpPr>
        <p:spPr bwMode="auto">
          <a:xfrm>
            <a:off x="899592" y="5662989"/>
            <a:ext cx="4320480" cy="0"/>
          </a:xfrm>
          <a:prstGeom prst="line">
            <a:avLst/>
          </a:prstGeom>
          <a:solidFill>
            <a:schemeClr val="accent1"/>
          </a:solidFill>
          <a:ln w="28575" cap="flat" cmpd="sng" algn="ctr">
            <a:solidFill>
              <a:schemeClr val="tx1"/>
            </a:solidFill>
            <a:prstDash val="solid"/>
            <a:round/>
            <a:headEnd type="none" w="med" len="med"/>
            <a:tailEnd type="none" w="med" len="med"/>
          </a:ln>
          <a:effectLst/>
        </p:spPr>
      </p:cxnSp>
      <p:sp>
        <p:nvSpPr>
          <p:cNvPr id="7" name="Rectangle 6"/>
          <p:cNvSpPr/>
          <p:nvPr/>
        </p:nvSpPr>
        <p:spPr bwMode="auto">
          <a:xfrm>
            <a:off x="1331640" y="2467743"/>
            <a:ext cx="792088" cy="3168352"/>
          </a:xfrm>
          <a:prstGeom prst="rect">
            <a:avLst/>
          </a:prstGeom>
          <a:solidFill>
            <a:srgbClr val="FF0000"/>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b="1" dirty="0" smtClean="0">
                <a:solidFill>
                  <a:schemeClr val="bg1"/>
                </a:solidFill>
              </a:rPr>
              <a:t>el. </a:t>
            </a:r>
            <a:r>
              <a:rPr lang="en-US" sz="1400" b="1" dirty="0" err="1" smtClean="0">
                <a:solidFill>
                  <a:schemeClr val="bg1"/>
                </a:solidFill>
              </a:rPr>
              <a:t>eff</a:t>
            </a:r>
            <a:r>
              <a:rPr lang="en-US" sz="1400" b="1" dirty="0" smtClean="0">
                <a:solidFill>
                  <a:schemeClr val="bg1"/>
                </a:solidFill>
              </a:rPr>
              <a:t> 55 %</a:t>
            </a:r>
            <a:endParaRPr kumimoji="0" lang="en-US" sz="1400" b="1" i="0" u="none" strike="noStrike" cap="none" normalizeH="0" baseline="0" dirty="0" smtClean="0">
              <a:ln>
                <a:noFill/>
              </a:ln>
              <a:solidFill>
                <a:schemeClr val="bg1"/>
              </a:solidFill>
              <a:effectLst/>
              <a:latin typeface="Arial" charset="0"/>
            </a:endParaRPr>
          </a:p>
        </p:txBody>
      </p:sp>
      <p:cxnSp>
        <p:nvCxnSpPr>
          <p:cNvPr id="8" name="Straight Arrow Connector 7"/>
          <p:cNvCxnSpPr/>
          <p:nvPr/>
        </p:nvCxnSpPr>
        <p:spPr bwMode="auto">
          <a:xfrm flipV="1">
            <a:off x="899592" y="2206605"/>
            <a:ext cx="0" cy="3456384"/>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9" name="Straight Connector 8"/>
          <p:cNvCxnSpPr/>
          <p:nvPr/>
        </p:nvCxnSpPr>
        <p:spPr bwMode="auto">
          <a:xfrm flipV="1">
            <a:off x="917812" y="2447817"/>
            <a:ext cx="7943800" cy="19926"/>
          </a:xfrm>
          <a:prstGeom prst="line">
            <a:avLst/>
          </a:prstGeom>
          <a:solidFill>
            <a:schemeClr val="accent1"/>
          </a:solidFill>
          <a:ln w="9525" cap="flat" cmpd="sng" algn="ctr">
            <a:solidFill>
              <a:schemeClr val="tx1"/>
            </a:solidFill>
            <a:prstDash val="sysDash"/>
            <a:round/>
            <a:headEnd type="none" w="med" len="med"/>
            <a:tailEnd type="none" w="med" len="med"/>
          </a:ln>
          <a:effectLst/>
        </p:spPr>
      </p:cxnSp>
      <p:sp>
        <p:nvSpPr>
          <p:cNvPr id="10" name="TextBox 9"/>
          <p:cNvSpPr txBox="1"/>
          <p:nvPr/>
        </p:nvSpPr>
        <p:spPr>
          <a:xfrm>
            <a:off x="107504" y="2348880"/>
            <a:ext cx="851515" cy="307777"/>
          </a:xfrm>
          <a:prstGeom prst="rect">
            <a:avLst/>
          </a:prstGeom>
          <a:noFill/>
        </p:spPr>
        <p:txBody>
          <a:bodyPr wrap="none" rtlCol="0">
            <a:spAutoFit/>
          </a:bodyPr>
          <a:lstStyle/>
          <a:p>
            <a:r>
              <a:rPr lang="en-US" sz="1400" b="1" dirty="0" smtClean="0"/>
              <a:t>400 MW</a:t>
            </a:r>
            <a:endParaRPr lang="en-US" sz="1400" b="1" dirty="0"/>
          </a:p>
        </p:txBody>
      </p:sp>
      <p:sp>
        <p:nvSpPr>
          <p:cNvPr id="11" name="Rectangle 10"/>
          <p:cNvSpPr/>
          <p:nvPr/>
        </p:nvSpPr>
        <p:spPr bwMode="auto">
          <a:xfrm>
            <a:off x="2627784" y="4051919"/>
            <a:ext cx="792088" cy="1584176"/>
          </a:xfrm>
          <a:prstGeom prst="rect">
            <a:avLst/>
          </a:prstGeom>
          <a:solidFill>
            <a:srgbClr val="FF0000"/>
          </a:solid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a:r>
              <a:rPr lang="en-US" sz="1400" b="1" dirty="0" smtClean="0">
                <a:solidFill>
                  <a:srgbClr val="FFFFFF"/>
                </a:solidFill>
              </a:rPr>
              <a:t>el. </a:t>
            </a:r>
            <a:r>
              <a:rPr lang="en-US" sz="1400" b="1" dirty="0" err="1" smtClean="0">
                <a:solidFill>
                  <a:srgbClr val="FFFFFF"/>
                </a:solidFill>
              </a:rPr>
              <a:t>eff</a:t>
            </a:r>
            <a:r>
              <a:rPr lang="en-US" sz="1400" b="1" dirty="0" smtClean="0">
                <a:solidFill>
                  <a:srgbClr val="FFFFFF"/>
                </a:solidFill>
              </a:rPr>
              <a:t> 48 %</a:t>
            </a:r>
          </a:p>
        </p:txBody>
      </p:sp>
      <p:sp>
        <p:nvSpPr>
          <p:cNvPr id="12" name="TextBox 11"/>
          <p:cNvSpPr txBox="1"/>
          <p:nvPr/>
        </p:nvSpPr>
        <p:spPr>
          <a:xfrm>
            <a:off x="120085" y="3933056"/>
            <a:ext cx="851515" cy="307777"/>
          </a:xfrm>
          <a:prstGeom prst="rect">
            <a:avLst/>
          </a:prstGeom>
          <a:noFill/>
        </p:spPr>
        <p:txBody>
          <a:bodyPr wrap="none" rtlCol="0">
            <a:spAutoFit/>
          </a:bodyPr>
          <a:lstStyle/>
          <a:p>
            <a:r>
              <a:rPr lang="en-US" sz="1400" b="1" dirty="0" smtClean="0"/>
              <a:t>200 MW</a:t>
            </a:r>
            <a:endParaRPr lang="en-US" sz="1400" b="1" dirty="0"/>
          </a:p>
        </p:txBody>
      </p:sp>
      <p:sp>
        <p:nvSpPr>
          <p:cNvPr id="13" name="Rectangle 12"/>
          <p:cNvSpPr/>
          <p:nvPr/>
        </p:nvSpPr>
        <p:spPr bwMode="auto">
          <a:xfrm>
            <a:off x="2627784" y="2467743"/>
            <a:ext cx="792088" cy="1584176"/>
          </a:xfrm>
          <a:prstGeom prst="rect">
            <a:avLst/>
          </a:prstGeom>
          <a:solidFill>
            <a:schemeClr val="bg1"/>
          </a:solidFill>
          <a:ln w="28575" cap="flat" cmpd="sng" algn="ctr">
            <a:solidFill>
              <a:srgbClr val="FF0000"/>
            </a:solidFill>
            <a:prstDash val="sysDash"/>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sz="1200" b="1" dirty="0" smtClean="0"/>
              <a:t>200 MW of  reserve capacity</a:t>
            </a:r>
          </a:p>
        </p:txBody>
      </p:sp>
      <p:sp>
        <p:nvSpPr>
          <p:cNvPr id="14" name="Rectangle 13"/>
          <p:cNvSpPr/>
          <p:nvPr/>
        </p:nvSpPr>
        <p:spPr bwMode="auto">
          <a:xfrm>
            <a:off x="3851920" y="4031087"/>
            <a:ext cx="792088" cy="1605008"/>
          </a:xfrm>
          <a:prstGeom prst="rect">
            <a:avLst/>
          </a:prstGeom>
          <a:solidFill>
            <a:srgbClr val="002060"/>
          </a:solidFill>
          <a:ln w="19050" cap="flat" cmpd="sng" algn="ctr">
            <a:solidFill>
              <a:srgbClr val="00206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a:r>
              <a:rPr lang="en-US" sz="1400" b="1" dirty="0" smtClean="0">
                <a:solidFill>
                  <a:srgbClr val="FFFFFF"/>
                </a:solidFill>
              </a:rPr>
              <a:t>el. </a:t>
            </a:r>
            <a:r>
              <a:rPr lang="en-US" sz="1400" b="1" dirty="0" err="1" smtClean="0">
                <a:solidFill>
                  <a:srgbClr val="FFFFFF"/>
                </a:solidFill>
              </a:rPr>
              <a:t>eff</a:t>
            </a:r>
            <a:r>
              <a:rPr lang="en-US" sz="1400" b="1" dirty="0" smtClean="0">
                <a:solidFill>
                  <a:srgbClr val="FFFFFF"/>
                </a:solidFill>
              </a:rPr>
              <a:t> 51 %</a:t>
            </a:r>
          </a:p>
        </p:txBody>
      </p:sp>
      <p:sp>
        <p:nvSpPr>
          <p:cNvPr id="15" name="TextBox 14"/>
          <p:cNvSpPr txBox="1"/>
          <p:nvPr/>
        </p:nvSpPr>
        <p:spPr>
          <a:xfrm>
            <a:off x="1043608" y="5734997"/>
            <a:ext cx="1368152" cy="646331"/>
          </a:xfrm>
          <a:prstGeom prst="rect">
            <a:avLst/>
          </a:prstGeom>
          <a:noFill/>
        </p:spPr>
        <p:txBody>
          <a:bodyPr wrap="square" rtlCol="0">
            <a:spAutoFit/>
          </a:bodyPr>
          <a:lstStyle/>
          <a:p>
            <a:pPr algn="ctr"/>
            <a:r>
              <a:rPr lang="en-US" sz="1200" b="1" dirty="0" smtClean="0"/>
              <a:t>400 MW CCGT running at full load</a:t>
            </a:r>
            <a:endParaRPr lang="en-US" sz="1200" b="1" dirty="0"/>
          </a:p>
        </p:txBody>
      </p:sp>
      <p:sp>
        <p:nvSpPr>
          <p:cNvPr id="16" name="TextBox 15"/>
          <p:cNvSpPr txBox="1"/>
          <p:nvPr/>
        </p:nvSpPr>
        <p:spPr>
          <a:xfrm>
            <a:off x="2339752" y="5734997"/>
            <a:ext cx="1368152" cy="646331"/>
          </a:xfrm>
          <a:prstGeom prst="rect">
            <a:avLst/>
          </a:prstGeom>
          <a:noFill/>
        </p:spPr>
        <p:txBody>
          <a:bodyPr wrap="square" rtlCol="0">
            <a:spAutoFit/>
          </a:bodyPr>
          <a:lstStyle/>
          <a:p>
            <a:pPr algn="ctr"/>
            <a:r>
              <a:rPr lang="en-US" sz="1200" b="1" dirty="0" smtClean="0"/>
              <a:t>400 MW CCGT running at part load </a:t>
            </a:r>
            <a:endParaRPr lang="en-US" sz="1200" b="1" dirty="0"/>
          </a:p>
        </p:txBody>
      </p:sp>
      <p:sp>
        <p:nvSpPr>
          <p:cNvPr id="17" name="TextBox 16"/>
          <p:cNvSpPr txBox="1"/>
          <p:nvPr/>
        </p:nvSpPr>
        <p:spPr>
          <a:xfrm>
            <a:off x="3563888" y="5734997"/>
            <a:ext cx="1368152" cy="646331"/>
          </a:xfrm>
          <a:prstGeom prst="rect">
            <a:avLst/>
          </a:prstGeom>
          <a:noFill/>
        </p:spPr>
        <p:txBody>
          <a:bodyPr wrap="square" rtlCol="0">
            <a:spAutoFit/>
          </a:bodyPr>
          <a:lstStyle/>
          <a:p>
            <a:pPr algn="ctr"/>
            <a:r>
              <a:rPr lang="en-US" sz="1200" b="1" dirty="0" smtClean="0"/>
              <a:t>200 MW CCGT started to supply energy</a:t>
            </a:r>
            <a:endParaRPr lang="en-US" sz="1200" b="1" dirty="0"/>
          </a:p>
        </p:txBody>
      </p:sp>
      <p:sp>
        <p:nvSpPr>
          <p:cNvPr id="21" name="Rectangle 20"/>
          <p:cNvSpPr/>
          <p:nvPr/>
        </p:nvSpPr>
        <p:spPr bwMode="auto">
          <a:xfrm>
            <a:off x="5868144" y="2467743"/>
            <a:ext cx="792088" cy="3168352"/>
          </a:xfrm>
          <a:prstGeom prst="rect">
            <a:avLst/>
          </a:prstGeom>
          <a:solidFill>
            <a:srgbClr val="FF0000"/>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b="1" dirty="0" smtClean="0">
                <a:solidFill>
                  <a:schemeClr val="bg1"/>
                </a:solidFill>
              </a:rPr>
              <a:t>el. </a:t>
            </a:r>
            <a:r>
              <a:rPr lang="en-US" sz="1400" b="1" dirty="0" err="1" smtClean="0">
                <a:solidFill>
                  <a:schemeClr val="bg1"/>
                </a:solidFill>
              </a:rPr>
              <a:t>eff</a:t>
            </a:r>
            <a:r>
              <a:rPr lang="en-US" sz="1400" b="1" dirty="0" smtClean="0">
                <a:solidFill>
                  <a:schemeClr val="bg1"/>
                </a:solidFill>
              </a:rPr>
              <a:t> 55 %</a:t>
            </a:r>
            <a:endParaRPr kumimoji="0" lang="en-US" sz="1400" b="1" i="0" u="none" strike="noStrike" cap="none" normalizeH="0" baseline="0" dirty="0" smtClean="0">
              <a:ln>
                <a:noFill/>
              </a:ln>
              <a:solidFill>
                <a:schemeClr val="bg1"/>
              </a:solidFill>
              <a:effectLst/>
              <a:latin typeface="Arial" charset="0"/>
            </a:endParaRPr>
          </a:p>
        </p:txBody>
      </p:sp>
      <p:sp>
        <p:nvSpPr>
          <p:cNvPr id="22" name="TextBox 21"/>
          <p:cNvSpPr txBox="1"/>
          <p:nvPr/>
        </p:nvSpPr>
        <p:spPr>
          <a:xfrm>
            <a:off x="5580112" y="5734997"/>
            <a:ext cx="1368152" cy="646331"/>
          </a:xfrm>
          <a:prstGeom prst="rect">
            <a:avLst/>
          </a:prstGeom>
          <a:noFill/>
        </p:spPr>
        <p:txBody>
          <a:bodyPr wrap="square" rtlCol="0">
            <a:spAutoFit/>
          </a:bodyPr>
          <a:lstStyle/>
          <a:p>
            <a:pPr algn="ctr"/>
            <a:r>
              <a:rPr lang="en-US" sz="1200" b="1" dirty="0" smtClean="0"/>
              <a:t>400 MW CCGT running at full load</a:t>
            </a:r>
            <a:endParaRPr lang="en-US" sz="1200" b="1" dirty="0"/>
          </a:p>
        </p:txBody>
      </p:sp>
      <p:sp>
        <p:nvSpPr>
          <p:cNvPr id="23" name="Rectangle 22"/>
          <p:cNvSpPr/>
          <p:nvPr/>
        </p:nvSpPr>
        <p:spPr bwMode="auto">
          <a:xfrm>
            <a:off x="7164288" y="4017640"/>
            <a:ext cx="792088" cy="1618455"/>
          </a:xfrm>
          <a:prstGeom prst="rect">
            <a:avLst/>
          </a:prstGeom>
          <a:solidFill>
            <a:schemeClr val="bg1"/>
          </a:solidFill>
          <a:ln w="28575" cap="flat" cmpd="sng" algn="ctr">
            <a:solidFill>
              <a:schemeClr val="accent1"/>
            </a:solidFill>
            <a:prstDash val="sysDash"/>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fi-FI" sz="1200" b="1" dirty="0" smtClean="0"/>
              <a:t>200 MW of </a:t>
            </a:r>
            <a:r>
              <a:rPr lang="en-US" sz="1200" b="1" dirty="0" smtClean="0"/>
              <a:t>reserve</a:t>
            </a:r>
            <a:r>
              <a:rPr lang="fi-FI" sz="1200" b="1" dirty="0" smtClean="0"/>
              <a:t> </a:t>
            </a:r>
            <a:r>
              <a:rPr lang="en-US" sz="1200" b="1" dirty="0" smtClean="0"/>
              <a:t>capacity</a:t>
            </a:r>
          </a:p>
        </p:txBody>
      </p:sp>
      <p:sp>
        <p:nvSpPr>
          <p:cNvPr id="24" name="TextBox 23"/>
          <p:cNvSpPr txBox="1"/>
          <p:nvPr/>
        </p:nvSpPr>
        <p:spPr>
          <a:xfrm>
            <a:off x="6876256" y="5734997"/>
            <a:ext cx="1368152" cy="461665"/>
          </a:xfrm>
          <a:prstGeom prst="rect">
            <a:avLst/>
          </a:prstGeom>
          <a:noFill/>
        </p:spPr>
        <p:txBody>
          <a:bodyPr wrap="square" rtlCol="0">
            <a:spAutoFit/>
          </a:bodyPr>
          <a:lstStyle/>
          <a:p>
            <a:pPr algn="ctr"/>
            <a:r>
              <a:rPr lang="en-US" sz="1200" b="1" dirty="0" smtClean="0"/>
              <a:t>200 MW SPG stand-by</a:t>
            </a:r>
            <a:endParaRPr lang="en-US" sz="1200" b="1" dirty="0"/>
          </a:p>
        </p:txBody>
      </p:sp>
      <p:cxnSp>
        <p:nvCxnSpPr>
          <p:cNvPr id="30" name="Straight Connector 29"/>
          <p:cNvCxnSpPr/>
          <p:nvPr/>
        </p:nvCxnSpPr>
        <p:spPr bwMode="auto">
          <a:xfrm>
            <a:off x="5508104" y="5662989"/>
            <a:ext cx="3456384" cy="0"/>
          </a:xfrm>
          <a:prstGeom prst="line">
            <a:avLst/>
          </a:prstGeom>
          <a:solidFill>
            <a:schemeClr val="accent1"/>
          </a:solidFill>
          <a:ln w="28575" cap="flat" cmpd="sng" algn="ctr">
            <a:solidFill>
              <a:schemeClr val="tx1"/>
            </a:solidFill>
            <a:prstDash val="solid"/>
            <a:round/>
            <a:headEnd type="none" w="med" len="med"/>
            <a:tailEnd type="none" w="med" len="med"/>
          </a:ln>
          <a:effectLst/>
        </p:spPr>
      </p:cxnSp>
      <p:sp>
        <p:nvSpPr>
          <p:cNvPr id="32" name="Rectangle 31"/>
          <p:cNvSpPr/>
          <p:nvPr/>
        </p:nvSpPr>
        <p:spPr>
          <a:xfrm>
            <a:off x="323528" y="1700808"/>
            <a:ext cx="4680520" cy="432048"/>
          </a:xfrm>
          <a:prstGeom prst="rect">
            <a:avLst/>
          </a:prstGeom>
          <a:solidFill>
            <a:srgbClr val="002060"/>
          </a:solidFill>
          <a:ln w="9525">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bg1"/>
                </a:solidFill>
              </a:rPr>
              <a:t>Traditional way</a:t>
            </a:r>
          </a:p>
        </p:txBody>
      </p:sp>
      <p:sp>
        <p:nvSpPr>
          <p:cNvPr id="33" name="Rectangle 32"/>
          <p:cNvSpPr/>
          <p:nvPr/>
        </p:nvSpPr>
        <p:spPr>
          <a:xfrm>
            <a:off x="5364088" y="1700808"/>
            <a:ext cx="3600400" cy="432048"/>
          </a:xfrm>
          <a:prstGeom prst="rect">
            <a:avLst/>
          </a:prstGeom>
          <a:solidFill>
            <a:schemeClr val="accent1"/>
          </a:solidFill>
          <a:ln w="9525">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bg1"/>
                </a:solidFill>
              </a:rPr>
              <a:t>New way</a:t>
            </a:r>
          </a:p>
        </p:txBody>
      </p:sp>
      <p:sp>
        <p:nvSpPr>
          <p:cNvPr id="37" name="TextBox 36"/>
          <p:cNvSpPr txBox="1"/>
          <p:nvPr/>
        </p:nvSpPr>
        <p:spPr>
          <a:xfrm>
            <a:off x="107504" y="692696"/>
            <a:ext cx="8424936" cy="830997"/>
          </a:xfrm>
          <a:prstGeom prst="rect">
            <a:avLst/>
          </a:prstGeom>
          <a:noFill/>
        </p:spPr>
        <p:txBody>
          <a:bodyPr wrap="square" rtlCol="0">
            <a:spAutoFit/>
          </a:bodyPr>
          <a:lstStyle/>
          <a:p>
            <a:pPr marL="93663" indent="-93663">
              <a:buFont typeface="Arial" pitchFamily="34" charset="0"/>
              <a:buChar char="•"/>
              <a:defRPr/>
            </a:pPr>
            <a:r>
              <a:rPr lang="en-US" sz="1600" b="1" kern="0" dirty="0" smtClean="0">
                <a:solidFill>
                  <a:schemeClr val="tx1">
                    <a:lumMod val="65000"/>
                    <a:lumOff val="35000"/>
                  </a:schemeClr>
                </a:solidFill>
              </a:rPr>
              <a:t>Utilize flexible, fast starting generation units</a:t>
            </a:r>
          </a:p>
          <a:p>
            <a:pPr marL="93663" indent="-93663">
              <a:buFont typeface="Arial" pitchFamily="34" charset="0"/>
              <a:buChar char="•"/>
              <a:defRPr/>
            </a:pPr>
            <a:r>
              <a:rPr lang="en-US" sz="1600" b="1" kern="0" dirty="0" smtClean="0">
                <a:solidFill>
                  <a:schemeClr val="tx1">
                    <a:lumMod val="65000"/>
                    <a:lumOff val="35000"/>
                  </a:schemeClr>
                </a:solidFill>
              </a:rPr>
              <a:t>Benefit 1 = Optimize the operations of total fleet (no need to run plants at part load)</a:t>
            </a:r>
          </a:p>
          <a:p>
            <a:pPr marL="93663" indent="-93663">
              <a:buFont typeface="Arial" pitchFamily="34" charset="0"/>
              <a:buChar char="•"/>
              <a:defRPr/>
            </a:pPr>
            <a:r>
              <a:rPr lang="en-US" sz="1600" b="1" kern="0" dirty="0" smtClean="0">
                <a:solidFill>
                  <a:schemeClr val="tx1">
                    <a:lumMod val="65000"/>
                    <a:lumOff val="35000"/>
                  </a:schemeClr>
                </a:solidFill>
              </a:rPr>
              <a:t>Benefit 2 = No need to start costlier generation to provide energy</a:t>
            </a:r>
          </a:p>
        </p:txBody>
      </p:sp>
      <p:sp>
        <p:nvSpPr>
          <p:cNvPr id="34" name="Rectangle 33"/>
          <p:cNvSpPr/>
          <p:nvPr/>
        </p:nvSpPr>
        <p:spPr bwMode="auto">
          <a:xfrm>
            <a:off x="1187624" y="3068960"/>
            <a:ext cx="3240360" cy="1152128"/>
          </a:xfrm>
          <a:prstGeom prst="rect">
            <a:avLst/>
          </a:prstGeom>
          <a:solidFill>
            <a:schemeClr val="bg1"/>
          </a:solidFill>
          <a:ln w="38100" cap="flat" cmpd="sng" algn="ctr">
            <a:solidFill>
              <a:schemeClr val="accent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Electrical</a:t>
            </a:r>
            <a:r>
              <a:rPr kumimoji="0" lang="en-US" sz="2000" b="1" i="0" u="none" strike="noStrike" cap="none" normalizeH="0" dirty="0" smtClean="0">
                <a:ln>
                  <a:noFill/>
                </a:ln>
                <a:solidFill>
                  <a:schemeClr val="tx1"/>
                </a:solidFill>
                <a:effectLst/>
                <a:latin typeface="Arial" charset="0"/>
              </a:rPr>
              <a:t> efficiency </a:t>
            </a:r>
            <a:r>
              <a:rPr lang="en-US" b="1" dirty="0" smtClean="0"/>
              <a:t>50</a:t>
            </a:r>
            <a:r>
              <a:rPr kumimoji="0" lang="en-US" sz="2000" b="1" i="0" u="none" strike="noStrike" cap="none" normalizeH="0" dirty="0" smtClean="0">
                <a:ln>
                  <a:noFill/>
                </a:ln>
                <a:solidFill>
                  <a:schemeClr val="tx1"/>
                </a:solidFill>
                <a:effectLst/>
                <a:latin typeface="Arial" charset="0"/>
              </a:rPr>
              <a:t> %</a:t>
            </a:r>
            <a:endParaRPr kumimoji="0" lang="en-US" sz="2000" b="1" i="0" u="none" strike="noStrike" cap="none" normalizeH="0" baseline="0" dirty="0" smtClean="0">
              <a:ln>
                <a:noFill/>
              </a:ln>
              <a:solidFill>
                <a:schemeClr val="tx1"/>
              </a:solidFill>
              <a:effectLst/>
              <a:latin typeface="Arial" charset="0"/>
            </a:endParaRPr>
          </a:p>
        </p:txBody>
      </p:sp>
      <p:sp>
        <p:nvSpPr>
          <p:cNvPr id="36" name="Rectangle 35"/>
          <p:cNvSpPr/>
          <p:nvPr/>
        </p:nvSpPr>
        <p:spPr bwMode="auto">
          <a:xfrm>
            <a:off x="5580112" y="3068960"/>
            <a:ext cx="3240360" cy="1152128"/>
          </a:xfrm>
          <a:prstGeom prst="rect">
            <a:avLst/>
          </a:prstGeom>
          <a:solidFill>
            <a:schemeClr val="bg1"/>
          </a:solidFill>
          <a:ln w="38100" cap="flat" cmpd="sng" algn="ctr">
            <a:solidFill>
              <a:schemeClr val="accent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Electrical</a:t>
            </a:r>
            <a:r>
              <a:rPr kumimoji="0" lang="en-US" sz="2000" b="1" i="0" u="none" strike="noStrike" cap="none" normalizeH="0" dirty="0" smtClean="0">
                <a:ln>
                  <a:noFill/>
                </a:ln>
                <a:solidFill>
                  <a:schemeClr val="tx1"/>
                </a:solidFill>
                <a:effectLst/>
                <a:latin typeface="Arial" charset="0"/>
              </a:rPr>
              <a:t> efficiency 55 %</a:t>
            </a:r>
            <a:endParaRPr kumimoji="0" lang="en-US" sz="2000" b="1" i="0" u="none" strike="noStrike" cap="none" normalizeH="0" baseline="0" dirty="0" smtClean="0">
              <a:ln>
                <a:noFill/>
              </a:ln>
              <a:solidFill>
                <a:schemeClr val="tx1"/>
              </a:solidFill>
              <a:effectLst/>
              <a:latin typeface="Arial" charset="0"/>
            </a:endParaRPr>
          </a:p>
        </p:txBody>
      </p:sp>
    </p:spTree>
    <p:extLst>
      <p:ext uri="{BB962C8B-B14F-4D97-AF65-F5344CB8AC3E}">
        <p14:creationId xmlns:p14="http://schemas.microsoft.com/office/powerpoint/2010/main" val="336332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linds(horizontal)">
                                      <p:cBhvr>
                                        <p:cTn id="10" dur="500"/>
                                        <p:tgtEl>
                                          <p:spTgt spid="2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linds(horizontal)">
                                      <p:cBhvr>
                                        <p:cTn id="13" dur="500"/>
                                        <p:tgtEl>
                                          <p:spTgt spid="2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linds(horizontal)">
                                      <p:cBhvr>
                                        <p:cTn id="16" dur="500"/>
                                        <p:tgtEl>
                                          <p:spTgt spid="24"/>
                                        </p:tgtEl>
                                      </p:cBhvr>
                                    </p:animEffect>
                                  </p:childTnLst>
                                </p:cTn>
                              </p:par>
                              <p:par>
                                <p:cTn id="17" presetID="3" presetClass="entr" presetSubtype="1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blinds(horizontal)">
                                      <p:cBhvr>
                                        <p:cTn id="19" dur="500"/>
                                        <p:tgtEl>
                                          <p:spTgt spid="3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blinds(horizontal)">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blinds(horizontal)">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blinds(horizontal)">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blinds(horizontal)">
                                      <p:cBhvr>
                                        <p:cTn id="3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animBg="1"/>
      <p:bldP spid="24" grpId="0"/>
      <p:bldP spid="33" grpId="0" animBg="1"/>
      <p:bldP spid="37" grpId="0"/>
      <p:bldP spid="34" grpId="0" animBg="1"/>
      <p:bldP spid="36"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1"/>
          <p:cNvPicPr>
            <a:picLocks noChangeAspect="1" noChangeArrowheads="1"/>
          </p:cNvPicPr>
          <p:nvPr/>
        </p:nvPicPr>
        <p:blipFill>
          <a:blip r:embed="rId2" cstate="print">
            <a:clrChange>
              <a:clrFrom>
                <a:srgbClr val="FFFFFF"/>
              </a:clrFrom>
              <a:clrTo>
                <a:srgbClr val="FFFFFF">
                  <a:alpha val="0"/>
                </a:srgbClr>
              </a:clrTo>
            </a:clrChange>
            <a:lum bright="-3000"/>
          </a:blip>
          <a:srcRect/>
          <a:stretch>
            <a:fillRect/>
          </a:stretch>
        </p:blipFill>
        <p:spPr bwMode="auto">
          <a:xfrm>
            <a:off x="72008" y="1576537"/>
            <a:ext cx="8892480" cy="4032448"/>
          </a:xfrm>
          <a:prstGeom prst="rect">
            <a:avLst/>
          </a:prstGeom>
          <a:noFill/>
          <a:ln w="9525">
            <a:noFill/>
            <a:miter lim="800000"/>
            <a:headEnd/>
            <a:tailEnd/>
          </a:ln>
        </p:spPr>
      </p:pic>
      <p:pic>
        <p:nvPicPr>
          <p:cNvPr id="6" name="Picture 2"/>
          <p:cNvPicPr>
            <a:picLocks noChangeAspect="1" noChangeArrowheads="1"/>
          </p:cNvPicPr>
          <p:nvPr/>
        </p:nvPicPr>
        <p:blipFill>
          <a:blip r:embed="rId3" cstate="print">
            <a:clrChange>
              <a:clrFrom>
                <a:srgbClr val="FFFFFF"/>
              </a:clrFrom>
              <a:clrTo>
                <a:srgbClr val="FFFFFF">
                  <a:alpha val="0"/>
                </a:srgbClr>
              </a:clrTo>
            </a:clrChange>
            <a:lum bright="-9000" contrast="16000"/>
          </a:blip>
          <a:srcRect/>
          <a:stretch>
            <a:fillRect/>
          </a:stretch>
        </p:blipFill>
        <p:spPr bwMode="auto">
          <a:xfrm>
            <a:off x="107504" y="1557312"/>
            <a:ext cx="8712968" cy="4680000"/>
          </a:xfrm>
          <a:prstGeom prst="rect">
            <a:avLst/>
          </a:prstGeom>
          <a:noFill/>
          <a:ln w="9525">
            <a:noFill/>
            <a:miter lim="800000"/>
            <a:headEnd/>
            <a:tailEnd/>
          </a:ln>
        </p:spPr>
      </p:pic>
      <p:sp>
        <p:nvSpPr>
          <p:cNvPr id="2" name="Title 1"/>
          <p:cNvSpPr>
            <a:spLocks noGrp="1"/>
          </p:cNvSpPr>
          <p:nvPr>
            <p:ph type="title"/>
          </p:nvPr>
        </p:nvSpPr>
        <p:spPr>
          <a:xfrm>
            <a:off x="0" y="279"/>
            <a:ext cx="5220090" cy="623793"/>
          </a:xfrm>
        </p:spPr>
        <p:txBody>
          <a:bodyPr/>
          <a:lstStyle/>
          <a:p>
            <a:r>
              <a:rPr lang="es-AR" dirty="0" smtClean="0"/>
              <a:t>Impacto en el ciclado de los CC</a:t>
            </a:r>
            <a:endParaRPr lang="en-GB" dirty="0"/>
          </a:p>
        </p:txBody>
      </p:sp>
    </p:spTree>
    <p:extLst>
      <p:ext uri="{BB962C8B-B14F-4D97-AF65-F5344CB8AC3E}">
        <p14:creationId xmlns:p14="http://schemas.microsoft.com/office/powerpoint/2010/main" val="24631654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xit" presetSubtype="0" fill="hold" nodeType="withEffect">
                                  <p:stCondLst>
                                    <p:cond delay="0"/>
                                  </p:stCondLst>
                                  <p:childTnLst>
                                    <p:animEffect transition="out" filter="fad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 name="Group 7"/>
          <p:cNvGrpSpPr>
            <a:grpSpLocks/>
          </p:cNvGrpSpPr>
          <p:nvPr/>
        </p:nvGrpSpPr>
        <p:grpSpPr bwMode="auto">
          <a:xfrm>
            <a:off x="323850" y="2498749"/>
            <a:ext cx="8353425" cy="3738563"/>
            <a:chOff x="204" y="1438"/>
            <a:chExt cx="5262" cy="2355"/>
          </a:xfrm>
        </p:grpSpPr>
        <p:pic>
          <p:nvPicPr>
            <p:cNvPr id="321540" name="Picture 4"/>
            <p:cNvPicPr>
              <a:picLocks noChangeAspect="1" noChangeArrowheads="1"/>
            </p:cNvPicPr>
            <p:nvPr/>
          </p:nvPicPr>
          <p:blipFill>
            <a:blip r:embed="rId2" cstate="print">
              <a:clrChange>
                <a:clrFrom>
                  <a:srgbClr val="FFFFFF"/>
                </a:clrFrom>
                <a:clrTo>
                  <a:srgbClr val="FFFFFF">
                    <a:alpha val="0"/>
                  </a:srgbClr>
                </a:clrTo>
              </a:clrChange>
              <a:lum bright="-6000" contrast="10000"/>
            </a:blip>
            <a:srcRect/>
            <a:stretch>
              <a:fillRect/>
            </a:stretch>
          </p:blipFill>
          <p:spPr bwMode="auto">
            <a:xfrm>
              <a:off x="204" y="1438"/>
              <a:ext cx="2494" cy="2355"/>
            </a:xfrm>
            <a:prstGeom prst="rect">
              <a:avLst/>
            </a:prstGeom>
            <a:noFill/>
            <a:ln w="9525">
              <a:noFill/>
              <a:miter lim="800000"/>
              <a:headEnd/>
              <a:tailEnd/>
            </a:ln>
            <a:effectLst/>
          </p:spPr>
        </p:pic>
        <p:pic>
          <p:nvPicPr>
            <p:cNvPr id="321541" name="Picture 5"/>
            <p:cNvPicPr>
              <a:picLocks noChangeAspect="1" noChangeArrowheads="1"/>
            </p:cNvPicPr>
            <p:nvPr/>
          </p:nvPicPr>
          <p:blipFill>
            <a:blip r:embed="rId3" cstate="print">
              <a:clrChange>
                <a:clrFrom>
                  <a:srgbClr val="FFFFFF"/>
                </a:clrFrom>
                <a:clrTo>
                  <a:srgbClr val="FFFFFF">
                    <a:alpha val="0"/>
                  </a:srgbClr>
                </a:clrTo>
              </a:clrChange>
              <a:lum bright="-6000" contrast="10000"/>
            </a:blip>
            <a:srcRect/>
            <a:stretch>
              <a:fillRect/>
            </a:stretch>
          </p:blipFill>
          <p:spPr bwMode="auto">
            <a:xfrm>
              <a:off x="3152" y="1468"/>
              <a:ext cx="2314" cy="2234"/>
            </a:xfrm>
            <a:prstGeom prst="rect">
              <a:avLst/>
            </a:prstGeom>
            <a:noFill/>
            <a:ln w="9525">
              <a:noFill/>
              <a:miter lim="800000"/>
              <a:headEnd/>
              <a:tailEnd/>
            </a:ln>
            <a:effectLst/>
          </p:spPr>
        </p:pic>
      </p:grpSp>
      <p:sp>
        <p:nvSpPr>
          <p:cNvPr id="8" name="Rectangle 7"/>
          <p:cNvSpPr/>
          <p:nvPr/>
        </p:nvSpPr>
        <p:spPr>
          <a:xfrm>
            <a:off x="539552" y="980728"/>
            <a:ext cx="8064896" cy="1015663"/>
          </a:xfrm>
          <a:prstGeom prst="rect">
            <a:avLst/>
          </a:prstGeom>
        </p:spPr>
        <p:txBody>
          <a:bodyPr wrap="square">
            <a:spAutoFit/>
          </a:bodyPr>
          <a:lstStyle/>
          <a:p>
            <a:r>
              <a:rPr lang="es-ES" sz="1200" i="1" dirty="0" smtClean="0"/>
              <a:t>WIKIPEDIA:</a:t>
            </a:r>
          </a:p>
          <a:p>
            <a:r>
              <a:rPr lang="es-ES" sz="1200" dirty="0" smtClean="0"/>
              <a:t>Un </a:t>
            </a:r>
            <a:r>
              <a:rPr lang="es-ES" sz="1200" b="1" i="1" dirty="0" smtClean="0"/>
              <a:t>single </a:t>
            </a:r>
            <a:r>
              <a:rPr lang="es-ES" sz="1200" b="1" i="1" dirty="0" err="1" smtClean="0"/>
              <a:t>point</a:t>
            </a:r>
            <a:r>
              <a:rPr lang="es-ES" sz="1200" b="1" i="1" dirty="0" smtClean="0"/>
              <a:t> of </a:t>
            </a:r>
            <a:r>
              <a:rPr lang="es-ES" sz="1200" b="1" i="1" dirty="0" err="1" smtClean="0"/>
              <a:t>failure</a:t>
            </a:r>
            <a:r>
              <a:rPr lang="es-ES" sz="1200" dirty="0" smtClean="0"/>
              <a:t> o </a:t>
            </a:r>
            <a:r>
              <a:rPr lang="es-ES" sz="1200" b="1" dirty="0" smtClean="0"/>
              <a:t>SPOF</a:t>
            </a:r>
            <a:r>
              <a:rPr lang="es-ES" sz="1200" dirty="0" smtClean="0"/>
              <a:t> ("punto único de fallo") es un componente de un sistema que tras un fallo en su funcionamiento ocasiona un fallo global en el sistema completo, dejándolo inoperante. Para garantizar la inexistencia de un SPOF en un sistema, todos sus componentes suelen ser redundados, conformando así un sistema de </a:t>
            </a:r>
            <a:r>
              <a:rPr lang="es-ES" sz="1200" dirty="0" smtClean="0">
                <a:hlinkClick r:id="rId4" tooltip="Alta disponibilidad"/>
              </a:rPr>
              <a:t>alta disponibilidad</a:t>
            </a:r>
            <a:r>
              <a:rPr lang="es-ES" sz="1200" dirty="0" smtClean="0"/>
              <a:t>, que garantiza el correcto funcionamiento aún en caso de que alguno de sus componentes falle.</a:t>
            </a:r>
            <a:endParaRPr lang="en-GB" sz="1200" dirty="0"/>
          </a:p>
        </p:txBody>
      </p:sp>
      <p:sp>
        <p:nvSpPr>
          <p:cNvPr id="9" name="Rectangle 8"/>
          <p:cNvSpPr/>
          <p:nvPr/>
        </p:nvSpPr>
        <p:spPr>
          <a:xfrm>
            <a:off x="431760" y="2564904"/>
            <a:ext cx="1998000" cy="1944216"/>
          </a:xfrm>
          <a:prstGeom prst="rect">
            <a:avLst/>
          </a:prstGeom>
          <a:solidFill>
            <a:srgbClr val="D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13760" y="2564904"/>
            <a:ext cx="2070008" cy="19442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4"/>
          <p:cNvPicPr>
            <a:picLocks noChangeAspect="1" noChangeArrowheads="1"/>
          </p:cNvPicPr>
          <p:nvPr/>
        </p:nvPicPr>
        <p:blipFill>
          <a:blip r:embed="rId2" cstate="print">
            <a:clrChange>
              <a:clrFrom>
                <a:srgbClr val="FFFFFF"/>
              </a:clrFrom>
              <a:clrTo>
                <a:srgbClr val="FFFFFF">
                  <a:alpha val="0"/>
                </a:srgbClr>
              </a:clrTo>
            </a:clrChange>
            <a:lum bright="-6000" contrast="10000"/>
          </a:blip>
          <a:srcRect/>
          <a:stretch>
            <a:fillRect/>
          </a:stretch>
        </p:blipFill>
        <p:spPr bwMode="auto">
          <a:xfrm>
            <a:off x="324743" y="2492896"/>
            <a:ext cx="3959225" cy="3738563"/>
          </a:xfrm>
          <a:prstGeom prst="rect">
            <a:avLst/>
          </a:prstGeom>
          <a:noFill/>
          <a:ln w="9525">
            <a:noFill/>
            <a:miter lim="800000"/>
            <a:headEnd/>
            <a:tailEnd/>
          </a:ln>
          <a:effectLst/>
        </p:spPr>
      </p:pic>
      <p:grpSp>
        <p:nvGrpSpPr>
          <p:cNvPr id="3" name="Group 22"/>
          <p:cNvGrpSpPr/>
          <p:nvPr/>
        </p:nvGrpSpPr>
        <p:grpSpPr>
          <a:xfrm rot="20881788">
            <a:off x="3767155" y="2307000"/>
            <a:ext cx="3815452" cy="276999"/>
            <a:chOff x="3996908" y="1988840"/>
            <a:chExt cx="3815452" cy="276999"/>
          </a:xfrm>
        </p:grpSpPr>
        <p:sp>
          <p:nvSpPr>
            <p:cNvPr id="14" name="TextBox 13"/>
            <p:cNvSpPr txBox="1"/>
            <p:nvPr/>
          </p:nvSpPr>
          <p:spPr>
            <a:xfrm>
              <a:off x="3996908" y="1988840"/>
              <a:ext cx="2592288" cy="276999"/>
            </a:xfrm>
            <a:prstGeom prst="rect">
              <a:avLst/>
            </a:prstGeom>
            <a:noFill/>
            <a:ln w="25400">
              <a:solidFill>
                <a:schemeClr val="accent1"/>
              </a:solidFill>
            </a:ln>
          </p:spPr>
          <p:txBody>
            <a:bodyPr wrap="square" rtlCol="0">
              <a:spAutoFit/>
            </a:bodyPr>
            <a:lstStyle/>
            <a:p>
              <a:r>
                <a:rPr lang="es-AR" sz="1200" dirty="0" smtClean="0"/>
                <a:t> CENTRALIZADA vs DISTRIBUIDA</a:t>
              </a:r>
              <a:endParaRPr lang="en-GB" sz="1200" dirty="0"/>
            </a:p>
          </p:txBody>
        </p:sp>
        <p:sp>
          <p:nvSpPr>
            <p:cNvPr id="18" name="Right Arrow 17"/>
            <p:cNvSpPr/>
            <p:nvPr/>
          </p:nvSpPr>
          <p:spPr>
            <a:xfrm>
              <a:off x="6588224" y="2060849"/>
              <a:ext cx="216024" cy="14401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6732240" y="1988840"/>
              <a:ext cx="1080120" cy="276999"/>
            </a:xfrm>
            <a:prstGeom prst="rect">
              <a:avLst/>
            </a:prstGeom>
            <a:noFill/>
          </p:spPr>
          <p:txBody>
            <a:bodyPr wrap="square" rtlCol="0">
              <a:spAutoFit/>
            </a:bodyPr>
            <a:lstStyle/>
            <a:p>
              <a:r>
                <a:rPr lang="es-AR" sz="1200" b="1" dirty="0" smtClean="0">
                  <a:solidFill>
                    <a:schemeClr val="accent1"/>
                  </a:solidFill>
                </a:rPr>
                <a:t>tamaño</a:t>
              </a:r>
              <a:endParaRPr lang="en-GB" sz="1200" b="1" dirty="0">
                <a:solidFill>
                  <a:schemeClr val="accent1"/>
                </a:solidFill>
              </a:endParaRPr>
            </a:p>
          </p:txBody>
        </p:sp>
      </p:grpSp>
      <p:grpSp>
        <p:nvGrpSpPr>
          <p:cNvPr id="4" name="Group 21"/>
          <p:cNvGrpSpPr/>
          <p:nvPr/>
        </p:nvGrpSpPr>
        <p:grpSpPr>
          <a:xfrm rot="20881788">
            <a:off x="3919555" y="2606064"/>
            <a:ext cx="4599156" cy="277000"/>
            <a:chOff x="4149308" y="2287904"/>
            <a:chExt cx="4599156" cy="277000"/>
          </a:xfrm>
        </p:grpSpPr>
        <p:sp>
          <p:nvSpPr>
            <p:cNvPr id="16" name="TextBox 15"/>
            <p:cNvSpPr txBox="1"/>
            <p:nvPr/>
          </p:nvSpPr>
          <p:spPr>
            <a:xfrm>
              <a:off x="4149308" y="2287904"/>
              <a:ext cx="3448000" cy="276999"/>
            </a:xfrm>
            <a:prstGeom prst="rect">
              <a:avLst/>
            </a:prstGeom>
            <a:noFill/>
            <a:ln w="25400">
              <a:solidFill>
                <a:schemeClr val="accent1"/>
              </a:solidFill>
            </a:ln>
          </p:spPr>
          <p:txBody>
            <a:bodyPr wrap="square" rtlCol="0">
              <a:spAutoFit/>
            </a:bodyPr>
            <a:lstStyle/>
            <a:p>
              <a:r>
                <a:rPr lang="es-AR" sz="1200" dirty="0" smtClean="0"/>
                <a:t>CENTRAL 1 o 2 UNIDADES vs MULTI-UNIDAD</a:t>
              </a:r>
              <a:endParaRPr lang="en-GB" sz="1200" dirty="0"/>
            </a:p>
          </p:txBody>
        </p:sp>
        <p:sp>
          <p:nvSpPr>
            <p:cNvPr id="19" name="Right Arrow 18"/>
            <p:cNvSpPr/>
            <p:nvPr/>
          </p:nvSpPr>
          <p:spPr>
            <a:xfrm>
              <a:off x="7524328" y="2348880"/>
              <a:ext cx="216024" cy="14401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7668344" y="2287905"/>
              <a:ext cx="1080120" cy="276999"/>
            </a:xfrm>
            <a:prstGeom prst="rect">
              <a:avLst/>
            </a:prstGeom>
            <a:noFill/>
          </p:spPr>
          <p:txBody>
            <a:bodyPr wrap="square" rtlCol="0">
              <a:spAutoFit/>
            </a:bodyPr>
            <a:lstStyle/>
            <a:p>
              <a:r>
                <a:rPr lang="es-AR" sz="1200" b="1" dirty="0" smtClean="0">
                  <a:solidFill>
                    <a:schemeClr val="accent1"/>
                  </a:solidFill>
                </a:rPr>
                <a:t>formato</a:t>
              </a:r>
              <a:endParaRPr lang="en-GB" sz="1200" b="1" dirty="0">
                <a:solidFill>
                  <a:schemeClr val="accent1"/>
                </a:solidFill>
              </a:endParaRPr>
            </a:p>
          </p:txBody>
        </p:sp>
      </p:grpSp>
      <p:sp>
        <p:nvSpPr>
          <p:cNvPr id="24" name="Title 1"/>
          <p:cNvSpPr>
            <a:spLocks noGrp="1"/>
          </p:cNvSpPr>
          <p:nvPr>
            <p:ph type="title"/>
          </p:nvPr>
        </p:nvSpPr>
        <p:spPr>
          <a:xfrm>
            <a:off x="1" y="0"/>
            <a:ext cx="3969907" cy="586860"/>
          </a:xfrm>
        </p:spPr>
        <p:txBody>
          <a:bodyPr/>
          <a:lstStyle/>
          <a:p>
            <a:pPr defTabSz="914363">
              <a:lnSpc>
                <a:spcPct val="90000"/>
              </a:lnSpc>
              <a:defRPr/>
            </a:pPr>
            <a:r>
              <a:rPr lang="es-AR" dirty="0" smtClean="0">
                <a:ln w="3175">
                  <a:noFill/>
                </a:ln>
              </a:rPr>
              <a:t>Single Point of </a:t>
            </a:r>
            <a:r>
              <a:rPr lang="es-AR" dirty="0" err="1">
                <a:ln w="3175">
                  <a:noFill/>
                </a:ln>
              </a:rPr>
              <a:t>F</a:t>
            </a:r>
            <a:r>
              <a:rPr lang="es-AR" dirty="0" err="1" smtClean="0">
                <a:ln w="3175">
                  <a:noFill/>
                </a:ln>
              </a:rPr>
              <a:t>ailure</a:t>
            </a:r>
            <a:endParaRPr lang="en-GB" dirty="0" smtClean="0">
              <a:ln w="3175">
                <a:noFill/>
              </a:ln>
            </a:endParaRPr>
          </a:p>
        </p:txBody>
      </p:sp>
    </p:spTree>
    <p:extLst>
      <p:ext uri="{BB962C8B-B14F-4D97-AF65-F5344CB8AC3E}">
        <p14:creationId xmlns:p14="http://schemas.microsoft.com/office/powerpoint/2010/main" val="6561070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4"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par>
                          <p:cTn id="8" fill="hold">
                            <p:stCondLst>
                              <p:cond delay="2000"/>
                            </p:stCondLst>
                            <p:childTnLst>
                              <p:par>
                                <p:cTn id="9" presetID="27" presetClass="emph" presetSubtype="0" fill="hold" grpId="0" nodeType="afterEffect">
                                  <p:stCondLst>
                                    <p:cond delay="0"/>
                                  </p:stCondLst>
                                  <p:childTnLst>
                                    <p:animClr clrSpc="rgb" dir="cw">
                                      <p:cBhvr override="childStyle">
                                        <p:cTn id="10" dur="500" autoRev="1" fill="hold"/>
                                        <p:tgtEl>
                                          <p:spTgt spid="9"/>
                                        </p:tgtEl>
                                        <p:attrNameLst>
                                          <p:attrName>style.color</p:attrName>
                                        </p:attrNameLst>
                                      </p:cBhvr>
                                      <p:to>
                                        <a:schemeClr val="bg1"/>
                                      </p:to>
                                    </p:animClr>
                                    <p:animClr clrSpc="rgb" dir="cw">
                                      <p:cBhvr>
                                        <p:cTn id="11" dur="500" autoRev="1" fill="hold"/>
                                        <p:tgtEl>
                                          <p:spTgt spid="9"/>
                                        </p:tgtEl>
                                        <p:attrNameLst>
                                          <p:attrName>fillcolor</p:attrName>
                                        </p:attrNameLst>
                                      </p:cBhvr>
                                      <p:to>
                                        <a:schemeClr val="bg1"/>
                                      </p:to>
                                    </p:animClr>
                                    <p:set>
                                      <p:cBhvr>
                                        <p:cTn id="12" dur="500" autoRev="1" fill="hold"/>
                                        <p:tgtEl>
                                          <p:spTgt spid="9"/>
                                        </p:tgtEl>
                                        <p:attrNameLst>
                                          <p:attrName>fill.type</p:attrName>
                                        </p:attrNameLst>
                                      </p:cBhvr>
                                      <p:to>
                                        <p:strVal val="solid"/>
                                      </p:to>
                                    </p:set>
                                    <p:set>
                                      <p:cBhvr>
                                        <p:cTn id="13" dur="500" autoRev="1" fill="hold"/>
                                        <p:tgtEl>
                                          <p:spTgt spid="9"/>
                                        </p:tgtEl>
                                        <p:attrNameLst>
                                          <p:attrName>fill.on</p:attrName>
                                        </p:attrNameLst>
                                      </p:cBhvr>
                                      <p:to>
                                        <p:strVal val="true"/>
                                      </p:to>
                                    </p:set>
                                  </p:childTnLst>
                                </p:cTn>
                              </p:par>
                            </p:childTnLst>
                          </p:cTn>
                        </p:par>
                        <p:par>
                          <p:cTn id="14" fill="hold">
                            <p:stCondLst>
                              <p:cond delay="3000"/>
                            </p:stCondLst>
                            <p:childTnLst>
                              <p:par>
                                <p:cTn id="15" presetID="27" presetClass="emph" presetSubtype="0" fill="hold" grpId="1" nodeType="afterEffect">
                                  <p:stCondLst>
                                    <p:cond delay="0"/>
                                  </p:stCondLst>
                                  <p:childTnLst>
                                    <p:animClr clrSpc="rgb" dir="cw">
                                      <p:cBhvr override="childStyle">
                                        <p:cTn id="16" dur="250" autoRev="1" fill="hold"/>
                                        <p:tgtEl>
                                          <p:spTgt spid="9"/>
                                        </p:tgtEl>
                                        <p:attrNameLst>
                                          <p:attrName>style.color</p:attrName>
                                        </p:attrNameLst>
                                      </p:cBhvr>
                                      <p:to>
                                        <a:schemeClr val="bg1"/>
                                      </p:to>
                                    </p:animClr>
                                    <p:animClr clrSpc="rgb" dir="cw">
                                      <p:cBhvr>
                                        <p:cTn id="17" dur="250" autoRev="1" fill="hold"/>
                                        <p:tgtEl>
                                          <p:spTgt spid="9"/>
                                        </p:tgtEl>
                                        <p:attrNameLst>
                                          <p:attrName>fillcolor</p:attrName>
                                        </p:attrNameLst>
                                      </p:cBhvr>
                                      <p:to>
                                        <a:schemeClr val="bg1"/>
                                      </p:to>
                                    </p:animClr>
                                    <p:set>
                                      <p:cBhvr>
                                        <p:cTn id="18" dur="250" autoRev="1" fill="hold"/>
                                        <p:tgtEl>
                                          <p:spTgt spid="9"/>
                                        </p:tgtEl>
                                        <p:attrNameLst>
                                          <p:attrName>fill.type</p:attrName>
                                        </p:attrNameLst>
                                      </p:cBhvr>
                                      <p:to>
                                        <p:strVal val="solid"/>
                                      </p:to>
                                    </p:set>
                                    <p:set>
                                      <p:cBhvr>
                                        <p:cTn id="19" dur="250" autoRev="1" fill="hold"/>
                                        <p:tgtEl>
                                          <p:spTgt spid="9"/>
                                        </p:tgtEl>
                                        <p:attrNameLst>
                                          <p:attrName>fill.on</p:attrName>
                                        </p:attrNameLst>
                                      </p:cBhvr>
                                      <p:to>
                                        <p:strVal val="true"/>
                                      </p:to>
                                    </p:set>
                                  </p:childTnLst>
                                </p:cTn>
                              </p:par>
                            </p:childTnLst>
                          </p:cTn>
                        </p:par>
                        <p:par>
                          <p:cTn id="20" fill="hold">
                            <p:stCondLst>
                              <p:cond delay="3500"/>
                            </p:stCondLst>
                            <p:childTnLst>
                              <p:par>
                                <p:cTn id="21" presetID="27" presetClass="emph" presetSubtype="0" fill="hold" grpId="2" nodeType="afterEffect">
                                  <p:stCondLst>
                                    <p:cond delay="0"/>
                                  </p:stCondLst>
                                  <p:childTnLst>
                                    <p:animClr clrSpc="rgb" dir="cw">
                                      <p:cBhvr override="childStyle">
                                        <p:cTn id="22" dur="500" autoRev="1" fill="hold"/>
                                        <p:tgtEl>
                                          <p:spTgt spid="9"/>
                                        </p:tgtEl>
                                        <p:attrNameLst>
                                          <p:attrName>style.color</p:attrName>
                                        </p:attrNameLst>
                                      </p:cBhvr>
                                      <p:to>
                                        <a:schemeClr val="bg1"/>
                                      </p:to>
                                    </p:animClr>
                                    <p:animClr clrSpc="rgb" dir="cw">
                                      <p:cBhvr>
                                        <p:cTn id="23" dur="500" autoRev="1" fill="hold"/>
                                        <p:tgtEl>
                                          <p:spTgt spid="9"/>
                                        </p:tgtEl>
                                        <p:attrNameLst>
                                          <p:attrName>fillcolor</p:attrName>
                                        </p:attrNameLst>
                                      </p:cBhvr>
                                      <p:to>
                                        <a:schemeClr val="bg1"/>
                                      </p:to>
                                    </p:animClr>
                                    <p:set>
                                      <p:cBhvr>
                                        <p:cTn id="24" dur="500" autoRev="1" fill="hold"/>
                                        <p:tgtEl>
                                          <p:spTgt spid="9"/>
                                        </p:tgtEl>
                                        <p:attrNameLst>
                                          <p:attrName>fill.type</p:attrName>
                                        </p:attrNameLst>
                                      </p:cBhvr>
                                      <p:to>
                                        <p:strVal val="solid"/>
                                      </p:to>
                                    </p:set>
                                    <p:set>
                                      <p:cBhvr>
                                        <p:cTn id="25" dur="500" autoRev="1" fill="hold"/>
                                        <p:tgtEl>
                                          <p:spTgt spid="9"/>
                                        </p:tgtEl>
                                        <p:attrNameLst>
                                          <p:attrName>fill.on</p:attrName>
                                        </p:attrNameLst>
                                      </p:cBhvr>
                                      <p:to>
                                        <p:strVal val="true"/>
                                      </p:to>
                                    </p:set>
                                  </p:childTnLst>
                                </p:cTn>
                              </p:par>
                            </p:childTnLst>
                          </p:cTn>
                        </p:par>
                        <p:par>
                          <p:cTn id="26" fill="hold">
                            <p:stCondLst>
                              <p:cond delay="4500"/>
                            </p:stCondLst>
                            <p:childTnLst>
                              <p:par>
                                <p:cTn id="27" presetID="27" presetClass="emph" presetSubtype="0" fill="hold" grpId="3" nodeType="afterEffect">
                                  <p:stCondLst>
                                    <p:cond delay="0"/>
                                  </p:stCondLst>
                                  <p:childTnLst>
                                    <p:animClr clrSpc="rgb" dir="cw">
                                      <p:cBhvr override="childStyle">
                                        <p:cTn id="28" dur="250" autoRev="1" fill="hold"/>
                                        <p:tgtEl>
                                          <p:spTgt spid="9"/>
                                        </p:tgtEl>
                                        <p:attrNameLst>
                                          <p:attrName>style.color</p:attrName>
                                        </p:attrNameLst>
                                      </p:cBhvr>
                                      <p:to>
                                        <a:schemeClr val="bg1"/>
                                      </p:to>
                                    </p:animClr>
                                    <p:animClr clrSpc="rgb" dir="cw">
                                      <p:cBhvr>
                                        <p:cTn id="29" dur="250" autoRev="1" fill="hold"/>
                                        <p:tgtEl>
                                          <p:spTgt spid="9"/>
                                        </p:tgtEl>
                                        <p:attrNameLst>
                                          <p:attrName>fillcolor</p:attrName>
                                        </p:attrNameLst>
                                      </p:cBhvr>
                                      <p:to>
                                        <a:schemeClr val="bg1"/>
                                      </p:to>
                                    </p:animClr>
                                    <p:set>
                                      <p:cBhvr>
                                        <p:cTn id="30" dur="250" autoRev="1" fill="hold"/>
                                        <p:tgtEl>
                                          <p:spTgt spid="9"/>
                                        </p:tgtEl>
                                        <p:attrNameLst>
                                          <p:attrName>fill.type</p:attrName>
                                        </p:attrNameLst>
                                      </p:cBhvr>
                                      <p:to>
                                        <p:strVal val="solid"/>
                                      </p:to>
                                    </p:set>
                                    <p:set>
                                      <p:cBhvr>
                                        <p:cTn id="31" dur="250" autoRev="1" fill="hold"/>
                                        <p:tgtEl>
                                          <p:spTgt spid="9"/>
                                        </p:tgtEl>
                                        <p:attrNameLst>
                                          <p:attrName>fill.on</p:attrName>
                                        </p:attrNameLst>
                                      </p:cBhvr>
                                      <p:to>
                                        <p:strVal val="true"/>
                                      </p:to>
                                    </p:set>
                                  </p:childTnLst>
                                  <p:subTnLst>
                                    <p:animClr clrSpc="rgb" dir="cw">
                                      <p:cBhvr override="childStyle">
                                        <p:cTn dur="1" fill="hold" display="0" masterRel="nextClick" afterEffect="1"/>
                                        <p:tgtEl>
                                          <p:spTgt spid="9"/>
                                        </p:tgtEl>
                                        <p:attrNameLst>
                                          <p:attrName>ppt_c</p:attrName>
                                        </p:attrNameLst>
                                      </p:cBhvr>
                                      <p:to>
                                        <a:srgbClr val="E4E4E4"/>
                                      </p:to>
                                    </p:animClr>
                                  </p:subTnLst>
                                </p:cTn>
                              </p:par>
                            </p:childTnLst>
                          </p:cTn>
                        </p:par>
                        <p:par>
                          <p:cTn id="32" fill="hold">
                            <p:stCondLst>
                              <p:cond delay="5000"/>
                            </p:stCondLst>
                            <p:childTnLst>
                              <p:par>
                                <p:cTn id="33" presetID="27" presetClass="emph" presetSubtype="0" fill="hold" grpId="5" nodeType="afterEffect">
                                  <p:stCondLst>
                                    <p:cond delay="0"/>
                                  </p:stCondLst>
                                  <p:childTnLst>
                                    <p:animClr clrSpc="rgb" dir="cw">
                                      <p:cBhvr override="childStyle">
                                        <p:cTn id="34" dur="250" autoRev="1" fill="hold"/>
                                        <p:tgtEl>
                                          <p:spTgt spid="9"/>
                                        </p:tgtEl>
                                        <p:attrNameLst>
                                          <p:attrName>style.color</p:attrName>
                                        </p:attrNameLst>
                                      </p:cBhvr>
                                      <p:to>
                                        <a:schemeClr val="bg1"/>
                                      </p:to>
                                    </p:animClr>
                                    <p:animClr clrSpc="rgb" dir="cw">
                                      <p:cBhvr>
                                        <p:cTn id="35" dur="250" autoRev="1" fill="hold"/>
                                        <p:tgtEl>
                                          <p:spTgt spid="9"/>
                                        </p:tgtEl>
                                        <p:attrNameLst>
                                          <p:attrName>fillcolor</p:attrName>
                                        </p:attrNameLst>
                                      </p:cBhvr>
                                      <p:to>
                                        <a:schemeClr val="bg1"/>
                                      </p:to>
                                    </p:animClr>
                                    <p:set>
                                      <p:cBhvr>
                                        <p:cTn id="36" dur="250" autoRev="1" fill="hold"/>
                                        <p:tgtEl>
                                          <p:spTgt spid="9"/>
                                        </p:tgtEl>
                                        <p:attrNameLst>
                                          <p:attrName>fill.type</p:attrName>
                                        </p:attrNameLst>
                                      </p:cBhvr>
                                      <p:to>
                                        <p:strVal val="solid"/>
                                      </p:to>
                                    </p:set>
                                    <p:set>
                                      <p:cBhvr>
                                        <p:cTn id="37" dur="250" autoRev="1" fill="hold"/>
                                        <p:tgtEl>
                                          <p:spTgt spid="9"/>
                                        </p:tgtEl>
                                        <p:attrNameLst>
                                          <p:attrName>fill.on</p:attrName>
                                        </p:attrNameLst>
                                      </p:cBhvr>
                                      <p:to>
                                        <p:strVal val="true"/>
                                      </p:to>
                                    </p:set>
                                  </p:childTnLst>
                                </p:cTn>
                              </p:par>
                            </p:childTnLst>
                          </p:cTn>
                        </p:par>
                        <p:par>
                          <p:cTn id="38" fill="hold">
                            <p:stCondLst>
                              <p:cond delay="55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9" grpId="4" animBg="1"/>
      <p:bldP spid="9" grpId="5" animBg="1"/>
      <p:bldP spid="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3" cstate="screen">
            <a:grayscl/>
          </a:blip>
          <a:srcRect/>
          <a:stretch>
            <a:fillRect/>
          </a:stretch>
        </p:blipFill>
        <p:spPr bwMode="auto">
          <a:xfrm>
            <a:off x="819124" y="3071810"/>
            <a:ext cx="7929618" cy="2300770"/>
          </a:xfrm>
          <a:prstGeom prst="rect">
            <a:avLst/>
          </a:prstGeom>
          <a:noFill/>
          <a:ln w="9525">
            <a:noFill/>
            <a:miter lim="800000"/>
            <a:headEnd/>
            <a:tailEnd/>
          </a:ln>
        </p:spPr>
      </p:pic>
      <p:sp>
        <p:nvSpPr>
          <p:cNvPr id="24" name="Freeform 23"/>
          <p:cNvSpPr/>
          <p:nvPr/>
        </p:nvSpPr>
        <p:spPr bwMode="auto">
          <a:xfrm>
            <a:off x="1193776" y="4286256"/>
            <a:ext cx="7378752" cy="630242"/>
          </a:xfrm>
          <a:custGeom>
            <a:avLst/>
            <a:gdLst>
              <a:gd name="connsiteX0" fmla="*/ 7620 w 7360920"/>
              <a:gd name="connsiteY0" fmla="*/ 7620 h 586740"/>
              <a:gd name="connsiteX1" fmla="*/ 6156960 w 7360920"/>
              <a:gd name="connsiteY1" fmla="*/ 15240 h 586740"/>
              <a:gd name="connsiteX2" fmla="*/ 6164580 w 7360920"/>
              <a:gd name="connsiteY2" fmla="*/ 274320 h 586740"/>
              <a:gd name="connsiteX3" fmla="*/ 6423660 w 7360920"/>
              <a:gd name="connsiteY3" fmla="*/ 274320 h 586740"/>
              <a:gd name="connsiteX4" fmla="*/ 6423660 w 7360920"/>
              <a:gd name="connsiteY4" fmla="*/ 0 h 586740"/>
              <a:gd name="connsiteX5" fmla="*/ 7360920 w 7360920"/>
              <a:gd name="connsiteY5" fmla="*/ 0 h 586740"/>
              <a:gd name="connsiteX6" fmla="*/ 7360920 w 7360920"/>
              <a:gd name="connsiteY6" fmla="*/ 586740 h 586740"/>
              <a:gd name="connsiteX7" fmla="*/ 0 w 7360920"/>
              <a:gd name="connsiteY7" fmla="*/ 579120 h 586740"/>
              <a:gd name="connsiteX8" fmla="*/ 7620 w 7360920"/>
              <a:gd name="connsiteY8" fmla="*/ 7620 h 586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60920" h="586740">
                <a:moveTo>
                  <a:pt x="7620" y="7620"/>
                </a:moveTo>
                <a:lnTo>
                  <a:pt x="6156960" y="15240"/>
                </a:lnTo>
                <a:lnTo>
                  <a:pt x="6164580" y="274320"/>
                </a:lnTo>
                <a:lnTo>
                  <a:pt x="6423660" y="274320"/>
                </a:lnTo>
                <a:lnTo>
                  <a:pt x="6423660" y="0"/>
                </a:lnTo>
                <a:lnTo>
                  <a:pt x="7360920" y="0"/>
                </a:lnTo>
                <a:lnTo>
                  <a:pt x="7360920" y="586740"/>
                </a:lnTo>
                <a:lnTo>
                  <a:pt x="0" y="579120"/>
                </a:lnTo>
                <a:lnTo>
                  <a:pt x="7620" y="7620"/>
                </a:lnTo>
                <a:close/>
              </a:path>
            </a:pathLst>
          </a:custGeom>
          <a:solidFill>
            <a:schemeClr val="accent1"/>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hangingPunct="0"/>
            <a:r>
              <a:rPr lang="en-GB" dirty="0" smtClean="0">
                <a:solidFill>
                  <a:srgbClr val="FFFFFF"/>
                </a:solidFill>
                <a:cs typeface="+mn-cs"/>
              </a:rPr>
              <a:t>Firm capacity with GTs</a:t>
            </a:r>
          </a:p>
        </p:txBody>
      </p:sp>
      <p:pic>
        <p:nvPicPr>
          <p:cNvPr id="39939" name="Picture 3"/>
          <p:cNvPicPr>
            <a:picLocks noChangeAspect="1" noChangeArrowheads="1"/>
          </p:cNvPicPr>
          <p:nvPr/>
        </p:nvPicPr>
        <p:blipFill>
          <a:blip r:embed="rId4" cstate="screen">
            <a:grayscl/>
          </a:blip>
          <a:srcRect/>
          <a:stretch>
            <a:fillRect/>
          </a:stretch>
        </p:blipFill>
        <p:spPr bwMode="auto">
          <a:xfrm>
            <a:off x="811186" y="642918"/>
            <a:ext cx="7929618" cy="2376435"/>
          </a:xfrm>
          <a:prstGeom prst="rect">
            <a:avLst/>
          </a:prstGeom>
          <a:noFill/>
          <a:ln w="9525">
            <a:noFill/>
            <a:miter lim="800000"/>
            <a:headEnd/>
            <a:tailEnd/>
          </a:ln>
        </p:spPr>
      </p:pic>
      <p:sp>
        <p:nvSpPr>
          <p:cNvPr id="2" name="Title 1"/>
          <p:cNvSpPr>
            <a:spLocks noGrp="1"/>
          </p:cNvSpPr>
          <p:nvPr>
            <p:ph type="title"/>
          </p:nvPr>
        </p:nvSpPr>
        <p:spPr>
          <a:xfrm>
            <a:off x="0" y="0"/>
            <a:ext cx="6156176" cy="562238"/>
          </a:xfrm>
        </p:spPr>
        <p:txBody>
          <a:bodyPr>
            <a:noAutofit/>
          </a:bodyPr>
          <a:lstStyle/>
          <a:p>
            <a:r>
              <a:rPr lang="es-AR" dirty="0" smtClean="0"/>
              <a:t>Motores y turbinas - Disponibilidad</a:t>
            </a:r>
            <a:endParaRPr lang="en-GB" dirty="0"/>
          </a:p>
        </p:txBody>
      </p:sp>
      <p:sp>
        <p:nvSpPr>
          <p:cNvPr id="25" name="Rectangle 24"/>
          <p:cNvSpPr/>
          <p:nvPr/>
        </p:nvSpPr>
        <p:spPr bwMode="auto">
          <a:xfrm>
            <a:off x="1235051" y="1414448"/>
            <a:ext cx="7332714" cy="1143008"/>
          </a:xfrm>
          <a:prstGeom prst="rect">
            <a:avLst/>
          </a:prstGeom>
          <a:solidFill>
            <a:schemeClr val="accent1"/>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hangingPunct="0"/>
            <a:endParaRPr lang="en-GB" dirty="0" smtClean="0">
              <a:solidFill>
                <a:srgbClr val="000000"/>
              </a:solidFill>
              <a:cs typeface="+mn-cs"/>
            </a:endParaRPr>
          </a:p>
          <a:p>
            <a:pPr algn="ctr" eaLnBrk="0" hangingPunct="0"/>
            <a:r>
              <a:rPr lang="en-GB" dirty="0" smtClean="0">
                <a:solidFill>
                  <a:srgbClr val="FFFFFF"/>
                </a:solidFill>
                <a:cs typeface="+mn-cs"/>
              </a:rPr>
              <a:t>Firm capacity </a:t>
            </a:r>
            <a:r>
              <a:rPr lang="en-GB" b="1" dirty="0" smtClean="0">
                <a:solidFill>
                  <a:srgbClr val="FFFFFF"/>
                </a:solidFill>
                <a:cs typeface="+mn-cs"/>
              </a:rPr>
              <a:t>Engines</a:t>
            </a:r>
          </a:p>
          <a:p>
            <a:pPr algn="ctr" eaLnBrk="0" hangingPunct="0"/>
            <a:endParaRPr lang="en-GB" dirty="0" smtClean="0">
              <a:solidFill>
                <a:srgbClr val="000000"/>
              </a:solidFill>
              <a:cs typeface="+mn-cs"/>
            </a:endParaRPr>
          </a:p>
        </p:txBody>
      </p:sp>
      <p:sp>
        <p:nvSpPr>
          <p:cNvPr id="26" name="TextBox 25"/>
          <p:cNvSpPr txBox="1"/>
          <p:nvPr/>
        </p:nvSpPr>
        <p:spPr>
          <a:xfrm>
            <a:off x="324121" y="928670"/>
            <a:ext cx="461665" cy="1757432"/>
          </a:xfrm>
          <a:prstGeom prst="rect">
            <a:avLst/>
          </a:prstGeom>
          <a:noFill/>
        </p:spPr>
        <p:txBody>
          <a:bodyPr vert="vert270" wrap="square" rtlCol="0">
            <a:spAutoFit/>
          </a:bodyPr>
          <a:lstStyle/>
          <a:p>
            <a:pPr algn="ctr" fontAlgn="auto">
              <a:spcBef>
                <a:spcPts val="0"/>
              </a:spcBef>
              <a:spcAft>
                <a:spcPts val="0"/>
              </a:spcAft>
            </a:pPr>
            <a:r>
              <a:rPr lang="en-US" b="1" dirty="0" smtClean="0">
                <a:solidFill>
                  <a:schemeClr val="accent1"/>
                </a:solidFill>
                <a:latin typeface="Arial"/>
                <a:cs typeface="+mn-cs"/>
              </a:rPr>
              <a:t>Engines</a:t>
            </a:r>
            <a:endParaRPr lang="en-US" sz="1800" b="1" dirty="0">
              <a:solidFill>
                <a:schemeClr val="accent1"/>
              </a:solidFill>
              <a:latin typeface="Arial"/>
              <a:cs typeface="+mn-cs"/>
            </a:endParaRPr>
          </a:p>
        </p:txBody>
      </p:sp>
      <p:sp>
        <p:nvSpPr>
          <p:cNvPr id="27" name="TextBox 26"/>
          <p:cNvSpPr txBox="1"/>
          <p:nvPr/>
        </p:nvSpPr>
        <p:spPr>
          <a:xfrm>
            <a:off x="324121" y="3286124"/>
            <a:ext cx="461665" cy="1757432"/>
          </a:xfrm>
          <a:prstGeom prst="rect">
            <a:avLst/>
          </a:prstGeom>
          <a:noFill/>
        </p:spPr>
        <p:txBody>
          <a:bodyPr vert="vert270" wrap="square" rtlCol="0">
            <a:spAutoFit/>
          </a:bodyPr>
          <a:lstStyle/>
          <a:p>
            <a:pPr algn="ctr" fontAlgn="auto">
              <a:spcBef>
                <a:spcPts val="0"/>
              </a:spcBef>
              <a:spcAft>
                <a:spcPts val="0"/>
              </a:spcAft>
            </a:pPr>
            <a:r>
              <a:rPr lang="es-AR" sz="1800" b="1" dirty="0" smtClean="0">
                <a:solidFill>
                  <a:schemeClr val="accent1"/>
                </a:solidFill>
                <a:latin typeface="Arial"/>
                <a:cs typeface="+mn-cs"/>
              </a:rPr>
              <a:t>CCGT (2-2-1)</a:t>
            </a:r>
            <a:endParaRPr lang="en-GB" sz="1800" b="1" dirty="0">
              <a:solidFill>
                <a:schemeClr val="accent1"/>
              </a:solidFill>
              <a:latin typeface="Arial"/>
              <a:cs typeface="+mn-cs"/>
            </a:endParaRPr>
          </a:p>
        </p:txBody>
      </p:sp>
      <p:sp>
        <p:nvSpPr>
          <p:cNvPr id="13" name="TextBox 12"/>
          <p:cNvSpPr txBox="1"/>
          <p:nvPr/>
        </p:nvSpPr>
        <p:spPr>
          <a:xfrm>
            <a:off x="2123728" y="5429264"/>
            <a:ext cx="5729454" cy="1077218"/>
          </a:xfrm>
          <a:prstGeom prst="rect">
            <a:avLst/>
          </a:prstGeom>
          <a:noFill/>
        </p:spPr>
        <p:txBody>
          <a:bodyPr wrap="none" rtlCol="0">
            <a:spAutoFit/>
          </a:bodyPr>
          <a:lstStyle/>
          <a:p>
            <a:pPr fontAlgn="auto">
              <a:spcBef>
                <a:spcPts val="0"/>
              </a:spcBef>
              <a:spcAft>
                <a:spcPts val="0"/>
              </a:spcAft>
            </a:pPr>
            <a:r>
              <a:rPr lang="es-AR" sz="1600" dirty="0" smtClean="0">
                <a:solidFill>
                  <a:srgbClr val="000000"/>
                </a:solidFill>
                <a:latin typeface="Arial"/>
                <a:cs typeface="+mn-cs"/>
              </a:rPr>
              <a:t>Datos </a:t>
            </a:r>
            <a:r>
              <a:rPr lang="es-AR" sz="1600" dirty="0" err="1" smtClean="0">
                <a:solidFill>
                  <a:srgbClr val="000000"/>
                </a:solidFill>
                <a:latin typeface="Arial"/>
                <a:cs typeface="+mn-cs"/>
              </a:rPr>
              <a:t>tipicos</a:t>
            </a:r>
            <a:r>
              <a:rPr lang="es-AR" sz="1600" dirty="0" smtClean="0">
                <a:solidFill>
                  <a:srgbClr val="000000"/>
                </a:solidFill>
                <a:latin typeface="Arial"/>
                <a:cs typeface="+mn-cs"/>
              </a:rPr>
              <a:t> de confiabilidad para Motores a gas Wärtsilä:</a:t>
            </a:r>
          </a:p>
          <a:p>
            <a:pPr lvl="1" indent="177800" fontAlgn="auto">
              <a:spcBef>
                <a:spcPts val="0"/>
              </a:spcBef>
              <a:spcAft>
                <a:spcPts val="0"/>
              </a:spcAft>
              <a:buFont typeface="Arial" pitchFamily="34" charset="0"/>
              <a:buChar char="•"/>
              <a:tabLst>
                <a:tab pos="177800" algn="l"/>
              </a:tabLst>
            </a:pPr>
            <a:r>
              <a:rPr lang="es-AR" sz="1600" dirty="0" smtClean="0">
                <a:solidFill>
                  <a:srgbClr val="000000"/>
                </a:solidFill>
                <a:latin typeface="Arial"/>
                <a:cs typeface="+mn-cs"/>
              </a:rPr>
              <a:t>Disponibilidad </a:t>
            </a:r>
            <a:r>
              <a:rPr lang="es-AR" sz="1600" dirty="0" smtClean="0">
                <a:solidFill>
                  <a:srgbClr val="000000"/>
                </a:solidFill>
                <a:latin typeface="Arial"/>
              </a:rPr>
              <a:t>unitaria</a:t>
            </a:r>
            <a:r>
              <a:rPr lang="es-AR" sz="1600" dirty="0" smtClean="0">
                <a:solidFill>
                  <a:srgbClr val="000000"/>
                </a:solidFill>
                <a:latin typeface="Arial"/>
                <a:cs typeface="+mn-cs"/>
              </a:rPr>
              <a:t> &gt; 95%</a:t>
            </a:r>
          </a:p>
          <a:p>
            <a:pPr marL="635000" lvl="1" indent="-177800" fontAlgn="auto">
              <a:spcBef>
                <a:spcPts val="0"/>
              </a:spcBef>
              <a:spcAft>
                <a:spcPts val="0"/>
              </a:spcAft>
              <a:buFont typeface="Arial" pitchFamily="34" charset="0"/>
              <a:buChar char="•"/>
            </a:pPr>
            <a:r>
              <a:rPr lang="es-AR" sz="1600" dirty="0" smtClean="0">
                <a:solidFill>
                  <a:srgbClr val="000000"/>
                </a:solidFill>
                <a:latin typeface="Arial"/>
                <a:cs typeface="+mn-cs"/>
              </a:rPr>
              <a:t>Confiabilidad unitaria &gt; 97% </a:t>
            </a:r>
          </a:p>
          <a:p>
            <a:pPr marL="635000" lvl="1" indent="-177800" fontAlgn="auto">
              <a:spcBef>
                <a:spcPts val="0"/>
              </a:spcBef>
              <a:spcAft>
                <a:spcPts val="0"/>
              </a:spcAft>
              <a:buFont typeface="Arial" pitchFamily="34" charset="0"/>
              <a:buChar char="•"/>
            </a:pPr>
            <a:r>
              <a:rPr lang="es-AR" sz="1600" dirty="0" smtClean="0">
                <a:solidFill>
                  <a:srgbClr val="000000"/>
                </a:solidFill>
                <a:latin typeface="Arial"/>
                <a:cs typeface="+mn-cs"/>
              </a:rPr>
              <a:t>Confiabilidad unitaria de arranque &gt; 99%</a:t>
            </a:r>
          </a:p>
        </p:txBody>
      </p:sp>
      <p:sp>
        <p:nvSpPr>
          <p:cNvPr id="10" name="TextBox 9"/>
          <p:cNvSpPr txBox="1"/>
          <p:nvPr/>
        </p:nvSpPr>
        <p:spPr>
          <a:xfrm>
            <a:off x="8351410" y="2822327"/>
            <a:ext cx="470000" cy="253916"/>
          </a:xfrm>
          <a:prstGeom prst="rect">
            <a:avLst/>
          </a:prstGeom>
          <a:noFill/>
        </p:spPr>
        <p:txBody>
          <a:bodyPr wrap="none" rtlCol="0">
            <a:spAutoFit/>
          </a:bodyPr>
          <a:lstStyle/>
          <a:p>
            <a:pPr fontAlgn="auto">
              <a:spcBef>
                <a:spcPts val="0"/>
              </a:spcBef>
              <a:spcAft>
                <a:spcPts val="0"/>
              </a:spcAft>
            </a:pPr>
            <a:r>
              <a:rPr lang="en-GB" sz="1000" dirty="0" smtClean="0">
                <a:solidFill>
                  <a:srgbClr val="000000"/>
                </a:solidFill>
                <a:latin typeface="Arial"/>
                <a:cs typeface="+mn-cs"/>
              </a:rPr>
              <a:t>days</a:t>
            </a:r>
            <a:endParaRPr lang="en-GB" sz="1000" dirty="0">
              <a:solidFill>
                <a:srgbClr val="000000"/>
              </a:solidFill>
              <a:latin typeface="Arial"/>
              <a:cs typeface="+mn-cs"/>
            </a:endParaRPr>
          </a:p>
        </p:txBody>
      </p:sp>
      <p:sp>
        <p:nvSpPr>
          <p:cNvPr id="11" name="TextBox 10"/>
          <p:cNvSpPr txBox="1"/>
          <p:nvPr/>
        </p:nvSpPr>
        <p:spPr>
          <a:xfrm>
            <a:off x="8351410" y="5175348"/>
            <a:ext cx="470000" cy="253916"/>
          </a:xfrm>
          <a:prstGeom prst="rect">
            <a:avLst/>
          </a:prstGeom>
          <a:noFill/>
        </p:spPr>
        <p:txBody>
          <a:bodyPr wrap="none" rtlCol="0">
            <a:spAutoFit/>
          </a:bodyPr>
          <a:lstStyle/>
          <a:p>
            <a:pPr fontAlgn="auto">
              <a:spcBef>
                <a:spcPts val="0"/>
              </a:spcBef>
              <a:spcAft>
                <a:spcPts val="0"/>
              </a:spcAft>
            </a:pPr>
            <a:r>
              <a:rPr lang="en-GB" sz="1000" dirty="0" smtClean="0">
                <a:solidFill>
                  <a:srgbClr val="000000"/>
                </a:solidFill>
                <a:latin typeface="Arial"/>
                <a:cs typeface="+mn-cs"/>
              </a:rPr>
              <a:t>days</a:t>
            </a:r>
            <a:endParaRPr lang="en-GB" sz="1000" dirty="0">
              <a:solidFill>
                <a:srgbClr val="000000"/>
              </a:solidFill>
              <a:latin typeface="Arial"/>
              <a:cs typeface="+mn-cs"/>
            </a:endParaRPr>
          </a:p>
        </p:txBody>
      </p:sp>
      <p:sp>
        <p:nvSpPr>
          <p:cNvPr id="12" name="TextBox 11"/>
          <p:cNvSpPr txBox="1"/>
          <p:nvPr/>
        </p:nvSpPr>
        <p:spPr>
          <a:xfrm>
            <a:off x="804836" y="776269"/>
            <a:ext cx="434734" cy="261610"/>
          </a:xfrm>
          <a:prstGeom prst="rect">
            <a:avLst/>
          </a:prstGeom>
          <a:noFill/>
        </p:spPr>
        <p:txBody>
          <a:bodyPr wrap="none" rtlCol="0">
            <a:spAutoFit/>
          </a:bodyPr>
          <a:lstStyle/>
          <a:p>
            <a:pPr fontAlgn="auto">
              <a:spcBef>
                <a:spcPts val="0"/>
              </a:spcBef>
              <a:spcAft>
                <a:spcPts val="0"/>
              </a:spcAft>
            </a:pPr>
            <a:r>
              <a:rPr lang="en-GB" sz="1050" dirty="0" smtClean="0">
                <a:solidFill>
                  <a:srgbClr val="000000"/>
                </a:solidFill>
                <a:latin typeface="Arial"/>
                <a:cs typeface="+mn-cs"/>
              </a:rPr>
              <a:t>MW</a:t>
            </a:r>
            <a:endParaRPr lang="en-GB" sz="1050" dirty="0">
              <a:solidFill>
                <a:srgbClr val="000000"/>
              </a:solidFill>
              <a:latin typeface="Arial"/>
              <a:cs typeface="+mn-cs"/>
            </a:endParaRPr>
          </a:p>
        </p:txBody>
      </p:sp>
      <p:sp>
        <p:nvSpPr>
          <p:cNvPr id="14" name="TextBox 13"/>
          <p:cNvSpPr txBox="1"/>
          <p:nvPr/>
        </p:nvSpPr>
        <p:spPr>
          <a:xfrm>
            <a:off x="841593" y="3214686"/>
            <a:ext cx="434734" cy="261610"/>
          </a:xfrm>
          <a:prstGeom prst="rect">
            <a:avLst/>
          </a:prstGeom>
          <a:noFill/>
        </p:spPr>
        <p:txBody>
          <a:bodyPr wrap="none" rtlCol="0">
            <a:spAutoFit/>
          </a:bodyPr>
          <a:lstStyle/>
          <a:p>
            <a:pPr fontAlgn="auto">
              <a:spcBef>
                <a:spcPts val="0"/>
              </a:spcBef>
              <a:spcAft>
                <a:spcPts val="0"/>
              </a:spcAft>
            </a:pPr>
            <a:r>
              <a:rPr lang="en-GB" sz="1050" dirty="0" smtClean="0">
                <a:solidFill>
                  <a:srgbClr val="000000"/>
                </a:solidFill>
                <a:latin typeface="Arial"/>
                <a:cs typeface="+mn-cs"/>
              </a:rPr>
              <a:t>MW</a:t>
            </a:r>
            <a:endParaRPr lang="en-GB" sz="1050" dirty="0">
              <a:solidFill>
                <a:srgbClr val="000000"/>
              </a:solidFill>
              <a:latin typeface="Arial"/>
              <a:cs typeface="+mn-cs"/>
            </a:endParaRPr>
          </a:p>
        </p:txBody>
      </p:sp>
    </p:spTree>
    <p:extLst>
      <p:ext uri="{BB962C8B-B14F-4D97-AF65-F5344CB8AC3E}">
        <p14:creationId xmlns:p14="http://schemas.microsoft.com/office/powerpoint/2010/main" val="29456709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 y="0"/>
            <a:ext cx="8892556" cy="562238"/>
          </a:xfrm>
        </p:spPr>
        <p:txBody>
          <a:bodyPr>
            <a:noAutofit/>
          </a:bodyPr>
          <a:lstStyle/>
          <a:p>
            <a:pPr algn="ctr"/>
            <a:r>
              <a:rPr lang="es-ES" dirty="0"/>
              <a:t>Comparación de costos de generación de energía </a:t>
            </a:r>
            <a:r>
              <a:rPr lang="es-ES" dirty="0" smtClean="0"/>
              <a:t>eléctrica</a:t>
            </a:r>
            <a:endParaRPr lang="en-GB" dirty="0"/>
          </a:p>
        </p:txBody>
      </p:sp>
      <p:pic>
        <p:nvPicPr>
          <p:cNvPr id="3" name="Picture 2"/>
          <p:cNvPicPr>
            <a:picLocks noChangeAspect="1"/>
          </p:cNvPicPr>
          <p:nvPr/>
        </p:nvPicPr>
        <p:blipFill>
          <a:blip r:embed="rId3"/>
          <a:stretch>
            <a:fillRect/>
          </a:stretch>
        </p:blipFill>
        <p:spPr>
          <a:xfrm>
            <a:off x="179390" y="836640"/>
            <a:ext cx="5648908" cy="5616780"/>
          </a:xfrm>
          <a:prstGeom prst="rect">
            <a:avLst/>
          </a:prstGeom>
        </p:spPr>
      </p:pic>
      <p:pic>
        <p:nvPicPr>
          <p:cNvPr id="4" name="Picture 3"/>
          <p:cNvPicPr>
            <a:picLocks noChangeAspect="1"/>
          </p:cNvPicPr>
          <p:nvPr/>
        </p:nvPicPr>
        <p:blipFill>
          <a:blip r:embed="rId4"/>
          <a:stretch>
            <a:fillRect/>
          </a:stretch>
        </p:blipFill>
        <p:spPr>
          <a:xfrm>
            <a:off x="5940190" y="1124680"/>
            <a:ext cx="2947025" cy="3456480"/>
          </a:xfrm>
          <a:prstGeom prst="rect">
            <a:avLst/>
          </a:prstGeom>
        </p:spPr>
      </p:pic>
      <p:sp>
        <p:nvSpPr>
          <p:cNvPr id="16" name="TextBox 15"/>
          <p:cNvSpPr txBox="1"/>
          <p:nvPr/>
        </p:nvSpPr>
        <p:spPr>
          <a:xfrm>
            <a:off x="179390" y="6381410"/>
            <a:ext cx="8785220" cy="253916"/>
          </a:xfrm>
          <a:prstGeom prst="rect">
            <a:avLst/>
          </a:prstGeom>
          <a:noFill/>
        </p:spPr>
        <p:txBody>
          <a:bodyPr wrap="square" rtlCol="0">
            <a:spAutoFit/>
          </a:bodyPr>
          <a:lstStyle/>
          <a:p>
            <a:r>
              <a:rPr lang="es-AR" sz="1050" dirty="0" smtClean="0">
                <a:solidFill>
                  <a:srgbClr val="000000"/>
                </a:solidFill>
                <a:latin typeface="Arial"/>
              </a:rPr>
              <a:t>Fuente: CADER - </a:t>
            </a:r>
            <a:r>
              <a:rPr lang="en-US" sz="1050" dirty="0" smtClean="0"/>
              <a:t>La </a:t>
            </a:r>
            <a:r>
              <a:rPr lang="en-US" sz="1050" dirty="0"/>
              <a:t>hora de </a:t>
            </a:r>
            <a:r>
              <a:rPr lang="en-US" sz="1050" dirty="0" smtClean="0"/>
              <a:t>las </a:t>
            </a:r>
            <a:r>
              <a:rPr lang="en-US" sz="1050" dirty="0" err="1" smtClean="0"/>
              <a:t>Energías</a:t>
            </a:r>
            <a:r>
              <a:rPr lang="en-US" sz="1050" dirty="0"/>
              <a:t> </a:t>
            </a:r>
            <a:r>
              <a:rPr lang="en-US" sz="1050" dirty="0" err="1" smtClean="0"/>
              <a:t>Renovables</a:t>
            </a:r>
            <a:r>
              <a:rPr lang="en-US" sz="1050" dirty="0" smtClean="0"/>
              <a:t> </a:t>
            </a:r>
            <a:r>
              <a:rPr lang="en-US" sz="1050" dirty="0" err="1" smtClean="0"/>
              <a:t>en</a:t>
            </a:r>
            <a:r>
              <a:rPr lang="en-US" sz="1050" dirty="0" smtClean="0"/>
              <a:t> </a:t>
            </a:r>
            <a:r>
              <a:rPr lang="en-US" sz="1050" dirty="0"/>
              <a:t>la </a:t>
            </a:r>
            <a:r>
              <a:rPr lang="en-US" sz="1050" dirty="0" err="1" smtClean="0"/>
              <a:t>matriz</a:t>
            </a:r>
            <a:r>
              <a:rPr lang="en-US" sz="1050" dirty="0"/>
              <a:t> </a:t>
            </a:r>
            <a:r>
              <a:rPr lang="en-US" sz="1050" dirty="0" err="1" smtClean="0"/>
              <a:t>eléctrica</a:t>
            </a:r>
            <a:r>
              <a:rPr lang="en-US" sz="1050" dirty="0" smtClean="0"/>
              <a:t> </a:t>
            </a:r>
            <a:r>
              <a:rPr lang="en-US" sz="1050" dirty="0" err="1"/>
              <a:t>argentina</a:t>
            </a:r>
            <a:endParaRPr lang="es-AR" sz="1050" dirty="0" smtClean="0">
              <a:solidFill>
                <a:srgbClr val="000000"/>
              </a:solidFill>
              <a:latin typeface="Arial"/>
            </a:endParaRPr>
          </a:p>
        </p:txBody>
      </p:sp>
    </p:spTree>
    <p:extLst>
      <p:ext uri="{BB962C8B-B14F-4D97-AF65-F5344CB8AC3E}">
        <p14:creationId xmlns:p14="http://schemas.microsoft.com/office/powerpoint/2010/main" val="3589777827"/>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51400" y="2348850"/>
            <a:ext cx="8496300" cy="2088290"/>
          </a:xfrm>
        </p:spPr>
        <p:txBody>
          <a:bodyPr/>
          <a:lstStyle/>
          <a:p>
            <a:r>
              <a:rPr lang="en-US" sz="4000" dirty="0" err="1" smtClean="0">
                <a:solidFill>
                  <a:schemeClr val="tx1"/>
                </a:solidFill>
              </a:rPr>
              <a:t>Comparación</a:t>
            </a:r>
            <a:r>
              <a:rPr lang="en-US" sz="4000" dirty="0" smtClean="0">
                <a:solidFill>
                  <a:schemeClr val="tx1"/>
                </a:solidFill>
              </a:rPr>
              <a:t> de </a:t>
            </a:r>
            <a:r>
              <a:rPr lang="en-US" sz="4000" dirty="0" err="1" smtClean="0">
                <a:solidFill>
                  <a:schemeClr val="tx1"/>
                </a:solidFill>
              </a:rPr>
              <a:t>costos</a:t>
            </a:r>
            <a:r>
              <a:rPr lang="en-US" sz="4000" dirty="0" smtClean="0">
                <a:solidFill>
                  <a:schemeClr val="tx1"/>
                </a:solidFill>
              </a:rPr>
              <a:t> </a:t>
            </a:r>
            <a:r>
              <a:rPr lang="en-US" sz="4000" dirty="0" err="1" smtClean="0">
                <a:solidFill>
                  <a:schemeClr val="tx1"/>
                </a:solidFill>
              </a:rPr>
              <a:t>reales</a:t>
            </a:r>
            <a:r>
              <a:rPr lang="en-US" sz="4000" dirty="0" smtClean="0">
                <a:solidFill>
                  <a:schemeClr val="tx1"/>
                </a:solidFill>
              </a:rPr>
              <a:t> de </a:t>
            </a:r>
            <a:r>
              <a:rPr lang="en-US" sz="4000" dirty="0" err="1" smtClean="0">
                <a:solidFill>
                  <a:schemeClr val="tx1"/>
                </a:solidFill>
              </a:rPr>
              <a:t>generación</a:t>
            </a:r>
            <a:endParaRPr lang="en-US" sz="4000" dirty="0" smtClean="0">
              <a:solidFill>
                <a:schemeClr val="tx1"/>
              </a:solidFill>
            </a:endParaRPr>
          </a:p>
        </p:txBody>
      </p:sp>
    </p:spTree>
    <p:extLst>
      <p:ext uri="{BB962C8B-B14F-4D97-AF65-F5344CB8AC3E}">
        <p14:creationId xmlns:p14="http://schemas.microsoft.com/office/powerpoint/2010/main" val="86556619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0"/>
            <a:ext cx="5377343" cy="623793"/>
          </a:xfrm>
        </p:spPr>
        <p:txBody>
          <a:bodyPr/>
          <a:lstStyle/>
          <a:p>
            <a:pPr eaLnBrk="1" hangingPunct="1"/>
            <a:r>
              <a:rPr lang="en-US" dirty="0" smtClean="0"/>
              <a:t>True electricity generation cost</a:t>
            </a:r>
          </a:p>
        </p:txBody>
      </p:sp>
      <p:sp>
        <p:nvSpPr>
          <p:cNvPr id="2" name="Content Placeholder 1"/>
          <p:cNvSpPr>
            <a:spLocks noGrp="1"/>
          </p:cNvSpPr>
          <p:nvPr>
            <p:ph idx="1"/>
          </p:nvPr>
        </p:nvSpPr>
        <p:spPr/>
        <p:txBody>
          <a:bodyPr/>
          <a:lstStyle/>
          <a:p>
            <a:r>
              <a:rPr lang="en-US" dirty="0"/>
              <a:t>Case study, electricity price comparison</a:t>
            </a:r>
          </a:p>
          <a:p>
            <a:r>
              <a:rPr lang="en-US" dirty="0" err="1"/>
              <a:t>Wärtsilä</a:t>
            </a:r>
            <a:r>
              <a:rPr lang="en-US" dirty="0"/>
              <a:t> 34SG CC and </a:t>
            </a:r>
            <a:r>
              <a:rPr lang="en-US" dirty="0" err="1"/>
              <a:t>Flexicycle</a:t>
            </a:r>
            <a:r>
              <a:rPr lang="en-US" dirty="0"/>
              <a:t>, standard CC, not optimized</a:t>
            </a:r>
          </a:p>
          <a:p>
            <a:r>
              <a:rPr lang="en-US" dirty="0"/>
              <a:t>GE 6111F CCGT </a:t>
            </a:r>
          </a:p>
          <a:p>
            <a:r>
              <a:rPr lang="en-US" dirty="0"/>
              <a:t>Base case </a:t>
            </a:r>
            <a:r>
              <a:rPr lang="en-US" dirty="0" smtClean="0"/>
              <a:t>:</a:t>
            </a:r>
            <a:endParaRPr lang="en-US" dirty="0"/>
          </a:p>
        </p:txBody>
      </p:sp>
      <p:pic>
        <p:nvPicPr>
          <p:cNvPr id="21508" name="Picture 5"/>
          <p:cNvPicPr>
            <a:picLocks noChangeAspect="1" noChangeArrowheads="1"/>
          </p:cNvPicPr>
          <p:nvPr/>
        </p:nvPicPr>
        <p:blipFill>
          <a:blip r:embed="rId2" cstate="print"/>
          <a:srcRect/>
          <a:stretch>
            <a:fillRect/>
          </a:stretch>
        </p:blipFill>
        <p:spPr bwMode="auto">
          <a:xfrm>
            <a:off x="3148633" y="2211233"/>
            <a:ext cx="5671517" cy="3449792"/>
          </a:xfrm>
          <a:prstGeom prst="rect">
            <a:avLst/>
          </a:prstGeom>
          <a:noFill/>
          <a:ln w="9525">
            <a:noFill/>
            <a:miter lim="800000"/>
            <a:headEnd/>
            <a:tailEnd/>
          </a:ln>
        </p:spPr>
      </p:pic>
    </p:spTree>
    <p:extLst>
      <p:ext uri="{BB962C8B-B14F-4D97-AF65-F5344CB8AC3E}">
        <p14:creationId xmlns:p14="http://schemas.microsoft.com/office/powerpoint/2010/main" val="353765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3" name="Straight Connector 92"/>
          <p:cNvCxnSpPr/>
          <p:nvPr/>
        </p:nvCxnSpPr>
        <p:spPr>
          <a:xfrm>
            <a:off x="500063" y="4852997"/>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184" name="TextBox 183"/>
          <p:cNvSpPr txBox="1">
            <a:spLocks noChangeArrowheads="1"/>
          </p:cNvSpPr>
          <p:nvPr/>
        </p:nvSpPr>
        <p:spPr bwMode="auto">
          <a:xfrm>
            <a:off x="6826269" y="2738762"/>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0,1</a:t>
            </a:r>
            <a:endParaRPr lang="en-GB" sz="1100" dirty="0">
              <a:solidFill>
                <a:srgbClr val="000000"/>
              </a:solidFill>
            </a:endParaRPr>
          </a:p>
        </p:txBody>
      </p:sp>
      <p:sp>
        <p:nvSpPr>
          <p:cNvPr id="12" name="Rectangle 11"/>
          <p:cNvSpPr/>
          <p:nvPr/>
        </p:nvSpPr>
        <p:spPr>
          <a:xfrm>
            <a:off x="2874333" y="4792187"/>
            <a:ext cx="357188" cy="147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6" name="TextBox 95"/>
          <p:cNvSpPr txBox="1">
            <a:spLocks noChangeArrowheads="1"/>
          </p:cNvSpPr>
          <p:nvPr/>
        </p:nvSpPr>
        <p:spPr bwMode="auto">
          <a:xfrm>
            <a:off x="2857488" y="4734260"/>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1,7</a:t>
            </a:r>
            <a:endParaRPr lang="en-GB" sz="1100" dirty="0">
              <a:solidFill>
                <a:srgbClr val="000000"/>
              </a:solidFill>
            </a:endParaRPr>
          </a:p>
        </p:txBody>
      </p:sp>
      <p:sp>
        <p:nvSpPr>
          <p:cNvPr id="94212" name="Rectangle 2"/>
          <p:cNvSpPr>
            <a:spLocks noGrp="1" noChangeArrowheads="1"/>
          </p:cNvSpPr>
          <p:nvPr>
            <p:ph type="title"/>
          </p:nvPr>
        </p:nvSpPr>
        <p:spPr>
          <a:xfrm>
            <a:off x="0" y="0"/>
            <a:ext cx="6300673" cy="623793"/>
          </a:xfrm>
        </p:spPr>
        <p:txBody>
          <a:bodyPr/>
          <a:lstStyle/>
          <a:p>
            <a:r>
              <a:rPr lang="en-US" dirty="0" smtClean="0"/>
              <a:t>True electricity generation cost - USA</a:t>
            </a:r>
          </a:p>
        </p:txBody>
      </p:sp>
      <p:cxnSp>
        <p:nvCxnSpPr>
          <p:cNvPr id="13" name="Straight Arrow Connector 12"/>
          <p:cNvCxnSpPr/>
          <p:nvPr/>
        </p:nvCxnSpPr>
        <p:spPr>
          <a:xfrm rot="5400000" flipH="1" flipV="1">
            <a:off x="-1644650"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42938" y="5713413"/>
            <a:ext cx="8358187"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4221" name="TextBox 14"/>
          <p:cNvSpPr txBox="1">
            <a:spLocks noChangeArrowheads="1"/>
          </p:cNvSpPr>
          <p:nvPr/>
        </p:nvSpPr>
        <p:spPr bwMode="auto">
          <a:xfrm>
            <a:off x="15875" y="714375"/>
            <a:ext cx="1270000" cy="430213"/>
          </a:xfrm>
          <a:prstGeom prst="rect">
            <a:avLst/>
          </a:prstGeom>
          <a:noFill/>
          <a:ln w="9525">
            <a:noFill/>
            <a:miter lim="800000"/>
            <a:headEnd/>
            <a:tailEnd/>
          </a:ln>
        </p:spPr>
        <p:txBody>
          <a:bodyPr wrap="none">
            <a:spAutoFit/>
          </a:bodyPr>
          <a:lstStyle/>
          <a:p>
            <a:pPr algn="ctr"/>
            <a:r>
              <a:rPr lang="fi-FI" sz="1100" b="1" dirty="0">
                <a:solidFill>
                  <a:srgbClr val="000000"/>
                </a:solidFill>
              </a:rPr>
              <a:t>Electricity price </a:t>
            </a:r>
          </a:p>
          <a:p>
            <a:pPr algn="ctr"/>
            <a:r>
              <a:rPr lang="fi-FI" sz="1100" b="1" dirty="0" smtClean="0">
                <a:solidFill>
                  <a:srgbClr val="000000"/>
                </a:solidFill>
              </a:rPr>
              <a:t>USD/MWh</a:t>
            </a:r>
            <a:endParaRPr lang="en-GB" sz="1100" b="1" dirty="0">
              <a:solidFill>
                <a:srgbClr val="000000"/>
              </a:solidFill>
            </a:endParaRPr>
          </a:p>
        </p:txBody>
      </p:sp>
      <p:sp>
        <p:nvSpPr>
          <p:cNvPr id="94222" name="TextBox 15"/>
          <p:cNvSpPr txBox="1">
            <a:spLocks noChangeArrowheads="1"/>
          </p:cNvSpPr>
          <p:nvPr/>
        </p:nvSpPr>
        <p:spPr bwMode="auto">
          <a:xfrm>
            <a:off x="239713" y="5786438"/>
            <a:ext cx="804862" cy="646112"/>
          </a:xfrm>
          <a:prstGeom prst="rect">
            <a:avLst/>
          </a:prstGeom>
          <a:noFill/>
          <a:ln w="9525">
            <a:noFill/>
            <a:miter lim="800000"/>
            <a:headEnd/>
            <a:tailEnd/>
          </a:ln>
        </p:spPr>
        <p:txBody>
          <a:bodyPr wrap="none">
            <a:spAutoFit/>
          </a:bodyPr>
          <a:lstStyle/>
          <a:p>
            <a:r>
              <a:rPr lang="fi-FI" sz="1200" b="1" dirty="0">
                <a:solidFill>
                  <a:srgbClr val="000000"/>
                </a:solidFill>
              </a:rPr>
              <a:t>    ”ISO”</a:t>
            </a:r>
          </a:p>
          <a:p>
            <a:r>
              <a:rPr lang="fi-FI" sz="1200" b="1" dirty="0">
                <a:solidFill>
                  <a:srgbClr val="000000"/>
                </a:solidFill>
              </a:rPr>
              <a:t>+ O&amp;M</a:t>
            </a:r>
          </a:p>
          <a:p>
            <a:r>
              <a:rPr lang="fi-FI" sz="1200" b="1" dirty="0">
                <a:solidFill>
                  <a:srgbClr val="000000"/>
                </a:solidFill>
              </a:rPr>
              <a:t>+ capital</a:t>
            </a:r>
            <a:endParaRPr lang="en-GB" sz="1200" b="1" dirty="0">
              <a:solidFill>
                <a:srgbClr val="000000"/>
              </a:solidFill>
            </a:endParaRPr>
          </a:p>
        </p:txBody>
      </p:sp>
      <p:sp>
        <p:nvSpPr>
          <p:cNvPr id="94224" name="TextBox 17"/>
          <p:cNvSpPr txBox="1">
            <a:spLocks noChangeArrowheads="1"/>
          </p:cNvSpPr>
          <p:nvPr/>
        </p:nvSpPr>
        <p:spPr bwMode="auto">
          <a:xfrm>
            <a:off x="873350" y="6581025"/>
            <a:ext cx="1626948" cy="276999"/>
          </a:xfrm>
          <a:prstGeom prst="rect">
            <a:avLst/>
          </a:prstGeom>
          <a:noFill/>
          <a:ln w="9525">
            <a:noFill/>
            <a:miter lim="800000"/>
            <a:headEnd/>
            <a:tailEnd/>
          </a:ln>
        </p:spPr>
        <p:txBody>
          <a:bodyPr wrap="square">
            <a:spAutoFit/>
          </a:bodyPr>
          <a:lstStyle/>
          <a:p>
            <a:pPr algn="ctr"/>
            <a:r>
              <a:rPr lang="fi-FI" sz="1200" b="1" dirty="0" smtClean="0">
                <a:solidFill>
                  <a:srgbClr val="000000"/>
                </a:solidFill>
              </a:rPr>
              <a:t>Site conditions</a:t>
            </a:r>
            <a:endParaRPr lang="en-GB" sz="1200" b="1" dirty="0">
              <a:solidFill>
                <a:srgbClr val="000000"/>
              </a:solidFill>
            </a:endParaRPr>
          </a:p>
        </p:txBody>
      </p:sp>
      <p:sp>
        <p:nvSpPr>
          <p:cNvPr id="94225" name="TextBox 18"/>
          <p:cNvSpPr txBox="1">
            <a:spLocks noChangeArrowheads="1"/>
          </p:cNvSpPr>
          <p:nvPr/>
        </p:nvSpPr>
        <p:spPr bwMode="auto">
          <a:xfrm>
            <a:off x="903737" y="5715016"/>
            <a:ext cx="739305"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Ambient</a:t>
            </a:r>
          </a:p>
          <a:p>
            <a:pPr algn="ctr"/>
            <a:r>
              <a:rPr lang="fi-FI" sz="1000" dirty="0" smtClean="0">
                <a:solidFill>
                  <a:srgbClr val="000000"/>
                </a:solidFill>
              </a:rPr>
              <a:t>15→25°C</a:t>
            </a:r>
            <a:endParaRPr lang="fi-FI" sz="1000" dirty="0">
              <a:solidFill>
                <a:srgbClr val="000000"/>
              </a:solidFill>
            </a:endParaRPr>
          </a:p>
        </p:txBody>
      </p:sp>
      <p:sp>
        <p:nvSpPr>
          <p:cNvPr id="94226" name="TextBox 19"/>
          <p:cNvSpPr txBox="1">
            <a:spLocks noChangeArrowheads="1"/>
          </p:cNvSpPr>
          <p:nvPr/>
        </p:nvSpPr>
        <p:spPr bwMode="auto">
          <a:xfrm>
            <a:off x="1285852" y="6100724"/>
            <a:ext cx="77296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Altitude</a:t>
            </a:r>
          </a:p>
          <a:p>
            <a:pPr algn="ctr"/>
            <a:r>
              <a:rPr lang="fi-FI" sz="1000" dirty="0" smtClean="0">
                <a:solidFill>
                  <a:srgbClr val="000000"/>
                </a:solidFill>
              </a:rPr>
              <a:t>0 → 300m</a:t>
            </a:r>
            <a:endParaRPr lang="en-GB" sz="1000" dirty="0">
              <a:solidFill>
                <a:srgbClr val="000000"/>
              </a:solidFill>
            </a:endParaRPr>
          </a:p>
        </p:txBody>
      </p:sp>
      <p:sp>
        <p:nvSpPr>
          <p:cNvPr id="94231" name="TextBox 25"/>
          <p:cNvSpPr txBox="1">
            <a:spLocks noChangeArrowheads="1"/>
          </p:cNvSpPr>
          <p:nvPr/>
        </p:nvSpPr>
        <p:spPr bwMode="auto">
          <a:xfrm>
            <a:off x="3951919" y="5715016"/>
            <a:ext cx="813043"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 </a:t>
            </a:r>
          </a:p>
          <a:p>
            <a:pPr algn="ctr"/>
            <a:r>
              <a:rPr lang="fi-FI" sz="1000" dirty="0" smtClean="0">
                <a:solidFill>
                  <a:srgbClr val="000000"/>
                </a:solidFill>
              </a:rPr>
              <a:t>output</a:t>
            </a:r>
            <a:endParaRPr lang="en-GB" sz="1000" dirty="0">
              <a:solidFill>
                <a:srgbClr val="000000"/>
              </a:solidFill>
            </a:endParaRPr>
          </a:p>
        </p:txBody>
      </p:sp>
      <p:sp>
        <p:nvSpPr>
          <p:cNvPr id="94234" name="TextBox 28"/>
          <p:cNvSpPr txBox="1">
            <a:spLocks noChangeArrowheads="1"/>
          </p:cNvSpPr>
          <p:nvPr/>
        </p:nvSpPr>
        <p:spPr bwMode="auto">
          <a:xfrm>
            <a:off x="5609702" y="6396359"/>
            <a:ext cx="811441"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Running</a:t>
            </a:r>
          </a:p>
          <a:p>
            <a:pPr algn="ctr"/>
            <a:r>
              <a:rPr lang="fi-FI" sz="1200" b="1" dirty="0" smtClean="0">
                <a:solidFill>
                  <a:srgbClr val="000000"/>
                </a:solidFill>
              </a:rPr>
              <a:t>profile</a:t>
            </a:r>
            <a:endParaRPr lang="en-GB" sz="1200" b="1" dirty="0">
              <a:solidFill>
                <a:srgbClr val="000000"/>
              </a:solidFill>
            </a:endParaRPr>
          </a:p>
        </p:txBody>
      </p:sp>
      <p:cxnSp>
        <p:nvCxnSpPr>
          <p:cNvPr id="34" name="Straight Connector 33"/>
          <p:cNvCxnSpPr/>
          <p:nvPr/>
        </p:nvCxnSpPr>
        <p:spPr>
          <a:xfrm rot="16200000" flipV="1">
            <a:off x="71417" y="3786179"/>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4249" name="TextBox 47"/>
          <p:cNvSpPr txBox="1">
            <a:spLocks noChangeArrowheads="1"/>
          </p:cNvSpPr>
          <p:nvPr/>
        </p:nvSpPr>
        <p:spPr bwMode="auto">
          <a:xfrm>
            <a:off x="2643174" y="6396359"/>
            <a:ext cx="1428760" cy="461665"/>
          </a:xfrm>
          <a:prstGeom prst="rect">
            <a:avLst/>
          </a:prstGeom>
          <a:noFill/>
          <a:ln w="9525">
            <a:noFill/>
            <a:miter lim="800000"/>
            <a:headEnd/>
            <a:tailEnd/>
          </a:ln>
        </p:spPr>
        <p:txBody>
          <a:bodyPr wrap="square">
            <a:spAutoFit/>
          </a:bodyPr>
          <a:lstStyle/>
          <a:p>
            <a:pPr algn="ctr"/>
            <a:r>
              <a:rPr lang="fi-FI" sz="1200" b="1" dirty="0" smtClean="0">
                <a:solidFill>
                  <a:srgbClr val="000000"/>
                </a:solidFill>
              </a:rPr>
              <a:t>Operational expenses</a:t>
            </a:r>
            <a:endParaRPr lang="en-GB" sz="1200" b="1" dirty="0">
              <a:solidFill>
                <a:srgbClr val="000000"/>
              </a:solidFill>
            </a:endParaRPr>
          </a:p>
        </p:txBody>
      </p:sp>
      <p:sp>
        <p:nvSpPr>
          <p:cNvPr id="94250" name="TextBox 48"/>
          <p:cNvSpPr txBox="1">
            <a:spLocks noChangeArrowheads="1"/>
          </p:cNvSpPr>
          <p:nvPr/>
        </p:nvSpPr>
        <p:spPr bwMode="auto">
          <a:xfrm>
            <a:off x="2676863" y="5715016"/>
            <a:ext cx="75212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Urea 40%</a:t>
            </a:r>
          </a:p>
          <a:p>
            <a:pPr algn="ctr"/>
            <a:r>
              <a:rPr lang="fi-FI" sz="1000" dirty="0" smtClean="0">
                <a:solidFill>
                  <a:srgbClr val="000000"/>
                </a:solidFill>
              </a:rPr>
              <a:t>+ SCR</a:t>
            </a:r>
            <a:endParaRPr lang="en-GB" sz="1000" dirty="0">
              <a:solidFill>
                <a:srgbClr val="000000"/>
              </a:solidFill>
            </a:endParaRPr>
          </a:p>
        </p:txBody>
      </p:sp>
      <p:sp>
        <p:nvSpPr>
          <p:cNvPr id="94251" name="TextBox 49"/>
          <p:cNvSpPr txBox="1">
            <a:spLocks noChangeArrowheads="1"/>
          </p:cNvSpPr>
          <p:nvPr/>
        </p:nvSpPr>
        <p:spPr bwMode="auto">
          <a:xfrm>
            <a:off x="3357554" y="5715016"/>
            <a:ext cx="681597" cy="707886"/>
          </a:xfrm>
          <a:prstGeom prst="rect">
            <a:avLst/>
          </a:prstGeom>
          <a:noFill/>
          <a:ln w="9525">
            <a:noFill/>
            <a:miter lim="800000"/>
            <a:headEnd/>
            <a:tailEnd/>
          </a:ln>
        </p:spPr>
        <p:txBody>
          <a:bodyPr wrap="none">
            <a:spAutoFit/>
          </a:bodyPr>
          <a:lstStyle/>
          <a:p>
            <a:pPr algn="ctr"/>
            <a:r>
              <a:rPr lang="fi-FI" sz="1000" dirty="0" smtClean="0">
                <a:solidFill>
                  <a:srgbClr val="000000"/>
                </a:solidFill>
              </a:rPr>
              <a:t>Make up</a:t>
            </a:r>
          </a:p>
          <a:p>
            <a:pPr algn="ctr"/>
            <a:r>
              <a:rPr lang="fi-FI" sz="1000" dirty="0" smtClean="0">
                <a:solidFill>
                  <a:srgbClr val="000000"/>
                </a:solidFill>
              </a:rPr>
              <a:t>water for</a:t>
            </a:r>
          </a:p>
          <a:p>
            <a:pPr algn="ctr"/>
            <a:r>
              <a:rPr lang="fi-FI" sz="1000" dirty="0" smtClean="0">
                <a:solidFill>
                  <a:srgbClr val="000000"/>
                </a:solidFill>
              </a:rPr>
              <a:t>cooling</a:t>
            </a:r>
          </a:p>
          <a:p>
            <a:pPr algn="ctr"/>
            <a:r>
              <a:rPr lang="fi-FI" sz="1000" dirty="0" smtClean="0">
                <a:solidFill>
                  <a:srgbClr val="000000"/>
                </a:solidFill>
              </a:rPr>
              <a:t>tower</a:t>
            </a:r>
            <a:endParaRPr lang="en-GB" sz="1000" dirty="0">
              <a:solidFill>
                <a:srgbClr val="000000"/>
              </a:solidFill>
            </a:endParaRPr>
          </a:p>
        </p:txBody>
      </p:sp>
      <p:sp>
        <p:nvSpPr>
          <p:cNvPr id="94282" name="TextBox 166"/>
          <p:cNvSpPr txBox="1">
            <a:spLocks noChangeArrowheads="1"/>
          </p:cNvSpPr>
          <p:nvPr/>
        </p:nvSpPr>
        <p:spPr bwMode="auto">
          <a:xfrm>
            <a:off x="-32" y="2997200"/>
            <a:ext cx="642938" cy="261938"/>
          </a:xfrm>
          <a:prstGeom prst="rect">
            <a:avLst/>
          </a:prstGeom>
          <a:noFill/>
          <a:ln w="9525">
            <a:noFill/>
            <a:miter lim="800000"/>
            <a:headEnd/>
            <a:tailEnd/>
          </a:ln>
        </p:spPr>
        <p:txBody>
          <a:bodyPr>
            <a:spAutoFit/>
          </a:bodyPr>
          <a:lstStyle/>
          <a:p>
            <a:pPr algn="ctr"/>
            <a:r>
              <a:rPr lang="fi-FI" sz="1100" b="1" dirty="0">
                <a:solidFill>
                  <a:srgbClr val="000000"/>
                </a:solidFill>
              </a:rPr>
              <a:t>8</a:t>
            </a:r>
            <a:r>
              <a:rPr lang="fi-FI" sz="1100" b="1" dirty="0" smtClean="0">
                <a:solidFill>
                  <a:srgbClr val="000000"/>
                </a:solidFill>
              </a:rPr>
              <a:t>0,0</a:t>
            </a:r>
            <a:endParaRPr lang="en-GB" sz="1100" b="1" dirty="0">
              <a:solidFill>
                <a:srgbClr val="000000"/>
              </a:solidFill>
            </a:endParaRPr>
          </a:p>
        </p:txBody>
      </p:sp>
      <p:sp>
        <p:nvSpPr>
          <p:cNvPr id="94284" name="TextBox 171"/>
          <p:cNvSpPr txBox="1">
            <a:spLocks noChangeArrowheads="1"/>
          </p:cNvSpPr>
          <p:nvPr/>
        </p:nvSpPr>
        <p:spPr bwMode="auto">
          <a:xfrm>
            <a:off x="0" y="5524517"/>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50,0</a:t>
            </a:r>
          </a:p>
        </p:txBody>
      </p:sp>
      <p:cxnSp>
        <p:nvCxnSpPr>
          <p:cNvPr id="174" name="Straight Connector 173"/>
          <p:cNvCxnSpPr/>
          <p:nvPr/>
        </p:nvCxnSpPr>
        <p:spPr>
          <a:xfrm>
            <a:off x="500063" y="13935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79" name="TextBox 171"/>
          <p:cNvSpPr txBox="1">
            <a:spLocks noChangeArrowheads="1"/>
          </p:cNvSpPr>
          <p:nvPr/>
        </p:nvSpPr>
        <p:spPr bwMode="auto">
          <a:xfrm>
            <a:off x="-28" y="4722824"/>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6</a:t>
            </a:r>
            <a:r>
              <a:rPr lang="fi-FI" sz="1100" b="1" dirty="0" smtClean="0">
                <a:solidFill>
                  <a:srgbClr val="000000"/>
                </a:solidFill>
              </a:rPr>
              <a:t>0,0</a:t>
            </a:r>
            <a:endParaRPr lang="fi-FI" sz="1100" b="1" dirty="0">
              <a:solidFill>
                <a:srgbClr val="000000"/>
              </a:solidFill>
            </a:endParaRPr>
          </a:p>
        </p:txBody>
      </p:sp>
      <p:sp>
        <p:nvSpPr>
          <p:cNvPr id="81" name="TextBox 171"/>
          <p:cNvSpPr txBox="1">
            <a:spLocks noChangeArrowheads="1"/>
          </p:cNvSpPr>
          <p:nvPr/>
        </p:nvSpPr>
        <p:spPr bwMode="auto">
          <a:xfrm>
            <a:off x="-32" y="3856041"/>
            <a:ext cx="642938" cy="261937"/>
          </a:xfrm>
          <a:prstGeom prst="rect">
            <a:avLst/>
          </a:prstGeom>
          <a:noFill/>
          <a:ln w="9525">
            <a:noFill/>
            <a:miter lim="800000"/>
            <a:headEnd/>
            <a:tailEnd/>
          </a:ln>
        </p:spPr>
        <p:txBody>
          <a:bodyPr>
            <a:spAutoFit/>
          </a:bodyPr>
          <a:lstStyle/>
          <a:p>
            <a:pPr algn="ctr"/>
            <a:r>
              <a:rPr lang="fi-FI" sz="1100" b="1" dirty="0" smtClean="0">
                <a:solidFill>
                  <a:srgbClr val="000000"/>
                </a:solidFill>
              </a:rPr>
              <a:t>70,0</a:t>
            </a:r>
            <a:endParaRPr lang="fi-FI" sz="1100" b="1" dirty="0">
              <a:solidFill>
                <a:srgbClr val="000000"/>
              </a:solidFill>
            </a:endParaRPr>
          </a:p>
        </p:txBody>
      </p:sp>
      <p:sp>
        <p:nvSpPr>
          <p:cNvPr id="82" name="TextBox 166"/>
          <p:cNvSpPr txBox="1">
            <a:spLocks noChangeArrowheads="1"/>
          </p:cNvSpPr>
          <p:nvPr/>
        </p:nvSpPr>
        <p:spPr bwMode="auto">
          <a:xfrm>
            <a:off x="-32" y="2120891"/>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90,0</a:t>
            </a:r>
            <a:endParaRPr lang="en-GB" sz="1100" b="1" dirty="0">
              <a:solidFill>
                <a:srgbClr val="000000"/>
              </a:solidFill>
            </a:endParaRPr>
          </a:p>
        </p:txBody>
      </p:sp>
      <p:sp>
        <p:nvSpPr>
          <p:cNvPr id="83" name="TextBox 166"/>
          <p:cNvSpPr txBox="1">
            <a:spLocks noChangeArrowheads="1"/>
          </p:cNvSpPr>
          <p:nvPr/>
        </p:nvSpPr>
        <p:spPr bwMode="auto">
          <a:xfrm>
            <a:off x="-32" y="1263635"/>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100,0</a:t>
            </a:r>
            <a:endParaRPr lang="en-GB" sz="1100" b="1" dirty="0">
              <a:solidFill>
                <a:srgbClr val="000000"/>
              </a:solidFill>
            </a:endParaRPr>
          </a:p>
        </p:txBody>
      </p:sp>
      <p:cxnSp>
        <p:nvCxnSpPr>
          <p:cNvPr id="87" name="Straight Connector 86"/>
          <p:cNvCxnSpPr/>
          <p:nvPr/>
        </p:nvCxnSpPr>
        <p:spPr>
          <a:xfrm>
            <a:off x="500063" y="2255512"/>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500063" y="31280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500063" y="3992884"/>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94" name="TextBox 19"/>
          <p:cNvSpPr txBox="1">
            <a:spLocks noChangeArrowheads="1"/>
          </p:cNvSpPr>
          <p:nvPr/>
        </p:nvSpPr>
        <p:spPr bwMode="auto">
          <a:xfrm>
            <a:off x="1763711" y="5715016"/>
            <a:ext cx="950901"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Gas pressure</a:t>
            </a:r>
          </a:p>
          <a:p>
            <a:pPr algn="ctr"/>
            <a:r>
              <a:rPr lang="fi-FI" sz="1000" dirty="0" smtClean="0">
                <a:solidFill>
                  <a:srgbClr val="000000"/>
                </a:solidFill>
              </a:rPr>
              <a:t>30 → 10 bar</a:t>
            </a:r>
            <a:endParaRPr lang="en-GB" sz="1000" dirty="0">
              <a:solidFill>
                <a:srgbClr val="000000"/>
              </a:solidFill>
            </a:endParaRPr>
          </a:p>
        </p:txBody>
      </p:sp>
      <p:sp>
        <p:nvSpPr>
          <p:cNvPr id="99" name="TextBox 25"/>
          <p:cNvSpPr txBox="1">
            <a:spLocks noChangeArrowheads="1"/>
          </p:cNvSpPr>
          <p:nvPr/>
        </p:nvSpPr>
        <p:spPr bwMode="auto">
          <a:xfrm>
            <a:off x="4628209" y="5715016"/>
            <a:ext cx="808235"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a:t>
            </a:r>
          </a:p>
          <a:p>
            <a:pPr algn="ctr"/>
            <a:r>
              <a:rPr lang="fi-FI" sz="1000" dirty="0" smtClean="0">
                <a:solidFill>
                  <a:srgbClr val="000000"/>
                </a:solidFill>
              </a:rPr>
              <a:t>heat rate</a:t>
            </a:r>
          </a:p>
        </p:txBody>
      </p:sp>
      <p:sp>
        <p:nvSpPr>
          <p:cNvPr id="104" name="TextBox 25"/>
          <p:cNvSpPr txBox="1">
            <a:spLocks noChangeArrowheads="1"/>
          </p:cNvSpPr>
          <p:nvPr/>
        </p:nvSpPr>
        <p:spPr bwMode="auto">
          <a:xfrm>
            <a:off x="5324480" y="571501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Running hrs</a:t>
            </a:r>
          </a:p>
          <a:p>
            <a:pPr algn="ctr"/>
            <a:r>
              <a:rPr lang="fi-FI" sz="1000" dirty="0" smtClean="0">
                <a:solidFill>
                  <a:srgbClr val="000000"/>
                </a:solidFill>
              </a:rPr>
              <a:t>8000 → 4000</a:t>
            </a:r>
          </a:p>
        </p:txBody>
      </p:sp>
      <p:sp>
        <p:nvSpPr>
          <p:cNvPr id="105" name="TextBox 25"/>
          <p:cNvSpPr txBox="1">
            <a:spLocks noChangeArrowheads="1"/>
          </p:cNvSpPr>
          <p:nvPr/>
        </p:nvSpPr>
        <p:spPr bwMode="auto">
          <a:xfrm>
            <a:off x="5767444" y="607220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Average load</a:t>
            </a:r>
          </a:p>
          <a:p>
            <a:pPr algn="ctr"/>
            <a:r>
              <a:rPr lang="fi-FI" sz="1000" dirty="0" smtClean="0">
                <a:solidFill>
                  <a:srgbClr val="000000"/>
                </a:solidFill>
              </a:rPr>
              <a:t>100 → 80%</a:t>
            </a:r>
          </a:p>
        </p:txBody>
      </p:sp>
      <p:sp>
        <p:nvSpPr>
          <p:cNvPr id="106" name="TextBox 47"/>
          <p:cNvSpPr txBox="1">
            <a:spLocks noChangeArrowheads="1"/>
          </p:cNvSpPr>
          <p:nvPr/>
        </p:nvSpPr>
        <p:spPr bwMode="auto">
          <a:xfrm>
            <a:off x="4134855" y="6396359"/>
            <a:ext cx="1122422"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Performance</a:t>
            </a:r>
          </a:p>
          <a:p>
            <a:pPr algn="ctr"/>
            <a:r>
              <a:rPr lang="fi-FI" sz="1200" b="1" dirty="0" smtClean="0">
                <a:solidFill>
                  <a:srgbClr val="000000"/>
                </a:solidFill>
              </a:rPr>
              <a:t>degradation</a:t>
            </a:r>
            <a:endParaRPr lang="en-GB" sz="1200" b="1" dirty="0">
              <a:solidFill>
                <a:srgbClr val="000000"/>
              </a:solidFill>
            </a:endParaRPr>
          </a:p>
        </p:txBody>
      </p:sp>
      <p:sp>
        <p:nvSpPr>
          <p:cNvPr id="108" name="TextBox 25"/>
          <p:cNvSpPr txBox="1">
            <a:spLocks noChangeArrowheads="1"/>
          </p:cNvSpPr>
          <p:nvPr/>
        </p:nvSpPr>
        <p:spPr bwMode="auto">
          <a:xfrm>
            <a:off x="6588169" y="5715016"/>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startup fuel</a:t>
            </a:r>
          </a:p>
        </p:txBody>
      </p:sp>
      <p:sp>
        <p:nvSpPr>
          <p:cNvPr id="109" name="TextBox 28"/>
          <p:cNvSpPr txBox="1">
            <a:spLocks noChangeArrowheads="1"/>
          </p:cNvSpPr>
          <p:nvPr/>
        </p:nvSpPr>
        <p:spPr bwMode="auto">
          <a:xfrm>
            <a:off x="7072330" y="6581025"/>
            <a:ext cx="1366080" cy="276999"/>
          </a:xfrm>
          <a:prstGeom prst="rect">
            <a:avLst/>
          </a:prstGeom>
          <a:noFill/>
          <a:ln w="9525">
            <a:noFill/>
            <a:miter lim="800000"/>
            <a:headEnd/>
            <a:tailEnd/>
          </a:ln>
        </p:spPr>
        <p:txBody>
          <a:bodyPr wrap="none">
            <a:spAutoFit/>
          </a:bodyPr>
          <a:lstStyle/>
          <a:p>
            <a:pPr algn="ctr"/>
            <a:r>
              <a:rPr lang="fi-FI" sz="1200" b="1" dirty="0" smtClean="0">
                <a:solidFill>
                  <a:srgbClr val="000000"/>
                </a:solidFill>
              </a:rPr>
              <a:t>Operation mode</a:t>
            </a:r>
            <a:endParaRPr lang="en-GB" sz="1200" b="1" dirty="0">
              <a:solidFill>
                <a:srgbClr val="000000"/>
              </a:solidFill>
            </a:endParaRPr>
          </a:p>
        </p:txBody>
      </p:sp>
      <p:sp>
        <p:nvSpPr>
          <p:cNvPr id="110" name="TextBox 25"/>
          <p:cNvSpPr txBox="1">
            <a:spLocks noChangeArrowheads="1"/>
          </p:cNvSpPr>
          <p:nvPr/>
        </p:nvSpPr>
        <p:spPr bwMode="auto">
          <a:xfrm>
            <a:off x="7143768" y="6143644"/>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EOH cost</a:t>
            </a:r>
          </a:p>
        </p:txBody>
      </p:sp>
      <p:sp>
        <p:nvSpPr>
          <p:cNvPr id="111" name="TextBox 25"/>
          <p:cNvSpPr txBox="1">
            <a:spLocks noChangeArrowheads="1"/>
          </p:cNvSpPr>
          <p:nvPr/>
        </p:nvSpPr>
        <p:spPr bwMode="auto">
          <a:xfrm>
            <a:off x="7715272" y="5715016"/>
            <a:ext cx="914033"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damage cost</a:t>
            </a:r>
          </a:p>
        </p:txBody>
      </p:sp>
      <p:cxnSp>
        <p:nvCxnSpPr>
          <p:cNvPr id="117" name="Straight Connector 116"/>
          <p:cNvCxnSpPr/>
          <p:nvPr/>
        </p:nvCxnSpPr>
        <p:spPr bwMode="auto">
          <a:xfrm>
            <a:off x="500034" y="4973642"/>
            <a:ext cx="8429684" cy="12700"/>
          </a:xfrm>
          <a:prstGeom prst="line">
            <a:avLst/>
          </a:prstGeom>
          <a:solidFill>
            <a:schemeClr val="accent1"/>
          </a:solidFill>
          <a:ln w="9525" cap="flat" cmpd="sng" algn="ctr">
            <a:solidFill>
              <a:srgbClr val="FF0000"/>
            </a:solidFill>
            <a:prstDash val="solid"/>
            <a:round/>
            <a:headEnd type="none" w="med" len="med"/>
            <a:tailEnd type="none" w="med" len="med"/>
          </a:ln>
          <a:effectLst/>
        </p:spPr>
      </p:cxnSp>
      <p:sp>
        <p:nvSpPr>
          <p:cNvPr id="119" name="TextBox 171"/>
          <p:cNvSpPr txBox="1">
            <a:spLocks noChangeArrowheads="1"/>
          </p:cNvSpPr>
          <p:nvPr/>
        </p:nvSpPr>
        <p:spPr bwMode="auto">
          <a:xfrm>
            <a:off x="142844" y="4953013"/>
            <a:ext cx="642938" cy="261937"/>
          </a:xfrm>
          <a:prstGeom prst="rect">
            <a:avLst/>
          </a:prstGeom>
          <a:noFill/>
          <a:ln w="9525">
            <a:noFill/>
            <a:miter lim="800000"/>
            <a:headEnd/>
            <a:tailEnd/>
          </a:ln>
        </p:spPr>
        <p:txBody>
          <a:bodyPr>
            <a:spAutoFit/>
          </a:bodyPr>
          <a:lstStyle/>
          <a:p>
            <a:pPr algn="ctr"/>
            <a:r>
              <a:rPr lang="fi-FI" sz="1100" b="1" dirty="0" smtClean="0">
                <a:solidFill>
                  <a:srgbClr val="FF0000"/>
                </a:solidFill>
              </a:rPr>
              <a:t>58,6</a:t>
            </a:r>
            <a:endParaRPr lang="fi-FI" sz="1100" b="1" dirty="0">
              <a:solidFill>
                <a:srgbClr val="FF0000"/>
              </a:solidFill>
            </a:endParaRPr>
          </a:p>
        </p:txBody>
      </p:sp>
      <p:cxnSp>
        <p:nvCxnSpPr>
          <p:cNvPr id="127" name="Straight Arrow Connector 126"/>
          <p:cNvCxnSpPr>
            <a:endCxn id="78" idx="0"/>
          </p:cNvCxnSpPr>
          <p:nvPr/>
        </p:nvCxnSpPr>
        <p:spPr bwMode="auto">
          <a:xfrm flipV="1">
            <a:off x="642906" y="4950036"/>
            <a:ext cx="630483" cy="2472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31" name="Straight Arrow Connector 130"/>
          <p:cNvCxnSpPr>
            <a:stCxn id="78" idx="0"/>
            <a:endCxn id="89" idx="0"/>
          </p:cNvCxnSpPr>
          <p:nvPr/>
        </p:nvCxnSpPr>
        <p:spPr bwMode="auto">
          <a:xfrm rot="5400000" flipH="1" flipV="1">
            <a:off x="1465718" y="4743419"/>
            <a:ext cx="14288" cy="398947"/>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43" name="Straight Arrow Connector 142"/>
          <p:cNvCxnSpPr>
            <a:stCxn id="89" idx="0"/>
          </p:cNvCxnSpPr>
          <p:nvPr/>
        </p:nvCxnSpPr>
        <p:spPr bwMode="auto">
          <a:xfrm rot="5400000" flipH="1" flipV="1">
            <a:off x="1955648" y="4652236"/>
            <a:ext cx="200" cy="5668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7" name="Straight Arrow Connector 156"/>
          <p:cNvCxnSpPr>
            <a:endCxn id="12" idx="0"/>
          </p:cNvCxnSpPr>
          <p:nvPr/>
        </p:nvCxnSpPr>
        <p:spPr bwMode="auto">
          <a:xfrm rot="5400000" flipH="1" flipV="1">
            <a:off x="2574364" y="4456985"/>
            <a:ext cx="143361" cy="81376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2" name="Rectangle 161"/>
          <p:cNvSpPr/>
          <p:nvPr/>
        </p:nvSpPr>
        <p:spPr>
          <a:xfrm>
            <a:off x="3519758" y="4768859"/>
            <a:ext cx="357188" cy="21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64" name="Straight Arrow Connector 163"/>
          <p:cNvCxnSpPr>
            <a:stCxn id="12" idx="0"/>
            <a:endCxn id="162" idx="0"/>
          </p:cNvCxnSpPr>
          <p:nvPr/>
        </p:nvCxnSpPr>
        <p:spPr bwMode="auto">
          <a:xfrm rot="5400000" flipH="1" flipV="1">
            <a:off x="3363975" y="4457811"/>
            <a:ext cx="23328" cy="6454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5" name="TextBox 164"/>
          <p:cNvSpPr txBox="1">
            <a:spLocks noChangeArrowheads="1"/>
          </p:cNvSpPr>
          <p:nvPr/>
        </p:nvSpPr>
        <p:spPr bwMode="auto">
          <a:xfrm>
            <a:off x="3509955" y="4510750"/>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0,3</a:t>
            </a:r>
            <a:endParaRPr lang="en-GB" sz="1100" dirty="0">
              <a:solidFill>
                <a:srgbClr val="000000"/>
              </a:solidFill>
            </a:endParaRPr>
          </a:p>
        </p:txBody>
      </p:sp>
      <p:cxnSp>
        <p:nvCxnSpPr>
          <p:cNvPr id="168" name="Straight Arrow Connector 167"/>
          <p:cNvCxnSpPr>
            <a:stCxn id="162" idx="0"/>
            <a:endCxn id="103" idx="0"/>
          </p:cNvCxnSpPr>
          <p:nvPr/>
        </p:nvCxnSpPr>
        <p:spPr bwMode="auto">
          <a:xfrm rot="5400000" flipH="1" flipV="1">
            <a:off x="4027603" y="4438022"/>
            <a:ext cx="1587" cy="6600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9" name="Rectangle 168"/>
          <p:cNvSpPr/>
          <p:nvPr/>
        </p:nvSpPr>
        <p:spPr>
          <a:xfrm>
            <a:off x="4853732" y="4733185"/>
            <a:ext cx="357188" cy="36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0" name="TextBox 169"/>
          <p:cNvSpPr txBox="1">
            <a:spLocks noChangeArrowheads="1"/>
          </p:cNvSpPr>
          <p:nvPr/>
        </p:nvSpPr>
        <p:spPr bwMode="auto">
          <a:xfrm>
            <a:off x="4841877" y="4724735"/>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0,4</a:t>
            </a:r>
            <a:endParaRPr lang="en-GB" sz="1100" dirty="0">
              <a:solidFill>
                <a:srgbClr val="000000"/>
              </a:solidFill>
            </a:endParaRPr>
          </a:p>
        </p:txBody>
      </p:sp>
      <p:cxnSp>
        <p:nvCxnSpPr>
          <p:cNvPr id="172" name="Straight Arrow Connector 171"/>
          <p:cNvCxnSpPr>
            <a:stCxn id="103" idx="0"/>
            <a:endCxn id="169" idx="0"/>
          </p:cNvCxnSpPr>
          <p:nvPr/>
        </p:nvCxnSpPr>
        <p:spPr bwMode="auto">
          <a:xfrm rot="5400000" flipH="1" flipV="1">
            <a:off x="4678340" y="4413286"/>
            <a:ext cx="34087" cy="67388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75" name="Rectangle 174"/>
          <p:cNvSpPr/>
          <p:nvPr/>
        </p:nvSpPr>
        <p:spPr>
          <a:xfrm>
            <a:off x="5619734" y="3685783"/>
            <a:ext cx="357188" cy="1051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6" name="TextBox 175"/>
          <p:cNvSpPr txBox="1">
            <a:spLocks noChangeArrowheads="1"/>
          </p:cNvSpPr>
          <p:nvPr/>
        </p:nvSpPr>
        <p:spPr bwMode="auto">
          <a:xfrm>
            <a:off x="5510219" y="4144574"/>
            <a:ext cx="571504"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12,2</a:t>
            </a:r>
            <a:endParaRPr lang="en-GB" sz="1100" dirty="0">
              <a:solidFill>
                <a:srgbClr val="000000"/>
              </a:solidFill>
            </a:endParaRPr>
          </a:p>
        </p:txBody>
      </p:sp>
      <p:cxnSp>
        <p:nvCxnSpPr>
          <p:cNvPr id="178" name="Straight Arrow Connector 177"/>
          <p:cNvCxnSpPr>
            <a:stCxn id="169" idx="0"/>
            <a:endCxn id="175" idx="0"/>
          </p:cNvCxnSpPr>
          <p:nvPr/>
        </p:nvCxnSpPr>
        <p:spPr bwMode="auto">
          <a:xfrm rot="5400000" flipH="1" flipV="1">
            <a:off x="4891626" y="3826483"/>
            <a:ext cx="1047402" cy="766002"/>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79" name="Rectangle 178"/>
          <p:cNvSpPr/>
          <p:nvPr/>
        </p:nvSpPr>
        <p:spPr>
          <a:xfrm>
            <a:off x="6062698" y="3081335"/>
            <a:ext cx="357188" cy="604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80" name="TextBox 179"/>
          <p:cNvSpPr txBox="1">
            <a:spLocks noChangeArrowheads="1"/>
          </p:cNvSpPr>
          <p:nvPr/>
        </p:nvSpPr>
        <p:spPr bwMode="auto">
          <a:xfrm>
            <a:off x="6021398" y="3242163"/>
            <a:ext cx="428628"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7,0</a:t>
            </a:r>
            <a:endParaRPr lang="en-GB" sz="1100" dirty="0">
              <a:solidFill>
                <a:srgbClr val="000000"/>
              </a:solidFill>
            </a:endParaRPr>
          </a:p>
        </p:txBody>
      </p:sp>
      <p:cxnSp>
        <p:nvCxnSpPr>
          <p:cNvPr id="182" name="Straight Arrow Connector 181"/>
          <p:cNvCxnSpPr>
            <a:stCxn id="175" idx="0"/>
            <a:endCxn id="179" idx="0"/>
          </p:cNvCxnSpPr>
          <p:nvPr/>
        </p:nvCxnSpPr>
        <p:spPr bwMode="auto">
          <a:xfrm rot="5400000" flipH="1" flipV="1">
            <a:off x="5717586" y="3162077"/>
            <a:ext cx="604448" cy="44296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83" name="Rectangle 182"/>
          <p:cNvSpPr/>
          <p:nvPr/>
        </p:nvSpPr>
        <p:spPr>
          <a:xfrm>
            <a:off x="6836134" y="3064584"/>
            <a:ext cx="357188" cy="10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86" name="Straight Arrow Connector 185"/>
          <p:cNvCxnSpPr>
            <a:stCxn id="179" idx="0"/>
            <a:endCxn id="183" idx="0"/>
          </p:cNvCxnSpPr>
          <p:nvPr/>
        </p:nvCxnSpPr>
        <p:spPr bwMode="auto">
          <a:xfrm rot="5400000" flipH="1" flipV="1">
            <a:off x="6619635" y="2686242"/>
            <a:ext cx="16751" cy="77343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89" name="Straight Arrow Connector 188"/>
          <p:cNvCxnSpPr>
            <a:stCxn id="183" idx="0"/>
          </p:cNvCxnSpPr>
          <p:nvPr/>
        </p:nvCxnSpPr>
        <p:spPr bwMode="auto">
          <a:xfrm rot="16200000" flipH="1">
            <a:off x="7291889" y="2787423"/>
            <a:ext cx="1276" cy="555599"/>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92" name="Straight Arrow Connector 191"/>
          <p:cNvCxnSpPr/>
          <p:nvPr/>
        </p:nvCxnSpPr>
        <p:spPr bwMode="auto">
          <a:xfrm rot="5400000" flipH="1" flipV="1">
            <a:off x="7871307" y="2761704"/>
            <a:ext cx="1588" cy="601961"/>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95" name="Straight Connector 194"/>
          <p:cNvCxnSpPr/>
          <p:nvPr/>
        </p:nvCxnSpPr>
        <p:spPr bwMode="auto">
          <a:xfrm>
            <a:off x="8143900" y="3061890"/>
            <a:ext cx="785818" cy="0"/>
          </a:xfrm>
          <a:prstGeom prst="line">
            <a:avLst/>
          </a:prstGeom>
          <a:solidFill>
            <a:schemeClr val="accent1"/>
          </a:solidFill>
          <a:ln w="9525" cap="flat" cmpd="sng" algn="ctr">
            <a:solidFill>
              <a:srgbClr val="FF0000"/>
            </a:solidFill>
            <a:prstDash val="solid"/>
            <a:round/>
            <a:headEnd type="none" w="med" len="med"/>
            <a:tailEnd type="none" w="med" len="med"/>
          </a:ln>
          <a:effectLst/>
        </p:spPr>
      </p:cxnSp>
      <p:sp>
        <p:nvSpPr>
          <p:cNvPr id="199" name="TextBox 198"/>
          <p:cNvSpPr txBox="1"/>
          <p:nvPr/>
        </p:nvSpPr>
        <p:spPr>
          <a:xfrm>
            <a:off x="7786710" y="2807974"/>
            <a:ext cx="1127232" cy="253916"/>
          </a:xfrm>
          <a:prstGeom prst="rect">
            <a:avLst/>
          </a:prstGeom>
          <a:noFill/>
        </p:spPr>
        <p:txBody>
          <a:bodyPr wrap="none">
            <a:spAutoFit/>
          </a:bodyPr>
          <a:lstStyle/>
          <a:p>
            <a:pPr>
              <a:defRPr/>
            </a:pPr>
            <a:r>
              <a:rPr lang="fi-FI" sz="1050" b="1" dirty="0" smtClean="0">
                <a:solidFill>
                  <a:srgbClr val="FF0000"/>
                </a:solidFill>
              </a:rPr>
              <a:t>80,6 USD/MWh</a:t>
            </a:r>
            <a:endParaRPr lang="en-GB" sz="1050" b="1" dirty="0">
              <a:solidFill>
                <a:srgbClr val="FF0000"/>
              </a:solidFill>
            </a:endParaRPr>
          </a:p>
        </p:txBody>
      </p:sp>
      <p:cxnSp>
        <p:nvCxnSpPr>
          <p:cNvPr id="72" name="Straight Connector 71"/>
          <p:cNvCxnSpPr/>
          <p:nvPr/>
        </p:nvCxnSpPr>
        <p:spPr>
          <a:xfrm rot="16200000" flipV="1">
            <a:off x="1357298" y="3786178"/>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V="1">
            <a:off x="2714621"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V="1">
            <a:off x="4000505"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5400000" flipH="1" flipV="1">
            <a:off x="6570692"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1" name="TextBox 70"/>
          <p:cNvSpPr txBox="1"/>
          <p:nvPr/>
        </p:nvSpPr>
        <p:spPr>
          <a:xfrm>
            <a:off x="6429388" y="642918"/>
            <a:ext cx="2500330" cy="276999"/>
          </a:xfrm>
          <a:prstGeom prst="rect">
            <a:avLst/>
          </a:prstGeom>
          <a:noFill/>
        </p:spPr>
        <p:txBody>
          <a:bodyPr wrap="square" rtlCol="0">
            <a:spAutoFit/>
          </a:bodyPr>
          <a:lstStyle/>
          <a:p>
            <a:r>
              <a:rPr lang="fi-FI" sz="1200" dirty="0" smtClean="0">
                <a:solidFill>
                  <a:srgbClr val="FF0000"/>
                </a:solidFill>
              </a:rPr>
              <a:t>13 x W18V50SG + ST = 263 MW</a:t>
            </a:r>
            <a:endParaRPr lang="en-GB" sz="1200" dirty="0">
              <a:solidFill>
                <a:srgbClr val="FF0000"/>
              </a:solidFill>
            </a:endParaRPr>
          </a:p>
        </p:txBody>
      </p:sp>
      <p:sp>
        <p:nvSpPr>
          <p:cNvPr id="75" name="Rectangle 74"/>
          <p:cNvSpPr/>
          <p:nvPr/>
        </p:nvSpPr>
        <p:spPr bwMode="auto">
          <a:xfrm>
            <a:off x="857224" y="1214422"/>
            <a:ext cx="4286280" cy="2571755"/>
          </a:xfrm>
          <a:prstGeom prst="rect">
            <a:avLst/>
          </a:prstGeom>
          <a:solidFill>
            <a:schemeClr val="bg1"/>
          </a:solidFill>
          <a:ln w="9525">
            <a:noFill/>
            <a:round/>
            <a:headEnd/>
            <a:tailEnd/>
          </a:ln>
          <a:effectLst>
            <a:outerShdw blurRad="190500" algn="ctr" rotWithShape="0">
              <a:prstClr val="black">
                <a:alpha val="40000"/>
              </a:prstClr>
            </a:outerShdw>
          </a:effectLst>
        </p:spPr>
        <p:txBody>
          <a:bodyPr rtlCol="0" anchor="t"/>
          <a:lstStyle/>
          <a:p>
            <a:r>
              <a:rPr lang="fi-FI" sz="1400" dirty="0" err="1" smtClean="0">
                <a:solidFill>
                  <a:schemeClr val="accent1"/>
                </a:solidFill>
              </a:rPr>
              <a:t>Parameter</a:t>
            </a:r>
            <a:r>
              <a:rPr lang="fi-FI" sz="1400" dirty="0" smtClean="0">
                <a:solidFill>
                  <a:schemeClr val="accent1"/>
                </a:solidFill>
              </a:rPr>
              <a:t> </a:t>
            </a:r>
            <a:r>
              <a:rPr lang="fi-FI" sz="1400" dirty="0" err="1" smtClean="0">
                <a:solidFill>
                  <a:schemeClr val="accent1"/>
                </a:solidFill>
              </a:rPr>
              <a:t>values</a:t>
            </a:r>
            <a:r>
              <a:rPr lang="fi-FI" sz="1400" dirty="0" smtClean="0">
                <a:solidFill>
                  <a:schemeClr val="accent1"/>
                </a:solidFill>
              </a:rPr>
              <a:t>:</a:t>
            </a:r>
          </a:p>
          <a:p>
            <a:pPr marL="182563" indent="-182563">
              <a:buFont typeface="Arial" pitchFamily="34" charset="0"/>
              <a:buChar char="•"/>
            </a:pPr>
            <a:r>
              <a:rPr lang="fi-FI" sz="1200" dirty="0" smtClean="0">
                <a:solidFill>
                  <a:srgbClr val="000000"/>
                </a:solidFill>
              </a:rPr>
              <a:t>Fuel price: $20/MWh</a:t>
            </a:r>
          </a:p>
          <a:p>
            <a:pPr marL="182563" indent="-182563">
              <a:buFont typeface="Arial" pitchFamily="34" charset="0"/>
              <a:buChar char="•"/>
            </a:pPr>
            <a:r>
              <a:rPr lang="fi-FI" sz="1200" dirty="0" smtClean="0">
                <a:solidFill>
                  <a:srgbClr val="000000"/>
                </a:solidFill>
              </a:rPr>
              <a:t>Lube oil price: $2000/m</a:t>
            </a:r>
            <a:r>
              <a:rPr lang="fi-FI" sz="1200" baseline="30000" dirty="0" smtClean="0">
                <a:solidFill>
                  <a:srgbClr val="000000"/>
                </a:solidFill>
              </a:rPr>
              <a:t>3</a:t>
            </a:r>
          </a:p>
          <a:p>
            <a:pPr marL="182563" indent="-182563">
              <a:buFont typeface="Arial" pitchFamily="34" charset="0"/>
              <a:buChar char="•"/>
            </a:pPr>
            <a:r>
              <a:rPr lang="fi-FI" sz="1200" dirty="0" smtClean="0">
                <a:solidFill>
                  <a:srgbClr val="000000"/>
                </a:solidFill>
              </a:rPr>
              <a:t>Urea 40% price: $400/m</a:t>
            </a:r>
            <a:r>
              <a:rPr lang="fi-FI" sz="1200" baseline="30000" dirty="0" smtClean="0">
                <a:solidFill>
                  <a:srgbClr val="000000"/>
                </a:solidFill>
              </a:rPr>
              <a:t>3</a:t>
            </a:r>
          </a:p>
          <a:p>
            <a:pPr marL="182563" indent="-182563">
              <a:buFont typeface="Arial" pitchFamily="34" charset="0"/>
              <a:buChar char="•"/>
            </a:pPr>
            <a:r>
              <a:rPr lang="fi-FI" sz="1200" dirty="0" smtClean="0">
                <a:solidFill>
                  <a:srgbClr val="000000"/>
                </a:solidFill>
              </a:rPr>
              <a:t>Cooling tower make up water price: $0.5/m</a:t>
            </a:r>
            <a:r>
              <a:rPr lang="fi-FI" sz="1200" baseline="30000" dirty="0" smtClean="0">
                <a:solidFill>
                  <a:srgbClr val="000000"/>
                </a:solidFill>
              </a:rPr>
              <a:t>3</a:t>
            </a:r>
            <a:endParaRPr lang="fi-FI" sz="1200" dirty="0" smtClean="0">
              <a:solidFill>
                <a:srgbClr val="000000"/>
              </a:solidFill>
            </a:endParaRPr>
          </a:p>
          <a:p>
            <a:pPr marL="182563" indent="-182563">
              <a:buFont typeface="Arial" pitchFamily="34" charset="0"/>
              <a:buChar char="•"/>
            </a:pPr>
            <a:r>
              <a:rPr lang="fi-FI" sz="1200" dirty="0" smtClean="0">
                <a:solidFill>
                  <a:srgbClr val="000000"/>
                </a:solidFill>
              </a:rPr>
              <a:t>Maintenance costs:</a:t>
            </a:r>
          </a:p>
          <a:p>
            <a:pPr marL="357188" lvl="1" indent="-174625">
              <a:buFont typeface="Arial" pitchFamily="34" charset="0"/>
              <a:buChar char="•"/>
            </a:pPr>
            <a:r>
              <a:rPr lang="fi-FI" sz="1200" dirty="0" smtClean="0">
                <a:solidFill>
                  <a:srgbClr val="000000"/>
                </a:solidFill>
              </a:rPr>
              <a:t>Gas turbine: $3/MWh</a:t>
            </a:r>
          </a:p>
          <a:p>
            <a:pPr marL="357188" lvl="1" indent="-174625">
              <a:buFont typeface="Arial" pitchFamily="34" charset="0"/>
              <a:buChar char="•"/>
            </a:pPr>
            <a:r>
              <a:rPr lang="fi-FI" sz="1200" dirty="0" smtClean="0">
                <a:solidFill>
                  <a:srgbClr val="000000"/>
                </a:solidFill>
              </a:rPr>
              <a:t>W50SG: $5/MWh on 8,000 h/a, $4/MWh on 4,000 h/a</a:t>
            </a:r>
          </a:p>
          <a:p>
            <a:pPr marL="182563" indent="-182563">
              <a:buFont typeface="Arial" pitchFamily="34" charset="0"/>
              <a:buChar char="•"/>
            </a:pPr>
            <a:r>
              <a:rPr lang="fi-FI" sz="1200" dirty="0" smtClean="0">
                <a:solidFill>
                  <a:srgbClr val="000000"/>
                </a:solidFill>
              </a:rPr>
              <a:t>WACC: 8%</a:t>
            </a:r>
          </a:p>
          <a:p>
            <a:pPr marL="182563" indent="-182563">
              <a:buFont typeface="Arial" pitchFamily="34" charset="0"/>
              <a:buChar char="•"/>
            </a:pPr>
            <a:r>
              <a:rPr lang="fi-FI" sz="1200" dirty="0" smtClean="0">
                <a:solidFill>
                  <a:srgbClr val="000000"/>
                </a:solidFill>
              </a:rPr>
              <a:t>Annual fixed costs: $1.0m</a:t>
            </a:r>
          </a:p>
          <a:p>
            <a:pPr marL="182563" indent="-182563" eaLnBrk="0" hangingPunct="0">
              <a:buFont typeface="Arial" pitchFamily="34" charset="0"/>
              <a:buChar char="•"/>
            </a:pPr>
            <a:r>
              <a:rPr lang="fi-FI" sz="1200" dirty="0" smtClean="0">
                <a:solidFill>
                  <a:srgbClr val="000000"/>
                </a:solidFill>
                <a:cs typeface="Arial"/>
              </a:rPr>
              <a:t>4000 h/year operation profile:</a:t>
            </a:r>
          </a:p>
          <a:p>
            <a:pPr marL="357188" lvl="1" indent="-174625" eaLnBrk="0" hangingPunct="0">
              <a:buFont typeface="Arial" pitchFamily="34" charset="0"/>
              <a:buChar char="•"/>
            </a:pPr>
            <a:r>
              <a:rPr lang="fi-FI" sz="1200" dirty="0" smtClean="0">
                <a:solidFill>
                  <a:srgbClr val="000000"/>
                </a:solidFill>
                <a:cs typeface="Arial"/>
              </a:rPr>
              <a:t>5 days a week, 16 hrs a day, weekends offline</a:t>
            </a:r>
          </a:p>
          <a:p>
            <a:pPr marL="357188" lvl="1" indent="-174625" eaLnBrk="0" hangingPunct="0"/>
            <a:r>
              <a:rPr lang="fi-FI" sz="1200" dirty="0" smtClean="0">
                <a:solidFill>
                  <a:srgbClr val="000000"/>
                </a:solidFill>
                <a:cs typeface="Arial"/>
                <a:sym typeface="Wingdings" pitchFamily="2" charset="2"/>
              </a:rPr>
              <a:t></a:t>
            </a:r>
            <a:r>
              <a:rPr lang="fi-FI" sz="1200" dirty="0" smtClean="0">
                <a:solidFill>
                  <a:srgbClr val="000000"/>
                </a:solidFill>
                <a:cs typeface="Arial"/>
              </a:rPr>
              <a:t> 250 starts per year</a:t>
            </a:r>
          </a:p>
          <a:p>
            <a:pPr lvl="1">
              <a:buFont typeface="Arial" pitchFamily="34" charset="0"/>
              <a:buChar char="•"/>
            </a:pPr>
            <a:endParaRPr lang="fi-FI" sz="1200" dirty="0" smtClean="0">
              <a:solidFill>
                <a:srgbClr val="000000"/>
              </a:solidFill>
            </a:endParaRPr>
          </a:p>
        </p:txBody>
      </p:sp>
      <p:sp>
        <p:nvSpPr>
          <p:cNvPr id="78" name="Rectangle 77"/>
          <p:cNvSpPr/>
          <p:nvPr/>
        </p:nvSpPr>
        <p:spPr>
          <a:xfrm>
            <a:off x="1094795" y="4950036"/>
            <a:ext cx="357188" cy="25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80" name="TextBox 79"/>
          <p:cNvSpPr txBox="1">
            <a:spLocks noChangeArrowheads="1"/>
          </p:cNvSpPr>
          <p:nvPr/>
        </p:nvSpPr>
        <p:spPr bwMode="auto">
          <a:xfrm>
            <a:off x="1081063" y="4953340"/>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0,3</a:t>
            </a:r>
            <a:endParaRPr lang="en-GB" sz="1100" dirty="0">
              <a:solidFill>
                <a:srgbClr val="000000"/>
              </a:solidFill>
            </a:endParaRPr>
          </a:p>
        </p:txBody>
      </p:sp>
      <p:sp>
        <p:nvSpPr>
          <p:cNvPr id="89" name="Rectangle 88"/>
          <p:cNvSpPr/>
          <p:nvPr/>
        </p:nvSpPr>
        <p:spPr>
          <a:xfrm>
            <a:off x="1493742" y="4935748"/>
            <a:ext cx="357188" cy="7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8" name="TextBox 97"/>
          <p:cNvSpPr txBox="1">
            <a:spLocks noChangeArrowheads="1"/>
          </p:cNvSpPr>
          <p:nvPr/>
        </p:nvSpPr>
        <p:spPr bwMode="auto">
          <a:xfrm>
            <a:off x="1481119" y="4652971"/>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0,1</a:t>
            </a:r>
            <a:endParaRPr lang="en-GB" sz="1100" dirty="0">
              <a:solidFill>
                <a:srgbClr val="000000"/>
              </a:solidFill>
            </a:endParaRPr>
          </a:p>
        </p:txBody>
      </p:sp>
      <p:sp>
        <p:nvSpPr>
          <p:cNvPr id="103" name="Rectangle 102"/>
          <p:cNvSpPr/>
          <p:nvPr/>
        </p:nvSpPr>
        <p:spPr>
          <a:xfrm>
            <a:off x="4179846" y="4767272"/>
            <a:ext cx="357188" cy="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879751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9"/>
                                        </p:tgtEl>
                                        <p:attrNameLst>
                                          <p:attrName>style.visibility</p:attrName>
                                        </p:attrNameLst>
                                      </p:cBhvr>
                                      <p:to>
                                        <p:strVal val="visible"/>
                                      </p:to>
                                    </p:set>
                                    <p:animEffect transition="in" filter="fade">
                                      <p:cBhvr>
                                        <p:cTn id="12" dur="500"/>
                                        <p:tgtEl>
                                          <p:spTgt spid="119"/>
                                        </p:tgtEl>
                                      </p:cBhvr>
                                    </p:animEffect>
                                  </p:childTnLst>
                                </p:cTn>
                              </p:par>
                              <p:par>
                                <p:cTn id="13" presetID="10" presetClass="exit" presetSubtype="0" fill="hold" grpId="0" nodeType="withEffect">
                                  <p:stCondLst>
                                    <p:cond delay="0"/>
                                  </p:stCondLst>
                                  <p:childTnLst>
                                    <p:animEffect transition="out" filter="fade">
                                      <p:cBhvr>
                                        <p:cTn id="14" dur="500"/>
                                        <p:tgtEl>
                                          <p:spTgt spid="75"/>
                                        </p:tgtEl>
                                      </p:cBhvr>
                                    </p:animEffect>
                                    <p:set>
                                      <p:cBhvr>
                                        <p:cTn id="15" dur="1" fill="hold">
                                          <p:stCondLst>
                                            <p:cond delay="499"/>
                                          </p:stCondLst>
                                        </p:cTn>
                                        <p:tgtEl>
                                          <p:spTgt spid="75"/>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117"/>
                                        </p:tgtEl>
                                        <p:attrNameLst>
                                          <p:attrName>style.visibility</p:attrName>
                                        </p:attrNameLst>
                                      </p:cBhvr>
                                      <p:to>
                                        <p:strVal val="visible"/>
                                      </p:to>
                                    </p:set>
                                    <p:animEffect transition="in" filter="fade">
                                      <p:cBhvr>
                                        <p:cTn id="18" dur="500"/>
                                        <p:tgtEl>
                                          <p:spTgt spid="1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27"/>
                                        </p:tgtEl>
                                        <p:attrNameLst>
                                          <p:attrName>style.visibility</p:attrName>
                                        </p:attrNameLst>
                                      </p:cBhvr>
                                      <p:to>
                                        <p:strVal val="visible"/>
                                      </p:to>
                                    </p:set>
                                    <p:animEffect transition="in" filter="fade">
                                      <p:cBhvr>
                                        <p:cTn id="23" dur="500"/>
                                        <p:tgtEl>
                                          <p:spTgt spid="12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fade">
                                      <p:cBhvr>
                                        <p:cTn id="26" dur="500"/>
                                        <p:tgtEl>
                                          <p:spTgt spid="7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4225"/>
                                        </p:tgtEl>
                                        <p:attrNameLst>
                                          <p:attrName>style.visibility</p:attrName>
                                        </p:attrNameLst>
                                      </p:cBhvr>
                                      <p:to>
                                        <p:strVal val="visible"/>
                                      </p:to>
                                    </p:set>
                                    <p:animEffect transition="in" filter="fade">
                                      <p:cBhvr>
                                        <p:cTn id="29" dur="500"/>
                                        <p:tgtEl>
                                          <p:spTgt spid="9422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Effect transition="in" filter="fade">
                                      <p:cBhvr>
                                        <p:cTn id="32" dur="500"/>
                                        <p:tgtEl>
                                          <p:spTgt spid="8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94224"/>
                                        </p:tgtEl>
                                        <p:attrNameLst>
                                          <p:attrName>style.visibility</p:attrName>
                                        </p:attrNameLst>
                                      </p:cBhvr>
                                      <p:to>
                                        <p:strVal val="visible"/>
                                      </p:to>
                                    </p:set>
                                    <p:animEffect transition="in" filter="fade">
                                      <p:cBhvr>
                                        <p:cTn id="35" dur="500"/>
                                        <p:tgtEl>
                                          <p:spTgt spid="9422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31"/>
                                        </p:tgtEl>
                                        <p:attrNameLst>
                                          <p:attrName>style.visibility</p:attrName>
                                        </p:attrNameLst>
                                      </p:cBhvr>
                                      <p:to>
                                        <p:strVal val="visible"/>
                                      </p:to>
                                    </p:set>
                                    <p:animEffect transition="in" filter="fade">
                                      <p:cBhvr>
                                        <p:cTn id="40" dur="500"/>
                                        <p:tgtEl>
                                          <p:spTgt spid="1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4226"/>
                                        </p:tgtEl>
                                        <p:attrNameLst>
                                          <p:attrName>style.visibility</p:attrName>
                                        </p:attrNameLst>
                                      </p:cBhvr>
                                      <p:to>
                                        <p:strVal val="visible"/>
                                      </p:to>
                                    </p:set>
                                    <p:animEffect transition="in" filter="fade">
                                      <p:cBhvr>
                                        <p:cTn id="43" dur="500"/>
                                        <p:tgtEl>
                                          <p:spTgt spid="9422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8"/>
                                        </p:tgtEl>
                                        <p:attrNameLst>
                                          <p:attrName>style.visibility</p:attrName>
                                        </p:attrNameLst>
                                      </p:cBhvr>
                                      <p:to>
                                        <p:strVal val="visible"/>
                                      </p:to>
                                    </p:set>
                                    <p:animEffect transition="in" filter="fade">
                                      <p:cBhvr>
                                        <p:cTn id="46" dur="500"/>
                                        <p:tgtEl>
                                          <p:spTgt spid="9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9"/>
                                        </p:tgtEl>
                                        <p:attrNameLst>
                                          <p:attrName>style.visibility</p:attrName>
                                        </p:attrNameLst>
                                      </p:cBhvr>
                                      <p:to>
                                        <p:strVal val="visible"/>
                                      </p:to>
                                    </p:set>
                                    <p:animEffect transition="in" filter="fade">
                                      <p:cBhvr>
                                        <p:cTn id="49" dur="500"/>
                                        <p:tgtEl>
                                          <p:spTgt spid="8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43"/>
                                        </p:tgtEl>
                                        <p:attrNameLst>
                                          <p:attrName>style.visibility</p:attrName>
                                        </p:attrNameLst>
                                      </p:cBhvr>
                                      <p:to>
                                        <p:strVal val="visible"/>
                                      </p:to>
                                    </p:set>
                                    <p:animEffect transition="in" filter="fade">
                                      <p:cBhvr>
                                        <p:cTn id="54" dur="500"/>
                                        <p:tgtEl>
                                          <p:spTgt spid="14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fade">
                                      <p:cBhvr>
                                        <p:cTn id="57" dur="500"/>
                                        <p:tgtEl>
                                          <p:spTgt spid="9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96"/>
                                        </p:tgtEl>
                                        <p:attrNameLst>
                                          <p:attrName>style.visibility</p:attrName>
                                        </p:attrNameLst>
                                      </p:cBhvr>
                                      <p:to>
                                        <p:strVal val="visible"/>
                                      </p:to>
                                    </p:set>
                                    <p:animEffect transition="in" filter="fade">
                                      <p:cBhvr>
                                        <p:cTn id="65" dur="500"/>
                                        <p:tgtEl>
                                          <p:spTgt spid="9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94250"/>
                                        </p:tgtEl>
                                        <p:attrNameLst>
                                          <p:attrName>style.visibility</p:attrName>
                                        </p:attrNameLst>
                                      </p:cBhvr>
                                      <p:to>
                                        <p:strVal val="visible"/>
                                      </p:to>
                                    </p:set>
                                    <p:animEffect transition="in" filter="fade">
                                      <p:cBhvr>
                                        <p:cTn id="68" dur="500"/>
                                        <p:tgtEl>
                                          <p:spTgt spid="9425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94249"/>
                                        </p:tgtEl>
                                        <p:attrNameLst>
                                          <p:attrName>style.visibility</p:attrName>
                                        </p:attrNameLst>
                                      </p:cBhvr>
                                      <p:to>
                                        <p:strVal val="visible"/>
                                      </p:to>
                                    </p:set>
                                    <p:animEffect transition="in" filter="fade">
                                      <p:cBhvr>
                                        <p:cTn id="71" dur="500"/>
                                        <p:tgtEl>
                                          <p:spTgt spid="94249"/>
                                        </p:tgtEl>
                                      </p:cBhvr>
                                    </p:animEffect>
                                  </p:childTnLst>
                                </p:cTn>
                              </p:par>
                              <p:par>
                                <p:cTn id="72" presetID="10" presetClass="entr" presetSubtype="0" fill="hold" nodeType="withEffect">
                                  <p:stCondLst>
                                    <p:cond delay="0"/>
                                  </p:stCondLst>
                                  <p:childTnLst>
                                    <p:set>
                                      <p:cBhvr>
                                        <p:cTn id="73" dur="1" fill="hold">
                                          <p:stCondLst>
                                            <p:cond delay="0"/>
                                          </p:stCondLst>
                                        </p:cTn>
                                        <p:tgtEl>
                                          <p:spTgt spid="157"/>
                                        </p:tgtEl>
                                        <p:attrNameLst>
                                          <p:attrName>style.visibility</p:attrName>
                                        </p:attrNameLst>
                                      </p:cBhvr>
                                      <p:to>
                                        <p:strVal val="visible"/>
                                      </p:to>
                                    </p:set>
                                    <p:animEffect transition="in" filter="fade">
                                      <p:cBhvr>
                                        <p:cTn id="74" dur="500"/>
                                        <p:tgtEl>
                                          <p:spTgt spid="157"/>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62"/>
                                        </p:tgtEl>
                                        <p:attrNameLst>
                                          <p:attrName>style.visibility</p:attrName>
                                        </p:attrNameLst>
                                      </p:cBhvr>
                                      <p:to>
                                        <p:strVal val="visible"/>
                                      </p:to>
                                    </p:set>
                                    <p:animEffect transition="in" filter="fade">
                                      <p:cBhvr>
                                        <p:cTn id="79" dur="500"/>
                                        <p:tgtEl>
                                          <p:spTgt spid="162"/>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65"/>
                                        </p:tgtEl>
                                        <p:attrNameLst>
                                          <p:attrName>style.visibility</p:attrName>
                                        </p:attrNameLst>
                                      </p:cBhvr>
                                      <p:to>
                                        <p:strVal val="visible"/>
                                      </p:to>
                                    </p:set>
                                    <p:animEffect transition="in" filter="fade">
                                      <p:cBhvr>
                                        <p:cTn id="82" dur="500"/>
                                        <p:tgtEl>
                                          <p:spTgt spid="165"/>
                                        </p:tgtEl>
                                      </p:cBhvr>
                                    </p:animEffect>
                                  </p:childTnLst>
                                </p:cTn>
                              </p:par>
                              <p:par>
                                <p:cTn id="83" presetID="10" presetClass="entr" presetSubtype="0" fill="hold" nodeType="withEffect">
                                  <p:stCondLst>
                                    <p:cond delay="0"/>
                                  </p:stCondLst>
                                  <p:childTnLst>
                                    <p:set>
                                      <p:cBhvr>
                                        <p:cTn id="84" dur="1" fill="hold">
                                          <p:stCondLst>
                                            <p:cond delay="0"/>
                                          </p:stCondLst>
                                        </p:cTn>
                                        <p:tgtEl>
                                          <p:spTgt spid="164"/>
                                        </p:tgtEl>
                                        <p:attrNameLst>
                                          <p:attrName>style.visibility</p:attrName>
                                        </p:attrNameLst>
                                      </p:cBhvr>
                                      <p:to>
                                        <p:strVal val="visible"/>
                                      </p:to>
                                    </p:set>
                                    <p:animEffect transition="in" filter="fade">
                                      <p:cBhvr>
                                        <p:cTn id="85" dur="500"/>
                                        <p:tgtEl>
                                          <p:spTgt spid="164"/>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4251"/>
                                        </p:tgtEl>
                                        <p:attrNameLst>
                                          <p:attrName>style.visibility</p:attrName>
                                        </p:attrNameLst>
                                      </p:cBhvr>
                                      <p:to>
                                        <p:strVal val="visible"/>
                                      </p:to>
                                    </p:set>
                                    <p:animEffect transition="in" filter="fade">
                                      <p:cBhvr>
                                        <p:cTn id="88" dur="500"/>
                                        <p:tgtEl>
                                          <p:spTgt spid="94251"/>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68"/>
                                        </p:tgtEl>
                                        <p:attrNameLst>
                                          <p:attrName>style.visibility</p:attrName>
                                        </p:attrNameLst>
                                      </p:cBhvr>
                                      <p:to>
                                        <p:strVal val="visible"/>
                                      </p:to>
                                    </p:set>
                                    <p:animEffect transition="in" filter="fade">
                                      <p:cBhvr>
                                        <p:cTn id="93" dur="500"/>
                                        <p:tgtEl>
                                          <p:spTgt spid="16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fade">
                                      <p:cBhvr>
                                        <p:cTn id="96" dur="500"/>
                                        <p:tgtEl>
                                          <p:spTgt spid="10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94231"/>
                                        </p:tgtEl>
                                        <p:attrNameLst>
                                          <p:attrName>style.visibility</p:attrName>
                                        </p:attrNameLst>
                                      </p:cBhvr>
                                      <p:to>
                                        <p:strVal val="visible"/>
                                      </p:to>
                                    </p:set>
                                    <p:animEffect transition="in" filter="fade">
                                      <p:cBhvr>
                                        <p:cTn id="99" dur="500"/>
                                        <p:tgtEl>
                                          <p:spTgt spid="94231"/>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172"/>
                                        </p:tgtEl>
                                        <p:attrNameLst>
                                          <p:attrName>style.visibility</p:attrName>
                                        </p:attrNameLst>
                                      </p:cBhvr>
                                      <p:to>
                                        <p:strVal val="visible"/>
                                      </p:to>
                                    </p:set>
                                    <p:animEffect transition="in" filter="fade">
                                      <p:cBhvr>
                                        <p:cTn id="104" dur="500"/>
                                        <p:tgtEl>
                                          <p:spTgt spid="172"/>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69"/>
                                        </p:tgtEl>
                                        <p:attrNameLst>
                                          <p:attrName>style.visibility</p:attrName>
                                        </p:attrNameLst>
                                      </p:cBhvr>
                                      <p:to>
                                        <p:strVal val="visible"/>
                                      </p:to>
                                    </p:set>
                                    <p:animEffect transition="in" filter="fade">
                                      <p:cBhvr>
                                        <p:cTn id="107" dur="500"/>
                                        <p:tgtEl>
                                          <p:spTgt spid="169"/>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70"/>
                                        </p:tgtEl>
                                        <p:attrNameLst>
                                          <p:attrName>style.visibility</p:attrName>
                                        </p:attrNameLst>
                                      </p:cBhvr>
                                      <p:to>
                                        <p:strVal val="visible"/>
                                      </p:to>
                                    </p:set>
                                    <p:animEffect transition="in" filter="fade">
                                      <p:cBhvr>
                                        <p:cTn id="110" dur="500"/>
                                        <p:tgtEl>
                                          <p:spTgt spid="17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99"/>
                                        </p:tgtEl>
                                        <p:attrNameLst>
                                          <p:attrName>style.visibility</p:attrName>
                                        </p:attrNameLst>
                                      </p:cBhvr>
                                      <p:to>
                                        <p:strVal val="visible"/>
                                      </p:to>
                                    </p:set>
                                    <p:animEffect transition="in" filter="fade">
                                      <p:cBhvr>
                                        <p:cTn id="113" dur="500"/>
                                        <p:tgtEl>
                                          <p:spTgt spid="99"/>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nodeType="clickEffect">
                                  <p:stCondLst>
                                    <p:cond delay="0"/>
                                  </p:stCondLst>
                                  <p:childTnLst>
                                    <p:set>
                                      <p:cBhvr>
                                        <p:cTn id="117" dur="1" fill="hold">
                                          <p:stCondLst>
                                            <p:cond delay="0"/>
                                          </p:stCondLst>
                                        </p:cTn>
                                        <p:tgtEl>
                                          <p:spTgt spid="178"/>
                                        </p:tgtEl>
                                        <p:attrNameLst>
                                          <p:attrName>style.visibility</p:attrName>
                                        </p:attrNameLst>
                                      </p:cBhvr>
                                      <p:to>
                                        <p:strVal val="visible"/>
                                      </p:to>
                                    </p:set>
                                    <p:animEffect transition="in" filter="fade">
                                      <p:cBhvr>
                                        <p:cTn id="118" dur="500"/>
                                        <p:tgtEl>
                                          <p:spTgt spid="178"/>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75"/>
                                        </p:tgtEl>
                                        <p:attrNameLst>
                                          <p:attrName>style.visibility</p:attrName>
                                        </p:attrNameLst>
                                      </p:cBhvr>
                                      <p:to>
                                        <p:strVal val="visible"/>
                                      </p:to>
                                    </p:set>
                                    <p:animEffect transition="in" filter="fade">
                                      <p:cBhvr>
                                        <p:cTn id="121" dur="500"/>
                                        <p:tgtEl>
                                          <p:spTgt spid="175"/>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176"/>
                                        </p:tgtEl>
                                        <p:attrNameLst>
                                          <p:attrName>style.visibility</p:attrName>
                                        </p:attrNameLst>
                                      </p:cBhvr>
                                      <p:to>
                                        <p:strVal val="visible"/>
                                      </p:to>
                                    </p:set>
                                    <p:animEffect transition="in" filter="fade">
                                      <p:cBhvr>
                                        <p:cTn id="124" dur="500"/>
                                        <p:tgtEl>
                                          <p:spTgt spid="176"/>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94234"/>
                                        </p:tgtEl>
                                        <p:attrNameLst>
                                          <p:attrName>style.visibility</p:attrName>
                                        </p:attrNameLst>
                                      </p:cBhvr>
                                      <p:to>
                                        <p:strVal val="visible"/>
                                      </p:to>
                                    </p:set>
                                    <p:animEffect transition="in" filter="fade">
                                      <p:cBhvr>
                                        <p:cTn id="127" dur="500"/>
                                        <p:tgtEl>
                                          <p:spTgt spid="94234"/>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104"/>
                                        </p:tgtEl>
                                        <p:attrNameLst>
                                          <p:attrName>style.visibility</p:attrName>
                                        </p:attrNameLst>
                                      </p:cBhvr>
                                      <p:to>
                                        <p:strVal val="visible"/>
                                      </p:to>
                                    </p:set>
                                    <p:animEffect transition="in" filter="fade">
                                      <p:cBhvr>
                                        <p:cTn id="130" dur="500"/>
                                        <p:tgtEl>
                                          <p:spTgt spid="104"/>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180"/>
                                        </p:tgtEl>
                                        <p:attrNameLst>
                                          <p:attrName>style.visibility</p:attrName>
                                        </p:attrNameLst>
                                      </p:cBhvr>
                                      <p:to>
                                        <p:strVal val="visible"/>
                                      </p:to>
                                    </p:set>
                                    <p:animEffect transition="in" filter="fade">
                                      <p:cBhvr>
                                        <p:cTn id="135" dur="500"/>
                                        <p:tgtEl>
                                          <p:spTgt spid="180"/>
                                        </p:tgtEl>
                                      </p:cBhvr>
                                    </p:animEffect>
                                  </p:childTnLst>
                                </p:cTn>
                              </p:par>
                              <p:par>
                                <p:cTn id="136" presetID="10" presetClass="entr" presetSubtype="0" fill="hold" nodeType="withEffect">
                                  <p:stCondLst>
                                    <p:cond delay="0"/>
                                  </p:stCondLst>
                                  <p:childTnLst>
                                    <p:set>
                                      <p:cBhvr>
                                        <p:cTn id="137" dur="1" fill="hold">
                                          <p:stCondLst>
                                            <p:cond delay="0"/>
                                          </p:stCondLst>
                                        </p:cTn>
                                        <p:tgtEl>
                                          <p:spTgt spid="182"/>
                                        </p:tgtEl>
                                        <p:attrNameLst>
                                          <p:attrName>style.visibility</p:attrName>
                                        </p:attrNameLst>
                                      </p:cBhvr>
                                      <p:to>
                                        <p:strVal val="visible"/>
                                      </p:to>
                                    </p:set>
                                    <p:animEffect transition="in" filter="fade">
                                      <p:cBhvr>
                                        <p:cTn id="138" dur="500"/>
                                        <p:tgtEl>
                                          <p:spTgt spid="182"/>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179"/>
                                        </p:tgtEl>
                                        <p:attrNameLst>
                                          <p:attrName>style.visibility</p:attrName>
                                        </p:attrNameLst>
                                      </p:cBhvr>
                                      <p:to>
                                        <p:strVal val="visible"/>
                                      </p:to>
                                    </p:set>
                                    <p:animEffect transition="in" filter="fade">
                                      <p:cBhvr>
                                        <p:cTn id="141" dur="500"/>
                                        <p:tgtEl>
                                          <p:spTgt spid="179"/>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105"/>
                                        </p:tgtEl>
                                        <p:attrNameLst>
                                          <p:attrName>style.visibility</p:attrName>
                                        </p:attrNameLst>
                                      </p:cBhvr>
                                      <p:to>
                                        <p:strVal val="visible"/>
                                      </p:to>
                                    </p:set>
                                    <p:animEffect transition="in" filter="fade">
                                      <p:cBhvr>
                                        <p:cTn id="144" dur="500"/>
                                        <p:tgtEl>
                                          <p:spTgt spid="105"/>
                                        </p:tgtEl>
                                      </p:cBhvr>
                                    </p:animEffect>
                                  </p:childTnLst>
                                </p:cTn>
                              </p:par>
                            </p:childTnLst>
                          </p:cTn>
                        </p:par>
                      </p:childTnLst>
                    </p:cTn>
                  </p:par>
                  <p:par>
                    <p:cTn id="145" fill="hold">
                      <p:stCondLst>
                        <p:cond delay="indefinite"/>
                      </p:stCondLst>
                      <p:childTnLst>
                        <p:par>
                          <p:cTn id="146" fill="hold">
                            <p:stCondLst>
                              <p:cond delay="0"/>
                            </p:stCondLst>
                            <p:childTnLst>
                              <p:par>
                                <p:cTn id="147" presetID="10" presetClass="entr" presetSubtype="0" fill="hold" grpId="0" nodeType="clickEffect">
                                  <p:stCondLst>
                                    <p:cond delay="0"/>
                                  </p:stCondLst>
                                  <p:childTnLst>
                                    <p:set>
                                      <p:cBhvr>
                                        <p:cTn id="148" dur="1" fill="hold">
                                          <p:stCondLst>
                                            <p:cond delay="0"/>
                                          </p:stCondLst>
                                        </p:cTn>
                                        <p:tgtEl>
                                          <p:spTgt spid="183"/>
                                        </p:tgtEl>
                                        <p:attrNameLst>
                                          <p:attrName>style.visibility</p:attrName>
                                        </p:attrNameLst>
                                      </p:cBhvr>
                                      <p:to>
                                        <p:strVal val="visible"/>
                                      </p:to>
                                    </p:set>
                                    <p:animEffect transition="in" filter="fade">
                                      <p:cBhvr>
                                        <p:cTn id="149" dur="500"/>
                                        <p:tgtEl>
                                          <p:spTgt spid="183"/>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09"/>
                                        </p:tgtEl>
                                        <p:attrNameLst>
                                          <p:attrName>style.visibility</p:attrName>
                                        </p:attrNameLst>
                                      </p:cBhvr>
                                      <p:to>
                                        <p:strVal val="visible"/>
                                      </p:to>
                                    </p:set>
                                    <p:animEffect transition="in" filter="fade">
                                      <p:cBhvr>
                                        <p:cTn id="152" dur="500"/>
                                        <p:tgtEl>
                                          <p:spTgt spid="109"/>
                                        </p:tgtEl>
                                      </p:cBhvr>
                                    </p:animEffect>
                                  </p:childTnLst>
                                </p:cTn>
                              </p:par>
                              <p:par>
                                <p:cTn id="153" presetID="10" presetClass="entr" presetSubtype="0" fill="hold" nodeType="withEffect">
                                  <p:stCondLst>
                                    <p:cond delay="0"/>
                                  </p:stCondLst>
                                  <p:childTnLst>
                                    <p:set>
                                      <p:cBhvr>
                                        <p:cTn id="154" dur="1" fill="hold">
                                          <p:stCondLst>
                                            <p:cond delay="0"/>
                                          </p:stCondLst>
                                        </p:cTn>
                                        <p:tgtEl>
                                          <p:spTgt spid="186"/>
                                        </p:tgtEl>
                                        <p:attrNameLst>
                                          <p:attrName>style.visibility</p:attrName>
                                        </p:attrNameLst>
                                      </p:cBhvr>
                                      <p:to>
                                        <p:strVal val="visible"/>
                                      </p:to>
                                    </p:set>
                                    <p:animEffect transition="in" filter="fade">
                                      <p:cBhvr>
                                        <p:cTn id="155" dur="500"/>
                                        <p:tgtEl>
                                          <p:spTgt spid="186"/>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184"/>
                                        </p:tgtEl>
                                        <p:attrNameLst>
                                          <p:attrName>style.visibility</p:attrName>
                                        </p:attrNameLst>
                                      </p:cBhvr>
                                      <p:to>
                                        <p:strVal val="visible"/>
                                      </p:to>
                                    </p:set>
                                    <p:animEffect transition="in" filter="fade">
                                      <p:cBhvr>
                                        <p:cTn id="158" dur="500"/>
                                        <p:tgtEl>
                                          <p:spTgt spid="184"/>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08"/>
                                        </p:tgtEl>
                                        <p:attrNameLst>
                                          <p:attrName>style.visibility</p:attrName>
                                        </p:attrNameLst>
                                      </p:cBhvr>
                                      <p:to>
                                        <p:strVal val="visible"/>
                                      </p:to>
                                    </p:set>
                                    <p:animEffect transition="in" filter="fade">
                                      <p:cBhvr>
                                        <p:cTn id="161" dur="500"/>
                                        <p:tgtEl>
                                          <p:spTgt spid="108"/>
                                        </p:tgtEl>
                                      </p:cBhvr>
                                    </p:animEffect>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childTnLst>
                                    <p:set>
                                      <p:cBhvr>
                                        <p:cTn id="165" dur="1" fill="hold">
                                          <p:stCondLst>
                                            <p:cond delay="0"/>
                                          </p:stCondLst>
                                        </p:cTn>
                                        <p:tgtEl>
                                          <p:spTgt spid="189"/>
                                        </p:tgtEl>
                                        <p:attrNameLst>
                                          <p:attrName>style.visibility</p:attrName>
                                        </p:attrNameLst>
                                      </p:cBhvr>
                                      <p:to>
                                        <p:strVal val="visible"/>
                                      </p:to>
                                    </p:set>
                                    <p:animEffect transition="in" filter="fade">
                                      <p:cBhvr>
                                        <p:cTn id="166" dur="500"/>
                                        <p:tgtEl>
                                          <p:spTgt spid="189"/>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110"/>
                                        </p:tgtEl>
                                        <p:attrNameLst>
                                          <p:attrName>style.visibility</p:attrName>
                                        </p:attrNameLst>
                                      </p:cBhvr>
                                      <p:to>
                                        <p:strVal val="visible"/>
                                      </p:to>
                                    </p:set>
                                    <p:animEffect transition="in" filter="fade">
                                      <p:cBhvr>
                                        <p:cTn id="169" dur="500"/>
                                        <p:tgtEl>
                                          <p:spTgt spid="110"/>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192"/>
                                        </p:tgtEl>
                                        <p:attrNameLst>
                                          <p:attrName>style.visibility</p:attrName>
                                        </p:attrNameLst>
                                      </p:cBhvr>
                                      <p:to>
                                        <p:strVal val="visible"/>
                                      </p:to>
                                    </p:set>
                                    <p:animEffect transition="in" filter="fade">
                                      <p:cBhvr>
                                        <p:cTn id="174" dur="500"/>
                                        <p:tgtEl>
                                          <p:spTgt spid="192"/>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111"/>
                                        </p:tgtEl>
                                        <p:attrNameLst>
                                          <p:attrName>style.visibility</p:attrName>
                                        </p:attrNameLst>
                                      </p:cBhvr>
                                      <p:to>
                                        <p:strVal val="visible"/>
                                      </p:to>
                                    </p:set>
                                    <p:animEffect transition="in" filter="fade">
                                      <p:cBhvr>
                                        <p:cTn id="177" dur="500"/>
                                        <p:tgtEl>
                                          <p:spTgt spid="111"/>
                                        </p:tgtEl>
                                      </p:cBhvr>
                                    </p:animEffect>
                                  </p:childTnLst>
                                </p:cTn>
                              </p:par>
                              <p:par>
                                <p:cTn id="178" presetID="10" presetClass="entr" presetSubtype="0" fill="hold" nodeType="withEffect">
                                  <p:stCondLst>
                                    <p:cond delay="0"/>
                                  </p:stCondLst>
                                  <p:childTnLst>
                                    <p:set>
                                      <p:cBhvr>
                                        <p:cTn id="179" dur="1" fill="hold">
                                          <p:stCondLst>
                                            <p:cond delay="0"/>
                                          </p:stCondLst>
                                        </p:cTn>
                                        <p:tgtEl>
                                          <p:spTgt spid="195"/>
                                        </p:tgtEl>
                                        <p:attrNameLst>
                                          <p:attrName>style.visibility</p:attrName>
                                        </p:attrNameLst>
                                      </p:cBhvr>
                                      <p:to>
                                        <p:strVal val="visible"/>
                                      </p:to>
                                    </p:set>
                                    <p:animEffect transition="in" filter="fade">
                                      <p:cBhvr>
                                        <p:cTn id="180" dur="500"/>
                                        <p:tgtEl>
                                          <p:spTgt spid="195"/>
                                        </p:tgtEl>
                                      </p:cBhvr>
                                    </p:animEffect>
                                  </p:childTnLst>
                                </p:cTn>
                              </p:par>
                              <p:par>
                                <p:cTn id="181" presetID="10" presetClass="entr" presetSubtype="0" fill="hold" grpId="0" nodeType="withEffect">
                                  <p:stCondLst>
                                    <p:cond delay="0"/>
                                  </p:stCondLst>
                                  <p:childTnLst>
                                    <p:set>
                                      <p:cBhvr>
                                        <p:cTn id="182" dur="1" fill="hold">
                                          <p:stCondLst>
                                            <p:cond delay="0"/>
                                          </p:stCondLst>
                                        </p:cTn>
                                        <p:tgtEl>
                                          <p:spTgt spid="199"/>
                                        </p:tgtEl>
                                        <p:attrNameLst>
                                          <p:attrName>style.visibility</p:attrName>
                                        </p:attrNameLst>
                                      </p:cBhvr>
                                      <p:to>
                                        <p:strVal val="visible"/>
                                      </p:to>
                                    </p:set>
                                    <p:animEffect transition="in" filter="fade">
                                      <p:cBhvr>
                                        <p:cTn id="183" dur="500"/>
                                        <p:tgtEl>
                                          <p:spTgt spid="199"/>
                                        </p:tgtEl>
                                      </p:cBhvr>
                                    </p:animEffect>
                                  </p:childTnLst>
                                </p:cTn>
                              </p:par>
                            </p:childTnLst>
                          </p:cTn>
                        </p:par>
                      </p:childTnLst>
                    </p:cTn>
                  </p:par>
                  <p:par>
                    <p:cTn id="184" fill="hold">
                      <p:stCondLst>
                        <p:cond delay="indefinite"/>
                      </p:stCondLst>
                      <p:childTnLst>
                        <p:par>
                          <p:cTn id="185" fill="hold">
                            <p:stCondLst>
                              <p:cond delay="0"/>
                            </p:stCondLst>
                            <p:childTnLst>
                              <p:par>
                                <p:cTn id="186" presetID="10" presetClass="entr" presetSubtype="0" fill="hold" grpId="0" nodeType="clickEffect">
                                  <p:stCondLst>
                                    <p:cond delay="0"/>
                                  </p:stCondLst>
                                  <p:childTnLst>
                                    <p:set>
                                      <p:cBhvr>
                                        <p:cTn id="187" dur="1" fill="hold">
                                          <p:stCondLst>
                                            <p:cond delay="0"/>
                                          </p:stCondLst>
                                        </p:cTn>
                                        <p:tgtEl>
                                          <p:spTgt spid="103"/>
                                        </p:tgtEl>
                                        <p:attrNameLst>
                                          <p:attrName>style.visibility</p:attrName>
                                        </p:attrNameLst>
                                      </p:cBhvr>
                                      <p:to>
                                        <p:strVal val="visible"/>
                                      </p:to>
                                    </p:set>
                                    <p:animEffect transition="in" filter="fade">
                                      <p:cBhvr>
                                        <p:cTn id="18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12" grpId="0" animBg="1"/>
      <p:bldP spid="96" grpId="0"/>
      <p:bldP spid="94224" grpId="0"/>
      <p:bldP spid="94225" grpId="0"/>
      <p:bldP spid="94226" grpId="0"/>
      <p:bldP spid="94231" grpId="0"/>
      <p:bldP spid="94234" grpId="0"/>
      <p:bldP spid="94249" grpId="0"/>
      <p:bldP spid="94250" grpId="0"/>
      <p:bldP spid="94251" grpId="0"/>
      <p:bldP spid="94" grpId="0"/>
      <p:bldP spid="99" grpId="0"/>
      <p:bldP spid="104" grpId="0"/>
      <p:bldP spid="105" grpId="0"/>
      <p:bldP spid="106" grpId="0"/>
      <p:bldP spid="108" grpId="0"/>
      <p:bldP spid="109" grpId="0"/>
      <p:bldP spid="110" grpId="0"/>
      <p:bldP spid="111" grpId="0"/>
      <p:bldP spid="119" grpId="0"/>
      <p:bldP spid="162" grpId="0" animBg="1"/>
      <p:bldP spid="165" grpId="0"/>
      <p:bldP spid="169" grpId="0" animBg="1"/>
      <p:bldP spid="170" grpId="0"/>
      <p:bldP spid="175" grpId="0" animBg="1"/>
      <p:bldP spid="176" grpId="0"/>
      <p:bldP spid="179" grpId="0" animBg="1"/>
      <p:bldP spid="180" grpId="0"/>
      <p:bldP spid="183" grpId="0" animBg="1"/>
      <p:bldP spid="199" grpId="0"/>
      <p:bldP spid="75" grpId="0" animBg="1"/>
      <p:bldP spid="75" grpId="1" animBg="1"/>
      <p:bldP spid="78" grpId="0" animBg="1"/>
      <p:bldP spid="80" grpId="0"/>
      <p:bldP spid="89" grpId="0" animBg="1"/>
      <p:bldP spid="98" grpId="0"/>
      <p:bldP spid="103"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 name="Group 164"/>
          <p:cNvGrpSpPr/>
          <p:nvPr/>
        </p:nvGrpSpPr>
        <p:grpSpPr>
          <a:xfrm>
            <a:off x="142844" y="3061890"/>
            <a:ext cx="8786874" cy="2153060"/>
            <a:chOff x="142844" y="3061890"/>
            <a:chExt cx="8786874" cy="2153060"/>
          </a:xfrm>
        </p:grpSpPr>
        <p:grpSp>
          <p:nvGrpSpPr>
            <p:cNvPr id="3" name="Group 128"/>
            <p:cNvGrpSpPr/>
            <p:nvPr/>
          </p:nvGrpSpPr>
          <p:grpSpPr>
            <a:xfrm>
              <a:off x="642906" y="3061890"/>
              <a:ext cx="8286812" cy="1912870"/>
              <a:chOff x="642906" y="3061890"/>
              <a:chExt cx="8286812" cy="1912870"/>
            </a:xfrm>
          </p:grpSpPr>
          <p:cxnSp>
            <p:nvCxnSpPr>
              <p:cNvPr id="133" name="Straight Connector 132"/>
              <p:cNvCxnSpPr/>
              <p:nvPr/>
            </p:nvCxnSpPr>
            <p:spPr bwMode="auto">
              <a:xfrm>
                <a:off x="8143900" y="3061890"/>
                <a:ext cx="785818" cy="0"/>
              </a:xfrm>
              <a:prstGeom prst="line">
                <a:avLst/>
              </a:prstGeom>
              <a:solidFill>
                <a:schemeClr val="accent1"/>
              </a:solidFill>
              <a:ln w="9525" cap="flat" cmpd="sng" algn="ctr">
                <a:solidFill>
                  <a:srgbClr val="FF0000"/>
                </a:solidFill>
                <a:prstDash val="solid"/>
                <a:round/>
                <a:headEnd type="none" w="med" len="med"/>
                <a:tailEnd type="none" w="med" len="med"/>
              </a:ln>
              <a:effectLst/>
            </p:spPr>
          </p:cxnSp>
          <p:grpSp>
            <p:nvGrpSpPr>
              <p:cNvPr id="4" name="Group 76"/>
              <p:cNvGrpSpPr/>
              <p:nvPr/>
            </p:nvGrpSpPr>
            <p:grpSpPr>
              <a:xfrm>
                <a:off x="642906" y="3061891"/>
                <a:ext cx="8056722" cy="1912869"/>
                <a:chOff x="642906" y="3061891"/>
                <a:chExt cx="8056722" cy="1912869"/>
              </a:xfrm>
            </p:grpSpPr>
            <p:cxnSp>
              <p:nvCxnSpPr>
                <p:cNvPr id="136" name="Straight Arrow Connector 135"/>
                <p:cNvCxnSpPr/>
                <p:nvPr/>
              </p:nvCxnSpPr>
              <p:spPr bwMode="auto">
                <a:xfrm flipV="1">
                  <a:off x="642906" y="4950036"/>
                  <a:ext cx="630483" cy="2472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40" name="Straight Arrow Connector 139"/>
                <p:cNvCxnSpPr/>
                <p:nvPr/>
              </p:nvCxnSpPr>
              <p:spPr bwMode="auto">
                <a:xfrm rot="5400000" flipH="1" flipV="1">
                  <a:off x="1465718" y="4743419"/>
                  <a:ext cx="14288" cy="398947"/>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41" name="Straight Arrow Connector 140"/>
                <p:cNvCxnSpPr/>
                <p:nvPr/>
              </p:nvCxnSpPr>
              <p:spPr bwMode="auto">
                <a:xfrm rot="5400000" flipH="1" flipV="1">
                  <a:off x="1955648" y="4652236"/>
                  <a:ext cx="200" cy="5668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42" name="Straight Arrow Connector 141"/>
                <p:cNvCxnSpPr/>
                <p:nvPr/>
              </p:nvCxnSpPr>
              <p:spPr bwMode="auto">
                <a:xfrm rot="5400000" flipH="1" flipV="1">
                  <a:off x="2574364" y="4456985"/>
                  <a:ext cx="143361" cy="81376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44" name="Straight Arrow Connector 143"/>
                <p:cNvCxnSpPr/>
                <p:nvPr/>
              </p:nvCxnSpPr>
              <p:spPr bwMode="auto">
                <a:xfrm rot="5400000" flipH="1" flipV="1">
                  <a:off x="3363975" y="4457811"/>
                  <a:ext cx="23328" cy="6454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3" name="Straight Arrow Connector 152"/>
                <p:cNvCxnSpPr/>
                <p:nvPr/>
              </p:nvCxnSpPr>
              <p:spPr bwMode="auto">
                <a:xfrm rot="5400000" flipH="1" flipV="1">
                  <a:off x="4027603" y="4438022"/>
                  <a:ext cx="1587" cy="6600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4" name="Straight Arrow Connector 153"/>
                <p:cNvCxnSpPr/>
                <p:nvPr/>
              </p:nvCxnSpPr>
              <p:spPr bwMode="auto">
                <a:xfrm rot="5400000" flipH="1" flipV="1">
                  <a:off x="4678340" y="4413286"/>
                  <a:ext cx="34087" cy="67388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5" name="Straight Arrow Connector 154"/>
                <p:cNvCxnSpPr/>
                <p:nvPr/>
              </p:nvCxnSpPr>
              <p:spPr bwMode="auto">
                <a:xfrm rot="5400000" flipH="1" flipV="1">
                  <a:off x="4891626" y="3826483"/>
                  <a:ext cx="1047402" cy="766002"/>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6" name="Straight Arrow Connector 155"/>
                <p:cNvCxnSpPr/>
                <p:nvPr/>
              </p:nvCxnSpPr>
              <p:spPr bwMode="auto">
                <a:xfrm rot="5400000" flipH="1" flipV="1">
                  <a:off x="5717586" y="3162077"/>
                  <a:ext cx="604448" cy="44296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8" name="Straight Arrow Connector 157"/>
                <p:cNvCxnSpPr/>
                <p:nvPr/>
              </p:nvCxnSpPr>
              <p:spPr bwMode="auto">
                <a:xfrm rot="5400000" flipH="1" flipV="1">
                  <a:off x="6619635" y="2686242"/>
                  <a:ext cx="16751" cy="77343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9" name="Straight Arrow Connector 158"/>
                <p:cNvCxnSpPr/>
                <p:nvPr/>
              </p:nvCxnSpPr>
              <p:spPr bwMode="auto">
                <a:xfrm rot="16200000" flipH="1">
                  <a:off x="7291889" y="2787423"/>
                  <a:ext cx="1276" cy="555599"/>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60" name="Straight Arrow Connector 159"/>
                <p:cNvCxnSpPr/>
                <p:nvPr/>
              </p:nvCxnSpPr>
              <p:spPr bwMode="auto">
                <a:xfrm rot="5400000" flipH="1" flipV="1">
                  <a:off x="7871307" y="2761704"/>
                  <a:ext cx="1588" cy="601961"/>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1" name="TextBox 160"/>
                <p:cNvSpPr txBox="1"/>
                <p:nvPr/>
              </p:nvSpPr>
              <p:spPr>
                <a:xfrm>
                  <a:off x="7572396" y="3103646"/>
                  <a:ext cx="1127232" cy="253916"/>
                </a:xfrm>
                <a:prstGeom prst="rect">
                  <a:avLst/>
                </a:prstGeom>
                <a:noFill/>
              </p:spPr>
              <p:txBody>
                <a:bodyPr wrap="none">
                  <a:spAutoFit/>
                </a:bodyPr>
                <a:lstStyle/>
                <a:p>
                  <a:pPr>
                    <a:defRPr/>
                  </a:pPr>
                  <a:r>
                    <a:rPr lang="fi-FI" sz="1050" b="1" dirty="0" smtClean="0">
                      <a:solidFill>
                        <a:srgbClr val="FF0000"/>
                      </a:solidFill>
                    </a:rPr>
                    <a:t>80,6 USD/MWh</a:t>
                  </a:r>
                  <a:endParaRPr lang="en-GB" sz="1050" b="1" dirty="0">
                    <a:solidFill>
                      <a:srgbClr val="FF0000"/>
                    </a:solidFill>
                  </a:endParaRPr>
                </a:p>
              </p:txBody>
            </p:sp>
          </p:grpSp>
        </p:grpSp>
        <p:sp>
          <p:nvSpPr>
            <p:cNvPr id="163" name="TextBox 171"/>
            <p:cNvSpPr txBox="1">
              <a:spLocks noChangeArrowheads="1"/>
            </p:cNvSpPr>
            <p:nvPr/>
          </p:nvSpPr>
          <p:spPr bwMode="auto">
            <a:xfrm>
              <a:off x="142844" y="4953013"/>
              <a:ext cx="642938" cy="261937"/>
            </a:xfrm>
            <a:prstGeom prst="rect">
              <a:avLst/>
            </a:prstGeom>
            <a:noFill/>
            <a:ln w="9525">
              <a:noFill/>
              <a:miter lim="800000"/>
              <a:headEnd/>
              <a:tailEnd/>
            </a:ln>
          </p:spPr>
          <p:txBody>
            <a:bodyPr>
              <a:spAutoFit/>
            </a:bodyPr>
            <a:lstStyle/>
            <a:p>
              <a:pPr algn="ctr"/>
              <a:r>
                <a:rPr lang="fi-FI" sz="1100" b="1" dirty="0" smtClean="0">
                  <a:solidFill>
                    <a:srgbClr val="FF0000"/>
                  </a:solidFill>
                </a:rPr>
                <a:t>58,6</a:t>
              </a:r>
              <a:endParaRPr lang="fi-FI" sz="1100" b="1" dirty="0">
                <a:solidFill>
                  <a:srgbClr val="FF0000"/>
                </a:solidFill>
              </a:endParaRPr>
            </a:p>
          </p:txBody>
        </p:sp>
      </p:grpSp>
      <p:sp>
        <p:nvSpPr>
          <p:cNvPr id="184" name="TextBox 183"/>
          <p:cNvSpPr txBox="1">
            <a:spLocks noChangeArrowheads="1"/>
          </p:cNvSpPr>
          <p:nvPr/>
        </p:nvSpPr>
        <p:spPr bwMode="auto">
          <a:xfrm>
            <a:off x="6826269" y="2500306"/>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0,5</a:t>
            </a:r>
            <a:endParaRPr lang="en-GB" sz="1100" dirty="0">
              <a:solidFill>
                <a:srgbClr val="000000"/>
              </a:solidFill>
            </a:endParaRPr>
          </a:p>
        </p:txBody>
      </p:sp>
      <p:sp>
        <p:nvSpPr>
          <p:cNvPr id="94212" name="Rectangle 2"/>
          <p:cNvSpPr>
            <a:spLocks noGrp="1" noChangeArrowheads="1"/>
          </p:cNvSpPr>
          <p:nvPr>
            <p:ph type="title"/>
          </p:nvPr>
        </p:nvSpPr>
        <p:spPr>
          <a:xfrm>
            <a:off x="0" y="0"/>
            <a:ext cx="6215713" cy="623793"/>
          </a:xfrm>
        </p:spPr>
        <p:txBody>
          <a:bodyPr/>
          <a:lstStyle/>
          <a:p>
            <a:r>
              <a:rPr lang="en-US" dirty="0" smtClean="0"/>
              <a:t>True electricity generation cost - USA</a:t>
            </a:r>
          </a:p>
        </p:txBody>
      </p:sp>
      <p:cxnSp>
        <p:nvCxnSpPr>
          <p:cNvPr id="13" name="Straight Arrow Connector 12"/>
          <p:cNvCxnSpPr/>
          <p:nvPr/>
        </p:nvCxnSpPr>
        <p:spPr>
          <a:xfrm rot="5400000" flipH="1" flipV="1">
            <a:off x="-1644650"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42938" y="5713413"/>
            <a:ext cx="8358187"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4221" name="TextBox 14"/>
          <p:cNvSpPr txBox="1">
            <a:spLocks noChangeArrowheads="1"/>
          </p:cNvSpPr>
          <p:nvPr/>
        </p:nvSpPr>
        <p:spPr bwMode="auto">
          <a:xfrm>
            <a:off x="15875" y="714375"/>
            <a:ext cx="1270000" cy="430213"/>
          </a:xfrm>
          <a:prstGeom prst="rect">
            <a:avLst/>
          </a:prstGeom>
          <a:noFill/>
          <a:ln w="9525">
            <a:noFill/>
            <a:miter lim="800000"/>
            <a:headEnd/>
            <a:tailEnd/>
          </a:ln>
        </p:spPr>
        <p:txBody>
          <a:bodyPr wrap="none">
            <a:spAutoFit/>
          </a:bodyPr>
          <a:lstStyle/>
          <a:p>
            <a:pPr algn="ctr"/>
            <a:r>
              <a:rPr lang="fi-FI" sz="1100" b="1" dirty="0">
                <a:solidFill>
                  <a:srgbClr val="000000"/>
                </a:solidFill>
              </a:rPr>
              <a:t>Electricity price </a:t>
            </a:r>
          </a:p>
          <a:p>
            <a:pPr algn="ctr"/>
            <a:r>
              <a:rPr lang="fi-FI" sz="1100" b="1" dirty="0" smtClean="0">
                <a:solidFill>
                  <a:srgbClr val="000000"/>
                </a:solidFill>
              </a:rPr>
              <a:t>USD/MWh</a:t>
            </a:r>
            <a:endParaRPr lang="en-GB" sz="1100" b="1" dirty="0">
              <a:solidFill>
                <a:srgbClr val="000000"/>
              </a:solidFill>
            </a:endParaRPr>
          </a:p>
        </p:txBody>
      </p:sp>
      <p:sp>
        <p:nvSpPr>
          <p:cNvPr id="94222" name="TextBox 15"/>
          <p:cNvSpPr txBox="1">
            <a:spLocks noChangeArrowheads="1"/>
          </p:cNvSpPr>
          <p:nvPr/>
        </p:nvSpPr>
        <p:spPr bwMode="auto">
          <a:xfrm>
            <a:off x="239713" y="5786438"/>
            <a:ext cx="804862" cy="646112"/>
          </a:xfrm>
          <a:prstGeom prst="rect">
            <a:avLst/>
          </a:prstGeom>
          <a:noFill/>
          <a:ln w="9525">
            <a:noFill/>
            <a:miter lim="800000"/>
            <a:headEnd/>
            <a:tailEnd/>
          </a:ln>
        </p:spPr>
        <p:txBody>
          <a:bodyPr wrap="none">
            <a:spAutoFit/>
          </a:bodyPr>
          <a:lstStyle/>
          <a:p>
            <a:r>
              <a:rPr lang="fi-FI" sz="1200" b="1" dirty="0">
                <a:solidFill>
                  <a:srgbClr val="000000"/>
                </a:solidFill>
              </a:rPr>
              <a:t>    ”ISO”</a:t>
            </a:r>
          </a:p>
          <a:p>
            <a:r>
              <a:rPr lang="fi-FI" sz="1200" b="1" dirty="0">
                <a:solidFill>
                  <a:srgbClr val="000000"/>
                </a:solidFill>
              </a:rPr>
              <a:t>+ O&amp;M</a:t>
            </a:r>
          </a:p>
          <a:p>
            <a:r>
              <a:rPr lang="fi-FI" sz="1200" b="1" dirty="0">
                <a:solidFill>
                  <a:srgbClr val="000000"/>
                </a:solidFill>
              </a:rPr>
              <a:t>+ capital</a:t>
            </a:r>
            <a:endParaRPr lang="en-GB" sz="1200" b="1" dirty="0">
              <a:solidFill>
                <a:srgbClr val="000000"/>
              </a:solidFill>
            </a:endParaRPr>
          </a:p>
        </p:txBody>
      </p:sp>
      <p:sp>
        <p:nvSpPr>
          <p:cNvPr id="94225" name="TextBox 18"/>
          <p:cNvSpPr txBox="1">
            <a:spLocks noChangeArrowheads="1"/>
          </p:cNvSpPr>
          <p:nvPr/>
        </p:nvSpPr>
        <p:spPr bwMode="auto">
          <a:xfrm>
            <a:off x="903737" y="5715016"/>
            <a:ext cx="739305"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Ambient</a:t>
            </a:r>
          </a:p>
          <a:p>
            <a:pPr algn="ctr"/>
            <a:r>
              <a:rPr lang="fi-FI" sz="1000" dirty="0" smtClean="0">
                <a:solidFill>
                  <a:srgbClr val="000000"/>
                </a:solidFill>
              </a:rPr>
              <a:t>15→25°C</a:t>
            </a:r>
            <a:endParaRPr lang="fi-FI" sz="1000" dirty="0">
              <a:solidFill>
                <a:srgbClr val="000000"/>
              </a:solidFill>
            </a:endParaRPr>
          </a:p>
        </p:txBody>
      </p:sp>
      <p:sp>
        <p:nvSpPr>
          <p:cNvPr id="94226" name="TextBox 19"/>
          <p:cNvSpPr txBox="1">
            <a:spLocks noChangeArrowheads="1"/>
          </p:cNvSpPr>
          <p:nvPr/>
        </p:nvSpPr>
        <p:spPr bwMode="auto">
          <a:xfrm>
            <a:off x="1285852" y="6100724"/>
            <a:ext cx="77296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Altitude</a:t>
            </a:r>
          </a:p>
          <a:p>
            <a:pPr algn="ctr"/>
            <a:r>
              <a:rPr lang="fi-FI" sz="1000" dirty="0" smtClean="0">
                <a:solidFill>
                  <a:srgbClr val="000000"/>
                </a:solidFill>
              </a:rPr>
              <a:t>0 → 300m</a:t>
            </a:r>
            <a:endParaRPr lang="en-GB" sz="1000" dirty="0">
              <a:solidFill>
                <a:srgbClr val="000000"/>
              </a:solidFill>
            </a:endParaRPr>
          </a:p>
        </p:txBody>
      </p:sp>
      <p:sp>
        <p:nvSpPr>
          <p:cNvPr id="94250" name="TextBox 48"/>
          <p:cNvSpPr txBox="1">
            <a:spLocks noChangeArrowheads="1"/>
          </p:cNvSpPr>
          <p:nvPr/>
        </p:nvSpPr>
        <p:spPr bwMode="auto">
          <a:xfrm>
            <a:off x="2676863" y="5715016"/>
            <a:ext cx="75212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Urea 40%</a:t>
            </a:r>
          </a:p>
          <a:p>
            <a:pPr algn="ctr"/>
            <a:r>
              <a:rPr lang="fi-FI" sz="1000" dirty="0" smtClean="0">
                <a:solidFill>
                  <a:srgbClr val="000000"/>
                </a:solidFill>
              </a:rPr>
              <a:t>+ SCR</a:t>
            </a:r>
            <a:endParaRPr lang="en-GB" sz="1000" dirty="0">
              <a:solidFill>
                <a:srgbClr val="000000"/>
              </a:solidFill>
            </a:endParaRPr>
          </a:p>
        </p:txBody>
      </p:sp>
      <p:sp>
        <p:nvSpPr>
          <p:cNvPr id="94251" name="TextBox 49"/>
          <p:cNvSpPr txBox="1">
            <a:spLocks noChangeArrowheads="1"/>
          </p:cNvSpPr>
          <p:nvPr/>
        </p:nvSpPr>
        <p:spPr bwMode="auto">
          <a:xfrm>
            <a:off x="3357554" y="5715016"/>
            <a:ext cx="681597" cy="707886"/>
          </a:xfrm>
          <a:prstGeom prst="rect">
            <a:avLst/>
          </a:prstGeom>
          <a:noFill/>
          <a:ln w="9525">
            <a:noFill/>
            <a:miter lim="800000"/>
            <a:headEnd/>
            <a:tailEnd/>
          </a:ln>
        </p:spPr>
        <p:txBody>
          <a:bodyPr wrap="none">
            <a:spAutoFit/>
          </a:bodyPr>
          <a:lstStyle/>
          <a:p>
            <a:pPr algn="ctr"/>
            <a:r>
              <a:rPr lang="fi-FI" sz="1000" dirty="0" smtClean="0">
                <a:solidFill>
                  <a:srgbClr val="000000"/>
                </a:solidFill>
              </a:rPr>
              <a:t>Make up</a:t>
            </a:r>
          </a:p>
          <a:p>
            <a:pPr algn="ctr"/>
            <a:r>
              <a:rPr lang="fi-FI" sz="1000" dirty="0" smtClean="0">
                <a:solidFill>
                  <a:srgbClr val="000000"/>
                </a:solidFill>
              </a:rPr>
              <a:t>water for</a:t>
            </a:r>
          </a:p>
          <a:p>
            <a:pPr algn="ctr"/>
            <a:r>
              <a:rPr lang="fi-FI" sz="1000" dirty="0" smtClean="0">
                <a:solidFill>
                  <a:srgbClr val="000000"/>
                </a:solidFill>
              </a:rPr>
              <a:t>cooling</a:t>
            </a:r>
          </a:p>
          <a:p>
            <a:pPr algn="ctr"/>
            <a:r>
              <a:rPr lang="fi-FI" sz="1000" dirty="0" smtClean="0">
                <a:solidFill>
                  <a:srgbClr val="000000"/>
                </a:solidFill>
              </a:rPr>
              <a:t>tower</a:t>
            </a:r>
            <a:endParaRPr lang="en-GB" sz="1000" dirty="0">
              <a:solidFill>
                <a:srgbClr val="000000"/>
              </a:solidFill>
            </a:endParaRPr>
          </a:p>
        </p:txBody>
      </p:sp>
      <p:sp>
        <p:nvSpPr>
          <p:cNvPr id="94282" name="TextBox 166"/>
          <p:cNvSpPr txBox="1">
            <a:spLocks noChangeArrowheads="1"/>
          </p:cNvSpPr>
          <p:nvPr/>
        </p:nvSpPr>
        <p:spPr bwMode="auto">
          <a:xfrm>
            <a:off x="-32" y="2997200"/>
            <a:ext cx="642938" cy="261938"/>
          </a:xfrm>
          <a:prstGeom prst="rect">
            <a:avLst/>
          </a:prstGeom>
          <a:noFill/>
          <a:ln w="9525">
            <a:noFill/>
            <a:miter lim="800000"/>
            <a:headEnd/>
            <a:tailEnd/>
          </a:ln>
        </p:spPr>
        <p:txBody>
          <a:bodyPr>
            <a:spAutoFit/>
          </a:bodyPr>
          <a:lstStyle/>
          <a:p>
            <a:pPr algn="ctr"/>
            <a:r>
              <a:rPr lang="fi-FI" sz="1100" b="1" dirty="0">
                <a:solidFill>
                  <a:srgbClr val="000000"/>
                </a:solidFill>
              </a:rPr>
              <a:t>8</a:t>
            </a:r>
            <a:r>
              <a:rPr lang="fi-FI" sz="1100" b="1" dirty="0" smtClean="0">
                <a:solidFill>
                  <a:srgbClr val="000000"/>
                </a:solidFill>
              </a:rPr>
              <a:t>0,0</a:t>
            </a:r>
            <a:endParaRPr lang="en-GB" sz="1100" b="1" dirty="0">
              <a:solidFill>
                <a:srgbClr val="000000"/>
              </a:solidFill>
            </a:endParaRPr>
          </a:p>
        </p:txBody>
      </p:sp>
      <p:sp>
        <p:nvSpPr>
          <p:cNvPr id="94284" name="TextBox 171"/>
          <p:cNvSpPr txBox="1">
            <a:spLocks noChangeArrowheads="1"/>
          </p:cNvSpPr>
          <p:nvPr/>
        </p:nvSpPr>
        <p:spPr bwMode="auto">
          <a:xfrm>
            <a:off x="0" y="5524517"/>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50,0</a:t>
            </a:r>
          </a:p>
        </p:txBody>
      </p:sp>
      <p:cxnSp>
        <p:nvCxnSpPr>
          <p:cNvPr id="174" name="Straight Connector 173"/>
          <p:cNvCxnSpPr/>
          <p:nvPr/>
        </p:nvCxnSpPr>
        <p:spPr>
          <a:xfrm>
            <a:off x="500063" y="13935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79" name="TextBox 171"/>
          <p:cNvSpPr txBox="1">
            <a:spLocks noChangeArrowheads="1"/>
          </p:cNvSpPr>
          <p:nvPr/>
        </p:nvSpPr>
        <p:spPr bwMode="auto">
          <a:xfrm>
            <a:off x="-28" y="4722824"/>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6</a:t>
            </a:r>
            <a:r>
              <a:rPr lang="fi-FI" sz="1100" b="1" dirty="0" smtClean="0">
                <a:solidFill>
                  <a:srgbClr val="000000"/>
                </a:solidFill>
              </a:rPr>
              <a:t>0,0</a:t>
            </a:r>
            <a:endParaRPr lang="fi-FI" sz="1100" b="1" dirty="0">
              <a:solidFill>
                <a:srgbClr val="000000"/>
              </a:solidFill>
            </a:endParaRPr>
          </a:p>
        </p:txBody>
      </p:sp>
      <p:sp>
        <p:nvSpPr>
          <p:cNvPr id="81" name="TextBox 171"/>
          <p:cNvSpPr txBox="1">
            <a:spLocks noChangeArrowheads="1"/>
          </p:cNvSpPr>
          <p:nvPr/>
        </p:nvSpPr>
        <p:spPr bwMode="auto">
          <a:xfrm>
            <a:off x="-32" y="3856041"/>
            <a:ext cx="642938" cy="261937"/>
          </a:xfrm>
          <a:prstGeom prst="rect">
            <a:avLst/>
          </a:prstGeom>
          <a:noFill/>
          <a:ln w="9525">
            <a:noFill/>
            <a:miter lim="800000"/>
            <a:headEnd/>
            <a:tailEnd/>
          </a:ln>
        </p:spPr>
        <p:txBody>
          <a:bodyPr>
            <a:spAutoFit/>
          </a:bodyPr>
          <a:lstStyle/>
          <a:p>
            <a:pPr algn="ctr"/>
            <a:r>
              <a:rPr lang="fi-FI" sz="1100" b="1" dirty="0" smtClean="0">
                <a:solidFill>
                  <a:srgbClr val="000000"/>
                </a:solidFill>
              </a:rPr>
              <a:t>70,0</a:t>
            </a:r>
            <a:endParaRPr lang="fi-FI" sz="1100" b="1" dirty="0">
              <a:solidFill>
                <a:srgbClr val="000000"/>
              </a:solidFill>
            </a:endParaRPr>
          </a:p>
        </p:txBody>
      </p:sp>
      <p:sp>
        <p:nvSpPr>
          <p:cNvPr id="82" name="TextBox 166"/>
          <p:cNvSpPr txBox="1">
            <a:spLocks noChangeArrowheads="1"/>
          </p:cNvSpPr>
          <p:nvPr/>
        </p:nvSpPr>
        <p:spPr bwMode="auto">
          <a:xfrm>
            <a:off x="-32" y="2120891"/>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90,0</a:t>
            </a:r>
            <a:endParaRPr lang="en-GB" sz="1100" b="1" dirty="0">
              <a:solidFill>
                <a:srgbClr val="000000"/>
              </a:solidFill>
            </a:endParaRPr>
          </a:p>
        </p:txBody>
      </p:sp>
      <p:sp>
        <p:nvSpPr>
          <p:cNvPr id="83" name="TextBox 166"/>
          <p:cNvSpPr txBox="1">
            <a:spLocks noChangeArrowheads="1"/>
          </p:cNvSpPr>
          <p:nvPr/>
        </p:nvSpPr>
        <p:spPr bwMode="auto">
          <a:xfrm>
            <a:off x="-32" y="1263635"/>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100,0</a:t>
            </a:r>
            <a:endParaRPr lang="en-GB" sz="1100" b="1" dirty="0">
              <a:solidFill>
                <a:srgbClr val="000000"/>
              </a:solidFill>
            </a:endParaRPr>
          </a:p>
        </p:txBody>
      </p:sp>
      <p:cxnSp>
        <p:nvCxnSpPr>
          <p:cNvPr id="87" name="Straight Connector 86"/>
          <p:cNvCxnSpPr/>
          <p:nvPr/>
        </p:nvCxnSpPr>
        <p:spPr>
          <a:xfrm>
            <a:off x="500063" y="2255512"/>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500063" y="31280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500063" y="3992884"/>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500063" y="4857760"/>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94" name="TextBox 19"/>
          <p:cNvSpPr txBox="1">
            <a:spLocks noChangeArrowheads="1"/>
          </p:cNvSpPr>
          <p:nvPr/>
        </p:nvSpPr>
        <p:spPr bwMode="auto">
          <a:xfrm>
            <a:off x="1763711" y="5715016"/>
            <a:ext cx="950901"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Gas pressure</a:t>
            </a:r>
          </a:p>
          <a:p>
            <a:pPr algn="ctr"/>
            <a:r>
              <a:rPr lang="fi-FI" sz="1000" dirty="0" smtClean="0">
                <a:solidFill>
                  <a:srgbClr val="000000"/>
                </a:solidFill>
              </a:rPr>
              <a:t>30 → 10 bar</a:t>
            </a:r>
            <a:endParaRPr lang="en-GB" sz="1000" dirty="0">
              <a:solidFill>
                <a:srgbClr val="000000"/>
              </a:solidFill>
            </a:endParaRPr>
          </a:p>
        </p:txBody>
      </p:sp>
      <p:sp>
        <p:nvSpPr>
          <p:cNvPr id="104" name="TextBox 25"/>
          <p:cNvSpPr txBox="1">
            <a:spLocks noChangeArrowheads="1"/>
          </p:cNvSpPr>
          <p:nvPr/>
        </p:nvSpPr>
        <p:spPr bwMode="auto">
          <a:xfrm>
            <a:off x="5324480" y="571501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Running hrs</a:t>
            </a:r>
          </a:p>
          <a:p>
            <a:pPr algn="ctr"/>
            <a:r>
              <a:rPr lang="fi-FI" sz="1000" dirty="0" smtClean="0">
                <a:solidFill>
                  <a:srgbClr val="000000"/>
                </a:solidFill>
              </a:rPr>
              <a:t>8000 → 4000</a:t>
            </a:r>
          </a:p>
        </p:txBody>
      </p:sp>
      <p:sp>
        <p:nvSpPr>
          <p:cNvPr id="105" name="TextBox 25"/>
          <p:cNvSpPr txBox="1">
            <a:spLocks noChangeArrowheads="1"/>
          </p:cNvSpPr>
          <p:nvPr/>
        </p:nvSpPr>
        <p:spPr bwMode="auto">
          <a:xfrm>
            <a:off x="5767444" y="607220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Average load</a:t>
            </a:r>
          </a:p>
          <a:p>
            <a:pPr algn="ctr"/>
            <a:r>
              <a:rPr lang="fi-FI" sz="1000" dirty="0" smtClean="0">
                <a:solidFill>
                  <a:srgbClr val="000000"/>
                </a:solidFill>
              </a:rPr>
              <a:t>100 → 80%</a:t>
            </a:r>
          </a:p>
        </p:txBody>
      </p:sp>
      <p:sp>
        <p:nvSpPr>
          <p:cNvPr id="108" name="TextBox 25"/>
          <p:cNvSpPr txBox="1">
            <a:spLocks noChangeArrowheads="1"/>
          </p:cNvSpPr>
          <p:nvPr/>
        </p:nvSpPr>
        <p:spPr bwMode="auto">
          <a:xfrm>
            <a:off x="6588169" y="5715016"/>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startup fuel</a:t>
            </a:r>
          </a:p>
        </p:txBody>
      </p:sp>
      <p:sp>
        <p:nvSpPr>
          <p:cNvPr id="110" name="TextBox 25"/>
          <p:cNvSpPr txBox="1">
            <a:spLocks noChangeArrowheads="1"/>
          </p:cNvSpPr>
          <p:nvPr/>
        </p:nvSpPr>
        <p:spPr bwMode="auto">
          <a:xfrm>
            <a:off x="7143768" y="6143644"/>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EOH cost</a:t>
            </a:r>
          </a:p>
        </p:txBody>
      </p:sp>
      <p:sp>
        <p:nvSpPr>
          <p:cNvPr id="111" name="TextBox 25"/>
          <p:cNvSpPr txBox="1">
            <a:spLocks noChangeArrowheads="1"/>
          </p:cNvSpPr>
          <p:nvPr/>
        </p:nvSpPr>
        <p:spPr bwMode="auto">
          <a:xfrm>
            <a:off x="7715272" y="5715016"/>
            <a:ext cx="914033"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damage cost</a:t>
            </a:r>
          </a:p>
        </p:txBody>
      </p:sp>
      <p:cxnSp>
        <p:nvCxnSpPr>
          <p:cNvPr id="117" name="Straight Connector 116"/>
          <p:cNvCxnSpPr/>
          <p:nvPr/>
        </p:nvCxnSpPr>
        <p:spPr bwMode="auto">
          <a:xfrm>
            <a:off x="500034" y="5401479"/>
            <a:ext cx="8429684" cy="12700"/>
          </a:xfrm>
          <a:prstGeom prst="line">
            <a:avLst/>
          </a:prstGeom>
          <a:solidFill>
            <a:schemeClr val="accent1"/>
          </a:solidFill>
          <a:ln w="9525" cap="flat" cmpd="sng" algn="ctr">
            <a:solidFill>
              <a:srgbClr val="0070C0"/>
            </a:solidFill>
            <a:prstDash val="solid"/>
            <a:round/>
            <a:headEnd type="none" w="med" len="med"/>
            <a:tailEnd type="none" w="med" len="med"/>
          </a:ln>
          <a:effectLst/>
        </p:spPr>
      </p:cxnSp>
      <p:sp>
        <p:nvSpPr>
          <p:cNvPr id="119" name="TextBox 171"/>
          <p:cNvSpPr txBox="1">
            <a:spLocks noChangeArrowheads="1"/>
          </p:cNvSpPr>
          <p:nvPr/>
        </p:nvSpPr>
        <p:spPr bwMode="auto">
          <a:xfrm>
            <a:off x="-32" y="5269718"/>
            <a:ext cx="642938" cy="261937"/>
          </a:xfrm>
          <a:prstGeom prst="rect">
            <a:avLst/>
          </a:prstGeom>
          <a:noFill/>
          <a:ln w="9525">
            <a:noFill/>
            <a:miter lim="800000"/>
            <a:headEnd/>
            <a:tailEnd/>
          </a:ln>
        </p:spPr>
        <p:txBody>
          <a:bodyPr>
            <a:spAutoFit/>
          </a:bodyPr>
          <a:lstStyle/>
          <a:p>
            <a:pPr algn="ctr"/>
            <a:r>
              <a:rPr lang="fi-FI" sz="1100" b="1" dirty="0" smtClean="0">
                <a:solidFill>
                  <a:srgbClr val="0070C0"/>
                </a:solidFill>
              </a:rPr>
              <a:t>53,6</a:t>
            </a:r>
            <a:endParaRPr lang="fi-FI" sz="1100" b="1" dirty="0">
              <a:solidFill>
                <a:srgbClr val="0070C0"/>
              </a:solidFill>
            </a:endParaRPr>
          </a:p>
        </p:txBody>
      </p:sp>
      <p:sp>
        <p:nvSpPr>
          <p:cNvPr id="74" name="Rectangle 73"/>
          <p:cNvSpPr/>
          <p:nvPr/>
        </p:nvSpPr>
        <p:spPr>
          <a:xfrm>
            <a:off x="1094795" y="5320515"/>
            <a:ext cx="357188" cy="79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27" name="Straight Arrow Connector 126"/>
          <p:cNvCxnSpPr>
            <a:stCxn id="119" idx="3"/>
            <a:endCxn id="74" idx="0"/>
          </p:cNvCxnSpPr>
          <p:nvPr/>
        </p:nvCxnSpPr>
        <p:spPr bwMode="auto">
          <a:xfrm flipV="1">
            <a:off x="642906" y="5320515"/>
            <a:ext cx="630483" cy="80172"/>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28" name="Rectangle 127"/>
          <p:cNvSpPr/>
          <p:nvPr/>
        </p:nvSpPr>
        <p:spPr>
          <a:xfrm>
            <a:off x="1493742" y="5282134"/>
            <a:ext cx="357188" cy="36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31" name="Straight Arrow Connector 130"/>
          <p:cNvCxnSpPr>
            <a:stCxn id="74" idx="0"/>
            <a:endCxn id="128" idx="0"/>
          </p:cNvCxnSpPr>
          <p:nvPr/>
        </p:nvCxnSpPr>
        <p:spPr bwMode="auto">
          <a:xfrm rot="5400000" flipH="1" flipV="1">
            <a:off x="1453672" y="5101852"/>
            <a:ext cx="38381" cy="398947"/>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32" name="Rectangle 131"/>
          <p:cNvSpPr/>
          <p:nvPr/>
        </p:nvSpPr>
        <p:spPr>
          <a:xfrm>
            <a:off x="2060567" y="5228354"/>
            <a:ext cx="357188" cy="54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43" name="Straight Arrow Connector 142"/>
          <p:cNvCxnSpPr>
            <a:stCxn id="128" idx="0"/>
            <a:endCxn id="132" idx="0"/>
          </p:cNvCxnSpPr>
          <p:nvPr/>
        </p:nvCxnSpPr>
        <p:spPr bwMode="auto">
          <a:xfrm rot="5400000" flipH="1" flipV="1">
            <a:off x="1928858" y="4971832"/>
            <a:ext cx="53780" cy="566825"/>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cxnSp>
        <p:nvCxnSpPr>
          <p:cNvPr id="157" name="Straight Arrow Connector 156"/>
          <p:cNvCxnSpPr>
            <a:stCxn id="132" idx="0"/>
          </p:cNvCxnSpPr>
          <p:nvPr/>
        </p:nvCxnSpPr>
        <p:spPr bwMode="auto">
          <a:xfrm rot="5400000" flipH="1" flipV="1">
            <a:off x="2645687" y="4821114"/>
            <a:ext cx="714" cy="813766"/>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62" name="Rectangle 161"/>
          <p:cNvSpPr/>
          <p:nvPr/>
        </p:nvSpPr>
        <p:spPr>
          <a:xfrm>
            <a:off x="3519758" y="5180848"/>
            <a:ext cx="357188" cy="46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64" name="Straight Arrow Connector 163"/>
          <p:cNvCxnSpPr>
            <a:endCxn id="162" idx="0"/>
          </p:cNvCxnSpPr>
          <p:nvPr/>
        </p:nvCxnSpPr>
        <p:spPr bwMode="auto">
          <a:xfrm rot="5400000" flipH="1" flipV="1">
            <a:off x="3352243" y="4881532"/>
            <a:ext cx="46792" cy="645425"/>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66" name="Rectangle 165"/>
          <p:cNvSpPr/>
          <p:nvPr/>
        </p:nvSpPr>
        <p:spPr>
          <a:xfrm>
            <a:off x="4179846" y="5134759"/>
            <a:ext cx="357188" cy="54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68" name="Straight Arrow Connector 167"/>
          <p:cNvCxnSpPr>
            <a:stCxn id="162" idx="0"/>
            <a:endCxn id="166" idx="0"/>
          </p:cNvCxnSpPr>
          <p:nvPr/>
        </p:nvCxnSpPr>
        <p:spPr bwMode="auto">
          <a:xfrm rot="5400000" flipH="1" flipV="1">
            <a:off x="4005352" y="4827760"/>
            <a:ext cx="46089" cy="660088"/>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69" name="Rectangle 168"/>
          <p:cNvSpPr/>
          <p:nvPr/>
        </p:nvSpPr>
        <p:spPr>
          <a:xfrm>
            <a:off x="4853732" y="5000411"/>
            <a:ext cx="357188" cy="129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0" name="TextBox 169"/>
          <p:cNvSpPr txBox="1">
            <a:spLocks noChangeArrowheads="1"/>
          </p:cNvSpPr>
          <p:nvPr/>
        </p:nvSpPr>
        <p:spPr bwMode="auto">
          <a:xfrm>
            <a:off x="4841877" y="5085891"/>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1,5</a:t>
            </a:r>
            <a:endParaRPr lang="en-GB" sz="1100" dirty="0">
              <a:solidFill>
                <a:srgbClr val="000000"/>
              </a:solidFill>
            </a:endParaRPr>
          </a:p>
        </p:txBody>
      </p:sp>
      <p:cxnSp>
        <p:nvCxnSpPr>
          <p:cNvPr id="172" name="Straight Arrow Connector 171"/>
          <p:cNvCxnSpPr>
            <a:stCxn id="166" idx="0"/>
            <a:endCxn id="169" idx="0"/>
          </p:cNvCxnSpPr>
          <p:nvPr/>
        </p:nvCxnSpPr>
        <p:spPr bwMode="auto">
          <a:xfrm rot="5400000" flipH="1" flipV="1">
            <a:off x="4628209" y="4730642"/>
            <a:ext cx="134348" cy="673886"/>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75" name="Rectangle 174"/>
          <p:cNvSpPr/>
          <p:nvPr/>
        </p:nvSpPr>
        <p:spPr>
          <a:xfrm>
            <a:off x="5619734" y="3645817"/>
            <a:ext cx="357188" cy="1357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6" name="TextBox 175"/>
          <p:cNvSpPr txBox="1">
            <a:spLocks noChangeArrowheads="1"/>
          </p:cNvSpPr>
          <p:nvPr/>
        </p:nvSpPr>
        <p:spPr bwMode="auto">
          <a:xfrm>
            <a:off x="5510219" y="4214818"/>
            <a:ext cx="571504"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15,7</a:t>
            </a:r>
            <a:endParaRPr lang="en-GB" sz="1100" dirty="0">
              <a:solidFill>
                <a:srgbClr val="000000"/>
              </a:solidFill>
            </a:endParaRPr>
          </a:p>
        </p:txBody>
      </p:sp>
      <p:cxnSp>
        <p:nvCxnSpPr>
          <p:cNvPr id="178" name="Straight Arrow Connector 177"/>
          <p:cNvCxnSpPr>
            <a:stCxn id="169" idx="0"/>
            <a:endCxn id="175" idx="0"/>
          </p:cNvCxnSpPr>
          <p:nvPr/>
        </p:nvCxnSpPr>
        <p:spPr bwMode="auto">
          <a:xfrm rot="5400000" flipH="1" flipV="1">
            <a:off x="4738030" y="3940113"/>
            <a:ext cx="1354594" cy="766002"/>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79" name="Rectangle 178"/>
          <p:cNvSpPr/>
          <p:nvPr/>
        </p:nvSpPr>
        <p:spPr>
          <a:xfrm>
            <a:off x="6062698" y="2811714"/>
            <a:ext cx="357188" cy="831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80" name="TextBox 179"/>
          <p:cNvSpPr txBox="1">
            <a:spLocks noChangeArrowheads="1"/>
          </p:cNvSpPr>
          <p:nvPr/>
        </p:nvSpPr>
        <p:spPr bwMode="auto">
          <a:xfrm>
            <a:off x="5965039" y="3095952"/>
            <a:ext cx="550866"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9,6</a:t>
            </a:r>
            <a:endParaRPr lang="en-GB" sz="1100" dirty="0">
              <a:solidFill>
                <a:srgbClr val="000000"/>
              </a:solidFill>
            </a:endParaRPr>
          </a:p>
        </p:txBody>
      </p:sp>
      <p:cxnSp>
        <p:nvCxnSpPr>
          <p:cNvPr id="182" name="Straight Arrow Connector 181"/>
          <p:cNvCxnSpPr>
            <a:stCxn id="175" idx="0"/>
            <a:endCxn id="179" idx="0"/>
          </p:cNvCxnSpPr>
          <p:nvPr/>
        </p:nvCxnSpPr>
        <p:spPr bwMode="auto">
          <a:xfrm rot="5400000" flipH="1" flipV="1">
            <a:off x="5602759" y="3007284"/>
            <a:ext cx="834103" cy="442964"/>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83" name="Rectangle 182"/>
          <p:cNvSpPr/>
          <p:nvPr/>
        </p:nvSpPr>
        <p:spPr>
          <a:xfrm>
            <a:off x="6836134" y="2758310"/>
            <a:ext cx="357188" cy="46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86" name="Straight Arrow Connector 185"/>
          <p:cNvCxnSpPr>
            <a:stCxn id="179" idx="0"/>
            <a:endCxn id="183" idx="0"/>
          </p:cNvCxnSpPr>
          <p:nvPr/>
        </p:nvCxnSpPr>
        <p:spPr bwMode="auto">
          <a:xfrm rot="5400000" flipH="1" flipV="1">
            <a:off x="6601308" y="2398294"/>
            <a:ext cx="53404" cy="773436"/>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87" name="Rectangle 186"/>
          <p:cNvSpPr/>
          <p:nvPr/>
        </p:nvSpPr>
        <p:spPr>
          <a:xfrm>
            <a:off x="7391733" y="2602680"/>
            <a:ext cx="357188" cy="154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89" name="Straight Arrow Connector 188"/>
          <p:cNvCxnSpPr>
            <a:stCxn id="183" idx="0"/>
            <a:endCxn id="187" idx="0"/>
          </p:cNvCxnSpPr>
          <p:nvPr/>
        </p:nvCxnSpPr>
        <p:spPr bwMode="auto">
          <a:xfrm rot="5400000" flipH="1" flipV="1">
            <a:off x="7214712" y="2402696"/>
            <a:ext cx="155630" cy="555599"/>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90" name="Rectangle 189"/>
          <p:cNvSpPr/>
          <p:nvPr/>
        </p:nvSpPr>
        <p:spPr>
          <a:xfrm>
            <a:off x="7993694" y="2487393"/>
            <a:ext cx="357188" cy="115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92" name="Straight Arrow Connector 191"/>
          <p:cNvCxnSpPr>
            <a:stCxn id="187" idx="0"/>
            <a:endCxn id="190" idx="0"/>
          </p:cNvCxnSpPr>
          <p:nvPr/>
        </p:nvCxnSpPr>
        <p:spPr bwMode="auto">
          <a:xfrm rot="5400000" flipH="1" flipV="1">
            <a:off x="7813664" y="2244057"/>
            <a:ext cx="115287" cy="601961"/>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cxnSp>
        <p:nvCxnSpPr>
          <p:cNvPr id="195" name="Straight Connector 194"/>
          <p:cNvCxnSpPr>
            <a:stCxn id="190" idx="0"/>
          </p:cNvCxnSpPr>
          <p:nvPr/>
        </p:nvCxnSpPr>
        <p:spPr bwMode="auto">
          <a:xfrm rot="5400000" flipH="1" flipV="1">
            <a:off x="8550315" y="2107990"/>
            <a:ext cx="1376" cy="757431"/>
          </a:xfrm>
          <a:prstGeom prst="line">
            <a:avLst/>
          </a:prstGeom>
          <a:solidFill>
            <a:schemeClr val="accent1"/>
          </a:solidFill>
          <a:ln w="9525" cap="flat" cmpd="sng" algn="ctr">
            <a:solidFill>
              <a:srgbClr val="0070C0"/>
            </a:solidFill>
            <a:prstDash val="solid"/>
            <a:round/>
            <a:headEnd type="none" w="med" len="med"/>
            <a:tailEnd type="none" w="med" len="med"/>
          </a:ln>
          <a:effectLst/>
        </p:spPr>
      </p:cxnSp>
      <p:sp>
        <p:nvSpPr>
          <p:cNvPr id="199" name="TextBox 198"/>
          <p:cNvSpPr txBox="1"/>
          <p:nvPr/>
        </p:nvSpPr>
        <p:spPr>
          <a:xfrm>
            <a:off x="7715272" y="2032076"/>
            <a:ext cx="1127232" cy="253916"/>
          </a:xfrm>
          <a:prstGeom prst="rect">
            <a:avLst/>
          </a:prstGeom>
          <a:noFill/>
        </p:spPr>
        <p:txBody>
          <a:bodyPr wrap="none">
            <a:spAutoFit/>
          </a:bodyPr>
          <a:lstStyle/>
          <a:p>
            <a:pPr>
              <a:defRPr/>
            </a:pPr>
            <a:r>
              <a:rPr lang="fi-FI" sz="1050" b="1" dirty="0" smtClean="0">
                <a:solidFill>
                  <a:srgbClr val="0070C0"/>
                </a:solidFill>
              </a:rPr>
              <a:t>87,2 USD/MWh</a:t>
            </a:r>
            <a:endParaRPr lang="en-GB" sz="1050" b="1" dirty="0">
              <a:solidFill>
                <a:srgbClr val="0070C0"/>
              </a:solidFill>
            </a:endParaRPr>
          </a:p>
        </p:txBody>
      </p:sp>
      <p:sp>
        <p:nvSpPr>
          <p:cNvPr id="77" name="TextBox 76"/>
          <p:cNvSpPr txBox="1">
            <a:spLocks noChangeArrowheads="1"/>
          </p:cNvSpPr>
          <p:nvPr/>
        </p:nvSpPr>
        <p:spPr bwMode="auto">
          <a:xfrm>
            <a:off x="1077333" y="5049381"/>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0,9</a:t>
            </a:r>
            <a:endParaRPr lang="en-GB" sz="1100" dirty="0">
              <a:solidFill>
                <a:srgbClr val="000000"/>
              </a:solidFill>
            </a:endParaRPr>
          </a:p>
        </p:txBody>
      </p:sp>
      <p:sp>
        <p:nvSpPr>
          <p:cNvPr id="78" name="TextBox 77"/>
          <p:cNvSpPr txBox="1">
            <a:spLocks noChangeArrowheads="1"/>
          </p:cNvSpPr>
          <p:nvPr/>
        </p:nvSpPr>
        <p:spPr bwMode="auto">
          <a:xfrm>
            <a:off x="1482630" y="5030001"/>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0,4</a:t>
            </a:r>
            <a:endParaRPr lang="en-GB" sz="1100" dirty="0">
              <a:solidFill>
                <a:srgbClr val="000000"/>
              </a:solidFill>
            </a:endParaRPr>
          </a:p>
        </p:txBody>
      </p:sp>
      <p:sp>
        <p:nvSpPr>
          <p:cNvPr id="80" name="TextBox 79"/>
          <p:cNvSpPr txBox="1">
            <a:spLocks noChangeArrowheads="1"/>
          </p:cNvSpPr>
          <p:nvPr/>
        </p:nvSpPr>
        <p:spPr bwMode="auto">
          <a:xfrm>
            <a:off x="2049455" y="4972851"/>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0,6</a:t>
            </a:r>
            <a:endParaRPr lang="en-GB" sz="1100" dirty="0">
              <a:solidFill>
                <a:srgbClr val="000000"/>
              </a:solidFill>
            </a:endParaRPr>
          </a:p>
        </p:txBody>
      </p:sp>
      <p:sp>
        <p:nvSpPr>
          <p:cNvPr id="84" name="TextBox 83"/>
          <p:cNvSpPr txBox="1">
            <a:spLocks noChangeArrowheads="1"/>
          </p:cNvSpPr>
          <p:nvPr/>
        </p:nvSpPr>
        <p:spPr bwMode="auto">
          <a:xfrm>
            <a:off x="3508646" y="5187165"/>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0,5</a:t>
            </a:r>
            <a:endParaRPr lang="en-GB" sz="1100" dirty="0">
              <a:solidFill>
                <a:srgbClr val="000000"/>
              </a:solidFill>
            </a:endParaRPr>
          </a:p>
        </p:txBody>
      </p:sp>
      <p:sp>
        <p:nvSpPr>
          <p:cNvPr id="85" name="TextBox 84"/>
          <p:cNvSpPr txBox="1">
            <a:spLocks noChangeArrowheads="1"/>
          </p:cNvSpPr>
          <p:nvPr/>
        </p:nvSpPr>
        <p:spPr bwMode="auto">
          <a:xfrm>
            <a:off x="4162384" y="5142715"/>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0,6</a:t>
            </a:r>
            <a:endParaRPr lang="en-GB" sz="1100" dirty="0">
              <a:solidFill>
                <a:srgbClr val="000000"/>
              </a:solidFill>
            </a:endParaRPr>
          </a:p>
        </p:txBody>
      </p:sp>
      <p:sp>
        <p:nvSpPr>
          <p:cNvPr id="86" name="TextBox 85"/>
          <p:cNvSpPr txBox="1">
            <a:spLocks noChangeArrowheads="1"/>
          </p:cNvSpPr>
          <p:nvPr/>
        </p:nvSpPr>
        <p:spPr bwMode="auto">
          <a:xfrm>
            <a:off x="7380307" y="2357430"/>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1,8</a:t>
            </a:r>
            <a:endParaRPr lang="en-GB" sz="1100" dirty="0">
              <a:solidFill>
                <a:srgbClr val="000000"/>
              </a:solidFill>
            </a:endParaRPr>
          </a:p>
        </p:txBody>
      </p:sp>
      <p:sp>
        <p:nvSpPr>
          <p:cNvPr id="90" name="TextBox 89"/>
          <p:cNvSpPr txBox="1">
            <a:spLocks noChangeArrowheads="1"/>
          </p:cNvSpPr>
          <p:nvPr/>
        </p:nvSpPr>
        <p:spPr bwMode="auto">
          <a:xfrm>
            <a:off x="7981977" y="2238696"/>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1,3</a:t>
            </a:r>
            <a:endParaRPr lang="en-GB" sz="1100" dirty="0">
              <a:solidFill>
                <a:srgbClr val="000000"/>
              </a:solidFill>
            </a:endParaRPr>
          </a:p>
        </p:txBody>
      </p:sp>
      <p:cxnSp>
        <p:nvCxnSpPr>
          <p:cNvPr id="97" name="Straight Arrow Connector 96"/>
          <p:cNvCxnSpPr/>
          <p:nvPr/>
        </p:nvCxnSpPr>
        <p:spPr bwMode="auto">
          <a:xfrm rot="5400000">
            <a:off x="7202111" y="3941367"/>
            <a:ext cx="2882918" cy="794"/>
          </a:xfrm>
          <a:prstGeom prst="straightConnector1">
            <a:avLst/>
          </a:prstGeom>
          <a:solidFill>
            <a:schemeClr val="accent1"/>
          </a:solidFill>
          <a:ln w="9525" cap="flat" cmpd="sng" algn="ctr">
            <a:solidFill>
              <a:srgbClr val="0070C0"/>
            </a:solidFill>
            <a:prstDash val="solid"/>
            <a:round/>
            <a:headEnd type="arrow"/>
            <a:tailEnd type="arrow"/>
          </a:ln>
          <a:effectLst/>
        </p:spPr>
      </p:cxnSp>
      <p:sp>
        <p:nvSpPr>
          <p:cNvPr id="98" name="TextBox 97"/>
          <p:cNvSpPr txBox="1"/>
          <p:nvPr/>
        </p:nvSpPr>
        <p:spPr>
          <a:xfrm>
            <a:off x="7516734" y="3628315"/>
            <a:ext cx="1127232" cy="253916"/>
          </a:xfrm>
          <a:prstGeom prst="rect">
            <a:avLst/>
          </a:prstGeom>
          <a:noFill/>
          <a:ln>
            <a:noFill/>
          </a:ln>
        </p:spPr>
        <p:txBody>
          <a:bodyPr wrap="none">
            <a:spAutoFit/>
          </a:bodyPr>
          <a:lstStyle/>
          <a:p>
            <a:pPr>
              <a:defRPr/>
            </a:pPr>
            <a:r>
              <a:rPr lang="fi-FI" sz="1050" b="1" u="sng" dirty="0" smtClean="0">
                <a:solidFill>
                  <a:srgbClr val="0070C0"/>
                </a:solidFill>
              </a:rPr>
              <a:t>33,6 USD/MWh</a:t>
            </a:r>
            <a:endParaRPr lang="en-GB" sz="1050" b="1" u="sng" dirty="0">
              <a:solidFill>
                <a:srgbClr val="0070C0"/>
              </a:solidFill>
            </a:endParaRPr>
          </a:p>
        </p:txBody>
      </p:sp>
      <p:cxnSp>
        <p:nvCxnSpPr>
          <p:cNvPr id="145" name="Straight Connector 144"/>
          <p:cNvCxnSpPr/>
          <p:nvPr/>
        </p:nvCxnSpPr>
        <p:spPr>
          <a:xfrm rot="16200000" flipV="1">
            <a:off x="71417" y="3786179"/>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rot="16200000" flipV="1">
            <a:off x="1357298" y="3786178"/>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rot="16200000" flipV="1">
            <a:off x="2714621"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rot="16200000" flipV="1">
            <a:off x="4000505"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rot="5400000" flipH="1" flipV="1">
            <a:off x="6570692"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4" name="TextBox 17"/>
          <p:cNvSpPr txBox="1">
            <a:spLocks noChangeArrowheads="1"/>
          </p:cNvSpPr>
          <p:nvPr/>
        </p:nvSpPr>
        <p:spPr bwMode="auto">
          <a:xfrm>
            <a:off x="873350" y="6581025"/>
            <a:ext cx="1626948" cy="276999"/>
          </a:xfrm>
          <a:prstGeom prst="rect">
            <a:avLst/>
          </a:prstGeom>
          <a:noFill/>
          <a:ln w="9525">
            <a:noFill/>
            <a:miter lim="800000"/>
            <a:headEnd/>
            <a:tailEnd/>
          </a:ln>
        </p:spPr>
        <p:txBody>
          <a:bodyPr wrap="square">
            <a:spAutoFit/>
          </a:bodyPr>
          <a:lstStyle/>
          <a:p>
            <a:pPr algn="ctr"/>
            <a:r>
              <a:rPr lang="fi-FI" sz="1200" b="1" dirty="0" smtClean="0">
                <a:solidFill>
                  <a:srgbClr val="000000"/>
                </a:solidFill>
              </a:rPr>
              <a:t>Site conditions</a:t>
            </a:r>
            <a:endParaRPr lang="en-GB" sz="1200" b="1" dirty="0">
              <a:solidFill>
                <a:srgbClr val="000000"/>
              </a:solidFill>
            </a:endParaRPr>
          </a:p>
        </p:txBody>
      </p:sp>
      <p:sp>
        <p:nvSpPr>
          <p:cNvPr id="125" name="TextBox 28"/>
          <p:cNvSpPr txBox="1">
            <a:spLocks noChangeArrowheads="1"/>
          </p:cNvSpPr>
          <p:nvPr/>
        </p:nvSpPr>
        <p:spPr bwMode="auto">
          <a:xfrm>
            <a:off x="5609702" y="6396359"/>
            <a:ext cx="811441"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Running</a:t>
            </a:r>
          </a:p>
          <a:p>
            <a:pPr algn="ctr"/>
            <a:r>
              <a:rPr lang="fi-FI" sz="1200" b="1" dirty="0" smtClean="0">
                <a:solidFill>
                  <a:srgbClr val="000000"/>
                </a:solidFill>
              </a:rPr>
              <a:t>profile</a:t>
            </a:r>
            <a:endParaRPr lang="en-GB" sz="1200" b="1" dirty="0">
              <a:solidFill>
                <a:srgbClr val="000000"/>
              </a:solidFill>
            </a:endParaRPr>
          </a:p>
        </p:txBody>
      </p:sp>
      <p:sp>
        <p:nvSpPr>
          <p:cNvPr id="126" name="TextBox 47"/>
          <p:cNvSpPr txBox="1">
            <a:spLocks noChangeArrowheads="1"/>
          </p:cNvSpPr>
          <p:nvPr/>
        </p:nvSpPr>
        <p:spPr bwMode="auto">
          <a:xfrm>
            <a:off x="2643174" y="6396359"/>
            <a:ext cx="1428760" cy="461665"/>
          </a:xfrm>
          <a:prstGeom prst="rect">
            <a:avLst/>
          </a:prstGeom>
          <a:noFill/>
          <a:ln w="9525">
            <a:noFill/>
            <a:miter lim="800000"/>
            <a:headEnd/>
            <a:tailEnd/>
          </a:ln>
        </p:spPr>
        <p:txBody>
          <a:bodyPr wrap="square">
            <a:spAutoFit/>
          </a:bodyPr>
          <a:lstStyle/>
          <a:p>
            <a:pPr algn="ctr"/>
            <a:r>
              <a:rPr lang="fi-FI" sz="1200" b="1" dirty="0" smtClean="0">
                <a:solidFill>
                  <a:srgbClr val="000000"/>
                </a:solidFill>
              </a:rPr>
              <a:t>Operational expenses</a:t>
            </a:r>
            <a:endParaRPr lang="en-GB" sz="1200" b="1" dirty="0">
              <a:solidFill>
                <a:srgbClr val="000000"/>
              </a:solidFill>
            </a:endParaRPr>
          </a:p>
        </p:txBody>
      </p:sp>
      <p:sp>
        <p:nvSpPr>
          <p:cNvPr id="130" name="TextBox 28"/>
          <p:cNvSpPr txBox="1">
            <a:spLocks noChangeArrowheads="1"/>
          </p:cNvSpPr>
          <p:nvPr/>
        </p:nvSpPr>
        <p:spPr bwMode="auto">
          <a:xfrm>
            <a:off x="7072330" y="6581025"/>
            <a:ext cx="1366080" cy="276999"/>
          </a:xfrm>
          <a:prstGeom prst="rect">
            <a:avLst/>
          </a:prstGeom>
          <a:noFill/>
          <a:ln w="9525">
            <a:noFill/>
            <a:miter lim="800000"/>
            <a:headEnd/>
            <a:tailEnd/>
          </a:ln>
        </p:spPr>
        <p:txBody>
          <a:bodyPr wrap="none">
            <a:spAutoFit/>
          </a:bodyPr>
          <a:lstStyle/>
          <a:p>
            <a:pPr algn="ctr"/>
            <a:r>
              <a:rPr lang="fi-FI" sz="1200" b="1" dirty="0" smtClean="0">
                <a:solidFill>
                  <a:srgbClr val="000000"/>
                </a:solidFill>
              </a:rPr>
              <a:t>Operation mode</a:t>
            </a:r>
            <a:endParaRPr lang="en-GB" sz="1200" b="1" dirty="0">
              <a:solidFill>
                <a:srgbClr val="000000"/>
              </a:solidFill>
            </a:endParaRPr>
          </a:p>
        </p:txBody>
      </p:sp>
      <p:cxnSp>
        <p:nvCxnSpPr>
          <p:cNvPr id="109" name="Straight Arrow Connector 108"/>
          <p:cNvCxnSpPr/>
          <p:nvPr/>
        </p:nvCxnSpPr>
        <p:spPr bwMode="auto">
          <a:xfrm rot="16200000" flipH="1">
            <a:off x="8495005" y="2779973"/>
            <a:ext cx="571508" cy="12170"/>
          </a:xfrm>
          <a:prstGeom prst="straightConnector1">
            <a:avLst/>
          </a:prstGeom>
          <a:solidFill>
            <a:schemeClr val="accent1"/>
          </a:solidFill>
          <a:ln w="9525" cap="flat" cmpd="sng" algn="ctr">
            <a:solidFill>
              <a:srgbClr val="FF0000"/>
            </a:solidFill>
            <a:prstDash val="solid"/>
            <a:round/>
            <a:headEnd type="arrow"/>
            <a:tailEnd type="arrow"/>
          </a:ln>
          <a:effectLst/>
        </p:spPr>
      </p:cxnSp>
      <p:sp>
        <p:nvSpPr>
          <p:cNvPr id="135" name="TextBox 134"/>
          <p:cNvSpPr txBox="1"/>
          <p:nvPr/>
        </p:nvSpPr>
        <p:spPr>
          <a:xfrm>
            <a:off x="7694636" y="2713032"/>
            <a:ext cx="1143008" cy="253916"/>
          </a:xfrm>
          <a:prstGeom prst="rect">
            <a:avLst/>
          </a:prstGeom>
          <a:noFill/>
        </p:spPr>
        <p:txBody>
          <a:bodyPr wrap="square" rtlCol="0">
            <a:spAutoFit/>
          </a:bodyPr>
          <a:lstStyle/>
          <a:p>
            <a:r>
              <a:rPr lang="fi-FI" sz="1050" b="1" dirty="0" smtClean="0">
                <a:solidFill>
                  <a:srgbClr val="FF0000"/>
                </a:solidFill>
              </a:rPr>
              <a:t>6,6 USD/MWh!</a:t>
            </a:r>
            <a:endParaRPr lang="en-GB" sz="1050" b="1" dirty="0">
              <a:solidFill>
                <a:srgbClr val="FF0000"/>
              </a:solidFill>
            </a:endParaRPr>
          </a:p>
        </p:txBody>
      </p:sp>
      <p:sp>
        <p:nvSpPr>
          <p:cNvPr id="137" name="TextBox 25"/>
          <p:cNvSpPr txBox="1">
            <a:spLocks noChangeArrowheads="1"/>
          </p:cNvSpPr>
          <p:nvPr/>
        </p:nvSpPr>
        <p:spPr bwMode="auto">
          <a:xfrm>
            <a:off x="3951919" y="5715016"/>
            <a:ext cx="813043"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 </a:t>
            </a:r>
          </a:p>
          <a:p>
            <a:pPr algn="ctr"/>
            <a:r>
              <a:rPr lang="fi-FI" sz="1000" dirty="0" smtClean="0">
                <a:solidFill>
                  <a:srgbClr val="000000"/>
                </a:solidFill>
              </a:rPr>
              <a:t>output</a:t>
            </a:r>
            <a:endParaRPr lang="en-GB" sz="1000" dirty="0">
              <a:solidFill>
                <a:srgbClr val="000000"/>
              </a:solidFill>
            </a:endParaRPr>
          </a:p>
        </p:txBody>
      </p:sp>
      <p:sp>
        <p:nvSpPr>
          <p:cNvPr id="138" name="TextBox 25"/>
          <p:cNvSpPr txBox="1">
            <a:spLocks noChangeArrowheads="1"/>
          </p:cNvSpPr>
          <p:nvPr/>
        </p:nvSpPr>
        <p:spPr bwMode="auto">
          <a:xfrm>
            <a:off x="4628209" y="5715016"/>
            <a:ext cx="808235"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a:t>
            </a:r>
          </a:p>
          <a:p>
            <a:pPr algn="ctr"/>
            <a:r>
              <a:rPr lang="fi-FI" sz="1000" dirty="0" smtClean="0">
                <a:solidFill>
                  <a:srgbClr val="000000"/>
                </a:solidFill>
              </a:rPr>
              <a:t>heat rate</a:t>
            </a:r>
          </a:p>
        </p:txBody>
      </p:sp>
      <p:sp>
        <p:nvSpPr>
          <p:cNvPr id="139" name="TextBox 47"/>
          <p:cNvSpPr txBox="1">
            <a:spLocks noChangeArrowheads="1"/>
          </p:cNvSpPr>
          <p:nvPr/>
        </p:nvSpPr>
        <p:spPr bwMode="auto">
          <a:xfrm>
            <a:off x="4134855" y="6396359"/>
            <a:ext cx="1122422"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Performance</a:t>
            </a:r>
          </a:p>
          <a:p>
            <a:pPr algn="ctr"/>
            <a:r>
              <a:rPr lang="fi-FI" sz="1200" b="1" dirty="0" smtClean="0">
                <a:solidFill>
                  <a:srgbClr val="000000"/>
                </a:solidFill>
              </a:rPr>
              <a:t>degradation</a:t>
            </a:r>
            <a:endParaRPr lang="en-GB" sz="1200" b="1" dirty="0">
              <a:solidFill>
                <a:srgbClr val="000000"/>
              </a:solidFill>
            </a:endParaRPr>
          </a:p>
        </p:txBody>
      </p:sp>
      <p:sp>
        <p:nvSpPr>
          <p:cNvPr id="103" name="TextBox 102"/>
          <p:cNvSpPr txBox="1"/>
          <p:nvPr/>
        </p:nvSpPr>
        <p:spPr>
          <a:xfrm>
            <a:off x="6286512" y="571480"/>
            <a:ext cx="2714644" cy="461665"/>
          </a:xfrm>
          <a:prstGeom prst="rect">
            <a:avLst/>
          </a:prstGeom>
          <a:noFill/>
        </p:spPr>
        <p:txBody>
          <a:bodyPr wrap="square" rtlCol="0">
            <a:spAutoFit/>
          </a:bodyPr>
          <a:lstStyle/>
          <a:p>
            <a:r>
              <a:rPr lang="fi-FI" sz="1200" dirty="0" smtClean="0">
                <a:solidFill>
                  <a:srgbClr val="FF0000"/>
                </a:solidFill>
              </a:rPr>
              <a:t>13 x W18V50SG + ST = 263 MW</a:t>
            </a:r>
          </a:p>
          <a:p>
            <a:r>
              <a:rPr lang="fi-FI" sz="1200" dirty="0" smtClean="0">
                <a:solidFill>
                  <a:srgbClr val="0070C0"/>
                </a:solidFill>
              </a:rPr>
              <a:t>  1 x GE7241FA + ST  = 253 MW</a:t>
            </a:r>
            <a:endParaRPr lang="en-GB" sz="1200" dirty="0">
              <a:solidFill>
                <a:srgbClr val="0070C0"/>
              </a:solidFill>
            </a:endParaRPr>
          </a:p>
        </p:txBody>
      </p:sp>
      <p:sp>
        <p:nvSpPr>
          <p:cNvPr id="107" name="Rectangle 106"/>
          <p:cNvSpPr/>
          <p:nvPr/>
        </p:nvSpPr>
        <p:spPr bwMode="auto">
          <a:xfrm>
            <a:off x="857224" y="1214422"/>
            <a:ext cx="4286280" cy="2571755"/>
          </a:xfrm>
          <a:prstGeom prst="rect">
            <a:avLst/>
          </a:prstGeom>
          <a:solidFill>
            <a:schemeClr val="bg1"/>
          </a:solidFill>
          <a:ln w="9525">
            <a:noFill/>
            <a:round/>
            <a:headEnd/>
            <a:tailEnd/>
          </a:ln>
          <a:effectLst>
            <a:outerShdw blurRad="190500" algn="ctr" rotWithShape="0">
              <a:prstClr val="black">
                <a:alpha val="40000"/>
              </a:prstClr>
            </a:outerShdw>
          </a:effectLst>
        </p:spPr>
        <p:txBody>
          <a:bodyPr rtlCol="0" anchor="t"/>
          <a:lstStyle/>
          <a:p>
            <a:r>
              <a:rPr lang="fi-FI" sz="1400" dirty="0" err="1" smtClean="0">
                <a:solidFill>
                  <a:schemeClr val="accent1"/>
                </a:solidFill>
              </a:rPr>
              <a:t>Parameter</a:t>
            </a:r>
            <a:r>
              <a:rPr lang="fi-FI" sz="1400" dirty="0" smtClean="0">
                <a:solidFill>
                  <a:schemeClr val="accent1"/>
                </a:solidFill>
              </a:rPr>
              <a:t> </a:t>
            </a:r>
            <a:r>
              <a:rPr lang="fi-FI" sz="1400" dirty="0" err="1" smtClean="0">
                <a:solidFill>
                  <a:schemeClr val="accent1"/>
                </a:solidFill>
              </a:rPr>
              <a:t>values</a:t>
            </a:r>
            <a:r>
              <a:rPr lang="fi-FI" sz="1400" dirty="0" smtClean="0">
                <a:solidFill>
                  <a:schemeClr val="accent1"/>
                </a:solidFill>
              </a:rPr>
              <a:t>:</a:t>
            </a:r>
          </a:p>
          <a:p>
            <a:pPr marL="182563" indent="-182563">
              <a:buFont typeface="Arial" pitchFamily="34" charset="0"/>
              <a:buChar char="•"/>
            </a:pPr>
            <a:r>
              <a:rPr lang="fi-FI" sz="1200" dirty="0" smtClean="0">
                <a:solidFill>
                  <a:srgbClr val="000000"/>
                </a:solidFill>
              </a:rPr>
              <a:t>Fuel price: $20/MWh</a:t>
            </a:r>
          </a:p>
          <a:p>
            <a:pPr marL="182563" indent="-182563">
              <a:buFont typeface="Arial" pitchFamily="34" charset="0"/>
              <a:buChar char="•"/>
            </a:pPr>
            <a:r>
              <a:rPr lang="fi-FI" sz="1200" dirty="0" smtClean="0">
                <a:solidFill>
                  <a:srgbClr val="000000"/>
                </a:solidFill>
              </a:rPr>
              <a:t>Lube oil price: $2000/m</a:t>
            </a:r>
            <a:r>
              <a:rPr lang="fi-FI" sz="1200" baseline="30000" dirty="0" smtClean="0">
                <a:solidFill>
                  <a:srgbClr val="000000"/>
                </a:solidFill>
              </a:rPr>
              <a:t>3</a:t>
            </a:r>
          </a:p>
          <a:p>
            <a:pPr marL="182563" indent="-182563">
              <a:buFont typeface="Arial" pitchFamily="34" charset="0"/>
              <a:buChar char="•"/>
            </a:pPr>
            <a:r>
              <a:rPr lang="fi-FI" sz="1200" dirty="0" smtClean="0">
                <a:solidFill>
                  <a:srgbClr val="000000"/>
                </a:solidFill>
              </a:rPr>
              <a:t>Urea 40% price: $400/m</a:t>
            </a:r>
            <a:r>
              <a:rPr lang="fi-FI" sz="1200" baseline="30000" dirty="0" smtClean="0">
                <a:solidFill>
                  <a:srgbClr val="000000"/>
                </a:solidFill>
              </a:rPr>
              <a:t>3</a:t>
            </a:r>
          </a:p>
          <a:p>
            <a:pPr marL="182563" indent="-182563">
              <a:buFont typeface="Arial" pitchFamily="34" charset="0"/>
              <a:buChar char="•"/>
            </a:pPr>
            <a:r>
              <a:rPr lang="fi-FI" sz="1200" dirty="0" smtClean="0">
                <a:solidFill>
                  <a:srgbClr val="000000"/>
                </a:solidFill>
              </a:rPr>
              <a:t>Cooling tower make up water price: $0.5/m</a:t>
            </a:r>
            <a:r>
              <a:rPr lang="fi-FI" sz="1200" baseline="30000" dirty="0" smtClean="0">
                <a:solidFill>
                  <a:srgbClr val="000000"/>
                </a:solidFill>
              </a:rPr>
              <a:t>3</a:t>
            </a:r>
            <a:endParaRPr lang="fi-FI" sz="1200" dirty="0" smtClean="0">
              <a:solidFill>
                <a:srgbClr val="000000"/>
              </a:solidFill>
            </a:endParaRPr>
          </a:p>
          <a:p>
            <a:pPr marL="182563" indent="-182563">
              <a:buFont typeface="Arial" pitchFamily="34" charset="0"/>
              <a:buChar char="•"/>
            </a:pPr>
            <a:r>
              <a:rPr lang="fi-FI" sz="1200" dirty="0" smtClean="0">
                <a:solidFill>
                  <a:srgbClr val="000000"/>
                </a:solidFill>
              </a:rPr>
              <a:t>Maintenance costs:</a:t>
            </a:r>
          </a:p>
          <a:p>
            <a:pPr marL="357188" lvl="1" indent="-174625">
              <a:buFont typeface="Arial" pitchFamily="34" charset="0"/>
              <a:buChar char="•"/>
            </a:pPr>
            <a:r>
              <a:rPr lang="fi-FI" sz="1200" dirty="0" smtClean="0">
                <a:solidFill>
                  <a:srgbClr val="000000"/>
                </a:solidFill>
              </a:rPr>
              <a:t>Gas turbine: $3/MWh</a:t>
            </a:r>
          </a:p>
          <a:p>
            <a:pPr marL="357188" lvl="1" indent="-174625">
              <a:buFont typeface="Arial" pitchFamily="34" charset="0"/>
              <a:buChar char="•"/>
            </a:pPr>
            <a:r>
              <a:rPr lang="fi-FI" sz="1200" dirty="0" smtClean="0">
                <a:solidFill>
                  <a:srgbClr val="000000"/>
                </a:solidFill>
              </a:rPr>
              <a:t>W50SG: $5/MWh on 8,000 h/a, $4/MWh on 4,000 h/a</a:t>
            </a:r>
          </a:p>
          <a:p>
            <a:pPr marL="182563" indent="-182563">
              <a:buFont typeface="Arial" pitchFamily="34" charset="0"/>
              <a:buChar char="•"/>
            </a:pPr>
            <a:r>
              <a:rPr lang="fi-FI" sz="1200" dirty="0" smtClean="0">
                <a:solidFill>
                  <a:srgbClr val="000000"/>
                </a:solidFill>
              </a:rPr>
              <a:t>WACC: 8%</a:t>
            </a:r>
          </a:p>
          <a:p>
            <a:pPr marL="182563" indent="-182563">
              <a:buFont typeface="Arial" pitchFamily="34" charset="0"/>
              <a:buChar char="•"/>
            </a:pPr>
            <a:r>
              <a:rPr lang="fi-FI" sz="1200" dirty="0" smtClean="0">
                <a:solidFill>
                  <a:srgbClr val="000000"/>
                </a:solidFill>
              </a:rPr>
              <a:t>Annual fixed costs: $1.0m</a:t>
            </a:r>
          </a:p>
          <a:p>
            <a:pPr marL="182563" indent="-182563" eaLnBrk="0" hangingPunct="0">
              <a:buFont typeface="Arial" pitchFamily="34" charset="0"/>
              <a:buChar char="•"/>
            </a:pPr>
            <a:r>
              <a:rPr lang="fi-FI" sz="1200" dirty="0" smtClean="0">
                <a:solidFill>
                  <a:srgbClr val="000000"/>
                </a:solidFill>
                <a:cs typeface="Arial"/>
              </a:rPr>
              <a:t>4000 h/year operation profile:</a:t>
            </a:r>
          </a:p>
          <a:p>
            <a:pPr marL="357188" lvl="1" indent="-174625" eaLnBrk="0" hangingPunct="0">
              <a:buFont typeface="Arial" pitchFamily="34" charset="0"/>
              <a:buChar char="•"/>
            </a:pPr>
            <a:r>
              <a:rPr lang="fi-FI" sz="1200" dirty="0" smtClean="0">
                <a:solidFill>
                  <a:srgbClr val="000000"/>
                </a:solidFill>
                <a:cs typeface="Arial"/>
              </a:rPr>
              <a:t>5 days a week, 16 hrs a day, weekends offline</a:t>
            </a:r>
          </a:p>
          <a:p>
            <a:pPr marL="357188" lvl="1" indent="-174625" eaLnBrk="0" hangingPunct="0"/>
            <a:r>
              <a:rPr lang="fi-FI" sz="1200" dirty="0" smtClean="0">
                <a:solidFill>
                  <a:srgbClr val="000000"/>
                </a:solidFill>
                <a:cs typeface="Arial"/>
                <a:sym typeface="Wingdings" pitchFamily="2" charset="2"/>
              </a:rPr>
              <a:t></a:t>
            </a:r>
            <a:r>
              <a:rPr lang="fi-FI" sz="1200" dirty="0" smtClean="0">
                <a:solidFill>
                  <a:srgbClr val="000000"/>
                </a:solidFill>
                <a:cs typeface="Arial"/>
              </a:rPr>
              <a:t> 250 starts per year</a:t>
            </a:r>
          </a:p>
          <a:p>
            <a:pPr lvl="1">
              <a:buFont typeface="Arial" pitchFamily="34" charset="0"/>
              <a:buChar char="•"/>
            </a:pPr>
            <a:endParaRPr lang="fi-FI" sz="1200" dirty="0" smtClean="0">
              <a:solidFill>
                <a:srgbClr val="000000"/>
              </a:solidFill>
            </a:endParaRPr>
          </a:p>
        </p:txBody>
      </p:sp>
    </p:spTree>
    <p:extLst>
      <p:ext uri="{BB962C8B-B14F-4D97-AF65-F5344CB8AC3E}">
        <p14:creationId xmlns:p14="http://schemas.microsoft.com/office/powerpoint/2010/main" val="864517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7"/>
                                        </p:tgtEl>
                                        <p:attrNameLst>
                                          <p:attrName>style.visibility</p:attrName>
                                        </p:attrNameLst>
                                      </p:cBhvr>
                                      <p:to>
                                        <p:strVal val="visible"/>
                                      </p:to>
                                    </p:set>
                                    <p:animEffect transition="in" filter="fade">
                                      <p:cBhvr>
                                        <p:cTn id="7" dur="1000"/>
                                        <p:tgtEl>
                                          <p:spTgt spid="117"/>
                                        </p:tgtEl>
                                      </p:cBhvr>
                                    </p:animEffect>
                                  </p:childTnLst>
                                </p:cTn>
                              </p:par>
                              <p:par>
                                <p:cTn id="8" presetID="10" presetClass="exit" presetSubtype="0" fill="hold" grpId="0" nodeType="withEffect">
                                  <p:stCondLst>
                                    <p:cond delay="0"/>
                                  </p:stCondLst>
                                  <p:childTnLst>
                                    <p:animEffect transition="out" filter="fade">
                                      <p:cBhvr>
                                        <p:cTn id="9" dur="1000"/>
                                        <p:tgtEl>
                                          <p:spTgt spid="107"/>
                                        </p:tgtEl>
                                      </p:cBhvr>
                                    </p:animEffect>
                                    <p:set>
                                      <p:cBhvr>
                                        <p:cTn id="10" dur="1" fill="hold">
                                          <p:stCondLst>
                                            <p:cond delay="999"/>
                                          </p:stCondLst>
                                        </p:cTn>
                                        <p:tgtEl>
                                          <p:spTgt spid="107"/>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119"/>
                                        </p:tgtEl>
                                        <p:attrNameLst>
                                          <p:attrName>style.visibility</p:attrName>
                                        </p:attrNameLst>
                                      </p:cBhvr>
                                      <p:to>
                                        <p:strVal val="visible"/>
                                      </p:to>
                                    </p:set>
                                    <p:animEffect transition="in" filter="fade">
                                      <p:cBhvr>
                                        <p:cTn id="13" dur="1000"/>
                                        <p:tgtEl>
                                          <p:spTgt spid="11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7"/>
                                        </p:tgtEl>
                                        <p:attrNameLst>
                                          <p:attrName>style.visibility</p:attrName>
                                        </p:attrNameLst>
                                      </p:cBhvr>
                                      <p:to>
                                        <p:strVal val="visible"/>
                                      </p:to>
                                    </p:set>
                                    <p:animEffect transition="in" filter="fade">
                                      <p:cBhvr>
                                        <p:cTn id="18" dur="1000"/>
                                        <p:tgtEl>
                                          <p:spTgt spid="12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4225"/>
                                        </p:tgtEl>
                                        <p:attrNameLst>
                                          <p:attrName>style.visibility</p:attrName>
                                        </p:attrNameLst>
                                      </p:cBhvr>
                                      <p:to>
                                        <p:strVal val="visible"/>
                                      </p:to>
                                    </p:set>
                                    <p:animEffect transition="in" filter="fade">
                                      <p:cBhvr>
                                        <p:cTn id="21" dur="1000"/>
                                        <p:tgtEl>
                                          <p:spTgt spid="9422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4"/>
                                        </p:tgtEl>
                                        <p:attrNameLst>
                                          <p:attrName>style.visibility</p:attrName>
                                        </p:attrNameLst>
                                      </p:cBhvr>
                                      <p:to>
                                        <p:strVal val="visible"/>
                                      </p:to>
                                    </p:set>
                                    <p:animEffect transition="in" filter="fade">
                                      <p:cBhvr>
                                        <p:cTn id="24" dur="1000"/>
                                        <p:tgtEl>
                                          <p:spTgt spid="12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fade">
                                      <p:cBhvr>
                                        <p:cTn id="27" dur="1000"/>
                                        <p:tgtEl>
                                          <p:spTgt spid="7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1000"/>
                                        <p:tgtEl>
                                          <p:spTgt spid="7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1"/>
                                        </p:tgtEl>
                                        <p:attrNameLst>
                                          <p:attrName>style.visibility</p:attrName>
                                        </p:attrNameLst>
                                      </p:cBhvr>
                                      <p:to>
                                        <p:strVal val="visible"/>
                                      </p:to>
                                    </p:set>
                                    <p:animEffect transition="in" filter="fade">
                                      <p:cBhvr>
                                        <p:cTn id="35" dur="1000"/>
                                        <p:tgtEl>
                                          <p:spTgt spid="13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4226"/>
                                        </p:tgtEl>
                                        <p:attrNameLst>
                                          <p:attrName>style.visibility</p:attrName>
                                        </p:attrNameLst>
                                      </p:cBhvr>
                                      <p:to>
                                        <p:strVal val="visible"/>
                                      </p:to>
                                    </p:set>
                                    <p:animEffect transition="in" filter="fade">
                                      <p:cBhvr>
                                        <p:cTn id="38" dur="1000"/>
                                        <p:tgtEl>
                                          <p:spTgt spid="9422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fade">
                                      <p:cBhvr>
                                        <p:cTn id="41" dur="1000"/>
                                        <p:tgtEl>
                                          <p:spTgt spid="12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1000"/>
                                        <p:tgtEl>
                                          <p:spTgt spid="7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43"/>
                                        </p:tgtEl>
                                        <p:attrNameLst>
                                          <p:attrName>style.visibility</p:attrName>
                                        </p:attrNameLst>
                                      </p:cBhvr>
                                      <p:to>
                                        <p:strVal val="visible"/>
                                      </p:to>
                                    </p:set>
                                    <p:animEffect transition="in" filter="fade">
                                      <p:cBhvr>
                                        <p:cTn id="49" dur="1000"/>
                                        <p:tgtEl>
                                          <p:spTgt spid="14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Effect transition="in" filter="fade">
                                      <p:cBhvr>
                                        <p:cTn id="52" dur="1000"/>
                                        <p:tgtEl>
                                          <p:spTgt spid="9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fade">
                                      <p:cBhvr>
                                        <p:cTn id="55" dur="1000"/>
                                        <p:tgtEl>
                                          <p:spTgt spid="8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32"/>
                                        </p:tgtEl>
                                        <p:attrNameLst>
                                          <p:attrName>style.visibility</p:attrName>
                                        </p:attrNameLst>
                                      </p:cBhvr>
                                      <p:to>
                                        <p:strVal val="visible"/>
                                      </p:to>
                                    </p:set>
                                    <p:animEffect transition="in" filter="fade">
                                      <p:cBhvr>
                                        <p:cTn id="58" dur="1000"/>
                                        <p:tgtEl>
                                          <p:spTgt spid="132"/>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4250"/>
                                        </p:tgtEl>
                                        <p:attrNameLst>
                                          <p:attrName>style.visibility</p:attrName>
                                        </p:attrNameLst>
                                      </p:cBhvr>
                                      <p:to>
                                        <p:strVal val="visible"/>
                                      </p:to>
                                    </p:set>
                                    <p:animEffect transition="in" filter="fade">
                                      <p:cBhvr>
                                        <p:cTn id="63" dur="1000"/>
                                        <p:tgtEl>
                                          <p:spTgt spid="9425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26"/>
                                        </p:tgtEl>
                                        <p:attrNameLst>
                                          <p:attrName>style.visibility</p:attrName>
                                        </p:attrNameLst>
                                      </p:cBhvr>
                                      <p:to>
                                        <p:strVal val="visible"/>
                                      </p:to>
                                    </p:set>
                                    <p:animEffect transition="in" filter="fade">
                                      <p:cBhvr>
                                        <p:cTn id="66" dur="1000"/>
                                        <p:tgtEl>
                                          <p:spTgt spid="126"/>
                                        </p:tgtEl>
                                      </p:cBhvr>
                                    </p:animEffect>
                                  </p:childTnLst>
                                </p:cTn>
                              </p:par>
                              <p:par>
                                <p:cTn id="67" presetID="10" presetClass="entr" presetSubtype="0" fill="hold" nodeType="withEffect">
                                  <p:stCondLst>
                                    <p:cond delay="0"/>
                                  </p:stCondLst>
                                  <p:childTnLst>
                                    <p:set>
                                      <p:cBhvr>
                                        <p:cTn id="68" dur="1" fill="hold">
                                          <p:stCondLst>
                                            <p:cond delay="0"/>
                                          </p:stCondLst>
                                        </p:cTn>
                                        <p:tgtEl>
                                          <p:spTgt spid="157"/>
                                        </p:tgtEl>
                                        <p:attrNameLst>
                                          <p:attrName>style.visibility</p:attrName>
                                        </p:attrNameLst>
                                      </p:cBhvr>
                                      <p:to>
                                        <p:strVal val="visible"/>
                                      </p:to>
                                    </p:set>
                                    <p:animEffect transition="in" filter="fade">
                                      <p:cBhvr>
                                        <p:cTn id="69" dur="1000"/>
                                        <p:tgtEl>
                                          <p:spTgt spid="157"/>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62"/>
                                        </p:tgtEl>
                                        <p:attrNameLst>
                                          <p:attrName>style.visibility</p:attrName>
                                        </p:attrNameLst>
                                      </p:cBhvr>
                                      <p:to>
                                        <p:strVal val="visible"/>
                                      </p:to>
                                    </p:set>
                                    <p:animEffect transition="in" filter="fade">
                                      <p:cBhvr>
                                        <p:cTn id="74" dur="1000"/>
                                        <p:tgtEl>
                                          <p:spTgt spid="162"/>
                                        </p:tgtEl>
                                      </p:cBhvr>
                                    </p:animEffect>
                                  </p:childTnLst>
                                </p:cTn>
                              </p:par>
                              <p:par>
                                <p:cTn id="75" presetID="10" presetClass="entr" presetSubtype="0" fill="hold" nodeType="withEffect">
                                  <p:stCondLst>
                                    <p:cond delay="0"/>
                                  </p:stCondLst>
                                  <p:childTnLst>
                                    <p:set>
                                      <p:cBhvr>
                                        <p:cTn id="76" dur="1" fill="hold">
                                          <p:stCondLst>
                                            <p:cond delay="0"/>
                                          </p:stCondLst>
                                        </p:cTn>
                                        <p:tgtEl>
                                          <p:spTgt spid="164"/>
                                        </p:tgtEl>
                                        <p:attrNameLst>
                                          <p:attrName>style.visibility</p:attrName>
                                        </p:attrNameLst>
                                      </p:cBhvr>
                                      <p:to>
                                        <p:strVal val="visible"/>
                                      </p:to>
                                    </p:set>
                                    <p:animEffect transition="in" filter="fade">
                                      <p:cBhvr>
                                        <p:cTn id="77" dur="1000"/>
                                        <p:tgtEl>
                                          <p:spTgt spid="16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4251"/>
                                        </p:tgtEl>
                                        <p:attrNameLst>
                                          <p:attrName>style.visibility</p:attrName>
                                        </p:attrNameLst>
                                      </p:cBhvr>
                                      <p:to>
                                        <p:strVal val="visible"/>
                                      </p:to>
                                    </p:set>
                                    <p:animEffect transition="in" filter="fade">
                                      <p:cBhvr>
                                        <p:cTn id="80" dur="1000"/>
                                        <p:tgtEl>
                                          <p:spTgt spid="94251"/>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4"/>
                                        </p:tgtEl>
                                        <p:attrNameLst>
                                          <p:attrName>style.visibility</p:attrName>
                                        </p:attrNameLst>
                                      </p:cBhvr>
                                      <p:to>
                                        <p:strVal val="visible"/>
                                      </p:to>
                                    </p:set>
                                    <p:animEffect transition="in" filter="fade">
                                      <p:cBhvr>
                                        <p:cTn id="83" dur="1000"/>
                                        <p:tgtEl>
                                          <p:spTgt spid="84"/>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168"/>
                                        </p:tgtEl>
                                        <p:attrNameLst>
                                          <p:attrName>style.visibility</p:attrName>
                                        </p:attrNameLst>
                                      </p:cBhvr>
                                      <p:to>
                                        <p:strVal val="visible"/>
                                      </p:to>
                                    </p:set>
                                    <p:animEffect transition="in" filter="fade">
                                      <p:cBhvr>
                                        <p:cTn id="88" dur="1000"/>
                                        <p:tgtEl>
                                          <p:spTgt spid="168"/>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39"/>
                                        </p:tgtEl>
                                        <p:attrNameLst>
                                          <p:attrName>style.visibility</p:attrName>
                                        </p:attrNameLst>
                                      </p:cBhvr>
                                      <p:to>
                                        <p:strVal val="visible"/>
                                      </p:to>
                                    </p:set>
                                    <p:animEffect transition="in" filter="fade">
                                      <p:cBhvr>
                                        <p:cTn id="91" dur="1000"/>
                                        <p:tgtEl>
                                          <p:spTgt spid="13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5"/>
                                        </p:tgtEl>
                                        <p:attrNameLst>
                                          <p:attrName>style.visibility</p:attrName>
                                        </p:attrNameLst>
                                      </p:cBhvr>
                                      <p:to>
                                        <p:strVal val="visible"/>
                                      </p:to>
                                    </p:set>
                                    <p:animEffect transition="in" filter="fade">
                                      <p:cBhvr>
                                        <p:cTn id="94" dur="1000"/>
                                        <p:tgtEl>
                                          <p:spTgt spid="8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37"/>
                                        </p:tgtEl>
                                        <p:attrNameLst>
                                          <p:attrName>style.visibility</p:attrName>
                                        </p:attrNameLst>
                                      </p:cBhvr>
                                      <p:to>
                                        <p:strVal val="visible"/>
                                      </p:to>
                                    </p:set>
                                    <p:animEffect transition="in" filter="fade">
                                      <p:cBhvr>
                                        <p:cTn id="97" dur="1000"/>
                                        <p:tgtEl>
                                          <p:spTgt spid="137"/>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166"/>
                                        </p:tgtEl>
                                        <p:attrNameLst>
                                          <p:attrName>style.visibility</p:attrName>
                                        </p:attrNameLst>
                                      </p:cBhvr>
                                      <p:to>
                                        <p:strVal val="visible"/>
                                      </p:to>
                                    </p:set>
                                    <p:animEffect transition="in" filter="fade">
                                      <p:cBhvr>
                                        <p:cTn id="100" dur="1000"/>
                                        <p:tgtEl>
                                          <p:spTgt spid="166"/>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172"/>
                                        </p:tgtEl>
                                        <p:attrNameLst>
                                          <p:attrName>style.visibility</p:attrName>
                                        </p:attrNameLst>
                                      </p:cBhvr>
                                      <p:to>
                                        <p:strVal val="visible"/>
                                      </p:to>
                                    </p:set>
                                    <p:animEffect transition="in" filter="fade">
                                      <p:cBhvr>
                                        <p:cTn id="105" dur="1000"/>
                                        <p:tgtEl>
                                          <p:spTgt spid="17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38"/>
                                        </p:tgtEl>
                                        <p:attrNameLst>
                                          <p:attrName>style.visibility</p:attrName>
                                        </p:attrNameLst>
                                      </p:cBhvr>
                                      <p:to>
                                        <p:strVal val="visible"/>
                                      </p:to>
                                    </p:set>
                                    <p:animEffect transition="in" filter="fade">
                                      <p:cBhvr>
                                        <p:cTn id="108" dur="1000"/>
                                        <p:tgtEl>
                                          <p:spTgt spid="13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169"/>
                                        </p:tgtEl>
                                        <p:attrNameLst>
                                          <p:attrName>style.visibility</p:attrName>
                                        </p:attrNameLst>
                                      </p:cBhvr>
                                      <p:to>
                                        <p:strVal val="visible"/>
                                      </p:to>
                                    </p:set>
                                    <p:animEffect transition="in" filter="fade">
                                      <p:cBhvr>
                                        <p:cTn id="111" dur="1000"/>
                                        <p:tgtEl>
                                          <p:spTgt spid="169"/>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70"/>
                                        </p:tgtEl>
                                        <p:attrNameLst>
                                          <p:attrName>style.visibility</p:attrName>
                                        </p:attrNameLst>
                                      </p:cBhvr>
                                      <p:to>
                                        <p:strVal val="visible"/>
                                      </p:to>
                                    </p:set>
                                    <p:animEffect transition="in" filter="fade">
                                      <p:cBhvr>
                                        <p:cTn id="114" dur="1000"/>
                                        <p:tgtEl>
                                          <p:spTgt spid="170"/>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178"/>
                                        </p:tgtEl>
                                        <p:attrNameLst>
                                          <p:attrName>style.visibility</p:attrName>
                                        </p:attrNameLst>
                                      </p:cBhvr>
                                      <p:to>
                                        <p:strVal val="visible"/>
                                      </p:to>
                                    </p:set>
                                    <p:animEffect transition="in" filter="fade">
                                      <p:cBhvr>
                                        <p:cTn id="119" dur="1000"/>
                                        <p:tgtEl>
                                          <p:spTgt spid="178"/>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175"/>
                                        </p:tgtEl>
                                        <p:attrNameLst>
                                          <p:attrName>style.visibility</p:attrName>
                                        </p:attrNameLst>
                                      </p:cBhvr>
                                      <p:to>
                                        <p:strVal val="visible"/>
                                      </p:to>
                                    </p:set>
                                    <p:animEffect transition="in" filter="fade">
                                      <p:cBhvr>
                                        <p:cTn id="122" dur="1000"/>
                                        <p:tgtEl>
                                          <p:spTgt spid="175"/>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76"/>
                                        </p:tgtEl>
                                        <p:attrNameLst>
                                          <p:attrName>style.visibility</p:attrName>
                                        </p:attrNameLst>
                                      </p:cBhvr>
                                      <p:to>
                                        <p:strVal val="visible"/>
                                      </p:to>
                                    </p:set>
                                    <p:animEffect transition="in" filter="fade">
                                      <p:cBhvr>
                                        <p:cTn id="125" dur="1000"/>
                                        <p:tgtEl>
                                          <p:spTgt spid="176"/>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25"/>
                                        </p:tgtEl>
                                        <p:attrNameLst>
                                          <p:attrName>style.visibility</p:attrName>
                                        </p:attrNameLst>
                                      </p:cBhvr>
                                      <p:to>
                                        <p:strVal val="visible"/>
                                      </p:to>
                                    </p:set>
                                    <p:animEffect transition="in" filter="fade">
                                      <p:cBhvr>
                                        <p:cTn id="128" dur="1000"/>
                                        <p:tgtEl>
                                          <p:spTgt spid="125"/>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04"/>
                                        </p:tgtEl>
                                        <p:attrNameLst>
                                          <p:attrName>style.visibility</p:attrName>
                                        </p:attrNameLst>
                                      </p:cBhvr>
                                      <p:to>
                                        <p:strVal val="visible"/>
                                      </p:to>
                                    </p:set>
                                    <p:animEffect transition="in" filter="fade">
                                      <p:cBhvr>
                                        <p:cTn id="131" dur="1000"/>
                                        <p:tgtEl>
                                          <p:spTgt spid="104"/>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180"/>
                                        </p:tgtEl>
                                        <p:attrNameLst>
                                          <p:attrName>style.visibility</p:attrName>
                                        </p:attrNameLst>
                                      </p:cBhvr>
                                      <p:to>
                                        <p:strVal val="visible"/>
                                      </p:to>
                                    </p:set>
                                    <p:animEffect transition="in" filter="fade">
                                      <p:cBhvr>
                                        <p:cTn id="136" dur="1000"/>
                                        <p:tgtEl>
                                          <p:spTgt spid="180"/>
                                        </p:tgtEl>
                                      </p:cBhvr>
                                    </p:animEffect>
                                  </p:childTnLst>
                                </p:cTn>
                              </p:par>
                              <p:par>
                                <p:cTn id="137" presetID="10" presetClass="entr" presetSubtype="0" fill="hold" nodeType="withEffect">
                                  <p:stCondLst>
                                    <p:cond delay="0"/>
                                  </p:stCondLst>
                                  <p:childTnLst>
                                    <p:set>
                                      <p:cBhvr>
                                        <p:cTn id="138" dur="1" fill="hold">
                                          <p:stCondLst>
                                            <p:cond delay="0"/>
                                          </p:stCondLst>
                                        </p:cTn>
                                        <p:tgtEl>
                                          <p:spTgt spid="182"/>
                                        </p:tgtEl>
                                        <p:attrNameLst>
                                          <p:attrName>style.visibility</p:attrName>
                                        </p:attrNameLst>
                                      </p:cBhvr>
                                      <p:to>
                                        <p:strVal val="visible"/>
                                      </p:to>
                                    </p:set>
                                    <p:animEffect transition="in" filter="fade">
                                      <p:cBhvr>
                                        <p:cTn id="139" dur="1000"/>
                                        <p:tgtEl>
                                          <p:spTgt spid="182"/>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79"/>
                                        </p:tgtEl>
                                        <p:attrNameLst>
                                          <p:attrName>style.visibility</p:attrName>
                                        </p:attrNameLst>
                                      </p:cBhvr>
                                      <p:to>
                                        <p:strVal val="visible"/>
                                      </p:to>
                                    </p:set>
                                    <p:animEffect transition="in" filter="fade">
                                      <p:cBhvr>
                                        <p:cTn id="142" dur="1000"/>
                                        <p:tgtEl>
                                          <p:spTgt spid="179"/>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05"/>
                                        </p:tgtEl>
                                        <p:attrNameLst>
                                          <p:attrName>style.visibility</p:attrName>
                                        </p:attrNameLst>
                                      </p:cBhvr>
                                      <p:to>
                                        <p:strVal val="visible"/>
                                      </p:to>
                                    </p:set>
                                    <p:animEffect transition="in" filter="fade">
                                      <p:cBhvr>
                                        <p:cTn id="145" dur="1000"/>
                                        <p:tgtEl>
                                          <p:spTgt spid="105"/>
                                        </p:tgtEl>
                                      </p:cBhvr>
                                    </p:animEffect>
                                  </p:childTnLst>
                                </p:cTn>
                              </p:par>
                            </p:childTnLst>
                          </p:cTn>
                        </p:par>
                      </p:childTnLst>
                    </p:cTn>
                  </p:par>
                  <p:par>
                    <p:cTn id="146" fill="hold">
                      <p:stCondLst>
                        <p:cond delay="indefinite"/>
                      </p:stCondLst>
                      <p:childTnLst>
                        <p:par>
                          <p:cTn id="147" fill="hold">
                            <p:stCondLst>
                              <p:cond delay="0"/>
                            </p:stCondLst>
                            <p:childTnLst>
                              <p:par>
                                <p:cTn id="148" presetID="10" presetClass="entr" presetSubtype="0" fill="hold" grpId="0" nodeType="clickEffect">
                                  <p:stCondLst>
                                    <p:cond delay="0"/>
                                  </p:stCondLst>
                                  <p:childTnLst>
                                    <p:set>
                                      <p:cBhvr>
                                        <p:cTn id="149" dur="1" fill="hold">
                                          <p:stCondLst>
                                            <p:cond delay="0"/>
                                          </p:stCondLst>
                                        </p:cTn>
                                        <p:tgtEl>
                                          <p:spTgt spid="183"/>
                                        </p:tgtEl>
                                        <p:attrNameLst>
                                          <p:attrName>style.visibility</p:attrName>
                                        </p:attrNameLst>
                                      </p:cBhvr>
                                      <p:to>
                                        <p:strVal val="visible"/>
                                      </p:to>
                                    </p:set>
                                    <p:animEffect transition="in" filter="fade">
                                      <p:cBhvr>
                                        <p:cTn id="150" dur="1000"/>
                                        <p:tgtEl>
                                          <p:spTgt spid="183"/>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130"/>
                                        </p:tgtEl>
                                        <p:attrNameLst>
                                          <p:attrName>style.visibility</p:attrName>
                                        </p:attrNameLst>
                                      </p:cBhvr>
                                      <p:to>
                                        <p:strVal val="visible"/>
                                      </p:to>
                                    </p:set>
                                    <p:animEffect transition="in" filter="fade">
                                      <p:cBhvr>
                                        <p:cTn id="153" dur="1000"/>
                                        <p:tgtEl>
                                          <p:spTgt spid="130"/>
                                        </p:tgtEl>
                                      </p:cBhvr>
                                    </p:animEffect>
                                  </p:childTnLst>
                                </p:cTn>
                              </p:par>
                              <p:par>
                                <p:cTn id="154" presetID="10" presetClass="entr" presetSubtype="0" fill="hold" nodeType="withEffect">
                                  <p:stCondLst>
                                    <p:cond delay="0"/>
                                  </p:stCondLst>
                                  <p:childTnLst>
                                    <p:set>
                                      <p:cBhvr>
                                        <p:cTn id="155" dur="1" fill="hold">
                                          <p:stCondLst>
                                            <p:cond delay="0"/>
                                          </p:stCondLst>
                                        </p:cTn>
                                        <p:tgtEl>
                                          <p:spTgt spid="186"/>
                                        </p:tgtEl>
                                        <p:attrNameLst>
                                          <p:attrName>style.visibility</p:attrName>
                                        </p:attrNameLst>
                                      </p:cBhvr>
                                      <p:to>
                                        <p:strVal val="visible"/>
                                      </p:to>
                                    </p:set>
                                    <p:animEffect transition="in" filter="fade">
                                      <p:cBhvr>
                                        <p:cTn id="156" dur="1000"/>
                                        <p:tgtEl>
                                          <p:spTgt spid="186"/>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184"/>
                                        </p:tgtEl>
                                        <p:attrNameLst>
                                          <p:attrName>style.visibility</p:attrName>
                                        </p:attrNameLst>
                                      </p:cBhvr>
                                      <p:to>
                                        <p:strVal val="visible"/>
                                      </p:to>
                                    </p:set>
                                    <p:animEffect transition="in" filter="fade">
                                      <p:cBhvr>
                                        <p:cTn id="159" dur="1000"/>
                                        <p:tgtEl>
                                          <p:spTgt spid="184"/>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108"/>
                                        </p:tgtEl>
                                        <p:attrNameLst>
                                          <p:attrName>style.visibility</p:attrName>
                                        </p:attrNameLst>
                                      </p:cBhvr>
                                      <p:to>
                                        <p:strVal val="visible"/>
                                      </p:to>
                                    </p:set>
                                    <p:animEffect transition="in" filter="fade">
                                      <p:cBhvr>
                                        <p:cTn id="162" dur="1000"/>
                                        <p:tgtEl>
                                          <p:spTgt spid="108"/>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nodeType="clickEffect">
                                  <p:stCondLst>
                                    <p:cond delay="0"/>
                                  </p:stCondLst>
                                  <p:childTnLst>
                                    <p:set>
                                      <p:cBhvr>
                                        <p:cTn id="166" dur="1" fill="hold">
                                          <p:stCondLst>
                                            <p:cond delay="0"/>
                                          </p:stCondLst>
                                        </p:cTn>
                                        <p:tgtEl>
                                          <p:spTgt spid="189"/>
                                        </p:tgtEl>
                                        <p:attrNameLst>
                                          <p:attrName>style.visibility</p:attrName>
                                        </p:attrNameLst>
                                      </p:cBhvr>
                                      <p:to>
                                        <p:strVal val="visible"/>
                                      </p:to>
                                    </p:set>
                                    <p:animEffect transition="in" filter="fade">
                                      <p:cBhvr>
                                        <p:cTn id="167" dur="1000"/>
                                        <p:tgtEl>
                                          <p:spTgt spid="189"/>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10"/>
                                        </p:tgtEl>
                                        <p:attrNameLst>
                                          <p:attrName>style.visibility</p:attrName>
                                        </p:attrNameLst>
                                      </p:cBhvr>
                                      <p:to>
                                        <p:strVal val="visible"/>
                                      </p:to>
                                    </p:set>
                                    <p:animEffect transition="in" filter="fade">
                                      <p:cBhvr>
                                        <p:cTn id="170" dur="1000"/>
                                        <p:tgtEl>
                                          <p:spTgt spid="110"/>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187"/>
                                        </p:tgtEl>
                                        <p:attrNameLst>
                                          <p:attrName>style.visibility</p:attrName>
                                        </p:attrNameLst>
                                      </p:cBhvr>
                                      <p:to>
                                        <p:strVal val="visible"/>
                                      </p:to>
                                    </p:set>
                                    <p:animEffect transition="in" filter="fade">
                                      <p:cBhvr>
                                        <p:cTn id="173" dur="1000"/>
                                        <p:tgtEl>
                                          <p:spTgt spid="187"/>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86"/>
                                        </p:tgtEl>
                                        <p:attrNameLst>
                                          <p:attrName>style.visibility</p:attrName>
                                        </p:attrNameLst>
                                      </p:cBhvr>
                                      <p:to>
                                        <p:strVal val="visible"/>
                                      </p:to>
                                    </p:set>
                                    <p:animEffect transition="in" filter="fade">
                                      <p:cBhvr>
                                        <p:cTn id="176" dur="1000"/>
                                        <p:tgtEl>
                                          <p:spTgt spid="86"/>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nodeType="clickEffect">
                                  <p:stCondLst>
                                    <p:cond delay="0"/>
                                  </p:stCondLst>
                                  <p:childTnLst>
                                    <p:set>
                                      <p:cBhvr>
                                        <p:cTn id="180" dur="1" fill="hold">
                                          <p:stCondLst>
                                            <p:cond delay="0"/>
                                          </p:stCondLst>
                                        </p:cTn>
                                        <p:tgtEl>
                                          <p:spTgt spid="192"/>
                                        </p:tgtEl>
                                        <p:attrNameLst>
                                          <p:attrName>style.visibility</p:attrName>
                                        </p:attrNameLst>
                                      </p:cBhvr>
                                      <p:to>
                                        <p:strVal val="visible"/>
                                      </p:to>
                                    </p:set>
                                    <p:animEffect transition="in" filter="fade">
                                      <p:cBhvr>
                                        <p:cTn id="181" dur="1000"/>
                                        <p:tgtEl>
                                          <p:spTgt spid="192"/>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111"/>
                                        </p:tgtEl>
                                        <p:attrNameLst>
                                          <p:attrName>style.visibility</p:attrName>
                                        </p:attrNameLst>
                                      </p:cBhvr>
                                      <p:to>
                                        <p:strVal val="visible"/>
                                      </p:to>
                                    </p:set>
                                    <p:animEffect transition="in" filter="fade">
                                      <p:cBhvr>
                                        <p:cTn id="184" dur="1000"/>
                                        <p:tgtEl>
                                          <p:spTgt spid="111"/>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190"/>
                                        </p:tgtEl>
                                        <p:attrNameLst>
                                          <p:attrName>style.visibility</p:attrName>
                                        </p:attrNameLst>
                                      </p:cBhvr>
                                      <p:to>
                                        <p:strVal val="visible"/>
                                      </p:to>
                                    </p:set>
                                    <p:animEffect transition="in" filter="fade">
                                      <p:cBhvr>
                                        <p:cTn id="187" dur="1000"/>
                                        <p:tgtEl>
                                          <p:spTgt spid="190"/>
                                        </p:tgtEl>
                                      </p:cBhvr>
                                    </p:animEffect>
                                  </p:childTnLst>
                                </p:cTn>
                              </p:par>
                              <p:par>
                                <p:cTn id="188" presetID="10" presetClass="entr" presetSubtype="0" fill="hold" grpId="1" nodeType="withEffect">
                                  <p:stCondLst>
                                    <p:cond delay="0"/>
                                  </p:stCondLst>
                                  <p:childTnLst>
                                    <p:set>
                                      <p:cBhvr>
                                        <p:cTn id="189" dur="1" fill="hold">
                                          <p:stCondLst>
                                            <p:cond delay="0"/>
                                          </p:stCondLst>
                                        </p:cTn>
                                        <p:tgtEl>
                                          <p:spTgt spid="90"/>
                                        </p:tgtEl>
                                        <p:attrNameLst>
                                          <p:attrName>style.visibility</p:attrName>
                                        </p:attrNameLst>
                                      </p:cBhvr>
                                      <p:to>
                                        <p:strVal val="visible"/>
                                      </p:to>
                                    </p:set>
                                    <p:animEffect transition="in" filter="fade">
                                      <p:cBhvr>
                                        <p:cTn id="190" dur="1000"/>
                                        <p:tgtEl>
                                          <p:spTgt spid="90"/>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90"/>
                                        </p:tgtEl>
                                        <p:attrNameLst>
                                          <p:attrName>style.visibility</p:attrName>
                                        </p:attrNameLst>
                                      </p:cBhvr>
                                      <p:to>
                                        <p:strVal val="visible"/>
                                      </p:to>
                                    </p:set>
                                    <p:animEffect transition="in" filter="fade">
                                      <p:cBhvr>
                                        <p:cTn id="193" dur="1000"/>
                                        <p:tgtEl>
                                          <p:spTgt spid="90"/>
                                        </p:tgtEl>
                                      </p:cBhvr>
                                    </p:animEffect>
                                  </p:childTnLst>
                                </p:cTn>
                              </p:par>
                              <p:par>
                                <p:cTn id="194" presetID="10" presetClass="entr" presetSubtype="0" fill="hold" nodeType="withEffect">
                                  <p:stCondLst>
                                    <p:cond delay="0"/>
                                  </p:stCondLst>
                                  <p:childTnLst>
                                    <p:set>
                                      <p:cBhvr>
                                        <p:cTn id="195" dur="1" fill="hold">
                                          <p:stCondLst>
                                            <p:cond delay="0"/>
                                          </p:stCondLst>
                                        </p:cTn>
                                        <p:tgtEl>
                                          <p:spTgt spid="195"/>
                                        </p:tgtEl>
                                        <p:attrNameLst>
                                          <p:attrName>style.visibility</p:attrName>
                                        </p:attrNameLst>
                                      </p:cBhvr>
                                      <p:to>
                                        <p:strVal val="visible"/>
                                      </p:to>
                                    </p:set>
                                    <p:animEffect transition="in" filter="fade">
                                      <p:cBhvr>
                                        <p:cTn id="196" dur="1000"/>
                                        <p:tgtEl>
                                          <p:spTgt spid="195"/>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199"/>
                                        </p:tgtEl>
                                        <p:attrNameLst>
                                          <p:attrName>style.visibility</p:attrName>
                                        </p:attrNameLst>
                                      </p:cBhvr>
                                      <p:to>
                                        <p:strVal val="visible"/>
                                      </p:to>
                                    </p:set>
                                    <p:animEffect transition="in" filter="fade">
                                      <p:cBhvr>
                                        <p:cTn id="199" dur="1000"/>
                                        <p:tgtEl>
                                          <p:spTgt spid="199"/>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grpId="0" nodeType="clickEffect">
                                  <p:stCondLst>
                                    <p:cond delay="0"/>
                                  </p:stCondLst>
                                  <p:childTnLst>
                                    <p:set>
                                      <p:cBhvr>
                                        <p:cTn id="203" dur="1" fill="hold">
                                          <p:stCondLst>
                                            <p:cond delay="0"/>
                                          </p:stCondLst>
                                        </p:cTn>
                                        <p:tgtEl>
                                          <p:spTgt spid="98"/>
                                        </p:tgtEl>
                                        <p:attrNameLst>
                                          <p:attrName>style.visibility</p:attrName>
                                        </p:attrNameLst>
                                      </p:cBhvr>
                                      <p:to>
                                        <p:strVal val="visible"/>
                                      </p:to>
                                    </p:set>
                                    <p:animEffect transition="in" filter="fade">
                                      <p:cBhvr>
                                        <p:cTn id="204" dur="1000"/>
                                        <p:tgtEl>
                                          <p:spTgt spid="98"/>
                                        </p:tgtEl>
                                      </p:cBhvr>
                                    </p:animEffect>
                                  </p:childTnLst>
                                </p:cTn>
                              </p:par>
                              <p:par>
                                <p:cTn id="205" presetID="10" presetClass="entr" presetSubtype="0" fill="hold" nodeType="withEffect">
                                  <p:stCondLst>
                                    <p:cond delay="0"/>
                                  </p:stCondLst>
                                  <p:childTnLst>
                                    <p:set>
                                      <p:cBhvr>
                                        <p:cTn id="206" dur="1" fill="hold">
                                          <p:stCondLst>
                                            <p:cond delay="0"/>
                                          </p:stCondLst>
                                        </p:cTn>
                                        <p:tgtEl>
                                          <p:spTgt spid="97"/>
                                        </p:tgtEl>
                                        <p:attrNameLst>
                                          <p:attrName>style.visibility</p:attrName>
                                        </p:attrNameLst>
                                      </p:cBhvr>
                                      <p:to>
                                        <p:strVal val="visible"/>
                                      </p:to>
                                    </p:set>
                                    <p:animEffect transition="in" filter="fade">
                                      <p:cBhvr>
                                        <p:cTn id="207" dur="1000"/>
                                        <p:tgtEl>
                                          <p:spTgt spid="97"/>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nodeType="clickEffect">
                                  <p:stCondLst>
                                    <p:cond delay="0"/>
                                  </p:stCondLst>
                                  <p:childTnLst>
                                    <p:set>
                                      <p:cBhvr>
                                        <p:cTn id="211" dur="1" fill="hold">
                                          <p:stCondLst>
                                            <p:cond delay="0"/>
                                          </p:stCondLst>
                                        </p:cTn>
                                        <p:tgtEl>
                                          <p:spTgt spid="2"/>
                                        </p:tgtEl>
                                        <p:attrNameLst>
                                          <p:attrName>style.visibility</p:attrName>
                                        </p:attrNameLst>
                                      </p:cBhvr>
                                      <p:to>
                                        <p:strVal val="visible"/>
                                      </p:to>
                                    </p:set>
                                    <p:animEffect transition="in" filter="fade">
                                      <p:cBhvr>
                                        <p:cTn id="212" dur="2000"/>
                                        <p:tgtEl>
                                          <p:spTgt spid="2"/>
                                        </p:tgtEl>
                                      </p:cBhvr>
                                    </p:animEffect>
                                  </p:childTnLst>
                                </p:cTn>
                              </p:par>
                            </p:childTnLst>
                          </p:cTn>
                        </p:par>
                      </p:childTnLst>
                    </p:cTn>
                  </p:par>
                  <p:par>
                    <p:cTn id="213" fill="hold">
                      <p:stCondLst>
                        <p:cond delay="indefinite"/>
                      </p:stCondLst>
                      <p:childTnLst>
                        <p:par>
                          <p:cTn id="214" fill="hold">
                            <p:stCondLst>
                              <p:cond delay="0"/>
                            </p:stCondLst>
                            <p:childTnLst>
                              <p:par>
                                <p:cTn id="215" presetID="10" presetClass="exit" presetSubtype="0" fill="hold" nodeType="clickEffect">
                                  <p:stCondLst>
                                    <p:cond delay="0"/>
                                  </p:stCondLst>
                                  <p:childTnLst>
                                    <p:animEffect transition="out" filter="fade">
                                      <p:cBhvr>
                                        <p:cTn id="216" dur="1000"/>
                                        <p:tgtEl>
                                          <p:spTgt spid="97"/>
                                        </p:tgtEl>
                                      </p:cBhvr>
                                    </p:animEffect>
                                    <p:set>
                                      <p:cBhvr>
                                        <p:cTn id="217" dur="1" fill="hold">
                                          <p:stCondLst>
                                            <p:cond delay="999"/>
                                          </p:stCondLst>
                                        </p:cTn>
                                        <p:tgtEl>
                                          <p:spTgt spid="97"/>
                                        </p:tgtEl>
                                        <p:attrNameLst>
                                          <p:attrName>style.visibility</p:attrName>
                                        </p:attrNameLst>
                                      </p:cBhvr>
                                      <p:to>
                                        <p:strVal val="hidden"/>
                                      </p:to>
                                    </p:set>
                                  </p:childTnLst>
                                </p:cTn>
                              </p:par>
                              <p:par>
                                <p:cTn id="218" presetID="10" presetClass="exit" presetSubtype="0" fill="hold" grpId="1" nodeType="withEffect">
                                  <p:stCondLst>
                                    <p:cond delay="0"/>
                                  </p:stCondLst>
                                  <p:childTnLst>
                                    <p:animEffect transition="out" filter="fade">
                                      <p:cBhvr>
                                        <p:cTn id="219" dur="1000"/>
                                        <p:tgtEl>
                                          <p:spTgt spid="98"/>
                                        </p:tgtEl>
                                      </p:cBhvr>
                                    </p:animEffect>
                                    <p:set>
                                      <p:cBhvr>
                                        <p:cTn id="220" dur="1" fill="hold">
                                          <p:stCondLst>
                                            <p:cond delay="999"/>
                                          </p:stCondLst>
                                        </p:cTn>
                                        <p:tgtEl>
                                          <p:spTgt spid="98"/>
                                        </p:tgtEl>
                                        <p:attrNameLst>
                                          <p:attrName>style.visibility</p:attrName>
                                        </p:attrNameLst>
                                      </p:cBhvr>
                                      <p:to>
                                        <p:strVal val="hidden"/>
                                      </p:to>
                                    </p:set>
                                  </p:childTnLst>
                                </p:cTn>
                              </p:par>
                              <p:par>
                                <p:cTn id="221" presetID="10" presetClass="entr" presetSubtype="0" fill="hold" grpId="0" nodeType="withEffect">
                                  <p:stCondLst>
                                    <p:cond delay="0"/>
                                  </p:stCondLst>
                                  <p:childTnLst>
                                    <p:set>
                                      <p:cBhvr>
                                        <p:cTn id="222" dur="1" fill="hold">
                                          <p:stCondLst>
                                            <p:cond delay="0"/>
                                          </p:stCondLst>
                                        </p:cTn>
                                        <p:tgtEl>
                                          <p:spTgt spid="135"/>
                                        </p:tgtEl>
                                        <p:attrNameLst>
                                          <p:attrName>style.visibility</p:attrName>
                                        </p:attrNameLst>
                                      </p:cBhvr>
                                      <p:to>
                                        <p:strVal val="visible"/>
                                      </p:to>
                                    </p:set>
                                    <p:animEffect transition="in" filter="fade">
                                      <p:cBhvr>
                                        <p:cTn id="223" dur="1000"/>
                                        <p:tgtEl>
                                          <p:spTgt spid="135"/>
                                        </p:tgtEl>
                                      </p:cBhvr>
                                    </p:animEffect>
                                  </p:childTnLst>
                                </p:cTn>
                              </p:par>
                              <p:par>
                                <p:cTn id="224" presetID="10" presetClass="entr" presetSubtype="0" fill="hold" nodeType="withEffect">
                                  <p:stCondLst>
                                    <p:cond delay="0"/>
                                  </p:stCondLst>
                                  <p:childTnLst>
                                    <p:set>
                                      <p:cBhvr>
                                        <p:cTn id="225" dur="1" fill="hold">
                                          <p:stCondLst>
                                            <p:cond delay="0"/>
                                          </p:stCondLst>
                                        </p:cTn>
                                        <p:tgtEl>
                                          <p:spTgt spid="109"/>
                                        </p:tgtEl>
                                        <p:attrNameLst>
                                          <p:attrName>style.visibility</p:attrName>
                                        </p:attrNameLst>
                                      </p:cBhvr>
                                      <p:to>
                                        <p:strVal val="visible"/>
                                      </p:to>
                                    </p:set>
                                    <p:animEffect transition="in" filter="fade">
                                      <p:cBhvr>
                                        <p:cTn id="226" dur="10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94225" grpId="0"/>
      <p:bldP spid="94226" grpId="0"/>
      <p:bldP spid="94250" grpId="0"/>
      <p:bldP spid="94251" grpId="0"/>
      <p:bldP spid="94" grpId="0"/>
      <p:bldP spid="104" grpId="0"/>
      <p:bldP spid="105" grpId="0"/>
      <p:bldP spid="108" grpId="0"/>
      <p:bldP spid="110" grpId="0"/>
      <p:bldP spid="111" grpId="0"/>
      <p:bldP spid="119" grpId="0"/>
      <p:bldP spid="74" grpId="0" animBg="1"/>
      <p:bldP spid="128" grpId="0" animBg="1"/>
      <p:bldP spid="132" grpId="0" animBg="1"/>
      <p:bldP spid="162" grpId="0" animBg="1"/>
      <p:bldP spid="166" grpId="0" animBg="1"/>
      <p:bldP spid="169" grpId="0" animBg="1"/>
      <p:bldP spid="170" grpId="0"/>
      <p:bldP spid="175" grpId="0" animBg="1"/>
      <p:bldP spid="176" grpId="0"/>
      <p:bldP spid="179" grpId="0" animBg="1"/>
      <p:bldP spid="180" grpId="0"/>
      <p:bldP spid="183" grpId="0" animBg="1"/>
      <p:bldP spid="187" grpId="0" animBg="1"/>
      <p:bldP spid="190" grpId="0" animBg="1"/>
      <p:bldP spid="199" grpId="0"/>
      <p:bldP spid="77" grpId="0"/>
      <p:bldP spid="78" grpId="0"/>
      <p:bldP spid="80" grpId="0"/>
      <p:bldP spid="84" grpId="0"/>
      <p:bldP spid="85" grpId="0"/>
      <p:bldP spid="86" grpId="0"/>
      <p:bldP spid="90" grpId="0"/>
      <p:bldP spid="90" grpId="1"/>
      <p:bldP spid="98" grpId="0"/>
      <p:bldP spid="98" grpId="1"/>
      <p:bldP spid="124" grpId="0"/>
      <p:bldP spid="125" grpId="0"/>
      <p:bldP spid="126" grpId="0"/>
      <p:bldP spid="130" grpId="0"/>
      <p:bldP spid="135" grpId="0"/>
      <p:bldP spid="137" grpId="0"/>
      <p:bldP spid="138" grpId="0"/>
      <p:bldP spid="139" grpId="0"/>
      <p:bldP spid="107" grpId="0" animBg="1"/>
    </p:bld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 name="TextBox 183"/>
          <p:cNvSpPr txBox="1">
            <a:spLocks noChangeArrowheads="1"/>
          </p:cNvSpPr>
          <p:nvPr/>
        </p:nvSpPr>
        <p:spPr bwMode="auto">
          <a:xfrm>
            <a:off x="6826269" y="2883695"/>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0,2</a:t>
            </a:r>
            <a:endParaRPr lang="en-GB" sz="1100" dirty="0">
              <a:solidFill>
                <a:srgbClr val="000000"/>
              </a:solidFill>
            </a:endParaRPr>
          </a:p>
        </p:txBody>
      </p:sp>
      <p:sp>
        <p:nvSpPr>
          <p:cNvPr id="12" name="Rectangle 11"/>
          <p:cNvSpPr/>
          <p:nvPr/>
        </p:nvSpPr>
        <p:spPr>
          <a:xfrm>
            <a:off x="2874333" y="4438968"/>
            <a:ext cx="357188" cy="100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6" name="TextBox 95"/>
          <p:cNvSpPr txBox="1">
            <a:spLocks noChangeArrowheads="1"/>
          </p:cNvSpPr>
          <p:nvPr/>
        </p:nvSpPr>
        <p:spPr bwMode="auto">
          <a:xfrm>
            <a:off x="2857488" y="4196898"/>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1,2</a:t>
            </a:r>
            <a:endParaRPr lang="en-GB" sz="1100" dirty="0">
              <a:solidFill>
                <a:srgbClr val="000000"/>
              </a:solidFill>
            </a:endParaRPr>
          </a:p>
        </p:txBody>
      </p:sp>
      <p:sp>
        <p:nvSpPr>
          <p:cNvPr id="94212" name="Rectangle 2"/>
          <p:cNvSpPr>
            <a:spLocks noGrp="1" noChangeArrowheads="1"/>
          </p:cNvSpPr>
          <p:nvPr>
            <p:ph type="title"/>
          </p:nvPr>
        </p:nvSpPr>
        <p:spPr>
          <a:xfrm>
            <a:off x="0" y="0"/>
            <a:ext cx="5992896" cy="623793"/>
          </a:xfrm>
        </p:spPr>
        <p:txBody>
          <a:bodyPr/>
          <a:lstStyle/>
          <a:p>
            <a:r>
              <a:rPr lang="en-US" dirty="0" smtClean="0"/>
              <a:t>True electricity generation cost - EU</a:t>
            </a:r>
          </a:p>
        </p:txBody>
      </p:sp>
      <p:cxnSp>
        <p:nvCxnSpPr>
          <p:cNvPr id="13" name="Straight Arrow Connector 12"/>
          <p:cNvCxnSpPr/>
          <p:nvPr/>
        </p:nvCxnSpPr>
        <p:spPr>
          <a:xfrm rot="5400000" flipH="1" flipV="1">
            <a:off x="-1644650"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42938" y="5713413"/>
            <a:ext cx="8358187"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4221" name="TextBox 14"/>
          <p:cNvSpPr txBox="1">
            <a:spLocks noChangeArrowheads="1"/>
          </p:cNvSpPr>
          <p:nvPr/>
        </p:nvSpPr>
        <p:spPr bwMode="auto">
          <a:xfrm>
            <a:off x="15875" y="714375"/>
            <a:ext cx="1270000" cy="430213"/>
          </a:xfrm>
          <a:prstGeom prst="rect">
            <a:avLst/>
          </a:prstGeom>
          <a:noFill/>
          <a:ln w="9525">
            <a:noFill/>
            <a:miter lim="800000"/>
            <a:headEnd/>
            <a:tailEnd/>
          </a:ln>
        </p:spPr>
        <p:txBody>
          <a:bodyPr wrap="none">
            <a:spAutoFit/>
          </a:bodyPr>
          <a:lstStyle/>
          <a:p>
            <a:pPr algn="ctr"/>
            <a:r>
              <a:rPr lang="fi-FI" sz="1100" b="1" dirty="0">
                <a:solidFill>
                  <a:srgbClr val="000000"/>
                </a:solidFill>
              </a:rPr>
              <a:t>Electricity price </a:t>
            </a:r>
          </a:p>
          <a:p>
            <a:pPr algn="ctr"/>
            <a:r>
              <a:rPr lang="fi-FI" sz="1100" b="1" dirty="0" smtClean="0">
                <a:solidFill>
                  <a:srgbClr val="000000"/>
                </a:solidFill>
              </a:rPr>
              <a:t>€/MWh</a:t>
            </a:r>
            <a:endParaRPr lang="en-GB" sz="1100" b="1" dirty="0">
              <a:solidFill>
                <a:srgbClr val="000000"/>
              </a:solidFill>
            </a:endParaRPr>
          </a:p>
        </p:txBody>
      </p:sp>
      <p:sp>
        <p:nvSpPr>
          <p:cNvPr id="94222" name="TextBox 15"/>
          <p:cNvSpPr txBox="1">
            <a:spLocks noChangeArrowheads="1"/>
          </p:cNvSpPr>
          <p:nvPr/>
        </p:nvSpPr>
        <p:spPr bwMode="auto">
          <a:xfrm>
            <a:off x="239713" y="5786438"/>
            <a:ext cx="804862" cy="646112"/>
          </a:xfrm>
          <a:prstGeom prst="rect">
            <a:avLst/>
          </a:prstGeom>
          <a:noFill/>
          <a:ln w="9525">
            <a:noFill/>
            <a:miter lim="800000"/>
            <a:headEnd/>
            <a:tailEnd/>
          </a:ln>
        </p:spPr>
        <p:txBody>
          <a:bodyPr wrap="none">
            <a:spAutoFit/>
          </a:bodyPr>
          <a:lstStyle/>
          <a:p>
            <a:r>
              <a:rPr lang="fi-FI" sz="1200" b="1" dirty="0">
                <a:solidFill>
                  <a:srgbClr val="000000"/>
                </a:solidFill>
              </a:rPr>
              <a:t>    ”ISO”</a:t>
            </a:r>
          </a:p>
          <a:p>
            <a:r>
              <a:rPr lang="fi-FI" sz="1200" b="1" dirty="0">
                <a:solidFill>
                  <a:srgbClr val="000000"/>
                </a:solidFill>
              </a:rPr>
              <a:t>+ O&amp;M</a:t>
            </a:r>
          </a:p>
          <a:p>
            <a:r>
              <a:rPr lang="fi-FI" sz="1200" b="1" dirty="0">
                <a:solidFill>
                  <a:srgbClr val="000000"/>
                </a:solidFill>
              </a:rPr>
              <a:t>+ capital</a:t>
            </a:r>
            <a:endParaRPr lang="en-GB" sz="1200" b="1" dirty="0">
              <a:solidFill>
                <a:srgbClr val="000000"/>
              </a:solidFill>
            </a:endParaRPr>
          </a:p>
        </p:txBody>
      </p:sp>
      <p:sp>
        <p:nvSpPr>
          <p:cNvPr id="94225" name="TextBox 18"/>
          <p:cNvSpPr txBox="1">
            <a:spLocks noChangeArrowheads="1"/>
          </p:cNvSpPr>
          <p:nvPr/>
        </p:nvSpPr>
        <p:spPr bwMode="auto">
          <a:xfrm>
            <a:off x="903737" y="5715016"/>
            <a:ext cx="739305"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Ambient</a:t>
            </a:r>
          </a:p>
          <a:p>
            <a:pPr algn="ctr"/>
            <a:r>
              <a:rPr lang="fi-FI" sz="1000" dirty="0" smtClean="0">
                <a:solidFill>
                  <a:srgbClr val="000000"/>
                </a:solidFill>
              </a:rPr>
              <a:t>15→25°C</a:t>
            </a:r>
            <a:endParaRPr lang="fi-FI" sz="1000" dirty="0">
              <a:solidFill>
                <a:srgbClr val="000000"/>
              </a:solidFill>
            </a:endParaRPr>
          </a:p>
        </p:txBody>
      </p:sp>
      <p:sp>
        <p:nvSpPr>
          <p:cNvPr id="94226" name="TextBox 19"/>
          <p:cNvSpPr txBox="1">
            <a:spLocks noChangeArrowheads="1"/>
          </p:cNvSpPr>
          <p:nvPr/>
        </p:nvSpPr>
        <p:spPr bwMode="auto">
          <a:xfrm>
            <a:off x="1285852" y="6100724"/>
            <a:ext cx="77296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Altitude</a:t>
            </a:r>
          </a:p>
          <a:p>
            <a:pPr algn="ctr"/>
            <a:r>
              <a:rPr lang="fi-FI" sz="1000" dirty="0" smtClean="0">
                <a:solidFill>
                  <a:srgbClr val="000000"/>
                </a:solidFill>
              </a:rPr>
              <a:t>0 → 300m</a:t>
            </a:r>
            <a:endParaRPr lang="en-GB" sz="1000" dirty="0">
              <a:solidFill>
                <a:srgbClr val="000000"/>
              </a:solidFill>
            </a:endParaRPr>
          </a:p>
        </p:txBody>
      </p:sp>
      <p:cxnSp>
        <p:nvCxnSpPr>
          <p:cNvPr id="34" name="Straight Connector 33"/>
          <p:cNvCxnSpPr/>
          <p:nvPr/>
        </p:nvCxnSpPr>
        <p:spPr>
          <a:xfrm rot="16200000" flipV="1">
            <a:off x="71417" y="3786179"/>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4250" name="TextBox 48"/>
          <p:cNvSpPr txBox="1">
            <a:spLocks noChangeArrowheads="1"/>
          </p:cNvSpPr>
          <p:nvPr/>
        </p:nvSpPr>
        <p:spPr bwMode="auto">
          <a:xfrm>
            <a:off x="2676863" y="5715016"/>
            <a:ext cx="75212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Urea 40%</a:t>
            </a:r>
          </a:p>
          <a:p>
            <a:pPr algn="ctr"/>
            <a:r>
              <a:rPr lang="fi-FI" sz="1000" dirty="0" smtClean="0">
                <a:solidFill>
                  <a:srgbClr val="000000"/>
                </a:solidFill>
              </a:rPr>
              <a:t>+ SCR</a:t>
            </a:r>
            <a:endParaRPr lang="en-GB" sz="1000" dirty="0">
              <a:solidFill>
                <a:srgbClr val="000000"/>
              </a:solidFill>
            </a:endParaRPr>
          </a:p>
        </p:txBody>
      </p:sp>
      <p:sp>
        <p:nvSpPr>
          <p:cNvPr id="94251" name="TextBox 49"/>
          <p:cNvSpPr txBox="1">
            <a:spLocks noChangeArrowheads="1"/>
          </p:cNvSpPr>
          <p:nvPr/>
        </p:nvSpPr>
        <p:spPr bwMode="auto">
          <a:xfrm>
            <a:off x="3357554" y="5715016"/>
            <a:ext cx="681597" cy="707886"/>
          </a:xfrm>
          <a:prstGeom prst="rect">
            <a:avLst/>
          </a:prstGeom>
          <a:noFill/>
          <a:ln w="9525">
            <a:noFill/>
            <a:miter lim="800000"/>
            <a:headEnd/>
            <a:tailEnd/>
          </a:ln>
        </p:spPr>
        <p:txBody>
          <a:bodyPr wrap="none">
            <a:spAutoFit/>
          </a:bodyPr>
          <a:lstStyle/>
          <a:p>
            <a:pPr algn="ctr"/>
            <a:r>
              <a:rPr lang="fi-FI" sz="1000" dirty="0" smtClean="0">
                <a:solidFill>
                  <a:srgbClr val="000000"/>
                </a:solidFill>
              </a:rPr>
              <a:t>Make up</a:t>
            </a:r>
          </a:p>
          <a:p>
            <a:pPr algn="ctr"/>
            <a:r>
              <a:rPr lang="fi-FI" sz="1000" dirty="0" smtClean="0">
                <a:solidFill>
                  <a:srgbClr val="000000"/>
                </a:solidFill>
              </a:rPr>
              <a:t>water for</a:t>
            </a:r>
          </a:p>
          <a:p>
            <a:pPr algn="ctr"/>
            <a:r>
              <a:rPr lang="fi-FI" sz="1000" dirty="0" smtClean="0">
                <a:solidFill>
                  <a:srgbClr val="000000"/>
                </a:solidFill>
              </a:rPr>
              <a:t>cooling</a:t>
            </a:r>
          </a:p>
          <a:p>
            <a:pPr algn="ctr"/>
            <a:r>
              <a:rPr lang="fi-FI" sz="1000" dirty="0" smtClean="0">
                <a:solidFill>
                  <a:srgbClr val="000000"/>
                </a:solidFill>
              </a:rPr>
              <a:t>tower</a:t>
            </a:r>
            <a:endParaRPr lang="en-GB" sz="1000" dirty="0">
              <a:solidFill>
                <a:srgbClr val="000000"/>
              </a:solidFill>
            </a:endParaRPr>
          </a:p>
        </p:txBody>
      </p:sp>
      <p:sp>
        <p:nvSpPr>
          <p:cNvPr id="94282" name="TextBox 166"/>
          <p:cNvSpPr txBox="1">
            <a:spLocks noChangeArrowheads="1"/>
          </p:cNvSpPr>
          <p:nvPr/>
        </p:nvSpPr>
        <p:spPr bwMode="auto">
          <a:xfrm>
            <a:off x="-32" y="2997200"/>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90,0</a:t>
            </a:r>
            <a:endParaRPr lang="en-GB" sz="1100" b="1" dirty="0">
              <a:solidFill>
                <a:srgbClr val="000000"/>
              </a:solidFill>
            </a:endParaRPr>
          </a:p>
        </p:txBody>
      </p:sp>
      <p:sp>
        <p:nvSpPr>
          <p:cNvPr id="94284" name="TextBox 171"/>
          <p:cNvSpPr txBox="1">
            <a:spLocks noChangeArrowheads="1"/>
          </p:cNvSpPr>
          <p:nvPr/>
        </p:nvSpPr>
        <p:spPr bwMode="auto">
          <a:xfrm>
            <a:off x="0" y="5524517"/>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6</a:t>
            </a:r>
            <a:r>
              <a:rPr lang="fi-FI" sz="1100" b="1" dirty="0" smtClean="0">
                <a:solidFill>
                  <a:srgbClr val="000000"/>
                </a:solidFill>
              </a:rPr>
              <a:t>0,0</a:t>
            </a:r>
            <a:endParaRPr lang="fi-FI" sz="1100" b="1" dirty="0">
              <a:solidFill>
                <a:srgbClr val="000000"/>
              </a:solidFill>
            </a:endParaRPr>
          </a:p>
        </p:txBody>
      </p:sp>
      <p:cxnSp>
        <p:nvCxnSpPr>
          <p:cNvPr id="174" name="Straight Connector 173"/>
          <p:cNvCxnSpPr/>
          <p:nvPr/>
        </p:nvCxnSpPr>
        <p:spPr>
          <a:xfrm>
            <a:off x="500063" y="13935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79" name="TextBox 171"/>
          <p:cNvSpPr txBox="1">
            <a:spLocks noChangeArrowheads="1"/>
          </p:cNvSpPr>
          <p:nvPr/>
        </p:nvSpPr>
        <p:spPr bwMode="auto">
          <a:xfrm>
            <a:off x="-28" y="4722824"/>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7</a:t>
            </a:r>
            <a:r>
              <a:rPr lang="fi-FI" sz="1100" b="1" dirty="0" smtClean="0">
                <a:solidFill>
                  <a:srgbClr val="000000"/>
                </a:solidFill>
              </a:rPr>
              <a:t>0,0</a:t>
            </a:r>
            <a:endParaRPr lang="fi-FI" sz="1100" b="1" dirty="0">
              <a:solidFill>
                <a:srgbClr val="000000"/>
              </a:solidFill>
            </a:endParaRPr>
          </a:p>
        </p:txBody>
      </p:sp>
      <p:sp>
        <p:nvSpPr>
          <p:cNvPr id="81" name="TextBox 171"/>
          <p:cNvSpPr txBox="1">
            <a:spLocks noChangeArrowheads="1"/>
          </p:cNvSpPr>
          <p:nvPr/>
        </p:nvSpPr>
        <p:spPr bwMode="auto">
          <a:xfrm>
            <a:off x="-32" y="3856041"/>
            <a:ext cx="642938" cy="261937"/>
          </a:xfrm>
          <a:prstGeom prst="rect">
            <a:avLst/>
          </a:prstGeom>
          <a:noFill/>
          <a:ln w="9525">
            <a:noFill/>
            <a:miter lim="800000"/>
            <a:headEnd/>
            <a:tailEnd/>
          </a:ln>
        </p:spPr>
        <p:txBody>
          <a:bodyPr>
            <a:spAutoFit/>
          </a:bodyPr>
          <a:lstStyle/>
          <a:p>
            <a:pPr algn="ctr"/>
            <a:r>
              <a:rPr lang="fi-FI" sz="1100" b="1" dirty="0" smtClean="0">
                <a:solidFill>
                  <a:srgbClr val="000000"/>
                </a:solidFill>
              </a:rPr>
              <a:t>80,0</a:t>
            </a:r>
            <a:endParaRPr lang="fi-FI" sz="1100" b="1" dirty="0">
              <a:solidFill>
                <a:srgbClr val="000000"/>
              </a:solidFill>
            </a:endParaRPr>
          </a:p>
        </p:txBody>
      </p:sp>
      <p:sp>
        <p:nvSpPr>
          <p:cNvPr id="82" name="TextBox 166"/>
          <p:cNvSpPr txBox="1">
            <a:spLocks noChangeArrowheads="1"/>
          </p:cNvSpPr>
          <p:nvPr/>
        </p:nvSpPr>
        <p:spPr bwMode="auto">
          <a:xfrm>
            <a:off x="-32" y="2120891"/>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100,0</a:t>
            </a:r>
            <a:endParaRPr lang="en-GB" sz="1100" b="1" dirty="0">
              <a:solidFill>
                <a:srgbClr val="000000"/>
              </a:solidFill>
            </a:endParaRPr>
          </a:p>
        </p:txBody>
      </p:sp>
      <p:sp>
        <p:nvSpPr>
          <p:cNvPr id="83" name="TextBox 166"/>
          <p:cNvSpPr txBox="1">
            <a:spLocks noChangeArrowheads="1"/>
          </p:cNvSpPr>
          <p:nvPr/>
        </p:nvSpPr>
        <p:spPr bwMode="auto">
          <a:xfrm>
            <a:off x="-32" y="1263635"/>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110,0</a:t>
            </a:r>
            <a:endParaRPr lang="en-GB" sz="1100" b="1" dirty="0">
              <a:solidFill>
                <a:srgbClr val="000000"/>
              </a:solidFill>
            </a:endParaRPr>
          </a:p>
        </p:txBody>
      </p:sp>
      <p:cxnSp>
        <p:nvCxnSpPr>
          <p:cNvPr id="87" name="Straight Connector 86"/>
          <p:cNvCxnSpPr/>
          <p:nvPr/>
        </p:nvCxnSpPr>
        <p:spPr>
          <a:xfrm>
            <a:off x="500063" y="2255512"/>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500063" y="31280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500063" y="3992884"/>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500063" y="4857760"/>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94" name="TextBox 19"/>
          <p:cNvSpPr txBox="1">
            <a:spLocks noChangeArrowheads="1"/>
          </p:cNvSpPr>
          <p:nvPr/>
        </p:nvSpPr>
        <p:spPr bwMode="auto">
          <a:xfrm>
            <a:off x="1763711" y="5715016"/>
            <a:ext cx="950901"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Gas pressure</a:t>
            </a:r>
          </a:p>
          <a:p>
            <a:pPr algn="ctr"/>
            <a:r>
              <a:rPr lang="fi-FI" sz="1000" dirty="0" smtClean="0">
                <a:solidFill>
                  <a:srgbClr val="000000"/>
                </a:solidFill>
              </a:rPr>
              <a:t>30 → 10 bar</a:t>
            </a:r>
            <a:endParaRPr lang="en-GB" sz="1000" dirty="0">
              <a:solidFill>
                <a:srgbClr val="000000"/>
              </a:solidFill>
            </a:endParaRPr>
          </a:p>
        </p:txBody>
      </p:sp>
      <p:sp>
        <p:nvSpPr>
          <p:cNvPr id="104" name="TextBox 25"/>
          <p:cNvSpPr txBox="1">
            <a:spLocks noChangeArrowheads="1"/>
          </p:cNvSpPr>
          <p:nvPr/>
        </p:nvSpPr>
        <p:spPr bwMode="auto">
          <a:xfrm>
            <a:off x="5324480" y="571501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Running hrs</a:t>
            </a:r>
          </a:p>
          <a:p>
            <a:pPr algn="ctr"/>
            <a:r>
              <a:rPr lang="fi-FI" sz="1000" dirty="0" smtClean="0">
                <a:solidFill>
                  <a:srgbClr val="000000"/>
                </a:solidFill>
              </a:rPr>
              <a:t>8000 → 4000</a:t>
            </a:r>
          </a:p>
        </p:txBody>
      </p:sp>
      <p:sp>
        <p:nvSpPr>
          <p:cNvPr id="105" name="TextBox 25"/>
          <p:cNvSpPr txBox="1">
            <a:spLocks noChangeArrowheads="1"/>
          </p:cNvSpPr>
          <p:nvPr/>
        </p:nvSpPr>
        <p:spPr bwMode="auto">
          <a:xfrm>
            <a:off x="5767444" y="607220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Average load</a:t>
            </a:r>
          </a:p>
          <a:p>
            <a:pPr algn="ctr"/>
            <a:r>
              <a:rPr lang="fi-FI" sz="1000" dirty="0" smtClean="0">
                <a:solidFill>
                  <a:srgbClr val="000000"/>
                </a:solidFill>
              </a:rPr>
              <a:t>100 → 80%</a:t>
            </a:r>
          </a:p>
        </p:txBody>
      </p:sp>
      <p:sp>
        <p:nvSpPr>
          <p:cNvPr id="108" name="TextBox 25"/>
          <p:cNvSpPr txBox="1">
            <a:spLocks noChangeArrowheads="1"/>
          </p:cNvSpPr>
          <p:nvPr/>
        </p:nvSpPr>
        <p:spPr bwMode="auto">
          <a:xfrm>
            <a:off x="6588169" y="5715016"/>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startup fuel</a:t>
            </a:r>
          </a:p>
        </p:txBody>
      </p:sp>
      <p:sp>
        <p:nvSpPr>
          <p:cNvPr id="110" name="TextBox 25"/>
          <p:cNvSpPr txBox="1">
            <a:spLocks noChangeArrowheads="1"/>
          </p:cNvSpPr>
          <p:nvPr/>
        </p:nvSpPr>
        <p:spPr bwMode="auto">
          <a:xfrm>
            <a:off x="7143768" y="6143644"/>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EOH cost</a:t>
            </a:r>
          </a:p>
        </p:txBody>
      </p:sp>
      <p:sp>
        <p:nvSpPr>
          <p:cNvPr id="111" name="TextBox 25"/>
          <p:cNvSpPr txBox="1">
            <a:spLocks noChangeArrowheads="1"/>
          </p:cNvSpPr>
          <p:nvPr/>
        </p:nvSpPr>
        <p:spPr bwMode="auto">
          <a:xfrm>
            <a:off x="7715272" y="5715016"/>
            <a:ext cx="914033"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damage cost</a:t>
            </a:r>
          </a:p>
        </p:txBody>
      </p:sp>
      <p:cxnSp>
        <p:nvCxnSpPr>
          <p:cNvPr id="117" name="Straight Connector 116"/>
          <p:cNvCxnSpPr/>
          <p:nvPr/>
        </p:nvCxnSpPr>
        <p:spPr bwMode="auto">
          <a:xfrm>
            <a:off x="500034" y="4584882"/>
            <a:ext cx="8429684" cy="12700"/>
          </a:xfrm>
          <a:prstGeom prst="line">
            <a:avLst/>
          </a:prstGeom>
          <a:solidFill>
            <a:schemeClr val="accent1"/>
          </a:solidFill>
          <a:ln w="9525" cap="flat" cmpd="sng" algn="ctr">
            <a:solidFill>
              <a:srgbClr val="FF0000"/>
            </a:solidFill>
            <a:prstDash val="solid"/>
            <a:round/>
            <a:headEnd type="none" w="med" len="med"/>
            <a:tailEnd type="none" w="med" len="med"/>
          </a:ln>
          <a:effectLst/>
        </p:spPr>
      </p:cxnSp>
      <p:sp>
        <p:nvSpPr>
          <p:cNvPr id="119" name="TextBox 171"/>
          <p:cNvSpPr txBox="1">
            <a:spLocks noChangeArrowheads="1"/>
          </p:cNvSpPr>
          <p:nvPr/>
        </p:nvSpPr>
        <p:spPr bwMode="auto">
          <a:xfrm>
            <a:off x="-32" y="4452947"/>
            <a:ext cx="642938" cy="261937"/>
          </a:xfrm>
          <a:prstGeom prst="rect">
            <a:avLst/>
          </a:prstGeom>
          <a:noFill/>
          <a:ln w="9525">
            <a:noFill/>
            <a:miter lim="800000"/>
            <a:headEnd/>
            <a:tailEnd/>
          </a:ln>
        </p:spPr>
        <p:txBody>
          <a:bodyPr>
            <a:spAutoFit/>
          </a:bodyPr>
          <a:lstStyle/>
          <a:p>
            <a:pPr algn="ctr"/>
            <a:r>
              <a:rPr lang="fi-FI" sz="1100" b="1" dirty="0" smtClean="0">
                <a:solidFill>
                  <a:srgbClr val="FF0000"/>
                </a:solidFill>
              </a:rPr>
              <a:t>73,0</a:t>
            </a:r>
            <a:endParaRPr lang="fi-FI" sz="1100" b="1" dirty="0">
              <a:solidFill>
                <a:srgbClr val="FF0000"/>
              </a:solidFill>
            </a:endParaRPr>
          </a:p>
        </p:txBody>
      </p:sp>
      <p:cxnSp>
        <p:nvCxnSpPr>
          <p:cNvPr id="127" name="Straight Arrow Connector 126"/>
          <p:cNvCxnSpPr>
            <a:stCxn id="119" idx="3"/>
            <a:endCxn id="89" idx="0"/>
          </p:cNvCxnSpPr>
          <p:nvPr/>
        </p:nvCxnSpPr>
        <p:spPr bwMode="auto">
          <a:xfrm flipV="1">
            <a:off x="642906" y="4550579"/>
            <a:ext cx="630483" cy="33337"/>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31" name="Straight Arrow Connector 130"/>
          <p:cNvCxnSpPr>
            <a:stCxn id="89" idx="0"/>
            <a:endCxn id="99" idx="0"/>
          </p:cNvCxnSpPr>
          <p:nvPr/>
        </p:nvCxnSpPr>
        <p:spPr bwMode="auto">
          <a:xfrm rot="5400000" flipH="1" flipV="1">
            <a:off x="1469289" y="4347533"/>
            <a:ext cx="7146" cy="398947"/>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43" name="Straight Arrow Connector 142"/>
          <p:cNvCxnSpPr>
            <a:stCxn id="99" idx="0"/>
          </p:cNvCxnSpPr>
          <p:nvPr/>
        </p:nvCxnSpPr>
        <p:spPr bwMode="auto">
          <a:xfrm rot="5400000" flipH="1" flipV="1">
            <a:off x="1955748" y="4260021"/>
            <a:ext cx="1588" cy="5668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57" name="Straight Arrow Connector 156"/>
          <p:cNvCxnSpPr>
            <a:endCxn id="12" idx="0"/>
          </p:cNvCxnSpPr>
          <p:nvPr/>
        </p:nvCxnSpPr>
        <p:spPr bwMode="auto">
          <a:xfrm rot="5400000" flipH="1" flipV="1">
            <a:off x="2593812" y="4084318"/>
            <a:ext cx="104465" cy="81376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2" name="Rectangle 161"/>
          <p:cNvSpPr/>
          <p:nvPr/>
        </p:nvSpPr>
        <p:spPr>
          <a:xfrm>
            <a:off x="3519758" y="4419466"/>
            <a:ext cx="357188" cy="18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64" name="Straight Arrow Connector 163"/>
          <p:cNvCxnSpPr>
            <a:stCxn id="12" idx="0"/>
            <a:endCxn id="162" idx="0"/>
          </p:cNvCxnSpPr>
          <p:nvPr/>
        </p:nvCxnSpPr>
        <p:spPr bwMode="auto">
          <a:xfrm rot="5400000" flipH="1" flipV="1">
            <a:off x="3365888" y="4106505"/>
            <a:ext cx="19502" cy="6454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5" name="TextBox 164"/>
          <p:cNvSpPr txBox="1">
            <a:spLocks noChangeArrowheads="1"/>
          </p:cNvSpPr>
          <p:nvPr/>
        </p:nvSpPr>
        <p:spPr bwMode="auto">
          <a:xfrm>
            <a:off x="3509955" y="4173415"/>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0,2</a:t>
            </a:r>
            <a:endParaRPr lang="en-GB" sz="1100" dirty="0">
              <a:solidFill>
                <a:srgbClr val="000000"/>
              </a:solidFill>
            </a:endParaRPr>
          </a:p>
        </p:txBody>
      </p:sp>
      <p:cxnSp>
        <p:nvCxnSpPr>
          <p:cNvPr id="168" name="Straight Arrow Connector 167"/>
          <p:cNvCxnSpPr>
            <a:stCxn id="162" idx="0"/>
          </p:cNvCxnSpPr>
          <p:nvPr/>
        </p:nvCxnSpPr>
        <p:spPr bwMode="auto">
          <a:xfrm rot="16200000" flipH="1">
            <a:off x="4028325" y="4089492"/>
            <a:ext cx="141" cy="6600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69" name="Rectangle 168"/>
          <p:cNvSpPr/>
          <p:nvPr/>
        </p:nvSpPr>
        <p:spPr>
          <a:xfrm>
            <a:off x="4853732" y="4365161"/>
            <a:ext cx="357188" cy="54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0" name="TextBox 169"/>
          <p:cNvSpPr txBox="1">
            <a:spLocks noChangeArrowheads="1"/>
          </p:cNvSpPr>
          <p:nvPr/>
        </p:nvSpPr>
        <p:spPr bwMode="auto">
          <a:xfrm>
            <a:off x="4841877" y="4352472"/>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0,6</a:t>
            </a:r>
            <a:endParaRPr lang="en-GB" sz="1100" dirty="0">
              <a:solidFill>
                <a:srgbClr val="000000"/>
              </a:solidFill>
            </a:endParaRPr>
          </a:p>
        </p:txBody>
      </p:sp>
      <p:cxnSp>
        <p:nvCxnSpPr>
          <p:cNvPr id="172" name="Straight Arrow Connector 171"/>
          <p:cNvCxnSpPr>
            <a:endCxn id="169" idx="0"/>
          </p:cNvCxnSpPr>
          <p:nvPr/>
        </p:nvCxnSpPr>
        <p:spPr bwMode="auto">
          <a:xfrm rot="5400000" flipH="1" flipV="1">
            <a:off x="4668160" y="4055441"/>
            <a:ext cx="54446" cy="67388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75" name="Rectangle 174"/>
          <p:cNvSpPr/>
          <p:nvPr/>
        </p:nvSpPr>
        <p:spPr>
          <a:xfrm>
            <a:off x="5619734" y="3625622"/>
            <a:ext cx="357188" cy="741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6" name="TextBox 175"/>
          <p:cNvSpPr txBox="1">
            <a:spLocks noChangeArrowheads="1"/>
          </p:cNvSpPr>
          <p:nvPr/>
        </p:nvSpPr>
        <p:spPr bwMode="auto">
          <a:xfrm>
            <a:off x="5510219" y="3881770"/>
            <a:ext cx="571504"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8,6</a:t>
            </a:r>
            <a:endParaRPr lang="en-GB" sz="1100" dirty="0">
              <a:solidFill>
                <a:srgbClr val="000000"/>
              </a:solidFill>
            </a:endParaRPr>
          </a:p>
        </p:txBody>
      </p:sp>
      <p:cxnSp>
        <p:nvCxnSpPr>
          <p:cNvPr id="178" name="Straight Arrow Connector 177"/>
          <p:cNvCxnSpPr>
            <a:stCxn id="169" idx="0"/>
            <a:endCxn id="175" idx="0"/>
          </p:cNvCxnSpPr>
          <p:nvPr/>
        </p:nvCxnSpPr>
        <p:spPr bwMode="auto">
          <a:xfrm rot="5400000" flipH="1" flipV="1">
            <a:off x="5045558" y="3612391"/>
            <a:ext cx="739539" cy="766002"/>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79" name="Rectangle 178"/>
          <p:cNvSpPr/>
          <p:nvPr/>
        </p:nvSpPr>
        <p:spPr>
          <a:xfrm>
            <a:off x="6062698" y="3171819"/>
            <a:ext cx="357188" cy="450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80" name="TextBox 179"/>
          <p:cNvSpPr txBox="1">
            <a:spLocks noChangeArrowheads="1"/>
          </p:cNvSpPr>
          <p:nvPr/>
        </p:nvSpPr>
        <p:spPr bwMode="auto">
          <a:xfrm>
            <a:off x="6021398" y="3271835"/>
            <a:ext cx="428628"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5,2</a:t>
            </a:r>
            <a:endParaRPr lang="en-GB" sz="1100" dirty="0">
              <a:solidFill>
                <a:srgbClr val="000000"/>
              </a:solidFill>
            </a:endParaRPr>
          </a:p>
        </p:txBody>
      </p:sp>
      <p:cxnSp>
        <p:nvCxnSpPr>
          <p:cNvPr id="182" name="Straight Arrow Connector 181"/>
          <p:cNvCxnSpPr>
            <a:stCxn id="175" idx="0"/>
            <a:endCxn id="179" idx="0"/>
          </p:cNvCxnSpPr>
          <p:nvPr/>
        </p:nvCxnSpPr>
        <p:spPr bwMode="auto">
          <a:xfrm rot="5400000" flipH="1" flipV="1">
            <a:off x="5792909" y="3177239"/>
            <a:ext cx="453803" cy="44296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183" name="Rectangle 182"/>
          <p:cNvSpPr/>
          <p:nvPr/>
        </p:nvSpPr>
        <p:spPr>
          <a:xfrm>
            <a:off x="6836134" y="3153023"/>
            <a:ext cx="357188" cy="18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86" name="Straight Arrow Connector 185"/>
          <p:cNvCxnSpPr>
            <a:stCxn id="179" idx="0"/>
            <a:endCxn id="183" idx="0"/>
          </p:cNvCxnSpPr>
          <p:nvPr/>
        </p:nvCxnSpPr>
        <p:spPr bwMode="auto">
          <a:xfrm rot="5400000" flipH="1" flipV="1">
            <a:off x="6618612" y="2775703"/>
            <a:ext cx="18796" cy="77343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89" name="Straight Arrow Connector 188"/>
          <p:cNvCxnSpPr>
            <a:stCxn id="183" idx="0"/>
          </p:cNvCxnSpPr>
          <p:nvPr/>
        </p:nvCxnSpPr>
        <p:spPr bwMode="auto">
          <a:xfrm rot="16200000" flipH="1">
            <a:off x="7291888" y="2875862"/>
            <a:ext cx="1277" cy="55559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92" name="Straight Arrow Connector 191"/>
          <p:cNvCxnSpPr/>
          <p:nvPr/>
        </p:nvCxnSpPr>
        <p:spPr bwMode="auto">
          <a:xfrm rot="5400000" flipH="1" flipV="1">
            <a:off x="7871307" y="2850203"/>
            <a:ext cx="1588" cy="601961"/>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95" name="Straight Connector 194"/>
          <p:cNvCxnSpPr/>
          <p:nvPr/>
        </p:nvCxnSpPr>
        <p:spPr bwMode="auto">
          <a:xfrm>
            <a:off x="8143900" y="3150389"/>
            <a:ext cx="785818" cy="0"/>
          </a:xfrm>
          <a:prstGeom prst="line">
            <a:avLst/>
          </a:prstGeom>
          <a:solidFill>
            <a:schemeClr val="accent1"/>
          </a:solidFill>
          <a:ln w="9525" cap="flat" cmpd="sng" algn="ctr">
            <a:solidFill>
              <a:srgbClr val="FF0000"/>
            </a:solidFill>
            <a:prstDash val="solid"/>
            <a:round/>
            <a:headEnd type="none" w="med" len="med"/>
            <a:tailEnd type="none" w="med" len="med"/>
          </a:ln>
          <a:effectLst/>
        </p:spPr>
      </p:cxnSp>
      <p:sp>
        <p:nvSpPr>
          <p:cNvPr id="199" name="TextBox 198"/>
          <p:cNvSpPr txBox="1"/>
          <p:nvPr/>
        </p:nvSpPr>
        <p:spPr>
          <a:xfrm>
            <a:off x="7786710" y="2896473"/>
            <a:ext cx="917239" cy="253916"/>
          </a:xfrm>
          <a:prstGeom prst="rect">
            <a:avLst/>
          </a:prstGeom>
          <a:noFill/>
        </p:spPr>
        <p:txBody>
          <a:bodyPr wrap="none">
            <a:spAutoFit/>
          </a:bodyPr>
          <a:lstStyle/>
          <a:p>
            <a:pPr>
              <a:defRPr/>
            </a:pPr>
            <a:r>
              <a:rPr lang="fi-FI" sz="1050" b="1" dirty="0" smtClean="0">
                <a:solidFill>
                  <a:srgbClr val="FF0000"/>
                </a:solidFill>
              </a:rPr>
              <a:t>89,5 €/MWh</a:t>
            </a:r>
            <a:endParaRPr lang="en-GB" sz="1050" b="1" dirty="0">
              <a:solidFill>
                <a:srgbClr val="FF0000"/>
              </a:solidFill>
            </a:endParaRPr>
          </a:p>
        </p:txBody>
      </p:sp>
      <p:cxnSp>
        <p:nvCxnSpPr>
          <p:cNvPr id="72" name="Straight Connector 71"/>
          <p:cNvCxnSpPr/>
          <p:nvPr/>
        </p:nvCxnSpPr>
        <p:spPr>
          <a:xfrm rot="16200000" flipV="1">
            <a:off x="1357298" y="3786178"/>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V="1">
            <a:off x="2714621"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V="1">
            <a:off x="4000505"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rot="5400000" flipH="1" flipV="1">
            <a:off x="6570692" y="3716355"/>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1" name="TextBox 17"/>
          <p:cNvSpPr txBox="1">
            <a:spLocks noChangeArrowheads="1"/>
          </p:cNvSpPr>
          <p:nvPr/>
        </p:nvSpPr>
        <p:spPr bwMode="auto">
          <a:xfrm>
            <a:off x="873350" y="6581025"/>
            <a:ext cx="1626948" cy="276999"/>
          </a:xfrm>
          <a:prstGeom prst="rect">
            <a:avLst/>
          </a:prstGeom>
          <a:noFill/>
          <a:ln w="9525">
            <a:noFill/>
            <a:miter lim="800000"/>
            <a:headEnd/>
            <a:tailEnd/>
          </a:ln>
        </p:spPr>
        <p:txBody>
          <a:bodyPr wrap="square">
            <a:spAutoFit/>
          </a:bodyPr>
          <a:lstStyle/>
          <a:p>
            <a:pPr algn="ctr"/>
            <a:r>
              <a:rPr lang="fi-FI" sz="1200" b="1" dirty="0" smtClean="0">
                <a:solidFill>
                  <a:srgbClr val="000000"/>
                </a:solidFill>
              </a:rPr>
              <a:t>Site conditions</a:t>
            </a:r>
            <a:endParaRPr lang="en-GB" sz="1200" b="1" dirty="0">
              <a:solidFill>
                <a:srgbClr val="000000"/>
              </a:solidFill>
            </a:endParaRPr>
          </a:p>
        </p:txBody>
      </p:sp>
      <p:sp>
        <p:nvSpPr>
          <p:cNvPr id="75" name="TextBox 28"/>
          <p:cNvSpPr txBox="1">
            <a:spLocks noChangeArrowheads="1"/>
          </p:cNvSpPr>
          <p:nvPr/>
        </p:nvSpPr>
        <p:spPr bwMode="auto">
          <a:xfrm>
            <a:off x="5609702" y="6396359"/>
            <a:ext cx="811441"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Running</a:t>
            </a:r>
          </a:p>
          <a:p>
            <a:pPr algn="ctr"/>
            <a:r>
              <a:rPr lang="fi-FI" sz="1200" b="1" dirty="0" smtClean="0">
                <a:solidFill>
                  <a:srgbClr val="000000"/>
                </a:solidFill>
              </a:rPr>
              <a:t>profile</a:t>
            </a:r>
            <a:endParaRPr lang="en-GB" sz="1200" b="1" dirty="0">
              <a:solidFill>
                <a:srgbClr val="000000"/>
              </a:solidFill>
            </a:endParaRPr>
          </a:p>
        </p:txBody>
      </p:sp>
      <p:sp>
        <p:nvSpPr>
          <p:cNvPr id="76" name="TextBox 47"/>
          <p:cNvSpPr txBox="1">
            <a:spLocks noChangeArrowheads="1"/>
          </p:cNvSpPr>
          <p:nvPr/>
        </p:nvSpPr>
        <p:spPr bwMode="auto">
          <a:xfrm>
            <a:off x="2643174" y="6396359"/>
            <a:ext cx="1428760" cy="461665"/>
          </a:xfrm>
          <a:prstGeom prst="rect">
            <a:avLst/>
          </a:prstGeom>
          <a:noFill/>
          <a:ln w="9525">
            <a:noFill/>
            <a:miter lim="800000"/>
            <a:headEnd/>
            <a:tailEnd/>
          </a:ln>
        </p:spPr>
        <p:txBody>
          <a:bodyPr wrap="square">
            <a:spAutoFit/>
          </a:bodyPr>
          <a:lstStyle/>
          <a:p>
            <a:pPr algn="ctr"/>
            <a:r>
              <a:rPr lang="fi-FI" sz="1200" b="1" dirty="0" smtClean="0">
                <a:solidFill>
                  <a:srgbClr val="000000"/>
                </a:solidFill>
              </a:rPr>
              <a:t>Operational expenses</a:t>
            </a:r>
            <a:endParaRPr lang="en-GB" sz="1200" b="1" dirty="0">
              <a:solidFill>
                <a:srgbClr val="000000"/>
              </a:solidFill>
            </a:endParaRPr>
          </a:p>
        </p:txBody>
      </p:sp>
      <p:sp>
        <p:nvSpPr>
          <p:cNvPr id="78" name="TextBox 28"/>
          <p:cNvSpPr txBox="1">
            <a:spLocks noChangeArrowheads="1"/>
          </p:cNvSpPr>
          <p:nvPr/>
        </p:nvSpPr>
        <p:spPr bwMode="auto">
          <a:xfrm>
            <a:off x="7072330" y="6581025"/>
            <a:ext cx="1366080" cy="276999"/>
          </a:xfrm>
          <a:prstGeom prst="rect">
            <a:avLst/>
          </a:prstGeom>
          <a:noFill/>
          <a:ln w="9525">
            <a:noFill/>
            <a:miter lim="800000"/>
            <a:headEnd/>
            <a:tailEnd/>
          </a:ln>
        </p:spPr>
        <p:txBody>
          <a:bodyPr wrap="none">
            <a:spAutoFit/>
          </a:bodyPr>
          <a:lstStyle/>
          <a:p>
            <a:pPr algn="ctr"/>
            <a:r>
              <a:rPr lang="fi-FI" sz="1200" b="1" dirty="0" smtClean="0">
                <a:solidFill>
                  <a:srgbClr val="000000"/>
                </a:solidFill>
              </a:rPr>
              <a:t>Operation mode</a:t>
            </a:r>
            <a:endParaRPr lang="en-GB" sz="1200" b="1" dirty="0">
              <a:solidFill>
                <a:srgbClr val="000000"/>
              </a:solidFill>
            </a:endParaRPr>
          </a:p>
        </p:txBody>
      </p:sp>
      <p:sp>
        <p:nvSpPr>
          <p:cNvPr id="80" name="TextBox 25"/>
          <p:cNvSpPr txBox="1">
            <a:spLocks noChangeArrowheads="1"/>
          </p:cNvSpPr>
          <p:nvPr/>
        </p:nvSpPr>
        <p:spPr bwMode="auto">
          <a:xfrm>
            <a:off x="3951919" y="5715016"/>
            <a:ext cx="813043"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 </a:t>
            </a:r>
          </a:p>
          <a:p>
            <a:pPr algn="ctr"/>
            <a:r>
              <a:rPr lang="fi-FI" sz="1000" dirty="0" smtClean="0">
                <a:solidFill>
                  <a:srgbClr val="000000"/>
                </a:solidFill>
              </a:rPr>
              <a:t>output</a:t>
            </a:r>
            <a:endParaRPr lang="en-GB" sz="1000" dirty="0">
              <a:solidFill>
                <a:srgbClr val="000000"/>
              </a:solidFill>
            </a:endParaRPr>
          </a:p>
        </p:txBody>
      </p:sp>
      <p:sp>
        <p:nvSpPr>
          <p:cNvPr id="86" name="TextBox 25"/>
          <p:cNvSpPr txBox="1">
            <a:spLocks noChangeArrowheads="1"/>
          </p:cNvSpPr>
          <p:nvPr/>
        </p:nvSpPr>
        <p:spPr bwMode="auto">
          <a:xfrm>
            <a:off x="4628209" y="5715016"/>
            <a:ext cx="808235"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a:t>
            </a:r>
          </a:p>
          <a:p>
            <a:pPr algn="ctr"/>
            <a:r>
              <a:rPr lang="fi-FI" sz="1000" dirty="0" smtClean="0">
                <a:solidFill>
                  <a:srgbClr val="000000"/>
                </a:solidFill>
              </a:rPr>
              <a:t>heat rate</a:t>
            </a:r>
          </a:p>
        </p:txBody>
      </p:sp>
      <p:sp>
        <p:nvSpPr>
          <p:cNvPr id="88" name="TextBox 47"/>
          <p:cNvSpPr txBox="1">
            <a:spLocks noChangeArrowheads="1"/>
          </p:cNvSpPr>
          <p:nvPr/>
        </p:nvSpPr>
        <p:spPr bwMode="auto">
          <a:xfrm>
            <a:off x="4134855" y="6396359"/>
            <a:ext cx="1122422"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Performance</a:t>
            </a:r>
          </a:p>
          <a:p>
            <a:pPr algn="ctr"/>
            <a:r>
              <a:rPr lang="fi-FI" sz="1200" b="1" dirty="0" smtClean="0">
                <a:solidFill>
                  <a:srgbClr val="000000"/>
                </a:solidFill>
              </a:rPr>
              <a:t>degradation</a:t>
            </a:r>
            <a:endParaRPr lang="en-GB" sz="1200" b="1" dirty="0">
              <a:solidFill>
                <a:srgbClr val="000000"/>
              </a:solidFill>
            </a:endParaRPr>
          </a:p>
        </p:txBody>
      </p:sp>
      <p:sp>
        <p:nvSpPr>
          <p:cNvPr id="89" name="Rectangle 88"/>
          <p:cNvSpPr/>
          <p:nvPr/>
        </p:nvSpPr>
        <p:spPr>
          <a:xfrm>
            <a:off x="1094795" y="4550579"/>
            <a:ext cx="357188" cy="324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8" name="TextBox 97"/>
          <p:cNvSpPr txBox="1">
            <a:spLocks noChangeArrowheads="1"/>
          </p:cNvSpPr>
          <p:nvPr/>
        </p:nvSpPr>
        <p:spPr bwMode="auto">
          <a:xfrm>
            <a:off x="1083443" y="4552960"/>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0,4</a:t>
            </a:r>
            <a:endParaRPr lang="en-GB" sz="1100" dirty="0">
              <a:solidFill>
                <a:srgbClr val="000000"/>
              </a:solidFill>
            </a:endParaRPr>
          </a:p>
        </p:txBody>
      </p:sp>
      <p:sp>
        <p:nvSpPr>
          <p:cNvPr id="99" name="Rectangle 98"/>
          <p:cNvSpPr/>
          <p:nvPr/>
        </p:nvSpPr>
        <p:spPr>
          <a:xfrm>
            <a:off x="1493742" y="4543433"/>
            <a:ext cx="357188" cy="108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0" name="TextBox 99"/>
          <p:cNvSpPr txBox="1">
            <a:spLocks noChangeArrowheads="1"/>
          </p:cNvSpPr>
          <p:nvPr/>
        </p:nvSpPr>
        <p:spPr bwMode="auto">
          <a:xfrm>
            <a:off x="1481119" y="4286256"/>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0,1</a:t>
            </a:r>
            <a:endParaRPr lang="en-GB" sz="1100" dirty="0">
              <a:solidFill>
                <a:srgbClr val="000000"/>
              </a:solidFill>
            </a:endParaRPr>
          </a:p>
        </p:txBody>
      </p:sp>
      <p:sp>
        <p:nvSpPr>
          <p:cNvPr id="77" name="TextBox 76"/>
          <p:cNvSpPr txBox="1"/>
          <p:nvPr/>
        </p:nvSpPr>
        <p:spPr>
          <a:xfrm>
            <a:off x="6286512" y="714356"/>
            <a:ext cx="2714644" cy="276999"/>
          </a:xfrm>
          <a:prstGeom prst="rect">
            <a:avLst/>
          </a:prstGeom>
          <a:noFill/>
        </p:spPr>
        <p:txBody>
          <a:bodyPr wrap="square" rtlCol="0">
            <a:spAutoFit/>
          </a:bodyPr>
          <a:lstStyle/>
          <a:p>
            <a:r>
              <a:rPr lang="fi-FI" sz="1200" dirty="0" smtClean="0">
                <a:solidFill>
                  <a:srgbClr val="FF0000"/>
                </a:solidFill>
              </a:rPr>
              <a:t>13 x W18V50SG + ST = 257 MW</a:t>
            </a:r>
            <a:endParaRPr lang="en-GB" sz="1200" dirty="0">
              <a:solidFill>
                <a:srgbClr val="FF0000"/>
              </a:solidFill>
            </a:endParaRPr>
          </a:p>
        </p:txBody>
      </p:sp>
      <p:sp>
        <p:nvSpPr>
          <p:cNvPr id="85" name="Rectangle 84"/>
          <p:cNvSpPr/>
          <p:nvPr/>
        </p:nvSpPr>
        <p:spPr bwMode="auto">
          <a:xfrm>
            <a:off x="857224" y="1214422"/>
            <a:ext cx="4286280" cy="2571755"/>
          </a:xfrm>
          <a:prstGeom prst="rect">
            <a:avLst/>
          </a:prstGeom>
          <a:solidFill>
            <a:schemeClr val="bg1"/>
          </a:solidFill>
          <a:ln w="9525">
            <a:noFill/>
            <a:round/>
            <a:headEnd/>
            <a:tailEnd/>
          </a:ln>
          <a:effectLst>
            <a:outerShdw blurRad="190500" algn="ctr" rotWithShape="0">
              <a:prstClr val="black">
                <a:alpha val="40000"/>
              </a:prstClr>
            </a:outerShdw>
          </a:effectLst>
        </p:spPr>
        <p:txBody>
          <a:bodyPr rtlCol="0" anchor="t"/>
          <a:lstStyle/>
          <a:p>
            <a:r>
              <a:rPr lang="fi-FI" sz="1400" dirty="0" err="1" smtClean="0">
                <a:solidFill>
                  <a:schemeClr val="accent1"/>
                </a:solidFill>
              </a:rPr>
              <a:t>Parameter</a:t>
            </a:r>
            <a:r>
              <a:rPr lang="fi-FI" sz="1400" dirty="0" smtClean="0">
                <a:solidFill>
                  <a:schemeClr val="accent1"/>
                </a:solidFill>
              </a:rPr>
              <a:t> </a:t>
            </a:r>
            <a:r>
              <a:rPr lang="fi-FI" sz="1400" dirty="0" err="1" smtClean="0">
                <a:solidFill>
                  <a:schemeClr val="accent1"/>
                </a:solidFill>
              </a:rPr>
              <a:t>values</a:t>
            </a:r>
            <a:r>
              <a:rPr lang="fi-FI" sz="1400" dirty="0" smtClean="0">
                <a:solidFill>
                  <a:schemeClr val="accent1"/>
                </a:solidFill>
              </a:rPr>
              <a:t>:</a:t>
            </a:r>
          </a:p>
          <a:p>
            <a:pPr indent="180975">
              <a:buFont typeface="Arial" pitchFamily="34" charset="0"/>
              <a:buChar char="•"/>
            </a:pPr>
            <a:r>
              <a:rPr lang="fi-FI" sz="1200" dirty="0" err="1" smtClean="0">
                <a:solidFill>
                  <a:srgbClr val="000000"/>
                </a:solidFill>
              </a:rPr>
              <a:t>Fuel</a:t>
            </a:r>
            <a:r>
              <a:rPr lang="fi-FI" sz="1200" dirty="0" smtClean="0">
                <a:solidFill>
                  <a:srgbClr val="000000"/>
                </a:solidFill>
              </a:rPr>
              <a:t> </a:t>
            </a:r>
            <a:r>
              <a:rPr lang="fi-FI" sz="1200" dirty="0" err="1" smtClean="0">
                <a:solidFill>
                  <a:srgbClr val="000000"/>
                </a:solidFill>
              </a:rPr>
              <a:t>price</a:t>
            </a:r>
            <a:r>
              <a:rPr lang="fi-FI" sz="1200" dirty="0" smtClean="0">
                <a:solidFill>
                  <a:srgbClr val="000000"/>
                </a:solidFill>
              </a:rPr>
              <a:t>: €30/MWh</a:t>
            </a:r>
          </a:p>
          <a:p>
            <a:pPr indent="180975">
              <a:buFont typeface="Arial" pitchFamily="34" charset="0"/>
              <a:buChar char="•"/>
            </a:pPr>
            <a:r>
              <a:rPr lang="fi-FI" sz="1200" dirty="0" err="1" smtClean="0">
                <a:solidFill>
                  <a:srgbClr val="000000"/>
                </a:solidFill>
              </a:rPr>
              <a:t>Lube</a:t>
            </a:r>
            <a:r>
              <a:rPr lang="fi-FI" sz="1200" dirty="0" smtClean="0">
                <a:solidFill>
                  <a:srgbClr val="000000"/>
                </a:solidFill>
              </a:rPr>
              <a:t> </a:t>
            </a:r>
            <a:r>
              <a:rPr lang="fi-FI" sz="1200" dirty="0" err="1" smtClean="0">
                <a:solidFill>
                  <a:srgbClr val="000000"/>
                </a:solidFill>
              </a:rPr>
              <a:t>oil</a:t>
            </a:r>
            <a:r>
              <a:rPr lang="fi-FI" sz="1200" dirty="0" smtClean="0">
                <a:solidFill>
                  <a:srgbClr val="000000"/>
                </a:solidFill>
              </a:rPr>
              <a:t> </a:t>
            </a:r>
            <a:r>
              <a:rPr lang="fi-FI" sz="1200" dirty="0" err="1" smtClean="0">
                <a:solidFill>
                  <a:srgbClr val="000000"/>
                </a:solidFill>
              </a:rPr>
              <a:t>price</a:t>
            </a:r>
            <a:r>
              <a:rPr lang="fi-FI" sz="1200" dirty="0" smtClean="0">
                <a:solidFill>
                  <a:srgbClr val="000000"/>
                </a:solidFill>
              </a:rPr>
              <a:t>: €1,430/m</a:t>
            </a:r>
            <a:r>
              <a:rPr lang="fi-FI" sz="1200" baseline="30000" dirty="0" smtClean="0">
                <a:solidFill>
                  <a:srgbClr val="000000"/>
                </a:solidFill>
              </a:rPr>
              <a:t>3</a:t>
            </a:r>
          </a:p>
          <a:p>
            <a:pPr indent="180975">
              <a:buFont typeface="Arial" pitchFamily="34" charset="0"/>
              <a:buChar char="•"/>
            </a:pPr>
            <a:r>
              <a:rPr lang="fi-FI" sz="1200" dirty="0" smtClean="0">
                <a:solidFill>
                  <a:srgbClr val="000000"/>
                </a:solidFill>
              </a:rPr>
              <a:t>Urea 40% </a:t>
            </a:r>
            <a:r>
              <a:rPr lang="fi-FI" sz="1200" dirty="0" err="1" smtClean="0">
                <a:solidFill>
                  <a:srgbClr val="000000"/>
                </a:solidFill>
              </a:rPr>
              <a:t>price</a:t>
            </a:r>
            <a:r>
              <a:rPr lang="fi-FI" sz="1200" dirty="0" smtClean="0">
                <a:solidFill>
                  <a:srgbClr val="000000"/>
                </a:solidFill>
              </a:rPr>
              <a:t>: €280/m</a:t>
            </a:r>
            <a:r>
              <a:rPr lang="fi-FI" sz="1200" baseline="30000" dirty="0" smtClean="0">
                <a:solidFill>
                  <a:srgbClr val="000000"/>
                </a:solidFill>
              </a:rPr>
              <a:t>3</a:t>
            </a:r>
          </a:p>
          <a:p>
            <a:pPr indent="180975">
              <a:buFont typeface="Arial" pitchFamily="34" charset="0"/>
              <a:buChar char="•"/>
            </a:pPr>
            <a:r>
              <a:rPr lang="fi-FI" sz="1200" dirty="0" err="1" smtClean="0">
                <a:solidFill>
                  <a:srgbClr val="000000"/>
                </a:solidFill>
              </a:rPr>
              <a:t>Cooling</a:t>
            </a:r>
            <a:r>
              <a:rPr lang="fi-FI" sz="1200" dirty="0" smtClean="0">
                <a:solidFill>
                  <a:srgbClr val="000000"/>
                </a:solidFill>
              </a:rPr>
              <a:t> </a:t>
            </a:r>
            <a:r>
              <a:rPr lang="fi-FI" sz="1200" dirty="0" err="1" smtClean="0">
                <a:solidFill>
                  <a:srgbClr val="000000"/>
                </a:solidFill>
              </a:rPr>
              <a:t>tower</a:t>
            </a:r>
            <a:r>
              <a:rPr lang="fi-FI" sz="1200" dirty="0" smtClean="0">
                <a:solidFill>
                  <a:srgbClr val="000000"/>
                </a:solidFill>
              </a:rPr>
              <a:t> </a:t>
            </a:r>
            <a:r>
              <a:rPr lang="fi-FI" sz="1200" dirty="0" err="1" smtClean="0">
                <a:solidFill>
                  <a:srgbClr val="000000"/>
                </a:solidFill>
              </a:rPr>
              <a:t>make</a:t>
            </a:r>
            <a:r>
              <a:rPr lang="fi-FI" sz="1200" dirty="0" smtClean="0">
                <a:solidFill>
                  <a:srgbClr val="000000"/>
                </a:solidFill>
              </a:rPr>
              <a:t> </a:t>
            </a:r>
            <a:r>
              <a:rPr lang="fi-FI" sz="1200" dirty="0" err="1" smtClean="0">
                <a:solidFill>
                  <a:srgbClr val="000000"/>
                </a:solidFill>
              </a:rPr>
              <a:t>up</a:t>
            </a:r>
            <a:r>
              <a:rPr lang="fi-FI" sz="1200" dirty="0" smtClean="0">
                <a:solidFill>
                  <a:srgbClr val="000000"/>
                </a:solidFill>
              </a:rPr>
              <a:t> </a:t>
            </a:r>
            <a:r>
              <a:rPr lang="fi-FI" sz="1200" dirty="0" err="1" smtClean="0">
                <a:solidFill>
                  <a:srgbClr val="000000"/>
                </a:solidFill>
              </a:rPr>
              <a:t>water</a:t>
            </a:r>
            <a:r>
              <a:rPr lang="fi-FI" sz="1200" dirty="0" smtClean="0">
                <a:solidFill>
                  <a:srgbClr val="000000"/>
                </a:solidFill>
              </a:rPr>
              <a:t> </a:t>
            </a:r>
            <a:r>
              <a:rPr lang="fi-FI" sz="1200" dirty="0" err="1" smtClean="0">
                <a:solidFill>
                  <a:srgbClr val="000000"/>
                </a:solidFill>
              </a:rPr>
              <a:t>price</a:t>
            </a:r>
            <a:r>
              <a:rPr lang="fi-FI" sz="1200" dirty="0" smtClean="0">
                <a:solidFill>
                  <a:srgbClr val="000000"/>
                </a:solidFill>
              </a:rPr>
              <a:t>: €0.4/m</a:t>
            </a:r>
            <a:r>
              <a:rPr lang="fi-FI" sz="1200" baseline="30000" dirty="0" smtClean="0">
                <a:solidFill>
                  <a:srgbClr val="000000"/>
                </a:solidFill>
              </a:rPr>
              <a:t>3</a:t>
            </a:r>
            <a:endParaRPr lang="fi-FI" sz="1200" dirty="0" smtClean="0">
              <a:solidFill>
                <a:srgbClr val="000000"/>
              </a:solidFill>
            </a:endParaRPr>
          </a:p>
          <a:p>
            <a:pPr indent="180975">
              <a:buFont typeface="Arial" pitchFamily="34" charset="0"/>
              <a:buChar char="•"/>
            </a:pPr>
            <a:r>
              <a:rPr lang="fi-FI" sz="1200" dirty="0" err="1" smtClean="0">
                <a:solidFill>
                  <a:srgbClr val="000000"/>
                </a:solidFill>
              </a:rPr>
              <a:t>Maintenance</a:t>
            </a:r>
            <a:r>
              <a:rPr lang="fi-FI" sz="1200" dirty="0" smtClean="0">
                <a:solidFill>
                  <a:srgbClr val="000000"/>
                </a:solidFill>
              </a:rPr>
              <a:t> </a:t>
            </a:r>
            <a:r>
              <a:rPr lang="fi-FI" sz="1200" dirty="0" err="1" smtClean="0">
                <a:solidFill>
                  <a:srgbClr val="000000"/>
                </a:solidFill>
              </a:rPr>
              <a:t>costs</a:t>
            </a:r>
            <a:r>
              <a:rPr lang="fi-FI" sz="1200" dirty="0" smtClean="0">
                <a:solidFill>
                  <a:srgbClr val="000000"/>
                </a:solidFill>
              </a:rPr>
              <a:t>:</a:t>
            </a:r>
          </a:p>
          <a:p>
            <a:pPr marL="0" lvl="1" indent="180975" eaLnBrk="0" hangingPunct="0">
              <a:buFont typeface="Arial" pitchFamily="34" charset="0"/>
              <a:buChar char="•"/>
            </a:pPr>
            <a:r>
              <a:rPr lang="fi-FI" sz="1200" dirty="0" err="1" smtClean="0">
                <a:solidFill>
                  <a:srgbClr val="000000"/>
                </a:solidFill>
                <a:cs typeface="Arial"/>
              </a:rPr>
              <a:t>Gas</a:t>
            </a:r>
            <a:r>
              <a:rPr lang="fi-FI" sz="1200" dirty="0" smtClean="0">
                <a:solidFill>
                  <a:srgbClr val="000000"/>
                </a:solidFill>
                <a:cs typeface="Arial"/>
              </a:rPr>
              <a:t> </a:t>
            </a:r>
            <a:r>
              <a:rPr lang="fi-FI" sz="1200" dirty="0" err="1" smtClean="0">
                <a:solidFill>
                  <a:srgbClr val="000000"/>
                </a:solidFill>
                <a:cs typeface="Arial"/>
              </a:rPr>
              <a:t>turbine</a:t>
            </a:r>
            <a:r>
              <a:rPr lang="fi-FI" sz="1200" dirty="0" smtClean="0">
                <a:solidFill>
                  <a:srgbClr val="000000"/>
                </a:solidFill>
                <a:cs typeface="Arial"/>
              </a:rPr>
              <a:t>: €2/MWh</a:t>
            </a:r>
          </a:p>
          <a:p>
            <a:pPr marL="0" lvl="1" indent="180975" eaLnBrk="0" hangingPunct="0">
              <a:buFont typeface="Arial" pitchFamily="34" charset="0"/>
              <a:buChar char="•"/>
            </a:pPr>
            <a:r>
              <a:rPr lang="fi-FI" sz="1200" dirty="0" smtClean="0">
                <a:solidFill>
                  <a:srgbClr val="000000"/>
                </a:solidFill>
                <a:cs typeface="Arial"/>
              </a:rPr>
              <a:t>W50SG: €3.5/MWh on 8,000 h/a, €3/MWh on 4,000 h/a</a:t>
            </a:r>
          </a:p>
          <a:p>
            <a:pPr indent="180975" eaLnBrk="0" hangingPunct="0">
              <a:buFont typeface="Arial" pitchFamily="34" charset="0"/>
              <a:buChar char="•"/>
            </a:pPr>
            <a:r>
              <a:rPr lang="fi-FI" sz="1200" dirty="0" smtClean="0">
                <a:solidFill>
                  <a:srgbClr val="000000"/>
                </a:solidFill>
                <a:cs typeface="Arial"/>
              </a:rPr>
              <a:t>WACC: 7%</a:t>
            </a:r>
          </a:p>
          <a:p>
            <a:pPr indent="180975" eaLnBrk="0" hangingPunct="0">
              <a:buFont typeface="Arial" pitchFamily="34" charset="0"/>
              <a:buChar char="•"/>
            </a:pPr>
            <a:r>
              <a:rPr lang="fi-FI" sz="1200" dirty="0" err="1" smtClean="0">
                <a:solidFill>
                  <a:srgbClr val="000000"/>
                </a:solidFill>
                <a:cs typeface="Arial"/>
              </a:rPr>
              <a:t>Annual</a:t>
            </a:r>
            <a:r>
              <a:rPr lang="fi-FI" sz="1200" dirty="0" smtClean="0">
                <a:solidFill>
                  <a:srgbClr val="000000"/>
                </a:solidFill>
                <a:cs typeface="Arial"/>
              </a:rPr>
              <a:t> </a:t>
            </a:r>
            <a:r>
              <a:rPr lang="fi-FI" sz="1200" dirty="0" err="1" smtClean="0">
                <a:solidFill>
                  <a:srgbClr val="000000"/>
                </a:solidFill>
                <a:cs typeface="Arial"/>
              </a:rPr>
              <a:t>fixed</a:t>
            </a:r>
            <a:r>
              <a:rPr lang="fi-FI" sz="1200" dirty="0" smtClean="0">
                <a:solidFill>
                  <a:srgbClr val="000000"/>
                </a:solidFill>
                <a:cs typeface="Arial"/>
              </a:rPr>
              <a:t> </a:t>
            </a:r>
            <a:r>
              <a:rPr lang="fi-FI" sz="1200" dirty="0" err="1" smtClean="0">
                <a:solidFill>
                  <a:srgbClr val="000000"/>
                </a:solidFill>
                <a:cs typeface="Arial"/>
              </a:rPr>
              <a:t>costs</a:t>
            </a:r>
            <a:r>
              <a:rPr lang="fi-FI" sz="1200" dirty="0" smtClean="0">
                <a:solidFill>
                  <a:srgbClr val="000000"/>
                </a:solidFill>
                <a:cs typeface="Arial"/>
              </a:rPr>
              <a:t>: €1.0m</a:t>
            </a:r>
          </a:p>
          <a:p>
            <a:pPr indent="180975" eaLnBrk="0" hangingPunct="0">
              <a:buFont typeface="Arial" pitchFamily="34" charset="0"/>
              <a:buChar char="•"/>
            </a:pPr>
            <a:r>
              <a:rPr lang="fi-FI" sz="1200" dirty="0" smtClean="0">
                <a:solidFill>
                  <a:srgbClr val="000000"/>
                </a:solidFill>
                <a:cs typeface="Arial"/>
              </a:rPr>
              <a:t>4000 </a:t>
            </a:r>
            <a:r>
              <a:rPr lang="fi-FI" sz="1200" dirty="0" err="1" smtClean="0">
                <a:solidFill>
                  <a:srgbClr val="000000"/>
                </a:solidFill>
                <a:cs typeface="Arial"/>
              </a:rPr>
              <a:t>h/year</a:t>
            </a:r>
            <a:r>
              <a:rPr lang="fi-FI" sz="1200" dirty="0" smtClean="0">
                <a:solidFill>
                  <a:srgbClr val="000000"/>
                </a:solidFill>
                <a:cs typeface="Arial"/>
              </a:rPr>
              <a:t> </a:t>
            </a:r>
            <a:r>
              <a:rPr lang="fi-FI" sz="1200" dirty="0" err="1" smtClean="0">
                <a:solidFill>
                  <a:srgbClr val="000000"/>
                </a:solidFill>
                <a:cs typeface="Arial"/>
              </a:rPr>
              <a:t>operation</a:t>
            </a:r>
            <a:r>
              <a:rPr lang="fi-FI" sz="1200" dirty="0" smtClean="0">
                <a:solidFill>
                  <a:srgbClr val="000000"/>
                </a:solidFill>
                <a:cs typeface="Arial"/>
              </a:rPr>
              <a:t> </a:t>
            </a:r>
            <a:r>
              <a:rPr lang="fi-FI" sz="1200" dirty="0" err="1" smtClean="0">
                <a:solidFill>
                  <a:srgbClr val="000000"/>
                </a:solidFill>
                <a:cs typeface="Arial"/>
              </a:rPr>
              <a:t>profile</a:t>
            </a:r>
            <a:r>
              <a:rPr lang="fi-FI" sz="1200" dirty="0" smtClean="0">
                <a:solidFill>
                  <a:srgbClr val="000000"/>
                </a:solidFill>
                <a:cs typeface="Arial"/>
              </a:rPr>
              <a:t>:</a:t>
            </a:r>
          </a:p>
          <a:p>
            <a:pPr marL="180975" lvl="1" indent="88900" eaLnBrk="0" hangingPunct="0">
              <a:buFont typeface="Arial" pitchFamily="34" charset="0"/>
              <a:buChar char="•"/>
            </a:pPr>
            <a:r>
              <a:rPr lang="fi-FI" sz="1200" dirty="0" smtClean="0">
                <a:solidFill>
                  <a:srgbClr val="000000"/>
                </a:solidFill>
                <a:cs typeface="Arial"/>
              </a:rPr>
              <a:t> 5 </a:t>
            </a:r>
            <a:r>
              <a:rPr lang="fi-FI" sz="1200" dirty="0" err="1" smtClean="0">
                <a:solidFill>
                  <a:srgbClr val="000000"/>
                </a:solidFill>
                <a:cs typeface="Arial"/>
              </a:rPr>
              <a:t>days</a:t>
            </a:r>
            <a:r>
              <a:rPr lang="fi-FI" sz="1200" dirty="0" smtClean="0">
                <a:solidFill>
                  <a:srgbClr val="000000"/>
                </a:solidFill>
                <a:cs typeface="Arial"/>
              </a:rPr>
              <a:t> a </a:t>
            </a:r>
            <a:r>
              <a:rPr lang="fi-FI" sz="1200" dirty="0" err="1" smtClean="0">
                <a:solidFill>
                  <a:srgbClr val="000000"/>
                </a:solidFill>
                <a:cs typeface="Arial"/>
              </a:rPr>
              <a:t>week</a:t>
            </a:r>
            <a:r>
              <a:rPr lang="fi-FI" sz="1200" dirty="0" smtClean="0">
                <a:solidFill>
                  <a:srgbClr val="000000"/>
                </a:solidFill>
                <a:cs typeface="Arial"/>
              </a:rPr>
              <a:t>, 16 </a:t>
            </a:r>
            <a:r>
              <a:rPr lang="fi-FI" sz="1200" dirty="0" err="1" smtClean="0">
                <a:solidFill>
                  <a:srgbClr val="000000"/>
                </a:solidFill>
                <a:cs typeface="Arial"/>
              </a:rPr>
              <a:t>hrs</a:t>
            </a:r>
            <a:r>
              <a:rPr lang="fi-FI" sz="1200" dirty="0" smtClean="0">
                <a:solidFill>
                  <a:srgbClr val="000000"/>
                </a:solidFill>
                <a:cs typeface="Arial"/>
              </a:rPr>
              <a:t> a </a:t>
            </a:r>
            <a:r>
              <a:rPr lang="fi-FI" sz="1200" dirty="0" err="1" smtClean="0">
                <a:solidFill>
                  <a:srgbClr val="000000"/>
                </a:solidFill>
                <a:cs typeface="Arial"/>
              </a:rPr>
              <a:t>day</a:t>
            </a:r>
            <a:r>
              <a:rPr lang="fi-FI" sz="1200" dirty="0" smtClean="0">
                <a:solidFill>
                  <a:srgbClr val="000000"/>
                </a:solidFill>
                <a:cs typeface="Arial"/>
              </a:rPr>
              <a:t>, </a:t>
            </a:r>
            <a:r>
              <a:rPr lang="fi-FI" sz="1200" dirty="0" err="1" smtClean="0">
                <a:solidFill>
                  <a:srgbClr val="000000"/>
                </a:solidFill>
                <a:cs typeface="Arial"/>
              </a:rPr>
              <a:t>weekends</a:t>
            </a:r>
            <a:r>
              <a:rPr lang="fi-FI" sz="1200" dirty="0" smtClean="0">
                <a:solidFill>
                  <a:srgbClr val="000000"/>
                </a:solidFill>
                <a:cs typeface="Arial"/>
              </a:rPr>
              <a:t> </a:t>
            </a:r>
            <a:r>
              <a:rPr lang="fi-FI" sz="1200" dirty="0" err="1" smtClean="0">
                <a:solidFill>
                  <a:srgbClr val="000000"/>
                </a:solidFill>
                <a:cs typeface="Arial"/>
              </a:rPr>
              <a:t>offline</a:t>
            </a:r>
            <a:endParaRPr lang="fi-FI" sz="1200" dirty="0" smtClean="0">
              <a:solidFill>
                <a:srgbClr val="000000"/>
              </a:solidFill>
              <a:cs typeface="Arial"/>
            </a:endParaRPr>
          </a:p>
          <a:p>
            <a:pPr marL="184150" lvl="1" eaLnBrk="0" hangingPunct="0"/>
            <a:r>
              <a:rPr lang="fi-FI" sz="1200" dirty="0" smtClean="0">
                <a:solidFill>
                  <a:srgbClr val="000000"/>
                </a:solidFill>
                <a:cs typeface="Arial"/>
              </a:rPr>
              <a:t>→ 250 </a:t>
            </a:r>
            <a:r>
              <a:rPr lang="fi-FI" sz="1200" dirty="0" err="1" smtClean="0">
                <a:solidFill>
                  <a:srgbClr val="000000"/>
                </a:solidFill>
                <a:cs typeface="Arial"/>
              </a:rPr>
              <a:t>starts</a:t>
            </a:r>
            <a:r>
              <a:rPr lang="fi-FI" sz="1200" dirty="0" smtClean="0">
                <a:solidFill>
                  <a:srgbClr val="000000"/>
                </a:solidFill>
                <a:cs typeface="Arial"/>
              </a:rPr>
              <a:t> per </a:t>
            </a:r>
            <a:r>
              <a:rPr lang="fi-FI" sz="1200" dirty="0" err="1" smtClean="0">
                <a:solidFill>
                  <a:srgbClr val="000000"/>
                </a:solidFill>
                <a:cs typeface="Arial"/>
              </a:rPr>
              <a:t>year</a:t>
            </a:r>
            <a:endParaRPr lang="fi-FI" sz="1200" dirty="0" smtClean="0">
              <a:solidFill>
                <a:srgbClr val="000000"/>
              </a:solidFill>
              <a:cs typeface="Arial"/>
            </a:endParaRPr>
          </a:p>
          <a:p>
            <a:pPr lvl="1">
              <a:buFont typeface="Arial" pitchFamily="34" charset="0"/>
              <a:buChar char="•"/>
            </a:pPr>
            <a:endParaRPr lang="fi-FI" sz="1200" dirty="0" smtClean="0">
              <a:solidFill>
                <a:srgbClr val="000000"/>
              </a:solidFill>
            </a:endParaRPr>
          </a:p>
        </p:txBody>
      </p:sp>
    </p:spTree>
    <p:extLst>
      <p:ext uri="{BB962C8B-B14F-4D97-AF65-F5344CB8AC3E}">
        <p14:creationId xmlns:p14="http://schemas.microsoft.com/office/powerpoint/2010/main" val="3815483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fade">
                                      <p:cBhvr>
                                        <p:cTn id="7" dur="1000"/>
                                        <p:tgtEl>
                                          <p:spTgt spid="119"/>
                                        </p:tgtEl>
                                      </p:cBhvr>
                                    </p:animEffect>
                                  </p:childTnLst>
                                </p:cTn>
                              </p:par>
                              <p:par>
                                <p:cTn id="8" presetID="10" presetClass="entr" presetSubtype="0" fill="hold" nodeType="withEffect">
                                  <p:stCondLst>
                                    <p:cond delay="0"/>
                                  </p:stCondLst>
                                  <p:childTnLst>
                                    <p:set>
                                      <p:cBhvr>
                                        <p:cTn id="9" dur="1" fill="hold">
                                          <p:stCondLst>
                                            <p:cond delay="0"/>
                                          </p:stCondLst>
                                        </p:cTn>
                                        <p:tgtEl>
                                          <p:spTgt spid="117"/>
                                        </p:tgtEl>
                                        <p:attrNameLst>
                                          <p:attrName>style.visibility</p:attrName>
                                        </p:attrNameLst>
                                      </p:cBhvr>
                                      <p:to>
                                        <p:strVal val="visible"/>
                                      </p:to>
                                    </p:set>
                                    <p:animEffect transition="in" filter="fade">
                                      <p:cBhvr>
                                        <p:cTn id="10" dur="1000"/>
                                        <p:tgtEl>
                                          <p:spTgt spid="117"/>
                                        </p:tgtEl>
                                      </p:cBhvr>
                                    </p:animEffect>
                                  </p:childTnLst>
                                </p:cTn>
                              </p:par>
                              <p:par>
                                <p:cTn id="11" presetID="10" presetClass="exit" presetSubtype="0" fill="hold" grpId="0" nodeType="withEffect">
                                  <p:stCondLst>
                                    <p:cond delay="0"/>
                                  </p:stCondLst>
                                  <p:childTnLst>
                                    <p:animEffect transition="out" filter="fade">
                                      <p:cBhvr>
                                        <p:cTn id="12" dur="1000"/>
                                        <p:tgtEl>
                                          <p:spTgt spid="85"/>
                                        </p:tgtEl>
                                      </p:cBhvr>
                                    </p:animEffect>
                                    <p:set>
                                      <p:cBhvr>
                                        <p:cTn id="13" dur="1" fill="hold">
                                          <p:stCondLst>
                                            <p:cond delay="999"/>
                                          </p:stCondLst>
                                        </p:cTn>
                                        <p:tgtEl>
                                          <p:spTgt spid="8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7"/>
                                        </p:tgtEl>
                                        <p:attrNameLst>
                                          <p:attrName>style.visibility</p:attrName>
                                        </p:attrNameLst>
                                      </p:cBhvr>
                                      <p:to>
                                        <p:strVal val="visible"/>
                                      </p:to>
                                    </p:set>
                                    <p:animEffect transition="in" filter="fade">
                                      <p:cBhvr>
                                        <p:cTn id="18" dur="1000"/>
                                        <p:tgtEl>
                                          <p:spTgt spid="12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9"/>
                                        </p:tgtEl>
                                        <p:attrNameLst>
                                          <p:attrName>style.visibility</p:attrName>
                                        </p:attrNameLst>
                                      </p:cBhvr>
                                      <p:to>
                                        <p:strVal val="visible"/>
                                      </p:to>
                                    </p:set>
                                    <p:animEffect transition="in" filter="fade">
                                      <p:cBhvr>
                                        <p:cTn id="21" dur="1000"/>
                                        <p:tgtEl>
                                          <p:spTgt spid="8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8"/>
                                        </p:tgtEl>
                                        <p:attrNameLst>
                                          <p:attrName>style.visibility</p:attrName>
                                        </p:attrNameLst>
                                      </p:cBhvr>
                                      <p:to>
                                        <p:strVal val="visible"/>
                                      </p:to>
                                    </p:set>
                                    <p:animEffect transition="in" filter="fade">
                                      <p:cBhvr>
                                        <p:cTn id="24" dur="1000"/>
                                        <p:tgtEl>
                                          <p:spTgt spid="9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4225"/>
                                        </p:tgtEl>
                                        <p:attrNameLst>
                                          <p:attrName>style.visibility</p:attrName>
                                        </p:attrNameLst>
                                      </p:cBhvr>
                                      <p:to>
                                        <p:strVal val="visible"/>
                                      </p:to>
                                    </p:set>
                                    <p:animEffect transition="in" filter="fade">
                                      <p:cBhvr>
                                        <p:cTn id="27" dur="1000"/>
                                        <p:tgtEl>
                                          <p:spTgt spid="9422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1000"/>
                                        <p:tgtEl>
                                          <p:spTgt spid="7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1"/>
                                        </p:tgtEl>
                                        <p:attrNameLst>
                                          <p:attrName>style.visibility</p:attrName>
                                        </p:attrNameLst>
                                      </p:cBhvr>
                                      <p:to>
                                        <p:strVal val="visible"/>
                                      </p:to>
                                    </p:set>
                                    <p:animEffect transition="in" filter="fade">
                                      <p:cBhvr>
                                        <p:cTn id="35" dur="1000"/>
                                        <p:tgtEl>
                                          <p:spTgt spid="13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4226"/>
                                        </p:tgtEl>
                                        <p:attrNameLst>
                                          <p:attrName>style.visibility</p:attrName>
                                        </p:attrNameLst>
                                      </p:cBhvr>
                                      <p:to>
                                        <p:strVal val="visible"/>
                                      </p:to>
                                    </p:set>
                                    <p:animEffect transition="in" filter="fade">
                                      <p:cBhvr>
                                        <p:cTn id="38" dur="1000"/>
                                        <p:tgtEl>
                                          <p:spTgt spid="9422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1000"/>
                                        <p:tgtEl>
                                          <p:spTgt spid="9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1000"/>
                                        <p:tgtEl>
                                          <p:spTgt spid="10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43"/>
                                        </p:tgtEl>
                                        <p:attrNameLst>
                                          <p:attrName>style.visibility</p:attrName>
                                        </p:attrNameLst>
                                      </p:cBhvr>
                                      <p:to>
                                        <p:strVal val="visible"/>
                                      </p:to>
                                    </p:set>
                                    <p:animEffect transition="in" filter="fade">
                                      <p:cBhvr>
                                        <p:cTn id="49" dur="1000"/>
                                        <p:tgtEl>
                                          <p:spTgt spid="14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Effect transition="in" filter="fade">
                                      <p:cBhvr>
                                        <p:cTn id="52" dur="1000"/>
                                        <p:tgtEl>
                                          <p:spTgt spid="9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96"/>
                                        </p:tgtEl>
                                        <p:attrNameLst>
                                          <p:attrName>style.visibility</p:attrName>
                                        </p:attrNameLst>
                                      </p:cBhvr>
                                      <p:to>
                                        <p:strVal val="visible"/>
                                      </p:to>
                                    </p:set>
                                    <p:animEffect transition="in" filter="fade">
                                      <p:cBhvr>
                                        <p:cTn id="60" dur="1000"/>
                                        <p:tgtEl>
                                          <p:spTgt spid="9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94250"/>
                                        </p:tgtEl>
                                        <p:attrNameLst>
                                          <p:attrName>style.visibility</p:attrName>
                                        </p:attrNameLst>
                                      </p:cBhvr>
                                      <p:to>
                                        <p:strVal val="visible"/>
                                      </p:to>
                                    </p:set>
                                    <p:animEffect transition="in" filter="fade">
                                      <p:cBhvr>
                                        <p:cTn id="63" dur="1000"/>
                                        <p:tgtEl>
                                          <p:spTgt spid="9425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6"/>
                                        </p:tgtEl>
                                        <p:attrNameLst>
                                          <p:attrName>style.visibility</p:attrName>
                                        </p:attrNameLst>
                                      </p:cBhvr>
                                      <p:to>
                                        <p:strVal val="visible"/>
                                      </p:to>
                                    </p:set>
                                    <p:animEffect transition="in" filter="fade">
                                      <p:cBhvr>
                                        <p:cTn id="66" dur="1000"/>
                                        <p:tgtEl>
                                          <p:spTgt spid="76"/>
                                        </p:tgtEl>
                                      </p:cBhvr>
                                    </p:animEffect>
                                  </p:childTnLst>
                                </p:cTn>
                              </p:par>
                              <p:par>
                                <p:cTn id="67" presetID="10" presetClass="entr" presetSubtype="0" fill="hold" nodeType="withEffect">
                                  <p:stCondLst>
                                    <p:cond delay="0"/>
                                  </p:stCondLst>
                                  <p:childTnLst>
                                    <p:set>
                                      <p:cBhvr>
                                        <p:cTn id="68" dur="1" fill="hold">
                                          <p:stCondLst>
                                            <p:cond delay="0"/>
                                          </p:stCondLst>
                                        </p:cTn>
                                        <p:tgtEl>
                                          <p:spTgt spid="157"/>
                                        </p:tgtEl>
                                        <p:attrNameLst>
                                          <p:attrName>style.visibility</p:attrName>
                                        </p:attrNameLst>
                                      </p:cBhvr>
                                      <p:to>
                                        <p:strVal val="visible"/>
                                      </p:to>
                                    </p:set>
                                    <p:animEffect transition="in" filter="fade">
                                      <p:cBhvr>
                                        <p:cTn id="69" dur="1000"/>
                                        <p:tgtEl>
                                          <p:spTgt spid="157"/>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62"/>
                                        </p:tgtEl>
                                        <p:attrNameLst>
                                          <p:attrName>style.visibility</p:attrName>
                                        </p:attrNameLst>
                                      </p:cBhvr>
                                      <p:to>
                                        <p:strVal val="visible"/>
                                      </p:to>
                                    </p:set>
                                    <p:animEffect transition="in" filter="fade">
                                      <p:cBhvr>
                                        <p:cTn id="74" dur="1000"/>
                                        <p:tgtEl>
                                          <p:spTgt spid="16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65"/>
                                        </p:tgtEl>
                                        <p:attrNameLst>
                                          <p:attrName>style.visibility</p:attrName>
                                        </p:attrNameLst>
                                      </p:cBhvr>
                                      <p:to>
                                        <p:strVal val="visible"/>
                                      </p:to>
                                    </p:set>
                                    <p:animEffect transition="in" filter="fade">
                                      <p:cBhvr>
                                        <p:cTn id="77" dur="1000"/>
                                        <p:tgtEl>
                                          <p:spTgt spid="165"/>
                                        </p:tgtEl>
                                      </p:cBhvr>
                                    </p:animEffect>
                                  </p:childTnLst>
                                </p:cTn>
                              </p:par>
                              <p:par>
                                <p:cTn id="78" presetID="10" presetClass="entr" presetSubtype="0" fill="hold" nodeType="withEffect">
                                  <p:stCondLst>
                                    <p:cond delay="0"/>
                                  </p:stCondLst>
                                  <p:childTnLst>
                                    <p:set>
                                      <p:cBhvr>
                                        <p:cTn id="79" dur="1" fill="hold">
                                          <p:stCondLst>
                                            <p:cond delay="0"/>
                                          </p:stCondLst>
                                        </p:cTn>
                                        <p:tgtEl>
                                          <p:spTgt spid="164"/>
                                        </p:tgtEl>
                                        <p:attrNameLst>
                                          <p:attrName>style.visibility</p:attrName>
                                        </p:attrNameLst>
                                      </p:cBhvr>
                                      <p:to>
                                        <p:strVal val="visible"/>
                                      </p:to>
                                    </p:set>
                                    <p:animEffect transition="in" filter="fade">
                                      <p:cBhvr>
                                        <p:cTn id="80" dur="1000"/>
                                        <p:tgtEl>
                                          <p:spTgt spid="16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94251"/>
                                        </p:tgtEl>
                                        <p:attrNameLst>
                                          <p:attrName>style.visibility</p:attrName>
                                        </p:attrNameLst>
                                      </p:cBhvr>
                                      <p:to>
                                        <p:strVal val="visible"/>
                                      </p:to>
                                    </p:set>
                                    <p:animEffect transition="in" filter="fade">
                                      <p:cBhvr>
                                        <p:cTn id="83" dur="1000"/>
                                        <p:tgtEl>
                                          <p:spTgt spid="94251"/>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168"/>
                                        </p:tgtEl>
                                        <p:attrNameLst>
                                          <p:attrName>style.visibility</p:attrName>
                                        </p:attrNameLst>
                                      </p:cBhvr>
                                      <p:to>
                                        <p:strVal val="visible"/>
                                      </p:to>
                                    </p:set>
                                    <p:animEffect transition="in" filter="fade">
                                      <p:cBhvr>
                                        <p:cTn id="88" dur="1000"/>
                                        <p:tgtEl>
                                          <p:spTgt spid="168"/>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80"/>
                                        </p:tgtEl>
                                        <p:attrNameLst>
                                          <p:attrName>style.visibility</p:attrName>
                                        </p:attrNameLst>
                                      </p:cBhvr>
                                      <p:to>
                                        <p:strVal val="visible"/>
                                      </p:to>
                                    </p:set>
                                    <p:animEffect transition="in" filter="fade">
                                      <p:cBhvr>
                                        <p:cTn id="91" dur="1000"/>
                                        <p:tgtEl>
                                          <p:spTgt spid="8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8"/>
                                        </p:tgtEl>
                                        <p:attrNameLst>
                                          <p:attrName>style.visibility</p:attrName>
                                        </p:attrNameLst>
                                      </p:cBhvr>
                                      <p:to>
                                        <p:strVal val="visible"/>
                                      </p:to>
                                    </p:set>
                                    <p:animEffect transition="in" filter="fade">
                                      <p:cBhvr>
                                        <p:cTn id="94" dur="1000"/>
                                        <p:tgtEl>
                                          <p:spTgt spid="88"/>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172"/>
                                        </p:tgtEl>
                                        <p:attrNameLst>
                                          <p:attrName>style.visibility</p:attrName>
                                        </p:attrNameLst>
                                      </p:cBhvr>
                                      <p:to>
                                        <p:strVal val="visible"/>
                                      </p:to>
                                    </p:set>
                                    <p:animEffect transition="in" filter="fade">
                                      <p:cBhvr>
                                        <p:cTn id="99" dur="1000"/>
                                        <p:tgtEl>
                                          <p:spTgt spid="17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169"/>
                                        </p:tgtEl>
                                        <p:attrNameLst>
                                          <p:attrName>style.visibility</p:attrName>
                                        </p:attrNameLst>
                                      </p:cBhvr>
                                      <p:to>
                                        <p:strVal val="visible"/>
                                      </p:to>
                                    </p:set>
                                    <p:animEffect transition="in" filter="fade">
                                      <p:cBhvr>
                                        <p:cTn id="102" dur="1000"/>
                                        <p:tgtEl>
                                          <p:spTgt spid="169"/>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170"/>
                                        </p:tgtEl>
                                        <p:attrNameLst>
                                          <p:attrName>style.visibility</p:attrName>
                                        </p:attrNameLst>
                                      </p:cBhvr>
                                      <p:to>
                                        <p:strVal val="visible"/>
                                      </p:to>
                                    </p:set>
                                    <p:animEffect transition="in" filter="fade">
                                      <p:cBhvr>
                                        <p:cTn id="105" dur="1000"/>
                                        <p:tgtEl>
                                          <p:spTgt spid="170"/>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86"/>
                                        </p:tgtEl>
                                        <p:attrNameLst>
                                          <p:attrName>style.visibility</p:attrName>
                                        </p:attrNameLst>
                                      </p:cBhvr>
                                      <p:to>
                                        <p:strVal val="visible"/>
                                      </p:to>
                                    </p:set>
                                    <p:animEffect transition="in" filter="fade">
                                      <p:cBhvr>
                                        <p:cTn id="108" dur="1000"/>
                                        <p:tgtEl>
                                          <p:spTgt spid="86"/>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nodeType="clickEffect">
                                  <p:stCondLst>
                                    <p:cond delay="0"/>
                                  </p:stCondLst>
                                  <p:childTnLst>
                                    <p:set>
                                      <p:cBhvr>
                                        <p:cTn id="112" dur="1" fill="hold">
                                          <p:stCondLst>
                                            <p:cond delay="0"/>
                                          </p:stCondLst>
                                        </p:cTn>
                                        <p:tgtEl>
                                          <p:spTgt spid="178"/>
                                        </p:tgtEl>
                                        <p:attrNameLst>
                                          <p:attrName>style.visibility</p:attrName>
                                        </p:attrNameLst>
                                      </p:cBhvr>
                                      <p:to>
                                        <p:strVal val="visible"/>
                                      </p:to>
                                    </p:set>
                                    <p:animEffect transition="in" filter="fade">
                                      <p:cBhvr>
                                        <p:cTn id="113" dur="1000"/>
                                        <p:tgtEl>
                                          <p:spTgt spid="17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75"/>
                                        </p:tgtEl>
                                        <p:attrNameLst>
                                          <p:attrName>style.visibility</p:attrName>
                                        </p:attrNameLst>
                                      </p:cBhvr>
                                      <p:to>
                                        <p:strVal val="visible"/>
                                      </p:to>
                                    </p:set>
                                    <p:animEffect transition="in" filter="fade">
                                      <p:cBhvr>
                                        <p:cTn id="116" dur="1000"/>
                                        <p:tgtEl>
                                          <p:spTgt spid="17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75"/>
                                        </p:tgtEl>
                                        <p:attrNameLst>
                                          <p:attrName>style.visibility</p:attrName>
                                        </p:attrNameLst>
                                      </p:cBhvr>
                                      <p:to>
                                        <p:strVal val="visible"/>
                                      </p:to>
                                    </p:set>
                                    <p:animEffect transition="in" filter="fade">
                                      <p:cBhvr>
                                        <p:cTn id="119" dur="1000"/>
                                        <p:tgtEl>
                                          <p:spTgt spid="75"/>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176"/>
                                        </p:tgtEl>
                                        <p:attrNameLst>
                                          <p:attrName>style.visibility</p:attrName>
                                        </p:attrNameLst>
                                      </p:cBhvr>
                                      <p:to>
                                        <p:strVal val="visible"/>
                                      </p:to>
                                    </p:set>
                                    <p:animEffect transition="in" filter="fade">
                                      <p:cBhvr>
                                        <p:cTn id="122" dur="1000"/>
                                        <p:tgtEl>
                                          <p:spTgt spid="176"/>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04"/>
                                        </p:tgtEl>
                                        <p:attrNameLst>
                                          <p:attrName>style.visibility</p:attrName>
                                        </p:attrNameLst>
                                      </p:cBhvr>
                                      <p:to>
                                        <p:strVal val="visible"/>
                                      </p:to>
                                    </p:set>
                                    <p:animEffect transition="in" filter="fade">
                                      <p:cBhvr>
                                        <p:cTn id="125" dur="1000"/>
                                        <p:tgtEl>
                                          <p:spTgt spid="104"/>
                                        </p:tgtEl>
                                      </p:cBhvr>
                                    </p:animEffec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180"/>
                                        </p:tgtEl>
                                        <p:attrNameLst>
                                          <p:attrName>style.visibility</p:attrName>
                                        </p:attrNameLst>
                                      </p:cBhvr>
                                      <p:to>
                                        <p:strVal val="visible"/>
                                      </p:to>
                                    </p:set>
                                    <p:animEffect transition="in" filter="fade">
                                      <p:cBhvr>
                                        <p:cTn id="130" dur="1000"/>
                                        <p:tgtEl>
                                          <p:spTgt spid="180"/>
                                        </p:tgtEl>
                                      </p:cBhvr>
                                    </p:animEffect>
                                  </p:childTnLst>
                                </p:cTn>
                              </p:par>
                              <p:par>
                                <p:cTn id="131" presetID="10" presetClass="entr" presetSubtype="0" fill="hold" nodeType="withEffect">
                                  <p:stCondLst>
                                    <p:cond delay="0"/>
                                  </p:stCondLst>
                                  <p:childTnLst>
                                    <p:set>
                                      <p:cBhvr>
                                        <p:cTn id="132" dur="1" fill="hold">
                                          <p:stCondLst>
                                            <p:cond delay="0"/>
                                          </p:stCondLst>
                                        </p:cTn>
                                        <p:tgtEl>
                                          <p:spTgt spid="182"/>
                                        </p:tgtEl>
                                        <p:attrNameLst>
                                          <p:attrName>style.visibility</p:attrName>
                                        </p:attrNameLst>
                                      </p:cBhvr>
                                      <p:to>
                                        <p:strVal val="visible"/>
                                      </p:to>
                                    </p:set>
                                    <p:animEffect transition="in" filter="fade">
                                      <p:cBhvr>
                                        <p:cTn id="133" dur="1000"/>
                                        <p:tgtEl>
                                          <p:spTgt spid="182"/>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79"/>
                                        </p:tgtEl>
                                        <p:attrNameLst>
                                          <p:attrName>style.visibility</p:attrName>
                                        </p:attrNameLst>
                                      </p:cBhvr>
                                      <p:to>
                                        <p:strVal val="visible"/>
                                      </p:to>
                                    </p:set>
                                    <p:animEffect transition="in" filter="fade">
                                      <p:cBhvr>
                                        <p:cTn id="136" dur="1000"/>
                                        <p:tgtEl>
                                          <p:spTgt spid="179"/>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105"/>
                                        </p:tgtEl>
                                        <p:attrNameLst>
                                          <p:attrName>style.visibility</p:attrName>
                                        </p:attrNameLst>
                                      </p:cBhvr>
                                      <p:to>
                                        <p:strVal val="visible"/>
                                      </p:to>
                                    </p:set>
                                    <p:animEffect transition="in" filter="fade">
                                      <p:cBhvr>
                                        <p:cTn id="139" dur="1000"/>
                                        <p:tgtEl>
                                          <p:spTgt spid="105"/>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183"/>
                                        </p:tgtEl>
                                        <p:attrNameLst>
                                          <p:attrName>style.visibility</p:attrName>
                                        </p:attrNameLst>
                                      </p:cBhvr>
                                      <p:to>
                                        <p:strVal val="visible"/>
                                      </p:to>
                                    </p:set>
                                    <p:animEffect transition="in" filter="fade">
                                      <p:cBhvr>
                                        <p:cTn id="144" dur="1000"/>
                                        <p:tgtEl>
                                          <p:spTgt spid="183"/>
                                        </p:tgtEl>
                                      </p:cBhvr>
                                    </p:animEffect>
                                  </p:childTnLst>
                                </p:cTn>
                              </p:par>
                              <p:par>
                                <p:cTn id="145" presetID="10" presetClass="entr" presetSubtype="0" fill="hold" nodeType="withEffect">
                                  <p:stCondLst>
                                    <p:cond delay="0"/>
                                  </p:stCondLst>
                                  <p:childTnLst>
                                    <p:set>
                                      <p:cBhvr>
                                        <p:cTn id="146" dur="1" fill="hold">
                                          <p:stCondLst>
                                            <p:cond delay="0"/>
                                          </p:stCondLst>
                                        </p:cTn>
                                        <p:tgtEl>
                                          <p:spTgt spid="186"/>
                                        </p:tgtEl>
                                        <p:attrNameLst>
                                          <p:attrName>style.visibility</p:attrName>
                                        </p:attrNameLst>
                                      </p:cBhvr>
                                      <p:to>
                                        <p:strVal val="visible"/>
                                      </p:to>
                                    </p:set>
                                    <p:animEffect transition="in" filter="fade">
                                      <p:cBhvr>
                                        <p:cTn id="147" dur="1000"/>
                                        <p:tgtEl>
                                          <p:spTgt spid="186"/>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78"/>
                                        </p:tgtEl>
                                        <p:attrNameLst>
                                          <p:attrName>style.visibility</p:attrName>
                                        </p:attrNameLst>
                                      </p:cBhvr>
                                      <p:to>
                                        <p:strVal val="visible"/>
                                      </p:to>
                                    </p:set>
                                    <p:animEffect transition="in" filter="fade">
                                      <p:cBhvr>
                                        <p:cTn id="150" dur="1000"/>
                                        <p:tgtEl>
                                          <p:spTgt spid="78"/>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184"/>
                                        </p:tgtEl>
                                        <p:attrNameLst>
                                          <p:attrName>style.visibility</p:attrName>
                                        </p:attrNameLst>
                                      </p:cBhvr>
                                      <p:to>
                                        <p:strVal val="visible"/>
                                      </p:to>
                                    </p:set>
                                    <p:animEffect transition="in" filter="fade">
                                      <p:cBhvr>
                                        <p:cTn id="153" dur="1000"/>
                                        <p:tgtEl>
                                          <p:spTgt spid="184"/>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108"/>
                                        </p:tgtEl>
                                        <p:attrNameLst>
                                          <p:attrName>style.visibility</p:attrName>
                                        </p:attrNameLst>
                                      </p:cBhvr>
                                      <p:to>
                                        <p:strVal val="visible"/>
                                      </p:to>
                                    </p:set>
                                    <p:animEffect transition="in" filter="fade">
                                      <p:cBhvr>
                                        <p:cTn id="156" dur="1000"/>
                                        <p:tgtEl>
                                          <p:spTgt spid="108"/>
                                        </p:tgtEl>
                                      </p:cBhvr>
                                    </p:animEffect>
                                  </p:childTnLst>
                                </p:cTn>
                              </p:par>
                            </p:childTnLst>
                          </p:cTn>
                        </p:par>
                      </p:childTnLst>
                    </p:cTn>
                  </p:par>
                  <p:par>
                    <p:cTn id="157" fill="hold">
                      <p:stCondLst>
                        <p:cond delay="indefinite"/>
                      </p:stCondLst>
                      <p:childTnLst>
                        <p:par>
                          <p:cTn id="158" fill="hold">
                            <p:stCondLst>
                              <p:cond delay="0"/>
                            </p:stCondLst>
                            <p:childTnLst>
                              <p:par>
                                <p:cTn id="159" presetID="10" presetClass="entr" presetSubtype="0" fill="hold" nodeType="clickEffect">
                                  <p:stCondLst>
                                    <p:cond delay="0"/>
                                  </p:stCondLst>
                                  <p:childTnLst>
                                    <p:set>
                                      <p:cBhvr>
                                        <p:cTn id="160" dur="1" fill="hold">
                                          <p:stCondLst>
                                            <p:cond delay="0"/>
                                          </p:stCondLst>
                                        </p:cTn>
                                        <p:tgtEl>
                                          <p:spTgt spid="189"/>
                                        </p:tgtEl>
                                        <p:attrNameLst>
                                          <p:attrName>style.visibility</p:attrName>
                                        </p:attrNameLst>
                                      </p:cBhvr>
                                      <p:to>
                                        <p:strVal val="visible"/>
                                      </p:to>
                                    </p:set>
                                    <p:animEffect transition="in" filter="fade">
                                      <p:cBhvr>
                                        <p:cTn id="161" dur="1000"/>
                                        <p:tgtEl>
                                          <p:spTgt spid="18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110"/>
                                        </p:tgtEl>
                                        <p:attrNameLst>
                                          <p:attrName>style.visibility</p:attrName>
                                        </p:attrNameLst>
                                      </p:cBhvr>
                                      <p:to>
                                        <p:strVal val="visible"/>
                                      </p:to>
                                    </p:set>
                                    <p:animEffect transition="in" filter="fade">
                                      <p:cBhvr>
                                        <p:cTn id="164" dur="1000"/>
                                        <p:tgtEl>
                                          <p:spTgt spid="110"/>
                                        </p:tgtEl>
                                      </p:cBhvr>
                                    </p:animEffect>
                                  </p:childTnLst>
                                </p:cTn>
                              </p:par>
                            </p:childTnLst>
                          </p:cTn>
                        </p:par>
                      </p:childTnLst>
                    </p:cTn>
                  </p:par>
                  <p:par>
                    <p:cTn id="165" fill="hold">
                      <p:stCondLst>
                        <p:cond delay="indefinite"/>
                      </p:stCondLst>
                      <p:childTnLst>
                        <p:par>
                          <p:cTn id="166" fill="hold">
                            <p:stCondLst>
                              <p:cond delay="0"/>
                            </p:stCondLst>
                            <p:childTnLst>
                              <p:par>
                                <p:cTn id="167" presetID="10" presetClass="entr" presetSubtype="0" fill="hold" nodeType="clickEffect">
                                  <p:stCondLst>
                                    <p:cond delay="0"/>
                                  </p:stCondLst>
                                  <p:childTnLst>
                                    <p:set>
                                      <p:cBhvr>
                                        <p:cTn id="168" dur="1" fill="hold">
                                          <p:stCondLst>
                                            <p:cond delay="0"/>
                                          </p:stCondLst>
                                        </p:cTn>
                                        <p:tgtEl>
                                          <p:spTgt spid="192"/>
                                        </p:tgtEl>
                                        <p:attrNameLst>
                                          <p:attrName>style.visibility</p:attrName>
                                        </p:attrNameLst>
                                      </p:cBhvr>
                                      <p:to>
                                        <p:strVal val="visible"/>
                                      </p:to>
                                    </p:set>
                                    <p:animEffect transition="in" filter="fade">
                                      <p:cBhvr>
                                        <p:cTn id="169" dur="1000"/>
                                        <p:tgtEl>
                                          <p:spTgt spid="192"/>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111"/>
                                        </p:tgtEl>
                                        <p:attrNameLst>
                                          <p:attrName>style.visibility</p:attrName>
                                        </p:attrNameLst>
                                      </p:cBhvr>
                                      <p:to>
                                        <p:strVal val="visible"/>
                                      </p:to>
                                    </p:set>
                                    <p:animEffect transition="in" filter="fade">
                                      <p:cBhvr>
                                        <p:cTn id="172" dur="1000"/>
                                        <p:tgtEl>
                                          <p:spTgt spid="111"/>
                                        </p:tgtEl>
                                      </p:cBhvr>
                                    </p:animEffect>
                                  </p:childTnLst>
                                </p:cTn>
                              </p:par>
                              <p:par>
                                <p:cTn id="173" presetID="10" presetClass="entr" presetSubtype="0" fill="hold" nodeType="withEffect">
                                  <p:stCondLst>
                                    <p:cond delay="0"/>
                                  </p:stCondLst>
                                  <p:childTnLst>
                                    <p:set>
                                      <p:cBhvr>
                                        <p:cTn id="174" dur="1" fill="hold">
                                          <p:stCondLst>
                                            <p:cond delay="0"/>
                                          </p:stCondLst>
                                        </p:cTn>
                                        <p:tgtEl>
                                          <p:spTgt spid="195"/>
                                        </p:tgtEl>
                                        <p:attrNameLst>
                                          <p:attrName>style.visibility</p:attrName>
                                        </p:attrNameLst>
                                      </p:cBhvr>
                                      <p:to>
                                        <p:strVal val="visible"/>
                                      </p:to>
                                    </p:set>
                                    <p:animEffect transition="in" filter="fade">
                                      <p:cBhvr>
                                        <p:cTn id="175" dur="1000"/>
                                        <p:tgtEl>
                                          <p:spTgt spid="195"/>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199"/>
                                        </p:tgtEl>
                                        <p:attrNameLst>
                                          <p:attrName>style.visibility</p:attrName>
                                        </p:attrNameLst>
                                      </p:cBhvr>
                                      <p:to>
                                        <p:strVal val="visible"/>
                                      </p:to>
                                    </p:set>
                                    <p:animEffect transition="in" filter="fade">
                                      <p:cBhvr>
                                        <p:cTn id="178" dur="1000"/>
                                        <p:tgtEl>
                                          <p:spTgt spid="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12" grpId="0" animBg="1"/>
      <p:bldP spid="96" grpId="0"/>
      <p:bldP spid="94225" grpId="0"/>
      <p:bldP spid="94226" grpId="0"/>
      <p:bldP spid="94250" grpId="0"/>
      <p:bldP spid="94251" grpId="0"/>
      <p:bldP spid="94" grpId="0"/>
      <p:bldP spid="104" grpId="0"/>
      <p:bldP spid="105" grpId="0"/>
      <p:bldP spid="108" grpId="0"/>
      <p:bldP spid="110" grpId="0"/>
      <p:bldP spid="111" grpId="0"/>
      <p:bldP spid="119" grpId="0"/>
      <p:bldP spid="162" grpId="0" animBg="1"/>
      <p:bldP spid="165" grpId="0"/>
      <p:bldP spid="169" grpId="0" animBg="1"/>
      <p:bldP spid="170" grpId="0"/>
      <p:bldP spid="175" grpId="0" animBg="1"/>
      <p:bldP spid="176" grpId="0"/>
      <p:bldP spid="179" grpId="0" animBg="1"/>
      <p:bldP spid="180" grpId="0"/>
      <p:bldP spid="183" grpId="0" animBg="1"/>
      <p:bldP spid="199" grpId="0"/>
      <p:bldP spid="71" grpId="0"/>
      <p:bldP spid="75" grpId="0"/>
      <p:bldP spid="76" grpId="0"/>
      <p:bldP spid="78" grpId="0"/>
      <p:bldP spid="80" grpId="0"/>
      <p:bldP spid="86" grpId="0"/>
      <p:bldP spid="88" grpId="0"/>
      <p:bldP spid="89" grpId="0" animBg="1"/>
      <p:bldP spid="98" grpId="0"/>
      <p:bldP spid="99" grpId="0" animBg="1"/>
      <p:bldP spid="100" grpId="0"/>
      <p:bldP spid="85"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 name="Group 204"/>
          <p:cNvGrpSpPr/>
          <p:nvPr/>
        </p:nvGrpSpPr>
        <p:grpSpPr>
          <a:xfrm>
            <a:off x="-32" y="3143248"/>
            <a:ext cx="8929750" cy="1571636"/>
            <a:chOff x="-32" y="3143248"/>
            <a:chExt cx="8929750" cy="1571636"/>
          </a:xfrm>
        </p:grpSpPr>
        <p:sp>
          <p:nvSpPr>
            <p:cNvPr id="206" name="TextBox 171"/>
            <p:cNvSpPr txBox="1">
              <a:spLocks noChangeArrowheads="1"/>
            </p:cNvSpPr>
            <p:nvPr/>
          </p:nvSpPr>
          <p:spPr bwMode="auto">
            <a:xfrm>
              <a:off x="-32" y="4452947"/>
              <a:ext cx="642938" cy="261937"/>
            </a:xfrm>
            <a:prstGeom prst="rect">
              <a:avLst/>
            </a:prstGeom>
            <a:noFill/>
            <a:ln w="9525">
              <a:noFill/>
              <a:miter lim="800000"/>
              <a:headEnd/>
              <a:tailEnd/>
            </a:ln>
          </p:spPr>
          <p:txBody>
            <a:bodyPr>
              <a:spAutoFit/>
            </a:bodyPr>
            <a:lstStyle/>
            <a:p>
              <a:pPr algn="ctr"/>
              <a:r>
                <a:rPr lang="fi-FI" sz="1100" b="1" dirty="0" smtClean="0">
                  <a:solidFill>
                    <a:srgbClr val="FF0000"/>
                  </a:solidFill>
                </a:rPr>
                <a:t>73,0</a:t>
              </a:r>
              <a:endParaRPr lang="fi-FI" sz="1100" b="1" dirty="0">
                <a:solidFill>
                  <a:srgbClr val="FF0000"/>
                </a:solidFill>
              </a:endParaRPr>
            </a:p>
          </p:txBody>
        </p:sp>
        <p:cxnSp>
          <p:nvCxnSpPr>
            <p:cNvPr id="207" name="Straight Arrow Connector 206"/>
            <p:cNvCxnSpPr>
              <a:stCxn id="206" idx="3"/>
            </p:cNvCxnSpPr>
            <p:nvPr/>
          </p:nvCxnSpPr>
          <p:spPr bwMode="auto">
            <a:xfrm flipV="1">
              <a:off x="642906" y="4550579"/>
              <a:ext cx="630483" cy="33337"/>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08" name="Straight Arrow Connector 207"/>
            <p:cNvCxnSpPr/>
            <p:nvPr/>
          </p:nvCxnSpPr>
          <p:spPr bwMode="auto">
            <a:xfrm rot="5400000" flipH="1" flipV="1">
              <a:off x="1469289" y="4347533"/>
              <a:ext cx="7146" cy="398947"/>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09" name="Straight Arrow Connector 208"/>
            <p:cNvCxnSpPr/>
            <p:nvPr/>
          </p:nvCxnSpPr>
          <p:spPr bwMode="auto">
            <a:xfrm rot="5400000" flipH="1" flipV="1">
              <a:off x="1955748" y="4260021"/>
              <a:ext cx="1588" cy="5668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0" name="Straight Arrow Connector 209"/>
            <p:cNvCxnSpPr/>
            <p:nvPr/>
          </p:nvCxnSpPr>
          <p:spPr bwMode="auto">
            <a:xfrm rot="5400000" flipH="1" flipV="1">
              <a:off x="2593812" y="4084318"/>
              <a:ext cx="104465" cy="81376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1" name="Straight Arrow Connector 210"/>
            <p:cNvCxnSpPr/>
            <p:nvPr/>
          </p:nvCxnSpPr>
          <p:spPr bwMode="auto">
            <a:xfrm rot="5400000" flipH="1" flipV="1">
              <a:off x="3365888" y="4106505"/>
              <a:ext cx="19502" cy="64542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2" name="Straight Arrow Connector 211"/>
            <p:cNvCxnSpPr/>
            <p:nvPr/>
          </p:nvCxnSpPr>
          <p:spPr bwMode="auto">
            <a:xfrm rot="16200000" flipH="1">
              <a:off x="4028325" y="4089492"/>
              <a:ext cx="141" cy="6600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3" name="Straight Arrow Connector 212"/>
            <p:cNvCxnSpPr/>
            <p:nvPr/>
          </p:nvCxnSpPr>
          <p:spPr bwMode="auto">
            <a:xfrm rot="5400000" flipH="1" flipV="1">
              <a:off x="4668160" y="4055441"/>
              <a:ext cx="54446" cy="67388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4" name="Straight Arrow Connector 213"/>
            <p:cNvCxnSpPr/>
            <p:nvPr/>
          </p:nvCxnSpPr>
          <p:spPr bwMode="auto">
            <a:xfrm rot="5400000" flipH="1" flipV="1">
              <a:off x="5045558" y="3612391"/>
              <a:ext cx="739539" cy="766002"/>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5" name="Straight Arrow Connector 214"/>
            <p:cNvCxnSpPr/>
            <p:nvPr/>
          </p:nvCxnSpPr>
          <p:spPr bwMode="auto">
            <a:xfrm rot="5400000" flipH="1" flipV="1">
              <a:off x="5792909" y="3177239"/>
              <a:ext cx="453803" cy="44296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6" name="Straight Arrow Connector 215"/>
            <p:cNvCxnSpPr/>
            <p:nvPr/>
          </p:nvCxnSpPr>
          <p:spPr bwMode="auto">
            <a:xfrm rot="5400000" flipH="1" flipV="1">
              <a:off x="6618612" y="2775703"/>
              <a:ext cx="18796" cy="773436"/>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7" name="Straight Arrow Connector 216"/>
            <p:cNvCxnSpPr/>
            <p:nvPr/>
          </p:nvCxnSpPr>
          <p:spPr bwMode="auto">
            <a:xfrm rot="16200000" flipH="1">
              <a:off x="7291888" y="2875862"/>
              <a:ext cx="1277" cy="55559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8" name="Straight Arrow Connector 217"/>
            <p:cNvCxnSpPr/>
            <p:nvPr/>
          </p:nvCxnSpPr>
          <p:spPr bwMode="auto">
            <a:xfrm rot="5400000" flipH="1" flipV="1">
              <a:off x="7871307" y="2850203"/>
              <a:ext cx="1588" cy="601961"/>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219" name="Straight Connector 218"/>
            <p:cNvCxnSpPr/>
            <p:nvPr/>
          </p:nvCxnSpPr>
          <p:spPr bwMode="auto">
            <a:xfrm>
              <a:off x="8143900" y="3150389"/>
              <a:ext cx="785818" cy="0"/>
            </a:xfrm>
            <a:prstGeom prst="line">
              <a:avLst/>
            </a:prstGeom>
            <a:solidFill>
              <a:schemeClr val="accent1"/>
            </a:solidFill>
            <a:ln w="9525" cap="flat" cmpd="sng" algn="ctr">
              <a:solidFill>
                <a:srgbClr val="FF0000"/>
              </a:solidFill>
              <a:prstDash val="solid"/>
              <a:round/>
              <a:headEnd type="none" w="med" len="med"/>
              <a:tailEnd type="none" w="med" len="med"/>
            </a:ln>
            <a:effectLst/>
          </p:spPr>
        </p:cxnSp>
        <p:sp>
          <p:nvSpPr>
            <p:cNvPr id="220" name="TextBox 219"/>
            <p:cNvSpPr txBox="1"/>
            <p:nvPr/>
          </p:nvSpPr>
          <p:spPr>
            <a:xfrm>
              <a:off x="7786710" y="3143248"/>
              <a:ext cx="917239" cy="253916"/>
            </a:xfrm>
            <a:prstGeom prst="rect">
              <a:avLst/>
            </a:prstGeom>
            <a:noFill/>
          </p:spPr>
          <p:txBody>
            <a:bodyPr wrap="none">
              <a:spAutoFit/>
            </a:bodyPr>
            <a:lstStyle/>
            <a:p>
              <a:pPr>
                <a:defRPr/>
              </a:pPr>
              <a:r>
                <a:rPr lang="fi-FI" sz="1050" b="1" dirty="0" smtClean="0">
                  <a:solidFill>
                    <a:srgbClr val="FF0000"/>
                  </a:solidFill>
                </a:rPr>
                <a:t>89,5 €/MWh</a:t>
              </a:r>
              <a:endParaRPr lang="en-GB" sz="1050" b="1" dirty="0">
                <a:solidFill>
                  <a:srgbClr val="FF0000"/>
                </a:solidFill>
              </a:endParaRPr>
            </a:p>
          </p:txBody>
        </p:sp>
      </p:grpSp>
      <p:sp>
        <p:nvSpPr>
          <p:cNvPr id="184" name="TextBox 183"/>
          <p:cNvSpPr txBox="1">
            <a:spLocks noChangeArrowheads="1"/>
          </p:cNvSpPr>
          <p:nvPr/>
        </p:nvSpPr>
        <p:spPr bwMode="auto">
          <a:xfrm>
            <a:off x="6826269" y="2181547"/>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0,8</a:t>
            </a:r>
            <a:endParaRPr lang="en-GB" sz="1100" dirty="0">
              <a:solidFill>
                <a:srgbClr val="000000"/>
              </a:solidFill>
            </a:endParaRPr>
          </a:p>
        </p:txBody>
      </p:sp>
      <p:sp>
        <p:nvSpPr>
          <p:cNvPr id="94212" name="Rectangle 2"/>
          <p:cNvSpPr>
            <a:spLocks noGrp="1" noChangeArrowheads="1"/>
          </p:cNvSpPr>
          <p:nvPr>
            <p:ph type="title"/>
          </p:nvPr>
        </p:nvSpPr>
        <p:spPr>
          <a:xfrm>
            <a:off x="0" y="0"/>
            <a:ext cx="5992896" cy="623793"/>
          </a:xfrm>
        </p:spPr>
        <p:txBody>
          <a:bodyPr/>
          <a:lstStyle/>
          <a:p>
            <a:r>
              <a:rPr lang="en-US" dirty="0" smtClean="0"/>
              <a:t>True electricity generation cost - EU</a:t>
            </a:r>
          </a:p>
        </p:txBody>
      </p:sp>
      <p:cxnSp>
        <p:nvCxnSpPr>
          <p:cNvPr id="13" name="Straight Arrow Connector 12"/>
          <p:cNvCxnSpPr/>
          <p:nvPr/>
        </p:nvCxnSpPr>
        <p:spPr>
          <a:xfrm rot="5400000" flipH="1" flipV="1">
            <a:off x="-1644650"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42938" y="5713413"/>
            <a:ext cx="8358187"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4221" name="TextBox 14"/>
          <p:cNvSpPr txBox="1">
            <a:spLocks noChangeArrowheads="1"/>
          </p:cNvSpPr>
          <p:nvPr/>
        </p:nvSpPr>
        <p:spPr bwMode="auto">
          <a:xfrm>
            <a:off x="15875" y="714375"/>
            <a:ext cx="1270000" cy="430213"/>
          </a:xfrm>
          <a:prstGeom prst="rect">
            <a:avLst/>
          </a:prstGeom>
          <a:noFill/>
          <a:ln w="9525">
            <a:noFill/>
            <a:miter lim="800000"/>
            <a:headEnd/>
            <a:tailEnd/>
          </a:ln>
        </p:spPr>
        <p:txBody>
          <a:bodyPr wrap="none">
            <a:spAutoFit/>
          </a:bodyPr>
          <a:lstStyle/>
          <a:p>
            <a:pPr algn="ctr"/>
            <a:r>
              <a:rPr lang="fi-FI" sz="1100" b="1" dirty="0">
                <a:solidFill>
                  <a:srgbClr val="000000"/>
                </a:solidFill>
              </a:rPr>
              <a:t>Electricity price </a:t>
            </a:r>
          </a:p>
          <a:p>
            <a:pPr algn="ctr"/>
            <a:r>
              <a:rPr lang="fi-FI" sz="1100" b="1" dirty="0" smtClean="0">
                <a:solidFill>
                  <a:srgbClr val="000000"/>
                </a:solidFill>
              </a:rPr>
              <a:t>€/MWh</a:t>
            </a:r>
            <a:endParaRPr lang="en-GB" sz="1100" b="1" dirty="0">
              <a:solidFill>
                <a:srgbClr val="000000"/>
              </a:solidFill>
            </a:endParaRPr>
          </a:p>
        </p:txBody>
      </p:sp>
      <p:sp>
        <p:nvSpPr>
          <p:cNvPr id="94222" name="TextBox 15"/>
          <p:cNvSpPr txBox="1">
            <a:spLocks noChangeArrowheads="1"/>
          </p:cNvSpPr>
          <p:nvPr/>
        </p:nvSpPr>
        <p:spPr bwMode="auto">
          <a:xfrm>
            <a:off x="239713" y="5786438"/>
            <a:ext cx="804862" cy="646112"/>
          </a:xfrm>
          <a:prstGeom prst="rect">
            <a:avLst/>
          </a:prstGeom>
          <a:noFill/>
          <a:ln w="9525">
            <a:noFill/>
            <a:miter lim="800000"/>
            <a:headEnd/>
            <a:tailEnd/>
          </a:ln>
        </p:spPr>
        <p:txBody>
          <a:bodyPr wrap="none">
            <a:spAutoFit/>
          </a:bodyPr>
          <a:lstStyle/>
          <a:p>
            <a:r>
              <a:rPr lang="fi-FI" sz="1200" b="1" dirty="0">
                <a:solidFill>
                  <a:srgbClr val="000000"/>
                </a:solidFill>
              </a:rPr>
              <a:t>    ”ISO”</a:t>
            </a:r>
          </a:p>
          <a:p>
            <a:r>
              <a:rPr lang="fi-FI" sz="1200" b="1" dirty="0">
                <a:solidFill>
                  <a:srgbClr val="000000"/>
                </a:solidFill>
              </a:rPr>
              <a:t>+ O&amp;M</a:t>
            </a:r>
          </a:p>
          <a:p>
            <a:r>
              <a:rPr lang="fi-FI" sz="1200" b="1" dirty="0">
                <a:solidFill>
                  <a:srgbClr val="000000"/>
                </a:solidFill>
              </a:rPr>
              <a:t>+ capital</a:t>
            </a:r>
            <a:endParaRPr lang="en-GB" sz="1200" b="1" dirty="0">
              <a:solidFill>
                <a:srgbClr val="000000"/>
              </a:solidFill>
            </a:endParaRPr>
          </a:p>
        </p:txBody>
      </p:sp>
      <p:sp>
        <p:nvSpPr>
          <p:cNvPr id="94225" name="TextBox 18"/>
          <p:cNvSpPr txBox="1">
            <a:spLocks noChangeArrowheads="1"/>
          </p:cNvSpPr>
          <p:nvPr/>
        </p:nvSpPr>
        <p:spPr bwMode="auto">
          <a:xfrm>
            <a:off x="903737" y="5715016"/>
            <a:ext cx="739305"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Ambient</a:t>
            </a:r>
          </a:p>
          <a:p>
            <a:pPr algn="ctr"/>
            <a:r>
              <a:rPr lang="fi-FI" sz="1000" dirty="0" smtClean="0">
                <a:solidFill>
                  <a:srgbClr val="000000"/>
                </a:solidFill>
              </a:rPr>
              <a:t>15→25°C</a:t>
            </a:r>
            <a:endParaRPr lang="fi-FI" sz="1000" dirty="0">
              <a:solidFill>
                <a:srgbClr val="000000"/>
              </a:solidFill>
            </a:endParaRPr>
          </a:p>
        </p:txBody>
      </p:sp>
      <p:sp>
        <p:nvSpPr>
          <p:cNvPr id="94226" name="TextBox 19"/>
          <p:cNvSpPr txBox="1">
            <a:spLocks noChangeArrowheads="1"/>
          </p:cNvSpPr>
          <p:nvPr/>
        </p:nvSpPr>
        <p:spPr bwMode="auto">
          <a:xfrm>
            <a:off x="1285852" y="6100724"/>
            <a:ext cx="77296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Altitude</a:t>
            </a:r>
          </a:p>
          <a:p>
            <a:pPr algn="ctr"/>
            <a:r>
              <a:rPr lang="fi-FI" sz="1000" dirty="0" smtClean="0">
                <a:solidFill>
                  <a:srgbClr val="000000"/>
                </a:solidFill>
              </a:rPr>
              <a:t>0 → 300m</a:t>
            </a:r>
            <a:endParaRPr lang="en-GB" sz="1000" dirty="0">
              <a:solidFill>
                <a:srgbClr val="000000"/>
              </a:solidFill>
            </a:endParaRPr>
          </a:p>
        </p:txBody>
      </p:sp>
      <p:sp>
        <p:nvSpPr>
          <p:cNvPr id="94250" name="TextBox 48"/>
          <p:cNvSpPr txBox="1">
            <a:spLocks noChangeArrowheads="1"/>
          </p:cNvSpPr>
          <p:nvPr/>
        </p:nvSpPr>
        <p:spPr bwMode="auto">
          <a:xfrm>
            <a:off x="2676863" y="5715016"/>
            <a:ext cx="75212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Urea 40%</a:t>
            </a:r>
          </a:p>
          <a:p>
            <a:pPr algn="ctr"/>
            <a:r>
              <a:rPr lang="fi-FI" sz="1000" dirty="0" smtClean="0">
                <a:solidFill>
                  <a:srgbClr val="000000"/>
                </a:solidFill>
              </a:rPr>
              <a:t>+ SCR</a:t>
            </a:r>
            <a:endParaRPr lang="en-GB" sz="1000" dirty="0">
              <a:solidFill>
                <a:srgbClr val="000000"/>
              </a:solidFill>
            </a:endParaRPr>
          </a:p>
        </p:txBody>
      </p:sp>
      <p:sp>
        <p:nvSpPr>
          <p:cNvPr id="94251" name="TextBox 49"/>
          <p:cNvSpPr txBox="1">
            <a:spLocks noChangeArrowheads="1"/>
          </p:cNvSpPr>
          <p:nvPr/>
        </p:nvSpPr>
        <p:spPr bwMode="auto">
          <a:xfrm>
            <a:off x="3357554" y="5715016"/>
            <a:ext cx="681597" cy="707886"/>
          </a:xfrm>
          <a:prstGeom prst="rect">
            <a:avLst/>
          </a:prstGeom>
          <a:noFill/>
          <a:ln w="9525">
            <a:noFill/>
            <a:miter lim="800000"/>
            <a:headEnd/>
            <a:tailEnd/>
          </a:ln>
        </p:spPr>
        <p:txBody>
          <a:bodyPr wrap="none">
            <a:spAutoFit/>
          </a:bodyPr>
          <a:lstStyle/>
          <a:p>
            <a:pPr algn="ctr"/>
            <a:r>
              <a:rPr lang="fi-FI" sz="1000" dirty="0" smtClean="0">
                <a:solidFill>
                  <a:srgbClr val="000000"/>
                </a:solidFill>
              </a:rPr>
              <a:t>Make up</a:t>
            </a:r>
          </a:p>
          <a:p>
            <a:pPr algn="ctr"/>
            <a:r>
              <a:rPr lang="fi-FI" sz="1000" dirty="0" smtClean="0">
                <a:solidFill>
                  <a:srgbClr val="000000"/>
                </a:solidFill>
              </a:rPr>
              <a:t>water for</a:t>
            </a:r>
          </a:p>
          <a:p>
            <a:pPr algn="ctr"/>
            <a:r>
              <a:rPr lang="fi-FI" sz="1000" dirty="0" smtClean="0">
                <a:solidFill>
                  <a:srgbClr val="000000"/>
                </a:solidFill>
              </a:rPr>
              <a:t>cooling</a:t>
            </a:r>
          </a:p>
          <a:p>
            <a:pPr algn="ctr"/>
            <a:r>
              <a:rPr lang="fi-FI" sz="1000" dirty="0" smtClean="0">
                <a:solidFill>
                  <a:srgbClr val="000000"/>
                </a:solidFill>
              </a:rPr>
              <a:t>tower</a:t>
            </a:r>
            <a:endParaRPr lang="en-GB" sz="1000" dirty="0">
              <a:solidFill>
                <a:srgbClr val="000000"/>
              </a:solidFill>
            </a:endParaRPr>
          </a:p>
        </p:txBody>
      </p:sp>
      <p:cxnSp>
        <p:nvCxnSpPr>
          <p:cNvPr id="174" name="Straight Connector 173"/>
          <p:cNvCxnSpPr/>
          <p:nvPr/>
        </p:nvCxnSpPr>
        <p:spPr>
          <a:xfrm>
            <a:off x="500063" y="13935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500063" y="2255512"/>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500063" y="3128008"/>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500063" y="3992884"/>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500063" y="4857760"/>
            <a:ext cx="843915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94" name="TextBox 19"/>
          <p:cNvSpPr txBox="1">
            <a:spLocks noChangeArrowheads="1"/>
          </p:cNvSpPr>
          <p:nvPr/>
        </p:nvSpPr>
        <p:spPr bwMode="auto">
          <a:xfrm>
            <a:off x="1763711" y="5715016"/>
            <a:ext cx="950901"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Gas pressure</a:t>
            </a:r>
          </a:p>
          <a:p>
            <a:pPr algn="ctr"/>
            <a:r>
              <a:rPr lang="fi-FI" sz="1000" dirty="0" smtClean="0">
                <a:solidFill>
                  <a:srgbClr val="000000"/>
                </a:solidFill>
              </a:rPr>
              <a:t>30 → 10 bar</a:t>
            </a:r>
            <a:endParaRPr lang="en-GB" sz="1000" dirty="0">
              <a:solidFill>
                <a:srgbClr val="000000"/>
              </a:solidFill>
            </a:endParaRPr>
          </a:p>
        </p:txBody>
      </p:sp>
      <p:sp>
        <p:nvSpPr>
          <p:cNvPr id="104" name="TextBox 25"/>
          <p:cNvSpPr txBox="1">
            <a:spLocks noChangeArrowheads="1"/>
          </p:cNvSpPr>
          <p:nvPr/>
        </p:nvSpPr>
        <p:spPr bwMode="auto">
          <a:xfrm>
            <a:off x="5324480" y="571501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Running hrs</a:t>
            </a:r>
          </a:p>
          <a:p>
            <a:pPr algn="ctr"/>
            <a:r>
              <a:rPr lang="fi-FI" sz="1000" dirty="0" smtClean="0">
                <a:solidFill>
                  <a:srgbClr val="000000"/>
                </a:solidFill>
              </a:rPr>
              <a:t>8000 → 4000</a:t>
            </a:r>
          </a:p>
        </p:txBody>
      </p:sp>
      <p:sp>
        <p:nvSpPr>
          <p:cNvPr id="105" name="TextBox 25"/>
          <p:cNvSpPr txBox="1">
            <a:spLocks noChangeArrowheads="1"/>
          </p:cNvSpPr>
          <p:nvPr/>
        </p:nvSpPr>
        <p:spPr bwMode="auto">
          <a:xfrm>
            <a:off x="5767444" y="6072206"/>
            <a:ext cx="947696"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Average load</a:t>
            </a:r>
          </a:p>
          <a:p>
            <a:pPr algn="ctr"/>
            <a:r>
              <a:rPr lang="fi-FI" sz="1000" dirty="0" smtClean="0">
                <a:solidFill>
                  <a:srgbClr val="000000"/>
                </a:solidFill>
              </a:rPr>
              <a:t>100 → 80%</a:t>
            </a:r>
          </a:p>
        </p:txBody>
      </p:sp>
      <p:sp>
        <p:nvSpPr>
          <p:cNvPr id="108" name="TextBox 25"/>
          <p:cNvSpPr txBox="1">
            <a:spLocks noChangeArrowheads="1"/>
          </p:cNvSpPr>
          <p:nvPr/>
        </p:nvSpPr>
        <p:spPr bwMode="auto">
          <a:xfrm>
            <a:off x="6588169" y="5715016"/>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startup fuel</a:t>
            </a:r>
          </a:p>
        </p:txBody>
      </p:sp>
      <p:sp>
        <p:nvSpPr>
          <p:cNvPr id="110" name="TextBox 25"/>
          <p:cNvSpPr txBox="1">
            <a:spLocks noChangeArrowheads="1"/>
          </p:cNvSpPr>
          <p:nvPr/>
        </p:nvSpPr>
        <p:spPr bwMode="auto">
          <a:xfrm>
            <a:off x="7143768" y="6143644"/>
            <a:ext cx="853119"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EOH cost</a:t>
            </a:r>
          </a:p>
        </p:txBody>
      </p:sp>
      <p:sp>
        <p:nvSpPr>
          <p:cNvPr id="111" name="TextBox 25"/>
          <p:cNvSpPr txBox="1">
            <a:spLocks noChangeArrowheads="1"/>
          </p:cNvSpPr>
          <p:nvPr/>
        </p:nvSpPr>
        <p:spPr bwMode="auto">
          <a:xfrm>
            <a:off x="7715272" y="5715016"/>
            <a:ext cx="914033" cy="400110"/>
          </a:xfrm>
          <a:prstGeom prst="rect">
            <a:avLst/>
          </a:prstGeom>
          <a:noFill/>
          <a:ln w="9525">
            <a:noFill/>
            <a:miter lim="800000"/>
            <a:headEnd/>
            <a:tailEnd/>
          </a:ln>
        </p:spPr>
        <p:txBody>
          <a:bodyPr wrap="none">
            <a:spAutoFit/>
          </a:bodyPr>
          <a:lstStyle/>
          <a:p>
            <a:pPr algn="ctr"/>
            <a:r>
              <a:rPr lang="fi-FI" sz="1000" dirty="0" smtClean="0">
                <a:solidFill>
                  <a:srgbClr val="000000"/>
                </a:solidFill>
              </a:rPr>
              <a:t>Daily starts,</a:t>
            </a:r>
          </a:p>
          <a:p>
            <a:pPr algn="ctr"/>
            <a:r>
              <a:rPr lang="fi-FI" sz="1000" dirty="0" smtClean="0">
                <a:solidFill>
                  <a:srgbClr val="000000"/>
                </a:solidFill>
              </a:rPr>
              <a:t>damage cost</a:t>
            </a:r>
          </a:p>
        </p:txBody>
      </p:sp>
      <p:cxnSp>
        <p:nvCxnSpPr>
          <p:cNvPr id="117" name="Straight Connector 116"/>
          <p:cNvCxnSpPr/>
          <p:nvPr/>
        </p:nvCxnSpPr>
        <p:spPr bwMode="auto">
          <a:xfrm>
            <a:off x="500034" y="4872749"/>
            <a:ext cx="8429684" cy="12700"/>
          </a:xfrm>
          <a:prstGeom prst="line">
            <a:avLst/>
          </a:prstGeom>
          <a:solidFill>
            <a:schemeClr val="accent1"/>
          </a:solidFill>
          <a:ln w="9525" cap="flat" cmpd="sng" algn="ctr">
            <a:solidFill>
              <a:srgbClr val="0070C0"/>
            </a:solidFill>
            <a:prstDash val="solid"/>
            <a:round/>
            <a:headEnd type="none" w="med" len="med"/>
            <a:tailEnd type="none" w="med" len="med"/>
          </a:ln>
          <a:effectLst/>
        </p:spPr>
      </p:cxnSp>
      <p:sp>
        <p:nvSpPr>
          <p:cNvPr id="119" name="TextBox 171"/>
          <p:cNvSpPr txBox="1">
            <a:spLocks noChangeArrowheads="1"/>
          </p:cNvSpPr>
          <p:nvPr/>
        </p:nvSpPr>
        <p:spPr bwMode="auto">
          <a:xfrm>
            <a:off x="-32" y="4857760"/>
            <a:ext cx="642938" cy="261937"/>
          </a:xfrm>
          <a:prstGeom prst="rect">
            <a:avLst/>
          </a:prstGeom>
          <a:noFill/>
          <a:ln w="9525">
            <a:noFill/>
            <a:miter lim="800000"/>
            <a:headEnd/>
            <a:tailEnd/>
          </a:ln>
        </p:spPr>
        <p:txBody>
          <a:bodyPr>
            <a:spAutoFit/>
          </a:bodyPr>
          <a:lstStyle/>
          <a:p>
            <a:pPr algn="ctr"/>
            <a:r>
              <a:rPr lang="fi-FI" sz="1100" b="1" dirty="0" smtClean="0">
                <a:solidFill>
                  <a:srgbClr val="0070C0"/>
                </a:solidFill>
              </a:rPr>
              <a:t>69,7</a:t>
            </a:r>
            <a:endParaRPr lang="fi-FI" sz="1100" b="1" dirty="0">
              <a:solidFill>
                <a:srgbClr val="0070C0"/>
              </a:solidFill>
            </a:endParaRPr>
          </a:p>
        </p:txBody>
      </p:sp>
      <p:sp>
        <p:nvSpPr>
          <p:cNvPr id="74" name="Rectangle 73"/>
          <p:cNvSpPr/>
          <p:nvPr/>
        </p:nvSpPr>
        <p:spPr>
          <a:xfrm>
            <a:off x="1094795" y="4757068"/>
            <a:ext cx="357188" cy="111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27" name="Straight Arrow Connector 126"/>
          <p:cNvCxnSpPr>
            <a:endCxn id="74" idx="0"/>
          </p:cNvCxnSpPr>
          <p:nvPr/>
        </p:nvCxnSpPr>
        <p:spPr bwMode="auto">
          <a:xfrm flipV="1">
            <a:off x="638140" y="4757068"/>
            <a:ext cx="635249" cy="112624"/>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28" name="Rectangle 127"/>
          <p:cNvSpPr/>
          <p:nvPr/>
        </p:nvSpPr>
        <p:spPr>
          <a:xfrm>
            <a:off x="1493742" y="4731659"/>
            <a:ext cx="357188" cy="18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31" name="Straight Arrow Connector 130"/>
          <p:cNvCxnSpPr>
            <a:stCxn id="74" idx="0"/>
            <a:endCxn id="128" idx="0"/>
          </p:cNvCxnSpPr>
          <p:nvPr/>
        </p:nvCxnSpPr>
        <p:spPr bwMode="auto">
          <a:xfrm rot="5400000" flipH="1" flipV="1">
            <a:off x="1460158" y="4544891"/>
            <a:ext cx="25409" cy="398947"/>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32" name="Rectangle 131"/>
          <p:cNvSpPr/>
          <p:nvPr/>
        </p:nvSpPr>
        <p:spPr>
          <a:xfrm>
            <a:off x="2060567" y="4664875"/>
            <a:ext cx="357188" cy="61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43" name="Straight Arrow Connector 142"/>
          <p:cNvCxnSpPr>
            <a:stCxn id="128" idx="0"/>
            <a:endCxn id="132" idx="0"/>
          </p:cNvCxnSpPr>
          <p:nvPr/>
        </p:nvCxnSpPr>
        <p:spPr bwMode="auto">
          <a:xfrm rot="5400000" flipH="1" flipV="1">
            <a:off x="1922356" y="4414855"/>
            <a:ext cx="66784" cy="566825"/>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cxnSp>
        <p:nvCxnSpPr>
          <p:cNvPr id="157" name="Straight Arrow Connector 156"/>
          <p:cNvCxnSpPr>
            <a:stCxn id="132" idx="0"/>
          </p:cNvCxnSpPr>
          <p:nvPr/>
        </p:nvCxnSpPr>
        <p:spPr bwMode="auto">
          <a:xfrm rot="5400000" flipH="1" flipV="1">
            <a:off x="2646044" y="4257992"/>
            <a:ext cx="1588" cy="813766"/>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62" name="Rectangle 161"/>
          <p:cNvSpPr/>
          <p:nvPr/>
        </p:nvSpPr>
        <p:spPr>
          <a:xfrm>
            <a:off x="3519758" y="4621954"/>
            <a:ext cx="357188" cy="39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64" name="Straight Arrow Connector 163"/>
          <p:cNvCxnSpPr>
            <a:endCxn id="162" idx="0"/>
          </p:cNvCxnSpPr>
          <p:nvPr/>
        </p:nvCxnSpPr>
        <p:spPr bwMode="auto">
          <a:xfrm rot="5400000" flipH="1" flipV="1">
            <a:off x="3354179" y="4320703"/>
            <a:ext cx="42921" cy="645425"/>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66" name="Rectangle 165"/>
          <p:cNvSpPr/>
          <p:nvPr/>
        </p:nvSpPr>
        <p:spPr>
          <a:xfrm>
            <a:off x="4179846" y="4585960"/>
            <a:ext cx="357188" cy="432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68" name="Straight Arrow Connector 167"/>
          <p:cNvCxnSpPr>
            <a:stCxn id="162" idx="0"/>
            <a:endCxn id="166" idx="0"/>
          </p:cNvCxnSpPr>
          <p:nvPr/>
        </p:nvCxnSpPr>
        <p:spPr bwMode="auto">
          <a:xfrm rot="5400000" flipH="1" flipV="1">
            <a:off x="4010399" y="4273913"/>
            <a:ext cx="35994" cy="660088"/>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69" name="Rectangle 168"/>
          <p:cNvSpPr/>
          <p:nvPr/>
        </p:nvSpPr>
        <p:spPr>
          <a:xfrm>
            <a:off x="4853732" y="4387411"/>
            <a:ext cx="357188" cy="198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0" name="TextBox 169"/>
          <p:cNvSpPr txBox="1">
            <a:spLocks noChangeArrowheads="1"/>
          </p:cNvSpPr>
          <p:nvPr/>
        </p:nvSpPr>
        <p:spPr bwMode="auto">
          <a:xfrm>
            <a:off x="4841877" y="4357602"/>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2,3</a:t>
            </a:r>
            <a:endParaRPr lang="en-GB" sz="1100" dirty="0">
              <a:solidFill>
                <a:srgbClr val="000000"/>
              </a:solidFill>
            </a:endParaRPr>
          </a:p>
        </p:txBody>
      </p:sp>
      <p:cxnSp>
        <p:nvCxnSpPr>
          <p:cNvPr id="172" name="Straight Arrow Connector 171"/>
          <p:cNvCxnSpPr>
            <a:stCxn id="166" idx="0"/>
            <a:endCxn id="169" idx="0"/>
          </p:cNvCxnSpPr>
          <p:nvPr/>
        </p:nvCxnSpPr>
        <p:spPr bwMode="auto">
          <a:xfrm rot="5400000" flipH="1" flipV="1">
            <a:off x="4596109" y="4149743"/>
            <a:ext cx="198549" cy="673886"/>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75" name="Rectangle 174"/>
          <p:cNvSpPr/>
          <p:nvPr/>
        </p:nvSpPr>
        <p:spPr>
          <a:xfrm>
            <a:off x="5619734" y="3265502"/>
            <a:ext cx="357188" cy="11160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76" name="TextBox 175"/>
          <p:cNvSpPr txBox="1">
            <a:spLocks noChangeArrowheads="1"/>
          </p:cNvSpPr>
          <p:nvPr/>
        </p:nvSpPr>
        <p:spPr bwMode="auto">
          <a:xfrm>
            <a:off x="5510219" y="3738894"/>
            <a:ext cx="571504"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12,9</a:t>
            </a:r>
            <a:endParaRPr lang="en-GB" sz="1100" dirty="0">
              <a:solidFill>
                <a:srgbClr val="000000"/>
              </a:solidFill>
            </a:endParaRPr>
          </a:p>
        </p:txBody>
      </p:sp>
      <p:cxnSp>
        <p:nvCxnSpPr>
          <p:cNvPr id="178" name="Straight Arrow Connector 177"/>
          <p:cNvCxnSpPr>
            <a:stCxn id="169" idx="0"/>
            <a:endCxn id="175" idx="0"/>
          </p:cNvCxnSpPr>
          <p:nvPr/>
        </p:nvCxnSpPr>
        <p:spPr bwMode="auto">
          <a:xfrm rot="5400000" flipH="1" flipV="1">
            <a:off x="4854373" y="3443456"/>
            <a:ext cx="1121909" cy="766002"/>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79" name="Rectangle 178"/>
          <p:cNvSpPr/>
          <p:nvPr/>
        </p:nvSpPr>
        <p:spPr>
          <a:xfrm>
            <a:off x="6062698" y="2489472"/>
            <a:ext cx="357188" cy="777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sp>
        <p:nvSpPr>
          <p:cNvPr id="180" name="TextBox 179"/>
          <p:cNvSpPr txBox="1">
            <a:spLocks noChangeArrowheads="1"/>
          </p:cNvSpPr>
          <p:nvPr/>
        </p:nvSpPr>
        <p:spPr bwMode="auto">
          <a:xfrm>
            <a:off x="5965039" y="2786058"/>
            <a:ext cx="550866"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9,0</a:t>
            </a:r>
            <a:endParaRPr lang="en-GB" sz="1100" dirty="0">
              <a:solidFill>
                <a:srgbClr val="000000"/>
              </a:solidFill>
            </a:endParaRPr>
          </a:p>
        </p:txBody>
      </p:sp>
      <p:cxnSp>
        <p:nvCxnSpPr>
          <p:cNvPr id="182" name="Straight Arrow Connector 181"/>
          <p:cNvCxnSpPr>
            <a:stCxn id="175" idx="0"/>
            <a:endCxn id="179" idx="0"/>
          </p:cNvCxnSpPr>
          <p:nvPr/>
        </p:nvCxnSpPr>
        <p:spPr bwMode="auto">
          <a:xfrm rot="5400000" flipH="1" flipV="1">
            <a:off x="5631795" y="2656005"/>
            <a:ext cx="776030" cy="442964"/>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83" name="Rectangle 182"/>
          <p:cNvSpPr/>
          <p:nvPr/>
        </p:nvSpPr>
        <p:spPr>
          <a:xfrm>
            <a:off x="6836134" y="2441432"/>
            <a:ext cx="357188" cy="684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cxnSp>
        <p:nvCxnSpPr>
          <p:cNvPr id="186" name="Straight Arrow Connector 185"/>
          <p:cNvCxnSpPr>
            <a:stCxn id="179" idx="0"/>
            <a:endCxn id="183" idx="0"/>
          </p:cNvCxnSpPr>
          <p:nvPr/>
        </p:nvCxnSpPr>
        <p:spPr bwMode="auto">
          <a:xfrm rot="5400000" flipH="1" flipV="1">
            <a:off x="6603990" y="2078734"/>
            <a:ext cx="48040" cy="773436"/>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87" name="Rectangle 186"/>
          <p:cNvSpPr/>
          <p:nvPr/>
        </p:nvSpPr>
        <p:spPr>
          <a:xfrm>
            <a:off x="7391733" y="2333994"/>
            <a:ext cx="357188" cy="1044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89" name="Straight Arrow Connector 188"/>
          <p:cNvCxnSpPr>
            <a:stCxn id="183" idx="0"/>
            <a:endCxn id="187" idx="0"/>
          </p:cNvCxnSpPr>
          <p:nvPr/>
        </p:nvCxnSpPr>
        <p:spPr bwMode="auto">
          <a:xfrm rot="5400000" flipH="1" flipV="1">
            <a:off x="7238808" y="2109914"/>
            <a:ext cx="107438" cy="555599"/>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sp>
        <p:nvSpPr>
          <p:cNvPr id="190" name="Rectangle 189"/>
          <p:cNvSpPr/>
          <p:nvPr/>
        </p:nvSpPr>
        <p:spPr>
          <a:xfrm>
            <a:off x="7993694" y="2251666"/>
            <a:ext cx="357188" cy="75600"/>
          </a:xfrm>
          <a:prstGeom prst="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92" name="Straight Arrow Connector 191"/>
          <p:cNvCxnSpPr>
            <a:stCxn id="187" idx="0"/>
            <a:endCxn id="190" idx="0"/>
          </p:cNvCxnSpPr>
          <p:nvPr/>
        </p:nvCxnSpPr>
        <p:spPr bwMode="auto">
          <a:xfrm rot="5400000" flipH="1" flipV="1">
            <a:off x="7830143" y="1991850"/>
            <a:ext cx="82328" cy="601961"/>
          </a:xfrm>
          <a:prstGeom prst="straightConnector1">
            <a:avLst/>
          </a:prstGeom>
          <a:solidFill>
            <a:schemeClr val="accent1"/>
          </a:solidFill>
          <a:ln w="9525" cap="flat" cmpd="sng" algn="ctr">
            <a:solidFill>
              <a:srgbClr val="0070C0"/>
            </a:solidFill>
            <a:prstDash val="solid"/>
            <a:round/>
            <a:headEnd type="none" w="med" len="med"/>
            <a:tailEnd type="arrow"/>
          </a:ln>
          <a:effectLst/>
        </p:spPr>
      </p:cxnSp>
      <p:cxnSp>
        <p:nvCxnSpPr>
          <p:cNvPr id="195" name="Straight Connector 194"/>
          <p:cNvCxnSpPr>
            <a:stCxn id="190" idx="0"/>
          </p:cNvCxnSpPr>
          <p:nvPr/>
        </p:nvCxnSpPr>
        <p:spPr bwMode="auto">
          <a:xfrm rot="5400000" flipH="1" flipV="1">
            <a:off x="8550316" y="1872264"/>
            <a:ext cx="1375" cy="757430"/>
          </a:xfrm>
          <a:prstGeom prst="line">
            <a:avLst/>
          </a:prstGeom>
          <a:solidFill>
            <a:schemeClr val="accent1"/>
          </a:solidFill>
          <a:ln w="9525" cap="flat" cmpd="sng" algn="ctr">
            <a:solidFill>
              <a:srgbClr val="0070C0"/>
            </a:solidFill>
            <a:prstDash val="solid"/>
            <a:round/>
            <a:headEnd type="none" w="med" len="med"/>
            <a:tailEnd type="none" w="med" len="med"/>
          </a:ln>
          <a:effectLst/>
        </p:spPr>
      </p:cxnSp>
      <p:sp>
        <p:nvSpPr>
          <p:cNvPr id="199" name="TextBox 198"/>
          <p:cNvSpPr txBox="1"/>
          <p:nvPr/>
        </p:nvSpPr>
        <p:spPr>
          <a:xfrm>
            <a:off x="7715272" y="1784755"/>
            <a:ext cx="992579" cy="253916"/>
          </a:xfrm>
          <a:prstGeom prst="rect">
            <a:avLst/>
          </a:prstGeom>
          <a:noFill/>
        </p:spPr>
        <p:txBody>
          <a:bodyPr wrap="none">
            <a:spAutoFit/>
          </a:bodyPr>
          <a:lstStyle/>
          <a:p>
            <a:pPr>
              <a:defRPr/>
            </a:pPr>
            <a:r>
              <a:rPr lang="fi-FI" sz="1050" b="1" dirty="0" smtClean="0">
                <a:solidFill>
                  <a:srgbClr val="0070C0"/>
                </a:solidFill>
              </a:rPr>
              <a:t>100,0 €/MWh</a:t>
            </a:r>
            <a:endParaRPr lang="en-GB" sz="1050" b="1" dirty="0">
              <a:solidFill>
                <a:srgbClr val="0070C0"/>
              </a:solidFill>
            </a:endParaRPr>
          </a:p>
        </p:txBody>
      </p:sp>
      <p:sp>
        <p:nvSpPr>
          <p:cNvPr id="77" name="TextBox 76"/>
          <p:cNvSpPr txBox="1">
            <a:spLocks noChangeArrowheads="1"/>
          </p:cNvSpPr>
          <p:nvPr/>
        </p:nvSpPr>
        <p:spPr bwMode="auto">
          <a:xfrm>
            <a:off x="1077333" y="4507162"/>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1,3</a:t>
            </a:r>
            <a:endParaRPr lang="en-GB" sz="1100" dirty="0">
              <a:solidFill>
                <a:srgbClr val="000000"/>
              </a:solidFill>
            </a:endParaRPr>
          </a:p>
        </p:txBody>
      </p:sp>
      <p:sp>
        <p:nvSpPr>
          <p:cNvPr id="78" name="TextBox 77"/>
          <p:cNvSpPr txBox="1">
            <a:spLocks noChangeArrowheads="1"/>
          </p:cNvSpPr>
          <p:nvPr/>
        </p:nvSpPr>
        <p:spPr bwMode="auto">
          <a:xfrm>
            <a:off x="1482630" y="4471439"/>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0,2</a:t>
            </a:r>
            <a:endParaRPr lang="en-GB" sz="1100" dirty="0">
              <a:solidFill>
                <a:srgbClr val="000000"/>
              </a:solidFill>
            </a:endParaRPr>
          </a:p>
        </p:txBody>
      </p:sp>
      <p:sp>
        <p:nvSpPr>
          <p:cNvPr id="80" name="TextBox 79"/>
          <p:cNvSpPr txBox="1">
            <a:spLocks noChangeArrowheads="1"/>
          </p:cNvSpPr>
          <p:nvPr/>
        </p:nvSpPr>
        <p:spPr bwMode="auto">
          <a:xfrm>
            <a:off x="2049455" y="4426192"/>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0,7</a:t>
            </a:r>
            <a:endParaRPr lang="en-GB" sz="1100" dirty="0">
              <a:solidFill>
                <a:srgbClr val="000000"/>
              </a:solidFill>
            </a:endParaRPr>
          </a:p>
        </p:txBody>
      </p:sp>
      <p:sp>
        <p:nvSpPr>
          <p:cNvPr id="84" name="TextBox 83"/>
          <p:cNvSpPr txBox="1">
            <a:spLocks noChangeArrowheads="1"/>
          </p:cNvSpPr>
          <p:nvPr/>
        </p:nvSpPr>
        <p:spPr bwMode="auto">
          <a:xfrm>
            <a:off x="3508646" y="4616696"/>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0,4</a:t>
            </a:r>
            <a:endParaRPr lang="en-GB" sz="1100" dirty="0">
              <a:solidFill>
                <a:srgbClr val="000000"/>
              </a:solidFill>
            </a:endParaRPr>
          </a:p>
        </p:txBody>
      </p:sp>
      <p:sp>
        <p:nvSpPr>
          <p:cNvPr id="85" name="TextBox 84"/>
          <p:cNvSpPr txBox="1">
            <a:spLocks noChangeArrowheads="1"/>
          </p:cNvSpPr>
          <p:nvPr/>
        </p:nvSpPr>
        <p:spPr bwMode="auto">
          <a:xfrm>
            <a:off x="4162384" y="4345697"/>
            <a:ext cx="379412" cy="261610"/>
          </a:xfrm>
          <a:prstGeom prst="rect">
            <a:avLst/>
          </a:prstGeom>
          <a:noFill/>
          <a:ln w="9525">
            <a:noFill/>
            <a:miter lim="800000"/>
            <a:headEnd/>
            <a:tailEnd/>
          </a:ln>
        </p:spPr>
        <p:txBody>
          <a:bodyPr wrap="square">
            <a:spAutoFit/>
          </a:bodyPr>
          <a:lstStyle/>
          <a:p>
            <a:r>
              <a:rPr lang="fi-FI" sz="1100" dirty="0" smtClean="0">
                <a:solidFill>
                  <a:srgbClr val="000000"/>
                </a:solidFill>
              </a:rPr>
              <a:t>0,5</a:t>
            </a:r>
            <a:endParaRPr lang="en-GB" sz="1100" dirty="0">
              <a:solidFill>
                <a:srgbClr val="000000"/>
              </a:solidFill>
            </a:endParaRPr>
          </a:p>
        </p:txBody>
      </p:sp>
      <p:sp>
        <p:nvSpPr>
          <p:cNvPr id="86" name="TextBox 85"/>
          <p:cNvSpPr txBox="1">
            <a:spLocks noChangeArrowheads="1"/>
          </p:cNvSpPr>
          <p:nvPr/>
        </p:nvSpPr>
        <p:spPr bwMode="auto">
          <a:xfrm>
            <a:off x="7380307" y="2062813"/>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1,2</a:t>
            </a:r>
            <a:endParaRPr lang="en-GB" sz="1100" dirty="0">
              <a:solidFill>
                <a:srgbClr val="000000"/>
              </a:solidFill>
            </a:endParaRPr>
          </a:p>
        </p:txBody>
      </p:sp>
      <p:sp>
        <p:nvSpPr>
          <p:cNvPr id="90" name="TextBox 89"/>
          <p:cNvSpPr txBox="1">
            <a:spLocks noChangeArrowheads="1"/>
          </p:cNvSpPr>
          <p:nvPr/>
        </p:nvSpPr>
        <p:spPr bwMode="auto">
          <a:xfrm>
            <a:off x="7981977" y="1970739"/>
            <a:ext cx="379412" cy="261610"/>
          </a:xfrm>
          <a:prstGeom prst="rect">
            <a:avLst/>
          </a:prstGeom>
          <a:noFill/>
          <a:ln w="9525">
            <a:noFill/>
            <a:miter lim="800000"/>
            <a:headEnd/>
            <a:tailEnd/>
          </a:ln>
        </p:spPr>
        <p:txBody>
          <a:bodyPr wrap="square">
            <a:spAutoFit/>
          </a:bodyPr>
          <a:lstStyle/>
          <a:p>
            <a:pPr algn="ctr"/>
            <a:r>
              <a:rPr lang="fi-FI" sz="1100" dirty="0" smtClean="0">
                <a:solidFill>
                  <a:srgbClr val="000000"/>
                </a:solidFill>
              </a:rPr>
              <a:t>0,9</a:t>
            </a:r>
            <a:endParaRPr lang="en-GB" sz="1100" dirty="0">
              <a:solidFill>
                <a:srgbClr val="000000"/>
              </a:solidFill>
            </a:endParaRPr>
          </a:p>
        </p:txBody>
      </p:sp>
      <p:cxnSp>
        <p:nvCxnSpPr>
          <p:cNvPr id="97" name="Straight Arrow Connector 96"/>
          <p:cNvCxnSpPr/>
          <p:nvPr/>
        </p:nvCxnSpPr>
        <p:spPr bwMode="auto">
          <a:xfrm rot="5400000">
            <a:off x="7356539" y="3572625"/>
            <a:ext cx="2574060" cy="794"/>
          </a:xfrm>
          <a:prstGeom prst="straightConnector1">
            <a:avLst/>
          </a:prstGeom>
          <a:solidFill>
            <a:schemeClr val="accent1"/>
          </a:solidFill>
          <a:ln w="9525" cap="flat" cmpd="sng" algn="ctr">
            <a:solidFill>
              <a:srgbClr val="0070C0"/>
            </a:solidFill>
            <a:prstDash val="solid"/>
            <a:round/>
            <a:headEnd type="arrow"/>
            <a:tailEnd type="arrow"/>
          </a:ln>
          <a:effectLst/>
        </p:spPr>
      </p:cxnSp>
      <p:sp>
        <p:nvSpPr>
          <p:cNvPr id="98" name="TextBox 97"/>
          <p:cNvSpPr txBox="1"/>
          <p:nvPr/>
        </p:nvSpPr>
        <p:spPr>
          <a:xfrm>
            <a:off x="7516734" y="3462334"/>
            <a:ext cx="917239" cy="253916"/>
          </a:xfrm>
          <a:prstGeom prst="rect">
            <a:avLst/>
          </a:prstGeom>
          <a:noFill/>
          <a:ln>
            <a:noFill/>
          </a:ln>
        </p:spPr>
        <p:txBody>
          <a:bodyPr wrap="none">
            <a:spAutoFit/>
          </a:bodyPr>
          <a:lstStyle/>
          <a:p>
            <a:pPr>
              <a:defRPr/>
            </a:pPr>
            <a:r>
              <a:rPr lang="fi-FI" sz="1050" b="1" u="sng" dirty="0" smtClean="0">
                <a:solidFill>
                  <a:srgbClr val="0070C0"/>
                </a:solidFill>
              </a:rPr>
              <a:t>30,3 </a:t>
            </a:r>
            <a:r>
              <a:rPr lang="fi-FI" sz="1050" b="1" u="sng" dirty="0" err="1" smtClean="0">
                <a:solidFill>
                  <a:srgbClr val="0070C0"/>
                </a:solidFill>
              </a:rPr>
              <a:t>€/MWh</a:t>
            </a:r>
            <a:endParaRPr lang="en-GB" sz="1050" b="1" u="sng" dirty="0">
              <a:solidFill>
                <a:srgbClr val="0070C0"/>
              </a:solidFill>
            </a:endParaRPr>
          </a:p>
        </p:txBody>
      </p:sp>
      <p:cxnSp>
        <p:nvCxnSpPr>
          <p:cNvPr id="145" name="Straight Connector 144"/>
          <p:cNvCxnSpPr/>
          <p:nvPr/>
        </p:nvCxnSpPr>
        <p:spPr>
          <a:xfrm rot="16200000" flipV="1">
            <a:off x="71417" y="3786179"/>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rot="16200000" flipV="1">
            <a:off x="1357298" y="3786178"/>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rot="16200000" flipV="1">
            <a:off x="2714621"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rot="16200000" flipV="1">
            <a:off x="4000505" y="3786177"/>
            <a:ext cx="5286392" cy="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rot="5400000" flipH="1" flipV="1">
            <a:off x="6570692" y="3429000"/>
            <a:ext cx="4573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1" name="TextBox 166"/>
          <p:cNvSpPr txBox="1">
            <a:spLocks noChangeArrowheads="1"/>
          </p:cNvSpPr>
          <p:nvPr/>
        </p:nvSpPr>
        <p:spPr bwMode="auto">
          <a:xfrm>
            <a:off x="-32" y="2997200"/>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90,0</a:t>
            </a:r>
            <a:endParaRPr lang="en-GB" sz="1100" b="1" dirty="0">
              <a:solidFill>
                <a:srgbClr val="000000"/>
              </a:solidFill>
            </a:endParaRPr>
          </a:p>
        </p:txBody>
      </p:sp>
      <p:sp>
        <p:nvSpPr>
          <p:cNvPr id="102" name="TextBox 171"/>
          <p:cNvSpPr txBox="1">
            <a:spLocks noChangeArrowheads="1"/>
          </p:cNvSpPr>
          <p:nvPr/>
        </p:nvSpPr>
        <p:spPr bwMode="auto">
          <a:xfrm>
            <a:off x="0" y="5524517"/>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6</a:t>
            </a:r>
            <a:r>
              <a:rPr lang="fi-FI" sz="1100" b="1" dirty="0" smtClean="0">
                <a:solidFill>
                  <a:srgbClr val="000000"/>
                </a:solidFill>
              </a:rPr>
              <a:t>0,0</a:t>
            </a:r>
            <a:endParaRPr lang="fi-FI" sz="1100" b="1" dirty="0">
              <a:solidFill>
                <a:srgbClr val="000000"/>
              </a:solidFill>
            </a:endParaRPr>
          </a:p>
        </p:txBody>
      </p:sp>
      <p:sp>
        <p:nvSpPr>
          <p:cNvPr id="103" name="TextBox 171"/>
          <p:cNvSpPr txBox="1">
            <a:spLocks noChangeArrowheads="1"/>
          </p:cNvSpPr>
          <p:nvPr/>
        </p:nvSpPr>
        <p:spPr bwMode="auto">
          <a:xfrm>
            <a:off x="-28" y="4722824"/>
            <a:ext cx="642938" cy="261937"/>
          </a:xfrm>
          <a:prstGeom prst="rect">
            <a:avLst/>
          </a:prstGeom>
          <a:noFill/>
          <a:ln w="9525">
            <a:noFill/>
            <a:miter lim="800000"/>
            <a:headEnd/>
            <a:tailEnd/>
          </a:ln>
        </p:spPr>
        <p:txBody>
          <a:bodyPr>
            <a:spAutoFit/>
          </a:bodyPr>
          <a:lstStyle/>
          <a:p>
            <a:pPr algn="ctr"/>
            <a:r>
              <a:rPr lang="fi-FI" sz="1100" b="1" dirty="0">
                <a:solidFill>
                  <a:srgbClr val="000000"/>
                </a:solidFill>
              </a:rPr>
              <a:t>7</a:t>
            </a:r>
            <a:r>
              <a:rPr lang="fi-FI" sz="1100" b="1" dirty="0" smtClean="0">
                <a:solidFill>
                  <a:srgbClr val="000000"/>
                </a:solidFill>
              </a:rPr>
              <a:t>0,0</a:t>
            </a:r>
            <a:endParaRPr lang="fi-FI" sz="1100" b="1" dirty="0">
              <a:solidFill>
                <a:srgbClr val="000000"/>
              </a:solidFill>
            </a:endParaRPr>
          </a:p>
        </p:txBody>
      </p:sp>
      <p:sp>
        <p:nvSpPr>
          <p:cNvPr id="107" name="TextBox 171"/>
          <p:cNvSpPr txBox="1">
            <a:spLocks noChangeArrowheads="1"/>
          </p:cNvSpPr>
          <p:nvPr/>
        </p:nvSpPr>
        <p:spPr bwMode="auto">
          <a:xfrm>
            <a:off x="-32" y="3856041"/>
            <a:ext cx="642938" cy="261937"/>
          </a:xfrm>
          <a:prstGeom prst="rect">
            <a:avLst/>
          </a:prstGeom>
          <a:noFill/>
          <a:ln w="9525">
            <a:noFill/>
            <a:miter lim="800000"/>
            <a:headEnd/>
            <a:tailEnd/>
          </a:ln>
        </p:spPr>
        <p:txBody>
          <a:bodyPr>
            <a:spAutoFit/>
          </a:bodyPr>
          <a:lstStyle/>
          <a:p>
            <a:pPr algn="ctr"/>
            <a:r>
              <a:rPr lang="fi-FI" sz="1100" b="1" dirty="0" smtClean="0">
                <a:solidFill>
                  <a:srgbClr val="000000"/>
                </a:solidFill>
              </a:rPr>
              <a:t>80,0</a:t>
            </a:r>
            <a:endParaRPr lang="fi-FI" sz="1100" b="1" dirty="0">
              <a:solidFill>
                <a:srgbClr val="000000"/>
              </a:solidFill>
            </a:endParaRPr>
          </a:p>
        </p:txBody>
      </p:sp>
      <p:sp>
        <p:nvSpPr>
          <p:cNvPr id="112" name="TextBox 166"/>
          <p:cNvSpPr txBox="1">
            <a:spLocks noChangeArrowheads="1"/>
          </p:cNvSpPr>
          <p:nvPr/>
        </p:nvSpPr>
        <p:spPr bwMode="auto">
          <a:xfrm>
            <a:off x="-32" y="2120891"/>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100,0</a:t>
            </a:r>
            <a:endParaRPr lang="en-GB" sz="1100" b="1" dirty="0">
              <a:solidFill>
                <a:srgbClr val="000000"/>
              </a:solidFill>
            </a:endParaRPr>
          </a:p>
        </p:txBody>
      </p:sp>
      <p:sp>
        <p:nvSpPr>
          <p:cNvPr id="113" name="TextBox 166"/>
          <p:cNvSpPr txBox="1">
            <a:spLocks noChangeArrowheads="1"/>
          </p:cNvSpPr>
          <p:nvPr/>
        </p:nvSpPr>
        <p:spPr bwMode="auto">
          <a:xfrm>
            <a:off x="-32" y="1263635"/>
            <a:ext cx="642938" cy="261938"/>
          </a:xfrm>
          <a:prstGeom prst="rect">
            <a:avLst/>
          </a:prstGeom>
          <a:noFill/>
          <a:ln w="9525">
            <a:noFill/>
            <a:miter lim="800000"/>
            <a:headEnd/>
            <a:tailEnd/>
          </a:ln>
        </p:spPr>
        <p:txBody>
          <a:bodyPr>
            <a:spAutoFit/>
          </a:bodyPr>
          <a:lstStyle/>
          <a:p>
            <a:pPr algn="ctr"/>
            <a:r>
              <a:rPr lang="fi-FI" sz="1100" b="1" dirty="0" smtClean="0">
                <a:solidFill>
                  <a:srgbClr val="000000"/>
                </a:solidFill>
              </a:rPr>
              <a:t>110,0</a:t>
            </a:r>
            <a:endParaRPr lang="en-GB" sz="1100" b="1" dirty="0">
              <a:solidFill>
                <a:srgbClr val="000000"/>
              </a:solidFill>
            </a:endParaRPr>
          </a:p>
        </p:txBody>
      </p:sp>
      <p:sp>
        <p:nvSpPr>
          <p:cNvPr id="120" name="TextBox 119"/>
          <p:cNvSpPr txBox="1"/>
          <p:nvPr/>
        </p:nvSpPr>
        <p:spPr>
          <a:xfrm>
            <a:off x="6357950" y="571480"/>
            <a:ext cx="2643206" cy="461665"/>
          </a:xfrm>
          <a:prstGeom prst="rect">
            <a:avLst/>
          </a:prstGeom>
          <a:noFill/>
        </p:spPr>
        <p:txBody>
          <a:bodyPr wrap="square" rtlCol="0">
            <a:spAutoFit/>
          </a:bodyPr>
          <a:lstStyle/>
          <a:p>
            <a:r>
              <a:rPr lang="fi-FI" sz="1200" dirty="0" smtClean="0">
                <a:solidFill>
                  <a:srgbClr val="FF0000"/>
                </a:solidFill>
              </a:rPr>
              <a:t>13 x W18V50SG + ST = 257 MW</a:t>
            </a:r>
          </a:p>
          <a:p>
            <a:r>
              <a:rPr lang="fi-FI" sz="1200" dirty="0" smtClean="0">
                <a:solidFill>
                  <a:srgbClr val="0070C0"/>
                </a:solidFill>
              </a:rPr>
              <a:t>  2 x GE6111FA + ST  = 225 MW</a:t>
            </a:r>
            <a:endParaRPr lang="en-GB" sz="1200" dirty="0">
              <a:solidFill>
                <a:srgbClr val="0070C0"/>
              </a:solidFill>
            </a:endParaRPr>
          </a:p>
        </p:txBody>
      </p:sp>
      <p:sp>
        <p:nvSpPr>
          <p:cNvPr id="149" name="TextBox 17"/>
          <p:cNvSpPr txBox="1">
            <a:spLocks noChangeArrowheads="1"/>
          </p:cNvSpPr>
          <p:nvPr/>
        </p:nvSpPr>
        <p:spPr bwMode="auto">
          <a:xfrm>
            <a:off x="873350" y="6581025"/>
            <a:ext cx="1626948" cy="276999"/>
          </a:xfrm>
          <a:prstGeom prst="rect">
            <a:avLst/>
          </a:prstGeom>
          <a:noFill/>
          <a:ln w="9525">
            <a:noFill/>
            <a:miter lim="800000"/>
            <a:headEnd/>
            <a:tailEnd/>
          </a:ln>
        </p:spPr>
        <p:txBody>
          <a:bodyPr wrap="square">
            <a:spAutoFit/>
          </a:bodyPr>
          <a:lstStyle/>
          <a:p>
            <a:pPr algn="ctr"/>
            <a:r>
              <a:rPr lang="fi-FI" sz="1200" b="1" dirty="0" smtClean="0">
                <a:solidFill>
                  <a:srgbClr val="000000"/>
                </a:solidFill>
              </a:rPr>
              <a:t>Site conditions</a:t>
            </a:r>
            <a:endParaRPr lang="en-GB" sz="1200" b="1" dirty="0">
              <a:solidFill>
                <a:srgbClr val="000000"/>
              </a:solidFill>
            </a:endParaRPr>
          </a:p>
        </p:txBody>
      </p:sp>
      <p:sp>
        <p:nvSpPr>
          <p:cNvPr id="150" name="TextBox 28"/>
          <p:cNvSpPr txBox="1">
            <a:spLocks noChangeArrowheads="1"/>
          </p:cNvSpPr>
          <p:nvPr/>
        </p:nvSpPr>
        <p:spPr bwMode="auto">
          <a:xfrm>
            <a:off x="5609702" y="6396359"/>
            <a:ext cx="811441"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Running</a:t>
            </a:r>
          </a:p>
          <a:p>
            <a:pPr algn="ctr"/>
            <a:r>
              <a:rPr lang="fi-FI" sz="1200" b="1" dirty="0" smtClean="0">
                <a:solidFill>
                  <a:srgbClr val="000000"/>
                </a:solidFill>
              </a:rPr>
              <a:t>profile</a:t>
            </a:r>
            <a:endParaRPr lang="en-GB" sz="1200" b="1" dirty="0">
              <a:solidFill>
                <a:srgbClr val="000000"/>
              </a:solidFill>
            </a:endParaRPr>
          </a:p>
        </p:txBody>
      </p:sp>
      <p:sp>
        <p:nvSpPr>
          <p:cNvPr id="151" name="TextBox 47"/>
          <p:cNvSpPr txBox="1">
            <a:spLocks noChangeArrowheads="1"/>
          </p:cNvSpPr>
          <p:nvPr/>
        </p:nvSpPr>
        <p:spPr bwMode="auto">
          <a:xfrm>
            <a:off x="2643174" y="6396359"/>
            <a:ext cx="1428760" cy="461665"/>
          </a:xfrm>
          <a:prstGeom prst="rect">
            <a:avLst/>
          </a:prstGeom>
          <a:noFill/>
          <a:ln w="9525">
            <a:noFill/>
            <a:miter lim="800000"/>
            <a:headEnd/>
            <a:tailEnd/>
          </a:ln>
        </p:spPr>
        <p:txBody>
          <a:bodyPr wrap="square">
            <a:spAutoFit/>
          </a:bodyPr>
          <a:lstStyle/>
          <a:p>
            <a:pPr algn="ctr"/>
            <a:r>
              <a:rPr lang="fi-FI" sz="1200" b="1" dirty="0" smtClean="0">
                <a:solidFill>
                  <a:srgbClr val="000000"/>
                </a:solidFill>
              </a:rPr>
              <a:t>Operational expenses</a:t>
            </a:r>
            <a:endParaRPr lang="en-GB" sz="1200" b="1" dirty="0">
              <a:solidFill>
                <a:srgbClr val="000000"/>
              </a:solidFill>
            </a:endParaRPr>
          </a:p>
        </p:txBody>
      </p:sp>
      <p:sp>
        <p:nvSpPr>
          <p:cNvPr id="153" name="TextBox 28"/>
          <p:cNvSpPr txBox="1">
            <a:spLocks noChangeArrowheads="1"/>
          </p:cNvSpPr>
          <p:nvPr/>
        </p:nvSpPr>
        <p:spPr bwMode="auto">
          <a:xfrm>
            <a:off x="7072330" y="6581025"/>
            <a:ext cx="1366080" cy="276999"/>
          </a:xfrm>
          <a:prstGeom prst="rect">
            <a:avLst/>
          </a:prstGeom>
          <a:noFill/>
          <a:ln w="9525">
            <a:noFill/>
            <a:miter lim="800000"/>
            <a:headEnd/>
            <a:tailEnd/>
          </a:ln>
        </p:spPr>
        <p:txBody>
          <a:bodyPr wrap="none">
            <a:spAutoFit/>
          </a:bodyPr>
          <a:lstStyle/>
          <a:p>
            <a:pPr algn="ctr"/>
            <a:r>
              <a:rPr lang="fi-FI" sz="1200" b="1" dirty="0" smtClean="0">
                <a:solidFill>
                  <a:srgbClr val="000000"/>
                </a:solidFill>
              </a:rPr>
              <a:t>Operation mode</a:t>
            </a:r>
            <a:endParaRPr lang="en-GB" sz="1200" b="1" dirty="0">
              <a:solidFill>
                <a:srgbClr val="000000"/>
              </a:solidFill>
            </a:endParaRPr>
          </a:p>
        </p:txBody>
      </p:sp>
      <p:cxnSp>
        <p:nvCxnSpPr>
          <p:cNvPr id="109" name="Straight Arrow Connector 108"/>
          <p:cNvCxnSpPr/>
          <p:nvPr/>
        </p:nvCxnSpPr>
        <p:spPr bwMode="auto">
          <a:xfrm rot="5400000">
            <a:off x="8367738" y="2689219"/>
            <a:ext cx="847732" cy="9524"/>
          </a:xfrm>
          <a:prstGeom prst="straightConnector1">
            <a:avLst/>
          </a:prstGeom>
          <a:solidFill>
            <a:schemeClr val="accent1"/>
          </a:solidFill>
          <a:ln w="9525" cap="flat" cmpd="sng" algn="ctr">
            <a:solidFill>
              <a:srgbClr val="FF0000"/>
            </a:solidFill>
            <a:prstDash val="solid"/>
            <a:round/>
            <a:headEnd type="arrow"/>
            <a:tailEnd type="arrow"/>
          </a:ln>
          <a:effectLst/>
        </p:spPr>
      </p:cxnSp>
      <p:sp>
        <p:nvSpPr>
          <p:cNvPr id="122" name="TextBox 121"/>
          <p:cNvSpPr txBox="1"/>
          <p:nvPr/>
        </p:nvSpPr>
        <p:spPr>
          <a:xfrm>
            <a:off x="7626900" y="2582944"/>
            <a:ext cx="1285884" cy="253916"/>
          </a:xfrm>
          <a:prstGeom prst="rect">
            <a:avLst/>
          </a:prstGeom>
          <a:noFill/>
        </p:spPr>
        <p:txBody>
          <a:bodyPr wrap="square" rtlCol="0">
            <a:spAutoFit/>
          </a:bodyPr>
          <a:lstStyle/>
          <a:p>
            <a:r>
              <a:rPr lang="fi-FI" sz="1050" b="1" dirty="0" smtClean="0">
                <a:solidFill>
                  <a:srgbClr val="FF0000"/>
                </a:solidFill>
              </a:rPr>
              <a:t>10,5 </a:t>
            </a:r>
            <a:r>
              <a:rPr lang="fi-FI" sz="1050" b="1" dirty="0" err="1" smtClean="0">
                <a:solidFill>
                  <a:srgbClr val="FF0000"/>
                </a:solidFill>
              </a:rPr>
              <a:t>€/MWh</a:t>
            </a:r>
            <a:r>
              <a:rPr lang="fi-FI" sz="1050" b="1" dirty="0" smtClean="0">
                <a:solidFill>
                  <a:srgbClr val="FF0000"/>
                </a:solidFill>
              </a:rPr>
              <a:t>!</a:t>
            </a:r>
            <a:endParaRPr lang="en-GB" sz="1050" b="1" dirty="0">
              <a:solidFill>
                <a:srgbClr val="FF0000"/>
              </a:solidFill>
            </a:endParaRPr>
          </a:p>
        </p:txBody>
      </p:sp>
      <p:sp>
        <p:nvSpPr>
          <p:cNvPr id="123" name="TextBox 25"/>
          <p:cNvSpPr txBox="1">
            <a:spLocks noChangeArrowheads="1"/>
          </p:cNvSpPr>
          <p:nvPr/>
        </p:nvSpPr>
        <p:spPr bwMode="auto">
          <a:xfrm>
            <a:off x="3951919" y="5715016"/>
            <a:ext cx="813043"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 </a:t>
            </a:r>
          </a:p>
          <a:p>
            <a:pPr algn="ctr"/>
            <a:r>
              <a:rPr lang="fi-FI" sz="1000" dirty="0" smtClean="0">
                <a:solidFill>
                  <a:srgbClr val="000000"/>
                </a:solidFill>
              </a:rPr>
              <a:t>output</a:t>
            </a:r>
            <a:endParaRPr lang="en-GB" sz="1000" dirty="0">
              <a:solidFill>
                <a:srgbClr val="000000"/>
              </a:solidFill>
            </a:endParaRPr>
          </a:p>
        </p:txBody>
      </p:sp>
      <p:sp>
        <p:nvSpPr>
          <p:cNvPr id="124" name="TextBox 25"/>
          <p:cNvSpPr txBox="1">
            <a:spLocks noChangeArrowheads="1"/>
          </p:cNvSpPr>
          <p:nvPr/>
        </p:nvSpPr>
        <p:spPr bwMode="auto">
          <a:xfrm>
            <a:off x="4628209" y="5715016"/>
            <a:ext cx="808235" cy="553998"/>
          </a:xfrm>
          <a:prstGeom prst="rect">
            <a:avLst/>
          </a:prstGeom>
          <a:noFill/>
          <a:ln w="9525">
            <a:noFill/>
            <a:miter lim="800000"/>
            <a:headEnd/>
            <a:tailEnd/>
          </a:ln>
        </p:spPr>
        <p:txBody>
          <a:bodyPr wrap="none">
            <a:spAutoFit/>
          </a:bodyPr>
          <a:lstStyle/>
          <a:p>
            <a:pPr algn="ctr"/>
            <a:r>
              <a:rPr lang="fi-FI" sz="1000" dirty="0" smtClean="0">
                <a:solidFill>
                  <a:srgbClr val="000000"/>
                </a:solidFill>
              </a:rPr>
              <a:t>Degr.</a:t>
            </a:r>
          </a:p>
          <a:p>
            <a:pPr algn="ctr"/>
            <a:r>
              <a:rPr lang="fi-FI" sz="1000" dirty="0" smtClean="0">
                <a:solidFill>
                  <a:srgbClr val="000000"/>
                </a:solidFill>
              </a:rPr>
              <a:t>and aging,</a:t>
            </a:r>
          </a:p>
          <a:p>
            <a:pPr algn="ctr"/>
            <a:r>
              <a:rPr lang="fi-FI" sz="1000" dirty="0" smtClean="0">
                <a:solidFill>
                  <a:srgbClr val="000000"/>
                </a:solidFill>
              </a:rPr>
              <a:t>heat rate</a:t>
            </a:r>
          </a:p>
        </p:txBody>
      </p:sp>
      <p:sp>
        <p:nvSpPr>
          <p:cNvPr id="141" name="TextBox 47"/>
          <p:cNvSpPr txBox="1">
            <a:spLocks noChangeArrowheads="1"/>
          </p:cNvSpPr>
          <p:nvPr/>
        </p:nvSpPr>
        <p:spPr bwMode="auto">
          <a:xfrm>
            <a:off x="4134855" y="6396359"/>
            <a:ext cx="1122422" cy="461665"/>
          </a:xfrm>
          <a:prstGeom prst="rect">
            <a:avLst/>
          </a:prstGeom>
          <a:noFill/>
          <a:ln w="9525">
            <a:noFill/>
            <a:miter lim="800000"/>
            <a:headEnd/>
            <a:tailEnd/>
          </a:ln>
        </p:spPr>
        <p:txBody>
          <a:bodyPr wrap="none">
            <a:spAutoFit/>
          </a:bodyPr>
          <a:lstStyle/>
          <a:p>
            <a:pPr algn="ctr"/>
            <a:r>
              <a:rPr lang="fi-FI" sz="1200" b="1" dirty="0" smtClean="0">
                <a:solidFill>
                  <a:srgbClr val="000000"/>
                </a:solidFill>
              </a:rPr>
              <a:t>Performance</a:t>
            </a:r>
          </a:p>
          <a:p>
            <a:pPr algn="ctr"/>
            <a:r>
              <a:rPr lang="fi-FI" sz="1200" b="1" dirty="0" smtClean="0">
                <a:solidFill>
                  <a:srgbClr val="000000"/>
                </a:solidFill>
              </a:rPr>
              <a:t>degradation</a:t>
            </a:r>
            <a:endParaRPr lang="en-GB" sz="1200" b="1" dirty="0">
              <a:solidFill>
                <a:srgbClr val="000000"/>
              </a:solidFill>
            </a:endParaRPr>
          </a:p>
        </p:txBody>
      </p:sp>
      <p:sp>
        <p:nvSpPr>
          <p:cNvPr id="114" name="Rectangle 113"/>
          <p:cNvSpPr/>
          <p:nvPr/>
        </p:nvSpPr>
        <p:spPr bwMode="auto">
          <a:xfrm>
            <a:off x="857224" y="1214422"/>
            <a:ext cx="4286280" cy="2571755"/>
          </a:xfrm>
          <a:prstGeom prst="rect">
            <a:avLst/>
          </a:prstGeom>
          <a:solidFill>
            <a:schemeClr val="bg1"/>
          </a:solidFill>
          <a:ln w="9525">
            <a:noFill/>
            <a:round/>
            <a:headEnd/>
            <a:tailEnd/>
          </a:ln>
          <a:effectLst>
            <a:outerShdw blurRad="190500" algn="ctr" rotWithShape="0">
              <a:prstClr val="black">
                <a:alpha val="40000"/>
              </a:prstClr>
            </a:outerShdw>
          </a:effectLst>
        </p:spPr>
        <p:txBody>
          <a:bodyPr rtlCol="0" anchor="t"/>
          <a:lstStyle/>
          <a:p>
            <a:r>
              <a:rPr lang="fi-FI" sz="1400" dirty="0" err="1" smtClean="0">
                <a:solidFill>
                  <a:schemeClr val="accent1"/>
                </a:solidFill>
              </a:rPr>
              <a:t>Parameter</a:t>
            </a:r>
            <a:r>
              <a:rPr lang="fi-FI" sz="1400" dirty="0" smtClean="0">
                <a:solidFill>
                  <a:schemeClr val="accent1"/>
                </a:solidFill>
              </a:rPr>
              <a:t> </a:t>
            </a:r>
            <a:r>
              <a:rPr lang="fi-FI" sz="1400" dirty="0" err="1" smtClean="0">
                <a:solidFill>
                  <a:schemeClr val="accent1"/>
                </a:solidFill>
              </a:rPr>
              <a:t>values</a:t>
            </a:r>
            <a:r>
              <a:rPr lang="fi-FI" sz="1400" dirty="0" smtClean="0">
                <a:solidFill>
                  <a:schemeClr val="accent1"/>
                </a:solidFill>
              </a:rPr>
              <a:t>:</a:t>
            </a:r>
          </a:p>
          <a:p>
            <a:pPr indent="180975">
              <a:buFont typeface="Arial" pitchFamily="34" charset="0"/>
              <a:buChar char="•"/>
            </a:pPr>
            <a:r>
              <a:rPr lang="fi-FI" sz="1200" dirty="0" err="1" smtClean="0">
                <a:solidFill>
                  <a:srgbClr val="000000"/>
                </a:solidFill>
              </a:rPr>
              <a:t>Fuel</a:t>
            </a:r>
            <a:r>
              <a:rPr lang="fi-FI" sz="1200" dirty="0" smtClean="0">
                <a:solidFill>
                  <a:srgbClr val="000000"/>
                </a:solidFill>
              </a:rPr>
              <a:t> </a:t>
            </a:r>
            <a:r>
              <a:rPr lang="fi-FI" sz="1200" dirty="0" err="1" smtClean="0">
                <a:solidFill>
                  <a:srgbClr val="000000"/>
                </a:solidFill>
              </a:rPr>
              <a:t>price</a:t>
            </a:r>
            <a:r>
              <a:rPr lang="fi-FI" sz="1200" dirty="0" smtClean="0">
                <a:solidFill>
                  <a:srgbClr val="000000"/>
                </a:solidFill>
              </a:rPr>
              <a:t>: €30/MWh</a:t>
            </a:r>
          </a:p>
          <a:p>
            <a:pPr indent="180975">
              <a:buFont typeface="Arial" pitchFamily="34" charset="0"/>
              <a:buChar char="•"/>
            </a:pPr>
            <a:r>
              <a:rPr lang="fi-FI" sz="1200" dirty="0" err="1" smtClean="0">
                <a:solidFill>
                  <a:srgbClr val="000000"/>
                </a:solidFill>
              </a:rPr>
              <a:t>Lube</a:t>
            </a:r>
            <a:r>
              <a:rPr lang="fi-FI" sz="1200" dirty="0" smtClean="0">
                <a:solidFill>
                  <a:srgbClr val="000000"/>
                </a:solidFill>
              </a:rPr>
              <a:t> </a:t>
            </a:r>
            <a:r>
              <a:rPr lang="fi-FI" sz="1200" dirty="0" err="1" smtClean="0">
                <a:solidFill>
                  <a:srgbClr val="000000"/>
                </a:solidFill>
              </a:rPr>
              <a:t>oil</a:t>
            </a:r>
            <a:r>
              <a:rPr lang="fi-FI" sz="1200" dirty="0" smtClean="0">
                <a:solidFill>
                  <a:srgbClr val="000000"/>
                </a:solidFill>
              </a:rPr>
              <a:t> </a:t>
            </a:r>
            <a:r>
              <a:rPr lang="fi-FI" sz="1200" dirty="0" err="1" smtClean="0">
                <a:solidFill>
                  <a:srgbClr val="000000"/>
                </a:solidFill>
              </a:rPr>
              <a:t>price</a:t>
            </a:r>
            <a:r>
              <a:rPr lang="fi-FI" sz="1200" dirty="0" smtClean="0">
                <a:solidFill>
                  <a:srgbClr val="000000"/>
                </a:solidFill>
              </a:rPr>
              <a:t>: €1,430/m</a:t>
            </a:r>
            <a:r>
              <a:rPr lang="fi-FI" sz="1200" baseline="30000" dirty="0" smtClean="0">
                <a:solidFill>
                  <a:srgbClr val="000000"/>
                </a:solidFill>
              </a:rPr>
              <a:t>3</a:t>
            </a:r>
          </a:p>
          <a:p>
            <a:pPr indent="180975">
              <a:buFont typeface="Arial" pitchFamily="34" charset="0"/>
              <a:buChar char="•"/>
            </a:pPr>
            <a:r>
              <a:rPr lang="fi-FI" sz="1200" dirty="0" smtClean="0">
                <a:solidFill>
                  <a:srgbClr val="000000"/>
                </a:solidFill>
              </a:rPr>
              <a:t>Urea 40% </a:t>
            </a:r>
            <a:r>
              <a:rPr lang="fi-FI" sz="1200" dirty="0" err="1" smtClean="0">
                <a:solidFill>
                  <a:srgbClr val="000000"/>
                </a:solidFill>
              </a:rPr>
              <a:t>price</a:t>
            </a:r>
            <a:r>
              <a:rPr lang="fi-FI" sz="1200" dirty="0" smtClean="0">
                <a:solidFill>
                  <a:srgbClr val="000000"/>
                </a:solidFill>
              </a:rPr>
              <a:t>: €280/m</a:t>
            </a:r>
            <a:r>
              <a:rPr lang="fi-FI" sz="1200" baseline="30000" dirty="0" smtClean="0">
                <a:solidFill>
                  <a:srgbClr val="000000"/>
                </a:solidFill>
              </a:rPr>
              <a:t>3</a:t>
            </a:r>
          </a:p>
          <a:p>
            <a:pPr indent="180975">
              <a:buFont typeface="Arial" pitchFamily="34" charset="0"/>
              <a:buChar char="•"/>
            </a:pPr>
            <a:r>
              <a:rPr lang="fi-FI" sz="1200" dirty="0" err="1" smtClean="0">
                <a:solidFill>
                  <a:srgbClr val="000000"/>
                </a:solidFill>
              </a:rPr>
              <a:t>Cooling</a:t>
            </a:r>
            <a:r>
              <a:rPr lang="fi-FI" sz="1200" dirty="0" smtClean="0">
                <a:solidFill>
                  <a:srgbClr val="000000"/>
                </a:solidFill>
              </a:rPr>
              <a:t> </a:t>
            </a:r>
            <a:r>
              <a:rPr lang="fi-FI" sz="1200" dirty="0" err="1" smtClean="0">
                <a:solidFill>
                  <a:srgbClr val="000000"/>
                </a:solidFill>
              </a:rPr>
              <a:t>tower</a:t>
            </a:r>
            <a:r>
              <a:rPr lang="fi-FI" sz="1200" dirty="0" smtClean="0">
                <a:solidFill>
                  <a:srgbClr val="000000"/>
                </a:solidFill>
              </a:rPr>
              <a:t> </a:t>
            </a:r>
            <a:r>
              <a:rPr lang="fi-FI" sz="1200" dirty="0" err="1" smtClean="0">
                <a:solidFill>
                  <a:srgbClr val="000000"/>
                </a:solidFill>
              </a:rPr>
              <a:t>make</a:t>
            </a:r>
            <a:r>
              <a:rPr lang="fi-FI" sz="1200" dirty="0" smtClean="0">
                <a:solidFill>
                  <a:srgbClr val="000000"/>
                </a:solidFill>
              </a:rPr>
              <a:t> </a:t>
            </a:r>
            <a:r>
              <a:rPr lang="fi-FI" sz="1200" dirty="0" err="1" smtClean="0">
                <a:solidFill>
                  <a:srgbClr val="000000"/>
                </a:solidFill>
              </a:rPr>
              <a:t>up</a:t>
            </a:r>
            <a:r>
              <a:rPr lang="fi-FI" sz="1200" dirty="0" smtClean="0">
                <a:solidFill>
                  <a:srgbClr val="000000"/>
                </a:solidFill>
              </a:rPr>
              <a:t> </a:t>
            </a:r>
            <a:r>
              <a:rPr lang="fi-FI" sz="1200" dirty="0" err="1" smtClean="0">
                <a:solidFill>
                  <a:srgbClr val="000000"/>
                </a:solidFill>
              </a:rPr>
              <a:t>water</a:t>
            </a:r>
            <a:r>
              <a:rPr lang="fi-FI" sz="1200" dirty="0" smtClean="0">
                <a:solidFill>
                  <a:srgbClr val="000000"/>
                </a:solidFill>
              </a:rPr>
              <a:t> </a:t>
            </a:r>
            <a:r>
              <a:rPr lang="fi-FI" sz="1200" dirty="0" err="1" smtClean="0">
                <a:solidFill>
                  <a:srgbClr val="000000"/>
                </a:solidFill>
              </a:rPr>
              <a:t>price</a:t>
            </a:r>
            <a:r>
              <a:rPr lang="fi-FI" sz="1200" dirty="0" smtClean="0">
                <a:solidFill>
                  <a:srgbClr val="000000"/>
                </a:solidFill>
              </a:rPr>
              <a:t>: €0.4/m</a:t>
            </a:r>
            <a:r>
              <a:rPr lang="fi-FI" sz="1200" baseline="30000" dirty="0" smtClean="0">
                <a:solidFill>
                  <a:srgbClr val="000000"/>
                </a:solidFill>
              </a:rPr>
              <a:t>3</a:t>
            </a:r>
            <a:endParaRPr lang="fi-FI" sz="1200" dirty="0" smtClean="0">
              <a:solidFill>
                <a:srgbClr val="000000"/>
              </a:solidFill>
            </a:endParaRPr>
          </a:p>
          <a:p>
            <a:pPr indent="180975">
              <a:buFont typeface="Arial" pitchFamily="34" charset="0"/>
              <a:buChar char="•"/>
            </a:pPr>
            <a:r>
              <a:rPr lang="fi-FI" sz="1200" dirty="0" err="1" smtClean="0">
                <a:solidFill>
                  <a:srgbClr val="000000"/>
                </a:solidFill>
              </a:rPr>
              <a:t>Maintenance</a:t>
            </a:r>
            <a:r>
              <a:rPr lang="fi-FI" sz="1200" dirty="0" smtClean="0">
                <a:solidFill>
                  <a:srgbClr val="000000"/>
                </a:solidFill>
              </a:rPr>
              <a:t> </a:t>
            </a:r>
            <a:r>
              <a:rPr lang="fi-FI" sz="1200" dirty="0" err="1" smtClean="0">
                <a:solidFill>
                  <a:srgbClr val="000000"/>
                </a:solidFill>
              </a:rPr>
              <a:t>costs</a:t>
            </a:r>
            <a:r>
              <a:rPr lang="fi-FI" sz="1200" dirty="0" smtClean="0">
                <a:solidFill>
                  <a:srgbClr val="000000"/>
                </a:solidFill>
              </a:rPr>
              <a:t>:</a:t>
            </a:r>
          </a:p>
          <a:p>
            <a:pPr marL="0" lvl="1" indent="180975" eaLnBrk="0" hangingPunct="0">
              <a:buFont typeface="Arial" pitchFamily="34" charset="0"/>
              <a:buChar char="•"/>
            </a:pPr>
            <a:r>
              <a:rPr lang="fi-FI" sz="1200" dirty="0" err="1" smtClean="0">
                <a:solidFill>
                  <a:srgbClr val="000000"/>
                </a:solidFill>
                <a:cs typeface="Arial"/>
              </a:rPr>
              <a:t>Gas</a:t>
            </a:r>
            <a:r>
              <a:rPr lang="fi-FI" sz="1200" dirty="0" smtClean="0">
                <a:solidFill>
                  <a:srgbClr val="000000"/>
                </a:solidFill>
                <a:cs typeface="Arial"/>
              </a:rPr>
              <a:t> </a:t>
            </a:r>
            <a:r>
              <a:rPr lang="fi-FI" sz="1200" dirty="0" err="1" smtClean="0">
                <a:solidFill>
                  <a:srgbClr val="000000"/>
                </a:solidFill>
                <a:cs typeface="Arial"/>
              </a:rPr>
              <a:t>turbine</a:t>
            </a:r>
            <a:r>
              <a:rPr lang="fi-FI" sz="1200" dirty="0" smtClean="0">
                <a:solidFill>
                  <a:srgbClr val="000000"/>
                </a:solidFill>
                <a:cs typeface="Arial"/>
              </a:rPr>
              <a:t>: €2/MWh</a:t>
            </a:r>
          </a:p>
          <a:p>
            <a:pPr marL="0" lvl="1" indent="180975" eaLnBrk="0" hangingPunct="0">
              <a:buFont typeface="Arial" pitchFamily="34" charset="0"/>
              <a:buChar char="•"/>
            </a:pPr>
            <a:r>
              <a:rPr lang="fi-FI" sz="1200" dirty="0" smtClean="0">
                <a:solidFill>
                  <a:srgbClr val="000000"/>
                </a:solidFill>
                <a:cs typeface="Arial"/>
              </a:rPr>
              <a:t>W50SG: €3.5/MWh on 8,000 h/a, €3/MWh on 4,000 h/a</a:t>
            </a:r>
          </a:p>
          <a:p>
            <a:pPr indent="180975" eaLnBrk="0" hangingPunct="0">
              <a:buFont typeface="Arial" pitchFamily="34" charset="0"/>
              <a:buChar char="•"/>
            </a:pPr>
            <a:r>
              <a:rPr lang="fi-FI" sz="1200" dirty="0" smtClean="0">
                <a:solidFill>
                  <a:srgbClr val="000000"/>
                </a:solidFill>
                <a:cs typeface="Arial"/>
              </a:rPr>
              <a:t>WACC: 7%</a:t>
            </a:r>
          </a:p>
          <a:p>
            <a:pPr indent="180975" eaLnBrk="0" hangingPunct="0">
              <a:buFont typeface="Arial" pitchFamily="34" charset="0"/>
              <a:buChar char="•"/>
            </a:pPr>
            <a:r>
              <a:rPr lang="fi-FI" sz="1200" dirty="0" err="1" smtClean="0">
                <a:solidFill>
                  <a:srgbClr val="000000"/>
                </a:solidFill>
                <a:cs typeface="Arial"/>
              </a:rPr>
              <a:t>Annual</a:t>
            </a:r>
            <a:r>
              <a:rPr lang="fi-FI" sz="1200" dirty="0" smtClean="0">
                <a:solidFill>
                  <a:srgbClr val="000000"/>
                </a:solidFill>
                <a:cs typeface="Arial"/>
              </a:rPr>
              <a:t> </a:t>
            </a:r>
            <a:r>
              <a:rPr lang="fi-FI" sz="1200" dirty="0" err="1" smtClean="0">
                <a:solidFill>
                  <a:srgbClr val="000000"/>
                </a:solidFill>
                <a:cs typeface="Arial"/>
              </a:rPr>
              <a:t>fixed</a:t>
            </a:r>
            <a:r>
              <a:rPr lang="fi-FI" sz="1200" dirty="0" smtClean="0">
                <a:solidFill>
                  <a:srgbClr val="000000"/>
                </a:solidFill>
                <a:cs typeface="Arial"/>
              </a:rPr>
              <a:t> </a:t>
            </a:r>
            <a:r>
              <a:rPr lang="fi-FI" sz="1200" dirty="0" err="1" smtClean="0">
                <a:solidFill>
                  <a:srgbClr val="000000"/>
                </a:solidFill>
                <a:cs typeface="Arial"/>
              </a:rPr>
              <a:t>costs</a:t>
            </a:r>
            <a:r>
              <a:rPr lang="fi-FI" sz="1200" dirty="0" smtClean="0">
                <a:solidFill>
                  <a:srgbClr val="000000"/>
                </a:solidFill>
                <a:cs typeface="Arial"/>
              </a:rPr>
              <a:t>: €1.0m</a:t>
            </a:r>
          </a:p>
          <a:p>
            <a:pPr indent="180975" eaLnBrk="0" hangingPunct="0">
              <a:buFont typeface="Arial" pitchFamily="34" charset="0"/>
              <a:buChar char="•"/>
            </a:pPr>
            <a:r>
              <a:rPr lang="fi-FI" sz="1200" dirty="0" smtClean="0">
                <a:solidFill>
                  <a:srgbClr val="000000"/>
                </a:solidFill>
                <a:cs typeface="Arial"/>
              </a:rPr>
              <a:t>4000 </a:t>
            </a:r>
            <a:r>
              <a:rPr lang="fi-FI" sz="1200" dirty="0" err="1" smtClean="0">
                <a:solidFill>
                  <a:srgbClr val="000000"/>
                </a:solidFill>
                <a:cs typeface="Arial"/>
              </a:rPr>
              <a:t>h/year</a:t>
            </a:r>
            <a:r>
              <a:rPr lang="fi-FI" sz="1200" dirty="0" smtClean="0">
                <a:solidFill>
                  <a:srgbClr val="000000"/>
                </a:solidFill>
                <a:cs typeface="Arial"/>
              </a:rPr>
              <a:t> </a:t>
            </a:r>
            <a:r>
              <a:rPr lang="fi-FI" sz="1200" dirty="0" err="1" smtClean="0">
                <a:solidFill>
                  <a:srgbClr val="000000"/>
                </a:solidFill>
                <a:cs typeface="Arial"/>
              </a:rPr>
              <a:t>operation</a:t>
            </a:r>
            <a:r>
              <a:rPr lang="fi-FI" sz="1200" dirty="0" smtClean="0">
                <a:solidFill>
                  <a:srgbClr val="000000"/>
                </a:solidFill>
                <a:cs typeface="Arial"/>
              </a:rPr>
              <a:t> </a:t>
            </a:r>
            <a:r>
              <a:rPr lang="fi-FI" sz="1200" dirty="0" err="1" smtClean="0">
                <a:solidFill>
                  <a:srgbClr val="000000"/>
                </a:solidFill>
                <a:cs typeface="Arial"/>
              </a:rPr>
              <a:t>profile</a:t>
            </a:r>
            <a:r>
              <a:rPr lang="fi-FI" sz="1200" dirty="0" smtClean="0">
                <a:solidFill>
                  <a:srgbClr val="000000"/>
                </a:solidFill>
                <a:cs typeface="Arial"/>
              </a:rPr>
              <a:t>:</a:t>
            </a:r>
          </a:p>
          <a:p>
            <a:pPr marL="180975" lvl="1" indent="88900" eaLnBrk="0" hangingPunct="0">
              <a:buFont typeface="Arial" pitchFamily="34" charset="0"/>
              <a:buChar char="•"/>
            </a:pPr>
            <a:r>
              <a:rPr lang="fi-FI" sz="1200" dirty="0" smtClean="0">
                <a:solidFill>
                  <a:srgbClr val="000000"/>
                </a:solidFill>
                <a:cs typeface="Arial"/>
              </a:rPr>
              <a:t> 5 </a:t>
            </a:r>
            <a:r>
              <a:rPr lang="fi-FI" sz="1200" dirty="0" err="1" smtClean="0">
                <a:solidFill>
                  <a:srgbClr val="000000"/>
                </a:solidFill>
                <a:cs typeface="Arial"/>
              </a:rPr>
              <a:t>days</a:t>
            </a:r>
            <a:r>
              <a:rPr lang="fi-FI" sz="1200" dirty="0" smtClean="0">
                <a:solidFill>
                  <a:srgbClr val="000000"/>
                </a:solidFill>
                <a:cs typeface="Arial"/>
              </a:rPr>
              <a:t> a </a:t>
            </a:r>
            <a:r>
              <a:rPr lang="fi-FI" sz="1200" dirty="0" err="1" smtClean="0">
                <a:solidFill>
                  <a:srgbClr val="000000"/>
                </a:solidFill>
                <a:cs typeface="Arial"/>
              </a:rPr>
              <a:t>week</a:t>
            </a:r>
            <a:r>
              <a:rPr lang="fi-FI" sz="1200" dirty="0" smtClean="0">
                <a:solidFill>
                  <a:srgbClr val="000000"/>
                </a:solidFill>
                <a:cs typeface="Arial"/>
              </a:rPr>
              <a:t>, 16 </a:t>
            </a:r>
            <a:r>
              <a:rPr lang="fi-FI" sz="1200" dirty="0" err="1" smtClean="0">
                <a:solidFill>
                  <a:srgbClr val="000000"/>
                </a:solidFill>
                <a:cs typeface="Arial"/>
              </a:rPr>
              <a:t>hrs</a:t>
            </a:r>
            <a:r>
              <a:rPr lang="fi-FI" sz="1200" dirty="0" smtClean="0">
                <a:solidFill>
                  <a:srgbClr val="000000"/>
                </a:solidFill>
                <a:cs typeface="Arial"/>
              </a:rPr>
              <a:t> a </a:t>
            </a:r>
            <a:r>
              <a:rPr lang="fi-FI" sz="1200" dirty="0" err="1" smtClean="0">
                <a:solidFill>
                  <a:srgbClr val="000000"/>
                </a:solidFill>
                <a:cs typeface="Arial"/>
              </a:rPr>
              <a:t>day</a:t>
            </a:r>
            <a:r>
              <a:rPr lang="fi-FI" sz="1200" dirty="0" smtClean="0">
                <a:solidFill>
                  <a:srgbClr val="000000"/>
                </a:solidFill>
                <a:cs typeface="Arial"/>
              </a:rPr>
              <a:t>, </a:t>
            </a:r>
            <a:r>
              <a:rPr lang="fi-FI" sz="1200" dirty="0" err="1" smtClean="0">
                <a:solidFill>
                  <a:srgbClr val="000000"/>
                </a:solidFill>
                <a:cs typeface="Arial"/>
              </a:rPr>
              <a:t>weekends</a:t>
            </a:r>
            <a:r>
              <a:rPr lang="fi-FI" sz="1200" dirty="0" smtClean="0">
                <a:solidFill>
                  <a:srgbClr val="000000"/>
                </a:solidFill>
                <a:cs typeface="Arial"/>
              </a:rPr>
              <a:t> </a:t>
            </a:r>
            <a:r>
              <a:rPr lang="fi-FI" sz="1200" dirty="0" err="1" smtClean="0">
                <a:solidFill>
                  <a:srgbClr val="000000"/>
                </a:solidFill>
                <a:cs typeface="Arial"/>
              </a:rPr>
              <a:t>offline</a:t>
            </a:r>
            <a:endParaRPr lang="fi-FI" sz="1200" dirty="0" smtClean="0">
              <a:solidFill>
                <a:srgbClr val="000000"/>
              </a:solidFill>
              <a:cs typeface="Arial"/>
            </a:endParaRPr>
          </a:p>
          <a:p>
            <a:pPr marL="184150" lvl="1" eaLnBrk="0" hangingPunct="0"/>
            <a:r>
              <a:rPr lang="fi-FI" sz="1200" dirty="0" smtClean="0">
                <a:solidFill>
                  <a:srgbClr val="000000"/>
                </a:solidFill>
                <a:cs typeface="Arial"/>
              </a:rPr>
              <a:t>→ 250 </a:t>
            </a:r>
            <a:r>
              <a:rPr lang="fi-FI" sz="1200" dirty="0" err="1" smtClean="0">
                <a:solidFill>
                  <a:srgbClr val="000000"/>
                </a:solidFill>
                <a:cs typeface="Arial"/>
              </a:rPr>
              <a:t>starts</a:t>
            </a:r>
            <a:r>
              <a:rPr lang="fi-FI" sz="1200" dirty="0" smtClean="0">
                <a:solidFill>
                  <a:srgbClr val="000000"/>
                </a:solidFill>
                <a:cs typeface="Arial"/>
              </a:rPr>
              <a:t> per </a:t>
            </a:r>
            <a:r>
              <a:rPr lang="fi-FI" sz="1200" dirty="0" err="1" smtClean="0">
                <a:solidFill>
                  <a:srgbClr val="000000"/>
                </a:solidFill>
                <a:cs typeface="Arial"/>
              </a:rPr>
              <a:t>year</a:t>
            </a:r>
            <a:endParaRPr lang="fi-FI" sz="1200" dirty="0" smtClean="0">
              <a:solidFill>
                <a:srgbClr val="000000"/>
              </a:solidFill>
              <a:cs typeface="Arial"/>
            </a:endParaRPr>
          </a:p>
          <a:p>
            <a:pPr lvl="1">
              <a:buFont typeface="Arial" pitchFamily="34" charset="0"/>
              <a:buChar char="•"/>
            </a:pPr>
            <a:endParaRPr lang="fi-FI" sz="1200" dirty="0" smtClean="0">
              <a:solidFill>
                <a:srgbClr val="000000"/>
              </a:solidFill>
            </a:endParaRPr>
          </a:p>
        </p:txBody>
      </p:sp>
    </p:spTree>
    <p:extLst>
      <p:ext uri="{BB962C8B-B14F-4D97-AF65-F5344CB8AC3E}">
        <p14:creationId xmlns:p14="http://schemas.microsoft.com/office/powerpoint/2010/main" val="632587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fade">
                                      <p:cBhvr>
                                        <p:cTn id="7" dur="1000"/>
                                        <p:tgtEl>
                                          <p:spTgt spid="119"/>
                                        </p:tgtEl>
                                      </p:cBhvr>
                                    </p:animEffect>
                                  </p:childTnLst>
                                </p:cTn>
                              </p:par>
                              <p:par>
                                <p:cTn id="8" presetID="10" presetClass="entr" presetSubtype="0" fill="hold" nodeType="withEffect">
                                  <p:stCondLst>
                                    <p:cond delay="0"/>
                                  </p:stCondLst>
                                  <p:childTnLst>
                                    <p:set>
                                      <p:cBhvr>
                                        <p:cTn id="9" dur="1" fill="hold">
                                          <p:stCondLst>
                                            <p:cond delay="0"/>
                                          </p:stCondLst>
                                        </p:cTn>
                                        <p:tgtEl>
                                          <p:spTgt spid="117"/>
                                        </p:tgtEl>
                                        <p:attrNameLst>
                                          <p:attrName>style.visibility</p:attrName>
                                        </p:attrNameLst>
                                      </p:cBhvr>
                                      <p:to>
                                        <p:strVal val="visible"/>
                                      </p:to>
                                    </p:set>
                                    <p:animEffect transition="in" filter="fade">
                                      <p:cBhvr>
                                        <p:cTn id="10" dur="1000"/>
                                        <p:tgtEl>
                                          <p:spTgt spid="117"/>
                                        </p:tgtEl>
                                      </p:cBhvr>
                                    </p:animEffect>
                                  </p:childTnLst>
                                </p:cTn>
                              </p:par>
                              <p:par>
                                <p:cTn id="11" presetID="10" presetClass="exit" presetSubtype="0" fill="hold" grpId="0" nodeType="withEffect">
                                  <p:stCondLst>
                                    <p:cond delay="0"/>
                                  </p:stCondLst>
                                  <p:childTnLst>
                                    <p:animEffect transition="out" filter="fade">
                                      <p:cBhvr>
                                        <p:cTn id="12" dur="1000"/>
                                        <p:tgtEl>
                                          <p:spTgt spid="114"/>
                                        </p:tgtEl>
                                      </p:cBhvr>
                                    </p:animEffect>
                                    <p:set>
                                      <p:cBhvr>
                                        <p:cTn id="13" dur="1" fill="hold">
                                          <p:stCondLst>
                                            <p:cond delay="999"/>
                                          </p:stCondLst>
                                        </p:cTn>
                                        <p:tgtEl>
                                          <p:spTgt spid="11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7"/>
                                        </p:tgtEl>
                                        <p:attrNameLst>
                                          <p:attrName>style.visibility</p:attrName>
                                        </p:attrNameLst>
                                      </p:cBhvr>
                                      <p:to>
                                        <p:strVal val="visible"/>
                                      </p:to>
                                    </p:set>
                                    <p:animEffect transition="in" filter="fade">
                                      <p:cBhvr>
                                        <p:cTn id="18" dur="1000"/>
                                        <p:tgtEl>
                                          <p:spTgt spid="12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4225"/>
                                        </p:tgtEl>
                                        <p:attrNameLst>
                                          <p:attrName>style.visibility</p:attrName>
                                        </p:attrNameLst>
                                      </p:cBhvr>
                                      <p:to>
                                        <p:strVal val="visible"/>
                                      </p:to>
                                    </p:set>
                                    <p:animEffect transition="in" filter="fade">
                                      <p:cBhvr>
                                        <p:cTn id="21" dur="1000"/>
                                        <p:tgtEl>
                                          <p:spTgt spid="9422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1000"/>
                                        <p:tgtEl>
                                          <p:spTgt spid="7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9"/>
                                        </p:tgtEl>
                                        <p:attrNameLst>
                                          <p:attrName>style.visibility</p:attrName>
                                        </p:attrNameLst>
                                      </p:cBhvr>
                                      <p:to>
                                        <p:strVal val="visible"/>
                                      </p:to>
                                    </p:set>
                                    <p:animEffect transition="in" filter="fade">
                                      <p:cBhvr>
                                        <p:cTn id="27" dur="1000"/>
                                        <p:tgtEl>
                                          <p:spTgt spid="14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1000"/>
                                        <p:tgtEl>
                                          <p:spTgt spid="7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1"/>
                                        </p:tgtEl>
                                        <p:attrNameLst>
                                          <p:attrName>style.visibility</p:attrName>
                                        </p:attrNameLst>
                                      </p:cBhvr>
                                      <p:to>
                                        <p:strVal val="visible"/>
                                      </p:to>
                                    </p:set>
                                    <p:animEffect transition="in" filter="fade">
                                      <p:cBhvr>
                                        <p:cTn id="35" dur="1000"/>
                                        <p:tgtEl>
                                          <p:spTgt spid="13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4226"/>
                                        </p:tgtEl>
                                        <p:attrNameLst>
                                          <p:attrName>style.visibility</p:attrName>
                                        </p:attrNameLst>
                                      </p:cBhvr>
                                      <p:to>
                                        <p:strVal val="visible"/>
                                      </p:to>
                                    </p:set>
                                    <p:animEffect transition="in" filter="fade">
                                      <p:cBhvr>
                                        <p:cTn id="38" dur="1000"/>
                                        <p:tgtEl>
                                          <p:spTgt spid="9422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fade">
                                      <p:cBhvr>
                                        <p:cTn id="41" dur="1000"/>
                                        <p:tgtEl>
                                          <p:spTgt spid="12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1000"/>
                                        <p:tgtEl>
                                          <p:spTgt spid="7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43"/>
                                        </p:tgtEl>
                                        <p:attrNameLst>
                                          <p:attrName>style.visibility</p:attrName>
                                        </p:attrNameLst>
                                      </p:cBhvr>
                                      <p:to>
                                        <p:strVal val="visible"/>
                                      </p:to>
                                    </p:set>
                                    <p:animEffect transition="in" filter="fade">
                                      <p:cBhvr>
                                        <p:cTn id="49" dur="1000"/>
                                        <p:tgtEl>
                                          <p:spTgt spid="14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Effect transition="in" filter="fade">
                                      <p:cBhvr>
                                        <p:cTn id="52" dur="1000"/>
                                        <p:tgtEl>
                                          <p:spTgt spid="9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fade">
                                      <p:cBhvr>
                                        <p:cTn id="55" dur="1000"/>
                                        <p:tgtEl>
                                          <p:spTgt spid="8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32"/>
                                        </p:tgtEl>
                                        <p:attrNameLst>
                                          <p:attrName>style.visibility</p:attrName>
                                        </p:attrNameLst>
                                      </p:cBhvr>
                                      <p:to>
                                        <p:strVal val="visible"/>
                                      </p:to>
                                    </p:set>
                                    <p:animEffect transition="in" filter="fade">
                                      <p:cBhvr>
                                        <p:cTn id="58" dur="1000"/>
                                        <p:tgtEl>
                                          <p:spTgt spid="132"/>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4250"/>
                                        </p:tgtEl>
                                        <p:attrNameLst>
                                          <p:attrName>style.visibility</p:attrName>
                                        </p:attrNameLst>
                                      </p:cBhvr>
                                      <p:to>
                                        <p:strVal val="visible"/>
                                      </p:to>
                                    </p:set>
                                    <p:animEffect transition="in" filter="fade">
                                      <p:cBhvr>
                                        <p:cTn id="63" dur="1000"/>
                                        <p:tgtEl>
                                          <p:spTgt spid="9425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51"/>
                                        </p:tgtEl>
                                        <p:attrNameLst>
                                          <p:attrName>style.visibility</p:attrName>
                                        </p:attrNameLst>
                                      </p:cBhvr>
                                      <p:to>
                                        <p:strVal val="visible"/>
                                      </p:to>
                                    </p:set>
                                    <p:animEffect transition="in" filter="fade">
                                      <p:cBhvr>
                                        <p:cTn id="66" dur="1000"/>
                                        <p:tgtEl>
                                          <p:spTgt spid="151"/>
                                        </p:tgtEl>
                                      </p:cBhvr>
                                    </p:animEffect>
                                  </p:childTnLst>
                                </p:cTn>
                              </p:par>
                              <p:par>
                                <p:cTn id="67" presetID="10" presetClass="entr" presetSubtype="0" fill="hold" nodeType="withEffect">
                                  <p:stCondLst>
                                    <p:cond delay="0"/>
                                  </p:stCondLst>
                                  <p:childTnLst>
                                    <p:set>
                                      <p:cBhvr>
                                        <p:cTn id="68" dur="1" fill="hold">
                                          <p:stCondLst>
                                            <p:cond delay="0"/>
                                          </p:stCondLst>
                                        </p:cTn>
                                        <p:tgtEl>
                                          <p:spTgt spid="157"/>
                                        </p:tgtEl>
                                        <p:attrNameLst>
                                          <p:attrName>style.visibility</p:attrName>
                                        </p:attrNameLst>
                                      </p:cBhvr>
                                      <p:to>
                                        <p:strVal val="visible"/>
                                      </p:to>
                                    </p:set>
                                    <p:animEffect transition="in" filter="fade">
                                      <p:cBhvr>
                                        <p:cTn id="69" dur="1000"/>
                                        <p:tgtEl>
                                          <p:spTgt spid="157"/>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62"/>
                                        </p:tgtEl>
                                        <p:attrNameLst>
                                          <p:attrName>style.visibility</p:attrName>
                                        </p:attrNameLst>
                                      </p:cBhvr>
                                      <p:to>
                                        <p:strVal val="visible"/>
                                      </p:to>
                                    </p:set>
                                    <p:animEffect transition="in" filter="fade">
                                      <p:cBhvr>
                                        <p:cTn id="74" dur="1000"/>
                                        <p:tgtEl>
                                          <p:spTgt spid="162"/>
                                        </p:tgtEl>
                                      </p:cBhvr>
                                    </p:animEffect>
                                  </p:childTnLst>
                                </p:cTn>
                              </p:par>
                              <p:par>
                                <p:cTn id="75" presetID="10" presetClass="entr" presetSubtype="0" fill="hold" nodeType="withEffect">
                                  <p:stCondLst>
                                    <p:cond delay="0"/>
                                  </p:stCondLst>
                                  <p:childTnLst>
                                    <p:set>
                                      <p:cBhvr>
                                        <p:cTn id="76" dur="1" fill="hold">
                                          <p:stCondLst>
                                            <p:cond delay="0"/>
                                          </p:stCondLst>
                                        </p:cTn>
                                        <p:tgtEl>
                                          <p:spTgt spid="164"/>
                                        </p:tgtEl>
                                        <p:attrNameLst>
                                          <p:attrName>style.visibility</p:attrName>
                                        </p:attrNameLst>
                                      </p:cBhvr>
                                      <p:to>
                                        <p:strVal val="visible"/>
                                      </p:to>
                                    </p:set>
                                    <p:animEffect transition="in" filter="fade">
                                      <p:cBhvr>
                                        <p:cTn id="77" dur="1000"/>
                                        <p:tgtEl>
                                          <p:spTgt spid="16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4251"/>
                                        </p:tgtEl>
                                        <p:attrNameLst>
                                          <p:attrName>style.visibility</p:attrName>
                                        </p:attrNameLst>
                                      </p:cBhvr>
                                      <p:to>
                                        <p:strVal val="visible"/>
                                      </p:to>
                                    </p:set>
                                    <p:animEffect transition="in" filter="fade">
                                      <p:cBhvr>
                                        <p:cTn id="80" dur="1000"/>
                                        <p:tgtEl>
                                          <p:spTgt spid="94251"/>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4"/>
                                        </p:tgtEl>
                                        <p:attrNameLst>
                                          <p:attrName>style.visibility</p:attrName>
                                        </p:attrNameLst>
                                      </p:cBhvr>
                                      <p:to>
                                        <p:strVal val="visible"/>
                                      </p:to>
                                    </p:set>
                                    <p:animEffect transition="in" filter="fade">
                                      <p:cBhvr>
                                        <p:cTn id="83" dur="1000"/>
                                        <p:tgtEl>
                                          <p:spTgt spid="84"/>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168"/>
                                        </p:tgtEl>
                                        <p:attrNameLst>
                                          <p:attrName>style.visibility</p:attrName>
                                        </p:attrNameLst>
                                      </p:cBhvr>
                                      <p:to>
                                        <p:strVal val="visible"/>
                                      </p:to>
                                    </p:set>
                                    <p:animEffect transition="in" filter="fade">
                                      <p:cBhvr>
                                        <p:cTn id="88" dur="1000"/>
                                        <p:tgtEl>
                                          <p:spTgt spid="168"/>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85"/>
                                        </p:tgtEl>
                                        <p:attrNameLst>
                                          <p:attrName>style.visibility</p:attrName>
                                        </p:attrNameLst>
                                      </p:cBhvr>
                                      <p:to>
                                        <p:strVal val="visible"/>
                                      </p:to>
                                    </p:set>
                                    <p:animEffect transition="in" filter="fade">
                                      <p:cBhvr>
                                        <p:cTn id="91" dur="1000"/>
                                        <p:tgtEl>
                                          <p:spTgt spid="8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fade">
                                      <p:cBhvr>
                                        <p:cTn id="94" dur="1000"/>
                                        <p:tgtEl>
                                          <p:spTgt spid="123"/>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41"/>
                                        </p:tgtEl>
                                        <p:attrNameLst>
                                          <p:attrName>style.visibility</p:attrName>
                                        </p:attrNameLst>
                                      </p:cBhvr>
                                      <p:to>
                                        <p:strVal val="visible"/>
                                      </p:to>
                                    </p:set>
                                    <p:animEffect transition="in" filter="fade">
                                      <p:cBhvr>
                                        <p:cTn id="97" dur="1000"/>
                                        <p:tgtEl>
                                          <p:spTgt spid="141"/>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166"/>
                                        </p:tgtEl>
                                        <p:attrNameLst>
                                          <p:attrName>style.visibility</p:attrName>
                                        </p:attrNameLst>
                                      </p:cBhvr>
                                      <p:to>
                                        <p:strVal val="visible"/>
                                      </p:to>
                                    </p:set>
                                    <p:animEffect transition="in" filter="fade">
                                      <p:cBhvr>
                                        <p:cTn id="100" dur="1000"/>
                                        <p:tgtEl>
                                          <p:spTgt spid="166"/>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172"/>
                                        </p:tgtEl>
                                        <p:attrNameLst>
                                          <p:attrName>style.visibility</p:attrName>
                                        </p:attrNameLst>
                                      </p:cBhvr>
                                      <p:to>
                                        <p:strVal val="visible"/>
                                      </p:to>
                                    </p:set>
                                    <p:animEffect transition="in" filter="fade">
                                      <p:cBhvr>
                                        <p:cTn id="105" dur="1000"/>
                                        <p:tgtEl>
                                          <p:spTgt spid="17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24"/>
                                        </p:tgtEl>
                                        <p:attrNameLst>
                                          <p:attrName>style.visibility</p:attrName>
                                        </p:attrNameLst>
                                      </p:cBhvr>
                                      <p:to>
                                        <p:strVal val="visible"/>
                                      </p:to>
                                    </p:set>
                                    <p:animEffect transition="in" filter="fade">
                                      <p:cBhvr>
                                        <p:cTn id="108" dur="1000"/>
                                        <p:tgtEl>
                                          <p:spTgt spid="124"/>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169"/>
                                        </p:tgtEl>
                                        <p:attrNameLst>
                                          <p:attrName>style.visibility</p:attrName>
                                        </p:attrNameLst>
                                      </p:cBhvr>
                                      <p:to>
                                        <p:strVal val="visible"/>
                                      </p:to>
                                    </p:set>
                                    <p:animEffect transition="in" filter="fade">
                                      <p:cBhvr>
                                        <p:cTn id="111" dur="1000"/>
                                        <p:tgtEl>
                                          <p:spTgt spid="169"/>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70"/>
                                        </p:tgtEl>
                                        <p:attrNameLst>
                                          <p:attrName>style.visibility</p:attrName>
                                        </p:attrNameLst>
                                      </p:cBhvr>
                                      <p:to>
                                        <p:strVal val="visible"/>
                                      </p:to>
                                    </p:set>
                                    <p:animEffect transition="in" filter="fade">
                                      <p:cBhvr>
                                        <p:cTn id="114" dur="1000"/>
                                        <p:tgtEl>
                                          <p:spTgt spid="170"/>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178"/>
                                        </p:tgtEl>
                                        <p:attrNameLst>
                                          <p:attrName>style.visibility</p:attrName>
                                        </p:attrNameLst>
                                      </p:cBhvr>
                                      <p:to>
                                        <p:strVal val="visible"/>
                                      </p:to>
                                    </p:set>
                                    <p:animEffect transition="in" filter="fade">
                                      <p:cBhvr>
                                        <p:cTn id="119" dur="1000"/>
                                        <p:tgtEl>
                                          <p:spTgt spid="178"/>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175"/>
                                        </p:tgtEl>
                                        <p:attrNameLst>
                                          <p:attrName>style.visibility</p:attrName>
                                        </p:attrNameLst>
                                      </p:cBhvr>
                                      <p:to>
                                        <p:strVal val="visible"/>
                                      </p:to>
                                    </p:set>
                                    <p:animEffect transition="in" filter="fade">
                                      <p:cBhvr>
                                        <p:cTn id="122" dur="1000"/>
                                        <p:tgtEl>
                                          <p:spTgt spid="175"/>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76"/>
                                        </p:tgtEl>
                                        <p:attrNameLst>
                                          <p:attrName>style.visibility</p:attrName>
                                        </p:attrNameLst>
                                      </p:cBhvr>
                                      <p:to>
                                        <p:strVal val="visible"/>
                                      </p:to>
                                    </p:set>
                                    <p:animEffect transition="in" filter="fade">
                                      <p:cBhvr>
                                        <p:cTn id="125" dur="1000"/>
                                        <p:tgtEl>
                                          <p:spTgt spid="176"/>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50"/>
                                        </p:tgtEl>
                                        <p:attrNameLst>
                                          <p:attrName>style.visibility</p:attrName>
                                        </p:attrNameLst>
                                      </p:cBhvr>
                                      <p:to>
                                        <p:strVal val="visible"/>
                                      </p:to>
                                    </p:set>
                                    <p:animEffect transition="in" filter="fade">
                                      <p:cBhvr>
                                        <p:cTn id="128" dur="1000"/>
                                        <p:tgtEl>
                                          <p:spTgt spid="15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04"/>
                                        </p:tgtEl>
                                        <p:attrNameLst>
                                          <p:attrName>style.visibility</p:attrName>
                                        </p:attrNameLst>
                                      </p:cBhvr>
                                      <p:to>
                                        <p:strVal val="visible"/>
                                      </p:to>
                                    </p:set>
                                    <p:animEffect transition="in" filter="fade">
                                      <p:cBhvr>
                                        <p:cTn id="131" dur="1000"/>
                                        <p:tgtEl>
                                          <p:spTgt spid="104"/>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180"/>
                                        </p:tgtEl>
                                        <p:attrNameLst>
                                          <p:attrName>style.visibility</p:attrName>
                                        </p:attrNameLst>
                                      </p:cBhvr>
                                      <p:to>
                                        <p:strVal val="visible"/>
                                      </p:to>
                                    </p:set>
                                    <p:animEffect transition="in" filter="fade">
                                      <p:cBhvr>
                                        <p:cTn id="136" dur="1000"/>
                                        <p:tgtEl>
                                          <p:spTgt spid="180"/>
                                        </p:tgtEl>
                                      </p:cBhvr>
                                    </p:animEffect>
                                  </p:childTnLst>
                                </p:cTn>
                              </p:par>
                              <p:par>
                                <p:cTn id="137" presetID="10" presetClass="entr" presetSubtype="0" fill="hold" nodeType="withEffect">
                                  <p:stCondLst>
                                    <p:cond delay="0"/>
                                  </p:stCondLst>
                                  <p:childTnLst>
                                    <p:set>
                                      <p:cBhvr>
                                        <p:cTn id="138" dur="1" fill="hold">
                                          <p:stCondLst>
                                            <p:cond delay="0"/>
                                          </p:stCondLst>
                                        </p:cTn>
                                        <p:tgtEl>
                                          <p:spTgt spid="182"/>
                                        </p:tgtEl>
                                        <p:attrNameLst>
                                          <p:attrName>style.visibility</p:attrName>
                                        </p:attrNameLst>
                                      </p:cBhvr>
                                      <p:to>
                                        <p:strVal val="visible"/>
                                      </p:to>
                                    </p:set>
                                    <p:animEffect transition="in" filter="fade">
                                      <p:cBhvr>
                                        <p:cTn id="139" dur="1000"/>
                                        <p:tgtEl>
                                          <p:spTgt spid="182"/>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79"/>
                                        </p:tgtEl>
                                        <p:attrNameLst>
                                          <p:attrName>style.visibility</p:attrName>
                                        </p:attrNameLst>
                                      </p:cBhvr>
                                      <p:to>
                                        <p:strVal val="visible"/>
                                      </p:to>
                                    </p:set>
                                    <p:animEffect transition="in" filter="fade">
                                      <p:cBhvr>
                                        <p:cTn id="142" dur="1000"/>
                                        <p:tgtEl>
                                          <p:spTgt spid="179"/>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05"/>
                                        </p:tgtEl>
                                        <p:attrNameLst>
                                          <p:attrName>style.visibility</p:attrName>
                                        </p:attrNameLst>
                                      </p:cBhvr>
                                      <p:to>
                                        <p:strVal val="visible"/>
                                      </p:to>
                                    </p:set>
                                    <p:animEffect transition="in" filter="fade">
                                      <p:cBhvr>
                                        <p:cTn id="145" dur="1000"/>
                                        <p:tgtEl>
                                          <p:spTgt spid="105"/>
                                        </p:tgtEl>
                                      </p:cBhvr>
                                    </p:animEffect>
                                  </p:childTnLst>
                                </p:cTn>
                              </p:par>
                            </p:childTnLst>
                          </p:cTn>
                        </p:par>
                      </p:childTnLst>
                    </p:cTn>
                  </p:par>
                  <p:par>
                    <p:cTn id="146" fill="hold">
                      <p:stCondLst>
                        <p:cond delay="indefinite"/>
                      </p:stCondLst>
                      <p:childTnLst>
                        <p:par>
                          <p:cTn id="147" fill="hold">
                            <p:stCondLst>
                              <p:cond delay="0"/>
                            </p:stCondLst>
                            <p:childTnLst>
                              <p:par>
                                <p:cTn id="148" presetID="10" presetClass="entr" presetSubtype="0" fill="hold" grpId="0" nodeType="clickEffect">
                                  <p:stCondLst>
                                    <p:cond delay="0"/>
                                  </p:stCondLst>
                                  <p:childTnLst>
                                    <p:set>
                                      <p:cBhvr>
                                        <p:cTn id="149" dur="1" fill="hold">
                                          <p:stCondLst>
                                            <p:cond delay="0"/>
                                          </p:stCondLst>
                                        </p:cTn>
                                        <p:tgtEl>
                                          <p:spTgt spid="183"/>
                                        </p:tgtEl>
                                        <p:attrNameLst>
                                          <p:attrName>style.visibility</p:attrName>
                                        </p:attrNameLst>
                                      </p:cBhvr>
                                      <p:to>
                                        <p:strVal val="visible"/>
                                      </p:to>
                                    </p:set>
                                    <p:animEffect transition="in" filter="fade">
                                      <p:cBhvr>
                                        <p:cTn id="150" dur="1000"/>
                                        <p:tgtEl>
                                          <p:spTgt spid="183"/>
                                        </p:tgtEl>
                                      </p:cBhvr>
                                    </p:animEffect>
                                  </p:childTnLst>
                                </p:cTn>
                              </p:par>
                              <p:par>
                                <p:cTn id="151" presetID="10" presetClass="entr" presetSubtype="0" fill="hold" nodeType="withEffect">
                                  <p:stCondLst>
                                    <p:cond delay="0"/>
                                  </p:stCondLst>
                                  <p:childTnLst>
                                    <p:set>
                                      <p:cBhvr>
                                        <p:cTn id="152" dur="1" fill="hold">
                                          <p:stCondLst>
                                            <p:cond delay="0"/>
                                          </p:stCondLst>
                                        </p:cTn>
                                        <p:tgtEl>
                                          <p:spTgt spid="186"/>
                                        </p:tgtEl>
                                        <p:attrNameLst>
                                          <p:attrName>style.visibility</p:attrName>
                                        </p:attrNameLst>
                                      </p:cBhvr>
                                      <p:to>
                                        <p:strVal val="visible"/>
                                      </p:to>
                                    </p:set>
                                    <p:animEffect transition="in" filter="fade">
                                      <p:cBhvr>
                                        <p:cTn id="153" dur="1000"/>
                                        <p:tgtEl>
                                          <p:spTgt spid="186"/>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184"/>
                                        </p:tgtEl>
                                        <p:attrNameLst>
                                          <p:attrName>style.visibility</p:attrName>
                                        </p:attrNameLst>
                                      </p:cBhvr>
                                      <p:to>
                                        <p:strVal val="visible"/>
                                      </p:to>
                                    </p:set>
                                    <p:animEffect transition="in" filter="fade">
                                      <p:cBhvr>
                                        <p:cTn id="156" dur="1000"/>
                                        <p:tgtEl>
                                          <p:spTgt spid="184"/>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153"/>
                                        </p:tgtEl>
                                        <p:attrNameLst>
                                          <p:attrName>style.visibility</p:attrName>
                                        </p:attrNameLst>
                                      </p:cBhvr>
                                      <p:to>
                                        <p:strVal val="visible"/>
                                      </p:to>
                                    </p:set>
                                    <p:animEffect transition="in" filter="fade">
                                      <p:cBhvr>
                                        <p:cTn id="159" dur="1000"/>
                                        <p:tgtEl>
                                          <p:spTgt spid="153"/>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108"/>
                                        </p:tgtEl>
                                        <p:attrNameLst>
                                          <p:attrName>style.visibility</p:attrName>
                                        </p:attrNameLst>
                                      </p:cBhvr>
                                      <p:to>
                                        <p:strVal val="visible"/>
                                      </p:to>
                                    </p:set>
                                    <p:animEffect transition="in" filter="fade">
                                      <p:cBhvr>
                                        <p:cTn id="162" dur="1000"/>
                                        <p:tgtEl>
                                          <p:spTgt spid="108"/>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nodeType="clickEffect">
                                  <p:stCondLst>
                                    <p:cond delay="0"/>
                                  </p:stCondLst>
                                  <p:childTnLst>
                                    <p:set>
                                      <p:cBhvr>
                                        <p:cTn id="166" dur="1" fill="hold">
                                          <p:stCondLst>
                                            <p:cond delay="0"/>
                                          </p:stCondLst>
                                        </p:cTn>
                                        <p:tgtEl>
                                          <p:spTgt spid="189"/>
                                        </p:tgtEl>
                                        <p:attrNameLst>
                                          <p:attrName>style.visibility</p:attrName>
                                        </p:attrNameLst>
                                      </p:cBhvr>
                                      <p:to>
                                        <p:strVal val="visible"/>
                                      </p:to>
                                    </p:set>
                                    <p:animEffect transition="in" filter="fade">
                                      <p:cBhvr>
                                        <p:cTn id="167" dur="1000"/>
                                        <p:tgtEl>
                                          <p:spTgt spid="189"/>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10"/>
                                        </p:tgtEl>
                                        <p:attrNameLst>
                                          <p:attrName>style.visibility</p:attrName>
                                        </p:attrNameLst>
                                      </p:cBhvr>
                                      <p:to>
                                        <p:strVal val="visible"/>
                                      </p:to>
                                    </p:set>
                                    <p:animEffect transition="in" filter="fade">
                                      <p:cBhvr>
                                        <p:cTn id="170" dur="1000"/>
                                        <p:tgtEl>
                                          <p:spTgt spid="110"/>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187"/>
                                        </p:tgtEl>
                                        <p:attrNameLst>
                                          <p:attrName>style.visibility</p:attrName>
                                        </p:attrNameLst>
                                      </p:cBhvr>
                                      <p:to>
                                        <p:strVal val="visible"/>
                                      </p:to>
                                    </p:set>
                                    <p:animEffect transition="in" filter="fade">
                                      <p:cBhvr>
                                        <p:cTn id="173" dur="1000"/>
                                        <p:tgtEl>
                                          <p:spTgt spid="187"/>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86"/>
                                        </p:tgtEl>
                                        <p:attrNameLst>
                                          <p:attrName>style.visibility</p:attrName>
                                        </p:attrNameLst>
                                      </p:cBhvr>
                                      <p:to>
                                        <p:strVal val="visible"/>
                                      </p:to>
                                    </p:set>
                                    <p:animEffect transition="in" filter="fade">
                                      <p:cBhvr>
                                        <p:cTn id="176" dur="1000"/>
                                        <p:tgtEl>
                                          <p:spTgt spid="86"/>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nodeType="clickEffect">
                                  <p:stCondLst>
                                    <p:cond delay="0"/>
                                  </p:stCondLst>
                                  <p:childTnLst>
                                    <p:set>
                                      <p:cBhvr>
                                        <p:cTn id="180" dur="1" fill="hold">
                                          <p:stCondLst>
                                            <p:cond delay="0"/>
                                          </p:stCondLst>
                                        </p:cTn>
                                        <p:tgtEl>
                                          <p:spTgt spid="192"/>
                                        </p:tgtEl>
                                        <p:attrNameLst>
                                          <p:attrName>style.visibility</p:attrName>
                                        </p:attrNameLst>
                                      </p:cBhvr>
                                      <p:to>
                                        <p:strVal val="visible"/>
                                      </p:to>
                                    </p:set>
                                    <p:animEffect transition="in" filter="fade">
                                      <p:cBhvr>
                                        <p:cTn id="181" dur="1000"/>
                                        <p:tgtEl>
                                          <p:spTgt spid="192"/>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111"/>
                                        </p:tgtEl>
                                        <p:attrNameLst>
                                          <p:attrName>style.visibility</p:attrName>
                                        </p:attrNameLst>
                                      </p:cBhvr>
                                      <p:to>
                                        <p:strVal val="visible"/>
                                      </p:to>
                                    </p:set>
                                    <p:animEffect transition="in" filter="fade">
                                      <p:cBhvr>
                                        <p:cTn id="184" dur="1000"/>
                                        <p:tgtEl>
                                          <p:spTgt spid="111"/>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190"/>
                                        </p:tgtEl>
                                        <p:attrNameLst>
                                          <p:attrName>style.visibility</p:attrName>
                                        </p:attrNameLst>
                                      </p:cBhvr>
                                      <p:to>
                                        <p:strVal val="visible"/>
                                      </p:to>
                                    </p:set>
                                    <p:animEffect transition="in" filter="fade">
                                      <p:cBhvr>
                                        <p:cTn id="187" dur="1000"/>
                                        <p:tgtEl>
                                          <p:spTgt spid="190"/>
                                        </p:tgtEl>
                                      </p:cBhvr>
                                    </p:animEffect>
                                  </p:childTnLst>
                                </p:cTn>
                              </p:par>
                              <p:par>
                                <p:cTn id="188" presetID="10" presetClass="entr" presetSubtype="0" fill="hold" grpId="1" nodeType="withEffect">
                                  <p:stCondLst>
                                    <p:cond delay="0"/>
                                  </p:stCondLst>
                                  <p:childTnLst>
                                    <p:set>
                                      <p:cBhvr>
                                        <p:cTn id="189" dur="1" fill="hold">
                                          <p:stCondLst>
                                            <p:cond delay="0"/>
                                          </p:stCondLst>
                                        </p:cTn>
                                        <p:tgtEl>
                                          <p:spTgt spid="90"/>
                                        </p:tgtEl>
                                        <p:attrNameLst>
                                          <p:attrName>style.visibility</p:attrName>
                                        </p:attrNameLst>
                                      </p:cBhvr>
                                      <p:to>
                                        <p:strVal val="visible"/>
                                      </p:to>
                                    </p:set>
                                    <p:animEffect transition="in" filter="fade">
                                      <p:cBhvr>
                                        <p:cTn id="190" dur="1000"/>
                                        <p:tgtEl>
                                          <p:spTgt spid="90"/>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90"/>
                                        </p:tgtEl>
                                        <p:attrNameLst>
                                          <p:attrName>style.visibility</p:attrName>
                                        </p:attrNameLst>
                                      </p:cBhvr>
                                      <p:to>
                                        <p:strVal val="visible"/>
                                      </p:to>
                                    </p:set>
                                    <p:animEffect transition="in" filter="fade">
                                      <p:cBhvr>
                                        <p:cTn id="193" dur="1000"/>
                                        <p:tgtEl>
                                          <p:spTgt spid="90"/>
                                        </p:tgtEl>
                                      </p:cBhvr>
                                    </p:animEffect>
                                  </p:childTnLst>
                                </p:cTn>
                              </p:par>
                              <p:par>
                                <p:cTn id="194" presetID="10" presetClass="entr" presetSubtype="0" fill="hold" nodeType="withEffect">
                                  <p:stCondLst>
                                    <p:cond delay="0"/>
                                  </p:stCondLst>
                                  <p:childTnLst>
                                    <p:set>
                                      <p:cBhvr>
                                        <p:cTn id="195" dur="1" fill="hold">
                                          <p:stCondLst>
                                            <p:cond delay="0"/>
                                          </p:stCondLst>
                                        </p:cTn>
                                        <p:tgtEl>
                                          <p:spTgt spid="195"/>
                                        </p:tgtEl>
                                        <p:attrNameLst>
                                          <p:attrName>style.visibility</p:attrName>
                                        </p:attrNameLst>
                                      </p:cBhvr>
                                      <p:to>
                                        <p:strVal val="visible"/>
                                      </p:to>
                                    </p:set>
                                    <p:animEffect transition="in" filter="fade">
                                      <p:cBhvr>
                                        <p:cTn id="196" dur="1000"/>
                                        <p:tgtEl>
                                          <p:spTgt spid="195"/>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199"/>
                                        </p:tgtEl>
                                        <p:attrNameLst>
                                          <p:attrName>style.visibility</p:attrName>
                                        </p:attrNameLst>
                                      </p:cBhvr>
                                      <p:to>
                                        <p:strVal val="visible"/>
                                      </p:to>
                                    </p:set>
                                    <p:animEffect transition="in" filter="fade">
                                      <p:cBhvr>
                                        <p:cTn id="199" dur="1000"/>
                                        <p:tgtEl>
                                          <p:spTgt spid="199"/>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grpId="0" nodeType="clickEffect">
                                  <p:stCondLst>
                                    <p:cond delay="0"/>
                                  </p:stCondLst>
                                  <p:childTnLst>
                                    <p:set>
                                      <p:cBhvr>
                                        <p:cTn id="203" dur="1" fill="hold">
                                          <p:stCondLst>
                                            <p:cond delay="0"/>
                                          </p:stCondLst>
                                        </p:cTn>
                                        <p:tgtEl>
                                          <p:spTgt spid="98"/>
                                        </p:tgtEl>
                                        <p:attrNameLst>
                                          <p:attrName>style.visibility</p:attrName>
                                        </p:attrNameLst>
                                      </p:cBhvr>
                                      <p:to>
                                        <p:strVal val="visible"/>
                                      </p:to>
                                    </p:set>
                                    <p:animEffect transition="in" filter="fade">
                                      <p:cBhvr>
                                        <p:cTn id="204" dur="1000"/>
                                        <p:tgtEl>
                                          <p:spTgt spid="98"/>
                                        </p:tgtEl>
                                      </p:cBhvr>
                                    </p:animEffect>
                                  </p:childTnLst>
                                </p:cTn>
                              </p:par>
                              <p:par>
                                <p:cTn id="205" presetID="10" presetClass="entr" presetSubtype="0" fill="hold" nodeType="withEffect">
                                  <p:stCondLst>
                                    <p:cond delay="0"/>
                                  </p:stCondLst>
                                  <p:childTnLst>
                                    <p:set>
                                      <p:cBhvr>
                                        <p:cTn id="206" dur="1" fill="hold">
                                          <p:stCondLst>
                                            <p:cond delay="0"/>
                                          </p:stCondLst>
                                        </p:cTn>
                                        <p:tgtEl>
                                          <p:spTgt spid="97"/>
                                        </p:tgtEl>
                                        <p:attrNameLst>
                                          <p:attrName>style.visibility</p:attrName>
                                        </p:attrNameLst>
                                      </p:cBhvr>
                                      <p:to>
                                        <p:strVal val="visible"/>
                                      </p:to>
                                    </p:set>
                                    <p:animEffect transition="in" filter="fade">
                                      <p:cBhvr>
                                        <p:cTn id="207" dur="1000"/>
                                        <p:tgtEl>
                                          <p:spTgt spid="97"/>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nodeType="clickEffect">
                                  <p:stCondLst>
                                    <p:cond delay="0"/>
                                  </p:stCondLst>
                                  <p:childTnLst>
                                    <p:set>
                                      <p:cBhvr>
                                        <p:cTn id="211" dur="1" fill="hold">
                                          <p:stCondLst>
                                            <p:cond delay="0"/>
                                          </p:stCondLst>
                                        </p:cTn>
                                        <p:tgtEl>
                                          <p:spTgt spid="2"/>
                                        </p:tgtEl>
                                        <p:attrNameLst>
                                          <p:attrName>style.visibility</p:attrName>
                                        </p:attrNameLst>
                                      </p:cBhvr>
                                      <p:to>
                                        <p:strVal val="visible"/>
                                      </p:to>
                                    </p:set>
                                    <p:animEffect transition="in" filter="fade">
                                      <p:cBhvr>
                                        <p:cTn id="212" dur="2000"/>
                                        <p:tgtEl>
                                          <p:spTgt spid="2"/>
                                        </p:tgtEl>
                                      </p:cBhvr>
                                    </p:animEffect>
                                  </p:childTnLst>
                                </p:cTn>
                              </p:par>
                            </p:childTnLst>
                          </p:cTn>
                        </p:par>
                      </p:childTnLst>
                    </p:cTn>
                  </p:par>
                  <p:par>
                    <p:cTn id="213" fill="hold">
                      <p:stCondLst>
                        <p:cond delay="indefinite"/>
                      </p:stCondLst>
                      <p:childTnLst>
                        <p:par>
                          <p:cTn id="214" fill="hold">
                            <p:stCondLst>
                              <p:cond delay="0"/>
                            </p:stCondLst>
                            <p:childTnLst>
                              <p:par>
                                <p:cTn id="215" presetID="10" presetClass="exit" presetSubtype="0" fill="hold" nodeType="clickEffect">
                                  <p:stCondLst>
                                    <p:cond delay="0"/>
                                  </p:stCondLst>
                                  <p:childTnLst>
                                    <p:animEffect transition="out" filter="fade">
                                      <p:cBhvr>
                                        <p:cTn id="216" dur="1000"/>
                                        <p:tgtEl>
                                          <p:spTgt spid="97"/>
                                        </p:tgtEl>
                                      </p:cBhvr>
                                    </p:animEffect>
                                    <p:set>
                                      <p:cBhvr>
                                        <p:cTn id="217" dur="1" fill="hold">
                                          <p:stCondLst>
                                            <p:cond delay="999"/>
                                          </p:stCondLst>
                                        </p:cTn>
                                        <p:tgtEl>
                                          <p:spTgt spid="97"/>
                                        </p:tgtEl>
                                        <p:attrNameLst>
                                          <p:attrName>style.visibility</p:attrName>
                                        </p:attrNameLst>
                                      </p:cBhvr>
                                      <p:to>
                                        <p:strVal val="hidden"/>
                                      </p:to>
                                    </p:set>
                                  </p:childTnLst>
                                </p:cTn>
                              </p:par>
                              <p:par>
                                <p:cTn id="218" presetID="10" presetClass="exit" presetSubtype="0" fill="hold" grpId="1" nodeType="withEffect">
                                  <p:stCondLst>
                                    <p:cond delay="0"/>
                                  </p:stCondLst>
                                  <p:childTnLst>
                                    <p:animEffect transition="out" filter="fade">
                                      <p:cBhvr>
                                        <p:cTn id="219" dur="1000"/>
                                        <p:tgtEl>
                                          <p:spTgt spid="98"/>
                                        </p:tgtEl>
                                      </p:cBhvr>
                                    </p:animEffect>
                                    <p:set>
                                      <p:cBhvr>
                                        <p:cTn id="220" dur="1" fill="hold">
                                          <p:stCondLst>
                                            <p:cond delay="999"/>
                                          </p:stCondLst>
                                        </p:cTn>
                                        <p:tgtEl>
                                          <p:spTgt spid="98"/>
                                        </p:tgtEl>
                                        <p:attrNameLst>
                                          <p:attrName>style.visibility</p:attrName>
                                        </p:attrNameLst>
                                      </p:cBhvr>
                                      <p:to>
                                        <p:strVal val="hidden"/>
                                      </p:to>
                                    </p:set>
                                  </p:childTnLst>
                                </p:cTn>
                              </p:par>
                              <p:par>
                                <p:cTn id="221" presetID="10" presetClass="entr" presetSubtype="0" fill="hold" grpId="0" nodeType="withEffect">
                                  <p:stCondLst>
                                    <p:cond delay="0"/>
                                  </p:stCondLst>
                                  <p:childTnLst>
                                    <p:set>
                                      <p:cBhvr>
                                        <p:cTn id="222" dur="1" fill="hold">
                                          <p:stCondLst>
                                            <p:cond delay="0"/>
                                          </p:stCondLst>
                                        </p:cTn>
                                        <p:tgtEl>
                                          <p:spTgt spid="122"/>
                                        </p:tgtEl>
                                        <p:attrNameLst>
                                          <p:attrName>style.visibility</p:attrName>
                                        </p:attrNameLst>
                                      </p:cBhvr>
                                      <p:to>
                                        <p:strVal val="visible"/>
                                      </p:to>
                                    </p:set>
                                    <p:animEffect transition="in" filter="fade">
                                      <p:cBhvr>
                                        <p:cTn id="223" dur="1000"/>
                                        <p:tgtEl>
                                          <p:spTgt spid="122"/>
                                        </p:tgtEl>
                                      </p:cBhvr>
                                    </p:animEffect>
                                  </p:childTnLst>
                                </p:cTn>
                              </p:par>
                              <p:par>
                                <p:cTn id="224" presetID="10" presetClass="entr" presetSubtype="0" fill="hold" nodeType="withEffect">
                                  <p:stCondLst>
                                    <p:cond delay="0"/>
                                  </p:stCondLst>
                                  <p:childTnLst>
                                    <p:set>
                                      <p:cBhvr>
                                        <p:cTn id="225" dur="1" fill="hold">
                                          <p:stCondLst>
                                            <p:cond delay="0"/>
                                          </p:stCondLst>
                                        </p:cTn>
                                        <p:tgtEl>
                                          <p:spTgt spid="109"/>
                                        </p:tgtEl>
                                        <p:attrNameLst>
                                          <p:attrName>style.visibility</p:attrName>
                                        </p:attrNameLst>
                                      </p:cBhvr>
                                      <p:to>
                                        <p:strVal val="visible"/>
                                      </p:to>
                                    </p:set>
                                    <p:animEffect transition="in" filter="fade">
                                      <p:cBhvr>
                                        <p:cTn id="226" dur="10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94225" grpId="0"/>
      <p:bldP spid="94226" grpId="0"/>
      <p:bldP spid="94250" grpId="0"/>
      <p:bldP spid="94251" grpId="0"/>
      <p:bldP spid="94" grpId="0"/>
      <p:bldP spid="104" grpId="0"/>
      <p:bldP spid="105" grpId="0"/>
      <p:bldP spid="108" grpId="0"/>
      <p:bldP spid="110" grpId="0"/>
      <p:bldP spid="111" grpId="0"/>
      <p:bldP spid="119" grpId="0"/>
      <p:bldP spid="74" grpId="0" animBg="1"/>
      <p:bldP spid="128" grpId="0" animBg="1"/>
      <p:bldP spid="132" grpId="0" animBg="1"/>
      <p:bldP spid="162" grpId="0" animBg="1"/>
      <p:bldP spid="166" grpId="0" animBg="1"/>
      <p:bldP spid="169" grpId="0" animBg="1"/>
      <p:bldP spid="170" grpId="0"/>
      <p:bldP spid="175" grpId="0" animBg="1"/>
      <p:bldP spid="176" grpId="0"/>
      <p:bldP spid="179" grpId="0" animBg="1"/>
      <p:bldP spid="180" grpId="0"/>
      <p:bldP spid="183" grpId="0" animBg="1"/>
      <p:bldP spid="187" grpId="0" animBg="1"/>
      <p:bldP spid="190" grpId="0" animBg="1"/>
      <p:bldP spid="199" grpId="0"/>
      <p:bldP spid="77" grpId="0"/>
      <p:bldP spid="78" grpId="0"/>
      <p:bldP spid="80" grpId="0"/>
      <p:bldP spid="84" grpId="0"/>
      <p:bldP spid="85" grpId="0"/>
      <p:bldP spid="86" grpId="0"/>
      <p:bldP spid="90" grpId="0"/>
      <p:bldP spid="90" grpId="1"/>
      <p:bldP spid="98" grpId="0"/>
      <p:bldP spid="98" grpId="1"/>
      <p:bldP spid="149" grpId="0"/>
      <p:bldP spid="150" grpId="0"/>
      <p:bldP spid="151" grpId="0"/>
      <p:bldP spid="153" grpId="0"/>
      <p:bldP spid="122" grpId="0"/>
      <p:bldP spid="123" grpId="0"/>
      <p:bldP spid="124" grpId="0"/>
      <p:bldP spid="141" grpId="0"/>
      <p:bldP spid="11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206596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9" presetClass="emph" presetSubtype="0" grpId="0" nodeType="withEffect">
                                  <p:stCondLst>
                                    <p:cond delay="0"/>
                                  </p:stCondLst>
                                  <p:childTnLst>
                                    <p:set>
                                      <p:cBhvr rctx="PPT">
                                        <p:cTn id="9" dur="indefinite"/>
                                        <p:tgtEl>
                                          <p:spTgt spid="8"/>
                                        </p:tgtEl>
                                        <p:attrNameLst>
                                          <p:attrName>style.opacity</p:attrName>
                                        </p:attrNameLst>
                                      </p:cBhvr>
                                      <p:to>
                                        <p:strVal val="0.5"/>
                                      </p:to>
                                    </p:set>
                                    <p:animEffect filter="image" prLst="opacity: 0.5">
                                      <p:cBhvr rctx="IE">
                                        <p:cTn id="10" dur="indefinite"/>
                                        <p:tgtEl>
                                          <p:spTgt spid="8"/>
                                        </p:tgtEl>
                                      </p:cBhvr>
                                    </p:animEffect>
                                  </p:childTnLst>
                                </p:cTn>
                              </p:par>
                              <p:par>
                                <p:cTn id="11" presetID="9" presetClass="emph" presetSubtype="0" grpId="0" nodeType="withEffect">
                                  <p:stCondLst>
                                    <p:cond delay="0"/>
                                  </p:stCondLst>
                                  <p:childTnLst>
                                    <p:set>
                                      <p:cBhvr rctx="PPT">
                                        <p:cTn id="12" dur="indefinite"/>
                                        <p:tgtEl>
                                          <p:spTgt spid="12"/>
                                        </p:tgtEl>
                                        <p:attrNameLst>
                                          <p:attrName>style.opacity</p:attrName>
                                        </p:attrNameLst>
                                      </p:cBhvr>
                                      <p:to>
                                        <p:strVal val="0.5"/>
                                      </p:to>
                                    </p:set>
                                    <p:animEffect filter="image" prLst="opacity: 0.5">
                                      <p:cBhvr rctx="IE">
                                        <p:cTn id="13" dur="indefinite"/>
                                        <p:tgtEl>
                                          <p:spTgt spid="12"/>
                                        </p:tgtEl>
                                      </p:cBhvr>
                                    </p:animEffect>
                                  </p:childTnLst>
                                </p:cTn>
                              </p:par>
                              <p:par>
                                <p:cTn id="14" presetID="9" presetClass="emph" presetSubtype="0" grpId="0" nodeType="withEffect">
                                  <p:stCondLst>
                                    <p:cond delay="0"/>
                                  </p:stCondLst>
                                  <p:childTnLst>
                                    <p:set>
                                      <p:cBhvr rctx="PPT">
                                        <p:cTn id="15" dur="indefinite"/>
                                        <p:tgtEl>
                                          <p:spTgt spid="5"/>
                                        </p:tgtEl>
                                        <p:attrNameLst>
                                          <p:attrName>style.opacity</p:attrName>
                                        </p:attrNameLst>
                                      </p:cBhvr>
                                      <p:to>
                                        <p:strVal val="0.5"/>
                                      </p:to>
                                    </p:set>
                                    <p:animEffect filter="image" prLst="opacity: 0.5">
                                      <p:cBhvr rctx="IE">
                                        <p:cTn id="16" dur="indefinite"/>
                                        <p:tgtEl>
                                          <p:spTgt spid="5"/>
                                        </p:tgtEl>
                                      </p:cBhvr>
                                    </p:animEffect>
                                  </p:childTnLst>
                                </p:cTn>
                              </p:par>
                              <p:par>
                                <p:cTn id="17" presetID="9" presetClass="emph" presetSubtype="0" grpId="0" nodeType="withEffect">
                                  <p:stCondLst>
                                    <p:cond delay="0"/>
                                  </p:stCondLst>
                                  <p:childTnLst>
                                    <p:set>
                                      <p:cBhvr rctx="PPT">
                                        <p:cTn id="18" dur="indefinite"/>
                                        <p:tgtEl>
                                          <p:spTgt spid="11"/>
                                        </p:tgtEl>
                                        <p:attrNameLst>
                                          <p:attrName>style.opacity</p:attrName>
                                        </p:attrNameLst>
                                      </p:cBhvr>
                                      <p:to>
                                        <p:strVal val="0.5"/>
                                      </p:to>
                                    </p:set>
                                    <p:animEffect filter="image" prLst="opacity: 0.5">
                                      <p:cBhvr rctx="IE">
                                        <p:cTn id="19" dur="indefinite"/>
                                        <p:tgtEl>
                                          <p:spTgt spid="11"/>
                                        </p:tgtEl>
                                      </p:cBhvr>
                                    </p:animEffect>
                                  </p:childTnLst>
                                </p:cTn>
                              </p:par>
                              <p:par>
                                <p:cTn id="20" presetID="9" presetClass="emph" presetSubtype="0" grpId="0" nodeType="withEffect">
                                  <p:stCondLst>
                                    <p:cond delay="0"/>
                                  </p:stCondLst>
                                  <p:childTnLst>
                                    <p:set>
                                      <p:cBhvr rctx="PPT">
                                        <p:cTn id="21" dur="indefinite"/>
                                        <p:tgtEl>
                                          <p:spTgt spid="9"/>
                                        </p:tgtEl>
                                        <p:attrNameLst>
                                          <p:attrName>style.opacity</p:attrName>
                                        </p:attrNameLst>
                                      </p:cBhvr>
                                      <p:to>
                                        <p:strVal val="0.5"/>
                                      </p:to>
                                    </p:set>
                                    <p:animEffect filter="image" prLst="opacity: 0.5">
                                      <p:cBhvr rctx="IE">
                                        <p:cTn id="22" dur="indefinite"/>
                                        <p:tgtEl>
                                          <p:spTgt spid="9"/>
                                        </p:tgtEl>
                                      </p:cBhvr>
                                    </p:animEffect>
                                  </p:childTnLst>
                                </p:cTn>
                              </p:par>
                              <p:par>
                                <p:cTn id="23" presetID="9" presetClass="emph" presetSubtype="0" grpId="0" nodeType="withEffect">
                                  <p:stCondLst>
                                    <p:cond delay="0"/>
                                  </p:stCondLst>
                                  <p:childTnLst>
                                    <p:set>
                                      <p:cBhvr rctx="PPT">
                                        <p:cTn id="24" dur="indefinite"/>
                                        <p:tgtEl>
                                          <p:spTgt spid="13"/>
                                        </p:tgtEl>
                                        <p:attrNameLst>
                                          <p:attrName>style.opacity</p:attrName>
                                        </p:attrNameLst>
                                      </p:cBhvr>
                                      <p:to>
                                        <p:strVal val="0.5"/>
                                      </p:to>
                                    </p:set>
                                    <p:animEffect filter="image" prLst="opacity: 0.5">
                                      <p:cBhvr rctx="IE">
                                        <p:cTn id="25" dur="indefinite"/>
                                        <p:tgtEl>
                                          <p:spTgt spid="13"/>
                                        </p:tgtEl>
                                      </p:cBhvr>
                                    </p:animEffect>
                                  </p:childTnLst>
                                </p:cTn>
                              </p:par>
                              <p:par>
                                <p:cTn id="26" presetID="9" presetClass="emph" presetSubtype="0" grpId="0" nodeType="withEffect">
                                  <p:stCondLst>
                                    <p:cond delay="0"/>
                                  </p:stCondLst>
                                  <p:childTnLst>
                                    <p:set>
                                      <p:cBhvr rctx="PPT">
                                        <p:cTn id="27" dur="indefinite"/>
                                        <p:tgtEl>
                                          <p:spTgt spid="10"/>
                                        </p:tgtEl>
                                        <p:attrNameLst>
                                          <p:attrName>style.opacity</p:attrName>
                                        </p:attrNameLst>
                                      </p:cBhvr>
                                      <p:to>
                                        <p:strVal val="0.5"/>
                                      </p:to>
                                    </p:set>
                                    <p:animEffect filter="image" prLst="opacity: 0.5">
                                      <p:cBhvr rctx="IE">
                                        <p:cTn id="28"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0" grpId="0"/>
      <p:bldP spid="9" grpId="0"/>
      <p:bldP spid="11" grpId="0"/>
      <p:bldP spid="12" grpId="0"/>
      <p:bldP spid="13"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 y="0"/>
            <a:ext cx="8096869" cy="654570"/>
          </a:xfrm>
        </p:spPr>
        <p:txBody>
          <a:bodyPr/>
          <a:lstStyle/>
          <a:p>
            <a:r>
              <a:rPr lang="en-US" dirty="0" smtClean="0"/>
              <a:t>70 </a:t>
            </a:r>
            <a:r>
              <a:rPr lang="en-US" dirty="0" err="1" smtClean="0"/>
              <a:t>Paises</a:t>
            </a:r>
            <a:r>
              <a:rPr lang="en-US" dirty="0" smtClean="0"/>
              <a:t>, </a:t>
            </a:r>
            <a:r>
              <a:rPr lang="en-US" dirty="0"/>
              <a:t>160 </a:t>
            </a:r>
            <a:r>
              <a:rPr lang="en-US" dirty="0" err="1" smtClean="0"/>
              <a:t>Locaciones</a:t>
            </a:r>
            <a:r>
              <a:rPr lang="en-US" dirty="0" smtClean="0"/>
              <a:t>, 11,000 </a:t>
            </a:r>
            <a:r>
              <a:rPr lang="en-US" dirty="0" err="1" smtClean="0"/>
              <a:t>Profesionales</a:t>
            </a:r>
            <a:endParaRPr lang="en-US" dirty="0"/>
          </a:p>
        </p:txBody>
      </p:sp>
      <p:sp>
        <p:nvSpPr>
          <p:cNvPr id="6" name="Text Box 37"/>
          <p:cNvSpPr txBox="1">
            <a:spLocks noChangeArrowheads="1"/>
          </p:cNvSpPr>
          <p:nvPr/>
        </p:nvSpPr>
        <p:spPr bwMode="auto">
          <a:xfrm>
            <a:off x="2339975" y="1037018"/>
            <a:ext cx="6804025" cy="855812"/>
          </a:xfrm>
          <a:prstGeom prst="rect">
            <a:avLst/>
          </a:prstGeom>
          <a:solidFill>
            <a:srgbClr val="000000">
              <a:alpha val="54902"/>
            </a:srgbClr>
          </a:solidFill>
          <a:ln w="9525">
            <a:noFill/>
            <a:miter lim="800000"/>
            <a:headEnd/>
            <a:tailEnd/>
          </a:ln>
        </p:spPr>
        <p:txBody>
          <a:bodyPr lIns="360000" tIns="180000" rIns="360000" bIns="180000" anchor="ctr"/>
          <a:lstStyle/>
          <a:p>
            <a:pPr fontAlgn="auto">
              <a:spcBef>
                <a:spcPts val="0"/>
              </a:spcBef>
              <a:spcAft>
                <a:spcPct val="20000"/>
              </a:spcAft>
              <a:defRPr/>
            </a:pPr>
            <a:r>
              <a:rPr lang="en-US" sz="1800" dirty="0" smtClean="0">
                <a:solidFill>
                  <a:srgbClr val="FF7300"/>
                </a:solidFill>
                <a:latin typeface="Arial"/>
              </a:rPr>
              <a:t>Red Global de </a:t>
            </a:r>
            <a:r>
              <a:rPr lang="en-US" sz="1800" dirty="0" err="1" smtClean="0">
                <a:solidFill>
                  <a:srgbClr val="FF7300"/>
                </a:solidFill>
                <a:latin typeface="Arial"/>
              </a:rPr>
              <a:t>Servicio</a:t>
            </a:r>
            <a:r>
              <a:rPr lang="en-US" sz="1800" dirty="0" smtClean="0">
                <a:solidFill>
                  <a:srgbClr val="FF7300"/>
                </a:solidFill>
                <a:latin typeface="Arial"/>
              </a:rPr>
              <a:t> </a:t>
            </a:r>
            <a:r>
              <a:rPr lang="en-US" sz="1800" dirty="0" err="1" smtClean="0">
                <a:solidFill>
                  <a:srgbClr val="FF7300"/>
                </a:solidFill>
                <a:latin typeface="Arial"/>
              </a:rPr>
              <a:t>Wärtsilä</a:t>
            </a:r>
            <a:r>
              <a:rPr lang="en-US" sz="1800" dirty="0">
                <a:solidFill>
                  <a:srgbClr val="FF7300"/>
                </a:solidFill>
                <a:latin typeface="Arial"/>
              </a:rPr>
              <a:t/>
            </a:r>
            <a:br>
              <a:rPr lang="en-US" sz="1800" dirty="0">
                <a:solidFill>
                  <a:srgbClr val="FF7300"/>
                </a:solidFill>
                <a:latin typeface="Arial"/>
              </a:rPr>
            </a:br>
            <a:r>
              <a:rPr lang="en-US" sz="1800" dirty="0" err="1" smtClean="0">
                <a:solidFill>
                  <a:srgbClr val="FFFFFF"/>
                </a:solidFill>
                <a:latin typeface="Arial"/>
              </a:rPr>
              <a:t>Amplio</a:t>
            </a:r>
            <a:r>
              <a:rPr lang="en-US" sz="1800" dirty="0" smtClean="0">
                <a:solidFill>
                  <a:srgbClr val="FFFFFF"/>
                </a:solidFill>
                <a:latin typeface="Arial"/>
              </a:rPr>
              <a:t> </a:t>
            </a:r>
            <a:r>
              <a:rPr lang="en-US" sz="1800" dirty="0" err="1" smtClean="0">
                <a:solidFill>
                  <a:srgbClr val="FFFFFF"/>
                </a:solidFill>
                <a:latin typeface="Arial"/>
              </a:rPr>
              <a:t>rango</a:t>
            </a:r>
            <a:r>
              <a:rPr lang="en-US" sz="1800" dirty="0" smtClean="0">
                <a:solidFill>
                  <a:srgbClr val="FFFFFF"/>
                </a:solidFill>
                <a:latin typeface="Arial"/>
              </a:rPr>
              <a:t> de </a:t>
            </a:r>
            <a:r>
              <a:rPr lang="en-US" sz="1800" dirty="0" err="1" smtClean="0">
                <a:solidFill>
                  <a:srgbClr val="FFFFFF"/>
                </a:solidFill>
                <a:latin typeface="Arial"/>
              </a:rPr>
              <a:t>oferta</a:t>
            </a:r>
            <a:r>
              <a:rPr lang="en-US" sz="1800" dirty="0" smtClean="0">
                <a:solidFill>
                  <a:srgbClr val="FFFFFF"/>
                </a:solidFill>
                <a:latin typeface="Arial"/>
              </a:rPr>
              <a:t> y </a:t>
            </a:r>
            <a:r>
              <a:rPr lang="en-US" sz="1800" dirty="0" err="1" smtClean="0">
                <a:solidFill>
                  <a:srgbClr val="FFFFFF"/>
                </a:solidFill>
                <a:latin typeface="Arial"/>
              </a:rPr>
              <a:t>Experiencia</a:t>
            </a:r>
            <a:endParaRPr lang="en-US" sz="1800" dirty="0">
              <a:solidFill>
                <a:srgbClr val="FFFFFF"/>
              </a:solidFill>
              <a:latin typeface="Arial"/>
            </a:endParaRPr>
          </a:p>
        </p:txBody>
      </p:sp>
      <p:grpSp>
        <p:nvGrpSpPr>
          <p:cNvPr id="7" name="Group 184"/>
          <p:cNvGrpSpPr/>
          <p:nvPr/>
        </p:nvGrpSpPr>
        <p:grpSpPr>
          <a:xfrm>
            <a:off x="890799" y="2348880"/>
            <a:ext cx="8185692" cy="3923601"/>
            <a:chOff x="1265924" y="2345988"/>
            <a:chExt cx="7121368" cy="3413444"/>
          </a:xfrm>
        </p:grpSpPr>
        <p:sp>
          <p:nvSpPr>
            <p:cNvPr id="186" name="Oval 185"/>
            <p:cNvSpPr/>
            <p:nvPr/>
          </p:nvSpPr>
          <p:spPr>
            <a:xfrm>
              <a:off x="3786302" y="234598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87" name="Oval 186"/>
            <p:cNvSpPr/>
            <p:nvPr/>
          </p:nvSpPr>
          <p:spPr>
            <a:xfrm>
              <a:off x="4345845" y="244625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88" name="Oval 187"/>
            <p:cNvSpPr/>
            <p:nvPr/>
          </p:nvSpPr>
          <p:spPr>
            <a:xfrm>
              <a:off x="4639459" y="244625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89" name="Oval 188"/>
            <p:cNvSpPr/>
            <p:nvPr/>
          </p:nvSpPr>
          <p:spPr>
            <a:xfrm>
              <a:off x="4672881" y="254396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0" name="Oval 189"/>
            <p:cNvSpPr/>
            <p:nvPr/>
          </p:nvSpPr>
          <p:spPr>
            <a:xfrm>
              <a:off x="4728388" y="254713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1" name="Oval 190"/>
            <p:cNvSpPr/>
            <p:nvPr/>
          </p:nvSpPr>
          <p:spPr>
            <a:xfrm>
              <a:off x="4813943" y="255348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2" name="Oval 191"/>
            <p:cNvSpPr/>
            <p:nvPr/>
          </p:nvSpPr>
          <p:spPr>
            <a:xfrm>
              <a:off x="4938997" y="263559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3" name="Oval 192"/>
            <p:cNvSpPr/>
            <p:nvPr/>
          </p:nvSpPr>
          <p:spPr>
            <a:xfrm>
              <a:off x="4986687" y="264774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4" name="Oval 193"/>
            <p:cNvSpPr/>
            <p:nvPr/>
          </p:nvSpPr>
          <p:spPr>
            <a:xfrm>
              <a:off x="5076470" y="274849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5" name="Oval 194"/>
            <p:cNvSpPr/>
            <p:nvPr/>
          </p:nvSpPr>
          <p:spPr>
            <a:xfrm>
              <a:off x="4672881" y="272178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6" name="Oval 195"/>
            <p:cNvSpPr/>
            <p:nvPr/>
          </p:nvSpPr>
          <p:spPr>
            <a:xfrm>
              <a:off x="4546081" y="258513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7" name="Oval 196"/>
            <p:cNvSpPr/>
            <p:nvPr/>
          </p:nvSpPr>
          <p:spPr>
            <a:xfrm>
              <a:off x="4476874" y="251371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8" name="Oval 197"/>
            <p:cNvSpPr/>
            <p:nvPr/>
          </p:nvSpPr>
          <p:spPr>
            <a:xfrm>
              <a:off x="4312422" y="251371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199" name="Oval 198"/>
            <p:cNvSpPr/>
            <p:nvPr/>
          </p:nvSpPr>
          <p:spPr>
            <a:xfrm>
              <a:off x="4279000" y="256874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0" name="Oval 199"/>
            <p:cNvSpPr/>
            <p:nvPr/>
          </p:nvSpPr>
          <p:spPr>
            <a:xfrm>
              <a:off x="4303021" y="261538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1" name="Oval 200"/>
            <p:cNvSpPr/>
            <p:nvPr/>
          </p:nvSpPr>
          <p:spPr>
            <a:xfrm>
              <a:off x="4385401" y="258882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2" name="Oval 201"/>
            <p:cNvSpPr/>
            <p:nvPr/>
          </p:nvSpPr>
          <p:spPr>
            <a:xfrm>
              <a:off x="4397977" y="268216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3" name="Oval 202"/>
            <p:cNvSpPr/>
            <p:nvPr/>
          </p:nvSpPr>
          <p:spPr>
            <a:xfrm>
              <a:off x="4430145" y="275202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4" name="Oval 203"/>
            <p:cNvSpPr/>
            <p:nvPr/>
          </p:nvSpPr>
          <p:spPr>
            <a:xfrm>
              <a:off x="4389766" y="274849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5" name="Oval 204"/>
            <p:cNvSpPr/>
            <p:nvPr/>
          </p:nvSpPr>
          <p:spPr>
            <a:xfrm>
              <a:off x="4408044" y="284161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6" name="Oval 205"/>
            <p:cNvSpPr/>
            <p:nvPr/>
          </p:nvSpPr>
          <p:spPr>
            <a:xfrm>
              <a:off x="4374231" y="280818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7" name="Oval 206"/>
            <p:cNvSpPr/>
            <p:nvPr/>
          </p:nvSpPr>
          <p:spPr>
            <a:xfrm>
              <a:off x="4310437" y="284796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8" name="Oval 207"/>
            <p:cNvSpPr/>
            <p:nvPr/>
          </p:nvSpPr>
          <p:spPr>
            <a:xfrm>
              <a:off x="4266423" y="288189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09" name="Oval 208"/>
            <p:cNvSpPr/>
            <p:nvPr/>
          </p:nvSpPr>
          <p:spPr>
            <a:xfrm>
              <a:off x="4236176" y="294925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0" name="Oval 209"/>
            <p:cNvSpPr/>
            <p:nvPr/>
          </p:nvSpPr>
          <p:spPr>
            <a:xfrm>
              <a:off x="4188068" y="285165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1" name="Oval 210"/>
            <p:cNvSpPr/>
            <p:nvPr/>
          </p:nvSpPr>
          <p:spPr>
            <a:xfrm>
              <a:off x="4151470" y="276524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2" name="Oval 211"/>
            <p:cNvSpPr/>
            <p:nvPr/>
          </p:nvSpPr>
          <p:spPr>
            <a:xfrm>
              <a:off x="4150693" y="266901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3" name="Oval 212"/>
            <p:cNvSpPr/>
            <p:nvPr/>
          </p:nvSpPr>
          <p:spPr>
            <a:xfrm>
              <a:off x="4055247" y="281136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4" name="Oval 213"/>
            <p:cNvSpPr/>
            <p:nvPr/>
          </p:nvSpPr>
          <p:spPr>
            <a:xfrm>
              <a:off x="4122092" y="289244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5" name="Oval 214"/>
            <p:cNvSpPr/>
            <p:nvPr/>
          </p:nvSpPr>
          <p:spPr>
            <a:xfrm>
              <a:off x="4665908" y="279866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6" name="Oval 215"/>
            <p:cNvSpPr/>
            <p:nvPr/>
          </p:nvSpPr>
          <p:spPr>
            <a:xfrm>
              <a:off x="4603428" y="279231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7" name="Oval 216"/>
            <p:cNvSpPr/>
            <p:nvPr/>
          </p:nvSpPr>
          <p:spPr>
            <a:xfrm>
              <a:off x="4691790" y="287872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8" name="Oval 217"/>
            <p:cNvSpPr/>
            <p:nvPr/>
          </p:nvSpPr>
          <p:spPr>
            <a:xfrm>
              <a:off x="4707494" y="298267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19" name="Oval 218"/>
            <p:cNvSpPr/>
            <p:nvPr/>
          </p:nvSpPr>
          <p:spPr>
            <a:xfrm>
              <a:off x="4552431" y="292587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0" name="Oval 219"/>
            <p:cNvSpPr/>
            <p:nvPr/>
          </p:nvSpPr>
          <p:spPr>
            <a:xfrm>
              <a:off x="4599063" y="300275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1" name="Oval 220"/>
            <p:cNvSpPr/>
            <p:nvPr/>
          </p:nvSpPr>
          <p:spPr>
            <a:xfrm>
              <a:off x="4576328" y="308281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2" name="Oval 221"/>
            <p:cNvSpPr/>
            <p:nvPr/>
          </p:nvSpPr>
          <p:spPr>
            <a:xfrm>
              <a:off x="4359518" y="296933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3" name="Oval 222"/>
            <p:cNvSpPr/>
            <p:nvPr/>
          </p:nvSpPr>
          <p:spPr>
            <a:xfrm>
              <a:off x="4397977" y="300275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4" name="Oval 223"/>
            <p:cNvSpPr/>
            <p:nvPr/>
          </p:nvSpPr>
          <p:spPr>
            <a:xfrm>
              <a:off x="4322921" y="301596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5" name="Oval 224"/>
            <p:cNvSpPr/>
            <p:nvPr/>
          </p:nvSpPr>
          <p:spPr>
            <a:xfrm>
              <a:off x="4496990" y="305904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6" name="Oval 225"/>
            <p:cNvSpPr/>
            <p:nvPr/>
          </p:nvSpPr>
          <p:spPr>
            <a:xfrm>
              <a:off x="4431735" y="305904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7" name="Oval 226"/>
            <p:cNvSpPr/>
            <p:nvPr/>
          </p:nvSpPr>
          <p:spPr>
            <a:xfrm>
              <a:off x="4392940" y="308598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8" name="Oval 227"/>
            <p:cNvSpPr/>
            <p:nvPr/>
          </p:nvSpPr>
          <p:spPr>
            <a:xfrm>
              <a:off x="4292673" y="311305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29" name="Oval 228"/>
            <p:cNvSpPr/>
            <p:nvPr/>
          </p:nvSpPr>
          <p:spPr>
            <a:xfrm>
              <a:off x="4165761" y="304621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0" name="Oval 229"/>
            <p:cNvSpPr/>
            <p:nvPr/>
          </p:nvSpPr>
          <p:spPr>
            <a:xfrm>
              <a:off x="4150693" y="313593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1" name="Oval 230"/>
            <p:cNvSpPr/>
            <p:nvPr/>
          </p:nvSpPr>
          <p:spPr>
            <a:xfrm>
              <a:off x="4101395" y="312958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2" name="Oval 231"/>
            <p:cNvSpPr/>
            <p:nvPr/>
          </p:nvSpPr>
          <p:spPr>
            <a:xfrm>
              <a:off x="4005764" y="312281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3" name="Oval 232"/>
            <p:cNvSpPr/>
            <p:nvPr/>
          </p:nvSpPr>
          <p:spPr>
            <a:xfrm>
              <a:off x="4428325" y="313961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4" name="Oval 233"/>
            <p:cNvSpPr/>
            <p:nvPr/>
          </p:nvSpPr>
          <p:spPr>
            <a:xfrm>
              <a:off x="4458572" y="316300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5" name="Oval 234"/>
            <p:cNvSpPr/>
            <p:nvPr/>
          </p:nvSpPr>
          <p:spPr>
            <a:xfrm>
              <a:off x="4512658" y="322349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6" name="Oval 235"/>
            <p:cNvSpPr/>
            <p:nvPr/>
          </p:nvSpPr>
          <p:spPr>
            <a:xfrm>
              <a:off x="4566380" y="327446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7" name="Oval 236"/>
            <p:cNvSpPr/>
            <p:nvPr/>
          </p:nvSpPr>
          <p:spPr>
            <a:xfrm>
              <a:off x="4512658" y="331423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8" name="Oval 237"/>
            <p:cNvSpPr/>
            <p:nvPr/>
          </p:nvSpPr>
          <p:spPr>
            <a:xfrm>
              <a:off x="4670273" y="319631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39" name="Oval 238"/>
            <p:cNvSpPr/>
            <p:nvPr/>
          </p:nvSpPr>
          <p:spPr>
            <a:xfrm>
              <a:off x="4821965" y="312640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0" name="Oval 239"/>
            <p:cNvSpPr/>
            <p:nvPr/>
          </p:nvSpPr>
          <p:spPr>
            <a:xfrm>
              <a:off x="4813943" y="317304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1" name="Oval 240"/>
            <p:cNvSpPr/>
            <p:nvPr/>
          </p:nvSpPr>
          <p:spPr>
            <a:xfrm>
              <a:off x="4877872" y="320277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2" name="Oval 241"/>
            <p:cNvSpPr/>
            <p:nvPr/>
          </p:nvSpPr>
          <p:spPr>
            <a:xfrm>
              <a:off x="5116242" y="324739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3" name="Oval 242"/>
            <p:cNvSpPr/>
            <p:nvPr/>
          </p:nvSpPr>
          <p:spPr>
            <a:xfrm>
              <a:off x="5351418" y="315982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4" name="Oval 243"/>
            <p:cNvSpPr/>
            <p:nvPr/>
          </p:nvSpPr>
          <p:spPr>
            <a:xfrm>
              <a:off x="5369696" y="326728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5" name="Oval 244"/>
            <p:cNvSpPr/>
            <p:nvPr/>
          </p:nvSpPr>
          <p:spPr>
            <a:xfrm>
              <a:off x="4975594" y="333322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6" name="Oval 245"/>
            <p:cNvSpPr/>
            <p:nvPr/>
          </p:nvSpPr>
          <p:spPr>
            <a:xfrm>
              <a:off x="4670273" y="326962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7" name="Oval 246"/>
            <p:cNvSpPr/>
            <p:nvPr/>
          </p:nvSpPr>
          <p:spPr>
            <a:xfrm>
              <a:off x="4722037" y="332161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8" name="Oval 247"/>
            <p:cNvSpPr/>
            <p:nvPr/>
          </p:nvSpPr>
          <p:spPr>
            <a:xfrm>
              <a:off x="4916667" y="344186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49" name="Oval 248"/>
            <p:cNvSpPr/>
            <p:nvPr/>
          </p:nvSpPr>
          <p:spPr>
            <a:xfrm>
              <a:off x="4910252" y="350235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0" name="Oval 249"/>
            <p:cNvSpPr/>
            <p:nvPr/>
          </p:nvSpPr>
          <p:spPr>
            <a:xfrm>
              <a:off x="5551444" y="360382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1" name="Oval 250"/>
            <p:cNvSpPr/>
            <p:nvPr/>
          </p:nvSpPr>
          <p:spPr>
            <a:xfrm>
              <a:off x="5564144" y="366749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2" name="Oval 251"/>
            <p:cNvSpPr/>
            <p:nvPr/>
          </p:nvSpPr>
          <p:spPr>
            <a:xfrm>
              <a:off x="6005952" y="348733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3" name="Oval 252"/>
            <p:cNvSpPr/>
            <p:nvPr/>
          </p:nvSpPr>
          <p:spPr>
            <a:xfrm>
              <a:off x="6317710" y="369681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4" name="Oval 253"/>
            <p:cNvSpPr/>
            <p:nvPr/>
          </p:nvSpPr>
          <p:spPr>
            <a:xfrm>
              <a:off x="6109472" y="373625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5" name="Oval 254"/>
            <p:cNvSpPr/>
            <p:nvPr/>
          </p:nvSpPr>
          <p:spPr>
            <a:xfrm>
              <a:off x="6446809" y="369475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6" name="Oval 255"/>
            <p:cNvSpPr/>
            <p:nvPr/>
          </p:nvSpPr>
          <p:spPr>
            <a:xfrm>
              <a:off x="6712722" y="394535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7" name="Oval 256"/>
            <p:cNvSpPr/>
            <p:nvPr/>
          </p:nvSpPr>
          <p:spPr>
            <a:xfrm>
              <a:off x="6249172" y="388485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8" name="Oval 257"/>
            <p:cNvSpPr/>
            <p:nvPr/>
          </p:nvSpPr>
          <p:spPr>
            <a:xfrm>
              <a:off x="6204262" y="388537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59" name="Oval 258"/>
            <p:cNvSpPr/>
            <p:nvPr/>
          </p:nvSpPr>
          <p:spPr>
            <a:xfrm>
              <a:off x="6210612" y="394535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0" name="Oval 259"/>
            <p:cNvSpPr/>
            <p:nvPr/>
          </p:nvSpPr>
          <p:spPr>
            <a:xfrm>
              <a:off x="6170839" y="396273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1" name="Oval 260"/>
            <p:cNvSpPr/>
            <p:nvPr/>
          </p:nvSpPr>
          <p:spPr>
            <a:xfrm>
              <a:off x="6083612" y="395487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2" name="Oval 261"/>
            <p:cNvSpPr/>
            <p:nvPr/>
          </p:nvSpPr>
          <p:spPr>
            <a:xfrm>
              <a:off x="2931297" y="289244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3" name="Oval 262"/>
            <p:cNvSpPr/>
            <p:nvPr/>
          </p:nvSpPr>
          <p:spPr>
            <a:xfrm>
              <a:off x="2455047" y="299220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4" name="Oval 263"/>
            <p:cNvSpPr/>
            <p:nvPr/>
          </p:nvSpPr>
          <p:spPr>
            <a:xfrm>
              <a:off x="2369152" y="322349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5" name="Oval 264"/>
            <p:cNvSpPr/>
            <p:nvPr/>
          </p:nvSpPr>
          <p:spPr>
            <a:xfrm>
              <a:off x="1950222" y="347437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6" name="Oval 265"/>
            <p:cNvSpPr/>
            <p:nvPr/>
          </p:nvSpPr>
          <p:spPr>
            <a:xfrm>
              <a:off x="2559822" y="383754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7" name="Oval 266"/>
            <p:cNvSpPr/>
            <p:nvPr/>
          </p:nvSpPr>
          <p:spPr>
            <a:xfrm>
              <a:off x="2374872" y="380627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8" name="Oval 267"/>
            <p:cNvSpPr/>
            <p:nvPr/>
          </p:nvSpPr>
          <p:spPr>
            <a:xfrm>
              <a:off x="1265924" y="273745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69" name="Oval 268"/>
            <p:cNvSpPr/>
            <p:nvPr/>
          </p:nvSpPr>
          <p:spPr>
            <a:xfrm>
              <a:off x="1299423" y="331526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0" name="Oval 269"/>
            <p:cNvSpPr/>
            <p:nvPr/>
          </p:nvSpPr>
          <p:spPr>
            <a:xfrm>
              <a:off x="1823222" y="349458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1" name="Oval 270"/>
            <p:cNvSpPr/>
            <p:nvPr/>
          </p:nvSpPr>
          <p:spPr>
            <a:xfrm>
              <a:off x="1890067" y="375063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2" name="Oval 271"/>
            <p:cNvSpPr/>
            <p:nvPr/>
          </p:nvSpPr>
          <p:spPr>
            <a:xfrm>
              <a:off x="2521892" y="401013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3" name="Oval 272"/>
            <p:cNvSpPr/>
            <p:nvPr/>
          </p:nvSpPr>
          <p:spPr>
            <a:xfrm>
              <a:off x="2159037" y="405910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4" name="Oval 273"/>
            <p:cNvSpPr/>
            <p:nvPr/>
          </p:nvSpPr>
          <p:spPr>
            <a:xfrm>
              <a:off x="2374872" y="418197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5" name="Oval 274"/>
            <p:cNvSpPr/>
            <p:nvPr/>
          </p:nvSpPr>
          <p:spPr>
            <a:xfrm>
              <a:off x="2807513" y="411615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6" name="Oval 275"/>
            <p:cNvSpPr/>
            <p:nvPr/>
          </p:nvSpPr>
          <p:spPr>
            <a:xfrm>
              <a:off x="2282094" y="433120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7" name="Oval 276"/>
            <p:cNvSpPr/>
            <p:nvPr/>
          </p:nvSpPr>
          <p:spPr>
            <a:xfrm>
              <a:off x="2870802" y="437097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8" name="Oval 277"/>
            <p:cNvSpPr/>
            <p:nvPr/>
          </p:nvSpPr>
          <p:spPr>
            <a:xfrm>
              <a:off x="2880837" y="453440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79" name="Oval 278"/>
            <p:cNvSpPr/>
            <p:nvPr/>
          </p:nvSpPr>
          <p:spPr>
            <a:xfrm>
              <a:off x="2288444" y="463282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0" name="Oval 279"/>
            <p:cNvSpPr/>
            <p:nvPr/>
          </p:nvSpPr>
          <p:spPr>
            <a:xfrm>
              <a:off x="3297506" y="445322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1" name="Oval 280"/>
            <p:cNvSpPr/>
            <p:nvPr/>
          </p:nvSpPr>
          <p:spPr>
            <a:xfrm>
              <a:off x="3159183" y="445322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2" name="Oval 281"/>
            <p:cNvSpPr/>
            <p:nvPr/>
          </p:nvSpPr>
          <p:spPr>
            <a:xfrm>
              <a:off x="3149811" y="490169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3" name="Oval 282"/>
            <p:cNvSpPr/>
            <p:nvPr/>
          </p:nvSpPr>
          <p:spPr>
            <a:xfrm>
              <a:off x="3035030" y="490024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4" name="Oval 283"/>
            <p:cNvSpPr/>
            <p:nvPr/>
          </p:nvSpPr>
          <p:spPr>
            <a:xfrm>
              <a:off x="2455047" y="490921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5" name="Oval 284"/>
            <p:cNvSpPr/>
            <p:nvPr/>
          </p:nvSpPr>
          <p:spPr>
            <a:xfrm>
              <a:off x="2455047" y="515569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6" name="Oval 285"/>
            <p:cNvSpPr/>
            <p:nvPr/>
          </p:nvSpPr>
          <p:spPr>
            <a:xfrm>
              <a:off x="2706042" y="534302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7" name="Oval 286"/>
            <p:cNvSpPr/>
            <p:nvPr/>
          </p:nvSpPr>
          <p:spPr>
            <a:xfrm>
              <a:off x="6803124" y="325263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8" name="Oval 287"/>
            <p:cNvSpPr/>
            <p:nvPr/>
          </p:nvSpPr>
          <p:spPr>
            <a:xfrm>
              <a:off x="7144522" y="314330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89" name="Oval 288"/>
            <p:cNvSpPr/>
            <p:nvPr/>
          </p:nvSpPr>
          <p:spPr>
            <a:xfrm>
              <a:off x="7300097" y="301596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0" name="Oval 289"/>
            <p:cNvSpPr/>
            <p:nvPr/>
          </p:nvSpPr>
          <p:spPr>
            <a:xfrm>
              <a:off x="7276199" y="320628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1" name="Oval 290"/>
            <p:cNvSpPr/>
            <p:nvPr/>
          </p:nvSpPr>
          <p:spPr>
            <a:xfrm>
              <a:off x="7333519" y="323386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2" name="Oval 291"/>
            <p:cNvSpPr/>
            <p:nvPr/>
          </p:nvSpPr>
          <p:spPr>
            <a:xfrm>
              <a:off x="7509647" y="321914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3" name="Oval 292"/>
            <p:cNvSpPr/>
            <p:nvPr/>
          </p:nvSpPr>
          <p:spPr>
            <a:xfrm>
              <a:off x="7566967" y="324739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4" name="Oval 293"/>
            <p:cNvSpPr/>
            <p:nvPr/>
          </p:nvSpPr>
          <p:spPr>
            <a:xfrm>
              <a:off x="7509647" y="329085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5" name="Oval 294"/>
            <p:cNvSpPr/>
            <p:nvPr/>
          </p:nvSpPr>
          <p:spPr>
            <a:xfrm>
              <a:off x="7101574" y="331475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6" name="Oval 295"/>
            <p:cNvSpPr/>
            <p:nvPr/>
          </p:nvSpPr>
          <p:spPr>
            <a:xfrm>
              <a:off x="7061801" y="337506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7" name="Oval 296"/>
            <p:cNvSpPr/>
            <p:nvPr/>
          </p:nvSpPr>
          <p:spPr>
            <a:xfrm>
              <a:off x="7117449" y="338510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8" name="Oval 297"/>
            <p:cNvSpPr/>
            <p:nvPr/>
          </p:nvSpPr>
          <p:spPr>
            <a:xfrm>
              <a:off x="7177944" y="344190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299" name="Oval 298"/>
            <p:cNvSpPr/>
            <p:nvPr/>
          </p:nvSpPr>
          <p:spPr>
            <a:xfrm>
              <a:off x="7171594" y="350908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0" name="Oval 299"/>
            <p:cNvSpPr/>
            <p:nvPr/>
          </p:nvSpPr>
          <p:spPr>
            <a:xfrm>
              <a:off x="7138171" y="355833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1" name="Oval 300"/>
            <p:cNvSpPr/>
            <p:nvPr/>
          </p:nvSpPr>
          <p:spPr>
            <a:xfrm>
              <a:off x="7257489" y="360741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2" name="Oval 301"/>
            <p:cNvSpPr/>
            <p:nvPr/>
          </p:nvSpPr>
          <p:spPr>
            <a:xfrm>
              <a:off x="7203004" y="367337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3" name="Oval 302"/>
            <p:cNvSpPr/>
            <p:nvPr/>
          </p:nvSpPr>
          <p:spPr>
            <a:xfrm>
              <a:off x="7251139" y="394568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4" name="Oval 303"/>
            <p:cNvSpPr/>
            <p:nvPr/>
          </p:nvSpPr>
          <p:spPr>
            <a:xfrm>
              <a:off x="7284561" y="399615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5" name="Oval 304"/>
            <p:cNvSpPr/>
            <p:nvPr/>
          </p:nvSpPr>
          <p:spPr>
            <a:xfrm>
              <a:off x="7855722" y="394601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6" name="Oval 305"/>
            <p:cNvSpPr/>
            <p:nvPr/>
          </p:nvSpPr>
          <p:spPr>
            <a:xfrm>
              <a:off x="6868650" y="401476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7" name="Oval 306"/>
            <p:cNvSpPr/>
            <p:nvPr/>
          </p:nvSpPr>
          <p:spPr>
            <a:xfrm>
              <a:off x="6766526" y="421222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8" name="Oval 307"/>
            <p:cNvSpPr/>
            <p:nvPr/>
          </p:nvSpPr>
          <p:spPr>
            <a:xfrm>
              <a:off x="6824278" y="420587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09" name="Oval 308"/>
            <p:cNvSpPr/>
            <p:nvPr/>
          </p:nvSpPr>
          <p:spPr>
            <a:xfrm>
              <a:off x="6811578" y="426954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0" name="Oval 309"/>
            <p:cNvSpPr/>
            <p:nvPr/>
          </p:nvSpPr>
          <p:spPr>
            <a:xfrm>
              <a:off x="7719051" y="546858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1" name="Oval 310"/>
            <p:cNvSpPr/>
            <p:nvPr/>
          </p:nvSpPr>
          <p:spPr>
            <a:xfrm>
              <a:off x="7573687" y="526700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2" name="Oval 311"/>
            <p:cNvSpPr/>
            <p:nvPr/>
          </p:nvSpPr>
          <p:spPr>
            <a:xfrm>
              <a:off x="6857700" y="447607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3" name="Oval 312"/>
            <p:cNvSpPr/>
            <p:nvPr/>
          </p:nvSpPr>
          <p:spPr>
            <a:xfrm>
              <a:off x="6937976" y="448664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4" name="Oval 313"/>
            <p:cNvSpPr/>
            <p:nvPr/>
          </p:nvSpPr>
          <p:spPr>
            <a:xfrm>
              <a:off x="4552431" y="490169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5" name="Oval 314"/>
            <p:cNvSpPr/>
            <p:nvPr/>
          </p:nvSpPr>
          <p:spPr>
            <a:xfrm>
              <a:off x="4428325" y="434782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6" name="Oval 315"/>
            <p:cNvSpPr/>
            <p:nvPr/>
          </p:nvSpPr>
          <p:spPr>
            <a:xfrm>
              <a:off x="4632485" y="517345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7" name="Oval 316"/>
            <p:cNvSpPr/>
            <p:nvPr/>
          </p:nvSpPr>
          <p:spPr>
            <a:xfrm>
              <a:off x="5336274" y="480227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8" name="Oval 317"/>
            <p:cNvSpPr/>
            <p:nvPr/>
          </p:nvSpPr>
          <p:spPr>
            <a:xfrm>
              <a:off x="5109892" y="439804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19" name="Oval 318"/>
            <p:cNvSpPr/>
            <p:nvPr/>
          </p:nvSpPr>
          <p:spPr>
            <a:xfrm>
              <a:off x="7952804" y="518911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dirty="0">
                <a:solidFill>
                  <a:srgbClr val="FFFFFF"/>
                </a:solidFill>
              </a:endParaRPr>
            </a:p>
          </p:txBody>
        </p:sp>
        <p:sp>
          <p:nvSpPr>
            <p:cNvPr id="320" name="Oval 319"/>
            <p:cNvSpPr/>
            <p:nvPr/>
          </p:nvSpPr>
          <p:spPr>
            <a:xfrm>
              <a:off x="6217443" y="4115129"/>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1" name="Oval 320"/>
            <p:cNvSpPr/>
            <p:nvPr/>
          </p:nvSpPr>
          <p:spPr>
            <a:xfrm>
              <a:off x="6117034" y="355754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2" name="Oval 321"/>
            <p:cNvSpPr/>
            <p:nvPr/>
          </p:nvSpPr>
          <p:spPr>
            <a:xfrm>
              <a:off x="6314057" y="375671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3" name="Oval 322"/>
            <p:cNvSpPr/>
            <p:nvPr/>
          </p:nvSpPr>
          <p:spPr>
            <a:xfrm>
              <a:off x="4396722" y="418534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4" name="Oval 323"/>
            <p:cNvSpPr/>
            <p:nvPr/>
          </p:nvSpPr>
          <p:spPr>
            <a:xfrm>
              <a:off x="8320447" y="569258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dirty="0">
                <a:solidFill>
                  <a:srgbClr val="FFFFFF"/>
                </a:solidFill>
              </a:endParaRPr>
            </a:p>
          </p:txBody>
        </p:sp>
        <p:sp>
          <p:nvSpPr>
            <p:cNvPr id="325" name="Oval 324"/>
            <p:cNvSpPr/>
            <p:nvPr/>
          </p:nvSpPr>
          <p:spPr>
            <a:xfrm>
              <a:off x="7028378" y="5159056"/>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dirty="0">
                <a:solidFill>
                  <a:srgbClr val="FFFFFF"/>
                </a:solidFill>
              </a:endParaRPr>
            </a:p>
          </p:txBody>
        </p:sp>
        <p:sp>
          <p:nvSpPr>
            <p:cNvPr id="326" name="Oval 325"/>
            <p:cNvSpPr/>
            <p:nvPr/>
          </p:nvSpPr>
          <p:spPr>
            <a:xfrm>
              <a:off x="4252870" y="413902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7" name="Oval 326"/>
            <p:cNvSpPr/>
            <p:nvPr/>
          </p:nvSpPr>
          <p:spPr>
            <a:xfrm>
              <a:off x="3910768" y="407834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8" name="Oval 327"/>
            <p:cNvSpPr/>
            <p:nvPr/>
          </p:nvSpPr>
          <p:spPr>
            <a:xfrm>
              <a:off x="3823763" y="400477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29" name="Oval 328"/>
            <p:cNvSpPr/>
            <p:nvPr/>
          </p:nvSpPr>
          <p:spPr>
            <a:xfrm>
              <a:off x="3968981" y="322737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0" name="Oval 329"/>
            <p:cNvSpPr/>
            <p:nvPr/>
          </p:nvSpPr>
          <p:spPr>
            <a:xfrm>
              <a:off x="4021824" y="327124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1" name="Oval 330"/>
            <p:cNvSpPr/>
            <p:nvPr/>
          </p:nvSpPr>
          <p:spPr>
            <a:xfrm>
              <a:off x="3962261" y="328561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2" name="Oval 331"/>
            <p:cNvSpPr/>
            <p:nvPr/>
          </p:nvSpPr>
          <p:spPr>
            <a:xfrm>
              <a:off x="4084625" y="332161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3" name="Oval 332"/>
            <p:cNvSpPr/>
            <p:nvPr/>
          </p:nvSpPr>
          <p:spPr>
            <a:xfrm>
              <a:off x="4010380" y="339904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4" name="Oval 333"/>
            <p:cNvSpPr/>
            <p:nvPr/>
          </p:nvSpPr>
          <p:spPr>
            <a:xfrm>
              <a:off x="3941985" y="359175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5" name="Oval 334"/>
            <p:cNvSpPr/>
            <p:nvPr/>
          </p:nvSpPr>
          <p:spPr>
            <a:xfrm>
              <a:off x="3779582" y="353728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6" name="Oval 335"/>
            <p:cNvSpPr/>
            <p:nvPr/>
          </p:nvSpPr>
          <p:spPr>
            <a:xfrm>
              <a:off x="5203094" y="375671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7" name="Oval 336"/>
            <p:cNvSpPr/>
            <p:nvPr/>
          </p:nvSpPr>
          <p:spPr>
            <a:xfrm>
              <a:off x="5806567" y="362386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8" name="Oval 337"/>
            <p:cNvSpPr/>
            <p:nvPr/>
          </p:nvSpPr>
          <p:spPr>
            <a:xfrm>
              <a:off x="6001568" y="375456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39" name="Oval 338"/>
            <p:cNvSpPr/>
            <p:nvPr/>
          </p:nvSpPr>
          <p:spPr>
            <a:xfrm>
              <a:off x="1265924" y="279866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0" name="Oval 339"/>
            <p:cNvSpPr/>
            <p:nvPr/>
          </p:nvSpPr>
          <p:spPr>
            <a:xfrm>
              <a:off x="1308872" y="282891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1" name="Oval 340"/>
            <p:cNvSpPr/>
            <p:nvPr/>
          </p:nvSpPr>
          <p:spPr>
            <a:xfrm>
              <a:off x="2348939" y="327265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2" name="Oval 341"/>
            <p:cNvSpPr/>
            <p:nvPr/>
          </p:nvSpPr>
          <p:spPr>
            <a:xfrm>
              <a:off x="2335729" y="333062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3" name="Oval 342"/>
            <p:cNvSpPr/>
            <p:nvPr/>
          </p:nvSpPr>
          <p:spPr>
            <a:xfrm>
              <a:off x="2686605" y="3032101"/>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4" name="Oval 343"/>
            <p:cNvSpPr/>
            <p:nvPr/>
          </p:nvSpPr>
          <p:spPr>
            <a:xfrm>
              <a:off x="2221599" y="358718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5" name="Oval 344"/>
            <p:cNvSpPr/>
            <p:nvPr/>
          </p:nvSpPr>
          <p:spPr>
            <a:xfrm>
              <a:off x="2202549" y="364312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6" name="Oval 345"/>
            <p:cNvSpPr/>
            <p:nvPr/>
          </p:nvSpPr>
          <p:spPr>
            <a:xfrm>
              <a:off x="1667389" y="3381787"/>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7" name="Oval 346"/>
            <p:cNvSpPr/>
            <p:nvPr/>
          </p:nvSpPr>
          <p:spPr>
            <a:xfrm>
              <a:off x="2794891" y="4675695"/>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8" name="Oval 347"/>
            <p:cNvSpPr/>
            <p:nvPr/>
          </p:nvSpPr>
          <p:spPr>
            <a:xfrm>
              <a:off x="2706041" y="433111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9" name="Oval 348"/>
            <p:cNvSpPr/>
            <p:nvPr/>
          </p:nvSpPr>
          <p:spPr>
            <a:xfrm>
              <a:off x="2396095" y="397534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0" name="Oval 349"/>
            <p:cNvSpPr/>
            <p:nvPr/>
          </p:nvSpPr>
          <p:spPr>
            <a:xfrm>
              <a:off x="4947468" y="500831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1" name="Oval 350"/>
            <p:cNvSpPr/>
            <p:nvPr/>
          </p:nvSpPr>
          <p:spPr>
            <a:xfrm>
              <a:off x="6030867" y="382272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2" name="Oval 351"/>
            <p:cNvSpPr/>
            <p:nvPr/>
          </p:nvSpPr>
          <p:spPr>
            <a:xfrm>
              <a:off x="6076220" y="381624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3" name="Oval 352"/>
            <p:cNvSpPr/>
            <p:nvPr/>
          </p:nvSpPr>
          <p:spPr>
            <a:xfrm>
              <a:off x="6108615" y="3861603"/>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4" name="Oval 353"/>
            <p:cNvSpPr/>
            <p:nvPr/>
          </p:nvSpPr>
          <p:spPr>
            <a:xfrm>
              <a:off x="6250865" y="380890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5" name="Oval 354"/>
            <p:cNvSpPr/>
            <p:nvPr/>
          </p:nvSpPr>
          <p:spPr>
            <a:xfrm>
              <a:off x="7061800" y="3113058"/>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6" name="Oval 355"/>
            <p:cNvSpPr/>
            <p:nvPr/>
          </p:nvSpPr>
          <p:spPr>
            <a:xfrm>
              <a:off x="7018121" y="315665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7" name="Oval 356"/>
            <p:cNvSpPr/>
            <p:nvPr/>
          </p:nvSpPr>
          <p:spPr>
            <a:xfrm>
              <a:off x="6963637" y="3649500"/>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8" name="Oval 357"/>
            <p:cNvSpPr/>
            <p:nvPr/>
          </p:nvSpPr>
          <p:spPr>
            <a:xfrm>
              <a:off x="7014347" y="3663394"/>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9" name="Oval 358"/>
            <p:cNvSpPr/>
            <p:nvPr/>
          </p:nvSpPr>
          <p:spPr>
            <a:xfrm>
              <a:off x="7017522" y="3709972"/>
              <a:ext cx="66845" cy="66845"/>
            </a:xfrm>
            <a:prstGeom prst="ellipse">
              <a:avLst/>
            </a:prstGeom>
            <a:solidFill>
              <a:srgbClr val="FD5C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grpSp>
    </p:spTree>
    <p:extLst>
      <p:ext uri="{BB962C8B-B14F-4D97-AF65-F5344CB8AC3E}">
        <p14:creationId xmlns:p14="http://schemas.microsoft.com/office/powerpoint/2010/main" val="68905121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7796659" cy="654570"/>
          </a:xfrm>
        </p:spPr>
        <p:txBody>
          <a:bodyPr/>
          <a:lstStyle/>
          <a:p>
            <a:r>
              <a:rPr lang="en-US" dirty="0"/>
              <a:t>Base </a:t>
            </a:r>
            <a:r>
              <a:rPr lang="en-US" dirty="0" err="1"/>
              <a:t>Instalada</a:t>
            </a:r>
            <a:r>
              <a:rPr lang="en-US" dirty="0"/>
              <a:t> – Wärtsilä Powering the World*</a:t>
            </a:r>
            <a:endParaRPr lang="en-GB" dirty="0"/>
          </a:p>
        </p:txBody>
      </p:sp>
      <p:grpSp>
        <p:nvGrpSpPr>
          <p:cNvPr id="6" name="Group 2"/>
          <p:cNvGrpSpPr>
            <a:grpSpLocks/>
          </p:cNvGrpSpPr>
          <p:nvPr/>
        </p:nvGrpSpPr>
        <p:grpSpPr bwMode="auto">
          <a:xfrm>
            <a:off x="0" y="620688"/>
            <a:ext cx="9134475" cy="5491162"/>
            <a:chOff x="0" y="391"/>
            <a:chExt cx="5754" cy="3459"/>
          </a:xfrm>
          <a:solidFill>
            <a:schemeClr val="accent1">
              <a:lumMod val="40000"/>
              <a:lumOff val="60000"/>
            </a:schemeClr>
          </a:solidFill>
        </p:grpSpPr>
        <p:sp>
          <p:nvSpPr>
            <p:cNvPr id="7" name="Freeform 3"/>
            <p:cNvSpPr>
              <a:spLocks/>
            </p:cNvSpPr>
            <p:nvPr/>
          </p:nvSpPr>
          <p:spPr bwMode="auto">
            <a:xfrm>
              <a:off x="4380" y="2311"/>
              <a:ext cx="164" cy="186"/>
            </a:xfrm>
            <a:custGeom>
              <a:avLst/>
              <a:gdLst>
                <a:gd name="T0" fmla="*/ 42 w 164"/>
                <a:gd name="T1" fmla="*/ 142 h 186"/>
                <a:gd name="T2" fmla="*/ 0 w 164"/>
                <a:gd name="T3" fmla="*/ 54 h 186"/>
                <a:gd name="T4" fmla="*/ 50 w 164"/>
                <a:gd name="T5" fmla="*/ 0 h 186"/>
                <a:gd name="T6" fmla="*/ 112 w 164"/>
                <a:gd name="T7" fmla="*/ 38 h 186"/>
                <a:gd name="T8" fmla="*/ 120 w 164"/>
                <a:gd name="T9" fmla="*/ 76 h 186"/>
                <a:gd name="T10" fmla="*/ 120 w 164"/>
                <a:gd name="T11" fmla="*/ 94 h 186"/>
                <a:gd name="T12" fmla="*/ 158 w 164"/>
                <a:gd name="T13" fmla="*/ 140 h 186"/>
                <a:gd name="T14" fmla="*/ 164 w 164"/>
                <a:gd name="T15" fmla="*/ 178 h 186"/>
                <a:gd name="T16" fmla="*/ 120 w 164"/>
                <a:gd name="T17" fmla="*/ 186 h 186"/>
                <a:gd name="T18" fmla="*/ 84 w 164"/>
                <a:gd name="T19" fmla="*/ 176 h 186"/>
                <a:gd name="T20" fmla="*/ 42 w 164"/>
                <a:gd name="T21" fmla="*/ 142 h 1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
                <a:gd name="T34" fmla="*/ 0 h 186"/>
                <a:gd name="T35" fmla="*/ 164 w 164"/>
                <a:gd name="T36" fmla="*/ 186 h 18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 h="186">
                  <a:moveTo>
                    <a:pt x="42" y="142"/>
                  </a:moveTo>
                  <a:lnTo>
                    <a:pt x="0" y="54"/>
                  </a:lnTo>
                  <a:lnTo>
                    <a:pt x="50" y="0"/>
                  </a:lnTo>
                  <a:lnTo>
                    <a:pt x="112" y="38"/>
                  </a:lnTo>
                  <a:lnTo>
                    <a:pt x="120" y="76"/>
                  </a:lnTo>
                  <a:lnTo>
                    <a:pt x="120" y="94"/>
                  </a:lnTo>
                  <a:lnTo>
                    <a:pt x="158" y="140"/>
                  </a:lnTo>
                  <a:lnTo>
                    <a:pt x="164" y="178"/>
                  </a:lnTo>
                  <a:lnTo>
                    <a:pt x="120" y="186"/>
                  </a:lnTo>
                  <a:lnTo>
                    <a:pt x="84" y="176"/>
                  </a:lnTo>
                  <a:lnTo>
                    <a:pt x="42" y="142"/>
                  </a:lnTo>
                  <a:close/>
                </a:path>
              </a:pathLst>
            </a:custGeom>
            <a:grpFill/>
            <a:ln w="12700">
              <a:noFill/>
              <a:round/>
              <a:headEnd/>
              <a:tailEnd/>
            </a:ln>
          </p:spPr>
          <p:txBody>
            <a:bodyPr anchor="ctr"/>
            <a:lstStyle/>
            <a:p>
              <a:endParaRPr lang="en-GB">
                <a:solidFill>
                  <a:srgbClr val="000000"/>
                </a:solidFill>
                <a:latin typeface="Arial"/>
              </a:endParaRPr>
            </a:p>
          </p:txBody>
        </p:sp>
        <p:sp>
          <p:nvSpPr>
            <p:cNvPr id="8" name="Freeform 4"/>
            <p:cNvSpPr>
              <a:spLocks/>
            </p:cNvSpPr>
            <p:nvPr/>
          </p:nvSpPr>
          <p:spPr bwMode="auto">
            <a:xfrm>
              <a:off x="4340" y="2633"/>
              <a:ext cx="179" cy="189"/>
            </a:xfrm>
            <a:custGeom>
              <a:avLst/>
              <a:gdLst>
                <a:gd name="T0" fmla="*/ 1 w 121"/>
                <a:gd name="T1" fmla="*/ 0 h 128"/>
                <a:gd name="T2" fmla="*/ 28 w 121"/>
                <a:gd name="T3" fmla="*/ 0 h 128"/>
                <a:gd name="T4" fmla="*/ 40 w 121"/>
                <a:gd name="T5" fmla="*/ 13 h 128"/>
                <a:gd name="T6" fmla="*/ 59 w 121"/>
                <a:gd name="T7" fmla="*/ 19 h 128"/>
                <a:gd name="T8" fmla="*/ 107 w 121"/>
                <a:gd name="T9" fmla="*/ 22 h 128"/>
                <a:gd name="T10" fmla="*/ 123 w 121"/>
                <a:gd name="T11" fmla="*/ 22 h 128"/>
                <a:gd name="T12" fmla="*/ 149 w 121"/>
                <a:gd name="T13" fmla="*/ 41 h 128"/>
                <a:gd name="T14" fmla="*/ 149 w 121"/>
                <a:gd name="T15" fmla="*/ 59 h 128"/>
                <a:gd name="T16" fmla="*/ 169 w 121"/>
                <a:gd name="T17" fmla="*/ 77 h 128"/>
                <a:gd name="T18" fmla="*/ 228 w 121"/>
                <a:gd name="T19" fmla="*/ 114 h 128"/>
                <a:gd name="T20" fmla="*/ 259 w 121"/>
                <a:gd name="T21" fmla="*/ 151 h 128"/>
                <a:gd name="T22" fmla="*/ 278 w 121"/>
                <a:gd name="T23" fmla="*/ 168 h 128"/>
                <a:gd name="T24" fmla="*/ 302 w 121"/>
                <a:gd name="T25" fmla="*/ 189 h 128"/>
                <a:gd name="T26" fmla="*/ 302 w 121"/>
                <a:gd name="T27" fmla="*/ 182 h 128"/>
                <a:gd name="T28" fmla="*/ 320 w 121"/>
                <a:gd name="T29" fmla="*/ 188 h 128"/>
                <a:gd name="T30" fmla="*/ 339 w 121"/>
                <a:gd name="T31" fmla="*/ 210 h 128"/>
                <a:gd name="T32" fmla="*/ 364 w 121"/>
                <a:gd name="T33" fmla="*/ 219 h 128"/>
                <a:gd name="T34" fmla="*/ 379 w 121"/>
                <a:gd name="T35" fmla="*/ 238 h 128"/>
                <a:gd name="T36" fmla="*/ 383 w 121"/>
                <a:gd name="T37" fmla="*/ 229 h 128"/>
                <a:gd name="T38" fmla="*/ 392 w 121"/>
                <a:gd name="T39" fmla="*/ 242 h 128"/>
                <a:gd name="T40" fmla="*/ 420 w 121"/>
                <a:gd name="T41" fmla="*/ 242 h 128"/>
                <a:gd name="T42" fmla="*/ 420 w 121"/>
                <a:gd name="T43" fmla="*/ 251 h 128"/>
                <a:gd name="T44" fmla="*/ 411 w 121"/>
                <a:gd name="T45" fmla="*/ 257 h 128"/>
                <a:gd name="T46" fmla="*/ 419 w 121"/>
                <a:gd name="T47" fmla="*/ 270 h 128"/>
                <a:gd name="T48" fmla="*/ 407 w 121"/>
                <a:gd name="T49" fmla="*/ 279 h 128"/>
                <a:gd name="T50" fmla="*/ 439 w 121"/>
                <a:gd name="T51" fmla="*/ 270 h 128"/>
                <a:gd name="T52" fmla="*/ 451 w 121"/>
                <a:gd name="T53" fmla="*/ 279 h 128"/>
                <a:gd name="T54" fmla="*/ 457 w 121"/>
                <a:gd name="T55" fmla="*/ 297 h 128"/>
                <a:gd name="T56" fmla="*/ 457 w 121"/>
                <a:gd name="T57" fmla="*/ 312 h 128"/>
                <a:gd name="T58" fmla="*/ 447 w 121"/>
                <a:gd name="T59" fmla="*/ 323 h 128"/>
                <a:gd name="T60" fmla="*/ 447 w 121"/>
                <a:gd name="T61" fmla="*/ 343 h 128"/>
                <a:gd name="T62" fmla="*/ 470 w 121"/>
                <a:gd name="T63" fmla="*/ 351 h 128"/>
                <a:gd name="T64" fmla="*/ 488 w 121"/>
                <a:gd name="T65" fmla="*/ 357 h 128"/>
                <a:gd name="T66" fmla="*/ 499 w 121"/>
                <a:gd name="T67" fmla="*/ 399 h 128"/>
                <a:gd name="T68" fmla="*/ 512 w 121"/>
                <a:gd name="T69" fmla="*/ 406 h 128"/>
                <a:gd name="T70" fmla="*/ 512 w 121"/>
                <a:gd name="T71" fmla="*/ 421 h 128"/>
                <a:gd name="T72" fmla="*/ 556 w 121"/>
                <a:gd name="T73" fmla="*/ 427 h 128"/>
                <a:gd name="T74" fmla="*/ 580 w 121"/>
                <a:gd name="T75" fmla="*/ 458 h 128"/>
                <a:gd name="T76" fmla="*/ 570 w 121"/>
                <a:gd name="T77" fmla="*/ 495 h 128"/>
                <a:gd name="T78" fmla="*/ 575 w 121"/>
                <a:gd name="T79" fmla="*/ 506 h 128"/>
                <a:gd name="T80" fmla="*/ 561 w 121"/>
                <a:gd name="T81" fmla="*/ 605 h 128"/>
                <a:gd name="T82" fmla="*/ 540 w 121"/>
                <a:gd name="T83" fmla="*/ 595 h 128"/>
                <a:gd name="T84" fmla="*/ 531 w 121"/>
                <a:gd name="T85" fmla="*/ 605 h 128"/>
                <a:gd name="T86" fmla="*/ 501 w 121"/>
                <a:gd name="T87" fmla="*/ 589 h 128"/>
                <a:gd name="T88" fmla="*/ 507 w 121"/>
                <a:gd name="T89" fmla="*/ 608 h 128"/>
                <a:gd name="T90" fmla="*/ 451 w 121"/>
                <a:gd name="T91" fmla="*/ 557 h 128"/>
                <a:gd name="T92" fmla="*/ 401 w 121"/>
                <a:gd name="T93" fmla="*/ 518 h 128"/>
                <a:gd name="T94" fmla="*/ 383 w 121"/>
                <a:gd name="T95" fmla="*/ 508 h 128"/>
                <a:gd name="T96" fmla="*/ 371 w 121"/>
                <a:gd name="T97" fmla="*/ 489 h 128"/>
                <a:gd name="T98" fmla="*/ 309 w 121"/>
                <a:gd name="T99" fmla="*/ 412 h 128"/>
                <a:gd name="T100" fmla="*/ 283 w 121"/>
                <a:gd name="T101" fmla="*/ 357 h 128"/>
                <a:gd name="T102" fmla="*/ 251 w 121"/>
                <a:gd name="T103" fmla="*/ 312 h 128"/>
                <a:gd name="T104" fmla="*/ 228 w 121"/>
                <a:gd name="T105" fmla="*/ 285 h 128"/>
                <a:gd name="T106" fmla="*/ 191 w 121"/>
                <a:gd name="T107" fmla="*/ 219 h 128"/>
                <a:gd name="T108" fmla="*/ 178 w 121"/>
                <a:gd name="T109" fmla="*/ 189 h 128"/>
                <a:gd name="T110" fmla="*/ 133 w 121"/>
                <a:gd name="T111" fmla="*/ 177 h 128"/>
                <a:gd name="T112" fmla="*/ 120 w 121"/>
                <a:gd name="T113" fmla="*/ 142 h 128"/>
                <a:gd name="T114" fmla="*/ 81 w 121"/>
                <a:gd name="T115" fmla="*/ 100 h 128"/>
                <a:gd name="T116" fmla="*/ 1 w 121"/>
                <a:gd name="T117" fmla="*/ 22 h 128"/>
                <a:gd name="T118" fmla="*/ 0 w 121"/>
                <a:gd name="T119" fmla="*/ 0 h 12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21"/>
                <a:gd name="T181" fmla="*/ 0 h 128"/>
                <a:gd name="T182" fmla="*/ 121 w 121"/>
                <a:gd name="T183" fmla="*/ 128 h 12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21" h="128">
                  <a:moveTo>
                    <a:pt x="0" y="0"/>
                  </a:moveTo>
                  <a:lnTo>
                    <a:pt x="1" y="0"/>
                  </a:lnTo>
                  <a:lnTo>
                    <a:pt x="2" y="0"/>
                  </a:lnTo>
                  <a:lnTo>
                    <a:pt x="6" y="0"/>
                  </a:lnTo>
                  <a:lnTo>
                    <a:pt x="7" y="1"/>
                  </a:lnTo>
                  <a:lnTo>
                    <a:pt x="8" y="3"/>
                  </a:lnTo>
                  <a:lnTo>
                    <a:pt x="11" y="4"/>
                  </a:lnTo>
                  <a:lnTo>
                    <a:pt x="12" y="4"/>
                  </a:lnTo>
                  <a:lnTo>
                    <a:pt x="20" y="4"/>
                  </a:lnTo>
                  <a:lnTo>
                    <a:pt x="22" y="5"/>
                  </a:lnTo>
                  <a:lnTo>
                    <a:pt x="25" y="5"/>
                  </a:lnTo>
                  <a:lnTo>
                    <a:pt x="26" y="5"/>
                  </a:lnTo>
                  <a:lnTo>
                    <a:pt x="30" y="8"/>
                  </a:lnTo>
                  <a:lnTo>
                    <a:pt x="31" y="9"/>
                  </a:lnTo>
                  <a:lnTo>
                    <a:pt x="31" y="11"/>
                  </a:lnTo>
                  <a:lnTo>
                    <a:pt x="31" y="12"/>
                  </a:lnTo>
                  <a:lnTo>
                    <a:pt x="33" y="13"/>
                  </a:lnTo>
                  <a:lnTo>
                    <a:pt x="35" y="16"/>
                  </a:lnTo>
                  <a:lnTo>
                    <a:pt x="40" y="21"/>
                  </a:lnTo>
                  <a:lnTo>
                    <a:pt x="47" y="24"/>
                  </a:lnTo>
                  <a:lnTo>
                    <a:pt x="53" y="30"/>
                  </a:lnTo>
                  <a:lnTo>
                    <a:pt x="54" y="32"/>
                  </a:lnTo>
                  <a:lnTo>
                    <a:pt x="56" y="33"/>
                  </a:lnTo>
                  <a:lnTo>
                    <a:pt x="58" y="35"/>
                  </a:lnTo>
                  <a:lnTo>
                    <a:pt x="62" y="39"/>
                  </a:lnTo>
                  <a:lnTo>
                    <a:pt x="63" y="40"/>
                  </a:lnTo>
                  <a:lnTo>
                    <a:pt x="63" y="39"/>
                  </a:lnTo>
                  <a:lnTo>
                    <a:pt x="63" y="38"/>
                  </a:lnTo>
                  <a:lnTo>
                    <a:pt x="65" y="38"/>
                  </a:lnTo>
                  <a:lnTo>
                    <a:pt x="67" y="39"/>
                  </a:lnTo>
                  <a:lnTo>
                    <a:pt x="69" y="43"/>
                  </a:lnTo>
                  <a:lnTo>
                    <a:pt x="71" y="44"/>
                  </a:lnTo>
                  <a:lnTo>
                    <a:pt x="72" y="44"/>
                  </a:lnTo>
                  <a:lnTo>
                    <a:pt x="76" y="46"/>
                  </a:lnTo>
                  <a:lnTo>
                    <a:pt x="78" y="49"/>
                  </a:lnTo>
                  <a:lnTo>
                    <a:pt x="79" y="50"/>
                  </a:lnTo>
                  <a:lnTo>
                    <a:pt x="79" y="48"/>
                  </a:lnTo>
                  <a:lnTo>
                    <a:pt x="80" y="48"/>
                  </a:lnTo>
                  <a:lnTo>
                    <a:pt x="81" y="50"/>
                  </a:lnTo>
                  <a:lnTo>
                    <a:pt x="82" y="51"/>
                  </a:lnTo>
                  <a:lnTo>
                    <a:pt x="86" y="51"/>
                  </a:lnTo>
                  <a:lnTo>
                    <a:pt x="88" y="51"/>
                  </a:lnTo>
                  <a:lnTo>
                    <a:pt x="88" y="52"/>
                  </a:lnTo>
                  <a:lnTo>
                    <a:pt x="88" y="53"/>
                  </a:lnTo>
                  <a:lnTo>
                    <a:pt x="87" y="54"/>
                  </a:lnTo>
                  <a:lnTo>
                    <a:pt x="86" y="54"/>
                  </a:lnTo>
                  <a:lnTo>
                    <a:pt x="87" y="55"/>
                  </a:lnTo>
                  <a:lnTo>
                    <a:pt x="87" y="57"/>
                  </a:lnTo>
                  <a:lnTo>
                    <a:pt x="87" y="58"/>
                  </a:lnTo>
                  <a:lnTo>
                    <a:pt x="85" y="59"/>
                  </a:lnTo>
                  <a:lnTo>
                    <a:pt x="85" y="60"/>
                  </a:lnTo>
                  <a:lnTo>
                    <a:pt x="92" y="57"/>
                  </a:lnTo>
                  <a:lnTo>
                    <a:pt x="93" y="58"/>
                  </a:lnTo>
                  <a:lnTo>
                    <a:pt x="94" y="59"/>
                  </a:lnTo>
                  <a:lnTo>
                    <a:pt x="95" y="61"/>
                  </a:lnTo>
                  <a:lnTo>
                    <a:pt x="95" y="62"/>
                  </a:lnTo>
                  <a:lnTo>
                    <a:pt x="93" y="65"/>
                  </a:lnTo>
                  <a:lnTo>
                    <a:pt x="95" y="66"/>
                  </a:lnTo>
                  <a:lnTo>
                    <a:pt x="94" y="67"/>
                  </a:lnTo>
                  <a:lnTo>
                    <a:pt x="93" y="68"/>
                  </a:lnTo>
                  <a:lnTo>
                    <a:pt x="92" y="70"/>
                  </a:lnTo>
                  <a:lnTo>
                    <a:pt x="93" y="72"/>
                  </a:lnTo>
                  <a:lnTo>
                    <a:pt x="97" y="74"/>
                  </a:lnTo>
                  <a:lnTo>
                    <a:pt x="98" y="74"/>
                  </a:lnTo>
                  <a:lnTo>
                    <a:pt x="99" y="75"/>
                  </a:lnTo>
                  <a:lnTo>
                    <a:pt x="102" y="75"/>
                  </a:lnTo>
                  <a:lnTo>
                    <a:pt x="104" y="82"/>
                  </a:lnTo>
                  <a:lnTo>
                    <a:pt x="104" y="84"/>
                  </a:lnTo>
                  <a:lnTo>
                    <a:pt x="105" y="84"/>
                  </a:lnTo>
                  <a:lnTo>
                    <a:pt x="107" y="85"/>
                  </a:lnTo>
                  <a:lnTo>
                    <a:pt x="108" y="86"/>
                  </a:lnTo>
                  <a:lnTo>
                    <a:pt x="107" y="89"/>
                  </a:lnTo>
                  <a:lnTo>
                    <a:pt x="114" y="89"/>
                  </a:lnTo>
                  <a:lnTo>
                    <a:pt x="116" y="90"/>
                  </a:lnTo>
                  <a:lnTo>
                    <a:pt x="119" y="95"/>
                  </a:lnTo>
                  <a:lnTo>
                    <a:pt x="121" y="96"/>
                  </a:lnTo>
                  <a:lnTo>
                    <a:pt x="121" y="98"/>
                  </a:lnTo>
                  <a:lnTo>
                    <a:pt x="119" y="104"/>
                  </a:lnTo>
                  <a:lnTo>
                    <a:pt x="120" y="105"/>
                  </a:lnTo>
                  <a:lnTo>
                    <a:pt x="120" y="106"/>
                  </a:lnTo>
                  <a:lnTo>
                    <a:pt x="118" y="127"/>
                  </a:lnTo>
                  <a:lnTo>
                    <a:pt x="117" y="127"/>
                  </a:lnTo>
                  <a:lnTo>
                    <a:pt x="113" y="124"/>
                  </a:lnTo>
                  <a:lnTo>
                    <a:pt x="113" y="125"/>
                  </a:lnTo>
                  <a:lnTo>
                    <a:pt x="112" y="127"/>
                  </a:lnTo>
                  <a:lnTo>
                    <a:pt x="111" y="127"/>
                  </a:lnTo>
                  <a:lnTo>
                    <a:pt x="107" y="124"/>
                  </a:lnTo>
                  <a:lnTo>
                    <a:pt x="105" y="124"/>
                  </a:lnTo>
                  <a:lnTo>
                    <a:pt x="107" y="128"/>
                  </a:lnTo>
                  <a:lnTo>
                    <a:pt x="106" y="128"/>
                  </a:lnTo>
                  <a:lnTo>
                    <a:pt x="96" y="118"/>
                  </a:lnTo>
                  <a:lnTo>
                    <a:pt x="94" y="117"/>
                  </a:lnTo>
                  <a:lnTo>
                    <a:pt x="93" y="117"/>
                  </a:lnTo>
                  <a:lnTo>
                    <a:pt x="84" y="109"/>
                  </a:lnTo>
                  <a:lnTo>
                    <a:pt x="81" y="109"/>
                  </a:lnTo>
                  <a:lnTo>
                    <a:pt x="80" y="107"/>
                  </a:lnTo>
                  <a:lnTo>
                    <a:pt x="79" y="104"/>
                  </a:lnTo>
                  <a:lnTo>
                    <a:pt x="78" y="103"/>
                  </a:lnTo>
                  <a:lnTo>
                    <a:pt x="76" y="101"/>
                  </a:lnTo>
                  <a:lnTo>
                    <a:pt x="64" y="87"/>
                  </a:lnTo>
                  <a:lnTo>
                    <a:pt x="63" y="84"/>
                  </a:lnTo>
                  <a:lnTo>
                    <a:pt x="59" y="75"/>
                  </a:lnTo>
                  <a:lnTo>
                    <a:pt x="58" y="72"/>
                  </a:lnTo>
                  <a:lnTo>
                    <a:pt x="53" y="66"/>
                  </a:lnTo>
                  <a:lnTo>
                    <a:pt x="51" y="63"/>
                  </a:lnTo>
                  <a:lnTo>
                    <a:pt x="47" y="60"/>
                  </a:lnTo>
                  <a:lnTo>
                    <a:pt x="45" y="60"/>
                  </a:lnTo>
                  <a:lnTo>
                    <a:pt x="40" y="46"/>
                  </a:lnTo>
                  <a:lnTo>
                    <a:pt x="40" y="44"/>
                  </a:lnTo>
                  <a:lnTo>
                    <a:pt x="37" y="40"/>
                  </a:lnTo>
                  <a:lnTo>
                    <a:pt x="31" y="37"/>
                  </a:lnTo>
                  <a:lnTo>
                    <a:pt x="28" y="37"/>
                  </a:lnTo>
                  <a:lnTo>
                    <a:pt x="27" y="31"/>
                  </a:lnTo>
                  <a:lnTo>
                    <a:pt x="25" y="30"/>
                  </a:lnTo>
                  <a:lnTo>
                    <a:pt x="21" y="24"/>
                  </a:lnTo>
                  <a:lnTo>
                    <a:pt x="17" y="21"/>
                  </a:lnTo>
                  <a:lnTo>
                    <a:pt x="15" y="21"/>
                  </a:lnTo>
                  <a:lnTo>
                    <a:pt x="1" y="5"/>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 name="Freeform 5"/>
            <p:cNvSpPr>
              <a:spLocks/>
            </p:cNvSpPr>
            <p:nvPr/>
          </p:nvSpPr>
          <p:spPr bwMode="auto">
            <a:xfrm>
              <a:off x="4506" y="2824"/>
              <a:ext cx="153" cy="47"/>
            </a:xfrm>
            <a:custGeom>
              <a:avLst/>
              <a:gdLst>
                <a:gd name="T0" fmla="*/ 359 w 103"/>
                <a:gd name="T1" fmla="*/ 120 h 32"/>
                <a:gd name="T2" fmla="*/ 328 w 103"/>
                <a:gd name="T3" fmla="*/ 120 h 32"/>
                <a:gd name="T4" fmla="*/ 322 w 103"/>
                <a:gd name="T5" fmla="*/ 116 h 32"/>
                <a:gd name="T6" fmla="*/ 263 w 103"/>
                <a:gd name="T7" fmla="*/ 100 h 32"/>
                <a:gd name="T8" fmla="*/ 209 w 103"/>
                <a:gd name="T9" fmla="*/ 88 h 32"/>
                <a:gd name="T10" fmla="*/ 204 w 103"/>
                <a:gd name="T11" fmla="*/ 93 h 32"/>
                <a:gd name="T12" fmla="*/ 190 w 103"/>
                <a:gd name="T13" fmla="*/ 88 h 32"/>
                <a:gd name="T14" fmla="*/ 181 w 103"/>
                <a:gd name="T15" fmla="*/ 100 h 32"/>
                <a:gd name="T16" fmla="*/ 62 w 103"/>
                <a:gd name="T17" fmla="*/ 68 h 32"/>
                <a:gd name="T18" fmla="*/ 68 w 103"/>
                <a:gd name="T19" fmla="*/ 56 h 32"/>
                <a:gd name="T20" fmla="*/ 0 w 103"/>
                <a:gd name="T21" fmla="*/ 38 h 32"/>
                <a:gd name="T22" fmla="*/ 9 w 103"/>
                <a:gd name="T23" fmla="*/ 38 h 32"/>
                <a:gd name="T24" fmla="*/ 19 w 103"/>
                <a:gd name="T25" fmla="*/ 32 h 32"/>
                <a:gd name="T26" fmla="*/ 28 w 103"/>
                <a:gd name="T27" fmla="*/ 28 h 32"/>
                <a:gd name="T28" fmla="*/ 53 w 103"/>
                <a:gd name="T29" fmla="*/ 0 h 32"/>
                <a:gd name="T30" fmla="*/ 101 w 103"/>
                <a:gd name="T31" fmla="*/ 0 h 32"/>
                <a:gd name="T32" fmla="*/ 117 w 103"/>
                <a:gd name="T33" fmla="*/ 1 h 32"/>
                <a:gd name="T34" fmla="*/ 168 w 103"/>
                <a:gd name="T35" fmla="*/ 19 h 32"/>
                <a:gd name="T36" fmla="*/ 183 w 103"/>
                <a:gd name="T37" fmla="*/ 41 h 32"/>
                <a:gd name="T38" fmla="*/ 232 w 103"/>
                <a:gd name="T39" fmla="*/ 41 h 32"/>
                <a:gd name="T40" fmla="*/ 282 w 103"/>
                <a:gd name="T41" fmla="*/ 51 h 32"/>
                <a:gd name="T42" fmla="*/ 299 w 103"/>
                <a:gd name="T43" fmla="*/ 28 h 32"/>
                <a:gd name="T44" fmla="*/ 310 w 103"/>
                <a:gd name="T45" fmla="*/ 22 h 32"/>
                <a:gd name="T46" fmla="*/ 322 w 103"/>
                <a:gd name="T47" fmla="*/ 38 h 32"/>
                <a:gd name="T48" fmla="*/ 340 w 103"/>
                <a:gd name="T49" fmla="*/ 32 h 32"/>
                <a:gd name="T50" fmla="*/ 391 w 103"/>
                <a:gd name="T51" fmla="*/ 47 h 32"/>
                <a:gd name="T52" fmla="*/ 404 w 103"/>
                <a:gd name="T53" fmla="*/ 68 h 32"/>
                <a:gd name="T54" fmla="*/ 413 w 103"/>
                <a:gd name="T55" fmla="*/ 82 h 32"/>
                <a:gd name="T56" fmla="*/ 478 w 103"/>
                <a:gd name="T57" fmla="*/ 88 h 32"/>
                <a:gd name="T58" fmla="*/ 499 w 103"/>
                <a:gd name="T59" fmla="*/ 100 h 32"/>
                <a:gd name="T60" fmla="*/ 501 w 103"/>
                <a:gd name="T61" fmla="*/ 148 h 32"/>
                <a:gd name="T62" fmla="*/ 492 w 103"/>
                <a:gd name="T63" fmla="*/ 140 h 32"/>
                <a:gd name="T64" fmla="*/ 404 w 103"/>
                <a:gd name="T65" fmla="*/ 129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3"/>
                <a:gd name="T100" fmla="*/ 0 h 32"/>
                <a:gd name="T101" fmla="*/ 103 w 103"/>
                <a:gd name="T102" fmla="*/ 32 h 3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3" h="32">
                  <a:moveTo>
                    <a:pt x="76" y="26"/>
                  </a:moveTo>
                  <a:lnTo>
                    <a:pt x="74" y="26"/>
                  </a:lnTo>
                  <a:lnTo>
                    <a:pt x="72" y="27"/>
                  </a:lnTo>
                  <a:lnTo>
                    <a:pt x="67" y="26"/>
                  </a:lnTo>
                  <a:lnTo>
                    <a:pt x="67" y="25"/>
                  </a:lnTo>
                  <a:lnTo>
                    <a:pt x="66" y="25"/>
                  </a:lnTo>
                  <a:lnTo>
                    <a:pt x="62" y="25"/>
                  </a:lnTo>
                  <a:lnTo>
                    <a:pt x="54" y="21"/>
                  </a:lnTo>
                  <a:lnTo>
                    <a:pt x="44" y="19"/>
                  </a:lnTo>
                  <a:lnTo>
                    <a:pt x="43" y="19"/>
                  </a:lnTo>
                  <a:lnTo>
                    <a:pt x="43" y="20"/>
                  </a:lnTo>
                  <a:lnTo>
                    <a:pt x="42" y="20"/>
                  </a:lnTo>
                  <a:lnTo>
                    <a:pt x="41" y="19"/>
                  </a:lnTo>
                  <a:lnTo>
                    <a:pt x="39" y="19"/>
                  </a:lnTo>
                  <a:lnTo>
                    <a:pt x="38" y="20"/>
                  </a:lnTo>
                  <a:lnTo>
                    <a:pt x="37" y="21"/>
                  </a:lnTo>
                  <a:lnTo>
                    <a:pt x="14" y="15"/>
                  </a:lnTo>
                  <a:lnTo>
                    <a:pt x="13" y="14"/>
                  </a:lnTo>
                  <a:lnTo>
                    <a:pt x="15" y="12"/>
                  </a:lnTo>
                  <a:lnTo>
                    <a:pt x="14" y="12"/>
                  </a:lnTo>
                  <a:lnTo>
                    <a:pt x="1" y="9"/>
                  </a:lnTo>
                  <a:lnTo>
                    <a:pt x="0" y="8"/>
                  </a:lnTo>
                  <a:lnTo>
                    <a:pt x="1" y="7"/>
                  </a:lnTo>
                  <a:lnTo>
                    <a:pt x="2" y="8"/>
                  </a:lnTo>
                  <a:lnTo>
                    <a:pt x="3" y="8"/>
                  </a:lnTo>
                  <a:lnTo>
                    <a:pt x="4" y="7"/>
                  </a:lnTo>
                  <a:lnTo>
                    <a:pt x="5" y="6"/>
                  </a:lnTo>
                  <a:lnTo>
                    <a:pt x="6" y="6"/>
                  </a:lnTo>
                  <a:lnTo>
                    <a:pt x="8" y="1"/>
                  </a:lnTo>
                  <a:lnTo>
                    <a:pt x="11" y="0"/>
                  </a:lnTo>
                  <a:lnTo>
                    <a:pt x="18" y="1"/>
                  </a:lnTo>
                  <a:lnTo>
                    <a:pt x="21" y="0"/>
                  </a:lnTo>
                  <a:lnTo>
                    <a:pt x="23" y="0"/>
                  </a:lnTo>
                  <a:lnTo>
                    <a:pt x="24" y="1"/>
                  </a:lnTo>
                  <a:lnTo>
                    <a:pt x="25" y="3"/>
                  </a:lnTo>
                  <a:lnTo>
                    <a:pt x="34" y="4"/>
                  </a:lnTo>
                  <a:lnTo>
                    <a:pt x="36" y="6"/>
                  </a:lnTo>
                  <a:lnTo>
                    <a:pt x="38" y="9"/>
                  </a:lnTo>
                  <a:lnTo>
                    <a:pt x="46" y="10"/>
                  </a:lnTo>
                  <a:lnTo>
                    <a:pt x="48" y="9"/>
                  </a:lnTo>
                  <a:lnTo>
                    <a:pt x="57" y="11"/>
                  </a:lnTo>
                  <a:lnTo>
                    <a:pt x="58" y="11"/>
                  </a:lnTo>
                  <a:lnTo>
                    <a:pt x="60" y="7"/>
                  </a:lnTo>
                  <a:lnTo>
                    <a:pt x="61" y="6"/>
                  </a:lnTo>
                  <a:lnTo>
                    <a:pt x="62" y="5"/>
                  </a:lnTo>
                  <a:lnTo>
                    <a:pt x="64" y="5"/>
                  </a:lnTo>
                  <a:lnTo>
                    <a:pt x="65" y="7"/>
                  </a:lnTo>
                  <a:lnTo>
                    <a:pt x="66" y="8"/>
                  </a:lnTo>
                  <a:lnTo>
                    <a:pt x="68" y="8"/>
                  </a:lnTo>
                  <a:lnTo>
                    <a:pt x="70" y="7"/>
                  </a:lnTo>
                  <a:lnTo>
                    <a:pt x="76" y="10"/>
                  </a:lnTo>
                  <a:lnTo>
                    <a:pt x="80" y="10"/>
                  </a:lnTo>
                  <a:lnTo>
                    <a:pt x="81" y="11"/>
                  </a:lnTo>
                  <a:lnTo>
                    <a:pt x="83" y="14"/>
                  </a:lnTo>
                  <a:lnTo>
                    <a:pt x="84" y="15"/>
                  </a:lnTo>
                  <a:lnTo>
                    <a:pt x="85" y="18"/>
                  </a:lnTo>
                  <a:lnTo>
                    <a:pt x="89" y="20"/>
                  </a:lnTo>
                  <a:lnTo>
                    <a:pt x="98" y="19"/>
                  </a:lnTo>
                  <a:lnTo>
                    <a:pt x="100" y="19"/>
                  </a:lnTo>
                  <a:lnTo>
                    <a:pt x="102" y="21"/>
                  </a:lnTo>
                  <a:lnTo>
                    <a:pt x="102" y="27"/>
                  </a:lnTo>
                  <a:lnTo>
                    <a:pt x="103" y="32"/>
                  </a:lnTo>
                  <a:lnTo>
                    <a:pt x="102" y="32"/>
                  </a:lnTo>
                  <a:lnTo>
                    <a:pt x="101" y="30"/>
                  </a:lnTo>
                  <a:lnTo>
                    <a:pt x="88" y="26"/>
                  </a:lnTo>
                  <a:lnTo>
                    <a:pt x="83" y="28"/>
                  </a:lnTo>
                  <a:lnTo>
                    <a:pt x="76" y="26"/>
                  </a:lnTo>
                  <a:close/>
                </a:path>
              </a:pathLst>
            </a:custGeom>
            <a:grpFill/>
            <a:ln w="1905">
              <a:noFill/>
              <a:round/>
              <a:headEnd/>
              <a:tailEnd/>
            </a:ln>
          </p:spPr>
          <p:txBody>
            <a:bodyPr/>
            <a:lstStyle/>
            <a:p>
              <a:endParaRPr lang="en-GB">
                <a:solidFill>
                  <a:srgbClr val="000000"/>
                </a:solidFill>
                <a:latin typeface="Arial"/>
              </a:endParaRPr>
            </a:p>
          </p:txBody>
        </p:sp>
        <p:sp>
          <p:nvSpPr>
            <p:cNvPr id="10" name="Freeform 6"/>
            <p:cNvSpPr>
              <a:spLocks/>
            </p:cNvSpPr>
            <p:nvPr/>
          </p:nvSpPr>
          <p:spPr bwMode="auto">
            <a:xfrm>
              <a:off x="4733" y="2698"/>
              <a:ext cx="105" cy="121"/>
            </a:xfrm>
            <a:custGeom>
              <a:avLst/>
              <a:gdLst>
                <a:gd name="T0" fmla="*/ 140 w 71"/>
                <a:gd name="T1" fmla="*/ 19 h 82"/>
                <a:gd name="T2" fmla="*/ 142 w 71"/>
                <a:gd name="T3" fmla="*/ 32 h 82"/>
                <a:gd name="T4" fmla="*/ 201 w 71"/>
                <a:gd name="T5" fmla="*/ 40 h 82"/>
                <a:gd name="T6" fmla="*/ 216 w 71"/>
                <a:gd name="T7" fmla="*/ 41 h 82"/>
                <a:gd name="T8" fmla="*/ 269 w 71"/>
                <a:gd name="T9" fmla="*/ 41 h 82"/>
                <a:gd name="T10" fmla="*/ 319 w 71"/>
                <a:gd name="T11" fmla="*/ 1 h 82"/>
                <a:gd name="T12" fmla="*/ 337 w 71"/>
                <a:gd name="T13" fmla="*/ 0 h 82"/>
                <a:gd name="T14" fmla="*/ 337 w 71"/>
                <a:gd name="T15" fmla="*/ 19 h 82"/>
                <a:gd name="T16" fmla="*/ 288 w 71"/>
                <a:gd name="T17" fmla="*/ 69 h 82"/>
                <a:gd name="T18" fmla="*/ 229 w 71"/>
                <a:gd name="T19" fmla="*/ 68 h 82"/>
                <a:gd name="T20" fmla="*/ 154 w 71"/>
                <a:gd name="T21" fmla="*/ 61 h 82"/>
                <a:gd name="T22" fmla="*/ 142 w 71"/>
                <a:gd name="T23" fmla="*/ 68 h 82"/>
                <a:gd name="T24" fmla="*/ 129 w 71"/>
                <a:gd name="T25" fmla="*/ 61 h 82"/>
                <a:gd name="T26" fmla="*/ 87 w 71"/>
                <a:gd name="T27" fmla="*/ 68 h 82"/>
                <a:gd name="T28" fmla="*/ 68 w 71"/>
                <a:gd name="T29" fmla="*/ 128 h 82"/>
                <a:gd name="T30" fmla="*/ 87 w 71"/>
                <a:gd name="T31" fmla="*/ 142 h 82"/>
                <a:gd name="T32" fmla="*/ 120 w 71"/>
                <a:gd name="T33" fmla="*/ 161 h 82"/>
                <a:gd name="T34" fmla="*/ 140 w 71"/>
                <a:gd name="T35" fmla="*/ 137 h 82"/>
                <a:gd name="T36" fmla="*/ 169 w 71"/>
                <a:gd name="T37" fmla="*/ 142 h 82"/>
                <a:gd name="T38" fmla="*/ 210 w 71"/>
                <a:gd name="T39" fmla="*/ 133 h 82"/>
                <a:gd name="T40" fmla="*/ 229 w 71"/>
                <a:gd name="T41" fmla="*/ 120 h 82"/>
                <a:gd name="T42" fmla="*/ 243 w 71"/>
                <a:gd name="T43" fmla="*/ 122 h 82"/>
                <a:gd name="T44" fmla="*/ 238 w 71"/>
                <a:gd name="T45" fmla="*/ 142 h 82"/>
                <a:gd name="T46" fmla="*/ 216 w 71"/>
                <a:gd name="T47" fmla="*/ 137 h 82"/>
                <a:gd name="T48" fmla="*/ 149 w 71"/>
                <a:gd name="T49" fmla="*/ 189 h 82"/>
                <a:gd name="T50" fmla="*/ 133 w 71"/>
                <a:gd name="T51" fmla="*/ 196 h 82"/>
                <a:gd name="T52" fmla="*/ 177 w 71"/>
                <a:gd name="T53" fmla="*/ 242 h 82"/>
                <a:gd name="T54" fmla="*/ 188 w 71"/>
                <a:gd name="T55" fmla="*/ 251 h 82"/>
                <a:gd name="T56" fmla="*/ 188 w 71"/>
                <a:gd name="T57" fmla="*/ 266 h 82"/>
                <a:gd name="T58" fmla="*/ 182 w 71"/>
                <a:gd name="T59" fmla="*/ 276 h 82"/>
                <a:gd name="T60" fmla="*/ 201 w 71"/>
                <a:gd name="T61" fmla="*/ 292 h 82"/>
                <a:gd name="T62" fmla="*/ 207 w 71"/>
                <a:gd name="T63" fmla="*/ 310 h 82"/>
                <a:gd name="T64" fmla="*/ 216 w 71"/>
                <a:gd name="T65" fmla="*/ 311 h 82"/>
                <a:gd name="T66" fmla="*/ 191 w 71"/>
                <a:gd name="T67" fmla="*/ 322 h 82"/>
                <a:gd name="T68" fmla="*/ 170 w 71"/>
                <a:gd name="T69" fmla="*/ 339 h 82"/>
                <a:gd name="T70" fmla="*/ 149 w 71"/>
                <a:gd name="T71" fmla="*/ 347 h 82"/>
                <a:gd name="T72" fmla="*/ 142 w 71"/>
                <a:gd name="T73" fmla="*/ 322 h 82"/>
                <a:gd name="T74" fmla="*/ 140 w 71"/>
                <a:gd name="T75" fmla="*/ 298 h 82"/>
                <a:gd name="T76" fmla="*/ 109 w 71"/>
                <a:gd name="T77" fmla="*/ 270 h 82"/>
                <a:gd name="T78" fmla="*/ 114 w 71"/>
                <a:gd name="T79" fmla="*/ 229 h 82"/>
                <a:gd name="T80" fmla="*/ 81 w 71"/>
                <a:gd name="T81" fmla="*/ 242 h 82"/>
                <a:gd name="T82" fmla="*/ 81 w 71"/>
                <a:gd name="T83" fmla="*/ 270 h 82"/>
                <a:gd name="T84" fmla="*/ 87 w 71"/>
                <a:gd name="T85" fmla="*/ 339 h 82"/>
                <a:gd name="T86" fmla="*/ 87 w 71"/>
                <a:gd name="T87" fmla="*/ 385 h 82"/>
                <a:gd name="T88" fmla="*/ 52 w 71"/>
                <a:gd name="T89" fmla="*/ 390 h 82"/>
                <a:gd name="T90" fmla="*/ 33 w 71"/>
                <a:gd name="T91" fmla="*/ 385 h 82"/>
                <a:gd name="T92" fmla="*/ 41 w 71"/>
                <a:gd name="T93" fmla="*/ 302 h 82"/>
                <a:gd name="T94" fmla="*/ 33 w 71"/>
                <a:gd name="T95" fmla="*/ 270 h 82"/>
                <a:gd name="T96" fmla="*/ 1 w 71"/>
                <a:gd name="T97" fmla="*/ 261 h 82"/>
                <a:gd name="T98" fmla="*/ 13 w 71"/>
                <a:gd name="T99" fmla="*/ 218 h 82"/>
                <a:gd name="T100" fmla="*/ 22 w 71"/>
                <a:gd name="T101" fmla="*/ 156 h 82"/>
                <a:gd name="T102" fmla="*/ 41 w 71"/>
                <a:gd name="T103" fmla="*/ 128 h 82"/>
                <a:gd name="T104" fmla="*/ 52 w 71"/>
                <a:gd name="T105" fmla="*/ 133 h 82"/>
                <a:gd name="T106" fmla="*/ 49 w 71"/>
                <a:gd name="T107" fmla="*/ 90 h 82"/>
                <a:gd name="T108" fmla="*/ 59 w 71"/>
                <a:gd name="T109" fmla="*/ 68 h 82"/>
                <a:gd name="T110" fmla="*/ 72 w 71"/>
                <a:gd name="T111" fmla="*/ 41 h 82"/>
                <a:gd name="T112" fmla="*/ 87 w 71"/>
                <a:gd name="T113" fmla="*/ 47 h 82"/>
                <a:gd name="T114" fmla="*/ 101 w 71"/>
                <a:gd name="T115" fmla="*/ 40 h 82"/>
                <a:gd name="T116" fmla="*/ 109 w 71"/>
                <a:gd name="T117" fmla="*/ 19 h 8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1"/>
                <a:gd name="T178" fmla="*/ 0 h 82"/>
                <a:gd name="T179" fmla="*/ 71 w 71"/>
                <a:gd name="T180" fmla="*/ 82 h 8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1" h="82">
                  <a:moveTo>
                    <a:pt x="25" y="4"/>
                  </a:moveTo>
                  <a:lnTo>
                    <a:pt x="29" y="4"/>
                  </a:lnTo>
                  <a:lnTo>
                    <a:pt x="29" y="5"/>
                  </a:lnTo>
                  <a:lnTo>
                    <a:pt x="30" y="7"/>
                  </a:lnTo>
                  <a:lnTo>
                    <a:pt x="41" y="7"/>
                  </a:lnTo>
                  <a:lnTo>
                    <a:pt x="42" y="8"/>
                  </a:lnTo>
                  <a:lnTo>
                    <a:pt x="44" y="9"/>
                  </a:lnTo>
                  <a:lnTo>
                    <a:pt x="45" y="9"/>
                  </a:lnTo>
                  <a:lnTo>
                    <a:pt x="47" y="8"/>
                  </a:lnTo>
                  <a:lnTo>
                    <a:pt x="56" y="9"/>
                  </a:lnTo>
                  <a:lnTo>
                    <a:pt x="59" y="8"/>
                  </a:lnTo>
                  <a:lnTo>
                    <a:pt x="67" y="1"/>
                  </a:lnTo>
                  <a:lnTo>
                    <a:pt x="69" y="0"/>
                  </a:lnTo>
                  <a:lnTo>
                    <a:pt x="70" y="0"/>
                  </a:lnTo>
                  <a:lnTo>
                    <a:pt x="71" y="2"/>
                  </a:lnTo>
                  <a:lnTo>
                    <a:pt x="70" y="4"/>
                  </a:lnTo>
                  <a:lnTo>
                    <a:pt x="64" y="12"/>
                  </a:lnTo>
                  <a:lnTo>
                    <a:pt x="60" y="15"/>
                  </a:lnTo>
                  <a:lnTo>
                    <a:pt x="50" y="15"/>
                  </a:lnTo>
                  <a:lnTo>
                    <a:pt x="48" y="14"/>
                  </a:lnTo>
                  <a:lnTo>
                    <a:pt x="34" y="14"/>
                  </a:lnTo>
                  <a:lnTo>
                    <a:pt x="32" y="13"/>
                  </a:lnTo>
                  <a:lnTo>
                    <a:pt x="30" y="13"/>
                  </a:lnTo>
                  <a:lnTo>
                    <a:pt x="30" y="14"/>
                  </a:lnTo>
                  <a:lnTo>
                    <a:pt x="28" y="13"/>
                  </a:lnTo>
                  <a:lnTo>
                    <a:pt x="27" y="13"/>
                  </a:lnTo>
                  <a:lnTo>
                    <a:pt x="25" y="14"/>
                  </a:lnTo>
                  <a:lnTo>
                    <a:pt x="18" y="14"/>
                  </a:lnTo>
                  <a:lnTo>
                    <a:pt x="14" y="19"/>
                  </a:lnTo>
                  <a:lnTo>
                    <a:pt x="14" y="27"/>
                  </a:lnTo>
                  <a:lnTo>
                    <a:pt x="15" y="29"/>
                  </a:lnTo>
                  <a:lnTo>
                    <a:pt x="18" y="30"/>
                  </a:lnTo>
                  <a:lnTo>
                    <a:pt x="21" y="34"/>
                  </a:lnTo>
                  <a:lnTo>
                    <a:pt x="25" y="34"/>
                  </a:lnTo>
                  <a:lnTo>
                    <a:pt x="26" y="33"/>
                  </a:lnTo>
                  <a:lnTo>
                    <a:pt x="29" y="29"/>
                  </a:lnTo>
                  <a:lnTo>
                    <a:pt x="31" y="28"/>
                  </a:lnTo>
                  <a:lnTo>
                    <a:pt x="35" y="30"/>
                  </a:lnTo>
                  <a:lnTo>
                    <a:pt x="36" y="28"/>
                  </a:lnTo>
                  <a:lnTo>
                    <a:pt x="44" y="28"/>
                  </a:lnTo>
                  <a:lnTo>
                    <a:pt x="45" y="26"/>
                  </a:lnTo>
                  <a:lnTo>
                    <a:pt x="48" y="25"/>
                  </a:lnTo>
                  <a:lnTo>
                    <a:pt x="50" y="25"/>
                  </a:lnTo>
                  <a:lnTo>
                    <a:pt x="51" y="26"/>
                  </a:lnTo>
                  <a:lnTo>
                    <a:pt x="51" y="29"/>
                  </a:lnTo>
                  <a:lnTo>
                    <a:pt x="50" y="30"/>
                  </a:lnTo>
                  <a:lnTo>
                    <a:pt x="47" y="29"/>
                  </a:lnTo>
                  <a:lnTo>
                    <a:pt x="45" y="29"/>
                  </a:lnTo>
                  <a:lnTo>
                    <a:pt x="39" y="36"/>
                  </a:lnTo>
                  <a:lnTo>
                    <a:pt x="31" y="40"/>
                  </a:lnTo>
                  <a:lnTo>
                    <a:pt x="28" y="39"/>
                  </a:lnTo>
                  <a:lnTo>
                    <a:pt x="28" y="41"/>
                  </a:lnTo>
                  <a:lnTo>
                    <a:pt x="31" y="43"/>
                  </a:lnTo>
                  <a:lnTo>
                    <a:pt x="37" y="51"/>
                  </a:lnTo>
                  <a:lnTo>
                    <a:pt x="38" y="51"/>
                  </a:lnTo>
                  <a:lnTo>
                    <a:pt x="39" y="53"/>
                  </a:lnTo>
                  <a:lnTo>
                    <a:pt x="40" y="55"/>
                  </a:lnTo>
                  <a:lnTo>
                    <a:pt x="39" y="56"/>
                  </a:lnTo>
                  <a:lnTo>
                    <a:pt x="38" y="56"/>
                  </a:lnTo>
                  <a:lnTo>
                    <a:pt x="38" y="58"/>
                  </a:lnTo>
                  <a:lnTo>
                    <a:pt x="38" y="59"/>
                  </a:lnTo>
                  <a:lnTo>
                    <a:pt x="42" y="62"/>
                  </a:lnTo>
                  <a:lnTo>
                    <a:pt x="42" y="64"/>
                  </a:lnTo>
                  <a:lnTo>
                    <a:pt x="43" y="65"/>
                  </a:lnTo>
                  <a:lnTo>
                    <a:pt x="44" y="65"/>
                  </a:lnTo>
                  <a:lnTo>
                    <a:pt x="45" y="66"/>
                  </a:lnTo>
                  <a:lnTo>
                    <a:pt x="43" y="68"/>
                  </a:lnTo>
                  <a:lnTo>
                    <a:pt x="40" y="68"/>
                  </a:lnTo>
                  <a:lnTo>
                    <a:pt x="37" y="69"/>
                  </a:lnTo>
                  <a:lnTo>
                    <a:pt x="36" y="72"/>
                  </a:lnTo>
                  <a:lnTo>
                    <a:pt x="34" y="73"/>
                  </a:lnTo>
                  <a:lnTo>
                    <a:pt x="31" y="73"/>
                  </a:lnTo>
                  <a:lnTo>
                    <a:pt x="30" y="70"/>
                  </a:lnTo>
                  <a:lnTo>
                    <a:pt x="30" y="68"/>
                  </a:lnTo>
                  <a:lnTo>
                    <a:pt x="30" y="65"/>
                  </a:lnTo>
                  <a:lnTo>
                    <a:pt x="29" y="63"/>
                  </a:lnTo>
                  <a:lnTo>
                    <a:pt x="25" y="60"/>
                  </a:lnTo>
                  <a:lnTo>
                    <a:pt x="23" y="57"/>
                  </a:lnTo>
                  <a:lnTo>
                    <a:pt x="25" y="53"/>
                  </a:lnTo>
                  <a:lnTo>
                    <a:pt x="24" y="48"/>
                  </a:lnTo>
                  <a:lnTo>
                    <a:pt x="22" y="48"/>
                  </a:lnTo>
                  <a:lnTo>
                    <a:pt x="17" y="51"/>
                  </a:lnTo>
                  <a:lnTo>
                    <a:pt x="16" y="54"/>
                  </a:lnTo>
                  <a:lnTo>
                    <a:pt x="17" y="57"/>
                  </a:lnTo>
                  <a:lnTo>
                    <a:pt x="17" y="70"/>
                  </a:lnTo>
                  <a:lnTo>
                    <a:pt x="18" y="72"/>
                  </a:lnTo>
                  <a:lnTo>
                    <a:pt x="16" y="75"/>
                  </a:lnTo>
                  <a:lnTo>
                    <a:pt x="18" y="81"/>
                  </a:lnTo>
                  <a:lnTo>
                    <a:pt x="17" y="81"/>
                  </a:lnTo>
                  <a:lnTo>
                    <a:pt x="11" y="82"/>
                  </a:lnTo>
                  <a:lnTo>
                    <a:pt x="9" y="82"/>
                  </a:lnTo>
                  <a:lnTo>
                    <a:pt x="7" y="81"/>
                  </a:lnTo>
                  <a:lnTo>
                    <a:pt x="6" y="78"/>
                  </a:lnTo>
                  <a:lnTo>
                    <a:pt x="9" y="64"/>
                  </a:lnTo>
                  <a:lnTo>
                    <a:pt x="8" y="63"/>
                  </a:lnTo>
                  <a:lnTo>
                    <a:pt x="7" y="57"/>
                  </a:lnTo>
                  <a:lnTo>
                    <a:pt x="2" y="58"/>
                  </a:lnTo>
                  <a:lnTo>
                    <a:pt x="1" y="55"/>
                  </a:lnTo>
                  <a:lnTo>
                    <a:pt x="0" y="48"/>
                  </a:lnTo>
                  <a:lnTo>
                    <a:pt x="3" y="46"/>
                  </a:lnTo>
                  <a:lnTo>
                    <a:pt x="5" y="39"/>
                  </a:lnTo>
                  <a:lnTo>
                    <a:pt x="5" y="33"/>
                  </a:lnTo>
                  <a:lnTo>
                    <a:pt x="8" y="29"/>
                  </a:lnTo>
                  <a:lnTo>
                    <a:pt x="9" y="27"/>
                  </a:lnTo>
                  <a:lnTo>
                    <a:pt x="10" y="26"/>
                  </a:lnTo>
                  <a:lnTo>
                    <a:pt x="11" y="28"/>
                  </a:lnTo>
                  <a:lnTo>
                    <a:pt x="11" y="21"/>
                  </a:lnTo>
                  <a:lnTo>
                    <a:pt x="10" y="19"/>
                  </a:lnTo>
                  <a:lnTo>
                    <a:pt x="11" y="17"/>
                  </a:lnTo>
                  <a:lnTo>
                    <a:pt x="12" y="14"/>
                  </a:lnTo>
                  <a:lnTo>
                    <a:pt x="13" y="11"/>
                  </a:lnTo>
                  <a:lnTo>
                    <a:pt x="15" y="9"/>
                  </a:lnTo>
                  <a:lnTo>
                    <a:pt x="16" y="9"/>
                  </a:lnTo>
                  <a:lnTo>
                    <a:pt x="18" y="10"/>
                  </a:lnTo>
                  <a:lnTo>
                    <a:pt x="19" y="10"/>
                  </a:lnTo>
                  <a:lnTo>
                    <a:pt x="21" y="8"/>
                  </a:lnTo>
                  <a:lnTo>
                    <a:pt x="21" y="5"/>
                  </a:lnTo>
                  <a:lnTo>
                    <a:pt x="23" y="4"/>
                  </a:lnTo>
                  <a:lnTo>
                    <a:pt x="25" y="4"/>
                  </a:lnTo>
                  <a:close/>
                </a:path>
              </a:pathLst>
            </a:custGeom>
            <a:grpFill/>
            <a:ln w="1905">
              <a:noFill/>
              <a:round/>
              <a:headEnd/>
              <a:tailEnd/>
            </a:ln>
          </p:spPr>
          <p:txBody>
            <a:bodyPr/>
            <a:lstStyle/>
            <a:p>
              <a:endParaRPr lang="en-GB">
                <a:solidFill>
                  <a:srgbClr val="000000"/>
                </a:solidFill>
                <a:latin typeface="Arial"/>
              </a:endParaRPr>
            </a:p>
          </p:txBody>
        </p:sp>
        <p:sp>
          <p:nvSpPr>
            <p:cNvPr id="11" name="Freeform 7"/>
            <p:cNvSpPr>
              <a:spLocks/>
            </p:cNvSpPr>
            <p:nvPr/>
          </p:nvSpPr>
          <p:spPr bwMode="auto">
            <a:xfrm>
              <a:off x="4567" y="2654"/>
              <a:ext cx="167" cy="140"/>
            </a:xfrm>
            <a:custGeom>
              <a:avLst/>
              <a:gdLst>
                <a:gd name="T0" fmla="*/ 461 w 113"/>
                <a:gd name="T1" fmla="*/ 13 h 95"/>
                <a:gd name="T2" fmla="*/ 452 w 113"/>
                <a:gd name="T3" fmla="*/ 19 h 95"/>
                <a:gd name="T4" fmla="*/ 467 w 113"/>
                <a:gd name="T5" fmla="*/ 28 h 95"/>
                <a:gd name="T6" fmla="*/ 471 w 113"/>
                <a:gd name="T7" fmla="*/ 40 h 95"/>
                <a:gd name="T8" fmla="*/ 458 w 113"/>
                <a:gd name="T9" fmla="*/ 40 h 95"/>
                <a:gd name="T10" fmla="*/ 442 w 113"/>
                <a:gd name="T11" fmla="*/ 41 h 95"/>
                <a:gd name="T12" fmla="*/ 452 w 113"/>
                <a:gd name="T13" fmla="*/ 59 h 95"/>
                <a:gd name="T14" fmla="*/ 448 w 113"/>
                <a:gd name="T15" fmla="*/ 60 h 95"/>
                <a:gd name="T16" fmla="*/ 461 w 113"/>
                <a:gd name="T17" fmla="*/ 77 h 95"/>
                <a:gd name="T18" fmla="*/ 479 w 113"/>
                <a:gd name="T19" fmla="*/ 122 h 95"/>
                <a:gd name="T20" fmla="*/ 479 w 113"/>
                <a:gd name="T21" fmla="*/ 130 h 95"/>
                <a:gd name="T22" fmla="*/ 539 w 113"/>
                <a:gd name="T23" fmla="*/ 183 h 95"/>
                <a:gd name="T24" fmla="*/ 498 w 113"/>
                <a:gd name="T25" fmla="*/ 183 h 95"/>
                <a:gd name="T26" fmla="*/ 480 w 113"/>
                <a:gd name="T27" fmla="*/ 180 h 95"/>
                <a:gd name="T28" fmla="*/ 480 w 113"/>
                <a:gd name="T29" fmla="*/ 189 h 95"/>
                <a:gd name="T30" fmla="*/ 461 w 113"/>
                <a:gd name="T31" fmla="*/ 211 h 95"/>
                <a:gd name="T32" fmla="*/ 448 w 113"/>
                <a:gd name="T33" fmla="*/ 265 h 95"/>
                <a:gd name="T34" fmla="*/ 430 w 113"/>
                <a:gd name="T35" fmla="*/ 298 h 95"/>
                <a:gd name="T36" fmla="*/ 392 w 113"/>
                <a:gd name="T37" fmla="*/ 320 h 95"/>
                <a:gd name="T38" fmla="*/ 399 w 113"/>
                <a:gd name="T39" fmla="*/ 326 h 95"/>
                <a:gd name="T40" fmla="*/ 411 w 113"/>
                <a:gd name="T41" fmla="*/ 349 h 95"/>
                <a:gd name="T42" fmla="*/ 399 w 113"/>
                <a:gd name="T43" fmla="*/ 363 h 95"/>
                <a:gd name="T44" fmla="*/ 398 w 113"/>
                <a:gd name="T45" fmla="*/ 377 h 95"/>
                <a:gd name="T46" fmla="*/ 387 w 113"/>
                <a:gd name="T47" fmla="*/ 386 h 95"/>
                <a:gd name="T48" fmla="*/ 387 w 113"/>
                <a:gd name="T49" fmla="*/ 398 h 95"/>
                <a:gd name="T50" fmla="*/ 380 w 113"/>
                <a:gd name="T51" fmla="*/ 399 h 95"/>
                <a:gd name="T52" fmla="*/ 378 w 113"/>
                <a:gd name="T53" fmla="*/ 417 h 95"/>
                <a:gd name="T54" fmla="*/ 299 w 113"/>
                <a:gd name="T55" fmla="*/ 417 h 95"/>
                <a:gd name="T56" fmla="*/ 291 w 113"/>
                <a:gd name="T57" fmla="*/ 417 h 95"/>
                <a:gd name="T58" fmla="*/ 257 w 113"/>
                <a:gd name="T59" fmla="*/ 411 h 95"/>
                <a:gd name="T60" fmla="*/ 251 w 113"/>
                <a:gd name="T61" fmla="*/ 398 h 95"/>
                <a:gd name="T62" fmla="*/ 223 w 113"/>
                <a:gd name="T63" fmla="*/ 391 h 95"/>
                <a:gd name="T64" fmla="*/ 216 w 113"/>
                <a:gd name="T65" fmla="*/ 391 h 95"/>
                <a:gd name="T66" fmla="*/ 197 w 113"/>
                <a:gd name="T67" fmla="*/ 411 h 95"/>
                <a:gd name="T68" fmla="*/ 168 w 113"/>
                <a:gd name="T69" fmla="*/ 411 h 95"/>
                <a:gd name="T70" fmla="*/ 157 w 113"/>
                <a:gd name="T71" fmla="*/ 417 h 95"/>
                <a:gd name="T72" fmla="*/ 142 w 113"/>
                <a:gd name="T73" fmla="*/ 380 h 95"/>
                <a:gd name="T74" fmla="*/ 129 w 113"/>
                <a:gd name="T75" fmla="*/ 380 h 95"/>
                <a:gd name="T76" fmla="*/ 120 w 113"/>
                <a:gd name="T77" fmla="*/ 386 h 95"/>
                <a:gd name="T78" fmla="*/ 109 w 113"/>
                <a:gd name="T79" fmla="*/ 391 h 95"/>
                <a:gd name="T80" fmla="*/ 90 w 113"/>
                <a:gd name="T81" fmla="*/ 391 h 95"/>
                <a:gd name="T82" fmla="*/ 81 w 113"/>
                <a:gd name="T83" fmla="*/ 386 h 95"/>
                <a:gd name="T84" fmla="*/ 68 w 113"/>
                <a:gd name="T85" fmla="*/ 371 h 95"/>
                <a:gd name="T86" fmla="*/ 68 w 113"/>
                <a:gd name="T87" fmla="*/ 358 h 95"/>
                <a:gd name="T88" fmla="*/ 59 w 113"/>
                <a:gd name="T89" fmla="*/ 320 h 95"/>
                <a:gd name="T90" fmla="*/ 40 w 113"/>
                <a:gd name="T91" fmla="*/ 265 h 95"/>
                <a:gd name="T92" fmla="*/ 22 w 113"/>
                <a:gd name="T93" fmla="*/ 258 h 95"/>
                <a:gd name="T94" fmla="*/ 13 w 113"/>
                <a:gd name="T95" fmla="*/ 256 h 95"/>
                <a:gd name="T96" fmla="*/ 1 w 113"/>
                <a:gd name="T97" fmla="*/ 211 h 95"/>
                <a:gd name="T98" fmla="*/ 9 w 113"/>
                <a:gd name="T99" fmla="*/ 147 h 95"/>
                <a:gd name="T100" fmla="*/ 33 w 113"/>
                <a:gd name="T101" fmla="*/ 122 h 95"/>
                <a:gd name="T102" fmla="*/ 72 w 113"/>
                <a:gd name="T103" fmla="*/ 180 h 95"/>
                <a:gd name="T104" fmla="*/ 96 w 113"/>
                <a:gd name="T105" fmla="*/ 180 h 95"/>
                <a:gd name="T106" fmla="*/ 114 w 113"/>
                <a:gd name="T107" fmla="*/ 183 h 95"/>
                <a:gd name="T108" fmla="*/ 142 w 113"/>
                <a:gd name="T109" fmla="*/ 180 h 95"/>
                <a:gd name="T110" fmla="*/ 177 w 113"/>
                <a:gd name="T111" fmla="*/ 150 h 95"/>
                <a:gd name="T112" fmla="*/ 207 w 113"/>
                <a:gd name="T113" fmla="*/ 150 h 95"/>
                <a:gd name="T114" fmla="*/ 210 w 113"/>
                <a:gd name="T115" fmla="*/ 161 h 95"/>
                <a:gd name="T116" fmla="*/ 248 w 113"/>
                <a:gd name="T117" fmla="*/ 167 h 95"/>
                <a:gd name="T118" fmla="*/ 297 w 113"/>
                <a:gd name="T119" fmla="*/ 147 h 95"/>
                <a:gd name="T120" fmla="*/ 349 w 113"/>
                <a:gd name="T121" fmla="*/ 59 h 95"/>
                <a:gd name="T122" fmla="*/ 367 w 113"/>
                <a:gd name="T123" fmla="*/ 0 h 95"/>
                <a:gd name="T124" fmla="*/ 442 w 113"/>
                <a:gd name="T125" fmla="*/ 1 h 9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13"/>
                <a:gd name="T190" fmla="*/ 0 h 95"/>
                <a:gd name="T191" fmla="*/ 113 w 113"/>
                <a:gd name="T192" fmla="*/ 95 h 9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13" h="95">
                  <a:moveTo>
                    <a:pt x="97" y="2"/>
                  </a:moveTo>
                  <a:lnTo>
                    <a:pt x="97" y="3"/>
                  </a:lnTo>
                  <a:lnTo>
                    <a:pt x="96" y="3"/>
                  </a:lnTo>
                  <a:lnTo>
                    <a:pt x="95" y="4"/>
                  </a:lnTo>
                  <a:lnTo>
                    <a:pt x="96" y="4"/>
                  </a:lnTo>
                  <a:lnTo>
                    <a:pt x="98" y="6"/>
                  </a:lnTo>
                  <a:lnTo>
                    <a:pt x="99" y="6"/>
                  </a:lnTo>
                  <a:lnTo>
                    <a:pt x="99" y="8"/>
                  </a:lnTo>
                  <a:lnTo>
                    <a:pt x="98" y="8"/>
                  </a:lnTo>
                  <a:lnTo>
                    <a:pt x="96" y="8"/>
                  </a:lnTo>
                  <a:lnTo>
                    <a:pt x="96" y="9"/>
                  </a:lnTo>
                  <a:lnTo>
                    <a:pt x="93" y="9"/>
                  </a:lnTo>
                  <a:lnTo>
                    <a:pt x="94" y="11"/>
                  </a:lnTo>
                  <a:lnTo>
                    <a:pt x="95" y="12"/>
                  </a:lnTo>
                  <a:lnTo>
                    <a:pt x="95" y="13"/>
                  </a:lnTo>
                  <a:lnTo>
                    <a:pt x="94" y="13"/>
                  </a:lnTo>
                  <a:lnTo>
                    <a:pt x="95" y="14"/>
                  </a:lnTo>
                  <a:lnTo>
                    <a:pt x="97" y="16"/>
                  </a:lnTo>
                  <a:lnTo>
                    <a:pt x="101" y="23"/>
                  </a:lnTo>
                  <a:lnTo>
                    <a:pt x="100" y="26"/>
                  </a:lnTo>
                  <a:lnTo>
                    <a:pt x="100" y="27"/>
                  </a:lnTo>
                  <a:lnTo>
                    <a:pt x="100" y="28"/>
                  </a:lnTo>
                  <a:lnTo>
                    <a:pt x="113" y="38"/>
                  </a:lnTo>
                  <a:lnTo>
                    <a:pt x="113" y="39"/>
                  </a:lnTo>
                  <a:lnTo>
                    <a:pt x="107" y="40"/>
                  </a:lnTo>
                  <a:lnTo>
                    <a:pt x="104" y="39"/>
                  </a:lnTo>
                  <a:lnTo>
                    <a:pt x="101" y="37"/>
                  </a:lnTo>
                  <a:lnTo>
                    <a:pt x="101" y="38"/>
                  </a:lnTo>
                  <a:lnTo>
                    <a:pt x="102" y="39"/>
                  </a:lnTo>
                  <a:lnTo>
                    <a:pt x="101" y="40"/>
                  </a:lnTo>
                  <a:lnTo>
                    <a:pt x="99" y="41"/>
                  </a:lnTo>
                  <a:lnTo>
                    <a:pt x="97" y="45"/>
                  </a:lnTo>
                  <a:lnTo>
                    <a:pt x="96" y="54"/>
                  </a:lnTo>
                  <a:lnTo>
                    <a:pt x="94" y="56"/>
                  </a:lnTo>
                  <a:lnTo>
                    <a:pt x="91" y="62"/>
                  </a:lnTo>
                  <a:lnTo>
                    <a:pt x="90" y="63"/>
                  </a:lnTo>
                  <a:lnTo>
                    <a:pt x="89" y="63"/>
                  </a:lnTo>
                  <a:lnTo>
                    <a:pt x="82" y="68"/>
                  </a:lnTo>
                  <a:lnTo>
                    <a:pt x="83" y="69"/>
                  </a:lnTo>
                  <a:lnTo>
                    <a:pt x="84" y="69"/>
                  </a:lnTo>
                  <a:lnTo>
                    <a:pt x="84" y="73"/>
                  </a:lnTo>
                  <a:lnTo>
                    <a:pt x="86" y="74"/>
                  </a:lnTo>
                  <a:lnTo>
                    <a:pt x="85" y="78"/>
                  </a:lnTo>
                  <a:lnTo>
                    <a:pt x="84" y="77"/>
                  </a:lnTo>
                  <a:lnTo>
                    <a:pt x="84" y="78"/>
                  </a:lnTo>
                  <a:lnTo>
                    <a:pt x="83" y="80"/>
                  </a:lnTo>
                  <a:lnTo>
                    <a:pt x="83" y="82"/>
                  </a:lnTo>
                  <a:lnTo>
                    <a:pt x="81" y="82"/>
                  </a:lnTo>
                  <a:lnTo>
                    <a:pt x="81" y="83"/>
                  </a:lnTo>
                  <a:lnTo>
                    <a:pt x="81" y="84"/>
                  </a:lnTo>
                  <a:lnTo>
                    <a:pt x="81" y="85"/>
                  </a:lnTo>
                  <a:lnTo>
                    <a:pt x="80" y="85"/>
                  </a:lnTo>
                  <a:lnTo>
                    <a:pt x="80" y="86"/>
                  </a:lnTo>
                  <a:lnTo>
                    <a:pt x="79" y="88"/>
                  </a:lnTo>
                  <a:lnTo>
                    <a:pt x="65" y="95"/>
                  </a:lnTo>
                  <a:lnTo>
                    <a:pt x="63" y="88"/>
                  </a:lnTo>
                  <a:lnTo>
                    <a:pt x="62" y="88"/>
                  </a:lnTo>
                  <a:lnTo>
                    <a:pt x="61" y="88"/>
                  </a:lnTo>
                  <a:lnTo>
                    <a:pt x="60" y="86"/>
                  </a:lnTo>
                  <a:lnTo>
                    <a:pt x="54" y="87"/>
                  </a:lnTo>
                  <a:lnTo>
                    <a:pt x="53" y="86"/>
                  </a:lnTo>
                  <a:lnTo>
                    <a:pt x="53" y="84"/>
                  </a:lnTo>
                  <a:lnTo>
                    <a:pt x="49" y="84"/>
                  </a:lnTo>
                  <a:lnTo>
                    <a:pt x="47" y="83"/>
                  </a:lnTo>
                  <a:lnTo>
                    <a:pt x="46" y="83"/>
                  </a:lnTo>
                  <a:lnTo>
                    <a:pt x="45" y="83"/>
                  </a:lnTo>
                  <a:lnTo>
                    <a:pt x="45" y="84"/>
                  </a:lnTo>
                  <a:lnTo>
                    <a:pt x="41" y="87"/>
                  </a:lnTo>
                  <a:lnTo>
                    <a:pt x="37" y="86"/>
                  </a:lnTo>
                  <a:lnTo>
                    <a:pt x="35" y="87"/>
                  </a:lnTo>
                  <a:lnTo>
                    <a:pt x="34" y="87"/>
                  </a:lnTo>
                  <a:lnTo>
                    <a:pt x="33" y="88"/>
                  </a:lnTo>
                  <a:lnTo>
                    <a:pt x="31" y="80"/>
                  </a:lnTo>
                  <a:lnTo>
                    <a:pt x="30" y="81"/>
                  </a:lnTo>
                  <a:lnTo>
                    <a:pt x="29" y="82"/>
                  </a:lnTo>
                  <a:lnTo>
                    <a:pt x="27" y="81"/>
                  </a:lnTo>
                  <a:lnTo>
                    <a:pt x="26" y="81"/>
                  </a:lnTo>
                  <a:lnTo>
                    <a:pt x="25" y="82"/>
                  </a:lnTo>
                  <a:lnTo>
                    <a:pt x="24" y="83"/>
                  </a:lnTo>
                  <a:lnTo>
                    <a:pt x="23" y="83"/>
                  </a:lnTo>
                  <a:lnTo>
                    <a:pt x="21" y="82"/>
                  </a:lnTo>
                  <a:lnTo>
                    <a:pt x="19" y="83"/>
                  </a:lnTo>
                  <a:lnTo>
                    <a:pt x="17" y="81"/>
                  </a:lnTo>
                  <a:lnTo>
                    <a:pt x="17" y="82"/>
                  </a:lnTo>
                  <a:lnTo>
                    <a:pt x="15" y="82"/>
                  </a:lnTo>
                  <a:lnTo>
                    <a:pt x="14" y="79"/>
                  </a:lnTo>
                  <a:lnTo>
                    <a:pt x="14" y="77"/>
                  </a:lnTo>
                  <a:lnTo>
                    <a:pt x="14" y="76"/>
                  </a:lnTo>
                  <a:lnTo>
                    <a:pt x="11" y="68"/>
                  </a:lnTo>
                  <a:lnTo>
                    <a:pt x="12" y="68"/>
                  </a:lnTo>
                  <a:lnTo>
                    <a:pt x="12" y="64"/>
                  </a:lnTo>
                  <a:lnTo>
                    <a:pt x="8" y="56"/>
                  </a:lnTo>
                  <a:lnTo>
                    <a:pt x="6" y="56"/>
                  </a:lnTo>
                  <a:lnTo>
                    <a:pt x="5" y="55"/>
                  </a:lnTo>
                  <a:lnTo>
                    <a:pt x="4" y="55"/>
                  </a:lnTo>
                  <a:lnTo>
                    <a:pt x="3" y="54"/>
                  </a:lnTo>
                  <a:lnTo>
                    <a:pt x="2" y="47"/>
                  </a:lnTo>
                  <a:lnTo>
                    <a:pt x="1" y="45"/>
                  </a:lnTo>
                  <a:lnTo>
                    <a:pt x="0" y="40"/>
                  </a:lnTo>
                  <a:lnTo>
                    <a:pt x="2" y="31"/>
                  </a:lnTo>
                  <a:lnTo>
                    <a:pt x="5" y="27"/>
                  </a:lnTo>
                  <a:lnTo>
                    <a:pt x="7" y="26"/>
                  </a:lnTo>
                  <a:lnTo>
                    <a:pt x="7" y="27"/>
                  </a:lnTo>
                  <a:lnTo>
                    <a:pt x="15" y="38"/>
                  </a:lnTo>
                  <a:lnTo>
                    <a:pt x="18" y="38"/>
                  </a:lnTo>
                  <a:lnTo>
                    <a:pt x="20" y="38"/>
                  </a:lnTo>
                  <a:lnTo>
                    <a:pt x="23" y="37"/>
                  </a:lnTo>
                  <a:lnTo>
                    <a:pt x="24" y="39"/>
                  </a:lnTo>
                  <a:lnTo>
                    <a:pt x="28" y="38"/>
                  </a:lnTo>
                  <a:lnTo>
                    <a:pt x="30" y="38"/>
                  </a:lnTo>
                  <a:lnTo>
                    <a:pt x="32" y="37"/>
                  </a:lnTo>
                  <a:lnTo>
                    <a:pt x="37" y="32"/>
                  </a:lnTo>
                  <a:lnTo>
                    <a:pt x="38" y="32"/>
                  </a:lnTo>
                  <a:lnTo>
                    <a:pt x="43" y="32"/>
                  </a:lnTo>
                  <a:lnTo>
                    <a:pt x="44" y="32"/>
                  </a:lnTo>
                  <a:lnTo>
                    <a:pt x="44" y="34"/>
                  </a:lnTo>
                  <a:lnTo>
                    <a:pt x="50" y="35"/>
                  </a:lnTo>
                  <a:lnTo>
                    <a:pt x="52" y="35"/>
                  </a:lnTo>
                  <a:lnTo>
                    <a:pt x="61" y="32"/>
                  </a:lnTo>
                  <a:lnTo>
                    <a:pt x="62" y="31"/>
                  </a:lnTo>
                  <a:lnTo>
                    <a:pt x="67" y="18"/>
                  </a:lnTo>
                  <a:lnTo>
                    <a:pt x="73" y="12"/>
                  </a:lnTo>
                  <a:lnTo>
                    <a:pt x="76" y="2"/>
                  </a:lnTo>
                  <a:lnTo>
                    <a:pt x="77" y="0"/>
                  </a:lnTo>
                  <a:lnTo>
                    <a:pt x="91" y="0"/>
                  </a:lnTo>
                  <a:lnTo>
                    <a:pt x="93" y="1"/>
                  </a:lnTo>
                  <a:lnTo>
                    <a:pt x="97" y="2"/>
                  </a:lnTo>
                  <a:close/>
                </a:path>
              </a:pathLst>
            </a:custGeom>
            <a:grpFill/>
            <a:ln w="1905">
              <a:noFill/>
              <a:round/>
              <a:headEnd/>
              <a:tailEnd/>
            </a:ln>
          </p:spPr>
          <p:txBody>
            <a:bodyPr/>
            <a:lstStyle/>
            <a:p>
              <a:endParaRPr lang="en-GB">
                <a:solidFill>
                  <a:srgbClr val="000000"/>
                </a:solidFill>
                <a:latin typeface="Arial"/>
              </a:endParaRPr>
            </a:p>
          </p:txBody>
        </p:sp>
        <p:sp>
          <p:nvSpPr>
            <p:cNvPr id="12" name="Freeform 8"/>
            <p:cNvSpPr>
              <a:spLocks/>
            </p:cNvSpPr>
            <p:nvPr/>
          </p:nvSpPr>
          <p:spPr bwMode="auto">
            <a:xfrm>
              <a:off x="4933" y="2732"/>
              <a:ext cx="172" cy="145"/>
            </a:xfrm>
            <a:custGeom>
              <a:avLst/>
              <a:gdLst>
                <a:gd name="T0" fmla="*/ 500 w 116"/>
                <a:gd name="T1" fmla="*/ 419 h 98"/>
                <a:gd name="T2" fmla="*/ 451 w 116"/>
                <a:gd name="T3" fmla="*/ 419 h 98"/>
                <a:gd name="T4" fmla="*/ 433 w 116"/>
                <a:gd name="T5" fmla="*/ 420 h 98"/>
                <a:gd name="T6" fmla="*/ 420 w 116"/>
                <a:gd name="T7" fmla="*/ 420 h 98"/>
                <a:gd name="T8" fmla="*/ 387 w 116"/>
                <a:gd name="T9" fmla="*/ 398 h 98"/>
                <a:gd name="T10" fmla="*/ 420 w 116"/>
                <a:gd name="T11" fmla="*/ 373 h 98"/>
                <a:gd name="T12" fmla="*/ 440 w 116"/>
                <a:gd name="T13" fmla="*/ 379 h 98"/>
                <a:gd name="T14" fmla="*/ 440 w 116"/>
                <a:gd name="T15" fmla="*/ 364 h 98"/>
                <a:gd name="T16" fmla="*/ 420 w 116"/>
                <a:gd name="T17" fmla="*/ 351 h 98"/>
                <a:gd name="T18" fmla="*/ 411 w 116"/>
                <a:gd name="T19" fmla="*/ 318 h 98"/>
                <a:gd name="T20" fmla="*/ 400 w 116"/>
                <a:gd name="T21" fmla="*/ 289 h 98"/>
                <a:gd name="T22" fmla="*/ 378 w 116"/>
                <a:gd name="T23" fmla="*/ 269 h 98"/>
                <a:gd name="T24" fmla="*/ 338 w 116"/>
                <a:gd name="T25" fmla="*/ 243 h 98"/>
                <a:gd name="T26" fmla="*/ 211 w 116"/>
                <a:gd name="T27" fmla="*/ 210 h 98"/>
                <a:gd name="T28" fmla="*/ 190 w 116"/>
                <a:gd name="T29" fmla="*/ 191 h 98"/>
                <a:gd name="T30" fmla="*/ 169 w 116"/>
                <a:gd name="T31" fmla="*/ 188 h 98"/>
                <a:gd name="T32" fmla="*/ 154 w 116"/>
                <a:gd name="T33" fmla="*/ 169 h 98"/>
                <a:gd name="T34" fmla="*/ 160 w 116"/>
                <a:gd name="T35" fmla="*/ 141 h 98"/>
                <a:gd name="T36" fmla="*/ 110 w 116"/>
                <a:gd name="T37" fmla="*/ 201 h 98"/>
                <a:gd name="T38" fmla="*/ 101 w 116"/>
                <a:gd name="T39" fmla="*/ 160 h 98"/>
                <a:gd name="T40" fmla="*/ 79 w 116"/>
                <a:gd name="T41" fmla="*/ 141 h 98"/>
                <a:gd name="T42" fmla="*/ 59 w 116"/>
                <a:gd name="T43" fmla="*/ 129 h 98"/>
                <a:gd name="T44" fmla="*/ 96 w 116"/>
                <a:gd name="T45" fmla="*/ 123 h 98"/>
                <a:gd name="T46" fmla="*/ 142 w 116"/>
                <a:gd name="T47" fmla="*/ 115 h 98"/>
                <a:gd name="T48" fmla="*/ 160 w 116"/>
                <a:gd name="T49" fmla="*/ 96 h 98"/>
                <a:gd name="T50" fmla="*/ 87 w 116"/>
                <a:gd name="T51" fmla="*/ 101 h 98"/>
                <a:gd name="T52" fmla="*/ 53 w 116"/>
                <a:gd name="T53" fmla="*/ 73 h 98"/>
                <a:gd name="T54" fmla="*/ 28 w 116"/>
                <a:gd name="T55" fmla="*/ 61 h 98"/>
                <a:gd name="T56" fmla="*/ 0 w 116"/>
                <a:gd name="T57" fmla="*/ 59 h 98"/>
                <a:gd name="T58" fmla="*/ 49 w 116"/>
                <a:gd name="T59" fmla="*/ 19 h 98"/>
                <a:gd name="T60" fmla="*/ 108 w 116"/>
                <a:gd name="T61" fmla="*/ 0 h 98"/>
                <a:gd name="T62" fmla="*/ 169 w 116"/>
                <a:gd name="T63" fmla="*/ 40 h 98"/>
                <a:gd name="T64" fmla="*/ 173 w 116"/>
                <a:gd name="T65" fmla="*/ 87 h 98"/>
                <a:gd name="T66" fmla="*/ 191 w 116"/>
                <a:gd name="T67" fmla="*/ 123 h 98"/>
                <a:gd name="T68" fmla="*/ 218 w 116"/>
                <a:gd name="T69" fmla="*/ 149 h 98"/>
                <a:gd name="T70" fmla="*/ 257 w 116"/>
                <a:gd name="T71" fmla="*/ 149 h 98"/>
                <a:gd name="T72" fmla="*/ 292 w 116"/>
                <a:gd name="T73" fmla="*/ 115 h 98"/>
                <a:gd name="T74" fmla="*/ 343 w 116"/>
                <a:gd name="T75" fmla="*/ 87 h 98"/>
                <a:gd name="T76" fmla="*/ 381 w 116"/>
                <a:gd name="T77" fmla="*/ 59 h 98"/>
                <a:gd name="T78" fmla="*/ 424 w 116"/>
                <a:gd name="T79" fmla="*/ 81 h 98"/>
                <a:gd name="T80" fmla="*/ 488 w 116"/>
                <a:gd name="T81" fmla="*/ 108 h 98"/>
                <a:gd name="T82" fmla="*/ 509 w 116"/>
                <a:gd name="T83" fmla="*/ 108 h 98"/>
                <a:gd name="T84" fmla="*/ 528 w 116"/>
                <a:gd name="T85" fmla="*/ 109 h 98"/>
                <a:gd name="T86" fmla="*/ 538 w 116"/>
                <a:gd name="T87" fmla="*/ 120 h 98"/>
                <a:gd name="T88" fmla="*/ 552 w 116"/>
                <a:gd name="T89" fmla="*/ 115 h 98"/>
                <a:gd name="T90" fmla="*/ 559 w 116"/>
                <a:gd name="T91" fmla="*/ 360 h 9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
                <a:gd name="T139" fmla="*/ 0 h 98"/>
                <a:gd name="T140" fmla="*/ 116 w 116"/>
                <a:gd name="T141" fmla="*/ 98 h 9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6" h="98">
                  <a:moveTo>
                    <a:pt x="116" y="98"/>
                  </a:moveTo>
                  <a:lnTo>
                    <a:pt x="114" y="97"/>
                  </a:lnTo>
                  <a:lnTo>
                    <a:pt x="103" y="87"/>
                  </a:lnTo>
                  <a:lnTo>
                    <a:pt x="102" y="86"/>
                  </a:lnTo>
                  <a:lnTo>
                    <a:pt x="97" y="87"/>
                  </a:lnTo>
                  <a:lnTo>
                    <a:pt x="93" y="87"/>
                  </a:lnTo>
                  <a:lnTo>
                    <a:pt x="92" y="88"/>
                  </a:lnTo>
                  <a:lnTo>
                    <a:pt x="90" y="87"/>
                  </a:lnTo>
                  <a:lnTo>
                    <a:pt x="90" y="88"/>
                  </a:lnTo>
                  <a:lnTo>
                    <a:pt x="90" y="89"/>
                  </a:lnTo>
                  <a:lnTo>
                    <a:pt x="88" y="89"/>
                  </a:lnTo>
                  <a:lnTo>
                    <a:pt x="87" y="88"/>
                  </a:lnTo>
                  <a:lnTo>
                    <a:pt x="77" y="90"/>
                  </a:lnTo>
                  <a:lnTo>
                    <a:pt x="77" y="88"/>
                  </a:lnTo>
                  <a:lnTo>
                    <a:pt x="80" y="83"/>
                  </a:lnTo>
                  <a:lnTo>
                    <a:pt x="83" y="79"/>
                  </a:lnTo>
                  <a:lnTo>
                    <a:pt x="86" y="78"/>
                  </a:lnTo>
                  <a:lnTo>
                    <a:pt x="87" y="78"/>
                  </a:lnTo>
                  <a:lnTo>
                    <a:pt x="89" y="80"/>
                  </a:lnTo>
                  <a:lnTo>
                    <a:pt x="91" y="80"/>
                  </a:lnTo>
                  <a:lnTo>
                    <a:pt x="91" y="79"/>
                  </a:lnTo>
                  <a:lnTo>
                    <a:pt x="89" y="77"/>
                  </a:lnTo>
                  <a:lnTo>
                    <a:pt x="89" y="76"/>
                  </a:lnTo>
                  <a:lnTo>
                    <a:pt x="91" y="76"/>
                  </a:lnTo>
                  <a:lnTo>
                    <a:pt x="88" y="75"/>
                  </a:lnTo>
                  <a:lnTo>
                    <a:pt x="86" y="73"/>
                  </a:lnTo>
                  <a:lnTo>
                    <a:pt x="87" y="73"/>
                  </a:lnTo>
                  <a:lnTo>
                    <a:pt x="88" y="69"/>
                  </a:lnTo>
                  <a:lnTo>
                    <a:pt x="86" y="68"/>
                  </a:lnTo>
                  <a:lnTo>
                    <a:pt x="85" y="66"/>
                  </a:lnTo>
                  <a:lnTo>
                    <a:pt x="84" y="61"/>
                  </a:lnTo>
                  <a:lnTo>
                    <a:pt x="84" y="60"/>
                  </a:lnTo>
                  <a:lnTo>
                    <a:pt x="83" y="60"/>
                  </a:lnTo>
                  <a:lnTo>
                    <a:pt x="81" y="57"/>
                  </a:lnTo>
                  <a:lnTo>
                    <a:pt x="80" y="57"/>
                  </a:lnTo>
                  <a:lnTo>
                    <a:pt x="78" y="56"/>
                  </a:lnTo>
                  <a:lnTo>
                    <a:pt x="77" y="55"/>
                  </a:lnTo>
                  <a:lnTo>
                    <a:pt x="76" y="53"/>
                  </a:lnTo>
                  <a:lnTo>
                    <a:pt x="70" y="51"/>
                  </a:lnTo>
                  <a:lnTo>
                    <a:pt x="68" y="51"/>
                  </a:lnTo>
                  <a:lnTo>
                    <a:pt x="47" y="45"/>
                  </a:lnTo>
                  <a:lnTo>
                    <a:pt x="44" y="44"/>
                  </a:lnTo>
                  <a:lnTo>
                    <a:pt x="43" y="42"/>
                  </a:lnTo>
                  <a:lnTo>
                    <a:pt x="43" y="40"/>
                  </a:lnTo>
                  <a:lnTo>
                    <a:pt x="39" y="40"/>
                  </a:lnTo>
                  <a:lnTo>
                    <a:pt x="39" y="42"/>
                  </a:lnTo>
                  <a:lnTo>
                    <a:pt x="38" y="40"/>
                  </a:lnTo>
                  <a:lnTo>
                    <a:pt x="35" y="39"/>
                  </a:lnTo>
                  <a:lnTo>
                    <a:pt x="34" y="37"/>
                  </a:lnTo>
                  <a:lnTo>
                    <a:pt x="32" y="36"/>
                  </a:lnTo>
                  <a:lnTo>
                    <a:pt x="32" y="35"/>
                  </a:lnTo>
                  <a:lnTo>
                    <a:pt x="32" y="33"/>
                  </a:lnTo>
                  <a:lnTo>
                    <a:pt x="33" y="30"/>
                  </a:lnTo>
                  <a:lnTo>
                    <a:pt x="33" y="29"/>
                  </a:lnTo>
                  <a:lnTo>
                    <a:pt x="29" y="39"/>
                  </a:lnTo>
                  <a:lnTo>
                    <a:pt x="27" y="41"/>
                  </a:lnTo>
                  <a:lnTo>
                    <a:pt x="23" y="42"/>
                  </a:lnTo>
                  <a:lnTo>
                    <a:pt x="22" y="41"/>
                  </a:lnTo>
                  <a:lnTo>
                    <a:pt x="21" y="36"/>
                  </a:lnTo>
                  <a:lnTo>
                    <a:pt x="21" y="33"/>
                  </a:lnTo>
                  <a:lnTo>
                    <a:pt x="20" y="33"/>
                  </a:lnTo>
                  <a:lnTo>
                    <a:pt x="18" y="30"/>
                  </a:lnTo>
                  <a:lnTo>
                    <a:pt x="16" y="29"/>
                  </a:lnTo>
                  <a:lnTo>
                    <a:pt x="13" y="29"/>
                  </a:lnTo>
                  <a:lnTo>
                    <a:pt x="12" y="29"/>
                  </a:lnTo>
                  <a:lnTo>
                    <a:pt x="12" y="27"/>
                  </a:lnTo>
                  <a:lnTo>
                    <a:pt x="14" y="26"/>
                  </a:lnTo>
                  <a:lnTo>
                    <a:pt x="17" y="26"/>
                  </a:lnTo>
                  <a:lnTo>
                    <a:pt x="20" y="26"/>
                  </a:lnTo>
                  <a:lnTo>
                    <a:pt x="26" y="23"/>
                  </a:lnTo>
                  <a:lnTo>
                    <a:pt x="28" y="24"/>
                  </a:lnTo>
                  <a:lnTo>
                    <a:pt x="30" y="24"/>
                  </a:lnTo>
                  <a:lnTo>
                    <a:pt x="32" y="24"/>
                  </a:lnTo>
                  <a:lnTo>
                    <a:pt x="32" y="22"/>
                  </a:lnTo>
                  <a:lnTo>
                    <a:pt x="33" y="20"/>
                  </a:lnTo>
                  <a:lnTo>
                    <a:pt x="33" y="19"/>
                  </a:lnTo>
                  <a:lnTo>
                    <a:pt x="19" y="22"/>
                  </a:lnTo>
                  <a:lnTo>
                    <a:pt x="18" y="21"/>
                  </a:lnTo>
                  <a:lnTo>
                    <a:pt x="16" y="22"/>
                  </a:lnTo>
                  <a:lnTo>
                    <a:pt x="13" y="20"/>
                  </a:lnTo>
                  <a:lnTo>
                    <a:pt x="11" y="15"/>
                  </a:lnTo>
                  <a:lnTo>
                    <a:pt x="10" y="14"/>
                  </a:lnTo>
                  <a:lnTo>
                    <a:pt x="8" y="13"/>
                  </a:lnTo>
                  <a:lnTo>
                    <a:pt x="6" y="13"/>
                  </a:lnTo>
                  <a:lnTo>
                    <a:pt x="4" y="12"/>
                  </a:lnTo>
                  <a:lnTo>
                    <a:pt x="4" y="13"/>
                  </a:lnTo>
                  <a:lnTo>
                    <a:pt x="0" y="12"/>
                  </a:lnTo>
                  <a:lnTo>
                    <a:pt x="3" y="5"/>
                  </a:lnTo>
                  <a:lnTo>
                    <a:pt x="4" y="5"/>
                  </a:lnTo>
                  <a:lnTo>
                    <a:pt x="10" y="4"/>
                  </a:lnTo>
                  <a:lnTo>
                    <a:pt x="14" y="1"/>
                  </a:lnTo>
                  <a:lnTo>
                    <a:pt x="16" y="0"/>
                  </a:lnTo>
                  <a:lnTo>
                    <a:pt x="22" y="0"/>
                  </a:lnTo>
                  <a:lnTo>
                    <a:pt x="28" y="5"/>
                  </a:lnTo>
                  <a:lnTo>
                    <a:pt x="34" y="5"/>
                  </a:lnTo>
                  <a:lnTo>
                    <a:pt x="35" y="8"/>
                  </a:lnTo>
                  <a:lnTo>
                    <a:pt x="37" y="10"/>
                  </a:lnTo>
                  <a:lnTo>
                    <a:pt x="37" y="13"/>
                  </a:lnTo>
                  <a:lnTo>
                    <a:pt x="36" y="18"/>
                  </a:lnTo>
                  <a:lnTo>
                    <a:pt x="37" y="23"/>
                  </a:lnTo>
                  <a:lnTo>
                    <a:pt x="39" y="27"/>
                  </a:lnTo>
                  <a:lnTo>
                    <a:pt x="40" y="26"/>
                  </a:lnTo>
                  <a:lnTo>
                    <a:pt x="40" y="24"/>
                  </a:lnTo>
                  <a:lnTo>
                    <a:pt x="42" y="25"/>
                  </a:lnTo>
                  <a:lnTo>
                    <a:pt x="45" y="31"/>
                  </a:lnTo>
                  <a:lnTo>
                    <a:pt x="48" y="33"/>
                  </a:lnTo>
                  <a:lnTo>
                    <a:pt x="52" y="33"/>
                  </a:lnTo>
                  <a:lnTo>
                    <a:pt x="53" y="31"/>
                  </a:lnTo>
                  <a:lnTo>
                    <a:pt x="56" y="29"/>
                  </a:lnTo>
                  <a:lnTo>
                    <a:pt x="57" y="28"/>
                  </a:lnTo>
                  <a:lnTo>
                    <a:pt x="61" y="24"/>
                  </a:lnTo>
                  <a:lnTo>
                    <a:pt x="62" y="21"/>
                  </a:lnTo>
                  <a:lnTo>
                    <a:pt x="69" y="20"/>
                  </a:lnTo>
                  <a:lnTo>
                    <a:pt x="71" y="18"/>
                  </a:lnTo>
                  <a:lnTo>
                    <a:pt x="70" y="16"/>
                  </a:lnTo>
                  <a:lnTo>
                    <a:pt x="78" y="12"/>
                  </a:lnTo>
                  <a:lnTo>
                    <a:pt x="79" y="12"/>
                  </a:lnTo>
                  <a:lnTo>
                    <a:pt x="80" y="13"/>
                  </a:lnTo>
                  <a:lnTo>
                    <a:pt x="88" y="16"/>
                  </a:lnTo>
                  <a:lnTo>
                    <a:pt x="88" y="17"/>
                  </a:lnTo>
                  <a:lnTo>
                    <a:pt x="93" y="18"/>
                  </a:lnTo>
                  <a:lnTo>
                    <a:pt x="98" y="21"/>
                  </a:lnTo>
                  <a:lnTo>
                    <a:pt x="101" y="22"/>
                  </a:lnTo>
                  <a:lnTo>
                    <a:pt x="102" y="22"/>
                  </a:lnTo>
                  <a:lnTo>
                    <a:pt x="104" y="21"/>
                  </a:lnTo>
                  <a:lnTo>
                    <a:pt x="105" y="22"/>
                  </a:lnTo>
                  <a:lnTo>
                    <a:pt x="106" y="22"/>
                  </a:lnTo>
                  <a:lnTo>
                    <a:pt x="107" y="22"/>
                  </a:lnTo>
                  <a:lnTo>
                    <a:pt x="109" y="23"/>
                  </a:lnTo>
                  <a:lnTo>
                    <a:pt x="110" y="23"/>
                  </a:lnTo>
                  <a:lnTo>
                    <a:pt x="111" y="24"/>
                  </a:lnTo>
                  <a:lnTo>
                    <a:pt x="111" y="25"/>
                  </a:lnTo>
                  <a:lnTo>
                    <a:pt x="112" y="25"/>
                  </a:lnTo>
                  <a:lnTo>
                    <a:pt x="113" y="24"/>
                  </a:lnTo>
                  <a:lnTo>
                    <a:pt x="114" y="24"/>
                  </a:lnTo>
                  <a:lnTo>
                    <a:pt x="114" y="71"/>
                  </a:lnTo>
                  <a:lnTo>
                    <a:pt x="114" y="72"/>
                  </a:lnTo>
                  <a:lnTo>
                    <a:pt x="115" y="75"/>
                  </a:lnTo>
                  <a:lnTo>
                    <a:pt x="116" y="98"/>
                  </a:lnTo>
                  <a:close/>
                </a:path>
              </a:pathLst>
            </a:custGeom>
            <a:grpFill/>
            <a:ln w="1905">
              <a:noFill/>
              <a:round/>
              <a:headEnd/>
              <a:tailEnd/>
            </a:ln>
          </p:spPr>
          <p:txBody>
            <a:bodyPr/>
            <a:lstStyle/>
            <a:p>
              <a:endParaRPr lang="en-GB">
                <a:solidFill>
                  <a:srgbClr val="000000"/>
                </a:solidFill>
                <a:latin typeface="Arial"/>
              </a:endParaRPr>
            </a:p>
          </p:txBody>
        </p:sp>
        <p:sp>
          <p:nvSpPr>
            <p:cNvPr id="13" name="Freeform 9"/>
            <p:cNvSpPr>
              <a:spLocks/>
            </p:cNvSpPr>
            <p:nvPr/>
          </p:nvSpPr>
          <p:spPr bwMode="auto">
            <a:xfrm>
              <a:off x="1365" y="2597"/>
              <a:ext cx="3" cy="6"/>
            </a:xfrm>
            <a:custGeom>
              <a:avLst/>
              <a:gdLst>
                <a:gd name="T0" fmla="*/ 2 w 3"/>
                <a:gd name="T1" fmla="*/ 0 h 6"/>
                <a:gd name="T2" fmla="*/ 0 w 3"/>
                <a:gd name="T3" fmla="*/ 2 h 6"/>
                <a:gd name="T4" fmla="*/ 0 w 3"/>
                <a:gd name="T5" fmla="*/ 5 h 6"/>
                <a:gd name="T6" fmla="*/ 2 w 3"/>
                <a:gd name="T7" fmla="*/ 6 h 6"/>
                <a:gd name="T8" fmla="*/ 3 w 3"/>
                <a:gd name="T9" fmla="*/ 0 h 6"/>
                <a:gd name="T10" fmla="*/ 2 w 3"/>
                <a:gd name="T11" fmla="*/ 0 h 6"/>
                <a:gd name="T12" fmla="*/ 0 60000 65536"/>
                <a:gd name="T13" fmla="*/ 0 60000 65536"/>
                <a:gd name="T14" fmla="*/ 0 60000 65536"/>
                <a:gd name="T15" fmla="*/ 0 60000 65536"/>
                <a:gd name="T16" fmla="*/ 0 60000 65536"/>
                <a:gd name="T17" fmla="*/ 0 60000 65536"/>
                <a:gd name="T18" fmla="*/ 0 w 3"/>
                <a:gd name="T19" fmla="*/ 0 h 6"/>
                <a:gd name="T20" fmla="*/ 3 w 3"/>
                <a:gd name="T21" fmla="*/ 6 h 6"/>
              </a:gdLst>
              <a:ahLst/>
              <a:cxnLst>
                <a:cxn ang="T12">
                  <a:pos x="T0" y="T1"/>
                </a:cxn>
                <a:cxn ang="T13">
                  <a:pos x="T2" y="T3"/>
                </a:cxn>
                <a:cxn ang="T14">
                  <a:pos x="T4" y="T5"/>
                </a:cxn>
                <a:cxn ang="T15">
                  <a:pos x="T6" y="T7"/>
                </a:cxn>
                <a:cxn ang="T16">
                  <a:pos x="T8" y="T9"/>
                </a:cxn>
                <a:cxn ang="T17">
                  <a:pos x="T10" y="T11"/>
                </a:cxn>
              </a:cxnLst>
              <a:rect l="T18" t="T19" r="T20" b="T21"/>
              <a:pathLst>
                <a:path w="3" h="6">
                  <a:moveTo>
                    <a:pt x="2" y="0"/>
                  </a:moveTo>
                  <a:lnTo>
                    <a:pt x="0" y="2"/>
                  </a:lnTo>
                  <a:lnTo>
                    <a:pt x="0" y="5"/>
                  </a:lnTo>
                  <a:lnTo>
                    <a:pt x="2" y="6"/>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14" name="Freeform 10"/>
            <p:cNvSpPr>
              <a:spLocks/>
            </p:cNvSpPr>
            <p:nvPr/>
          </p:nvSpPr>
          <p:spPr bwMode="auto">
            <a:xfrm>
              <a:off x="1653" y="2154"/>
              <a:ext cx="1" cy="3"/>
            </a:xfrm>
            <a:custGeom>
              <a:avLst/>
              <a:gdLst>
                <a:gd name="T0" fmla="*/ 1 w 1"/>
                <a:gd name="T1" fmla="*/ 0 h 3"/>
                <a:gd name="T2" fmla="*/ 0 w 1"/>
                <a:gd name="T3" fmla="*/ 1 h 3"/>
                <a:gd name="T4" fmla="*/ 0 w 1"/>
                <a:gd name="T5" fmla="*/ 3 h 3"/>
                <a:gd name="T6" fmla="*/ 1 w 1"/>
                <a:gd name="T7" fmla="*/ 3 h 3"/>
                <a:gd name="T8" fmla="*/ 1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1" y="0"/>
                  </a:moveTo>
                  <a:lnTo>
                    <a:pt x="0" y="1"/>
                  </a:lnTo>
                  <a:lnTo>
                    <a:pt x="0" y="3"/>
                  </a:lnTo>
                  <a:lnTo>
                    <a:pt x="1"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5" name="Freeform 11"/>
            <p:cNvSpPr>
              <a:spLocks/>
            </p:cNvSpPr>
            <p:nvPr/>
          </p:nvSpPr>
          <p:spPr bwMode="auto">
            <a:xfrm>
              <a:off x="1425" y="2410"/>
              <a:ext cx="33" cy="15"/>
            </a:xfrm>
            <a:custGeom>
              <a:avLst/>
              <a:gdLst>
                <a:gd name="T0" fmla="*/ 19 w 33"/>
                <a:gd name="T1" fmla="*/ 1 h 15"/>
                <a:gd name="T2" fmla="*/ 21 w 33"/>
                <a:gd name="T3" fmla="*/ 3 h 15"/>
                <a:gd name="T4" fmla="*/ 24 w 33"/>
                <a:gd name="T5" fmla="*/ 4 h 15"/>
                <a:gd name="T6" fmla="*/ 25 w 33"/>
                <a:gd name="T7" fmla="*/ 6 h 15"/>
                <a:gd name="T8" fmla="*/ 31 w 33"/>
                <a:gd name="T9" fmla="*/ 6 h 15"/>
                <a:gd name="T10" fmla="*/ 33 w 33"/>
                <a:gd name="T11" fmla="*/ 12 h 15"/>
                <a:gd name="T12" fmla="*/ 30 w 33"/>
                <a:gd name="T13" fmla="*/ 12 h 15"/>
                <a:gd name="T14" fmla="*/ 25 w 33"/>
                <a:gd name="T15" fmla="*/ 10 h 15"/>
                <a:gd name="T16" fmla="*/ 22 w 33"/>
                <a:gd name="T17" fmla="*/ 12 h 15"/>
                <a:gd name="T18" fmla="*/ 19 w 33"/>
                <a:gd name="T19" fmla="*/ 12 h 15"/>
                <a:gd name="T20" fmla="*/ 19 w 33"/>
                <a:gd name="T21" fmla="*/ 15 h 15"/>
                <a:gd name="T22" fmla="*/ 15 w 33"/>
                <a:gd name="T23" fmla="*/ 13 h 15"/>
                <a:gd name="T24" fmla="*/ 14 w 33"/>
                <a:gd name="T25" fmla="*/ 12 h 15"/>
                <a:gd name="T26" fmla="*/ 9 w 33"/>
                <a:gd name="T27" fmla="*/ 12 h 15"/>
                <a:gd name="T28" fmla="*/ 5 w 33"/>
                <a:gd name="T29" fmla="*/ 7 h 15"/>
                <a:gd name="T30" fmla="*/ 2 w 33"/>
                <a:gd name="T31" fmla="*/ 6 h 15"/>
                <a:gd name="T32" fmla="*/ 0 w 33"/>
                <a:gd name="T33" fmla="*/ 4 h 15"/>
                <a:gd name="T34" fmla="*/ 0 w 33"/>
                <a:gd name="T35" fmla="*/ 3 h 15"/>
                <a:gd name="T36" fmla="*/ 6 w 33"/>
                <a:gd name="T37" fmla="*/ 0 h 15"/>
                <a:gd name="T38" fmla="*/ 19 w 33"/>
                <a:gd name="T39" fmla="*/ 1 h 1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3"/>
                <a:gd name="T61" fmla="*/ 0 h 15"/>
                <a:gd name="T62" fmla="*/ 33 w 33"/>
                <a:gd name="T63" fmla="*/ 15 h 1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3" h="15">
                  <a:moveTo>
                    <a:pt x="19" y="1"/>
                  </a:moveTo>
                  <a:lnTo>
                    <a:pt x="21" y="3"/>
                  </a:lnTo>
                  <a:lnTo>
                    <a:pt x="24" y="4"/>
                  </a:lnTo>
                  <a:lnTo>
                    <a:pt x="25" y="6"/>
                  </a:lnTo>
                  <a:lnTo>
                    <a:pt x="31" y="6"/>
                  </a:lnTo>
                  <a:lnTo>
                    <a:pt x="33" y="12"/>
                  </a:lnTo>
                  <a:lnTo>
                    <a:pt x="30" y="12"/>
                  </a:lnTo>
                  <a:lnTo>
                    <a:pt x="25" y="10"/>
                  </a:lnTo>
                  <a:lnTo>
                    <a:pt x="22" y="12"/>
                  </a:lnTo>
                  <a:lnTo>
                    <a:pt x="19" y="12"/>
                  </a:lnTo>
                  <a:lnTo>
                    <a:pt x="19" y="15"/>
                  </a:lnTo>
                  <a:lnTo>
                    <a:pt x="15" y="13"/>
                  </a:lnTo>
                  <a:lnTo>
                    <a:pt x="14" y="12"/>
                  </a:lnTo>
                  <a:lnTo>
                    <a:pt x="9" y="12"/>
                  </a:lnTo>
                  <a:lnTo>
                    <a:pt x="5" y="7"/>
                  </a:lnTo>
                  <a:lnTo>
                    <a:pt x="2" y="6"/>
                  </a:lnTo>
                  <a:lnTo>
                    <a:pt x="0" y="4"/>
                  </a:lnTo>
                  <a:lnTo>
                    <a:pt x="0" y="3"/>
                  </a:lnTo>
                  <a:lnTo>
                    <a:pt x="6" y="0"/>
                  </a:lnTo>
                  <a:lnTo>
                    <a:pt x="19" y="1"/>
                  </a:lnTo>
                  <a:close/>
                </a:path>
              </a:pathLst>
            </a:custGeom>
            <a:grpFill/>
            <a:ln w="1905">
              <a:noFill/>
              <a:round/>
              <a:headEnd/>
              <a:tailEnd/>
            </a:ln>
          </p:spPr>
          <p:txBody>
            <a:bodyPr/>
            <a:lstStyle/>
            <a:p>
              <a:endParaRPr lang="en-GB">
                <a:solidFill>
                  <a:srgbClr val="000000"/>
                </a:solidFill>
                <a:latin typeface="Arial"/>
              </a:endParaRPr>
            </a:p>
          </p:txBody>
        </p:sp>
        <p:sp>
          <p:nvSpPr>
            <p:cNvPr id="16" name="Freeform 12"/>
            <p:cNvSpPr>
              <a:spLocks/>
            </p:cNvSpPr>
            <p:nvPr/>
          </p:nvSpPr>
          <p:spPr bwMode="auto">
            <a:xfrm>
              <a:off x="1491" y="3601"/>
              <a:ext cx="16" cy="39"/>
            </a:xfrm>
            <a:custGeom>
              <a:avLst/>
              <a:gdLst>
                <a:gd name="T0" fmla="*/ 7 w 16"/>
                <a:gd name="T1" fmla="*/ 0 h 39"/>
                <a:gd name="T2" fmla="*/ 9 w 16"/>
                <a:gd name="T3" fmla="*/ 0 h 39"/>
                <a:gd name="T4" fmla="*/ 9 w 16"/>
                <a:gd name="T5" fmla="*/ 3 h 39"/>
                <a:gd name="T6" fmla="*/ 12 w 16"/>
                <a:gd name="T7" fmla="*/ 3 h 39"/>
                <a:gd name="T8" fmla="*/ 13 w 16"/>
                <a:gd name="T9" fmla="*/ 3 h 39"/>
                <a:gd name="T10" fmla="*/ 16 w 16"/>
                <a:gd name="T11" fmla="*/ 15 h 39"/>
                <a:gd name="T12" fmla="*/ 13 w 16"/>
                <a:gd name="T13" fmla="*/ 17 h 39"/>
                <a:gd name="T14" fmla="*/ 12 w 16"/>
                <a:gd name="T15" fmla="*/ 20 h 39"/>
                <a:gd name="T16" fmla="*/ 10 w 16"/>
                <a:gd name="T17" fmla="*/ 20 h 39"/>
                <a:gd name="T18" fmla="*/ 10 w 16"/>
                <a:gd name="T19" fmla="*/ 21 h 39"/>
                <a:gd name="T20" fmla="*/ 12 w 16"/>
                <a:gd name="T21" fmla="*/ 24 h 39"/>
                <a:gd name="T22" fmla="*/ 13 w 16"/>
                <a:gd name="T23" fmla="*/ 24 h 39"/>
                <a:gd name="T24" fmla="*/ 13 w 16"/>
                <a:gd name="T25" fmla="*/ 26 h 39"/>
                <a:gd name="T26" fmla="*/ 10 w 16"/>
                <a:gd name="T27" fmla="*/ 26 h 39"/>
                <a:gd name="T28" fmla="*/ 13 w 16"/>
                <a:gd name="T29" fmla="*/ 32 h 39"/>
                <a:gd name="T30" fmla="*/ 13 w 16"/>
                <a:gd name="T31" fmla="*/ 35 h 39"/>
                <a:gd name="T32" fmla="*/ 10 w 16"/>
                <a:gd name="T33" fmla="*/ 33 h 39"/>
                <a:gd name="T34" fmla="*/ 10 w 16"/>
                <a:gd name="T35" fmla="*/ 38 h 39"/>
                <a:gd name="T36" fmla="*/ 10 w 16"/>
                <a:gd name="T37" fmla="*/ 39 h 39"/>
                <a:gd name="T38" fmla="*/ 1 w 16"/>
                <a:gd name="T39" fmla="*/ 38 h 39"/>
                <a:gd name="T40" fmla="*/ 0 w 16"/>
                <a:gd name="T41" fmla="*/ 33 h 39"/>
                <a:gd name="T42" fmla="*/ 4 w 16"/>
                <a:gd name="T43" fmla="*/ 3 h 39"/>
                <a:gd name="T44" fmla="*/ 6 w 16"/>
                <a:gd name="T45" fmla="*/ 3 h 39"/>
                <a:gd name="T46" fmla="*/ 7 w 16"/>
                <a:gd name="T47" fmla="*/ 0 h 3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6"/>
                <a:gd name="T73" fmla="*/ 0 h 39"/>
                <a:gd name="T74" fmla="*/ 16 w 16"/>
                <a:gd name="T75" fmla="*/ 39 h 3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6" h="39">
                  <a:moveTo>
                    <a:pt x="7" y="0"/>
                  </a:moveTo>
                  <a:lnTo>
                    <a:pt x="9" y="0"/>
                  </a:lnTo>
                  <a:lnTo>
                    <a:pt x="9" y="3"/>
                  </a:lnTo>
                  <a:lnTo>
                    <a:pt x="12" y="3"/>
                  </a:lnTo>
                  <a:lnTo>
                    <a:pt x="13" y="3"/>
                  </a:lnTo>
                  <a:lnTo>
                    <a:pt x="16" y="15"/>
                  </a:lnTo>
                  <a:lnTo>
                    <a:pt x="13" y="17"/>
                  </a:lnTo>
                  <a:lnTo>
                    <a:pt x="12" y="20"/>
                  </a:lnTo>
                  <a:lnTo>
                    <a:pt x="10" y="20"/>
                  </a:lnTo>
                  <a:lnTo>
                    <a:pt x="10" y="21"/>
                  </a:lnTo>
                  <a:lnTo>
                    <a:pt x="12" y="24"/>
                  </a:lnTo>
                  <a:lnTo>
                    <a:pt x="13" y="24"/>
                  </a:lnTo>
                  <a:lnTo>
                    <a:pt x="13" y="26"/>
                  </a:lnTo>
                  <a:lnTo>
                    <a:pt x="10" y="26"/>
                  </a:lnTo>
                  <a:lnTo>
                    <a:pt x="13" y="32"/>
                  </a:lnTo>
                  <a:lnTo>
                    <a:pt x="13" y="35"/>
                  </a:lnTo>
                  <a:lnTo>
                    <a:pt x="10" y="33"/>
                  </a:lnTo>
                  <a:lnTo>
                    <a:pt x="10" y="38"/>
                  </a:lnTo>
                  <a:lnTo>
                    <a:pt x="10" y="39"/>
                  </a:lnTo>
                  <a:lnTo>
                    <a:pt x="1" y="38"/>
                  </a:lnTo>
                  <a:lnTo>
                    <a:pt x="0" y="33"/>
                  </a:lnTo>
                  <a:lnTo>
                    <a:pt x="4" y="3"/>
                  </a:lnTo>
                  <a:lnTo>
                    <a:pt x="6" y="3"/>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17" name="Freeform 13"/>
            <p:cNvSpPr>
              <a:spLocks/>
            </p:cNvSpPr>
            <p:nvPr/>
          </p:nvSpPr>
          <p:spPr bwMode="auto">
            <a:xfrm>
              <a:off x="1506" y="3663"/>
              <a:ext cx="12" cy="13"/>
            </a:xfrm>
            <a:custGeom>
              <a:avLst/>
              <a:gdLst>
                <a:gd name="T0" fmla="*/ 7 w 12"/>
                <a:gd name="T1" fmla="*/ 0 h 13"/>
                <a:gd name="T2" fmla="*/ 7 w 12"/>
                <a:gd name="T3" fmla="*/ 1 h 13"/>
                <a:gd name="T4" fmla="*/ 10 w 12"/>
                <a:gd name="T5" fmla="*/ 1 h 13"/>
                <a:gd name="T6" fmla="*/ 12 w 12"/>
                <a:gd name="T7" fmla="*/ 3 h 13"/>
                <a:gd name="T8" fmla="*/ 12 w 12"/>
                <a:gd name="T9" fmla="*/ 4 h 13"/>
                <a:gd name="T10" fmla="*/ 10 w 12"/>
                <a:gd name="T11" fmla="*/ 7 h 13"/>
                <a:gd name="T12" fmla="*/ 10 w 12"/>
                <a:gd name="T13" fmla="*/ 10 h 13"/>
                <a:gd name="T14" fmla="*/ 7 w 12"/>
                <a:gd name="T15" fmla="*/ 12 h 13"/>
                <a:gd name="T16" fmla="*/ 6 w 12"/>
                <a:gd name="T17" fmla="*/ 13 h 13"/>
                <a:gd name="T18" fmla="*/ 3 w 12"/>
                <a:gd name="T19" fmla="*/ 12 h 13"/>
                <a:gd name="T20" fmla="*/ 1 w 12"/>
                <a:gd name="T21" fmla="*/ 7 h 13"/>
                <a:gd name="T22" fmla="*/ 0 w 12"/>
                <a:gd name="T23" fmla="*/ 4 h 13"/>
                <a:gd name="T24" fmla="*/ 7 w 12"/>
                <a:gd name="T25" fmla="*/ 0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13"/>
                <a:gd name="T41" fmla="*/ 12 w 12"/>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13">
                  <a:moveTo>
                    <a:pt x="7" y="0"/>
                  </a:moveTo>
                  <a:lnTo>
                    <a:pt x="7" y="1"/>
                  </a:lnTo>
                  <a:lnTo>
                    <a:pt x="10" y="1"/>
                  </a:lnTo>
                  <a:lnTo>
                    <a:pt x="12" y="3"/>
                  </a:lnTo>
                  <a:lnTo>
                    <a:pt x="12" y="4"/>
                  </a:lnTo>
                  <a:lnTo>
                    <a:pt x="10" y="7"/>
                  </a:lnTo>
                  <a:lnTo>
                    <a:pt x="10" y="10"/>
                  </a:lnTo>
                  <a:lnTo>
                    <a:pt x="7" y="12"/>
                  </a:lnTo>
                  <a:lnTo>
                    <a:pt x="6" y="13"/>
                  </a:lnTo>
                  <a:lnTo>
                    <a:pt x="3" y="12"/>
                  </a:lnTo>
                  <a:lnTo>
                    <a:pt x="1" y="7"/>
                  </a:lnTo>
                  <a:lnTo>
                    <a:pt x="0" y="4"/>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18" name="Freeform 14"/>
            <p:cNvSpPr>
              <a:spLocks/>
            </p:cNvSpPr>
            <p:nvPr/>
          </p:nvSpPr>
          <p:spPr bwMode="auto">
            <a:xfrm>
              <a:off x="1492" y="3669"/>
              <a:ext cx="6" cy="3"/>
            </a:xfrm>
            <a:custGeom>
              <a:avLst/>
              <a:gdLst>
                <a:gd name="T0" fmla="*/ 0 w 6"/>
                <a:gd name="T1" fmla="*/ 0 h 3"/>
                <a:gd name="T2" fmla="*/ 3 w 6"/>
                <a:gd name="T3" fmla="*/ 0 h 3"/>
                <a:gd name="T4" fmla="*/ 5 w 6"/>
                <a:gd name="T5" fmla="*/ 0 h 3"/>
                <a:gd name="T6" fmla="*/ 6 w 6"/>
                <a:gd name="T7" fmla="*/ 1 h 3"/>
                <a:gd name="T8" fmla="*/ 2 w 6"/>
                <a:gd name="T9" fmla="*/ 3 h 3"/>
                <a:gd name="T10" fmla="*/ 0 w 6"/>
                <a:gd name="T11" fmla="*/ 1 h 3"/>
                <a:gd name="T12" fmla="*/ 0 w 6"/>
                <a:gd name="T13" fmla="*/ 0 h 3"/>
                <a:gd name="T14" fmla="*/ 0 60000 65536"/>
                <a:gd name="T15" fmla="*/ 0 60000 65536"/>
                <a:gd name="T16" fmla="*/ 0 60000 65536"/>
                <a:gd name="T17" fmla="*/ 0 60000 65536"/>
                <a:gd name="T18" fmla="*/ 0 60000 65536"/>
                <a:gd name="T19" fmla="*/ 0 60000 65536"/>
                <a:gd name="T20" fmla="*/ 0 60000 65536"/>
                <a:gd name="T21" fmla="*/ 0 w 6"/>
                <a:gd name="T22" fmla="*/ 0 h 3"/>
                <a:gd name="T23" fmla="*/ 6 w 6"/>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
                  <a:moveTo>
                    <a:pt x="0" y="0"/>
                  </a:moveTo>
                  <a:lnTo>
                    <a:pt x="3" y="0"/>
                  </a:lnTo>
                  <a:lnTo>
                    <a:pt x="5" y="0"/>
                  </a:lnTo>
                  <a:lnTo>
                    <a:pt x="6" y="1"/>
                  </a:lnTo>
                  <a:lnTo>
                    <a:pt x="2"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9" name="Freeform 15"/>
            <p:cNvSpPr>
              <a:spLocks/>
            </p:cNvSpPr>
            <p:nvPr/>
          </p:nvSpPr>
          <p:spPr bwMode="auto">
            <a:xfrm>
              <a:off x="1491" y="3675"/>
              <a:ext cx="6" cy="3"/>
            </a:xfrm>
            <a:custGeom>
              <a:avLst/>
              <a:gdLst>
                <a:gd name="T0" fmla="*/ 3 w 6"/>
                <a:gd name="T1" fmla="*/ 3 h 3"/>
                <a:gd name="T2" fmla="*/ 0 w 6"/>
                <a:gd name="T3" fmla="*/ 3 h 3"/>
                <a:gd name="T4" fmla="*/ 1 w 6"/>
                <a:gd name="T5" fmla="*/ 1 h 3"/>
                <a:gd name="T6" fmla="*/ 3 w 6"/>
                <a:gd name="T7" fmla="*/ 0 h 3"/>
                <a:gd name="T8" fmla="*/ 6 w 6"/>
                <a:gd name="T9" fmla="*/ 0 h 3"/>
                <a:gd name="T10" fmla="*/ 6 w 6"/>
                <a:gd name="T11" fmla="*/ 1 h 3"/>
                <a:gd name="T12" fmla="*/ 3 w 6"/>
                <a:gd name="T13" fmla="*/ 3 h 3"/>
                <a:gd name="T14" fmla="*/ 0 60000 65536"/>
                <a:gd name="T15" fmla="*/ 0 60000 65536"/>
                <a:gd name="T16" fmla="*/ 0 60000 65536"/>
                <a:gd name="T17" fmla="*/ 0 60000 65536"/>
                <a:gd name="T18" fmla="*/ 0 60000 65536"/>
                <a:gd name="T19" fmla="*/ 0 60000 65536"/>
                <a:gd name="T20" fmla="*/ 0 60000 65536"/>
                <a:gd name="T21" fmla="*/ 0 w 6"/>
                <a:gd name="T22" fmla="*/ 0 h 3"/>
                <a:gd name="T23" fmla="*/ 6 w 6"/>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
                  <a:moveTo>
                    <a:pt x="3" y="3"/>
                  </a:moveTo>
                  <a:lnTo>
                    <a:pt x="0" y="3"/>
                  </a:lnTo>
                  <a:lnTo>
                    <a:pt x="1" y="1"/>
                  </a:lnTo>
                  <a:lnTo>
                    <a:pt x="3" y="0"/>
                  </a:lnTo>
                  <a:lnTo>
                    <a:pt x="6" y="0"/>
                  </a:lnTo>
                  <a:lnTo>
                    <a:pt x="6" y="1"/>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20" name="Freeform 16"/>
            <p:cNvSpPr>
              <a:spLocks/>
            </p:cNvSpPr>
            <p:nvPr/>
          </p:nvSpPr>
          <p:spPr bwMode="auto">
            <a:xfrm>
              <a:off x="1494" y="3679"/>
              <a:ext cx="7" cy="5"/>
            </a:xfrm>
            <a:custGeom>
              <a:avLst/>
              <a:gdLst>
                <a:gd name="T0" fmla="*/ 0 w 7"/>
                <a:gd name="T1" fmla="*/ 0 h 5"/>
                <a:gd name="T2" fmla="*/ 6 w 7"/>
                <a:gd name="T3" fmla="*/ 0 h 5"/>
                <a:gd name="T4" fmla="*/ 7 w 7"/>
                <a:gd name="T5" fmla="*/ 2 h 5"/>
                <a:gd name="T6" fmla="*/ 7 w 7"/>
                <a:gd name="T7" fmla="*/ 5 h 5"/>
                <a:gd name="T8" fmla="*/ 3 w 7"/>
                <a:gd name="T9" fmla="*/ 2 h 5"/>
                <a:gd name="T10" fmla="*/ 0 w 7"/>
                <a:gd name="T11" fmla="*/ 0 h 5"/>
                <a:gd name="T12" fmla="*/ 0 60000 65536"/>
                <a:gd name="T13" fmla="*/ 0 60000 65536"/>
                <a:gd name="T14" fmla="*/ 0 60000 65536"/>
                <a:gd name="T15" fmla="*/ 0 60000 65536"/>
                <a:gd name="T16" fmla="*/ 0 60000 65536"/>
                <a:gd name="T17" fmla="*/ 0 60000 65536"/>
                <a:gd name="T18" fmla="*/ 0 w 7"/>
                <a:gd name="T19" fmla="*/ 0 h 5"/>
                <a:gd name="T20" fmla="*/ 7 w 7"/>
                <a:gd name="T21" fmla="*/ 5 h 5"/>
              </a:gdLst>
              <a:ahLst/>
              <a:cxnLst>
                <a:cxn ang="T12">
                  <a:pos x="T0" y="T1"/>
                </a:cxn>
                <a:cxn ang="T13">
                  <a:pos x="T2" y="T3"/>
                </a:cxn>
                <a:cxn ang="T14">
                  <a:pos x="T4" y="T5"/>
                </a:cxn>
                <a:cxn ang="T15">
                  <a:pos x="T6" y="T7"/>
                </a:cxn>
                <a:cxn ang="T16">
                  <a:pos x="T8" y="T9"/>
                </a:cxn>
                <a:cxn ang="T17">
                  <a:pos x="T10" y="T11"/>
                </a:cxn>
              </a:cxnLst>
              <a:rect l="T18" t="T19" r="T20" b="T21"/>
              <a:pathLst>
                <a:path w="7" h="5">
                  <a:moveTo>
                    <a:pt x="0" y="0"/>
                  </a:moveTo>
                  <a:lnTo>
                    <a:pt x="6" y="0"/>
                  </a:lnTo>
                  <a:lnTo>
                    <a:pt x="7" y="2"/>
                  </a:lnTo>
                  <a:lnTo>
                    <a:pt x="7" y="5"/>
                  </a:lnTo>
                  <a:lnTo>
                    <a:pt x="3"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1" name="Freeform 17"/>
            <p:cNvSpPr>
              <a:spLocks/>
            </p:cNvSpPr>
            <p:nvPr/>
          </p:nvSpPr>
          <p:spPr bwMode="auto">
            <a:xfrm>
              <a:off x="1494" y="3682"/>
              <a:ext cx="6" cy="5"/>
            </a:xfrm>
            <a:custGeom>
              <a:avLst/>
              <a:gdLst>
                <a:gd name="T0" fmla="*/ 0 w 6"/>
                <a:gd name="T1" fmla="*/ 0 h 5"/>
                <a:gd name="T2" fmla="*/ 3 w 6"/>
                <a:gd name="T3" fmla="*/ 2 h 5"/>
                <a:gd name="T4" fmla="*/ 6 w 6"/>
                <a:gd name="T5" fmla="*/ 5 h 5"/>
                <a:gd name="T6" fmla="*/ 1 w 6"/>
                <a:gd name="T7" fmla="*/ 2 h 5"/>
                <a:gd name="T8" fmla="*/ 0 w 6"/>
                <a:gd name="T9" fmla="*/ 0 h 5"/>
                <a:gd name="T10" fmla="*/ 0 60000 65536"/>
                <a:gd name="T11" fmla="*/ 0 60000 65536"/>
                <a:gd name="T12" fmla="*/ 0 60000 65536"/>
                <a:gd name="T13" fmla="*/ 0 60000 65536"/>
                <a:gd name="T14" fmla="*/ 0 60000 65536"/>
                <a:gd name="T15" fmla="*/ 0 w 6"/>
                <a:gd name="T16" fmla="*/ 0 h 5"/>
                <a:gd name="T17" fmla="*/ 6 w 6"/>
                <a:gd name="T18" fmla="*/ 5 h 5"/>
              </a:gdLst>
              <a:ahLst/>
              <a:cxnLst>
                <a:cxn ang="T10">
                  <a:pos x="T0" y="T1"/>
                </a:cxn>
                <a:cxn ang="T11">
                  <a:pos x="T2" y="T3"/>
                </a:cxn>
                <a:cxn ang="T12">
                  <a:pos x="T4" y="T5"/>
                </a:cxn>
                <a:cxn ang="T13">
                  <a:pos x="T6" y="T7"/>
                </a:cxn>
                <a:cxn ang="T14">
                  <a:pos x="T8" y="T9"/>
                </a:cxn>
              </a:cxnLst>
              <a:rect l="T15" t="T16" r="T17" b="T18"/>
              <a:pathLst>
                <a:path w="6" h="5">
                  <a:moveTo>
                    <a:pt x="0" y="0"/>
                  </a:moveTo>
                  <a:lnTo>
                    <a:pt x="3" y="2"/>
                  </a:lnTo>
                  <a:lnTo>
                    <a:pt x="6" y="5"/>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2" name="Freeform 18"/>
            <p:cNvSpPr>
              <a:spLocks/>
            </p:cNvSpPr>
            <p:nvPr/>
          </p:nvSpPr>
          <p:spPr bwMode="auto">
            <a:xfrm>
              <a:off x="1498" y="3696"/>
              <a:ext cx="3" cy="3"/>
            </a:xfrm>
            <a:custGeom>
              <a:avLst/>
              <a:gdLst>
                <a:gd name="T0" fmla="*/ 2 w 3"/>
                <a:gd name="T1" fmla="*/ 0 h 3"/>
                <a:gd name="T2" fmla="*/ 3 w 3"/>
                <a:gd name="T3" fmla="*/ 0 h 3"/>
                <a:gd name="T4" fmla="*/ 3 w 3"/>
                <a:gd name="T5" fmla="*/ 3 h 3"/>
                <a:gd name="T6" fmla="*/ 2 w 3"/>
                <a:gd name="T7" fmla="*/ 3 h 3"/>
                <a:gd name="T8" fmla="*/ 0 w 3"/>
                <a:gd name="T9" fmla="*/ 1 h 3"/>
                <a:gd name="T10" fmla="*/ 2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2" y="0"/>
                  </a:moveTo>
                  <a:lnTo>
                    <a:pt x="3" y="0"/>
                  </a:lnTo>
                  <a:lnTo>
                    <a:pt x="3" y="3"/>
                  </a:lnTo>
                  <a:lnTo>
                    <a:pt x="2" y="3"/>
                  </a:lnTo>
                  <a:lnTo>
                    <a:pt x="0"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3" name="Freeform 19"/>
            <p:cNvSpPr>
              <a:spLocks/>
            </p:cNvSpPr>
            <p:nvPr/>
          </p:nvSpPr>
          <p:spPr bwMode="auto">
            <a:xfrm>
              <a:off x="1486" y="3739"/>
              <a:ext cx="6" cy="4"/>
            </a:xfrm>
            <a:custGeom>
              <a:avLst/>
              <a:gdLst>
                <a:gd name="T0" fmla="*/ 6 w 6"/>
                <a:gd name="T1" fmla="*/ 4 h 4"/>
                <a:gd name="T2" fmla="*/ 3 w 6"/>
                <a:gd name="T3" fmla="*/ 4 h 4"/>
                <a:gd name="T4" fmla="*/ 0 w 6"/>
                <a:gd name="T5" fmla="*/ 4 h 4"/>
                <a:gd name="T6" fmla="*/ 0 w 6"/>
                <a:gd name="T7" fmla="*/ 1 h 4"/>
                <a:gd name="T8" fmla="*/ 2 w 6"/>
                <a:gd name="T9" fmla="*/ 0 h 4"/>
                <a:gd name="T10" fmla="*/ 3 w 6"/>
                <a:gd name="T11" fmla="*/ 0 h 4"/>
                <a:gd name="T12" fmla="*/ 6 w 6"/>
                <a:gd name="T13" fmla="*/ 1 h 4"/>
                <a:gd name="T14" fmla="*/ 6 w 6"/>
                <a:gd name="T15" fmla="*/ 4 h 4"/>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4"/>
                <a:gd name="T26" fmla="*/ 6 w 6"/>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4">
                  <a:moveTo>
                    <a:pt x="6" y="4"/>
                  </a:moveTo>
                  <a:lnTo>
                    <a:pt x="3" y="4"/>
                  </a:lnTo>
                  <a:lnTo>
                    <a:pt x="0" y="4"/>
                  </a:lnTo>
                  <a:lnTo>
                    <a:pt x="0" y="1"/>
                  </a:lnTo>
                  <a:lnTo>
                    <a:pt x="2" y="0"/>
                  </a:lnTo>
                  <a:lnTo>
                    <a:pt x="3" y="0"/>
                  </a:lnTo>
                  <a:lnTo>
                    <a:pt x="6" y="1"/>
                  </a:lnTo>
                  <a:lnTo>
                    <a:pt x="6" y="4"/>
                  </a:lnTo>
                  <a:close/>
                </a:path>
              </a:pathLst>
            </a:custGeom>
            <a:grpFill/>
            <a:ln w="1905">
              <a:noFill/>
              <a:round/>
              <a:headEnd/>
              <a:tailEnd/>
            </a:ln>
          </p:spPr>
          <p:txBody>
            <a:bodyPr/>
            <a:lstStyle/>
            <a:p>
              <a:endParaRPr lang="en-GB">
                <a:solidFill>
                  <a:srgbClr val="000000"/>
                </a:solidFill>
                <a:latin typeface="Arial"/>
              </a:endParaRPr>
            </a:p>
          </p:txBody>
        </p:sp>
        <p:sp>
          <p:nvSpPr>
            <p:cNvPr id="24" name="Freeform 20"/>
            <p:cNvSpPr>
              <a:spLocks/>
            </p:cNvSpPr>
            <p:nvPr/>
          </p:nvSpPr>
          <p:spPr bwMode="auto">
            <a:xfrm>
              <a:off x="1476" y="3742"/>
              <a:ext cx="4" cy="4"/>
            </a:xfrm>
            <a:custGeom>
              <a:avLst/>
              <a:gdLst>
                <a:gd name="T0" fmla="*/ 4 w 4"/>
                <a:gd name="T1" fmla="*/ 0 h 4"/>
                <a:gd name="T2" fmla="*/ 4 w 4"/>
                <a:gd name="T3" fmla="*/ 1 h 4"/>
                <a:gd name="T4" fmla="*/ 3 w 4"/>
                <a:gd name="T5" fmla="*/ 3 h 4"/>
                <a:gd name="T6" fmla="*/ 1 w 4"/>
                <a:gd name="T7" fmla="*/ 4 h 4"/>
                <a:gd name="T8" fmla="*/ 0 w 4"/>
                <a:gd name="T9" fmla="*/ 3 h 4"/>
                <a:gd name="T10" fmla="*/ 0 w 4"/>
                <a:gd name="T11" fmla="*/ 1 h 4"/>
                <a:gd name="T12" fmla="*/ 3 w 4"/>
                <a:gd name="T13" fmla="*/ 0 h 4"/>
                <a:gd name="T14" fmla="*/ 4 w 4"/>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4"/>
                <a:gd name="T26" fmla="*/ 4 w 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4">
                  <a:moveTo>
                    <a:pt x="4" y="0"/>
                  </a:moveTo>
                  <a:lnTo>
                    <a:pt x="4" y="1"/>
                  </a:lnTo>
                  <a:lnTo>
                    <a:pt x="3" y="3"/>
                  </a:lnTo>
                  <a:lnTo>
                    <a:pt x="1" y="4"/>
                  </a:lnTo>
                  <a:lnTo>
                    <a:pt x="0" y="3"/>
                  </a:lnTo>
                  <a:lnTo>
                    <a:pt x="0" y="1"/>
                  </a:lnTo>
                  <a:lnTo>
                    <a:pt x="3"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25" name="Freeform 21"/>
            <p:cNvSpPr>
              <a:spLocks/>
            </p:cNvSpPr>
            <p:nvPr/>
          </p:nvSpPr>
          <p:spPr bwMode="auto">
            <a:xfrm>
              <a:off x="1477" y="3751"/>
              <a:ext cx="6" cy="7"/>
            </a:xfrm>
            <a:custGeom>
              <a:avLst/>
              <a:gdLst>
                <a:gd name="T0" fmla="*/ 0 w 6"/>
                <a:gd name="T1" fmla="*/ 1 h 7"/>
                <a:gd name="T2" fmla="*/ 0 w 6"/>
                <a:gd name="T3" fmla="*/ 0 h 7"/>
                <a:gd name="T4" fmla="*/ 6 w 6"/>
                <a:gd name="T5" fmla="*/ 3 h 7"/>
                <a:gd name="T6" fmla="*/ 6 w 6"/>
                <a:gd name="T7" fmla="*/ 6 h 7"/>
                <a:gd name="T8" fmla="*/ 6 w 6"/>
                <a:gd name="T9" fmla="*/ 7 h 7"/>
                <a:gd name="T10" fmla="*/ 5 w 6"/>
                <a:gd name="T11" fmla="*/ 7 h 7"/>
                <a:gd name="T12" fmla="*/ 0 w 6"/>
                <a:gd name="T13" fmla="*/ 1 h 7"/>
                <a:gd name="T14" fmla="*/ 0 60000 65536"/>
                <a:gd name="T15" fmla="*/ 0 60000 65536"/>
                <a:gd name="T16" fmla="*/ 0 60000 65536"/>
                <a:gd name="T17" fmla="*/ 0 60000 65536"/>
                <a:gd name="T18" fmla="*/ 0 60000 65536"/>
                <a:gd name="T19" fmla="*/ 0 60000 65536"/>
                <a:gd name="T20" fmla="*/ 0 60000 65536"/>
                <a:gd name="T21" fmla="*/ 0 w 6"/>
                <a:gd name="T22" fmla="*/ 0 h 7"/>
                <a:gd name="T23" fmla="*/ 6 w 6"/>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7">
                  <a:moveTo>
                    <a:pt x="0" y="1"/>
                  </a:moveTo>
                  <a:lnTo>
                    <a:pt x="0" y="0"/>
                  </a:lnTo>
                  <a:lnTo>
                    <a:pt x="6" y="3"/>
                  </a:lnTo>
                  <a:lnTo>
                    <a:pt x="6" y="6"/>
                  </a:lnTo>
                  <a:lnTo>
                    <a:pt x="6" y="7"/>
                  </a:lnTo>
                  <a:lnTo>
                    <a:pt x="5" y="7"/>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26" name="Freeform 22"/>
            <p:cNvSpPr>
              <a:spLocks/>
            </p:cNvSpPr>
            <p:nvPr/>
          </p:nvSpPr>
          <p:spPr bwMode="auto">
            <a:xfrm>
              <a:off x="1473" y="3749"/>
              <a:ext cx="6" cy="15"/>
            </a:xfrm>
            <a:custGeom>
              <a:avLst/>
              <a:gdLst>
                <a:gd name="T0" fmla="*/ 0 w 6"/>
                <a:gd name="T1" fmla="*/ 5 h 15"/>
                <a:gd name="T2" fmla="*/ 0 w 6"/>
                <a:gd name="T3" fmla="*/ 2 h 15"/>
                <a:gd name="T4" fmla="*/ 1 w 6"/>
                <a:gd name="T5" fmla="*/ 0 h 15"/>
                <a:gd name="T6" fmla="*/ 6 w 6"/>
                <a:gd name="T7" fmla="*/ 14 h 15"/>
                <a:gd name="T8" fmla="*/ 6 w 6"/>
                <a:gd name="T9" fmla="*/ 15 h 15"/>
                <a:gd name="T10" fmla="*/ 4 w 6"/>
                <a:gd name="T11" fmla="*/ 14 h 15"/>
                <a:gd name="T12" fmla="*/ 4 w 6"/>
                <a:gd name="T13" fmla="*/ 11 h 15"/>
                <a:gd name="T14" fmla="*/ 1 w 6"/>
                <a:gd name="T15" fmla="*/ 8 h 15"/>
                <a:gd name="T16" fmla="*/ 0 w 6"/>
                <a:gd name="T17" fmla="*/ 5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5"/>
                <a:gd name="T29" fmla="*/ 6 w 6"/>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5">
                  <a:moveTo>
                    <a:pt x="0" y="5"/>
                  </a:moveTo>
                  <a:lnTo>
                    <a:pt x="0" y="2"/>
                  </a:lnTo>
                  <a:lnTo>
                    <a:pt x="1" y="0"/>
                  </a:lnTo>
                  <a:lnTo>
                    <a:pt x="6" y="14"/>
                  </a:lnTo>
                  <a:lnTo>
                    <a:pt x="6" y="15"/>
                  </a:lnTo>
                  <a:lnTo>
                    <a:pt x="4" y="14"/>
                  </a:lnTo>
                  <a:lnTo>
                    <a:pt x="4" y="11"/>
                  </a:lnTo>
                  <a:lnTo>
                    <a:pt x="1" y="8"/>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27" name="Freeform 23"/>
            <p:cNvSpPr>
              <a:spLocks/>
            </p:cNvSpPr>
            <p:nvPr/>
          </p:nvSpPr>
          <p:spPr bwMode="auto">
            <a:xfrm>
              <a:off x="1480" y="3760"/>
              <a:ext cx="8" cy="6"/>
            </a:xfrm>
            <a:custGeom>
              <a:avLst/>
              <a:gdLst>
                <a:gd name="T0" fmla="*/ 2 w 8"/>
                <a:gd name="T1" fmla="*/ 0 h 6"/>
                <a:gd name="T2" fmla="*/ 5 w 8"/>
                <a:gd name="T3" fmla="*/ 0 h 6"/>
                <a:gd name="T4" fmla="*/ 6 w 8"/>
                <a:gd name="T5" fmla="*/ 3 h 6"/>
                <a:gd name="T6" fmla="*/ 8 w 8"/>
                <a:gd name="T7" fmla="*/ 4 h 6"/>
                <a:gd name="T8" fmla="*/ 8 w 8"/>
                <a:gd name="T9" fmla="*/ 6 h 6"/>
                <a:gd name="T10" fmla="*/ 2 w 8"/>
                <a:gd name="T11" fmla="*/ 3 h 6"/>
                <a:gd name="T12" fmla="*/ 2 w 8"/>
                <a:gd name="T13" fmla="*/ 1 h 6"/>
                <a:gd name="T14" fmla="*/ 0 w 8"/>
                <a:gd name="T15" fmla="*/ 0 h 6"/>
                <a:gd name="T16" fmla="*/ 2 w 8"/>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2" y="0"/>
                  </a:moveTo>
                  <a:lnTo>
                    <a:pt x="5" y="0"/>
                  </a:lnTo>
                  <a:lnTo>
                    <a:pt x="6" y="3"/>
                  </a:lnTo>
                  <a:lnTo>
                    <a:pt x="8" y="4"/>
                  </a:lnTo>
                  <a:lnTo>
                    <a:pt x="8" y="6"/>
                  </a:lnTo>
                  <a:lnTo>
                    <a:pt x="2" y="3"/>
                  </a:lnTo>
                  <a:lnTo>
                    <a:pt x="2" y="1"/>
                  </a:lnTo>
                  <a:lnTo>
                    <a:pt x="0"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8" name="Freeform 24"/>
            <p:cNvSpPr>
              <a:spLocks/>
            </p:cNvSpPr>
            <p:nvPr/>
          </p:nvSpPr>
          <p:spPr bwMode="auto">
            <a:xfrm>
              <a:off x="1471" y="3761"/>
              <a:ext cx="5" cy="8"/>
            </a:xfrm>
            <a:custGeom>
              <a:avLst/>
              <a:gdLst>
                <a:gd name="T0" fmla="*/ 2 w 5"/>
                <a:gd name="T1" fmla="*/ 3 h 8"/>
                <a:gd name="T2" fmla="*/ 0 w 5"/>
                <a:gd name="T3" fmla="*/ 0 h 8"/>
                <a:gd name="T4" fmla="*/ 3 w 5"/>
                <a:gd name="T5" fmla="*/ 0 h 8"/>
                <a:gd name="T6" fmla="*/ 5 w 5"/>
                <a:gd name="T7" fmla="*/ 3 h 8"/>
                <a:gd name="T8" fmla="*/ 3 w 5"/>
                <a:gd name="T9" fmla="*/ 6 h 8"/>
                <a:gd name="T10" fmla="*/ 2 w 5"/>
                <a:gd name="T11" fmla="*/ 8 h 8"/>
                <a:gd name="T12" fmla="*/ 2 w 5"/>
                <a:gd name="T13" fmla="*/ 6 h 8"/>
                <a:gd name="T14" fmla="*/ 2 w 5"/>
                <a:gd name="T15" fmla="*/ 3 h 8"/>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8"/>
                <a:gd name="T26" fmla="*/ 5 w 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8">
                  <a:moveTo>
                    <a:pt x="2" y="3"/>
                  </a:moveTo>
                  <a:lnTo>
                    <a:pt x="0" y="0"/>
                  </a:lnTo>
                  <a:lnTo>
                    <a:pt x="3" y="0"/>
                  </a:lnTo>
                  <a:lnTo>
                    <a:pt x="5" y="3"/>
                  </a:lnTo>
                  <a:lnTo>
                    <a:pt x="3" y="6"/>
                  </a:lnTo>
                  <a:lnTo>
                    <a:pt x="2" y="8"/>
                  </a:lnTo>
                  <a:lnTo>
                    <a:pt x="2" y="6"/>
                  </a:lnTo>
                  <a:lnTo>
                    <a:pt x="2" y="3"/>
                  </a:lnTo>
                  <a:close/>
                </a:path>
              </a:pathLst>
            </a:custGeom>
            <a:grpFill/>
            <a:ln w="1905">
              <a:noFill/>
              <a:round/>
              <a:headEnd/>
              <a:tailEnd/>
            </a:ln>
          </p:spPr>
          <p:txBody>
            <a:bodyPr/>
            <a:lstStyle/>
            <a:p>
              <a:endParaRPr lang="en-GB">
                <a:solidFill>
                  <a:srgbClr val="000000"/>
                </a:solidFill>
                <a:latin typeface="Arial"/>
              </a:endParaRPr>
            </a:p>
          </p:txBody>
        </p:sp>
        <p:sp>
          <p:nvSpPr>
            <p:cNvPr id="29" name="Freeform 25"/>
            <p:cNvSpPr>
              <a:spLocks/>
            </p:cNvSpPr>
            <p:nvPr/>
          </p:nvSpPr>
          <p:spPr bwMode="auto">
            <a:xfrm>
              <a:off x="1476" y="3657"/>
              <a:ext cx="13" cy="36"/>
            </a:xfrm>
            <a:custGeom>
              <a:avLst/>
              <a:gdLst>
                <a:gd name="T0" fmla="*/ 4 w 13"/>
                <a:gd name="T1" fmla="*/ 9 h 36"/>
                <a:gd name="T2" fmla="*/ 4 w 13"/>
                <a:gd name="T3" fmla="*/ 7 h 36"/>
                <a:gd name="T4" fmla="*/ 4 w 13"/>
                <a:gd name="T5" fmla="*/ 6 h 36"/>
                <a:gd name="T6" fmla="*/ 4 w 13"/>
                <a:gd name="T7" fmla="*/ 4 h 36"/>
                <a:gd name="T8" fmla="*/ 6 w 13"/>
                <a:gd name="T9" fmla="*/ 1 h 36"/>
                <a:gd name="T10" fmla="*/ 7 w 13"/>
                <a:gd name="T11" fmla="*/ 0 h 36"/>
                <a:gd name="T12" fmla="*/ 12 w 13"/>
                <a:gd name="T13" fmla="*/ 4 h 36"/>
                <a:gd name="T14" fmla="*/ 13 w 13"/>
                <a:gd name="T15" fmla="*/ 33 h 36"/>
                <a:gd name="T16" fmla="*/ 12 w 13"/>
                <a:gd name="T17" fmla="*/ 36 h 36"/>
                <a:gd name="T18" fmla="*/ 9 w 13"/>
                <a:gd name="T19" fmla="*/ 36 h 36"/>
                <a:gd name="T20" fmla="*/ 7 w 13"/>
                <a:gd name="T21" fmla="*/ 33 h 36"/>
                <a:gd name="T22" fmla="*/ 7 w 13"/>
                <a:gd name="T23" fmla="*/ 25 h 36"/>
                <a:gd name="T24" fmla="*/ 7 w 13"/>
                <a:gd name="T25" fmla="*/ 22 h 36"/>
                <a:gd name="T26" fmla="*/ 3 w 13"/>
                <a:gd name="T27" fmla="*/ 19 h 36"/>
                <a:gd name="T28" fmla="*/ 0 w 13"/>
                <a:gd name="T29" fmla="*/ 16 h 36"/>
                <a:gd name="T30" fmla="*/ 1 w 13"/>
                <a:gd name="T31" fmla="*/ 15 h 36"/>
                <a:gd name="T32" fmla="*/ 3 w 13"/>
                <a:gd name="T33" fmla="*/ 16 h 36"/>
                <a:gd name="T34" fmla="*/ 4 w 13"/>
                <a:gd name="T35" fmla="*/ 18 h 36"/>
                <a:gd name="T36" fmla="*/ 4 w 13"/>
                <a:gd name="T37" fmla="*/ 13 h 36"/>
                <a:gd name="T38" fmla="*/ 3 w 13"/>
                <a:gd name="T39" fmla="*/ 13 h 36"/>
                <a:gd name="T40" fmla="*/ 1 w 13"/>
                <a:gd name="T41" fmla="*/ 12 h 36"/>
                <a:gd name="T42" fmla="*/ 1 w 13"/>
                <a:gd name="T43" fmla="*/ 10 h 36"/>
                <a:gd name="T44" fmla="*/ 4 w 13"/>
                <a:gd name="T45" fmla="*/ 9 h 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
                <a:gd name="T70" fmla="*/ 0 h 36"/>
                <a:gd name="T71" fmla="*/ 13 w 13"/>
                <a:gd name="T72" fmla="*/ 36 h 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 h="36">
                  <a:moveTo>
                    <a:pt x="4" y="9"/>
                  </a:moveTo>
                  <a:lnTo>
                    <a:pt x="4" y="7"/>
                  </a:lnTo>
                  <a:lnTo>
                    <a:pt x="4" y="6"/>
                  </a:lnTo>
                  <a:lnTo>
                    <a:pt x="4" y="4"/>
                  </a:lnTo>
                  <a:lnTo>
                    <a:pt x="6" y="1"/>
                  </a:lnTo>
                  <a:lnTo>
                    <a:pt x="7" y="0"/>
                  </a:lnTo>
                  <a:lnTo>
                    <a:pt x="12" y="4"/>
                  </a:lnTo>
                  <a:lnTo>
                    <a:pt x="13" y="33"/>
                  </a:lnTo>
                  <a:lnTo>
                    <a:pt x="12" y="36"/>
                  </a:lnTo>
                  <a:lnTo>
                    <a:pt x="9" y="36"/>
                  </a:lnTo>
                  <a:lnTo>
                    <a:pt x="7" y="33"/>
                  </a:lnTo>
                  <a:lnTo>
                    <a:pt x="7" y="25"/>
                  </a:lnTo>
                  <a:lnTo>
                    <a:pt x="7" y="22"/>
                  </a:lnTo>
                  <a:lnTo>
                    <a:pt x="3" y="19"/>
                  </a:lnTo>
                  <a:lnTo>
                    <a:pt x="0" y="16"/>
                  </a:lnTo>
                  <a:lnTo>
                    <a:pt x="1" y="15"/>
                  </a:lnTo>
                  <a:lnTo>
                    <a:pt x="3" y="16"/>
                  </a:lnTo>
                  <a:lnTo>
                    <a:pt x="4" y="18"/>
                  </a:lnTo>
                  <a:lnTo>
                    <a:pt x="4" y="13"/>
                  </a:lnTo>
                  <a:lnTo>
                    <a:pt x="3" y="13"/>
                  </a:lnTo>
                  <a:lnTo>
                    <a:pt x="1" y="12"/>
                  </a:lnTo>
                  <a:lnTo>
                    <a:pt x="1" y="10"/>
                  </a:lnTo>
                  <a:lnTo>
                    <a:pt x="4" y="9"/>
                  </a:lnTo>
                  <a:close/>
                </a:path>
              </a:pathLst>
            </a:custGeom>
            <a:grpFill/>
            <a:ln w="1905">
              <a:noFill/>
              <a:round/>
              <a:headEnd/>
              <a:tailEnd/>
            </a:ln>
          </p:spPr>
          <p:txBody>
            <a:bodyPr/>
            <a:lstStyle/>
            <a:p>
              <a:endParaRPr lang="en-GB">
                <a:solidFill>
                  <a:srgbClr val="000000"/>
                </a:solidFill>
                <a:latin typeface="Arial"/>
              </a:endParaRPr>
            </a:p>
          </p:txBody>
        </p:sp>
        <p:sp>
          <p:nvSpPr>
            <p:cNvPr id="30" name="Freeform 26"/>
            <p:cNvSpPr>
              <a:spLocks/>
            </p:cNvSpPr>
            <p:nvPr/>
          </p:nvSpPr>
          <p:spPr bwMode="auto">
            <a:xfrm>
              <a:off x="1471" y="3682"/>
              <a:ext cx="5" cy="6"/>
            </a:xfrm>
            <a:custGeom>
              <a:avLst/>
              <a:gdLst>
                <a:gd name="T0" fmla="*/ 0 w 5"/>
                <a:gd name="T1" fmla="*/ 2 h 6"/>
                <a:gd name="T2" fmla="*/ 0 w 5"/>
                <a:gd name="T3" fmla="*/ 0 h 6"/>
                <a:gd name="T4" fmla="*/ 3 w 5"/>
                <a:gd name="T5" fmla="*/ 0 h 6"/>
                <a:gd name="T6" fmla="*/ 5 w 5"/>
                <a:gd name="T7" fmla="*/ 5 h 6"/>
                <a:gd name="T8" fmla="*/ 5 w 5"/>
                <a:gd name="T9" fmla="*/ 6 h 6"/>
                <a:gd name="T10" fmla="*/ 2 w 5"/>
                <a:gd name="T11" fmla="*/ 6 h 6"/>
                <a:gd name="T12" fmla="*/ 0 w 5"/>
                <a:gd name="T13" fmla="*/ 3 h 6"/>
                <a:gd name="T14" fmla="*/ 0 w 5"/>
                <a:gd name="T15" fmla="*/ 2 h 6"/>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6"/>
                <a:gd name="T26" fmla="*/ 5 w 5"/>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6">
                  <a:moveTo>
                    <a:pt x="0" y="2"/>
                  </a:moveTo>
                  <a:lnTo>
                    <a:pt x="0" y="0"/>
                  </a:lnTo>
                  <a:lnTo>
                    <a:pt x="3" y="0"/>
                  </a:lnTo>
                  <a:lnTo>
                    <a:pt x="5" y="5"/>
                  </a:lnTo>
                  <a:lnTo>
                    <a:pt x="5" y="6"/>
                  </a:lnTo>
                  <a:lnTo>
                    <a:pt x="2" y="6"/>
                  </a:lnTo>
                  <a:lnTo>
                    <a:pt x="0" y="3"/>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31" name="Freeform 27"/>
            <p:cNvSpPr>
              <a:spLocks/>
            </p:cNvSpPr>
            <p:nvPr/>
          </p:nvSpPr>
          <p:spPr bwMode="auto">
            <a:xfrm>
              <a:off x="1474" y="3696"/>
              <a:ext cx="9" cy="9"/>
            </a:xfrm>
            <a:custGeom>
              <a:avLst/>
              <a:gdLst>
                <a:gd name="T0" fmla="*/ 0 w 9"/>
                <a:gd name="T1" fmla="*/ 3 h 9"/>
                <a:gd name="T2" fmla="*/ 0 w 9"/>
                <a:gd name="T3" fmla="*/ 1 h 9"/>
                <a:gd name="T4" fmla="*/ 0 w 9"/>
                <a:gd name="T5" fmla="*/ 0 h 9"/>
                <a:gd name="T6" fmla="*/ 3 w 9"/>
                <a:gd name="T7" fmla="*/ 1 h 9"/>
                <a:gd name="T8" fmla="*/ 5 w 9"/>
                <a:gd name="T9" fmla="*/ 0 h 9"/>
                <a:gd name="T10" fmla="*/ 8 w 9"/>
                <a:gd name="T11" fmla="*/ 0 h 9"/>
                <a:gd name="T12" fmla="*/ 9 w 9"/>
                <a:gd name="T13" fmla="*/ 1 h 9"/>
                <a:gd name="T14" fmla="*/ 8 w 9"/>
                <a:gd name="T15" fmla="*/ 4 h 9"/>
                <a:gd name="T16" fmla="*/ 6 w 9"/>
                <a:gd name="T17" fmla="*/ 9 h 9"/>
                <a:gd name="T18" fmla="*/ 3 w 9"/>
                <a:gd name="T19" fmla="*/ 7 h 9"/>
                <a:gd name="T20" fmla="*/ 3 w 9"/>
                <a:gd name="T21" fmla="*/ 4 h 9"/>
                <a:gd name="T22" fmla="*/ 0 w 9"/>
                <a:gd name="T23" fmla="*/ 6 h 9"/>
                <a:gd name="T24" fmla="*/ 0 w 9"/>
                <a:gd name="T25" fmla="*/ 3 h 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9"/>
                <a:gd name="T41" fmla="*/ 9 w 9"/>
                <a:gd name="T42" fmla="*/ 9 h 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9">
                  <a:moveTo>
                    <a:pt x="0" y="3"/>
                  </a:moveTo>
                  <a:lnTo>
                    <a:pt x="0" y="1"/>
                  </a:lnTo>
                  <a:lnTo>
                    <a:pt x="0" y="0"/>
                  </a:lnTo>
                  <a:lnTo>
                    <a:pt x="3" y="1"/>
                  </a:lnTo>
                  <a:lnTo>
                    <a:pt x="5" y="0"/>
                  </a:lnTo>
                  <a:lnTo>
                    <a:pt x="8" y="0"/>
                  </a:lnTo>
                  <a:lnTo>
                    <a:pt x="9" y="1"/>
                  </a:lnTo>
                  <a:lnTo>
                    <a:pt x="8" y="4"/>
                  </a:lnTo>
                  <a:lnTo>
                    <a:pt x="6" y="9"/>
                  </a:lnTo>
                  <a:lnTo>
                    <a:pt x="3" y="7"/>
                  </a:lnTo>
                  <a:lnTo>
                    <a:pt x="3" y="4"/>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32" name="Freeform 28"/>
            <p:cNvSpPr>
              <a:spLocks/>
            </p:cNvSpPr>
            <p:nvPr/>
          </p:nvSpPr>
          <p:spPr bwMode="auto">
            <a:xfrm>
              <a:off x="1485" y="3702"/>
              <a:ext cx="9" cy="12"/>
            </a:xfrm>
            <a:custGeom>
              <a:avLst/>
              <a:gdLst>
                <a:gd name="T0" fmla="*/ 4 w 9"/>
                <a:gd name="T1" fmla="*/ 7 h 12"/>
                <a:gd name="T2" fmla="*/ 3 w 9"/>
                <a:gd name="T3" fmla="*/ 7 h 12"/>
                <a:gd name="T4" fmla="*/ 3 w 9"/>
                <a:gd name="T5" fmla="*/ 4 h 12"/>
                <a:gd name="T6" fmla="*/ 0 w 9"/>
                <a:gd name="T7" fmla="*/ 1 h 12"/>
                <a:gd name="T8" fmla="*/ 0 w 9"/>
                <a:gd name="T9" fmla="*/ 0 h 12"/>
                <a:gd name="T10" fmla="*/ 1 w 9"/>
                <a:gd name="T11" fmla="*/ 0 h 12"/>
                <a:gd name="T12" fmla="*/ 7 w 9"/>
                <a:gd name="T13" fmla="*/ 6 h 12"/>
                <a:gd name="T14" fmla="*/ 9 w 9"/>
                <a:gd name="T15" fmla="*/ 12 h 12"/>
                <a:gd name="T16" fmla="*/ 4 w 9"/>
                <a:gd name="T17" fmla="*/ 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2"/>
                <a:gd name="T29" fmla="*/ 9 w 9"/>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2">
                  <a:moveTo>
                    <a:pt x="4" y="7"/>
                  </a:moveTo>
                  <a:lnTo>
                    <a:pt x="3" y="7"/>
                  </a:lnTo>
                  <a:lnTo>
                    <a:pt x="3" y="4"/>
                  </a:lnTo>
                  <a:lnTo>
                    <a:pt x="0" y="1"/>
                  </a:lnTo>
                  <a:lnTo>
                    <a:pt x="0" y="0"/>
                  </a:lnTo>
                  <a:lnTo>
                    <a:pt x="1" y="0"/>
                  </a:lnTo>
                  <a:lnTo>
                    <a:pt x="7" y="6"/>
                  </a:lnTo>
                  <a:lnTo>
                    <a:pt x="9" y="12"/>
                  </a:lnTo>
                  <a:lnTo>
                    <a:pt x="4" y="7"/>
                  </a:lnTo>
                  <a:close/>
                </a:path>
              </a:pathLst>
            </a:custGeom>
            <a:grpFill/>
            <a:ln w="1905">
              <a:noFill/>
              <a:round/>
              <a:headEnd/>
              <a:tailEnd/>
            </a:ln>
          </p:spPr>
          <p:txBody>
            <a:bodyPr/>
            <a:lstStyle/>
            <a:p>
              <a:endParaRPr lang="en-GB">
                <a:solidFill>
                  <a:srgbClr val="000000"/>
                </a:solidFill>
                <a:latin typeface="Arial"/>
              </a:endParaRPr>
            </a:p>
          </p:txBody>
        </p:sp>
        <p:sp>
          <p:nvSpPr>
            <p:cNvPr id="33" name="Freeform 29"/>
            <p:cNvSpPr>
              <a:spLocks/>
            </p:cNvSpPr>
            <p:nvPr/>
          </p:nvSpPr>
          <p:spPr bwMode="auto">
            <a:xfrm>
              <a:off x="1483" y="3709"/>
              <a:ext cx="8" cy="14"/>
            </a:xfrm>
            <a:custGeom>
              <a:avLst/>
              <a:gdLst>
                <a:gd name="T0" fmla="*/ 8 w 8"/>
                <a:gd name="T1" fmla="*/ 8 h 14"/>
                <a:gd name="T2" fmla="*/ 6 w 8"/>
                <a:gd name="T3" fmla="*/ 11 h 14"/>
                <a:gd name="T4" fmla="*/ 6 w 8"/>
                <a:gd name="T5" fmla="*/ 14 h 14"/>
                <a:gd name="T6" fmla="*/ 3 w 8"/>
                <a:gd name="T7" fmla="*/ 12 h 14"/>
                <a:gd name="T8" fmla="*/ 0 w 8"/>
                <a:gd name="T9" fmla="*/ 6 h 14"/>
                <a:gd name="T10" fmla="*/ 0 w 8"/>
                <a:gd name="T11" fmla="*/ 0 h 14"/>
                <a:gd name="T12" fmla="*/ 6 w 8"/>
                <a:gd name="T13" fmla="*/ 3 h 14"/>
                <a:gd name="T14" fmla="*/ 8 w 8"/>
                <a:gd name="T15" fmla="*/ 8 h 14"/>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14"/>
                <a:gd name="T26" fmla="*/ 8 w 8"/>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14">
                  <a:moveTo>
                    <a:pt x="8" y="8"/>
                  </a:moveTo>
                  <a:lnTo>
                    <a:pt x="6" y="11"/>
                  </a:lnTo>
                  <a:lnTo>
                    <a:pt x="6" y="14"/>
                  </a:lnTo>
                  <a:lnTo>
                    <a:pt x="3" y="12"/>
                  </a:lnTo>
                  <a:lnTo>
                    <a:pt x="0" y="6"/>
                  </a:lnTo>
                  <a:lnTo>
                    <a:pt x="0" y="0"/>
                  </a:lnTo>
                  <a:lnTo>
                    <a:pt x="6" y="3"/>
                  </a:lnTo>
                  <a:lnTo>
                    <a:pt x="8" y="8"/>
                  </a:lnTo>
                  <a:close/>
                </a:path>
              </a:pathLst>
            </a:custGeom>
            <a:grpFill/>
            <a:ln w="1905">
              <a:noFill/>
              <a:round/>
              <a:headEnd/>
              <a:tailEnd/>
            </a:ln>
          </p:spPr>
          <p:txBody>
            <a:bodyPr/>
            <a:lstStyle/>
            <a:p>
              <a:endParaRPr lang="en-GB">
                <a:solidFill>
                  <a:srgbClr val="000000"/>
                </a:solidFill>
                <a:latin typeface="Arial"/>
              </a:endParaRPr>
            </a:p>
          </p:txBody>
        </p:sp>
        <p:sp>
          <p:nvSpPr>
            <p:cNvPr id="34" name="Freeform 30"/>
            <p:cNvSpPr>
              <a:spLocks/>
            </p:cNvSpPr>
            <p:nvPr/>
          </p:nvSpPr>
          <p:spPr bwMode="auto">
            <a:xfrm>
              <a:off x="1482" y="3723"/>
              <a:ext cx="6" cy="7"/>
            </a:xfrm>
            <a:custGeom>
              <a:avLst/>
              <a:gdLst>
                <a:gd name="T0" fmla="*/ 0 w 6"/>
                <a:gd name="T1" fmla="*/ 6 h 7"/>
                <a:gd name="T2" fmla="*/ 0 w 6"/>
                <a:gd name="T3" fmla="*/ 4 h 7"/>
                <a:gd name="T4" fmla="*/ 3 w 6"/>
                <a:gd name="T5" fmla="*/ 0 h 7"/>
                <a:gd name="T6" fmla="*/ 4 w 6"/>
                <a:gd name="T7" fmla="*/ 0 h 7"/>
                <a:gd name="T8" fmla="*/ 6 w 6"/>
                <a:gd name="T9" fmla="*/ 6 h 7"/>
                <a:gd name="T10" fmla="*/ 3 w 6"/>
                <a:gd name="T11" fmla="*/ 7 h 7"/>
                <a:gd name="T12" fmla="*/ 0 w 6"/>
                <a:gd name="T13" fmla="*/ 6 h 7"/>
                <a:gd name="T14" fmla="*/ 0 60000 65536"/>
                <a:gd name="T15" fmla="*/ 0 60000 65536"/>
                <a:gd name="T16" fmla="*/ 0 60000 65536"/>
                <a:gd name="T17" fmla="*/ 0 60000 65536"/>
                <a:gd name="T18" fmla="*/ 0 60000 65536"/>
                <a:gd name="T19" fmla="*/ 0 60000 65536"/>
                <a:gd name="T20" fmla="*/ 0 60000 65536"/>
                <a:gd name="T21" fmla="*/ 0 w 6"/>
                <a:gd name="T22" fmla="*/ 0 h 7"/>
                <a:gd name="T23" fmla="*/ 6 w 6"/>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7">
                  <a:moveTo>
                    <a:pt x="0" y="6"/>
                  </a:moveTo>
                  <a:lnTo>
                    <a:pt x="0" y="4"/>
                  </a:lnTo>
                  <a:lnTo>
                    <a:pt x="3" y="0"/>
                  </a:lnTo>
                  <a:lnTo>
                    <a:pt x="4" y="0"/>
                  </a:lnTo>
                  <a:lnTo>
                    <a:pt x="6" y="6"/>
                  </a:lnTo>
                  <a:lnTo>
                    <a:pt x="3" y="7"/>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35" name="Freeform 31"/>
            <p:cNvSpPr>
              <a:spLocks/>
            </p:cNvSpPr>
            <p:nvPr/>
          </p:nvSpPr>
          <p:spPr bwMode="auto">
            <a:xfrm>
              <a:off x="1480" y="3736"/>
              <a:ext cx="3" cy="12"/>
            </a:xfrm>
            <a:custGeom>
              <a:avLst/>
              <a:gdLst>
                <a:gd name="T0" fmla="*/ 2 w 3"/>
                <a:gd name="T1" fmla="*/ 12 h 12"/>
                <a:gd name="T2" fmla="*/ 0 w 3"/>
                <a:gd name="T3" fmla="*/ 12 h 12"/>
                <a:gd name="T4" fmla="*/ 2 w 3"/>
                <a:gd name="T5" fmla="*/ 5 h 12"/>
                <a:gd name="T6" fmla="*/ 2 w 3"/>
                <a:gd name="T7" fmla="*/ 3 h 12"/>
                <a:gd name="T8" fmla="*/ 3 w 3"/>
                <a:gd name="T9" fmla="*/ 0 h 12"/>
                <a:gd name="T10" fmla="*/ 3 w 3"/>
                <a:gd name="T11" fmla="*/ 2 h 12"/>
                <a:gd name="T12" fmla="*/ 3 w 3"/>
                <a:gd name="T13" fmla="*/ 12 h 12"/>
                <a:gd name="T14" fmla="*/ 2 w 3"/>
                <a:gd name="T15" fmla="*/ 12 h 12"/>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12"/>
                <a:gd name="T26" fmla="*/ 3 w 3"/>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12">
                  <a:moveTo>
                    <a:pt x="2" y="12"/>
                  </a:moveTo>
                  <a:lnTo>
                    <a:pt x="0" y="12"/>
                  </a:lnTo>
                  <a:lnTo>
                    <a:pt x="2" y="5"/>
                  </a:lnTo>
                  <a:lnTo>
                    <a:pt x="2" y="3"/>
                  </a:lnTo>
                  <a:lnTo>
                    <a:pt x="3" y="0"/>
                  </a:lnTo>
                  <a:lnTo>
                    <a:pt x="3" y="2"/>
                  </a:lnTo>
                  <a:lnTo>
                    <a:pt x="3" y="12"/>
                  </a:lnTo>
                  <a:lnTo>
                    <a:pt x="2" y="12"/>
                  </a:lnTo>
                  <a:close/>
                </a:path>
              </a:pathLst>
            </a:custGeom>
            <a:grpFill/>
            <a:ln w="1905">
              <a:noFill/>
              <a:round/>
              <a:headEnd/>
              <a:tailEnd/>
            </a:ln>
          </p:spPr>
          <p:txBody>
            <a:bodyPr/>
            <a:lstStyle/>
            <a:p>
              <a:endParaRPr lang="en-GB">
                <a:solidFill>
                  <a:srgbClr val="000000"/>
                </a:solidFill>
                <a:latin typeface="Arial"/>
              </a:endParaRPr>
            </a:p>
          </p:txBody>
        </p:sp>
        <p:sp>
          <p:nvSpPr>
            <p:cNvPr id="36" name="Freeform 32"/>
            <p:cNvSpPr>
              <a:spLocks/>
            </p:cNvSpPr>
            <p:nvPr/>
          </p:nvSpPr>
          <p:spPr bwMode="auto">
            <a:xfrm>
              <a:off x="1494" y="3733"/>
              <a:ext cx="6" cy="8"/>
            </a:xfrm>
            <a:custGeom>
              <a:avLst/>
              <a:gdLst>
                <a:gd name="T0" fmla="*/ 1 w 6"/>
                <a:gd name="T1" fmla="*/ 3 h 8"/>
                <a:gd name="T2" fmla="*/ 6 w 6"/>
                <a:gd name="T3" fmla="*/ 8 h 8"/>
                <a:gd name="T4" fmla="*/ 3 w 6"/>
                <a:gd name="T5" fmla="*/ 8 h 8"/>
                <a:gd name="T6" fmla="*/ 1 w 6"/>
                <a:gd name="T7" fmla="*/ 6 h 8"/>
                <a:gd name="T8" fmla="*/ 0 w 6"/>
                <a:gd name="T9" fmla="*/ 3 h 8"/>
                <a:gd name="T10" fmla="*/ 0 w 6"/>
                <a:gd name="T11" fmla="*/ 0 h 8"/>
                <a:gd name="T12" fmla="*/ 1 w 6"/>
                <a:gd name="T13" fmla="*/ 0 h 8"/>
                <a:gd name="T14" fmla="*/ 1 w 6"/>
                <a:gd name="T15" fmla="*/ 3 h 8"/>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8"/>
                <a:gd name="T26" fmla="*/ 6 w 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8">
                  <a:moveTo>
                    <a:pt x="1" y="3"/>
                  </a:moveTo>
                  <a:lnTo>
                    <a:pt x="6" y="8"/>
                  </a:lnTo>
                  <a:lnTo>
                    <a:pt x="3" y="8"/>
                  </a:lnTo>
                  <a:lnTo>
                    <a:pt x="1" y="6"/>
                  </a:lnTo>
                  <a:lnTo>
                    <a:pt x="0" y="3"/>
                  </a:lnTo>
                  <a:lnTo>
                    <a:pt x="0" y="0"/>
                  </a:lnTo>
                  <a:lnTo>
                    <a:pt x="1" y="0"/>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37" name="Freeform 33"/>
            <p:cNvSpPr>
              <a:spLocks/>
            </p:cNvSpPr>
            <p:nvPr/>
          </p:nvSpPr>
          <p:spPr bwMode="auto">
            <a:xfrm>
              <a:off x="1498" y="3729"/>
              <a:ext cx="5" cy="9"/>
            </a:xfrm>
            <a:custGeom>
              <a:avLst/>
              <a:gdLst>
                <a:gd name="T0" fmla="*/ 3 w 5"/>
                <a:gd name="T1" fmla="*/ 3 h 9"/>
                <a:gd name="T2" fmla="*/ 5 w 5"/>
                <a:gd name="T3" fmla="*/ 4 h 9"/>
                <a:gd name="T4" fmla="*/ 5 w 5"/>
                <a:gd name="T5" fmla="*/ 9 h 9"/>
                <a:gd name="T6" fmla="*/ 2 w 5"/>
                <a:gd name="T7" fmla="*/ 4 h 9"/>
                <a:gd name="T8" fmla="*/ 0 w 5"/>
                <a:gd name="T9" fmla="*/ 1 h 9"/>
                <a:gd name="T10" fmla="*/ 0 w 5"/>
                <a:gd name="T11" fmla="*/ 0 h 9"/>
                <a:gd name="T12" fmla="*/ 2 w 5"/>
                <a:gd name="T13" fmla="*/ 3 h 9"/>
                <a:gd name="T14" fmla="*/ 3 w 5"/>
                <a:gd name="T15" fmla="*/ 3 h 9"/>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9"/>
                <a:gd name="T26" fmla="*/ 5 w 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9">
                  <a:moveTo>
                    <a:pt x="3" y="3"/>
                  </a:moveTo>
                  <a:lnTo>
                    <a:pt x="5" y="4"/>
                  </a:lnTo>
                  <a:lnTo>
                    <a:pt x="5" y="9"/>
                  </a:lnTo>
                  <a:lnTo>
                    <a:pt x="2" y="4"/>
                  </a:lnTo>
                  <a:lnTo>
                    <a:pt x="0" y="1"/>
                  </a:lnTo>
                  <a:lnTo>
                    <a:pt x="0" y="0"/>
                  </a:lnTo>
                  <a:lnTo>
                    <a:pt x="2"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38" name="Freeform 34"/>
            <p:cNvSpPr>
              <a:spLocks/>
            </p:cNvSpPr>
            <p:nvPr/>
          </p:nvSpPr>
          <p:spPr bwMode="auto">
            <a:xfrm>
              <a:off x="1504" y="3745"/>
              <a:ext cx="35" cy="41"/>
            </a:xfrm>
            <a:custGeom>
              <a:avLst/>
              <a:gdLst>
                <a:gd name="T0" fmla="*/ 0 w 35"/>
                <a:gd name="T1" fmla="*/ 6 h 41"/>
                <a:gd name="T2" fmla="*/ 2 w 35"/>
                <a:gd name="T3" fmla="*/ 5 h 41"/>
                <a:gd name="T4" fmla="*/ 3 w 35"/>
                <a:gd name="T5" fmla="*/ 5 h 41"/>
                <a:gd name="T6" fmla="*/ 5 w 35"/>
                <a:gd name="T7" fmla="*/ 6 h 41"/>
                <a:gd name="T8" fmla="*/ 6 w 35"/>
                <a:gd name="T9" fmla="*/ 5 h 41"/>
                <a:gd name="T10" fmla="*/ 8 w 35"/>
                <a:gd name="T11" fmla="*/ 3 h 41"/>
                <a:gd name="T12" fmla="*/ 9 w 35"/>
                <a:gd name="T13" fmla="*/ 5 h 41"/>
                <a:gd name="T14" fmla="*/ 11 w 35"/>
                <a:gd name="T15" fmla="*/ 9 h 41"/>
                <a:gd name="T16" fmla="*/ 12 w 35"/>
                <a:gd name="T17" fmla="*/ 8 h 41"/>
                <a:gd name="T18" fmla="*/ 14 w 35"/>
                <a:gd name="T19" fmla="*/ 3 h 41"/>
                <a:gd name="T20" fmla="*/ 12 w 35"/>
                <a:gd name="T21" fmla="*/ 3 h 41"/>
                <a:gd name="T22" fmla="*/ 12 w 35"/>
                <a:gd name="T23" fmla="*/ 0 h 41"/>
                <a:gd name="T24" fmla="*/ 14 w 35"/>
                <a:gd name="T25" fmla="*/ 0 h 41"/>
                <a:gd name="T26" fmla="*/ 15 w 35"/>
                <a:gd name="T27" fmla="*/ 2 h 41"/>
                <a:gd name="T28" fmla="*/ 17 w 35"/>
                <a:gd name="T29" fmla="*/ 9 h 41"/>
                <a:gd name="T30" fmla="*/ 14 w 35"/>
                <a:gd name="T31" fmla="*/ 12 h 41"/>
                <a:gd name="T32" fmla="*/ 11 w 35"/>
                <a:gd name="T33" fmla="*/ 17 h 41"/>
                <a:gd name="T34" fmla="*/ 14 w 35"/>
                <a:gd name="T35" fmla="*/ 18 h 41"/>
                <a:gd name="T36" fmla="*/ 15 w 35"/>
                <a:gd name="T37" fmla="*/ 21 h 41"/>
                <a:gd name="T38" fmla="*/ 15 w 35"/>
                <a:gd name="T39" fmla="*/ 23 h 41"/>
                <a:gd name="T40" fmla="*/ 20 w 35"/>
                <a:gd name="T41" fmla="*/ 24 h 41"/>
                <a:gd name="T42" fmla="*/ 24 w 35"/>
                <a:gd name="T43" fmla="*/ 20 h 41"/>
                <a:gd name="T44" fmla="*/ 33 w 35"/>
                <a:gd name="T45" fmla="*/ 20 h 41"/>
                <a:gd name="T46" fmla="*/ 35 w 35"/>
                <a:gd name="T47" fmla="*/ 21 h 41"/>
                <a:gd name="T48" fmla="*/ 35 w 35"/>
                <a:gd name="T49" fmla="*/ 24 h 41"/>
                <a:gd name="T50" fmla="*/ 26 w 35"/>
                <a:gd name="T51" fmla="*/ 32 h 41"/>
                <a:gd name="T52" fmla="*/ 23 w 35"/>
                <a:gd name="T53" fmla="*/ 30 h 41"/>
                <a:gd name="T54" fmla="*/ 23 w 35"/>
                <a:gd name="T55" fmla="*/ 32 h 41"/>
                <a:gd name="T56" fmla="*/ 23 w 35"/>
                <a:gd name="T57" fmla="*/ 33 h 41"/>
                <a:gd name="T58" fmla="*/ 21 w 35"/>
                <a:gd name="T59" fmla="*/ 33 h 41"/>
                <a:gd name="T60" fmla="*/ 20 w 35"/>
                <a:gd name="T61" fmla="*/ 33 h 41"/>
                <a:gd name="T62" fmla="*/ 18 w 35"/>
                <a:gd name="T63" fmla="*/ 35 h 41"/>
                <a:gd name="T64" fmla="*/ 18 w 35"/>
                <a:gd name="T65" fmla="*/ 36 h 41"/>
                <a:gd name="T66" fmla="*/ 18 w 35"/>
                <a:gd name="T67" fmla="*/ 38 h 41"/>
                <a:gd name="T68" fmla="*/ 18 w 35"/>
                <a:gd name="T69" fmla="*/ 39 h 41"/>
                <a:gd name="T70" fmla="*/ 18 w 35"/>
                <a:gd name="T71" fmla="*/ 41 h 41"/>
                <a:gd name="T72" fmla="*/ 15 w 35"/>
                <a:gd name="T73" fmla="*/ 41 h 41"/>
                <a:gd name="T74" fmla="*/ 8 w 35"/>
                <a:gd name="T75" fmla="*/ 33 h 41"/>
                <a:gd name="T76" fmla="*/ 11 w 35"/>
                <a:gd name="T77" fmla="*/ 32 h 41"/>
                <a:gd name="T78" fmla="*/ 14 w 35"/>
                <a:gd name="T79" fmla="*/ 33 h 41"/>
                <a:gd name="T80" fmla="*/ 15 w 35"/>
                <a:gd name="T81" fmla="*/ 33 h 41"/>
                <a:gd name="T82" fmla="*/ 15 w 35"/>
                <a:gd name="T83" fmla="*/ 30 h 41"/>
                <a:gd name="T84" fmla="*/ 14 w 35"/>
                <a:gd name="T85" fmla="*/ 29 h 41"/>
                <a:gd name="T86" fmla="*/ 12 w 35"/>
                <a:gd name="T87" fmla="*/ 26 h 41"/>
                <a:gd name="T88" fmla="*/ 11 w 35"/>
                <a:gd name="T89" fmla="*/ 27 h 41"/>
                <a:gd name="T90" fmla="*/ 9 w 35"/>
                <a:gd name="T91" fmla="*/ 29 h 41"/>
                <a:gd name="T92" fmla="*/ 5 w 35"/>
                <a:gd name="T93" fmla="*/ 29 h 41"/>
                <a:gd name="T94" fmla="*/ 6 w 35"/>
                <a:gd name="T95" fmla="*/ 27 h 41"/>
                <a:gd name="T96" fmla="*/ 6 w 35"/>
                <a:gd name="T97" fmla="*/ 26 h 41"/>
                <a:gd name="T98" fmla="*/ 3 w 35"/>
                <a:gd name="T99" fmla="*/ 24 h 41"/>
                <a:gd name="T100" fmla="*/ 2 w 35"/>
                <a:gd name="T101" fmla="*/ 23 h 41"/>
                <a:gd name="T102" fmla="*/ 2 w 35"/>
                <a:gd name="T103" fmla="*/ 21 h 41"/>
                <a:gd name="T104" fmla="*/ 2 w 35"/>
                <a:gd name="T105" fmla="*/ 20 h 41"/>
                <a:gd name="T106" fmla="*/ 0 w 35"/>
                <a:gd name="T107" fmla="*/ 21 h 41"/>
                <a:gd name="T108" fmla="*/ 0 w 35"/>
                <a:gd name="T109" fmla="*/ 6 h 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5"/>
                <a:gd name="T166" fmla="*/ 0 h 41"/>
                <a:gd name="T167" fmla="*/ 35 w 35"/>
                <a:gd name="T168" fmla="*/ 41 h 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5" h="41">
                  <a:moveTo>
                    <a:pt x="0" y="6"/>
                  </a:moveTo>
                  <a:lnTo>
                    <a:pt x="2" y="5"/>
                  </a:lnTo>
                  <a:lnTo>
                    <a:pt x="3" y="5"/>
                  </a:lnTo>
                  <a:lnTo>
                    <a:pt x="5" y="6"/>
                  </a:lnTo>
                  <a:lnTo>
                    <a:pt x="6" y="5"/>
                  </a:lnTo>
                  <a:lnTo>
                    <a:pt x="8" y="3"/>
                  </a:lnTo>
                  <a:lnTo>
                    <a:pt x="9" y="5"/>
                  </a:lnTo>
                  <a:lnTo>
                    <a:pt x="11" y="9"/>
                  </a:lnTo>
                  <a:lnTo>
                    <a:pt x="12" y="8"/>
                  </a:lnTo>
                  <a:lnTo>
                    <a:pt x="14" y="3"/>
                  </a:lnTo>
                  <a:lnTo>
                    <a:pt x="12" y="3"/>
                  </a:lnTo>
                  <a:lnTo>
                    <a:pt x="12" y="0"/>
                  </a:lnTo>
                  <a:lnTo>
                    <a:pt x="14" y="0"/>
                  </a:lnTo>
                  <a:lnTo>
                    <a:pt x="15" y="2"/>
                  </a:lnTo>
                  <a:lnTo>
                    <a:pt x="17" y="9"/>
                  </a:lnTo>
                  <a:lnTo>
                    <a:pt x="14" y="12"/>
                  </a:lnTo>
                  <a:lnTo>
                    <a:pt x="11" y="17"/>
                  </a:lnTo>
                  <a:lnTo>
                    <a:pt x="14" y="18"/>
                  </a:lnTo>
                  <a:lnTo>
                    <a:pt x="15" y="21"/>
                  </a:lnTo>
                  <a:lnTo>
                    <a:pt x="15" y="23"/>
                  </a:lnTo>
                  <a:lnTo>
                    <a:pt x="20" y="24"/>
                  </a:lnTo>
                  <a:lnTo>
                    <a:pt x="24" y="20"/>
                  </a:lnTo>
                  <a:lnTo>
                    <a:pt x="33" y="20"/>
                  </a:lnTo>
                  <a:lnTo>
                    <a:pt x="35" y="21"/>
                  </a:lnTo>
                  <a:lnTo>
                    <a:pt x="35" y="24"/>
                  </a:lnTo>
                  <a:lnTo>
                    <a:pt x="26" y="32"/>
                  </a:lnTo>
                  <a:lnTo>
                    <a:pt x="23" y="30"/>
                  </a:lnTo>
                  <a:lnTo>
                    <a:pt x="23" y="32"/>
                  </a:lnTo>
                  <a:lnTo>
                    <a:pt x="23" y="33"/>
                  </a:lnTo>
                  <a:lnTo>
                    <a:pt x="21" y="33"/>
                  </a:lnTo>
                  <a:lnTo>
                    <a:pt x="20" y="33"/>
                  </a:lnTo>
                  <a:lnTo>
                    <a:pt x="18" y="35"/>
                  </a:lnTo>
                  <a:lnTo>
                    <a:pt x="18" y="36"/>
                  </a:lnTo>
                  <a:lnTo>
                    <a:pt x="18" y="38"/>
                  </a:lnTo>
                  <a:lnTo>
                    <a:pt x="18" y="39"/>
                  </a:lnTo>
                  <a:lnTo>
                    <a:pt x="18" y="41"/>
                  </a:lnTo>
                  <a:lnTo>
                    <a:pt x="15" y="41"/>
                  </a:lnTo>
                  <a:lnTo>
                    <a:pt x="8" y="33"/>
                  </a:lnTo>
                  <a:lnTo>
                    <a:pt x="11" y="32"/>
                  </a:lnTo>
                  <a:lnTo>
                    <a:pt x="14" y="33"/>
                  </a:lnTo>
                  <a:lnTo>
                    <a:pt x="15" y="33"/>
                  </a:lnTo>
                  <a:lnTo>
                    <a:pt x="15" y="30"/>
                  </a:lnTo>
                  <a:lnTo>
                    <a:pt x="14" y="29"/>
                  </a:lnTo>
                  <a:lnTo>
                    <a:pt x="12" y="26"/>
                  </a:lnTo>
                  <a:lnTo>
                    <a:pt x="11" y="27"/>
                  </a:lnTo>
                  <a:lnTo>
                    <a:pt x="9" y="29"/>
                  </a:lnTo>
                  <a:lnTo>
                    <a:pt x="5" y="29"/>
                  </a:lnTo>
                  <a:lnTo>
                    <a:pt x="6" y="27"/>
                  </a:lnTo>
                  <a:lnTo>
                    <a:pt x="6" y="26"/>
                  </a:lnTo>
                  <a:lnTo>
                    <a:pt x="3" y="24"/>
                  </a:lnTo>
                  <a:lnTo>
                    <a:pt x="2" y="23"/>
                  </a:lnTo>
                  <a:lnTo>
                    <a:pt x="2" y="21"/>
                  </a:lnTo>
                  <a:lnTo>
                    <a:pt x="2" y="20"/>
                  </a:lnTo>
                  <a:lnTo>
                    <a:pt x="0" y="21"/>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39" name="Freeform 35"/>
            <p:cNvSpPr>
              <a:spLocks/>
            </p:cNvSpPr>
            <p:nvPr/>
          </p:nvSpPr>
          <p:spPr bwMode="auto">
            <a:xfrm>
              <a:off x="1498" y="3757"/>
              <a:ext cx="5" cy="8"/>
            </a:xfrm>
            <a:custGeom>
              <a:avLst/>
              <a:gdLst>
                <a:gd name="T0" fmla="*/ 3 w 5"/>
                <a:gd name="T1" fmla="*/ 0 h 8"/>
                <a:gd name="T2" fmla="*/ 5 w 5"/>
                <a:gd name="T3" fmla="*/ 0 h 8"/>
                <a:gd name="T4" fmla="*/ 3 w 5"/>
                <a:gd name="T5" fmla="*/ 5 h 8"/>
                <a:gd name="T6" fmla="*/ 2 w 5"/>
                <a:gd name="T7" fmla="*/ 8 h 8"/>
                <a:gd name="T8" fmla="*/ 0 w 5"/>
                <a:gd name="T9" fmla="*/ 6 h 8"/>
                <a:gd name="T10" fmla="*/ 2 w 5"/>
                <a:gd name="T11" fmla="*/ 5 h 8"/>
                <a:gd name="T12" fmla="*/ 2 w 5"/>
                <a:gd name="T13" fmla="*/ 3 h 8"/>
                <a:gd name="T14" fmla="*/ 2 w 5"/>
                <a:gd name="T15" fmla="*/ 5 h 8"/>
                <a:gd name="T16" fmla="*/ 0 w 5"/>
                <a:gd name="T17" fmla="*/ 5 h 8"/>
                <a:gd name="T18" fmla="*/ 0 w 5"/>
                <a:gd name="T19" fmla="*/ 3 h 8"/>
                <a:gd name="T20" fmla="*/ 0 w 5"/>
                <a:gd name="T21" fmla="*/ 2 h 8"/>
                <a:gd name="T22" fmla="*/ 3 w 5"/>
                <a:gd name="T23" fmla="*/ 0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
                <a:gd name="T37" fmla="*/ 0 h 8"/>
                <a:gd name="T38" fmla="*/ 5 w 5"/>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 h="8">
                  <a:moveTo>
                    <a:pt x="3" y="0"/>
                  </a:moveTo>
                  <a:lnTo>
                    <a:pt x="5" y="0"/>
                  </a:lnTo>
                  <a:lnTo>
                    <a:pt x="3" y="5"/>
                  </a:lnTo>
                  <a:lnTo>
                    <a:pt x="2" y="8"/>
                  </a:lnTo>
                  <a:lnTo>
                    <a:pt x="0" y="6"/>
                  </a:lnTo>
                  <a:lnTo>
                    <a:pt x="2" y="5"/>
                  </a:lnTo>
                  <a:lnTo>
                    <a:pt x="2" y="3"/>
                  </a:lnTo>
                  <a:lnTo>
                    <a:pt x="2" y="5"/>
                  </a:lnTo>
                  <a:lnTo>
                    <a:pt x="0" y="5"/>
                  </a:lnTo>
                  <a:lnTo>
                    <a:pt x="0" y="3"/>
                  </a:lnTo>
                  <a:lnTo>
                    <a:pt x="0"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40" name="Freeform 36"/>
            <p:cNvSpPr>
              <a:spLocks/>
            </p:cNvSpPr>
            <p:nvPr/>
          </p:nvSpPr>
          <p:spPr bwMode="auto">
            <a:xfrm>
              <a:off x="1486" y="3766"/>
              <a:ext cx="26" cy="17"/>
            </a:xfrm>
            <a:custGeom>
              <a:avLst/>
              <a:gdLst>
                <a:gd name="T0" fmla="*/ 0 w 26"/>
                <a:gd name="T1" fmla="*/ 0 h 17"/>
                <a:gd name="T2" fmla="*/ 3 w 26"/>
                <a:gd name="T3" fmla="*/ 3 h 17"/>
                <a:gd name="T4" fmla="*/ 18 w 26"/>
                <a:gd name="T5" fmla="*/ 11 h 17"/>
                <a:gd name="T6" fmla="*/ 20 w 26"/>
                <a:gd name="T7" fmla="*/ 14 h 17"/>
                <a:gd name="T8" fmla="*/ 21 w 26"/>
                <a:gd name="T9" fmla="*/ 12 h 17"/>
                <a:gd name="T10" fmla="*/ 23 w 26"/>
                <a:gd name="T11" fmla="*/ 14 h 17"/>
                <a:gd name="T12" fmla="*/ 26 w 26"/>
                <a:gd name="T13" fmla="*/ 15 h 17"/>
                <a:gd name="T14" fmla="*/ 26 w 26"/>
                <a:gd name="T15" fmla="*/ 17 h 17"/>
                <a:gd name="T16" fmla="*/ 23 w 26"/>
                <a:gd name="T17" fmla="*/ 17 h 17"/>
                <a:gd name="T18" fmla="*/ 20 w 26"/>
                <a:gd name="T19" fmla="*/ 15 h 17"/>
                <a:gd name="T20" fmla="*/ 18 w 26"/>
                <a:gd name="T21" fmla="*/ 14 h 17"/>
                <a:gd name="T22" fmla="*/ 14 w 26"/>
                <a:gd name="T23" fmla="*/ 9 h 17"/>
                <a:gd name="T24" fmla="*/ 14 w 26"/>
                <a:gd name="T25" fmla="*/ 11 h 17"/>
                <a:gd name="T26" fmla="*/ 14 w 26"/>
                <a:gd name="T27" fmla="*/ 12 h 17"/>
                <a:gd name="T28" fmla="*/ 3 w 26"/>
                <a:gd name="T29" fmla="*/ 6 h 17"/>
                <a:gd name="T30" fmla="*/ 0 w 26"/>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6"/>
                <a:gd name="T49" fmla="*/ 0 h 17"/>
                <a:gd name="T50" fmla="*/ 26 w 26"/>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6" h="17">
                  <a:moveTo>
                    <a:pt x="0" y="0"/>
                  </a:moveTo>
                  <a:lnTo>
                    <a:pt x="3" y="3"/>
                  </a:lnTo>
                  <a:lnTo>
                    <a:pt x="18" y="11"/>
                  </a:lnTo>
                  <a:lnTo>
                    <a:pt x="20" y="14"/>
                  </a:lnTo>
                  <a:lnTo>
                    <a:pt x="21" y="12"/>
                  </a:lnTo>
                  <a:lnTo>
                    <a:pt x="23" y="14"/>
                  </a:lnTo>
                  <a:lnTo>
                    <a:pt x="26" y="15"/>
                  </a:lnTo>
                  <a:lnTo>
                    <a:pt x="26" y="17"/>
                  </a:lnTo>
                  <a:lnTo>
                    <a:pt x="23" y="17"/>
                  </a:lnTo>
                  <a:lnTo>
                    <a:pt x="20" y="15"/>
                  </a:lnTo>
                  <a:lnTo>
                    <a:pt x="18" y="14"/>
                  </a:lnTo>
                  <a:lnTo>
                    <a:pt x="14" y="9"/>
                  </a:lnTo>
                  <a:lnTo>
                    <a:pt x="14" y="11"/>
                  </a:lnTo>
                  <a:lnTo>
                    <a:pt x="14" y="12"/>
                  </a:lnTo>
                  <a:lnTo>
                    <a:pt x="3"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1" name="Freeform 37"/>
            <p:cNvSpPr>
              <a:spLocks/>
            </p:cNvSpPr>
            <p:nvPr/>
          </p:nvSpPr>
          <p:spPr bwMode="auto">
            <a:xfrm>
              <a:off x="1485" y="3738"/>
              <a:ext cx="3" cy="10"/>
            </a:xfrm>
            <a:custGeom>
              <a:avLst/>
              <a:gdLst>
                <a:gd name="T0" fmla="*/ 1 w 3"/>
                <a:gd name="T1" fmla="*/ 0 h 10"/>
                <a:gd name="T2" fmla="*/ 3 w 3"/>
                <a:gd name="T3" fmla="*/ 1 h 10"/>
                <a:gd name="T4" fmla="*/ 3 w 3"/>
                <a:gd name="T5" fmla="*/ 7 h 10"/>
                <a:gd name="T6" fmla="*/ 1 w 3"/>
                <a:gd name="T7" fmla="*/ 9 h 10"/>
                <a:gd name="T8" fmla="*/ 0 w 3"/>
                <a:gd name="T9" fmla="*/ 10 h 10"/>
                <a:gd name="T10" fmla="*/ 0 w 3"/>
                <a:gd name="T11" fmla="*/ 9 h 10"/>
                <a:gd name="T12" fmla="*/ 0 w 3"/>
                <a:gd name="T13" fmla="*/ 4 h 10"/>
                <a:gd name="T14" fmla="*/ 1 w 3"/>
                <a:gd name="T15" fmla="*/ 3 h 10"/>
                <a:gd name="T16" fmla="*/ 0 w 3"/>
                <a:gd name="T17" fmla="*/ 0 h 10"/>
                <a:gd name="T18" fmla="*/ 1 w 3"/>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
                <a:gd name="T31" fmla="*/ 0 h 10"/>
                <a:gd name="T32" fmla="*/ 3 w 3"/>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 h="10">
                  <a:moveTo>
                    <a:pt x="1" y="0"/>
                  </a:moveTo>
                  <a:lnTo>
                    <a:pt x="3" y="1"/>
                  </a:lnTo>
                  <a:lnTo>
                    <a:pt x="3" y="7"/>
                  </a:lnTo>
                  <a:lnTo>
                    <a:pt x="1" y="9"/>
                  </a:lnTo>
                  <a:lnTo>
                    <a:pt x="0" y="10"/>
                  </a:lnTo>
                  <a:lnTo>
                    <a:pt x="0" y="9"/>
                  </a:lnTo>
                  <a:lnTo>
                    <a:pt x="0" y="4"/>
                  </a:lnTo>
                  <a:lnTo>
                    <a:pt x="1" y="3"/>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42" name="Freeform 38"/>
            <p:cNvSpPr>
              <a:spLocks/>
            </p:cNvSpPr>
            <p:nvPr/>
          </p:nvSpPr>
          <p:spPr bwMode="auto">
            <a:xfrm>
              <a:off x="1503" y="3783"/>
              <a:ext cx="24" cy="22"/>
            </a:xfrm>
            <a:custGeom>
              <a:avLst/>
              <a:gdLst>
                <a:gd name="T0" fmla="*/ 0 w 24"/>
                <a:gd name="T1" fmla="*/ 0 h 22"/>
                <a:gd name="T2" fmla="*/ 1 w 24"/>
                <a:gd name="T3" fmla="*/ 0 h 22"/>
                <a:gd name="T4" fmla="*/ 3 w 24"/>
                <a:gd name="T5" fmla="*/ 0 h 22"/>
                <a:gd name="T6" fmla="*/ 4 w 24"/>
                <a:gd name="T7" fmla="*/ 3 h 22"/>
                <a:gd name="T8" fmla="*/ 7 w 24"/>
                <a:gd name="T9" fmla="*/ 3 h 22"/>
                <a:gd name="T10" fmla="*/ 7 w 24"/>
                <a:gd name="T11" fmla="*/ 4 h 22"/>
                <a:gd name="T12" fmla="*/ 9 w 24"/>
                <a:gd name="T13" fmla="*/ 4 h 22"/>
                <a:gd name="T14" fmla="*/ 9 w 24"/>
                <a:gd name="T15" fmla="*/ 1 h 22"/>
                <a:gd name="T16" fmla="*/ 10 w 24"/>
                <a:gd name="T17" fmla="*/ 1 h 22"/>
                <a:gd name="T18" fmla="*/ 12 w 24"/>
                <a:gd name="T19" fmla="*/ 1 h 22"/>
                <a:gd name="T20" fmla="*/ 13 w 24"/>
                <a:gd name="T21" fmla="*/ 4 h 22"/>
                <a:gd name="T22" fmla="*/ 13 w 24"/>
                <a:gd name="T23" fmla="*/ 3 h 22"/>
                <a:gd name="T24" fmla="*/ 16 w 24"/>
                <a:gd name="T25" fmla="*/ 7 h 22"/>
                <a:gd name="T26" fmla="*/ 18 w 24"/>
                <a:gd name="T27" fmla="*/ 6 h 22"/>
                <a:gd name="T28" fmla="*/ 19 w 24"/>
                <a:gd name="T29" fmla="*/ 6 h 22"/>
                <a:gd name="T30" fmla="*/ 21 w 24"/>
                <a:gd name="T31" fmla="*/ 7 h 22"/>
                <a:gd name="T32" fmla="*/ 21 w 24"/>
                <a:gd name="T33" fmla="*/ 9 h 22"/>
                <a:gd name="T34" fmla="*/ 24 w 24"/>
                <a:gd name="T35" fmla="*/ 10 h 22"/>
                <a:gd name="T36" fmla="*/ 24 w 24"/>
                <a:gd name="T37" fmla="*/ 12 h 22"/>
                <a:gd name="T38" fmla="*/ 24 w 24"/>
                <a:gd name="T39" fmla="*/ 13 h 22"/>
                <a:gd name="T40" fmla="*/ 22 w 24"/>
                <a:gd name="T41" fmla="*/ 13 h 22"/>
                <a:gd name="T42" fmla="*/ 21 w 24"/>
                <a:gd name="T43" fmla="*/ 18 h 22"/>
                <a:gd name="T44" fmla="*/ 21 w 24"/>
                <a:gd name="T45" fmla="*/ 19 h 22"/>
                <a:gd name="T46" fmla="*/ 18 w 24"/>
                <a:gd name="T47" fmla="*/ 19 h 22"/>
                <a:gd name="T48" fmla="*/ 18 w 24"/>
                <a:gd name="T49" fmla="*/ 18 h 22"/>
                <a:gd name="T50" fmla="*/ 16 w 24"/>
                <a:gd name="T51" fmla="*/ 19 h 22"/>
                <a:gd name="T52" fmla="*/ 18 w 24"/>
                <a:gd name="T53" fmla="*/ 21 h 22"/>
                <a:gd name="T54" fmla="*/ 16 w 24"/>
                <a:gd name="T55" fmla="*/ 22 h 22"/>
                <a:gd name="T56" fmla="*/ 13 w 24"/>
                <a:gd name="T57" fmla="*/ 21 h 22"/>
                <a:gd name="T58" fmla="*/ 12 w 24"/>
                <a:gd name="T59" fmla="*/ 21 h 22"/>
                <a:gd name="T60" fmla="*/ 13 w 24"/>
                <a:gd name="T61" fmla="*/ 19 h 22"/>
                <a:gd name="T62" fmla="*/ 7 w 24"/>
                <a:gd name="T63" fmla="*/ 18 h 22"/>
                <a:gd name="T64" fmla="*/ 6 w 24"/>
                <a:gd name="T65" fmla="*/ 16 h 22"/>
                <a:gd name="T66" fmla="*/ 6 w 24"/>
                <a:gd name="T67" fmla="*/ 12 h 22"/>
                <a:gd name="T68" fmla="*/ 3 w 24"/>
                <a:gd name="T69" fmla="*/ 10 h 22"/>
                <a:gd name="T70" fmla="*/ 1 w 24"/>
                <a:gd name="T71" fmla="*/ 6 h 22"/>
                <a:gd name="T72" fmla="*/ 0 w 24"/>
                <a:gd name="T73" fmla="*/ 3 h 22"/>
                <a:gd name="T74" fmla="*/ 0 w 24"/>
                <a:gd name="T75" fmla="*/ 1 h 22"/>
                <a:gd name="T76" fmla="*/ 0 w 24"/>
                <a:gd name="T77" fmla="*/ 0 h 2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4"/>
                <a:gd name="T118" fmla="*/ 0 h 22"/>
                <a:gd name="T119" fmla="*/ 24 w 24"/>
                <a:gd name="T120" fmla="*/ 22 h 2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4" h="22">
                  <a:moveTo>
                    <a:pt x="0" y="0"/>
                  </a:moveTo>
                  <a:lnTo>
                    <a:pt x="1" y="0"/>
                  </a:lnTo>
                  <a:lnTo>
                    <a:pt x="3" y="0"/>
                  </a:lnTo>
                  <a:lnTo>
                    <a:pt x="4" y="3"/>
                  </a:lnTo>
                  <a:lnTo>
                    <a:pt x="7" y="3"/>
                  </a:lnTo>
                  <a:lnTo>
                    <a:pt x="7" y="4"/>
                  </a:lnTo>
                  <a:lnTo>
                    <a:pt x="9" y="4"/>
                  </a:lnTo>
                  <a:lnTo>
                    <a:pt x="9" y="1"/>
                  </a:lnTo>
                  <a:lnTo>
                    <a:pt x="10" y="1"/>
                  </a:lnTo>
                  <a:lnTo>
                    <a:pt x="12" y="1"/>
                  </a:lnTo>
                  <a:lnTo>
                    <a:pt x="13" y="4"/>
                  </a:lnTo>
                  <a:lnTo>
                    <a:pt x="13" y="3"/>
                  </a:lnTo>
                  <a:lnTo>
                    <a:pt x="16" y="7"/>
                  </a:lnTo>
                  <a:lnTo>
                    <a:pt x="18" y="6"/>
                  </a:lnTo>
                  <a:lnTo>
                    <a:pt x="19" y="6"/>
                  </a:lnTo>
                  <a:lnTo>
                    <a:pt x="21" y="7"/>
                  </a:lnTo>
                  <a:lnTo>
                    <a:pt x="21" y="9"/>
                  </a:lnTo>
                  <a:lnTo>
                    <a:pt x="24" y="10"/>
                  </a:lnTo>
                  <a:lnTo>
                    <a:pt x="24" y="12"/>
                  </a:lnTo>
                  <a:lnTo>
                    <a:pt x="24" y="13"/>
                  </a:lnTo>
                  <a:lnTo>
                    <a:pt x="22" y="13"/>
                  </a:lnTo>
                  <a:lnTo>
                    <a:pt x="21" y="18"/>
                  </a:lnTo>
                  <a:lnTo>
                    <a:pt x="21" y="19"/>
                  </a:lnTo>
                  <a:lnTo>
                    <a:pt x="18" y="19"/>
                  </a:lnTo>
                  <a:lnTo>
                    <a:pt x="18" y="18"/>
                  </a:lnTo>
                  <a:lnTo>
                    <a:pt x="16" y="19"/>
                  </a:lnTo>
                  <a:lnTo>
                    <a:pt x="18" y="21"/>
                  </a:lnTo>
                  <a:lnTo>
                    <a:pt x="16" y="22"/>
                  </a:lnTo>
                  <a:lnTo>
                    <a:pt x="13" y="21"/>
                  </a:lnTo>
                  <a:lnTo>
                    <a:pt x="12" y="21"/>
                  </a:lnTo>
                  <a:lnTo>
                    <a:pt x="13" y="19"/>
                  </a:lnTo>
                  <a:lnTo>
                    <a:pt x="7" y="18"/>
                  </a:lnTo>
                  <a:lnTo>
                    <a:pt x="6" y="16"/>
                  </a:lnTo>
                  <a:lnTo>
                    <a:pt x="6" y="12"/>
                  </a:lnTo>
                  <a:lnTo>
                    <a:pt x="3" y="10"/>
                  </a:lnTo>
                  <a:lnTo>
                    <a:pt x="1" y="6"/>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3" name="Freeform 39"/>
            <p:cNvSpPr>
              <a:spLocks/>
            </p:cNvSpPr>
            <p:nvPr/>
          </p:nvSpPr>
          <p:spPr bwMode="auto">
            <a:xfrm>
              <a:off x="1527" y="3796"/>
              <a:ext cx="21" cy="15"/>
            </a:xfrm>
            <a:custGeom>
              <a:avLst/>
              <a:gdLst>
                <a:gd name="T0" fmla="*/ 6 w 21"/>
                <a:gd name="T1" fmla="*/ 0 h 15"/>
                <a:gd name="T2" fmla="*/ 7 w 21"/>
                <a:gd name="T3" fmla="*/ 2 h 15"/>
                <a:gd name="T4" fmla="*/ 9 w 21"/>
                <a:gd name="T5" fmla="*/ 2 h 15"/>
                <a:gd name="T6" fmla="*/ 9 w 21"/>
                <a:gd name="T7" fmla="*/ 5 h 15"/>
                <a:gd name="T8" fmla="*/ 9 w 21"/>
                <a:gd name="T9" fmla="*/ 6 h 15"/>
                <a:gd name="T10" fmla="*/ 9 w 21"/>
                <a:gd name="T11" fmla="*/ 8 h 15"/>
                <a:gd name="T12" fmla="*/ 10 w 21"/>
                <a:gd name="T13" fmla="*/ 5 h 15"/>
                <a:gd name="T14" fmla="*/ 13 w 21"/>
                <a:gd name="T15" fmla="*/ 5 h 15"/>
                <a:gd name="T16" fmla="*/ 13 w 21"/>
                <a:gd name="T17" fmla="*/ 6 h 15"/>
                <a:gd name="T18" fmla="*/ 15 w 21"/>
                <a:gd name="T19" fmla="*/ 5 h 15"/>
                <a:gd name="T20" fmla="*/ 16 w 21"/>
                <a:gd name="T21" fmla="*/ 11 h 15"/>
                <a:gd name="T22" fmla="*/ 18 w 21"/>
                <a:gd name="T23" fmla="*/ 9 h 15"/>
                <a:gd name="T24" fmla="*/ 19 w 21"/>
                <a:gd name="T25" fmla="*/ 9 h 15"/>
                <a:gd name="T26" fmla="*/ 19 w 21"/>
                <a:gd name="T27" fmla="*/ 11 h 15"/>
                <a:gd name="T28" fmla="*/ 21 w 21"/>
                <a:gd name="T29" fmla="*/ 12 h 15"/>
                <a:gd name="T30" fmla="*/ 19 w 21"/>
                <a:gd name="T31" fmla="*/ 15 h 15"/>
                <a:gd name="T32" fmla="*/ 16 w 21"/>
                <a:gd name="T33" fmla="*/ 15 h 15"/>
                <a:gd name="T34" fmla="*/ 15 w 21"/>
                <a:gd name="T35" fmla="*/ 12 h 15"/>
                <a:gd name="T36" fmla="*/ 9 w 21"/>
                <a:gd name="T37" fmla="*/ 11 h 15"/>
                <a:gd name="T38" fmla="*/ 9 w 21"/>
                <a:gd name="T39" fmla="*/ 12 h 15"/>
                <a:gd name="T40" fmla="*/ 9 w 21"/>
                <a:gd name="T41" fmla="*/ 14 h 15"/>
                <a:gd name="T42" fmla="*/ 6 w 21"/>
                <a:gd name="T43" fmla="*/ 12 h 15"/>
                <a:gd name="T44" fmla="*/ 6 w 21"/>
                <a:gd name="T45" fmla="*/ 11 h 15"/>
                <a:gd name="T46" fmla="*/ 4 w 21"/>
                <a:gd name="T47" fmla="*/ 9 h 15"/>
                <a:gd name="T48" fmla="*/ 1 w 21"/>
                <a:gd name="T49" fmla="*/ 9 h 15"/>
                <a:gd name="T50" fmla="*/ 0 w 21"/>
                <a:gd name="T51" fmla="*/ 3 h 15"/>
                <a:gd name="T52" fmla="*/ 1 w 21"/>
                <a:gd name="T53" fmla="*/ 3 h 15"/>
                <a:gd name="T54" fmla="*/ 4 w 21"/>
                <a:gd name="T55" fmla="*/ 2 h 15"/>
                <a:gd name="T56" fmla="*/ 4 w 21"/>
                <a:gd name="T57" fmla="*/ 0 h 15"/>
                <a:gd name="T58" fmla="*/ 6 w 21"/>
                <a:gd name="T59" fmla="*/ 0 h 1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1"/>
                <a:gd name="T91" fmla="*/ 0 h 15"/>
                <a:gd name="T92" fmla="*/ 21 w 21"/>
                <a:gd name="T93" fmla="*/ 15 h 1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1" h="15">
                  <a:moveTo>
                    <a:pt x="6" y="0"/>
                  </a:moveTo>
                  <a:lnTo>
                    <a:pt x="7" y="2"/>
                  </a:lnTo>
                  <a:lnTo>
                    <a:pt x="9" y="2"/>
                  </a:lnTo>
                  <a:lnTo>
                    <a:pt x="9" y="5"/>
                  </a:lnTo>
                  <a:lnTo>
                    <a:pt x="9" y="6"/>
                  </a:lnTo>
                  <a:lnTo>
                    <a:pt x="9" y="8"/>
                  </a:lnTo>
                  <a:lnTo>
                    <a:pt x="10" y="5"/>
                  </a:lnTo>
                  <a:lnTo>
                    <a:pt x="13" y="5"/>
                  </a:lnTo>
                  <a:lnTo>
                    <a:pt x="13" y="6"/>
                  </a:lnTo>
                  <a:lnTo>
                    <a:pt x="15" y="5"/>
                  </a:lnTo>
                  <a:lnTo>
                    <a:pt x="16" y="11"/>
                  </a:lnTo>
                  <a:lnTo>
                    <a:pt x="18" y="9"/>
                  </a:lnTo>
                  <a:lnTo>
                    <a:pt x="19" y="9"/>
                  </a:lnTo>
                  <a:lnTo>
                    <a:pt x="19" y="11"/>
                  </a:lnTo>
                  <a:lnTo>
                    <a:pt x="21" y="12"/>
                  </a:lnTo>
                  <a:lnTo>
                    <a:pt x="19" y="15"/>
                  </a:lnTo>
                  <a:lnTo>
                    <a:pt x="16" y="15"/>
                  </a:lnTo>
                  <a:lnTo>
                    <a:pt x="15" y="12"/>
                  </a:lnTo>
                  <a:lnTo>
                    <a:pt x="9" y="11"/>
                  </a:lnTo>
                  <a:lnTo>
                    <a:pt x="9" y="12"/>
                  </a:lnTo>
                  <a:lnTo>
                    <a:pt x="9" y="14"/>
                  </a:lnTo>
                  <a:lnTo>
                    <a:pt x="6" y="12"/>
                  </a:lnTo>
                  <a:lnTo>
                    <a:pt x="6" y="11"/>
                  </a:lnTo>
                  <a:lnTo>
                    <a:pt x="4" y="9"/>
                  </a:lnTo>
                  <a:lnTo>
                    <a:pt x="1" y="9"/>
                  </a:lnTo>
                  <a:lnTo>
                    <a:pt x="0" y="3"/>
                  </a:lnTo>
                  <a:lnTo>
                    <a:pt x="1" y="3"/>
                  </a:lnTo>
                  <a:lnTo>
                    <a:pt x="4" y="2"/>
                  </a:lnTo>
                  <a:lnTo>
                    <a:pt x="4"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44" name="Freeform 40"/>
            <p:cNvSpPr>
              <a:spLocks/>
            </p:cNvSpPr>
            <p:nvPr/>
          </p:nvSpPr>
          <p:spPr bwMode="auto">
            <a:xfrm>
              <a:off x="1549" y="3789"/>
              <a:ext cx="9" cy="19"/>
            </a:xfrm>
            <a:custGeom>
              <a:avLst/>
              <a:gdLst>
                <a:gd name="T0" fmla="*/ 6 w 9"/>
                <a:gd name="T1" fmla="*/ 0 h 19"/>
                <a:gd name="T2" fmla="*/ 6 w 9"/>
                <a:gd name="T3" fmla="*/ 1 h 19"/>
                <a:gd name="T4" fmla="*/ 9 w 9"/>
                <a:gd name="T5" fmla="*/ 15 h 19"/>
                <a:gd name="T6" fmla="*/ 8 w 9"/>
                <a:gd name="T7" fmla="*/ 13 h 19"/>
                <a:gd name="T8" fmla="*/ 5 w 9"/>
                <a:gd name="T9" fmla="*/ 12 h 19"/>
                <a:gd name="T10" fmla="*/ 5 w 9"/>
                <a:gd name="T11" fmla="*/ 13 h 19"/>
                <a:gd name="T12" fmla="*/ 5 w 9"/>
                <a:gd name="T13" fmla="*/ 16 h 19"/>
                <a:gd name="T14" fmla="*/ 6 w 9"/>
                <a:gd name="T15" fmla="*/ 18 h 19"/>
                <a:gd name="T16" fmla="*/ 9 w 9"/>
                <a:gd name="T17" fmla="*/ 18 h 19"/>
                <a:gd name="T18" fmla="*/ 9 w 9"/>
                <a:gd name="T19" fmla="*/ 19 h 19"/>
                <a:gd name="T20" fmla="*/ 8 w 9"/>
                <a:gd name="T21" fmla="*/ 19 h 19"/>
                <a:gd name="T22" fmla="*/ 6 w 9"/>
                <a:gd name="T23" fmla="*/ 19 h 19"/>
                <a:gd name="T24" fmla="*/ 2 w 9"/>
                <a:gd name="T25" fmla="*/ 13 h 19"/>
                <a:gd name="T26" fmla="*/ 0 w 9"/>
                <a:gd name="T27" fmla="*/ 9 h 19"/>
                <a:gd name="T28" fmla="*/ 2 w 9"/>
                <a:gd name="T29" fmla="*/ 9 h 19"/>
                <a:gd name="T30" fmla="*/ 5 w 9"/>
                <a:gd name="T31" fmla="*/ 7 h 19"/>
                <a:gd name="T32" fmla="*/ 5 w 9"/>
                <a:gd name="T33" fmla="*/ 6 h 19"/>
                <a:gd name="T34" fmla="*/ 3 w 9"/>
                <a:gd name="T35" fmla="*/ 4 h 19"/>
                <a:gd name="T36" fmla="*/ 6 w 9"/>
                <a:gd name="T37" fmla="*/ 0 h 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
                <a:gd name="T58" fmla="*/ 0 h 19"/>
                <a:gd name="T59" fmla="*/ 9 w 9"/>
                <a:gd name="T60" fmla="*/ 19 h 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 h="19">
                  <a:moveTo>
                    <a:pt x="6" y="0"/>
                  </a:moveTo>
                  <a:lnTo>
                    <a:pt x="6" y="1"/>
                  </a:lnTo>
                  <a:lnTo>
                    <a:pt x="9" y="15"/>
                  </a:lnTo>
                  <a:lnTo>
                    <a:pt x="8" y="13"/>
                  </a:lnTo>
                  <a:lnTo>
                    <a:pt x="5" y="12"/>
                  </a:lnTo>
                  <a:lnTo>
                    <a:pt x="5" y="13"/>
                  </a:lnTo>
                  <a:lnTo>
                    <a:pt x="5" y="16"/>
                  </a:lnTo>
                  <a:lnTo>
                    <a:pt x="6" y="18"/>
                  </a:lnTo>
                  <a:lnTo>
                    <a:pt x="9" y="18"/>
                  </a:lnTo>
                  <a:lnTo>
                    <a:pt x="9" y="19"/>
                  </a:lnTo>
                  <a:lnTo>
                    <a:pt x="8" y="19"/>
                  </a:lnTo>
                  <a:lnTo>
                    <a:pt x="6" y="19"/>
                  </a:lnTo>
                  <a:lnTo>
                    <a:pt x="2" y="13"/>
                  </a:lnTo>
                  <a:lnTo>
                    <a:pt x="0" y="9"/>
                  </a:lnTo>
                  <a:lnTo>
                    <a:pt x="2" y="9"/>
                  </a:lnTo>
                  <a:lnTo>
                    <a:pt x="5" y="7"/>
                  </a:lnTo>
                  <a:lnTo>
                    <a:pt x="5" y="6"/>
                  </a:lnTo>
                  <a:lnTo>
                    <a:pt x="3" y="4"/>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45" name="Freeform 41"/>
            <p:cNvSpPr>
              <a:spLocks/>
            </p:cNvSpPr>
            <p:nvPr/>
          </p:nvSpPr>
          <p:spPr bwMode="auto">
            <a:xfrm>
              <a:off x="1548" y="3829"/>
              <a:ext cx="4" cy="5"/>
            </a:xfrm>
            <a:custGeom>
              <a:avLst/>
              <a:gdLst>
                <a:gd name="T0" fmla="*/ 0 w 4"/>
                <a:gd name="T1" fmla="*/ 3 h 5"/>
                <a:gd name="T2" fmla="*/ 0 w 4"/>
                <a:gd name="T3" fmla="*/ 2 h 5"/>
                <a:gd name="T4" fmla="*/ 1 w 4"/>
                <a:gd name="T5" fmla="*/ 0 h 5"/>
                <a:gd name="T6" fmla="*/ 3 w 4"/>
                <a:gd name="T7" fmla="*/ 0 h 5"/>
                <a:gd name="T8" fmla="*/ 4 w 4"/>
                <a:gd name="T9" fmla="*/ 3 h 5"/>
                <a:gd name="T10" fmla="*/ 4 w 4"/>
                <a:gd name="T11" fmla="*/ 5 h 5"/>
                <a:gd name="T12" fmla="*/ 3 w 4"/>
                <a:gd name="T13" fmla="*/ 5 h 5"/>
                <a:gd name="T14" fmla="*/ 1 w 4"/>
                <a:gd name="T15" fmla="*/ 5 h 5"/>
                <a:gd name="T16" fmla="*/ 0 w 4"/>
                <a:gd name="T17" fmla="*/ 3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0" y="3"/>
                  </a:moveTo>
                  <a:lnTo>
                    <a:pt x="0" y="2"/>
                  </a:lnTo>
                  <a:lnTo>
                    <a:pt x="1" y="0"/>
                  </a:lnTo>
                  <a:lnTo>
                    <a:pt x="3" y="0"/>
                  </a:lnTo>
                  <a:lnTo>
                    <a:pt x="4" y="3"/>
                  </a:lnTo>
                  <a:lnTo>
                    <a:pt x="4" y="5"/>
                  </a:lnTo>
                  <a:lnTo>
                    <a:pt x="3" y="5"/>
                  </a:lnTo>
                  <a:lnTo>
                    <a:pt x="1" y="5"/>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46" name="Freeform 42"/>
            <p:cNvSpPr>
              <a:spLocks/>
            </p:cNvSpPr>
            <p:nvPr/>
          </p:nvSpPr>
          <p:spPr bwMode="auto">
            <a:xfrm>
              <a:off x="1554" y="3832"/>
              <a:ext cx="4" cy="5"/>
            </a:xfrm>
            <a:custGeom>
              <a:avLst/>
              <a:gdLst>
                <a:gd name="T0" fmla="*/ 4 w 4"/>
                <a:gd name="T1" fmla="*/ 5 h 5"/>
                <a:gd name="T2" fmla="*/ 3 w 4"/>
                <a:gd name="T3" fmla="*/ 5 h 5"/>
                <a:gd name="T4" fmla="*/ 1 w 4"/>
                <a:gd name="T5" fmla="*/ 3 h 5"/>
                <a:gd name="T6" fmla="*/ 0 w 4"/>
                <a:gd name="T7" fmla="*/ 2 h 5"/>
                <a:gd name="T8" fmla="*/ 0 w 4"/>
                <a:gd name="T9" fmla="*/ 0 h 5"/>
                <a:gd name="T10" fmla="*/ 3 w 4"/>
                <a:gd name="T11" fmla="*/ 2 h 5"/>
                <a:gd name="T12" fmla="*/ 4 w 4"/>
                <a:gd name="T13" fmla="*/ 2 h 5"/>
                <a:gd name="T14" fmla="*/ 4 w 4"/>
                <a:gd name="T15" fmla="*/ 3 h 5"/>
                <a:gd name="T16" fmla="*/ 4 w 4"/>
                <a:gd name="T17" fmla="*/ 5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4" y="5"/>
                  </a:moveTo>
                  <a:lnTo>
                    <a:pt x="3" y="5"/>
                  </a:lnTo>
                  <a:lnTo>
                    <a:pt x="1" y="3"/>
                  </a:lnTo>
                  <a:lnTo>
                    <a:pt x="0" y="2"/>
                  </a:lnTo>
                  <a:lnTo>
                    <a:pt x="0" y="0"/>
                  </a:lnTo>
                  <a:lnTo>
                    <a:pt x="3" y="2"/>
                  </a:lnTo>
                  <a:lnTo>
                    <a:pt x="4" y="2"/>
                  </a:lnTo>
                  <a:lnTo>
                    <a:pt x="4" y="3"/>
                  </a:lnTo>
                  <a:lnTo>
                    <a:pt x="4" y="5"/>
                  </a:lnTo>
                  <a:close/>
                </a:path>
              </a:pathLst>
            </a:custGeom>
            <a:grpFill/>
            <a:ln w="1905">
              <a:noFill/>
              <a:round/>
              <a:headEnd/>
              <a:tailEnd/>
            </a:ln>
          </p:spPr>
          <p:txBody>
            <a:bodyPr/>
            <a:lstStyle/>
            <a:p>
              <a:endParaRPr lang="en-GB">
                <a:solidFill>
                  <a:srgbClr val="000000"/>
                </a:solidFill>
                <a:latin typeface="Arial"/>
              </a:endParaRPr>
            </a:p>
          </p:txBody>
        </p:sp>
        <p:sp>
          <p:nvSpPr>
            <p:cNvPr id="47" name="Freeform 43"/>
            <p:cNvSpPr>
              <a:spLocks/>
            </p:cNvSpPr>
            <p:nvPr/>
          </p:nvSpPr>
          <p:spPr bwMode="auto">
            <a:xfrm>
              <a:off x="1567" y="3826"/>
              <a:ext cx="11" cy="6"/>
            </a:xfrm>
            <a:custGeom>
              <a:avLst/>
              <a:gdLst>
                <a:gd name="T0" fmla="*/ 11 w 11"/>
                <a:gd name="T1" fmla="*/ 3 h 6"/>
                <a:gd name="T2" fmla="*/ 0 w 11"/>
                <a:gd name="T3" fmla="*/ 6 h 6"/>
                <a:gd name="T4" fmla="*/ 0 w 11"/>
                <a:gd name="T5" fmla="*/ 5 h 6"/>
                <a:gd name="T6" fmla="*/ 0 w 11"/>
                <a:gd name="T7" fmla="*/ 3 h 6"/>
                <a:gd name="T8" fmla="*/ 0 w 11"/>
                <a:gd name="T9" fmla="*/ 2 h 6"/>
                <a:gd name="T10" fmla="*/ 2 w 11"/>
                <a:gd name="T11" fmla="*/ 0 h 6"/>
                <a:gd name="T12" fmla="*/ 2 w 11"/>
                <a:gd name="T13" fmla="*/ 2 h 6"/>
                <a:gd name="T14" fmla="*/ 5 w 11"/>
                <a:gd name="T15" fmla="*/ 0 h 6"/>
                <a:gd name="T16" fmla="*/ 11 w 11"/>
                <a:gd name="T17" fmla="*/ 2 h 6"/>
                <a:gd name="T18" fmla="*/ 11 w 11"/>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6"/>
                <a:gd name="T32" fmla="*/ 11 w 11"/>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6">
                  <a:moveTo>
                    <a:pt x="11" y="3"/>
                  </a:moveTo>
                  <a:lnTo>
                    <a:pt x="0" y="6"/>
                  </a:lnTo>
                  <a:lnTo>
                    <a:pt x="0" y="5"/>
                  </a:lnTo>
                  <a:lnTo>
                    <a:pt x="0" y="3"/>
                  </a:lnTo>
                  <a:lnTo>
                    <a:pt x="0" y="2"/>
                  </a:lnTo>
                  <a:lnTo>
                    <a:pt x="2" y="0"/>
                  </a:lnTo>
                  <a:lnTo>
                    <a:pt x="2" y="2"/>
                  </a:lnTo>
                  <a:lnTo>
                    <a:pt x="5" y="0"/>
                  </a:lnTo>
                  <a:lnTo>
                    <a:pt x="11" y="2"/>
                  </a:lnTo>
                  <a:lnTo>
                    <a:pt x="11" y="3"/>
                  </a:lnTo>
                  <a:close/>
                </a:path>
              </a:pathLst>
            </a:custGeom>
            <a:grpFill/>
            <a:ln w="1905">
              <a:noFill/>
              <a:round/>
              <a:headEnd/>
              <a:tailEnd/>
            </a:ln>
          </p:spPr>
          <p:txBody>
            <a:bodyPr/>
            <a:lstStyle/>
            <a:p>
              <a:endParaRPr lang="en-GB">
                <a:solidFill>
                  <a:srgbClr val="000000"/>
                </a:solidFill>
                <a:latin typeface="Arial"/>
              </a:endParaRPr>
            </a:p>
          </p:txBody>
        </p:sp>
        <p:sp>
          <p:nvSpPr>
            <p:cNvPr id="48" name="Freeform 44"/>
            <p:cNvSpPr>
              <a:spLocks/>
            </p:cNvSpPr>
            <p:nvPr/>
          </p:nvSpPr>
          <p:spPr bwMode="auto">
            <a:xfrm>
              <a:off x="1564" y="3829"/>
              <a:ext cx="35" cy="21"/>
            </a:xfrm>
            <a:custGeom>
              <a:avLst/>
              <a:gdLst>
                <a:gd name="T0" fmla="*/ 2 w 35"/>
                <a:gd name="T1" fmla="*/ 5 h 21"/>
                <a:gd name="T2" fmla="*/ 24 w 35"/>
                <a:gd name="T3" fmla="*/ 0 h 21"/>
                <a:gd name="T4" fmla="*/ 26 w 35"/>
                <a:gd name="T5" fmla="*/ 0 h 21"/>
                <a:gd name="T6" fmla="*/ 29 w 35"/>
                <a:gd name="T7" fmla="*/ 2 h 21"/>
                <a:gd name="T8" fmla="*/ 29 w 35"/>
                <a:gd name="T9" fmla="*/ 3 h 21"/>
                <a:gd name="T10" fmla="*/ 26 w 35"/>
                <a:gd name="T11" fmla="*/ 5 h 21"/>
                <a:gd name="T12" fmla="*/ 24 w 35"/>
                <a:gd name="T13" fmla="*/ 5 h 21"/>
                <a:gd name="T14" fmla="*/ 20 w 35"/>
                <a:gd name="T15" fmla="*/ 3 h 21"/>
                <a:gd name="T16" fmla="*/ 18 w 35"/>
                <a:gd name="T17" fmla="*/ 3 h 21"/>
                <a:gd name="T18" fmla="*/ 23 w 35"/>
                <a:gd name="T19" fmla="*/ 6 h 21"/>
                <a:gd name="T20" fmla="*/ 29 w 35"/>
                <a:gd name="T21" fmla="*/ 6 h 21"/>
                <a:gd name="T22" fmla="*/ 30 w 35"/>
                <a:gd name="T23" fmla="*/ 8 h 21"/>
                <a:gd name="T24" fmla="*/ 30 w 35"/>
                <a:gd name="T25" fmla="*/ 9 h 21"/>
                <a:gd name="T26" fmla="*/ 32 w 35"/>
                <a:gd name="T27" fmla="*/ 9 h 21"/>
                <a:gd name="T28" fmla="*/ 26 w 35"/>
                <a:gd name="T29" fmla="*/ 9 h 21"/>
                <a:gd name="T30" fmla="*/ 26 w 35"/>
                <a:gd name="T31" fmla="*/ 11 h 21"/>
                <a:gd name="T32" fmla="*/ 30 w 35"/>
                <a:gd name="T33" fmla="*/ 12 h 21"/>
                <a:gd name="T34" fmla="*/ 32 w 35"/>
                <a:gd name="T35" fmla="*/ 14 h 21"/>
                <a:gd name="T36" fmla="*/ 33 w 35"/>
                <a:gd name="T37" fmla="*/ 15 h 21"/>
                <a:gd name="T38" fmla="*/ 35 w 35"/>
                <a:gd name="T39" fmla="*/ 18 h 21"/>
                <a:gd name="T40" fmla="*/ 35 w 35"/>
                <a:gd name="T41" fmla="*/ 20 h 21"/>
                <a:gd name="T42" fmla="*/ 35 w 35"/>
                <a:gd name="T43" fmla="*/ 21 h 21"/>
                <a:gd name="T44" fmla="*/ 33 w 35"/>
                <a:gd name="T45" fmla="*/ 20 h 21"/>
                <a:gd name="T46" fmla="*/ 32 w 35"/>
                <a:gd name="T47" fmla="*/ 18 h 21"/>
                <a:gd name="T48" fmla="*/ 32 w 35"/>
                <a:gd name="T49" fmla="*/ 17 h 21"/>
                <a:gd name="T50" fmla="*/ 30 w 35"/>
                <a:gd name="T51" fmla="*/ 15 h 21"/>
                <a:gd name="T52" fmla="*/ 27 w 35"/>
                <a:gd name="T53" fmla="*/ 14 h 21"/>
                <a:gd name="T54" fmla="*/ 23 w 35"/>
                <a:gd name="T55" fmla="*/ 15 h 21"/>
                <a:gd name="T56" fmla="*/ 21 w 35"/>
                <a:gd name="T57" fmla="*/ 14 h 21"/>
                <a:gd name="T58" fmla="*/ 20 w 35"/>
                <a:gd name="T59" fmla="*/ 11 h 21"/>
                <a:gd name="T60" fmla="*/ 18 w 35"/>
                <a:gd name="T61" fmla="*/ 9 h 21"/>
                <a:gd name="T62" fmla="*/ 17 w 35"/>
                <a:gd name="T63" fmla="*/ 8 h 21"/>
                <a:gd name="T64" fmla="*/ 14 w 35"/>
                <a:gd name="T65" fmla="*/ 8 h 21"/>
                <a:gd name="T66" fmla="*/ 12 w 35"/>
                <a:gd name="T67" fmla="*/ 9 h 21"/>
                <a:gd name="T68" fmla="*/ 12 w 35"/>
                <a:gd name="T69" fmla="*/ 12 h 21"/>
                <a:gd name="T70" fmla="*/ 17 w 35"/>
                <a:gd name="T71" fmla="*/ 17 h 21"/>
                <a:gd name="T72" fmla="*/ 11 w 35"/>
                <a:gd name="T73" fmla="*/ 17 h 21"/>
                <a:gd name="T74" fmla="*/ 11 w 35"/>
                <a:gd name="T75" fmla="*/ 15 h 21"/>
                <a:gd name="T76" fmla="*/ 11 w 35"/>
                <a:gd name="T77" fmla="*/ 14 h 21"/>
                <a:gd name="T78" fmla="*/ 6 w 35"/>
                <a:gd name="T79" fmla="*/ 11 h 21"/>
                <a:gd name="T80" fmla="*/ 11 w 35"/>
                <a:gd name="T81" fmla="*/ 8 h 21"/>
                <a:gd name="T82" fmla="*/ 11 w 35"/>
                <a:gd name="T83" fmla="*/ 6 h 21"/>
                <a:gd name="T84" fmla="*/ 9 w 35"/>
                <a:gd name="T85" fmla="*/ 6 h 21"/>
                <a:gd name="T86" fmla="*/ 6 w 35"/>
                <a:gd name="T87" fmla="*/ 8 h 21"/>
                <a:gd name="T88" fmla="*/ 3 w 35"/>
                <a:gd name="T89" fmla="*/ 9 h 21"/>
                <a:gd name="T90" fmla="*/ 2 w 35"/>
                <a:gd name="T91" fmla="*/ 8 h 21"/>
                <a:gd name="T92" fmla="*/ 0 w 35"/>
                <a:gd name="T93" fmla="*/ 6 h 21"/>
                <a:gd name="T94" fmla="*/ 2 w 35"/>
                <a:gd name="T95" fmla="*/ 5 h 2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
                <a:gd name="T145" fmla="*/ 0 h 21"/>
                <a:gd name="T146" fmla="*/ 35 w 35"/>
                <a:gd name="T147" fmla="*/ 21 h 2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 h="21">
                  <a:moveTo>
                    <a:pt x="2" y="5"/>
                  </a:moveTo>
                  <a:lnTo>
                    <a:pt x="24" y="0"/>
                  </a:lnTo>
                  <a:lnTo>
                    <a:pt x="26" y="0"/>
                  </a:lnTo>
                  <a:lnTo>
                    <a:pt x="29" y="2"/>
                  </a:lnTo>
                  <a:lnTo>
                    <a:pt x="29" y="3"/>
                  </a:lnTo>
                  <a:lnTo>
                    <a:pt x="26" y="5"/>
                  </a:lnTo>
                  <a:lnTo>
                    <a:pt x="24" y="5"/>
                  </a:lnTo>
                  <a:lnTo>
                    <a:pt x="20" y="3"/>
                  </a:lnTo>
                  <a:lnTo>
                    <a:pt x="18" y="3"/>
                  </a:lnTo>
                  <a:lnTo>
                    <a:pt x="23" y="6"/>
                  </a:lnTo>
                  <a:lnTo>
                    <a:pt x="29" y="6"/>
                  </a:lnTo>
                  <a:lnTo>
                    <a:pt x="30" y="8"/>
                  </a:lnTo>
                  <a:lnTo>
                    <a:pt x="30" y="9"/>
                  </a:lnTo>
                  <a:lnTo>
                    <a:pt x="32" y="9"/>
                  </a:lnTo>
                  <a:lnTo>
                    <a:pt x="26" y="9"/>
                  </a:lnTo>
                  <a:lnTo>
                    <a:pt x="26" y="11"/>
                  </a:lnTo>
                  <a:lnTo>
                    <a:pt x="30" y="12"/>
                  </a:lnTo>
                  <a:lnTo>
                    <a:pt x="32" y="14"/>
                  </a:lnTo>
                  <a:lnTo>
                    <a:pt x="33" y="15"/>
                  </a:lnTo>
                  <a:lnTo>
                    <a:pt x="35" y="18"/>
                  </a:lnTo>
                  <a:lnTo>
                    <a:pt x="35" y="20"/>
                  </a:lnTo>
                  <a:lnTo>
                    <a:pt x="35" y="21"/>
                  </a:lnTo>
                  <a:lnTo>
                    <a:pt x="33" y="20"/>
                  </a:lnTo>
                  <a:lnTo>
                    <a:pt x="32" y="18"/>
                  </a:lnTo>
                  <a:lnTo>
                    <a:pt x="32" y="17"/>
                  </a:lnTo>
                  <a:lnTo>
                    <a:pt x="30" y="15"/>
                  </a:lnTo>
                  <a:lnTo>
                    <a:pt x="27" y="14"/>
                  </a:lnTo>
                  <a:lnTo>
                    <a:pt x="23" y="15"/>
                  </a:lnTo>
                  <a:lnTo>
                    <a:pt x="21" y="14"/>
                  </a:lnTo>
                  <a:lnTo>
                    <a:pt x="20" y="11"/>
                  </a:lnTo>
                  <a:lnTo>
                    <a:pt x="18" y="9"/>
                  </a:lnTo>
                  <a:lnTo>
                    <a:pt x="17" y="8"/>
                  </a:lnTo>
                  <a:lnTo>
                    <a:pt x="14" y="8"/>
                  </a:lnTo>
                  <a:lnTo>
                    <a:pt x="12" y="9"/>
                  </a:lnTo>
                  <a:lnTo>
                    <a:pt x="12" y="12"/>
                  </a:lnTo>
                  <a:lnTo>
                    <a:pt x="17" y="17"/>
                  </a:lnTo>
                  <a:lnTo>
                    <a:pt x="11" y="17"/>
                  </a:lnTo>
                  <a:lnTo>
                    <a:pt x="11" y="15"/>
                  </a:lnTo>
                  <a:lnTo>
                    <a:pt x="11" y="14"/>
                  </a:lnTo>
                  <a:lnTo>
                    <a:pt x="6" y="11"/>
                  </a:lnTo>
                  <a:lnTo>
                    <a:pt x="11" y="8"/>
                  </a:lnTo>
                  <a:lnTo>
                    <a:pt x="11" y="6"/>
                  </a:lnTo>
                  <a:lnTo>
                    <a:pt x="9" y="6"/>
                  </a:lnTo>
                  <a:lnTo>
                    <a:pt x="6" y="8"/>
                  </a:lnTo>
                  <a:lnTo>
                    <a:pt x="3" y="9"/>
                  </a:lnTo>
                  <a:lnTo>
                    <a:pt x="2" y="8"/>
                  </a:lnTo>
                  <a:lnTo>
                    <a:pt x="0" y="6"/>
                  </a:lnTo>
                  <a:lnTo>
                    <a:pt x="2" y="5"/>
                  </a:lnTo>
                  <a:close/>
                </a:path>
              </a:pathLst>
            </a:custGeom>
            <a:grpFill/>
            <a:ln w="1905">
              <a:noFill/>
              <a:round/>
              <a:headEnd/>
              <a:tailEnd/>
            </a:ln>
          </p:spPr>
          <p:txBody>
            <a:bodyPr/>
            <a:lstStyle/>
            <a:p>
              <a:endParaRPr lang="en-GB">
                <a:solidFill>
                  <a:srgbClr val="000000"/>
                </a:solidFill>
                <a:latin typeface="Arial"/>
              </a:endParaRPr>
            </a:p>
          </p:txBody>
        </p:sp>
        <p:sp>
          <p:nvSpPr>
            <p:cNvPr id="49" name="Freeform 45"/>
            <p:cNvSpPr>
              <a:spLocks/>
            </p:cNvSpPr>
            <p:nvPr/>
          </p:nvSpPr>
          <p:spPr bwMode="auto">
            <a:xfrm>
              <a:off x="1593" y="3826"/>
              <a:ext cx="21" cy="14"/>
            </a:xfrm>
            <a:custGeom>
              <a:avLst/>
              <a:gdLst>
                <a:gd name="T0" fmla="*/ 3 w 21"/>
                <a:gd name="T1" fmla="*/ 3 h 14"/>
                <a:gd name="T2" fmla="*/ 3 w 21"/>
                <a:gd name="T3" fmla="*/ 5 h 14"/>
                <a:gd name="T4" fmla="*/ 0 w 21"/>
                <a:gd name="T5" fmla="*/ 3 h 14"/>
                <a:gd name="T6" fmla="*/ 0 w 21"/>
                <a:gd name="T7" fmla="*/ 2 h 14"/>
                <a:gd name="T8" fmla="*/ 9 w 21"/>
                <a:gd name="T9" fmla="*/ 0 h 14"/>
                <a:gd name="T10" fmla="*/ 19 w 21"/>
                <a:gd name="T11" fmla="*/ 3 h 14"/>
                <a:gd name="T12" fmla="*/ 19 w 21"/>
                <a:gd name="T13" fmla="*/ 5 h 14"/>
                <a:gd name="T14" fmla="*/ 21 w 21"/>
                <a:gd name="T15" fmla="*/ 9 h 14"/>
                <a:gd name="T16" fmla="*/ 21 w 21"/>
                <a:gd name="T17" fmla="*/ 11 h 14"/>
                <a:gd name="T18" fmla="*/ 19 w 21"/>
                <a:gd name="T19" fmla="*/ 12 h 14"/>
                <a:gd name="T20" fmla="*/ 18 w 21"/>
                <a:gd name="T21" fmla="*/ 12 h 14"/>
                <a:gd name="T22" fmla="*/ 16 w 21"/>
                <a:gd name="T23" fmla="*/ 14 h 14"/>
                <a:gd name="T24" fmla="*/ 15 w 21"/>
                <a:gd name="T25" fmla="*/ 12 h 14"/>
                <a:gd name="T26" fmla="*/ 15 w 21"/>
                <a:gd name="T27" fmla="*/ 11 h 14"/>
                <a:gd name="T28" fmla="*/ 13 w 21"/>
                <a:gd name="T29" fmla="*/ 9 h 14"/>
                <a:gd name="T30" fmla="*/ 12 w 21"/>
                <a:gd name="T31" fmla="*/ 9 h 14"/>
                <a:gd name="T32" fmla="*/ 12 w 21"/>
                <a:gd name="T33" fmla="*/ 11 h 14"/>
                <a:gd name="T34" fmla="*/ 10 w 21"/>
                <a:gd name="T35" fmla="*/ 11 h 14"/>
                <a:gd name="T36" fmla="*/ 9 w 21"/>
                <a:gd name="T37" fmla="*/ 11 h 14"/>
                <a:gd name="T38" fmla="*/ 10 w 21"/>
                <a:gd name="T39" fmla="*/ 11 h 14"/>
                <a:gd name="T40" fmla="*/ 4 w 21"/>
                <a:gd name="T41" fmla="*/ 9 h 14"/>
                <a:gd name="T42" fmla="*/ 3 w 21"/>
                <a:gd name="T43" fmla="*/ 3 h 1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1"/>
                <a:gd name="T67" fmla="*/ 0 h 14"/>
                <a:gd name="T68" fmla="*/ 21 w 21"/>
                <a:gd name="T69" fmla="*/ 14 h 1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1" h="14">
                  <a:moveTo>
                    <a:pt x="3" y="3"/>
                  </a:moveTo>
                  <a:lnTo>
                    <a:pt x="3" y="5"/>
                  </a:lnTo>
                  <a:lnTo>
                    <a:pt x="0" y="3"/>
                  </a:lnTo>
                  <a:lnTo>
                    <a:pt x="0" y="2"/>
                  </a:lnTo>
                  <a:lnTo>
                    <a:pt x="9" y="0"/>
                  </a:lnTo>
                  <a:lnTo>
                    <a:pt x="19" y="3"/>
                  </a:lnTo>
                  <a:lnTo>
                    <a:pt x="19" y="5"/>
                  </a:lnTo>
                  <a:lnTo>
                    <a:pt x="21" y="9"/>
                  </a:lnTo>
                  <a:lnTo>
                    <a:pt x="21" y="11"/>
                  </a:lnTo>
                  <a:lnTo>
                    <a:pt x="19" y="12"/>
                  </a:lnTo>
                  <a:lnTo>
                    <a:pt x="18" y="12"/>
                  </a:lnTo>
                  <a:lnTo>
                    <a:pt x="16" y="14"/>
                  </a:lnTo>
                  <a:lnTo>
                    <a:pt x="15" y="12"/>
                  </a:lnTo>
                  <a:lnTo>
                    <a:pt x="15" y="11"/>
                  </a:lnTo>
                  <a:lnTo>
                    <a:pt x="13" y="9"/>
                  </a:lnTo>
                  <a:lnTo>
                    <a:pt x="12" y="9"/>
                  </a:lnTo>
                  <a:lnTo>
                    <a:pt x="12" y="11"/>
                  </a:lnTo>
                  <a:lnTo>
                    <a:pt x="10" y="11"/>
                  </a:lnTo>
                  <a:lnTo>
                    <a:pt x="9" y="11"/>
                  </a:lnTo>
                  <a:lnTo>
                    <a:pt x="10" y="11"/>
                  </a:lnTo>
                  <a:lnTo>
                    <a:pt x="4" y="9"/>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50" name="Freeform 46"/>
            <p:cNvSpPr>
              <a:spLocks/>
            </p:cNvSpPr>
            <p:nvPr/>
          </p:nvSpPr>
          <p:spPr bwMode="auto">
            <a:xfrm>
              <a:off x="1621" y="3835"/>
              <a:ext cx="3" cy="3"/>
            </a:xfrm>
            <a:custGeom>
              <a:avLst/>
              <a:gdLst>
                <a:gd name="T0" fmla="*/ 0 w 3"/>
                <a:gd name="T1" fmla="*/ 0 h 3"/>
                <a:gd name="T2" fmla="*/ 2 w 3"/>
                <a:gd name="T3" fmla="*/ 0 h 3"/>
                <a:gd name="T4" fmla="*/ 3 w 3"/>
                <a:gd name="T5" fmla="*/ 2 h 3"/>
                <a:gd name="T6" fmla="*/ 2 w 3"/>
                <a:gd name="T7" fmla="*/ 3 h 3"/>
                <a:gd name="T8" fmla="*/ 0 w 3"/>
                <a:gd name="T9" fmla="*/ 3 h 3"/>
                <a:gd name="T10" fmla="*/ 0 w 3"/>
                <a:gd name="T11" fmla="*/ 2 h 3"/>
                <a:gd name="T12" fmla="*/ 0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0" y="0"/>
                  </a:moveTo>
                  <a:lnTo>
                    <a:pt x="2" y="0"/>
                  </a:lnTo>
                  <a:lnTo>
                    <a:pt x="3" y="2"/>
                  </a:lnTo>
                  <a:lnTo>
                    <a:pt x="2" y="3"/>
                  </a:lnTo>
                  <a:lnTo>
                    <a:pt x="0"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1" name="Freeform 47"/>
            <p:cNvSpPr>
              <a:spLocks/>
            </p:cNvSpPr>
            <p:nvPr/>
          </p:nvSpPr>
          <p:spPr bwMode="auto">
            <a:xfrm>
              <a:off x="1614" y="3829"/>
              <a:ext cx="4" cy="5"/>
            </a:xfrm>
            <a:custGeom>
              <a:avLst/>
              <a:gdLst>
                <a:gd name="T0" fmla="*/ 4 w 4"/>
                <a:gd name="T1" fmla="*/ 5 h 5"/>
                <a:gd name="T2" fmla="*/ 0 w 4"/>
                <a:gd name="T3" fmla="*/ 2 h 5"/>
                <a:gd name="T4" fmla="*/ 0 w 4"/>
                <a:gd name="T5" fmla="*/ 0 h 5"/>
                <a:gd name="T6" fmla="*/ 3 w 4"/>
                <a:gd name="T7" fmla="*/ 2 h 5"/>
                <a:gd name="T8" fmla="*/ 4 w 4"/>
                <a:gd name="T9" fmla="*/ 3 h 5"/>
                <a:gd name="T10" fmla="*/ 4 w 4"/>
                <a:gd name="T11" fmla="*/ 5 h 5"/>
                <a:gd name="T12" fmla="*/ 0 60000 65536"/>
                <a:gd name="T13" fmla="*/ 0 60000 65536"/>
                <a:gd name="T14" fmla="*/ 0 60000 65536"/>
                <a:gd name="T15" fmla="*/ 0 60000 65536"/>
                <a:gd name="T16" fmla="*/ 0 60000 65536"/>
                <a:gd name="T17" fmla="*/ 0 60000 65536"/>
                <a:gd name="T18" fmla="*/ 0 w 4"/>
                <a:gd name="T19" fmla="*/ 0 h 5"/>
                <a:gd name="T20" fmla="*/ 4 w 4"/>
                <a:gd name="T21" fmla="*/ 5 h 5"/>
              </a:gdLst>
              <a:ahLst/>
              <a:cxnLst>
                <a:cxn ang="T12">
                  <a:pos x="T0" y="T1"/>
                </a:cxn>
                <a:cxn ang="T13">
                  <a:pos x="T2" y="T3"/>
                </a:cxn>
                <a:cxn ang="T14">
                  <a:pos x="T4" y="T5"/>
                </a:cxn>
                <a:cxn ang="T15">
                  <a:pos x="T6" y="T7"/>
                </a:cxn>
                <a:cxn ang="T16">
                  <a:pos x="T8" y="T9"/>
                </a:cxn>
                <a:cxn ang="T17">
                  <a:pos x="T10" y="T11"/>
                </a:cxn>
              </a:cxnLst>
              <a:rect l="T18" t="T19" r="T20" b="T21"/>
              <a:pathLst>
                <a:path w="4" h="5">
                  <a:moveTo>
                    <a:pt x="4" y="5"/>
                  </a:moveTo>
                  <a:lnTo>
                    <a:pt x="0" y="2"/>
                  </a:lnTo>
                  <a:lnTo>
                    <a:pt x="0" y="0"/>
                  </a:lnTo>
                  <a:lnTo>
                    <a:pt x="3" y="2"/>
                  </a:lnTo>
                  <a:lnTo>
                    <a:pt x="4" y="3"/>
                  </a:lnTo>
                  <a:lnTo>
                    <a:pt x="4" y="5"/>
                  </a:lnTo>
                  <a:close/>
                </a:path>
              </a:pathLst>
            </a:custGeom>
            <a:grpFill/>
            <a:ln w="1905">
              <a:noFill/>
              <a:round/>
              <a:headEnd/>
              <a:tailEnd/>
            </a:ln>
          </p:spPr>
          <p:txBody>
            <a:bodyPr/>
            <a:lstStyle/>
            <a:p>
              <a:endParaRPr lang="en-GB">
                <a:solidFill>
                  <a:srgbClr val="000000"/>
                </a:solidFill>
                <a:latin typeface="Arial"/>
              </a:endParaRPr>
            </a:p>
          </p:txBody>
        </p:sp>
        <p:sp>
          <p:nvSpPr>
            <p:cNvPr id="52" name="Freeform 48"/>
            <p:cNvSpPr>
              <a:spLocks/>
            </p:cNvSpPr>
            <p:nvPr/>
          </p:nvSpPr>
          <p:spPr bwMode="auto">
            <a:xfrm>
              <a:off x="1614" y="3837"/>
              <a:ext cx="4" cy="3"/>
            </a:xfrm>
            <a:custGeom>
              <a:avLst/>
              <a:gdLst>
                <a:gd name="T0" fmla="*/ 4 w 4"/>
                <a:gd name="T1" fmla="*/ 3 h 3"/>
                <a:gd name="T2" fmla="*/ 1 w 4"/>
                <a:gd name="T3" fmla="*/ 3 h 3"/>
                <a:gd name="T4" fmla="*/ 0 w 4"/>
                <a:gd name="T5" fmla="*/ 3 h 3"/>
                <a:gd name="T6" fmla="*/ 0 w 4"/>
                <a:gd name="T7" fmla="*/ 0 h 3"/>
                <a:gd name="T8" fmla="*/ 1 w 4"/>
                <a:gd name="T9" fmla="*/ 0 h 3"/>
                <a:gd name="T10" fmla="*/ 3 w 4"/>
                <a:gd name="T11" fmla="*/ 0 h 3"/>
                <a:gd name="T12" fmla="*/ 4 w 4"/>
                <a:gd name="T13" fmla="*/ 1 h 3"/>
                <a:gd name="T14" fmla="*/ 4 w 4"/>
                <a:gd name="T15" fmla="*/ 3 h 3"/>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3"/>
                <a:gd name="T26" fmla="*/ 4 w 4"/>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3">
                  <a:moveTo>
                    <a:pt x="4" y="3"/>
                  </a:moveTo>
                  <a:lnTo>
                    <a:pt x="1" y="3"/>
                  </a:lnTo>
                  <a:lnTo>
                    <a:pt x="0" y="3"/>
                  </a:lnTo>
                  <a:lnTo>
                    <a:pt x="0" y="0"/>
                  </a:lnTo>
                  <a:lnTo>
                    <a:pt x="1" y="0"/>
                  </a:lnTo>
                  <a:lnTo>
                    <a:pt x="3" y="0"/>
                  </a:lnTo>
                  <a:lnTo>
                    <a:pt x="4" y="1"/>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53" name="Freeform 49"/>
            <p:cNvSpPr>
              <a:spLocks/>
            </p:cNvSpPr>
            <p:nvPr/>
          </p:nvSpPr>
          <p:spPr bwMode="auto">
            <a:xfrm>
              <a:off x="3066" y="1450"/>
              <a:ext cx="7" cy="15"/>
            </a:xfrm>
            <a:custGeom>
              <a:avLst/>
              <a:gdLst>
                <a:gd name="T0" fmla="*/ 6 w 7"/>
                <a:gd name="T1" fmla="*/ 2 h 15"/>
                <a:gd name="T2" fmla="*/ 4 w 7"/>
                <a:gd name="T3" fmla="*/ 2 h 15"/>
                <a:gd name="T4" fmla="*/ 3 w 7"/>
                <a:gd name="T5" fmla="*/ 0 h 15"/>
                <a:gd name="T6" fmla="*/ 1 w 7"/>
                <a:gd name="T7" fmla="*/ 2 h 15"/>
                <a:gd name="T8" fmla="*/ 3 w 7"/>
                <a:gd name="T9" fmla="*/ 3 h 15"/>
                <a:gd name="T10" fmla="*/ 3 w 7"/>
                <a:gd name="T11" fmla="*/ 6 h 15"/>
                <a:gd name="T12" fmla="*/ 0 w 7"/>
                <a:gd name="T13" fmla="*/ 5 h 15"/>
                <a:gd name="T14" fmla="*/ 0 w 7"/>
                <a:gd name="T15" fmla="*/ 11 h 15"/>
                <a:gd name="T16" fmla="*/ 4 w 7"/>
                <a:gd name="T17" fmla="*/ 12 h 15"/>
                <a:gd name="T18" fmla="*/ 7 w 7"/>
                <a:gd name="T19" fmla="*/ 15 h 15"/>
                <a:gd name="T20" fmla="*/ 7 w 7"/>
                <a:gd name="T21" fmla="*/ 12 h 15"/>
                <a:gd name="T22" fmla="*/ 6 w 7"/>
                <a:gd name="T23" fmla="*/ 11 h 15"/>
                <a:gd name="T24" fmla="*/ 4 w 7"/>
                <a:gd name="T25" fmla="*/ 9 h 15"/>
                <a:gd name="T26" fmla="*/ 7 w 7"/>
                <a:gd name="T27" fmla="*/ 8 h 15"/>
                <a:gd name="T28" fmla="*/ 7 w 7"/>
                <a:gd name="T29" fmla="*/ 6 h 15"/>
                <a:gd name="T30" fmla="*/ 7 w 7"/>
                <a:gd name="T31" fmla="*/ 5 h 15"/>
                <a:gd name="T32" fmla="*/ 6 w 7"/>
                <a:gd name="T33" fmla="*/ 2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
                <a:gd name="T52" fmla="*/ 0 h 15"/>
                <a:gd name="T53" fmla="*/ 7 w 7"/>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 h="15">
                  <a:moveTo>
                    <a:pt x="6" y="2"/>
                  </a:moveTo>
                  <a:lnTo>
                    <a:pt x="4" y="2"/>
                  </a:lnTo>
                  <a:lnTo>
                    <a:pt x="3" y="0"/>
                  </a:lnTo>
                  <a:lnTo>
                    <a:pt x="1" y="2"/>
                  </a:lnTo>
                  <a:lnTo>
                    <a:pt x="3" y="3"/>
                  </a:lnTo>
                  <a:lnTo>
                    <a:pt x="3" y="6"/>
                  </a:lnTo>
                  <a:lnTo>
                    <a:pt x="0" y="5"/>
                  </a:lnTo>
                  <a:lnTo>
                    <a:pt x="0" y="11"/>
                  </a:lnTo>
                  <a:lnTo>
                    <a:pt x="4" y="12"/>
                  </a:lnTo>
                  <a:lnTo>
                    <a:pt x="7" y="15"/>
                  </a:lnTo>
                  <a:lnTo>
                    <a:pt x="7" y="12"/>
                  </a:lnTo>
                  <a:lnTo>
                    <a:pt x="6" y="11"/>
                  </a:lnTo>
                  <a:lnTo>
                    <a:pt x="4" y="9"/>
                  </a:lnTo>
                  <a:lnTo>
                    <a:pt x="7" y="8"/>
                  </a:lnTo>
                  <a:lnTo>
                    <a:pt x="7" y="6"/>
                  </a:lnTo>
                  <a:lnTo>
                    <a:pt x="7" y="5"/>
                  </a:lnTo>
                  <a:lnTo>
                    <a:pt x="6" y="2"/>
                  </a:lnTo>
                  <a:close/>
                </a:path>
              </a:pathLst>
            </a:custGeom>
            <a:grpFill/>
            <a:ln w="1905">
              <a:noFill/>
              <a:round/>
              <a:headEnd/>
              <a:tailEnd/>
            </a:ln>
          </p:spPr>
          <p:txBody>
            <a:bodyPr/>
            <a:lstStyle/>
            <a:p>
              <a:endParaRPr lang="en-GB">
                <a:solidFill>
                  <a:srgbClr val="000000"/>
                </a:solidFill>
                <a:latin typeface="Arial"/>
              </a:endParaRPr>
            </a:p>
          </p:txBody>
        </p:sp>
        <p:sp>
          <p:nvSpPr>
            <p:cNvPr id="54" name="Freeform 50"/>
            <p:cNvSpPr>
              <a:spLocks/>
            </p:cNvSpPr>
            <p:nvPr/>
          </p:nvSpPr>
          <p:spPr bwMode="auto">
            <a:xfrm>
              <a:off x="3099" y="1458"/>
              <a:ext cx="4" cy="3"/>
            </a:xfrm>
            <a:custGeom>
              <a:avLst/>
              <a:gdLst>
                <a:gd name="T0" fmla="*/ 4 w 4"/>
                <a:gd name="T1" fmla="*/ 0 h 3"/>
                <a:gd name="T2" fmla="*/ 3 w 4"/>
                <a:gd name="T3" fmla="*/ 0 h 3"/>
                <a:gd name="T4" fmla="*/ 1 w 4"/>
                <a:gd name="T5" fmla="*/ 0 h 3"/>
                <a:gd name="T6" fmla="*/ 0 w 4"/>
                <a:gd name="T7" fmla="*/ 1 h 3"/>
                <a:gd name="T8" fmla="*/ 1 w 4"/>
                <a:gd name="T9" fmla="*/ 3 h 3"/>
                <a:gd name="T10" fmla="*/ 3 w 4"/>
                <a:gd name="T11" fmla="*/ 3 h 3"/>
                <a:gd name="T12" fmla="*/ 4 w 4"/>
                <a:gd name="T13" fmla="*/ 0 h 3"/>
                <a:gd name="T14" fmla="*/ 0 60000 65536"/>
                <a:gd name="T15" fmla="*/ 0 60000 65536"/>
                <a:gd name="T16" fmla="*/ 0 60000 65536"/>
                <a:gd name="T17" fmla="*/ 0 60000 65536"/>
                <a:gd name="T18" fmla="*/ 0 60000 65536"/>
                <a:gd name="T19" fmla="*/ 0 60000 65536"/>
                <a:gd name="T20" fmla="*/ 0 60000 65536"/>
                <a:gd name="T21" fmla="*/ 0 w 4"/>
                <a:gd name="T22" fmla="*/ 0 h 3"/>
                <a:gd name="T23" fmla="*/ 4 w 4"/>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3">
                  <a:moveTo>
                    <a:pt x="4" y="0"/>
                  </a:moveTo>
                  <a:lnTo>
                    <a:pt x="3" y="0"/>
                  </a:lnTo>
                  <a:lnTo>
                    <a:pt x="1" y="0"/>
                  </a:lnTo>
                  <a:lnTo>
                    <a:pt x="0" y="1"/>
                  </a:lnTo>
                  <a:lnTo>
                    <a:pt x="1" y="3"/>
                  </a:lnTo>
                  <a:lnTo>
                    <a:pt x="3" y="3"/>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55" name="Freeform 51"/>
            <p:cNvSpPr>
              <a:spLocks/>
            </p:cNvSpPr>
            <p:nvPr/>
          </p:nvSpPr>
          <p:spPr bwMode="auto">
            <a:xfrm>
              <a:off x="3111" y="1455"/>
              <a:ext cx="7" cy="9"/>
            </a:xfrm>
            <a:custGeom>
              <a:avLst/>
              <a:gdLst>
                <a:gd name="T0" fmla="*/ 4 w 7"/>
                <a:gd name="T1" fmla="*/ 9 h 9"/>
                <a:gd name="T2" fmla="*/ 6 w 7"/>
                <a:gd name="T3" fmla="*/ 7 h 9"/>
                <a:gd name="T4" fmla="*/ 7 w 7"/>
                <a:gd name="T5" fmla="*/ 0 h 9"/>
                <a:gd name="T6" fmla="*/ 6 w 7"/>
                <a:gd name="T7" fmla="*/ 1 h 9"/>
                <a:gd name="T8" fmla="*/ 1 w 7"/>
                <a:gd name="T9" fmla="*/ 3 h 9"/>
                <a:gd name="T10" fmla="*/ 1 w 7"/>
                <a:gd name="T11" fmla="*/ 6 h 9"/>
                <a:gd name="T12" fmla="*/ 1 w 7"/>
                <a:gd name="T13" fmla="*/ 7 h 9"/>
                <a:gd name="T14" fmla="*/ 0 w 7"/>
                <a:gd name="T15" fmla="*/ 9 h 9"/>
                <a:gd name="T16" fmla="*/ 3 w 7"/>
                <a:gd name="T17" fmla="*/ 7 h 9"/>
                <a:gd name="T18" fmla="*/ 4 w 7"/>
                <a:gd name="T19" fmla="*/ 9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9"/>
                <a:gd name="T32" fmla="*/ 7 w 7"/>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9">
                  <a:moveTo>
                    <a:pt x="4" y="9"/>
                  </a:moveTo>
                  <a:lnTo>
                    <a:pt x="6" y="7"/>
                  </a:lnTo>
                  <a:lnTo>
                    <a:pt x="7" y="0"/>
                  </a:lnTo>
                  <a:lnTo>
                    <a:pt x="6" y="1"/>
                  </a:lnTo>
                  <a:lnTo>
                    <a:pt x="1" y="3"/>
                  </a:lnTo>
                  <a:lnTo>
                    <a:pt x="1" y="6"/>
                  </a:lnTo>
                  <a:lnTo>
                    <a:pt x="1" y="7"/>
                  </a:lnTo>
                  <a:lnTo>
                    <a:pt x="0" y="9"/>
                  </a:lnTo>
                  <a:lnTo>
                    <a:pt x="3" y="7"/>
                  </a:lnTo>
                  <a:lnTo>
                    <a:pt x="4" y="9"/>
                  </a:lnTo>
                  <a:close/>
                </a:path>
              </a:pathLst>
            </a:custGeom>
            <a:grpFill/>
            <a:ln w="1905">
              <a:noFill/>
              <a:round/>
              <a:headEnd/>
              <a:tailEnd/>
            </a:ln>
          </p:spPr>
          <p:txBody>
            <a:bodyPr/>
            <a:lstStyle/>
            <a:p>
              <a:endParaRPr lang="en-GB">
                <a:solidFill>
                  <a:srgbClr val="000000"/>
                </a:solidFill>
                <a:latin typeface="Arial"/>
              </a:endParaRPr>
            </a:p>
          </p:txBody>
        </p:sp>
        <p:sp>
          <p:nvSpPr>
            <p:cNvPr id="56" name="Freeform 52"/>
            <p:cNvSpPr>
              <a:spLocks/>
            </p:cNvSpPr>
            <p:nvPr/>
          </p:nvSpPr>
          <p:spPr bwMode="auto">
            <a:xfrm>
              <a:off x="2947" y="2033"/>
              <a:ext cx="53" cy="34"/>
            </a:xfrm>
            <a:custGeom>
              <a:avLst/>
              <a:gdLst>
                <a:gd name="T0" fmla="*/ 53 w 53"/>
                <a:gd name="T1" fmla="*/ 0 h 34"/>
                <a:gd name="T2" fmla="*/ 51 w 53"/>
                <a:gd name="T3" fmla="*/ 0 h 34"/>
                <a:gd name="T4" fmla="*/ 51 w 53"/>
                <a:gd name="T5" fmla="*/ 4 h 34"/>
                <a:gd name="T6" fmla="*/ 44 w 53"/>
                <a:gd name="T7" fmla="*/ 18 h 34"/>
                <a:gd name="T8" fmla="*/ 44 w 53"/>
                <a:gd name="T9" fmla="*/ 19 h 34"/>
                <a:gd name="T10" fmla="*/ 45 w 53"/>
                <a:gd name="T11" fmla="*/ 21 h 34"/>
                <a:gd name="T12" fmla="*/ 47 w 53"/>
                <a:gd name="T13" fmla="*/ 27 h 34"/>
                <a:gd name="T14" fmla="*/ 44 w 53"/>
                <a:gd name="T15" fmla="*/ 34 h 34"/>
                <a:gd name="T16" fmla="*/ 36 w 53"/>
                <a:gd name="T17" fmla="*/ 33 h 34"/>
                <a:gd name="T18" fmla="*/ 30 w 53"/>
                <a:gd name="T19" fmla="*/ 27 h 34"/>
                <a:gd name="T20" fmla="*/ 21 w 53"/>
                <a:gd name="T21" fmla="*/ 24 h 34"/>
                <a:gd name="T22" fmla="*/ 11 w 53"/>
                <a:gd name="T23" fmla="*/ 18 h 34"/>
                <a:gd name="T24" fmla="*/ 2 w 53"/>
                <a:gd name="T25" fmla="*/ 15 h 34"/>
                <a:gd name="T26" fmla="*/ 0 w 53"/>
                <a:gd name="T27" fmla="*/ 12 h 34"/>
                <a:gd name="T28" fmla="*/ 0 w 53"/>
                <a:gd name="T29" fmla="*/ 7 h 34"/>
                <a:gd name="T30" fmla="*/ 0 w 53"/>
                <a:gd name="T31" fmla="*/ 6 h 34"/>
                <a:gd name="T32" fmla="*/ 2 w 53"/>
                <a:gd name="T33" fmla="*/ 3 h 34"/>
                <a:gd name="T34" fmla="*/ 3 w 53"/>
                <a:gd name="T35" fmla="*/ 3 h 34"/>
                <a:gd name="T36" fmla="*/ 6 w 53"/>
                <a:gd name="T37" fmla="*/ 4 h 34"/>
                <a:gd name="T38" fmla="*/ 8 w 53"/>
                <a:gd name="T39" fmla="*/ 4 h 34"/>
                <a:gd name="T40" fmla="*/ 12 w 53"/>
                <a:gd name="T41" fmla="*/ 1 h 34"/>
                <a:gd name="T42" fmla="*/ 18 w 53"/>
                <a:gd name="T43" fmla="*/ 4 h 34"/>
                <a:gd name="T44" fmla="*/ 20 w 53"/>
                <a:gd name="T45" fmla="*/ 7 h 34"/>
                <a:gd name="T46" fmla="*/ 36 w 53"/>
                <a:gd name="T47" fmla="*/ 4 h 34"/>
                <a:gd name="T48" fmla="*/ 39 w 53"/>
                <a:gd name="T49" fmla="*/ 3 h 34"/>
                <a:gd name="T50" fmla="*/ 45 w 53"/>
                <a:gd name="T51" fmla="*/ 3 h 34"/>
                <a:gd name="T52" fmla="*/ 47 w 53"/>
                <a:gd name="T53" fmla="*/ 1 h 34"/>
                <a:gd name="T54" fmla="*/ 50 w 53"/>
                <a:gd name="T55" fmla="*/ 1 h 34"/>
                <a:gd name="T56" fmla="*/ 53 w 53"/>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3"/>
                <a:gd name="T88" fmla="*/ 0 h 34"/>
                <a:gd name="T89" fmla="*/ 53 w 53"/>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3" h="34">
                  <a:moveTo>
                    <a:pt x="53" y="0"/>
                  </a:moveTo>
                  <a:lnTo>
                    <a:pt x="51" y="0"/>
                  </a:lnTo>
                  <a:lnTo>
                    <a:pt x="51" y="4"/>
                  </a:lnTo>
                  <a:lnTo>
                    <a:pt x="44" y="18"/>
                  </a:lnTo>
                  <a:lnTo>
                    <a:pt x="44" y="19"/>
                  </a:lnTo>
                  <a:lnTo>
                    <a:pt x="45" y="21"/>
                  </a:lnTo>
                  <a:lnTo>
                    <a:pt x="47" y="27"/>
                  </a:lnTo>
                  <a:lnTo>
                    <a:pt x="44" y="34"/>
                  </a:lnTo>
                  <a:lnTo>
                    <a:pt x="36" y="33"/>
                  </a:lnTo>
                  <a:lnTo>
                    <a:pt x="30" y="27"/>
                  </a:lnTo>
                  <a:lnTo>
                    <a:pt x="21" y="24"/>
                  </a:lnTo>
                  <a:lnTo>
                    <a:pt x="11" y="18"/>
                  </a:lnTo>
                  <a:lnTo>
                    <a:pt x="2" y="15"/>
                  </a:lnTo>
                  <a:lnTo>
                    <a:pt x="0" y="12"/>
                  </a:lnTo>
                  <a:lnTo>
                    <a:pt x="0" y="7"/>
                  </a:lnTo>
                  <a:lnTo>
                    <a:pt x="0" y="6"/>
                  </a:lnTo>
                  <a:lnTo>
                    <a:pt x="2" y="3"/>
                  </a:lnTo>
                  <a:lnTo>
                    <a:pt x="3" y="3"/>
                  </a:lnTo>
                  <a:lnTo>
                    <a:pt x="6" y="4"/>
                  </a:lnTo>
                  <a:lnTo>
                    <a:pt x="8" y="4"/>
                  </a:lnTo>
                  <a:lnTo>
                    <a:pt x="12" y="1"/>
                  </a:lnTo>
                  <a:lnTo>
                    <a:pt x="18" y="4"/>
                  </a:lnTo>
                  <a:lnTo>
                    <a:pt x="20" y="7"/>
                  </a:lnTo>
                  <a:lnTo>
                    <a:pt x="36" y="4"/>
                  </a:lnTo>
                  <a:lnTo>
                    <a:pt x="39" y="3"/>
                  </a:lnTo>
                  <a:lnTo>
                    <a:pt x="45" y="3"/>
                  </a:lnTo>
                  <a:lnTo>
                    <a:pt x="47" y="1"/>
                  </a:lnTo>
                  <a:lnTo>
                    <a:pt x="50" y="1"/>
                  </a:lnTo>
                  <a:lnTo>
                    <a:pt x="53" y="0"/>
                  </a:lnTo>
                  <a:close/>
                </a:path>
              </a:pathLst>
            </a:custGeom>
            <a:grpFill/>
            <a:ln w="1905">
              <a:noFill/>
              <a:round/>
              <a:headEnd/>
              <a:tailEnd/>
            </a:ln>
          </p:spPr>
          <p:txBody>
            <a:bodyPr/>
            <a:lstStyle/>
            <a:p>
              <a:endParaRPr lang="en-GB">
                <a:solidFill>
                  <a:srgbClr val="000000"/>
                </a:solidFill>
                <a:latin typeface="Arial"/>
              </a:endParaRPr>
            </a:p>
          </p:txBody>
        </p:sp>
        <p:sp>
          <p:nvSpPr>
            <p:cNvPr id="57" name="Freeform 53"/>
            <p:cNvSpPr>
              <a:spLocks/>
            </p:cNvSpPr>
            <p:nvPr/>
          </p:nvSpPr>
          <p:spPr bwMode="auto">
            <a:xfrm>
              <a:off x="2876" y="1967"/>
              <a:ext cx="23" cy="54"/>
            </a:xfrm>
            <a:custGeom>
              <a:avLst/>
              <a:gdLst>
                <a:gd name="T0" fmla="*/ 14 w 23"/>
                <a:gd name="T1" fmla="*/ 0 h 54"/>
                <a:gd name="T2" fmla="*/ 17 w 23"/>
                <a:gd name="T3" fmla="*/ 1 h 54"/>
                <a:gd name="T4" fmla="*/ 19 w 23"/>
                <a:gd name="T5" fmla="*/ 3 h 54"/>
                <a:gd name="T6" fmla="*/ 20 w 23"/>
                <a:gd name="T7" fmla="*/ 4 h 54"/>
                <a:gd name="T8" fmla="*/ 23 w 23"/>
                <a:gd name="T9" fmla="*/ 13 h 54"/>
                <a:gd name="T10" fmla="*/ 23 w 23"/>
                <a:gd name="T11" fmla="*/ 43 h 54"/>
                <a:gd name="T12" fmla="*/ 22 w 23"/>
                <a:gd name="T13" fmla="*/ 45 h 54"/>
                <a:gd name="T14" fmla="*/ 22 w 23"/>
                <a:gd name="T15" fmla="*/ 46 h 54"/>
                <a:gd name="T16" fmla="*/ 20 w 23"/>
                <a:gd name="T17" fmla="*/ 48 h 54"/>
                <a:gd name="T18" fmla="*/ 16 w 23"/>
                <a:gd name="T19" fmla="*/ 46 h 54"/>
                <a:gd name="T20" fmla="*/ 14 w 23"/>
                <a:gd name="T21" fmla="*/ 48 h 54"/>
                <a:gd name="T22" fmla="*/ 13 w 23"/>
                <a:gd name="T23" fmla="*/ 51 h 54"/>
                <a:gd name="T24" fmla="*/ 11 w 23"/>
                <a:gd name="T25" fmla="*/ 52 h 54"/>
                <a:gd name="T26" fmla="*/ 8 w 23"/>
                <a:gd name="T27" fmla="*/ 54 h 54"/>
                <a:gd name="T28" fmla="*/ 4 w 23"/>
                <a:gd name="T29" fmla="*/ 48 h 54"/>
                <a:gd name="T30" fmla="*/ 3 w 23"/>
                <a:gd name="T31" fmla="*/ 45 h 54"/>
                <a:gd name="T32" fmla="*/ 4 w 23"/>
                <a:gd name="T33" fmla="*/ 43 h 54"/>
                <a:gd name="T34" fmla="*/ 3 w 23"/>
                <a:gd name="T35" fmla="*/ 40 h 54"/>
                <a:gd name="T36" fmla="*/ 4 w 23"/>
                <a:gd name="T37" fmla="*/ 34 h 54"/>
                <a:gd name="T38" fmla="*/ 4 w 23"/>
                <a:gd name="T39" fmla="*/ 33 h 54"/>
                <a:gd name="T40" fmla="*/ 4 w 23"/>
                <a:gd name="T41" fmla="*/ 31 h 54"/>
                <a:gd name="T42" fmla="*/ 4 w 23"/>
                <a:gd name="T43" fmla="*/ 30 h 54"/>
                <a:gd name="T44" fmla="*/ 4 w 23"/>
                <a:gd name="T45" fmla="*/ 22 h 54"/>
                <a:gd name="T46" fmla="*/ 3 w 23"/>
                <a:gd name="T47" fmla="*/ 16 h 54"/>
                <a:gd name="T48" fmla="*/ 1 w 23"/>
                <a:gd name="T49" fmla="*/ 16 h 54"/>
                <a:gd name="T50" fmla="*/ 0 w 23"/>
                <a:gd name="T51" fmla="*/ 16 h 54"/>
                <a:gd name="T52" fmla="*/ 0 w 23"/>
                <a:gd name="T53" fmla="*/ 15 h 54"/>
                <a:gd name="T54" fmla="*/ 0 w 23"/>
                <a:gd name="T55" fmla="*/ 9 h 54"/>
                <a:gd name="T56" fmla="*/ 0 w 23"/>
                <a:gd name="T57" fmla="*/ 7 h 54"/>
                <a:gd name="T58" fmla="*/ 3 w 23"/>
                <a:gd name="T59" fmla="*/ 10 h 54"/>
                <a:gd name="T60" fmla="*/ 5 w 23"/>
                <a:gd name="T61" fmla="*/ 10 h 54"/>
                <a:gd name="T62" fmla="*/ 11 w 23"/>
                <a:gd name="T63" fmla="*/ 4 h 54"/>
                <a:gd name="T64" fmla="*/ 13 w 23"/>
                <a:gd name="T65" fmla="*/ 3 h 54"/>
                <a:gd name="T66" fmla="*/ 14 w 23"/>
                <a:gd name="T67" fmla="*/ 0 h 5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
                <a:gd name="T103" fmla="*/ 0 h 54"/>
                <a:gd name="T104" fmla="*/ 23 w 23"/>
                <a:gd name="T105" fmla="*/ 54 h 5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 h="54">
                  <a:moveTo>
                    <a:pt x="14" y="0"/>
                  </a:moveTo>
                  <a:lnTo>
                    <a:pt x="17" y="1"/>
                  </a:lnTo>
                  <a:lnTo>
                    <a:pt x="19" y="3"/>
                  </a:lnTo>
                  <a:lnTo>
                    <a:pt x="20" y="4"/>
                  </a:lnTo>
                  <a:lnTo>
                    <a:pt x="23" y="13"/>
                  </a:lnTo>
                  <a:lnTo>
                    <a:pt x="23" y="43"/>
                  </a:lnTo>
                  <a:lnTo>
                    <a:pt x="22" y="45"/>
                  </a:lnTo>
                  <a:lnTo>
                    <a:pt x="22" y="46"/>
                  </a:lnTo>
                  <a:lnTo>
                    <a:pt x="20" y="48"/>
                  </a:lnTo>
                  <a:lnTo>
                    <a:pt x="16" y="46"/>
                  </a:lnTo>
                  <a:lnTo>
                    <a:pt x="14" y="48"/>
                  </a:lnTo>
                  <a:lnTo>
                    <a:pt x="13" y="51"/>
                  </a:lnTo>
                  <a:lnTo>
                    <a:pt x="11" y="52"/>
                  </a:lnTo>
                  <a:lnTo>
                    <a:pt x="8" y="54"/>
                  </a:lnTo>
                  <a:lnTo>
                    <a:pt x="4" y="48"/>
                  </a:lnTo>
                  <a:lnTo>
                    <a:pt x="3" y="45"/>
                  </a:lnTo>
                  <a:lnTo>
                    <a:pt x="4" y="43"/>
                  </a:lnTo>
                  <a:lnTo>
                    <a:pt x="3" y="40"/>
                  </a:lnTo>
                  <a:lnTo>
                    <a:pt x="4" y="34"/>
                  </a:lnTo>
                  <a:lnTo>
                    <a:pt x="4" y="33"/>
                  </a:lnTo>
                  <a:lnTo>
                    <a:pt x="4" y="31"/>
                  </a:lnTo>
                  <a:lnTo>
                    <a:pt x="4" y="30"/>
                  </a:lnTo>
                  <a:lnTo>
                    <a:pt x="4" y="22"/>
                  </a:lnTo>
                  <a:lnTo>
                    <a:pt x="3" y="16"/>
                  </a:lnTo>
                  <a:lnTo>
                    <a:pt x="1" y="16"/>
                  </a:lnTo>
                  <a:lnTo>
                    <a:pt x="0" y="16"/>
                  </a:lnTo>
                  <a:lnTo>
                    <a:pt x="0" y="15"/>
                  </a:lnTo>
                  <a:lnTo>
                    <a:pt x="0" y="9"/>
                  </a:lnTo>
                  <a:lnTo>
                    <a:pt x="0" y="7"/>
                  </a:lnTo>
                  <a:lnTo>
                    <a:pt x="3" y="10"/>
                  </a:lnTo>
                  <a:lnTo>
                    <a:pt x="5" y="10"/>
                  </a:lnTo>
                  <a:lnTo>
                    <a:pt x="11" y="4"/>
                  </a:lnTo>
                  <a:lnTo>
                    <a:pt x="13" y="3"/>
                  </a:lnTo>
                  <a:lnTo>
                    <a:pt x="14" y="0"/>
                  </a:lnTo>
                  <a:close/>
                </a:path>
              </a:pathLst>
            </a:custGeom>
            <a:grpFill/>
            <a:ln w="1905">
              <a:noFill/>
              <a:round/>
              <a:headEnd/>
              <a:tailEnd/>
            </a:ln>
          </p:spPr>
          <p:txBody>
            <a:bodyPr/>
            <a:lstStyle/>
            <a:p>
              <a:endParaRPr lang="en-GB">
                <a:solidFill>
                  <a:srgbClr val="000000"/>
                </a:solidFill>
                <a:latin typeface="Arial"/>
              </a:endParaRPr>
            </a:p>
          </p:txBody>
        </p:sp>
        <p:sp>
          <p:nvSpPr>
            <p:cNvPr id="58" name="Freeform 54"/>
            <p:cNvSpPr>
              <a:spLocks/>
            </p:cNvSpPr>
            <p:nvPr/>
          </p:nvSpPr>
          <p:spPr bwMode="auto">
            <a:xfrm>
              <a:off x="3148" y="1979"/>
              <a:ext cx="6" cy="4"/>
            </a:xfrm>
            <a:custGeom>
              <a:avLst/>
              <a:gdLst>
                <a:gd name="T0" fmla="*/ 4 w 6"/>
                <a:gd name="T1" fmla="*/ 4 h 4"/>
                <a:gd name="T2" fmla="*/ 6 w 6"/>
                <a:gd name="T3" fmla="*/ 3 h 4"/>
                <a:gd name="T4" fmla="*/ 4 w 6"/>
                <a:gd name="T5" fmla="*/ 3 h 4"/>
                <a:gd name="T6" fmla="*/ 4 w 6"/>
                <a:gd name="T7" fmla="*/ 0 h 4"/>
                <a:gd name="T8" fmla="*/ 3 w 6"/>
                <a:gd name="T9" fmla="*/ 0 h 4"/>
                <a:gd name="T10" fmla="*/ 0 w 6"/>
                <a:gd name="T11" fmla="*/ 3 h 4"/>
                <a:gd name="T12" fmla="*/ 0 w 6"/>
                <a:gd name="T13" fmla="*/ 4 h 4"/>
                <a:gd name="T14" fmla="*/ 3 w 6"/>
                <a:gd name="T15" fmla="*/ 4 h 4"/>
                <a:gd name="T16" fmla="*/ 4 w 6"/>
                <a:gd name="T17" fmla="*/ 4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4"/>
                <a:gd name="T29" fmla="*/ 6 w 6"/>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4">
                  <a:moveTo>
                    <a:pt x="4" y="4"/>
                  </a:moveTo>
                  <a:lnTo>
                    <a:pt x="6" y="3"/>
                  </a:lnTo>
                  <a:lnTo>
                    <a:pt x="4" y="3"/>
                  </a:lnTo>
                  <a:lnTo>
                    <a:pt x="4" y="0"/>
                  </a:lnTo>
                  <a:lnTo>
                    <a:pt x="3" y="0"/>
                  </a:lnTo>
                  <a:lnTo>
                    <a:pt x="0" y="3"/>
                  </a:lnTo>
                  <a:lnTo>
                    <a:pt x="0" y="4"/>
                  </a:lnTo>
                  <a:lnTo>
                    <a:pt x="3" y="4"/>
                  </a:lnTo>
                  <a:lnTo>
                    <a:pt x="4" y="4"/>
                  </a:lnTo>
                  <a:close/>
                </a:path>
              </a:pathLst>
            </a:custGeom>
            <a:grpFill/>
            <a:ln w="1905">
              <a:noFill/>
              <a:round/>
              <a:headEnd/>
              <a:tailEnd/>
            </a:ln>
          </p:spPr>
          <p:txBody>
            <a:bodyPr/>
            <a:lstStyle/>
            <a:p>
              <a:endParaRPr lang="en-GB">
                <a:solidFill>
                  <a:srgbClr val="000000"/>
                </a:solidFill>
                <a:latin typeface="Arial"/>
              </a:endParaRPr>
            </a:p>
          </p:txBody>
        </p:sp>
        <p:sp>
          <p:nvSpPr>
            <p:cNvPr id="59" name="Freeform 55"/>
            <p:cNvSpPr>
              <a:spLocks/>
            </p:cNvSpPr>
            <p:nvPr/>
          </p:nvSpPr>
          <p:spPr bwMode="auto">
            <a:xfrm>
              <a:off x="3157" y="1997"/>
              <a:ext cx="6" cy="4"/>
            </a:xfrm>
            <a:custGeom>
              <a:avLst/>
              <a:gdLst>
                <a:gd name="T0" fmla="*/ 6 w 6"/>
                <a:gd name="T1" fmla="*/ 1 h 4"/>
                <a:gd name="T2" fmla="*/ 4 w 6"/>
                <a:gd name="T3" fmla="*/ 1 h 4"/>
                <a:gd name="T4" fmla="*/ 4 w 6"/>
                <a:gd name="T5" fmla="*/ 0 h 4"/>
                <a:gd name="T6" fmla="*/ 3 w 6"/>
                <a:gd name="T7" fmla="*/ 0 h 4"/>
                <a:gd name="T8" fmla="*/ 1 w 6"/>
                <a:gd name="T9" fmla="*/ 0 h 4"/>
                <a:gd name="T10" fmla="*/ 0 w 6"/>
                <a:gd name="T11" fmla="*/ 3 h 4"/>
                <a:gd name="T12" fmla="*/ 1 w 6"/>
                <a:gd name="T13" fmla="*/ 4 h 4"/>
                <a:gd name="T14" fmla="*/ 1 w 6"/>
                <a:gd name="T15" fmla="*/ 3 h 4"/>
                <a:gd name="T16" fmla="*/ 4 w 6"/>
                <a:gd name="T17" fmla="*/ 4 h 4"/>
                <a:gd name="T18" fmla="*/ 6 w 6"/>
                <a:gd name="T19" fmla="*/ 1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4"/>
                <a:gd name="T32" fmla="*/ 6 w 6"/>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4">
                  <a:moveTo>
                    <a:pt x="6" y="1"/>
                  </a:moveTo>
                  <a:lnTo>
                    <a:pt x="4" y="1"/>
                  </a:lnTo>
                  <a:lnTo>
                    <a:pt x="4" y="0"/>
                  </a:lnTo>
                  <a:lnTo>
                    <a:pt x="3" y="0"/>
                  </a:lnTo>
                  <a:lnTo>
                    <a:pt x="1" y="0"/>
                  </a:lnTo>
                  <a:lnTo>
                    <a:pt x="0" y="3"/>
                  </a:lnTo>
                  <a:lnTo>
                    <a:pt x="1" y="4"/>
                  </a:lnTo>
                  <a:lnTo>
                    <a:pt x="1" y="3"/>
                  </a:lnTo>
                  <a:lnTo>
                    <a:pt x="4" y="4"/>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60" name="Freeform 56"/>
            <p:cNvSpPr>
              <a:spLocks/>
            </p:cNvSpPr>
            <p:nvPr/>
          </p:nvSpPr>
          <p:spPr bwMode="auto">
            <a:xfrm>
              <a:off x="3172" y="2009"/>
              <a:ext cx="12" cy="9"/>
            </a:xfrm>
            <a:custGeom>
              <a:avLst/>
              <a:gdLst>
                <a:gd name="T0" fmla="*/ 10 w 12"/>
                <a:gd name="T1" fmla="*/ 7 h 9"/>
                <a:gd name="T2" fmla="*/ 12 w 12"/>
                <a:gd name="T3" fmla="*/ 7 h 9"/>
                <a:gd name="T4" fmla="*/ 7 w 12"/>
                <a:gd name="T5" fmla="*/ 0 h 9"/>
                <a:gd name="T6" fmla="*/ 0 w 12"/>
                <a:gd name="T7" fmla="*/ 3 h 9"/>
                <a:gd name="T8" fmla="*/ 0 w 12"/>
                <a:gd name="T9" fmla="*/ 6 h 9"/>
                <a:gd name="T10" fmla="*/ 1 w 12"/>
                <a:gd name="T11" fmla="*/ 6 h 9"/>
                <a:gd name="T12" fmla="*/ 4 w 12"/>
                <a:gd name="T13" fmla="*/ 4 h 9"/>
                <a:gd name="T14" fmla="*/ 6 w 12"/>
                <a:gd name="T15" fmla="*/ 4 h 9"/>
                <a:gd name="T16" fmla="*/ 4 w 12"/>
                <a:gd name="T17" fmla="*/ 7 h 9"/>
                <a:gd name="T18" fmla="*/ 7 w 12"/>
                <a:gd name="T19" fmla="*/ 9 h 9"/>
                <a:gd name="T20" fmla="*/ 9 w 12"/>
                <a:gd name="T21" fmla="*/ 7 h 9"/>
                <a:gd name="T22" fmla="*/ 9 w 12"/>
                <a:gd name="T23" fmla="*/ 6 h 9"/>
                <a:gd name="T24" fmla="*/ 10 w 12"/>
                <a:gd name="T25" fmla="*/ 7 h 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9"/>
                <a:gd name="T41" fmla="*/ 12 w 12"/>
                <a:gd name="T42" fmla="*/ 9 h 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9">
                  <a:moveTo>
                    <a:pt x="10" y="7"/>
                  </a:moveTo>
                  <a:lnTo>
                    <a:pt x="12" y="7"/>
                  </a:lnTo>
                  <a:lnTo>
                    <a:pt x="7" y="0"/>
                  </a:lnTo>
                  <a:lnTo>
                    <a:pt x="0" y="3"/>
                  </a:lnTo>
                  <a:lnTo>
                    <a:pt x="0" y="6"/>
                  </a:lnTo>
                  <a:lnTo>
                    <a:pt x="1" y="6"/>
                  </a:lnTo>
                  <a:lnTo>
                    <a:pt x="4" y="4"/>
                  </a:lnTo>
                  <a:lnTo>
                    <a:pt x="6" y="4"/>
                  </a:lnTo>
                  <a:lnTo>
                    <a:pt x="4" y="7"/>
                  </a:lnTo>
                  <a:lnTo>
                    <a:pt x="7" y="9"/>
                  </a:lnTo>
                  <a:lnTo>
                    <a:pt x="9" y="7"/>
                  </a:lnTo>
                  <a:lnTo>
                    <a:pt x="9" y="6"/>
                  </a:lnTo>
                  <a:lnTo>
                    <a:pt x="10" y="7"/>
                  </a:lnTo>
                  <a:close/>
                </a:path>
              </a:pathLst>
            </a:custGeom>
            <a:grpFill/>
            <a:ln w="1905">
              <a:noFill/>
              <a:round/>
              <a:headEnd/>
              <a:tailEnd/>
            </a:ln>
          </p:spPr>
          <p:txBody>
            <a:bodyPr/>
            <a:lstStyle/>
            <a:p>
              <a:endParaRPr lang="en-GB">
                <a:solidFill>
                  <a:srgbClr val="000000"/>
                </a:solidFill>
                <a:latin typeface="Arial"/>
              </a:endParaRPr>
            </a:p>
          </p:txBody>
        </p:sp>
        <p:sp>
          <p:nvSpPr>
            <p:cNvPr id="61" name="Freeform 57"/>
            <p:cNvSpPr>
              <a:spLocks/>
            </p:cNvSpPr>
            <p:nvPr/>
          </p:nvSpPr>
          <p:spPr bwMode="auto">
            <a:xfrm>
              <a:off x="3172" y="2025"/>
              <a:ext cx="4" cy="9"/>
            </a:xfrm>
            <a:custGeom>
              <a:avLst/>
              <a:gdLst>
                <a:gd name="T0" fmla="*/ 1 w 4"/>
                <a:gd name="T1" fmla="*/ 9 h 9"/>
                <a:gd name="T2" fmla="*/ 3 w 4"/>
                <a:gd name="T3" fmla="*/ 8 h 9"/>
                <a:gd name="T4" fmla="*/ 4 w 4"/>
                <a:gd name="T5" fmla="*/ 3 h 9"/>
                <a:gd name="T6" fmla="*/ 3 w 4"/>
                <a:gd name="T7" fmla="*/ 2 h 9"/>
                <a:gd name="T8" fmla="*/ 0 w 4"/>
                <a:gd name="T9" fmla="*/ 0 h 9"/>
                <a:gd name="T10" fmla="*/ 0 w 4"/>
                <a:gd name="T11" fmla="*/ 3 h 9"/>
                <a:gd name="T12" fmla="*/ 1 w 4"/>
                <a:gd name="T13" fmla="*/ 6 h 9"/>
                <a:gd name="T14" fmla="*/ 0 w 4"/>
                <a:gd name="T15" fmla="*/ 8 h 9"/>
                <a:gd name="T16" fmla="*/ 0 w 4"/>
                <a:gd name="T17" fmla="*/ 9 h 9"/>
                <a:gd name="T18" fmla="*/ 1 w 4"/>
                <a:gd name="T19" fmla="*/ 9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9"/>
                <a:gd name="T32" fmla="*/ 4 w 4"/>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9">
                  <a:moveTo>
                    <a:pt x="1" y="9"/>
                  </a:moveTo>
                  <a:lnTo>
                    <a:pt x="3" y="8"/>
                  </a:lnTo>
                  <a:lnTo>
                    <a:pt x="4" y="3"/>
                  </a:lnTo>
                  <a:lnTo>
                    <a:pt x="3" y="2"/>
                  </a:lnTo>
                  <a:lnTo>
                    <a:pt x="0" y="0"/>
                  </a:lnTo>
                  <a:lnTo>
                    <a:pt x="0" y="3"/>
                  </a:lnTo>
                  <a:lnTo>
                    <a:pt x="1" y="6"/>
                  </a:lnTo>
                  <a:lnTo>
                    <a:pt x="0" y="8"/>
                  </a:lnTo>
                  <a:lnTo>
                    <a:pt x="0" y="9"/>
                  </a:lnTo>
                  <a:lnTo>
                    <a:pt x="1" y="9"/>
                  </a:lnTo>
                  <a:close/>
                </a:path>
              </a:pathLst>
            </a:custGeom>
            <a:grpFill/>
            <a:ln w="1905">
              <a:noFill/>
              <a:round/>
              <a:headEnd/>
              <a:tailEnd/>
            </a:ln>
          </p:spPr>
          <p:txBody>
            <a:bodyPr/>
            <a:lstStyle/>
            <a:p>
              <a:endParaRPr lang="en-GB">
                <a:solidFill>
                  <a:srgbClr val="000000"/>
                </a:solidFill>
                <a:latin typeface="Arial"/>
              </a:endParaRPr>
            </a:p>
          </p:txBody>
        </p:sp>
        <p:sp>
          <p:nvSpPr>
            <p:cNvPr id="62" name="Freeform 58"/>
            <p:cNvSpPr>
              <a:spLocks/>
            </p:cNvSpPr>
            <p:nvPr/>
          </p:nvSpPr>
          <p:spPr bwMode="auto">
            <a:xfrm>
              <a:off x="3203" y="2072"/>
              <a:ext cx="9" cy="10"/>
            </a:xfrm>
            <a:custGeom>
              <a:avLst/>
              <a:gdLst>
                <a:gd name="T0" fmla="*/ 5 w 9"/>
                <a:gd name="T1" fmla="*/ 7 h 10"/>
                <a:gd name="T2" fmla="*/ 6 w 9"/>
                <a:gd name="T3" fmla="*/ 7 h 10"/>
                <a:gd name="T4" fmla="*/ 8 w 9"/>
                <a:gd name="T5" fmla="*/ 6 h 10"/>
                <a:gd name="T6" fmla="*/ 8 w 9"/>
                <a:gd name="T7" fmla="*/ 3 h 10"/>
                <a:gd name="T8" fmla="*/ 9 w 9"/>
                <a:gd name="T9" fmla="*/ 0 h 10"/>
                <a:gd name="T10" fmla="*/ 5 w 9"/>
                <a:gd name="T11" fmla="*/ 1 h 10"/>
                <a:gd name="T12" fmla="*/ 0 w 9"/>
                <a:gd name="T13" fmla="*/ 6 h 10"/>
                <a:gd name="T14" fmla="*/ 0 w 9"/>
                <a:gd name="T15" fmla="*/ 7 h 10"/>
                <a:gd name="T16" fmla="*/ 0 w 9"/>
                <a:gd name="T17" fmla="*/ 10 h 10"/>
                <a:gd name="T18" fmla="*/ 5 w 9"/>
                <a:gd name="T19" fmla="*/ 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10"/>
                <a:gd name="T32" fmla="*/ 9 w 9"/>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10">
                  <a:moveTo>
                    <a:pt x="5" y="7"/>
                  </a:moveTo>
                  <a:lnTo>
                    <a:pt x="6" y="7"/>
                  </a:lnTo>
                  <a:lnTo>
                    <a:pt x="8" y="6"/>
                  </a:lnTo>
                  <a:lnTo>
                    <a:pt x="8" y="3"/>
                  </a:lnTo>
                  <a:lnTo>
                    <a:pt x="9" y="0"/>
                  </a:lnTo>
                  <a:lnTo>
                    <a:pt x="5" y="1"/>
                  </a:lnTo>
                  <a:lnTo>
                    <a:pt x="0" y="6"/>
                  </a:lnTo>
                  <a:lnTo>
                    <a:pt x="0" y="7"/>
                  </a:lnTo>
                  <a:lnTo>
                    <a:pt x="0" y="10"/>
                  </a:lnTo>
                  <a:lnTo>
                    <a:pt x="5" y="7"/>
                  </a:lnTo>
                  <a:close/>
                </a:path>
              </a:pathLst>
            </a:custGeom>
            <a:grpFill/>
            <a:ln w="1905">
              <a:noFill/>
              <a:round/>
              <a:headEnd/>
              <a:tailEnd/>
            </a:ln>
          </p:spPr>
          <p:txBody>
            <a:bodyPr/>
            <a:lstStyle/>
            <a:p>
              <a:endParaRPr lang="en-GB">
                <a:solidFill>
                  <a:srgbClr val="000000"/>
                </a:solidFill>
                <a:latin typeface="Arial"/>
              </a:endParaRPr>
            </a:p>
          </p:txBody>
        </p:sp>
        <p:sp>
          <p:nvSpPr>
            <p:cNvPr id="63" name="Freeform 59"/>
            <p:cNvSpPr>
              <a:spLocks/>
            </p:cNvSpPr>
            <p:nvPr/>
          </p:nvSpPr>
          <p:spPr bwMode="auto">
            <a:xfrm>
              <a:off x="3131" y="2090"/>
              <a:ext cx="48" cy="15"/>
            </a:xfrm>
            <a:custGeom>
              <a:avLst/>
              <a:gdLst>
                <a:gd name="T0" fmla="*/ 27 w 48"/>
                <a:gd name="T1" fmla="*/ 4 h 15"/>
                <a:gd name="T2" fmla="*/ 24 w 48"/>
                <a:gd name="T3" fmla="*/ 3 h 15"/>
                <a:gd name="T4" fmla="*/ 15 w 48"/>
                <a:gd name="T5" fmla="*/ 4 h 15"/>
                <a:gd name="T6" fmla="*/ 12 w 48"/>
                <a:gd name="T7" fmla="*/ 3 h 15"/>
                <a:gd name="T8" fmla="*/ 11 w 48"/>
                <a:gd name="T9" fmla="*/ 3 h 15"/>
                <a:gd name="T10" fmla="*/ 12 w 48"/>
                <a:gd name="T11" fmla="*/ 1 h 15"/>
                <a:gd name="T12" fmla="*/ 11 w 48"/>
                <a:gd name="T13" fmla="*/ 0 h 15"/>
                <a:gd name="T14" fmla="*/ 9 w 48"/>
                <a:gd name="T15" fmla="*/ 1 h 15"/>
                <a:gd name="T16" fmla="*/ 5 w 48"/>
                <a:gd name="T17" fmla="*/ 0 h 15"/>
                <a:gd name="T18" fmla="*/ 3 w 48"/>
                <a:gd name="T19" fmla="*/ 1 h 15"/>
                <a:gd name="T20" fmla="*/ 2 w 48"/>
                <a:gd name="T21" fmla="*/ 1 h 15"/>
                <a:gd name="T22" fmla="*/ 0 w 48"/>
                <a:gd name="T23" fmla="*/ 9 h 15"/>
                <a:gd name="T24" fmla="*/ 12 w 48"/>
                <a:gd name="T25" fmla="*/ 7 h 15"/>
                <a:gd name="T26" fmla="*/ 17 w 48"/>
                <a:gd name="T27" fmla="*/ 9 h 15"/>
                <a:gd name="T28" fmla="*/ 18 w 48"/>
                <a:gd name="T29" fmla="*/ 10 h 15"/>
                <a:gd name="T30" fmla="*/ 21 w 48"/>
                <a:gd name="T31" fmla="*/ 10 h 15"/>
                <a:gd name="T32" fmla="*/ 23 w 48"/>
                <a:gd name="T33" fmla="*/ 15 h 15"/>
                <a:gd name="T34" fmla="*/ 42 w 48"/>
                <a:gd name="T35" fmla="*/ 12 h 15"/>
                <a:gd name="T36" fmla="*/ 45 w 48"/>
                <a:gd name="T37" fmla="*/ 13 h 15"/>
                <a:gd name="T38" fmla="*/ 48 w 48"/>
                <a:gd name="T39" fmla="*/ 9 h 15"/>
                <a:gd name="T40" fmla="*/ 47 w 48"/>
                <a:gd name="T41" fmla="*/ 7 h 15"/>
                <a:gd name="T42" fmla="*/ 41 w 48"/>
                <a:gd name="T43" fmla="*/ 9 h 15"/>
                <a:gd name="T44" fmla="*/ 39 w 48"/>
                <a:gd name="T45" fmla="*/ 9 h 15"/>
                <a:gd name="T46" fmla="*/ 38 w 48"/>
                <a:gd name="T47" fmla="*/ 6 h 15"/>
                <a:gd name="T48" fmla="*/ 29 w 48"/>
                <a:gd name="T49" fmla="*/ 6 h 15"/>
                <a:gd name="T50" fmla="*/ 27 w 48"/>
                <a:gd name="T51" fmla="*/ 6 h 15"/>
                <a:gd name="T52" fmla="*/ 27 w 48"/>
                <a:gd name="T53" fmla="*/ 4 h 1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15"/>
                <a:gd name="T83" fmla="*/ 48 w 48"/>
                <a:gd name="T84" fmla="*/ 15 h 1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15">
                  <a:moveTo>
                    <a:pt x="27" y="4"/>
                  </a:moveTo>
                  <a:lnTo>
                    <a:pt x="24" y="3"/>
                  </a:lnTo>
                  <a:lnTo>
                    <a:pt x="15" y="4"/>
                  </a:lnTo>
                  <a:lnTo>
                    <a:pt x="12" y="3"/>
                  </a:lnTo>
                  <a:lnTo>
                    <a:pt x="11" y="3"/>
                  </a:lnTo>
                  <a:lnTo>
                    <a:pt x="12" y="1"/>
                  </a:lnTo>
                  <a:lnTo>
                    <a:pt x="11" y="0"/>
                  </a:lnTo>
                  <a:lnTo>
                    <a:pt x="9" y="1"/>
                  </a:lnTo>
                  <a:lnTo>
                    <a:pt x="5" y="0"/>
                  </a:lnTo>
                  <a:lnTo>
                    <a:pt x="3" y="1"/>
                  </a:lnTo>
                  <a:lnTo>
                    <a:pt x="2" y="1"/>
                  </a:lnTo>
                  <a:lnTo>
                    <a:pt x="0" y="9"/>
                  </a:lnTo>
                  <a:lnTo>
                    <a:pt x="12" y="7"/>
                  </a:lnTo>
                  <a:lnTo>
                    <a:pt x="17" y="9"/>
                  </a:lnTo>
                  <a:lnTo>
                    <a:pt x="18" y="10"/>
                  </a:lnTo>
                  <a:lnTo>
                    <a:pt x="21" y="10"/>
                  </a:lnTo>
                  <a:lnTo>
                    <a:pt x="23" y="15"/>
                  </a:lnTo>
                  <a:lnTo>
                    <a:pt x="42" y="12"/>
                  </a:lnTo>
                  <a:lnTo>
                    <a:pt x="45" y="13"/>
                  </a:lnTo>
                  <a:lnTo>
                    <a:pt x="48" y="9"/>
                  </a:lnTo>
                  <a:lnTo>
                    <a:pt x="47" y="7"/>
                  </a:lnTo>
                  <a:lnTo>
                    <a:pt x="41" y="9"/>
                  </a:lnTo>
                  <a:lnTo>
                    <a:pt x="39" y="9"/>
                  </a:lnTo>
                  <a:lnTo>
                    <a:pt x="38" y="6"/>
                  </a:lnTo>
                  <a:lnTo>
                    <a:pt x="29" y="6"/>
                  </a:lnTo>
                  <a:lnTo>
                    <a:pt x="27" y="6"/>
                  </a:lnTo>
                  <a:lnTo>
                    <a:pt x="27" y="4"/>
                  </a:lnTo>
                  <a:close/>
                </a:path>
              </a:pathLst>
            </a:custGeom>
            <a:grpFill/>
            <a:ln w="1905">
              <a:noFill/>
              <a:round/>
              <a:headEnd/>
              <a:tailEnd/>
            </a:ln>
          </p:spPr>
          <p:txBody>
            <a:bodyPr/>
            <a:lstStyle/>
            <a:p>
              <a:endParaRPr lang="en-GB">
                <a:solidFill>
                  <a:srgbClr val="000000"/>
                </a:solidFill>
                <a:latin typeface="Arial"/>
              </a:endParaRPr>
            </a:p>
          </p:txBody>
        </p:sp>
        <p:sp>
          <p:nvSpPr>
            <p:cNvPr id="64" name="Freeform 60"/>
            <p:cNvSpPr>
              <a:spLocks/>
            </p:cNvSpPr>
            <p:nvPr/>
          </p:nvSpPr>
          <p:spPr bwMode="auto">
            <a:xfrm>
              <a:off x="3151" y="2040"/>
              <a:ext cx="6" cy="6"/>
            </a:xfrm>
            <a:custGeom>
              <a:avLst/>
              <a:gdLst>
                <a:gd name="T0" fmla="*/ 4 w 6"/>
                <a:gd name="T1" fmla="*/ 6 h 6"/>
                <a:gd name="T2" fmla="*/ 6 w 6"/>
                <a:gd name="T3" fmla="*/ 6 h 6"/>
                <a:gd name="T4" fmla="*/ 6 w 6"/>
                <a:gd name="T5" fmla="*/ 3 h 6"/>
                <a:gd name="T6" fmla="*/ 4 w 6"/>
                <a:gd name="T7" fmla="*/ 2 h 6"/>
                <a:gd name="T8" fmla="*/ 3 w 6"/>
                <a:gd name="T9" fmla="*/ 0 h 6"/>
                <a:gd name="T10" fmla="*/ 1 w 6"/>
                <a:gd name="T11" fmla="*/ 0 h 6"/>
                <a:gd name="T12" fmla="*/ 0 w 6"/>
                <a:gd name="T13" fmla="*/ 2 h 6"/>
                <a:gd name="T14" fmla="*/ 1 w 6"/>
                <a:gd name="T15" fmla="*/ 3 h 6"/>
                <a:gd name="T16" fmla="*/ 4 w 6"/>
                <a:gd name="T17" fmla="*/ 6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4" y="6"/>
                  </a:moveTo>
                  <a:lnTo>
                    <a:pt x="6" y="6"/>
                  </a:lnTo>
                  <a:lnTo>
                    <a:pt x="6" y="3"/>
                  </a:lnTo>
                  <a:lnTo>
                    <a:pt x="4" y="2"/>
                  </a:lnTo>
                  <a:lnTo>
                    <a:pt x="3" y="0"/>
                  </a:lnTo>
                  <a:lnTo>
                    <a:pt x="1" y="0"/>
                  </a:lnTo>
                  <a:lnTo>
                    <a:pt x="0" y="2"/>
                  </a:lnTo>
                  <a:lnTo>
                    <a:pt x="1" y="3"/>
                  </a:lnTo>
                  <a:lnTo>
                    <a:pt x="4" y="6"/>
                  </a:lnTo>
                  <a:close/>
                </a:path>
              </a:pathLst>
            </a:custGeom>
            <a:grpFill/>
            <a:ln w="1905">
              <a:noFill/>
              <a:round/>
              <a:headEnd/>
              <a:tailEnd/>
            </a:ln>
          </p:spPr>
          <p:txBody>
            <a:bodyPr/>
            <a:lstStyle/>
            <a:p>
              <a:endParaRPr lang="en-GB">
                <a:solidFill>
                  <a:srgbClr val="000000"/>
                </a:solidFill>
                <a:latin typeface="Arial"/>
              </a:endParaRPr>
            </a:p>
          </p:txBody>
        </p:sp>
        <p:sp>
          <p:nvSpPr>
            <p:cNvPr id="65" name="Freeform 61"/>
            <p:cNvSpPr>
              <a:spLocks/>
            </p:cNvSpPr>
            <p:nvPr/>
          </p:nvSpPr>
          <p:spPr bwMode="auto">
            <a:xfrm>
              <a:off x="3163" y="2057"/>
              <a:ext cx="3" cy="6"/>
            </a:xfrm>
            <a:custGeom>
              <a:avLst/>
              <a:gdLst>
                <a:gd name="T0" fmla="*/ 1 w 3"/>
                <a:gd name="T1" fmla="*/ 6 h 6"/>
                <a:gd name="T2" fmla="*/ 3 w 3"/>
                <a:gd name="T3" fmla="*/ 6 h 6"/>
                <a:gd name="T4" fmla="*/ 3 w 3"/>
                <a:gd name="T5" fmla="*/ 0 h 6"/>
                <a:gd name="T6" fmla="*/ 1 w 3"/>
                <a:gd name="T7" fmla="*/ 1 h 6"/>
                <a:gd name="T8" fmla="*/ 0 w 3"/>
                <a:gd name="T9" fmla="*/ 3 h 6"/>
                <a:gd name="T10" fmla="*/ 0 w 3"/>
                <a:gd name="T11" fmla="*/ 4 h 6"/>
                <a:gd name="T12" fmla="*/ 1 w 3"/>
                <a:gd name="T13" fmla="*/ 6 h 6"/>
                <a:gd name="T14" fmla="*/ 0 60000 65536"/>
                <a:gd name="T15" fmla="*/ 0 60000 65536"/>
                <a:gd name="T16" fmla="*/ 0 60000 65536"/>
                <a:gd name="T17" fmla="*/ 0 60000 65536"/>
                <a:gd name="T18" fmla="*/ 0 60000 65536"/>
                <a:gd name="T19" fmla="*/ 0 60000 65536"/>
                <a:gd name="T20" fmla="*/ 0 60000 65536"/>
                <a:gd name="T21" fmla="*/ 0 w 3"/>
                <a:gd name="T22" fmla="*/ 0 h 6"/>
                <a:gd name="T23" fmla="*/ 3 w 3"/>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6">
                  <a:moveTo>
                    <a:pt x="1" y="6"/>
                  </a:moveTo>
                  <a:lnTo>
                    <a:pt x="3" y="6"/>
                  </a:lnTo>
                  <a:lnTo>
                    <a:pt x="3" y="0"/>
                  </a:lnTo>
                  <a:lnTo>
                    <a:pt x="1" y="1"/>
                  </a:lnTo>
                  <a:lnTo>
                    <a:pt x="0" y="3"/>
                  </a:lnTo>
                  <a:lnTo>
                    <a:pt x="0" y="4"/>
                  </a:lnTo>
                  <a:lnTo>
                    <a:pt x="1" y="6"/>
                  </a:lnTo>
                  <a:close/>
                </a:path>
              </a:pathLst>
            </a:custGeom>
            <a:grpFill/>
            <a:ln w="1905">
              <a:noFill/>
              <a:round/>
              <a:headEnd/>
              <a:tailEnd/>
            </a:ln>
          </p:spPr>
          <p:txBody>
            <a:bodyPr/>
            <a:lstStyle/>
            <a:p>
              <a:endParaRPr lang="en-GB">
                <a:solidFill>
                  <a:srgbClr val="000000"/>
                </a:solidFill>
                <a:latin typeface="Arial"/>
              </a:endParaRPr>
            </a:p>
          </p:txBody>
        </p:sp>
        <p:sp>
          <p:nvSpPr>
            <p:cNvPr id="66" name="Freeform 62"/>
            <p:cNvSpPr>
              <a:spLocks/>
            </p:cNvSpPr>
            <p:nvPr/>
          </p:nvSpPr>
          <p:spPr bwMode="auto">
            <a:xfrm>
              <a:off x="3079" y="2031"/>
              <a:ext cx="6" cy="8"/>
            </a:xfrm>
            <a:custGeom>
              <a:avLst/>
              <a:gdLst>
                <a:gd name="T0" fmla="*/ 6 w 6"/>
                <a:gd name="T1" fmla="*/ 8 h 8"/>
                <a:gd name="T2" fmla="*/ 6 w 6"/>
                <a:gd name="T3" fmla="*/ 5 h 8"/>
                <a:gd name="T4" fmla="*/ 5 w 6"/>
                <a:gd name="T5" fmla="*/ 3 h 8"/>
                <a:gd name="T6" fmla="*/ 3 w 6"/>
                <a:gd name="T7" fmla="*/ 0 h 8"/>
                <a:gd name="T8" fmla="*/ 0 w 6"/>
                <a:gd name="T9" fmla="*/ 3 h 8"/>
                <a:gd name="T10" fmla="*/ 2 w 6"/>
                <a:gd name="T11" fmla="*/ 6 h 8"/>
                <a:gd name="T12" fmla="*/ 5 w 6"/>
                <a:gd name="T13" fmla="*/ 6 h 8"/>
                <a:gd name="T14" fmla="*/ 6 w 6"/>
                <a:gd name="T15" fmla="*/ 8 h 8"/>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8"/>
                <a:gd name="T26" fmla="*/ 6 w 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8">
                  <a:moveTo>
                    <a:pt x="6" y="8"/>
                  </a:moveTo>
                  <a:lnTo>
                    <a:pt x="6" y="5"/>
                  </a:lnTo>
                  <a:lnTo>
                    <a:pt x="5" y="3"/>
                  </a:lnTo>
                  <a:lnTo>
                    <a:pt x="3" y="0"/>
                  </a:lnTo>
                  <a:lnTo>
                    <a:pt x="0" y="3"/>
                  </a:lnTo>
                  <a:lnTo>
                    <a:pt x="2" y="6"/>
                  </a:lnTo>
                  <a:lnTo>
                    <a:pt x="5" y="6"/>
                  </a:lnTo>
                  <a:lnTo>
                    <a:pt x="6" y="8"/>
                  </a:lnTo>
                  <a:close/>
                </a:path>
              </a:pathLst>
            </a:custGeom>
            <a:grpFill/>
            <a:ln w="1905">
              <a:noFill/>
              <a:round/>
              <a:headEnd/>
              <a:tailEnd/>
            </a:ln>
          </p:spPr>
          <p:txBody>
            <a:bodyPr/>
            <a:lstStyle/>
            <a:p>
              <a:endParaRPr lang="en-GB">
                <a:solidFill>
                  <a:srgbClr val="000000"/>
                </a:solidFill>
                <a:latin typeface="Arial"/>
              </a:endParaRPr>
            </a:p>
          </p:txBody>
        </p:sp>
        <p:sp>
          <p:nvSpPr>
            <p:cNvPr id="67" name="Freeform 63"/>
            <p:cNvSpPr>
              <a:spLocks/>
            </p:cNvSpPr>
            <p:nvPr/>
          </p:nvSpPr>
          <p:spPr bwMode="auto">
            <a:xfrm>
              <a:off x="3122" y="2018"/>
              <a:ext cx="27" cy="22"/>
            </a:xfrm>
            <a:custGeom>
              <a:avLst/>
              <a:gdLst>
                <a:gd name="T0" fmla="*/ 27 w 27"/>
                <a:gd name="T1" fmla="*/ 19 h 22"/>
                <a:gd name="T2" fmla="*/ 27 w 27"/>
                <a:gd name="T3" fmla="*/ 21 h 22"/>
                <a:gd name="T4" fmla="*/ 27 w 27"/>
                <a:gd name="T5" fmla="*/ 18 h 22"/>
                <a:gd name="T6" fmla="*/ 23 w 27"/>
                <a:gd name="T7" fmla="*/ 16 h 22"/>
                <a:gd name="T8" fmla="*/ 21 w 27"/>
                <a:gd name="T9" fmla="*/ 12 h 22"/>
                <a:gd name="T10" fmla="*/ 21 w 27"/>
                <a:gd name="T11" fmla="*/ 10 h 22"/>
                <a:gd name="T12" fmla="*/ 20 w 27"/>
                <a:gd name="T13" fmla="*/ 7 h 22"/>
                <a:gd name="T14" fmla="*/ 15 w 27"/>
                <a:gd name="T15" fmla="*/ 7 h 22"/>
                <a:gd name="T16" fmla="*/ 12 w 27"/>
                <a:gd name="T17" fmla="*/ 6 h 22"/>
                <a:gd name="T18" fmla="*/ 6 w 27"/>
                <a:gd name="T19" fmla="*/ 1 h 22"/>
                <a:gd name="T20" fmla="*/ 6 w 27"/>
                <a:gd name="T21" fmla="*/ 0 h 22"/>
                <a:gd name="T22" fmla="*/ 5 w 27"/>
                <a:gd name="T23" fmla="*/ 0 h 22"/>
                <a:gd name="T24" fmla="*/ 0 w 27"/>
                <a:gd name="T25" fmla="*/ 4 h 22"/>
                <a:gd name="T26" fmla="*/ 3 w 27"/>
                <a:gd name="T27" fmla="*/ 4 h 22"/>
                <a:gd name="T28" fmla="*/ 9 w 27"/>
                <a:gd name="T29" fmla="*/ 9 h 22"/>
                <a:gd name="T30" fmla="*/ 11 w 27"/>
                <a:gd name="T31" fmla="*/ 12 h 22"/>
                <a:gd name="T32" fmla="*/ 12 w 27"/>
                <a:gd name="T33" fmla="*/ 13 h 22"/>
                <a:gd name="T34" fmla="*/ 17 w 27"/>
                <a:gd name="T35" fmla="*/ 13 h 22"/>
                <a:gd name="T36" fmla="*/ 20 w 27"/>
                <a:gd name="T37" fmla="*/ 16 h 22"/>
                <a:gd name="T38" fmla="*/ 21 w 27"/>
                <a:gd name="T39" fmla="*/ 18 h 22"/>
                <a:gd name="T40" fmla="*/ 21 w 27"/>
                <a:gd name="T41" fmla="*/ 21 h 22"/>
                <a:gd name="T42" fmla="*/ 23 w 27"/>
                <a:gd name="T43" fmla="*/ 22 h 22"/>
                <a:gd name="T44" fmla="*/ 27 w 27"/>
                <a:gd name="T45" fmla="*/ 22 h 22"/>
                <a:gd name="T46" fmla="*/ 27 w 27"/>
                <a:gd name="T47" fmla="*/ 19 h 2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7"/>
                <a:gd name="T73" fmla="*/ 0 h 22"/>
                <a:gd name="T74" fmla="*/ 27 w 27"/>
                <a:gd name="T75" fmla="*/ 22 h 2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7" h="22">
                  <a:moveTo>
                    <a:pt x="27" y="19"/>
                  </a:moveTo>
                  <a:lnTo>
                    <a:pt x="27" y="21"/>
                  </a:lnTo>
                  <a:lnTo>
                    <a:pt x="27" y="18"/>
                  </a:lnTo>
                  <a:lnTo>
                    <a:pt x="23" y="16"/>
                  </a:lnTo>
                  <a:lnTo>
                    <a:pt x="21" y="12"/>
                  </a:lnTo>
                  <a:lnTo>
                    <a:pt x="21" y="10"/>
                  </a:lnTo>
                  <a:lnTo>
                    <a:pt x="20" y="7"/>
                  </a:lnTo>
                  <a:lnTo>
                    <a:pt x="15" y="7"/>
                  </a:lnTo>
                  <a:lnTo>
                    <a:pt x="12" y="6"/>
                  </a:lnTo>
                  <a:lnTo>
                    <a:pt x="6" y="1"/>
                  </a:lnTo>
                  <a:lnTo>
                    <a:pt x="6" y="0"/>
                  </a:lnTo>
                  <a:lnTo>
                    <a:pt x="5" y="0"/>
                  </a:lnTo>
                  <a:lnTo>
                    <a:pt x="0" y="4"/>
                  </a:lnTo>
                  <a:lnTo>
                    <a:pt x="3" y="4"/>
                  </a:lnTo>
                  <a:lnTo>
                    <a:pt x="9" y="9"/>
                  </a:lnTo>
                  <a:lnTo>
                    <a:pt x="11" y="12"/>
                  </a:lnTo>
                  <a:lnTo>
                    <a:pt x="12" y="13"/>
                  </a:lnTo>
                  <a:lnTo>
                    <a:pt x="17" y="13"/>
                  </a:lnTo>
                  <a:lnTo>
                    <a:pt x="20" y="16"/>
                  </a:lnTo>
                  <a:lnTo>
                    <a:pt x="21" y="18"/>
                  </a:lnTo>
                  <a:lnTo>
                    <a:pt x="21" y="21"/>
                  </a:lnTo>
                  <a:lnTo>
                    <a:pt x="23" y="22"/>
                  </a:lnTo>
                  <a:lnTo>
                    <a:pt x="27" y="22"/>
                  </a:lnTo>
                  <a:lnTo>
                    <a:pt x="27" y="19"/>
                  </a:lnTo>
                  <a:close/>
                </a:path>
              </a:pathLst>
            </a:custGeom>
            <a:grpFill/>
            <a:ln w="1905">
              <a:noFill/>
              <a:round/>
              <a:headEnd/>
              <a:tailEnd/>
            </a:ln>
          </p:spPr>
          <p:txBody>
            <a:bodyPr/>
            <a:lstStyle/>
            <a:p>
              <a:endParaRPr lang="en-GB">
                <a:solidFill>
                  <a:srgbClr val="000000"/>
                </a:solidFill>
                <a:latin typeface="Arial"/>
              </a:endParaRPr>
            </a:p>
          </p:txBody>
        </p:sp>
        <p:sp>
          <p:nvSpPr>
            <p:cNvPr id="68" name="Freeform 64"/>
            <p:cNvSpPr>
              <a:spLocks/>
            </p:cNvSpPr>
            <p:nvPr/>
          </p:nvSpPr>
          <p:spPr bwMode="auto">
            <a:xfrm>
              <a:off x="3067" y="2001"/>
              <a:ext cx="6" cy="9"/>
            </a:xfrm>
            <a:custGeom>
              <a:avLst/>
              <a:gdLst>
                <a:gd name="T0" fmla="*/ 6 w 6"/>
                <a:gd name="T1" fmla="*/ 9 h 9"/>
                <a:gd name="T2" fmla="*/ 6 w 6"/>
                <a:gd name="T3" fmla="*/ 8 h 9"/>
                <a:gd name="T4" fmla="*/ 5 w 6"/>
                <a:gd name="T5" fmla="*/ 2 h 9"/>
                <a:gd name="T6" fmla="*/ 2 w 6"/>
                <a:gd name="T7" fmla="*/ 0 h 9"/>
                <a:gd name="T8" fmla="*/ 0 w 6"/>
                <a:gd name="T9" fmla="*/ 2 h 9"/>
                <a:gd name="T10" fmla="*/ 3 w 6"/>
                <a:gd name="T11" fmla="*/ 6 h 9"/>
                <a:gd name="T12" fmla="*/ 5 w 6"/>
                <a:gd name="T13" fmla="*/ 9 h 9"/>
                <a:gd name="T14" fmla="*/ 6 w 6"/>
                <a:gd name="T15" fmla="*/ 9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6" y="9"/>
                  </a:moveTo>
                  <a:lnTo>
                    <a:pt x="6" y="8"/>
                  </a:lnTo>
                  <a:lnTo>
                    <a:pt x="5" y="2"/>
                  </a:lnTo>
                  <a:lnTo>
                    <a:pt x="2" y="0"/>
                  </a:lnTo>
                  <a:lnTo>
                    <a:pt x="0" y="2"/>
                  </a:lnTo>
                  <a:lnTo>
                    <a:pt x="3" y="6"/>
                  </a:lnTo>
                  <a:lnTo>
                    <a:pt x="5" y="9"/>
                  </a:lnTo>
                  <a:lnTo>
                    <a:pt x="6" y="9"/>
                  </a:lnTo>
                  <a:close/>
                </a:path>
              </a:pathLst>
            </a:custGeom>
            <a:grpFill/>
            <a:ln w="1905">
              <a:noFill/>
              <a:round/>
              <a:headEnd/>
              <a:tailEnd/>
            </a:ln>
          </p:spPr>
          <p:txBody>
            <a:bodyPr/>
            <a:lstStyle/>
            <a:p>
              <a:endParaRPr lang="en-GB">
                <a:solidFill>
                  <a:srgbClr val="000000"/>
                </a:solidFill>
                <a:latin typeface="Arial"/>
              </a:endParaRPr>
            </a:p>
          </p:txBody>
        </p:sp>
        <p:sp>
          <p:nvSpPr>
            <p:cNvPr id="69" name="Freeform 65"/>
            <p:cNvSpPr>
              <a:spLocks/>
            </p:cNvSpPr>
            <p:nvPr/>
          </p:nvSpPr>
          <p:spPr bwMode="auto">
            <a:xfrm>
              <a:off x="3664" y="2259"/>
              <a:ext cx="15" cy="7"/>
            </a:xfrm>
            <a:custGeom>
              <a:avLst/>
              <a:gdLst>
                <a:gd name="T0" fmla="*/ 15 w 15"/>
                <a:gd name="T1" fmla="*/ 0 h 7"/>
                <a:gd name="T2" fmla="*/ 14 w 15"/>
                <a:gd name="T3" fmla="*/ 0 h 7"/>
                <a:gd name="T4" fmla="*/ 8 w 15"/>
                <a:gd name="T5" fmla="*/ 0 h 7"/>
                <a:gd name="T6" fmla="*/ 6 w 15"/>
                <a:gd name="T7" fmla="*/ 3 h 7"/>
                <a:gd name="T8" fmla="*/ 0 w 15"/>
                <a:gd name="T9" fmla="*/ 6 h 7"/>
                <a:gd name="T10" fmla="*/ 0 w 15"/>
                <a:gd name="T11" fmla="*/ 7 h 7"/>
                <a:gd name="T12" fmla="*/ 8 w 15"/>
                <a:gd name="T13" fmla="*/ 6 h 7"/>
                <a:gd name="T14" fmla="*/ 15 w 15"/>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7"/>
                <a:gd name="T26" fmla="*/ 15 w 15"/>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7">
                  <a:moveTo>
                    <a:pt x="15" y="0"/>
                  </a:moveTo>
                  <a:lnTo>
                    <a:pt x="14" y="0"/>
                  </a:lnTo>
                  <a:lnTo>
                    <a:pt x="8" y="0"/>
                  </a:lnTo>
                  <a:lnTo>
                    <a:pt x="6" y="3"/>
                  </a:lnTo>
                  <a:lnTo>
                    <a:pt x="0" y="6"/>
                  </a:lnTo>
                  <a:lnTo>
                    <a:pt x="0" y="7"/>
                  </a:lnTo>
                  <a:lnTo>
                    <a:pt x="8" y="6"/>
                  </a:lnTo>
                  <a:lnTo>
                    <a:pt x="15" y="0"/>
                  </a:lnTo>
                  <a:close/>
                </a:path>
              </a:pathLst>
            </a:custGeom>
            <a:grpFill/>
            <a:ln w="1905">
              <a:noFill/>
              <a:round/>
              <a:headEnd/>
              <a:tailEnd/>
            </a:ln>
          </p:spPr>
          <p:txBody>
            <a:bodyPr/>
            <a:lstStyle/>
            <a:p>
              <a:endParaRPr lang="en-GB">
                <a:solidFill>
                  <a:srgbClr val="000000"/>
                </a:solidFill>
                <a:latin typeface="Arial"/>
              </a:endParaRPr>
            </a:p>
          </p:txBody>
        </p:sp>
        <p:sp>
          <p:nvSpPr>
            <p:cNvPr id="70" name="Freeform 66"/>
            <p:cNvSpPr>
              <a:spLocks/>
            </p:cNvSpPr>
            <p:nvPr/>
          </p:nvSpPr>
          <p:spPr bwMode="auto">
            <a:xfrm>
              <a:off x="4289" y="2498"/>
              <a:ext cx="7" cy="33"/>
            </a:xfrm>
            <a:custGeom>
              <a:avLst/>
              <a:gdLst>
                <a:gd name="T0" fmla="*/ 7 w 7"/>
                <a:gd name="T1" fmla="*/ 0 h 33"/>
                <a:gd name="T2" fmla="*/ 0 w 7"/>
                <a:gd name="T3" fmla="*/ 27 h 33"/>
                <a:gd name="T4" fmla="*/ 1 w 7"/>
                <a:gd name="T5" fmla="*/ 32 h 33"/>
                <a:gd name="T6" fmla="*/ 3 w 7"/>
                <a:gd name="T7" fmla="*/ 33 h 33"/>
                <a:gd name="T8" fmla="*/ 3 w 7"/>
                <a:gd name="T9" fmla="*/ 32 h 33"/>
                <a:gd name="T10" fmla="*/ 7 w 7"/>
                <a:gd name="T11" fmla="*/ 12 h 33"/>
                <a:gd name="T12" fmla="*/ 6 w 7"/>
                <a:gd name="T13" fmla="*/ 11 h 33"/>
                <a:gd name="T14" fmla="*/ 6 w 7"/>
                <a:gd name="T15" fmla="*/ 8 h 33"/>
                <a:gd name="T16" fmla="*/ 7 w 7"/>
                <a:gd name="T17" fmla="*/ 8 h 33"/>
                <a:gd name="T18" fmla="*/ 7 w 7"/>
                <a:gd name="T19" fmla="*/ 0 h 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33"/>
                <a:gd name="T32" fmla="*/ 7 w 7"/>
                <a:gd name="T33" fmla="*/ 33 h 3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33">
                  <a:moveTo>
                    <a:pt x="7" y="0"/>
                  </a:moveTo>
                  <a:lnTo>
                    <a:pt x="0" y="27"/>
                  </a:lnTo>
                  <a:lnTo>
                    <a:pt x="1" y="32"/>
                  </a:lnTo>
                  <a:lnTo>
                    <a:pt x="3" y="33"/>
                  </a:lnTo>
                  <a:lnTo>
                    <a:pt x="3" y="32"/>
                  </a:lnTo>
                  <a:lnTo>
                    <a:pt x="7" y="12"/>
                  </a:lnTo>
                  <a:lnTo>
                    <a:pt x="6" y="11"/>
                  </a:lnTo>
                  <a:lnTo>
                    <a:pt x="6" y="8"/>
                  </a:lnTo>
                  <a:lnTo>
                    <a:pt x="7" y="8"/>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71" name="Freeform 67"/>
            <p:cNvSpPr>
              <a:spLocks/>
            </p:cNvSpPr>
            <p:nvPr/>
          </p:nvSpPr>
          <p:spPr bwMode="auto">
            <a:xfrm>
              <a:off x="4308" y="2603"/>
              <a:ext cx="3" cy="8"/>
            </a:xfrm>
            <a:custGeom>
              <a:avLst/>
              <a:gdLst>
                <a:gd name="T0" fmla="*/ 3 w 3"/>
                <a:gd name="T1" fmla="*/ 0 h 8"/>
                <a:gd name="T2" fmla="*/ 2 w 3"/>
                <a:gd name="T3" fmla="*/ 0 h 8"/>
                <a:gd name="T4" fmla="*/ 0 w 3"/>
                <a:gd name="T5" fmla="*/ 2 h 8"/>
                <a:gd name="T6" fmla="*/ 0 w 3"/>
                <a:gd name="T7" fmla="*/ 5 h 8"/>
                <a:gd name="T8" fmla="*/ 2 w 3"/>
                <a:gd name="T9" fmla="*/ 8 h 8"/>
                <a:gd name="T10" fmla="*/ 3 w 3"/>
                <a:gd name="T11" fmla="*/ 6 h 8"/>
                <a:gd name="T12" fmla="*/ 3 w 3"/>
                <a:gd name="T13" fmla="*/ 2 h 8"/>
                <a:gd name="T14" fmla="*/ 3 w 3"/>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8"/>
                <a:gd name="T26" fmla="*/ 3 w 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8">
                  <a:moveTo>
                    <a:pt x="3" y="0"/>
                  </a:moveTo>
                  <a:lnTo>
                    <a:pt x="2" y="0"/>
                  </a:lnTo>
                  <a:lnTo>
                    <a:pt x="0" y="2"/>
                  </a:lnTo>
                  <a:lnTo>
                    <a:pt x="0" y="5"/>
                  </a:lnTo>
                  <a:lnTo>
                    <a:pt x="2" y="8"/>
                  </a:lnTo>
                  <a:lnTo>
                    <a:pt x="3" y="6"/>
                  </a:lnTo>
                  <a:lnTo>
                    <a:pt x="3"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2" name="Freeform 68"/>
            <p:cNvSpPr>
              <a:spLocks/>
            </p:cNvSpPr>
            <p:nvPr/>
          </p:nvSpPr>
          <p:spPr bwMode="auto">
            <a:xfrm>
              <a:off x="4480" y="2551"/>
              <a:ext cx="3" cy="6"/>
            </a:xfrm>
            <a:custGeom>
              <a:avLst/>
              <a:gdLst>
                <a:gd name="T0" fmla="*/ 0 w 3"/>
                <a:gd name="T1" fmla="*/ 0 h 6"/>
                <a:gd name="T2" fmla="*/ 2 w 3"/>
                <a:gd name="T3" fmla="*/ 1 h 6"/>
                <a:gd name="T4" fmla="*/ 3 w 3"/>
                <a:gd name="T5" fmla="*/ 3 h 6"/>
                <a:gd name="T6" fmla="*/ 2 w 3"/>
                <a:gd name="T7" fmla="*/ 6 h 6"/>
                <a:gd name="T8" fmla="*/ 0 w 3"/>
                <a:gd name="T9" fmla="*/ 1 h 6"/>
                <a:gd name="T10" fmla="*/ 0 w 3"/>
                <a:gd name="T11" fmla="*/ 0 h 6"/>
                <a:gd name="T12" fmla="*/ 0 60000 65536"/>
                <a:gd name="T13" fmla="*/ 0 60000 65536"/>
                <a:gd name="T14" fmla="*/ 0 60000 65536"/>
                <a:gd name="T15" fmla="*/ 0 60000 65536"/>
                <a:gd name="T16" fmla="*/ 0 60000 65536"/>
                <a:gd name="T17" fmla="*/ 0 60000 65536"/>
                <a:gd name="T18" fmla="*/ 0 w 3"/>
                <a:gd name="T19" fmla="*/ 0 h 6"/>
                <a:gd name="T20" fmla="*/ 3 w 3"/>
                <a:gd name="T21" fmla="*/ 6 h 6"/>
              </a:gdLst>
              <a:ahLst/>
              <a:cxnLst>
                <a:cxn ang="T12">
                  <a:pos x="T0" y="T1"/>
                </a:cxn>
                <a:cxn ang="T13">
                  <a:pos x="T2" y="T3"/>
                </a:cxn>
                <a:cxn ang="T14">
                  <a:pos x="T4" y="T5"/>
                </a:cxn>
                <a:cxn ang="T15">
                  <a:pos x="T6" y="T7"/>
                </a:cxn>
                <a:cxn ang="T16">
                  <a:pos x="T8" y="T9"/>
                </a:cxn>
                <a:cxn ang="T17">
                  <a:pos x="T10" y="T11"/>
                </a:cxn>
              </a:cxnLst>
              <a:rect l="T18" t="T19" r="T20" b="T21"/>
              <a:pathLst>
                <a:path w="3" h="6">
                  <a:moveTo>
                    <a:pt x="0" y="0"/>
                  </a:moveTo>
                  <a:lnTo>
                    <a:pt x="2" y="1"/>
                  </a:lnTo>
                  <a:lnTo>
                    <a:pt x="3" y="3"/>
                  </a:lnTo>
                  <a:lnTo>
                    <a:pt x="2" y="6"/>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3" name="Freeform 69"/>
            <p:cNvSpPr>
              <a:spLocks/>
            </p:cNvSpPr>
            <p:nvPr/>
          </p:nvSpPr>
          <p:spPr bwMode="auto">
            <a:xfrm>
              <a:off x="4904" y="2117"/>
              <a:ext cx="1" cy="4"/>
            </a:xfrm>
            <a:custGeom>
              <a:avLst/>
              <a:gdLst>
                <a:gd name="T0" fmla="*/ 1 w 1"/>
                <a:gd name="T1" fmla="*/ 0 h 4"/>
                <a:gd name="T2" fmla="*/ 0 w 1"/>
                <a:gd name="T3" fmla="*/ 3 h 4"/>
                <a:gd name="T4" fmla="*/ 0 w 1"/>
                <a:gd name="T5" fmla="*/ 4 h 4"/>
                <a:gd name="T6" fmla="*/ 1 w 1"/>
                <a:gd name="T7" fmla="*/ 3 h 4"/>
                <a:gd name="T8" fmla="*/ 1 w 1"/>
                <a:gd name="T9" fmla="*/ 0 h 4"/>
                <a:gd name="T10" fmla="*/ 0 60000 65536"/>
                <a:gd name="T11" fmla="*/ 0 60000 65536"/>
                <a:gd name="T12" fmla="*/ 0 60000 65536"/>
                <a:gd name="T13" fmla="*/ 0 60000 65536"/>
                <a:gd name="T14" fmla="*/ 0 60000 65536"/>
                <a:gd name="T15" fmla="*/ 0 w 1"/>
                <a:gd name="T16" fmla="*/ 0 h 4"/>
                <a:gd name="T17" fmla="*/ 1 w 1"/>
                <a:gd name="T18" fmla="*/ 4 h 4"/>
              </a:gdLst>
              <a:ahLst/>
              <a:cxnLst>
                <a:cxn ang="T10">
                  <a:pos x="T0" y="T1"/>
                </a:cxn>
                <a:cxn ang="T11">
                  <a:pos x="T2" y="T3"/>
                </a:cxn>
                <a:cxn ang="T12">
                  <a:pos x="T4" y="T5"/>
                </a:cxn>
                <a:cxn ang="T13">
                  <a:pos x="T6" y="T7"/>
                </a:cxn>
                <a:cxn ang="T14">
                  <a:pos x="T8" y="T9"/>
                </a:cxn>
              </a:cxnLst>
              <a:rect l="T15" t="T16" r="T17" b="T18"/>
              <a:pathLst>
                <a:path w="1" h="4">
                  <a:moveTo>
                    <a:pt x="1" y="0"/>
                  </a:moveTo>
                  <a:lnTo>
                    <a:pt x="0" y="3"/>
                  </a:lnTo>
                  <a:lnTo>
                    <a:pt x="0" y="4"/>
                  </a:lnTo>
                  <a:lnTo>
                    <a:pt x="1"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74" name="Freeform 70"/>
            <p:cNvSpPr>
              <a:spLocks/>
            </p:cNvSpPr>
            <p:nvPr/>
          </p:nvSpPr>
          <p:spPr bwMode="auto">
            <a:xfrm>
              <a:off x="4907" y="2109"/>
              <a:ext cx="1" cy="8"/>
            </a:xfrm>
            <a:custGeom>
              <a:avLst/>
              <a:gdLst>
                <a:gd name="T0" fmla="*/ 0 w 1"/>
                <a:gd name="T1" fmla="*/ 0 h 8"/>
                <a:gd name="T2" fmla="*/ 1 w 1"/>
                <a:gd name="T3" fmla="*/ 2 h 8"/>
                <a:gd name="T4" fmla="*/ 1 w 1"/>
                <a:gd name="T5" fmla="*/ 5 h 8"/>
                <a:gd name="T6" fmla="*/ 0 w 1"/>
                <a:gd name="T7" fmla="*/ 8 h 8"/>
                <a:gd name="T8" fmla="*/ 0 w 1"/>
                <a:gd name="T9" fmla="*/ 5 h 8"/>
                <a:gd name="T10" fmla="*/ 0 w 1"/>
                <a:gd name="T11" fmla="*/ 2 h 8"/>
                <a:gd name="T12" fmla="*/ 0 w 1"/>
                <a:gd name="T13" fmla="*/ 0 h 8"/>
                <a:gd name="T14" fmla="*/ 0 60000 65536"/>
                <a:gd name="T15" fmla="*/ 0 60000 65536"/>
                <a:gd name="T16" fmla="*/ 0 60000 65536"/>
                <a:gd name="T17" fmla="*/ 0 60000 65536"/>
                <a:gd name="T18" fmla="*/ 0 60000 65536"/>
                <a:gd name="T19" fmla="*/ 0 60000 65536"/>
                <a:gd name="T20" fmla="*/ 0 60000 65536"/>
                <a:gd name="T21" fmla="*/ 0 w 1"/>
                <a:gd name="T22" fmla="*/ 0 h 8"/>
                <a:gd name="T23" fmla="*/ 1 w 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8">
                  <a:moveTo>
                    <a:pt x="0" y="0"/>
                  </a:moveTo>
                  <a:lnTo>
                    <a:pt x="1" y="2"/>
                  </a:lnTo>
                  <a:lnTo>
                    <a:pt x="1" y="5"/>
                  </a:lnTo>
                  <a:lnTo>
                    <a:pt x="0" y="8"/>
                  </a:lnTo>
                  <a:lnTo>
                    <a:pt x="0"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5" name="Freeform 71"/>
            <p:cNvSpPr>
              <a:spLocks/>
            </p:cNvSpPr>
            <p:nvPr/>
          </p:nvSpPr>
          <p:spPr bwMode="auto">
            <a:xfrm>
              <a:off x="4931" y="2049"/>
              <a:ext cx="3" cy="2"/>
            </a:xfrm>
            <a:custGeom>
              <a:avLst/>
              <a:gdLst>
                <a:gd name="T0" fmla="*/ 1 w 3"/>
                <a:gd name="T1" fmla="*/ 0 h 2"/>
                <a:gd name="T2" fmla="*/ 0 w 3"/>
                <a:gd name="T3" fmla="*/ 2 h 2"/>
                <a:gd name="T4" fmla="*/ 1 w 3"/>
                <a:gd name="T5" fmla="*/ 2 h 2"/>
                <a:gd name="T6" fmla="*/ 3 w 3"/>
                <a:gd name="T7" fmla="*/ 0 h 2"/>
                <a:gd name="T8" fmla="*/ 1 w 3"/>
                <a:gd name="T9" fmla="*/ 0 h 2"/>
                <a:gd name="T10" fmla="*/ 0 60000 65536"/>
                <a:gd name="T11" fmla="*/ 0 60000 65536"/>
                <a:gd name="T12" fmla="*/ 0 60000 65536"/>
                <a:gd name="T13" fmla="*/ 0 60000 65536"/>
                <a:gd name="T14" fmla="*/ 0 60000 65536"/>
                <a:gd name="T15" fmla="*/ 0 w 3"/>
                <a:gd name="T16" fmla="*/ 0 h 2"/>
                <a:gd name="T17" fmla="*/ 3 w 3"/>
                <a:gd name="T18" fmla="*/ 2 h 2"/>
              </a:gdLst>
              <a:ahLst/>
              <a:cxnLst>
                <a:cxn ang="T10">
                  <a:pos x="T0" y="T1"/>
                </a:cxn>
                <a:cxn ang="T11">
                  <a:pos x="T2" y="T3"/>
                </a:cxn>
                <a:cxn ang="T12">
                  <a:pos x="T4" y="T5"/>
                </a:cxn>
                <a:cxn ang="T13">
                  <a:pos x="T6" y="T7"/>
                </a:cxn>
                <a:cxn ang="T14">
                  <a:pos x="T8" y="T9"/>
                </a:cxn>
              </a:cxnLst>
              <a:rect l="T15" t="T16" r="T17" b="T18"/>
              <a:pathLst>
                <a:path w="3" h="2">
                  <a:moveTo>
                    <a:pt x="1" y="0"/>
                  </a:moveTo>
                  <a:lnTo>
                    <a:pt x="0" y="2"/>
                  </a:lnTo>
                  <a:lnTo>
                    <a:pt x="1" y="2"/>
                  </a:lnTo>
                  <a:lnTo>
                    <a:pt x="3"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76" name="Freeform 72"/>
            <p:cNvSpPr>
              <a:spLocks/>
            </p:cNvSpPr>
            <p:nvPr/>
          </p:nvSpPr>
          <p:spPr bwMode="auto">
            <a:xfrm>
              <a:off x="4853" y="2133"/>
              <a:ext cx="12" cy="6"/>
            </a:xfrm>
            <a:custGeom>
              <a:avLst/>
              <a:gdLst>
                <a:gd name="T0" fmla="*/ 3 w 12"/>
                <a:gd name="T1" fmla="*/ 1 h 6"/>
                <a:gd name="T2" fmla="*/ 0 w 12"/>
                <a:gd name="T3" fmla="*/ 4 h 6"/>
                <a:gd name="T4" fmla="*/ 1 w 12"/>
                <a:gd name="T5" fmla="*/ 6 h 6"/>
                <a:gd name="T6" fmla="*/ 9 w 12"/>
                <a:gd name="T7" fmla="*/ 6 h 6"/>
                <a:gd name="T8" fmla="*/ 12 w 12"/>
                <a:gd name="T9" fmla="*/ 1 h 6"/>
                <a:gd name="T10" fmla="*/ 12 w 12"/>
                <a:gd name="T11" fmla="*/ 0 h 6"/>
                <a:gd name="T12" fmla="*/ 7 w 12"/>
                <a:gd name="T13" fmla="*/ 0 h 6"/>
                <a:gd name="T14" fmla="*/ 3 w 12"/>
                <a:gd name="T15" fmla="*/ 1 h 6"/>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6"/>
                <a:gd name="T26" fmla="*/ 12 w 12"/>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6">
                  <a:moveTo>
                    <a:pt x="3" y="1"/>
                  </a:moveTo>
                  <a:lnTo>
                    <a:pt x="0" y="4"/>
                  </a:lnTo>
                  <a:lnTo>
                    <a:pt x="1" y="6"/>
                  </a:lnTo>
                  <a:lnTo>
                    <a:pt x="9" y="6"/>
                  </a:lnTo>
                  <a:lnTo>
                    <a:pt x="12" y="1"/>
                  </a:lnTo>
                  <a:lnTo>
                    <a:pt x="12" y="0"/>
                  </a:lnTo>
                  <a:lnTo>
                    <a:pt x="7" y="0"/>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77" name="Freeform 73"/>
            <p:cNvSpPr>
              <a:spLocks/>
            </p:cNvSpPr>
            <p:nvPr/>
          </p:nvSpPr>
          <p:spPr bwMode="auto">
            <a:xfrm>
              <a:off x="4916" y="2917"/>
              <a:ext cx="9" cy="6"/>
            </a:xfrm>
            <a:custGeom>
              <a:avLst/>
              <a:gdLst>
                <a:gd name="T0" fmla="*/ 1 w 9"/>
                <a:gd name="T1" fmla="*/ 6 h 6"/>
                <a:gd name="T2" fmla="*/ 0 w 9"/>
                <a:gd name="T3" fmla="*/ 5 h 6"/>
                <a:gd name="T4" fmla="*/ 1 w 9"/>
                <a:gd name="T5" fmla="*/ 3 h 6"/>
                <a:gd name="T6" fmla="*/ 1 w 9"/>
                <a:gd name="T7" fmla="*/ 2 h 6"/>
                <a:gd name="T8" fmla="*/ 3 w 9"/>
                <a:gd name="T9" fmla="*/ 0 h 6"/>
                <a:gd name="T10" fmla="*/ 4 w 9"/>
                <a:gd name="T11" fmla="*/ 0 h 6"/>
                <a:gd name="T12" fmla="*/ 6 w 9"/>
                <a:gd name="T13" fmla="*/ 3 h 6"/>
                <a:gd name="T14" fmla="*/ 9 w 9"/>
                <a:gd name="T15" fmla="*/ 6 h 6"/>
                <a:gd name="T16" fmla="*/ 1 w 9"/>
                <a:gd name="T17" fmla="*/ 6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6"/>
                <a:gd name="T29" fmla="*/ 9 w 9"/>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6">
                  <a:moveTo>
                    <a:pt x="1" y="6"/>
                  </a:moveTo>
                  <a:lnTo>
                    <a:pt x="0" y="5"/>
                  </a:lnTo>
                  <a:lnTo>
                    <a:pt x="1" y="3"/>
                  </a:lnTo>
                  <a:lnTo>
                    <a:pt x="1" y="2"/>
                  </a:lnTo>
                  <a:lnTo>
                    <a:pt x="3" y="0"/>
                  </a:lnTo>
                  <a:lnTo>
                    <a:pt x="4" y="0"/>
                  </a:lnTo>
                  <a:lnTo>
                    <a:pt x="6" y="3"/>
                  </a:lnTo>
                  <a:lnTo>
                    <a:pt x="9" y="6"/>
                  </a:lnTo>
                  <a:lnTo>
                    <a:pt x="1" y="6"/>
                  </a:lnTo>
                  <a:close/>
                </a:path>
              </a:pathLst>
            </a:custGeom>
            <a:grpFill/>
            <a:ln w="1905">
              <a:noFill/>
              <a:round/>
              <a:headEnd/>
              <a:tailEnd/>
            </a:ln>
          </p:spPr>
          <p:txBody>
            <a:bodyPr/>
            <a:lstStyle/>
            <a:p>
              <a:endParaRPr lang="en-GB">
                <a:solidFill>
                  <a:srgbClr val="000000"/>
                </a:solidFill>
                <a:latin typeface="Arial"/>
              </a:endParaRPr>
            </a:p>
          </p:txBody>
        </p:sp>
        <p:sp>
          <p:nvSpPr>
            <p:cNvPr id="78" name="Freeform 74"/>
            <p:cNvSpPr>
              <a:spLocks/>
            </p:cNvSpPr>
            <p:nvPr/>
          </p:nvSpPr>
          <p:spPr bwMode="auto">
            <a:xfrm>
              <a:off x="4920" y="2914"/>
              <a:ext cx="20" cy="11"/>
            </a:xfrm>
            <a:custGeom>
              <a:avLst/>
              <a:gdLst>
                <a:gd name="T0" fmla="*/ 0 w 20"/>
                <a:gd name="T1" fmla="*/ 0 h 11"/>
                <a:gd name="T2" fmla="*/ 2 w 20"/>
                <a:gd name="T3" fmla="*/ 0 h 11"/>
                <a:gd name="T4" fmla="*/ 3 w 20"/>
                <a:gd name="T5" fmla="*/ 2 h 11"/>
                <a:gd name="T6" fmla="*/ 5 w 20"/>
                <a:gd name="T7" fmla="*/ 3 h 11"/>
                <a:gd name="T8" fmla="*/ 8 w 20"/>
                <a:gd name="T9" fmla="*/ 3 h 11"/>
                <a:gd name="T10" fmla="*/ 11 w 20"/>
                <a:gd name="T11" fmla="*/ 2 h 11"/>
                <a:gd name="T12" fmla="*/ 12 w 20"/>
                <a:gd name="T13" fmla="*/ 3 h 11"/>
                <a:gd name="T14" fmla="*/ 17 w 20"/>
                <a:gd name="T15" fmla="*/ 0 h 11"/>
                <a:gd name="T16" fmla="*/ 18 w 20"/>
                <a:gd name="T17" fmla="*/ 0 h 11"/>
                <a:gd name="T18" fmla="*/ 20 w 20"/>
                <a:gd name="T19" fmla="*/ 2 h 11"/>
                <a:gd name="T20" fmla="*/ 20 w 20"/>
                <a:gd name="T21" fmla="*/ 5 h 11"/>
                <a:gd name="T22" fmla="*/ 18 w 20"/>
                <a:gd name="T23" fmla="*/ 8 h 11"/>
                <a:gd name="T24" fmla="*/ 12 w 20"/>
                <a:gd name="T25" fmla="*/ 11 h 11"/>
                <a:gd name="T26" fmla="*/ 11 w 20"/>
                <a:gd name="T27" fmla="*/ 11 h 11"/>
                <a:gd name="T28" fmla="*/ 3 w 20"/>
                <a:gd name="T29" fmla="*/ 6 h 11"/>
                <a:gd name="T30" fmla="*/ 0 w 20"/>
                <a:gd name="T31" fmla="*/ 0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0" y="0"/>
                  </a:moveTo>
                  <a:lnTo>
                    <a:pt x="2" y="0"/>
                  </a:lnTo>
                  <a:lnTo>
                    <a:pt x="3" y="2"/>
                  </a:lnTo>
                  <a:lnTo>
                    <a:pt x="5" y="3"/>
                  </a:lnTo>
                  <a:lnTo>
                    <a:pt x="8" y="3"/>
                  </a:lnTo>
                  <a:lnTo>
                    <a:pt x="11" y="2"/>
                  </a:lnTo>
                  <a:lnTo>
                    <a:pt x="12" y="3"/>
                  </a:lnTo>
                  <a:lnTo>
                    <a:pt x="17" y="0"/>
                  </a:lnTo>
                  <a:lnTo>
                    <a:pt x="18" y="0"/>
                  </a:lnTo>
                  <a:lnTo>
                    <a:pt x="20" y="2"/>
                  </a:lnTo>
                  <a:lnTo>
                    <a:pt x="20" y="5"/>
                  </a:lnTo>
                  <a:lnTo>
                    <a:pt x="18" y="8"/>
                  </a:lnTo>
                  <a:lnTo>
                    <a:pt x="12" y="11"/>
                  </a:lnTo>
                  <a:lnTo>
                    <a:pt x="11" y="11"/>
                  </a:lnTo>
                  <a:lnTo>
                    <a:pt x="3"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9" name="Freeform 75"/>
            <p:cNvSpPr>
              <a:spLocks/>
            </p:cNvSpPr>
            <p:nvPr/>
          </p:nvSpPr>
          <p:spPr bwMode="auto">
            <a:xfrm>
              <a:off x="5024" y="2911"/>
              <a:ext cx="3" cy="8"/>
            </a:xfrm>
            <a:custGeom>
              <a:avLst/>
              <a:gdLst>
                <a:gd name="T0" fmla="*/ 1 w 3"/>
                <a:gd name="T1" fmla="*/ 8 h 8"/>
                <a:gd name="T2" fmla="*/ 0 w 3"/>
                <a:gd name="T3" fmla="*/ 8 h 8"/>
                <a:gd name="T4" fmla="*/ 1 w 3"/>
                <a:gd name="T5" fmla="*/ 3 h 8"/>
                <a:gd name="T6" fmla="*/ 3 w 3"/>
                <a:gd name="T7" fmla="*/ 0 h 8"/>
                <a:gd name="T8" fmla="*/ 3 w 3"/>
                <a:gd name="T9" fmla="*/ 3 h 8"/>
                <a:gd name="T10" fmla="*/ 1 w 3"/>
                <a:gd name="T11" fmla="*/ 8 h 8"/>
                <a:gd name="T12" fmla="*/ 0 60000 65536"/>
                <a:gd name="T13" fmla="*/ 0 60000 65536"/>
                <a:gd name="T14" fmla="*/ 0 60000 65536"/>
                <a:gd name="T15" fmla="*/ 0 60000 65536"/>
                <a:gd name="T16" fmla="*/ 0 60000 65536"/>
                <a:gd name="T17" fmla="*/ 0 60000 65536"/>
                <a:gd name="T18" fmla="*/ 0 w 3"/>
                <a:gd name="T19" fmla="*/ 0 h 8"/>
                <a:gd name="T20" fmla="*/ 3 w 3"/>
                <a:gd name="T21" fmla="*/ 8 h 8"/>
              </a:gdLst>
              <a:ahLst/>
              <a:cxnLst>
                <a:cxn ang="T12">
                  <a:pos x="T0" y="T1"/>
                </a:cxn>
                <a:cxn ang="T13">
                  <a:pos x="T2" y="T3"/>
                </a:cxn>
                <a:cxn ang="T14">
                  <a:pos x="T4" y="T5"/>
                </a:cxn>
                <a:cxn ang="T15">
                  <a:pos x="T6" y="T7"/>
                </a:cxn>
                <a:cxn ang="T16">
                  <a:pos x="T8" y="T9"/>
                </a:cxn>
                <a:cxn ang="T17">
                  <a:pos x="T10" y="T11"/>
                </a:cxn>
              </a:cxnLst>
              <a:rect l="T18" t="T19" r="T20" b="T21"/>
              <a:pathLst>
                <a:path w="3" h="8">
                  <a:moveTo>
                    <a:pt x="1" y="8"/>
                  </a:moveTo>
                  <a:lnTo>
                    <a:pt x="0" y="8"/>
                  </a:lnTo>
                  <a:lnTo>
                    <a:pt x="1" y="3"/>
                  </a:lnTo>
                  <a:lnTo>
                    <a:pt x="3" y="0"/>
                  </a:lnTo>
                  <a:lnTo>
                    <a:pt x="3" y="3"/>
                  </a:lnTo>
                  <a:lnTo>
                    <a:pt x="1" y="8"/>
                  </a:lnTo>
                  <a:close/>
                </a:path>
              </a:pathLst>
            </a:custGeom>
            <a:grpFill/>
            <a:ln w="1905">
              <a:noFill/>
              <a:round/>
              <a:headEnd/>
              <a:tailEnd/>
            </a:ln>
          </p:spPr>
          <p:txBody>
            <a:bodyPr/>
            <a:lstStyle/>
            <a:p>
              <a:endParaRPr lang="en-GB">
                <a:solidFill>
                  <a:srgbClr val="000000"/>
                </a:solidFill>
                <a:latin typeface="Arial"/>
              </a:endParaRPr>
            </a:p>
          </p:txBody>
        </p:sp>
        <p:sp>
          <p:nvSpPr>
            <p:cNvPr id="80" name="Freeform 76"/>
            <p:cNvSpPr>
              <a:spLocks/>
            </p:cNvSpPr>
            <p:nvPr/>
          </p:nvSpPr>
          <p:spPr bwMode="auto">
            <a:xfrm>
              <a:off x="5024" y="2956"/>
              <a:ext cx="9" cy="11"/>
            </a:xfrm>
            <a:custGeom>
              <a:avLst/>
              <a:gdLst>
                <a:gd name="T0" fmla="*/ 0 w 9"/>
                <a:gd name="T1" fmla="*/ 2 h 11"/>
                <a:gd name="T2" fmla="*/ 1 w 9"/>
                <a:gd name="T3" fmla="*/ 2 h 11"/>
                <a:gd name="T4" fmla="*/ 1 w 9"/>
                <a:gd name="T5" fmla="*/ 3 h 11"/>
                <a:gd name="T6" fmla="*/ 3 w 9"/>
                <a:gd name="T7" fmla="*/ 0 h 11"/>
                <a:gd name="T8" fmla="*/ 4 w 9"/>
                <a:gd name="T9" fmla="*/ 3 h 11"/>
                <a:gd name="T10" fmla="*/ 6 w 9"/>
                <a:gd name="T11" fmla="*/ 2 h 11"/>
                <a:gd name="T12" fmla="*/ 7 w 9"/>
                <a:gd name="T13" fmla="*/ 8 h 11"/>
                <a:gd name="T14" fmla="*/ 9 w 9"/>
                <a:gd name="T15" fmla="*/ 9 h 11"/>
                <a:gd name="T16" fmla="*/ 6 w 9"/>
                <a:gd name="T17" fmla="*/ 11 h 11"/>
                <a:gd name="T18" fmla="*/ 1 w 9"/>
                <a:gd name="T19" fmla="*/ 11 h 11"/>
                <a:gd name="T20" fmla="*/ 0 w 9"/>
                <a:gd name="T21" fmla="*/ 8 h 11"/>
                <a:gd name="T22" fmla="*/ 0 w 9"/>
                <a:gd name="T23" fmla="*/ 2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11"/>
                <a:gd name="T38" fmla="*/ 9 w 9"/>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11">
                  <a:moveTo>
                    <a:pt x="0" y="2"/>
                  </a:moveTo>
                  <a:lnTo>
                    <a:pt x="1" y="2"/>
                  </a:lnTo>
                  <a:lnTo>
                    <a:pt x="1" y="3"/>
                  </a:lnTo>
                  <a:lnTo>
                    <a:pt x="3" y="0"/>
                  </a:lnTo>
                  <a:lnTo>
                    <a:pt x="4" y="3"/>
                  </a:lnTo>
                  <a:lnTo>
                    <a:pt x="6" y="2"/>
                  </a:lnTo>
                  <a:lnTo>
                    <a:pt x="7" y="8"/>
                  </a:lnTo>
                  <a:lnTo>
                    <a:pt x="9" y="9"/>
                  </a:lnTo>
                  <a:lnTo>
                    <a:pt x="6" y="11"/>
                  </a:lnTo>
                  <a:lnTo>
                    <a:pt x="1" y="11"/>
                  </a:lnTo>
                  <a:lnTo>
                    <a:pt x="0" y="8"/>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81" name="Freeform 77"/>
            <p:cNvSpPr>
              <a:spLocks/>
            </p:cNvSpPr>
            <p:nvPr/>
          </p:nvSpPr>
          <p:spPr bwMode="auto">
            <a:xfrm>
              <a:off x="5071" y="3003"/>
              <a:ext cx="9" cy="6"/>
            </a:xfrm>
            <a:custGeom>
              <a:avLst/>
              <a:gdLst>
                <a:gd name="T0" fmla="*/ 6 w 9"/>
                <a:gd name="T1" fmla="*/ 0 h 6"/>
                <a:gd name="T2" fmla="*/ 8 w 9"/>
                <a:gd name="T3" fmla="*/ 0 h 6"/>
                <a:gd name="T4" fmla="*/ 9 w 9"/>
                <a:gd name="T5" fmla="*/ 3 h 6"/>
                <a:gd name="T6" fmla="*/ 8 w 9"/>
                <a:gd name="T7" fmla="*/ 3 h 6"/>
                <a:gd name="T8" fmla="*/ 5 w 9"/>
                <a:gd name="T9" fmla="*/ 3 h 6"/>
                <a:gd name="T10" fmla="*/ 5 w 9"/>
                <a:gd name="T11" fmla="*/ 4 h 6"/>
                <a:gd name="T12" fmla="*/ 2 w 9"/>
                <a:gd name="T13" fmla="*/ 6 h 6"/>
                <a:gd name="T14" fmla="*/ 0 w 9"/>
                <a:gd name="T15" fmla="*/ 4 h 6"/>
                <a:gd name="T16" fmla="*/ 2 w 9"/>
                <a:gd name="T17" fmla="*/ 1 h 6"/>
                <a:gd name="T18" fmla="*/ 3 w 9"/>
                <a:gd name="T19" fmla="*/ 1 h 6"/>
                <a:gd name="T20" fmla="*/ 5 w 9"/>
                <a:gd name="T21" fmla="*/ 0 h 6"/>
                <a:gd name="T22" fmla="*/ 6 w 9"/>
                <a:gd name="T23" fmla="*/ 0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6"/>
                <a:gd name="T38" fmla="*/ 9 w 9"/>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6">
                  <a:moveTo>
                    <a:pt x="6" y="0"/>
                  </a:moveTo>
                  <a:lnTo>
                    <a:pt x="8" y="0"/>
                  </a:lnTo>
                  <a:lnTo>
                    <a:pt x="9" y="3"/>
                  </a:lnTo>
                  <a:lnTo>
                    <a:pt x="8" y="3"/>
                  </a:lnTo>
                  <a:lnTo>
                    <a:pt x="5" y="3"/>
                  </a:lnTo>
                  <a:lnTo>
                    <a:pt x="5" y="4"/>
                  </a:lnTo>
                  <a:lnTo>
                    <a:pt x="2" y="6"/>
                  </a:lnTo>
                  <a:lnTo>
                    <a:pt x="0" y="4"/>
                  </a:lnTo>
                  <a:lnTo>
                    <a:pt x="2" y="1"/>
                  </a:lnTo>
                  <a:lnTo>
                    <a:pt x="3" y="1"/>
                  </a:lnTo>
                  <a:lnTo>
                    <a:pt x="5"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82" name="Freeform 78"/>
            <p:cNvSpPr>
              <a:spLocks/>
            </p:cNvSpPr>
            <p:nvPr/>
          </p:nvSpPr>
          <p:spPr bwMode="auto">
            <a:xfrm>
              <a:off x="5302" y="3151"/>
              <a:ext cx="4" cy="18"/>
            </a:xfrm>
            <a:custGeom>
              <a:avLst/>
              <a:gdLst>
                <a:gd name="T0" fmla="*/ 1 w 4"/>
                <a:gd name="T1" fmla="*/ 1 h 18"/>
                <a:gd name="T2" fmla="*/ 3 w 4"/>
                <a:gd name="T3" fmla="*/ 0 h 18"/>
                <a:gd name="T4" fmla="*/ 4 w 4"/>
                <a:gd name="T5" fmla="*/ 4 h 18"/>
                <a:gd name="T6" fmla="*/ 4 w 4"/>
                <a:gd name="T7" fmla="*/ 9 h 18"/>
                <a:gd name="T8" fmla="*/ 1 w 4"/>
                <a:gd name="T9" fmla="*/ 18 h 18"/>
                <a:gd name="T10" fmla="*/ 0 w 4"/>
                <a:gd name="T11" fmla="*/ 18 h 18"/>
                <a:gd name="T12" fmla="*/ 0 w 4"/>
                <a:gd name="T13" fmla="*/ 9 h 18"/>
                <a:gd name="T14" fmla="*/ 3 w 4"/>
                <a:gd name="T15" fmla="*/ 3 h 18"/>
                <a:gd name="T16" fmla="*/ 1 w 4"/>
                <a:gd name="T17" fmla="*/ 1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18"/>
                <a:gd name="T29" fmla="*/ 4 w 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18">
                  <a:moveTo>
                    <a:pt x="1" y="1"/>
                  </a:moveTo>
                  <a:lnTo>
                    <a:pt x="3" y="0"/>
                  </a:lnTo>
                  <a:lnTo>
                    <a:pt x="4" y="4"/>
                  </a:lnTo>
                  <a:lnTo>
                    <a:pt x="4" y="9"/>
                  </a:lnTo>
                  <a:lnTo>
                    <a:pt x="1" y="18"/>
                  </a:lnTo>
                  <a:lnTo>
                    <a:pt x="0" y="18"/>
                  </a:lnTo>
                  <a:lnTo>
                    <a:pt x="0" y="9"/>
                  </a:lnTo>
                  <a:lnTo>
                    <a:pt x="3" y="3"/>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83" name="Freeform 79"/>
            <p:cNvSpPr>
              <a:spLocks/>
            </p:cNvSpPr>
            <p:nvPr/>
          </p:nvSpPr>
          <p:spPr bwMode="auto">
            <a:xfrm>
              <a:off x="5309" y="3199"/>
              <a:ext cx="2" cy="6"/>
            </a:xfrm>
            <a:custGeom>
              <a:avLst/>
              <a:gdLst>
                <a:gd name="T0" fmla="*/ 0 w 2"/>
                <a:gd name="T1" fmla="*/ 0 h 6"/>
                <a:gd name="T2" fmla="*/ 2 w 2"/>
                <a:gd name="T3" fmla="*/ 0 h 6"/>
                <a:gd name="T4" fmla="*/ 2 w 2"/>
                <a:gd name="T5" fmla="*/ 1 h 6"/>
                <a:gd name="T6" fmla="*/ 0 w 2"/>
                <a:gd name="T7" fmla="*/ 6 h 6"/>
                <a:gd name="T8" fmla="*/ 0 w 2"/>
                <a:gd name="T9" fmla="*/ 4 h 6"/>
                <a:gd name="T10" fmla="*/ 0 w 2"/>
                <a:gd name="T11" fmla="*/ 3 h 6"/>
                <a:gd name="T12" fmla="*/ 0 w 2"/>
                <a:gd name="T13" fmla="*/ 0 h 6"/>
                <a:gd name="T14" fmla="*/ 0 w 2"/>
                <a:gd name="T15" fmla="*/ 3 h 6"/>
                <a:gd name="T16" fmla="*/ 0 w 2"/>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
                <a:gd name="T28" fmla="*/ 0 h 6"/>
                <a:gd name="T29" fmla="*/ 2 w 2"/>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 h="6">
                  <a:moveTo>
                    <a:pt x="0" y="0"/>
                  </a:moveTo>
                  <a:lnTo>
                    <a:pt x="2" y="0"/>
                  </a:lnTo>
                  <a:lnTo>
                    <a:pt x="2" y="1"/>
                  </a:lnTo>
                  <a:lnTo>
                    <a:pt x="0" y="6"/>
                  </a:lnTo>
                  <a:lnTo>
                    <a:pt x="0" y="4"/>
                  </a:lnTo>
                  <a:lnTo>
                    <a:pt x="0" y="3"/>
                  </a:lnTo>
                  <a:lnTo>
                    <a:pt x="0" y="0"/>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4" name="Freeform 80"/>
            <p:cNvSpPr>
              <a:spLocks/>
            </p:cNvSpPr>
            <p:nvPr/>
          </p:nvSpPr>
          <p:spPr bwMode="auto">
            <a:xfrm>
              <a:off x="5027" y="3360"/>
              <a:ext cx="25" cy="11"/>
            </a:xfrm>
            <a:custGeom>
              <a:avLst/>
              <a:gdLst>
                <a:gd name="T0" fmla="*/ 0 w 25"/>
                <a:gd name="T1" fmla="*/ 5 h 11"/>
                <a:gd name="T2" fmla="*/ 12 w 25"/>
                <a:gd name="T3" fmla="*/ 0 h 11"/>
                <a:gd name="T4" fmla="*/ 16 w 25"/>
                <a:gd name="T5" fmla="*/ 2 h 11"/>
                <a:gd name="T6" fmla="*/ 16 w 25"/>
                <a:gd name="T7" fmla="*/ 3 h 11"/>
                <a:gd name="T8" fmla="*/ 23 w 25"/>
                <a:gd name="T9" fmla="*/ 5 h 11"/>
                <a:gd name="T10" fmla="*/ 25 w 25"/>
                <a:gd name="T11" fmla="*/ 8 h 11"/>
                <a:gd name="T12" fmla="*/ 17 w 25"/>
                <a:gd name="T13" fmla="*/ 8 h 11"/>
                <a:gd name="T14" fmla="*/ 17 w 25"/>
                <a:gd name="T15" fmla="*/ 9 h 11"/>
                <a:gd name="T16" fmla="*/ 14 w 25"/>
                <a:gd name="T17" fmla="*/ 11 h 11"/>
                <a:gd name="T18" fmla="*/ 12 w 25"/>
                <a:gd name="T19" fmla="*/ 9 h 11"/>
                <a:gd name="T20" fmla="*/ 1 w 25"/>
                <a:gd name="T21" fmla="*/ 9 h 11"/>
                <a:gd name="T22" fmla="*/ 0 w 25"/>
                <a:gd name="T23" fmla="*/ 6 h 11"/>
                <a:gd name="T24" fmla="*/ 0 w 25"/>
                <a:gd name="T25" fmla="*/ 5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
                <a:gd name="T40" fmla="*/ 0 h 11"/>
                <a:gd name="T41" fmla="*/ 25 w 25"/>
                <a:gd name="T42" fmla="*/ 11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 h="11">
                  <a:moveTo>
                    <a:pt x="0" y="5"/>
                  </a:moveTo>
                  <a:lnTo>
                    <a:pt x="12" y="0"/>
                  </a:lnTo>
                  <a:lnTo>
                    <a:pt x="16" y="2"/>
                  </a:lnTo>
                  <a:lnTo>
                    <a:pt x="16" y="3"/>
                  </a:lnTo>
                  <a:lnTo>
                    <a:pt x="23" y="5"/>
                  </a:lnTo>
                  <a:lnTo>
                    <a:pt x="25" y="8"/>
                  </a:lnTo>
                  <a:lnTo>
                    <a:pt x="17" y="8"/>
                  </a:lnTo>
                  <a:lnTo>
                    <a:pt x="17" y="9"/>
                  </a:lnTo>
                  <a:lnTo>
                    <a:pt x="14" y="11"/>
                  </a:lnTo>
                  <a:lnTo>
                    <a:pt x="12" y="9"/>
                  </a:lnTo>
                  <a:lnTo>
                    <a:pt x="1" y="9"/>
                  </a:lnTo>
                  <a:lnTo>
                    <a:pt x="0" y="6"/>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85" name="Freeform 81"/>
            <p:cNvSpPr>
              <a:spLocks/>
            </p:cNvSpPr>
            <p:nvPr/>
          </p:nvSpPr>
          <p:spPr bwMode="auto">
            <a:xfrm>
              <a:off x="5217" y="3449"/>
              <a:ext cx="7" cy="12"/>
            </a:xfrm>
            <a:custGeom>
              <a:avLst/>
              <a:gdLst>
                <a:gd name="T0" fmla="*/ 0 w 7"/>
                <a:gd name="T1" fmla="*/ 1 h 12"/>
                <a:gd name="T2" fmla="*/ 1 w 7"/>
                <a:gd name="T3" fmla="*/ 0 h 12"/>
                <a:gd name="T4" fmla="*/ 6 w 7"/>
                <a:gd name="T5" fmla="*/ 4 h 12"/>
                <a:gd name="T6" fmla="*/ 7 w 7"/>
                <a:gd name="T7" fmla="*/ 7 h 12"/>
                <a:gd name="T8" fmla="*/ 7 w 7"/>
                <a:gd name="T9" fmla="*/ 10 h 12"/>
                <a:gd name="T10" fmla="*/ 4 w 7"/>
                <a:gd name="T11" fmla="*/ 12 h 12"/>
                <a:gd name="T12" fmla="*/ 3 w 7"/>
                <a:gd name="T13" fmla="*/ 7 h 12"/>
                <a:gd name="T14" fmla="*/ 1 w 7"/>
                <a:gd name="T15" fmla="*/ 4 h 12"/>
                <a:gd name="T16" fmla="*/ 0 w 7"/>
                <a:gd name="T17" fmla="*/ 3 h 12"/>
                <a:gd name="T18" fmla="*/ 0 w 7"/>
                <a:gd name="T19" fmla="*/ 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12"/>
                <a:gd name="T32" fmla="*/ 7 w 7"/>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12">
                  <a:moveTo>
                    <a:pt x="0" y="1"/>
                  </a:moveTo>
                  <a:lnTo>
                    <a:pt x="1" y="0"/>
                  </a:lnTo>
                  <a:lnTo>
                    <a:pt x="6" y="4"/>
                  </a:lnTo>
                  <a:lnTo>
                    <a:pt x="7" y="7"/>
                  </a:lnTo>
                  <a:lnTo>
                    <a:pt x="7" y="10"/>
                  </a:lnTo>
                  <a:lnTo>
                    <a:pt x="4" y="12"/>
                  </a:lnTo>
                  <a:lnTo>
                    <a:pt x="3" y="7"/>
                  </a:lnTo>
                  <a:lnTo>
                    <a:pt x="1" y="4"/>
                  </a:lnTo>
                  <a:lnTo>
                    <a:pt x="0" y="3"/>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86" name="Freeform 82"/>
            <p:cNvSpPr>
              <a:spLocks/>
            </p:cNvSpPr>
            <p:nvPr/>
          </p:nvSpPr>
          <p:spPr bwMode="auto">
            <a:xfrm>
              <a:off x="5220" y="3461"/>
              <a:ext cx="7" cy="3"/>
            </a:xfrm>
            <a:custGeom>
              <a:avLst/>
              <a:gdLst>
                <a:gd name="T0" fmla="*/ 1 w 7"/>
                <a:gd name="T1" fmla="*/ 3 h 3"/>
                <a:gd name="T2" fmla="*/ 0 w 7"/>
                <a:gd name="T3" fmla="*/ 1 h 3"/>
                <a:gd name="T4" fmla="*/ 4 w 7"/>
                <a:gd name="T5" fmla="*/ 0 h 3"/>
                <a:gd name="T6" fmla="*/ 6 w 7"/>
                <a:gd name="T7" fmla="*/ 1 h 3"/>
                <a:gd name="T8" fmla="*/ 7 w 7"/>
                <a:gd name="T9" fmla="*/ 3 h 3"/>
                <a:gd name="T10" fmla="*/ 4 w 7"/>
                <a:gd name="T11" fmla="*/ 3 h 3"/>
                <a:gd name="T12" fmla="*/ 1 w 7"/>
                <a:gd name="T13" fmla="*/ 3 h 3"/>
                <a:gd name="T14" fmla="*/ 0 60000 65536"/>
                <a:gd name="T15" fmla="*/ 0 60000 65536"/>
                <a:gd name="T16" fmla="*/ 0 60000 65536"/>
                <a:gd name="T17" fmla="*/ 0 60000 65536"/>
                <a:gd name="T18" fmla="*/ 0 60000 65536"/>
                <a:gd name="T19" fmla="*/ 0 60000 65536"/>
                <a:gd name="T20" fmla="*/ 0 60000 65536"/>
                <a:gd name="T21" fmla="*/ 0 w 7"/>
                <a:gd name="T22" fmla="*/ 0 h 3"/>
                <a:gd name="T23" fmla="*/ 7 w 7"/>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3">
                  <a:moveTo>
                    <a:pt x="1" y="3"/>
                  </a:moveTo>
                  <a:lnTo>
                    <a:pt x="0" y="1"/>
                  </a:lnTo>
                  <a:lnTo>
                    <a:pt x="4" y="0"/>
                  </a:lnTo>
                  <a:lnTo>
                    <a:pt x="6" y="1"/>
                  </a:lnTo>
                  <a:lnTo>
                    <a:pt x="7" y="3"/>
                  </a:lnTo>
                  <a:lnTo>
                    <a:pt x="4" y="3"/>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87" name="Freeform 83"/>
            <p:cNvSpPr>
              <a:spLocks/>
            </p:cNvSpPr>
            <p:nvPr/>
          </p:nvSpPr>
          <p:spPr bwMode="auto">
            <a:xfrm>
              <a:off x="5164" y="3468"/>
              <a:ext cx="62" cy="68"/>
            </a:xfrm>
            <a:custGeom>
              <a:avLst/>
              <a:gdLst>
                <a:gd name="T0" fmla="*/ 0 w 62"/>
                <a:gd name="T1" fmla="*/ 0 h 68"/>
                <a:gd name="T2" fmla="*/ 2 w 62"/>
                <a:gd name="T3" fmla="*/ 2 h 68"/>
                <a:gd name="T4" fmla="*/ 6 w 62"/>
                <a:gd name="T5" fmla="*/ 5 h 68"/>
                <a:gd name="T6" fmla="*/ 8 w 62"/>
                <a:gd name="T7" fmla="*/ 3 h 68"/>
                <a:gd name="T8" fmla="*/ 9 w 62"/>
                <a:gd name="T9" fmla="*/ 3 h 68"/>
                <a:gd name="T10" fmla="*/ 21 w 62"/>
                <a:gd name="T11" fmla="*/ 11 h 68"/>
                <a:gd name="T12" fmla="*/ 32 w 62"/>
                <a:gd name="T13" fmla="*/ 12 h 68"/>
                <a:gd name="T14" fmla="*/ 39 w 62"/>
                <a:gd name="T15" fmla="*/ 8 h 68"/>
                <a:gd name="T16" fmla="*/ 45 w 62"/>
                <a:gd name="T17" fmla="*/ 8 h 68"/>
                <a:gd name="T18" fmla="*/ 48 w 62"/>
                <a:gd name="T19" fmla="*/ 5 h 68"/>
                <a:gd name="T20" fmla="*/ 53 w 62"/>
                <a:gd name="T21" fmla="*/ 6 h 68"/>
                <a:gd name="T22" fmla="*/ 54 w 62"/>
                <a:gd name="T23" fmla="*/ 3 h 68"/>
                <a:gd name="T24" fmla="*/ 57 w 62"/>
                <a:gd name="T25" fmla="*/ 5 h 68"/>
                <a:gd name="T26" fmla="*/ 59 w 62"/>
                <a:gd name="T27" fmla="*/ 8 h 68"/>
                <a:gd name="T28" fmla="*/ 60 w 62"/>
                <a:gd name="T29" fmla="*/ 32 h 68"/>
                <a:gd name="T30" fmla="*/ 62 w 62"/>
                <a:gd name="T31" fmla="*/ 35 h 68"/>
                <a:gd name="T32" fmla="*/ 60 w 62"/>
                <a:gd name="T33" fmla="*/ 38 h 68"/>
                <a:gd name="T34" fmla="*/ 60 w 62"/>
                <a:gd name="T35" fmla="*/ 32 h 68"/>
                <a:gd name="T36" fmla="*/ 60 w 62"/>
                <a:gd name="T37" fmla="*/ 30 h 68"/>
                <a:gd name="T38" fmla="*/ 56 w 62"/>
                <a:gd name="T39" fmla="*/ 38 h 68"/>
                <a:gd name="T40" fmla="*/ 56 w 62"/>
                <a:gd name="T41" fmla="*/ 42 h 68"/>
                <a:gd name="T42" fmla="*/ 54 w 62"/>
                <a:gd name="T43" fmla="*/ 42 h 68"/>
                <a:gd name="T44" fmla="*/ 54 w 62"/>
                <a:gd name="T45" fmla="*/ 48 h 68"/>
                <a:gd name="T46" fmla="*/ 53 w 62"/>
                <a:gd name="T47" fmla="*/ 50 h 68"/>
                <a:gd name="T48" fmla="*/ 51 w 62"/>
                <a:gd name="T49" fmla="*/ 50 h 68"/>
                <a:gd name="T50" fmla="*/ 48 w 62"/>
                <a:gd name="T51" fmla="*/ 48 h 68"/>
                <a:gd name="T52" fmla="*/ 47 w 62"/>
                <a:gd name="T53" fmla="*/ 50 h 68"/>
                <a:gd name="T54" fmla="*/ 47 w 62"/>
                <a:gd name="T55" fmla="*/ 53 h 68"/>
                <a:gd name="T56" fmla="*/ 47 w 62"/>
                <a:gd name="T57" fmla="*/ 54 h 68"/>
                <a:gd name="T58" fmla="*/ 44 w 62"/>
                <a:gd name="T59" fmla="*/ 56 h 68"/>
                <a:gd name="T60" fmla="*/ 44 w 62"/>
                <a:gd name="T61" fmla="*/ 59 h 68"/>
                <a:gd name="T62" fmla="*/ 42 w 62"/>
                <a:gd name="T63" fmla="*/ 57 h 68"/>
                <a:gd name="T64" fmla="*/ 41 w 62"/>
                <a:gd name="T65" fmla="*/ 56 h 68"/>
                <a:gd name="T66" fmla="*/ 39 w 62"/>
                <a:gd name="T67" fmla="*/ 59 h 68"/>
                <a:gd name="T68" fmla="*/ 38 w 62"/>
                <a:gd name="T69" fmla="*/ 65 h 68"/>
                <a:gd name="T70" fmla="*/ 36 w 62"/>
                <a:gd name="T71" fmla="*/ 66 h 68"/>
                <a:gd name="T72" fmla="*/ 35 w 62"/>
                <a:gd name="T73" fmla="*/ 68 h 68"/>
                <a:gd name="T74" fmla="*/ 32 w 62"/>
                <a:gd name="T75" fmla="*/ 66 h 68"/>
                <a:gd name="T76" fmla="*/ 30 w 62"/>
                <a:gd name="T77" fmla="*/ 65 h 68"/>
                <a:gd name="T78" fmla="*/ 29 w 62"/>
                <a:gd name="T79" fmla="*/ 66 h 68"/>
                <a:gd name="T80" fmla="*/ 26 w 62"/>
                <a:gd name="T81" fmla="*/ 65 h 68"/>
                <a:gd name="T82" fmla="*/ 23 w 62"/>
                <a:gd name="T83" fmla="*/ 65 h 68"/>
                <a:gd name="T84" fmla="*/ 21 w 62"/>
                <a:gd name="T85" fmla="*/ 63 h 68"/>
                <a:gd name="T86" fmla="*/ 24 w 62"/>
                <a:gd name="T87" fmla="*/ 62 h 68"/>
                <a:gd name="T88" fmla="*/ 24 w 62"/>
                <a:gd name="T89" fmla="*/ 60 h 68"/>
                <a:gd name="T90" fmla="*/ 21 w 62"/>
                <a:gd name="T91" fmla="*/ 60 h 68"/>
                <a:gd name="T92" fmla="*/ 18 w 62"/>
                <a:gd name="T93" fmla="*/ 59 h 68"/>
                <a:gd name="T94" fmla="*/ 11 w 62"/>
                <a:gd name="T95" fmla="*/ 47 h 68"/>
                <a:gd name="T96" fmla="*/ 8 w 62"/>
                <a:gd name="T97" fmla="*/ 33 h 68"/>
                <a:gd name="T98" fmla="*/ 12 w 62"/>
                <a:gd name="T99" fmla="*/ 41 h 68"/>
                <a:gd name="T100" fmla="*/ 14 w 62"/>
                <a:gd name="T101" fmla="*/ 36 h 68"/>
                <a:gd name="T102" fmla="*/ 11 w 62"/>
                <a:gd name="T103" fmla="*/ 35 h 68"/>
                <a:gd name="T104" fmla="*/ 0 w 62"/>
                <a:gd name="T105" fmla="*/ 12 h 68"/>
                <a:gd name="T106" fmla="*/ 0 w 62"/>
                <a:gd name="T107" fmla="*/ 0 h 6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2"/>
                <a:gd name="T163" fmla="*/ 0 h 68"/>
                <a:gd name="T164" fmla="*/ 62 w 62"/>
                <a:gd name="T165" fmla="*/ 68 h 6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2" h="68">
                  <a:moveTo>
                    <a:pt x="0" y="0"/>
                  </a:moveTo>
                  <a:lnTo>
                    <a:pt x="2" y="2"/>
                  </a:lnTo>
                  <a:lnTo>
                    <a:pt x="6" y="5"/>
                  </a:lnTo>
                  <a:lnTo>
                    <a:pt x="8" y="3"/>
                  </a:lnTo>
                  <a:lnTo>
                    <a:pt x="9" y="3"/>
                  </a:lnTo>
                  <a:lnTo>
                    <a:pt x="21" y="11"/>
                  </a:lnTo>
                  <a:lnTo>
                    <a:pt x="32" y="12"/>
                  </a:lnTo>
                  <a:lnTo>
                    <a:pt x="39" y="8"/>
                  </a:lnTo>
                  <a:lnTo>
                    <a:pt x="45" y="8"/>
                  </a:lnTo>
                  <a:lnTo>
                    <a:pt x="48" y="5"/>
                  </a:lnTo>
                  <a:lnTo>
                    <a:pt x="53" y="6"/>
                  </a:lnTo>
                  <a:lnTo>
                    <a:pt x="54" y="3"/>
                  </a:lnTo>
                  <a:lnTo>
                    <a:pt x="57" y="5"/>
                  </a:lnTo>
                  <a:lnTo>
                    <a:pt x="59" y="8"/>
                  </a:lnTo>
                  <a:lnTo>
                    <a:pt x="60" y="32"/>
                  </a:lnTo>
                  <a:lnTo>
                    <a:pt x="62" y="35"/>
                  </a:lnTo>
                  <a:lnTo>
                    <a:pt x="60" y="38"/>
                  </a:lnTo>
                  <a:lnTo>
                    <a:pt x="60" y="32"/>
                  </a:lnTo>
                  <a:lnTo>
                    <a:pt x="60" y="30"/>
                  </a:lnTo>
                  <a:lnTo>
                    <a:pt x="56" y="38"/>
                  </a:lnTo>
                  <a:lnTo>
                    <a:pt x="56" y="42"/>
                  </a:lnTo>
                  <a:lnTo>
                    <a:pt x="54" y="42"/>
                  </a:lnTo>
                  <a:lnTo>
                    <a:pt x="54" y="48"/>
                  </a:lnTo>
                  <a:lnTo>
                    <a:pt x="53" y="50"/>
                  </a:lnTo>
                  <a:lnTo>
                    <a:pt x="51" y="50"/>
                  </a:lnTo>
                  <a:lnTo>
                    <a:pt x="48" y="48"/>
                  </a:lnTo>
                  <a:lnTo>
                    <a:pt x="47" y="50"/>
                  </a:lnTo>
                  <a:lnTo>
                    <a:pt x="47" y="53"/>
                  </a:lnTo>
                  <a:lnTo>
                    <a:pt x="47" y="54"/>
                  </a:lnTo>
                  <a:lnTo>
                    <a:pt x="44" y="56"/>
                  </a:lnTo>
                  <a:lnTo>
                    <a:pt x="44" y="59"/>
                  </a:lnTo>
                  <a:lnTo>
                    <a:pt x="42" y="57"/>
                  </a:lnTo>
                  <a:lnTo>
                    <a:pt x="41" y="56"/>
                  </a:lnTo>
                  <a:lnTo>
                    <a:pt x="39" y="59"/>
                  </a:lnTo>
                  <a:lnTo>
                    <a:pt x="38" y="65"/>
                  </a:lnTo>
                  <a:lnTo>
                    <a:pt x="36" y="66"/>
                  </a:lnTo>
                  <a:lnTo>
                    <a:pt x="35" y="68"/>
                  </a:lnTo>
                  <a:lnTo>
                    <a:pt x="32" y="66"/>
                  </a:lnTo>
                  <a:lnTo>
                    <a:pt x="30" y="65"/>
                  </a:lnTo>
                  <a:lnTo>
                    <a:pt x="29" y="66"/>
                  </a:lnTo>
                  <a:lnTo>
                    <a:pt x="26" y="65"/>
                  </a:lnTo>
                  <a:lnTo>
                    <a:pt x="23" y="65"/>
                  </a:lnTo>
                  <a:lnTo>
                    <a:pt x="21" y="63"/>
                  </a:lnTo>
                  <a:lnTo>
                    <a:pt x="24" y="62"/>
                  </a:lnTo>
                  <a:lnTo>
                    <a:pt x="24" y="60"/>
                  </a:lnTo>
                  <a:lnTo>
                    <a:pt x="21" y="60"/>
                  </a:lnTo>
                  <a:lnTo>
                    <a:pt x="18" y="59"/>
                  </a:lnTo>
                  <a:lnTo>
                    <a:pt x="11" y="47"/>
                  </a:lnTo>
                  <a:lnTo>
                    <a:pt x="8" y="33"/>
                  </a:lnTo>
                  <a:lnTo>
                    <a:pt x="12" y="41"/>
                  </a:lnTo>
                  <a:lnTo>
                    <a:pt x="14" y="36"/>
                  </a:lnTo>
                  <a:lnTo>
                    <a:pt x="11" y="35"/>
                  </a:lnTo>
                  <a:lnTo>
                    <a:pt x="0" y="1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8" name="Freeform 84"/>
            <p:cNvSpPr>
              <a:spLocks/>
            </p:cNvSpPr>
            <p:nvPr/>
          </p:nvSpPr>
          <p:spPr bwMode="auto">
            <a:xfrm>
              <a:off x="4634" y="2904"/>
              <a:ext cx="677" cy="531"/>
            </a:xfrm>
            <a:custGeom>
              <a:avLst/>
              <a:gdLst>
                <a:gd name="T0" fmla="*/ 29 w 677"/>
                <a:gd name="T1" fmla="*/ 193 h 531"/>
                <a:gd name="T2" fmla="*/ 77 w 677"/>
                <a:gd name="T3" fmla="*/ 172 h 531"/>
                <a:gd name="T4" fmla="*/ 144 w 677"/>
                <a:gd name="T5" fmla="*/ 135 h 531"/>
                <a:gd name="T6" fmla="*/ 159 w 677"/>
                <a:gd name="T7" fmla="*/ 105 h 531"/>
                <a:gd name="T8" fmla="*/ 174 w 677"/>
                <a:gd name="T9" fmla="*/ 103 h 531"/>
                <a:gd name="T10" fmla="*/ 187 w 677"/>
                <a:gd name="T11" fmla="*/ 94 h 531"/>
                <a:gd name="T12" fmla="*/ 202 w 677"/>
                <a:gd name="T13" fmla="*/ 76 h 531"/>
                <a:gd name="T14" fmla="*/ 214 w 677"/>
                <a:gd name="T15" fmla="*/ 57 h 531"/>
                <a:gd name="T16" fmla="*/ 229 w 677"/>
                <a:gd name="T17" fmla="*/ 55 h 531"/>
                <a:gd name="T18" fmla="*/ 250 w 677"/>
                <a:gd name="T19" fmla="*/ 75 h 531"/>
                <a:gd name="T20" fmla="*/ 277 w 677"/>
                <a:gd name="T21" fmla="*/ 72 h 531"/>
                <a:gd name="T22" fmla="*/ 283 w 677"/>
                <a:gd name="T23" fmla="*/ 45 h 531"/>
                <a:gd name="T24" fmla="*/ 297 w 677"/>
                <a:gd name="T25" fmla="*/ 30 h 531"/>
                <a:gd name="T26" fmla="*/ 310 w 677"/>
                <a:gd name="T27" fmla="*/ 12 h 531"/>
                <a:gd name="T28" fmla="*/ 322 w 677"/>
                <a:gd name="T29" fmla="*/ 10 h 531"/>
                <a:gd name="T30" fmla="*/ 342 w 677"/>
                <a:gd name="T31" fmla="*/ 21 h 531"/>
                <a:gd name="T32" fmla="*/ 367 w 677"/>
                <a:gd name="T33" fmla="*/ 27 h 531"/>
                <a:gd name="T34" fmla="*/ 382 w 677"/>
                <a:gd name="T35" fmla="*/ 31 h 531"/>
                <a:gd name="T36" fmla="*/ 397 w 677"/>
                <a:gd name="T37" fmla="*/ 28 h 531"/>
                <a:gd name="T38" fmla="*/ 384 w 677"/>
                <a:gd name="T39" fmla="*/ 45 h 531"/>
                <a:gd name="T40" fmla="*/ 384 w 677"/>
                <a:gd name="T41" fmla="*/ 79 h 531"/>
                <a:gd name="T42" fmla="*/ 434 w 677"/>
                <a:gd name="T43" fmla="*/ 109 h 531"/>
                <a:gd name="T44" fmla="*/ 476 w 677"/>
                <a:gd name="T45" fmla="*/ 33 h 531"/>
                <a:gd name="T46" fmla="*/ 497 w 677"/>
                <a:gd name="T47" fmla="*/ 6 h 531"/>
                <a:gd name="T48" fmla="*/ 509 w 677"/>
                <a:gd name="T49" fmla="*/ 46 h 531"/>
                <a:gd name="T50" fmla="*/ 536 w 677"/>
                <a:gd name="T51" fmla="*/ 72 h 531"/>
                <a:gd name="T52" fmla="*/ 553 w 677"/>
                <a:gd name="T53" fmla="*/ 126 h 531"/>
                <a:gd name="T54" fmla="*/ 557 w 677"/>
                <a:gd name="T55" fmla="*/ 145 h 531"/>
                <a:gd name="T56" fmla="*/ 590 w 677"/>
                <a:gd name="T57" fmla="*/ 165 h 531"/>
                <a:gd name="T58" fmla="*/ 611 w 677"/>
                <a:gd name="T59" fmla="*/ 199 h 531"/>
                <a:gd name="T60" fmla="*/ 628 w 677"/>
                <a:gd name="T61" fmla="*/ 202 h 531"/>
                <a:gd name="T62" fmla="*/ 657 w 677"/>
                <a:gd name="T63" fmla="*/ 245 h 531"/>
                <a:gd name="T64" fmla="*/ 671 w 677"/>
                <a:gd name="T65" fmla="*/ 290 h 531"/>
                <a:gd name="T66" fmla="*/ 668 w 677"/>
                <a:gd name="T67" fmla="*/ 371 h 531"/>
                <a:gd name="T68" fmla="*/ 640 w 677"/>
                <a:gd name="T69" fmla="*/ 418 h 531"/>
                <a:gd name="T70" fmla="*/ 625 w 677"/>
                <a:gd name="T71" fmla="*/ 458 h 531"/>
                <a:gd name="T72" fmla="*/ 590 w 677"/>
                <a:gd name="T73" fmla="*/ 503 h 531"/>
                <a:gd name="T74" fmla="*/ 557 w 677"/>
                <a:gd name="T75" fmla="*/ 527 h 531"/>
                <a:gd name="T76" fmla="*/ 544 w 677"/>
                <a:gd name="T77" fmla="*/ 519 h 531"/>
                <a:gd name="T78" fmla="*/ 532 w 677"/>
                <a:gd name="T79" fmla="*/ 504 h 531"/>
                <a:gd name="T80" fmla="*/ 478 w 677"/>
                <a:gd name="T81" fmla="*/ 513 h 531"/>
                <a:gd name="T82" fmla="*/ 446 w 677"/>
                <a:gd name="T83" fmla="*/ 482 h 531"/>
                <a:gd name="T84" fmla="*/ 425 w 677"/>
                <a:gd name="T85" fmla="*/ 440 h 531"/>
                <a:gd name="T86" fmla="*/ 399 w 677"/>
                <a:gd name="T87" fmla="*/ 443 h 531"/>
                <a:gd name="T88" fmla="*/ 415 w 677"/>
                <a:gd name="T89" fmla="*/ 401 h 531"/>
                <a:gd name="T90" fmla="*/ 399 w 677"/>
                <a:gd name="T91" fmla="*/ 419 h 531"/>
                <a:gd name="T92" fmla="*/ 379 w 677"/>
                <a:gd name="T93" fmla="*/ 445 h 531"/>
                <a:gd name="T94" fmla="*/ 369 w 677"/>
                <a:gd name="T95" fmla="*/ 421 h 531"/>
                <a:gd name="T96" fmla="*/ 340 w 677"/>
                <a:gd name="T97" fmla="*/ 388 h 531"/>
                <a:gd name="T98" fmla="*/ 250 w 677"/>
                <a:gd name="T99" fmla="*/ 386 h 531"/>
                <a:gd name="T100" fmla="*/ 177 w 677"/>
                <a:gd name="T101" fmla="*/ 421 h 531"/>
                <a:gd name="T102" fmla="*/ 111 w 677"/>
                <a:gd name="T103" fmla="*/ 424 h 531"/>
                <a:gd name="T104" fmla="*/ 80 w 677"/>
                <a:gd name="T105" fmla="*/ 443 h 531"/>
                <a:gd name="T106" fmla="*/ 32 w 677"/>
                <a:gd name="T107" fmla="*/ 416 h 531"/>
                <a:gd name="T108" fmla="*/ 33 w 677"/>
                <a:gd name="T109" fmla="*/ 358 h 531"/>
                <a:gd name="T110" fmla="*/ 0 w 677"/>
                <a:gd name="T111" fmla="*/ 274 h 531"/>
                <a:gd name="T112" fmla="*/ 11 w 677"/>
                <a:gd name="T113" fmla="*/ 277 h 531"/>
                <a:gd name="T114" fmla="*/ 15 w 677"/>
                <a:gd name="T115" fmla="*/ 266 h 531"/>
                <a:gd name="T116" fmla="*/ 12 w 677"/>
                <a:gd name="T117" fmla="*/ 196 h 53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77"/>
                <a:gd name="T178" fmla="*/ 0 h 531"/>
                <a:gd name="T179" fmla="*/ 677 w 677"/>
                <a:gd name="T180" fmla="*/ 531 h 53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77" h="531">
                  <a:moveTo>
                    <a:pt x="14" y="195"/>
                  </a:moveTo>
                  <a:lnTo>
                    <a:pt x="15" y="193"/>
                  </a:lnTo>
                  <a:lnTo>
                    <a:pt x="15" y="199"/>
                  </a:lnTo>
                  <a:lnTo>
                    <a:pt x="14" y="201"/>
                  </a:lnTo>
                  <a:lnTo>
                    <a:pt x="14" y="202"/>
                  </a:lnTo>
                  <a:lnTo>
                    <a:pt x="15" y="202"/>
                  </a:lnTo>
                  <a:lnTo>
                    <a:pt x="14" y="207"/>
                  </a:lnTo>
                  <a:lnTo>
                    <a:pt x="15" y="207"/>
                  </a:lnTo>
                  <a:lnTo>
                    <a:pt x="18" y="205"/>
                  </a:lnTo>
                  <a:lnTo>
                    <a:pt x="23" y="195"/>
                  </a:lnTo>
                  <a:lnTo>
                    <a:pt x="29" y="193"/>
                  </a:lnTo>
                  <a:lnTo>
                    <a:pt x="30" y="190"/>
                  </a:lnTo>
                  <a:lnTo>
                    <a:pt x="36" y="189"/>
                  </a:lnTo>
                  <a:lnTo>
                    <a:pt x="41" y="184"/>
                  </a:lnTo>
                  <a:lnTo>
                    <a:pt x="42" y="183"/>
                  </a:lnTo>
                  <a:lnTo>
                    <a:pt x="45" y="180"/>
                  </a:lnTo>
                  <a:lnTo>
                    <a:pt x="60" y="171"/>
                  </a:lnTo>
                  <a:lnTo>
                    <a:pt x="60" y="172"/>
                  </a:lnTo>
                  <a:lnTo>
                    <a:pt x="65" y="172"/>
                  </a:lnTo>
                  <a:lnTo>
                    <a:pt x="68" y="174"/>
                  </a:lnTo>
                  <a:lnTo>
                    <a:pt x="71" y="174"/>
                  </a:lnTo>
                  <a:lnTo>
                    <a:pt x="77" y="172"/>
                  </a:lnTo>
                  <a:lnTo>
                    <a:pt x="83" y="168"/>
                  </a:lnTo>
                  <a:lnTo>
                    <a:pt x="92" y="166"/>
                  </a:lnTo>
                  <a:lnTo>
                    <a:pt x="98" y="160"/>
                  </a:lnTo>
                  <a:lnTo>
                    <a:pt x="102" y="160"/>
                  </a:lnTo>
                  <a:lnTo>
                    <a:pt x="105" y="162"/>
                  </a:lnTo>
                  <a:lnTo>
                    <a:pt x="129" y="154"/>
                  </a:lnTo>
                  <a:lnTo>
                    <a:pt x="140" y="147"/>
                  </a:lnTo>
                  <a:lnTo>
                    <a:pt x="140" y="145"/>
                  </a:lnTo>
                  <a:lnTo>
                    <a:pt x="140" y="142"/>
                  </a:lnTo>
                  <a:lnTo>
                    <a:pt x="144" y="136"/>
                  </a:lnTo>
                  <a:lnTo>
                    <a:pt x="144" y="135"/>
                  </a:lnTo>
                  <a:lnTo>
                    <a:pt x="146" y="135"/>
                  </a:lnTo>
                  <a:lnTo>
                    <a:pt x="152" y="129"/>
                  </a:lnTo>
                  <a:lnTo>
                    <a:pt x="153" y="127"/>
                  </a:lnTo>
                  <a:lnTo>
                    <a:pt x="152" y="126"/>
                  </a:lnTo>
                  <a:lnTo>
                    <a:pt x="150" y="117"/>
                  </a:lnTo>
                  <a:lnTo>
                    <a:pt x="150" y="114"/>
                  </a:lnTo>
                  <a:lnTo>
                    <a:pt x="153" y="109"/>
                  </a:lnTo>
                  <a:lnTo>
                    <a:pt x="153" y="108"/>
                  </a:lnTo>
                  <a:lnTo>
                    <a:pt x="156" y="109"/>
                  </a:lnTo>
                  <a:lnTo>
                    <a:pt x="156" y="106"/>
                  </a:lnTo>
                  <a:lnTo>
                    <a:pt x="159" y="105"/>
                  </a:lnTo>
                  <a:lnTo>
                    <a:pt x="161" y="105"/>
                  </a:lnTo>
                  <a:lnTo>
                    <a:pt x="161" y="103"/>
                  </a:lnTo>
                  <a:lnTo>
                    <a:pt x="161" y="99"/>
                  </a:lnTo>
                  <a:lnTo>
                    <a:pt x="162" y="99"/>
                  </a:lnTo>
                  <a:lnTo>
                    <a:pt x="171" y="117"/>
                  </a:lnTo>
                  <a:lnTo>
                    <a:pt x="172" y="118"/>
                  </a:lnTo>
                  <a:lnTo>
                    <a:pt x="174" y="115"/>
                  </a:lnTo>
                  <a:lnTo>
                    <a:pt x="174" y="111"/>
                  </a:lnTo>
                  <a:lnTo>
                    <a:pt x="177" y="111"/>
                  </a:lnTo>
                  <a:lnTo>
                    <a:pt x="177" y="106"/>
                  </a:lnTo>
                  <a:lnTo>
                    <a:pt x="174" y="103"/>
                  </a:lnTo>
                  <a:lnTo>
                    <a:pt x="172" y="102"/>
                  </a:lnTo>
                  <a:lnTo>
                    <a:pt x="172" y="100"/>
                  </a:lnTo>
                  <a:lnTo>
                    <a:pt x="172" y="96"/>
                  </a:lnTo>
                  <a:lnTo>
                    <a:pt x="174" y="94"/>
                  </a:lnTo>
                  <a:lnTo>
                    <a:pt x="177" y="96"/>
                  </a:lnTo>
                  <a:lnTo>
                    <a:pt x="180" y="96"/>
                  </a:lnTo>
                  <a:lnTo>
                    <a:pt x="183" y="100"/>
                  </a:lnTo>
                  <a:lnTo>
                    <a:pt x="189" y="100"/>
                  </a:lnTo>
                  <a:lnTo>
                    <a:pt x="189" y="99"/>
                  </a:lnTo>
                  <a:lnTo>
                    <a:pt x="186" y="97"/>
                  </a:lnTo>
                  <a:lnTo>
                    <a:pt x="187" y="94"/>
                  </a:lnTo>
                  <a:lnTo>
                    <a:pt x="190" y="90"/>
                  </a:lnTo>
                  <a:lnTo>
                    <a:pt x="192" y="88"/>
                  </a:lnTo>
                  <a:lnTo>
                    <a:pt x="190" y="84"/>
                  </a:lnTo>
                  <a:lnTo>
                    <a:pt x="192" y="82"/>
                  </a:lnTo>
                  <a:lnTo>
                    <a:pt x="193" y="81"/>
                  </a:lnTo>
                  <a:lnTo>
                    <a:pt x="196" y="82"/>
                  </a:lnTo>
                  <a:lnTo>
                    <a:pt x="198" y="82"/>
                  </a:lnTo>
                  <a:lnTo>
                    <a:pt x="196" y="78"/>
                  </a:lnTo>
                  <a:lnTo>
                    <a:pt x="196" y="76"/>
                  </a:lnTo>
                  <a:lnTo>
                    <a:pt x="198" y="75"/>
                  </a:lnTo>
                  <a:lnTo>
                    <a:pt x="202" y="76"/>
                  </a:lnTo>
                  <a:lnTo>
                    <a:pt x="202" y="75"/>
                  </a:lnTo>
                  <a:lnTo>
                    <a:pt x="201" y="72"/>
                  </a:lnTo>
                  <a:lnTo>
                    <a:pt x="201" y="69"/>
                  </a:lnTo>
                  <a:lnTo>
                    <a:pt x="207" y="66"/>
                  </a:lnTo>
                  <a:lnTo>
                    <a:pt x="210" y="66"/>
                  </a:lnTo>
                  <a:lnTo>
                    <a:pt x="210" y="69"/>
                  </a:lnTo>
                  <a:lnTo>
                    <a:pt x="214" y="66"/>
                  </a:lnTo>
                  <a:lnTo>
                    <a:pt x="216" y="63"/>
                  </a:lnTo>
                  <a:lnTo>
                    <a:pt x="216" y="61"/>
                  </a:lnTo>
                  <a:lnTo>
                    <a:pt x="214" y="58"/>
                  </a:lnTo>
                  <a:lnTo>
                    <a:pt x="214" y="57"/>
                  </a:lnTo>
                  <a:lnTo>
                    <a:pt x="216" y="58"/>
                  </a:lnTo>
                  <a:lnTo>
                    <a:pt x="217" y="61"/>
                  </a:lnTo>
                  <a:lnTo>
                    <a:pt x="219" y="60"/>
                  </a:lnTo>
                  <a:lnTo>
                    <a:pt x="220" y="58"/>
                  </a:lnTo>
                  <a:lnTo>
                    <a:pt x="220" y="60"/>
                  </a:lnTo>
                  <a:lnTo>
                    <a:pt x="222" y="60"/>
                  </a:lnTo>
                  <a:lnTo>
                    <a:pt x="226" y="58"/>
                  </a:lnTo>
                  <a:lnTo>
                    <a:pt x="228" y="57"/>
                  </a:lnTo>
                  <a:lnTo>
                    <a:pt x="226" y="54"/>
                  </a:lnTo>
                  <a:lnTo>
                    <a:pt x="229" y="54"/>
                  </a:lnTo>
                  <a:lnTo>
                    <a:pt x="229" y="55"/>
                  </a:lnTo>
                  <a:lnTo>
                    <a:pt x="232" y="55"/>
                  </a:lnTo>
                  <a:lnTo>
                    <a:pt x="235" y="55"/>
                  </a:lnTo>
                  <a:lnTo>
                    <a:pt x="241" y="60"/>
                  </a:lnTo>
                  <a:lnTo>
                    <a:pt x="246" y="67"/>
                  </a:lnTo>
                  <a:lnTo>
                    <a:pt x="250" y="70"/>
                  </a:lnTo>
                  <a:lnTo>
                    <a:pt x="249" y="78"/>
                  </a:lnTo>
                  <a:lnTo>
                    <a:pt x="249" y="79"/>
                  </a:lnTo>
                  <a:lnTo>
                    <a:pt x="250" y="79"/>
                  </a:lnTo>
                  <a:lnTo>
                    <a:pt x="250" y="78"/>
                  </a:lnTo>
                  <a:lnTo>
                    <a:pt x="252" y="76"/>
                  </a:lnTo>
                  <a:lnTo>
                    <a:pt x="250" y="75"/>
                  </a:lnTo>
                  <a:lnTo>
                    <a:pt x="252" y="73"/>
                  </a:lnTo>
                  <a:lnTo>
                    <a:pt x="253" y="73"/>
                  </a:lnTo>
                  <a:lnTo>
                    <a:pt x="256" y="73"/>
                  </a:lnTo>
                  <a:lnTo>
                    <a:pt x="255" y="72"/>
                  </a:lnTo>
                  <a:lnTo>
                    <a:pt x="256" y="72"/>
                  </a:lnTo>
                  <a:lnTo>
                    <a:pt x="259" y="72"/>
                  </a:lnTo>
                  <a:lnTo>
                    <a:pt x="267" y="72"/>
                  </a:lnTo>
                  <a:lnTo>
                    <a:pt x="274" y="78"/>
                  </a:lnTo>
                  <a:lnTo>
                    <a:pt x="276" y="78"/>
                  </a:lnTo>
                  <a:lnTo>
                    <a:pt x="274" y="73"/>
                  </a:lnTo>
                  <a:lnTo>
                    <a:pt x="277" y="72"/>
                  </a:lnTo>
                  <a:lnTo>
                    <a:pt x="271" y="63"/>
                  </a:lnTo>
                  <a:lnTo>
                    <a:pt x="273" y="58"/>
                  </a:lnTo>
                  <a:lnTo>
                    <a:pt x="273" y="60"/>
                  </a:lnTo>
                  <a:lnTo>
                    <a:pt x="274" y="58"/>
                  </a:lnTo>
                  <a:lnTo>
                    <a:pt x="277" y="54"/>
                  </a:lnTo>
                  <a:lnTo>
                    <a:pt x="277" y="51"/>
                  </a:lnTo>
                  <a:lnTo>
                    <a:pt x="279" y="49"/>
                  </a:lnTo>
                  <a:lnTo>
                    <a:pt x="285" y="49"/>
                  </a:lnTo>
                  <a:lnTo>
                    <a:pt x="286" y="48"/>
                  </a:lnTo>
                  <a:lnTo>
                    <a:pt x="286" y="43"/>
                  </a:lnTo>
                  <a:lnTo>
                    <a:pt x="283" y="45"/>
                  </a:lnTo>
                  <a:lnTo>
                    <a:pt x="285" y="42"/>
                  </a:lnTo>
                  <a:lnTo>
                    <a:pt x="285" y="39"/>
                  </a:lnTo>
                  <a:lnTo>
                    <a:pt x="286" y="36"/>
                  </a:lnTo>
                  <a:lnTo>
                    <a:pt x="291" y="34"/>
                  </a:lnTo>
                  <a:lnTo>
                    <a:pt x="292" y="31"/>
                  </a:lnTo>
                  <a:lnTo>
                    <a:pt x="294" y="33"/>
                  </a:lnTo>
                  <a:lnTo>
                    <a:pt x="297" y="34"/>
                  </a:lnTo>
                  <a:lnTo>
                    <a:pt x="298" y="36"/>
                  </a:lnTo>
                  <a:lnTo>
                    <a:pt x="298" y="34"/>
                  </a:lnTo>
                  <a:lnTo>
                    <a:pt x="297" y="31"/>
                  </a:lnTo>
                  <a:lnTo>
                    <a:pt x="297" y="30"/>
                  </a:lnTo>
                  <a:lnTo>
                    <a:pt x="298" y="28"/>
                  </a:lnTo>
                  <a:lnTo>
                    <a:pt x="303" y="28"/>
                  </a:lnTo>
                  <a:lnTo>
                    <a:pt x="303" y="27"/>
                  </a:lnTo>
                  <a:lnTo>
                    <a:pt x="316" y="28"/>
                  </a:lnTo>
                  <a:lnTo>
                    <a:pt x="325" y="25"/>
                  </a:lnTo>
                  <a:lnTo>
                    <a:pt x="325" y="18"/>
                  </a:lnTo>
                  <a:lnTo>
                    <a:pt x="322" y="16"/>
                  </a:lnTo>
                  <a:lnTo>
                    <a:pt x="319" y="15"/>
                  </a:lnTo>
                  <a:lnTo>
                    <a:pt x="318" y="16"/>
                  </a:lnTo>
                  <a:lnTo>
                    <a:pt x="313" y="12"/>
                  </a:lnTo>
                  <a:lnTo>
                    <a:pt x="310" y="12"/>
                  </a:lnTo>
                  <a:lnTo>
                    <a:pt x="312" y="10"/>
                  </a:lnTo>
                  <a:lnTo>
                    <a:pt x="313" y="12"/>
                  </a:lnTo>
                  <a:lnTo>
                    <a:pt x="313" y="10"/>
                  </a:lnTo>
                  <a:lnTo>
                    <a:pt x="315" y="9"/>
                  </a:lnTo>
                  <a:lnTo>
                    <a:pt x="315" y="10"/>
                  </a:lnTo>
                  <a:lnTo>
                    <a:pt x="316" y="15"/>
                  </a:lnTo>
                  <a:lnTo>
                    <a:pt x="318" y="12"/>
                  </a:lnTo>
                  <a:lnTo>
                    <a:pt x="318" y="10"/>
                  </a:lnTo>
                  <a:lnTo>
                    <a:pt x="319" y="9"/>
                  </a:lnTo>
                  <a:lnTo>
                    <a:pt x="321" y="10"/>
                  </a:lnTo>
                  <a:lnTo>
                    <a:pt x="322" y="10"/>
                  </a:lnTo>
                  <a:lnTo>
                    <a:pt x="324" y="13"/>
                  </a:lnTo>
                  <a:lnTo>
                    <a:pt x="327" y="16"/>
                  </a:lnTo>
                  <a:lnTo>
                    <a:pt x="327" y="13"/>
                  </a:lnTo>
                  <a:lnTo>
                    <a:pt x="328" y="13"/>
                  </a:lnTo>
                  <a:lnTo>
                    <a:pt x="330" y="15"/>
                  </a:lnTo>
                  <a:lnTo>
                    <a:pt x="331" y="16"/>
                  </a:lnTo>
                  <a:lnTo>
                    <a:pt x="333" y="18"/>
                  </a:lnTo>
                  <a:lnTo>
                    <a:pt x="337" y="19"/>
                  </a:lnTo>
                  <a:lnTo>
                    <a:pt x="339" y="19"/>
                  </a:lnTo>
                  <a:lnTo>
                    <a:pt x="340" y="19"/>
                  </a:lnTo>
                  <a:lnTo>
                    <a:pt x="342" y="21"/>
                  </a:lnTo>
                  <a:lnTo>
                    <a:pt x="345" y="19"/>
                  </a:lnTo>
                  <a:lnTo>
                    <a:pt x="345" y="21"/>
                  </a:lnTo>
                  <a:lnTo>
                    <a:pt x="346" y="22"/>
                  </a:lnTo>
                  <a:lnTo>
                    <a:pt x="349" y="22"/>
                  </a:lnTo>
                  <a:lnTo>
                    <a:pt x="352" y="24"/>
                  </a:lnTo>
                  <a:lnTo>
                    <a:pt x="355" y="24"/>
                  </a:lnTo>
                  <a:lnTo>
                    <a:pt x="357" y="25"/>
                  </a:lnTo>
                  <a:lnTo>
                    <a:pt x="360" y="24"/>
                  </a:lnTo>
                  <a:lnTo>
                    <a:pt x="363" y="25"/>
                  </a:lnTo>
                  <a:lnTo>
                    <a:pt x="366" y="25"/>
                  </a:lnTo>
                  <a:lnTo>
                    <a:pt x="367" y="27"/>
                  </a:lnTo>
                  <a:lnTo>
                    <a:pt x="369" y="28"/>
                  </a:lnTo>
                  <a:lnTo>
                    <a:pt x="372" y="25"/>
                  </a:lnTo>
                  <a:lnTo>
                    <a:pt x="375" y="24"/>
                  </a:lnTo>
                  <a:lnTo>
                    <a:pt x="378" y="24"/>
                  </a:lnTo>
                  <a:lnTo>
                    <a:pt x="381" y="22"/>
                  </a:lnTo>
                  <a:lnTo>
                    <a:pt x="379" y="25"/>
                  </a:lnTo>
                  <a:lnTo>
                    <a:pt x="379" y="27"/>
                  </a:lnTo>
                  <a:lnTo>
                    <a:pt x="381" y="27"/>
                  </a:lnTo>
                  <a:lnTo>
                    <a:pt x="382" y="25"/>
                  </a:lnTo>
                  <a:lnTo>
                    <a:pt x="382" y="27"/>
                  </a:lnTo>
                  <a:lnTo>
                    <a:pt x="382" y="31"/>
                  </a:lnTo>
                  <a:lnTo>
                    <a:pt x="382" y="33"/>
                  </a:lnTo>
                  <a:lnTo>
                    <a:pt x="385" y="31"/>
                  </a:lnTo>
                  <a:lnTo>
                    <a:pt x="387" y="28"/>
                  </a:lnTo>
                  <a:lnTo>
                    <a:pt x="387" y="25"/>
                  </a:lnTo>
                  <a:lnTo>
                    <a:pt x="390" y="22"/>
                  </a:lnTo>
                  <a:lnTo>
                    <a:pt x="391" y="22"/>
                  </a:lnTo>
                  <a:lnTo>
                    <a:pt x="391" y="24"/>
                  </a:lnTo>
                  <a:lnTo>
                    <a:pt x="391" y="28"/>
                  </a:lnTo>
                  <a:lnTo>
                    <a:pt x="394" y="27"/>
                  </a:lnTo>
                  <a:lnTo>
                    <a:pt x="396" y="27"/>
                  </a:lnTo>
                  <a:lnTo>
                    <a:pt x="397" y="28"/>
                  </a:lnTo>
                  <a:lnTo>
                    <a:pt x="394" y="36"/>
                  </a:lnTo>
                  <a:lnTo>
                    <a:pt x="393" y="37"/>
                  </a:lnTo>
                  <a:lnTo>
                    <a:pt x="391" y="37"/>
                  </a:lnTo>
                  <a:lnTo>
                    <a:pt x="393" y="40"/>
                  </a:lnTo>
                  <a:lnTo>
                    <a:pt x="391" y="43"/>
                  </a:lnTo>
                  <a:lnTo>
                    <a:pt x="390" y="45"/>
                  </a:lnTo>
                  <a:lnTo>
                    <a:pt x="387" y="45"/>
                  </a:lnTo>
                  <a:lnTo>
                    <a:pt x="387" y="42"/>
                  </a:lnTo>
                  <a:lnTo>
                    <a:pt x="385" y="45"/>
                  </a:lnTo>
                  <a:lnTo>
                    <a:pt x="385" y="48"/>
                  </a:lnTo>
                  <a:lnTo>
                    <a:pt x="384" y="45"/>
                  </a:lnTo>
                  <a:lnTo>
                    <a:pt x="382" y="45"/>
                  </a:lnTo>
                  <a:lnTo>
                    <a:pt x="381" y="52"/>
                  </a:lnTo>
                  <a:lnTo>
                    <a:pt x="384" y="52"/>
                  </a:lnTo>
                  <a:lnTo>
                    <a:pt x="382" y="58"/>
                  </a:lnTo>
                  <a:lnTo>
                    <a:pt x="382" y="60"/>
                  </a:lnTo>
                  <a:lnTo>
                    <a:pt x="376" y="72"/>
                  </a:lnTo>
                  <a:lnTo>
                    <a:pt x="376" y="75"/>
                  </a:lnTo>
                  <a:lnTo>
                    <a:pt x="378" y="76"/>
                  </a:lnTo>
                  <a:lnTo>
                    <a:pt x="379" y="78"/>
                  </a:lnTo>
                  <a:lnTo>
                    <a:pt x="381" y="78"/>
                  </a:lnTo>
                  <a:lnTo>
                    <a:pt x="384" y="79"/>
                  </a:lnTo>
                  <a:lnTo>
                    <a:pt x="388" y="82"/>
                  </a:lnTo>
                  <a:lnTo>
                    <a:pt x="390" y="87"/>
                  </a:lnTo>
                  <a:lnTo>
                    <a:pt x="390" y="91"/>
                  </a:lnTo>
                  <a:lnTo>
                    <a:pt x="393" y="90"/>
                  </a:lnTo>
                  <a:lnTo>
                    <a:pt x="400" y="91"/>
                  </a:lnTo>
                  <a:lnTo>
                    <a:pt x="403" y="91"/>
                  </a:lnTo>
                  <a:lnTo>
                    <a:pt x="405" y="93"/>
                  </a:lnTo>
                  <a:lnTo>
                    <a:pt x="413" y="99"/>
                  </a:lnTo>
                  <a:lnTo>
                    <a:pt x="418" y="103"/>
                  </a:lnTo>
                  <a:lnTo>
                    <a:pt x="431" y="106"/>
                  </a:lnTo>
                  <a:lnTo>
                    <a:pt x="434" y="109"/>
                  </a:lnTo>
                  <a:lnTo>
                    <a:pt x="437" y="114"/>
                  </a:lnTo>
                  <a:lnTo>
                    <a:pt x="451" y="123"/>
                  </a:lnTo>
                  <a:lnTo>
                    <a:pt x="463" y="118"/>
                  </a:lnTo>
                  <a:lnTo>
                    <a:pt x="464" y="117"/>
                  </a:lnTo>
                  <a:lnTo>
                    <a:pt x="476" y="76"/>
                  </a:lnTo>
                  <a:lnTo>
                    <a:pt x="475" y="51"/>
                  </a:lnTo>
                  <a:lnTo>
                    <a:pt x="478" y="45"/>
                  </a:lnTo>
                  <a:lnTo>
                    <a:pt x="476" y="40"/>
                  </a:lnTo>
                  <a:lnTo>
                    <a:pt x="478" y="37"/>
                  </a:lnTo>
                  <a:lnTo>
                    <a:pt x="479" y="34"/>
                  </a:lnTo>
                  <a:lnTo>
                    <a:pt x="476" y="33"/>
                  </a:lnTo>
                  <a:lnTo>
                    <a:pt x="478" y="24"/>
                  </a:lnTo>
                  <a:lnTo>
                    <a:pt x="481" y="22"/>
                  </a:lnTo>
                  <a:lnTo>
                    <a:pt x="484" y="15"/>
                  </a:lnTo>
                  <a:lnTo>
                    <a:pt x="488" y="10"/>
                  </a:lnTo>
                  <a:lnTo>
                    <a:pt x="488" y="4"/>
                  </a:lnTo>
                  <a:lnTo>
                    <a:pt x="490" y="4"/>
                  </a:lnTo>
                  <a:lnTo>
                    <a:pt x="493" y="3"/>
                  </a:lnTo>
                  <a:lnTo>
                    <a:pt x="494" y="0"/>
                  </a:lnTo>
                  <a:lnTo>
                    <a:pt x="496" y="1"/>
                  </a:lnTo>
                  <a:lnTo>
                    <a:pt x="496" y="3"/>
                  </a:lnTo>
                  <a:lnTo>
                    <a:pt x="497" y="6"/>
                  </a:lnTo>
                  <a:lnTo>
                    <a:pt x="496" y="6"/>
                  </a:lnTo>
                  <a:lnTo>
                    <a:pt x="497" y="21"/>
                  </a:lnTo>
                  <a:lnTo>
                    <a:pt x="502" y="21"/>
                  </a:lnTo>
                  <a:lnTo>
                    <a:pt x="502" y="24"/>
                  </a:lnTo>
                  <a:lnTo>
                    <a:pt x="502" y="28"/>
                  </a:lnTo>
                  <a:lnTo>
                    <a:pt x="503" y="30"/>
                  </a:lnTo>
                  <a:lnTo>
                    <a:pt x="505" y="33"/>
                  </a:lnTo>
                  <a:lnTo>
                    <a:pt x="506" y="33"/>
                  </a:lnTo>
                  <a:lnTo>
                    <a:pt x="506" y="37"/>
                  </a:lnTo>
                  <a:lnTo>
                    <a:pt x="508" y="39"/>
                  </a:lnTo>
                  <a:lnTo>
                    <a:pt x="509" y="46"/>
                  </a:lnTo>
                  <a:lnTo>
                    <a:pt x="509" y="54"/>
                  </a:lnTo>
                  <a:lnTo>
                    <a:pt x="512" y="61"/>
                  </a:lnTo>
                  <a:lnTo>
                    <a:pt x="515" y="64"/>
                  </a:lnTo>
                  <a:lnTo>
                    <a:pt x="517" y="66"/>
                  </a:lnTo>
                  <a:lnTo>
                    <a:pt x="521" y="63"/>
                  </a:lnTo>
                  <a:lnTo>
                    <a:pt x="524" y="61"/>
                  </a:lnTo>
                  <a:lnTo>
                    <a:pt x="527" y="61"/>
                  </a:lnTo>
                  <a:lnTo>
                    <a:pt x="529" y="66"/>
                  </a:lnTo>
                  <a:lnTo>
                    <a:pt x="532" y="67"/>
                  </a:lnTo>
                  <a:lnTo>
                    <a:pt x="535" y="70"/>
                  </a:lnTo>
                  <a:lnTo>
                    <a:pt x="536" y="72"/>
                  </a:lnTo>
                  <a:lnTo>
                    <a:pt x="539" y="75"/>
                  </a:lnTo>
                  <a:lnTo>
                    <a:pt x="538" y="78"/>
                  </a:lnTo>
                  <a:lnTo>
                    <a:pt x="539" y="79"/>
                  </a:lnTo>
                  <a:lnTo>
                    <a:pt x="539" y="85"/>
                  </a:lnTo>
                  <a:lnTo>
                    <a:pt x="541" y="88"/>
                  </a:lnTo>
                  <a:lnTo>
                    <a:pt x="541" y="91"/>
                  </a:lnTo>
                  <a:lnTo>
                    <a:pt x="541" y="94"/>
                  </a:lnTo>
                  <a:lnTo>
                    <a:pt x="542" y="102"/>
                  </a:lnTo>
                  <a:lnTo>
                    <a:pt x="547" y="108"/>
                  </a:lnTo>
                  <a:lnTo>
                    <a:pt x="548" y="108"/>
                  </a:lnTo>
                  <a:lnTo>
                    <a:pt x="553" y="126"/>
                  </a:lnTo>
                  <a:lnTo>
                    <a:pt x="551" y="132"/>
                  </a:lnTo>
                  <a:lnTo>
                    <a:pt x="553" y="135"/>
                  </a:lnTo>
                  <a:lnTo>
                    <a:pt x="554" y="136"/>
                  </a:lnTo>
                  <a:lnTo>
                    <a:pt x="556" y="136"/>
                  </a:lnTo>
                  <a:lnTo>
                    <a:pt x="556" y="138"/>
                  </a:lnTo>
                  <a:lnTo>
                    <a:pt x="557" y="136"/>
                  </a:lnTo>
                  <a:lnTo>
                    <a:pt x="557" y="138"/>
                  </a:lnTo>
                  <a:lnTo>
                    <a:pt x="556" y="139"/>
                  </a:lnTo>
                  <a:lnTo>
                    <a:pt x="557" y="139"/>
                  </a:lnTo>
                  <a:lnTo>
                    <a:pt x="557" y="142"/>
                  </a:lnTo>
                  <a:lnTo>
                    <a:pt x="557" y="145"/>
                  </a:lnTo>
                  <a:lnTo>
                    <a:pt x="562" y="147"/>
                  </a:lnTo>
                  <a:lnTo>
                    <a:pt x="563" y="148"/>
                  </a:lnTo>
                  <a:lnTo>
                    <a:pt x="572" y="151"/>
                  </a:lnTo>
                  <a:lnTo>
                    <a:pt x="574" y="151"/>
                  </a:lnTo>
                  <a:lnTo>
                    <a:pt x="575" y="150"/>
                  </a:lnTo>
                  <a:lnTo>
                    <a:pt x="577" y="157"/>
                  </a:lnTo>
                  <a:lnTo>
                    <a:pt x="578" y="159"/>
                  </a:lnTo>
                  <a:lnTo>
                    <a:pt x="581" y="157"/>
                  </a:lnTo>
                  <a:lnTo>
                    <a:pt x="584" y="159"/>
                  </a:lnTo>
                  <a:lnTo>
                    <a:pt x="587" y="160"/>
                  </a:lnTo>
                  <a:lnTo>
                    <a:pt x="590" y="165"/>
                  </a:lnTo>
                  <a:lnTo>
                    <a:pt x="592" y="163"/>
                  </a:lnTo>
                  <a:lnTo>
                    <a:pt x="599" y="168"/>
                  </a:lnTo>
                  <a:lnTo>
                    <a:pt x="599" y="171"/>
                  </a:lnTo>
                  <a:lnTo>
                    <a:pt x="598" y="171"/>
                  </a:lnTo>
                  <a:lnTo>
                    <a:pt x="598" y="174"/>
                  </a:lnTo>
                  <a:lnTo>
                    <a:pt x="599" y="175"/>
                  </a:lnTo>
                  <a:lnTo>
                    <a:pt x="602" y="177"/>
                  </a:lnTo>
                  <a:lnTo>
                    <a:pt x="607" y="187"/>
                  </a:lnTo>
                  <a:lnTo>
                    <a:pt x="610" y="189"/>
                  </a:lnTo>
                  <a:lnTo>
                    <a:pt x="610" y="198"/>
                  </a:lnTo>
                  <a:lnTo>
                    <a:pt x="611" y="199"/>
                  </a:lnTo>
                  <a:lnTo>
                    <a:pt x="611" y="202"/>
                  </a:lnTo>
                  <a:lnTo>
                    <a:pt x="613" y="204"/>
                  </a:lnTo>
                  <a:lnTo>
                    <a:pt x="613" y="207"/>
                  </a:lnTo>
                  <a:lnTo>
                    <a:pt x="614" y="207"/>
                  </a:lnTo>
                  <a:lnTo>
                    <a:pt x="616" y="205"/>
                  </a:lnTo>
                  <a:lnTo>
                    <a:pt x="617" y="205"/>
                  </a:lnTo>
                  <a:lnTo>
                    <a:pt x="617" y="201"/>
                  </a:lnTo>
                  <a:lnTo>
                    <a:pt x="619" y="199"/>
                  </a:lnTo>
                  <a:lnTo>
                    <a:pt x="620" y="202"/>
                  </a:lnTo>
                  <a:lnTo>
                    <a:pt x="628" y="208"/>
                  </a:lnTo>
                  <a:lnTo>
                    <a:pt x="628" y="202"/>
                  </a:lnTo>
                  <a:lnTo>
                    <a:pt x="629" y="204"/>
                  </a:lnTo>
                  <a:lnTo>
                    <a:pt x="629" y="207"/>
                  </a:lnTo>
                  <a:lnTo>
                    <a:pt x="631" y="207"/>
                  </a:lnTo>
                  <a:lnTo>
                    <a:pt x="632" y="224"/>
                  </a:lnTo>
                  <a:lnTo>
                    <a:pt x="641" y="233"/>
                  </a:lnTo>
                  <a:lnTo>
                    <a:pt x="646" y="233"/>
                  </a:lnTo>
                  <a:lnTo>
                    <a:pt x="647" y="235"/>
                  </a:lnTo>
                  <a:lnTo>
                    <a:pt x="651" y="241"/>
                  </a:lnTo>
                  <a:lnTo>
                    <a:pt x="651" y="242"/>
                  </a:lnTo>
                  <a:lnTo>
                    <a:pt x="654" y="245"/>
                  </a:lnTo>
                  <a:lnTo>
                    <a:pt x="657" y="245"/>
                  </a:lnTo>
                  <a:lnTo>
                    <a:pt x="657" y="247"/>
                  </a:lnTo>
                  <a:lnTo>
                    <a:pt x="662" y="253"/>
                  </a:lnTo>
                  <a:lnTo>
                    <a:pt x="660" y="254"/>
                  </a:lnTo>
                  <a:lnTo>
                    <a:pt x="665" y="256"/>
                  </a:lnTo>
                  <a:lnTo>
                    <a:pt x="666" y="265"/>
                  </a:lnTo>
                  <a:lnTo>
                    <a:pt x="668" y="269"/>
                  </a:lnTo>
                  <a:lnTo>
                    <a:pt x="669" y="266"/>
                  </a:lnTo>
                  <a:lnTo>
                    <a:pt x="669" y="271"/>
                  </a:lnTo>
                  <a:lnTo>
                    <a:pt x="669" y="277"/>
                  </a:lnTo>
                  <a:lnTo>
                    <a:pt x="672" y="290"/>
                  </a:lnTo>
                  <a:lnTo>
                    <a:pt x="671" y="290"/>
                  </a:lnTo>
                  <a:lnTo>
                    <a:pt x="669" y="292"/>
                  </a:lnTo>
                  <a:lnTo>
                    <a:pt x="671" y="293"/>
                  </a:lnTo>
                  <a:lnTo>
                    <a:pt x="671" y="295"/>
                  </a:lnTo>
                  <a:lnTo>
                    <a:pt x="672" y="296"/>
                  </a:lnTo>
                  <a:lnTo>
                    <a:pt x="677" y="314"/>
                  </a:lnTo>
                  <a:lnTo>
                    <a:pt x="672" y="350"/>
                  </a:lnTo>
                  <a:lnTo>
                    <a:pt x="671" y="350"/>
                  </a:lnTo>
                  <a:lnTo>
                    <a:pt x="669" y="356"/>
                  </a:lnTo>
                  <a:lnTo>
                    <a:pt x="669" y="368"/>
                  </a:lnTo>
                  <a:lnTo>
                    <a:pt x="668" y="370"/>
                  </a:lnTo>
                  <a:lnTo>
                    <a:pt x="668" y="371"/>
                  </a:lnTo>
                  <a:lnTo>
                    <a:pt x="660" y="388"/>
                  </a:lnTo>
                  <a:lnTo>
                    <a:pt x="659" y="389"/>
                  </a:lnTo>
                  <a:lnTo>
                    <a:pt x="659" y="392"/>
                  </a:lnTo>
                  <a:lnTo>
                    <a:pt x="660" y="394"/>
                  </a:lnTo>
                  <a:lnTo>
                    <a:pt x="656" y="398"/>
                  </a:lnTo>
                  <a:lnTo>
                    <a:pt x="653" y="400"/>
                  </a:lnTo>
                  <a:lnTo>
                    <a:pt x="654" y="401"/>
                  </a:lnTo>
                  <a:lnTo>
                    <a:pt x="648" y="403"/>
                  </a:lnTo>
                  <a:lnTo>
                    <a:pt x="643" y="416"/>
                  </a:lnTo>
                  <a:lnTo>
                    <a:pt x="640" y="416"/>
                  </a:lnTo>
                  <a:lnTo>
                    <a:pt x="640" y="418"/>
                  </a:lnTo>
                  <a:lnTo>
                    <a:pt x="641" y="419"/>
                  </a:lnTo>
                  <a:lnTo>
                    <a:pt x="641" y="422"/>
                  </a:lnTo>
                  <a:lnTo>
                    <a:pt x="640" y="427"/>
                  </a:lnTo>
                  <a:lnTo>
                    <a:pt x="638" y="427"/>
                  </a:lnTo>
                  <a:lnTo>
                    <a:pt x="638" y="430"/>
                  </a:lnTo>
                  <a:lnTo>
                    <a:pt x="635" y="433"/>
                  </a:lnTo>
                  <a:lnTo>
                    <a:pt x="631" y="449"/>
                  </a:lnTo>
                  <a:lnTo>
                    <a:pt x="629" y="448"/>
                  </a:lnTo>
                  <a:lnTo>
                    <a:pt x="626" y="453"/>
                  </a:lnTo>
                  <a:lnTo>
                    <a:pt x="625" y="455"/>
                  </a:lnTo>
                  <a:lnTo>
                    <a:pt x="625" y="458"/>
                  </a:lnTo>
                  <a:lnTo>
                    <a:pt x="623" y="459"/>
                  </a:lnTo>
                  <a:lnTo>
                    <a:pt x="622" y="461"/>
                  </a:lnTo>
                  <a:lnTo>
                    <a:pt x="620" y="471"/>
                  </a:lnTo>
                  <a:lnTo>
                    <a:pt x="622" y="473"/>
                  </a:lnTo>
                  <a:lnTo>
                    <a:pt x="617" y="486"/>
                  </a:lnTo>
                  <a:lnTo>
                    <a:pt x="619" y="494"/>
                  </a:lnTo>
                  <a:lnTo>
                    <a:pt x="617" y="498"/>
                  </a:lnTo>
                  <a:lnTo>
                    <a:pt x="616" y="497"/>
                  </a:lnTo>
                  <a:lnTo>
                    <a:pt x="614" y="497"/>
                  </a:lnTo>
                  <a:lnTo>
                    <a:pt x="614" y="501"/>
                  </a:lnTo>
                  <a:lnTo>
                    <a:pt x="590" y="503"/>
                  </a:lnTo>
                  <a:lnTo>
                    <a:pt x="574" y="513"/>
                  </a:lnTo>
                  <a:lnTo>
                    <a:pt x="571" y="516"/>
                  </a:lnTo>
                  <a:lnTo>
                    <a:pt x="571" y="518"/>
                  </a:lnTo>
                  <a:lnTo>
                    <a:pt x="566" y="521"/>
                  </a:lnTo>
                  <a:lnTo>
                    <a:pt x="565" y="522"/>
                  </a:lnTo>
                  <a:lnTo>
                    <a:pt x="563" y="521"/>
                  </a:lnTo>
                  <a:lnTo>
                    <a:pt x="560" y="522"/>
                  </a:lnTo>
                  <a:lnTo>
                    <a:pt x="557" y="522"/>
                  </a:lnTo>
                  <a:lnTo>
                    <a:pt x="556" y="522"/>
                  </a:lnTo>
                  <a:lnTo>
                    <a:pt x="556" y="525"/>
                  </a:lnTo>
                  <a:lnTo>
                    <a:pt x="557" y="527"/>
                  </a:lnTo>
                  <a:lnTo>
                    <a:pt x="559" y="525"/>
                  </a:lnTo>
                  <a:lnTo>
                    <a:pt x="560" y="524"/>
                  </a:lnTo>
                  <a:lnTo>
                    <a:pt x="562" y="524"/>
                  </a:lnTo>
                  <a:lnTo>
                    <a:pt x="560" y="530"/>
                  </a:lnTo>
                  <a:lnTo>
                    <a:pt x="559" y="531"/>
                  </a:lnTo>
                  <a:lnTo>
                    <a:pt x="554" y="525"/>
                  </a:lnTo>
                  <a:lnTo>
                    <a:pt x="553" y="525"/>
                  </a:lnTo>
                  <a:lnTo>
                    <a:pt x="550" y="525"/>
                  </a:lnTo>
                  <a:lnTo>
                    <a:pt x="548" y="522"/>
                  </a:lnTo>
                  <a:lnTo>
                    <a:pt x="545" y="522"/>
                  </a:lnTo>
                  <a:lnTo>
                    <a:pt x="544" y="519"/>
                  </a:lnTo>
                  <a:lnTo>
                    <a:pt x="542" y="518"/>
                  </a:lnTo>
                  <a:lnTo>
                    <a:pt x="544" y="513"/>
                  </a:lnTo>
                  <a:lnTo>
                    <a:pt x="542" y="512"/>
                  </a:lnTo>
                  <a:lnTo>
                    <a:pt x="538" y="515"/>
                  </a:lnTo>
                  <a:lnTo>
                    <a:pt x="535" y="516"/>
                  </a:lnTo>
                  <a:lnTo>
                    <a:pt x="532" y="515"/>
                  </a:lnTo>
                  <a:lnTo>
                    <a:pt x="530" y="513"/>
                  </a:lnTo>
                  <a:lnTo>
                    <a:pt x="535" y="513"/>
                  </a:lnTo>
                  <a:lnTo>
                    <a:pt x="535" y="510"/>
                  </a:lnTo>
                  <a:lnTo>
                    <a:pt x="535" y="506"/>
                  </a:lnTo>
                  <a:lnTo>
                    <a:pt x="532" y="504"/>
                  </a:lnTo>
                  <a:lnTo>
                    <a:pt x="527" y="507"/>
                  </a:lnTo>
                  <a:lnTo>
                    <a:pt x="524" y="509"/>
                  </a:lnTo>
                  <a:lnTo>
                    <a:pt x="529" y="510"/>
                  </a:lnTo>
                  <a:lnTo>
                    <a:pt x="529" y="512"/>
                  </a:lnTo>
                  <a:lnTo>
                    <a:pt x="523" y="513"/>
                  </a:lnTo>
                  <a:lnTo>
                    <a:pt x="520" y="516"/>
                  </a:lnTo>
                  <a:lnTo>
                    <a:pt x="517" y="521"/>
                  </a:lnTo>
                  <a:lnTo>
                    <a:pt x="506" y="525"/>
                  </a:lnTo>
                  <a:lnTo>
                    <a:pt x="506" y="522"/>
                  </a:lnTo>
                  <a:lnTo>
                    <a:pt x="481" y="513"/>
                  </a:lnTo>
                  <a:lnTo>
                    <a:pt x="478" y="513"/>
                  </a:lnTo>
                  <a:lnTo>
                    <a:pt x="475" y="515"/>
                  </a:lnTo>
                  <a:lnTo>
                    <a:pt x="473" y="512"/>
                  </a:lnTo>
                  <a:lnTo>
                    <a:pt x="467" y="509"/>
                  </a:lnTo>
                  <a:lnTo>
                    <a:pt x="461" y="507"/>
                  </a:lnTo>
                  <a:lnTo>
                    <a:pt x="457" y="504"/>
                  </a:lnTo>
                  <a:lnTo>
                    <a:pt x="454" y="501"/>
                  </a:lnTo>
                  <a:lnTo>
                    <a:pt x="452" y="497"/>
                  </a:lnTo>
                  <a:lnTo>
                    <a:pt x="449" y="495"/>
                  </a:lnTo>
                  <a:lnTo>
                    <a:pt x="445" y="486"/>
                  </a:lnTo>
                  <a:lnTo>
                    <a:pt x="445" y="485"/>
                  </a:lnTo>
                  <a:lnTo>
                    <a:pt x="446" y="482"/>
                  </a:lnTo>
                  <a:lnTo>
                    <a:pt x="446" y="477"/>
                  </a:lnTo>
                  <a:lnTo>
                    <a:pt x="445" y="468"/>
                  </a:lnTo>
                  <a:lnTo>
                    <a:pt x="437" y="459"/>
                  </a:lnTo>
                  <a:lnTo>
                    <a:pt x="439" y="453"/>
                  </a:lnTo>
                  <a:lnTo>
                    <a:pt x="434" y="453"/>
                  </a:lnTo>
                  <a:lnTo>
                    <a:pt x="425" y="458"/>
                  </a:lnTo>
                  <a:lnTo>
                    <a:pt x="421" y="458"/>
                  </a:lnTo>
                  <a:lnTo>
                    <a:pt x="419" y="458"/>
                  </a:lnTo>
                  <a:lnTo>
                    <a:pt x="424" y="449"/>
                  </a:lnTo>
                  <a:lnTo>
                    <a:pt x="425" y="445"/>
                  </a:lnTo>
                  <a:lnTo>
                    <a:pt x="425" y="440"/>
                  </a:lnTo>
                  <a:lnTo>
                    <a:pt x="422" y="434"/>
                  </a:lnTo>
                  <a:lnTo>
                    <a:pt x="418" y="430"/>
                  </a:lnTo>
                  <a:lnTo>
                    <a:pt x="415" y="436"/>
                  </a:lnTo>
                  <a:lnTo>
                    <a:pt x="413" y="448"/>
                  </a:lnTo>
                  <a:lnTo>
                    <a:pt x="412" y="448"/>
                  </a:lnTo>
                  <a:lnTo>
                    <a:pt x="409" y="448"/>
                  </a:lnTo>
                  <a:lnTo>
                    <a:pt x="406" y="449"/>
                  </a:lnTo>
                  <a:lnTo>
                    <a:pt x="403" y="449"/>
                  </a:lnTo>
                  <a:lnTo>
                    <a:pt x="400" y="451"/>
                  </a:lnTo>
                  <a:lnTo>
                    <a:pt x="397" y="449"/>
                  </a:lnTo>
                  <a:lnTo>
                    <a:pt x="399" y="443"/>
                  </a:lnTo>
                  <a:lnTo>
                    <a:pt x="403" y="445"/>
                  </a:lnTo>
                  <a:lnTo>
                    <a:pt x="406" y="442"/>
                  </a:lnTo>
                  <a:lnTo>
                    <a:pt x="407" y="434"/>
                  </a:lnTo>
                  <a:lnTo>
                    <a:pt x="407" y="428"/>
                  </a:lnTo>
                  <a:lnTo>
                    <a:pt x="412" y="419"/>
                  </a:lnTo>
                  <a:lnTo>
                    <a:pt x="413" y="418"/>
                  </a:lnTo>
                  <a:lnTo>
                    <a:pt x="415" y="415"/>
                  </a:lnTo>
                  <a:lnTo>
                    <a:pt x="415" y="407"/>
                  </a:lnTo>
                  <a:lnTo>
                    <a:pt x="416" y="409"/>
                  </a:lnTo>
                  <a:lnTo>
                    <a:pt x="415" y="404"/>
                  </a:lnTo>
                  <a:lnTo>
                    <a:pt x="415" y="401"/>
                  </a:lnTo>
                  <a:lnTo>
                    <a:pt x="413" y="400"/>
                  </a:lnTo>
                  <a:lnTo>
                    <a:pt x="413" y="397"/>
                  </a:lnTo>
                  <a:lnTo>
                    <a:pt x="413" y="395"/>
                  </a:lnTo>
                  <a:lnTo>
                    <a:pt x="412" y="398"/>
                  </a:lnTo>
                  <a:lnTo>
                    <a:pt x="412" y="404"/>
                  </a:lnTo>
                  <a:lnTo>
                    <a:pt x="410" y="404"/>
                  </a:lnTo>
                  <a:lnTo>
                    <a:pt x="405" y="415"/>
                  </a:lnTo>
                  <a:lnTo>
                    <a:pt x="405" y="416"/>
                  </a:lnTo>
                  <a:lnTo>
                    <a:pt x="403" y="419"/>
                  </a:lnTo>
                  <a:lnTo>
                    <a:pt x="400" y="419"/>
                  </a:lnTo>
                  <a:lnTo>
                    <a:pt x="399" y="419"/>
                  </a:lnTo>
                  <a:lnTo>
                    <a:pt x="399" y="421"/>
                  </a:lnTo>
                  <a:lnTo>
                    <a:pt x="394" y="424"/>
                  </a:lnTo>
                  <a:lnTo>
                    <a:pt x="393" y="425"/>
                  </a:lnTo>
                  <a:lnTo>
                    <a:pt x="390" y="427"/>
                  </a:lnTo>
                  <a:lnTo>
                    <a:pt x="388" y="431"/>
                  </a:lnTo>
                  <a:lnTo>
                    <a:pt x="382" y="437"/>
                  </a:lnTo>
                  <a:lnTo>
                    <a:pt x="381" y="440"/>
                  </a:lnTo>
                  <a:lnTo>
                    <a:pt x="382" y="440"/>
                  </a:lnTo>
                  <a:lnTo>
                    <a:pt x="382" y="446"/>
                  </a:lnTo>
                  <a:lnTo>
                    <a:pt x="381" y="445"/>
                  </a:lnTo>
                  <a:lnTo>
                    <a:pt x="379" y="445"/>
                  </a:lnTo>
                  <a:lnTo>
                    <a:pt x="376" y="442"/>
                  </a:lnTo>
                  <a:lnTo>
                    <a:pt x="373" y="439"/>
                  </a:lnTo>
                  <a:lnTo>
                    <a:pt x="372" y="437"/>
                  </a:lnTo>
                  <a:lnTo>
                    <a:pt x="369" y="437"/>
                  </a:lnTo>
                  <a:lnTo>
                    <a:pt x="369" y="434"/>
                  </a:lnTo>
                  <a:lnTo>
                    <a:pt x="373" y="437"/>
                  </a:lnTo>
                  <a:lnTo>
                    <a:pt x="373" y="434"/>
                  </a:lnTo>
                  <a:lnTo>
                    <a:pt x="373" y="431"/>
                  </a:lnTo>
                  <a:lnTo>
                    <a:pt x="372" y="428"/>
                  </a:lnTo>
                  <a:lnTo>
                    <a:pt x="370" y="424"/>
                  </a:lnTo>
                  <a:lnTo>
                    <a:pt x="369" y="421"/>
                  </a:lnTo>
                  <a:lnTo>
                    <a:pt x="366" y="418"/>
                  </a:lnTo>
                  <a:lnTo>
                    <a:pt x="364" y="413"/>
                  </a:lnTo>
                  <a:lnTo>
                    <a:pt x="361" y="409"/>
                  </a:lnTo>
                  <a:lnTo>
                    <a:pt x="360" y="409"/>
                  </a:lnTo>
                  <a:lnTo>
                    <a:pt x="354" y="406"/>
                  </a:lnTo>
                  <a:lnTo>
                    <a:pt x="351" y="403"/>
                  </a:lnTo>
                  <a:lnTo>
                    <a:pt x="351" y="400"/>
                  </a:lnTo>
                  <a:lnTo>
                    <a:pt x="352" y="400"/>
                  </a:lnTo>
                  <a:lnTo>
                    <a:pt x="354" y="395"/>
                  </a:lnTo>
                  <a:lnTo>
                    <a:pt x="348" y="394"/>
                  </a:lnTo>
                  <a:lnTo>
                    <a:pt x="340" y="388"/>
                  </a:lnTo>
                  <a:lnTo>
                    <a:pt x="339" y="386"/>
                  </a:lnTo>
                  <a:lnTo>
                    <a:pt x="339" y="389"/>
                  </a:lnTo>
                  <a:lnTo>
                    <a:pt x="337" y="389"/>
                  </a:lnTo>
                  <a:lnTo>
                    <a:pt x="327" y="383"/>
                  </a:lnTo>
                  <a:lnTo>
                    <a:pt x="325" y="385"/>
                  </a:lnTo>
                  <a:lnTo>
                    <a:pt x="322" y="386"/>
                  </a:lnTo>
                  <a:lnTo>
                    <a:pt x="319" y="385"/>
                  </a:lnTo>
                  <a:lnTo>
                    <a:pt x="312" y="377"/>
                  </a:lnTo>
                  <a:lnTo>
                    <a:pt x="304" y="376"/>
                  </a:lnTo>
                  <a:lnTo>
                    <a:pt x="268" y="376"/>
                  </a:lnTo>
                  <a:lnTo>
                    <a:pt x="250" y="386"/>
                  </a:lnTo>
                  <a:lnTo>
                    <a:pt x="243" y="388"/>
                  </a:lnTo>
                  <a:lnTo>
                    <a:pt x="238" y="389"/>
                  </a:lnTo>
                  <a:lnTo>
                    <a:pt x="220" y="389"/>
                  </a:lnTo>
                  <a:lnTo>
                    <a:pt x="217" y="389"/>
                  </a:lnTo>
                  <a:lnTo>
                    <a:pt x="213" y="391"/>
                  </a:lnTo>
                  <a:lnTo>
                    <a:pt x="201" y="398"/>
                  </a:lnTo>
                  <a:lnTo>
                    <a:pt x="196" y="398"/>
                  </a:lnTo>
                  <a:lnTo>
                    <a:pt x="192" y="403"/>
                  </a:lnTo>
                  <a:lnTo>
                    <a:pt x="187" y="403"/>
                  </a:lnTo>
                  <a:lnTo>
                    <a:pt x="184" y="404"/>
                  </a:lnTo>
                  <a:lnTo>
                    <a:pt x="177" y="421"/>
                  </a:lnTo>
                  <a:lnTo>
                    <a:pt x="171" y="422"/>
                  </a:lnTo>
                  <a:lnTo>
                    <a:pt x="168" y="422"/>
                  </a:lnTo>
                  <a:lnTo>
                    <a:pt x="165" y="421"/>
                  </a:lnTo>
                  <a:lnTo>
                    <a:pt x="152" y="424"/>
                  </a:lnTo>
                  <a:lnTo>
                    <a:pt x="150" y="421"/>
                  </a:lnTo>
                  <a:lnTo>
                    <a:pt x="149" y="421"/>
                  </a:lnTo>
                  <a:lnTo>
                    <a:pt x="141" y="422"/>
                  </a:lnTo>
                  <a:lnTo>
                    <a:pt x="134" y="421"/>
                  </a:lnTo>
                  <a:lnTo>
                    <a:pt x="128" y="422"/>
                  </a:lnTo>
                  <a:lnTo>
                    <a:pt x="114" y="422"/>
                  </a:lnTo>
                  <a:lnTo>
                    <a:pt x="111" y="424"/>
                  </a:lnTo>
                  <a:lnTo>
                    <a:pt x="108" y="427"/>
                  </a:lnTo>
                  <a:lnTo>
                    <a:pt x="107" y="428"/>
                  </a:lnTo>
                  <a:lnTo>
                    <a:pt x="108" y="430"/>
                  </a:lnTo>
                  <a:lnTo>
                    <a:pt x="107" y="431"/>
                  </a:lnTo>
                  <a:lnTo>
                    <a:pt x="105" y="433"/>
                  </a:lnTo>
                  <a:lnTo>
                    <a:pt x="96" y="434"/>
                  </a:lnTo>
                  <a:lnTo>
                    <a:pt x="89" y="440"/>
                  </a:lnTo>
                  <a:lnTo>
                    <a:pt x="87" y="442"/>
                  </a:lnTo>
                  <a:lnTo>
                    <a:pt x="86" y="445"/>
                  </a:lnTo>
                  <a:lnTo>
                    <a:pt x="83" y="445"/>
                  </a:lnTo>
                  <a:lnTo>
                    <a:pt x="80" y="443"/>
                  </a:lnTo>
                  <a:lnTo>
                    <a:pt x="80" y="446"/>
                  </a:lnTo>
                  <a:lnTo>
                    <a:pt x="77" y="446"/>
                  </a:lnTo>
                  <a:lnTo>
                    <a:pt x="75" y="446"/>
                  </a:lnTo>
                  <a:lnTo>
                    <a:pt x="72" y="445"/>
                  </a:lnTo>
                  <a:lnTo>
                    <a:pt x="59" y="445"/>
                  </a:lnTo>
                  <a:lnTo>
                    <a:pt x="56" y="442"/>
                  </a:lnTo>
                  <a:lnTo>
                    <a:pt x="53" y="442"/>
                  </a:lnTo>
                  <a:lnTo>
                    <a:pt x="50" y="442"/>
                  </a:lnTo>
                  <a:lnTo>
                    <a:pt x="39" y="431"/>
                  </a:lnTo>
                  <a:lnTo>
                    <a:pt x="33" y="428"/>
                  </a:lnTo>
                  <a:lnTo>
                    <a:pt x="32" y="416"/>
                  </a:lnTo>
                  <a:lnTo>
                    <a:pt x="33" y="416"/>
                  </a:lnTo>
                  <a:lnTo>
                    <a:pt x="36" y="416"/>
                  </a:lnTo>
                  <a:lnTo>
                    <a:pt x="38" y="416"/>
                  </a:lnTo>
                  <a:lnTo>
                    <a:pt x="44" y="407"/>
                  </a:lnTo>
                  <a:lnTo>
                    <a:pt x="44" y="404"/>
                  </a:lnTo>
                  <a:lnTo>
                    <a:pt x="42" y="400"/>
                  </a:lnTo>
                  <a:lnTo>
                    <a:pt x="42" y="395"/>
                  </a:lnTo>
                  <a:lnTo>
                    <a:pt x="42" y="398"/>
                  </a:lnTo>
                  <a:lnTo>
                    <a:pt x="44" y="394"/>
                  </a:lnTo>
                  <a:lnTo>
                    <a:pt x="42" y="379"/>
                  </a:lnTo>
                  <a:lnTo>
                    <a:pt x="33" y="358"/>
                  </a:lnTo>
                  <a:lnTo>
                    <a:pt x="30" y="335"/>
                  </a:lnTo>
                  <a:lnTo>
                    <a:pt x="24" y="323"/>
                  </a:lnTo>
                  <a:lnTo>
                    <a:pt x="23" y="319"/>
                  </a:lnTo>
                  <a:lnTo>
                    <a:pt x="17" y="307"/>
                  </a:lnTo>
                  <a:lnTo>
                    <a:pt x="17" y="301"/>
                  </a:lnTo>
                  <a:lnTo>
                    <a:pt x="12" y="290"/>
                  </a:lnTo>
                  <a:lnTo>
                    <a:pt x="9" y="287"/>
                  </a:lnTo>
                  <a:lnTo>
                    <a:pt x="3" y="281"/>
                  </a:lnTo>
                  <a:lnTo>
                    <a:pt x="3" y="278"/>
                  </a:lnTo>
                  <a:lnTo>
                    <a:pt x="2" y="277"/>
                  </a:lnTo>
                  <a:lnTo>
                    <a:pt x="0" y="274"/>
                  </a:lnTo>
                  <a:lnTo>
                    <a:pt x="0" y="272"/>
                  </a:lnTo>
                  <a:lnTo>
                    <a:pt x="0" y="274"/>
                  </a:lnTo>
                  <a:lnTo>
                    <a:pt x="2" y="274"/>
                  </a:lnTo>
                  <a:lnTo>
                    <a:pt x="3" y="275"/>
                  </a:lnTo>
                  <a:lnTo>
                    <a:pt x="5" y="277"/>
                  </a:lnTo>
                  <a:lnTo>
                    <a:pt x="5" y="280"/>
                  </a:lnTo>
                  <a:lnTo>
                    <a:pt x="6" y="280"/>
                  </a:lnTo>
                  <a:lnTo>
                    <a:pt x="6" y="281"/>
                  </a:lnTo>
                  <a:lnTo>
                    <a:pt x="9" y="281"/>
                  </a:lnTo>
                  <a:lnTo>
                    <a:pt x="11" y="280"/>
                  </a:lnTo>
                  <a:lnTo>
                    <a:pt x="11" y="277"/>
                  </a:lnTo>
                  <a:lnTo>
                    <a:pt x="8" y="274"/>
                  </a:lnTo>
                  <a:lnTo>
                    <a:pt x="5" y="265"/>
                  </a:lnTo>
                  <a:lnTo>
                    <a:pt x="3" y="262"/>
                  </a:lnTo>
                  <a:lnTo>
                    <a:pt x="5" y="263"/>
                  </a:lnTo>
                  <a:lnTo>
                    <a:pt x="8" y="274"/>
                  </a:lnTo>
                  <a:lnTo>
                    <a:pt x="11" y="271"/>
                  </a:lnTo>
                  <a:lnTo>
                    <a:pt x="12" y="277"/>
                  </a:lnTo>
                  <a:lnTo>
                    <a:pt x="14" y="277"/>
                  </a:lnTo>
                  <a:lnTo>
                    <a:pt x="15" y="275"/>
                  </a:lnTo>
                  <a:lnTo>
                    <a:pt x="17" y="271"/>
                  </a:lnTo>
                  <a:lnTo>
                    <a:pt x="15" y="266"/>
                  </a:lnTo>
                  <a:lnTo>
                    <a:pt x="14" y="263"/>
                  </a:lnTo>
                  <a:lnTo>
                    <a:pt x="12" y="260"/>
                  </a:lnTo>
                  <a:lnTo>
                    <a:pt x="11" y="260"/>
                  </a:lnTo>
                  <a:lnTo>
                    <a:pt x="12" y="259"/>
                  </a:lnTo>
                  <a:lnTo>
                    <a:pt x="3" y="241"/>
                  </a:lnTo>
                  <a:lnTo>
                    <a:pt x="3" y="232"/>
                  </a:lnTo>
                  <a:lnTo>
                    <a:pt x="5" y="229"/>
                  </a:lnTo>
                  <a:lnTo>
                    <a:pt x="8" y="224"/>
                  </a:lnTo>
                  <a:lnTo>
                    <a:pt x="9" y="214"/>
                  </a:lnTo>
                  <a:lnTo>
                    <a:pt x="6" y="209"/>
                  </a:lnTo>
                  <a:lnTo>
                    <a:pt x="12" y="196"/>
                  </a:lnTo>
                  <a:lnTo>
                    <a:pt x="14" y="195"/>
                  </a:lnTo>
                  <a:close/>
                </a:path>
              </a:pathLst>
            </a:custGeom>
            <a:grpFill/>
            <a:ln w="1905">
              <a:noFill/>
              <a:round/>
              <a:headEnd/>
              <a:tailEnd/>
            </a:ln>
          </p:spPr>
          <p:txBody>
            <a:bodyPr/>
            <a:lstStyle/>
            <a:p>
              <a:endParaRPr lang="en-GB">
                <a:solidFill>
                  <a:srgbClr val="000000"/>
                </a:solidFill>
                <a:latin typeface="Arial"/>
              </a:endParaRPr>
            </a:p>
          </p:txBody>
        </p:sp>
        <p:sp>
          <p:nvSpPr>
            <p:cNvPr id="89" name="Rectangle 85"/>
            <p:cNvSpPr>
              <a:spLocks noChangeArrowheads="1"/>
            </p:cNvSpPr>
            <p:nvPr/>
          </p:nvSpPr>
          <p:spPr bwMode="auto">
            <a:xfrm>
              <a:off x="2257" y="2027"/>
              <a:ext cx="2" cy="1"/>
            </a:xfrm>
            <a:prstGeom prst="rect">
              <a:avLst/>
            </a:prstGeom>
            <a:grpFill/>
            <a:ln w="1905">
              <a:noFill/>
              <a:miter lim="800000"/>
              <a:headEnd/>
              <a:tailEnd/>
            </a:ln>
          </p:spPr>
          <p:txBody>
            <a:bodyPr/>
            <a:lstStyle/>
            <a:p>
              <a:endParaRPr lang="en-GB">
                <a:solidFill>
                  <a:srgbClr val="000000"/>
                </a:solidFill>
                <a:latin typeface="Arial"/>
                <a:cs typeface="Arial" charset="0"/>
              </a:endParaRPr>
            </a:p>
          </p:txBody>
        </p:sp>
        <p:sp>
          <p:nvSpPr>
            <p:cNvPr id="90" name="Freeform 86"/>
            <p:cNvSpPr>
              <a:spLocks/>
            </p:cNvSpPr>
            <p:nvPr/>
          </p:nvSpPr>
          <p:spPr bwMode="auto">
            <a:xfrm>
              <a:off x="2262" y="2028"/>
              <a:ext cx="7" cy="3"/>
            </a:xfrm>
            <a:custGeom>
              <a:avLst/>
              <a:gdLst>
                <a:gd name="T0" fmla="*/ 6 w 7"/>
                <a:gd name="T1" fmla="*/ 3 h 3"/>
                <a:gd name="T2" fmla="*/ 7 w 7"/>
                <a:gd name="T3" fmla="*/ 2 h 3"/>
                <a:gd name="T4" fmla="*/ 6 w 7"/>
                <a:gd name="T5" fmla="*/ 2 h 3"/>
                <a:gd name="T6" fmla="*/ 0 w 7"/>
                <a:gd name="T7" fmla="*/ 0 h 3"/>
                <a:gd name="T8" fmla="*/ 0 w 7"/>
                <a:gd name="T9" fmla="*/ 2 h 3"/>
                <a:gd name="T10" fmla="*/ 1 w 7"/>
                <a:gd name="T11" fmla="*/ 3 h 3"/>
                <a:gd name="T12" fmla="*/ 3 w 7"/>
                <a:gd name="T13" fmla="*/ 3 h 3"/>
                <a:gd name="T14" fmla="*/ 6 w 7"/>
                <a:gd name="T15" fmla="*/ 3 h 3"/>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3"/>
                <a:gd name="T26" fmla="*/ 7 w 7"/>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3">
                  <a:moveTo>
                    <a:pt x="6" y="3"/>
                  </a:moveTo>
                  <a:lnTo>
                    <a:pt x="7" y="2"/>
                  </a:lnTo>
                  <a:lnTo>
                    <a:pt x="6" y="2"/>
                  </a:lnTo>
                  <a:lnTo>
                    <a:pt x="0" y="0"/>
                  </a:lnTo>
                  <a:lnTo>
                    <a:pt x="0" y="2"/>
                  </a:lnTo>
                  <a:lnTo>
                    <a:pt x="1" y="3"/>
                  </a:lnTo>
                  <a:lnTo>
                    <a:pt x="3" y="3"/>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91" name="Freeform 87"/>
            <p:cNvSpPr>
              <a:spLocks/>
            </p:cNvSpPr>
            <p:nvPr/>
          </p:nvSpPr>
          <p:spPr bwMode="auto">
            <a:xfrm>
              <a:off x="2266" y="2024"/>
              <a:ext cx="8" cy="4"/>
            </a:xfrm>
            <a:custGeom>
              <a:avLst/>
              <a:gdLst>
                <a:gd name="T0" fmla="*/ 6 w 8"/>
                <a:gd name="T1" fmla="*/ 3 h 4"/>
                <a:gd name="T2" fmla="*/ 8 w 8"/>
                <a:gd name="T3" fmla="*/ 3 h 4"/>
                <a:gd name="T4" fmla="*/ 2 w 8"/>
                <a:gd name="T5" fmla="*/ 0 h 4"/>
                <a:gd name="T6" fmla="*/ 0 w 8"/>
                <a:gd name="T7" fmla="*/ 0 h 4"/>
                <a:gd name="T8" fmla="*/ 3 w 8"/>
                <a:gd name="T9" fmla="*/ 3 h 4"/>
                <a:gd name="T10" fmla="*/ 6 w 8"/>
                <a:gd name="T11" fmla="*/ 4 h 4"/>
                <a:gd name="T12" fmla="*/ 6 w 8"/>
                <a:gd name="T13" fmla="*/ 3 h 4"/>
                <a:gd name="T14" fmla="*/ 0 60000 65536"/>
                <a:gd name="T15" fmla="*/ 0 60000 65536"/>
                <a:gd name="T16" fmla="*/ 0 60000 65536"/>
                <a:gd name="T17" fmla="*/ 0 60000 65536"/>
                <a:gd name="T18" fmla="*/ 0 60000 65536"/>
                <a:gd name="T19" fmla="*/ 0 60000 65536"/>
                <a:gd name="T20" fmla="*/ 0 60000 65536"/>
                <a:gd name="T21" fmla="*/ 0 w 8"/>
                <a:gd name="T22" fmla="*/ 0 h 4"/>
                <a:gd name="T23" fmla="*/ 8 w 8"/>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4">
                  <a:moveTo>
                    <a:pt x="6" y="3"/>
                  </a:moveTo>
                  <a:lnTo>
                    <a:pt x="8" y="3"/>
                  </a:lnTo>
                  <a:lnTo>
                    <a:pt x="2" y="0"/>
                  </a:lnTo>
                  <a:lnTo>
                    <a:pt x="0" y="0"/>
                  </a:lnTo>
                  <a:lnTo>
                    <a:pt x="3" y="3"/>
                  </a:lnTo>
                  <a:lnTo>
                    <a:pt x="6" y="4"/>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92" name="Freeform 88"/>
            <p:cNvSpPr>
              <a:spLocks/>
            </p:cNvSpPr>
            <p:nvPr/>
          </p:nvSpPr>
          <p:spPr bwMode="auto">
            <a:xfrm>
              <a:off x="2281" y="2022"/>
              <a:ext cx="5" cy="5"/>
            </a:xfrm>
            <a:custGeom>
              <a:avLst/>
              <a:gdLst>
                <a:gd name="T0" fmla="*/ 3 w 5"/>
                <a:gd name="T1" fmla="*/ 2 h 5"/>
                <a:gd name="T2" fmla="*/ 2 w 5"/>
                <a:gd name="T3" fmla="*/ 0 h 5"/>
                <a:gd name="T4" fmla="*/ 0 w 5"/>
                <a:gd name="T5" fmla="*/ 2 h 5"/>
                <a:gd name="T6" fmla="*/ 0 w 5"/>
                <a:gd name="T7" fmla="*/ 3 h 5"/>
                <a:gd name="T8" fmla="*/ 3 w 5"/>
                <a:gd name="T9" fmla="*/ 5 h 5"/>
                <a:gd name="T10" fmla="*/ 5 w 5"/>
                <a:gd name="T11" fmla="*/ 3 h 5"/>
                <a:gd name="T12" fmla="*/ 3 w 5"/>
                <a:gd name="T13" fmla="*/ 2 h 5"/>
                <a:gd name="T14" fmla="*/ 0 60000 65536"/>
                <a:gd name="T15" fmla="*/ 0 60000 65536"/>
                <a:gd name="T16" fmla="*/ 0 60000 65536"/>
                <a:gd name="T17" fmla="*/ 0 60000 65536"/>
                <a:gd name="T18" fmla="*/ 0 60000 65536"/>
                <a:gd name="T19" fmla="*/ 0 60000 65536"/>
                <a:gd name="T20" fmla="*/ 0 60000 65536"/>
                <a:gd name="T21" fmla="*/ 0 w 5"/>
                <a:gd name="T22" fmla="*/ 0 h 5"/>
                <a:gd name="T23" fmla="*/ 5 w 5"/>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5">
                  <a:moveTo>
                    <a:pt x="3" y="2"/>
                  </a:moveTo>
                  <a:lnTo>
                    <a:pt x="2" y="0"/>
                  </a:lnTo>
                  <a:lnTo>
                    <a:pt x="0" y="2"/>
                  </a:lnTo>
                  <a:lnTo>
                    <a:pt x="0" y="3"/>
                  </a:lnTo>
                  <a:lnTo>
                    <a:pt x="3" y="5"/>
                  </a:lnTo>
                  <a:lnTo>
                    <a:pt x="5" y="3"/>
                  </a:lnTo>
                  <a:lnTo>
                    <a:pt x="3" y="2"/>
                  </a:lnTo>
                  <a:close/>
                </a:path>
              </a:pathLst>
            </a:custGeom>
            <a:grpFill/>
            <a:ln w="1905">
              <a:noFill/>
              <a:round/>
              <a:headEnd/>
              <a:tailEnd/>
            </a:ln>
          </p:spPr>
          <p:txBody>
            <a:bodyPr/>
            <a:lstStyle/>
            <a:p>
              <a:endParaRPr lang="en-GB">
                <a:solidFill>
                  <a:srgbClr val="000000"/>
                </a:solidFill>
                <a:latin typeface="Arial"/>
              </a:endParaRPr>
            </a:p>
          </p:txBody>
        </p:sp>
        <p:sp>
          <p:nvSpPr>
            <p:cNvPr id="93" name="Freeform 89"/>
            <p:cNvSpPr>
              <a:spLocks/>
            </p:cNvSpPr>
            <p:nvPr/>
          </p:nvSpPr>
          <p:spPr bwMode="auto">
            <a:xfrm>
              <a:off x="2307" y="2043"/>
              <a:ext cx="10" cy="3"/>
            </a:xfrm>
            <a:custGeom>
              <a:avLst/>
              <a:gdLst>
                <a:gd name="T0" fmla="*/ 10 w 10"/>
                <a:gd name="T1" fmla="*/ 0 h 3"/>
                <a:gd name="T2" fmla="*/ 0 w 10"/>
                <a:gd name="T3" fmla="*/ 0 h 3"/>
                <a:gd name="T4" fmla="*/ 6 w 10"/>
                <a:gd name="T5" fmla="*/ 3 h 3"/>
                <a:gd name="T6" fmla="*/ 9 w 10"/>
                <a:gd name="T7" fmla="*/ 2 h 3"/>
                <a:gd name="T8" fmla="*/ 10 w 10"/>
                <a:gd name="T9" fmla="*/ 0 h 3"/>
                <a:gd name="T10" fmla="*/ 0 60000 65536"/>
                <a:gd name="T11" fmla="*/ 0 60000 65536"/>
                <a:gd name="T12" fmla="*/ 0 60000 65536"/>
                <a:gd name="T13" fmla="*/ 0 60000 65536"/>
                <a:gd name="T14" fmla="*/ 0 60000 65536"/>
                <a:gd name="T15" fmla="*/ 0 w 10"/>
                <a:gd name="T16" fmla="*/ 0 h 3"/>
                <a:gd name="T17" fmla="*/ 10 w 10"/>
                <a:gd name="T18" fmla="*/ 3 h 3"/>
              </a:gdLst>
              <a:ahLst/>
              <a:cxnLst>
                <a:cxn ang="T10">
                  <a:pos x="T0" y="T1"/>
                </a:cxn>
                <a:cxn ang="T11">
                  <a:pos x="T2" y="T3"/>
                </a:cxn>
                <a:cxn ang="T12">
                  <a:pos x="T4" y="T5"/>
                </a:cxn>
                <a:cxn ang="T13">
                  <a:pos x="T6" y="T7"/>
                </a:cxn>
                <a:cxn ang="T14">
                  <a:pos x="T8" y="T9"/>
                </a:cxn>
              </a:cxnLst>
              <a:rect l="T15" t="T16" r="T17" b="T18"/>
              <a:pathLst>
                <a:path w="10" h="3">
                  <a:moveTo>
                    <a:pt x="10" y="0"/>
                  </a:moveTo>
                  <a:lnTo>
                    <a:pt x="0" y="0"/>
                  </a:lnTo>
                  <a:lnTo>
                    <a:pt x="6" y="3"/>
                  </a:lnTo>
                  <a:lnTo>
                    <a:pt x="9" y="2"/>
                  </a:lnTo>
                  <a:lnTo>
                    <a:pt x="10" y="0"/>
                  </a:lnTo>
                  <a:close/>
                </a:path>
              </a:pathLst>
            </a:custGeom>
            <a:grpFill/>
            <a:ln w="1905">
              <a:noFill/>
              <a:round/>
              <a:headEnd/>
              <a:tailEnd/>
            </a:ln>
          </p:spPr>
          <p:txBody>
            <a:bodyPr/>
            <a:lstStyle/>
            <a:p>
              <a:endParaRPr lang="en-GB">
                <a:solidFill>
                  <a:srgbClr val="000000"/>
                </a:solidFill>
                <a:latin typeface="Arial"/>
              </a:endParaRPr>
            </a:p>
          </p:txBody>
        </p:sp>
        <p:sp>
          <p:nvSpPr>
            <p:cNvPr id="94" name="Freeform 90"/>
            <p:cNvSpPr>
              <a:spLocks/>
            </p:cNvSpPr>
            <p:nvPr/>
          </p:nvSpPr>
          <p:spPr bwMode="auto">
            <a:xfrm>
              <a:off x="2317" y="2060"/>
              <a:ext cx="3" cy="1"/>
            </a:xfrm>
            <a:custGeom>
              <a:avLst/>
              <a:gdLst>
                <a:gd name="T0" fmla="*/ 3 w 3"/>
                <a:gd name="T1" fmla="*/ 1 h 1"/>
                <a:gd name="T2" fmla="*/ 3 w 3"/>
                <a:gd name="T3" fmla="*/ 0 h 1"/>
                <a:gd name="T4" fmla="*/ 2 w 3"/>
                <a:gd name="T5" fmla="*/ 0 h 1"/>
                <a:gd name="T6" fmla="*/ 0 w 3"/>
                <a:gd name="T7" fmla="*/ 1 h 1"/>
                <a:gd name="T8" fmla="*/ 2 w 3"/>
                <a:gd name="T9" fmla="*/ 1 h 1"/>
                <a:gd name="T10" fmla="*/ 3 w 3"/>
                <a:gd name="T11" fmla="*/ 1 h 1"/>
                <a:gd name="T12" fmla="*/ 0 60000 65536"/>
                <a:gd name="T13" fmla="*/ 0 60000 65536"/>
                <a:gd name="T14" fmla="*/ 0 60000 65536"/>
                <a:gd name="T15" fmla="*/ 0 60000 65536"/>
                <a:gd name="T16" fmla="*/ 0 60000 65536"/>
                <a:gd name="T17" fmla="*/ 0 60000 65536"/>
                <a:gd name="T18" fmla="*/ 0 w 3"/>
                <a:gd name="T19" fmla="*/ 0 h 1"/>
                <a:gd name="T20" fmla="*/ 3 w 3"/>
                <a:gd name="T21" fmla="*/ 1 h 1"/>
              </a:gdLst>
              <a:ahLst/>
              <a:cxnLst>
                <a:cxn ang="T12">
                  <a:pos x="T0" y="T1"/>
                </a:cxn>
                <a:cxn ang="T13">
                  <a:pos x="T2" y="T3"/>
                </a:cxn>
                <a:cxn ang="T14">
                  <a:pos x="T4" y="T5"/>
                </a:cxn>
                <a:cxn ang="T15">
                  <a:pos x="T6" y="T7"/>
                </a:cxn>
                <a:cxn ang="T16">
                  <a:pos x="T8" y="T9"/>
                </a:cxn>
                <a:cxn ang="T17">
                  <a:pos x="T10" y="T11"/>
                </a:cxn>
              </a:cxnLst>
              <a:rect l="T18" t="T19" r="T20" b="T21"/>
              <a:pathLst>
                <a:path w="3" h="1">
                  <a:moveTo>
                    <a:pt x="3" y="1"/>
                  </a:moveTo>
                  <a:lnTo>
                    <a:pt x="3" y="0"/>
                  </a:lnTo>
                  <a:lnTo>
                    <a:pt x="2" y="0"/>
                  </a:lnTo>
                  <a:lnTo>
                    <a:pt x="0" y="1"/>
                  </a:lnTo>
                  <a:lnTo>
                    <a:pt x="2" y="1"/>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95" name="Freeform 91"/>
            <p:cNvSpPr>
              <a:spLocks/>
            </p:cNvSpPr>
            <p:nvPr/>
          </p:nvSpPr>
          <p:spPr bwMode="auto">
            <a:xfrm>
              <a:off x="3462" y="2914"/>
              <a:ext cx="5" cy="11"/>
            </a:xfrm>
            <a:custGeom>
              <a:avLst/>
              <a:gdLst>
                <a:gd name="T0" fmla="*/ 2 w 5"/>
                <a:gd name="T1" fmla="*/ 2 h 11"/>
                <a:gd name="T2" fmla="*/ 3 w 5"/>
                <a:gd name="T3" fmla="*/ 2 h 11"/>
                <a:gd name="T4" fmla="*/ 3 w 5"/>
                <a:gd name="T5" fmla="*/ 6 h 11"/>
                <a:gd name="T6" fmla="*/ 5 w 5"/>
                <a:gd name="T7" fmla="*/ 9 h 11"/>
                <a:gd name="T8" fmla="*/ 5 w 5"/>
                <a:gd name="T9" fmla="*/ 11 h 11"/>
                <a:gd name="T10" fmla="*/ 3 w 5"/>
                <a:gd name="T11" fmla="*/ 11 h 11"/>
                <a:gd name="T12" fmla="*/ 2 w 5"/>
                <a:gd name="T13" fmla="*/ 11 h 11"/>
                <a:gd name="T14" fmla="*/ 2 w 5"/>
                <a:gd name="T15" fmla="*/ 9 h 11"/>
                <a:gd name="T16" fmla="*/ 0 w 5"/>
                <a:gd name="T17" fmla="*/ 8 h 11"/>
                <a:gd name="T18" fmla="*/ 0 w 5"/>
                <a:gd name="T19" fmla="*/ 6 h 11"/>
                <a:gd name="T20" fmla="*/ 0 w 5"/>
                <a:gd name="T21" fmla="*/ 2 h 11"/>
                <a:gd name="T22" fmla="*/ 2 w 5"/>
                <a:gd name="T23" fmla="*/ 0 h 11"/>
                <a:gd name="T24" fmla="*/ 2 w 5"/>
                <a:gd name="T25" fmla="*/ 2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
                <a:gd name="T40" fmla="*/ 0 h 11"/>
                <a:gd name="T41" fmla="*/ 5 w 5"/>
                <a:gd name="T42" fmla="*/ 11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 h="11">
                  <a:moveTo>
                    <a:pt x="2" y="2"/>
                  </a:moveTo>
                  <a:lnTo>
                    <a:pt x="3" y="2"/>
                  </a:lnTo>
                  <a:lnTo>
                    <a:pt x="3" y="6"/>
                  </a:lnTo>
                  <a:lnTo>
                    <a:pt x="5" y="9"/>
                  </a:lnTo>
                  <a:lnTo>
                    <a:pt x="5" y="11"/>
                  </a:lnTo>
                  <a:lnTo>
                    <a:pt x="3" y="11"/>
                  </a:lnTo>
                  <a:lnTo>
                    <a:pt x="2" y="11"/>
                  </a:lnTo>
                  <a:lnTo>
                    <a:pt x="2" y="9"/>
                  </a:lnTo>
                  <a:lnTo>
                    <a:pt x="0" y="8"/>
                  </a:lnTo>
                  <a:lnTo>
                    <a:pt x="0" y="6"/>
                  </a:lnTo>
                  <a:lnTo>
                    <a:pt x="0" y="2"/>
                  </a:lnTo>
                  <a:lnTo>
                    <a:pt x="2" y="0"/>
                  </a:lnTo>
                  <a:lnTo>
                    <a:pt x="2" y="2"/>
                  </a:lnTo>
                  <a:close/>
                </a:path>
              </a:pathLst>
            </a:custGeom>
            <a:grpFill/>
            <a:ln w="1905">
              <a:noFill/>
              <a:round/>
              <a:headEnd/>
              <a:tailEnd/>
            </a:ln>
          </p:spPr>
          <p:txBody>
            <a:bodyPr/>
            <a:lstStyle/>
            <a:p>
              <a:endParaRPr lang="en-GB">
                <a:solidFill>
                  <a:srgbClr val="000000"/>
                </a:solidFill>
                <a:latin typeface="Arial"/>
              </a:endParaRPr>
            </a:p>
          </p:txBody>
        </p:sp>
        <p:sp>
          <p:nvSpPr>
            <p:cNvPr id="96" name="Freeform 92"/>
            <p:cNvSpPr>
              <a:spLocks/>
            </p:cNvSpPr>
            <p:nvPr/>
          </p:nvSpPr>
          <p:spPr bwMode="auto">
            <a:xfrm>
              <a:off x="3468" y="2931"/>
              <a:ext cx="5" cy="3"/>
            </a:xfrm>
            <a:custGeom>
              <a:avLst/>
              <a:gdLst>
                <a:gd name="T0" fmla="*/ 5 w 5"/>
                <a:gd name="T1" fmla="*/ 1 h 3"/>
                <a:gd name="T2" fmla="*/ 5 w 5"/>
                <a:gd name="T3" fmla="*/ 3 h 3"/>
                <a:gd name="T4" fmla="*/ 3 w 5"/>
                <a:gd name="T5" fmla="*/ 1 h 3"/>
                <a:gd name="T6" fmla="*/ 2 w 5"/>
                <a:gd name="T7" fmla="*/ 1 h 3"/>
                <a:gd name="T8" fmla="*/ 0 w 5"/>
                <a:gd name="T9" fmla="*/ 0 h 3"/>
                <a:gd name="T10" fmla="*/ 2 w 5"/>
                <a:gd name="T11" fmla="*/ 0 h 3"/>
                <a:gd name="T12" fmla="*/ 5 w 5"/>
                <a:gd name="T13" fmla="*/ 1 h 3"/>
                <a:gd name="T14" fmla="*/ 0 60000 65536"/>
                <a:gd name="T15" fmla="*/ 0 60000 65536"/>
                <a:gd name="T16" fmla="*/ 0 60000 65536"/>
                <a:gd name="T17" fmla="*/ 0 60000 65536"/>
                <a:gd name="T18" fmla="*/ 0 60000 65536"/>
                <a:gd name="T19" fmla="*/ 0 60000 65536"/>
                <a:gd name="T20" fmla="*/ 0 60000 65536"/>
                <a:gd name="T21" fmla="*/ 0 w 5"/>
                <a:gd name="T22" fmla="*/ 0 h 3"/>
                <a:gd name="T23" fmla="*/ 5 w 5"/>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3">
                  <a:moveTo>
                    <a:pt x="5" y="1"/>
                  </a:moveTo>
                  <a:lnTo>
                    <a:pt x="5" y="3"/>
                  </a:lnTo>
                  <a:lnTo>
                    <a:pt x="3" y="1"/>
                  </a:lnTo>
                  <a:lnTo>
                    <a:pt x="2" y="1"/>
                  </a:lnTo>
                  <a:lnTo>
                    <a:pt x="0" y="0"/>
                  </a:lnTo>
                  <a:lnTo>
                    <a:pt x="2" y="0"/>
                  </a:lnTo>
                  <a:lnTo>
                    <a:pt x="5" y="1"/>
                  </a:lnTo>
                  <a:close/>
                </a:path>
              </a:pathLst>
            </a:custGeom>
            <a:grpFill/>
            <a:ln w="1905">
              <a:noFill/>
              <a:round/>
              <a:headEnd/>
              <a:tailEnd/>
            </a:ln>
          </p:spPr>
          <p:txBody>
            <a:bodyPr/>
            <a:lstStyle/>
            <a:p>
              <a:endParaRPr lang="en-GB">
                <a:solidFill>
                  <a:srgbClr val="000000"/>
                </a:solidFill>
                <a:latin typeface="Arial"/>
              </a:endParaRPr>
            </a:p>
          </p:txBody>
        </p:sp>
        <p:sp>
          <p:nvSpPr>
            <p:cNvPr id="97" name="Freeform 93"/>
            <p:cNvSpPr>
              <a:spLocks/>
            </p:cNvSpPr>
            <p:nvPr/>
          </p:nvSpPr>
          <p:spPr bwMode="auto">
            <a:xfrm>
              <a:off x="3480" y="2928"/>
              <a:ext cx="5" cy="6"/>
            </a:xfrm>
            <a:custGeom>
              <a:avLst/>
              <a:gdLst>
                <a:gd name="T0" fmla="*/ 3 w 5"/>
                <a:gd name="T1" fmla="*/ 0 h 6"/>
                <a:gd name="T2" fmla="*/ 3 w 5"/>
                <a:gd name="T3" fmla="*/ 1 h 6"/>
                <a:gd name="T4" fmla="*/ 5 w 5"/>
                <a:gd name="T5" fmla="*/ 4 h 6"/>
                <a:gd name="T6" fmla="*/ 3 w 5"/>
                <a:gd name="T7" fmla="*/ 6 h 6"/>
                <a:gd name="T8" fmla="*/ 3 w 5"/>
                <a:gd name="T9" fmla="*/ 4 h 6"/>
                <a:gd name="T10" fmla="*/ 2 w 5"/>
                <a:gd name="T11" fmla="*/ 3 h 6"/>
                <a:gd name="T12" fmla="*/ 0 w 5"/>
                <a:gd name="T13" fmla="*/ 3 h 6"/>
                <a:gd name="T14" fmla="*/ 0 w 5"/>
                <a:gd name="T15" fmla="*/ 1 h 6"/>
                <a:gd name="T16" fmla="*/ 2 w 5"/>
                <a:gd name="T17" fmla="*/ 1 h 6"/>
                <a:gd name="T18" fmla="*/ 3 w 5"/>
                <a:gd name="T19" fmla="*/ 1 h 6"/>
                <a:gd name="T20" fmla="*/ 3 w 5"/>
                <a:gd name="T21" fmla="*/ 0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
                <a:gd name="T34" fmla="*/ 0 h 6"/>
                <a:gd name="T35" fmla="*/ 5 w 5"/>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 h="6">
                  <a:moveTo>
                    <a:pt x="3" y="0"/>
                  </a:moveTo>
                  <a:lnTo>
                    <a:pt x="3" y="1"/>
                  </a:lnTo>
                  <a:lnTo>
                    <a:pt x="5" y="4"/>
                  </a:lnTo>
                  <a:lnTo>
                    <a:pt x="3" y="6"/>
                  </a:lnTo>
                  <a:lnTo>
                    <a:pt x="3" y="4"/>
                  </a:lnTo>
                  <a:lnTo>
                    <a:pt x="2" y="3"/>
                  </a:lnTo>
                  <a:lnTo>
                    <a:pt x="0" y="3"/>
                  </a:lnTo>
                  <a:lnTo>
                    <a:pt x="0" y="1"/>
                  </a:lnTo>
                  <a:lnTo>
                    <a:pt x="2" y="1"/>
                  </a:lnTo>
                  <a:lnTo>
                    <a:pt x="3"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98" name="Freeform 94"/>
            <p:cNvSpPr>
              <a:spLocks/>
            </p:cNvSpPr>
            <p:nvPr/>
          </p:nvSpPr>
          <p:spPr bwMode="auto">
            <a:xfrm>
              <a:off x="3492" y="2938"/>
              <a:ext cx="5" cy="6"/>
            </a:xfrm>
            <a:custGeom>
              <a:avLst/>
              <a:gdLst>
                <a:gd name="T0" fmla="*/ 5 w 5"/>
                <a:gd name="T1" fmla="*/ 2 h 6"/>
                <a:gd name="T2" fmla="*/ 3 w 5"/>
                <a:gd name="T3" fmla="*/ 5 h 6"/>
                <a:gd name="T4" fmla="*/ 5 w 5"/>
                <a:gd name="T5" fmla="*/ 5 h 6"/>
                <a:gd name="T6" fmla="*/ 3 w 5"/>
                <a:gd name="T7" fmla="*/ 6 h 6"/>
                <a:gd name="T8" fmla="*/ 2 w 5"/>
                <a:gd name="T9" fmla="*/ 5 h 6"/>
                <a:gd name="T10" fmla="*/ 2 w 5"/>
                <a:gd name="T11" fmla="*/ 3 h 6"/>
                <a:gd name="T12" fmla="*/ 0 w 5"/>
                <a:gd name="T13" fmla="*/ 2 h 6"/>
                <a:gd name="T14" fmla="*/ 2 w 5"/>
                <a:gd name="T15" fmla="*/ 0 h 6"/>
                <a:gd name="T16" fmla="*/ 2 w 5"/>
                <a:gd name="T17" fmla="*/ 2 h 6"/>
                <a:gd name="T18" fmla="*/ 5 w 5"/>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6"/>
                <a:gd name="T32" fmla="*/ 5 w 5"/>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6">
                  <a:moveTo>
                    <a:pt x="5" y="2"/>
                  </a:moveTo>
                  <a:lnTo>
                    <a:pt x="3" y="5"/>
                  </a:lnTo>
                  <a:lnTo>
                    <a:pt x="5" y="5"/>
                  </a:lnTo>
                  <a:lnTo>
                    <a:pt x="3" y="6"/>
                  </a:lnTo>
                  <a:lnTo>
                    <a:pt x="2" y="5"/>
                  </a:lnTo>
                  <a:lnTo>
                    <a:pt x="2" y="3"/>
                  </a:lnTo>
                  <a:lnTo>
                    <a:pt x="0" y="2"/>
                  </a:lnTo>
                  <a:lnTo>
                    <a:pt x="2" y="0"/>
                  </a:lnTo>
                  <a:lnTo>
                    <a:pt x="2" y="2"/>
                  </a:lnTo>
                  <a:lnTo>
                    <a:pt x="5" y="2"/>
                  </a:lnTo>
                  <a:close/>
                </a:path>
              </a:pathLst>
            </a:custGeom>
            <a:grpFill/>
            <a:ln w="1905">
              <a:noFill/>
              <a:round/>
              <a:headEnd/>
              <a:tailEnd/>
            </a:ln>
          </p:spPr>
          <p:txBody>
            <a:bodyPr/>
            <a:lstStyle/>
            <a:p>
              <a:endParaRPr lang="en-GB">
                <a:solidFill>
                  <a:srgbClr val="000000"/>
                </a:solidFill>
                <a:latin typeface="Arial"/>
              </a:endParaRPr>
            </a:p>
          </p:txBody>
        </p:sp>
        <p:sp>
          <p:nvSpPr>
            <p:cNvPr id="99" name="Freeform 95"/>
            <p:cNvSpPr>
              <a:spLocks/>
            </p:cNvSpPr>
            <p:nvPr/>
          </p:nvSpPr>
          <p:spPr bwMode="auto">
            <a:xfrm>
              <a:off x="2467" y="2539"/>
              <a:ext cx="4" cy="3"/>
            </a:xfrm>
            <a:custGeom>
              <a:avLst/>
              <a:gdLst>
                <a:gd name="T0" fmla="*/ 4 w 4"/>
                <a:gd name="T1" fmla="*/ 0 h 3"/>
                <a:gd name="T2" fmla="*/ 3 w 4"/>
                <a:gd name="T3" fmla="*/ 0 h 3"/>
                <a:gd name="T4" fmla="*/ 0 w 4"/>
                <a:gd name="T5" fmla="*/ 1 h 3"/>
                <a:gd name="T6" fmla="*/ 1 w 4"/>
                <a:gd name="T7" fmla="*/ 3 h 3"/>
                <a:gd name="T8" fmla="*/ 3 w 4"/>
                <a:gd name="T9" fmla="*/ 1 h 3"/>
                <a:gd name="T10" fmla="*/ 4 w 4"/>
                <a:gd name="T11" fmla="*/ 0 h 3"/>
                <a:gd name="T12" fmla="*/ 0 60000 65536"/>
                <a:gd name="T13" fmla="*/ 0 60000 65536"/>
                <a:gd name="T14" fmla="*/ 0 60000 65536"/>
                <a:gd name="T15" fmla="*/ 0 60000 65536"/>
                <a:gd name="T16" fmla="*/ 0 60000 65536"/>
                <a:gd name="T17" fmla="*/ 0 60000 65536"/>
                <a:gd name="T18" fmla="*/ 0 w 4"/>
                <a:gd name="T19" fmla="*/ 0 h 3"/>
                <a:gd name="T20" fmla="*/ 4 w 4"/>
                <a:gd name="T21" fmla="*/ 3 h 3"/>
              </a:gdLst>
              <a:ahLst/>
              <a:cxnLst>
                <a:cxn ang="T12">
                  <a:pos x="T0" y="T1"/>
                </a:cxn>
                <a:cxn ang="T13">
                  <a:pos x="T2" y="T3"/>
                </a:cxn>
                <a:cxn ang="T14">
                  <a:pos x="T4" y="T5"/>
                </a:cxn>
                <a:cxn ang="T15">
                  <a:pos x="T6" y="T7"/>
                </a:cxn>
                <a:cxn ang="T16">
                  <a:pos x="T8" y="T9"/>
                </a:cxn>
                <a:cxn ang="T17">
                  <a:pos x="T10" y="T11"/>
                </a:cxn>
              </a:cxnLst>
              <a:rect l="T18" t="T19" r="T20" b="T21"/>
              <a:pathLst>
                <a:path w="4" h="3">
                  <a:moveTo>
                    <a:pt x="4" y="0"/>
                  </a:moveTo>
                  <a:lnTo>
                    <a:pt x="3" y="0"/>
                  </a:lnTo>
                  <a:lnTo>
                    <a:pt x="0" y="1"/>
                  </a:lnTo>
                  <a:lnTo>
                    <a:pt x="1" y="3"/>
                  </a:lnTo>
                  <a:lnTo>
                    <a:pt x="3" y="1"/>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100" name="Freeform 96"/>
            <p:cNvSpPr>
              <a:spLocks/>
            </p:cNvSpPr>
            <p:nvPr/>
          </p:nvSpPr>
          <p:spPr bwMode="auto">
            <a:xfrm>
              <a:off x="2879" y="2661"/>
              <a:ext cx="7" cy="9"/>
            </a:xfrm>
            <a:custGeom>
              <a:avLst/>
              <a:gdLst>
                <a:gd name="T0" fmla="*/ 7 w 7"/>
                <a:gd name="T1" fmla="*/ 3 h 9"/>
                <a:gd name="T2" fmla="*/ 7 w 7"/>
                <a:gd name="T3" fmla="*/ 5 h 9"/>
                <a:gd name="T4" fmla="*/ 5 w 7"/>
                <a:gd name="T5" fmla="*/ 8 h 9"/>
                <a:gd name="T6" fmla="*/ 5 w 7"/>
                <a:gd name="T7" fmla="*/ 9 h 9"/>
                <a:gd name="T8" fmla="*/ 4 w 7"/>
                <a:gd name="T9" fmla="*/ 9 h 9"/>
                <a:gd name="T10" fmla="*/ 1 w 7"/>
                <a:gd name="T11" fmla="*/ 9 h 9"/>
                <a:gd name="T12" fmla="*/ 0 w 7"/>
                <a:gd name="T13" fmla="*/ 8 h 9"/>
                <a:gd name="T14" fmla="*/ 0 w 7"/>
                <a:gd name="T15" fmla="*/ 6 h 9"/>
                <a:gd name="T16" fmla="*/ 2 w 7"/>
                <a:gd name="T17" fmla="*/ 0 h 9"/>
                <a:gd name="T18" fmla="*/ 5 w 7"/>
                <a:gd name="T19" fmla="*/ 0 h 9"/>
                <a:gd name="T20" fmla="*/ 7 w 7"/>
                <a:gd name="T21" fmla="*/ 3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9"/>
                <a:gd name="T35" fmla="*/ 7 w 7"/>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9">
                  <a:moveTo>
                    <a:pt x="7" y="3"/>
                  </a:moveTo>
                  <a:lnTo>
                    <a:pt x="7" y="5"/>
                  </a:lnTo>
                  <a:lnTo>
                    <a:pt x="5" y="8"/>
                  </a:lnTo>
                  <a:lnTo>
                    <a:pt x="5" y="9"/>
                  </a:lnTo>
                  <a:lnTo>
                    <a:pt x="4" y="9"/>
                  </a:lnTo>
                  <a:lnTo>
                    <a:pt x="1" y="9"/>
                  </a:lnTo>
                  <a:lnTo>
                    <a:pt x="0" y="8"/>
                  </a:lnTo>
                  <a:lnTo>
                    <a:pt x="0" y="6"/>
                  </a:lnTo>
                  <a:lnTo>
                    <a:pt x="2" y="0"/>
                  </a:lnTo>
                  <a:lnTo>
                    <a:pt x="5" y="0"/>
                  </a:lnTo>
                  <a:lnTo>
                    <a:pt x="7" y="3"/>
                  </a:lnTo>
                  <a:close/>
                </a:path>
              </a:pathLst>
            </a:custGeom>
            <a:grpFill/>
            <a:ln w="1905">
              <a:noFill/>
              <a:round/>
              <a:headEnd/>
              <a:tailEnd/>
            </a:ln>
          </p:spPr>
          <p:txBody>
            <a:bodyPr/>
            <a:lstStyle/>
            <a:p>
              <a:endParaRPr lang="en-GB">
                <a:solidFill>
                  <a:srgbClr val="000000"/>
                </a:solidFill>
                <a:latin typeface="Arial"/>
              </a:endParaRPr>
            </a:p>
          </p:txBody>
        </p:sp>
        <p:sp>
          <p:nvSpPr>
            <p:cNvPr id="101" name="Freeform 97"/>
            <p:cNvSpPr>
              <a:spLocks/>
            </p:cNvSpPr>
            <p:nvPr/>
          </p:nvSpPr>
          <p:spPr bwMode="auto">
            <a:xfrm>
              <a:off x="2831" y="2748"/>
              <a:ext cx="1" cy="2"/>
            </a:xfrm>
            <a:custGeom>
              <a:avLst/>
              <a:gdLst>
                <a:gd name="T0" fmla="*/ 0 w 1"/>
                <a:gd name="T1" fmla="*/ 0 h 2"/>
                <a:gd name="T2" fmla="*/ 1 w 1"/>
                <a:gd name="T3" fmla="*/ 0 h 2"/>
                <a:gd name="T4" fmla="*/ 1 w 1"/>
                <a:gd name="T5" fmla="*/ 2 h 2"/>
                <a:gd name="T6" fmla="*/ 0 w 1"/>
                <a:gd name="T7" fmla="*/ 0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0" y="0"/>
                  </a:moveTo>
                  <a:lnTo>
                    <a:pt x="1" y="0"/>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02" name="Freeform 98"/>
            <p:cNvSpPr>
              <a:spLocks/>
            </p:cNvSpPr>
            <p:nvPr/>
          </p:nvSpPr>
          <p:spPr bwMode="auto">
            <a:xfrm>
              <a:off x="3407" y="2453"/>
              <a:ext cx="3" cy="3"/>
            </a:xfrm>
            <a:custGeom>
              <a:avLst/>
              <a:gdLst>
                <a:gd name="T0" fmla="*/ 1 w 3"/>
                <a:gd name="T1" fmla="*/ 0 h 3"/>
                <a:gd name="T2" fmla="*/ 1 w 3"/>
                <a:gd name="T3" fmla="*/ 2 h 3"/>
                <a:gd name="T4" fmla="*/ 0 w 3"/>
                <a:gd name="T5" fmla="*/ 2 h 3"/>
                <a:gd name="T6" fmla="*/ 1 w 3"/>
                <a:gd name="T7" fmla="*/ 3 h 3"/>
                <a:gd name="T8" fmla="*/ 3 w 3"/>
                <a:gd name="T9" fmla="*/ 2 h 3"/>
                <a:gd name="T10" fmla="*/ 1 w 3"/>
                <a:gd name="T11" fmla="*/ 0 h 3"/>
                <a:gd name="T12" fmla="*/ 0 w 3"/>
                <a:gd name="T13" fmla="*/ 0 h 3"/>
                <a:gd name="T14" fmla="*/ 1 w 3"/>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1" y="0"/>
                  </a:moveTo>
                  <a:lnTo>
                    <a:pt x="1" y="2"/>
                  </a:lnTo>
                  <a:lnTo>
                    <a:pt x="0" y="2"/>
                  </a:lnTo>
                  <a:lnTo>
                    <a:pt x="1" y="3"/>
                  </a:lnTo>
                  <a:lnTo>
                    <a:pt x="3" y="2"/>
                  </a:lnTo>
                  <a:lnTo>
                    <a:pt x="1" y="0"/>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03" name="Freeform 99"/>
            <p:cNvSpPr>
              <a:spLocks/>
            </p:cNvSpPr>
            <p:nvPr/>
          </p:nvSpPr>
          <p:spPr bwMode="auto">
            <a:xfrm>
              <a:off x="3405" y="2458"/>
              <a:ext cx="9" cy="4"/>
            </a:xfrm>
            <a:custGeom>
              <a:avLst/>
              <a:gdLst>
                <a:gd name="T0" fmla="*/ 6 w 9"/>
                <a:gd name="T1" fmla="*/ 3 h 4"/>
                <a:gd name="T2" fmla="*/ 5 w 9"/>
                <a:gd name="T3" fmla="*/ 4 h 4"/>
                <a:gd name="T4" fmla="*/ 5 w 9"/>
                <a:gd name="T5" fmla="*/ 3 h 4"/>
                <a:gd name="T6" fmla="*/ 5 w 9"/>
                <a:gd name="T7" fmla="*/ 1 h 4"/>
                <a:gd name="T8" fmla="*/ 3 w 9"/>
                <a:gd name="T9" fmla="*/ 0 h 4"/>
                <a:gd name="T10" fmla="*/ 2 w 9"/>
                <a:gd name="T11" fmla="*/ 0 h 4"/>
                <a:gd name="T12" fmla="*/ 0 w 9"/>
                <a:gd name="T13" fmla="*/ 1 h 4"/>
                <a:gd name="T14" fmla="*/ 2 w 9"/>
                <a:gd name="T15" fmla="*/ 1 h 4"/>
                <a:gd name="T16" fmla="*/ 3 w 9"/>
                <a:gd name="T17" fmla="*/ 1 h 4"/>
                <a:gd name="T18" fmla="*/ 3 w 9"/>
                <a:gd name="T19" fmla="*/ 3 h 4"/>
                <a:gd name="T20" fmla="*/ 2 w 9"/>
                <a:gd name="T21" fmla="*/ 3 h 4"/>
                <a:gd name="T22" fmla="*/ 2 w 9"/>
                <a:gd name="T23" fmla="*/ 4 h 4"/>
                <a:gd name="T24" fmla="*/ 9 w 9"/>
                <a:gd name="T25" fmla="*/ 4 h 4"/>
                <a:gd name="T26" fmla="*/ 8 w 9"/>
                <a:gd name="T27" fmla="*/ 3 h 4"/>
                <a:gd name="T28" fmla="*/ 6 w 9"/>
                <a:gd name="T29" fmla="*/ 3 h 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4"/>
                <a:gd name="T47" fmla="*/ 9 w 9"/>
                <a:gd name="T48" fmla="*/ 4 h 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4">
                  <a:moveTo>
                    <a:pt x="6" y="3"/>
                  </a:moveTo>
                  <a:lnTo>
                    <a:pt x="5" y="4"/>
                  </a:lnTo>
                  <a:lnTo>
                    <a:pt x="5" y="3"/>
                  </a:lnTo>
                  <a:lnTo>
                    <a:pt x="5" y="1"/>
                  </a:lnTo>
                  <a:lnTo>
                    <a:pt x="3" y="0"/>
                  </a:lnTo>
                  <a:lnTo>
                    <a:pt x="2" y="0"/>
                  </a:lnTo>
                  <a:lnTo>
                    <a:pt x="0" y="1"/>
                  </a:lnTo>
                  <a:lnTo>
                    <a:pt x="2" y="1"/>
                  </a:lnTo>
                  <a:lnTo>
                    <a:pt x="3" y="1"/>
                  </a:lnTo>
                  <a:lnTo>
                    <a:pt x="3" y="3"/>
                  </a:lnTo>
                  <a:lnTo>
                    <a:pt x="2" y="3"/>
                  </a:lnTo>
                  <a:lnTo>
                    <a:pt x="2" y="4"/>
                  </a:lnTo>
                  <a:lnTo>
                    <a:pt x="9" y="4"/>
                  </a:lnTo>
                  <a:lnTo>
                    <a:pt x="8" y="3"/>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104" name="Freeform 100"/>
            <p:cNvSpPr>
              <a:spLocks/>
            </p:cNvSpPr>
            <p:nvPr/>
          </p:nvSpPr>
          <p:spPr bwMode="auto">
            <a:xfrm>
              <a:off x="3513" y="2883"/>
              <a:ext cx="5" cy="1"/>
            </a:xfrm>
            <a:custGeom>
              <a:avLst/>
              <a:gdLst>
                <a:gd name="T0" fmla="*/ 3 w 5"/>
                <a:gd name="T1" fmla="*/ 0 h 1"/>
                <a:gd name="T2" fmla="*/ 2 w 5"/>
                <a:gd name="T3" fmla="*/ 0 h 1"/>
                <a:gd name="T4" fmla="*/ 0 w 5"/>
                <a:gd name="T5" fmla="*/ 1 h 1"/>
                <a:gd name="T6" fmla="*/ 3 w 5"/>
                <a:gd name="T7" fmla="*/ 1 h 1"/>
                <a:gd name="T8" fmla="*/ 5 w 5"/>
                <a:gd name="T9" fmla="*/ 0 h 1"/>
                <a:gd name="T10" fmla="*/ 3 w 5"/>
                <a:gd name="T11" fmla="*/ 0 h 1"/>
                <a:gd name="T12" fmla="*/ 0 60000 65536"/>
                <a:gd name="T13" fmla="*/ 0 60000 65536"/>
                <a:gd name="T14" fmla="*/ 0 60000 65536"/>
                <a:gd name="T15" fmla="*/ 0 60000 65536"/>
                <a:gd name="T16" fmla="*/ 0 60000 65536"/>
                <a:gd name="T17" fmla="*/ 0 60000 65536"/>
                <a:gd name="T18" fmla="*/ 0 w 5"/>
                <a:gd name="T19" fmla="*/ 0 h 1"/>
                <a:gd name="T20" fmla="*/ 5 w 5"/>
                <a:gd name="T21" fmla="*/ 1 h 1"/>
              </a:gdLst>
              <a:ahLst/>
              <a:cxnLst>
                <a:cxn ang="T12">
                  <a:pos x="T0" y="T1"/>
                </a:cxn>
                <a:cxn ang="T13">
                  <a:pos x="T2" y="T3"/>
                </a:cxn>
                <a:cxn ang="T14">
                  <a:pos x="T4" y="T5"/>
                </a:cxn>
                <a:cxn ang="T15">
                  <a:pos x="T6" y="T7"/>
                </a:cxn>
                <a:cxn ang="T16">
                  <a:pos x="T8" y="T9"/>
                </a:cxn>
                <a:cxn ang="T17">
                  <a:pos x="T10" y="T11"/>
                </a:cxn>
              </a:cxnLst>
              <a:rect l="T18" t="T19" r="T20" b="T21"/>
              <a:pathLst>
                <a:path w="5" h="1">
                  <a:moveTo>
                    <a:pt x="3" y="0"/>
                  </a:moveTo>
                  <a:lnTo>
                    <a:pt x="2" y="0"/>
                  </a:lnTo>
                  <a:lnTo>
                    <a:pt x="0" y="1"/>
                  </a:lnTo>
                  <a:lnTo>
                    <a:pt x="3" y="1"/>
                  </a:lnTo>
                  <a:lnTo>
                    <a:pt x="5"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105" name="Freeform 101"/>
            <p:cNvSpPr>
              <a:spLocks/>
            </p:cNvSpPr>
            <p:nvPr/>
          </p:nvSpPr>
          <p:spPr bwMode="auto">
            <a:xfrm>
              <a:off x="2326" y="1221"/>
              <a:ext cx="184" cy="125"/>
            </a:xfrm>
            <a:custGeom>
              <a:avLst/>
              <a:gdLst>
                <a:gd name="T0" fmla="*/ 68 w 184"/>
                <a:gd name="T1" fmla="*/ 113 h 125"/>
                <a:gd name="T2" fmla="*/ 36 w 184"/>
                <a:gd name="T3" fmla="*/ 108 h 125"/>
                <a:gd name="T4" fmla="*/ 35 w 184"/>
                <a:gd name="T5" fmla="*/ 102 h 125"/>
                <a:gd name="T6" fmla="*/ 44 w 184"/>
                <a:gd name="T7" fmla="*/ 87 h 125"/>
                <a:gd name="T8" fmla="*/ 41 w 184"/>
                <a:gd name="T9" fmla="*/ 83 h 125"/>
                <a:gd name="T10" fmla="*/ 33 w 184"/>
                <a:gd name="T11" fmla="*/ 69 h 125"/>
                <a:gd name="T12" fmla="*/ 15 w 184"/>
                <a:gd name="T13" fmla="*/ 72 h 125"/>
                <a:gd name="T14" fmla="*/ 23 w 184"/>
                <a:gd name="T15" fmla="*/ 63 h 125"/>
                <a:gd name="T16" fmla="*/ 38 w 184"/>
                <a:gd name="T17" fmla="*/ 62 h 125"/>
                <a:gd name="T18" fmla="*/ 41 w 184"/>
                <a:gd name="T19" fmla="*/ 57 h 125"/>
                <a:gd name="T20" fmla="*/ 45 w 184"/>
                <a:gd name="T21" fmla="*/ 45 h 125"/>
                <a:gd name="T22" fmla="*/ 38 w 184"/>
                <a:gd name="T23" fmla="*/ 42 h 125"/>
                <a:gd name="T24" fmla="*/ 26 w 184"/>
                <a:gd name="T25" fmla="*/ 39 h 125"/>
                <a:gd name="T26" fmla="*/ 8 w 184"/>
                <a:gd name="T27" fmla="*/ 42 h 125"/>
                <a:gd name="T28" fmla="*/ 14 w 184"/>
                <a:gd name="T29" fmla="*/ 39 h 125"/>
                <a:gd name="T30" fmla="*/ 6 w 184"/>
                <a:gd name="T31" fmla="*/ 30 h 125"/>
                <a:gd name="T32" fmla="*/ 21 w 184"/>
                <a:gd name="T33" fmla="*/ 33 h 125"/>
                <a:gd name="T34" fmla="*/ 17 w 184"/>
                <a:gd name="T35" fmla="*/ 27 h 125"/>
                <a:gd name="T36" fmla="*/ 15 w 184"/>
                <a:gd name="T37" fmla="*/ 18 h 125"/>
                <a:gd name="T38" fmla="*/ 24 w 184"/>
                <a:gd name="T39" fmla="*/ 23 h 125"/>
                <a:gd name="T40" fmla="*/ 33 w 184"/>
                <a:gd name="T41" fmla="*/ 26 h 125"/>
                <a:gd name="T42" fmla="*/ 27 w 184"/>
                <a:gd name="T43" fmla="*/ 14 h 125"/>
                <a:gd name="T44" fmla="*/ 32 w 184"/>
                <a:gd name="T45" fmla="*/ 9 h 125"/>
                <a:gd name="T46" fmla="*/ 24 w 184"/>
                <a:gd name="T47" fmla="*/ 6 h 125"/>
                <a:gd name="T48" fmla="*/ 32 w 184"/>
                <a:gd name="T49" fmla="*/ 3 h 125"/>
                <a:gd name="T50" fmla="*/ 48 w 184"/>
                <a:gd name="T51" fmla="*/ 18 h 125"/>
                <a:gd name="T52" fmla="*/ 54 w 184"/>
                <a:gd name="T53" fmla="*/ 30 h 125"/>
                <a:gd name="T54" fmla="*/ 48 w 184"/>
                <a:gd name="T55" fmla="*/ 36 h 125"/>
                <a:gd name="T56" fmla="*/ 53 w 184"/>
                <a:gd name="T57" fmla="*/ 45 h 125"/>
                <a:gd name="T58" fmla="*/ 62 w 184"/>
                <a:gd name="T59" fmla="*/ 47 h 125"/>
                <a:gd name="T60" fmla="*/ 71 w 184"/>
                <a:gd name="T61" fmla="*/ 39 h 125"/>
                <a:gd name="T62" fmla="*/ 81 w 184"/>
                <a:gd name="T63" fmla="*/ 29 h 125"/>
                <a:gd name="T64" fmla="*/ 85 w 184"/>
                <a:gd name="T65" fmla="*/ 20 h 125"/>
                <a:gd name="T66" fmla="*/ 97 w 184"/>
                <a:gd name="T67" fmla="*/ 17 h 125"/>
                <a:gd name="T68" fmla="*/ 108 w 184"/>
                <a:gd name="T69" fmla="*/ 36 h 125"/>
                <a:gd name="T70" fmla="*/ 109 w 184"/>
                <a:gd name="T71" fmla="*/ 15 h 125"/>
                <a:gd name="T72" fmla="*/ 121 w 184"/>
                <a:gd name="T73" fmla="*/ 17 h 125"/>
                <a:gd name="T74" fmla="*/ 132 w 184"/>
                <a:gd name="T75" fmla="*/ 15 h 125"/>
                <a:gd name="T76" fmla="*/ 139 w 184"/>
                <a:gd name="T77" fmla="*/ 0 h 125"/>
                <a:gd name="T78" fmla="*/ 147 w 184"/>
                <a:gd name="T79" fmla="*/ 11 h 125"/>
                <a:gd name="T80" fmla="*/ 159 w 184"/>
                <a:gd name="T81" fmla="*/ 11 h 125"/>
                <a:gd name="T82" fmla="*/ 163 w 184"/>
                <a:gd name="T83" fmla="*/ 9 h 125"/>
                <a:gd name="T84" fmla="*/ 165 w 184"/>
                <a:gd name="T85" fmla="*/ 26 h 125"/>
                <a:gd name="T86" fmla="*/ 171 w 184"/>
                <a:gd name="T87" fmla="*/ 38 h 125"/>
                <a:gd name="T88" fmla="*/ 181 w 184"/>
                <a:gd name="T89" fmla="*/ 48 h 125"/>
                <a:gd name="T90" fmla="*/ 184 w 184"/>
                <a:gd name="T91" fmla="*/ 59 h 125"/>
                <a:gd name="T92" fmla="*/ 177 w 184"/>
                <a:gd name="T93" fmla="*/ 71 h 125"/>
                <a:gd name="T94" fmla="*/ 168 w 184"/>
                <a:gd name="T95" fmla="*/ 77 h 125"/>
                <a:gd name="T96" fmla="*/ 162 w 184"/>
                <a:gd name="T97" fmla="*/ 92 h 125"/>
                <a:gd name="T98" fmla="*/ 153 w 184"/>
                <a:gd name="T99" fmla="*/ 89 h 125"/>
                <a:gd name="T100" fmla="*/ 123 w 184"/>
                <a:gd name="T101" fmla="*/ 107 h 125"/>
                <a:gd name="T102" fmla="*/ 102 w 184"/>
                <a:gd name="T103" fmla="*/ 123 h 125"/>
                <a:gd name="T104" fmla="*/ 85 w 184"/>
                <a:gd name="T105" fmla="*/ 122 h 12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84"/>
                <a:gd name="T160" fmla="*/ 0 h 125"/>
                <a:gd name="T161" fmla="*/ 184 w 184"/>
                <a:gd name="T162" fmla="*/ 125 h 12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84" h="125">
                  <a:moveTo>
                    <a:pt x="76" y="119"/>
                  </a:moveTo>
                  <a:lnTo>
                    <a:pt x="75" y="120"/>
                  </a:lnTo>
                  <a:lnTo>
                    <a:pt x="74" y="117"/>
                  </a:lnTo>
                  <a:lnTo>
                    <a:pt x="71" y="117"/>
                  </a:lnTo>
                  <a:lnTo>
                    <a:pt x="68" y="113"/>
                  </a:lnTo>
                  <a:lnTo>
                    <a:pt x="56" y="107"/>
                  </a:lnTo>
                  <a:lnTo>
                    <a:pt x="53" y="108"/>
                  </a:lnTo>
                  <a:lnTo>
                    <a:pt x="47" y="107"/>
                  </a:lnTo>
                  <a:lnTo>
                    <a:pt x="45" y="108"/>
                  </a:lnTo>
                  <a:lnTo>
                    <a:pt x="36" y="108"/>
                  </a:lnTo>
                  <a:lnTo>
                    <a:pt x="33" y="110"/>
                  </a:lnTo>
                  <a:lnTo>
                    <a:pt x="32" y="108"/>
                  </a:lnTo>
                  <a:lnTo>
                    <a:pt x="32" y="104"/>
                  </a:lnTo>
                  <a:lnTo>
                    <a:pt x="30" y="99"/>
                  </a:lnTo>
                  <a:lnTo>
                    <a:pt x="35" y="102"/>
                  </a:lnTo>
                  <a:lnTo>
                    <a:pt x="36" y="99"/>
                  </a:lnTo>
                  <a:lnTo>
                    <a:pt x="47" y="95"/>
                  </a:lnTo>
                  <a:lnTo>
                    <a:pt x="47" y="89"/>
                  </a:lnTo>
                  <a:lnTo>
                    <a:pt x="41" y="90"/>
                  </a:lnTo>
                  <a:lnTo>
                    <a:pt x="44" y="87"/>
                  </a:lnTo>
                  <a:lnTo>
                    <a:pt x="44" y="86"/>
                  </a:lnTo>
                  <a:lnTo>
                    <a:pt x="44" y="83"/>
                  </a:lnTo>
                  <a:lnTo>
                    <a:pt x="47" y="80"/>
                  </a:lnTo>
                  <a:lnTo>
                    <a:pt x="44" y="80"/>
                  </a:lnTo>
                  <a:lnTo>
                    <a:pt x="41" y="83"/>
                  </a:lnTo>
                  <a:lnTo>
                    <a:pt x="39" y="81"/>
                  </a:lnTo>
                  <a:lnTo>
                    <a:pt x="39" y="80"/>
                  </a:lnTo>
                  <a:lnTo>
                    <a:pt x="38" y="80"/>
                  </a:lnTo>
                  <a:lnTo>
                    <a:pt x="36" y="71"/>
                  </a:lnTo>
                  <a:lnTo>
                    <a:pt x="33" y="69"/>
                  </a:lnTo>
                  <a:lnTo>
                    <a:pt x="29" y="71"/>
                  </a:lnTo>
                  <a:lnTo>
                    <a:pt x="27" y="69"/>
                  </a:lnTo>
                  <a:lnTo>
                    <a:pt x="24" y="69"/>
                  </a:lnTo>
                  <a:lnTo>
                    <a:pt x="18" y="71"/>
                  </a:lnTo>
                  <a:lnTo>
                    <a:pt x="15" y="72"/>
                  </a:lnTo>
                  <a:lnTo>
                    <a:pt x="12" y="74"/>
                  </a:lnTo>
                  <a:lnTo>
                    <a:pt x="11" y="71"/>
                  </a:lnTo>
                  <a:lnTo>
                    <a:pt x="11" y="68"/>
                  </a:lnTo>
                  <a:lnTo>
                    <a:pt x="20" y="65"/>
                  </a:lnTo>
                  <a:lnTo>
                    <a:pt x="23" y="63"/>
                  </a:lnTo>
                  <a:lnTo>
                    <a:pt x="26" y="63"/>
                  </a:lnTo>
                  <a:lnTo>
                    <a:pt x="29" y="60"/>
                  </a:lnTo>
                  <a:lnTo>
                    <a:pt x="32" y="63"/>
                  </a:lnTo>
                  <a:lnTo>
                    <a:pt x="35" y="60"/>
                  </a:lnTo>
                  <a:lnTo>
                    <a:pt x="38" y="62"/>
                  </a:lnTo>
                  <a:lnTo>
                    <a:pt x="44" y="62"/>
                  </a:lnTo>
                  <a:lnTo>
                    <a:pt x="47" y="54"/>
                  </a:lnTo>
                  <a:lnTo>
                    <a:pt x="45" y="56"/>
                  </a:lnTo>
                  <a:lnTo>
                    <a:pt x="44" y="59"/>
                  </a:lnTo>
                  <a:lnTo>
                    <a:pt x="41" y="57"/>
                  </a:lnTo>
                  <a:lnTo>
                    <a:pt x="33" y="56"/>
                  </a:lnTo>
                  <a:lnTo>
                    <a:pt x="35" y="54"/>
                  </a:lnTo>
                  <a:lnTo>
                    <a:pt x="36" y="51"/>
                  </a:lnTo>
                  <a:lnTo>
                    <a:pt x="38" y="51"/>
                  </a:lnTo>
                  <a:lnTo>
                    <a:pt x="45" y="45"/>
                  </a:lnTo>
                  <a:lnTo>
                    <a:pt x="45" y="44"/>
                  </a:lnTo>
                  <a:lnTo>
                    <a:pt x="42" y="42"/>
                  </a:lnTo>
                  <a:lnTo>
                    <a:pt x="41" y="44"/>
                  </a:lnTo>
                  <a:lnTo>
                    <a:pt x="38" y="44"/>
                  </a:lnTo>
                  <a:lnTo>
                    <a:pt x="38" y="42"/>
                  </a:lnTo>
                  <a:lnTo>
                    <a:pt x="36" y="41"/>
                  </a:lnTo>
                  <a:lnTo>
                    <a:pt x="36" y="42"/>
                  </a:lnTo>
                  <a:lnTo>
                    <a:pt x="36" y="39"/>
                  </a:lnTo>
                  <a:lnTo>
                    <a:pt x="27" y="38"/>
                  </a:lnTo>
                  <a:lnTo>
                    <a:pt x="26" y="39"/>
                  </a:lnTo>
                  <a:lnTo>
                    <a:pt x="23" y="42"/>
                  </a:lnTo>
                  <a:lnTo>
                    <a:pt x="20" y="42"/>
                  </a:lnTo>
                  <a:lnTo>
                    <a:pt x="15" y="45"/>
                  </a:lnTo>
                  <a:lnTo>
                    <a:pt x="12" y="45"/>
                  </a:lnTo>
                  <a:lnTo>
                    <a:pt x="8" y="42"/>
                  </a:lnTo>
                  <a:lnTo>
                    <a:pt x="0" y="44"/>
                  </a:lnTo>
                  <a:lnTo>
                    <a:pt x="3" y="38"/>
                  </a:lnTo>
                  <a:lnTo>
                    <a:pt x="5" y="39"/>
                  </a:lnTo>
                  <a:lnTo>
                    <a:pt x="11" y="42"/>
                  </a:lnTo>
                  <a:lnTo>
                    <a:pt x="14" y="39"/>
                  </a:lnTo>
                  <a:lnTo>
                    <a:pt x="9" y="38"/>
                  </a:lnTo>
                  <a:lnTo>
                    <a:pt x="11" y="38"/>
                  </a:lnTo>
                  <a:lnTo>
                    <a:pt x="11" y="36"/>
                  </a:lnTo>
                  <a:lnTo>
                    <a:pt x="8" y="35"/>
                  </a:lnTo>
                  <a:lnTo>
                    <a:pt x="6" y="30"/>
                  </a:lnTo>
                  <a:lnTo>
                    <a:pt x="14" y="33"/>
                  </a:lnTo>
                  <a:lnTo>
                    <a:pt x="17" y="38"/>
                  </a:lnTo>
                  <a:lnTo>
                    <a:pt x="21" y="36"/>
                  </a:lnTo>
                  <a:lnTo>
                    <a:pt x="20" y="35"/>
                  </a:lnTo>
                  <a:lnTo>
                    <a:pt x="21" y="33"/>
                  </a:lnTo>
                  <a:lnTo>
                    <a:pt x="21" y="30"/>
                  </a:lnTo>
                  <a:lnTo>
                    <a:pt x="15" y="32"/>
                  </a:lnTo>
                  <a:lnTo>
                    <a:pt x="12" y="29"/>
                  </a:lnTo>
                  <a:lnTo>
                    <a:pt x="12" y="27"/>
                  </a:lnTo>
                  <a:lnTo>
                    <a:pt x="17" y="27"/>
                  </a:lnTo>
                  <a:lnTo>
                    <a:pt x="12" y="20"/>
                  </a:lnTo>
                  <a:lnTo>
                    <a:pt x="12" y="21"/>
                  </a:lnTo>
                  <a:lnTo>
                    <a:pt x="15" y="23"/>
                  </a:lnTo>
                  <a:lnTo>
                    <a:pt x="17" y="21"/>
                  </a:lnTo>
                  <a:lnTo>
                    <a:pt x="15" y="18"/>
                  </a:lnTo>
                  <a:lnTo>
                    <a:pt x="18" y="20"/>
                  </a:lnTo>
                  <a:lnTo>
                    <a:pt x="15" y="15"/>
                  </a:lnTo>
                  <a:lnTo>
                    <a:pt x="18" y="15"/>
                  </a:lnTo>
                  <a:lnTo>
                    <a:pt x="24" y="18"/>
                  </a:lnTo>
                  <a:lnTo>
                    <a:pt x="24" y="23"/>
                  </a:lnTo>
                  <a:lnTo>
                    <a:pt x="27" y="24"/>
                  </a:lnTo>
                  <a:lnTo>
                    <a:pt x="29" y="21"/>
                  </a:lnTo>
                  <a:lnTo>
                    <a:pt x="32" y="24"/>
                  </a:lnTo>
                  <a:lnTo>
                    <a:pt x="32" y="29"/>
                  </a:lnTo>
                  <a:lnTo>
                    <a:pt x="33" y="26"/>
                  </a:lnTo>
                  <a:lnTo>
                    <a:pt x="35" y="29"/>
                  </a:lnTo>
                  <a:lnTo>
                    <a:pt x="36" y="24"/>
                  </a:lnTo>
                  <a:lnTo>
                    <a:pt x="35" y="20"/>
                  </a:lnTo>
                  <a:lnTo>
                    <a:pt x="35" y="18"/>
                  </a:lnTo>
                  <a:lnTo>
                    <a:pt x="27" y="14"/>
                  </a:lnTo>
                  <a:lnTo>
                    <a:pt x="29" y="11"/>
                  </a:lnTo>
                  <a:lnTo>
                    <a:pt x="32" y="12"/>
                  </a:lnTo>
                  <a:lnTo>
                    <a:pt x="33" y="12"/>
                  </a:lnTo>
                  <a:lnTo>
                    <a:pt x="35" y="12"/>
                  </a:lnTo>
                  <a:lnTo>
                    <a:pt x="32" y="9"/>
                  </a:lnTo>
                  <a:lnTo>
                    <a:pt x="30" y="8"/>
                  </a:lnTo>
                  <a:lnTo>
                    <a:pt x="29" y="8"/>
                  </a:lnTo>
                  <a:lnTo>
                    <a:pt x="26" y="9"/>
                  </a:lnTo>
                  <a:lnTo>
                    <a:pt x="23" y="8"/>
                  </a:lnTo>
                  <a:lnTo>
                    <a:pt x="24" y="6"/>
                  </a:lnTo>
                  <a:lnTo>
                    <a:pt x="24" y="3"/>
                  </a:lnTo>
                  <a:lnTo>
                    <a:pt x="27" y="3"/>
                  </a:lnTo>
                  <a:lnTo>
                    <a:pt x="27" y="2"/>
                  </a:lnTo>
                  <a:lnTo>
                    <a:pt x="30" y="5"/>
                  </a:lnTo>
                  <a:lnTo>
                    <a:pt x="32" y="3"/>
                  </a:lnTo>
                  <a:lnTo>
                    <a:pt x="33" y="5"/>
                  </a:lnTo>
                  <a:lnTo>
                    <a:pt x="35" y="5"/>
                  </a:lnTo>
                  <a:lnTo>
                    <a:pt x="38" y="11"/>
                  </a:lnTo>
                  <a:lnTo>
                    <a:pt x="42" y="11"/>
                  </a:lnTo>
                  <a:lnTo>
                    <a:pt x="48" y="18"/>
                  </a:lnTo>
                  <a:lnTo>
                    <a:pt x="51" y="20"/>
                  </a:lnTo>
                  <a:lnTo>
                    <a:pt x="53" y="21"/>
                  </a:lnTo>
                  <a:lnTo>
                    <a:pt x="50" y="24"/>
                  </a:lnTo>
                  <a:lnTo>
                    <a:pt x="54" y="26"/>
                  </a:lnTo>
                  <a:lnTo>
                    <a:pt x="54" y="30"/>
                  </a:lnTo>
                  <a:lnTo>
                    <a:pt x="53" y="32"/>
                  </a:lnTo>
                  <a:lnTo>
                    <a:pt x="53" y="33"/>
                  </a:lnTo>
                  <a:lnTo>
                    <a:pt x="51" y="35"/>
                  </a:lnTo>
                  <a:lnTo>
                    <a:pt x="47" y="33"/>
                  </a:lnTo>
                  <a:lnTo>
                    <a:pt x="48" y="36"/>
                  </a:lnTo>
                  <a:lnTo>
                    <a:pt x="51" y="38"/>
                  </a:lnTo>
                  <a:lnTo>
                    <a:pt x="51" y="41"/>
                  </a:lnTo>
                  <a:lnTo>
                    <a:pt x="54" y="39"/>
                  </a:lnTo>
                  <a:lnTo>
                    <a:pt x="54" y="44"/>
                  </a:lnTo>
                  <a:lnTo>
                    <a:pt x="53" y="45"/>
                  </a:lnTo>
                  <a:lnTo>
                    <a:pt x="56" y="45"/>
                  </a:lnTo>
                  <a:lnTo>
                    <a:pt x="56" y="54"/>
                  </a:lnTo>
                  <a:lnTo>
                    <a:pt x="59" y="50"/>
                  </a:lnTo>
                  <a:lnTo>
                    <a:pt x="59" y="47"/>
                  </a:lnTo>
                  <a:lnTo>
                    <a:pt x="62" y="47"/>
                  </a:lnTo>
                  <a:lnTo>
                    <a:pt x="62" y="39"/>
                  </a:lnTo>
                  <a:lnTo>
                    <a:pt x="63" y="36"/>
                  </a:lnTo>
                  <a:lnTo>
                    <a:pt x="66" y="36"/>
                  </a:lnTo>
                  <a:lnTo>
                    <a:pt x="68" y="42"/>
                  </a:lnTo>
                  <a:lnTo>
                    <a:pt x="71" y="39"/>
                  </a:lnTo>
                  <a:lnTo>
                    <a:pt x="72" y="30"/>
                  </a:lnTo>
                  <a:lnTo>
                    <a:pt x="69" y="18"/>
                  </a:lnTo>
                  <a:lnTo>
                    <a:pt x="72" y="17"/>
                  </a:lnTo>
                  <a:lnTo>
                    <a:pt x="74" y="18"/>
                  </a:lnTo>
                  <a:lnTo>
                    <a:pt x="81" y="29"/>
                  </a:lnTo>
                  <a:lnTo>
                    <a:pt x="82" y="33"/>
                  </a:lnTo>
                  <a:lnTo>
                    <a:pt x="84" y="33"/>
                  </a:lnTo>
                  <a:lnTo>
                    <a:pt x="85" y="32"/>
                  </a:lnTo>
                  <a:lnTo>
                    <a:pt x="87" y="23"/>
                  </a:lnTo>
                  <a:lnTo>
                    <a:pt x="85" y="20"/>
                  </a:lnTo>
                  <a:lnTo>
                    <a:pt x="90" y="18"/>
                  </a:lnTo>
                  <a:lnTo>
                    <a:pt x="91" y="20"/>
                  </a:lnTo>
                  <a:lnTo>
                    <a:pt x="93" y="17"/>
                  </a:lnTo>
                  <a:lnTo>
                    <a:pt x="97" y="14"/>
                  </a:lnTo>
                  <a:lnTo>
                    <a:pt x="97" y="17"/>
                  </a:lnTo>
                  <a:lnTo>
                    <a:pt x="99" y="18"/>
                  </a:lnTo>
                  <a:lnTo>
                    <a:pt x="100" y="20"/>
                  </a:lnTo>
                  <a:lnTo>
                    <a:pt x="102" y="24"/>
                  </a:lnTo>
                  <a:lnTo>
                    <a:pt x="105" y="26"/>
                  </a:lnTo>
                  <a:lnTo>
                    <a:pt x="108" y="36"/>
                  </a:lnTo>
                  <a:lnTo>
                    <a:pt x="108" y="27"/>
                  </a:lnTo>
                  <a:lnTo>
                    <a:pt x="105" y="18"/>
                  </a:lnTo>
                  <a:lnTo>
                    <a:pt x="105" y="15"/>
                  </a:lnTo>
                  <a:lnTo>
                    <a:pt x="106" y="15"/>
                  </a:lnTo>
                  <a:lnTo>
                    <a:pt x="109" y="15"/>
                  </a:lnTo>
                  <a:lnTo>
                    <a:pt x="112" y="18"/>
                  </a:lnTo>
                  <a:lnTo>
                    <a:pt x="115" y="23"/>
                  </a:lnTo>
                  <a:lnTo>
                    <a:pt x="118" y="21"/>
                  </a:lnTo>
                  <a:lnTo>
                    <a:pt x="120" y="20"/>
                  </a:lnTo>
                  <a:lnTo>
                    <a:pt x="121" y="17"/>
                  </a:lnTo>
                  <a:lnTo>
                    <a:pt x="121" y="15"/>
                  </a:lnTo>
                  <a:lnTo>
                    <a:pt x="126" y="14"/>
                  </a:lnTo>
                  <a:lnTo>
                    <a:pt x="126" y="17"/>
                  </a:lnTo>
                  <a:lnTo>
                    <a:pt x="129" y="18"/>
                  </a:lnTo>
                  <a:lnTo>
                    <a:pt x="132" y="15"/>
                  </a:lnTo>
                  <a:lnTo>
                    <a:pt x="135" y="15"/>
                  </a:lnTo>
                  <a:lnTo>
                    <a:pt x="135" y="5"/>
                  </a:lnTo>
                  <a:lnTo>
                    <a:pt x="133" y="2"/>
                  </a:lnTo>
                  <a:lnTo>
                    <a:pt x="138" y="3"/>
                  </a:lnTo>
                  <a:lnTo>
                    <a:pt x="139" y="0"/>
                  </a:lnTo>
                  <a:lnTo>
                    <a:pt x="142" y="0"/>
                  </a:lnTo>
                  <a:lnTo>
                    <a:pt x="142" y="5"/>
                  </a:lnTo>
                  <a:lnTo>
                    <a:pt x="147" y="6"/>
                  </a:lnTo>
                  <a:lnTo>
                    <a:pt x="147" y="9"/>
                  </a:lnTo>
                  <a:lnTo>
                    <a:pt x="147" y="11"/>
                  </a:lnTo>
                  <a:lnTo>
                    <a:pt x="151" y="15"/>
                  </a:lnTo>
                  <a:lnTo>
                    <a:pt x="153" y="15"/>
                  </a:lnTo>
                  <a:lnTo>
                    <a:pt x="154" y="14"/>
                  </a:lnTo>
                  <a:lnTo>
                    <a:pt x="153" y="11"/>
                  </a:lnTo>
                  <a:lnTo>
                    <a:pt x="159" y="11"/>
                  </a:lnTo>
                  <a:lnTo>
                    <a:pt x="160" y="8"/>
                  </a:lnTo>
                  <a:lnTo>
                    <a:pt x="162" y="6"/>
                  </a:lnTo>
                  <a:lnTo>
                    <a:pt x="166" y="6"/>
                  </a:lnTo>
                  <a:lnTo>
                    <a:pt x="168" y="8"/>
                  </a:lnTo>
                  <a:lnTo>
                    <a:pt x="163" y="9"/>
                  </a:lnTo>
                  <a:lnTo>
                    <a:pt x="157" y="18"/>
                  </a:lnTo>
                  <a:lnTo>
                    <a:pt x="159" y="21"/>
                  </a:lnTo>
                  <a:lnTo>
                    <a:pt x="160" y="23"/>
                  </a:lnTo>
                  <a:lnTo>
                    <a:pt x="165" y="20"/>
                  </a:lnTo>
                  <a:lnTo>
                    <a:pt x="165" y="26"/>
                  </a:lnTo>
                  <a:lnTo>
                    <a:pt x="163" y="30"/>
                  </a:lnTo>
                  <a:lnTo>
                    <a:pt x="163" y="33"/>
                  </a:lnTo>
                  <a:lnTo>
                    <a:pt x="171" y="33"/>
                  </a:lnTo>
                  <a:lnTo>
                    <a:pt x="171" y="35"/>
                  </a:lnTo>
                  <a:lnTo>
                    <a:pt x="171" y="38"/>
                  </a:lnTo>
                  <a:lnTo>
                    <a:pt x="175" y="39"/>
                  </a:lnTo>
                  <a:lnTo>
                    <a:pt x="177" y="35"/>
                  </a:lnTo>
                  <a:lnTo>
                    <a:pt x="178" y="38"/>
                  </a:lnTo>
                  <a:lnTo>
                    <a:pt x="181" y="45"/>
                  </a:lnTo>
                  <a:lnTo>
                    <a:pt x="181" y="48"/>
                  </a:lnTo>
                  <a:lnTo>
                    <a:pt x="180" y="51"/>
                  </a:lnTo>
                  <a:lnTo>
                    <a:pt x="181" y="56"/>
                  </a:lnTo>
                  <a:lnTo>
                    <a:pt x="183" y="56"/>
                  </a:lnTo>
                  <a:lnTo>
                    <a:pt x="184" y="53"/>
                  </a:lnTo>
                  <a:lnTo>
                    <a:pt x="184" y="59"/>
                  </a:lnTo>
                  <a:lnTo>
                    <a:pt x="183" y="62"/>
                  </a:lnTo>
                  <a:lnTo>
                    <a:pt x="181" y="63"/>
                  </a:lnTo>
                  <a:lnTo>
                    <a:pt x="181" y="66"/>
                  </a:lnTo>
                  <a:lnTo>
                    <a:pt x="180" y="68"/>
                  </a:lnTo>
                  <a:lnTo>
                    <a:pt x="177" y="71"/>
                  </a:lnTo>
                  <a:lnTo>
                    <a:pt x="171" y="72"/>
                  </a:lnTo>
                  <a:lnTo>
                    <a:pt x="171" y="75"/>
                  </a:lnTo>
                  <a:lnTo>
                    <a:pt x="168" y="74"/>
                  </a:lnTo>
                  <a:lnTo>
                    <a:pt x="169" y="75"/>
                  </a:lnTo>
                  <a:lnTo>
                    <a:pt x="168" y="77"/>
                  </a:lnTo>
                  <a:lnTo>
                    <a:pt x="169" y="78"/>
                  </a:lnTo>
                  <a:lnTo>
                    <a:pt x="172" y="75"/>
                  </a:lnTo>
                  <a:lnTo>
                    <a:pt x="166" y="87"/>
                  </a:lnTo>
                  <a:lnTo>
                    <a:pt x="163" y="89"/>
                  </a:lnTo>
                  <a:lnTo>
                    <a:pt x="162" y="92"/>
                  </a:lnTo>
                  <a:lnTo>
                    <a:pt x="157" y="89"/>
                  </a:lnTo>
                  <a:lnTo>
                    <a:pt x="157" y="87"/>
                  </a:lnTo>
                  <a:lnTo>
                    <a:pt x="156" y="86"/>
                  </a:lnTo>
                  <a:lnTo>
                    <a:pt x="154" y="84"/>
                  </a:lnTo>
                  <a:lnTo>
                    <a:pt x="153" y="89"/>
                  </a:lnTo>
                  <a:lnTo>
                    <a:pt x="133" y="105"/>
                  </a:lnTo>
                  <a:lnTo>
                    <a:pt x="129" y="105"/>
                  </a:lnTo>
                  <a:lnTo>
                    <a:pt x="126" y="107"/>
                  </a:lnTo>
                  <a:lnTo>
                    <a:pt x="126" y="105"/>
                  </a:lnTo>
                  <a:lnTo>
                    <a:pt x="123" y="107"/>
                  </a:lnTo>
                  <a:lnTo>
                    <a:pt x="123" y="108"/>
                  </a:lnTo>
                  <a:lnTo>
                    <a:pt x="123" y="110"/>
                  </a:lnTo>
                  <a:lnTo>
                    <a:pt x="118" y="111"/>
                  </a:lnTo>
                  <a:lnTo>
                    <a:pt x="109" y="120"/>
                  </a:lnTo>
                  <a:lnTo>
                    <a:pt x="102" y="123"/>
                  </a:lnTo>
                  <a:lnTo>
                    <a:pt x="99" y="125"/>
                  </a:lnTo>
                  <a:lnTo>
                    <a:pt x="94" y="123"/>
                  </a:lnTo>
                  <a:lnTo>
                    <a:pt x="93" y="125"/>
                  </a:lnTo>
                  <a:lnTo>
                    <a:pt x="88" y="122"/>
                  </a:lnTo>
                  <a:lnTo>
                    <a:pt x="85" y="122"/>
                  </a:lnTo>
                  <a:lnTo>
                    <a:pt x="79" y="119"/>
                  </a:lnTo>
                  <a:lnTo>
                    <a:pt x="76" y="119"/>
                  </a:lnTo>
                  <a:close/>
                </a:path>
              </a:pathLst>
            </a:custGeom>
            <a:grpFill/>
            <a:ln w="1905">
              <a:noFill/>
              <a:round/>
              <a:headEnd/>
              <a:tailEnd/>
            </a:ln>
          </p:spPr>
          <p:txBody>
            <a:bodyPr/>
            <a:lstStyle/>
            <a:p>
              <a:endParaRPr lang="en-GB">
                <a:solidFill>
                  <a:srgbClr val="000000"/>
                </a:solidFill>
                <a:latin typeface="Arial"/>
              </a:endParaRPr>
            </a:p>
          </p:txBody>
        </p:sp>
        <p:sp>
          <p:nvSpPr>
            <p:cNvPr id="106" name="Freeform 102"/>
            <p:cNvSpPr>
              <a:spLocks/>
            </p:cNvSpPr>
            <p:nvPr/>
          </p:nvSpPr>
          <p:spPr bwMode="auto">
            <a:xfrm>
              <a:off x="2612" y="1392"/>
              <a:ext cx="6" cy="3"/>
            </a:xfrm>
            <a:custGeom>
              <a:avLst/>
              <a:gdLst>
                <a:gd name="T0" fmla="*/ 6 w 6"/>
                <a:gd name="T1" fmla="*/ 1 h 3"/>
                <a:gd name="T2" fmla="*/ 2 w 6"/>
                <a:gd name="T3" fmla="*/ 0 h 3"/>
                <a:gd name="T4" fmla="*/ 0 w 6"/>
                <a:gd name="T5" fmla="*/ 1 h 3"/>
                <a:gd name="T6" fmla="*/ 2 w 6"/>
                <a:gd name="T7" fmla="*/ 3 h 3"/>
                <a:gd name="T8" fmla="*/ 6 w 6"/>
                <a:gd name="T9" fmla="*/ 3 h 3"/>
                <a:gd name="T10" fmla="*/ 6 w 6"/>
                <a:gd name="T11" fmla="*/ 1 h 3"/>
                <a:gd name="T12" fmla="*/ 0 60000 65536"/>
                <a:gd name="T13" fmla="*/ 0 60000 65536"/>
                <a:gd name="T14" fmla="*/ 0 60000 65536"/>
                <a:gd name="T15" fmla="*/ 0 60000 65536"/>
                <a:gd name="T16" fmla="*/ 0 60000 65536"/>
                <a:gd name="T17" fmla="*/ 0 60000 65536"/>
                <a:gd name="T18" fmla="*/ 0 w 6"/>
                <a:gd name="T19" fmla="*/ 0 h 3"/>
                <a:gd name="T20" fmla="*/ 6 w 6"/>
                <a:gd name="T21" fmla="*/ 3 h 3"/>
              </a:gdLst>
              <a:ahLst/>
              <a:cxnLst>
                <a:cxn ang="T12">
                  <a:pos x="T0" y="T1"/>
                </a:cxn>
                <a:cxn ang="T13">
                  <a:pos x="T2" y="T3"/>
                </a:cxn>
                <a:cxn ang="T14">
                  <a:pos x="T4" y="T5"/>
                </a:cxn>
                <a:cxn ang="T15">
                  <a:pos x="T6" y="T7"/>
                </a:cxn>
                <a:cxn ang="T16">
                  <a:pos x="T8" y="T9"/>
                </a:cxn>
                <a:cxn ang="T17">
                  <a:pos x="T10" y="T11"/>
                </a:cxn>
              </a:cxnLst>
              <a:rect l="T18" t="T19" r="T20" b="T21"/>
              <a:pathLst>
                <a:path w="6" h="3">
                  <a:moveTo>
                    <a:pt x="6" y="1"/>
                  </a:moveTo>
                  <a:lnTo>
                    <a:pt x="2" y="0"/>
                  </a:lnTo>
                  <a:lnTo>
                    <a:pt x="0" y="1"/>
                  </a:lnTo>
                  <a:lnTo>
                    <a:pt x="2" y="3"/>
                  </a:lnTo>
                  <a:lnTo>
                    <a:pt x="6" y="3"/>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107" name="Freeform 103"/>
            <p:cNvSpPr>
              <a:spLocks/>
            </p:cNvSpPr>
            <p:nvPr/>
          </p:nvSpPr>
          <p:spPr bwMode="auto">
            <a:xfrm>
              <a:off x="2615" y="1386"/>
              <a:ext cx="9" cy="12"/>
            </a:xfrm>
            <a:custGeom>
              <a:avLst/>
              <a:gdLst>
                <a:gd name="T0" fmla="*/ 9 w 9"/>
                <a:gd name="T1" fmla="*/ 12 h 12"/>
                <a:gd name="T2" fmla="*/ 9 w 9"/>
                <a:gd name="T3" fmla="*/ 9 h 12"/>
                <a:gd name="T4" fmla="*/ 5 w 9"/>
                <a:gd name="T5" fmla="*/ 3 h 12"/>
                <a:gd name="T6" fmla="*/ 2 w 9"/>
                <a:gd name="T7" fmla="*/ 0 h 12"/>
                <a:gd name="T8" fmla="*/ 0 w 9"/>
                <a:gd name="T9" fmla="*/ 4 h 12"/>
                <a:gd name="T10" fmla="*/ 2 w 9"/>
                <a:gd name="T11" fmla="*/ 4 h 12"/>
                <a:gd name="T12" fmla="*/ 5 w 9"/>
                <a:gd name="T13" fmla="*/ 7 h 12"/>
                <a:gd name="T14" fmla="*/ 8 w 9"/>
                <a:gd name="T15" fmla="*/ 9 h 12"/>
                <a:gd name="T16" fmla="*/ 8 w 9"/>
                <a:gd name="T17" fmla="*/ 12 h 12"/>
                <a:gd name="T18" fmla="*/ 9 w 9"/>
                <a:gd name="T19" fmla="*/ 12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12"/>
                <a:gd name="T32" fmla="*/ 9 w 9"/>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12">
                  <a:moveTo>
                    <a:pt x="9" y="12"/>
                  </a:moveTo>
                  <a:lnTo>
                    <a:pt x="9" y="9"/>
                  </a:lnTo>
                  <a:lnTo>
                    <a:pt x="5" y="3"/>
                  </a:lnTo>
                  <a:lnTo>
                    <a:pt x="2" y="0"/>
                  </a:lnTo>
                  <a:lnTo>
                    <a:pt x="0" y="4"/>
                  </a:lnTo>
                  <a:lnTo>
                    <a:pt x="2" y="4"/>
                  </a:lnTo>
                  <a:lnTo>
                    <a:pt x="5" y="7"/>
                  </a:lnTo>
                  <a:lnTo>
                    <a:pt x="8" y="9"/>
                  </a:lnTo>
                  <a:lnTo>
                    <a:pt x="8" y="12"/>
                  </a:lnTo>
                  <a:lnTo>
                    <a:pt x="9" y="12"/>
                  </a:lnTo>
                  <a:close/>
                </a:path>
              </a:pathLst>
            </a:custGeom>
            <a:grpFill/>
            <a:ln w="1905">
              <a:noFill/>
              <a:round/>
              <a:headEnd/>
              <a:tailEnd/>
            </a:ln>
          </p:spPr>
          <p:txBody>
            <a:bodyPr/>
            <a:lstStyle/>
            <a:p>
              <a:endParaRPr lang="en-GB">
                <a:solidFill>
                  <a:srgbClr val="000000"/>
                </a:solidFill>
                <a:latin typeface="Arial"/>
              </a:endParaRPr>
            </a:p>
          </p:txBody>
        </p:sp>
        <p:sp>
          <p:nvSpPr>
            <p:cNvPr id="108" name="Freeform 104"/>
            <p:cNvSpPr>
              <a:spLocks/>
            </p:cNvSpPr>
            <p:nvPr/>
          </p:nvSpPr>
          <p:spPr bwMode="auto">
            <a:xfrm>
              <a:off x="2620" y="1386"/>
              <a:ext cx="7" cy="9"/>
            </a:xfrm>
            <a:custGeom>
              <a:avLst/>
              <a:gdLst>
                <a:gd name="T0" fmla="*/ 6 w 7"/>
                <a:gd name="T1" fmla="*/ 9 h 9"/>
                <a:gd name="T2" fmla="*/ 7 w 7"/>
                <a:gd name="T3" fmla="*/ 7 h 9"/>
                <a:gd name="T4" fmla="*/ 4 w 7"/>
                <a:gd name="T5" fmla="*/ 3 h 9"/>
                <a:gd name="T6" fmla="*/ 3 w 7"/>
                <a:gd name="T7" fmla="*/ 1 h 9"/>
                <a:gd name="T8" fmla="*/ 1 w 7"/>
                <a:gd name="T9" fmla="*/ 0 h 9"/>
                <a:gd name="T10" fmla="*/ 0 w 7"/>
                <a:gd name="T11" fmla="*/ 0 h 9"/>
                <a:gd name="T12" fmla="*/ 1 w 7"/>
                <a:gd name="T13" fmla="*/ 3 h 9"/>
                <a:gd name="T14" fmla="*/ 3 w 7"/>
                <a:gd name="T15" fmla="*/ 4 h 9"/>
                <a:gd name="T16" fmla="*/ 4 w 7"/>
                <a:gd name="T17" fmla="*/ 7 h 9"/>
                <a:gd name="T18" fmla="*/ 6 w 7"/>
                <a:gd name="T19" fmla="*/ 9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9"/>
                <a:gd name="T32" fmla="*/ 7 w 7"/>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9">
                  <a:moveTo>
                    <a:pt x="6" y="9"/>
                  </a:moveTo>
                  <a:lnTo>
                    <a:pt x="7" y="7"/>
                  </a:lnTo>
                  <a:lnTo>
                    <a:pt x="4" y="3"/>
                  </a:lnTo>
                  <a:lnTo>
                    <a:pt x="3" y="1"/>
                  </a:lnTo>
                  <a:lnTo>
                    <a:pt x="1" y="0"/>
                  </a:lnTo>
                  <a:lnTo>
                    <a:pt x="0" y="0"/>
                  </a:lnTo>
                  <a:lnTo>
                    <a:pt x="1" y="3"/>
                  </a:lnTo>
                  <a:lnTo>
                    <a:pt x="3" y="4"/>
                  </a:lnTo>
                  <a:lnTo>
                    <a:pt x="4" y="7"/>
                  </a:lnTo>
                  <a:lnTo>
                    <a:pt x="6" y="9"/>
                  </a:lnTo>
                  <a:close/>
                </a:path>
              </a:pathLst>
            </a:custGeom>
            <a:grpFill/>
            <a:ln w="1905">
              <a:noFill/>
              <a:round/>
              <a:headEnd/>
              <a:tailEnd/>
            </a:ln>
          </p:spPr>
          <p:txBody>
            <a:bodyPr/>
            <a:lstStyle/>
            <a:p>
              <a:endParaRPr lang="en-GB">
                <a:solidFill>
                  <a:srgbClr val="000000"/>
                </a:solidFill>
                <a:latin typeface="Arial"/>
              </a:endParaRPr>
            </a:p>
          </p:txBody>
        </p:sp>
        <p:sp>
          <p:nvSpPr>
            <p:cNvPr id="109" name="Freeform 105"/>
            <p:cNvSpPr>
              <a:spLocks/>
            </p:cNvSpPr>
            <p:nvPr/>
          </p:nvSpPr>
          <p:spPr bwMode="auto">
            <a:xfrm>
              <a:off x="2626" y="1386"/>
              <a:ext cx="4" cy="4"/>
            </a:xfrm>
            <a:custGeom>
              <a:avLst/>
              <a:gdLst>
                <a:gd name="T0" fmla="*/ 3 w 4"/>
                <a:gd name="T1" fmla="*/ 1 h 4"/>
                <a:gd name="T2" fmla="*/ 4 w 4"/>
                <a:gd name="T3" fmla="*/ 1 h 4"/>
                <a:gd name="T4" fmla="*/ 0 w 4"/>
                <a:gd name="T5" fmla="*/ 0 h 4"/>
                <a:gd name="T6" fmla="*/ 0 w 4"/>
                <a:gd name="T7" fmla="*/ 1 h 4"/>
                <a:gd name="T8" fmla="*/ 1 w 4"/>
                <a:gd name="T9" fmla="*/ 3 h 4"/>
                <a:gd name="T10" fmla="*/ 1 w 4"/>
                <a:gd name="T11" fmla="*/ 4 h 4"/>
                <a:gd name="T12" fmla="*/ 3 w 4"/>
                <a:gd name="T13" fmla="*/ 4 h 4"/>
                <a:gd name="T14" fmla="*/ 3 w 4"/>
                <a:gd name="T15" fmla="*/ 1 h 4"/>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4"/>
                <a:gd name="T26" fmla="*/ 4 w 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4">
                  <a:moveTo>
                    <a:pt x="3" y="1"/>
                  </a:moveTo>
                  <a:lnTo>
                    <a:pt x="4" y="1"/>
                  </a:lnTo>
                  <a:lnTo>
                    <a:pt x="0" y="0"/>
                  </a:lnTo>
                  <a:lnTo>
                    <a:pt x="0" y="1"/>
                  </a:lnTo>
                  <a:lnTo>
                    <a:pt x="1" y="3"/>
                  </a:lnTo>
                  <a:lnTo>
                    <a:pt x="1" y="4"/>
                  </a:lnTo>
                  <a:lnTo>
                    <a:pt x="3" y="4"/>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110" name="Freeform 106"/>
            <p:cNvSpPr>
              <a:spLocks/>
            </p:cNvSpPr>
            <p:nvPr/>
          </p:nvSpPr>
          <p:spPr bwMode="auto">
            <a:xfrm>
              <a:off x="2623" y="1401"/>
              <a:ext cx="4" cy="4"/>
            </a:xfrm>
            <a:custGeom>
              <a:avLst/>
              <a:gdLst>
                <a:gd name="T0" fmla="*/ 4 w 4"/>
                <a:gd name="T1" fmla="*/ 4 h 4"/>
                <a:gd name="T2" fmla="*/ 4 w 4"/>
                <a:gd name="T3" fmla="*/ 1 h 4"/>
                <a:gd name="T4" fmla="*/ 4 w 4"/>
                <a:gd name="T5" fmla="*/ 0 h 4"/>
                <a:gd name="T6" fmla="*/ 1 w 4"/>
                <a:gd name="T7" fmla="*/ 0 h 4"/>
                <a:gd name="T8" fmla="*/ 0 w 4"/>
                <a:gd name="T9" fmla="*/ 0 h 4"/>
                <a:gd name="T10" fmla="*/ 0 w 4"/>
                <a:gd name="T11" fmla="*/ 1 h 4"/>
                <a:gd name="T12" fmla="*/ 1 w 4"/>
                <a:gd name="T13" fmla="*/ 3 h 4"/>
                <a:gd name="T14" fmla="*/ 3 w 4"/>
                <a:gd name="T15" fmla="*/ 4 h 4"/>
                <a:gd name="T16" fmla="*/ 4 w 4"/>
                <a:gd name="T17" fmla="*/ 4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4" y="4"/>
                  </a:moveTo>
                  <a:lnTo>
                    <a:pt x="4" y="1"/>
                  </a:lnTo>
                  <a:lnTo>
                    <a:pt x="4" y="0"/>
                  </a:lnTo>
                  <a:lnTo>
                    <a:pt x="1" y="0"/>
                  </a:lnTo>
                  <a:lnTo>
                    <a:pt x="0" y="0"/>
                  </a:lnTo>
                  <a:lnTo>
                    <a:pt x="0" y="1"/>
                  </a:lnTo>
                  <a:lnTo>
                    <a:pt x="1" y="3"/>
                  </a:lnTo>
                  <a:lnTo>
                    <a:pt x="3" y="4"/>
                  </a:lnTo>
                  <a:lnTo>
                    <a:pt x="4" y="4"/>
                  </a:lnTo>
                  <a:close/>
                </a:path>
              </a:pathLst>
            </a:custGeom>
            <a:grpFill/>
            <a:ln w="1905">
              <a:noFill/>
              <a:round/>
              <a:headEnd/>
              <a:tailEnd/>
            </a:ln>
          </p:spPr>
          <p:txBody>
            <a:bodyPr/>
            <a:lstStyle/>
            <a:p>
              <a:endParaRPr lang="en-GB">
                <a:solidFill>
                  <a:srgbClr val="000000"/>
                </a:solidFill>
                <a:latin typeface="Arial"/>
              </a:endParaRPr>
            </a:p>
          </p:txBody>
        </p:sp>
        <p:sp>
          <p:nvSpPr>
            <p:cNvPr id="111" name="Freeform 107"/>
            <p:cNvSpPr>
              <a:spLocks/>
            </p:cNvSpPr>
            <p:nvPr/>
          </p:nvSpPr>
          <p:spPr bwMode="auto">
            <a:xfrm>
              <a:off x="2621" y="1408"/>
              <a:ext cx="3" cy="9"/>
            </a:xfrm>
            <a:custGeom>
              <a:avLst/>
              <a:gdLst>
                <a:gd name="T0" fmla="*/ 2 w 3"/>
                <a:gd name="T1" fmla="*/ 2 h 9"/>
                <a:gd name="T2" fmla="*/ 0 w 3"/>
                <a:gd name="T3" fmla="*/ 0 h 9"/>
                <a:gd name="T4" fmla="*/ 0 w 3"/>
                <a:gd name="T5" fmla="*/ 3 h 9"/>
                <a:gd name="T6" fmla="*/ 0 w 3"/>
                <a:gd name="T7" fmla="*/ 8 h 9"/>
                <a:gd name="T8" fmla="*/ 2 w 3"/>
                <a:gd name="T9" fmla="*/ 9 h 9"/>
                <a:gd name="T10" fmla="*/ 3 w 3"/>
                <a:gd name="T11" fmla="*/ 9 h 9"/>
                <a:gd name="T12" fmla="*/ 3 w 3"/>
                <a:gd name="T13" fmla="*/ 8 h 9"/>
                <a:gd name="T14" fmla="*/ 3 w 3"/>
                <a:gd name="T15" fmla="*/ 5 h 9"/>
                <a:gd name="T16" fmla="*/ 2 w 3"/>
                <a:gd name="T17" fmla="*/ 2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9"/>
                <a:gd name="T29" fmla="*/ 3 w 3"/>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9">
                  <a:moveTo>
                    <a:pt x="2" y="2"/>
                  </a:moveTo>
                  <a:lnTo>
                    <a:pt x="0" y="0"/>
                  </a:lnTo>
                  <a:lnTo>
                    <a:pt x="0" y="3"/>
                  </a:lnTo>
                  <a:lnTo>
                    <a:pt x="0" y="8"/>
                  </a:lnTo>
                  <a:lnTo>
                    <a:pt x="2" y="9"/>
                  </a:lnTo>
                  <a:lnTo>
                    <a:pt x="3" y="9"/>
                  </a:lnTo>
                  <a:lnTo>
                    <a:pt x="3" y="8"/>
                  </a:lnTo>
                  <a:lnTo>
                    <a:pt x="3" y="5"/>
                  </a:lnTo>
                  <a:lnTo>
                    <a:pt x="2" y="2"/>
                  </a:lnTo>
                  <a:close/>
                </a:path>
              </a:pathLst>
            </a:custGeom>
            <a:grpFill/>
            <a:ln w="1905">
              <a:noFill/>
              <a:round/>
              <a:headEnd/>
              <a:tailEnd/>
            </a:ln>
          </p:spPr>
          <p:txBody>
            <a:bodyPr/>
            <a:lstStyle/>
            <a:p>
              <a:endParaRPr lang="en-GB">
                <a:solidFill>
                  <a:srgbClr val="000000"/>
                </a:solidFill>
                <a:latin typeface="Arial"/>
              </a:endParaRPr>
            </a:p>
          </p:txBody>
        </p:sp>
        <p:sp>
          <p:nvSpPr>
            <p:cNvPr id="112" name="Freeform 108"/>
            <p:cNvSpPr>
              <a:spLocks/>
            </p:cNvSpPr>
            <p:nvPr/>
          </p:nvSpPr>
          <p:spPr bwMode="auto">
            <a:xfrm>
              <a:off x="2982" y="1614"/>
              <a:ext cx="7" cy="7"/>
            </a:xfrm>
            <a:custGeom>
              <a:avLst/>
              <a:gdLst>
                <a:gd name="T0" fmla="*/ 7 w 7"/>
                <a:gd name="T1" fmla="*/ 7 h 7"/>
                <a:gd name="T2" fmla="*/ 6 w 7"/>
                <a:gd name="T3" fmla="*/ 3 h 7"/>
                <a:gd name="T4" fmla="*/ 3 w 7"/>
                <a:gd name="T5" fmla="*/ 0 h 7"/>
                <a:gd name="T6" fmla="*/ 1 w 7"/>
                <a:gd name="T7" fmla="*/ 0 h 7"/>
                <a:gd name="T8" fmla="*/ 0 w 7"/>
                <a:gd name="T9" fmla="*/ 4 h 7"/>
                <a:gd name="T10" fmla="*/ 1 w 7"/>
                <a:gd name="T11" fmla="*/ 6 h 7"/>
                <a:gd name="T12" fmla="*/ 3 w 7"/>
                <a:gd name="T13" fmla="*/ 7 h 7"/>
                <a:gd name="T14" fmla="*/ 7 w 7"/>
                <a:gd name="T15" fmla="*/ 7 h 7"/>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7"/>
                <a:gd name="T26" fmla="*/ 7 w 7"/>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7">
                  <a:moveTo>
                    <a:pt x="7" y="7"/>
                  </a:moveTo>
                  <a:lnTo>
                    <a:pt x="6" y="3"/>
                  </a:lnTo>
                  <a:lnTo>
                    <a:pt x="3" y="0"/>
                  </a:lnTo>
                  <a:lnTo>
                    <a:pt x="1" y="0"/>
                  </a:lnTo>
                  <a:lnTo>
                    <a:pt x="0" y="4"/>
                  </a:lnTo>
                  <a:lnTo>
                    <a:pt x="1" y="6"/>
                  </a:lnTo>
                  <a:lnTo>
                    <a:pt x="3" y="7"/>
                  </a:lnTo>
                  <a:lnTo>
                    <a:pt x="7" y="7"/>
                  </a:lnTo>
                  <a:close/>
                </a:path>
              </a:pathLst>
            </a:custGeom>
            <a:grpFill/>
            <a:ln w="1905">
              <a:noFill/>
              <a:round/>
              <a:headEnd/>
              <a:tailEnd/>
            </a:ln>
          </p:spPr>
          <p:txBody>
            <a:bodyPr/>
            <a:lstStyle/>
            <a:p>
              <a:endParaRPr lang="en-GB">
                <a:solidFill>
                  <a:srgbClr val="000000"/>
                </a:solidFill>
                <a:latin typeface="Arial"/>
              </a:endParaRPr>
            </a:p>
          </p:txBody>
        </p:sp>
        <p:sp>
          <p:nvSpPr>
            <p:cNvPr id="113" name="Freeform 109"/>
            <p:cNvSpPr>
              <a:spLocks/>
            </p:cNvSpPr>
            <p:nvPr/>
          </p:nvSpPr>
          <p:spPr bwMode="auto">
            <a:xfrm>
              <a:off x="2935" y="1623"/>
              <a:ext cx="6" cy="10"/>
            </a:xfrm>
            <a:custGeom>
              <a:avLst/>
              <a:gdLst>
                <a:gd name="T0" fmla="*/ 0 w 6"/>
                <a:gd name="T1" fmla="*/ 0 h 10"/>
                <a:gd name="T2" fmla="*/ 2 w 6"/>
                <a:gd name="T3" fmla="*/ 0 h 10"/>
                <a:gd name="T4" fmla="*/ 3 w 6"/>
                <a:gd name="T5" fmla="*/ 0 h 10"/>
                <a:gd name="T6" fmla="*/ 3 w 6"/>
                <a:gd name="T7" fmla="*/ 1 h 10"/>
                <a:gd name="T8" fmla="*/ 6 w 6"/>
                <a:gd name="T9" fmla="*/ 3 h 10"/>
                <a:gd name="T10" fmla="*/ 6 w 6"/>
                <a:gd name="T11" fmla="*/ 4 h 10"/>
                <a:gd name="T12" fmla="*/ 5 w 6"/>
                <a:gd name="T13" fmla="*/ 6 h 10"/>
                <a:gd name="T14" fmla="*/ 3 w 6"/>
                <a:gd name="T15" fmla="*/ 10 h 10"/>
                <a:gd name="T16" fmla="*/ 3 w 6"/>
                <a:gd name="T17" fmla="*/ 6 h 10"/>
                <a:gd name="T18" fmla="*/ 2 w 6"/>
                <a:gd name="T19" fmla="*/ 4 h 10"/>
                <a:gd name="T20" fmla="*/ 2 w 6"/>
                <a:gd name="T21" fmla="*/ 3 h 10"/>
                <a:gd name="T22" fmla="*/ 0 w 6"/>
                <a:gd name="T23" fmla="*/ 3 h 10"/>
                <a:gd name="T24" fmla="*/ 0 w 6"/>
                <a:gd name="T25" fmla="*/ 0 h 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
                <a:gd name="T40" fmla="*/ 0 h 10"/>
                <a:gd name="T41" fmla="*/ 6 w 6"/>
                <a:gd name="T42" fmla="*/ 10 h 1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 h="10">
                  <a:moveTo>
                    <a:pt x="0" y="0"/>
                  </a:moveTo>
                  <a:lnTo>
                    <a:pt x="2" y="0"/>
                  </a:lnTo>
                  <a:lnTo>
                    <a:pt x="3" y="0"/>
                  </a:lnTo>
                  <a:lnTo>
                    <a:pt x="3" y="1"/>
                  </a:lnTo>
                  <a:lnTo>
                    <a:pt x="6" y="3"/>
                  </a:lnTo>
                  <a:lnTo>
                    <a:pt x="6" y="4"/>
                  </a:lnTo>
                  <a:lnTo>
                    <a:pt x="5" y="6"/>
                  </a:lnTo>
                  <a:lnTo>
                    <a:pt x="3" y="10"/>
                  </a:lnTo>
                  <a:lnTo>
                    <a:pt x="3" y="6"/>
                  </a:lnTo>
                  <a:lnTo>
                    <a:pt x="2" y="4"/>
                  </a:lnTo>
                  <a:lnTo>
                    <a:pt x="2" y="3"/>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14" name="Freeform 110"/>
            <p:cNvSpPr>
              <a:spLocks/>
            </p:cNvSpPr>
            <p:nvPr/>
          </p:nvSpPr>
          <p:spPr bwMode="auto">
            <a:xfrm>
              <a:off x="2922" y="1623"/>
              <a:ext cx="13" cy="9"/>
            </a:xfrm>
            <a:custGeom>
              <a:avLst/>
              <a:gdLst>
                <a:gd name="T0" fmla="*/ 4 w 13"/>
                <a:gd name="T1" fmla="*/ 0 h 9"/>
                <a:gd name="T2" fmla="*/ 6 w 13"/>
                <a:gd name="T3" fmla="*/ 0 h 9"/>
                <a:gd name="T4" fmla="*/ 6 w 13"/>
                <a:gd name="T5" fmla="*/ 1 h 9"/>
                <a:gd name="T6" fmla="*/ 7 w 13"/>
                <a:gd name="T7" fmla="*/ 1 h 9"/>
                <a:gd name="T8" fmla="*/ 7 w 13"/>
                <a:gd name="T9" fmla="*/ 3 h 9"/>
                <a:gd name="T10" fmla="*/ 9 w 13"/>
                <a:gd name="T11" fmla="*/ 3 h 9"/>
                <a:gd name="T12" fmla="*/ 10 w 13"/>
                <a:gd name="T13" fmla="*/ 3 h 9"/>
                <a:gd name="T14" fmla="*/ 10 w 13"/>
                <a:gd name="T15" fmla="*/ 1 h 9"/>
                <a:gd name="T16" fmla="*/ 12 w 13"/>
                <a:gd name="T17" fmla="*/ 1 h 9"/>
                <a:gd name="T18" fmla="*/ 12 w 13"/>
                <a:gd name="T19" fmla="*/ 3 h 9"/>
                <a:gd name="T20" fmla="*/ 13 w 13"/>
                <a:gd name="T21" fmla="*/ 4 h 9"/>
                <a:gd name="T22" fmla="*/ 13 w 13"/>
                <a:gd name="T23" fmla="*/ 7 h 9"/>
                <a:gd name="T24" fmla="*/ 12 w 13"/>
                <a:gd name="T25" fmla="*/ 9 h 9"/>
                <a:gd name="T26" fmla="*/ 10 w 13"/>
                <a:gd name="T27" fmla="*/ 7 h 9"/>
                <a:gd name="T28" fmla="*/ 9 w 13"/>
                <a:gd name="T29" fmla="*/ 9 h 9"/>
                <a:gd name="T30" fmla="*/ 7 w 13"/>
                <a:gd name="T31" fmla="*/ 9 h 9"/>
                <a:gd name="T32" fmla="*/ 4 w 13"/>
                <a:gd name="T33" fmla="*/ 7 h 9"/>
                <a:gd name="T34" fmla="*/ 1 w 13"/>
                <a:gd name="T35" fmla="*/ 6 h 9"/>
                <a:gd name="T36" fmla="*/ 0 w 13"/>
                <a:gd name="T37" fmla="*/ 4 h 9"/>
                <a:gd name="T38" fmla="*/ 1 w 13"/>
                <a:gd name="T39" fmla="*/ 4 h 9"/>
                <a:gd name="T40" fmla="*/ 3 w 13"/>
                <a:gd name="T41" fmla="*/ 3 h 9"/>
                <a:gd name="T42" fmla="*/ 1 w 13"/>
                <a:gd name="T43" fmla="*/ 3 h 9"/>
                <a:gd name="T44" fmla="*/ 1 w 13"/>
                <a:gd name="T45" fmla="*/ 1 h 9"/>
                <a:gd name="T46" fmla="*/ 1 w 13"/>
                <a:gd name="T47" fmla="*/ 0 h 9"/>
                <a:gd name="T48" fmla="*/ 4 w 13"/>
                <a:gd name="T49" fmla="*/ 0 h 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
                <a:gd name="T76" fmla="*/ 0 h 9"/>
                <a:gd name="T77" fmla="*/ 13 w 13"/>
                <a:gd name="T78" fmla="*/ 9 h 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 h="9">
                  <a:moveTo>
                    <a:pt x="4" y="0"/>
                  </a:moveTo>
                  <a:lnTo>
                    <a:pt x="6" y="0"/>
                  </a:lnTo>
                  <a:lnTo>
                    <a:pt x="6" y="1"/>
                  </a:lnTo>
                  <a:lnTo>
                    <a:pt x="7" y="1"/>
                  </a:lnTo>
                  <a:lnTo>
                    <a:pt x="7" y="3"/>
                  </a:lnTo>
                  <a:lnTo>
                    <a:pt x="9" y="3"/>
                  </a:lnTo>
                  <a:lnTo>
                    <a:pt x="10" y="3"/>
                  </a:lnTo>
                  <a:lnTo>
                    <a:pt x="10" y="1"/>
                  </a:lnTo>
                  <a:lnTo>
                    <a:pt x="12" y="1"/>
                  </a:lnTo>
                  <a:lnTo>
                    <a:pt x="12" y="3"/>
                  </a:lnTo>
                  <a:lnTo>
                    <a:pt x="13" y="4"/>
                  </a:lnTo>
                  <a:lnTo>
                    <a:pt x="13" y="7"/>
                  </a:lnTo>
                  <a:lnTo>
                    <a:pt x="12" y="9"/>
                  </a:lnTo>
                  <a:lnTo>
                    <a:pt x="10" y="7"/>
                  </a:lnTo>
                  <a:lnTo>
                    <a:pt x="9" y="9"/>
                  </a:lnTo>
                  <a:lnTo>
                    <a:pt x="7" y="9"/>
                  </a:lnTo>
                  <a:lnTo>
                    <a:pt x="4" y="7"/>
                  </a:lnTo>
                  <a:lnTo>
                    <a:pt x="1" y="6"/>
                  </a:lnTo>
                  <a:lnTo>
                    <a:pt x="0" y="4"/>
                  </a:lnTo>
                  <a:lnTo>
                    <a:pt x="1" y="4"/>
                  </a:lnTo>
                  <a:lnTo>
                    <a:pt x="3" y="3"/>
                  </a:lnTo>
                  <a:lnTo>
                    <a:pt x="1" y="3"/>
                  </a:lnTo>
                  <a:lnTo>
                    <a:pt x="1" y="1"/>
                  </a:lnTo>
                  <a:lnTo>
                    <a:pt x="1"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115" name="Freeform 111"/>
            <p:cNvSpPr>
              <a:spLocks/>
            </p:cNvSpPr>
            <p:nvPr/>
          </p:nvSpPr>
          <p:spPr bwMode="auto">
            <a:xfrm>
              <a:off x="2901" y="1603"/>
              <a:ext cx="19" cy="17"/>
            </a:xfrm>
            <a:custGeom>
              <a:avLst/>
              <a:gdLst>
                <a:gd name="T0" fmla="*/ 4 w 19"/>
                <a:gd name="T1" fmla="*/ 3 h 17"/>
                <a:gd name="T2" fmla="*/ 6 w 19"/>
                <a:gd name="T3" fmla="*/ 2 h 17"/>
                <a:gd name="T4" fmla="*/ 10 w 19"/>
                <a:gd name="T5" fmla="*/ 2 h 17"/>
                <a:gd name="T6" fmla="*/ 13 w 19"/>
                <a:gd name="T7" fmla="*/ 3 h 17"/>
                <a:gd name="T8" fmla="*/ 13 w 19"/>
                <a:gd name="T9" fmla="*/ 0 h 17"/>
                <a:gd name="T10" fmla="*/ 15 w 19"/>
                <a:gd name="T11" fmla="*/ 0 h 17"/>
                <a:gd name="T12" fmla="*/ 16 w 19"/>
                <a:gd name="T13" fmla="*/ 5 h 17"/>
                <a:gd name="T14" fmla="*/ 16 w 19"/>
                <a:gd name="T15" fmla="*/ 6 h 17"/>
                <a:gd name="T16" fmla="*/ 16 w 19"/>
                <a:gd name="T17" fmla="*/ 9 h 17"/>
                <a:gd name="T18" fmla="*/ 18 w 19"/>
                <a:gd name="T19" fmla="*/ 9 h 17"/>
                <a:gd name="T20" fmla="*/ 19 w 19"/>
                <a:gd name="T21" fmla="*/ 9 h 17"/>
                <a:gd name="T22" fmla="*/ 19 w 19"/>
                <a:gd name="T23" fmla="*/ 11 h 17"/>
                <a:gd name="T24" fmla="*/ 18 w 19"/>
                <a:gd name="T25" fmla="*/ 11 h 17"/>
                <a:gd name="T26" fmla="*/ 18 w 19"/>
                <a:gd name="T27" fmla="*/ 17 h 17"/>
                <a:gd name="T28" fmla="*/ 15 w 19"/>
                <a:gd name="T29" fmla="*/ 17 h 17"/>
                <a:gd name="T30" fmla="*/ 13 w 19"/>
                <a:gd name="T31" fmla="*/ 17 h 17"/>
                <a:gd name="T32" fmla="*/ 12 w 19"/>
                <a:gd name="T33" fmla="*/ 17 h 17"/>
                <a:gd name="T34" fmla="*/ 9 w 19"/>
                <a:gd name="T35" fmla="*/ 15 h 17"/>
                <a:gd name="T36" fmla="*/ 6 w 19"/>
                <a:gd name="T37" fmla="*/ 17 h 17"/>
                <a:gd name="T38" fmla="*/ 6 w 19"/>
                <a:gd name="T39" fmla="*/ 15 h 17"/>
                <a:gd name="T40" fmla="*/ 7 w 19"/>
                <a:gd name="T41" fmla="*/ 14 h 17"/>
                <a:gd name="T42" fmla="*/ 6 w 19"/>
                <a:gd name="T43" fmla="*/ 14 h 17"/>
                <a:gd name="T44" fmla="*/ 3 w 19"/>
                <a:gd name="T45" fmla="*/ 12 h 17"/>
                <a:gd name="T46" fmla="*/ 3 w 19"/>
                <a:gd name="T47" fmla="*/ 11 h 17"/>
                <a:gd name="T48" fmla="*/ 1 w 19"/>
                <a:gd name="T49" fmla="*/ 9 h 17"/>
                <a:gd name="T50" fmla="*/ 1 w 19"/>
                <a:gd name="T51" fmla="*/ 8 h 17"/>
                <a:gd name="T52" fmla="*/ 0 w 19"/>
                <a:gd name="T53" fmla="*/ 6 h 17"/>
                <a:gd name="T54" fmla="*/ 1 w 19"/>
                <a:gd name="T55" fmla="*/ 6 h 17"/>
                <a:gd name="T56" fmla="*/ 1 w 19"/>
                <a:gd name="T57" fmla="*/ 5 h 17"/>
                <a:gd name="T58" fmla="*/ 0 w 19"/>
                <a:gd name="T59" fmla="*/ 5 h 17"/>
                <a:gd name="T60" fmla="*/ 0 w 19"/>
                <a:gd name="T61" fmla="*/ 3 h 17"/>
                <a:gd name="T62" fmla="*/ 1 w 19"/>
                <a:gd name="T63" fmla="*/ 3 h 17"/>
                <a:gd name="T64" fmla="*/ 3 w 19"/>
                <a:gd name="T65" fmla="*/ 3 h 17"/>
                <a:gd name="T66" fmla="*/ 4 w 19"/>
                <a:gd name="T67" fmla="*/ 3 h 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9"/>
                <a:gd name="T103" fmla="*/ 0 h 17"/>
                <a:gd name="T104" fmla="*/ 19 w 19"/>
                <a:gd name="T105" fmla="*/ 17 h 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9" h="17">
                  <a:moveTo>
                    <a:pt x="4" y="3"/>
                  </a:moveTo>
                  <a:lnTo>
                    <a:pt x="6" y="2"/>
                  </a:lnTo>
                  <a:lnTo>
                    <a:pt x="10" y="2"/>
                  </a:lnTo>
                  <a:lnTo>
                    <a:pt x="13" y="3"/>
                  </a:lnTo>
                  <a:lnTo>
                    <a:pt x="13" y="0"/>
                  </a:lnTo>
                  <a:lnTo>
                    <a:pt x="15" y="0"/>
                  </a:lnTo>
                  <a:lnTo>
                    <a:pt x="16" y="5"/>
                  </a:lnTo>
                  <a:lnTo>
                    <a:pt x="16" y="6"/>
                  </a:lnTo>
                  <a:lnTo>
                    <a:pt x="16" y="9"/>
                  </a:lnTo>
                  <a:lnTo>
                    <a:pt x="18" y="9"/>
                  </a:lnTo>
                  <a:lnTo>
                    <a:pt x="19" y="9"/>
                  </a:lnTo>
                  <a:lnTo>
                    <a:pt x="19" y="11"/>
                  </a:lnTo>
                  <a:lnTo>
                    <a:pt x="18" y="11"/>
                  </a:lnTo>
                  <a:lnTo>
                    <a:pt x="18" y="17"/>
                  </a:lnTo>
                  <a:lnTo>
                    <a:pt x="15" y="17"/>
                  </a:lnTo>
                  <a:lnTo>
                    <a:pt x="13" y="17"/>
                  </a:lnTo>
                  <a:lnTo>
                    <a:pt x="12" y="17"/>
                  </a:lnTo>
                  <a:lnTo>
                    <a:pt x="9" y="15"/>
                  </a:lnTo>
                  <a:lnTo>
                    <a:pt x="6" y="17"/>
                  </a:lnTo>
                  <a:lnTo>
                    <a:pt x="6" y="15"/>
                  </a:lnTo>
                  <a:lnTo>
                    <a:pt x="7" y="14"/>
                  </a:lnTo>
                  <a:lnTo>
                    <a:pt x="6" y="14"/>
                  </a:lnTo>
                  <a:lnTo>
                    <a:pt x="3" y="12"/>
                  </a:lnTo>
                  <a:lnTo>
                    <a:pt x="3" y="11"/>
                  </a:lnTo>
                  <a:lnTo>
                    <a:pt x="1" y="9"/>
                  </a:lnTo>
                  <a:lnTo>
                    <a:pt x="1" y="8"/>
                  </a:lnTo>
                  <a:lnTo>
                    <a:pt x="0" y="6"/>
                  </a:lnTo>
                  <a:lnTo>
                    <a:pt x="1" y="6"/>
                  </a:lnTo>
                  <a:lnTo>
                    <a:pt x="1" y="5"/>
                  </a:lnTo>
                  <a:lnTo>
                    <a:pt x="0" y="5"/>
                  </a:lnTo>
                  <a:lnTo>
                    <a:pt x="0" y="3"/>
                  </a:lnTo>
                  <a:lnTo>
                    <a:pt x="1" y="3"/>
                  </a:lnTo>
                  <a:lnTo>
                    <a:pt x="3" y="3"/>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116" name="Freeform 112"/>
            <p:cNvSpPr>
              <a:spLocks/>
            </p:cNvSpPr>
            <p:nvPr/>
          </p:nvSpPr>
          <p:spPr bwMode="auto">
            <a:xfrm>
              <a:off x="2916" y="1617"/>
              <a:ext cx="6" cy="13"/>
            </a:xfrm>
            <a:custGeom>
              <a:avLst/>
              <a:gdLst>
                <a:gd name="T0" fmla="*/ 4 w 6"/>
                <a:gd name="T1" fmla="*/ 3 h 13"/>
                <a:gd name="T2" fmla="*/ 4 w 6"/>
                <a:gd name="T3" fmla="*/ 1 h 13"/>
                <a:gd name="T4" fmla="*/ 4 w 6"/>
                <a:gd name="T5" fmla="*/ 0 h 13"/>
                <a:gd name="T6" fmla="*/ 6 w 6"/>
                <a:gd name="T7" fmla="*/ 0 h 13"/>
                <a:gd name="T8" fmla="*/ 6 w 6"/>
                <a:gd name="T9" fmla="*/ 4 h 13"/>
                <a:gd name="T10" fmla="*/ 4 w 6"/>
                <a:gd name="T11" fmla="*/ 7 h 13"/>
                <a:gd name="T12" fmla="*/ 4 w 6"/>
                <a:gd name="T13" fmla="*/ 9 h 13"/>
                <a:gd name="T14" fmla="*/ 3 w 6"/>
                <a:gd name="T15" fmla="*/ 10 h 13"/>
                <a:gd name="T16" fmla="*/ 3 w 6"/>
                <a:gd name="T17" fmla="*/ 12 h 13"/>
                <a:gd name="T18" fmla="*/ 1 w 6"/>
                <a:gd name="T19" fmla="*/ 13 h 13"/>
                <a:gd name="T20" fmla="*/ 1 w 6"/>
                <a:gd name="T21" fmla="*/ 10 h 13"/>
                <a:gd name="T22" fmla="*/ 0 w 6"/>
                <a:gd name="T23" fmla="*/ 9 h 13"/>
                <a:gd name="T24" fmla="*/ 1 w 6"/>
                <a:gd name="T25" fmla="*/ 9 h 13"/>
                <a:gd name="T26" fmla="*/ 1 w 6"/>
                <a:gd name="T27" fmla="*/ 6 h 13"/>
                <a:gd name="T28" fmla="*/ 3 w 6"/>
                <a:gd name="T29" fmla="*/ 3 h 13"/>
                <a:gd name="T30" fmla="*/ 4 w 6"/>
                <a:gd name="T31" fmla="*/ 3 h 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
                <a:gd name="T49" fmla="*/ 0 h 13"/>
                <a:gd name="T50" fmla="*/ 6 w 6"/>
                <a:gd name="T51" fmla="*/ 13 h 1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 h="13">
                  <a:moveTo>
                    <a:pt x="4" y="3"/>
                  </a:moveTo>
                  <a:lnTo>
                    <a:pt x="4" y="1"/>
                  </a:lnTo>
                  <a:lnTo>
                    <a:pt x="4" y="0"/>
                  </a:lnTo>
                  <a:lnTo>
                    <a:pt x="6" y="0"/>
                  </a:lnTo>
                  <a:lnTo>
                    <a:pt x="6" y="4"/>
                  </a:lnTo>
                  <a:lnTo>
                    <a:pt x="4" y="7"/>
                  </a:lnTo>
                  <a:lnTo>
                    <a:pt x="4" y="9"/>
                  </a:lnTo>
                  <a:lnTo>
                    <a:pt x="3" y="10"/>
                  </a:lnTo>
                  <a:lnTo>
                    <a:pt x="3" y="12"/>
                  </a:lnTo>
                  <a:lnTo>
                    <a:pt x="1" y="13"/>
                  </a:lnTo>
                  <a:lnTo>
                    <a:pt x="1" y="10"/>
                  </a:lnTo>
                  <a:lnTo>
                    <a:pt x="0" y="9"/>
                  </a:lnTo>
                  <a:lnTo>
                    <a:pt x="1" y="9"/>
                  </a:lnTo>
                  <a:lnTo>
                    <a:pt x="1" y="6"/>
                  </a:lnTo>
                  <a:lnTo>
                    <a:pt x="3" y="3"/>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117" name="Freeform 113"/>
            <p:cNvSpPr>
              <a:spLocks/>
            </p:cNvSpPr>
            <p:nvPr/>
          </p:nvSpPr>
          <p:spPr bwMode="auto">
            <a:xfrm>
              <a:off x="2920" y="1588"/>
              <a:ext cx="30" cy="33"/>
            </a:xfrm>
            <a:custGeom>
              <a:avLst/>
              <a:gdLst>
                <a:gd name="T0" fmla="*/ 15 w 30"/>
                <a:gd name="T1" fmla="*/ 5 h 33"/>
                <a:gd name="T2" fmla="*/ 15 w 30"/>
                <a:gd name="T3" fmla="*/ 9 h 33"/>
                <a:gd name="T4" fmla="*/ 14 w 30"/>
                <a:gd name="T5" fmla="*/ 11 h 33"/>
                <a:gd name="T6" fmla="*/ 15 w 30"/>
                <a:gd name="T7" fmla="*/ 14 h 33"/>
                <a:gd name="T8" fmla="*/ 17 w 30"/>
                <a:gd name="T9" fmla="*/ 9 h 33"/>
                <a:gd name="T10" fmla="*/ 18 w 30"/>
                <a:gd name="T11" fmla="*/ 8 h 33"/>
                <a:gd name="T12" fmla="*/ 18 w 30"/>
                <a:gd name="T13" fmla="*/ 6 h 33"/>
                <a:gd name="T14" fmla="*/ 20 w 30"/>
                <a:gd name="T15" fmla="*/ 12 h 33"/>
                <a:gd name="T16" fmla="*/ 18 w 30"/>
                <a:gd name="T17" fmla="*/ 14 h 33"/>
                <a:gd name="T18" fmla="*/ 20 w 30"/>
                <a:gd name="T19" fmla="*/ 6 h 33"/>
                <a:gd name="T20" fmla="*/ 18 w 30"/>
                <a:gd name="T21" fmla="*/ 5 h 33"/>
                <a:gd name="T22" fmla="*/ 20 w 30"/>
                <a:gd name="T23" fmla="*/ 2 h 33"/>
                <a:gd name="T24" fmla="*/ 26 w 30"/>
                <a:gd name="T25" fmla="*/ 0 h 33"/>
                <a:gd name="T26" fmla="*/ 29 w 30"/>
                <a:gd name="T27" fmla="*/ 6 h 33"/>
                <a:gd name="T28" fmla="*/ 29 w 30"/>
                <a:gd name="T29" fmla="*/ 9 h 33"/>
                <a:gd name="T30" fmla="*/ 30 w 30"/>
                <a:gd name="T31" fmla="*/ 14 h 33"/>
                <a:gd name="T32" fmla="*/ 27 w 30"/>
                <a:gd name="T33" fmla="*/ 15 h 33"/>
                <a:gd name="T34" fmla="*/ 23 w 30"/>
                <a:gd name="T35" fmla="*/ 18 h 33"/>
                <a:gd name="T36" fmla="*/ 26 w 30"/>
                <a:gd name="T37" fmla="*/ 21 h 33"/>
                <a:gd name="T38" fmla="*/ 26 w 30"/>
                <a:gd name="T39" fmla="*/ 26 h 33"/>
                <a:gd name="T40" fmla="*/ 21 w 30"/>
                <a:gd name="T41" fmla="*/ 29 h 33"/>
                <a:gd name="T42" fmla="*/ 21 w 30"/>
                <a:gd name="T43" fmla="*/ 30 h 33"/>
                <a:gd name="T44" fmla="*/ 21 w 30"/>
                <a:gd name="T45" fmla="*/ 33 h 33"/>
                <a:gd name="T46" fmla="*/ 18 w 30"/>
                <a:gd name="T47" fmla="*/ 33 h 33"/>
                <a:gd name="T48" fmla="*/ 14 w 30"/>
                <a:gd name="T49" fmla="*/ 32 h 33"/>
                <a:gd name="T50" fmla="*/ 15 w 30"/>
                <a:gd name="T51" fmla="*/ 32 h 33"/>
                <a:gd name="T52" fmla="*/ 11 w 30"/>
                <a:gd name="T53" fmla="*/ 27 h 33"/>
                <a:gd name="T54" fmla="*/ 6 w 30"/>
                <a:gd name="T55" fmla="*/ 24 h 33"/>
                <a:gd name="T56" fmla="*/ 5 w 30"/>
                <a:gd name="T57" fmla="*/ 23 h 33"/>
                <a:gd name="T58" fmla="*/ 2 w 30"/>
                <a:gd name="T59" fmla="*/ 15 h 33"/>
                <a:gd name="T60" fmla="*/ 3 w 30"/>
                <a:gd name="T61" fmla="*/ 14 h 33"/>
                <a:gd name="T62" fmla="*/ 2 w 30"/>
                <a:gd name="T63" fmla="*/ 11 h 33"/>
                <a:gd name="T64" fmla="*/ 8 w 30"/>
                <a:gd name="T65" fmla="*/ 11 h 33"/>
                <a:gd name="T66" fmla="*/ 11 w 30"/>
                <a:gd name="T67" fmla="*/ 9 h 33"/>
                <a:gd name="T68" fmla="*/ 11 w 30"/>
                <a:gd name="T69" fmla="*/ 6 h 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0"/>
                <a:gd name="T106" fmla="*/ 0 h 33"/>
                <a:gd name="T107" fmla="*/ 30 w 30"/>
                <a:gd name="T108" fmla="*/ 33 h 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0" h="33">
                  <a:moveTo>
                    <a:pt x="9" y="5"/>
                  </a:moveTo>
                  <a:lnTo>
                    <a:pt x="15" y="5"/>
                  </a:lnTo>
                  <a:lnTo>
                    <a:pt x="15" y="6"/>
                  </a:lnTo>
                  <a:lnTo>
                    <a:pt x="15" y="9"/>
                  </a:lnTo>
                  <a:lnTo>
                    <a:pt x="14" y="9"/>
                  </a:lnTo>
                  <a:lnTo>
                    <a:pt x="14" y="11"/>
                  </a:lnTo>
                  <a:lnTo>
                    <a:pt x="15" y="9"/>
                  </a:lnTo>
                  <a:lnTo>
                    <a:pt x="15" y="14"/>
                  </a:lnTo>
                  <a:lnTo>
                    <a:pt x="17" y="12"/>
                  </a:lnTo>
                  <a:lnTo>
                    <a:pt x="17" y="9"/>
                  </a:lnTo>
                  <a:lnTo>
                    <a:pt x="18" y="9"/>
                  </a:lnTo>
                  <a:lnTo>
                    <a:pt x="18" y="8"/>
                  </a:lnTo>
                  <a:lnTo>
                    <a:pt x="17" y="8"/>
                  </a:lnTo>
                  <a:lnTo>
                    <a:pt x="18" y="6"/>
                  </a:lnTo>
                  <a:lnTo>
                    <a:pt x="20" y="11"/>
                  </a:lnTo>
                  <a:lnTo>
                    <a:pt x="20" y="12"/>
                  </a:lnTo>
                  <a:lnTo>
                    <a:pt x="18" y="12"/>
                  </a:lnTo>
                  <a:lnTo>
                    <a:pt x="18" y="14"/>
                  </a:lnTo>
                  <a:lnTo>
                    <a:pt x="20" y="14"/>
                  </a:lnTo>
                  <a:lnTo>
                    <a:pt x="20" y="6"/>
                  </a:lnTo>
                  <a:lnTo>
                    <a:pt x="20" y="5"/>
                  </a:lnTo>
                  <a:lnTo>
                    <a:pt x="18" y="5"/>
                  </a:lnTo>
                  <a:lnTo>
                    <a:pt x="18" y="3"/>
                  </a:lnTo>
                  <a:lnTo>
                    <a:pt x="20" y="2"/>
                  </a:lnTo>
                  <a:lnTo>
                    <a:pt x="23" y="0"/>
                  </a:lnTo>
                  <a:lnTo>
                    <a:pt x="26" y="0"/>
                  </a:lnTo>
                  <a:lnTo>
                    <a:pt x="27" y="2"/>
                  </a:lnTo>
                  <a:lnTo>
                    <a:pt x="29" y="6"/>
                  </a:lnTo>
                  <a:lnTo>
                    <a:pt x="29" y="8"/>
                  </a:lnTo>
                  <a:lnTo>
                    <a:pt x="29" y="9"/>
                  </a:lnTo>
                  <a:lnTo>
                    <a:pt x="29" y="11"/>
                  </a:lnTo>
                  <a:lnTo>
                    <a:pt x="30" y="14"/>
                  </a:lnTo>
                  <a:lnTo>
                    <a:pt x="29" y="14"/>
                  </a:lnTo>
                  <a:lnTo>
                    <a:pt x="27" y="15"/>
                  </a:lnTo>
                  <a:lnTo>
                    <a:pt x="26" y="15"/>
                  </a:lnTo>
                  <a:lnTo>
                    <a:pt x="23" y="18"/>
                  </a:lnTo>
                  <a:lnTo>
                    <a:pt x="23" y="21"/>
                  </a:lnTo>
                  <a:lnTo>
                    <a:pt x="26" y="21"/>
                  </a:lnTo>
                  <a:lnTo>
                    <a:pt x="27" y="23"/>
                  </a:lnTo>
                  <a:lnTo>
                    <a:pt x="26" y="26"/>
                  </a:lnTo>
                  <a:lnTo>
                    <a:pt x="21" y="27"/>
                  </a:lnTo>
                  <a:lnTo>
                    <a:pt x="21" y="29"/>
                  </a:lnTo>
                  <a:lnTo>
                    <a:pt x="23" y="30"/>
                  </a:lnTo>
                  <a:lnTo>
                    <a:pt x="21" y="30"/>
                  </a:lnTo>
                  <a:lnTo>
                    <a:pt x="21" y="32"/>
                  </a:lnTo>
                  <a:lnTo>
                    <a:pt x="21" y="33"/>
                  </a:lnTo>
                  <a:lnTo>
                    <a:pt x="20" y="33"/>
                  </a:lnTo>
                  <a:lnTo>
                    <a:pt x="18" y="33"/>
                  </a:lnTo>
                  <a:lnTo>
                    <a:pt x="15" y="32"/>
                  </a:lnTo>
                  <a:lnTo>
                    <a:pt x="14" y="32"/>
                  </a:lnTo>
                  <a:lnTo>
                    <a:pt x="14" y="30"/>
                  </a:lnTo>
                  <a:lnTo>
                    <a:pt x="15" y="32"/>
                  </a:lnTo>
                  <a:lnTo>
                    <a:pt x="15" y="29"/>
                  </a:lnTo>
                  <a:lnTo>
                    <a:pt x="11" y="27"/>
                  </a:lnTo>
                  <a:lnTo>
                    <a:pt x="8" y="27"/>
                  </a:lnTo>
                  <a:lnTo>
                    <a:pt x="6" y="24"/>
                  </a:lnTo>
                  <a:lnTo>
                    <a:pt x="5" y="24"/>
                  </a:lnTo>
                  <a:lnTo>
                    <a:pt x="5" y="23"/>
                  </a:lnTo>
                  <a:lnTo>
                    <a:pt x="5" y="15"/>
                  </a:lnTo>
                  <a:lnTo>
                    <a:pt x="2" y="15"/>
                  </a:lnTo>
                  <a:lnTo>
                    <a:pt x="2" y="14"/>
                  </a:lnTo>
                  <a:lnTo>
                    <a:pt x="3" y="14"/>
                  </a:lnTo>
                  <a:lnTo>
                    <a:pt x="0" y="12"/>
                  </a:lnTo>
                  <a:lnTo>
                    <a:pt x="2" y="11"/>
                  </a:lnTo>
                  <a:lnTo>
                    <a:pt x="6" y="11"/>
                  </a:lnTo>
                  <a:lnTo>
                    <a:pt x="8" y="11"/>
                  </a:lnTo>
                  <a:lnTo>
                    <a:pt x="9" y="9"/>
                  </a:lnTo>
                  <a:lnTo>
                    <a:pt x="11" y="9"/>
                  </a:lnTo>
                  <a:lnTo>
                    <a:pt x="11" y="8"/>
                  </a:lnTo>
                  <a:lnTo>
                    <a:pt x="11" y="6"/>
                  </a:lnTo>
                  <a:lnTo>
                    <a:pt x="9" y="5"/>
                  </a:lnTo>
                  <a:close/>
                </a:path>
              </a:pathLst>
            </a:custGeom>
            <a:grpFill/>
            <a:ln w="1905">
              <a:noFill/>
              <a:round/>
              <a:headEnd/>
              <a:tailEnd/>
            </a:ln>
          </p:spPr>
          <p:txBody>
            <a:bodyPr/>
            <a:lstStyle/>
            <a:p>
              <a:endParaRPr lang="en-GB">
                <a:solidFill>
                  <a:srgbClr val="000000"/>
                </a:solidFill>
                <a:latin typeface="Arial"/>
              </a:endParaRPr>
            </a:p>
          </p:txBody>
        </p:sp>
        <p:sp>
          <p:nvSpPr>
            <p:cNvPr id="118" name="Freeform 114"/>
            <p:cNvSpPr>
              <a:spLocks/>
            </p:cNvSpPr>
            <p:nvPr/>
          </p:nvSpPr>
          <p:spPr bwMode="auto">
            <a:xfrm>
              <a:off x="1700" y="2435"/>
              <a:ext cx="3" cy="3"/>
            </a:xfrm>
            <a:custGeom>
              <a:avLst/>
              <a:gdLst>
                <a:gd name="T0" fmla="*/ 0 w 3"/>
                <a:gd name="T1" fmla="*/ 0 h 3"/>
                <a:gd name="T2" fmla="*/ 0 w 3"/>
                <a:gd name="T3" fmla="*/ 2 h 3"/>
                <a:gd name="T4" fmla="*/ 0 w 3"/>
                <a:gd name="T5" fmla="*/ 3 h 3"/>
                <a:gd name="T6" fmla="*/ 2 w 3"/>
                <a:gd name="T7" fmla="*/ 3 h 3"/>
                <a:gd name="T8" fmla="*/ 3 w 3"/>
                <a:gd name="T9" fmla="*/ 2 h 3"/>
                <a:gd name="T10" fmla="*/ 0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0" y="0"/>
                  </a:moveTo>
                  <a:lnTo>
                    <a:pt x="0" y="2"/>
                  </a:lnTo>
                  <a:lnTo>
                    <a:pt x="0" y="3"/>
                  </a:lnTo>
                  <a:lnTo>
                    <a:pt x="2" y="3"/>
                  </a:lnTo>
                  <a:lnTo>
                    <a:pt x="3"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19" name="Freeform 115"/>
            <p:cNvSpPr>
              <a:spLocks/>
            </p:cNvSpPr>
            <p:nvPr/>
          </p:nvSpPr>
          <p:spPr bwMode="auto">
            <a:xfrm>
              <a:off x="1711" y="2474"/>
              <a:ext cx="6" cy="8"/>
            </a:xfrm>
            <a:custGeom>
              <a:avLst/>
              <a:gdLst>
                <a:gd name="T0" fmla="*/ 0 w 6"/>
                <a:gd name="T1" fmla="*/ 0 h 8"/>
                <a:gd name="T2" fmla="*/ 1 w 6"/>
                <a:gd name="T3" fmla="*/ 0 h 8"/>
                <a:gd name="T4" fmla="*/ 4 w 6"/>
                <a:gd name="T5" fmla="*/ 2 h 8"/>
                <a:gd name="T6" fmla="*/ 6 w 6"/>
                <a:gd name="T7" fmla="*/ 8 h 8"/>
                <a:gd name="T8" fmla="*/ 4 w 6"/>
                <a:gd name="T9" fmla="*/ 8 h 8"/>
                <a:gd name="T10" fmla="*/ 3 w 6"/>
                <a:gd name="T11" fmla="*/ 8 h 8"/>
                <a:gd name="T12" fmla="*/ 0 w 6"/>
                <a:gd name="T13" fmla="*/ 2 h 8"/>
                <a:gd name="T14" fmla="*/ 0 w 6"/>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8"/>
                <a:gd name="T26" fmla="*/ 6 w 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8">
                  <a:moveTo>
                    <a:pt x="0" y="0"/>
                  </a:moveTo>
                  <a:lnTo>
                    <a:pt x="1" y="0"/>
                  </a:lnTo>
                  <a:lnTo>
                    <a:pt x="4" y="2"/>
                  </a:lnTo>
                  <a:lnTo>
                    <a:pt x="6" y="8"/>
                  </a:lnTo>
                  <a:lnTo>
                    <a:pt x="4" y="8"/>
                  </a:lnTo>
                  <a:lnTo>
                    <a:pt x="3" y="8"/>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20" name="Freeform 116"/>
            <p:cNvSpPr>
              <a:spLocks/>
            </p:cNvSpPr>
            <p:nvPr/>
          </p:nvSpPr>
          <p:spPr bwMode="auto">
            <a:xfrm>
              <a:off x="1659" y="2539"/>
              <a:ext cx="9" cy="4"/>
            </a:xfrm>
            <a:custGeom>
              <a:avLst/>
              <a:gdLst>
                <a:gd name="T0" fmla="*/ 7 w 9"/>
                <a:gd name="T1" fmla="*/ 0 h 4"/>
                <a:gd name="T2" fmla="*/ 9 w 9"/>
                <a:gd name="T3" fmla="*/ 0 h 4"/>
                <a:gd name="T4" fmla="*/ 9 w 9"/>
                <a:gd name="T5" fmla="*/ 3 h 4"/>
                <a:gd name="T6" fmla="*/ 6 w 9"/>
                <a:gd name="T7" fmla="*/ 4 h 4"/>
                <a:gd name="T8" fmla="*/ 4 w 9"/>
                <a:gd name="T9" fmla="*/ 4 h 4"/>
                <a:gd name="T10" fmla="*/ 3 w 9"/>
                <a:gd name="T11" fmla="*/ 3 h 4"/>
                <a:gd name="T12" fmla="*/ 0 w 9"/>
                <a:gd name="T13" fmla="*/ 3 h 4"/>
                <a:gd name="T14" fmla="*/ 0 w 9"/>
                <a:gd name="T15" fmla="*/ 1 h 4"/>
                <a:gd name="T16" fmla="*/ 1 w 9"/>
                <a:gd name="T17" fmla="*/ 0 h 4"/>
                <a:gd name="T18" fmla="*/ 3 w 9"/>
                <a:gd name="T19" fmla="*/ 0 h 4"/>
                <a:gd name="T20" fmla="*/ 4 w 9"/>
                <a:gd name="T21" fmla="*/ 1 h 4"/>
                <a:gd name="T22" fmla="*/ 7 w 9"/>
                <a:gd name="T23" fmla="*/ 0 h 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4"/>
                <a:gd name="T38" fmla="*/ 9 w 9"/>
                <a:gd name="T39" fmla="*/ 4 h 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4">
                  <a:moveTo>
                    <a:pt x="7" y="0"/>
                  </a:moveTo>
                  <a:lnTo>
                    <a:pt x="9" y="0"/>
                  </a:lnTo>
                  <a:lnTo>
                    <a:pt x="9" y="3"/>
                  </a:lnTo>
                  <a:lnTo>
                    <a:pt x="6" y="4"/>
                  </a:lnTo>
                  <a:lnTo>
                    <a:pt x="4" y="4"/>
                  </a:lnTo>
                  <a:lnTo>
                    <a:pt x="3" y="3"/>
                  </a:lnTo>
                  <a:lnTo>
                    <a:pt x="0" y="3"/>
                  </a:lnTo>
                  <a:lnTo>
                    <a:pt x="0" y="1"/>
                  </a:lnTo>
                  <a:lnTo>
                    <a:pt x="1" y="0"/>
                  </a:lnTo>
                  <a:lnTo>
                    <a:pt x="3" y="0"/>
                  </a:lnTo>
                  <a:lnTo>
                    <a:pt x="4" y="1"/>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121" name="Freeform 117"/>
            <p:cNvSpPr>
              <a:spLocks/>
            </p:cNvSpPr>
            <p:nvPr/>
          </p:nvSpPr>
          <p:spPr bwMode="auto">
            <a:xfrm>
              <a:off x="2435" y="465"/>
              <a:ext cx="9" cy="18"/>
            </a:xfrm>
            <a:custGeom>
              <a:avLst/>
              <a:gdLst>
                <a:gd name="T0" fmla="*/ 5 w 9"/>
                <a:gd name="T1" fmla="*/ 0 h 18"/>
                <a:gd name="T2" fmla="*/ 6 w 9"/>
                <a:gd name="T3" fmla="*/ 0 h 18"/>
                <a:gd name="T4" fmla="*/ 9 w 9"/>
                <a:gd name="T5" fmla="*/ 6 h 18"/>
                <a:gd name="T6" fmla="*/ 8 w 9"/>
                <a:gd name="T7" fmla="*/ 9 h 18"/>
                <a:gd name="T8" fmla="*/ 6 w 9"/>
                <a:gd name="T9" fmla="*/ 11 h 18"/>
                <a:gd name="T10" fmla="*/ 8 w 9"/>
                <a:gd name="T11" fmla="*/ 14 h 18"/>
                <a:gd name="T12" fmla="*/ 6 w 9"/>
                <a:gd name="T13" fmla="*/ 15 h 18"/>
                <a:gd name="T14" fmla="*/ 3 w 9"/>
                <a:gd name="T15" fmla="*/ 15 h 18"/>
                <a:gd name="T16" fmla="*/ 3 w 9"/>
                <a:gd name="T17" fmla="*/ 18 h 18"/>
                <a:gd name="T18" fmla="*/ 2 w 9"/>
                <a:gd name="T19" fmla="*/ 18 h 18"/>
                <a:gd name="T20" fmla="*/ 0 w 9"/>
                <a:gd name="T21" fmla="*/ 8 h 18"/>
                <a:gd name="T22" fmla="*/ 5 w 9"/>
                <a:gd name="T23" fmla="*/ 0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18"/>
                <a:gd name="T38" fmla="*/ 9 w 9"/>
                <a:gd name="T39" fmla="*/ 18 h 1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18">
                  <a:moveTo>
                    <a:pt x="5" y="0"/>
                  </a:moveTo>
                  <a:lnTo>
                    <a:pt x="6" y="0"/>
                  </a:lnTo>
                  <a:lnTo>
                    <a:pt x="9" y="6"/>
                  </a:lnTo>
                  <a:lnTo>
                    <a:pt x="8" y="9"/>
                  </a:lnTo>
                  <a:lnTo>
                    <a:pt x="6" y="11"/>
                  </a:lnTo>
                  <a:lnTo>
                    <a:pt x="8" y="14"/>
                  </a:lnTo>
                  <a:lnTo>
                    <a:pt x="6" y="15"/>
                  </a:lnTo>
                  <a:lnTo>
                    <a:pt x="3" y="15"/>
                  </a:lnTo>
                  <a:lnTo>
                    <a:pt x="3" y="18"/>
                  </a:lnTo>
                  <a:lnTo>
                    <a:pt x="2" y="18"/>
                  </a:lnTo>
                  <a:lnTo>
                    <a:pt x="0" y="8"/>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122" name="Freeform 118"/>
            <p:cNvSpPr>
              <a:spLocks/>
            </p:cNvSpPr>
            <p:nvPr/>
          </p:nvSpPr>
          <p:spPr bwMode="auto">
            <a:xfrm>
              <a:off x="2434" y="576"/>
              <a:ext cx="9" cy="20"/>
            </a:xfrm>
            <a:custGeom>
              <a:avLst/>
              <a:gdLst>
                <a:gd name="T0" fmla="*/ 6 w 9"/>
                <a:gd name="T1" fmla="*/ 0 h 20"/>
                <a:gd name="T2" fmla="*/ 7 w 9"/>
                <a:gd name="T3" fmla="*/ 0 h 20"/>
                <a:gd name="T4" fmla="*/ 9 w 9"/>
                <a:gd name="T5" fmla="*/ 3 h 20"/>
                <a:gd name="T6" fmla="*/ 7 w 9"/>
                <a:gd name="T7" fmla="*/ 14 h 20"/>
                <a:gd name="T8" fmla="*/ 6 w 9"/>
                <a:gd name="T9" fmla="*/ 18 h 20"/>
                <a:gd name="T10" fmla="*/ 0 w 9"/>
                <a:gd name="T11" fmla="*/ 20 h 20"/>
                <a:gd name="T12" fmla="*/ 0 w 9"/>
                <a:gd name="T13" fmla="*/ 14 h 20"/>
                <a:gd name="T14" fmla="*/ 4 w 9"/>
                <a:gd name="T15" fmla="*/ 2 h 20"/>
                <a:gd name="T16" fmla="*/ 6 w 9"/>
                <a:gd name="T17" fmla="*/ 0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20"/>
                <a:gd name="T29" fmla="*/ 9 w 9"/>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20">
                  <a:moveTo>
                    <a:pt x="6" y="0"/>
                  </a:moveTo>
                  <a:lnTo>
                    <a:pt x="7" y="0"/>
                  </a:lnTo>
                  <a:lnTo>
                    <a:pt x="9" y="3"/>
                  </a:lnTo>
                  <a:lnTo>
                    <a:pt x="7" y="14"/>
                  </a:lnTo>
                  <a:lnTo>
                    <a:pt x="6" y="18"/>
                  </a:lnTo>
                  <a:lnTo>
                    <a:pt x="0" y="20"/>
                  </a:lnTo>
                  <a:lnTo>
                    <a:pt x="0" y="14"/>
                  </a:lnTo>
                  <a:lnTo>
                    <a:pt x="4" y="2"/>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123" name="Freeform 119"/>
            <p:cNvSpPr>
              <a:spLocks/>
            </p:cNvSpPr>
            <p:nvPr/>
          </p:nvSpPr>
          <p:spPr bwMode="auto">
            <a:xfrm>
              <a:off x="1817" y="1048"/>
              <a:ext cx="50" cy="51"/>
            </a:xfrm>
            <a:custGeom>
              <a:avLst/>
              <a:gdLst>
                <a:gd name="T0" fmla="*/ 9 w 50"/>
                <a:gd name="T1" fmla="*/ 0 h 51"/>
                <a:gd name="T2" fmla="*/ 15 w 50"/>
                <a:gd name="T3" fmla="*/ 3 h 51"/>
                <a:gd name="T4" fmla="*/ 21 w 50"/>
                <a:gd name="T5" fmla="*/ 4 h 51"/>
                <a:gd name="T6" fmla="*/ 29 w 50"/>
                <a:gd name="T7" fmla="*/ 7 h 51"/>
                <a:gd name="T8" fmla="*/ 39 w 50"/>
                <a:gd name="T9" fmla="*/ 24 h 51"/>
                <a:gd name="T10" fmla="*/ 47 w 50"/>
                <a:gd name="T11" fmla="*/ 27 h 51"/>
                <a:gd name="T12" fmla="*/ 50 w 50"/>
                <a:gd name="T13" fmla="*/ 30 h 51"/>
                <a:gd name="T14" fmla="*/ 50 w 50"/>
                <a:gd name="T15" fmla="*/ 39 h 51"/>
                <a:gd name="T16" fmla="*/ 45 w 50"/>
                <a:gd name="T17" fmla="*/ 43 h 51"/>
                <a:gd name="T18" fmla="*/ 21 w 50"/>
                <a:gd name="T19" fmla="*/ 51 h 51"/>
                <a:gd name="T20" fmla="*/ 18 w 50"/>
                <a:gd name="T21" fmla="*/ 51 h 51"/>
                <a:gd name="T22" fmla="*/ 12 w 50"/>
                <a:gd name="T23" fmla="*/ 46 h 51"/>
                <a:gd name="T24" fmla="*/ 12 w 50"/>
                <a:gd name="T25" fmla="*/ 43 h 51"/>
                <a:gd name="T26" fmla="*/ 17 w 50"/>
                <a:gd name="T27" fmla="*/ 43 h 51"/>
                <a:gd name="T28" fmla="*/ 21 w 50"/>
                <a:gd name="T29" fmla="*/ 43 h 51"/>
                <a:gd name="T30" fmla="*/ 24 w 50"/>
                <a:gd name="T31" fmla="*/ 43 h 51"/>
                <a:gd name="T32" fmla="*/ 24 w 50"/>
                <a:gd name="T33" fmla="*/ 40 h 51"/>
                <a:gd name="T34" fmla="*/ 21 w 50"/>
                <a:gd name="T35" fmla="*/ 42 h 51"/>
                <a:gd name="T36" fmla="*/ 21 w 50"/>
                <a:gd name="T37" fmla="*/ 40 h 51"/>
                <a:gd name="T38" fmla="*/ 18 w 50"/>
                <a:gd name="T39" fmla="*/ 39 h 51"/>
                <a:gd name="T40" fmla="*/ 17 w 50"/>
                <a:gd name="T41" fmla="*/ 36 h 51"/>
                <a:gd name="T42" fmla="*/ 14 w 50"/>
                <a:gd name="T43" fmla="*/ 39 h 51"/>
                <a:gd name="T44" fmla="*/ 8 w 50"/>
                <a:gd name="T45" fmla="*/ 39 h 51"/>
                <a:gd name="T46" fmla="*/ 2 w 50"/>
                <a:gd name="T47" fmla="*/ 36 h 51"/>
                <a:gd name="T48" fmla="*/ 0 w 50"/>
                <a:gd name="T49" fmla="*/ 31 h 51"/>
                <a:gd name="T50" fmla="*/ 3 w 50"/>
                <a:gd name="T51" fmla="*/ 31 h 51"/>
                <a:gd name="T52" fmla="*/ 9 w 50"/>
                <a:gd name="T53" fmla="*/ 33 h 51"/>
                <a:gd name="T54" fmla="*/ 0 w 50"/>
                <a:gd name="T55" fmla="*/ 24 h 51"/>
                <a:gd name="T56" fmla="*/ 2 w 50"/>
                <a:gd name="T57" fmla="*/ 22 h 51"/>
                <a:gd name="T58" fmla="*/ 11 w 50"/>
                <a:gd name="T59" fmla="*/ 21 h 51"/>
                <a:gd name="T60" fmla="*/ 6 w 50"/>
                <a:gd name="T61" fmla="*/ 18 h 51"/>
                <a:gd name="T62" fmla="*/ 3 w 50"/>
                <a:gd name="T63" fmla="*/ 10 h 51"/>
                <a:gd name="T64" fmla="*/ 3 w 50"/>
                <a:gd name="T65" fmla="*/ 4 h 51"/>
                <a:gd name="T66" fmla="*/ 9 w 50"/>
                <a:gd name="T67" fmla="*/ 0 h 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0"/>
                <a:gd name="T103" fmla="*/ 0 h 51"/>
                <a:gd name="T104" fmla="*/ 50 w 50"/>
                <a:gd name="T105" fmla="*/ 51 h 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0" h="51">
                  <a:moveTo>
                    <a:pt x="9" y="0"/>
                  </a:moveTo>
                  <a:lnTo>
                    <a:pt x="15" y="3"/>
                  </a:lnTo>
                  <a:lnTo>
                    <a:pt x="21" y="4"/>
                  </a:lnTo>
                  <a:lnTo>
                    <a:pt x="29" y="7"/>
                  </a:lnTo>
                  <a:lnTo>
                    <a:pt x="39" y="24"/>
                  </a:lnTo>
                  <a:lnTo>
                    <a:pt x="47" y="27"/>
                  </a:lnTo>
                  <a:lnTo>
                    <a:pt x="50" y="30"/>
                  </a:lnTo>
                  <a:lnTo>
                    <a:pt x="50" y="39"/>
                  </a:lnTo>
                  <a:lnTo>
                    <a:pt x="45" y="43"/>
                  </a:lnTo>
                  <a:lnTo>
                    <a:pt x="21" y="51"/>
                  </a:lnTo>
                  <a:lnTo>
                    <a:pt x="18" y="51"/>
                  </a:lnTo>
                  <a:lnTo>
                    <a:pt x="12" y="46"/>
                  </a:lnTo>
                  <a:lnTo>
                    <a:pt x="12" y="43"/>
                  </a:lnTo>
                  <a:lnTo>
                    <a:pt x="17" y="43"/>
                  </a:lnTo>
                  <a:lnTo>
                    <a:pt x="21" y="43"/>
                  </a:lnTo>
                  <a:lnTo>
                    <a:pt x="24" y="43"/>
                  </a:lnTo>
                  <a:lnTo>
                    <a:pt x="24" y="40"/>
                  </a:lnTo>
                  <a:lnTo>
                    <a:pt x="21" y="42"/>
                  </a:lnTo>
                  <a:lnTo>
                    <a:pt x="21" y="40"/>
                  </a:lnTo>
                  <a:lnTo>
                    <a:pt x="18" y="39"/>
                  </a:lnTo>
                  <a:lnTo>
                    <a:pt x="17" y="36"/>
                  </a:lnTo>
                  <a:lnTo>
                    <a:pt x="14" y="39"/>
                  </a:lnTo>
                  <a:lnTo>
                    <a:pt x="8" y="39"/>
                  </a:lnTo>
                  <a:lnTo>
                    <a:pt x="2" y="36"/>
                  </a:lnTo>
                  <a:lnTo>
                    <a:pt x="0" y="31"/>
                  </a:lnTo>
                  <a:lnTo>
                    <a:pt x="3" y="31"/>
                  </a:lnTo>
                  <a:lnTo>
                    <a:pt x="9" y="33"/>
                  </a:lnTo>
                  <a:lnTo>
                    <a:pt x="0" y="24"/>
                  </a:lnTo>
                  <a:lnTo>
                    <a:pt x="2" y="22"/>
                  </a:lnTo>
                  <a:lnTo>
                    <a:pt x="11" y="21"/>
                  </a:lnTo>
                  <a:lnTo>
                    <a:pt x="6" y="18"/>
                  </a:lnTo>
                  <a:lnTo>
                    <a:pt x="3" y="10"/>
                  </a:lnTo>
                  <a:lnTo>
                    <a:pt x="3" y="4"/>
                  </a:lnTo>
                  <a:lnTo>
                    <a:pt x="9" y="0"/>
                  </a:lnTo>
                  <a:close/>
                </a:path>
              </a:pathLst>
            </a:custGeom>
            <a:grpFill/>
            <a:ln w="1905">
              <a:noFill/>
              <a:round/>
              <a:headEnd/>
              <a:tailEnd/>
            </a:ln>
          </p:spPr>
          <p:txBody>
            <a:bodyPr/>
            <a:lstStyle/>
            <a:p>
              <a:endParaRPr lang="en-GB">
                <a:solidFill>
                  <a:srgbClr val="000000"/>
                </a:solidFill>
                <a:latin typeface="Arial"/>
              </a:endParaRPr>
            </a:p>
          </p:txBody>
        </p:sp>
        <p:sp>
          <p:nvSpPr>
            <p:cNvPr id="124" name="Freeform 120"/>
            <p:cNvSpPr>
              <a:spLocks/>
            </p:cNvSpPr>
            <p:nvPr/>
          </p:nvSpPr>
          <p:spPr bwMode="auto">
            <a:xfrm>
              <a:off x="2417" y="666"/>
              <a:ext cx="8" cy="55"/>
            </a:xfrm>
            <a:custGeom>
              <a:avLst/>
              <a:gdLst>
                <a:gd name="T0" fmla="*/ 6 w 8"/>
                <a:gd name="T1" fmla="*/ 15 h 55"/>
                <a:gd name="T2" fmla="*/ 8 w 8"/>
                <a:gd name="T3" fmla="*/ 55 h 55"/>
                <a:gd name="T4" fmla="*/ 0 w 8"/>
                <a:gd name="T5" fmla="*/ 12 h 55"/>
                <a:gd name="T6" fmla="*/ 5 w 8"/>
                <a:gd name="T7" fmla="*/ 9 h 55"/>
                <a:gd name="T8" fmla="*/ 2 w 8"/>
                <a:gd name="T9" fmla="*/ 9 h 55"/>
                <a:gd name="T10" fmla="*/ 2 w 8"/>
                <a:gd name="T11" fmla="*/ 0 h 55"/>
                <a:gd name="T12" fmla="*/ 6 w 8"/>
                <a:gd name="T13" fmla="*/ 10 h 55"/>
                <a:gd name="T14" fmla="*/ 6 w 8"/>
                <a:gd name="T15" fmla="*/ 15 h 55"/>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55"/>
                <a:gd name="T26" fmla="*/ 8 w 8"/>
                <a:gd name="T27" fmla="*/ 55 h 5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55">
                  <a:moveTo>
                    <a:pt x="6" y="15"/>
                  </a:moveTo>
                  <a:lnTo>
                    <a:pt x="8" y="55"/>
                  </a:lnTo>
                  <a:lnTo>
                    <a:pt x="0" y="12"/>
                  </a:lnTo>
                  <a:lnTo>
                    <a:pt x="5" y="9"/>
                  </a:lnTo>
                  <a:lnTo>
                    <a:pt x="2" y="9"/>
                  </a:lnTo>
                  <a:lnTo>
                    <a:pt x="2" y="0"/>
                  </a:lnTo>
                  <a:lnTo>
                    <a:pt x="6" y="10"/>
                  </a:lnTo>
                  <a:lnTo>
                    <a:pt x="6" y="15"/>
                  </a:lnTo>
                  <a:close/>
                </a:path>
              </a:pathLst>
            </a:custGeom>
            <a:grpFill/>
            <a:ln w="1905">
              <a:noFill/>
              <a:round/>
              <a:headEnd/>
              <a:tailEnd/>
            </a:ln>
          </p:spPr>
          <p:txBody>
            <a:bodyPr/>
            <a:lstStyle/>
            <a:p>
              <a:endParaRPr lang="en-GB">
                <a:solidFill>
                  <a:srgbClr val="000000"/>
                </a:solidFill>
                <a:latin typeface="Arial"/>
              </a:endParaRPr>
            </a:p>
          </p:txBody>
        </p:sp>
        <p:sp>
          <p:nvSpPr>
            <p:cNvPr id="125" name="Freeform 121"/>
            <p:cNvSpPr>
              <a:spLocks/>
            </p:cNvSpPr>
            <p:nvPr/>
          </p:nvSpPr>
          <p:spPr bwMode="auto">
            <a:xfrm>
              <a:off x="2420" y="759"/>
              <a:ext cx="24" cy="30"/>
            </a:xfrm>
            <a:custGeom>
              <a:avLst/>
              <a:gdLst>
                <a:gd name="T0" fmla="*/ 15 w 24"/>
                <a:gd name="T1" fmla="*/ 4 h 30"/>
                <a:gd name="T2" fmla="*/ 17 w 24"/>
                <a:gd name="T3" fmla="*/ 7 h 30"/>
                <a:gd name="T4" fmla="*/ 12 w 24"/>
                <a:gd name="T5" fmla="*/ 9 h 30"/>
                <a:gd name="T6" fmla="*/ 12 w 24"/>
                <a:gd name="T7" fmla="*/ 12 h 30"/>
                <a:gd name="T8" fmla="*/ 14 w 24"/>
                <a:gd name="T9" fmla="*/ 15 h 30"/>
                <a:gd name="T10" fmla="*/ 17 w 24"/>
                <a:gd name="T11" fmla="*/ 19 h 30"/>
                <a:gd name="T12" fmla="*/ 20 w 24"/>
                <a:gd name="T13" fmla="*/ 19 h 30"/>
                <a:gd name="T14" fmla="*/ 21 w 24"/>
                <a:gd name="T15" fmla="*/ 16 h 30"/>
                <a:gd name="T16" fmla="*/ 24 w 24"/>
                <a:gd name="T17" fmla="*/ 16 h 30"/>
                <a:gd name="T18" fmla="*/ 24 w 24"/>
                <a:gd name="T19" fmla="*/ 21 h 30"/>
                <a:gd name="T20" fmla="*/ 24 w 24"/>
                <a:gd name="T21" fmla="*/ 25 h 30"/>
                <a:gd name="T22" fmla="*/ 21 w 24"/>
                <a:gd name="T23" fmla="*/ 30 h 30"/>
                <a:gd name="T24" fmla="*/ 15 w 24"/>
                <a:gd name="T25" fmla="*/ 24 h 30"/>
                <a:gd name="T26" fmla="*/ 8 w 24"/>
                <a:gd name="T27" fmla="*/ 27 h 30"/>
                <a:gd name="T28" fmla="*/ 5 w 24"/>
                <a:gd name="T29" fmla="*/ 25 h 30"/>
                <a:gd name="T30" fmla="*/ 0 w 24"/>
                <a:gd name="T31" fmla="*/ 27 h 30"/>
                <a:gd name="T32" fmla="*/ 0 w 24"/>
                <a:gd name="T33" fmla="*/ 9 h 30"/>
                <a:gd name="T34" fmla="*/ 0 w 24"/>
                <a:gd name="T35" fmla="*/ 6 h 30"/>
                <a:gd name="T36" fmla="*/ 0 w 24"/>
                <a:gd name="T37" fmla="*/ 4 h 30"/>
                <a:gd name="T38" fmla="*/ 6 w 24"/>
                <a:gd name="T39" fmla="*/ 3 h 30"/>
                <a:gd name="T40" fmla="*/ 8 w 24"/>
                <a:gd name="T41" fmla="*/ 6 h 30"/>
                <a:gd name="T42" fmla="*/ 11 w 24"/>
                <a:gd name="T43" fmla="*/ 4 h 30"/>
                <a:gd name="T44" fmla="*/ 12 w 24"/>
                <a:gd name="T45" fmla="*/ 0 h 30"/>
                <a:gd name="T46" fmla="*/ 14 w 24"/>
                <a:gd name="T47" fmla="*/ 0 h 30"/>
                <a:gd name="T48" fmla="*/ 15 w 24"/>
                <a:gd name="T49" fmla="*/ 4 h 3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4"/>
                <a:gd name="T76" fmla="*/ 0 h 30"/>
                <a:gd name="T77" fmla="*/ 24 w 24"/>
                <a:gd name="T78" fmla="*/ 30 h 3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4" h="30">
                  <a:moveTo>
                    <a:pt x="15" y="4"/>
                  </a:moveTo>
                  <a:lnTo>
                    <a:pt x="17" y="7"/>
                  </a:lnTo>
                  <a:lnTo>
                    <a:pt x="12" y="9"/>
                  </a:lnTo>
                  <a:lnTo>
                    <a:pt x="12" y="12"/>
                  </a:lnTo>
                  <a:lnTo>
                    <a:pt x="14" y="15"/>
                  </a:lnTo>
                  <a:lnTo>
                    <a:pt x="17" y="19"/>
                  </a:lnTo>
                  <a:lnTo>
                    <a:pt x="20" y="19"/>
                  </a:lnTo>
                  <a:lnTo>
                    <a:pt x="21" y="16"/>
                  </a:lnTo>
                  <a:lnTo>
                    <a:pt x="24" y="16"/>
                  </a:lnTo>
                  <a:lnTo>
                    <a:pt x="24" y="21"/>
                  </a:lnTo>
                  <a:lnTo>
                    <a:pt x="24" y="25"/>
                  </a:lnTo>
                  <a:lnTo>
                    <a:pt x="21" y="30"/>
                  </a:lnTo>
                  <a:lnTo>
                    <a:pt x="15" y="24"/>
                  </a:lnTo>
                  <a:lnTo>
                    <a:pt x="8" y="27"/>
                  </a:lnTo>
                  <a:lnTo>
                    <a:pt x="5" y="25"/>
                  </a:lnTo>
                  <a:lnTo>
                    <a:pt x="0" y="27"/>
                  </a:lnTo>
                  <a:lnTo>
                    <a:pt x="0" y="9"/>
                  </a:lnTo>
                  <a:lnTo>
                    <a:pt x="0" y="6"/>
                  </a:lnTo>
                  <a:lnTo>
                    <a:pt x="0" y="4"/>
                  </a:lnTo>
                  <a:lnTo>
                    <a:pt x="6" y="3"/>
                  </a:lnTo>
                  <a:lnTo>
                    <a:pt x="8" y="6"/>
                  </a:lnTo>
                  <a:lnTo>
                    <a:pt x="11" y="4"/>
                  </a:lnTo>
                  <a:lnTo>
                    <a:pt x="12" y="0"/>
                  </a:lnTo>
                  <a:lnTo>
                    <a:pt x="14" y="0"/>
                  </a:lnTo>
                  <a:lnTo>
                    <a:pt x="15" y="4"/>
                  </a:lnTo>
                  <a:close/>
                </a:path>
              </a:pathLst>
            </a:custGeom>
            <a:grpFill/>
            <a:ln w="1905">
              <a:noFill/>
              <a:round/>
              <a:headEnd/>
              <a:tailEnd/>
            </a:ln>
          </p:spPr>
          <p:txBody>
            <a:bodyPr/>
            <a:lstStyle/>
            <a:p>
              <a:endParaRPr lang="en-GB">
                <a:solidFill>
                  <a:srgbClr val="000000"/>
                </a:solidFill>
                <a:latin typeface="Arial"/>
              </a:endParaRPr>
            </a:p>
          </p:txBody>
        </p:sp>
        <p:sp>
          <p:nvSpPr>
            <p:cNvPr id="126" name="Freeform 122"/>
            <p:cNvSpPr>
              <a:spLocks/>
            </p:cNvSpPr>
            <p:nvPr/>
          </p:nvSpPr>
          <p:spPr bwMode="auto">
            <a:xfrm>
              <a:off x="2368" y="820"/>
              <a:ext cx="30" cy="21"/>
            </a:xfrm>
            <a:custGeom>
              <a:avLst/>
              <a:gdLst>
                <a:gd name="T0" fmla="*/ 5 w 30"/>
                <a:gd name="T1" fmla="*/ 5 h 21"/>
                <a:gd name="T2" fmla="*/ 2 w 30"/>
                <a:gd name="T3" fmla="*/ 9 h 21"/>
                <a:gd name="T4" fmla="*/ 0 w 30"/>
                <a:gd name="T5" fmla="*/ 15 h 21"/>
                <a:gd name="T6" fmla="*/ 3 w 30"/>
                <a:gd name="T7" fmla="*/ 17 h 21"/>
                <a:gd name="T8" fmla="*/ 11 w 30"/>
                <a:gd name="T9" fmla="*/ 18 h 21"/>
                <a:gd name="T10" fmla="*/ 14 w 30"/>
                <a:gd name="T11" fmla="*/ 21 h 21"/>
                <a:gd name="T12" fmla="*/ 29 w 30"/>
                <a:gd name="T13" fmla="*/ 18 h 21"/>
                <a:gd name="T14" fmla="*/ 30 w 30"/>
                <a:gd name="T15" fmla="*/ 14 h 21"/>
                <a:gd name="T16" fmla="*/ 27 w 30"/>
                <a:gd name="T17" fmla="*/ 12 h 21"/>
                <a:gd name="T18" fmla="*/ 26 w 30"/>
                <a:gd name="T19" fmla="*/ 6 h 21"/>
                <a:gd name="T20" fmla="*/ 24 w 30"/>
                <a:gd name="T21" fmla="*/ 2 h 21"/>
                <a:gd name="T22" fmla="*/ 12 w 30"/>
                <a:gd name="T23" fmla="*/ 0 h 21"/>
                <a:gd name="T24" fmla="*/ 8 w 30"/>
                <a:gd name="T25" fmla="*/ 2 h 21"/>
                <a:gd name="T26" fmla="*/ 5 w 30"/>
                <a:gd name="T27" fmla="*/ 5 h 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
                <a:gd name="T43" fmla="*/ 0 h 21"/>
                <a:gd name="T44" fmla="*/ 30 w 30"/>
                <a:gd name="T45" fmla="*/ 21 h 2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 h="21">
                  <a:moveTo>
                    <a:pt x="5" y="5"/>
                  </a:moveTo>
                  <a:lnTo>
                    <a:pt x="2" y="9"/>
                  </a:lnTo>
                  <a:lnTo>
                    <a:pt x="0" y="15"/>
                  </a:lnTo>
                  <a:lnTo>
                    <a:pt x="3" y="17"/>
                  </a:lnTo>
                  <a:lnTo>
                    <a:pt x="11" y="18"/>
                  </a:lnTo>
                  <a:lnTo>
                    <a:pt x="14" y="21"/>
                  </a:lnTo>
                  <a:lnTo>
                    <a:pt x="29" y="18"/>
                  </a:lnTo>
                  <a:lnTo>
                    <a:pt x="30" y="14"/>
                  </a:lnTo>
                  <a:lnTo>
                    <a:pt x="27" y="12"/>
                  </a:lnTo>
                  <a:lnTo>
                    <a:pt x="26" y="6"/>
                  </a:lnTo>
                  <a:lnTo>
                    <a:pt x="24" y="2"/>
                  </a:lnTo>
                  <a:lnTo>
                    <a:pt x="12" y="0"/>
                  </a:lnTo>
                  <a:lnTo>
                    <a:pt x="8" y="2"/>
                  </a:lnTo>
                  <a:lnTo>
                    <a:pt x="5" y="5"/>
                  </a:lnTo>
                  <a:close/>
                </a:path>
              </a:pathLst>
            </a:custGeom>
            <a:grpFill/>
            <a:ln w="1905">
              <a:noFill/>
              <a:round/>
              <a:headEnd/>
              <a:tailEnd/>
            </a:ln>
          </p:spPr>
          <p:txBody>
            <a:bodyPr/>
            <a:lstStyle/>
            <a:p>
              <a:endParaRPr lang="en-GB">
                <a:solidFill>
                  <a:srgbClr val="000000"/>
                </a:solidFill>
                <a:latin typeface="Arial"/>
              </a:endParaRPr>
            </a:p>
          </p:txBody>
        </p:sp>
        <p:sp>
          <p:nvSpPr>
            <p:cNvPr id="127" name="Freeform 123"/>
            <p:cNvSpPr>
              <a:spLocks/>
            </p:cNvSpPr>
            <p:nvPr/>
          </p:nvSpPr>
          <p:spPr bwMode="auto">
            <a:xfrm>
              <a:off x="2307" y="882"/>
              <a:ext cx="45" cy="23"/>
            </a:xfrm>
            <a:custGeom>
              <a:avLst/>
              <a:gdLst>
                <a:gd name="T0" fmla="*/ 1 w 45"/>
                <a:gd name="T1" fmla="*/ 12 h 23"/>
                <a:gd name="T2" fmla="*/ 0 w 45"/>
                <a:gd name="T3" fmla="*/ 16 h 23"/>
                <a:gd name="T4" fmla="*/ 22 w 45"/>
                <a:gd name="T5" fmla="*/ 23 h 23"/>
                <a:gd name="T6" fmla="*/ 27 w 45"/>
                <a:gd name="T7" fmla="*/ 22 h 23"/>
                <a:gd name="T8" fmla="*/ 30 w 45"/>
                <a:gd name="T9" fmla="*/ 20 h 23"/>
                <a:gd name="T10" fmla="*/ 40 w 45"/>
                <a:gd name="T11" fmla="*/ 19 h 23"/>
                <a:gd name="T12" fmla="*/ 45 w 45"/>
                <a:gd name="T13" fmla="*/ 17 h 23"/>
                <a:gd name="T14" fmla="*/ 45 w 45"/>
                <a:gd name="T15" fmla="*/ 14 h 23"/>
                <a:gd name="T16" fmla="*/ 13 w 45"/>
                <a:gd name="T17" fmla="*/ 7 h 23"/>
                <a:gd name="T18" fmla="*/ 22 w 45"/>
                <a:gd name="T19" fmla="*/ 7 h 23"/>
                <a:gd name="T20" fmla="*/ 30 w 45"/>
                <a:gd name="T21" fmla="*/ 10 h 23"/>
                <a:gd name="T22" fmla="*/ 39 w 45"/>
                <a:gd name="T23" fmla="*/ 12 h 23"/>
                <a:gd name="T24" fmla="*/ 39 w 45"/>
                <a:gd name="T25" fmla="*/ 9 h 23"/>
                <a:gd name="T26" fmla="*/ 24 w 45"/>
                <a:gd name="T27" fmla="*/ 1 h 23"/>
                <a:gd name="T28" fmla="*/ 10 w 45"/>
                <a:gd name="T29" fmla="*/ 0 h 23"/>
                <a:gd name="T30" fmla="*/ 1 w 45"/>
                <a:gd name="T31" fmla="*/ 12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5"/>
                <a:gd name="T49" fmla="*/ 0 h 23"/>
                <a:gd name="T50" fmla="*/ 45 w 45"/>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5" h="23">
                  <a:moveTo>
                    <a:pt x="1" y="12"/>
                  </a:moveTo>
                  <a:lnTo>
                    <a:pt x="0" y="16"/>
                  </a:lnTo>
                  <a:lnTo>
                    <a:pt x="22" y="23"/>
                  </a:lnTo>
                  <a:lnTo>
                    <a:pt x="27" y="22"/>
                  </a:lnTo>
                  <a:lnTo>
                    <a:pt x="30" y="20"/>
                  </a:lnTo>
                  <a:lnTo>
                    <a:pt x="40" y="19"/>
                  </a:lnTo>
                  <a:lnTo>
                    <a:pt x="45" y="17"/>
                  </a:lnTo>
                  <a:lnTo>
                    <a:pt x="45" y="14"/>
                  </a:lnTo>
                  <a:lnTo>
                    <a:pt x="13" y="7"/>
                  </a:lnTo>
                  <a:lnTo>
                    <a:pt x="22" y="7"/>
                  </a:lnTo>
                  <a:lnTo>
                    <a:pt x="30" y="10"/>
                  </a:lnTo>
                  <a:lnTo>
                    <a:pt x="39" y="12"/>
                  </a:lnTo>
                  <a:lnTo>
                    <a:pt x="39" y="9"/>
                  </a:lnTo>
                  <a:lnTo>
                    <a:pt x="24" y="1"/>
                  </a:lnTo>
                  <a:lnTo>
                    <a:pt x="10" y="0"/>
                  </a:lnTo>
                  <a:lnTo>
                    <a:pt x="1" y="12"/>
                  </a:lnTo>
                  <a:close/>
                </a:path>
              </a:pathLst>
            </a:custGeom>
            <a:grpFill/>
            <a:ln w="1905">
              <a:noFill/>
              <a:round/>
              <a:headEnd/>
              <a:tailEnd/>
            </a:ln>
          </p:spPr>
          <p:txBody>
            <a:bodyPr/>
            <a:lstStyle/>
            <a:p>
              <a:endParaRPr lang="en-GB">
                <a:solidFill>
                  <a:srgbClr val="000000"/>
                </a:solidFill>
                <a:latin typeface="Arial"/>
              </a:endParaRPr>
            </a:p>
          </p:txBody>
        </p:sp>
        <p:sp>
          <p:nvSpPr>
            <p:cNvPr id="128" name="Freeform 124"/>
            <p:cNvSpPr>
              <a:spLocks/>
            </p:cNvSpPr>
            <p:nvPr/>
          </p:nvSpPr>
          <p:spPr bwMode="auto">
            <a:xfrm>
              <a:off x="2325" y="904"/>
              <a:ext cx="43" cy="19"/>
            </a:xfrm>
            <a:custGeom>
              <a:avLst/>
              <a:gdLst>
                <a:gd name="T0" fmla="*/ 43 w 43"/>
                <a:gd name="T1" fmla="*/ 9 h 19"/>
                <a:gd name="T2" fmla="*/ 40 w 43"/>
                <a:gd name="T3" fmla="*/ 10 h 19"/>
                <a:gd name="T4" fmla="*/ 40 w 43"/>
                <a:gd name="T5" fmla="*/ 13 h 19"/>
                <a:gd name="T6" fmla="*/ 43 w 43"/>
                <a:gd name="T7" fmla="*/ 18 h 19"/>
                <a:gd name="T8" fmla="*/ 39 w 43"/>
                <a:gd name="T9" fmla="*/ 19 h 19"/>
                <a:gd name="T10" fmla="*/ 33 w 43"/>
                <a:gd name="T11" fmla="*/ 18 h 19"/>
                <a:gd name="T12" fmla="*/ 33 w 43"/>
                <a:gd name="T13" fmla="*/ 16 h 19"/>
                <a:gd name="T14" fmla="*/ 27 w 43"/>
                <a:gd name="T15" fmla="*/ 10 h 19"/>
                <a:gd name="T16" fmla="*/ 1 w 43"/>
                <a:gd name="T17" fmla="*/ 6 h 19"/>
                <a:gd name="T18" fmla="*/ 0 w 43"/>
                <a:gd name="T19" fmla="*/ 3 h 19"/>
                <a:gd name="T20" fmla="*/ 22 w 43"/>
                <a:gd name="T21" fmla="*/ 0 h 19"/>
                <a:gd name="T22" fmla="*/ 25 w 43"/>
                <a:gd name="T23" fmla="*/ 1 h 19"/>
                <a:gd name="T24" fmla="*/ 28 w 43"/>
                <a:gd name="T25" fmla="*/ 1 h 19"/>
                <a:gd name="T26" fmla="*/ 33 w 43"/>
                <a:gd name="T27" fmla="*/ 3 h 19"/>
                <a:gd name="T28" fmla="*/ 36 w 43"/>
                <a:gd name="T29" fmla="*/ 3 h 19"/>
                <a:gd name="T30" fmla="*/ 43 w 43"/>
                <a:gd name="T31" fmla="*/ 7 h 19"/>
                <a:gd name="T32" fmla="*/ 43 w 43"/>
                <a:gd name="T33" fmla="*/ 9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19"/>
                <a:gd name="T53" fmla="*/ 43 w 43"/>
                <a:gd name="T54" fmla="*/ 19 h 1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19">
                  <a:moveTo>
                    <a:pt x="43" y="9"/>
                  </a:moveTo>
                  <a:lnTo>
                    <a:pt x="40" y="10"/>
                  </a:lnTo>
                  <a:lnTo>
                    <a:pt x="40" y="13"/>
                  </a:lnTo>
                  <a:lnTo>
                    <a:pt x="43" y="18"/>
                  </a:lnTo>
                  <a:lnTo>
                    <a:pt x="39" y="19"/>
                  </a:lnTo>
                  <a:lnTo>
                    <a:pt x="33" y="18"/>
                  </a:lnTo>
                  <a:lnTo>
                    <a:pt x="33" y="16"/>
                  </a:lnTo>
                  <a:lnTo>
                    <a:pt x="27" y="10"/>
                  </a:lnTo>
                  <a:lnTo>
                    <a:pt x="1" y="6"/>
                  </a:lnTo>
                  <a:lnTo>
                    <a:pt x="0" y="3"/>
                  </a:lnTo>
                  <a:lnTo>
                    <a:pt x="22" y="0"/>
                  </a:lnTo>
                  <a:lnTo>
                    <a:pt x="25" y="1"/>
                  </a:lnTo>
                  <a:lnTo>
                    <a:pt x="28" y="1"/>
                  </a:lnTo>
                  <a:lnTo>
                    <a:pt x="33" y="3"/>
                  </a:lnTo>
                  <a:lnTo>
                    <a:pt x="36" y="3"/>
                  </a:lnTo>
                  <a:lnTo>
                    <a:pt x="43" y="7"/>
                  </a:lnTo>
                  <a:lnTo>
                    <a:pt x="43" y="9"/>
                  </a:lnTo>
                  <a:close/>
                </a:path>
              </a:pathLst>
            </a:custGeom>
            <a:grpFill/>
            <a:ln w="1905">
              <a:noFill/>
              <a:round/>
              <a:headEnd/>
              <a:tailEnd/>
            </a:ln>
          </p:spPr>
          <p:txBody>
            <a:bodyPr/>
            <a:lstStyle/>
            <a:p>
              <a:endParaRPr lang="en-GB">
                <a:solidFill>
                  <a:srgbClr val="000000"/>
                </a:solidFill>
                <a:latin typeface="Arial"/>
              </a:endParaRPr>
            </a:p>
          </p:txBody>
        </p:sp>
        <p:sp>
          <p:nvSpPr>
            <p:cNvPr id="129" name="Freeform 125"/>
            <p:cNvSpPr>
              <a:spLocks/>
            </p:cNvSpPr>
            <p:nvPr/>
          </p:nvSpPr>
          <p:spPr bwMode="auto">
            <a:xfrm>
              <a:off x="2326" y="913"/>
              <a:ext cx="42" cy="43"/>
            </a:xfrm>
            <a:custGeom>
              <a:avLst/>
              <a:gdLst>
                <a:gd name="T0" fmla="*/ 26 w 42"/>
                <a:gd name="T1" fmla="*/ 7 h 43"/>
                <a:gd name="T2" fmla="*/ 29 w 42"/>
                <a:gd name="T3" fmla="*/ 13 h 43"/>
                <a:gd name="T4" fmla="*/ 36 w 42"/>
                <a:gd name="T5" fmla="*/ 16 h 43"/>
                <a:gd name="T6" fmla="*/ 39 w 42"/>
                <a:gd name="T7" fmla="*/ 21 h 43"/>
                <a:gd name="T8" fmla="*/ 42 w 42"/>
                <a:gd name="T9" fmla="*/ 21 h 43"/>
                <a:gd name="T10" fmla="*/ 42 w 42"/>
                <a:gd name="T11" fmla="*/ 27 h 43"/>
                <a:gd name="T12" fmla="*/ 39 w 42"/>
                <a:gd name="T13" fmla="*/ 27 h 43"/>
                <a:gd name="T14" fmla="*/ 38 w 42"/>
                <a:gd name="T15" fmla="*/ 25 h 43"/>
                <a:gd name="T16" fmla="*/ 32 w 42"/>
                <a:gd name="T17" fmla="*/ 25 h 43"/>
                <a:gd name="T18" fmla="*/ 29 w 42"/>
                <a:gd name="T19" fmla="*/ 28 h 43"/>
                <a:gd name="T20" fmla="*/ 33 w 42"/>
                <a:gd name="T21" fmla="*/ 30 h 43"/>
                <a:gd name="T22" fmla="*/ 36 w 42"/>
                <a:gd name="T23" fmla="*/ 34 h 43"/>
                <a:gd name="T24" fmla="*/ 39 w 42"/>
                <a:gd name="T25" fmla="*/ 34 h 43"/>
                <a:gd name="T26" fmla="*/ 39 w 42"/>
                <a:gd name="T27" fmla="*/ 42 h 43"/>
                <a:gd name="T28" fmla="*/ 36 w 42"/>
                <a:gd name="T29" fmla="*/ 43 h 43"/>
                <a:gd name="T30" fmla="*/ 33 w 42"/>
                <a:gd name="T31" fmla="*/ 40 h 43"/>
                <a:gd name="T32" fmla="*/ 33 w 42"/>
                <a:gd name="T33" fmla="*/ 37 h 43"/>
                <a:gd name="T34" fmla="*/ 29 w 42"/>
                <a:gd name="T35" fmla="*/ 39 h 43"/>
                <a:gd name="T36" fmla="*/ 23 w 42"/>
                <a:gd name="T37" fmla="*/ 30 h 43"/>
                <a:gd name="T38" fmla="*/ 9 w 42"/>
                <a:gd name="T39" fmla="*/ 22 h 43"/>
                <a:gd name="T40" fmla="*/ 8 w 42"/>
                <a:gd name="T41" fmla="*/ 19 h 43"/>
                <a:gd name="T42" fmla="*/ 3 w 42"/>
                <a:gd name="T43" fmla="*/ 15 h 43"/>
                <a:gd name="T44" fmla="*/ 2 w 42"/>
                <a:gd name="T45" fmla="*/ 12 h 43"/>
                <a:gd name="T46" fmla="*/ 2 w 42"/>
                <a:gd name="T47" fmla="*/ 10 h 43"/>
                <a:gd name="T48" fmla="*/ 0 w 42"/>
                <a:gd name="T49" fmla="*/ 3 h 43"/>
                <a:gd name="T50" fmla="*/ 0 w 42"/>
                <a:gd name="T51" fmla="*/ 1 h 43"/>
                <a:gd name="T52" fmla="*/ 5 w 42"/>
                <a:gd name="T53" fmla="*/ 0 h 43"/>
                <a:gd name="T54" fmla="*/ 15 w 42"/>
                <a:gd name="T55" fmla="*/ 3 h 43"/>
                <a:gd name="T56" fmla="*/ 17 w 42"/>
                <a:gd name="T57" fmla="*/ 1 h 43"/>
                <a:gd name="T58" fmla="*/ 23 w 42"/>
                <a:gd name="T59" fmla="*/ 4 h 43"/>
                <a:gd name="T60" fmla="*/ 26 w 42"/>
                <a:gd name="T61" fmla="*/ 7 h 4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2"/>
                <a:gd name="T94" fmla="*/ 0 h 43"/>
                <a:gd name="T95" fmla="*/ 42 w 42"/>
                <a:gd name="T96" fmla="*/ 43 h 4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2" h="43">
                  <a:moveTo>
                    <a:pt x="26" y="7"/>
                  </a:moveTo>
                  <a:lnTo>
                    <a:pt x="29" y="13"/>
                  </a:lnTo>
                  <a:lnTo>
                    <a:pt x="36" y="16"/>
                  </a:lnTo>
                  <a:lnTo>
                    <a:pt x="39" y="21"/>
                  </a:lnTo>
                  <a:lnTo>
                    <a:pt x="42" y="21"/>
                  </a:lnTo>
                  <a:lnTo>
                    <a:pt x="42" y="27"/>
                  </a:lnTo>
                  <a:lnTo>
                    <a:pt x="39" y="27"/>
                  </a:lnTo>
                  <a:lnTo>
                    <a:pt x="38" y="25"/>
                  </a:lnTo>
                  <a:lnTo>
                    <a:pt x="32" y="25"/>
                  </a:lnTo>
                  <a:lnTo>
                    <a:pt x="29" y="28"/>
                  </a:lnTo>
                  <a:lnTo>
                    <a:pt x="33" y="30"/>
                  </a:lnTo>
                  <a:lnTo>
                    <a:pt x="36" y="34"/>
                  </a:lnTo>
                  <a:lnTo>
                    <a:pt x="39" y="34"/>
                  </a:lnTo>
                  <a:lnTo>
                    <a:pt x="39" y="42"/>
                  </a:lnTo>
                  <a:lnTo>
                    <a:pt x="36" y="43"/>
                  </a:lnTo>
                  <a:lnTo>
                    <a:pt x="33" y="40"/>
                  </a:lnTo>
                  <a:lnTo>
                    <a:pt x="33" y="37"/>
                  </a:lnTo>
                  <a:lnTo>
                    <a:pt x="29" y="39"/>
                  </a:lnTo>
                  <a:lnTo>
                    <a:pt x="23" y="30"/>
                  </a:lnTo>
                  <a:lnTo>
                    <a:pt x="9" y="22"/>
                  </a:lnTo>
                  <a:lnTo>
                    <a:pt x="8" y="19"/>
                  </a:lnTo>
                  <a:lnTo>
                    <a:pt x="3" y="15"/>
                  </a:lnTo>
                  <a:lnTo>
                    <a:pt x="2" y="12"/>
                  </a:lnTo>
                  <a:lnTo>
                    <a:pt x="2" y="10"/>
                  </a:lnTo>
                  <a:lnTo>
                    <a:pt x="0" y="3"/>
                  </a:lnTo>
                  <a:lnTo>
                    <a:pt x="0" y="1"/>
                  </a:lnTo>
                  <a:lnTo>
                    <a:pt x="5" y="0"/>
                  </a:lnTo>
                  <a:lnTo>
                    <a:pt x="15" y="3"/>
                  </a:lnTo>
                  <a:lnTo>
                    <a:pt x="17" y="1"/>
                  </a:lnTo>
                  <a:lnTo>
                    <a:pt x="23" y="4"/>
                  </a:lnTo>
                  <a:lnTo>
                    <a:pt x="26" y="7"/>
                  </a:lnTo>
                  <a:close/>
                </a:path>
              </a:pathLst>
            </a:custGeom>
            <a:grpFill/>
            <a:ln w="1905">
              <a:noFill/>
              <a:round/>
              <a:headEnd/>
              <a:tailEnd/>
            </a:ln>
          </p:spPr>
          <p:txBody>
            <a:bodyPr/>
            <a:lstStyle/>
            <a:p>
              <a:endParaRPr lang="en-GB">
                <a:solidFill>
                  <a:srgbClr val="000000"/>
                </a:solidFill>
                <a:latin typeface="Arial"/>
              </a:endParaRPr>
            </a:p>
          </p:txBody>
        </p:sp>
        <p:sp>
          <p:nvSpPr>
            <p:cNvPr id="130" name="Freeform 126"/>
            <p:cNvSpPr>
              <a:spLocks/>
            </p:cNvSpPr>
            <p:nvPr/>
          </p:nvSpPr>
          <p:spPr bwMode="auto">
            <a:xfrm>
              <a:off x="2268" y="1012"/>
              <a:ext cx="43" cy="31"/>
            </a:xfrm>
            <a:custGeom>
              <a:avLst/>
              <a:gdLst>
                <a:gd name="T0" fmla="*/ 43 w 43"/>
                <a:gd name="T1" fmla="*/ 9 h 31"/>
                <a:gd name="T2" fmla="*/ 43 w 43"/>
                <a:gd name="T3" fmla="*/ 21 h 31"/>
                <a:gd name="T4" fmla="*/ 40 w 43"/>
                <a:gd name="T5" fmla="*/ 24 h 31"/>
                <a:gd name="T6" fmla="*/ 37 w 43"/>
                <a:gd name="T7" fmla="*/ 24 h 31"/>
                <a:gd name="T8" fmla="*/ 34 w 43"/>
                <a:gd name="T9" fmla="*/ 22 h 31"/>
                <a:gd name="T10" fmla="*/ 33 w 43"/>
                <a:gd name="T11" fmla="*/ 25 h 31"/>
                <a:gd name="T12" fmla="*/ 27 w 43"/>
                <a:gd name="T13" fmla="*/ 24 h 31"/>
                <a:gd name="T14" fmla="*/ 1 w 43"/>
                <a:gd name="T15" fmla="*/ 31 h 31"/>
                <a:gd name="T16" fmla="*/ 0 w 43"/>
                <a:gd name="T17" fmla="*/ 30 h 31"/>
                <a:gd name="T18" fmla="*/ 0 w 43"/>
                <a:gd name="T19" fmla="*/ 21 h 31"/>
                <a:gd name="T20" fmla="*/ 13 w 43"/>
                <a:gd name="T21" fmla="*/ 12 h 31"/>
                <a:gd name="T22" fmla="*/ 15 w 43"/>
                <a:gd name="T23" fmla="*/ 10 h 31"/>
                <a:gd name="T24" fmla="*/ 27 w 43"/>
                <a:gd name="T25" fmla="*/ 6 h 31"/>
                <a:gd name="T26" fmla="*/ 36 w 43"/>
                <a:gd name="T27" fmla="*/ 0 h 31"/>
                <a:gd name="T28" fmla="*/ 37 w 43"/>
                <a:gd name="T29" fmla="*/ 1 h 31"/>
                <a:gd name="T30" fmla="*/ 42 w 43"/>
                <a:gd name="T31" fmla="*/ 6 h 31"/>
                <a:gd name="T32" fmla="*/ 43 w 43"/>
                <a:gd name="T33" fmla="*/ 9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31"/>
                <a:gd name="T53" fmla="*/ 43 w 43"/>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31">
                  <a:moveTo>
                    <a:pt x="43" y="9"/>
                  </a:moveTo>
                  <a:lnTo>
                    <a:pt x="43" y="21"/>
                  </a:lnTo>
                  <a:lnTo>
                    <a:pt x="40" y="24"/>
                  </a:lnTo>
                  <a:lnTo>
                    <a:pt x="37" y="24"/>
                  </a:lnTo>
                  <a:lnTo>
                    <a:pt x="34" y="22"/>
                  </a:lnTo>
                  <a:lnTo>
                    <a:pt x="33" y="25"/>
                  </a:lnTo>
                  <a:lnTo>
                    <a:pt x="27" y="24"/>
                  </a:lnTo>
                  <a:lnTo>
                    <a:pt x="1" y="31"/>
                  </a:lnTo>
                  <a:lnTo>
                    <a:pt x="0" y="30"/>
                  </a:lnTo>
                  <a:lnTo>
                    <a:pt x="0" y="21"/>
                  </a:lnTo>
                  <a:lnTo>
                    <a:pt x="13" y="12"/>
                  </a:lnTo>
                  <a:lnTo>
                    <a:pt x="15" y="10"/>
                  </a:lnTo>
                  <a:lnTo>
                    <a:pt x="27" y="6"/>
                  </a:lnTo>
                  <a:lnTo>
                    <a:pt x="36" y="0"/>
                  </a:lnTo>
                  <a:lnTo>
                    <a:pt x="37" y="1"/>
                  </a:lnTo>
                  <a:lnTo>
                    <a:pt x="42" y="6"/>
                  </a:lnTo>
                  <a:lnTo>
                    <a:pt x="43" y="9"/>
                  </a:lnTo>
                  <a:close/>
                </a:path>
              </a:pathLst>
            </a:custGeom>
            <a:grpFill/>
            <a:ln w="1905">
              <a:noFill/>
              <a:round/>
              <a:headEnd/>
              <a:tailEnd/>
            </a:ln>
          </p:spPr>
          <p:txBody>
            <a:bodyPr/>
            <a:lstStyle/>
            <a:p>
              <a:endParaRPr lang="en-GB">
                <a:solidFill>
                  <a:srgbClr val="000000"/>
                </a:solidFill>
                <a:latin typeface="Arial"/>
              </a:endParaRPr>
            </a:p>
          </p:txBody>
        </p:sp>
        <p:sp>
          <p:nvSpPr>
            <p:cNvPr id="131" name="Freeform 127"/>
            <p:cNvSpPr>
              <a:spLocks/>
            </p:cNvSpPr>
            <p:nvPr/>
          </p:nvSpPr>
          <p:spPr bwMode="auto">
            <a:xfrm>
              <a:off x="1582" y="614"/>
              <a:ext cx="51" cy="19"/>
            </a:xfrm>
            <a:custGeom>
              <a:avLst/>
              <a:gdLst>
                <a:gd name="T0" fmla="*/ 0 w 51"/>
                <a:gd name="T1" fmla="*/ 12 h 19"/>
                <a:gd name="T2" fmla="*/ 0 w 51"/>
                <a:gd name="T3" fmla="*/ 10 h 19"/>
                <a:gd name="T4" fmla="*/ 5 w 51"/>
                <a:gd name="T5" fmla="*/ 7 h 19"/>
                <a:gd name="T6" fmla="*/ 9 w 51"/>
                <a:gd name="T7" fmla="*/ 1 h 19"/>
                <a:gd name="T8" fmla="*/ 29 w 51"/>
                <a:gd name="T9" fmla="*/ 0 h 19"/>
                <a:gd name="T10" fmla="*/ 36 w 51"/>
                <a:gd name="T11" fmla="*/ 3 h 19"/>
                <a:gd name="T12" fmla="*/ 39 w 51"/>
                <a:gd name="T13" fmla="*/ 4 h 19"/>
                <a:gd name="T14" fmla="*/ 42 w 51"/>
                <a:gd name="T15" fmla="*/ 9 h 19"/>
                <a:gd name="T16" fmla="*/ 50 w 51"/>
                <a:gd name="T17" fmla="*/ 12 h 19"/>
                <a:gd name="T18" fmla="*/ 51 w 51"/>
                <a:gd name="T19" fmla="*/ 13 h 19"/>
                <a:gd name="T20" fmla="*/ 47 w 51"/>
                <a:gd name="T21" fmla="*/ 18 h 19"/>
                <a:gd name="T22" fmla="*/ 38 w 51"/>
                <a:gd name="T23" fmla="*/ 19 h 19"/>
                <a:gd name="T24" fmla="*/ 20 w 51"/>
                <a:gd name="T25" fmla="*/ 13 h 19"/>
                <a:gd name="T26" fmla="*/ 14 w 51"/>
                <a:gd name="T27" fmla="*/ 15 h 19"/>
                <a:gd name="T28" fmla="*/ 9 w 51"/>
                <a:gd name="T29" fmla="*/ 15 h 19"/>
                <a:gd name="T30" fmla="*/ 0 w 51"/>
                <a:gd name="T31" fmla="*/ 12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1"/>
                <a:gd name="T49" fmla="*/ 0 h 19"/>
                <a:gd name="T50" fmla="*/ 51 w 51"/>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1" h="19">
                  <a:moveTo>
                    <a:pt x="0" y="12"/>
                  </a:moveTo>
                  <a:lnTo>
                    <a:pt x="0" y="10"/>
                  </a:lnTo>
                  <a:lnTo>
                    <a:pt x="5" y="7"/>
                  </a:lnTo>
                  <a:lnTo>
                    <a:pt x="9" y="1"/>
                  </a:lnTo>
                  <a:lnTo>
                    <a:pt x="29" y="0"/>
                  </a:lnTo>
                  <a:lnTo>
                    <a:pt x="36" y="3"/>
                  </a:lnTo>
                  <a:lnTo>
                    <a:pt x="39" y="4"/>
                  </a:lnTo>
                  <a:lnTo>
                    <a:pt x="42" y="9"/>
                  </a:lnTo>
                  <a:lnTo>
                    <a:pt x="50" y="12"/>
                  </a:lnTo>
                  <a:lnTo>
                    <a:pt x="51" y="13"/>
                  </a:lnTo>
                  <a:lnTo>
                    <a:pt x="47" y="18"/>
                  </a:lnTo>
                  <a:lnTo>
                    <a:pt x="38" y="19"/>
                  </a:lnTo>
                  <a:lnTo>
                    <a:pt x="20" y="13"/>
                  </a:lnTo>
                  <a:lnTo>
                    <a:pt x="14" y="15"/>
                  </a:lnTo>
                  <a:lnTo>
                    <a:pt x="9" y="15"/>
                  </a:lnTo>
                  <a:lnTo>
                    <a:pt x="0" y="12"/>
                  </a:lnTo>
                  <a:close/>
                </a:path>
              </a:pathLst>
            </a:custGeom>
            <a:grpFill/>
            <a:ln w="1905">
              <a:noFill/>
              <a:round/>
              <a:headEnd/>
              <a:tailEnd/>
            </a:ln>
          </p:spPr>
          <p:txBody>
            <a:bodyPr/>
            <a:lstStyle/>
            <a:p>
              <a:endParaRPr lang="en-GB">
                <a:solidFill>
                  <a:srgbClr val="000000"/>
                </a:solidFill>
                <a:latin typeface="Arial"/>
              </a:endParaRPr>
            </a:p>
          </p:txBody>
        </p:sp>
        <p:sp>
          <p:nvSpPr>
            <p:cNvPr id="132" name="Freeform 128"/>
            <p:cNvSpPr>
              <a:spLocks/>
            </p:cNvSpPr>
            <p:nvPr/>
          </p:nvSpPr>
          <p:spPr bwMode="auto">
            <a:xfrm>
              <a:off x="2000" y="1467"/>
              <a:ext cx="6" cy="7"/>
            </a:xfrm>
            <a:custGeom>
              <a:avLst/>
              <a:gdLst>
                <a:gd name="T0" fmla="*/ 1 w 6"/>
                <a:gd name="T1" fmla="*/ 0 h 7"/>
                <a:gd name="T2" fmla="*/ 1 w 6"/>
                <a:gd name="T3" fmla="*/ 7 h 7"/>
                <a:gd name="T4" fmla="*/ 0 w 6"/>
                <a:gd name="T5" fmla="*/ 0 h 7"/>
                <a:gd name="T6" fmla="*/ 0 w 6"/>
                <a:gd name="T7" fmla="*/ 4 h 7"/>
                <a:gd name="T8" fmla="*/ 4 w 6"/>
                <a:gd name="T9" fmla="*/ 4 h 7"/>
                <a:gd name="T10" fmla="*/ 6 w 6"/>
                <a:gd name="T11" fmla="*/ 3 h 7"/>
                <a:gd name="T12" fmla="*/ 3 w 6"/>
                <a:gd name="T13" fmla="*/ 0 h 7"/>
                <a:gd name="T14" fmla="*/ 1 w 6"/>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7"/>
                <a:gd name="T26" fmla="*/ 6 w 6"/>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7">
                  <a:moveTo>
                    <a:pt x="1" y="0"/>
                  </a:moveTo>
                  <a:lnTo>
                    <a:pt x="1" y="7"/>
                  </a:lnTo>
                  <a:lnTo>
                    <a:pt x="0" y="0"/>
                  </a:lnTo>
                  <a:lnTo>
                    <a:pt x="0" y="4"/>
                  </a:lnTo>
                  <a:lnTo>
                    <a:pt x="4" y="4"/>
                  </a:lnTo>
                  <a:lnTo>
                    <a:pt x="6" y="3"/>
                  </a:lnTo>
                  <a:lnTo>
                    <a:pt x="3"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33" name="Freeform 129"/>
            <p:cNvSpPr>
              <a:spLocks/>
            </p:cNvSpPr>
            <p:nvPr/>
          </p:nvSpPr>
          <p:spPr bwMode="auto">
            <a:xfrm>
              <a:off x="2001" y="1462"/>
              <a:ext cx="14" cy="5"/>
            </a:xfrm>
            <a:custGeom>
              <a:avLst/>
              <a:gdLst>
                <a:gd name="T0" fmla="*/ 14 w 14"/>
                <a:gd name="T1" fmla="*/ 2 h 5"/>
                <a:gd name="T2" fmla="*/ 12 w 14"/>
                <a:gd name="T3" fmla="*/ 2 h 5"/>
                <a:gd name="T4" fmla="*/ 2 w 14"/>
                <a:gd name="T5" fmla="*/ 0 h 5"/>
                <a:gd name="T6" fmla="*/ 0 w 14"/>
                <a:gd name="T7" fmla="*/ 0 h 5"/>
                <a:gd name="T8" fmla="*/ 0 w 14"/>
                <a:gd name="T9" fmla="*/ 3 h 5"/>
                <a:gd name="T10" fmla="*/ 2 w 14"/>
                <a:gd name="T11" fmla="*/ 5 h 5"/>
                <a:gd name="T12" fmla="*/ 8 w 14"/>
                <a:gd name="T13" fmla="*/ 5 h 5"/>
                <a:gd name="T14" fmla="*/ 8 w 14"/>
                <a:gd name="T15" fmla="*/ 3 h 5"/>
                <a:gd name="T16" fmla="*/ 8 w 14"/>
                <a:gd name="T17" fmla="*/ 2 h 5"/>
                <a:gd name="T18" fmla="*/ 12 w 14"/>
                <a:gd name="T19" fmla="*/ 2 h 5"/>
                <a:gd name="T20" fmla="*/ 14 w 14"/>
                <a:gd name="T21" fmla="*/ 2 h 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5"/>
                <a:gd name="T35" fmla="*/ 14 w 14"/>
                <a:gd name="T36" fmla="*/ 5 h 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5">
                  <a:moveTo>
                    <a:pt x="14" y="2"/>
                  </a:moveTo>
                  <a:lnTo>
                    <a:pt x="12" y="2"/>
                  </a:lnTo>
                  <a:lnTo>
                    <a:pt x="2" y="0"/>
                  </a:lnTo>
                  <a:lnTo>
                    <a:pt x="0" y="0"/>
                  </a:lnTo>
                  <a:lnTo>
                    <a:pt x="0" y="3"/>
                  </a:lnTo>
                  <a:lnTo>
                    <a:pt x="2" y="5"/>
                  </a:lnTo>
                  <a:lnTo>
                    <a:pt x="8" y="5"/>
                  </a:lnTo>
                  <a:lnTo>
                    <a:pt x="8" y="3"/>
                  </a:lnTo>
                  <a:lnTo>
                    <a:pt x="8" y="2"/>
                  </a:lnTo>
                  <a:lnTo>
                    <a:pt x="12" y="2"/>
                  </a:lnTo>
                  <a:lnTo>
                    <a:pt x="14" y="2"/>
                  </a:lnTo>
                  <a:close/>
                </a:path>
              </a:pathLst>
            </a:custGeom>
            <a:grpFill/>
            <a:ln w="1905">
              <a:noFill/>
              <a:round/>
              <a:headEnd/>
              <a:tailEnd/>
            </a:ln>
          </p:spPr>
          <p:txBody>
            <a:bodyPr/>
            <a:lstStyle/>
            <a:p>
              <a:endParaRPr lang="en-GB">
                <a:solidFill>
                  <a:srgbClr val="000000"/>
                </a:solidFill>
                <a:latin typeface="Arial"/>
              </a:endParaRPr>
            </a:p>
          </p:txBody>
        </p:sp>
        <p:sp>
          <p:nvSpPr>
            <p:cNvPr id="134" name="Freeform 130"/>
            <p:cNvSpPr>
              <a:spLocks/>
            </p:cNvSpPr>
            <p:nvPr/>
          </p:nvSpPr>
          <p:spPr bwMode="auto">
            <a:xfrm>
              <a:off x="756" y="2218"/>
              <a:ext cx="1" cy="6"/>
            </a:xfrm>
            <a:custGeom>
              <a:avLst/>
              <a:gdLst>
                <a:gd name="T0" fmla="*/ 0 w 1"/>
                <a:gd name="T1" fmla="*/ 3 h 6"/>
                <a:gd name="T2" fmla="*/ 0 w 1"/>
                <a:gd name="T3" fmla="*/ 2 h 6"/>
                <a:gd name="T4" fmla="*/ 0 w 1"/>
                <a:gd name="T5" fmla="*/ 0 h 6"/>
                <a:gd name="T6" fmla="*/ 1 w 1"/>
                <a:gd name="T7" fmla="*/ 6 h 6"/>
                <a:gd name="T8" fmla="*/ 0 w 1"/>
                <a:gd name="T9" fmla="*/ 3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3"/>
                  </a:moveTo>
                  <a:lnTo>
                    <a:pt x="0" y="2"/>
                  </a:lnTo>
                  <a:lnTo>
                    <a:pt x="0" y="0"/>
                  </a:lnTo>
                  <a:lnTo>
                    <a:pt x="1"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35" name="Freeform 131"/>
            <p:cNvSpPr>
              <a:spLocks/>
            </p:cNvSpPr>
            <p:nvPr/>
          </p:nvSpPr>
          <p:spPr bwMode="auto">
            <a:xfrm>
              <a:off x="807" y="2233"/>
              <a:ext cx="3" cy="6"/>
            </a:xfrm>
            <a:custGeom>
              <a:avLst/>
              <a:gdLst>
                <a:gd name="T0" fmla="*/ 1 w 3"/>
                <a:gd name="T1" fmla="*/ 6 h 6"/>
                <a:gd name="T2" fmla="*/ 0 w 3"/>
                <a:gd name="T3" fmla="*/ 6 h 6"/>
                <a:gd name="T4" fmla="*/ 0 w 3"/>
                <a:gd name="T5" fmla="*/ 5 h 6"/>
                <a:gd name="T6" fmla="*/ 0 w 3"/>
                <a:gd name="T7" fmla="*/ 3 h 6"/>
                <a:gd name="T8" fmla="*/ 1 w 3"/>
                <a:gd name="T9" fmla="*/ 0 h 6"/>
                <a:gd name="T10" fmla="*/ 3 w 3"/>
                <a:gd name="T11" fmla="*/ 5 h 6"/>
                <a:gd name="T12" fmla="*/ 1 w 3"/>
                <a:gd name="T13" fmla="*/ 6 h 6"/>
                <a:gd name="T14" fmla="*/ 0 60000 65536"/>
                <a:gd name="T15" fmla="*/ 0 60000 65536"/>
                <a:gd name="T16" fmla="*/ 0 60000 65536"/>
                <a:gd name="T17" fmla="*/ 0 60000 65536"/>
                <a:gd name="T18" fmla="*/ 0 60000 65536"/>
                <a:gd name="T19" fmla="*/ 0 60000 65536"/>
                <a:gd name="T20" fmla="*/ 0 60000 65536"/>
                <a:gd name="T21" fmla="*/ 0 w 3"/>
                <a:gd name="T22" fmla="*/ 0 h 6"/>
                <a:gd name="T23" fmla="*/ 3 w 3"/>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6">
                  <a:moveTo>
                    <a:pt x="1" y="6"/>
                  </a:moveTo>
                  <a:lnTo>
                    <a:pt x="0" y="6"/>
                  </a:lnTo>
                  <a:lnTo>
                    <a:pt x="0" y="5"/>
                  </a:lnTo>
                  <a:lnTo>
                    <a:pt x="0" y="3"/>
                  </a:lnTo>
                  <a:lnTo>
                    <a:pt x="1" y="0"/>
                  </a:lnTo>
                  <a:lnTo>
                    <a:pt x="3" y="5"/>
                  </a:lnTo>
                  <a:lnTo>
                    <a:pt x="1" y="6"/>
                  </a:lnTo>
                  <a:close/>
                </a:path>
              </a:pathLst>
            </a:custGeom>
            <a:grpFill/>
            <a:ln w="1905">
              <a:noFill/>
              <a:round/>
              <a:headEnd/>
              <a:tailEnd/>
            </a:ln>
          </p:spPr>
          <p:txBody>
            <a:bodyPr/>
            <a:lstStyle/>
            <a:p>
              <a:endParaRPr lang="en-GB">
                <a:solidFill>
                  <a:srgbClr val="000000"/>
                </a:solidFill>
                <a:latin typeface="Arial"/>
              </a:endParaRPr>
            </a:p>
          </p:txBody>
        </p:sp>
        <p:sp>
          <p:nvSpPr>
            <p:cNvPr id="136" name="Freeform 132"/>
            <p:cNvSpPr>
              <a:spLocks/>
            </p:cNvSpPr>
            <p:nvPr/>
          </p:nvSpPr>
          <p:spPr bwMode="auto">
            <a:xfrm>
              <a:off x="835" y="2211"/>
              <a:ext cx="9" cy="10"/>
            </a:xfrm>
            <a:custGeom>
              <a:avLst/>
              <a:gdLst>
                <a:gd name="T0" fmla="*/ 9 w 9"/>
                <a:gd name="T1" fmla="*/ 9 h 10"/>
                <a:gd name="T2" fmla="*/ 8 w 9"/>
                <a:gd name="T3" fmla="*/ 10 h 10"/>
                <a:gd name="T4" fmla="*/ 2 w 9"/>
                <a:gd name="T5" fmla="*/ 1 h 10"/>
                <a:gd name="T6" fmla="*/ 0 w 9"/>
                <a:gd name="T7" fmla="*/ 0 h 10"/>
                <a:gd name="T8" fmla="*/ 2 w 9"/>
                <a:gd name="T9" fmla="*/ 0 h 10"/>
                <a:gd name="T10" fmla="*/ 5 w 9"/>
                <a:gd name="T11" fmla="*/ 4 h 10"/>
                <a:gd name="T12" fmla="*/ 6 w 9"/>
                <a:gd name="T13" fmla="*/ 6 h 10"/>
                <a:gd name="T14" fmla="*/ 8 w 9"/>
                <a:gd name="T15" fmla="*/ 7 h 10"/>
                <a:gd name="T16" fmla="*/ 9 w 9"/>
                <a:gd name="T17" fmla="*/ 9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0"/>
                <a:gd name="T29" fmla="*/ 9 w 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0">
                  <a:moveTo>
                    <a:pt x="9" y="9"/>
                  </a:moveTo>
                  <a:lnTo>
                    <a:pt x="8" y="10"/>
                  </a:lnTo>
                  <a:lnTo>
                    <a:pt x="2" y="1"/>
                  </a:lnTo>
                  <a:lnTo>
                    <a:pt x="0" y="0"/>
                  </a:lnTo>
                  <a:lnTo>
                    <a:pt x="2" y="0"/>
                  </a:lnTo>
                  <a:lnTo>
                    <a:pt x="5" y="4"/>
                  </a:lnTo>
                  <a:lnTo>
                    <a:pt x="6" y="6"/>
                  </a:lnTo>
                  <a:lnTo>
                    <a:pt x="8" y="7"/>
                  </a:lnTo>
                  <a:lnTo>
                    <a:pt x="9" y="9"/>
                  </a:lnTo>
                  <a:close/>
                </a:path>
              </a:pathLst>
            </a:custGeom>
            <a:grpFill/>
            <a:ln w="1905">
              <a:noFill/>
              <a:round/>
              <a:headEnd/>
              <a:tailEnd/>
            </a:ln>
          </p:spPr>
          <p:txBody>
            <a:bodyPr/>
            <a:lstStyle/>
            <a:p>
              <a:endParaRPr lang="en-GB">
                <a:solidFill>
                  <a:srgbClr val="000000"/>
                </a:solidFill>
                <a:latin typeface="Arial"/>
              </a:endParaRPr>
            </a:p>
          </p:txBody>
        </p:sp>
        <p:sp>
          <p:nvSpPr>
            <p:cNvPr id="137" name="Freeform 133"/>
            <p:cNvSpPr>
              <a:spLocks/>
            </p:cNvSpPr>
            <p:nvPr/>
          </p:nvSpPr>
          <p:spPr bwMode="auto">
            <a:xfrm>
              <a:off x="853" y="2217"/>
              <a:ext cx="5" cy="7"/>
            </a:xfrm>
            <a:custGeom>
              <a:avLst/>
              <a:gdLst>
                <a:gd name="T0" fmla="*/ 0 w 5"/>
                <a:gd name="T1" fmla="*/ 3 h 7"/>
                <a:gd name="T2" fmla="*/ 2 w 5"/>
                <a:gd name="T3" fmla="*/ 0 h 7"/>
                <a:gd name="T4" fmla="*/ 3 w 5"/>
                <a:gd name="T5" fmla="*/ 0 h 7"/>
                <a:gd name="T6" fmla="*/ 3 w 5"/>
                <a:gd name="T7" fmla="*/ 1 h 7"/>
                <a:gd name="T8" fmla="*/ 5 w 5"/>
                <a:gd name="T9" fmla="*/ 4 h 7"/>
                <a:gd name="T10" fmla="*/ 5 w 5"/>
                <a:gd name="T11" fmla="*/ 7 h 7"/>
                <a:gd name="T12" fmla="*/ 2 w 5"/>
                <a:gd name="T13" fmla="*/ 7 h 7"/>
                <a:gd name="T14" fmla="*/ 0 w 5"/>
                <a:gd name="T15" fmla="*/ 7 h 7"/>
                <a:gd name="T16" fmla="*/ 0 w 5"/>
                <a:gd name="T17" fmla="*/ 6 h 7"/>
                <a:gd name="T18" fmla="*/ 0 w 5"/>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7"/>
                <a:gd name="T32" fmla="*/ 5 w 5"/>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7">
                  <a:moveTo>
                    <a:pt x="0" y="3"/>
                  </a:moveTo>
                  <a:lnTo>
                    <a:pt x="2" y="0"/>
                  </a:lnTo>
                  <a:lnTo>
                    <a:pt x="3" y="0"/>
                  </a:lnTo>
                  <a:lnTo>
                    <a:pt x="3" y="1"/>
                  </a:lnTo>
                  <a:lnTo>
                    <a:pt x="5" y="4"/>
                  </a:lnTo>
                  <a:lnTo>
                    <a:pt x="5" y="7"/>
                  </a:lnTo>
                  <a:lnTo>
                    <a:pt x="2" y="7"/>
                  </a:lnTo>
                  <a:lnTo>
                    <a:pt x="0" y="7"/>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38" name="Freeform 134"/>
            <p:cNvSpPr>
              <a:spLocks/>
            </p:cNvSpPr>
            <p:nvPr/>
          </p:nvSpPr>
          <p:spPr bwMode="auto">
            <a:xfrm>
              <a:off x="1105" y="2290"/>
              <a:ext cx="3" cy="5"/>
            </a:xfrm>
            <a:custGeom>
              <a:avLst/>
              <a:gdLst>
                <a:gd name="T0" fmla="*/ 1 w 3"/>
                <a:gd name="T1" fmla="*/ 0 h 5"/>
                <a:gd name="T2" fmla="*/ 3 w 3"/>
                <a:gd name="T3" fmla="*/ 3 h 5"/>
                <a:gd name="T4" fmla="*/ 1 w 3"/>
                <a:gd name="T5" fmla="*/ 3 h 5"/>
                <a:gd name="T6" fmla="*/ 1 w 3"/>
                <a:gd name="T7" fmla="*/ 5 h 5"/>
                <a:gd name="T8" fmla="*/ 0 w 3"/>
                <a:gd name="T9" fmla="*/ 3 h 5"/>
                <a:gd name="T10" fmla="*/ 0 w 3"/>
                <a:gd name="T11" fmla="*/ 2 h 5"/>
                <a:gd name="T12" fmla="*/ 1 w 3"/>
                <a:gd name="T13" fmla="*/ 0 h 5"/>
                <a:gd name="T14" fmla="*/ 0 60000 65536"/>
                <a:gd name="T15" fmla="*/ 0 60000 65536"/>
                <a:gd name="T16" fmla="*/ 0 60000 65536"/>
                <a:gd name="T17" fmla="*/ 0 60000 65536"/>
                <a:gd name="T18" fmla="*/ 0 60000 65536"/>
                <a:gd name="T19" fmla="*/ 0 60000 65536"/>
                <a:gd name="T20" fmla="*/ 0 60000 65536"/>
                <a:gd name="T21" fmla="*/ 0 w 3"/>
                <a:gd name="T22" fmla="*/ 0 h 5"/>
                <a:gd name="T23" fmla="*/ 3 w 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5">
                  <a:moveTo>
                    <a:pt x="1" y="0"/>
                  </a:moveTo>
                  <a:lnTo>
                    <a:pt x="3" y="3"/>
                  </a:lnTo>
                  <a:lnTo>
                    <a:pt x="1" y="3"/>
                  </a:lnTo>
                  <a:lnTo>
                    <a:pt x="1" y="5"/>
                  </a:lnTo>
                  <a:lnTo>
                    <a:pt x="0" y="3"/>
                  </a:lnTo>
                  <a:lnTo>
                    <a:pt x="0"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39" name="Freeform 135"/>
            <p:cNvSpPr>
              <a:spLocks/>
            </p:cNvSpPr>
            <p:nvPr/>
          </p:nvSpPr>
          <p:spPr bwMode="auto">
            <a:xfrm>
              <a:off x="1278" y="2374"/>
              <a:ext cx="5" cy="4"/>
            </a:xfrm>
            <a:custGeom>
              <a:avLst/>
              <a:gdLst>
                <a:gd name="T0" fmla="*/ 5 w 5"/>
                <a:gd name="T1" fmla="*/ 0 h 4"/>
                <a:gd name="T2" fmla="*/ 2 w 5"/>
                <a:gd name="T3" fmla="*/ 0 h 4"/>
                <a:gd name="T4" fmla="*/ 0 w 5"/>
                <a:gd name="T5" fmla="*/ 3 h 4"/>
                <a:gd name="T6" fmla="*/ 0 w 5"/>
                <a:gd name="T7" fmla="*/ 4 h 4"/>
                <a:gd name="T8" fmla="*/ 3 w 5"/>
                <a:gd name="T9" fmla="*/ 3 h 4"/>
                <a:gd name="T10" fmla="*/ 5 w 5"/>
                <a:gd name="T11" fmla="*/ 0 h 4"/>
                <a:gd name="T12" fmla="*/ 0 60000 65536"/>
                <a:gd name="T13" fmla="*/ 0 60000 65536"/>
                <a:gd name="T14" fmla="*/ 0 60000 65536"/>
                <a:gd name="T15" fmla="*/ 0 60000 65536"/>
                <a:gd name="T16" fmla="*/ 0 60000 65536"/>
                <a:gd name="T17" fmla="*/ 0 60000 65536"/>
                <a:gd name="T18" fmla="*/ 0 w 5"/>
                <a:gd name="T19" fmla="*/ 0 h 4"/>
                <a:gd name="T20" fmla="*/ 5 w 5"/>
                <a:gd name="T21" fmla="*/ 4 h 4"/>
              </a:gdLst>
              <a:ahLst/>
              <a:cxnLst>
                <a:cxn ang="T12">
                  <a:pos x="T0" y="T1"/>
                </a:cxn>
                <a:cxn ang="T13">
                  <a:pos x="T2" y="T3"/>
                </a:cxn>
                <a:cxn ang="T14">
                  <a:pos x="T4" y="T5"/>
                </a:cxn>
                <a:cxn ang="T15">
                  <a:pos x="T6" y="T7"/>
                </a:cxn>
                <a:cxn ang="T16">
                  <a:pos x="T8" y="T9"/>
                </a:cxn>
                <a:cxn ang="T17">
                  <a:pos x="T10" y="T11"/>
                </a:cxn>
              </a:cxnLst>
              <a:rect l="T18" t="T19" r="T20" b="T21"/>
              <a:pathLst>
                <a:path w="5" h="4">
                  <a:moveTo>
                    <a:pt x="5" y="0"/>
                  </a:moveTo>
                  <a:lnTo>
                    <a:pt x="2" y="0"/>
                  </a:lnTo>
                  <a:lnTo>
                    <a:pt x="0" y="3"/>
                  </a:lnTo>
                  <a:lnTo>
                    <a:pt x="0" y="4"/>
                  </a:lnTo>
                  <a:lnTo>
                    <a:pt x="3" y="3"/>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140" name="Freeform 136"/>
            <p:cNvSpPr>
              <a:spLocks/>
            </p:cNvSpPr>
            <p:nvPr/>
          </p:nvSpPr>
          <p:spPr bwMode="auto">
            <a:xfrm>
              <a:off x="1413" y="2260"/>
              <a:ext cx="18" cy="6"/>
            </a:xfrm>
            <a:custGeom>
              <a:avLst/>
              <a:gdLst>
                <a:gd name="T0" fmla="*/ 15 w 18"/>
                <a:gd name="T1" fmla="*/ 2 h 6"/>
                <a:gd name="T2" fmla="*/ 15 w 18"/>
                <a:gd name="T3" fmla="*/ 0 h 6"/>
                <a:gd name="T4" fmla="*/ 15 w 18"/>
                <a:gd name="T5" fmla="*/ 2 h 6"/>
                <a:gd name="T6" fmla="*/ 17 w 18"/>
                <a:gd name="T7" fmla="*/ 2 h 6"/>
                <a:gd name="T8" fmla="*/ 18 w 18"/>
                <a:gd name="T9" fmla="*/ 3 h 6"/>
                <a:gd name="T10" fmla="*/ 18 w 18"/>
                <a:gd name="T11" fmla="*/ 6 h 6"/>
                <a:gd name="T12" fmla="*/ 17 w 18"/>
                <a:gd name="T13" fmla="*/ 5 h 6"/>
                <a:gd name="T14" fmla="*/ 15 w 18"/>
                <a:gd name="T15" fmla="*/ 3 h 6"/>
                <a:gd name="T16" fmla="*/ 6 w 18"/>
                <a:gd name="T17" fmla="*/ 6 h 6"/>
                <a:gd name="T18" fmla="*/ 2 w 18"/>
                <a:gd name="T19" fmla="*/ 5 h 6"/>
                <a:gd name="T20" fmla="*/ 0 w 18"/>
                <a:gd name="T21" fmla="*/ 3 h 6"/>
                <a:gd name="T22" fmla="*/ 5 w 18"/>
                <a:gd name="T23" fmla="*/ 3 h 6"/>
                <a:gd name="T24" fmla="*/ 12 w 18"/>
                <a:gd name="T25" fmla="*/ 0 h 6"/>
                <a:gd name="T26" fmla="*/ 14 w 18"/>
                <a:gd name="T27" fmla="*/ 0 h 6"/>
                <a:gd name="T28" fmla="*/ 15 w 18"/>
                <a:gd name="T29" fmla="*/ 2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8"/>
                <a:gd name="T46" fmla="*/ 0 h 6"/>
                <a:gd name="T47" fmla="*/ 18 w 18"/>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8" h="6">
                  <a:moveTo>
                    <a:pt x="15" y="2"/>
                  </a:moveTo>
                  <a:lnTo>
                    <a:pt x="15" y="0"/>
                  </a:lnTo>
                  <a:lnTo>
                    <a:pt x="15" y="2"/>
                  </a:lnTo>
                  <a:lnTo>
                    <a:pt x="17" y="2"/>
                  </a:lnTo>
                  <a:lnTo>
                    <a:pt x="18" y="3"/>
                  </a:lnTo>
                  <a:lnTo>
                    <a:pt x="18" y="6"/>
                  </a:lnTo>
                  <a:lnTo>
                    <a:pt x="17" y="5"/>
                  </a:lnTo>
                  <a:lnTo>
                    <a:pt x="15" y="3"/>
                  </a:lnTo>
                  <a:lnTo>
                    <a:pt x="6" y="6"/>
                  </a:lnTo>
                  <a:lnTo>
                    <a:pt x="2" y="5"/>
                  </a:lnTo>
                  <a:lnTo>
                    <a:pt x="0" y="3"/>
                  </a:lnTo>
                  <a:lnTo>
                    <a:pt x="5" y="3"/>
                  </a:lnTo>
                  <a:lnTo>
                    <a:pt x="12" y="0"/>
                  </a:lnTo>
                  <a:lnTo>
                    <a:pt x="14" y="0"/>
                  </a:lnTo>
                  <a:lnTo>
                    <a:pt x="15" y="2"/>
                  </a:lnTo>
                  <a:close/>
                </a:path>
              </a:pathLst>
            </a:custGeom>
            <a:grpFill/>
            <a:ln w="1905">
              <a:noFill/>
              <a:round/>
              <a:headEnd/>
              <a:tailEnd/>
            </a:ln>
          </p:spPr>
          <p:txBody>
            <a:bodyPr/>
            <a:lstStyle/>
            <a:p>
              <a:endParaRPr lang="en-GB">
                <a:solidFill>
                  <a:srgbClr val="000000"/>
                </a:solidFill>
                <a:latin typeface="Arial"/>
              </a:endParaRPr>
            </a:p>
          </p:txBody>
        </p:sp>
        <p:sp>
          <p:nvSpPr>
            <p:cNvPr id="141" name="Freeform 137"/>
            <p:cNvSpPr>
              <a:spLocks/>
            </p:cNvSpPr>
            <p:nvPr/>
          </p:nvSpPr>
          <p:spPr bwMode="auto">
            <a:xfrm>
              <a:off x="1440" y="2265"/>
              <a:ext cx="4" cy="13"/>
            </a:xfrm>
            <a:custGeom>
              <a:avLst/>
              <a:gdLst>
                <a:gd name="T0" fmla="*/ 4 w 4"/>
                <a:gd name="T1" fmla="*/ 4 h 13"/>
                <a:gd name="T2" fmla="*/ 4 w 4"/>
                <a:gd name="T3" fmla="*/ 1 h 13"/>
                <a:gd name="T4" fmla="*/ 4 w 4"/>
                <a:gd name="T5" fmla="*/ 4 h 13"/>
                <a:gd name="T6" fmla="*/ 3 w 4"/>
                <a:gd name="T7" fmla="*/ 13 h 13"/>
                <a:gd name="T8" fmla="*/ 0 w 4"/>
                <a:gd name="T9" fmla="*/ 10 h 13"/>
                <a:gd name="T10" fmla="*/ 1 w 4"/>
                <a:gd name="T11" fmla="*/ 9 h 13"/>
                <a:gd name="T12" fmla="*/ 1 w 4"/>
                <a:gd name="T13" fmla="*/ 7 h 13"/>
                <a:gd name="T14" fmla="*/ 1 w 4"/>
                <a:gd name="T15" fmla="*/ 6 h 13"/>
                <a:gd name="T16" fmla="*/ 3 w 4"/>
                <a:gd name="T17" fmla="*/ 1 h 13"/>
                <a:gd name="T18" fmla="*/ 3 w 4"/>
                <a:gd name="T19" fmla="*/ 0 h 13"/>
                <a:gd name="T20" fmla="*/ 4 w 4"/>
                <a:gd name="T21" fmla="*/ 3 h 13"/>
                <a:gd name="T22" fmla="*/ 4 w 4"/>
                <a:gd name="T23" fmla="*/ 4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
                <a:gd name="T37" fmla="*/ 0 h 13"/>
                <a:gd name="T38" fmla="*/ 4 w 4"/>
                <a:gd name="T39" fmla="*/ 13 h 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 h="13">
                  <a:moveTo>
                    <a:pt x="4" y="4"/>
                  </a:moveTo>
                  <a:lnTo>
                    <a:pt x="4" y="1"/>
                  </a:lnTo>
                  <a:lnTo>
                    <a:pt x="4" y="4"/>
                  </a:lnTo>
                  <a:lnTo>
                    <a:pt x="3" y="13"/>
                  </a:lnTo>
                  <a:lnTo>
                    <a:pt x="0" y="10"/>
                  </a:lnTo>
                  <a:lnTo>
                    <a:pt x="1" y="9"/>
                  </a:lnTo>
                  <a:lnTo>
                    <a:pt x="1" y="7"/>
                  </a:lnTo>
                  <a:lnTo>
                    <a:pt x="1" y="6"/>
                  </a:lnTo>
                  <a:lnTo>
                    <a:pt x="3" y="1"/>
                  </a:lnTo>
                  <a:lnTo>
                    <a:pt x="3" y="0"/>
                  </a:lnTo>
                  <a:lnTo>
                    <a:pt x="4" y="3"/>
                  </a:lnTo>
                  <a:lnTo>
                    <a:pt x="4" y="4"/>
                  </a:lnTo>
                  <a:close/>
                </a:path>
              </a:pathLst>
            </a:custGeom>
            <a:grpFill/>
            <a:ln w="1905">
              <a:noFill/>
              <a:round/>
              <a:headEnd/>
              <a:tailEnd/>
            </a:ln>
          </p:spPr>
          <p:txBody>
            <a:bodyPr/>
            <a:lstStyle/>
            <a:p>
              <a:endParaRPr lang="en-GB">
                <a:solidFill>
                  <a:srgbClr val="000000"/>
                </a:solidFill>
                <a:latin typeface="Arial"/>
              </a:endParaRPr>
            </a:p>
          </p:txBody>
        </p:sp>
        <p:sp>
          <p:nvSpPr>
            <p:cNvPr id="142" name="Freeform 138"/>
            <p:cNvSpPr>
              <a:spLocks/>
            </p:cNvSpPr>
            <p:nvPr/>
          </p:nvSpPr>
          <p:spPr bwMode="auto">
            <a:xfrm>
              <a:off x="1437" y="2293"/>
              <a:ext cx="4" cy="2"/>
            </a:xfrm>
            <a:custGeom>
              <a:avLst/>
              <a:gdLst>
                <a:gd name="T0" fmla="*/ 3 w 4"/>
                <a:gd name="T1" fmla="*/ 2 h 2"/>
                <a:gd name="T2" fmla="*/ 4 w 4"/>
                <a:gd name="T3" fmla="*/ 0 h 2"/>
                <a:gd name="T4" fmla="*/ 0 w 4"/>
                <a:gd name="T5" fmla="*/ 0 h 2"/>
                <a:gd name="T6" fmla="*/ 0 w 4"/>
                <a:gd name="T7" fmla="*/ 2 h 2"/>
                <a:gd name="T8" fmla="*/ 3 w 4"/>
                <a:gd name="T9" fmla="*/ 2 h 2"/>
                <a:gd name="T10" fmla="*/ 0 60000 65536"/>
                <a:gd name="T11" fmla="*/ 0 60000 65536"/>
                <a:gd name="T12" fmla="*/ 0 60000 65536"/>
                <a:gd name="T13" fmla="*/ 0 60000 65536"/>
                <a:gd name="T14" fmla="*/ 0 60000 65536"/>
                <a:gd name="T15" fmla="*/ 0 w 4"/>
                <a:gd name="T16" fmla="*/ 0 h 2"/>
                <a:gd name="T17" fmla="*/ 4 w 4"/>
                <a:gd name="T18" fmla="*/ 2 h 2"/>
              </a:gdLst>
              <a:ahLst/>
              <a:cxnLst>
                <a:cxn ang="T10">
                  <a:pos x="T0" y="T1"/>
                </a:cxn>
                <a:cxn ang="T11">
                  <a:pos x="T2" y="T3"/>
                </a:cxn>
                <a:cxn ang="T12">
                  <a:pos x="T4" y="T5"/>
                </a:cxn>
                <a:cxn ang="T13">
                  <a:pos x="T6" y="T7"/>
                </a:cxn>
                <a:cxn ang="T14">
                  <a:pos x="T8" y="T9"/>
                </a:cxn>
              </a:cxnLst>
              <a:rect l="T15" t="T16" r="T17" b="T18"/>
              <a:pathLst>
                <a:path w="4" h="2">
                  <a:moveTo>
                    <a:pt x="3" y="2"/>
                  </a:moveTo>
                  <a:lnTo>
                    <a:pt x="4" y="0"/>
                  </a:lnTo>
                  <a:lnTo>
                    <a:pt x="0" y="0"/>
                  </a:lnTo>
                  <a:lnTo>
                    <a:pt x="0" y="2"/>
                  </a:lnTo>
                  <a:lnTo>
                    <a:pt x="3" y="2"/>
                  </a:lnTo>
                  <a:close/>
                </a:path>
              </a:pathLst>
            </a:custGeom>
            <a:grpFill/>
            <a:ln w="1905">
              <a:noFill/>
              <a:round/>
              <a:headEnd/>
              <a:tailEnd/>
            </a:ln>
          </p:spPr>
          <p:txBody>
            <a:bodyPr/>
            <a:lstStyle/>
            <a:p>
              <a:endParaRPr lang="en-GB">
                <a:solidFill>
                  <a:srgbClr val="000000"/>
                </a:solidFill>
                <a:latin typeface="Arial"/>
              </a:endParaRPr>
            </a:p>
          </p:txBody>
        </p:sp>
        <p:sp>
          <p:nvSpPr>
            <p:cNvPr id="143" name="Freeform 139"/>
            <p:cNvSpPr>
              <a:spLocks/>
            </p:cNvSpPr>
            <p:nvPr/>
          </p:nvSpPr>
          <p:spPr bwMode="auto">
            <a:xfrm>
              <a:off x="1424" y="2290"/>
              <a:ext cx="9" cy="17"/>
            </a:xfrm>
            <a:custGeom>
              <a:avLst/>
              <a:gdLst>
                <a:gd name="T0" fmla="*/ 4 w 9"/>
                <a:gd name="T1" fmla="*/ 3 h 17"/>
                <a:gd name="T2" fmla="*/ 6 w 9"/>
                <a:gd name="T3" fmla="*/ 3 h 17"/>
                <a:gd name="T4" fmla="*/ 6 w 9"/>
                <a:gd name="T5" fmla="*/ 5 h 17"/>
                <a:gd name="T6" fmla="*/ 9 w 9"/>
                <a:gd name="T7" fmla="*/ 9 h 17"/>
                <a:gd name="T8" fmla="*/ 9 w 9"/>
                <a:gd name="T9" fmla="*/ 14 h 17"/>
                <a:gd name="T10" fmla="*/ 9 w 9"/>
                <a:gd name="T11" fmla="*/ 15 h 17"/>
                <a:gd name="T12" fmla="*/ 7 w 9"/>
                <a:gd name="T13" fmla="*/ 17 h 17"/>
                <a:gd name="T14" fmla="*/ 4 w 9"/>
                <a:gd name="T15" fmla="*/ 17 h 17"/>
                <a:gd name="T16" fmla="*/ 3 w 9"/>
                <a:gd name="T17" fmla="*/ 14 h 17"/>
                <a:gd name="T18" fmla="*/ 0 w 9"/>
                <a:gd name="T19" fmla="*/ 12 h 17"/>
                <a:gd name="T20" fmla="*/ 0 w 9"/>
                <a:gd name="T21" fmla="*/ 9 h 17"/>
                <a:gd name="T22" fmla="*/ 1 w 9"/>
                <a:gd name="T23" fmla="*/ 3 h 17"/>
                <a:gd name="T24" fmla="*/ 1 w 9"/>
                <a:gd name="T25" fmla="*/ 2 h 17"/>
                <a:gd name="T26" fmla="*/ 4 w 9"/>
                <a:gd name="T27" fmla="*/ 0 h 17"/>
                <a:gd name="T28" fmla="*/ 4 w 9"/>
                <a:gd name="T29" fmla="*/ 3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17"/>
                <a:gd name="T47" fmla="*/ 9 w 9"/>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17">
                  <a:moveTo>
                    <a:pt x="4" y="3"/>
                  </a:moveTo>
                  <a:lnTo>
                    <a:pt x="6" y="3"/>
                  </a:lnTo>
                  <a:lnTo>
                    <a:pt x="6" y="5"/>
                  </a:lnTo>
                  <a:lnTo>
                    <a:pt x="9" y="9"/>
                  </a:lnTo>
                  <a:lnTo>
                    <a:pt x="9" y="14"/>
                  </a:lnTo>
                  <a:lnTo>
                    <a:pt x="9" y="15"/>
                  </a:lnTo>
                  <a:lnTo>
                    <a:pt x="7" y="17"/>
                  </a:lnTo>
                  <a:lnTo>
                    <a:pt x="4" y="17"/>
                  </a:lnTo>
                  <a:lnTo>
                    <a:pt x="3" y="14"/>
                  </a:lnTo>
                  <a:lnTo>
                    <a:pt x="0" y="12"/>
                  </a:lnTo>
                  <a:lnTo>
                    <a:pt x="0" y="9"/>
                  </a:lnTo>
                  <a:lnTo>
                    <a:pt x="1" y="3"/>
                  </a:lnTo>
                  <a:lnTo>
                    <a:pt x="1" y="2"/>
                  </a:lnTo>
                  <a:lnTo>
                    <a:pt x="4" y="0"/>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144" name="Freeform 140"/>
            <p:cNvSpPr>
              <a:spLocks/>
            </p:cNvSpPr>
            <p:nvPr/>
          </p:nvSpPr>
          <p:spPr bwMode="auto">
            <a:xfrm>
              <a:off x="1433" y="2310"/>
              <a:ext cx="4" cy="7"/>
            </a:xfrm>
            <a:custGeom>
              <a:avLst/>
              <a:gdLst>
                <a:gd name="T0" fmla="*/ 0 w 4"/>
                <a:gd name="T1" fmla="*/ 3 h 7"/>
                <a:gd name="T2" fmla="*/ 3 w 4"/>
                <a:gd name="T3" fmla="*/ 0 h 7"/>
                <a:gd name="T4" fmla="*/ 4 w 4"/>
                <a:gd name="T5" fmla="*/ 6 h 7"/>
                <a:gd name="T6" fmla="*/ 3 w 4"/>
                <a:gd name="T7" fmla="*/ 7 h 7"/>
                <a:gd name="T8" fmla="*/ 1 w 4"/>
                <a:gd name="T9" fmla="*/ 6 h 7"/>
                <a:gd name="T10" fmla="*/ 0 w 4"/>
                <a:gd name="T11" fmla="*/ 3 h 7"/>
                <a:gd name="T12" fmla="*/ 0 60000 65536"/>
                <a:gd name="T13" fmla="*/ 0 60000 65536"/>
                <a:gd name="T14" fmla="*/ 0 60000 65536"/>
                <a:gd name="T15" fmla="*/ 0 60000 65536"/>
                <a:gd name="T16" fmla="*/ 0 60000 65536"/>
                <a:gd name="T17" fmla="*/ 0 60000 65536"/>
                <a:gd name="T18" fmla="*/ 0 w 4"/>
                <a:gd name="T19" fmla="*/ 0 h 7"/>
                <a:gd name="T20" fmla="*/ 4 w 4"/>
                <a:gd name="T21" fmla="*/ 7 h 7"/>
              </a:gdLst>
              <a:ahLst/>
              <a:cxnLst>
                <a:cxn ang="T12">
                  <a:pos x="T0" y="T1"/>
                </a:cxn>
                <a:cxn ang="T13">
                  <a:pos x="T2" y="T3"/>
                </a:cxn>
                <a:cxn ang="T14">
                  <a:pos x="T4" y="T5"/>
                </a:cxn>
                <a:cxn ang="T15">
                  <a:pos x="T6" y="T7"/>
                </a:cxn>
                <a:cxn ang="T16">
                  <a:pos x="T8" y="T9"/>
                </a:cxn>
                <a:cxn ang="T17">
                  <a:pos x="T10" y="T11"/>
                </a:cxn>
              </a:cxnLst>
              <a:rect l="T18" t="T19" r="T20" b="T21"/>
              <a:pathLst>
                <a:path w="4" h="7">
                  <a:moveTo>
                    <a:pt x="0" y="3"/>
                  </a:moveTo>
                  <a:lnTo>
                    <a:pt x="3" y="0"/>
                  </a:lnTo>
                  <a:lnTo>
                    <a:pt x="4" y="6"/>
                  </a:lnTo>
                  <a:lnTo>
                    <a:pt x="3" y="7"/>
                  </a:lnTo>
                  <a:lnTo>
                    <a:pt x="1"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45" name="Freeform 141"/>
            <p:cNvSpPr>
              <a:spLocks/>
            </p:cNvSpPr>
            <p:nvPr/>
          </p:nvSpPr>
          <p:spPr bwMode="auto">
            <a:xfrm>
              <a:off x="1458" y="2290"/>
              <a:ext cx="1" cy="11"/>
            </a:xfrm>
            <a:custGeom>
              <a:avLst/>
              <a:gdLst>
                <a:gd name="T0" fmla="*/ 1 w 1"/>
                <a:gd name="T1" fmla="*/ 2 h 11"/>
                <a:gd name="T2" fmla="*/ 1 w 1"/>
                <a:gd name="T3" fmla="*/ 0 h 11"/>
                <a:gd name="T4" fmla="*/ 1 w 1"/>
                <a:gd name="T5" fmla="*/ 3 h 11"/>
                <a:gd name="T6" fmla="*/ 1 w 1"/>
                <a:gd name="T7" fmla="*/ 11 h 11"/>
                <a:gd name="T8" fmla="*/ 0 w 1"/>
                <a:gd name="T9" fmla="*/ 9 h 11"/>
                <a:gd name="T10" fmla="*/ 0 w 1"/>
                <a:gd name="T11" fmla="*/ 6 h 11"/>
                <a:gd name="T12" fmla="*/ 0 w 1"/>
                <a:gd name="T13" fmla="*/ 5 h 11"/>
                <a:gd name="T14" fmla="*/ 1 w 1"/>
                <a:gd name="T15" fmla="*/ 2 h 11"/>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1"/>
                <a:gd name="T26" fmla="*/ 1 w 1"/>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1">
                  <a:moveTo>
                    <a:pt x="1" y="2"/>
                  </a:moveTo>
                  <a:lnTo>
                    <a:pt x="1" y="0"/>
                  </a:lnTo>
                  <a:lnTo>
                    <a:pt x="1" y="3"/>
                  </a:lnTo>
                  <a:lnTo>
                    <a:pt x="1" y="11"/>
                  </a:lnTo>
                  <a:lnTo>
                    <a:pt x="0" y="9"/>
                  </a:lnTo>
                  <a:lnTo>
                    <a:pt x="0" y="6"/>
                  </a:lnTo>
                  <a:lnTo>
                    <a:pt x="0" y="5"/>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146" name="Freeform 142"/>
            <p:cNvSpPr>
              <a:spLocks/>
            </p:cNvSpPr>
            <p:nvPr/>
          </p:nvSpPr>
          <p:spPr bwMode="auto">
            <a:xfrm>
              <a:off x="1467" y="2299"/>
              <a:ext cx="7" cy="11"/>
            </a:xfrm>
            <a:custGeom>
              <a:avLst/>
              <a:gdLst>
                <a:gd name="T0" fmla="*/ 6 w 7"/>
                <a:gd name="T1" fmla="*/ 8 h 11"/>
                <a:gd name="T2" fmla="*/ 7 w 7"/>
                <a:gd name="T3" fmla="*/ 8 h 11"/>
                <a:gd name="T4" fmla="*/ 7 w 7"/>
                <a:gd name="T5" fmla="*/ 11 h 11"/>
                <a:gd name="T6" fmla="*/ 6 w 7"/>
                <a:gd name="T7" fmla="*/ 11 h 11"/>
                <a:gd name="T8" fmla="*/ 4 w 7"/>
                <a:gd name="T9" fmla="*/ 11 h 11"/>
                <a:gd name="T10" fmla="*/ 4 w 7"/>
                <a:gd name="T11" fmla="*/ 9 h 11"/>
                <a:gd name="T12" fmla="*/ 0 w 7"/>
                <a:gd name="T13" fmla="*/ 0 h 11"/>
                <a:gd name="T14" fmla="*/ 1 w 7"/>
                <a:gd name="T15" fmla="*/ 0 h 11"/>
                <a:gd name="T16" fmla="*/ 6 w 7"/>
                <a:gd name="T17" fmla="*/ 8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1"/>
                <a:gd name="T29" fmla="*/ 7 w 7"/>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1">
                  <a:moveTo>
                    <a:pt x="6" y="8"/>
                  </a:moveTo>
                  <a:lnTo>
                    <a:pt x="7" y="8"/>
                  </a:lnTo>
                  <a:lnTo>
                    <a:pt x="7" y="11"/>
                  </a:lnTo>
                  <a:lnTo>
                    <a:pt x="6" y="11"/>
                  </a:lnTo>
                  <a:lnTo>
                    <a:pt x="4" y="11"/>
                  </a:lnTo>
                  <a:lnTo>
                    <a:pt x="4" y="9"/>
                  </a:lnTo>
                  <a:lnTo>
                    <a:pt x="0" y="0"/>
                  </a:lnTo>
                  <a:lnTo>
                    <a:pt x="1" y="0"/>
                  </a:lnTo>
                  <a:lnTo>
                    <a:pt x="6" y="8"/>
                  </a:lnTo>
                  <a:close/>
                </a:path>
              </a:pathLst>
            </a:custGeom>
            <a:grpFill/>
            <a:ln w="1905">
              <a:noFill/>
              <a:round/>
              <a:headEnd/>
              <a:tailEnd/>
            </a:ln>
          </p:spPr>
          <p:txBody>
            <a:bodyPr/>
            <a:lstStyle/>
            <a:p>
              <a:endParaRPr lang="en-GB">
                <a:solidFill>
                  <a:srgbClr val="000000"/>
                </a:solidFill>
                <a:latin typeface="Arial"/>
              </a:endParaRPr>
            </a:p>
          </p:txBody>
        </p:sp>
        <p:sp>
          <p:nvSpPr>
            <p:cNvPr id="147" name="Freeform 143"/>
            <p:cNvSpPr>
              <a:spLocks/>
            </p:cNvSpPr>
            <p:nvPr/>
          </p:nvSpPr>
          <p:spPr bwMode="auto">
            <a:xfrm>
              <a:off x="1486" y="2310"/>
              <a:ext cx="3" cy="3"/>
            </a:xfrm>
            <a:custGeom>
              <a:avLst/>
              <a:gdLst>
                <a:gd name="T0" fmla="*/ 2 w 3"/>
                <a:gd name="T1" fmla="*/ 0 h 3"/>
                <a:gd name="T2" fmla="*/ 2 w 3"/>
                <a:gd name="T3" fmla="*/ 1 h 3"/>
                <a:gd name="T4" fmla="*/ 0 w 3"/>
                <a:gd name="T5" fmla="*/ 3 h 3"/>
                <a:gd name="T6" fmla="*/ 3 w 3"/>
                <a:gd name="T7" fmla="*/ 3 h 3"/>
                <a:gd name="T8" fmla="*/ 3 w 3"/>
                <a:gd name="T9" fmla="*/ 0 h 3"/>
                <a:gd name="T10" fmla="*/ 2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2" y="0"/>
                  </a:moveTo>
                  <a:lnTo>
                    <a:pt x="2" y="1"/>
                  </a:lnTo>
                  <a:lnTo>
                    <a:pt x="0" y="3"/>
                  </a:lnTo>
                  <a:lnTo>
                    <a:pt x="3" y="3"/>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148" name="Freeform 144"/>
            <p:cNvSpPr>
              <a:spLocks/>
            </p:cNvSpPr>
            <p:nvPr/>
          </p:nvSpPr>
          <p:spPr bwMode="auto">
            <a:xfrm>
              <a:off x="1476" y="2320"/>
              <a:ext cx="6" cy="14"/>
            </a:xfrm>
            <a:custGeom>
              <a:avLst/>
              <a:gdLst>
                <a:gd name="T0" fmla="*/ 0 w 6"/>
                <a:gd name="T1" fmla="*/ 0 h 14"/>
                <a:gd name="T2" fmla="*/ 3 w 6"/>
                <a:gd name="T3" fmla="*/ 8 h 14"/>
                <a:gd name="T4" fmla="*/ 4 w 6"/>
                <a:gd name="T5" fmla="*/ 9 h 14"/>
                <a:gd name="T6" fmla="*/ 6 w 6"/>
                <a:gd name="T7" fmla="*/ 12 h 14"/>
                <a:gd name="T8" fmla="*/ 6 w 6"/>
                <a:gd name="T9" fmla="*/ 14 h 14"/>
                <a:gd name="T10" fmla="*/ 4 w 6"/>
                <a:gd name="T11" fmla="*/ 11 h 14"/>
                <a:gd name="T12" fmla="*/ 1 w 6"/>
                <a:gd name="T13" fmla="*/ 9 h 14"/>
                <a:gd name="T14" fmla="*/ 0 w 6"/>
                <a:gd name="T15" fmla="*/ 3 h 14"/>
                <a:gd name="T16" fmla="*/ 0 w 6"/>
                <a:gd name="T17" fmla="*/ 0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4"/>
                <a:gd name="T29" fmla="*/ 6 w 6"/>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4">
                  <a:moveTo>
                    <a:pt x="0" y="0"/>
                  </a:moveTo>
                  <a:lnTo>
                    <a:pt x="3" y="8"/>
                  </a:lnTo>
                  <a:lnTo>
                    <a:pt x="4" y="9"/>
                  </a:lnTo>
                  <a:lnTo>
                    <a:pt x="6" y="12"/>
                  </a:lnTo>
                  <a:lnTo>
                    <a:pt x="6" y="14"/>
                  </a:lnTo>
                  <a:lnTo>
                    <a:pt x="4" y="11"/>
                  </a:lnTo>
                  <a:lnTo>
                    <a:pt x="1" y="9"/>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49" name="Freeform 145"/>
            <p:cNvSpPr>
              <a:spLocks/>
            </p:cNvSpPr>
            <p:nvPr/>
          </p:nvSpPr>
          <p:spPr bwMode="auto">
            <a:xfrm>
              <a:off x="1489" y="2334"/>
              <a:ext cx="9" cy="12"/>
            </a:xfrm>
            <a:custGeom>
              <a:avLst/>
              <a:gdLst>
                <a:gd name="T0" fmla="*/ 6 w 9"/>
                <a:gd name="T1" fmla="*/ 4 h 12"/>
                <a:gd name="T2" fmla="*/ 6 w 9"/>
                <a:gd name="T3" fmla="*/ 3 h 12"/>
                <a:gd name="T4" fmla="*/ 3 w 9"/>
                <a:gd name="T5" fmla="*/ 3 h 12"/>
                <a:gd name="T6" fmla="*/ 2 w 9"/>
                <a:gd name="T7" fmla="*/ 1 h 12"/>
                <a:gd name="T8" fmla="*/ 0 w 9"/>
                <a:gd name="T9" fmla="*/ 1 h 12"/>
                <a:gd name="T10" fmla="*/ 2 w 9"/>
                <a:gd name="T11" fmla="*/ 0 h 12"/>
                <a:gd name="T12" fmla="*/ 3 w 9"/>
                <a:gd name="T13" fmla="*/ 1 h 12"/>
                <a:gd name="T14" fmla="*/ 5 w 9"/>
                <a:gd name="T15" fmla="*/ 3 h 12"/>
                <a:gd name="T16" fmla="*/ 8 w 9"/>
                <a:gd name="T17" fmla="*/ 3 h 12"/>
                <a:gd name="T18" fmla="*/ 9 w 9"/>
                <a:gd name="T19" fmla="*/ 3 h 12"/>
                <a:gd name="T20" fmla="*/ 9 w 9"/>
                <a:gd name="T21" fmla="*/ 6 h 12"/>
                <a:gd name="T22" fmla="*/ 3 w 9"/>
                <a:gd name="T23" fmla="*/ 12 h 12"/>
                <a:gd name="T24" fmla="*/ 3 w 9"/>
                <a:gd name="T25" fmla="*/ 10 h 12"/>
                <a:gd name="T26" fmla="*/ 6 w 9"/>
                <a:gd name="T27" fmla="*/ 6 h 12"/>
                <a:gd name="T28" fmla="*/ 6 w 9"/>
                <a:gd name="T29" fmla="*/ 4 h 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12"/>
                <a:gd name="T47" fmla="*/ 9 w 9"/>
                <a:gd name="T48" fmla="*/ 12 h 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12">
                  <a:moveTo>
                    <a:pt x="6" y="4"/>
                  </a:moveTo>
                  <a:lnTo>
                    <a:pt x="6" y="3"/>
                  </a:lnTo>
                  <a:lnTo>
                    <a:pt x="3" y="3"/>
                  </a:lnTo>
                  <a:lnTo>
                    <a:pt x="2" y="1"/>
                  </a:lnTo>
                  <a:lnTo>
                    <a:pt x="0" y="1"/>
                  </a:lnTo>
                  <a:lnTo>
                    <a:pt x="2" y="0"/>
                  </a:lnTo>
                  <a:lnTo>
                    <a:pt x="3" y="1"/>
                  </a:lnTo>
                  <a:lnTo>
                    <a:pt x="5" y="3"/>
                  </a:lnTo>
                  <a:lnTo>
                    <a:pt x="8" y="3"/>
                  </a:lnTo>
                  <a:lnTo>
                    <a:pt x="9" y="3"/>
                  </a:lnTo>
                  <a:lnTo>
                    <a:pt x="9" y="6"/>
                  </a:lnTo>
                  <a:lnTo>
                    <a:pt x="3" y="12"/>
                  </a:lnTo>
                  <a:lnTo>
                    <a:pt x="3" y="10"/>
                  </a:lnTo>
                  <a:lnTo>
                    <a:pt x="6" y="6"/>
                  </a:lnTo>
                  <a:lnTo>
                    <a:pt x="6" y="4"/>
                  </a:lnTo>
                  <a:close/>
                </a:path>
              </a:pathLst>
            </a:custGeom>
            <a:grpFill/>
            <a:ln w="1905">
              <a:noFill/>
              <a:round/>
              <a:headEnd/>
              <a:tailEnd/>
            </a:ln>
          </p:spPr>
          <p:txBody>
            <a:bodyPr/>
            <a:lstStyle/>
            <a:p>
              <a:endParaRPr lang="en-GB">
                <a:solidFill>
                  <a:srgbClr val="000000"/>
                </a:solidFill>
                <a:latin typeface="Arial"/>
              </a:endParaRPr>
            </a:p>
          </p:txBody>
        </p:sp>
        <p:sp>
          <p:nvSpPr>
            <p:cNvPr id="150" name="Freeform 146"/>
            <p:cNvSpPr>
              <a:spLocks/>
            </p:cNvSpPr>
            <p:nvPr/>
          </p:nvSpPr>
          <p:spPr bwMode="auto">
            <a:xfrm>
              <a:off x="1512" y="2341"/>
              <a:ext cx="6" cy="2"/>
            </a:xfrm>
            <a:custGeom>
              <a:avLst/>
              <a:gdLst>
                <a:gd name="T0" fmla="*/ 6 w 6"/>
                <a:gd name="T1" fmla="*/ 2 h 2"/>
                <a:gd name="T2" fmla="*/ 4 w 6"/>
                <a:gd name="T3" fmla="*/ 0 h 2"/>
                <a:gd name="T4" fmla="*/ 3 w 6"/>
                <a:gd name="T5" fmla="*/ 0 h 2"/>
                <a:gd name="T6" fmla="*/ 0 w 6"/>
                <a:gd name="T7" fmla="*/ 2 h 2"/>
                <a:gd name="T8" fmla="*/ 3 w 6"/>
                <a:gd name="T9" fmla="*/ 2 h 2"/>
                <a:gd name="T10" fmla="*/ 4 w 6"/>
                <a:gd name="T11" fmla="*/ 2 h 2"/>
                <a:gd name="T12" fmla="*/ 6 w 6"/>
                <a:gd name="T13" fmla="*/ 2 h 2"/>
                <a:gd name="T14" fmla="*/ 0 60000 65536"/>
                <a:gd name="T15" fmla="*/ 0 60000 65536"/>
                <a:gd name="T16" fmla="*/ 0 60000 65536"/>
                <a:gd name="T17" fmla="*/ 0 60000 65536"/>
                <a:gd name="T18" fmla="*/ 0 60000 65536"/>
                <a:gd name="T19" fmla="*/ 0 60000 65536"/>
                <a:gd name="T20" fmla="*/ 0 60000 65536"/>
                <a:gd name="T21" fmla="*/ 0 w 6"/>
                <a:gd name="T22" fmla="*/ 0 h 2"/>
                <a:gd name="T23" fmla="*/ 6 w 6"/>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
                  <a:moveTo>
                    <a:pt x="6" y="2"/>
                  </a:moveTo>
                  <a:lnTo>
                    <a:pt x="4" y="0"/>
                  </a:lnTo>
                  <a:lnTo>
                    <a:pt x="3" y="0"/>
                  </a:lnTo>
                  <a:lnTo>
                    <a:pt x="0" y="2"/>
                  </a:lnTo>
                  <a:lnTo>
                    <a:pt x="3" y="2"/>
                  </a:lnTo>
                  <a:lnTo>
                    <a:pt x="4" y="2"/>
                  </a:lnTo>
                  <a:lnTo>
                    <a:pt x="6" y="2"/>
                  </a:lnTo>
                  <a:close/>
                </a:path>
              </a:pathLst>
            </a:custGeom>
            <a:grpFill/>
            <a:ln w="1905">
              <a:noFill/>
              <a:round/>
              <a:headEnd/>
              <a:tailEnd/>
            </a:ln>
          </p:spPr>
          <p:txBody>
            <a:bodyPr/>
            <a:lstStyle/>
            <a:p>
              <a:endParaRPr lang="en-GB">
                <a:solidFill>
                  <a:srgbClr val="000000"/>
                </a:solidFill>
                <a:latin typeface="Arial"/>
              </a:endParaRPr>
            </a:p>
          </p:txBody>
        </p:sp>
        <p:sp>
          <p:nvSpPr>
            <p:cNvPr id="151" name="Freeform 147"/>
            <p:cNvSpPr>
              <a:spLocks/>
            </p:cNvSpPr>
            <p:nvPr/>
          </p:nvSpPr>
          <p:spPr bwMode="auto">
            <a:xfrm>
              <a:off x="1524" y="2349"/>
              <a:ext cx="13" cy="6"/>
            </a:xfrm>
            <a:custGeom>
              <a:avLst/>
              <a:gdLst>
                <a:gd name="T0" fmla="*/ 3 w 13"/>
                <a:gd name="T1" fmla="*/ 1 h 6"/>
                <a:gd name="T2" fmla="*/ 4 w 13"/>
                <a:gd name="T3" fmla="*/ 0 h 6"/>
                <a:gd name="T4" fmla="*/ 13 w 13"/>
                <a:gd name="T5" fmla="*/ 4 h 6"/>
                <a:gd name="T6" fmla="*/ 13 w 13"/>
                <a:gd name="T7" fmla="*/ 6 h 6"/>
                <a:gd name="T8" fmla="*/ 12 w 13"/>
                <a:gd name="T9" fmla="*/ 6 h 6"/>
                <a:gd name="T10" fmla="*/ 6 w 13"/>
                <a:gd name="T11" fmla="*/ 1 h 6"/>
                <a:gd name="T12" fmla="*/ 3 w 13"/>
                <a:gd name="T13" fmla="*/ 4 h 6"/>
                <a:gd name="T14" fmla="*/ 0 w 13"/>
                <a:gd name="T15" fmla="*/ 4 h 6"/>
                <a:gd name="T16" fmla="*/ 1 w 13"/>
                <a:gd name="T17" fmla="*/ 3 h 6"/>
                <a:gd name="T18" fmla="*/ 3 w 13"/>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6"/>
                <a:gd name="T32" fmla="*/ 13 w 13"/>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6">
                  <a:moveTo>
                    <a:pt x="3" y="1"/>
                  </a:moveTo>
                  <a:lnTo>
                    <a:pt x="4" y="0"/>
                  </a:lnTo>
                  <a:lnTo>
                    <a:pt x="13" y="4"/>
                  </a:lnTo>
                  <a:lnTo>
                    <a:pt x="13" y="6"/>
                  </a:lnTo>
                  <a:lnTo>
                    <a:pt x="12" y="6"/>
                  </a:lnTo>
                  <a:lnTo>
                    <a:pt x="6" y="1"/>
                  </a:lnTo>
                  <a:lnTo>
                    <a:pt x="3" y="4"/>
                  </a:lnTo>
                  <a:lnTo>
                    <a:pt x="0" y="4"/>
                  </a:lnTo>
                  <a:lnTo>
                    <a:pt x="1" y="3"/>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152" name="Freeform 148"/>
            <p:cNvSpPr>
              <a:spLocks/>
            </p:cNvSpPr>
            <p:nvPr/>
          </p:nvSpPr>
          <p:spPr bwMode="auto">
            <a:xfrm>
              <a:off x="1503" y="2361"/>
              <a:ext cx="10" cy="7"/>
            </a:xfrm>
            <a:custGeom>
              <a:avLst/>
              <a:gdLst>
                <a:gd name="T0" fmla="*/ 10 w 10"/>
                <a:gd name="T1" fmla="*/ 0 h 7"/>
                <a:gd name="T2" fmla="*/ 9 w 10"/>
                <a:gd name="T3" fmla="*/ 6 h 7"/>
                <a:gd name="T4" fmla="*/ 7 w 10"/>
                <a:gd name="T5" fmla="*/ 6 h 7"/>
                <a:gd name="T6" fmla="*/ 0 w 10"/>
                <a:gd name="T7" fmla="*/ 7 h 7"/>
                <a:gd name="T8" fmla="*/ 0 w 10"/>
                <a:gd name="T9" fmla="*/ 3 h 7"/>
                <a:gd name="T10" fmla="*/ 3 w 10"/>
                <a:gd name="T11" fmla="*/ 3 h 7"/>
                <a:gd name="T12" fmla="*/ 6 w 10"/>
                <a:gd name="T13" fmla="*/ 3 h 7"/>
                <a:gd name="T14" fmla="*/ 10 w 10"/>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7"/>
                <a:gd name="T26" fmla="*/ 10 w 10"/>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7">
                  <a:moveTo>
                    <a:pt x="10" y="0"/>
                  </a:moveTo>
                  <a:lnTo>
                    <a:pt x="9" y="6"/>
                  </a:lnTo>
                  <a:lnTo>
                    <a:pt x="7" y="6"/>
                  </a:lnTo>
                  <a:lnTo>
                    <a:pt x="0" y="7"/>
                  </a:lnTo>
                  <a:lnTo>
                    <a:pt x="0" y="3"/>
                  </a:lnTo>
                  <a:lnTo>
                    <a:pt x="3" y="3"/>
                  </a:lnTo>
                  <a:lnTo>
                    <a:pt x="6" y="3"/>
                  </a:lnTo>
                  <a:lnTo>
                    <a:pt x="10" y="0"/>
                  </a:lnTo>
                  <a:close/>
                </a:path>
              </a:pathLst>
            </a:custGeom>
            <a:grpFill/>
            <a:ln w="1905">
              <a:noFill/>
              <a:round/>
              <a:headEnd/>
              <a:tailEnd/>
            </a:ln>
          </p:spPr>
          <p:txBody>
            <a:bodyPr/>
            <a:lstStyle/>
            <a:p>
              <a:endParaRPr lang="en-GB">
                <a:solidFill>
                  <a:srgbClr val="000000"/>
                </a:solidFill>
                <a:latin typeface="Arial"/>
              </a:endParaRPr>
            </a:p>
          </p:txBody>
        </p:sp>
        <p:sp>
          <p:nvSpPr>
            <p:cNvPr id="153" name="Freeform 149"/>
            <p:cNvSpPr>
              <a:spLocks/>
            </p:cNvSpPr>
            <p:nvPr/>
          </p:nvSpPr>
          <p:spPr bwMode="auto">
            <a:xfrm>
              <a:off x="1431" y="2308"/>
              <a:ext cx="5" cy="3"/>
            </a:xfrm>
            <a:custGeom>
              <a:avLst/>
              <a:gdLst>
                <a:gd name="T0" fmla="*/ 3 w 5"/>
                <a:gd name="T1" fmla="*/ 0 h 3"/>
                <a:gd name="T2" fmla="*/ 0 w 5"/>
                <a:gd name="T3" fmla="*/ 2 h 3"/>
                <a:gd name="T4" fmla="*/ 0 w 5"/>
                <a:gd name="T5" fmla="*/ 3 h 3"/>
                <a:gd name="T6" fmla="*/ 3 w 5"/>
                <a:gd name="T7" fmla="*/ 3 h 3"/>
                <a:gd name="T8" fmla="*/ 5 w 5"/>
                <a:gd name="T9" fmla="*/ 0 h 3"/>
                <a:gd name="T10" fmla="*/ 3 w 5"/>
                <a:gd name="T11" fmla="*/ 0 h 3"/>
                <a:gd name="T12" fmla="*/ 0 60000 65536"/>
                <a:gd name="T13" fmla="*/ 0 60000 65536"/>
                <a:gd name="T14" fmla="*/ 0 60000 65536"/>
                <a:gd name="T15" fmla="*/ 0 60000 65536"/>
                <a:gd name="T16" fmla="*/ 0 60000 65536"/>
                <a:gd name="T17" fmla="*/ 0 60000 65536"/>
                <a:gd name="T18" fmla="*/ 0 w 5"/>
                <a:gd name="T19" fmla="*/ 0 h 3"/>
                <a:gd name="T20" fmla="*/ 5 w 5"/>
                <a:gd name="T21" fmla="*/ 3 h 3"/>
              </a:gdLst>
              <a:ahLst/>
              <a:cxnLst>
                <a:cxn ang="T12">
                  <a:pos x="T0" y="T1"/>
                </a:cxn>
                <a:cxn ang="T13">
                  <a:pos x="T2" y="T3"/>
                </a:cxn>
                <a:cxn ang="T14">
                  <a:pos x="T4" y="T5"/>
                </a:cxn>
                <a:cxn ang="T15">
                  <a:pos x="T6" y="T7"/>
                </a:cxn>
                <a:cxn ang="T16">
                  <a:pos x="T8" y="T9"/>
                </a:cxn>
                <a:cxn ang="T17">
                  <a:pos x="T10" y="T11"/>
                </a:cxn>
              </a:cxnLst>
              <a:rect l="T18" t="T19" r="T20" b="T21"/>
              <a:pathLst>
                <a:path w="5" h="3">
                  <a:moveTo>
                    <a:pt x="3" y="0"/>
                  </a:moveTo>
                  <a:lnTo>
                    <a:pt x="0" y="2"/>
                  </a:lnTo>
                  <a:lnTo>
                    <a:pt x="0" y="3"/>
                  </a:lnTo>
                  <a:lnTo>
                    <a:pt x="3" y="3"/>
                  </a:lnTo>
                  <a:lnTo>
                    <a:pt x="5"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154" name="Freeform 150"/>
            <p:cNvSpPr>
              <a:spLocks/>
            </p:cNvSpPr>
            <p:nvPr/>
          </p:nvSpPr>
          <p:spPr bwMode="auto">
            <a:xfrm>
              <a:off x="1711" y="3736"/>
              <a:ext cx="7" cy="8"/>
            </a:xfrm>
            <a:custGeom>
              <a:avLst/>
              <a:gdLst>
                <a:gd name="T0" fmla="*/ 6 w 7"/>
                <a:gd name="T1" fmla="*/ 3 h 8"/>
                <a:gd name="T2" fmla="*/ 7 w 7"/>
                <a:gd name="T3" fmla="*/ 5 h 8"/>
                <a:gd name="T4" fmla="*/ 7 w 7"/>
                <a:gd name="T5" fmla="*/ 8 h 8"/>
                <a:gd name="T6" fmla="*/ 6 w 7"/>
                <a:gd name="T7" fmla="*/ 8 h 8"/>
                <a:gd name="T8" fmla="*/ 4 w 7"/>
                <a:gd name="T9" fmla="*/ 8 h 8"/>
                <a:gd name="T10" fmla="*/ 0 w 7"/>
                <a:gd name="T11" fmla="*/ 5 h 8"/>
                <a:gd name="T12" fmla="*/ 0 w 7"/>
                <a:gd name="T13" fmla="*/ 2 h 8"/>
                <a:gd name="T14" fmla="*/ 1 w 7"/>
                <a:gd name="T15" fmla="*/ 0 h 8"/>
                <a:gd name="T16" fmla="*/ 1 w 7"/>
                <a:gd name="T17" fmla="*/ 2 h 8"/>
                <a:gd name="T18" fmla="*/ 1 w 7"/>
                <a:gd name="T19" fmla="*/ 3 h 8"/>
                <a:gd name="T20" fmla="*/ 1 w 7"/>
                <a:gd name="T21" fmla="*/ 5 h 8"/>
                <a:gd name="T22" fmla="*/ 3 w 7"/>
                <a:gd name="T23" fmla="*/ 5 h 8"/>
                <a:gd name="T24" fmla="*/ 3 w 7"/>
                <a:gd name="T25" fmla="*/ 3 h 8"/>
                <a:gd name="T26" fmla="*/ 4 w 7"/>
                <a:gd name="T27" fmla="*/ 3 h 8"/>
                <a:gd name="T28" fmla="*/ 6 w 7"/>
                <a:gd name="T29" fmla="*/ 3 h 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
                <a:gd name="T46" fmla="*/ 0 h 8"/>
                <a:gd name="T47" fmla="*/ 7 w 7"/>
                <a:gd name="T48" fmla="*/ 8 h 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 h="8">
                  <a:moveTo>
                    <a:pt x="6" y="3"/>
                  </a:moveTo>
                  <a:lnTo>
                    <a:pt x="7" y="5"/>
                  </a:lnTo>
                  <a:lnTo>
                    <a:pt x="7" y="8"/>
                  </a:lnTo>
                  <a:lnTo>
                    <a:pt x="6" y="8"/>
                  </a:lnTo>
                  <a:lnTo>
                    <a:pt x="4" y="8"/>
                  </a:lnTo>
                  <a:lnTo>
                    <a:pt x="0" y="5"/>
                  </a:lnTo>
                  <a:lnTo>
                    <a:pt x="0" y="2"/>
                  </a:lnTo>
                  <a:lnTo>
                    <a:pt x="1" y="0"/>
                  </a:lnTo>
                  <a:lnTo>
                    <a:pt x="1" y="2"/>
                  </a:lnTo>
                  <a:lnTo>
                    <a:pt x="1" y="3"/>
                  </a:lnTo>
                  <a:lnTo>
                    <a:pt x="1" y="5"/>
                  </a:lnTo>
                  <a:lnTo>
                    <a:pt x="3" y="5"/>
                  </a:lnTo>
                  <a:lnTo>
                    <a:pt x="3" y="3"/>
                  </a:lnTo>
                  <a:lnTo>
                    <a:pt x="4" y="3"/>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155" name="Freeform 151"/>
            <p:cNvSpPr>
              <a:spLocks/>
            </p:cNvSpPr>
            <p:nvPr/>
          </p:nvSpPr>
          <p:spPr bwMode="auto">
            <a:xfrm>
              <a:off x="1717" y="3727"/>
              <a:ext cx="28" cy="24"/>
            </a:xfrm>
            <a:custGeom>
              <a:avLst/>
              <a:gdLst>
                <a:gd name="T0" fmla="*/ 27 w 28"/>
                <a:gd name="T1" fmla="*/ 2 h 24"/>
                <a:gd name="T2" fmla="*/ 28 w 28"/>
                <a:gd name="T3" fmla="*/ 2 h 24"/>
                <a:gd name="T4" fmla="*/ 28 w 28"/>
                <a:gd name="T5" fmla="*/ 3 h 24"/>
                <a:gd name="T6" fmla="*/ 28 w 28"/>
                <a:gd name="T7" fmla="*/ 5 h 24"/>
                <a:gd name="T8" fmla="*/ 27 w 28"/>
                <a:gd name="T9" fmla="*/ 8 h 24"/>
                <a:gd name="T10" fmla="*/ 25 w 28"/>
                <a:gd name="T11" fmla="*/ 8 h 24"/>
                <a:gd name="T12" fmla="*/ 22 w 28"/>
                <a:gd name="T13" fmla="*/ 14 h 24"/>
                <a:gd name="T14" fmla="*/ 21 w 28"/>
                <a:gd name="T15" fmla="*/ 14 h 24"/>
                <a:gd name="T16" fmla="*/ 19 w 28"/>
                <a:gd name="T17" fmla="*/ 17 h 24"/>
                <a:gd name="T18" fmla="*/ 18 w 28"/>
                <a:gd name="T19" fmla="*/ 18 h 24"/>
                <a:gd name="T20" fmla="*/ 16 w 28"/>
                <a:gd name="T21" fmla="*/ 17 h 24"/>
                <a:gd name="T22" fmla="*/ 13 w 28"/>
                <a:gd name="T23" fmla="*/ 18 h 24"/>
                <a:gd name="T24" fmla="*/ 12 w 28"/>
                <a:gd name="T25" fmla="*/ 18 h 24"/>
                <a:gd name="T26" fmla="*/ 12 w 28"/>
                <a:gd name="T27" fmla="*/ 21 h 24"/>
                <a:gd name="T28" fmla="*/ 10 w 28"/>
                <a:gd name="T29" fmla="*/ 23 h 24"/>
                <a:gd name="T30" fmla="*/ 9 w 28"/>
                <a:gd name="T31" fmla="*/ 23 h 24"/>
                <a:gd name="T32" fmla="*/ 6 w 28"/>
                <a:gd name="T33" fmla="*/ 24 h 24"/>
                <a:gd name="T34" fmla="*/ 4 w 28"/>
                <a:gd name="T35" fmla="*/ 21 h 24"/>
                <a:gd name="T36" fmla="*/ 3 w 28"/>
                <a:gd name="T37" fmla="*/ 21 h 24"/>
                <a:gd name="T38" fmla="*/ 3 w 28"/>
                <a:gd name="T39" fmla="*/ 23 h 24"/>
                <a:gd name="T40" fmla="*/ 0 w 28"/>
                <a:gd name="T41" fmla="*/ 20 h 24"/>
                <a:gd name="T42" fmla="*/ 0 w 28"/>
                <a:gd name="T43" fmla="*/ 18 h 24"/>
                <a:gd name="T44" fmla="*/ 3 w 28"/>
                <a:gd name="T45" fmla="*/ 18 h 24"/>
                <a:gd name="T46" fmla="*/ 3 w 28"/>
                <a:gd name="T47" fmla="*/ 17 h 24"/>
                <a:gd name="T48" fmla="*/ 4 w 28"/>
                <a:gd name="T49" fmla="*/ 18 h 24"/>
                <a:gd name="T50" fmla="*/ 7 w 28"/>
                <a:gd name="T51" fmla="*/ 18 h 24"/>
                <a:gd name="T52" fmla="*/ 9 w 28"/>
                <a:gd name="T53" fmla="*/ 17 h 24"/>
                <a:gd name="T54" fmla="*/ 7 w 28"/>
                <a:gd name="T55" fmla="*/ 17 h 24"/>
                <a:gd name="T56" fmla="*/ 7 w 28"/>
                <a:gd name="T57" fmla="*/ 15 h 24"/>
                <a:gd name="T58" fmla="*/ 9 w 28"/>
                <a:gd name="T59" fmla="*/ 14 h 24"/>
                <a:gd name="T60" fmla="*/ 10 w 28"/>
                <a:gd name="T61" fmla="*/ 14 h 24"/>
                <a:gd name="T62" fmla="*/ 12 w 28"/>
                <a:gd name="T63" fmla="*/ 11 h 24"/>
                <a:gd name="T64" fmla="*/ 15 w 28"/>
                <a:gd name="T65" fmla="*/ 11 h 24"/>
                <a:gd name="T66" fmla="*/ 10 w 28"/>
                <a:gd name="T67" fmla="*/ 6 h 24"/>
                <a:gd name="T68" fmla="*/ 9 w 28"/>
                <a:gd name="T69" fmla="*/ 6 h 24"/>
                <a:gd name="T70" fmla="*/ 7 w 28"/>
                <a:gd name="T71" fmla="*/ 5 h 24"/>
                <a:gd name="T72" fmla="*/ 9 w 28"/>
                <a:gd name="T73" fmla="*/ 5 h 24"/>
                <a:gd name="T74" fmla="*/ 9 w 28"/>
                <a:gd name="T75" fmla="*/ 3 h 24"/>
                <a:gd name="T76" fmla="*/ 7 w 28"/>
                <a:gd name="T77" fmla="*/ 3 h 24"/>
                <a:gd name="T78" fmla="*/ 6 w 28"/>
                <a:gd name="T79" fmla="*/ 0 h 24"/>
                <a:gd name="T80" fmla="*/ 9 w 28"/>
                <a:gd name="T81" fmla="*/ 3 h 24"/>
                <a:gd name="T82" fmla="*/ 13 w 28"/>
                <a:gd name="T83" fmla="*/ 5 h 24"/>
                <a:gd name="T84" fmla="*/ 16 w 28"/>
                <a:gd name="T85" fmla="*/ 3 h 24"/>
                <a:gd name="T86" fmla="*/ 27 w 28"/>
                <a:gd name="T87" fmla="*/ 3 h 24"/>
                <a:gd name="T88" fmla="*/ 27 w 28"/>
                <a:gd name="T89" fmla="*/ 2 h 2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8"/>
                <a:gd name="T136" fmla="*/ 0 h 24"/>
                <a:gd name="T137" fmla="*/ 28 w 28"/>
                <a:gd name="T138" fmla="*/ 24 h 2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8" h="24">
                  <a:moveTo>
                    <a:pt x="27" y="2"/>
                  </a:moveTo>
                  <a:lnTo>
                    <a:pt x="28" y="2"/>
                  </a:lnTo>
                  <a:lnTo>
                    <a:pt x="28" y="3"/>
                  </a:lnTo>
                  <a:lnTo>
                    <a:pt x="28" y="5"/>
                  </a:lnTo>
                  <a:lnTo>
                    <a:pt x="27" y="8"/>
                  </a:lnTo>
                  <a:lnTo>
                    <a:pt x="25" y="8"/>
                  </a:lnTo>
                  <a:lnTo>
                    <a:pt x="22" y="14"/>
                  </a:lnTo>
                  <a:lnTo>
                    <a:pt x="21" y="14"/>
                  </a:lnTo>
                  <a:lnTo>
                    <a:pt x="19" y="17"/>
                  </a:lnTo>
                  <a:lnTo>
                    <a:pt x="18" y="18"/>
                  </a:lnTo>
                  <a:lnTo>
                    <a:pt x="16" y="17"/>
                  </a:lnTo>
                  <a:lnTo>
                    <a:pt x="13" y="18"/>
                  </a:lnTo>
                  <a:lnTo>
                    <a:pt x="12" y="18"/>
                  </a:lnTo>
                  <a:lnTo>
                    <a:pt x="12" y="21"/>
                  </a:lnTo>
                  <a:lnTo>
                    <a:pt x="10" y="23"/>
                  </a:lnTo>
                  <a:lnTo>
                    <a:pt x="9" y="23"/>
                  </a:lnTo>
                  <a:lnTo>
                    <a:pt x="6" y="24"/>
                  </a:lnTo>
                  <a:lnTo>
                    <a:pt x="4" y="21"/>
                  </a:lnTo>
                  <a:lnTo>
                    <a:pt x="3" y="21"/>
                  </a:lnTo>
                  <a:lnTo>
                    <a:pt x="3" y="23"/>
                  </a:lnTo>
                  <a:lnTo>
                    <a:pt x="0" y="20"/>
                  </a:lnTo>
                  <a:lnTo>
                    <a:pt x="0" y="18"/>
                  </a:lnTo>
                  <a:lnTo>
                    <a:pt x="3" y="18"/>
                  </a:lnTo>
                  <a:lnTo>
                    <a:pt x="3" y="17"/>
                  </a:lnTo>
                  <a:lnTo>
                    <a:pt x="4" y="18"/>
                  </a:lnTo>
                  <a:lnTo>
                    <a:pt x="7" y="18"/>
                  </a:lnTo>
                  <a:lnTo>
                    <a:pt x="9" y="17"/>
                  </a:lnTo>
                  <a:lnTo>
                    <a:pt x="7" y="17"/>
                  </a:lnTo>
                  <a:lnTo>
                    <a:pt x="7" y="15"/>
                  </a:lnTo>
                  <a:lnTo>
                    <a:pt x="9" y="14"/>
                  </a:lnTo>
                  <a:lnTo>
                    <a:pt x="10" y="14"/>
                  </a:lnTo>
                  <a:lnTo>
                    <a:pt x="12" y="11"/>
                  </a:lnTo>
                  <a:lnTo>
                    <a:pt x="15" y="11"/>
                  </a:lnTo>
                  <a:lnTo>
                    <a:pt x="10" y="6"/>
                  </a:lnTo>
                  <a:lnTo>
                    <a:pt x="9" y="6"/>
                  </a:lnTo>
                  <a:lnTo>
                    <a:pt x="7" y="5"/>
                  </a:lnTo>
                  <a:lnTo>
                    <a:pt x="9" y="5"/>
                  </a:lnTo>
                  <a:lnTo>
                    <a:pt x="9" y="3"/>
                  </a:lnTo>
                  <a:lnTo>
                    <a:pt x="7" y="3"/>
                  </a:lnTo>
                  <a:lnTo>
                    <a:pt x="6" y="0"/>
                  </a:lnTo>
                  <a:lnTo>
                    <a:pt x="9" y="3"/>
                  </a:lnTo>
                  <a:lnTo>
                    <a:pt x="13" y="5"/>
                  </a:lnTo>
                  <a:lnTo>
                    <a:pt x="16" y="3"/>
                  </a:lnTo>
                  <a:lnTo>
                    <a:pt x="27" y="3"/>
                  </a:lnTo>
                  <a:lnTo>
                    <a:pt x="27" y="2"/>
                  </a:lnTo>
                  <a:close/>
                </a:path>
              </a:pathLst>
            </a:custGeom>
            <a:grpFill/>
            <a:ln w="1905">
              <a:noFill/>
              <a:round/>
              <a:headEnd/>
              <a:tailEnd/>
            </a:ln>
          </p:spPr>
          <p:txBody>
            <a:bodyPr/>
            <a:lstStyle/>
            <a:p>
              <a:endParaRPr lang="en-GB">
                <a:solidFill>
                  <a:srgbClr val="000000"/>
                </a:solidFill>
                <a:latin typeface="Arial"/>
              </a:endParaRPr>
            </a:p>
          </p:txBody>
        </p:sp>
        <p:sp>
          <p:nvSpPr>
            <p:cNvPr id="156" name="Freeform 152"/>
            <p:cNvSpPr>
              <a:spLocks/>
            </p:cNvSpPr>
            <p:nvPr/>
          </p:nvSpPr>
          <p:spPr bwMode="auto">
            <a:xfrm>
              <a:off x="1738" y="3726"/>
              <a:ext cx="31" cy="28"/>
            </a:xfrm>
            <a:custGeom>
              <a:avLst/>
              <a:gdLst>
                <a:gd name="T0" fmla="*/ 30 w 31"/>
                <a:gd name="T1" fmla="*/ 12 h 28"/>
                <a:gd name="T2" fmla="*/ 28 w 31"/>
                <a:gd name="T3" fmla="*/ 12 h 28"/>
                <a:gd name="T4" fmla="*/ 27 w 31"/>
                <a:gd name="T5" fmla="*/ 15 h 28"/>
                <a:gd name="T6" fmla="*/ 24 w 31"/>
                <a:gd name="T7" fmla="*/ 16 h 28"/>
                <a:gd name="T8" fmla="*/ 15 w 31"/>
                <a:gd name="T9" fmla="*/ 15 h 28"/>
                <a:gd name="T10" fmla="*/ 13 w 31"/>
                <a:gd name="T11" fmla="*/ 15 h 28"/>
                <a:gd name="T12" fmla="*/ 13 w 31"/>
                <a:gd name="T13" fmla="*/ 16 h 28"/>
                <a:gd name="T14" fmla="*/ 18 w 31"/>
                <a:gd name="T15" fmla="*/ 19 h 28"/>
                <a:gd name="T16" fmla="*/ 18 w 31"/>
                <a:gd name="T17" fmla="*/ 22 h 28"/>
                <a:gd name="T18" fmla="*/ 15 w 31"/>
                <a:gd name="T19" fmla="*/ 21 h 28"/>
                <a:gd name="T20" fmla="*/ 12 w 31"/>
                <a:gd name="T21" fmla="*/ 21 h 28"/>
                <a:gd name="T22" fmla="*/ 10 w 31"/>
                <a:gd name="T23" fmla="*/ 21 h 28"/>
                <a:gd name="T24" fmla="*/ 10 w 31"/>
                <a:gd name="T25" fmla="*/ 24 h 28"/>
                <a:gd name="T26" fmla="*/ 12 w 31"/>
                <a:gd name="T27" fmla="*/ 24 h 28"/>
                <a:gd name="T28" fmla="*/ 12 w 31"/>
                <a:gd name="T29" fmla="*/ 25 h 28"/>
                <a:gd name="T30" fmla="*/ 9 w 31"/>
                <a:gd name="T31" fmla="*/ 25 h 28"/>
                <a:gd name="T32" fmla="*/ 6 w 31"/>
                <a:gd name="T33" fmla="*/ 24 h 28"/>
                <a:gd name="T34" fmla="*/ 6 w 31"/>
                <a:gd name="T35" fmla="*/ 28 h 28"/>
                <a:gd name="T36" fmla="*/ 4 w 31"/>
                <a:gd name="T37" fmla="*/ 27 h 28"/>
                <a:gd name="T38" fmla="*/ 1 w 31"/>
                <a:gd name="T39" fmla="*/ 24 h 28"/>
                <a:gd name="T40" fmla="*/ 0 w 31"/>
                <a:gd name="T41" fmla="*/ 22 h 28"/>
                <a:gd name="T42" fmla="*/ 3 w 31"/>
                <a:gd name="T43" fmla="*/ 15 h 28"/>
                <a:gd name="T44" fmla="*/ 4 w 31"/>
                <a:gd name="T45" fmla="*/ 15 h 28"/>
                <a:gd name="T46" fmla="*/ 4 w 31"/>
                <a:gd name="T47" fmla="*/ 13 h 28"/>
                <a:gd name="T48" fmla="*/ 7 w 31"/>
                <a:gd name="T49" fmla="*/ 10 h 28"/>
                <a:gd name="T50" fmla="*/ 9 w 31"/>
                <a:gd name="T51" fmla="*/ 12 h 28"/>
                <a:gd name="T52" fmla="*/ 12 w 31"/>
                <a:gd name="T53" fmla="*/ 13 h 28"/>
                <a:gd name="T54" fmla="*/ 10 w 31"/>
                <a:gd name="T55" fmla="*/ 4 h 28"/>
                <a:gd name="T56" fmla="*/ 10 w 31"/>
                <a:gd name="T57" fmla="*/ 3 h 28"/>
                <a:gd name="T58" fmla="*/ 12 w 31"/>
                <a:gd name="T59" fmla="*/ 3 h 28"/>
                <a:gd name="T60" fmla="*/ 13 w 31"/>
                <a:gd name="T61" fmla="*/ 1 h 28"/>
                <a:gd name="T62" fmla="*/ 15 w 31"/>
                <a:gd name="T63" fmla="*/ 0 h 28"/>
                <a:gd name="T64" fmla="*/ 16 w 31"/>
                <a:gd name="T65" fmla="*/ 1 h 28"/>
                <a:gd name="T66" fmla="*/ 19 w 31"/>
                <a:gd name="T67" fmla="*/ 0 h 28"/>
                <a:gd name="T68" fmla="*/ 22 w 31"/>
                <a:gd name="T69" fmla="*/ 4 h 28"/>
                <a:gd name="T70" fmla="*/ 27 w 31"/>
                <a:gd name="T71" fmla="*/ 3 h 28"/>
                <a:gd name="T72" fmla="*/ 30 w 31"/>
                <a:gd name="T73" fmla="*/ 4 h 28"/>
                <a:gd name="T74" fmla="*/ 31 w 31"/>
                <a:gd name="T75" fmla="*/ 6 h 28"/>
                <a:gd name="T76" fmla="*/ 31 w 31"/>
                <a:gd name="T77" fmla="*/ 7 h 28"/>
                <a:gd name="T78" fmla="*/ 30 w 31"/>
                <a:gd name="T79" fmla="*/ 7 h 28"/>
                <a:gd name="T80" fmla="*/ 31 w 31"/>
                <a:gd name="T81" fmla="*/ 9 h 28"/>
                <a:gd name="T82" fmla="*/ 31 w 31"/>
                <a:gd name="T83" fmla="*/ 10 h 28"/>
                <a:gd name="T84" fmla="*/ 30 w 31"/>
                <a:gd name="T85" fmla="*/ 12 h 2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1"/>
                <a:gd name="T130" fmla="*/ 0 h 28"/>
                <a:gd name="T131" fmla="*/ 31 w 31"/>
                <a:gd name="T132" fmla="*/ 28 h 2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1" h="28">
                  <a:moveTo>
                    <a:pt x="30" y="12"/>
                  </a:moveTo>
                  <a:lnTo>
                    <a:pt x="28" y="12"/>
                  </a:lnTo>
                  <a:lnTo>
                    <a:pt x="27" y="15"/>
                  </a:lnTo>
                  <a:lnTo>
                    <a:pt x="24" y="16"/>
                  </a:lnTo>
                  <a:lnTo>
                    <a:pt x="15" y="15"/>
                  </a:lnTo>
                  <a:lnTo>
                    <a:pt x="13" y="15"/>
                  </a:lnTo>
                  <a:lnTo>
                    <a:pt x="13" y="16"/>
                  </a:lnTo>
                  <a:lnTo>
                    <a:pt x="18" y="19"/>
                  </a:lnTo>
                  <a:lnTo>
                    <a:pt x="18" y="22"/>
                  </a:lnTo>
                  <a:lnTo>
                    <a:pt x="15" y="21"/>
                  </a:lnTo>
                  <a:lnTo>
                    <a:pt x="12" y="21"/>
                  </a:lnTo>
                  <a:lnTo>
                    <a:pt x="10" y="21"/>
                  </a:lnTo>
                  <a:lnTo>
                    <a:pt x="10" y="24"/>
                  </a:lnTo>
                  <a:lnTo>
                    <a:pt x="12" y="24"/>
                  </a:lnTo>
                  <a:lnTo>
                    <a:pt x="12" y="25"/>
                  </a:lnTo>
                  <a:lnTo>
                    <a:pt x="9" y="25"/>
                  </a:lnTo>
                  <a:lnTo>
                    <a:pt x="6" y="24"/>
                  </a:lnTo>
                  <a:lnTo>
                    <a:pt x="6" y="28"/>
                  </a:lnTo>
                  <a:lnTo>
                    <a:pt x="4" y="27"/>
                  </a:lnTo>
                  <a:lnTo>
                    <a:pt x="1" y="24"/>
                  </a:lnTo>
                  <a:lnTo>
                    <a:pt x="0" y="22"/>
                  </a:lnTo>
                  <a:lnTo>
                    <a:pt x="3" y="15"/>
                  </a:lnTo>
                  <a:lnTo>
                    <a:pt x="4" y="15"/>
                  </a:lnTo>
                  <a:lnTo>
                    <a:pt x="4" y="13"/>
                  </a:lnTo>
                  <a:lnTo>
                    <a:pt x="7" y="10"/>
                  </a:lnTo>
                  <a:lnTo>
                    <a:pt x="9" y="12"/>
                  </a:lnTo>
                  <a:lnTo>
                    <a:pt x="12" y="13"/>
                  </a:lnTo>
                  <a:lnTo>
                    <a:pt x="10" y="4"/>
                  </a:lnTo>
                  <a:lnTo>
                    <a:pt x="10" y="3"/>
                  </a:lnTo>
                  <a:lnTo>
                    <a:pt x="12" y="3"/>
                  </a:lnTo>
                  <a:lnTo>
                    <a:pt x="13" y="1"/>
                  </a:lnTo>
                  <a:lnTo>
                    <a:pt x="15" y="0"/>
                  </a:lnTo>
                  <a:lnTo>
                    <a:pt x="16" y="1"/>
                  </a:lnTo>
                  <a:lnTo>
                    <a:pt x="19" y="0"/>
                  </a:lnTo>
                  <a:lnTo>
                    <a:pt x="22" y="4"/>
                  </a:lnTo>
                  <a:lnTo>
                    <a:pt x="27" y="3"/>
                  </a:lnTo>
                  <a:lnTo>
                    <a:pt x="30" y="4"/>
                  </a:lnTo>
                  <a:lnTo>
                    <a:pt x="31" y="6"/>
                  </a:lnTo>
                  <a:lnTo>
                    <a:pt x="31" y="7"/>
                  </a:lnTo>
                  <a:lnTo>
                    <a:pt x="30" y="7"/>
                  </a:lnTo>
                  <a:lnTo>
                    <a:pt x="31" y="9"/>
                  </a:lnTo>
                  <a:lnTo>
                    <a:pt x="31" y="10"/>
                  </a:lnTo>
                  <a:lnTo>
                    <a:pt x="30" y="12"/>
                  </a:lnTo>
                  <a:close/>
                </a:path>
              </a:pathLst>
            </a:custGeom>
            <a:grpFill/>
            <a:ln w="1905">
              <a:noFill/>
              <a:round/>
              <a:headEnd/>
              <a:tailEnd/>
            </a:ln>
          </p:spPr>
          <p:txBody>
            <a:bodyPr/>
            <a:lstStyle/>
            <a:p>
              <a:endParaRPr lang="en-GB">
                <a:solidFill>
                  <a:srgbClr val="000000"/>
                </a:solidFill>
                <a:latin typeface="Arial"/>
              </a:endParaRPr>
            </a:p>
          </p:txBody>
        </p:sp>
        <p:sp>
          <p:nvSpPr>
            <p:cNvPr id="157" name="Freeform 153"/>
            <p:cNvSpPr>
              <a:spLocks/>
            </p:cNvSpPr>
            <p:nvPr/>
          </p:nvSpPr>
          <p:spPr bwMode="auto">
            <a:xfrm>
              <a:off x="756" y="2218"/>
              <a:ext cx="1" cy="6"/>
            </a:xfrm>
            <a:custGeom>
              <a:avLst/>
              <a:gdLst>
                <a:gd name="T0" fmla="*/ 0 w 1"/>
                <a:gd name="T1" fmla="*/ 3 h 6"/>
                <a:gd name="T2" fmla="*/ 0 w 1"/>
                <a:gd name="T3" fmla="*/ 2 h 6"/>
                <a:gd name="T4" fmla="*/ 0 w 1"/>
                <a:gd name="T5" fmla="*/ 0 h 6"/>
                <a:gd name="T6" fmla="*/ 1 w 1"/>
                <a:gd name="T7" fmla="*/ 6 h 6"/>
                <a:gd name="T8" fmla="*/ 0 w 1"/>
                <a:gd name="T9" fmla="*/ 3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3"/>
                  </a:moveTo>
                  <a:lnTo>
                    <a:pt x="0" y="2"/>
                  </a:lnTo>
                  <a:lnTo>
                    <a:pt x="0" y="0"/>
                  </a:lnTo>
                  <a:lnTo>
                    <a:pt x="1"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58" name="Freeform 154"/>
            <p:cNvSpPr>
              <a:spLocks/>
            </p:cNvSpPr>
            <p:nvPr/>
          </p:nvSpPr>
          <p:spPr bwMode="auto">
            <a:xfrm>
              <a:off x="3010" y="1551"/>
              <a:ext cx="11" cy="33"/>
            </a:xfrm>
            <a:custGeom>
              <a:avLst/>
              <a:gdLst>
                <a:gd name="T0" fmla="*/ 0 w 11"/>
                <a:gd name="T1" fmla="*/ 33 h 33"/>
                <a:gd name="T2" fmla="*/ 2 w 11"/>
                <a:gd name="T3" fmla="*/ 30 h 33"/>
                <a:gd name="T4" fmla="*/ 11 w 11"/>
                <a:gd name="T5" fmla="*/ 1 h 33"/>
                <a:gd name="T6" fmla="*/ 11 w 11"/>
                <a:gd name="T7" fmla="*/ 0 h 33"/>
                <a:gd name="T8" fmla="*/ 9 w 11"/>
                <a:gd name="T9" fmla="*/ 1 h 33"/>
                <a:gd name="T10" fmla="*/ 0 w 11"/>
                <a:gd name="T11" fmla="*/ 33 h 33"/>
                <a:gd name="T12" fmla="*/ 0 60000 65536"/>
                <a:gd name="T13" fmla="*/ 0 60000 65536"/>
                <a:gd name="T14" fmla="*/ 0 60000 65536"/>
                <a:gd name="T15" fmla="*/ 0 60000 65536"/>
                <a:gd name="T16" fmla="*/ 0 60000 65536"/>
                <a:gd name="T17" fmla="*/ 0 60000 65536"/>
                <a:gd name="T18" fmla="*/ 0 w 11"/>
                <a:gd name="T19" fmla="*/ 0 h 33"/>
                <a:gd name="T20" fmla="*/ 11 w 11"/>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11" h="33">
                  <a:moveTo>
                    <a:pt x="0" y="33"/>
                  </a:moveTo>
                  <a:lnTo>
                    <a:pt x="2" y="30"/>
                  </a:lnTo>
                  <a:lnTo>
                    <a:pt x="11" y="1"/>
                  </a:lnTo>
                  <a:lnTo>
                    <a:pt x="11" y="0"/>
                  </a:lnTo>
                  <a:lnTo>
                    <a:pt x="9" y="1"/>
                  </a:lnTo>
                  <a:lnTo>
                    <a:pt x="0" y="33"/>
                  </a:lnTo>
                  <a:close/>
                </a:path>
              </a:pathLst>
            </a:custGeom>
            <a:grpFill/>
            <a:ln w="1905">
              <a:noFill/>
              <a:round/>
              <a:headEnd/>
              <a:tailEnd/>
            </a:ln>
          </p:spPr>
          <p:txBody>
            <a:bodyPr/>
            <a:lstStyle/>
            <a:p>
              <a:endParaRPr lang="en-GB">
                <a:solidFill>
                  <a:srgbClr val="000000"/>
                </a:solidFill>
                <a:latin typeface="Arial"/>
              </a:endParaRPr>
            </a:p>
          </p:txBody>
        </p:sp>
        <p:sp>
          <p:nvSpPr>
            <p:cNvPr id="159" name="Freeform 155"/>
            <p:cNvSpPr>
              <a:spLocks/>
            </p:cNvSpPr>
            <p:nvPr/>
          </p:nvSpPr>
          <p:spPr bwMode="auto">
            <a:xfrm>
              <a:off x="3039" y="1533"/>
              <a:ext cx="15" cy="30"/>
            </a:xfrm>
            <a:custGeom>
              <a:avLst/>
              <a:gdLst>
                <a:gd name="T0" fmla="*/ 1 w 15"/>
                <a:gd name="T1" fmla="*/ 30 h 30"/>
                <a:gd name="T2" fmla="*/ 3 w 15"/>
                <a:gd name="T3" fmla="*/ 28 h 30"/>
                <a:gd name="T4" fmla="*/ 6 w 15"/>
                <a:gd name="T5" fmla="*/ 24 h 30"/>
                <a:gd name="T6" fmla="*/ 10 w 15"/>
                <a:gd name="T7" fmla="*/ 19 h 30"/>
                <a:gd name="T8" fmla="*/ 10 w 15"/>
                <a:gd name="T9" fmla="*/ 18 h 30"/>
                <a:gd name="T10" fmla="*/ 13 w 15"/>
                <a:gd name="T11" fmla="*/ 16 h 30"/>
                <a:gd name="T12" fmla="*/ 12 w 15"/>
                <a:gd name="T13" fmla="*/ 6 h 30"/>
                <a:gd name="T14" fmla="*/ 13 w 15"/>
                <a:gd name="T15" fmla="*/ 6 h 30"/>
                <a:gd name="T16" fmla="*/ 15 w 15"/>
                <a:gd name="T17" fmla="*/ 4 h 30"/>
                <a:gd name="T18" fmla="*/ 15 w 15"/>
                <a:gd name="T19" fmla="*/ 0 h 30"/>
                <a:gd name="T20" fmla="*/ 13 w 15"/>
                <a:gd name="T21" fmla="*/ 0 h 30"/>
                <a:gd name="T22" fmla="*/ 12 w 15"/>
                <a:gd name="T23" fmla="*/ 1 h 30"/>
                <a:gd name="T24" fmla="*/ 9 w 15"/>
                <a:gd name="T25" fmla="*/ 0 h 30"/>
                <a:gd name="T26" fmla="*/ 1 w 15"/>
                <a:gd name="T27" fmla="*/ 10 h 30"/>
                <a:gd name="T28" fmla="*/ 0 w 15"/>
                <a:gd name="T29" fmla="*/ 22 h 30"/>
                <a:gd name="T30" fmla="*/ 1 w 15"/>
                <a:gd name="T31" fmla="*/ 24 h 30"/>
                <a:gd name="T32" fmla="*/ 1 w 15"/>
                <a:gd name="T33" fmla="*/ 25 h 30"/>
                <a:gd name="T34" fmla="*/ 3 w 15"/>
                <a:gd name="T35" fmla="*/ 25 h 30"/>
                <a:gd name="T36" fmla="*/ 3 w 15"/>
                <a:gd name="T37" fmla="*/ 27 h 30"/>
                <a:gd name="T38" fmla="*/ 1 w 15"/>
                <a:gd name="T39" fmla="*/ 30 h 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
                <a:gd name="T61" fmla="*/ 0 h 30"/>
                <a:gd name="T62" fmla="*/ 15 w 15"/>
                <a:gd name="T63" fmla="*/ 30 h 3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 h="30">
                  <a:moveTo>
                    <a:pt x="1" y="30"/>
                  </a:moveTo>
                  <a:lnTo>
                    <a:pt x="3" y="28"/>
                  </a:lnTo>
                  <a:lnTo>
                    <a:pt x="6" y="24"/>
                  </a:lnTo>
                  <a:lnTo>
                    <a:pt x="10" y="19"/>
                  </a:lnTo>
                  <a:lnTo>
                    <a:pt x="10" y="18"/>
                  </a:lnTo>
                  <a:lnTo>
                    <a:pt x="13" y="16"/>
                  </a:lnTo>
                  <a:lnTo>
                    <a:pt x="12" y="6"/>
                  </a:lnTo>
                  <a:lnTo>
                    <a:pt x="13" y="6"/>
                  </a:lnTo>
                  <a:lnTo>
                    <a:pt x="15" y="4"/>
                  </a:lnTo>
                  <a:lnTo>
                    <a:pt x="15" y="0"/>
                  </a:lnTo>
                  <a:lnTo>
                    <a:pt x="13" y="0"/>
                  </a:lnTo>
                  <a:lnTo>
                    <a:pt x="12" y="1"/>
                  </a:lnTo>
                  <a:lnTo>
                    <a:pt x="9" y="0"/>
                  </a:lnTo>
                  <a:lnTo>
                    <a:pt x="1" y="10"/>
                  </a:lnTo>
                  <a:lnTo>
                    <a:pt x="0" y="22"/>
                  </a:lnTo>
                  <a:lnTo>
                    <a:pt x="1" y="24"/>
                  </a:lnTo>
                  <a:lnTo>
                    <a:pt x="1" y="25"/>
                  </a:lnTo>
                  <a:lnTo>
                    <a:pt x="3" y="25"/>
                  </a:lnTo>
                  <a:lnTo>
                    <a:pt x="3" y="27"/>
                  </a:lnTo>
                  <a:lnTo>
                    <a:pt x="1" y="30"/>
                  </a:lnTo>
                  <a:close/>
                </a:path>
              </a:pathLst>
            </a:custGeom>
            <a:grpFill/>
            <a:ln w="1905">
              <a:noFill/>
              <a:round/>
              <a:headEnd/>
              <a:tailEnd/>
            </a:ln>
          </p:spPr>
          <p:txBody>
            <a:bodyPr/>
            <a:lstStyle/>
            <a:p>
              <a:endParaRPr lang="en-GB">
                <a:solidFill>
                  <a:srgbClr val="000000"/>
                </a:solidFill>
                <a:latin typeface="Arial"/>
              </a:endParaRPr>
            </a:p>
          </p:txBody>
        </p:sp>
        <p:sp>
          <p:nvSpPr>
            <p:cNvPr id="160" name="Freeform 156"/>
            <p:cNvSpPr>
              <a:spLocks/>
            </p:cNvSpPr>
            <p:nvPr/>
          </p:nvSpPr>
          <p:spPr bwMode="auto">
            <a:xfrm>
              <a:off x="2817" y="1672"/>
              <a:ext cx="6" cy="9"/>
            </a:xfrm>
            <a:custGeom>
              <a:avLst/>
              <a:gdLst>
                <a:gd name="T0" fmla="*/ 5 w 6"/>
                <a:gd name="T1" fmla="*/ 3 h 9"/>
                <a:gd name="T2" fmla="*/ 6 w 6"/>
                <a:gd name="T3" fmla="*/ 0 h 9"/>
                <a:gd name="T4" fmla="*/ 0 w 6"/>
                <a:gd name="T5" fmla="*/ 9 h 9"/>
                <a:gd name="T6" fmla="*/ 3 w 6"/>
                <a:gd name="T7" fmla="*/ 7 h 9"/>
                <a:gd name="T8" fmla="*/ 5 w 6"/>
                <a:gd name="T9" fmla="*/ 4 h 9"/>
                <a:gd name="T10" fmla="*/ 5 w 6"/>
                <a:gd name="T11" fmla="*/ 3 h 9"/>
                <a:gd name="T12" fmla="*/ 0 60000 65536"/>
                <a:gd name="T13" fmla="*/ 0 60000 65536"/>
                <a:gd name="T14" fmla="*/ 0 60000 65536"/>
                <a:gd name="T15" fmla="*/ 0 60000 65536"/>
                <a:gd name="T16" fmla="*/ 0 60000 65536"/>
                <a:gd name="T17" fmla="*/ 0 60000 65536"/>
                <a:gd name="T18" fmla="*/ 0 w 6"/>
                <a:gd name="T19" fmla="*/ 0 h 9"/>
                <a:gd name="T20" fmla="*/ 6 w 6"/>
                <a:gd name="T21" fmla="*/ 9 h 9"/>
              </a:gdLst>
              <a:ahLst/>
              <a:cxnLst>
                <a:cxn ang="T12">
                  <a:pos x="T0" y="T1"/>
                </a:cxn>
                <a:cxn ang="T13">
                  <a:pos x="T2" y="T3"/>
                </a:cxn>
                <a:cxn ang="T14">
                  <a:pos x="T4" y="T5"/>
                </a:cxn>
                <a:cxn ang="T15">
                  <a:pos x="T6" y="T7"/>
                </a:cxn>
                <a:cxn ang="T16">
                  <a:pos x="T8" y="T9"/>
                </a:cxn>
                <a:cxn ang="T17">
                  <a:pos x="T10" y="T11"/>
                </a:cxn>
              </a:cxnLst>
              <a:rect l="T18" t="T19" r="T20" b="T21"/>
              <a:pathLst>
                <a:path w="6" h="9">
                  <a:moveTo>
                    <a:pt x="5" y="3"/>
                  </a:moveTo>
                  <a:lnTo>
                    <a:pt x="6" y="0"/>
                  </a:lnTo>
                  <a:lnTo>
                    <a:pt x="0" y="9"/>
                  </a:lnTo>
                  <a:lnTo>
                    <a:pt x="3" y="7"/>
                  </a:lnTo>
                  <a:lnTo>
                    <a:pt x="5" y="4"/>
                  </a:lnTo>
                  <a:lnTo>
                    <a:pt x="5" y="3"/>
                  </a:lnTo>
                  <a:close/>
                </a:path>
              </a:pathLst>
            </a:custGeom>
            <a:grpFill/>
            <a:ln w="1905">
              <a:noFill/>
              <a:round/>
              <a:headEnd/>
              <a:tailEnd/>
            </a:ln>
          </p:spPr>
          <p:txBody>
            <a:bodyPr/>
            <a:lstStyle/>
            <a:p>
              <a:endParaRPr lang="en-GB">
                <a:solidFill>
                  <a:srgbClr val="000000"/>
                </a:solidFill>
                <a:latin typeface="Arial"/>
              </a:endParaRPr>
            </a:p>
          </p:txBody>
        </p:sp>
        <p:sp>
          <p:nvSpPr>
            <p:cNvPr id="161" name="Freeform 157"/>
            <p:cNvSpPr>
              <a:spLocks/>
            </p:cNvSpPr>
            <p:nvPr/>
          </p:nvSpPr>
          <p:spPr bwMode="auto">
            <a:xfrm>
              <a:off x="2805" y="1711"/>
              <a:ext cx="5" cy="4"/>
            </a:xfrm>
            <a:custGeom>
              <a:avLst/>
              <a:gdLst>
                <a:gd name="T0" fmla="*/ 0 w 5"/>
                <a:gd name="T1" fmla="*/ 1 h 4"/>
                <a:gd name="T2" fmla="*/ 2 w 5"/>
                <a:gd name="T3" fmla="*/ 0 h 4"/>
                <a:gd name="T4" fmla="*/ 5 w 5"/>
                <a:gd name="T5" fmla="*/ 3 h 4"/>
                <a:gd name="T6" fmla="*/ 5 w 5"/>
                <a:gd name="T7" fmla="*/ 4 h 4"/>
                <a:gd name="T8" fmla="*/ 0 w 5"/>
                <a:gd name="T9" fmla="*/ 1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0" y="1"/>
                  </a:moveTo>
                  <a:lnTo>
                    <a:pt x="2" y="0"/>
                  </a:lnTo>
                  <a:lnTo>
                    <a:pt x="5" y="3"/>
                  </a:lnTo>
                  <a:lnTo>
                    <a:pt x="5" y="4"/>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162" name="Freeform 158"/>
            <p:cNvSpPr>
              <a:spLocks/>
            </p:cNvSpPr>
            <p:nvPr/>
          </p:nvSpPr>
          <p:spPr bwMode="auto">
            <a:xfrm>
              <a:off x="2802" y="1714"/>
              <a:ext cx="5" cy="1"/>
            </a:xfrm>
            <a:custGeom>
              <a:avLst/>
              <a:gdLst>
                <a:gd name="T0" fmla="*/ 0 w 5"/>
                <a:gd name="T1" fmla="*/ 0 h 1"/>
                <a:gd name="T2" fmla="*/ 2 w 5"/>
                <a:gd name="T3" fmla="*/ 0 h 1"/>
                <a:gd name="T4" fmla="*/ 5 w 5"/>
                <a:gd name="T5" fmla="*/ 1 h 1"/>
                <a:gd name="T6" fmla="*/ 0 w 5"/>
                <a:gd name="T7" fmla="*/ 0 h 1"/>
                <a:gd name="T8" fmla="*/ 0 60000 65536"/>
                <a:gd name="T9" fmla="*/ 0 60000 65536"/>
                <a:gd name="T10" fmla="*/ 0 60000 65536"/>
                <a:gd name="T11" fmla="*/ 0 60000 65536"/>
                <a:gd name="T12" fmla="*/ 0 w 5"/>
                <a:gd name="T13" fmla="*/ 0 h 1"/>
                <a:gd name="T14" fmla="*/ 5 w 5"/>
                <a:gd name="T15" fmla="*/ 1 h 1"/>
              </a:gdLst>
              <a:ahLst/>
              <a:cxnLst>
                <a:cxn ang="T8">
                  <a:pos x="T0" y="T1"/>
                </a:cxn>
                <a:cxn ang="T9">
                  <a:pos x="T2" y="T3"/>
                </a:cxn>
                <a:cxn ang="T10">
                  <a:pos x="T4" y="T5"/>
                </a:cxn>
                <a:cxn ang="T11">
                  <a:pos x="T6" y="T7"/>
                </a:cxn>
              </a:cxnLst>
              <a:rect l="T12" t="T13" r="T14" b="T15"/>
              <a:pathLst>
                <a:path w="5" h="1">
                  <a:moveTo>
                    <a:pt x="0" y="0"/>
                  </a:moveTo>
                  <a:lnTo>
                    <a:pt x="2" y="0"/>
                  </a:lnTo>
                  <a:lnTo>
                    <a:pt x="5"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63" name="Freeform 159"/>
            <p:cNvSpPr>
              <a:spLocks/>
            </p:cNvSpPr>
            <p:nvPr/>
          </p:nvSpPr>
          <p:spPr bwMode="auto">
            <a:xfrm>
              <a:off x="2799" y="1718"/>
              <a:ext cx="2" cy="3"/>
            </a:xfrm>
            <a:custGeom>
              <a:avLst/>
              <a:gdLst>
                <a:gd name="T0" fmla="*/ 0 w 2"/>
                <a:gd name="T1" fmla="*/ 0 h 3"/>
                <a:gd name="T2" fmla="*/ 0 w 2"/>
                <a:gd name="T3" fmla="*/ 3 h 3"/>
                <a:gd name="T4" fmla="*/ 2 w 2"/>
                <a:gd name="T5" fmla="*/ 2 h 3"/>
                <a:gd name="T6" fmla="*/ 0 w 2"/>
                <a:gd name="T7" fmla="*/ 0 h 3"/>
                <a:gd name="T8" fmla="*/ 0 60000 65536"/>
                <a:gd name="T9" fmla="*/ 0 60000 65536"/>
                <a:gd name="T10" fmla="*/ 0 60000 65536"/>
                <a:gd name="T11" fmla="*/ 0 60000 65536"/>
                <a:gd name="T12" fmla="*/ 0 w 2"/>
                <a:gd name="T13" fmla="*/ 0 h 3"/>
                <a:gd name="T14" fmla="*/ 2 w 2"/>
                <a:gd name="T15" fmla="*/ 3 h 3"/>
              </a:gdLst>
              <a:ahLst/>
              <a:cxnLst>
                <a:cxn ang="T8">
                  <a:pos x="T0" y="T1"/>
                </a:cxn>
                <a:cxn ang="T9">
                  <a:pos x="T2" y="T3"/>
                </a:cxn>
                <a:cxn ang="T10">
                  <a:pos x="T4" y="T5"/>
                </a:cxn>
                <a:cxn ang="T11">
                  <a:pos x="T6" y="T7"/>
                </a:cxn>
              </a:cxnLst>
              <a:rect l="T12" t="T13" r="T14" b="T15"/>
              <a:pathLst>
                <a:path w="2" h="3">
                  <a:moveTo>
                    <a:pt x="0" y="0"/>
                  </a:moveTo>
                  <a:lnTo>
                    <a:pt x="0" y="3"/>
                  </a:lnTo>
                  <a:lnTo>
                    <a:pt x="2"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64" name="Freeform 160"/>
            <p:cNvSpPr>
              <a:spLocks/>
            </p:cNvSpPr>
            <p:nvPr/>
          </p:nvSpPr>
          <p:spPr bwMode="auto">
            <a:xfrm>
              <a:off x="2881" y="1929"/>
              <a:ext cx="17" cy="36"/>
            </a:xfrm>
            <a:custGeom>
              <a:avLst/>
              <a:gdLst>
                <a:gd name="T0" fmla="*/ 12 w 17"/>
                <a:gd name="T1" fmla="*/ 0 h 36"/>
                <a:gd name="T2" fmla="*/ 14 w 17"/>
                <a:gd name="T3" fmla="*/ 0 h 36"/>
                <a:gd name="T4" fmla="*/ 17 w 17"/>
                <a:gd name="T5" fmla="*/ 18 h 36"/>
                <a:gd name="T6" fmla="*/ 11 w 17"/>
                <a:gd name="T7" fmla="*/ 36 h 36"/>
                <a:gd name="T8" fmla="*/ 9 w 17"/>
                <a:gd name="T9" fmla="*/ 35 h 36"/>
                <a:gd name="T10" fmla="*/ 8 w 17"/>
                <a:gd name="T11" fmla="*/ 35 h 36"/>
                <a:gd name="T12" fmla="*/ 6 w 17"/>
                <a:gd name="T13" fmla="*/ 33 h 36"/>
                <a:gd name="T14" fmla="*/ 5 w 17"/>
                <a:gd name="T15" fmla="*/ 32 h 36"/>
                <a:gd name="T16" fmla="*/ 5 w 17"/>
                <a:gd name="T17" fmla="*/ 29 h 36"/>
                <a:gd name="T18" fmla="*/ 3 w 17"/>
                <a:gd name="T19" fmla="*/ 27 h 36"/>
                <a:gd name="T20" fmla="*/ 2 w 17"/>
                <a:gd name="T21" fmla="*/ 20 h 36"/>
                <a:gd name="T22" fmla="*/ 0 w 17"/>
                <a:gd name="T23" fmla="*/ 18 h 36"/>
                <a:gd name="T24" fmla="*/ 0 w 17"/>
                <a:gd name="T25" fmla="*/ 14 h 36"/>
                <a:gd name="T26" fmla="*/ 2 w 17"/>
                <a:gd name="T27" fmla="*/ 9 h 36"/>
                <a:gd name="T28" fmla="*/ 3 w 17"/>
                <a:gd name="T29" fmla="*/ 9 h 36"/>
                <a:gd name="T30" fmla="*/ 6 w 17"/>
                <a:gd name="T31" fmla="*/ 9 h 36"/>
                <a:gd name="T32" fmla="*/ 9 w 17"/>
                <a:gd name="T33" fmla="*/ 6 h 36"/>
                <a:gd name="T34" fmla="*/ 12 w 17"/>
                <a:gd name="T35" fmla="*/ 5 h 36"/>
                <a:gd name="T36" fmla="*/ 12 w 17"/>
                <a:gd name="T37" fmla="*/ 3 h 36"/>
                <a:gd name="T38" fmla="*/ 12 w 17"/>
                <a:gd name="T39" fmla="*/ 0 h 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36"/>
                <a:gd name="T62" fmla="*/ 17 w 17"/>
                <a:gd name="T63" fmla="*/ 36 h 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36">
                  <a:moveTo>
                    <a:pt x="12" y="0"/>
                  </a:moveTo>
                  <a:lnTo>
                    <a:pt x="14" y="0"/>
                  </a:lnTo>
                  <a:lnTo>
                    <a:pt x="17" y="18"/>
                  </a:lnTo>
                  <a:lnTo>
                    <a:pt x="11" y="36"/>
                  </a:lnTo>
                  <a:lnTo>
                    <a:pt x="9" y="35"/>
                  </a:lnTo>
                  <a:lnTo>
                    <a:pt x="8" y="35"/>
                  </a:lnTo>
                  <a:lnTo>
                    <a:pt x="6" y="33"/>
                  </a:lnTo>
                  <a:lnTo>
                    <a:pt x="5" y="32"/>
                  </a:lnTo>
                  <a:lnTo>
                    <a:pt x="5" y="29"/>
                  </a:lnTo>
                  <a:lnTo>
                    <a:pt x="3" y="27"/>
                  </a:lnTo>
                  <a:lnTo>
                    <a:pt x="2" y="20"/>
                  </a:lnTo>
                  <a:lnTo>
                    <a:pt x="0" y="18"/>
                  </a:lnTo>
                  <a:lnTo>
                    <a:pt x="0" y="14"/>
                  </a:lnTo>
                  <a:lnTo>
                    <a:pt x="2" y="9"/>
                  </a:lnTo>
                  <a:lnTo>
                    <a:pt x="3" y="9"/>
                  </a:lnTo>
                  <a:lnTo>
                    <a:pt x="6" y="9"/>
                  </a:lnTo>
                  <a:lnTo>
                    <a:pt x="9" y="6"/>
                  </a:lnTo>
                  <a:lnTo>
                    <a:pt x="12" y="5"/>
                  </a:lnTo>
                  <a:lnTo>
                    <a:pt x="12" y="3"/>
                  </a:lnTo>
                  <a:lnTo>
                    <a:pt x="12" y="0"/>
                  </a:lnTo>
                  <a:close/>
                </a:path>
              </a:pathLst>
            </a:custGeom>
            <a:grpFill/>
            <a:ln w="1905">
              <a:noFill/>
              <a:round/>
              <a:headEnd/>
              <a:tailEnd/>
            </a:ln>
          </p:spPr>
          <p:txBody>
            <a:bodyPr/>
            <a:lstStyle/>
            <a:p>
              <a:endParaRPr lang="en-GB">
                <a:solidFill>
                  <a:srgbClr val="000000"/>
                </a:solidFill>
                <a:latin typeface="Arial"/>
              </a:endParaRPr>
            </a:p>
          </p:txBody>
        </p:sp>
        <p:sp>
          <p:nvSpPr>
            <p:cNvPr id="165" name="Freeform 161"/>
            <p:cNvSpPr>
              <a:spLocks/>
            </p:cNvSpPr>
            <p:nvPr/>
          </p:nvSpPr>
          <p:spPr bwMode="auto">
            <a:xfrm>
              <a:off x="3636" y="2308"/>
              <a:ext cx="4" cy="3"/>
            </a:xfrm>
            <a:custGeom>
              <a:avLst/>
              <a:gdLst>
                <a:gd name="T0" fmla="*/ 0 w 4"/>
                <a:gd name="T1" fmla="*/ 2 h 3"/>
                <a:gd name="T2" fmla="*/ 3 w 4"/>
                <a:gd name="T3" fmla="*/ 3 h 3"/>
                <a:gd name="T4" fmla="*/ 3 w 4"/>
                <a:gd name="T5" fmla="*/ 2 h 3"/>
                <a:gd name="T6" fmla="*/ 4 w 4"/>
                <a:gd name="T7" fmla="*/ 3 h 3"/>
                <a:gd name="T8" fmla="*/ 4 w 4"/>
                <a:gd name="T9" fmla="*/ 2 h 3"/>
                <a:gd name="T10" fmla="*/ 3 w 4"/>
                <a:gd name="T11" fmla="*/ 0 h 3"/>
                <a:gd name="T12" fmla="*/ 1 w 4"/>
                <a:gd name="T13" fmla="*/ 0 h 3"/>
                <a:gd name="T14" fmla="*/ 0 w 4"/>
                <a:gd name="T15" fmla="*/ 2 h 3"/>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3"/>
                <a:gd name="T26" fmla="*/ 4 w 4"/>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3">
                  <a:moveTo>
                    <a:pt x="0" y="2"/>
                  </a:moveTo>
                  <a:lnTo>
                    <a:pt x="3" y="3"/>
                  </a:lnTo>
                  <a:lnTo>
                    <a:pt x="3" y="2"/>
                  </a:lnTo>
                  <a:lnTo>
                    <a:pt x="4" y="3"/>
                  </a:lnTo>
                  <a:lnTo>
                    <a:pt x="4" y="2"/>
                  </a:lnTo>
                  <a:lnTo>
                    <a:pt x="3" y="0"/>
                  </a:lnTo>
                  <a:lnTo>
                    <a:pt x="1" y="0"/>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166" name="Freeform 162"/>
            <p:cNvSpPr>
              <a:spLocks/>
            </p:cNvSpPr>
            <p:nvPr/>
          </p:nvSpPr>
          <p:spPr bwMode="auto">
            <a:xfrm>
              <a:off x="3452" y="2495"/>
              <a:ext cx="3" cy="2"/>
            </a:xfrm>
            <a:custGeom>
              <a:avLst/>
              <a:gdLst>
                <a:gd name="T0" fmla="*/ 1 w 3"/>
                <a:gd name="T1" fmla="*/ 0 h 2"/>
                <a:gd name="T2" fmla="*/ 0 w 3"/>
                <a:gd name="T3" fmla="*/ 2 h 2"/>
                <a:gd name="T4" fmla="*/ 3 w 3"/>
                <a:gd name="T5" fmla="*/ 0 h 2"/>
                <a:gd name="T6" fmla="*/ 1 w 3"/>
                <a:gd name="T7" fmla="*/ 0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1" y="0"/>
                  </a:moveTo>
                  <a:lnTo>
                    <a:pt x="0" y="2"/>
                  </a:lnTo>
                  <a:lnTo>
                    <a:pt x="3"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67" name="Freeform 163"/>
            <p:cNvSpPr>
              <a:spLocks/>
            </p:cNvSpPr>
            <p:nvPr/>
          </p:nvSpPr>
          <p:spPr bwMode="auto">
            <a:xfrm>
              <a:off x="3452" y="2491"/>
              <a:ext cx="3" cy="1"/>
            </a:xfrm>
            <a:custGeom>
              <a:avLst/>
              <a:gdLst>
                <a:gd name="T0" fmla="*/ 0 w 3"/>
                <a:gd name="T1" fmla="*/ 0 h 1"/>
                <a:gd name="T2" fmla="*/ 1 w 3"/>
                <a:gd name="T3" fmla="*/ 0 h 1"/>
                <a:gd name="T4" fmla="*/ 1 w 3"/>
                <a:gd name="T5" fmla="*/ 1 h 1"/>
                <a:gd name="T6" fmla="*/ 3 w 3"/>
                <a:gd name="T7" fmla="*/ 1 h 1"/>
                <a:gd name="T8" fmla="*/ 1 w 3"/>
                <a:gd name="T9" fmla="*/ 0 h 1"/>
                <a:gd name="T10" fmla="*/ 0 w 3"/>
                <a:gd name="T11" fmla="*/ 0 h 1"/>
                <a:gd name="T12" fmla="*/ 0 60000 65536"/>
                <a:gd name="T13" fmla="*/ 0 60000 65536"/>
                <a:gd name="T14" fmla="*/ 0 60000 65536"/>
                <a:gd name="T15" fmla="*/ 0 60000 65536"/>
                <a:gd name="T16" fmla="*/ 0 60000 65536"/>
                <a:gd name="T17" fmla="*/ 0 60000 65536"/>
                <a:gd name="T18" fmla="*/ 0 w 3"/>
                <a:gd name="T19" fmla="*/ 0 h 1"/>
                <a:gd name="T20" fmla="*/ 3 w 3"/>
                <a:gd name="T21" fmla="*/ 1 h 1"/>
              </a:gdLst>
              <a:ahLst/>
              <a:cxnLst>
                <a:cxn ang="T12">
                  <a:pos x="T0" y="T1"/>
                </a:cxn>
                <a:cxn ang="T13">
                  <a:pos x="T2" y="T3"/>
                </a:cxn>
                <a:cxn ang="T14">
                  <a:pos x="T4" y="T5"/>
                </a:cxn>
                <a:cxn ang="T15">
                  <a:pos x="T6" y="T7"/>
                </a:cxn>
                <a:cxn ang="T16">
                  <a:pos x="T8" y="T9"/>
                </a:cxn>
                <a:cxn ang="T17">
                  <a:pos x="T10" y="T11"/>
                </a:cxn>
              </a:cxnLst>
              <a:rect l="T18" t="T19" r="T20" b="T21"/>
              <a:pathLst>
                <a:path w="3" h="1">
                  <a:moveTo>
                    <a:pt x="0" y="0"/>
                  </a:moveTo>
                  <a:lnTo>
                    <a:pt x="1" y="0"/>
                  </a:lnTo>
                  <a:lnTo>
                    <a:pt x="1" y="1"/>
                  </a:lnTo>
                  <a:lnTo>
                    <a:pt x="3" y="1"/>
                  </a:lnTo>
                  <a:lnTo>
                    <a:pt x="1"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68" name="Freeform 164"/>
            <p:cNvSpPr>
              <a:spLocks/>
            </p:cNvSpPr>
            <p:nvPr/>
          </p:nvSpPr>
          <p:spPr bwMode="auto">
            <a:xfrm>
              <a:off x="3449" y="2465"/>
              <a:ext cx="1" cy="2"/>
            </a:xfrm>
            <a:custGeom>
              <a:avLst/>
              <a:gdLst>
                <a:gd name="T0" fmla="*/ 1 w 1"/>
                <a:gd name="T1" fmla="*/ 2 h 2"/>
                <a:gd name="T2" fmla="*/ 1 w 1"/>
                <a:gd name="T3" fmla="*/ 0 h 2"/>
                <a:gd name="T4" fmla="*/ 0 w 1"/>
                <a:gd name="T5" fmla="*/ 2 h 2"/>
                <a:gd name="T6" fmla="*/ 1 w 1"/>
                <a:gd name="T7" fmla="*/ 2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1" y="2"/>
                  </a:moveTo>
                  <a:lnTo>
                    <a:pt x="1" y="0"/>
                  </a:lnTo>
                  <a:lnTo>
                    <a:pt x="0" y="2"/>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169" name="Freeform 165"/>
            <p:cNvSpPr>
              <a:spLocks/>
            </p:cNvSpPr>
            <p:nvPr/>
          </p:nvSpPr>
          <p:spPr bwMode="auto">
            <a:xfrm>
              <a:off x="4386" y="2527"/>
              <a:ext cx="4" cy="4"/>
            </a:xfrm>
            <a:custGeom>
              <a:avLst/>
              <a:gdLst>
                <a:gd name="T0" fmla="*/ 3 w 4"/>
                <a:gd name="T1" fmla="*/ 0 h 4"/>
                <a:gd name="T2" fmla="*/ 3 w 4"/>
                <a:gd name="T3" fmla="*/ 1 h 4"/>
                <a:gd name="T4" fmla="*/ 3 w 4"/>
                <a:gd name="T5" fmla="*/ 0 h 4"/>
                <a:gd name="T6" fmla="*/ 0 w 4"/>
                <a:gd name="T7" fmla="*/ 4 h 4"/>
                <a:gd name="T8" fmla="*/ 3 w 4"/>
                <a:gd name="T9" fmla="*/ 4 h 4"/>
                <a:gd name="T10" fmla="*/ 4 w 4"/>
                <a:gd name="T11" fmla="*/ 4 h 4"/>
                <a:gd name="T12" fmla="*/ 4 w 4"/>
                <a:gd name="T13" fmla="*/ 1 h 4"/>
                <a:gd name="T14" fmla="*/ 3 w 4"/>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4"/>
                <a:gd name="T26" fmla="*/ 4 w 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4">
                  <a:moveTo>
                    <a:pt x="3" y="0"/>
                  </a:moveTo>
                  <a:lnTo>
                    <a:pt x="3" y="1"/>
                  </a:lnTo>
                  <a:lnTo>
                    <a:pt x="3" y="0"/>
                  </a:lnTo>
                  <a:lnTo>
                    <a:pt x="0" y="4"/>
                  </a:lnTo>
                  <a:lnTo>
                    <a:pt x="3" y="4"/>
                  </a:lnTo>
                  <a:lnTo>
                    <a:pt x="4" y="4"/>
                  </a:lnTo>
                  <a:lnTo>
                    <a:pt x="4"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170" name="Freeform 166"/>
            <p:cNvSpPr>
              <a:spLocks/>
            </p:cNvSpPr>
            <p:nvPr/>
          </p:nvSpPr>
          <p:spPr bwMode="auto">
            <a:xfrm>
              <a:off x="4384" y="2528"/>
              <a:ext cx="2" cy="5"/>
            </a:xfrm>
            <a:custGeom>
              <a:avLst/>
              <a:gdLst>
                <a:gd name="T0" fmla="*/ 2 w 2"/>
                <a:gd name="T1" fmla="*/ 0 h 5"/>
                <a:gd name="T2" fmla="*/ 0 w 2"/>
                <a:gd name="T3" fmla="*/ 5 h 5"/>
                <a:gd name="T4" fmla="*/ 2 w 2"/>
                <a:gd name="T5" fmla="*/ 3 h 5"/>
                <a:gd name="T6" fmla="*/ 2 w 2"/>
                <a:gd name="T7" fmla="*/ 0 h 5"/>
                <a:gd name="T8" fmla="*/ 0 60000 65536"/>
                <a:gd name="T9" fmla="*/ 0 60000 65536"/>
                <a:gd name="T10" fmla="*/ 0 60000 65536"/>
                <a:gd name="T11" fmla="*/ 0 60000 65536"/>
                <a:gd name="T12" fmla="*/ 0 w 2"/>
                <a:gd name="T13" fmla="*/ 0 h 5"/>
                <a:gd name="T14" fmla="*/ 2 w 2"/>
                <a:gd name="T15" fmla="*/ 5 h 5"/>
              </a:gdLst>
              <a:ahLst/>
              <a:cxnLst>
                <a:cxn ang="T8">
                  <a:pos x="T0" y="T1"/>
                </a:cxn>
                <a:cxn ang="T9">
                  <a:pos x="T2" y="T3"/>
                </a:cxn>
                <a:cxn ang="T10">
                  <a:pos x="T4" y="T5"/>
                </a:cxn>
                <a:cxn ang="T11">
                  <a:pos x="T6" y="T7"/>
                </a:cxn>
              </a:cxnLst>
              <a:rect l="T12" t="T13" r="T14" b="T15"/>
              <a:pathLst>
                <a:path w="2" h="5">
                  <a:moveTo>
                    <a:pt x="2" y="0"/>
                  </a:moveTo>
                  <a:lnTo>
                    <a:pt x="0" y="5"/>
                  </a:lnTo>
                  <a:lnTo>
                    <a:pt x="2" y="3"/>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171" name="Freeform 167"/>
            <p:cNvSpPr>
              <a:spLocks/>
            </p:cNvSpPr>
            <p:nvPr/>
          </p:nvSpPr>
          <p:spPr bwMode="auto">
            <a:xfrm>
              <a:off x="4386" y="2512"/>
              <a:ext cx="1" cy="6"/>
            </a:xfrm>
            <a:custGeom>
              <a:avLst/>
              <a:gdLst>
                <a:gd name="T0" fmla="*/ 0 w 1"/>
                <a:gd name="T1" fmla="*/ 0 h 6"/>
                <a:gd name="T2" fmla="*/ 0 w 1"/>
                <a:gd name="T3" fmla="*/ 4 h 6"/>
                <a:gd name="T4" fmla="*/ 1 w 1"/>
                <a:gd name="T5" fmla="*/ 6 h 6"/>
                <a:gd name="T6" fmla="*/ 1 w 1"/>
                <a:gd name="T7" fmla="*/ 4 h 6"/>
                <a:gd name="T8" fmla="*/ 0 w 1"/>
                <a:gd name="T9" fmla="*/ 0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0"/>
                  </a:moveTo>
                  <a:lnTo>
                    <a:pt x="0" y="4"/>
                  </a:lnTo>
                  <a:lnTo>
                    <a:pt x="1" y="6"/>
                  </a:lnTo>
                  <a:lnTo>
                    <a:pt x="1" y="4"/>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72" name="Freeform 168"/>
            <p:cNvSpPr>
              <a:spLocks/>
            </p:cNvSpPr>
            <p:nvPr/>
          </p:nvSpPr>
          <p:spPr bwMode="auto">
            <a:xfrm>
              <a:off x="4703" y="2534"/>
              <a:ext cx="39" cy="51"/>
            </a:xfrm>
            <a:custGeom>
              <a:avLst/>
              <a:gdLst>
                <a:gd name="T0" fmla="*/ 36 w 39"/>
                <a:gd name="T1" fmla="*/ 2 h 51"/>
                <a:gd name="T2" fmla="*/ 38 w 39"/>
                <a:gd name="T3" fmla="*/ 0 h 51"/>
                <a:gd name="T4" fmla="*/ 38 w 39"/>
                <a:gd name="T5" fmla="*/ 5 h 51"/>
                <a:gd name="T6" fmla="*/ 39 w 39"/>
                <a:gd name="T7" fmla="*/ 6 h 51"/>
                <a:gd name="T8" fmla="*/ 38 w 39"/>
                <a:gd name="T9" fmla="*/ 8 h 51"/>
                <a:gd name="T10" fmla="*/ 39 w 39"/>
                <a:gd name="T11" fmla="*/ 15 h 51"/>
                <a:gd name="T12" fmla="*/ 39 w 39"/>
                <a:gd name="T13" fmla="*/ 17 h 51"/>
                <a:gd name="T14" fmla="*/ 36 w 39"/>
                <a:gd name="T15" fmla="*/ 18 h 51"/>
                <a:gd name="T16" fmla="*/ 32 w 39"/>
                <a:gd name="T17" fmla="*/ 24 h 51"/>
                <a:gd name="T18" fmla="*/ 26 w 39"/>
                <a:gd name="T19" fmla="*/ 26 h 51"/>
                <a:gd name="T20" fmla="*/ 26 w 39"/>
                <a:gd name="T21" fmla="*/ 30 h 51"/>
                <a:gd name="T22" fmla="*/ 9 w 39"/>
                <a:gd name="T23" fmla="*/ 47 h 51"/>
                <a:gd name="T24" fmla="*/ 6 w 39"/>
                <a:gd name="T25" fmla="*/ 47 h 51"/>
                <a:gd name="T26" fmla="*/ 2 w 39"/>
                <a:gd name="T27" fmla="*/ 51 h 51"/>
                <a:gd name="T28" fmla="*/ 0 w 39"/>
                <a:gd name="T29" fmla="*/ 50 h 51"/>
                <a:gd name="T30" fmla="*/ 0 w 39"/>
                <a:gd name="T31" fmla="*/ 47 h 51"/>
                <a:gd name="T32" fmla="*/ 3 w 39"/>
                <a:gd name="T33" fmla="*/ 42 h 51"/>
                <a:gd name="T34" fmla="*/ 9 w 39"/>
                <a:gd name="T35" fmla="*/ 38 h 51"/>
                <a:gd name="T36" fmla="*/ 11 w 39"/>
                <a:gd name="T37" fmla="*/ 36 h 51"/>
                <a:gd name="T38" fmla="*/ 24 w 39"/>
                <a:gd name="T39" fmla="*/ 23 h 51"/>
                <a:gd name="T40" fmla="*/ 26 w 39"/>
                <a:gd name="T41" fmla="*/ 23 h 51"/>
                <a:gd name="T42" fmla="*/ 27 w 39"/>
                <a:gd name="T43" fmla="*/ 20 h 51"/>
                <a:gd name="T44" fmla="*/ 30 w 39"/>
                <a:gd name="T45" fmla="*/ 18 h 51"/>
                <a:gd name="T46" fmla="*/ 32 w 39"/>
                <a:gd name="T47" fmla="*/ 17 h 51"/>
                <a:gd name="T48" fmla="*/ 35 w 39"/>
                <a:gd name="T49" fmla="*/ 12 h 51"/>
                <a:gd name="T50" fmla="*/ 33 w 39"/>
                <a:gd name="T51" fmla="*/ 9 h 51"/>
                <a:gd name="T52" fmla="*/ 35 w 39"/>
                <a:gd name="T53" fmla="*/ 11 h 51"/>
                <a:gd name="T54" fmla="*/ 36 w 39"/>
                <a:gd name="T55" fmla="*/ 11 h 51"/>
                <a:gd name="T56" fmla="*/ 35 w 39"/>
                <a:gd name="T57" fmla="*/ 9 h 51"/>
                <a:gd name="T58" fmla="*/ 35 w 39"/>
                <a:gd name="T59" fmla="*/ 8 h 51"/>
                <a:gd name="T60" fmla="*/ 36 w 39"/>
                <a:gd name="T61" fmla="*/ 5 h 51"/>
                <a:gd name="T62" fmla="*/ 36 w 39"/>
                <a:gd name="T63" fmla="*/ 2 h 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9"/>
                <a:gd name="T97" fmla="*/ 0 h 51"/>
                <a:gd name="T98" fmla="*/ 39 w 39"/>
                <a:gd name="T99" fmla="*/ 51 h 5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9" h="51">
                  <a:moveTo>
                    <a:pt x="36" y="2"/>
                  </a:moveTo>
                  <a:lnTo>
                    <a:pt x="38" y="0"/>
                  </a:lnTo>
                  <a:lnTo>
                    <a:pt x="38" y="5"/>
                  </a:lnTo>
                  <a:lnTo>
                    <a:pt x="39" y="6"/>
                  </a:lnTo>
                  <a:lnTo>
                    <a:pt x="38" y="8"/>
                  </a:lnTo>
                  <a:lnTo>
                    <a:pt x="39" y="15"/>
                  </a:lnTo>
                  <a:lnTo>
                    <a:pt x="39" y="17"/>
                  </a:lnTo>
                  <a:lnTo>
                    <a:pt x="36" y="18"/>
                  </a:lnTo>
                  <a:lnTo>
                    <a:pt x="32" y="24"/>
                  </a:lnTo>
                  <a:lnTo>
                    <a:pt x="26" y="26"/>
                  </a:lnTo>
                  <a:lnTo>
                    <a:pt x="26" y="30"/>
                  </a:lnTo>
                  <a:lnTo>
                    <a:pt x="9" y="47"/>
                  </a:lnTo>
                  <a:lnTo>
                    <a:pt x="6" y="47"/>
                  </a:lnTo>
                  <a:lnTo>
                    <a:pt x="2" y="51"/>
                  </a:lnTo>
                  <a:lnTo>
                    <a:pt x="0" y="50"/>
                  </a:lnTo>
                  <a:lnTo>
                    <a:pt x="0" y="47"/>
                  </a:lnTo>
                  <a:lnTo>
                    <a:pt x="3" y="42"/>
                  </a:lnTo>
                  <a:lnTo>
                    <a:pt x="9" y="38"/>
                  </a:lnTo>
                  <a:lnTo>
                    <a:pt x="11" y="36"/>
                  </a:lnTo>
                  <a:lnTo>
                    <a:pt x="24" y="23"/>
                  </a:lnTo>
                  <a:lnTo>
                    <a:pt x="26" y="23"/>
                  </a:lnTo>
                  <a:lnTo>
                    <a:pt x="27" y="20"/>
                  </a:lnTo>
                  <a:lnTo>
                    <a:pt x="30" y="18"/>
                  </a:lnTo>
                  <a:lnTo>
                    <a:pt x="32" y="17"/>
                  </a:lnTo>
                  <a:lnTo>
                    <a:pt x="35" y="12"/>
                  </a:lnTo>
                  <a:lnTo>
                    <a:pt x="33" y="9"/>
                  </a:lnTo>
                  <a:lnTo>
                    <a:pt x="35" y="11"/>
                  </a:lnTo>
                  <a:lnTo>
                    <a:pt x="36" y="11"/>
                  </a:lnTo>
                  <a:lnTo>
                    <a:pt x="35" y="9"/>
                  </a:lnTo>
                  <a:lnTo>
                    <a:pt x="35" y="8"/>
                  </a:lnTo>
                  <a:lnTo>
                    <a:pt x="36" y="5"/>
                  </a:lnTo>
                  <a:lnTo>
                    <a:pt x="36" y="2"/>
                  </a:lnTo>
                  <a:close/>
                </a:path>
              </a:pathLst>
            </a:custGeom>
            <a:grpFill/>
            <a:ln w="1905">
              <a:noFill/>
              <a:round/>
              <a:headEnd/>
              <a:tailEnd/>
            </a:ln>
          </p:spPr>
          <p:txBody>
            <a:bodyPr/>
            <a:lstStyle/>
            <a:p>
              <a:endParaRPr lang="en-GB">
                <a:solidFill>
                  <a:srgbClr val="000000"/>
                </a:solidFill>
                <a:latin typeface="Arial"/>
              </a:endParaRPr>
            </a:p>
          </p:txBody>
        </p:sp>
        <p:sp>
          <p:nvSpPr>
            <p:cNvPr id="173" name="Freeform 169"/>
            <p:cNvSpPr>
              <a:spLocks/>
            </p:cNvSpPr>
            <p:nvPr/>
          </p:nvSpPr>
          <p:spPr bwMode="auto">
            <a:xfrm>
              <a:off x="4747" y="2525"/>
              <a:ext cx="3" cy="5"/>
            </a:xfrm>
            <a:custGeom>
              <a:avLst/>
              <a:gdLst>
                <a:gd name="T0" fmla="*/ 0 w 3"/>
                <a:gd name="T1" fmla="*/ 0 h 5"/>
                <a:gd name="T2" fmla="*/ 3 w 3"/>
                <a:gd name="T3" fmla="*/ 2 h 5"/>
                <a:gd name="T4" fmla="*/ 3 w 3"/>
                <a:gd name="T5" fmla="*/ 3 h 5"/>
                <a:gd name="T6" fmla="*/ 3 w 3"/>
                <a:gd name="T7" fmla="*/ 5 h 5"/>
                <a:gd name="T8" fmla="*/ 1 w 3"/>
                <a:gd name="T9" fmla="*/ 3 h 5"/>
                <a:gd name="T10" fmla="*/ 0 w 3"/>
                <a:gd name="T11" fmla="*/ 0 h 5"/>
                <a:gd name="T12" fmla="*/ 0 60000 65536"/>
                <a:gd name="T13" fmla="*/ 0 60000 65536"/>
                <a:gd name="T14" fmla="*/ 0 60000 65536"/>
                <a:gd name="T15" fmla="*/ 0 60000 65536"/>
                <a:gd name="T16" fmla="*/ 0 60000 65536"/>
                <a:gd name="T17" fmla="*/ 0 60000 65536"/>
                <a:gd name="T18" fmla="*/ 0 w 3"/>
                <a:gd name="T19" fmla="*/ 0 h 5"/>
                <a:gd name="T20" fmla="*/ 3 w 3"/>
                <a:gd name="T21" fmla="*/ 5 h 5"/>
              </a:gdLst>
              <a:ahLst/>
              <a:cxnLst>
                <a:cxn ang="T12">
                  <a:pos x="T0" y="T1"/>
                </a:cxn>
                <a:cxn ang="T13">
                  <a:pos x="T2" y="T3"/>
                </a:cxn>
                <a:cxn ang="T14">
                  <a:pos x="T4" y="T5"/>
                </a:cxn>
                <a:cxn ang="T15">
                  <a:pos x="T6" y="T7"/>
                </a:cxn>
                <a:cxn ang="T16">
                  <a:pos x="T8" y="T9"/>
                </a:cxn>
                <a:cxn ang="T17">
                  <a:pos x="T10" y="T11"/>
                </a:cxn>
              </a:cxnLst>
              <a:rect l="T18" t="T19" r="T20" b="T21"/>
              <a:pathLst>
                <a:path w="3" h="5">
                  <a:moveTo>
                    <a:pt x="0" y="0"/>
                  </a:moveTo>
                  <a:lnTo>
                    <a:pt x="3" y="2"/>
                  </a:lnTo>
                  <a:lnTo>
                    <a:pt x="3" y="3"/>
                  </a:lnTo>
                  <a:lnTo>
                    <a:pt x="3" y="5"/>
                  </a:lnTo>
                  <a:lnTo>
                    <a:pt x="1"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74" name="Freeform 170"/>
            <p:cNvSpPr>
              <a:spLocks/>
            </p:cNvSpPr>
            <p:nvPr/>
          </p:nvSpPr>
          <p:spPr bwMode="auto">
            <a:xfrm>
              <a:off x="4747" y="2519"/>
              <a:ext cx="6" cy="5"/>
            </a:xfrm>
            <a:custGeom>
              <a:avLst/>
              <a:gdLst>
                <a:gd name="T0" fmla="*/ 1 w 6"/>
                <a:gd name="T1" fmla="*/ 0 h 5"/>
                <a:gd name="T2" fmla="*/ 0 w 6"/>
                <a:gd name="T3" fmla="*/ 0 h 5"/>
                <a:gd name="T4" fmla="*/ 3 w 6"/>
                <a:gd name="T5" fmla="*/ 2 h 5"/>
                <a:gd name="T6" fmla="*/ 6 w 6"/>
                <a:gd name="T7" fmla="*/ 2 h 5"/>
                <a:gd name="T8" fmla="*/ 6 w 6"/>
                <a:gd name="T9" fmla="*/ 3 h 5"/>
                <a:gd name="T10" fmla="*/ 6 w 6"/>
                <a:gd name="T11" fmla="*/ 5 h 5"/>
                <a:gd name="T12" fmla="*/ 4 w 6"/>
                <a:gd name="T13" fmla="*/ 5 h 5"/>
                <a:gd name="T14" fmla="*/ 3 w 6"/>
                <a:gd name="T15" fmla="*/ 3 h 5"/>
                <a:gd name="T16" fmla="*/ 1 w 6"/>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5"/>
                <a:gd name="T29" fmla="*/ 6 w 6"/>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5">
                  <a:moveTo>
                    <a:pt x="1" y="0"/>
                  </a:moveTo>
                  <a:lnTo>
                    <a:pt x="0" y="0"/>
                  </a:lnTo>
                  <a:lnTo>
                    <a:pt x="3" y="2"/>
                  </a:lnTo>
                  <a:lnTo>
                    <a:pt x="6" y="2"/>
                  </a:lnTo>
                  <a:lnTo>
                    <a:pt x="6" y="3"/>
                  </a:lnTo>
                  <a:lnTo>
                    <a:pt x="6" y="5"/>
                  </a:lnTo>
                  <a:lnTo>
                    <a:pt x="4" y="5"/>
                  </a:lnTo>
                  <a:lnTo>
                    <a:pt x="3"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75" name="Freeform 171"/>
            <p:cNvSpPr>
              <a:spLocks/>
            </p:cNvSpPr>
            <p:nvPr/>
          </p:nvSpPr>
          <p:spPr bwMode="auto">
            <a:xfrm>
              <a:off x="4756" y="2498"/>
              <a:ext cx="19" cy="23"/>
            </a:xfrm>
            <a:custGeom>
              <a:avLst/>
              <a:gdLst>
                <a:gd name="T0" fmla="*/ 0 w 19"/>
                <a:gd name="T1" fmla="*/ 2 h 23"/>
                <a:gd name="T2" fmla="*/ 0 w 19"/>
                <a:gd name="T3" fmla="*/ 0 h 23"/>
                <a:gd name="T4" fmla="*/ 13 w 19"/>
                <a:gd name="T5" fmla="*/ 2 h 23"/>
                <a:gd name="T6" fmla="*/ 18 w 19"/>
                <a:gd name="T7" fmla="*/ 6 h 23"/>
                <a:gd name="T8" fmla="*/ 19 w 19"/>
                <a:gd name="T9" fmla="*/ 17 h 23"/>
                <a:gd name="T10" fmla="*/ 18 w 19"/>
                <a:gd name="T11" fmla="*/ 17 h 23"/>
                <a:gd name="T12" fmla="*/ 18 w 19"/>
                <a:gd name="T13" fmla="*/ 20 h 23"/>
                <a:gd name="T14" fmla="*/ 13 w 19"/>
                <a:gd name="T15" fmla="*/ 23 h 23"/>
                <a:gd name="T16" fmla="*/ 13 w 19"/>
                <a:gd name="T17" fmla="*/ 20 h 23"/>
                <a:gd name="T18" fmla="*/ 10 w 19"/>
                <a:gd name="T19" fmla="*/ 18 h 23"/>
                <a:gd name="T20" fmla="*/ 7 w 19"/>
                <a:gd name="T21" fmla="*/ 12 h 23"/>
                <a:gd name="T22" fmla="*/ 6 w 19"/>
                <a:gd name="T23" fmla="*/ 8 h 23"/>
                <a:gd name="T24" fmla="*/ 4 w 19"/>
                <a:gd name="T25" fmla="*/ 6 h 23"/>
                <a:gd name="T26" fmla="*/ 3 w 19"/>
                <a:gd name="T27" fmla="*/ 5 h 23"/>
                <a:gd name="T28" fmla="*/ 1 w 19"/>
                <a:gd name="T29" fmla="*/ 2 h 23"/>
                <a:gd name="T30" fmla="*/ 0 w 19"/>
                <a:gd name="T31" fmla="*/ 2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
                <a:gd name="T49" fmla="*/ 0 h 23"/>
                <a:gd name="T50" fmla="*/ 19 w 19"/>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 h="23">
                  <a:moveTo>
                    <a:pt x="0" y="2"/>
                  </a:moveTo>
                  <a:lnTo>
                    <a:pt x="0" y="0"/>
                  </a:lnTo>
                  <a:lnTo>
                    <a:pt x="13" y="2"/>
                  </a:lnTo>
                  <a:lnTo>
                    <a:pt x="18" y="6"/>
                  </a:lnTo>
                  <a:lnTo>
                    <a:pt x="19" y="17"/>
                  </a:lnTo>
                  <a:lnTo>
                    <a:pt x="18" y="17"/>
                  </a:lnTo>
                  <a:lnTo>
                    <a:pt x="18" y="20"/>
                  </a:lnTo>
                  <a:lnTo>
                    <a:pt x="13" y="23"/>
                  </a:lnTo>
                  <a:lnTo>
                    <a:pt x="13" y="20"/>
                  </a:lnTo>
                  <a:lnTo>
                    <a:pt x="10" y="18"/>
                  </a:lnTo>
                  <a:lnTo>
                    <a:pt x="7" y="12"/>
                  </a:lnTo>
                  <a:lnTo>
                    <a:pt x="6" y="8"/>
                  </a:lnTo>
                  <a:lnTo>
                    <a:pt x="4" y="6"/>
                  </a:lnTo>
                  <a:lnTo>
                    <a:pt x="3" y="5"/>
                  </a:lnTo>
                  <a:lnTo>
                    <a:pt x="1" y="2"/>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176" name="Freeform 172"/>
            <p:cNvSpPr>
              <a:spLocks/>
            </p:cNvSpPr>
            <p:nvPr/>
          </p:nvSpPr>
          <p:spPr bwMode="auto">
            <a:xfrm>
              <a:off x="4745" y="2410"/>
              <a:ext cx="73" cy="105"/>
            </a:xfrm>
            <a:custGeom>
              <a:avLst/>
              <a:gdLst>
                <a:gd name="T0" fmla="*/ 44 w 73"/>
                <a:gd name="T1" fmla="*/ 4 h 105"/>
                <a:gd name="T2" fmla="*/ 41 w 73"/>
                <a:gd name="T3" fmla="*/ 19 h 105"/>
                <a:gd name="T4" fmla="*/ 44 w 73"/>
                <a:gd name="T5" fmla="*/ 22 h 105"/>
                <a:gd name="T6" fmla="*/ 45 w 73"/>
                <a:gd name="T7" fmla="*/ 27 h 105"/>
                <a:gd name="T8" fmla="*/ 41 w 73"/>
                <a:gd name="T9" fmla="*/ 43 h 105"/>
                <a:gd name="T10" fmla="*/ 38 w 73"/>
                <a:gd name="T11" fmla="*/ 43 h 105"/>
                <a:gd name="T12" fmla="*/ 32 w 73"/>
                <a:gd name="T13" fmla="*/ 51 h 105"/>
                <a:gd name="T14" fmla="*/ 30 w 73"/>
                <a:gd name="T15" fmla="*/ 55 h 105"/>
                <a:gd name="T16" fmla="*/ 29 w 73"/>
                <a:gd name="T17" fmla="*/ 63 h 105"/>
                <a:gd name="T18" fmla="*/ 32 w 73"/>
                <a:gd name="T19" fmla="*/ 69 h 105"/>
                <a:gd name="T20" fmla="*/ 33 w 73"/>
                <a:gd name="T21" fmla="*/ 75 h 105"/>
                <a:gd name="T22" fmla="*/ 38 w 73"/>
                <a:gd name="T23" fmla="*/ 82 h 105"/>
                <a:gd name="T24" fmla="*/ 42 w 73"/>
                <a:gd name="T25" fmla="*/ 81 h 105"/>
                <a:gd name="T26" fmla="*/ 42 w 73"/>
                <a:gd name="T27" fmla="*/ 76 h 105"/>
                <a:gd name="T28" fmla="*/ 45 w 73"/>
                <a:gd name="T29" fmla="*/ 75 h 105"/>
                <a:gd name="T30" fmla="*/ 50 w 73"/>
                <a:gd name="T31" fmla="*/ 73 h 105"/>
                <a:gd name="T32" fmla="*/ 54 w 73"/>
                <a:gd name="T33" fmla="*/ 76 h 105"/>
                <a:gd name="T34" fmla="*/ 55 w 73"/>
                <a:gd name="T35" fmla="*/ 82 h 105"/>
                <a:gd name="T36" fmla="*/ 58 w 73"/>
                <a:gd name="T37" fmla="*/ 82 h 105"/>
                <a:gd name="T38" fmla="*/ 60 w 73"/>
                <a:gd name="T39" fmla="*/ 79 h 105"/>
                <a:gd name="T40" fmla="*/ 69 w 73"/>
                <a:gd name="T41" fmla="*/ 84 h 105"/>
                <a:gd name="T42" fmla="*/ 66 w 73"/>
                <a:gd name="T43" fmla="*/ 85 h 105"/>
                <a:gd name="T44" fmla="*/ 64 w 73"/>
                <a:gd name="T45" fmla="*/ 90 h 105"/>
                <a:gd name="T46" fmla="*/ 69 w 73"/>
                <a:gd name="T47" fmla="*/ 91 h 105"/>
                <a:gd name="T48" fmla="*/ 67 w 73"/>
                <a:gd name="T49" fmla="*/ 96 h 105"/>
                <a:gd name="T50" fmla="*/ 70 w 73"/>
                <a:gd name="T51" fmla="*/ 96 h 105"/>
                <a:gd name="T52" fmla="*/ 73 w 73"/>
                <a:gd name="T53" fmla="*/ 97 h 105"/>
                <a:gd name="T54" fmla="*/ 72 w 73"/>
                <a:gd name="T55" fmla="*/ 105 h 105"/>
                <a:gd name="T56" fmla="*/ 69 w 73"/>
                <a:gd name="T57" fmla="*/ 100 h 105"/>
                <a:gd name="T58" fmla="*/ 69 w 73"/>
                <a:gd name="T59" fmla="*/ 99 h 105"/>
                <a:gd name="T60" fmla="*/ 63 w 73"/>
                <a:gd name="T61" fmla="*/ 97 h 105"/>
                <a:gd name="T62" fmla="*/ 58 w 73"/>
                <a:gd name="T63" fmla="*/ 93 h 105"/>
                <a:gd name="T64" fmla="*/ 54 w 73"/>
                <a:gd name="T65" fmla="*/ 88 h 105"/>
                <a:gd name="T66" fmla="*/ 51 w 73"/>
                <a:gd name="T67" fmla="*/ 85 h 105"/>
                <a:gd name="T68" fmla="*/ 45 w 73"/>
                <a:gd name="T69" fmla="*/ 82 h 105"/>
                <a:gd name="T70" fmla="*/ 50 w 73"/>
                <a:gd name="T71" fmla="*/ 93 h 105"/>
                <a:gd name="T72" fmla="*/ 45 w 73"/>
                <a:gd name="T73" fmla="*/ 90 h 105"/>
                <a:gd name="T74" fmla="*/ 35 w 73"/>
                <a:gd name="T75" fmla="*/ 81 h 105"/>
                <a:gd name="T76" fmla="*/ 29 w 73"/>
                <a:gd name="T77" fmla="*/ 85 h 105"/>
                <a:gd name="T78" fmla="*/ 24 w 73"/>
                <a:gd name="T79" fmla="*/ 87 h 105"/>
                <a:gd name="T80" fmla="*/ 20 w 73"/>
                <a:gd name="T81" fmla="*/ 84 h 105"/>
                <a:gd name="T82" fmla="*/ 17 w 73"/>
                <a:gd name="T83" fmla="*/ 84 h 105"/>
                <a:gd name="T84" fmla="*/ 15 w 73"/>
                <a:gd name="T85" fmla="*/ 75 h 105"/>
                <a:gd name="T86" fmla="*/ 20 w 73"/>
                <a:gd name="T87" fmla="*/ 69 h 105"/>
                <a:gd name="T88" fmla="*/ 15 w 73"/>
                <a:gd name="T89" fmla="*/ 67 h 105"/>
                <a:gd name="T90" fmla="*/ 14 w 73"/>
                <a:gd name="T91" fmla="*/ 73 h 105"/>
                <a:gd name="T92" fmla="*/ 8 w 73"/>
                <a:gd name="T93" fmla="*/ 67 h 105"/>
                <a:gd name="T94" fmla="*/ 2 w 73"/>
                <a:gd name="T95" fmla="*/ 40 h 105"/>
                <a:gd name="T96" fmla="*/ 6 w 73"/>
                <a:gd name="T97" fmla="*/ 45 h 105"/>
                <a:gd name="T98" fmla="*/ 12 w 73"/>
                <a:gd name="T99" fmla="*/ 4 h 105"/>
                <a:gd name="T100" fmla="*/ 26 w 73"/>
                <a:gd name="T101" fmla="*/ 1 h 105"/>
                <a:gd name="T102" fmla="*/ 36 w 73"/>
                <a:gd name="T103" fmla="*/ 4 h 105"/>
                <a:gd name="T104" fmla="*/ 38 w 73"/>
                <a:gd name="T105" fmla="*/ 1 h 105"/>
                <a:gd name="T106" fmla="*/ 42 w 73"/>
                <a:gd name="T107" fmla="*/ 3 h 10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3"/>
                <a:gd name="T163" fmla="*/ 0 h 105"/>
                <a:gd name="T164" fmla="*/ 73 w 73"/>
                <a:gd name="T165" fmla="*/ 105 h 10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3" h="105">
                  <a:moveTo>
                    <a:pt x="42" y="3"/>
                  </a:moveTo>
                  <a:lnTo>
                    <a:pt x="44" y="4"/>
                  </a:lnTo>
                  <a:lnTo>
                    <a:pt x="41" y="10"/>
                  </a:lnTo>
                  <a:lnTo>
                    <a:pt x="41" y="19"/>
                  </a:lnTo>
                  <a:lnTo>
                    <a:pt x="42" y="22"/>
                  </a:lnTo>
                  <a:lnTo>
                    <a:pt x="44" y="22"/>
                  </a:lnTo>
                  <a:lnTo>
                    <a:pt x="44" y="24"/>
                  </a:lnTo>
                  <a:lnTo>
                    <a:pt x="45" y="27"/>
                  </a:lnTo>
                  <a:lnTo>
                    <a:pt x="45" y="30"/>
                  </a:lnTo>
                  <a:lnTo>
                    <a:pt x="41" y="43"/>
                  </a:lnTo>
                  <a:lnTo>
                    <a:pt x="38" y="45"/>
                  </a:lnTo>
                  <a:lnTo>
                    <a:pt x="38" y="43"/>
                  </a:lnTo>
                  <a:lnTo>
                    <a:pt x="33" y="48"/>
                  </a:lnTo>
                  <a:lnTo>
                    <a:pt x="32" y="51"/>
                  </a:lnTo>
                  <a:lnTo>
                    <a:pt x="32" y="52"/>
                  </a:lnTo>
                  <a:lnTo>
                    <a:pt x="30" y="55"/>
                  </a:lnTo>
                  <a:lnTo>
                    <a:pt x="27" y="57"/>
                  </a:lnTo>
                  <a:lnTo>
                    <a:pt x="29" y="63"/>
                  </a:lnTo>
                  <a:lnTo>
                    <a:pt x="32" y="67"/>
                  </a:lnTo>
                  <a:lnTo>
                    <a:pt x="32" y="69"/>
                  </a:lnTo>
                  <a:lnTo>
                    <a:pt x="32" y="72"/>
                  </a:lnTo>
                  <a:lnTo>
                    <a:pt x="33" y="75"/>
                  </a:lnTo>
                  <a:lnTo>
                    <a:pt x="33" y="78"/>
                  </a:lnTo>
                  <a:lnTo>
                    <a:pt x="38" y="82"/>
                  </a:lnTo>
                  <a:lnTo>
                    <a:pt x="39" y="82"/>
                  </a:lnTo>
                  <a:lnTo>
                    <a:pt x="42" y="81"/>
                  </a:lnTo>
                  <a:lnTo>
                    <a:pt x="41" y="79"/>
                  </a:lnTo>
                  <a:lnTo>
                    <a:pt x="42" y="76"/>
                  </a:lnTo>
                  <a:lnTo>
                    <a:pt x="42" y="78"/>
                  </a:lnTo>
                  <a:lnTo>
                    <a:pt x="45" y="75"/>
                  </a:lnTo>
                  <a:lnTo>
                    <a:pt x="48" y="75"/>
                  </a:lnTo>
                  <a:lnTo>
                    <a:pt x="50" y="73"/>
                  </a:lnTo>
                  <a:lnTo>
                    <a:pt x="53" y="75"/>
                  </a:lnTo>
                  <a:lnTo>
                    <a:pt x="54" y="76"/>
                  </a:lnTo>
                  <a:lnTo>
                    <a:pt x="55" y="81"/>
                  </a:lnTo>
                  <a:lnTo>
                    <a:pt x="55" y="82"/>
                  </a:lnTo>
                  <a:lnTo>
                    <a:pt x="57" y="84"/>
                  </a:lnTo>
                  <a:lnTo>
                    <a:pt x="58" y="82"/>
                  </a:lnTo>
                  <a:lnTo>
                    <a:pt x="58" y="79"/>
                  </a:lnTo>
                  <a:lnTo>
                    <a:pt x="60" y="79"/>
                  </a:lnTo>
                  <a:lnTo>
                    <a:pt x="61" y="81"/>
                  </a:lnTo>
                  <a:lnTo>
                    <a:pt x="69" y="84"/>
                  </a:lnTo>
                  <a:lnTo>
                    <a:pt x="69" y="85"/>
                  </a:lnTo>
                  <a:lnTo>
                    <a:pt x="66" y="85"/>
                  </a:lnTo>
                  <a:lnTo>
                    <a:pt x="64" y="87"/>
                  </a:lnTo>
                  <a:lnTo>
                    <a:pt x="64" y="90"/>
                  </a:lnTo>
                  <a:lnTo>
                    <a:pt x="67" y="91"/>
                  </a:lnTo>
                  <a:lnTo>
                    <a:pt x="69" y="91"/>
                  </a:lnTo>
                  <a:lnTo>
                    <a:pt x="67" y="94"/>
                  </a:lnTo>
                  <a:lnTo>
                    <a:pt x="67" y="96"/>
                  </a:lnTo>
                  <a:lnTo>
                    <a:pt x="69" y="96"/>
                  </a:lnTo>
                  <a:lnTo>
                    <a:pt x="70" y="96"/>
                  </a:lnTo>
                  <a:lnTo>
                    <a:pt x="72" y="97"/>
                  </a:lnTo>
                  <a:lnTo>
                    <a:pt x="73" y="97"/>
                  </a:lnTo>
                  <a:lnTo>
                    <a:pt x="73" y="103"/>
                  </a:lnTo>
                  <a:lnTo>
                    <a:pt x="72" y="105"/>
                  </a:lnTo>
                  <a:lnTo>
                    <a:pt x="69" y="103"/>
                  </a:lnTo>
                  <a:lnTo>
                    <a:pt x="69" y="100"/>
                  </a:lnTo>
                  <a:lnTo>
                    <a:pt x="70" y="99"/>
                  </a:lnTo>
                  <a:lnTo>
                    <a:pt x="69" y="99"/>
                  </a:lnTo>
                  <a:lnTo>
                    <a:pt x="66" y="99"/>
                  </a:lnTo>
                  <a:lnTo>
                    <a:pt x="63" y="97"/>
                  </a:lnTo>
                  <a:lnTo>
                    <a:pt x="60" y="96"/>
                  </a:lnTo>
                  <a:lnTo>
                    <a:pt x="58" y="93"/>
                  </a:lnTo>
                  <a:lnTo>
                    <a:pt x="57" y="90"/>
                  </a:lnTo>
                  <a:lnTo>
                    <a:pt x="54" y="88"/>
                  </a:lnTo>
                  <a:lnTo>
                    <a:pt x="53" y="87"/>
                  </a:lnTo>
                  <a:lnTo>
                    <a:pt x="51" y="85"/>
                  </a:lnTo>
                  <a:lnTo>
                    <a:pt x="50" y="82"/>
                  </a:lnTo>
                  <a:lnTo>
                    <a:pt x="45" y="82"/>
                  </a:lnTo>
                  <a:lnTo>
                    <a:pt x="47" y="85"/>
                  </a:lnTo>
                  <a:lnTo>
                    <a:pt x="50" y="93"/>
                  </a:lnTo>
                  <a:lnTo>
                    <a:pt x="48" y="93"/>
                  </a:lnTo>
                  <a:lnTo>
                    <a:pt x="45" y="90"/>
                  </a:lnTo>
                  <a:lnTo>
                    <a:pt x="39" y="84"/>
                  </a:lnTo>
                  <a:lnTo>
                    <a:pt x="35" y="81"/>
                  </a:lnTo>
                  <a:lnTo>
                    <a:pt x="30" y="82"/>
                  </a:lnTo>
                  <a:lnTo>
                    <a:pt x="29" y="85"/>
                  </a:lnTo>
                  <a:lnTo>
                    <a:pt x="27" y="87"/>
                  </a:lnTo>
                  <a:lnTo>
                    <a:pt x="24" y="87"/>
                  </a:lnTo>
                  <a:lnTo>
                    <a:pt x="23" y="85"/>
                  </a:lnTo>
                  <a:lnTo>
                    <a:pt x="20" y="84"/>
                  </a:lnTo>
                  <a:lnTo>
                    <a:pt x="18" y="82"/>
                  </a:lnTo>
                  <a:lnTo>
                    <a:pt x="17" y="84"/>
                  </a:lnTo>
                  <a:lnTo>
                    <a:pt x="15" y="78"/>
                  </a:lnTo>
                  <a:lnTo>
                    <a:pt x="15" y="75"/>
                  </a:lnTo>
                  <a:lnTo>
                    <a:pt x="20" y="70"/>
                  </a:lnTo>
                  <a:lnTo>
                    <a:pt x="20" y="69"/>
                  </a:lnTo>
                  <a:lnTo>
                    <a:pt x="18" y="67"/>
                  </a:lnTo>
                  <a:lnTo>
                    <a:pt x="15" y="67"/>
                  </a:lnTo>
                  <a:lnTo>
                    <a:pt x="14" y="72"/>
                  </a:lnTo>
                  <a:lnTo>
                    <a:pt x="14" y="73"/>
                  </a:lnTo>
                  <a:lnTo>
                    <a:pt x="9" y="67"/>
                  </a:lnTo>
                  <a:lnTo>
                    <a:pt x="8" y="67"/>
                  </a:lnTo>
                  <a:lnTo>
                    <a:pt x="0" y="42"/>
                  </a:lnTo>
                  <a:lnTo>
                    <a:pt x="2" y="40"/>
                  </a:lnTo>
                  <a:lnTo>
                    <a:pt x="3" y="42"/>
                  </a:lnTo>
                  <a:lnTo>
                    <a:pt x="6" y="45"/>
                  </a:lnTo>
                  <a:lnTo>
                    <a:pt x="11" y="43"/>
                  </a:lnTo>
                  <a:lnTo>
                    <a:pt x="12" y="4"/>
                  </a:lnTo>
                  <a:lnTo>
                    <a:pt x="17" y="0"/>
                  </a:lnTo>
                  <a:lnTo>
                    <a:pt x="26" y="1"/>
                  </a:lnTo>
                  <a:lnTo>
                    <a:pt x="32" y="4"/>
                  </a:lnTo>
                  <a:lnTo>
                    <a:pt x="36" y="4"/>
                  </a:lnTo>
                  <a:lnTo>
                    <a:pt x="38" y="4"/>
                  </a:lnTo>
                  <a:lnTo>
                    <a:pt x="38" y="1"/>
                  </a:lnTo>
                  <a:lnTo>
                    <a:pt x="41" y="1"/>
                  </a:lnTo>
                  <a:lnTo>
                    <a:pt x="42" y="3"/>
                  </a:lnTo>
                  <a:close/>
                </a:path>
              </a:pathLst>
            </a:custGeom>
            <a:grpFill/>
            <a:ln w="1905">
              <a:noFill/>
              <a:round/>
              <a:headEnd/>
              <a:tailEnd/>
            </a:ln>
          </p:spPr>
          <p:txBody>
            <a:bodyPr/>
            <a:lstStyle/>
            <a:p>
              <a:endParaRPr lang="en-GB">
                <a:solidFill>
                  <a:srgbClr val="000000"/>
                </a:solidFill>
                <a:latin typeface="Arial"/>
              </a:endParaRPr>
            </a:p>
          </p:txBody>
        </p:sp>
        <p:sp>
          <p:nvSpPr>
            <p:cNvPr id="177" name="Freeform 173"/>
            <p:cNvSpPr>
              <a:spLocks/>
            </p:cNvSpPr>
            <p:nvPr/>
          </p:nvSpPr>
          <p:spPr bwMode="auto">
            <a:xfrm>
              <a:off x="4781" y="2471"/>
              <a:ext cx="2" cy="8"/>
            </a:xfrm>
            <a:custGeom>
              <a:avLst/>
              <a:gdLst>
                <a:gd name="T0" fmla="*/ 0 w 2"/>
                <a:gd name="T1" fmla="*/ 2 h 8"/>
                <a:gd name="T2" fmla="*/ 0 w 2"/>
                <a:gd name="T3" fmla="*/ 0 h 8"/>
                <a:gd name="T4" fmla="*/ 2 w 2"/>
                <a:gd name="T5" fmla="*/ 0 h 8"/>
                <a:gd name="T6" fmla="*/ 2 w 2"/>
                <a:gd name="T7" fmla="*/ 6 h 8"/>
                <a:gd name="T8" fmla="*/ 0 w 2"/>
                <a:gd name="T9" fmla="*/ 8 h 8"/>
                <a:gd name="T10" fmla="*/ 0 w 2"/>
                <a:gd name="T11" fmla="*/ 2 h 8"/>
                <a:gd name="T12" fmla="*/ 0 60000 65536"/>
                <a:gd name="T13" fmla="*/ 0 60000 65536"/>
                <a:gd name="T14" fmla="*/ 0 60000 65536"/>
                <a:gd name="T15" fmla="*/ 0 60000 65536"/>
                <a:gd name="T16" fmla="*/ 0 60000 65536"/>
                <a:gd name="T17" fmla="*/ 0 60000 65536"/>
                <a:gd name="T18" fmla="*/ 0 w 2"/>
                <a:gd name="T19" fmla="*/ 0 h 8"/>
                <a:gd name="T20" fmla="*/ 2 w 2"/>
                <a:gd name="T21" fmla="*/ 8 h 8"/>
              </a:gdLst>
              <a:ahLst/>
              <a:cxnLst>
                <a:cxn ang="T12">
                  <a:pos x="T0" y="T1"/>
                </a:cxn>
                <a:cxn ang="T13">
                  <a:pos x="T2" y="T3"/>
                </a:cxn>
                <a:cxn ang="T14">
                  <a:pos x="T4" y="T5"/>
                </a:cxn>
                <a:cxn ang="T15">
                  <a:pos x="T6" y="T7"/>
                </a:cxn>
                <a:cxn ang="T16">
                  <a:pos x="T8" y="T9"/>
                </a:cxn>
                <a:cxn ang="T17">
                  <a:pos x="T10" y="T11"/>
                </a:cxn>
              </a:cxnLst>
              <a:rect l="T18" t="T19" r="T20" b="T21"/>
              <a:pathLst>
                <a:path w="2" h="8">
                  <a:moveTo>
                    <a:pt x="0" y="2"/>
                  </a:moveTo>
                  <a:lnTo>
                    <a:pt x="0" y="0"/>
                  </a:lnTo>
                  <a:lnTo>
                    <a:pt x="2" y="0"/>
                  </a:lnTo>
                  <a:lnTo>
                    <a:pt x="2" y="6"/>
                  </a:lnTo>
                  <a:lnTo>
                    <a:pt x="0" y="8"/>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178" name="Freeform 174"/>
            <p:cNvSpPr>
              <a:spLocks/>
            </p:cNvSpPr>
            <p:nvPr/>
          </p:nvSpPr>
          <p:spPr bwMode="auto">
            <a:xfrm>
              <a:off x="4780" y="2498"/>
              <a:ext cx="4" cy="5"/>
            </a:xfrm>
            <a:custGeom>
              <a:avLst/>
              <a:gdLst>
                <a:gd name="T0" fmla="*/ 0 w 4"/>
                <a:gd name="T1" fmla="*/ 3 h 5"/>
                <a:gd name="T2" fmla="*/ 0 w 4"/>
                <a:gd name="T3" fmla="*/ 0 h 5"/>
                <a:gd name="T4" fmla="*/ 3 w 4"/>
                <a:gd name="T5" fmla="*/ 0 h 5"/>
                <a:gd name="T6" fmla="*/ 4 w 4"/>
                <a:gd name="T7" fmla="*/ 0 h 5"/>
                <a:gd name="T8" fmla="*/ 4 w 4"/>
                <a:gd name="T9" fmla="*/ 2 h 5"/>
                <a:gd name="T10" fmla="*/ 4 w 4"/>
                <a:gd name="T11" fmla="*/ 5 h 5"/>
                <a:gd name="T12" fmla="*/ 3 w 4"/>
                <a:gd name="T13" fmla="*/ 5 h 5"/>
                <a:gd name="T14" fmla="*/ 0 w 4"/>
                <a:gd name="T15" fmla="*/ 3 h 5"/>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5"/>
                <a:gd name="T26" fmla="*/ 4 w 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5">
                  <a:moveTo>
                    <a:pt x="0" y="3"/>
                  </a:moveTo>
                  <a:lnTo>
                    <a:pt x="0" y="0"/>
                  </a:lnTo>
                  <a:lnTo>
                    <a:pt x="3" y="0"/>
                  </a:lnTo>
                  <a:lnTo>
                    <a:pt x="4" y="0"/>
                  </a:lnTo>
                  <a:lnTo>
                    <a:pt x="4" y="2"/>
                  </a:lnTo>
                  <a:lnTo>
                    <a:pt x="4" y="5"/>
                  </a:lnTo>
                  <a:lnTo>
                    <a:pt x="3" y="5"/>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79" name="Freeform 175"/>
            <p:cNvSpPr>
              <a:spLocks/>
            </p:cNvSpPr>
            <p:nvPr/>
          </p:nvSpPr>
          <p:spPr bwMode="auto">
            <a:xfrm>
              <a:off x="4783" y="2513"/>
              <a:ext cx="1" cy="9"/>
            </a:xfrm>
            <a:custGeom>
              <a:avLst/>
              <a:gdLst>
                <a:gd name="T0" fmla="*/ 0 w 1"/>
                <a:gd name="T1" fmla="*/ 3 h 9"/>
                <a:gd name="T2" fmla="*/ 0 w 1"/>
                <a:gd name="T3" fmla="*/ 0 h 9"/>
                <a:gd name="T4" fmla="*/ 1 w 1"/>
                <a:gd name="T5" fmla="*/ 0 h 9"/>
                <a:gd name="T6" fmla="*/ 1 w 1"/>
                <a:gd name="T7" fmla="*/ 8 h 9"/>
                <a:gd name="T8" fmla="*/ 0 w 1"/>
                <a:gd name="T9" fmla="*/ 9 h 9"/>
                <a:gd name="T10" fmla="*/ 0 w 1"/>
                <a:gd name="T11" fmla="*/ 6 h 9"/>
                <a:gd name="T12" fmla="*/ 0 w 1"/>
                <a:gd name="T13" fmla="*/ 3 h 9"/>
                <a:gd name="T14" fmla="*/ 0 60000 65536"/>
                <a:gd name="T15" fmla="*/ 0 60000 65536"/>
                <a:gd name="T16" fmla="*/ 0 60000 65536"/>
                <a:gd name="T17" fmla="*/ 0 60000 65536"/>
                <a:gd name="T18" fmla="*/ 0 60000 65536"/>
                <a:gd name="T19" fmla="*/ 0 60000 65536"/>
                <a:gd name="T20" fmla="*/ 0 60000 65536"/>
                <a:gd name="T21" fmla="*/ 0 w 1"/>
                <a:gd name="T22" fmla="*/ 0 h 9"/>
                <a:gd name="T23" fmla="*/ 1 w 1"/>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9">
                  <a:moveTo>
                    <a:pt x="0" y="3"/>
                  </a:moveTo>
                  <a:lnTo>
                    <a:pt x="0" y="0"/>
                  </a:lnTo>
                  <a:lnTo>
                    <a:pt x="1" y="0"/>
                  </a:lnTo>
                  <a:lnTo>
                    <a:pt x="1" y="8"/>
                  </a:lnTo>
                  <a:lnTo>
                    <a:pt x="0" y="9"/>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80" name="Freeform 176"/>
            <p:cNvSpPr>
              <a:spLocks/>
            </p:cNvSpPr>
            <p:nvPr/>
          </p:nvSpPr>
          <p:spPr bwMode="auto">
            <a:xfrm>
              <a:off x="4790" y="2516"/>
              <a:ext cx="3" cy="3"/>
            </a:xfrm>
            <a:custGeom>
              <a:avLst/>
              <a:gdLst>
                <a:gd name="T0" fmla="*/ 0 w 3"/>
                <a:gd name="T1" fmla="*/ 0 h 3"/>
                <a:gd name="T2" fmla="*/ 2 w 3"/>
                <a:gd name="T3" fmla="*/ 0 h 3"/>
                <a:gd name="T4" fmla="*/ 3 w 3"/>
                <a:gd name="T5" fmla="*/ 0 h 3"/>
                <a:gd name="T6" fmla="*/ 3 w 3"/>
                <a:gd name="T7" fmla="*/ 2 h 3"/>
                <a:gd name="T8" fmla="*/ 3 w 3"/>
                <a:gd name="T9" fmla="*/ 3 h 3"/>
                <a:gd name="T10" fmla="*/ 0 w 3"/>
                <a:gd name="T11" fmla="*/ 2 h 3"/>
                <a:gd name="T12" fmla="*/ 0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0" y="0"/>
                  </a:moveTo>
                  <a:lnTo>
                    <a:pt x="2" y="0"/>
                  </a:lnTo>
                  <a:lnTo>
                    <a:pt x="3" y="0"/>
                  </a:lnTo>
                  <a:lnTo>
                    <a:pt x="3" y="2"/>
                  </a:lnTo>
                  <a:lnTo>
                    <a:pt x="3"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81" name="Freeform 177"/>
            <p:cNvSpPr>
              <a:spLocks/>
            </p:cNvSpPr>
            <p:nvPr/>
          </p:nvSpPr>
          <p:spPr bwMode="auto">
            <a:xfrm>
              <a:off x="4799" y="2504"/>
              <a:ext cx="6" cy="8"/>
            </a:xfrm>
            <a:custGeom>
              <a:avLst/>
              <a:gdLst>
                <a:gd name="T0" fmla="*/ 0 w 6"/>
                <a:gd name="T1" fmla="*/ 0 h 8"/>
                <a:gd name="T2" fmla="*/ 1 w 6"/>
                <a:gd name="T3" fmla="*/ 0 h 8"/>
                <a:gd name="T4" fmla="*/ 1 w 6"/>
                <a:gd name="T5" fmla="*/ 2 h 8"/>
                <a:gd name="T6" fmla="*/ 3 w 6"/>
                <a:gd name="T7" fmla="*/ 3 h 8"/>
                <a:gd name="T8" fmla="*/ 4 w 6"/>
                <a:gd name="T9" fmla="*/ 5 h 8"/>
                <a:gd name="T10" fmla="*/ 6 w 6"/>
                <a:gd name="T11" fmla="*/ 6 h 8"/>
                <a:gd name="T12" fmla="*/ 6 w 6"/>
                <a:gd name="T13" fmla="*/ 8 h 8"/>
                <a:gd name="T14" fmla="*/ 6 w 6"/>
                <a:gd name="T15" fmla="*/ 6 h 8"/>
                <a:gd name="T16" fmla="*/ 4 w 6"/>
                <a:gd name="T17" fmla="*/ 6 h 8"/>
                <a:gd name="T18" fmla="*/ 0 w 6"/>
                <a:gd name="T19" fmla="*/ 2 h 8"/>
                <a:gd name="T20" fmla="*/ 0 w 6"/>
                <a:gd name="T21" fmla="*/ 0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
                <a:gd name="T34" fmla="*/ 0 h 8"/>
                <a:gd name="T35" fmla="*/ 6 w 6"/>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 h="8">
                  <a:moveTo>
                    <a:pt x="0" y="0"/>
                  </a:moveTo>
                  <a:lnTo>
                    <a:pt x="1" y="0"/>
                  </a:lnTo>
                  <a:lnTo>
                    <a:pt x="1" y="2"/>
                  </a:lnTo>
                  <a:lnTo>
                    <a:pt x="3" y="3"/>
                  </a:lnTo>
                  <a:lnTo>
                    <a:pt x="4" y="5"/>
                  </a:lnTo>
                  <a:lnTo>
                    <a:pt x="6" y="6"/>
                  </a:lnTo>
                  <a:lnTo>
                    <a:pt x="6" y="8"/>
                  </a:lnTo>
                  <a:lnTo>
                    <a:pt x="6" y="6"/>
                  </a:lnTo>
                  <a:lnTo>
                    <a:pt x="4" y="6"/>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82" name="Freeform 178"/>
            <p:cNvSpPr>
              <a:spLocks/>
            </p:cNvSpPr>
            <p:nvPr/>
          </p:nvSpPr>
          <p:spPr bwMode="auto">
            <a:xfrm>
              <a:off x="4811" y="2513"/>
              <a:ext cx="1" cy="3"/>
            </a:xfrm>
            <a:custGeom>
              <a:avLst/>
              <a:gdLst>
                <a:gd name="T0" fmla="*/ 0 w 1"/>
                <a:gd name="T1" fmla="*/ 0 h 3"/>
                <a:gd name="T2" fmla="*/ 1 w 1"/>
                <a:gd name="T3" fmla="*/ 2 h 3"/>
                <a:gd name="T4" fmla="*/ 1 w 1"/>
                <a:gd name="T5" fmla="*/ 3 h 3"/>
                <a:gd name="T6" fmla="*/ 0 w 1"/>
                <a:gd name="T7" fmla="*/ 3 h 3"/>
                <a:gd name="T8" fmla="*/ 0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0" y="0"/>
                  </a:moveTo>
                  <a:lnTo>
                    <a:pt x="1" y="2"/>
                  </a:lnTo>
                  <a:lnTo>
                    <a:pt x="1" y="3"/>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83" name="Freeform 179"/>
            <p:cNvSpPr>
              <a:spLocks/>
            </p:cNvSpPr>
            <p:nvPr/>
          </p:nvSpPr>
          <p:spPr bwMode="auto">
            <a:xfrm>
              <a:off x="4803" y="2515"/>
              <a:ext cx="14" cy="13"/>
            </a:xfrm>
            <a:custGeom>
              <a:avLst/>
              <a:gdLst>
                <a:gd name="T0" fmla="*/ 0 w 14"/>
                <a:gd name="T1" fmla="*/ 0 h 13"/>
                <a:gd name="T2" fmla="*/ 2 w 14"/>
                <a:gd name="T3" fmla="*/ 0 h 13"/>
                <a:gd name="T4" fmla="*/ 2 w 14"/>
                <a:gd name="T5" fmla="*/ 1 h 13"/>
                <a:gd name="T6" fmla="*/ 3 w 14"/>
                <a:gd name="T7" fmla="*/ 1 h 13"/>
                <a:gd name="T8" fmla="*/ 5 w 14"/>
                <a:gd name="T9" fmla="*/ 1 h 13"/>
                <a:gd name="T10" fmla="*/ 12 w 14"/>
                <a:gd name="T11" fmla="*/ 9 h 13"/>
                <a:gd name="T12" fmla="*/ 14 w 14"/>
                <a:gd name="T13" fmla="*/ 10 h 13"/>
                <a:gd name="T14" fmla="*/ 14 w 14"/>
                <a:gd name="T15" fmla="*/ 13 h 13"/>
                <a:gd name="T16" fmla="*/ 11 w 14"/>
                <a:gd name="T17" fmla="*/ 12 h 13"/>
                <a:gd name="T18" fmla="*/ 8 w 14"/>
                <a:gd name="T19" fmla="*/ 10 h 13"/>
                <a:gd name="T20" fmla="*/ 6 w 14"/>
                <a:gd name="T21" fmla="*/ 7 h 13"/>
                <a:gd name="T22" fmla="*/ 5 w 14"/>
                <a:gd name="T23" fmla="*/ 6 h 13"/>
                <a:gd name="T24" fmla="*/ 3 w 14"/>
                <a:gd name="T25" fmla="*/ 7 h 13"/>
                <a:gd name="T26" fmla="*/ 0 w 14"/>
                <a:gd name="T27" fmla="*/ 9 h 13"/>
                <a:gd name="T28" fmla="*/ 0 w 14"/>
                <a:gd name="T29" fmla="*/ 0 h 1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
                <a:gd name="T46" fmla="*/ 0 h 13"/>
                <a:gd name="T47" fmla="*/ 14 w 14"/>
                <a:gd name="T48" fmla="*/ 13 h 1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 h="13">
                  <a:moveTo>
                    <a:pt x="0" y="0"/>
                  </a:moveTo>
                  <a:lnTo>
                    <a:pt x="2" y="0"/>
                  </a:lnTo>
                  <a:lnTo>
                    <a:pt x="2" y="1"/>
                  </a:lnTo>
                  <a:lnTo>
                    <a:pt x="3" y="1"/>
                  </a:lnTo>
                  <a:lnTo>
                    <a:pt x="5" y="1"/>
                  </a:lnTo>
                  <a:lnTo>
                    <a:pt x="12" y="9"/>
                  </a:lnTo>
                  <a:lnTo>
                    <a:pt x="14" y="10"/>
                  </a:lnTo>
                  <a:lnTo>
                    <a:pt x="14" y="13"/>
                  </a:lnTo>
                  <a:lnTo>
                    <a:pt x="11" y="12"/>
                  </a:lnTo>
                  <a:lnTo>
                    <a:pt x="8" y="10"/>
                  </a:lnTo>
                  <a:lnTo>
                    <a:pt x="6" y="7"/>
                  </a:lnTo>
                  <a:lnTo>
                    <a:pt x="5" y="6"/>
                  </a:lnTo>
                  <a:lnTo>
                    <a:pt x="3" y="7"/>
                  </a:lnTo>
                  <a:lnTo>
                    <a:pt x="0" y="9"/>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84" name="Freeform 180"/>
            <p:cNvSpPr>
              <a:spLocks/>
            </p:cNvSpPr>
            <p:nvPr/>
          </p:nvSpPr>
          <p:spPr bwMode="auto">
            <a:xfrm>
              <a:off x="4821" y="2513"/>
              <a:ext cx="24" cy="27"/>
            </a:xfrm>
            <a:custGeom>
              <a:avLst/>
              <a:gdLst>
                <a:gd name="T0" fmla="*/ 0 w 24"/>
                <a:gd name="T1" fmla="*/ 2 h 27"/>
                <a:gd name="T2" fmla="*/ 2 w 24"/>
                <a:gd name="T3" fmla="*/ 2 h 27"/>
                <a:gd name="T4" fmla="*/ 8 w 24"/>
                <a:gd name="T5" fmla="*/ 2 h 27"/>
                <a:gd name="T6" fmla="*/ 12 w 24"/>
                <a:gd name="T7" fmla="*/ 0 h 27"/>
                <a:gd name="T8" fmla="*/ 14 w 24"/>
                <a:gd name="T9" fmla="*/ 2 h 27"/>
                <a:gd name="T10" fmla="*/ 17 w 24"/>
                <a:gd name="T11" fmla="*/ 3 h 27"/>
                <a:gd name="T12" fmla="*/ 17 w 24"/>
                <a:gd name="T13" fmla="*/ 5 h 27"/>
                <a:gd name="T14" fmla="*/ 20 w 24"/>
                <a:gd name="T15" fmla="*/ 8 h 27"/>
                <a:gd name="T16" fmla="*/ 20 w 24"/>
                <a:gd name="T17" fmla="*/ 15 h 27"/>
                <a:gd name="T18" fmla="*/ 23 w 24"/>
                <a:gd name="T19" fmla="*/ 24 h 27"/>
                <a:gd name="T20" fmla="*/ 24 w 24"/>
                <a:gd name="T21" fmla="*/ 27 h 27"/>
                <a:gd name="T22" fmla="*/ 20 w 24"/>
                <a:gd name="T23" fmla="*/ 27 h 27"/>
                <a:gd name="T24" fmla="*/ 17 w 24"/>
                <a:gd name="T25" fmla="*/ 26 h 27"/>
                <a:gd name="T26" fmla="*/ 15 w 24"/>
                <a:gd name="T27" fmla="*/ 23 h 27"/>
                <a:gd name="T28" fmla="*/ 12 w 24"/>
                <a:gd name="T29" fmla="*/ 23 h 27"/>
                <a:gd name="T30" fmla="*/ 11 w 24"/>
                <a:gd name="T31" fmla="*/ 20 h 27"/>
                <a:gd name="T32" fmla="*/ 11 w 24"/>
                <a:gd name="T33" fmla="*/ 18 h 27"/>
                <a:gd name="T34" fmla="*/ 12 w 24"/>
                <a:gd name="T35" fmla="*/ 17 h 27"/>
                <a:gd name="T36" fmla="*/ 11 w 24"/>
                <a:gd name="T37" fmla="*/ 15 h 27"/>
                <a:gd name="T38" fmla="*/ 6 w 24"/>
                <a:gd name="T39" fmla="*/ 11 h 27"/>
                <a:gd name="T40" fmla="*/ 5 w 24"/>
                <a:gd name="T41" fmla="*/ 9 h 27"/>
                <a:gd name="T42" fmla="*/ 2 w 24"/>
                <a:gd name="T43" fmla="*/ 8 h 27"/>
                <a:gd name="T44" fmla="*/ 0 w 24"/>
                <a:gd name="T45" fmla="*/ 3 h 27"/>
                <a:gd name="T46" fmla="*/ 0 w 24"/>
                <a:gd name="T47" fmla="*/ 2 h 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
                <a:gd name="T73" fmla="*/ 0 h 27"/>
                <a:gd name="T74" fmla="*/ 24 w 24"/>
                <a:gd name="T75" fmla="*/ 27 h 2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 h="27">
                  <a:moveTo>
                    <a:pt x="0" y="2"/>
                  </a:moveTo>
                  <a:lnTo>
                    <a:pt x="2" y="2"/>
                  </a:lnTo>
                  <a:lnTo>
                    <a:pt x="8" y="2"/>
                  </a:lnTo>
                  <a:lnTo>
                    <a:pt x="12" y="0"/>
                  </a:lnTo>
                  <a:lnTo>
                    <a:pt x="14" y="2"/>
                  </a:lnTo>
                  <a:lnTo>
                    <a:pt x="17" y="3"/>
                  </a:lnTo>
                  <a:lnTo>
                    <a:pt x="17" y="5"/>
                  </a:lnTo>
                  <a:lnTo>
                    <a:pt x="20" y="8"/>
                  </a:lnTo>
                  <a:lnTo>
                    <a:pt x="20" y="15"/>
                  </a:lnTo>
                  <a:lnTo>
                    <a:pt x="23" y="24"/>
                  </a:lnTo>
                  <a:lnTo>
                    <a:pt x="24" y="27"/>
                  </a:lnTo>
                  <a:lnTo>
                    <a:pt x="20" y="27"/>
                  </a:lnTo>
                  <a:lnTo>
                    <a:pt x="17" y="26"/>
                  </a:lnTo>
                  <a:lnTo>
                    <a:pt x="15" y="23"/>
                  </a:lnTo>
                  <a:lnTo>
                    <a:pt x="12" y="23"/>
                  </a:lnTo>
                  <a:lnTo>
                    <a:pt x="11" y="20"/>
                  </a:lnTo>
                  <a:lnTo>
                    <a:pt x="11" y="18"/>
                  </a:lnTo>
                  <a:lnTo>
                    <a:pt x="12" y="17"/>
                  </a:lnTo>
                  <a:lnTo>
                    <a:pt x="11" y="15"/>
                  </a:lnTo>
                  <a:lnTo>
                    <a:pt x="6" y="11"/>
                  </a:lnTo>
                  <a:lnTo>
                    <a:pt x="5" y="9"/>
                  </a:lnTo>
                  <a:lnTo>
                    <a:pt x="2" y="8"/>
                  </a:lnTo>
                  <a:lnTo>
                    <a:pt x="0" y="3"/>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185" name="Freeform 181"/>
            <p:cNvSpPr>
              <a:spLocks/>
            </p:cNvSpPr>
            <p:nvPr/>
          </p:nvSpPr>
          <p:spPr bwMode="auto">
            <a:xfrm>
              <a:off x="4781" y="2525"/>
              <a:ext cx="19" cy="26"/>
            </a:xfrm>
            <a:custGeom>
              <a:avLst/>
              <a:gdLst>
                <a:gd name="T0" fmla="*/ 0 w 19"/>
                <a:gd name="T1" fmla="*/ 2 h 26"/>
                <a:gd name="T2" fmla="*/ 2 w 19"/>
                <a:gd name="T3" fmla="*/ 0 h 26"/>
                <a:gd name="T4" fmla="*/ 5 w 19"/>
                <a:gd name="T5" fmla="*/ 2 h 26"/>
                <a:gd name="T6" fmla="*/ 8 w 19"/>
                <a:gd name="T7" fmla="*/ 5 h 26"/>
                <a:gd name="T8" fmla="*/ 9 w 19"/>
                <a:gd name="T9" fmla="*/ 6 h 26"/>
                <a:gd name="T10" fmla="*/ 15 w 19"/>
                <a:gd name="T11" fmla="*/ 6 h 26"/>
                <a:gd name="T12" fmla="*/ 17 w 19"/>
                <a:gd name="T13" fmla="*/ 8 h 26"/>
                <a:gd name="T14" fmla="*/ 19 w 19"/>
                <a:gd name="T15" fmla="*/ 6 h 26"/>
                <a:gd name="T16" fmla="*/ 19 w 19"/>
                <a:gd name="T17" fmla="*/ 8 h 26"/>
                <a:gd name="T18" fmla="*/ 19 w 19"/>
                <a:gd name="T19" fmla="*/ 11 h 26"/>
                <a:gd name="T20" fmla="*/ 19 w 19"/>
                <a:gd name="T21" fmla="*/ 14 h 26"/>
                <a:gd name="T22" fmla="*/ 17 w 19"/>
                <a:gd name="T23" fmla="*/ 15 h 26"/>
                <a:gd name="T24" fmla="*/ 12 w 19"/>
                <a:gd name="T25" fmla="*/ 21 h 26"/>
                <a:gd name="T26" fmla="*/ 5 w 19"/>
                <a:gd name="T27" fmla="*/ 23 h 26"/>
                <a:gd name="T28" fmla="*/ 2 w 19"/>
                <a:gd name="T29" fmla="*/ 26 h 26"/>
                <a:gd name="T30" fmla="*/ 2 w 19"/>
                <a:gd name="T31" fmla="*/ 23 h 26"/>
                <a:gd name="T32" fmla="*/ 2 w 19"/>
                <a:gd name="T33" fmla="*/ 5 h 26"/>
                <a:gd name="T34" fmla="*/ 0 w 19"/>
                <a:gd name="T35" fmla="*/ 3 h 26"/>
                <a:gd name="T36" fmla="*/ 0 w 19"/>
                <a:gd name="T37" fmla="*/ 2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
                <a:gd name="T58" fmla="*/ 0 h 26"/>
                <a:gd name="T59" fmla="*/ 19 w 19"/>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 h="26">
                  <a:moveTo>
                    <a:pt x="0" y="2"/>
                  </a:moveTo>
                  <a:lnTo>
                    <a:pt x="2" y="0"/>
                  </a:lnTo>
                  <a:lnTo>
                    <a:pt x="5" y="2"/>
                  </a:lnTo>
                  <a:lnTo>
                    <a:pt x="8" y="5"/>
                  </a:lnTo>
                  <a:lnTo>
                    <a:pt x="9" y="6"/>
                  </a:lnTo>
                  <a:lnTo>
                    <a:pt x="15" y="6"/>
                  </a:lnTo>
                  <a:lnTo>
                    <a:pt x="17" y="8"/>
                  </a:lnTo>
                  <a:lnTo>
                    <a:pt x="19" y="6"/>
                  </a:lnTo>
                  <a:lnTo>
                    <a:pt x="19" y="8"/>
                  </a:lnTo>
                  <a:lnTo>
                    <a:pt x="19" y="11"/>
                  </a:lnTo>
                  <a:lnTo>
                    <a:pt x="19" y="14"/>
                  </a:lnTo>
                  <a:lnTo>
                    <a:pt x="17" y="15"/>
                  </a:lnTo>
                  <a:lnTo>
                    <a:pt x="12" y="21"/>
                  </a:lnTo>
                  <a:lnTo>
                    <a:pt x="5" y="23"/>
                  </a:lnTo>
                  <a:lnTo>
                    <a:pt x="2" y="26"/>
                  </a:lnTo>
                  <a:lnTo>
                    <a:pt x="2" y="23"/>
                  </a:lnTo>
                  <a:lnTo>
                    <a:pt x="2" y="5"/>
                  </a:lnTo>
                  <a:lnTo>
                    <a:pt x="0" y="3"/>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186" name="Freeform 182"/>
            <p:cNvSpPr>
              <a:spLocks/>
            </p:cNvSpPr>
            <p:nvPr/>
          </p:nvSpPr>
          <p:spPr bwMode="auto">
            <a:xfrm>
              <a:off x="4792" y="2546"/>
              <a:ext cx="3" cy="5"/>
            </a:xfrm>
            <a:custGeom>
              <a:avLst/>
              <a:gdLst>
                <a:gd name="T0" fmla="*/ 1 w 3"/>
                <a:gd name="T1" fmla="*/ 0 h 5"/>
                <a:gd name="T2" fmla="*/ 3 w 3"/>
                <a:gd name="T3" fmla="*/ 2 h 5"/>
                <a:gd name="T4" fmla="*/ 3 w 3"/>
                <a:gd name="T5" fmla="*/ 3 h 5"/>
                <a:gd name="T6" fmla="*/ 1 w 3"/>
                <a:gd name="T7" fmla="*/ 5 h 5"/>
                <a:gd name="T8" fmla="*/ 0 w 3"/>
                <a:gd name="T9" fmla="*/ 5 h 5"/>
                <a:gd name="T10" fmla="*/ 0 w 3"/>
                <a:gd name="T11" fmla="*/ 2 h 5"/>
                <a:gd name="T12" fmla="*/ 1 w 3"/>
                <a:gd name="T13" fmla="*/ 2 h 5"/>
                <a:gd name="T14" fmla="*/ 1 w 3"/>
                <a:gd name="T15" fmla="*/ 0 h 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5"/>
                <a:gd name="T26" fmla="*/ 3 w 3"/>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5">
                  <a:moveTo>
                    <a:pt x="1" y="0"/>
                  </a:moveTo>
                  <a:lnTo>
                    <a:pt x="3" y="2"/>
                  </a:lnTo>
                  <a:lnTo>
                    <a:pt x="3" y="3"/>
                  </a:lnTo>
                  <a:lnTo>
                    <a:pt x="1" y="5"/>
                  </a:lnTo>
                  <a:lnTo>
                    <a:pt x="0" y="5"/>
                  </a:lnTo>
                  <a:lnTo>
                    <a:pt x="0" y="2"/>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87" name="Freeform 183"/>
            <p:cNvSpPr>
              <a:spLocks/>
            </p:cNvSpPr>
            <p:nvPr/>
          </p:nvSpPr>
          <p:spPr bwMode="auto">
            <a:xfrm>
              <a:off x="4790" y="2542"/>
              <a:ext cx="18" cy="33"/>
            </a:xfrm>
            <a:custGeom>
              <a:avLst/>
              <a:gdLst>
                <a:gd name="T0" fmla="*/ 9 w 18"/>
                <a:gd name="T1" fmla="*/ 1 h 33"/>
                <a:gd name="T2" fmla="*/ 12 w 18"/>
                <a:gd name="T3" fmla="*/ 0 h 33"/>
                <a:gd name="T4" fmla="*/ 13 w 18"/>
                <a:gd name="T5" fmla="*/ 0 h 33"/>
                <a:gd name="T6" fmla="*/ 18 w 18"/>
                <a:gd name="T7" fmla="*/ 1 h 33"/>
                <a:gd name="T8" fmla="*/ 18 w 18"/>
                <a:gd name="T9" fmla="*/ 7 h 33"/>
                <a:gd name="T10" fmla="*/ 16 w 18"/>
                <a:gd name="T11" fmla="*/ 9 h 33"/>
                <a:gd name="T12" fmla="*/ 15 w 18"/>
                <a:gd name="T13" fmla="*/ 12 h 33"/>
                <a:gd name="T14" fmla="*/ 12 w 18"/>
                <a:gd name="T15" fmla="*/ 19 h 33"/>
                <a:gd name="T16" fmla="*/ 12 w 18"/>
                <a:gd name="T17" fmla="*/ 25 h 33"/>
                <a:gd name="T18" fmla="*/ 13 w 18"/>
                <a:gd name="T19" fmla="*/ 27 h 33"/>
                <a:gd name="T20" fmla="*/ 13 w 18"/>
                <a:gd name="T21" fmla="*/ 31 h 33"/>
                <a:gd name="T22" fmla="*/ 10 w 18"/>
                <a:gd name="T23" fmla="*/ 33 h 33"/>
                <a:gd name="T24" fmla="*/ 6 w 18"/>
                <a:gd name="T25" fmla="*/ 27 h 33"/>
                <a:gd name="T26" fmla="*/ 5 w 18"/>
                <a:gd name="T27" fmla="*/ 25 h 33"/>
                <a:gd name="T28" fmla="*/ 0 w 18"/>
                <a:gd name="T29" fmla="*/ 21 h 33"/>
                <a:gd name="T30" fmla="*/ 0 w 18"/>
                <a:gd name="T31" fmla="*/ 16 h 33"/>
                <a:gd name="T32" fmla="*/ 6 w 18"/>
                <a:gd name="T33" fmla="*/ 15 h 33"/>
                <a:gd name="T34" fmla="*/ 6 w 18"/>
                <a:gd name="T35" fmla="*/ 13 h 33"/>
                <a:gd name="T36" fmla="*/ 6 w 18"/>
                <a:gd name="T37" fmla="*/ 7 h 33"/>
                <a:gd name="T38" fmla="*/ 8 w 18"/>
                <a:gd name="T39" fmla="*/ 3 h 33"/>
                <a:gd name="T40" fmla="*/ 9 w 18"/>
                <a:gd name="T41" fmla="*/ 1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
                <a:gd name="T64" fmla="*/ 0 h 33"/>
                <a:gd name="T65" fmla="*/ 18 w 18"/>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 h="33">
                  <a:moveTo>
                    <a:pt x="9" y="1"/>
                  </a:moveTo>
                  <a:lnTo>
                    <a:pt x="12" y="0"/>
                  </a:lnTo>
                  <a:lnTo>
                    <a:pt x="13" y="0"/>
                  </a:lnTo>
                  <a:lnTo>
                    <a:pt x="18" y="1"/>
                  </a:lnTo>
                  <a:lnTo>
                    <a:pt x="18" y="7"/>
                  </a:lnTo>
                  <a:lnTo>
                    <a:pt x="16" y="9"/>
                  </a:lnTo>
                  <a:lnTo>
                    <a:pt x="15" y="12"/>
                  </a:lnTo>
                  <a:lnTo>
                    <a:pt x="12" y="19"/>
                  </a:lnTo>
                  <a:lnTo>
                    <a:pt x="12" y="25"/>
                  </a:lnTo>
                  <a:lnTo>
                    <a:pt x="13" y="27"/>
                  </a:lnTo>
                  <a:lnTo>
                    <a:pt x="13" y="31"/>
                  </a:lnTo>
                  <a:lnTo>
                    <a:pt x="10" y="33"/>
                  </a:lnTo>
                  <a:lnTo>
                    <a:pt x="6" y="27"/>
                  </a:lnTo>
                  <a:lnTo>
                    <a:pt x="5" y="25"/>
                  </a:lnTo>
                  <a:lnTo>
                    <a:pt x="0" y="21"/>
                  </a:lnTo>
                  <a:lnTo>
                    <a:pt x="0" y="16"/>
                  </a:lnTo>
                  <a:lnTo>
                    <a:pt x="6" y="15"/>
                  </a:lnTo>
                  <a:lnTo>
                    <a:pt x="6" y="13"/>
                  </a:lnTo>
                  <a:lnTo>
                    <a:pt x="6" y="7"/>
                  </a:lnTo>
                  <a:lnTo>
                    <a:pt x="8" y="3"/>
                  </a:lnTo>
                  <a:lnTo>
                    <a:pt x="9" y="1"/>
                  </a:lnTo>
                  <a:close/>
                </a:path>
              </a:pathLst>
            </a:custGeom>
            <a:grpFill/>
            <a:ln w="1905">
              <a:noFill/>
              <a:round/>
              <a:headEnd/>
              <a:tailEnd/>
            </a:ln>
          </p:spPr>
          <p:txBody>
            <a:bodyPr/>
            <a:lstStyle/>
            <a:p>
              <a:endParaRPr lang="en-GB">
                <a:solidFill>
                  <a:srgbClr val="000000"/>
                </a:solidFill>
                <a:latin typeface="Arial"/>
              </a:endParaRPr>
            </a:p>
          </p:txBody>
        </p:sp>
        <p:sp>
          <p:nvSpPr>
            <p:cNvPr id="188" name="Freeform 184"/>
            <p:cNvSpPr>
              <a:spLocks/>
            </p:cNvSpPr>
            <p:nvPr/>
          </p:nvSpPr>
          <p:spPr bwMode="auto">
            <a:xfrm>
              <a:off x="4823" y="2528"/>
              <a:ext cx="3" cy="5"/>
            </a:xfrm>
            <a:custGeom>
              <a:avLst/>
              <a:gdLst>
                <a:gd name="T0" fmla="*/ 0 w 3"/>
                <a:gd name="T1" fmla="*/ 2 h 5"/>
                <a:gd name="T2" fmla="*/ 0 w 3"/>
                <a:gd name="T3" fmla="*/ 0 h 5"/>
                <a:gd name="T4" fmla="*/ 1 w 3"/>
                <a:gd name="T5" fmla="*/ 2 h 5"/>
                <a:gd name="T6" fmla="*/ 3 w 3"/>
                <a:gd name="T7" fmla="*/ 3 h 5"/>
                <a:gd name="T8" fmla="*/ 1 w 3"/>
                <a:gd name="T9" fmla="*/ 5 h 5"/>
                <a:gd name="T10" fmla="*/ 0 w 3"/>
                <a:gd name="T11" fmla="*/ 2 h 5"/>
                <a:gd name="T12" fmla="*/ 0 60000 65536"/>
                <a:gd name="T13" fmla="*/ 0 60000 65536"/>
                <a:gd name="T14" fmla="*/ 0 60000 65536"/>
                <a:gd name="T15" fmla="*/ 0 60000 65536"/>
                <a:gd name="T16" fmla="*/ 0 60000 65536"/>
                <a:gd name="T17" fmla="*/ 0 60000 65536"/>
                <a:gd name="T18" fmla="*/ 0 w 3"/>
                <a:gd name="T19" fmla="*/ 0 h 5"/>
                <a:gd name="T20" fmla="*/ 3 w 3"/>
                <a:gd name="T21" fmla="*/ 5 h 5"/>
              </a:gdLst>
              <a:ahLst/>
              <a:cxnLst>
                <a:cxn ang="T12">
                  <a:pos x="T0" y="T1"/>
                </a:cxn>
                <a:cxn ang="T13">
                  <a:pos x="T2" y="T3"/>
                </a:cxn>
                <a:cxn ang="T14">
                  <a:pos x="T4" y="T5"/>
                </a:cxn>
                <a:cxn ang="T15">
                  <a:pos x="T6" y="T7"/>
                </a:cxn>
                <a:cxn ang="T16">
                  <a:pos x="T8" y="T9"/>
                </a:cxn>
                <a:cxn ang="T17">
                  <a:pos x="T10" y="T11"/>
                </a:cxn>
              </a:cxnLst>
              <a:rect l="T18" t="T19" r="T20" b="T21"/>
              <a:pathLst>
                <a:path w="3" h="5">
                  <a:moveTo>
                    <a:pt x="0" y="2"/>
                  </a:moveTo>
                  <a:lnTo>
                    <a:pt x="0" y="0"/>
                  </a:lnTo>
                  <a:lnTo>
                    <a:pt x="1" y="2"/>
                  </a:lnTo>
                  <a:lnTo>
                    <a:pt x="3" y="3"/>
                  </a:lnTo>
                  <a:lnTo>
                    <a:pt x="1" y="5"/>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189" name="Freeform 185"/>
            <p:cNvSpPr>
              <a:spLocks/>
            </p:cNvSpPr>
            <p:nvPr/>
          </p:nvSpPr>
          <p:spPr bwMode="auto">
            <a:xfrm>
              <a:off x="4821" y="2533"/>
              <a:ext cx="15" cy="24"/>
            </a:xfrm>
            <a:custGeom>
              <a:avLst/>
              <a:gdLst>
                <a:gd name="T0" fmla="*/ 0 w 15"/>
                <a:gd name="T1" fmla="*/ 0 h 24"/>
                <a:gd name="T2" fmla="*/ 0 w 15"/>
                <a:gd name="T3" fmla="*/ 1 h 24"/>
                <a:gd name="T4" fmla="*/ 2 w 15"/>
                <a:gd name="T5" fmla="*/ 3 h 24"/>
                <a:gd name="T6" fmla="*/ 3 w 15"/>
                <a:gd name="T7" fmla="*/ 1 h 24"/>
                <a:gd name="T8" fmla="*/ 5 w 15"/>
                <a:gd name="T9" fmla="*/ 3 h 24"/>
                <a:gd name="T10" fmla="*/ 9 w 15"/>
                <a:gd name="T11" fmla="*/ 1 h 24"/>
                <a:gd name="T12" fmla="*/ 12 w 15"/>
                <a:gd name="T13" fmla="*/ 6 h 24"/>
                <a:gd name="T14" fmla="*/ 12 w 15"/>
                <a:gd name="T15" fmla="*/ 13 h 24"/>
                <a:gd name="T16" fmla="*/ 15 w 15"/>
                <a:gd name="T17" fmla="*/ 21 h 24"/>
                <a:gd name="T18" fmla="*/ 14 w 15"/>
                <a:gd name="T19" fmla="*/ 22 h 24"/>
                <a:gd name="T20" fmla="*/ 12 w 15"/>
                <a:gd name="T21" fmla="*/ 21 h 24"/>
                <a:gd name="T22" fmla="*/ 12 w 15"/>
                <a:gd name="T23" fmla="*/ 24 h 24"/>
                <a:gd name="T24" fmla="*/ 9 w 15"/>
                <a:gd name="T25" fmla="*/ 24 h 24"/>
                <a:gd name="T26" fmla="*/ 8 w 15"/>
                <a:gd name="T27" fmla="*/ 21 h 24"/>
                <a:gd name="T28" fmla="*/ 8 w 15"/>
                <a:gd name="T29" fmla="*/ 13 h 24"/>
                <a:gd name="T30" fmla="*/ 6 w 15"/>
                <a:gd name="T31" fmla="*/ 9 h 24"/>
                <a:gd name="T32" fmla="*/ 3 w 15"/>
                <a:gd name="T33" fmla="*/ 10 h 24"/>
                <a:gd name="T34" fmla="*/ 2 w 15"/>
                <a:gd name="T35" fmla="*/ 3 h 24"/>
                <a:gd name="T36" fmla="*/ 0 w 15"/>
                <a:gd name="T37" fmla="*/ 1 h 24"/>
                <a:gd name="T38" fmla="*/ 0 w 15"/>
                <a:gd name="T39" fmla="*/ 0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
                <a:gd name="T61" fmla="*/ 0 h 24"/>
                <a:gd name="T62" fmla="*/ 15 w 15"/>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 h="24">
                  <a:moveTo>
                    <a:pt x="0" y="0"/>
                  </a:moveTo>
                  <a:lnTo>
                    <a:pt x="0" y="1"/>
                  </a:lnTo>
                  <a:lnTo>
                    <a:pt x="2" y="3"/>
                  </a:lnTo>
                  <a:lnTo>
                    <a:pt x="3" y="1"/>
                  </a:lnTo>
                  <a:lnTo>
                    <a:pt x="5" y="3"/>
                  </a:lnTo>
                  <a:lnTo>
                    <a:pt x="9" y="1"/>
                  </a:lnTo>
                  <a:lnTo>
                    <a:pt x="12" y="6"/>
                  </a:lnTo>
                  <a:lnTo>
                    <a:pt x="12" y="13"/>
                  </a:lnTo>
                  <a:lnTo>
                    <a:pt x="15" y="21"/>
                  </a:lnTo>
                  <a:lnTo>
                    <a:pt x="14" y="22"/>
                  </a:lnTo>
                  <a:lnTo>
                    <a:pt x="12" y="21"/>
                  </a:lnTo>
                  <a:lnTo>
                    <a:pt x="12" y="24"/>
                  </a:lnTo>
                  <a:lnTo>
                    <a:pt x="9" y="24"/>
                  </a:lnTo>
                  <a:lnTo>
                    <a:pt x="8" y="21"/>
                  </a:lnTo>
                  <a:lnTo>
                    <a:pt x="8" y="13"/>
                  </a:lnTo>
                  <a:lnTo>
                    <a:pt x="6" y="9"/>
                  </a:lnTo>
                  <a:lnTo>
                    <a:pt x="3" y="10"/>
                  </a:lnTo>
                  <a:lnTo>
                    <a:pt x="2"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90" name="Freeform 186"/>
            <p:cNvSpPr>
              <a:spLocks/>
            </p:cNvSpPr>
            <p:nvPr/>
          </p:nvSpPr>
          <p:spPr bwMode="auto">
            <a:xfrm>
              <a:off x="4842" y="2549"/>
              <a:ext cx="3" cy="12"/>
            </a:xfrm>
            <a:custGeom>
              <a:avLst/>
              <a:gdLst>
                <a:gd name="T0" fmla="*/ 0 w 3"/>
                <a:gd name="T1" fmla="*/ 6 h 12"/>
                <a:gd name="T2" fmla="*/ 0 w 3"/>
                <a:gd name="T3" fmla="*/ 3 h 12"/>
                <a:gd name="T4" fmla="*/ 2 w 3"/>
                <a:gd name="T5" fmla="*/ 0 h 12"/>
                <a:gd name="T6" fmla="*/ 2 w 3"/>
                <a:gd name="T7" fmla="*/ 2 h 12"/>
                <a:gd name="T8" fmla="*/ 3 w 3"/>
                <a:gd name="T9" fmla="*/ 11 h 12"/>
                <a:gd name="T10" fmla="*/ 2 w 3"/>
                <a:gd name="T11" fmla="*/ 12 h 12"/>
                <a:gd name="T12" fmla="*/ 2 w 3"/>
                <a:gd name="T13" fmla="*/ 9 h 12"/>
                <a:gd name="T14" fmla="*/ 0 w 3"/>
                <a:gd name="T15" fmla="*/ 8 h 12"/>
                <a:gd name="T16" fmla="*/ 0 w 3"/>
                <a:gd name="T17" fmla="*/ 6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12"/>
                <a:gd name="T29" fmla="*/ 3 w 3"/>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12">
                  <a:moveTo>
                    <a:pt x="0" y="6"/>
                  </a:moveTo>
                  <a:lnTo>
                    <a:pt x="0" y="3"/>
                  </a:lnTo>
                  <a:lnTo>
                    <a:pt x="2" y="0"/>
                  </a:lnTo>
                  <a:lnTo>
                    <a:pt x="2" y="2"/>
                  </a:lnTo>
                  <a:lnTo>
                    <a:pt x="3" y="11"/>
                  </a:lnTo>
                  <a:lnTo>
                    <a:pt x="2" y="12"/>
                  </a:lnTo>
                  <a:lnTo>
                    <a:pt x="2" y="9"/>
                  </a:lnTo>
                  <a:lnTo>
                    <a:pt x="0" y="8"/>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191" name="Freeform 187"/>
            <p:cNvSpPr>
              <a:spLocks/>
            </p:cNvSpPr>
            <p:nvPr/>
          </p:nvSpPr>
          <p:spPr bwMode="auto">
            <a:xfrm>
              <a:off x="4850" y="2558"/>
              <a:ext cx="1" cy="3"/>
            </a:xfrm>
            <a:custGeom>
              <a:avLst/>
              <a:gdLst>
                <a:gd name="T0" fmla="*/ 0 w 1"/>
                <a:gd name="T1" fmla="*/ 0 h 3"/>
                <a:gd name="T2" fmla="*/ 1 w 1"/>
                <a:gd name="T3" fmla="*/ 2 h 3"/>
                <a:gd name="T4" fmla="*/ 1 w 1"/>
                <a:gd name="T5" fmla="*/ 3 h 3"/>
                <a:gd name="T6" fmla="*/ 0 w 1"/>
                <a:gd name="T7" fmla="*/ 2 h 3"/>
                <a:gd name="T8" fmla="*/ 0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0" y="0"/>
                  </a:moveTo>
                  <a:lnTo>
                    <a:pt x="1" y="2"/>
                  </a:lnTo>
                  <a:lnTo>
                    <a:pt x="1"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92" name="Freeform 188"/>
            <p:cNvSpPr>
              <a:spLocks/>
            </p:cNvSpPr>
            <p:nvPr/>
          </p:nvSpPr>
          <p:spPr bwMode="auto">
            <a:xfrm>
              <a:off x="4805" y="2537"/>
              <a:ext cx="12" cy="30"/>
            </a:xfrm>
            <a:custGeom>
              <a:avLst/>
              <a:gdLst>
                <a:gd name="T0" fmla="*/ 10 w 12"/>
                <a:gd name="T1" fmla="*/ 0 h 30"/>
                <a:gd name="T2" fmla="*/ 12 w 12"/>
                <a:gd name="T3" fmla="*/ 0 h 30"/>
                <a:gd name="T4" fmla="*/ 12 w 12"/>
                <a:gd name="T5" fmla="*/ 14 h 30"/>
                <a:gd name="T6" fmla="*/ 7 w 12"/>
                <a:gd name="T7" fmla="*/ 17 h 30"/>
                <a:gd name="T8" fmla="*/ 3 w 12"/>
                <a:gd name="T9" fmla="*/ 29 h 30"/>
                <a:gd name="T10" fmla="*/ 1 w 12"/>
                <a:gd name="T11" fmla="*/ 30 h 30"/>
                <a:gd name="T12" fmla="*/ 0 w 12"/>
                <a:gd name="T13" fmla="*/ 23 h 30"/>
                <a:gd name="T14" fmla="*/ 10 w 12"/>
                <a:gd name="T15" fmla="*/ 2 h 30"/>
                <a:gd name="T16" fmla="*/ 10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0" y="0"/>
                  </a:moveTo>
                  <a:lnTo>
                    <a:pt x="12" y="0"/>
                  </a:lnTo>
                  <a:lnTo>
                    <a:pt x="12" y="14"/>
                  </a:lnTo>
                  <a:lnTo>
                    <a:pt x="7" y="17"/>
                  </a:lnTo>
                  <a:lnTo>
                    <a:pt x="3" y="29"/>
                  </a:lnTo>
                  <a:lnTo>
                    <a:pt x="1" y="30"/>
                  </a:lnTo>
                  <a:lnTo>
                    <a:pt x="0" y="23"/>
                  </a:lnTo>
                  <a:lnTo>
                    <a:pt x="10" y="2"/>
                  </a:lnTo>
                  <a:lnTo>
                    <a:pt x="10" y="0"/>
                  </a:lnTo>
                  <a:close/>
                </a:path>
              </a:pathLst>
            </a:custGeom>
            <a:grpFill/>
            <a:ln w="1905">
              <a:noFill/>
              <a:round/>
              <a:headEnd/>
              <a:tailEnd/>
            </a:ln>
          </p:spPr>
          <p:txBody>
            <a:bodyPr/>
            <a:lstStyle/>
            <a:p>
              <a:endParaRPr lang="en-GB">
                <a:solidFill>
                  <a:srgbClr val="000000"/>
                </a:solidFill>
                <a:latin typeface="Arial"/>
              </a:endParaRPr>
            </a:p>
          </p:txBody>
        </p:sp>
        <p:sp>
          <p:nvSpPr>
            <p:cNvPr id="193" name="Freeform 189"/>
            <p:cNvSpPr>
              <a:spLocks/>
            </p:cNvSpPr>
            <p:nvPr/>
          </p:nvSpPr>
          <p:spPr bwMode="auto">
            <a:xfrm>
              <a:off x="4814" y="2555"/>
              <a:ext cx="12" cy="9"/>
            </a:xfrm>
            <a:custGeom>
              <a:avLst/>
              <a:gdLst>
                <a:gd name="T0" fmla="*/ 0 w 12"/>
                <a:gd name="T1" fmla="*/ 6 h 9"/>
                <a:gd name="T2" fmla="*/ 0 w 12"/>
                <a:gd name="T3" fmla="*/ 5 h 9"/>
                <a:gd name="T4" fmla="*/ 1 w 12"/>
                <a:gd name="T5" fmla="*/ 3 h 9"/>
                <a:gd name="T6" fmla="*/ 3 w 12"/>
                <a:gd name="T7" fmla="*/ 2 h 9"/>
                <a:gd name="T8" fmla="*/ 6 w 12"/>
                <a:gd name="T9" fmla="*/ 0 h 9"/>
                <a:gd name="T10" fmla="*/ 9 w 12"/>
                <a:gd name="T11" fmla="*/ 2 h 9"/>
                <a:gd name="T12" fmla="*/ 12 w 12"/>
                <a:gd name="T13" fmla="*/ 0 h 9"/>
                <a:gd name="T14" fmla="*/ 12 w 12"/>
                <a:gd name="T15" fmla="*/ 5 h 9"/>
                <a:gd name="T16" fmla="*/ 10 w 12"/>
                <a:gd name="T17" fmla="*/ 6 h 9"/>
                <a:gd name="T18" fmla="*/ 12 w 12"/>
                <a:gd name="T19" fmla="*/ 8 h 9"/>
                <a:gd name="T20" fmla="*/ 10 w 12"/>
                <a:gd name="T21" fmla="*/ 9 h 9"/>
                <a:gd name="T22" fmla="*/ 6 w 12"/>
                <a:gd name="T23" fmla="*/ 9 h 9"/>
                <a:gd name="T24" fmla="*/ 1 w 12"/>
                <a:gd name="T25" fmla="*/ 9 h 9"/>
                <a:gd name="T26" fmla="*/ 0 w 12"/>
                <a:gd name="T27" fmla="*/ 6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9"/>
                <a:gd name="T44" fmla="*/ 12 w 12"/>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9">
                  <a:moveTo>
                    <a:pt x="0" y="6"/>
                  </a:moveTo>
                  <a:lnTo>
                    <a:pt x="0" y="5"/>
                  </a:lnTo>
                  <a:lnTo>
                    <a:pt x="1" y="3"/>
                  </a:lnTo>
                  <a:lnTo>
                    <a:pt x="3" y="2"/>
                  </a:lnTo>
                  <a:lnTo>
                    <a:pt x="6" y="0"/>
                  </a:lnTo>
                  <a:lnTo>
                    <a:pt x="9" y="2"/>
                  </a:lnTo>
                  <a:lnTo>
                    <a:pt x="12" y="0"/>
                  </a:lnTo>
                  <a:lnTo>
                    <a:pt x="12" y="5"/>
                  </a:lnTo>
                  <a:lnTo>
                    <a:pt x="10" y="6"/>
                  </a:lnTo>
                  <a:lnTo>
                    <a:pt x="12" y="8"/>
                  </a:lnTo>
                  <a:lnTo>
                    <a:pt x="10" y="9"/>
                  </a:lnTo>
                  <a:lnTo>
                    <a:pt x="6" y="9"/>
                  </a:lnTo>
                  <a:lnTo>
                    <a:pt x="1" y="9"/>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194" name="Freeform 190"/>
            <p:cNvSpPr>
              <a:spLocks/>
            </p:cNvSpPr>
            <p:nvPr/>
          </p:nvSpPr>
          <p:spPr bwMode="auto">
            <a:xfrm>
              <a:off x="4781" y="2563"/>
              <a:ext cx="78" cy="68"/>
            </a:xfrm>
            <a:custGeom>
              <a:avLst/>
              <a:gdLst>
                <a:gd name="T0" fmla="*/ 61 w 78"/>
                <a:gd name="T1" fmla="*/ 0 h 68"/>
                <a:gd name="T2" fmla="*/ 66 w 78"/>
                <a:gd name="T3" fmla="*/ 4 h 68"/>
                <a:gd name="T4" fmla="*/ 70 w 78"/>
                <a:gd name="T5" fmla="*/ 7 h 68"/>
                <a:gd name="T6" fmla="*/ 75 w 78"/>
                <a:gd name="T7" fmla="*/ 15 h 68"/>
                <a:gd name="T8" fmla="*/ 75 w 78"/>
                <a:gd name="T9" fmla="*/ 21 h 68"/>
                <a:gd name="T10" fmla="*/ 76 w 78"/>
                <a:gd name="T11" fmla="*/ 25 h 68"/>
                <a:gd name="T12" fmla="*/ 78 w 78"/>
                <a:gd name="T13" fmla="*/ 37 h 68"/>
                <a:gd name="T14" fmla="*/ 76 w 78"/>
                <a:gd name="T15" fmla="*/ 45 h 68"/>
                <a:gd name="T16" fmla="*/ 73 w 78"/>
                <a:gd name="T17" fmla="*/ 49 h 68"/>
                <a:gd name="T18" fmla="*/ 70 w 78"/>
                <a:gd name="T19" fmla="*/ 54 h 68"/>
                <a:gd name="T20" fmla="*/ 67 w 78"/>
                <a:gd name="T21" fmla="*/ 40 h 68"/>
                <a:gd name="T22" fmla="*/ 60 w 78"/>
                <a:gd name="T23" fmla="*/ 48 h 68"/>
                <a:gd name="T24" fmla="*/ 61 w 78"/>
                <a:gd name="T25" fmla="*/ 54 h 68"/>
                <a:gd name="T26" fmla="*/ 63 w 78"/>
                <a:gd name="T27" fmla="*/ 62 h 68"/>
                <a:gd name="T28" fmla="*/ 57 w 78"/>
                <a:gd name="T29" fmla="*/ 67 h 68"/>
                <a:gd name="T30" fmla="*/ 54 w 78"/>
                <a:gd name="T31" fmla="*/ 64 h 68"/>
                <a:gd name="T32" fmla="*/ 42 w 78"/>
                <a:gd name="T33" fmla="*/ 59 h 68"/>
                <a:gd name="T34" fmla="*/ 36 w 78"/>
                <a:gd name="T35" fmla="*/ 45 h 68"/>
                <a:gd name="T36" fmla="*/ 39 w 78"/>
                <a:gd name="T37" fmla="*/ 39 h 68"/>
                <a:gd name="T38" fmla="*/ 30 w 78"/>
                <a:gd name="T39" fmla="*/ 31 h 68"/>
                <a:gd name="T40" fmla="*/ 25 w 78"/>
                <a:gd name="T41" fmla="*/ 36 h 68"/>
                <a:gd name="T42" fmla="*/ 22 w 78"/>
                <a:gd name="T43" fmla="*/ 37 h 68"/>
                <a:gd name="T44" fmla="*/ 21 w 78"/>
                <a:gd name="T45" fmla="*/ 34 h 68"/>
                <a:gd name="T46" fmla="*/ 17 w 78"/>
                <a:gd name="T47" fmla="*/ 40 h 68"/>
                <a:gd name="T48" fmla="*/ 12 w 78"/>
                <a:gd name="T49" fmla="*/ 34 h 68"/>
                <a:gd name="T50" fmla="*/ 6 w 78"/>
                <a:gd name="T51" fmla="*/ 46 h 68"/>
                <a:gd name="T52" fmla="*/ 2 w 78"/>
                <a:gd name="T53" fmla="*/ 46 h 68"/>
                <a:gd name="T54" fmla="*/ 5 w 78"/>
                <a:gd name="T55" fmla="*/ 31 h 68"/>
                <a:gd name="T56" fmla="*/ 17 w 78"/>
                <a:gd name="T57" fmla="*/ 25 h 68"/>
                <a:gd name="T58" fmla="*/ 19 w 78"/>
                <a:gd name="T59" fmla="*/ 21 h 68"/>
                <a:gd name="T60" fmla="*/ 25 w 78"/>
                <a:gd name="T61" fmla="*/ 16 h 68"/>
                <a:gd name="T62" fmla="*/ 33 w 78"/>
                <a:gd name="T63" fmla="*/ 22 h 68"/>
                <a:gd name="T64" fmla="*/ 37 w 78"/>
                <a:gd name="T65" fmla="*/ 25 h 68"/>
                <a:gd name="T66" fmla="*/ 43 w 78"/>
                <a:gd name="T67" fmla="*/ 19 h 68"/>
                <a:gd name="T68" fmla="*/ 46 w 78"/>
                <a:gd name="T69" fmla="*/ 18 h 68"/>
                <a:gd name="T70" fmla="*/ 49 w 78"/>
                <a:gd name="T71" fmla="*/ 12 h 68"/>
                <a:gd name="T72" fmla="*/ 55 w 78"/>
                <a:gd name="T73" fmla="*/ 12 h 68"/>
                <a:gd name="T74" fmla="*/ 60 w 78"/>
                <a:gd name="T75" fmla="*/ 12 h 6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8"/>
                <a:gd name="T115" fmla="*/ 0 h 68"/>
                <a:gd name="T116" fmla="*/ 78 w 78"/>
                <a:gd name="T117" fmla="*/ 68 h 6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8" h="68">
                  <a:moveTo>
                    <a:pt x="58" y="0"/>
                  </a:moveTo>
                  <a:lnTo>
                    <a:pt x="61" y="0"/>
                  </a:lnTo>
                  <a:lnTo>
                    <a:pt x="64" y="3"/>
                  </a:lnTo>
                  <a:lnTo>
                    <a:pt x="66" y="4"/>
                  </a:lnTo>
                  <a:lnTo>
                    <a:pt x="69" y="7"/>
                  </a:lnTo>
                  <a:lnTo>
                    <a:pt x="70" y="7"/>
                  </a:lnTo>
                  <a:lnTo>
                    <a:pt x="73" y="13"/>
                  </a:lnTo>
                  <a:lnTo>
                    <a:pt x="75" y="15"/>
                  </a:lnTo>
                  <a:lnTo>
                    <a:pt x="72" y="19"/>
                  </a:lnTo>
                  <a:lnTo>
                    <a:pt x="75" y="21"/>
                  </a:lnTo>
                  <a:lnTo>
                    <a:pt x="75" y="24"/>
                  </a:lnTo>
                  <a:lnTo>
                    <a:pt x="76" y="25"/>
                  </a:lnTo>
                  <a:lnTo>
                    <a:pt x="76" y="31"/>
                  </a:lnTo>
                  <a:lnTo>
                    <a:pt x="78" y="37"/>
                  </a:lnTo>
                  <a:lnTo>
                    <a:pt x="78" y="43"/>
                  </a:lnTo>
                  <a:lnTo>
                    <a:pt x="76" y="45"/>
                  </a:lnTo>
                  <a:lnTo>
                    <a:pt x="75" y="46"/>
                  </a:lnTo>
                  <a:lnTo>
                    <a:pt x="73" y="49"/>
                  </a:lnTo>
                  <a:lnTo>
                    <a:pt x="73" y="56"/>
                  </a:lnTo>
                  <a:lnTo>
                    <a:pt x="70" y="54"/>
                  </a:lnTo>
                  <a:lnTo>
                    <a:pt x="70" y="46"/>
                  </a:lnTo>
                  <a:lnTo>
                    <a:pt x="67" y="40"/>
                  </a:lnTo>
                  <a:lnTo>
                    <a:pt x="66" y="40"/>
                  </a:lnTo>
                  <a:lnTo>
                    <a:pt x="60" y="48"/>
                  </a:lnTo>
                  <a:lnTo>
                    <a:pt x="58" y="52"/>
                  </a:lnTo>
                  <a:lnTo>
                    <a:pt x="61" y="54"/>
                  </a:lnTo>
                  <a:lnTo>
                    <a:pt x="64" y="61"/>
                  </a:lnTo>
                  <a:lnTo>
                    <a:pt x="63" y="62"/>
                  </a:lnTo>
                  <a:lnTo>
                    <a:pt x="60" y="68"/>
                  </a:lnTo>
                  <a:lnTo>
                    <a:pt x="57" y="67"/>
                  </a:lnTo>
                  <a:lnTo>
                    <a:pt x="57" y="62"/>
                  </a:lnTo>
                  <a:lnTo>
                    <a:pt x="54" y="64"/>
                  </a:lnTo>
                  <a:lnTo>
                    <a:pt x="51" y="64"/>
                  </a:lnTo>
                  <a:lnTo>
                    <a:pt x="42" y="59"/>
                  </a:lnTo>
                  <a:lnTo>
                    <a:pt x="37" y="55"/>
                  </a:lnTo>
                  <a:lnTo>
                    <a:pt x="36" y="45"/>
                  </a:lnTo>
                  <a:lnTo>
                    <a:pt x="39" y="40"/>
                  </a:lnTo>
                  <a:lnTo>
                    <a:pt x="39" y="39"/>
                  </a:lnTo>
                  <a:lnTo>
                    <a:pt x="33" y="33"/>
                  </a:lnTo>
                  <a:lnTo>
                    <a:pt x="30" y="31"/>
                  </a:lnTo>
                  <a:lnTo>
                    <a:pt x="28" y="31"/>
                  </a:lnTo>
                  <a:lnTo>
                    <a:pt x="25" y="36"/>
                  </a:lnTo>
                  <a:lnTo>
                    <a:pt x="25" y="37"/>
                  </a:lnTo>
                  <a:lnTo>
                    <a:pt x="22" y="37"/>
                  </a:lnTo>
                  <a:lnTo>
                    <a:pt x="21" y="37"/>
                  </a:lnTo>
                  <a:lnTo>
                    <a:pt x="21" y="34"/>
                  </a:lnTo>
                  <a:lnTo>
                    <a:pt x="18" y="39"/>
                  </a:lnTo>
                  <a:lnTo>
                    <a:pt x="17" y="40"/>
                  </a:lnTo>
                  <a:lnTo>
                    <a:pt x="15" y="34"/>
                  </a:lnTo>
                  <a:lnTo>
                    <a:pt x="12" y="34"/>
                  </a:lnTo>
                  <a:lnTo>
                    <a:pt x="9" y="37"/>
                  </a:lnTo>
                  <a:lnTo>
                    <a:pt x="6" y="46"/>
                  </a:lnTo>
                  <a:lnTo>
                    <a:pt x="3" y="48"/>
                  </a:lnTo>
                  <a:lnTo>
                    <a:pt x="2" y="46"/>
                  </a:lnTo>
                  <a:lnTo>
                    <a:pt x="0" y="43"/>
                  </a:lnTo>
                  <a:lnTo>
                    <a:pt x="5" y="31"/>
                  </a:lnTo>
                  <a:lnTo>
                    <a:pt x="8" y="28"/>
                  </a:lnTo>
                  <a:lnTo>
                    <a:pt x="17" y="25"/>
                  </a:lnTo>
                  <a:lnTo>
                    <a:pt x="18" y="22"/>
                  </a:lnTo>
                  <a:lnTo>
                    <a:pt x="19" y="21"/>
                  </a:lnTo>
                  <a:lnTo>
                    <a:pt x="22" y="19"/>
                  </a:lnTo>
                  <a:lnTo>
                    <a:pt x="25" y="16"/>
                  </a:lnTo>
                  <a:lnTo>
                    <a:pt x="31" y="19"/>
                  </a:lnTo>
                  <a:lnTo>
                    <a:pt x="33" y="22"/>
                  </a:lnTo>
                  <a:lnTo>
                    <a:pt x="30" y="28"/>
                  </a:lnTo>
                  <a:lnTo>
                    <a:pt x="37" y="25"/>
                  </a:lnTo>
                  <a:lnTo>
                    <a:pt x="39" y="21"/>
                  </a:lnTo>
                  <a:lnTo>
                    <a:pt x="43" y="19"/>
                  </a:lnTo>
                  <a:lnTo>
                    <a:pt x="45" y="19"/>
                  </a:lnTo>
                  <a:lnTo>
                    <a:pt x="46" y="18"/>
                  </a:lnTo>
                  <a:lnTo>
                    <a:pt x="48" y="15"/>
                  </a:lnTo>
                  <a:lnTo>
                    <a:pt x="49" y="12"/>
                  </a:lnTo>
                  <a:lnTo>
                    <a:pt x="52" y="13"/>
                  </a:lnTo>
                  <a:lnTo>
                    <a:pt x="55" y="12"/>
                  </a:lnTo>
                  <a:lnTo>
                    <a:pt x="58" y="13"/>
                  </a:lnTo>
                  <a:lnTo>
                    <a:pt x="60" y="12"/>
                  </a:lnTo>
                  <a:lnTo>
                    <a:pt x="58" y="0"/>
                  </a:lnTo>
                  <a:close/>
                </a:path>
              </a:pathLst>
            </a:custGeom>
            <a:grpFill/>
            <a:ln w="1905">
              <a:noFill/>
              <a:round/>
              <a:headEnd/>
              <a:tailEnd/>
            </a:ln>
          </p:spPr>
          <p:txBody>
            <a:bodyPr/>
            <a:lstStyle/>
            <a:p>
              <a:endParaRPr lang="en-GB">
                <a:solidFill>
                  <a:srgbClr val="000000"/>
                </a:solidFill>
                <a:latin typeface="Arial"/>
              </a:endParaRPr>
            </a:p>
          </p:txBody>
        </p:sp>
        <p:sp>
          <p:nvSpPr>
            <p:cNvPr id="195" name="Freeform 191"/>
            <p:cNvSpPr>
              <a:spLocks/>
            </p:cNvSpPr>
            <p:nvPr/>
          </p:nvSpPr>
          <p:spPr bwMode="auto">
            <a:xfrm>
              <a:off x="4780" y="2614"/>
              <a:ext cx="7" cy="4"/>
            </a:xfrm>
            <a:custGeom>
              <a:avLst/>
              <a:gdLst>
                <a:gd name="T0" fmla="*/ 0 w 7"/>
                <a:gd name="T1" fmla="*/ 1 h 4"/>
                <a:gd name="T2" fmla="*/ 1 w 7"/>
                <a:gd name="T3" fmla="*/ 0 h 4"/>
                <a:gd name="T4" fmla="*/ 4 w 7"/>
                <a:gd name="T5" fmla="*/ 0 h 4"/>
                <a:gd name="T6" fmla="*/ 7 w 7"/>
                <a:gd name="T7" fmla="*/ 1 h 4"/>
                <a:gd name="T8" fmla="*/ 6 w 7"/>
                <a:gd name="T9" fmla="*/ 4 h 4"/>
                <a:gd name="T10" fmla="*/ 3 w 7"/>
                <a:gd name="T11" fmla="*/ 4 h 4"/>
                <a:gd name="T12" fmla="*/ 0 w 7"/>
                <a:gd name="T13" fmla="*/ 1 h 4"/>
                <a:gd name="T14" fmla="*/ 0 60000 65536"/>
                <a:gd name="T15" fmla="*/ 0 60000 65536"/>
                <a:gd name="T16" fmla="*/ 0 60000 65536"/>
                <a:gd name="T17" fmla="*/ 0 60000 65536"/>
                <a:gd name="T18" fmla="*/ 0 60000 65536"/>
                <a:gd name="T19" fmla="*/ 0 60000 65536"/>
                <a:gd name="T20" fmla="*/ 0 60000 65536"/>
                <a:gd name="T21" fmla="*/ 0 w 7"/>
                <a:gd name="T22" fmla="*/ 0 h 4"/>
                <a:gd name="T23" fmla="*/ 7 w 7"/>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4">
                  <a:moveTo>
                    <a:pt x="0" y="1"/>
                  </a:moveTo>
                  <a:lnTo>
                    <a:pt x="1" y="0"/>
                  </a:lnTo>
                  <a:lnTo>
                    <a:pt x="4" y="0"/>
                  </a:lnTo>
                  <a:lnTo>
                    <a:pt x="7" y="1"/>
                  </a:lnTo>
                  <a:lnTo>
                    <a:pt x="6" y="4"/>
                  </a:lnTo>
                  <a:lnTo>
                    <a:pt x="3" y="4"/>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196" name="Freeform 192"/>
            <p:cNvSpPr>
              <a:spLocks/>
            </p:cNvSpPr>
            <p:nvPr/>
          </p:nvSpPr>
          <p:spPr bwMode="auto">
            <a:xfrm>
              <a:off x="4765" y="2624"/>
              <a:ext cx="9" cy="4"/>
            </a:xfrm>
            <a:custGeom>
              <a:avLst/>
              <a:gdLst>
                <a:gd name="T0" fmla="*/ 0 w 9"/>
                <a:gd name="T1" fmla="*/ 3 h 4"/>
                <a:gd name="T2" fmla="*/ 0 w 9"/>
                <a:gd name="T3" fmla="*/ 1 h 4"/>
                <a:gd name="T4" fmla="*/ 1 w 9"/>
                <a:gd name="T5" fmla="*/ 1 h 4"/>
                <a:gd name="T6" fmla="*/ 3 w 9"/>
                <a:gd name="T7" fmla="*/ 0 h 4"/>
                <a:gd name="T8" fmla="*/ 9 w 9"/>
                <a:gd name="T9" fmla="*/ 1 h 4"/>
                <a:gd name="T10" fmla="*/ 7 w 9"/>
                <a:gd name="T11" fmla="*/ 4 h 4"/>
                <a:gd name="T12" fmla="*/ 4 w 9"/>
                <a:gd name="T13" fmla="*/ 3 h 4"/>
                <a:gd name="T14" fmla="*/ 1 w 9"/>
                <a:gd name="T15" fmla="*/ 3 h 4"/>
                <a:gd name="T16" fmla="*/ 0 w 9"/>
                <a:gd name="T17" fmla="*/ 3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4"/>
                <a:gd name="T29" fmla="*/ 9 w 9"/>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4">
                  <a:moveTo>
                    <a:pt x="0" y="3"/>
                  </a:moveTo>
                  <a:lnTo>
                    <a:pt x="0" y="1"/>
                  </a:lnTo>
                  <a:lnTo>
                    <a:pt x="1" y="1"/>
                  </a:lnTo>
                  <a:lnTo>
                    <a:pt x="3" y="0"/>
                  </a:lnTo>
                  <a:lnTo>
                    <a:pt x="9" y="1"/>
                  </a:lnTo>
                  <a:lnTo>
                    <a:pt x="7" y="4"/>
                  </a:lnTo>
                  <a:lnTo>
                    <a:pt x="4" y="3"/>
                  </a:lnTo>
                  <a:lnTo>
                    <a:pt x="1" y="3"/>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97" name="Freeform 193"/>
            <p:cNvSpPr>
              <a:spLocks/>
            </p:cNvSpPr>
            <p:nvPr/>
          </p:nvSpPr>
          <p:spPr bwMode="auto">
            <a:xfrm>
              <a:off x="4747" y="2637"/>
              <a:ext cx="6" cy="5"/>
            </a:xfrm>
            <a:custGeom>
              <a:avLst/>
              <a:gdLst>
                <a:gd name="T0" fmla="*/ 0 w 6"/>
                <a:gd name="T1" fmla="*/ 5 h 5"/>
                <a:gd name="T2" fmla="*/ 1 w 6"/>
                <a:gd name="T3" fmla="*/ 2 h 5"/>
                <a:gd name="T4" fmla="*/ 4 w 6"/>
                <a:gd name="T5" fmla="*/ 0 h 5"/>
                <a:gd name="T6" fmla="*/ 6 w 6"/>
                <a:gd name="T7" fmla="*/ 0 h 5"/>
                <a:gd name="T8" fmla="*/ 6 w 6"/>
                <a:gd name="T9" fmla="*/ 2 h 5"/>
                <a:gd name="T10" fmla="*/ 0 w 6"/>
                <a:gd name="T11" fmla="*/ 5 h 5"/>
                <a:gd name="T12" fmla="*/ 0 60000 65536"/>
                <a:gd name="T13" fmla="*/ 0 60000 65536"/>
                <a:gd name="T14" fmla="*/ 0 60000 65536"/>
                <a:gd name="T15" fmla="*/ 0 60000 65536"/>
                <a:gd name="T16" fmla="*/ 0 60000 65536"/>
                <a:gd name="T17" fmla="*/ 0 60000 65536"/>
                <a:gd name="T18" fmla="*/ 0 w 6"/>
                <a:gd name="T19" fmla="*/ 0 h 5"/>
                <a:gd name="T20" fmla="*/ 6 w 6"/>
                <a:gd name="T21" fmla="*/ 5 h 5"/>
              </a:gdLst>
              <a:ahLst/>
              <a:cxnLst>
                <a:cxn ang="T12">
                  <a:pos x="T0" y="T1"/>
                </a:cxn>
                <a:cxn ang="T13">
                  <a:pos x="T2" y="T3"/>
                </a:cxn>
                <a:cxn ang="T14">
                  <a:pos x="T4" y="T5"/>
                </a:cxn>
                <a:cxn ang="T15">
                  <a:pos x="T6" y="T7"/>
                </a:cxn>
                <a:cxn ang="T16">
                  <a:pos x="T8" y="T9"/>
                </a:cxn>
                <a:cxn ang="T17">
                  <a:pos x="T10" y="T11"/>
                </a:cxn>
              </a:cxnLst>
              <a:rect l="T18" t="T19" r="T20" b="T21"/>
              <a:pathLst>
                <a:path w="6" h="5">
                  <a:moveTo>
                    <a:pt x="0" y="5"/>
                  </a:moveTo>
                  <a:lnTo>
                    <a:pt x="1" y="2"/>
                  </a:lnTo>
                  <a:lnTo>
                    <a:pt x="4" y="0"/>
                  </a:lnTo>
                  <a:lnTo>
                    <a:pt x="6" y="0"/>
                  </a:lnTo>
                  <a:lnTo>
                    <a:pt x="6" y="2"/>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198" name="Freeform 194"/>
            <p:cNvSpPr>
              <a:spLocks/>
            </p:cNvSpPr>
            <p:nvPr/>
          </p:nvSpPr>
          <p:spPr bwMode="auto">
            <a:xfrm>
              <a:off x="5519" y="3706"/>
              <a:ext cx="4" cy="11"/>
            </a:xfrm>
            <a:custGeom>
              <a:avLst/>
              <a:gdLst>
                <a:gd name="T0" fmla="*/ 4 w 4"/>
                <a:gd name="T1" fmla="*/ 2 h 11"/>
                <a:gd name="T2" fmla="*/ 4 w 4"/>
                <a:gd name="T3" fmla="*/ 6 h 11"/>
                <a:gd name="T4" fmla="*/ 4 w 4"/>
                <a:gd name="T5" fmla="*/ 8 h 11"/>
                <a:gd name="T6" fmla="*/ 3 w 4"/>
                <a:gd name="T7" fmla="*/ 8 h 11"/>
                <a:gd name="T8" fmla="*/ 3 w 4"/>
                <a:gd name="T9" fmla="*/ 9 h 11"/>
                <a:gd name="T10" fmla="*/ 3 w 4"/>
                <a:gd name="T11" fmla="*/ 11 h 11"/>
                <a:gd name="T12" fmla="*/ 1 w 4"/>
                <a:gd name="T13" fmla="*/ 11 h 11"/>
                <a:gd name="T14" fmla="*/ 0 w 4"/>
                <a:gd name="T15" fmla="*/ 9 h 11"/>
                <a:gd name="T16" fmla="*/ 0 w 4"/>
                <a:gd name="T17" fmla="*/ 8 h 11"/>
                <a:gd name="T18" fmla="*/ 0 w 4"/>
                <a:gd name="T19" fmla="*/ 6 h 11"/>
                <a:gd name="T20" fmla="*/ 0 w 4"/>
                <a:gd name="T21" fmla="*/ 5 h 11"/>
                <a:gd name="T22" fmla="*/ 1 w 4"/>
                <a:gd name="T23" fmla="*/ 3 h 11"/>
                <a:gd name="T24" fmla="*/ 3 w 4"/>
                <a:gd name="T25" fmla="*/ 0 h 11"/>
                <a:gd name="T26" fmla="*/ 4 w 4"/>
                <a:gd name="T27" fmla="*/ 2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
                <a:gd name="T43" fmla="*/ 0 h 11"/>
                <a:gd name="T44" fmla="*/ 4 w 4"/>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 h="11">
                  <a:moveTo>
                    <a:pt x="4" y="2"/>
                  </a:moveTo>
                  <a:lnTo>
                    <a:pt x="4" y="6"/>
                  </a:lnTo>
                  <a:lnTo>
                    <a:pt x="4" y="8"/>
                  </a:lnTo>
                  <a:lnTo>
                    <a:pt x="3" y="8"/>
                  </a:lnTo>
                  <a:lnTo>
                    <a:pt x="3" y="9"/>
                  </a:lnTo>
                  <a:lnTo>
                    <a:pt x="3" y="11"/>
                  </a:lnTo>
                  <a:lnTo>
                    <a:pt x="1" y="11"/>
                  </a:lnTo>
                  <a:lnTo>
                    <a:pt x="0" y="9"/>
                  </a:lnTo>
                  <a:lnTo>
                    <a:pt x="0" y="8"/>
                  </a:lnTo>
                  <a:lnTo>
                    <a:pt x="0" y="6"/>
                  </a:lnTo>
                  <a:lnTo>
                    <a:pt x="0" y="5"/>
                  </a:lnTo>
                  <a:lnTo>
                    <a:pt x="1" y="3"/>
                  </a:lnTo>
                  <a:lnTo>
                    <a:pt x="3" y="0"/>
                  </a:lnTo>
                  <a:lnTo>
                    <a:pt x="4" y="2"/>
                  </a:lnTo>
                  <a:close/>
                </a:path>
              </a:pathLst>
            </a:custGeom>
            <a:grpFill/>
            <a:ln w="1905">
              <a:noFill/>
              <a:round/>
              <a:headEnd/>
              <a:tailEnd/>
            </a:ln>
          </p:spPr>
          <p:txBody>
            <a:bodyPr/>
            <a:lstStyle/>
            <a:p>
              <a:endParaRPr lang="en-GB">
                <a:solidFill>
                  <a:srgbClr val="000000"/>
                </a:solidFill>
                <a:latin typeface="Arial"/>
              </a:endParaRPr>
            </a:p>
          </p:txBody>
        </p:sp>
        <p:sp>
          <p:nvSpPr>
            <p:cNvPr id="199" name="Freeform 195"/>
            <p:cNvSpPr>
              <a:spLocks/>
            </p:cNvSpPr>
            <p:nvPr/>
          </p:nvSpPr>
          <p:spPr bwMode="auto">
            <a:xfrm>
              <a:off x="5544" y="3609"/>
              <a:ext cx="11" cy="15"/>
            </a:xfrm>
            <a:custGeom>
              <a:avLst/>
              <a:gdLst>
                <a:gd name="T0" fmla="*/ 8 w 11"/>
                <a:gd name="T1" fmla="*/ 0 h 15"/>
                <a:gd name="T2" fmla="*/ 8 w 11"/>
                <a:gd name="T3" fmla="*/ 1 h 15"/>
                <a:gd name="T4" fmla="*/ 11 w 11"/>
                <a:gd name="T5" fmla="*/ 3 h 15"/>
                <a:gd name="T6" fmla="*/ 11 w 11"/>
                <a:gd name="T7" fmla="*/ 4 h 15"/>
                <a:gd name="T8" fmla="*/ 9 w 11"/>
                <a:gd name="T9" fmla="*/ 6 h 15"/>
                <a:gd name="T10" fmla="*/ 11 w 11"/>
                <a:gd name="T11" fmla="*/ 6 h 15"/>
                <a:gd name="T12" fmla="*/ 11 w 11"/>
                <a:gd name="T13" fmla="*/ 9 h 15"/>
                <a:gd name="T14" fmla="*/ 9 w 11"/>
                <a:gd name="T15" fmla="*/ 9 h 15"/>
                <a:gd name="T16" fmla="*/ 8 w 11"/>
                <a:gd name="T17" fmla="*/ 10 h 15"/>
                <a:gd name="T18" fmla="*/ 6 w 11"/>
                <a:gd name="T19" fmla="*/ 12 h 15"/>
                <a:gd name="T20" fmla="*/ 6 w 11"/>
                <a:gd name="T21" fmla="*/ 10 h 15"/>
                <a:gd name="T22" fmla="*/ 5 w 11"/>
                <a:gd name="T23" fmla="*/ 10 h 15"/>
                <a:gd name="T24" fmla="*/ 3 w 11"/>
                <a:gd name="T25" fmla="*/ 15 h 15"/>
                <a:gd name="T26" fmla="*/ 2 w 11"/>
                <a:gd name="T27" fmla="*/ 13 h 15"/>
                <a:gd name="T28" fmla="*/ 0 w 11"/>
                <a:gd name="T29" fmla="*/ 12 h 15"/>
                <a:gd name="T30" fmla="*/ 2 w 11"/>
                <a:gd name="T31" fmla="*/ 9 h 15"/>
                <a:gd name="T32" fmla="*/ 5 w 11"/>
                <a:gd name="T33" fmla="*/ 3 h 15"/>
                <a:gd name="T34" fmla="*/ 5 w 11"/>
                <a:gd name="T35" fmla="*/ 0 h 15"/>
                <a:gd name="T36" fmla="*/ 6 w 11"/>
                <a:gd name="T37" fmla="*/ 0 h 15"/>
                <a:gd name="T38" fmla="*/ 8 w 11"/>
                <a:gd name="T39" fmla="*/ 0 h 1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
                <a:gd name="T61" fmla="*/ 0 h 15"/>
                <a:gd name="T62" fmla="*/ 11 w 11"/>
                <a:gd name="T63" fmla="*/ 15 h 1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 h="15">
                  <a:moveTo>
                    <a:pt x="8" y="0"/>
                  </a:moveTo>
                  <a:lnTo>
                    <a:pt x="8" y="1"/>
                  </a:lnTo>
                  <a:lnTo>
                    <a:pt x="11" y="3"/>
                  </a:lnTo>
                  <a:lnTo>
                    <a:pt x="11" y="4"/>
                  </a:lnTo>
                  <a:lnTo>
                    <a:pt x="9" y="6"/>
                  </a:lnTo>
                  <a:lnTo>
                    <a:pt x="11" y="6"/>
                  </a:lnTo>
                  <a:lnTo>
                    <a:pt x="11" y="9"/>
                  </a:lnTo>
                  <a:lnTo>
                    <a:pt x="9" y="9"/>
                  </a:lnTo>
                  <a:lnTo>
                    <a:pt x="8" y="10"/>
                  </a:lnTo>
                  <a:lnTo>
                    <a:pt x="6" y="12"/>
                  </a:lnTo>
                  <a:lnTo>
                    <a:pt x="6" y="10"/>
                  </a:lnTo>
                  <a:lnTo>
                    <a:pt x="5" y="10"/>
                  </a:lnTo>
                  <a:lnTo>
                    <a:pt x="3" y="15"/>
                  </a:lnTo>
                  <a:lnTo>
                    <a:pt x="2" y="13"/>
                  </a:lnTo>
                  <a:lnTo>
                    <a:pt x="0" y="12"/>
                  </a:lnTo>
                  <a:lnTo>
                    <a:pt x="2" y="9"/>
                  </a:lnTo>
                  <a:lnTo>
                    <a:pt x="5" y="3"/>
                  </a:lnTo>
                  <a:lnTo>
                    <a:pt x="5" y="0"/>
                  </a:lnTo>
                  <a:lnTo>
                    <a:pt x="6" y="0"/>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200" name="Freeform 196"/>
            <p:cNvSpPr>
              <a:spLocks/>
            </p:cNvSpPr>
            <p:nvPr/>
          </p:nvSpPr>
          <p:spPr bwMode="auto">
            <a:xfrm>
              <a:off x="5528" y="3467"/>
              <a:ext cx="129" cy="140"/>
            </a:xfrm>
            <a:custGeom>
              <a:avLst/>
              <a:gdLst>
                <a:gd name="T0" fmla="*/ 97 w 129"/>
                <a:gd name="T1" fmla="*/ 4 h 140"/>
                <a:gd name="T2" fmla="*/ 103 w 129"/>
                <a:gd name="T3" fmla="*/ 0 h 140"/>
                <a:gd name="T4" fmla="*/ 105 w 129"/>
                <a:gd name="T5" fmla="*/ 6 h 140"/>
                <a:gd name="T6" fmla="*/ 109 w 129"/>
                <a:gd name="T7" fmla="*/ 9 h 140"/>
                <a:gd name="T8" fmla="*/ 112 w 129"/>
                <a:gd name="T9" fmla="*/ 16 h 140"/>
                <a:gd name="T10" fmla="*/ 120 w 129"/>
                <a:gd name="T11" fmla="*/ 10 h 140"/>
                <a:gd name="T12" fmla="*/ 123 w 129"/>
                <a:gd name="T13" fmla="*/ 10 h 140"/>
                <a:gd name="T14" fmla="*/ 126 w 129"/>
                <a:gd name="T15" fmla="*/ 15 h 140"/>
                <a:gd name="T16" fmla="*/ 127 w 129"/>
                <a:gd name="T17" fmla="*/ 10 h 140"/>
                <a:gd name="T18" fmla="*/ 127 w 129"/>
                <a:gd name="T19" fmla="*/ 16 h 140"/>
                <a:gd name="T20" fmla="*/ 129 w 129"/>
                <a:gd name="T21" fmla="*/ 27 h 140"/>
                <a:gd name="T22" fmla="*/ 123 w 129"/>
                <a:gd name="T23" fmla="*/ 37 h 140"/>
                <a:gd name="T24" fmla="*/ 118 w 129"/>
                <a:gd name="T25" fmla="*/ 43 h 140"/>
                <a:gd name="T26" fmla="*/ 111 w 129"/>
                <a:gd name="T27" fmla="*/ 54 h 140"/>
                <a:gd name="T28" fmla="*/ 105 w 129"/>
                <a:gd name="T29" fmla="*/ 69 h 140"/>
                <a:gd name="T30" fmla="*/ 109 w 129"/>
                <a:gd name="T31" fmla="*/ 75 h 140"/>
                <a:gd name="T32" fmla="*/ 99 w 129"/>
                <a:gd name="T33" fmla="*/ 72 h 140"/>
                <a:gd name="T34" fmla="*/ 96 w 129"/>
                <a:gd name="T35" fmla="*/ 75 h 140"/>
                <a:gd name="T36" fmla="*/ 85 w 129"/>
                <a:gd name="T37" fmla="*/ 79 h 140"/>
                <a:gd name="T38" fmla="*/ 82 w 129"/>
                <a:gd name="T39" fmla="*/ 85 h 140"/>
                <a:gd name="T40" fmla="*/ 78 w 129"/>
                <a:gd name="T41" fmla="*/ 99 h 140"/>
                <a:gd name="T42" fmla="*/ 75 w 129"/>
                <a:gd name="T43" fmla="*/ 112 h 140"/>
                <a:gd name="T44" fmla="*/ 70 w 129"/>
                <a:gd name="T45" fmla="*/ 120 h 140"/>
                <a:gd name="T46" fmla="*/ 70 w 129"/>
                <a:gd name="T47" fmla="*/ 123 h 140"/>
                <a:gd name="T48" fmla="*/ 66 w 129"/>
                <a:gd name="T49" fmla="*/ 127 h 140"/>
                <a:gd name="T50" fmla="*/ 55 w 129"/>
                <a:gd name="T51" fmla="*/ 135 h 140"/>
                <a:gd name="T52" fmla="*/ 52 w 129"/>
                <a:gd name="T53" fmla="*/ 137 h 140"/>
                <a:gd name="T54" fmla="*/ 42 w 129"/>
                <a:gd name="T55" fmla="*/ 140 h 140"/>
                <a:gd name="T56" fmla="*/ 36 w 129"/>
                <a:gd name="T57" fmla="*/ 139 h 140"/>
                <a:gd name="T58" fmla="*/ 33 w 129"/>
                <a:gd name="T59" fmla="*/ 137 h 140"/>
                <a:gd name="T60" fmla="*/ 31 w 129"/>
                <a:gd name="T61" fmla="*/ 136 h 140"/>
                <a:gd name="T62" fmla="*/ 22 w 129"/>
                <a:gd name="T63" fmla="*/ 135 h 140"/>
                <a:gd name="T64" fmla="*/ 16 w 129"/>
                <a:gd name="T65" fmla="*/ 129 h 140"/>
                <a:gd name="T66" fmla="*/ 4 w 129"/>
                <a:gd name="T67" fmla="*/ 130 h 140"/>
                <a:gd name="T68" fmla="*/ 6 w 129"/>
                <a:gd name="T69" fmla="*/ 124 h 140"/>
                <a:gd name="T70" fmla="*/ 3 w 129"/>
                <a:gd name="T71" fmla="*/ 127 h 140"/>
                <a:gd name="T72" fmla="*/ 0 w 129"/>
                <a:gd name="T73" fmla="*/ 124 h 140"/>
                <a:gd name="T74" fmla="*/ 4 w 129"/>
                <a:gd name="T75" fmla="*/ 120 h 140"/>
                <a:gd name="T76" fmla="*/ 6 w 129"/>
                <a:gd name="T77" fmla="*/ 117 h 140"/>
                <a:gd name="T78" fmla="*/ 6 w 129"/>
                <a:gd name="T79" fmla="*/ 114 h 140"/>
                <a:gd name="T80" fmla="*/ 6 w 129"/>
                <a:gd name="T81" fmla="*/ 112 h 140"/>
                <a:gd name="T82" fmla="*/ 6 w 129"/>
                <a:gd name="T83" fmla="*/ 108 h 140"/>
                <a:gd name="T84" fmla="*/ 10 w 129"/>
                <a:gd name="T85" fmla="*/ 108 h 140"/>
                <a:gd name="T86" fmla="*/ 10 w 129"/>
                <a:gd name="T87" fmla="*/ 108 h 140"/>
                <a:gd name="T88" fmla="*/ 12 w 129"/>
                <a:gd name="T89" fmla="*/ 99 h 140"/>
                <a:gd name="T90" fmla="*/ 16 w 129"/>
                <a:gd name="T91" fmla="*/ 102 h 140"/>
                <a:gd name="T92" fmla="*/ 16 w 129"/>
                <a:gd name="T93" fmla="*/ 96 h 140"/>
                <a:gd name="T94" fmla="*/ 21 w 129"/>
                <a:gd name="T95" fmla="*/ 93 h 140"/>
                <a:gd name="T96" fmla="*/ 25 w 129"/>
                <a:gd name="T97" fmla="*/ 85 h 140"/>
                <a:gd name="T98" fmla="*/ 30 w 129"/>
                <a:gd name="T99" fmla="*/ 79 h 140"/>
                <a:gd name="T100" fmla="*/ 36 w 129"/>
                <a:gd name="T101" fmla="*/ 76 h 140"/>
                <a:gd name="T102" fmla="*/ 61 w 129"/>
                <a:gd name="T103" fmla="*/ 58 h 140"/>
                <a:gd name="T104" fmla="*/ 73 w 129"/>
                <a:gd name="T105" fmla="*/ 49 h 140"/>
                <a:gd name="T106" fmla="*/ 88 w 129"/>
                <a:gd name="T107" fmla="*/ 24 h 140"/>
                <a:gd name="T108" fmla="*/ 94 w 129"/>
                <a:gd name="T109" fmla="*/ 10 h 14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9"/>
                <a:gd name="T166" fmla="*/ 0 h 140"/>
                <a:gd name="T167" fmla="*/ 129 w 129"/>
                <a:gd name="T168" fmla="*/ 140 h 14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9" h="140">
                  <a:moveTo>
                    <a:pt x="94" y="10"/>
                  </a:moveTo>
                  <a:lnTo>
                    <a:pt x="94" y="6"/>
                  </a:lnTo>
                  <a:lnTo>
                    <a:pt x="97" y="4"/>
                  </a:lnTo>
                  <a:lnTo>
                    <a:pt x="100" y="1"/>
                  </a:lnTo>
                  <a:lnTo>
                    <a:pt x="102" y="0"/>
                  </a:lnTo>
                  <a:lnTo>
                    <a:pt x="103" y="0"/>
                  </a:lnTo>
                  <a:lnTo>
                    <a:pt x="103" y="1"/>
                  </a:lnTo>
                  <a:lnTo>
                    <a:pt x="103" y="4"/>
                  </a:lnTo>
                  <a:lnTo>
                    <a:pt x="105" y="6"/>
                  </a:lnTo>
                  <a:lnTo>
                    <a:pt x="106" y="7"/>
                  </a:lnTo>
                  <a:lnTo>
                    <a:pt x="108" y="6"/>
                  </a:lnTo>
                  <a:lnTo>
                    <a:pt x="109" y="9"/>
                  </a:lnTo>
                  <a:lnTo>
                    <a:pt x="109" y="13"/>
                  </a:lnTo>
                  <a:lnTo>
                    <a:pt x="111" y="16"/>
                  </a:lnTo>
                  <a:lnTo>
                    <a:pt x="112" y="16"/>
                  </a:lnTo>
                  <a:lnTo>
                    <a:pt x="117" y="13"/>
                  </a:lnTo>
                  <a:lnTo>
                    <a:pt x="118" y="12"/>
                  </a:lnTo>
                  <a:lnTo>
                    <a:pt x="120" y="10"/>
                  </a:lnTo>
                  <a:lnTo>
                    <a:pt x="123" y="9"/>
                  </a:lnTo>
                  <a:lnTo>
                    <a:pt x="124" y="9"/>
                  </a:lnTo>
                  <a:lnTo>
                    <a:pt x="123" y="10"/>
                  </a:lnTo>
                  <a:lnTo>
                    <a:pt x="123" y="13"/>
                  </a:lnTo>
                  <a:lnTo>
                    <a:pt x="123" y="16"/>
                  </a:lnTo>
                  <a:lnTo>
                    <a:pt x="126" y="15"/>
                  </a:lnTo>
                  <a:lnTo>
                    <a:pt x="124" y="13"/>
                  </a:lnTo>
                  <a:lnTo>
                    <a:pt x="126" y="10"/>
                  </a:lnTo>
                  <a:lnTo>
                    <a:pt x="127" y="10"/>
                  </a:lnTo>
                  <a:lnTo>
                    <a:pt x="129" y="12"/>
                  </a:lnTo>
                  <a:lnTo>
                    <a:pt x="126" y="15"/>
                  </a:lnTo>
                  <a:lnTo>
                    <a:pt x="127" y="16"/>
                  </a:lnTo>
                  <a:lnTo>
                    <a:pt x="129" y="18"/>
                  </a:lnTo>
                  <a:lnTo>
                    <a:pt x="127" y="21"/>
                  </a:lnTo>
                  <a:lnTo>
                    <a:pt x="129" y="27"/>
                  </a:lnTo>
                  <a:lnTo>
                    <a:pt x="126" y="33"/>
                  </a:lnTo>
                  <a:lnTo>
                    <a:pt x="126" y="34"/>
                  </a:lnTo>
                  <a:lnTo>
                    <a:pt x="123" y="37"/>
                  </a:lnTo>
                  <a:lnTo>
                    <a:pt x="121" y="37"/>
                  </a:lnTo>
                  <a:lnTo>
                    <a:pt x="121" y="39"/>
                  </a:lnTo>
                  <a:lnTo>
                    <a:pt x="118" y="43"/>
                  </a:lnTo>
                  <a:lnTo>
                    <a:pt x="114" y="51"/>
                  </a:lnTo>
                  <a:lnTo>
                    <a:pt x="112" y="52"/>
                  </a:lnTo>
                  <a:lnTo>
                    <a:pt x="111" y="54"/>
                  </a:lnTo>
                  <a:lnTo>
                    <a:pt x="111" y="55"/>
                  </a:lnTo>
                  <a:lnTo>
                    <a:pt x="106" y="58"/>
                  </a:lnTo>
                  <a:lnTo>
                    <a:pt x="105" y="69"/>
                  </a:lnTo>
                  <a:lnTo>
                    <a:pt x="109" y="72"/>
                  </a:lnTo>
                  <a:lnTo>
                    <a:pt x="111" y="75"/>
                  </a:lnTo>
                  <a:lnTo>
                    <a:pt x="109" y="75"/>
                  </a:lnTo>
                  <a:lnTo>
                    <a:pt x="108" y="73"/>
                  </a:lnTo>
                  <a:lnTo>
                    <a:pt x="108" y="75"/>
                  </a:lnTo>
                  <a:lnTo>
                    <a:pt x="99" y="72"/>
                  </a:lnTo>
                  <a:lnTo>
                    <a:pt x="99" y="75"/>
                  </a:lnTo>
                  <a:lnTo>
                    <a:pt x="97" y="76"/>
                  </a:lnTo>
                  <a:lnTo>
                    <a:pt x="96" y="75"/>
                  </a:lnTo>
                  <a:lnTo>
                    <a:pt x="94" y="76"/>
                  </a:lnTo>
                  <a:lnTo>
                    <a:pt x="87" y="81"/>
                  </a:lnTo>
                  <a:lnTo>
                    <a:pt x="85" y="79"/>
                  </a:lnTo>
                  <a:lnTo>
                    <a:pt x="85" y="78"/>
                  </a:lnTo>
                  <a:lnTo>
                    <a:pt x="84" y="78"/>
                  </a:lnTo>
                  <a:lnTo>
                    <a:pt x="82" y="85"/>
                  </a:lnTo>
                  <a:lnTo>
                    <a:pt x="81" y="88"/>
                  </a:lnTo>
                  <a:lnTo>
                    <a:pt x="79" y="97"/>
                  </a:lnTo>
                  <a:lnTo>
                    <a:pt x="78" y="99"/>
                  </a:lnTo>
                  <a:lnTo>
                    <a:pt x="78" y="102"/>
                  </a:lnTo>
                  <a:lnTo>
                    <a:pt x="75" y="106"/>
                  </a:lnTo>
                  <a:lnTo>
                    <a:pt x="75" y="112"/>
                  </a:lnTo>
                  <a:lnTo>
                    <a:pt x="73" y="115"/>
                  </a:lnTo>
                  <a:lnTo>
                    <a:pt x="70" y="118"/>
                  </a:lnTo>
                  <a:lnTo>
                    <a:pt x="70" y="120"/>
                  </a:lnTo>
                  <a:lnTo>
                    <a:pt x="70" y="121"/>
                  </a:lnTo>
                  <a:lnTo>
                    <a:pt x="69" y="123"/>
                  </a:lnTo>
                  <a:lnTo>
                    <a:pt x="70" y="123"/>
                  </a:lnTo>
                  <a:lnTo>
                    <a:pt x="70" y="126"/>
                  </a:lnTo>
                  <a:lnTo>
                    <a:pt x="67" y="124"/>
                  </a:lnTo>
                  <a:lnTo>
                    <a:pt x="66" y="127"/>
                  </a:lnTo>
                  <a:lnTo>
                    <a:pt x="61" y="130"/>
                  </a:lnTo>
                  <a:lnTo>
                    <a:pt x="57" y="133"/>
                  </a:lnTo>
                  <a:lnTo>
                    <a:pt x="55" y="135"/>
                  </a:lnTo>
                  <a:lnTo>
                    <a:pt x="54" y="135"/>
                  </a:lnTo>
                  <a:lnTo>
                    <a:pt x="54" y="137"/>
                  </a:lnTo>
                  <a:lnTo>
                    <a:pt x="52" y="137"/>
                  </a:lnTo>
                  <a:lnTo>
                    <a:pt x="46" y="140"/>
                  </a:lnTo>
                  <a:lnTo>
                    <a:pt x="45" y="140"/>
                  </a:lnTo>
                  <a:lnTo>
                    <a:pt x="42" y="140"/>
                  </a:lnTo>
                  <a:lnTo>
                    <a:pt x="40" y="140"/>
                  </a:lnTo>
                  <a:lnTo>
                    <a:pt x="39" y="137"/>
                  </a:lnTo>
                  <a:lnTo>
                    <a:pt x="36" y="139"/>
                  </a:lnTo>
                  <a:lnTo>
                    <a:pt x="34" y="139"/>
                  </a:lnTo>
                  <a:lnTo>
                    <a:pt x="33" y="139"/>
                  </a:lnTo>
                  <a:lnTo>
                    <a:pt x="33" y="137"/>
                  </a:lnTo>
                  <a:lnTo>
                    <a:pt x="31" y="139"/>
                  </a:lnTo>
                  <a:lnTo>
                    <a:pt x="31" y="137"/>
                  </a:lnTo>
                  <a:lnTo>
                    <a:pt x="31" y="136"/>
                  </a:lnTo>
                  <a:lnTo>
                    <a:pt x="30" y="136"/>
                  </a:lnTo>
                  <a:lnTo>
                    <a:pt x="27" y="135"/>
                  </a:lnTo>
                  <a:lnTo>
                    <a:pt x="22" y="135"/>
                  </a:lnTo>
                  <a:lnTo>
                    <a:pt x="21" y="130"/>
                  </a:lnTo>
                  <a:lnTo>
                    <a:pt x="19" y="129"/>
                  </a:lnTo>
                  <a:lnTo>
                    <a:pt x="16" y="129"/>
                  </a:lnTo>
                  <a:lnTo>
                    <a:pt x="13" y="130"/>
                  </a:lnTo>
                  <a:lnTo>
                    <a:pt x="12" y="132"/>
                  </a:lnTo>
                  <a:lnTo>
                    <a:pt x="4" y="130"/>
                  </a:lnTo>
                  <a:lnTo>
                    <a:pt x="3" y="129"/>
                  </a:lnTo>
                  <a:lnTo>
                    <a:pt x="4" y="127"/>
                  </a:lnTo>
                  <a:lnTo>
                    <a:pt x="6" y="124"/>
                  </a:lnTo>
                  <a:lnTo>
                    <a:pt x="7" y="123"/>
                  </a:lnTo>
                  <a:lnTo>
                    <a:pt x="3" y="126"/>
                  </a:lnTo>
                  <a:lnTo>
                    <a:pt x="3" y="127"/>
                  </a:lnTo>
                  <a:lnTo>
                    <a:pt x="4" y="123"/>
                  </a:lnTo>
                  <a:lnTo>
                    <a:pt x="3" y="124"/>
                  </a:lnTo>
                  <a:lnTo>
                    <a:pt x="0" y="124"/>
                  </a:lnTo>
                  <a:lnTo>
                    <a:pt x="0" y="123"/>
                  </a:lnTo>
                  <a:lnTo>
                    <a:pt x="0" y="121"/>
                  </a:lnTo>
                  <a:lnTo>
                    <a:pt x="4" y="120"/>
                  </a:lnTo>
                  <a:lnTo>
                    <a:pt x="7" y="118"/>
                  </a:lnTo>
                  <a:lnTo>
                    <a:pt x="6" y="118"/>
                  </a:lnTo>
                  <a:lnTo>
                    <a:pt x="6" y="117"/>
                  </a:lnTo>
                  <a:lnTo>
                    <a:pt x="7" y="115"/>
                  </a:lnTo>
                  <a:lnTo>
                    <a:pt x="7" y="114"/>
                  </a:lnTo>
                  <a:lnTo>
                    <a:pt x="6" y="114"/>
                  </a:lnTo>
                  <a:lnTo>
                    <a:pt x="4" y="114"/>
                  </a:lnTo>
                  <a:lnTo>
                    <a:pt x="4" y="112"/>
                  </a:lnTo>
                  <a:lnTo>
                    <a:pt x="6" y="112"/>
                  </a:lnTo>
                  <a:lnTo>
                    <a:pt x="7" y="111"/>
                  </a:lnTo>
                  <a:lnTo>
                    <a:pt x="6" y="109"/>
                  </a:lnTo>
                  <a:lnTo>
                    <a:pt x="6" y="108"/>
                  </a:lnTo>
                  <a:lnTo>
                    <a:pt x="7" y="108"/>
                  </a:lnTo>
                  <a:lnTo>
                    <a:pt x="9" y="109"/>
                  </a:lnTo>
                  <a:lnTo>
                    <a:pt x="10" y="108"/>
                  </a:lnTo>
                  <a:lnTo>
                    <a:pt x="10" y="109"/>
                  </a:lnTo>
                  <a:lnTo>
                    <a:pt x="12" y="108"/>
                  </a:lnTo>
                  <a:lnTo>
                    <a:pt x="10" y="108"/>
                  </a:lnTo>
                  <a:lnTo>
                    <a:pt x="9" y="106"/>
                  </a:lnTo>
                  <a:lnTo>
                    <a:pt x="10" y="100"/>
                  </a:lnTo>
                  <a:lnTo>
                    <a:pt x="12" y="99"/>
                  </a:lnTo>
                  <a:lnTo>
                    <a:pt x="13" y="99"/>
                  </a:lnTo>
                  <a:lnTo>
                    <a:pt x="15" y="102"/>
                  </a:lnTo>
                  <a:lnTo>
                    <a:pt x="16" y="102"/>
                  </a:lnTo>
                  <a:lnTo>
                    <a:pt x="16" y="100"/>
                  </a:lnTo>
                  <a:lnTo>
                    <a:pt x="16" y="97"/>
                  </a:lnTo>
                  <a:lnTo>
                    <a:pt x="16" y="96"/>
                  </a:lnTo>
                  <a:lnTo>
                    <a:pt x="18" y="96"/>
                  </a:lnTo>
                  <a:lnTo>
                    <a:pt x="18" y="93"/>
                  </a:lnTo>
                  <a:lnTo>
                    <a:pt x="21" y="93"/>
                  </a:lnTo>
                  <a:lnTo>
                    <a:pt x="22" y="90"/>
                  </a:lnTo>
                  <a:lnTo>
                    <a:pt x="22" y="87"/>
                  </a:lnTo>
                  <a:lnTo>
                    <a:pt x="25" y="85"/>
                  </a:lnTo>
                  <a:lnTo>
                    <a:pt x="27" y="84"/>
                  </a:lnTo>
                  <a:lnTo>
                    <a:pt x="28" y="79"/>
                  </a:lnTo>
                  <a:lnTo>
                    <a:pt x="30" y="79"/>
                  </a:lnTo>
                  <a:lnTo>
                    <a:pt x="31" y="78"/>
                  </a:lnTo>
                  <a:lnTo>
                    <a:pt x="33" y="78"/>
                  </a:lnTo>
                  <a:lnTo>
                    <a:pt x="36" y="76"/>
                  </a:lnTo>
                  <a:lnTo>
                    <a:pt x="40" y="76"/>
                  </a:lnTo>
                  <a:lnTo>
                    <a:pt x="61" y="61"/>
                  </a:lnTo>
                  <a:lnTo>
                    <a:pt x="61" y="58"/>
                  </a:lnTo>
                  <a:lnTo>
                    <a:pt x="66" y="54"/>
                  </a:lnTo>
                  <a:lnTo>
                    <a:pt x="69" y="54"/>
                  </a:lnTo>
                  <a:lnTo>
                    <a:pt x="73" y="49"/>
                  </a:lnTo>
                  <a:lnTo>
                    <a:pt x="78" y="45"/>
                  </a:lnTo>
                  <a:lnTo>
                    <a:pt x="82" y="28"/>
                  </a:lnTo>
                  <a:lnTo>
                    <a:pt x="88" y="24"/>
                  </a:lnTo>
                  <a:lnTo>
                    <a:pt x="90" y="24"/>
                  </a:lnTo>
                  <a:lnTo>
                    <a:pt x="93" y="18"/>
                  </a:lnTo>
                  <a:lnTo>
                    <a:pt x="94" y="10"/>
                  </a:lnTo>
                  <a:close/>
                </a:path>
              </a:pathLst>
            </a:custGeom>
            <a:grpFill/>
            <a:ln w="1905">
              <a:noFill/>
              <a:round/>
              <a:headEnd/>
              <a:tailEnd/>
            </a:ln>
          </p:spPr>
          <p:txBody>
            <a:bodyPr/>
            <a:lstStyle/>
            <a:p>
              <a:endParaRPr lang="en-GB">
                <a:solidFill>
                  <a:srgbClr val="000000"/>
                </a:solidFill>
                <a:latin typeface="Arial"/>
              </a:endParaRPr>
            </a:p>
          </p:txBody>
        </p:sp>
        <p:sp>
          <p:nvSpPr>
            <p:cNvPr id="201" name="Freeform 197"/>
            <p:cNvSpPr>
              <a:spLocks/>
            </p:cNvSpPr>
            <p:nvPr/>
          </p:nvSpPr>
          <p:spPr bwMode="auto">
            <a:xfrm>
              <a:off x="5631" y="3338"/>
              <a:ext cx="96" cy="151"/>
            </a:xfrm>
            <a:custGeom>
              <a:avLst/>
              <a:gdLst>
                <a:gd name="T0" fmla="*/ 44 w 96"/>
                <a:gd name="T1" fmla="*/ 124 h 151"/>
                <a:gd name="T2" fmla="*/ 33 w 96"/>
                <a:gd name="T3" fmla="*/ 114 h 151"/>
                <a:gd name="T4" fmla="*/ 18 w 96"/>
                <a:gd name="T5" fmla="*/ 103 h 151"/>
                <a:gd name="T6" fmla="*/ 29 w 96"/>
                <a:gd name="T7" fmla="*/ 93 h 151"/>
                <a:gd name="T8" fmla="*/ 36 w 96"/>
                <a:gd name="T9" fmla="*/ 76 h 151"/>
                <a:gd name="T10" fmla="*/ 38 w 96"/>
                <a:gd name="T11" fmla="*/ 69 h 151"/>
                <a:gd name="T12" fmla="*/ 36 w 96"/>
                <a:gd name="T13" fmla="*/ 60 h 151"/>
                <a:gd name="T14" fmla="*/ 32 w 96"/>
                <a:gd name="T15" fmla="*/ 55 h 151"/>
                <a:gd name="T16" fmla="*/ 35 w 96"/>
                <a:gd name="T17" fmla="*/ 52 h 151"/>
                <a:gd name="T18" fmla="*/ 26 w 96"/>
                <a:gd name="T19" fmla="*/ 42 h 151"/>
                <a:gd name="T20" fmla="*/ 29 w 96"/>
                <a:gd name="T21" fmla="*/ 40 h 151"/>
                <a:gd name="T22" fmla="*/ 27 w 96"/>
                <a:gd name="T23" fmla="*/ 36 h 151"/>
                <a:gd name="T24" fmla="*/ 23 w 96"/>
                <a:gd name="T25" fmla="*/ 36 h 151"/>
                <a:gd name="T26" fmla="*/ 12 w 96"/>
                <a:gd name="T27" fmla="*/ 22 h 151"/>
                <a:gd name="T28" fmla="*/ 14 w 96"/>
                <a:gd name="T29" fmla="*/ 18 h 151"/>
                <a:gd name="T30" fmla="*/ 8 w 96"/>
                <a:gd name="T31" fmla="*/ 15 h 151"/>
                <a:gd name="T32" fmla="*/ 0 w 96"/>
                <a:gd name="T33" fmla="*/ 0 h 151"/>
                <a:gd name="T34" fmla="*/ 5 w 96"/>
                <a:gd name="T35" fmla="*/ 3 h 151"/>
                <a:gd name="T36" fmla="*/ 8 w 96"/>
                <a:gd name="T37" fmla="*/ 11 h 151"/>
                <a:gd name="T38" fmla="*/ 12 w 96"/>
                <a:gd name="T39" fmla="*/ 9 h 151"/>
                <a:gd name="T40" fmla="*/ 17 w 96"/>
                <a:gd name="T41" fmla="*/ 12 h 151"/>
                <a:gd name="T42" fmla="*/ 23 w 96"/>
                <a:gd name="T43" fmla="*/ 15 h 151"/>
                <a:gd name="T44" fmla="*/ 26 w 96"/>
                <a:gd name="T45" fmla="*/ 17 h 151"/>
                <a:gd name="T46" fmla="*/ 27 w 96"/>
                <a:gd name="T47" fmla="*/ 21 h 151"/>
                <a:gd name="T48" fmla="*/ 30 w 96"/>
                <a:gd name="T49" fmla="*/ 27 h 151"/>
                <a:gd name="T50" fmla="*/ 29 w 96"/>
                <a:gd name="T51" fmla="*/ 27 h 151"/>
                <a:gd name="T52" fmla="*/ 27 w 96"/>
                <a:gd name="T53" fmla="*/ 30 h 151"/>
                <a:gd name="T54" fmla="*/ 30 w 96"/>
                <a:gd name="T55" fmla="*/ 33 h 151"/>
                <a:gd name="T56" fmla="*/ 35 w 96"/>
                <a:gd name="T57" fmla="*/ 45 h 151"/>
                <a:gd name="T58" fmla="*/ 33 w 96"/>
                <a:gd name="T59" fmla="*/ 49 h 151"/>
                <a:gd name="T60" fmla="*/ 38 w 96"/>
                <a:gd name="T61" fmla="*/ 51 h 151"/>
                <a:gd name="T62" fmla="*/ 42 w 96"/>
                <a:gd name="T63" fmla="*/ 51 h 151"/>
                <a:gd name="T64" fmla="*/ 47 w 96"/>
                <a:gd name="T65" fmla="*/ 55 h 151"/>
                <a:gd name="T66" fmla="*/ 47 w 96"/>
                <a:gd name="T67" fmla="*/ 43 h 151"/>
                <a:gd name="T68" fmla="*/ 51 w 96"/>
                <a:gd name="T69" fmla="*/ 49 h 151"/>
                <a:gd name="T70" fmla="*/ 56 w 96"/>
                <a:gd name="T71" fmla="*/ 64 h 151"/>
                <a:gd name="T72" fmla="*/ 63 w 96"/>
                <a:gd name="T73" fmla="*/ 69 h 151"/>
                <a:gd name="T74" fmla="*/ 77 w 96"/>
                <a:gd name="T75" fmla="*/ 73 h 151"/>
                <a:gd name="T76" fmla="*/ 83 w 96"/>
                <a:gd name="T77" fmla="*/ 69 h 151"/>
                <a:gd name="T78" fmla="*/ 93 w 96"/>
                <a:gd name="T79" fmla="*/ 64 h 151"/>
                <a:gd name="T80" fmla="*/ 89 w 96"/>
                <a:gd name="T81" fmla="*/ 88 h 151"/>
                <a:gd name="T82" fmla="*/ 89 w 96"/>
                <a:gd name="T83" fmla="*/ 96 h 151"/>
                <a:gd name="T84" fmla="*/ 87 w 96"/>
                <a:gd name="T85" fmla="*/ 96 h 151"/>
                <a:gd name="T86" fmla="*/ 77 w 96"/>
                <a:gd name="T87" fmla="*/ 97 h 151"/>
                <a:gd name="T88" fmla="*/ 72 w 96"/>
                <a:gd name="T89" fmla="*/ 109 h 151"/>
                <a:gd name="T90" fmla="*/ 45 w 96"/>
                <a:gd name="T91" fmla="*/ 151 h 151"/>
                <a:gd name="T92" fmla="*/ 35 w 96"/>
                <a:gd name="T93" fmla="*/ 145 h 15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96"/>
                <a:gd name="T142" fmla="*/ 0 h 151"/>
                <a:gd name="T143" fmla="*/ 96 w 96"/>
                <a:gd name="T144" fmla="*/ 151 h 15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96" h="151">
                  <a:moveTo>
                    <a:pt x="35" y="144"/>
                  </a:moveTo>
                  <a:lnTo>
                    <a:pt x="41" y="135"/>
                  </a:lnTo>
                  <a:lnTo>
                    <a:pt x="44" y="124"/>
                  </a:lnTo>
                  <a:lnTo>
                    <a:pt x="44" y="121"/>
                  </a:lnTo>
                  <a:lnTo>
                    <a:pt x="38" y="114"/>
                  </a:lnTo>
                  <a:lnTo>
                    <a:pt x="33" y="114"/>
                  </a:lnTo>
                  <a:lnTo>
                    <a:pt x="26" y="106"/>
                  </a:lnTo>
                  <a:lnTo>
                    <a:pt x="21" y="106"/>
                  </a:lnTo>
                  <a:lnTo>
                    <a:pt x="18" y="103"/>
                  </a:lnTo>
                  <a:lnTo>
                    <a:pt x="18" y="99"/>
                  </a:lnTo>
                  <a:lnTo>
                    <a:pt x="21" y="96"/>
                  </a:lnTo>
                  <a:lnTo>
                    <a:pt x="29" y="93"/>
                  </a:lnTo>
                  <a:lnTo>
                    <a:pt x="32" y="90"/>
                  </a:lnTo>
                  <a:lnTo>
                    <a:pt x="35" y="76"/>
                  </a:lnTo>
                  <a:lnTo>
                    <a:pt x="36" y="76"/>
                  </a:lnTo>
                  <a:lnTo>
                    <a:pt x="36" y="75"/>
                  </a:lnTo>
                  <a:lnTo>
                    <a:pt x="36" y="70"/>
                  </a:lnTo>
                  <a:lnTo>
                    <a:pt x="38" y="69"/>
                  </a:lnTo>
                  <a:lnTo>
                    <a:pt x="36" y="67"/>
                  </a:lnTo>
                  <a:lnTo>
                    <a:pt x="36" y="63"/>
                  </a:lnTo>
                  <a:lnTo>
                    <a:pt x="36" y="60"/>
                  </a:lnTo>
                  <a:lnTo>
                    <a:pt x="35" y="60"/>
                  </a:lnTo>
                  <a:lnTo>
                    <a:pt x="33" y="57"/>
                  </a:lnTo>
                  <a:lnTo>
                    <a:pt x="32" y="55"/>
                  </a:lnTo>
                  <a:lnTo>
                    <a:pt x="33" y="55"/>
                  </a:lnTo>
                  <a:lnTo>
                    <a:pt x="35" y="54"/>
                  </a:lnTo>
                  <a:lnTo>
                    <a:pt x="35" y="52"/>
                  </a:lnTo>
                  <a:lnTo>
                    <a:pt x="33" y="51"/>
                  </a:lnTo>
                  <a:lnTo>
                    <a:pt x="30" y="52"/>
                  </a:lnTo>
                  <a:lnTo>
                    <a:pt x="26" y="42"/>
                  </a:lnTo>
                  <a:lnTo>
                    <a:pt x="27" y="45"/>
                  </a:lnTo>
                  <a:lnTo>
                    <a:pt x="29" y="43"/>
                  </a:lnTo>
                  <a:lnTo>
                    <a:pt x="29" y="40"/>
                  </a:lnTo>
                  <a:lnTo>
                    <a:pt x="27" y="40"/>
                  </a:lnTo>
                  <a:lnTo>
                    <a:pt x="27" y="39"/>
                  </a:lnTo>
                  <a:lnTo>
                    <a:pt x="27" y="36"/>
                  </a:lnTo>
                  <a:lnTo>
                    <a:pt x="26" y="34"/>
                  </a:lnTo>
                  <a:lnTo>
                    <a:pt x="26" y="36"/>
                  </a:lnTo>
                  <a:lnTo>
                    <a:pt x="23" y="36"/>
                  </a:lnTo>
                  <a:lnTo>
                    <a:pt x="23" y="37"/>
                  </a:lnTo>
                  <a:lnTo>
                    <a:pt x="23" y="39"/>
                  </a:lnTo>
                  <a:lnTo>
                    <a:pt x="12" y="22"/>
                  </a:lnTo>
                  <a:lnTo>
                    <a:pt x="15" y="18"/>
                  </a:lnTo>
                  <a:lnTo>
                    <a:pt x="14" y="17"/>
                  </a:lnTo>
                  <a:lnTo>
                    <a:pt x="14" y="18"/>
                  </a:lnTo>
                  <a:lnTo>
                    <a:pt x="11" y="21"/>
                  </a:lnTo>
                  <a:lnTo>
                    <a:pt x="9" y="18"/>
                  </a:lnTo>
                  <a:lnTo>
                    <a:pt x="8" y="15"/>
                  </a:lnTo>
                  <a:lnTo>
                    <a:pt x="8" y="14"/>
                  </a:lnTo>
                  <a:lnTo>
                    <a:pt x="8" y="11"/>
                  </a:lnTo>
                  <a:lnTo>
                    <a:pt x="0" y="0"/>
                  </a:lnTo>
                  <a:lnTo>
                    <a:pt x="3" y="0"/>
                  </a:lnTo>
                  <a:lnTo>
                    <a:pt x="5" y="0"/>
                  </a:lnTo>
                  <a:lnTo>
                    <a:pt x="5" y="3"/>
                  </a:lnTo>
                  <a:lnTo>
                    <a:pt x="6" y="6"/>
                  </a:lnTo>
                  <a:lnTo>
                    <a:pt x="6" y="9"/>
                  </a:lnTo>
                  <a:lnTo>
                    <a:pt x="8" y="11"/>
                  </a:lnTo>
                  <a:lnTo>
                    <a:pt x="9" y="9"/>
                  </a:lnTo>
                  <a:lnTo>
                    <a:pt x="11" y="8"/>
                  </a:lnTo>
                  <a:lnTo>
                    <a:pt x="12" y="9"/>
                  </a:lnTo>
                  <a:lnTo>
                    <a:pt x="12" y="11"/>
                  </a:lnTo>
                  <a:lnTo>
                    <a:pt x="15" y="11"/>
                  </a:lnTo>
                  <a:lnTo>
                    <a:pt x="17" y="12"/>
                  </a:lnTo>
                  <a:lnTo>
                    <a:pt x="18" y="12"/>
                  </a:lnTo>
                  <a:lnTo>
                    <a:pt x="20" y="12"/>
                  </a:lnTo>
                  <a:lnTo>
                    <a:pt x="23" y="15"/>
                  </a:lnTo>
                  <a:lnTo>
                    <a:pt x="21" y="15"/>
                  </a:lnTo>
                  <a:lnTo>
                    <a:pt x="24" y="18"/>
                  </a:lnTo>
                  <a:lnTo>
                    <a:pt x="26" y="17"/>
                  </a:lnTo>
                  <a:lnTo>
                    <a:pt x="27" y="18"/>
                  </a:lnTo>
                  <a:lnTo>
                    <a:pt x="27" y="19"/>
                  </a:lnTo>
                  <a:lnTo>
                    <a:pt x="27" y="21"/>
                  </a:lnTo>
                  <a:lnTo>
                    <a:pt x="30" y="24"/>
                  </a:lnTo>
                  <a:lnTo>
                    <a:pt x="30" y="25"/>
                  </a:lnTo>
                  <a:lnTo>
                    <a:pt x="30" y="27"/>
                  </a:lnTo>
                  <a:lnTo>
                    <a:pt x="32" y="28"/>
                  </a:lnTo>
                  <a:lnTo>
                    <a:pt x="30" y="28"/>
                  </a:lnTo>
                  <a:lnTo>
                    <a:pt x="29" y="27"/>
                  </a:lnTo>
                  <a:lnTo>
                    <a:pt x="27" y="27"/>
                  </a:lnTo>
                  <a:lnTo>
                    <a:pt x="27" y="28"/>
                  </a:lnTo>
                  <a:lnTo>
                    <a:pt x="27" y="30"/>
                  </a:lnTo>
                  <a:lnTo>
                    <a:pt x="29" y="30"/>
                  </a:lnTo>
                  <a:lnTo>
                    <a:pt x="30" y="30"/>
                  </a:lnTo>
                  <a:lnTo>
                    <a:pt x="30" y="33"/>
                  </a:lnTo>
                  <a:lnTo>
                    <a:pt x="36" y="40"/>
                  </a:lnTo>
                  <a:lnTo>
                    <a:pt x="35" y="42"/>
                  </a:lnTo>
                  <a:lnTo>
                    <a:pt x="35" y="45"/>
                  </a:lnTo>
                  <a:lnTo>
                    <a:pt x="35" y="46"/>
                  </a:lnTo>
                  <a:lnTo>
                    <a:pt x="35" y="48"/>
                  </a:lnTo>
                  <a:lnTo>
                    <a:pt x="33" y="49"/>
                  </a:lnTo>
                  <a:lnTo>
                    <a:pt x="35" y="49"/>
                  </a:lnTo>
                  <a:lnTo>
                    <a:pt x="36" y="51"/>
                  </a:lnTo>
                  <a:lnTo>
                    <a:pt x="38" y="51"/>
                  </a:lnTo>
                  <a:lnTo>
                    <a:pt x="39" y="51"/>
                  </a:lnTo>
                  <a:lnTo>
                    <a:pt x="41" y="51"/>
                  </a:lnTo>
                  <a:lnTo>
                    <a:pt x="42" y="51"/>
                  </a:lnTo>
                  <a:lnTo>
                    <a:pt x="44" y="57"/>
                  </a:lnTo>
                  <a:lnTo>
                    <a:pt x="45" y="57"/>
                  </a:lnTo>
                  <a:lnTo>
                    <a:pt x="47" y="55"/>
                  </a:lnTo>
                  <a:lnTo>
                    <a:pt x="47" y="46"/>
                  </a:lnTo>
                  <a:lnTo>
                    <a:pt x="45" y="43"/>
                  </a:lnTo>
                  <a:lnTo>
                    <a:pt x="47" y="43"/>
                  </a:lnTo>
                  <a:lnTo>
                    <a:pt x="47" y="45"/>
                  </a:lnTo>
                  <a:lnTo>
                    <a:pt x="51" y="46"/>
                  </a:lnTo>
                  <a:lnTo>
                    <a:pt x="51" y="49"/>
                  </a:lnTo>
                  <a:lnTo>
                    <a:pt x="53" y="58"/>
                  </a:lnTo>
                  <a:lnTo>
                    <a:pt x="54" y="60"/>
                  </a:lnTo>
                  <a:lnTo>
                    <a:pt x="56" y="64"/>
                  </a:lnTo>
                  <a:lnTo>
                    <a:pt x="57" y="66"/>
                  </a:lnTo>
                  <a:lnTo>
                    <a:pt x="60" y="66"/>
                  </a:lnTo>
                  <a:lnTo>
                    <a:pt x="63" y="69"/>
                  </a:lnTo>
                  <a:lnTo>
                    <a:pt x="72" y="72"/>
                  </a:lnTo>
                  <a:lnTo>
                    <a:pt x="74" y="73"/>
                  </a:lnTo>
                  <a:lnTo>
                    <a:pt x="77" y="73"/>
                  </a:lnTo>
                  <a:lnTo>
                    <a:pt x="78" y="72"/>
                  </a:lnTo>
                  <a:lnTo>
                    <a:pt x="80" y="72"/>
                  </a:lnTo>
                  <a:lnTo>
                    <a:pt x="83" y="69"/>
                  </a:lnTo>
                  <a:lnTo>
                    <a:pt x="89" y="64"/>
                  </a:lnTo>
                  <a:lnTo>
                    <a:pt x="90" y="63"/>
                  </a:lnTo>
                  <a:lnTo>
                    <a:pt x="93" y="64"/>
                  </a:lnTo>
                  <a:lnTo>
                    <a:pt x="96" y="66"/>
                  </a:lnTo>
                  <a:lnTo>
                    <a:pt x="95" y="85"/>
                  </a:lnTo>
                  <a:lnTo>
                    <a:pt x="89" y="88"/>
                  </a:lnTo>
                  <a:lnTo>
                    <a:pt x="89" y="93"/>
                  </a:lnTo>
                  <a:lnTo>
                    <a:pt x="87" y="94"/>
                  </a:lnTo>
                  <a:lnTo>
                    <a:pt x="89" y="96"/>
                  </a:lnTo>
                  <a:lnTo>
                    <a:pt x="89" y="97"/>
                  </a:lnTo>
                  <a:lnTo>
                    <a:pt x="87" y="100"/>
                  </a:lnTo>
                  <a:lnTo>
                    <a:pt x="87" y="96"/>
                  </a:lnTo>
                  <a:lnTo>
                    <a:pt x="86" y="96"/>
                  </a:lnTo>
                  <a:lnTo>
                    <a:pt x="78" y="96"/>
                  </a:lnTo>
                  <a:lnTo>
                    <a:pt x="77" y="97"/>
                  </a:lnTo>
                  <a:lnTo>
                    <a:pt x="69" y="105"/>
                  </a:lnTo>
                  <a:lnTo>
                    <a:pt x="71" y="106"/>
                  </a:lnTo>
                  <a:lnTo>
                    <a:pt x="72" y="109"/>
                  </a:lnTo>
                  <a:lnTo>
                    <a:pt x="74" y="109"/>
                  </a:lnTo>
                  <a:lnTo>
                    <a:pt x="53" y="147"/>
                  </a:lnTo>
                  <a:lnTo>
                    <a:pt x="45" y="151"/>
                  </a:lnTo>
                  <a:lnTo>
                    <a:pt x="42" y="147"/>
                  </a:lnTo>
                  <a:lnTo>
                    <a:pt x="35" y="147"/>
                  </a:lnTo>
                  <a:lnTo>
                    <a:pt x="35" y="145"/>
                  </a:lnTo>
                  <a:lnTo>
                    <a:pt x="35" y="144"/>
                  </a:lnTo>
                  <a:close/>
                </a:path>
              </a:pathLst>
            </a:custGeom>
            <a:grpFill/>
            <a:ln w="1905">
              <a:noFill/>
              <a:round/>
              <a:headEnd/>
              <a:tailEnd/>
            </a:ln>
          </p:spPr>
          <p:txBody>
            <a:bodyPr/>
            <a:lstStyle/>
            <a:p>
              <a:endParaRPr lang="en-GB">
                <a:solidFill>
                  <a:srgbClr val="000000"/>
                </a:solidFill>
                <a:latin typeface="Arial"/>
              </a:endParaRPr>
            </a:p>
          </p:txBody>
        </p:sp>
        <p:sp>
          <p:nvSpPr>
            <p:cNvPr id="202" name="Freeform 198"/>
            <p:cNvSpPr>
              <a:spLocks/>
            </p:cNvSpPr>
            <p:nvPr/>
          </p:nvSpPr>
          <p:spPr bwMode="auto">
            <a:xfrm>
              <a:off x="5330" y="2808"/>
              <a:ext cx="2" cy="6"/>
            </a:xfrm>
            <a:custGeom>
              <a:avLst/>
              <a:gdLst>
                <a:gd name="T0" fmla="*/ 0 w 2"/>
                <a:gd name="T1" fmla="*/ 0 h 6"/>
                <a:gd name="T2" fmla="*/ 2 w 2"/>
                <a:gd name="T3" fmla="*/ 6 h 6"/>
                <a:gd name="T4" fmla="*/ 0 w 2"/>
                <a:gd name="T5" fmla="*/ 3 h 6"/>
                <a:gd name="T6" fmla="*/ 0 w 2"/>
                <a:gd name="T7" fmla="*/ 0 h 6"/>
                <a:gd name="T8" fmla="*/ 0 60000 65536"/>
                <a:gd name="T9" fmla="*/ 0 60000 65536"/>
                <a:gd name="T10" fmla="*/ 0 60000 65536"/>
                <a:gd name="T11" fmla="*/ 0 60000 65536"/>
                <a:gd name="T12" fmla="*/ 0 w 2"/>
                <a:gd name="T13" fmla="*/ 0 h 6"/>
                <a:gd name="T14" fmla="*/ 2 w 2"/>
                <a:gd name="T15" fmla="*/ 6 h 6"/>
              </a:gdLst>
              <a:ahLst/>
              <a:cxnLst>
                <a:cxn ang="T8">
                  <a:pos x="T0" y="T1"/>
                </a:cxn>
                <a:cxn ang="T9">
                  <a:pos x="T2" y="T3"/>
                </a:cxn>
                <a:cxn ang="T10">
                  <a:pos x="T4" y="T5"/>
                </a:cxn>
                <a:cxn ang="T11">
                  <a:pos x="T6" y="T7"/>
                </a:cxn>
              </a:cxnLst>
              <a:rect l="T12" t="T13" r="T14" b="T15"/>
              <a:pathLst>
                <a:path w="2" h="6">
                  <a:moveTo>
                    <a:pt x="0" y="0"/>
                  </a:moveTo>
                  <a:lnTo>
                    <a:pt x="2" y="6"/>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03" name="Freeform 199"/>
            <p:cNvSpPr>
              <a:spLocks/>
            </p:cNvSpPr>
            <p:nvPr/>
          </p:nvSpPr>
          <p:spPr bwMode="auto">
            <a:xfrm>
              <a:off x="5333" y="2816"/>
              <a:ext cx="1" cy="6"/>
            </a:xfrm>
            <a:custGeom>
              <a:avLst/>
              <a:gdLst>
                <a:gd name="T0" fmla="*/ 0 w 1"/>
                <a:gd name="T1" fmla="*/ 0 h 6"/>
                <a:gd name="T2" fmla="*/ 0 w 1"/>
                <a:gd name="T3" fmla="*/ 6 h 6"/>
                <a:gd name="T4" fmla="*/ 0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0"/>
                  </a:moveTo>
                  <a:lnTo>
                    <a:pt x="0"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04" name="Freeform 200"/>
            <p:cNvSpPr>
              <a:spLocks/>
            </p:cNvSpPr>
            <p:nvPr/>
          </p:nvSpPr>
          <p:spPr bwMode="auto">
            <a:xfrm>
              <a:off x="2524" y="2600"/>
              <a:ext cx="6" cy="2"/>
            </a:xfrm>
            <a:custGeom>
              <a:avLst/>
              <a:gdLst>
                <a:gd name="T0" fmla="*/ 6 w 6"/>
                <a:gd name="T1" fmla="*/ 0 h 2"/>
                <a:gd name="T2" fmla="*/ 4 w 6"/>
                <a:gd name="T3" fmla="*/ 0 h 2"/>
                <a:gd name="T4" fmla="*/ 3 w 6"/>
                <a:gd name="T5" fmla="*/ 0 h 2"/>
                <a:gd name="T6" fmla="*/ 1 w 6"/>
                <a:gd name="T7" fmla="*/ 0 h 2"/>
                <a:gd name="T8" fmla="*/ 0 w 6"/>
                <a:gd name="T9" fmla="*/ 0 h 2"/>
                <a:gd name="T10" fmla="*/ 1 w 6"/>
                <a:gd name="T11" fmla="*/ 2 h 2"/>
                <a:gd name="T12" fmla="*/ 3 w 6"/>
                <a:gd name="T13" fmla="*/ 2 h 2"/>
                <a:gd name="T14" fmla="*/ 4 w 6"/>
                <a:gd name="T15" fmla="*/ 2 h 2"/>
                <a:gd name="T16" fmla="*/ 6 w 6"/>
                <a:gd name="T17" fmla="*/ 0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2"/>
                <a:gd name="T29" fmla="*/ 6 w 6"/>
                <a:gd name="T30" fmla="*/ 2 h 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2">
                  <a:moveTo>
                    <a:pt x="6" y="0"/>
                  </a:moveTo>
                  <a:lnTo>
                    <a:pt x="4" y="0"/>
                  </a:lnTo>
                  <a:lnTo>
                    <a:pt x="3" y="0"/>
                  </a:lnTo>
                  <a:lnTo>
                    <a:pt x="1" y="0"/>
                  </a:lnTo>
                  <a:lnTo>
                    <a:pt x="0" y="0"/>
                  </a:lnTo>
                  <a:lnTo>
                    <a:pt x="1" y="2"/>
                  </a:lnTo>
                  <a:lnTo>
                    <a:pt x="3" y="2"/>
                  </a:lnTo>
                  <a:lnTo>
                    <a:pt x="4" y="2"/>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205" name="Freeform 201"/>
            <p:cNvSpPr>
              <a:spLocks/>
            </p:cNvSpPr>
            <p:nvPr/>
          </p:nvSpPr>
          <p:spPr bwMode="auto">
            <a:xfrm>
              <a:off x="3404" y="2807"/>
              <a:ext cx="3" cy="9"/>
            </a:xfrm>
            <a:custGeom>
              <a:avLst/>
              <a:gdLst>
                <a:gd name="T0" fmla="*/ 3 w 3"/>
                <a:gd name="T1" fmla="*/ 3 h 9"/>
                <a:gd name="T2" fmla="*/ 3 w 3"/>
                <a:gd name="T3" fmla="*/ 6 h 9"/>
                <a:gd name="T4" fmla="*/ 1 w 3"/>
                <a:gd name="T5" fmla="*/ 9 h 9"/>
                <a:gd name="T6" fmla="*/ 0 w 3"/>
                <a:gd name="T7" fmla="*/ 7 h 9"/>
                <a:gd name="T8" fmla="*/ 0 w 3"/>
                <a:gd name="T9" fmla="*/ 0 h 9"/>
                <a:gd name="T10" fmla="*/ 1 w 3"/>
                <a:gd name="T11" fmla="*/ 0 h 9"/>
                <a:gd name="T12" fmla="*/ 3 w 3"/>
                <a:gd name="T13" fmla="*/ 0 h 9"/>
                <a:gd name="T14" fmla="*/ 3 w 3"/>
                <a:gd name="T15" fmla="*/ 3 h 9"/>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9"/>
                <a:gd name="T26" fmla="*/ 3 w 3"/>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9">
                  <a:moveTo>
                    <a:pt x="3" y="3"/>
                  </a:moveTo>
                  <a:lnTo>
                    <a:pt x="3" y="6"/>
                  </a:lnTo>
                  <a:lnTo>
                    <a:pt x="1" y="9"/>
                  </a:lnTo>
                  <a:lnTo>
                    <a:pt x="0" y="7"/>
                  </a:lnTo>
                  <a:lnTo>
                    <a:pt x="0" y="0"/>
                  </a:lnTo>
                  <a:lnTo>
                    <a:pt x="1" y="0"/>
                  </a:lnTo>
                  <a:lnTo>
                    <a:pt x="3" y="0"/>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206" name="Freeform 202"/>
            <p:cNvSpPr>
              <a:spLocks/>
            </p:cNvSpPr>
            <p:nvPr/>
          </p:nvSpPr>
          <p:spPr bwMode="auto">
            <a:xfrm>
              <a:off x="3396" y="2822"/>
              <a:ext cx="6" cy="10"/>
            </a:xfrm>
            <a:custGeom>
              <a:avLst/>
              <a:gdLst>
                <a:gd name="T0" fmla="*/ 2 w 6"/>
                <a:gd name="T1" fmla="*/ 0 h 10"/>
                <a:gd name="T2" fmla="*/ 3 w 6"/>
                <a:gd name="T3" fmla="*/ 6 h 10"/>
                <a:gd name="T4" fmla="*/ 3 w 6"/>
                <a:gd name="T5" fmla="*/ 7 h 10"/>
                <a:gd name="T6" fmla="*/ 5 w 6"/>
                <a:gd name="T7" fmla="*/ 7 h 10"/>
                <a:gd name="T8" fmla="*/ 6 w 6"/>
                <a:gd name="T9" fmla="*/ 10 h 10"/>
                <a:gd name="T10" fmla="*/ 2 w 6"/>
                <a:gd name="T11" fmla="*/ 7 h 10"/>
                <a:gd name="T12" fmla="*/ 0 w 6"/>
                <a:gd name="T13" fmla="*/ 1 h 10"/>
                <a:gd name="T14" fmla="*/ 2 w 6"/>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10"/>
                <a:gd name="T26" fmla="*/ 6 w 6"/>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10">
                  <a:moveTo>
                    <a:pt x="2" y="0"/>
                  </a:moveTo>
                  <a:lnTo>
                    <a:pt x="3" y="6"/>
                  </a:lnTo>
                  <a:lnTo>
                    <a:pt x="3" y="7"/>
                  </a:lnTo>
                  <a:lnTo>
                    <a:pt x="5" y="7"/>
                  </a:lnTo>
                  <a:lnTo>
                    <a:pt x="6" y="10"/>
                  </a:lnTo>
                  <a:lnTo>
                    <a:pt x="2" y="7"/>
                  </a:lnTo>
                  <a:lnTo>
                    <a:pt x="0"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07" name="Freeform 203"/>
            <p:cNvSpPr>
              <a:spLocks/>
            </p:cNvSpPr>
            <p:nvPr/>
          </p:nvSpPr>
          <p:spPr bwMode="auto">
            <a:xfrm>
              <a:off x="3612" y="2521"/>
              <a:ext cx="4" cy="1"/>
            </a:xfrm>
            <a:custGeom>
              <a:avLst/>
              <a:gdLst>
                <a:gd name="T0" fmla="*/ 1 w 4"/>
                <a:gd name="T1" fmla="*/ 0 h 1"/>
                <a:gd name="T2" fmla="*/ 3 w 4"/>
                <a:gd name="T3" fmla="*/ 1 h 1"/>
                <a:gd name="T4" fmla="*/ 3 w 4"/>
                <a:gd name="T5" fmla="*/ 0 h 1"/>
                <a:gd name="T6" fmla="*/ 4 w 4"/>
                <a:gd name="T7" fmla="*/ 1 h 1"/>
                <a:gd name="T8" fmla="*/ 4 w 4"/>
                <a:gd name="T9" fmla="*/ 0 h 1"/>
                <a:gd name="T10" fmla="*/ 0 w 4"/>
                <a:gd name="T11" fmla="*/ 0 h 1"/>
                <a:gd name="T12" fmla="*/ 1 w 4"/>
                <a:gd name="T13" fmla="*/ 0 h 1"/>
                <a:gd name="T14" fmla="*/ 0 60000 65536"/>
                <a:gd name="T15" fmla="*/ 0 60000 65536"/>
                <a:gd name="T16" fmla="*/ 0 60000 65536"/>
                <a:gd name="T17" fmla="*/ 0 60000 65536"/>
                <a:gd name="T18" fmla="*/ 0 60000 65536"/>
                <a:gd name="T19" fmla="*/ 0 60000 65536"/>
                <a:gd name="T20" fmla="*/ 0 60000 65536"/>
                <a:gd name="T21" fmla="*/ 0 w 4"/>
                <a:gd name="T22" fmla="*/ 0 h 1"/>
                <a:gd name="T23" fmla="*/ 4 w 4"/>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
                  <a:moveTo>
                    <a:pt x="1" y="0"/>
                  </a:moveTo>
                  <a:lnTo>
                    <a:pt x="3" y="1"/>
                  </a:lnTo>
                  <a:lnTo>
                    <a:pt x="3" y="0"/>
                  </a:lnTo>
                  <a:lnTo>
                    <a:pt x="4" y="1"/>
                  </a:lnTo>
                  <a:lnTo>
                    <a:pt x="4" y="0"/>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208" name="Freeform 204"/>
            <p:cNvSpPr>
              <a:spLocks/>
            </p:cNvSpPr>
            <p:nvPr/>
          </p:nvSpPr>
          <p:spPr bwMode="auto">
            <a:xfrm>
              <a:off x="3633" y="2512"/>
              <a:ext cx="18" cy="7"/>
            </a:xfrm>
            <a:custGeom>
              <a:avLst/>
              <a:gdLst>
                <a:gd name="T0" fmla="*/ 16 w 18"/>
                <a:gd name="T1" fmla="*/ 3 h 7"/>
                <a:gd name="T2" fmla="*/ 18 w 18"/>
                <a:gd name="T3" fmla="*/ 3 h 7"/>
                <a:gd name="T4" fmla="*/ 16 w 18"/>
                <a:gd name="T5" fmla="*/ 6 h 7"/>
                <a:gd name="T6" fmla="*/ 10 w 18"/>
                <a:gd name="T7" fmla="*/ 7 h 7"/>
                <a:gd name="T8" fmla="*/ 3 w 18"/>
                <a:gd name="T9" fmla="*/ 6 h 7"/>
                <a:gd name="T10" fmla="*/ 0 w 18"/>
                <a:gd name="T11" fmla="*/ 4 h 7"/>
                <a:gd name="T12" fmla="*/ 1 w 18"/>
                <a:gd name="T13" fmla="*/ 1 h 7"/>
                <a:gd name="T14" fmla="*/ 3 w 18"/>
                <a:gd name="T15" fmla="*/ 0 h 7"/>
                <a:gd name="T16" fmla="*/ 6 w 18"/>
                <a:gd name="T17" fmla="*/ 3 h 7"/>
                <a:gd name="T18" fmla="*/ 7 w 18"/>
                <a:gd name="T19" fmla="*/ 3 h 7"/>
                <a:gd name="T20" fmla="*/ 10 w 18"/>
                <a:gd name="T21" fmla="*/ 1 h 7"/>
                <a:gd name="T22" fmla="*/ 16 w 18"/>
                <a:gd name="T23" fmla="*/ 3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7"/>
                <a:gd name="T38" fmla="*/ 18 w 1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7">
                  <a:moveTo>
                    <a:pt x="16" y="3"/>
                  </a:moveTo>
                  <a:lnTo>
                    <a:pt x="18" y="3"/>
                  </a:lnTo>
                  <a:lnTo>
                    <a:pt x="16" y="6"/>
                  </a:lnTo>
                  <a:lnTo>
                    <a:pt x="10" y="7"/>
                  </a:lnTo>
                  <a:lnTo>
                    <a:pt x="3" y="6"/>
                  </a:lnTo>
                  <a:lnTo>
                    <a:pt x="0" y="4"/>
                  </a:lnTo>
                  <a:lnTo>
                    <a:pt x="1" y="1"/>
                  </a:lnTo>
                  <a:lnTo>
                    <a:pt x="3" y="0"/>
                  </a:lnTo>
                  <a:lnTo>
                    <a:pt x="6" y="3"/>
                  </a:lnTo>
                  <a:lnTo>
                    <a:pt x="7" y="3"/>
                  </a:lnTo>
                  <a:lnTo>
                    <a:pt x="10" y="1"/>
                  </a:lnTo>
                  <a:lnTo>
                    <a:pt x="16" y="3"/>
                  </a:lnTo>
                  <a:close/>
                </a:path>
              </a:pathLst>
            </a:custGeom>
            <a:grpFill/>
            <a:ln w="1905">
              <a:noFill/>
              <a:round/>
              <a:headEnd/>
              <a:tailEnd/>
            </a:ln>
          </p:spPr>
          <p:txBody>
            <a:bodyPr/>
            <a:lstStyle/>
            <a:p>
              <a:endParaRPr lang="en-GB">
                <a:solidFill>
                  <a:srgbClr val="000000"/>
                </a:solidFill>
                <a:latin typeface="Arial"/>
              </a:endParaRPr>
            </a:p>
          </p:txBody>
        </p:sp>
        <p:sp>
          <p:nvSpPr>
            <p:cNvPr id="209" name="Freeform 205"/>
            <p:cNvSpPr>
              <a:spLocks/>
            </p:cNvSpPr>
            <p:nvPr/>
          </p:nvSpPr>
          <p:spPr bwMode="auto">
            <a:xfrm>
              <a:off x="5113" y="1640"/>
              <a:ext cx="51" cy="221"/>
            </a:xfrm>
            <a:custGeom>
              <a:avLst/>
              <a:gdLst>
                <a:gd name="T0" fmla="*/ 15 w 51"/>
                <a:gd name="T1" fmla="*/ 0 h 221"/>
                <a:gd name="T2" fmla="*/ 17 w 51"/>
                <a:gd name="T3" fmla="*/ 0 h 221"/>
                <a:gd name="T4" fmla="*/ 18 w 51"/>
                <a:gd name="T5" fmla="*/ 0 h 221"/>
                <a:gd name="T6" fmla="*/ 29 w 51"/>
                <a:gd name="T7" fmla="*/ 44 h 221"/>
                <a:gd name="T8" fmla="*/ 27 w 51"/>
                <a:gd name="T9" fmla="*/ 57 h 221"/>
                <a:gd name="T10" fmla="*/ 24 w 51"/>
                <a:gd name="T11" fmla="*/ 59 h 221"/>
                <a:gd name="T12" fmla="*/ 27 w 51"/>
                <a:gd name="T13" fmla="*/ 78 h 221"/>
                <a:gd name="T14" fmla="*/ 29 w 51"/>
                <a:gd name="T15" fmla="*/ 78 h 221"/>
                <a:gd name="T16" fmla="*/ 45 w 51"/>
                <a:gd name="T17" fmla="*/ 140 h 221"/>
                <a:gd name="T18" fmla="*/ 51 w 51"/>
                <a:gd name="T19" fmla="*/ 149 h 221"/>
                <a:gd name="T20" fmla="*/ 51 w 51"/>
                <a:gd name="T21" fmla="*/ 152 h 221"/>
                <a:gd name="T22" fmla="*/ 45 w 51"/>
                <a:gd name="T23" fmla="*/ 143 h 221"/>
                <a:gd name="T24" fmla="*/ 36 w 51"/>
                <a:gd name="T25" fmla="*/ 137 h 221"/>
                <a:gd name="T26" fmla="*/ 32 w 51"/>
                <a:gd name="T27" fmla="*/ 135 h 221"/>
                <a:gd name="T28" fmla="*/ 27 w 51"/>
                <a:gd name="T29" fmla="*/ 137 h 221"/>
                <a:gd name="T30" fmla="*/ 24 w 51"/>
                <a:gd name="T31" fmla="*/ 140 h 221"/>
                <a:gd name="T32" fmla="*/ 17 w 51"/>
                <a:gd name="T33" fmla="*/ 179 h 221"/>
                <a:gd name="T34" fmla="*/ 23 w 51"/>
                <a:gd name="T35" fmla="*/ 191 h 221"/>
                <a:gd name="T36" fmla="*/ 26 w 51"/>
                <a:gd name="T37" fmla="*/ 197 h 221"/>
                <a:gd name="T38" fmla="*/ 29 w 51"/>
                <a:gd name="T39" fmla="*/ 201 h 221"/>
                <a:gd name="T40" fmla="*/ 30 w 51"/>
                <a:gd name="T41" fmla="*/ 200 h 221"/>
                <a:gd name="T42" fmla="*/ 32 w 51"/>
                <a:gd name="T43" fmla="*/ 201 h 221"/>
                <a:gd name="T44" fmla="*/ 33 w 51"/>
                <a:gd name="T45" fmla="*/ 209 h 221"/>
                <a:gd name="T46" fmla="*/ 33 w 51"/>
                <a:gd name="T47" fmla="*/ 215 h 221"/>
                <a:gd name="T48" fmla="*/ 30 w 51"/>
                <a:gd name="T49" fmla="*/ 218 h 221"/>
                <a:gd name="T50" fmla="*/ 29 w 51"/>
                <a:gd name="T51" fmla="*/ 206 h 221"/>
                <a:gd name="T52" fmla="*/ 21 w 51"/>
                <a:gd name="T53" fmla="*/ 203 h 221"/>
                <a:gd name="T54" fmla="*/ 17 w 51"/>
                <a:gd name="T55" fmla="*/ 203 h 221"/>
                <a:gd name="T56" fmla="*/ 14 w 51"/>
                <a:gd name="T57" fmla="*/ 206 h 221"/>
                <a:gd name="T58" fmla="*/ 9 w 51"/>
                <a:gd name="T59" fmla="*/ 221 h 221"/>
                <a:gd name="T60" fmla="*/ 5 w 51"/>
                <a:gd name="T61" fmla="*/ 218 h 221"/>
                <a:gd name="T62" fmla="*/ 8 w 51"/>
                <a:gd name="T63" fmla="*/ 173 h 221"/>
                <a:gd name="T64" fmla="*/ 9 w 51"/>
                <a:gd name="T65" fmla="*/ 170 h 221"/>
                <a:gd name="T66" fmla="*/ 5 w 51"/>
                <a:gd name="T67" fmla="*/ 152 h 221"/>
                <a:gd name="T68" fmla="*/ 8 w 51"/>
                <a:gd name="T69" fmla="*/ 120 h 221"/>
                <a:gd name="T70" fmla="*/ 9 w 51"/>
                <a:gd name="T71" fmla="*/ 120 h 221"/>
                <a:gd name="T72" fmla="*/ 9 w 51"/>
                <a:gd name="T73" fmla="*/ 117 h 221"/>
                <a:gd name="T74" fmla="*/ 8 w 51"/>
                <a:gd name="T75" fmla="*/ 110 h 221"/>
                <a:gd name="T76" fmla="*/ 8 w 51"/>
                <a:gd name="T77" fmla="*/ 107 h 221"/>
                <a:gd name="T78" fmla="*/ 9 w 51"/>
                <a:gd name="T79" fmla="*/ 87 h 221"/>
                <a:gd name="T80" fmla="*/ 6 w 51"/>
                <a:gd name="T81" fmla="*/ 80 h 221"/>
                <a:gd name="T82" fmla="*/ 0 w 51"/>
                <a:gd name="T83" fmla="*/ 74 h 221"/>
                <a:gd name="T84" fmla="*/ 2 w 51"/>
                <a:gd name="T85" fmla="*/ 72 h 221"/>
                <a:gd name="T86" fmla="*/ 0 w 51"/>
                <a:gd name="T87" fmla="*/ 57 h 221"/>
                <a:gd name="T88" fmla="*/ 3 w 51"/>
                <a:gd name="T89" fmla="*/ 38 h 221"/>
                <a:gd name="T90" fmla="*/ 2 w 51"/>
                <a:gd name="T91" fmla="*/ 29 h 221"/>
                <a:gd name="T92" fmla="*/ 3 w 51"/>
                <a:gd name="T93" fmla="*/ 26 h 221"/>
                <a:gd name="T94" fmla="*/ 8 w 51"/>
                <a:gd name="T95" fmla="*/ 24 h 221"/>
                <a:gd name="T96" fmla="*/ 9 w 51"/>
                <a:gd name="T97" fmla="*/ 24 h 221"/>
                <a:gd name="T98" fmla="*/ 11 w 51"/>
                <a:gd name="T99" fmla="*/ 26 h 221"/>
                <a:gd name="T100" fmla="*/ 15 w 51"/>
                <a:gd name="T101" fmla="*/ 26 h 221"/>
                <a:gd name="T102" fmla="*/ 15 w 51"/>
                <a:gd name="T103" fmla="*/ 24 h 221"/>
                <a:gd name="T104" fmla="*/ 15 w 51"/>
                <a:gd name="T105" fmla="*/ 23 h 221"/>
                <a:gd name="T106" fmla="*/ 15 w 51"/>
                <a:gd name="T107" fmla="*/ 20 h 221"/>
                <a:gd name="T108" fmla="*/ 17 w 51"/>
                <a:gd name="T109" fmla="*/ 20 h 221"/>
                <a:gd name="T110" fmla="*/ 18 w 51"/>
                <a:gd name="T111" fmla="*/ 20 h 221"/>
                <a:gd name="T112" fmla="*/ 11 w 51"/>
                <a:gd name="T113" fmla="*/ 2 h 221"/>
                <a:gd name="T114" fmla="*/ 12 w 51"/>
                <a:gd name="T115" fmla="*/ 2 h 221"/>
                <a:gd name="T116" fmla="*/ 14 w 51"/>
                <a:gd name="T117" fmla="*/ 2 h 221"/>
                <a:gd name="T118" fmla="*/ 15 w 51"/>
                <a:gd name="T119" fmla="*/ 0 h 22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1"/>
                <a:gd name="T181" fmla="*/ 0 h 221"/>
                <a:gd name="T182" fmla="*/ 51 w 51"/>
                <a:gd name="T183" fmla="*/ 221 h 22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1" h="221">
                  <a:moveTo>
                    <a:pt x="15" y="0"/>
                  </a:moveTo>
                  <a:lnTo>
                    <a:pt x="17" y="0"/>
                  </a:lnTo>
                  <a:lnTo>
                    <a:pt x="18" y="0"/>
                  </a:lnTo>
                  <a:lnTo>
                    <a:pt x="29" y="44"/>
                  </a:lnTo>
                  <a:lnTo>
                    <a:pt x="27" y="57"/>
                  </a:lnTo>
                  <a:lnTo>
                    <a:pt x="24" y="59"/>
                  </a:lnTo>
                  <a:lnTo>
                    <a:pt x="27" y="78"/>
                  </a:lnTo>
                  <a:lnTo>
                    <a:pt x="29" y="78"/>
                  </a:lnTo>
                  <a:lnTo>
                    <a:pt x="45" y="140"/>
                  </a:lnTo>
                  <a:lnTo>
                    <a:pt x="51" y="149"/>
                  </a:lnTo>
                  <a:lnTo>
                    <a:pt x="51" y="152"/>
                  </a:lnTo>
                  <a:lnTo>
                    <a:pt x="45" y="143"/>
                  </a:lnTo>
                  <a:lnTo>
                    <a:pt x="36" y="137"/>
                  </a:lnTo>
                  <a:lnTo>
                    <a:pt x="32" y="135"/>
                  </a:lnTo>
                  <a:lnTo>
                    <a:pt x="27" y="137"/>
                  </a:lnTo>
                  <a:lnTo>
                    <a:pt x="24" y="140"/>
                  </a:lnTo>
                  <a:lnTo>
                    <a:pt x="17" y="179"/>
                  </a:lnTo>
                  <a:lnTo>
                    <a:pt x="23" y="191"/>
                  </a:lnTo>
                  <a:lnTo>
                    <a:pt x="26" y="197"/>
                  </a:lnTo>
                  <a:lnTo>
                    <a:pt x="29" y="201"/>
                  </a:lnTo>
                  <a:lnTo>
                    <a:pt x="30" y="200"/>
                  </a:lnTo>
                  <a:lnTo>
                    <a:pt x="32" y="201"/>
                  </a:lnTo>
                  <a:lnTo>
                    <a:pt x="33" y="209"/>
                  </a:lnTo>
                  <a:lnTo>
                    <a:pt x="33" y="215"/>
                  </a:lnTo>
                  <a:lnTo>
                    <a:pt x="30" y="218"/>
                  </a:lnTo>
                  <a:lnTo>
                    <a:pt x="29" y="206"/>
                  </a:lnTo>
                  <a:lnTo>
                    <a:pt x="21" y="203"/>
                  </a:lnTo>
                  <a:lnTo>
                    <a:pt x="17" y="203"/>
                  </a:lnTo>
                  <a:lnTo>
                    <a:pt x="14" y="206"/>
                  </a:lnTo>
                  <a:lnTo>
                    <a:pt x="9" y="221"/>
                  </a:lnTo>
                  <a:lnTo>
                    <a:pt x="5" y="218"/>
                  </a:lnTo>
                  <a:lnTo>
                    <a:pt x="8" y="173"/>
                  </a:lnTo>
                  <a:lnTo>
                    <a:pt x="9" y="170"/>
                  </a:lnTo>
                  <a:lnTo>
                    <a:pt x="5" y="152"/>
                  </a:lnTo>
                  <a:lnTo>
                    <a:pt x="8" y="120"/>
                  </a:lnTo>
                  <a:lnTo>
                    <a:pt x="9" y="120"/>
                  </a:lnTo>
                  <a:lnTo>
                    <a:pt x="9" y="117"/>
                  </a:lnTo>
                  <a:lnTo>
                    <a:pt x="8" y="110"/>
                  </a:lnTo>
                  <a:lnTo>
                    <a:pt x="8" y="107"/>
                  </a:lnTo>
                  <a:lnTo>
                    <a:pt x="9" y="87"/>
                  </a:lnTo>
                  <a:lnTo>
                    <a:pt x="6" y="80"/>
                  </a:lnTo>
                  <a:lnTo>
                    <a:pt x="0" y="74"/>
                  </a:lnTo>
                  <a:lnTo>
                    <a:pt x="2" y="72"/>
                  </a:lnTo>
                  <a:lnTo>
                    <a:pt x="0" y="57"/>
                  </a:lnTo>
                  <a:lnTo>
                    <a:pt x="3" y="38"/>
                  </a:lnTo>
                  <a:lnTo>
                    <a:pt x="2" y="29"/>
                  </a:lnTo>
                  <a:lnTo>
                    <a:pt x="3" y="26"/>
                  </a:lnTo>
                  <a:lnTo>
                    <a:pt x="8" y="24"/>
                  </a:lnTo>
                  <a:lnTo>
                    <a:pt x="9" y="24"/>
                  </a:lnTo>
                  <a:lnTo>
                    <a:pt x="11" y="26"/>
                  </a:lnTo>
                  <a:lnTo>
                    <a:pt x="15" y="26"/>
                  </a:lnTo>
                  <a:lnTo>
                    <a:pt x="15" y="24"/>
                  </a:lnTo>
                  <a:lnTo>
                    <a:pt x="15" y="23"/>
                  </a:lnTo>
                  <a:lnTo>
                    <a:pt x="15" y="20"/>
                  </a:lnTo>
                  <a:lnTo>
                    <a:pt x="17" y="20"/>
                  </a:lnTo>
                  <a:lnTo>
                    <a:pt x="18" y="20"/>
                  </a:lnTo>
                  <a:lnTo>
                    <a:pt x="11" y="2"/>
                  </a:lnTo>
                  <a:lnTo>
                    <a:pt x="12" y="2"/>
                  </a:lnTo>
                  <a:lnTo>
                    <a:pt x="14" y="2"/>
                  </a:lnTo>
                  <a:lnTo>
                    <a:pt x="15" y="0"/>
                  </a:lnTo>
                  <a:close/>
                </a:path>
              </a:pathLst>
            </a:custGeom>
            <a:grpFill/>
            <a:ln w="1905">
              <a:noFill/>
              <a:round/>
              <a:headEnd/>
              <a:tailEnd/>
            </a:ln>
          </p:spPr>
          <p:txBody>
            <a:bodyPr/>
            <a:lstStyle/>
            <a:p>
              <a:endParaRPr lang="en-GB">
                <a:solidFill>
                  <a:srgbClr val="000000"/>
                </a:solidFill>
                <a:latin typeface="Arial"/>
              </a:endParaRPr>
            </a:p>
          </p:txBody>
        </p:sp>
        <p:sp>
          <p:nvSpPr>
            <p:cNvPr id="210" name="Freeform 206"/>
            <p:cNvSpPr>
              <a:spLocks/>
            </p:cNvSpPr>
            <p:nvPr/>
          </p:nvSpPr>
          <p:spPr bwMode="auto">
            <a:xfrm>
              <a:off x="5039" y="1617"/>
              <a:ext cx="14" cy="16"/>
            </a:xfrm>
            <a:custGeom>
              <a:avLst/>
              <a:gdLst>
                <a:gd name="T0" fmla="*/ 1 w 14"/>
                <a:gd name="T1" fmla="*/ 10 h 16"/>
                <a:gd name="T2" fmla="*/ 0 w 14"/>
                <a:gd name="T3" fmla="*/ 13 h 16"/>
                <a:gd name="T4" fmla="*/ 1 w 14"/>
                <a:gd name="T5" fmla="*/ 10 h 16"/>
                <a:gd name="T6" fmla="*/ 4 w 14"/>
                <a:gd name="T7" fmla="*/ 12 h 16"/>
                <a:gd name="T8" fmla="*/ 5 w 14"/>
                <a:gd name="T9" fmla="*/ 15 h 16"/>
                <a:gd name="T10" fmla="*/ 8 w 14"/>
                <a:gd name="T11" fmla="*/ 16 h 16"/>
                <a:gd name="T12" fmla="*/ 10 w 14"/>
                <a:gd name="T13" fmla="*/ 13 h 16"/>
                <a:gd name="T14" fmla="*/ 11 w 14"/>
                <a:gd name="T15" fmla="*/ 10 h 16"/>
                <a:gd name="T16" fmla="*/ 13 w 14"/>
                <a:gd name="T17" fmla="*/ 6 h 16"/>
                <a:gd name="T18" fmla="*/ 14 w 14"/>
                <a:gd name="T19" fmla="*/ 4 h 16"/>
                <a:gd name="T20" fmla="*/ 11 w 14"/>
                <a:gd name="T21" fmla="*/ 1 h 16"/>
                <a:gd name="T22" fmla="*/ 5 w 14"/>
                <a:gd name="T23" fmla="*/ 0 h 16"/>
                <a:gd name="T24" fmla="*/ 4 w 14"/>
                <a:gd name="T25" fmla="*/ 7 h 16"/>
                <a:gd name="T26" fmla="*/ 1 w 14"/>
                <a:gd name="T27" fmla="*/ 10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
                <a:gd name="T43" fmla="*/ 0 h 16"/>
                <a:gd name="T44" fmla="*/ 14 w 14"/>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 h="16">
                  <a:moveTo>
                    <a:pt x="1" y="10"/>
                  </a:moveTo>
                  <a:lnTo>
                    <a:pt x="0" y="13"/>
                  </a:lnTo>
                  <a:lnTo>
                    <a:pt x="1" y="10"/>
                  </a:lnTo>
                  <a:lnTo>
                    <a:pt x="4" y="12"/>
                  </a:lnTo>
                  <a:lnTo>
                    <a:pt x="5" y="15"/>
                  </a:lnTo>
                  <a:lnTo>
                    <a:pt x="8" y="16"/>
                  </a:lnTo>
                  <a:lnTo>
                    <a:pt x="10" y="13"/>
                  </a:lnTo>
                  <a:lnTo>
                    <a:pt x="11" y="10"/>
                  </a:lnTo>
                  <a:lnTo>
                    <a:pt x="13" y="6"/>
                  </a:lnTo>
                  <a:lnTo>
                    <a:pt x="14" y="4"/>
                  </a:lnTo>
                  <a:lnTo>
                    <a:pt x="11" y="1"/>
                  </a:lnTo>
                  <a:lnTo>
                    <a:pt x="5" y="0"/>
                  </a:lnTo>
                  <a:lnTo>
                    <a:pt x="4" y="7"/>
                  </a:lnTo>
                  <a:lnTo>
                    <a:pt x="1" y="10"/>
                  </a:lnTo>
                  <a:close/>
                </a:path>
              </a:pathLst>
            </a:custGeom>
            <a:grpFill/>
            <a:ln w="1905">
              <a:noFill/>
              <a:round/>
              <a:headEnd/>
              <a:tailEnd/>
            </a:ln>
          </p:spPr>
          <p:txBody>
            <a:bodyPr/>
            <a:lstStyle/>
            <a:p>
              <a:endParaRPr lang="en-GB">
                <a:solidFill>
                  <a:srgbClr val="000000"/>
                </a:solidFill>
                <a:latin typeface="Arial"/>
              </a:endParaRPr>
            </a:p>
          </p:txBody>
        </p:sp>
        <p:sp>
          <p:nvSpPr>
            <p:cNvPr id="211" name="Freeform 207"/>
            <p:cNvSpPr>
              <a:spLocks/>
            </p:cNvSpPr>
            <p:nvPr/>
          </p:nvSpPr>
          <p:spPr bwMode="auto">
            <a:xfrm>
              <a:off x="5476" y="1492"/>
              <a:ext cx="21" cy="24"/>
            </a:xfrm>
            <a:custGeom>
              <a:avLst/>
              <a:gdLst>
                <a:gd name="T0" fmla="*/ 18 w 21"/>
                <a:gd name="T1" fmla="*/ 0 h 24"/>
                <a:gd name="T2" fmla="*/ 15 w 21"/>
                <a:gd name="T3" fmla="*/ 3 h 24"/>
                <a:gd name="T4" fmla="*/ 7 w 21"/>
                <a:gd name="T5" fmla="*/ 6 h 24"/>
                <a:gd name="T6" fmla="*/ 4 w 21"/>
                <a:gd name="T7" fmla="*/ 8 h 24"/>
                <a:gd name="T8" fmla="*/ 7 w 21"/>
                <a:gd name="T9" fmla="*/ 9 h 24"/>
                <a:gd name="T10" fmla="*/ 0 w 21"/>
                <a:gd name="T11" fmla="*/ 24 h 24"/>
                <a:gd name="T12" fmla="*/ 12 w 21"/>
                <a:gd name="T13" fmla="*/ 14 h 24"/>
                <a:gd name="T14" fmla="*/ 18 w 21"/>
                <a:gd name="T15" fmla="*/ 12 h 24"/>
                <a:gd name="T16" fmla="*/ 21 w 21"/>
                <a:gd name="T17" fmla="*/ 8 h 24"/>
                <a:gd name="T18" fmla="*/ 21 w 21"/>
                <a:gd name="T19" fmla="*/ 3 h 24"/>
                <a:gd name="T20" fmla="*/ 19 w 21"/>
                <a:gd name="T21" fmla="*/ 0 h 24"/>
                <a:gd name="T22" fmla="*/ 18 w 21"/>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24"/>
                <a:gd name="T38" fmla="*/ 21 w 21"/>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24">
                  <a:moveTo>
                    <a:pt x="18" y="0"/>
                  </a:moveTo>
                  <a:lnTo>
                    <a:pt x="15" y="3"/>
                  </a:lnTo>
                  <a:lnTo>
                    <a:pt x="7" y="6"/>
                  </a:lnTo>
                  <a:lnTo>
                    <a:pt x="4" y="8"/>
                  </a:lnTo>
                  <a:lnTo>
                    <a:pt x="7" y="9"/>
                  </a:lnTo>
                  <a:lnTo>
                    <a:pt x="0" y="24"/>
                  </a:lnTo>
                  <a:lnTo>
                    <a:pt x="12" y="14"/>
                  </a:lnTo>
                  <a:lnTo>
                    <a:pt x="18" y="12"/>
                  </a:lnTo>
                  <a:lnTo>
                    <a:pt x="21" y="8"/>
                  </a:lnTo>
                  <a:lnTo>
                    <a:pt x="21" y="3"/>
                  </a:lnTo>
                  <a:lnTo>
                    <a:pt x="19" y="0"/>
                  </a:lnTo>
                  <a:lnTo>
                    <a:pt x="18" y="0"/>
                  </a:lnTo>
                  <a:close/>
                </a:path>
              </a:pathLst>
            </a:custGeom>
            <a:grpFill/>
            <a:ln w="1905">
              <a:noFill/>
              <a:round/>
              <a:headEnd/>
              <a:tailEnd/>
            </a:ln>
          </p:spPr>
          <p:txBody>
            <a:bodyPr/>
            <a:lstStyle/>
            <a:p>
              <a:endParaRPr lang="en-GB">
                <a:solidFill>
                  <a:srgbClr val="000000"/>
                </a:solidFill>
                <a:latin typeface="Arial"/>
              </a:endParaRPr>
            </a:p>
          </p:txBody>
        </p:sp>
        <p:sp>
          <p:nvSpPr>
            <p:cNvPr id="212" name="Freeform 208"/>
            <p:cNvSpPr>
              <a:spLocks/>
            </p:cNvSpPr>
            <p:nvPr/>
          </p:nvSpPr>
          <p:spPr bwMode="auto">
            <a:xfrm>
              <a:off x="5357" y="1736"/>
              <a:ext cx="5" cy="6"/>
            </a:xfrm>
            <a:custGeom>
              <a:avLst/>
              <a:gdLst>
                <a:gd name="T0" fmla="*/ 5 w 5"/>
                <a:gd name="T1" fmla="*/ 2 h 6"/>
                <a:gd name="T2" fmla="*/ 5 w 5"/>
                <a:gd name="T3" fmla="*/ 0 h 6"/>
                <a:gd name="T4" fmla="*/ 0 w 5"/>
                <a:gd name="T5" fmla="*/ 5 h 6"/>
                <a:gd name="T6" fmla="*/ 0 w 5"/>
                <a:gd name="T7" fmla="*/ 6 h 6"/>
                <a:gd name="T8" fmla="*/ 3 w 5"/>
                <a:gd name="T9" fmla="*/ 6 h 6"/>
                <a:gd name="T10" fmla="*/ 5 w 5"/>
                <a:gd name="T11" fmla="*/ 2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2"/>
                  </a:moveTo>
                  <a:lnTo>
                    <a:pt x="5" y="0"/>
                  </a:lnTo>
                  <a:lnTo>
                    <a:pt x="0" y="5"/>
                  </a:lnTo>
                  <a:lnTo>
                    <a:pt x="0" y="6"/>
                  </a:lnTo>
                  <a:lnTo>
                    <a:pt x="3" y="6"/>
                  </a:lnTo>
                  <a:lnTo>
                    <a:pt x="5" y="2"/>
                  </a:lnTo>
                  <a:close/>
                </a:path>
              </a:pathLst>
            </a:custGeom>
            <a:grpFill/>
            <a:ln w="1905">
              <a:noFill/>
              <a:round/>
              <a:headEnd/>
              <a:tailEnd/>
            </a:ln>
          </p:spPr>
          <p:txBody>
            <a:bodyPr/>
            <a:lstStyle/>
            <a:p>
              <a:endParaRPr lang="en-GB">
                <a:solidFill>
                  <a:srgbClr val="000000"/>
                </a:solidFill>
                <a:latin typeface="Arial"/>
              </a:endParaRPr>
            </a:p>
          </p:txBody>
        </p:sp>
        <p:sp>
          <p:nvSpPr>
            <p:cNvPr id="213" name="Freeform 209"/>
            <p:cNvSpPr>
              <a:spLocks/>
            </p:cNvSpPr>
            <p:nvPr/>
          </p:nvSpPr>
          <p:spPr bwMode="auto">
            <a:xfrm>
              <a:off x="5354" y="1741"/>
              <a:ext cx="2" cy="1"/>
            </a:xfrm>
            <a:custGeom>
              <a:avLst/>
              <a:gdLst>
                <a:gd name="T0" fmla="*/ 0 w 2"/>
                <a:gd name="T1" fmla="*/ 0 h 1"/>
                <a:gd name="T2" fmla="*/ 2 w 2"/>
                <a:gd name="T3" fmla="*/ 1 h 1"/>
                <a:gd name="T4" fmla="*/ 2 w 2"/>
                <a:gd name="T5" fmla="*/ 0 h 1"/>
                <a:gd name="T6" fmla="*/ 0 w 2"/>
                <a:gd name="T7" fmla="*/ 0 h 1"/>
                <a:gd name="T8" fmla="*/ 0 60000 65536"/>
                <a:gd name="T9" fmla="*/ 0 60000 65536"/>
                <a:gd name="T10" fmla="*/ 0 60000 65536"/>
                <a:gd name="T11" fmla="*/ 0 60000 65536"/>
                <a:gd name="T12" fmla="*/ 0 w 2"/>
                <a:gd name="T13" fmla="*/ 0 h 1"/>
                <a:gd name="T14" fmla="*/ 2 w 2"/>
                <a:gd name="T15" fmla="*/ 1 h 1"/>
              </a:gdLst>
              <a:ahLst/>
              <a:cxnLst>
                <a:cxn ang="T8">
                  <a:pos x="T0" y="T1"/>
                </a:cxn>
                <a:cxn ang="T9">
                  <a:pos x="T2" y="T3"/>
                </a:cxn>
                <a:cxn ang="T10">
                  <a:pos x="T4" y="T5"/>
                </a:cxn>
                <a:cxn ang="T11">
                  <a:pos x="T6" y="T7"/>
                </a:cxn>
              </a:cxnLst>
              <a:rect l="T12" t="T13" r="T14" b="T15"/>
              <a:pathLst>
                <a:path w="2" h="1">
                  <a:moveTo>
                    <a:pt x="0" y="0"/>
                  </a:moveTo>
                  <a:lnTo>
                    <a:pt x="2" y="1"/>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14" name="Freeform 210"/>
            <p:cNvSpPr>
              <a:spLocks/>
            </p:cNvSpPr>
            <p:nvPr/>
          </p:nvSpPr>
          <p:spPr bwMode="auto">
            <a:xfrm>
              <a:off x="5329" y="1768"/>
              <a:ext cx="4" cy="9"/>
            </a:xfrm>
            <a:custGeom>
              <a:avLst/>
              <a:gdLst>
                <a:gd name="T0" fmla="*/ 4 w 4"/>
                <a:gd name="T1" fmla="*/ 0 h 9"/>
                <a:gd name="T2" fmla="*/ 0 w 4"/>
                <a:gd name="T3" fmla="*/ 9 h 9"/>
                <a:gd name="T4" fmla="*/ 3 w 4"/>
                <a:gd name="T5" fmla="*/ 7 h 9"/>
                <a:gd name="T6" fmla="*/ 4 w 4"/>
                <a:gd name="T7" fmla="*/ 0 h 9"/>
                <a:gd name="T8" fmla="*/ 0 60000 65536"/>
                <a:gd name="T9" fmla="*/ 0 60000 65536"/>
                <a:gd name="T10" fmla="*/ 0 60000 65536"/>
                <a:gd name="T11" fmla="*/ 0 60000 65536"/>
                <a:gd name="T12" fmla="*/ 0 w 4"/>
                <a:gd name="T13" fmla="*/ 0 h 9"/>
                <a:gd name="T14" fmla="*/ 4 w 4"/>
                <a:gd name="T15" fmla="*/ 9 h 9"/>
              </a:gdLst>
              <a:ahLst/>
              <a:cxnLst>
                <a:cxn ang="T8">
                  <a:pos x="T0" y="T1"/>
                </a:cxn>
                <a:cxn ang="T9">
                  <a:pos x="T2" y="T3"/>
                </a:cxn>
                <a:cxn ang="T10">
                  <a:pos x="T4" y="T5"/>
                </a:cxn>
                <a:cxn ang="T11">
                  <a:pos x="T6" y="T7"/>
                </a:cxn>
              </a:cxnLst>
              <a:rect l="T12" t="T13" r="T14" b="T15"/>
              <a:pathLst>
                <a:path w="4" h="9">
                  <a:moveTo>
                    <a:pt x="4" y="0"/>
                  </a:moveTo>
                  <a:lnTo>
                    <a:pt x="0" y="9"/>
                  </a:lnTo>
                  <a:lnTo>
                    <a:pt x="3" y="7"/>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215" name="Freeform 211"/>
            <p:cNvSpPr>
              <a:spLocks/>
            </p:cNvSpPr>
            <p:nvPr/>
          </p:nvSpPr>
          <p:spPr bwMode="auto">
            <a:xfrm>
              <a:off x="5321" y="1787"/>
              <a:ext cx="3" cy="5"/>
            </a:xfrm>
            <a:custGeom>
              <a:avLst/>
              <a:gdLst>
                <a:gd name="T0" fmla="*/ 2 w 3"/>
                <a:gd name="T1" fmla="*/ 0 h 5"/>
                <a:gd name="T2" fmla="*/ 0 w 3"/>
                <a:gd name="T3" fmla="*/ 5 h 5"/>
                <a:gd name="T4" fmla="*/ 2 w 3"/>
                <a:gd name="T5" fmla="*/ 3 h 5"/>
                <a:gd name="T6" fmla="*/ 3 w 3"/>
                <a:gd name="T7" fmla="*/ 2 h 5"/>
                <a:gd name="T8" fmla="*/ 2 w 3"/>
                <a:gd name="T9" fmla="*/ 0 h 5"/>
                <a:gd name="T10" fmla="*/ 0 60000 65536"/>
                <a:gd name="T11" fmla="*/ 0 60000 65536"/>
                <a:gd name="T12" fmla="*/ 0 60000 65536"/>
                <a:gd name="T13" fmla="*/ 0 60000 65536"/>
                <a:gd name="T14" fmla="*/ 0 60000 65536"/>
                <a:gd name="T15" fmla="*/ 0 w 3"/>
                <a:gd name="T16" fmla="*/ 0 h 5"/>
                <a:gd name="T17" fmla="*/ 3 w 3"/>
                <a:gd name="T18" fmla="*/ 5 h 5"/>
              </a:gdLst>
              <a:ahLst/>
              <a:cxnLst>
                <a:cxn ang="T10">
                  <a:pos x="T0" y="T1"/>
                </a:cxn>
                <a:cxn ang="T11">
                  <a:pos x="T2" y="T3"/>
                </a:cxn>
                <a:cxn ang="T12">
                  <a:pos x="T4" y="T5"/>
                </a:cxn>
                <a:cxn ang="T13">
                  <a:pos x="T6" y="T7"/>
                </a:cxn>
                <a:cxn ang="T14">
                  <a:pos x="T8" y="T9"/>
                </a:cxn>
              </a:cxnLst>
              <a:rect l="T15" t="T16" r="T17" b="T18"/>
              <a:pathLst>
                <a:path w="3" h="5">
                  <a:moveTo>
                    <a:pt x="2" y="0"/>
                  </a:moveTo>
                  <a:lnTo>
                    <a:pt x="0" y="5"/>
                  </a:lnTo>
                  <a:lnTo>
                    <a:pt x="2" y="3"/>
                  </a:lnTo>
                  <a:lnTo>
                    <a:pt x="3" y="2"/>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16" name="Freeform 212"/>
            <p:cNvSpPr>
              <a:spLocks/>
            </p:cNvSpPr>
            <p:nvPr/>
          </p:nvSpPr>
          <p:spPr bwMode="auto">
            <a:xfrm>
              <a:off x="5282" y="1832"/>
              <a:ext cx="8" cy="8"/>
            </a:xfrm>
            <a:custGeom>
              <a:avLst/>
              <a:gdLst>
                <a:gd name="T0" fmla="*/ 8 w 8"/>
                <a:gd name="T1" fmla="*/ 0 h 8"/>
                <a:gd name="T2" fmla="*/ 8 w 8"/>
                <a:gd name="T3" fmla="*/ 2 h 8"/>
                <a:gd name="T4" fmla="*/ 2 w 8"/>
                <a:gd name="T5" fmla="*/ 8 h 8"/>
                <a:gd name="T6" fmla="*/ 0 w 8"/>
                <a:gd name="T7" fmla="*/ 8 h 8"/>
                <a:gd name="T8" fmla="*/ 2 w 8"/>
                <a:gd name="T9" fmla="*/ 5 h 8"/>
                <a:gd name="T10" fmla="*/ 5 w 8"/>
                <a:gd name="T11" fmla="*/ 3 h 8"/>
                <a:gd name="T12" fmla="*/ 6 w 8"/>
                <a:gd name="T13" fmla="*/ 0 h 8"/>
                <a:gd name="T14" fmla="*/ 8 w 8"/>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8"/>
                <a:gd name="T26" fmla="*/ 8 w 8"/>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8">
                  <a:moveTo>
                    <a:pt x="8" y="0"/>
                  </a:moveTo>
                  <a:lnTo>
                    <a:pt x="8" y="2"/>
                  </a:lnTo>
                  <a:lnTo>
                    <a:pt x="2" y="8"/>
                  </a:lnTo>
                  <a:lnTo>
                    <a:pt x="0" y="8"/>
                  </a:lnTo>
                  <a:lnTo>
                    <a:pt x="2" y="5"/>
                  </a:lnTo>
                  <a:lnTo>
                    <a:pt x="5" y="3"/>
                  </a:lnTo>
                  <a:lnTo>
                    <a:pt x="6" y="0"/>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217" name="Freeform 213"/>
            <p:cNvSpPr>
              <a:spLocks/>
            </p:cNvSpPr>
            <p:nvPr/>
          </p:nvSpPr>
          <p:spPr bwMode="auto">
            <a:xfrm>
              <a:off x="5247" y="1853"/>
              <a:ext cx="15" cy="17"/>
            </a:xfrm>
            <a:custGeom>
              <a:avLst/>
              <a:gdLst>
                <a:gd name="T0" fmla="*/ 15 w 15"/>
                <a:gd name="T1" fmla="*/ 2 h 17"/>
                <a:gd name="T2" fmla="*/ 15 w 15"/>
                <a:gd name="T3" fmla="*/ 3 h 17"/>
                <a:gd name="T4" fmla="*/ 1 w 15"/>
                <a:gd name="T5" fmla="*/ 15 h 17"/>
                <a:gd name="T6" fmla="*/ 0 w 15"/>
                <a:gd name="T7" fmla="*/ 17 h 17"/>
                <a:gd name="T8" fmla="*/ 0 w 15"/>
                <a:gd name="T9" fmla="*/ 12 h 17"/>
                <a:gd name="T10" fmla="*/ 13 w 15"/>
                <a:gd name="T11" fmla="*/ 0 h 17"/>
                <a:gd name="T12" fmla="*/ 15 w 15"/>
                <a:gd name="T13" fmla="*/ 0 h 17"/>
                <a:gd name="T14" fmla="*/ 15 w 15"/>
                <a:gd name="T15" fmla="*/ 2 h 17"/>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7"/>
                <a:gd name="T26" fmla="*/ 15 w 15"/>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7">
                  <a:moveTo>
                    <a:pt x="15" y="2"/>
                  </a:moveTo>
                  <a:lnTo>
                    <a:pt x="15" y="3"/>
                  </a:lnTo>
                  <a:lnTo>
                    <a:pt x="1" y="15"/>
                  </a:lnTo>
                  <a:lnTo>
                    <a:pt x="0" y="17"/>
                  </a:lnTo>
                  <a:lnTo>
                    <a:pt x="0" y="12"/>
                  </a:lnTo>
                  <a:lnTo>
                    <a:pt x="13" y="0"/>
                  </a:lnTo>
                  <a:lnTo>
                    <a:pt x="15" y="0"/>
                  </a:lnTo>
                  <a:lnTo>
                    <a:pt x="15" y="2"/>
                  </a:lnTo>
                  <a:close/>
                </a:path>
              </a:pathLst>
            </a:custGeom>
            <a:grpFill/>
            <a:ln w="1905">
              <a:noFill/>
              <a:round/>
              <a:headEnd/>
              <a:tailEnd/>
            </a:ln>
          </p:spPr>
          <p:txBody>
            <a:bodyPr/>
            <a:lstStyle/>
            <a:p>
              <a:endParaRPr lang="en-GB">
                <a:solidFill>
                  <a:srgbClr val="000000"/>
                </a:solidFill>
                <a:latin typeface="Arial"/>
              </a:endParaRPr>
            </a:p>
          </p:txBody>
        </p:sp>
        <p:sp>
          <p:nvSpPr>
            <p:cNvPr id="218" name="Freeform 214"/>
            <p:cNvSpPr>
              <a:spLocks/>
            </p:cNvSpPr>
            <p:nvPr/>
          </p:nvSpPr>
          <p:spPr bwMode="auto">
            <a:xfrm>
              <a:off x="5203" y="1871"/>
              <a:ext cx="32" cy="25"/>
            </a:xfrm>
            <a:custGeom>
              <a:avLst/>
              <a:gdLst>
                <a:gd name="T0" fmla="*/ 32 w 32"/>
                <a:gd name="T1" fmla="*/ 3 h 25"/>
                <a:gd name="T2" fmla="*/ 32 w 32"/>
                <a:gd name="T3" fmla="*/ 2 h 25"/>
                <a:gd name="T4" fmla="*/ 32 w 32"/>
                <a:gd name="T5" fmla="*/ 3 h 25"/>
                <a:gd name="T6" fmla="*/ 17 w 32"/>
                <a:gd name="T7" fmla="*/ 13 h 25"/>
                <a:gd name="T8" fmla="*/ 14 w 32"/>
                <a:gd name="T9" fmla="*/ 13 h 25"/>
                <a:gd name="T10" fmla="*/ 12 w 32"/>
                <a:gd name="T11" fmla="*/ 15 h 25"/>
                <a:gd name="T12" fmla="*/ 11 w 32"/>
                <a:gd name="T13" fmla="*/ 18 h 25"/>
                <a:gd name="T14" fmla="*/ 2 w 32"/>
                <a:gd name="T15" fmla="*/ 25 h 25"/>
                <a:gd name="T16" fmla="*/ 0 w 32"/>
                <a:gd name="T17" fmla="*/ 25 h 25"/>
                <a:gd name="T18" fmla="*/ 3 w 32"/>
                <a:gd name="T19" fmla="*/ 18 h 25"/>
                <a:gd name="T20" fmla="*/ 5 w 32"/>
                <a:gd name="T21" fmla="*/ 16 h 25"/>
                <a:gd name="T22" fmla="*/ 11 w 32"/>
                <a:gd name="T23" fmla="*/ 9 h 25"/>
                <a:gd name="T24" fmla="*/ 14 w 32"/>
                <a:gd name="T25" fmla="*/ 9 h 25"/>
                <a:gd name="T26" fmla="*/ 15 w 32"/>
                <a:gd name="T27" fmla="*/ 5 h 25"/>
                <a:gd name="T28" fmla="*/ 17 w 32"/>
                <a:gd name="T29" fmla="*/ 5 h 25"/>
                <a:gd name="T30" fmla="*/ 18 w 32"/>
                <a:gd name="T31" fmla="*/ 5 h 25"/>
                <a:gd name="T32" fmla="*/ 18 w 32"/>
                <a:gd name="T33" fmla="*/ 6 h 25"/>
                <a:gd name="T34" fmla="*/ 21 w 32"/>
                <a:gd name="T35" fmla="*/ 6 h 25"/>
                <a:gd name="T36" fmla="*/ 27 w 32"/>
                <a:gd name="T37" fmla="*/ 0 h 25"/>
                <a:gd name="T38" fmla="*/ 30 w 32"/>
                <a:gd name="T39" fmla="*/ 0 h 25"/>
                <a:gd name="T40" fmla="*/ 32 w 32"/>
                <a:gd name="T41" fmla="*/ 0 h 25"/>
                <a:gd name="T42" fmla="*/ 32 w 32"/>
                <a:gd name="T43" fmla="*/ 3 h 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2"/>
                <a:gd name="T67" fmla="*/ 0 h 25"/>
                <a:gd name="T68" fmla="*/ 32 w 32"/>
                <a:gd name="T69" fmla="*/ 25 h 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2" h="25">
                  <a:moveTo>
                    <a:pt x="32" y="3"/>
                  </a:moveTo>
                  <a:lnTo>
                    <a:pt x="32" y="2"/>
                  </a:lnTo>
                  <a:lnTo>
                    <a:pt x="32" y="3"/>
                  </a:lnTo>
                  <a:lnTo>
                    <a:pt x="17" y="13"/>
                  </a:lnTo>
                  <a:lnTo>
                    <a:pt x="14" y="13"/>
                  </a:lnTo>
                  <a:lnTo>
                    <a:pt x="12" y="15"/>
                  </a:lnTo>
                  <a:lnTo>
                    <a:pt x="11" y="18"/>
                  </a:lnTo>
                  <a:lnTo>
                    <a:pt x="2" y="25"/>
                  </a:lnTo>
                  <a:lnTo>
                    <a:pt x="0" y="25"/>
                  </a:lnTo>
                  <a:lnTo>
                    <a:pt x="3" y="18"/>
                  </a:lnTo>
                  <a:lnTo>
                    <a:pt x="5" y="16"/>
                  </a:lnTo>
                  <a:lnTo>
                    <a:pt x="11" y="9"/>
                  </a:lnTo>
                  <a:lnTo>
                    <a:pt x="14" y="9"/>
                  </a:lnTo>
                  <a:lnTo>
                    <a:pt x="15" y="5"/>
                  </a:lnTo>
                  <a:lnTo>
                    <a:pt x="17" y="5"/>
                  </a:lnTo>
                  <a:lnTo>
                    <a:pt x="18" y="5"/>
                  </a:lnTo>
                  <a:lnTo>
                    <a:pt x="18" y="6"/>
                  </a:lnTo>
                  <a:lnTo>
                    <a:pt x="21" y="6"/>
                  </a:lnTo>
                  <a:lnTo>
                    <a:pt x="27" y="0"/>
                  </a:lnTo>
                  <a:lnTo>
                    <a:pt x="30" y="0"/>
                  </a:lnTo>
                  <a:lnTo>
                    <a:pt x="32" y="0"/>
                  </a:lnTo>
                  <a:lnTo>
                    <a:pt x="32" y="3"/>
                  </a:lnTo>
                  <a:close/>
                </a:path>
              </a:pathLst>
            </a:custGeom>
            <a:grpFill/>
            <a:ln w="1905">
              <a:noFill/>
              <a:round/>
              <a:headEnd/>
              <a:tailEnd/>
            </a:ln>
          </p:spPr>
          <p:txBody>
            <a:bodyPr/>
            <a:lstStyle/>
            <a:p>
              <a:endParaRPr lang="en-GB">
                <a:solidFill>
                  <a:srgbClr val="000000"/>
                </a:solidFill>
                <a:latin typeface="Arial"/>
              </a:endParaRPr>
            </a:p>
          </p:txBody>
        </p:sp>
        <p:sp>
          <p:nvSpPr>
            <p:cNvPr id="219" name="Freeform 215"/>
            <p:cNvSpPr>
              <a:spLocks/>
            </p:cNvSpPr>
            <p:nvPr/>
          </p:nvSpPr>
          <p:spPr bwMode="auto">
            <a:xfrm>
              <a:off x="5196" y="1910"/>
              <a:ext cx="6" cy="3"/>
            </a:xfrm>
            <a:custGeom>
              <a:avLst/>
              <a:gdLst>
                <a:gd name="T0" fmla="*/ 4 w 6"/>
                <a:gd name="T1" fmla="*/ 0 h 3"/>
                <a:gd name="T2" fmla="*/ 6 w 6"/>
                <a:gd name="T3" fmla="*/ 1 h 3"/>
                <a:gd name="T4" fmla="*/ 4 w 6"/>
                <a:gd name="T5" fmla="*/ 1 h 3"/>
                <a:gd name="T6" fmla="*/ 1 w 6"/>
                <a:gd name="T7" fmla="*/ 3 h 3"/>
                <a:gd name="T8" fmla="*/ 0 w 6"/>
                <a:gd name="T9" fmla="*/ 3 h 3"/>
                <a:gd name="T10" fmla="*/ 1 w 6"/>
                <a:gd name="T11" fmla="*/ 1 h 3"/>
                <a:gd name="T12" fmla="*/ 4 w 6"/>
                <a:gd name="T13" fmla="*/ 0 h 3"/>
                <a:gd name="T14" fmla="*/ 0 60000 65536"/>
                <a:gd name="T15" fmla="*/ 0 60000 65536"/>
                <a:gd name="T16" fmla="*/ 0 60000 65536"/>
                <a:gd name="T17" fmla="*/ 0 60000 65536"/>
                <a:gd name="T18" fmla="*/ 0 60000 65536"/>
                <a:gd name="T19" fmla="*/ 0 60000 65536"/>
                <a:gd name="T20" fmla="*/ 0 60000 65536"/>
                <a:gd name="T21" fmla="*/ 0 w 6"/>
                <a:gd name="T22" fmla="*/ 0 h 3"/>
                <a:gd name="T23" fmla="*/ 6 w 6"/>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
                  <a:moveTo>
                    <a:pt x="4" y="0"/>
                  </a:moveTo>
                  <a:lnTo>
                    <a:pt x="6" y="1"/>
                  </a:lnTo>
                  <a:lnTo>
                    <a:pt x="4" y="1"/>
                  </a:lnTo>
                  <a:lnTo>
                    <a:pt x="1" y="3"/>
                  </a:lnTo>
                  <a:lnTo>
                    <a:pt x="0" y="3"/>
                  </a:lnTo>
                  <a:lnTo>
                    <a:pt x="1" y="1"/>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220" name="Freeform 216"/>
            <p:cNvSpPr>
              <a:spLocks/>
            </p:cNvSpPr>
            <p:nvPr/>
          </p:nvSpPr>
          <p:spPr bwMode="auto">
            <a:xfrm>
              <a:off x="5178" y="1895"/>
              <a:ext cx="15" cy="19"/>
            </a:xfrm>
            <a:custGeom>
              <a:avLst/>
              <a:gdLst>
                <a:gd name="T0" fmla="*/ 10 w 15"/>
                <a:gd name="T1" fmla="*/ 1 h 19"/>
                <a:gd name="T2" fmla="*/ 10 w 15"/>
                <a:gd name="T3" fmla="*/ 0 h 19"/>
                <a:gd name="T4" fmla="*/ 13 w 15"/>
                <a:gd name="T5" fmla="*/ 1 h 19"/>
                <a:gd name="T6" fmla="*/ 15 w 15"/>
                <a:gd name="T7" fmla="*/ 4 h 19"/>
                <a:gd name="T8" fmla="*/ 0 w 15"/>
                <a:gd name="T9" fmla="*/ 19 h 19"/>
                <a:gd name="T10" fmla="*/ 0 w 15"/>
                <a:gd name="T11" fmla="*/ 16 h 19"/>
                <a:gd name="T12" fmla="*/ 9 w 15"/>
                <a:gd name="T13" fmla="*/ 4 h 19"/>
                <a:gd name="T14" fmla="*/ 9 w 15"/>
                <a:gd name="T15" fmla="*/ 1 h 19"/>
                <a:gd name="T16" fmla="*/ 10 w 15"/>
                <a:gd name="T17" fmla="*/ 1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9"/>
                <a:gd name="T29" fmla="*/ 15 w 15"/>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9">
                  <a:moveTo>
                    <a:pt x="10" y="1"/>
                  </a:moveTo>
                  <a:lnTo>
                    <a:pt x="10" y="0"/>
                  </a:lnTo>
                  <a:lnTo>
                    <a:pt x="13" y="1"/>
                  </a:lnTo>
                  <a:lnTo>
                    <a:pt x="15" y="4"/>
                  </a:lnTo>
                  <a:lnTo>
                    <a:pt x="0" y="19"/>
                  </a:lnTo>
                  <a:lnTo>
                    <a:pt x="0" y="16"/>
                  </a:lnTo>
                  <a:lnTo>
                    <a:pt x="9" y="4"/>
                  </a:lnTo>
                  <a:lnTo>
                    <a:pt x="9" y="1"/>
                  </a:lnTo>
                  <a:lnTo>
                    <a:pt x="10" y="1"/>
                  </a:lnTo>
                  <a:close/>
                </a:path>
              </a:pathLst>
            </a:custGeom>
            <a:grpFill/>
            <a:ln w="1905">
              <a:noFill/>
              <a:round/>
              <a:headEnd/>
              <a:tailEnd/>
            </a:ln>
          </p:spPr>
          <p:txBody>
            <a:bodyPr/>
            <a:lstStyle/>
            <a:p>
              <a:endParaRPr lang="en-GB">
                <a:solidFill>
                  <a:srgbClr val="000000"/>
                </a:solidFill>
                <a:latin typeface="Arial"/>
              </a:endParaRPr>
            </a:p>
          </p:txBody>
        </p:sp>
        <p:sp>
          <p:nvSpPr>
            <p:cNvPr id="221" name="Freeform 217"/>
            <p:cNvSpPr>
              <a:spLocks/>
            </p:cNvSpPr>
            <p:nvPr/>
          </p:nvSpPr>
          <p:spPr bwMode="auto">
            <a:xfrm>
              <a:off x="5518" y="1612"/>
              <a:ext cx="7" cy="14"/>
            </a:xfrm>
            <a:custGeom>
              <a:avLst/>
              <a:gdLst>
                <a:gd name="T0" fmla="*/ 2 w 7"/>
                <a:gd name="T1" fmla="*/ 0 h 14"/>
                <a:gd name="T2" fmla="*/ 5 w 7"/>
                <a:gd name="T3" fmla="*/ 2 h 14"/>
                <a:gd name="T4" fmla="*/ 5 w 7"/>
                <a:gd name="T5" fmla="*/ 5 h 14"/>
                <a:gd name="T6" fmla="*/ 5 w 7"/>
                <a:gd name="T7" fmla="*/ 6 h 14"/>
                <a:gd name="T8" fmla="*/ 7 w 7"/>
                <a:gd name="T9" fmla="*/ 6 h 14"/>
                <a:gd name="T10" fmla="*/ 7 w 7"/>
                <a:gd name="T11" fmla="*/ 9 h 14"/>
                <a:gd name="T12" fmla="*/ 5 w 7"/>
                <a:gd name="T13" fmla="*/ 14 h 14"/>
                <a:gd name="T14" fmla="*/ 0 w 7"/>
                <a:gd name="T15" fmla="*/ 2 h 14"/>
                <a:gd name="T16" fmla="*/ 0 w 7"/>
                <a:gd name="T17" fmla="*/ 0 h 14"/>
                <a:gd name="T18" fmla="*/ 2 w 7"/>
                <a:gd name="T19" fmla="*/ 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14"/>
                <a:gd name="T32" fmla="*/ 7 w 7"/>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14">
                  <a:moveTo>
                    <a:pt x="2" y="0"/>
                  </a:moveTo>
                  <a:lnTo>
                    <a:pt x="5" y="2"/>
                  </a:lnTo>
                  <a:lnTo>
                    <a:pt x="5" y="5"/>
                  </a:lnTo>
                  <a:lnTo>
                    <a:pt x="5" y="6"/>
                  </a:lnTo>
                  <a:lnTo>
                    <a:pt x="7" y="6"/>
                  </a:lnTo>
                  <a:lnTo>
                    <a:pt x="7" y="9"/>
                  </a:lnTo>
                  <a:lnTo>
                    <a:pt x="5" y="14"/>
                  </a:lnTo>
                  <a:lnTo>
                    <a:pt x="0" y="2"/>
                  </a:lnTo>
                  <a:lnTo>
                    <a:pt x="0"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22" name="Freeform 218"/>
            <p:cNvSpPr>
              <a:spLocks/>
            </p:cNvSpPr>
            <p:nvPr/>
          </p:nvSpPr>
          <p:spPr bwMode="auto">
            <a:xfrm>
              <a:off x="5007" y="832"/>
              <a:ext cx="15" cy="21"/>
            </a:xfrm>
            <a:custGeom>
              <a:avLst/>
              <a:gdLst>
                <a:gd name="T0" fmla="*/ 11 w 15"/>
                <a:gd name="T1" fmla="*/ 11 h 21"/>
                <a:gd name="T2" fmla="*/ 12 w 15"/>
                <a:gd name="T3" fmla="*/ 14 h 21"/>
                <a:gd name="T4" fmla="*/ 14 w 15"/>
                <a:gd name="T5" fmla="*/ 15 h 21"/>
                <a:gd name="T6" fmla="*/ 15 w 15"/>
                <a:gd name="T7" fmla="*/ 17 h 21"/>
                <a:gd name="T8" fmla="*/ 14 w 15"/>
                <a:gd name="T9" fmla="*/ 21 h 21"/>
                <a:gd name="T10" fmla="*/ 12 w 15"/>
                <a:gd name="T11" fmla="*/ 21 h 21"/>
                <a:gd name="T12" fmla="*/ 11 w 15"/>
                <a:gd name="T13" fmla="*/ 17 h 21"/>
                <a:gd name="T14" fmla="*/ 6 w 15"/>
                <a:gd name="T15" fmla="*/ 12 h 21"/>
                <a:gd name="T16" fmla="*/ 5 w 15"/>
                <a:gd name="T17" fmla="*/ 9 h 21"/>
                <a:gd name="T18" fmla="*/ 0 w 15"/>
                <a:gd name="T19" fmla="*/ 3 h 21"/>
                <a:gd name="T20" fmla="*/ 2 w 15"/>
                <a:gd name="T21" fmla="*/ 0 h 21"/>
                <a:gd name="T22" fmla="*/ 3 w 15"/>
                <a:gd name="T23" fmla="*/ 0 h 21"/>
                <a:gd name="T24" fmla="*/ 5 w 15"/>
                <a:gd name="T25" fmla="*/ 5 h 21"/>
                <a:gd name="T26" fmla="*/ 11 w 15"/>
                <a:gd name="T27" fmla="*/ 11 h 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21"/>
                <a:gd name="T44" fmla="*/ 15 w 15"/>
                <a:gd name="T45" fmla="*/ 21 h 2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21">
                  <a:moveTo>
                    <a:pt x="11" y="11"/>
                  </a:moveTo>
                  <a:lnTo>
                    <a:pt x="12" y="14"/>
                  </a:lnTo>
                  <a:lnTo>
                    <a:pt x="14" y="15"/>
                  </a:lnTo>
                  <a:lnTo>
                    <a:pt x="15" y="17"/>
                  </a:lnTo>
                  <a:lnTo>
                    <a:pt x="14" y="21"/>
                  </a:lnTo>
                  <a:lnTo>
                    <a:pt x="12" y="21"/>
                  </a:lnTo>
                  <a:lnTo>
                    <a:pt x="11" y="17"/>
                  </a:lnTo>
                  <a:lnTo>
                    <a:pt x="6" y="12"/>
                  </a:lnTo>
                  <a:lnTo>
                    <a:pt x="5" y="9"/>
                  </a:lnTo>
                  <a:lnTo>
                    <a:pt x="0" y="3"/>
                  </a:lnTo>
                  <a:lnTo>
                    <a:pt x="2" y="0"/>
                  </a:lnTo>
                  <a:lnTo>
                    <a:pt x="3" y="0"/>
                  </a:lnTo>
                  <a:lnTo>
                    <a:pt x="5" y="5"/>
                  </a:lnTo>
                  <a:lnTo>
                    <a:pt x="11" y="11"/>
                  </a:lnTo>
                  <a:close/>
                </a:path>
              </a:pathLst>
            </a:custGeom>
            <a:grpFill/>
            <a:ln w="1905">
              <a:noFill/>
              <a:round/>
              <a:headEnd/>
              <a:tailEnd/>
            </a:ln>
          </p:spPr>
          <p:txBody>
            <a:bodyPr/>
            <a:lstStyle/>
            <a:p>
              <a:endParaRPr lang="en-GB">
                <a:solidFill>
                  <a:srgbClr val="000000"/>
                </a:solidFill>
                <a:latin typeface="Arial"/>
              </a:endParaRPr>
            </a:p>
          </p:txBody>
        </p:sp>
        <p:sp>
          <p:nvSpPr>
            <p:cNvPr id="223" name="Freeform 219"/>
            <p:cNvSpPr>
              <a:spLocks/>
            </p:cNvSpPr>
            <p:nvPr/>
          </p:nvSpPr>
          <p:spPr bwMode="auto">
            <a:xfrm>
              <a:off x="5007" y="727"/>
              <a:ext cx="11" cy="33"/>
            </a:xfrm>
            <a:custGeom>
              <a:avLst/>
              <a:gdLst>
                <a:gd name="T0" fmla="*/ 8 w 11"/>
                <a:gd name="T1" fmla="*/ 20 h 33"/>
                <a:gd name="T2" fmla="*/ 8 w 11"/>
                <a:gd name="T3" fmla="*/ 24 h 33"/>
                <a:gd name="T4" fmla="*/ 6 w 11"/>
                <a:gd name="T5" fmla="*/ 26 h 33"/>
                <a:gd name="T6" fmla="*/ 8 w 11"/>
                <a:gd name="T7" fmla="*/ 32 h 33"/>
                <a:gd name="T8" fmla="*/ 6 w 11"/>
                <a:gd name="T9" fmla="*/ 33 h 33"/>
                <a:gd name="T10" fmla="*/ 2 w 11"/>
                <a:gd name="T11" fmla="*/ 32 h 33"/>
                <a:gd name="T12" fmla="*/ 0 w 11"/>
                <a:gd name="T13" fmla="*/ 29 h 33"/>
                <a:gd name="T14" fmla="*/ 2 w 11"/>
                <a:gd name="T15" fmla="*/ 26 h 33"/>
                <a:gd name="T16" fmla="*/ 0 w 11"/>
                <a:gd name="T17" fmla="*/ 23 h 33"/>
                <a:gd name="T18" fmla="*/ 2 w 11"/>
                <a:gd name="T19" fmla="*/ 0 h 33"/>
                <a:gd name="T20" fmla="*/ 3 w 11"/>
                <a:gd name="T21" fmla="*/ 3 h 33"/>
                <a:gd name="T22" fmla="*/ 5 w 11"/>
                <a:gd name="T23" fmla="*/ 6 h 33"/>
                <a:gd name="T24" fmla="*/ 6 w 11"/>
                <a:gd name="T25" fmla="*/ 12 h 33"/>
                <a:gd name="T26" fmla="*/ 8 w 11"/>
                <a:gd name="T27" fmla="*/ 15 h 33"/>
                <a:gd name="T28" fmla="*/ 11 w 11"/>
                <a:gd name="T29" fmla="*/ 15 h 33"/>
                <a:gd name="T30" fmla="*/ 8 w 11"/>
                <a:gd name="T31" fmla="*/ 20 h 3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
                <a:gd name="T49" fmla="*/ 0 h 33"/>
                <a:gd name="T50" fmla="*/ 11 w 11"/>
                <a:gd name="T51" fmla="*/ 33 h 3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 h="33">
                  <a:moveTo>
                    <a:pt x="8" y="20"/>
                  </a:moveTo>
                  <a:lnTo>
                    <a:pt x="8" y="24"/>
                  </a:lnTo>
                  <a:lnTo>
                    <a:pt x="6" y="26"/>
                  </a:lnTo>
                  <a:lnTo>
                    <a:pt x="8" y="32"/>
                  </a:lnTo>
                  <a:lnTo>
                    <a:pt x="6" y="33"/>
                  </a:lnTo>
                  <a:lnTo>
                    <a:pt x="2" y="32"/>
                  </a:lnTo>
                  <a:lnTo>
                    <a:pt x="0" y="29"/>
                  </a:lnTo>
                  <a:lnTo>
                    <a:pt x="2" y="26"/>
                  </a:lnTo>
                  <a:lnTo>
                    <a:pt x="0" y="23"/>
                  </a:lnTo>
                  <a:lnTo>
                    <a:pt x="2" y="0"/>
                  </a:lnTo>
                  <a:lnTo>
                    <a:pt x="3" y="3"/>
                  </a:lnTo>
                  <a:lnTo>
                    <a:pt x="5" y="6"/>
                  </a:lnTo>
                  <a:lnTo>
                    <a:pt x="6" y="12"/>
                  </a:lnTo>
                  <a:lnTo>
                    <a:pt x="8" y="15"/>
                  </a:lnTo>
                  <a:lnTo>
                    <a:pt x="11" y="15"/>
                  </a:lnTo>
                  <a:lnTo>
                    <a:pt x="8" y="20"/>
                  </a:lnTo>
                  <a:close/>
                </a:path>
              </a:pathLst>
            </a:custGeom>
            <a:grpFill/>
            <a:ln w="1905">
              <a:noFill/>
              <a:round/>
              <a:headEnd/>
              <a:tailEnd/>
            </a:ln>
          </p:spPr>
          <p:txBody>
            <a:bodyPr/>
            <a:lstStyle/>
            <a:p>
              <a:endParaRPr lang="en-GB">
                <a:solidFill>
                  <a:srgbClr val="000000"/>
                </a:solidFill>
                <a:latin typeface="Arial"/>
              </a:endParaRPr>
            </a:p>
          </p:txBody>
        </p:sp>
        <p:sp>
          <p:nvSpPr>
            <p:cNvPr id="224" name="Freeform 220"/>
            <p:cNvSpPr>
              <a:spLocks/>
            </p:cNvSpPr>
            <p:nvPr/>
          </p:nvSpPr>
          <p:spPr bwMode="auto">
            <a:xfrm>
              <a:off x="5028" y="702"/>
              <a:ext cx="112" cy="102"/>
            </a:xfrm>
            <a:custGeom>
              <a:avLst/>
              <a:gdLst>
                <a:gd name="T0" fmla="*/ 55 w 112"/>
                <a:gd name="T1" fmla="*/ 27 h 102"/>
                <a:gd name="T2" fmla="*/ 57 w 112"/>
                <a:gd name="T3" fmla="*/ 27 h 102"/>
                <a:gd name="T4" fmla="*/ 61 w 112"/>
                <a:gd name="T5" fmla="*/ 31 h 102"/>
                <a:gd name="T6" fmla="*/ 61 w 112"/>
                <a:gd name="T7" fmla="*/ 36 h 102"/>
                <a:gd name="T8" fmla="*/ 61 w 112"/>
                <a:gd name="T9" fmla="*/ 40 h 102"/>
                <a:gd name="T10" fmla="*/ 64 w 112"/>
                <a:gd name="T11" fmla="*/ 42 h 102"/>
                <a:gd name="T12" fmla="*/ 69 w 112"/>
                <a:gd name="T13" fmla="*/ 42 h 102"/>
                <a:gd name="T14" fmla="*/ 70 w 112"/>
                <a:gd name="T15" fmla="*/ 33 h 102"/>
                <a:gd name="T16" fmla="*/ 69 w 112"/>
                <a:gd name="T17" fmla="*/ 27 h 102"/>
                <a:gd name="T18" fmla="*/ 72 w 112"/>
                <a:gd name="T19" fmla="*/ 10 h 102"/>
                <a:gd name="T20" fmla="*/ 82 w 112"/>
                <a:gd name="T21" fmla="*/ 15 h 102"/>
                <a:gd name="T22" fmla="*/ 94 w 112"/>
                <a:gd name="T23" fmla="*/ 33 h 102"/>
                <a:gd name="T24" fmla="*/ 97 w 112"/>
                <a:gd name="T25" fmla="*/ 39 h 102"/>
                <a:gd name="T26" fmla="*/ 94 w 112"/>
                <a:gd name="T27" fmla="*/ 70 h 102"/>
                <a:gd name="T28" fmla="*/ 106 w 112"/>
                <a:gd name="T29" fmla="*/ 78 h 102"/>
                <a:gd name="T30" fmla="*/ 112 w 112"/>
                <a:gd name="T31" fmla="*/ 85 h 102"/>
                <a:gd name="T32" fmla="*/ 105 w 112"/>
                <a:gd name="T33" fmla="*/ 88 h 102"/>
                <a:gd name="T34" fmla="*/ 97 w 112"/>
                <a:gd name="T35" fmla="*/ 90 h 102"/>
                <a:gd name="T36" fmla="*/ 87 w 112"/>
                <a:gd name="T37" fmla="*/ 82 h 102"/>
                <a:gd name="T38" fmla="*/ 88 w 112"/>
                <a:gd name="T39" fmla="*/ 79 h 102"/>
                <a:gd name="T40" fmla="*/ 81 w 112"/>
                <a:gd name="T41" fmla="*/ 82 h 102"/>
                <a:gd name="T42" fmla="*/ 66 w 112"/>
                <a:gd name="T43" fmla="*/ 91 h 102"/>
                <a:gd name="T44" fmla="*/ 54 w 112"/>
                <a:gd name="T45" fmla="*/ 94 h 102"/>
                <a:gd name="T46" fmla="*/ 54 w 112"/>
                <a:gd name="T47" fmla="*/ 93 h 102"/>
                <a:gd name="T48" fmla="*/ 52 w 112"/>
                <a:gd name="T49" fmla="*/ 88 h 102"/>
                <a:gd name="T50" fmla="*/ 49 w 112"/>
                <a:gd name="T51" fmla="*/ 78 h 102"/>
                <a:gd name="T52" fmla="*/ 45 w 112"/>
                <a:gd name="T53" fmla="*/ 88 h 102"/>
                <a:gd name="T54" fmla="*/ 45 w 112"/>
                <a:gd name="T55" fmla="*/ 97 h 102"/>
                <a:gd name="T56" fmla="*/ 40 w 112"/>
                <a:gd name="T57" fmla="*/ 102 h 102"/>
                <a:gd name="T58" fmla="*/ 28 w 112"/>
                <a:gd name="T59" fmla="*/ 97 h 102"/>
                <a:gd name="T60" fmla="*/ 16 w 112"/>
                <a:gd name="T61" fmla="*/ 79 h 102"/>
                <a:gd name="T62" fmla="*/ 6 w 112"/>
                <a:gd name="T63" fmla="*/ 73 h 102"/>
                <a:gd name="T64" fmla="*/ 5 w 112"/>
                <a:gd name="T65" fmla="*/ 57 h 102"/>
                <a:gd name="T66" fmla="*/ 11 w 112"/>
                <a:gd name="T67" fmla="*/ 58 h 102"/>
                <a:gd name="T68" fmla="*/ 6 w 112"/>
                <a:gd name="T69" fmla="*/ 55 h 102"/>
                <a:gd name="T70" fmla="*/ 6 w 112"/>
                <a:gd name="T71" fmla="*/ 52 h 102"/>
                <a:gd name="T72" fmla="*/ 8 w 112"/>
                <a:gd name="T73" fmla="*/ 48 h 102"/>
                <a:gd name="T74" fmla="*/ 3 w 112"/>
                <a:gd name="T75" fmla="*/ 42 h 102"/>
                <a:gd name="T76" fmla="*/ 8 w 112"/>
                <a:gd name="T77" fmla="*/ 43 h 102"/>
                <a:gd name="T78" fmla="*/ 6 w 112"/>
                <a:gd name="T79" fmla="*/ 37 h 102"/>
                <a:gd name="T80" fmla="*/ 9 w 112"/>
                <a:gd name="T81" fmla="*/ 30 h 102"/>
                <a:gd name="T82" fmla="*/ 13 w 112"/>
                <a:gd name="T83" fmla="*/ 28 h 102"/>
                <a:gd name="T84" fmla="*/ 11 w 112"/>
                <a:gd name="T85" fmla="*/ 27 h 102"/>
                <a:gd name="T86" fmla="*/ 12 w 112"/>
                <a:gd name="T87" fmla="*/ 15 h 102"/>
                <a:gd name="T88" fmla="*/ 21 w 112"/>
                <a:gd name="T89" fmla="*/ 13 h 102"/>
                <a:gd name="T90" fmla="*/ 25 w 112"/>
                <a:gd name="T91" fmla="*/ 6 h 102"/>
                <a:gd name="T92" fmla="*/ 37 w 112"/>
                <a:gd name="T93" fmla="*/ 0 h 102"/>
                <a:gd name="T94" fmla="*/ 37 w 112"/>
                <a:gd name="T95" fmla="*/ 7 h 102"/>
                <a:gd name="T96" fmla="*/ 46 w 112"/>
                <a:gd name="T97" fmla="*/ 16 h 102"/>
                <a:gd name="T98" fmla="*/ 49 w 112"/>
                <a:gd name="T99" fmla="*/ 18 h 102"/>
                <a:gd name="T100" fmla="*/ 51 w 112"/>
                <a:gd name="T101" fmla="*/ 24 h 102"/>
                <a:gd name="T102" fmla="*/ 55 w 112"/>
                <a:gd name="T103" fmla="*/ 25 h 1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2"/>
                <a:gd name="T157" fmla="*/ 0 h 102"/>
                <a:gd name="T158" fmla="*/ 112 w 112"/>
                <a:gd name="T159" fmla="*/ 102 h 10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2" h="102">
                  <a:moveTo>
                    <a:pt x="55" y="25"/>
                  </a:moveTo>
                  <a:lnTo>
                    <a:pt x="55" y="27"/>
                  </a:lnTo>
                  <a:lnTo>
                    <a:pt x="55" y="28"/>
                  </a:lnTo>
                  <a:lnTo>
                    <a:pt x="57" y="27"/>
                  </a:lnTo>
                  <a:lnTo>
                    <a:pt x="61" y="28"/>
                  </a:lnTo>
                  <a:lnTo>
                    <a:pt x="61" y="31"/>
                  </a:lnTo>
                  <a:lnTo>
                    <a:pt x="60" y="36"/>
                  </a:lnTo>
                  <a:lnTo>
                    <a:pt x="61" y="36"/>
                  </a:lnTo>
                  <a:lnTo>
                    <a:pt x="60" y="39"/>
                  </a:lnTo>
                  <a:lnTo>
                    <a:pt x="61" y="40"/>
                  </a:lnTo>
                  <a:lnTo>
                    <a:pt x="63" y="40"/>
                  </a:lnTo>
                  <a:lnTo>
                    <a:pt x="64" y="42"/>
                  </a:lnTo>
                  <a:lnTo>
                    <a:pt x="67" y="40"/>
                  </a:lnTo>
                  <a:lnTo>
                    <a:pt x="69" y="42"/>
                  </a:lnTo>
                  <a:lnTo>
                    <a:pt x="70" y="40"/>
                  </a:lnTo>
                  <a:lnTo>
                    <a:pt x="70" y="33"/>
                  </a:lnTo>
                  <a:lnTo>
                    <a:pt x="72" y="31"/>
                  </a:lnTo>
                  <a:lnTo>
                    <a:pt x="69" y="27"/>
                  </a:lnTo>
                  <a:lnTo>
                    <a:pt x="69" y="13"/>
                  </a:lnTo>
                  <a:lnTo>
                    <a:pt x="72" y="10"/>
                  </a:lnTo>
                  <a:lnTo>
                    <a:pt x="75" y="9"/>
                  </a:lnTo>
                  <a:lnTo>
                    <a:pt x="82" y="15"/>
                  </a:lnTo>
                  <a:lnTo>
                    <a:pt x="91" y="33"/>
                  </a:lnTo>
                  <a:lnTo>
                    <a:pt x="94" y="33"/>
                  </a:lnTo>
                  <a:lnTo>
                    <a:pt x="97" y="34"/>
                  </a:lnTo>
                  <a:lnTo>
                    <a:pt x="97" y="39"/>
                  </a:lnTo>
                  <a:lnTo>
                    <a:pt x="91" y="55"/>
                  </a:lnTo>
                  <a:lnTo>
                    <a:pt x="94" y="70"/>
                  </a:lnTo>
                  <a:lnTo>
                    <a:pt x="99" y="78"/>
                  </a:lnTo>
                  <a:lnTo>
                    <a:pt x="106" y="78"/>
                  </a:lnTo>
                  <a:lnTo>
                    <a:pt x="111" y="82"/>
                  </a:lnTo>
                  <a:lnTo>
                    <a:pt x="112" y="85"/>
                  </a:lnTo>
                  <a:lnTo>
                    <a:pt x="112" y="87"/>
                  </a:lnTo>
                  <a:lnTo>
                    <a:pt x="105" y="88"/>
                  </a:lnTo>
                  <a:lnTo>
                    <a:pt x="97" y="84"/>
                  </a:lnTo>
                  <a:lnTo>
                    <a:pt x="97" y="90"/>
                  </a:lnTo>
                  <a:lnTo>
                    <a:pt x="94" y="91"/>
                  </a:lnTo>
                  <a:lnTo>
                    <a:pt x="87" y="82"/>
                  </a:lnTo>
                  <a:lnTo>
                    <a:pt x="88" y="82"/>
                  </a:lnTo>
                  <a:lnTo>
                    <a:pt x="88" y="79"/>
                  </a:lnTo>
                  <a:lnTo>
                    <a:pt x="85" y="76"/>
                  </a:lnTo>
                  <a:lnTo>
                    <a:pt x="81" y="82"/>
                  </a:lnTo>
                  <a:lnTo>
                    <a:pt x="69" y="87"/>
                  </a:lnTo>
                  <a:lnTo>
                    <a:pt x="66" y="91"/>
                  </a:lnTo>
                  <a:lnTo>
                    <a:pt x="57" y="94"/>
                  </a:lnTo>
                  <a:lnTo>
                    <a:pt x="54" y="94"/>
                  </a:lnTo>
                  <a:lnTo>
                    <a:pt x="51" y="91"/>
                  </a:lnTo>
                  <a:lnTo>
                    <a:pt x="54" y="93"/>
                  </a:lnTo>
                  <a:lnTo>
                    <a:pt x="55" y="90"/>
                  </a:lnTo>
                  <a:lnTo>
                    <a:pt x="52" y="88"/>
                  </a:lnTo>
                  <a:lnTo>
                    <a:pt x="51" y="84"/>
                  </a:lnTo>
                  <a:lnTo>
                    <a:pt x="49" y="78"/>
                  </a:lnTo>
                  <a:lnTo>
                    <a:pt x="46" y="81"/>
                  </a:lnTo>
                  <a:lnTo>
                    <a:pt x="45" y="88"/>
                  </a:lnTo>
                  <a:lnTo>
                    <a:pt x="48" y="87"/>
                  </a:lnTo>
                  <a:lnTo>
                    <a:pt x="45" y="97"/>
                  </a:lnTo>
                  <a:lnTo>
                    <a:pt x="43" y="100"/>
                  </a:lnTo>
                  <a:lnTo>
                    <a:pt x="40" y="102"/>
                  </a:lnTo>
                  <a:lnTo>
                    <a:pt x="34" y="99"/>
                  </a:lnTo>
                  <a:lnTo>
                    <a:pt x="28" y="97"/>
                  </a:lnTo>
                  <a:lnTo>
                    <a:pt x="22" y="93"/>
                  </a:lnTo>
                  <a:lnTo>
                    <a:pt x="16" y="79"/>
                  </a:lnTo>
                  <a:lnTo>
                    <a:pt x="13" y="79"/>
                  </a:lnTo>
                  <a:lnTo>
                    <a:pt x="6" y="73"/>
                  </a:lnTo>
                  <a:lnTo>
                    <a:pt x="0" y="60"/>
                  </a:lnTo>
                  <a:lnTo>
                    <a:pt x="5" y="57"/>
                  </a:lnTo>
                  <a:lnTo>
                    <a:pt x="8" y="60"/>
                  </a:lnTo>
                  <a:lnTo>
                    <a:pt x="11" y="58"/>
                  </a:lnTo>
                  <a:lnTo>
                    <a:pt x="9" y="54"/>
                  </a:lnTo>
                  <a:lnTo>
                    <a:pt x="6" y="55"/>
                  </a:lnTo>
                  <a:lnTo>
                    <a:pt x="6" y="54"/>
                  </a:lnTo>
                  <a:lnTo>
                    <a:pt x="6" y="52"/>
                  </a:lnTo>
                  <a:lnTo>
                    <a:pt x="9" y="52"/>
                  </a:lnTo>
                  <a:lnTo>
                    <a:pt x="8" y="48"/>
                  </a:lnTo>
                  <a:lnTo>
                    <a:pt x="5" y="46"/>
                  </a:lnTo>
                  <a:lnTo>
                    <a:pt x="3" y="42"/>
                  </a:lnTo>
                  <a:lnTo>
                    <a:pt x="6" y="45"/>
                  </a:lnTo>
                  <a:lnTo>
                    <a:pt x="8" y="43"/>
                  </a:lnTo>
                  <a:lnTo>
                    <a:pt x="8" y="40"/>
                  </a:lnTo>
                  <a:lnTo>
                    <a:pt x="6" y="37"/>
                  </a:lnTo>
                  <a:lnTo>
                    <a:pt x="6" y="31"/>
                  </a:lnTo>
                  <a:lnTo>
                    <a:pt x="9" y="30"/>
                  </a:lnTo>
                  <a:lnTo>
                    <a:pt x="12" y="31"/>
                  </a:lnTo>
                  <a:lnTo>
                    <a:pt x="13" y="28"/>
                  </a:lnTo>
                  <a:lnTo>
                    <a:pt x="12" y="25"/>
                  </a:lnTo>
                  <a:lnTo>
                    <a:pt x="11" y="27"/>
                  </a:lnTo>
                  <a:lnTo>
                    <a:pt x="9" y="19"/>
                  </a:lnTo>
                  <a:lnTo>
                    <a:pt x="12" y="15"/>
                  </a:lnTo>
                  <a:lnTo>
                    <a:pt x="13" y="16"/>
                  </a:lnTo>
                  <a:lnTo>
                    <a:pt x="21" y="13"/>
                  </a:lnTo>
                  <a:lnTo>
                    <a:pt x="24" y="4"/>
                  </a:lnTo>
                  <a:lnTo>
                    <a:pt x="25" y="6"/>
                  </a:lnTo>
                  <a:lnTo>
                    <a:pt x="33" y="1"/>
                  </a:lnTo>
                  <a:lnTo>
                    <a:pt x="37" y="0"/>
                  </a:lnTo>
                  <a:lnTo>
                    <a:pt x="36" y="3"/>
                  </a:lnTo>
                  <a:lnTo>
                    <a:pt x="37" y="7"/>
                  </a:lnTo>
                  <a:lnTo>
                    <a:pt x="45" y="16"/>
                  </a:lnTo>
                  <a:lnTo>
                    <a:pt x="46" y="16"/>
                  </a:lnTo>
                  <a:lnTo>
                    <a:pt x="49" y="16"/>
                  </a:lnTo>
                  <a:lnTo>
                    <a:pt x="49" y="18"/>
                  </a:lnTo>
                  <a:lnTo>
                    <a:pt x="52" y="21"/>
                  </a:lnTo>
                  <a:lnTo>
                    <a:pt x="51" y="24"/>
                  </a:lnTo>
                  <a:lnTo>
                    <a:pt x="52" y="27"/>
                  </a:lnTo>
                  <a:lnTo>
                    <a:pt x="55" y="25"/>
                  </a:lnTo>
                  <a:close/>
                </a:path>
              </a:pathLst>
            </a:custGeom>
            <a:grpFill/>
            <a:ln w="1905">
              <a:noFill/>
              <a:round/>
              <a:headEnd/>
              <a:tailEnd/>
            </a:ln>
          </p:spPr>
          <p:txBody>
            <a:bodyPr/>
            <a:lstStyle/>
            <a:p>
              <a:endParaRPr lang="en-GB">
                <a:solidFill>
                  <a:srgbClr val="000000"/>
                </a:solidFill>
                <a:latin typeface="Arial"/>
              </a:endParaRPr>
            </a:p>
          </p:txBody>
        </p:sp>
        <p:sp>
          <p:nvSpPr>
            <p:cNvPr id="225" name="Freeform 221"/>
            <p:cNvSpPr>
              <a:spLocks/>
            </p:cNvSpPr>
            <p:nvPr/>
          </p:nvSpPr>
          <p:spPr bwMode="auto">
            <a:xfrm>
              <a:off x="5107" y="706"/>
              <a:ext cx="68" cy="77"/>
            </a:xfrm>
            <a:custGeom>
              <a:avLst/>
              <a:gdLst>
                <a:gd name="T0" fmla="*/ 0 w 68"/>
                <a:gd name="T1" fmla="*/ 0 h 77"/>
                <a:gd name="T2" fmla="*/ 5 w 68"/>
                <a:gd name="T3" fmla="*/ 3 h 77"/>
                <a:gd name="T4" fmla="*/ 9 w 68"/>
                <a:gd name="T5" fmla="*/ 9 h 77"/>
                <a:gd name="T6" fmla="*/ 12 w 68"/>
                <a:gd name="T7" fmla="*/ 12 h 77"/>
                <a:gd name="T8" fmla="*/ 17 w 68"/>
                <a:gd name="T9" fmla="*/ 18 h 77"/>
                <a:gd name="T10" fmla="*/ 20 w 68"/>
                <a:gd name="T11" fmla="*/ 21 h 77"/>
                <a:gd name="T12" fmla="*/ 27 w 68"/>
                <a:gd name="T13" fmla="*/ 23 h 77"/>
                <a:gd name="T14" fmla="*/ 32 w 68"/>
                <a:gd name="T15" fmla="*/ 18 h 77"/>
                <a:gd name="T16" fmla="*/ 35 w 68"/>
                <a:gd name="T17" fmla="*/ 18 h 77"/>
                <a:gd name="T18" fmla="*/ 42 w 68"/>
                <a:gd name="T19" fmla="*/ 20 h 77"/>
                <a:gd name="T20" fmla="*/ 45 w 68"/>
                <a:gd name="T21" fmla="*/ 27 h 77"/>
                <a:gd name="T22" fmla="*/ 60 w 68"/>
                <a:gd name="T23" fmla="*/ 38 h 77"/>
                <a:gd name="T24" fmla="*/ 65 w 68"/>
                <a:gd name="T25" fmla="*/ 42 h 77"/>
                <a:gd name="T26" fmla="*/ 68 w 68"/>
                <a:gd name="T27" fmla="*/ 42 h 77"/>
                <a:gd name="T28" fmla="*/ 68 w 68"/>
                <a:gd name="T29" fmla="*/ 45 h 77"/>
                <a:gd name="T30" fmla="*/ 62 w 68"/>
                <a:gd name="T31" fmla="*/ 44 h 77"/>
                <a:gd name="T32" fmla="*/ 60 w 68"/>
                <a:gd name="T33" fmla="*/ 45 h 77"/>
                <a:gd name="T34" fmla="*/ 59 w 68"/>
                <a:gd name="T35" fmla="*/ 48 h 77"/>
                <a:gd name="T36" fmla="*/ 56 w 68"/>
                <a:gd name="T37" fmla="*/ 48 h 77"/>
                <a:gd name="T38" fmla="*/ 56 w 68"/>
                <a:gd name="T39" fmla="*/ 50 h 77"/>
                <a:gd name="T40" fmla="*/ 56 w 68"/>
                <a:gd name="T41" fmla="*/ 57 h 77"/>
                <a:gd name="T42" fmla="*/ 57 w 68"/>
                <a:gd name="T43" fmla="*/ 60 h 77"/>
                <a:gd name="T44" fmla="*/ 56 w 68"/>
                <a:gd name="T45" fmla="*/ 62 h 77"/>
                <a:gd name="T46" fmla="*/ 54 w 68"/>
                <a:gd name="T47" fmla="*/ 66 h 77"/>
                <a:gd name="T48" fmla="*/ 51 w 68"/>
                <a:gd name="T49" fmla="*/ 69 h 77"/>
                <a:gd name="T50" fmla="*/ 50 w 68"/>
                <a:gd name="T51" fmla="*/ 72 h 77"/>
                <a:gd name="T52" fmla="*/ 42 w 68"/>
                <a:gd name="T53" fmla="*/ 77 h 77"/>
                <a:gd name="T54" fmla="*/ 39 w 68"/>
                <a:gd name="T55" fmla="*/ 74 h 77"/>
                <a:gd name="T56" fmla="*/ 27 w 68"/>
                <a:gd name="T57" fmla="*/ 72 h 77"/>
                <a:gd name="T58" fmla="*/ 23 w 68"/>
                <a:gd name="T59" fmla="*/ 68 h 77"/>
                <a:gd name="T60" fmla="*/ 17 w 68"/>
                <a:gd name="T61" fmla="*/ 51 h 77"/>
                <a:gd name="T62" fmla="*/ 21 w 68"/>
                <a:gd name="T63" fmla="*/ 26 h 77"/>
                <a:gd name="T64" fmla="*/ 20 w 68"/>
                <a:gd name="T65" fmla="*/ 26 h 77"/>
                <a:gd name="T66" fmla="*/ 18 w 68"/>
                <a:gd name="T67" fmla="*/ 23 h 77"/>
                <a:gd name="T68" fmla="*/ 0 w 68"/>
                <a:gd name="T69" fmla="*/ 0 h 7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8"/>
                <a:gd name="T106" fmla="*/ 0 h 77"/>
                <a:gd name="T107" fmla="*/ 68 w 68"/>
                <a:gd name="T108" fmla="*/ 77 h 7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8" h="77">
                  <a:moveTo>
                    <a:pt x="0" y="0"/>
                  </a:moveTo>
                  <a:lnTo>
                    <a:pt x="5" y="3"/>
                  </a:lnTo>
                  <a:lnTo>
                    <a:pt x="9" y="9"/>
                  </a:lnTo>
                  <a:lnTo>
                    <a:pt x="12" y="12"/>
                  </a:lnTo>
                  <a:lnTo>
                    <a:pt x="17" y="18"/>
                  </a:lnTo>
                  <a:lnTo>
                    <a:pt x="20" y="21"/>
                  </a:lnTo>
                  <a:lnTo>
                    <a:pt x="27" y="23"/>
                  </a:lnTo>
                  <a:lnTo>
                    <a:pt x="32" y="18"/>
                  </a:lnTo>
                  <a:lnTo>
                    <a:pt x="35" y="18"/>
                  </a:lnTo>
                  <a:lnTo>
                    <a:pt x="42" y="20"/>
                  </a:lnTo>
                  <a:lnTo>
                    <a:pt x="45" y="27"/>
                  </a:lnTo>
                  <a:lnTo>
                    <a:pt x="60" y="38"/>
                  </a:lnTo>
                  <a:lnTo>
                    <a:pt x="65" y="42"/>
                  </a:lnTo>
                  <a:lnTo>
                    <a:pt x="68" y="42"/>
                  </a:lnTo>
                  <a:lnTo>
                    <a:pt x="68" y="45"/>
                  </a:lnTo>
                  <a:lnTo>
                    <a:pt x="62" y="44"/>
                  </a:lnTo>
                  <a:lnTo>
                    <a:pt x="60" y="45"/>
                  </a:lnTo>
                  <a:lnTo>
                    <a:pt x="59" y="48"/>
                  </a:lnTo>
                  <a:lnTo>
                    <a:pt x="56" y="48"/>
                  </a:lnTo>
                  <a:lnTo>
                    <a:pt x="56" y="50"/>
                  </a:lnTo>
                  <a:lnTo>
                    <a:pt x="56" y="57"/>
                  </a:lnTo>
                  <a:lnTo>
                    <a:pt x="57" y="60"/>
                  </a:lnTo>
                  <a:lnTo>
                    <a:pt x="56" y="62"/>
                  </a:lnTo>
                  <a:lnTo>
                    <a:pt x="54" y="66"/>
                  </a:lnTo>
                  <a:lnTo>
                    <a:pt x="51" y="69"/>
                  </a:lnTo>
                  <a:lnTo>
                    <a:pt x="50" y="72"/>
                  </a:lnTo>
                  <a:lnTo>
                    <a:pt x="42" y="77"/>
                  </a:lnTo>
                  <a:lnTo>
                    <a:pt x="39" y="74"/>
                  </a:lnTo>
                  <a:lnTo>
                    <a:pt x="27" y="72"/>
                  </a:lnTo>
                  <a:lnTo>
                    <a:pt x="23" y="68"/>
                  </a:lnTo>
                  <a:lnTo>
                    <a:pt x="17" y="51"/>
                  </a:lnTo>
                  <a:lnTo>
                    <a:pt x="21" y="26"/>
                  </a:lnTo>
                  <a:lnTo>
                    <a:pt x="20" y="26"/>
                  </a:lnTo>
                  <a:lnTo>
                    <a:pt x="18" y="2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26" name="Freeform 222"/>
            <p:cNvSpPr>
              <a:spLocks/>
            </p:cNvSpPr>
            <p:nvPr/>
          </p:nvSpPr>
          <p:spPr bwMode="auto">
            <a:xfrm>
              <a:off x="5190" y="747"/>
              <a:ext cx="81" cy="54"/>
            </a:xfrm>
            <a:custGeom>
              <a:avLst/>
              <a:gdLst>
                <a:gd name="T0" fmla="*/ 0 w 81"/>
                <a:gd name="T1" fmla="*/ 0 h 54"/>
                <a:gd name="T2" fmla="*/ 1 w 81"/>
                <a:gd name="T3" fmla="*/ 1 h 54"/>
                <a:gd name="T4" fmla="*/ 4 w 81"/>
                <a:gd name="T5" fmla="*/ 3 h 54"/>
                <a:gd name="T6" fmla="*/ 6 w 81"/>
                <a:gd name="T7" fmla="*/ 4 h 54"/>
                <a:gd name="T8" fmla="*/ 7 w 81"/>
                <a:gd name="T9" fmla="*/ 7 h 54"/>
                <a:gd name="T10" fmla="*/ 15 w 81"/>
                <a:gd name="T11" fmla="*/ 10 h 54"/>
                <a:gd name="T12" fmla="*/ 19 w 81"/>
                <a:gd name="T13" fmla="*/ 10 h 54"/>
                <a:gd name="T14" fmla="*/ 21 w 81"/>
                <a:gd name="T15" fmla="*/ 9 h 54"/>
                <a:gd name="T16" fmla="*/ 37 w 81"/>
                <a:gd name="T17" fmla="*/ 12 h 54"/>
                <a:gd name="T18" fmla="*/ 39 w 81"/>
                <a:gd name="T19" fmla="*/ 15 h 54"/>
                <a:gd name="T20" fmla="*/ 36 w 81"/>
                <a:gd name="T21" fmla="*/ 15 h 54"/>
                <a:gd name="T22" fmla="*/ 36 w 81"/>
                <a:gd name="T23" fmla="*/ 16 h 54"/>
                <a:gd name="T24" fmla="*/ 33 w 81"/>
                <a:gd name="T25" fmla="*/ 21 h 54"/>
                <a:gd name="T26" fmla="*/ 46 w 81"/>
                <a:gd name="T27" fmla="*/ 21 h 54"/>
                <a:gd name="T28" fmla="*/ 49 w 81"/>
                <a:gd name="T29" fmla="*/ 18 h 54"/>
                <a:gd name="T30" fmla="*/ 52 w 81"/>
                <a:gd name="T31" fmla="*/ 18 h 54"/>
                <a:gd name="T32" fmla="*/ 55 w 81"/>
                <a:gd name="T33" fmla="*/ 21 h 54"/>
                <a:gd name="T34" fmla="*/ 57 w 81"/>
                <a:gd name="T35" fmla="*/ 24 h 54"/>
                <a:gd name="T36" fmla="*/ 63 w 81"/>
                <a:gd name="T37" fmla="*/ 22 h 54"/>
                <a:gd name="T38" fmla="*/ 66 w 81"/>
                <a:gd name="T39" fmla="*/ 24 h 54"/>
                <a:gd name="T40" fmla="*/ 69 w 81"/>
                <a:gd name="T41" fmla="*/ 27 h 54"/>
                <a:gd name="T42" fmla="*/ 81 w 81"/>
                <a:gd name="T43" fmla="*/ 30 h 54"/>
                <a:gd name="T44" fmla="*/ 78 w 81"/>
                <a:gd name="T45" fmla="*/ 33 h 54"/>
                <a:gd name="T46" fmla="*/ 78 w 81"/>
                <a:gd name="T47" fmla="*/ 42 h 54"/>
                <a:gd name="T48" fmla="*/ 73 w 81"/>
                <a:gd name="T49" fmla="*/ 46 h 54"/>
                <a:gd name="T50" fmla="*/ 63 w 81"/>
                <a:gd name="T51" fmla="*/ 54 h 54"/>
                <a:gd name="T52" fmla="*/ 60 w 81"/>
                <a:gd name="T53" fmla="*/ 54 h 54"/>
                <a:gd name="T54" fmla="*/ 58 w 81"/>
                <a:gd name="T55" fmla="*/ 52 h 54"/>
                <a:gd name="T56" fmla="*/ 55 w 81"/>
                <a:gd name="T57" fmla="*/ 54 h 54"/>
                <a:gd name="T58" fmla="*/ 54 w 81"/>
                <a:gd name="T59" fmla="*/ 52 h 54"/>
                <a:gd name="T60" fmla="*/ 52 w 81"/>
                <a:gd name="T61" fmla="*/ 49 h 54"/>
                <a:gd name="T62" fmla="*/ 51 w 81"/>
                <a:gd name="T63" fmla="*/ 54 h 54"/>
                <a:gd name="T64" fmla="*/ 48 w 81"/>
                <a:gd name="T65" fmla="*/ 54 h 54"/>
                <a:gd name="T66" fmla="*/ 43 w 81"/>
                <a:gd name="T67" fmla="*/ 51 h 54"/>
                <a:gd name="T68" fmla="*/ 40 w 81"/>
                <a:gd name="T69" fmla="*/ 48 h 54"/>
                <a:gd name="T70" fmla="*/ 34 w 81"/>
                <a:gd name="T71" fmla="*/ 48 h 54"/>
                <a:gd name="T72" fmla="*/ 31 w 81"/>
                <a:gd name="T73" fmla="*/ 46 h 54"/>
                <a:gd name="T74" fmla="*/ 28 w 81"/>
                <a:gd name="T75" fmla="*/ 42 h 54"/>
                <a:gd name="T76" fmla="*/ 25 w 81"/>
                <a:gd name="T77" fmla="*/ 42 h 54"/>
                <a:gd name="T78" fmla="*/ 22 w 81"/>
                <a:gd name="T79" fmla="*/ 37 h 54"/>
                <a:gd name="T80" fmla="*/ 16 w 81"/>
                <a:gd name="T81" fmla="*/ 36 h 54"/>
                <a:gd name="T82" fmla="*/ 13 w 81"/>
                <a:gd name="T83" fmla="*/ 33 h 54"/>
                <a:gd name="T84" fmla="*/ 13 w 81"/>
                <a:gd name="T85" fmla="*/ 25 h 54"/>
                <a:gd name="T86" fmla="*/ 9 w 81"/>
                <a:gd name="T87" fmla="*/ 19 h 54"/>
                <a:gd name="T88" fmla="*/ 7 w 81"/>
                <a:gd name="T89" fmla="*/ 15 h 54"/>
                <a:gd name="T90" fmla="*/ 0 w 81"/>
                <a:gd name="T91" fmla="*/ 6 h 54"/>
                <a:gd name="T92" fmla="*/ 0 w 81"/>
                <a:gd name="T93" fmla="*/ 1 h 54"/>
                <a:gd name="T94" fmla="*/ 0 w 81"/>
                <a:gd name="T95" fmla="*/ 0 h 5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1"/>
                <a:gd name="T145" fmla="*/ 0 h 54"/>
                <a:gd name="T146" fmla="*/ 81 w 81"/>
                <a:gd name="T147" fmla="*/ 54 h 5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1" h="54">
                  <a:moveTo>
                    <a:pt x="0" y="0"/>
                  </a:moveTo>
                  <a:lnTo>
                    <a:pt x="1" y="1"/>
                  </a:lnTo>
                  <a:lnTo>
                    <a:pt x="4" y="3"/>
                  </a:lnTo>
                  <a:lnTo>
                    <a:pt x="6" y="4"/>
                  </a:lnTo>
                  <a:lnTo>
                    <a:pt x="7" y="7"/>
                  </a:lnTo>
                  <a:lnTo>
                    <a:pt x="15" y="10"/>
                  </a:lnTo>
                  <a:lnTo>
                    <a:pt x="19" y="10"/>
                  </a:lnTo>
                  <a:lnTo>
                    <a:pt x="21" y="9"/>
                  </a:lnTo>
                  <a:lnTo>
                    <a:pt x="37" y="12"/>
                  </a:lnTo>
                  <a:lnTo>
                    <a:pt x="39" y="15"/>
                  </a:lnTo>
                  <a:lnTo>
                    <a:pt x="36" y="15"/>
                  </a:lnTo>
                  <a:lnTo>
                    <a:pt x="36" y="16"/>
                  </a:lnTo>
                  <a:lnTo>
                    <a:pt x="33" y="21"/>
                  </a:lnTo>
                  <a:lnTo>
                    <a:pt x="46" y="21"/>
                  </a:lnTo>
                  <a:lnTo>
                    <a:pt x="49" y="18"/>
                  </a:lnTo>
                  <a:lnTo>
                    <a:pt x="52" y="18"/>
                  </a:lnTo>
                  <a:lnTo>
                    <a:pt x="55" y="21"/>
                  </a:lnTo>
                  <a:lnTo>
                    <a:pt x="57" y="24"/>
                  </a:lnTo>
                  <a:lnTo>
                    <a:pt x="63" y="22"/>
                  </a:lnTo>
                  <a:lnTo>
                    <a:pt x="66" y="24"/>
                  </a:lnTo>
                  <a:lnTo>
                    <a:pt x="69" y="27"/>
                  </a:lnTo>
                  <a:lnTo>
                    <a:pt x="81" y="30"/>
                  </a:lnTo>
                  <a:lnTo>
                    <a:pt x="78" y="33"/>
                  </a:lnTo>
                  <a:lnTo>
                    <a:pt x="78" y="42"/>
                  </a:lnTo>
                  <a:lnTo>
                    <a:pt x="73" y="46"/>
                  </a:lnTo>
                  <a:lnTo>
                    <a:pt x="63" y="54"/>
                  </a:lnTo>
                  <a:lnTo>
                    <a:pt x="60" y="54"/>
                  </a:lnTo>
                  <a:lnTo>
                    <a:pt x="58" y="52"/>
                  </a:lnTo>
                  <a:lnTo>
                    <a:pt x="55" y="54"/>
                  </a:lnTo>
                  <a:lnTo>
                    <a:pt x="54" y="52"/>
                  </a:lnTo>
                  <a:lnTo>
                    <a:pt x="52" y="49"/>
                  </a:lnTo>
                  <a:lnTo>
                    <a:pt x="51" y="54"/>
                  </a:lnTo>
                  <a:lnTo>
                    <a:pt x="48" y="54"/>
                  </a:lnTo>
                  <a:lnTo>
                    <a:pt x="43" y="51"/>
                  </a:lnTo>
                  <a:lnTo>
                    <a:pt x="40" y="48"/>
                  </a:lnTo>
                  <a:lnTo>
                    <a:pt x="34" y="48"/>
                  </a:lnTo>
                  <a:lnTo>
                    <a:pt x="31" y="46"/>
                  </a:lnTo>
                  <a:lnTo>
                    <a:pt x="28" y="42"/>
                  </a:lnTo>
                  <a:lnTo>
                    <a:pt x="25" y="42"/>
                  </a:lnTo>
                  <a:lnTo>
                    <a:pt x="22" y="37"/>
                  </a:lnTo>
                  <a:lnTo>
                    <a:pt x="16" y="36"/>
                  </a:lnTo>
                  <a:lnTo>
                    <a:pt x="13" y="33"/>
                  </a:lnTo>
                  <a:lnTo>
                    <a:pt x="13" y="25"/>
                  </a:lnTo>
                  <a:lnTo>
                    <a:pt x="9" y="19"/>
                  </a:lnTo>
                  <a:lnTo>
                    <a:pt x="7" y="15"/>
                  </a:lnTo>
                  <a:lnTo>
                    <a:pt x="0" y="6"/>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27" name="Freeform 223"/>
            <p:cNvSpPr>
              <a:spLocks/>
            </p:cNvSpPr>
            <p:nvPr/>
          </p:nvSpPr>
          <p:spPr bwMode="auto">
            <a:xfrm>
              <a:off x="5086" y="828"/>
              <a:ext cx="15" cy="25"/>
            </a:xfrm>
            <a:custGeom>
              <a:avLst/>
              <a:gdLst>
                <a:gd name="T0" fmla="*/ 14 w 15"/>
                <a:gd name="T1" fmla="*/ 10 h 25"/>
                <a:gd name="T2" fmla="*/ 15 w 15"/>
                <a:gd name="T3" fmla="*/ 4 h 25"/>
                <a:gd name="T4" fmla="*/ 12 w 15"/>
                <a:gd name="T5" fmla="*/ 1 h 25"/>
                <a:gd name="T6" fmla="*/ 8 w 15"/>
                <a:gd name="T7" fmla="*/ 0 h 25"/>
                <a:gd name="T8" fmla="*/ 2 w 15"/>
                <a:gd name="T9" fmla="*/ 3 h 25"/>
                <a:gd name="T10" fmla="*/ 0 w 15"/>
                <a:gd name="T11" fmla="*/ 6 h 25"/>
                <a:gd name="T12" fmla="*/ 0 w 15"/>
                <a:gd name="T13" fmla="*/ 22 h 25"/>
                <a:gd name="T14" fmla="*/ 6 w 15"/>
                <a:gd name="T15" fmla="*/ 25 h 25"/>
                <a:gd name="T16" fmla="*/ 8 w 15"/>
                <a:gd name="T17" fmla="*/ 25 h 25"/>
                <a:gd name="T18" fmla="*/ 6 w 15"/>
                <a:gd name="T19" fmla="*/ 24 h 25"/>
                <a:gd name="T20" fmla="*/ 5 w 15"/>
                <a:gd name="T21" fmla="*/ 22 h 25"/>
                <a:gd name="T22" fmla="*/ 9 w 15"/>
                <a:gd name="T23" fmla="*/ 21 h 25"/>
                <a:gd name="T24" fmla="*/ 9 w 15"/>
                <a:gd name="T25" fmla="*/ 19 h 25"/>
                <a:gd name="T26" fmla="*/ 12 w 15"/>
                <a:gd name="T27" fmla="*/ 18 h 25"/>
                <a:gd name="T28" fmla="*/ 14 w 15"/>
                <a:gd name="T29" fmla="*/ 15 h 25"/>
                <a:gd name="T30" fmla="*/ 15 w 15"/>
                <a:gd name="T31" fmla="*/ 13 h 25"/>
                <a:gd name="T32" fmla="*/ 14 w 15"/>
                <a:gd name="T33" fmla="*/ 12 h 25"/>
                <a:gd name="T34" fmla="*/ 14 w 15"/>
                <a:gd name="T35" fmla="*/ 10 h 2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
                <a:gd name="T55" fmla="*/ 0 h 25"/>
                <a:gd name="T56" fmla="*/ 15 w 15"/>
                <a:gd name="T57" fmla="*/ 25 h 2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 h="25">
                  <a:moveTo>
                    <a:pt x="14" y="10"/>
                  </a:moveTo>
                  <a:lnTo>
                    <a:pt x="15" y="4"/>
                  </a:lnTo>
                  <a:lnTo>
                    <a:pt x="12" y="1"/>
                  </a:lnTo>
                  <a:lnTo>
                    <a:pt x="8" y="0"/>
                  </a:lnTo>
                  <a:lnTo>
                    <a:pt x="2" y="3"/>
                  </a:lnTo>
                  <a:lnTo>
                    <a:pt x="0" y="6"/>
                  </a:lnTo>
                  <a:lnTo>
                    <a:pt x="0" y="22"/>
                  </a:lnTo>
                  <a:lnTo>
                    <a:pt x="6" y="25"/>
                  </a:lnTo>
                  <a:lnTo>
                    <a:pt x="8" y="25"/>
                  </a:lnTo>
                  <a:lnTo>
                    <a:pt x="6" y="24"/>
                  </a:lnTo>
                  <a:lnTo>
                    <a:pt x="5" y="22"/>
                  </a:lnTo>
                  <a:lnTo>
                    <a:pt x="9" y="21"/>
                  </a:lnTo>
                  <a:lnTo>
                    <a:pt x="9" y="19"/>
                  </a:lnTo>
                  <a:lnTo>
                    <a:pt x="12" y="18"/>
                  </a:lnTo>
                  <a:lnTo>
                    <a:pt x="14" y="15"/>
                  </a:lnTo>
                  <a:lnTo>
                    <a:pt x="15" y="13"/>
                  </a:lnTo>
                  <a:lnTo>
                    <a:pt x="14" y="12"/>
                  </a:lnTo>
                  <a:lnTo>
                    <a:pt x="14" y="10"/>
                  </a:lnTo>
                  <a:close/>
                </a:path>
              </a:pathLst>
            </a:custGeom>
            <a:grpFill/>
            <a:ln w="1905">
              <a:noFill/>
              <a:round/>
              <a:headEnd/>
              <a:tailEnd/>
            </a:ln>
          </p:spPr>
          <p:txBody>
            <a:bodyPr/>
            <a:lstStyle/>
            <a:p>
              <a:endParaRPr lang="en-GB">
                <a:solidFill>
                  <a:srgbClr val="000000"/>
                </a:solidFill>
                <a:latin typeface="Arial"/>
              </a:endParaRPr>
            </a:p>
          </p:txBody>
        </p:sp>
        <p:sp>
          <p:nvSpPr>
            <p:cNvPr id="228" name="Freeform 224"/>
            <p:cNvSpPr>
              <a:spLocks/>
            </p:cNvSpPr>
            <p:nvPr/>
          </p:nvSpPr>
          <p:spPr bwMode="auto">
            <a:xfrm>
              <a:off x="5079" y="850"/>
              <a:ext cx="64" cy="42"/>
            </a:xfrm>
            <a:custGeom>
              <a:avLst/>
              <a:gdLst>
                <a:gd name="T0" fmla="*/ 28 w 64"/>
                <a:gd name="T1" fmla="*/ 3 h 42"/>
                <a:gd name="T2" fmla="*/ 33 w 64"/>
                <a:gd name="T3" fmla="*/ 0 h 42"/>
                <a:gd name="T4" fmla="*/ 37 w 64"/>
                <a:gd name="T5" fmla="*/ 2 h 42"/>
                <a:gd name="T6" fmla="*/ 42 w 64"/>
                <a:gd name="T7" fmla="*/ 3 h 42"/>
                <a:gd name="T8" fmla="*/ 45 w 64"/>
                <a:gd name="T9" fmla="*/ 6 h 42"/>
                <a:gd name="T10" fmla="*/ 48 w 64"/>
                <a:gd name="T11" fmla="*/ 6 h 42"/>
                <a:gd name="T12" fmla="*/ 51 w 64"/>
                <a:gd name="T13" fmla="*/ 12 h 42"/>
                <a:gd name="T14" fmla="*/ 57 w 64"/>
                <a:gd name="T15" fmla="*/ 17 h 42"/>
                <a:gd name="T16" fmla="*/ 61 w 64"/>
                <a:gd name="T17" fmla="*/ 24 h 42"/>
                <a:gd name="T18" fmla="*/ 64 w 64"/>
                <a:gd name="T19" fmla="*/ 42 h 42"/>
                <a:gd name="T20" fmla="*/ 61 w 64"/>
                <a:gd name="T21" fmla="*/ 41 h 42"/>
                <a:gd name="T22" fmla="*/ 58 w 64"/>
                <a:gd name="T23" fmla="*/ 42 h 42"/>
                <a:gd name="T24" fmla="*/ 55 w 64"/>
                <a:gd name="T25" fmla="*/ 42 h 42"/>
                <a:gd name="T26" fmla="*/ 51 w 64"/>
                <a:gd name="T27" fmla="*/ 39 h 42"/>
                <a:gd name="T28" fmla="*/ 42 w 64"/>
                <a:gd name="T29" fmla="*/ 41 h 42"/>
                <a:gd name="T30" fmla="*/ 37 w 64"/>
                <a:gd name="T31" fmla="*/ 38 h 42"/>
                <a:gd name="T32" fmla="*/ 34 w 64"/>
                <a:gd name="T33" fmla="*/ 35 h 42"/>
                <a:gd name="T34" fmla="*/ 30 w 64"/>
                <a:gd name="T35" fmla="*/ 36 h 42"/>
                <a:gd name="T36" fmla="*/ 25 w 64"/>
                <a:gd name="T37" fmla="*/ 35 h 42"/>
                <a:gd name="T38" fmla="*/ 21 w 64"/>
                <a:gd name="T39" fmla="*/ 32 h 42"/>
                <a:gd name="T40" fmla="*/ 15 w 64"/>
                <a:gd name="T41" fmla="*/ 30 h 42"/>
                <a:gd name="T42" fmla="*/ 6 w 64"/>
                <a:gd name="T43" fmla="*/ 35 h 42"/>
                <a:gd name="T44" fmla="*/ 3 w 64"/>
                <a:gd name="T45" fmla="*/ 35 h 42"/>
                <a:gd name="T46" fmla="*/ 0 w 64"/>
                <a:gd name="T47" fmla="*/ 30 h 42"/>
                <a:gd name="T48" fmla="*/ 1 w 64"/>
                <a:gd name="T49" fmla="*/ 29 h 42"/>
                <a:gd name="T50" fmla="*/ 10 w 64"/>
                <a:gd name="T51" fmla="*/ 27 h 42"/>
                <a:gd name="T52" fmla="*/ 18 w 64"/>
                <a:gd name="T53" fmla="*/ 11 h 42"/>
                <a:gd name="T54" fmla="*/ 18 w 64"/>
                <a:gd name="T55" fmla="*/ 6 h 42"/>
                <a:gd name="T56" fmla="*/ 19 w 64"/>
                <a:gd name="T57" fmla="*/ 3 h 42"/>
                <a:gd name="T58" fmla="*/ 28 w 64"/>
                <a:gd name="T59" fmla="*/ 3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4"/>
                <a:gd name="T91" fmla="*/ 0 h 42"/>
                <a:gd name="T92" fmla="*/ 64 w 6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4" h="42">
                  <a:moveTo>
                    <a:pt x="28" y="3"/>
                  </a:moveTo>
                  <a:lnTo>
                    <a:pt x="33" y="0"/>
                  </a:lnTo>
                  <a:lnTo>
                    <a:pt x="37" y="2"/>
                  </a:lnTo>
                  <a:lnTo>
                    <a:pt x="42" y="3"/>
                  </a:lnTo>
                  <a:lnTo>
                    <a:pt x="45" y="6"/>
                  </a:lnTo>
                  <a:lnTo>
                    <a:pt x="48" y="6"/>
                  </a:lnTo>
                  <a:lnTo>
                    <a:pt x="51" y="12"/>
                  </a:lnTo>
                  <a:lnTo>
                    <a:pt x="57" y="17"/>
                  </a:lnTo>
                  <a:lnTo>
                    <a:pt x="61" y="24"/>
                  </a:lnTo>
                  <a:lnTo>
                    <a:pt x="64" y="42"/>
                  </a:lnTo>
                  <a:lnTo>
                    <a:pt x="61" y="41"/>
                  </a:lnTo>
                  <a:lnTo>
                    <a:pt x="58" y="42"/>
                  </a:lnTo>
                  <a:lnTo>
                    <a:pt x="55" y="42"/>
                  </a:lnTo>
                  <a:lnTo>
                    <a:pt x="51" y="39"/>
                  </a:lnTo>
                  <a:lnTo>
                    <a:pt x="42" y="41"/>
                  </a:lnTo>
                  <a:lnTo>
                    <a:pt x="37" y="38"/>
                  </a:lnTo>
                  <a:lnTo>
                    <a:pt x="34" y="35"/>
                  </a:lnTo>
                  <a:lnTo>
                    <a:pt x="30" y="36"/>
                  </a:lnTo>
                  <a:lnTo>
                    <a:pt x="25" y="35"/>
                  </a:lnTo>
                  <a:lnTo>
                    <a:pt x="21" y="32"/>
                  </a:lnTo>
                  <a:lnTo>
                    <a:pt x="15" y="30"/>
                  </a:lnTo>
                  <a:lnTo>
                    <a:pt x="6" y="35"/>
                  </a:lnTo>
                  <a:lnTo>
                    <a:pt x="3" y="35"/>
                  </a:lnTo>
                  <a:lnTo>
                    <a:pt x="0" y="30"/>
                  </a:lnTo>
                  <a:lnTo>
                    <a:pt x="1" y="29"/>
                  </a:lnTo>
                  <a:lnTo>
                    <a:pt x="10" y="27"/>
                  </a:lnTo>
                  <a:lnTo>
                    <a:pt x="18" y="11"/>
                  </a:lnTo>
                  <a:lnTo>
                    <a:pt x="18" y="6"/>
                  </a:lnTo>
                  <a:lnTo>
                    <a:pt x="19" y="3"/>
                  </a:lnTo>
                  <a:lnTo>
                    <a:pt x="28" y="3"/>
                  </a:lnTo>
                  <a:close/>
                </a:path>
              </a:pathLst>
            </a:custGeom>
            <a:grpFill/>
            <a:ln w="1905">
              <a:noFill/>
              <a:round/>
              <a:headEnd/>
              <a:tailEnd/>
            </a:ln>
          </p:spPr>
          <p:txBody>
            <a:bodyPr/>
            <a:lstStyle/>
            <a:p>
              <a:endParaRPr lang="en-GB">
                <a:solidFill>
                  <a:srgbClr val="000000"/>
                </a:solidFill>
                <a:latin typeface="Arial"/>
              </a:endParaRPr>
            </a:p>
          </p:txBody>
        </p:sp>
        <p:sp>
          <p:nvSpPr>
            <p:cNvPr id="229" name="Freeform 225"/>
            <p:cNvSpPr>
              <a:spLocks/>
            </p:cNvSpPr>
            <p:nvPr/>
          </p:nvSpPr>
          <p:spPr bwMode="auto">
            <a:xfrm>
              <a:off x="3601" y="885"/>
              <a:ext cx="102" cy="154"/>
            </a:xfrm>
            <a:custGeom>
              <a:avLst/>
              <a:gdLst>
                <a:gd name="T0" fmla="*/ 45 w 102"/>
                <a:gd name="T1" fmla="*/ 6 h 154"/>
                <a:gd name="T2" fmla="*/ 60 w 102"/>
                <a:gd name="T3" fmla="*/ 0 h 154"/>
                <a:gd name="T4" fmla="*/ 71 w 102"/>
                <a:gd name="T5" fmla="*/ 4 h 154"/>
                <a:gd name="T6" fmla="*/ 84 w 102"/>
                <a:gd name="T7" fmla="*/ 13 h 154"/>
                <a:gd name="T8" fmla="*/ 83 w 102"/>
                <a:gd name="T9" fmla="*/ 20 h 154"/>
                <a:gd name="T10" fmla="*/ 71 w 102"/>
                <a:gd name="T11" fmla="*/ 25 h 154"/>
                <a:gd name="T12" fmla="*/ 81 w 102"/>
                <a:gd name="T13" fmla="*/ 28 h 154"/>
                <a:gd name="T14" fmla="*/ 74 w 102"/>
                <a:gd name="T15" fmla="*/ 34 h 154"/>
                <a:gd name="T16" fmla="*/ 72 w 102"/>
                <a:gd name="T17" fmla="*/ 35 h 154"/>
                <a:gd name="T18" fmla="*/ 71 w 102"/>
                <a:gd name="T19" fmla="*/ 47 h 154"/>
                <a:gd name="T20" fmla="*/ 68 w 102"/>
                <a:gd name="T21" fmla="*/ 49 h 154"/>
                <a:gd name="T22" fmla="*/ 66 w 102"/>
                <a:gd name="T23" fmla="*/ 64 h 154"/>
                <a:gd name="T24" fmla="*/ 66 w 102"/>
                <a:gd name="T25" fmla="*/ 80 h 154"/>
                <a:gd name="T26" fmla="*/ 75 w 102"/>
                <a:gd name="T27" fmla="*/ 113 h 154"/>
                <a:gd name="T28" fmla="*/ 90 w 102"/>
                <a:gd name="T29" fmla="*/ 133 h 154"/>
                <a:gd name="T30" fmla="*/ 102 w 102"/>
                <a:gd name="T31" fmla="*/ 143 h 154"/>
                <a:gd name="T32" fmla="*/ 98 w 102"/>
                <a:gd name="T33" fmla="*/ 149 h 154"/>
                <a:gd name="T34" fmla="*/ 96 w 102"/>
                <a:gd name="T35" fmla="*/ 151 h 154"/>
                <a:gd name="T36" fmla="*/ 92 w 102"/>
                <a:gd name="T37" fmla="*/ 152 h 154"/>
                <a:gd name="T38" fmla="*/ 86 w 102"/>
                <a:gd name="T39" fmla="*/ 143 h 154"/>
                <a:gd name="T40" fmla="*/ 78 w 102"/>
                <a:gd name="T41" fmla="*/ 146 h 154"/>
                <a:gd name="T42" fmla="*/ 83 w 102"/>
                <a:gd name="T43" fmla="*/ 148 h 154"/>
                <a:gd name="T44" fmla="*/ 75 w 102"/>
                <a:gd name="T45" fmla="*/ 149 h 154"/>
                <a:gd name="T46" fmla="*/ 74 w 102"/>
                <a:gd name="T47" fmla="*/ 151 h 154"/>
                <a:gd name="T48" fmla="*/ 66 w 102"/>
                <a:gd name="T49" fmla="*/ 145 h 154"/>
                <a:gd name="T50" fmla="*/ 63 w 102"/>
                <a:gd name="T51" fmla="*/ 152 h 154"/>
                <a:gd name="T52" fmla="*/ 54 w 102"/>
                <a:gd name="T53" fmla="*/ 143 h 154"/>
                <a:gd name="T54" fmla="*/ 53 w 102"/>
                <a:gd name="T55" fmla="*/ 142 h 154"/>
                <a:gd name="T56" fmla="*/ 42 w 102"/>
                <a:gd name="T57" fmla="*/ 140 h 154"/>
                <a:gd name="T58" fmla="*/ 38 w 102"/>
                <a:gd name="T59" fmla="*/ 139 h 154"/>
                <a:gd name="T60" fmla="*/ 38 w 102"/>
                <a:gd name="T61" fmla="*/ 128 h 154"/>
                <a:gd name="T62" fmla="*/ 41 w 102"/>
                <a:gd name="T63" fmla="*/ 125 h 154"/>
                <a:gd name="T64" fmla="*/ 47 w 102"/>
                <a:gd name="T65" fmla="*/ 125 h 154"/>
                <a:gd name="T66" fmla="*/ 42 w 102"/>
                <a:gd name="T67" fmla="*/ 121 h 154"/>
                <a:gd name="T68" fmla="*/ 35 w 102"/>
                <a:gd name="T69" fmla="*/ 115 h 154"/>
                <a:gd name="T70" fmla="*/ 41 w 102"/>
                <a:gd name="T71" fmla="*/ 106 h 154"/>
                <a:gd name="T72" fmla="*/ 32 w 102"/>
                <a:gd name="T73" fmla="*/ 110 h 154"/>
                <a:gd name="T74" fmla="*/ 29 w 102"/>
                <a:gd name="T75" fmla="*/ 106 h 154"/>
                <a:gd name="T76" fmla="*/ 23 w 102"/>
                <a:gd name="T77" fmla="*/ 106 h 154"/>
                <a:gd name="T78" fmla="*/ 18 w 102"/>
                <a:gd name="T79" fmla="*/ 97 h 154"/>
                <a:gd name="T80" fmla="*/ 15 w 102"/>
                <a:gd name="T81" fmla="*/ 100 h 154"/>
                <a:gd name="T82" fmla="*/ 8 w 102"/>
                <a:gd name="T83" fmla="*/ 104 h 154"/>
                <a:gd name="T84" fmla="*/ 0 w 102"/>
                <a:gd name="T85" fmla="*/ 94 h 154"/>
                <a:gd name="T86" fmla="*/ 6 w 102"/>
                <a:gd name="T87" fmla="*/ 70 h 154"/>
                <a:gd name="T88" fmla="*/ 12 w 102"/>
                <a:gd name="T89" fmla="*/ 70 h 154"/>
                <a:gd name="T90" fmla="*/ 15 w 102"/>
                <a:gd name="T91" fmla="*/ 70 h 154"/>
                <a:gd name="T92" fmla="*/ 18 w 102"/>
                <a:gd name="T93" fmla="*/ 62 h 154"/>
                <a:gd name="T94" fmla="*/ 20 w 102"/>
                <a:gd name="T95" fmla="*/ 56 h 154"/>
                <a:gd name="T96" fmla="*/ 23 w 102"/>
                <a:gd name="T97" fmla="*/ 49 h 154"/>
                <a:gd name="T98" fmla="*/ 23 w 102"/>
                <a:gd name="T99" fmla="*/ 47 h 154"/>
                <a:gd name="T100" fmla="*/ 20 w 102"/>
                <a:gd name="T101" fmla="*/ 41 h 154"/>
                <a:gd name="T102" fmla="*/ 21 w 102"/>
                <a:gd name="T103" fmla="*/ 28 h 154"/>
                <a:gd name="T104" fmla="*/ 30 w 102"/>
                <a:gd name="T105" fmla="*/ 25 h 154"/>
                <a:gd name="T106" fmla="*/ 27 w 102"/>
                <a:gd name="T107" fmla="*/ 22 h 154"/>
                <a:gd name="T108" fmla="*/ 27 w 102"/>
                <a:gd name="T109" fmla="*/ 17 h 154"/>
                <a:gd name="T110" fmla="*/ 38 w 102"/>
                <a:gd name="T111" fmla="*/ 6 h 15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2"/>
                <a:gd name="T169" fmla="*/ 0 h 154"/>
                <a:gd name="T170" fmla="*/ 102 w 102"/>
                <a:gd name="T171" fmla="*/ 154 h 15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2" h="154">
                  <a:moveTo>
                    <a:pt x="38" y="6"/>
                  </a:moveTo>
                  <a:lnTo>
                    <a:pt x="38" y="4"/>
                  </a:lnTo>
                  <a:lnTo>
                    <a:pt x="45" y="6"/>
                  </a:lnTo>
                  <a:lnTo>
                    <a:pt x="48" y="3"/>
                  </a:lnTo>
                  <a:lnTo>
                    <a:pt x="56" y="0"/>
                  </a:lnTo>
                  <a:lnTo>
                    <a:pt x="60" y="0"/>
                  </a:lnTo>
                  <a:lnTo>
                    <a:pt x="63" y="3"/>
                  </a:lnTo>
                  <a:lnTo>
                    <a:pt x="66" y="4"/>
                  </a:lnTo>
                  <a:lnTo>
                    <a:pt x="71" y="4"/>
                  </a:lnTo>
                  <a:lnTo>
                    <a:pt x="77" y="9"/>
                  </a:lnTo>
                  <a:lnTo>
                    <a:pt x="81" y="9"/>
                  </a:lnTo>
                  <a:lnTo>
                    <a:pt x="84" y="13"/>
                  </a:lnTo>
                  <a:lnTo>
                    <a:pt x="84" y="16"/>
                  </a:lnTo>
                  <a:lnTo>
                    <a:pt x="74" y="19"/>
                  </a:lnTo>
                  <a:lnTo>
                    <a:pt x="83" y="20"/>
                  </a:lnTo>
                  <a:lnTo>
                    <a:pt x="81" y="22"/>
                  </a:lnTo>
                  <a:lnTo>
                    <a:pt x="77" y="22"/>
                  </a:lnTo>
                  <a:lnTo>
                    <a:pt x="71" y="25"/>
                  </a:lnTo>
                  <a:lnTo>
                    <a:pt x="74" y="26"/>
                  </a:lnTo>
                  <a:lnTo>
                    <a:pt x="80" y="23"/>
                  </a:lnTo>
                  <a:lnTo>
                    <a:pt x="81" y="28"/>
                  </a:lnTo>
                  <a:lnTo>
                    <a:pt x="80" y="31"/>
                  </a:lnTo>
                  <a:lnTo>
                    <a:pt x="77" y="32"/>
                  </a:lnTo>
                  <a:lnTo>
                    <a:pt x="74" y="34"/>
                  </a:lnTo>
                  <a:lnTo>
                    <a:pt x="68" y="32"/>
                  </a:lnTo>
                  <a:lnTo>
                    <a:pt x="68" y="35"/>
                  </a:lnTo>
                  <a:lnTo>
                    <a:pt x="72" y="35"/>
                  </a:lnTo>
                  <a:lnTo>
                    <a:pt x="74" y="38"/>
                  </a:lnTo>
                  <a:lnTo>
                    <a:pt x="71" y="43"/>
                  </a:lnTo>
                  <a:lnTo>
                    <a:pt x="71" y="47"/>
                  </a:lnTo>
                  <a:lnTo>
                    <a:pt x="68" y="46"/>
                  </a:lnTo>
                  <a:lnTo>
                    <a:pt x="68" y="47"/>
                  </a:lnTo>
                  <a:lnTo>
                    <a:pt x="68" y="49"/>
                  </a:lnTo>
                  <a:lnTo>
                    <a:pt x="68" y="53"/>
                  </a:lnTo>
                  <a:lnTo>
                    <a:pt x="66" y="53"/>
                  </a:lnTo>
                  <a:lnTo>
                    <a:pt x="66" y="64"/>
                  </a:lnTo>
                  <a:lnTo>
                    <a:pt x="68" y="68"/>
                  </a:lnTo>
                  <a:lnTo>
                    <a:pt x="65" y="77"/>
                  </a:lnTo>
                  <a:lnTo>
                    <a:pt x="66" y="80"/>
                  </a:lnTo>
                  <a:lnTo>
                    <a:pt x="68" y="82"/>
                  </a:lnTo>
                  <a:lnTo>
                    <a:pt x="71" y="103"/>
                  </a:lnTo>
                  <a:lnTo>
                    <a:pt x="75" y="113"/>
                  </a:lnTo>
                  <a:lnTo>
                    <a:pt x="77" y="119"/>
                  </a:lnTo>
                  <a:lnTo>
                    <a:pt x="87" y="133"/>
                  </a:lnTo>
                  <a:lnTo>
                    <a:pt x="90" y="133"/>
                  </a:lnTo>
                  <a:lnTo>
                    <a:pt x="98" y="140"/>
                  </a:lnTo>
                  <a:lnTo>
                    <a:pt x="99" y="140"/>
                  </a:lnTo>
                  <a:lnTo>
                    <a:pt x="102" y="143"/>
                  </a:lnTo>
                  <a:lnTo>
                    <a:pt x="101" y="145"/>
                  </a:lnTo>
                  <a:lnTo>
                    <a:pt x="101" y="148"/>
                  </a:lnTo>
                  <a:lnTo>
                    <a:pt x="98" y="149"/>
                  </a:lnTo>
                  <a:lnTo>
                    <a:pt x="92" y="148"/>
                  </a:lnTo>
                  <a:lnTo>
                    <a:pt x="90" y="149"/>
                  </a:lnTo>
                  <a:lnTo>
                    <a:pt x="96" y="151"/>
                  </a:lnTo>
                  <a:lnTo>
                    <a:pt x="95" y="152"/>
                  </a:lnTo>
                  <a:lnTo>
                    <a:pt x="93" y="154"/>
                  </a:lnTo>
                  <a:lnTo>
                    <a:pt x="92" y="152"/>
                  </a:lnTo>
                  <a:lnTo>
                    <a:pt x="87" y="148"/>
                  </a:lnTo>
                  <a:lnTo>
                    <a:pt x="86" y="146"/>
                  </a:lnTo>
                  <a:lnTo>
                    <a:pt x="86" y="143"/>
                  </a:lnTo>
                  <a:lnTo>
                    <a:pt x="83" y="145"/>
                  </a:lnTo>
                  <a:lnTo>
                    <a:pt x="80" y="145"/>
                  </a:lnTo>
                  <a:lnTo>
                    <a:pt x="78" y="146"/>
                  </a:lnTo>
                  <a:lnTo>
                    <a:pt x="80" y="148"/>
                  </a:lnTo>
                  <a:lnTo>
                    <a:pt x="81" y="149"/>
                  </a:lnTo>
                  <a:lnTo>
                    <a:pt x="83" y="148"/>
                  </a:lnTo>
                  <a:lnTo>
                    <a:pt x="83" y="151"/>
                  </a:lnTo>
                  <a:lnTo>
                    <a:pt x="78" y="152"/>
                  </a:lnTo>
                  <a:lnTo>
                    <a:pt x="75" y="149"/>
                  </a:lnTo>
                  <a:lnTo>
                    <a:pt x="74" y="149"/>
                  </a:lnTo>
                  <a:lnTo>
                    <a:pt x="75" y="151"/>
                  </a:lnTo>
                  <a:lnTo>
                    <a:pt x="74" y="151"/>
                  </a:lnTo>
                  <a:lnTo>
                    <a:pt x="72" y="146"/>
                  </a:lnTo>
                  <a:lnTo>
                    <a:pt x="69" y="146"/>
                  </a:lnTo>
                  <a:lnTo>
                    <a:pt x="66" y="145"/>
                  </a:lnTo>
                  <a:lnTo>
                    <a:pt x="65" y="148"/>
                  </a:lnTo>
                  <a:lnTo>
                    <a:pt x="63" y="148"/>
                  </a:lnTo>
                  <a:lnTo>
                    <a:pt x="63" y="152"/>
                  </a:lnTo>
                  <a:lnTo>
                    <a:pt x="62" y="152"/>
                  </a:lnTo>
                  <a:lnTo>
                    <a:pt x="54" y="146"/>
                  </a:lnTo>
                  <a:lnTo>
                    <a:pt x="54" y="143"/>
                  </a:lnTo>
                  <a:lnTo>
                    <a:pt x="57" y="143"/>
                  </a:lnTo>
                  <a:lnTo>
                    <a:pt x="57" y="142"/>
                  </a:lnTo>
                  <a:lnTo>
                    <a:pt x="53" y="142"/>
                  </a:lnTo>
                  <a:lnTo>
                    <a:pt x="45" y="143"/>
                  </a:lnTo>
                  <a:lnTo>
                    <a:pt x="44" y="143"/>
                  </a:lnTo>
                  <a:lnTo>
                    <a:pt x="42" y="140"/>
                  </a:lnTo>
                  <a:lnTo>
                    <a:pt x="41" y="142"/>
                  </a:lnTo>
                  <a:lnTo>
                    <a:pt x="38" y="140"/>
                  </a:lnTo>
                  <a:lnTo>
                    <a:pt x="38" y="139"/>
                  </a:lnTo>
                  <a:lnTo>
                    <a:pt x="38" y="131"/>
                  </a:lnTo>
                  <a:lnTo>
                    <a:pt x="36" y="128"/>
                  </a:lnTo>
                  <a:lnTo>
                    <a:pt x="38" y="128"/>
                  </a:lnTo>
                  <a:lnTo>
                    <a:pt x="41" y="130"/>
                  </a:lnTo>
                  <a:lnTo>
                    <a:pt x="42" y="128"/>
                  </a:lnTo>
                  <a:lnTo>
                    <a:pt x="41" y="125"/>
                  </a:lnTo>
                  <a:lnTo>
                    <a:pt x="44" y="127"/>
                  </a:lnTo>
                  <a:lnTo>
                    <a:pt x="47" y="127"/>
                  </a:lnTo>
                  <a:lnTo>
                    <a:pt x="47" y="125"/>
                  </a:lnTo>
                  <a:lnTo>
                    <a:pt x="44" y="124"/>
                  </a:lnTo>
                  <a:lnTo>
                    <a:pt x="45" y="122"/>
                  </a:lnTo>
                  <a:lnTo>
                    <a:pt x="42" y="121"/>
                  </a:lnTo>
                  <a:lnTo>
                    <a:pt x="38" y="121"/>
                  </a:lnTo>
                  <a:lnTo>
                    <a:pt x="35" y="118"/>
                  </a:lnTo>
                  <a:lnTo>
                    <a:pt x="35" y="115"/>
                  </a:lnTo>
                  <a:lnTo>
                    <a:pt x="35" y="116"/>
                  </a:lnTo>
                  <a:lnTo>
                    <a:pt x="36" y="113"/>
                  </a:lnTo>
                  <a:lnTo>
                    <a:pt x="41" y="106"/>
                  </a:lnTo>
                  <a:lnTo>
                    <a:pt x="38" y="109"/>
                  </a:lnTo>
                  <a:lnTo>
                    <a:pt x="32" y="115"/>
                  </a:lnTo>
                  <a:lnTo>
                    <a:pt x="32" y="110"/>
                  </a:lnTo>
                  <a:lnTo>
                    <a:pt x="32" y="107"/>
                  </a:lnTo>
                  <a:lnTo>
                    <a:pt x="32" y="101"/>
                  </a:lnTo>
                  <a:lnTo>
                    <a:pt x="29" y="106"/>
                  </a:lnTo>
                  <a:lnTo>
                    <a:pt x="26" y="104"/>
                  </a:lnTo>
                  <a:lnTo>
                    <a:pt x="26" y="107"/>
                  </a:lnTo>
                  <a:lnTo>
                    <a:pt x="23" y="106"/>
                  </a:lnTo>
                  <a:lnTo>
                    <a:pt x="23" y="107"/>
                  </a:lnTo>
                  <a:lnTo>
                    <a:pt x="21" y="98"/>
                  </a:lnTo>
                  <a:lnTo>
                    <a:pt x="18" y="97"/>
                  </a:lnTo>
                  <a:lnTo>
                    <a:pt x="17" y="101"/>
                  </a:lnTo>
                  <a:lnTo>
                    <a:pt x="15" y="104"/>
                  </a:lnTo>
                  <a:lnTo>
                    <a:pt x="15" y="100"/>
                  </a:lnTo>
                  <a:lnTo>
                    <a:pt x="12" y="101"/>
                  </a:lnTo>
                  <a:lnTo>
                    <a:pt x="12" y="106"/>
                  </a:lnTo>
                  <a:lnTo>
                    <a:pt x="8" y="104"/>
                  </a:lnTo>
                  <a:lnTo>
                    <a:pt x="6" y="103"/>
                  </a:lnTo>
                  <a:lnTo>
                    <a:pt x="3" y="103"/>
                  </a:lnTo>
                  <a:lnTo>
                    <a:pt x="0" y="94"/>
                  </a:lnTo>
                  <a:lnTo>
                    <a:pt x="0" y="77"/>
                  </a:lnTo>
                  <a:lnTo>
                    <a:pt x="2" y="74"/>
                  </a:lnTo>
                  <a:lnTo>
                    <a:pt x="6" y="70"/>
                  </a:lnTo>
                  <a:lnTo>
                    <a:pt x="8" y="73"/>
                  </a:lnTo>
                  <a:lnTo>
                    <a:pt x="9" y="71"/>
                  </a:lnTo>
                  <a:lnTo>
                    <a:pt x="12" y="70"/>
                  </a:lnTo>
                  <a:lnTo>
                    <a:pt x="12" y="73"/>
                  </a:lnTo>
                  <a:lnTo>
                    <a:pt x="14" y="76"/>
                  </a:lnTo>
                  <a:lnTo>
                    <a:pt x="15" y="70"/>
                  </a:lnTo>
                  <a:lnTo>
                    <a:pt x="17" y="68"/>
                  </a:lnTo>
                  <a:lnTo>
                    <a:pt x="17" y="62"/>
                  </a:lnTo>
                  <a:lnTo>
                    <a:pt x="18" y="62"/>
                  </a:lnTo>
                  <a:lnTo>
                    <a:pt x="18" y="59"/>
                  </a:lnTo>
                  <a:lnTo>
                    <a:pt x="18" y="56"/>
                  </a:lnTo>
                  <a:lnTo>
                    <a:pt x="20" y="56"/>
                  </a:lnTo>
                  <a:lnTo>
                    <a:pt x="20" y="52"/>
                  </a:lnTo>
                  <a:lnTo>
                    <a:pt x="21" y="52"/>
                  </a:lnTo>
                  <a:lnTo>
                    <a:pt x="23" y="49"/>
                  </a:lnTo>
                  <a:lnTo>
                    <a:pt x="24" y="46"/>
                  </a:lnTo>
                  <a:lnTo>
                    <a:pt x="26" y="44"/>
                  </a:lnTo>
                  <a:lnTo>
                    <a:pt x="23" y="47"/>
                  </a:lnTo>
                  <a:lnTo>
                    <a:pt x="21" y="46"/>
                  </a:lnTo>
                  <a:lnTo>
                    <a:pt x="23" y="41"/>
                  </a:lnTo>
                  <a:lnTo>
                    <a:pt x="20" y="41"/>
                  </a:lnTo>
                  <a:lnTo>
                    <a:pt x="15" y="37"/>
                  </a:lnTo>
                  <a:lnTo>
                    <a:pt x="15" y="32"/>
                  </a:lnTo>
                  <a:lnTo>
                    <a:pt x="21" y="28"/>
                  </a:lnTo>
                  <a:lnTo>
                    <a:pt x="24" y="26"/>
                  </a:lnTo>
                  <a:lnTo>
                    <a:pt x="27" y="28"/>
                  </a:lnTo>
                  <a:lnTo>
                    <a:pt x="30" y="25"/>
                  </a:lnTo>
                  <a:lnTo>
                    <a:pt x="29" y="25"/>
                  </a:lnTo>
                  <a:lnTo>
                    <a:pt x="26" y="23"/>
                  </a:lnTo>
                  <a:lnTo>
                    <a:pt x="27" y="22"/>
                  </a:lnTo>
                  <a:lnTo>
                    <a:pt x="30" y="20"/>
                  </a:lnTo>
                  <a:lnTo>
                    <a:pt x="29" y="19"/>
                  </a:lnTo>
                  <a:lnTo>
                    <a:pt x="27" y="17"/>
                  </a:lnTo>
                  <a:lnTo>
                    <a:pt x="27" y="14"/>
                  </a:lnTo>
                  <a:lnTo>
                    <a:pt x="32" y="9"/>
                  </a:lnTo>
                  <a:lnTo>
                    <a:pt x="38" y="6"/>
                  </a:lnTo>
                  <a:close/>
                </a:path>
              </a:pathLst>
            </a:custGeom>
            <a:grpFill/>
            <a:ln w="1905">
              <a:noFill/>
              <a:round/>
              <a:headEnd/>
              <a:tailEnd/>
            </a:ln>
          </p:spPr>
          <p:txBody>
            <a:bodyPr/>
            <a:lstStyle/>
            <a:p>
              <a:endParaRPr lang="en-GB">
                <a:solidFill>
                  <a:srgbClr val="000000"/>
                </a:solidFill>
                <a:latin typeface="Arial"/>
              </a:endParaRPr>
            </a:p>
          </p:txBody>
        </p:sp>
        <p:sp>
          <p:nvSpPr>
            <p:cNvPr id="230" name="Freeform 226"/>
            <p:cNvSpPr>
              <a:spLocks/>
            </p:cNvSpPr>
            <p:nvPr/>
          </p:nvSpPr>
          <p:spPr bwMode="auto">
            <a:xfrm>
              <a:off x="3637" y="649"/>
              <a:ext cx="258" cy="243"/>
            </a:xfrm>
            <a:custGeom>
              <a:avLst/>
              <a:gdLst>
                <a:gd name="T0" fmla="*/ 9 w 258"/>
                <a:gd name="T1" fmla="*/ 204 h 243"/>
                <a:gd name="T2" fmla="*/ 27 w 258"/>
                <a:gd name="T3" fmla="*/ 192 h 243"/>
                <a:gd name="T4" fmla="*/ 26 w 258"/>
                <a:gd name="T5" fmla="*/ 188 h 243"/>
                <a:gd name="T6" fmla="*/ 26 w 258"/>
                <a:gd name="T7" fmla="*/ 177 h 243"/>
                <a:gd name="T8" fmla="*/ 33 w 258"/>
                <a:gd name="T9" fmla="*/ 170 h 243"/>
                <a:gd name="T10" fmla="*/ 47 w 258"/>
                <a:gd name="T11" fmla="*/ 159 h 243"/>
                <a:gd name="T12" fmla="*/ 39 w 258"/>
                <a:gd name="T13" fmla="*/ 150 h 243"/>
                <a:gd name="T14" fmla="*/ 36 w 258"/>
                <a:gd name="T15" fmla="*/ 140 h 243"/>
                <a:gd name="T16" fmla="*/ 30 w 258"/>
                <a:gd name="T17" fmla="*/ 134 h 243"/>
                <a:gd name="T18" fmla="*/ 38 w 258"/>
                <a:gd name="T19" fmla="*/ 131 h 243"/>
                <a:gd name="T20" fmla="*/ 56 w 258"/>
                <a:gd name="T21" fmla="*/ 116 h 243"/>
                <a:gd name="T22" fmla="*/ 72 w 258"/>
                <a:gd name="T23" fmla="*/ 101 h 243"/>
                <a:gd name="T24" fmla="*/ 81 w 258"/>
                <a:gd name="T25" fmla="*/ 90 h 243"/>
                <a:gd name="T26" fmla="*/ 107 w 258"/>
                <a:gd name="T27" fmla="*/ 65 h 243"/>
                <a:gd name="T28" fmla="*/ 119 w 258"/>
                <a:gd name="T29" fmla="*/ 66 h 243"/>
                <a:gd name="T30" fmla="*/ 122 w 258"/>
                <a:gd name="T31" fmla="*/ 51 h 243"/>
                <a:gd name="T32" fmla="*/ 131 w 258"/>
                <a:gd name="T33" fmla="*/ 48 h 243"/>
                <a:gd name="T34" fmla="*/ 153 w 258"/>
                <a:gd name="T35" fmla="*/ 56 h 243"/>
                <a:gd name="T36" fmla="*/ 176 w 258"/>
                <a:gd name="T37" fmla="*/ 48 h 243"/>
                <a:gd name="T38" fmla="*/ 189 w 258"/>
                <a:gd name="T39" fmla="*/ 38 h 243"/>
                <a:gd name="T40" fmla="*/ 204 w 258"/>
                <a:gd name="T41" fmla="*/ 29 h 243"/>
                <a:gd name="T42" fmla="*/ 213 w 258"/>
                <a:gd name="T43" fmla="*/ 12 h 243"/>
                <a:gd name="T44" fmla="*/ 240 w 258"/>
                <a:gd name="T45" fmla="*/ 0 h 243"/>
                <a:gd name="T46" fmla="*/ 255 w 258"/>
                <a:gd name="T47" fmla="*/ 14 h 243"/>
                <a:gd name="T48" fmla="*/ 258 w 258"/>
                <a:gd name="T49" fmla="*/ 33 h 243"/>
                <a:gd name="T50" fmla="*/ 241 w 258"/>
                <a:gd name="T51" fmla="*/ 54 h 243"/>
                <a:gd name="T52" fmla="*/ 214 w 258"/>
                <a:gd name="T53" fmla="*/ 69 h 243"/>
                <a:gd name="T54" fmla="*/ 195 w 258"/>
                <a:gd name="T55" fmla="*/ 80 h 243"/>
                <a:gd name="T56" fmla="*/ 170 w 258"/>
                <a:gd name="T57" fmla="*/ 95 h 243"/>
                <a:gd name="T58" fmla="*/ 155 w 258"/>
                <a:gd name="T59" fmla="*/ 107 h 243"/>
                <a:gd name="T60" fmla="*/ 122 w 258"/>
                <a:gd name="T61" fmla="*/ 134 h 243"/>
                <a:gd name="T62" fmla="*/ 113 w 258"/>
                <a:gd name="T63" fmla="*/ 135 h 243"/>
                <a:gd name="T64" fmla="*/ 111 w 258"/>
                <a:gd name="T65" fmla="*/ 153 h 243"/>
                <a:gd name="T66" fmla="*/ 98 w 258"/>
                <a:gd name="T67" fmla="*/ 155 h 243"/>
                <a:gd name="T68" fmla="*/ 90 w 258"/>
                <a:gd name="T69" fmla="*/ 161 h 243"/>
                <a:gd name="T70" fmla="*/ 89 w 258"/>
                <a:gd name="T71" fmla="*/ 167 h 243"/>
                <a:gd name="T72" fmla="*/ 77 w 258"/>
                <a:gd name="T73" fmla="*/ 164 h 243"/>
                <a:gd name="T74" fmla="*/ 84 w 258"/>
                <a:gd name="T75" fmla="*/ 185 h 243"/>
                <a:gd name="T76" fmla="*/ 81 w 258"/>
                <a:gd name="T77" fmla="*/ 192 h 243"/>
                <a:gd name="T78" fmla="*/ 75 w 258"/>
                <a:gd name="T79" fmla="*/ 200 h 243"/>
                <a:gd name="T80" fmla="*/ 65 w 258"/>
                <a:gd name="T81" fmla="*/ 194 h 243"/>
                <a:gd name="T82" fmla="*/ 71 w 258"/>
                <a:gd name="T83" fmla="*/ 204 h 243"/>
                <a:gd name="T84" fmla="*/ 65 w 258"/>
                <a:gd name="T85" fmla="*/ 210 h 243"/>
                <a:gd name="T86" fmla="*/ 63 w 258"/>
                <a:gd name="T87" fmla="*/ 218 h 243"/>
                <a:gd name="T88" fmla="*/ 59 w 258"/>
                <a:gd name="T89" fmla="*/ 224 h 243"/>
                <a:gd name="T90" fmla="*/ 59 w 258"/>
                <a:gd name="T91" fmla="*/ 233 h 243"/>
                <a:gd name="T92" fmla="*/ 48 w 258"/>
                <a:gd name="T93" fmla="*/ 243 h 243"/>
                <a:gd name="T94" fmla="*/ 24 w 258"/>
                <a:gd name="T95" fmla="*/ 233 h 243"/>
                <a:gd name="T96" fmla="*/ 12 w 258"/>
                <a:gd name="T97" fmla="*/ 231 h 243"/>
                <a:gd name="T98" fmla="*/ 20 w 258"/>
                <a:gd name="T99" fmla="*/ 221 h 243"/>
                <a:gd name="T100" fmla="*/ 12 w 258"/>
                <a:gd name="T101" fmla="*/ 222 h 24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58"/>
                <a:gd name="T154" fmla="*/ 0 h 243"/>
                <a:gd name="T155" fmla="*/ 258 w 258"/>
                <a:gd name="T156" fmla="*/ 243 h 24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58" h="243">
                  <a:moveTo>
                    <a:pt x="0" y="212"/>
                  </a:moveTo>
                  <a:lnTo>
                    <a:pt x="0" y="210"/>
                  </a:lnTo>
                  <a:lnTo>
                    <a:pt x="2" y="212"/>
                  </a:lnTo>
                  <a:lnTo>
                    <a:pt x="5" y="210"/>
                  </a:lnTo>
                  <a:lnTo>
                    <a:pt x="9" y="204"/>
                  </a:lnTo>
                  <a:lnTo>
                    <a:pt x="18" y="201"/>
                  </a:lnTo>
                  <a:lnTo>
                    <a:pt x="17" y="200"/>
                  </a:lnTo>
                  <a:lnTo>
                    <a:pt x="18" y="194"/>
                  </a:lnTo>
                  <a:lnTo>
                    <a:pt x="24" y="189"/>
                  </a:lnTo>
                  <a:lnTo>
                    <a:pt x="27" y="192"/>
                  </a:lnTo>
                  <a:lnTo>
                    <a:pt x="32" y="192"/>
                  </a:lnTo>
                  <a:lnTo>
                    <a:pt x="36" y="195"/>
                  </a:lnTo>
                  <a:lnTo>
                    <a:pt x="41" y="197"/>
                  </a:lnTo>
                  <a:lnTo>
                    <a:pt x="38" y="192"/>
                  </a:lnTo>
                  <a:lnTo>
                    <a:pt x="26" y="188"/>
                  </a:lnTo>
                  <a:lnTo>
                    <a:pt x="24" y="185"/>
                  </a:lnTo>
                  <a:lnTo>
                    <a:pt x="26" y="185"/>
                  </a:lnTo>
                  <a:lnTo>
                    <a:pt x="32" y="185"/>
                  </a:lnTo>
                  <a:lnTo>
                    <a:pt x="33" y="182"/>
                  </a:lnTo>
                  <a:lnTo>
                    <a:pt x="26" y="177"/>
                  </a:lnTo>
                  <a:lnTo>
                    <a:pt x="26" y="174"/>
                  </a:lnTo>
                  <a:lnTo>
                    <a:pt x="36" y="174"/>
                  </a:lnTo>
                  <a:lnTo>
                    <a:pt x="39" y="173"/>
                  </a:lnTo>
                  <a:lnTo>
                    <a:pt x="38" y="170"/>
                  </a:lnTo>
                  <a:lnTo>
                    <a:pt x="33" y="170"/>
                  </a:lnTo>
                  <a:lnTo>
                    <a:pt x="30" y="164"/>
                  </a:lnTo>
                  <a:lnTo>
                    <a:pt x="30" y="159"/>
                  </a:lnTo>
                  <a:lnTo>
                    <a:pt x="33" y="161"/>
                  </a:lnTo>
                  <a:lnTo>
                    <a:pt x="39" y="156"/>
                  </a:lnTo>
                  <a:lnTo>
                    <a:pt x="47" y="159"/>
                  </a:lnTo>
                  <a:lnTo>
                    <a:pt x="50" y="156"/>
                  </a:lnTo>
                  <a:lnTo>
                    <a:pt x="47" y="156"/>
                  </a:lnTo>
                  <a:lnTo>
                    <a:pt x="44" y="156"/>
                  </a:lnTo>
                  <a:lnTo>
                    <a:pt x="42" y="152"/>
                  </a:lnTo>
                  <a:lnTo>
                    <a:pt x="39" y="150"/>
                  </a:lnTo>
                  <a:lnTo>
                    <a:pt x="33" y="152"/>
                  </a:lnTo>
                  <a:lnTo>
                    <a:pt x="32" y="149"/>
                  </a:lnTo>
                  <a:lnTo>
                    <a:pt x="35" y="147"/>
                  </a:lnTo>
                  <a:lnTo>
                    <a:pt x="38" y="140"/>
                  </a:lnTo>
                  <a:lnTo>
                    <a:pt x="36" y="140"/>
                  </a:lnTo>
                  <a:lnTo>
                    <a:pt x="36" y="138"/>
                  </a:lnTo>
                  <a:lnTo>
                    <a:pt x="35" y="135"/>
                  </a:lnTo>
                  <a:lnTo>
                    <a:pt x="32" y="140"/>
                  </a:lnTo>
                  <a:lnTo>
                    <a:pt x="32" y="135"/>
                  </a:lnTo>
                  <a:lnTo>
                    <a:pt x="30" y="134"/>
                  </a:lnTo>
                  <a:lnTo>
                    <a:pt x="32" y="131"/>
                  </a:lnTo>
                  <a:lnTo>
                    <a:pt x="30" y="129"/>
                  </a:lnTo>
                  <a:lnTo>
                    <a:pt x="32" y="125"/>
                  </a:lnTo>
                  <a:lnTo>
                    <a:pt x="38" y="125"/>
                  </a:lnTo>
                  <a:lnTo>
                    <a:pt x="38" y="131"/>
                  </a:lnTo>
                  <a:lnTo>
                    <a:pt x="41" y="132"/>
                  </a:lnTo>
                  <a:lnTo>
                    <a:pt x="47" y="128"/>
                  </a:lnTo>
                  <a:lnTo>
                    <a:pt x="50" y="123"/>
                  </a:lnTo>
                  <a:lnTo>
                    <a:pt x="51" y="119"/>
                  </a:lnTo>
                  <a:lnTo>
                    <a:pt x="56" y="116"/>
                  </a:lnTo>
                  <a:lnTo>
                    <a:pt x="65" y="117"/>
                  </a:lnTo>
                  <a:lnTo>
                    <a:pt x="71" y="111"/>
                  </a:lnTo>
                  <a:lnTo>
                    <a:pt x="71" y="107"/>
                  </a:lnTo>
                  <a:lnTo>
                    <a:pt x="69" y="104"/>
                  </a:lnTo>
                  <a:lnTo>
                    <a:pt x="72" y="101"/>
                  </a:lnTo>
                  <a:lnTo>
                    <a:pt x="72" y="98"/>
                  </a:lnTo>
                  <a:lnTo>
                    <a:pt x="77" y="93"/>
                  </a:lnTo>
                  <a:lnTo>
                    <a:pt x="80" y="95"/>
                  </a:lnTo>
                  <a:lnTo>
                    <a:pt x="83" y="93"/>
                  </a:lnTo>
                  <a:lnTo>
                    <a:pt x="81" y="90"/>
                  </a:lnTo>
                  <a:lnTo>
                    <a:pt x="83" y="84"/>
                  </a:lnTo>
                  <a:lnTo>
                    <a:pt x="86" y="81"/>
                  </a:lnTo>
                  <a:lnTo>
                    <a:pt x="102" y="74"/>
                  </a:lnTo>
                  <a:lnTo>
                    <a:pt x="104" y="71"/>
                  </a:lnTo>
                  <a:lnTo>
                    <a:pt x="107" y="65"/>
                  </a:lnTo>
                  <a:lnTo>
                    <a:pt x="114" y="60"/>
                  </a:lnTo>
                  <a:lnTo>
                    <a:pt x="117" y="62"/>
                  </a:lnTo>
                  <a:lnTo>
                    <a:pt x="114" y="69"/>
                  </a:lnTo>
                  <a:lnTo>
                    <a:pt x="117" y="71"/>
                  </a:lnTo>
                  <a:lnTo>
                    <a:pt x="119" y="66"/>
                  </a:lnTo>
                  <a:lnTo>
                    <a:pt x="123" y="65"/>
                  </a:lnTo>
                  <a:lnTo>
                    <a:pt x="125" y="62"/>
                  </a:lnTo>
                  <a:lnTo>
                    <a:pt x="123" y="59"/>
                  </a:lnTo>
                  <a:lnTo>
                    <a:pt x="122" y="56"/>
                  </a:lnTo>
                  <a:lnTo>
                    <a:pt x="122" y="51"/>
                  </a:lnTo>
                  <a:lnTo>
                    <a:pt x="123" y="53"/>
                  </a:lnTo>
                  <a:lnTo>
                    <a:pt x="125" y="50"/>
                  </a:lnTo>
                  <a:lnTo>
                    <a:pt x="123" y="48"/>
                  </a:lnTo>
                  <a:lnTo>
                    <a:pt x="129" y="47"/>
                  </a:lnTo>
                  <a:lnTo>
                    <a:pt x="131" y="48"/>
                  </a:lnTo>
                  <a:lnTo>
                    <a:pt x="144" y="50"/>
                  </a:lnTo>
                  <a:lnTo>
                    <a:pt x="144" y="56"/>
                  </a:lnTo>
                  <a:lnTo>
                    <a:pt x="147" y="57"/>
                  </a:lnTo>
                  <a:lnTo>
                    <a:pt x="150" y="54"/>
                  </a:lnTo>
                  <a:lnTo>
                    <a:pt x="153" y="56"/>
                  </a:lnTo>
                  <a:lnTo>
                    <a:pt x="168" y="47"/>
                  </a:lnTo>
                  <a:lnTo>
                    <a:pt x="171" y="47"/>
                  </a:lnTo>
                  <a:lnTo>
                    <a:pt x="171" y="48"/>
                  </a:lnTo>
                  <a:lnTo>
                    <a:pt x="173" y="50"/>
                  </a:lnTo>
                  <a:lnTo>
                    <a:pt x="176" y="48"/>
                  </a:lnTo>
                  <a:lnTo>
                    <a:pt x="177" y="47"/>
                  </a:lnTo>
                  <a:lnTo>
                    <a:pt x="179" y="47"/>
                  </a:lnTo>
                  <a:lnTo>
                    <a:pt x="180" y="45"/>
                  </a:lnTo>
                  <a:lnTo>
                    <a:pt x="183" y="44"/>
                  </a:lnTo>
                  <a:lnTo>
                    <a:pt x="189" y="38"/>
                  </a:lnTo>
                  <a:lnTo>
                    <a:pt x="194" y="38"/>
                  </a:lnTo>
                  <a:lnTo>
                    <a:pt x="197" y="30"/>
                  </a:lnTo>
                  <a:lnTo>
                    <a:pt x="200" y="33"/>
                  </a:lnTo>
                  <a:lnTo>
                    <a:pt x="203" y="32"/>
                  </a:lnTo>
                  <a:lnTo>
                    <a:pt x="204" y="29"/>
                  </a:lnTo>
                  <a:lnTo>
                    <a:pt x="203" y="21"/>
                  </a:lnTo>
                  <a:lnTo>
                    <a:pt x="204" y="17"/>
                  </a:lnTo>
                  <a:lnTo>
                    <a:pt x="208" y="15"/>
                  </a:lnTo>
                  <a:lnTo>
                    <a:pt x="211" y="12"/>
                  </a:lnTo>
                  <a:lnTo>
                    <a:pt x="213" y="12"/>
                  </a:lnTo>
                  <a:lnTo>
                    <a:pt x="217" y="8"/>
                  </a:lnTo>
                  <a:lnTo>
                    <a:pt x="217" y="5"/>
                  </a:lnTo>
                  <a:lnTo>
                    <a:pt x="222" y="6"/>
                  </a:lnTo>
                  <a:lnTo>
                    <a:pt x="229" y="0"/>
                  </a:lnTo>
                  <a:lnTo>
                    <a:pt x="240" y="0"/>
                  </a:lnTo>
                  <a:lnTo>
                    <a:pt x="249" y="3"/>
                  </a:lnTo>
                  <a:lnTo>
                    <a:pt x="250" y="6"/>
                  </a:lnTo>
                  <a:lnTo>
                    <a:pt x="252" y="9"/>
                  </a:lnTo>
                  <a:lnTo>
                    <a:pt x="255" y="11"/>
                  </a:lnTo>
                  <a:lnTo>
                    <a:pt x="255" y="14"/>
                  </a:lnTo>
                  <a:lnTo>
                    <a:pt x="258" y="23"/>
                  </a:lnTo>
                  <a:lnTo>
                    <a:pt x="258" y="26"/>
                  </a:lnTo>
                  <a:lnTo>
                    <a:pt x="255" y="29"/>
                  </a:lnTo>
                  <a:lnTo>
                    <a:pt x="253" y="33"/>
                  </a:lnTo>
                  <a:lnTo>
                    <a:pt x="258" y="33"/>
                  </a:lnTo>
                  <a:lnTo>
                    <a:pt x="258" y="36"/>
                  </a:lnTo>
                  <a:lnTo>
                    <a:pt x="253" y="38"/>
                  </a:lnTo>
                  <a:lnTo>
                    <a:pt x="244" y="54"/>
                  </a:lnTo>
                  <a:lnTo>
                    <a:pt x="247" y="57"/>
                  </a:lnTo>
                  <a:lnTo>
                    <a:pt x="241" y="54"/>
                  </a:lnTo>
                  <a:lnTo>
                    <a:pt x="238" y="54"/>
                  </a:lnTo>
                  <a:lnTo>
                    <a:pt x="237" y="56"/>
                  </a:lnTo>
                  <a:lnTo>
                    <a:pt x="225" y="68"/>
                  </a:lnTo>
                  <a:lnTo>
                    <a:pt x="217" y="69"/>
                  </a:lnTo>
                  <a:lnTo>
                    <a:pt x="214" y="69"/>
                  </a:lnTo>
                  <a:lnTo>
                    <a:pt x="208" y="74"/>
                  </a:lnTo>
                  <a:lnTo>
                    <a:pt x="204" y="72"/>
                  </a:lnTo>
                  <a:lnTo>
                    <a:pt x="198" y="75"/>
                  </a:lnTo>
                  <a:lnTo>
                    <a:pt x="197" y="77"/>
                  </a:lnTo>
                  <a:lnTo>
                    <a:pt x="195" y="80"/>
                  </a:lnTo>
                  <a:lnTo>
                    <a:pt x="192" y="83"/>
                  </a:lnTo>
                  <a:lnTo>
                    <a:pt x="191" y="80"/>
                  </a:lnTo>
                  <a:lnTo>
                    <a:pt x="188" y="84"/>
                  </a:lnTo>
                  <a:lnTo>
                    <a:pt x="171" y="95"/>
                  </a:lnTo>
                  <a:lnTo>
                    <a:pt x="170" y="95"/>
                  </a:lnTo>
                  <a:lnTo>
                    <a:pt x="167" y="89"/>
                  </a:lnTo>
                  <a:lnTo>
                    <a:pt x="165" y="90"/>
                  </a:lnTo>
                  <a:lnTo>
                    <a:pt x="165" y="93"/>
                  </a:lnTo>
                  <a:lnTo>
                    <a:pt x="164" y="98"/>
                  </a:lnTo>
                  <a:lnTo>
                    <a:pt x="155" y="107"/>
                  </a:lnTo>
                  <a:lnTo>
                    <a:pt x="147" y="108"/>
                  </a:lnTo>
                  <a:lnTo>
                    <a:pt x="144" y="114"/>
                  </a:lnTo>
                  <a:lnTo>
                    <a:pt x="144" y="111"/>
                  </a:lnTo>
                  <a:lnTo>
                    <a:pt x="129" y="131"/>
                  </a:lnTo>
                  <a:lnTo>
                    <a:pt x="122" y="134"/>
                  </a:lnTo>
                  <a:lnTo>
                    <a:pt x="120" y="135"/>
                  </a:lnTo>
                  <a:lnTo>
                    <a:pt x="119" y="132"/>
                  </a:lnTo>
                  <a:lnTo>
                    <a:pt x="116" y="134"/>
                  </a:lnTo>
                  <a:lnTo>
                    <a:pt x="114" y="131"/>
                  </a:lnTo>
                  <a:lnTo>
                    <a:pt x="113" y="135"/>
                  </a:lnTo>
                  <a:lnTo>
                    <a:pt x="114" y="138"/>
                  </a:lnTo>
                  <a:lnTo>
                    <a:pt x="117" y="138"/>
                  </a:lnTo>
                  <a:lnTo>
                    <a:pt x="119" y="141"/>
                  </a:lnTo>
                  <a:lnTo>
                    <a:pt x="110" y="150"/>
                  </a:lnTo>
                  <a:lnTo>
                    <a:pt x="111" y="153"/>
                  </a:lnTo>
                  <a:lnTo>
                    <a:pt x="110" y="156"/>
                  </a:lnTo>
                  <a:lnTo>
                    <a:pt x="104" y="158"/>
                  </a:lnTo>
                  <a:lnTo>
                    <a:pt x="101" y="155"/>
                  </a:lnTo>
                  <a:lnTo>
                    <a:pt x="98" y="152"/>
                  </a:lnTo>
                  <a:lnTo>
                    <a:pt x="98" y="155"/>
                  </a:lnTo>
                  <a:lnTo>
                    <a:pt x="101" y="159"/>
                  </a:lnTo>
                  <a:lnTo>
                    <a:pt x="104" y="165"/>
                  </a:lnTo>
                  <a:lnTo>
                    <a:pt x="93" y="158"/>
                  </a:lnTo>
                  <a:lnTo>
                    <a:pt x="90" y="159"/>
                  </a:lnTo>
                  <a:lnTo>
                    <a:pt x="90" y="161"/>
                  </a:lnTo>
                  <a:lnTo>
                    <a:pt x="90" y="162"/>
                  </a:lnTo>
                  <a:lnTo>
                    <a:pt x="92" y="167"/>
                  </a:lnTo>
                  <a:lnTo>
                    <a:pt x="93" y="168"/>
                  </a:lnTo>
                  <a:lnTo>
                    <a:pt x="90" y="165"/>
                  </a:lnTo>
                  <a:lnTo>
                    <a:pt x="89" y="167"/>
                  </a:lnTo>
                  <a:lnTo>
                    <a:pt x="92" y="171"/>
                  </a:lnTo>
                  <a:lnTo>
                    <a:pt x="90" y="174"/>
                  </a:lnTo>
                  <a:lnTo>
                    <a:pt x="87" y="174"/>
                  </a:lnTo>
                  <a:lnTo>
                    <a:pt x="86" y="171"/>
                  </a:lnTo>
                  <a:lnTo>
                    <a:pt x="77" y="164"/>
                  </a:lnTo>
                  <a:lnTo>
                    <a:pt x="77" y="167"/>
                  </a:lnTo>
                  <a:lnTo>
                    <a:pt x="81" y="171"/>
                  </a:lnTo>
                  <a:lnTo>
                    <a:pt x="86" y="182"/>
                  </a:lnTo>
                  <a:lnTo>
                    <a:pt x="86" y="185"/>
                  </a:lnTo>
                  <a:lnTo>
                    <a:pt x="84" y="185"/>
                  </a:lnTo>
                  <a:lnTo>
                    <a:pt x="83" y="189"/>
                  </a:lnTo>
                  <a:lnTo>
                    <a:pt x="81" y="188"/>
                  </a:lnTo>
                  <a:lnTo>
                    <a:pt x="80" y="188"/>
                  </a:lnTo>
                  <a:lnTo>
                    <a:pt x="80" y="191"/>
                  </a:lnTo>
                  <a:lnTo>
                    <a:pt x="81" y="192"/>
                  </a:lnTo>
                  <a:lnTo>
                    <a:pt x="80" y="194"/>
                  </a:lnTo>
                  <a:lnTo>
                    <a:pt x="77" y="191"/>
                  </a:lnTo>
                  <a:lnTo>
                    <a:pt x="77" y="194"/>
                  </a:lnTo>
                  <a:lnTo>
                    <a:pt x="77" y="198"/>
                  </a:lnTo>
                  <a:lnTo>
                    <a:pt x="75" y="200"/>
                  </a:lnTo>
                  <a:lnTo>
                    <a:pt x="74" y="197"/>
                  </a:lnTo>
                  <a:lnTo>
                    <a:pt x="71" y="197"/>
                  </a:lnTo>
                  <a:lnTo>
                    <a:pt x="65" y="183"/>
                  </a:lnTo>
                  <a:lnTo>
                    <a:pt x="63" y="189"/>
                  </a:lnTo>
                  <a:lnTo>
                    <a:pt x="65" y="194"/>
                  </a:lnTo>
                  <a:lnTo>
                    <a:pt x="60" y="195"/>
                  </a:lnTo>
                  <a:lnTo>
                    <a:pt x="66" y="197"/>
                  </a:lnTo>
                  <a:lnTo>
                    <a:pt x="68" y="200"/>
                  </a:lnTo>
                  <a:lnTo>
                    <a:pt x="68" y="203"/>
                  </a:lnTo>
                  <a:lnTo>
                    <a:pt x="71" y="204"/>
                  </a:lnTo>
                  <a:lnTo>
                    <a:pt x="69" y="206"/>
                  </a:lnTo>
                  <a:lnTo>
                    <a:pt x="69" y="207"/>
                  </a:lnTo>
                  <a:lnTo>
                    <a:pt x="69" y="215"/>
                  </a:lnTo>
                  <a:lnTo>
                    <a:pt x="66" y="215"/>
                  </a:lnTo>
                  <a:lnTo>
                    <a:pt x="65" y="210"/>
                  </a:lnTo>
                  <a:lnTo>
                    <a:pt x="56" y="207"/>
                  </a:lnTo>
                  <a:lnTo>
                    <a:pt x="53" y="209"/>
                  </a:lnTo>
                  <a:lnTo>
                    <a:pt x="56" y="210"/>
                  </a:lnTo>
                  <a:lnTo>
                    <a:pt x="59" y="212"/>
                  </a:lnTo>
                  <a:lnTo>
                    <a:pt x="63" y="218"/>
                  </a:lnTo>
                  <a:lnTo>
                    <a:pt x="65" y="221"/>
                  </a:lnTo>
                  <a:lnTo>
                    <a:pt x="63" y="224"/>
                  </a:lnTo>
                  <a:lnTo>
                    <a:pt x="62" y="224"/>
                  </a:lnTo>
                  <a:lnTo>
                    <a:pt x="62" y="225"/>
                  </a:lnTo>
                  <a:lnTo>
                    <a:pt x="59" y="224"/>
                  </a:lnTo>
                  <a:lnTo>
                    <a:pt x="57" y="219"/>
                  </a:lnTo>
                  <a:lnTo>
                    <a:pt x="53" y="219"/>
                  </a:lnTo>
                  <a:lnTo>
                    <a:pt x="56" y="227"/>
                  </a:lnTo>
                  <a:lnTo>
                    <a:pt x="59" y="230"/>
                  </a:lnTo>
                  <a:lnTo>
                    <a:pt x="59" y="233"/>
                  </a:lnTo>
                  <a:lnTo>
                    <a:pt x="57" y="234"/>
                  </a:lnTo>
                  <a:lnTo>
                    <a:pt x="56" y="239"/>
                  </a:lnTo>
                  <a:lnTo>
                    <a:pt x="53" y="239"/>
                  </a:lnTo>
                  <a:lnTo>
                    <a:pt x="51" y="243"/>
                  </a:lnTo>
                  <a:lnTo>
                    <a:pt x="48" y="243"/>
                  </a:lnTo>
                  <a:lnTo>
                    <a:pt x="47" y="242"/>
                  </a:lnTo>
                  <a:lnTo>
                    <a:pt x="41" y="242"/>
                  </a:lnTo>
                  <a:lnTo>
                    <a:pt x="35" y="237"/>
                  </a:lnTo>
                  <a:lnTo>
                    <a:pt x="30" y="237"/>
                  </a:lnTo>
                  <a:lnTo>
                    <a:pt x="24" y="233"/>
                  </a:lnTo>
                  <a:lnTo>
                    <a:pt x="18" y="234"/>
                  </a:lnTo>
                  <a:lnTo>
                    <a:pt x="12" y="237"/>
                  </a:lnTo>
                  <a:lnTo>
                    <a:pt x="8" y="237"/>
                  </a:lnTo>
                  <a:lnTo>
                    <a:pt x="11" y="234"/>
                  </a:lnTo>
                  <a:lnTo>
                    <a:pt x="12" y="231"/>
                  </a:lnTo>
                  <a:lnTo>
                    <a:pt x="11" y="231"/>
                  </a:lnTo>
                  <a:lnTo>
                    <a:pt x="11" y="228"/>
                  </a:lnTo>
                  <a:lnTo>
                    <a:pt x="12" y="225"/>
                  </a:lnTo>
                  <a:lnTo>
                    <a:pt x="17" y="221"/>
                  </a:lnTo>
                  <a:lnTo>
                    <a:pt x="20" y="221"/>
                  </a:lnTo>
                  <a:lnTo>
                    <a:pt x="24" y="218"/>
                  </a:lnTo>
                  <a:lnTo>
                    <a:pt x="21" y="215"/>
                  </a:lnTo>
                  <a:lnTo>
                    <a:pt x="20" y="218"/>
                  </a:lnTo>
                  <a:lnTo>
                    <a:pt x="17" y="218"/>
                  </a:lnTo>
                  <a:lnTo>
                    <a:pt x="12" y="222"/>
                  </a:lnTo>
                  <a:lnTo>
                    <a:pt x="6" y="221"/>
                  </a:lnTo>
                  <a:lnTo>
                    <a:pt x="5" y="219"/>
                  </a:lnTo>
                  <a:lnTo>
                    <a:pt x="2" y="216"/>
                  </a:lnTo>
                  <a:lnTo>
                    <a:pt x="0" y="212"/>
                  </a:lnTo>
                  <a:close/>
                </a:path>
              </a:pathLst>
            </a:custGeom>
            <a:grpFill/>
            <a:ln w="1905">
              <a:noFill/>
              <a:round/>
              <a:headEnd/>
              <a:tailEnd/>
            </a:ln>
          </p:spPr>
          <p:txBody>
            <a:bodyPr/>
            <a:lstStyle/>
            <a:p>
              <a:endParaRPr lang="en-GB">
                <a:solidFill>
                  <a:srgbClr val="000000"/>
                </a:solidFill>
                <a:latin typeface="Arial"/>
              </a:endParaRPr>
            </a:p>
          </p:txBody>
        </p:sp>
        <p:sp>
          <p:nvSpPr>
            <p:cNvPr id="231" name="Freeform 227"/>
            <p:cNvSpPr>
              <a:spLocks/>
            </p:cNvSpPr>
            <p:nvPr/>
          </p:nvSpPr>
          <p:spPr bwMode="auto">
            <a:xfrm>
              <a:off x="3615" y="995"/>
              <a:ext cx="15" cy="26"/>
            </a:xfrm>
            <a:custGeom>
              <a:avLst/>
              <a:gdLst>
                <a:gd name="T0" fmla="*/ 0 w 15"/>
                <a:gd name="T1" fmla="*/ 3 h 26"/>
                <a:gd name="T2" fmla="*/ 4 w 15"/>
                <a:gd name="T3" fmla="*/ 0 h 26"/>
                <a:gd name="T4" fmla="*/ 7 w 15"/>
                <a:gd name="T5" fmla="*/ 2 h 26"/>
                <a:gd name="T6" fmla="*/ 9 w 15"/>
                <a:gd name="T7" fmla="*/ 5 h 26"/>
                <a:gd name="T8" fmla="*/ 10 w 15"/>
                <a:gd name="T9" fmla="*/ 3 h 26"/>
                <a:gd name="T10" fmla="*/ 13 w 15"/>
                <a:gd name="T11" fmla="*/ 9 h 26"/>
                <a:gd name="T12" fmla="*/ 13 w 15"/>
                <a:gd name="T13" fmla="*/ 17 h 26"/>
                <a:gd name="T14" fmla="*/ 13 w 15"/>
                <a:gd name="T15" fmla="*/ 18 h 26"/>
                <a:gd name="T16" fmla="*/ 15 w 15"/>
                <a:gd name="T17" fmla="*/ 24 h 26"/>
                <a:gd name="T18" fmla="*/ 13 w 15"/>
                <a:gd name="T19" fmla="*/ 26 h 26"/>
                <a:gd name="T20" fmla="*/ 7 w 15"/>
                <a:gd name="T21" fmla="*/ 9 h 26"/>
                <a:gd name="T22" fmla="*/ 0 w 15"/>
                <a:gd name="T23" fmla="*/ 6 h 26"/>
                <a:gd name="T24" fmla="*/ 0 w 15"/>
                <a:gd name="T25" fmla="*/ 3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
                <a:gd name="T40" fmla="*/ 0 h 26"/>
                <a:gd name="T41" fmla="*/ 15 w 15"/>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 h="26">
                  <a:moveTo>
                    <a:pt x="0" y="3"/>
                  </a:moveTo>
                  <a:lnTo>
                    <a:pt x="4" y="0"/>
                  </a:lnTo>
                  <a:lnTo>
                    <a:pt x="7" y="2"/>
                  </a:lnTo>
                  <a:lnTo>
                    <a:pt x="9" y="5"/>
                  </a:lnTo>
                  <a:lnTo>
                    <a:pt x="10" y="3"/>
                  </a:lnTo>
                  <a:lnTo>
                    <a:pt x="13" y="9"/>
                  </a:lnTo>
                  <a:lnTo>
                    <a:pt x="13" y="17"/>
                  </a:lnTo>
                  <a:lnTo>
                    <a:pt x="13" y="18"/>
                  </a:lnTo>
                  <a:lnTo>
                    <a:pt x="15" y="24"/>
                  </a:lnTo>
                  <a:lnTo>
                    <a:pt x="13" y="26"/>
                  </a:lnTo>
                  <a:lnTo>
                    <a:pt x="7" y="9"/>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232" name="Freeform 228"/>
            <p:cNvSpPr>
              <a:spLocks/>
            </p:cNvSpPr>
            <p:nvPr/>
          </p:nvSpPr>
          <p:spPr bwMode="auto">
            <a:xfrm>
              <a:off x="4232" y="621"/>
              <a:ext cx="7" cy="14"/>
            </a:xfrm>
            <a:custGeom>
              <a:avLst/>
              <a:gdLst>
                <a:gd name="T0" fmla="*/ 6 w 7"/>
                <a:gd name="T1" fmla="*/ 0 h 14"/>
                <a:gd name="T2" fmla="*/ 6 w 7"/>
                <a:gd name="T3" fmla="*/ 2 h 14"/>
                <a:gd name="T4" fmla="*/ 4 w 7"/>
                <a:gd name="T5" fmla="*/ 5 h 14"/>
                <a:gd name="T6" fmla="*/ 6 w 7"/>
                <a:gd name="T7" fmla="*/ 6 h 14"/>
                <a:gd name="T8" fmla="*/ 6 w 7"/>
                <a:gd name="T9" fmla="*/ 8 h 14"/>
                <a:gd name="T10" fmla="*/ 7 w 7"/>
                <a:gd name="T11" fmla="*/ 9 h 14"/>
                <a:gd name="T12" fmla="*/ 7 w 7"/>
                <a:gd name="T13" fmla="*/ 12 h 14"/>
                <a:gd name="T14" fmla="*/ 6 w 7"/>
                <a:gd name="T15" fmla="*/ 14 h 14"/>
                <a:gd name="T16" fmla="*/ 3 w 7"/>
                <a:gd name="T17" fmla="*/ 12 h 14"/>
                <a:gd name="T18" fmla="*/ 3 w 7"/>
                <a:gd name="T19" fmla="*/ 14 h 14"/>
                <a:gd name="T20" fmla="*/ 1 w 7"/>
                <a:gd name="T21" fmla="*/ 14 h 14"/>
                <a:gd name="T22" fmla="*/ 0 w 7"/>
                <a:gd name="T23" fmla="*/ 8 h 14"/>
                <a:gd name="T24" fmla="*/ 1 w 7"/>
                <a:gd name="T25" fmla="*/ 5 h 14"/>
                <a:gd name="T26" fmla="*/ 1 w 7"/>
                <a:gd name="T27" fmla="*/ 3 h 14"/>
                <a:gd name="T28" fmla="*/ 6 w 7"/>
                <a:gd name="T29" fmla="*/ 0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
                <a:gd name="T46" fmla="*/ 0 h 14"/>
                <a:gd name="T47" fmla="*/ 7 w 7"/>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 h="14">
                  <a:moveTo>
                    <a:pt x="6" y="0"/>
                  </a:moveTo>
                  <a:lnTo>
                    <a:pt x="6" y="2"/>
                  </a:lnTo>
                  <a:lnTo>
                    <a:pt x="4" y="5"/>
                  </a:lnTo>
                  <a:lnTo>
                    <a:pt x="6" y="6"/>
                  </a:lnTo>
                  <a:lnTo>
                    <a:pt x="6" y="8"/>
                  </a:lnTo>
                  <a:lnTo>
                    <a:pt x="7" y="9"/>
                  </a:lnTo>
                  <a:lnTo>
                    <a:pt x="7" y="12"/>
                  </a:lnTo>
                  <a:lnTo>
                    <a:pt x="6" y="14"/>
                  </a:lnTo>
                  <a:lnTo>
                    <a:pt x="3" y="12"/>
                  </a:lnTo>
                  <a:lnTo>
                    <a:pt x="3" y="14"/>
                  </a:lnTo>
                  <a:lnTo>
                    <a:pt x="1" y="14"/>
                  </a:lnTo>
                  <a:lnTo>
                    <a:pt x="0" y="8"/>
                  </a:lnTo>
                  <a:lnTo>
                    <a:pt x="1" y="5"/>
                  </a:lnTo>
                  <a:lnTo>
                    <a:pt x="1" y="3"/>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233" name="Freeform 229"/>
            <p:cNvSpPr>
              <a:spLocks/>
            </p:cNvSpPr>
            <p:nvPr/>
          </p:nvSpPr>
          <p:spPr bwMode="auto">
            <a:xfrm>
              <a:off x="4335" y="696"/>
              <a:ext cx="21" cy="12"/>
            </a:xfrm>
            <a:custGeom>
              <a:avLst/>
              <a:gdLst>
                <a:gd name="T0" fmla="*/ 18 w 21"/>
                <a:gd name="T1" fmla="*/ 1 h 12"/>
                <a:gd name="T2" fmla="*/ 16 w 21"/>
                <a:gd name="T3" fmla="*/ 3 h 12"/>
                <a:gd name="T4" fmla="*/ 16 w 21"/>
                <a:gd name="T5" fmla="*/ 6 h 12"/>
                <a:gd name="T6" fmla="*/ 18 w 21"/>
                <a:gd name="T7" fmla="*/ 7 h 12"/>
                <a:gd name="T8" fmla="*/ 18 w 21"/>
                <a:gd name="T9" fmla="*/ 12 h 12"/>
                <a:gd name="T10" fmla="*/ 7 w 21"/>
                <a:gd name="T11" fmla="*/ 10 h 12"/>
                <a:gd name="T12" fmla="*/ 0 w 21"/>
                <a:gd name="T13" fmla="*/ 6 h 12"/>
                <a:gd name="T14" fmla="*/ 0 w 21"/>
                <a:gd name="T15" fmla="*/ 3 h 12"/>
                <a:gd name="T16" fmla="*/ 1 w 21"/>
                <a:gd name="T17" fmla="*/ 1 h 12"/>
                <a:gd name="T18" fmla="*/ 3 w 21"/>
                <a:gd name="T19" fmla="*/ 3 h 12"/>
                <a:gd name="T20" fmla="*/ 3 w 21"/>
                <a:gd name="T21" fmla="*/ 6 h 12"/>
                <a:gd name="T22" fmla="*/ 4 w 21"/>
                <a:gd name="T23" fmla="*/ 3 h 12"/>
                <a:gd name="T24" fmla="*/ 7 w 21"/>
                <a:gd name="T25" fmla="*/ 0 h 12"/>
                <a:gd name="T26" fmla="*/ 12 w 21"/>
                <a:gd name="T27" fmla="*/ 4 h 12"/>
                <a:gd name="T28" fmla="*/ 16 w 21"/>
                <a:gd name="T29" fmla="*/ 0 h 12"/>
                <a:gd name="T30" fmla="*/ 19 w 21"/>
                <a:gd name="T31" fmla="*/ 1 h 12"/>
                <a:gd name="T32" fmla="*/ 21 w 21"/>
                <a:gd name="T33" fmla="*/ 3 h 12"/>
                <a:gd name="T34" fmla="*/ 21 w 21"/>
                <a:gd name="T35" fmla="*/ 4 h 12"/>
                <a:gd name="T36" fmla="*/ 21 w 21"/>
                <a:gd name="T37" fmla="*/ 9 h 12"/>
                <a:gd name="T38" fmla="*/ 19 w 21"/>
                <a:gd name="T39" fmla="*/ 4 h 12"/>
                <a:gd name="T40" fmla="*/ 18 w 21"/>
                <a:gd name="T41" fmla="*/ 1 h 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1"/>
                <a:gd name="T64" fmla="*/ 0 h 12"/>
                <a:gd name="T65" fmla="*/ 21 w 21"/>
                <a:gd name="T66" fmla="*/ 12 h 1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1" h="12">
                  <a:moveTo>
                    <a:pt x="18" y="1"/>
                  </a:moveTo>
                  <a:lnTo>
                    <a:pt x="16" y="3"/>
                  </a:lnTo>
                  <a:lnTo>
                    <a:pt x="16" y="6"/>
                  </a:lnTo>
                  <a:lnTo>
                    <a:pt x="18" y="7"/>
                  </a:lnTo>
                  <a:lnTo>
                    <a:pt x="18" y="12"/>
                  </a:lnTo>
                  <a:lnTo>
                    <a:pt x="7" y="10"/>
                  </a:lnTo>
                  <a:lnTo>
                    <a:pt x="0" y="6"/>
                  </a:lnTo>
                  <a:lnTo>
                    <a:pt x="0" y="3"/>
                  </a:lnTo>
                  <a:lnTo>
                    <a:pt x="1" y="1"/>
                  </a:lnTo>
                  <a:lnTo>
                    <a:pt x="3" y="3"/>
                  </a:lnTo>
                  <a:lnTo>
                    <a:pt x="3" y="6"/>
                  </a:lnTo>
                  <a:lnTo>
                    <a:pt x="4" y="3"/>
                  </a:lnTo>
                  <a:lnTo>
                    <a:pt x="7" y="0"/>
                  </a:lnTo>
                  <a:lnTo>
                    <a:pt x="12" y="4"/>
                  </a:lnTo>
                  <a:lnTo>
                    <a:pt x="16" y="0"/>
                  </a:lnTo>
                  <a:lnTo>
                    <a:pt x="19" y="1"/>
                  </a:lnTo>
                  <a:lnTo>
                    <a:pt x="21" y="3"/>
                  </a:lnTo>
                  <a:lnTo>
                    <a:pt x="21" y="4"/>
                  </a:lnTo>
                  <a:lnTo>
                    <a:pt x="21" y="9"/>
                  </a:lnTo>
                  <a:lnTo>
                    <a:pt x="19" y="4"/>
                  </a:lnTo>
                  <a:lnTo>
                    <a:pt x="18" y="1"/>
                  </a:lnTo>
                  <a:close/>
                </a:path>
              </a:pathLst>
            </a:custGeom>
            <a:grpFill/>
            <a:ln w="1905">
              <a:noFill/>
              <a:round/>
              <a:headEnd/>
              <a:tailEnd/>
            </a:ln>
          </p:spPr>
          <p:txBody>
            <a:bodyPr/>
            <a:lstStyle/>
            <a:p>
              <a:endParaRPr lang="en-GB">
                <a:solidFill>
                  <a:srgbClr val="000000"/>
                </a:solidFill>
                <a:latin typeface="Arial"/>
              </a:endParaRPr>
            </a:p>
          </p:txBody>
        </p:sp>
        <p:sp>
          <p:nvSpPr>
            <p:cNvPr id="234" name="Freeform 230"/>
            <p:cNvSpPr>
              <a:spLocks/>
            </p:cNvSpPr>
            <p:nvPr/>
          </p:nvSpPr>
          <p:spPr bwMode="auto">
            <a:xfrm>
              <a:off x="4333" y="635"/>
              <a:ext cx="20" cy="20"/>
            </a:xfrm>
            <a:custGeom>
              <a:avLst/>
              <a:gdLst>
                <a:gd name="T0" fmla="*/ 18 w 20"/>
                <a:gd name="T1" fmla="*/ 10 h 20"/>
                <a:gd name="T2" fmla="*/ 14 w 20"/>
                <a:gd name="T3" fmla="*/ 17 h 20"/>
                <a:gd name="T4" fmla="*/ 9 w 20"/>
                <a:gd name="T5" fmla="*/ 20 h 20"/>
                <a:gd name="T6" fmla="*/ 8 w 20"/>
                <a:gd name="T7" fmla="*/ 19 h 20"/>
                <a:gd name="T8" fmla="*/ 8 w 20"/>
                <a:gd name="T9" fmla="*/ 17 h 20"/>
                <a:gd name="T10" fmla="*/ 9 w 20"/>
                <a:gd name="T11" fmla="*/ 17 h 20"/>
                <a:gd name="T12" fmla="*/ 12 w 20"/>
                <a:gd name="T13" fmla="*/ 14 h 20"/>
                <a:gd name="T14" fmla="*/ 11 w 20"/>
                <a:gd name="T15" fmla="*/ 13 h 20"/>
                <a:gd name="T16" fmla="*/ 6 w 20"/>
                <a:gd name="T17" fmla="*/ 16 h 20"/>
                <a:gd name="T18" fmla="*/ 0 w 20"/>
                <a:gd name="T19" fmla="*/ 17 h 20"/>
                <a:gd name="T20" fmla="*/ 0 w 20"/>
                <a:gd name="T21" fmla="*/ 16 h 20"/>
                <a:gd name="T22" fmla="*/ 5 w 20"/>
                <a:gd name="T23" fmla="*/ 10 h 20"/>
                <a:gd name="T24" fmla="*/ 8 w 20"/>
                <a:gd name="T25" fmla="*/ 10 h 20"/>
                <a:gd name="T26" fmla="*/ 14 w 20"/>
                <a:gd name="T27" fmla="*/ 4 h 20"/>
                <a:gd name="T28" fmla="*/ 18 w 20"/>
                <a:gd name="T29" fmla="*/ 0 h 20"/>
                <a:gd name="T30" fmla="*/ 20 w 20"/>
                <a:gd name="T31" fmla="*/ 3 h 20"/>
                <a:gd name="T32" fmla="*/ 20 w 20"/>
                <a:gd name="T33" fmla="*/ 9 h 20"/>
                <a:gd name="T34" fmla="*/ 20 w 20"/>
                <a:gd name="T35" fmla="*/ 10 h 20"/>
                <a:gd name="T36" fmla="*/ 18 w 20"/>
                <a:gd name="T37" fmla="*/ 1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0"/>
                <a:gd name="T58" fmla="*/ 0 h 20"/>
                <a:gd name="T59" fmla="*/ 20 w 20"/>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0" h="20">
                  <a:moveTo>
                    <a:pt x="18" y="10"/>
                  </a:moveTo>
                  <a:lnTo>
                    <a:pt x="14" y="17"/>
                  </a:lnTo>
                  <a:lnTo>
                    <a:pt x="9" y="20"/>
                  </a:lnTo>
                  <a:lnTo>
                    <a:pt x="8" y="19"/>
                  </a:lnTo>
                  <a:lnTo>
                    <a:pt x="8" y="17"/>
                  </a:lnTo>
                  <a:lnTo>
                    <a:pt x="9" y="17"/>
                  </a:lnTo>
                  <a:lnTo>
                    <a:pt x="12" y="14"/>
                  </a:lnTo>
                  <a:lnTo>
                    <a:pt x="11" y="13"/>
                  </a:lnTo>
                  <a:lnTo>
                    <a:pt x="6" y="16"/>
                  </a:lnTo>
                  <a:lnTo>
                    <a:pt x="0" y="17"/>
                  </a:lnTo>
                  <a:lnTo>
                    <a:pt x="0" y="16"/>
                  </a:lnTo>
                  <a:lnTo>
                    <a:pt x="5" y="10"/>
                  </a:lnTo>
                  <a:lnTo>
                    <a:pt x="8" y="10"/>
                  </a:lnTo>
                  <a:lnTo>
                    <a:pt x="14" y="4"/>
                  </a:lnTo>
                  <a:lnTo>
                    <a:pt x="18" y="0"/>
                  </a:lnTo>
                  <a:lnTo>
                    <a:pt x="20" y="3"/>
                  </a:lnTo>
                  <a:lnTo>
                    <a:pt x="20" y="9"/>
                  </a:lnTo>
                  <a:lnTo>
                    <a:pt x="20" y="10"/>
                  </a:lnTo>
                  <a:lnTo>
                    <a:pt x="18" y="10"/>
                  </a:lnTo>
                  <a:close/>
                </a:path>
              </a:pathLst>
            </a:custGeom>
            <a:grpFill/>
            <a:ln w="1905">
              <a:noFill/>
              <a:round/>
              <a:headEnd/>
              <a:tailEnd/>
            </a:ln>
          </p:spPr>
          <p:txBody>
            <a:bodyPr/>
            <a:lstStyle/>
            <a:p>
              <a:endParaRPr lang="en-GB">
                <a:solidFill>
                  <a:srgbClr val="000000"/>
                </a:solidFill>
                <a:latin typeface="Arial"/>
              </a:endParaRPr>
            </a:p>
          </p:txBody>
        </p:sp>
        <p:sp>
          <p:nvSpPr>
            <p:cNvPr id="235" name="Freeform 231"/>
            <p:cNvSpPr>
              <a:spLocks/>
            </p:cNvSpPr>
            <p:nvPr/>
          </p:nvSpPr>
          <p:spPr bwMode="auto">
            <a:xfrm>
              <a:off x="4606" y="813"/>
              <a:ext cx="31" cy="27"/>
            </a:xfrm>
            <a:custGeom>
              <a:avLst/>
              <a:gdLst>
                <a:gd name="T0" fmla="*/ 25 w 31"/>
                <a:gd name="T1" fmla="*/ 1 h 27"/>
                <a:gd name="T2" fmla="*/ 28 w 31"/>
                <a:gd name="T3" fmla="*/ 4 h 27"/>
                <a:gd name="T4" fmla="*/ 31 w 31"/>
                <a:gd name="T5" fmla="*/ 4 h 27"/>
                <a:gd name="T6" fmla="*/ 31 w 31"/>
                <a:gd name="T7" fmla="*/ 7 h 27"/>
                <a:gd name="T8" fmla="*/ 30 w 31"/>
                <a:gd name="T9" fmla="*/ 21 h 27"/>
                <a:gd name="T10" fmla="*/ 22 w 31"/>
                <a:gd name="T11" fmla="*/ 27 h 27"/>
                <a:gd name="T12" fmla="*/ 15 w 31"/>
                <a:gd name="T13" fmla="*/ 25 h 27"/>
                <a:gd name="T14" fmla="*/ 12 w 31"/>
                <a:gd name="T15" fmla="*/ 25 h 27"/>
                <a:gd name="T16" fmla="*/ 9 w 31"/>
                <a:gd name="T17" fmla="*/ 21 h 27"/>
                <a:gd name="T18" fmla="*/ 3 w 31"/>
                <a:gd name="T19" fmla="*/ 18 h 27"/>
                <a:gd name="T20" fmla="*/ 0 w 31"/>
                <a:gd name="T21" fmla="*/ 15 h 27"/>
                <a:gd name="T22" fmla="*/ 0 w 31"/>
                <a:gd name="T23" fmla="*/ 13 h 27"/>
                <a:gd name="T24" fmla="*/ 1 w 31"/>
                <a:gd name="T25" fmla="*/ 10 h 27"/>
                <a:gd name="T26" fmla="*/ 4 w 31"/>
                <a:gd name="T27" fmla="*/ 12 h 27"/>
                <a:gd name="T28" fmla="*/ 6 w 31"/>
                <a:gd name="T29" fmla="*/ 13 h 27"/>
                <a:gd name="T30" fmla="*/ 7 w 31"/>
                <a:gd name="T31" fmla="*/ 10 h 27"/>
                <a:gd name="T32" fmla="*/ 9 w 31"/>
                <a:gd name="T33" fmla="*/ 7 h 27"/>
                <a:gd name="T34" fmla="*/ 7 w 31"/>
                <a:gd name="T35" fmla="*/ 3 h 27"/>
                <a:gd name="T36" fmla="*/ 9 w 31"/>
                <a:gd name="T37" fmla="*/ 0 h 27"/>
                <a:gd name="T38" fmla="*/ 22 w 31"/>
                <a:gd name="T39" fmla="*/ 3 h 27"/>
                <a:gd name="T40" fmla="*/ 25 w 31"/>
                <a:gd name="T41" fmla="*/ 1 h 2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1"/>
                <a:gd name="T64" fmla="*/ 0 h 27"/>
                <a:gd name="T65" fmla="*/ 31 w 31"/>
                <a:gd name="T66" fmla="*/ 27 h 2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1" h="27">
                  <a:moveTo>
                    <a:pt x="25" y="1"/>
                  </a:moveTo>
                  <a:lnTo>
                    <a:pt x="28" y="4"/>
                  </a:lnTo>
                  <a:lnTo>
                    <a:pt x="31" y="4"/>
                  </a:lnTo>
                  <a:lnTo>
                    <a:pt x="31" y="7"/>
                  </a:lnTo>
                  <a:lnTo>
                    <a:pt x="30" y="21"/>
                  </a:lnTo>
                  <a:lnTo>
                    <a:pt x="22" y="27"/>
                  </a:lnTo>
                  <a:lnTo>
                    <a:pt x="15" y="25"/>
                  </a:lnTo>
                  <a:lnTo>
                    <a:pt x="12" y="25"/>
                  </a:lnTo>
                  <a:lnTo>
                    <a:pt x="9" y="21"/>
                  </a:lnTo>
                  <a:lnTo>
                    <a:pt x="3" y="18"/>
                  </a:lnTo>
                  <a:lnTo>
                    <a:pt x="0" y="15"/>
                  </a:lnTo>
                  <a:lnTo>
                    <a:pt x="0" y="13"/>
                  </a:lnTo>
                  <a:lnTo>
                    <a:pt x="1" y="10"/>
                  </a:lnTo>
                  <a:lnTo>
                    <a:pt x="4" y="12"/>
                  </a:lnTo>
                  <a:lnTo>
                    <a:pt x="6" y="13"/>
                  </a:lnTo>
                  <a:lnTo>
                    <a:pt x="7" y="10"/>
                  </a:lnTo>
                  <a:lnTo>
                    <a:pt x="9" y="7"/>
                  </a:lnTo>
                  <a:lnTo>
                    <a:pt x="7" y="3"/>
                  </a:lnTo>
                  <a:lnTo>
                    <a:pt x="9" y="0"/>
                  </a:lnTo>
                  <a:lnTo>
                    <a:pt x="22" y="3"/>
                  </a:lnTo>
                  <a:lnTo>
                    <a:pt x="25" y="1"/>
                  </a:lnTo>
                  <a:close/>
                </a:path>
              </a:pathLst>
            </a:custGeom>
            <a:grpFill/>
            <a:ln w="1905">
              <a:noFill/>
              <a:round/>
              <a:headEnd/>
              <a:tailEnd/>
            </a:ln>
          </p:spPr>
          <p:txBody>
            <a:bodyPr/>
            <a:lstStyle/>
            <a:p>
              <a:endParaRPr lang="en-GB">
                <a:solidFill>
                  <a:srgbClr val="000000"/>
                </a:solidFill>
                <a:latin typeface="Arial"/>
              </a:endParaRPr>
            </a:p>
          </p:txBody>
        </p:sp>
        <p:sp>
          <p:nvSpPr>
            <p:cNvPr id="236" name="Freeform 232"/>
            <p:cNvSpPr>
              <a:spLocks/>
            </p:cNvSpPr>
            <p:nvPr/>
          </p:nvSpPr>
          <p:spPr bwMode="auto">
            <a:xfrm>
              <a:off x="5030" y="982"/>
              <a:ext cx="20" cy="9"/>
            </a:xfrm>
            <a:custGeom>
              <a:avLst/>
              <a:gdLst>
                <a:gd name="T0" fmla="*/ 6 w 20"/>
                <a:gd name="T1" fmla="*/ 0 h 9"/>
                <a:gd name="T2" fmla="*/ 7 w 20"/>
                <a:gd name="T3" fmla="*/ 3 h 9"/>
                <a:gd name="T4" fmla="*/ 9 w 20"/>
                <a:gd name="T5" fmla="*/ 3 h 9"/>
                <a:gd name="T6" fmla="*/ 10 w 20"/>
                <a:gd name="T7" fmla="*/ 1 h 9"/>
                <a:gd name="T8" fmla="*/ 19 w 20"/>
                <a:gd name="T9" fmla="*/ 3 h 9"/>
                <a:gd name="T10" fmla="*/ 20 w 20"/>
                <a:gd name="T11" fmla="*/ 4 h 9"/>
                <a:gd name="T12" fmla="*/ 17 w 20"/>
                <a:gd name="T13" fmla="*/ 9 h 9"/>
                <a:gd name="T14" fmla="*/ 14 w 20"/>
                <a:gd name="T15" fmla="*/ 9 h 9"/>
                <a:gd name="T16" fmla="*/ 13 w 20"/>
                <a:gd name="T17" fmla="*/ 9 h 9"/>
                <a:gd name="T18" fmla="*/ 1 w 20"/>
                <a:gd name="T19" fmla="*/ 4 h 9"/>
                <a:gd name="T20" fmla="*/ 0 w 20"/>
                <a:gd name="T21" fmla="*/ 3 h 9"/>
                <a:gd name="T22" fmla="*/ 3 w 20"/>
                <a:gd name="T23" fmla="*/ 1 h 9"/>
                <a:gd name="T24" fmla="*/ 6 w 20"/>
                <a:gd name="T25" fmla="*/ 0 h 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9"/>
                <a:gd name="T41" fmla="*/ 20 w 20"/>
                <a:gd name="T42" fmla="*/ 9 h 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9">
                  <a:moveTo>
                    <a:pt x="6" y="0"/>
                  </a:moveTo>
                  <a:lnTo>
                    <a:pt x="7" y="3"/>
                  </a:lnTo>
                  <a:lnTo>
                    <a:pt x="9" y="3"/>
                  </a:lnTo>
                  <a:lnTo>
                    <a:pt x="10" y="1"/>
                  </a:lnTo>
                  <a:lnTo>
                    <a:pt x="19" y="3"/>
                  </a:lnTo>
                  <a:lnTo>
                    <a:pt x="20" y="4"/>
                  </a:lnTo>
                  <a:lnTo>
                    <a:pt x="17" y="9"/>
                  </a:lnTo>
                  <a:lnTo>
                    <a:pt x="14" y="9"/>
                  </a:lnTo>
                  <a:lnTo>
                    <a:pt x="13" y="9"/>
                  </a:lnTo>
                  <a:lnTo>
                    <a:pt x="1" y="4"/>
                  </a:lnTo>
                  <a:lnTo>
                    <a:pt x="0" y="3"/>
                  </a:lnTo>
                  <a:lnTo>
                    <a:pt x="3" y="1"/>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237" name="Freeform 233"/>
            <p:cNvSpPr>
              <a:spLocks/>
            </p:cNvSpPr>
            <p:nvPr/>
          </p:nvSpPr>
          <p:spPr bwMode="auto">
            <a:xfrm>
              <a:off x="5049" y="980"/>
              <a:ext cx="18" cy="17"/>
            </a:xfrm>
            <a:custGeom>
              <a:avLst/>
              <a:gdLst>
                <a:gd name="T0" fmla="*/ 3 w 18"/>
                <a:gd name="T1" fmla="*/ 6 h 17"/>
                <a:gd name="T2" fmla="*/ 6 w 18"/>
                <a:gd name="T3" fmla="*/ 3 h 17"/>
                <a:gd name="T4" fmla="*/ 7 w 18"/>
                <a:gd name="T5" fmla="*/ 3 h 17"/>
                <a:gd name="T6" fmla="*/ 9 w 18"/>
                <a:gd name="T7" fmla="*/ 5 h 17"/>
                <a:gd name="T8" fmla="*/ 10 w 18"/>
                <a:gd name="T9" fmla="*/ 3 h 17"/>
                <a:gd name="T10" fmla="*/ 10 w 18"/>
                <a:gd name="T11" fmla="*/ 0 h 17"/>
                <a:gd name="T12" fmla="*/ 12 w 18"/>
                <a:gd name="T13" fmla="*/ 0 h 17"/>
                <a:gd name="T14" fmla="*/ 15 w 18"/>
                <a:gd name="T15" fmla="*/ 2 h 17"/>
                <a:gd name="T16" fmla="*/ 18 w 18"/>
                <a:gd name="T17" fmla="*/ 5 h 17"/>
                <a:gd name="T18" fmla="*/ 18 w 18"/>
                <a:gd name="T19" fmla="*/ 9 h 17"/>
                <a:gd name="T20" fmla="*/ 12 w 18"/>
                <a:gd name="T21" fmla="*/ 17 h 17"/>
                <a:gd name="T22" fmla="*/ 7 w 18"/>
                <a:gd name="T23" fmla="*/ 15 h 17"/>
                <a:gd name="T24" fmla="*/ 3 w 18"/>
                <a:gd name="T25" fmla="*/ 17 h 17"/>
                <a:gd name="T26" fmla="*/ 1 w 18"/>
                <a:gd name="T27" fmla="*/ 15 h 17"/>
                <a:gd name="T28" fmla="*/ 0 w 18"/>
                <a:gd name="T29" fmla="*/ 15 h 17"/>
                <a:gd name="T30" fmla="*/ 0 w 18"/>
                <a:gd name="T31" fmla="*/ 14 h 17"/>
                <a:gd name="T32" fmla="*/ 3 w 18"/>
                <a:gd name="T33" fmla="*/ 9 h 17"/>
                <a:gd name="T34" fmla="*/ 3 w 18"/>
                <a:gd name="T35" fmla="*/ 6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
                <a:gd name="T55" fmla="*/ 0 h 17"/>
                <a:gd name="T56" fmla="*/ 18 w 1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 h="17">
                  <a:moveTo>
                    <a:pt x="3" y="6"/>
                  </a:moveTo>
                  <a:lnTo>
                    <a:pt x="6" y="3"/>
                  </a:lnTo>
                  <a:lnTo>
                    <a:pt x="7" y="3"/>
                  </a:lnTo>
                  <a:lnTo>
                    <a:pt x="9" y="5"/>
                  </a:lnTo>
                  <a:lnTo>
                    <a:pt x="10" y="3"/>
                  </a:lnTo>
                  <a:lnTo>
                    <a:pt x="10" y="0"/>
                  </a:lnTo>
                  <a:lnTo>
                    <a:pt x="12" y="0"/>
                  </a:lnTo>
                  <a:lnTo>
                    <a:pt x="15" y="2"/>
                  </a:lnTo>
                  <a:lnTo>
                    <a:pt x="18" y="5"/>
                  </a:lnTo>
                  <a:lnTo>
                    <a:pt x="18" y="9"/>
                  </a:lnTo>
                  <a:lnTo>
                    <a:pt x="12" y="17"/>
                  </a:lnTo>
                  <a:lnTo>
                    <a:pt x="7" y="15"/>
                  </a:lnTo>
                  <a:lnTo>
                    <a:pt x="3" y="17"/>
                  </a:lnTo>
                  <a:lnTo>
                    <a:pt x="1" y="15"/>
                  </a:lnTo>
                  <a:lnTo>
                    <a:pt x="0" y="15"/>
                  </a:lnTo>
                  <a:lnTo>
                    <a:pt x="0" y="14"/>
                  </a:lnTo>
                  <a:lnTo>
                    <a:pt x="3" y="9"/>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238" name="Freeform 234"/>
            <p:cNvSpPr>
              <a:spLocks/>
            </p:cNvSpPr>
            <p:nvPr/>
          </p:nvSpPr>
          <p:spPr bwMode="auto">
            <a:xfrm>
              <a:off x="5070" y="934"/>
              <a:ext cx="27" cy="18"/>
            </a:xfrm>
            <a:custGeom>
              <a:avLst/>
              <a:gdLst>
                <a:gd name="T0" fmla="*/ 13 w 27"/>
                <a:gd name="T1" fmla="*/ 1 h 18"/>
                <a:gd name="T2" fmla="*/ 18 w 27"/>
                <a:gd name="T3" fmla="*/ 1 h 18"/>
                <a:gd name="T4" fmla="*/ 25 w 27"/>
                <a:gd name="T5" fmla="*/ 0 h 18"/>
                <a:gd name="T6" fmla="*/ 27 w 27"/>
                <a:gd name="T7" fmla="*/ 1 h 18"/>
                <a:gd name="T8" fmla="*/ 24 w 27"/>
                <a:gd name="T9" fmla="*/ 10 h 18"/>
                <a:gd name="T10" fmla="*/ 22 w 27"/>
                <a:gd name="T11" fmla="*/ 13 h 18"/>
                <a:gd name="T12" fmla="*/ 22 w 27"/>
                <a:gd name="T13" fmla="*/ 7 h 18"/>
                <a:gd name="T14" fmla="*/ 19 w 27"/>
                <a:gd name="T15" fmla="*/ 15 h 18"/>
                <a:gd name="T16" fmla="*/ 16 w 27"/>
                <a:gd name="T17" fmla="*/ 13 h 18"/>
                <a:gd name="T18" fmla="*/ 13 w 27"/>
                <a:gd name="T19" fmla="*/ 12 h 18"/>
                <a:gd name="T20" fmla="*/ 10 w 27"/>
                <a:gd name="T21" fmla="*/ 15 h 18"/>
                <a:gd name="T22" fmla="*/ 6 w 27"/>
                <a:gd name="T23" fmla="*/ 15 h 18"/>
                <a:gd name="T24" fmla="*/ 6 w 27"/>
                <a:gd name="T25" fmla="*/ 16 h 18"/>
                <a:gd name="T26" fmla="*/ 4 w 27"/>
                <a:gd name="T27" fmla="*/ 18 h 18"/>
                <a:gd name="T28" fmla="*/ 0 w 27"/>
                <a:gd name="T29" fmla="*/ 13 h 18"/>
                <a:gd name="T30" fmla="*/ 1 w 27"/>
                <a:gd name="T31" fmla="*/ 10 h 18"/>
                <a:gd name="T32" fmla="*/ 4 w 27"/>
                <a:gd name="T33" fmla="*/ 10 h 18"/>
                <a:gd name="T34" fmla="*/ 3 w 27"/>
                <a:gd name="T35" fmla="*/ 7 h 18"/>
                <a:gd name="T36" fmla="*/ 4 w 27"/>
                <a:gd name="T37" fmla="*/ 6 h 18"/>
                <a:gd name="T38" fmla="*/ 6 w 27"/>
                <a:gd name="T39" fmla="*/ 4 h 18"/>
                <a:gd name="T40" fmla="*/ 6 w 27"/>
                <a:gd name="T41" fmla="*/ 3 h 18"/>
                <a:gd name="T42" fmla="*/ 6 w 27"/>
                <a:gd name="T43" fmla="*/ 0 h 18"/>
                <a:gd name="T44" fmla="*/ 7 w 27"/>
                <a:gd name="T45" fmla="*/ 0 h 18"/>
                <a:gd name="T46" fmla="*/ 12 w 27"/>
                <a:gd name="T47" fmla="*/ 0 h 18"/>
                <a:gd name="T48" fmla="*/ 13 w 27"/>
                <a:gd name="T49" fmla="*/ 0 h 18"/>
                <a:gd name="T50" fmla="*/ 13 w 27"/>
                <a:gd name="T51" fmla="*/ 1 h 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7"/>
                <a:gd name="T79" fmla="*/ 0 h 18"/>
                <a:gd name="T80" fmla="*/ 27 w 27"/>
                <a:gd name="T81" fmla="*/ 18 h 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7" h="18">
                  <a:moveTo>
                    <a:pt x="13" y="1"/>
                  </a:moveTo>
                  <a:lnTo>
                    <a:pt x="18" y="1"/>
                  </a:lnTo>
                  <a:lnTo>
                    <a:pt x="25" y="0"/>
                  </a:lnTo>
                  <a:lnTo>
                    <a:pt x="27" y="1"/>
                  </a:lnTo>
                  <a:lnTo>
                    <a:pt x="24" y="10"/>
                  </a:lnTo>
                  <a:lnTo>
                    <a:pt x="22" y="13"/>
                  </a:lnTo>
                  <a:lnTo>
                    <a:pt x="22" y="7"/>
                  </a:lnTo>
                  <a:lnTo>
                    <a:pt x="19" y="15"/>
                  </a:lnTo>
                  <a:lnTo>
                    <a:pt x="16" y="13"/>
                  </a:lnTo>
                  <a:lnTo>
                    <a:pt x="13" y="12"/>
                  </a:lnTo>
                  <a:lnTo>
                    <a:pt x="10" y="15"/>
                  </a:lnTo>
                  <a:lnTo>
                    <a:pt x="6" y="15"/>
                  </a:lnTo>
                  <a:lnTo>
                    <a:pt x="6" y="16"/>
                  </a:lnTo>
                  <a:lnTo>
                    <a:pt x="4" y="18"/>
                  </a:lnTo>
                  <a:lnTo>
                    <a:pt x="0" y="13"/>
                  </a:lnTo>
                  <a:lnTo>
                    <a:pt x="1" y="10"/>
                  </a:lnTo>
                  <a:lnTo>
                    <a:pt x="4" y="10"/>
                  </a:lnTo>
                  <a:lnTo>
                    <a:pt x="3" y="7"/>
                  </a:lnTo>
                  <a:lnTo>
                    <a:pt x="4" y="6"/>
                  </a:lnTo>
                  <a:lnTo>
                    <a:pt x="6" y="4"/>
                  </a:lnTo>
                  <a:lnTo>
                    <a:pt x="6" y="3"/>
                  </a:lnTo>
                  <a:lnTo>
                    <a:pt x="6" y="0"/>
                  </a:lnTo>
                  <a:lnTo>
                    <a:pt x="7" y="0"/>
                  </a:lnTo>
                  <a:lnTo>
                    <a:pt x="12" y="0"/>
                  </a:lnTo>
                  <a:lnTo>
                    <a:pt x="13" y="0"/>
                  </a:lnTo>
                  <a:lnTo>
                    <a:pt x="13" y="1"/>
                  </a:lnTo>
                  <a:close/>
                </a:path>
              </a:pathLst>
            </a:custGeom>
            <a:grpFill/>
            <a:ln w="1905">
              <a:noFill/>
              <a:round/>
              <a:headEnd/>
              <a:tailEnd/>
            </a:ln>
          </p:spPr>
          <p:txBody>
            <a:bodyPr/>
            <a:lstStyle/>
            <a:p>
              <a:endParaRPr lang="en-GB">
                <a:solidFill>
                  <a:srgbClr val="000000"/>
                </a:solidFill>
                <a:latin typeface="Arial"/>
              </a:endParaRPr>
            </a:p>
          </p:txBody>
        </p:sp>
        <p:sp>
          <p:nvSpPr>
            <p:cNvPr id="239" name="Freeform 235"/>
            <p:cNvSpPr>
              <a:spLocks/>
            </p:cNvSpPr>
            <p:nvPr/>
          </p:nvSpPr>
          <p:spPr bwMode="auto">
            <a:xfrm>
              <a:off x="5550" y="1063"/>
              <a:ext cx="27" cy="24"/>
            </a:xfrm>
            <a:custGeom>
              <a:avLst/>
              <a:gdLst>
                <a:gd name="T0" fmla="*/ 5 w 27"/>
                <a:gd name="T1" fmla="*/ 1 h 24"/>
                <a:gd name="T2" fmla="*/ 8 w 27"/>
                <a:gd name="T3" fmla="*/ 0 h 24"/>
                <a:gd name="T4" fmla="*/ 12 w 27"/>
                <a:gd name="T5" fmla="*/ 0 h 24"/>
                <a:gd name="T6" fmla="*/ 26 w 27"/>
                <a:gd name="T7" fmla="*/ 9 h 24"/>
                <a:gd name="T8" fmla="*/ 27 w 27"/>
                <a:gd name="T9" fmla="*/ 12 h 24"/>
                <a:gd name="T10" fmla="*/ 27 w 27"/>
                <a:gd name="T11" fmla="*/ 15 h 24"/>
                <a:gd name="T12" fmla="*/ 24 w 27"/>
                <a:gd name="T13" fmla="*/ 15 h 24"/>
                <a:gd name="T14" fmla="*/ 24 w 27"/>
                <a:gd name="T15" fmla="*/ 22 h 24"/>
                <a:gd name="T16" fmla="*/ 21 w 27"/>
                <a:gd name="T17" fmla="*/ 24 h 24"/>
                <a:gd name="T18" fmla="*/ 12 w 27"/>
                <a:gd name="T19" fmla="*/ 21 h 24"/>
                <a:gd name="T20" fmla="*/ 11 w 27"/>
                <a:gd name="T21" fmla="*/ 18 h 24"/>
                <a:gd name="T22" fmla="*/ 8 w 27"/>
                <a:gd name="T23" fmla="*/ 15 h 24"/>
                <a:gd name="T24" fmla="*/ 6 w 27"/>
                <a:gd name="T25" fmla="*/ 12 h 24"/>
                <a:gd name="T26" fmla="*/ 2 w 27"/>
                <a:gd name="T27" fmla="*/ 10 h 24"/>
                <a:gd name="T28" fmla="*/ 0 w 27"/>
                <a:gd name="T29" fmla="*/ 7 h 24"/>
                <a:gd name="T30" fmla="*/ 2 w 27"/>
                <a:gd name="T31" fmla="*/ 3 h 24"/>
                <a:gd name="T32" fmla="*/ 5 w 27"/>
                <a:gd name="T33" fmla="*/ 1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7"/>
                <a:gd name="T52" fmla="*/ 0 h 24"/>
                <a:gd name="T53" fmla="*/ 27 w 27"/>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7" h="24">
                  <a:moveTo>
                    <a:pt x="5" y="1"/>
                  </a:moveTo>
                  <a:lnTo>
                    <a:pt x="8" y="0"/>
                  </a:lnTo>
                  <a:lnTo>
                    <a:pt x="12" y="0"/>
                  </a:lnTo>
                  <a:lnTo>
                    <a:pt x="26" y="9"/>
                  </a:lnTo>
                  <a:lnTo>
                    <a:pt x="27" y="12"/>
                  </a:lnTo>
                  <a:lnTo>
                    <a:pt x="27" y="15"/>
                  </a:lnTo>
                  <a:lnTo>
                    <a:pt x="24" y="15"/>
                  </a:lnTo>
                  <a:lnTo>
                    <a:pt x="24" y="22"/>
                  </a:lnTo>
                  <a:lnTo>
                    <a:pt x="21" y="24"/>
                  </a:lnTo>
                  <a:lnTo>
                    <a:pt x="12" y="21"/>
                  </a:lnTo>
                  <a:lnTo>
                    <a:pt x="11" y="18"/>
                  </a:lnTo>
                  <a:lnTo>
                    <a:pt x="8" y="15"/>
                  </a:lnTo>
                  <a:lnTo>
                    <a:pt x="6" y="12"/>
                  </a:lnTo>
                  <a:lnTo>
                    <a:pt x="2" y="10"/>
                  </a:lnTo>
                  <a:lnTo>
                    <a:pt x="0" y="7"/>
                  </a:lnTo>
                  <a:lnTo>
                    <a:pt x="2" y="3"/>
                  </a:lnTo>
                  <a:lnTo>
                    <a:pt x="5" y="1"/>
                  </a:lnTo>
                  <a:close/>
                </a:path>
              </a:pathLst>
            </a:custGeom>
            <a:grpFill/>
            <a:ln w="1905">
              <a:noFill/>
              <a:round/>
              <a:headEnd/>
              <a:tailEnd/>
            </a:ln>
          </p:spPr>
          <p:txBody>
            <a:bodyPr/>
            <a:lstStyle/>
            <a:p>
              <a:endParaRPr lang="en-GB">
                <a:solidFill>
                  <a:srgbClr val="000000"/>
                </a:solidFill>
                <a:latin typeface="Arial"/>
              </a:endParaRPr>
            </a:p>
          </p:txBody>
        </p:sp>
        <p:sp>
          <p:nvSpPr>
            <p:cNvPr id="240" name="Freeform 236"/>
            <p:cNvSpPr>
              <a:spLocks/>
            </p:cNvSpPr>
            <p:nvPr/>
          </p:nvSpPr>
          <p:spPr bwMode="auto">
            <a:xfrm>
              <a:off x="3545" y="1088"/>
              <a:ext cx="36" cy="39"/>
            </a:xfrm>
            <a:custGeom>
              <a:avLst/>
              <a:gdLst>
                <a:gd name="T0" fmla="*/ 9 w 36"/>
                <a:gd name="T1" fmla="*/ 3 h 39"/>
                <a:gd name="T2" fmla="*/ 9 w 36"/>
                <a:gd name="T3" fmla="*/ 2 h 39"/>
                <a:gd name="T4" fmla="*/ 10 w 36"/>
                <a:gd name="T5" fmla="*/ 2 h 39"/>
                <a:gd name="T6" fmla="*/ 12 w 36"/>
                <a:gd name="T7" fmla="*/ 3 h 39"/>
                <a:gd name="T8" fmla="*/ 15 w 36"/>
                <a:gd name="T9" fmla="*/ 0 h 39"/>
                <a:gd name="T10" fmla="*/ 16 w 36"/>
                <a:gd name="T11" fmla="*/ 0 h 39"/>
                <a:gd name="T12" fmla="*/ 30 w 36"/>
                <a:gd name="T13" fmla="*/ 12 h 39"/>
                <a:gd name="T14" fmla="*/ 31 w 36"/>
                <a:gd name="T15" fmla="*/ 17 h 39"/>
                <a:gd name="T16" fmla="*/ 33 w 36"/>
                <a:gd name="T17" fmla="*/ 17 h 39"/>
                <a:gd name="T18" fmla="*/ 33 w 36"/>
                <a:gd name="T19" fmla="*/ 11 h 39"/>
                <a:gd name="T20" fmla="*/ 36 w 36"/>
                <a:gd name="T21" fmla="*/ 20 h 39"/>
                <a:gd name="T22" fmla="*/ 36 w 36"/>
                <a:gd name="T23" fmla="*/ 24 h 39"/>
                <a:gd name="T24" fmla="*/ 34 w 36"/>
                <a:gd name="T25" fmla="*/ 20 h 39"/>
                <a:gd name="T26" fmla="*/ 24 w 36"/>
                <a:gd name="T27" fmla="*/ 32 h 39"/>
                <a:gd name="T28" fmla="*/ 19 w 36"/>
                <a:gd name="T29" fmla="*/ 35 h 39"/>
                <a:gd name="T30" fmla="*/ 18 w 36"/>
                <a:gd name="T31" fmla="*/ 35 h 39"/>
                <a:gd name="T32" fmla="*/ 15 w 36"/>
                <a:gd name="T33" fmla="*/ 38 h 39"/>
                <a:gd name="T34" fmla="*/ 12 w 36"/>
                <a:gd name="T35" fmla="*/ 39 h 39"/>
                <a:gd name="T36" fmla="*/ 10 w 36"/>
                <a:gd name="T37" fmla="*/ 36 h 39"/>
                <a:gd name="T38" fmla="*/ 9 w 36"/>
                <a:gd name="T39" fmla="*/ 39 h 39"/>
                <a:gd name="T40" fmla="*/ 6 w 36"/>
                <a:gd name="T41" fmla="*/ 36 h 39"/>
                <a:gd name="T42" fmla="*/ 4 w 36"/>
                <a:gd name="T43" fmla="*/ 33 h 39"/>
                <a:gd name="T44" fmla="*/ 3 w 36"/>
                <a:gd name="T45" fmla="*/ 32 h 39"/>
                <a:gd name="T46" fmla="*/ 1 w 36"/>
                <a:gd name="T47" fmla="*/ 36 h 39"/>
                <a:gd name="T48" fmla="*/ 3 w 36"/>
                <a:gd name="T49" fmla="*/ 39 h 39"/>
                <a:gd name="T50" fmla="*/ 0 w 36"/>
                <a:gd name="T51" fmla="*/ 32 h 39"/>
                <a:gd name="T52" fmla="*/ 1 w 36"/>
                <a:gd name="T53" fmla="*/ 17 h 39"/>
                <a:gd name="T54" fmla="*/ 9 w 36"/>
                <a:gd name="T55" fmla="*/ 3 h 3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6"/>
                <a:gd name="T85" fmla="*/ 0 h 39"/>
                <a:gd name="T86" fmla="*/ 36 w 36"/>
                <a:gd name="T87" fmla="*/ 39 h 3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6" h="39">
                  <a:moveTo>
                    <a:pt x="9" y="3"/>
                  </a:moveTo>
                  <a:lnTo>
                    <a:pt x="9" y="2"/>
                  </a:lnTo>
                  <a:lnTo>
                    <a:pt x="10" y="2"/>
                  </a:lnTo>
                  <a:lnTo>
                    <a:pt x="12" y="3"/>
                  </a:lnTo>
                  <a:lnTo>
                    <a:pt x="15" y="0"/>
                  </a:lnTo>
                  <a:lnTo>
                    <a:pt x="16" y="0"/>
                  </a:lnTo>
                  <a:lnTo>
                    <a:pt x="30" y="12"/>
                  </a:lnTo>
                  <a:lnTo>
                    <a:pt x="31" y="17"/>
                  </a:lnTo>
                  <a:lnTo>
                    <a:pt x="33" y="17"/>
                  </a:lnTo>
                  <a:lnTo>
                    <a:pt x="33" y="11"/>
                  </a:lnTo>
                  <a:lnTo>
                    <a:pt x="36" y="20"/>
                  </a:lnTo>
                  <a:lnTo>
                    <a:pt x="36" y="24"/>
                  </a:lnTo>
                  <a:lnTo>
                    <a:pt x="34" y="20"/>
                  </a:lnTo>
                  <a:lnTo>
                    <a:pt x="24" y="32"/>
                  </a:lnTo>
                  <a:lnTo>
                    <a:pt x="19" y="35"/>
                  </a:lnTo>
                  <a:lnTo>
                    <a:pt x="18" y="35"/>
                  </a:lnTo>
                  <a:lnTo>
                    <a:pt x="15" y="38"/>
                  </a:lnTo>
                  <a:lnTo>
                    <a:pt x="12" y="39"/>
                  </a:lnTo>
                  <a:lnTo>
                    <a:pt x="10" y="36"/>
                  </a:lnTo>
                  <a:lnTo>
                    <a:pt x="9" y="39"/>
                  </a:lnTo>
                  <a:lnTo>
                    <a:pt x="6" y="36"/>
                  </a:lnTo>
                  <a:lnTo>
                    <a:pt x="4" y="33"/>
                  </a:lnTo>
                  <a:lnTo>
                    <a:pt x="3" y="32"/>
                  </a:lnTo>
                  <a:lnTo>
                    <a:pt x="1" y="36"/>
                  </a:lnTo>
                  <a:lnTo>
                    <a:pt x="3" y="39"/>
                  </a:lnTo>
                  <a:lnTo>
                    <a:pt x="0" y="32"/>
                  </a:lnTo>
                  <a:lnTo>
                    <a:pt x="1" y="17"/>
                  </a:lnTo>
                  <a:lnTo>
                    <a:pt x="9" y="3"/>
                  </a:lnTo>
                  <a:close/>
                </a:path>
              </a:pathLst>
            </a:custGeom>
            <a:grpFill/>
            <a:ln w="1905">
              <a:noFill/>
              <a:round/>
              <a:headEnd/>
              <a:tailEnd/>
            </a:ln>
          </p:spPr>
          <p:txBody>
            <a:bodyPr/>
            <a:lstStyle/>
            <a:p>
              <a:endParaRPr lang="en-GB">
                <a:solidFill>
                  <a:srgbClr val="000000"/>
                </a:solidFill>
                <a:latin typeface="Arial"/>
              </a:endParaRPr>
            </a:p>
          </p:txBody>
        </p:sp>
        <p:sp>
          <p:nvSpPr>
            <p:cNvPr id="241" name="Freeform 237"/>
            <p:cNvSpPr>
              <a:spLocks/>
            </p:cNvSpPr>
            <p:nvPr/>
          </p:nvSpPr>
          <p:spPr bwMode="auto">
            <a:xfrm>
              <a:off x="3718" y="1043"/>
              <a:ext cx="35" cy="38"/>
            </a:xfrm>
            <a:custGeom>
              <a:avLst/>
              <a:gdLst>
                <a:gd name="T0" fmla="*/ 5 w 35"/>
                <a:gd name="T1" fmla="*/ 23 h 38"/>
                <a:gd name="T2" fmla="*/ 3 w 35"/>
                <a:gd name="T3" fmla="*/ 17 h 38"/>
                <a:gd name="T4" fmla="*/ 3 w 35"/>
                <a:gd name="T5" fmla="*/ 15 h 38"/>
                <a:gd name="T6" fmla="*/ 2 w 35"/>
                <a:gd name="T7" fmla="*/ 14 h 38"/>
                <a:gd name="T8" fmla="*/ 0 w 35"/>
                <a:gd name="T9" fmla="*/ 11 h 38"/>
                <a:gd name="T10" fmla="*/ 3 w 35"/>
                <a:gd name="T11" fmla="*/ 12 h 38"/>
                <a:gd name="T12" fmla="*/ 6 w 35"/>
                <a:gd name="T13" fmla="*/ 11 h 38"/>
                <a:gd name="T14" fmla="*/ 2 w 35"/>
                <a:gd name="T15" fmla="*/ 8 h 38"/>
                <a:gd name="T16" fmla="*/ 3 w 35"/>
                <a:gd name="T17" fmla="*/ 6 h 38"/>
                <a:gd name="T18" fmla="*/ 6 w 35"/>
                <a:gd name="T19" fmla="*/ 0 h 38"/>
                <a:gd name="T20" fmla="*/ 9 w 35"/>
                <a:gd name="T21" fmla="*/ 0 h 38"/>
                <a:gd name="T22" fmla="*/ 12 w 35"/>
                <a:gd name="T23" fmla="*/ 5 h 38"/>
                <a:gd name="T24" fmla="*/ 15 w 35"/>
                <a:gd name="T25" fmla="*/ 6 h 38"/>
                <a:gd name="T26" fmla="*/ 17 w 35"/>
                <a:gd name="T27" fmla="*/ 11 h 38"/>
                <a:gd name="T28" fmla="*/ 21 w 35"/>
                <a:gd name="T29" fmla="*/ 14 h 38"/>
                <a:gd name="T30" fmla="*/ 35 w 35"/>
                <a:gd name="T31" fmla="*/ 30 h 38"/>
                <a:gd name="T32" fmla="*/ 35 w 35"/>
                <a:gd name="T33" fmla="*/ 33 h 38"/>
                <a:gd name="T34" fmla="*/ 32 w 35"/>
                <a:gd name="T35" fmla="*/ 38 h 38"/>
                <a:gd name="T36" fmla="*/ 30 w 35"/>
                <a:gd name="T37" fmla="*/ 36 h 38"/>
                <a:gd name="T38" fmla="*/ 27 w 35"/>
                <a:gd name="T39" fmla="*/ 36 h 38"/>
                <a:gd name="T40" fmla="*/ 26 w 35"/>
                <a:gd name="T41" fmla="*/ 36 h 38"/>
                <a:gd name="T42" fmla="*/ 23 w 35"/>
                <a:gd name="T43" fmla="*/ 38 h 38"/>
                <a:gd name="T44" fmla="*/ 20 w 35"/>
                <a:gd name="T45" fmla="*/ 35 h 38"/>
                <a:gd name="T46" fmla="*/ 20 w 35"/>
                <a:gd name="T47" fmla="*/ 32 h 38"/>
                <a:gd name="T48" fmla="*/ 17 w 35"/>
                <a:gd name="T49" fmla="*/ 29 h 38"/>
                <a:gd name="T50" fmla="*/ 14 w 35"/>
                <a:gd name="T51" fmla="*/ 29 h 38"/>
                <a:gd name="T52" fmla="*/ 9 w 35"/>
                <a:gd name="T53" fmla="*/ 26 h 38"/>
                <a:gd name="T54" fmla="*/ 12 w 35"/>
                <a:gd name="T55" fmla="*/ 32 h 38"/>
                <a:gd name="T56" fmla="*/ 12 w 35"/>
                <a:gd name="T57" fmla="*/ 35 h 38"/>
                <a:gd name="T58" fmla="*/ 5 w 35"/>
                <a:gd name="T59" fmla="*/ 23 h 3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
                <a:gd name="T91" fmla="*/ 0 h 38"/>
                <a:gd name="T92" fmla="*/ 35 w 35"/>
                <a:gd name="T93" fmla="*/ 38 h 3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 h="38">
                  <a:moveTo>
                    <a:pt x="5" y="23"/>
                  </a:moveTo>
                  <a:lnTo>
                    <a:pt x="3" y="17"/>
                  </a:lnTo>
                  <a:lnTo>
                    <a:pt x="3" y="15"/>
                  </a:lnTo>
                  <a:lnTo>
                    <a:pt x="2" y="14"/>
                  </a:lnTo>
                  <a:lnTo>
                    <a:pt x="0" y="11"/>
                  </a:lnTo>
                  <a:lnTo>
                    <a:pt x="3" y="12"/>
                  </a:lnTo>
                  <a:lnTo>
                    <a:pt x="6" y="11"/>
                  </a:lnTo>
                  <a:lnTo>
                    <a:pt x="2" y="8"/>
                  </a:lnTo>
                  <a:lnTo>
                    <a:pt x="3" y="6"/>
                  </a:lnTo>
                  <a:lnTo>
                    <a:pt x="6" y="0"/>
                  </a:lnTo>
                  <a:lnTo>
                    <a:pt x="9" y="0"/>
                  </a:lnTo>
                  <a:lnTo>
                    <a:pt x="12" y="5"/>
                  </a:lnTo>
                  <a:lnTo>
                    <a:pt x="15" y="6"/>
                  </a:lnTo>
                  <a:lnTo>
                    <a:pt x="17" y="11"/>
                  </a:lnTo>
                  <a:lnTo>
                    <a:pt x="21" y="14"/>
                  </a:lnTo>
                  <a:lnTo>
                    <a:pt x="35" y="30"/>
                  </a:lnTo>
                  <a:lnTo>
                    <a:pt x="35" y="33"/>
                  </a:lnTo>
                  <a:lnTo>
                    <a:pt x="32" y="38"/>
                  </a:lnTo>
                  <a:lnTo>
                    <a:pt x="30" y="36"/>
                  </a:lnTo>
                  <a:lnTo>
                    <a:pt x="27" y="36"/>
                  </a:lnTo>
                  <a:lnTo>
                    <a:pt x="26" y="36"/>
                  </a:lnTo>
                  <a:lnTo>
                    <a:pt x="23" y="38"/>
                  </a:lnTo>
                  <a:lnTo>
                    <a:pt x="20" y="35"/>
                  </a:lnTo>
                  <a:lnTo>
                    <a:pt x="20" y="32"/>
                  </a:lnTo>
                  <a:lnTo>
                    <a:pt x="17" y="29"/>
                  </a:lnTo>
                  <a:lnTo>
                    <a:pt x="14" y="29"/>
                  </a:lnTo>
                  <a:lnTo>
                    <a:pt x="9" y="26"/>
                  </a:lnTo>
                  <a:lnTo>
                    <a:pt x="12" y="32"/>
                  </a:lnTo>
                  <a:lnTo>
                    <a:pt x="12" y="35"/>
                  </a:lnTo>
                  <a:lnTo>
                    <a:pt x="5" y="23"/>
                  </a:lnTo>
                  <a:close/>
                </a:path>
              </a:pathLst>
            </a:custGeom>
            <a:grpFill/>
            <a:ln w="1905">
              <a:noFill/>
              <a:round/>
              <a:headEnd/>
              <a:tailEnd/>
            </a:ln>
          </p:spPr>
          <p:txBody>
            <a:bodyPr/>
            <a:lstStyle/>
            <a:p>
              <a:endParaRPr lang="en-GB">
                <a:solidFill>
                  <a:srgbClr val="000000"/>
                </a:solidFill>
                <a:latin typeface="Arial"/>
              </a:endParaRPr>
            </a:p>
          </p:txBody>
        </p:sp>
        <p:sp>
          <p:nvSpPr>
            <p:cNvPr id="242" name="Freeform 238"/>
            <p:cNvSpPr>
              <a:spLocks/>
            </p:cNvSpPr>
            <p:nvPr/>
          </p:nvSpPr>
          <p:spPr bwMode="auto">
            <a:xfrm>
              <a:off x="3913" y="879"/>
              <a:ext cx="25" cy="25"/>
            </a:xfrm>
            <a:custGeom>
              <a:avLst/>
              <a:gdLst>
                <a:gd name="T0" fmla="*/ 1 w 25"/>
                <a:gd name="T1" fmla="*/ 25 h 25"/>
                <a:gd name="T2" fmla="*/ 0 w 25"/>
                <a:gd name="T3" fmla="*/ 25 h 25"/>
                <a:gd name="T4" fmla="*/ 3 w 25"/>
                <a:gd name="T5" fmla="*/ 19 h 25"/>
                <a:gd name="T6" fmla="*/ 1 w 25"/>
                <a:gd name="T7" fmla="*/ 10 h 25"/>
                <a:gd name="T8" fmla="*/ 6 w 25"/>
                <a:gd name="T9" fmla="*/ 1 h 25"/>
                <a:gd name="T10" fmla="*/ 12 w 25"/>
                <a:gd name="T11" fmla="*/ 0 h 25"/>
                <a:gd name="T12" fmla="*/ 16 w 25"/>
                <a:gd name="T13" fmla="*/ 1 h 25"/>
                <a:gd name="T14" fmla="*/ 18 w 25"/>
                <a:gd name="T15" fmla="*/ 4 h 25"/>
                <a:gd name="T16" fmla="*/ 16 w 25"/>
                <a:gd name="T17" fmla="*/ 12 h 25"/>
                <a:gd name="T18" fmla="*/ 24 w 25"/>
                <a:gd name="T19" fmla="*/ 13 h 25"/>
                <a:gd name="T20" fmla="*/ 25 w 25"/>
                <a:gd name="T21" fmla="*/ 16 h 25"/>
                <a:gd name="T22" fmla="*/ 21 w 25"/>
                <a:gd name="T23" fmla="*/ 17 h 25"/>
                <a:gd name="T24" fmla="*/ 18 w 25"/>
                <a:gd name="T25" fmla="*/ 22 h 25"/>
                <a:gd name="T26" fmla="*/ 12 w 25"/>
                <a:gd name="T27" fmla="*/ 20 h 25"/>
                <a:gd name="T28" fmla="*/ 6 w 25"/>
                <a:gd name="T29" fmla="*/ 23 h 25"/>
                <a:gd name="T30" fmla="*/ 6 w 25"/>
                <a:gd name="T31" fmla="*/ 19 h 25"/>
                <a:gd name="T32" fmla="*/ 3 w 25"/>
                <a:gd name="T33" fmla="*/ 25 h 25"/>
                <a:gd name="T34" fmla="*/ 1 w 25"/>
                <a:gd name="T35" fmla="*/ 25 h 2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5"/>
                <a:gd name="T55" fmla="*/ 0 h 25"/>
                <a:gd name="T56" fmla="*/ 25 w 25"/>
                <a:gd name="T57" fmla="*/ 25 h 2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5" h="25">
                  <a:moveTo>
                    <a:pt x="1" y="25"/>
                  </a:moveTo>
                  <a:lnTo>
                    <a:pt x="0" y="25"/>
                  </a:lnTo>
                  <a:lnTo>
                    <a:pt x="3" y="19"/>
                  </a:lnTo>
                  <a:lnTo>
                    <a:pt x="1" y="10"/>
                  </a:lnTo>
                  <a:lnTo>
                    <a:pt x="6" y="1"/>
                  </a:lnTo>
                  <a:lnTo>
                    <a:pt x="12" y="0"/>
                  </a:lnTo>
                  <a:lnTo>
                    <a:pt x="16" y="1"/>
                  </a:lnTo>
                  <a:lnTo>
                    <a:pt x="18" y="4"/>
                  </a:lnTo>
                  <a:lnTo>
                    <a:pt x="16" y="12"/>
                  </a:lnTo>
                  <a:lnTo>
                    <a:pt x="24" y="13"/>
                  </a:lnTo>
                  <a:lnTo>
                    <a:pt x="25" y="16"/>
                  </a:lnTo>
                  <a:lnTo>
                    <a:pt x="21" y="17"/>
                  </a:lnTo>
                  <a:lnTo>
                    <a:pt x="18" y="22"/>
                  </a:lnTo>
                  <a:lnTo>
                    <a:pt x="12" y="20"/>
                  </a:lnTo>
                  <a:lnTo>
                    <a:pt x="6" y="23"/>
                  </a:lnTo>
                  <a:lnTo>
                    <a:pt x="6" y="19"/>
                  </a:lnTo>
                  <a:lnTo>
                    <a:pt x="3" y="25"/>
                  </a:lnTo>
                  <a:lnTo>
                    <a:pt x="1" y="25"/>
                  </a:lnTo>
                  <a:close/>
                </a:path>
              </a:pathLst>
            </a:custGeom>
            <a:grpFill/>
            <a:ln w="1905">
              <a:noFill/>
              <a:round/>
              <a:headEnd/>
              <a:tailEnd/>
            </a:ln>
          </p:spPr>
          <p:txBody>
            <a:bodyPr/>
            <a:lstStyle/>
            <a:p>
              <a:endParaRPr lang="en-GB">
                <a:solidFill>
                  <a:srgbClr val="000000"/>
                </a:solidFill>
                <a:latin typeface="Arial"/>
              </a:endParaRPr>
            </a:p>
          </p:txBody>
        </p:sp>
        <p:sp>
          <p:nvSpPr>
            <p:cNvPr id="243" name="Freeform 239"/>
            <p:cNvSpPr>
              <a:spLocks/>
            </p:cNvSpPr>
            <p:nvPr/>
          </p:nvSpPr>
          <p:spPr bwMode="auto">
            <a:xfrm>
              <a:off x="3982" y="901"/>
              <a:ext cx="10" cy="13"/>
            </a:xfrm>
            <a:custGeom>
              <a:avLst/>
              <a:gdLst>
                <a:gd name="T0" fmla="*/ 0 w 10"/>
                <a:gd name="T1" fmla="*/ 3 h 13"/>
                <a:gd name="T2" fmla="*/ 0 w 10"/>
                <a:gd name="T3" fmla="*/ 0 h 13"/>
                <a:gd name="T4" fmla="*/ 3 w 10"/>
                <a:gd name="T5" fmla="*/ 0 h 13"/>
                <a:gd name="T6" fmla="*/ 10 w 10"/>
                <a:gd name="T7" fmla="*/ 1 h 13"/>
                <a:gd name="T8" fmla="*/ 10 w 10"/>
                <a:gd name="T9" fmla="*/ 3 h 13"/>
                <a:gd name="T10" fmla="*/ 9 w 10"/>
                <a:gd name="T11" fmla="*/ 4 h 13"/>
                <a:gd name="T12" fmla="*/ 7 w 10"/>
                <a:gd name="T13" fmla="*/ 13 h 13"/>
                <a:gd name="T14" fmla="*/ 0 w 10"/>
                <a:gd name="T15" fmla="*/ 6 h 13"/>
                <a:gd name="T16" fmla="*/ 0 w 10"/>
                <a:gd name="T17" fmla="*/ 3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3"/>
                <a:gd name="T29" fmla="*/ 10 w 10"/>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3">
                  <a:moveTo>
                    <a:pt x="0" y="3"/>
                  </a:moveTo>
                  <a:lnTo>
                    <a:pt x="0" y="0"/>
                  </a:lnTo>
                  <a:lnTo>
                    <a:pt x="3" y="0"/>
                  </a:lnTo>
                  <a:lnTo>
                    <a:pt x="10" y="1"/>
                  </a:lnTo>
                  <a:lnTo>
                    <a:pt x="10" y="3"/>
                  </a:lnTo>
                  <a:lnTo>
                    <a:pt x="9" y="4"/>
                  </a:lnTo>
                  <a:lnTo>
                    <a:pt x="7" y="13"/>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244" name="Freeform 240"/>
            <p:cNvSpPr>
              <a:spLocks/>
            </p:cNvSpPr>
            <p:nvPr/>
          </p:nvSpPr>
          <p:spPr bwMode="auto">
            <a:xfrm>
              <a:off x="4057" y="902"/>
              <a:ext cx="13" cy="21"/>
            </a:xfrm>
            <a:custGeom>
              <a:avLst/>
              <a:gdLst>
                <a:gd name="T0" fmla="*/ 10 w 13"/>
                <a:gd name="T1" fmla="*/ 2 h 21"/>
                <a:gd name="T2" fmla="*/ 9 w 13"/>
                <a:gd name="T3" fmla="*/ 5 h 21"/>
                <a:gd name="T4" fmla="*/ 13 w 13"/>
                <a:gd name="T5" fmla="*/ 9 h 21"/>
                <a:gd name="T6" fmla="*/ 13 w 13"/>
                <a:gd name="T7" fmla="*/ 20 h 21"/>
                <a:gd name="T8" fmla="*/ 12 w 13"/>
                <a:gd name="T9" fmla="*/ 21 h 21"/>
                <a:gd name="T10" fmla="*/ 10 w 13"/>
                <a:gd name="T11" fmla="*/ 20 h 21"/>
                <a:gd name="T12" fmla="*/ 6 w 13"/>
                <a:gd name="T13" fmla="*/ 20 h 21"/>
                <a:gd name="T14" fmla="*/ 3 w 13"/>
                <a:gd name="T15" fmla="*/ 17 h 21"/>
                <a:gd name="T16" fmla="*/ 0 w 13"/>
                <a:gd name="T17" fmla="*/ 14 h 21"/>
                <a:gd name="T18" fmla="*/ 7 w 13"/>
                <a:gd name="T19" fmla="*/ 0 h 21"/>
                <a:gd name="T20" fmla="*/ 10 w 13"/>
                <a:gd name="T21" fmla="*/ 2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
                <a:gd name="T34" fmla="*/ 0 h 21"/>
                <a:gd name="T35" fmla="*/ 13 w 1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 h="21">
                  <a:moveTo>
                    <a:pt x="10" y="2"/>
                  </a:moveTo>
                  <a:lnTo>
                    <a:pt x="9" y="5"/>
                  </a:lnTo>
                  <a:lnTo>
                    <a:pt x="13" y="9"/>
                  </a:lnTo>
                  <a:lnTo>
                    <a:pt x="13" y="20"/>
                  </a:lnTo>
                  <a:lnTo>
                    <a:pt x="12" y="21"/>
                  </a:lnTo>
                  <a:lnTo>
                    <a:pt x="10" y="20"/>
                  </a:lnTo>
                  <a:lnTo>
                    <a:pt x="6" y="20"/>
                  </a:lnTo>
                  <a:lnTo>
                    <a:pt x="3" y="17"/>
                  </a:lnTo>
                  <a:lnTo>
                    <a:pt x="0" y="14"/>
                  </a:lnTo>
                  <a:lnTo>
                    <a:pt x="7" y="0"/>
                  </a:lnTo>
                  <a:lnTo>
                    <a:pt x="10" y="2"/>
                  </a:lnTo>
                  <a:close/>
                </a:path>
              </a:pathLst>
            </a:custGeom>
            <a:grpFill/>
            <a:ln w="1905">
              <a:noFill/>
              <a:round/>
              <a:headEnd/>
              <a:tailEnd/>
            </a:ln>
          </p:spPr>
          <p:txBody>
            <a:bodyPr/>
            <a:lstStyle/>
            <a:p>
              <a:endParaRPr lang="en-GB">
                <a:solidFill>
                  <a:srgbClr val="000000"/>
                </a:solidFill>
                <a:latin typeface="Arial"/>
              </a:endParaRPr>
            </a:p>
          </p:txBody>
        </p:sp>
        <p:sp>
          <p:nvSpPr>
            <p:cNvPr id="245" name="Freeform 241"/>
            <p:cNvSpPr>
              <a:spLocks/>
            </p:cNvSpPr>
            <p:nvPr/>
          </p:nvSpPr>
          <p:spPr bwMode="auto">
            <a:xfrm>
              <a:off x="4028" y="929"/>
              <a:ext cx="23" cy="20"/>
            </a:xfrm>
            <a:custGeom>
              <a:avLst/>
              <a:gdLst>
                <a:gd name="T0" fmla="*/ 6 w 23"/>
                <a:gd name="T1" fmla="*/ 5 h 20"/>
                <a:gd name="T2" fmla="*/ 8 w 23"/>
                <a:gd name="T3" fmla="*/ 3 h 20"/>
                <a:gd name="T4" fmla="*/ 11 w 23"/>
                <a:gd name="T5" fmla="*/ 0 h 20"/>
                <a:gd name="T6" fmla="*/ 20 w 23"/>
                <a:gd name="T7" fmla="*/ 3 h 20"/>
                <a:gd name="T8" fmla="*/ 23 w 23"/>
                <a:gd name="T9" fmla="*/ 6 h 20"/>
                <a:gd name="T10" fmla="*/ 21 w 23"/>
                <a:gd name="T11" fmla="*/ 9 h 20"/>
                <a:gd name="T12" fmla="*/ 18 w 23"/>
                <a:gd name="T13" fmla="*/ 12 h 20"/>
                <a:gd name="T14" fmla="*/ 15 w 23"/>
                <a:gd name="T15" fmla="*/ 17 h 20"/>
                <a:gd name="T16" fmla="*/ 0 w 23"/>
                <a:gd name="T17" fmla="*/ 20 h 20"/>
                <a:gd name="T18" fmla="*/ 0 w 23"/>
                <a:gd name="T19" fmla="*/ 15 h 20"/>
                <a:gd name="T20" fmla="*/ 2 w 23"/>
                <a:gd name="T21" fmla="*/ 11 h 20"/>
                <a:gd name="T22" fmla="*/ 6 w 23"/>
                <a:gd name="T23" fmla="*/ 5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
                <a:gd name="T37" fmla="*/ 0 h 20"/>
                <a:gd name="T38" fmla="*/ 23 w 23"/>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 h="20">
                  <a:moveTo>
                    <a:pt x="6" y="5"/>
                  </a:moveTo>
                  <a:lnTo>
                    <a:pt x="8" y="3"/>
                  </a:lnTo>
                  <a:lnTo>
                    <a:pt x="11" y="0"/>
                  </a:lnTo>
                  <a:lnTo>
                    <a:pt x="20" y="3"/>
                  </a:lnTo>
                  <a:lnTo>
                    <a:pt x="23" y="6"/>
                  </a:lnTo>
                  <a:lnTo>
                    <a:pt x="21" y="9"/>
                  </a:lnTo>
                  <a:lnTo>
                    <a:pt x="18" y="12"/>
                  </a:lnTo>
                  <a:lnTo>
                    <a:pt x="15" y="17"/>
                  </a:lnTo>
                  <a:lnTo>
                    <a:pt x="0" y="20"/>
                  </a:lnTo>
                  <a:lnTo>
                    <a:pt x="0" y="15"/>
                  </a:lnTo>
                  <a:lnTo>
                    <a:pt x="2" y="11"/>
                  </a:lnTo>
                  <a:lnTo>
                    <a:pt x="6" y="5"/>
                  </a:lnTo>
                  <a:close/>
                </a:path>
              </a:pathLst>
            </a:custGeom>
            <a:grpFill/>
            <a:ln w="1905">
              <a:noFill/>
              <a:round/>
              <a:headEnd/>
              <a:tailEnd/>
            </a:ln>
          </p:spPr>
          <p:txBody>
            <a:bodyPr/>
            <a:lstStyle/>
            <a:p>
              <a:endParaRPr lang="en-GB">
                <a:solidFill>
                  <a:srgbClr val="000000"/>
                </a:solidFill>
                <a:latin typeface="Arial"/>
              </a:endParaRPr>
            </a:p>
          </p:txBody>
        </p:sp>
        <p:sp>
          <p:nvSpPr>
            <p:cNvPr id="246" name="Freeform 242"/>
            <p:cNvSpPr>
              <a:spLocks/>
            </p:cNvSpPr>
            <p:nvPr/>
          </p:nvSpPr>
          <p:spPr bwMode="auto">
            <a:xfrm>
              <a:off x="4103" y="750"/>
              <a:ext cx="13" cy="21"/>
            </a:xfrm>
            <a:custGeom>
              <a:avLst/>
              <a:gdLst>
                <a:gd name="T0" fmla="*/ 12 w 13"/>
                <a:gd name="T1" fmla="*/ 6 h 21"/>
                <a:gd name="T2" fmla="*/ 13 w 13"/>
                <a:gd name="T3" fmla="*/ 7 h 21"/>
                <a:gd name="T4" fmla="*/ 13 w 13"/>
                <a:gd name="T5" fmla="*/ 12 h 21"/>
                <a:gd name="T6" fmla="*/ 10 w 13"/>
                <a:gd name="T7" fmla="*/ 10 h 21"/>
                <a:gd name="T8" fmla="*/ 10 w 13"/>
                <a:gd name="T9" fmla="*/ 13 h 21"/>
                <a:gd name="T10" fmla="*/ 10 w 13"/>
                <a:gd name="T11" fmla="*/ 21 h 21"/>
                <a:gd name="T12" fmla="*/ 7 w 13"/>
                <a:gd name="T13" fmla="*/ 18 h 21"/>
                <a:gd name="T14" fmla="*/ 7 w 13"/>
                <a:gd name="T15" fmla="*/ 10 h 21"/>
                <a:gd name="T16" fmla="*/ 6 w 13"/>
                <a:gd name="T17" fmla="*/ 12 h 21"/>
                <a:gd name="T18" fmla="*/ 4 w 13"/>
                <a:gd name="T19" fmla="*/ 9 h 21"/>
                <a:gd name="T20" fmla="*/ 3 w 13"/>
                <a:gd name="T21" fmla="*/ 9 h 21"/>
                <a:gd name="T22" fmla="*/ 4 w 13"/>
                <a:gd name="T23" fmla="*/ 21 h 21"/>
                <a:gd name="T24" fmla="*/ 0 w 13"/>
                <a:gd name="T25" fmla="*/ 9 h 21"/>
                <a:gd name="T26" fmla="*/ 1 w 13"/>
                <a:gd name="T27" fmla="*/ 6 h 21"/>
                <a:gd name="T28" fmla="*/ 3 w 13"/>
                <a:gd name="T29" fmla="*/ 3 h 21"/>
                <a:gd name="T30" fmla="*/ 4 w 13"/>
                <a:gd name="T31" fmla="*/ 6 h 21"/>
                <a:gd name="T32" fmla="*/ 4 w 13"/>
                <a:gd name="T33" fmla="*/ 7 h 21"/>
                <a:gd name="T34" fmla="*/ 9 w 13"/>
                <a:gd name="T35" fmla="*/ 1 h 21"/>
                <a:gd name="T36" fmla="*/ 6 w 13"/>
                <a:gd name="T37" fmla="*/ 1 h 21"/>
                <a:gd name="T38" fmla="*/ 7 w 13"/>
                <a:gd name="T39" fmla="*/ 0 h 21"/>
                <a:gd name="T40" fmla="*/ 10 w 13"/>
                <a:gd name="T41" fmla="*/ 0 h 21"/>
                <a:gd name="T42" fmla="*/ 13 w 13"/>
                <a:gd name="T43" fmla="*/ 1 h 21"/>
                <a:gd name="T44" fmla="*/ 12 w 13"/>
                <a:gd name="T45" fmla="*/ 3 h 21"/>
                <a:gd name="T46" fmla="*/ 12 w 13"/>
                <a:gd name="T47" fmla="*/ 6 h 2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
                <a:gd name="T73" fmla="*/ 0 h 21"/>
                <a:gd name="T74" fmla="*/ 13 w 13"/>
                <a:gd name="T75" fmla="*/ 21 h 2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 h="21">
                  <a:moveTo>
                    <a:pt x="12" y="6"/>
                  </a:moveTo>
                  <a:lnTo>
                    <a:pt x="13" y="7"/>
                  </a:lnTo>
                  <a:lnTo>
                    <a:pt x="13" y="12"/>
                  </a:lnTo>
                  <a:lnTo>
                    <a:pt x="10" y="10"/>
                  </a:lnTo>
                  <a:lnTo>
                    <a:pt x="10" y="13"/>
                  </a:lnTo>
                  <a:lnTo>
                    <a:pt x="10" y="21"/>
                  </a:lnTo>
                  <a:lnTo>
                    <a:pt x="7" y="18"/>
                  </a:lnTo>
                  <a:lnTo>
                    <a:pt x="7" y="10"/>
                  </a:lnTo>
                  <a:lnTo>
                    <a:pt x="6" y="12"/>
                  </a:lnTo>
                  <a:lnTo>
                    <a:pt x="4" y="9"/>
                  </a:lnTo>
                  <a:lnTo>
                    <a:pt x="3" y="9"/>
                  </a:lnTo>
                  <a:lnTo>
                    <a:pt x="4" y="21"/>
                  </a:lnTo>
                  <a:lnTo>
                    <a:pt x="0" y="9"/>
                  </a:lnTo>
                  <a:lnTo>
                    <a:pt x="1" y="6"/>
                  </a:lnTo>
                  <a:lnTo>
                    <a:pt x="3" y="3"/>
                  </a:lnTo>
                  <a:lnTo>
                    <a:pt x="4" y="6"/>
                  </a:lnTo>
                  <a:lnTo>
                    <a:pt x="4" y="7"/>
                  </a:lnTo>
                  <a:lnTo>
                    <a:pt x="9" y="1"/>
                  </a:lnTo>
                  <a:lnTo>
                    <a:pt x="6" y="1"/>
                  </a:lnTo>
                  <a:lnTo>
                    <a:pt x="7" y="0"/>
                  </a:lnTo>
                  <a:lnTo>
                    <a:pt x="10" y="0"/>
                  </a:lnTo>
                  <a:lnTo>
                    <a:pt x="13" y="1"/>
                  </a:lnTo>
                  <a:lnTo>
                    <a:pt x="12" y="3"/>
                  </a:lnTo>
                  <a:lnTo>
                    <a:pt x="12" y="6"/>
                  </a:lnTo>
                  <a:close/>
                </a:path>
              </a:pathLst>
            </a:custGeom>
            <a:grpFill/>
            <a:ln w="1905">
              <a:noFill/>
              <a:round/>
              <a:headEnd/>
              <a:tailEnd/>
            </a:ln>
          </p:spPr>
          <p:txBody>
            <a:bodyPr/>
            <a:lstStyle/>
            <a:p>
              <a:endParaRPr lang="en-GB">
                <a:solidFill>
                  <a:srgbClr val="000000"/>
                </a:solidFill>
                <a:latin typeface="Arial"/>
              </a:endParaRPr>
            </a:p>
          </p:txBody>
        </p:sp>
        <p:sp>
          <p:nvSpPr>
            <p:cNvPr id="247" name="Freeform 243"/>
            <p:cNvSpPr>
              <a:spLocks/>
            </p:cNvSpPr>
            <p:nvPr/>
          </p:nvSpPr>
          <p:spPr bwMode="auto">
            <a:xfrm>
              <a:off x="3916" y="1208"/>
              <a:ext cx="22" cy="15"/>
            </a:xfrm>
            <a:custGeom>
              <a:avLst/>
              <a:gdLst>
                <a:gd name="T0" fmla="*/ 0 w 22"/>
                <a:gd name="T1" fmla="*/ 9 h 15"/>
                <a:gd name="T2" fmla="*/ 6 w 22"/>
                <a:gd name="T3" fmla="*/ 7 h 15"/>
                <a:gd name="T4" fmla="*/ 13 w 22"/>
                <a:gd name="T5" fmla="*/ 1 h 15"/>
                <a:gd name="T6" fmla="*/ 19 w 22"/>
                <a:gd name="T7" fmla="*/ 0 h 15"/>
                <a:gd name="T8" fmla="*/ 19 w 22"/>
                <a:gd name="T9" fmla="*/ 1 h 15"/>
                <a:gd name="T10" fmla="*/ 22 w 22"/>
                <a:gd name="T11" fmla="*/ 7 h 15"/>
                <a:gd name="T12" fmla="*/ 18 w 22"/>
                <a:gd name="T13" fmla="*/ 7 h 15"/>
                <a:gd name="T14" fmla="*/ 9 w 22"/>
                <a:gd name="T15" fmla="*/ 15 h 15"/>
                <a:gd name="T16" fmla="*/ 6 w 22"/>
                <a:gd name="T17" fmla="*/ 15 h 15"/>
                <a:gd name="T18" fmla="*/ 3 w 22"/>
                <a:gd name="T19" fmla="*/ 12 h 15"/>
                <a:gd name="T20" fmla="*/ 0 w 22"/>
                <a:gd name="T21" fmla="*/ 9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5"/>
                <a:gd name="T35" fmla="*/ 22 w 2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5">
                  <a:moveTo>
                    <a:pt x="0" y="9"/>
                  </a:moveTo>
                  <a:lnTo>
                    <a:pt x="6" y="7"/>
                  </a:lnTo>
                  <a:lnTo>
                    <a:pt x="13" y="1"/>
                  </a:lnTo>
                  <a:lnTo>
                    <a:pt x="19" y="0"/>
                  </a:lnTo>
                  <a:lnTo>
                    <a:pt x="19" y="1"/>
                  </a:lnTo>
                  <a:lnTo>
                    <a:pt x="22" y="7"/>
                  </a:lnTo>
                  <a:lnTo>
                    <a:pt x="18" y="7"/>
                  </a:lnTo>
                  <a:lnTo>
                    <a:pt x="9" y="15"/>
                  </a:lnTo>
                  <a:lnTo>
                    <a:pt x="6" y="15"/>
                  </a:lnTo>
                  <a:lnTo>
                    <a:pt x="3" y="12"/>
                  </a:lnTo>
                  <a:lnTo>
                    <a:pt x="0" y="9"/>
                  </a:lnTo>
                  <a:close/>
                </a:path>
              </a:pathLst>
            </a:custGeom>
            <a:grpFill/>
            <a:ln w="1905">
              <a:noFill/>
              <a:round/>
              <a:headEnd/>
              <a:tailEnd/>
            </a:ln>
          </p:spPr>
          <p:txBody>
            <a:bodyPr/>
            <a:lstStyle/>
            <a:p>
              <a:endParaRPr lang="en-GB">
                <a:solidFill>
                  <a:srgbClr val="000000"/>
                </a:solidFill>
                <a:latin typeface="Arial"/>
              </a:endParaRPr>
            </a:p>
          </p:txBody>
        </p:sp>
        <p:sp>
          <p:nvSpPr>
            <p:cNvPr id="248" name="Freeform 244"/>
            <p:cNvSpPr>
              <a:spLocks/>
            </p:cNvSpPr>
            <p:nvPr/>
          </p:nvSpPr>
          <p:spPr bwMode="auto">
            <a:xfrm>
              <a:off x="4118" y="1039"/>
              <a:ext cx="7" cy="18"/>
            </a:xfrm>
            <a:custGeom>
              <a:avLst/>
              <a:gdLst>
                <a:gd name="T0" fmla="*/ 0 w 7"/>
                <a:gd name="T1" fmla="*/ 6 h 18"/>
                <a:gd name="T2" fmla="*/ 0 w 7"/>
                <a:gd name="T3" fmla="*/ 1 h 18"/>
                <a:gd name="T4" fmla="*/ 1 w 7"/>
                <a:gd name="T5" fmla="*/ 0 h 18"/>
                <a:gd name="T6" fmla="*/ 3 w 7"/>
                <a:gd name="T7" fmla="*/ 0 h 18"/>
                <a:gd name="T8" fmla="*/ 7 w 7"/>
                <a:gd name="T9" fmla="*/ 13 h 18"/>
                <a:gd name="T10" fmla="*/ 4 w 7"/>
                <a:gd name="T11" fmla="*/ 18 h 18"/>
                <a:gd name="T12" fmla="*/ 3 w 7"/>
                <a:gd name="T13" fmla="*/ 16 h 18"/>
                <a:gd name="T14" fmla="*/ 1 w 7"/>
                <a:gd name="T15" fmla="*/ 13 h 18"/>
                <a:gd name="T16" fmla="*/ 0 w 7"/>
                <a:gd name="T17" fmla="*/ 7 h 18"/>
                <a:gd name="T18" fmla="*/ 0 w 7"/>
                <a:gd name="T19" fmla="*/ 6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18"/>
                <a:gd name="T32" fmla="*/ 7 w 7"/>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18">
                  <a:moveTo>
                    <a:pt x="0" y="6"/>
                  </a:moveTo>
                  <a:lnTo>
                    <a:pt x="0" y="1"/>
                  </a:lnTo>
                  <a:lnTo>
                    <a:pt x="1" y="0"/>
                  </a:lnTo>
                  <a:lnTo>
                    <a:pt x="3" y="0"/>
                  </a:lnTo>
                  <a:lnTo>
                    <a:pt x="7" y="13"/>
                  </a:lnTo>
                  <a:lnTo>
                    <a:pt x="4" y="18"/>
                  </a:lnTo>
                  <a:lnTo>
                    <a:pt x="3" y="16"/>
                  </a:lnTo>
                  <a:lnTo>
                    <a:pt x="1" y="13"/>
                  </a:lnTo>
                  <a:lnTo>
                    <a:pt x="0" y="7"/>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249" name="Freeform 245"/>
            <p:cNvSpPr>
              <a:spLocks/>
            </p:cNvSpPr>
            <p:nvPr/>
          </p:nvSpPr>
          <p:spPr bwMode="auto">
            <a:xfrm>
              <a:off x="2979" y="2082"/>
              <a:ext cx="3" cy="3"/>
            </a:xfrm>
            <a:custGeom>
              <a:avLst/>
              <a:gdLst>
                <a:gd name="T0" fmla="*/ 0 w 3"/>
                <a:gd name="T1" fmla="*/ 0 h 3"/>
                <a:gd name="T2" fmla="*/ 1 w 3"/>
                <a:gd name="T3" fmla="*/ 0 h 3"/>
                <a:gd name="T4" fmla="*/ 1 w 3"/>
                <a:gd name="T5" fmla="*/ 2 h 3"/>
                <a:gd name="T6" fmla="*/ 3 w 3"/>
                <a:gd name="T7" fmla="*/ 2 h 3"/>
                <a:gd name="T8" fmla="*/ 3 w 3"/>
                <a:gd name="T9" fmla="*/ 3 h 3"/>
                <a:gd name="T10" fmla="*/ 1 w 3"/>
                <a:gd name="T11" fmla="*/ 3 h 3"/>
                <a:gd name="T12" fmla="*/ 0 w 3"/>
                <a:gd name="T13" fmla="*/ 2 h 3"/>
                <a:gd name="T14" fmla="*/ 0 w 3"/>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0" y="0"/>
                  </a:moveTo>
                  <a:lnTo>
                    <a:pt x="1" y="0"/>
                  </a:lnTo>
                  <a:lnTo>
                    <a:pt x="1" y="2"/>
                  </a:lnTo>
                  <a:lnTo>
                    <a:pt x="3" y="2"/>
                  </a:lnTo>
                  <a:lnTo>
                    <a:pt x="3" y="3"/>
                  </a:lnTo>
                  <a:lnTo>
                    <a:pt x="1"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50" name="Freeform 246"/>
            <p:cNvSpPr>
              <a:spLocks/>
            </p:cNvSpPr>
            <p:nvPr/>
          </p:nvSpPr>
          <p:spPr bwMode="auto">
            <a:xfrm>
              <a:off x="2452" y="2146"/>
              <a:ext cx="7" cy="3"/>
            </a:xfrm>
            <a:custGeom>
              <a:avLst/>
              <a:gdLst>
                <a:gd name="T0" fmla="*/ 4 w 7"/>
                <a:gd name="T1" fmla="*/ 0 h 3"/>
                <a:gd name="T2" fmla="*/ 3 w 7"/>
                <a:gd name="T3" fmla="*/ 0 h 3"/>
                <a:gd name="T4" fmla="*/ 0 w 7"/>
                <a:gd name="T5" fmla="*/ 0 h 3"/>
                <a:gd name="T6" fmla="*/ 1 w 7"/>
                <a:gd name="T7" fmla="*/ 3 h 3"/>
                <a:gd name="T8" fmla="*/ 4 w 7"/>
                <a:gd name="T9" fmla="*/ 3 h 3"/>
                <a:gd name="T10" fmla="*/ 7 w 7"/>
                <a:gd name="T11" fmla="*/ 3 h 3"/>
                <a:gd name="T12" fmla="*/ 7 w 7"/>
                <a:gd name="T13" fmla="*/ 0 h 3"/>
                <a:gd name="T14" fmla="*/ 4 w 7"/>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3"/>
                <a:gd name="T26" fmla="*/ 7 w 7"/>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3">
                  <a:moveTo>
                    <a:pt x="4" y="0"/>
                  </a:moveTo>
                  <a:lnTo>
                    <a:pt x="3" y="0"/>
                  </a:lnTo>
                  <a:lnTo>
                    <a:pt x="0" y="0"/>
                  </a:lnTo>
                  <a:lnTo>
                    <a:pt x="1" y="3"/>
                  </a:lnTo>
                  <a:lnTo>
                    <a:pt x="4" y="3"/>
                  </a:lnTo>
                  <a:lnTo>
                    <a:pt x="7" y="3"/>
                  </a:lnTo>
                  <a:lnTo>
                    <a:pt x="7"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251" name="Freeform 247"/>
            <p:cNvSpPr>
              <a:spLocks/>
            </p:cNvSpPr>
            <p:nvPr/>
          </p:nvSpPr>
          <p:spPr bwMode="auto">
            <a:xfrm>
              <a:off x="2464" y="2139"/>
              <a:ext cx="1" cy="3"/>
            </a:xfrm>
            <a:custGeom>
              <a:avLst/>
              <a:gdLst>
                <a:gd name="T0" fmla="*/ 1 w 1"/>
                <a:gd name="T1" fmla="*/ 0 h 3"/>
                <a:gd name="T2" fmla="*/ 1 w 1"/>
                <a:gd name="T3" fmla="*/ 1 h 3"/>
                <a:gd name="T4" fmla="*/ 0 w 1"/>
                <a:gd name="T5" fmla="*/ 3 h 3"/>
                <a:gd name="T6" fmla="*/ 1 w 1"/>
                <a:gd name="T7" fmla="*/ 3 h 3"/>
                <a:gd name="T8" fmla="*/ 1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1" y="0"/>
                  </a:moveTo>
                  <a:lnTo>
                    <a:pt x="1" y="1"/>
                  </a:lnTo>
                  <a:lnTo>
                    <a:pt x="0" y="3"/>
                  </a:lnTo>
                  <a:lnTo>
                    <a:pt x="1"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252" name="Freeform 248"/>
            <p:cNvSpPr>
              <a:spLocks/>
            </p:cNvSpPr>
            <p:nvPr/>
          </p:nvSpPr>
          <p:spPr bwMode="auto">
            <a:xfrm>
              <a:off x="3582" y="2271"/>
              <a:ext cx="3" cy="6"/>
            </a:xfrm>
            <a:custGeom>
              <a:avLst/>
              <a:gdLst>
                <a:gd name="T0" fmla="*/ 3 w 3"/>
                <a:gd name="T1" fmla="*/ 1 h 6"/>
                <a:gd name="T2" fmla="*/ 0 w 3"/>
                <a:gd name="T3" fmla="*/ 0 h 6"/>
                <a:gd name="T4" fmla="*/ 2 w 3"/>
                <a:gd name="T5" fmla="*/ 6 h 6"/>
                <a:gd name="T6" fmla="*/ 3 w 3"/>
                <a:gd name="T7" fmla="*/ 6 h 6"/>
                <a:gd name="T8" fmla="*/ 3 w 3"/>
                <a:gd name="T9" fmla="*/ 1 h 6"/>
                <a:gd name="T10" fmla="*/ 0 60000 65536"/>
                <a:gd name="T11" fmla="*/ 0 60000 65536"/>
                <a:gd name="T12" fmla="*/ 0 60000 65536"/>
                <a:gd name="T13" fmla="*/ 0 60000 65536"/>
                <a:gd name="T14" fmla="*/ 0 60000 65536"/>
                <a:gd name="T15" fmla="*/ 0 w 3"/>
                <a:gd name="T16" fmla="*/ 0 h 6"/>
                <a:gd name="T17" fmla="*/ 3 w 3"/>
                <a:gd name="T18" fmla="*/ 6 h 6"/>
              </a:gdLst>
              <a:ahLst/>
              <a:cxnLst>
                <a:cxn ang="T10">
                  <a:pos x="T0" y="T1"/>
                </a:cxn>
                <a:cxn ang="T11">
                  <a:pos x="T2" y="T3"/>
                </a:cxn>
                <a:cxn ang="T12">
                  <a:pos x="T4" y="T5"/>
                </a:cxn>
                <a:cxn ang="T13">
                  <a:pos x="T6" y="T7"/>
                </a:cxn>
                <a:cxn ang="T14">
                  <a:pos x="T8" y="T9"/>
                </a:cxn>
              </a:cxnLst>
              <a:rect l="T15" t="T16" r="T17" b="T18"/>
              <a:pathLst>
                <a:path w="3" h="6">
                  <a:moveTo>
                    <a:pt x="3" y="1"/>
                  </a:moveTo>
                  <a:lnTo>
                    <a:pt x="0" y="0"/>
                  </a:lnTo>
                  <a:lnTo>
                    <a:pt x="2" y="6"/>
                  </a:lnTo>
                  <a:lnTo>
                    <a:pt x="3" y="6"/>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253" name="Freeform 249"/>
            <p:cNvSpPr>
              <a:spLocks/>
            </p:cNvSpPr>
            <p:nvPr/>
          </p:nvSpPr>
          <p:spPr bwMode="auto">
            <a:xfrm>
              <a:off x="1615" y="1887"/>
              <a:ext cx="3" cy="5"/>
            </a:xfrm>
            <a:custGeom>
              <a:avLst/>
              <a:gdLst>
                <a:gd name="T0" fmla="*/ 2 w 3"/>
                <a:gd name="T1" fmla="*/ 0 h 5"/>
                <a:gd name="T2" fmla="*/ 2 w 3"/>
                <a:gd name="T3" fmla="*/ 2 h 5"/>
                <a:gd name="T4" fmla="*/ 0 w 3"/>
                <a:gd name="T5" fmla="*/ 5 h 5"/>
                <a:gd name="T6" fmla="*/ 2 w 3"/>
                <a:gd name="T7" fmla="*/ 3 h 5"/>
                <a:gd name="T8" fmla="*/ 3 w 3"/>
                <a:gd name="T9" fmla="*/ 3 h 5"/>
                <a:gd name="T10" fmla="*/ 3 w 3"/>
                <a:gd name="T11" fmla="*/ 0 h 5"/>
                <a:gd name="T12" fmla="*/ 2 w 3"/>
                <a:gd name="T13" fmla="*/ 0 h 5"/>
                <a:gd name="T14" fmla="*/ 0 60000 65536"/>
                <a:gd name="T15" fmla="*/ 0 60000 65536"/>
                <a:gd name="T16" fmla="*/ 0 60000 65536"/>
                <a:gd name="T17" fmla="*/ 0 60000 65536"/>
                <a:gd name="T18" fmla="*/ 0 60000 65536"/>
                <a:gd name="T19" fmla="*/ 0 60000 65536"/>
                <a:gd name="T20" fmla="*/ 0 60000 65536"/>
                <a:gd name="T21" fmla="*/ 0 w 3"/>
                <a:gd name="T22" fmla="*/ 0 h 5"/>
                <a:gd name="T23" fmla="*/ 3 w 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5">
                  <a:moveTo>
                    <a:pt x="2" y="0"/>
                  </a:moveTo>
                  <a:lnTo>
                    <a:pt x="2" y="2"/>
                  </a:lnTo>
                  <a:lnTo>
                    <a:pt x="0" y="5"/>
                  </a:lnTo>
                  <a:lnTo>
                    <a:pt x="2" y="3"/>
                  </a:lnTo>
                  <a:lnTo>
                    <a:pt x="3" y="3"/>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54" name="Freeform 250"/>
            <p:cNvSpPr>
              <a:spLocks/>
            </p:cNvSpPr>
            <p:nvPr/>
          </p:nvSpPr>
          <p:spPr bwMode="auto">
            <a:xfrm>
              <a:off x="1648" y="2413"/>
              <a:ext cx="2" cy="3"/>
            </a:xfrm>
            <a:custGeom>
              <a:avLst/>
              <a:gdLst>
                <a:gd name="T0" fmla="*/ 2 w 2"/>
                <a:gd name="T1" fmla="*/ 0 h 3"/>
                <a:gd name="T2" fmla="*/ 0 w 2"/>
                <a:gd name="T3" fmla="*/ 1 h 3"/>
                <a:gd name="T4" fmla="*/ 0 w 2"/>
                <a:gd name="T5" fmla="*/ 3 h 3"/>
                <a:gd name="T6" fmla="*/ 2 w 2"/>
                <a:gd name="T7" fmla="*/ 1 h 3"/>
                <a:gd name="T8" fmla="*/ 2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0"/>
                  </a:moveTo>
                  <a:lnTo>
                    <a:pt x="0" y="1"/>
                  </a:lnTo>
                  <a:lnTo>
                    <a:pt x="0" y="3"/>
                  </a:lnTo>
                  <a:lnTo>
                    <a:pt x="2"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55" name="Freeform 251"/>
            <p:cNvSpPr>
              <a:spLocks/>
            </p:cNvSpPr>
            <p:nvPr/>
          </p:nvSpPr>
          <p:spPr bwMode="auto">
            <a:xfrm>
              <a:off x="1650" y="2423"/>
              <a:ext cx="3" cy="3"/>
            </a:xfrm>
            <a:custGeom>
              <a:avLst/>
              <a:gdLst>
                <a:gd name="T0" fmla="*/ 1 w 3"/>
                <a:gd name="T1" fmla="*/ 2 h 3"/>
                <a:gd name="T2" fmla="*/ 0 w 3"/>
                <a:gd name="T3" fmla="*/ 2 h 3"/>
                <a:gd name="T4" fmla="*/ 1 w 3"/>
                <a:gd name="T5" fmla="*/ 3 h 3"/>
                <a:gd name="T6" fmla="*/ 3 w 3"/>
                <a:gd name="T7" fmla="*/ 0 h 3"/>
                <a:gd name="T8" fmla="*/ 1 w 3"/>
                <a:gd name="T9" fmla="*/ 2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1" y="2"/>
                  </a:moveTo>
                  <a:lnTo>
                    <a:pt x="0" y="2"/>
                  </a:lnTo>
                  <a:lnTo>
                    <a:pt x="1" y="3"/>
                  </a:lnTo>
                  <a:lnTo>
                    <a:pt x="3" y="0"/>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256" name="Freeform 252"/>
            <p:cNvSpPr>
              <a:spLocks/>
            </p:cNvSpPr>
            <p:nvPr/>
          </p:nvSpPr>
          <p:spPr bwMode="auto">
            <a:xfrm>
              <a:off x="1709" y="2462"/>
              <a:ext cx="2" cy="6"/>
            </a:xfrm>
            <a:custGeom>
              <a:avLst/>
              <a:gdLst>
                <a:gd name="T0" fmla="*/ 0 w 2"/>
                <a:gd name="T1" fmla="*/ 0 h 6"/>
                <a:gd name="T2" fmla="*/ 0 w 2"/>
                <a:gd name="T3" fmla="*/ 5 h 6"/>
                <a:gd name="T4" fmla="*/ 0 w 2"/>
                <a:gd name="T5" fmla="*/ 6 h 6"/>
                <a:gd name="T6" fmla="*/ 2 w 2"/>
                <a:gd name="T7" fmla="*/ 6 h 6"/>
                <a:gd name="T8" fmla="*/ 2 w 2"/>
                <a:gd name="T9" fmla="*/ 5 h 6"/>
                <a:gd name="T10" fmla="*/ 2 w 2"/>
                <a:gd name="T11" fmla="*/ 0 h 6"/>
                <a:gd name="T12" fmla="*/ 0 w 2"/>
                <a:gd name="T13" fmla="*/ 0 h 6"/>
                <a:gd name="T14" fmla="*/ 0 60000 65536"/>
                <a:gd name="T15" fmla="*/ 0 60000 65536"/>
                <a:gd name="T16" fmla="*/ 0 60000 65536"/>
                <a:gd name="T17" fmla="*/ 0 60000 65536"/>
                <a:gd name="T18" fmla="*/ 0 60000 65536"/>
                <a:gd name="T19" fmla="*/ 0 60000 65536"/>
                <a:gd name="T20" fmla="*/ 0 60000 65536"/>
                <a:gd name="T21" fmla="*/ 0 w 2"/>
                <a:gd name="T22" fmla="*/ 0 h 6"/>
                <a:gd name="T23" fmla="*/ 2 w 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6">
                  <a:moveTo>
                    <a:pt x="0" y="0"/>
                  </a:moveTo>
                  <a:lnTo>
                    <a:pt x="0" y="5"/>
                  </a:lnTo>
                  <a:lnTo>
                    <a:pt x="0" y="6"/>
                  </a:lnTo>
                  <a:lnTo>
                    <a:pt x="2" y="6"/>
                  </a:lnTo>
                  <a:lnTo>
                    <a:pt x="2" y="5"/>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57" name="Freeform 253"/>
            <p:cNvSpPr>
              <a:spLocks/>
            </p:cNvSpPr>
            <p:nvPr/>
          </p:nvSpPr>
          <p:spPr bwMode="auto">
            <a:xfrm>
              <a:off x="1703" y="2521"/>
              <a:ext cx="3" cy="3"/>
            </a:xfrm>
            <a:custGeom>
              <a:avLst/>
              <a:gdLst>
                <a:gd name="T0" fmla="*/ 3 w 3"/>
                <a:gd name="T1" fmla="*/ 0 h 3"/>
                <a:gd name="T2" fmla="*/ 0 w 3"/>
                <a:gd name="T3" fmla="*/ 1 h 3"/>
                <a:gd name="T4" fmla="*/ 0 w 3"/>
                <a:gd name="T5" fmla="*/ 3 h 3"/>
                <a:gd name="T6" fmla="*/ 2 w 3"/>
                <a:gd name="T7" fmla="*/ 3 h 3"/>
                <a:gd name="T8" fmla="*/ 3 w 3"/>
                <a:gd name="T9" fmla="*/ 0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3" y="0"/>
                  </a:moveTo>
                  <a:lnTo>
                    <a:pt x="0" y="1"/>
                  </a:lnTo>
                  <a:lnTo>
                    <a:pt x="0" y="3"/>
                  </a:lnTo>
                  <a:lnTo>
                    <a:pt x="2" y="3"/>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258" name="Freeform 254"/>
            <p:cNvSpPr>
              <a:spLocks/>
            </p:cNvSpPr>
            <p:nvPr/>
          </p:nvSpPr>
          <p:spPr bwMode="auto">
            <a:xfrm>
              <a:off x="1629" y="391"/>
              <a:ext cx="9" cy="4"/>
            </a:xfrm>
            <a:custGeom>
              <a:avLst/>
              <a:gdLst>
                <a:gd name="T0" fmla="*/ 9 w 9"/>
                <a:gd name="T1" fmla="*/ 0 h 4"/>
                <a:gd name="T2" fmla="*/ 0 w 9"/>
                <a:gd name="T3" fmla="*/ 0 h 4"/>
                <a:gd name="T4" fmla="*/ 3 w 9"/>
                <a:gd name="T5" fmla="*/ 4 h 4"/>
                <a:gd name="T6" fmla="*/ 9 w 9"/>
                <a:gd name="T7" fmla="*/ 0 h 4"/>
                <a:gd name="T8" fmla="*/ 0 60000 65536"/>
                <a:gd name="T9" fmla="*/ 0 60000 65536"/>
                <a:gd name="T10" fmla="*/ 0 60000 65536"/>
                <a:gd name="T11" fmla="*/ 0 60000 65536"/>
                <a:gd name="T12" fmla="*/ 0 w 9"/>
                <a:gd name="T13" fmla="*/ 0 h 4"/>
                <a:gd name="T14" fmla="*/ 9 w 9"/>
                <a:gd name="T15" fmla="*/ 4 h 4"/>
              </a:gdLst>
              <a:ahLst/>
              <a:cxnLst>
                <a:cxn ang="T8">
                  <a:pos x="T0" y="T1"/>
                </a:cxn>
                <a:cxn ang="T9">
                  <a:pos x="T2" y="T3"/>
                </a:cxn>
                <a:cxn ang="T10">
                  <a:pos x="T4" y="T5"/>
                </a:cxn>
                <a:cxn ang="T11">
                  <a:pos x="T6" y="T7"/>
                </a:cxn>
              </a:cxnLst>
              <a:rect l="T12" t="T13" r="T14" b="T15"/>
              <a:pathLst>
                <a:path w="9" h="4">
                  <a:moveTo>
                    <a:pt x="9" y="0"/>
                  </a:moveTo>
                  <a:lnTo>
                    <a:pt x="0" y="0"/>
                  </a:lnTo>
                  <a:lnTo>
                    <a:pt x="3" y="4"/>
                  </a:lnTo>
                  <a:lnTo>
                    <a:pt x="9" y="0"/>
                  </a:lnTo>
                  <a:close/>
                </a:path>
              </a:pathLst>
            </a:custGeom>
            <a:grpFill/>
            <a:ln w="1905">
              <a:noFill/>
              <a:round/>
              <a:headEnd/>
              <a:tailEnd/>
            </a:ln>
          </p:spPr>
          <p:txBody>
            <a:bodyPr/>
            <a:lstStyle/>
            <a:p>
              <a:endParaRPr lang="en-GB">
                <a:solidFill>
                  <a:srgbClr val="000000"/>
                </a:solidFill>
                <a:latin typeface="Arial"/>
              </a:endParaRPr>
            </a:p>
          </p:txBody>
        </p:sp>
        <p:sp>
          <p:nvSpPr>
            <p:cNvPr id="259" name="Freeform 255"/>
            <p:cNvSpPr>
              <a:spLocks/>
            </p:cNvSpPr>
            <p:nvPr/>
          </p:nvSpPr>
          <p:spPr bwMode="auto">
            <a:xfrm>
              <a:off x="1515" y="391"/>
              <a:ext cx="928" cy="1073"/>
            </a:xfrm>
            <a:custGeom>
              <a:avLst/>
              <a:gdLst>
                <a:gd name="T0" fmla="*/ 99 w 928"/>
                <a:gd name="T1" fmla="*/ 85 h 1073"/>
                <a:gd name="T2" fmla="*/ 18 w 928"/>
                <a:gd name="T3" fmla="*/ 130 h 1073"/>
                <a:gd name="T4" fmla="*/ 27 w 928"/>
                <a:gd name="T5" fmla="*/ 190 h 1073"/>
                <a:gd name="T6" fmla="*/ 109 w 928"/>
                <a:gd name="T7" fmla="*/ 197 h 1073"/>
                <a:gd name="T8" fmla="*/ 114 w 928"/>
                <a:gd name="T9" fmla="*/ 242 h 1073"/>
                <a:gd name="T10" fmla="*/ 72 w 928"/>
                <a:gd name="T11" fmla="*/ 279 h 1073"/>
                <a:gd name="T12" fmla="*/ 132 w 928"/>
                <a:gd name="T13" fmla="*/ 324 h 1073"/>
                <a:gd name="T14" fmla="*/ 206 w 928"/>
                <a:gd name="T15" fmla="*/ 323 h 1073"/>
                <a:gd name="T16" fmla="*/ 250 w 928"/>
                <a:gd name="T17" fmla="*/ 386 h 1073"/>
                <a:gd name="T18" fmla="*/ 281 w 928"/>
                <a:gd name="T19" fmla="*/ 459 h 1073"/>
                <a:gd name="T20" fmla="*/ 305 w 928"/>
                <a:gd name="T21" fmla="*/ 529 h 1073"/>
                <a:gd name="T22" fmla="*/ 316 w 928"/>
                <a:gd name="T23" fmla="*/ 586 h 1073"/>
                <a:gd name="T24" fmla="*/ 343 w 928"/>
                <a:gd name="T25" fmla="*/ 615 h 1073"/>
                <a:gd name="T26" fmla="*/ 373 w 928"/>
                <a:gd name="T27" fmla="*/ 649 h 1073"/>
                <a:gd name="T28" fmla="*/ 371 w 928"/>
                <a:gd name="T29" fmla="*/ 691 h 1073"/>
                <a:gd name="T30" fmla="*/ 365 w 928"/>
                <a:gd name="T31" fmla="*/ 741 h 1073"/>
                <a:gd name="T32" fmla="*/ 367 w 928"/>
                <a:gd name="T33" fmla="*/ 764 h 1073"/>
                <a:gd name="T34" fmla="*/ 328 w 928"/>
                <a:gd name="T35" fmla="*/ 787 h 1073"/>
                <a:gd name="T36" fmla="*/ 332 w 928"/>
                <a:gd name="T37" fmla="*/ 847 h 1073"/>
                <a:gd name="T38" fmla="*/ 349 w 928"/>
                <a:gd name="T39" fmla="*/ 886 h 1073"/>
                <a:gd name="T40" fmla="*/ 373 w 928"/>
                <a:gd name="T41" fmla="*/ 908 h 1073"/>
                <a:gd name="T42" fmla="*/ 377 w 928"/>
                <a:gd name="T43" fmla="*/ 971 h 1073"/>
                <a:gd name="T44" fmla="*/ 391 w 928"/>
                <a:gd name="T45" fmla="*/ 1004 h 1073"/>
                <a:gd name="T46" fmla="*/ 403 w 928"/>
                <a:gd name="T47" fmla="*/ 1028 h 1073"/>
                <a:gd name="T48" fmla="*/ 428 w 928"/>
                <a:gd name="T49" fmla="*/ 1046 h 1073"/>
                <a:gd name="T50" fmla="*/ 459 w 928"/>
                <a:gd name="T51" fmla="*/ 1046 h 1073"/>
                <a:gd name="T52" fmla="*/ 468 w 928"/>
                <a:gd name="T53" fmla="*/ 1071 h 1073"/>
                <a:gd name="T54" fmla="*/ 507 w 928"/>
                <a:gd name="T55" fmla="*/ 1029 h 1073"/>
                <a:gd name="T56" fmla="*/ 515 w 928"/>
                <a:gd name="T57" fmla="*/ 976 h 1073"/>
                <a:gd name="T58" fmla="*/ 534 w 928"/>
                <a:gd name="T59" fmla="*/ 958 h 1073"/>
                <a:gd name="T60" fmla="*/ 537 w 928"/>
                <a:gd name="T61" fmla="*/ 916 h 1073"/>
                <a:gd name="T62" fmla="*/ 549 w 928"/>
                <a:gd name="T63" fmla="*/ 892 h 1073"/>
                <a:gd name="T64" fmla="*/ 576 w 928"/>
                <a:gd name="T65" fmla="*/ 866 h 1073"/>
                <a:gd name="T66" fmla="*/ 585 w 928"/>
                <a:gd name="T67" fmla="*/ 839 h 1073"/>
                <a:gd name="T68" fmla="*/ 603 w 928"/>
                <a:gd name="T69" fmla="*/ 857 h 1073"/>
                <a:gd name="T70" fmla="*/ 635 w 928"/>
                <a:gd name="T71" fmla="*/ 842 h 1073"/>
                <a:gd name="T72" fmla="*/ 652 w 928"/>
                <a:gd name="T73" fmla="*/ 814 h 1073"/>
                <a:gd name="T74" fmla="*/ 682 w 928"/>
                <a:gd name="T75" fmla="*/ 770 h 1073"/>
                <a:gd name="T76" fmla="*/ 687 w 928"/>
                <a:gd name="T77" fmla="*/ 757 h 1073"/>
                <a:gd name="T78" fmla="*/ 715 w 928"/>
                <a:gd name="T79" fmla="*/ 763 h 1073"/>
                <a:gd name="T80" fmla="*/ 751 w 928"/>
                <a:gd name="T81" fmla="*/ 745 h 1073"/>
                <a:gd name="T82" fmla="*/ 787 w 928"/>
                <a:gd name="T83" fmla="*/ 730 h 1073"/>
                <a:gd name="T84" fmla="*/ 805 w 928"/>
                <a:gd name="T85" fmla="*/ 709 h 1073"/>
                <a:gd name="T86" fmla="*/ 825 w 928"/>
                <a:gd name="T87" fmla="*/ 685 h 1073"/>
                <a:gd name="T88" fmla="*/ 804 w 928"/>
                <a:gd name="T89" fmla="*/ 660 h 1073"/>
                <a:gd name="T90" fmla="*/ 750 w 928"/>
                <a:gd name="T91" fmla="*/ 642 h 1073"/>
                <a:gd name="T92" fmla="*/ 756 w 928"/>
                <a:gd name="T93" fmla="*/ 591 h 1073"/>
                <a:gd name="T94" fmla="*/ 846 w 928"/>
                <a:gd name="T95" fmla="*/ 633 h 1073"/>
                <a:gd name="T96" fmla="*/ 850 w 928"/>
                <a:gd name="T97" fmla="*/ 601 h 1073"/>
                <a:gd name="T98" fmla="*/ 823 w 928"/>
                <a:gd name="T99" fmla="*/ 564 h 1073"/>
                <a:gd name="T100" fmla="*/ 777 w 928"/>
                <a:gd name="T101" fmla="*/ 529 h 1073"/>
                <a:gd name="T102" fmla="*/ 795 w 928"/>
                <a:gd name="T103" fmla="*/ 495 h 1073"/>
                <a:gd name="T104" fmla="*/ 877 w 928"/>
                <a:gd name="T105" fmla="*/ 473 h 1073"/>
                <a:gd name="T106" fmla="*/ 882 w 928"/>
                <a:gd name="T107" fmla="*/ 429 h 1073"/>
                <a:gd name="T108" fmla="*/ 876 w 928"/>
                <a:gd name="T109" fmla="*/ 386 h 1073"/>
                <a:gd name="T110" fmla="*/ 886 w 928"/>
                <a:gd name="T111" fmla="*/ 324 h 1073"/>
                <a:gd name="T112" fmla="*/ 856 w 928"/>
                <a:gd name="T113" fmla="*/ 296 h 1073"/>
                <a:gd name="T114" fmla="*/ 874 w 928"/>
                <a:gd name="T115" fmla="*/ 261 h 1073"/>
                <a:gd name="T116" fmla="*/ 879 w 928"/>
                <a:gd name="T117" fmla="*/ 212 h 1073"/>
                <a:gd name="T118" fmla="*/ 865 w 928"/>
                <a:gd name="T119" fmla="*/ 169 h 1073"/>
                <a:gd name="T120" fmla="*/ 899 w 928"/>
                <a:gd name="T121" fmla="*/ 76 h 1073"/>
                <a:gd name="T122" fmla="*/ 889 w 928"/>
                <a:gd name="T123" fmla="*/ 20 h 107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28"/>
                <a:gd name="T187" fmla="*/ 0 h 1073"/>
                <a:gd name="T188" fmla="*/ 928 w 928"/>
                <a:gd name="T189" fmla="*/ 1073 h 107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28" h="1073">
                  <a:moveTo>
                    <a:pt x="132" y="6"/>
                  </a:moveTo>
                  <a:lnTo>
                    <a:pt x="136" y="9"/>
                  </a:lnTo>
                  <a:lnTo>
                    <a:pt x="139" y="9"/>
                  </a:lnTo>
                  <a:lnTo>
                    <a:pt x="144" y="16"/>
                  </a:lnTo>
                  <a:lnTo>
                    <a:pt x="141" y="19"/>
                  </a:lnTo>
                  <a:lnTo>
                    <a:pt x="136" y="20"/>
                  </a:lnTo>
                  <a:lnTo>
                    <a:pt x="132" y="19"/>
                  </a:lnTo>
                  <a:lnTo>
                    <a:pt x="129" y="28"/>
                  </a:lnTo>
                  <a:lnTo>
                    <a:pt x="132" y="31"/>
                  </a:lnTo>
                  <a:lnTo>
                    <a:pt x="136" y="40"/>
                  </a:lnTo>
                  <a:lnTo>
                    <a:pt x="136" y="47"/>
                  </a:lnTo>
                  <a:lnTo>
                    <a:pt x="130" y="56"/>
                  </a:lnTo>
                  <a:lnTo>
                    <a:pt x="127" y="62"/>
                  </a:lnTo>
                  <a:lnTo>
                    <a:pt x="124" y="65"/>
                  </a:lnTo>
                  <a:lnTo>
                    <a:pt x="115" y="85"/>
                  </a:lnTo>
                  <a:lnTo>
                    <a:pt x="112" y="86"/>
                  </a:lnTo>
                  <a:lnTo>
                    <a:pt x="112" y="85"/>
                  </a:lnTo>
                  <a:lnTo>
                    <a:pt x="108" y="85"/>
                  </a:lnTo>
                  <a:lnTo>
                    <a:pt x="102" y="82"/>
                  </a:lnTo>
                  <a:lnTo>
                    <a:pt x="99" y="85"/>
                  </a:lnTo>
                  <a:lnTo>
                    <a:pt x="96" y="79"/>
                  </a:lnTo>
                  <a:lnTo>
                    <a:pt x="84" y="83"/>
                  </a:lnTo>
                  <a:lnTo>
                    <a:pt x="84" y="86"/>
                  </a:lnTo>
                  <a:lnTo>
                    <a:pt x="81" y="85"/>
                  </a:lnTo>
                  <a:lnTo>
                    <a:pt x="70" y="88"/>
                  </a:lnTo>
                  <a:lnTo>
                    <a:pt x="60" y="97"/>
                  </a:lnTo>
                  <a:lnTo>
                    <a:pt x="61" y="100"/>
                  </a:lnTo>
                  <a:lnTo>
                    <a:pt x="67" y="101"/>
                  </a:lnTo>
                  <a:lnTo>
                    <a:pt x="66" y="104"/>
                  </a:lnTo>
                  <a:lnTo>
                    <a:pt x="61" y="103"/>
                  </a:lnTo>
                  <a:lnTo>
                    <a:pt x="58" y="104"/>
                  </a:lnTo>
                  <a:lnTo>
                    <a:pt x="58" y="107"/>
                  </a:lnTo>
                  <a:lnTo>
                    <a:pt x="57" y="109"/>
                  </a:lnTo>
                  <a:lnTo>
                    <a:pt x="48" y="109"/>
                  </a:lnTo>
                  <a:lnTo>
                    <a:pt x="43" y="113"/>
                  </a:lnTo>
                  <a:lnTo>
                    <a:pt x="34" y="116"/>
                  </a:lnTo>
                  <a:lnTo>
                    <a:pt x="33" y="125"/>
                  </a:lnTo>
                  <a:lnTo>
                    <a:pt x="27" y="122"/>
                  </a:lnTo>
                  <a:lnTo>
                    <a:pt x="21" y="125"/>
                  </a:lnTo>
                  <a:lnTo>
                    <a:pt x="18" y="130"/>
                  </a:lnTo>
                  <a:lnTo>
                    <a:pt x="10" y="133"/>
                  </a:lnTo>
                  <a:lnTo>
                    <a:pt x="6" y="136"/>
                  </a:lnTo>
                  <a:lnTo>
                    <a:pt x="4" y="142"/>
                  </a:lnTo>
                  <a:lnTo>
                    <a:pt x="1" y="148"/>
                  </a:lnTo>
                  <a:lnTo>
                    <a:pt x="3" y="151"/>
                  </a:lnTo>
                  <a:lnTo>
                    <a:pt x="9" y="152"/>
                  </a:lnTo>
                  <a:lnTo>
                    <a:pt x="4" y="154"/>
                  </a:lnTo>
                  <a:lnTo>
                    <a:pt x="3" y="161"/>
                  </a:lnTo>
                  <a:lnTo>
                    <a:pt x="0" y="163"/>
                  </a:lnTo>
                  <a:lnTo>
                    <a:pt x="1" y="166"/>
                  </a:lnTo>
                  <a:lnTo>
                    <a:pt x="6" y="170"/>
                  </a:lnTo>
                  <a:lnTo>
                    <a:pt x="10" y="172"/>
                  </a:lnTo>
                  <a:lnTo>
                    <a:pt x="12" y="175"/>
                  </a:lnTo>
                  <a:lnTo>
                    <a:pt x="12" y="179"/>
                  </a:lnTo>
                  <a:lnTo>
                    <a:pt x="12" y="181"/>
                  </a:lnTo>
                  <a:lnTo>
                    <a:pt x="18" y="184"/>
                  </a:lnTo>
                  <a:lnTo>
                    <a:pt x="19" y="184"/>
                  </a:lnTo>
                  <a:lnTo>
                    <a:pt x="24" y="185"/>
                  </a:lnTo>
                  <a:lnTo>
                    <a:pt x="28" y="187"/>
                  </a:lnTo>
                  <a:lnTo>
                    <a:pt x="27" y="190"/>
                  </a:lnTo>
                  <a:lnTo>
                    <a:pt x="28" y="194"/>
                  </a:lnTo>
                  <a:lnTo>
                    <a:pt x="48" y="188"/>
                  </a:lnTo>
                  <a:lnTo>
                    <a:pt x="42" y="196"/>
                  </a:lnTo>
                  <a:lnTo>
                    <a:pt x="39" y="202"/>
                  </a:lnTo>
                  <a:lnTo>
                    <a:pt x="49" y="202"/>
                  </a:lnTo>
                  <a:lnTo>
                    <a:pt x="55" y="199"/>
                  </a:lnTo>
                  <a:lnTo>
                    <a:pt x="55" y="202"/>
                  </a:lnTo>
                  <a:lnTo>
                    <a:pt x="48" y="208"/>
                  </a:lnTo>
                  <a:lnTo>
                    <a:pt x="49" y="212"/>
                  </a:lnTo>
                  <a:lnTo>
                    <a:pt x="66" y="218"/>
                  </a:lnTo>
                  <a:lnTo>
                    <a:pt x="72" y="214"/>
                  </a:lnTo>
                  <a:lnTo>
                    <a:pt x="73" y="209"/>
                  </a:lnTo>
                  <a:lnTo>
                    <a:pt x="70" y="203"/>
                  </a:lnTo>
                  <a:lnTo>
                    <a:pt x="73" y="202"/>
                  </a:lnTo>
                  <a:lnTo>
                    <a:pt x="78" y="208"/>
                  </a:lnTo>
                  <a:lnTo>
                    <a:pt x="79" y="212"/>
                  </a:lnTo>
                  <a:lnTo>
                    <a:pt x="97" y="211"/>
                  </a:lnTo>
                  <a:lnTo>
                    <a:pt x="100" y="203"/>
                  </a:lnTo>
                  <a:lnTo>
                    <a:pt x="106" y="199"/>
                  </a:lnTo>
                  <a:lnTo>
                    <a:pt x="109" y="197"/>
                  </a:lnTo>
                  <a:lnTo>
                    <a:pt x="109" y="202"/>
                  </a:lnTo>
                  <a:lnTo>
                    <a:pt x="105" y="203"/>
                  </a:lnTo>
                  <a:lnTo>
                    <a:pt x="106" y="206"/>
                  </a:lnTo>
                  <a:lnTo>
                    <a:pt x="108" y="205"/>
                  </a:lnTo>
                  <a:lnTo>
                    <a:pt x="111" y="202"/>
                  </a:lnTo>
                  <a:lnTo>
                    <a:pt x="115" y="200"/>
                  </a:lnTo>
                  <a:lnTo>
                    <a:pt x="117" y="203"/>
                  </a:lnTo>
                  <a:lnTo>
                    <a:pt x="117" y="208"/>
                  </a:lnTo>
                  <a:lnTo>
                    <a:pt x="120" y="211"/>
                  </a:lnTo>
                  <a:lnTo>
                    <a:pt x="120" y="217"/>
                  </a:lnTo>
                  <a:lnTo>
                    <a:pt x="117" y="220"/>
                  </a:lnTo>
                  <a:lnTo>
                    <a:pt x="112" y="218"/>
                  </a:lnTo>
                  <a:lnTo>
                    <a:pt x="109" y="221"/>
                  </a:lnTo>
                  <a:lnTo>
                    <a:pt x="109" y="226"/>
                  </a:lnTo>
                  <a:lnTo>
                    <a:pt x="112" y="229"/>
                  </a:lnTo>
                  <a:lnTo>
                    <a:pt x="121" y="233"/>
                  </a:lnTo>
                  <a:lnTo>
                    <a:pt x="123" y="235"/>
                  </a:lnTo>
                  <a:lnTo>
                    <a:pt x="121" y="238"/>
                  </a:lnTo>
                  <a:lnTo>
                    <a:pt x="120" y="241"/>
                  </a:lnTo>
                  <a:lnTo>
                    <a:pt x="114" y="242"/>
                  </a:lnTo>
                  <a:lnTo>
                    <a:pt x="114" y="245"/>
                  </a:lnTo>
                  <a:lnTo>
                    <a:pt x="111" y="245"/>
                  </a:lnTo>
                  <a:lnTo>
                    <a:pt x="88" y="239"/>
                  </a:lnTo>
                  <a:lnTo>
                    <a:pt x="79" y="242"/>
                  </a:lnTo>
                  <a:lnTo>
                    <a:pt x="45" y="236"/>
                  </a:lnTo>
                  <a:lnTo>
                    <a:pt x="36" y="241"/>
                  </a:lnTo>
                  <a:lnTo>
                    <a:pt x="37" y="244"/>
                  </a:lnTo>
                  <a:lnTo>
                    <a:pt x="33" y="245"/>
                  </a:lnTo>
                  <a:lnTo>
                    <a:pt x="25" y="257"/>
                  </a:lnTo>
                  <a:lnTo>
                    <a:pt x="27" y="257"/>
                  </a:lnTo>
                  <a:lnTo>
                    <a:pt x="34" y="260"/>
                  </a:lnTo>
                  <a:lnTo>
                    <a:pt x="34" y="263"/>
                  </a:lnTo>
                  <a:lnTo>
                    <a:pt x="34" y="267"/>
                  </a:lnTo>
                  <a:lnTo>
                    <a:pt x="40" y="270"/>
                  </a:lnTo>
                  <a:lnTo>
                    <a:pt x="46" y="269"/>
                  </a:lnTo>
                  <a:lnTo>
                    <a:pt x="54" y="253"/>
                  </a:lnTo>
                  <a:lnTo>
                    <a:pt x="55" y="254"/>
                  </a:lnTo>
                  <a:lnTo>
                    <a:pt x="49" y="266"/>
                  </a:lnTo>
                  <a:lnTo>
                    <a:pt x="51" y="273"/>
                  </a:lnTo>
                  <a:lnTo>
                    <a:pt x="72" y="279"/>
                  </a:lnTo>
                  <a:lnTo>
                    <a:pt x="81" y="278"/>
                  </a:lnTo>
                  <a:lnTo>
                    <a:pt x="79" y="282"/>
                  </a:lnTo>
                  <a:lnTo>
                    <a:pt x="75" y="287"/>
                  </a:lnTo>
                  <a:lnTo>
                    <a:pt x="69" y="287"/>
                  </a:lnTo>
                  <a:lnTo>
                    <a:pt x="57" y="299"/>
                  </a:lnTo>
                  <a:lnTo>
                    <a:pt x="81" y="324"/>
                  </a:lnTo>
                  <a:lnTo>
                    <a:pt x="111" y="336"/>
                  </a:lnTo>
                  <a:lnTo>
                    <a:pt x="102" y="320"/>
                  </a:lnTo>
                  <a:lnTo>
                    <a:pt x="96" y="317"/>
                  </a:lnTo>
                  <a:lnTo>
                    <a:pt x="100" y="311"/>
                  </a:lnTo>
                  <a:lnTo>
                    <a:pt x="105" y="311"/>
                  </a:lnTo>
                  <a:lnTo>
                    <a:pt x="109" y="318"/>
                  </a:lnTo>
                  <a:lnTo>
                    <a:pt x="112" y="320"/>
                  </a:lnTo>
                  <a:lnTo>
                    <a:pt x="114" y="312"/>
                  </a:lnTo>
                  <a:lnTo>
                    <a:pt x="117" y="308"/>
                  </a:lnTo>
                  <a:lnTo>
                    <a:pt x="126" y="311"/>
                  </a:lnTo>
                  <a:lnTo>
                    <a:pt x="124" y="314"/>
                  </a:lnTo>
                  <a:lnTo>
                    <a:pt x="123" y="323"/>
                  </a:lnTo>
                  <a:lnTo>
                    <a:pt x="129" y="327"/>
                  </a:lnTo>
                  <a:lnTo>
                    <a:pt x="132" y="324"/>
                  </a:lnTo>
                  <a:lnTo>
                    <a:pt x="135" y="318"/>
                  </a:lnTo>
                  <a:lnTo>
                    <a:pt x="139" y="317"/>
                  </a:lnTo>
                  <a:lnTo>
                    <a:pt x="141" y="317"/>
                  </a:lnTo>
                  <a:lnTo>
                    <a:pt x="142" y="312"/>
                  </a:lnTo>
                  <a:lnTo>
                    <a:pt x="147" y="309"/>
                  </a:lnTo>
                  <a:lnTo>
                    <a:pt x="150" y="306"/>
                  </a:lnTo>
                  <a:lnTo>
                    <a:pt x="151" y="312"/>
                  </a:lnTo>
                  <a:lnTo>
                    <a:pt x="154" y="318"/>
                  </a:lnTo>
                  <a:lnTo>
                    <a:pt x="160" y="312"/>
                  </a:lnTo>
                  <a:lnTo>
                    <a:pt x="163" y="303"/>
                  </a:lnTo>
                  <a:lnTo>
                    <a:pt x="169" y="305"/>
                  </a:lnTo>
                  <a:lnTo>
                    <a:pt x="172" y="311"/>
                  </a:lnTo>
                  <a:lnTo>
                    <a:pt x="176" y="312"/>
                  </a:lnTo>
                  <a:lnTo>
                    <a:pt x="178" y="312"/>
                  </a:lnTo>
                  <a:lnTo>
                    <a:pt x="200" y="318"/>
                  </a:lnTo>
                  <a:lnTo>
                    <a:pt x="203" y="324"/>
                  </a:lnTo>
                  <a:lnTo>
                    <a:pt x="205" y="326"/>
                  </a:lnTo>
                  <a:lnTo>
                    <a:pt x="205" y="329"/>
                  </a:lnTo>
                  <a:lnTo>
                    <a:pt x="205" y="323"/>
                  </a:lnTo>
                  <a:lnTo>
                    <a:pt x="206" y="323"/>
                  </a:lnTo>
                  <a:lnTo>
                    <a:pt x="218" y="332"/>
                  </a:lnTo>
                  <a:lnTo>
                    <a:pt x="221" y="330"/>
                  </a:lnTo>
                  <a:lnTo>
                    <a:pt x="223" y="335"/>
                  </a:lnTo>
                  <a:lnTo>
                    <a:pt x="221" y="342"/>
                  </a:lnTo>
                  <a:lnTo>
                    <a:pt x="226" y="341"/>
                  </a:lnTo>
                  <a:lnTo>
                    <a:pt x="230" y="336"/>
                  </a:lnTo>
                  <a:lnTo>
                    <a:pt x="232" y="342"/>
                  </a:lnTo>
                  <a:lnTo>
                    <a:pt x="233" y="344"/>
                  </a:lnTo>
                  <a:lnTo>
                    <a:pt x="236" y="347"/>
                  </a:lnTo>
                  <a:lnTo>
                    <a:pt x="241" y="345"/>
                  </a:lnTo>
                  <a:lnTo>
                    <a:pt x="244" y="353"/>
                  </a:lnTo>
                  <a:lnTo>
                    <a:pt x="244" y="356"/>
                  </a:lnTo>
                  <a:lnTo>
                    <a:pt x="245" y="357"/>
                  </a:lnTo>
                  <a:lnTo>
                    <a:pt x="245" y="362"/>
                  </a:lnTo>
                  <a:lnTo>
                    <a:pt x="241" y="371"/>
                  </a:lnTo>
                  <a:lnTo>
                    <a:pt x="244" y="368"/>
                  </a:lnTo>
                  <a:lnTo>
                    <a:pt x="245" y="371"/>
                  </a:lnTo>
                  <a:lnTo>
                    <a:pt x="245" y="374"/>
                  </a:lnTo>
                  <a:lnTo>
                    <a:pt x="248" y="380"/>
                  </a:lnTo>
                  <a:lnTo>
                    <a:pt x="250" y="386"/>
                  </a:lnTo>
                  <a:lnTo>
                    <a:pt x="251" y="390"/>
                  </a:lnTo>
                  <a:lnTo>
                    <a:pt x="268" y="402"/>
                  </a:lnTo>
                  <a:lnTo>
                    <a:pt x="269" y="404"/>
                  </a:lnTo>
                  <a:lnTo>
                    <a:pt x="266" y="407"/>
                  </a:lnTo>
                  <a:lnTo>
                    <a:pt x="265" y="408"/>
                  </a:lnTo>
                  <a:lnTo>
                    <a:pt x="266" y="413"/>
                  </a:lnTo>
                  <a:lnTo>
                    <a:pt x="271" y="414"/>
                  </a:lnTo>
                  <a:lnTo>
                    <a:pt x="280" y="426"/>
                  </a:lnTo>
                  <a:lnTo>
                    <a:pt x="277" y="428"/>
                  </a:lnTo>
                  <a:lnTo>
                    <a:pt x="269" y="429"/>
                  </a:lnTo>
                  <a:lnTo>
                    <a:pt x="275" y="431"/>
                  </a:lnTo>
                  <a:lnTo>
                    <a:pt x="280" y="431"/>
                  </a:lnTo>
                  <a:lnTo>
                    <a:pt x="280" y="435"/>
                  </a:lnTo>
                  <a:lnTo>
                    <a:pt x="272" y="435"/>
                  </a:lnTo>
                  <a:lnTo>
                    <a:pt x="280" y="438"/>
                  </a:lnTo>
                  <a:lnTo>
                    <a:pt x="281" y="440"/>
                  </a:lnTo>
                  <a:lnTo>
                    <a:pt x="278" y="453"/>
                  </a:lnTo>
                  <a:lnTo>
                    <a:pt x="283" y="453"/>
                  </a:lnTo>
                  <a:lnTo>
                    <a:pt x="284" y="455"/>
                  </a:lnTo>
                  <a:lnTo>
                    <a:pt x="281" y="459"/>
                  </a:lnTo>
                  <a:lnTo>
                    <a:pt x="287" y="465"/>
                  </a:lnTo>
                  <a:lnTo>
                    <a:pt x="287" y="471"/>
                  </a:lnTo>
                  <a:lnTo>
                    <a:pt x="287" y="474"/>
                  </a:lnTo>
                  <a:lnTo>
                    <a:pt x="284" y="473"/>
                  </a:lnTo>
                  <a:lnTo>
                    <a:pt x="284" y="479"/>
                  </a:lnTo>
                  <a:lnTo>
                    <a:pt x="292" y="483"/>
                  </a:lnTo>
                  <a:lnTo>
                    <a:pt x="292" y="489"/>
                  </a:lnTo>
                  <a:lnTo>
                    <a:pt x="290" y="495"/>
                  </a:lnTo>
                  <a:lnTo>
                    <a:pt x="293" y="495"/>
                  </a:lnTo>
                  <a:lnTo>
                    <a:pt x="298" y="492"/>
                  </a:lnTo>
                  <a:lnTo>
                    <a:pt x="296" y="494"/>
                  </a:lnTo>
                  <a:lnTo>
                    <a:pt x="293" y="500"/>
                  </a:lnTo>
                  <a:lnTo>
                    <a:pt x="298" y="504"/>
                  </a:lnTo>
                  <a:lnTo>
                    <a:pt x="295" y="505"/>
                  </a:lnTo>
                  <a:lnTo>
                    <a:pt x="293" y="510"/>
                  </a:lnTo>
                  <a:lnTo>
                    <a:pt x="290" y="511"/>
                  </a:lnTo>
                  <a:lnTo>
                    <a:pt x="305" y="517"/>
                  </a:lnTo>
                  <a:lnTo>
                    <a:pt x="308" y="523"/>
                  </a:lnTo>
                  <a:lnTo>
                    <a:pt x="308" y="528"/>
                  </a:lnTo>
                  <a:lnTo>
                    <a:pt x="305" y="529"/>
                  </a:lnTo>
                  <a:lnTo>
                    <a:pt x="307" y="544"/>
                  </a:lnTo>
                  <a:lnTo>
                    <a:pt x="304" y="546"/>
                  </a:lnTo>
                  <a:lnTo>
                    <a:pt x="305" y="550"/>
                  </a:lnTo>
                  <a:lnTo>
                    <a:pt x="302" y="553"/>
                  </a:lnTo>
                  <a:lnTo>
                    <a:pt x="302" y="558"/>
                  </a:lnTo>
                  <a:lnTo>
                    <a:pt x="296" y="567"/>
                  </a:lnTo>
                  <a:lnTo>
                    <a:pt x="292" y="568"/>
                  </a:lnTo>
                  <a:lnTo>
                    <a:pt x="296" y="574"/>
                  </a:lnTo>
                  <a:lnTo>
                    <a:pt x="304" y="571"/>
                  </a:lnTo>
                  <a:lnTo>
                    <a:pt x="296" y="580"/>
                  </a:lnTo>
                  <a:lnTo>
                    <a:pt x="290" y="583"/>
                  </a:lnTo>
                  <a:lnTo>
                    <a:pt x="287" y="588"/>
                  </a:lnTo>
                  <a:lnTo>
                    <a:pt x="295" y="601"/>
                  </a:lnTo>
                  <a:lnTo>
                    <a:pt x="298" y="598"/>
                  </a:lnTo>
                  <a:lnTo>
                    <a:pt x="302" y="603"/>
                  </a:lnTo>
                  <a:lnTo>
                    <a:pt x="308" y="604"/>
                  </a:lnTo>
                  <a:lnTo>
                    <a:pt x="317" y="600"/>
                  </a:lnTo>
                  <a:lnTo>
                    <a:pt x="317" y="594"/>
                  </a:lnTo>
                  <a:lnTo>
                    <a:pt x="314" y="591"/>
                  </a:lnTo>
                  <a:lnTo>
                    <a:pt x="316" y="586"/>
                  </a:lnTo>
                  <a:lnTo>
                    <a:pt x="319" y="589"/>
                  </a:lnTo>
                  <a:lnTo>
                    <a:pt x="320" y="586"/>
                  </a:lnTo>
                  <a:lnTo>
                    <a:pt x="319" y="583"/>
                  </a:lnTo>
                  <a:lnTo>
                    <a:pt x="325" y="580"/>
                  </a:lnTo>
                  <a:lnTo>
                    <a:pt x="325" y="570"/>
                  </a:lnTo>
                  <a:lnTo>
                    <a:pt x="331" y="580"/>
                  </a:lnTo>
                  <a:lnTo>
                    <a:pt x="335" y="576"/>
                  </a:lnTo>
                  <a:lnTo>
                    <a:pt x="332" y="582"/>
                  </a:lnTo>
                  <a:lnTo>
                    <a:pt x="332" y="586"/>
                  </a:lnTo>
                  <a:lnTo>
                    <a:pt x="338" y="589"/>
                  </a:lnTo>
                  <a:lnTo>
                    <a:pt x="341" y="591"/>
                  </a:lnTo>
                  <a:lnTo>
                    <a:pt x="353" y="588"/>
                  </a:lnTo>
                  <a:lnTo>
                    <a:pt x="349" y="594"/>
                  </a:lnTo>
                  <a:lnTo>
                    <a:pt x="338" y="597"/>
                  </a:lnTo>
                  <a:lnTo>
                    <a:pt x="334" y="601"/>
                  </a:lnTo>
                  <a:lnTo>
                    <a:pt x="343" y="603"/>
                  </a:lnTo>
                  <a:lnTo>
                    <a:pt x="353" y="600"/>
                  </a:lnTo>
                  <a:lnTo>
                    <a:pt x="346" y="604"/>
                  </a:lnTo>
                  <a:lnTo>
                    <a:pt x="346" y="610"/>
                  </a:lnTo>
                  <a:lnTo>
                    <a:pt x="343" y="615"/>
                  </a:lnTo>
                  <a:lnTo>
                    <a:pt x="356" y="606"/>
                  </a:lnTo>
                  <a:lnTo>
                    <a:pt x="347" y="616"/>
                  </a:lnTo>
                  <a:lnTo>
                    <a:pt x="361" y="615"/>
                  </a:lnTo>
                  <a:lnTo>
                    <a:pt x="359" y="619"/>
                  </a:lnTo>
                  <a:lnTo>
                    <a:pt x="362" y="622"/>
                  </a:lnTo>
                  <a:lnTo>
                    <a:pt x="361" y="624"/>
                  </a:lnTo>
                  <a:lnTo>
                    <a:pt x="353" y="621"/>
                  </a:lnTo>
                  <a:lnTo>
                    <a:pt x="358" y="625"/>
                  </a:lnTo>
                  <a:lnTo>
                    <a:pt x="367" y="630"/>
                  </a:lnTo>
                  <a:lnTo>
                    <a:pt x="371" y="634"/>
                  </a:lnTo>
                  <a:lnTo>
                    <a:pt x="373" y="639"/>
                  </a:lnTo>
                  <a:lnTo>
                    <a:pt x="367" y="637"/>
                  </a:lnTo>
                  <a:lnTo>
                    <a:pt x="371" y="640"/>
                  </a:lnTo>
                  <a:lnTo>
                    <a:pt x="371" y="642"/>
                  </a:lnTo>
                  <a:lnTo>
                    <a:pt x="367" y="643"/>
                  </a:lnTo>
                  <a:lnTo>
                    <a:pt x="368" y="646"/>
                  </a:lnTo>
                  <a:lnTo>
                    <a:pt x="364" y="643"/>
                  </a:lnTo>
                  <a:lnTo>
                    <a:pt x="364" y="649"/>
                  </a:lnTo>
                  <a:lnTo>
                    <a:pt x="367" y="652"/>
                  </a:lnTo>
                  <a:lnTo>
                    <a:pt x="373" y="649"/>
                  </a:lnTo>
                  <a:lnTo>
                    <a:pt x="374" y="654"/>
                  </a:lnTo>
                  <a:lnTo>
                    <a:pt x="374" y="657"/>
                  </a:lnTo>
                  <a:lnTo>
                    <a:pt x="356" y="652"/>
                  </a:lnTo>
                  <a:lnTo>
                    <a:pt x="337" y="636"/>
                  </a:lnTo>
                  <a:lnTo>
                    <a:pt x="317" y="633"/>
                  </a:lnTo>
                  <a:lnTo>
                    <a:pt x="313" y="634"/>
                  </a:lnTo>
                  <a:lnTo>
                    <a:pt x="310" y="639"/>
                  </a:lnTo>
                  <a:lnTo>
                    <a:pt x="319" y="654"/>
                  </a:lnTo>
                  <a:lnTo>
                    <a:pt x="337" y="661"/>
                  </a:lnTo>
                  <a:lnTo>
                    <a:pt x="344" y="670"/>
                  </a:lnTo>
                  <a:lnTo>
                    <a:pt x="359" y="673"/>
                  </a:lnTo>
                  <a:lnTo>
                    <a:pt x="362" y="672"/>
                  </a:lnTo>
                  <a:lnTo>
                    <a:pt x="367" y="672"/>
                  </a:lnTo>
                  <a:lnTo>
                    <a:pt x="368" y="673"/>
                  </a:lnTo>
                  <a:lnTo>
                    <a:pt x="377" y="673"/>
                  </a:lnTo>
                  <a:lnTo>
                    <a:pt x="377" y="678"/>
                  </a:lnTo>
                  <a:lnTo>
                    <a:pt x="379" y="682"/>
                  </a:lnTo>
                  <a:lnTo>
                    <a:pt x="374" y="684"/>
                  </a:lnTo>
                  <a:lnTo>
                    <a:pt x="374" y="690"/>
                  </a:lnTo>
                  <a:lnTo>
                    <a:pt x="371" y="691"/>
                  </a:lnTo>
                  <a:lnTo>
                    <a:pt x="371" y="696"/>
                  </a:lnTo>
                  <a:lnTo>
                    <a:pt x="373" y="697"/>
                  </a:lnTo>
                  <a:lnTo>
                    <a:pt x="368" y="700"/>
                  </a:lnTo>
                  <a:lnTo>
                    <a:pt x="368" y="708"/>
                  </a:lnTo>
                  <a:lnTo>
                    <a:pt x="373" y="711"/>
                  </a:lnTo>
                  <a:lnTo>
                    <a:pt x="377" y="706"/>
                  </a:lnTo>
                  <a:lnTo>
                    <a:pt x="380" y="712"/>
                  </a:lnTo>
                  <a:lnTo>
                    <a:pt x="374" y="715"/>
                  </a:lnTo>
                  <a:lnTo>
                    <a:pt x="377" y="718"/>
                  </a:lnTo>
                  <a:lnTo>
                    <a:pt x="374" y="718"/>
                  </a:lnTo>
                  <a:lnTo>
                    <a:pt x="371" y="715"/>
                  </a:lnTo>
                  <a:lnTo>
                    <a:pt x="368" y="714"/>
                  </a:lnTo>
                  <a:lnTo>
                    <a:pt x="365" y="717"/>
                  </a:lnTo>
                  <a:lnTo>
                    <a:pt x="365" y="724"/>
                  </a:lnTo>
                  <a:lnTo>
                    <a:pt x="367" y="727"/>
                  </a:lnTo>
                  <a:lnTo>
                    <a:pt x="364" y="732"/>
                  </a:lnTo>
                  <a:lnTo>
                    <a:pt x="364" y="733"/>
                  </a:lnTo>
                  <a:lnTo>
                    <a:pt x="368" y="733"/>
                  </a:lnTo>
                  <a:lnTo>
                    <a:pt x="367" y="735"/>
                  </a:lnTo>
                  <a:lnTo>
                    <a:pt x="365" y="741"/>
                  </a:lnTo>
                  <a:lnTo>
                    <a:pt x="358" y="742"/>
                  </a:lnTo>
                  <a:lnTo>
                    <a:pt x="349" y="741"/>
                  </a:lnTo>
                  <a:lnTo>
                    <a:pt x="341" y="742"/>
                  </a:lnTo>
                  <a:lnTo>
                    <a:pt x="341" y="745"/>
                  </a:lnTo>
                  <a:lnTo>
                    <a:pt x="335" y="749"/>
                  </a:lnTo>
                  <a:lnTo>
                    <a:pt x="337" y="752"/>
                  </a:lnTo>
                  <a:lnTo>
                    <a:pt x="337" y="757"/>
                  </a:lnTo>
                  <a:lnTo>
                    <a:pt x="341" y="754"/>
                  </a:lnTo>
                  <a:lnTo>
                    <a:pt x="346" y="757"/>
                  </a:lnTo>
                  <a:lnTo>
                    <a:pt x="362" y="752"/>
                  </a:lnTo>
                  <a:lnTo>
                    <a:pt x="359" y="747"/>
                  </a:lnTo>
                  <a:lnTo>
                    <a:pt x="364" y="747"/>
                  </a:lnTo>
                  <a:lnTo>
                    <a:pt x="365" y="748"/>
                  </a:lnTo>
                  <a:lnTo>
                    <a:pt x="364" y="751"/>
                  </a:lnTo>
                  <a:lnTo>
                    <a:pt x="359" y="754"/>
                  </a:lnTo>
                  <a:lnTo>
                    <a:pt x="367" y="758"/>
                  </a:lnTo>
                  <a:lnTo>
                    <a:pt x="362" y="757"/>
                  </a:lnTo>
                  <a:lnTo>
                    <a:pt x="364" y="760"/>
                  </a:lnTo>
                  <a:lnTo>
                    <a:pt x="368" y="763"/>
                  </a:lnTo>
                  <a:lnTo>
                    <a:pt x="367" y="764"/>
                  </a:lnTo>
                  <a:lnTo>
                    <a:pt x="364" y="763"/>
                  </a:lnTo>
                  <a:lnTo>
                    <a:pt x="358" y="764"/>
                  </a:lnTo>
                  <a:lnTo>
                    <a:pt x="353" y="764"/>
                  </a:lnTo>
                  <a:lnTo>
                    <a:pt x="341" y="758"/>
                  </a:lnTo>
                  <a:lnTo>
                    <a:pt x="337" y="760"/>
                  </a:lnTo>
                  <a:lnTo>
                    <a:pt x="337" y="761"/>
                  </a:lnTo>
                  <a:lnTo>
                    <a:pt x="329" y="760"/>
                  </a:lnTo>
                  <a:lnTo>
                    <a:pt x="328" y="761"/>
                  </a:lnTo>
                  <a:lnTo>
                    <a:pt x="332" y="761"/>
                  </a:lnTo>
                  <a:lnTo>
                    <a:pt x="338" y="767"/>
                  </a:lnTo>
                  <a:lnTo>
                    <a:pt x="335" y="769"/>
                  </a:lnTo>
                  <a:lnTo>
                    <a:pt x="331" y="766"/>
                  </a:lnTo>
                  <a:lnTo>
                    <a:pt x="334" y="769"/>
                  </a:lnTo>
                  <a:lnTo>
                    <a:pt x="329" y="769"/>
                  </a:lnTo>
                  <a:lnTo>
                    <a:pt x="326" y="772"/>
                  </a:lnTo>
                  <a:lnTo>
                    <a:pt x="326" y="781"/>
                  </a:lnTo>
                  <a:lnTo>
                    <a:pt x="326" y="782"/>
                  </a:lnTo>
                  <a:lnTo>
                    <a:pt x="323" y="785"/>
                  </a:lnTo>
                  <a:lnTo>
                    <a:pt x="326" y="788"/>
                  </a:lnTo>
                  <a:lnTo>
                    <a:pt x="328" y="787"/>
                  </a:lnTo>
                  <a:lnTo>
                    <a:pt x="322" y="791"/>
                  </a:lnTo>
                  <a:lnTo>
                    <a:pt x="323" y="796"/>
                  </a:lnTo>
                  <a:lnTo>
                    <a:pt x="320" y="797"/>
                  </a:lnTo>
                  <a:lnTo>
                    <a:pt x="319" y="800"/>
                  </a:lnTo>
                  <a:lnTo>
                    <a:pt x="319" y="808"/>
                  </a:lnTo>
                  <a:lnTo>
                    <a:pt x="325" y="811"/>
                  </a:lnTo>
                  <a:lnTo>
                    <a:pt x="325" y="815"/>
                  </a:lnTo>
                  <a:lnTo>
                    <a:pt x="329" y="814"/>
                  </a:lnTo>
                  <a:lnTo>
                    <a:pt x="334" y="815"/>
                  </a:lnTo>
                  <a:lnTo>
                    <a:pt x="334" y="821"/>
                  </a:lnTo>
                  <a:lnTo>
                    <a:pt x="331" y="823"/>
                  </a:lnTo>
                  <a:lnTo>
                    <a:pt x="328" y="827"/>
                  </a:lnTo>
                  <a:lnTo>
                    <a:pt x="332" y="832"/>
                  </a:lnTo>
                  <a:lnTo>
                    <a:pt x="326" y="830"/>
                  </a:lnTo>
                  <a:lnTo>
                    <a:pt x="325" y="835"/>
                  </a:lnTo>
                  <a:lnTo>
                    <a:pt x="325" y="841"/>
                  </a:lnTo>
                  <a:lnTo>
                    <a:pt x="329" y="841"/>
                  </a:lnTo>
                  <a:lnTo>
                    <a:pt x="326" y="845"/>
                  </a:lnTo>
                  <a:lnTo>
                    <a:pt x="328" y="847"/>
                  </a:lnTo>
                  <a:lnTo>
                    <a:pt x="332" y="847"/>
                  </a:lnTo>
                  <a:lnTo>
                    <a:pt x="335" y="845"/>
                  </a:lnTo>
                  <a:lnTo>
                    <a:pt x="328" y="853"/>
                  </a:lnTo>
                  <a:lnTo>
                    <a:pt x="328" y="856"/>
                  </a:lnTo>
                  <a:lnTo>
                    <a:pt x="332" y="857"/>
                  </a:lnTo>
                  <a:lnTo>
                    <a:pt x="332" y="859"/>
                  </a:lnTo>
                  <a:lnTo>
                    <a:pt x="337" y="857"/>
                  </a:lnTo>
                  <a:lnTo>
                    <a:pt x="335" y="859"/>
                  </a:lnTo>
                  <a:lnTo>
                    <a:pt x="334" y="860"/>
                  </a:lnTo>
                  <a:lnTo>
                    <a:pt x="334" y="863"/>
                  </a:lnTo>
                  <a:lnTo>
                    <a:pt x="332" y="866"/>
                  </a:lnTo>
                  <a:lnTo>
                    <a:pt x="337" y="865"/>
                  </a:lnTo>
                  <a:lnTo>
                    <a:pt x="340" y="863"/>
                  </a:lnTo>
                  <a:lnTo>
                    <a:pt x="340" y="874"/>
                  </a:lnTo>
                  <a:lnTo>
                    <a:pt x="344" y="874"/>
                  </a:lnTo>
                  <a:lnTo>
                    <a:pt x="344" y="875"/>
                  </a:lnTo>
                  <a:lnTo>
                    <a:pt x="349" y="875"/>
                  </a:lnTo>
                  <a:lnTo>
                    <a:pt x="343" y="881"/>
                  </a:lnTo>
                  <a:lnTo>
                    <a:pt x="344" y="886"/>
                  </a:lnTo>
                  <a:lnTo>
                    <a:pt x="347" y="881"/>
                  </a:lnTo>
                  <a:lnTo>
                    <a:pt x="349" y="886"/>
                  </a:lnTo>
                  <a:lnTo>
                    <a:pt x="347" y="887"/>
                  </a:lnTo>
                  <a:lnTo>
                    <a:pt x="346" y="892"/>
                  </a:lnTo>
                  <a:lnTo>
                    <a:pt x="349" y="893"/>
                  </a:lnTo>
                  <a:lnTo>
                    <a:pt x="350" y="901"/>
                  </a:lnTo>
                  <a:lnTo>
                    <a:pt x="352" y="898"/>
                  </a:lnTo>
                  <a:lnTo>
                    <a:pt x="352" y="899"/>
                  </a:lnTo>
                  <a:lnTo>
                    <a:pt x="353" y="901"/>
                  </a:lnTo>
                  <a:lnTo>
                    <a:pt x="350" y="904"/>
                  </a:lnTo>
                  <a:lnTo>
                    <a:pt x="350" y="923"/>
                  </a:lnTo>
                  <a:lnTo>
                    <a:pt x="352" y="922"/>
                  </a:lnTo>
                  <a:lnTo>
                    <a:pt x="356" y="922"/>
                  </a:lnTo>
                  <a:lnTo>
                    <a:pt x="364" y="905"/>
                  </a:lnTo>
                  <a:lnTo>
                    <a:pt x="367" y="907"/>
                  </a:lnTo>
                  <a:lnTo>
                    <a:pt x="371" y="905"/>
                  </a:lnTo>
                  <a:lnTo>
                    <a:pt x="373" y="901"/>
                  </a:lnTo>
                  <a:lnTo>
                    <a:pt x="379" y="904"/>
                  </a:lnTo>
                  <a:lnTo>
                    <a:pt x="382" y="902"/>
                  </a:lnTo>
                  <a:lnTo>
                    <a:pt x="385" y="907"/>
                  </a:lnTo>
                  <a:lnTo>
                    <a:pt x="374" y="905"/>
                  </a:lnTo>
                  <a:lnTo>
                    <a:pt x="373" y="908"/>
                  </a:lnTo>
                  <a:lnTo>
                    <a:pt x="371" y="911"/>
                  </a:lnTo>
                  <a:lnTo>
                    <a:pt x="376" y="914"/>
                  </a:lnTo>
                  <a:lnTo>
                    <a:pt x="382" y="914"/>
                  </a:lnTo>
                  <a:lnTo>
                    <a:pt x="370" y="919"/>
                  </a:lnTo>
                  <a:lnTo>
                    <a:pt x="368" y="923"/>
                  </a:lnTo>
                  <a:lnTo>
                    <a:pt x="364" y="925"/>
                  </a:lnTo>
                  <a:lnTo>
                    <a:pt x="359" y="926"/>
                  </a:lnTo>
                  <a:lnTo>
                    <a:pt x="359" y="929"/>
                  </a:lnTo>
                  <a:lnTo>
                    <a:pt x="361" y="935"/>
                  </a:lnTo>
                  <a:lnTo>
                    <a:pt x="361" y="943"/>
                  </a:lnTo>
                  <a:lnTo>
                    <a:pt x="364" y="941"/>
                  </a:lnTo>
                  <a:lnTo>
                    <a:pt x="361" y="946"/>
                  </a:lnTo>
                  <a:lnTo>
                    <a:pt x="364" y="953"/>
                  </a:lnTo>
                  <a:lnTo>
                    <a:pt x="365" y="953"/>
                  </a:lnTo>
                  <a:lnTo>
                    <a:pt x="367" y="959"/>
                  </a:lnTo>
                  <a:lnTo>
                    <a:pt x="371" y="967"/>
                  </a:lnTo>
                  <a:lnTo>
                    <a:pt x="373" y="967"/>
                  </a:lnTo>
                  <a:lnTo>
                    <a:pt x="373" y="968"/>
                  </a:lnTo>
                  <a:lnTo>
                    <a:pt x="373" y="970"/>
                  </a:lnTo>
                  <a:lnTo>
                    <a:pt x="377" y="971"/>
                  </a:lnTo>
                  <a:lnTo>
                    <a:pt x="379" y="974"/>
                  </a:lnTo>
                  <a:lnTo>
                    <a:pt x="380" y="977"/>
                  </a:lnTo>
                  <a:lnTo>
                    <a:pt x="380" y="980"/>
                  </a:lnTo>
                  <a:lnTo>
                    <a:pt x="382" y="977"/>
                  </a:lnTo>
                  <a:lnTo>
                    <a:pt x="383" y="977"/>
                  </a:lnTo>
                  <a:lnTo>
                    <a:pt x="382" y="982"/>
                  </a:lnTo>
                  <a:lnTo>
                    <a:pt x="382" y="986"/>
                  </a:lnTo>
                  <a:lnTo>
                    <a:pt x="383" y="989"/>
                  </a:lnTo>
                  <a:lnTo>
                    <a:pt x="386" y="989"/>
                  </a:lnTo>
                  <a:lnTo>
                    <a:pt x="388" y="991"/>
                  </a:lnTo>
                  <a:lnTo>
                    <a:pt x="388" y="992"/>
                  </a:lnTo>
                  <a:lnTo>
                    <a:pt x="388" y="995"/>
                  </a:lnTo>
                  <a:lnTo>
                    <a:pt x="391" y="996"/>
                  </a:lnTo>
                  <a:lnTo>
                    <a:pt x="394" y="996"/>
                  </a:lnTo>
                  <a:lnTo>
                    <a:pt x="391" y="998"/>
                  </a:lnTo>
                  <a:lnTo>
                    <a:pt x="391" y="1001"/>
                  </a:lnTo>
                  <a:lnTo>
                    <a:pt x="394" y="999"/>
                  </a:lnTo>
                  <a:lnTo>
                    <a:pt x="392" y="1001"/>
                  </a:lnTo>
                  <a:lnTo>
                    <a:pt x="389" y="1002"/>
                  </a:lnTo>
                  <a:lnTo>
                    <a:pt x="391" y="1004"/>
                  </a:lnTo>
                  <a:lnTo>
                    <a:pt x="391" y="1005"/>
                  </a:lnTo>
                  <a:lnTo>
                    <a:pt x="395" y="1005"/>
                  </a:lnTo>
                  <a:lnTo>
                    <a:pt x="400" y="1001"/>
                  </a:lnTo>
                  <a:lnTo>
                    <a:pt x="401" y="1001"/>
                  </a:lnTo>
                  <a:lnTo>
                    <a:pt x="403" y="1004"/>
                  </a:lnTo>
                  <a:lnTo>
                    <a:pt x="395" y="1008"/>
                  </a:lnTo>
                  <a:lnTo>
                    <a:pt x="395" y="1010"/>
                  </a:lnTo>
                  <a:lnTo>
                    <a:pt x="398" y="1013"/>
                  </a:lnTo>
                  <a:lnTo>
                    <a:pt x="400" y="1014"/>
                  </a:lnTo>
                  <a:lnTo>
                    <a:pt x="400" y="1016"/>
                  </a:lnTo>
                  <a:lnTo>
                    <a:pt x="403" y="1017"/>
                  </a:lnTo>
                  <a:lnTo>
                    <a:pt x="401" y="1019"/>
                  </a:lnTo>
                  <a:lnTo>
                    <a:pt x="397" y="1020"/>
                  </a:lnTo>
                  <a:lnTo>
                    <a:pt x="398" y="1022"/>
                  </a:lnTo>
                  <a:lnTo>
                    <a:pt x="401" y="1025"/>
                  </a:lnTo>
                  <a:lnTo>
                    <a:pt x="408" y="1020"/>
                  </a:lnTo>
                  <a:lnTo>
                    <a:pt x="411" y="1020"/>
                  </a:lnTo>
                  <a:lnTo>
                    <a:pt x="414" y="1022"/>
                  </a:lnTo>
                  <a:lnTo>
                    <a:pt x="401" y="1026"/>
                  </a:lnTo>
                  <a:lnTo>
                    <a:pt x="403" y="1028"/>
                  </a:lnTo>
                  <a:lnTo>
                    <a:pt x="404" y="1026"/>
                  </a:lnTo>
                  <a:lnTo>
                    <a:pt x="408" y="1026"/>
                  </a:lnTo>
                  <a:lnTo>
                    <a:pt x="408" y="1028"/>
                  </a:lnTo>
                  <a:lnTo>
                    <a:pt x="408" y="1029"/>
                  </a:lnTo>
                  <a:lnTo>
                    <a:pt x="408" y="1031"/>
                  </a:lnTo>
                  <a:lnTo>
                    <a:pt x="410" y="1032"/>
                  </a:lnTo>
                  <a:lnTo>
                    <a:pt x="411" y="1034"/>
                  </a:lnTo>
                  <a:lnTo>
                    <a:pt x="414" y="1032"/>
                  </a:lnTo>
                  <a:lnTo>
                    <a:pt x="416" y="1034"/>
                  </a:lnTo>
                  <a:lnTo>
                    <a:pt x="416" y="1035"/>
                  </a:lnTo>
                  <a:lnTo>
                    <a:pt x="417" y="1035"/>
                  </a:lnTo>
                  <a:lnTo>
                    <a:pt x="420" y="1037"/>
                  </a:lnTo>
                  <a:lnTo>
                    <a:pt x="423" y="1038"/>
                  </a:lnTo>
                  <a:lnTo>
                    <a:pt x="425" y="1038"/>
                  </a:lnTo>
                  <a:lnTo>
                    <a:pt x="425" y="1040"/>
                  </a:lnTo>
                  <a:lnTo>
                    <a:pt x="417" y="1044"/>
                  </a:lnTo>
                  <a:lnTo>
                    <a:pt x="416" y="1046"/>
                  </a:lnTo>
                  <a:lnTo>
                    <a:pt x="419" y="1046"/>
                  </a:lnTo>
                  <a:lnTo>
                    <a:pt x="420" y="1046"/>
                  </a:lnTo>
                  <a:lnTo>
                    <a:pt x="428" y="1046"/>
                  </a:lnTo>
                  <a:lnTo>
                    <a:pt x="426" y="1043"/>
                  </a:lnTo>
                  <a:lnTo>
                    <a:pt x="428" y="1041"/>
                  </a:lnTo>
                  <a:lnTo>
                    <a:pt x="431" y="1043"/>
                  </a:lnTo>
                  <a:lnTo>
                    <a:pt x="434" y="1041"/>
                  </a:lnTo>
                  <a:lnTo>
                    <a:pt x="441" y="1043"/>
                  </a:lnTo>
                  <a:lnTo>
                    <a:pt x="447" y="1038"/>
                  </a:lnTo>
                  <a:lnTo>
                    <a:pt x="447" y="1040"/>
                  </a:lnTo>
                  <a:lnTo>
                    <a:pt x="453" y="1038"/>
                  </a:lnTo>
                  <a:lnTo>
                    <a:pt x="452" y="1040"/>
                  </a:lnTo>
                  <a:lnTo>
                    <a:pt x="452" y="1041"/>
                  </a:lnTo>
                  <a:lnTo>
                    <a:pt x="453" y="1043"/>
                  </a:lnTo>
                  <a:lnTo>
                    <a:pt x="458" y="1041"/>
                  </a:lnTo>
                  <a:lnTo>
                    <a:pt x="456" y="1043"/>
                  </a:lnTo>
                  <a:lnTo>
                    <a:pt x="449" y="1046"/>
                  </a:lnTo>
                  <a:lnTo>
                    <a:pt x="452" y="1046"/>
                  </a:lnTo>
                  <a:lnTo>
                    <a:pt x="449" y="1049"/>
                  </a:lnTo>
                  <a:lnTo>
                    <a:pt x="450" y="1049"/>
                  </a:lnTo>
                  <a:lnTo>
                    <a:pt x="453" y="1047"/>
                  </a:lnTo>
                  <a:lnTo>
                    <a:pt x="456" y="1047"/>
                  </a:lnTo>
                  <a:lnTo>
                    <a:pt x="459" y="1046"/>
                  </a:lnTo>
                  <a:lnTo>
                    <a:pt x="461" y="1041"/>
                  </a:lnTo>
                  <a:lnTo>
                    <a:pt x="462" y="1043"/>
                  </a:lnTo>
                  <a:lnTo>
                    <a:pt x="461" y="1046"/>
                  </a:lnTo>
                  <a:lnTo>
                    <a:pt x="458" y="1049"/>
                  </a:lnTo>
                  <a:lnTo>
                    <a:pt x="456" y="1050"/>
                  </a:lnTo>
                  <a:lnTo>
                    <a:pt x="458" y="1052"/>
                  </a:lnTo>
                  <a:lnTo>
                    <a:pt x="459" y="1058"/>
                  </a:lnTo>
                  <a:lnTo>
                    <a:pt x="462" y="1053"/>
                  </a:lnTo>
                  <a:lnTo>
                    <a:pt x="464" y="1052"/>
                  </a:lnTo>
                  <a:lnTo>
                    <a:pt x="465" y="1052"/>
                  </a:lnTo>
                  <a:lnTo>
                    <a:pt x="464" y="1058"/>
                  </a:lnTo>
                  <a:lnTo>
                    <a:pt x="464" y="1059"/>
                  </a:lnTo>
                  <a:lnTo>
                    <a:pt x="467" y="1058"/>
                  </a:lnTo>
                  <a:lnTo>
                    <a:pt x="470" y="1055"/>
                  </a:lnTo>
                  <a:lnTo>
                    <a:pt x="468" y="1062"/>
                  </a:lnTo>
                  <a:lnTo>
                    <a:pt x="465" y="1067"/>
                  </a:lnTo>
                  <a:lnTo>
                    <a:pt x="465" y="1068"/>
                  </a:lnTo>
                  <a:lnTo>
                    <a:pt x="467" y="1068"/>
                  </a:lnTo>
                  <a:lnTo>
                    <a:pt x="467" y="1070"/>
                  </a:lnTo>
                  <a:lnTo>
                    <a:pt x="468" y="1071"/>
                  </a:lnTo>
                  <a:lnTo>
                    <a:pt x="471" y="1070"/>
                  </a:lnTo>
                  <a:lnTo>
                    <a:pt x="474" y="1073"/>
                  </a:lnTo>
                  <a:lnTo>
                    <a:pt x="479" y="1073"/>
                  </a:lnTo>
                  <a:lnTo>
                    <a:pt x="483" y="1065"/>
                  </a:lnTo>
                  <a:lnTo>
                    <a:pt x="485" y="1070"/>
                  </a:lnTo>
                  <a:lnTo>
                    <a:pt x="500" y="1070"/>
                  </a:lnTo>
                  <a:lnTo>
                    <a:pt x="500" y="1067"/>
                  </a:lnTo>
                  <a:lnTo>
                    <a:pt x="500" y="1065"/>
                  </a:lnTo>
                  <a:lnTo>
                    <a:pt x="498" y="1061"/>
                  </a:lnTo>
                  <a:lnTo>
                    <a:pt x="497" y="1059"/>
                  </a:lnTo>
                  <a:lnTo>
                    <a:pt x="491" y="1056"/>
                  </a:lnTo>
                  <a:lnTo>
                    <a:pt x="497" y="1058"/>
                  </a:lnTo>
                  <a:lnTo>
                    <a:pt x="500" y="1056"/>
                  </a:lnTo>
                  <a:lnTo>
                    <a:pt x="503" y="1056"/>
                  </a:lnTo>
                  <a:lnTo>
                    <a:pt x="504" y="1055"/>
                  </a:lnTo>
                  <a:lnTo>
                    <a:pt x="504" y="1043"/>
                  </a:lnTo>
                  <a:lnTo>
                    <a:pt x="506" y="1041"/>
                  </a:lnTo>
                  <a:lnTo>
                    <a:pt x="509" y="1031"/>
                  </a:lnTo>
                  <a:lnTo>
                    <a:pt x="507" y="1031"/>
                  </a:lnTo>
                  <a:lnTo>
                    <a:pt x="507" y="1029"/>
                  </a:lnTo>
                  <a:lnTo>
                    <a:pt x="510" y="1026"/>
                  </a:lnTo>
                  <a:lnTo>
                    <a:pt x="512" y="1023"/>
                  </a:lnTo>
                  <a:lnTo>
                    <a:pt x="510" y="1023"/>
                  </a:lnTo>
                  <a:lnTo>
                    <a:pt x="515" y="1014"/>
                  </a:lnTo>
                  <a:lnTo>
                    <a:pt x="516" y="1013"/>
                  </a:lnTo>
                  <a:lnTo>
                    <a:pt x="516" y="1011"/>
                  </a:lnTo>
                  <a:lnTo>
                    <a:pt x="516" y="1007"/>
                  </a:lnTo>
                  <a:lnTo>
                    <a:pt x="516" y="1005"/>
                  </a:lnTo>
                  <a:lnTo>
                    <a:pt x="515" y="1004"/>
                  </a:lnTo>
                  <a:lnTo>
                    <a:pt x="513" y="991"/>
                  </a:lnTo>
                  <a:lnTo>
                    <a:pt x="512" y="989"/>
                  </a:lnTo>
                  <a:lnTo>
                    <a:pt x="512" y="988"/>
                  </a:lnTo>
                  <a:lnTo>
                    <a:pt x="510" y="983"/>
                  </a:lnTo>
                  <a:lnTo>
                    <a:pt x="504" y="982"/>
                  </a:lnTo>
                  <a:lnTo>
                    <a:pt x="510" y="980"/>
                  </a:lnTo>
                  <a:lnTo>
                    <a:pt x="510" y="979"/>
                  </a:lnTo>
                  <a:lnTo>
                    <a:pt x="510" y="977"/>
                  </a:lnTo>
                  <a:lnTo>
                    <a:pt x="512" y="976"/>
                  </a:lnTo>
                  <a:lnTo>
                    <a:pt x="513" y="976"/>
                  </a:lnTo>
                  <a:lnTo>
                    <a:pt x="515" y="976"/>
                  </a:lnTo>
                  <a:lnTo>
                    <a:pt x="524" y="976"/>
                  </a:lnTo>
                  <a:lnTo>
                    <a:pt x="525" y="973"/>
                  </a:lnTo>
                  <a:lnTo>
                    <a:pt x="527" y="973"/>
                  </a:lnTo>
                  <a:lnTo>
                    <a:pt x="527" y="970"/>
                  </a:lnTo>
                  <a:lnTo>
                    <a:pt x="524" y="970"/>
                  </a:lnTo>
                  <a:lnTo>
                    <a:pt x="516" y="964"/>
                  </a:lnTo>
                  <a:lnTo>
                    <a:pt x="519" y="964"/>
                  </a:lnTo>
                  <a:lnTo>
                    <a:pt x="521" y="965"/>
                  </a:lnTo>
                  <a:lnTo>
                    <a:pt x="522" y="967"/>
                  </a:lnTo>
                  <a:lnTo>
                    <a:pt x="528" y="967"/>
                  </a:lnTo>
                  <a:lnTo>
                    <a:pt x="528" y="965"/>
                  </a:lnTo>
                  <a:lnTo>
                    <a:pt x="525" y="965"/>
                  </a:lnTo>
                  <a:lnTo>
                    <a:pt x="524" y="962"/>
                  </a:lnTo>
                  <a:lnTo>
                    <a:pt x="527" y="962"/>
                  </a:lnTo>
                  <a:lnTo>
                    <a:pt x="527" y="961"/>
                  </a:lnTo>
                  <a:lnTo>
                    <a:pt x="525" y="958"/>
                  </a:lnTo>
                  <a:lnTo>
                    <a:pt x="528" y="959"/>
                  </a:lnTo>
                  <a:lnTo>
                    <a:pt x="531" y="961"/>
                  </a:lnTo>
                  <a:lnTo>
                    <a:pt x="531" y="958"/>
                  </a:lnTo>
                  <a:lnTo>
                    <a:pt x="534" y="958"/>
                  </a:lnTo>
                  <a:lnTo>
                    <a:pt x="533" y="955"/>
                  </a:lnTo>
                  <a:lnTo>
                    <a:pt x="533" y="953"/>
                  </a:lnTo>
                  <a:lnTo>
                    <a:pt x="534" y="955"/>
                  </a:lnTo>
                  <a:lnTo>
                    <a:pt x="537" y="953"/>
                  </a:lnTo>
                  <a:lnTo>
                    <a:pt x="537" y="949"/>
                  </a:lnTo>
                  <a:lnTo>
                    <a:pt x="539" y="949"/>
                  </a:lnTo>
                  <a:lnTo>
                    <a:pt x="540" y="946"/>
                  </a:lnTo>
                  <a:lnTo>
                    <a:pt x="539" y="944"/>
                  </a:lnTo>
                  <a:lnTo>
                    <a:pt x="528" y="941"/>
                  </a:lnTo>
                  <a:lnTo>
                    <a:pt x="528" y="940"/>
                  </a:lnTo>
                  <a:lnTo>
                    <a:pt x="537" y="941"/>
                  </a:lnTo>
                  <a:lnTo>
                    <a:pt x="543" y="941"/>
                  </a:lnTo>
                  <a:lnTo>
                    <a:pt x="539" y="931"/>
                  </a:lnTo>
                  <a:lnTo>
                    <a:pt x="540" y="929"/>
                  </a:lnTo>
                  <a:lnTo>
                    <a:pt x="542" y="929"/>
                  </a:lnTo>
                  <a:lnTo>
                    <a:pt x="540" y="926"/>
                  </a:lnTo>
                  <a:lnTo>
                    <a:pt x="528" y="925"/>
                  </a:lnTo>
                  <a:lnTo>
                    <a:pt x="527" y="920"/>
                  </a:lnTo>
                  <a:lnTo>
                    <a:pt x="530" y="920"/>
                  </a:lnTo>
                  <a:lnTo>
                    <a:pt x="537" y="916"/>
                  </a:lnTo>
                  <a:lnTo>
                    <a:pt x="542" y="917"/>
                  </a:lnTo>
                  <a:lnTo>
                    <a:pt x="545" y="919"/>
                  </a:lnTo>
                  <a:lnTo>
                    <a:pt x="546" y="917"/>
                  </a:lnTo>
                  <a:lnTo>
                    <a:pt x="543" y="916"/>
                  </a:lnTo>
                  <a:lnTo>
                    <a:pt x="542" y="913"/>
                  </a:lnTo>
                  <a:lnTo>
                    <a:pt x="540" y="907"/>
                  </a:lnTo>
                  <a:lnTo>
                    <a:pt x="537" y="904"/>
                  </a:lnTo>
                  <a:lnTo>
                    <a:pt x="536" y="901"/>
                  </a:lnTo>
                  <a:lnTo>
                    <a:pt x="534" y="899"/>
                  </a:lnTo>
                  <a:lnTo>
                    <a:pt x="534" y="895"/>
                  </a:lnTo>
                  <a:lnTo>
                    <a:pt x="530" y="896"/>
                  </a:lnTo>
                  <a:lnTo>
                    <a:pt x="533" y="889"/>
                  </a:lnTo>
                  <a:lnTo>
                    <a:pt x="536" y="890"/>
                  </a:lnTo>
                  <a:lnTo>
                    <a:pt x="539" y="890"/>
                  </a:lnTo>
                  <a:lnTo>
                    <a:pt x="540" y="892"/>
                  </a:lnTo>
                  <a:lnTo>
                    <a:pt x="540" y="889"/>
                  </a:lnTo>
                  <a:lnTo>
                    <a:pt x="543" y="889"/>
                  </a:lnTo>
                  <a:lnTo>
                    <a:pt x="545" y="892"/>
                  </a:lnTo>
                  <a:lnTo>
                    <a:pt x="546" y="890"/>
                  </a:lnTo>
                  <a:lnTo>
                    <a:pt x="549" y="892"/>
                  </a:lnTo>
                  <a:lnTo>
                    <a:pt x="551" y="890"/>
                  </a:lnTo>
                  <a:lnTo>
                    <a:pt x="551" y="887"/>
                  </a:lnTo>
                  <a:lnTo>
                    <a:pt x="555" y="883"/>
                  </a:lnTo>
                  <a:lnTo>
                    <a:pt x="552" y="880"/>
                  </a:lnTo>
                  <a:lnTo>
                    <a:pt x="554" y="878"/>
                  </a:lnTo>
                  <a:lnTo>
                    <a:pt x="552" y="875"/>
                  </a:lnTo>
                  <a:lnTo>
                    <a:pt x="548" y="872"/>
                  </a:lnTo>
                  <a:lnTo>
                    <a:pt x="551" y="872"/>
                  </a:lnTo>
                  <a:lnTo>
                    <a:pt x="552" y="871"/>
                  </a:lnTo>
                  <a:lnTo>
                    <a:pt x="554" y="872"/>
                  </a:lnTo>
                  <a:lnTo>
                    <a:pt x="557" y="866"/>
                  </a:lnTo>
                  <a:lnTo>
                    <a:pt x="558" y="868"/>
                  </a:lnTo>
                  <a:lnTo>
                    <a:pt x="560" y="869"/>
                  </a:lnTo>
                  <a:lnTo>
                    <a:pt x="561" y="871"/>
                  </a:lnTo>
                  <a:lnTo>
                    <a:pt x="563" y="865"/>
                  </a:lnTo>
                  <a:lnTo>
                    <a:pt x="566" y="868"/>
                  </a:lnTo>
                  <a:lnTo>
                    <a:pt x="567" y="871"/>
                  </a:lnTo>
                  <a:lnTo>
                    <a:pt x="575" y="869"/>
                  </a:lnTo>
                  <a:lnTo>
                    <a:pt x="572" y="866"/>
                  </a:lnTo>
                  <a:lnTo>
                    <a:pt x="576" y="866"/>
                  </a:lnTo>
                  <a:lnTo>
                    <a:pt x="581" y="868"/>
                  </a:lnTo>
                  <a:lnTo>
                    <a:pt x="581" y="865"/>
                  </a:lnTo>
                  <a:lnTo>
                    <a:pt x="582" y="865"/>
                  </a:lnTo>
                  <a:lnTo>
                    <a:pt x="582" y="862"/>
                  </a:lnTo>
                  <a:lnTo>
                    <a:pt x="582" y="860"/>
                  </a:lnTo>
                  <a:lnTo>
                    <a:pt x="581" y="860"/>
                  </a:lnTo>
                  <a:lnTo>
                    <a:pt x="579" y="860"/>
                  </a:lnTo>
                  <a:lnTo>
                    <a:pt x="578" y="857"/>
                  </a:lnTo>
                  <a:lnTo>
                    <a:pt x="578" y="853"/>
                  </a:lnTo>
                  <a:lnTo>
                    <a:pt x="581" y="856"/>
                  </a:lnTo>
                  <a:lnTo>
                    <a:pt x="581" y="854"/>
                  </a:lnTo>
                  <a:lnTo>
                    <a:pt x="582" y="854"/>
                  </a:lnTo>
                  <a:lnTo>
                    <a:pt x="585" y="854"/>
                  </a:lnTo>
                  <a:lnTo>
                    <a:pt x="585" y="851"/>
                  </a:lnTo>
                  <a:lnTo>
                    <a:pt x="582" y="848"/>
                  </a:lnTo>
                  <a:lnTo>
                    <a:pt x="587" y="847"/>
                  </a:lnTo>
                  <a:lnTo>
                    <a:pt x="585" y="844"/>
                  </a:lnTo>
                  <a:lnTo>
                    <a:pt x="587" y="842"/>
                  </a:lnTo>
                  <a:lnTo>
                    <a:pt x="588" y="842"/>
                  </a:lnTo>
                  <a:lnTo>
                    <a:pt x="585" y="839"/>
                  </a:lnTo>
                  <a:lnTo>
                    <a:pt x="584" y="838"/>
                  </a:lnTo>
                  <a:lnTo>
                    <a:pt x="587" y="839"/>
                  </a:lnTo>
                  <a:lnTo>
                    <a:pt x="588" y="835"/>
                  </a:lnTo>
                  <a:lnTo>
                    <a:pt x="591" y="839"/>
                  </a:lnTo>
                  <a:lnTo>
                    <a:pt x="594" y="839"/>
                  </a:lnTo>
                  <a:lnTo>
                    <a:pt x="596" y="839"/>
                  </a:lnTo>
                  <a:lnTo>
                    <a:pt x="600" y="839"/>
                  </a:lnTo>
                  <a:lnTo>
                    <a:pt x="593" y="845"/>
                  </a:lnTo>
                  <a:lnTo>
                    <a:pt x="591" y="850"/>
                  </a:lnTo>
                  <a:lnTo>
                    <a:pt x="588" y="853"/>
                  </a:lnTo>
                  <a:lnTo>
                    <a:pt x="590" y="854"/>
                  </a:lnTo>
                  <a:lnTo>
                    <a:pt x="590" y="856"/>
                  </a:lnTo>
                  <a:lnTo>
                    <a:pt x="593" y="856"/>
                  </a:lnTo>
                  <a:lnTo>
                    <a:pt x="597" y="860"/>
                  </a:lnTo>
                  <a:lnTo>
                    <a:pt x="599" y="857"/>
                  </a:lnTo>
                  <a:lnTo>
                    <a:pt x="596" y="854"/>
                  </a:lnTo>
                  <a:lnTo>
                    <a:pt x="599" y="856"/>
                  </a:lnTo>
                  <a:lnTo>
                    <a:pt x="599" y="848"/>
                  </a:lnTo>
                  <a:lnTo>
                    <a:pt x="602" y="851"/>
                  </a:lnTo>
                  <a:lnTo>
                    <a:pt x="603" y="857"/>
                  </a:lnTo>
                  <a:lnTo>
                    <a:pt x="606" y="856"/>
                  </a:lnTo>
                  <a:lnTo>
                    <a:pt x="608" y="859"/>
                  </a:lnTo>
                  <a:lnTo>
                    <a:pt x="611" y="851"/>
                  </a:lnTo>
                  <a:lnTo>
                    <a:pt x="614" y="850"/>
                  </a:lnTo>
                  <a:lnTo>
                    <a:pt x="612" y="856"/>
                  </a:lnTo>
                  <a:lnTo>
                    <a:pt x="614" y="854"/>
                  </a:lnTo>
                  <a:lnTo>
                    <a:pt x="615" y="856"/>
                  </a:lnTo>
                  <a:lnTo>
                    <a:pt x="617" y="854"/>
                  </a:lnTo>
                  <a:lnTo>
                    <a:pt x="618" y="856"/>
                  </a:lnTo>
                  <a:lnTo>
                    <a:pt x="618" y="853"/>
                  </a:lnTo>
                  <a:lnTo>
                    <a:pt x="621" y="848"/>
                  </a:lnTo>
                  <a:lnTo>
                    <a:pt x="623" y="850"/>
                  </a:lnTo>
                  <a:lnTo>
                    <a:pt x="623" y="847"/>
                  </a:lnTo>
                  <a:lnTo>
                    <a:pt x="624" y="844"/>
                  </a:lnTo>
                  <a:lnTo>
                    <a:pt x="623" y="839"/>
                  </a:lnTo>
                  <a:lnTo>
                    <a:pt x="621" y="838"/>
                  </a:lnTo>
                  <a:lnTo>
                    <a:pt x="621" y="835"/>
                  </a:lnTo>
                  <a:lnTo>
                    <a:pt x="626" y="839"/>
                  </a:lnTo>
                  <a:lnTo>
                    <a:pt x="632" y="842"/>
                  </a:lnTo>
                  <a:lnTo>
                    <a:pt x="635" y="842"/>
                  </a:lnTo>
                  <a:lnTo>
                    <a:pt x="632" y="838"/>
                  </a:lnTo>
                  <a:lnTo>
                    <a:pt x="635" y="835"/>
                  </a:lnTo>
                  <a:lnTo>
                    <a:pt x="635" y="838"/>
                  </a:lnTo>
                  <a:lnTo>
                    <a:pt x="636" y="839"/>
                  </a:lnTo>
                  <a:lnTo>
                    <a:pt x="638" y="838"/>
                  </a:lnTo>
                  <a:lnTo>
                    <a:pt x="641" y="838"/>
                  </a:lnTo>
                  <a:lnTo>
                    <a:pt x="642" y="836"/>
                  </a:lnTo>
                  <a:lnTo>
                    <a:pt x="642" y="833"/>
                  </a:lnTo>
                  <a:lnTo>
                    <a:pt x="644" y="830"/>
                  </a:lnTo>
                  <a:lnTo>
                    <a:pt x="645" y="821"/>
                  </a:lnTo>
                  <a:lnTo>
                    <a:pt x="646" y="826"/>
                  </a:lnTo>
                  <a:lnTo>
                    <a:pt x="648" y="823"/>
                  </a:lnTo>
                  <a:lnTo>
                    <a:pt x="648" y="826"/>
                  </a:lnTo>
                  <a:lnTo>
                    <a:pt x="651" y="820"/>
                  </a:lnTo>
                  <a:lnTo>
                    <a:pt x="649" y="820"/>
                  </a:lnTo>
                  <a:lnTo>
                    <a:pt x="651" y="820"/>
                  </a:lnTo>
                  <a:lnTo>
                    <a:pt x="651" y="817"/>
                  </a:lnTo>
                  <a:lnTo>
                    <a:pt x="654" y="818"/>
                  </a:lnTo>
                  <a:lnTo>
                    <a:pt x="652" y="815"/>
                  </a:lnTo>
                  <a:lnTo>
                    <a:pt x="652" y="814"/>
                  </a:lnTo>
                  <a:lnTo>
                    <a:pt x="654" y="812"/>
                  </a:lnTo>
                  <a:lnTo>
                    <a:pt x="655" y="811"/>
                  </a:lnTo>
                  <a:lnTo>
                    <a:pt x="658" y="808"/>
                  </a:lnTo>
                  <a:lnTo>
                    <a:pt x="660" y="800"/>
                  </a:lnTo>
                  <a:lnTo>
                    <a:pt x="660" y="796"/>
                  </a:lnTo>
                  <a:lnTo>
                    <a:pt x="658" y="794"/>
                  </a:lnTo>
                  <a:lnTo>
                    <a:pt x="661" y="794"/>
                  </a:lnTo>
                  <a:lnTo>
                    <a:pt x="661" y="791"/>
                  </a:lnTo>
                  <a:lnTo>
                    <a:pt x="663" y="787"/>
                  </a:lnTo>
                  <a:lnTo>
                    <a:pt x="666" y="787"/>
                  </a:lnTo>
                  <a:lnTo>
                    <a:pt x="664" y="779"/>
                  </a:lnTo>
                  <a:lnTo>
                    <a:pt x="667" y="781"/>
                  </a:lnTo>
                  <a:lnTo>
                    <a:pt x="672" y="779"/>
                  </a:lnTo>
                  <a:lnTo>
                    <a:pt x="675" y="775"/>
                  </a:lnTo>
                  <a:lnTo>
                    <a:pt x="675" y="773"/>
                  </a:lnTo>
                  <a:lnTo>
                    <a:pt x="678" y="770"/>
                  </a:lnTo>
                  <a:lnTo>
                    <a:pt x="679" y="773"/>
                  </a:lnTo>
                  <a:lnTo>
                    <a:pt x="681" y="772"/>
                  </a:lnTo>
                  <a:lnTo>
                    <a:pt x="682" y="772"/>
                  </a:lnTo>
                  <a:lnTo>
                    <a:pt x="682" y="770"/>
                  </a:lnTo>
                  <a:lnTo>
                    <a:pt x="682" y="769"/>
                  </a:lnTo>
                  <a:lnTo>
                    <a:pt x="682" y="764"/>
                  </a:lnTo>
                  <a:lnTo>
                    <a:pt x="685" y="764"/>
                  </a:lnTo>
                  <a:lnTo>
                    <a:pt x="684" y="761"/>
                  </a:lnTo>
                  <a:lnTo>
                    <a:pt x="678" y="757"/>
                  </a:lnTo>
                  <a:lnTo>
                    <a:pt x="681" y="757"/>
                  </a:lnTo>
                  <a:lnTo>
                    <a:pt x="673" y="745"/>
                  </a:lnTo>
                  <a:lnTo>
                    <a:pt x="673" y="742"/>
                  </a:lnTo>
                  <a:lnTo>
                    <a:pt x="676" y="742"/>
                  </a:lnTo>
                  <a:lnTo>
                    <a:pt x="676" y="739"/>
                  </a:lnTo>
                  <a:lnTo>
                    <a:pt x="679" y="742"/>
                  </a:lnTo>
                  <a:lnTo>
                    <a:pt x="679" y="748"/>
                  </a:lnTo>
                  <a:lnTo>
                    <a:pt x="682" y="745"/>
                  </a:lnTo>
                  <a:lnTo>
                    <a:pt x="682" y="747"/>
                  </a:lnTo>
                  <a:lnTo>
                    <a:pt x="682" y="749"/>
                  </a:lnTo>
                  <a:lnTo>
                    <a:pt x="684" y="751"/>
                  </a:lnTo>
                  <a:lnTo>
                    <a:pt x="685" y="754"/>
                  </a:lnTo>
                  <a:lnTo>
                    <a:pt x="691" y="755"/>
                  </a:lnTo>
                  <a:lnTo>
                    <a:pt x="690" y="758"/>
                  </a:lnTo>
                  <a:lnTo>
                    <a:pt x="687" y="757"/>
                  </a:lnTo>
                  <a:lnTo>
                    <a:pt x="688" y="761"/>
                  </a:lnTo>
                  <a:lnTo>
                    <a:pt x="691" y="763"/>
                  </a:lnTo>
                  <a:lnTo>
                    <a:pt x="691" y="764"/>
                  </a:lnTo>
                  <a:lnTo>
                    <a:pt x="694" y="763"/>
                  </a:lnTo>
                  <a:lnTo>
                    <a:pt x="697" y="763"/>
                  </a:lnTo>
                  <a:lnTo>
                    <a:pt x="702" y="764"/>
                  </a:lnTo>
                  <a:lnTo>
                    <a:pt x="700" y="761"/>
                  </a:lnTo>
                  <a:lnTo>
                    <a:pt x="700" y="760"/>
                  </a:lnTo>
                  <a:lnTo>
                    <a:pt x="700" y="758"/>
                  </a:lnTo>
                  <a:lnTo>
                    <a:pt x="702" y="758"/>
                  </a:lnTo>
                  <a:lnTo>
                    <a:pt x="702" y="760"/>
                  </a:lnTo>
                  <a:lnTo>
                    <a:pt x="708" y="764"/>
                  </a:lnTo>
                  <a:lnTo>
                    <a:pt x="711" y="763"/>
                  </a:lnTo>
                  <a:lnTo>
                    <a:pt x="709" y="760"/>
                  </a:lnTo>
                  <a:lnTo>
                    <a:pt x="706" y="758"/>
                  </a:lnTo>
                  <a:lnTo>
                    <a:pt x="706" y="755"/>
                  </a:lnTo>
                  <a:lnTo>
                    <a:pt x="708" y="755"/>
                  </a:lnTo>
                  <a:lnTo>
                    <a:pt x="712" y="757"/>
                  </a:lnTo>
                  <a:lnTo>
                    <a:pt x="712" y="760"/>
                  </a:lnTo>
                  <a:lnTo>
                    <a:pt x="715" y="763"/>
                  </a:lnTo>
                  <a:lnTo>
                    <a:pt x="717" y="760"/>
                  </a:lnTo>
                  <a:lnTo>
                    <a:pt x="715" y="757"/>
                  </a:lnTo>
                  <a:lnTo>
                    <a:pt x="715" y="755"/>
                  </a:lnTo>
                  <a:lnTo>
                    <a:pt x="718" y="757"/>
                  </a:lnTo>
                  <a:lnTo>
                    <a:pt x="718" y="752"/>
                  </a:lnTo>
                  <a:lnTo>
                    <a:pt x="718" y="749"/>
                  </a:lnTo>
                  <a:lnTo>
                    <a:pt x="721" y="748"/>
                  </a:lnTo>
                  <a:lnTo>
                    <a:pt x="723" y="752"/>
                  </a:lnTo>
                  <a:lnTo>
                    <a:pt x="727" y="755"/>
                  </a:lnTo>
                  <a:lnTo>
                    <a:pt x="729" y="755"/>
                  </a:lnTo>
                  <a:lnTo>
                    <a:pt x="729" y="754"/>
                  </a:lnTo>
                  <a:lnTo>
                    <a:pt x="730" y="752"/>
                  </a:lnTo>
                  <a:lnTo>
                    <a:pt x="732" y="754"/>
                  </a:lnTo>
                  <a:lnTo>
                    <a:pt x="733" y="751"/>
                  </a:lnTo>
                  <a:lnTo>
                    <a:pt x="741" y="749"/>
                  </a:lnTo>
                  <a:lnTo>
                    <a:pt x="745" y="747"/>
                  </a:lnTo>
                  <a:lnTo>
                    <a:pt x="747" y="748"/>
                  </a:lnTo>
                  <a:lnTo>
                    <a:pt x="747" y="745"/>
                  </a:lnTo>
                  <a:lnTo>
                    <a:pt x="750" y="747"/>
                  </a:lnTo>
                  <a:lnTo>
                    <a:pt x="751" y="745"/>
                  </a:lnTo>
                  <a:lnTo>
                    <a:pt x="753" y="742"/>
                  </a:lnTo>
                  <a:lnTo>
                    <a:pt x="754" y="744"/>
                  </a:lnTo>
                  <a:lnTo>
                    <a:pt x="756" y="747"/>
                  </a:lnTo>
                  <a:lnTo>
                    <a:pt x="757" y="745"/>
                  </a:lnTo>
                  <a:lnTo>
                    <a:pt x="757" y="742"/>
                  </a:lnTo>
                  <a:lnTo>
                    <a:pt x="760" y="742"/>
                  </a:lnTo>
                  <a:lnTo>
                    <a:pt x="763" y="744"/>
                  </a:lnTo>
                  <a:lnTo>
                    <a:pt x="763" y="742"/>
                  </a:lnTo>
                  <a:lnTo>
                    <a:pt x="765" y="741"/>
                  </a:lnTo>
                  <a:lnTo>
                    <a:pt x="768" y="739"/>
                  </a:lnTo>
                  <a:lnTo>
                    <a:pt x="769" y="741"/>
                  </a:lnTo>
                  <a:lnTo>
                    <a:pt x="769" y="738"/>
                  </a:lnTo>
                  <a:lnTo>
                    <a:pt x="771" y="736"/>
                  </a:lnTo>
                  <a:lnTo>
                    <a:pt x="775" y="735"/>
                  </a:lnTo>
                  <a:lnTo>
                    <a:pt x="775" y="738"/>
                  </a:lnTo>
                  <a:lnTo>
                    <a:pt x="777" y="736"/>
                  </a:lnTo>
                  <a:lnTo>
                    <a:pt x="781" y="736"/>
                  </a:lnTo>
                  <a:lnTo>
                    <a:pt x="780" y="735"/>
                  </a:lnTo>
                  <a:lnTo>
                    <a:pt x="781" y="732"/>
                  </a:lnTo>
                  <a:lnTo>
                    <a:pt x="787" y="730"/>
                  </a:lnTo>
                  <a:lnTo>
                    <a:pt x="789" y="729"/>
                  </a:lnTo>
                  <a:lnTo>
                    <a:pt x="789" y="727"/>
                  </a:lnTo>
                  <a:lnTo>
                    <a:pt x="790" y="727"/>
                  </a:lnTo>
                  <a:lnTo>
                    <a:pt x="792" y="723"/>
                  </a:lnTo>
                  <a:lnTo>
                    <a:pt x="795" y="723"/>
                  </a:lnTo>
                  <a:lnTo>
                    <a:pt x="793" y="721"/>
                  </a:lnTo>
                  <a:lnTo>
                    <a:pt x="792" y="720"/>
                  </a:lnTo>
                  <a:lnTo>
                    <a:pt x="792" y="717"/>
                  </a:lnTo>
                  <a:lnTo>
                    <a:pt x="798" y="720"/>
                  </a:lnTo>
                  <a:lnTo>
                    <a:pt x="798" y="717"/>
                  </a:lnTo>
                  <a:lnTo>
                    <a:pt x="799" y="715"/>
                  </a:lnTo>
                  <a:lnTo>
                    <a:pt x="802" y="717"/>
                  </a:lnTo>
                  <a:lnTo>
                    <a:pt x="801" y="715"/>
                  </a:lnTo>
                  <a:lnTo>
                    <a:pt x="802" y="712"/>
                  </a:lnTo>
                  <a:lnTo>
                    <a:pt x="798" y="711"/>
                  </a:lnTo>
                  <a:lnTo>
                    <a:pt x="801" y="708"/>
                  </a:lnTo>
                  <a:lnTo>
                    <a:pt x="804" y="709"/>
                  </a:lnTo>
                  <a:lnTo>
                    <a:pt x="805" y="711"/>
                  </a:lnTo>
                  <a:lnTo>
                    <a:pt x="807" y="709"/>
                  </a:lnTo>
                  <a:lnTo>
                    <a:pt x="805" y="709"/>
                  </a:lnTo>
                  <a:lnTo>
                    <a:pt x="805" y="708"/>
                  </a:lnTo>
                  <a:lnTo>
                    <a:pt x="810" y="706"/>
                  </a:lnTo>
                  <a:lnTo>
                    <a:pt x="810" y="703"/>
                  </a:lnTo>
                  <a:lnTo>
                    <a:pt x="814" y="702"/>
                  </a:lnTo>
                  <a:lnTo>
                    <a:pt x="813" y="700"/>
                  </a:lnTo>
                  <a:lnTo>
                    <a:pt x="817" y="702"/>
                  </a:lnTo>
                  <a:lnTo>
                    <a:pt x="816" y="699"/>
                  </a:lnTo>
                  <a:lnTo>
                    <a:pt x="817" y="699"/>
                  </a:lnTo>
                  <a:lnTo>
                    <a:pt x="816" y="696"/>
                  </a:lnTo>
                  <a:lnTo>
                    <a:pt x="814" y="694"/>
                  </a:lnTo>
                  <a:lnTo>
                    <a:pt x="816" y="693"/>
                  </a:lnTo>
                  <a:lnTo>
                    <a:pt x="819" y="694"/>
                  </a:lnTo>
                  <a:lnTo>
                    <a:pt x="819" y="693"/>
                  </a:lnTo>
                  <a:lnTo>
                    <a:pt x="822" y="694"/>
                  </a:lnTo>
                  <a:lnTo>
                    <a:pt x="823" y="696"/>
                  </a:lnTo>
                  <a:lnTo>
                    <a:pt x="825" y="693"/>
                  </a:lnTo>
                  <a:lnTo>
                    <a:pt x="823" y="691"/>
                  </a:lnTo>
                  <a:lnTo>
                    <a:pt x="825" y="691"/>
                  </a:lnTo>
                  <a:lnTo>
                    <a:pt x="822" y="687"/>
                  </a:lnTo>
                  <a:lnTo>
                    <a:pt x="825" y="685"/>
                  </a:lnTo>
                  <a:lnTo>
                    <a:pt x="831" y="684"/>
                  </a:lnTo>
                  <a:lnTo>
                    <a:pt x="832" y="681"/>
                  </a:lnTo>
                  <a:lnTo>
                    <a:pt x="837" y="684"/>
                  </a:lnTo>
                  <a:lnTo>
                    <a:pt x="835" y="682"/>
                  </a:lnTo>
                  <a:lnTo>
                    <a:pt x="834" y="682"/>
                  </a:lnTo>
                  <a:lnTo>
                    <a:pt x="832" y="679"/>
                  </a:lnTo>
                  <a:lnTo>
                    <a:pt x="835" y="679"/>
                  </a:lnTo>
                  <a:lnTo>
                    <a:pt x="835" y="676"/>
                  </a:lnTo>
                  <a:lnTo>
                    <a:pt x="838" y="678"/>
                  </a:lnTo>
                  <a:lnTo>
                    <a:pt x="840" y="676"/>
                  </a:lnTo>
                  <a:lnTo>
                    <a:pt x="841" y="676"/>
                  </a:lnTo>
                  <a:lnTo>
                    <a:pt x="844" y="676"/>
                  </a:lnTo>
                  <a:lnTo>
                    <a:pt x="846" y="675"/>
                  </a:lnTo>
                  <a:lnTo>
                    <a:pt x="847" y="676"/>
                  </a:lnTo>
                  <a:lnTo>
                    <a:pt x="850" y="670"/>
                  </a:lnTo>
                  <a:lnTo>
                    <a:pt x="852" y="666"/>
                  </a:lnTo>
                  <a:lnTo>
                    <a:pt x="844" y="670"/>
                  </a:lnTo>
                  <a:lnTo>
                    <a:pt x="823" y="669"/>
                  </a:lnTo>
                  <a:lnTo>
                    <a:pt x="805" y="658"/>
                  </a:lnTo>
                  <a:lnTo>
                    <a:pt x="804" y="660"/>
                  </a:lnTo>
                  <a:lnTo>
                    <a:pt x="804" y="655"/>
                  </a:lnTo>
                  <a:lnTo>
                    <a:pt x="801" y="657"/>
                  </a:lnTo>
                  <a:lnTo>
                    <a:pt x="798" y="660"/>
                  </a:lnTo>
                  <a:lnTo>
                    <a:pt x="796" y="655"/>
                  </a:lnTo>
                  <a:lnTo>
                    <a:pt x="780" y="664"/>
                  </a:lnTo>
                  <a:lnTo>
                    <a:pt x="774" y="661"/>
                  </a:lnTo>
                  <a:lnTo>
                    <a:pt x="766" y="666"/>
                  </a:lnTo>
                  <a:lnTo>
                    <a:pt x="763" y="673"/>
                  </a:lnTo>
                  <a:lnTo>
                    <a:pt x="742" y="672"/>
                  </a:lnTo>
                  <a:lnTo>
                    <a:pt x="748" y="667"/>
                  </a:lnTo>
                  <a:lnTo>
                    <a:pt x="753" y="669"/>
                  </a:lnTo>
                  <a:lnTo>
                    <a:pt x="766" y="660"/>
                  </a:lnTo>
                  <a:lnTo>
                    <a:pt x="772" y="658"/>
                  </a:lnTo>
                  <a:lnTo>
                    <a:pt x="777" y="657"/>
                  </a:lnTo>
                  <a:lnTo>
                    <a:pt x="775" y="652"/>
                  </a:lnTo>
                  <a:lnTo>
                    <a:pt x="745" y="654"/>
                  </a:lnTo>
                  <a:lnTo>
                    <a:pt x="742" y="651"/>
                  </a:lnTo>
                  <a:lnTo>
                    <a:pt x="736" y="651"/>
                  </a:lnTo>
                  <a:lnTo>
                    <a:pt x="747" y="646"/>
                  </a:lnTo>
                  <a:lnTo>
                    <a:pt x="750" y="642"/>
                  </a:lnTo>
                  <a:lnTo>
                    <a:pt x="751" y="634"/>
                  </a:lnTo>
                  <a:lnTo>
                    <a:pt x="748" y="628"/>
                  </a:lnTo>
                  <a:lnTo>
                    <a:pt x="748" y="625"/>
                  </a:lnTo>
                  <a:lnTo>
                    <a:pt x="754" y="625"/>
                  </a:lnTo>
                  <a:lnTo>
                    <a:pt x="757" y="627"/>
                  </a:lnTo>
                  <a:lnTo>
                    <a:pt x="757" y="621"/>
                  </a:lnTo>
                  <a:lnTo>
                    <a:pt x="763" y="625"/>
                  </a:lnTo>
                  <a:lnTo>
                    <a:pt x="775" y="625"/>
                  </a:lnTo>
                  <a:lnTo>
                    <a:pt x="786" y="619"/>
                  </a:lnTo>
                  <a:lnTo>
                    <a:pt x="790" y="615"/>
                  </a:lnTo>
                  <a:lnTo>
                    <a:pt x="789" y="609"/>
                  </a:lnTo>
                  <a:lnTo>
                    <a:pt x="793" y="612"/>
                  </a:lnTo>
                  <a:lnTo>
                    <a:pt x="793" y="604"/>
                  </a:lnTo>
                  <a:lnTo>
                    <a:pt x="789" y="598"/>
                  </a:lnTo>
                  <a:lnTo>
                    <a:pt x="780" y="598"/>
                  </a:lnTo>
                  <a:lnTo>
                    <a:pt x="775" y="600"/>
                  </a:lnTo>
                  <a:lnTo>
                    <a:pt x="769" y="597"/>
                  </a:lnTo>
                  <a:lnTo>
                    <a:pt x="763" y="598"/>
                  </a:lnTo>
                  <a:lnTo>
                    <a:pt x="765" y="595"/>
                  </a:lnTo>
                  <a:lnTo>
                    <a:pt x="756" y="591"/>
                  </a:lnTo>
                  <a:lnTo>
                    <a:pt x="760" y="589"/>
                  </a:lnTo>
                  <a:lnTo>
                    <a:pt x="759" y="580"/>
                  </a:lnTo>
                  <a:lnTo>
                    <a:pt x="766" y="586"/>
                  </a:lnTo>
                  <a:lnTo>
                    <a:pt x="771" y="592"/>
                  </a:lnTo>
                  <a:lnTo>
                    <a:pt x="777" y="594"/>
                  </a:lnTo>
                  <a:lnTo>
                    <a:pt x="780" y="591"/>
                  </a:lnTo>
                  <a:lnTo>
                    <a:pt x="784" y="594"/>
                  </a:lnTo>
                  <a:lnTo>
                    <a:pt x="790" y="595"/>
                  </a:lnTo>
                  <a:lnTo>
                    <a:pt x="801" y="607"/>
                  </a:lnTo>
                  <a:lnTo>
                    <a:pt x="807" y="606"/>
                  </a:lnTo>
                  <a:lnTo>
                    <a:pt x="810" y="609"/>
                  </a:lnTo>
                  <a:lnTo>
                    <a:pt x="811" y="615"/>
                  </a:lnTo>
                  <a:lnTo>
                    <a:pt x="816" y="619"/>
                  </a:lnTo>
                  <a:lnTo>
                    <a:pt x="819" y="637"/>
                  </a:lnTo>
                  <a:lnTo>
                    <a:pt x="823" y="645"/>
                  </a:lnTo>
                  <a:lnTo>
                    <a:pt x="829" y="649"/>
                  </a:lnTo>
                  <a:lnTo>
                    <a:pt x="837" y="652"/>
                  </a:lnTo>
                  <a:lnTo>
                    <a:pt x="843" y="651"/>
                  </a:lnTo>
                  <a:lnTo>
                    <a:pt x="844" y="633"/>
                  </a:lnTo>
                  <a:lnTo>
                    <a:pt x="846" y="633"/>
                  </a:lnTo>
                  <a:lnTo>
                    <a:pt x="847" y="649"/>
                  </a:lnTo>
                  <a:lnTo>
                    <a:pt x="853" y="648"/>
                  </a:lnTo>
                  <a:lnTo>
                    <a:pt x="855" y="652"/>
                  </a:lnTo>
                  <a:lnTo>
                    <a:pt x="859" y="651"/>
                  </a:lnTo>
                  <a:lnTo>
                    <a:pt x="859" y="645"/>
                  </a:lnTo>
                  <a:lnTo>
                    <a:pt x="858" y="643"/>
                  </a:lnTo>
                  <a:lnTo>
                    <a:pt x="858" y="639"/>
                  </a:lnTo>
                  <a:lnTo>
                    <a:pt x="856" y="633"/>
                  </a:lnTo>
                  <a:lnTo>
                    <a:pt x="858" y="631"/>
                  </a:lnTo>
                  <a:lnTo>
                    <a:pt x="856" y="625"/>
                  </a:lnTo>
                  <a:lnTo>
                    <a:pt x="858" y="624"/>
                  </a:lnTo>
                  <a:lnTo>
                    <a:pt x="855" y="619"/>
                  </a:lnTo>
                  <a:lnTo>
                    <a:pt x="852" y="621"/>
                  </a:lnTo>
                  <a:lnTo>
                    <a:pt x="856" y="618"/>
                  </a:lnTo>
                  <a:lnTo>
                    <a:pt x="856" y="613"/>
                  </a:lnTo>
                  <a:lnTo>
                    <a:pt x="855" y="609"/>
                  </a:lnTo>
                  <a:lnTo>
                    <a:pt x="856" y="607"/>
                  </a:lnTo>
                  <a:lnTo>
                    <a:pt x="858" y="598"/>
                  </a:lnTo>
                  <a:lnTo>
                    <a:pt x="855" y="597"/>
                  </a:lnTo>
                  <a:lnTo>
                    <a:pt x="850" y="601"/>
                  </a:lnTo>
                  <a:lnTo>
                    <a:pt x="849" y="600"/>
                  </a:lnTo>
                  <a:lnTo>
                    <a:pt x="846" y="609"/>
                  </a:lnTo>
                  <a:lnTo>
                    <a:pt x="844" y="609"/>
                  </a:lnTo>
                  <a:lnTo>
                    <a:pt x="844" y="600"/>
                  </a:lnTo>
                  <a:lnTo>
                    <a:pt x="850" y="591"/>
                  </a:lnTo>
                  <a:lnTo>
                    <a:pt x="852" y="586"/>
                  </a:lnTo>
                  <a:lnTo>
                    <a:pt x="849" y="586"/>
                  </a:lnTo>
                  <a:lnTo>
                    <a:pt x="844" y="592"/>
                  </a:lnTo>
                  <a:lnTo>
                    <a:pt x="843" y="594"/>
                  </a:lnTo>
                  <a:lnTo>
                    <a:pt x="844" y="588"/>
                  </a:lnTo>
                  <a:lnTo>
                    <a:pt x="846" y="583"/>
                  </a:lnTo>
                  <a:lnTo>
                    <a:pt x="838" y="586"/>
                  </a:lnTo>
                  <a:lnTo>
                    <a:pt x="835" y="592"/>
                  </a:lnTo>
                  <a:lnTo>
                    <a:pt x="834" y="592"/>
                  </a:lnTo>
                  <a:lnTo>
                    <a:pt x="837" y="586"/>
                  </a:lnTo>
                  <a:lnTo>
                    <a:pt x="840" y="582"/>
                  </a:lnTo>
                  <a:lnTo>
                    <a:pt x="843" y="576"/>
                  </a:lnTo>
                  <a:lnTo>
                    <a:pt x="834" y="571"/>
                  </a:lnTo>
                  <a:lnTo>
                    <a:pt x="832" y="567"/>
                  </a:lnTo>
                  <a:lnTo>
                    <a:pt x="823" y="564"/>
                  </a:lnTo>
                  <a:lnTo>
                    <a:pt x="823" y="561"/>
                  </a:lnTo>
                  <a:lnTo>
                    <a:pt x="808" y="547"/>
                  </a:lnTo>
                  <a:lnTo>
                    <a:pt x="805" y="547"/>
                  </a:lnTo>
                  <a:lnTo>
                    <a:pt x="801" y="550"/>
                  </a:lnTo>
                  <a:lnTo>
                    <a:pt x="798" y="555"/>
                  </a:lnTo>
                  <a:lnTo>
                    <a:pt x="796" y="561"/>
                  </a:lnTo>
                  <a:lnTo>
                    <a:pt x="795" y="565"/>
                  </a:lnTo>
                  <a:lnTo>
                    <a:pt x="796" y="550"/>
                  </a:lnTo>
                  <a:lnTo>
                    <a:pt x="793" y="549"/>
                  </a:lnTo>
                  <a:lnTo>
                    <a:pt x="793" y="547"/>
                  </a:lnTo>
                  <a:lnTo>
                    <a:pt x="807" y="544"/>
                  </a:lnTo>
                  <a:lnTo>
                    <a:pt x="805" y="532"/>
                  </a:lnTo>
                  <a:lnTo>
                    <a:pt x="795" y="526"/>
                  </a:lnTo>
                  <a:lnTo>
                    <a:pt x="790" y="528"/>
                  </a:lnTo>
                  <a:lnTo>
                    <a:pt x="780" y="537"/>
                  </a:lnTo>
                  <a:lnTo>
                    <a:pt x="778" y="537"/>
                  </a:lnTo>
                  <a:lnTo>
                    <a:pt x="778" y="531"/>
                  </a:lnTo>
                  <a:lnTo>
                    <a:pt x="772" y="532"/>
                  </a:lnTo>
                  <a:lnTo>
                    <a:pt x="775" y="529"/>
                  </a:lnTo>
                  <a:lnTo>
                    <a:pt x="777" y="529"/>
                  </a:lnTo>
                  <a:lnTo>
                    <a:pt x="774" y="526"/>
                  </a:lnTo>
                  <a:lnTo>
                    <a:pt x="783" y="526"/>
                  </a:lnTo>
                  <a:lnTo>
                    <a:pt x="789" y="525"/>
                  </a:lnTo>
                  <a:lnTo>
                    <a:pt x="793" y="522"/>
                  </a:lnTo>
                  <a:lnTo>
                    <a:pt x="799" y="520"/>
                  </a:lnTo>
                  <a:lnTo>
                    <a:pt x="802" y="513"/>
                  </a:lnTo>
                  <a:lnTo>
                    <a:pt x="799" y="511"/>
                  </a:lnTo>
                  <a:lnTo>
                    <a:pt x="793" y="510"/>
                  </a:lnTo>
                  <a:lnTo>
                    <a:pt x="789" y="507"/>
                  </a:lnTo>
                  <a:lnTo>
                    <a:pt x="784" y="504"/>
                  </a:lnTo>
                  <a:lnTo>
                    <a:pt x="777" y="505"/>
                  </a:lnTo>
                  <a:lnTo>
                    <a:pt x="772" y="508"/>
                  </a:lnTo>
                  <a:lnTo>
                    <a:pt x="769" y="507"/>
                  </a:lnTo>
                  <a:lnTo>
                    <a:pt x="775" y="504"/>
                  </a:lnTo>
                  <a:lnTo>
                    <a:pt x="778" y="501"/>
                  </a:lnTo>
                  <a:lnTo>
                    <a:pt x="771" y="498"/>
                  </a:lnTo>
                  <a:lnTo>
                    <a:pt x="778" y="497"/>
                  </a:lnTo>
                  <a:lnTo>
                    <a:pt x="783" y="501"/>
                  </a:lnTo>
                  <a:lnTo>
                    <a:pt x="789" y="501"/>
                  </a:lnTo>
                  <a:lnTo>
                    <a:pt x="795" y="495"/>
                  </a:lnTo>
                  <a:lnTo>
                    <a:pt x="796" y="492"/>
                  </a:lnTo>
                  <a:lnTo>
                    <a:pt x="805" y="486"/>
                  </a:lnTo>
                  <a:lnTo>
                    <a:pt x="802" y="477"/>
                  </a:lnTo>
                  <a:lnTo>
                    <a:pt x="808" y="482"/>
                  </a:lnTo>
                  <a:lnTo>
                    <a:pt x="811" y="483"/>
                  </a:lnTo>
                  <a:lnTo>
                    <a:pt x="813" y="471"/>
                  </a:lnTo>
                  <a:lnTo>
                    <a:pt x="816" y="470"/>
                  </a:lnTo>
                  <a:lnTo>
                    <a:pt x="819" y="470"/>
                  </a:lnTo>
                  <a:lnTo>
                    <a:pt x="820" y="479"/>
                  </a:lnTo>
                  <a:lnTo>
                    <a:pt x="835" y="495"/>
                  </a:lnTo>
                  <a:lnTo>
                    <a:pt x="846" y="500"/>
                  </a:lnTo>
                  <a:lnTo>
                    <a:pt x="850" y="500"/>
                  </a:lnTo>
                  <a:lnTo>
                    <a:pt x="852" y="495"/>
                  </a:lnTo>
                  <a:lnTo>
                    <a:pt x="858" y="494"/>
                  </a:lnTo>
                  <a:lnTo>
                    <a:pt x="862" y="486"/>
                  </a:lnTo>
                  <a:lnTo>
                    <a:pt x="868" y="489"/>
                  </a:lnTo>
                  <a:lnTo>
                    <a:pt x="876" y="489"/>
                  </a:lnTo>
                  <a:lnTo>
                    <a:pt x="879" y="486"/>
                  </a:lnTo>
                  <a:lnTo>
                    <a:pt x="877" y="483"/>
                  </a:lnTo>
                  <a:lnTo>
                    <a:pt x="877" y="473"/>
                  </a:lnTo>
                  <a:lnTo>
                    <a:pt x="880" y="468"/>
                  </a:lnTo>
                  <a:lnTo>
                    <a:pt x="880" y="465"/>
                  </a:lnTo>
                  <a:lnTo>
                    <a:pt x="862" y="458"/>
                  </a:lnTo>
                  <a:lnTo>
                    <a:pt x="859" y="453"/>
                  </a:lnTo>
                  <a:lnTo>
                    <a:pt x="852" y="456"/>
                  </a:lnTo>
                  <a:lnTo>
                    <a:pt x="846" y="453"/>
                  </a:lnTo>
                  <a:lnTo>
                    <a:pt x="847" y="452"/>
                  </a:lnTo>
                  <a:lnTo>
                    <a:pt x="849" y="450"/>
                  </a:lnTo>
                  <a:lnTo>
                    <a:pt x="847" y="447"/>
                  </a:lnTo>
                  <a:lnTo>
                    <a:pt x="852" y="443"/>
                  </a:lnTo>
                  <a:lnTo>
                    <a:pt x="850" y="440"/>
                  </a:lnTo>
                  <a:lnTo>
                    <a:pt x="844" y="438"/>
                  </a:lnTo>
                  <a:lnTo>
                    <a:pt x="855" y="434"/>
                  </a:lnTo>
                  <a:lnTo>
                    <a:pt x="852" y="423"/>
                  </a:lnTo>
                  <a:lnTo>
                    <a:pt x="856" y="425"/>
                  </a:lnTo>
                  <a:lnTo>
                    <a:pt x="858" y="428"/>
                  </a:lnTo>
                  <a:lnTo>
                    <a:pt x="867" y="426"/>
                  </a:lnTo>
                  <a:lnTo>
                    <a:pt x="873" y="428"/>
                  </a:lnTo>
                  <a:lnTo>
                    <a:pt x="877" y="428"/>
                  </a:lnTo>
                  <a:lnTo>
                    <a:pt x="882" y="429"/>
                  </a:lnTo>
                  <a:lnTo>
                    <a:pt x="886" y="441"/>
                  </a:lnTo>
                  <a:lnTo>
                    <a:pt x="893" y="443"/>
                  </a:lnTo>
                  <a:lnTo>
                    <a:pt x="902" y="431"/>
                  </a:lnTo>
                  <a:lnTo>
                    <a:pt x="901" y="426"/>
                  </a:lnTo>
                  <a:lnTo>
                    <a:pt x="898" y="422"/>
                  </a:lnTo>
                  <a:lnTo>
                    <a:pt x="895" y="416"/>
                  </a:lnTo>
                  <a:lnTo>
                    <a:pt x="889" y="419"/>
                  </a:lnTo>
                  <a:lnTo>
                    <a:pt x="883" y="416"/>
                  </a:lnTo>
                  <a:lnTo>
                    <a:pt x="876" y="414"/>
                  </a:lnTo>
                  <a:lnTo>
                    <a:pt x="870" y="416"/>
                  </a:lnTo>
                  <a:lnTo>
                    <a:pt x="870" y="414"/>
                  </a:lnTo>
                  <a:lnTo>
                    <a:pt x="873" y="413"/>
                  </a:lnTo>
                  <a:lnTo>
                    <a:pt x="874" y="393"/>
                  </a:lnTo>
                  <a:lnTo>
                    <a:pt x="873" y="390"/>
                  </a:lnTo>
                  <a:lnTo>
                    <a:pt x="868" y="390"/>
                  </a:lnTo>
                  <a:lnTo>
                    <a:pt x="864" y="393"/>
                  </a:lnTo>
                  <a:lnTo>
                    <a:pt x="861" y="395"/>
                  </a:lnTo>
                  <a:lnTo>
                    <a:pt x="864" y="387"/>
                  </a:lnTo>
                  <a:lnTo>
                    <a:pt x="873" y="384"/>
                  </a:lnTo>
                  <a:lnTo>
                    <a:pt x="876" y="386"/>
                  </a:lnTo>
                  <a:lnTo>
                    <a:pt x="876" y="380"/>
                  </a:lnTo>
                  <a:lnTo>
                    <a:pt x="862" y="366"/>
                  </a:lnTo>
                  <a:lnTo>
                    <a:pt x="855" y="366"/>
                  </a:lnTo>
                  <a:lnTo>
                    <a:pt x="852" y="362"/>
                  </a:lnTo>
                  <a:lnTo>
                    <a:pt x="861" y="363"/>
                  </a:lnTo>
                  <a:lnTo>
                    <a:pt x="855" y="356"/>
                  </a:lnTo>
                  <a:lnTo>
                    <a:pt x="883" y="372"/>
                  </a:lnTo>
                  <a:lnTo>
                    <a:pt x="886" y="377"/>
                  </a:lnTo>
                  <a:lnTo>
                    <a:pt x="887" y="383"/>
                  </a:lnTo>
                  <a:lnTo>
                    <a:pt x="890" y="386"/>
                  </a:lnTo>
                  <a:lnTo>
                    <a:pt x="893" y="384"/>
                  </a:lnTo>
                  <a:lnTo>
                    <a:pt x="895" y="345"/>
                  </a:lnTo>
                  <a:lnTo>
                    <a:pt x="886" y="333"/>
                  </a:lnTo>
                  <a:lnTo>
                    <a:pt x="882" y="335"/>
                  </a:lnTo>
                  <a:lnTo>
                    <a:pt x="879" y="333"/>
                  </a:lnTo>
                  <a:lnTo>
                    <a:pt x="876" y="330"/>
                  </a:lnTo>
                  <a:lnTo>
                    <a:pt x="870" y="330"/>
                  </a:lnTo>
                  <a:lnTo>
                    <a:pt x="870" y="327"/>
                  </a:lnTo>
                  <a:lnTo>
                    <a:pt x="883" y="326"/>
                  </a:lnTo>
                  <a:lnTo>
                    <a:pt x="886" y="324"/>
                  </a:lnTo>
                  <a:lnTo>
                    <a:pt x="890" y="323"/>
                  </a:lnTo>
                  <a:lnTo>
                    <a:pt x="890" y="320"/>
                  </a:lnTo>
                  <a:lnTo>
                    <a:pt x="887" y="312"/>
                  </a:lnTo>
                  <a:lnTo>
                    <a:pt x="883" y="311"/>
                  </a:lnTo>
                  <a:lnTo>
                    <a:pt x="877" y="312"/>
                  </a:lnTo>
                  <a:lnTo>
                    <a:pt x="870" y="306"/>
                  </a:lnTo>
                  <a:lnTo>
                    <a:pt x="877" y="317"/>
                  </a:lnTo>
                  <a:lnTo>
                    <a:pt x="873" y="315"/>
                  </a:lnTo>
                  <a:lnTo>
                    <a:pt x="870" y="311"/>
                  </a:lnTo>
                  <a:lnTo>
                    <a:pt x="867" y="309"/>
                  </a:lnTo>
                  <a:lnTo>
                    <a:pt x="868" y="315"/>
                  </a:lnTo>
                  <a:lnTo>
                    <a:pt x="864" y="314"/>
                  </a:lnTo>
                  <a:lnTo>
                    <a:pt x="862" y="311"/>
                  </a:lnTo>
                  <a:lnTo>
                    <a:pt x="859" y="311"/>
                  </a:lnTo>
                  <a:lnTo>
                    <a:pt x="859" y="302"/>
                  </a:lnTo>
                  <a:lnTo>
                    <a:pt x="859" y="297"/>
                  </a:lnTo>
                  <a:lnTo>
                    <a:pt x="849" y="299"/>
                  </a:lnTo>
                  <a:lnTo>
                    <a:pt x="844" y="296"/>
                  </a:lnTo>
                  <a:lnTo>
                    <a:pt x="846" y="294"/>
                  </a:lnTo>
                  <a:lnTo>
                    <a:pt x="856" y="296"/>
                  </a:lnTo>
                  <a:lnTo>
                    <a:pt x="853" y="294"/>
                  </a:lnTo>
                  <a:lnTo>
                    <a:pt x="856" y="291"/>
                  </a:lnTo>
                  <a:lnTo>
                    <a:pt x="852" y="290"/>
                  </a:lnTo>
                  <a:lnTo>
                    <a:pt x="850" y="285"/>
                  </a:lnTo>
                  <a:lnTo>
                    <a:pt x="847" y="285"/>
                  </a:lnTo>
                  <a:lnTo>
                    <a:pt x="846" y="290"/>
                  </a:lnTo>
                  <a:lnTo>
                    <a:pt x="846" y="285"/>
                  </a:lnTo>
                  <a:lnTo>
                    <a:pt x="841" y="278"/>
                  </a:lnTo>
                  <a:lnTo>
                    <a:pt x="846" y="273"/>
                  </a:lnTo>
                  <a:lnTo>
                    <a:pt x="847" y="270"/>
                  </a:lnTo>
                  <a:lnTo>
                    <a:pt x="852" y="269"/>
                  </a:lnTo>
                  <a:lnTo>
                    <a:pt x="858" y="281"/>
                  </a:lnTo>
                  <a:lnTo>
                    <a:pt x="864" y="276"/>
                  </a:lnTo>
                  <a:lnTo>
                    <a:pt x="867" y="272"/>
                  </a:lnTo>
                  <a:lnTo>
                    <a:pt x="873" y="269"/>
                  </a:lnTo>
                  <a:lnTo>
                    <a:pt x="859" y="266"/>
                  </a:lnTo>
                  <a:lnTo>
                    <a:pt x="861" y="263"/>
                  </a:lnTo>
                  <a:lnTo>
                    <a:pt x="873" y="264"/>
                  </a:lnTo>
                  <a:lnTo>
                    <a:pt x="876" y="263"/>
                  </a:lnTo>
                  <a:lnTo>
                    <a:pt x="874" y="261"/>
                  </a:lnTo>
                  <a:lnTo>
                    <a:pt x="859" y="257"/>
                  </a:lnTo>
                  <a:lnTo>
                    <a:pt x="892" y="261"/>
                  </a:lnTo>
                  <a:lnTo>
                    <a:pt x="913" y="270"/>
                  </a:lnTo>
                  <a:lnTo>
                    <a:pt x="916" y="264"/>
                  </a:lnTo>
                  <a:lnTo>
                    <a:pt x="916" y="232"/>
                  </a:lnTo>
                  <a:lnTo>
                    <a:pt x="916" y="230"/>
                  </a:lnTo>
                  <a:lnTo>
                    <a:pt x="913" y="232"/>
                  </a:lnTo>
                  <a:lnTo>
                    <a:pt x="907" y="227"/>
                  </a:lnTo>
                  <a:lnTo>
                    <a:pt x="904" y="230"/>
                  </a:lnTo>
                  <a:lnTo>
                    <a:pt x="904" y="236"/>
                  </a:lnTo>
                  <a:lnTo>
                    <a:pt x="902" y="238"/>
                  </a:lnTo>
                  <a:lnTo>
                    <a:pt x="898" y="236"/>
                  </a:lnTo>
                  <a:lnTo>
                    <a:pt x="898" y="230"/>
                  </a:lnTo>
                  <a:lnTo>
                    <a:pt x="890" y="226"/>
                  </a:lnTo>
                  <a:lnTo>
                    <a:pt x="877" y="224"/>
                  </a:lnTo>
                  <a:lnTo>
                    <a:pt x="883" y="223"/>
                  </a:lnTo>
                  <a:lnTo>
                    <a:pt x="883" y="220"/>
                  </a:lnTo>
                  <a:lnTo>
                    <a:pt x="876" y="217"/>
                  </a:lnTo>
                  <a:lnTo>
                    <a:pt x="879" y="217"/>
                  </a:lnTo>
                  <a:lnTo>
                    <a:pt x="879" y="212"/>
                  </a:lnTo>
                  <a:lnTo>
                    <a:pt x="883" y="214"/>
                  </a:lnTo>
                  <a:lnTo>
                    <a:pt x="876" y="206"/>
                  </a:lnTo>
                  <a:lnTo>
                    <a:pt x="874" y="205"/>
                  </a:lnTo>
                  <a:lnTo>
                    <a:pt x="877" y="199"/>
                  </a:lnTo>
                  <a:lnTo>
                    <a:pt x="882" y="202"/>
                  </a:lnTo>
                  <a:lnTo>
                    <a:pt x="890" y="202"/>
                  </a:lnTo>
                  <a:lnTo>
                    <a:pt x="899" y="211"/>
                  </a:lnTo>
                  <a:lnTo>
                    <a:pt x="904" y="208"/>
                  </a:lnTo>
                  <a:lnTo>
                    <a:pt x="902" y="202"/>
                  </a:lnTo>
                  <a:lnTo>
                    <a:pt x="899" y="197"/>
                  </a:lnTo>
                  <a:lnTo>
                    <a:pt x="877" y="185"/>
                  </a:lnTo>
                  <a:lnTo>
                    <a:pt x="877" y="181"/>
                  </a:lnTo>
                  <a:lnTo>
                    <a:pt x="874" y="179"/>
                  </a:lnTo>
                  <a:lnTo>
                    <a:pt x="871" y="182"/>
                  </a:lnTo>
                  <a:lnTo>
                    <a:pt x="862" y="203"/>
                  </a:lnTo>
                  <a:lnTo>
                    <a:pt x="858" y="203"/>
                  </a:lnTo>
                  <a:lnTo>
                    <a:pt x="856" y="197"/>
                  </a:lnTo>
                  <a:lnTo>
                    <a:pt x="861" y="178"/>
                  </a:lnTo>
                  <a:lnTo>
                    <a:pt x="864" y="172"/>
                  </a:lnTo>
                  <a:lnTo>
                    <a:pt x="865" y="169"/>
                  </a:lnTo>
                  <a:lnTo>
                    <a:pt x="864" y="164"/>
                  </a:lnTo>
                  <a:lnTo>
                    <a:pt x="871" y="125"/>
                  </a:lnTo>
                  <a:lnTo>
                    <a:pt x="867" y="127"/>
                  </a:lnTo>
                  <a:lnTo>
                    <a:pt x="865" y="124"/>
                  </a:lnTo>
                  <a:lnTo>
                    <a:pt x="870" y="124"/>
                  </a:lnTo>
                  <a:lnTo>
                    <a:pt x="870" y="115"/>
                  </a:lnTo>
                  <a:lnTo>
                    <a:pt x="868" y="112"/>
                  </a:lnTo>
                  <a:lnTo>
                    <a:pt x="870" y="110"/>
                  </a:lnTo>
                  <a:lnTo>
                    <a:pt x="873" y="110"/>
                  </a:lnTo>
                  <a:lnTo>
                    <a:pt x="879" y="106"/>
                  </a:lnTo>
                  <a:lnTo>
                    <a:pt x="883" y="107"/>
                  </a:lnTo>
                  <a:lnTo>
                    <a:pt x="889" y="101"/>
                  </a:lnTo>
                  <a:lnTo>
                    <a:pt x="887" y="83"/>
                  </a:lnTo>
                  <a:lnTo>
                    <a:pt x="889" y="83"/>
                  </a:lnTo>
                  <a:lnTo>
                    <a:pt x="892" y="82"/>
                  </a:lnTo>
                  <a:lnTo>
                    <a:pt x="893" y="83"/>
                  </a:lnTo>
                  <a:lnTo>
                    <a:pt x="893" y="76"/>
                  </a:lnTo>
                  <a:lnTo>
                    <a:pt x="896" y="71"/>
                  </a:lnTo>
                  <a:lnTo>
                    <a:pt x="899" y="70"/>
                  </a:lnTo>
                  <a:lnTo>
                    <a:pt x="899" y="76"/>
                  </a:lnTo>
                  <a:lnTo>
                    <a:pt x="902" y="65"/>
                  </a:lnTo>
                  <a:lnTo>
                    <a:pt x="893" y="64"/>
                  </a:lnTo>
                  <a:lnTo>
                    <a:pt x="890" y="80"/>
                  </a:lnTo>
                  <a:lnTo>
                    <a:pt x="893" y="55"/>
                  </a:lnTo>
                  <a:lnTo>
                    <a:pt x="892" y="53"/>
                  </a:lnTo>
                  <a:lnTo>
                    <a:pt x="895" y="32"/>
                  </a:lnTo>
                  <a:lnTo>
                    <a:pt x="898" y="25"/>
                  </a:lnTo>
                  <a:lnTo>
                    <a:pt x="901" y="22"/>
                  </a:lnTo>
                  <a:lnTo>
                    <a:pt x="911" y="26"/>
                  </a:lnTo>
                  <a:lnTo>
                    <a:pt x="919" y="23"/>
                  </a:lnTo>
                  <a:lnTo>
                    <a:pt x="923" y="16"/>
                  </a:lnTo>
                  <a:lnTo>
                    <a:pt x="923" y="11"/>
                  </a:lnTo>
                  <a:lnTo>
                    <a:pt x="926" y="7"/>
                  </a:lnTo>
                  <a:lnTo>
                    <a:pt x="928" y="1"/>
                  </a:lnTo>
                  <a:lnTo>
                    <a:pt x="928" y="0"/>
                  </a:lnTo>
                  <a:lnTo>
                    <a:pt x="893" y="0"/>
                  </a:lnTo>
                  <a:lnTo>
                    <a:pt x="887" y="7"/>
                  </a:lnTo>
                  <a:lnTo>
                    <a:pt x="885" y="14"/>
                  </a:lnTo>
                  <a:lnTo>
                    <a:pt x="885" y="19"/>
                  </a:lnTo>
                  <a:lnTo>
                    <a:pt x="889" y="20"/>
                  </a:lnTo>
                  <a:lnTo>
                    <a:pt x="883" y="23"/>
                  </a:lnTo>
                  <a:lnTo>
                    <a:pt x="880" y="16"/>
                  </a:lnTo>
                  <a:lnTo>
                    <a:pt x="877" y="14"/>
                  </a:lnTo>
                  <a:lnTo>
                    <a:pt x="880" y="6"/>
                  </a:lnTo>
                  <a:lnTo>
                    <a:pt x="880" y="3"/>
                  </a:lnTo>
                  <a:lnTo>
                    <a:pt x="879" y="0"/>
                  </a:lnTo>
                  <a:lnTo>
                    <a:pt x="138" y="0"/>
                  </a:lnTo>
                  <a:lnTo>
                    <a:pt x="132" y="6"/>
                  </a:lnTo>
                  <a:close/>
                </a:path>
              </a:pathLst>
            </a:custGeom>
            <a:grpFill/>
            <a:ln w="1905">
              <a:noFill/>
              <a:round/>
              <a:headEnd/>
              <a:tailEnd/>
            </a:ln>
          </p:spPr>
          <p:txBody>
            <a:bodyPr/>
            <a:lstStyle/>
            <a:p>
              <a:endParaRPr lang="en-GB">
                <a:solidFill>
                  <a:srgbClr val="000000"/>
                </a:solidFill>
                <a:latin typeface="Arial"/>
              </a:endParaRPr>
            </a:p>
          </p:txBody>
        </p:sp>
        <p:sp>
          <p:nvSpPr>
            <p:cNvPr id="260" name="Freeform 256"/>
            <p:cNvSpPr>
              <a:spLocks/>
            </p:cNvSpPr>
            <p:nvPr/>
          </p:nvSpPr>
          <p:spPr bwMode="auto">
            <a:xfrm>
              <a:off x="1579" y="2516"/>
              <a:ext cx="5" cy="6"/>
            </a:xfrm>
            <a:custGeom>
              <a:avLst/>
              <a:gdLst>
                <a:gd name="T0" fmla="*/ 2 w 5"/>
                <a:gd name="T1" fmla="*/ 3 h 6"/>
                <a:gd name="T2" fmla="*/ 0 w 5"/>
                <a:gd name="T3" fmla="*/ 0 h 6"/>
                <a:gd name="T4" fmla="*/ 0 w 5"/>
                <a:gd name="T5" fmla="*/ 3 h 6"/>
                <a:gd name="T6" fmla="*/ 2 w 5"/>
                <a:gd name="T7" fmla="*/ 5 h 6"/>
                <a:gd name="T8" fmla="*/ 5 w 5"/>
                <a:gd name="T9" fmla="*/ 6 h 6"/>
                <a:gd name="T10" fmla="*/ 5 w 5"/>
                <a:gd name="T11" fmla="*/ 5 h 6"/>
                <a:gd name="T12" fmla="*/ 3 w 5"/>
                <a:gd name="T13" fmla="*/ 5 h 6"/>
                <a:gd name="T14" fmla="*/ 2 w 5"/>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6"/>
                <a:gd name="T26" fmla="*/ 5 w 5"/>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6">
                  <a:moveTo>
                    <a:pt x="2" y="3"/>
                  </a:moveTo>
                  <a:lnTo>
                    <a:pt x="0" y="0"/>
                  </a:lnTo>
                  <a:lnTo>
                    <a:pt x="0" y="3"/>
                  </a:lnTo>
                  <a:lnTo>
                    <a:pt x="2" y="5"/>
                  </a:lnTo>
                  <a:lnTo>
                    <a:pt x="5" y="6"/>
                  </a:lnTo>
                  <a:lnTo>
                    <a:pt x="5" y="5"/>
                  </a:lnTo>
                  <a:lnTo>
                    <a:pt x="3" y="5"/>
                  </a:lnTo>
                  <a:lnTo>
                    <a:pt x="2" y="3"/>
                  </a:lnTo>
                  <a:close/>
                </a:path>
              </a:pathLst>
            </a:custGeom>
            <a:grpFill/>
            <a:ln w="1905">
              <a:noFill/>
              <a:round/>
              <a:headEnd/>
              <a:tailEnd/>
            </a:ln>
          </p:spPr>
          <p:txBody>
            <a:bodyPr/>
            <a:lstStyle/>
            <a:p>
              <a:endParaRPr lang="en-GB">
                <a:solidFill>
                  <a:srgbClr val="000000"/>
                </a:solidFill>
                <a:latin typeface="Arial"/>
              </a:endParaRPr>
            </a:p>
          </p:txBody>
        </p:sp>
        <p:sp>
          <p:nvSpPr>
            <p:cNvPr id="261" name="Freeform 257"/>
            <p:cNvSpPr>
              <a:spLocks/>
            </p:cNvSpPr>
            <p:nvPr/>
          </p:nvSpPr>
          <p:spPr bwMode="auto">
            <a:xfrm>
              <a:off x="1590" y="2518"/>
              <a:ext cx="4" cy="4"/>
            </a:xfrm>
            <a:custGeom>
              <a:avLst/>
              <a:gdLst>
                <a:gd name="T0" fmla="*/ 1 w 4"/>
                <a:gd name="T1" fmla="*/ 1 h 4"/>
                <a:gd name="T2" fmla="*/ 0 w 4"/>
                <a:gd name="T3" fmla="*/ 0 h 4"/>
                <a:gd name="T4" fmla="*/ 1 w 4"/>
                <a:gd name="T5" fmla="*/ 1 h 4"/>
                <a:gd name="T6" fmla="*/ 3 w 4"/>
                <a:gd name="T7" fmla="*/ 3 h 4"/>
                <a:gd name="T8" fmla="*/ 3 w 4"/>
                <a:gd name="T9" fmla="*/ 4 h 4"/>
                <a:gd name="T10" fmla="*/ 4 w 4"/>
                <a:gd name="T11" fmla="*/ 4 h 4"/>
                <a:gd name="T12" fmla="*/ 4 w 4"/>
                <a:gd name="T13" fmla="*/ 3 h 4"/>
                <a:gd name="T14" fmla="*/ 3 w 4"/>
                <a:gd name="T15" fmla="*/ 1 h 4"/>
                <a:gd name="T16" fmla="*/ 1 w 4"/>
                <a:gd name="T17" fmla="*/ 1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1"/>
                  </a:moveTo>
                  <a:lnTo>
                    <a:pt x="0" y="0"/>
                  </a:lnTo>
                  <a:lnTo>
                    <a:pt x="1" y="1"/>
                  </a:lnTo>
                  <a:lnTo>
                    <a:pt x="3" y="3"/>
                  </a:lnTo>
                  <a:lnTo>
                    <a:pt x="3" y="4"/>
                  </a:lnTo>
                  <a:lnTo>
                    <a:pt x="4" y="4"/>
                  </a:lnTo>
                  <a:lnTo>
                    <a:pt x="4" y="3"/>
                  </a:lnTo>
                  <a:lnTo>
                    <a:pt x="3" y="1"/>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262" name="Freeform 258"/>
            <p:cNvSpPr>
              <a:spLocks/>
            </p:cNvSpPr>
            <p:nvPr/>
          </p:nvSpPr>
          <p:spPr bwMode="auto">
            <a:xfrm>
              <a:off x="1718" y="2536"/>
              <a:ext cx="5" cy="3"/>
            </a:xfrm>
            <a:custGeom>
              <a:avLst/>
              <a:gdLst>
                <a:gd name="T0" fmla="*/ 5 w 5"/>
                <a:gd name="T1" fmla="*/ 0 h 3"/>
                <a:gd name="T2" fmla="*/ 3 w 5"/>
                <a:gd name="T3" fmla="*/ 0 h 3"/>
                <a:gd name="T4" fmla="*/ 0 w 5"/>
                <a:gd name="T5" fmla="*/ 1 h 3"/>
                <a:gd name="T6" fmla="*/ 2 w 5"/>
                <a:gd name="T7" fmla="*/ 3 h 3"/>
                <a:gd name="T8" fmla="*/ 3 w 5"/>
                <a:gd name="T9" fmla="*/ 1 h 3"/>
                <a:gd name="T10" fmla="*/ 5 w 5"/>
                <a:gd name="T11" fmla="*/ 0 h 3"/>
                <a:gd name="T12" fmla="*/ 0 60000 65536"/>
                <a:gd name="T13" fmla="*/ 0 60000 65536"/>
                <a:gd name="T14" fmla="*/ 0 60000 65536"/>
                <a:gd name="T15" fmla="*/ 0 60000 65536"/>
                <a:gd name="T16" fmla="*/ 0 60000 65536"/>
                <a:gd name="T17" fmla="*/ 0 60000 65536"/>
                <a:gd name="T18" fmla="*/ 0 w 5"/>
                <a:gd name="T19" fmla="*/ 0 h 3"/>
                <a:gd name="T20" fmla="*/ 5 w 5"/>
                <a:gd name="T21" fmla="*/ 3 h 3"/>
              </a:gdLst>
              <a:ahLst/>
              <a:cxnLst>
                <a:cxn ang="T12">
                  <a:pos x="T0" y="T1"/>
                </a:cxn>
                <a:cxn ang="T13">
                  <a:pos x="T2" y="T3"/>
                </a:cxn>
                <a:cxn ang="T14">
                  <a:pos x="T4" y="T5"/>
                </a:cxn>
                <a:cxn ang="T15">
                  <a:pos x="T6" y="T7"/>
                </a:cxn>
                <a:cxn ang="T16">
                  <a:pos x="T8" y="T9"/>
                </a:cxn>
                <a:cxn ang="T17">
                  <a:pos x="T10" y="T11"/>
                </a:cxn>
              </a:cxnLst>
              <a:rect l="T18" t="T19" r="T20" b="T21"/>
              <a:pathLst>
                <a:path w="5" h="3">
                  <a:moveTo>
                    <a:pt x="5" y="0"/>
                  </a:moveTo>
                  <a:lnTo>
                    <a:pt x="3" y="0"/>
                  </a:lnTo>
                  <a:lnTo>
                    <a:pt x="0" y="1"/>
                  </a:lnTo>
                  <a:lnTo>
                    <a:pt x="2" y="3"/>
                  </a:lnTo>
                  <a:lnTo>
                    <a:pt x="3" y="1"/>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263" name="Freeform 259"/>
            <p:cNvSpPr>
              <a:spLocks/>
            </p:cNvSpPr>
            <p:nvPr/>
          </p:nvSpPr>
          <p:spPr bwMode="auto">
            <a:xfrm>
              <a:off x="1700" y="2545"/>
              <a:ext cx="15" cy="12"/>
            </a:xfrm>
            <a:custGeom>
              <a:avLst/>
              <a:gdLst>
                <a:gd name="T0" fmla="*/ 15 w 15"/>
                <a:gd name="T1" fmla="*/ 0 h 12"/>
                <a:gd name="T2" fmla="*/ 14 w 15"/>
                <a:gd name="T3" fmla="*/ 1 h 12"/>
                <a:gd name="T4" fmla="*/ 14 w 15"/>
                <a:gd name="T5" fmla="*/ 4 h 12"/>
                <a:gd name="T6" fmla="*/ 14 w 15"/>
                <a:gd name="T7" fmla="*/ 7 h 12"/>
                <a:gd name="T8" fmla="*/ 15 w 15"/>
                <a:gd name="T9" fmla="*/ 7 h 12"/>
                <a:gd name="T10" fmla="*/ 14 w 15"/>
                <a:gd name="T11" fmla="*/ 10 h 12"/>
                <a:gd name="T12" fmla="*/ 12 w 15"/>
                <a:gd name="T13" fmla="*/ 12 h 12"/>
                <a:gd name="T14" fmla="*/ 0 w 15"/>
                <a:gd name="T15" fmla="*/ 12 h 12"/>
                <a:gd name="T16" fmla="*/ 5 w 15"/>
                <a:gd name="T17" fmla="*/ 9 h 12"/>
                <a:gd name="T18" fmla="*/ 6 w 15"/>
                <a:gd name="T19" fmla="*/ 7 h 12"/>
                <a:gd name="T20" fmla="*/ 6 w 15"/>
                <a:gd name="T21" fmla="*/ 4 h 12"/>
                <a:gd name="T22" fmla="*/ 6 w 15"/>
                <a:gd name="T23" fmla="*/ 3 h 12"/>
                <a:gd name="T24" fmla="*/ 5 w 15"/>
                <a:gd name="T25" fmla="*/ 3 h 12"/>
                <a:gd name="T26" fmla="*/ 3 w 15"/>
                <a:gd name="T27" fmla="*/ 1 h 12"/>
                <a:gd name="T28" fmla="*/ 5 w 15"/>
                <a:gd name="T29" fmla="*/ 1 h 12"/>
                <a:gd name="T30" fmla="*/ 6 w 15"/>
                <a:gd name="T31" fmla="*/ 0 h 12"/>
                <a:gd name="T32" fmla="*/ 15 w 15"/>
                <a:gd name="T33" fmla="*/ 0 h 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
                <a:gd name="T52" fmla="*/ 0 h 12"/>
                <a:gd name="T53" fmla="*/ 15 w 15"/>
                <a:gd name="T54" fmla="*/ 12 h 1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 h="12">
                  <a:moveTo>
                    <a:pt x="15" y="0"/>
                  </a:moveTo>
                  <a:lnTo>
                    <a:pt x="14" y="1"/>
                  </a:lnTo>
                  <a:lnTo>
                    <a:pt x="14" y="4"/>
                  </a:lnTo>
                  <a:lnTo>
                    <a:pt x="14" y="7"/>
                  </a:lnTo>
                  <a:lnTo>
                    <a:pt x="15" y="7"/>
                  </a:lnTo>
                  <a:lnTo>
                    <a:pt x="14" y="10"/>
                  </a:lnTo>
                  <a:lnTo>
                    <a:pt x="12" y="12"/>
                  </a:lnTo>
                  <a:lnTo>
                    <a:pt x="0" y="12"/>
                  </a:lnTo>
                  <a:lnTo>
                    <a:pt x="5" y="9"/>
                  </a:lnTo>
                  <a:lnTo>
                    <a:pt x="6" y="7"/>
                  </a:lnTo>
                  <a:lnTo>
                    <a:pt x="6" y="4"/>
                  </a:lnTo>
                  <a:lnTo>
                    <a:pt x="6" y="3"/>
                  </a:lnTo>
                  <a:lnTo>
                    <a:pt x="5" y="3"/>
                  </a:lnTo>
                  <a:lnTo>
                    <a:pt x="3" y="1"/>
                  </a:lnTo>
                  <a:lnTo>
                    <a:pt x="5" y="1"/>
                  </a:lnTo>
                  <a:lnTo>
                    <a:pt x="6" y="0"/>
                  </a:lnTo>
                  <a:lnTo>
                    <a:pt x="15" y="0"/>
                  </a:lnTo>
                  <a:close/>
                </a:path>
              </a:pathLst>
            </a:custGeom>
            <a:grpFill/>
            <a:ln w="1905">
              <a:noFill/>
              <a:round/>
              <a:headEnd/>
              <a:tailEnd/>
            </a:ln>
          </p:spPr>
          <p:txBody>
            <a:bodyPr/>
            <a:lstStyle/>
            <a:p>
              <a:endParaRPr lang="en-GB">
                <a:solidFill>
                  <a:srgbClr val="000000"/>
                </a:solidFill>
                <a:latin typeface="Arial"/>
              </a:endParaRPr>
            </a:p>
          </p:txBody>
        </p:sp>
        <p:sp>
          <p:nvSpPr>
            <p:cNvPr id="264" name="Freeform 260"/>
            <p:cNvSpPr>
              <a:spLocks/>
            </p:cNvSpPr>
            <p:nvPr/>
          </p:nvSpPr>
          <p:spPr bwMode="auto">
            <a:xfrm>
              <a:off x="1894" y="2718"/>
              <a:ext cx="10" cy="8"/>
            </a:xfrm>
            <a:custGeom>
              <a:avLst/>
              <a:gdLst>
                <a:gd name="T0" fmla="*/ 3 w 10"/>
                <a:gd name="T1" fmla="*/ 0 h 8"/>
                <a:gd name="T2" fmla="*/ 0 w 10"/>
                <a:gd name="T3" fmla="*/ 2 h 8"/>
                <a:gd name="T4" fmla="*/ 0 w 10"/>
                <a:gd name="T5" fmla="*/ 3 h 8"/>
                <a:gd name="T6" fmla="*/ 1 w 10"/>
                <a:gd name="T7" fmla="*/ 6 h 8"/>
                <a:gd name="T8" fmla="*/ 7 w 10"/>
                <a:gd name="T9" fmla="*/ 8 h 8"/>
                <a:gd name="T10" fmla="*/ 9 w 10"/>
                <a:gd name="T11" fmla="*/ 8 h 8"/>
                <a:gd name="T12" fmla="*/ 10 w 10"/>
                <a:gd name="T13" fmla="*/ 5 h 8"/>
                <a:gd name="T14" fmla="*/ 7 w 10"/>
                <a:gd name="T15" fmla="*/ 3 h 8"/>
                <a:gd name="T16" fmla="*/ 6 w 10"/>
                <a:gd name="T17" fmla="*/ 3 h 8"/>
                <a:gd name="T18" fmla="*/ 3 w 10"/>
                <a:gd name="T19" fmla="*/ 2 h 8"/>
                <a:gd name="T20" fmla="*/ 3 w 10"/>
                <a:gd name="T21" fmla="*/ 0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8"/>
                <a:gd name="T35" fmla="*/ 10 w 10"/>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8">
                  <a:moveTo>
                    <a:pt x="3" y="0"/>
                  </a:moveTo>
                  <a:lnTo>
                    <a:pt x="0" y="2"/>
                  </a:lnTo>
                  <a:lnTo>
                    <a:pt x="0" y="3"/>
                  </a:lnTo>
                  <a:lnTo>
                    <a:pt x="1" y="6"/>
                  </a:lnTo>
                  <a:lnTo>
                    <a:pt x="7" y="8"/>
                  </a:lnTo>
                  <a:lnTo>
                    <a:pt x="9" y="8"/>
                  </a:lnTo>
                  <a:lnTo>
                    <a:pt x="10" y="5"/>
                  </a:lnTo>
                  <a:lnTo>
                    <a:pt x="7" y="3"/>
                  </a:lnTo>
                  <a:lnTo>
                    <a:pt x="6" y="3"/>
                  </a:lnTo>
                  <a:lnTo>
                    <a:pt x="3"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265" name="Freeform 261"/>
            <p:cNvSpPr>
              <a:spLocks/>
            </p:cNvSpPr>
            <p:nvPr/>
          </p:nvSpPr>
          <p:spPr bwMode="auto">
            <a:xfrm>
              <a:off x="1904" y="2724"/>
              <a:ext cx="6" cy="5"/>
            </a:xfrm>
            <a:custGeom>
              <a:avLst/>
              <a:gdLst>
                <a:gd name="T0" fmla="*/ 6 w 6"/>
                <a:gd name="T1" fmla="*/ 3 h 5"/>
                <a:gd name="T2" fmla="*/ 5 w 6"/>
                <a:gd name="T3" fmla="*/ 5 h 5"/>
                <a:gd name="T4" fmla="*/ 2 w 6"/>
                <a:gd name="T5" fmla="*/ 5 h 5"/>
                <a:gd name="T6" fmla="*/ 0 w 6"/>
                <a:gd name="T7" fmla="*/ 5 h 5"/>
                <a:gd name="T8" fmla="*/ 0 w 6"/>
                <a:gd name="T9" fmla="*/ 3 h 5"/>
                <a:gd name="T10" fmla="*/ 2 w 6"/>
                <a:gd name="T11" fmla="*/ 3 h 5"/>
                <a:gd name="T12" fmla="*/ 3 w 6"/>
                <a:gd name="T13" fmla="*/ 2 h 5"/>
                <a:gd name="T14" fmla="*/ 5 w 6"/>
                <a:gd name="T15" fmla="*/ 0 h 5"/>
                <a:gd name="T16" fmla="*/ 6 w 6"/>
                <a:gd name="T17" fmla="*/ 2 h 5"/>
                <a:gd name="T18" fmla="*/ 6 w 6"/>
                <a:gd name="T19" fmla="*/ 3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5"/>
                <a:gd name="T32" fmla="*/ 6 w 6"/>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5">
                  <a:moveTo>
                    <a:pt x="6" y="3"/>
                  </a:moveTo>
                  <a:lnTo>
                    <a:pt x="5" y="5"/>
                  </a:lnTo>
                  <a:lnTo>
                    <a:pt x="2" y="5"/>
                  </a:lnTo>
                  <a:lnTo>
                    <a:pt x="0" y="5"/>
                  </a:lnTo>
                  <a:lnTo>
                    <a:pt x="0" y="3"/>
                  </a:lnTo>
                  <a:lnTo>
                    <a:pt x="2" y="3"/>
                  </a:lnTo>
                  <a:lnTo>
                    <a:pt x="3" y="2"/>
                  </a:lnTo>
                  <a:lnTo>
                    <a:pt x="5" y="0"/>
                  </a:lnTo>
                  <a:lnTo>
                    <a:pt x="6" y="2"/>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266" name="Freeform 262"/>
            <p:cNvSpPr>
              <a:spLocks/>
            </p:cNvSpPr>
            <p:nvPr/>
          </p:nvSpPr>
          <p:spPr bwMode="auto">
            <a:xfrm>
              <a:off x="1891" y="2729"/>
              <a:ext cx="35" cy="27"/>
            </a:xfrm>
            <a:custGeom>
              <a:avLst/>
              <a:gdLst>
                <a:gd name="T0" fmla="*/ 35 w 35"/>
                <a:gd name="T1" fmla="*/ 3 h 27"/>
                <a:gd name="T2" fmla="*/ 34 w 35"/>
                <a:gd name="T3" fmla="*/ 12 h 27"/>
                <a:gd name="T4" fmla="*/ 28 w 35"/>
                <a:gd name="T5" fmla="*/ 19 h 27"/>
                <a:gd name="T6" fmla="*/ 21 w 35"/>
                <a:gd name="T7" fmla="*/ 24 h 27"/>
                <a:gd name="T8" fmla="*/ 12 w 35"/>
                <a:gd name="T9" fmla="*/ 27 h 27"/>
                <a:gd name="T10" fmla="*/ 10 w 35"/>
                <a:gd name="T11" fmla="*/ 27 h 27"/>
                <a:gd name="T12" fmla="*/ 4 w 35"/>
                <a:gd name="T13" fmla="*/ 27 h 27"/>
                <a:gd name="T14" fmla="*/ 1 w 35"/>
                <a:gd name="T15" fmla="*/ 25 h 27"/>
                <a:gd name="T16" fmla="*/ 1 w 35"/>
                <a:gd name="T17" fmla="*/ 24 h 27"/>
                <a:gd name="T18" fmla="*/ 0 w 35"/>
                <a:gd name="T19" fmla="*/ 4 h 27"/>
                <a:gd name="T20" fmla="*/ 1 w 35"/>
                <a:gd name="T21" fmla="*/ 3 h 27"/>
                <a:gd name="T22" fmla="*/ 4 w 35"/>
                <a:gd name="T23" fmla="*/ 1 h 27"/>
                <a:gd name="T24" fmla="*/ 7 w 35"/>
                <a:gd name="T25" fmla="*/ 0 h 27"/>
                <a:gd name="T26" fmla="*/ 13 w 35"/>
                <a:gd name="T27" fmla="*/ 0 h 27"/>
                <a:gd name="T28" fmla="*/ 16 w 35"/>
                <a:gd name="T29" fmla="*/ 1 h 27"/>
                <a:gd name="T30" fmla="*/ 28 w 35"/>
                <a:gd name="T31" fmla="*/ 0 h 27"/>
                <a:gd name="T32" fmla="*/ 32 w 35"/>
                <a:gd name="T33" fmla="*/ 0 h 27"/>
                <a:gd name="T34" fmla="*/ 32 w 35"/>
                <a:gd name="T35" fmla="*/ 1 h 27"/>
                <a:gd name="T36" fmla="*/ 34 w 35"/>
                <a:gd name="T37" fmla="*/ 1 h 27"/>
                <a:gd name="T38" fmla="*/ 34 w 35"/>
                <a:gd name="T39" fmla="*/ 3 h 27"/>
                <a:gd name="T40" fmla="*/ 35 w 35"/>
                <a:gd name="T41" fmla="*/ 3 h 2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5"/>
                <a:gd name="T64" fmla="*/ 0 h 27"/>
                <a:gd name="T65" fmla="*/ 35 w 35"/>
                <a:gd name="T66" fmla="*/ 27 h 2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5" h="27">
                  <a:moveTo>
                    <a:pt x="35" y="3"/>
                  </a:moveTo>
                  <a:lnTo>
                    <a:pt x="34" y="12"/>
                  </a:lnTo>
                  <a:lnTo>
                    <a:pt x="28" y="19"/>
                  </a:lnTo>
                  <a:lnTo>
                    <a:pt x="21" y="24"/>
                  </a:lnTo>
                  <a:lnTo>
                    <a:pt x="12" y="27"/>
                  </a:lnTo>
                  <a:lnTo>
                    <a:pt x="10" y="27"/>
                  </a:lnTo>
                  <a:lnTo>
                    <a:pt x="4" y="27"/>
                  </a:lnTo>
                  <a:lnTo>
                    <a:pt x="1" y="25"/>
                  </a:lnTo>
                  <a:lnTo>
                    <a:pt x="1" y="24"/>
                  </a:lnTo>
                  <a:lnTo>
                    <a:pt x="0" y="4"/>
                  </a:lnTo>
                  <a:lnTo>
                    <a:pt x="1" y="3"/>
                  </a:lnTo>
                  <a:lnTo>
                    <a:pt x="4" y="1"/>
                  </a:lnTo>
                  <a:lnTo>
                    <a:pt x="7" y="0"/>
                  </a:lnTo>
                  <a:lnTo>
                    <a:pt x="13" y="0"/>
                  </a:lnTo>
                  <a:lnTo>
                    <a:pt x="16" y="1"/>
                  </a:lnTo>
                  <a:lnTo>
                    <a:pt x="28" y="0"/>
                  </a:lnTo>
                  <a:lnTo>
                    <a:pt x="32" y="0"/>
                  </a:lnTo>
                  <a:lnTo>
                    <a:pt x="32" y="1"/>
                  </a:lnTo>
                  <a:lnTo>
                    <a:pt x="34" y="1"/>
                  </a:lnTo>
                  <a:lnTo>
                    <a:pt x="34" y="3"/>
                  </a:lnTo>
                  <a:lnTo>
                    <a:pt x="35" y="3"/>
                  </a:lnTo>
                  <a:close/>
                </a:path>
              </a:pathLst>
            </a:custGeom>
            <a:grpFill/>
            <a:ln w="1905">
              <a:noFill/>
              <a:round/>
              <a:headEnd/>
              <a:tailEnd/>
            </a:ln>
          </p:spPr>
          <p:txBody>
            <a:bodyPr/>
            <a:lstStyle/>
            <a:p>
              <a:endParaRPr lang="en-GB">
                <a:solidFill>
                  <a:srgbClr val="000000"/>
                </a:solidFill>
                <a:latin typeface="Arial"/>
              </a:endParaRPr>
            </a:p>
          </p:txBody>
        </p:sp>
        <p:sp>
          <p:nvSpPr>
            <p:cNvPr id="267" name="Freeform 263"/>
            <p:cNvSpPr>
              <a:spLocks/>
            </p:cNvSpPr>
            <p:nvPr/>
          </p:nvSpPr>
          <p:spPr bwMode="auto">
            <a:xfrm>
              <a:off x="1882" y="2726"/>
              <a:ext cx="9" cy="12"/>
            </a:xfrm>
            <a:custGeom>
              <a:avLst/>
              <a:gdLst>
                <a:gd name="T0" fmla="*/ 9 w 9"/>
                <a:gd name="T1" fmla="*/ 4 h 12"/>
                <a:gd name="T2" fmla="*/ 9 w 9"/>
                <a:gd name="T3" fmla="*/ 6 h 12"/>
                <a:gd name="T4" fmla="*/ 6 w 9"/>
                <a:gd name="T5" fmla="*/ 7 h 12"/>
                <a:gd name="T6" fmla="*/ 6 w 9"/>
                <a:gd name="T7" fmla="*/ 9 h 12"/>
                <a:gd name="T8" fmla="*/ 3 w 9"/>
                <a:gd name="T9" fmla="*/ 12 h 12"/>
                <a:gd name="T10" fmla="*/ 1 w 9"/>
                <a:gd name="T11" fmla="*/ 12 h 12"/>
                <a:gd name="T12" fmla="*/ 1 w 9"/>
                <a:gd name="T13" fmla="*/ 10 h 12"/>
                <a:gd name="T14" fmla="*/ 0 w 9"/>
                <a:gd name="T15" fmla="*/ 9 h 12"/>
                <a:gd name="T16" fmla="*/ 0 w 9"/>
                <a:gd name="T17" fmla="*/ 7 h 12"/>
                <a:gd name="T18" fmla="*/ 1 w 9"/>
                <a:gd name="T19" fmla="*/ 4 h 12"/>
                <a:gd name="T20" fmla="*/ 3 w 9"/>
                <a:gd name="T21" fmla="*/ 3 h 12"/>
                <a:gd name="T22" fmla="*/ 3 w 9"/>
                <a:gd name="T23" fmla="*/ 1 h 12"/>
                <a:gd name="T24" fmla="*/ 4 w 9"/>
                <a:gd name="T25" fmla="*/ 1 h 12"/>
                <a:gd name="T26" fmla="*/ 6 w 9"/>
                <a:gd name="T27" fmla="*/ 1 h 12"/>
                <a:gd name="T28" fmla="*/ 6 w 9"/>
                <a:gd name="T29" fmla="*/ 0 h 12"/>
                <a:gd name="T30" fmla="*/ 9 w 9"/>
                <a:gd name="T31" fmla="*/ 0 h 12"/>
                <a:gd name="T32" fmla="*/ 9 w 9"/>
                <a:gd name="T33" fmla="*/ 1 h 12"/>
                <a:gd name="T34" fmla="*/ 6 w 9"/>
                <a:gd name="T35" fmla="*/ 1 h 12"/>
                <a:gd name="T36" fmla="*/ 6 w 9"/>
                <a:gd name="T37" fmla="*/ 3 h 12"/>
                <a:gd name="T38" fmla="*/ 6 w 9"/>
                <a:gd name="T39" fmla="*/ 4 h 12"/>
                <a:gd name="T40" fmla="*/ 7 w 9"/>
                <a:gd name="T41" fmla="*/ 3 h 12"/>
                <a:gd name="T42" fmla="*/ 9 w 9"/>
                <a:gd name="T43" fmla="*/ 4 h 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
                <a:gd name="T67" fmla="*/ 0 h 12"/>
                <a:gd name="T68" fmla="*/ 9 w 9"/>
                <a:gd name="T69" fmla="*/ 12 h 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 h="12">
                  <a:moveTo>
                    <a:pt x="9" y="4"/>
                  </a:moveTo>
                  <a:lnTo>
                    <a:pt x="9" y="6"/>
                  </a:lnTo>
                  <a:lnTo>
                    <a:pt x="6" y="7"/>
                  </a:lnTo>
                  <a:lnTo>
                    <a:pt x="6" y="9"/>
                  </a:lnTo>
                  <a:lnTo>
                    <a:pt x="3" y="12"/>
                  </a:lnTo>
                  <a:lnTo>
                    <a:pt x="1" y="12"/>
                  </a:lnTo>
                  <a:lnTo>
                    <a:pt x="1" y="10"/>
                  </a:lnTo>
                  <a:lnTo>
                    <a:pt x="0" y="9"/>
                  </a:lnTo>
                  <a:lnTo>
                    <a:pt x="0" y="7"/>
                  </a:lnTo>
                  <a:lnTo>
                    <a:pt x="1" y="4"/>
                  </a:lnTo>
                  <a:lnTo>
                    <a:pt x="3" y="3"/>
                  </a:lnTo>
                  <a:lnTo>
                    <a:pt x="3" y="1"/>
                  </a:lnTo>
                  <a:lnTo>
                    <a:pt x="4" y="1"/>
                  </a:lnTo>
                  <a:lnTo>
                    <a:pt x="6" y="1"/>
                  </a:lnTo>
                  <a:lnTo>
                    <a:pt x="6" y="0"/>
                  </a:lnTo>
                  <a:lnTo>
                    <a:pt x="9" y="0"/>
                  </a:lnTo>
                  <a:lnTo>
                    <a:pt x="9" y="1"/>
                  </a:lnTo>
                  <a:lnTo>
                    <a:pt x="6" y="1"/>
                  </a:lnTo>
                  <a:lnTo>
                    <a:pt x="6" y="3"/>
                  </a:lnTo>
                  <a:lnTo>
                    <a:pt x="6" y="4"/>
                  </a:lnTo>
                  <a:lnTo>
                    <a:pt x="7" y="3"/>
                  </a:lnTo>
                  <a:lnTo>
                    <a:pt x="9" y="4"/>
                  </a:lnTo>
                  <a:close/>
                </a:path>
              </a:pathLst>
            </a:custGeom>
            <a:grpFill/>
            <a:ln w="1905">
              <a:noFill/>
              <a:round/>
              <a:headEnd/>
              <a:tailEnd/>
            </a:ln>
          </p:spPr>
          <p:txBody>
            <a:bodyPr/>
            <a:lstStyle/>
            <a:p>
              <a:endParaRPr lang="en-GB">
                <a:solidFill>
                  <a:srgbClr val="000000"/>
                </a:solidFill>
                <a:latin typeface="Arial"/>
              </a:endParaRPr>
            </a:p>
          </p:txBody>
        </p:sp>
        <p:sp>
          <p:nvSpPr>
            <p:cNvPr id="268" name="Freeform 264"/>
            <p:cNvSpPr>
              <a:spLocks/>
            </p:cNvSpPr>
            <p:nvPr/>
          </p:nvSpPr>
          <p:spPr bwMode="auto">
            <a:xfrm>
              <a:off x="1898" y="2717"/>
              <a:ext cx="3" cy="3"/>
            </a:xfrm>
            <a:custGeom>
              <a:avLst/>
              <a:gdLst>
                <a:gd name="T0" fmla="*/ 2 w 3"/>
                <a:gd name="T1" fmla="*/ 0 h 3"/>
                <a:gd name="T2" fmla="*/ 3 w 3"/>
                <a:gd name="T3" fmla="*/ 1 h 3"/>
                <a:gd name="T4" fmla="*/ 2 w 3"/>
                <a:gd name="T5" fmla="*/ 3 h 3"/>
                <a:gd name="T6" fmla="*/ 0 w 3"/>
                <a:gd name="T7" fmla="*/ 3 h 3"/>
                <a:gd name="T8" fmla="*/ 0 w 3"/>
                <a:gd name="T9" fmla="*/ 1 h 3"/>
                <a:gd name="T10" fmla="*/ 2 w 3"/>
                <a:gd name="T11" fmla="*/ 1 h 3"/>
                <a:gd name="T12" fmla="*/ 2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2" y="0"/>
                  </a:moveTo>
                  <a:lnTo>
                    <a:pt x="3" y="1"/>
                  </a:lnTo>
                  <a:lnTo>
                    <a:pt x="2" y="3"/>
                  </a:lnTo>
                  <a:lnTo>
                    <a:pt x="0" y="3"/>
                  </a:lnTo>
                  <a:lnTo>
                    <a:pt x="0" y="1"/>
                  </a:lnTo>
                  <a:lnTo>
                    <a:pt x="2"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269" name="Freeform 265"/>
            <p:cNvSpPr>
              <a:spLocks/>
            </p:cNvSpPr>
            <p:nvPr/>
          </p:nvSpPr>
          <p:spPr bwMode="auto">
            <a:xfrm>
              <a:off x="1892" y="2724"/>
              <a:ext cx="3" cy="3"/>
            </a:xfrm>
            <a:custGeom>
              <a:avLst/>
              <a:gdLst>
                <a:gd name="T0" fmla="*/ 3 w 3"/>
                <a:gd name="T1" fmla="*/ 0 h 3"/>
                <a:gd name="T2" fmla="*/ 3 w 3"/>
                <a:gd name="T3" fmla="*/ 2 h 3"/>
                <a:gd name="T4" fmla="*/ 3 w 3"/>
                <a:gd name="T5" fmla="*/ 3 h 3"/>
                <a:gd name="T6" fmla="*/ 2 w 3"/>
                <a:gd name="T7" fmla="*/ 3 h 3"/>
                <a:gd name="T8" fmla="*/ 0 w 3"/>
                <a:gd name="T9" fmla="*/ 2 h 3"/>
                <a:gd name="T10" fmla="*/ 3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3" y="0"/>
                  </a:moveTo>
                  <a:lnTo>
                    <a:pt x="3" y="2"/>
                  </a:lnTo>
                  <a:lnTo>
                    <a:pt x="3" y="3"/>
                  </a:lnTo>
                  <a:lnTo>
                    <a:pt x="2" y="3"/>
                  </a:lnTo>
                  <a:lnTo>
                    <a:pt x="0"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270" name="Freeform 266"/>
            <p:cNvSpPr>
              <a:spLocks/>
            </p:cNvSpPr>
            <p:nvPr/>
          </p:nvSpPr>
          <p:spPr bwMode="auto">
            <a:xfrm>
              <a:off x="2711" y="1444"/>
              <a:ext cx="9" cy="26"/>
            </a:xfrm>
            <a:custGeom>
              <a:avLst/>
              <a:gdLst>
                <a:gd name="T0" fmla="*/ 6 w 9"/>
                <a:gd name="T1" fmla="*/ 0 h 26"/>
                <a:gd name="T2" fmla="*/ 4 w 9"/>
                <a:gd name="T3" fmla="*/ 2 h 26"/>
                <a:gd name="T4" fmla="*/ 3 w 9"/>
                <a:gd name="T5" fmla="*/ 3 h 26"/>
                <a:gd name="T6" fmla="*/ 1 w 9"/>
                <a:gd name="T7" fmla="*/ 5 h 26"/>
                <a:gd name="T8" fmla="*/ 3 w 9"/>
                <a:gd name="T9" fmla="*/ 5 h 26"/>
                <a:gd name="T10" fmla="*/ 3 w 9"/>
                <a:gd name="T11" fmla="*/ 8 h 26"/>
                <a:gd name="T12" fmla="*/ 4 w 9"/>
                <a:gd name="T13" fmla="*/ 9 h 26"/>
                <a:gd name="T14" fmla="*/ 0 w 9"/>
                <a:gd name="T15" fmla="*/ 14 h 26"/>
                <a:gd name="T16" fmla="*/ 1 w 9"/>
                <a:gd name="T17" fmla="*/ 15 h 26"/>
                <a:gd name="T18" fmla="*/ 3 w 9"/>
                <a:gd name="T19" fmla="*/ 15 h 26"/>
                <a:gd name="T20" fmla="*/ 4 w 9"/>
                <a:gd name="T21" fmla="*/ 14 h 26"/>
                <a:gd name="T22" fmla="*/ 6 w 9"/>
                <a:gd name="T23" fmla="*/ 15 h 26"/>
                <a:gd name="T24" fmla="*/ 4 w 9"/>
                <a:gd name="T25" fmla="*/ 26 h 26"/>
                <a:gd name="T26" fmla="*/ 9 w 9"/>
                <a:gd name="T27" fmla="*/ 21 h 26"/>
                <a:gd name="T28" fmla="*/ 9 w 9"/>
                <a:gd name="T29" fmla="*/ 12 h 26"/>
                <a:gd name="T30" fmla="*/ 9 w 9"/>
                <a:gd name="T31" fmla="*/ 8 h 26"/>
                <a:gd name="T32" fmla="*/ 6 w 9"/>
                <a:gd name="T33" fmla="*/ 5 h 26"/>
                <a:gd name="T34" fmla="*/ 6 w 9"/>
                <a:gd name="T35" fmla="*/ 0 h 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
                <a:gd name="T55" fmla="*/ 0 h 26"/>
                <a:gd name="T56" fmla="*/ 9 w 9"/>
                <a:gd name="T57" fmla="*/ 26 h 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 h="26">
                  <a:moveTo>
                    <a:pt x="6" y="0"/>
                  </a:moveTo>
                  <a:lnTo>
                    <a:pt x="4" y="2"/>
                  </a:lnTo>
                  <a:lnTo>
                    <a:pt x="3" y="3"/>
                  </a:lnTo>
                  <a:lnTo>
                    <a:pt x="1" y="5"/>
                  </a:lnTo>
                  <a:lnTo>
                    <a:pt x="3" y="5"/>
                  </a:lnTo>
                  <a:lnTo>
                    <a:pt x="3" y="8"/>
                  </a:lnTo>
                  <a:lnTo>
                    <a:pt x="4" y="9"/>
                  </a:lnTo>
                  <a:lnTo>
                    <a:pt x="0" y="14"/>
                  </a:lnTo>
                  <a:lnTo>
                    <a:pt x="1" y="15"/>
                  </a:lnTo>
                  <a:lnTo>
                    <a:pt x="3" y="15"/>
                  </a:lnTo>
                  <a:lnTo>
                    <a:pt x="4" y="14"/>
                  </a:lnTo>
                  <a:lnTo>
                    <a:pt x="6" y="15"/>
                  </a:lnTo>
                  <a:lnTo>
                    <a:pt x="4" y="26"/>
                  </a:lnTo>
                  <a:lnTo>
                    <a:pt x="9" y="21"/>
                  </a:lnTo>
                  <a:lnTo>
                    <a:pt x="9" y="12"/>
                  </a:lnTo>
                  <a:lnTo>
                    <a:pt x="9" y="8"/>
                  </a:lnTo>
                  <a:lnTo>
                    <a:pt x="6" y="5"/>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271" name="Freeform 267"/>
            <p:cNvSpPr>
              <a:spLocks/>
            </p:cNvSpPr>
            <p:nvPr/>
          </p:nvSpPr>
          <p:spPr bwMode="auto">
            <a:xfrm>
              <a:off x="2621" y="1516"/>
              <a:ext cx="15" cy="23"/>
            </a:xfrm>
            <a:custGeom>
              <a:avLst/>
              <a:gdLst>
                <a:gd name="T0" fmla="*/ 14 w 15"/>
                <a:gd name="T1" fmla="*/ 0 h 23"/>
                <a:gd name="T2" fmla="*/ 12 w 15"/>
                <a:gd name="T3" fmla="*/ 0 h 23"/>
                <a:gd name="T4" fmla="*/ 5 w 15"/>
                <a:gd name="T5" fmla="*/ 6 h 23"/>
                <a:gd name="T6" fmla="*/ 5 w 15"/>
                <a:gd name="T7" fmla="*/ 8 h 23"/>
                <a:gd name="T8" fmla="*/ 5 w 15"/>
                <a:gd name="T9" fmla="*/ 9 h 23"/>
                <a:gd name="T10" fmla="*/ 3 w 15"/>
                <a:gd name="T11" fmla="*/ 9 h 23"/>
                <a:gd name="T12" fmla="*/ 0 w 15"/>
                <a:gd name="T13" fmla="*/ 8 h 23"/>
                <a:gd name="T14" fmla="*/ 0 w 15"/>
                <a:gd name="T15" fmla="*/ 11 h 23"/>
                <a:gd name="T16" fmla="*/ 0 w 15"/>
                <a:gd name="T17" fmla="*/ 15 h 23"/>
                <a:gd name="T18" fmla="*/ 2 w 15"/>
                <a:gd name="T19" fmla="*/ 18 h 23"/>
                <a:gd name="T20" fmla="*/ 0 w 15"/>
                <a:gd name="T21" fmla="*/ 20 h 23"/>
                <a:gd name="T22" fmla="*/ 0 w 15"/>
                <a:gd name="T23" fmla="*/ 21 h 23"/>
                <a:gd name="T24" fmla="*/ 0 w 15"/>
                <a:gd name="T25" fmla="*/ 23 h 23"/>
                <a:gd name="T26" fmla="*/ 3 w 15"/>
                <a:gd name="T27" fmla="*/ 21 h 23"/>
                <a:gd name="T28" fmla="*/ 5 w 15"/>
                <a:gd name="T29" fmla="*/ 20 h 23"/>
                <a:gd name="T30" fmla="*/ 5 w 15"/>
                <a:gd name="T31" fmla="*/ 18 h 23"/>
                <a:gd name="T32" fmla="*/ 6 w 15"/>
                <a:gd name="T33" fmla="*/ 17 h 23"/>
                <a:gd name="T34" fmla="*/ 8 w 15"/>
                <a:gd name="T35" fmla="*/ 17 h 23"/>
                <a:gd name="T36" fmla="*/ 11 w 15"/>
                <a:gd name="T37" fmla="*/ 15 h 23"/>
                <a:gd name="T38" fmla="*/ 11 w 15"/>
                <a:gd name="T39" fmla="*/ 12 h 23"/>
                <a:gd name="T40" fmla="*/ 11 w 15"/>
                <a:gd name="T41" fmla="*/ 11 h 23"/>
                <a:gd name="T42" fmla="*/ 11 w 15"/>
                <a:gd name="T43" fmla="*/ 9 h 23"/>
                <a:gd name="T44" fmla="*/ 14 w 15"/>
                <a:gd name="T45" fmla="*/ 9 h 23"/>
                <a:gd name="T46" fmla="*/ 15 w 15"/>
                <a:gd name="T47" fmla="*/ 8 h 23"/>
                <a:gd name="T48" fmla="*/ 14 w 15"/>
                <a:gd name="T49" fmla="*/ 8 h 23"/>
                <a:gd name="T50" fmla="*/ 12 w 15"/>
                <a:gd name="T51" fmla="*/ 6 h 23"/>
                <a:gd name="T52" fmla="*/ 14 w 15"/>
                <a:gd name="T53" fmla="*/ 0 h 2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
                <a:gd name="T82" fmla="*/ 0 h 23"/>
                <a:gd name="T83" fmla="*/ 15 w 15"/>
                <a:gd name="T84" fmla="*/ 23 h 2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 h="23">
                  <a:moveTo>
                    <a:pt x="14" y="0"/>
                  </a:moveTo>
                  <a:lnTo>
                    <a:pt x="12" y="0"/>
                  </a:lnTo>
                  <a:lnTo>
                    <a:pt x="5" y="6"/>
                  </a:lnTo>
                  <a:lnTo>
                    <a:pt x="5" y="8"/>
                  </a:lnTo>
                  <a:lnTo>
                    <a:pt x="5" y="9"/>
                  </a:lnTo>
                  <a:lnTo>
                    <a:pt x="3" y="9"/>
                  </a:lnTo>
                  <a:lnTo>
                    <a:pt x="0" y="8"/>
                  </a:lnTo>
                  <a:lnTo>
                    <a:pt x="0" y="11"/>
                  </a:lnTo>
                  <a:lnTo>
                    <a:pt x="0" y="15"/>
                  </a:lnTo>
                  <a:lnTo>
                    <a:pt x="2" y="18"/>
                  </a:lnTo>
                  <a:lnTo>
                    <a:pt x="0" y="20"/>
                  </a:lnTo>
                  <a:lnTo>
                    <a:pt x="0" y="21"/>
                  </a:lnTo>
                  <a:lnTo>
                    <a:pt x="0" y="23"/>
                  </a:lnTo>
                  <a:lnTo>
                    <a:pt x="3" y="21"/>
                  </a:lnTo>
                  <a:lnTo>
                    <a:pt x="5" y="20"/>
                  </a:lnTo>
                  <a:lnTo>
                    <a:pt x="5" y="18"/>
                  </a:lnTo>
                  <a:lnTo>
                    <a:pt x="6" y="17"/>
                  </a:lnTo>
                  <a:lnTo>
                    <a:pt x="8" y="17"/>
                  </a:lnTo>
                  <a:lnTo>
                    <a:pt x="11" y="15"/>
                  </a:lnTo>
                  <a:lnTo>
                    <a:pt x="11" y="12"/>
                  </a:lnTo>
                  <a:lnTo>
                    <a:pt x="11" y="11"/>
                  </a:lnTo>
                  <a:lnTo>
                    <a:pt x="11" y="9"/>
                  </a:lnTo>
                  <a:lnTo>
                    <a:pt x="14" y="9"/>
                  </a:lnTo>
                  <a:lnTo>
                    <a:pt x="15" y="8"/>
                  </a:lnTo>
                  <a:lnTo>
                    <a:pt x="14" y="8"/>
                  </a:lnTo>
                  <a:lnTo>
                    <a:pt x="12" y="6"/>
                  </a:lnTo>
                  <a:lnTo>
                    <a:pt x="14" y="0"/>
                  </a:lnTo>
                  <a:close/>
                </a:path>
              </a:pathLst>
            </a:custGeom>
            <a:grpFill/>
            <a:ln w="1905">
              <a:noFill/>
              <a:round/>
              <a:headEnd/>
              <a:tailEnd/>
            </a:ln>
          </p:spPr>
          <p:txBody>
            <a:bodyPr/>
            <a:lstStyle/>
            <a:p>
              <a:endParaRPr lang="en-GB">
                <a:solidFill>
                  <a:srgbClr val="000000"/>
                </a:solidFill>
                <a:latin typeface="Arial"/>
              </a:endParaRPr>
            </a:p>
          </p:txBody>
        </p:sp>
        <p:sp>
          <p:nvSpPr>
            <p:cNvPr id="272" name="Freeform 268"/>
            <p:cNvSpPr>
              <a:spLocks/>
            </p:cNvSpPr>
            <p:nvPr/>
          </p:nvSpPr>
          <p:spPr bwMode="auto">
            <a:xfrm>
              <a:off x="2614" y="1542"/>
              <a:ext cx="7" cy="4"/>
            </a:xfrm>
            <a:custGeom>
              <a:avLst/>
              <a:gdLst>
                <a:gd name="T0" fmla="*/ 6 w 7"/>
                <a:gd name="T1" fmla="*/ 1 h 4"/>
                <a:gd name="T2" fmla="*/ 7 w 7"/>
                <a:gd name="T3" fmla="*/ 0 h 4"/>
                <a:gd name="T4" fmla="*/ 4 w 7"/>
                <a:gd name="T5" fmla="*/ 0 h 4"/>
                <a:gd name="T6" fmla="*/ 0 w 7"/>
                <a:gd name="T7" fmla="*/ 1 h 4"/>
                <a:gd name="T8" fmla="*/ 3 w 7"/>
                <a:gd name="T9" fmla="*/ 4 h 4"/>
                <a:gd name="T10" fmla="*/ 6 w 7"/>
                <a:gd name="T11" fmla="*/ 4 h 4"/>
                <a:gd name="T12" fmla="*/ 6 w 7"/>
                <a:gd name="T13" fmla="*/ 1 h 4"/>
                <a:gd name="T14" fmla="*/ 0 60000 65536"/>
                <a:gd name="T15" fmla="*/ 0 60000 65536"/>
                <a:gd name="T16" fmla="*/ 0 60000 65536"/>
                <a:gd name="T17" fmla="*/ 0 60000 65536"/>
                <a:gd name="T18" fmla="*/ 0 60000 65536"/>
                <a:gd name="T19" fmla="*/ 0 60000 65536"/>
                <a:gd name="T20" fmla="*/ 0 60000 65536"/>
                <a:gd name="T21" fmla="*/ 0 w 7"/>
                <a:gd name="T22" fmla="*/ 0 h 4"/>
                <a:gd name="T23" fmla="*/ 7 w 7"/>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4">
                  <a:moveTo>
                    <a:pt x="6" y="1"/>
                  </a:moveTo>
                  <a:lnTo>
                    <a:pt x="7" y="0"/>
                  </a:lnTo>
                  <a:lnTo>
                    <a:pt x="4" y="0"/>
                  </a:lnTo>
                  <a:lnTo>
                    <a:pt x="0" y="1"/>
                  </a:lnTo>
                  <a:lnTo>
                    <a:pt x="3" y="4"/>
                  </a:lnTo>
                  <a:lnTo>
                    <a:pt x="6" y="4"/>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273" name="Freeform 269"/>
            <p:cNvSpPr>
              <a:spLocks/>
            </p:cNvSpPr>
            <p:nvPr/>
          </p:nvSpPr>
          <p:spPr bwMode="auto">
            <a:xfrm>
              <a:off x="2684" y="1494"/>
              <a:ext cx="10" cy="7"/>
            </a:xfrm>
            <a:custGeom>
              <a:avLst/>
              <a:gdLst>
                <a:gd name="T0" fmla="*/ 9 w 10"/>
                <a:gd name="T1" fmla="*/ 6 h 7"/>
                <a:gd name="T2" fmla="*/ 10 w 10"/>
                <a:gd name="T3" fmla="*/ 6 h 7"/>
                <a:gd name="T4" fmla="*/ 9 w 10"/>
                <a:gd name="T5" fmla="*/ 4 h 7"/>
                <a:gd name="T6" fmla="*/ 3 w 10"/>
                <a:gd name="T7" fmla="*/ 4 h 7"/>
                <a:gd name="T8" fmla="*/ 3 w 10"/>
                <a:gd name="T9" fmla="*/ 1 h 7"/>
                <a:gd name="T10" fmla="*/ 1 w 10"/>
                <a:gd name="T11" fmla="*/ 0 h 7"/>
                <a:gd name="T12" fmla="*/ 0 w 10"/>
                <a:gd name="T13" fmla="*/ 0 h 7"/>
                <a:gd name="T14" fmla="*/ 0 w 10"/>
                <a:gd name="T15" fmla="*/ 4 h 7"/>
                <a:gd name="T16" fmla="*/ 1 w 10"/>
                <a:gd name="T17" fmla="*/ 6 h 7"/>
                <a:gd name="T18" fmla="*/ 6 w 10"/>
                <a:gd name="T19" fmla="*/ 6 h 7"/>
                <a:gd name="T20" fmla="*/ 9 w 10"/>
                <a:gd name="T21" fmla="*/ 7 h 7"/>
                <a:gd name="T22" fmla="*/ 9 w 10"/>
                <a:gd name="T23" fmla="*/ 6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7"/>
                <a:gd name="T38" fmla="*/ 10 w 10"/>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7">
                  <a:moveTo>
                    <a:pt x="9" y="6"/>
                  </a:moveTo>
                  <a:lnTo>
                    <a:pt x="10" y="6"/>
                  </a:lnTo>
                  <a:lnTo>
                    <a:pt x="9" y="4"/>
                  </a:lnTo>
                  <a:lnTo>
                    <a:pt x="3" y="4"/>
                  </a:lnTo>
                  <a:lnTo>
                    <a:pt x="3" y="1"/>
                  </a:lnTo>
                  <a:lnTo>
                    <a:pt x="1" y="0"/>
                  </a:lnTo>
                  <a:lnTo>
                    <a:pt x="0" y="0"/>
                  </a:lnTo>
                  <a:lnTo>
                    <a:pt x="0" y="4"/>
                  </a:lnTo>
                  <a:lnTo>
                    <a:pt x="1" y="6"/>
                  </a:lnTo>
                  <a:lnTo>
                    <a:pt x="6" y="6"/>
                  </a:lnTo>
                  <a:lnTo>
                    <a:pt x="9" y="7"/>
                  </a:lnTo>
                  <a:lnTo>
                    <a:pt x="9" y="6"/>
                  </a:lnTo>
                  <a:close/>
                </a:path>
              </a:pathLst>
            </a:custGeom>
            <a:grpFill/>
            <a:ln w="1905">
              <a:noFill/>
              <a:round/>
              <a:headEnd/>
              <a:tailEnd/>
            </a:ln>
          </p:spPr>
          <p:txBody>
            <a:bodyPr/>
            <a:lstStyle/>
            <a:p>
              <a:endParaRPr lang="en-GB">
                <a:solidFill>
                  <a:srgbClr val="000000"/>
                </a:solidFill>
                <a:latin typeface="Arial"/>
              </a:endParaRPr>
            </a:p>
          </p:txBody>
        </p:sp>
        <p:sp>
          <p:nvSpPr>
            <p:cNvPr id="274" name="Freeform 270"/>
            <p:cNvSpPr>
              <a:spLocks/>
            </p:cNvSpPr>
            <p:nvPr/>
          </p:nvSpPr>
          <p:spPr bwMode="auto">
            <a:xfrm>
              <a:off x="2682" y="1501"/>
              <a:ext cx="3" cy="3"/>
            </a:xfrm>
            <a:custGeom>
              <a:avLst/>
              <a:gdLst>
                <a:gd name="T0" fmla="*/ 3 w 3"/>
                <a:gd name="T1" fmla="*/ 3 h 3"/>
                <a:gd name="T2" fmla="*/ 3 w 3"/>
                <a:gd name="T3" fmla="*/ 2 h 3"/>
                <a:gd name="T4" fmla="*/ 2 w 3"/>
                <a:gd name="T5" fmla="*/ 0 h 3"/>
                <a:gd name="T6" fmla="*/ 0 w 3"/>
                <a:gd name="T7" fmla="*/ 0 h 3"/>
                <a:gd name="T8" fmla="*/ 0 w 3"/>
                <a:gd name="T9" fmla="*/ 2 h 3"/>
                <a:gd name="T10" fmla="*/ 2 w 3"/>
                <a:gd name="T11" fmla="*/ 3 h 3"/>
                <a:gd name="T12" fmla="*/ 3 w 3"/>
                <a:gd name="T13" fmla="*/ 3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3" y="3"/>
                  </a:moveTo>
                  <a:lnTo>
                    <a:pt x="3" y="2"/>
                  </a:lnTo>
                  <a:lnTo>
                    <a:pt x="2" y="0"/>
                  </a:lnTo>
                  <a:lnTo>
                    <a:pt x="0" y="0"/>
                  </a:lnTo>
                  <a:lnTo>
                    <a:pt x="0" y="2"/>
                  </a:lnTo>
                  <a:lnTo>
                    <a:pt x="2"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275" name="Freeform 271"/>
            <p:cNvSpPr>
              <a:spLocks/>
            </p:cNvSpPr>
            <p:nvPr/>
          </p:nvSpPr>
          <p:spPr bwMode="auto">
            <a:xfrm>
              <a:off x="2636" y="1510"/>
              <a:ext cx="132" cy="250"/>
            </a:xfrm>
            <a:custGeom>
              <a:avLst/>
              <a:gdLst>
                <a:gd name="T0" fmla="*/ 70 w 132"/>
                <a:gd name="T1" fmla="*/ 234 h 250"/>
                <a:gd name="T2" fmla="*/ 81 w 132"/>
                <a:gd name="T3" fmla="*/ 226 h 250"/>
                <a:gd name="T4" fmla="*/ 90 w 132"/>
                <a:gd name="T5" fmla="*/ 229 h 250"/>
                <a:gd name="T6" fmla="*/ 126 w 132"/>
                <a:gd name="T7" fmla="*/ 219 h 250"/>
                <a:gd name="T8" fmla="*/ 114 w 132"/>
                <a:gd name="T9" fmla="*/ 210 h 250"/>
                <a:gd name="T10" fmla="*/ 117 w 132"/>
                <a:gd name="T11" fmla="*/ 204 h 250"/>
                <a:gd name="T12" fmla="*/ 124 w 132"/>
                <a:gd name="T13" fmla="*/ 199 h 250"/>
                <a:gd name="T14" fmla="*/ 132 w 132"/>
                <a:gd name="T15" fmla="*/ 181 h 250"/>
                <a:gd name="T16" fmla="*/ 109 w 132"/>
                <a:gd name="T17" fmla="*/ 175 h 250"/>
                <a:gd name="T18" fmla="*/ 109 w 132"/>
                <a:gd name="T19" fmla="*/ 165 h 250"/>
                <a:gd name="T20" fmla="*/ 99 w 132"/>
                <a:gd name="T21" fmla="*/ 148 h 250"/>
                <a:gd name="T22" fmla="*/ 99 w 132"/>
                <a:gd name="T23" fmla="*/ 136 h 250"/>
                <a:gd name="T24" fmla="*/ 76 w 132"/>
                <a:gd name="T25" fmla="*/ 96 h 250"/>
                <a:gd name="T26" fmla="*/ 52 w 132"/>
                <a:gd name="T27" fmla="*/ 84 h 250"/>
                <a:gd name="T28" fmla="*/ 58 w 132"/>
                <a:gd name="T29" fmla="*/ 75 h 250"/>
                <a:gd name="T30" fmla="*/ 58 w 132"/>
                <a:gd name="T31" fmla="*/ 68 h 250"/>
                <a:gd name="T32" fmla="*/ 72 w 132"/>
                <a:gd name="T33" fmla="*/ 41 h 250"/>
                <a:gd name="T34" fmla="*/ 36 w 132"/>
                <a:gd name="T35" fmla="*/ 35 h 250"/>
                <a:gd name="T36" fmla="*/ 31 w 132"/>
                <a:gd name="T37" fmla="*/ 33 h 250"/>
                <a:gd name="T38" fmla="*/ 34 w 132"/>
                <a:gd name="T39" fmla="*/ 24 h 250"/>
                <a:gd name="T40" fmla="*/ 51 w 132"/>
                <a:gd name="T41" fmla="*/ 2 h 250"/>
                <a:gd name="T42" fmla="*/ 21 w 132"/>
                <a:gd name="T43" fmla="*/ 3 h 250"/>
                <a:gd name="T44" fmla="*/ 12 w 132"/>
                <a:gd name="T45" fmla="*/ 20 h 250"/>
                <a:gd name="T46" fmla="*/ 9 w 132"/>
                <a:gd name="T47" fmla="*/ 35 h 250"/>
                <a:gd name="T48" fmla="*/ 10 w 132"/>
                <a:gd name="T49" fmla="*/ 41 h 250"/>
                <a:gd name="T50" fmla="*/ 9 w 132"/>
                <a:gd name="T51" fmla="*/ 50 h 250"/>
                <a:gd name="T52" fmla="*/ 2 w 132"/>
                <a:gd name="T53" fmla="*/ 60 h 250"/>
                <a:gd name="T54" fmla="*/ 13 w 132"/>
                <a:gd name="T55" fmla="*/ 63 h 250"/>
                <a:gd name="T56" fmla="*/ 10 w 132"/>
                <a:gd name="T57" fmla="*/ 87 h 250"/>
                <a:gd name="T58" fmla="*/ 9 w 132"/>
                <a:gd name="T59" fmla="*/ 104 h 250"/>
                <a:gd name="T60" fmla="*/ 16 w 132"/>
                <a:gd name="T61" fmla="*/ 78 h 250"/>
                <a:gd name="T62" fmla="*/ 16 w 132"/>
                <a:gd name="T63" fmla="*/ 84 h 250"/>
                <a:gd name="T64" fmla="*/ 22 w 132"/>
                <a:gd name="T65" fmla="*/ 83 h 250"/>
                <a:gd name="T66" fmla="*/ 22 w 132"/>
                <a:gd name="T67" fmla="*/ 93 h 250"/>
                <a:gd name="T68" fmla="*/ 16 w 132"/>
                <a:gd name="T69" fmla="*/ 113 h 250"/>
                <a:gd name="T70" fmla="*/ 21 w 132"/>
                <a:gd name="T71" fmla="*/ 119 h 250"/>
                <a:gd name="T72" fmla="*/ 30 w 132"/>
                <a:gd name="T73" fmla="*/ 117 h 250"/>
                <a:gd name="T74" fmla="*/ 51 w 132"/>
                <a:gd name="T75" fmla="*/ 114 h 250"/>
                <a:gd name="T76" fmla="*/ 43 w 132"/>
                <a:gd name="T77" fmla="*/ 129 h 250"/>
                <a:gd name="T78" fmla="*/ 54 w 132"/>
                <a:gd name="T79" fmla="*/ 136 h 250"/>
                <a:gd name="T80" fmla="*/ 54 w 132"/>
                <a:gd name="T81" fmla="*/ 144 h 250"/>
                <a:gd name="T82" fmla="*/ 54 w 132"/>
                <a:gd name="T83" fmla="*/ 157 h 250"/>
                <a:gd name="T84" fmla="*/ 30 w 132"/>
                <a:gd name="T85" fmla="*/ 171 h 250"/>
                <a:gd name="T86" fmla="*/ 15 w 132"/>
                <a:gd name="T87" fmla="*/ 199 h 250"/>
                <a:gd name="T88" fmla="*/ 22 w 132"/>
                <a:gd name="T89" fmla="*/ 207 h 250"/>
                <a:gd name="T90" fmla="*/ 31 w 132"/>
                <a:gd name="T91" fmla="*/ 208 h 250"/>
                <a:gd name="T92" fmla="*/ 43 w 132"/>
                <a:gd name="T93" fmla="*/ 213 h 250"/>
                <a:gd name="T94" fmla="*/ 60 w 132"/>
                <a:gd name="T95" fmla="*/ 204 h 250"/>
                <a:gd name="T96" fmla="*/ 34 w 132"/>
                <a:gd name="T97" fmla="*/ 219 h 250"/>
                <a:gd name="T98" fmla="*/ 9 w 132"/>
                <a:gd name="T99" fmla="*/ 249 h 250"/>
                <a:gd name="T100" fmla="*/ 18 w 132"/>
                <a:gd name="T101" fmla="*/ 249 h 250"/>
                <a:gd name="T102" fmla="*/ 39 w 132"/>
                <a:gd name="T103" fmla="*/ 243 h 250"/>
                <a:gd name="T104" fmla="*/ 48 w 132"/>
                <a:gd name="T105" fmla="*/ 232 h 2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
                <a:gd name="T160" fmla="*/ 0 h 250"/>
                <a:gd name="T161" fmla="*/ 132 w 132"/>
                <a:gd name="T162" fmla="*/ 250 h 2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 h="250">
                  <a:moveTo>
                    <a:pt x="61" y="235"/>
                  </a:moveTo>
                  <a:lnTo>
                    <a:pt x="63" y="234"/>
                  </a:lnTo>
                  <a:lnTo>
                    <a:pt x="66" y="234"/>
                  </a:lnTo>
                  <a:lnTo>
                    <a:pt x="69" y="234"/>
                  </a:lnTo>
                  <a:lnTo>
                    <a:pt x="70" y="234"/>
                  </a:lnTo>
                  <a:lnTo>
                    <a:pt x="69" y="231"/>
                  </a:lnTo>
                  <a:lnTo>
                    <a:pt x="76" y="231"/>
                  </a:lnTo>
                  <a:lnTo>
                    <a:pt x="78" y="231"/>
                  </a:lnTo>
                  <a:lnTo>
                    <a:pt x="79" y="229"/>
                  </a:lnTo>
                  <a:lnTo>
                    <a:pt x="81" y="226"/>
                  </a:lnTo>
                  <a:lnTo>
                    <a:pt x="82" y="228"/>
                  </a:lnTo>
                  <a:lnTo>
                    <a:pt x="84" y="228"/>
                  </a:lnTo>
                  <a:lnTo>
                    <a:pt x="87" y="228"/>
                  </a:lnTo>
                  <a:lnTo>
                    <a:pt x="87" y="229"/>
                  </a:lnTo>
                  <a:lnTo>
                    <a:pt x="90" y="229"/>
                  </a:lnTo>
                  <a:lnTo>
                    <a:pt x="100" y="228"/>
                  </a:lnTo>
                  <a:lnTo>
                    <a:pt x="105" y="229"/>
                  </a:lnTo>
                  <a:lnTo>
                    <a:pt x="120" y="225"/>
                  </a:lnTo>
                  <a:lnTo>
                    <a:pt x="120" y="223"/>
                  </a:lnTo>
                  <a:lnTo>
                    <a:pt x="126" y="219"/>
                  </a:lnTo>
                  <a:lnTo>
                    <a:pt x="127" y="216"/>
                  </a:lnTo>
                  <a:lnTo>
                    <a:pt x="126" y="214"/>
                  </a:lnTo>
                  <a:lnTo>
                    <a:pt x="115" y="214"/>
                  </a:lnTo>
                  <a:lnTo>
                    <a:pt x="115" y="211"/>
                  </a:lnTo>
                  <a:lnTo>
                    <a:pt x="114" y="210"/>
                  </a:lnTo>
                  <a:lnTo>
                    <a:pt x="117" y="208"/>
                  </a:lnTo>
                  <a:lnTo>
                    <a:pt x="117" y="207"/>
                  </a:lnTo>
                  <a:lnTo>
                    <a:pt x="118" y="205"/>
                  </a:lnTo>
                  <a:lnTo>
                    <a:pt x="118" y="204"/>
                  </a:lnTo>
                  <a:lnTo>
                    <a:pt x="117" y="204"/>
                  </a:lnTo>
                  <a:lnTo>
                    <a:pt x="118" y="202"/>
                  </a:lnTo>
                  <a:lnTo>
                    <a:pt x="120" y="201"/>
                  </a:lnTo>
                  <a:lnTo>
                    <a:pt x="121" y="202"/>
                  </a:lnTo>
                  <a:lnTo>
                    <a:pt x="124" y="201"/>
                  </a:lnTo>
                  <a:lnTo>
                    <a:pt x="124" y="199"/>
                  </a:lnTo>
                  <a:lnTo>
                    <a:pt x="124" y="196"/>
                  </a:lnTo>
                  <a:lnTo>
                    <a:pt x="126" y="198"/>
                  </a:lnTo>
                  <a:lnTo>
                    <a:pt x="127" y="196"/>
                  </a:lnTo>
                  <a:lnTo>
                    <a:pt x="130" y="193"/>
                  </a:lnTo>
                  <a:lnTo>
                    <a:pt x="132" y="181"/>
                  </a:lnTo>
                  <a:lnTo>
                    <a:pt x="130" y="177"/>
                  </a:lnTo>
                  <a:lnTo>
                    <a:pt x="129" y="174"/>
                  </a:lnTo>
                  <a:lnTo>
                    <a:pt x="123" y="171"/>
                  </a:lnTo>
                  <a:lnTo>
                    <a:pt x="112" y="171"/>
                  </a:lnTo>
                  <a:lnTo>
                    <a:pt x="109" y="175"/>
                  </a:lnTo>
                  <a:lnTo>
                    <a:pt x="108" y="174"/>
                  </a:lnTo>
                  <a:lnTo>
                    <a:pt x="103" y="174"/>
                  </a:lnTo>
                  <a:lnTo>
                    <a:pt x="105" y="171"/>
                  </a:lnTo>
                  <a:lnTo>
                    <a:pt x="108" y="166"/>
                  </a:lnTo>
                  <a:lnTo>
                    <a:pt x="109" y="165"/>
                  </a:lnTo>
                  <a:lnTo>
                    <a:pt x="109" y="162"/>
                  </a:lnTo>
                  <a:lnTo>
                    <a:pt x="103" y="154"/>
                  </a:lnTo>
                  <a:lnTo>
                    <a:pt x="102" y="153"/>
                  </a:lnTo>
                  <a:lnTo>
                    <a:pt x="97" y="148"/>
                  </a:lnTo>
                  <a:lnTo>
                    <a:pt x="99" y="148"/>
                  </a:lnTo>
                  <a:lnTo>
                    <a:pt x="102" y="151"/>
                  </a:lnTo>
                  <a:lnTo>
                    <a:pt x="106" y="151"/>
                  </a:lnTo>
                  <a:lnTo>
                    <a:pt x="105" y="147"/>
                  </a:lnTo>
                  <a:lnTo>
                    <a:pt x="100" y="141"/>
                  </a:lnTo>
                  <a:lnTo>
                    <a:pt x="99" y="136"/>
                  </a:lnTo>
                  <a:lnTo>
                    <a:pt x="93" y="126"/>
                  </a:lnTo>
                  <a:lnTo>
                    <a:pt x="85" y="124"/>
                  </a:lnTo>
                  <a:lnTo>
                    <a:pt x="84" y="123"/>
                  </a:lnTo>
                  <a:lnTo>
                    <a:pt x="78" y="108"/>
                  </a:lnTo>
                  <a:lnTo>
                    <a:pt x="76" y="96"/>
                  </a:lnTo>
                  <a:lnTo>
                    <a:pt x="70" y="90"/>
                  </a:lnTo>
                  <a:lnTo>
                    <a:pt x="69" y="87"/>
                  </a:lnTo>
                  <a:lnTo>
                    <a:pt x="60" y="83"/>
                  </a:lnTo>
                  <a:lnTo>
                    <a:pt x="58" y="81"/>
                  </a:lnTo>
                  <a:lnTo>
                    <a:pt x="52" y="84"/>
                  </a:lnTo>
                  <a:lnTo>
                    <a:pt x="48" y="83"/>
                  </a:lnTo>
                  <a:lnTo>
                    <a:pt x="49" y="80"/>
                  </a:lnTo>
                  <a:lnTo>
                    <a:pt x="51" y="78"/>
                  </a:lnTo>
                  <a:lnTo>
                    <a:pt x="57" y="77"/>
                  </a:lnTo>
                  <a:lnTo>
                    <a:pt x="58" y="75"/>
                  </a:lnTo>
                  <a:lnTo>
                    <a:pt x="55" y="71"/>
                  </a:lnTo>
                  <a:lnTo>
                    <a:pt x="54" y="71"/>
                  </a:lnTo>
                  <a:lnTo>
                    <a:pt x="54" y="69"/>
                  </a:lnTo>
                  <a:lnTo>
                    <a:pt x="57" y="69"/>
                  </a:lnTo>
                  <a:lnTo>
                    <a:pt x="58" y="68"/>
                  </a:lnTo>
                  <a:lnTo>
                    <a:pt x="60" y="65"/>
                  </a:lnTo>
                  <a:lnTo>
                    <a:pt x="61" y="63"/>
                  </a:lnTo>
                  <a:lnTo>
                    <a:pt x="64" y="57"/>
                  </a:lnTo>
                  <a:lnTo>
                    <a:pt x="67" y="45"/>
                  </a:lnTo>
                  <a:lnTo>
                    <a:pt x="72" y="41"/>
                  </a:lnTo>
                  <a:lnTo>
                    <a:pt x="72" y="35"/>
                  </a:lnTo>
                  <a:lnTo>
                    <a:pt x="70" y="32"/>
                  </a:lnTo>
                  <a:lnTo>
                    <a:pt x="51" y="32"/>
                  </a:lnTo>
                  <a:lnTo>
                    <a:pt x="48" y="30"/>
                  </a:lnTo>
                  <a:lnTo>
                    <a:pt x="36" y="35"/>
                  </a:lnTo>
                  <a:lnTo>
                    <a:pt x="34" y="36"/>
                  </a:lnTo>
                  <a:lnTo>
                    <a:pt x="33" y="35"/>
                  </a:lnTo>
                  <a:lnTo>
                    <a:pt x="34" y="33"/>
                  </a:lnTo>
                  <a:lnTo>
                    <a:pt x="34" y="32"/>
                  </a:lnTo>
                  <a:lnTo>
                    <a:pt x="31" y="33"/>
                  </a:lnTo>
                  <a:lnTo>
                    <a:pt x="31" y="32"/>
                  </a:lnTo>
                  <a:lnTo>
                    <a:pt x="36" y="30"/>
                  </a:lnTo>
                  <a:lnTo>
                    <a:pt x="39" y="27"/>
                  </a:lnTo>
                  <a:lnTo>
                    <a:pt x="33" y="27"/>
                  </a:lnTo>
                  <a:lnTo>
                    <a:pt x="34" y="24"/>
                  </a:lnTo>
                  <a:lnTo>
                    <a:pt x="37" y="21"/>
                  </a:lnTo>
                  <a:lnTo>
                    <a:pt x="43" y="17"/>
                  </a:lnTo>
                  <a:lnTo>
                    <a:pt x="45" y="12"/>
                  </a:lnTo>
                  <a:lnTo>
                    <a:pt x="49" y="9"/>
                  </a:lnTo>
                  <a:lnTo>
                    <a:pt x="51" y="2"/>
                  </a:lnTo>
                  <a:lnTo>
                    <a:pt x="46" y="0"/>
                  </a:lnTo>
                  <a:lnTo>
                    <a:pt x="30" y="5"/>
                  </a:lnTo>
                  <a:lnTo>
                    <a:pt x="30" y="3"/>
                  </a:lnTo>
                  <a:lnTo>
                    <a:pt x="24" y="3"/>
                  </a:lnTo>
                  <a:lnTo>
                    <a:pt x="21" y="3"/>
                  </a:lnTo>
                  <a:lnTo>
                    <a:pt x="16" y="9"/>
                  </a:lnTo>
                  <a:lnTo>
                    <a:pt x="16" y="14"/>
                  </a:lnTo>
                  <a:lnTo>
                    <a:pt x="13" y="14"/>
                  </a:lnTo>
                  <a:lnTo>
                    <a:pt x="13" y="18"/>
                  </a:lnTo>
                  <a:lnTo>
                    <a:pt x="12" y="20"/>
                  </a:lnTo>
                  <a:lnTo>
                    <a:pt x="12" y="21"/>
                  </a:lnTo>
                  <a:lnTo>
                    <a:pt x="15" y="23"/>
                  </a:lnTo>
                  <a:lnTo>
                    <a:pt x="6" y="27"/>
                  </a:lnTo>
                  <a:lnTo>
                    <a:pt x="7" y="35"/>
                  </a:lnTo>
                  <a:lnTo>
                    <a:pt x="9" y="35"/>
                  </a:lnTo>
                  <a:lnTo>
                    <a:pt x="9" y="36"/>
                  </a:lnTo>
                  <a:lnTo>
                    <a:pt x="6" y="36"/>
                  </a:lnTo>
                  <a:lnTo>
                    <a:pt x="6" y="41"/>
                  </a:lnTo>
                  <a:lnTo>
                    <a:pt x="7" y="41"/>
                  </a:lnTo>
                  <a:lnTo>
                    <a:pt x="10" y="41"/>
                  </a:lnTo>
                  <a:lnTo>
                    <a:pt x="10" y="42"/>
                  </a:lnTo>
                  <a:lnTo>
                    <a:pt x="9" y="42"/>
                  </a:lnTo>
                  <a:lnTo>
                    <a:pt x="10" y="44"/>
                  </a:lnTo>
                  <a:lnTo>
                    <a:pt x="9" y="47"/>
                  </a:lnTo>
                  <a:lnTo>
                    <a:pt x="9" y="50"/>
                  </a:lnTo>
                  <a:lnTo>
                    <a:pt x="7" y="51"/>
                  </a:lnTo>
                  <a:lnTo>
                    <a:pt x="6" y="53"/>
                  </a:lnTo>
                  <a:lnTo>
                    <a:pt x="6" y="56"/>
                  </a:lnTo>
                  <a:lnTo>
                    <a:pt x="6" y="60"/>
                  </a:lnTo>
                  <a:lnTo>
                    <a:pt x="2" y="60"/>
                  </a:lnTo>
                  <a:lnTo>
                    <a:pt x="0" y="62"/>
                  </a:lnTo>
                  <a:lnTo>
                    <a:pt x="3" y="63"/>
                  </a:lnTo>
                  <a:lnTo>
                    <a:pt x="4" y="65"/>
                  </a:lnTo>
                  <a:lnTo>
                    <a:pt x="7" y="69"/>
                  </a:lnTo>
                  <a:lnTo>
                    <a:pt x="13" y="63"/>
                  </a:lnTo>
                  <a:lnTo>
                    <a:pt x="15" y="65"/>
                  </a:lnTo>
                  <a:lnTo>
                    <a:pt x="15" y="66"/>
                  </a:lnTo>
                  <a:lnTo>
                    <a:pt x="9" y="86"/>
                  </a:lnTo>
                  <a:lnTo>
                    <a:pt x="9" y="87"/>
                  </a:lnTo>
                  <a:lnTo>
                    <a:pt x="10" y="87"/>
                  </a:lnTo>
                  <a:lnTo>
                    <a:pt x="10" y="89"/>
                  </a:lnTo>
                  <a:lnTo>
                    <a:pt x="10" y="90"/>
                  </a:lnTo>
                  <a:lnTo>
                    <a:pt x="9" y="95"/>
                  </a:lnTo>
                  <a:lnTo>
                    <a:pt x="6" y="104"/>
                  </a:lnTo>
                  <a:lnTo>
                    <a:pt x="9" y="104"/>
                  </a:lnTo>
                  <a:lnTo>
                    <a:pt x="9" y="102"/>
                  </a:lnTo>
                  <a:lnTo>
                    <a:pt x="13" y="90"/>
                  </a:lnTo>
                  <a:lnTo>
                    <a:pt x="12" y="83"/>
                  </a:lnTo>
                  <a:lnTo>
                    <a:pt x="16" y="77"/>
                  </a:lnTo>
                  <a:lnTo>
                    <a:pt x="16" y="78"/>
                  </a:lnTo>
                  <a:lnTo>
                    <a:pt x="15" y="84"/>
                  </a:lnTo>
                  <a:lnTo>
                    <a:pt x="15" y="87"/>
                  </a:lnTo>
                  <a:lnTo>
                    <a:pt x="15" y="86"/>
                  </a:lnTo>
                  <a:lnTo>
                    <a:pt x="16" y="86"/>
                  </a:lnTo>
                  <a:lnTo>
                    <a:pt x="16" y="84"/>
                  </a:lnTo>
                  <a:lnTo>
                    <a:pt x="18" y="84"/>
                  </a:lnTo>
                  <a:lnTo>
                    <a:pt x="19" y="86"/>
                  </a:lnTo>
                  <a:lnTo>
                    <a:pt x="19" y="84"/>
                  </a:lnTo>
                  <a:lnTo>
                    <a:pt x="19" y="81"/>
                  </a:lnTo>
                  <a:lnTo>
                    <a:pt x="22" y="83"/>
                  </a:lnTo>
                  <a:lnTo>
                    <a:pt x="25" y="84"/>
                  </a:lnTo>
                  <a:lnTo>
                    <a:pt x="22" y="84"/>
                  </a:lnTo>
                  <a:lnTo>
                    <a:pt x="22" y="87"/>
                  </a:lnTo>
                  <a:lnTo>
                    <a:pt x="21" y="92"/>
                  </a:lnTo>
                  <a:lnTo>
                    <a:pt x="22" y="93"/>
                  </a:lnTo>
                  <a:lnTo>
                    <a:pt x="24" y="95"/>
                  </a:lnTo>
                  <a:lnTo>
                    <a:pt x="25" y="98"/>
                  </a:lnTo>
                  <a:lnTo>
                    <a:pt x="19" y="111"/>
                  </a:lnTo>
                  <a:lnTo>
                    <a:pt x="19" y="114"/>
                  </a:lnTo>
                  <a:lnTo>
                    <a:pt x="16" y="113"/>
                  </a:lnTo>
                  <a:lnTo>
                    <a:pt x="16" y="114"/>
                  </a:lnTo>
                  <a:lnTo>
                    <a:pt x="19" y="122"/>
                  </a:lnTo>
                  <a:lnTo>
                    <a:pt x="19" y="123"/>
                  </a:lnTo>
                  <a:lnTo>
                    <a:pt x="21" y="122"/>
                  </a:lnTo>
                  <a:lnTo>
                    <a:pt x="21" y="119"/>
                  </a:lnTo>
                  <a:lnTo>
                    <a:pt x="21" y="117"/>
                  </a:lnTo>
                  <a:lnTo>
                    <a:pt x="22" y="117"/>
                  </a:lnTo>
                  <a:lnTo>
                    <a:pt x="28" y="122"/>
                  </a:lnTo>
                  <a:lnTo>
                    <a:pt x="30" y="120"/>
                  </a:lnTo>
                  <a:lnTo>
                    <a:pt x="30" y="117"/>
                  </a:lnTo>
                  <a:lnTo>
                    <a:pt x="37" y="119"/>
                  </a:lnTo>
                  <a:lnTo>
                    <a:pt x="42" y="116"/>
                  </a:lnTo>
                  <a:lnTo>
                    <a:pt x="42" y="114"/>
                  </a:lnTo>
                  <a:lnTo>
                    <a:pt x="45" y="113"/>
                  </a:lnTo>
                  <a:lnTo>
                    <a:pt x="51" y="114"/>
                  </a:lnTo>
                  <a:lnTo>
                    <a:pt x="51" y="116"/>
                  </a:lnTo>
                  <a:lnTo>
                    <a:pt x="49" y="116"/>
                  </a:lnTo>
                  <a:lnTo>
                    <a:pt x="46" y="117"/>
                  </a:lnTo>
                  <a:lnTo>
                    <a:pt x="42" y="127"/>
                  </a:lnTo>
                  <a:lnTo>
                    <a:pt x="43" y="129"/>
                  </a:lnTo>
                  <a:lnTo>
                    <a:pt x="45" y="132"/>
                  </a:lnTo>
                  <a:lnTo>
                    <a:pt x="46" y="135"/>
                  </a:lnTo>
                  <a:lnTo>
                    <a:pt x="46" y="133"/>
                  </a:lnTo>
                  <a:lnTo>
                    <a:pt x="49" y="138"/>
                  </a:lnTo>
                  <a:lnTo>
                    <a:pt x="54" y="136"/>
                  </a:lnTo>
                  <a:lnTo>
                    <a:pt x="55" y="133"/>
                  </a:lnTo>
                  <a:lnTo>
                    <a:pt x="57" y="135"/>
                  </a:lnTo>
                  <a:lnTo>
                    <a:pt x="55" y="136"/>
                  </a:lnTo>
                  <a:lnTo>
                    <a:pt x="55" y="142"/>
                  </a:lnTo>
                  <a:lnTo>
                    <a:pt x="54" y="144"/>
                  </a:lnTo>
                  <a:lnTo>
                    <a:pt x="52" y="147"/>
                  </a:lnTo>
                  <a:lnTo>
                    <a:pt x="55" y="148"/>
                  </a:lnTo>
                  <a:lnTo>
                    <a:pt x="54" y="150"/>
                  </a:lnTo>
                  <a:lnTo>
                    <a:pt x="52" y="156"/>
                  </a:lnTo>
                  <a:lnTo>
                    <a:pt x="54" y="157"/>
                  </a:lnTo>
                  <a:lnTo>
                    <a:pt x="54" y="159"/>
                  </a:lnTo>
                  <a:lnTo>
                    <a:pt x="52" y="160"/>
                  </a:lnTo>
                  <a:lnTo>
                    <a:pt x="40" y="160"/>
                  </a:lnTo>
                  <a:lnTo>
                    <a:pt x="25" y="174"/>
                  </a:lnTo>
                  <a:lnTo>
                    <a:pt x="30" y="171"/>
                  </a:lnTo>
                  <a:lnTo>
                    <a:pt x="34" y="171"/>
                  </a:lnTo>
                  <a:lnTo>
                    <a:pt x="34" y="181"/>
                  </a:lnTo>
                  <a:lnTo>
                    <a:pt x="37" y="183"/>
                  </a:lnTo>
                  <a:lnTo>
                    <a:pt x="34" y="189"/>
                  </a:lnTo>
                  <a:lnTo>
                    <a:pt x="15" y="199"/>
                  </a:lnTo>
                  <a:lnTo>
                    <a:pt x="16" y="201"/>
                  </a:lnTo>
                  <a:lnTo>
                    <a:pt x="18" y="205"/>
                  </a:lnTo>
                  <a:lnTo>
                    <a:pt x="19" y="207"/>
                  </a:lnTo>
                  <a:lnTo>
                    <a:pt x="21" y="207"/>
                  </a:lnTo>
                  <a:lnTo>
                    <a:pt x="22" y="207"/>
                  </a:lnTo>
                  <a:lnTo>
                    <a:pt x="25" y="204"/>
                  </a:lnTo>
                  <a:lnTo>
                    <a:pt x="28" y="202"/>
                  </a:lnTo>
                  <a:lnTo>
                    <a:pt x="30" y="202"/>
                  </a:lnTo>
                  <a:lnTo>
                    <a:pt x="30" y="207"/>
                  </a:lnTo>
                  <a:lnTo>
                    <a:pt x="31" y="208"/>
                  </a:lnTo>
                  <a:lnTo>
                    <a:pt x="34" y="208"/>
                  </a:lnTo>
                  <a:lnTo>
                    <a:pt x="37" y="205"/>
                  </a:lnTo>
                  <a:lnTo>
                    <a:pt x="39" y="205"/>
                  </a:lnTo>
                  <a:lnTo>
                    <a:pt x="39" y="207"/>
                  </a:lnTo>
                  <a:lnTo>
                    <a:pt x="43" y="213"/>
                  </a:lnTo>
                  <a:lnTo>
                    <a:pt x="45" y="213"/>
                  </a:lnTo>
                  <a:lnTo>
                    <a:pt x="48" y="213"/>
                  </a:lnTo>
                  <a:lnTo>
                    <a:pt x="49" y="211"/>
                  </a:lnTo>
                  <a:lnTo>
                    <a:pt x="51" y="210"/>
                  </a:lnTo>
                  <a:lnTo>
                    <a:pt x="60" y="204"/>
                  </a:lnTo>
                  <a:lnTo>
                    <a:pt x="60" y="205"/>
                  </a:lnTo>
                  <a:lnTo>
                    <a:pt x="54" y="214"/>
                  </a:lnTo>
                  <a:lnTo>
                    <a:pt x="54" y="216"/>
                  </a:lnTo>
                  <a:lnTo>
                    <a:pt x="52" y="217"/>
                  </a:lnTo>
                  <a:lnTo>
                    <a:pt x="34" y="219"/>
                  </a:lnTo>
                  <a:lnTo>
                    <a:pt x="33" y="222"/>
                  </a:lnTo>
                  <a:lnTo>
                    <a:pt x="30" y="225"/>
                  </a:lnTo>
                  <a:lnTo>
                    <a:pt x="27" y="228"/>
                  </a:lnTo>
                  <a:lnTo>
                    <a:pt x="10" y="246"/>
                  </a:lnTo>
                  <a:lnTo>
                    <a:pt x="9" y="249"/>
                  </a:lnTo>
                  <a:lnTo>
                    <a:pt x="10" y="247"/>
                  </a:lnTo>
                  <a:lnTo>
                    <a:pt x="15" y="249"/>
                  </a:lnTo>
                  <a:lnTo>
                    <a:pt x="16" y="249"/>
                  </a:lnTo>
                  <a:lnTo>
                    <a:pt x="16" y="250"/>
                  </a:lnTo>
                  <a:lnTo>
                    <a:pt x="18" y="249"/>
                  </a:lnTo>
                  <a:lnTo>
                    <a:pt x="19" y="246"/>
                  </a:lnTo>
                  <a:lnTo>
                    <a:pt x="22" y="244"/>
                  </a:lnTo>
                  <a:lnTo>
                    <a:pt x="24" y="240"/>
                  </a:lnTo>
                  <a:lnTo>
                    <a:pt x="33" y="240"/>
                  </a:lnTo>
                  <a:lnTo>
                    <a:pt x="39" y="243"/>
                  </a:lnTo>
                  <a:lnTo>
                    <a:pt x="42" y="243"/>
                  </a:lnTo>
                  <a:lnTo>
                    <a:pt x="43" y="240"/>
                  </a:lnTo>
                  <a:lnTo>
                    <a:pt x="45" y="234"/>
                  </a:lnTo>
                  <a:lnTo>
                    <a:pt x="46" y="232"/>
                  </a:lnTo>
                  <a:lnTo>
                    <a:pt x="48" y="232"/>
                  </a:lnTo>
                  <a:lnTo>
                    <a:pt x="57" y="229"/>
                  </a:lnTo>
                  <a:lnTo>
                    <a:pt x="61" y="235"/>
                  </a:lnTo>
                  <a:close/>
                </a:path>
              </a:pathLst>
            </a:custGeom>
            <a:grpFill/>
            <a:ln w="1905">
              <a:noFill/>
              <a:round/>
              <a:headEnd/>
              <a:tailEnd/>
            </a:ln>
          </p:spPr>
          <p:txBody>
            <a:bodyPr/>
            <a:lstStyle/>
            <a:p>
              <a:endParaRPr lang="en-GB">
                <a:solidFill>
                  <a:srgbClr val="000000"/>
                </a:solidFill>
                <a:latin typeface="Arial"/>
              </a:endParaRPr>
            </a:p>
          </p:txBody>
        </p:sp>
        <p:sp>
          <p:nvSpPr>
            <p:cNvPr id="276" name="Freeform 272"/>
            <p:cNvSpPr>
              <a:spLocks/>
            </p:cNvSpPr>
            <p:nvPr/>
          </p:nvSpPr>
          <p:spPr bwMode="auto">
            <a:xfrm>
              <a:off x="2715" y="1741"/>
              <a:ext cx="6" cy="3"/>
            </a:xfrm>
            <a:custGeom>
              <a:avLst/>
              <a:gdLst>
                <a:gd name="T0" fmla="*/ 3 w 6"/>
                <a:gd name="T1" fmla="*/ 0 h 3"/>
                <a:gd name="T2" fmla="*/ 2 w 6"/>
                <a:gd name="T3" fmla="*/ 0 h 3"/>
                <a:gd name="T4" fmla="*/ 0 w 6"/>
                <a:gd name="T5" fmla="*/ 1 h 3"/>
                <a:gd name="T6" fmla="*/ 0 w 6"/>
                <a:gd name="T7" fmla="*/ 3 h 3"/>
                <a:gd name="T8" fmla="*/ 3 w 6"/>
                <a:gd name="T9" fmla="*/ 3 h 3"/>
                <a:gd name="T10" fmla="*/ 5 w 6"/>
                <a:gd name="T11" fmla="*/ 3 h 3"/>
                <a:gd name="T12" fmla="*/ 6 w 6"/>
                <a:gd name="T13" fmla="*/ 1 h 3"/>
                <a:gd name="T14" fmla="*/ 6 w 6"/>
                <a:gd name="T15" fmla="*/ 0 h 3"/>
                <a:gd name="T16" fmla="*/ 3 w 6"/>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
                <a:gd name="T29" fmla="*/ 6 w 6"/>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
                  <a:moveTo>
                    <a:pt x="3" y="0"/>
                  </a:moveTo>
                  <a:lnTo>
                    <a:pt x="2" y="0"/>
                  </a:lnTo>
                  <a:lnTo>
                    <a:pt x="0" y="1"/>
                  </a:lnTo>
                  <a:lnTo>
                    <a:pt x="0" y="3"/>
                  </a:lnTo>
                  <a:lnTo>
                    <a:pt x="3" y="3"/>
                  </a:lnTo>
                  <a:lnTo>
                    <a:pt x="5" y="3"/>
                  </a:lnTo>
                  <a:lnTo>
                    <a:pt x="6" y="1"/>
                  </a:lnTo>
                  <a:lnTo>
                    <a:pt x="6"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277" name="Freeform 273"/>
            <p:cNvSpPr>
              <a:spLocks/>
            </p:cNvSpPr>
            <p:nvPr/>
          </p:nvSpPr>
          <p:spPr bwMode="auto">
            <a:xfrm>
              <a:off x="2666" y="1667"/>
              <a:ext cx="4" cy="5"/>
            </a:xfrm>
            <a:custGeom>
              <a:avLst/>
              <a:gdLst>
                <a:gd name="T0" fmla="*/ 3 w 4"/>
                <a:gd name="T1" fmla="*/ 5 h 5"/>
                <a:gd name="T2" fmla="*/ 4 w 4"/>
                <a:gd name="T3" fmla="*/ 3 h 5"/>
                <a:gd name="T4" fmla="*/ 1 w 4"/>
                <a:gd name="T5" fmla="*/ 0 h 5"/>
                <a:gd name="T6" fmla="*/ 0 w 4"/>
                <a:gd name="T7" fmla="*/ 0 h 5"/>
                <a:gd name="T8" fmla="*/ 3 w 4"/>
                <a:gd name="T9" fmla="*/ 5 h 5"/>
                <a:gd name="T10" fmla="*/ 0 60000 65536"/>
                <a:gd name="T11" fmla="*/ 0 60000 65536"/>
                <a:gd name="T12" fmla="*/ 0 60000 65536"/>
                <a:gd name="T13" fmla="*/ 0 60000 65536"/>
                <a:gd name="T14" fmla="*/ 0 60000 65536"/>
                <a:gd name="T15" fmla="*/ 0 w 4"/>
                <a:gd name="T16" fmla="*/ 0 h 5"/>
                <a:gd name="T17" fmla="*/ 4 w 4"/>
                <a:gd name="T18" fmla="*/ 5 h 5"/>
              </a:gdLst>
              <a:ahLst/>
              <a:cxnLst>
                <a:cxn ang="T10">
                  <a:pos x="T0" y="T1"/>
                </a:cxn>
                <a:cxn ang="T11">
                  <a:pos x="T2" y="T3"/>
                </a:cxn>
                <a:cxn ang="T12">
                  <a:pos x="T4" y="T5"/>
                </a:cxn>
                <a:cxn ang="T13">
                  <a:pos x="T6" y="T7"/>
                </a:cxn>
                <a:cxn ang="T14">
                  <a:pos x="T8" y="T9"/>
                </a:cxn>
              </a:cxnLst>
              <a:rect l="T15" t="T16" r="T17" b="T18"/>
              <a:pathLst>
                <a:path w="4" h="5">
                  <a:moveTo>
                    <a:pt x="3" y="5"/>
                  </a:moveTo>
                  <a:lnTo>
                    <a:pt x="4" y="3"/>
                  </a:lnTo>
                  <a:lnTo>
                    <a:pt x="1" y="0"/>
                  </a:lnTo>
                  <a:lnTo>
                    <a:pt x="0" y="0"/>
                  </a:lnTo>
                  <a:lnTo>
                    <a:pt x="3" y="5"/>
                  </a:lnTo>
                  <a:close/>
                </a:path>
              </a:pathLst>
            </a:custGeom>
            <a:grpFill/>
            <a:ln w="1905">
              <a:noFill/>
              <a:round/>
              <a:headEnd/>
              <a:tailEnd/>
            </a:ln>
          </p:spPr>
          <p:txBody>
            <a:bodyPr/>
            <a:lstStyle/>
            <a:p>
              <a:endParaRPr lang="en-GB">
                <a:solidFill>
                  <a:srgbClr val="000000"/>
                </a:solidFill>
                <a:latin typeface="Arial"/>
              </a:endParaRPr>
            </a:p>
          </p:txBody>
        </p:sp>
        <p:sp>
          <p:nvSpPr>
            <p:cNvPr id="278" name="Freeform 274"/>
            <p:cNvSpPr>
              <a:spLocks/>
            </p:cNvSpPr>
            <p:nvPr/>
          </p:nvSpPr>
          <p:spPr bwMode="auto">
            <a:xfrm>
              <a:off x="2658" y="1640"/>
              <a:ext cx="8" cy="9"/>
            </a:xfrm>
            <a:custGeom>
              <a:avLst/>
              <a:gdLst>
                <a:gd name="T0" fmla="*/ 8 w 8"/>
                <a:gd name="T1" fmla="*/ 0 h 9"/>
                <a:gd name="T2" fmla="*/ 0 w 8"/>
                <a:gd name="T3" fmla="*/ 9 h 9"/>
                <a:gd name="T4" fmla="*/ 3 w 8"/>
                <a:gd name="T5" fmla="*/ 8 h 9"/>
                <a:gd name="T6" fmla="*/ 6 w 8"/>
                <a:gd name="T7" fmla="*/ 6 h 9"/>
                <a:gd name="T8" fmla="*/ 8 w 8"/>
                <a:gd name="T9" fmla="*/ 3 h 9"/>
                <a:gd name="T10" fmla="*/ 8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8" y="0"/>
                  </a:moveTo>
                  <a:lnTo>
                    <a:pt x="0" y="9"/>
                  </a:lnTo>
                  <a:lnTo>
                    <a:pt x="3" y="8"/>
                  </a:lnTo>
                  <a:lnTo>
                    <a:pt x="6" y="6"/>
                  </a:lnTo>
                  <a:lnTo>
                    <a:pt x="8" y="3"/>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279" name="Freeform 275"/>
            <p:cNvSpPr>
              <a:spLocks/>
            </p:cNvSpPr>
            <p:nvPr/>
          </p:nvSpPr>
          <p:spPr bwMode="auto">
            <a:xfrm>
              <a:off x="2649" y="1602"/>
              <a:ext cx="5" cy="9"/>
            </a:xfrm>
            <a:custGeom>
              <a:avLst/>
              <a:gdLst>
                <a:gd name="T0" fmla="*/ 0 w 5"/>
                <a:gd name="T1" fmla="*/ 0 h 9"/>
                <a:gd name="T2" fmla="*/ 0 w 5"/>
                <a:gd name="T3" fmla="*/ 6 h 9"/>
                <a:gd name="T4" fmla="*/ 2 w 5"/>
                <a:gd name="T5" fmla="*/ 9 h 9"/>
                <a:gd name="T6" fmla="*/ 3 w 5"/>
                <a:gd name="T7" fmla="*/ 7 h 9"/>
                <a:gd name="T8" fmla="*/ 5 w 5"/>
                <a:gd name="T9" fmla="*/ 3 h 9"/>
                <a:gd name="T10" fmla="*/ 3 w 5"/>
                <a:gd name="T11" fmla="*/ 0 h 9"/>
                <a:gd name="T12" fmla="*/ 0 w 5"/>
                <a:gd name="T13" fmla="*/ 0 h 9"/>
                <a:gd name="T14" fmla="*/ 0 60000 65536"/>
                <a:gd name="T15" fmla="*/ 0 60000 65536"/>
                <a:gd name="T16" fmla="*/ 0 60000 65536"/>
                <a:gd name="T17" fmla="*/ 0 60000 65536"/>
                <a:gd name="T18" fmla="*/ 0 60000 65536"/>
                <a:gd name="T19" fmla="*/ 0 60000 65536"/>
                <a:gd name="T20" fmla="*/ 0 60000 65536"/>
                <a:gd name="T21" fmla="*/ 0 w 5"/>
                <a:gd name="T22" fmla="*/ 0 h 9"/>
                <a:gd name="T23" fmla="*/ 5 w 5"/>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9">
                  <a:moveTo>
                    <a:pt x="0" y="0"/>
                  </a:moveTo>
                  <a:lnTo>
                    <a:pt x="0" y="6"/>
                  </a:lnTo>
                  <a:lnTo>
                    <a:pt x="2" y="9"/>
                  </a:lnTo>
                  <a:lnTo>
                    <a:pt x="3" y="7"/>
                  </a:lnTo>
                  <a:lnTo>
                    <a:pt x="5" y="3"/>
                  </a:lnTo>
                  <a:lnTo>
                    <a:pt x="3"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280" name="Freeform 276"/>
            <p:cNvSpPr>
              <a:spLocks/>
            </p:cNvSpPr>
            <p:nvPr/>
          </p:nvSpPr>
          <p:spPr bwMode="auto">
            <a:xfrm>
              <a:off x="2630" y="1596"/>
              <a:ext cx="8" cy="9"/>
            </a:xfrm>
            <a:custGeom>
              <a:avLst/>
              <a:gdLst>
                <a:gd name="T0" fmla="*/ 6 w 8"/>
                <a:gd name="T1" fmla="*/ 0 h 9"/>
                <a:gd name="T2" fmla="*/ 5 w 8"/>
                <a:gd name="T3" fmla="*/ 1 h 9"/>
                <a:gd name="T4" fmla="*/ 2 w 8"/>
                <a:gd name="T5" fmla="*/ 3 h 9"/>
                <a:gd name="T6" fmla="*/ 0 w 8"/>
                <a:gd name="T7" fmla="*/ 6 h 9"/>
                <a:gd name="T8" fmla="*/ 3 w 8"/>
                <a:gd name="T9" fmla="*/ 4 h 9"/>
                <a:gd name="T10" fmla="*/ 5 w 8"/>
                <a:gd name="T11" fmla="*/ 9 h 9"/>
                <a:gd name="T12" fmla="*/ 8 w 8"/>
                <a:gd name="T13" fmla="*/ 7 h 9"/>
                <a:gd name="T14" fmla="*/ 8 w 8"/>
                <a:gd name="T15" fmla="*/ 4 h 9"/>
                <a:gd name="T16" fmla="*/ 6 w 8"/>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9"/>
                <a:gd name="T29" fmla="*/ 8 w 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9">
                  <a:moveTo>
                    <a:pt x="6" y="0"/>
                  </a:moveTo>
                  <a:lnTo>
                    <a:pt x="5" y="1"/>
                  </a:lnTo>
                  <a:lnTo>
                    <a:pt x="2" y="3"/>
                  </a:lnTo>
                  <a:lnTo>
                    <a:pt x="0" y="6"/>
                  </a:lnTo>
                  <a:lnTo>
                    <a:pt x="3" y="4"/>
                  </a:lnTo>
                  <a:lnTo>
                    <a:pt x="5" y="9"/>
                  </a:lnTo>
                  <a:lnTo>
                    <a:pt x="8" y="7"/>
                  </a:lnTo>
                  <a:lnTo>
                    <a:pt x="8" y="4"/>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281" name="Freeform 277"/>
            <p:cNvSpPr>
              <a:spLocks/>
            </p:cNvSpPr>
            <p:nvPr/>
          </p:nvSpPr>
          <p:spPr bwMode="auto">
            <a:xfrm>
              <a:off x="2638" y="1590"/>
              <a:ext cx="5" cy="9"/>
            </a:xfrm>
            <a:custGeom>
              <a:avLst/>
              <a:gdLst>
                <a:gd name="T0" fmla="*/ 5 w 5"/>
                <a:gd name="T1" fmla="*/ 0 h 9"/>
                <a:gd name="T2" fmla="*/ 2 w 5"/>
                <a:gd name="T3" fmla="*/ 1 h 9"/>
                <a:gd name="T4" fmla="*/ 1 w 5"/>
                <a:gd name="T5" fmla="*/ 3 h 9"/>
                <a:gd name="T6" fmla="*/ 1 w 5"/>
                <a:gd name="T7" fmla="*/ 6 h 9"/>
                <a:gd name="T8" fmla="*/ 0 w 5"/>
                <a:gd name="T9" fmla="*/ 7 h 9"/>
                <a:gd name="T10" fmla="*/ 0 w 5"/>
                <a:gd name="T11" fmla="*/ 9 h 9"/>
                <a:gd name="T12" fmla="*/ 1 w 5"/>
                <a:gd name="T13" fmla="*/ 9 h 9"/>
                <a:gd name="T14" fmla="*/ 5 w 5"/>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9"/>
                <a:gd name="T26" fmla="*/ 5 w 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9">
                  <a:moveTo>
                    <a:pt x="5" y="0"/>
                  </a:moveTo>
                  <a:lnTo>
                    <a:pt x="2" y="1"/>
                  </a:lnTo>
                  <a:lnTo>
                    <a:pt x="1" y="3"/>
                  </a:lnTo>
                  <a:lnTo>
                    <a:pt x="1" y="6"/>
                  </a:lnTo>
                  <a:lnTo>
                    <a:pt x="0" y="7"/>
                  </a:lnTo>
                  <a:lnTo>
                    <a:pt x="0" y="9"/>
                  </a:lnTo>
                  <a:lnTo>
                    <a:pt x="1" y="9"/>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282" name="Freeform 278"/>
            <p:cNvSpPr>
              <a:spLocks/>
            </p:cNvSpPr>
            <p:nvPr/>
          </p:nvSpPr>
          <p:spPr bwMode="auto">
            <a:xfrm>
              <a:off x="2632" y="1575"/>
              <a:ext cx="11" cy="10"/>
            </a:xfrm>
            <a:custGeom>
              <a:avLst/>
              <a:gdLst>
                <a:gd name="T0" fmla="*/ 1 w 11"/>
                <a:gd name="T1" fmla="*/ 9 h 10"/>
                <a:gd name="T2" fmla="*/ 0 w 11"/>
                <a:gd name="T3" fmla="*/ 7 h 10"/>
                <a:gd name="T4" fmla="*/ 1 w 11"/>
                <a:gd name="T5" fmla="*/ 9 h 10"/>
                <a:gd name="T6" fmla="*/ 3 w 11"/>
                <a:gd name="T7" fmla="*/ 10 h 10"/>
                <a:gd name="T8" fmla="*/ 6 w 11"/>
                <a:gd name="T9" fmla="*/ 10 h 10"/>
                <a:gd name="T10" fmla="*/ 8 w 11"/>
                <a:gd name="T11" fmla="*/ 7 h 10"/>
                <a:gd name="T12" fmla="*/ 11 w 11"/>
                <a:gd name="T13" fmla="*/ 7 h 10"/>
                <a:gd name="T14" fmla="*/ 10 w 11"/>
                <a:gd name="T15" fmla="*/ 6 h 10"/>
                <a:gd name="T16" fmla="*/ 6 w 11"/>
                <a:gd name="T17" fmla="*/ 0 h 10"/>
                <a:gd name="T18" fmla="*/ 3 w 11"/>
                <a:gd name="T19" fmla="*/ 0 h 10"/>
                <a:gd name="T20" fmla="*/ 3 w 11"/>
                <a:gd name="T21" fmla="*/ 1 h 10"/>
                <a:gd name="T22" fmla="*/ 3 w 11"/>
                <a:gd name="T23" fmla="*/ 3 h 10"/>
                <a:gd name="T24" fmla="*/ 4 w 11"/>
                <a:gd name="T25" fmla="*/ 4 h 10"/>
                <a:gd name="T26" fmla="*/ 4 w 11"/>
                <a:gd name="T27" fmla="*/ 6 h 10"/>
                <a:gd name="T28" fmla="*/ 6 w 11"/>
                <a:gd name="T29" fmla="*/ 7 h 10"/>
                <a:gd name="T30" fmla="*/ 4 w 11"/>
                <a:gd name="T31" fmla="*/ 7 h 10"/>
                <a:gd name="T32" fmla="*/ 3 w 11"/>
                <a:gd name="T33" fmla="*/ 9 h 10"/>
                <a:gd name="T34" fmla="*/ 1 w 11"/>
                <a:gd name="T35" fmla="*/ 9 h 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
                <a:gd name="T55" fmla="*/ 0 h 10"/>
                <a:gd name="T56" fmla="*/ 11 w 11"/>
                <a:gd name="T57" fmla="*/ 10 h 1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 h="10">
                  <a:moveTo>
                    <a:pt x="1" y="9"/>
                  </a:moveTo>
                  <a:lnTo>
                    <a:pt x="0" y="7"/>
                  </a:lnTo>
                  <a:lnTo>
                    <a:pt x="1" y="9"/>
                  </a:lnTo>
                  <a:lnTo>
                    <a:pt x="3" y="10"/>
                  </a:lnTo>
                  <a:lnTo>
                    <a:pt x="6" y="10"/>
                  </a:lnTo>
                  <a:lnTo>
                    <a:pt x="8" y="7"/>
                  </a:lnTo>
                  <a:lnTo>
                    <a:pt x="11" y="7"/>
                  </a:lnTo>
                  <a:lnTo>
                    <a:pt x="10" y="6"/>
                  </a:lnTo>
                  <a:lnTo>
                    <a:pt x="6" y="0"/>
                  </a:lnTo>
                  <a:lnTo>
                    <a:pt x="3" y="0"/>
                  </a:lnTo>
                  <a:lnTo>
                    <a:pt x="3" y="1"/>
                  </a:lnTo>
                  <a:lnTo>
                    <a:pt x="3" y="3"/>
                  </a:lnTo>
                  <a:lnTo>
                    <a:pt x="4" y="4"/>
                  </a:lnTo>
                  <a:lnTo>
                    <a:pt x="4" y="6"/>
                  </a:lnTo>
                  <a:lnTo>
                    <a:pt x="6" y="7"/>
                  </a:lnTo>
                  <a:lnTo>
                    <a:pt x="4" y="7"/>
                  </a:lnTo>
                  <a:lnTo>
                    <a:pt x="3" y="9"/>
                  </a:lnTo>
                  <a:lnTo>
                    <a:pt x="1" y="9"/>
                  </a:lnTo>
                  <a:close/>
                </a:path>
              </a:pathLst>
            </a:custGeom>
            <a:grpFill/>
            <a:ln w="1905">
              <a:noFill/>
              <a:round/>
              <a:headEnd/>
              <a:tailEnd/>
            </a:ln>
          </p:spPr>
          <p:txBody>
            <a:bodyPr/>
            <a:lstStyle/>
            <a:p>
              <a:endParaRPr lang="en-GB">
                <a:solidFill>
                  <a:srgbClr val="000000"/>
                </a:solidFill>
                <a:latin typeface="Arial"/>
              </a:endParaRPr>
            </a:p>
          </p:txBody>
        </p:sp>
        <p:sp>
          <p:nvSpPr>
            <p:cNvPr id="283" name="Freeform 279"/>
            <p:cNvSpPr>
              <a:spLocks/>
            </p:cNvSpPr>
            <p:nvPr/>
          </p:nvSpPr>
          <p:spPr bwMode="auto">
            <a:xfrm>
              <a:off x="2627" y="1540"/>
              <a:ext cx="16" cy="21"/>
            </a:xfrm>
            <a:custGeom>
              <a:avLst/>
              <a:gdLst>
                <a:gd name="T0" fmla="*/ 6 w 16"/>
                <a:gd name="T1" fmla="*/ 2 h 21"/>
                <a:gd name="T2" fmla="*/ 5 w 16"/>
                <a:gd name="T3" fmla="*/ 0 h 21"/>
                <a:gd name="T4" fmla="*/ 5 w 16"/>
                <a:gd name="T5" fmla="*/ 8 h 21"/>
                <a:gd name="T6" fmla="*/ 2 w 16"/>
                <a:gd name="T7" fmla="*/ 5 h 21"/>
                <a:gd name="T8" fmla="*/ 0 w 16"/>
                <a:gd name="T9" fmla="*/ 8 h 21"/>
                <a:gd name="T10" fmla="*/ 0 w 16"/>
                <a:gd name="T11" fmla="*/ 11 h 21"/>
                <a:gd name="T12" fmla="*/ 3 w 16"/>
                <a:gd name="T13" fmla="*/ 11 h 21"/>
                <a:gd name="T14" fmla="*/ 5 w 16"/>
                <a:gd name="T15" fmla="*/ 15 h 21"/>
                <a:gd name="T16" fmla="*/ 6 w 16"/>
                <a:gd name="T17" fmla="*/ 17 h 21"/>
                <a:gd name="T18" fmla="*/ 6 w 16"/>
                <a:gd name="T19" fmla="*/ 18 h 21"/>
                <a:gd name="T20" fmla="*/ 12 w 16"/>
                <a:gd name="T21" fmla="*/ 17 h 21"/>
                <a:gd name="T22" fmla="*/ 12 w 16"/>
                <a:gd name="T23" fmla="*/ 21 h 21"/>
                <a:gd name="T24" fmla="*/ 13 w 16"/>
                <a:gd name="T25" fmla="*/ 20 h 21"/>
                <a:gd name="T26" fmla="*/ 16 w 16"/>
                <a:gd name="T27" fmla="*/ 15 h 21"/>
                <a:gd name="T28" fmla="*/ 12 w 16"/>
                <a:gd name="T29" fmla="*/ 15 h 21"/>
                <a:gd name="T30" fmla="*/ 11 w 16"/>
                <a:gd name="T31" fmla="*/ 14 h 21"/>
                <a:gd name="T32" fmla="*/ 11 w 16"/>
                <a:gd name="T33" fmla="*/ 11 h 21"/>
                <a:gd name="T34" fmla="*/ 9 w 16"/>
                <a:gd name="T35" fmla="*/ 8 h 21"/>
                <a:gd name="T36" fmla="*/ 8 w 16"/>
                <a:gd name="T37" fmla="*/ 3 h 21"/>
                <a:gd name="T38" fmla="*/ 6 w 16"/>
                <a:gd name="T39" fmla="*/ 2 h 2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
                <a:gd name="T61" fmla="*/ 0 h 21"/>
                <a:gd name="T62" fmla="*/ 16 w 16"/>
                <a:gd name="T63" fmla="*/ 21 h 2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 h="21">
                  <a:moveTo>
                    <a:pt x="6" y="2"/>
                  </a:moveTo>
                  <a:lnTo>
                    <a:pt x="5" y="0"/>
                  </a:lnTo>
                  <a:lnTo>
                    <a:pt x="5" y="8"/>
                  </a:lnTo>
                  <a:lnTo>
                    <a:pt x="2" y="5"/>
                  </a:lnTo>
                  <a:lnTo>
                    <a:pt x="0" y="8"/>
                  </a:lnTo>
                  <a:lnTo>
                    <a:pt x="0" y="11"/>
                  </a:lnTo>
                  <a:lnTo>
                    <a:pt x="3" y="11"/>
                  </a:lnTo>
                  <a:lnTo>
                    <a:pt x="5" y="15"/>
                  </a:lnTo>
                  <a:lnTo>
                    <a:pt x="6" y="17"/>
                  </a:lnTo>
                  <a:lnTo>
                    <a:pt x="6" y="18"/>
                  </a:lnTo>
                  <a:lnTo>
                    <a:pt x="12" y="17"/>
                  </a:lnTo>
                  <a:lnTo>
                    <a:pt x="12" y="21"/>
                  </a:lnTo>
                  <a:lnTo>
                    <a:pt x="13" y="20"/>
                  </a:lnTo>
                  <a:lnTo>
                    <a:pt x="16" y="15"/>
                  </a:lnTo>
                  <a:lnTo>
                    <a:pt x="12" y="15"/>
                  </a:lnTo>
                  <a:lnTo>
                    <a:pt x="11" y="14"/>
                  </a:lnTo>
                  <a:lnTo>
                    <a:pt x="11" y="11"/>
                  </a:lnTo>
                  <a:lnTo>
                    <a:pt x="9" y="8"/>
                  </a:lnTo>
                  <a:lnTo>
                    <a:pt x="8" y="3"/>
                  </a:lnTo>
                  <a:lnTo>
                    <a:pt x="6" y="2"/>
                  </a:lnTo>
                  <a:close/>
                </a:path>
              </a:pathLst>
            </a:custGeom>
            <a:grpFill/>
            <a:ln w="1905">
              <a:noFill/>
              <a:round/>
              <a:headEnd/>
              <a:tailEnd/>
            </a:ln>
          </p:spPr>
          <p:txBody>
            <a:bodyPr/>
            <a:lstStyle/>
            <a:p>
              <a:endParaRPr lang="en-GB">
                <a:solidFill>
                  <a:srgbClr val="000000"/>
                </a:solidFill>
                <a:latin typeface="Arial"/>
              </a:endParaRPr>
            </a:p>
          </p:txBody>
        </p:sp>
        <p:sp>
          <p:nvSpPr>
            <p:cNvPr id="284" name="Freeform 280"/>
            <p:cNvSpPr>
              <a:spLocks/>
            </p:cNvSpPr>
            <p:nvPr/>
          </p:nvSpPr>
          <p:spPr bwMode="auto">
            <a:xfrm>
              <a:off x="2976" y="1115"/>
              <a:ext cx="39" cy="34"/>
            </a:xfrm>
            <a:custGeom>
              <a:avLst/>
              <a:gdLst>
                <a:gd name="T0" fmla="*/ 24 w 39"/>
                <a:gd name="T1" fmla="*/ 0 h 34"/>
                <a:gd name="T2" fmla="*/ 25 w 39"/>
                <a:gd name="T3" fmla="*/ 0 h 34"/>
                <a:gd name="T4" fmla="*/ 27 w 39"/>
                <a:gd name="T5" fmla="*/ 5 h 34"/>
                <a:gd name="T6" fmla="*/ 27 w 39"/>
                <a:gd name="T7" fmla="*/ 8 h 34"/>
                <a:gd name="T8" fmla="*/ 27 w 39"/>
                <a:gd name="T9" fmla="*/ 6 h 34"/>
                <a:gd name="T10" fmla="*/ 28 w 39"/>
                <a:gd name="T11" fmla="*/ 9 h 34"/>
                <a:gd name="T12" fmla="*/ 25 w 39"/>
                <a:gd name="T13" fmla="*/ 17 h 34"/>
                <a:gd name="T14" fmla="*/ 27 w 39"/>
                <a:gd name="T15" fmla="*/ 15 h 34"/>
                <a:gd name="T16" fmla="*/ 28 w 39"/>
                <a:gd name="T17" fmla="*/ 14 h 34"/>
                <a:gd name="T18" fmla="*/ 30 w 39"/>
                <a:gd name="T19" fmla="*/ 9 h 34"/>
                <a:gd name="T20" fmla="*/ 33 w 39"/>
                <a:gd name="T21" fmla="*/ 9 h 34"/>
                <a:gd name="T22" fmla="*/ 33 w 39"/>
                <a:gd name="T23" fmla="*/ 6 h 34"/>
                <a:gd name="T24" fmla="*/ 33 w 39"/>
                <a:gd name="T25" fmla="*/ 3 h 34"/>
                <a:gd name="T26" fmla="*/ 36 w 39"/>
                <a:gd name="T27" fmla="*/ 5 h 34"/>
                <a:gd name="T28" fmla="*/ 39 w 39"/>
                <a:gd name="T29" fmla="*/ 8 h 34"/>
                <a:gd name="T30" fmla="*/ 39 w 39"/>
                <a:gd name="T31" fmla="*/ 12 h 34"/>
                <a:gd name="T32" fmla="*/ 39 w 39"/>
                <a:gd name="T33" fmla="*/ 15 h 34"/>
                <a:gd name="T34" fmla="*/ 36 w 39"/>
                <a:gd name="T35" fmla="*/ 17 h 34"/>
                <a:gd name="T36" fmla="*/ 33 w 39"/>
                <a:gd name="T37" fmla="*/ 18 h 34"/>
                <a:gd name="T38" fmla="*/ 31 w 39"/>
                <a:gd name="T39" fmla="*/ 20 h 34"/>
                <a:gd name="T40" fmla="*/ 30 w 39"/>
                <a:gd name="T41" fmla="*/ 24 h 34"/>
                <a:gd name="T42" fmla="*/ 28 w 39"/>
                <a:gd name="T43" fmla="*/ 21 h 34"/>
                <a:gd name="T44" fmla="*/ 24 w 39"/>
                <a:gd name="T45" fmla="*/ 25 h 34"/>
                <a:gd name="T46" fmla="*/ 24 w 39"/>
                <a:gd name="T47" fmla="*/ 27 h 34"/>
                <a:gd name="T48" fmla="*/ 22 w 39"/>
                <a:gd name="T49" fmla="*/ 28 h 34"/>
                <a:gd name="T50" fmla="*/ 22 w 39"/>
                <a:gd name="T51" fmla="*/ 27 h 34"/>
                <a:gd name="T52" fmla="*/ 21 w 39"/>
                <a:gd name="T53" fmla="*/ 24 h 34"/>
                <a:gd name="T54" fmla="*/ 22 w 39"/>
                <a:gd name="T55" fmla="*/ 21 h 34"/>
                <a:gd name="T56" fmla="*/ 16 w 39"/>
                <a:gd name="T57" fmla="*/ 28 h 34"/>
                <a:gd name="T58" fmla="*/ 10 w 39"/>
                <a:gd name="T59" fmla="*/ 33 h 34"/>
                <a:gd name="T60" fmla="*/ 10 w 39"/>
                <a:gd name="T61" fmla="*/ 30 h 34"/>
                <a:gd name="T62" fmla="*/ 9 w 39"/>
                <a:gd name="T63" fmla="*/ 30 h 34"/>
                <a:gd name="T64" fmla="*/ 6 w 39"/>
                <a:gd name="T65" fmla="*/ 33 h 34"/>
                <a:gd name="T66" fmla="*/ 1 w 39"/>
                <a:gd name="T67" fmla="*/ 34 h 34"/>
                <a:gd name="T68" fmla="*/ 0 w 39"/>
                <a:gd name="T69" fmla="*/ 33 h 34"/>
                <a:gd name="T70" fmla="*/ 1 w 39"/>
                <a:gd name="T71" fmla="*/ 30 h 34"/>
                <a:gd name="T72" fmla="*/ 3 w 39"/>
                <a:gd name="T73" fmla="*/ 28 h 34"/>
                <a:gd name="T74" fmla="*/ 4 w 39"/>
                <a:gd name="T75" fmla="*/ 27 h 34"/>
                <a:gd name="T76" fmla="*/ 6 w 39"/>
                <a:gd name="T77" fmla="*/ 27 h 34"/>
                <a:gd name="T78" fmla="*/ 9 w 39"/>
                <a:gd name="T79" fmla="*/ 24 h 34"/>
                <a:gd name="T80" fmla="*/ 10 w 39"/>
                <a:gd name="T81" fmla="*/ 25 h 34"/>
                <a:gd name="T82" fmla="*/ 12 w 39"/>
                <a:gd name="T83" fmla="*/ 23 h 34"/>
                <a:gd name="T84" fmla="*/ 16 w 39"/>
                <a:gd name="T85" fmla="*/ 21 h 34"/>
                <a:gd name="T86" fmla="*/ 16 w 39"/>
                <a:gd name="T87" fmla="*/ 18 h 34"/>
                <a:gd name="T88" fmla="*/ 21 w 39"/>
                <a:gd name="T89" fmla="*/ 15 h 34"/>
                <a:gd name="T90" fmla="*/ 21 w 39"/>
                <a:gd name="T91" fmla="*/ 11 h 34"/>
                <a:gd name="T92" fmla="*/ 22 w 39"/>
                <a:gd name="T93" fmla="*/ 11 h 34"/>
                <a:gd name="T94" fmla="*/ 22 w 39"/>
                <a:gd name="T95" fmla="*/ 3 h 34"/>
                <a:gd name="T96" fmla="*/ 24 w 39"/>
                <a:gd name="T97" fmla="*/ 0 h 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9"/>
                <a:gd name="T148" fmla="*/ 0 h 34"/>
                <a:gd name="T149" fmla="*/ 39 w 39"/>
                <a:gd name="T150" fmla="*/ 34 h 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9" h="34">
                  <a:moveTo>
                    <a:pt x="24" y="0"/>
                  </a:moveTo>
                  <a:lnTo>
                    <a:pt x="25" y="0"/>
                  </a:lnTo>
                  <a:lnTo>
                    <a:pt x="27" y="5"/>
                  </a:lnTo>
                  <a:lnTo>
                    <a:pt x="27" y="8"/>
                  </a:lnTo>
                  <a:lnTo>
                    <a:pt x="27" y="6"/>
                  </a:lnTo>
                  <a:lnTo>
                    <a:pt x="28" y="9"/>
                  </a:lnTo>
                  <a:lnTo>
                    <a:pt x="25" y="17"/>
                  </a:lnTo>
                  <a:lnTo>
                    <a:pt x="27" y="15"/>
                  </a:lnTo>
                  <a:lnTo>
                    <a:pt x="28" y="14"/>
                  </a:lnTo>
                  <a:lnTo>
                    <a:pt x="30" y="9"/>
                  </a:lnTo>
                  <a:lnTo>
                    <a:pt x="33" y="9"/>
                  </a:lnTo>
                  <a:lnTo>
                    <a:pt x="33" y="6"/>
                  </a:lnTo>
                  <a:lnTo>
                    <a:pt x="33" y="3"/>
                  </a:lnTo>
                  <a:lnTo>
                    <a:pt x="36" y="5"/>
                  </a:lnTo>
                  <a:lnTo>
                    <a:pt x="39" y="8"/>
                  </a:lnTo>
                  <a:lnTo>
                    <a:pt x="39" y="12"/>
                  </a:lnTo>
                  <a:lnTo>
                    <a:pt x="39" y="15"/>
                  </a:lnTo>
                  <a:lnTo>
                    <a:pt x="36" y="17"/>
                  </a:lnTo>
                  <a:lnTo>
                    <a:pt x="33" y="18"/>
                  </a:lnTo>
                  <a:lnTo>
                    <a:pt x="31" y="20"/>
                  </a:lnTo>
                  <a:lnTo>
                    <a:pt x="30" y="24"/>
                  </a:lnTo>
                  <a:lnTo>
                    <a:pt x="28" y="21"/>
                  </a:lnTo>
                  <a:lnTo>
                    <a:pt x="24" y="25"/>
                  </a:lnTo>
                  <a:lnTo>
                    <a:pt x="24" y="27"/>
                  </a:lnTo>
                  <a:lnTo>
                    <a:pt x="22" y="28"/>
                  </a:lnTo>
                  <a:lnTo>
                    <a:pt x="22" y="27"/>
                  </a:lnTo>
                  <a:lnTo>
                    <a:pt x="21" y="24"/>
                  </a:lnTo>
                  <a:lnTo>
                    <a:pt x="22" y="21"/>
                  </a:lnTo>
                  <a:lnTo>
                    <a:pt x="16" y="28"/>
                  </a:lnTo>
                  <a:lnTo>
                    <a:pt x="10" y="33"/>
                  </a:lnTo>
                  <a:lnTo>
                    <a:pt x="10" y="30"/>
                  </a:lnTo>
                  <a:lnTo>
                    <a:pt x="9" y="30"/>
                  </a:lnTo>
                  <a:lnTo>
                    <a:pt x="6" y="33"/>
                  </a:lnTo>
                  <a:lnTo>
                    <a:pt x="1" y="34"/>
                  </a:lnTo>
                  <a:lnTo>
                    <a:pt x="0" y="33"/>
                  </a:lnTo>
                  <a:lnTo>
                    <a:pt x="1" y="30"/>
                  </a:lnTo>
                  <a:lnTo>
                    <a:pt x="3" y="28"/>
                  </a:lnTo>
                  <a:lnTo>
                    <a:pt x="4" y="27"/>
                  </a:lnTo>
                  <a:lnTo>
                    <a:pt x="6" y="27"/>
                  </a:lnTo>
                  <a:lnTo>
                    <a:pt x="9" y="24"/>
                  </a:lnTo>
                  <a:lnTo>
                    <a:pt x="10" y="25"/>
                  </a:lnTo>
                  <a:lnTo>
                    <a:pt x="12" y="23"/>
                  </a:lnTo>
                  <a:lnTo>
                    <a:pt x="16" y="21"/>
                  </a:lnTo>
                  <a:lnTo>
                    <a:pt x="16" y="18"/>
                  </a:lnTo>
                  <a:lnTo>
                    <a:pt x="21" y="15"/>
                  </a:lnTo>
                  <a:lnTo>
                    <a:pt x="21" y="11"/>
                  </a:lnTo>
                  <a:lnTo>
                    <a:pt x="22" y="11"/>
                  </a:lnTo>
                  <a:lnTo>
                    <a:pt x="22" y="3"/>
                  </a:lnTo>
                  <a:lnTo>
                    <a:pt x="24" y="0"/>
                  </a:lnTo>
                  <a:close/>
                </a:path>
              </a:pathLst>
            </a:custGeom>
            <a:grpFill/>
            <a:ln w="1905">
              <a:noFill/>
              <a:round/>
              <a:headEnd/>
              <a:tailEnd/>
            </a:ln>
          </p:spPr>
          <p:txBody>
            <a:bodyPr/>
            <a:lstStyle/>
            <a:p>
              <a:endParaRPr lang="en-GB">
                <a:solidFill>
                  <a:srgbClr val="000000"/>
                </a:solidFill>
                <a:latin typeface="Arial"/>
              </a:endParaRPr>
            </a:p>
          </p:txBody>
        </p:sp>
        <p:sp>
          <p:nvSpPr>
            <p:cNvPr id="285" name="Freeform 281"/>
            <p:cNvSpPr>
              <a:spLocks/>
            </p:cNvSpPr>
            <p:nvPr/>
          </p:nvSpPr>
          <p:spPr bwMode="auto">
            <a:xfrm>
              <a:off x="2979" y="1114"/>
              <a:ext cx="15" cy="18"/>
            </a:xfrm>
            <a:custGeom>
              <a:avLst/>
              <a:gdLst>
                <a:gd name="T0" fmla="*/ 1 w 15"/>
                <a:gd name="T1" fmla="*/ 13 h 18"/>
                <a:gd name="T2" fmla="*/ 1 w 15"/>
                <a:gd name="T3" fmla="*/ 12 h 18"/>
                <a:gd name="T4" fmla="*/ 1 w 15"/>
                <a:gd name="T5" fmla="*/ 10 h 18"/>
                <a:gd name="T6" fmla="*/ 1 w 15"/>
                <a:gd name="T7" fmla="*/ 9 h 18"/>
                <a:gd name="T8" fmla="*/ 3 w 15"/>
                <a:gd name="T9" fmla="*/ 10 h 18"/>
                <a:gd name="T10" fmla="*/ 3 w 15"/>
                <a:gd name="T11" fmla="*/ 9 h 18"/>
                <a:gd name="T12" fmla="*/ 6 w 15"/>
                <a:gd name="T13" fmla="*/ 9 h 18"/>
                <a:gd name="T14" fmla="*/ 6 w 15"/>
                <a:gd name="T15" fmla="*/ 7 h 18"/>
                <a:gd name="T16" fmla="*/ 7 w 15"/>
                <a:gd name="T17" fmla="*/ 4 h 18"/>
                <a:gd name="T18" fmla="*/ 9 w 15"/>
                <a:gd name="T19" fmla="*/ 7 h 18"/>
                <a:gd name="T20" fmla="*/ 10 w 15"/>
                <a:gd name="T21" fmla="*/ 7 h 18"/>
                <a:gd name="T22" fmla="*/ 10 w 15"/>
                <a:gd name="T23" fmla="*/ 0 h 18"/>
                <a:gd name="T24" fmla="*/ 15 w 15"/>
                <a:gd name="T25" fmla="*/ 7 h 18"/>
                <a:gd name="T26" fmla="*/ 15 w 15"/>
                <a:gd name="T27" fmla="*/ 15 h 18"/>
                <a:gd name="T28" fmla="*/ 13 w 15"/>
                <a:gd name="T29" fmla="*/ 15 h 18"/>
                <a:gd name="T30" fmla="*/ 10 w 15"/>
                <a:gd name="T31" fmla="*/ 18 h 18"/>
                <a:gd name="T32" fmla="*/ 9 w 15"/>
                <a:gd name="T33" fmla="*/ 18 h 18"/>
                <a:gd name="T34" fmla="*/ 7 w 15"/>
                <a:gd name="T35" fmla="*/ 15 h 18"/>
                <a:gd name="T36" fmla="*/ 10 w 15"/>
                <a:gd name="T37" fmla="*/ 13 h 18"/>
                <a:gd name="T38" fmla="*/ 10 w 15"/>
                <a:gd name="T39" fmla="*/ 10 h 18"/>
                <a:gd name="T40" fmla="*/ 9 w 15"/>
                <a:gd name="T41" fmla="*/ 13 h 18"/>
                <a:gd name="T42" fmla="*/ 7 w 15"/>
                <a:gd name="T43" fmla="*/ 13 h 18"/>
                <a:gd name="T44" fmla="*/ 1 w 15"/>
                <a:gd name="T45" fmla="*/ 18 h 18"/>
                <a:gd name="T46" fmla="*/ 0 w 15"/>
                <a:gd name="T47" fmla="*/ 16 h 18"/>
                <a:gd name="T48" fmla="*/ 1 w 15"/>
                <a:gd name="T49" fmla="*/ 13 h 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
                <a:gd name="T76" fmla="*/ 0 h 18"/>
                <a:gd name="T77" fmla="*/ 15 w 15"/>
                <a:gd name="T78" fmla="*/ 18 h 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 h="18">
                  <a:moveTo>
                    <a:pt x="1" y="13"/>
                  </a:moveTo>
                  <a:lnTo>
                    <a:pt x="1" y="12"/>
                  </a:lnTo>
                  <a:lnTo>
                    <a:pt x="1" y="10"/>
                  </a:lnTo>
                  <a:lnTo>
                    <a:pt x="1" y="9"/>
                  </a:lnTo>
                  <a:lnTo>
                    <a:pt x="3" y="10"/>
                  </a:lnTo>
                  <a:lnTo>
                    <a:pt x="3" y="9"/>
                  </a:lnTo>
                  <a:lnTo>
                    <a:pt x="6" y="9"/>
                  </a:lnTo>
                  <a:lnTo>
                    <a:pt x="6" y="7"/>
                  </a:lnTo>
                  <a:lnTo>
                    <a:pt x="7" y="4"/>
                  </a:lnTo>
                  <a:lnTo>
                    <a:pt x="9" y="7"/>
                  </a:lnTo>
                  <a:lnTo>
                    <a:pt x="10" y="7"/>
                  </a:lnTo>
                  <a:lnTo>
                    <a:pt x="10" y="0"/>
                  </a:lnTo>
                  <a:lnTo>
                    <a:pt x="15" y="7"/>
                  </a:lnTo>
                  <a:lnTo>
                    <a:pt x="15" y="15"/>
                  </a:lnTo>
                  <a:lnTo>
                    <a:pt x="13" y="15"/>
                  </a:lnTo>
                  <a:lnTo>
                    <a:pt x="10" y="18"/>
                  </a:lnTo>
                  <a:lnTo>
                    <a:pt x="9" y="18"/>
                  </a:lnTo>
                  <a:lnTo>
                    <a:pt x="7" y="15"/>
                  </a:lnTo>
                  <a:lnTo>
                    <a:pt x="10" y="13"/>
                  </a:lnTo>
                  <a:lnTo>
                    <a:pt x="10" y="10"/>
                  </a:lnTo>
                  <a:lnTo>
                    <a:pt x="9" y="13"/>
                  </a:lnTo>
                  <a:lnTo>
                    <a:pt x="7" y="13"/>
                  </a:lnTo>
                  <a:lnTo>
                    <a:pt x="1" y="18"/>
                  </a:lnTo>
                  <a:lnTo>
                    <a:pt x="0" y="16"/>
                  </a:lnTo>
                  <a:lnTo>
                    <a:pt x="1" y="13"/>
                  </a:lnTo>
                  <a:close/>
                </a:path>
              </a:pathLst>
            </a:custGeom>
            <a:grpFill/>
            <a:ln w="1905">
              <a:noFill/>
              <a:round/>
              <a:headEnd/>
              <a:tailEnd/>
            </a:ln>
          </p:spPr>
          <p:txBody>
            <a:bodyPr/>
            <a:lstStyle/>
            <a:p>
              <a:endParaRPr lang="en-GB">
                <a:solidFill>
                  <a:srgbClr val="000000"/>
                </a:solidFill>
                <a:latin typeface="Arial"/>
              </a:endParaRPr>
            </a:p>
          </p:txBody>
        </p:sp>
        <p:sp>
          <p:nvSpPr>
            <p:cNvPr id="286" name="Freeform 282"/>
            <p:cNvSpPr>
              <a:spLocks/>
            </p:cNvSpPr>
            <p:nvPr/>
          </p:nvSpPr>
          <p:spPr bwMode="auto">
            <a:xfrm>
              <a:off x="2998" y="1097"/>
              <a:ext cx="11" cy="17"/>
            </a:xfrm>
            <a:custGeom>
              <a:avLst/>
              <a:gdLst>
                <a:gd name="T0" fmla="*/ 3 w 11"/>
                <a:gd name="T1" fmla="*/ 6 h 17"/>
                <a:gd name="T2" fmla="*/ 5 w 11"/>
                <a:gd name="T3" fmla="*/ 6 h 17"/>
                <a:gd name="T4" fmla="*/ 6 w 11"/>
                <a:gd name="T5" fmla="*/ 0 h 17"/>
                <a:gd name="T6" fmla="*/ 8 w 11"/>
                <a:gd name="T7" fmla="*/ 0 h 17"/>
                <a:gd name="T8" fmla="*/ 11 w 11"/>
                <a:gd name="T9" fmla="*/ 2 h 17"/>
                <a:gd name="T10" fmla="*/ 8 w 11"/>
                <a:gd name="T11" fmla="*/ 12 h 17"/>
                <a:gd name="T12" fmla="*/ 2 w 11"/>
                <a:gd name="T13" fmla="*/ 17 h 17"/>
                <a:gd name="T14" fmla="*/ 0 w 11"/>
                <a:gd name="T15" fmla="*/ 15 h 17"/>
                <a:gd name="T16" fmla="*/ 0 w 11"/>
                <a:gd name="T17" fmla="*/ 14 h 17"/>
                <a:gd name="T18" fmla="*/ 0 w 11"/>
                <a:gd name="T19" fmla="*/ 11 h 17"/>
                <a:gd name="T20" fmla="*/ 3 w 11"/>
                <a:gd name="T21" fmla="*/ 8 h 17"/>
                <a:gd name="T22" fmla="*/ 3 w 11"/>
                <a:gd name="T23" fmla="*/ 6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7"/>
                <a:gd name="T38" fmla="*/ 11 w 11"/>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7">
                  <a:moveTo>
                    <a:pt x="3" y="6"/>
                  </a:moveTo>
                  <a:lnTo>
                    <a:pt x="5" y="6"/>
                  </a:lnTo>
                  <a:lnTo>
                    <a:pt x="6" y="0"/>
                  </a:lnTo>
                  <a:lnTo>
                    <a:pt x="8" y="0"/>
                  </a:lnTo>
                  <a:lnTo>
                    <a:pt x="11" y="2"/>
                  </a:lnTo>
                  <a:lnTo>
                    <a:pt x="8" y="12"/>
                  </a:lnTo>
                  <a:lnTo>
                    <a:pt x="2" y="17"/>
                  </a:lnTo>
                  <a:lnTo>
                    <a:pt x="0" y="15"/>
                  </a:lnTo>
                  <a:lnTo>
                    <a:pt x="0" y="14"/>
                  </a:lnTo>
                  <a:lnTo>
                    <a:pt x="0" y="11"/>
                  </a:lnTo>
                  <a:lnTo>
                    <a:pt x="3" y="8"/>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287" name="Freeform 283"/>
            <p:cNvSpPr>
              <a:spLocks/>
            </p:cNvSpPr>
            <p:nvPr/>
          </p:nvSpPr>
          <p:spPr bwMode="auto">
            <a:xfrm>
              <a:off x="2985" y="1161"/>
              <a:ext cx="9" cy="11"/>
            </a:xfrm>
            <a:custGeom>
              <a:avLst/>
              <a:gdLst>
                <a:gd name="T0" fmla="*/ 3 w 9"/>
                <a:gd name="T1" fmla="*/ 6 h 11"/>
                <a:gd name="T2" fmla="*/ 1 w 9"/>
                <a:gd name="T3" fmla="*/ 2 h 11"/>
                <a:gd name="T4" fmla="*/ 4 w 9"/>
                <a:gd name="T5" fmla="*/ 3 h 11"/>
                <a:gd name="T6" fmla="*/ 6 w 9"/>
                <a:gd name="T7" fmla="*/ 3 h 11"/>
                <a:gd name="T8" fmla="*/ 9 w 9"/>
                <a:gd name="T9" fmla="*/ 0 h 11"/>
                <a:gd name="T10" fmla="*/ 9 w 9"/>
                <a:gd name="T11" fmla="*/ 3 h 11"/>
                <a:gd name="T12" fmla="*/ 9 w 9"/>
                <a:gd name="T13" fmla="*/ 5 h 11"/>
                <a:gd name="T14" fmla="*/ 7 w 9"/>
                <a:gd name="T15" fmla="*/ 6 h 11"/>
                <a:gd name="T16" fmla="*/ 6 w 9"/>
                <a:gd name="T17" fmla="*/ 9 h 11"/>
                <a:gd name="T18" fmla="*/ 3 w 9"/>
                <a:gd name="T19" fmla="*/ 11 h 11"/>
                <a:gd name="T20" fmla="*/ 1 w 9"/>
                <a:gd name="T21" fmla="*/ 11 h 11"/>
                <a:gd name="T22" fmla="*/ 0 w 9"/>
                <a:gd name="T23" fmla="*/ 9 h 11"/>
                <a:gd name="T24" fmla="*/ 1 w 9"/>
                <a:gd name="T25" fmla="*/ 6 h 11"/>
                <a:gd name="T26" fmla="*/ 3 w 9"/>
                <a:gd name="T27" fmla="*/ 6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11"/>
                <a:gd name="T44" fmla="*/ 9 w 9"/>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11">
                  <a:moveTo>
                    <a:pt x="3" y="6"/>
                  </a:moveTo>
                  <a:lnTo>
                    <a:pt x="1" y="2"/>
                  </a:lnTo>
                  <a:lnTo>
                    <a:pt x="4" y="3"/>
                  </a:lnTo>
                  <a:lnTo>
                    <a:pt x="6" y="3"/>
                  </a:lnTo>
                  <a:lnTo>
                    <a:pt x="9" y="0"/>
                  </a:lnTo>
                  <a:lnTo>
                    <a:pt x="9" y="3"/>
                  </a:lnTo>
                  <a:lnTo>
                    <a:pt x="9" y="5"/>
                  </a:lnTo>
                  <a:lnTo>
                    <a:pt x="7" y="6"/>
                  </a:lnTo>
                  <a:lnTo>
                    <a:pt x="6" y="9"/>
                  </a:lnTo>
                  <a:lnTo>
                    <a:pt x="3" y="11"/>
                  </a:lnTo>
                  <a:lnTo>
                    <a:pt x="1" y="11"/>
                  </a:lnTo>
                  <a:lnTo>
                    <a:pt x="0" y="9"/>
                  </a:lnTo>
                  <a:lnTo>
                    <a:pt x="1" y="6"/>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288" name="Freeform 284"/>
            <p:cNvSpPr>
              <a:spLocks/>
            </p:cNvSpPr>
            <p:nvPr/>
          </p:nvSpPr>
          <p:spPr bwMode="auto">
            <a:xfrm>
              <a:off x="3019" y="1085"/>
              <a:ext cx="20" cy="26"/>
            </a:xfrm>
            <a:custGeom>
              <a:avLst/>
              <a:gdLst>
                <a:gd name="T0" fmla="*/ 3 w 20"/>
                <a:gd name="T1" fmla="*/ 18 h 26"/>
                <a:gd name="T2" fmla="*/ 0 w 20"/>
                <a:gd name="T3" fmla="*/ 17 h 26"/>
                <a:gd name="T4" fmla="*/ 3 w 20"/>
                <a:gd name="T5" fmla="*/ 17 h 26"/>
                <a:gd name="T6" fmla="*/ 3 w 20"/>
                <a:gd name="T7" fmla="*/ 15 h 26"/>
                <a:gd name="T8" fmla="*/ 3 w 20"/>
                <a:gd name="T9" fmla="*/ 14 h 26"/>
                <a:gd name="T10" fmla="*/ 2 w 20"/>
                <a:gd name="T11" fmla="*/ 12 h 26"/>
                <a:gd name="T12" fmla="*/ 3 w 20"/>
                <a:gd name="T13" fmla="*/ 12 h 26"/>
                <a:gd name="T14" fmla="*/ 2 w 20"/>
                <a:gd name="T15" fmla="*/ 11 h 26"/>
                <a:gd name="T16" fmla="*/ 5 w 20"/>
                <a:gd name="T17" fmla="*/ 8 h 26"/>
                <a:gd name="T18" fmla="*/ 8 w 20"/>
                <a:gd name="T19" fmla="*/ 9 h 26"/>
                <a:gd name="T20" fmla="*/ 9 w 20"/>
                <a:gd name="T21" fmla="*/ 8 h 26"/>
                <a:gd name="T22" fmla="*/ 8 w 20"/>
                <a:gd name="T23" fmla="*/ 5 h 26"/>
                <a:gd name="T24" fmla="*/ 9 w 20"/>
                <a:gd name="T25" fmla="*/ 5 h 26"/>
                <a:gd name="T26" fmla="*/ 11 w 20"/>
                <a:gd name="T27" fmla="*/ 6 h 26"/>
                <a:gd name="T28" fmla="*/ 12 w 20"/>
                <a:gd name="T29" fmla="*/ 5 h 26"/>
                <a:gd name="T30" fmla="*/ 11 w 20"/>
                <a:gd name="T31" fmla="*/ 0 h 26"/>
                <a:gd name="T32" fmla="*/ 14 w 20"/>
                <a:gd name="T33" fmla="*/ 3 h 26"/>
                <a:gd name="T34" fmla="*/ 14 w 20"/>
                <a:gd name="T35" fmla="*/ 0 h 26"/>
                <a:gd name="T36" fmla="*/ 15 w 20"/>
                <a:gd name="T37" fmla="*/ 0 h 26"/>
                <a:gd name="T38" fmla="*/ 18 w 20"/>
                <a:gd name="T39" fmla="*/ 5 h 26"/>
                <a:gd name="T40" fmla="*/ 18 w 20"/>
                <a:gd name="T41" fmla="*/ 6 h 26"/>
                <a:gd name="T42" fmla="*/ 20 w 20"/>
                <a:gd name="T43" fmla="*/ 11 h 26"/>
                <a:gd name="T44" fmla="*/ 18 w 20"/>
                <a:gd name="T45" fmla="*/ 14 h 26"/>
                <a:gd name="T46" fmla="*/ 18 w 20"/>
                <a:gd name="T47" fmla="*/ 20 h 26"/>
                <a:gd name="T48" fmla="*/ 12 w 20"/>
                <a:gd name="T49" fmla="*/ 20 h 26"/>
                <a:gd name="T50" fmla="*/ 12 w 20"/>
                <a:gd name="T51" fmla="*/ 18 h 26"/>
                <a:gd name="T52" fmla="*/ 11 w 20"/>
                <a:gd name="T53" fmla="*/ 18 h 26"/>
                <a:gd name="T54" fmla="*/ 9 w 20"/>
                <a:gd name="T55" fmla="*/ 23 h 26"/>
                <a:gd name="T56" fmla="*/ 3 w 20"/>
                <a:gd name="T57" fmla="*/ 24 h 26"/>
                <a:gd name="T58" fmla="*/ 2 w 20"/>
                <a:gd name="T59" fmla="*/ 26 h 26"/>
                <a:gd name="T60" fmla="*/ 0 w 20"/>
                <a:gd name="T61" fmla="*/ 23 h 26"/>
                <a:gd name="T62" fmla="*/ 3 w 20"/>
                <a:gd name="T63" fmla="*/ 21 h 26"/>
                <a:gd name="T64" fmla="*/ 5 w 20"/>
                <a:gd name="T65" fmla="*/ 20 h 26"/>
                <a:gd name="T66" fmla="*/ 3 w 20"/>
                <a:gd name="T67" fmla="*/ 18 h 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
                <a:gd name="T103" fmla="*/ 0 h 26"/>
                <a:gd name="T104" fmla="*/ 20 w 20"/>
                <a:gd name="T105" fmla="*/ 26 h 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 h="26">
                  <a:moveTo>
                    <a:pt x="3" y="18"/>
                  </a:moveTo>
                  <a:lnTo>
                    <a:pt x="0" y="17"/>
                  </a:lnTo>
                  <a:lnTo>
                    <a:pt x="3" y="17"/>
                  </a:lnTo>
                  <a:lnTo>
                    <a:pt x="3" y="15"/>
                  </a:lnTo>
                  <a:lnTo>
                    <a:pt x="3" y="14"/>
                  </a:lnTo>
                  <a:lnTo>
                    <a:pt x="2" y="12"/>
                  </a:lnTo>
                  <a:lnTo>
                    <a:pt x="3" y="12"/>
                  </a:lnTo>
                  <a:lnTo>
                    <a:pt x="2" y="11"/>
                  </a:lnTo>
                  <a:lnTo>
                    <a:pt x="5" y="8"/>
                  </a:lnTo>
                  <a:lnTo>
                    <a:pt x="8" y="9"/>
                  </a:lnTo>
                  <a:lnTo>
                    <a:pt x="9" y="8"/>
                  </a:lnTo>
                  <a:lnTo>
                    <a:pt x="8" y="5"/>
                  </a:lnTo>
                  <a:lnTo>
                    <a:pt x="9" y="5"/>
                  </a:lnTo>
                  <a:lnTo>
                    <a:pt x="11" y="6"/>
                  </a:lnTo>
                  <a:lnTo>
                    <a:pt x="12" y="5"/>
                  </a:lnTo>
                  <a:lnTo>
                    <a:pt x="11" y="0"/>
                  </a:lnTo>
                  <a:lnTo>
                    <a:pt x="14" y="3"/>
                  </a:lnTo>
                  <a:lnTo>
                    <a:pt x="14" y="0"/>
                  </a:lnTo>
                  <a:lnTo>
                    <a:pt x="15" y="0"/>
                  </a:lnTo>
                  <a:lnTo>
                    <a:pt x="18" y="5"/>
                  </a:lnTo>
                  <a:lnTo>
                    <a:pt x="18" y="6"/>
                  </a:lnTo>
                  <a:lnTo>
                    <a:pt x="20" y="11"/>
                  </a:lnTo>
                  <a:lnTo>
                    <a:pt x="18" y="14"/>
                  </a:lnTo>
                  <a:lnTo>
                    <a:pt x="18" y="20"/>
                  </a:lnTo>
                  <a:lnTo>
                    <a:pt x="12" y="20"/>
                  </a:lnTo>
                  <a:lnTo>
                    <a:pt x="12" y="18"/>
                  </a:lnTo>
                  <a:lnTo>
                    <a:pt x="11" y="18"/>
                  </a:lnTo>
                  <a:lnTo>
                    <a:pt x="9" y="23"/>
                  </a:lnTo>
                  <a:lnTo>
                    <a:pt x="3" y="24"/>
                  </a:lnTo>
                  <a:lnTo>
                    <a:pt x="2" y="26"/>
                  </a:lnTo>
                  <a:lnTo>
                    <a:pt x="0" y="23"/>
                  </a:lnTo>
                  <a:lnTo>
                    <a:pt x="3" y="21"/>
                  </a:lnTo>
                  <a:lnTo>
                    <a:pt x="5" y="20"/>
                  </a:lnTo>
                  <a:lnTo>
                    <a:pt x="3" y="18"/>
                  </a:lnTo>
                  <a:close/>
                </a:path>
              </a:pathLst>
            </a:custGeom>
            <a:grpFill/>
            <a:ln w="1905">
              <a:noFill/>
              <a:round/>
              <a:headEnd/>
              <a:tailEnd/>
            </a:ln>
          </p:spPr>
          <p:txBody>
            <a:bodyPr/>
            <a:lstStyle/>
            <a:p>
              <a:endParaRPr lang="en-GB">
                <a:solidFill>
                  <a:srgbClr val="000000"/>
                </a:solidFill>
                <a:latin typeface="Arial"/>
              </a:endParaRPr>
            </a:p>
          </p:txBody>
        </p:sp>
        <p:sp>
          <p:nvSpPr>
            <p:cNvPr id="289" name="Freeform 285"/>
            <p:cNvSpPr>
              <a:spLocks/>
            </p:cNvSpPr>
            <p:nvPr/>
          </p:nvSpPr>
          <p:spPr bwMode="auto">
            <a:xfrm>
              <a:off x="3040" y="1072"/>
              <a:ext cx="15" cy="15"/>
            </a:xfrm>
            <a:custGeom>
              <a:avLst/>
              <a:gdLst>
                <a:gd name="T0" fmla="*/ 3 w 15"/>
                <a:gd name="T1" fmla="*/ 7 h 15"/>
                <a:gd name="T2" fmla="*/ 8 w 15"/>
                <a:gd name="T3" fmla="*/ 7 h 15"/>
                <a:gd name="T4" fmla="*/ 8 w 15"/>
                <a:gd name="T5" fmla="*/ 6 h 15"/>
                <a:gd name="T6" fmla="*/ 8 w 15"/>
                <a:gd name="T7" fmla="*/ 3 h 15"/>
                <a:gd name="T8" fmla="*/ 9 w 15"/>
                <a:gd name="T9" fmla="*/ 6 h 15"/>
                <a:gd name="T10" fmla="*/ 11 w 15"/>
                <a:gd name="T11" fmla="*/ 6 h 15"/>
                <a:gd name="T12" fmla="*/ 12 w 15"/>
                <a:gd name="T13" fmla="*/ 1 h 15"/>
                <a:gd name="T14" fmla="*/ 12 w 15"/>
                <a:gd name="T15" fmla="*/ 0 h 15"/>
                <a:gd name="T16" fmla="*/ 15 w 15"/>
                <a:gd name="T17" fmla="*/ 1 h 15"/>
                <a:gd name="T18" fmla="*/ 15 w 15"/>
                <a:gd name="T19" fmla="*/ 4 h 15"/>
                <a:gd name="T20" fmla="*/ 14 w 15"/>
                <a:gd name="T21" fmla="*/ 9 h 15"/>
                <a:gd name="T22" fmla="*/ 14 w 15"/>
                <a:gd name="T23" fmla="*/ 12 h 15"/>
                <a:gd name="T24" fmla="*/ 5 w 15"/>
                <a:gd name="T25" fmla="*/ 15 h 15"/>
                <a:gd name="T26" fmla="*/ 0 w 15"/>
                <a:gd name="T27" fmla="*/ 13 h 15"/>
                <a:gd name="T28" fmla="*/ 0 w 15"/>
                <a:gd name="T29" fmla="*/ 12 h 15"/>
                <a:gd name="T30" fmla="*/ 3 w 15"/>
                <a:gd name="T31" fmla="*/ 12 h 15"/>
                <a:gd name="T32" fmla="*/ 3 w 15"/>
                <a:gd name="T33" fmla="*/ 10 h 15"/>
                <a:gd name="T34" fmla="*/ 3 w 15"/>
                <a:gd name="T35" fmla="*/ 7 h 1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
                <a:gd name="T55" fmla="*/ 0 h 15"/>
                <a:gd name="T56" fmla="*/ 15 w 15"/>
                <a:gd name="T57" fmla="*/ 15 h 1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 h="15">
                  <a:moveTo>
                    <a:pt x="3" y="7"/>
                  </a:moveTo>
                  <a:lnTo>
                    <a:pt x="8" y="7"/>
                  </a:lnTo>
                  <a:lnTo>
                    <a:pt x="8" y="6"/>
                  </a:lnTo>
                  <a:lnTo>
                    <a:pt x="8" y="3"/>
                  </a:lnTo>
                  <a:lnTo>
                    <a:pt x="9" y="6"/>
                  </a:lnTo>
                  <a:lnTo>
                    <a:pt x="11" y="6"/>
                  </a:lnTo>
                  <a:lnTo>
                    <a:pt x="12" y="1"/>
                  </a:lnTo>
                  <a:lnTo>
                    <a:pt x="12" y="0"/>
                  </a:lnTo>
                  <a:lnTo>
                    <a:pt x="15" y="1"/>
                  </a:lnTo>
                  <a:lnTo>
                    <a:pt x="15" y="4"/>
                  </a:lnTo>
                  <a:lnTo>
                    <a:pt x="14" y="9"/>
                  </a:lnTo>
                  <a:lnTo>
                    <a:pt x="14" y="12"/>
                  </a:lnTo>
                  <a:lnTo>
                    <a:pt x="5" y="15"/>
                  </a:lnTo>
                  <a:lnTo>
                    <a:pt x="0" y="13"/>
                  </a:lnTo>
                  <a:lnTo>
                    <a:pt x="0" y="12"/>
                  </a:lnTo>
                  <a:lnTo>
                    <a:pt x="3" y="12"/>
                  </a:lnTo>
                  <a:lnTo>
                    <a:pt x="3" y="10"/>
                  </a:lnTo>
                  <a:lnTo>
                    <a:pt x="3" y="7"/>
                  </a:lnTo>
                  <a:close/>
                </a:path>
              </a:pathLst>
            </a:custGeom>
            <a:grpFill/>
            <a:ln w="1905">
              <a:noFill/>
              <a:round/>
              <a:headEnd/>
              <a:tailEnd/>
            </a:ln>
          </p:spPr>
          <p:txBody>
            <a:bodyPr/>
            <a:lstStyle/>
            <a:p>
              <a:endParaRPr lang="en-GB">
                <a:solidFill>
                  <a:srgbClr val="000000"/>
                </a:solidFill>
                <a:latin typeface="Arial"/>
              </a:endParaRPr>
            </a:p>
          </p:txBody>
        </p:sp>
        <p:sp>
          <p:nvSpPr>
            <p:cNvPr id="290" name="Freeform 286"/>
            <p:cNvSpPr>
              <a:spLocks/>
            </p:cNvSpPr>
            <p:nvPr/>
          </p:nvSpPr>
          <p:spPr bwMode="auto">
            <a:xfrm>
              <a:off x="3051" y="1060"/>
              <a:ext cx="15" cy="13"/>
            </a:xfrm>
            <a:custGeom>
              <a:avLst/>
              <a:gdLst>
                <a:gd name="T0" fmla="*/ 3 w 15"/>
                <a:gd name="T1" fmla="*/ 3 h 13"/>
                <a:gd name="T2" fmla="*/ 1 w 15"/>
                <a:gd name="T3" fmla="*/ 4 h 13"/>
                <a:gd name="T4" fmla="*/ 0 w 15"/>
                <a:gd name="T5" fmla="*/ 1 h 13"/>
                <a:gd name="T6" fmla="*/ 1 w 15"/>
                <a:gd name="T7" fmla="*/ 0 h 13"/>
                <a:gd name="T8" fmla="*/ 3 w 15"/>
                <a:gd name="T9" fmla="*/ 1 h 13"/>
                <a:gd name="T10" fmla="*/ 6 w 15"/>
                <a:gd name="T11" fmla="*/ 1 h 13"/>
                <a:gd name="T12" fmla="*/ 7 w 15"/>
                <a:gd name="T13" fmla="*/ 1 h 13"/>
                <a:gd name="T14" fmla="*/ 7 w 15"/>
                <a:gd name="T15" fmla="*/ 3 h 13"/>
                <a:gd name="T16" fmla="*/ 7 w 15"/>
                <a:gd name="T17" fmla="*/ 7 h 13"/>
                <a:gd name="T18" fmla="*/ 9 w 15"/>
                <a:gd name="T19" fmla="*/ 7 h 13"/>
                <a:gd name="T20" fmla="*/ 9 w 15"/>
                <a:gd name="T21" fmla="*/ 4 h 13"/>
                <a:gd name="T22" fmla="*/ 10 w 15"/>
                <a:gd name="T23" fmla="*/ 4 h 13"/>
                <a:gd name="T24" fmla="*/ 15 w 15"/>
                <a:gd name="T25" fmla="*/ 6 h 13"/>
                <a:gd name="T26" fmla="*/ 10 w 15"/>
                <a:gd name="T27" fmla="*/ 13 h 13"/>
                <a:gd name="T28" fmla="*/ 9 w 15"/>
                <a:gd name="T29" fmla="*/ 13 h 13"/>
                <a:gd name="T30" fmla="*/ 3 w 15"/>
                <a:gd name="T31" fmla="*/ 9 h 13"/>
                <a:gd name="T32" fmla="*/ 1 w 15"/>
                <a:gd name="T33" fmla="*/ 7 h 13"/>
                <a:gd name="T34" fmla="*/ 3 w 15"/>
                <a:gd name="T35" fmla="*/ 7 h 13"/>
                <a:gd name="T36" fmla="*/ 4 w 15"/>
                <a:gd name="T37" fmla="*/ 3 h 13"/>
                <a:gd name="T38" fmla="*/ 3 w 15"/>
                <a:gd name="T39" fmla="*/ 3 h 1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
                <a:gd name="T61" fmla="*/ 0 h 13"/>
                <a:gd name="T62" fmla="*/ 15 w 15"/>
                <a:gd name="T63" fmla="*/ 13 h 1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 h="13">
                  <a:moveTo>
                    <a:pt x="3" y="3"/>
                  </a:moveTo>
                  <a:lnTo>
                    <a:pt x="1" y="4"/>
                  </a:lnTo>
                  <a:lnTo>
                    <a:pt x="0" y="1"/>
                  </a:lnTo>
                  <a:lnTo>
                    <a:pt x="1" y="0"/>
                  </a:lnTo>
                  <a:lnTo>
                    <a:pt x="3" y="1"/>
                  </a:lnTo>
                  <a:lnTo>
                    <a:pt x="6" y="1"/>
                  </a:lnTo>
                  <a:lnTo>
                    <a:pt x="7" y="1"/>
                  </a:lnTo>
                  <a:lnTo>
                    <a:pt x="7" y="3"/>
                  </a:lnTo>
                  <a:lnTo>
                    <a:pt x="7" y="7"/>
                  </a:lnTo>
                  <a:lnTo>
                    <a:pt x="9" y="7"/>
                  </a:lnTo>
                  <a:lnTo>
                    <a:pt x="9" y="4"/>
                  </a:lnTo>
                  <a:lnTo>
                    <a:pt x="10" y="4"/>
                  </a:lnTo>
                  <a:lnTo>
                    <a:pt x="15" y="6"/>
                  </a:lnTo>
                  <a:lnTo>
                    <a:pt x="10" y="13"/>
                  </a:lnTo>
                  <a:lnTo>
                    <a:pt x="9" y="13"/>
                  </a:lnTo>
                  <a:lnTo>
                    <a:pt x="3" y="9"/>
                  </a:lnTo>
                  <a:lnTo>
                    <a:pt x="1" y="7"/>
                  </a:lnTo>
                  <a:lnTo>
                    <a:pt x="3" y="7"/>
                  </a:lnTo>
                  <a:lnTo>
                    <a:pt x="4"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291" name="Freeform 287"/>
            <p:cNvSpPr>
              <a:spLocks/>
            </p:cNvSpPr>
            <p:nvPr/>
          </p:nvSpPr>
          <p:spPr bwMode="auto">
            <a:xfrm>
              <a:off x="3066" y="1052"/>
              <a:ext cx="7" cy="11"/>
            </a:xfrm>
            <a:custGeom>
              <a:avLst/>
              <a:gdLst>
                <a:gd name="T0" fmla="*/ 4 w 7"/>
                <a:gd name="T1" fmla="*/ 5 h 11"/>
                <a:gd name="T2" fmla="*/ 4 w 7"/>
                <a:gd name="T3" fmla="*/ 3 h 11"/>
                <a:gd name="T4" fmla="*/ 4 w 7"/>
                <a:gd name="T5" fmla="*/ 5 h 11"/>
                <a:gd name="T6" fmla="*/ 6 w 7"/>
                <a:gd name="T7" fmla="*/ 6 h 11"/>
                <a:gd name="T8" fmla="*/ 7 w 7"/>
                <a:gd name="T9" fmla="*/ 9 h 11"/>
                <a:gd name="T10" fmla="*/ 7 w 7"/>
                <a:gd name="T11" fmla="*/ 11 h 11"/>
                <a:gd name="T12" fmla="*/ 3 w 7"/>
                <a:gd name="T13" fmla="*/ 9 h 11"/>
                <a:gd name="T14" fmla="*/ 0 w 7"/>
                <a:gd name="T15" fmla="*/ 0 h 11"/>
                <a:gd name="T16" fmla="*/ 1 w 7"/>
                <a:gd name="T17" fmla="*/ 2 h 11"/>
                <a:gd name="T18" fmla="*/ 3 w 7"/>
                <a:gd name="T19" fmla="*/ 5 h 11"/>
                <a:gd name="T20" fmla="*/ 4 w 7"/>
                <a:gd name="T21" fmla="*/ 5 h 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11"/>
                <a:gd name="T35" fmla="*/ 7 w 7"/>
                <a:gd name="T36" fmla="*/ 11 h 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11">
                  <a:moveTo>
                    <a:pt x="4" y="5"/>
                  </a:moveTo>
                  <a:lnTo>
                    <a:pt x="4" y="3"/>
                  </a:lnTo>
                  <a:lnTo>
                    <a:pt x="4" y="5"/>
                  </a:lnTo>
                  <a:lnTo>
                    <a:pt x="6" y="6"/>
                  </a:lnTo>
                  <a:lnTo>
                    <a:pt x="7" y="9"/>
                  </a:lnTo>
                  <a:lnTo>
                    <a:pt x="7" y="11"/>
                  </a:lnTo>
                  <a:lnTo>
                    <a:pt x="3" y="9"/>
                  </a:lnTo>
                  <a:lnTo>
                    <a:pt x="0" y="0"/>
                  </a:lnTo>
                  <a:lnTo>
                    <a:pt x="1" y="2"/>
                  </a:lnTo>
                  <a:lnTo>
                    <a:pt x="3" y="5"/>
                  </a:lnTo>
                  <a:lnTo>
                    <a:pt x="4" y="5"/>
                  </a:lnTo>
                  <a:close/>
                </a:path>
              </a:pathLst>
            </a:custGeom>
            <a:grpFill/>
            <a:ln w="1905">
              <a:noFill/>
              <a:round/>
              <a:headEnd/>
              <a:tailEnd/>
            </a:ln>
          </p:spPr>
          <p:txBody>
            <a:bodyPr/>
            <a:lstStyle/>
            <a:p>
              <a:endParaRPr lang="en-GB">
                <a:solidFill>
                  <a:srgbClr val="000000"/>
                </a:solidFill>
                <a:latin typeface="Arial"/>
              </a:endParaRPr>
            </a:p>
          </p:txBody>
        </p:sp>
        <p:sp>
          <p:nvSpPr>
            <p:cNvPr id="292" name="Freeform 288"/>
            <p:cNvSpPr>
              <a:spLocks/>
            </p:cNvSpPr>
            <p:nvPr/>
          </p:nvSpPr>
          <p:spPr bwMode="auto">
            <a:xfrm>
              <a:off x="3081" y="1054"/>
              <a:ext cx="6" cy="9"/>
            </a:xfrm>
            <a:custGeom>
              <a:avLst/>
              <a:gdLst>
                <a:gd name="T0" fmla="*/ 3 w 6"/>
                <a:gd name="T1" fmla="*/ 0 h 9"/>
                <a:gd name="T2" fmla="*/ 4 w 6"/>
                <a:gd name="T3" fmla="*/ 0 h 9"/>
                <a:gd name="T4" fmla="*/ 6 w 6"/>
                <a:gd name="T5" fmla="*/ 1 h 9"/>
                <a:gd name="T6" fmla="*/ 4 w 6"/>
                <a:gd name="T7" fmla="*/ 9 h 9"/>
                <a:gd name="T8" fmla="*/ 3 w 6"/>
                <a:gd name="T9" fmla="*/ 9 h 9"/>
                <a:gd name="T10" fmla="*/ 3 w 6"/>
                <a:gd name="T11" fmla="*/ 6 h 9"/>
                <a:gd name="T12" fmla="*/ 1 w 6"/>
                <a:gd name="T13" fmla="*/ 7 h 9"/>
                <a:gd name="T14" fmla="*/ 0 w 6"/>
                <a:gd name="T15" fmla="*/ 6 h 9"/>
                <a:gd name="T16" fmla="*/ 0 w 6"/>
                <a:gd name="T17" fmla="*/ 3 h 9"/>
                <a:gd name="T18" fmla="*/ 1 w 6"/>
                <a:gd name="T19" fmla="*/ 1 h 9"/>
                <a:gd name="T20" fmla="*/ 3 w 6"/>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
                <a:gd name="T34" fmla="*/ 0 h 9"/>
                <a:gd name="T35" fmla="*/ 6 w 6"/>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 h="9">
                  <a:moveTo>
                    <a:pt x="3" y="0"/>
                  </a:moveTo>
                  <a:lnTo>
                    <a:pt x="4" y="0"/>
                  </a:lnTo>
                  <a:lnTo>
                    <a:pt x="6" y="1"/>
                  </a:lnTo>
                  <a:lnTo>
                    <a:pt x="4" y="9"/>
                  </a:lnTo>
                  <a:lnTo>
                    <a:pt x="3" y="9"/>
                  </a:lnTo>
                  <a:lnTo>
                    <a:pt x="3" y="6"/>
                  </a:lnTo>
                  <a:lnTo>
                    <a:pt x="1" y="7"/>
                  </a:lnTo>
                  <a:lnTo>
                    <a:pt x="0" y="6"/>
                  </a:lnTo>
                  <a:lnTo>
                    <a:pt x="0" y="3"/>
                  </a:lnTo>
                  <a:lnTo>
                    <a:pt x="1"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293" name="Freeform 289"/>
            <p:cNvSpPr>
              <a:spLocks/>
            </p:cNvSpPr>
            <p:nvPr/>
          </p:nvSpPr>
          <p:spPr bwMode="auto">
            <a:xfrm>
              <a:off x="3114" y="1046"/>
              <a:ext cx="8" cy="6"/>
            </a:xfrm>
            <a:custGeom>
              <a:avLst/>
              <a:gdLst>
                <a:gd name="T0" fmla="*/ 4 w 8"/>
                <a:gd name="T1" fmla="*/ 6 h 6"/>
                <a:gd name="T2" fmla="*/ 0 w 8"/>
                <a:gd name="T3" fmla="*/ 5 h 6"/>
                <a:gd name="T4" fmla="*/ 0 w 8"/>
                <a:gd name="T5" fmla="*/ 2 h 6"/>
                <a:gd name="T6" fmla="*/ 1 w 8"/>
                <a:gd name="T7" fmla="*/ 0 h 6"/>
                <a:gd name="T8" fmla="*/ 6 w 8"/>
                <a:gd name="T9" fmla="*/ 2 h 6"/>
                <a:gd name="T10" fmla="*/ 7 w 8"/>
                <a:gd name="T11" fmla="*/ 3 h 6"/>
                <a:gd name="T12" fmla="*/ 8 w 8"/>
                <a:gd name="T13" fmla="*/ 6 h 6"/>
                <a:gd name="T14" fmla="*/ 4 w 8"/>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6"/>
                <a:gd name="T26" fmla="*/ 8 w 8"/>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6">
                  <a:moveTo>
                    <a:pt x="4" y="6"/>
                  </a:moveTo>
                  <a:lnTo>
                    <a:pt x="0" y="5"/>
                  </a:lnTo>
                  <a:lnTo>
                    <a:pt x="0" y="2"/>
                  </a:lnTo>
                  <a:lnTo>
                    <a:pt x="1" y="0"/>
                  </a:lnTo>
                  <a:lnTo>
                    <a:pt x="6" y="2"/>
                  </a:lnTo>
                  <a:lnTo>
                    <a:pt x="7" y="3"/>
                  </a:lnTo>
                  <a:lnTo>
                    <a:pt x="8" y="6"/>
                  </a:lnTo>
                  <a:lnTo>
                    <a:pt x="4" y="6"/>
                  </a:lnTo>
                  <a:close/>
                </a:path>
              </a:pathLst>
            </a:custGeom>
            <a:grpFill/>
            <a:ln w="1905">
              <a:noFill/>
              <a:round/>
              <a:headEnd/>
              <a:tailEnd/>
            </a:ln>
          </p:spPr>
          <p:txBody>
            <a:bodyPr/>
            <a:lstStyle/>
            <a:p>
              <a:endParaRPr lang="en-GB">
                <a:solidFill>
                  <a:srgbClr val="000000"/>
                </a:solidFill>
                <a:latin typeface="Arial"/>
              </a:endParaRPr>
            </a:p>
          </p:txBody>
        </p:sp>
        <p:sp>
          <p:nvSpPr>
            <p:cNvPr id="294" name="Freeform 290"/>
            <p:cNvSpPr>
              <a:spLocks/>
            </p:cNvSpPr>
            <p:nvPr/>
          </p:nvSpPr>
          <p:spPr bwMode="auto">
            <a:xfrm>
              <a:off x="3108" y="1028"/>
              <a:ext cx="16" cy="14"/>
            </a:xfrm>
            <a:custGeom>
              <a:avLst/>
              <a:gdLst>
                <a:gd name="T0" fmla="*/ 4 w 16"/>
                <a:gd name="T1" fmla="*/ 3 h 14"/>
                <a:gd name="T2" fmla="*/ 6 w 16"/>
                <a:gd name="T3" fmla="*/ 3 h 14"/>
                <a:gd name="T4" fmla="*/ 6 w 16"/>
                <a:gd name="T5" fmla="*/ 2 h 14"/>
                <a:gd name="T6" fmla="*/ 7 w 16"/>
                <a:gd name="T7" fmla="*/ 3 h 14"/>
                <a:gd name="T8" fmla="*/ 7 w 16"/>
                <a:gd name="T9" fmla="*/ 2 h 14"/>
                <a:gd name="T10" fmla="*/ 9 w 16"/>
                <a:gd name="T11" fmla="*/ 5 h 14"/>
                <a:gd name="T12" fmla="*/ 12 w 16"/>
                <a:gd name="T13" fmla="*/ 3 h 14"/>
                <a:gd name="T14" fmla="*/ 12 w 16"/>
                <a:gd name="T15" fmla="*/ 0 h 14"/>
                <a:gd name="T16" fmla="*/ 13 w 16"/>
                <a:gd name="T17" fmla="*/ 0 h 14"/>
                <a:gd name="T18" fmla="*/ 13 w 16"/>
                <a:gd name="T19" fmla="*/ 3 h 14"/>
                <a:gd name="T20" fmla="*/ 16 w 16"/>
                <a:gd name="T21" fmla="*/ 3 h 14"/>
                <a:gd name="T22" fmla="*/ 16 w 16"/>
                <a:gd name="T23" fmla="*/ 5 h 14"/>
                <a:gd name="T24" fmla="*/ 16 w 16"/>
                <a:gd name="T25" fmla="*/ 8 h 14"/>
                <a:gd name="T26" fmla="*/ 14 w 16"/>
                <a:gd name="T27" fmla="*/ 8 h 14"/>
                <a:gd name="T28" fmla="*/ 14 w 16"/>
                <a:gd name="T29" fmla="*/ 9 h 14"/>
                <a:gd name="T30" fmla="*/ 13 w 16"/>
                <a:gd name="T31" fmla="*/ 11 h 14"/>
                <a:gd name="T32" fmla="*/ 12 w 16"/>
                <a:gd name="T33" fmla="*/ 9 h 14"/>
                <a:gd name="T34" fmla="*/ 10 w 16"/>
                <a:gd name="T35" fmla="*/ 12 h 14"/>
                <a:gd name="T36" fmla="*/ 9 w 16"/>
                <a:gd name="T37" fmla="*/ 12 h 14"/>
                <a:gd name="T38" fmla="*/ 7 w 16"/>
                <a:gd name="T39" fmla="*/ 11 h 14"/>
                <a:gd name="T40" fmla="*/ 4 w 16"/>
                <a:gd name="T41" fmla="*/ 12 h 14"/>
                <a:gd name="T42" fmla="*/ 4 w 16"/>
                <a:gd name="T43" fmla="*/ 11 h 14"/>
                <a:gd name="T44" fmla="*/ 3 w 16"/>
                <a:gd name="T45" fmla="*/ 14 h 14"/>
                <a:gd name="T46" fmla="*/ 1 w 16"/>
                <a:gd name="T47" fmla="*/ 8 h 14"/>
                <a:gd name="T48" fmla="*/ 0 w 16"/>
                <a:gd name="T49" fmla="*/ 6 h 14"/>
                <a:gd name="T50" fmla="*/ 1 w 16"/>
                <a:gd name="T51" fmla="*/ 5 h 14"/>
                <a:gd name="T52" fmla="*/ 4 w 16"/>
                <a:gd name="T53" fmla="*/ 5 h 14"/>
                <a:gd name="T54" fmla="*/ 4 w 16"/>
                <a:gd name="T55" fmla="*/ 3 h 1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
                <a:gd name="T85" fmla="*/ 0 h 14"/>
                <a:gd name="T86" fmla="*/ 16 w 16"/>
                <a:gd name="T87" fmla="*/ 14 h 1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 h="14">
                  <a:moveTo>
                    <a:pt x="4" y="3"/>
                  </a:moveTo>
                  <a:lnTo>
                    <a:pt x="6" y="3"/>
                  </a:lnTo>
                  <a:lnTo>
                    <a:pt x="6" y="2"/>
                  </a:lnTo>
                  <a:lnTo>
                    <a:pt x="7" y="3"/>
                  </a:lnTo>
                  <a:lnTo>
                    <a:pt x="7" y="2"/>
                  </a:lnTo>
                  <a:lnTo>
                    <a:pt x="9" y="5"/>
                  </a:lnTo>
                  <a:lnTo>
                    <a:pt x="12" y="3"/>
                  </a:lnTo>
                  <a:lnTo>
                    <a:pt x="12" y="0"/>
                  </a:lnTo>
                  <a:lnTo>
                    <a:pt x="13" y="0"/>
                  </a:lnTo>
                  <a:lnTo>
                    <a:pt x="13" y="3"/>
                  </a:lnTo>
                  <a:lnTo>
                    <a:pt x="16" y="3"/>
                  </a:lnTo>
                  <a:lnTo>
                    <a:pt x="16" y="5"/>
                  </a:lnTo>
                  <a:lnTo>
                    <a:pt x="16" y="8"/>
                  </a:lnTo>
                  <a:lnTo>
                    <a:pt x="14" y="8"/>
                  </a:lnTo>
                  <a:lnTo>
                    <a:pt x="14" y="9"/>
                  </a:lnTo>
                  <a:lnTo>
                    <a:pt x="13" y="11"/>
                  </a:lnTo>
                  <a:lnTo>
                    <a:pt x="12" y="9"/>
                  </a:lnTo>
                  <a:lnTo>
                    <a:pt x="10" y="12"/>
                  </a:lnTo>
                  <a:lnTo>
                    <a:pt x="9" y="12"/>
                  </a:lnTo>
                  <a:lnTo>
                    <a:pt x="7" y="11"/>
                  </a:lnTo>
                  <a:lnTo>
                    <a:pt x="4" y="12"/>
                  </a:lnTo>
                  <a:lnTo>
                    <a:pt x="4" y="11"/>
                  </a:lnTo>
                  <a:lnTo>
                    <a:pt x="3" y="14"/>
                  </a:lnTo>
                  <a:lnTo>
                    <a:pt x="1" y="8"/>
                  </a:lnTo>
                  <a:lnTo>
                    <a:pt x="0" y="6"/>
                  </a:lnTo>
                  <a:lnTo>
                    <a:pt x="1" y="5"/>
                  </a:lnTo>
                  <a:lnTo>
                    <a:pt x="4" y="5"/>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295" name="Freeform 291"/>
            <p:cNvSpPr>
              <a:spLocks/>
            </p:cNvSpPr>
            <p:nvPr/>
          </p:nvSpPr>
          <p:spPr bwMode="auto">
            <a:xfrm>
              <a:off x="3122" y="1036"/>
              <a:ext cx="11" cy="15"/>
            </a:xfrm>
            <a:custGeom>
              <a:avLst/>
              <a:gdLst>
                <a:gd name="T0" fmla="*/ 8 w 11"/>
                <a:gd name="T1" fmla="*/ 12 h 15"/>
                <a:gd name="T2" fmla="*/ 6 w 11"/>
                <a:gd name="T3" fmla="*/ 12 h 15"/>
                <a:gd name="T4" fmla="*/ 6 w 11"/>
                <a:gd name="T5" fmla="*/ 13 h 15"/>
                <a:gd name="T6" fmla="*/ 5 w 11"/>
                <a:gd name="T7" fmla="*/ 15 h 15"/>
                <a:gd name="T8" fmla="*/ 2 w 11"/>
                <a:gd name="T9" fmla="*/ 13 h 15"/>
                <a:gd name="T10" fmla="*/ 0 w 11"/>
                <a:gd name="T11" fmla="*/ 12 h 15"/>
                <a:gd name="T12" fmla="*/ 0 w 11"/>
                <a:gd name="T13" fmla="*/ 10 h 15"/>
                <a:gd name="T14" fmla="*/ 0 w 11"/>
                <a:gd name="T15" fmla="*/ 9 h 15"/>
                <a:gd name="T16" fmla="*/ 0 w 11"/>
                <a:gd name="T17" fmla="*/ 6 h 15"/>
                <a:gd name="T18" fmla="*/ 2 w 11"/>
                <a:gd name="T19" fmla="*/ 4 h 15"/>
                <a:gd name="T20" fmla="*/ 3 w 11"/>
                <a:gd name="T21" fmla="*/ 6 h 15"/>
                <a:gd name="T22" fmla="*/ 3 w 11"/>
                <a:gd name="T23" fmla="*/ 1 h 15"/>
                <a:gd name="T24" fmla="*/ 6 w 11"/>
                <a:gd name="T25" fmla="*/ 3 h 15"/>
                <a:gd name="T26" fmla="*/ 8 w 11"/>
                <a:gd name="T27" fmla="*/ 0 h 15"/>
                <a:gd name="T28" fmla="*/ 11 w 11"/>
                <a:gd name="T29" fmla="*/ 3 h 15"/>
                <a:gd name="T30" fmla="*/ 11 w 11"/>
                <a:gd name="T31" fmla="*/ 6 h 15"/>
                <a:gd name="T32" fmla="*/ 8 w 11"/>
                <a:gd name="T33" fmla="*/ 12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
                <a:gd name="T52" fmla="*/ 0 h 15"/>
                <a:gd name="T53" fmla="*/ 11 w 11"/>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 h="15">
                  <a:moveTo>
                    <a:pt x="8" y="12"/>
                  </a:moveTo>
                  <a:lnTo>
                    <a:pt x="6" y="12"/>
                  </a:lnTo>
                  <a:lnTo>
                    <a:pt x="6" y="13"/>
                  </a:lnTo>
                  <a:lnTo>
                    <a:pt x="5" y="15"/>
                  </a:lnTo>
                  <a:lnTo>
                    <a:pt x="2" y="13"/>
                  </a:lnTo>
                  <a:lnTo>
                    <a:pt x="0" y="12"/>
                  </a:lnTo>
                  <a:lnTo>
                    <a:pt x="0" y="10"/>
                  </a:lnTo>
                  <a:lnTo>
                    <a:pt x="0" y="9"/>
                  </a:lnTo>
                  <a:lnTo>
                    <a:pt x="0" y="6"/>
                  </a:lnTo>
                  <a:lnTo>
                    <a:pt x="2" y="4"/>
                  </a:lnTo>
                  <a:lnTo>
                    <a:pt x="3" y="6"/>
                  </a:lnTo>
                  <a:lnTo>
                    <a:pt x="3" y="1"/>
                  </a:lnTo>
                  <a:lnTo>
                    <a:pt x="6" y="3"/>
                  </a:lnTo>
                  <a:lnTo>
                    <a:pt x="8" y="0"/>
                  </a:lnTo>
                  <a:lnTo>
                    <a:pt x="11" y="3"/>
                  </a:lnTo>
                  <a:lnTo>
                    <a:pt x="11" y="6"/>
                  </a:lnTo>
                  <a:lnTo>
                    <a:pt x="8" y="12"/>
                  </a:lnTo>
                  <a:close/>
                </a:path>
              </a:pathLst>
            </a:custGeom>
            <a:grpFill/>
            <a:ln w="1905">
              <a:noFill/>
              <a:round/>
              <a:headEnd/>
              <a:tailEnd/>
            </a:ln>
          </p:spPr>
          <p:txBody>
            <a:bodyPr/>
            <a:lstStyle/>
            <a:p>
              <a:endParaRPr lang="en-GB">
                <a:solidFill>
                  <a:srgbClr val="000000"/>
                </a:solidFill>
                <a:latin typeface="Arial"/>
              </a:endParaRPr>
            </a:p>
          </p:txBody>
        </p:sp>
        <p:sp>
          <p:nvSpPr>
            <p:cNvPr id="296" name="Freeform 292"/>
            <p:cNvSpPr>
              <a:spLocks/>
            </p:cNvSpPr>
            <p:nvPr/>
          </p:nvSpPr>
          <p:spPr bwMode="auto">
            <a:xfrm>
              <a:off x="3134" y="1028"/>
              <a:ext cx="6" cy="12"/>
            </a:xfrm>
            <a:custGeom>
              <a:avLst/>
              <a:gdLst>
                <a:gd name="T0" fmla="*/ 5 w 6"/>
                <a:gd name="T1" fmla="*/ 11 h 12"/>
                <a:gd name="T2" fmla="*/ 3 w 6"/>
                <a:gd name="T3" fmla="*/ 12 h 12"/>
                <a:gd name="T4" fmla="*/ 0 w 6"/>
                <a:gd name="T5" fmla="*/ 2 h 12"/>
                <a:gd name="T6" fmla="*/ 2 w 6"/>
                <a:gd name="T7" fmla="*/ 0 h 12"/>
                <a:gd name="T8" fmla="*/ 2 w 6"/>
                <a:gd name="T9" fmla="*/ 2 h 12"/>
                <a:gd name="T10" fmla="*/ 3 w 6"/>
                <a:gd name="T11" fmla="*/ 2 h 12"/>
                <a:gd name="T12" fmla="*/ 6 w 6"/>
                <a:gd name="T13" fmla="*/ 3 h 12"/>
                <a:gd name="T14" fmla="*/ 6 w 6"/>
                <a:gd name="T15" fmla="*/ 8 h 12"/>
                <a:gd name="T16" fmla="*/ 6 w 6"/>
                <a:gd name="T17" fmla="*/ 11 h 12"/>
                <a:gd name="T18" fmla="*/ 5 w 6"/>
                <a:gd name="T19" fmla="*/ 1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2"/>
                <a:gd name="T32" fmla="*/ 6 w 6"/>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2">
                  <a:moveTo>
                    <a:pt x="5" y="11"/>
                  </a:moveTo>
                  <a:lnTo>
                    <a:pt x="3" y="12"/>
                  </a:lnTo>
                  <a:lnTo>
                    <a:pt x="0" y="2"/>
                  </a:lnTo>
                  <a:lnTo>
                    <a:pt x="2" y="0"/>
                  </a:lnTo>
                  <a:lnTo>
                    <a:pt x="2" y="2"/>
                  </a:lnTo>
                  <a:lnTo>
                    <a:pt x="3" y="2"/>
                  </a:lnTo>
                  <a:lnTo>
                    <a:pt x="6" y="3"/>
                  </a:lnTo>
                  <a:lnTo>
                    <a:pt x="6" y="8"/>
                  </a:lnTo>
                  <a:lnTo>
                    <a:pt x="6" y="11"/>
                  </a:lnTo>
                  <a:lnTo>
                    <a:pt x="5" y="11"/>
                  </a:lnTo>
                  <a:close/>
                </a:path>
              </a:pathLst>
            </a:custGeom>
            <a:grpFill/>
            <a:ln w="1905">
              <a:noFill/>
              <a:round/>
              <a:headEnd/>
              <a:tailEnd/>
            </a:ln>
          </p:spPr>
          <p:txBody>
            <a:bodyPr/>
            <a:lstStyle/>
            <a:p>
              <a:endParaRPr lang="en-GB">
                <a:solidFill>
                  <a:srgbClr val="000000"/>
                </a:solidFill>
                <a:latin typeface="Arial"/>
              </a:endParaRPr>
            </a:p>
          </p:txBody>
        </p:sp>
        <p:sp>
          <p:nvSpPr>
            <p:cNvPr id="297" name="Freeform 293"/>
            <p:cNvSpPr>
              <a:spLocks/>
            </p:cNvSpPr>
            <p:nvPr/>
          </p:nvSpPr>
          <p:spPr bwMode="auto">
            <a:xfrm>
              <a:off x="3161" y="1009"/>
              <a:ext cx="12" cy="9"/>
            </a:xfrm>
            <a:custGeom>
              <a:avLst/>
              <a:gdLst>
                <a:gd name="T0" fmla="*/ 9 w 12"/>
                <a:gd name="T1" fmla="*/ 1 h 9"/>
                <a:gd name="T2" fmla="*/ 12 w 12"/>
                <a:gd name="T3" fmla="*/ 6 h 9"/>
                <a:gd name="T4" fmla="*/ 12 w 12"/>
                <a:gd name="T5" fmla="*/ 7 h 9"/>
                <a:gd name="T6" fmla="*/ 9 w 12"/>
                <a:gd name="T7" fmla="*/ 7 h 9"/>
                <a:gd name="T8" fmla="*/ 8 w 12"/>
                <a:gd name="T9" fmla="*/ 9 h 9"/>
                <a:gd name="T10" fmla="*/ 6 w 12"/>
                <a:gd name="T11" fmla="*/ 9 h 9"/>
                <a:gd name="T12" fmla="*/ 3 w 12"/>
                <a:gd name="T13" fmla="*/ 9 h 9"/>
                <a:gd name="T14" fmla="*/ 2 w 12"/>
                <a:gd name="T15" fmla="*/ 7 h 9"/>
                <a:gd name="T16" fmla="*/ 5 w 12"/>
                <a:gd name="T17" fmla="*/ 6 h 9"/>
                <a:gd name="T18" fmla="*/ 5 w 12"/>
                <a:gd name="T19" fmla="*/ 4 h 9"/>
                <a:gd name="T20" fmla="*/ 0 w 12"/>
                <a:gd name="T21" fmla="*/ 4 h 9"/>
                <a:gd name="T22" fmla="*/ 0 w 12"/>
                <a:gd name="T23" fmla="*/ 3 h 9"/>
                <a:gd name="T24" fmla="*/ 3 w 12"/>
                <a:gd name="T25" fmla="*/ 3 h 9"/>
                <a:gd name="T26" fmla="*/ 6 w 12"/>
                <a:gd name="T27" fmla="*/ 3 h 9"/>
                <a:gd name="T28" fmla="*/ 6 w 12"/>
                <a:gd name="T29" fmla="*/ 1 h 9"/>
                <a:gd name="T30" fmla="*/ 6 w 12"/>
                <a:gd name="T31" fmla="*/ 0 h 9"/>
                <a:gd name="T32" fmla="*/ 9 w 12"/>
                <a:gd name="T33" fmla="*/ 1 h 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
                <a:gd name="T52" fmla="*/ 0 h 9"/>
                <a:gd name="T53" fmla="*/ 12 w 12"/>
                <a:gd name="T54" fmla="*/ 9 h 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 h="9">
                  <a:moveTo>
                    <a:pt x="9" y="1"/>
                  </a:moveTo>
                  <a:lnTo>
                    <a:pt x="12" y="6"/>
                  </a:lnTo>
                  <a:lnTo>
                    <a:pt x="12" y="7"/>
                  </a:lnTo>
                  <a:lnTo>
                    <a:pt x="9" y="7"/>
                  </a:lnTo>
                  <a:lnTo>
                    <a:pt x="8" y="9"/>
                  </a:lnTo>
                  <a:lnTo>
                    <a:pt x="6" y="9"/>
                  </a:lnTo>
                  <a:lnTo>
                    <a:pt x="3" y="9"/>
                  </a:lnTo>
                  <a:lnTo>
                    <a:pt x="2" y="7"/>
                  </a:lnTo>
                  <a:lnTo>
                    <a:pt x="5" y="6"/>
                  </a:lnTo>
                  <a:lnTo>
                    <a:pt x="5" y="4"/>
                  </a:lnTo>
                  <a:lnTo>
                    <a:pt x="0" y="4"/>
                  </a:lnTo>
                  <a:lnTo>
                    <a:pt x="0" y="3"/>
                  </a:lnTo>
                  <a:lnTo>
                    <a:pt x="3" y="3"/>
                  </a:lnTo>
                  <a:lnTo>
                    <a:pt x="6" y="3"/>
                  </a:lnTo>
                  <a:lnTo>
                    <a:pt x="6" y="1"/>
                  </a:lnTo>
                  <a:lnTo>
                    <a:pt x="6" y="0"/>
                  </a:lnTo>
                  <a:lnTo>
                    <a:pt x="9" y="1"/>
                  </a:lnTo>
                  <a:close/>
                </a:path>
              </a:pathLst>
            </a:custGeom>
            <a:grpFill/>
            <a:ln w="1905">
              <a:noFill/>
              <a:round/>
              <a:headEnd/>
              <a:tailEnd/>
            </a:ln>
          </p:spPr>
          <p:txBody>
            <a:bodyPr/>
            <a:lstStyle/>
            <a:p>
              <a:endParaRPr lang="en-GB">
                <a:solidFill>
                  <a:srgbClr val="000000"/>
                </a:solidFill>
                <a:latin typeface="Arial"/>
              </a:endParaRPr>
            </a:p>
          </p:txBody>
        </p:sp>
        <p:sp>
          <p:nvSpPr>
            <p:cNvPr id="298" name="Freeform 294"/>
            <p:cNvSpPr>
              <a:spLocks/>
            </p:cNvSpPr>
            <p:nvPr/>
          </p:nvSpPr>
          <p:spPr bwMode="auto">
            <a:xfrm>
              <a:off x="2879" y="1334"/>
              <a:ext cx="13" cy="9"/>
            </a:xfrm>
            <a:custGeom>
              <a:avLst/>
              <a:gdLst>
                <a:gd name="T0" fmla="*/ 0 w 13"/>
                <a:gd name="T1" fmla="*/ 6 h 9"/>
                <a:gd name="T2" fmla="*/ 1 w 13"/>
                <a:gd name="T3" fmla="*/ 6 h 9"/>
                <a:gd name="T4" fmla="*/ 1 w 13"/>
                <a:gd name="T5" fmla="*/ 4 h 9"/>
                <a:gd name="T6" fmla="*/ 4 w 13"/>
                <a:gd name="T7" fmla="*/ 4 h 9"/>
                <a:gd name="T8" fmla="*/ 4 w 13"/>
                <a:gd name="T9" fmla="*/ 3 h 9"/>
                <a:gd name="T10" fmla="*/ 5 w 13"/>
                <a:gd name="T11" fmla="*/ 1 h 9"/>
                <a:gd name="T12" fmla="*/ 8 w 13"/>
                <a:gd name="T13" fmla="*/ 0 h 9"/>
                <a:gd name="T14" fmla="*/ 11 w 13"/>
                <a:gd name="T15" fmla="*/ 0 h 9"/>
                <a:gd name="T16" fmla="*/ 11 w 13"/>
                <a:gd name="T17" fmla="*/ 1 h 9"/>
                <a:gd name="T18" fmla="*/ 11 w 13"/>
                <a:gd name="T19" fmla="*/ 3 h 9"/>
                <a:gd name="T20" fmla="*/ 13 w 13"/>
                <a:gd name="T21" fmla="*/ 4 h 9"/>
                <a:gd name="T22" fmla="*/ 5 w 13"/>
                <a:gd name="T23" fmla="*/ 7 h 9"/>
                <a:gd name="T24" fmla="*/ 2 w 13"/>
                <a:gd name="T25" fmla="*/ 9 h 9"/>
                <a:gd name="T26" fmla="*/ 1 w 13"/>
                <a:gd name="T27" fmla="*/ 7 h 9"/>
                <a:gd name="T28" fmla="*/ 0 w 13"/>
                <a:gd name="T29" fmla="*/ 6 h 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
                <a:gd name="T46" fmla="*/ 0 h 9"/>
                <a:gd name="T47" fmla="*/ 13 w 13"/>
                <a:gd name="T48" fmla="*/ 9 h 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 h="9">
                  <a:moveTo>
                    <a:pt x="0" y="6"/>
                  </a:moveTo>
                  <a:lnTo>
                    <a:pt x="1" y="6"/>
                  </a:lnTo>
                  <a:lnTo>
                    <a:pt x="1" y="4"/>
                  </a:lnTo>
                  <a:lnTo>
                    <a:pt x="4" y="4"/>
                  </a:lnTo>
                  <a:lnTo>
                    <a:pt x="4" y="3"/>
                  </a:lnTo>
                  <a:lnTo>
                    <a:pt x="5" y="1"/>
                  </a:lnTo>
                  <a:lnTo>
                    <a:pt x="8" y="0"/>
                  </a:lnTo>
                  <a:lnTo>
                    <a:pt x="11" y="0"/>
                  </a:lnTo>
                  <a:lnTo>
                    <a:pt x="11" y="1"/>
                  </a:lnTo>
                  <a:lnTo>
                    <a:pt x="11" y="3"/>
                  </a:lnTo>
                  <a:lnTo>
                    <a:pt x="13" y="4"/>
                  </a:lnTo>
                  <a:lnTo>
                    <a:pt x="5" y="7"/>
                  </a:lnTo>
                  <a:lnTo>
                    <a:pt x="2" y="9"/>
                  </a:lnTo>
                  <a:lnTo>
                    <a:pt x="1" y="7"/>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299" name="Freeform 295"/>
            <p:cNvSpPr>
              <a:spLocks/>
            </p:cNvSpPr>
            <p:nvPr/>
          </p:nvSpPr>
          <p:spPr bwMode="auto">
            <a:xfrm>
              <a:off x="2817" y="1426"/>
              <a:ext cx="3" cy="6"/>
            </a:xfrm>
            <a:custGeom>
              <a:avLst/>
              <a:gdLst>
                <a:gd name="T0" fmla="*/ 3 w 3"/>
                <a:gd name="T1" fmla="*/ 0 h 6"/>
                <a:gd name="T2" fmla="*/ 0 w 3"/>
                <a:gd name="T3" fmla="*/ 3 h 6"/>
                <a:gd name="T4" fmla="*/ 0 w 3"/>
                <a:gd name="T5" fmla="*/ 5 h 6"/>
                <a:gd name="T6" fmla="*/ 0 w 3"/>
                <a:gd name="T7" fmla="*/ 6 h 6"/>
                <a:gd name="T8" fmla="*/ 3 w 3"/>
                <a:gd name="T9" fmla="*/ 5 h 6"/>
                <a:gd name="T10" fmla="*/ 3 w 3"/>
                <a:gd name="T11" fmla="*/ 0 h 6"/>
                <a:gd name="T12" fmla="*/ 0 60000 65536"/>
                <a:gd name="T13" fmla="*/ 0 60000 65536"/>
                <a:gd name="T14" fmla="*/ 0 60000 65536"/>
                <a:gd name="T15" fmla="*/ 0 60000 65536"/>
                <a:gd name="T16" fmla="*/ 0 60000 65536"/>
                <a:gd name="T17" fmla="*/ 0 60000 65536"/>
                <a:gd name="T18" fmla="*/ 0 w 3"/>
                <a:gd name="T19" fmla="*/ 0 h 6"/>
                <a:gd name="T20" fmla="*/ 3 w 3"/>
                <a:gd name="T21" fmla="*/ 6 h 6"/>
              </a:gdLst>
              <a:ahLst/>
              <a:cxnLst>
                <a:cxn ang="T12">
                  <a:pos x="T0" y="T1"/>
                </a:cxn>
                <a:cxn ang="T13">
                  <a:pos x="T2" y="T3"/>
                </a:cxn>
                <a:cxn ang="T14">
                  <a:pos x="T4" y="T5"/>
                </a:cxn>
                <a:cxn ang="T15">
                  <a:pos x="T6" y="T7"/>
                </a:cxn>
                <a:cxn ang="T16">
                  <a:pos x="T8" y="T9"/>
                </a:cxn>
                <a:cxn ang="T17">
                  <a:pos x="T10" y="T11"/>
                </a:cxn>
              </a:cxnLst>
              <a:rect l="T18" t="T19" r="T20" b="T21"/>
              <a:pathLst>
                <a:path w="3" h="6">
                  <a:moveTo>
                    <a:pt x="3" y="0"/>
                  </a:moveTo>
                  <a:lnTo>
                    <a:pt x="0" y="3"/>
                  </a:lnTo>
                  <a:lnTo>
                    <a:pt x="0" y="5"/>
                  </a:lnTo>
                  <a:lnTo>
                    <a:pt x="0" y="6"/>
                  </a:lnTo>
                  <a:lnTo>
                    <a:pt x="3" y="5"/>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300" name="Freeform 296"/>
            <p:cNvSpPr>
              <a:spLocks/>
            </p:cNvSpPr>
            <p:nvPr/>
          </p:nvSpPr>
          <p:spPr bwMode="auto">
            <a:xfrm>
              <a:off x="2835" y="1383"/>
              <a:ext cx="3" cy="4"/>
            </a:xfrm>
            <a:custGeom>
              <a:avLst/>
              <a:gdLst>
                <a:gd name="T0" fmla="*/ 2 w 3"/>
                <a:gd name="T1" fmla="*/ 4 h 4"/>
                <a:gd name="T2" fmla="*/ 3 w 3"/>
                <a:gd name="T3" fmla="*/ 2 h 4"/>
                <a:gd name="T4" fmla="*/ 3 w 3"/>
                <a:gd name="T5" fmla="*/ 0 h 4"/>
                <a:gd name="T6" fmla="*/ 0 w 3"/>
                <a:gd name="T7" fmla="*/ 0 h 4"/>
                <a:gd name="T8" fmla="*/ 0 w 3"/>
                <a:gd name="T9" fmla="*/ 4 h 4"/>
                <a:gd name="T10" fmla="*/ 2 w 3"/>
                <a:gd name="T11" fmla="*/ 4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4"/>
                  </a:moveTo>
                  <a:lnTo>
                    <a:pt x="3" y="2"/>
                  </a:lnTo>
                  <a:lnTo>
                    <a:pt x="3" y="0"/>
                  </a:lnTo>
                  <a:lnTo>
                    <a:pt x="0" y="0"/>
                  </a:lnTo>
                  <a:lnTo>
                    <a:pt x="0" y="4"/>
                  </a:lnTo>
                  <a:lnTo>
                    <a:pt x="2" y="4"/>
                  </a:lnTo>
                  <a:close/>
                </a:path>
              </a:pathLst>
            </a:custGeom>
            <a:grpFill/>
            <a:ln w="1905">
              <a:noFill/>
              <a:round/>
              <a:headEnd/>
              <a:tailEnd/>
            </a:ln>
          </p:spPr>
          <p:txBody>
            <a:bodyPr/>
            <a:lstStyle/>
            <a:p>
              <a:endParaRPr lang="en-GB">
                <a:solidFill>
                  <a:srgbClr val="000000"/>
                </a:solidFill>
                <a:latin typeface="Arial"/>
              </a:endParaRPr>
            </a:p>
          </p:txBody>
        </p:sp>
        <p:sp>
          <p:nvSpPr>
            <p:cNvPr id="301" name="Freeform 297"/>
            <p:cNvSpPr>
              <a:spLocks/>
            </p:cNvSpPr>
            <p:nvPr/>
          </p:nvSpPr>
          <p:spPr bwMode="auto">
            <a:xfrm>
              <a:off x="2822" y="1401"/>
              <a:ext cx="1" cy="4"/>
            </a:xfrm>
            <a:custGeom>
              <a:avLst/>
              <a:gdLst>
                <a:gd name="T0" fmla="*/ 0 w 1"/>
                <a:gd name="T1" fmla="*/ 4 h 4"/>
                <a:gd name="T2" fmla="*/ 0 w 1"/>
                <a:gd name="T3" fmla="*/ 3 h 4"/>
                <a:gd name="T4" fmla="*/ 1 w 1"/>
                <a:gd name="T5" fmla="*/ 1 h 4"/>
                <a:gd name="T6" fmla="*/ 0 w 1"/>
                <a:gd name="T7" fmla="*/ 0 h 4"/>
                <a:gd name="T8" fmla="*/ 0 w 1"/>
                <a:gd name="T9" fmla="*/ 4 h 4"/>
                <a:gd name="T10" fmla="*/ 0 60000 65536"/>
                <a:gd name="T11" fmla="*/ 0 60000 65536"/>
                <a:gd name="T12" fmla="*/ 0 60000 65536"/>
                <a:gd name="T13" fmla="*/ 0 60000 65536"/>
                <a:gd name="T14" fmla="*/ 0 60000 65536"/>
                <a:gd name="T15" fmla="*/ 0 w 1"/>
                <a:gd name="T16" fmla="*/ 0 h 4"/>
                <a:gd name="T17" fmla="*/ 1 w 1"/>
                <a:gd name="T18" fmla="*/ 4 h 4"/>
              </a:gdLst>
              <a:ahLst/>
              <a:cxnLst>
                <a:cxn ang="T10">
                  <a:pos x="T0" y="T1"/>
                </a:cxn>
                <a:cxn ang="T11">
                  <a:pos x="T2" y="T3"/>
                </a:cxn>
                <a:cxn ang="T12">
                  <a:pos x="T4" y="T5"/>
                </a:cxn>
                <a:cxn ang="T13">
                  <a:pos x="T6" y="T7"/>
                </a:cxn>
                <a:cxn ang="T14">
                  <a:pos x="T8" y="T9"/>
                </a:cxn>
              </a:cxnLst>
              <a:rect l="T15" t="T16" r="T17" b="T18"/>
              <a:pathLst>
                <a:path w="1" h="4">
                  <a:moveTo>
                    <a:pt x="0" y="4"/>
                  </a:moveTo>
                  <a:lnTo>
                    <a:pt x="0" y="3"/>
                  </a:lnTo>
                  <a:lnTo>
                    <a:pt x="1" y="1"/>
                  </a:lnTo>
                  <a:lnTo>
                    <a:pt x="0" y="0"/>
                  </a:lnTo>
                  <a:lnTo>
                    <a:pt x="0" y="4"/>
                  </a:lnTo>
                  <a:close/>
                </a:path>
              </a:pathLst>
            </a:custGeom>
            <a:grpFill/>
            <a:ln w="1905">
              <a:noFill/>
              <a:round/>
              <a:headEnd/>
              <a:tailEnd/>
            </a:ln>
          </p:spPr>
          <p:txBody>
            <a:bodyPr/>
            <a:lstStyle/>
            <a:p>
              <a:endParaRPr lang="en-GB">
                <a:solidFill>
                  <a:srgbClr val="000000"/>
                </a:solidFill>
                <a:latin typeface="Arial"/>
              </a:endParaRPr>
            </a:p>
          </p:txBody>
        </p:sp>
        <p:sp>
          <p:nvSpPr>
            <p:cNvPr id="302" name="Freeform 298"/>
            <p:cNvSpPr>
              <a:spLocks/>
            </p:cNvSpPr>
            <p:nvPr/>
          </p:nvSpPr>
          <p:spPr bwMode="auto">
            <a:xfrm>
              <a:off x="2826" y="1467"/>
              <a:ext cx="3" cy="7"/>
            </a:xfrm>
            <a:custGeom>
              <a:avLst/>
              <a:gdLst>
                <a:gd name="T0" fmla="*/ 3 w 3"/>
                <a:gd name="T1" fmla="*/ 7 h 7"/>
                <a:gd name="T2" fmla="*/ 3 w 3"/>
                <a:gd name="T3" fmla="*/ 3 h 7"/>
                <a:gd name="T4" fmla="*/ 2 w 3"/>
                <a:gd name="T5" fmla="*/ 0 h 7"/>
                <a:gd name="T6" fmla="*/ 0 w 3"/>
                <a:gd name="T7" fmla="*/ 0 h 7"/>
                <a:gd name="T8" fmla="*/ 0 w 3"/>
                <a:gd name="T9" fmla="*/ 6 h 7"/>
                <a:gd name="T10" fmla="*/ 3 w 3"/>
                <a:gd name="T11" fmla="*/ 7 h 7"/>
                <a:gd name="T12" fmla="*/ 0 60000 65536"/>
                <a:gd name="T13" fmla="*/ 0 60000 65536"/>
                <a:gd name="T14" fmla="*/ 0 60000 65536"/>
                <a:gd name="T15" fmla="*/ 0 60000 65536"/>
                <a:gd name="T16" fmla="*/ 0 60000 65536"/>
                <a:gd name="T17" fmla="*/ 0 60000 65536"/>
                <a:gd name="T18" fmla="*/ 0 w 3"/>
                <a:gd name="T19" fmla="*/ 0 h 7"/>
                <a:gd name="T20" fmla="*/ 3 w 3"/>
                <a:gd name="T21" fmla="*/ 7 h 7"/>
              </a:gdLst>
              <a:ahLst/>
              <a:cxnLst>
                <a:cxn ang="T12">
                  <a:pos x="T0" y="T1"/>
                </a:cxn>
                <a:cxn ang="T13">
                  <a:pos x="T2" y="T3"/>
                </a:cxn>
                <a:cxn ang="T14">
                  <a:pos x="T4" y="T5"/>
                </a:cxn>
                <a:cxn ang="T15">
                  <a:pos x="T6" y="T7"/>
                </a:cxn>
                <a:cxn ang="T16">
                  <a:pos x="T8" y="T9"/>
                </a:cxn>
                <a:cxn ang="T17">
                  <a:pos x="T10" y="T11"/>
                </a:cxn>
              </a:cxnLst>
              <a:rect l="T18" t="T19" r="T20" b="T21"/>
              <a:pathLst>
                <a:path w="3" h="7">
                  <a:moveTo>
                    <a:pt x="3" y="7"/>
                  </a:moveTo>
                  <a:lnTo>
                    <a:pt x="3" y="3"/>
                  </a:lnTo>
                  <a:lnTo>
                    <a:pt x="2" y="0"/>
                  </a:lnTo>
                  <a:lnTo>
                    <a:pt x="0" y="0"/>
                  </a:lnTo>
                  <a:lnTo>
                    <a:pt x="0" y="6"/>
                  </a:lnTo>
                  <a:lnTo>
                    <a:pt x="3" y="7"/>
                  </a:lnTo>
                  <a:close/>
                </a:path>
              </a:pathLst>
            </a:custGeom>
            <a:grpFill/>
            <a:ln w="1905">
              <a:noFill/>
              <a:round/>
              <a:headEnd/>
              <a:tailEnd/>
            </a:ln>
          </p:spPr>
          <p:txBody>
            <a:bodyPr/>
            <a:lstStyle/>
            <a:p>
              <a:endParaRPr lang="en-GB">
                <a:solidFill>
                  <a:srgbClr val="000000"/>
                </a:solidFill>
                <a:latin typeface="Arial"/>
              </a:endParaRPr>
            </a:p>
          </p:txBody>
        </p:sp>
        <p:sp>
          <p:nvSpPr>
            <p:cNvPr id="303" name="Freeform 299"/>
            <p:cNvSpPr>
              <a:spLocks/>
            </p:cNvSpPr>
            <p:nvPr/>
          </p:nvSpPr>
          <p:spPr bwMode="auto">
            <a:xfrm>
              <a:off x="2825" y="1486"/>
              <a:ext cx="1" cy="8"/>
            </a:xfrm>
            <a:custGeom>
              <a:avLst/>
              <a:gdLst>
                <a:gd name="T0" fmla="*/ 1 w 1"/>
                <a:gd name="T1" fmla="*/ 8 h 8"/>
                <a:gd name="T2" fmla="*/ 1 w 1"/>
                <a:gd name="T3" fmla="*/ 2 h 8"/>
                <a:gd name="T4" fmla="*/ 0 w 1"/>
                <a:gd name="T5" fmla="*/ 0 h 8"/>
                <a:gd name="T6" fmla="*/ 0 w 1"/>
                <a:gd name="T7" fmla="*/ 2 h 8"/>
                <a:gd name="T8" fmla="*/ 0 w 1"/>
                <a:gd name="T9" fmla="*/ 8 h 8"/>
                <a:gd name="T10" fmla="*/ 1 w 1"/>
                <a:gd name="T11" fmla="*/ 8 h 8"/>
                <a:gd name="T12" fmla="*/ 0 60000 65536"/>
                <a:gd name="T13" fmla="*/ 0 60000 65536"/>
                <a:gd name="T14" fmla="*/ 0 60000 65536"/>
                <a:gd name="T15" fmla="*/ 0 60000 65536"/>
                <a:gd name="T16" fmla="*/ 0 60000 65536"/>
                <a:gd name="T17" fmla="*/ 0 60000 65536"/>
                <a:gd name="T18" fmla="*/ 0 w 1"/>
                <a:gd name="T19" fmla="*/ 0 h 8"/>
                <a:gd name="T20" fmla="*/ 1 w 1"/>
                <a:gd name="T21" fmla="*/ 8 h 8"/>
              </a:gdLst>
              <a:ahLst/>
              <a:cxnLst>
                <a:cxn ang="T12">
                  <a:pos x="T0" y="T1"/>
                </a:cxn>
                <a:cxn ang="T13">
                  <a:pos x="T2" y="T3"/>
                </a:cxn>
                <a:cxn ang="T14">
                  <a:pos x="T4" y="T5"/>
                </a:cxn>
                <a:cxn ang="T15">
                  <a:pos x="T6" y="T7"/>
                </a:cxn>
                <a:cxn ang="T16">
                  <a:pos x="T8" y="T9"/>
                </a:cxn>
                <a:cxn ang="T17">
                  <a:pos x="T10" y="T11"/>
                </a:cxn>
              </a:cxnLst>
              <a:rect l="T18" t="T19" r="T20" b="T21"/>
              <a:pathLst>
                <a:path w="1" h="8">
                  <a:moveTo>
                    <a:pt x="1" y="8"/>
                  </a:moveTo>
                  <a:lnTo>
                    <a:pt x="1" y="2"/>
                  </a:lnTo>
                  <a:lnTo>
                    <a:pt x="0" y="0"/>
                  </a:lnTo>
                  <a:lnTo>
                    <a:pt x="0" y="2"/>
                  </a:lnTo>
                  <a:lnTo>
                    <a:pt x="0" y="8"/>
                  </a:lnTo>
                  <a:lnTo>
                    <a:pt x="1" y="8"/>
                  </a:lnTo>
                  <a:close/>
                </a:path>
              </a:pathLst>
            </a:custGeom>
            <a:grpFill/>
            <a:ln w="1905">
              <a:noFill/>
              <a:round/>
              <a:headEnd/>
              <a:tailEnd/>
            </a:ln>
          </p:spPr>
          <p:txBody>
            <a:bodyPr/>
            <a:lstStyle/>
            <a:p>
              <a:endParaRPr lang="en-GB">
                <a:solidFill>
                  <a:srgbClr val="000000"/>
                </a:solidFill>
                <a:latin typeface="Arial"/>
              </a:endParaRPr>
            </a:p>
          </p:txBody>
        </p:sp>
        <p:sp>
          <p:nvSpPr>
            <p:cNvPr id="304" name="Freeform 300"/>
            <p:cNvSpPr>
              <a:spLocks/>
            </p:cNvSpPr>
            <p:nvPr/>
          </p:nvSpPr>
          <p:spPr bwMode="auto">
            <a:xfrm>
              <a:off x="2760" y="2016"/>
              <a:ext cx="6" cy="5"/>
            </a:xfrm>
            <a:custGeom>
              <a:avLst/>
              <a:gdLst>
                <a:gd name="T0" fmla="*/ 5 w 6"/>
                <a:gd name="T1" fmla="*/ 0 h 5"/>
                <a:gd name="T2" fmla="*/ 6 w 6"/>
                <a:gd name="T3" fmla="*/ 2 h 5"/>
                <a:gd name="T4" fmla="*/ 2 w 6"/>
                <a:gd name="T5" fmla="*/ 5 h 5"/>
                <a:gd name="T6" fmla="*/ 0 w 6"/>
                <a:gd name="T7" fmla="*/ 3 h 5"/>
                <a:gd name="T8" fmla="*/ 2 w 6"/>
                <a:gd name="T9" fmla="*/ 2 h 5"/>
                <a:gd name="T10" fmla="*/ 5 w 6"/>
                <a:gd name="T11" fmla="*/ 0 h 5"/>
                <a:gd name="T12" fmla="*/ 0 60000 65536"/>
                <a:gd name="T13" fmla="*/ 0 60000 65536"/>
                <a:gd name="T14" fmla="*/ 0 60000 65536"/>
                <a:gd name="T15" fmla="*/ 0 60000 65536"/>
                <a:gd name="T16" fmla="*/ 0 60000 65536"/>
                <a:gd name="T17" fmla="*/ 0 60000 65536"/>
                <a:gd name="T18" fmla="*/ 0 w 6"/>
                <a:gd name="T19" fmla="*/ 0 h 5"/>
                <a:gd name="T20" fmla="*/ 6 w 6"/>
                <a:gd name="T21" fmla="*/ 5 h 5"/>
              </a:gdLst>
              <a:ahLst/>
              <a:cxnLst>
                <a:cxn ang="T12">
                  <a:pos x="T0" y="T1"/>
                </a:cxn>
                <a:cxn ang="T13">
                  <a:pos x="T2" y="T3"/>
                </a:cxn>
                <a:cxn ang="T14">
                  <a:pos x="T4" y="T5"/>
                </a:cxn>
                <a:cxn ang="T15">
                  <a:pos x="T6" y="T7"/>
                </a:cxn>
                <a:cxn ang="T16">
                  <a:pos x="T8" y="T9"/>
                </a:cxn>
                <a:cxn ang="T17">
                  <a:pos x="T10" y="T11"/>
                </a:cxn>
              </a:cxnLst>
              <a:rect l="T18" t="T19" r="T20" b="T21"/>
              <a:pathLst>
                <a:path w="6" h="5">
                  <a:moveTo>
                    <a:pt x="5" y="0"/>
                  </a:moveTo>
                  <a:lnTo>
                    <a:pt x="6" y="2"/>
                  </a:lnTo>
                  <a:lnTo>
                    <a:pt x="2" y="5"/>
                  </a:lnTo>
                  <a:lnTo>
                    <a:pt x="0" y="3"/>
                  </a:lnTo>
                  <a:lnTo>
                    <a:pt x="2" y="2"/>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305" name="Freeform 301"/>
            <p:cNvSpPr>
              <a:spLocks/>
            </p:cNvSpPr>
            <p:nvPr/>
          </p:nvSpPr>
          <p:spPr bwMode="auto">
            <a:xfrm>
              <a:off x="2780" y="1997"/>
              <a:ext cx="16" cy="15"/>
            </a:xfrm>
            <a:custGeom>
              <a:avLst/>
              <a:gdLst>
                <a:gd name="T0" fmla="*/ 13 w 16"/>
                <a:gd name="T1" fmla="*/ 0 h 15"/>
                <a:gd name="T2" fmla="*/ 12 w 16"/>
                <a:gd name="T3" fmla="*/ 3 h 15"/>
                <a:gd name="T4" fmla="*/ 12 w 16"/>
                <a:gd name="T5" fmla="*/ 4 h 15"/>
                <a:gd name="T6" fmla="*/ 15 w 16"/>
                <a:gd name="T7" fmla="*/ 4 h 15"/>
                <a:gd name="T8" fmla="*/ 16 w 16"/>
                <a:gd name="T9" fmla="*/ 7 h 15"/>
                <a:gd name="T10" fmla="*/ 15 w 16"/>
                <a:gd name="T11" fmla="*/ 12 h 15"/>
                <a:gd name="T12" fmla="*/ 12 w 16"/>
                <a:gd name="T13" fmla="*/ 15 h 15"/>
                <a:gd name="T14" fmla="*/ 7 w 16"/>
                <a:gd name="T15" fmla="*/ 12 h 15"/>
                <a:gd name="T16" fmla="*/ 6 w 16"/>
                <a:gd name="T17" fmla="*/ 9 h 15"/>
                <a:gd name="T18" fmla="*/ 3 w 16"/>
                <a:gd name="T19" fmla="*/ 10 h 15"/>
                <a:gd name="T20" fmla="*/ 1 w 16"/>
                <a:gd name="T21" fmla="*/ 10 h 15"/>
                <a:gd name="T22" fmla="*/ 0 w 16"/>
                <a:gd name="T23" fmla="*/ 9 h 15"/>
                <a:gd name="T24" fmla="*/ 3 w 16"/>
                <a:gd name="T25" fmla="*/ 4 h 15"/>
                <a:gd name="T26" fmla="*/ 13 w 16"/>
                <a:gd name="T27" fmla="*/ 0 h 1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
                <a:gd name="T43" fmla="*/ 0 h 15"/>
                <a:gd name="T44" fmla="*/ 16 w 16"/>
                <a:gd name="T45" fmla="*/ 15 h 1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 h="15">
                  <a:moveTo>
                    <a:pt x="13" y="0"/>
                  </a:moveTo>
                  <a:lnTo>
                    <a:pt x="12" y="3"/>
                  </a:lnTo>
                  <a:lnTo>
                    <a:pt x="12" y="4"/>
                  </a:lnTo>
                  <a:lnTo>
                    <a:pt x="15" y="4"/>
                  </a:lnTo>
                  <a:lnTo>
                    <a:pt x="16" y="7"/>
                  </a:lnTo>
                  <a:lnTo>
                    <a:pt x="15" y="12"/>
                  </a:lnTo>
                  <a:lnTo>
                    <a:pt x="12" y="15"/>
                  </a:lnTo>
                  <a:lnTo>
                    <a:pt x="7" y="12"/>
                  </a:lnTo>
                  <a:lnTo>
                    <a:pt x="6" y="9"/>
                  </a:lnTo>
                  <a:lnTo>
                    <a:pt x="3" y="10"/>
                  </a:lnTo>
                  <a:lnTo>
                    <a:pt x="1" y="10"/>
                  </a:lnTo>
                  <a:lnTo>
                    <a:pt x="0" y="9"/>
                  </a:lnTo>
                  <a:lnTo>
                    <a:pt x="3" y="4"/>
                  </a:lnTo>
                  <a:lnTo>
                    <a:pt x="13" y="0"/>
                  </a:lnTo>
                  <a:close/>
                </a:path>
              </a:pathLst>
            </a:custGeom>
            <a:grpFill/>
            <a:ln w="1905">
              <a:noFill/>
              <a:round/>
              <a:headEnd/>
              <a:tailEnd/>
            </a:ln>
          </p:spPr>
          <p:txBody>
            <a:bodyPr/>
            <a:lstStyle/>
            <a:p>
              <a:endParaRPr lang="en-GB">
                <a:solidFill>
                  <a:srgbClr val="000000"/>
                </a:solidFill>
                <a:latin typeface="Arial"/>
              </a:endParaRPr>
            </a:p>
          </p:txBody>
        </p:sp>
        <p:sp>
          <p:nvSpPr>
            <p:cNvPr id="306" name="Freeform 302"/>
            <p:cNvSpPr>
              <a:spLocks/>
            </p:cNvSpPr>
            <p:nvPr/>
          </p:nvSpPr>
          <p:spPr bwMode="auto">
            <a:xfrm>
              <a:off x="2804" y="1995"/>
              <a:ext cx="6" cy="5"/>
            </a:xfrm>
            <a:custGeom>
              <a:avLst/>
              <a:gdLst>
                <a:gd name="T0" fmla="*/ 6 w 6"/>
                <a:gd name="T1" fmla="*/ 0 h 5"/>
                <a:gd name="T2" fmla="*/ 6 w 6"/>
                <a:gd name="T3" fmla="*/ 5 h 5"/>
                <a:gd name="T4" fmla="*/ 4 w 6"/>
                <a:gd name="T5" fmla="*/ 5 h 5"/>
                <a:gd name="T6" fmla="*/ 3 w 6"/>
                <a:gd name="T7" fmla="*/ 3 h 5"/>
                <a:gd name="T8" fmla="*/ 0 w 6"/>
                <a:gd name="T9" fmla="*/ 2 h 5"/>
                <a:gd name="T10" fmla="*/ 1 w 6"/>
                <a:gd name="T11" fmla="*/ 0 h 5"/>
                <a:gd name="T12" fmla="*/ 4 w 6"/>
                <a:gd name="T13" fmla="*/ 0 h 5"/>
                <a:gd name="T14" fmla="*/ 6 w 6"/>
                <a:gd name="T15" fmla="*/ 0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6" y="0"/>
                  </a:moveTo>
                  <a:lnTo>
                    <a:pt x="6" y="5"/>
                  </a:lnTo>
                  <a:lnTo>
                    <a:pt x="4" y="5"/>
                  </a:lnTo>
                  <a:lnTo>
                    <a:pt x="3" y="3"/>
                  </a:lnTo>
                  <a:lnTo>
                    <a:pt x="0" y="2"/>
                  </a:lnTo>
                  <a:lnTo>
                    <a:pt x="1" y="0"/>
                  </a:lnTo>
                  <a:lnTo>
                    <a:pt x="4"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307" name="Freeform 303"/>
            <p:cNvSpPr>
              <a:spLocks/>
            </p:cNvSpPr>
            <p:nvPr/>
          </p:nvSpPr>
          <p:spPr bwMode="auto">
            <a:xfrm>
              <a:off x="4477" y="2699"/>
              <a:ext cx="5" cy="4"/>
            </a:xfrm>
            <a:custGeom>
              <a:avLst/>
              <a:gdLst>
                <a:gd name="T0" fmla="*/ 5 w 5"/>
                <a:gd name="T1" fmla="*/ 3 h 4"/>
                <a:gd name="T2" fmla="*/ 5 w 5"/>
                <a:gd name="T3" fmla="*/ 0 h 4"/>
                <a:gd name="T4" fmla="*/ 3 w 5"/>
                <a:gd name="T5" fmla="*/ 0 h 4"/>
                <a:gd name="T6" fmla="*/ 0 w 5"/>
                <a:gd name="T7" fmla="*/ 1 h 4"/>
                <a:gd name="T8" fmla="*/ 0 w 5"/>
                <a:gd name="T9" fmla="*/ 3 h 4"/>
                <a:gd name="T10" fmla="*/ 0 w 5"/>
                <a:gd name="T11" fmla="*/ 4 h 4"/>
                <a:gd name="T12" fmla="*/ 2 w 5"/>
                <a:gd name="T13" fmla="*/ 4 h 4"/>
                <a:gd name="T14" fmla="*/ 3 w 5"/>
                <a:gd name="T15" fmla="*/ 4 h 4"/>
                <a:gd name="T16" fmla="*/ 5 w 5"/>
                <a:gd name="T17" fmla="*/ 3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4"/>
                <a:gd name="T29" fmla="*/ 5 w 5"/>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4">
                  <a:moveTo>
                    <a:pt x="5" y="3"/>
                  </a:moveTo>
                  <a:lnTo>
                    <a:pt x="5" y="0"/>
                  </a:lnTo>
                  <a:lnTo>
                    <a:pt x="3" y="0"/>
                  </a:lnTo>
                  <a:lnTo>
                    <a:pt x="0" y="1"/>
                  </a:lnTo>
                  <a:lnTo>
                    <a:pt x="0" y="3"/>
                  </a:lnTo>
                  <a:lnTo>
                    <a:pt x="0" y="4"/>
                  </a:lnTo>
                  <a:lnTo>
                    <a:pt x="2" y="4"/>
                  </a:lnTo>
                  <a:lnTo>
                    <a:pt x="3" y="4"/>
                  </a:lnTo>
                  <a:lnTo>
                    <a:pt x="5" y="3"/>
                  </a:lnTo>
                  <a:close/>
                </a:path>
              </a:pathLst>
            </a:custGeom>
            <a:grpFill/>
            <a:ln w="1905">
              <a:noFill/>
              <a:round/>
              <a:headEnd/>
              <a:tailEnd/>
            </a:ln>
          </p:spPr>
          <p:txBody>
            <a:bodyPr/>
            <a:lstStyle/>
            <a:p>
              <a:endParaRPr lang="en-GB">
                <a:solidFill>
                  <a:srgbClr val="000000"/>
                </a:solidFill>
                <a:latin typeface="Arial"/>
              </a:endParaRPr>
            </a:p>
          </p:txBody>
        </p:sp>
        <p:sp>
          <p:nvSpPr>
            <p:cNvPr id="308" name="Freeform 304"/>
            <p:cNvSpPr>
              <a:spLocks/>
            </p:cNvSpPr>
            <p:nvPr/>
          </p:nvSpPr>
          <p:spPr bwMode="auto">
            <a:xfrm>
              <a:off x="5197" y="2759"/>
              <a:ext cx="8" cy="4"/>
            </a:xfrm>
            <a:custGeom>
              <a:avLst/>
              <a:gdLst>
                <a:gd name="T0" fmla="*/ 0 w 8"/>
                <a:gd name="T1" fmla="*/ 0 h 4"/>
                <a:gd name="T2" fmla="*/ 2 w 8"/>
                <a:gd name="T3" fmla="*/ 0 h 4"/>
                <a:gd name="T4" fmla="*/ 8 w 8"/>
                <a:gd name="T5" fmla="*/ 0 h 4"/>
                <a:gd name="T6" fmla="*/ 6 w 8"/>
                <a:gd name="T7" fmla="*/ 3 h 4"/>
                <a:gd name="T8" fmla="*/ 5 w 8"/>
                <a:gd name="T9" fmla="*/ 3 h 4"/>
                <a:gd name="T10" fmla="*/ 3 w 8"/>
                <a:gd name="T11" fmla="*/ 3 h 4"/>
                <a:gd name="T12" fmla="*/ 0 w 8"/>
                <a:gd name="T13" fmla="*/ 4 h 4"/>
                <a:gd name="T14" fmla="*/ 0 w 8"/>
                <a:gd name="T15" fmla="*/ 3 h 4"/>
                <a:gd name="T16" fmla="*/ 0 w 8"/>
                <a:gd name="T17" fmla="*/ 1 h 4"/>
                <a:gd name="T18" fmla="*/ 0 w 8"/>
                <a:gd name="T19" fmla="*/ 0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4"/>
                <a:gd name="T32" fmla="*/ 8 w 8"/>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4">
                  <a:moveTo>
                    <a:pt x="0" y="0"/>
                  </a:moveTo>
                  <a:lnTo>
                    <a:pt x="2" y="0"/>
                  </a:lnTo>
                  <a:lnTo>
                    <a:pt x="8" y="0"/>
                  </a:lnTo>
                  <a:lnTo>
                    <a:pt x="6" y="3"/>
                  </a:lnTo>
                  <a:lnTo>
                    <a:pt x="5" y="3"/>
                  </a:lnTo>
                  <a:lnTo>
                    <a:pt x="3" y="3"/>
                  </a:lnTo>
                  <a:lnTo>
                    <a:pt x="0" y="4"/>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09" name="Freeform 305"/>
            <p:cNvSpPr>
              <a:spLocks/>
            </p:cNvSpPr>
            <p:nvPr/>
          </p:nvSpPr>
          <p:spPr bwMode="auto">
            <a:xfrm>
              <a:off x="5247" y="2747"/>
              <a:ext cx="3" cy="4"/>
            </a:xfrm>
            <a:custGeom>
              <a:avLst/>
              <a:gdLst>
                <a:gd name="T0" fmla="*/ 0 w 3"/>
                <a:gd name="T1" fmla="*/ 0 h 4"/>
                <a:gd name="T2" fmla="*/ 3 w 3"/>
                <a:gd name="T3" fmla="*/ 3 h 4"/>
                <a:gd name="T4" fmla="*/ 1 w 3"/>
                <a:gd name="T5" fmla="*/ 4 h 4"/>
                <a:gd name="T6" fmla="*/ 0 w 3"/>
                <a:gd name="T7" fmla="*/ 3 h 4"/>
                <a:gd name="T8" fmla="*/ 0 w 3"/>
                <a:gd name="T9" fmla="*/ 1 h 4"/>
                <a:gd name="T10" fmla="*/ 0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0" y="0"/>
                  </a:moveTo>
                  <a:lnTo>
                    <a:pt x="3" y="3"/>
                  </a:lnTo>
                  <a:lnTo>
                    <a:pt x="1" y="4"/>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0" name="Freeform 306"/>
            <p:cNvSpPr>
              <a:spLocks/>
            </p:cNvSpPr>
            <p:nvPr/>
          </p:nvSpPr>
          <p:spPr bwMode="auto">
            <a:xfrm>
              <a:off x="5254" y="2766"/>
              <a:ext cx="8" cy="5"/>
            </a:xfrm>
            <a:custGeom>
              <a:avLst/>
              <a:gdLst>
                <a:gd name="T0" fmla="*/ 0 w 8"/>
                <a:gd name="T1" fmla="*/ 0 h 5"/>
                <a:gd name="T2" fmla="*/ 6 w 8"/>
                <a:gd name="T3" fmla="*/ 0 h 5"/>
                <a:gd name="T4" fmla="*/ 8 w 8"/>
                <a:gd name="T5" fmla="*/ 2 h 5"/>
                <a:gd name="T6" fmla="*/ 8 w 8"/>
                <a:gd name="T7" fmla="*/ 3 h 5"/>
                <a:gd name="T8" fmla="*/ 3 w 8"/>
                <a:gd name="T9" fmla="*/ 5 h 5"/>
                <a:gd name="T10" fmla="*/ 0 w 8"/>
                <a:gd name="T11" fmla="*/ 2 h 5"/>
                <a:gd name="T12" fmla="*/ 0 w 8"/>
                <a:gd name="T13" fmla="*/ 0 h 5"/>
                <a:gd name="T14" fmla="*/ 0 60000 65536"/>
                <a:gd name="T15" fmla="*/ 0 60000 65536"/>
                <a:gd name="T16" fmla="*/ 0 60000 65536"/>
                <a:gd name="T17" fmla="*/ 0 60000 65536"/>
                <a:gd name="T18" fmla="*/ 0 60000 65536"/>
                <a:gd name="T19" fmla="*/ 0 60000 65536"/>
                <a:gd name="T20" fmla="*/ 0 60000 65536"/>
                <a:gd name="T21" fmla="*/ 0 w 8"/>
                <a:gd name="T22" fmla="*/ 0 h 5"/>
                <a:gd name="T23" fmla="*/ 8 w 8"/>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5">
                  <a:moveTo>
                    <a:pt x="0" y="0"/>
                  </a:moveTo>
                  <a:lnTo>
                    <a:pt x="6" y="0"/>
                  </a:lnTo>
                  <a:lnTo>
                    <a:pt x="8" y="2"/>
                  </a:lnTo>
                  <a:lnTo>
                    <a:pt x="8" y="3"/>
                  </a:lnTo>
                  <a:lnTo>
                    <a:pt x="3"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1" name="Freeform 307"/>
            <p:cNvSpPr>
              <a:spLocks/>
            </p:cNvSpPr>
            <p:nvPr/>
          </p:nvSpPr>
          <p:spPr bwMode="auto">
            <a:xfrm>
              <a:off x="5268" y="2768"/>
              <a:ext cx="40" cy="37"/>
            </a:xfrm>
            <a:custGeom>
              <a:avLst/>
              <a:gdLst>
                <a:gd name="T0" fmla="*/ 0 w 40"/>
                <a:gd name="T1" fmla="*/ 1 h 37"/>
                <a:gd name="T2" fmla="*/ 0 w 40"/>
                <a:gd name="T3" fmla="*/ 0 h 37"/>
                <a:gd name="T4" fmla="*/ 16 w 40"/>
                <a:gd name="T5" fmla="*/ 10 h 37"/>
                <a:gd name="T6" fmla="*/ 19 w 40"/>
                <a:gd name="T7" fmla="*/ 12 h 37"/>
                <a:gd name="T8" fmla="*/ 29 w 40"/>
                <a:gd name="T9" fmla="*/ 18 h 37"/>
                <a:gd name="T10" fmla="*/ 31 w 40"/>
                <a:gd name="T11" fmla="*/ 21 h 37"/>
                <a:gd name="T12" fmla="*/ 32 w 40"/>
                <a:gd name="T13" fmla="*/ 22 h 37"/>
                <a:gd name="T14" fmla="*/ 35 w 40"/>
                <a:gd name="T15" fmla="*/ 22 h 37"/>
                <a:gd name="T16" fmla="*/ 37 w 40"/>
                <a:gd name="T17" fmla="*/ 24 h 37"/>
                <a:gd name="T18" fmla="*/ 40 w 40"/>
                <a:gd name="T19" fmla="*/ 30 h 37"/>
                <a:gd name="T20" fmla="*/ 40 w 40"/>
                <a:gd name="T21" fmla="*/ 31 h 37"/>
                <a:gd name="T22" fmla="*/ 37 w 40"/>
                <a:gd name="T23" fmla="*/ 37 h 37"/>
                <a:gd name="T24" fmla="*/ 34 w 40"/>
                <a:gd name="T25" fmla="*/ 37 h 37"/>
                <a:gd name="T26" fmla="*/ 26 w 40"/>
                <a:gd name="T27" fmla="*/ 16 h 37"/>
                <a:gd name="T28" fmla="*/ 25 w 40"/>
                <a:gd name="T29" fmla="*/ 15 h 37"/>
                <a:gd name="T30" fmla="*/ 19 w 40"/>
                <a:gd name="T31" fmla="*/ 15 h 37"/>
                <a:gd name="T32" fmla="*/ 14 w 40"/>
                <a:gd name="T33" fmla="*/ 10 h 37"/>
                <a:gd name="T34" fmla="*/ 12 w 40"/>
                <a:gd name="T35" fmla="*/ 10 h 37"/>
                <a:gd name="T36" fmla="*/ 3 w 40"/>
                <a:gd name="T37" fmla="*/ 3 h 37"/>
                <a:gd name="T38" fmla="*/ 0 w 40"/>
                <a:gd name="T39" fmla="*/ 3 h 37"/>
                <a:gd name="T40" fmla="*/ 0 w 40"/>
                <a:gd name="T41" fmla="*/ 1 h 3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37"/>
                <a:gd name="T65" fmla="*/ 40 w 40"/>
                <a:gd name="T66" fmla="*/ 37 h 3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37">
                  <a:moveTo>
                    <a:pt x="0" y="1"/>
                  </a:moveTo>
                  <a:lnTo>
                    <a:pt x="0" y="0"/>
                  </a:lnTo>
                  <a:lnTo>
                    <a:pt x="16" y="10"/>
                  </a:lnTo>
                  <a:lnTo>
                    <a:pt x="19" y="12"/>
                  </a:lnTo>
                  <a:lnTo>
                    <a:pt x="29" y="18"/>
                  </a:lnTo>
                  <a:lnTo>
                    <a:pt x="31" y="21"/>
                  </a:lnTo>
                  <a:lnTo>
                    <a:pt x="32" y="22"/>
                  </a:lnTo>
                  <a:lnTo>
                    <a:pt x="35" y="22"/>
                  </a:lnTo>
                  <a:lnTo>
                    <a:pt x="37" y="24"/>
                  </a:lnTo>
                  <a:lnTo>
                    <a:pt x="40" y="30"/>
                  </a:lnTo>
                  <a:lnTo>
                    <a:pt x="40" y="31"/>
                  </a:lnTo>
                  <a:lnTo>
                    <a:pt x="37" y="37"/>
                  </a:lnTo>
                  <a:lnTo>
                    <a:pt x="34" y="37"/>
                  </a:lnTo>
                  <a:lnTo>
                    <a:pt x="26" y="16"/>
                  </a:lnTo>
                  <a:lnTo>
                    <a:pt x="25" y="15"/>
                  </a:lnTo>
                  <a:lnTo>
                    <a:pt x="19" y="15"/>
                  </a:lnTo>
                  <a:lnTo>
                    <a:pt x="14" y="10"/>
                  </a:lnTo>
                  <a:lnTo>
                    <a:pt x="12" y="10"/>
                  </a:lnTo>
                  <a:lnTo>
                    <a:pt x="3" y="3"/>
                  </a:lnTo>
                  <a:lnTo>
                    <a:pt x="0" y="3"/>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312" name="Freeform 308"/>
            <p:cNvSpPr>
              <a:spLocks/>
            </p:cNvSpPr>
            <p:nvPr/>
          </p:nvSpPr>
          <p:spPr bwMode="auto">
            <a:xfrm>
              <a:off x="5205" y="2813"/>
              <a:ext cx="3" cy="4"/>
            </a:xfrm>
            <a:custGeom>
              <a:avLst/>
              <a:gdLst>
                <a:gd name="T0" fmla="*/ 0 w 3"/>
                <a:gd name="T1" fmla="*/ 0 h 4"/>
                <a:gd name="T2" fmla="*/ 1 w 3"/>
                <a:gd name="T3" fmla="*/ 0 h 4"/>
                <a:gd name="T4" fmla="*/ 1 w 3"/>
                <a:gd name="T5" fmla="*/ 1 h 4"/>
                <a:gd name="T6" fmla="*/ 3 w 3"/>
                <a:gd name="T7" fmla="*/ 3 h 4"/>
                <a:gd name="T8" fmla="*/ 1 w 3"/>
                <a:gd name="T9" fmla="*/ 4 h 4"/>
                <a:gd name="T10" fmla="*/ 0 w 3"/>
                <a:gd name="T11" fmla="*/ 3 h 4"/>
                <a:gd name="T12" fmla="*/ 0 w 3"/>
                <a:gd name="T13" fmla="*/ 1 h 4"/>
                <a:gd name="T14" fmla="*/ 0 w 3"/>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
                <a:gd name="T26" fmla="*/ 3 w 3"/>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
                  <a:moveTo>
                    <a:pt x="0" y="0"/>
                  </a:moveTo>
                  <a:lnTo>
                    <a:pt x="1" y="0"/>
                  </a:lnTo>
                  <a:lnTo>
                    <a:pt x="1" y="1"/>
                  </a:lnTo>
                  <a:lnTo>
                    <a:pt x="3" y="3"/>
                  </a:lnTo>
                  <a:lnTo>
                    <a:pt x="1" y="4"/>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3" name="Freeform 309"/>
            <p:cNvSpPr>
              <a:spLocks/>
            </p:cNvSpPr>
            <p:nvPr/>
          </p:nvSpPr>
          <p:spPr bwMode="auto">
            <a:xfrm>
              <a:off x="5217" y="2817"/>
              <a:ext cx="6" cy="5"/>
            </a:xfrm>
            <a:custGeom>
              <a:avLst/>
              <a:gdLst>
                <a:gd name="T0" fmla="*/ 0 w 6"/>
                <a:gd name="T1" fmla="*/ 0 h 5"/>
                <a:gd name="T2" fmla="*/ 1 w 6"/>
                <a:gd name="T3" fmla="*/ 0 h 5"/>
                <a:gd name="T4" fmla="*/ 3 w 6"/>
                <a:gd name="T5" fmla="*/ 0 h 5"/>
                <a:gd name="T6" fmla="*/ 4 w 6"/>
                <a:gd name="T7" fmla="*/ 2 h 5"/>
                <a:gd name="T8" fmla="*/ 6 w 6"/>
                <a:gd name="T9" fmla="*/ 5 h 5"/>
                <a:gd name="T10" fmla="*/ 3 w 6"/>
                <a:gd name="T11" fmla="*/ 5 h 5"/>
                <a:gd name="T12" fmla="*/ 0 w 6"/>
                <a:gd name="T13" fmla="*/ 0 h 5"/>
                <a:gd name="T14" fmla="*/ 0 60000 65536"/>
                <a:gd name="T15" fmla="*/ 0 60000 65536"/>
                <a:gd name="T16" fmla="*/ 0 60000 65536"/>
                <a:gd name="T17" fmla="*/ 0 60000 65536"/>
                <a:gd name="T18" fmla="*/ 0 60000 65536"/>
                <a:gd name="T19" fmla="*/ 0 60000 65536"/>
                <a:gd name="T20" fmla="*/ 0 60000 65536"/>
                <a:gd name="T21" fmla="*/ 0 w 6"/>
                <a:gd name="T22" fmla="*/ 0 h 5"/>
                <a:gd name="T23" fmla="*/ 6 w 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5">
                  <a:moveTo>
                    <a:pt x="0" y="0"/>
                  </a:moveTo>
                  <a:lnTo>
                    <a:pt x="1" y="0"/>
                  </a:lnTo>
                  <a:lnTo>
                    <a:pt x="3" y="0"/>
                  </a:lnTo>
                  <a:lnTo>
                    <a:pt x="4" y="2"/>
                  </a:lnTo>
                  <a:lnTo>
                    <a:pt x="6" y="5"/>
                  </a:lnTo>
                  <a:lnTo>
                    <a:pt x="3" y="5"/>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4" name="Freeform 310"/>
            <p:cNvSpPr>
              <a:spLocks/>
            </p:cNvSpPr>
            <p:nvPr/>
          </p:nvSpPr>
          <p:spPr bwMode="auto">
            <a:xfrm>
              <a:off x="5226" y="2795"/>
              <a:ext cx="68" cy="36"/>
            </a:xfrm>
            <a:custGeom>
              <a:avLst/>
              <a:gdLst>
                <a:gd name="T0" fmla="*/ 0 w 68"/>
                <a:gd name="T1" fmla="*/ 22 h 36"/>
                <a:gd name="T2" fmla="*/ 1 w 68"/>
                <a:gd name="T3" fmla="*/ 21 h 36"/>
                <a:gd name="T4" fmla="*/ 3 w 68"/>
                <a:gd name="T5" fmla="*/ 22 h 36"/>
                <a:gd name="T6" fmla="*/ 25 w 68"/>
                <a:gd name="T7" fmla="*/ 22 h 36"/>
                <a:gd name="T8" fmla="*/ 27 w 68"/>
                <a:gd name="T9" fmla="*/ 21 h 36"/>
                <a:gd name="T10" fmla="*/ 27 w 68"/>
                <a:gd name="T11" fmla="*/ 19 h 36"/>
                <a:gd name="T12" fmla="*/ 28 w 68"/>
                <a:gd name="T13" fmla="*/ 16 h 36"/>
                <a:gd name="T14" fmla="*/ 30 w 68"/>
                <a:gd name="T15" fmla="*/ 15 h 36"/>
                <a:gd name="T16" fmla="*/ 31 w 68"/>
                <a:gd name="T17" fmla="*/ 15 h 36"/>
                <a:gd name="T18" fmla="*/ 30 w 68"/>
                <a:gd name="T19" fmla="*/ 18 h 36"/>
                <a:gd name="T20" fmla="*/ 30 w 68"/>
                <a:gd name="T21" fmla="*/ 21 h 36"/>
                <a:gd name="T22" fmla="*/ 31 w 68"/>
                <a:gd name="T23" fmla="*/ 22 h 36"/>
                <a:gd name="T24" fmla="*/ 36 w 68"/>
                <a:gd name="T25" fmla="*/ 21 h 36"/>
                <a:gd name="T26" fmla="*/ 39 w 68"/>
                <a:gd name="T27" fmla="*/ 22 h 36"/>
                <a:gd name="T28" fmla="*/ 42 w 68"/>
                <a:gd name="T29" fmla="*/ 22 h 36"/>
                <a:gd name="T30" fmla="*/ 43 w 68"/>
                <a:gd name="T31" fmla="*/ 21 h 36"/>
                <a:gd name="T32" fmla="*/ 49 w 68"/>
                <a:gd name="T33" fmla="*/ 15 h 36"/>
                <a:gd name="T34" fmla="*/ 52 w 68"/>
                <a:gd name="T35" fmla="*/ 13 h 36"/>
                <a:gd name="T36" fmla="*/ 54 w 68"/>
                <a:gd name="T37" fmla="*/ 13 h 36"/>
                <a:gd name="T38" fmla="*/ 56 w 68"/>
                <a:gd name="T39" fmla="*/ 12 h 36"/>
                <a:gd name="T40" fmla="*/ 56 w 68"/>
                <a:gd name="T41" fmla="*/ 9 h 36"/>
                <a:gd name="T42" fmla="*/ 55 w 68"/>
                <a:gd name="T43" fmla="*/ 3 h 36"/>
                <a:gd name="T44" fmla="*/ 55 w 68"/>
                <a:gd name="T45" fmla="*/ 1 h 36"/>
                <a:gd name="T46" fmla="*/ 58 w 68"/>
                <a:gd name="T47" fmla="*/ 1 h 36"/>
                <a:gd name="T48" fmla="*/ 59 w 68"/>
                <a:gd name="T49" fmla="*/ 1 h 36"/>
                <a:gd name="T50" fmla="*/ 61 w 68"/>
                <a:gd name="T51" fmla="*/ 1 h 36"/>
                <a:gd name="T52" fmla="*/ 62 w 68"/>
                <a:gd name="T53" fmla="*/ 1 h 36"/>
                <a:gd name="T54" fmla="*/ 64 w 68"/>
                <a:gd name="T55" fmla="*/ 0 h 36"/>
                <a:gd name="T56" fmla="*/ 67 w 68"/>
                <a:gd name="T57" fmla="*/ 1 h 36"/>
                <a:gd name="T58" fmla="*/ 68 w 68"/>
                <a:gd name="T59" fmla="*/ 4 h 36"/>
                <a:gd name="T60" fmla="*/ 68 w 68"/>
                <a:gd name="T61" fmla="*/ 9 h 36"/>
                <a:gd name="T62" fmla="*/ 67 w 68"/>
                <a:gd name="T63" fmla="*/ 12 h 36"/>
                <a:gd name="T64" fmla="*/ 65 w 68"/>
                <a:gd name="T65" fmla="*/ 13 h 36"/>
                <a:gd name="T66" fmla="*/ 64 w 68"/>
                <a:gd name="T67" fmla="*/ 13 h 36"/>
                <a:gd name="T68" fmla="*/ 62 w 68"/>
                <a:gd name="T69" fmla="*/ 16 h 36"/>
                <a:gd name="T70" fmla="*/ 64 w 68"/>
                <a:gd name="T71" fmla="*/ 19 h 36"/>
                <a:gd name="T72" fmla="*/ 62 w 68"/>
                <a:gd name="T73" fmla="*/ 22 h 36"/>
                <a:gd name="T74" fmla="*/ 59 w 68"/>
                <a:gd name="T75" fmla="*/ 24 h 36"/>
                <a:gd name="T76" fmla="*/ 56 w 68"/>
                <a:gd name="T77" fmla="*/ 22 h 36"/>
                <a:gd name="T78" fmla="*/ 55 w 68"/>
                <a:gd name="T79" fmla="*/ 24 h 36"/>
                <a:gd name="T80" fmla="*/ 55 w 68"/>
                <a:gd name="T81" fmla="*/ 27 h 36"/>
                <a:gd name="T82" fmla="*/ 51 w 68"/>
                <a:gd name="T83" fmla="*/ 30 h 36"/>
                <a:gd name="T84" fmla="*/ 40 w 68"/>
                <a:gd name="T85" fmla="*/ 34 h 36"/>
                <a:gd name="T86" fmla="*/ 24 w 68"/>
                <a:gd name="T87" fmla="*/ 36 h 36"/>
                <a:gd name="T88" fmla="*/ 21 w 68"/>
                <a:gd name="T89" fmla="*/ 33 h 36"/>
                <a:gd name="T90" fmla="*/ 15 w 68"/>
                <a:gd name="T91" fmla="*/ 34 h 36"/>
                <a:gd name="T92" fmla="*/ 9 w 68"/>
                <a:gd name="T93" fmla="*/ 30 h 36"/>
                <a:gd name="T94" fmla="*/ 4 w 68"/>
                <a:gd name="T95" fmla="*/ 28 h 36"/>
                <a:gd name="T96" fmla="*/ 1 w 68"/>
                <a:gd name="T97" fmla="*/ 25 h 36"/>
                <a:gd name="T98" fmla="*/ 0 w 68"/>
                <a:gd name="T99" fmla="*/ 22 h 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8"/>
                <a:gd name="T151" fmla="*/ 0 h 36"/>
                <a:gd name="T152" fmla="*/ 68 w 68"/>
                <a:gd name="T153" fmla="*/ 36 h 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8" h="36">
                  <a:moveTo>
                    <a:pt x="0" y="22"/>
                  </a:moveTo>
                  <a:lnTo>
                    <a:pt x="1" y="21"/>
                  </a:lnTo>
                  <a:lnTo>
                    <a:pt x="3" y="22"/>
                  </a:lnTo>
                  <a:lnTo>
                    <a:pt x="25" y="22"/>
                  </a:lnTo>
                  <a:lnTo>
                    <a:pt x="27" y="21"/>
                  </a:lnTo>
                  <a:lnTo>
                    <a:pt x="27" y="19"/>
                  </a:lnTo>
                  <a:lnTo>
                    <a:pt x="28" y="16"/>
                  </a:lnTo>
                  <a:lnTo>
                    <a:pt x="30" y="15"/>
                  </a:lnTo>
                  <a:lnTo>
                    <a:pt x="31" y="15"/>
                  </a:lnTo>
                  <a:lnTo>
                    <a:pt x="30" y="18"/>
                  </a:lnTo>
                  <a:lnTo>
                    <a:pt x="30" y="21"/>
                  </a:lnTo>
                  <a:lnTo>
                    <a:pt x="31" y="22"/>
                  </a:lnTo>
                  <a:lnTo>
                    <a:pt x="36" y="21"/>
                  </a:lnTo>
                  <a:lnTo>
                    <a:pt x="39" y="22"/>
                  </a:lnTo>
                  <a:lnTo>
                    <a:pt x="42" y="22"/>
                  </a:lnTo>
                  <a:lnTo>
                    <a:pt x="43" y="21"/>
                  </a:lnTo>
                  <a:lnTo>
                    <a:pt x="49" y="15"/>
                  </a:lnTo>
                  <a:lnTo>
                    <a:pt x="52" y="13"/>
                  </a:lnTo>
                  <a:lnTo>
                    <a:pt x="54" y="13"/>
                  </a:lnTo>
                  <a:lnTo>
                    <a:pt x="56" y="12"/>
                  </a:lnTo>
                  <a:lnTo>
                    <a:pt x="56" y="9"/>
                  </a:lnTo>
                  <a:lnTo>
                    <a:pt x="55" y="3"/>
                  </a:lnTo>
                  <a:lnTo>
                    <a:pt x="55" y="1"/>
                  </a:lnTo>
                  <a:lnTo>
                    <a:pt x="58" y="1"/>
                  </a:lnTo>
                  <a:lnTo>
                    <a:pt x="59" y="1"/>
                  </a:lnTo>
                  <a:lnTo>
                    <a:pt x="61" y="1"/>
                  </a:lnTo>
                  <a:lnTo>
                    <a:pt x="62" y="1"/>
                  </a:lnTo>
                  <a:lnTo>
                    <a:pt x="64" y="0"/>
                  </a:lnTo>
                  <a:lnTo>
                    <a:pt x="67" y="1"/>
                  </a:lnTo>
                  <a:lnTo>
                    <a:pt x="68" y="4"/>
                  </a:lnTo>
                  <a:lnTo>
                    <a:pt x="68" y="9"/>
                  </a:lnTo>
                  <a:lnTo>
                    <a:pt x="67" y="12"/>
                  </a:lnTo>
                  <a:lnTo>
                    <a:pt x="65" y="13"/>
                  </a:lnTo>
                  <a:lnTo>
                    <a:pt x="64" y="13"/>
                  </a:lnTo>
                  <a:lnTo>
                    <a:pt x="62" y="16"/>
                  </a:lnTo>
                  <a:lnTo>
                    <a:pt x="64" y="19"/>
                  </a:lnTo>
                  <a:lnTo>
                    <a:pt x="62" y="22"/>
                  </a:lnTo>
                  <a:lnTo>
                    <a:pt x="59" y="24"/>
                  </a:lnTo>
                  <a:lnTo>
                    <a:pt x="56" y="22"/>
                  </a:lnTo>
                  <a:lnTo>
                    <a:pt x="55" y="24"/>
                  </a:lnTo>
                  <a:lnTo>
                    <a:pt x="55" y="27"/>
                  </a:lnTo>
                  <a:lnTo>
                    <a:pt x="51" y="30"/>
                  </a:lnTo>
                  <a:lnTo>
                    <a:pt x="40" y="34"/>
                  </a:lnTo>
                  <a:lnTo>
                    <a:pt x="24" y="36"/>
                  </a:lnTo>
                  <a:lnTo>
                    <a:pt x="21" y="33"/>
                  </a:lnTo>
                  <a:lnTo>
                    <a:pt x="15" y="34"/>
                  </a:lnTo>
                  <a:lnTo>
                    <a:pt x="9" y="30"/>
                  </a:lnTo>
                  <a:lnTo>
                    <a:pt x="4" y="28"/>
                  </a:lnTo>
                  <a:lnTo>
                    <a:pt x="1" y="25"/>
                  </a:lnTo>
                  <a:lnTo>
                    <a:pt x="0" y="22"/>
                  </a:lnTo>
                  <a:close/>
                </a:path>
              </a:pathLst>
            </a:custGeom>
            <a:grpFill/>
            <a:ln w="1905">
              <a:noFill/>
              <a:round/>
              <a:headEnd/>
              <a:tailEnd/>
            </a:ln>
          </p:spPr>
          <p:txBody>
            <a:bodyPr/>
            <a:lstStyle/>
            <a:p>
              <a:endParaRPr lang="en-GB">
                <a:solidFill>
                  <a:srgbClr val="000000"/>
                </a:solidFill>
                <a:latin typeface="Arial"/>
              </a:endParaRPr>
            </a:p>
          </p:txBody>
        </p:sp>
        <p:sp>
          <p:nvSpPr>
            <p:cNvPr id="315" name="Freeform 311"/>
            <p:cNvSpPr>
              <a:spLocks/>
            </p:cNvSpPr>
            <p:nvPr/>
          </p:nvSpPr>
          <p:spPr bwMode="auto">
            <a:xfrm>
              <a:off x="5297" y="2875"/>
              <a:ext cx="6" cy="5"/>
            </a:xfrm>
            <a:custGeom>
              <a:avLst/>
              <a:gdLst>
                <a:gd name="T0" fmla="*/ 0 w 6"/>
                <a:gd name="T1" fmla="*/ 0 h 5"/>
                <a:gd name="T2" fmla="*/ 6 w 6"/>
                <a:gd name="T3" fmla="*/ 3 h 5"/>
                <a:gd name="T4" fmla="*/ 6 w 6"/>
                <a:gd name="T5" fmla="*/ 5 h 5"/>
                <a:gd name="T6" fmla="*/ 3 w 6"/>
                <a:gd name="T7" fmla="*/ 5 h 5"/>
                <a:gd name="T8" fmla="*/ 2 w 6"/>
                <a:gd name="T9" fmla="*/ 3 h 5"/>
                <a:gd name="T10" fmla="*/ 0 w 6"/>
                <a:gd name="T11" fmla="*/ 0 h 5"/>
                <a:gd name="T12" fmla="*/ 0 60000 65536"/>
                <a:gd name="T13" fmla="*/ 0 60000 65536"/>
                <a:gd name="T14" fmla="*/ 0 60000 65536"/>
                <a:gd name="T15" fmla="*/ 0 60000 65536"/>
                <a:gd name="T16" fmla="*/ 0 60000 65536"/>
                <a:gd name="T17" fmla="*/ 0 60000 65536"/>
                <a:gd name="T18" fmla="*/ 0 w 6"/>
                <a:gd name="T19" fmla="*/ 0 h 5"/>
                <a:gd name="T20" fmla="*/ 6 w 6"/>
                <a:gd name="T21" fmla="*/ 5 h 5"/>
              </a:gdLst>
              <a:ahLst/>
              <a:cxnLst>
                <a:cxn ang="T12">
                  <a:pos x="T0" y="T1"/>
                </a:cxn>
                <a:cxn ang="T13">
                  <a:pos x="T2" y="T3"/>
                </a:cxn>
                <a:cxn ang="T14">
                  <a:pos x="T4" y="T5"/>
                </a:cxn>
                <a:cxn ang="T15">
                  <a:pos x="T6" y="T7"/>
                </a:cxn>
                <a:cxn ang="T16">
                  <a:pos x="T8" y="T9"/>
                </a:cxn>
                <a:cxn ang="T17">
                  <a:pos x="T10" y="T11"/>
                </a:cxn>
              </a:cxnLst>
              <a:rect l="T18" t="T19" r="T20" b="T21"/>
              <a:pathLst>
                <a:path w="6" h="5">
                  <a:moveTo>
                    <a:pt x="0" y="0"/>
                  </a:moveTo>
                  <a:lnTo>
                    <a:pt x="6" y="3"/>
                  </a:lnTo>
                  <a:lnTo>
                    <a:pt x="6" y="5"/>
                  </a:lnTo>
                  <a:lnTo>
                    <a:pt x="3" y="5"/>
                  </a:lnTo>
                  <a:lnTo>
                    <a:pt x="2"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6" name="Freeform 312"/>
            <p:cNvSpPr>
              <a:spLocks/>
            </p:cNvSpPr>
            <p:nvPr/>
          </p:nvSpPr>
          <p:spPr bwMode="auto">
            <a:xfrm>
              <a:off x="5263" y="2881"/>
              <a:ext cx="8" cy="6"/>
            </a:xfrm>
            <a:custGeom>
              <a:avLst/>
              <a:gdLst>
                <a:gd name="T0" fmla="*/ 0 w 8"/>
                <a:gd name="T1" fmla="*/ 0 h 6"/>
                <a:gd name="T2" fmla="*/ 5 w 8"/>
                <a:gd name="T3" fmla="*/ 2 h 6"/>
                <a:gd name="T4" fmla="*/ 6 w 8"/>
                <a:gd name="T5" fmla="*/ 3 h 6"/>
                <a:gd name="T6" fmla="*/ 8 w 8"/>
                <a:gd name="T7" fmla="*/ 6 h 6"/>
                <a:gd name="T8" fmla="*/ 0 w 8"/>
                <a:gd name="T9" fmla="*/ 5 h 6"/>
                <a:gd name="T10" fmla="*/ 0 w 8"/>
                <a:gd name="T11" fmla="*/ 2 h 6"/>
                <a:gd name="T12" fmla="*/ 0 w 8"/>
                <a:gd name="T13" fmla="*/ 0 h 6"/>
                <a:gd name="T14" fmla="*/ 0 60000 65536"/>
                <a:gd name="T15" fmla="*/ 0 60000 65536"/>
                <a:gd name="T16" fmla="*/ 0 60000 65536"/>
                <a:gd name="T17" fmla="*/ 0 60000 65536"/>
                <a:gd name="T18" fmla="*/ 0 60000 65536"/>
                <a:gd name="T19" fmla="*/ 0 60000 65536"/>
                <a:gd name="T20" fmla="*/ 0 60000 65536"/>
                <a:gd name="T21" fmla="*/ 0 w 8"/>
                <a:gd name="T22" fmla="*/ 0 h 6"/>
                <a:gd name="T23" fmla="*/ 8 w 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6">
                  <a:moveTo>
                    <a:pt x="0" y="0"/>
                  </a:moveTo>
                  <a:lnTo>
                    <a:pt x="5" y="2"/>
                  </a:lnTo>
                  <a:lnTo>
                    <a:pt x="6" y="3"/>
                  </a:lnTo>
                  <a:lnTo>
                    <a:pt x="8" y="6"/>
                  </a:lnTo>
                  <a:lnTo>
                    <a:pt x="0"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7" name="Freeform 313"/>
            <p:cNvSpPr>
              <a:spLocks/>
            </p:cNvSpPr>
            <p:nvPr/>
          </p:nvSpPr>
          <p:spPr bwMode="auto">
            <a:xfrm>
              <a:off x="5268" y="2889"/>
              <a:ext cx="7" cy="6"/>
            </a:xfrm>
            <a:custGeom>
              <a:avLst/>
              <a:gdLst>
                <a:gd name="T0" fmla="*/ 0 w 7"/>
                <a:gd name="T1" fmla="*/ 0 h 6"/>
                <a:gd name="T2" fmla="*/ 3 w 7"/>
                <a:gd name="T3" fmla="*/ 3 h 6"/>
                <a:gd name="T4" fmla="*/ 4 w 7"/>
                <a:gd name="T5" fmla="*/ 3 h 6"/>
                <a:gd name="T6" fmla="*/ 6 w 7"/>
                <a:gd name="T7" fmla="*/ 3 h 6"/>
                <a:gd name="T8" fmla="*/ 7 w 7"/>
                <a:gd name="T9" fmla="*/ 3 h 6"/>
                <a:gd name="T10" fmla="*/ 7 w 7"/>
                <a:gd name="T11" fmla="*/ 6 h 6"/>
                <a:gd name="T12" fmla="*/ 6 w 7"/>
                <a:gd name="T13" fmla="*/ 6 h 6"/>
                <a:gd name="T14" fmla="*/ 1 w 7"/>
                <a:gd name="T15" fmla="*/ 3 h 6"/>
                <a:gd name="T16" fmla="*/ 0 w 7"/>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0" y="0"/>
                  </a:moveTo>
                  <a:lnTo>
                    <a:pt x="3" y="3"/>
                  </a:lnTo>
                  <a:lnTo>
                    <a:pt x="4" y="3"/>
                  </a:lnTo>
                  <a:lnTo>
                    <a:pt x="6" y="3"/>
                  </a:lnTo>
                  <a:lnTo>
                    <a:pt x="7" y="3"/>
                  </a:lnTo>
                  <a:lnTo>
                    <a:pt x="7" y="6"/>
                  </a:lnTo>
                  <a:lnTo>
                    <a:pt x="6" y="6"/>
                  </a:lnTo>
                  <a:lnTo>
                    <a:pt x="1"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18" name="Freeform 314"/>
            <p:cNvSpPr>
              <a:spLocks/>
            </p:cNvSpPr>
            <p:nvPr/>
          </p:nvSpPr>
          <p:spPr bwMode="auto">
            <a:xfrm>
              <a:off x="5706" y="3019"/>
              <a:ext cx="23" cy="15"/>
            </a:xfrm>
            <a:custGeom>
              <a:avLst/>
              <a:gdLst>
                <a:gd name="T0" fmla="*/ 12 w 23"/>
                <a:gd name="T1" fmla="*/ 2 h 15"/>
                <a:gd name="T2" fmla="*/ 14 w 23"/>
                <a:gd name="T3" fmla="*/ 2 h 15"/>
                <a:gd name="T4" fmla="*/ 17 w 23"/>
                <a:gd name="T5" fmla="*/ 0 h 15"/>
                <a:gd name="T6" fmla="*/ 17 w 23"/>
                <a:gd name="T7" fmla="*/ 2 h 15"/>
                <a:gd name="T8" fmla="*/ 18 w 23"/>
                <a:gd name="T9" fmla="*/ 3 h 15"/>
                <a:gd name="T10" fmla="*/ 20 w 23"/>
                <a:gd name="T11" fmla="*/ 3 h 15"/>
                <a:gd name="T12" fmla="*/ 21 w 23"/>
                <a:gd name="T13" fmla="*/ 5 h 15"/>
                <a:gd name="T14" fmla="*/ 23 w 23"/>
                <a:gd name="T15" fmla="*/ 12 h 15"/>
                <a:gd name="T16" fmla="*/ 23 w 23"/>
                <a:gd name="T17" fmla="*/ 14 h 15"/>
                <a:gd name="T18" fmla="*/ 18 w 23"/>
                <a:gd name="T19" fmla="*/ 14 h 15"/>
                <a:gd name="T20" fmla="*/ 17 w 23"/>
                <a:gd name="T21" fmla="*/ 15 h 15"/>
                <a:gd name="T22" fmla="*/ 8 w 23"/>
                <a:gd name="T23" fmla="*/ 15 h 15"/>
                <a:gd name="T24" fmla="*/ 8 w 23"/>
                <a:gd name="T25" fmla="*/ 14 h 15"/>
                <a:gd name="T26" fmla="*/ 3 w 23"/>
                <a:gd name="T27" fmla="*/ 14 h 15"/>
                <a:gd name="T28" fmla="*/ 2 w 23"/>
                <a:gd name="T29" fmla="*/ 12 h 15"/>
                <a:gd name="T30" fmla="*/ 0 w 23"/>
                <a:gd name="T31" fmla="*/ 9 h 15"/>
                <a:gd name="T32" fmla="*/ 2 w 23"/>
                <a:gd name="T33" fmla="*/ 5 h 15"/>
                <a:gd name="T34" fmla="*/ 6 w 23"/>
                <a:gd name="T35" fmla="*/ 2 h 15"/>
                <a:gd name="T36" fmla="*/ 9 w 23"/>
                <a:gd name="T37" fmla="*/ 2 h 15"/>
                <a:gd name="T38" fmla="*/ 11 w 23"/>
                <a:gd name="T39" fmla="*/ 2 h 15"/>
                <a:gd name="T40" fmla="*/ 12 w 23"/>
                <a:gd name="T41" fmla="*/ 2 h 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3"/>
                <a:gd name="T64" fmla="*/ 0 h 15"/>
                <a:gd name="T65" fmla="*/ 23 w 23"/>
                <a:gd name="T66" fmla="*/ 15 h 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3" h="15">
                  <a:moveTo>
                    <a:pt x="12" y="2"/>
                  </a:moveTo>
                  <a:lnTo>
                    <a:pt x="14" y="2"/>
                  </a:lnTo>
                  <a:lnTo>
                    <a:pt x="17" y="0"/>
                  </a:lnTo>
                  <a:lnTo>
                    <a:pt x="17" y="2"/>
                  </a:lnTo>
                  <a:lnTo>
                    <a:pt x="18" y="3"/>
                  </a:lnTo>
                  <a:lnTo>
                    <a:pt x="20" y="3"/>
                  </a:lnTo>
                  <a:lnTo>
                    <a:pt x="21" y="5"/>
                  </a:lnTo>
                  <a:lnTo>
                    <a:pt x="23" y="12"/>
                  </a:lnTo>
                  <a:lnTo>
                    <a:pt x="23" y="14"/>
                  </a:lnTo>
                  <a:lnTo>
                    <a:pt x="18" y="14"/>
                  </a:lnTo>
                  <a:lnTo>
                    <a:pt x="17" y="15"/>
                  </a:lnTo>
                  <a:lnTo>
                    <a:pt x="8" y="15"/>
                  </a:lnTo>
                  <a:lnTo>
                    <a:pt x="8" y="14"/>
                  </a:lnTo>
                  <a:lnTo>
                    <a:pt x="3" y="14"/>
                  </a:lnTo>
                  <a:lnTo>
                    <a:pt x="2" y="12"/>
                  </a:lnTo>
                  <a:lnTo>
                    <a:pt x="0" y="9"/>
                  </a:lnTo>
                  <a:lnTo>
                    <a:pt x="2" y="5"/>
                  </a:lnTo>
                  <a:lnTo>
                    <a:pt x="6" y="2"/>
                  </a:lnTo>
                  <a:lnTo>
                    <a:pt x="9" y="2"/>
                  </a:lnTo>
                  <a:lnTo>
                    <a:pt x="11" y="2"/>
                  </a:lnTo>
                  <a:lnTo>
                    <a:pt x="12" y="2"/>
                  </a:lnTo>
                  <a:close/>
                </a:path>
              </a:pathLst>
            </a:custGeom>
            <a:grpFill/>
            <a:ln w="1905">
              <a:noFill/>
              <a:round/>
              <a:headEnd/>
              <a:tailEnd/>
            </a:ln>
          </p:spPr>
          <p:txBody>
            <a:bodyPr/>
            <a:lstStyle/>
            <a:p>
              <a:endParaRPr lang="en-GB">
                <a:solidFill>
                  <a:srgbClr val="000000"/>
                </a:solidFill>
                <a:latin typeface="Arial"/>
              </a:endParaRPr>
            </a:p>
          </p:txBody>
        </p:sp>
        <p:sp>
          <p:nvSpPr>
            <p:cNvPr id="319" name="Freeform 315"/>
            <p:cNvSpPr>
              <a:spLocks/>
            </p:cNvSpPr>
            <p:nvPr/>
          </p:nvSpPr>
          <p:spPr bwMode="auto">
            <a:xfrm>
              <a:off x="5727" y="2998"/>
              <a:ext cx="26" cy="14"/>
            </a:xfrm>
            <a:custGeom>
              <a:avLst/>
              <a:gdLst>
                <a:gd name="T0" fmla="*/ 8 w 26"/>
                <a:gd name="T1" fmla="*/ 5 h 14"/>
                <a:gd name="T2" fmla="*/ 8 w 26"/>
                <a:gd name="T3" fmla="*/ 6 h 14"/>
                <a:gd name="T4" fmla="*/ 9 w 26"/>
                <a:gd name="T5" fmla="*/ 5 h 14"/>
                <a:gd name="T6" fmla="*/ 26 w 26"/>
                <a:gd name="T7" fmla="*/ 0 h 14"/>
                <a:gd name="T8" fmla="*/ 24 w 26"/>
                <a:gd name="T9" fmla="*/ 2 h 14"/>
                <a:gd name="T10" fmla="*/ 20 w 26"/>
                <a:gd name="T11" fmla="*/ 5 h 14"/>
                <a:gd name="T12" fmla="*/ 18 w 26"/>
                <a:gd name="T13" fmla="*/ 9 h 14"/>
                <a:gd name="T14" fmla="*/ 23 w 26"/>
                <a:gd name="T15" fmla="*/ 5 h 14"/>
                <a:gd name="T16" fmla="*/ 24 w 26"/>
                <a:gd name="T17" fmla="*/ 11 h 14"/>
                <a:gd name="T18" fmla="*/ 14 w 26"/>
                <a:gd name="T19" fmla="*/ 11 h 14"/>
                <a:gd name="T20" fmla="*/ 14 w 26"/>
                <a:gd name="T21" fmla="*/ 9 h 14"/>
                <a:gd name="T22" fmla="*/ 12 w 26"/>
                <a:gd name="T23" fmla="*/ 9 h 14"/>
                <a:gd name="T24" fmla="*/ 11 w 26"/>
                <a:gd name="T25" fmla="*/ 11 h 14"/>
                <a:gd name="T26" fmla="*/ 9 w 26"/>
                <a:gd name="T27" fmla="*/ 14 h 14"/>
                <a:gd name="T28" fmla="*/ 8 w 26"/>
                <a:gd name="T29" fmla="*/ 14 h 14"/>
                <a:gd name="T30" fmla="*/ 6 w 26"/>
                <a:gd name="T31" fmla="*/ 14 h 14"/>
                <a:gd name="T32" fmla="*/ 5 w 26"/>
                <a:gd name="T33" fmla="*/ 14 h 14"/>
                <a:gd name="T34" fmla="*/ 2 w 26"/>
                <a:gd name="T35" fmla="*/ 12 h 14"/>
                <a:gd name="T36" fmla="*/ 0 w 26"/>
                <a:gd name="T37" fmla="*/ 11 h 14"/>
                <a:gd name="T38" fmla="*/ 0 w 26"/>
                <a:gd name="T39" fmla="*/ 9 h 14"/>
                <a:gd name="T40" fmla="*/ 3 w 26"/>
                <a:gd name="T41" fmla="*/ 8 h 14"/>
                <a:gd name="T42" fmla="*/ 8 w 26"/>
                <a:gd name="T43" fmla="*/ 5 h 1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
                <a:gd name="T67" fmla="*/ 0 h 14"/>
                <a:gd name="T68" fmla="*/ 26 w 26"/>
                <a:gd name="T69" fmla="*/ 14 h 1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 h="14">
                  <a:moveTo>
                    <a:pt x="8" y="5"/>
                  </a:moveTo>
                  <a:lnTo>
                    <a:pt x="8" y="6"/>
                  </a:lnTo>
                  <a:lnTo>
                    <a:pt x="9" y="5"/>
                  </a:lnTo>
                  <a:lnTo>
                    <a:pt x="26" y="0"/>
                  </a:lnTo>
                  <a:lnTo>
                    <a:pt x="24" y="2"/>
                  </a:lnTo>
                  <a:lnTo>
                    <a:pt x="20" y="5"/>
                  </a:lnTo>
                  <a:lnTo>
                    <a:pt x="18" y="9"/>
                  </a:lnTo>
                  <a:lnTo>
                    <a:pt x="23" y="5"/>
                  </a:lnTo>
                  <a:lnTo>
                    <a:pt x="24" y="11"/>
                  </a:lnTo>
                  <a:lnTo>
                    <a:pt x="14" y="11"/>
                  </a:lnTo>
                  <a:lnTo>
                    <a:pt x="14" y="9"/>
                  </a:lnTo>
                  <a:lnTo>
                    <a:pt x="12" y="9"/>
                  </a:lnTo>
                  <a:lnTo>
                    <a:pt x="11" y="11"/>
                  </a:lnTo>
                  <a:lnTo>
                    <a:pt x="9" y="14"/>
                  </a:lnTo>
                  <a:lnTo>
                    <a:pt x="8" y="14"/>
                  </a:lnTo>
                  <a:lnTo>
                    <a:pt x="6" y="14"/>
                  </a:lnTo>
                  <a:lnTo>
                    <a:pt x="5" y="14"/>
                  </a:lnTo>
                  <a:lnTo>
                    <a:pt x="2" y="12"/>
                  </a:lnTo>
                  <a:lnTo>
                    <a:pt x="0" y="11"/>
                  </a:lnTo>
                  <a:lnTo>
                    <a:pt x="0" y="9"/>
                  </a:lnTo>
                  <a:lnTo>
                    <a:pt x="3" y="8"/>
                  </a:lnTo>
                  <a:lnTo>
                    <a:pt x="8" y="5"/>
                  </a:lnTo>
                  <a:close/>
                </a:path>
              </a:pathLst>
            </a:custGeom>
            <a:grpFill/>
            <a:ln w="1905">
              <a:noFill/>
              <a:round/>
              <a:headEnd/>
              <a:tailEnd/>
            </a:ln>
          </p:spPr>
          <p:txBody>
            <a:bodyPr/>
            <a:lstStyle/>
            <a:p>
              <a:endParaRPr lang="en-GB">
                <a:solidFill>
                  <a:srgbClr val="000000"/>
                </a:solidFill>
                <a:latin typeface="Arial"/>
              </a:endParaRPr>
            </a:p>
          </p:txBody>
        </p:sp>
        <p:sp>
          <p:nvSpPr>
            <p:cNvPr id="320" name="Freeform 316"/>
            <p:cNvSpPr>
              <a:spLocks/>
            </p:cNvSpPr>
            <p:nvPr/>
          </p:nvSpPr>
          <p:spPr bwMode="auto">
            <a:xfrm>
              <a:off x="3461" y="2929"/>
              <a:ext cx="118" cy="238"/>
            </a:xfrm>
            <a:custGeom>
              <a:avLst/>
              <a:gdLst>
                <a:gd name="T0" fmla="*/ 21 w 118"/>
                <a:gd name="T1" fmla="*/ 69 h 238"/>
                <a:gd name="T2" fmla="*/ 28 w 118"/>
                <a:gd name="T3" fmla="*/ 69 h 238"/>
                <a:gd name="T4" fmla="*/ 33 w 118"/>
                <a:gd name="T5" fmla="*/ 66 h 238"/>
                <a:gd name="T6" fmla="*/ 34 w 118"/>
                <a:gd name="T7" fmla="*/ 68 h 238"/>
                <a:gd name="T8" fmla="*/ 37 w 118"/>
                <a:gd name="T9" fmla="*/ 68 h 238"/>
                <a:gd name="T10" fmla="*/ 40 w 118"/>
                <a:gd name="T11" fmla="*/ 63 h 238"/>
                <a:gd name="T12" fmla="*/ 45 w 118"/>
                <a:gd name="T13" fmla="*/ 63 h 238"/>
                <a:gd name="T14" fmla="*/ 48 w 118"/>
                <a:gd name="T15" fmla="*/ 62 h 238"/>
                <a:gd name="T16" fmla="*/ 52 w 118"/>
                <a:gd name="T17" fmla="*/ 68 h 238"/>
                <a:gd name="T18" fmla="*/ 57 w 118"/>
                <a:gd name="T19" fmla="*/ 68 h 238"/>
                <a:gd name="T20" fmla="*/ 52 w 118"/>
                <a:gd name="T21" fmla="*/ 62 h 238"/>
                <a:gd name="T22" fmla="*/ 55 w 118"/>
                <a:gd name="T23" fmla="*/ 56 h 238"/>
                <a:gd name="T24" fmla="*/ 61 w 118"/>
                <a:gd name="T25" fmla="*/ 54 h 238"/>
                <a:gd name="T26" fmla="*/ 64 w 118"/>
                <a:gd name="T27" fmla="*/ 59 h 238"/>
                <a:gd name="T28" fmla="*/ 63 w 118"/>
                <a:gd name="T29" fmla="*/ 51 h 238"/>
                <a:gd name="T30" fmla="*/ 67 w 118"/>
                <a:gd name="T31" fmla="*/ 45 h 238"/>
                <a:gd name="T32" fmla="*/ 70 w 118"/>
                <a:gd name="T33" fmla="*/ 45 h 238"/>
                <a:gd name="T34" fmla="*/ 75 w 118"/>
                <a:gd name="T35" fmla="*/ 44 h 238"/>
                <a:gd name="T36" fmla="*/ 79 w 118"/>
                <a:gd name="T37" fmla="*/ 44 h 238"/>
                <a:gd name="T38" fmla="*/ 75 w 118"/>
                <a:gd name="T39" fmla="*/ 41 h 238"/>
                <a:gd name="T40" fmla="*/ 78 w 118"/>
                <a:gd name="T41" fmla="*/ 33 h 238"/>
                <a:gd name="T42" fmla="*/ 79 w 118"/>
                <a:gd name="T43" fmla="*/ 32 h 238"/>
                <a:gd name="T44" fmla="*/ 78 w 118"/>
                <a:gd name="T45" fmla="*/ 24 h 238"/>
                <a:gd name="T46" fmla="*/ 82 w 118"/>
                <a:gd name="T47" fmla="*/ 29 h 238"/>
                <a:gd name="T48" fmla="*/ 87 w 118"/>
                <a:gd name="T49" fmla="*/ 20 h 238"/>
                <a:gd name="T50" fmla="*/ 91 w 118"/>
                <a:gd name="T51" fmla="*/ 20 h 238"/>
                <a:gd name="T52" fmla="*/ 91 w 118"/>
                <a:gd name="T53" fmla="*/ 5 h 238"/>
                <a:gd name="T54" fmla="*/ 96 w 118"/>
                <a:gd name="T55" fmla="*/ 2 h 238"/>
                <a:gd name="T56" fmla="*/ 108 w 118"/>
                <a:gd name="T57" fmla="*/ 11 h 238"/>
                <a:gd name="T58" fmla="*/ 117 w 118"/>
                <a:gd name="T59" fmla="*/ 65 h 238"/>
                <a:gd name="T60" fmla="*/ 112 w 118"/>
                <a:gd name="T61" fmla="*/ 56 h 238"/>
                <a:gd name="T62" fmla="*/ 108 w 118"/>
                <a:gd name="T63" fmla="*/ 69 h 238"/>
                <a:gd name="T64" fmla="*/ 109 w 118"/>
                <a:gd name="T65" fmla="*/ 77 h 238"/>
                <a:gd name="T66" fmla="*/ 97 w 118"/>
                <a:gd name="T67" fmla="*/ 122 h 238"/>
                <a:gd name="T68" fmla="*/ 61 w 118"/>
                <a:gd name="T69" fmla="*/ 228 h 238"/>
                <a:gd name="T70" fmla="*/ 55 w 118"/>
                <a:gd name="T71" fmla="*/ 229 h 238"/>
                <a:gd name="T72" fmla="*/ 36 w 118"/>
                <a:gd name="T73" fmla="*/ 237 h 238"/>
                <a:gd name="T74" fmla="*/ 15 w 118"/>
                <a:gd name="T75" fmla="*/ 225 h 238"/>
                <a:gd name="T76" fmla="*/ 7 w 118"/>
                <a:gd name="T77" fmla="*/ 204 h 238"/>
                <a:gd name="T78" fmla="*/ 4 w 118"/>
                <a:gd name="T79" fmla="*/ 192 h 238"/>
                <a:gd name="T80" fmla="*/ 0 w 118"/>
                <a:gd name="T81" fmla="*/ 184 h 238"/>
                <a:gd name="T82" fmla="*/ 6 w 118"/>
                <a:gd name="T83" fmla="*/ 159 h 238"/>
                <a:gd name="T84" fmla="*/ 16 w 118"/>
                <a:gd name="T85" fmla="*/ 140 h 238"/>
                <a:gd name="T86" fmla="*/ 21 w 118"/>
                <a:gd name="T87" fmla="*/ 134 h 238"/>
                <a:gd name="T88" fmla="*/ 21 w 118"/>
                <a:gd name="T89" fmla="*/ 129 h 238"/>
                <a:gd name="T90" fmla="*/ 15 w 118"/>
                <a:gd name="T91" fmla="*/ 98 h 238"/>
                <a:gd name="T92" fmla="*/ 19 w 118"/>
                <a:gd name="T93" fmla="*/ 75 h 23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8"/>
                <a:gd name="T142" fmla="*/ 0 h 238"/>
                <a:gd name="T143" fmla="*/ 118 w 118"/>
                <a:gd name="T144" fmla="*/ 238 h 23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8" h="238">
                  <a:moveTo>
                    <a:pt x="19" y="71"/>
                  </a:moveTo>
                  <a:lnTo>
                    <a:pt x="21" y="69"/>
                  </a:lnTo>
                  <a:lnTo>
                    <a:pt x="22" y="69"/>
                  </a:lnTo>
                  <a:lnTo>
                    <a:pt x="28" y="69"/>
                  </a:lnTo>
                  <a:lnTo>
                    <a:pt x="28" y="68"/>
                  </a:lnTo>
                  <a:lnTo>
                    <a:pt x="33" y="66"/>
                  </a:lnTo>
                  <a:lnTo>
                    <a:pt x="33" y="68"/>
                  </a:lnTo>
                  <a:lnTo>
                    <a:pt x="34" y="68"/>
                  </a:lnTo>
                  <a:lnTo>
                    <a:pt x="36" y="66"/>
                  </a:lnTo>
                  <a:lnTo>
                    <a:pt x="37" y="68"/>
                  </a:lnTo>
                  <a:lnTo>
                    <a:pt x="39" y="65"/>
                  </a:lnTo>
                  <a:lnTo>
                    <a:pt x="40" y="63"/>
                  </a:lnTo>
                  <a:lnTo>
                    <a:pt x="43" y="62"/>
                  </a:lnTo>
                  <a:lnTo>
                    <a:pt x="45" y="63"/>
                  </a:lnTo>
                  <a:lnTo>
                    <a:pt x="46" y="62"/>
                  </a:lnTo>
                  <a:lnTo>
                    <a:pt x="48" y="62"/>
                  </a:lnTo>
                  <a:lnTo>
                    <a:pt x="49" y="65"/>
                  </a:lnTo>
                  <a:lnTo>
                    <a:pt x="52" y="68"/>
                  </a:lnTo>
                  <a:lnTo>
                    <a:pt x="54" y="68"/>
                  </a:lnTo>
                  <a:lnTo>
                    <a:pt x="57" y="68"/>
                  </a:lnTo>
                  <a:lnTo>
                    <a:pt x="55" y="65"/>
                  </a:lnTo>
                  <a:lnTo>
                    <a:pt x="52" y="62"/>
                  </a:lnTo>
                  <a:lnTo>
                    <a:pt x="52" y="59"/>
                  </a:lnTo>
                  <a:lnTo>
                    <a:pt x="55" y="56"/>
                  </a:lnTo>
                  <a:lnTo>
                    <a:pt x="60" y="53"/>
                  </a:lnTo>
                  <a:lnTo>
                    <a:pt x="61" y="54"/>
                  </a:lnTo>
                  <a:lnTo>
                    <a:pt x="61" y="59"/>
                  </a:lnTo>
                  <a:lnTo>
                    <a:pt x="64" y="59"/>
                  </a:lnTo>
                  <a:lnTo>
                    <a:pt x="66" y="57"/>
                  </a:lnTo>
                  <a:lnTo>
                    <a:pt x="63" y="51"/>
                  </a:lnTo>
                  <a:lnTo>
                    <a:pt x="67" y="47"/>
                  </a:lnTo>
                  <a:lnTo>
                    <a:pt x="67" y="45"/>
                  </a:lnTo>
                  <a:lnTo>
                    <a:pt x="69" y="44"/>
                  </a:lnTo>
                  <a:lnTo>
                    <a:pt x="70" y="45"/>
                  </a:lnTo>
                  <a:lnTo>
                    <a:pt x="70" y="50"/>
                  </a:lnTo>
                  <a:lnTo>
                    <a:pt x="75" y="44"/>
                  </a:lnTo>
                  <a:lnTo>
                    <a:pt x="78" y="44"/>
                  </a:lnTo>
                  <a:lnTo>
                    <a:pt x="79" y="44"/>
                  </a:lnTo>
                  <a:lnTo>
                    <a:pt x="78" y="42"/>
                  </a:lnTo>
                  <a:lnTo>
                    <a:pt x="75" y="41"/>
                  </a:lnTo>
                  <a:lnTo>
                    <a:pt x="73" y="39"/>
                  </a:lnTo>
                  <a:lnTo>
                    <a:pt x="78" y="33"/>
                  </a:lnTo>
                  <a:lnTo>
                    <a:pt x="79" y="35"/>
                  </a:lnTo>
                  <a:lnTo>
                    <a:pt x="79" y="32"/>
                  </a:lnTo>
                  <a:lnTo>
                    <a:pt x="78" y="26"/>
                  </a:lnTo>
                  <a:lnTo>
                    <a:pt x="78" y="24"/>
                  </a:lnTo>
                  <a:lnTo>
                    <a:pt x="81" y="26"/>
                  </a:lnTo>
                  <a:lnTo>
                    <a:pt x="82" y="29"/>
                  </a:lnTo>
                  <a:lnTo>
                    <a:pt x="87" y="23"/>
                  </a:lnTo>
                  <a:lnTo>
                    <a:pt x="87" y="20"/>
                  </a:lnTo>
                  <a:lnTo>
                    <a:pt x="90" y="21"/>
                  </a:lnTo>
                  <a:lnTo>
                    <a:pt x="91" y="20"/>
                  </a:lnTo>
                  <a:lnTo>
                    <a:pt x="94" y="8"/>
                  </a:lnTo>
                  <a:lnTo>
                    <a:pt x="91" y="5"/>
                  </a:lnTo>
                  <a:lnTo>
                    <a:pt x="93" y="6"/>
                  </a:lnTo>
                  <a:lnTo>
                    <a:pt x="96" y="2"/>
                  </a:lnTo>
                  <a:lnTo>
                    <a:pt x="99" y="0"/>
                  </a:lnTo>
                  <a:lnTo>
                    <a:pt x="108" y="11"/>
                  </a:lnTo>
                  <a:lnTo>
                    <a:pt x="118" y="60"/>
                  </a:lnTo>
                  <a:lnTo>
                    <a:pt x="117" y="65"/>
                  </a:lnTo>
                  <a:lnTo>
                    <a:pt x="115" y="65"/>
                  </a:lnTo>
                  <a:lnTo>
                    <a:pt x="112" y="56"/>
                  </a:lnTo>
                  <a:lnTo>
                    <a:pt x="109" y="57"/>
                  </a:lnTo>
                  <a:lnTo>
                    <a:pt x="108" y="69"/>
                  </a:lnTo>
                  <a:lnTo>
                    <a:pt x="109" y="72"/>
                  </a:lnTo>
                  <a:lnTo>
                    <a:pt x="109" y="77"/>
                  </a:lnTo>
                  <a:lnTo>
                    <a:pt x="105" y="87"/>
                  </a:lnTo>
                  <a:lnTo>
                    <a:pt x="97" y="122"/>
                  </a:lnTo>
                  <a:lnTo>
                    <a:pt x="64" y="225"/>
                  </a:lnTo>
                  <a:lnTo>
                    <a:pt x="61" y="228"/>
                  </a:lnTo>
                  <a:lnTo>
                    <a:pt x="58" y="229"/>
                  </a:lnTo>
                  <a:lnTo>
                    <a:pt x="55" y="229"/>
                  </a:lnTo>
                  <a:lnTo>
                    <a:pt x="46" y="231"/>
                  </a:lnTo>
                  <a:lnTo>
                    <a:pt x="36" y="237"/>
                  </a:lnTo>
                  <a:lnTo>
                    <a:pt x="31" y="238"/>
                  </a:lnTo>
                  <a:lnTo>
                    <a:pt x="15" y="225"/>
                  </a:lnTo>
                  <a:lnTo>
                    <a:pt x="10" y="219"/>
                  </a:lnTo>
                  <a:lnTo>
                    <a:pt x="7" y="204"/>
                  </a:lnTo>
                  <a:lnTo>
                    <a:pt x="9" y="201"/>
                  </a:lnTo>
                  <a:lnTo>
                    <a:pt x="4" y="192"/>
                  </a:lnTo>
                  <a:lnTo>
                    <a:pt x="3" y="189"/>
                  </a:lnTo>
                  <a:lnTo>
                    <a:pt x="0" y="184"/>
                  </a:lnTo>
                  <a:lnTo>
                    <a:pt x="0" y="170"/>
                  </a:lnTo>
                  <a:lnTo>
                    <a:pt x="6" y="159"/>
                  </a:lnTo>
                  <a:lnTo>
                    <a:pt x="9" y="158"/>
                  </a:lnTo>
                  <a:lnTo>
                    <a:pt x="16" y="140"/>
                  </a:lnTo>
                  <a:lnTo>
                    <a:pt x="19" y="137"/>
                  </a:lnTo>
                  <a:lnTo>
                    <a:pt x="21" y="134"/>
                  </a:lnTo>
                  <a:lnTo>
                    <a:pt x="21" y="131"/>
                  </a:lnTo>
                  <a:lnTo>
                    <a:pt x="21" y="129"/>
                  </a:lnTo>
                  <a:lnTo>
                    <a:pt x="15" y="107"/>
                  </a:lnTo>
                  <a:lnTo>
                    <a:pt x="15" y="98"/>
                  </a:lnTo>
                  <a:lnTo>
                    <a:pt x="10" y="93"/>
                  </a:lnTo>
                  <a:lnTo>
                    <a:pt x="19" y="75"/>
                  </a:lnTo>
                  <a:lnTo>
                    <a:pt x="19" y="71"/>
                  </a:lnTo>
                  <a:close/>
                </a:path>
              </a:pathLst>
            </a:custGeom>
            <a:grpFill/>
            <a:ln w="1905">
              <a:noFill/>
              <a:round/>
              <a:headEnd/>
              <a:tailEnd/>
            </a:ln>
          </p:spPr>
          <p:txBody>
            <a:bodyPr/>
            <a:lstStyle/>
            <a:p>
              <a:endParaRPr lang="en-GB">
                <a:solidFill>
                  <a:srgbClr val="000000"/>
                </a:solidFill>
                <a:latin typeface="Arial"/>
              </a:endParaRPr>
            </a:p>
          </p:txBody>
        </p:sp>
        <p:sp>
          <p:nvSpPr>
            <p:cNvPr id="321" name="Freeform 317"/>
            <p:cNvSpPr>
              <a:spLocks/>
            </p:cNvSpPr>
            <p:nvPr/>
          </p:nvSpPr>
          <p:spPr bwMode="auto">
            <a:xfrm>
              <a:off x="3054" y="814"/>
              <a:ext cx="7" cy="12"/>
            </a:xfrm>
            <a:custGeom>
              <a:avLst/>
              <a:gdLst>
                <a:gd name="T0" fmla="*/ 0 w 7"/>
                <a:gd name="T1" fmla="*/ 5 h 12"/>
                <a:gd name="T2" fmla="*/ 1 w 7"/>
                <a:gd name="T3" fmla="*/ 6 h 12"/>
                <a:gd name="T4" fmla="*/ 3 w 7"/>
                <a:gd name="T5" fmla="*/ 8 h 12"/>
                <a:gd name="T6" fmla="*/ 1 w 7"/>
                <a:gd name="T7" fmla="*/ 11 h 12"/>
                <a:gd name="T8" fmla="*/ 3 w 7"/>
                <a:gd name="T9" fmla="*/ 12 h 12"/>
                <a:gd name="T10" fmla="*/ 6 w 7"/>
                <a:gd name="T11" fmla="*/ 9 h 12"/>
                <a:gd name="T12" fmla="*/ 7 w 7"/>
                <a:gd name="T13" fmla="*/ 3 h 12"/>
                <a:gd name="T14" fmla="*/ 3 w 7"/>
                <a:gd name="T15" fmla="*/ 0 h 12"/>
                <a:gd name="T16" fmla="*/ 3 w 7"/>
                <a:gd name="T17" fmla="*/ 2 h 12"/>
                <a:gd name="T18" fmla="*/ 0 w 7"/>
                <a:gd name="T19" fmla="*/ 3 h 12"/>
                <a:gd name="T20" fmla="*/ 0 w 7"/>
                <a:gd name="T21" fmla="*/ 5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12"/>
                <a:gd name="T35" fmla="*/ 7 w 7"/>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12">
                  <a:moveTo>
                    <a:pt x="0" y="5"/>
                  </a:moveTo>
                  <a:lnTo>
                    <a:pt x="1" y="6"/>
                  </a:lnTo>
                  <a:lnTo>
                    <a:pt x="3" y="8"/>
                  </a:lnTo>
                  <a:lnTo>
                    <a:pt x="1" y="11"/>
                  </a:lnTo>
                  <a:lnTo>
                    <a:pt x="3" y="12"/>
                  </a:lnTo>
                  <a:lnTo>
                    <a:pt x="6" y="9"/>
                  </a:lnTo>
                  <a:lnTo>
                    <a:pt x="7" y="3"/>
                  </a:lnTo>
                  <a:lnTo>
                    <a:pt x="3" y="0"/>
                  </a:lnTo>
                  <a:lnTo>
                    <a:pt x="3" y="2"/>
                  </a:lnTo>
                  <a:lnTo>
                    <a:pt x="0" y="3"/>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322" name="Freeform 318"/>
            <p:cNvSpPr>
              <a:spLocks/>
            </p:cNvSpPr>
            <p:nvPr/>
          </p:nvSpPr>
          <p:spPr bwMode="auto">
            <a:xfrm>
              <a:off x="1515" y="2383"/>
              <a:ext cx="4" cy="1"/>
            </a:xfrm>
            <a:custGeom>
              <a:avLst/>
              <a:gdLst>
                <a:gd name="T0" fmla="*/ 1 w 4"/>
                <a:gd name="T1" fmla="*/ 0 h 1"/>
                <a:gd name="T2" fmla="*/ 3 w 4"/>
                <a:gd name="T3" fmla="*/ 0 h 1"/>
                <a:gd name="T4" fmla="*/ 4 w 4"/>
                <a:gd name="T5" fmla="*/ 1 h 1"/>
                <a:gd name="T6" fmla="*/ 1 w 4"/>
                <a:gd name="T7" fmla="*/ 1 h 1"/>
                <a:gd name="T8" fmla="*/ 0 w 4"/>
                <a:gd name="T9" fmla="*/ 1 h 1"/>
                <a:gd name="T10" fmla="*/ 1 w 4"/>
                <a:gd name="T11" fmla="*/ 0 h 1"/>
                <a:gd name="T12" fmla="*/ 0 60000 65536"/>
                <a:gd name="T13" fmla="*/ 0 60000 65536"/>
                <a:gd name="T14" fmla="*/ 0 60000 65536"/>
                <a:gd name="T15" fmla="*/ 0 60000 65536"/>
                <a:gd name="T16" fmla="*/ 0 60000 65536"/>
                <a:gd name="T17" fmla="*/ 0 60000 65536"/>
                <a:gd name="T18" fmla="*/ 0 w 4"/>
                <a:gd name="T19" fmla="*/ 0 h 1"/>
                <a:gd name="T20" fmla="*/ 4 w 4"/>
                <a:gd name="T21" fmla="*/ 1 h 1"/>
              </a:gdLst>
              <a:ahLst/>
              <a:cxnLst>
                <a:cxn ang="T12">
                  <a:pos x="T0" y="T1"/>
                </a:cxn>
                <a:cxn ang="T13">
                  <a:pos x="T2" y="T3"/>
                </a:cxn>
                <a:cxn ang="T14">
                  <a:pos x="T4" y="T5"/>
                </a:cxn>
                <a:cxn ang="T15">
                  <a:pos x="T6" y="T7"/>
                </a:cxn>
                <a:cxn ang="T16">
                  <a:pos x="T8" y="T9"/>
                </a:cxn>
                <a:cxn ang="T17">
                  <a:pos x="T10" y="T11"/>
                </a:cxn>
              </a:cxnLst>
              <a:rect l="T18" t="T19" r="T20" b="T21"/>
              <a:pathLst>
                <a:path w="4" h="1">
                  <a:moveTo>
                    <a:pt x="1" y="0"/>
                  </a:moveTo>
                  <a:lnTo>
                    <a:pt x="3" y="0"/>
                  </a:lnTo>
                  <a:lnTo>
                    <a:pt x="4" y="1"/>
                  </a:lnTo>
                  <a:lnTo>
                    <a:pt x="1" y="1"/>
                  </a:lnTo>
                  <a:lnTo>
                    <a:pt x="0" y="1"/>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23" name="Freeform 319"/>
            <p:cNvSpPr>
              <a:spLocks/>
            </p:cNvSpPr>
            <p:nvPr/>
          </p:nvSpPr>
          <p:spPr bwMode="auto">
            <a:xfrm>
              <a:off x="1509" y="2402"/>
              <a:ext cx="7" cy="5"/>
            </a:xfrm>
            <a:custGeom>
              <a:avLst/>
              <a:gdLst>
                <a:gd name="T0" fmla="*/ 4 w 7"/>
                <a:gd name="T1" fmla="*/ 2 h 5"/>
                <a:gd name="T2" fmla="*/ 7 w 7"/>
                <a:gd name="T3" fmla="*/ 3 h 5"/>
                <a:gd name="T4" fmla="*/ 7 w 7"/>
                <a:gd name="T5" fmla="*/ 5 h 5"/>
                <a:gd name="T6" fmla="*/ 4 w 7"/>
                <a:gd name="T7" fmla="*/ 5 h 5"/>
                <a:gd name="T8" fmla="*/ 1 w 7"/>
                <a:gd name="T9" fmla="*/ 3 h 5"/>
                <a:gd name="T10" fmla="*/ 0 w 7"/>
                <a:gd name="T11" fmla="*/ 2 h 5"/>
                <a:gd name="T12" fmla="*/ 1 w 7"/>
                <a:gd name="T13" fmla="*/ 0 h 5"/>
                <a:gd name="T14" fmla="*/ 4 w 7"/>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5"/>
                <a:gd name="T26" fmla="*/ 7 w 7"/>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5">
                  <a:moveTo>
                    <a:pt x="4" y="2"/>
                  </a:moveTo>
                  <a:lnTo>
                    <a:pt x="7" y="3"/>
                  </a:lnTo>
                  <a:lnTo>
                    <a:pt x="7" y="5"/>
                  </a:lnTo>
                  <a:lnTo>
                    <a:pt x="4" y="5"/>
                  </a:lnTo>
                  <a:lnTo>
                    <a:pt x="1" y="3"/>
                  </a:lnTo>
                  <a:lnTo>
                    <a:pt x="0" y="2"/>
                  </a:lnTo>
                  <a:lnTo>
                    <a:pt x="1" y="0"/>
                  </a:lnTo>
                  <a:lnTo>
                    <a:pt x="4" y="2"/>
                  </a:lnTo>
                  <a:close/>
                </a:path>
              </a:pathLst>
            </a:custGeom>
            <a:grpFill/>
            <a:ln w="1905">
              <a:noFill/>
              <a:round/>
              <a:headEnd/>
              <a:tailEnd/>
            </a:ln>
          </p:spPr>
          <p:txBody>
            <a:bodyPr/>
            <a:lstStyle/>
            <a:p>
              <a:endParaRPr lang="en-GB">
                <a:solidFill>
                  <a:srgbClr val="000000"/>
                </a:solidFill>
                <a:latin typeface="Arial"/>
              </a:endParaRPr>
            </a:p>
          </p:txBody>
        </p:sp>
        <p:sp>
          <p:nvSpPr>
            <p:cNvPr id="324" name="Freeform 320"/>
            <p:cNvSpPr>
              <a:spLocks/>
            </p:cNvSpPr>
            <p:nvPr/>
          </p:nvSpPr>
          <p:spPr bwMode="auto">
            <a:xfrm>
              <a:off x="1611" y="2411"/>
              <a:ext cx="24" cy="9"/>
            </a:xfrm>
            <a:custGeom>
              <a:avLst/>
              <a:gdLst>
                <a:gd name="T0" fmla="*/ 22 w 24"/>
                <a:gd name="T1" fmla="*/ 2 h 9"/>
                <a:gd name="T2" fmla="*/ 24 w 24"/>
                <a:gd name="T3" fmla="*/ 3 h 9"/>
                <a:gd name="T4" fmla="*/ 24 w 24"/>
                <a:gd name="T5" fmla="*/ 6 h 9"/>
                <a:gd name="T6" fmla="*/ 21 w 24"/>
                <a:gd name="T7" fmla="*/ 9 h 9"/>
                <a:gd name="T8" fmla="*/ 1 w 24"/>
                <a:gd name="T9" fmla="*/ 9 h 9"/>
                <a:gd name="T10" fmla="*/ 1 w 24"/>
                <a:gd name="T11" fmla="*/ 6 h 9"/>
                <a:gd name="T12" fmla="*/ 0 w 24"/>
                <a:gd name="T13" fmla="*/ 3 h 9"/>
                <a:gd name="T14" fmla="*/ 0 w 24"/>
                <a:gd name="T15" fmla="*/ 2 h 9"/>
                <a:gd name="T16" fmla="*/ 1 w 24"/>
                <a:gd name="T17" fmla="*/ 0 h 9"/>
                <a:gd name="T18" fmla="*/ 21 w 24"/>
                <a:gd name="T19" fmla="*/ 0 h 9"/>
                <a:gd name="T20" fmla="*/ 22 w 24"/>
                <a:gd name="T21" fmla="*/ 0 h 9"/>
                <a:gd name="T22" fmla="*/ 22 w 24"/>
                <a:gd name="T23" fmla="*/ 2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9"/>
                <a:gd name="T38" fmla="*/ 24 w 24"/>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9">
                  <a:moveTo>
                    <a:pt x="22" y="2"/>
                  </a:moveTo>
                  <a:lnTo>
                    <a:pt x="24" y="3"/>
                  </a:lnTo>
                  <a:lnTo>
                    <a:pt x="24" y="6"/>
                  </a:lnTo>
                  <a:lnTo>
                    <a:pt x="21" y="9"/>
                  </a:lnTo>
                  <a:lnTo>
                    <a:pt x="1" y="9"/>
                  </a:lnTo>
                  <a:lnTo>
                    <a:pt x="1" y="6"/>
                  </a:lnTo>
                  <a:lnTo>
                    <a:pt x="0" y="3"/>
                  </a:lnTo>
                  <a:lnTo>
                    <a:pt x="0" y="2"/>
                  </a:lnTo>
                  <a:lnTo>
                    <a:pt x="1" y="0"/>
                  </a:lnTo>
                  <a:lnTo>
                    <a:pt x="21" y="0"/>
                  </a:lnTo>
                  <a:lnTo>
                    <a:pt x="22" y="0"/>
                  </a:lnTo>
                  <a:lnTo>
                    <a:pt x="22" y="2"/>
                  </a:lnTo>
                  <a:close/>
                </a:path>
              </a:pathLst>
            </a:custGeom>
            <a:grpFill/>
            <a:ln w="1905">
              <a:noFill/>
              <a:round/>
              <a:headEnd/>
              <a:tailEnd/>
            </a:ln>
          </p:spPr>
          <p:txBody>
            <a:bodyPr/>
            <a:lstStyle/>
            <a:p>
              <a:endParaRPr lang="en-GB">
                <a:solidFill>
                  <a:srgbClr val="000000"/>
                </a:solidFill>
                <a:latin typeface="Arial"/>
              </a:endParaRPr>
            </a:p>
          </p:txBody>
        </p:sp>
        <p:sp>
          <p:nvSpPr>
            <p:cNvPr id="325" name="Freeform 321"/>
            <p:cNvSpPr>
              <a:spLocks/>
            </p:cNvSpPr>
            <p:nvPr/>
          </p:nvSpPr>
          <p:spPr bwMode="auto">
            <a:xfrm>
              <a:off x="1714" y="2501"/>
              <a:ext cx="1" cy="5"/>
            </a:xfrm>
            <a:custGeom>
              <a:avLst/>
              <a:gdLst>
                <a:gd name="T0" fmla="*/ 0 w 1"/>
                <a:gd name="T1" fmla="*/ 0 h 5"/>
                <a:gd name="T2" fmla="*/ 0 w 1"/>
                <a:gd name="T3" fmla="*/ 5 h 5"/>
                <a:gd name="T4" fmla="*/ 0 w 1"/>
                <a:gd name="T5" fmla="*/ 3 h 5"/>
                <a:gd name="T6" fmla="*/ 0 w 1"/>
                <a:gd name="T7" fmla="*/ 0 h 5"/>
                <a:gd name="T8" fmla="*/ 0 60000 65536"/>
                <a:gd name="T9" fmla="*/ 0 60000 65536"/>
                <a:gd name="T10" fmla="*/ 0 60000 65536"/>
                <a:gd name="T11" fmla="*/ 0 60000 65536"/>
                <a:gd name="T12" fmla="*/ 0 w 1"/>
                <a:gd name="T13" fmla="*/ 0 h 5"/>
                <a:gd name="T14" fmla="*/ 1 w 1"/>
                <a:gd name="T15" fmla="*/ 5 h 5"/>
              </a:gdLst>
              <a:ahLst/>
              <a:cxnLst>
                <a:cxn ang="T8">
                  <a:pos x="T0" y="T1"/>
                </a:cxn>
                <a:cxn ang="T9">
                  <a:pos x="T2" y="T3"/>
                </a:cxn>
                <a:cxn ang="T10">
                  <a:pos x="T4" y="T5"/>
                </a:cxn>
                <a:cxn ang="T11">
                  <a:pos x="T6" y="T7"/>
                </a:cxn>
              </a:cxnLst>
              <a:rect l="T12" t="T13" r="T14" b="T15"/>
              <a:pathLst>
                <a:path w="1" h="5">
                  <a:moveTo>
                    <a:pt x="0" y="0"/>
                  </a:moveTo>
                  <a:lnTo>
                    <a:pt x="0" y="5"/>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26" name="Freeform 322"/>
            <p:cNvSpPr>
              <a:spLocks/>
            </p:cNvSpPr>
            <p:nvPr/>
          </p:nvSpPr>
          <p:spPr bwMode="auto">
            <a:xfrm>
              <a:off x="1702" y="2446"/>
              <a:ext cx="9" cy="9"/>
            </a:xfrm>
            <a:custGeom>
              <a:avLst/>
              <a:gdLst>
                <a:gd name="T0" fmla="*/ 6 w 9"/>
                <a:gd name="T1" fmla="*/ 0 h 9"/>
                <a:gd name="T2" fmla="*/ 4 w 9"/>
                <a:gd name="T3" fmla="*/ 1 h 9"/>
                <a:gd name="T4" fmla="*/ 4 w 9"/>
                <a:gd name="T5" fmla="*/ 3 h 9"/>
                <a:gd name="T6" fmla="*/ 0 w 9"/>
                <a:gd name="T7" fmla="*/ 3 h 9"/>
                <a:gd name="T8" fmla="*/ 0 w 9"/>
                <a:gd name="T9" fmla="*/ 6 h 9"/>
                <a:gd name="T10" fmla="*/ 0 w 9"/>
                <a:gd name="T11" fmla="*/ 9 h 9"/>
                <a:gd name="T12" fmla="*/ 3 w 9"/>
                <a:gd name="T13" fmla="*/ 9 h 9"/>
                <a:gd name="T14" fmla="*/ 3 w 9"/>
                <a:gd name="T15" fmla="*/ 6 h 9"/>
                <a:gd name="T16" fmla="*/ 4 w 9"/>
                <a:gd name="T17" fmla="*/ 6 h 9"/>
                <a:gd name="T18" fmla="*/ 6 w 9"/>
                <a:gd name="T19" fmla="*/ 6 h 9"/>
                <a:gd name="T20" fmla="*/ 9 w 9"/>
                <a:gd name="T21" fmla="*/ 4 h 9"/>
                <a:gd name="T22" fmla="*/ 9 w 9"/>
                <a:gd name="T23" fmla="*/ 3 h 9"/>
                <a:gd name="T24" fmla="*/ 7 w 9"/>
                <a:gd name="T25" fmla="*/ 3 h 9"/>
                <a:gd name="T26" fmla="*/ 6 w 9"/>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9"/>
                <a:gd name="T44" fmla="*/ 9 w 9"/>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9">
                  <a:moveTo>
                    <a:pt x="6" y="0"/>
                  </a:moveTo>
                  <a:lnTo>
                    <a:pt x="4" y="1"/>
                  </a:lnTo>
                  <a:lnTo>
                    <a:pt x="4" y="3"/>
                  </a:lnTo>
                  <a:lnTo>
                    <a:pt x="0" y="3"/>
                  </a:lnTo>
                  <a:lnTo>
                    <a:pt x="0" y="6"/>
                  </a:lnTo>
                  <a:lnTo>
                    <a:pt x="0" y="9"/>
                  </a:lnTo>
                  <a:lnTo>
                    <a:pt x="3" y="9"/>
                  </a:lnTo>
                  <a:lnTo>
                    <a:pt x="3" y="6"/>
                  </a:lnTo>
                  <a:lnTo>
                    <a:pt x="4" y="6"/>
                  </a:lnTo>
                  <a:lnTo>
                    <a:pt x="6" y="6"/>
                  </a:lnTo>
                  <a:lnTo>
                    <a:pt x="9" y="4"/>
                  </a:lnTo>
                  <a:lnTo>
                    <a:pt x="9" y="3"/>
                  </a:lnTo>
                  <a:lnTo>
                    <a:pt x="7" y="3"/>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327" name="Freeform 323"/>
            <p:cNvSpPr>
              <a:spLocks/>
            </p:cNvSpPr>
            <p:nvPr/>
          </p:nvSpPr>
          <p:spPr bwMode="auto">
            <a:xfrm>
              <a:off x="2585" y="1006"/>
              <a:ext cx="20" cy="16"/>
            </a:xfrm>
            <a:custGeom>
              <a:avLst/>
              <a:gdLst>
                <a:gd name="T0" fmla="*/ 12 w 20"/>
                <a:gd name="T1" fmla="*/ 4 h 16"/>
                <a:gd name="T2" fmla="*/ 9 w 20"/>
                <a:gd name="T3" fmla="*/ 7 h 16"/>
                <a:gd name="T4" fmla="*/ 2 w 20"/>
                <a:gd name="T5" fmla="*/ 12 h 16"/>
                <a:gd name="T6" fmla="*/ 0 w 20"/>
                <a:gd name="T7" fmla="*/ 15 h 16"/>
                <a:gd name="T8" fmla="*/ 0 w 20"/>
                <a:gd name="T9" fmla="*/ 16 h 16"/>
                <a:gd name="T10" fmla="*/ 3 w 20"/>
                <a:gd name="T11" fmla="*/ 15 h 16"/>
                <a:gd name="T12" fmla="*/ 5 w 20"/>
                <a:gd name="T13" fmla="*/ 13 h 16"/>
                <a:gd name="T14" fmla="*/ 15 w 20"/>
                <a:gd name="T15" fmla="*/ 9 h 16"/>
                <a:gd name="T16" fmla="*/ 18 w 20"/>
                <a:gd name="T17" fmla="*/ 4 h 16"/>
                <a:gd name="T18" fmla="*/ 20 w 20"/>
                <a:gd name="T19" fmla="*/ 0 h 16"/>
                <a:gd name="T20" fmla="*/ 15 w 20"/>
                <a:gd name="T21" fmla="*/ 0 h 16"/>
                <a:gd name="T22" fmla="*/ 12 w 20"/>
                <a:gd name="T23" fmla="*/ 4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6"/>
                <a:gd name="T38" fmla="*/ 20 w 2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6">
                  <a:moveTo>
                    <a:pt x="12" y="4"/>
                  </a:moveTo>
                  <a:lnTo>
                    <a:pt x="9" y="7"/>
                  </a:lnTo>
                  <a:lnTo>
                    <a:pt x="2" y="12"/>
                  </a:lnTo>
                  <a:lnTo>
                    <a:pt x="0" y="15"/>
                  </a:lnTo>
                  <a:lnTo>
                    <a:pt x="0" y="16"/>
                  </a:lnTo>
                  <a:lnTo>
                    <a:pt x="3" y="15"/>
                  </a:lnTo>
                  <a:lnTo>
                    <a:pt x="5" y="13"/>
                  </a:lnTo>
                  <a:lnTo>
                    <a:pt x="15" y="9"/>
                  </a:lnTo>
                  <a:lnTo>
                    <a:pt x="18" y="4"/>
                  </a:lnTo>
                  <a:lnTo>
                    <a:pt x="20" y="0"/>
                  </a:lnTo>
                  <a:lnTo>
                    <a:pt x="15" y="0"/>
                  </a:lnTo>
                  <a:lnTo>
                    <a:pt x="12" y="4"/>
                  </a:lnTo>
                  <a:close/>
                </a:path>
              </a:pathLst>
            </a:custGeom>
            <a:grpFill/>
            <a:ln w="1905">
              <a:noFill/>
              <a:round/>
              <a:headEnd/>
              <a:tailEnd/>
            </a:ln>
          </p:spPr>
          <p:txBody>
            <a:bodyPr/>
            <a:lstStyle/>
            <a:p>
              <a:endParaRPr lang="en-GB">
                <a:solidFill>
                  <a:srgbClr val="000000"/>
                </a:solidFill>
                <a:latin typeface="Arial"/>
              </a:endParaRPr>
            </a:p>
          </p:txBody>
        </p:sp>
        <p:sp>
          <p:nvSpPr>
            <p:cNvPr id="328" name="Freeform 324"/>
            <p:cNvSpPr>
              <a:spLocks/>
            </p:cNvSpPr>
            <p:nvPr/>
          </p:nvSpPr>
          <p:spPr bwMode="auto">
            <a:xfrm>
              <a:off x="5082" y="1873"/>
              <a:ext cx="102" cy="92"/>
            </a:xfrm>
            <a:custGeom>
              <a:avLst/>
              <a:gdLst>
                <a:gd name="T0" fmla="*/ 93 w 102"/>
                <a:gd name="T1" fmla="*/ 28 h 92"/>
                <a:gd name="T2" fmla="*/ 90 w 102"/>
                <a:gd name="T3" fmla="*/ 38 h 92"/>
                <a:gd name="T4" fmla="*/ 93 w 102"/>
                <a:gd name="T5" fmla="*/ 44 h 92"/>
                <a:gd name="T6" fmla="*/ 97 w 102"/>
                <a:gd name="T7" fmla="*/ 49 h 92"/>
                <a:gd name="T8" fmla="*/ 100 w 102"/>
                <a:gd name="T9" fmla="*/ 50 h 92"/>
                <a:gd name="T10" fmla="*/ 87 w 102"/>
                <a:gd name="T11" fmla="*/ 56 h 92"/>
                <a:gd name="T12" fmla="*/ 84 w 102"/>
                <a:gd name="T13" fmla="*/ 59 h 92"/>
                <a:gd name="T14" fmla="*/ 73 w 102"/>
                <a:gd name="T15" fmla="*/ 58 h 92"/>
                <a:gd name="T16" fmla="*/ 61 w 102"/>
                <a:gd name="T17" fmla="*/ 73 h 92"/>
                <a:gd name="T18" fmla="*/ 58 w 102"/>
                <a:gd name="T19" fmla="*/ 80 h 92"/>
                <a:gd name="T20" fmla="*/ 30 w 102"/>
                <a:gd name="T21" fmla="*/ 67 h 92"/>
                <a:gd name="T22" fmla="*/ 24 w 102"/>
                <a:gd name="T23" fmla="*/ 71 h 92"/>
                <a:gd name="T24" fmla="*/ 16 w 102"/>
                <a:gd name="T25" fmla="*/ 68 h 92"/>
                <a:gd name="T26" fmla="*/ 9 w 102"/>
                <a:gd name="T27" fmla="*/ 73 h 92"/>
                <a:gd name="T28" fmla="*/ 18 w 102"/>
                <a:gd name="T29" fmla="*/ 79 h 92"/>
                <a:gd name="T30" fmla="*/ 22 w 102"/>
                <a:gd name="T31" fmla="*/ 86 h 92"/>
                <a:gd name="T32" fmla="*/ 13 w 102"/>
                <a:gd name="T33" fmla="*/ 88 h 92"/>
                <a:gd name="T34" fmla="*/ 7 w 102"/>
                <a:gd name="T35" fmla="*/ 92 h 92"/>
                <a:gd name="T36" fmla="*/ 4 w 102"/>
                <a:gd name="T37" fmla="*/ 89 h 92"/>
                <a:gd name="T38" fmla="*/ 0 w 102"/>
                <a:gd name="T39" fmla="*/ 74 h 92"/>
                <a:gd name="T40" fmla="*/ 4 w 102"/>
                <a:gd name="T41" fmla="*/ 64 h 92"/>
                <a:gd name="T42" fmla="*/ 10 w 102"/>
                <a:gd name="T43" fmla="*/ 59 h 92"/>
                <a:gd name="T44" fmla="*/ 10 w 102"/>
                <a:gd name="T45" fmla="*/ 53 h 92"/>
                <a:gd name="T46" fmla="*/ 18 w 102"/>
                <a:gd name="T47" fmla="*/ 52 h 92"/>
                <a:gd name="T48" fmla="*/ 27 w 102"/>
                <a:gd name="T49" fmla="*/ 47 h 92"/>
                <a:gd name="T50" fmla="*/ 30 w 102"/>
                <a:gd name="T51" fmla="*/ 38 h 92"/>
                <a:gd name="T52" fmla="*/ 30 w 102"/>
                <a:gd name="T53" fmla="*/ 7 h 92"/>
                <a:gd name="T54" fmla="*/ 34 w 102"/>
                <a:gd name="T55" fmla="*/ 0 h 92"/>
                <a:gd name="T56" fmla="*/ 37 w 102"/>
                <a:gd name="T57" fmla="*/ 1 h 92"/>
                <a:gd name="T58" fmla="*/ 55 w 102"/>
                <a:gd name="T59" fmla="*/ 22 h 92"/>
                <a:gd name="T60" fmla="*/ 75 w 102"/>
                <a:gd name="T61" fmla="*/ 32 h 92"/>
                <a:gd name="T62" fmla="*/ 81 w 102"/>
                <a:gd name="T63" fmla="*/ 35 h 92"/>
                <a:gd name="T64" fmla="*/ 88 w 102"/>
                <a:gd name="T65" fmla="*/ 32 h 9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2"/>
                <a:gd name="T100" fmla="*/ 0 h 92"/>
                <a:gd name="T101" fmla="*/ 102 w 102"/>
                <a:gd name="T102" fmla="*/ 92 h 9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2" h="92">
                  <a:moveTo>
                    <a:pt x="88" y="32"/>
                  </a:moveTo>
                  <a:lnTo>
                    <a:pt x="93" y="28"/>
                  </a:lnTo>
                  <a:lnTo>
                    <a:pt x="94" y="28"/>
                  </a:lnTo>
                  <a:lnTo>
                    <a:pt x="90" y="38"/>
                  </a:lnTo>
                  <a:lnTo>
                    <a:pt x="90" y="43"/>
                  </a:lnTo>
                  <a:lnTo>
                    <a:pt x="93" y="44"/>
                  </a:lnTo>
                  <a:lnTo>
                    <a:pt x="93" y="49"/>
                  </a:lnTo>
                  <a:lnTo>
                    <a:pt x="97" y="49"/>
                  </a:lnTo>
                  <a:lnTo>
                    <a:pt x="102" y="47"/>
                  </a:lnTo>
                  <a:lnTo>
                    <a:pt x="100" y="50"/>
                  </a:lnTo>
                  <a:lnTo>
                    <a:pt x="90" y="56"/>
                  </a:lnTo>
                  <a:lnTo>
                    <a:pt x="87" y="56"/>
                  </a:lnTo>
                  <a:lnTo>
                    <a:pt x="85" y="56"/>
                  </a:lnTo>
                  <a:lnTo>
                    <a:pt x="84" y="59"/>
                  </a:lnTo>
                  <a:lnTo>
                    <a:pt x="78" y="58"/>
                  </a:lnTo>
                  <a:lnTo>
                    <a:pt x="73" y="58"/>
                  </a:lnTo>
                  <a:lnTo>
                    <a:pt x="69" y="61"/>
                  </a:lnTo>
                  <a:lnTo>
                    <a:pt x="61" y="73"/>
                  </a:lnTo>
                  <a:lnTo>
                    <a:pt x="60" y="77"/>
                  </a:lnTo>
                  <a:lnTo>
                    <a:pt x="58" y="80"/>
                  </a:lnTo>
                  <a:lnTo>
                    <a:pt x="36" y="67"/>
                  </a:lnTo>
                  <a:lnTo>
                    <a:pt x="30" y="67"/>
                  </a:lnTo>
                  <a:lnTo>
                    <a:pt x="27" y="68"/>
                  </a:lnTo>
                  <a:lnTo>
                    <a:pt x="24" y="71"/>
                  </a:lnTo>
                  <a:lnTo>
                    <a:pt x="19" y="70"/>
                  </a:lnTo>
                  <a:lnTo>
                    <a:pt x="16" y="68"/>
                  </a:lnTo>
                  <a:lnTo>
                    <a:pt x="12" y="68"/>
                  </a:lnTo>
                  <a:lnTo>
                    <a:pt x="9" y="73"/>
                  </a:lnTo>
                  <a:lnTo>
                    <a:pt x="10" y="76"/>
                  </a:lnTo>
                  <a:lnTo>
                    <a:pt x="18" y="79"/>
                  </a:lnTo>
                  <a:lnTo>
                    <a:pt x="24" y="83"/>
                  </a:lnTo>
                  <a:lnTo>
                    <a:pt x="22" y="86"/>
                  </a:lnTo>
                  <a:lnTo>
                    <a:pt x="15" y="85"/>
                  </a:lnTo>
                  <a:lnTo>
                    <a:pt x="13" y="88"/>
                  </a:lnTo>
                  <a:lnTo>
                    <a:pt x="12" y="89"/>
                  </a:lnTo>
                  <a:lnTo>
                    <a:pt x="7" y="92"/>
                  </a:lnTo>
                  <a:lnTo>
                    <a:pt x="4" y="92"/>
                  </a:lnTo>
                  <a:lnTo>
                    <a:pt x="4" y="89"/>
                  </a:lnTo>
                  <a:lnTo>
                    <a:pt x="6" y="79"/>
                  </a:lnTo>
                  <a:lnTo>
                    <a:pt x="0" y="74"/>
                  </a:lnTo>
                  <a:lnTo>
                    <a:pt x="1" y="67"/>
                  </a:lnTo>
                  <a:lnTo>
                    <a:pt x="4" y="64"/>
                  </a:lnTo>
                  <a:lnTo>
                    <a:pt x="7" y="62"/>
                  </a:lnTo>
                  <a:lnTo>
                    <a:pt x="10" y="59"/>
                  </a:lnTo>
                  <a:lnTo>
                    <a:pt x="12" y="55"/>
                  </a:lnTo>
                  <a:lnTo>
                    <a:pt x="10" y="53"/>
                  </a:lnTo>
                  <a:lnTo>
                    <a:pt x="10" y="50"/>
                  </a:lnTo>
                  <a:lnTo>
                    <a:pt x="18" y="52"/>
                  </a:lnTo>
                  <a:lnTo>
                    <a:pt x="25" y="52"/>
                  </a:lnTo>
                  <a:lnTo>
                    <a:pt x="27" y="47"/>
                  </a:lnTo>
                  <a:lnTo>
                    <a:pt x="27" y="40"/>
                  </a:lnTo>
                  <a:lnTo>
                    <a:pt x="30" y="38"/>
                  </a:lnTo>
                  <a:lnTo>
                    <a:pt x="34" y="16"/>
                  </a:lnTo>
                  <a:lnTo>
                    <a:pt x="30" y="7"/>
                  </a:lnTo>
                  <a:lnTo>
                    <a:pt x="31" y="4"/>
                  </a:lnTo>
                  <a:lnTo>
                    <a:pt x="34" y="0"/>
                  </a:lnTo>
                  <a:lnTo>
                    <a:pt x="36" y="0"/>
                  </a:lnTo>
                  <a:lnTo>
                    <a:pt x="37" y="1"/>
                  </a:lnTo>
                  <a:lnTo>
                    <a:pt x="39" y="4"/>
                  </a:lnTo>
                  <a:lnTo>
                    <a:pt x="55" y="22"/>
                  </a:lnTo>
                  <a:lnTo>
                    <a:pt x="69" y="31"/>
                  </a:lnTo>
                  <a:lnTo>
                    <a:pt x="75" y="32"/>
                  </a:lnTo>
                  <a:lnTo>
                    <a:pt x="76" y="34"/>
                  </a:lnTo>
                  <a:lnTo>
                    <a:pt x="81" y="35"/>
                  </a:lnTo>
                  <a:lnTo>
                    <a:pt x="84" y="35"/>
                  </a:lnTo>
                  <a:lnTo>
                    <a:pt x="88" y="32"/>
                  </a:lnTo>
                  <a:close/>
                </a:path>
              </a:pathLst>
            </a:custGeom>
            <a:grpFill/>
            <a:ln w="1905">
              <a:noFill/>
              <a:round/>
              <a:headEnd/>
              <a:tailEnd/>
            </a:ln>
          </p:spPr>
          <p:txBody>
            <a:bodyPr/>
            <a:lstStyle/>
            <a:p>
              <a:endParaRPr lang="en-GB">
                <a:solidFill>
                  <a:srgbClr val="000000"/>
                </a:solidFill>
                <a:latin typeface="Arial"/>
              </a:endParaRPr>
            </a:p>
          </p:txBody>
        </p:sp>
        <p:sp>
          <p:nvSpPr>
            <p:cNvPr id="329" name="Freeform 325"/>
            <p:cNvSpPr>
              <a:spLocks/>
            </p:cNvSpPr>
            <p:nvPr/>
          </p:nvSpPr>
          <p:spPr bwMode="auto">
            <a:xfrm>
              <a:off x="5103" y="1877"/>
              <a:ext cx="4" cy="4"/>
            </a:xfrm>
            <a:custGeom>
              <a:avLst/>
              <a:gdLst>
                <a:gd name="T0" fmla="*/ 3 w 4"/>
                <a:gd name="T1" fmla="*/ 0 h 4"/>
                <a:gd name="T2" fmla="*/ 0 w 4"/>
                <a:gd name="T3" fmla="*/ 2 h 4"/>
                <a:gd name="T4" fmla="*/ 3 w 4"/>
                <a:gd name="T5" fmla="*/ 4 h 4"/>
                <a:gd name="T6" fmla="*/ 4 w 4"/>
                <a:gd name="T7" fmla="*/ 4 h 4"/>
                <a:gd name="T8" fmla="*/ 4 w 4"/>
                <a:gd name="T9" fmla="*/ 0 h 4"/>
                <a:gd name="T10" fmla="*/ 3 w 4"/>
                <a:gd name="T11" fmla="*/ 0 h 4"/>
                <a:gd name="T12" fmla="*/ 0 60000 65536"/>
                <a:gd name="T13" fmla="*/ 0 60000 65536"/>
                <a:gd name="T14" fmla="*/ 0 60000 65536"/>
                <a:gd name="T15" fmla="*/ 0 60000 65536"/>
                <a:gd name="T16" fmla="*/ 0 60000 65536"/>
                <a:gd name="T17" fmla="*/ 0 60000 65536"/>
                <a:gd name="T18" fmla="*/ 0 w 4"/>
                <a:gd name="T19" fmla="*/ 0 h 4"/>
                <a:gd name="T20" fmla="*/ 4 w 4"/>
                <a:gd name="T21" fmla="*/ 4 h 4"/>
              </a:gdLst>
              <a:ahLst/>
              <a:cxnLst>
                <a:cxn ang="T12">
                  <a:pos x="T0" y="T1"/>
                </a:cxn>
                <a:cxn ang="T13">
                  <a:pos x="T2" y="T3"/>
                </a:cxn>
                <a:cxn ang="T14">
                  <a:pos x="T4" y="T5"/>
                </a:cxn>
                <a:cxn ang="T15">
                  <a:pos x="T6" y="T7"/>
                </a:cxn>
                <a:cxn ang="T16">
                  <a:pos x="T8" y="T9"/>
                </a:cxn>
                <a:cxn ang="T17">
                  <a:pos x="T10" y="T11"/>
                </a:cxn>
              </a:cxnLst>
              <a:rect l="T18" t="T19" r="T20" b="T21"/>
              <a:pathLst>
                <a:path w="4" h="4">
                  <a:moveTo>
                    <a:pt x="3" y="0"/>
                  </a:moveTo>
                  <a:lnTo>
                    <a:pt x="0" y="2"/>
                  </a:lnTo>
                  <a:lnTo>
                    <a:pt x="3" y="4"/>
                  </a:lnTo>
                  <a:lnTo>
                    <a:pt x="4" y="4"/>
                  </a:lnTo>
                  <a:lnTo>
                    <a:pt x="4"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330" name="Freeform 326"/>
            <p:cNvSpPr>
              <a:spLocks/>
            </p:cNvSpPr>
            <p:nvPr/>
          </p:nvSpPr>
          <p:spPr bwMode="auto">
            <a:xfrm>
              <a:off x="4934" y="1964"/>
              <a:ext cx="187" cy="169"/>
            </a:xfrm>
            <a:custGeom>
              <a:avLst/>
              <a:gdLst>
                <a:gd name="T0" fmla="*/ 176 w 187"/>
                <a:gd name="T1" fmla="*/ 4 h 169"/>
                <a:gd name="T2" fmla="*/ 181 w 187"/>
                <a:gd name="T3" fmla="*/ 25 h 169"/>
                <a:gd name="T4" fmla="*/ 185 w 187"/>
                <a:gd name="T5" fmla="*/ 49 h 169"/>
                <a:gd name="T6" fmla="*/ 181 w 187"/>
                <a:gd name="T7" fmla="*/ 55 h 169"/>
                <a:gd name="T8" fmla="*/ 173 w 187"/>
                <a:gd name="T9" fmla="*/ 69 h 169"/>
                <a:gd name="T10" fmla="*/ 170 w 187"/>
                <a:gd name="T11" fmla="*/ 97 h 169"/>
                <a:gd name="T12" fmla="*/ 163 w 187"/>
                <a:gd name="T13" fmla="*/ 118 h 169"/>
                <a:gd name="T14" fmla="*/ 163 w 187"/>
                <a:gd name="T15" fmla="*/ 126 h 169"/>
                <a:gd name="T16" fmla="*/ 149 w 187"/>
                <a:gd name="T17" fmla="*/ 138 h 169"/>
                <a:gd name="T18" fmla="*/ 154 w 187"/>
                <a:gd name="T19" fmla="*/ 126 h 169"/>
                <a:gd name="T20" fmla="*/ 146 w 187"/>
                <a:gd name="T21" fmla="*/ 135 h 169"/>
                <a:gd name="T22" fmla="*/ 139 w 187"/>
                <a:gd name="T23" fmla="*/ 136 h 169"/>
                <a:gd name="T24" fmla="*/ 133 w 187"/>
                <a:gd name="T25" fmla="*/ 145 h 169"/>
                <a:gd name="T26" fmla="*/ 130 w 187"/>
                <a:gd name="T27" fmla="*/ 136 h 169"/>
                <a:gd name="T28" fmla="*/ 103 w 187"/>
                <a:gd name="T29" fmla="*/ 147 h 169"/>
                <a:gd name="T30" fmla="*/ 103 w 187"/>
                <a:gd name="T31" fmla="*/ 144 h 169"/>
                <a:gd name="T32" fmla="*/ 99 w 187"/>
                <a:gd name="T33" fmla="*/ 142 h 169"/>
                <a:gd name="T34" fmla="*/ 94 w 187"/>
                <a:gd name="T35" fmla="*/ 145 h 169"/>
                <a:gd name="T36" fmla="*/ 97 w 187"/>
                <a:gd name="T37" fmla="*/ 153 h 169"/>
                <a:gd name="T38" fmla="*/ 91 w 187"/>
                <a:gd name="T39" fmla="*/ 156 h 169"/>
                <a:gd name="T40" fmla="*/ 76 w 187"/>
                <a:gd name="T41" fmla="*/ 167 h 169"/>
                <a:gd name="T42" fmla="*/ 70 w 187"/>
                <a:gd name="T43" fmla="*/ 159 h 169"/>
                <a:gd name="T44" fmla="*/ 76 w 187"/>
                <a:gd name="T45" fmla="*/ 145 h 169"/>
                <a:gd name="T46" fmla="*/ 61 w 187"/>
                <a:gd name="T47" fmla="*/ 144 h 169"/>
                <a:gd name="T48" fmla="*/ 48 w 187"/>
                <a:gd name="T49" fmla="*/ 148 h 169"/>
                <a:gd name="T50" fmla="*/ 24 w 187"/>
                <a:gd name="T51" fmla="*/ 153 h 169"/>
                <a:gd name="T52" fmla="*/ 12 w 187"/>
                <a:gd name="T53" fmla="*/ 159 h 169"/>
                <a:gd name="T54" fmla="*/ 6 w 187"/>
                <a:gd name="T55" fmla="*/ 160 h 169"/>
                <a:gd name="T56" fmla="*/ 7 w 187"/>
                <a:gd name="T57" fmla="*/ 150 h 169"/>
                <a:gd name="T58" fmla="*/ 25 w 187"/>
                <a:gd name="T59" fmla="*/ 135 h 169"/>
                <a:gd name="T60" fmla="*/ 40 w 187"/>
                <a:gd name="T61" fmla="*/ 129 h 169"/>
                <a:gd name="T62" fmla="*/ 79 w 187"/>
                <a:gd name="T63" fmla="*/ 129 h 169"/>
                <a:gd name="T64" fmla="*/ 87 w 187"/>
                <a:gd name="T65" fmla="*/ 114 h 169"/>
                <a:gd name="T66" fmla="*/ 99 w 187"/>
                <a:gd name="T67" fmla="*/ 90 h 169"/>
                <a:gd name="T68" fmla="*/ 106 w 187"/>
                <a:gd name="T69" fmla="*/ 90 h 169"/>
                <a:gd name="T70" fmla="*/ 100 w 187"/>
                <a:gd name="T71" fmla="*/ 94 h 169"/>
                <a:gd name="T72" fmla="*/ 107 w 187"/>
                <a:gd name="T73" fmla="*/ 102 h 169"/>
                <a:gd name="T74" fmla="*/ 128 w 187"/>
                <a:gd name="T75" fmla="*/ 87 h 169"/>
                <a:gd name="T76" fmla="*/ 139 w 187"/>
                <a:gd name="T77" fmla="*/ 76 h 169"/>
                <a:gd name="T78" fmla="*/ 151 w 187"/>
                <a:gd name="T79" fmla="*/ 36 h 169"/>
                <a:gd name="T80" fmla="*/ 151 w 187"/>
                <a:gd name="T81" fmla="*/ 19 h 169"/>
                <a:gd name="T82" fmla="*/ 157 w 187"/>
                <a:gd name="T83" fmla="*/ 10 h 169"/>
                <a:gd name="T84" fmla="*/ 161 w 187"/>
                <a:gd name="T85" fmla="*/ 9 h 169"/>
                <a:gd name="T86" fmla="*/ 166 w 187"/>
                <a:gd name="T87" fmla="*/ 12 h 169"/>
                <a:gd name="T88" fmla="*/ 172 w 187"/>
                <a:gd name="T89" fmla="*/ 9 h 169"/>
                <a:gd name="T90" fmla="*/ 166 w 187"/>
                <a:gd name="T91" fmla="*/ 9 h 169"/>
                <a:gd name="T92" fmla="*/ 167 w 187"/>
                <a:gd name="T93" fmla="*/ 0 h 1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
                <a:gd name="T142" fmla="*/ 0 h 169"/>
                <a:gd name="T143" fmla="*/ 187 w 187"/>
                <a:gd name="T144" fmla="*/ 169 h 1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 h="169">
                  <a:moveTo>
                    <a:pt x="170" y="3"/>
                  </a:moveTo>
                  <a:lnTo>
                    <a:pt x="175" y="3"/>
                  </a:lnTo>
                  <a:lnTo>
                    <a:pt x="176" y="4"/>
                  </a:lnTo>
                  <a:lnTo>
                    <a:pt x="176" y="16"/>
                  </a:lnTo>
                  <a:lnTo>
                    <a:pt x="178" y="21"/>
                  </a:lnTo>
                  <a:lnTo>
                    <a:pt x="181" y="25"/>
                  </a:lnTo>
                  <a:lnTo>
                    <a:pt x="187" y="43"/>
                  </a:lnTo>
                  <a:lnTo>
                    <a:pt x="187" y="46"/>
                  </a:lnTo>
                  <a:lnTo>
                    <a:pt x="185" y="49"/>
                  </a:lnTo>
                  <a:lnTo>
                    <a:pt x="185" y="52"/>
                  </a:lnTo>
                  <a:lnTo>
                    <a:pt x="182" y="55"/>
                  </a:lnTo>
                  <a:lnTo>
                    <a:pt x="181" y="55"/>
                  </a:lnTo>
                  <a:lnTo>
                    <a:pt x="178" y="64"/>
                  </a:lnTo>
                  <a:lnTo>
                    <a:pt x="178" y="69"/>
                  </a:lnTo>
                  <a:lnTo>
                    <a:pt x="173" y="69"/>
                  </a:lnTo>
                  <a:lnTo>
                    <a:pt x="169" y="72"/>
                  </a:lnTo>
                  <a:lnTo>
                    <a:pt x="167" y="76"/>
                  </a:lnTo>
                  <a:lnTo>
                    <a:pt x="170" y="97"/>
                  </a:lnTo>
                  <a:lnTo>
                    <a:pt x="167" y="100"/>
                  </a:lnTo>
                  <a:lnTo>
                    <a:pt x="164" y="106"/>
                  </a:lnTo>
                  <a:lnTo>
                    <a:pt x="163" y="118"/>
                  </a:lnTo>
                  <a:lnTo>
                    <a:pt x="166" y="121"/>
                  </a:lnTo>
                  <a:lnTo>
                    <a:pt x="166" y="124"/>
                  </a:lnTo>
                  <a:lnTo>
                    <a:pt x="163" y="126"/>
                  </a:lnTo>
                  <a:lnTo>
                    <a:pt x="158" y="135"/>
                  </a:lnTo>
                  <a:lnTo>
                    <a:pt x="151" y="141"/>
                  </a:lnTo>
                  <a:lnTo>
                    <a:pt x="149" y="138"/>
                  </a:lnTo>
                  <a:lnTo>
                    <a:pt x="151" y="130"/>
                  </a:lnTo>
                  <a:lnTo>
                    <a:pt x="152" y="127"/>
                  </a:lnTo>
                  <a:lnTo>
                    <a:pt x="154" y="126"/>
                  </a:lnTo>
                  <a:lnTo>
                    <a:pt x="149" y="126"/>
                  </a:lnTo>
                  <a:lnTo>
                    <a:pt x="146" y="132"/>
                  </a:lnTo>
                  <a:lnTo>
                    <a:pt x="146" y="135"/>
                  </a:lnTo>
                  <a:lnTo>
                    <a:pt x="145" y="133"/>
                  </a:lnTo>
                  <a:lnTo>
                    <a:pt x="140" y="133"/>
                  </a:lnTo>
                  <a:lnTo>
                    <a:pt x="139" y="136"/>
                  </a:lnTo>
                  <a:lnTo>
                    <a:pt x="137" y="144"/>
                  </a:lnTo>
                  <a:lnTo>
                    <a:pt x="134" y="145"/>
                  </a:lnTo>
                  <a:lnTo>
                    <a:pt x="133" y="145"/>
                  </a:lnTo>
                  <a:lnTo>
                    <a:pt x="131" y="141"/>
                  </a:lnTo>
                  <a:lnTo>
                    <a:pt x="133" y="138"/>
                  </a:lnTo>
                  <a:lnTo>
                    <a:pt x="130" y="136"/>
                  </a:lnTo>
                  <a:lnTo>
                    <a:pt x="122" y="147"/>
                  </a:lnTo>
                  <a:lnTo>
                    <a:pt x="107" y="145"/>
                  </a:lnTo>
                  <a:lnTo>
                    <a:pt x="103" y="147"/>
                  </a:lnTo>
                  <a:lnTo>
                    <a:pt x="105" y="145"/>
                  </a:lnTo>
                  <a:lnTo>
                    <a:pt x="106" y="144"/>
                  </a:lnTo>
                  <a:lnTo>
                    <a:pt x="103" y="144"/>
                  </a:lnTo>
                  <a:lnTo>
                    <a:pt x="102" y="142"/>
                  </a:lnTo>
                  <a:lnTo>
                    <a:pt x="102" y="144"/>
                  </a:lnTo>
                  <a:lnTo>
                    <a:pt x="99" y="142"/>
                  </a:lnTo>
                  <a:lnTo>
                    <a:pt x="99" y="138"/>
                  </a:lnTo>
                  <a:lnTo>
                    <a:pt x="97" y="138"/>
                  </a:lnTo>
                  <a:lnTo>
                    <a:pt x="94" y="145"/>
                  </a:lnTo>
                  <a:lnTo>
                    <a:pt x="100" y="150"/>
                  </a:lnTo>
                  <a:lnTo>
                    <a:pt x="100" y="154"/>
                  </a:lnTo>
                  <a:lnTo>
                    <a:pt x="97" y="153"/>
                  </a:lnTo>
                  <a:lnTo>
                    <a:pt x="96" y="154"/>
                  </a:lnTo>
                  <a:lnTo>
                    <a:pt x="93" y="154"/>
                  </a:lnTo>
                  <a:lnTo>
                    <a:pt x="91" y="156"/>
                  </a:lnTo>
                  <a:lnTo>
                    <a:pt x="85" y="167"/>
                  </a:lnTo>
                  <a:lnTo>
                    <a:pt x="81" y="169"/>
                  </a:lnTo>
                  <a:lnTo>
                    <a:pt x="76" y="167"/>
                  </a:lnTo>
                  <a:lnTo>
                    <a:pt x="75" y="164"/>
                  </a:lnTo>
                  <a:lnTo>
                    <a:pt x="72" y="162"/>
                  </a:lnTo>
                  <a:lnTo>
                    <a:pt x="70" y="159"/>
                  </a:lnTo>
                  <a:lnTo>
                    <a:pt x="70" y="153"/>
                  </a:lnTo>
                  <a:lnTo>
                    <a:pt x="75" y="147"/>
                  </a:lnTo>
                  <a:lnTo>
                    <a:pt x="76" y="145"/>
                  </a:lnTo>
                  <a:lnTo>
                    <a:pt x="75" y="145"/>
                  </a:lnTo>
                  <a:lnTo>
                    <a:pt x="69" y="145"/>
                  </a:lnTo>
                  <a:lnTo>
                    <a:pt x="61" y="144"/>
                  </a:lnTo>
                  <a:lnTo>
                    <a:pt x="58" y="144"/>
                  </a:lnTo>
                  <a:lnTo>
                    <a:pt x="49" y="150"/>
                  </a:lnTo>
                  <a:lnTo>
                    <a:pt x="48" y="148"/>
                  </a:lnTo>
                  <a:lnTo>
                    <a:pt x="28" y="154"/>
                  </a:lnTo>
                  <a:lnTo>
                    <a:pt x="25" y="153"/>
                  </a:lnTo>
                  <a:lnTo>
                    <a:pt x="24" y="153"/>
                  </a:lnTo>
                  <a:lnTo>
                    <a:pt x="21" y="160"/>
                  </a:lnTo>
                  <a:lnTo>
                    <a:pt x="19" y="160"/>
                  </a:lnTo>
                  <a:lnTo>
                    <a:pt x="12" y="159"/>
                  </a:lnTo>
                  <a:lnTo>
                    <a:pt x="9" y="159"/>
                  </a:lnTo>
                  <a:lnTo>
                    <a:pt x="7" y="159"/>
                  </a:lnTo>
                  <a:lnTo>
                    <a:pt x="6" y="160"/>
                  </a:lnTo>
                  <a:lnTo>
                    <a:pt x="0" y="159"/>
                  </a:lnTo>
                  <a:lnTo>
                    <a:pt x="0" y="151"/>
                  </a:lnTo>
                  <a:lnTo>
                    <a:pt x="7" y="150"/>
                  </a:lnTo>
                  <a:lnTo>
                    <a:pt x="18" y="142"/>
                  </a:lnTo>
                  <a:lnTo>
                    <a:pt x="22" y="138"/>
                  </a:lnTo>
                  <a:lnTo>
                    <a:pt x="25" y="135"/>
                  </a:lnTo>
                  <a:lnTo>
                    <a:pt x="28" y="130"/>
                  </a:lnTo>
                  <a:lnTo>
                    <a:pt x="36" y="127"/>
                  </a:lnTo>
                  <a:lnTo>
                    <a:pt x="40" y="129"/>
                  </a:lnTo>
                  <a:lnTo>
                    <a:pt x="72" y="124"/>
                  </a:lnTo>
                  <a:lnTo>
                    <a:pt x="72" y="126"/>
                  </a:lnTo>
                  <a:lnTo>
                    <a:pt x="79" y="129"/>
                  </a:lnTo>
                  <a:lnTo>
                    <a:pt x="81" y="127"/>
                  </a:lnTo>
                  <a:lnTo>
                    <a:pt x="85" y="124"/>
                  </a:lnTo>
                  <a:lnTo>
                    <a:pt x="87" y="114"/>
                  </a:lnTo>
                  <a:lnTo>
                    <a:pt x="94" y="105"/>
                  </a:lnTo>
                  <a:lnTo>
                    <a:pt x="97" y="99"/>
                  </a:lnTo>
                  <a:lnTo>
                    <a:pt x="99" y="90"/>
                  </a:lnTo>
                  <a:lnTo>
                    <a:pt x="105" y="87"/>
                  </a:lnTo>
                  <a:lnTo>
                    <a:pt x="106" y="87"/>
                  </a:lnTo>
                  <a:lnTo>
                    <a:pt x="106" y="90"/>
                  </a:lnTo>
                  <a:lnTo>
                    <a:pt x="103" y="91"/>
                  </a:lnTo>
                  <a:lnTo>
                    <a:pt x="102" y="94"/>
                  </a:lnTo>
                  <a:lnTo>
                    <a:pt x="100" y="94"/>
                  </a:lnTo>
                  <a:lnTo>
                    <a:pt x="102" y="99"/>
                  </a:lnTo>
                  <a:lnTo>
                    <a:pt x="102" y="102"/>
                  </a:lnTo>
                  <a:lnTo>
                    <a:pt x="107" y="102"/>
                  </a:lnTo>
                  <a:lnTo>
                    <a:pt x="110" y="99"/>
                  </a:lnTo>
                  <a:lnTo>
                    <a:pt x="119" y="94"/>
                  </a:lnTo>
                  <a:lnTo>
                    <a:pt x="128" y="87"/>
                  </a:lnTo>
                  <a:lnTo>
                    <a:pt x="134" y="79"/>
                  </a:lnTo>
                  <a:lnTo>
                    <a:pt x="137" y="76"/>
                  </a:lnTo>
                  <a:lnTo>
                    <a:pt x="139" y="76"/>
                  </a:lnTo>
                  <a:lnTo>
                    <a:pt x="142" y="72"/>
                  </a:lnTo>
                  <a:lnTo>
                    <a:pt x="152" y="37"/>
                  </a:lnTo>
                  <a:lnTo>
                    <a:pt x="151" y="36"/>
                  </a:lnTo>
                  <a:lnTo>
                    <a:pt x="146" y="34"/>
                  </a:lnTo>
                  <a:lnTo>
                    <a:pt x="152" y="28"/>
                  </a:lnTo>
                  <a:lnTo>
                    <a:pt x="151" y="19"/>
                  </a:lnTo>
                  <a:lnTo>
                    <a:pt x="152" y="16"/>
                  </a:lnTo>
                  <a:lnTo>
                    <a:pt x="155" y="15"/>
                  </a:lnTo>
                  <a:lnTo>
                    <a:pt x="157" y="10"/>
                  </a:lnTo>
                  <a:lnTo>
                    <a:pt x="157" y="7"/>
                  </a:lnTo>
                  <a:lnTo>
                    <a:pt x="160" y="6"/>
                  </a:lnTo>
                  <a:lnTo>
                    <a:pt x="161" y="9"/>
                  </a:lnTo>
                  <a:lnTo>
                    <a:pt x="163" y="13"/>
                  </a:lnTo>
                  <a:lnTo>
                    <a:pt x="164" y="15"/>
                  </a:lnTo>
                  <a:lnTo>
                    <a:pt x="166" y="12"/>
                  </a:lnTo>
                  <a:lnTo>
                    <a:pt x="169" y="13"/>
                  </a:lnTo>
                  <a:lnTo>
                    <a:pt x="170" y="13"/>
                  </a:lnTo>
                  <a:lnTo>
                    <a:pt x="172" y="9"/>
                  </a:lnTo>
                  <a:lnTo>
                    <a:pt x="173" y="4"/>
                  </a:lnTo>
                  <a:lnTo>
                    <a:pt x="170" y="7"/>
                  </a:lnTo>
                  <a:lnTo>
                    <a:pt x="166" y="9"/>
                  </a:lnTo>
                  <a:lnTo>
                    <a:pt x="164" y="4"/>
                  </a:lnTo>
                  <a:lnTo>
                    <a:pt x="166" y="1"/>
                  </a:lnTo>
                  <a:lnTo>
                    <a:pt x="167" y="0"/>
                  </a:lnTo>
                  <a:lnTo>
                    <a:pt x="170" y="3"/>
                  </a:lnTo>
                  <a:close/>
                </a:path>
              </a:pathLst>
            </a:custGeom>
            <a:grpFill/>
            <a:ln w="1905">
              <a:noFill/>
              <a:round/>
              <a:headEnd/>
              <a:tailEnd/>
            </a:ln>
          </p:spPr>
          <p:txBody>
            <a:bodyPr/>
            <a:lstStyle/>
            <a:p>
              <a:endParaRPr lang="en-GB">
                <a:solidFill>
                  <a:srgbClr val="000000"/>
                </a:solidFill>
                <a:latin typeface="Arial"/>
              </a:endParaRPr>
            </a:p>
          </p:txBody>
        </p:sp>
        <p:sp>
          <p:nvSpPr>
            <p:cNvPr id="331" name="Freeform 327"/>
            <p:cNvSpPr>
              <a:spLocks/>
            </p:cNvSpPr>
            <p:nvPr/>
          </p:nvSpPr>
          <p:spPr bwMode="auto">
            <a:xfrm>
              <a:off x="5056" y="2034"/>
              <a:ext cx="5" cy="9"/>
            </a:xfrm>
            <a:custGeom>
              <a:avLst/>
              <a:gdLst>
                <a:gd name="T0" fmla="*/ 5 w 5"/>
                <a:gd name="T1" fmla="*/ 0 h 9"/>
                <a:gd name="T2" fmla="*/ 5 w 5"/>
                <a:gd name="T3" fmla="*/ 3 h 9"/>
                <a:gd name="T4" fmla="*/ 5 w 5"/>
                <a:gd name="T5" fmla="*/ 5 h 9"/>
                <a:gd name="T6" fmla="*/ 3 w 5"/>
                <a:gd name="T7" fmla="*/ 9 h 9"/>
                <a:gd name="T8" fmla="*/ 0 w 5"/>
                <a:gd name="T9" fmla="*/ 9 h 9"/>
                <a:gd name="T10" fmla="*/ 0 w 5"/>
                <a:gd name="T11" fmla="*/ 6 h 9"/>
                <a:gd name="T12" fmla="*/ 2 w 5"/>
                <a:gd name="T13" fmla="*/ 2 h 9"/>
                <a:gd name="T14" fmla="*/ 5 w 5"/>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9"/>
                <a:gd name="T26" fmla="*/ 5 w 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9">
                  <a:moveTo>
                    <a:pt x="5" y="0"/>
                  </a:moveTo>
                  <a:lnTo>
                    <a:pt x="5" y="3"/>
                  </a:lnTo>
                  <a:lnTo>
                    <a:pt x="5" y="5"/>
                  </a:lnTo>
                  <a:lnTo>
                    <a:pt x="3" y="9"/>
                  </a:lnTo>
                  <a:lnTo>
                    <a:pt x="0" y="9"/>
                  </a:lnTo>
                  <a:lnTo>
                    <a:pt x="0" y="6"/>
                  </a:lnTo>
                  <a:lnTo>
                    <a:pt x="2" y="2"/>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332" name="Freeform 328"/>
            <p:cNvSpPr>
              <a:spLocks/>
            </p:cNvSpPr>
            <p:nvPr/>
          </p:nvSpPr>
          <p:spPr bwMode="auto">
            <a:xfrm>
              <a:off x="4955" y="2115"/>
              <a:ext cx="42" cy="33"/>
            </a:xfrm>
            <a:custGeom>
              <a:avLst/>
              <a:gdLst>
                <a:gd name="T0" fmla="*/ 34 w 42"/>
                <a:gd name="T1" fmla="*/ 21 h 33"/>
                <a:gd name="T2" fmla="*/ 25 w 42"/>
                <a:gd name="T3" fmla="*/ 18 h 33"/>
                <a:gd name="T4" fmla="*/ 22 w 42"/>
                <a:gd name="T5" fmla="*/ 19 h 33"/>
                <a:gd name="T6" fmla="*/ 19 w 42"/>
                <a:gd name="T7" fmla="*/ 21 h 33"/>
                <a:gd name="T8" fmla="*/ 13 w 42"/>
                <a:gd name="T9" fmla="*/ 30 h 33"/>
                <a:gd name="T10" fmla="*/ 13 w 42"/>
                <a:gd name="T11" fmla="*/ 33 h 33"/>
                <a:gd name="T12" fmla="*/ 10 w 42"/>
                <a:gd name="T13" fmla="*/ 33 h 33"/>
                <a:gd name="T14" fmla="*/ 7 w 42"/>
                <a:gd name="T15" fmla="*/ 30 h 33"/>
                <a:gd name="T16" fmla="*/ 4 w 42"/>
                <a:gd name="T17" fmla="*/ 25 h 33"/>
                <a:gd name="T18" fmla="*/ 4 w 42"/>
                <a:gd name="T19" fmla="*/ 24 h 33"/>
                <a:gd name="T20" fmla="*/ 4 w 42"/>
                <a:gd name="T21" fmla="*/ 21 h 33"/>
                <a:gd name="T22" fmla="*/ 1 w 42"/>
                <a:gd name="T23" fmla="*/ 19 h 33"/>
                <a:gd name="T24" fmla="*/ 0 w 42"/>
                <a:gd name="T25" fmla="*/ 19 h 33"/>
                <a:gd name="T26" fmla="*/ 10 w 42"/>
                <a:gd name="T27" fmla="*/ 8 h 33"/>
                <a:gd name="T28" fmla="*/ 16 w 42"/>
                <a:gd name="T29" fmla="*/ 9 h 33"/>
                <a:gd name="T30" fmla="*/ 19 w 42"/>
                <a:gd name="T31" fmla="*/ 9 h 33"/>
                <a:gd name="T32" fmla="*/ 22 w 42"/>
                <a:gd name="T33" fmla="*/ 8 h 33"/>
                <a:gd name="T34" fmla="*/ 24 w 42"/>
                <a:gd name="T35" fmla="*/ 5 h 33"/>
                <a:gd name="T36" fmla="*/ 28 w 42"/>
                <a:gd name="T37" fmla="*/ 0 h 33"/>
                <a:gd name="T38" fmla="*/ 30 w 42"/>
                <a:gd name="T39" fmla="*/ 0 h 33"/>
                <a:gd name="T40" fmla="*/ 33 w 42"/>
                <a:gd name="T41" fmla="*/ 2 h 33"/>
                <a:gd name="T42" fmla="*/ 37 w 42"/>
                <a:gd name="T43" fmla="*/ 3 h 33"/>
                <a:gd name="T44" fmla="*/ 39 w 42"/>
                <a:gd name="T45" fmla="*/ 3 h 33"/>
                <a:gd name="T46" fmla="*/ 42 w 42"/>
                <a:gd name="T47" fmla="*/ 11 h 33"/>
                <a:gd name="T48" fmla="*/ 40 w 42"/>
                <a:gd name="T49" fmla="*/ 13 h 33"/>
                <a:gd name="T50" fmla="*/ 39 w 42"/>
                <a:gd name="T51" fmla="*/ 15 h 33"/>
                <a:gd name="T52" fmla="*/ 34 w 42"/>
                <a:gd name="T53" fmla="*/ 21 h 3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33"/>
                <a:gd name="T83" fmla="*/ 42 w 42"/>
                <a:gd name="T84" fmla="*/ 33 h 3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33">
                  <a:moveTo>
                    <a:pt x="34" y="21"/>
                  </a:moveTo>
                  <a:lnTo>
                    <a:pt x="25" y="18"/>
                  </a:lnTo>
                  <a:lnTo>
                    <a:pt x="22" y="19"/>
                  </a:lnTo>
                  <a:lnTo>
                    <a:pt x="19" y="21"/>
                  </a:lnTo>
                  <a:lnTo>
                    <a:pt x="13" y="30"/>
                  </a:lnTo>
                  <a:lnTo>
                    <a:pt x="13" y="33"/>
                  </a:lnTo>
                  <a:lnTo>
                    <a:pt x="10" y="33"/>
                  </a:lnTo>
                  <a:lnTo>
                    <a:pt x="7" y="30"/>
                  </a:lnTo>
                  <a:lnTo>
                    <a:pt x="4" y="25"/>
                  </a:lnTo>
                  <a:lnTo>
                    <a:pt x="4" y="24"/>
                  </a:lnTo>
                  <a:lnTo>
                    <a:pt x="4" y="21"/>
                  </a:lnTo>
                  <a:lnTo>
                    <a:pt x="1" y="19"/>
                  </a:lnTo>
                  <a:lnTo>
                    <a:pt x="0" y="19"/>
                  </a:lnTo>
                  <a:lnTo>
                    <a:pt x="10" y="8"/>
                  </a:lnTo>
                  <a:lnTo>
                    <a:pt x="16" y="9"/>
                  </a:lnTo>
                  <a:lnTo>
                    <a:pt x="19" y="9"/>
                  </a:lnTo>
                  <a:lnTo>
                    <a:pt x="22" y="8"/>
                  </a:lnTo>
                  <a:lnTo>
                    <a:pt x="24" y="5"/>
                  </a:lnTo>
                  <a:lnTo>
                    <a:pt x="28" y="0"/>
                  </a:lnTo>
                  <a:lnTo>
                    <a:pt x="30" y="0"/>
                  </a:lnTo>
                  <a:lnTo>
                    <a:pt x="33" y="2"/>
                  </a:lnTo>
                  <a:lnTo>
                    <a:pt x="37" y="3"/>
                  </a:lnTo>
                  <a:lnTo>
                    <a:pt x="39" y="3"/>
                  </a:lnTo>
                  <a:lnTo>
                    <a:pt x="42" y="11"/>
                  </a:lnTo>
                  <a:lnTo>
                    <a:pt x="40" y="13"/>
                  </a:lnTo>
                  <a:lnTo>
                    <a:pt x="39" y="15"/>
                  </a:lnTo>
                  <a:lnTo>
                    <a:pt x="34" y="21"/>
                  </a:lnTo>
                  <a:close/>
                </a:path>
              </a:pathLst>
            </a:custGeom>
            <a:grpFill/>
            <a:ln w="1905">
              <a:noFill/>
              <a:round/>
              <a:headEnd/>
              <a:tailEnd/>
            </a:ln>
          </p:spPr>
          <p:txBody>
            <a:bodyPr/>
            <a:lstStyle/>
            <a:p>
              <a:endParaRPr lang="en-GB">
                <a:solidFill>
                  <a:srgbClr val="000000"/>
                </a:solidFill>
                <a:latin typeface="Arial"/>
              </a:endParaRPr>
            </a:p>
          </p:txBody>
        </p:sp>
        <p:sp>
          <p:nvSpPr>
            <p:cNvPr id="333" name="Freeform 329"/>
            <p:cNvSpPr>
              <a:spLocks/>
            </p:cNvSpPr>
            <p:nvPr/>
          </p:nvSpPr>
          <p:spPr bwMode="auto">
            <a:xfrm>
              <a:off x="4997" y="2111"/>
              <a:ext cx="4" cy="7"/>
            </a:xfrm>
            <a:custGeom>
              <a:avLst/>
              <a:gdLst>
                <a:gd name="T0" fmla="*/ 4 w 4"/>
                <a:gd name="T1" fmla="*/ 0 h 7"/>
                <a:gd name="T2" fmla="*/ 0 w 4"/>
                <a:gd name="T3" fmla="*/ 7 h 7"/>
                <a:gd name="T4" fmla="*/ 1 w 4"/>
                <a:gd name="T5" fmla="*/ 7 h 7"/>
                <a:gd name="T6" fmla="*/ 4 w 4"/>
                <a:gd name="T7" fmla="*/ 7 h 7"/>
                <a:gd name="T8" fmla="*/ 4 w 4"/>
                <a:gd name="T9" fmla="*/ 0 h 7"/>
                <a:gd name="T10" fmla="*/ 0 60000 65536"/>
                <a:gd name="T11" fmla="*/ 0 60000 65536"/>
                <a:gd name="T12" fmla="*/ 0 60000 65536"/>
                <a:gd name="T13" fmla="*/ 0 60000 65536"/>
                <a:gd name="T14" fmla="*/ 0 60000 65536"/>
                <a:gd name="T15" fmla="*/ 0 w 4"/>
                <a:gd name="T16" fmla="*/ 0 h 7"/>
                <a:gd name="T17" fmla="*/ 4 w 4"/>
                <a:gd name="T18" fmla="*/ 7 h 7"/>
              </a:gdLst>
              <a:ahLst/>
              <a:cxnLst>
                <a:cxn ang="T10">
                  <a:pos x="T0" y="T1"/>
                </a:cxn>
                <a:cxn ang="T11">
                  <a:pos x="T2" y="T3"/>
                </a:cxn>
                <a:cxn ang="T12">
                  <a:pos x="T4" y="T5"/>
                </a:cxn>
                <a:cxn ang="T13">
                  <a:pos x="T6" y="T7"/>
                </a:cxn>
                <a:cxn ang="T14">
                  <a:pos x="T8" y="T9"/>
                </a:cxn>
              </a:cxnLst>
              <a:rect l="T15" t="T16" r="T17" b="T18"/>
              <a:pathLst>
                <a:path w="4" h="7">
                  <a:moveTo>
                    <a:pt x="4" y="0"/>
                  </a:moveTo>
                  <a:lnTo>
                    <a:pt x="0" y="7"/>
                  </a:lnTo>
                  <a:lnTo>
                    <a:pt x="1" y="7"/>
                  </a:lnTo>
                  <a:lnTo>
                    <a:pt x="4" y="7"/>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334" name="Freeform 330"/>
            <p:cNvSpPr>
              <a:spLocks/>
            </p:cNvSpPr>
            <p:nvPr/>
          </p:nvSpPr>
          <p:spPr bwMode="auto">
            <a:xfrm>
              <a:off x="4911" y="2124"/>
              <a:ext cx="41" cy="57"/>
            </a:xfrm>
            <a:custGeom>
              <a:avLst/>
              <a:gdLst>
                <a:gd name="T0" fmla="*/ 20 w 41"/>
                <a:gd name="T1" fmla="*/ 0 h 57"/>
                <a:gd name="T2" fmla="*/ 21 w 41"/>
                <a:gd name="T3" fmla="*/ 0 h 57"/>
                <a:gd name="T4" fmla="*/ 20 w 41"/>
                <a:gd name="T5" fmla="*/ 0 h 57"/>
                <a:gd name="T6" fmla="*/ 17 w 41"/>
                <a:gd name="T7" fmla="*/ 2 h 57"/>
                <a:gd name="T8" fmla="*/ 14 w 41"/>
                <a:gd name="T9" fmla="*/ 3 h 57"/>
                <a:gd name="T10" fmla="*/ 12 w 41"/>
                <a:gd name="T11" fmla="*/ 7 h 57"/>
                <a:gd name="T12" fmla="*/ 11 w 41"/>
                <a:gd name="T13" fmla="*/ 7 h 57"/>
                <a:gd name="T14" fmla="*/ 9 w 41"/>
                <a:gd name="T15" fmla="*/ 9 h 57"/>
                <a:gd name="T16" fmla="*/ 6 w 41"/>
                <a:gd name="T17" fmla="*/ 9 h 57"/>
                <a:gd name="T18" fmla="*/ 5 w 41"/>
                <a:gd name="T19" fmla="*/ 9 h 57"/>
                <a:gd name="T20" fmla="*/ 3 w 41"/>
                <a:gd name="T21" fmla="*/ 10 h 57"/>
                <a:gd name="T22" fmla="*/ 0 w 41"/>
                <a:gd name="T23" fmla="*/ 15 h 57"/>
                <a:gd name="T24" fmla="*/ 5 w 41"/>
                <a:gd name="T25" fmla="*/ 19 h 57"/>
                <a:gd name="T26" fmla="*/ 5 w 41"/>
                <a:gd name="T27" fmla="*/ 22 h 57"/>
                <a:gd name="T28" fmla="*/ 3 w 41"/>
                <a:gd name="T29" fmla="*/ 19 h 57"/>
                <a:gd name="T30" fmla="*/ 2 w 41"/>
                <a:gd name="T31" fmla="*/ 18 h 57"/>
                <a:gd name="T32" fmla="*/ 3 w 41"/>
                <a:gd name="T33" fmla="*/ 27 h 57"/>
                <a:gd name="T34" fmla="*/ 5 w 41"/>
                <a:gd name="T35" fmla="*/ 25 h 57"/>
                <a:gd name="T36" fmla="*/ 8 w 41"/>
                <a:gd name="T37" fmla="*/ 24 h 57"/>
                <a:gd name="T38" fmla="*/ 11 w 41"/>
                <a:gd name="T39" fmla="*/ 25 h 57"/>
                <a:gd name="T40" fmla="*/ 12 w 41"/>
                <a:gd name="T41" fmla="*/ 22 h 57"/>
                <a:gd name="T42" fmla="*/ 11 w 41"/>
                <a:gd name="T43" fmla="*/ 22 h 57"/>
                <a:gd name="T44" fmla="*/ 9 w 41"/>
                <a:gd name="T45" fmla="*/ 19 h 57"/>
                <a:gd name="T46" fmla="*/ 9 w 41"/>
                <a:gd name="T47" fmla="*/ 16 h 57"/>
                <a:gd name="T48" fmla="*/ 11 w 41"/>
                <a:gd name="T49" fmla="*/ 15 h 57"/>
                <a:gd name="T50" fmla="*/ 15 w 41"/>
                <a:gd name="T51" fmla="*/ 22 h 57"/>
                <a:gd name="T52" fmla="*/ 15 w 41"/>
                <a:gd name="T53" fmla="*/ 25 h 57"/>
                <a:gd name="T54" fmla="*/ 17 w 41"/>
                <a:gd name="T55" fmla="*/ 27 h 57"/>
                <a:gd name="T56" fmla="*/ 17 w 41"/>
                <a:gd name="T57" fmla="*/ 30 h 57"/>
                <a:gd name="T58" fmla="*/ 14 w 41"/>
                <a:gd name="T59" fmla="*/ 34 h 57"/>
                <a:gd name="T60" fmla="*/ 12 w 41"/>
                <a:gd name="T61" fmla="*/ 36 h 57"/>
                <a:gd name="T62" fmla="*/ 11 w 41"/>
                <a:gd name="T63" fmla="*/ 39 h 57"/>
                <a:gd name="T64" fmla="*/ 12 w 41"/>
                <a:gd name="T65" fmla="*/ 48 h 57"/>
                <a:gd name="T66" fmla="*/ 11 w 41"/>
                <a:gd name="T67" fmla="*/ 51 h 57"/>
                <a:gd name="T68" fmla="*/ 12 w 41"/>
                <a:gd name="T69" fmla="*/ 52 h 57"/>
                <a:gd name="T70" fmla="*/ 17 w 41"/>
                <a:gd name="T71" fmla="*/ 55 h 57"/>
                <a:gd name="T72" fmla="*/ 18 w 41"/>
                <a:gd name="T73" fmla="*/ 51 h 57"/>
                <a:gd name="T74" fmla="*/ 17 w 41"/>
                <a:gd name="T75" fmla="*/ 46 h 57"/>
                <a:gd name="T76" fmla="*/ 17 w 41"/>
                <a:gd name="T77" fmla="*/ 45 h 57"/>
                <a:gd name="T78" fmla="*/ 20 w 41"/>
                <a:gd name="T79" fmla="*/ 45 h 57"/>
                <a:gd name="T80" fmla="*/ 18 w 41"/>
                <a:gd name="T81" fmla="*/ 46 h 57"/>
                <a:gd name="T82" fmla="*/ 18 w 41"/>
                <a:gd name="T83" fmla="*/ 48 h 57"/>
                <a:gd name="T84" fmla="*/ 20 w 41"/>
                <a:gd name="T85" fmla="*/ 57 h 57"/>
                <a:gd name="T86" fmla="*/ 21 w 41"/>
                <a:gd name="T87" fmla="*/ 57 h 57"/>
                <a:gd name="T88" fmla="*/ 24 w 41"/>
                <a:gd name="T89" fmla="*/ 54 h 57"/>
                <a:gd name="T90" fmla="*/ 24 w 41"/>
                <a:gd name="T91" fmla="*/ 51 h 57"/>
                <a:gd name="T92" fmla="*/ 27 w 41"/>
                <a:gd name="T93" fmla="*/ 49 h 57"/>
                <a:gd name="T94" fmla="*/ 29 w 41"/>
                <a:gd name="T95" fmla="*/ 49 h 57"/>
                <a:gd name="T96" fmla="*/ 41 w 41"/>
                <a:gd name="T97" fmla="*/ 21 h 57"/>
                <a:gd name="T98" fmla="*/ 39 w 41"/>
                <a:gd name="T99" fmla="*/ 18 h 57"/>
                <a:gd name="T100" fmla="*/ 38 w 41"/>
                <a:gd name="T101" fmla="*/ 15 h 57"/>
                <a:gd name="T102" fmla="*/ 33 w 41"/>
                <a:gd name="T103" fmla="*/ 13 h 57"/>
                <a:gd name="T104" fmla="*/ 33 w 41"/>
                <a:gd name="T105" fmla="*/ 12 h 57"/>
                <a:gd name="T106" fmla="*/ 35 w 41"/>
                <a:gd name="T107" fmla="*/ 7 h 57"/>
                <a:gd name="T108" fmla="*/ 35 w 41"/>
                <a:gd name="T109" fmla="*/ 6 h 57"/>
                <a:gd name="T110" fmla="*/ 32 w 41"/>
                <a:gd name="T111" fmla="*/ 6 h 57"/>
                <a:gd name="T112" fmla="*/ 27 w 41"/>
                <a:gd name="T113" fmla="*/ 6 h 57"/>
                <a:gd name="T114" fmla="*/ 23 w 41"/>
                <a:gd name="T115" fmla="*/ 3 h 57"/>
                <a:gd name="T116" fmla="*/ 23 w 41"/>
                <a:gd name="T117" fmla="*/ 2 h 57"/>
                <a:gd name="T118" fmla="*/ 20 w 41"/>
                <a:gd name="T119" fmla="*/ 0 h 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1"/>
                <a:gd name="T181" fmla="*/ 0 h 57"/>
                <a:gd name="T182" fmla="*/ 41 w 41"/>
                <a:gd name="T183" fmla="*/ 57 h 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1" h="57">
                  <a:moveTo>
                    <a:pt x="20" y="0"/>
                  </a:moveTo>
                  <a:lnTo>
                    <a:pt x="21" y="0"/>
                  </a:lnTo>
                  <a:lnTo>
                    <a:pt x="20" y="0"/>
                  </a:lnTo>
                  <a:lnTo>
                    <a:pt x="17" y="2"/>
                  </a:lnTo>
                  <a:lnTo>
                    <a:pt x="14" y="3"/>
                  </a:lnTo>
                  <a:lnTo>
                    <a:pt x="12" y="7"/>
                  </a:lnTo>
                  <a:lnTo>
                    <a:pt x="11" y="7"/>
                  </a:lnTo>
                  <a:lnTo>
                    <a:pt x="9" y="9"/>
                  </a:lnTo>
                  <a:lnTo>
                    <a:pt x="6" y="9"/>
                  </a:lnTo>
                  <a:lnTo>
                    <a:pt x="5" y="9"/>
                  </a:lnTo>
                  <a:lnTo>
                    <a:pt x="3" y="10"/>
                  </a:lnTo>
                  <a:lnTo>
                    <a:pt x="0" y="15"/>
                  </a:lnTo>
                  <a:lnTo>
                    <a:pt x="5" y="19"/>
                  </a:lnTo>
                  <a:lnTo>
                    <a:pt x="5" y="22"/>
                  </a:lnTo>
                  <a:lnTo>
                    <a:pt x="3" y="19"/>
                  </a:lnTo>
                  <a:lnTo>
                    <a:pt x="2" y="18"/>
                  </a:lnTo>
                  <a:lnTo>
                    <a:pt x="3" y="27"/>
                  </a:lnTo>
                  <a:lnTo>
                    <a:pt x="5" y="25"/>
                  </a:lnTo>
                  <a:lnTo>
                    <a:pt x="8" y="24"/>
                  </a:lnTo>
                  <a:lnTo>
                    <a:pt x="11" y="25"/>
                  </a:lnTo>
                  <a:lnTo>
                    <a:pt x="12" y="22"/>
                  </a:lnTo>
                  <a:lnTo>
                    <a:pt x="11" y="22"/>
                  </a:lnTo>
                  <a:lnTo>
                    <a:pt x="9" y="19"/>
                  </a:lnTo>
                  <a:lnTo>
                    <a:pt x="9" y="16"/>
                  </a:lnTo>
                  <a:lnTo>
                    <a:pt x="11" y="15"/>
                  </a:lnTo>
                  <a:lnTo>
                    <a:pt x="15" y="22"/>
                  </a:lnTo>
                  <a:lnTo>
                    <a:pt x="15" y="25"/>
                  </a:lnTo>
                  <a:lnTo>
                    <a:pt x="17" y="27"/>
                  </a:lnTo>
                  <a:lnTo>
                    <a:pt x="17" y="30"/>
                  </a:lnTo>
                  <a:lnTo>
                    <a:pt x="14" y="34"/>
                  </a:lnTo>
                  <a:lnTo>
                    <a:pt x="12" y="36"/>
                  </a:lnTo>
                  <a:lnTo>
                    <a:pt x="11" y="39"/>
                  </a:lnTo>
                  <a:lnTo>
                    <a:pt x="12" y="48"/>
                  </a:lnTo>
                  <a:lnTo>
                    <a:pt x="11" y="51"/>
                  </a:lnTo>
                  <a:lnTo>
                    <a:pt x="12" y="52"/>
                  </a:lnTo>
                  <a:lnTo>
                    <a:pt x="17" y="55"/>
                  </a:lnTo>
                  <a:lnTo>
                    <a:pt x="18" y="51"/>
                  </a:lnTo>
                  <a:lnTo>
                    <a:pt x="17" y="46"/>
                  </a:lnTo>
                  <a:lnTo>
                    <a:pt x="17" y="45"/>
                  </a:lnTo>
                  <a:lnTo>
                    <a:pt x="20" y="45"/>
                  </a:lnTo>
                  <a:lnTo>
                    <a:pt x="18" y="46"/>
                  </a:lnTo>
                  <a:lnTo>
                    <a:pt x="18" y="48"/>
                  </a:lnTo>
                  <a:lnTo>
                    <a:pt x="20" y="57"/>
                  </a:lnTo>
                  <a:lnTo>
                    <a:pt x="21" y="57"/>
                  </a:lnTo>
                  <a:lnTo>
                    <a:pt x="24" y="54"/>
                  </a:lnTo>
                  <a:lnTo>
                    <a:pt x="24" y="51"/>
                  </a:lnTo>
                  <a:lnTo>
                    <a:pt x="27" y="49"/>
                  </a:lnTo>
                  <a:lnTo>
                    <a:pt x="29" y="49"/>
                  </a:lnTo>
                  <a:lnTo>
                    <a:pt x="41" y="21"/>
                  </a:lnTo>
                  <a:lnTo>
                    <a:pt x="39" y="18"/>
                  </a:lnTo>
                  <a:lnTo>
                    <a:pt x="38" y="15"/>
                  </a:lnTo>
                  <a:lnTo>
                    <a:pt x="33" y="13"/>
                  </a:lnTo>
                  <a:lnTo>
                    <a:pt x="33" y="12"/>
                  </a:lnTo>
                  <a:lnTo>
                    <a:pt x="35" y="7"/>
                  </a:lnTo>
                  <a:lnTo>
                    <a:pt x="35" y="6"/>
                  </a:lnTo>
                  <a:lnTo>
                    <a:pt x="32" y="6"/>
                  </a:lnTo>
                  <a:lnTo>
                    <a:pt x="27" y="6"/>
                  </a:lnTo>
                  <a:lnTo>
                    <a:pt x="23" y="3"/>
                  </a:lnTo>
                  <a:lnTo>
                    <a:pt x="23" y="2"/>
                  </a:lnTo>
                  <a:lnTo>
                    <a:pt x="20" y="0"/>
                  </a:lnTo>
                  <a:close/>
                </a:path>
              </a:pathLst>
            </a:custGeom>
            <a:grpFill/>
            <a:ln w="1905">
              <a:noFill/>
              <a:round/>
              <a:headEnd/>
              <a:tailEnd/>
            </a:ln>
          </p:spPr>
          <p:txBody>
            <a:bodyPr/>
            <a:lstStyle/>
            <a:p>
              <a:endParaRPr lang="en-GB">
                <a:solidFill>
                  <a:srgbClr val="000000"/>
                </a:solidFill>
                <a:latin typeface="Arial"/>
              </a:endParaRPr>
            </a:p>
          </p:txBody>
        </p:sp>
        <p:sp>
          <p:nvSpPr>
            <p:cNvPr id="335" name="Freeform 331"/>
            <p:cNvSpPr>
              <a:spLocks/>
            </p:cNvSpPr>
            <p:nvPr/>
          </p:nvSpPr>
          <p:spPr bwMode="auto">
            <a:xfrm>
              <a:off x="4919" y="2152"/>
              <a:ext cx="1" cy="6"/>
            </a:xfrm>
            <a:custGeom>
              <a:avLst/>
              <a:gdLst>
                <a:gd name="T0" fmla="*/ 0 w 1"/>
                <a:gd name="T1" fmla="*/ 0 h 6"/>
                <a:gd name="T2" fmla="*/ 0 w 1"/>
                <a:gd name="T3" fmla="*/ 3 h 6"/>
                <a:gd name="T4" fmla="*/ 0 w 1"/>
                <a:gd name="T5" fmla="*/ 5 h 6"/>
                <a:gd name="T6" fmla="*/ 0 w 1"/>
                <a:gd name="T7" fmla="*/ 6 h 6"/>
                <a:gd name="T8" fmla="*/ 1 w 1"/>
                <a:gd name="T9" fmla="*/ 2 h 6"/>
                <a:gd name="T10" fmla="*/ 0 w 1"/>
                <a:gd name="T11" fmla="*/ 0 h 6"/>
                <a:gd name="T12" fmla="*/ 0 60000 65536"/>
                <a:gd name="T13" fmla="*/ 0 60000 65536"/>
                <a:gd name="T14" fmla="*/ 0 60000 65536"/>
                <a:gd name="T15" fmla="*/ 0 60000 65536"/>
                <a:gd name="T16" fmla="*/ 0 60000 65536"/>
                <a:gd name="T17" fmla="*/ 0 60000 65536"/>
                <a:gd name="T18" fmla="*/ 0 w 1"/>
                <a:gd name="T19" fmla="*/ 0 h 6"/>
                <a:gd name="T20" fmla="*/ 1 w 1"/>
                <a:gd name="T21" fmla="*/ 6 h 6"/>
              </a:gdLst>
              <a:ahLst/>
              <a:cxnLst>
                <a:cxn ang="T12">
                  <a:pos x="T0" y="T1"/>
                </a:cxn>
                <a:cxn ang="T13">
                  <a:pos x="T2" y="T3"/>
                </a:cxn>
                <a:cxn ang="T14">
                  <a:pos x="T4" y="T5"/>
                </a:cxn>
                <a:cxn ang="T15">
                  <a:pos x="T6" y="T7"/>
                </a:cxn>
                <a:cxn ang="T16">
                  <a:pos x="T8" y="T9"/>
                </a:cxn>
                <a:cxn ang="T17">
                  <a:pos x="T10" y="T11"/>
                </a:cxn>
              </a:cxnLst>
              <a:rect l="T18" t="T19" r="T20" b="T21"/>
              <a:pathLst>
                <a:path w="1" h="6">
                  <a:moveTo>
                    <a:pt x="0" y="0"/>
                  </a:moveTo>
                  <a:lnTo>
                    <a:pt x="0" y="3"/>
                  </a:lnTo>
                  <a:lnTo>
                    <a:pt x="0" y="5"/>
                  </a:lnTo>
                  <a:lnTo>
                    <a:pt x="0" y="6"/>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36" name="Freeform 332"/>
            <p:cNvSpPr>
              <a:spLocks/>
            </p:cNvSpPr>
            <p:nvPr/>
          </p:nvSpPr>
          <p:spPr bwMode="auto">
            <a:xfrm>
              <a:off x="4932" y="2185"/>
              <a:ext cx="3" cy="9"/>
            </a:xfrm>
            <a:custGeom>
              <a:avLst/>
              <a:gdLst>
                <a:gd name="T0" fmla="*/ 3 w 3"/>
                <a:gd name="T1" fmla="*/ 3 h 9"/>
                <a:gd name="T2" fmla="*/ 3 w 3"/>
                <a:gd name="T3" fmla="*/ 0 h 9"/>
                <a:gd name="T4" fmla="*/ 0 w 3"/>
                <a:gd name="T5" fmla="*/ 8 h 9"/>
                <a:gd name="T6" fmla="*/ 2 w 3"/>
                <a:gd name="T7" fmla="*/ 9 h 9"/>
                <a:gd name="T8" fmla="*/ 3 w 3"/>
                <a:gd name="T9" fmla="*/ 3 h 9"/>
                <a:gd name="T10" fmla="*/ 0 60000 65536"/>
                <a:gd name="T11" fmla="*/ 0 60000 65536"/>
                <a:gd name="T12" fmla="*/ 0 60000 65536"/>
                <a:gd name="T13" fmla="*/ 0 60000 65536"/>
                <a:gd name="T14" fmla="*/ 0 60000 65536"/>
                <a:gd name="T15" fmla="*/ 0 w 3"/>
                <a:gd name="T16" fmla="*/ 0 h 9"/>
                <a:gd name="T17" fmla="*/ 3 w 3"/>
                <a:gd name="T18" fmla="*/ 9 h 9"/>
              </a:gdLst>
              <a:ahLst/>
              <a:cxnLst>
                <a:cxn ang="T10">
                  <a:pos x="T0" y="T1"/>
                </a:cxn>
                <a:cxn ang="T11">
                  <a:pos x="T2" y="T3"/>
                </a:cxn>
                <a:cxn ang="T12">
                  <a:pos x="T4" y="T5"/>
                </a:cxn>
                <a:cxn ang="T13">
                  <a:pos x="T6" y="T7"/>
                </a:cxn>
                <a:cxn ang="T14">
                  <a:pos x="T8" y="T9"/>
                </a:cxn>
              </a:cxnLst>
              <a:rect l="T15" t="T16" r="T17" b="T18"/>
              <a:pathLst>
                <a:path w="3" h="9">
                  <a:moveTo>
                    <a:pt x="3" y="3"/>
                  </a:moveTo>
                  <a:lnTo>
                    <a:pt x="3" y="0"/>
                  </a:lnTo>
                  <a:lnTo>
                    <a:pt x="0" y="8"/>
                  </a:lnTo>
                  <a:lnTo>
                    <a:pt x="2" y="9"/>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337" name="Freeform 333"/>
            <p:cNvSpPr>
              <a:spLocks/>
            </p:cNvSpPr>
            <p:nvPr/>
          </p:nvSpPr>
          <p:spPr bwMode="auto">
            <a:xfrm>
              <a:off x="4925" y="2193"/>
              <a:ext cx="3" cy="4"/>
            </a:xfrm>
            <a:custGeom>
              <a:avLst/>
              <a:gdLst>
                <a:gd name="T0" fmla="*/ 1 w 3"/>
                <a:gd name="T1" fmla="*/ 1 h 4"/>
                <a:gd name="T2" fmla="*/ 0 w 3"/>
                <a:gd name="T3" fmla="*/ 0 h 4"/>
                <a:gd name="T4" fmla="*/ 0 w 3"/>
                <a:gd name="T5" fmla="*/ 1 h 4"/>
                <a:gd name="T6" fmla="*/ 0 w 3"/>
                <a:gd name="T7" fmla="*/ 4 h 4"/>
                <a:gd name="T8" fmla="*/ 3 w 3"/>
                <a:gd name="T9" fmla="*/ 4 h 4"/>
                <a:gd name="T10" fmla="*/ 3 w 3"/>
                <a:gd name="T11" fmla="*/ 1 h 4"/>
                <a:gd name="T12" fmla="*/ 1 w 3"/>
                <a:gd name="T13" fmla="*/ 1 h 4"/>
                <a:gd name="T14" fmla="*/ 0 60000 65536"/>
                <a:gd name="T15" fmla="*/ 0 60000 65536"/>
                <a:gd name="T16" fmla="*/ 0 60000 65536"/>
                <a:gd name="T17" fmla="*/ 0 60000 65536"/>
                <a:gd name="T18" fmla="*/ 0 60000 65536"/>
                <a:gd name="T19" fmla="*/ 0 60000 65536"/>
                <a:gd name="T20" fmla="*/ 0 60000 65536"/>
                <a:gd name="T21" fmla="*/ 0 w 3"/>
                <a:gd name="T22" fmla="*/ 0 h 4"/>
                <a:gd name="T23" fmla="*/ 3 w 3"/>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4">
                  <a:moveTo>
                    <a:pt x="1" y="1"/>
                  </a:moveTo>
                  <a:lnTo>
                    <a:pt x="0" y="0"/>
                  </a:lnTo>
                  <a:lnTo>
                    <a:pt x="0" y="1"/>
                  </a:lnTo>
                  <a:lnTo>
                    <a:pt x="0" y="4"/>
                  </a:lnTo>
                  <a:lnTo>
                    <a:pt x="3" y="4"/>
                  </a:lnTo>
                  <a:lnTo>
                    <a:pt x="3" y="1"/>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338" name="Rectangle 334"/>
            <p:cNvSpPr>
              <a:spLocks noChangeArrowheads="1"/>
            </p:cNvSpPr>
            <p:nvPr/>
          </p:nvSpPr>
          <p:spPr bwMode="auto">
            <a:xfrm>
              <a:off x="4895" y="2148"/>
              <a:ext cx="3" cy="3"/>
            </a:xfrm>
            <a:prstGeom prst="rect">
              <a:avLst/>
            </a:prstGeom>
            <a:grpFill/>
            <a:ln w="1905">
              <a:noFill/>
              <a:miter lim="800000"/>
              <a:headEnd/>
              <a:tailEnd/>
            </a:ln>
          </p:spPr>
          <p:txBody>
            <a:bodyPr/>
            <a:lstStyle/>
            <a:p>
              <a:endParaRPr lang="en-GB">
                <a:solidFill>
                  <a:srgbClr val="000000"/>
                </a:solidFill>
                <a:latin typeface="Arial"/>
                <a:cs typeface="Arial" charset="0"/>
              </a:endParaRPr>
            </a:p>
          </p:txBody>
        </p:sp>
        <p:sp>
          <p:nvSpPr>
            <p:cNvPr id="339" name="Freeform 335"/>
            <p:cNvSpPr>
              <a:spLocks/>
            </p:cNvSpPr>
            <p:nvPr/>
          </p:nvSpPr>
          <p:spPr bwMode="auto">
            <a:xfrm>
              <a:off x="4901" y="2142"/>
              <a:ext cx="3" cy="4"/>
            </a:xfrm>
            <a:custGeom>
              <a:avLst/>
              <a:gdLst>
                <a:gd name="T0" fmla="*/ 3 w 3"/>
                <a:gd name="T1" fmla="*/ 1 h 4"/>
                <a:gd name="T2" fmla="*/ 3 w 3"/>
                <a:gd name="T3" fmla="*/ 0 h 4"/>
                <a:gd name="T4" fmla="*/ 1 w 3"/>
                <a:gd name="T5" fmla="*/ 0 h 4"/>
                <a:gd name="T6" fmla="*/ 0 w 3"/>
                <a:gd name="T7" fmla="*/ 1 h 4"/>
                <a:gd name="T8" fmla="*/ 1 w 3"/>
                <a:gd name="T9" fmla="*/ 4 h 4"/>
                <a:gd name="T10" fmla="*/ 3 w 3"/>
                <a:gd name="T11" fmla="*/ 1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3" y="1"/>
                  </a:moveTo>
                  <a:lnTo>
                    <a:pt x="3" y="0"/>
                  </a:lnTo>
                  <a:lnTo>
                    <a:pt x="1" y="0"/>
                  </a:lnTo>
                  <a:lnTo>
                    <a:pt x="0" y="1"/>
                  </a:lnTo>
                  <a:lnTo>
                    <a:pt x="1" y="4"/>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340" name="Freeform 336"/>
            <p:cNvSpPr>
              <a:spLocks/>
            </p:cNvSpPr>
            <p:nvPr/>
          </p:nvSpPr>
          <p:spPr bwMode="auto">
            <a:xfrm>
              <a:off x="4913" y="2126"/>
              <a:ext cx="1" cy="2"/>
            </a:xfrm>
            <a:custGeom>
              <a:avLst/>
              <a:gdLst>
                <a:gd name="T0" fmla="*/ 0 w 1"/>
                <a:gd name="T1" fmla="*/ 0 h 2"/>
                <a:gd name="T2" fmla="*/ 0 w 1"/>
                <a:gd name="T3" fmla="*/ 1 h 2"/>
                <a:gd name="T4" fmla="*/ 0 w 1"/>
                <a:gd name="T5" fmla="*/ 2 h 2"/>
                <a:gd name="T6" fmla="*/ 1 w 1"/>
                <a:gd name="T7" fmla="*/ 1 h 2"/>
                <a:gd name="T8" fmla="*/ 0 w 1"/>
                <a:gd name="T9" fmla="*/ 0 h 2"/>
                <a:gd name="T10" fmla="*/ 0 60000 65536"/>
                <a:gd name="T11" fmla="*/ 0 60000 65536"/>
                <a:gd name="T12" fmla="*/ 0 60000 65536"/>
                <a:gd name="T13" fmla="*/ 0 60000 65536"/>
                <a:gd name="T14" fmla="*/ 0 60000 65536"/>
                <a:gd name="T15" fmla="*/ 0 w 1"/>
                <a:gd name="T16" fmla="*/ 0 h 2"/>
                <a:gd name="T17" fmla="*/ 1 w 1"/>
                <a:gd name="T18" fmla="*/ 2 h 2"/>
              </a:gdLst>
              <a:ahLst/>
              <a:cxnLst>
                <a:cxn ang="T10">
                  <a:pos x="T0" y="T1"/>
                </a:cxn>
                <a:cxn ang="T11">
                  <a:pos x="T2" y="T3"/>
                </a:cxn>
                <a:cxn ang="T12">
                  <a:pos x="T4" y="T5"/>
                </a:cxn>
                <a:cxn ang="T13">
                  <a:pos x="T6" y="T7"/>
                </a:cxn>
                <a:cxn ang="T14">
                  <a:pos x="T8" y="T9"/>
                </a:cxn>
              </a:cxnLst>
              <a:rect l="T15" t="T16" r="T17" b="T18"/>
              <a:pathLst>
                <a:path w="1" h="2">
                  <a:moveTo>
                    <a:pt x="0" y="0"/>
                  </a:moveTo>
                  <a:lnTo>
                    <a:pt x="0" y="1"/>
                  </a:lnTo>
                  <a:lnTo>
                    <a:pt x="0" y="2"/>
                  </a:lnTo>
                  <a:lnTo>
                    <a:pt x="1"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41" name="Freeform 337"/>
            <p:cNvSpPr>
              <a:spLocks/>
            </p:cNvSpPr>
            <p:nvPr/>
          </p:nvSpPr>
          <p:spPr bwMode="auto">
            <a:xfrm>
              <a:off x="4751" y="2290"/>
              <a:ext cx="29" cy="60"/>
            </a:xfrm>
            <a:custGeom>
              <a:avLst/>
              <a:gdLst>
                <a:gd name="T0" fmla="*/ 23 w 29"/>
                <a:gd name="T1" fmla="*/ 0 h 60"/>
                <a:gd name="T2" fmla="*/ 24 w 29"/>
                <a:gd name="T3" fmla="*/ 0 h 60"/>
                <a:gd name="T4" fmla="*/ 26 w 29"/>
                <a:gd name="T5" fmla="*/ 2 h 60"/>
                <a:gd name="T6" fmla="*/ 27 w 29"/>
                <a:gd name="T7" fmla="*/ 2 h 60"/>
                <a:gd name="T8" fmla="*/ 29 w 29"/>
                <a:gd name="T9" fmla="*/ 3 h 60"/>
                <a:gd name="T10" fmla="*/ 29 w 29"/>
                <a:gd name="T11" fmla="*/ 5 h 60"/>
                <a:gd name="T12" fmla="*/ 29 w 29"/>
                <a:gd name="T13" fmla="*/ 9 h 60"/>
                <a:gd name="T14" fmla="*/ 29 w 29"/>
                <a:gd name="T15" fmla="*/ 12 h 60"/>
                <a:gd name="T16" fmla="*/ 12 w 29"/>
                <a:gd name="T17" fmla="*/ 60 h 60"/>
                <a:gd name="T18" fmla="*/ 11 w 29"/>
                <a:gd name="T19" fmla="*/ 60 h 60"/>
                <a:gd name="T20" fmla="*/ 8 w 29"/>
                <a:gd name="T21" fmla="*/ 51 h 60"/>
                <a:gd name="T22" fmla="*/ 5 w 29"/>
                <a:gd name="T23" fmla="*/ 50 h 60"/>
                <a:gd name="T24" fmla="*/ 2 w 29"/>
                <a:gd name="T25" fmla="*/ 45 h 60"/>
                <a:gd name="T26" fmla="*/ 0 w 29"/>
                <a:gd name="T27" fmla="*/ 30 h 60"/>
                <a:gd name="T28" fmla="*/ 0 w 29"/>
                <a:gd name="T29" fmla="*/ 27 h 60"/>
                <a:gd name="T30" fmla="*/ 14 w 29"/>
                <a:gd name="T31" fmla="*/ 5 h 60"/>
                <a:gd name="T32" fmla="*/ 20 w 29"/>
                <a:gd name="T33" fmla="*/ 2 h 60"/>
                <a:gd name="T34" fmla="*/ 21 w 29"/>
                <a:gd name="T35" fmla="*/ 0 h 60"/>
                <a:gd name="T36" fmla="*/ 23 w 29"/>
                <a:gd name="T37" fmla="*/ 0 h 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
                <a:gd name="T58" fmla="*/ 0 h 60"/>
                <a:gd name="T59" fmla="*/ 29 w 29"/>
                <a:gd name="T60" fmla="*/ 60 h 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 h="60">
                  <a:moveTo>
                    <a:pt x="23" y="0"/>
                  </a:moveTo>
                  <a:lnTo>
                    <a:pt x="24" y="0"/>
                  </a:lnTo>
                  <a:lnTo>
                    <a:pt x="26" y="2"/>
                  </a:lnTo>
                  <a:lnTo>
                    <a:pt x="27" y="2"/>
                  </a:lnTo>
                  <a:lnTo>
                    <a:pt x="29" y="3"/>
                  </a:lnTo>
                  <a:lnTo>
                    <a:pt x="29" y="5"/>
                  </a:lnTo>
                  <a:lnTo>
                    <a:pt x="29" y="9"/>
                  </a:lnTo>
                  <a:lnTo>
                    <a:pt x="29" y="12"/>
                  </a:lnTo>
                  <a:lnTo>
                    <a:pt x="12" y="60"/>
                  </a:lnTo>
                  <a:lnTo>
                    <a:pt x="11" y="60"/>
                  </a:lnTo>
                  <a:lnTo>
                    <a:pt x="8" y="51"/>
                  </a:lnTo>
                  <a:lnTo>
                    <a:pt x="5" y="50"/>
                  </a:lnTo>
                  <a:lnTo>
                    <a:pt x="2" y="45"/>
                  </a:lnTo>
                  <a:lnTo>
                    <a:pt x="0" y="30"/>
                  </a:lnTo>
                  <a:lnTo>
                    <a:pt x="0" y="27"/>
                  </a:lnTo>
                  <a:lnTo>
                    <a:pt x="14" y="5"/>
                  </a:lnTo>
                  <a:lnTo>
                    <a:pt x="20" y="2"/>
                  </a:lnTo>
                  <a:lnTo>
                    <a:pt x="21" y="0"/>
                  </a:lnTo>
                  <a:lnTo>
                    <a:pt x="23" y="0"/>
                  </a:lnTo>
                  <a:close/>
                </a:path>
              </a:pathLst>
            </a:custGeom>
            <a:grpFill/>
            <a:ln w="1905">
              <a:noFill/>
              <a:round/>
              <a:headEnd/>
              <a:tailEnd/>
            </a:ln>
          </p:spPr>
          <p:txBody>
            <a:bodyPr/>
            <a:lstStyle/>
            <a:p>
              <a:endParaRPr lang="en-GB">
                <a:solidFill>
                  <a:srgbClr val="000000"/>
                </a:solidFill>
                <a:latin typeface="Arial"/>
              </a:endParaRPr>
            </a:p>
          </p:txBody>
        </p:sp>
        <p:sp>
          <p:nvSpPr>
            <p:cNvPr id="342" name="Freeform 338"/>
            <p:cNvSpPr>
              <a:spLocks/>
            </p:cNvSpPr>
            <p:nvPr/>
          </p:nvSpPr>
          <p:spPr bwMode="auto">
            <a:xfrm>
              <a:off x="4811" y="2305"/>
              <a:ext cx="3" cy="3"/>
            </a:xfrm>
            <a:custGeom>
              <a:avLst/>
              <a:gdLst>
                <a:gd name="T0" fmla="*/ 1 w 3"/>
                <a:gd name="T1" fmla="*/ 0 h 3"/>
                <a:gd name="T2" fmla="*/ 3 w 3"/>
                <a:gd name="T3" fmla="*/ 2 h 3"/>
                <a:gd name="T4" fmla="*/ 3 w 3"/>
                <a:gd name="T5" fmla="*/ 3 h 3"/>
                <a:gd name="T6" fmla="*/ 1 w 3"/>
                <a:gd name="T7" fmla="*/ 3 h 3"/>
                <a:gd name="T8" fmla="*/ 0 w 3"/>
                <a:gd name="T9" fmla="*/ 2 h 3"/>
                <a:gd name="T10" fmla="*/ 1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1" y="0"/>
                  </a:moveTo>
                  <a:lnTo>
                    <a:pt x="3" y="2"/>
                  </a:lnTo>
                  <a:lnTo>
                    <a:pt x="3" y="3"/>
                  </a:lnTo>
                  <a:lnTo>
                    <a:pt x="1" y="3"/>
                  </a:lnTo>
                  <a:lnTo>
                    <a:pt x="0"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43" name="Freeform 339"/>
            <p:cNvSpPr>
              <a:spLocks/>
            </p:cNvSpPr>
            <p:nvPr/>
          </p:nvSpPr>
          <p:spPr bwMode="auto">
            <a:xfrm>
              <a:off x="4817" y="2304"/>
              <a:ext cx="3" cy="3"/>
            </a:xfrm>
            <a:custGeom>
              <a:avLst/>
              <a:gdLst>
                <a:gd name="T0" fmla="*/ 1 w 3"/>
                <a:gd name="T1" fmla="*/ 1 h 3"/>
                <a:gd name="T2" fmla="*/ 0 w 3"/>
                <a:gd name="T3" fmla="*/ 1 h 3"/>
                <a:gd name="T4" fmla="*/ 3 w 3"/>
                <a:gd name="T5" fmla="*/ 1 h 3"/>
                <a:gd name="T6" fmla="*/ 3 w 3"/>
                <a:gd name="T7" fmla="*/ 0 h 3"/>
                <a:gd name="T8" fmla="*/ 3 w 3"/>
                <a:gd name="T9" fmla="*/ 1 h 3"/>
                <a:gd name="T10" fmla="*/ 3 w 3"/>
                <a:gd name="T11" fmla="*/ 3 h 3"/>
                <a:gd name="T12" fmla="*/ 1 w 3"/>
                <a:gd name="T13" fmla="*/ 3 h 3"/>
                <a:gd name="T14" fmla="*/ 1 w 3"/>
                <a:gd name="T15" fmla="*/ 1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1" y="1"/>
                  </a:moveTo>
                  <a:lnTo>
                    <a:pt x="0" y="1"/>
                  </a:lnTo>
                  <a:lnTo>
                    <a:pt x="3" y="1"/>
                  </a:lnTo>
                  <a:lnTo>
                    <a:pt x="3" y="0"/>
                  </a:lnTo>
                  <a:lnTo>
                    <a:pt x="3" y="1"/>
                  </a:lnTo>
                  <a:lnTo>
                    <a:pt x="3" y="3"/>
                  </a:lnTo>
                  <a:lnTo>
                    <a:pt x="1" y="3"/>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344" name="Freeform 340"/>
            <p:cNvSpPr>
              <a:spLocks/>
            </p:cNvSpPr>
            <p:nvPr/>
          </p:nvSpPr>
          <p:spPr bwMode="auto">
            <a:xfrm>
              <a:off x="4878" y="2260"/>
              <a:ext cx="9" cy="14"/>
            </a:xfrm>
            <a:custGeom>
              <a:avLst/>
              <a:gdLst>
                <a:gd name="T0" fmla="*/ 2 w 9"/>
                <a:gd name="T1" fmla="*/ 6 h 14"/>
                <a:gd name="T2" fmla="*/ 3 w 9"/>
                <a:gd name="T3" fmla="*/ 5 h 14"/>
                <a:gd name="T4" fmla="*/ 3 w 9"/>
                <a:gd name="T5" fmla="*/ 3 h 14"/>
                <a:gd name="T6" fmla="*/ 5 w 9"/>
                <a:gd name="T7" fmla="*/ 3 h 14"/>
                <a:gd name="T8" fmla="*/ 8 w 9"/>
                <a:gd name="T9" fmla="*/ 2 h 14"/>
                <a:gd name="T10" fmla="*/ 8 w 9"/>
                <a:gd name="T11" fmla="*/ 0 h 14"/>
                <a:gd name="T12" fmla="*/ 9 w 9"/>
                <a:gd name="T13" fmla="*/ 2 h 14"/>
                <a:gd name="T14" fmla="*/ 8 w 9"/>
                <a:gd name="T15" fmla="*/ 5 h 14"/>
                <a:gd name="T16" fmla="*/ 5 w 9"/>
                <a:gd name="T17" fmla="*/ 6 h 14"/>
                <a:gd name="T18" fmla="*/ 3 w 9"/>
                <a:gd name="T19" fmla="*/ 9 h 14"/>
                <a:gd name="T20" fmla="*/ 2 w 9"/>
                <a:gd name="T21" fmla="*/ 11 h 14"/>
                <a:gd name="T22" fmla="*/ 2 w 9"/>
                <a:gd name="T23" fmla="*/ 12 h 14"/>
                <a:gd name="T24" fmla="*/ 0 w 9"/>
                <a:gd name="T25" fmla="*/ 14 h 14"/>
                <a:gd name="T26" fmla="*/ 0 w 9"/>
                <a:gd name="T27" fmla="*/ 11 h 14"/>
                <a:gd name="T28" fmla="*/ 0 w 9"/>
                <a:gd name="T29" fmla="*/ 8 h 14"/>
                <a:gd name="T30" fmla="*/ 2 w 9"/>
                <a:gd name="T31" fmla="*/ 6 h 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
                <a:gd name="T49" fmla="*/ 0 h 14"/>
                <a:gd name="T50" fmla="*/ 9 w 9"/>
                <a:gd name="T51" fmla="*/ 14 h 1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 h="14">
                  <a:moveTo>
                    <a:pt x="2" y="6"/>
                  </a:moveTo>
                  <a:lnTo>
                    <a:pt x="3" y="5"/>
                  </a:lnTo>
                  <a:lnTo>
                    <a:pt x="3" y="3"/>
                  </a:lnTo>
                  <a:lnTo>
                    <a:pt x="5" y="3"/>
                  </a:lnTo>
                  <a:lnTo>
                    <a:pt x="8" y="2"/>
                  </a:lnTo>
                  <a:lnTo>
                    <a:pt x="8" y="0"/>
                  </a:lnTo>
                  <a:lnTo>
                    <a:pt x="9" y="2"/>
                  </a:lnTo>
                  <a:lnTo>
                    <a:pt x="8" y="5"/>
                  </a:lnTo>
                  <a:lnTo>
                    <a:pt x="5" y="6"/>
                  </a:lnTo>
                  <a:lnTo>
                    <a:pt x="3" y="9"/>
                  </a:lnTo>
                  <a:lnTo>
                    <a:pt x="2" y="11"/>
                  </a:lnTo>
                  <a:lnTo>
                    <a:pt x="2" y="12"/>
                  </a:lnTo>
                  <a:lnTo>
                    <a:pt x="0" y="14"/>
                  </a:lnTo>
                  <a:lnTo>
                    <a:pt x="0" y="11"/>
                  </a:lnTo>
                  <a:lnTo>
                    <a:pt x="0" y="8"/>
                  </a:lnTo>
                  <a:lnTo>
                    <a:pt x="2" y="6"/>
                  </a:lnTo>
                  <a:close/>
                </a:path>
              </a:pathLst>
            </a:custGeom>
            <a:grpFill/>
            <a:ln w="1905">
              <a:noFill/>
              <a:round/>
              <a:headEnd/>
              <a:tailEnd/>
            </a:ln>
          </p:spPr>
          <p:txBody>
            <a:bodyPr/>
            <a:lstStyle/>
            <a:p>
              <a:endParaRPr lang="en-GB">
                <a:solidFill>
                  <a:srgbClr val="000000"/>
                </a:solidFill>
                <a:latin typeface="Arial"/>
              </a:endParaRPr>
            </a:p>
          </p:txBody>
        </p:sp>
        <p:sp>
          <p:nvSpPr>
            <p:cNvPr id="345" name="Freeform 341"/>
            <p:cNvSpPr>
              <a:spLocks/>
            </p:cNvSpPr>
            <p:nvPr/>
          </p:nvSpPr>
          <p:spPr bwMode="auto">
            <a:xfrm>
              <a:off x="4898" y="2241"/>
              <a:ext cx="1" cy="3"/>
            </a:xfrm>
            <a:custGeom>
              <a:avLst/>
              <a:gdLst>
                <a:gd name="T0" fmla="*/ 1 w 1"/>
                <a:gd name="T1" fmla="*/ 1 h 3"/>
                <a:gd name="T2" fmla="*/ 1 w 1"/>
                <a:gd name="T3" fmla="*/ 3 h 3"/>
                <a:gd name="T4" fmla="*/ 0 w 1"/>
                <a:gd name="T5" fmla="*/ 3 h 3"/>
                <a:gd name="T6" fmla="*/ 0 w 1"/>
                <a:gd name="T7" fmla="*/ 1 h 3"/>
                <a:gd name="T8" fmla="*/ 0 w 1"/>
                <a:gd name="T9" fmla="*/ 0 h 3"/>
                <a:gd name="T10" fmla="*/ 0 w 1"/>
                <a:gd name="T11" fmla="*/ 1 h 3"/>
                <a:gd name="T12" fmla="*/ 1 w 1"/>
                <a:gd name="T13" fmla="*/ 1 h 3"/>
                <a:gd name="T14" fmla="*/ 0 60000 65536"/>
                <a:gd name="T15" fmla="*/ 0 60000 65536"/>
                <a:gd name="T16" fmla="*/ 0 60000 65536"/>
                <a:gd name="T17" fmla="*/ 0 60000 65536"/>
                <a:gd name="T18" fmla="*/ 0 60000 65536"/>
                <a:gd name="T19" fmla="*/ 0 60000 65536"/>
                <a:gd name="T20" fmla="*/ 0 60000 65536"/>
                <a:gd name="T21" fmla="*/ 0 w 1"/>
                <a:gd name="T22" fmla="*/ 0 h 3"/>
                <a:gd name="T23" fmla="*/ 1 w 1"/>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3">
                  <a:moveTo>
                    <a:pt x="1" y="1"/>
                  </a:moveTo>
                  <a:lnTo>
                    <a:pt x="1" y="3"/>
                  </a:lnTo>
                  <a:lnTo>
                    <a:pt x="0" y="3"/>
                  </a:lnTo>
                  <a:lnTo>
                    <a:pt x="0" y="1"/>
                  </a:lnTo>
                  <a:lnTo>
                    <a:pt x="0" y="0"/>
                  </a:lnTo>
                  <a:lnTo>
                    <a:pt x="0" y="1"/>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346" name="Freeform 342"/>
            <p:cNvSpPr>
              <a:spLocks/>
            </p:cNvSpPr>
            <p:nvPr/>
          </p:nvSpPr>
          <p:spPr bwMode="auto">
            <a:xfrm>
              <a:off x="4904" y="2229"/>
              <a:ext cx="6" cy="6"/>
            </a:xfrm>
            <a:custGeom>
              <a:avLst/>
              <a:gdLst>
                <a:gd name="T0" fmla="*/ 3 w 6"/>
                <a:gd name="T1" fmla="*/ 1 h 6"/>
                <a:gd name="T2" fmla="*/ 6 w 6"/>
                <a:gd name="T3" fmla="*/ 0 h 6"/>
                <a:gd name="T4" fmla="*/ 6 w 6"/>
                <a:gd name="T5" fmla="*/ 1 h 6"/>
                <a:gd name="T6" fmla="*/ 6 w 6"/>
                <a:gd name="T7" fmla="*/ 3 h 6"/>
                <a:gd name="T8" fmla="*/ 4 w 6"/>
                <a:gd name="T9" fmla="*/ 4 h 6"/>
                <a:gd name="T10" fmla="*/ 3 w 6"/>
                <a:gd name="T11" fmla="*/ 6 h 6"/>
                <a:gd name="T12" fmla="*/ 1 w 6"/>
                <a:gd name="T13" fmla="*/ 6 h 6"/>
                <a:gd name="T14" fmla="*/ 0 w 6"/>
                <a:gd name="T15" fmla="*/ 4 h 6"/>
                <a:gd name="T16" fmla="*/ 1 w 6"/>
                <a:gd name="T17" fmla="*/ 1 h 6"/>
                <a:gd name="T18" fmla="*/ 3 w 6"/>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3" y="1"/>
                  </a:moveTo>
                  <a:lnTo>
                    <a:pt x="6" y="0"/>
                  </a:lnTo>
                  <a:lnTo>
                    <a:pt x="6" y="1"/>
                  </a:lnTo>
                  <a:lnTo>
                    <a:pt x="6" y="3"/>
                  </a:lnTo>
                  <a:lnTo>
                    <a:pt x="4" y="4"/>
                  </a:lnTo>
                  <a:lnTo>
                    <a:pt x="3" y="6"/>
                  </a:lnTo>
                  <a:lnTo>
                    <a:pt x="1" y="6"/>
                  </a:lnTo>
                  <a:lnTo>
                    <a:pt x="0" y="4"/>
                  </a:lnTo>
                  <a:lnTo>
                    <a:pt x="1" y="1"/>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347" name="Freeform 343"/>
            <p:cNvSpPr>
              <a:spLocks/>
            </p:cNvSpPr>
            <p:nvPr/>
          </p:nvSpPr>
          <p:spPr bwMode="auto">
            <a:xfrm>
              <a:off x="4838" y="2298"/>
              <a:ext cx="1" cy="3"/>
            </a:xfrm>
            <a:custGeom>
              <a:avLst/>
              <a:gdLst>
                <a:gd name="T0" fmla="*/ 0 w 1"/>
                <a:gd name="T1" fmla="*/ 0 h 3"/>
                <a:gd name="T2" fmla="*/ 0 w 1"/>
                <a:gd name="T3" fmla="*/ 1 h 3"/>
                <a:gd name="T4" fmla="*/ 1 w 1"/>
                <a:gd name="T5" fmla="*/ 1 h 3"/>
                <a:gd name="T6" fmla="*/ 1 w 1"/>
                <a:gd name="T7" fmla="*/ 3 h 3"/>
                <a:gd name="T8" fmla="*/ 0 w 1"/>
                <a:gd name="T9" fmla="*/ 1 h 3"/>
                <a:gd name="T10" fmla="*/ 0 w 1"/>
                <a:gd name="T11" fmla="*/ 0 h 3"/>
                <a:gd name="T12" fmla="*/ 0 60000 65536"/>
                <a:gd name="T13" fmla="*/ 0 60000 65536"/>
                <a:gd name="T14" fmla="*/ 0 60000 65536"/>
                <a:gd name="T15" fmla="*/ 0 60000 65536"/>
                <a:gd name="T16" fmla="*/ 0 60000 65536"/>
                <a:gd name="T17" fmla="*/ 0 60000 65536"/>
                <a:gd name="T18" fmla="*/ 0 w 1"/>
                <a:gd name="T19" fmla="*/ 0 h 3"/>
                <a:gd name="T20" fmla="*/ 1 w 1"/>
                <a:gd name="T21" fmla="*/ 3 h 3"/>
              </a:gdLst>
              <a:ahLst/>
              <a:cxnLst>
                <a:cxn ang="T12">
                  <a:pos x="T0" y="T1"/>
                </a:cxn>
                <a:cxn ang="T13">
                  <a:pos x="T2" y="T3"/>
                </a:cxn>
                <a:cxn ang="T14">
                  <a:pos x="T4" y="T5"/>
                </a:cxn>
                <a:cxn ang="T15">
                  <a:pos x="T6" y="T7"/>
                </a:cxn>
                <a:cxn ang="T16">
                  <a:pos x="T8" y="T9"/>
                </a:cxn>
                <a:cxn ang="T17">
                  <a:pos x="T10" y="T11"/>
                </a:cxn>
              </a:cxnLst>
              <a:rect l="T18" t="T19" r="T20" b="T21"/>
              <a:pathLst>
                <a:path w="1" h="3">
                  <a:moveTo>
                    <a:pt x="0" y="0"/>
                  </a:moveTo>
                  <a:lnTo>
                    <a:pt x="0" y="1"/>
                  </a:lnTo>
                  <a:lnTo>
                    <a:pt x="1" y="1"/>
                  </a:lnTo>
                  <a:lnTo>
                    <a:pt x="1"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48" name="Freeform 344"/>
            <p:cNvSpPr>
              <a:spLocks/>
            </p:cNvSpPr>
            <p:nvPr/>
          </p:nvSpPr>
          <p:spPr bwMode="auto">
            <a:xfrm>
              <a:off x="5528" y="2973"/>
              <a:ext cx="10" cy="15"/>
            </a:xfrm>
            <a:custGeom>
              <a:avLst/>
              <a:gdLst>
                <a:gd name="T0" fmla="*/ 0 w 10"/>
                <a:gd name="T1" fmla="*/ 0 h 15"/>
                <a:gd name="T2" fmla="*/ 1 w 10"/>
                <a:gd name="T3" fmla="*/ 0 h 15"/>
                <a:gd name="T4" fmla="*/ 1 w 10"/>
                <a:gd name="T5" fmla="*/ 3 h 15"/>
                <a:gd name="T6" fmla="*/ 1 w 10"/>
                <a:gd name="T7" fmla="*/ 4 h 15"/>
                <a:gd name="T8" fmla="*/ 3 w 10"/>
                <a:gd name="T9" fmla="*/ 9 h 15"/>
                <a:gd name="T10" fmla="*/ 4 w 10"/>
                <a:gd name="T11" fmla="*/ 9 h 15"/>
                <a:gd name="T12" fmla="*/ 6 w 10"/>
                <a:gd name="T13" fmla="*/ 7 h 15"/>
                <a:gd name="T14" fmla="*/ 6 w 10"/>
                <a:gd name="T15" fmla="*/ 6 h 15"/>
                <a:gd name="T16" fmla="*/ 7 w 10"/>
                <a:gd name="T17" fmla="*/ 4 h 15"/>
                <a:gd name="T18" fmla="*/ 7 w 10"/>
                <a:gd name="T19" fmla="*/ 6 h 15"/>
                <a:gd name="T20" fmla="*/ 9 w 10"/>
                <a:gd name="T21" fmla="*/ 7 h 15"/>
                <a:gd name="T22" fmla="*/ 10 w 10"/>
                <a:gd name="T23" fmla="*/ 13 h 15"/>
                <a:gd name="T24" fmla="*/ 9 w 10"/>
                <a:gd name="T25" fmla="*/ 13 h 15"/>
                <a:gd name="T26" fmla="*/ 6 w 10"/>
                <a:gd name="T27" fmla="*/ 15 h 15"/>
                <a:gd name="T28" fmla="*/ 4 w 10"/>
                <a:gd name="T29" fmla="*/ 15 h 15"/>
                <a:gd name="T30" fmla="*/ 3 w 10"/>
                <a:gd name="T31" fmla="*/ 15 h 15"/>
                <a:gd name="T32" fmla="*/ 0 w 10"/>
                <a:gd name="T33" fmla="*/ 0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
                <a:gd name="T52" fmla="*/ 0 h 15"/>
                <a:gd name="T53" fmla="*/ 10 w 10"/>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 h="15">
                  <a:moveTo>
                    <a:pt x="0" y="0"/>
                  </a:moveTo>
                  <a:lnTo>
                    <a:pt x="1" y="0"/>
                  </a:lnTo>
                  <a:lnTo>
                    <a:pt x="1" y="3"/>
                  </a:lnTo>
                  <a:lnTo>
                    <a:pt x="1" y="4"/>
                  </a:lnTo>
                  <a:lnTo>
                    <a:pt x="3" y="9"/>
                  </a:lnTo>
                  <a:lnTo>
                    <a:pt x="4" y="9"/>
                  </a:lnTo>
                  <a:lnTo>
                    <a:pt x="6" y="7"/>
                  </a:lnTo>
                  <a:lnTo>
                    <a:pt x="6" y="6"/>
                  </a:lnTo>
                  <a:lnTo>
                    <a:pt x="7" y="4"/>
                  </a:lnTo>
                  <a:lnTo>
                    <a:pt x="7" y="6"/>
                  </a:lnTo>
                  <a:lnTo>
                    <a:pt x="9" y="7"/>
                  </a:lnTo>
                  <a:lnTo>
                    <a:pt x="10" y="13"/>
                  </a:lnTo>
                  <a:lnTo>
                    <a:pt x="9" y="13"/>
                  </a:lnTo>
                  <a:lnTo>
                    <a:pt x="6" y="15"/>
                  </a:lnTo>
                  <a:lnTo>
                    <a:pt x="4" y="15"/>
                  </a:lnTo>
                  <a:lnTo>
                    <a:pt x="3" y="15"/>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49" name="Freeform 345"/>
            <p:cNvSpPr>
              <a:spLocks/>
            </p:cNvSpPr>
            <p:nvPr/>
          </p:nvSpPr>
          <p:spPr bwMode="auto">
            <a:xfrm>
              <a:off x="5538" y="2994"/>
              <a:ext cx="9" cy="10"/>
            </a:xfrm>
            <a:custGeom>
              <a:avLst/>
              <a:gdLst>
                <a:gd name="T0" fmla="*/ 0 w 9"/>
                <a:gd name="T1" fmla="*/ 0 h 10"/>
                <a:gd name="T2" fmla="*/ 2 w 9"/>
                <a:gd name="T3" fmla="*/ 0 h 10"/>
                <a:gd name="T4" fmla="*/ 3 w 9"/>
                <a:gd name="T5" fmla="*/ 1 h 10"/>
                <a:gd name="T6" fmla="*/ 5 w 9"/>
                <a:gd name="T7" fmla="*/ 3 h 10"/>
                <a:gd name="T8" fmla="*/ 6 w 9"/>
                <a:gd name="T9" fmla="*/ 4 h 10"/>
                <a:gd name="T10" fmla="*/ 8 w 9"/>
                <a:gd name="T11" fmla="*/ 7 h 10"/>
                <a:gd name="T12" fmla="*/ 9 w 9"/>
                <a:gd name="T13" fmla="*/ 9 h 10"/>
                <a:gd name="T14" fmla="*/ 9 w 9"/>
                <a:gd name="T15" fmla="*/ 10 h 10"/>
                <a:gd name="T16" fmla="*/ 3 w 9"/>
                <a:gd name="T17" fmla="*/ 10 h 10"/>
                <a:gd name="T18" fmla="*/ 3 w 9"/>
                <a:gd name="T19" fmla="*/ 3 h 10"/>
                <a:gd name="T20" fmla="*/ 2 w 9"/>
                <a:gd name="T21" fmla="*/ 3 h 10"/>
                <a:gd name="T22" fmla="*/ 0 w 9"/>
                <a:gd name="T23" fmla="*/ 1 h 10"/>
                <a:gd name="T24" fmla="*/ 0 w 9"/>
                <a:gd name="T25" fmla="*/ 0 h 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10"/>
                <a:gd name="T41" fmla="*/ 9 w 9"/>
                <a:gd name="T42" fmla="*/ 10 h 1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10">
                  <a:moveTo>
                    <a:pt x="0" y="0"/>
                  </a:moveTo>
                  <a:lnTo>
                    <a:pt x="2" y="0"/>
                  </a:lnTo>
                  <a:lnTo>
                    <a:pt x="3" y="1"/>
                  </a:lnTo>
                  <a:lnTo>
                    <a:pt x="5" y="3"/>
                  </a:lnTo>
                  <a:lnTo>
                    <a:pt x="6" y="4"/>
                  </a:lnTo>
                  <a:lnTo>
                    <a:pt x="8" y="7"/>
                  </a:lnTo>
                  <a:lnTo>
                    <a:pt x="9" y="9"/>
                  </a:lnTo>
                  <a:lnTo>
                    <a:pt x="9" y="10"/>
                  </a:lnTo>
                  <a:lnTo>
                    <a:pt x="3" y="10"/>
                  </a:lnTo>
                  <a:lnTo>
                    <a:pt x="3" y="3"/>
                  </a:lnTo>
                  <a:lnTo>
                    <a:pt x="2"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50" name="Freeform 346"/>
            <p:cNvSpPr>
              <a:spLocks/>
            </p:cNvSpPr>
            <p:nvPr/>
          </p:nvSpPr>
          <p:spPr bwMode="auto">
            <a:xfrm>
              <a:off x="5555" y="2986"/>
              <a:ext cx="1" cy="8"/>
            </a:xfrm>
            <a:custGeom>
              <a:avLst/>
              <a:gdLst>
                <a:gd name="T0" fmla="*/ 0 w 1"/>
                <a:gd name="T1" fmla="*/ 0 h 8"/>
                <a:gd name="T2" fmla="*/ 0 w 1"/>
                <a:gd name="T3" fmla="*/ 5 h 8"/>
                <a:gd name="T4" fmla="*/ 1 w 1"/>
                <a:gd name="T5" fmla="*/ 5 h 8"/>
                <a:gd name="T6" fmla="*/ 1 w 1"/>
                <a:gd name="T7" fmla="*/ 8 h 8"/>
                <a:gd name="T8" fmla="*/ 0 w 1"/>
                <a:gd name="T9" fmla="*/ 8 h 8"/>
                <a:gd name="T10" fmla="*/ 0 w 1"/>
                <a:gd name="T11" fmla="*/ 3 h 8"/>
                <a:gd name="T12" fmla="*/ 0 w 1"/>
                <a:gd name="T13" fmla="*/ 0 h 8"/>
                <a:gd name="T14" fmla="*/ 0 60000 65536"/>
                <a:gd name="T15" fmla="*/ 0 60000 65536"/>
                <a:gd name="T16" fmla="*/ 0 60000 65536"/>
                <a:gd name="T17" fmla="*/ 0 60000 65536"/>
                <a:gd name="T18" fmla="*/ 0 60000 65536"/>
                <a:gd name="T19" fmla="*/ 0 60000 65536"/>
                <a:gd name="T20" fmla="*/ 0 60000 65536"/>
                <a:gd name="T21" fmla="*/ 0 w 1"/>
                <a:gd name="T22" fmla="*/ 0 h 8"/>
                <a:gd name="T23" fmla="*/ 1 w 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8">
                  <a:moveTo>
                    <a:pt x="0" y="0"/>
                  </a:moveTo>
                  <a:lnTo>
                    <a:pt x="0" y="5"/>
                  </a:lnTo>
                  <a:lnTo>
                    <a:pt x="1" y="5"/>
                  </a:lnTo>
                  <a:lnTo>
                    <a:pt x="1" y="8"/>
                  </a:lnTo>
                  <a:lnTo>
                    <a:pt x="0" y="8"/>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51" name="Freeform 347"/>
            <p:cNvSpPr>
              <a:spLocks/>
            </p:cNvSpPr>
            <p:nvPr/>
          </p:nvSpPr>
          <p:spPr bwMode="auto">
            <a:xfrm>
              <a:off x="5550" y="2997"/>
              <a:ext cx="6" cy="4"/>
            </a:xfrm>
            <a:custGeom>
              <a:avLst/>
              <a:gdLst>
                <a:gd name="T0" fmla="*/ 3 w 6"/>
                <a:gd name="T1" fmla="*/ 0 h 4"/>
                <a:gd name="T2" fmla="*/ 5 w 6"/>
                <a:gd name="T3" fmla="*/ 0 h 4"/>
                <a:gd name="T4" fmla="*/ 5 w 6"/>
                <a:gd name="T5" fmla="*/ 3 h 4"/>
                <a:gd name="T6" fmla="*/ 6 w 6"/>
                <a:gd name="T7" fmla="*/ 4 h 4"/>
                <a:gd name="T8" fmla="*/ 3 w 6"/>
                <a:gd name="T9" fmla="*/ 4 h 4"/>
                <a:gd name="T10" fmla="*/ 2 w 6"/>
                <a:gd name="T11" fmla="*/ 4 h 4"/>
                <a:gd name="T12" fmla="*/ 0 w 6"/>
                <a:gd name="T13" fmla="*/ 3 h 4"/>
                <a:gd name="T14" fmla="*/ 0 w 6"/>
                <a:gd name="T15" fmla="*/ 1 h 4"/>
                <a:gd name="T16" fmla="*/ 2 w 6"/>
                <a:gd name="T17" fmla="*/ 1 h 4"/>
                <a:gd name="T18" fmla="*/ 3 w 6"/>
                <a:gd name="T19" fmla="*/ 0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4"/>
                <a:gd name="T32" fmla="*/ 6 w 6"/>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4">
                  <a:moveTo>
                    <a:pt x="3" y="0"/>
                  </a:moveTo>
                  <a:lnTo>
                    <a:pt x="5" y="0"/>
                  </a:lnTo>
                  <a:lnTo>
                    <a:pt x="5" y="3"/>
                  </a:lnTo>
                  <a:lnTo>
                    <a:pt x="6" y="4"/>
                  </a:lnTo>
                  <a:lnTo>
                    <a:pt x="3" y="4"/>
                  </a:lnTo>
                  <a:lnTo>
                    <a:pt x="2" y="4"/>
                  </a:lnTo>
                  <a:lnTo>
                    <a:pt x="0" y="3"/>
                  </a:lnTo>
                  <a:lnTo>
                    <a:pt x="0" y="1"/>
                  </a:lnTo>
                  <a:lnTo>
                    <a:pt x="2"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352" name="Freeform 348"/>
            <p:cNvSpPr>
              <a:spLocks/>
            </p:cNvSpPr>
            <p:nvPr/>
          </p:nvSpPr>
          <p:spPr bwMode="auto">
            <a:xfrm>
              <a:off x="5555" y="3022"/>
              <a:ext cx="6" cy="5"/>
            </a:xfrm>
            <a:custGeom>
              <a:avLst/>
              <a:gdLst>
                <a:gd name="T0" fmla="*/ 4 w 6"/>
                <a:gd name="T1" fmla="*/ 0 h 5"/>
                <a:gd name="T2" fmla="*/ 4 w 6"/>
                <a:gd name="T3" fmla="*/ 2 h 5"/>
                <a:gd name="T4" fmla="*/ 6 w 6"/>
                <a:gd name="T5" fmla="*/ 5 h 5"/>
                <a:gd name="T6" fmla="*/ 4 w 6"/>
                <a:gd name="T7" fmla="*/ 5 h 5"/>
                <a:gd name="T8" fmla="*/ 1 w 6"/>
                <a:gd name="T9" fmla="*/ 5 h 5"/>
                <a:gd name="T10" fmla="*/ 0 w 6"/>
                <a:gd name="T11" fmla="*/ 3 h 5"/>
                <a:gd name="T12" fmla="*/ 0 w 6"/>
                <a:gd name="T13" fmla="*/ 2 h 5"/>
                <a:gd name="T14" fmla="*/ 1 w 6"/>
                <a:gd name="T15" fmla="*/ 2 h 5"/>
                <a:gd name="T16" fmla="*/ 3 w 6"/>
                <a:gd name="T17" fmla="*/ 0 h 5"/>
                <a:gd name="T18" fmla="*/ 4 w 6"/>
                <a:gd name="T19" fmla="*/ 0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5"/>
                <a:gd name="T32" fmla="*/ 6 w 6"/>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5">
                  <a:moveTo>
                    <a:pt x="4" y="0"/>
                  </a:moveTo>
                  <a:lnTo>
                    <a:pt x="4" y="2"/>
                  </a:lnTo>
                  <a:lnTo>
                    <a:pt x="6" y="5"/>
                  </a:lnTo>
                  <a:lnTo>
                    <a:pt x="4" y="5"/>
                  </a:lnTo>
                  <a:lnTo>
                    <a:pt x="1" y="5"/>
                  </a:lnTo>
                  <a:lnTo>
                    <a:pt x="0" y="3"/>
                  </a:lnTo>
                  <a:lnTo>
                    <a:pt x="0" y="2"/>
                  </a:lnTo>
                  <a:lnTo>
                    <a:pt x="1" y="2"/>
                  </a:lnTo>
                  <a:lnTo>
                    <a:pt x="3"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353" name="Freeform 349"/>
            <p:cNvSpPr>
              <a:spLocks/>
            </p:cNvSpPr>
            <p:nvPr/>
          </p:nvSpPr>
          <p:spPr bwMode="auto">
            <a:xfrm>
              <a:off x="5567" y="3042"/>
              <a:ext cx="4" cy="4"/>
            </a:xfrm>
            <a:custGeom>
              <a:avLst/>
              <a:gdLst>
                <a:gd name="T0" fmla="*/ 1 w 4"/>
                <a:gd name="T1" fmla="*/ 0 h 4"/>
                <a:gd name="T2" fmla="*/ 3 w 4"/>
                <a:gd name="T3" fmla="*/ 0 h 4"/>
                <a:gd name="T4" fmla="*/ 3 w 4"/>
                <a:gd name="T5" fmla="*/ 1 h 4"/>
                <a:gd name="T6" fmla="*/ 4 w 4"/>
                <a:gd name="T7" fmla="*/ 4 h 4"/>
                <a:gd name="T8" fmla="*/ 3 w 4"/>
                <a:gd name="T9" fmla="*/ 4 h 4"/>
                <a:gd name="T10" fmla="*/ 1 w 4"/>
                <a:gd name="T11" fmla="*/ 3 h 4"/>
                <a:gd name="T12" fmla="*/ 0 w 4"/>
                <a:gd name="T13" fmla="*/ 1 h 4"/>
                <a:gd name="T14" fmla="*/ 1 w 4"/>
                <a:gd name="T15" fmla="*/ 0 h 4"/>
                <a:gd name="T16" fmla="*/ 1 w 4"/>
                <a:gd name="T17" fmla="*/ 3 h 4"/>
                <a:gd name="T18" fmla="*/ 0 w 4"/>
                <a:gd name="T19" fmla="*/ 1 h 4"/>
                <a:gd name="T20" fmla="*/ 1 w 4"/>
                <a:gd name="T21" fmla="*/ 0 h 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
                <a:gd name="T34" fmla="*/ 0 h 4"/>
                <a:gd name="T35" fmla="*/ 4 w 4"/>
                <a:gd name="T36" fmla="*/ 4 h 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 h="4">
                  <a:moveTo>
                    <a:pt x="1" y="0"/>
                  </a:moveTo>
                  <a:lnTo>
                    <a:pt x="3" y="0"/>
                  </a:lnTo>
                  <a:lnTo>
                    <a:pt x="3" y="1"/>
                  </a:lnTo>
                  <a:lnTo>
                    <a:pt x="4" y="4"/>
                  </a:lnTo>
                  <a:lnTo>
                    <a:pt x="3" y="4"/>
                  </a:lnTo>
                  <a:lnTo>
                    <a:pt x="1" y="3"/>
                  </a:lnTo>
                  <a:lnTo>
                    <a:pt x="0" y="1"/>
                  </a:lnTo>
                  <a:lnTo>
                    <a:pt x="1" y="0"/>
                  </a:lnTo>
                  <a:lnTo>
                    <a:pt x="1" y="3"/>
                  </a:lnTo>
                  <a:lnTo>
                    <a:pt x="0" y="1"/>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54" name="Freeform 350"/>
            <p:cNvSpPr>
              <a:spLocks/>
            </p:cNvSpPr>
            <p:nvPr/>
          </p:nvSpPr>
          <p:spPr bwMode="auto">
            <a:xfrm>
              <a:off x="5571" y="3054"/>
              <a:ext cx="3" cy="4"/>
            </a:xfrm>
            <a:custGeom>
              <a:avLst/>
              <a:gdLst>
                <a:gd name="T0" fmla="*/ 2 w 3"/>
                <a:gd name="T1" fmla="*/ 0 h 4"/>
                <a:gd name="T2" fmla="*/ 3 w 3"/>
                <a:gd name="T3" fmla="*/ 3 h 4"/>
                <a:gd name="T4" fmla="*/ 3 w 3"/>
                <a:gd name="T5" fmla="*/ 4 h 4"/>
                <a:gd name="T6" fmla="*/ 2 w 3"/>
                <a:gd name="T7" fmla="*/ 4 h 4"/>
                <a:gd name="T8" fmla="*/ 0 w 3"/>
                <a:gd name="T9" fmla="*/ 3 h 4"/>
                <a:gd name="T10" fmla="*/ 0 w 3"/>
                <a:gd name="T11" fmla="*/ 1 h 4"/>
                <a:gd name="T12" fmla="*/ 2 w 3"/>
                <a:gd name="T13" fmla="*/ 0 h 4"/>
                <a:gd name="T14" fmla="*/ 0 60000 65536"/>
                <a:gd name="T15" fmla="*/ 0 60000 65536"/>
                <a:gd name="T16" fmla="*/ 0 60000 65536"/>
                <a:gd name="T17" fmla="*/ 0 60000 65536"/>
                <a:gd name="T18" fmla="*/ 0 60000 65536"/>
                <a:gd name="T19" fmla="*/ 0 60000 65536"/>
                <a:gd name="T20" fmla="*/ 0 60000 65536"/>
                <a:gd name="T21" fmla="*/ 0 w 3"/>
                <a:gd name="T22" fmla="*/ 0 h 4"/>
                <a:gd name="T23" fmla="*/ 3 w 3"/>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4">
                  <a:moveTo>
                    <a:pt x="2" y="0"/>
                  </a:moveTo>
                  <a:lnTo>
                    <a:pt x="3" y="3"/>
                  </a:lnTo>
                  <a:lnTo>
                    <a:pt x="3" y="4"/>
                  </a:lnTo>
                  <a:lnTo>
                    <a:pt x="2" y="4"/>
                  </a:lnTo>
                  <a:lnTo>
                    <a:pt x="0" y="3"/>
                  </a:lnTo>
                  <a:lnTo>
                    <a:pt x="0"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355" name="Freeform 351"/>
            <p:cNvSpPr>
              <a:spLocks/>
            </p:cNvSpPr>
            <p:nvPr/>
          </p:nvSpPr>
          <p:spPr bwMode="auto">
            <a:xfrm>
              <a:off x="4646" y="2344"/>
              <a:ext cx="3" cy="3"/>
            </a:xfrm>
            <a:custGeom>
              <a:avLst/>
              <a:gdLst>
                <a:gd name="T0" fmla="*/ 3 w 3"/>
                <a:gd name="T1" fmla="*/ 0 h 3"/>
                <a:gd name="T2" fmla="*/ 2 w 3"/>
                <a:gd name="T3" fmla="*/ 0 h 3"/>
                <a:gd name="T4" fmla="*/ 0 w 3"/>
                <a:gd name="T5" fmla="*/ 0 h 3"/>
                <a:gd name="T6" fmla="*/ 0 w 3"/>
                <a:gd name="T7" fmla="*/ 2 h 3"/>
                <a:gd name="T8" fmla="*/ 2 w 3"/>
                <a:gd name="T9" fmla="*/ 2 h 3"/>
                <a:gd name="T10" fmla="*/ 2 w 3"/>
                <a:gd name="T11" fmla="*/ 3 h 3"/>
                <a:gd name="T12" fmla="*/ 3 w 3"/>
                <a:gd name="T13" fmla="*/ 3 h 3"/>
                <a:gd name="T14" fmla="*/ 2 w 3"/>
                <a:gd name="T15" fmla="*/ 2 h 3"/>
                <a:gd name="T16" fmla="*/ 3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3" y="0"/>
                  </a:moveTo>
                  <a:lnTo>
                    <a:pt x="2" y="0"/>
                  </a:lnTo>
                  <a:lnTo>
                    <a:pt x="0" y="0"/>
                  </a:lnTo>
                  <a:lnTo>
                    <a:pt x="0" y="2"/>
                  </a:lnTo>
                  <a:lnTo>
                    <a:pt x="2" y="2"/>
                  </a:lnTo>
                  <a:lnTo>
                    <a:pt x="2" y="3"/>
                  </a:lnTo>
                  <a:lnTo>
                    <a:pt x="3" y="3"/>
                  </a:lnTo>
                  <a:lnTo>
                    <a:pt x="2"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356" name="Freeform 352"/>
            <p:cNvSpPr>
              <a:spLocks/>
            </p:cNvSpPr>
            <p:nvPr/>
          </p:nvSpPr>
          <p:spPr bwMode="auto">
            <a:xfrm>
              <a:off x="4651" y="2344"/>
              <a:ext cx="1" cy="2"/>
            </a:xfrm>
            <a:custGeom>
              <a:avLst/>
              <a:gdLst>
                <a:gd name="T0" fmla="*/ 1 w 1"/>
                <a:gd name="T1" fmla="*/ 0 h 2"/>
                <a:gd name="T2" fmla="*/ 0 w 1"/>
                <a:gd name="T3" fmla="*/ 0 h 2"/>
                <a:gd name="T4" fmla="*/ 1 w 1"/>
                <a:gd name="T5" fmla="*/ 2 h 2"/>
                <a:gd name="T6" fmla="*/ 1 w 1"/>
                <a:gd name="T7" fmla="*/ 0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1" y="0"/>
                  </a:moveTo>
                  <a:lnTo>
                    <a:pt x="0" y="0"/>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57" name="Freeform 353"/>
            <p:cNvSpPr>
              <a:spLocks/>
            </p:cNvSpPr>
            <p:nvPr/>
          </p:nvSpPr>
          <p:spPr bwMode="auto">
            <a:xfrm>
              <a:off x="3280" y="2087"/>
              <a:ext cx="39" cy="24"/>
            </a:xfrm>
            <a:custGeom>
              <a:avLst/>
              <a:gdLst>
                <a:gd name="T0" fmla="*/ 28 w 39"/>
                <a:gd name="T1" fmla="*/ 6 h 24"/>
                <a:gd name="T2" fmla="*/ 37 w 39"/>
                <a:gd name="T3" fmla="*/ 0 h 24"/>
                <a:gd name="T4" fmla="*/ 39 w 39"/>
                <a:gd name="T5" fmla="*/ 0 h 24"/>
                <a:gd name="T6" fmla="*/ 37 w 39"/>
                <a:gd name="T7" fmla="*/ 3 h 24"/>
                <a:gd name="T8" fmla="*/ 36 w 39"/>
                <a:gd name="T9" fmla="*/ 6 h 24"/>
                <a:gd name="T10" fmla="*/ 33 w 39"/>
                <a:gd name="T11" fmla="*/ 7 h 24"/>
                <a:gd name="T12" fmla="*/ 30 w 39"/>
                <a:gd name="T13" fmla="*/ 12 h 24"/>
                <a:gd name="T14" fmla="*/ 30 w 39"/>
                <a:gd name="T15" fmla="*/ 13 h 24"/>
                <a:gd name="T16" fmla="*/ 28 w 39"/>
                <a:gd name="T17" fmla="*/ 16 h 24"/>
                <a:gd name="T18" fmla="*/ 25 w 39"/>
                <a:gd name="T19" fmla="*/ 16 h 24"/>
                <a:gd name="T20" fmla="*/ 21 w 39"/>
                <a:gd name="T21" fmla="*/ 21 h 24"/>
                <a:gd name="T22" fmla="*/ 16 w 39"/>
                <a:gd name="T23" fmla="*/ 21 h 24"/>
                <a:gd name="T24" fmla="*/ 13 w 39"/>
                <a:gd name="T25" fmla="*/ 24 h 24"/>
                <a:gd name="T26" fmla="*/ 7 w 39"/>
                <a:gd name="T27" fmla="*/ 22 h 24"/>
                <a:gd name="T28" fmla="*/ 4 w 39"/>
                <a:gd name="T29" fmla="*/ 21 h 24"/>
                <a:gd name="T30" fmla="*/ 0 w 39"/>
                <a:gd name="T31" fmla="*/ 15 h 24"/>
                <a:gd name="T32" fmla="*/ 12 w 39"/>
                <a:gd name="T33" fmla="*/ 10 h 24"/>
                <a:gd name="T34" fmla="*/ 12 w 39"/>
                <a:gd name="T35" fmla="*/ 7 h 24"/>
                <a:gd name="T36" fmla="*/ 13 w 39"/>
                <a:gd name="T37" fmla="*/ 9 h 24"/>
                <a:gd name="T38" fmla="*/ 28 w 39"/>
                <a:gd name="T39" fmla="*/ 6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9"/>
                <a:gd name="T61" fmla="*/ 0 h 24"/>
                <a:gd name="T62" fmla="*/ 39 w 39"/>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9" h="24">
                  <a:moveTo>
                    <a:pt x="28" y="6"/>
                  </a:moveTo>
                  <a:lnTo>
                    <a:pt x="37" y="0"/>
                  </a:lnTo>
                  <a:lnTo>
                    <a:pt x="39" y="0"/>
                  </a:lnTo>
                  <a:lnTo>
                    <a:pt x="37" y="3"/>
                  </a:lnTo>
                  <a:lnTo>
                    <a:pt x="36" y="6"/>
                  </a:lnTo>
                  <a:lnTo>
                    <a:pt x="33" y="7"/>
                  </a:lnTo>
                  <a:lnTo>
                    <a:pt x="30" y="12"/>
                  </a:lnTo>
                  <a:lnTo>
                    <a:pt x="30" y="13"/>
                  </a:lnTo>
                  <a:lnTo>
                    <a:pt x="28" y="16"/>
                  </a:lnTo>
                  <a:lnTo>
                    <a:pt x="25" y="16"/>
                  </a:lnTo>
                  <a:lnTo>
                    <a:pt x="21" y="21"/>
                  </a:lnTo>
                  <a:lnTo>
                    <a:pt x="16" y="21"/>
                  </a:lnTo>
                  <a:lnTo>
                    <a:pt x="13" y="24"/>
                  </a:lnTo>
                  <a:lnTo>
                    <a:pt x="7" y="22"/>
                  </a:lnTo>
                  <a:lnTo>
                    <a:pt x="4" y="21"/>
                  </a:lnTo>
                  <a:lnTo>
                    <a:pt x="0" y="15"/>
                  </a:lnTo>
                  <a:lnTo>
                    <a:pt x="12" y="10"/>
                  </a:lnTo>
                  <a:lnTo>
                    <a:pt x="12" y="7"/>
                  </a:lnTo>
                  <a:lnTo>
                    <a:pt x="13" y="9"/>
                  </a:lnTo>
                  <a:lnTo>
                    <a:pt x="28" y="6"/>
                  </a:lnTo>
                  <a:close/>
                </a:path>
              </a:pathLst>
            </a:custGeom>
            <a:grpFill/>
            <a:ln w="1905">
              <a:noFill/>
              <a:round/>
              <a:headEnd/>
              <a:tailEnd/>
            </a:ln>
          </p:spPr>
          <p:txBody>
            <a:bodyPr/>
            <a:lstStyle/>
            <a:p>
              <a:endParaRPr lang="en-GB">
                <a:solidFill>
                  <a:srgbClr val="000000"/>
                </a:solidFill>
                <a:latin typeface="Arial"/>
              </a:endParaRPr>
            </a:p>
          </p:txBody>
        </p:sp>
        <p:sp>
          <p:nvSpPr>
            <p:cNvPr id="358" name="Freeform 354"/>
            <p:cNvSpPr>
              <a:spLocks/>
            </p:cNvSpPr>
            <p:nvPr/>
          </p:nvSpPr>
          <p:spPr bwMode="auto">
            <a:xfrm>
              <a:off x="4560" y="2383"/>
              <a:ext cx="37" cy="34"/>
            </a:xfrm>
            <a:custGeom>
              <a:avLst/>
              <a:gdLst>
                <a:gd name="T0" fmla="*/ 29 w 37"/>
                <a:gd name="T1" fmla="*/ 1 h 34"/>
                <a:gd name="T2" fmla="*/ 29 w 37"/>
                <a:gd name="T3" fmla="*/ 0 h 34"/>
                <a:gd name="T4" fmla="*/ 31 w 37"/>
                <a:gd name="T5" fmla="*/ 0 h 34"/>
                <a:gd name="T6" fmla="*/ 32 w 37"/>
                <a:gd name="T7" fmla="*/ 1 h 34"/>
                <a:gd name="T8" fmla="*/ 37 w 37"/>
                <a:gd name="T9" fmla="*/ 1 h 34"/>
                <a:gd name="T10" fmla="*/ 37 w 37"/>
                <a:gd name="T11" fmla="*/ 7 h 34"/>
                <a:gd name="T12" fmla="*/ 34 w 37"/>
                <a:gd name="T13" fmla="*/ 10 h 34"/>
                <a:gd name="T14" fmla="*/ 29 w 37"/>
                <a:gd name="T15" fmla="*/ 24 h 34"/>
                <a:gd name="T16" fmla="*/ 22 w 37"/>
                <a:gd name="T17" fmla="*/ 30 h 34"/>
                <a:gd name="T18" fmla="*/ 19 w 37"/>
                <a:gd name="T19" fmla="*/ 30 h 34"/>
                <a:gd name="T20" fmla="*/ 16 w 37"/>
                <a:gd name="T21" fmla="*/ 34 h 34"/>
                <a:gd name="T22" fmla="*/ 14 w 37"/>
                <a:gd name="T23" fmla="*/ 33 h 34"/>
                <a:gd name="T24" fmla="*/ 13 w 37"/>
                <a:gd name="T25" fmla="*/ 33 h 34"/>
                <a:gd name="T26" fmla="*/ 2 w 37"/>
                <a:gd name="T27" fmla="*/ 30 h 34"/>
                <a:gd name="T28" fmla="*/ 0 w 37"/>
                <a:gd name="T29" fmla="*/ 25 h 34"/>
                <a:gd name="T30" fmla="*/ 0 w 37"/>
                <a:gd name="T31" fmla="*/ 15 h 34"/>
                <a:gd name="T32" fmla="*/ 7 w 37"/>
                <a:gd name="T33" fmla="*/ 6 h 34"/>
                <a:gd name="T34" fmla="*/ 8 w 37"/>
                <a:gd name="T35" fmla="*/ 6 h 34"/>
                <a:gd name="T36" fmla="*/ 13 w 37"/>
                <a:gd name="T37" fmla="*/ 3 h 34"/>
                <a:gd name="T38" fmla="*/ 22 w 37"/>
                <a:gd name="T39" fmla="*/ 1 h 34"/>
                <a:gd name="T40" fmla="*/ 25 w 37"/>
                <a:gd name="T41" fmla="*/ 0 h 34"/>
                <a:gd name="T42" fmla="*/ 29 w 37"/>
                <a:gd name="T43" fmla="*/ 1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7"/>
                <a:gd name="T67" fmla="*/ 0 h 34"/>
                <a:gd name="T68" fmla="*/ 37 w 37"/>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7" h="34">
                  <a:moveTo>
                    <a:pt x="29" y="1"/>
                  </a:moveTo>
                  <a:lnTo>
                    <a:pt x="29" y="0"/>
                  </a:lnTo>
                  <a:lnTo>
                    <a:pt x="31" y="0"/>
                  </a:lnTo>
                  <a:lnTo>
                    <a:pt x="32" y="1"/>
                  </a:lnTo>
                  <a:lnTo>
                    <a:pt x="37" y="1"/>
                  </a:lnTo>
                  <a:lnTo>
                    <a:pt x="37" y="7"/>
                  </a:lnTo>
                  <a:lnTo>
                    <a:pt x="34" y="10"/>
                  </a:lnTo>
                  <a:lnTo>
                    <a:pt x="29" y="24"/>
                  </a:lnTo>
                  <a:lnTo>
                    <a:pt x="22" y="30"/>
                  </a:lnTo>
                  <a:lnTo>
                    <a:pt x="19" y="30"/>
                  </a:lnTo>
                  <a:lnTo>
                    <a:pt x="16" y="34"/>
                  </a:lnTo>
                  <a:lnTo>
                    <a:pt x="14" y="33"/>
                  </a:lnTo>
                  <a:lnTo>
                    <a:pt x="13" y="33"/>
                  </a:lnTo>
                  <a:lnTo>
                    <a:pt x="2" y="30"/>
                  </a:lnTo>
                  <a:lnTo>
                    <a:pt x="0" y="25"/>
                  </a:lnTo>
                  <a:lnTo>
                    <a:pt x="0" y="15"/>
                  </a:lnTo>
                  <a:lnTo>
                    <a:pt x="7" y="6"/>
                  </a:lnTo>
                  <a:lnTo>
                    <a:pt x="8" y="6"/>
                  </a:lnTo>
                  <a:lnTo>
                    <a:pt x="13" y="3"/>
                  </a:lnTo>
                  <a:lnTo>
                    <a:pt x="22" y="1"/>
                  </a:lnTo>
                  <a:lnTo>
                    <a:pt x="25" y="0"/>
                  </a:lnTo>
                  <a:lnTo>
                    <a:pt x="29" y="1"/>
                  </a:lnTo>
                  <a:close/>
                </a:path>
              </a:pathLst>
            </a:custGeom>
            <a:grpFill/>
            <a:ln w="1905">
              <a:noFill/>
              <a:round/>
              <a:headEnd/>
              <a:tailEnd/>
            </a:ln>
          </p:spPr>
          <p:txBody>
            <a:bodyPr/>
            <a:lstStyle/>
            <a:p>
              <a:endParaRPr lang="en-GB">
                <a:solidFill>
                  <a:srgbClr val="000000"/>
                </a:solidFill>
                <a:latin typeface="Arial"/>
              </a:endParaRPr>
            </a:p>
          </p:txBody>
        </p:sp>
        <p:sp>
          <p:nvSpPr>
            <p:cNvPr id="359" name="Freeform 355"/>
            <p:cNvSpPr>
              <a:spLocks/>
            </p:cNvSpPr>
            <p:nvPr/>
          </p:nvSpPr>
          <p:spPr bwMode="auto">
            <a:xfrm>
              <a:off x="2456" y="2229"/>
              <a:ext cx="11" cy="10"/>
            </a:xfrm>
            <a:custGeom>
              <a:avLst/>
              <a:gdLst>
                <a:gd name="T0" fmla="*/ 11 w 11"/>
                <a:gd name="T1" fmla="*/ 0 h 10"/>
                <a:gd name="T2" fmla="*/ 9 w 11"/>
                <a:gd name="T3" fmla="*/ 0 h 10"/>
                <a:gd name="T4" fmla="*/ 3 w 11"/>
                <a:gd name="T5" fmla="*/ 3 h 10"/>
                <a:gd name="T6" fmla="*/ 0 w 11"/>
                <a:gd name="T7" fmla="*/ 4 h 10"/>
                <a:gd name="T8" fmla="*/ 0 w 11"/>
                <a:gd name="T9" fmla="*/ 7 h 10"/>
                <a:gd name="T10" fmla="*/ 3 w 11"/>
                <a:gd name="T11" fmla="*/ 10 h 10"/>
                <a:gd name="T12" fmla="*/ 6 w 11"/>
                <a:gd name="T13" fmla="*/ 9 h 10"/>
                <a:gd name="T14" fmla="*/ 8 w 11"/>
                <a:gd name="T15" fmla="*/ 4 h 10"/>
                <a:gd name="T16" fmla="*/ 11 w 11"/>
                <a:gd name="T17" fmla="*/ 1 h 10"/>
                <a:gd name="T18" fmla="*/ 11 w 11"/>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10"/>
                <a:gd name="T32" fmla="*/ 11 w 11"/>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10">
                  <a:moveTo>
                    <a:pt x="11" y="0"/>
                  </a:moveTo>
                  <a:lnTo>
                    <a:pt x="9" y="0"/>
                  </a:lnTo>
                  <a:lnTo>
                    <a:pt x="3" y="3"/>
                  </a:lnTo>
                  <a:lnTo>
                    <a:pt x="0" y="4"/>
                  </a:lnTo>
                  <a:lnTo>
                    <a:pt x="0" y="7"/>
                  </a:lnTo>
                  <a:lnTo>
                    <a:pt x="3" y="10"/>
                  </a:lnTo>
                  <a:lnTo>
                    <a:pt x="6" y="9"/>
                  </a:lnTo>
                  <a:lnTo>
                    <a:pt x="8" y="4"/>
                  </a:lnTo>
                  <a:lnTo>
                    <a:pt x="11" y="1"/>
                  </a:lnTo>
                  <a:lnTo>
                    <a:pt x="11" y="0"/>
                  </a:lnTo>
                  <a:close/>
                </a:path>
              </a:pathLst>
            </a:custGeom>
            <a:grpFill/>
            <a:ln w="1905">
              <a:noFill/>
              <a:round/>
              <a:headEnd/>
              <a:tailEnd/>
            </a:ln>
          </p:spPr>
          <p:txBody>
            <a:bodyPr/>
            <a:lstStyle/>
            <a:p>
              <a:endParaRPr lang="en-GB">
                <a:solidFill>
                  <a:srgbClr val="000000"/>
                </a:solidFill>
                <a:latin typeface="Arial"/>
              </a:endParaRPr>
            </a:p>
          </p:txBody>
        </p:sp>
        <p:sp>
          <p:nvSpPr>
            <p:cNvPr id="360" name="Freeform 356"/>
            <p:cNvSpPr>
              <a:spLocks/>
            </p:cNvSpPr>
            <p:nvPr/>
          </p:nvSpPr>
          <p:spPr bwMode="auto">
            <a:xfrm>
              <a:off x="2474" y="2236"/>
              <a:ext cx="6" cy="8"/>
            </a:xfrm>
            <a:custGeom>
              <a:avLst/>
              <a:gdLst>
                <a:gd name="T0" fmla="*/ 2 w 6"/>
                <a:gd name="T1" fmla="*/ 0 h 8"/>
                <a:gd name="T2" fmla="*/ 0 w 6"/>
                <a:gd name="T3" fmla="*/ 3 h 8"/>
                <a:gd name="T4" fmla="*/ 0 w 6"/>
                <a:gd name="T5" fmla="*/ 8 h 8"/>
                <a:gd name="T6" fmla="*/ 3 w 6"/>
                <a:gd name="T7" fmla="*/ 8 h 8"/>
                <a:gd name="T8" fmla="*/ 5 w 6"/>
                <a:gd name="T9" fmla="*/ 8 h 8"/>
                <a:gd name="T10" fmla="*/ 6 w 6"/>
                <a:gd name="T11" fmla="*/ 6 h 8"/>
                <a:gd name="T12" fmla="*/ 6 w 6"/>
                <a:gd name="T13" fmla="*/ 5 h 8"/>
                <a:gd name="T14" fmla="*/ 6 w 6"/>
                <a:gd name="T15" fmla="*/ 2 h 8"/>
                <a:gd name="T16" fmla="*/ 2 w 6"/>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2" y="0"/>
                  </a:moveTo>
                  <a:lnTo>
                    <a:pt x="0" y="3"/>
                  </a:lnTo>
                  <a:lnTo>
                    <a:pt x="0" y="8"/>
                  </a:lnTo>
                  <a:lnTo>
                    <a:pt x="3" y="8"/>
                  </a:lnTo>
                  <a:lnTo>
                    <a:pt x="5" y="8"/>
                  </a:lnTo>
                  <a:lnTo>
                    <a:pt x="6" y="6"/>
                  </a:lnTo>
                  <a:lnTo>
                    <a:pt x="6" y="5"/>
                  </a:lnTo>
                  <a:lnTo>
                    <a:pt x="6" y="2"/>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361" name="Freeform 357"/>
            <p:cNvSpPr>
              <a:spLocks/>
            </p:cNvSpPr>
            <p:nvPr/>
          </p:nvSpPr>
          <p:spPr bwMode="auto">
            <a:xfrm>
              <a:off x="2497" y="2226"/>
              <a:ext cx="9" cy="12"/>
            </a:xfrm>
            <a:custGeom>
              <a:avLst/>
              <a:gdLst>
                <a:gd name="T0" fmla="*/ 9 w 9"/>
                <a:gd name="T1" fmla="*/ 0 h 12"/>
                <a:gd name="T2" fmla="*/ 7 w 9"/>
                <a:gd name="T3" fmla="*/ 0 h 12"/>
                <a:gd name="T4" fmla="*/ 3 w 9"/>
                <a:gd name="T5" fmla="*/ 9 h 12"/>
                <a:gd name="T6" fmla="*/ 3 w 9"/>
                <a:gd name="T7" fmla="*/ 10 h 12"/>
                <a:gd name="T8" fmla="*/ 0 w 9"/>
                <a:gd name="T9" fmla="*/ 12 h 12"/>
                <a:gd name="T10" fmla="*/ 6 w 9"/>
                <a:gd name="T11" fmla="*/ 9 h 12"/>
                <a:gd name="T12" fmla="*/ 9 w 9"/>
                <a:gd name="T13" fmla="*/ 7 h 12"/>
                <a:gd name="T14" fmla="*/ 9 w 9"/>
                <a:gd name="T15" fmla="*/ 4 h 12"/>
                <a:gd name="T16" fmla="*/ 9 w 9"/>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2"/>
                <a:gd name="T29" fmla="*/ 9 w 9"/>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2">
                  <a:moveTo>
                    <a:pt x="9" y="0"/>
                  </a:moveTo>
                  <a:lnTo>
                    <a:pt x="7" y="0"/>
                  </a:lnTo>
                  <a:lnTo>
                    <a:pt x="3" y="9"/>
                  </a:lnTo>
                  <a:lnTo>
                    <a:pt x="3" y="10"/>
                  </a:lnTo>
                  <a:lnTo>
                    <a:pt x="0" y="12"/>
                  </a:lnTo>
                  <a:lnTo>
                    <a:pt x="6" y="9"/>
                  </a:lnTo>
                  <a:lnTo>
                    <a:pt x="9" y="7"/>
                  </a:lnTo>
                  <a:lnTo>
                    <a:pt x="9" y="4"/>
                  </a:lnTo>
                  <a:lnTo>
                    <a:pt x="9" y="0"/>
                  </a:lnTo>
                  <a:close/>
                </a:path>
              </a:pathLst>
            </a:custGeom>
            <a:grpFill/>
            <a:ln w="1905">
              <a:noFill/>
              <a:round/>
              <a:headEnd/>
              <a:tailEnd/>
            </a:ln>
          </p:spPr>
          <p:txBody>
            <a:bodyPr/>
            <a:lstStyle/>
            <a:p>
              <a:endParaRPr lang="en-GB">
                <a:solidFill>
                  <a:srgbClr val="000000"/>
                </a:solidFill>
                <a:latin typeface="Arial"/>
              </a:endParaRPr>
            </a:p>
          </p:txBody>
        </p:sp>
        <p:sp>
          <p:nvSpPr>
            <p:cNvPr id="362" name="Freeform 358"/>
            <p:cNvSpPr>
              <a:spLocks/>
            </p:cNvSpPr>
            <p:nvPr/>
          </p:nvSpPr>
          <p:spPr bwMode="auto">
            <a:xfrm>
              <a:off x="2507" y="2217"/>
              <a:ext cx="6" cy="6"/>
            </a:xfrm>
            <a:custGeom>
              <a:avLst/>
              <a:gdLst>
                <a:gd name="T0" fmla="*/ 6 w 6"/>
                <a:gd name="T1" fmla="*/ 0 h 6"/>
                <a:gd name="T2" fmla="*/ 5 w 6"/>
                <a:gd name="T3" fmla="*/ 0 h 6"/>
                <a:gd name="T4" fmla="*/ 5 w 6"/>
                <a:gd name="T5" fmla="*/ 1 h 6"/>
                <a:gd name="T6" fmla="*/ 2 w 6"/>
                <a:gd name="T7" fmla="*/ 3 h 6"/>
                <a:gd name="T8" fmla="*/ 0 w 6"/>
                <a:gd name="T9" fmla="*/ 4 h 6"/>
                <a:gd name="T10" fmla="*/ 0 w 6"/>
                <a:gd name="T11" fmla="*/ 6 h 6"/>
                <a:gd name="T12" fmla="*/ 3 w 6"/>
                <a:gd name="T13" fmla="*/ 4 h 6"/>
                <a:gd name="T14" fmla="*/ 5 w 6"/>
                <a:gd name="T15" fmla="*/ 4 h 6"/>
                <a:gd name="T16" fmla="*/ 6 w 6"/>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6" y="0"/>
                  </a:moveTo>
                  <a:lnTo>
                    <a:pt x="5" y="0"/>
                  </a:lnTo>
                  <a:lnTo>
                    <a:pt x="5" y="1"/>
                  </a:lnTo>
                  <a:lnTo>
                    <a:pt x="2" y="3"/>
                  </a:lnTo>
                  <a:lnTo>
                    <a:pt x="0" y="4"/>
                  </a:lnTo>
                  <a:lnTo>
                    <a:pt x="0" y="6"/>
                  </a:lnTo>
                  <a:lnTo>
                    <a:pt x="3" y="4"/>
                  </a:lnTo>
                  <a:lnTo>
                    <a:pt x="5" y="4"/>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363" name="Freeform 359"/>
            <p:cNvSpPr>
              <a:spLocks/>
            </p:cNvSpPr>
            <p:nvPr/>
          </p:nvSpPr>
          <p:spPr bwMode="auto">
            <a:xfrm>
              <a:off x="2859" y="2696"/>
              <a:ext cx="2" cy="3"/>
            </a:xfrm>
            <a:custGeom>
              <a:avLst/>
              <a:gdLst>
                <a:gd name="T0" fmla="*/ 2 w 2"/>
                <a:gd name="T1" fmla="*/ 0 h 3"/>
                <a:gd name="T2" fmla="*/ 2 w 2"/>
                <a:gd name="T3" fmla="*/ 1 h 3"/>
                <a:gd name="T4" fmla="*/ 2 w 2"/>
                <a:gd name="T5" fmla="*/ 3 h 3"/>
                <a:gd name="T6" fmla="*/ 0 w 2"/>
                <a:gd name="T7" fmla="*/ 3 h 3"/>
                <a:gd name="T8" fmla="*/ 0 w 2"/>
                <a:gd name="T9" fmla="*/ 0 h 3"/>
                <a:gd name="T10" fmla="*/ 2 w 2"/>
                <a:gd name="T11" fmla="*/ 0 h 3"/>
                <a:gd name="T12" fmla="*/ 0 60000 65536"/>
                <a:gd name="T13" fmla="*/ 0 60000 65536"/>
                <a:gd name="T14" fmla="*/ 0 60000 65536"/>
                <a:gd name="T15" fmla="*/ 0 60000 65536"/>
                <a:gd name="T16" fmla="*/ 0 60000 65536"/>
                <a:gd name="T17" fmla="*/ 0 60000 65536"/>
                <a:gd name="T18" fmla="*/ 0 w 2"/>
                <a:gd name="T19" fmla="*/ 0 h 3"/>
                <a:gd name="T20" fmla="*/ 2 w 2"/>
                <a:gd name="T21" fmla="*/ 3 h 3"/>
              </a:gdLst>
              <a:ahLst/>
              <a:cxnLst>
                <a:cxn ang="T12">
                  <a:pos x="T0" y="T1"/>
                </a:cxn>
                <a:cxn ang="T13">
                  <a:pos x="T2" y="T3"/>
                </a:cxn>
                <a:cxn ang="T14">
                  <a:pos x="T4" y="T5"/>
                </a:cxn>
                <a:cxn ang="T15">
                  <a:pos x="T6" y="T7"/>
                </a:cxn>
                <a:cxn ang="T16">
                  <a:pos x="T8" y="T9"/>
                </a:cxn>
                <a:cxn ang="T17">
                  <a:pos x="T10" y="T11"/>
                </a:cxn>
              </a:cxnLst>
              <a:rect l="T18" t="T19" r="T20" b="T21"/>
              <a:pathLst>
                <a:path w="2" h="3">
                  <a:moveTo>
                    <a:pt x="2" y="0"/>
                  </a:moveTo>
                  <a:lnTo>
                    <a:pt x="2" y="1"/>
                  </a:lnTo>
                  <a:lnTo>
                    <a:pt x="2" y="3"/>
                  </a:lnTo>
                  <a:lnTo>
                    <a:pt x="0" y="3"/>
                  </a:lnTo>
                  <a:lnTo>
                    <a:pt x="0"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364" name="Freeform 360"/>
            <p:cNvSpPr>
              <a:spLocks/>
            </p:cNvSpPr>
            <p:nvPr/>
          </p:nvSpPr>
          <p:spPr bwMode="auto">
            <a:xfrm>
              <a:off x="2846" y="2717"/>
              <a:ext cx="4" cy="6"/>
            </a:xfrm>
            <a:custGeom>
              <a:avLst/>
              <a:gdLst>
                <a:gd name="T0" fmla="*/ 3 w 4"/>
                <a:gd name="T1" fmla="*/ 0 h 6"/>
                <a:gd name="T2" fmla="*/ 4 w 4"/>
                <a:gd name="T3" fmla="*/ 1 h 6"/>
                <a:gd name="T4" fmla="*/ 4 w 4"/>
                <a:gd name="T5" fmla="*/ 3 h 6"/>
                <a:gd name="T6" fmla="*/ 3 w 4"/>
                <a:gd name="T7" fmla="*/ 6 h 6"/>
                <a:gd name="T8" fmla="*/ 1 w 4"/>
                <a:gd name="T9" fmla="*/ 6 h 6"/>
                <a:gd name="T10" fmla="*/ 0 w 4"/>
                <a:gd name="T11" fmla="*/ 6 h 6"/>
                <a:gd name="T12" fmla="*/ 0 w 4"/>
                <a:gd name="T13" fmla="*/ 3 h 6"/>
                <a:gd name="T14" fmla="*/ 0 w 4"/>
                <a:gd name="T15" fmla="*/ 1 h 6"/>
                <a:gd name="T16" fmla="*/ 1 w 4"/>
                <a:gd name="T17" fmla="*/ 1 h 6"/>
                <a:gd name="T18" fmla="*/ 3 w 4"/>
                <a:gd name="T19" fmla="*/ 0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6"/>
                <a:gd name="T32" fmla="*/ 4 w 4"/>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6">
                  <a:moveTo>
                    <a:pt x="3" y="0"/>
                  </a:moveTo>
                  <a:lnTo>
                    <a:pt x="4" y="1"/>
                  </a:lnTo>
                  <a:lnTo>
                    <a:pt x="4" y="3"/>
                  </a:lnTo>
                  <a:lnTo>
                    <a:pt x="3" y="6"/>
                  </a:lnTo>
                  <a:lnTo>
                    <a:pt x="1" y="6"/>
                  </a:lnTo>
                  <a:lnTo>
                    <a:pt x="0" y="6"/>
                  </a:lnTo>
                  <a:lnTo>
                    <a:pt x="0" y="3"/>
                  </a:lnTo>
                  <a:lnTo>
                    <a:pt x="0" y="1"/>
                  </a:lnTo>
                  <a:lnTo>
                    <a:pt x="1"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365" name="Freeform 361"/>
            <p:cNvSpPr>
              <a:spLocks/>
            </p:cNvSpPr>
            <p:nvPr/>
          </p:nvSpPr>
          <p:spPr bwMode="auto">
            <a:xfrm>
              <a:off x="1546" y="1368"/>
              <a:ext cx="11" cy="8"/>
            </a:xfrm>
            <a:custGeom>
              <a:avLst/>
              <a:gdLst>
                <a:gd name="T0" fmla="*/ 0 w 11"/>
                <a:gd name="T1" fmla="*/ 0 h 8"/>
                <a:gd name="T2" fmla="*/ 2 w 11"/>
                <a:gd name="T3" fmla="*/ 0 h 8"/>
                <a:gd name="T4" fmla="*/ 5 w 11"/>
                <a:gd name="T5" fmla="*/ 2 h 8"/>
                <a:gd name="T6" fmla="*/ 8 w 11"/>
                <a:gd name="T7" fmla="*/ 2 h 8"/>
                <a:gd name="T8" fmla="*/ 11 w 11"/>
                <a:gd name="T9" fmla="*/ 5 h 8"/>
                <a:gd name="T10" fmla="*/ 11 w 11"/>
                <a:gd name="T11" fmla="*/ 8 h 8"/>
                <a:gd name="T12" fmla="*/ 8 w 11"/>
                <a:gd name="T13" fmla="*/ 8 h 8"/>
                <a:gd name="T14" fmla="*/ 5 w 11"/>
                <a:gd name="T15" fmla="*/ 6 h 8"/>
                <a:gd name="T16" fmla="*/ 2 w 11"/>
                <a:gd name="T17" fmla="*/ 5 h 8"/>
                <a:gd name="T18" fmla="*/ 0 w 11"/>
                <a:gd name="T19" fmla="*/ 2 h 8"/>
                <a:gd name="T20" fmla="*/ 0 w 11"/>
                <a:gd name="T21" fmla="*/ 0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
                <a:gd name="T34" fmla="*/ 0 h 8"/>
                <a:gd name="T35" fmla="*/ 11 w 11"/>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 h="8">
                  <a:moveTo>
                    <a:pt x="0" y="0"/>
                  </a:moveTo>
                  <a:lnTo>
                    <a:pt x="2" y="0"/>
                  </a:lnTo>
                  <a:lnTo>
                    <a:pt x="5" y="2"/>
                  </a:lnTo>
                  <a:lnTo>
                    <a:pt x="8" y="2"/>
                  </a:lnTo>
                  <a:lnTo>
                    <a:pt x="11" y="5"/>
                  </a:lnTo>
                  <a:lnTo>
                    <a:pt x="11" y="8"/>
                  </a:lnTo>
                  <a:lnTo>
                    <a:pt x="8" y="8"/>
                  </a:lnTo>
                  <a:lnTo>
                    <a:pt x="5" y="6"/>
                  </a:lnTo>
                  <a:lnTo>
                    <a:pt x="2"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66" name="Freeform 362"/>
            <p:cNvSpPr>
              <a:spLocks/>
            </p:cNvSpPr>
            <p:nvPr/>
          </p:nvSpPr>
          <p:spPr bwMode="auto">
            <a:xfrm>
              <a:off x="2979" y="1877"/>
              <a:ext cx="6" cy="6"/>
            </a:xfrm>
            <a:custGeom>
              <a:avLst/>
              <a:gdLst>
                <a:gd name="T0" fmla="*/ 1 w 6"/>
                <a:gd name="T1" fmla="*/ 0 h 6"/>
                <a:gd name="T2" fmla="*/ 3 w 6"/>
                <a:gd name="T3" fmla="*/ 3 h 6"/>
                <a:gd name="T4" fmla="*/ 4 w 6"/>
                <a:gd name="T5" fmla="*/ 4 h 6"/>
                <a:gd name="T6" fmla="*/ 6 w 6"/>
                <a:gd name="T7" fmla="*/ 6 h 6"/>
                <a:gd name="T8" fmla="*/ 3 w 6"/>
                <a:gd name="T9" fmla="*/ 4 h 6"/>
                <a:gd name="T10" fmla="*/ 1 w 6"/>
                <a:gd name="T11" fmla="*/ 4 h 6"/>
                <a:gd name="T12" fmla="*/ 0 w 6"/>
                <a:gd name="T13" fmla="*/ 4 h 6"/>
                <a:gd name="T14" fmla="*/ 1 w 6"/>
                <a:gd name="T15" fmla="*/ 2 h 6"/>
                <a:gd name="T16" fmla="*/ 1 w 6"/>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1" y="0"/>
                  </a:moveTo>
                  <a:lnTo>
                    <a:pt x="3" y="3"/>
                  </a:lnTo>
                  <a:lnTo>
                    <a:pt x="4" y="4"/>
                  </a:lnTo>
                  <a:lnTo>
                    <a:pt x="6" y="6"/>
                  </a:lnTo>
                  <a:lnTo>
                    <a:pt x="3" y="4"/>
                  </a:lnTo>
                  <a:lnTo>
                    <a:pt x="1" y="4"/>
                  </a:lnTo>
                  <a:lnTo>
                    <a:pt x="0" y="4"/>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67" name="Freeform 363"/>
            <p:cNvSpPr>
              <a:spLocks/>
            </p:cNvSpPr>
            <p:nvPr/>
          </p:nvSpPr>
          <p:spPr bwMode="auto">
            <a:xfrm>
              <a:off x="2976" y="1879"/>
              <a:ext cx="3" cy="11"/>
            </a:xfrm>
            <a:custGeom>
              <a:avLst/>
              <a:gdLst>
                <a:gd name="T0" fmla="*/ 1 w 3"/>
                <a:gd name="T1" fmla="*/ 0 h 11"/>
                <a:gd name="T2" fmla="*/ 1 w 3"/>
                <a:gd name="T3" fmla="*/ 1 h 11"/>
                <a:gd name="T4" fmla="*/ 3 w 3"/>
                <a:gd name="T5" fmla="*/ 11 h 11"/>
                <a:gd name="T6" fmla="*/ 0 w 3"/>
                <a:gd name="T7" fmla="*/ 7 h 11"/>
                <a:gd name="T8" fmla="*/ 0 w 3"/>
                <a:gd name="T9" fmla="*/ 5 h 11"/>
                <a:gd name="T10" fmla="*/ 1 w 3"/>
                <a:gd name="T11" fmla="*/ 4 h 11"/>
                <a:gd name="T12" fmla="*/ 1 w 3"/>
                <a:gd name="T13" fmla="*/ 2 h 11"/>
                <a:gd name="T14" fmla="*/ 1 w 3"/>
                <a:gd name="T15" fmla="*/ 0 h 11"/>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11"/>
                <a:gd name="T26" fmla="*/ 3 w 3"/>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11">
                  <a:moveTo>
                    <a:pt x="1" y="0"/>
                  </a:moveTo>
                  <a:lnTo>
                    <a:pt x="1" y="1"/>
                  </a:lnTo>
                  <a:lnTo>
                    <a:pt x="3" y="11"/>
                  </a:lnTo>
                  <a:lnTo>
                    <a:pt x="0" y="7"/>
                  </a:lnTo>
                  <a:lnTo>
                    <a:pt x="0" y="5"/>
                  </a:lnTo>
                  <a:lnTo>
                    <a:pt x="1" y="4"/>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68" name="Freeform 364"/>
            <p:cNvSpPr>
              <a:spLocks/>
            </p:cNvSpPr>
            <p:nvPr/>
          </p:nvSpPr>
          <p:spPr bwMode="auto">
            <a:xfrm>
              <a:off x="3012" y="1920"/>
              <a:ext cx="7" cy="2"/>
            </a:xfrm>
            <a:custGeom>
              <a:avLst/>
              <a:gdLst>
                <a:gd name="T0" fmla="*/ 0 w 7"/>
                <a:gd name="T1" fmla="*/ 0 h 2"/>
                <a:gd name="T2" fmla="*/ 1 w 7"/>
                <a:gd name="T3" fmla="*/ 0 h 2"/>
                <a:gd name="T4" fmla="*/ 7 w 7"/>
                <a:gd name="T5" fmla="*/ 2 h 2"/>
                <a:gd name="T6" fmla="*/ 1 w 7"/>
                <a:gd name="T7" fmla="*/ 2 h 2"/>
                <a:gd name="T8" fmla="*/ 0 w 7"/>
                <a:gd name="T9" fmla="*/ 0 h 2"/>
                <a:gd name="T10" fmla="*/ 0 60000 65536"/>
                <a:gd name="T11" fmla="*/ 0 60000 65536"/>
                <a:gd name="T12" fmla="*/ 0 60000 65536"/>
                <a:gd name="T13" fmla="*/ 0 60000 65536"/>
                <a:gd name="T14" fmla="*/ 0 60000 65536"/>
                <a:gd name="T15" fmla="*/ 0 w 7"/>
                <a:gd name="T16" fmla="*/ 0 h 2"/>
                <a:gd name="T17" fmla="*/ 7 w 7"/>
                <a:gd name="T18" fmla="*/ 2 h 2"/>
              </a:gdLst>
              <a:ahLst/>
              <a:cxnLst>
                <a:cxn ang="T10">
                  <a:pos x="T0" y="T1"/>
                </a:cxn>
                <a:cxn ang="T11">
                  <a:pos x="T2" y="T3"/>
                </a:cxn>
                <a:cxn ang="T12">
                  <a:pos x="T4" y="T5"/>
                </a:cxn>
                <a:cxn ang="T13">
                  <a:pos x="T6" y="T7"/>
                </a:cxn>
                <a:cxn ang="T14">
                  <a:pos x="T8" y="T9"/>
                </a:cxn>
              </a:cxnLst>
              <a:rect l="T15" t="T16" r="T17" b="T18"/>
              <a:pathLst>
                <a:path w="7" h="2">
                  <a:moveTo>
                    <a:pt x="0" y="0"/>
                  </a:moveTo>
                  <a:lnTo>
                    <a:pt x="1" y="0"/>
                  </a:lnTo>
                  <a:lnTo>
                    <a:pt x="7" y="2"/>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69" name="Freeform 365"/>
            <p:cNvSpPr>
              <a:spLocks/>
            </p:cNvSpPr>
            <p:nvPr/>
          </p:nvSpPr>
          <p:spPr bwMode="auto">
            <a:xfrm>
              <a:off x="3016" y="1929"/>
              <a:ext cx="8" cy="2"/>
            </a:xfrm>
            <a:custGeom>
              <a:avLst/>
              <a:gdLst>
                <a:gd name="T0" fmla="*/ 0 w 8"/>
                <a:gd name="T1" fmla="*/ 0 h 2"/>
                <a:gd name="T2" fmla="*/ 2 w 8"/>
                <a:gd name="T3" fmla="*/ 0 h 2"/>
                <a:gd name="T4" fmla="*/ 6 w 8"/>
                <a:gd name="T5" fmla="*/ 0 h 2"/>
                <a:gd name="T6" fmla="*/ 8 w 8"/>
                <a:gd name="T7" fmla="*/ 0 h 2"/>
                <a:gd name="T8" fmla="*/ 8 w 8"/>
                <a:gd name="T9" fmla="*/ 2 h 2"/>
                <a:gd name="T10" fmla="*/ 0 w 8"/>
                <a:gd name="T11" fmla="*/ 2 h 2"/>
                <a:gd name="T12" fmla="*/ 0 w 8"/>
                <a:gd name="T13" fmla="*/ 0 h 2"/>
                <a:gd name="T14" fmla="*/ 0 60000 65536"/>
                <a:gd name="T15" fmla="*/ 0 60000 65536"/>
                <a:gd name="T16" fmla="*/ 0 60000 65536"/>
                <a:gd name="T17" fmla="*/ 0 60000 65536"/>
                <a:gd name="T18" fmla="*/ 0 60000 65536"/>
                <a:gd name="T19" fmla="*/ 0 60000 65536"/>
                <a:gd name="T20" fmla="*/ 0 60000 65536"/>
                <a:gd name="T21" fmla="*/ 0 w 8"/>
                <a:gd name="T22" fmla="*/ 0 h 2"/>
                <a:gd name="T23" fmla="*/ 8 w 8"/>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2">
                  <a:moveTo>
                    <a:pt x="0" y="0"/>
                  </a:moveTo>
                  <a:lnTo>
                    <a:pt x="2" y="0"/>
                  </a:lnTo>
                  <a:lnTo>
                    <a:pt x="6" y="0"/>
                  </a:lnTo>
                  <a:lnTo>
                    <a:pt x="8" y="0"/>
                  </a:lnTo>
                  <a:lnTo>
                    <a:pt x="8" y="2"/>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70" name="Freeform 366"/>
            <p:cNvSpPr>
              <a:spLocks/>
            </p:cNvSpPr>
            <p:nvPr/>
          </p:nvSpPr>
          <p:spPr bwMode="auto">
            <a:xfrm>
              <a:off x="4386" y="2590"/>
              <a:ext cx="3" cy="4"/>
            </a:xfrm>
            <a:custGeom>
              <a:avLst/>
              <a:gdLst>
                <a:gd name="T0" fmla="*/ 1 w 3"/>
                <a:gd name="T1" fmla="*/ 0 h 4"/>
                <a:gd name="T2" fmla="*/ 0 w 3"/>
                <a:gd name="T3" fmla="*/ 0 h 4"/>
                <a:gd name="T4" fmla="*/ 0 w 3"/>
                <a:gd name="T5" fmla="*/ 3 h 4"/>
                <a:gd name="T6" fmla="*/ 1 w 3"/>
                <a:gd name="T7" fmla="*/ 4 h 4"/>
                <a:gd name="T8" fmla="*/ 3 w 3"/>
                <a:gd name="T9" fmla="*/ 3 h 4"/>
                <a:gd name="T10" fmla="*/ 3 w 3"/>
                <a:gd name="T11" fmla="*/ 1 h 4"/>
                <a:gd name="T12" fmla="*/ 1 w 3"/>
                <a:gd name="T13" fmla="*/ 0 h 4"/>
                <a:gd name="T14" fmla="*/ 0 60000 65536"/>
                <a:gd name="T15" fmla="*/ 0 60000 65536"/>
                <a:gd name="T16" fmla="*/ 0 60000 65536"/>
                <a:gd name="T17" fmla="*/ 0 60000 65536"/>
                <a:gd name="T18" fmla="*/ 0 60000 65536"/>
                <a:gd name="T19" fmla="*/ 0 60000 65536"/>
                <a:gd name="T20" fmla="*/ 0 60000 65536"/>
                <a:gd name="T21" fmla="*/ 0 w 3"/>
                <a:gd name="T22" fmla="*/ 0 h 4"/>
                <a:gd name="T23" fmla="*/ 3 w 3"/>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4">
                  <a:moveTo>
                    <a:pt x="1" y="0"/>
                  </a:moveTo>
                  <a:lnTo>
                    <a:pt x="0" y="0"/>
                  </a:lnTo>
                  <a:lnTo>
                    <a:pt x="0" y="3"/>
                  </a:lnTo>
                  <a:lnTo>
                    <a:pt x="1" y="4"/>
                  </a:lnTo>
                  <a:lnTo>
                    <a:pt x="3" y="3"/>
                  </a:lnTo>
                  <a:lnTo>
                    <a:pt x="3" y="1"/>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371" name="Freeform 367"/>
            <p:cNvSpPr>
              <a:spLocks/>
            </p:cNvSpPr>
            <p:nvPr/>
          </p:nvSpPr>
          <p:spPr bwMode="auto">
            <a:xfrm>
              <a:off x="506" y="1645"/>
              <a:ext cx="24" cy="28"/>
            </a:xfrm>
            <a:custGeom>
              <a:avLst/>
              <a:gdLst>
                <a:gd name="T0" fmla="*/ 18 w 24"/>
                <a:gd name="T1" fmla="*/ 4 h 28"/>
                <a:gd name="T2" fmla="*/ 21 w 24"/>
                <a:gd name="T3" fmla="*/ 3 h 28"/>
                <a:gd name="T4" fmla="*/ 22 w 24"/>
                <a:gd name="T5" fmla="*/ 1 h 28"/>
                <a:gd name="T6" fmla="*/ 24 w 24"/>
                <a:gd name="T7" fmla="*/ 6 h 28"/>
                <a:gd name="T8" fmla="*/ 18 w 24"/>
                <a:gd name="T9" fmla="*/ 27 h 28"/>
                <a:gd name="T10" fmla="*/ 16 w 24"/>
                <a:gd name="T11" fmla="*/ 25 h 28"/>
                <a:gd name="T12" fmla="*/ 13 w 24"/>
                <a:gd name="T13" fmla="*/ 25 h 28"/>
                <a:gd name="T14" fmla="*/ 12 w 24"/>
                <a:gd name="T15" fmla="*/ 28 h 28"/>
                <a:gd name="T16" fmla="*/ 12 w 24"/>
                <a:gd name="T17" fmla="*/ 27 h 28"/>
                <a:gd name="T18" fmla="*/ 10 w 24"/>
                <a:gd name="T19" fmla="*/ 25 h 28"/>
                <a:gd name="T20" fmla="*/ 9 w 24"/>
                <a:gd name="T21" fmla="*/ 22 h 28"/>
                <a:gd name="T22" fmla="*/ 10 w 24"/>
                <a:gd name="T23" fmla="*/ 24 h 28"/>
                <a:gd name="T24" fmla="*/ 12 w 24"/>
                <a:gd name="T25" fmla="*/ 22 h 28"/>
                <a:gd name="T26" fmla="*/ 12 w 24"/>
                <a:gd name="T27" fmla="*/ 19 h 28"/>
                <a:gd name="T28" fmla="*/ 6 w 24"/>
                <a:gd name="T29" fmla="*/ 18 h 28"/>
                <a:gd name="T30" fmla="*/ 4 w 24"/>
                <a:gd name="T31" fmla="*/ 16 h 28"/>
                <a:gd name="T32" fmla="*/ 1 w 24"/>
                <a:gd name="T33" fmla="*/ 7 h 28"/>
                <a:gd name="T34" fmla="*/ 0 w 24"/>
                <a:gd name="T35" fmla="*/ 6 h 28"/>
                <a:gd name="T36" fmla="*/ 0 w 24"/>
                <a:gd name="T37" fmla="*/ 0 h 28"/>
                <a:gd name="T38" fmla="*/ 7 w 24"/>
                <a:gd name="T39" fmla="*/ 0 h 28"/>
                <a:gd name="T40" fmla="*/ 7 w 24"/>
                <a:gd name="T41" fmla="*/ 1 h 28"/>
                <a:gd name="T42" fmla="*/ 7 w 24"/>
                <a:gd name="T43" fmla="*/ 6 h 28"/>
                <a:gd name="T44" fmla="*/ 9 w 24"/>
                <a:gd name="T45" fmla="*/ 4 h 28"/>
                <a:gd name="T46" fmla="*/ 10 w 24"/>
                <a:gd name="T47" fmla="*/ 3 h 28"/>
                <a:gd name="T48" fmla="*/ 12 w 24"/>
                <a:gd name="T49" fmla="*/ 1 h 28"/>
                <a:gd name="T50" fmla="*/ 13 w 24"/>
                <a:gd name="T51" fmla="*/ 4 h 28"/>
                <a:gd name="T52" fmla="*/ 15 w 24"/>
                <a:gd name="T53" fmla="*/ 10 h 28"/>
                <a:gd name="T54" fmla="*/ 13 w 24"/>
                <a:gd name="T55" fmla="*/ 10 h 28"/>
                <a:gd name="T56" fmla="*/ 7 w 24"/>
                <a:gd name="T57" fmla="*/ 13 h 28"/>
                <a:gd name="T58" fmla="*/ 10 w 24"/>
                <a:gd name="T59" fmla="*/ 13 h 28"/>
                <a:gd name="T60" fmla="*/ 10 w 24"/>
                <a:gd name="T61" fmla="*/ 16 h 28"/>
                <a:gd name="T62" fmla="*/ 12 w 24"/>
                <a:gd name="T63" fmla="*/ 16 h 28"/>
                <a:gd name="T64" fmla="*/ 15 w 24"/>
                <a:gd name="T65" fmla="*/ 13 h 28"/>
                <a:gd name="T66" fmla="*/ 16 w 24"/>
                <a:gd name="T67" fmla="*/ 7 h 28"/>
                <a:gd name="T68" fmla="*/ 16 w 24"/>
                <a:gd name="T69" fmla="*/ 4 h 28"/>
                <a:gd name="T70" fmla="*/ 18 w 24"/>
                <a:gd name="T71" fmla="*/ 4 h 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
                <a:gd name="T109" fmla="*/ 0 h 28"/>
                <a:gd name="T110" fmla="*/ 24 w 24"/>
                <a:gd name="T111" fmla="*/ 28 h 2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 h="28">
                  <a:moveTo>
                    <a:pt x="18" y="4"/>
                  </a:moveTo>
                  <a:lnTo>
                    <a:pt x="21" y="3"/>
                  </a:lnTo>
                  <a:lnTo>
                    <a:pt x="22" y="1"/>
                  </a:lnTo>
                  <a:lnTo>
                    <a:pt x="24" y="6"/>
                  </a:lnTo>
                  <a:lnTo>
                    <a:pt x="18" y="27"/>
                  </a:lnTo>
                  <a:lnTo>
                    <a:pt x="16" y="25"/>
                  </a:lnTo>
                  <a:lnTo>
                    <a:pt x="13" y="25"/>
                  </a:lnTo>
                  <a:lnTo>
                    <a:pt x="12" y="28"/>
                  </a:lnTo>
                  <a:lnTo>
                    <a:pt x="12" y="27"/>
                  </a:lnTo>
                  <a:lnTo>
                    <a:pt x="10" y="25"/>
                  </a:lnTo>
                  <a:lnTo>
                    <a:pt x="9" y="22"/>
                  </a:lnTo>
                  <a:lnTo>
                    <a:pt x="10" y="24"/>
                  </a:lnTo>
                  <a:lnTo>
                    <a:pt x="12" y="22"/>
                  </a:lnTo>
                  <a:lnTo>
                    <a:pt x="12" y="19"/>
                  </a:lnTo>
                  <a:lnTo>
                    <a:pt x="6" y="18"/>
                  </a:lnTo>
                  <a:lnTo>
                    <a:pt x="4" y="16"/>
                  </a:lnTo>
                  <a:lnTo>
                    <a:pt x="1" y="7"/>
                  </a:lnTo>
                  <a:lnTo>
                    <a:pt x="0" y="6"/>
                  </a:lnTo>
                  <a:lnTo>
                    <a:pt x="0" y="0"/>
                  </a:lnTo>
                  <a:lnTo>
                    <a:pt x="7" y="0"/>
                  </a:lnTo>
                  <a:lnTo>
                    <a:pt x="7" y="1"/>
                  </a:lnTo>
                  <a:lnTo>
                    <a:pt x="7" y="6"/>
                  </a:lnTo>
                  <a:lnTo>
                    <a:pt x="9" y="4"/>
                  </a:lnTo>
                  <a:lnTo>
                    <a:pt x="10" y="3"/>
                  </a:lnTo>
                  <a:lnTo>
                    <a:pt x="12" y="1"/>
                  </a:lnTo>
                  <a:lnTo>
                    <a:pt x="13" y="4"/>
                  </a:lnTo>
                  <a:lnTo>
                    <a:pt x="15" y="10"/>
                  </a:lnTo>
                  <a:lnTo>
                    <a:pt x="13" y="10"/>
                  </a:lnTo>
                  <a:lnTo>
                    <a:pt x="7" y="13"/>
                  </a:lnTo>
                  <a:lnTo>
                    <a:pt x="10" y="13"/>
                  </a:lnTo>
                  <a:lnTo>
                    <a:pt x="10" y="16"/>
                  </a:lnTo>
                  <a:lnTo>
                    <a:pt x="12" y="16"/>
                  </a:lnTo>
                  <a:lnTo>
                    <a:pt x="15" y="13"/>
                  </a:lnTo>
                  <a:lnTo>
                    <a:pt x="16" y="7"/>
                  </a:lnTo>
                  <a:lnTo>
                    <a:pt x="16" y="4"/>
                  </a:lnTo>
                  <a:lnTo>
                    <a:pt x="18" y="4"/>
                  </a:lnTo>
                  <a:close/>
                </a:path>
              </a:pathLst>
            </a:custGeom>
            <a:grpFill/>
            <a:ln w="1905">
              <a:noFill/>
              <a:round/>
              <a:headEnd/>
              <a:tailEnd/>
            </a:ln>
          </p:spPr>
          <p:txBody>
            <a:bodyPr/>
            <a:lstStyle/>
            <a:p>
              <a:endParaRPr lang="en-GB">
                <a:solidFill>
                  <a:srgbClr val="000000"/>
                </a:solidFill>
                <a:latin typeface="Arial"/>
              </a:endParaRPr>
            </a:p>
          </p:txBody>
        </p:sp>
        <p:sp>
          <p:nvSpPr>
            <p:cNvPr id="372" name="Freeform 368"/>
            <p:cNvSpPr>
              <a:spLocks/>
            </p:cNvSpPr>
            <p:nvPr/>
          </p:nvSpPr>
          <p:spPr bwMode="auto">
            <a:xfrm>
              <a:off x="518" y="1670"/>
              <a:ext cx="19" cy="32"/>
            </a:xfrm>
            <a:custGeom>
              <a:avLst/>
              <a:gdLst>
                <a:gd name="T0" fmla="*/ 4 w 19"/>
                <a:gd name="T1" fmla="*/ 15 h 32"/>
                <a:gd name="T2" fmla="*/ 3 w 19"/>
                <a:gd name="T3" fmla="*/ 14 h 32"/>
                <a:gd name="T4" fmla="*/ 4 w 19"/>
                <a:gd name="T5" fmla="*/ 9 h 32"/>
                <a:gd name="T6" fmla="*/ 3 w 19"/>
                <a:gd name="T7" fmla="*/ 11 h 32"/>
                <a:gd name="T8" fmla="*/ 1 w 19"/>
                <a:gd name="T9" fmla="*/ 11 h 32"/>
                <a:gd name="T10" fmla="*/ 1 w 19"/>
                <a:gd name="T11" fmla="*/ 9 h 32"/>
                <a:gd name="T12" fmla="*/ 3 w 19"/>
                <a:gd name="T13" fmla="*/ 6 h 32"/>
                <a:gd name="T14" fmla="*/ 0 w 19"/>
                <a:gd name="T15" fmla="*/ 6 h 32"/>
                <a:gd name="T16" fmla="*/ 9 w 19"/>
                <a:gd name="T17" fmla="*/ 0 h 32"/>
                <a:gd name="T18" fmla="*/ 12 w 19"/>
                <a:gd name="T19" fmla="*/ 5 h 32"/>
                <a:gd name="T20" fmla="*/ 7 w 19"/>
                <a:gd name="T21" fmla="*/ 6 h 32"/>
                <a:gd name="T22" fmla="*/ 12 w 19"/>
                <a:gd name="T23" fmla="*/ 8 h 32"/>
                <a:gd name="T24" fmla="*/ 12 w 19"/>
                <a:gd name="T25" fmla="*/ 9 h 32"/>
                <a:gd name="T26" fmla="*/ 10 w 19"/>
                <a:gd name="T27" fmla="*/ 11 h 32"/>
                <a:gd name="T28" fmla="*/ 9 w 19"/>
                <a:gd name="T29" fmla="*/ 11 h 32"/>
                <a:gd name="T30" fmla="*/ 7 w 19"/>
                <a:gd name="T31" fmla="*/ 11 h 32"/>
                <a:gd name="T32" fmla="*/ 9 w 19"/>
                <a:gd name="T33" fmla="*/ 14 h 32"/>
                <a:gd name="T34" fmla="*/ 7 w 19"/>
                <a:gd name="T35" fmla="*/ 15 h 32"/>
                <a:gd name="T36" fmla="*/ 9 w 19"/>
                <a:gd name="T37" fmla="*/ 20 h 32"/>
                <a:gd name="T38" fmla="*/ 13 w 19"/>
                <a:gd name="T39" fmla="*/ 20 h 32"/>
                <a:gd name="T40" fmla="*/ 13 w 19"/>
                <a:gd name="T41" fmla="*/ 23 h 32"/>
                <a:gd name="T42" fmla="*/ 15 w 19"/>
                <a:gd name="T43" fmla="*/ 23 h 32"/>
                <a:gd name="T44" fmla="*/ 19 w 19"/>
                <a:gd name="T45" fmla="*/ 30 h 32"/>
                <a:gd name="T46" fmla="*/ 19 w 19"/>
                <a:gd name="T47" fmla="*/ 32 h 32"/>
                <a:gd name="T48" fmla="*/ 18 w 19"/>
                <a:gd name="T49" fmla="*/ 32 h 32"/>
                <a:gd name="T50" fmla="*/ 10 w 19"/>
                <a:gd name="T51" fmla="*/ 24 h 32"/>
                <a:gd name="T52" fmla="*/ 10 w 19"/>
                <a:gd name="T53" fmla="*/ 23 h 32"/>
                <a:gd name="T54" fmla="*/ 9 w 19"/>
                <a:gd name="T55" fmla="*/ 21 h 32"/>
                <a:gd name="T56" fmla="*/ 4 w 19"/>
                <a:gd name="T57" fmla="*/ 15 h 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9"/>
                <a:gd name="T88" fmla="*/ 0 h 32"/>
                <a:gd name="T89" fmla="*/ 19 w 19"/>
                <a:gd name="T90" fmla="*/ 32 h 3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9" h="32">
                  <a:moveTo>
                    <a:pt x="4" y="15"/>
                  </a:moveTo>
                  <a:lnTo>
                    <a:pt x="3" y="14"/>
                  </a:lnTo>
                  <a:lnTo>
                    <a:pt x="4" y="9"/>
                  </a:lnTo>
                  <a:lnTo>
                    <a:pt x="3" y="11"/>
                  </a:lnTo>
                  <a:lnTo>
                    <a:pt x="1" y="11"/>
                  </a:lnTo>
                  <a:lnTo>
                    <a:pt x="1" y="9"/>
                  </a:lnTo>
                  <a:lnTo>
                    <a:pt x="3" y="6"/>
                  </a:lnTo>
                  <a:lnTo>
                    <a:pt x="0" y="6"/>
                  </a:lnTo>
                  <a:lnTo>
                    <a:pt x="9" y="0"/>
                  </a:lnTo>
                  <a:lnTo>
                    <a:pt x="12" y="5"/>
                  </a:lnTo>
                  <a:lnTo>
                    <a:pt x="7" y="6"/>
                  </a:lnTo>
                  <a:lnTo>
                    <a:pt x="12" y="8"/>
                  </a:lnTo>
                  <a:lnTo>
                    <a:pt x="12" y="9"/>
                  </a:lnTo>
                  <a:lnTo>
                    <a:pt x="10" y="11"/>
                  </a:lnTo>
                  <a:lnTo>
                    <a:pt x="9" y="11"/>
                  </a:lnTo>
                  <a:lnTo>
                    <a:pt x="7" y="11"/>
                  </a:lnTo>
                  <a:lnTo>
                    <a:pt x="9" y="14"/>
                  </a:lnTo>
                  <a:lnTo>
                    <a:pt x="7" y="15"/>
                  </a:lnTo>
                  <a:lnTo>
                    <a:pt x="9" y="20"/>
                  </a:lnTo>
                  <a:lnTo>
                    <a:pt x="13" y="20"/>
                  </a:lnTo>
                  <a:lnTo>
                    <a:pt x="13" y="23"/>
                  </a:lnTo>
                  <a:lnTo>
                    <a:pt x="15" y="23"/>
                  </a:lnTo>
                  <a:lnTo>
                    <a:pt x="19" y="30"/>
                  </a:lnTo>
                  <a:lnTo>
                    <a:pt x="19" y="32"/>
                  </a:lnTo>
                  <a:lnTo>
                    <a:pt x="18" y="32"/>
                  </a:lnTo>
                  <a:lnTo>
                    <a:pt x="10" y="24"/>
                  </a:lnTo>
                  <a:lnTo>
                    <a:pt x="10" y="23"/>
                  </a:lnTo>
                  <a:lnTo>
                    <a:pt x="9" y="21"/>
                  </a:lnTo>
                  <a:lnTo>
                    <a:pt x="4" y="15"/>
                  </a:lnTo>
                  <a:close/>
                </a:path>
              </a:pathLst>
            </a:custGeom>
            <a:grpFill/>
            <a:ln w="1905">
              <a:noFill/>
              <a:round/>
              <a:headEnd/>
              <a:tailEnd/>
            </a:ln>
          </p:spPr>
          <p:txBody>
            <a:bodyPr/>
            <a:lstStyle/>
            <a:p>
              <a:endParaRPr lang="en-GB">
                <a:solidFill>
                  <a:srgbClr val="000000"/>
                </a:solidFill>
                <a:latin typeface="Arial"/>
              </a:endParaRPr>
            </a:p>
          </p:txBody>
        </p:sp>
        <p:sp>
          <p:nvSpPr>
            <p:cNvPr id="373" name="Freeform 369"/>
            <p:cNvSpPr>
              <a:spLocks/>
            </p:cNvSpPr>
            <p:nvPr/>
          </p:nvSpPr>
          <p:spPr bwMode="auto">
            <a:xfrm>
              <a:off x="548" y="1648"/>
              <a:ext cx="6" cy="6"/>
            </a:xfrm>
            <a:custGeom>
              <a:avLst/>
              <a:gdLst>
                <a:gd name="T0" fmla="*/ 0 w 6"/>
                <a:gd name="T1" fmla="*/ 3 h 6"/>
                <a:gd name="T2" fmla="*/ 0 w 6"/>
                <a:gd name="T3" fmla="*/ 1 h 6"/>
                <a:gd name="T4" fmla="*/ 3 w 6"/>
                <a:gd name="T5" fmla="*/ 0 h 6"/>
                <a:gd name="T6" fmla="*/ 4 w 6"/>
                <a:gd name="T7" fmla="*/ 1 h 6"/>
                <a:gd name="T8" fmla="*/ 6 w 6"/>
                <a:gd name="T9" fmla="*/ 4 h 6"/>
                <a:gd name="T10" fmla="*/ 4 w 6"/>
                <a:gd name="T11" fmla="*/ 6 h 6"/>
                <a:gd name="T12" fmla="*/ 1 w 6"/>
                <a:gd name="T13" fmla="*/ 3 h 6"/>
                <a:gd name="T14" fmla="*/ 0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0" y="3"/>
                  </a:moveTo>
                  <a:lnTo>
                    <a:pt x="0" y="1"/>
                  </a:lnTo>
                  <a:lnTo>
                    <a:pt x="3" y="0"/>
                  </a:lnTo>
                  <a:lnTo>
                    <a:pt x="4" y="1"/>
                  </a:lnTo>
                  <a:lnTo>
                    <a:pt x="6" y="4"/>
                  </a:lnTo>
                  <a:lnTo>
                    <a:pt x="4" y="6"/>
                  </a:lnTo>
                  <a:lnTo>
                    <a:pt x="1" y="3"/>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374" name="Freeform 370"/>
            <p:cNvSpPr>
              <a:spLocks/>
            </p:cNvSpPr>
            <p:nvPr/>
          </p:nvSpPr>
          <p:spPr bwMode="auto">
            <a:xfrm>
              <a:off x="549" y="1660"/>
              <a:ext cx="12" cy="13"/>
            </a:xfrm>
            <a:custGeom>
              <a:avLst/>
              <a:gdLst>
                <a:gd name="T0" fmla="*/ 0 w 12"/>
                <a:gd name="T1" fmla="*/ 0 h 13"/>
                <a:gd name="T2" fmla="*/ 5 w 12"/>
                <a:gd name="T3" fmla="*/ 1 h 13"/>
                <a:gd name="T4" fmla="*/ 9 w 12"/>
                <a:gd name="T5" fmla="*/ 6 h 13"/>
                <a:gd name="T6" fmla="*/ 12 w 12"/>
                <a:gd name="T7" fmla="*/ 10 h 13"/>
                <a:gd name="T8" fmla="*/ 12 w 12"/>
                <a:gd name="T9" fmla="*/ 13 h 13"/>
                <a:gd name="T10" fmla="*/ 11 w 12"/>
                <a:gd name="T11" fmla="*/ 13 h 13"/>
                <a:gd name="T12" fmla="*/ 8 w 12"/>
                <a:gd name="T13" fmla="*/ 9 h 13"/>
                <a:gd name="T14" fmla="*/ 5 w 12"/>
                <a:gd name="T15" fmla="*/ 7 h 13"/>
                <a:gd name="T16" fmla="*/ 5 w 12"/>
                <a:gd name="T17" fmla="*/ 4 h 13"/>
                <a:gd name="T18" fmla="*/ 2 w 12"/>
                <a:gd name="T19" fmla="*/ 3 h 13"/>
                <a:gd name="T20" fmla="*/ 0 w 12"/>
                <a:gd name="T21" fmla="*/ 0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3"/>
                <a:gd name="T35" fmla="*/ 12 w 12"/>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3">
                  <a:moveTo>
                    <a:pt x="0" y="0"/>
                  </a:moveTo>
                  <a:lnTo>
                    <a:pt x="5" y="1"/>
                  </a:lnTo>
                  <a:lnTo>
                    <a:pt x="9" y="6"/>
                  </a:lnTo>
                  <a:lnTo>
                    <a:pt x="12" y="10"/>
                  </a:lnTo>
                  <a:lnTo>
                    <a:pt x="12" y="13"/>
                  </a:lnTo>
                  <a:lnTo>
                    <a:pt x="11" y="13"/>
                  </a:lnTo>
                  <a:lnTo>
                    <a:pt x="8" y="9"/>
                  </a:lnTo>
                  <a:lnTo>
                    <a:pt x="5" y="7"/>
                  </a:lnTo>
                  <a:lnTo>
                    <a:pt x="5" y="4"/>
                  </a:lnTo>
                  <a:lnTo>
                    <a:pt x="2"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75" name="Freeform 371"/>
            <p:cNvSpPr>
              <a:spLocks/>
            </p:cNvSpPr>
            <p:nvPr/>
          </p:nvSpPr>
          <p:spPr bwMode="auto">
            <a:xfrm>
              <a:off x="554" y="1652"/>
              <a:ext cx="12" cy="20"/>
            </a:xfrm>
            <a:custGeom>
              <a:avLst/>
              <a:gdLst>
                <a:gd name="T0" fmla="*/ 7 w 12"/>
                <a:gd name="T1" fmla="*/ 8 h 20"/>
                <a:gd name="T2" fmla="*/ 9 w 12"/>
                <a:gd name="T3" fmla="*/ 9 h 20"/>
                <a:gd name="T4" fmla="*/ 12 w 12"/>
                <a:gd name="T5" fmla="*/ 14 h 20"/>
                <a:gd name="T6" fmla="*/ 12 w 12"/>
                <a:gd name="T7" fmla="*/ 18 h 20"/>
                <a:gd name="T8" fmla="*/ 12 w 12"/>
                <a:gd name="T9" fmla="*/ 20 h 20"/>
                <a:gd name="T10" fmla="*/ 3 w 12"/>
                <a:gd name="T11" fmla="*/ 6 h 20"/>
                <a:gd name="T12" fmla="*/ 3 w 12"/>
                <a:gd name="T13" fmla="*/ 5 h 20"/>
                <a:gd name="T14" fmla="*/ 1 w 12"/>
                <a:gd name="T15" fmla="*/ 5 h 20"/>
                <a:gd name="T16" fmla="*/ 0 w 12"/>
                <a:gd name="T17" fmla="*/ 2 h 20"/>
                <a:gd name="T18" fmla="*/ 0 w 12"/>
                <a:gd name="T19" fmla="*/ 0 h 20"/>
                <a:gd name="T20" fmla="*/ 1 w 12"/>
                <a:gd name="T21" fmla="*/ 2 h 20"/>
                <a:gd name="T22" fmla="*/ 4 w 12"/>
                <a:gd name="T23" fmla="*/ 3 h 20"/>
                <a:gd name="T24" fmla="*/ 7 w 12"/>
                <a:gd name="T25" fmla="*/ 8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20"/>
                <a:gd name="T41" fmla="*/ 12 w 12"/>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20">
                  <a:moveTo>
                    <a:pt x="7" y="8"/>
                  </a:moveTo>
                  <a:lnTo>
                    <a:pt x="9" y="9"/>
                  </a:lnTo>
                  <a:lnTo>
                    <a:pt x="12" y="14"/>
                  </a:lnTo>
                  <a:lnTo>
                    <a:pt x="12" y="18"/>
                  </a:lnTo>
                  <a:lnTo>
                    <a:pt x="12" y="20"/>
                  </a:lnTo>
                  <a:lnTo>
                    <a:pt x="3" y="6"/>
                  </a:lnTo>
                  <a:lnTo>
                    <a:pt x="3" y="5"/>
                  </a:lnTo>
                  <a:lnTo>
                    <a:pt x="1" y="5"/>
                  </a:lnTo>
                  <a:lnTo>
                    <a:pt x="0" y="2"/>
                  </a:lnTo>
                  <a:lnTo>
                    <a:pt x="0" y="0"/>
                  </a:lnTo>
                  <a:lnTo>
                    <a:pt x="1" y="2"/>
                  </a:lnTo>
                  <a:lnTo>
                    <a:pt x="4" y="3"/>
                  </a:lnTo>
                  <a:lnTo>
                    <a:pt x="7" y="8"/>
                  </a:lnTo>
                  <a:close/>
                </a:path>
              </a:pathLst>
            </a:custGeom>
            <a:grpFill/>
            <a:ln w="1905">
              <a:noFill/>
              <a:round/>
              <a:headEnd/>
              <a:tailEnd/>
            </a:ln>
          </p:spPr>
          <p:txBody>
            <a:bodyPr/>
            <a:lstStyle/>
            <a:p>
              <a:endParaRPr lang="en-GB">
                <a:solidFill>
                  <a:srgbClr val="000000"/>
                </a:solidFill>
                <a:latin typeface="Arial"/>
              </a:endParaRPr>
            </a:p>
          </p:txBody>
        </p:sp>
        <p:sp>
          <p:nvSpPr>
            <p:cNvPr id="376" name="Freeform 372"/>
            <p:cNvSpPr>
              <a:spLocks/>
            </p:cNvSpPr>
            <p:nvPr/>
          </p:nvSpPr>
          <p:spPr bwMode="auto">
            <a:xfrm>
              <a:off x="570" y="1682"/>
              <a:ext cx="5" cy="9"/>
            </a:xfrm>
            <a:custGeom>
              <a:avLst/>
              <a:gdLst>
                <a:gd name="T0" fmla="*/ 2 w 5"/>
                <a:gd name="T1" fmla="*/ 0 h 9"/>
                <a:gd name="T2" fmla="*/ 5 w 5"/>
                <a:gd name="T3" fmla="*/ 6 h 9"/>
                <a:gd name="T4" fmla="*/ 5 w 5"/>
                <a:gd name="T5" fmla="*/ 9 h 9"/>
                <a:gd name="T6" fmla="*/ 3 w 5"/>
                <a:gd name="T7" fmla="*/ 8 h 9"/>
                <a:gd name="T8" fmla="*/ 0 w 5"/>
                <a:gd name="T9" fmla="*/ 3 h 9"/>
                <a:gd name="T10" fmla="*/ 2 w 5"/>
                <a:gd name="T11" fmla="*/ 0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2" y="0"/>
                  </a:moveTo>
                  <a:lnTo>
                    <a:pt x="5" y="6"/>
                  </a:lnTo>
                  <a:lnTo>
                    <a:pt x="5" y="9"/>
                  </a:lnTo>
                  <a:lnTo>
                    <a:pt x="3" y="8"/>
                  </a:lnTo>
                  <a:lnTo>
                    <a:pt x="0" y="3"/>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377" name="Freeform 373"/>
            <p:cNvSpPr>
              <a:spLocks/>
            </p:cNvSpPr>
            <p:nvPr/>
          </p:nvSpPr>
          <p:spPr bwMode="auto">
            <a:xfrm>
              <a:off x="587" y="1736"/>
              <a:ext cx="84" cy="65"/>
            </a:xfrm>
            <a:custGeom>
              <a:avLst/>
              <a:gdLst>
                <a:gd name="T0" fmla="*/ 13 w 84"/>
                <a:gd name="T1" fmla="*/ 6 h 65"/>
                <a:gd name="T2" fmla="*/ 4 w 84"/>
                <a:gd name="T3" fmla="*/ 3 h 65"/>
                <a:gd name="T4" fmla="*/ 1 w 84"/>
                <a:gd name="T5" fmla="*/ 6 h 65"/>
                <a:gd name="T6" fmla="*/ 0 w 84"/>
                <a:gd name="T7" fmla="*/ 3 h 65"/>
                <a:gd name="T8" fmla="*/ 1 w 84"/>
                <a:gd name="T9" fmla="*/ 0 h 65"/>
                <a:gd name="T10" fmla="*/ 13 w 84"/>
                <a:gd name="T11" fmla="*/ 3 h 65"/>
                <a:gd name="T12" fmla="*/ 45 w 84"/>
                <a:gd name="T13" fmla="*/ 14 h 65"/>
                <a:gd name="T14" fmla="*/ 48 w 84"/>
                <a:gd name="T15" fmla="*/ 17 h 65"/>
                <a:gd name="T16" fmla="*/ 57 w 84"/>
                <a:gd name="T17" fmla="*/ 30 h 65"/>
                <a:gd name="T18" fmla="*/ 57 w 84"/>
                <a:gd name="T19" fmla="*/ 33 h 65"/>
                <a:gd name="T20" fmla="*/ 64 w 84"/>
                <a:gd name="T21" fmla="*/ 39 h 65"/>
                <a:gd name="T22" fmla="*/ 69 w 84"/>
                <a:gd name="T23" fmla="*/ 41 h 65"/>
                <a:gd name="T24" fmla="*/ 76 w 84"/>
                <a:gd name="T25" fmla="*/ 45 h 65"/>
                <a:gd name="T26" fmla="*/ 82 w 84"/>
                <a:gd name="T27" fmla="*/ 57 h 65"/>
                <a:gd name="T28" fmla="*/ 82 w 84"/>
                <a:gd name="T29" fmla="*/ 62 h 65"/>
                <a:gd name="T30" fmla="*/ 81 w 84"/>
                <a:gd name="T31" fmla="*/ 65 h 65"/>
                <a:gd name="T32" fmla="*/ 67 w 84"/>
                <a:gd name="T33" fmla="*/ 59 h 65"/>
                <a:gd name="T34" fmla="*/ 64 w 84"/>
                <a:gd name="T35" fmla="*/ 60 h 65"/>
                <a:gd name="T36" fmla="*/ 60 w 84"/>
                <a:gd name="T37" fmla="*/ 56 h 65"/>
                <a:gd name="T38" fmla="*/ 60 w 84"/>
                <a:gd name="T39" fmla="*/ 53 h 65"/>
                <a:gd name="T40" fmla="*/ 57 w 84"/>
                <a:gd name="T41" fmla="*/ 56 h 65"/>
                <a:gd name="T42" fmla="*/ 54 w 84"/>
                <a:gd name="T43" fmla="*/ 53 h 65"/>
                <a:gd name="T44" fmla="*/ 55 w 84"/>
                <a:gd name="T45" fmla="*/ 50 h 65"/>
                <a:gd name="T46" fmla="*/ 55 w 84"/>
                <a:gd name="T47" fmla="*/ 48 h 65"/>
                <a:gd name="T48" fmla="*/ 52 w 84"/>
                <a:gd name="T49" fmla="*/ 48 h 65"/>
                <a:gd name="T50" fmla="*/ 46 w 84"/>
                <a:gd name="T51" fmla="*/ 50 h 65"/>
                <a:gd name="T52" fmla="*/ 48 w 84"/>
                <a:gd name="T53" fmla="*/ 47 h 65"/>
                <a:gd name="T54" fmla="*/ 43 w 84"/>
                <a:gd name="T55" fmla="*/ 41 h 65"/>
                <a:gd name="T56" fmla="*/ 39 w 84"/>
                <a:gd name="T57" fmla="*/ 39 h 65"/>
                <a:gd name="T58" fmla="*/ 31 w 84"/>
                <a:gd name="T59" fmla="*/ 38 h 65"/>
                <a:gd name="T60" fmla="*/ 31 w 84"/>
                <a:gd name="T61" fmla="*/ 33 h 65"/>
                <a:gd name="T62" fmla="*/ 39 w 84"/>
                <a:gd name="T63" fmla="*/ 32 h 65"/>
                <a:gd name="T64" fmla="*/ 33 w 84"/>
                <a:gd name="T65" fmla="*/ 30 h 65"/>
                <a:gd name="T66" fmla="*/ 31 w 84"/>
                <a:gd name="T67" fmla="*/ 29 h 65"/>
                <a:gd name="T68" fmla="*/ 28 w 84"/>
                <a:gd name="T69" fmla="*/ 27 h 65"/>
                <a:gd name="T70" fmla="*/ 24 w 84"/>
                <a:gd name="T71" fmla="*/ 26 h 65"/>
                <a:gd name="T72" fmla="*/ 21 w 84"/>
                <a:gd name="T73" fmla="*/ 26 h 65"/>
                <a:gd name="T74" fmla="*/ 19 w 84"/>
                <a:gd name="T75" fmla="*/ 21 h 65"/>
                <a:gd name="T76" fmla="*/ 19 w 84"/>
                <a:gd name="T77" fmla="*/ 20 h 65"/>
                <a:gd name="T78" fmla="*/ 16 w 84"/>
                <a:gd name="T79" fmla="*/ 21 h 65"/>
                <a:gd name="T80" fmla="*/ 13 w 84"/>
                <a:gd name="T81" fmla="*/ 18 h 65"/>
                <a:gd name="T82" fmla="*/ 10 w 84"/>
                <a:gd name="T83" fmla="*/ 20 h 65"/>
                <a:gd name="T84" fmla="*/ 7 w 84"/>
                <a:gd name="T85" fmla="*/ 18 h 65"/>
                <a:gd name="T86" fmla="*/ 9 w 84"/>
                <a:gd name="T87" fmla="*/ 14 h 65"/>
                <a:gd name="T88" fmla="*/ 6 w 84"/>
                <a:gd name="T89" fmla="*/ 11 h 65"/>
                <a:gd name="T90" fmla="*/ 12 w 84"/>
                <a:gd name="T91" fmla="*/ 11 h 6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4"/>
                <a:gd name="T139" fmla="*/ 0 h 65"/>
                <a:gd name="T140" fmla="*/ 84 w 84"/>
                <a:gd name="T141" fmla="*/ 65 h 6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4" h="65">
                  <a:moveTo>
                    <a:pt x="13" y="12"/>
                  </a:moveTo>
                  <a:lnTo>
                    <a:pt x="13" y="6"/>
                  </a:lnTo>
                  <a:lnTo>
                    <a:pt x="7" y="6"/>
                  </a:lnTo>
                  <a:lnTo>
                    <a:pt x="4" y="3"/>
                  </a:lnTo>
                  <a:lnTo>
                    <a:pt x="3" y="8"/>
                  </a:lnTo>
                  <a:lnTo>
                    <a:pt x="1" y="6"/>
                  </a:lnTo>
                  <a:lnTo>
                    <a:pt x="0" y="5"/>
                  </a:lnTo>
                  <a:lnTo>
                    <a:pt x="0" y="3"/>
                  </a:lnTo>
                  <a:lnTo>
                    <a:pt x="0" y="2"/>
                  </a:lnTo>
                  <a:lnTo>
                    <a:pt x="1" y="0"/>
                  </a:lnTo>
                  <a:lnTo>
                    <a:pt x="4" y="0"/>
                  </a:lnTo>
                  <a:lnTo>
                    <a:pt x="13" y="3"/>
                  </a:lnTo>
                  <a:lnTo>
                    <a:pt x="16" y="5"/>
                  </a:lnTo>
                  <a:lnTo>
                    <a:pt x="45" y="14"/>
                  </a:lnTo>
                  <a:lnTo>
                    <a:pt x="46" y="15"/>
                  </a:lnTo>
                  <a:lnTo>
                    <a:pt x="48" y="17"/>
                  </a:lnTo>
                  <a:lnTo>
                    <a:pt x="48" y="20"/>
                  </a:lnTo>
                  <a:lnTo>
                    <a:pt x="57" y="30"/>
                  </a:lnTo>
                  <a:lnTo>
                    <a:pt x="57" y="32"/>
                  </a:lnTo>
                  <a:lnTo>
                    <a:pt x="57" y="33"/>
                  </a:lnTo>
                  <a:lnTo>
                    <a:pt x="58" y="35"/>
                  </a:lnTo>
                  <a:lnTo>
                    <a:pt x="64" y="39"/>
                  </a:lnTo>
                  <a:lnTo>
                    <a:pt x="67" y="39"/>
                  </a:lnTo>
                  <a:lnTo>
                    <a:pt x="69" y="41"/>
                  </a:lnTo>
                  <a:lnTo>
                    <a:pt x="72" y="42"/>
                  </a:lnTo>
                  <a:lnTo>
                    <a:pt x="76" y="45"/>
                  </a:lnTo>
                  <a:lnTo>
                    <a:pt x="81" y="59"/>
                  </a:lnTo>
                  <a:lnTo>
                    <a:pt x="82" y="57"/>
                  </a:lnTo>
                  <a:lnTo>
                    <a:pt x="84" y="62"/>
                  </a:lnTo>
                  <a:lnTo>
                    <a:pt x="82" y="62"/>
                  </a:lnTo>
                  <a:lnTo>
                    <a:pt x="82" y="63"/>
                  </a:lnTo>
                  <a:lnTo>
                    <a:pt x="81" y="65"/>
                  </a:lnTo>
                  <a:lnTo>
                    <a:pt x="67" y="60"/>
                  </a:lnTo>
                  <a:lnTo>
                    <a:pt x="67" y="59"/>
                  </a:lnTo>
                  <a:lnTo>
                    <a:pt x="66" y="59"/>
                  </a:lnTo>
                  <a:lnTo>
                    <a:pt x="64" y="60"/>
                  </a:lnTo>
                  <a:lnTo>
                    <a:pt x="60" y="57"/>
                  </a:lnTo>
                  <a:lnTo>
                    <a:pt x="60" y="56"/>
                  </a:lnTo>
                  <a:lnTo>
                    <a:pt x="61" y="53"/>
                  </a:lnTo>
                  <a:lnTo>
                    <a:pt x="60" y="53"/>
                  </a:lnTo>
                  <a:lnTo>
                    <a:pt x="60" y="56"/>
                  </a:lnTo>
                  <a:lnTo>
                    <a:pt x="57" y="56"/>
                  </a:lnTo>
                  <a:lnTo>
                    <a:pt x="55" y="54"/>
                  </a:lnTo>
                  <a:lnTo>
                    <a:pt x="54" y="53"/>
                  </a:lnTo>
                  <a:lnTo>
                    <a:pt x="54" y="51"/>
                  </a:lnTo>
                  <a:lnTo>
                    <a:pt x="55" y="50"/>
                  </a:lnTo>
                  <a:lnTo>
                    <a:pt x="57" y="48"/>
                  </a:lnTo>
                  <a:lnTo>
                    <a:pt x="55" y="48"/>
                  </a:lnTo>
                  <a:lnTo>
                    <a:pt x="54" y="47"/>
                  </a:lnTo>
                  <a:lnTo>
                    <a:pt x="52" y="48"/>
                  </a:lnTo>
                  <a:lnTo>
                    <a:pt x="49" y="48"/>
                  </a:lnTo>
                  <a:lnTo>
                    <a:pt x="46" y="50"/>
                  </a:lnTo>
                  <a:lnTo>
                    <a:pt x="43" y="47"/>
                  </a:lnTo>
                  <a:lnTo>
                    <a:pt x="48" y="47"/>
                  </a:lnTo>
                  <a:lnTo>
                    <a:pt x="46" y="44"/>
                  </a:lnTo>
                  <a:lnTo>
                    <a:pt x="43" y="41"/>
                  </a:lnTo>
                  <a:lnTo>
                    <a:pt x="40" y="41"/>
                  </a:lnTo>
                  <a:lnTo>
                    <a:pt x="39" y="39"/>
                  </a:lnTo>
                  <a:lnTo>
                    <a:pt x="36" y="38"/>
                  </a:lnTo>
                  <a:lnTo>
                    <a:pt x="31" y="38"/>
                  </a:lnTo>
                  <a:lnTo>
                    <a:pt x="30" y="33"/>
                  </a:lnTo>
                  <a:lnTo>
                    <a:pt x="31" y="33"/>
                  </a:lnTo>
                  <a:lnTo>
                    <a:pt x="36" y="33"/>
                  </a:lnTo>
                  <a:lnTo>
                    <a:pt x="39" y="32"/>
                  </a:lnTo>
                  <a:lnTo>
                    <a:pt x="36" y="30"/>
                  </a:lnTo>
                  <a:lnTo>
                    <a:pt x="33" y="30"/>
                  </a:lnTo>
                  <a:lnTo>
                    <a:pt x="31" y="30"/>
                  </a:lnTo>
                  <a:lnTo>
                    <a:pt x="31" y="29"/>
                  </a:lnTo>
                  <a:lnTo>
                    <a:pt x="30" y="30"/>
                  </a:lnTo>
                  <a:lnTo>
                    <a:pt x="28" y="27"/>
                  </a:lnTo>
                  <a:lnTo>
                    <a:pt x="25" y="24"/>
                  </a:lnTo>
                  <a:lnTo>
                    <a:pt x="24" y="26"/>
                  </a:lnTo>
                  <a:lnTo>
                    <a:pt x="24" y="24"/>
                  </a:lnTo>
                  <a:lnTo>
                    <a:pt x="21" y="26"/>
                  </a:lnTo>
                  <a:lnTo>
                    <a:pt x="19" y="24"/>
                  </a:lnTo>
                  <a:lnTo>
                    <a:pt x="19" y="21"/>
                  </a:lnTo>
                  <a:lnTo>
                    <a:pt x="21" y="20"/>
                  </a:lnTo>
                  <a:lnTo>
                    <a:pt x="19" y="20"/>
                  </a:lnTo>
                  <a:lnTo>
                    <a:pt x="18" y="18"/>
                  </a:lnTo>
                  <a:lnTo>
                    <a:pt x="16" y="21"/>
                  </a:lnTo>
                  <a:lnTo>
                    <a:pt x="15" y="18"/>
                  </a:lnTo>
                  <a:lnTo>
                    <a:pt x="13" y="18"/>
                  </a:lnTo>
                  <a:lnTo>
                    <a:pt x="12" y="17"/>
                  </a:lnTo>
                  <a:lnTo>
                    <a:pt x="10" y="20"/>
                  </a:lnTo>
                  <a:lnTo>
                    <a:pt x="9" y="20"/>
                  </a:lnTo>
                  <a:lnTo>
                    <a:pt x="7" y="18"/>
                  </a:lnTo>
                  <a:lnTo>
                    <a:pt x="9" y="17"/>
                  </a:lnTo>
                  <a:lnTo>
                    <a:pt x="9" y="14"/>
                  </a:lnTo>
                  <a:lnTo>
                    <a:pt x="6" y="14"/>
                  </a:lnTo>
                  <a:lnTo>
                    <a:pt x="6" y="11"/>
                  </a:lnTo>
                  <a:lnTo>
                    <a:pt x="9" y="11"/>
                  </a:lnTo>
                  <a:lnTo>
                    <a:pt x="12" y="11"/>
                  </a:lnTo>
                  <a:lnTo>
                    <a:pt x="13" y="12"/>
                  </a:lnTo>
                  <a:close/>
                </a:path>
              </a:pathLst>
            </a:custGeom>
            <a:grpFill/>
            <a:ln w="1905">
              <a:noFill/>
              <a:round/>
              <a:headEnd/>
              <a:tailEnd/>
            </a:ln>
          </p:spPr>
          <p:txBody>
            <a:bodyPr/>
            <a:lstStyle/>
            <a:p>
              <a:endParaRPr lang="en-GB">
                <a:solidFill>
                  <a:srgbClr val="000000"/>
                </a:solidFill>
                <a:latin typeface="Arial"/>
              </a:endParaRPr>
            </a:p>
          </p:txBody>
        </p:sp>
        <p:sp>
          <p:nvSpPr>
            <p:cNvPr id="378" name="Freeform 374"/>
            <p:cNvSpPr>
              <a:spLocks/>
            </p:cNvSpPr>
            <p:nvPr/>
          </p:nvSpPr>
          <p:spPr bwMode="auto">
            <a:xfrm>
              <a:off x="1657" y="1760"/>
              <a:ext cx="46" cy="21"/>
            </a:xfrm>
            <a:custGeom>
              <a:avLst/>
              <a:gdLst>
                <a:gd name="T0" fmla="*/ 11 w 46"/>
                <a:gd name="T1" fmla="*/ 0 h 21"/>
                <a:gd name="T2" fmla="*/ 31 w 46"/>
                <a:gd name="T3" fmla="*/ 9 h 21"/>
                <a:gd name="T4" fmla="*/ 37 w 46"/>
                <a:gd name="T5" fmla="*/ 14 h 21"/>
                <a:gd name="T6" fmla="*/ 40 w 46"/>
                <a:gd name="T7" fmla="*/ 14 h 21"/>
                <a:gd name="T8" fmla="*/ 42 w 46"/>
                <a:gd name="T9" fmla="*/ 15 h 21"/>
                <a:gd name="T10" fmla="*/ 43 w 46"/>
                <a:gd name="T11" fmla="*/ 15 h 21"/>
                <a:gd name="T12" fmla="*/ 45 w 46"/>
                <a:gd name="T13" fmla="*/ 18 h 21"/>
                <a:gd name="T14" fmla="*/ 46 w 46"/>
                <a:gd name="T15" fmla="*/ 21 h 21"/>
                <a:gd name="T16" fmla="*/ 43 w 46"/>
                <a:gd name="T17" fmla="*/ 21 h 21"/>
                <a:gd name="T18" fmla="*/ 28 w 46"/>
                <a:gd name="T19" fmla="*/ 21 h 21"/>
                <a:gd name="T20" fmla="*/ 18 w 46"/>
                <a:gd name="T21" fmla="*/ 15 h 21"/>
                <a:gd name="T22" fmla="*/ 15 w 46"/>
                <a:gd name="T23" fmla="*/ 14 h 21"/>
                <a:gd name="T24" fmla="*/ 14 w 46"/>
                <a:gd name="T25" fmla="*/ 9 h 21"/>
                <a:gd name="T26" fmla="*/ 0 w 46"/>
                <a:gd name="T27" fmla="*/ 2 h 21"/>
                <a:gd name="T28" fmla="*/ 0 w 46"/>
                <a:gd name="T29" fmla="*/ 0 h 21"/>
                <a:gd name="T30" fmla="*/ 5 w 46"/>
                <a:gd name="T31" fmla="*/ 0 h 21"/>
                <a:gd name="T32" fmla="*/ 11 w 46"/>
                <a:gd name="T33" fmla="*/ 0 h 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21"/>
                <a:gd name="T53" fmla="*/ 46 w 46"/>
                <a:gd name="T54" fmla="*/ 21 h 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21">
                  <a:moveTo>
                    <a:pt x="11" y="0"/>
                  </a:moveTo>
                  <a:lnTo>
                    <a:pt x="31" y="9"/>
                  </a:lnTo>
                  <a:lnTo>
                    <a:pt x="37" y="14"/>
                  </a:lnTo>
                  <a:lnTo>
                    <a:pt x="40" y="14"/>
                  </a:lnTo>
                  <a:lnTo>
                    <a:pt x="42" y="15"/>
                  </a:lnTo>
                  <a:lnTo>
                    <a:pt x="43" y="15"/>
                  </a:lnTo>
                  <a:lnTo>
                    <a:pt x="45" y="18"/>
                  </a:lnTo>
                  <a:lnTo>
                    <a:pt x="46" y="21"/>
                  </a:lnTo>
                  <a:lnTo>
                    <a:pt x="43" y="21"/>
                  </a:lnTo>
                  <a:lnTo>
                    <a:pt x="28" y="21"/>
                  </a:lnTo>
                  <a:lnTo>
                    <a:pt x="18" y="15"/>
                  </a:lnTo>
                  <a:lnTo>
                    <a:pt x="15" y="14"/>
                  </a:lnTo>
                  <a:lnTo>
                    <a:pt x="14" y="9"/>
                  </a:lnTo>
                  <a:lnTo>
                    <a:pt x="0" y="2"/>
                  </a:lnTo>
                  <a:lnTo>
                    <a:pt x="0" y="0"/>
                  </a:lnTo>
                  <a:lnTo>
                    <a:pt x="5" y="0"/>
                  </a:lnTo>
                  <a:lnTo>
                    <a:pt x="11" y="0"/>
                  </a:lnTo>
                  <a:close/>
                </a:path>
              </a:pathLst>
            </a:custGeom>
            <a:grpFill/>
            <a:ln w="1905">
              <a:noFill/>
              <a:round/>
              <a:headEnd/>
              <a:tailEnd/>
            </a:ln>
          </p:spPr>
          <p:txBody>
            <a:bodyPr/>
            <a:lstStyle/>
            <a:p>
              <a:endParaRPr lang="en-GB">
                <a:solidFill>
                  <a:srgbClr val="000000"/>
                </a:solidFill>
                <a:latin typeface="Arial"/>
              </a:endParaRPr>
            </a:p>
          </p:txBody>
        </p:sp>
        <p:sp>
          <p:nvSpPr>
            <p:cNvPr id="379" name="Freeform 375"/>
            <p:cNvSpPr>
              <a:spLocks/>
            </p:cNvSpPr>
            <p:nvPr/>
          </p:nvSpPr>
          <p:spPr bwMode="auto">
            <a:xfrm>
              <a:off x="1793" y="1832"/>
              <a:ext cx="2" cy="8"/>
            </a:xfrm>
            <a:custGeom>
              <a:avLst/>
              <a:gdLst>
                <a:gd name="T0" fmla="*/ 0 w 2"/>
                <a:gd name="T1" fmla="*/ 0 h 8"/>
                <a:gd name="T2" fmla="*/ 2 w 2"/>
                <a:gd name="T3" fmla="*/ 8 h 8"/>
                <a:gd name="T4" fmla="*/ 2 w 2"/>
                <a:gd name="T5" fmla="*/ 6 h 8"/>
                <a:gd name="T6" fmla="*/ 2 w 2"/>
                <a:gd name="T7" fmla="*/ 2 h 8"/>
                <a:gd name="T8" fmla="*/ 0 w 2"/>
                <a:gd name="T9" fmla="*/ 0 h 8"/>
                <a:gd name="T10" fmla="*/ 0 60000 65536"/>
                <a:gd name="T11" fmla="*/ 0 60000 65536"/>
                <a:gd name="T12" fmla="*/ 0 60000 65536"/>
                <a:gd name="T13" fmla="*/ 0 60000 65536"/>
                <a:gd name="T14" fmla="*/ 0 60000 65536"/>
                <a:gd name="T15" fmla="*/ 0 w 2"/>
                <a:gd name="T16" fmla="*/ 0 h 8"/>
                <a:gd name="T17" fmla="*/ 2 w 2"/>
                <a:gd name="T18" fmla="*/ 8 h 8"/>
              </a:gdLst>
              <a:ahLst/>
              <a:cxnLst>
                <a:cxn ang="T10">
                  <a:pos x="T0" y="T1"/>
                </a:cxn>
                <a:cxn ang="T11">
                  <a:pos x="T2" y="T3"/>
                </a:cxn>
                <a:cxn ang="T12">
                  <a:pos x="T4" y="T5"/>
                </a:cxn>
                <a:cxn ang="T13">
                  <a:pos x="T6" y="T7"/>
                </a:cxn>
                <a:cxn ang="T14">
                  <a:pos x="T8" y="T9"/>
                </a:cxn>
              </a:cxnLst>
              <a:rect l="T15" t="T16" r="T17" b="T18"/>
              <a:pathLst>
                <a:path w="2" h="8">
                  <a:moveTo>
                    <a:pt x="0" y="0"/>
                  </a:moveTo>
                  <a:lnTo>
                    <a:pt x="2" y="8"/>
                  </a:lnTo>
                  <a:lnTo>
                    <a:pt x="2" y="6"/>
                  </a:lnTo>
                  <a:lnTo>
                    <a:pt x="2"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80" name="Freeform 376"/>
            <p:cNvSpPr>
              <a:spLocks/>
            </p:cNvSpPr>
            <p:nvPr/>
          </p:nvSpPr>
          <p:spPr bwMode="auto">
            <a:xfrm>
              <a:off x="1615" y="1887"/>
              <a:ext cx="3" cy="5"/>
            </a:xfrm>
            <a:custGeom>
              <a:avLst/>
              <a:gdLst>
                <a:gd name="T0" fmla="*/ 2 w 3"/>
                <a:gd name="T1" fmla="*/ 0 h 5"/>
                <a:gd name="T2" fmla="*/ 2 w 3"/>
                <a:gd name="T3" fmla="*/ 2 h 5"/>
                <a:gd name="T4" fmla="*/ 0 w 3"/>
                <a:gd name="T5" fmla="*/ 5 h 5"/>
                <a:gd name="T6" fmla="*/ 2 w 3"/>
                <a:gd name="T7" fmla="*/ 3 h 5"/>
                <a:gd name="T8" fmla="*/ 3 w 3"/>
                <a:gd name="T9" fmla="*/ 3 h 5"/>
                <a:gd name="T10" fmla="*/ 3 w 3"/>
                <a:gd name="T11" fmla="*/ 0 h 5"/>
                <a:gd name="T12" fmla="*/ 2 w 3"/>
                <a:gd name="T13" fmla="*/ 0 h 5"/>
                <a:gd name="T14" fmla="*/ 0 60000 65536"/>
                <a:gd name="T15" fmla="*/ 0 60000 65536"/>
                <a:gd name="T16" fmla="*/ 0 60000 65536"/>
                <a:gd name="T17" fmla="*/ 0 60000 65536"/>
                <a:gd name="T18" fmla="*/ 0 60000 65536"/>
                <a:gd name="T19" fmla="*/ 0 60000 65536"/>
                <a:gd name="T20" fmla="*/ 0 60000 65536"/>
                <a:gd name="T21" fmla="*/ 0 w 3"/>
                <a:gd name="T22" fmla="*/ 0 h 5"/>
                <a:gd name="T23" fmla="*/ 3 w 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5">
                  <a:moveTo>
                    <a:pt x="2" y="0"/>
                  </a:moveTo>
                  <a:lnTo>
                    <a:pt x="2" y="2"/>
                  </a:lnTo>
                  <a:lnTo>
                    <a:pt x="0" y="5"/>
                  </a:lnTo>
                  <a:lnTo>
                    <a:pt x="2" y="3"/>
                  </a:lnTo>
                  <a:lnTo>
                    <a:pt x="3" y="3"/>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381" name="Freeform 377"/>
            <p:cNvSpPr>
              <a:spLocks/>
            </p:cNvSpPr>
            <p:nvPr/>
          </p:nvSpPr>
          <p:spPr bwMode="auto">
            <a:xfrm>
              <a:off x="1744" y="1715"/>
              <a:ext cx="111" cy="129"/>
            </a:xfrm>
            <a:custGeom>
              <a:avLst/>
              <a:gdLst>
                <a:gd name="T0" fmla="*/ 43 w 111"/>
                <a:gd name="T1" fmla="*/ 11 h 129"/>
                <a:gd name="T2" fmla="*/ 39 w 111"/>
                <a:gd name="T3" fmla="*/ 17 h 129"/>
                <a:gd name="T4" fmla="*/ 33 w 111"/>
                <a:gd name="T5" fmla="*/ 24 h 129"/>
                <a:gd name="T6" fmla="*/ 33 w 111"/>
                <a:gd name="T7" fmla="*/ 30 h 129"/>
                <a:gd name="T8" fmla="*/ 28 w 111"/>
                <a:gd name="T9" fmla="*/ 41 h 129"/>
                <a:gd name="T10" fmla="*/ 24 w 111"/>
                <a:gd name="T11" fmla="*/ 56 h 129"/>
                <a:gd name="T12" fmla="*/ 18 w 111"/>
                <a:gd name="T13" fmla="*/ 63 h 129"/>
                <a:gd name="T14" fmla="*/ 21 w 111"/>
                <a:gd name="T15" fmla="*/ 66 h 129"/>
                <a:gd name="T16" fmla="*/ 10 w 111"/>
                <a:gd name="T17" fmla="*/ 78 h 129"/>
                <a:gd name="T18" fmla="*/ 3 w 111"/>
                <a:gd name="T19" fmla="*/ 81 h 129"/>
                <a:gd name="T20" fmla="*/ 12 w 111"/>
                <a:gd name="T21" fmla="*/ 83 h 129"/>
                <a:gd name="T22" fmla="*/ 0 w 111"/>
                <a:gd name="T23" fmla="*/ 102 h 129"/>
                <a:gd name="T24" fmla="*/ 21 w 111"/>
                <a:gd name="T25" fmla="*/ 104 h 129"/>
                <a:gd name="T26" fmla="*/ 52 w 111"/>
                <a:gd name="T27" fmla="*/ 104 h 129"/>
                <a:gd name="T28" fmla="*/ 58 w 111"/>
                <a:gd name="T29" fmla="*/ 104 h 129"/>
                <a:gd name="T30" fmla="*/ 57 w 111"/>
                <a:gd name="T31" fmla="*/ 108 h 129"/>
                <a:gd name="T32" fmla="*/ 69 w 111"/>
                <a:gd name="T33" fmla="*/ 105 h 129"/>
                <a:gd name="T34" fmla="*/ 69 w 111"/>
                <a:gd name="T35" fmla="*/ 111 h 129"/>
                <a:gd name="T36" fmla="*/ 57 w 111"/>
                <a:gd name="T37" fmla="*/ 122 h 129"/>
                <a:gd name="T38" fmla="*/ 75 w 111"/>
                <a:gd name="T39" fmla="*/ 111 h 129"/>
                <a:gd name="T40" fmla="*/ 85 w 111"/>
                <a:gd name="T41" fmla="*/ 98 h 129"/>
                <a:gd name="T42" fmla="*/ 87 w 111"/>
                <a:gd name="T43" fmla="*/ 123 h 129"/>
                <a:gd name="T44" fmla="*/ 97 w 111"/>
                <a:gd name="T45" fmla="*/ 117 h 129"/>
                <a:gd name="T46" fmla="*/ 97 w 111"/>
                <a:gd name="T47" fmla="*/ 129 h 129"/>
                <a:gd name="T48" fmla="*/ 111 w 111"/>
                <a:gd name="T49" fmla="*/ 108 h 129"/>
                <a:gd name="T50" fmla="*/ 105 w 111"/>
                <a:gd name="T51" fmla="*/ 108 h 129"/>
                <a:gd name="T52" fmla="*/ 106 w 111"/>
                <a:gd name="T53" fmla="*/ 95 h 129"/>
                <a:gd name="T54" fmla="*/ 100 w 111"/>
                <a:gd name="T55" fmla="*/ 95 h 129"/>
                <a:gd name="T56" fmla="*/ 93 w 111"/>
                <a:gd name="T57" fmla="*/ 102 h 129"/>
                <a:gd name="T58" fmla="*/ 93 w 111"/>
                <a:gd name="T59" fmla="*/ 92 h 129"/>
                <a:gd name="T60" fmla="*/ 99 w 111"/>
                <a:gd name="T61" fmla="*/ 84 h 129"/>
                <a:gd name="T62" fmla="*/ 103 w 111"/>
                <a:gd name="T63" fmla="*/ 78 h 129"/>
                <a:gd name="T64" fmla="*/ 90 w 111"/>
                <a:gd name="T65" fmla="*/ 84 h 129"/>
                <a:gd name="T66" fmla="*/ 91 w 111"/>
                <a:gd name="T67" fmla="*/ 75 h 129"/>
                <a:gd name="T68" fmla="*/ 94 w 111"/>
                <a:gd name="T69" fmla="*/ 66 h 129"/>
                <a:gd name="T70" fmla="*/ 88 w 111"/>
                <a:gd name="T71" fmla="*/ 59 h 129"/>
                <a:gd name="T72" fmla="*/ 69 w 111"/>
                <a:gd name="T73" fmla="*/ 63 h 129"/>
                <a:gd name="T74" fmla="*/ 69 w 111"/>
                <a:gd name="T75" fmla="*/ 56 h 129"/>
                <a:gd name="T76" fmla="*/ 63 w 111"/>
                <a:gd name="T77" fmla="*/ 57 h 129"/>
                <a:gd name="T78" fmla="*/ 54 w 111"/>
                <a:gd name="T79" fmla="*/ 53 h 129"/>
                <a:gd name="T80" fmla="*/ 54 w 111"/>
                <a:gd name="T81" fmla="*/ 45 h 129"/>
                <a:gd name="T82" fmla="*/ 43 w 111"/>
                <a:gd name="T83" fmla="*/ 54 h 129"/>
                <a:gd name="T84" fmla="*/ 43 w 111"/>
                <a:gd name="T85" fmla="*/ 42 h 129"/>
                <a:gd name="T86" fmla="*/ 54 w 111"/>
                <a:gd name="T87" fmla="*/ 23 h 129"/>
                <a:gd name="T88" fmla="*/ 55 w 111"/>
                <a:gd name="T89" fmla="*/ 11 h 129"/>
                <a:gd name="T90" fmla="*/ 63 w 111"/>
                <a:gd name="T91" fmla="*/ 3 h 129"/>
                <a:gd name="T92" fmla="*/ 58 w 111"/>
                <a:gd name="T93" fmla="*/ 2 h 12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1"/>
                <a:gd name="T142" fmla="*/ 0 h 129"/>
                <a:gd name="T143" fmla="*/ 111 w 111"/>
                <a:gd name="T144" fmla="*/ 129 h 12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1" h="129">
                  <a:moveTo>
                    <a:pt x="51" y="5"/>
                  </a:moveTo>
                  <a:lnTo>
                    <a:pt x="45" y="8"/>
                  </a:lnTo>
                  <a:lnTo>
                    <a:pt x="43" y="11"/>
                  </a:lnTo>
                  <a:lnTo>
                    <a:pt x="42" y="14"/>
                  </a:lnTo>
                  <a:lnTo>
                    <a:pt x="40" y="15"/>
                  </a:lnTo>
                  <a:lnTo>
                    <a:pt x="39" y="17"/>
                  </a:lnTo>
                  <a:lnTo>
                    <a:pt x="37" y="21"/>
                  </a:lnTo>
                  <a:lnTo>
                    <a:pt x="36" y="23"/>
                  </a:lnTo>
                  <a:lnTo>
                    <a:pt x="33" y="24"/>
                  </a:lnTo>
                  <a:lnTo>
                    <a:pt x="31" y="26"/>
                  </a:lnTo>
                  <a:lnTo>
                    <a:pt x="34" y="27"/>
                  </a:lnTo>
                  <a:lnTo>
                    <a:pt x="33" y="30"/>
                  </a:lnTo>
                  <a:lnTo>
                    <a:pt x="31" y="38"/>
                  </a:lnTo>
                  <a:lnTo>
                    <a:pt x="33" y="39"/>
                  </a:lnTo>
                  <a:lnTo>
                    <a:pt x="28" y="41"/>
                  </a:lnTo>
                  <a:lnTo>
                    <a:pt x="24" y="51"/>
                  </a:lnTo>
                  <a:lnTo>
                    <a:pt x="24" y="54"/>
                  </a:lnTo>
                  <a:lnTo>
                    <a:pt x="24" y="56"/>
                  </a:lnTo>
                  <a:lnTo>
                    <a:pt x="22" y="56"/>
                  </a:lnTo>
                  <a:lnTo>
                    <a:pt x="19" y="60"/>
                  </a:lnTo>
                  <a:lnTo>
                    <a:pt x="18" y="63"/>
                  </a:lnTo>
                  <a:lnTo>
                    <a:pt x="19" y="63"/>
                  </a:lnTo>
                  <a:lnTo>
                    <a:pt x="21" y="65"/>
                  </a:lnTo>
                  <a:lnTo>
                    <a:pt x="21" y="66"/>
                  </a:lnTo>
                  <a:lnTo>
                    <a:pt x="21" y="68"/>
                  </a:lnTo>
                  <a:lnTo>
                    <a:pt x="15" y="68"/>
                  </a:lnTo>
                  <a:lnTo>
                    <a:pt x="10" y="78"/>
                  </a:lnTo>
                  <a:lnTo>
                    <a:pt x="9" y="80"/>
                  </a:lnTo>
                  <a:lnTo>
                    <a:pt x="7" y="78"/>
                  </a:lnTo>
                  <a:lnTo>
                    <a:pt x="3" y="81"/>
                  </a:lnTo>
                  <a:lnTo>
                    <a:pt x="3" y="83"/>
                  </a:lnTo>
                  <a:lnTo>
                    <a:pt x="9" y="81"/>
                  </a:lnTo>
                  <a:lnTo>
                    <a:pt x="12" y="83"/>
                  </a:lnTo>
                  <a:lnTo>
                    <a:pt x="13" y="84"/>
                  </a:lnTo>
                  <a:lnTo>
                    <a:pt x="0" y="98"/>
                  </a:lnTo>
                  <a:lnTo>
                    <a:pt x="0" y="102"/>
                  </a:lnTo>
                  <a:lnTo>
                    <a:pt x="1" y="105"/>
                  </a:lnTo>
                  <a:lnTo>
                    <a:pt x="4" y="107"/>
                  </a:lnTo>
                  <a:lnTo>
                    <a:pt x="21" y="104"/>
                  </a:lnTo>
                  <a:lnTo>
                    <a:pt x="31" y="104"/>
                  </a:lnTo>
                  <a:lnTo>
                    <a:pt x="33" y="105"/>
                  </a:lnTo>
                  <a:lnTo>
                    <a:pt x="52" y="104"/>
                  </a:lnTo>
                  <a:lnTo>
                    <a:pt x="54" y="102"/>
                  </a:lnTo>
                  <a:lnTo>
                    <a:pt x="60" y="99"/>
                  </a:lnTo>
                  <a:lnTo>
                    <a:pt x="58" y="104"/>
                  </a:lnTo>
                  <a:lnTo>
                    <a:pt x="54" y="107"/>
                  </a:lnTo>
                  <a:lnTo>
                    <a:pt x="54" y="108"/>
                  </a:lnTo>
                  <a:lnTo>
                    <a:pt x="57" y="108"/>
                  </a:lnTo>
                  <a:lnTo>
                    <a:pt x="64" y="108"/>
                  </a:lnTo>
                  <a:lnTo>
                    <a:pt x="67" y="104"/>
                  </a:lnTo>
                  <a:lnTo>
                    <a:pt x="69" y="105"/>
                  </a:lnTo>
                  <a:lnTo>
                    <a:pt x="73" y="105"/>
                  </a:lnTo>
                  <a:lnTo>
                    <a:pt x="75" y="105"/>
                  </a:lnTo>
                  <a:lnTo>
                    <a:pt x="69" y="111"/>
                  </a:lnTo>
                  <a:lnTo>
                    <a:pt x="64" y="117"/>
                  </a:lnTo>
                  <a:lnTo>
                    <a:pt x="58" y="119"/>
                  </a:lnTo>
                  <a:lnTo>
                    <a:pt x="57" y="122"/>
                  </a:lnTo>
                  <a:lnTo>
                    <a:pt x="60" y="123"/>
                  </a:lnTo>
                  <a:lnTo>
                    <a:pt x="67" y="120"/>
                  </a:lnTo>
                  <a:lnTo>
                    <a:pt x="75" y="111"/>
                  </a:lnTo>
                  <a:lnTo>
                    <a:pt x="81" y="108"/>
                  </a:lnTo>
                  <a:lnTo>
                    <a:pt x="81" y="110"/>
                  </a:lnTo>
                  <a:lnTo>
                    <a:pt x="85" y="98"/>
                  </a:lnTo>
                  <a:lnTo>
                    <a:pt x="88" y="98"/>
                  </a:lnTo>
                  <a:lnTo>
                    <a:pt x="90" y="111"/>
                  </a:lnTo>
                  <a:lnTo>
                    <a:pt x="87" y="123"/>
                  </a:lnTo>
                  <a:lnTo>
                    <a:pt x="90" y="125"/>
                  </a:lnTo>
                  <a:lnTo>
                    <a:pt x="96" y="116"/>
                  </a:lnTo>
                  <a:lnTo>
                    <a:pt x="97" y="117"/>
                  </a:lnTo>
                  <a:lnTo>
                    <a:pt x="96" y="120"/>
                  </a:lnTo>
                  <a:lnTo>
                    <a:pt x="96" y="126"/>
                  </a:lnTo>
                  <a:lnTo>
                    <a:pt x="97" y="129"/>
                  </a:lnTo>
                  <a:lnTo>
                    <a:pt x="100" y="126"/>
                  </a:lnTo>
                  <a:lnTo>
                    <a:pt x="105" y="128"/>
                  </a:lnTo>
                  <a:lnTo>
                    <a:pt x="111" y="108"/>
                  </a:lnTo>
                  <a:lnTo>
                    <a:pt x="111" y="102"/>
                  </a:lnTo>
                  <a:lnTo>
                    <a:pt x="109" y="101"/>
                  </a:lnTo>
                  <a:lnTo>
                    <a:pt x="105" y="108"/>
                  </a:lnTo>
                  <a:lnTo>
                    <a:pt x="103" y="107"/>
                  </a:lnTo>
                  <a:lnTo>
                    <a:pt x="103" y="102"/>
                  </a:lnTo>
                  <a:lnTo>
                    <a:pt x="106" y="95"/>
                  </a:lnTo>
                  <a:lnTo>
                    <a:pt x="108" y="93"/>
                  </a:lnTo>
                  <a:lnTo>
                    <a:pt x="108" y="90"/>
                  </a:lnTo>
                  <a:lnTo>
                    <a:pt x="100" y="95"/>
                  </a:lnTo>
                  <a:lnTo>
                    <a:pt x="97" y="104"/>
                  </a:lnTo>
                  <a:lnTo>
                    <a:pt x="94" y="104"/>
                  </a:lnTo>
                  <a:lnTo>
                    <a:pt x="93" y="102"/>
                  </a:lnTo>
                  <a:lnTo>
                    <a:pt x="93" y="101"/>
                  </a:lnTo>
                  <a:lnTo>
                    <a:pt x="94" y="95"/>
                  </a:lnTo>
                  <a:lnTo>
                    <a:pt x="93" y="92"/>
                  </a:lnTo>
                  <a:lnTo>
                    <a:pt x="91" y="90"/>
                  </a:lnTo>
                  <a:lnTo>
                    <a:pt x="97" y="87"/>
                  </a:lnTo>
                  <a:lnTo>
                    <a:pt x="99" y="84"/>
                  </a:lnTo>
                  <a:lnTo>
                    <a:pt x="102" y="84"/>
                  </a:lnTo>
                  <a:lnTo>
                    <a:pt x="103" y="80"/>
                  </a:lnTo>
                  <a:lnTo>
                    <a:pt x="103" y="78"/>
                  </a:lnTo>
                  <a:lnTo>
                    <a:pt x="96" y="83"/>
                  </a:lnTo>
                  <a:lnTo>
                    <a:pt x="94" y="83"/>
                  </a:lnTo>
                  <a:lnTo>
                    <a:pt x="90" y="84"/>
                  </a:lnTo>
                  <a:lnTo>
                    <a:pt x="88" y="83"/>
                  </a:lnTo>
                  <a:lnTo>
                    <a:pt x="93" y="77"/>
                  </a:lnTo>
                  <a:lnTo>
                    <a:pt x="91" y="75"/>
                  </a:lnTo>
                  <a:lnTo>
                    <a:pt x="90" y="74"/>
                  </a:lnTo>
                  <a:lnTo>
                    <a:pt x="91" y="71"/>
                  </a:lnTo>
                  <a:lnTo>
                    <a:pt x="94" y="66"/>
                  </a:lnTo>
                  <a:lnTo>
                    <a:pt x="97" y="62"/>
                  </a:lnTo>
                  <a:lnTo>
                    <a:pt x="97" y="60"/>
                  </a:lnTo>
                  <a:lnTo>
                    <a:pt x="88" y="59"/>
                  </a:lnTo>
                  <a:lnTo>
                    <a:pt x="84" y="59"/>
                  </a:lnTo>
                  <a:lnTo>
                    <a:pt x="81" y="57"/>
                  </a:lnTo>
                  <a:lnTo>
                    <a:pt x="69" y="63"/>
                  </a:lnTo>
                  <a:lnTo>
                    <a:pt x="66" y="63"/>
                  </a:lnTo>
                  <a:lnTo>
                    <a:pt x="69" y="57"/>
                  </a:lnTo>
                  <a:lnTo>
                    <a:pt x="69" y="56"/>
                  </a:lnTo>
                  <a:lnTo>
                    <a:pt x="66" y="57"/>
                  </a:lnTo>
                  <a:lnTo>
                    <a:pt x="66" y="59"/>
                  </a:lnTo>
                  <a:lnTo>
                    <a:pt x="63" y="57"/>
                  </a:lnTo>
                  <a:lnTo>
                    <a:pt x="57" y="57"/>
                  </a:lnTo>
                  <a:lnTo>
                    <a:pt x="57" y="53"/>
                  </a:lnTo>
                  <a:lnTo>
                    <a:pt x="54" y="53"/>
                  </a:lnTo>
                  <a:lnTo>
                    <a:pt x="63" y="47"/>
                  </a:lnTo>
                  <a:lnTo>
                    <a:pt x="61" y="45"/>
                  </a:lnTo>
                  <a:lnTo>
                    <a:pt x="54" y="45"/>
                  </a:lnTo>
                  <a:lnTo>
                    <a:pt x="54" y="41"/>
                  </a:lnTo>
                  <a:lnTo>
                    <a:pt x="52" y="41"/>
                  </a:lnTo>
                  <a:lnTo>
                    <a:pt x="43" y="54"/>
                  </a:lnTo>
                  <a:lnTo>
                    <a:pt x="42" y="50"/>
                  </a:lnTo>
                  <a:lnTo>
                    <a:pt x="43" y="47"/>
                  </a:lnTo>
                  <a:lnTo>
                    <a:pt x="43" y="42"/>
                  </a:lnTo>
                  <a:lnTo>
                    <a:pt x="51" y="29"/>
                  </a:lnTo>
                  <a:lnTo>
                    <a:pt x="52" y="20"/>
                  </a:lnTo>
                  <a:lnTo>
                    <a:pt x="54" y="23"/>
                  </a:lnTo>
                  <a:lnTo>
                    <a:pt x="57" y="20"/>
                  </a:lnTo>
                  <a:lnTo>
                    <a:pt x="58" y="14"/>
                  </a:lnTo>
                  <a:lnTo>
                    <a:pt x="55" y="11"/>
                  </a:lnTo>
                  <a:lnTo>
                    <a:pt x="57" y="8"/>
                  </a:lnTo>
                  <a:lnTo>
                    <a:pt x="60" y="8"/>
                  </a:lnTo>
                  <a:lnTo>
                    <a:pt x="63" y="3"/>
                  </a:lnTo>
                  <a:lnTo>
                    <a:pt x="63" y="0"/>
                  </a:lnTo>
                  <a:lnTo>
                    <a:pt x="60" y="3"/>
                  </a:lnTo>
                  <a:lnTo>
                    <a:pt x="58" y="2"/>
                  </a:lnTo>
                  <a:lnTo>
                    <a:pt x="55" y="2"/>
                  </a:lnTo>
                  <a:lnTo>
                    <a:pt x="51" y="5"/>
                  </a:lnTo>
                  <a:close/>
                </a:path>
              </a:pathLst>
            </a:custGeom>
            <a:grpFill/>
            <a:ln w="1905">
              <a:noFill/>
              <a:round/>
              <a:headEnd/>
              <a:tailEnd/>
            </a:ln>
          </p:spPr>
          <p:txBody>
            <a:bodyPr/>
            <a:lstStyle/>
            <a:p>
              <a:endParaRPr lang="en-GB">
                <a:solidFill>
                  <a:srgbClr val="000000"/>
                </a:solidFill>
                <a:latin typeface="Arial"/>
              </a:endParaRPr>
            </a:p>
          </p:txBody>
        </p:sp>
        <p:sp>
          <p:nvSpPr>
            <p:cNvPr id="382" name="Freeform 378"/>
            <p:cNvSpPr>
              <a:spLocks/>
            </p:cNvSpPr>
            <p:nvPr/>
          </p:nvSpPr>
          <p:spPr bwMode="auto">
            <a:xfrm>
              <a:off x="469" y="1076"/>
              <a:ext cx="23" cy="35"/>
            </a:xfrm>
            <a:custGeom>
              <a:avLst/>
              <a:gdLst>
                <a:gd name="T0" fmla="*/ 4 w 23"/>
                <a:gd name="T1" fmla="*/ 18 h 35"/>
                <a:gd name="T2" fmla="*/ 6 w 23"/>
                <a:gd name="T3" fmla="*/ 18 h 35"/>
                <a:gd name="T4" fmla="*/ 7 w 23"/>
                <a:gd name="T5" fmla="*/ 17 h 35"/>
                <a:gd name="T6" fmla="*/ 6 w 23"/>
                <a:gd name="T7" fmla="*/ 14 h 35"/>
                <a:gd name="T8" fmla="*/ 7 w 23"/>
                <a:gd name="T9" fmla="*/ 14 h 35"/>
                <a:gd name="T10" fmla="*/ 9 w 23"/>
                <a:gd name="T11" fmla="*/ 15 h 35"/>
                <a:gd name="T12" fmla="*/ 10 w 23"/>
                <a:gd name="T13" fmla="*/ 15 h 35"/>
                <a:gd name="T14" fmla="*/ 11 w 23"/>
                <a:gd name="T15" fmla="*/ 17 h 35"/>
                <a:gd name="T16" fmla="*/ 13 w 23"/>
                <a:gd name="T17" fmla="*/ 14 h 35"/>
                <a:gd name="T18" fmla="*/ 14 w 23"/>
                <a:gd name="T19" fmla="*/ 12 h 35"/>
                <a:gd name="T20" fmla="*/ 13 w 23"/>
                <a:gd name="T21" fmla="*/ 12 h 35"/>
                <a:gd name="T22" fmla="*/ 11 w 23"/>
                <a:gd name="T23" fmla="*/ 12 h 35"/>
                <a:gd name="T24" fmla="*/ 13 w 23"/>
                <a:gd name="T25" fmla="*/ 11 h 35"/>
                <a:gd name="T26" fmla="*/ 14 w 23"/>
                <a:gd name="T27" fmla="*/ 6 h 35"/>
                <a:gd name="T28" fmla="*/ 13 w 23"/>
                <a:gd name="T29" fmla="*/ 3 h 35"/>
                <a:gd name="T30" fmla="*/ 13 w 23"/>
                <a:gd name="T31" fmla="*/ 0 h 35"/>
                <a:gd name="T32" fmla="*/ 14 w 23"/>
                <a:gd name="T33" fmla="*/ 0 h 35"/>
                <a:gd name="T34" fmla="*/ 14 w 23"/>
                <a:gd name="T35" fmla="*/ 3 h 35"/>
                <a:gd name="T36" fmla="*/ 17 w 23"/>
                <a:gd name="T37" fmla="*/ 5 h 35"/>
                <a:gd name="T38" fmla="*/ 17 w 23"/>
                <a:gd name="T39" fmla="*/ 8 h 35"/>
                <a:gd name="T40" fmla="*/ 17 w 23"/>
                <a:gd name="T41" fmla="*/ 9 h 35"/>
                <a:gd name="T42" fmla="*/ 19 w 23"/>
                <a:gd name="T43" fmla="*/ 11 h 35"/>
                <a:gd name="T44" fmla="*/ 23 w 23"/>
                <a:gd name="T45" fmla="*/ 8 h 35"/>
                <a:gd name="T46" fmla="*/ 23 w 23"/>
                <a:gd name="T47" fmla="*/ 9 h 35"/>
                <a:gd name="T48" fmla="*/ 23 w 23"/>
                <a:gd name="T49" fmla="*/ 12 h 35"/>
                <a:gd name="T50" fmla="*/ 23 w 23"/>
                <a:gd name="T51" fmla="*/ 15 h 35"/>
                <a:gd name="T52" fmla="*/ 10 w 23"/>
                <a:gd name="T53" fmla="*/ 33 h 35"/>
                <a:gd name="T54" fmla="*/ 7 w 23"/>
                <a:gd name="T55" fmla="*/ 33 h 35"/>
                <a:gd name="T56" fmla="*/ 6 w 23"/>
                <a:gd name="T57" fmla="*/ 33 h 35"/>
                <a:gd name="T58" fmla="*/ 6 w 23"/>
                <a:gd name="T59" fmla="*/ 35 h 35"/>
                <a:gd name="T60" fmla="*/ 4 w 23"/>
                <a:gd name="T61" fmla="*/ 33 h 35"/>
                <a:gd name="T62" fmla="*/ 4 w 23"/>
                <a:gd name="T63" fmla="*/ 30 h 35"/>
                <a:gd name="T64" fmla="*/ 7 w 23"/>
                <a:gd name="T65" fmla="*/ 32 h 35"/>
                <a:gd name="T66" fmla="*/ 10 w 23"/>
                <a:gd name="T67" fmla="*/ 29 h 35"/>
                <a:gd name="T68" fmla="*/ 11 w 23"/>
                <a:gd name="T69" fmla="*/ 26 h 35"/>
                <a:gd name="T70" fmla="*/ 7 w 23"/>
                <a:gd name="T71" fmla="*/ 30 h 35"/>
                <a:gd name="T72" fmla="*/ 4 w 23"/>
                <a:gd name="T73" fmla="*/ 27 h 35"/>
                <a:gd name="T74" fmla="*/ 1 w 23"/>
                <a:gd name="T75" fmla="*/ 18 h 35"/>
                <a:gd name="T76" fmla="*/ 0 w 23"/>
                <a:gd name="T77" fmla="*/ 18 h 35"/>
                <a:gd name="T78" fmla="*/ 0 w 23"/>
                <a:gd name="T79" fmla="*/ 15 h 35"/>
                <a:gd name="T80" fmla="*/ 0 w 23"/>
                <a:gd name="T81" fmla="*/ 14 h 35"/>
                <a:gd name="T82" fmla="*/ 1 w 23"/>
                <a:gd name="T83" fmla="*/ 14 h 35"/>
                <a:gd name="T84" fmla="*/ 4 w 23"/>
                <a:gd name="T85" fmla="*/ 18 h 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3"/>
                <a:gd name="T130" fmla="*/ 0 h 35"/>
                <a:gd name="T131" fmla="*/ 23 w 23"/>
                <a:gd name="T132" fmla="*/ 35 h 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3" h="35">
                  <a:moveTo>
                    <a:pt x="4" y="18"/>
                  </a:moveTo>
                  <a:lnTo>
                    <a:pt x="6" y="18"/>
                  </a:lnTo>
                  <a:lnTo>
                    <a:pt x="7" y="17"/>
                  </a:lnTo>
                  <a:lnTo>
                    <a:pt x="6" y="14"/>
                  </a:lnTo>
                  <a:lnTo>
                    <a:pt x="7" y="14"/>
                  </a:lnTo>
                  <a:lnTo>
                    <a:pt x="9" y="15"/>
                  </a:lnTo>
                  <a:lnTo>
                    <a:pt x="10" y="15"/>
                  </a:lnTo>
                  <a:lnTo>
                    <a:pt x="11" y="17"/>
                  </a:lnTo>
                  <a:lnTo>
                    <a:pt x="13" y="14"/>
                  </a:lnTo>
                  <a:lnTo>
                    <a:pt x="14" y="12"/>
                  </a:lnTo>
                  <a:lnTo>
                    <a:pt x="13" y="12"/>
                  </a:lnTo>
                  <a:lnTo>
                    <a:pt x="11" y="12"/>
                  </a:lnTo>
                  <a:lnTo>
                    <a:pt x="13" y="11"/>
                  </a:lnTo>
                  <a:lnTo>
                    <a:pt x="14" y="6"/>
                  </a:lnTo>
                  <a:lnTo>
                    <a:pt x="13" y="3"/>
                  </a:lnTo>
                  <a:lnTo>
                    <a:pt x="13" y="0"/>
                  </a:lnTo>
                  <a:lnTo>
                    <a:pt x="14" y="0"/>
                  </a:lnTo>
                  <a:lnTo>
                    <a:pt x="14" y="3"/>
                  </a:lnTo>
                  <a:lnTo>
                    <a:pt x="17" y="5"/>
                  </a:lnTo>
                  <a:lnTo>
                    <a:pt x="17" y="8"/>
                  </a:lnTo>
                  <a:lnTo>
                    <a:pt x="17" y="9"/>
                  </a:lnTo>
                  <a:lnTo>
                    <a:pt x="19" y="11"/>
                  </a:lnTo>
                  <a:lnTo>
                    <a:pt x="23" y="8"/>
                  </a:lnTo>
                  <a:lnTo>
                    <a:pt x="23" y="9"/>
                  </a:lnTo>
                  <a:lnTo>
                    <a:pt x="23" y="12"/>
                  </a:lnTo>
                  <a:lnTo>
                    <a:pt x="23" y="15"/>
                  </a:lnTo>
                  <a:lnTo>
                    <a:pt x="10" y="33"/>
                  </a:lnTo>
                  <a:lnTo>
                    <a:pt x="7" y="33"/>
                  </a:lnTo>
                  <a:lnTo>
                    <a:pt x="6" y="33"/>
                  </a:lnTo>
                  <a:lnTo>
                    <a:pt x="6" y="35"/>
                  </a:lnTo>
                  <a:lnTo>
                    <a:pt x="4" y="33"/>
                  </a:lnTo>
                  <a:lnTo>
                    <a:pt x="4" y="30"/>
                  </a:lnTo>
                  <a:lnTo>
                    <a:pt x="7" y="32"/>
                  </a:lnTo>
                  <a:lnTo>
                    <a:pt x="10" y="29"/>
                  </a:lnTo>
                  <a:lnTo>
                    <a:pt x="11" y="26"/>
                  </a:lnTo>
                  <a:lnTo>
                    <a:pt x="7" y="30"/>
                  </a:lnTo>
                  <a:lnTo>
                    <a:pt x="4" y="27"/>
                  </a:lnTo>
                  <a:lnTo>
                    <a:pt x="1" y="18"/>
                  </a:lnTo>
                  <a:lnTo>
                    <a:pt x="0" y="18"/>
                  </a:lnTo>
                  <a:lnTo>
                    <a:pt x="0" y="15"/>
                  </a:lnTo>
                  <a:lnTo>
                    <a:pt x="0" y="14"/>
                  </a:lnTo>
                  <a:lnTo>
                    <a:pt x="1" y="14"/>
                  </a:lnTo>
                  <a:lnTo>
                    <a:pt x="4" y="18"/>
                  </a:lnTo>
                  <a:close/>
                </a:path>
              </a:pathLst>
            </a:custGeom>
            <a:grpFill/>
            <a:ln w="1905">
              <a:noFill/>
              <a:round/>
              <a:headEnd/>
              <a:tailEnd/>
            </a:ln>
          </p:spPr>
          <p:txBody>
            <a:bodyPr/>
            <a:lstStyle/>
            <a:p>
              <a:endParaRPr lang="en-GB">
                <a:solidFill>
                  <a:srgbClr val="000000"/>
                </a:solidFill>
                <a:latin typeface="Arial"/>
              </a:endParaRPr>
            </a:p>
          </p:txBody>
        </p:sp>
        <p:sp>
          <p:nvSpPr>
            <p:cNvPr id="383" name="Freeform 379"/>
            <p:cNvSpPr>
              <a:spLocks/>
            </p:cNvSpPr>
            <p:nvPr/>
          </p:nvSpPr>
          <p:spPr bwMode="auto">
            <a:xfrm>
              <a:off x="458" y="1099"/>
              <a:ext cx="17" cy="18"/>
            </a:xfrm>
            <a:custGeom>
              <a:avLst/>
              <a:gdLst>
                <a:gd name="T0" fmla="*/ 0 w 17"/>
                <a:gd name="T1" fmla="*/ 0 h 18"/>
                <a:gd name="T2" fmla="*/ 0 w 17"/>
                <a:gd name="T3" fmla="*/ 6 h 18"/>
                <a:gd name="T4" fmla="*/ 3 w 17"/>
                <a:gd name="T5" fmla="*/ 7 h 18"/>
                <a:gd name="T6" fmla="*/ 3 w 17"/>
                <a:gd name="T7" fmla="*/ 10 h 18"/>
                <a:gd name="T8" fmla="*/ 6 w 17"/>
                <a:gd name="T9" fmla="*/ 12 h 18"/>
                <a:gd name="T10" fmla="*/ 9 w 17"/>
                <a:gd name="T11" fmla="*/ 15 h 18"/>
                <a:gd name="T12" fmla="*/ 12 w 17"/>
                <a:gd name="T13" fmla="*/ 15 h 18"/>
                <a:gd name="T14" fmla="*/ 14 w 17"/>
                <a:gd name="T15" fmla="*/ 16 h 18"/>
                <a:gd name="T16" fmla="*/ 15 w 17"/>
                <a:gd name="T17" fmla="*/ 18 h 18"/>
                <a:gd name="T18" fmla="*/ 15 w 17"/>
                <a:gd name="T19" fmla="*/ 16 h 18"/>
                <a:gd name="T20" fmla="*/ 17 w 17"/>
                <a:gd name="T21" fmla="*/ 15 h 18"/>
                <a:gd name="T22" fmla="*/ 14 w 17"/>
                <a:gd name="T23" fmla="*/ 12 h 18"/>
                <a:gd name="T24" fmla="*/ 9 w 17"/>
                <a:gd name="T25" fmla="*/ 9 h 18"/>
                <a:gd name="T26" fmla="*/ 9 w 17"/>
                <a:gd name="T27" fmla="*/ 6 h 18"/>
                <a:gd name="T28" fmla="*/ 6 w 17"/>
                <a:gd name="T29" fmla="*/ 4 h 18"/>
                <a:gd name="T30" fmla="*/ 5 w 17"/>
                <a:gd name="T31" fmla="*/ 0 h 18"/>
                <a:gd name="T32" fmla="*/ 3 w 17"/>
                <a:gd name="T33" fmla="*/ 0 h 18"/>
                <a:gd name="T34" fmla="*/ 2 w 17"/>
                <a:gd name="T35" fmla="*/ 0 h 18"/>
                <a:gd name="T36" fmla="*/ 0 w 17"/>
                <a:gd name="T37" fmla="*/ 0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8"/>
                <a:gd name="T59" fmla="*/ 17 w 17"/>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8">
                  <a:moveTo>
                    <a:pt x="0" y="0"/>
                  </a:moveTo>
                  <a:lnTo>
                    <a:pt x="0" y="6"/>
                  </a:lnTo>
                  <a:lnTo>
                    <a:pt x="3" y="7"/>
                  </a:lnTo>
                  <a:lnTo>
                    <a:pt x="3" y="10"/>
                  </a:lnTo>
                  <a:lnTo>
                    <a:pt x="6" y="12"/>
                  </a:lnTo>
                  <a:lnTo>
                    <a:pt x="9" y="15"/>
                  </a:lnTo>
                  <a:lnTo>
                    <a:pt x="12" y="15"/>
                  </a:lnTo>
                  <a:lnTo>
                    <a:pt x="14" y="16"/>
                  </a:lnTo>
                  <a:lnTo>
                    <a:pt x="15" y="18"/>
                  </a:lnTo>
                  <a:lnTo>
                    <a:pt x="15" y="16"/>
                  </a:lnTo>
                  <a:lnTo>
                    <a:pt x="17" y="15"/>
                  </a:lnTo>
                  <a:lnTo>
                    <a:pt x="14" y="12"/>
                  </a:lnTo>
                  <a:lnTo>
                    <a:pt x="9" y="9"/>
                  </a:lnTo>
                  <a:lnTo>
                    <a:pt x="9" y="6"/>
                  </a:lnTo>
                  <a:lnTo>
                    <a:pt x="6" y="4"/>
                  </a:lnTo>
                  <a:lnTo>
                    <a:pt x="5" y="0"/>
                  </a:lnTo>
                  <a:lnTo>
                    <a:pt x="3" y="0"/>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384" name="Freeform 380"/>
            <p:cNvSpPr>
              <a:spLocks/>
            </p:cNvSpPr>
            <p:nvPr/>
          </p:nvSpPr>
          <p:spPr bwMode="auto">
            <a:xfrm>
              <a:off x="1069" y="1070"/>
              <a:ext cx="73" cy="68"/>
            </a:xfrm>
            <a:custGeom>
              <a:avLst/>
              <a:gdLst>
                <a:gd name="T0" fmla="*/ 40 w 73"/>
                <a:gd name="T1" fmla="*/ 11 h 68"/>
                <a:gd name="T2" fmla="*/ 37 w 73"/>
                <a:gd name="T3" fmla="*/ 11 h 68"/>
                <a:gd name="T4" fmla="*/ 37 w 73"/>
                <a:gd name="T5" fmla="*/ 5 h 68"/>
                <a:gd name="T6" fmla="*/ 33 w 73"/>
                <a:gd name="T7" fmla="*/ 2 h 68"/>
                <a:gd name="T8" fmla="*/ 27 w 73"/>
                <a:gd name="T9" fmla="*/ 0 h 68"/>
                <a:gd name="T10" fmla="*/ 24 w 73"/>
                <a:gd name="T11" fmla="*/ 6 h 68"/>
                <a:gd name="T12" fmla="*/ 22 w 73"/>
                <a:gd name="T13" fmla="*/ 15 h 68"/>
                <a:gd name="T14" fmla="*/ 21 w 73"/>
                <a:gd name="T15" fmla="*/ 15 h 68"/>
                <a:gd name="T16" fmla="*/ 16 w 73"/>
                <a:gd name="T17" fmla="*/ 18 h 68"/>
                <a:gd name="T18" fmla="*/ 18 w 73"/>
                <a:gd name="T19" fmla="*/ 27 h 68"/>
                <a:gd name="T20" fmla="*/ 15 w 73"/>
                <a:gd name="T21" fmla="*/ 33 h 68"/>
                <a:gd name="T22" fmla="*/ 9 w 73"/>
                <a:gd name="T23" fmla="*/ 36 h 68"/>
                <a:gd name="T24" fmla="*/ 1 w 73"/>
                <a:gd name="T25" fmla="*/ 38 h 68"/>
                <a:gd name="T26" fmla="*/ 1 w 73"/>
                <a:gd name="T27" fmla="*/ 47 h 68"/>
                <a:gd name="T28" fmla="*/ 7 w 73"/>
                <a:gd name="T29" fmla="*/ 51 h 68"/>
                <a:gd name="T30" fmla="*/ 9 w 73"/>
                <a:gd name="T31" fmla="*/ 47 h 68"/>
                <a:gd name="T32" fmla="*/ 13 w 73"/>
                <a:gd name="T33" fmla="*/ 48 h 68"/>
                <a:gd name="T34" fmla="*/ 16 w 73"/>
                <a:gd name="T35" fmla="*/ 53 h 68"/>
                <a:gd name="T36" fmla="*/ 19 w 73"/>
                <a:gd name="T37" fmla="*/ 53 h 68"/>
                <a:gd name="T38" fmla="*/ 22 w 73"/>
                <a:gd name="T39" fmla="*/ 53 h 68"/>
                <a:gd name="T40" fmla="*/ 24 w 73"/>
                <a:gd name="T41" fmla="*/ 56 h 68"/>
                <a:gd name="T42" fmla="*/ 31 w 73"/>
                <a:gd name="T43" fmla="*/ 60 h 68"/>
                <a:gd name="T44" fmla="*/ 40 w 73"/>
                <a:gd name="T45" fmla="*/ 63 h 68"/>
                <a:gd name="T46" fmla="*/ 42 w 73"/>
                <a:gd name="T47" fmla="*/ 62 h 68"/>
                <a:gd name="T48" fmla="*/ 54 w 73"/>
                <a:gd name="T49" fmla="*/ 66 h 68"/>
                <a:gd name="T50" fmla="*/ 60 w 73"/>
                <a:gd name="T51" fmla="*/ 59 h 68"/>
                <a:gd name="T52" fmla="*/ 67 w 73"/>
                <a:gd name="T53" fmla="*/ 54 h 68"/>
                <a:gd name="T54" fmla="*/ 69 w 73"/>
                <a:gd name="T55" fmla="*/ 56 h 68"/>
                <a:gd name="T56" fmla="*/ 73 w 73"/>
                <a:gd name="T57" fmla="*/ 50 h 68"/>
                <a:gd name="T58" fmla="*/ 67 w 73"/>
                <a:gd name="T59" fmla="*/ 51 h 68"/>
                <a:gd name="T60" fmla="*/ 63 w 73"/>
                <a:gd name="T61" fmla="*/ 44 h 68"/>
                <a:gd name="T62" fmla="*/ 58 w 73"/>
                <a:gd name="T63" fmla="*/ 33 h 68"/>
                <a:gd name="T64" fmla="*/ 54 w 73"/>
                <a:gd name="T65" fmla="*/ 27 h 68"/>
                <a:gd name="T66" fmla="*/ 43 w 73"/>
                <a:gd name="T67" fmla="*/ 17 h 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3"/>
                <a:gd name="T103" fmla="*/ 0 h 68"/>
                <a:gd name="T104" fmla="*/ 73 w 73"/>
                <a:gd name="T105" fmla="*/ 68 h 6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3" h="68">
                  <a:moveTo>
                    <a:pt x="43" y="17"/>
                  </a:moveTo>
                  <a:lnTo>
                    <a:pt x="40" y="11"/>
                  </a:lnTo>
                  <a:lnTo>
                    <a:pt x="39" y="11"/>
                  </a:lnTo>
                  <a:lnTo>
                    <a:pt x="37" y="11"/>
                  </a:lnTo>
                  <a:lnTo>
                    <a:pt x="37" y="8"/>
                  </a:lnTo>
                  <a:lnTo>
                    <a:pt x="37" y="5"/>
                  </a:lnTo>
                  <a:lnTo>
                    <a:pt x="34" y="5"/>
                  </a:lnTo>
                  <a:lnTo>
                    <a:pt x="33" y="2"/>
                  </a:lnTo>
                  <a:lnTo>
                    <a:pt x="30" y="0"/>
                  </a:lnTo>
                  <a:lnTo>
                    <a:pt x="27" y="0"/>
                  </a:lnTo>
                  <a:lnTo>
                    <a:pt x="27" y="3"/>
                  </a:lnTo>
                  <a:lnTo>
                    <a:pt x="24" y="6"/>
                  </a:lnTo>
                  <a:lnTo>
                    <a:pt x="21" y="14"/>
                  </a:lnTo>
                  <a:lnTo>
                    <a:pt x="22" y="15"/>
                  </a:lnTo>
                  <a:lnTo>
                    <a:pt x="22" y="17"/>
                  </a:lnTo>
                  <a:lnTo>
                    <a:pt x="21" y="15"/>
                  </a:lnTo>
                  <a:lnTo>
                    <a:pt x="18" y="15"/>
                  </a:lnTo>
                  <a:lnTo>
                    <a:pt x="16" y="18"/>
                  </a:lnTo>
                  <a:lnTo>
                    <a:pt x="16" y="23"/>
                  </a:lnTo>
                  <a:lnTo>
                    <a:pt x="18" y="27"/>
                  </a:lnTo>
                  <a:lnTo>
                    <a:pt x="16" y="30"/>
                  </a:lnTo>
                  <a:lnTo>
                    <a:pt x="15" y="33"/>
                  </a:lnTo>
                  <a:lnTo>
                    <a:pt x="13" y="33"/>
                  </a:lnTo>
                  <a:lnTo>
                    <a:pt x="9" y="36"/>
                  </a:lnTo>
                  <a:lnTo>
                    <a:pt x="4" y="36"/>
                  </a:lnTo>
                  <a:lnTo>
                    <a:pt x="1" y="38"/>
                  </a:lnTo>
                  <a:lnTo>
                    <a:pt x="0" y="42"/>
                  </a:lnTo>
                  <a:lnTo>
                    <a:pt x="1" y="47"/>
                  </a:lnTo>
                  <a:lnTo>
                    <a:pt x="3" y="50"/>
                  </a:lnTo>
                  <a:lnTo>
                    <a:pt x="7" y="51"/>
                  </a:lnTo>
                  <a:lnTo>
                    <a:pt x="7" y="48"/>
                  </a:lnTo>
                  <a:lnTo>
                    <a:pt x="9" y="47"/>
                  </a:lnTo>
                  <a:lnTo>
                    <a:pt x="10" y="47"/>
                  </a:lnTo>
                  <a:lnTo>
                    <a:pt x="13" y="48"/>
                  </a:lnTo>
                  <a:lnTo>
                    <a:pt x="13" y="51"/>
                  </a:lnTo>
                  <a:lnTo>
                    <a:pt x="16" y="53"/>
                  </a:lnTo>
                  <a:lnTo>
                    <a:pt x="18" y="54"/>
                  </a:lnTo>
                  <a:lnTo>
                    <a:pt x="19" y="53"/>
                  </a:lnTo>
                  <a:lnTo>
                    <a:pt x="19" y="51"/>
                  </a:lnTo>
                  <a:lnTo>
                    <a:pt x="22" y="53"/>
                  </a:lnTo>
                  <a:lnTo>
                    <a:pt x="22" y="56"/>
                  </a:lnTo>
                  <a:lnTo>
                    <a:pt x="24" y="56"/>
                  </a:lnTo>
                  <a:lnTo>
                    <a:pt x="28" y="56"/>
                  </a:lnTo>
                  <a:lnTo>
                    <a:pt x="31" y="60"/>
                  </a:lnTo>
                  <a:lnTo>
                    <a:pt x="34" y="62"/>
                  </a:lnTo>
                  <a:lnTo>
                    <a:pt x="40" y="63"/>
                  </a:lnTo>
                  <a:lnTo>
                    <a:pt x="40" y="65"/>
                  </a:lnTo>
                  <a:lnTo>
                    <a:pt x="42" y="62"/>
                  </a:lnTo>
                  <a:lnTo>
                    <a:pt x="51" y="68"/>
                  </a:lnTo>
                  <a:lnTo>
                    <a:pt x="54" y="66"/>
                  </a:lnTo>
                  <a:lnTo>
                    <a:pt x="58" y="60"/>
                  </a:lnTo>
                  <a:lnTo>
                    <a:pt x="60" y="59"/>
                  </a:lnTo>
                  <a:lnTo>
                    <a:pt x="64" y="54"/>
                  </a:lnTo>
                  <a:lnTo>
                    <a:pt x="67" y="54"/>
                  </a:lnTo>
                  <a:lnTo>
                    <a:pt x="67" y="57"/>
                  </a:lnTo>
                  <a:lnTo>
                    <a:pt x="69" y="56"/>
                  </a:lnTo>
                  <a:lnTo>
                    <a:pt x="72" y="53"/>
                  </a:lnTo>
                  <a:lnTo>
                    <a:pt x="73" y="50"/>
                  </a:lnTo>
                  <a:lnTo>
                    <a:pt x="72" y="50"/>
                  </a:lnTo>
                  <a:lnTo>
                    <a:pt x="67" y="51"/>
                  </a:lnTo>
                  <a:lnTo>
                    <a:pt x="64" y="47"/>
                  </a:lnTo>
                  <a:lnTo>
                    <a:pt x="63" y="44"/>
                  </a:lnTo>
                  <a:lnTo>
                    <a:pt x="63" y="41"/>
                  </a:lnTo>
                  <a:lnTo>
                    <a:pt x="58" y="33"/>
                  </a:lnTo>
                  <a:lnTo>
                    <a:pt x="55" y="30"/>
                  </a:lnTo>
                  <a:lnTo>
                    <a:pt x="54" y="27"/>
                  </a:lnTo>
                  <a:lnTo>
                    <a:pt x="45" y="18"/>
                  </a:lnTo>
                  <a:lnTo>
                    <a:pt x="43" y="17"/>
                  </a:lnTo>
                  <a:close/>
                </a:path>
              </a:pathLst>
            </a:custGeom>
            <a:grpFill/>
            <a:ln w="1905">
              <a:noFill/>
              <a:round/>
              <a:headEnd/>
              <a:tailEnd/>
            </a:ln>
          </p:spPr>
          <p:txBody>
            <a:bodyPr/>
            <a:lstStyle/>
            <a:p>
              <a:endParaRPr lang="en-GB">
                <a:solidFill>
                  <a:srgbClr val="000000"/>
                </a:solidFill>
                <a:latin typeface="Arial"/>
              </a:endParaRPr>
            </a:p>
          </p:txBody>
        </p:sp>
        <p:sp>
          <p:nvSpPr>
            <p:cNvPr id="385" name="Freeform 381"/>
            <p:cNvSpPr>
              <a:spLocks/>
            </p:cNvSpPr>
            <p:nvPr/>
          </p:nvSpPr>
          <p:spPr bwMode="auto">
            <a:xfrm>
              <a:off x="1361" y="1673"/>
              <a:ext cx="22" cy="15"/>
            </a:xfrm>
            <a:custGeom>
              <a:avLst/>
              <a:gdLst>
                <a:gd name="T0" fmla="*/ 1 w 22"/>
                <a:gd name="T1" fmla="*/ 2 h 15"/>
                <a:gd name="T2" fmla="*/ 10 w 22"/>
                <a:gd name="T3" fmla="*/ 0 h 15"/>
                <a:gd name="T4" fmla="*/ 13 w 22"/>
                <a:gd name="T5" fmla="*/ 2 h 15"/>
                <a:gd name="T6" fmla="*/ 18 w 22"/>
                <a:gd name="T7" fmla="*/ 2 h 15"/>
                <a:gd name="T8" fmla="*/ 19 w 22"/>
                <a:gd name="T9" fmla="*/ 5 h 15"/>
                <a:gd name="T10" fmla="*/ 21 w 22"/>
                <a:gd name="T11" fmla="*/ 8 h 15"/>
                <a:gd name="T12" fmla="*/ 21 w 22"/>
                <a:gd name="T13" fmla="*/ 11 h 15"/>
                <a:gd name="T14" fmla="*/ 22 w 22"/>
                <a:gd name="T15" fmla="*/ 14 h 15"/>
                <a:gd name="T16" fmla="*/ 22 w 22"/>
                <a:gd name="T17" fmla="*/ 15 h 15"/>
                <a:gd name="T18" fmla="*/ 19 w 22"/>
                <a:gd name="T19" fmla="*/ 14 h 15"/>
                <a:gd name="T20" fmla="*/ 16 w 22"/>
                <a:gd name="T21" fmla="*/ 14 h 15"/>
                <a:gd name="T22" fmla="*/ 10 w 22"/>
                <a:gd name="T23" fmla="*/ 8 h 15"/>
                <a:gd name="T24" fmla="*/ 4 w 22"/>
                <a:gd name="T25" fmla="*/ 8 h 15"/>
                <a:gd name="T26" fmla="*/ 0 w 22"/>
                <a:gd name="T27" fmla="*/ 6 h 15"/>
                <a:gd name="T28" fmla="*/ 1 w 22"/>
                <a:gd name="T29" fmla="*/ 2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15"/>
                <a:gd name="T47" fmla="*/ 22 w 22"/>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15">
                  <a:moveTo>
                    <a:pt x="1" y="2"/>
                  </a:moveTo>
                  <a:lnTo>
                    <a:pt x="10" y="0"/>
                  </a:lnTo>
                  <a:lnTo>
                    <a:pt x="13" y="2"/>
                  </a:lnTo>
                  <a:lnTo>
                    <a:pt x="18" y="2"/>
                  </a:lnTo>
                  <a:lnTo>
                    <a:pt x="19" y="5"/>
                  </a:lnTo>
                  <a:lnTo>
                    <a:pt x="21" y="8"/>
                  </a:lnTo>
                  <a:lnTo>
                    <a:pt x="21" y="11"/>
                  </a:lnTo>
                  <a:lnTo>
                    <a:pt x="22" y="14"/>
                  </a:lnTo>
                  <a:lnTo>
                    <a:pt x="22" y="15"/>
                  </a:lnTo>
                  <a:lnTo>
                    <a:pt x="19" y="14"/>
                  </a:lnTo>
                  <a:lnTo>
                    <a:pt x="16" y="14"/>
                  </a:lnTo>
                  <a:lnTo>
                    <a:pt x="10" y="8"/>
                  </a:lnTo>
                  <a:lnTo>
                    <a:pt x="4" y="8"/>
                  </a:lnTo>
                  <a:lnTo>
                    <a:pt x="0" y="6"/>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386" name="Freeform 382"/>
            <p:cNvSpPr>
              <a:spLocks/>
            </p:cNvSpPr>
            <p:nvPr/>
          </p:nvSpPr>
          <p:spPr bwMode="auto">
            <a:xfrm>
              <a:off x="626" y="810"/>
              <a:ext cx="178" cy="199"/>
            </a:xfrm>
            <a:custGeom>
              <a:avLst/>
              <a:gdLst>
                <a:gd name="T0" fmla="*/ 33 w 178"/>
                <a:gd name="T1" fmla="*/ 42 h 199"/>
                <a:gd name="T2" fmla="*/ 25 w 178"/>
                <a:gd name="T3" fmla="*/ 63 h 199"/>
                <a:gd name="T4" fmla="*/ 22 w 178"/>
                <a:gd name="T5" fmla="*/ 70 h 199"/>
                <a:gd name="T6" fmla="*/ 19 w 178"/>
                <a:gd name="T7" fmla="*/ 81 h 199"/>
                <a:gd name="T8" fmla="*/ 18 w 178"/>
                <a:gd name="T9" fmla="*/ 86 h 199"/>
                <a:gd name="T10" fmla="*/ 19 w 178"/>
                <a:gd name="T11" fmla="*/ 91 h 199"/>
                <a:gd name="T12" fmla="*/ 22 w 178"/>
                <a:gd name="T13" fmla="*/ 95 h 199"/>
                <a:gd name="T14" fmla="*/ 13 w 178"/>
                <a:gd name="T15" fmla="*/ 100 h 199"/>
                <a:gd name="T16" fmla="*/ 13 w 178"/>
                <a:gd name="T17" fmla="*/ 109 h 199"/>
                <a:gd name="T18" fmla="*/ 15 w 178"/>
                <a:gd name="T19" fmla="*/ 115 h 199"/>
                <a:gd name="T20" fmla="*/ 12 w 178"/>
                <a:gd name="T21" fmla="*/ 121 h 199"/>
                <a:gd name="T22" fmla="*/ 10 w 178"/>
                <a:gd name="T23" fmla="*/ 124 h 199"/>
                <a:gd name="T24" fmla="*/ 6 w 178"/>
                <a:gd name="T25" fmla="*/ 133 h 199"/>
                <a:gd name="T26" fmla="*/ 3 w 178"/>
                <a:gd name="T27" fmla="*/ 139 h 199"/>
                <a:gd name="T28" fmla="*/ 4 w 178"/>
                <a:gd name="T29" fmla="*/ 140 h 199"/>
                <a:gd name="T30" fmla="*/ 4 w 178"/>
                <a:gd name="T31" fmla="*/ 146 h 199"/>
                <a:gd name="T32" fmla="*/ 1 w 178"/>
                <a:gd name="T33" fmla="*/ 155 h 199"/>
                <a:gd name="T34" fmla="*/ 15 w 178"/>
                <a:gd name="T35" fmla="*/ 155 h 199"/>
                <a:gd name="T36" fmla="*/ 18 w 178"/>
                <a:gd name="T37" fmla="*/ 158 h 199"/>
                <a:gd name="T38" fmla="*/ 22 w 178"/>
                <a:gd name="T39" fmla="*/ 158 h 199"/>
                <a:gd name="T40" fmla="*/ 34 w 178"/>
                <a:gd name="T41" fmla="*/ 170 h 199"/>
                <a:gd name="T42" fmla="*/ 42 w 178"/>
                <a:gd name="T43" fmla="*/ 193 h 199"/>
                <a:gd name="T44" fmla="*/ 55 w 178"/>
                <a:gd name="T45" fmla="*/ 191 h 199"/>
                <a:gd name="T46" fmla="*/ 70 w 178"/>
                <a:gd name="T47" fmla="*/ 176 h 199"/>
                <a:gd name="T48" fmla="*/ 72 w 178"/>
                <a:gd name="T49" fmla="*/ 182 h 199"/>
                <a:gd name="T50" fmla="*/ 81 w 178"/>
                <a:gd name="T51" fmla="*/ 181 h 199"/>
                <a:gd name="T52" fmla="*/ 84 w 178"/>
                <a:gd name="T53" fmla="*/ 181 h 199"/>
                <a:gd name="T54" fmla="*/ 91 w 178"/>
                <a:gd name="T55" fmla="*/ 170 h 199"/>
                <a:gd name="T56" fmla="*/ 91 w 178"/>
                <a:gd name="T57" fmla="*/ 163 h 199"/>
                <a:gd name="T58" fmla="*/ 94 w 178"/>
                <a:gd name="T59" fmla="*/ 145 h 199"/>
                <a:gd name="T60" fmla="*/ 103 w 178"/>
                <a:gd name="T61" fmla="*/ 136 h 199"/>
                <a:gd name="T62" fmla="*/ 113 w 178"/>
                <a:gd name="T63" fmla="*/ 116 h 199"/>
                <a:gd name="T64" fmla="*/ 175 w 178"/>
                <a:gd name="T65" fmla="*/ 60 h 199"/>
                <a:gd name="T66" fmla="*/ 148 w 178"/>
                <a:gd name="T67" fmla="*/ 28 h 199"/>
                <a:gd name="T68" fmla="*/ 128 w 178"/>
                <a:gd name="T69" fmla="*/ 18 h 199"/>
                <a:gd name="T70" fmla="*/ 118 w 178"/>
                <a:gd name="T71" fmla="*/ 28 h 199"/>
                <a:gd name="T72" fmla="*/ 113 w 178"/>
                <a:gd name="T73" fmla="*/ 36 h 199"/>
                <a:gd name="T74" fmla="*/ 113 w 178"/>
                <a:gd name="T75" fmla="*/ 24 h 199"/>
                <a:gd name="T76" fmla="*/ 107 w 178"/>
                <a:gd name="T77" fmla="*/ 25 h 199"/>
                <a:gd name="T78" fmla="*/ 103 w 178"/>
                <a:gd name="T79" fmla="*/ 27 h 199"/>
                <a:gd name="T80" fmla="*/ 84 w 178"/>
                <a:gd name="T81" fmla="*/ 3 h 199"/>
                <a:gd name="T82" fmla="*/ 69 w 178"/>
                <a:gd name="T83" fmla="*/ 4 h 199"/>
                <a:gd name="T84" fmla="*/ 48 w 178"/>
                <a:gd name="T85" fmla="*/ 6 h 199"/>
                <a:gd name="T86" fmla="*/ 48 w 178"/>
                <a:gd name="T87" fmla="*/ 10 h 199"/>
                <a:gd name="T88" fmla="*/ 43 w 178"/>
                <a:gd name="T89" fmla="*/ 9 h 199"/>
                <a:gd name="T90" fmla="*/ 36 w 178"/>
                <a:gd name="T91" fmla="*/ 7 h 199"/>
                <a:gd name="T92" fmla="*/ 30 w 178"/>
                <a:gd name="T93" fmla="*/ 9 h 199"/>
                <a:gd name="T94" fmla="*/ 24 w 178"/>
                <a:gd name="T95" fmla="*/ 19 h 199"/>
                <a:gd name="T96" fmla="*/ 25 w 178"/>
                <a:gd name="T97" fmla="*/ 27 h 19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78"/>
                <a:gd name="T148" fmla="*/ 0 h 199"/>
                <a:gd name="T149" fmla="*/ 178 w 178"/>
                <a:gd name="T150" fmla="*/ 199 h 19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78" h="199">
                  <a:moveTo>
                    <a:pt x="28" y="36"/>
                  </a:moveTo>
                  <a:lnTo>
                    <a:pt x="30" y="39"/>
                  </a:lnTo>
                  <a:lnTo>
                    <a:pt x="33" y="42"/>
                  </a:lnTo>
                  <a:lnTo>
                    <a:pt x="34" y="45"/>
                  </a:lnTo>
                  <a:lnTo>
                    <a:pt x="28" y="60"/>
                  </a:lnTo>
                  <a:lnTo>
                    <a:pt x="25" y="63"/>
                  </a:lnTo>
                  <a:lnTo>
                    <a:pt x="25" y="64"/>
                  </a:lnTo>
                  <a:lnTo>
                    <a:pt x="24" y="69"/>
                  </a:lnTo>
                  <a:lnTo>
                    <a:pt x="22" y="70"/>
                  </a:lnTo>
                  <a:lnTo>
                    <a:pt x="22" y="73"/>
                  </a:lnTo>
                  <a:lnTo>
                    <a:pt x="22" y="76"/>
                  </a:lnTo>
                  <a:lnTo>
                    <a:pt x="19" y="81"/>
                  </a:lnTo>
                  <a:lnTo>
                    <a:pt x="19" y="82"/>
                  </a:lnTo>
                  <a:lnTo>
                    <a:pt x="19" y="84"/>
                  </a:lnTo>
                  <a:lnTo>
                    <a:pt x="18" y="86"/>
                  </a:lnTo>
                  <a:lnTo>
                    <a:pt x="16" y="88"/>
                  </a:lnTo>
                  <a:lnTo>
                    <a:pt x="18" y="91"/>
                  </a:lnTo>
                  <a:lnTo>
                    <a:pt x="19" y="91"/>
                  </a:lnTo>
                  <a:lnTo>
                    <a:pt x="19" y="92"/>
                  </a:lnTo>
                  <a:lnTo>
                    <a:pt x="22" y="94"/>
                  </a:lnTo>
                  <a:lnTo>
                    <a:pt x="22" y="95"/>
                  </a:lnTo>
                  <a:lnTo>
                    <a:pt x="22" y="97"/>
                  </a:lnTo>
                  <a:lnTo>
                    <a:pt x="15" y="100"/>
                  </a:lnTo>
                  <a:lnTo>
                    <a:pt x="13" y="100"/>
                  </a:lnTo>
                  <a:lnTo>
                    <a:pt x="12" y="101"/>
                  </a:lnTo>
                  <a:lnTo>
                    <a:pt x="13" y="104"/>
                  </a:lnTo>
                  <a:lnTo>
                    <a:pt x="13" y="109"/>
                  </a:lnTo>
                  <a:lnTo>
                    <a:pt x="15" y="109"/>
                  </a:lnTo>
                  <a:lnTo>
                    <a:pt x="13" y="116"/>
                  </a:lnTo>
                  <a:lnTo>
                    <a:pt x="15" y="115"/>
                  </a:lnTo>
                  <a:lnTo>
                    <a:pt x="15" y="118"/>
                  </a:lnTo>
                  <a:lnTo>
                    <a:pt x="13" y="119"/>
                  </a:lnTo>
                  <a:lnTo>
                    <a:pt x="12" y="121"/>
                  </a:lnTo>
                  <a:lnTo>
                    <a:pt x="13" y="124"/>
                  </a:lnTo>
                  <a:lnTo>
                    <a:pt x="12" y="124"/>
                  </a:lnTo>
                  <a:lnTo>
                    <a:pt x="10" y="124"/>
                  </a:lnTo>
                  <a:lnTo>
                    <a:pt x="7" y="127"/>
                  </a:lnTo>
                  <a:lnTo>
                    <a:pt x="7" y="131"/>
                  </a:lnTo>
                  <a:lnTo>
                    <a:pt x="6" y="133"/>
                  </a:lnTo>
                  <a:lnTo>
                    <a:pt x="6" y="134"/>
                  </a:lnTo>
                  <a:lnTo>
                    <a:pt x="9" y="136"/>
                  </a:lnTo>
                  <a:lnTo>
                    <a:pt x="3" y="139"/>
                  </a:lnTo>
                  <a:lnTo>
                    <a:pt x="4" y="139"/>
                  </a:lnTo>
                  <a:lnTo>
                    <a:pt x="6" y="142"/>
                  </a:lnTo>
                  <a:lnTo>
                    <a:pt x="4" y="140"/>
                  </a:lnTo>
                  <a:lnTo>
                    <a:pt x="3" y="143"/>
                  </a:lnTo>
                  <a:lnTo>
                    <a:pt x="3" y="146"/>
                  </a:lnTo>
                  <a:lnTo>
                    <a:pt x="4" y="146"/>
                  </a:lnTo>
                  <a:lnTo>
                    <a:pt x="3" y="152"/>
                  </a:lnTo>
                  <a:lnTo>
                    <a:pt x="0" y="152"/>
                  </a:lnTo>
                  <a:lnTo>
                    <a:pt x="1" y="155"/>
                  </a:lnTo>
                  <a:lnTo>
                    <a:pt x="9" y="152"/>
                  </a:lnTo>
                  <a:lnTo>
                    <a:pt x="15" y="154"/>
                  </a:lnTo>
                  <a:lnTo>
                    <a:pt x="15" y="155"/>
                  </a:lnTo>
                  <a:lnTo>
                    <a:pt x="12" y="154"/>
                  </a:lnTo>
                  <a:lnTo>
                    <a:pt x="12" y="155"/>
                  </a:lnTo>
                  <a:lnTo>
                    <a:pt x="18" y="158"/>
                  </a:lnTo>
                  <a:lnTo>
                    <a:pt x="19" y="161"/>
                  </a:lnTo>
                  <a:lnTo>
                    <a:pt x="19" y="158"/>
                  </a:lnTo>
                  <a:lnTo>
                    <a:pt x="22" y="158"/>
                  </a:lnTo>
                  <a:lnTo>
                    <a:pt x="22" y="161"/>
                  </a:lnTo>
                  <a:lnTo>
                    <a:pt x="30" y="164"/>
                  </a:lnTo>
                  <a:lnTo>
                    <a:pt x="34" y="170"/>
                  </a:lnTo>
                  <a:lnTo>
                    <a:pt x="36" y="175"/>
                  </a:lnTo>
                  <a:lnTo>
                    <a:pt x="37" y="178"/>
                  </a:lnTo>
                  <a:lnTo>
                    <a:pt x="42" y="193"/>
                  </a:lnTo>
                  <a:lnTo>
                    <a:pt x="46" y="199"/>
                  </a:lnTo>
                  <a:lnTo>
                    <a:pt x="49" y="199"/>
                  </a:lnTo>
                  <a:lnTo>
                    <a:pt x="55" y="191"/>
                  </a:lnTo>
                  <a:lnTo>
                    <a:pt x="60" y="190"/>
                  </a:lnTo>
                  <a:lnTo>
                    <a:pt x="69" y="181"/>
                  </a:lnTo>
                  <a:lnTo>
                    <a:pt x="70" y="176"/>
                  </a:lnTo>
                  <a:lnTo>
                    <a:pt x="72" y="179"/>
                  </a:lnTo>
                  <a:lnTo>
                    <a:pt x="73" y="181"/>
                  </a:lnTo>
                  <a:lnTo>
                    <a:pt x="72" y="182"/>
                  </a:lnTo>
                  <a:lnTo>
                    <a:pt x="76" y="184"/>
                  </a:lnTo>
                  <a:lnTo>
                    <a:pt x="79" y="182"/>
                  </a:lnTo>
                  <a:lnTo>
                    <a:pt x="81" y="181"/>
                  </a:lnTo>
                  <a:lnTo>
                    <a:pt x="81" y="178"/>
                  </a:lnTo>
                  <a:lnTo>
                    <a:pt x="82" y="179"/>
                  </a:lnTo>
                  <a:lnTo>
                    <a:pt x="84" y="181"/>
                  </a:lnTo>
                  <a:lnTo>
                    <a:pt x="85" y="179"/>
                  </a:lnTo>
                  <a:lnTo>
                    <a:pt x="88" y="175"/>
                  </a:lnTo>
                  <a:lnTo>
                    <a:pt x="91" y="170"/>
                  </a:lnTo>
                  <a:lnTo>
                    <a:pt x="91" y="167"/>
                  </a:lnTo>
                  <a:lnTo>
                    <a:pt x="91" y="166"/>
                  </a:lnTo>
                  <a:lnTo>
                    <a:pt x="91" y="163"/>
                  </a:lnTo>
                  <a:lnTo>
                    <a:pt x="91" y="155"/>
                  </a:lnTo>
                  <a:lnTo>
                    <a:pt x="90" y="152"/>
                  </a:lnTo>
                  <a:lnTo>
                    <a:pt x="94" y="145"/>
                  </a:lnTo>
                  <a:lnTo>
                    <a:pt x="95" y="136"/>
                  </a:lnTo>
                  <a:lnTo>
                    <a:pt x="100" y="139"/>
                  </a:lnTo>
                  <a:lnTo>
                    <a:pt x="103" y="136"/>
                  </a:lnTo>
                  <a:lnTo>
                    <a:pt x="106" y="134"/>
                  </a:lnTo>
                  <a:lnTo>
                    <a:pt x="110" y="131"/>
                  </a:lnTo>
                  <a:lnTo>
                    <a:pt x="113" y="116"/>
                  </a:lnTo>
                  <a:lnTo>
                    <a:pt x="178" y="67"/>
                  </a:lnTo>
                  <a:lnTo>
                    <a:pt x="178" y="61"/>
                  </a:lnTo>
                  <a:lnTo>
                    <a:pt x="175" y="60"/>
                  </a:lnTo>
                  <a:lnTo>
                    <a:pt x="170" y="54"/>
                  </a:lnTo>
                  <a:lnTo>
                    <a:pt x="169" y="54"/>
                  </a:lnTo>
                  <a:lnTo>
                    <a:pt x="148" y="28"/>
                  </a:lnTo>
                  <a:lnTo>
                    <a:pt x="146" y="27"/>
                  </a:lnTo>
                  <a:lnTo>
                    <a:pt x="140" y="21"/>
                  </a:lnTo>
                  <a:lnTo>
                    <a:pt x="128" y="18"/>
                  </a:lnTo>
                  <a:lnTo>
                    <a:pt x="116" y="24"/>
                  </a:lnTo>
                  <a:lnTo>
                    <a:pt x="116" y="25"/>
                  </a:lnTo>
                  <a:lnTo>
                    <a:pt x="118" y="28"/>
                  </a:lnTo>
                  <a:lnTo>
                    <a:pt x="116" y="31"/>
                  </a:lnTo>
                  <a:lnTo>
                    <a:pt x="116" y="34"/>
                  </a:lnTo>
                  <a:lnTo>
                    <a:pt x="113" y="36"/>
                  </a:lnTo>
                  <a:lnTo>
                    <a:pt x="112" y="33"/>
                  </a:lnTo>
                  <a:lnTo>
                    <a:pt x="113" y="30"/>
                  </a:lnTo>
                  <a:lnTo>
                    <a:pt x="113" y="24"/>
                  </a:lnTo>
                  <a:lnTo>
                    <a:pt x="109" y="22"/>
                  </a:lnTo>
                  <a:lnTo>
                    <a:pt x="107" y="24"/>
                  </a:lnTo>
                  <a:lnTo>
                    <a:pt x="107" y="25"/>
                  </a:lnTo>
                  <a:lnTo>
                    <a:pt x="104" y="28"/>
                  </a:lnTo>
                  <a:lnTo>
                    <a:pt x="103" y="33"/>
                  </a:lnTo>
                  <a:lnTo>
                    <a:pt x="103" y="27"/>
                  </a:lnTo>
                  <a:lnTo>
                    <a:pt x="104" y="22"/>
                  </a:lnTo>
                  <a:lnTo>
                    <a:pt x="85" y="7"/>
                  </a:lnTo>
                  <a:lnTo>
                    <a:pt x="84" y="3"/>
                  </a:lnTo>
                  <a:lnTo>
                    <a:pt x="75" y="0"/>
                  </a:lnTo>
                  <a:lnTo>
                    <a:pt x="70" y="0"/>
                  </a:lnTo>
                  <a:lnTo>
                    <a:pt x="69" y="4"/>
                  </a:lnTo>
                  <a:lnTo>
                    <a:pt x="64" y="3"/>
                  </a:lnTo>
                  <a:lnTo>
                    <a:pt x="60" y="4"/>
                  </a:lnTo>
                  <a:lnTo>
                    <a:pt x="48" y="6"/>
                  </a:lnTo>
                  <a:lnTo>
                    <a:pt x="48" y="7"/>
                  </a:lnTo>
                  <a:lnTo>
                    <a:pt x="48" y="13"/>
                  </a:lnTo>
                  <a:lnTo>
                    <a:pt x="48" y="10"/>
                  </a:lnTo>
                  <a:lnTo>
                    <a:pt x="46" y="9"/>
                  </a:lnTo>
                  <a:lnTo>
                    <a:pt x="45" y="6"/>
                  </a:lnTo>
                  <a:lnTo>
                    <a:pt x="43" y="9"/>
                  </a:lnTo>
                  <a:lnTo>
                    <a:pt x="42" y="7"/>
                  </a:lnTo>
                  <a:lnTo>
                    <a:pt x="42" y="6"/>
                  </a:lnTo>
                  <a:lnTo>
                    <a:pt x="36" y="7"/>
                  </a:lnTo>
                  <a:lnTo>
                    <a:pt x="31" y="7"/>
                  </a:lnTo>
                  <a:lnTo>
                    <a:pt x="30" y="7"/>
                  </a:lnTo>
                  <a:lnTo>
                    <a:pt x="30" y="9"/>
                  </a:lnTo>
                  <a:lnTo>
                    <a:pt x="21" y="12"/>
                  </a:lnTo>
                  <a:lnTo>
                    <a:pt x="22" y="12"/>
                  </a:lnTo>
                  <a:lnTo>
                    <a:pt x="24" y="19"/>
                  </a:lnTo>
                  <a:lnTo>
                    <a:pt x="28" y="22"/>
                  </a:lnTo>
                  <a:lnTo>
                    <a:pt x="25" y="24"/>
                  </a:lnTo>
                  <a:lnTo>
                    <a:pt x="25" y="27"/>
                  </a:lnTo>
                  <a:lnTo>
                    <a:pt x="28" y="36"/>
                  </a:lnTo>
                  <a:close/>
                </a:path>
              </a:pathLst>
            </a:custGeom>
            <a:grpFill/>
            <a:ln w="1905">
              <a:noFill/>
              <a:round/>
              <a:headEnd/>
              <a:tailEnd/>
            </a:ln>
          </p:spPr>
          <p:txBody>
            <a:bodyPr/>
            <a:lstStyle/>
            <a:p>
              <a:endParaRPr lang="en-GB">
                <a:solidFill>
                  <a:srgbClr val="000000"/>
                </a:solidFill>
                <a:latin typeface="Arial"/>
              </a:endParaRPr>
            </a:p>
          </p:txBody>
        </p:sp>
        <p:sp>
          <p:nvSpPr>
            <p:cNvPr id="387" name="Freeform 383"/>
            <p:cNvSpPr>
              <a:spLocks/>
            </p:cNvSpPr>
            <p:nvPr/>
          </p:nvSpPr>
          <p:spPr bwMode="auto">
            <a:xfrm>
              <a:off x="741" y="885"/>
              <a:ext cx="305" cy="251"/>
            </a:xfrm>
            <a:custGeom>
              <a:avLst/>
              <a:gdLst>
                <a:gd name="T0" fmla="*/ 42 w 305"/>
                <a:gd name="T1" fmla="*/ 202 h 251"/>
                <a:gd name="T2" fmla="*/ 109 w 305"/>
                <a:gd name="T3" fmla="*/ 167 h 251"/>
                <a:gd name="T4" fmla="*/ 115 w 305"/>
                <a:gd name="T5" fmla="*/ 155 h 251"/>
                <a:gd name="T6" fmla="*/ 91 w 305"/>
                <a:gd name="T7" fmla="*/ 146 h 251"/>
                <a:gd name="T8" fmla="*/ 48 w 305"/>
                <a:gd name="T9" fmla="*/ 148 h 251"/>
                <a:gd name="T10" fmla="*/ 13 w 305"/>
                <a:gd name="T11" fmla="*/ 128 h 251"/>
                <a:gd name="T12" fmla="*/ 55 w 305"/>
                <a:gd name="T13" fmla="*/ 107 h 251"/>
                <a:gd name="T14" fmla="*/ 37 w 305"/>
                <a:gd name="T15" fmla="*/ 106 h 251"/>
                <a:gd name="T16" fmla="*/ 25 w 305"/>
                <a:gd name="T17" fmla="*/ 106 h 251"/>
                <a:gd name="T18" fmla="*/ 15 w 305"/>
                <a:gd name="T19" fmla="*/ 103 h 251"/>
                <a:gd name="T20" fmla="*/ 10 w 305"/>
                <a:gd name="T21" fmla="*/ 95 h 251"/>
                <a:gd name="T22" fmla="*/ 16 w 305"/>
                <a:gd name="T23" fmla="*/ 62 h 251"/>
                <a:gd name="T24" fmla="*/ 40 w 305"/>
                <a:gd name="T25" fmla="*/ 17 h 251"/>
                <a:gd name="T26" fmla="*/ 81 w 305"/>
                <a:gd name="T27" fmla="*/ 4 h 251"/>
                <a:gd name="T28" fmla="*/ 78 w 305"/>
                <a:gd name="T29" fmla="*/ 37 h 251"/>
                <a:gd name="T30" fmla="*/ 85 w 305"/>
                <a:gd name="T31" fmla="*/ 41 h 251"/>
                <a:gd name="T32" fmla="*/ 94 w 305"/>
                <a:gd name="T33" fmla="*/ 20 h 251"/>
                <a:gd name="T34" fmla="*/ 127 w 305"/>
                <a:gd name="T35" fmla="*/ 34 h 251"/>
                <a:gd name="T36" fmla="*/ 130 w 305"/>
                <a:gd name="T37" fmla="*/ 50 h 251"/>
                <a:gd name="T38" fmla="*/ 139 w 305"/>
                <a:gd name="T39" fmla="*/ 44 h 251"/>
                <a:gd name="T40" fmla="*/ 151 w 305"/>
                <a:gd name="T41" fmla="*/ 46 h 251"/>
                <a:gd name="T42" fmla="*/ 154 w 305"/>
                <a:gd name="T43" fmla="*/ 37 h 251"/>
                <a:gd name="T44" fmla="*/ 156 w 305"/>
                <a:gd name="T45" fmla="*/ 26 h 251"/>
                <a:gd name="T46" fmla="*/ 168 w 305"/>
                <a:gd name="T47" fmla="*/ 37 h 251"/>
                <a:gd name="T48" fmla="*/ 177 w 305"/>
                <a:gd name="T49" fmla="*/ 65 h 251"/>
                <a:gd name="T50" fmla="*/ 186 w 305"/>
                <a:gd name="T51" fmla="*/ 94 h 251"/>
                <a:gd name="T52" fmla="*/ 192 w 305"/>
                <a:gd name="T53" fmla="*/ 76 h 251"/>
                <a:gd name="T54" fmla="*/ 187 w 305"/>
                <a:gd name="T55" fmla="*/ 49 h 251"/>
                <a:gd name="T56" fmla="*/ 186 w 305"/>
                <a:gd name="T57" fmla="*/ 10 h 251"/>
                <a:gd name="T58" fmla="*/ 193 w 305"/>
                <a:gd name="T59" fmla="*/ 4 h 251"/>
                <a:gd name="T60" fmla="*/ 207 w 305"/>
                <a:gd name="T61" fmla="*/ 6 h 251"/>
                <a:gd name="T62" fmla="*/ 224 w 305"/>
                <a:gd name="T63" fmla="*/ 25 h 251"/>
                <a:gd name="T64" fmla="*/ 235 w 305"/>
                <a:gd name="T65" fmla="*/ 76 h 251"/>
                <a:gd name="T66" fmla="*/ 247 w 305"/>
                <a:gd name="T67" fmla="*/ 107 h 251"/>
                <a:gd name="T68" fmla="*/ 254 w 305"/>
                <a:gd name="T69" fmla="*/ 139 h 251"/>
                <a:gd name="T70" fmla="*/ 269 w 305"/>
                <a:gd name="T71" fmla="*/ 146 h 251"/>
                <a:gd name="T72" fmla="*/ 295 w 305"/>
                <a:gd name="T73" fmla="*/ 166 h 251"/>
                <a:gd name="T74" fmla="*/ 304 w 305"/>
                <a:gd name="T75" fmla="*/ 172 h 251"/>
                <a:gd name="T76" fmla="*/ 296 w 305"/>
                <a:gd name="T77" fmla="*/ 188 h 251"/>
                <a:gd name="T78" fmla="*/ 287 w 305"/>
                <a:gd name="T79" fmla="*/ 191 h 251"/>
                <a:gd name="T80" fmla="*/ 280 w 305"/>
                <a:gd name="T81" fmla="*/ 188 h 251"/>
                <a:gd name="T82" fmla="*/ 269 w 305"/>
                <a:gd name="T83" fmla="*/ 199 h 251"/>
                <a:gd name="T84" fmla="*/ 277 w 305"/>
                <a:gd name="T85" fmla="*/ 203 h 251"/>
                <a:gd name="T86" fmla="*/ 284 w 305"/>
                <a:gd name="T87" fmla="*/ 212 h 251"/>
                <a:gd name="T88" fmla="*/ 293 w 305"/>
                <a:gd name="T89" fmla="*/ 217 h 251"/>
                <a:gd name="T90" fmla="*/ 289 w 305"/>
                <a:gd name="T91" fmla="*/ 227 h 251"/>
                <a:gd name="T92" fmla="*/ 272 w 305"/>
                <a:gd name="T93" fmla="*/ 235 h 251"/>
                <a:gd name="T94" fmla="*/ 247 w 305"/>
                <a:gd name="T95" fmla="*/ 229 h 251"/>
                <a:gd name="T96" fmla="*/ 232 w 305"/>
                <a:gd name="T97" fmla="*/ 221 h 251"/>
                <a:gd name="T98" fmla="*/ 214 w 305"/>
                <a:gd name="T99" fmla="*/ 212 h 251"/>
                <a:gd name="T100" fmla="*/ 201 w 305"/>
                <a:gd name="T101" fmla="*/ 220 h 251"/>
                <a:gd name="T102" fmla="*/ 151 w 305"/>
                <a:gd name="T103" fmla="*/ 244 h 251"/>
                <a:gd name="T104" fmla="*/ 132 w 305"/>
                <a:gd name="T105" fmla="*/ 247 h 251"/>
                <a:gd name="T106" fmla="*/ 96 w 305"/>
                <a:gd name="T107" fmla="*/ 244 h 251"/>
                <a:gd name="T108" fmla="*/ 88 w 305"/>
                <a:gd name="T109" fmla="*/ 218 h 25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05"/>
                <a:gd name="T166" fmla="*/ 0 h 251"/>
                <a:gd name="T167" fmla="*/ 305 w 305"/>
                <a:gd name="T168" fmla="*/ 251 h 25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05" h="251">
                  <a:moveTo>
                    <a:pt x="70" y="214"/>
                  </a:moveTo>
                  <a:lnTo>
                    <a:pt x="69" y="215"/>
                  </a:lnTo>
                  <a:lnTo>
                    <a:pt x="63" y="215"/>
                  </a:lnTo>
                  <a:lnTo>
                    <a:pt x="60" y="214"/>
                  </a:lnTo>
                  <a:lnTo>
                    <a:pt x="54" y="212"/>
                  </a:lnTo>
                  <a:lnTo>
                    <a:pt x="42" y="205"/>
                  </a:lnTo>
                  <a:lnTo>
                    <a:pt x="42" y="202"/>
                  </a:lnTo>
                  <a:lnTo>
                    <a:pt x="39" y="200"/>
                  </a:lnTo>
                  <a:lnTo>
                    <a:pt x="37" y="199"/>
                  </a:lnTo>
                  <a:lnTo>
                    <a:pt x="36" y="193"/>
                  </a:lnTo>
                  <a:lnTo>
                    <a:pt x="33" y="190"/>
                  </a:lnTo>
                  <a:lnTo>
                    <a:pt x="28" y="178"/>
                  </a:lnTo>
                  <a:lnTo>
                    <a:pt x="81" y="161"/>
                  </a:lnTo>
                  <a:lnTo>
                    <a:pt x="109" y="167"/>
                  </a:lnTo>
                  <a:lnTo>
                    <a:pt x="114" y="163"/>
                  </a:lnTo>
                  <a:lnTo>
                    <a:pt x="112" y="161"/>
                  </a:lnTo>
                  <a:lnTo>
                    <a:pt x="112" y="160"/>
                  </a:lnTo>
                  <a:lnTo>
                    <a:pt x="115" y="161"/>
                  </a:lnTo>
                  <a:lnTo>
                    <a:pt x="117" y="161"/>
                  </a:lnTo>
                  <a:lnTo>
                    <a:pt x="117" y="158"/>
                  </a:lnTo>
                  <a:lnTo>
                    <a:pt x="115" y="155"/>
                  </a:lnTo>
                  <a:lnTo>
                    <a:pt x="112" y="155"/>
                  </a:lnTo>
                  <a:lnTo>
                    <a:pt x="106" y="154"/>
                  </a:lnTo>
                  <a:lnTo>
                    <a:pt x="106" y="151"/>
                  </a:lnTo>
                  <a:lnTo>
                    <a:pt x="102" y="151"/>
                  </a:lnTo>
                  <a:lnTo>
                    <a:pt x="97" y="149"/>
                  </a:lnTo>
                  <a:lnTo>
                    <a:pt x="96" y="148"/>
                  </a:lnTo>
                  <a:lnTo>
                    <a:pt x="91" y="146"/>
                  </a:lnTo>
                  <a:lnTo>
                    <a:pt x="88" y="148"/>
                  </a:lnTo>
                  <a:lnTo>
                    <a:pt x="87" y="145"/>
                  </a:lnTo>
                  <a:lnTo>
                    <a:pt x="60" y="152"/>
                  </a:lnTo>
                  <a:lnTo>
                    <a:pt x="58" y="151"/>
                  </a:lnTo>
                  <a:lnTo>
                    <a:pt x="52" y="151"/>
                  </a:lnTo>
                  <a:lnTo>
                    <a:pt x="49" y="149"/>
                  </a:lnTo>
                  <a:lnTo>
                    <a:pt x="48" y="148"/>
                  </a:lnTo>
                  <a:lnTo>
                    <a:pt x="37" y="149"/>
                  </a:lnTo>
                  <a:lnTo>
                    <a:pt x="31" y="146"/>
                  </a:lnTo>
                  <a:lnTo>
                    <a:pt x="25" y="148"/>
                  </a:lnTo>
                  <a:lnTo>
                    <a:pt x="25" y="145"/>
                  </a:lnTo>
                  <a:lnTo>
                    <a:pt x="21" y="143"/>
                  </a:lnTo>
                  <a:lnTo>
                    <a:pt x="15" y="133"/>
                  </a:lnTo>
                  <a:lnTo>
                    <a:pt x="13" y="128"/>
                  </a:lnTo>
                  <a:lnTo>
                    <a:pt x="19" y="121"/>
                  </a:lnTo>
                  <a:lnTo>
                    <a:pt x="49" y="109"/>
                  </a:lnTo>
                  <a:lnTo>
                    <a:pt x="49" y="110"/>
                  </a:lnTo>
                  <a:lnTo>
                    <a:pt x="51" y="112"/>
                  </a:lnTo>
                  <a:lnTo>
                    <a:pt x="55" y="110"/>
                  </a:lnTo>
                  <a:lnTo>
                    <a:pt x="57" y="109"/>
                  </a:lnTo>
                  <a:lnTo>
                    <a:pt x="55" y="107"/>
                  </a:lnTo>
                  <a:lnTo>
                    <a:pt x="51" y="107"/>
                  </a:lnTo>
                  <a:lnTo>
                    <a:pt x="54" y="104"/>
                  </a:lnTo>
                  <a:lnTo>
                    <a:pt x="57" y="104"/>
                  </a:lnTo>
                  <a:lnTo>
                    <a:pt x="60" y="103"/>
                  </a:lnTo>
                  <a:lnTo>
                    <a:pt x="60" y="101"/>
                  </a:lnTo>
                  <a:lnTo>
                    <a:pt x="40" y="104"/>
                  </a:lnTo>
                  <a:lnTo>
                    <a:pt x="37" y="106"/>
                  </a:lnTo>
                  <a:lnTo>
                    <a:pt x="34" y="106"/>
                  </a:lnTo>
                  <a:lnTo>
                    <a:pt x="33" y="107"/>
                  </a:lnTo>
                  <a:lnTo>
                    <a:pt x="30" y="107"/>
                  </a:lnTo>
                  <a:lnTo>
                    <a:pt x="28" y="106"/>
                  </a:lnTo>
                  <a:lnTo>
                    <a:pt x="25" y="104"/>
                  </a:lnTo>
                  <a:lnTo>
                    <a:pt x="24" y="106"/>
                  </a:lnTo>
                  <a:lnTo>
                    <a:pt x="25" y="106"/>
                  </a:lnTo>
                  <a:lnTo>
                    <a:pt x="25" y="109"/>
                  </a:lnTo>
                  <a:lnTo>
                    <a:pt x="21" y="109"/>
                  </a:lnTo>
                  <a:lnTo>
                    <a:pt x="19" y="110"/>
                  </a:lnTo>
                  <a:lnTo>
                    <a:pt x="16" y="110"/>
                  </a:lnTo>
                  <a:lnTo>
                    <a:pt x="13" y="109"/>
                  </a:lnTo>
                  <a:lnTo>
                    <a:pt x="13" y="106"/>
                  </a:lnTo>
                  <a:lnTo>
                    <a:pt x="15" y="103"/>
                  </a:lnTo>
                  <a:lnTo>
                    <a:pt x="16" y="101"/>
                  </a:lnTo>
                  <a:lnTo>
                    <a:pt x="21" y="101"/>
                  </a:lnTo>
                  <a:lnTo>
                    <a:pt x="21" y="95"/>
                  </a:lnTo>
                  <a:lnTo>
                    <a:pt x="16" y="95"/>
                  </a:lnTo>
                  <a:lnTo>
                    <a:pt x="13" y="98"/>
                  </a:lnTo>
                  <a:lnTo>
                    <a:pt x="10" y="97"/>
                  </a:lnTo>
                  <a:lnTo>
                    <a:pt x="10" y="95"/>
                  </a:lnTo>
                  <a:lnTo>
                    <a:pt x="9" y="94"/>
                  </a:lnTo>
                  <a:lnTo>
                    <a:pt x="3" y="95"/>
                  </a:lnTo>
                  <a:lnTo>
                    <a:pt x="0" y="83"/>
                  </a:lnTo>
                  <a:lnTo>
                    <a:pt x="1" y="79"/>
                  </a:lnTo>
                  <a:lnTo>
                    <a:pt x="10" y="67"/>
                  </a:lnTo>
                  <a:lnTo>
                    <a:pt x="16" y="64"/>
                  </a:lnTo>
                  <a:lnTo>
                    <a:pt x="16" y="62"/>
                  </a:lnTo>
                  <a:lnTo>
                    <a:pt x="16" y="59"/>
                  </a:lnTo>
                  <a:lnTo>
                    <a:pt x="15" y="58"/>
                  </a:lnTo>
                  <a:lnTo>
                    <a:pt x="12" y="58"/>
                  </a:lnTo>
                  <a:lnTo>
                    <a:pt x="10" y="55"/>
                  </a:lnTo>
                  <a:lnTo>
                    <a:pt x="10" y="50"/>
                  </a:lnTo>
                  <a:lnTo>
                    <a:pt x="12" y="46"/>
                  </a:lnTo>
                  <a:lnTo>
                    <a:pt x="40" y="17"/>
                  </a:lnTo>
                  <a:lnTo>
                    <a:pt x="43" y="17"/>
                  </a:lnTo>
                  <a:lnTo>
                    <a:pt x="45" y="13"/>
                  </a:lnTo>
                  <a:lnTo>
                    <a:pt x="49" y="13"/>
                  </a:lnTo>
                  <a:lnTo>
                    <a:pt x="73" y="0"/>
                  </a:lnTo>
                  <a:lnTo>
                    <a:pt x="78" y="1"/>
                  </a:lnTo>
                  <a:lnTo>
                    <a:pt x="78" y="3"/>
                  </a:lnTo>
                  <a:lnTo>
                    <a:pt x="81" y="4"/>
                  </a:lnTo>
                  <a:lnTo>
                    <a:pt x="81" y="7"/>
                  </a:lnTo>
                  <a:lnTo>
                    <a:pt x="82" y="9"/>
                  </a:lnTo>
                  <a:lnTo>
                    <a:pt x="84" y="29"/>
                  </a:lnTo>
                  <a:lnTo>
                    <a:pt x="79" y="31"/>
                  </a:lnTo>
                  <a:lnTo>
                    <a:pt x="78" y="34"/>
                  </a:lnTo>
                  <a:lnTo>
                    <a:pt x="78" y="35"/>
                  </a:lnTo>
                  <a:lnTo>
                    <a:pt x="78" y="37"/>
                  </a:lnTo>
                  <a:lnTo>
                    <a:pt x="78" y="38"/>
                  </a:lnTo>
                  <a:lnTo>
                    <a:pt x="73" y="40"/>
                  </a:lnTo>
                  <a:lnTo>
                    <a:pt x="73" y="41"/>
                  </a:lnTo>
                  <a:lnTo>
                    <a:pt x="75" y="44"/>
                  </a:lnTo>
                  <a:lnTo>
                    <a:pt x="82" y="38"/>
                  </a:lnTo>
                  <a:lnTo>
                    <a:pt x="84" y="38"/>
                  </a:lnTo>
                  <a:lnTo>
                    <a:pt x="85" y="41"/>
                  </a:lnTo>
                  <a:lnTo>
                    <a:pt x="91" y="38"/>
                  </a:lnTo>
                  <a:lnTo>
                    <a:pt x="93" y="34"/>
                  </a:lnTo>
                  <a:lnTo>
                    <a:pt x="90" y="34"/>
                  </a:lnTo>
                  <a:lnTo>
                    <a:pt x="90" y="29"/>
                  </a:lnTo>
                  <a:lnTo>
                    <a:pt x="93" y="25"/>
                  </a:lnTo>
                  <a:lnTo>
                    <a:pt x="94" y="23"/>
                  </a:lnTo>
                  <a:lnTo>
                    <a:pt x="94" y="20"/>
                  </a:lnTo>
                  <a:lnTo>
                    <a:pt x="96" y="19"/>
                  </a:lnTo>
                  <a:lnTo>
                    <a:pt x="102" y="19"/>
                  </a:lnTo>
                  <a:lnTo>
                    <a:pt x="109" y="25"/>
                  </a:lnTo>
                  <a:lnTo>
                    <a:pt x="120" y="28"/>
                  </a:lnTo>
                  <a:lnTo>
                    <a:pt x="121" y="31"/>
                  </a:lnTo>
                  <a:lnTo>
                    <a:pt x="124" y="32"/>
                  </a:lnTo>
                  <a:lnTo>
                    <a:pt x="127" y="34"/>
                  </a:lnTo>
                  <a:lnTo>
                    <a:pt x="130" y="38"/>
                  </a:lnTo>
                  <a:lnTo>
                    <a:pt x="130" y="44"/>
                  </a:lnTo>
                  <a:lnTo>
                    <a:pt x="120" y="58"/>
                  </a:lnTo>
                  <a:lnTo>
                    <a:pt x="120" y="59"/>
                  </a:lnTo>
                  <a:lnTo>
                    <a:pt x="124" y="58"/>
                  </a:lnTo>
                  <a:lnTo>
                    <a:pt x="127" y="53"/>
                  </a:lnTo>
                  <a:lnTo>
                    <a:pt x="130" y="50"/>
                  </a:lnTo>
                  <a:lnTo>
                    <a:pt x="130" y="53"/>
                  </a:lnTo>
                  <a:lnTo>
                    <a:pt x="129" y="58"/>
                  </a:lnTo>
                  <a:lnTo>
                    <a:pt x="133" y="58"/>
                  </a:lnTo>
                  <a:lnTo>
                    <a:pt x="133" y="56"/>
                  </a:lnTo>
                  <a:lnTo>
                    <a:pt x="135" y="49"/>
                  </a:lnTo>
                  <a:lnTo>
                    <a:pt x="138" y="49"/>
                  </a:lnTo>
                  <a:lnTo>
                    <a:pt x="139" y="44"/>
                  </a:lnTo>
                  <a:lnTo>
                    <a:pt x="142" y="46"/>
                  </a:lnTo>
                  <a:lnTo>
                    <a:pt x="145" y="44"/>
                  </a:lnTo>
                  <a:lnTo>
                    <a:pt x="148" y="50"/>
                  </a:lnTo>
                  <a:lnTo>
                    <a:pt x="150" y="49"/>
                  </a:lnTo>
                  <a:lnTo>
                    <a:pt x="148" y="44"/>
                  </a:lnTo>
                  <a:lnTo>
                    <a:pt x="150" y="44"/>
                  </a:lnTo>
                  <a:lnTo>
                    <a:pt x="151" y="46"/>
                  </a:lnTo>
                  <a:lnTo>
                    <a:pt x="153" y="44"/>
                  </a:lnTo>
                  <a:lnTo>
                    <a:pt x="153" y="41"/>
                  </a:lnTo>
                  <a:lnTo>
                    <a:pt x="148" y="40"/>
                  </a:lnTo>
                  <a:lnTo>
                    <a:pt x="148" y="37"/>
                  </a:lnTo>
                  <a:lnTo>
                    <a:pt x="150" y="37"/>
                  </a:lnTo>
                  <a:lnTo>
                    <a:pt x="153" y="40"/>
                  </a:lnTo>
                  <a:lnTo>
                    <a:pt x="154" y="37"/>
                  </a:lnTo>
                  <a:lnTo>
                    <a:pt x="150" y="31"/>
                  </a:lnTo>
                  <a:lnTo>
                    <a:pt x="147" y="31"/>
                  </a:lnTo>
                  <a:lnTo>
                    <a:pt x="144" y="23"/>
                  </a:lnTo>
                  <a:lnTo>
                    <a:pt x="144" y="20"/>
                  </a:lnTo>
                  <a:lnTo>
                    <a:pt x="147" y="20"/>
                  </a:lnTo>
                  <a:lnTo>
                    <a:pt x="154" y="23"/>
                  </a:lnTo>
                  <a:lnTo>
                    <a:pt x="156" y="26"/>
                  </a:lnTo>
                  <a:lnTo>
                    <a:pt x="159" y="26"/>
                  </a:lnTo>
                  <a:lnTo>
                    <a:pt x="159" y="28"/>
                  </a:lnTo>
                  <a:lnTo>
                    <a:pt x="162" y="32"/>
                  </a:lnTo>
                  <a:lnTo>
                    <a:pt x="163" y="34"/>
                  </a:lnTo>
                  <a:lnTo>
                    <a:pt x="165" y="34"/>
                  </a:lnTo>
                  <a:lnTo>
                    <a:pt x="168" y="35"/>
                  </a:lnTo>
                  <a:lnTo>
                    <a:pt x="168" y="37"/>
                  </a:lnTo>
                  <a:lnTo>
                    <a:pt x="169" y="38"/>
                  </a:lnTo>
                  <a:lnTo>
                    <a:pt x="169" y="40"/>
                  </a:lnTo>
                  <a:lnTo>
                    <a:pt x="169" y="41"/>
                  </a:lnTo>
                  <a:lnTo>
                    <a:pt x="172" y="43"/>
                  </a:lnTo>
                  <a:lnTo>
                    <a:pt x="174" y="47"/>
                  </a:lnTo>
                  <a:lnTo>
                    <a:pt x="174" y="59"/>
                  </a:lnTo>
                  <a:lnTo>
                    <a:pt x="177" y="65"/>
                  </a:lnTo>
                  <a:lnTo>
                    <a:pt x="177" y="74"/>
                  </a:lnTo>
                  <a:lnTo>
                    <a:pt x="181" y="79"/>
                  </a:lnTo>
                  <a:lnTo>
                    <a:pt x="180" y="83"/>
                  </a:lnTo>
                  <a:lnTo>
                    <a:pt x="180" y="91"/>
                  </a:lnTo>
                  <a:lnTo>
                    <a:pt x="181" y="91"/>
                  </a:lnTo>
                  <a:lnTo>
                    <a:pt x="184" y="95"/>
                  </a:lnTo>
                  <a:lnTo>
                    <a:pt x="186" y="94"/>
                  </a:lnTo>
                  <a:lnTo>
                    <a:pt x="187" y="92"/>
                  </a:lnTo>
                  <a:lnTo>
                    <a:pt x="190" y="91"/>
                  </a:lnTo>
                  <a:lnTo>
                    <a:pt x="193" y="86"/>
                  </a:lnTo>
                  <a:lnTo>
                    <a:pt x="193" y="83"/>
                  </a:lnTo>
                  <a:lnTo>
                    <a:pt x="196" y="82"/>
                  </a:lnTo>
                  <a:lnTo>
                    <a:pt x="196" y="80"/>
                  </a:lnTo>
                  <a:lnTo>
                    <a:pt x="192" y="76"/>
                  </a:lnTo>
                  <a:lnTo>
                    <a:pt x="192" y="71"/>
                  </a:lnTo>
                  <a:lnTo>
                    <a:pt x="192" y="68"/>
                  </a:lnTo>
                  <a:lnTo>
                    <a:pt x="190" y="67"/>
                  </a:lnTo>
                  <a:lnTo>
                    <a:pt x="189" y="58"/>
                  </a:lnTo>
                  <a:lnTo>
                    <a:pt x="190" y="56"/>
                  </a:lnTo>
                  <a:lnTo>
                    <a:pt x="189" y="50"/>
                  </a:lnTo>
                  <a:lnTo>
                    <a:pt x="187" y="49"/>
                  </a:lnTo>
                  <a:lnTo>
                    <a:pt x="183" y="19"/>
                  </a:lnTo>
                  <a:lnTo>
                    <a:pt x="184" y="19"/>
                  </a:lnTo>
                  <a:lnTo>
                    <a:pt x="184" y="14"/>
                  </a:lnTo>
                  <a:lnTo>
                    <a:pt x="183" y="14"/>
                  </a:lnTo>
                  <a:lnTo>
                    <a:pt x="181" y="11"/>
                  </a:lnTo>
                  <a:lnTo>
                    <a:pt x="183" y="10"/>
                  </a:lnTo>
                  <a:lnTo>
                    <a:pt x="186" y="10"/>
                  </a:lnTo>
                  <a:lnTo>
                    <a:pt x="187" y="9"/>
                  </a:lnTo>
                  <a:lnTo>
                    <a:pt x="183" y="6"/>
                  </a:lnTo>
                  <a:lnTo>
                    <a:pt x="184" y="3"/>
                  </a:lnTo>
                  <a:lnTo>
                    <a:pt x="184" y="1"/>
                  </a:lnTo>
                  <a:lnTo>
                    <a:pt x="187" y="1"/>
                  </a:lnTo>
                  <a:lnTo>
                    <a:pt x="193" y="3"/>
                  </a:lnTo>
                  <a:lnTo>
                    <a:pt x="193" y="4"/>
                  </a:lnTo>
                  <a:lnTo>
                    <a:pt x="199" y="10"/>
                  </a:lnTo>
                  <a:lnTo>
                    <a:pt x="204" y="11"/>
                  </a:lnTo>
                  <a:lnTo>
                    <a:pt x="205" y="9"/>
                  </a:lnTo>
                  <a:lnTo>
                    <a:pt x="204" y="9"/>
                  </a:lnTo>
                  <a:lnTo>
                    <a:pt x="202" y="4"/>
                  </a:lnTo>
                  <a:lnTo>
                    <a:pt x="204" y="4"/>
                  </a:lnTo>
                  <a:lnTo>
                    <a:pt x="207" y="6"/>
                  </a:lnTo>
                  <a:lnTo>
                    <a:pt x="208" y="7"/>
                  </a:lnTo>
                  <a:lnTo>
                    <a:pt x="211" y="9"/>
                  </a:lnTo>
                  <a:lnTo>
                    <a:pt x="211" y="13"/>
                  </a:lnTo>
                  <a:lnTo>
                    <a:pt x="213" y="16"/>
                  </a:lnTo>
                  <a:lnTo>
                    <a:pt x="220" y="20"/>
                  </a:lnTo>
                  <a:lnTo>
                    <a:pt x="220" y="22"/>
                  </a:lnTo>
                  <a:lnTo>
                    <a:pt x="224" y="25"/>
                  </a:lnTo>
                  <a:lnTo>
                    <a:pt x="227" y="28"/>
                  </a:lnTo>
                  <a:lnTo>
                    <a:pt x="227" y="29"/>
                  </a:lnTo>
                  <a:lnTo>
                    <a:pt x="229" y="31"/>
                  </a:lnTo>
                  <a:lnTo>
                    <a:pt x="230" y="32"/>
                  </a:lnTo>
                  <a:lnTo>
                    <a:pt x="227" y="37"/>
                  </a:lnTo>
                  <a:lnTo>
                    <a:pt x="230" y="37"/>
                  </a:lnTo>
                  <a:lnTo>
                    <a:pt x="235" y="76"/>
                  </a:lnTo>
                  <a:lnTo>
                    <a:pt x="236" y="76"/>
                  </a:lnTo>
                  <a:lnTo>
                    <a:pt x="238" y="83"/>
                  </a:lnTo>
                  <a:lnTo>
                    <a:pt x="244" y="94"/>
                  </a:lnTo>
                  <a:lnTo>
                    <a:pt x="245" y="98"/>
                  </a:lnTo>
                  <a:lnTo>
                    <a:pt x="245" y="100"/>
                  </a:lnTo>
                  <a:lnTo>
                    <a:pt x="247" y="103"/>
                  </a:lnTo>
                  <a:lnTo>
                    <a:pt x="247" y="107"/>
                  </a:lnTo>
                  <a:lnTo>
                    <a:pt x="245" y="107"/>
                  </a:lnTo>
                  <a:lnTo>
                    <a:pt x="244" y="109"/>
                  </a:lnTo>
                  <a:lnTo>
                    <a:pt x="244" y="118"/>
                  </a:lnTo>
                  <a:lnTo>
                    <a:pt x="242" y="121"/>
                  </a:lnTo>
                  <a:lnTo>
                    <a:pt x="244" y="125"/>
                  </a:lnTo>
                  <a:lnTo>
                    <a:pt x="248" y="128"/>
                  </a:lnTo>
                  <a:lnTo>
                    <a:pt x="254" y="139"/>
                  </a:lnTo>
                  <a:lnTo>
                    <a:pt x="259" y="140"/>
                  </a:lnTo>
                  <a:lnTo>
                    <a:pt x="262" y="146"/>
                  </a:lnTo>
                  <a:lnTo>
                    <a:pt x="263" y="148"/>
                  </a:lnTo>
                  <a:lnTo>
                    <a:pt x="266" y="148"/>
                  </a:lnTo>
                  <a:lnTo>
                    <a:pt x="268" y="151"/>
                  </a:lnTo>
                  <a:lnTo>
                    <a:pt x="269" y="149"/>
                  </a:lnTo>
                  <a:lnTo>
                    <a:pt x="269" y="146"/>
                  </a:lnTo>
                  <a:lnTo>
                    <a:pt x="271" y="145"/>
                  </a:lnTo>
                  <a:lnTo>
                    <a:pt x="274" y="146"/>
                  </a:lnTo>
                  <a:lnTo>
                    <a:pt x="275" y="148"/>
                  </a:lnTo>
                  <a:lnTo>
                    <a:pt x="275" y="151"/>
                  </a:lnTo>
                  <a:lnTo>
                    <a:pt x="290" y="164"/>
                  </a:lnTo>
                  <a:lnTo>
                    <a:pt x="293" y="164"/>
                  </a:lnTo>
                  <a:lnTo>
                    <a:pt x="295" y="166"/>
                  </a:lnTo>
                  <a:lnTo>
                    <a:pt x="295" y="169"/>
                  </a:lnTo>
                  <a:lnTo>
                    <a:pt x="295" y="172"/>
                  </a:lnTo>
                  <a:lnTo>
                    <a:pt x="298" y="172"/>
                  </a:lnTo>
                  <a:lnTo>
                    <a:pt x="299" y="170"/>
                  </a:lnTo>
                  <a:lnTo>
                    <a:pt x="301" y="172"/>
                  </a:lnTo>
                  <a:lnTo>
                    <a:pt x="302" y="170"/>
                  </a:lnTo>
                  <a:lnTo>
                    <a:pt x="304" y="172"/>
                  </a:lnTo>
                  <a:lnTo>
                    <a:pt x="305" y="178"/>
                  </a:lnTo>
                  <a:lnTo>
                    <a:pt x="304" y="182"/>
                  </a:lnTo>
                  <a:lnTo>
                    <a:pt x="305" y="190"/>
                  </a:lnTo>
                  <a:lnTo>
                    <a:pt x="304" y="194"/>
                  </a:lnTo>
                  <a:lnTo>
                    <a:pt x="301" y="196"/>
                  </a:lnTo>
                  <a:lnTo>
                    <a:pt x="299" y="194"/>
                  </a:lnTo>
                  <a:lnTo>
                    <a:pt x="296" y="188"/>
                  </a:lnTo>
                  <a:lnTo>
                    <a:pt x="296" y="182"/>
                  </a:lnTo>
                  <a:lnTo>
                    <a:pt x="293" y="194"/>
                  </a:lnTo>
                  <a:lnTo>
                    <a:pt x="293" y="196"/>
                  </a:lnTo>
                  <a:lnTo>
                    <a:pt x="292" y="193"/>
                  </a:lnTo>
                  <a:lnTo>
                    <a:pt x="290" y="191"/>
                  </a:lnTo>
                  <a:lnTo>
                    <a:pt x="289" y="194"/>
                  </a:lnTo>
                  <a:lnTo>
                    <a:pt x="287" y="191"/>
                  </a:lnTo>
                  <a:lnTo>
                    <a:pt x="286" y="187"/>
                  </a:lnTo>
                  <a:lnTo>
                    <a:pt x="286" y="182"/>
                  </a:lnTo>
                  <a:lnTo>
                    <a:pt x="284" y="185"/>
                  </a:lnTo>
                  <a:lnTo>
                    <a:pt x="283" y="185"/>
                  </a:lnTo>
                  <a:lnTo>
                    <a:pt x="283" y="184"/>
                  </a:lnTo>
                  <a:lnTo>
                    <a:pt x="281" y="188"/>
                  </a:lnTo>
                  <a:lnTo>
                    <a:pt x="280" y="188"/>
                  </a:lnTo>
                  <a:lnTo>
                    <a:pt x="277" y="191"/>
                  </a:lnTo>
                  <a:lnTo>
                    <a:pt x="275" y="193"/>
                  </a:lnTo>
                  <a:lnTo>
                    <a:pt x="277" y="193"/>
                  </a:lnTo>
                  <a:lnTo>
                    <a:pt x="278" y="200"/>
                  </a:lnTo>
                  <a:lnTo>
                    <a:pt x="275" y="200"/>
                  </a:lnTo>
                  <a:lnTo>
                    <a:pt x="274" y="200"/>
                  </a:lnTo>
                  <a:lnTo>
                    <a:pt x="269" y="199"/>
                  </a:lnTo>
                  <a:lnTo>
                    <a:pt x="268" y="200"/>
                  </a:lnTo>
                  <a:lnTo>
                    <a:pt x="268" y="202"/>
                  </a:lnTo>
                  <a:lnTo>
                    <a:pt x="269" y="208"/>
                  </a:lnTo>
                  <a:lnTo>
                    <a:pt x="269" y="214"/>
                  </a:lnTo>
                  <a:lnTo>
                    <a:pt x="272" y="208"/>
                  </a:lnTo>
                  <a:lnTo>
                    <a:pt x="275" y="206"/>
                  </a:lnTo>
                  <a:lnTo>
                    <a:pt x="277" y="203"/>
                  </a:lnTo>
                  <a:lnTo>
                    <a:pt x="284" y="203"/>
                  </a:lnTo>
                  <a:lnTo>
                    <a:pt x="284" y="205"/>
                  </a:lnTo>
                  <a:lnTo>
                    <a:pt x="287" y="205"/>
                  </a:lnTo>
                  <a:lnTo>
                    <a:pt x="287" y="208"/>
                  </a:lnTo>
                  <a:lnTo>
                    <a:pt x="286" y="209"/>
                  </a:lnTo>
                  <a:lnTo>
                    <a:pt x="284" y="211"/>
                  </a:lnTo>
                  <a:lnTo>
                    <a:pt x="284" y="212"/>
                  </a:lnTo>
                  <a:lnTo>
                    <a:pt x="283" y="212"/>
                  </a:lnTo>
                  <a:lnTo>
                    <a:pt x="283" y="214"/>
                  </a:lnTo>
                  <a:lnTo>
                    <a:pt x="284" y="217"/>
                  </a:lnTo>
                  <a:lnTo>
                    <a:pt x="286" y="218"/>
                  </a:lnTo>
                  <a:lnTo>
                    <a:pt x="286" y="214"/>
                  </a:lnTo>
                  <a:lnTo>
                    <a:pt x="290" y="217"/>
                  </a:lnTo>
                  <a:lnTo>
                    <a:pt x="293" y="217"/>
                  </a:lnTo>
                  <a:lnTo>
                    <a:pt x="295" y="220"/>
                  </a:lnTo>
                  <a:lnTo>
                    <a:pt x="293" y="223"/>
                  </a:lnTo>
                  <a:lnTo>
                    <a:pt x="292" y="223"/>
                  </a:lnTo>
                  <a:lnTo>
                    <a:pt x="292" y="221"/>
                  </a:lnTo>
                  <a:lnTo>
                    <a:pt x="290" y="224"/>
                  </a:lnTo>
                  <a:lnTo>
                    <a:pt x="289" y="226"/>
                  </a:lnTo>
                  <a:lnTo>
                    <a:pt x="289" y="227"/>
                  </a:lnTo>
                  <a:lnTo>
                    <a:pt x="286" y="227"/>
                  </a:lnTo>
                  <a:lnTo>
                    <a:pt x="280" y="230"/>
                  </a:lnTo>
                  <a:lnTo>
                    <a:pt x="280" y="233"/>
                  </a:lnTo>
                  <a:lnTo>
                    <a:pt x="275" y="233"/>
                  </a:lnTo>
                  <a:lnTo>
                    <a:pt x="274" y="232"/>
                  </a:lnTo>
                  <a:lnTo>
                    <a:pt x="274" y="235"/>
                  </a:lnTo>
                  <a:lnTo>
                    <a:pt x="272" y="235"/>
                  </a:lnTo>
                  <a:lnTo>
                    <a:pt x="271" y="236"/>
                  </a:lnTo>
                  <a:lnTo>
                    <a:pt x="268" y="235"/>
                  </a:lnTo>
                  <a:lnTo>
                    <a:pt x="263" y="238"/>
                  </a:lnTo>
                  <a:lnTo>
                    <a:pt x="256" y="235"/>
                  </a:lnTo>
                  <a:lnTo>
                    <a:pt x="254" y="233"/>
                  </a:lnTo>
                  <a:lnTo>
                    <a:pt x="248" y="232"/>
                  </a:lnTo>
                  <a:lnTo>
                    <a:pt x="247" y="229"/>
                  </a:lnTo>
                  <a:lnTo>
                    <a:pt x="245" y="229"/>
                  </a:lnTo>
                  <a:lnTo>
                    <a:pt x="244" y="232"/>
                  </a:lnTo>
                  <a:lnTo>
                    <a:pt x="232" y="229"/>
                  </a:lnTo>
                  <a:lnTo>
                    <a:pt x="232" y="227"/>
                  </a:lnTo>
                  <a:lnTo>
                    <a:pt x="236" y="221"/>
                  </a:lnTo>
                  <a:lnTo>
                    <a:pt x="235" y="220"/>
                  </a:lnTo>
                  <a:lnTo>
                    <a:pt x="232" y="221"/>
                  </a:lnTo>
                  <a:lnTo>
                    <a:pt x="227" y="221"/>
                  </a:lnTo>
                  <a:lnTo>
                    <a:pt x="227" y="218"/>
                  </a:lnTo>
                  <a:lnTo>
                    <a:pt x="223" y="218"/>
                  </a:lnTo>
                  <a:lnTo>
                    <a:pt x="221" y="218"/>
                  </a:lnTo>
                  <a:lnTo>
                    <a:pt x="214" y="217"/>
                  </a:lnTo>
                  <a:lnTo>
                    <a:pt x="213" y="214"/>
                  </a:lnTo>
                  <a:lnTo>
                    <a:pt x="214" y="212"/>
                  </a:lnTo>
                  <a:lnTo>
                    <a:pt x="213" y="203"/>
                  </a:lnTo>
                  <a:lnTo>
                    <a:pt x="210" y="202"/>
                  </a:lnTo>
                  <a:lnTo>
                    <a:pt x="207" y="208"/>
                  </a:lnTo>
                  <a:lnTo>
                    <a:pt x="202" y="209"/>
                  </a:lnTo>
                  <a:lnTo>
                    <a:pt x="204" y="215"/>
                  </a:lnTo>
                  <a:lnTo>
                    <a:pt x="204" y="217"/>
                  </a:lnTo>
                  <a:lnTo>
                    <a:pt x="201" y="220"/>
                  </a:lnTo>
                  <a:lnTo>
                    <a:pt x="196" y="227"/>
                  </a:lnTo>
                  <a:lnTo>
                    <a:pt x="175" y="229"/>
                  </a:lnTo>
                  <a:lnTo>
                    <a:pt x="177" y="230"/>
                  </a:lnTo>
                  <a:lnTo>
                    <a:pt x="174" y="235"/>
                  </a:lnTo>
                  <a:lnTo>
                    <a:pt x="160" y="244"/>
                  </a:lnTo>
                  <a:lnTo>
                    <a:pt x="154" y="244"/>
                  </a:lnTo>
                  <a:lnTo>
                    <a:pt x="151" y="244"/>
                  </a:lnTo>
                  <a:lnTo>
                    <a:pt x="148" y="245"/>
                  </a:lnTo>
                  <a:lnTo>
                    <a:pt x="144" y="244"/>
                  </a:lnTo>
                  <a:lnTo>
                    <a:pt x="141" y="245"/>
                  </a:lnTo>
                  <a:lnTo>
                    <a:pt x="139" y="244"/>
                  </a:lnTo>
                  <a:lnTo>
                    <a:pt x="135" y="245"/>
                  </a:lnTo>
                  <a:lnTo>
                    <a:pt x="130" y="247"/>
                  </a:lnTo>
                  <a:lnTo>
                    <a:pt x="132" y="247"/>
                  </a:lnTo>
                  <a:lnTo>
                    <a:pt x="132" y="248"/>
                  </a:lnTo>
                  <a:lnTo>
                    <a:pt x="121" y="250"/>
                  </a:lnTo>
                  <a:lnTo>
                    <a:pt x="118" y="250"/>
                  </a:lnTo>
                  <a:lnTo>
                    <a:pt x="97" y="251"/>
                  </a:lnTo>
                  <a:lnTo>
                    <a:pt x="99" y="250"/>
                  </a:lnTo>
                  <a:lnTo>
                    <a:pt x="102" y="247"/>
                  </a:lnTo>
                  <a:lnTo>
                    <a:pt x="96" y="244"/>
                  </a:lnTo>
                  <a:lnTo>
                    <a:pt x="91" y="232"/>
                  </a:lnTo>
                  <a:lnTo>
                    <a:pt x="91" y="227"/>
                  </a:lnTo>
                  <a:lnTo>
                    <a:pt x="93" y="224"/>
                  </a:lnTo>
                  <a:lnTo>
                    <a:pt x="93" y="223"/>
                  </a:lnTo>
                  <a:lnTo>
                    <a:pt x="90" y="221"/>
                  </a:lnTo>
                  <a:lnTo>
                    <a:pt x="90" y="220"/>
                  </a:lnTo>
                  <a:lnTo>
                    <a:pt x="88" y="218"/>
                  </a:lnTo>
                  <a:lnTo>
                    <a:pt x="85" y="217"/>
                  </a:lnTo>
                  <a:lnTo>
                    <a:pt x="85" y="214"/>
                  </a:lnTo>
                  <a:lnTo>
                    <a:pt x="79" y="212"/>
                  </a:lnTo>
                  <a:lnTo>
                    <a:pt x="70" y="214"/>
                  </a:lnTo>
                  <a:close/>
                </a:path>
              </a:pathLst>
            </a:custGeom>
            <a:grpFill/>
            <a:ln w="1905">
              <a:noFill/>
              <a:round/>
              <a:headEnd/>
              <a:tailEnd/>
            </a:ln>
          </p:spPr>
          <p:txBody>
            <a:bodyPr/>
            <a:lstStyle/>
            <a:p>
              <a:endParaRPr lang="en-GB">
                <a:solidFill>
                  <a:srgbClr val="000000"/>
                </a:solidFill>
                <a:latin typeface="Arial"/>
              </a:endParaRPr>
            </a:p>
          </p:txBody>
        </p:sp>
        <p:sp>
          <p:nvSpPr>
            <p:cNvPr id="388" name="Freeform 384"/>
            <p:cNvSpPr>
              <a:spLocks/>
            </p:cNvSpPr>
            <p:nvPr/>
          </p:nvSpPr>
          <p:spPr bwMode="auto">
            <a:xfrm>
              <a:off x="943" y="861"/>
              <a:ext cx="42" cy="50"/>
            </a:xfrm>
            <a:custGeom>
              <a:avLst/>
              <a:gdLst>
                <a:gd name="T0" fmla="*/ 34 w 42"/>
                <a:gd name="T1" fmla="*/ 40 h 50"/>
                <a:gd name="T2" fmla="*/ 34 w 42"/>
                <a:gd name="T3" fmla="*/ 37 h 50"/>
                <a:gd name="T4" fmla="*/ 39 w 42"/>
                <a:gd name="T5" fmla="*/ 30 h 50"/>
                <a:gd name="T6" fmla="*/ 42 w 42"/>
                <a:gd name="T7" fmla="*/ 12 h 50"/>
                <a:gd name="T8" fmla="*/ 40 w 42"/>
                <a:gd name="T9" fmla="*/ 9 h 50"/>
                <a:gd name="T10" fmla="*/ 39 w 42"/>
                <a:gd name="T11" fmla="*/ 9 h 50"/>
                <a:gd name="T12" fmla="*/ 36 w 42"/>
                <a:gd name="T13" fmla="*/ 4 h 50"/>
                <a:gd name="T14" fmla="*/ 30 w 42"/>
                <a:gd name="T15" fmla="*/ 1 h 50"/>
                <a:gd name="T16" fmla="*/ 27 w 42"/>
                <a:gd name="T17" fmla="*/ 0 h 50"/>
                <a:gd name="T18" fmla="*/ 21 w 42"/>
                <a:gd name="T19" fmla="*/ 1 h 50"/>
                <a:gd name="T20" fmla="*/ 11 w 42"/>
                <a:gd name="T21" fmla="*/ 3 h 50"/>
                <a:gd name="T22" fmla="*/ 8 w 42"/>
                <a:gd name="T23" fmla="*/ 4 h 50"/>
                <a:gd name="T24" fmla="*/ 0 w 42"/>
                <a:gd name="T25" fmla="*/ 15 h 50"/>
                <a:gd name="T26" fmla="*/ 0 w 42"/>
                <a:gd name="T27" fmla="*/ 18 h 50"/>
                <a:gd name="T28" fmla="*/ 8 w 42"/>
                <a:gd name="T29" fmla="*/ 22 h 50"/>
                <a:gd name="T30" fmla="*/ 21 w 42"/>
                <a:gd name="T31" fmla="*/ 40 h 50"/>
                <a:gd name="T32" fmla="*/ 22 w 42"/>
                <a:gd name="T33" fmla="*/ 43 h 50"/>
                <a:gd name="T34" fmla="*/ 28 w 42"/>
                <a:gd name="T35" fmla="*/ 50 h 50"/>
                <a:gd name="T36" fmla="*/ 28 w 42"/>
                <a:gd name="T37" fmla="*/ 49 h 50"/>
                <a:gd name="T38" fmla="*/ 30 w 42"/>
                <a:gd name="T39" fmla="*/ 49 h 50"/>
                <a:gd name="T40" fmla="*/ 34 w 42"/>
                <a:gd name="T41" fmla="*/ 41 h 50"/>
                <a:gd name="T42" fmla="*/ 34 w 42"/>
                <a:gd name="T43" fmla="*/ 40 h 5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2"/>
                <a:gd name="T67" fmla="*/ 0 h 50"/>
                <a:gd name="T68" fmla="*/ 42 w 42"/>
                <a:gd name="T69" fmla="*/ 50 h 5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2" h="50">
                  <a:moveTo>
                    <a:pt x="34" y="40"/>
                  </a:moveTo>
                  <a:lnTo>
                    <a:pt x="34" y="37"/>
                  </a:lnTo>
                  <a:lnTo>
                    <a:pt x="39" y="30"/>
                  </a:lnTo>
                  <a:lnTo>
                    <a:pt x="42" y="12"/>
                  </a:lnTo>
                  <a:lnTo>
                    <a:pt x="40" y="9"/>
                  </a:lnTo>
                  <a:lnTo>
                    <a:pt x="39" y="9"/>
                  </a:lnTo>
                  <a:lnTo>
                    <a:pt x="36" y="4"/>
                  </a:lnTo>
                  <a:lnTo>
                    <a:pt x="30" y="1"/>
                  </a:lnTo>
                  <a:lnTo>
                    <a:pt x="27" y="0"/>
                  </a:lnTo>
                  <a:lnTo>
                    <a:pt x="21" y="1"/>
                  </a:lnTo>
                  <a:lnTo>
                    <a:pt x="11" y="3"/>
                  </a:lnTo>
                  <a:lnTo>
                    <a:pt x="8" y="4"/>
                  </a:lnTo>
                  <a:lnTo>
                    <a:pt x="0" y="15"/>
                  </a:lnTo>
                  <a:lnTo>
                    <a:pt x="0" y="18"/>
                  </a:lnTo>
                  <a:lnTo>
                    <a:pt x="8" y="22"/>
                  </a:lnTo>
                  <a:lnTo>
                    <a:pt x="21" y="40"/>
                  </a:lnTo>
                  <a:lnTo>
                    <a:pt x="22" y="43"/>
                  </a:lnTo>
                  <a:lnTo>
                    <a:pt x="28" y="50"/>
                  </a:lnTo>
                  <a:lnTo>
                    <a:pt x="28" y="49"/>
                  </a:lnTo>
                  <a:lnTo>
                    <a:pt x="30" y="49"/>
                  </a:lnTo>
                  <a:lnTo>
                    <a:pt x="34" y="41"/>
                  </a:lnTo>
                  <a:lnTo>
                    <a:pt x="34" y="40"/>
                  </a:lnTo>
                  <a:close/>
                </a:path>
              </a:pathLst>
            </a:custGeom>
            <a:grpFill/>
            <a:ln w="1905">
              <a:noFill/>
              <a:round/>
              <a:headEnd/>
              <a:tailEnd/>
            </a:ln>
          </p:spPr>
          <p:txBody>
            <a:bodyPr/>
            <a:lstStyle/>
            <a:p>
              <a:endParaRPr lang="en-GB">
                <a:solidFill>
                  <a:srgbClr val="000000"/>
                </a:solidFill>
                <a:latin typeface="Arial"/>
              </a:endParaRPr>
            </a:p>
          </p:txBody>
        </p:sp>
        <p:sp>
          <p:nvSpPr>
            <p:cNvPr id="389" name="Freeform 385"/>
            <p:cNvSpPr>
              <a:spLocks/>
            </p:cNvSpPr>
            <p:nvPr/>
          </p:nvSpPr>
          <p:spPr bwMode="auto">
            <a:xfrm>
              <a:off x="1021" y="853"/>
              <a:ext cx="100" cy="148"/>
            </a:xfrm>
            <a:custGeom>
              <a:avLst/>
              <a:gdLst>
                <a:gd name="T0" fmla="*/ 37 w 100"/>
                <a:gd name="T1" fmla="*/ 108 h 148"/>
                <a:gd name="T2" fmla="*/ 33 w 100"/>
                <a:gd name="T3" fmla="*/ 102 h 148"/>
                <a:gd name="T4" fmla="*/ 24 w 100"/>
                <a:gd name="T5" fmla="*/ 97 h 148"/>
                <a:gd name="T6" fmla="*/ 15 w 100"/>
                <a:gd name="T7" fmla="*/ 94 h 148"/>
                <a:gd name="T8" fmla="*/ 0 w 100"/>
                <a:gd name="T9" fmla="*/ 75 h 148"/>
                <a:gd name="T10" fmla="*/ 7 w 100"/>
                <a:gd name="T11" fmla="*/ 55 h 148"/>
                <a:gd name="T12" fmla="*/ 13 w 100"/>
                <a:gd name="T13" fmla="*/ 60 h 148"/>
                <a:gd name="T14" fmla="*/ 18 w 100"/>
                <a:gd name="T15" fmla="*/ 64 h 148"/>
                <a:gd name="T16" fmla="*/ 21 w 100"/>
                <a:gd name="T17" fmla="*/ 75 h 148"/>
                <a:gd name="T18" fmla="*/ 30 w 100"/>
                <a:gd name="T19" fmla="*/ 72 h 148"/>
                <a:gd name="T20" fmla="*/ 37 w 100"/>
                <a:gd name="T21" fmla="*/ 69 h 148"/>
                <a:gd name="T22" fmla="*/ 36 w 100"/>
                <a:gd name="T23" fmla="*/ 60 h 148"/>
                <a:gd name="T24" fmla="*/ 40 w 100"/>
                <a:gd name="T25" fmla="*/ 58 h 148"/>
                <a:gd name="T26" fmla="*/ 34 w 100"/>
                <a:gd name="T27" fmla="*/ 52 h 148"/>
                <a:gd name="T28" fmla="*/ 33 w 100"/>
                <a:gd name="T29" fmla="*/ 42 h 148"/>
                <a:gd name="T30" fmla="*/ 42 w 100"/>
                <a:gd name="T31" fmla="*/ 45 h 148"/>
                <a:gd name="T32" fmla="*/ 34 w 100"/>
                <a:gd name="T33" fmla="*/ 39 h 148"/>
                <a:gd name="T34" fmla="*/ 21 w 100"/>
                <a:gd name="T35" fmla="*/ 33 h 148"/>
                <a:gd name="T36" fmla="*/ 18 w 100"/>
                <a:gd name="T37" fmla="*/ 24 h 148"/>
                <a:gd name="T38" fmla="*/ 27 w 100"/>
                <a:gd name="T39" fmla="*/ 29 h 148"/>
                <a:gd name="T40" fmla="*/ 28 w 100"/>
                <a:gd name="T41" fmla="*/ 24 h 148"/>
                <a:gd name="T42" fmla="*/ 24 w 100"/>
                <a:gd name="T43" fmla="*/ 18 h 148"/>
                <a:gd name="T44" fmla="*/ 22 w 100"/>
                <a:gd name="T45" fmla="*/ 9 h 148"/>
                <a:gd name="T46" fmla="*/ 34 w 100"/>
                <a:gd name="T47" fmla="*/ 9 h 148"/>
                <a:gd name="T48" fmla="*/ 37 w 100"/>
                <a:gd name="T49" fmla="*/ 8 h 148"/>
                <a:gd name="T50" fmla="*/ 36 w 100"/>
                <a:gd name="T51" fmla="*/ 2 h 148"/>
                <a:gd name="T52" fmla="*/ 43 w 100"/>
                <a:gd name="T53" fmla="*/ 6 h 148"/>
                <a:gd name="T54" fmla="*/ 57 w 100"/>
                <a:gd name="T55" fmla="*/ 11 h 148"/>
                <a:gd name="T56" fmla="*/ 75 w 100"/>
                <a:gd name="T57" fmla="*/ 3 h 148"/>
                <a:gd name="T58" fmla="*/ 87 w 100"/>
                <a:gd name="T59" fmla="*/ 8 h 148"/>
                <a:gd name="T60" fmla="*/ 85 w 100"/>
                <a:gd name="T61" fmla="*/ 21 h 148"/>
                <a:gd name="T62" fmla="*/ 82 w 100"/>
                <a:gd name="T63" fmla="*/ 23 h 148"/>
                <a:gd name="T64" fmla="*/ 85 w 100"/>
                <a:gd name="T65" fmla="*/ 33 h 148"/>
                <a:gd name="T66" fmla="*/ 73 w 100"/>
                <a:gd name="T67" fmla="*/ 45 h 148"/>
                <a:gd name="T68" fmla="*/ 67 w 100"/>
                <a:gd name="T69" fmla="*/ 52 h 148"/>
                <a:gd name="T70" fmla="*/ 78 w 100"/>
                <a:gd name="T71" fmla="*/ 51 h 148"/>
                <a:gd name="T72" fmla="*/ 85 w 100"/>
                <a:gd name="T73" fmla="*/ 61 h 148"/>
                <a:gd name="T74" fmla="*/ 88 w 100"/>
                <a:gd name="T75" fmla="*/ 66 h 148"/>
                <a:gd name="T76" fmla="*/ 88 w 100"/>
                <a:gd name="T77" fmla="*/ 73 h 148"/>
                <a:gd name="T78" fmla="*/ 96 w 100"/>
                <a:gd name="T79" fmla="*/ 72 h 148"/>
                <a:gd name="T80" fmla="*/ 97 w 100"/>
                <a:gd name="T81" fmla="*/ 73 h 148"/>
                <a:gd name="T82" fmla="*/ 100 w 100"/>
                <a:gd name="T83" fmla="*/ 87 h 148"/>
                <a:gd name="T84" fmla="*/ 96 w 100"/>
                <a:gd name="T85" fmla="*/ 91 h 148"/>
                <a:gd name="T86" fmla="*/ 97 w 100"/>
                <a:gd name="T87" fmla="*/ 105 h 148"/>
                <a:gd name="T88" fmla="*/ 99 w 100"/>
                <a:gd name="T89" fmla="*/ 111 h 148"/>
                <a:gd name="T90" fmla="*/ 93 w 100"/>
                <a:gd name="T91" fmla="*/ 120 h 148"/>
                <a:gd name="T92" fmla="*/ 81 w 100"/>
                <a:gd name="T93" fmla="*/ 129 h 148"/>
                <a:gd name="T94" fmla="*/ 72 w 100"/>
                <a:gd name="T95" fmla="*/ 132 h 148"/>
                <a:gd name="T96" fmla="*/ 70 w 100"/>
                <a:gd name="T97" fmla="*/ 142 h 148"/>
                <a:gd name="T98" fmla="*/ 64 w 100"/>
                <a:gd name="T99" fmla="*/ 148 h 148"/>
                <a:gd name="T100" fmla="*/ 58 w 100"/>
                <a:gd name="T101" fmla="*/ 145 h 148"/>
                <a:gd name="T102" fmla="*/ 52 w 100"/>
                <a:gd name="T103" fmla="*/ 129 h 148"/>
                <a:gd name="T104" fmla="*/ 43 w 100"/>
                <a:gd name="T105" fmla="*/ 118 h 14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0"/>
                <a:gd name="T160" fmla="*/ 0 h 148"/>
                <a:gd name="T161" fmla="*/ 100 w 100"/>
                <a:gd name="T162" fmla="*/ 148 h 14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0" h="148">
                  <a:moveTo>
                    <a:pt x="42" y="115"/>
                  </a:moveTo>
                  <a:lnTo>
                    <a:pt x="40" y="114"/>
                  </a:lnTo>
                  <a:lnTo>
                    <a:pt x="37" y="108"/>
                  </a:lnTo>
                  <a:lnTo>
                    <a:pt x="37" y="105"/>
                  </a:lnTo>
                  <a:lnTo>
                    <a:pt x="34" y="103"/>
                  </a:lnTo>
                  <a:lnTo>
                    <a:pt x="33" y="102"/>
                  </a:lnTo>
                  <a:lnTo>
                    <a:pt x="30" y="105"/>
                  </a:lnTo>
                  <a:lnTo>
                    <a:pt x="25" y="97"/>
                  </a:lnTo>
                  <a:lnTo>
                    <a:pt x="24" y="97"/>
                  </a:lnTo>
                  <a:lnTo>
                    <a:pt x="24" y="99"/>
                  </a:lnTo>
                  <a:lnTo>
                    <a:pt x="16" y="99"/>
                  </a:lnTo>
                  <a:lnTo>
                    <a:pt x="15" y="94"/>
                  </a:lnTo>
                  <a:lnTo>
                    <a:pt x="12" y="91"/>
                  </a:lnTo>
                  <a:lnTo>
                    <a:pt x="12" y="90"/>
                  </a:lnTo>
                  <a:lnTo>
                    <a:pt x="0" y="75"/>
                  </a:lnTo>
                  <a:lnTo>
                    <a:pt x="1" y="58"/>
                  </a:lnTo>
                  <a:lnTo>
                    <a:pt x="4" y="55"/>
                  </a:lnTo>
                  <a:lnTo>
                    <a:pt x="7" y="55"/>
                  </a:lnTo>
                  <a:lnTo>
                    <a:pt x="10" y="58"/>
                  </a:lnTo>
                  <a:lnTo>
                    <a:pt x="12" y="60"/>
                  </a:lnTo>
                  <a:lnTo>
                    <a:pt x="13" y="60"/>
                  </a:lnTo>
                  <a:lnTo>
                    <a:pt x="12" y="61"/>
                  </a:lnTo>
                  <a:lnTo>
                    <a:pt x="13" y="64"/>
                  </a:lnTo>
                  <a:lnTo>
                    <a:pt x="18" y="64"/>
                  </a:lnTo>
                  <a:lnTo>
                    <a:pt x="19" y="66"/>
                  </a:lnTo>
                  <a:lnTo>
                    <a:pt x="19" y="70"/>
                  </a:lnTo>
                  <a:lnTo>
                    <a:pt x="21" y="75"/>
                  </a:lnTo>
                  <a:lnTo>
                    <a:pt x="27" y="75"/>
                  </a:lnTo>
                  <a:lnTo>
                    <a:pt x="28" y="73"/>
                  </a:lnTo>
                  <a:lnTo>
                    <a:pt x="30" y="72"/>
                  </a:lnTo>
                  <a:lnTo>
                    <a:pt x="31" y="73"/>
                  </a:lnTo>
                  <a:lnTo>
                    <a:pt x="34" y="72"/>
                  </a:lnTo>
                  <a:lnTo>
                    <a:pt x="37" y="69"/>
                  </a:lnTo>
                  <a:lnTo>
                    <a:pt x="36" y="64"/>
                  </a:lnTo>
                  <a:lnTo>
                    <a:pt x="34" y="60"/>
                  </a:lnTo>
                  <a:lnTo>
                    <a:pt x="36" y="60"/>
                  </a:lnTo>
                  <a:lnTo>
                    <a:pt x="39" y="63"/>
                  </a:lnTo>
                  <a:lnTo>
                    <a:pt x="40" y="63"/>
                  </a:lnTo>
                  <a:lnTo>
                    <a:pt x="40" y="58"/>
                  </a:lnTo>
                  <a:lnTo>
                    <a:pt x="39" y="55"/>
                  </a:lnTo>
                  <a:lnTo>
                    <a:pt x="36" y="55"/>
                  </a:lnTo>
                  <a:lnTo>
                    <a:pt x="34" y="52"/>
                  </a:lnTo>
                  <a:lnTo>
                    <a:pt x="33" y="51"/>
                  </a:lnTo>
                  <a:lnTo>
                    <a:pt x="33" y="43"/>
                  </a:lnTo>
                  <a:lnTo>
                    <a:pt x="33" y="42"/>
                  </a:lnTo>
                  <a:lnTo>
                    <a:pt x="36" y="42"/>
                  </a:lnTo>
                  <a:lnTo>
                    <a:pt x="42" y="46"/>
                  </a:lnTo>
                  <a:lnTo>
                    <a:pt x="42" y="45"/>
                  </a:lnTo>
                  <a:lnTo>
                    <a:pt x="36" y="35"/>
                  </a:lnTo>
                  <a:lnTo>
                    <a:pt x="34" y="36"/>
                  </a:lnTo>
                  <a:lnTo>
                    <a:pt x="34" y="39"/>
                  </a:lnTo>
                  <a:lnTo>
                    <a:pt x="27" y="41"/>
                  </a:lnTo>
                  <a:lnTo>
                    <a:pt x="22" y="38"/>
                  </a:lnTo>
                  <a:lnTo>
                    <a:pt x="21" y="33"/>
                  </a:lnTo>
                  <a:lnTo>
                    <a:pt x="18" y="32"/>
                  </a:lnTo>
                  <a:lnTo>
                    <a:pt x="18" y="27"/>
                  </a:lnTo>
                  <a:lnTo>
                    <a:pt x="18" y="24"/>
                  </a:lnTo>
                  <a:lnTo>
                    <a:pt x="24" y="24"/>
                  </a:lnTo>
                  <a:lnTo>
                    <a:pt x="25" y="26"/>
                  </a:lnTo>
                  <a:lnTo>
                    <a:pt x="27" y="29"/>
                  </a:lnTo>
                  <a:lnTo>
                    <a:pt x="30" y="30"/>
                  </a:lnTo>
                  <a:lnTo>
                    <a:pt x="30" y="29"/>
                  </a:lnTo>
                  <a:lnTo>
                    <a:pt x="28" y="24"/>
                  </a:lnTo>
                  <a:lnTo>
                    <a:pt x="30" y="21"/>
                  </a:lnTo>
                  <a:lnTo>
                    <a:pt x="25" y="21"/>
                  </a:lnTo>
                  <a:lnTo>
                    <a:pt x="24" y="18"/>
                  </a:lnTo>
                  <a:lnTo>
                    <a:pt x="21" y="18"/>
                  </a:lnTo>
                  <a:lnTo>
                    <a:pt x="19" y="14"/>
                  </a:lnTo>
                  <a:lnTo>
                    <a:pt x="22" y="9"/>
                  </a:lnTo>
                  <a:lnTo>
                    <a:pt x="28" y="6"/>
                  </a:lnTo>
                  <a:lnTo>
                    <a:pt x="30" y="9"/>
                  </a:lnTo>
                  <a:lnTo>
                    <a:pt x="34" y="9"/>
                  </a:lnTo>
                  <a:lnTo>
                    <a:pt x="37" y="12"/>
                  </a:lnTo>
                  <a:lnTo>
                    <a:pt x="37" y="11"/>
                  </a:lnTo>
                  <a:lnTo>
                    <a:pt x="37" y="8"/>
                  </a:lnTo>
                  <a:lnTo>
                    <a:pt x="34" y="6"/>
                  </a:lnTo>
                  <a:lnTo>
                    <a:pt x="33" y="3"/>
                  </a:lnTo>
                  <a:lnTo>
                    <a:pt x="36" y="2"/>
                  </a:lnTo>
                  <a:lnTo>
                    <a:pt x="39" y="0"/>
                  </a:lnTo>
                  <a:lnTo>
                    <a:pt x="40" y="2"/>
                  </a:lnTo>
                  <a:lnTo>
                    <a:pt x="43" y="6"/>
                  </a:lnTo>
                  <a:lnTo>
                    <a:pt x="46" y="6"/>
                  </a:lnTo>
                  <a:lnTo>
                    <a:pt x="52" y="12"/>
                  </a:lnTo>
                  <a:lnTo>
                    <a:pt x="57" y="11"/>
                  </a:lnTo>
                  <a:lnTo>
                    <a:pt x="58" y="12"/>
                  </a:lnTo>
                  <a:lnTo>
                    <a:pt x="66" y="9"/>
                  </a:lnTo>
                  <a:lnTo>
                    <a:pt x="75" y="3"/>
                  </a:lnTo>
                  <a:lnTo>
                    <a:pt x="84" y="0"/>
                  </a:lnTo>
                  <a:lnTo>
                    <a:pt x="84" y="3"/>
                  </a:lnTo>
                  <a:lnTo>
                    <a:pt x="87" y="8"/>
                  </a:lnTo>
                  <a:lnTo>
                    <a:pt x="90" y="9"/>
                  </a:lnTo>
                  <a:lnTo>
                    <a:pt x="88" y="15"/>
                  </a:lnTo>
                  <a:lnTo>
                    <a:pt x="85" y="21"/>
                  </a:lnTo>
                  <a:lnTo>
                    <a:pt x="82" y="21"/>
                  </a:lnTo>
                  <a:lnTo>
                    <a:pt x="81" y="23"/>
                  </a:lnTo>
                  <a:lnTo>
                    <a:pt x="82" y="23"/>
                  </a:lnTo>
                  <a:lnTo>
                    <a:pt x="85" y="26"/>
                  </a:lnTo>
                  <a:lnTo>
                    <a:pt x="85" y="35"/>
                  </a:lnTo>
                  <a:lnTo>
                    <a:pt x="85" y="33"/>
                  </a:lnTo>
                  <a:lnTo>
                    <a:pt x="81" y="35"/>
                  </a:lnTo>
                  <a:lnTo>
                    <a:pt x="76" y="41"/>
                  </a:lnTo>
                  <a:lnTo>
                    <a:pt x="73" y="45"/>
                  </a:lnTo>
                  <a:lnTo>
                    <a:pt x="70" y="48"/>
                  </a:lnTo>
                  <a:lnTo>
                    <a:pt x="69" y="51"/>
                  </a:lnTo>
                  <a:lnTo>
                    <a:pt x="67" y="52"/>
                  </a:lnTo>
                  <a:lnTo>
                    <a:pt x="67" y="60"/>
                  </a:lnTo>
                  <a:lnTo>
                    <a:pt x="73" y="52"/>
                  </a:lnTo>
                  <a:lnTo>
                    <a:pt x="78" y="51"/>
                  </a:lnTo>
                  <a:lnTo>
                    <a:pt x="81" y="52"/>
                  </a:lnTo>
                  <a:lnTo>
                    <a:pt x="85" y="58"/>
                  </a:lnTo>
                  <a:lnTo>
                    <a:pt x="85" y="61"/>
                  </a:lnTo>
                  <a:lnTo>
                    <a:pt x="85" y="63"/>
                  </a:lnTo>
                  <a:lnTo>
                    <a:pt x="87" y="66"/>
                  </a:lnTo>
                  <a:lnTo>
                    <a:pt x="88" y="66"/>
                  </a:lnTo>
                  <a:lnTo>
                    <a:pt x="88" y="67"/>
                  </a:lnTo>
                  <a:lnTo>
                    <a:pt x="90" y="70"/>
                  </a:lnTo>
                  <a:lnTo>
                    <a:pt x="88" y="73"/>
                  </a:lnTo>
                  <a:lnTo>
                    <a:pt x="88" y="76"/>
                  </a:lnTo>
                  <a:lnTo>
                    <a:pt x="93" y="72"/>
                  </a:lnTo>
                  <a:lnTo>
                    <a:pt x="96" y="72"/>
                  </a:lnTo>
                  <a:lnTo>
                    <a:pt x="96" y="67"/>
                  </a:lnTo>
                  <a:lnTo>
                    <a:pt x="97" y="70"/>
                  </a:lnTo>
                  <a:lnTo>
                    <a:pt x="97" y="73"/>
                  </a:lnTo>
                  <a:lnTo>
                    <a:pt x="99" y="75"/>
                  </a:lnTo>
                  <a:lnTo>
                    <a:pt x="100" y="84"/>
                  </a:lnTo>
                  <a:lnTo>
                    <a:pt x="100" y="87"/>
                  </a:lnTo>
                  <a:lnTo>
                    <a:pt x="100" y="88"/>
                  </a:lnTo>
                  <a:lnTo>
                    <a:pt x="97" y="91"/>
                  </a:lnTo>
                  <a:lnTo>
                    <a:pt x="96" y="91"/>
                  </a:lnTo>
                  <a:lnTo>
                    <a:pt x="99" y="99"/>
                  </a:lnTo>
                  <a:lnTo>
                    <a:pt x="99" y="103"/>
                  </a:lnTo>
                  <a:lnTo>
                    <a:pt x="97" y="105"/>
                  </a:lnTo>
                  <a:lnTo>
                    <a:pt x="96" y="108"/>
                  </a:lnTo>
                  <a:lnTo>
                    <a:pt x="99" y="108"/>
                  </a:lnTo>
                  <a:lnTo>
                    <a:pt x="99" y="111"/>
                  </a:lnTo>
                  <a:lnTo>
                    <a:pt x="99" y="118"/>
                  </a:lnTo>
                  <a:lnTo>
                    <a:pt x="97" y="118"/>
                  </a:lnTo>
                  <a:lnTo>
                    <a:pt x="93" y="120"/>
                  </a:lnTo>
                  <a:lnTo>
                    <a:pt x="91" y="126"/>
                  </a:lnTo>
                  <a:lnTo>
                    <a:pt x="85" y="132"/>
                  </a:lnTo>
                  <a:lnTo>
                    <a:pt x="81" y="129"/>
                  </a:lnTo>
                  <a:lnTo>
                    <a:pt x="75" y="130"/>
                  </a:lnTo>
                  <a:lnTo>
                    <a:pt x="72" y="129"/>
                  </a:lnTo>
                  <a:lnTo>
                    <a:pt x="72" y="132"/>
                  </a:lnTo>
                  <a:lnTo>
                    <a:pt x="75" y="136"/>
                  </a:lnTo>
                  <a:lnTo>
                    <a:pt x="75" y="139"/>
                  </a:lnTo>
                  <a:lnTo>
                    <a:pt x="70" y="142"/>
                  </a:lnTo>
                  <a:lnTo>
                    <a:pt x="69" y="145"/>
                  </a:lnTo>
                  <a:lnTo>
                    <a:pt x="67" y="148"/>
                  </a:lnTo>
                  <a:lnTo>
                    <a:pt x="64" y="148"/>
                  </a:lnTo>
                  <a:lnTo>
                    <a:pt x="61" y="142"/>
                  </a:lnTo>
                  <a:lnTo>
                    <a:pt x="60" y="142"/>
                  </a:lnTo>
                  <a:lnTo>
                    <a:pt x="58" y="145"/>
                  </a:lnTo>
                  <a:lnTo>
                    <a:pt x="57" y="145"/>
                  </a:lnTo>
                  <a:lnTo>
                    <a:pt x="54" y="132"/>
                  </a:lnTo>
                  <a:lnTo>
                    <a:pt x="52" y="129"/>
                  </a:lnTo>
                  <a:lnTo>
                    <a:pt x="51" y="124"/>
                  </a:lnTo>
                  <a:lnTo>
                    <a:pt x="48" y="121"/>
                  </a:lnTo>
                  <a:lnTo>
                    <a:pt x="43" y="118"/>
                  </a:lnTo>
                  <a:lnTo>
                    <a:pt x="42" y="115"/>
                  </a:lnTo>
                  <a:close/>
                </a:path>
              </a:pathLst>
            </a:custGeom>
            <a:grpFill/>
            <a:ln w="1905">
              <a:noFill/>
              <a:round/>
              <a:headEnd/>
              <a:tailEnd/>
            </a:ln>
          </p:spPr>
          <p:txBody>
            <a:bodyPr/>
            <a:lstStyle/>
            <a:p>
              <a:endParaRPr lang="en-GB">
                <a:solidFill>
                  <a:srgbClr val="000000"/>
                </a:solidFill>
                <a:latin typeface="Arial"/>
              </a:endParaRPr>
            </a:p>
          </p:txBody>
        </p:sp>
        <p:sp>
          <p:nvSpPr>
            <p:cNvPr id="390" name="Freeform 386"/>
            <p:cNvSpPr>
              <a:spLocks/>
            </p:cNvSpPr>
            <p:nvPr/>
          </p:nvSpPr>
          <p:spPr bwMode="auto">
            <a:xfrm>
              <a:off x="1108" y="896"/>
              <a:ext cx="10" cy="15"/>
            </a:xfrm>
            <a:custGeom>
              <a:avLst/>
              <a:gdLst>
                <a:gd name="T0" fmla="*/ 9 w 10"/>
                <a:gd name="T1" fmla="*/ 9 h 15"/>
                <a:gd name="T2" fmla="*/ 10 w 10"/>
                <a:gd name="T3" fmla="*/ 6 h 15"/>
                <a:gd name="T4" fmla="*/ 10 w 10"/>
                <a:gd name="T5" fmla="*/ 3 h 15"/>
                <a:gd name="T6" fmla="*/ 6 w 10"/>
                <a:gd name="T7" fmla="*/ 0 h 15"/>
                <a:gd name="T8" fmla="*/ 0 w 10"/>
                <a:gd name="T9" fmla="*/ 5 h 15"/>
                <a:gd name="T10" fmla="*/ 3 w 10"/>
                <a:gd name="T11" fmla="*/ 15 h 15"/>
                <a:gd name="T12" fmla="*/ 6 w 10"/>
                <a:gd name="T13" fmla="*/ 15 h 15"/>
                <a:gd name="T14" fmla="*/ 9 w 10"/>
                <a:gd name="T15" fmla="*/ 12 h 15"/>
                <a:gd name="T16" fmla="*/ 9 w 10"/>
                <a:gd name="T17" fmla="*/ 11 h 15"/>
                <a:gd name="T18" fmla="*/ 9 w 10"/>
                <a:gd name="T19" fmla="*/ 9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
                <a:gd name="T31" fmla="*/ 0 h 15"/>
                <a:gd name="T32" fmla="*/ 10 w 10"/>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 h="15">
                  <a:moveTo>
                    <a:pt x="9" y="9"/>
                  </a:moveTo>
                  <a:lnTo>
                    <a:pt x="10" y="6"/>
                  </a:lnTo>
                  <a:lnTo>
                    <a:pt x="10" y="3"/>
                  </a:lnTo>
                  <a:lnTo>
                    <a:pt x="6" y="0"/>
                  </a:lnTo>
                  <a:lnTo>
                    <a:pt x="0" y="5"/>
                  </a:lnTo>
                  <a:lnTo>
                    <a:pt x="3" y="15"/>
                  </a:lnTo>
                  <a:lnTo>
                    <a:pt x="6" y="15"/>
                  </a:lnTo>
                  <a:lnTo>
                    <a:pt x="9" y="12"/>
                  </a:lnTo>
                  <a:lnTo>
                    <a:pt x="9" y="11"/>
                  </a:lnTo>
                  <a:lnTo>
                    <a:pt x="9" y="9"/>
                  </a:lnTo>
                  <a:close/>
                </a:path>
              </a:pathLst>
            </a:custGeom>
            <a:grpFill/>
            <a:ln w="1905">
              <a:noFill/>
              <a:round/>
              <a:headEnd/>
              <a:tailEnd/>
            </a:ln>
          </p:spPr>
          <p:txBody>
            <a:bodyPr/>
            <a:lstStyle/>
            <a:p>
              <a:endParaRPr lang="en-GB">
                <a:solidFill>
                  <a:srgbClr val="000000"/>
                </a:solidFill>
                <a:latin typeface="Arial"/>
              </a:endParaRPr>
            </a:p>
          </p:txBody>
        </p:sp>
        <p:sp>
          <p:nvSpPr>
            <p:cNvPr id="391" name="Freeform 387"/>
            <p:cNvSpPr>
              <a:spLocks/>
            </p:cNvSpPr>
            <p:nvPr/>
          </p:nvSpPr>
          <p:spPr bwMode="auto">
            <a:xfrm>
              <a:off x="1070" y="841"/>
              <a:ext cx="27" cy="18"/>
            </a:xfrm>
            <a:custGeom>
              <a:avLst/>
              <a:gdLst>
                <a:gd name="T0" fmla="*/ 14 w 27"/>
                <a:gd name="T1" fmla="*/ 17 h 18"/>
                <a:gd name="T2" fmla="*/ 18 w 27"/>
                <a:gd name="T3" fmla="*/ 15 h 18"/>
                <a:gd name="T4" fmla="*/ 26 w 27"/>
                <a:gd name="T5" fmla="*/ 8 h 18"/>
                <a:gd name="T6" fmla="*/ 27 w 27"/>
                <a:gd name="T7" fmla="*/ 3 h 18"/>
                <a:gd name="T8" fmla="*/ 27 w 27"/>
                <a:gd name="T9" fmla="*/ 0 h 18"/>
                <a:gd name="T10" fmla="*/ 23 w 27"/>
                <a:gd name="T11" fmla="*/ 0 h 18"/>
                <a:gd name="T12" fmla="*/ 14 w 27"/>
                <a:gd name="T13" fmla="*/ 5 h 18"/>
                <a:gd name="T14" fmla="*/ 11 w 27"/>
                <a:gd name="T15" fmla="*/ 6 h 18"/>
                <a:gd name="T16" fmla="*/ 8 w 27"/>
                <a:gd name="T17" fmla="*/ 9 h 18"/>
                <a:gd name="T18" fmla="*/ 6 w 27"/>
                <a:gd name="T19" fmla="*/ 11 h 18"/>
                <a:gd name="T20" fmla="*/ 0 w 27"/>
                <a:gd name="T21" fmla="*/ 14 h 18"/>
                <a:gd name="T22" fmla="*/ 2 w 27"/>
                <a:gd name="T23" fmla="*/ 15 h 18"/>
                <a:gd name="T24" fmla="*/ 6 w 27"/>
                <a:gd name="T25" fmla="*/ 17 h 18"/>
                <a:gd name="T26" fmla="*/ 6 w 27"/>
                <a:gd name="T27" fmla="*/ 15 h 18"/>
                <a:gd name="T28" fmla="*/ 8 w 27"/>
                <a:gd name="T29" fmla="*/ 15 h 18"/>
                <a:gd name="T30" fmla="*/ 9 w 27"/>
                <a:gd name="T31" fmla="*/ 18 h 18"/>
                <a:gd name="T32" fmla="*/ 11 w 27"/>
                <a:gd name="T33" fmla="*/ 17 h 18"/>
                <a:gd name="T34" fmla="*/ 12 w 27"/>
                <a:gd name="T35" fmla="*/ 18 h 18"/>
                <a:gd name="T36" fmla="*/ 14 w 27"/>
                <a:gd name="T37" fmla="*/ 1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
                <a:gd name="T58" fmla="*/ 0 h 18"/>
                <a:gd name="T59" fmla="*/ 27 w 27"/>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 h="18">
                  <a:moveTo>
                    <a:pt x="14" y="17"/>
                  </a:moveTo>
                  <a:lnTo>
                    <a:pt x="18" y="15"/>
                  </a:lnTo>
                  <a:lnTo>
                    <a:pt x="26" y="8"/>
                  </a:lnTo>
                  <a:lnTo>
                    <a:pt x="27" y="3"/>
                  </a:lnTo>
                  <a:lnTo>
                    <a:pt x="27" y="0"/>
                  </a:lnTo>
                  <a:lnTo>
                    <a:pt x="23" y="0"/>
                  </a:lnTo>
                  <a:lnTo>
                    <a:pt x="14" y="5"/>
                  </a:lnTo>
                  <a:lnTo>
                    <a:pt x="11" y="6"/>
                  </a:lnTo>
                  <a:lnTo>
                    <a:pt x="8" y="9"/>
                  </a:lnTo>
                  <a:lnTo>
                    <a:pt x="6" y="11"/>
                  </a:lnTo>
                  <a:lnTo>
                    <a:pt x="0" y="14"/>
                  </a:lnTo>
                  <a:lnTo>
                    <a:pt x="2" y="15"/>
                  </a:lnTo>
                  <a:lnTo>
                    <a:pt x="6" y="17"/>
                  </a:lnTo>
                  <a:lnTo>
                    <a:pt x="6" y="15"/>
                  </a:lnTo>
                  <a:lnTo>
                    <a:pt x="8" y="15"/>
                  </a:lnTo>
                  <a:lnTo>
                    <a:pt x="9" y="18"/>
                  </a:lnTo>
                  <a:lnTo>
                    <a:pt x="11" y="17"/>
                  </a:lnTo>
                  <a:lnTo>
                    <a:pt x="12" y="18"/>
                  </a:lnTo>
                  <a:lnTo>
                    <a:pt x="14" y="17"/>
                  </a:lnTo>
                  <a:close/>
                </a:path>
              </a:pathLst>
            </a:custGeom>
            <a:grpFill/>
            <a:ln w="1905">
              <a:noFill/>
              <a:round/>
              <a:headEnd/>
              <a:tailEnd/>
            </a:ln>
          </p:spPr>
          <p:txBody>
            <a:bodyPr/>
            <a:lstStyle/>
            <a:p>
              <a:endParaRPr lang="en-GB">
                <a:solidFill>
                  <a:srgbClr val="000000"/>
                </a:solidFill>
                <a:latin typeface="Arial"/>
              </a:endParaRPr>
            </a:p>
          </p:txBody>
        </p:sp>
        <p:sp>
          <p:nvSpPr>
            <p:cNvPr id="392" name="Freeform 388"/>
            <p:cNvSpPr>
              <a:spLocks/>
            </p:cNvSpPr>
            <p:nvPr/>
          </p:nvSpPr>
          <p:spPr bwMode="auto">
            <a:xfrm>
              <a:off x="1109" y="736"/>
              <a:ext cx="18" cy="20"/>
            </a:xfrm>
            <a:custGeom>
              <a:avLst/>
              <a:gdLst>
                <a:gd name="T0" fmla="*/ 12 w 18"/>
                <a:gd name="T1" fmla="*/ 5 h 20"/>
                <a:gd name="T2" fmla="*/ 9 w 18"/>
                <a:gd name="T3" fmla="*/ 11 h 20"/>
                <a:gd name="T4" fmla="*/ 9 w 18"/>
                <a:gd name="T5" fmla="*/ 12 h 20"/>
                <a:gd name="T6" fmla="*/ 9 w 18"/>
                <a:gd name="T7" fmla="*/ 15 h 20"/>
                <a:gd name="T8" fmla="*/ 6 w 18"/>
                <a:gd name="T9" fmla="*/ 15 h 20"/>
                <a:gd name="T10" fmla="*/ 8 w 18"/>
                <a:gd name="T11" fmla="*/ 18 h 20"/>
                <a:gd name="T12" fmla="*/ 6 w 18"/>
                <a:gd name="T13" fmla="*/ 20 h 20"/>
                <a:gd name="T14" fmla="*/ 3 w 18"/>
                <a:gd name="T15" fmla="*/ 20 h 20"/>
                <a:gd name="T16" fmla="*/ 2 w 18"/>
                <a:gd name="T17" fmla="*/ 18 h 20"/>
                <a:gd name="T18" fmla="*/ 2 w 18"/>
                <a:gd name="T19" fmla="*/ 15 h 20"/>
                <a:gd name="T20" fmla="*/ 0 w 18"/>
                <a:gd name="T21" fmla="*/ 14 h 20"/>
                <a:gd name="T22" fmla="*/ 0 w 18"/>
                <a:gd name="T23" fmla="*/ 11 h 20"/>
                <a:gd name="T24" fmla="*/ 5 w 18"/>
                <a:gd name="T25" fmla="*/ 6 h 20"/>
                <a:gd name="T26" fmla="*/ 6 w 18"/>
                <a:gd name="T27" fmla="*/ 6 h 20"/>
                <a:gd name="T28" fmla="*/ 8 w 18"/>
                <a:gd name="T29" fmla="*/ 5 h 20"/>
                <a:gd name="T30" fmla="*/ 11 w 18"/>
                <a:gd name="T31" fmla="*/ 5 h 20"/>
                <a:gd name="T32" fmla="*/ 12 w 18"/>
                <a:gd name="T33" fmla="*/ 0 h 20"/>
                <a:gd name="T34" fmla="*/ 18 w 18"/>
                <a:gd name="T35" fmla="*/ 5 h 20"/>
                <a:gd name="T36" fmla="*/ 18 w 18"/>
                <a:gd name="T37" fmla="*/ 9 h 20"/>
                <a:gd name="T38" fmla="*/ 15 w 18"/>
                <a:gd name="T39" fmla="*/ 14 h 20"/>
                <a:gd name="T40" fmla="*/ 15 w 18"/>
                <a:gd name="T41" fmla="*/ 12 h 20"/>
                <a:gd name="T42" fmla="*/ 12 w 18"/>
                <a:gd name="T43" fmla="*/ 11 h 20"/>
                <a:gd name="T44" fmla="*/ 12 w 18"/>
                <a:gd name="T45" fmla="*/ 5 h 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
                <a:gd name="T70" fmla="*/ 0 h 20"/>
                <a:gd name="T71" fmla="*/ 18 w 18"/>
                <a:gd name="T72" fmla="*/ 20 h 2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 h="20">
                  <a:moveTo>
                    <a:pt x="12" y="5"/>
                  </a:moveTo>
                  <a:lnTo>
                    <a:pt x="9" y="11"/>
                  </a:lnTo>
                  <a:lnTo>
                    <a:pt x="9" y="12"/>
                  </a:lnTo>
                  <a:lnTo>
                    <a:pt x="9" y="15"/>
                  </a:lnTo>
                  <a:lnTo>
                    <a:pt x="6" y="15"/>
                  </a:lnTo>
                  <a:lnTo>
                    <a:pt x="8" y="18"/>
                  </a:lnTo>
                  <a:lnTo>
                    <a:pt x="6" y="20"/>
                  </a:lnTo>
                  <a:lnTo>
                    <a:pt x="3" y="20"/>
                  </a:lnTo>
                  <a:lnTo>
                    <a:pt x="2" y="18"/>
                  </a:lnTo>
                  <a:lnTo>
                    <a:pt x="2" y="15"/>
                  </a:lnTo>
                  <a:lnTo>
                    <a:pt x="0" y="14"/>
                  </a:lnTo>
                  <a:lnTo>
                    <a:pt x="0" y="11"/>
                  </a:lnTo>
                  <a:lnTo>
                    <a:pt x="5" y="6"/>
                  </a:lnTo>
                  <a:lnTo>
                    <a:pt x="6" y="6"/>
                  </a:lnTo>
                  <a:lnTo>
                    <a:pt x="8" y="5"/>
                  </a:lnTo>
                  <a:lnTo>
                    <a:pt x="11" y="5"/>
                  </a:lnTo>
                  <a:lnTo>
                    <a:pt x="12" y="0"/>
                  </a:lnTo>
                  <a:lnTo>
                    <a:pt x="18" y="5"/>
                  </a:lnTo>
                  <a:lnTo>
                    <a:pt x="18" y="9"/>
                  </a:lnTo>
                  <a:lnTo>
                    <a:pt x="15" y="14"/>
                  </a:lnTo>
                  <a:lnTo>
                    <a:pt x="15" y="12"/>
                  </a:lnTo>
                  <a:lnTo>
                    <a:pt x="12" y="11"/>
                  </a:lnTo>
                  <a:lnTo>
                    <a:pt x="12" y="5"/>
                  </a:lnTo>
                  <a:close/>
                </a:path>
              </a:pathLst>
            </a:custGeom>
            <a:grpFill/>
            <a:ln w="1905">
              <a:noFill/>
              <a:round/>
              <a:headEnd/>
              <a:tailEnd/>
            </a:ln>
          </p:spPr>
          <p:txBody>
            <a:bodyPr/>
            <a:lstStyle/>
            <a:p>
              <a:endParaRPr lang="en-GB">
                <a:solidFill>
                  <a:srgbClr val="000000"/>
                </a:solidFill>
                <a:latin typeface="Arial"/>
              </a:endParaRPr>
            </a:p>
          </p:txBody>
        </p:sp>
        <p:sp>
          <p:nvSpPr>
            <p:cNvPr id="393" name="Freeform 389"/>
            <p:cNvSpPr>
              <a:spLocks/>
            </p:cNvSpPr>
            <p:nvPr/>
          </p:nvSpPr>
          <p:spPr bwMode="auto">
            <a:xfrm>
              <a:off x="1013" y="667"/>
              <a:ext cx="90" cy="117"/>
            </a:xfrm>
            <a:custGeom>
              <a:avLst/>
              <a:gdLst>
                <a:gd name="T0" fmla="*/ 83 w 90"/>
                <a:gd name="T1" fmla="*/ 62 h 117"/>
                <a:gd name="T2" fmla="*/ 90 w 90"/>
                <a:gd name="T3" fmla="*/ 87 h 117"/>
                <a:gd name="T4" fmla="*/ 81 w 90"/>
                <a:gd name="T5" fmla="*/ 74 h 117"/>
                <a:gd name="T6" fmla="*/ 83 w 90"/>
                <a:gd name="T7" fmla="*/ 83 h 117"/>
                <a:gd name="T8" fmla="*/ 81 w 90"/>
                <a:gd name="T9" fmla="*/ 86 h 117"/>
                <a:gd name="T10" fmla="*/ 78 w 90"/>
                <a:gd name="T11" fmla="*/ 87 h 117"/>
                <a:gd name="T12" fmla="*/ 84 w 90"/>
                <a:gd name="T13" fmla="*/ 107 h 117"/>
                <a:gd name="T14" fmla="*/ 78 w 90"/>
                <a:gd name="T15" fmla="*/ 102 h 117"/>
                <a:gd name="T16" fmla="*/ 77 w 90"/>
                <a:gd name="T17" fmla="*/ 108 h 117"/>
                <a:gd name="T18" fmla="*/ 71 w 90"/>
                <a:gd name="T19" fmla="*/ 113 h 117"/>
                <a:gd name="T20" fmla="*/ 63 w 90"/>
                <a:gd name="T21" fmla="*/ 111 h 117"/>
                <a:gd name="T22" fmla="*/ 59 w 90"/>
                <a:gd name="T23" fmla="*/ 113 h 117"/>
                <a:gd name="T24" fmla="*/ 51 w 90"/>
                <a:gd name="T25" fmla="*/ 117 h 117"/>
                <a:gd name="T26" fmla="*/ 38 w 90"/>
                <a:gd name="T27" fmla="*/ 104 h 117"/>
                <a:gd name="T28" fmla="*/ 45 w 90"/>
                <a:gd name="T29" fmla="*/ 99 h 117"/>
                <a:gd name="T30" fmla="*/ 36 w 90"/>
                <a:gd name="T31" fmla="*/ 92 h 117"/>
                <a:gd name="T32" fmla="*/ 44 w 90"/>
                <a:gd name="T33" fmla="*/ 86 h 117"/>
                <a:gd name="T34" fmla="*/ 51 w 90"/>
                <a:gd name="T35" fmla="*/ 80 h 117"/>
                <a:gd name="T36" fmla="*/ 48 w 90"/>
                <a:gd name="T37" fmla="*/ 75 h 117"/>
                <a:gd name="T38" fmla="*/ 51 w 90"/>
                <a:gd name="T39" fmla="*/ 69 h 117"/>
                <a:gd name="T40" fmla="*/ 63 w 90"/>
                <a:gd name="T41" fmla="*/ 66 h 117"/>
                <a:gd name="T42" fmla="*/ 48 w 90"/>
                <a:gd name="T43" fmla="*/ 68 h 117"/>
                <a:gd name="T44" fmla="*/ 23 w 90"/>
                <a:gd name="T45" fmla="*/ 74 h 117"/>
                <a:gd name="T46" fmla="*/ 9 w 90"/>
                <a:gd name="T47" fmla="*/ 78 h 117"/>
                <a:gd name="T48" fmla="*/ 3 w 90"/>
                <a:gd name="T49" fmla="*/ 74 h 117"/>
                <a:gd name="T50" fmla="*/ 12 w 90"/>
                <a:gd name="T51" fmla="*/ 71 h 117"/>
                <a:gd name="T52" fmla="*/ 9 w 90"/>
                <a:gd name="T53" fmla="*/ 63 h 117"/>
                <a:gd name="T54" fmla="*/ 21 w 90"/>
                <a:gd name="T55" fmla="*/ 62 h 117"/>
                <a:gd name="T56" fmla="*/ 21 w 90"/>
                <a:gd name="T57" fmla="*/ 54 h 117"/>
                <a:gd name="T58" fmla="*/ 17 w 90"/>
                <a:gd name="T59" fmla="*/ 50 h 117"/>
                <a:gd name="T60" fmla="*/ 15 w 90"/>
                <a:gd name="T61" fmla="*/ 35 h 117"/>
                <a:gd name="T62" fmla="*/ 14 w 90"/>
                <a:gd name="T63" fmla="*/ 20 h 117"/>
                <a:gd name="T64" fmla="*/ 24 w 90"/>
                <a:gd name="T65" fmla="*/ 18 h 117"/>
                <a:gd name="T66" fmla="*/ 30 w 90"/>
                <a:gd name="T67" fmla="*/ 26 h 117"/>
                <a:gd name="T68" fmla="*/ 36 w 90"/>
                <a:gd name="T69" fmla="*/ 41 h 117"/>
                <a:gd name="T70" fmla="*/ 47 w 90"/>
                <a:gd name="T71" fmla="*/ 51 h 117"/>
                <a:gd name="T72" fmla="*/ 50 w 90"/>
                <a:gd name="T73" fmla="*/ 48 h 117"/>
                <a:gd name="T74" fmla="*/ 41 w 90"/>
                <a:gd name="T75" fmla="*/ 33 h 117"/>
                <a:gd name="T76" fmla="*/ 44 w 90"/>
                <a:gd name="T77" fmla="*/ 27 h 117"/>
                <a:gd name="T78" fmla="*/ 36 w 90"/>
                <a:gd name="T79" fmla="*/ 23 h 117"/>
                <a:gd name="T80" fmla="*/ 33 w 90"/>
                <a:gd name="T81" fmla="*/ 12 h 117"/>
                <a:gd name="T82" fmla="*/ 53 w 90"/>
                <a:gd name="T83" fmla="*/ 2 h 117"/>
                <a:gd name="T84" fmla="*/ 63 w 90"/>
                <a:gd name="T85" fmla="*/ 17 h 117"/>
                <a:gd name="T86" fmla="*/ 66 w 90"/>
                <a:gd name="T87" fmla="*/ 6 h 117"/>
                <a:gd name="T88" fmla="*/ 68 w 90"/>
                <a:gd name="T89" fmla="*/ 0 h 117"/>
                <a:gd name="T90" fmla="*/ 75 w 90"/>
                <a:gd name="T91" fmla="*/ 6 h 117"/>
                <a:gd name="T92" fmla="*/ 84 w 90"/>
                <a:gd name="T93" fmla="*/ 27 h 117"/>
                <a:gd name="T94" fmla="*/ 87 w 90"/>
                <a:gd name="T95" fmla="*/ 50 h 11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90"/>
                <a:gd name="T145" fmla="*/ 0 h 117"/>
                <a:gd name="T146" fmla="*/ 90 w 90"/>
                <a:gd name="T147" fmla="*/ 117 h 11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90" h="117">
                  <a:moveTo>
                    <a:pt x="87" y="50"/>
                  </a:moveTo>
                  <a:lnTo>
                    <a:pt x="87" y="51"/>
                  </a:lnTo>
                  <a:lnTo>
                    <a:pt x="87" y="57"/>
                  </a:lnTo>
                  <a:lnTo>
                    <a:pt x="83" y="62"/>
                  </a:lnTo>
                  <a:lnTo>
                    <a:pt x="83" y="63"/>
                  </a:lnTo>
                  <a:lnTo>
                    <a:pt x="89" y="65"/>
                  </a:lnTo>
                  <a:lnTo>
                    <a:pt x="90" y="65"/>
                  </a:lnTo>
                  <a:lnTo>
                    <a:pt x="90" y="87"/>
                  </a:lnTo>
                  <a:lnTo>
                    <a:pt x="86" y="75"/>
                  </a:lnTo>
                  <a:lnTo>
                    <a:pt x="84" y="74"/>
                  </a:lnTo>
                  <a:lnTo>
                    <a:pt x="84" y="75"/>
                  </a:lnTo>
                  <a:lnTo>
                    <a:pt x="81" y="74"/>
                  </a:lnTo>
                  <a:lnTo>
                    <a:pt x="80" y="77"/>
                  </a:lnTo>
                  <a:lnTo>
                    <a:pt x="83" y="78"/>
                  </a:lnTo>
                  <a:lnTo>
                    <a:pt x="83" y="81"/>
                  </a:lnTo>
                  <a:lnTo>
                    <a:pt x="83" y="83"/>
                  </a:lnTo>
                  <a:lnTo>
                    <a:pt x="81" y="80"/>
                  </a:lnTo>
                  <a:lnTo>
                    <a:pt x="80" y="81"/>
                  </a:lnTo>
                  <a:lnTo>
                    <a:pt x="78" y="83"/>
                  </a:lnTo>
                  <a:lnTo>
                    <a:pt x="81" y="86"/>
                  </a:lnTo>
                  <a:lnTo>
                    <a:pt x="80" y="86"/>
                  </a:lnTo>
                  <a:lnTo>
                    <a:pt x="80" y="87"/>
                  </a:lnTo>
                  <a:lnTo>
                    <a:pt x="80" y="90"/>
                  </a:lnTo>
                  <a:lnTo>
                    <a:pt x="78" y="87"/>
                  </a:lnTo>
                  <a:lnTo>
                    <a:pt x="77" y="93"/>
                  </a:lnTo>
                  <a:lnTo>
                    <a:pt x="77" y="95"/>
                  </a:lnTo>
                  <a:lnTo>
                    <a:pt x="78" y="95"/>
                  </a:lnTo>
                  <a:lnTo>
                    <a:pt x="84" y="107"/>
                  </a:lnTo>
                  <a:lnTo>
                    <a:pt x="83" y="107"/>
                  </a:lnTo>
                  <a:lnTo>
                    <a:pt x="81" y="105"/>
                  </a:lnTo>
                  <a:lnTo>
                    <a:pt x="80" y="102"/>
                  </a:lnTo>
                  <a:lnTo>
                    <a:pt x="78" y="102"/>
                  </a:lnTo>
                  <a:lnTo>
                    <a:pt x="77" y="102"/>
                  </a:lnTo>
                  <a:lnTo>
                    <a:pt x="77" y="104"/>
                  </a:lnTo>
                  <a:lnTo>
                    <a:pt x="77" y="107"/>
                  </a:lnTo>
                  <a:lnTo>
                    <a:pt x="77" y="108"/>
                  </a:lnTo>
                  <a:lnTo>
                    <a:pt x="78" y="110"/>
                  </a:lnTo>
                  <a:lnTo>
                    <a:pt x="78" y="113"/>
                  </a:lnTo>
                  <a:lnTo>
                    <a:pt x="71" y="114"/>
                  </a:lnTo>
                  <a:lnTo>
                    <a:pt x="71" y="113"/>
                  </a:lnTo>
                  <a:lnTo>
                    <a:pt x="68" y="114"/>
                  </a:lnTo>
                  <a:lnTo>
                    <a:pt x="65" y="114"/>
                  </a:lnTo>
                  <a:lnTo>
                    <a:pt x="65" y="111"/>
                  </a:lnTo>
                  <a:lnTo>
                    <a:pt x="63" y="111"/>
                  </a:lnTo>
                  <a:lnTo>
                    <a:pt x="62" y="114"/>
                  </a:lnTo>
                  <a:lnTo>
                    <a:pt x="59" y="114"/>
                  </a:lnTo>
                  <a:lnTo>
                    <a:pt x="59" y="111"/>
                  </a:lnTo>
                  <a:lnTo>
                    <a:pt x="59" y="113"/>
                  </a:lnTo>
                  <a:lnTo>
                    <a:pt x="56" y="114"/>
                  </a:lnTo>
                  <a:lnTo>
                    <a:pt x="54" y="111"/>
                  </a:lnTo>
                  <a:lnTo>
                    <a:pt x="56" y="108"/>
                  </a:lnTo>
                  <a:lnTo>
                    <a:pt x="51" y="117"/>
                  </a:lnTo>
                  <a:lnTo>
                    <a:pt x="45" y="117"/>
                  </a:lnTo>
                  <a:lnTo>
                    <a:pt x="41" y="114"/>
                  </a:lnTo>
                  <a:lnTo>
                    <a:pt x="38" y="113"/>
                  </a:lnTo>
                  <a:lnTo>
                    <a:pt x="38" y="104"/>
                  </a:lnTo>
                  <a:lnTo>
                    <a:pt x="36" y="102"/>
                  </a:lnTo>
                  <a:lnTo>
                    <a:pt x="38" y="101"/>
                  </a:lnTo>
                  <a:lnTo>
                    <a:pt x="44" y="101"/>
                  </a:lnTo>
                  <a:lnTo>
                    <a:pt x="45" y="99"/>
                  </a:lnTo>
                  <a:lnTo>
                    <a:pt x="41" y="98"/>
                  </a:lnTo>
                  <a:lnTo>
                    <a:pt x="42" y="93"/>
                  </a:lnTo>
                  <a:lnTo>
                    <a:pt x="38" y="95"/>
                  </a:lnTo>
                  <a:lnTo>
                    <a:pt x="36" y="92"/>
                  </a:lnTo>
                  <a:lnTo>
                    <a:pt x="39" y="90"/>
                  </a:lnTo>
                  <a:lnTo>
                    <a:pt x="35" y="86"/>
                  </a:lnTo>
                  <a:lnTo>
                    <a:pt x="41" y="84"/>
                  </a:lnTo>
                  <a:lnTo>
                    <a:pt x="44" y="86"/>
                  </a:lnTo>
                  <a:lnTo>
                    <a:pt x="45" y="84"/>
                  </a:lnTo>
                  <a:lnTo>
                    <a:pt x="44" y="83"/>
                  </a:lnTo>
                  <a:lnTo>
                    <a:pt x="50" y="83"/>
                  </a:lnTo>
                  <a:lnTo>
                    <a:pt x="51" y="80"/>
                  </a:lnTo>
                  <a:lnTo>
                    <a:pt x="44" y="81"/>
                  </a:lnTo>
                  <a:lnTo>
                    <a:pt x="48" y="78"/>
                  </a:lnTo>
                  <a:lnTo>
                    <a:pt x="47" y="77"/>
                  </a:lnTo>
                  <a:lnTo>
                    <a:pt x="48" y="75"/>
                  </a:lnTo>
                  <a:lnTo>
                    <a:pt x="53" y="74"/>
                  </a:lnTo>
                  <a:lnTo>
                    <a:pt x="53" y="72"/>
                  </a:lnTo>
                  <a:lnTo>
                    <a:pt x="51" y="71"/>
                  </a:lnTo>
                  <a:lnTo>
                    <a:pt x="51" y="69"/>
                  </a:lnTo>
                  <a:lnTo>
                    <a:pt x="63" y="68"/>
                  </a:lnTo>
                  <a:lnTo>
                    <a:pt x="65" y="66"/>
                  </a:lnTo>
                  <a:lnTo>
                    <a:pt x="65" y="65"/>
                  </a:lnTo>
                  <a:lnTo>
                    <a:pt x="63" y="66"/>
                  </a:lnTo>
                  <a:lnTo>
                    <a:pt x="54" y="66"/>
                  </a:lnTo>
                  <a:lnTo>
                    <a:pt x="53" y="66"/>
                  </a:lnTo>
                  <a:lnTo>
                    <a:pt x="51" y="68"/>
                  </a:lnTo>
                  <a:lnTo>
                    <a:pt x="48" y="68"/>
                  </a:lnTo>
                  <a:lnTo>
                    <a:pt x="42" y="71"/>
                  </a:lnTo>
                  <a:lnTo>
                    <a:pt x="41" y="69"/>
                  </a:lnTo>
                  <a:lnTo>
                    <a:pt x="29" y="74"/>
                  </a:lnTo>
                  <a:lnTo>
                    <a:pt x="23" y="74"/>
                  </a:lnTo>
                  <a:lnTo>
                    <a:pt x="21" y="77"/>
                  </a:lnTo>
                  <a:lnTo>
                    <a:pt x="20" y="74"/>
                  </a:lnTo>
                  <a:lnTo>
                    <a:pt x="17" y="78"/>
                  </a:lnTo>
                  <a:lnTo>
                    <a:pt x="9" y="78"/>
                  </a:lnTo>
                  <a:lnTo>
                    <a:pt x="6" y="81"/>
                  </a:lnTo>
                  <a:lnTo>
                    <a:pt x="2" y="78"/>
                  </a:lnTo>
                  <a:lnTo>
                    <a:pt x="0" y="74"/>
                  </a:lnTo>
                  <a:lnTo>
                    <a:pt x="3" y="74"/>
                  </a:lnTo>
                  <a:lnTo>
                    <a:pt x="3" y="71"/>
                  </a:lnTo>
                  <a:lnTo>
                    <a:pt x="3" y="69"/>
                  </a:lnTo>
                  <a:lnTo>
                    <a:pt x="6" y="68"/>
                  </a:lnTo>
                  <a:lnTo>
                    <a:pt x="12" y="71"/>
                  </a:lnTo>
                  <a:lnTo>
                    <a:pt x="12" y="68"/>
                  </a:lnTo>
                  <a:lnTo>
                    <a:pt x="11" y="66"/>
                  </a:lnTo>
                  <a:lnTo>
                    <a:pt x="11" y="63"/>
                  </a:lnTo>
                  <a:lnTo>
                    <a:pt x="9" y="63"/>
                  </a:lnTo>
                  <a:lnTo>
                    <a:pt x="9" y="59"/>
                  </a:lnTo>
                  <a:lnTo>
                    <a:pt x="14" y="57"/>
                  </a:lnTo>
                  <a:lnTo>
                    <a:pt x="15" y="56"/>
                  </a:lnTo>
                  <a:lnTo>
                    <a:pt x="21" y="62"/>
                  </a:lnTo>
                  <a:lnTo>
                    <a:pt x="23" y="65"/>
                  </a:lnTo>
                  <a:lnTo>
                    <a:pt x="26" y="63"/>
                  </a:lnTo>
                  <a:lnTo>
                    <a:pt x="26" y="57"/>
                  </a:lnTo>
                  <a:lnTo>
                    <a:pt x="21" y="54"/>
                  </a:lnTo>
                  <a:lnTo>
                    <a:pt x="21" y="51"/>
                  </a:lnTo>
                  <a:lnTo>
                    <a:pt x="24" y="48"/>
                  </a:lnTo>
                  <a:lnTo>
                    <a:pt x="24" y="47"/>
                  </a:lnTo>
                  <a:lnTo>
                    <a:pt x="17" y="50"/>
                  </a:lnTo>
                  <a:lnTo>
                    <a:pt x="17" y="45"/>
                  </a:lnTo>
                  <a:lnTo>
                    <a:pt x="14" y="42"/>
                  </a:lnTo>
                  <a:lnTo>
                    <a:pt x="14" y="38"/>
                  </a:lnTo>
                  <a:lnTo>
                    <a:pt x="15" y="35"/>
                  </a:lnTo>
                  <a:lnTo>
                    <a:pt x="11" y="35"/>
                  </a:lnTo>
                  <a:lnTo>
                    <a:pt x="11" y="26"/>
                  </a:lnTo>
                  <a:lnTo>
                    <a:pt x="14" y="21"/>
                  </a:lnTo>
                  <a:lnTo>
                    <a:pt x="14" y="20"/>
                  </a:lnTo>
                  <a:lnTo>
                    <a:pt x="15" y="17"/>
                  </a:lnTo>
                  <a:lnTo>
                    <a:pt x="17" y="15"/>
                  </a:lnTo>
                  <a:lnTo>
                    <a:pt x="23" y="18"/>
                  </a:lnTo>
                  <a:lnTo>
                    <a:pt x="24" y="18"/>
                  </a:lnTo>
                  <a:lnTo>
                    <a:pt x="26" y="20"/>
                  </a:lnTo>
                  <a:lnTo>
                    <a:pt x="26" y="23"/>
                  </a:lnTo>
                  <a:lnTo>
                    <a:pt x="27" y="23"/>
                  </a:lnTo>
                  <a:lnTo>
                    <a:pt x="30" y="26"/>
                  </a:lnTo>
                  <a:lnTo>
                    <a:pt x="27" y="29"/>
                  </a:lnTo>
                  <a:lnTo>
                    <a:pt x="35" y="38"/>
                  </a:lnTo>
                  <a:lnTo>
                    <a:pt x="35" y="39"/>
                  </a:lnTo>
                  <a:lnTo>
                    <a:pt x="36" y="41"/>
                  </a:lnTo>
                  <a:lnTo>
                    <a:pt x="38" y="39"/>
                  </a:lnTo>
                  <a:lnTo>
                    <a:pt x="39" y="41"/>
                  </a:lnTo>
                  <a:lnTo>
                    <a:pt x="38" y="44"/>
                  </a:lnTo>
                  <a:lnTo>
                    <a:pt x="47" y="51"/>
                  </a:lnTo>
                  <a:lnTo>
                    <a:pt x="50" y="51"/>
                  </a:lnTo>
                  <a:lnTo>
                    <a:pt x="53" y="50"/>
                  </a:lnTo>
                  <a:lnTo>
                    <a:pt x="53" y="48"/>
                  </a:lnTo>
                  <a:lnTo>
                    <a:pt x="50" y="48"/>
                  </a:lnTo>
                  <a:lnTo>
                    <a:pt x="44" y="36"/>
                  </a:lnTo>
                  <a:lnTo>
                    <a:pt x="50" y="35"/>
                  </a:lnTo>
                  <a:lnTo>
                    <a:pt x="48" y="32"/>
                  </a:lnTo>
                  <a:lnTo>
                    <a:pt x="41" y="33"/>
                  </a:lnTo>
                  <a:lnTo>
                    <a:pt x="38" y="30"/>
                  </a:lnTo>
                  <a:lnTo>
                    <a:pt x="39" y="29"/>
                  </a:lnTo>
                  <a:lnTo>
                    <a:pt x="42" y="29"/>
                  </a:lnTo>
                  <a:lnTo>
                    <a:pt x="44" y="27"/>
                  </a:lnTo>
                  <a:lnTo>
                    <a:pt x="45" y="27"/>
                  </a:lnTo>
                  <a:lnTo>
                    <a:pt x="44" y="26"/>
                  </a:lnTo>
                  <a:lnTo>
                    <a:pt x="41" y="23"/>
                  </a:lnTo>
                  <a:lnTo>
                    <a:pt x="36" y="23"/>
                  </a:lnTo>
                  <a:lnTo>
                    <a:pt x="33" y="20"/>
                  </a:lnTo>
                  <a:lnTo>
                    <a:pt x="30" y="14"/>
                  </a:lnTo>
                  <a:lnTo>
                    <a:pt x="30" y="12"/>
                  </a:lnTo>
                  <a:lnTo>
                    <a:pt x="33" y="12"/>
                  </a:lnTo>
                  <a:lnTo>
                    <a:pt x="35" y="6"/>
                  </a:lnTo>
                  <a:lnTo>
                    <a:pt x="41" y="3"/>
                  </a:lnTo>
                  <a:lnTo>
                    <a:pt x="48" y="3"/>
                  </a:lnTo>
                  <a:lnTo>
                    <a:pt x="53" y="2"/>
                  </a:lnTo>
                  <a:lnTo>
                    <a:pt x="57" y="9"/>
                  </a:lnTo>
                  <a:lnTo>
                    <a:pt x="63" y="11"/>
                  </a:lnTo>
                  <a:lnTo>
                    <a:pt x="62" y="14"/>
                  </a:lnTo>
                  <a:lnTo>
                    <a:pt x="63" y="17"/>
                  </a:lnTo>
                  <a:lnTo>
                    <a:pt x="63" y="14"/>
                  </a:lnTo>
                  <a:lnTo>
                    <a:pt x="66" y="15"/>
                  </a:lnTo>
                  <a:lnTo>
                    <a:pt x="68" y="12"/>
                  </a:lnTo>
                  <a:lnTo>
                    <a:pt x="66" y="6"/>
                  </a:lnTo>
                  <a:lnTo>
                    <a:pt x="66" y="5"/>
                  </a:lnTo>
                  <a:lnTo>
                    <a:pt x="71" y="6"/>
                  </a:lnTo>
                  <a:lnTo>
                    <a:pt x="72" y="2"/>
                  </a:lnTo>
                  <a:lnTo>
                    <a:pt x="68" y="0"/>
                  </a:lnTo>
                  <a:lnTo>
                    <a:pt x="74" y="0"/>
                  </a:lnTo>
                  <a:lnTo>
                    <a:pt x="75" y="3"/>
                  </a:lnTo>
                  <a:lnTo>
                    <a:pt x="78" y="8"/>
                  </a:lnTo>
                  <a:lnTo>
                    <a:pt x="75" y="6"/>
                  </a:lnTo>
                  <a:lnTo>
                    <a:pt x="77" y="8"/>
                  </a:lnTo>
                  <a:lnTo>
                    <a:pt x="81" y="11"/>
                  </a:lnTo>
                  <a:lnTo>
                    <a:pt x="86" y="15"/>
                  </a:lnTo>
                  <a:lnTo>
                    <a:pt x="84" y="27"/>
                  </a:lnTo>
                  <a:lnTo>
                    <a:pt x="87" y="33"/>
                  </a:lnTo>
                  <a:lnTo>
                    <a:pt x="87" y="38"/>
                  </a:lnTo>
                  <a:lnTo>
                    <a:pt x="86" y="45"/>
                  </a:lnTo>
                  <a:lnTo>
                    <a:pt x="87" y="50"/>
                  </a:lnTo>
                  <a:close/>
                </a:path>
              </a:pathLst>
            </a:custGeom>
            <a:grpFill/>
            <a:ln w="1905">
              <a:noFill/>
              <a:round/>
              <a:headEnd/>
              <a:tailEnd/>
            </a:ln>
          </p:spPr>
          <p:txBody>
            <a:bodyPr/>
            <a:lstStyle/>
            <a:p>
              <a:endParaRPr lang="en-GB">
                <a:solidFill>
                  <a:srgbClr val="000000"/>
                </a:solidFill>
                <a:latin typeface="Arial"/>
              </a:endParaRPr>
            </a:p>
          </p:txBody>
        </p:sp>
        <p:sp>
          <p:nvSpPr>
            <p:cNvPr id="394" name="Freeform 390"/>
            <p:cNvSpPr>
              <a:spLocks/>
            </p:cNvSpPr>
            <p:nvPr/>
          </p:nvSpPr>
          <p:spPr bwMode="auto">
            <a:xfrm>
              <a:off x="1018" y="570"/>
              <a:ext cx="28" cy="17"/>
            </a:xfrm>
            <a:custGeom>
              <a:avLst/>
              <a:gdLst>
                <a:gd name="T0" fmla="*/ 10 w 28"/>
                <a:gd name="T1" fmla="*/ 2 h 17"/>
                <a:gd name="T2" fmla="*/ 13 w 28"/>
                <a:gd name="T3" fmla="*/ 0 h 17"/>
                <a:gd name="T4" fmla="*/ 25 w 28"/>
                <a:gd name="T5" fmla="*/ 9 h 17"/>
                <a:gd name="T6" fmla="*/ 28 w 28"/>
                <a:gd name="T7" fmla="*/ 14 h 17"/>
                <a:gd name="T8" fmla="*/ 21 w 28"/>
                <a:gd name="T9" fmla="*/ 14 h 17"/>
                <a:gd name="T10" fmla="*/ 18 w 28"/>
                <a:gd name="T11" fmla="*/ 14 h 17"/>
                <a:gd name="T12" fmla="*/ 15 w 28"/>
                <a:gd name="T13" fmla="*/ 17 h 17"/>
                <a:gd name="T14" fmla="*/ 7 w 28"/>
                <a:gd name="T15" fmla="*/ 17 h 17"/>
                <a:gd name="T16" fmla="*/ 0 w 28"/>
                <a:gd name="T17" fmla="*/ 8 h 17"/>
                <a:gd name="T18" fmla="*/ 0 w 28"/>
                <a:gd name="T19" fmla="*/ 5 h 17"/>
                <a:gd name="T20" fmla="*/ 6 w 28"/>
                <a:gd name="T21" fmla="*/ 2 h 17"/>
                <a:gd name="T22" fmla="*/ 10 w 28"/>
                <a:gd name="T23" fmla="*/ 2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17"/>
                <a:gd name="T38" fmla="*/ 28 w 28"/>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17">
                  <a:moveTo>
                    <a:pt x="10" y="2"/>
                  </a:moveTo>
                  <a:lnTo>
                    <a:pt x="13" y="0"/>
                  </a:lnTo>
                  <a:lnTo>
                    <a:pt x="25" y="9"/>
                  </a:lnTo>
                  <a:lnTo>
                    <a:pt x="28" y="14"/>
                  </a:lnTo>
                  <a:lnTo>
                    <a:pt x="21" y="14"/>
                  </a:lnTo>
                  <a:lnTo>
                    <a:pt x="18" y="14"/>
                  </a:lnTo>
                  <a:lnTo>
                    <a:pt x="15" y="17"/>
                  </a:lnTo>
                  <a:lnTo>
                    <a:pt x="7" y="17"/>
                  </a:lnTo>
                  <a:lnTo>
                    <a:pt x="0" y="8"/>
                  </a:lnTo>
                  <a:lnTo>
                    <a:pt x="0" y="5"/>
                  </a:lnTo>
                  <a:lnTo>
                    <a:pt x="6" y="2"/>
                  </a:lnTo>
                  <a:lnTo>
                    <a:pt x="10" y="2"/>
                  </a:lnTo>
                  <a:close/>
                </a:path>
              </a:pathLst>
            </a:custGeom>
            <a:grpFill/>
            <a:ln w="1905">
              <a:noFill/>
              <a:round/>
              <a:headEnd/>
              <a:tailEnd/>
            </a:ln>
          </p:spPr>
          <p:txBody>
            <a:bodyPr/>
            <a:lstStyle/>
            <a:p>
              <a:endParaRPr lang="en-GB">
                <a:solidFill>
                  <a:srgbClr val="000000"/>
                </a:solidFill>
                <a:latin typeface="Arial"/>
              </a:endParaRPr>
            </a:p>
          </p:txBody>
        </p:sp>
        <p:sp>
          <p:nvSpPr>
            <p:cNvPr id="395" name="Freeform 391"/>
            <p:cNvSpPr>
              <a:spLocks/>
            </p:cNvSpPr>
            <p:nvPr/>
          </p:nvSpPr>
          <p:spPr bwMode="auto">
            <a:xfrm>
              <a:off x="961" y="587"/>
              <a:ext cx="28" cy="49"/>
            </a:xfrm>
            <a:custGeom>
              <a:avLst/>
              <a:gdLst>
                <a:gd name="T0" fmla="*/ 16 w 28"/>
                <a:gd name="T1" fmla="*/ 15 h 49"/>
                <a:gd name="T2" fmla="*/ 18 w 28"/>
                <a:gd name="T3" fmla="*/ 18 h 49"/>
                <a:gd name="T4" fmla="*/ 16 w 28"/>
                <a:gd name="T5" fmla="*/ 22 h 49"/>
                <a:gd name="T6" fmla="*/ 18 w 28"/>
                <a:gd name="T7" fmla="*/ 24 h 49"/>
                <a:gd name="T8" fmla="*/ 22 w 28"/>
                <a:gd name="T9" fmla="*/ 27 h 49"/>
                <a:gd name="T10" fmla="*/ 22 w 28"/>
                <a:gd name="T11" fmla="*/ 28 h 49"/>
                <a:gd name="T12" fmla="*/ 27 w 28"/>
                <a:gd name="T13" fmla="*/ 34 h 49"/>
                <a:gd name="T14" fmla="*/ 25 w 28"/>
                <a:gd name="T15" fmla="*/ 36 h 49"/>
                <a:gd name="T16" fmla="*/ 28 w 28"/>
                <a:gd name="T17" fmla="*/ 39 h 49"/>
                <a:gd name="T18" fmla="*/ 28 w 28"/>
                <a:gd name="T19" fmla="*/ 43 h 49"/>
                <a:gd name="T20" fmla="*/ 27 w 28"/>
                <a:gd name="T21" fmla="*/ 46 h 49"/>
                <a:gd name="T22" fmla="*/ 25 w 28"/>
                <a:gd name="T23" fmla="*/ 46 h 49"/>
                <a:gd name="T24" fmla="*/ 24 w 28"/>
                <a:gd name="T25" fmla="*/ 49 h 49"/>
                <a:gd name="T26" fmla="*/ 16 w 28"/>
                <a:gd name="T27" fmla="*/ 45 h 49"/>
                <a:gd name="T28" fmla="*/ 13 w 28"/>
                <a:gd name="T29" fmla="*/ 45 h 49"/>
                <a:gd name="T30" fmla="*/ 4 w 28"/>
                <a:gd name="T31" fmla="*/ 21 h 49"/>
                <a:gd name="T32" fmla="*/ 6 w 28"/>
                <a:gd name="T33" fmla="*/ 18 h 49"/>
                <a:gd name="T34" fmla="*/ 0 w 28"/>
                <a:gd name="T35" fmla="*/ 1 h 49"/>
                <a:gd name="T36" fmla="*/ 0 w 28"/>
                <a:gd name="T37" fmla="*/ 0 h 49"/>
                <a:gd name="T38" fmla="*/ 1 w 28"/>
                <a:gd name="T39" fmla="*/ 1 h 49"/>
                <a:gd name="T40" fmla="*/ 6 w 28"/>
                <a:gd name="T41" fmla="*/ 1 h 49"/>
                <a:gd name="T42" fmla="*/ 9 w 28"/>
                <a:gd name="T43" fmla="*/ 4 h 49"/>
                <a:gd name="T44" fmla="*/ 10 w 28"/>
                <a:gd name="T45" fmla="*/ 7 h 49"/>
                <a:gd name="T46" fmla="*/ 15 w 28"/>
                <a:gd name="T47" fmla="*/ 12 h 49"/>
                <a:gd name="T48" fmla="*/ 15 w 28"/>
                <a:gd name="T49" fmla="*/ 15 h 49"/>
                <a:gd name="T50" fmla="*/ 16 w 28"/>
                <a:gd name="T51" fmla="*/ 15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
                <a:gd name="T79" fmla="*/ 0 h 49"/>
                <a:gd name="T80" fmla="*/ 28 w 28"/>
                <a:gd name="T81" fmla="*/ 49 h 4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 h="49">
                  <a:moveTo>
                    <a:pt x="16" y="15"/>
                  </a:moveTo>
                  <a:lnTo>
                    <a:pt x="18" y="18"/>
                  </a:lnTo>
                  <a:lnTo>
                    <a:pt x="16" y="22"/>
                  </a:lnTo>
                  <a:lnTo>
                    <a:pt x="18" y="24"/>
                  </a:lnTo>
                  <a:lnTo>
                    <a:pt x="22" y="27"/>
                  </a:lnTo>
                  <a:lnTo>
                    <a:pt x="22" y="28"/>
                  </a:lnTo>
                  <a:lnTo>
                    <a:pt x="27" y="34"/>
                  </a:lnTo>
                  <a:lnTo>
                    <a:pt x="25" y="36"/>
                  </a:lnTo>
                  <a:lnTo>
                    <a:pt x="28" y="39"/>
                  </a:lnTo>
                  <a:lnTo>
                    <a:pt x="28" y="43"/>
                  </a:lnTo>
                  <a:lnTo>
                    <a:pt x="27" y="46"/>
                  </a:lnTo>
                  <a:lnTo>
                    <a:pt x="25" y="46"/>
                  </a:lnTo>
                  <a:lnTo>
                    <a:pt x="24" y="49"/>
                  </a:lnTo>
                  <a:lnTo>
                    <a:pt x="16" y="45"/>
                  </a:lnTo>
                  <a:lnTo>
                    <a:pt x="13" y="45"/>
                  </a:lnTo>
                  <a:lnTo>
                    <a:pt x="4" y="21"/>
                  </a:lnTo>
                  <a:lnTo>
                    <a:pt x="6" y="18"/>
                  </a:lnTo>
                  <a:lnTo>
                    <a:pt x="0" y="1"/>
                  </a:lnTo>
                  <a:lnTo>
                    <a:pt x="0" y="0"/>
                  </a:lnTo>
                  <a:lnTo>
                    <a:pt x="1" y="1"/>
                  </a:lnTo>
                  <a:lnTo>
                    <a:pt x="6" y="1"/>
                  </a:lnTo>
                  <a:lnTo>
                    <a:pt x="9" y="4"/>
                  </a:lnTo>
                  <a:lnTo>
                    <a:pt x="10" y="7"/>
                  </a:lnTo>
                  <a:lnTo>
                    <a:pt x="15" y="12"/>
                  </a:lnTo>
                  <a:lnTo>
                    <a:pt x="15" y="15"/>
                  </a:lnTo>
                  <a:lnTo>
                    <a:pt x="16" y="15"/>
                  </a:lnTo>
                  <a:close/>
                </a:path>
              </a:pathLst>
            </a:custGeom>
            <a:grpFill/>
            <a:ln w="1905">
              <a:noFill/>
              <a:round/>
              <a:headEnd/>
              <a:tailEnd/>
            </a:ln>
          </p:spPr>
          <p:txBody>
            <a:bodyPr/>
            <a:lstStyle/>
            <a:p>
              <a:endParaRPr lang="en-GB">
                <a:solidFill>
                  <a:srgbClr val="000000"/>
                </a:solidFill>
                <a:latin typeface="Arial"/>
              </a:endParaRPr>
            </a:p>
          </p:txBody>
        </p:sp>
        <p:sp>
          <p:nvSpPr>
            <p:cNvPr id="396" name="Freeform 392"/>
            <p:cNvSpPr>
              <a:spLocks/>
            </p:cNvSpPr>
            <p:nvPr/>
          </p:nvSpPr>
          <p:spPr bwMode="auto">
            <a:xfrm>
              <a:off x="982" y="669"/>
              <a:ext cx="27" cy="25"/>
            </a:xfrm>
            <a:custGeom>
              <a:avLst/>
              <a:gdLst>
                <a:gd name="T0" fmla="*/ 12 w 27"/>
                <a:gd name="T1" fmla="*/ 4 h 25"/>
                <a:gd name="T2" fmla="*/ 13 w 27"/>
                <a:gd name="T3" fmla="*/ 4 h 25"/>
                <a:gd name="T4" fmla="*/ 13 w 27"/>
                <a:gd name="T5" fmla="*/ 3 h 25"/>
                <a:gd name="T6" fmla="*/ 18 w 27"/>
                <a:gd name="T7" fmla="*/ 7 h 25"/>
                <a:gd name="T8" fmla="*/ 19 w 27"/>
                <a:gd name="T9" fmla="*/ 10 h 25"/>
                <a:gd name="T10" fmla="*/ 22 w 27"/>
                <a:gd name="T11" fmla="*/ 12 h 25"/>
                <a:gd name="T12" fmla="*/ 27 w 27"/>
                <a:gd name="T13" fmla="*/ 18 h 25"/>
                <a:gd name="T14" fmla="*/ 25 w 27"/>
                <a:gd name="T15" fmla="*/ 22 h 25"/>
                <a:gd name="T16" fmla="*/ 18 w 27"/>
                <a:gd name="T17" fmla="*/ 25 h 25"/>
                <a:gd name="T18" fmla="*/ 7 w 27"/>
                <a:gd name="T19" fmla="*/ 24 h 25"/>
                <a:gd name="T20" fmla="*/ 4 w 27"/>
                <a:gd name="T21" fmla="*/ 18 h 25"/>
                <a:gd name="T22" fmla="*/ 4 w 27"/>
                <a:gd name="T23" fmla="*/ 16 h 25"/>
                <a:gd name="T24" fmla="*/ 4 w 27"/>
                <a:gd name="T25" fmla="*/ 10 h 25"/>
                <a:gd name="T26" fmla="*/ 3 w 27"/>
                <a:gd name="T27" fmla="*/ 13 h 25"/>
                <a:gd name="T28" fmla="*/ 3 w 27"/>
                <a:gd name="T29" fmla="*/ 12 h 25"/>
                <a:gd name="T30" fmla="*/ 3 w 27"/>
                <a:gd name="T31" fmla="*/ 9 h 25"/>
                <a:gd name="T32" fmla="*/ 0 w 27"/>
                <a:gd name="T33" fmla="*/ 9 h 25"/>
                <a:gd name="T34" fmla="*/ 0 w 27"/>
                <a:gd name="T35" fmla="*/ 6 h 25"/>
                <a:gd name="T36" fmla="*/ 3 w 27"/>
                <a:gd name="T37" fmla="*/ 3 h 25"/>
                <a:gd name="T38" fmla="*/ 9 w 27"/>
                <a:gd name="T39" fmla="*/ 0 h 25"/>
                <a:gd name="T40" fmla="*/ 12 w 27"/>
                <a:gd name="T41" fmla="*/ 0 h 25"/>
                <a:gd name="T42" fmla="*/ 13 w 27"/>
                <a:gd name="T43" fmla="*/ 3 h 25"/>
                <a:gd name="T44" fmla="*/ 12 w 27"/>
                <a:gd name="T45" fmla="*/ 4 h 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
                <a:gd name="T70" fmla="*/ 0 h 25"/>
                <a:gd name="T71" fmla="*/ 27 w 27"/>
                <a:gd name="T72" fmla="*/ 25 h 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 h="25">
                  <a:moveTo>
                    <a:pt x="12" y="4"/>
                  </a:moveTo>
                  <a:lnTo>
                    <a:pt x="13" y="4"/>
                  </a:lnTo>
                  <a:lnTo>
                    <a:pt x="13" y="3"/>
                  </a:lnTo>
                  <a:lnTo>
                    <a:pt x="18" y="7"/>
                  </a:lnTo>
                  <a:lnTo>
                    <a:pt x="19" y="10"/>
                  </a:lnTo>
                  <a:lnTo>
                    <a:pt x="22" y="12"/>
                  </a:lnTo>
                  <a:lnTo>
                    <a:pt x="27" y="18"/>
                  </a:lnTo>
                  <a:lnTo>
                    <a:pt x="25" y="22"/>
                  </a:lnTo>
                  <a:lnTo>
                    <a:pt x="18" y="25"/>
                  </a:lnTo>
                  <a:lnTo>
                    <a:pt x="7" y="24"/>
                  </a:lnTo>
                  <a:lnTo>
                    <a:pt x="4" y="18"/>
                  </a:lnTo>
                  <a:lnTo>
                    <a:pt x="4" y="16"/>
                  </a:lnTo>
                  <a:lnTo>
                    <a:pt x="4" y="10"/>
                  </a:lnTo>
                  <a:lnTo>
                    <a:pt x="3" y="13"/>
                  </a:lnTo>
                  <a:lnTo>
                    <a:pt x="3" y="12"/>
                  </a:lnTo>
                  <a:lnTo>
                    <a:pt x="3" y="9"/>
                  </a:lnTo>
                  <a:lnTo>
                    <a:pt x="0" y="9"/>
                  </a:lnTo>
                  <a:lnTo>
                    <a:pt x="0" y="6"/>
                  </a:lnTo>
                  <a:lnTo>
                    <a:pt x="3" y="3"/>
                  </a:lnTo>
                  <a:lnTo>
                    <a:pt x="9" y="0"/>
                  </a:lnTo>
                  <a:lnTo>
                    <a:pt x="12" y="0"/>
                  </a:lnTo>
                  <a:lnTo>
                    <a:pt x="13" y="3"/>
                  </a:lnTo>
                  <a:lnTo>
                    <a:pt x="12" y="4"/>
                  </a:lnTo>
                  <a:close/>
                </a:path>
              </a:pathLst>
            </a:custGeom>
            <a:grpFill/>
            <a:ln w="1905">
              <a:noFill/>
              <a:round/>
              <a:headEnd/>
              <a:tailEnd/>
            </a:ln>
          </p:spPr>
          <p:txBody>
            <a:bodyPr/>
            <a:lstStyle/>
            <a:p>
              <a:endParaRPr lang="en-GB">
                <a:solidFill>
                  <a:srgbClr val="000000"/>
                </a:solidFill>
                <a:latin typeface="Arial"/>
              </a:endParaRPr>
            </a:p>
          </p:txBody>
        </p:sp>
        <p:sp>
          <p:nvSpPr>
            <p:cNvPr id="397" name="Freeform 393"/>
            <p:cNvSpPr>
              <a:spLocks/>
            </p:cNvSpPr>
            <p:nvPr/>
          </p:nvSpPr>
          <p:spPr bwMode="auto">
            <a:xfrm>
              <a:off x="985" y="693"/>
              <a:ext cx="33" cy="19"/>
            </a:xfrm>
            <a:custGeom>
              <a:avLst/>
              <a:gdLst>
                <a:gd name="T0" fmla="*/ 25 w 33"/>
                <a:gd name="T1" fmla="*/ 1 h 19"/>
                <a:gd name="T2" fmla="*/ 30 w 33"/>
                <a:gd name="T3" fmla="*/ 1 h 19"/>
                <a:gd name="T4" fmla="*/ 31 w 33"/>
                <a:gd name="T5" fmla="*/ 3 h 19"/>
                <a:gd name="T6" fmla="*/ 33 w 33"/>
                <a:gd name="T7" fmla="*/ 6 h 19"/>
                <a:gd name="T8" fmla="*/ 33 w 33"/>
                <a:gd name="T9" fmla="*/ 10 h 19"/>
                <a:gd name="T10" fmla="*/ 31 w 33"/>
                <a:gd name="T11" fmla="*/ 13 h 19"/>
                <a:gd name="T12" fmla="*/ 21 w 33"/>
                <a:gd name="T13" fmla="*/ 19 h 19"/>
                <a:gd name="T14" fmla="*/ 9 w 33"/>
                <a:gd name="T15" fmla="*/ 19 h 19"/>
                <a:gd name="T16" fmla="*/ 9 w 33"/>
                <a:gd name="T17" fmla="*/ 18 h 19"/>
                <a:gd name="T18" fmla="*/ 7 w 33"/>
                <a:gd name="T19" fmla="*/ 19 h 19"/>
                <a:gd name="T20" fmla="*/ 4 w 33"/>
                <a:gd name="T21" fmla="*/ 16 h 19"/>
                <a:gd name="T22" fmla="*/ 1 w 33"/>
                <a:gd name="T23" fmla="*/ 16 h 19"/>
                <a:gd name="T24" fmla="*/ 0 w 33"/>
                <a:gd name="T25" fmla="*/ 12 h 19"/>
                <a:gd name="T26" fmla="*/ 1 w 33"/>
                <a:gd name="T27" fmla="*/ 9 h 19"/>
                <a:gd name="T28" fmla="*/ 1 w 33"/>
                <a:gd name="T29" fmla="*/ 7 h 19"/>
                <a:gd name="T30" fmla="*/ 9 w 33"/>
                <a:gd name="T31" fmla="*/ 6 h 19"/>
                <a:gd name="T32" fmla="*/ 24 w 33"/>
                <a:gd name="T33" fmla="*/ 0 h 19"/>
                <a:gd name="T34" fmla="*/ 25 w 33"/>
                <a:gd name="T35" fmla="*/ 1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
                <a:gd name="T55" fmla="*/ 0 h 19"/>
                <a:gd name="T56" fmla="*/ 33 w 33"/>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 h="19">
                  <a:moveTo>
                    <a:pt x="25" y="1"/>
                  </a:moveTo>
                  <a:lnTo>
                    <a:pt x="30" y="1"/>
                  </a:lnTo>
                  <a:lnTo>
                    <a:pt x="31" y="3"/>
                  </a:lnTo>
                  <a:lnTo>
                    <a:pt x="33" y="6"/>
                  </a:lnTo>
                  <a:lnTo>
                    <a:pt x="33" y="10"/>
                  </a:lnTo>
                  <a:lnTo>
                    <a:pt x="31" y="13"/>
                  </a:lnTo>
                  <a:lnTo>
                    <a:pt x="21" y="19"/>
                  </a:lnTo>
                  <a:lnTo>
                    <a:pt x="9" y="19"/>
                  </a:lnTo>
                  <a:lnTo>
                    <a:pt x="9" y="18"/>
                  </a:lnTo>
                  <a:lnTo>
                    <a:pt x="7" y="19"/>
                  </a:lnTo>
                  <a:lnTo>
                    <a:pt x="4" y="16"/>
                  </a:lnTo>
                  <a:lnTo>
                    <a:pt x="1" y="16"/>
                  </a:lnTo>
                  <a:lnTo>
                    <a:pt x="0" y="12"/>
                  </a:lnTo>
                  <a:lnTo>
                    <a:pt x="1" y="9"/>
                  </a:lnTo>
                  <a:lnTo>
                    <a:pt x="1" y="7"/>
                  </a:lnTo>
                  <a:lnTo>
                    <a:pt x="9" y="6"/>
                  </a:lnTo>
                  <a:lnTo>
                    <a:pt x="24" y="0"/>
                  </a:lnTo>
                  <a:lnTo>
                    <a:pt x="25" y="1"/>
                  </a:lnTo>
                  <a:close/>
                </a:path>
              </a:pathLst>
            </a:custGeom>
            <a:grpFill/>
            <a:ln w="1905">
              <a:noFill/>
              <a:round/>
              <a:headEnd/>
              <a:tailEnd/>
            </a:ln>
          </p:spPr>
          <p:txBody>
            <a:bodyPr/>
            <a:lstStyle/>
            <a:p>
              <a:endParaRPr lang="en-GB">
                <a:solidFill>
                  <a:srgbClr val="000000"/>
                </a:solidFill>
                <a:latin typeface="Arial"/>
              </a:endParaRPr>
            </a:p>
          </p:txBody>
        </p:sp>
        <p:sp>
          <p:nvSpPr>
            <p:cNvPr id="398" name="Freeform 394"/>
            <p:cNvSpPr>
              <a:spLocks/>
            </p:cNvSpPr>
            <p:nvPr/>
          </p:nvSpPr>
          <p:spPr bwMode="auto">
            <a:xfrm>
              <a:off x="995" y="709"/>
              <a:ext cx="26" cy="14"/>
            </a:xfrm>
            <a:custGeom>
              <a:avLst/>
              <a:gdLst>
                <a:gd name="T0" fmla="*/ 15 w 26"/>
                <a:gd name="T1" fmla="*/ 3 h 14"/>
                <a:gd name="T2" fmla="*/ 21 w 26"/>
                <a:gd name="T3" fmla="*/ 0 h 14"/>
                <a:gd name="T4" fmla="*/ 26 w 26"/>
                <a:gd name="T5" fmla="*/ 2 h 14"/>
                <a:gd name="T6" fmla="*/ 26 w 26"/>
                <a:gd name="T7" fmla="*/ 5 h 14"/>
                <a:gd name="T8" fmla="*/ 23 w 26"/>
                <a:gd name="T9" fmla="*/ 8 h 14"/>
                <a:gd name="T10" fmla="*/ 0 w 26"/>
                <a:gd name="T11" fmla="*/ 14 h 14"/>
                <a:gd name="T12" fmla="*/ 0 w 26"/>
                <a:gd name="T13" fmla="*/ 11 h 14"/>
                <a:gd name="T14" fmla="*/ 15 w 26"/>
                <a:gd name="T15" fmla="*/ 3 h 14"/>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14"/>
                <a:gd name="T26" fmla="*/ 26 w 26"/>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14">
                  <a:moveTo>
                    <a:pt x="15" y="3"/>
                  </a:moveTo>
                  <a:lnTo>
                    <a:pt x="21" y="0"/>
                  </a:lnTo>
                  <a:lnTo>
                    <a:pt x="26" y="2"/>
                  </a:lnTo>
                  <a:lnTo>
                    <a:pt x="26" y="5"/>
                  </a:lnTo>
                  <a:lnTo>
                    <a:pt x="23" y="8"/>
                  </a:lnTo>
                  <a:lnTo>
                    <a:pt x="0" y="14"/>
                  </a:lnTo>
                  <a:lnTo>
                    <a:pt x="0" y="11"/>
                  </a:lnTo>
                  <a:lnTo>
                    <a:pt x="15" y="3"/>
                  </a:lnTo>
                  <a:close/>
                </a:path>
              </a:pathLst>
            </a:custGeom>
            <a:grpFill/>
            <a:ln w="1905">
              <a:noFill/>
              <a:round/>
              <a:headEnd/>
              <a:tailEnd/>
            </a:ln>
          </p:spPr>
          <p:txBody>
            <a:bodyPr/>
            <a:lstStyle/>
            <a:p>
              <a:endParaRPr lang="en-GB">
                <a:solidFill>
                  <a:srgbClr val="000000"/>
                </a:solidFill>
                <a:latin typeface="Arial"/>
              </a:endParaRPr>
            </a:p>
          </p:txBody>
        </p:sp>
        <p:sp>
          <p:nvSpPr>
            <p:cNvPr id="399" name="Freeform 395"/>
            <p:cNvSpPr>
              <a:spLocks/>
            </p:cNvSpPr>
            <p:nvPr/>
          </p:nvSpPr>
          <p:spPr bwMode="auto">
            <a:xfrm>
              <a:off x="1004" y="715"/>
              <a:ext cx="21" cy="18"/>
            </a:xfrm>
            <a:custGeom>
              <a:avLst/>
              <a:gdLst>
                <a:gd name="T0" fmla="*/ 6 w 21"/>
                <a:gd name="T1" fmla="*/ 8 h 18"/>
                <a:gd name="T2" fmla="*/ 8 w 21"/>
                <a:gd name="T3" fmla="*/ 5 h 18"/>
                <a:gd name="T4" fmla="*/ 20 w 21"/>
                <a:gd name="T5" fmla="*/ 0 h 18"/>
                <a:gd name="T6" fmla="*/ 21 w 21"/>
                <a:gd name="T7" fmla="*/ 5 h 18"/>
                <a:gd name="T8" fmla="*/ 15 w 21"/>
                <a:gd name="T9" fmla="*/ 12 h 18"/>
                <a:gd name="T10" fmla="*/ 12 w 21"/>
                <a:gd name="T11" fmla="*/ 17 h 18"/>
                <a:gd name="T12" fmla="*/ 9 w 21"/>
                <a:gd name="T13" fmla="*/ 15 h 18"/>
                <a:gd name="T14" fmla="*/ 5 w 21"/>
                <a:gd name="T15" fmla="*/ 18 h 18"/>
                <a:gd name="T16" fmla="*/ 2 w 21"/>
                <a:gd name="T17" fmla="*/ 18 h 18"/>
                <a:gd name="T18" fmla="*/ 0 w 21"/>
                <a:gd name="T19" fmla="*/ 17 h 18"/>
                <a:gd name="T20" fmla="*/ 0 w 21"/>
                <a:gd name="T21" fmla="*/ 15 h 18"/>
                <a:gd name="T22" fmla="*/ 5 w 21"/>
                <a:gd name="T23" fmla="*/ 8 h 18"/>
                <a:gd name="T24" fmla="*/ 6 w 21"/>
                <a:gd name="T25" fmla="*/ 8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
                <a:gd name="T40" fmla="*/ 0 h 18"/>
                <a:gd name="T41" fmla="*/ 21 w 21"/>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 h="18">
                  <a:moveTo>
                    <a:pt x="6" y="8"/>
                  </a:moveTo>
                  <a:lnTo>
                    <a:pt x="8" y="5"/>
                  </a:lnTo>
                  <a:lnTo>
                    <a:pt x="20" y="0"/>
                  </a:lnTo>
                  <a:lnTo>
                    <a:pt x="21" y="5"/>
                  </a:lnTo>
                  <a:lnTo>
                    <a:pt x="15" y="12"/>
                  </a:lnTo>
                  <a:lnTo>
                    <a:pt x="12" y="17"/>
                  </a:lnTo>
                  <a:lnTo>
                    <a:pt x="9" y="15"/>
                  </a:lnTo>
                  <a:lnTo>
                    <a:pt x="5" y="18"/>
                  </a:lnTo>
                  <a:lnTo>
                    <a:pt x="2" y="18"/>
                  </a:lnTo>
                  <a:lnTo>
                    <a:pt x="0" y="17"/>
                  </a:lnTo>
                  <a:lnTo>
                    <a:pt x="0" y="15"/>
                  </a:lnTo>
                  <a:lnTo>
                    <a:pt x="5" y="8"/>
                  </a:lnTo>
                  <a:lnTo>
                    <a:pt x="6" y="8"/>
                  </a:lnTo>
                  <a:close/>
                </a:path>
              </a:pathLst>
            </a:custGeom>
            <a:grpFill/>
            <a:ln w="1905">
              <a:noFill/>
              <a:round/>
              <a:headEnd/>
              <a:tailEnd/>
            </a:ln>
          </p:spPr>
          <p:txBody>
            <a:bodyPr/>
            <a:lstStyle/>
            <a:p>
              <a:endParaRPr lang="en-GB">
                <a:solidFill>
                  <a:srgbClr val="000000"/>
                </a:solidFill>
                <a:latin typeface="Arial"/>
              </a:endParaRPr>
            </a:p>
          </p:txBody>
        </p:sp>
        <p:sp>
          <p:nvSpPr>
            <p:cNvPr id="400" name="Freeform 396"/>
            <p:cNvSpPr>
              <a:spLocks/>
            </p:cNvSpPr>
            <p:nvPr/>
          </p:nvSpPr>
          <p:spPr bwMode="auto">
            <a:xfrm>
              <a:off x="979" y="754"/>
              <a:ext cx="21" cy="26"/>
            </a:xfrm>
            <a:custGeom>
              <a:avLst/>
              <a:gdLst>
                <a:gd name="T0" fmla="*/ 13 w 21"/>
                <a:gd name="T1" fmla="*/ 0 h 26"/>
                <a:gd name="T2" fmla="*/ 16 w 21"/>
                <a:gd name="T3" fmla="*/ 2 h 26"/>
                <a:gd name="T4" fmla="*/ 16 w 21"/>
                <a:gd name="T5" fmla="*/ 5 h 26"/>
                <a:gd name="T6" fmla="*/ 18 w 21"/>
                <a:gd name="T7" fmla="*/ 6 h 26"/>
                <a:gd name="T8" fmla="*/ 21 w 21"/>
                <a:gd name="T9" fmla="*/ 18 h 26"/>
                <a:gd name="T10" fmla="*/ 18 w 21"/>
                <a:gd name="T11" fmla="*/ 23 h 26"/>
                <a:gd name="T12" fmla="*/ 12 w 21"/>
                <a:gd name="T13" fmla="*/ 26 h 26"/>
                <a:gd name="T14" fmla="*/ 4 w 21"/>
                <a:gd name="T15" fmla="*/ 24 h 26"/>
                <a:gd name="T16" fmla="*/ 0 w 21"/>
                <a:gd name="T17" fmla="*/ 21 h 26"/>
                <a:gd name="T18" fmla="*/ 0 w 21"/>
                <a:gd name="T19" fmla="*/ 18 h 26"/>
                <a:gd name="T20" fmla="*/ 6 w 21"/>
                <a:gd name="T21" fmla="*/ 2 h 26"/>
                <a:gd name="T22" fmla="*/ 13 w 21"/>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26"/>
                <a:gd name="T38" fmla="*/ 21 w 21"/>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26">
                  <a:moveTo>
                    <a:pt x="13" y="0"/>
                  </a:moveTo>
                  <a:lnTo>
                    <a:pt x="16" y="2"/>
                  </a:lnTo>
                  <a:lnTo>
                    <a:pt x="16" y="5"/>
                  </a:lnTo>
                  <a:lnTo>
                    <a:pt x="18" y="6"/>
                  </a:lnTo>
                  <a:lnTo>
                    <a:pt x="21" y="18"/>
                  </a:lnTo>
                  <a:lnTo>
                    <a:pt x="18" y="23"/>
                  </a:lnTo>
                  <a:lnTo>
                    <a:pt x="12" y="26"/>
                  </a:lnTo>
                  <a:lnTo>
                    <a:pt x="4" y="24"/>
                  </a:lnTo>
                  <a:lnTo>
                    <a:pt x="0" y="21"/>
                  </a:lnTo>
                  <a:lnTo>
                    <a:pt x="0" y="18"/>
                  </a:lnTo>
                  <a:lnTo>
                    <a:pt x="6" y="2"/>
                  </a:lnTo>
                  <a:lnTo>
                    <a:pt x="13" y="0"/>
                  </a:lnTo>
                  <a:close/>
                </a:path>
              </a:pathLst>
            </a:custGeom>
            <a:grpFill/>
            <a:ln w="1905">
              <a:noFill/>
              <a:round/>
              <a:headEnd/>
              <a:tailEnd/>
            </a:ln>
          </p:spPr>
          <p:txBody>
            <a:bodyPr/>
            <a:lstStyle/>
            <a:p>
              <a:endParaRPr lang="en-GB">
                <a:solidFill>
                  <a:srgbClr val="000000"/>
                </a:solidFill>
                <a:latin typeface="Arial"/>
              </a:endParaRPr>
            </a:p>
          </p:txBody>
        </p:sp>
        <p:sp>
          <p:nvSpPr>
            <p:cNvPr id="401" name="Freeform 397"/>
            <p:cNvSpPr>
              <a:spLocks/>
            </p:cNvSpPr>
            <p:nvPr/>
          </p:nvSpPr>
          <p:spPr bwMode="auto">
            <a:xfrm>
              <a:off x="765" y="655"/>
              <a:ext cx="205" cy="164"/>
            </a:xfrm>
            <a:custGeom>
              <a:avLst/>
              <a:gdLst>
                <a:gd name="T0" fmla="*/ 132 w 205"/>
                <a:gd name="T1" fmla="*/ 24 h 164"/>
                <a:gd name="T2" fmla="*/ 142 w 205"/>
                <a:gd name="T3" fmla="*/ 2 h 164"/>
                <a:gd name="T4" fmla="*/ 153 w 205"/>
                <a:gd name="T5" fmla="*/ 12 h 164"/>
                <a:gd name="T6" fmla="*/ 153 w 205"/>
                <a:gd name="T7" fmla="*/ 24 h 164"/>
                <a:gd name="T8" fmla="*/ 160 w 205"/>
                <a:gd name="T9" fmla="*/ 38 h 164"/>
                <a:gd name="T10" fmla="*/ 159 w 205"/>
                <a:gd name="T11" fmla="*/ 47 h 164"/>
                <a:gd name="T12" fmla="*/ 163 w 205"/>
                <a:gd name="T13" fmla="*/ 54 h 164"/>
                <a:gd name="T14" fmla="*/ 162 w 205"/>
                <a:gd name="T15" fmla="*/ 72 h 164"/>
                <a:gd name="T16" fmla="*/ 177 w 205"/>
                <a:gd name="T17" fmla="*/ 68 h 164"/>
                <a:gd name="T18" fmla="*/ 183 w 205"/>
                <a:gd name="T19" fmla="*/ 72 h 164"/>
                <a:gd name="T20" fmla="*/ 200 w 205"/>
                <a:gd name="T21" fmla="*/ 66 h 164"/>
                <a:gd name="T22" fmla="*/ 203 w 205"/>
                <a:gd name="T23" fmla="*/ 90 h 164"/>
                <a:gd name="T24" fmla="*/ 186 w 205"/>
                <a:gd name="T25" fmla="*/ 126 h 164"/>
                <a:gd name="T26" fmla="*/ 166 w 205"/>
                <a:gd name="T27" fmla="*/ 126 h 164"/>
                <a:gd name="T28" fmla="*/ 150 w 205"/>
                <a:gd name="T29" fmla="*/ 129 h 164"/>
                <a:gd name="T30" fmla="*/ 147 w 205"/>
                <a:gd name="T31" fmla="*/ 122 h 164"/>
                <a:gd name="T32" fmla="*/ 136 w 205"/>
                <a:gd name="T33" fmla="*/ 134 h 164"/>
                <a:gd name="T34" fmla="*/ 118 w 205"/>
                <a:gd name="T35" fmla="*/ 143 h 164"/>
                <a:gd name="T36" fmla="*/ 109 w 205"/>
                <a:gd name="T37" fmla="*/ 152 h 164"/>
                <a:gd name="T38" fmla="*/ 99 w 205"/>
                <a:gd name="T39" fmla="*/ 158 h 164"/>
                <a:gd name="T40" fmla="*/ 54 w 205"/>
                <a:gd name="T41" fmla="*/ 149 h 164"/>
                <a:gd name="T42" fmla="*/ 60 w 205"/>
                <a:gd name="T43" fmla="*/ 140 h 164"/>
                <a:gd name="T44" fmla="*/ 72 w 205"/>
                <a:gd name="T45" fmla="*/ 137 h 164"/>
                <a:gd name="T46" fmla="*/ 96 w 205"/>
                <a:gd name="T47" fmla="*/ 126 h 164"/>
                <a:gd name="T48" fmla="*/ 105 w 205"/>
                <a:gd name="T49" fmla="*/ 122 h 164"/>
                <a:gd name="T50" fmla="*/ 111 w 205"/>
                <a:gd name="T51" fmla="*/ 108 h 164"/>
                <a:gd name="T52" fmla="*/ 90 w 205"/>
                <a:gd name="T53" fmla="*/ 117 h 164"/>
                <a:gd name="T54" fmla="*/ 84 w 205"/>
                <a:gd name="T55" fmla="*/ 110 h 164"/>
                <a:gd name="T56" fmla="*/ 76 w 205"/>
                <a:gd name="T57" fmla="*/ 120 h 164"/>
                <a:gd name="T58" fmla="*/ 63 w 205"/>
                <a:gd name="T59" fmla="*/ 125 h 164"/>
                <a:gd name="T60" fmla="*/ 64 w 205"/>
                <a:gd name="T61" fmla="*/ 114 h 164"/>
                <a:gd name="T62" fmla="*/ 69 w 205"/>
                <a:gd name="T63" fmla="*/ 98 h 164"/>
                <a:gd name="T64" fmla="*/ 57 w 205"/>
                <a:gd name="T65" fmla="*/ 113 h 164"/>
                <a:gd name="T66" fmla="*/ 54 w 205"/>
                <a:gd name="T67" fmla="*/ 116 h 164"/>
                <a:gd name="T68" fmla="*/ 43 w 205"/>
                <a:gd name="T69" fmla="*/ 128 h 164"/>
                <a:gd name="T70" fmla="*/ 34 w 205"/>
                <a:gd name="T71" fmla="*/ 119 h 164"/>
                <a:gd name="T72" fmla="*/ 25 w 205"/>
                <a:gd name="T73" fmla="*/ 119 h 164"/>
                <a:gd name="T74" fmla="*/ 16 w 205"/>
                <a:gd name="T75" fmla="*/ 119 h 164"/>
                <a:gd name="T76" fmla="*/ 3 w 205"/>
                <a:gd name="T77" fmla="*/ 99 h 164"/>
                <a:gd name="T78" fmla="*/ 31 w 205"/>
                <a:gd name="T79" fmla="*/ 90 h 164"/>
                <a:gd name="T80" fmla="*/ 30 w 205"/>
                <a:gd name="T81" fmla="*/ 84 h 164"/>
                <a:gd name="T82" fmla="*/ 6 w 205"/>
                <a:gd name="T83" fmla="*/ 83 h 164"/>
                <a:gd name="T84" fmla="*/ 43 w 205"/>
                <a:gd name="T85" fmla="*/ 69 h 164"/>
                <a:gd name="T86" fmla="*/ 13 w 205"/>
                <a:gd name="T87" fmla="*/ 65 h 164"/>
                <a:gd name="T88" fmla="*/ 15 w 205"/>
                <a:gd name="T89" fmla="*/ 56 h 164"/>
                <a:gd name="T90" fmla="*/ 36 w 205"/>
                <a:gd name="T91" fmla="*/ 47 h 164"/>
                <a:gd name="T92" fmla="*/ 43 w 205"/>
                <a:gd name="T93" fmla="*/ 44 h 164"/>
                <a:gd name="T94" fmla="*/ 34 w 205"/>
                <a:gd name="T95" fmla="*/ 27 h 164"/>
                <a:gd name="T96" fmla="*/ 54 w 205"/>
                <a:gd name="T97" fmla="*/ 26 h 164"/>
                <a:gd name="T98" fmla="*/ 58 w 205"/>
                <a:gd name="T99" fmla="*/ 45 h 164"/>
                <a:gd name="T100" fmla="*/ 78 w 205"/>
                <a:gd name="T101" fmla="*/ 45 h 164"/>
                <a:gd name="T102" fmla="*/ 94 w 205"/>
                <a:gd name="T103" fmla="*/ 62 h 164"/>
                <a:gd name="T104" fmla="*/ 94 w 205"/>
                <a:gd name="T105" fmla="*/ 72 h 164"/>
                <a:gd name="T106" fmla="*/ 102 w 205"/>
                <a:gd name="T107" fmla="*/ 80 h 164"/>
                <a:gd name="T108" fmla="*/ 106 w 205"/>
                <a:gd name="T109" fmla="*/ 92 h 164"/>
                <a:gd name="T110" fmla="*/ 115 w 205"/>
                <a:gd name="T111" fmla="*/ 90 h 164"/>
                <a:gd name="T112" fmla="*/ 142 w 205"/>
                <a:gd name="T113" fmla="*/ 93 h 164"/>
                <a:gd name="T114" fmla="*/ 136 w 205"/>
                <a:gd name="T115" fmla="*/ 72 h 164"/>
                <a:gd name="T116" fmla="*/ 129 w 205"/>
                <a:gd name="T117" fmla="*/ 68 h 164"/>
                <a:gd name="T118" fmla="*/ 139 w 205"/>
                <a:gd name="T119" fmla="*/ 50 h 164"/>
                <a:gd name="T120" fmla="*/ 129 w 205"/>
                <a:gd name="T121" fmla="*/ 42 h 164"/>
                <a:gd name="T122" fmla="*/ 126 w 205"/>
                <a:gd name="T123" fmla="*/ 27 h 16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5"/>
                <a:gd name="T187" fmla="*/ 0 h 164"/>
                <a:gd name="T188" fmla="*/ 205 w 205"/>
                <a:gd name="T189" fmla="*/ 164 h 16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5" h="164">
                  <a:moveTo>
                    <a:pt x="127" y="26"/>
                  </a:moveTo>
                  <a:lnTo>
                    <a:pt x="127" y="24"/>
                  </a:lnTo>
                  <a:lnTo>
                    <a:pt x="127" y="26"/>
                  </a:lnTo>
                  <a:lnTo>
                    <a:pt x="132" y="24"/>
                  </a:lnTo>
                  <a:lnTo>
                    <a:pt x="133" y="23"/>
                  </a:lnTo>
                  <a:lnTo>
                    <a:pt x="133" y="18"/>
                  </a:lnTo>
                  <a:lnTo>
                    <a:pt x="139" y="3"/>
                  </a:lnTo>
                  <a:lnTo>
                    <a:pt x="142" y="2"/>
                  </a:lnTo>
                  <a:lnTo>
                    <a:pt x="145" y="2"/>
                  </a:lnTo>
                  <a:lnTo>
                    <a:pt x="148" y="0"/>
                  </a:lnTo>
                  <a:lnTo>
                    <a:pt x="153" y="8"/>
                  </a:lnTo>
                  <a:lnTo>
                    <a:pt x="153" y="12"/>
                  </a:lnTo>
                  <a:lnTo>
                    <a:pt x="150" y="15"/>
                  </a:lnTo>
                  <a:lnTo>
                    <a:pt x="151" y="18"/>
                  </a:lnTo>
                  <a:lnTo>
                    <a:pt x="153" y="21"/>
                  </a:lnTo>
                  <a:lnTo>
                    <a:pt x="153" y="24"/>
                  </a:lnTo>
                  <a:lnTo>
                    <a:pt x="153" y="29"/>
                  </a:lnTo>
                  <a:lnTo>
                    <a:pt x="153" y="30"/>
                  </a:lnTo>
                  <a:lnTo>
                    <a:pt x="156" y="32"/>
                  </a:lnTo>
                  <a:lnTo>
                    <a:pt x="160" y="38"/>
                  </a:lnTo>
                  <a:lnTo>
                    <a:pt x="160" y="39"/>
                  </a:lnTo>
                  <a:lnTo>
                    <a:pt x="160" y="42"/>
                  </a:lnTo>
                  <a:lnTo>
                    <a:pt x="160" y="44"/>
                  </a:lnTo>
                  <a:lnTo>
                    <a:pt x="159" y="47"/>
                  </a:lnTo>
                  <a:lnTo>
                    <a:pt x="156" y="53"/>
                  </a:lnTo>
                  <a:lnTo>
                    <a:pt x="153" y="54"/>
                  </a:lnTo>
                  <a:lnTo>
                    <a:pt x="156" y="56"/>
                  </a:lnTo>
                  <a:lnTo>
                    <a:pt x="163" y="54"/>
                  </a:lnTo>
                  <a:lnTo>
                    <a:pt x="169" y="60"/>
                  </a:lnTo>
                  <a:lnTo>
                    <a:pt x="168" y="66"/>
                  </a:lnTo>
                  <a:lnTo>
                    <a:pt x="165" y="66"/>
                  </a:lnTo>
                  <a:lnTo>
                    <a:pt x="162" y="72"/>
                  </a:lnTo>
                  <a:lnTo>
                    <a:pt x="162" y="75"/>
                  </a:lnTo>
                  <a:lnTo>
                    <a:pt x="166" y="69"/>
                  </a:lnTo>
                  <a:lnTo>
                    <a:pt x="171" y="66"/>
                  </a:lnTo>
                  <a:lnTo>
                    <a:pt x="177" y="68"/>
                  </a:lnTo>
                  <a:lnTo>
                    <a:pt x="181" y="81"/>
                  </a:lnTo>
                  <a:lnTo>
                    <a:pt x="183" y="74"/>
                  </a:lnTo>
                  <a:lnTo>
                    <a:pt x="184" y="74"/>
                  </a:lnTo>
                  <a:lnTo>
                    <a:pt x="183" y="72"/>
                  </a:lnTo>
                  <a:lnTo>
                    <a:pt x="181" y="63"/>
                  </a:lnTo>
                  <a:lnTo>
                    <a:pt x="184" y="57"/>
                  </a:lnTo>
                  <a:lnTo>
                    <a:pt x="195" y="59"/>
                  </a:lnTo>
                  <a:lnTo>
                    <a:pt x="200" y="66"/>
                  </a:lnTo>
                  <a:lnTo>
                    <a:pt x="205" y="75"/>
                  </a:lnTo>
                  <a:lnTo>
                    <a:pt x="203" y="80"/>
                  </a:lnTo>
                  <a:lnTo>
                    <a:pt x="205" y="81"/>
                  </a:lnTo>
                  <a:lnTo>
                    <a:pt x="203" y="90"/>
                  </a:lnTo>
                  <a:lnTo>
                    <a:pt x="200" y="93"/>
                  </a:lnTo>
                  <a:lnTo>
                    <a:pt x="193" y="125"/>
                  </a:lnTo>
                  <a:lnTo>
                    <a:pt x="189" y="125"/>
                  </a:lnTo>
                  <a:lnTo>
                    <a:pt x="186" y="126"/>
                  </a:lnTo>
                  <a:lnTo>
                    <a:pt x="183" y="131"/>
                  </a:lnTo>
                  <a:lnTo>
                    <a:pt x="175" y="132"/>
                  </a:lnTo>
                  <a:lnTo>
                    <a:pt x="171" y="131"/>
                  </a:lnTo>
                  <a:lnTo>
                    <a:pt x="166" y="126"/>
                  </a:lnTo>
                  <a:lnTo>
                    <a:pt x="166" y="122"/>
                  </a:lnTo>
                  <a:lnTo>
                    <a:pt x="160" y="131"/>
                  </a:lnTo>
                  <a:lnTo>
                    <a:pt x="156" y="131"/>
                  </a:lnTo>
                  <a:lnTo>
                    <a:pt x="150" y="129"/>
                  </a:lnTo>
                  <a:lnTo>
                    <a:pt x="153" y="126"/>
                  </a:lnTo>
                  <a:lnTo>
                    <a:pt x="150" y="122"/>
                  </a:lnTo>
                  <a:lnTo>
                    <a:pt x="150" y="120"/>
                  </a:lnTo>
                  <a:lnTo>
                    <a:pt x="147" y="122"/>
                  </a:lnTo>
                  <a:lnTo>
                    <a:pt x="147" y="125"/>
                  </a:lnTo>
                  <a:lnTo>
                    <a:pt x="144" y="128"/>
                  </a:lnTo>
                  <a:lnTo>
                    <a:pt x="141" y="129"/>
                  </a:lnTo>
                  <a:lnTo>
                    <a:pt x="136" y="134"/>
                  </a:lnTo>
                  <a:lnTo>
                    <a:pt x="129" y="135"/>
                  </a:lnTo>
                  <a:lnTo>
                    <a:pt x="126" y="135"/>
                  </a:lnTo>
                  <a:lnTo>
                    <a:pt x="117" y="140"/>
                  </a:lnTo>
                  <a:lnTo>
                    <a:pt x="118" y="143"/>
                  </a:lnTo>
                  <a:lnTo>
                    <a:pt x="117" y="146"/>
                  </a:lnTo>
                  <a:lnTo>
                    <a:pt x="114" y="147"/>
                  </a:lnTo>
                  <a:lnTo>
                    <a:pt x="114" y="149"/>
                  </a:lnTo>
                  <a:lnTo>
                    <a:pt x="109" y="152"/>
                  </a:lnTo>
                  <a:lnTo>
                    <a:pt x="106" y="153"/>
                  </a:lnTo>
                  <a:lnTo>
                    <a:pt x="106" y="155"/>
                  </a:lnTo>
                  <a:lnTo>
                    <a:pt x="100" y="155"/>
                  </a:lnTo>
                  <a:lnTo>
                    <a:pt x="99" y="158"/>
                  </a:lnTo>
                  <a:lnTo>
                    <a:pt x="84" y="164"/>
                  </a:lnTo>
                  <a:lnTo>
                    <a:pt x="70" y="162"/>
                  </a:lnTo>
                  <a:lnTo>
                    <a:pt x="55" y="152"/>
                  </a:lnTo>
                  <a:lnTo>
                    <a:pt x="54" y="149"/>
                  </a:lnTo>
                  <a:lnTo>
                    <a:pt x="54" y="147"/>
                  </a:lnTo>
                  <a:lnTo>
                    <a:pt x="55" y="143"/>
                  </a:lnTo>
                  <a:lnTo>
                    <a:pt x="57" y="140"/>
                  </a:lnTo>
                  <a:lnTo>
                    <a:pt x="60" y="140"/>
                  </a:lnTo>
                  <a:lnTo>
                    <a:pt x="64" y="137"/>
                  </a:lnTo>
                  <a:lnTo>
                    <a:pt x="67" y="137"/>
                  </a:lnTo>
                  <a:lnTo>
                    <a:pt x="69" y="138"/>
                  </a:lnTo>
                  <a:lnTo>
                    <a:pt x="72" y="137"/>
                  </a:lnTo>
                  <a:lnTo>
                    <a:pt x="73" y="135"/>
                  </a:lnTo>
                  <a:lnTo>
                    <a:pt x="73" y="132"/>
                  </a:lnTo>
                  <a:lnTo>
                    <a:pt x="76" y="128"/>
                  </a:lnTo>
                  <a:lnTo>
                    <a:pt x="96" y="126"/>
                  </a:lnTo>
                  <a:lnTo>
                    <a:pt x="96" y="129"/>
                  </a:lnTo>
                  <a:lnTo>
                    <a:pt x="99" y="129"/>
                  </a:lnTo>
                  <a:lnTo>
                    <a:pt x="102" y="125"/>
                  </a:lnTo>
                  <a:lnTo>
                    <a:pt x="105" y="122"/>
                  </a:lnTo>
                  <a:lnTo>
                    <a:pt x="106" y="117"/>
                  </a:lnTo>
                  <a:lnTo>
                    <a:pt x="111" y="114"/>
                  </a:lnTo>
                  <a:lnTo>
                    <a:pt x="112" y="111"/>
                  </a:lnTo>
                  <a:lnTo>
                    <a:pt x="111" y="108"/>
                  </a:lnTo>
                  <a:lnTo>
                    <a:pt x="108" y="108"/>
                  </a:lnTo>
                  <a:lnTo>
                    <a:pt x="105" y="116"/>
                  </a:lnTo>
                  <a:lnTo>
                    <a:pt x="100" y="114"/>
                  </a:lnTo>
                  <a:lnTo>
                    <a:pt x="90" y="117"/>
                  </a:lnTo>
                  <a:lnTo>
                    <a:pt x="88" y="114"/>
                  </a:lnTo>
                  <a:lnTo>
                    <a:pt x="88" y="111"/>
                  </a:lnTo>
                  <a:lnTo>
                    <a:pt x="84" y="114"/>
                  </a:lnTo>
                  <a:lnTo>
                    <a:pt x="84" y="110"/>
                  </a:lnTo>
                  <a:lnTo>
                    <a:pt x="82" y="110"/>
                  </a:lnTo>
                  <a:lnTo>
                    <a:pt x="82" y="116"/>
                  </a:lnTo>
                  <a:lnTo>
                    <a:pt x="79" y="120"/>
                  </a:lnTo>
                  <a:lnTo>
                    <a:pt x="76" y="120"/>
                  </a:lnTo>
                  <a:lnTo>
                    <a:pt x="75" y="117"/>
                  </a:lnTo>
                  <a:lnTo>
                    <a:pt x="72" y="122"/>
                  </a:lnTo>
                  <a:lnTo>
                    <a:pt x="67" y="122"/>
                  </a:lnTo>
                  <a:lnTo>
                    <a:pt x="63" y="125"/>
                  </a:lnTo>
                  <a:lnTo>
                    <a:pt x="61" y="122"/>
                  </a:lnTo>
                  <a:lnTo>
                    <a:pt x="61" y="120"/>
                  </a:lnTo>
                  <a:lnTo>
                    <a:pt x="66" y="114"/>
                  </a:lnTo>
                  <a:lnTo>
                    <a:pt x="64" y="114"/>
                  </a:lnTo>
                  <a:lnTo>
                    <a:pt x="64" y="104"/>
                  </a:lnTo>
                  <a:lnTo>
                    <a:pt x="69" y="101"/>
                  </a:lnTo>
                  <a:lnTo>
                    <a:pt x="70" y="98"/>
                  </a:lnTo>
                  <a:lnTo>
                    <a:pt x="69" y="98"/>
                  </a:lnTo>
                  <a:lnTo>
                    <a:pt x="66" y="101"/>
                  </a:lnTo>
                  <a:lnTo>
                    <a:pt x="60" y="99"/>
                  </a:lnTo>
                  <a:lnTo>
                    <a:pt x="58" y="111"/>
                  </a:lnTo>
                  <a:lnTo>
                    <a:pt x="57" y="113"/>
                  </a:lnTo>
                  <a:lnTo>
                    <a:pt x="54" y="107"/>
                  </a:lnTo>
                  <a:lnTo>
                    <a:pt x="51" y="107"/>
                  </a:lnTo>
                  <a:lnTo>
                    <a:pt x="51" y="111"/>
                  </a:lnTo>
                  <a:lnTo>
                    <a:pt x="54" y="116"/>
                  </a:lnTo>
                  <a:lnTo>
                    <a:pt x="54" y="122"/>
                  </a:lnTo>
                  <a:lnTo>
                    <a:pt x="52" y="122"/>
                  </a:lnTo>
                  <a:lnTo>
                    <a:pt x="46" y="128"/>
                  </a:lnTo>
                  <a:lnTo>
                    <a:pt x="43" y="128"/>
                  </a:lnTo>
                  <a:lnTo>
                    <a:pt x="42" y="122"/>
                  </a:lnTo>
                  <a:lnTo>
                    <a:pt x="42" y="116"/>
                  </a:lnTo>
                  <a:lnTo>
                    <a:pt x="37" y="119"/>
                  </a:lnTo>
                  <a:lnTo>
                    <a:pt x="34" y="119"/>
                  </a:lnTo>
                  <a:lnTo>
                    <a:pt x="34" y="129"/>
                  </a:lnTo>
                  <a:lnTo>
                    <a:pt x="30" y="128"/>
                  </a:lnTo>
                  <a:lnTo>
                    <a:pt x="24" y="123"/>
                  </a:lnTo>
                  <a:lnTo>
                    <a:pt x="25" y="119"/>
                  </a:lnTo>
                  <a:lnTo>
                    <a:pt x="22" y="117"/>
                  </a:lnTo>
                  <a:lnTo>
                    <a:pt x="22" y="113"/>
                  </a:lnTo>
                  <a:lnTo>
                    <a:pt x="19" y="114"/>
                  </a:lnTo>
                  <a:lnTo>
                    <a:pt x="16" y="119"/>
                  </a:lnTo>
                  <a:lnTo>
                    <a:pt x="7" y="117"/>
                  </a:lnTo>
                  <a:lnTo>
                    <a:pt x="3" y="114"/>
                  </a:lnTo>
                  <a:lnTo>
                    <a:pt x="0" y="110"/>
                  </a:lnTo>
                  <a:lnTo>
                    <a:pt x="3" y="99"/>
                  </a:lnTo>
                  <a:lnTo>
                    <a:pt x="6" y="95"/>
                  </a:lnTo>
                  <a:lnTo>
                    <a:pt x="25" y="95"/>
                  </a:lnTo>
                  <a:lnTo>
                    <a:pt x="28" y="95"/>
                  </a:lnTo>
                  <a:lnTo>
                    <a:pt x="31" y="90"/>
                  </a:lnTo>
                  <a:lnTo>
                    <a:pt x="39" y="84"/>
                  </a:lnTo>
                  <a:lnTo>
                    <a:pt x="42" y="80"/>
                  </a:lnTo>
                  <a:lnTo>
                    <a:pt x="36" y="84"/>
                  </a:lnTo>
                  <a:lnTo>
                    <a:pt x="30" y="84"/>
                  </a:lnTo>
                  <a:lnTo>
                    <a:pt x="25" y="89"/>
                  </a:lnTo>
                  <a:lnTo>
                    <a:pt x="18" y="92"/>
                  </a:lnTo>
                  <a:lnTo>
                    <a:pt x="6" y="90"/>
                  </a:lnTo>
                  <a:lnTo>
                    <a:pt x="6" y="83"/>
                  </a:lnTo>
                  <a:lnTo>
                    <a:pt x="9" y="75"/>
                  </a:lnTo>
                  <a:lnTo>
                    <a:pt x="22" y="74"/>
                  </a:lnTo>
                  <a:lnTo>
                    <a:pt x="31" y="71"/>
                  </a:lnTo>
                  <a:lnTo>
                    <a:pt x="43" y="69"/>
                  </a:lnTo>
                  <a:lnTo>
                    <a:pt x="48" y="65"/>
                  </a:lnTo>
                  <a:lnTo>
                    <a:pt x="16" y="71"/>
                  </a:lnTo>
                  <a:lnTo>
                    <a:pt x="13" y="69"/>
                  </a:lnTo>
                  <a:lnTo>
                    <a:pt x="13" y="65"/>
                  </a:lnTo>
                  <a:lnTo>
                    <a:pt x="15" y="62"/>
                  </a:lnTo>
                  <a:lnTo>
                    <a:pt x="18" y="60"/>
                  </a:lnTo>
                  <a:lnTo>
                    <a:pt x="16" y="57"/>
                  </a:lnTo>
                  <a:lnTo>
                    <a:pt x="15" y="56"/>
                  </a:lnTo>
                  <a:lnTo>
                    <a:pt x="18" y="48"/>
                  </a:lnTo>
                  <a:lnTo>
                    <a:pt x="22" y="47"/>
                  </a:lnTo>
                  <a:lnTo>
                    <a:pt x="31" y="47"/>
                  </a:lnTo>
                  <a:lnTo>
                    <a:pt x="36" y="47"/>
                  </a:lnTo>
                  <a:lnTo>
                    <a:pt x="46" y="50"/>
                  </a:lnTo>
                  <a:lnTo>
                    <a:pt x="48" y="48"/>
                  </a:lnTo>
                  <a:lnTo>
                    <a:pt x="45" y="48"/>
                  </a:lnTo>
                  <a:lnTo>
                    <a:pt x="43" y="44"/>
                  </a:lnTo>
                  <a:lnTo>
                    <a:pt x="30" y="42"/>
                  </a:lnTo>
                  <a:lnTo>
                    <a:pt x="28" y="39"/>
                  </a:lnTo>
                  <a:lnTo>
                    <a:pt x="30" y="32"/>
                  </a:lnTo>
                  <a:lnTo>
                    <a:pt x="34" y="27"/>
                  </a:lnTo>
                  <a:lnTo>
                    <a:pt x="42" y="27"/>
                  </a:lnTo>
                  <a:lnTo>
                    <a:pt x="45" y="24"/>
                  </a:lnTo>
                  <a:lnTo>
                    <a:pt x="51" y="24"/>
                  </a:lnTo>
                  <a:lnTo>
                    <a:pt x="54" y="26"/>
                  </a:lnTo>
                  <a:lnTo>
                    <a:pt x="57" y="30"/>
                  </a:lnTo>
                  <a:lnTo>
                    <a:pt x="57" y="36"/>
                  </a:lnTo>
                  <a:lnTo>
                    <a:pt x="57" y="38"/>
                  </a:lnTo>
                  <a:lnTo>
                    <a:pt x="58" y="45"/>
                  </a:lnTo>
                  <a:lnTo>
                    <a:pt x="66" y="45"/>
                  </a:lnTo>
                  <a:lnTo>
                    <a:pt x="70" y="42"/>
                  </a:lnTo>
                  <a:lnTo>
                    <a:pt x="78" y="42"/>
                  </a:lnTo>
                  <a:lnTo>
                    <a:pt x="78" y="45"/>
                  </a:lnTo>
                  <a:lnTo>
                    <a:pt x="85" y="47"/>
                  </a:lnTo>
                  <a:lnTo>
                    <a:pt x="87" y="56"/>
                  </a:lnTo>
                  <a:lnTo>
                    <a:pt x="91" y="62"/>
                  </a:lnTo>
                  <a:lnTo>
                    <a:pt x="94" y="62"/>
                  </a:lnTo>
                  <a:lnTo>
                    <a:pt x="97" y="65"/>
                  </a:lnTo>
                  <a:lnTo>
                    <a:pt x="91" y="69"/>
                  </a:lnTo>
                  <a:lnTo>
                    <a:pt x="91" y="72"/>
                  </a:lnTo>
                  <a:lnTo>
                    <a:pt x="94" y="72"/>
                  </a:lnTo>
                  <a:lnTo>
                    <a:pt x="102" y="71"/>
                  </a:lnTo>
                  <a:lnTo>
                    <a:pt x="103" y="74"/>
                  </a:lnTo>
                  <a:lnTo>
                    <a:pt x="103" y="77"/>
                  </a:lnTo>
                  <a:lnTo>
                    <a:pt x="102" y="80"/>
                  </a:lnTo>
                  <a:lnTo>
                    <a:pt x="103" y="78"/>
                  </a:lnTo>
                  <a:lnTo>
                    <a:pt x="105" y="83"/>
                  </a:lnTo>
                  <a:lnTo>
                    <a:pt x="105" y="89"/>
                  </a:lnTo>
                  <a:lnTo>
                    <a:pt x="106" y="92"/>
                  </a:lnTo>
                  <a:lnTo>
                    <a:pt x="109" y="92"/>
                  </a:lnTo>
                  <a:lnTo>
                    <a:pt x="111" y="92"/>
                  </a:lnTo>
                  <a:lnTo>
                    <a:pt x="112" y="90"/>
                  </a:lnTo>
                  <a:lnTo>
                    <a:pt x="115" y="90"/>
                  </a:lnTo>
                  <a:lnTo>
                    <a:pt x="120" y="89"/>
                  </a:lnTo>
                  <a:lnTo>
                    <a:pt x="121" y="92"/>
                  </a:lnTo>
                  <a:lnTo>
                    <a:pt x="127" y="90"/>
                  </a:lnTo>
                  <a:lnTo>
                    <a:pt x="142" y="93"/>
                  </a:lnTo>
                  <a:lnTo>
                    <a:pt x="145" y="92"/>
                  </a:lnTo>
                  <a:lnTo>
                    <a:pt x="147" y="81"/>
                  </a:lnTo>
                  <a:lnTo>
                    <a:pt x="141" y="72"/>
                  </a:lnTo>
                  <a:lnTo>
                    <a:pt x="136" y="72"/>
                  </a:lnTo>
                  <a:lnTo>
                    <a:pt x="135" y="71"/>
                  </a:lnTo>
                  <a:lnTo>
                    <a:pt x="135" y="68"/>
                  </a:lnTo>
                  <a:lnTo>
                    <a:pt x="132" y="71"/>
                  </a:lnTo>
                  <a:lnTo>
                    <a:pt x="129" y="68"/>
                  </a:lnTo>
                  <a:lnTo>
                    <a:pt x="136" y="63"/>
                  </a:lnTo>
                  <a:lnTo>
                    <a:pt x="138" y="59"/>
                  </a:lnTo>
                  <a:lnTo>
                    <a:pt x="141" y="59"/>
                  </a:lnTo>
                  <a:lnTo>
                    <a:pt x="139" y="50"/>
                  </a:lnTo>
                  <a:lnTo>
                    <a:pt x="138" y="47"/>
                  </a:lnTo>
                  <a:lnTo>
                    <a:pt x="135" y="47"/>
                  </a:lnTo>
                  <a:lnTo>
                    <a:pt x="133" y="44"/>
                  </a:lnTo>
                  <a:lnTo>
                    <a:pt x="129" y="42"/>
                  </a:lnTo>
                  <a:lnTo>
                    <a:pt x="123" y="38"/>
                  </a:lnTo>
                  <a:lnTo>
                    <a:pt x="121" y="32"/>
                  </a:lnTo>
                  <a:lnTo>
                    <a:pt x="121" y="29"/>
                  </a:lnTo>
                  <a:lnTo>
                    <a:pt x="126" y="27"/>
                  </a:lnTo>
                  <a:lnTo>
                    <a:pt x="127" y="26"/>
                  </a:lnTo>
                  <a:close/>
                </a:path>
              </a:pathLst>
            </a:custGeom>
            <a:grpFill/>
            <a:ln w="1905">
              <a:noFill/>
              <a:round/>
              <a:headEnd/>
              <a:tailEnd/>
            </a:ln>
          </p:spPr>
          <p:txBody>
            <a:bodyPr/>
            <a:lstStyle/>
            <a:p>
              <a:endParaRPr lang="en-GB">
                <a:solidFill>
                  <a:srgbClr val="000000"/>
                </a:solidFill>
                <a:latin typeface="Arial"/>
              </a:endParaRPr>
            </a:p>
          </p:txBody>
        </p:sp>
        <p:sp>
          <p:nvSpPr>
            <p:cNvPr id="402" name="Freeform 398"/>
            <p:cNvSpPr>
              <a:spLocks/>
            </p:cNvSpPr>
            <p:nvPr/>
          </p:nvSpPr>
          <p:spPr bwMode="auto">
            <a:xfrm>
              <a:off x="736" y="708"/>
              <a:ext cx="30" cy="42"/>
            </a:xfrm>
            <a:custGeom>
              <a:avLst/>
              <a:gdLst>
                <a:gd name="T0" fmla="*/ 23 w 30"/>
                <a:gd name="T1" fmla="*/ 4 h 42"/>
                <a:gd name="T2" fmla="*/ 20 w 30"/>
                <a:gd name="T3" fmla="*/ 7 h 42"/>
                <a:gd name="T4" fmla="*/ 20 w 30"/>
                <a:gd name="T5" fmla="*/ 6 h 42"/>
                <a:gd name="T6" fmla="*/ 23 w 30"/>
                <a:gd name="T7" fmla="*/ 4 h 42"/>
                <a:gd name="T8" fmla="*/ 24 w 30"/>
                <a:gd name="T9" fmla="*/ 1 h 42"/>
                <a:gd name="T10" fmla="*/ 27 w 30"/>
                <a:gd name="T11" fmla="*/ 0 h 42"/>
                <a:gd name="T12" fmla="*/ 30 w 30"/>
                <a:gd name="T13" fmla="*/ 1 h 42"/>
                <a:gd name="T14" fmla="*/ 26 w 30"/>
                <a:gd name="T15" fmla="*/ 19 h 42"/>
                <a:gd name="T16" fmla="*/ 24 w 30"/>
                <a:gd name="T17" fmla="*/ 22 h 42"/>
                <a:gd name="T18" fmla="*/ 20 w 30"/>
                <a:gd name="T19" fmla="*/ 34 h 42"/>
                <a:gd name="T20" fmla="*/ 15 w 30"/>
                <a:gd name="T21" fmla="*/ 40 h 42"/>
                <a:gd name="T22" fmla="*/ 11 w 30"/>
                <a:gd name="T23" fmla="*/ 42 h 42"/>
                <a:gd name="T24" fmla="*/ 8 w 30"/>
                <a:gd name="T25" fmla="*/ 39 h 42"/>
                <a:gd name="T26" fmla="*/ 2 w 30"/>
                <a:gd name="T27" fmla="*/ 34 h 42"/>
                <a:gd name="T28" fmla="*/ 0 w 30"/>
                <a:gd name="T29" fmla="*/ 30 h 42"/>
                <a:gd name="T30" fmla="*/ 0 w 30"/>
                <a:gd name="T31" fmla="*/ 27 h 42"/>
                <a:gd name="T32" fmla="*/ 14 w 30"/>
                <a:gd name="T33" fmla="*/ 10 h 42"/>
                <a:gd name="T34" fmla="*/ 18 w 30"/>
                <a:gd name="T35" fmla="*/ 9 h 42"/>
                <a:gd name="T36" fmla="*/ 20 w 30"/>
                <a:gd name="T37" fmla="*/ 6 h 42"/>
                <a:gd name="T38" fmla="*/ 23 w 30"/>
                <a:gd name="T39" fmla="*/ 4 h 4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0"/>
                <a:gd name="T61" fmla="*/ 0 h 42"/>
                <a:gd name="T62" fmla="*/ 30 w 30"/>
                <a:gd name="T63" fmla="*/ 42 h 4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0" h="42">
                  <a:moveTo>
                    <a:pt x="23" y="4"/>
                  </a:moveTo>
                  <a:lnTo>
                    <a:pt x="20" y="7"/>
                  </a:lnTo>
                  <a:lnTo>
                    <a:pt x="20" y="6"/>
                  </a:lnTo>
                  <a:lnTo>
                    <a:pt x="23" y="4"/>
                  </a:lnTo>
                  <a:lnTo>
                    <a:pt x="24" y="1"/>
                  </a:lnTo>
                  <a:lnTo>
                    <a:pt x="27" y="0"/>
                  </a:lnTo>
                  <a:lnTo>
                    <a:pt x="30" y="1"/>
                  </a:lnTo>
                  <a:lnTo>
                    <a:pt x="26" y="19"/>
                  </a:lnTo>
                  <a:lnTo>
                    <a:pt x="24" y="22"/>
                  </a:lnTo>
                  <a:lnTo>
                    <a:pt x="20" y="34"/>
                  </a:lnTo>
                  <a:lnTo>
                    <a:pt x="15" y="40"/>
                  </a:lnTo>
                  <a:lnTo>
                    <a:pt x="11" y="42"/>
                  </a:lnTo>
                  <a:lnTo>
                    <a:pt x="8" y="39"/>
                  </a:lnTo>
                  <a:lnTo>
                    <a:pt x="2" y="34"/>
                  </a:lnTo>
                  <a:lnTo>
                    <a:pt x="0" y="30"/>
                  </a:lnTo>
                  <a:lnTo>
                    <a:pt x="0" y="27"/>
                  </a:lnTo>
                  <a:lnTo>
                    <a:pt x="14" y="10"/>
                  </a:lnTo>
                  <a:lnTo>
                    <a:pt x="18" y="9"/>
                  </a:lnTo>
                  <a:lnTo>
                    <a:pt x="20" y="6"/>
                  </a:lnTo>
                  <a:lnTo>
                    <a:pt x="23" y="4"/>
                  </a:lnTo>
                  <a:close/>
                </a:path>
              </a:pathLst>
            </a:custGeom>
            <a:grpFill/>
            <a:ln w="1905">
              <a:noFill/>
              <a:round/>
              <a:headEnd/>
              <a:tailEnd/>
            </a:ln>
          </p:spPr>
          <p:txBody>
            <a:bodyPr/>
            <a:lstStyle/>
            <a:p>
              <a:endParaRPr lang="en-GB">
                <a:solidFill>
                  <a:srgbClr val="000000"/>
                </a:solidFill>
                <a:latin typeface="Arial"/>
              </a:endParaRPr>
            </a:p>
          </p:txBody>
        </p:sp>
        <p:sp>
          <p:nvSpPr>
            <p:cNvPr id="403" name="Freeform 399"/>
            <p:cNvSpPr>
              <a:spLocks/>
            </p:cNvSpPr>
            <p:nvPr/>
          </p:nvSpPr>
          <p:spPr bwMode="auto">
            <a:xfrm>
              <a:off x="677" y="603"/>
              <a:ext cx="122" cy="126"/>
            </a:xfrm>
            <a:custGeom>
              <a:avLst/>
              <a:gdLst>
                <a:gd name="T0" fmla="*/ 47 w 122"/>
                <a:gd name="T1" fmla="*/ 39 h 126"/>
                <a:gd name="T2" fmla="*/ 53 w 122"/>
                <a:gd name="T3" fmla="*/ 30 h 126"/>
                <a:gd name="T4" fmla="*/ 59 w 122"/>
                <a:gd name="T5" fmla="*/ 23 h 126"/>
                <a:gd name="T6" fmla="*/ 68 w 122"/>
                <a:gd name="T7" fmla="*/ 15 h 126"/>
                <a:gd name="T8" fmla="*/ 74 w 122"/>
                <a:gd name="T9" fmla="*/ 15 h 126"/>
                <a:gd name="T10" fmla="*/ 82 w 122"/>
                <a:gd name="T11" fmla="*/ 14 h 126"/>
                <a:gd name="T12" fmla="*/ 83 w 122"/>
                <a:gd name="T13" fmla="*/ 23 h 126"/>
                <a:gd name="T14" fmla="*/ 86 w 122"/>
                <a:gd name="T15" fmla="*/ 18 h 126"/>
                <a:gd name="T16" fmla="*/ 92 w 122"/>
                <a:gd name="T17" fmla="*/ 18 h 126"/>
                <a:gd name="T18" fmla="*/ 100 w 122"/>
                <a:gd name="T19" fmla="*/ 14 h 126"/>
                <a:gd name="T20" fmla="*/ 94 w 122"/>
                <a:gd name="T21" fmla="*/ 8 h 126"/>
                <a:gd name="T22" fmla="*/ 104 w 122"/>
                <a:gd name="T23" fmla="*/ 0 h 126"/>
                <a:gd name="T24" fmla="*/ 122 w 122"/>
                <a:gd name="T25" fmla="*/ 18 h 126"/>
                <a:gd name="T26" fmla="*/ 118 w 122"/>
                <a:gd name="T27" fmla="*/ 24 h 126"/>
                <a:gd name="T28" fmla="*/ 107 w 122"/>
                <a:gd name="T29" fmla="*/ 30 h 126"/>
                <a:gd name="T30" fmla="*/ 115 w 122"/>
                <a:gd name="T31" fmla="*/ 45 h 126"/>
                <a:gd name="T32" fmla="*/ 110 w 122"/>
                <a:gd name="T33" fmla="*/ 46 h 126"/>
                <a:gd name="T34" fmla="*/ 110 w 122"/>
                <a:gd name="T35" fmla="*/ 54 h 126"/>
                <a:gd name="T36" fmla="*/ 115 w 122"/>
                <a:gd name="T37" fmla="*/ 64 h 126"/>
                <a:gd name="T38" fmla="*/ 98 w 122"/>
                <a:gd name="T39" fmla="*/ 72 h 126"/>
                <a:gd name="T40" fmla="*/ 97 w 122"/>
                <a:gd name="T41" fmla="*/ 88 h 126"/>
                <a:gd name="T42" fmla="*/ 88 w 122"/>
                <a:gd name="T43" fmla="*/ 94 h 126"/>
                <a:gd name="T44" fmla="*/ 82 w 122"/>
                <a:gd name="T45" fmla="*/ 55 h 126"/>
                <a:gd name="T46" fmla="*/ 74 w 122"/>
                <a:gd name="T47" fmla="*/ 63 h 126"/>
                <a:gd name="T48" fmla="*/ 74 w 122"/>
                <a:gd name="T49" fmla="*/ 75 h 126"/>
                <a:gd name="T50" fmla="*/ 65 w 122"/>
                <a:gd name="T51" fmla="*/ 73 h 126"/>
                <a:gd name="T52" fmla="*/ 67 w 122"/>
                <a:gd name="T53" fmla="*/ 81 h 126"/>
                <a:gd name="T54" fmla="*/ 70 w 122"/>
                <a:gd name="T55" fmla="*/ 93 h 126"/>
                <a:gd name="T56" fmla="*/ 64 w 122"/>
                <a:gd name="T57" fmla="*/ 105 h 126"/>
                <a:gd name="T58" fmla="*/ 56 w 122"/>
                <a:gd name="T59" fmla="*/ 88 h 126"/>
                <a:gd name="T60" fmla="*/ 53 w 122"/>
                <a:gd name="T61" fmla="*/ 97 h 126"/>
                <a:gd name="T62" fmla="*/ 55 w 122"/>
                <a:gd name="T63" fmla="*/ 103 h 126"/>
                <a:gd name="T64" fmla="*/ 55 w 122"/>
                <a:gd name="T65" fmla="*/ 115 h 126"/>
                <a:gd name="T66" fmla="*/ 49 w 122"/>
                <a:gd name="T67" fmla="*/ 121 h 126"/>
                <a:gd name="T68" fmla="*/ 43 w 122"/>
                <a:gd name="T69" fmla="*/ 126 h 126"/>
                <a:gd name="T70" fmla="*/ 37 w 122"/>
                <a:gd name="T71" fmla="*/ 112 h 126"/>
                <a:gd name="T72" fmla="*/ 36 w 122"/>
                <a:gd name="T73" fmla="*/ 97 h 126"/>
                <a:gd name="T74" fmla="*/ 28 w 122"/>
                <a:gd name="T75" fmla="*/ 117 h 126"/>
                <a:gd name="T76" fmla="*/ 18 w 122"/>
                <a:gd name="T77" fmla="*/ 108 h 126"/>
                <a:gd name="T78" fmla="*/ 16 w 122"/>
                <a:gd name="T79" fmla="*/ 109 h 126"/>
                <a:gd name="T80" fmla="*/ 7 w 122"/>
                <a:gd name="T81" fmla="*/ 117 h 126"/>
                <a:gd name="T82" fmla="*/ 6 w 122"/>
                <a:gd name="T83" fmla="*/ 100 h 126"/>
                <a:gd name="T84" fmla="*/ 1 w 122"/>
                <a:gd name="T85" fmla="*/ 97 h 126"/>
                <a:gd name="T86" fmla="*/ 9 w 122"/>
                <a:gd name="T87" fmla="*/ 85 h 126"/>
                <a:gd name="T88" fmla="*/ 15 w 122"/>
                <a:gd name="T89" fmla="*/ 81 h 126"/>
                <a:gd name="T90" fmla="*/ 22 w 122"/>
                <a:gd name="T91" fmla="*/ 82 h 126"/>
                <a:gd name="T92" fmla="*/ 28 w 122"/>
                <a:gd name="T93" fmla="*/ 64 h 126"/>
                <a:gd name="T94" fmla="*/ 34 w 122"/>
                <a:gd name="T95" fmla="*/ 63 h 126"/>
                <a:gd name="T96" fmla="*/ 42 w 122"/>
                <a:gd name="T97" fmla="*/ 54 h 126"/>
                <a:gd name="T98" fmla="*/ 46 w 122"/>
                <a:gd name="T99" fmla="*/ 42 h 12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22"/>
                <a:gd name="T151" fmla="*/ 0 h 126"/>
                <a:gd name="T152" fmla="*/ 122 w 122"/>
                <a:gd name="T153" fmla="*/ 126 h 12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22" h="126">
                  <a:moveTo>
                    <a:pt x="46" y="41"/>
                  </a:moveTo>
                  <a:lnTo>
                    <a:pt x="47" y="42"/>
                  </a:lnTo>
                  <a:lnTo>
                    <a:pt x="47" y="39"/>
                  </a:lnTo>
                  <a:lnTo>
                    <a:pt x="50" y="38"/>
                  </a:lnTo>
                  <a:lnTo>
                    <a:pt x="52" y="33"/>
                  </a:lnTo>
                  <a:lnTo>
                    <a:pt x="53" y="30"/>
                  </a:lnTo>
                  <a:lnTo>
                    <a:pt x="56" y="30"/>
                  </a:lnTo>
                  <a:lnTo>
                    <a:pt x="56" y="27"/>
                  </a:lnTo>
                  <a:lnTo>
                    <a:pt x="59" y="23"/>
                  </a:lnTo>
                  <a:lnTo>
                    <a:pt x="61" y="20"/>
                  </a:lnTo>
                  <a:lnTo>
                    <a:pt x="67" y="18"/>
                  </a:lnTo>
                  <a:lnTo>
                    <a:pt x="68" y="15"/>
                  </a:lnTo>
                  <a:lnTo>
                    <a:pt x="71" y="15"/>
                  </a:lnTo>
                  <a:lnTo>
                    <a:pt x="73" y="18"/>
                  </a:lnTo>
                  <a:lnTo>
                    <a:pt x="74" y="15"/>
                  </a:lnTo>
                  <a:lnTo>
                    <a:pt x="77" y="15"/>
                  </a:lnTo>
                  <a:lnTo>
                    <a:pt x="79" y="14"/>
                  </a:lnTo>
                  <a:lnTo>
                    <a:pt x="82" y="14"/>
                  </a:lnTo>
                  <a:lnTo>
                    <a:pt x="82" y="18"/>
                  </a:lnTo>
                  <a:lnTo>
                    <a:pt x="82" y="23"/>
                  </a:lnTo>
                  <a:lnTo>
                    <a:pt x="83" y="23"/>
                  </a:lnTo>
                  <a:lnTo>
                    <a:pt x="83" y="18"/>
                  </a:lnTo>
                  <a:lnTo>
                    <a:pt x="85" y="15"/>
                  </a:lnTo>
                  <a:lnTo>
                    <a:pt x="86" y="18"/>
                  </a:lnTo>
                  <a:lnTo>
                    <a:pt x="91" y="20"/>
                  </a:lnTo>
                  <a:lnTo>
                    <a:pt x="94" y="20"/>
                  </a:lnTo>
                  <a:lnTo>
                    <a:pt x="92" y="18"/>
                  </a:lnTo>
                  <a:lnTo>
                    <a:pt x="97" y="18"/>
                  </a:lnTo>
                  <a:lnTo>
                    <a:pt x="101" y="15"/>
                  </a:lnTo>
                  <a:lnTo>
                    <a:pt x="100" y="14"/>
                  </a:lnTo>
                  <a:lnTo>
                    <a:pt x="98" y="14"/>
                  </a:lnTo>
                  <a:lnTo>
                    <a:pt x="95" y="12"/>
                  </a:lnTo>
                  <a:lnTo>
                    <a:pt x="94" y="8"/>
                  </a:lnTo>
                  <a:lnTo>
                    <a:pt x="97" y="6"/>
                  </a:lnTo>
                  <a:lnTo>
                    <a:pt x="98" y="2"/>
                  </a:lnTo>
                  <a:lnTo>
                    <a:pt x="104" y="0"/>
                  </a:lnTo>
                  <a:lnTo>
                    <a:pt x="112" y="6"/>
                  </a:lnTo>
                  <a:lnTo>
                    <a:pt x="112" y="8"/>
                  </a:lnTo>
                  <a:lnTo>
                    <a:pt x="122" y="18"/>
                  </a:lnTo>
                  <a:lnTo>
                    <a:pt x="122" y="21"/>
                  </a:lnTo>
                  <a:lnTo>
                    <a:pt x="121" y="23"/>
                  </a:lnTo>
                  <a:lnTo>
                    <a:pt x="118" y="24"/>
                  </a:lnTo>
                  <a:lnTo>
                    <a:pt x="116" y="26"/>
                  </a:lnTo>
                  <a:lnTo>
                    <a:pt x="109" y="27"/>
                  </a:lnTo>
                  <a:lnTo>
                    <a:pt x="107" y="30"/>
                  </a:lnTo>
                  <a:lnTo>
                    <a:pt x="106" y="33"/>
                  </a:lnTo>
                  <a:lnTo>
                    <a:pt x="107" y="36"/>
                  </a:lnTo>
                  <a:lnTo>
                    <a:pt x="115" y="45"/>
                  </a:lnTo>
                  <a:lnTo>
                    <a:pt x="115" y="49"/>
                  </a:lnTo>
                  <a:lnTo>
                    <a:pt x="113" y="49"/>
                  </a:lnTo>
                  <a:lnTo>
                    <a:pt x="110" y="46"/>
                  </a:lnTo>
                  <a:lnTo>
                    <a:pt x="107" y="48"/>
                  </a:lnTo>
                  <a:lnTo>
                    <a:pt x="109" y="52"/>
                  </a:lnTo>
                  <a:lnTo>
                    <a:pt x="110" y="54"/>
                  </a:lnTo>
                  <a:lnTo>
                    <a:pt x="112" y="57"/>
                  </a:lnTo>
                  <a:lnTo>
                    <a:pt x="113" y="58"/>
                  </a:lnTo>
                  <a:lnTo>
                    <a:pt x="115" y="64"/>
                  </a:lnTo>
                  <a:lnTo>
                    <a:pt x="112" y="67"/>
                  </a:lnTo>
                  <a:lnTo>
                    <a:pt x="107" y="72"/>
                  </a:lnTo>
                  <a:lnTo>
                    <a:pt x="98" y="72"/>
                  </a:lnTo>
                  <a:lnTo>
                    <a:pt x="97" y="75"/>
                  </a:lnTo>
                  <a:lnTo>
                    <a:pt x="97" y="79"/>
                  </a:lnTo>
                  <a:lnTo>
                    <a:pt x="97" y="88"/>
                  </a:lnTo>
                  <a:lnTo>
                    <a:pt x="95" y="93"/>
                  </a:lnTo>
                  <a:lnTo>
                    <a:pt x="91" y="94"/>
                  </a:lnTo>
                  <a:lnTo>
                    <a:pt x="88" y="94"/>
                  </a:lnTo>
                  <a:lnTo>
                    <a:pt x="80" y="82"/>
                  </a:lnTo>
                  <a:lnTo>
                    <a:pt x="85" y="55"/>
                  </a:lnTo>
                  <a:lnTo>
                    <a:pt x="82" y="55"/>
                  </a:lnTo>
                  <a:lnTo>
                    <a:pt x="80" y="58"/>
                  </a:lnTo>
                  <a:lnTo>
                    <a:pt x="74" y="58"/>
                  </a:lnTo>
                  <a:lnTo>
                    <a:pt x="74" y="63"/>
                  </a:lnTo>
                  <a:lnTo>
                    <a:pt x="73" y="64"/>
                  </a:lnTo>
                  <a:lnTo>
                    <a:pt x="74" y="67"/>
                  </a:lnTo>
                  <a:lnTo>
                    <a:pt x="74" y="75"/>
                  </a:lnTo>
                  <a:lnTo>
                    <a:pt x="71" y="78"/>
                  </a:lnTo>
                  <a:lnTo>
                    <a:pt x="68" y="73"/>
                  </a:lnTo>
                  <a:lnTo>
                    <a:pt x="65" y="73"/>
                  </a:lnTo>
                  <a:lnTo>
                    <a:pt x="65" y="75"/>
                  </a:lnTo>
                  <a:lnTo>
                    <a:pt x="64" y="78"/>
                  </a:lnTo>
                  <a:lnTo>
                    <a:pt x="67" y="81"/>
                  </a:lnTo>
                  <a:lnTo>
                    <a:pt x="70" y="81"/>
                  </a:lnTo>
                  <a:lnTo>
                    <a:pt x="71" y="88"/>
                  </a:lnTo>
                  <a:lnTo>
                    <a:pt x="70" y="93"/>
                  </a:lnTo>
                  <a:lnTo>
                    <a:pt x="65" y="94"/>
                  </a:lnTo>
                  <a:lnTo>
                    <a:pt x="65" y="102"/>
                  </a:lnTo>
                  <a:lnTo>
                    <a:pt x="64" y="105"/>
                  </a:lnTo>
                  <a:lnTo>
                    <a:pt x="64" y="103"/>
                  </a:lnTo>
                  <a:lnTo>
                    <a:pt x="61" y="105"/>
                  </a:lnTo>
                  <a:lnTo>
                    <a:pt x="56" y="88"/>
                  </a:lnTo>
                  <a:lnTo>
                    <a:pt x="55" y="90"/>
                  </a:lnTo>
                  <a:lnTo>
                    <a:pt x="52" y="88"/>
                  </a:lnTo>
                  <a:lnTo>
                    <a:pt x="53" y="97"/>
                  </a:lnTo>
                  <a:lnTo>
                    <a:pt x="55" y="99"/>
                  </a:lnTo>
                  <a:lnTo>
                    <a:pt x="52" y="102"/>
                  </a:lnTo>
                  <a:lnTo>
                    <a:pt x="55" y="103"/>
                  </a:lnTo>
                  <a:lnTo>
                    <a:pt x="49" y="106"/>
                  </a:lnTo>
                  <a:lnTo>
                    <a:pt x="53" y="108"/>
                  </a:lnTo>
                  <a:lnTo>
                    <a:pt x="55" y="115"/>
                  </a:lnTo>
                  <a:lnTo>
                    <a:pt x="53" y="115"/>
                  </a:lnTo>
                  <a:lnTo>
                    <a:pt x="52" y="120"/>
                  </a:lnTo>
                  <a:lnTo>
                    <a:pt x="49" y="121"/>
                  </a:lnTo>
                  <a:lnTo>
                    <a:pt x="47" y="121"/>
                  </a:lnTo>
                  <a:lnTo>
                    <a:pt x="44" y="117"/>
                  </a:lnTo>
                  <a:lnTo>
                    <a:pt x="43" y="126"/>
                  </a:lnTo>
                  <a:lnTo>
                    <a:pt x="40" y="120"/>
                  </a:lnTo>
                  <a:lnTo>
                    <a:pt x="40" y="112"/>
                  </a:lnTo>
                  <a:lnTo>
                    <a:pt x="37" y="112"/>
                  </a:lnTo>
                  <a:lnTo>
                    <a:pt x="36" y="108"/>
                  </a:lnTo>
                  <a:lnTo>
                    <a:pt x="36" y="103"/>
                  </a:lnTo>
                  <a:lnTo>
                    <a:pt x="36" y="97"/>
                  </a:lnTo>
                  <a:lnTo>
                    <a:pt x="31" y="100"/>
                  </a:lnTo>
                  <a:lnTo>
                    <a:pt x="31" y="109"/>
                  </a:lnTo>
                  <a:lnTo>
                    <a:pt x="28" y="117"/>
                  </a:lnTo>
                  <a:lnTo>
                    <a:pt x="25" y="114"/>
                  </a:lnTo>
                  <a:lnTo>
                    <a:pt x="18" y="109"/>
                  </a:lnTo>
                  <a:lnTo>
                    <a:pt x="18" y="108"/>
                  </a:lnTo>
                  <a:lnTo>
                    <a:pt x="18" y="106"/>
                  </a:lnTo>
                  <a:lnTo>
                    <a:pt x="18" y="102"/>
                  </a:lnTo>
                  <a:lnTo>
                    <a:pt x="16" y="109"/>
                  </a:lnTo>
                  <a:lnTo>
                    <a:pt x="13" y="111"/>
                  </a:lnTo>
                  <a:lnTo>
                    <a:pt x="12" y="115"/>
                  </a:lnTo>
                  <a:lnTo>
                    <a:pt x="7" y="117"/>
                  </a:lnTo>
                  <a:lnTo>
                    <a:pt x="4" y="114"/>
                  </a:lnTo>
                  <a:lnTo>
                    <a:pt x="7" y="102"/>
                  </a:lnTo>
                  <a:lnTo>
                    <a:pt x="6" y="100"/>
                  </a:lnTo>
                  <a:lnTo>
                    <a:pt x="1" y="106"/>
                  </a:lnTo>
                  <a:lnTo>
                    <a:pt x="0" y="100"/>
                  </a:lnTo>
                  <a:lnTo>
                    <a:pt x="1" y="97"/>
                  </a:lnTo>
                  <a:lnTo>
                    <a:pt x="4" y="94"/>
                  </a:lnTo>
                  <a:lnTo>
                    <a:pt x="4" y="87"/>
                  </a:lnTo>
                  <a:lnTo>
                    <a:pt x="9" y="85"/>
                  </a:lnTo>
                  <a:lnTo>
                    <a:pt x="9" y="84"/>
                  </a:lnTo>
                  <a:lnTo>
                    <a:pt x="12" y="81"/>
                  </a:lnTo>
                  <a:lnTo>
                    <a:pt x="15" y="81"/>
                  </a:lnTo>
                  <a:lnTo>
                    <a:pt x="18" y="84"/>
                  </a:lnTo>
                  <a:lnTo>
                    <a:pt x="19" y="82"/>
                  </a:lnTo>
                  <a:lnTo>
                    <a:pt x="22" y="82"/>
                  </a:lnTo>
                  <a:lnTo>
                    <a:pt x="25" y="73"/>
                  </a:lnTo>
                  <a:lnTo>
                    <a:pt x="27" y="70"/>
                  </a:lnTo>
                  <a:lnTo>
                    <a:pt x="28" y="64"/>
                  </a:lnTo>
                  <a:lnTo>
                    <a:pt x="28" y="66"/>
                  </a:lnTo>
                  <a:lnTo>
                    <a:pt x="31" y="66"/>
                  </a:lnTo>
                  <a:lnTo>
                    <a:pt x="34" y="63"/>
                  </a:lnTo>
                  <a:lnTo>
                    <a:pt x="34" y="60"/>
                  </a:lnTo>
                  <a:lnTo>
                    <a:pt x="37" y="60"/>
                  </a:lnTo>
                  <a:lnTo>
                    <a:pt x="42" y="54"/>
                  </a:lnTo>
                  <a:lnTo>
                    <a:pt x="44" y="52"/>
                  </a:lnTo>
                  <a:lnTo>
                    <a:pt x="42" y="52"/>
                  </a:lnTo>
                  <a:lnTo>
                    <a:pt x="46" y="42"/>
                  </a:lnTo>
                  <a:lnTo>
                    <a:pt x="46" y="41"/>
                  </a:lnTo>
                  <a:close/>
                </a:path>
              </a:pathLst>
            </a:custGeom>
            <a:grpFill/>
            <a:ln w="1905">
              <a:noFill/>
              <a:round/>
              <a:headEnd/>
              <a:tailEnd/>
            </a:ln>
          </p:spPr>
          <p:txBody>
            <a:bodyPr/>
            <a:lstStyle/>
            <a:p>
              <a:endParaRPr lang="en-GB">
                <a:solidFill>
                  <a:srgbClr val="000000"/>
                </a:solidFill>
                <a:latin typeface="Arial"/>
              </a:endParaRPr>
            </a:p>
          </p:txBody>
        </p:sp>
        <p:sp>
          <p:nvSpPr>
            <p:cNvPr id="404" name="Freeform 400"/>
            <p:cNvSpPr>
              <a:spLocks/>
            </p:cNvSpPr>
            <p:nvPr/>
          </p:nvSpPr>
          <p:spPr bwMode="auto">
            <a:xfrm>
              <a:off x="810" y="652"/>
              <a:ext cx="22" cy="14"/>
            </a:xfrm>
            <a:custGeom>
              <a:avLst/>
              <a:gdLst>
                <a:gd name="T0" fmla="*/ 13 w 22"/>
                <a:gd name="T1" fmla="*/ 0 h 14"/>
                <a:gd name="T2" fmla="*/ 16 w 22"/>
                <a:gd name="T3" fmla="*/ 0 h 14"/>
                <a:gd name="T4" fmla="*/ 22 w 22"/>
                <a:gd name="T5" fmla="*/ 6 h 14"/>
                <a:gd name="T6" fmla="*/ 21 w 22"/>
                <a:gd name="T7" fmla="*/ 12 h 14"/>
                <a:gd name="T8" fmla="*/ 13 w 22"/>
                <a:gd name="T9" fmla="*/ 14 h 14"/>
                <a:gd name="T10" fmla="*/ 4 w 22"/>
                <a:gd name="T11" fmla="*/ 11 h 14"/>
                <a:gd name="T12" fmla="*/ 0 w 22"/>
                <a:gd name="T13" fmla="*/ 6 h 14"/>
                <a:gd name="T14" fmla="*/ 1 w 22"/>
                <a:gd name="T15" fmla="*/ 5 h 14"/>
                <a:gd name="T16" fmla="*/ 13 w 22"/>
                <a:gd name="T17" fmla="*/ 0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
                <a:gd name="T28" fmla="*/ 0 h 14"/>
                <a:gd name="T29" fmla="*/ 22 w 22"/>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 h="14">
                  <a:moveTo>
                    <a:pt x="13" y="0"/>
                  </a:moveTo>
                  <a:lnTo>
                    <a:pt x="16" y="0"/>
                  </a:lnTo>
                  <a:lnTo>
                    <a:pt x="22" y="6"/>
                  </a:lnTo>
                  <a:lnTo>
                    <a:pt x="21" y="12"/>
                  </a:lnTo>
                  <a:lnTo>
                    <a:pt x="13" y="14"/>
                  </a:lnTo>
                  <a:lnTo>
                    <a:pt x="4" y="11"/>
                  </a:lnTo>
                  <a:lnTo>
                    <a:pt x="0" y="6"/>
                  </a:lnTo>
                  <a:lnTo>
                    <a:pt x="1" y="5"/>
                  </a:lnTo>
                  <a:lnTo>
                    <a:pt x="13" y="0"/>
                  </a:lnTo>
                  <a:close/>
                </a:path>
              </a:pathLst>
            </a:custGeom>
            <a:grpFill/>
            <a:ln w="1905">
              <a:noFill/>
              <a:round/>
              <a:headEnd/>
              <a:tailEnd/>
            </a:ln>
          </p:spPr>
          <p:txBody>
            <a:bodyPr/>
            <a:lstStyle/>
            <a:p>
              <a:endParaRPr lang="en-GB">
                <a:solidFill>
                  <a:srgbClr val="000000"/>
                </a:solidFill>
                <a:latin typeface="Arial"/>
              </a:endParaRPr>
            </a:p>
          </p:txBody>
        </p:sp>
        <p:sp>
          <p:nvSpPr>
            <p:cNvPr id="405" name="Freeform 401"/>
            <p:cNvSpPr>
              <a:spLocks/>
            </p:cNvSpPr>
            <p:nvPr/>
          </p:nvSpPr>
          <p:spPr bwMode="auto">
            <a:xfrm>
              <a:off x="835" y="558"/>
              <a:ext cx="62" cy="60"/>
            </a:xfrm>
            <a:custGeom>
              <a:avLst/>
              <a:gdLst>
                <a:gd name="T0" fmla="*/ 23 w 62"/>
                <a:gd name="T1" fmla="*/ 6 h 60"/>
                <a:gd name="T2" fmla="*/ 26 w 62"/>
                <a:gd name="T3" fmla="*/ 8 h 60"/>
                <a:gd name="T4" fmla="*/ 26 w 62"/>
                <a:gd name="T5" fmla="*/ 6 h 60"/>
                <a:gd name="T6" fmla="*/ 29 w 62"/>
                <a:gd name="T7" fmla="*/ 5 h 60"/>
                <a:gd name="T8" fmla="*/ 39 w 62"/>
                <a:gd name="T9" fmla="*/ 3 h 60"/>
                <a:gd name="T10" fmla="*/ 39 w 62"/>
                <a:gd name="T11" fmla="*/ 5 h 60"/>
                <a:gd name="T12" fmla="*/ 42 w 62"/>
                <a:gd name="T13" fmla="*/ 6 h 60"/>
                <a:gd name="T14" fmla="*/ 45 w 62"/>
                <a:gd name="T15" fmla="*/ 2 h 60"/>
                <a:gd name="T16" fmla="*/ 53 w 62"/>
                <a:gd name="T17" fmla="*/ 0 h 60"/>
                <a:gd name="T18" fmla="*/ 60 w 62"/>
                <a:gd name="T19" fmla="*/ 3 h 60"/>
                <a:gd name="T20" fmla="*/ 62 w 62"/>
                <a:gd name="T21" fmla="*/ 6 h 60"/>
                <a:gd name="T22" fmla="*/ 60 w 62"/>
                <a:gd name="T23" fmla="*/ 12 h 60"/>
                <a:gd name="T24" fmla="*/ 59 w 62"/>
                <a:gd name="T25" fmla="*/ 15 h 60"/>
                <a:gd name="T26" fmla="*/ 45 w 62"/>
                <a:gd name="T27" fmla="*/ 20 h 60"/>
                <a:gd name="T28" fmla="*/ 41 w 62"/>
                <a:gd name="T29" fmla="*/ 20 h 60"/>
                <a:gd name="T30" fmla="*/ 41 w 62"/>
                <a:gd name="T31" fmla="*/ 21 h 60"/>
                <a:gd name="T32" fmla="*/ 39 w 62"/>
                <a:gd name="T33" fmla="*/ 21 h 60"/>
                <a:gd name="T34" fmla="*/ 41 w 62"/>
                <a:gd name="T35" fmla="*/ 24 h 60"/>
                <a:gd name="T36" fmla="*/ 39 w 62"/>
                <a:gd name="T37" fmla="*/ 26 h 60"/>
                <a:gd name="T38" fmla="*/ 32 w 62"/>
                <a:gd name="T39" fmla="*/ 26 h 60"/>
                <a:gd name="T40" fmla="*/ 33 w 62"/>
                <a:gd name="T41" fmla="*/ 27 h 60"/>
                <a:gd name="T42" fmla="*/ 33 w 62"/>
                <a:gd name="T43" fmla="*/ 30 h 60"/>
                <a:gd name="T44" fmla="*/ 35 w 62"/>
                <a:gd name="T45" fmla="*/ 27 h 60"/>
                <a:gd name="T46" fmla="*/ 36 w 62"/>
                <a:gd name="T47" fmla="*/ 30 h 60"/>
                <a:gd name="T48" fmla="*/ 33 w 62"/>
                <a:gd name="T49" fmla="*/ 33 h 60"/>
                <a:gd name="T50" fmla="*/ 38 w 62"/>
                <a:gd name="T51" fmla="*/ 29 h 60"/>
                <a:gd name="T52" fmla="*/ 39 w 62"/>
                <a:gd name="T53" fmla="*/ 29 h 60"/>
                <a:gd name="T54" fmla="*/ 39 w 62"/>
                <a:gd name="T55" fmla="*/ 33 h 60"/>
                <a:gd name="T56" fmla="*/ 41 w 62"/>
                <a:gd name="T57" fmla="*/ 32 h 60"/>
                <a:gd name="T58" fmla="*/ 41 w 62"/>
                <a:gd name="T59" fmla="*/ 27 h 60"/>
                <a:gd name="T60" fmla="*/ 42 w 62"/>
                <a:gd name="T61" fmla="*/ 26 h 60"/>
                <a:gd name="T62" fmla="*/ 44 w 62"/>
                <a:gd name="T63" fmla="*/ 29 h 60"/>
                <a:gd name="T64" fmla="*/ 47 w 62"/>
                <a:gd name="T65" fmla="*/ 29 h 60"/>
                <a:gd name="T66" fmla="*/ 53 w 62"/>
                <a:gd name="T67" fmla="*/ 27 h 60"/>
                <a:gd name="T68" fmla="*/ 53 w 62"/>
                <a:gd name="T69" fmla="*/ 47 h 60"/>
                <a:gd name="T70" fmla="*/ 50 w 62"/>
                <a:gd name="T71" fmla="*/ 51 h 60"/>
                <a:gd name="T72" fmla="*/ 38 w 62"/>
                <a:gd name="T73" fmla="*/ 54 h 60"/>
                <a:gd name="T74" fmla="*/ 36 w 62"/>
                <a:gd name="T75" fmla="*/ 53 h 60"/>
                <a:gd name="T76" fmla="*/ 23 w 62"/>
                <a:gd name="T77" fmla="*/ 60 h 60"/>
                <a:gd name="T78" fmla="*/ 20 w 62"/>
                <a:gd name="T79" fmla="*/ 60 h 60"/>
                <a:gd name="T80" fmla="*/ 15 w 62"/>
                <a:gd name="T81" fmla="*/ 59 h 60"/>
                <a:gd name="T82" fmla="*/ 14 w 62"/>
                <a:gd name="T83" fmla="*/ 56 h 60"/>
                <a:gd name="T84" fmla="*/ 14 w 62"/>
                <a:gd name="T85" fmla="*/ 53 h 60"/>
                <a:gd name="T86" fmla="*/ 5 w 62"/>
                <a:gd name="T87" fmla="*/ 50 h 60"/>
                <a:gd name="T88" fmla="*/ 2 w 62"/>
                <a:gd name="T89" fmla="*/ 47 h 60"/>
                <a:gd name="T90" fmla="*/ 2 w 62"/>
                <a:gd name="T91" fmla="*/ 42 h 60"/>
                <a:gd name="T92" fmla="*/ 3 w 62"/>
                <a:gd name="T93" fmla="*/ 41 h 60"/>
                <a:gd name="T94" fmla="*/ 0 w 62"/>
                <a:gd name="T95" fmla="*/ 26 h 60"/>
                <a:gd name="T96" fmla="*/ 2 w 62"/>
                <a:gd name="T97" fmla="*/ 20 h 60"/>
                <a:gd name="T98" fmla="*/ 2 w 62"/>
                <a:gd name="T99" fmla="*/ 18 h 60"/>
                <a:gd name="T100" fmla="*/ 9 w 62"/>
                <a:gd name="T101" fmla="*/ 15 h 60"/>
                <a:gd name="T102" fmla="*/ 11 w 62"/>
                <a:gd name="T103" fmla="*/ 12 h 60"/>
                <a:gd name="T104" fmla="*/ 14 w 62"/>
                <a:gd name="T105" fmla="*/ 11 h 60"/>
                <a:gd name="T106" fmla="*/ 17 w 62"/>
                <a:gd name="T107" fmla="*/ 12 h 60"/>
                <a:gd name="T108" fmla="*/ 20 w 62"/>
                <a:gd name="T109" fmla="*/ 8 h 60"/>
                <a:gd name="T110" fmla="*/ 21 w 62"/>
                <a:gd name="T111" fmla="*/ 8 h 60"/>
                <a:gd name="T112" fmla="*/ 23 w 62"/>
                <a:gd name="T113" fmla="*/ 6 h 6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62"/>
                <a:gd name="T172" fmla="*/ 0 h 60"/>
                <a:gd name="T173" fmla="*/ 62 w 62"/>
                <a:gd name="T174" fmla="*/ 60 h 6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62" h="60">
                  <a:moveTo>
                    <a:pt x="23" y="6"/>
                  </a:moveTo>
                  <a:lnTo>
                    <a:pt x="26" y="8"/>
                  </a:lnTo>
                  <a:lnTo>
                    <a:pt x="26" y="6"/>
                  </a:lnTo>
                  <a:lnTo>
                    <a:pt x="29" y="5"/>
                  </a:lnTo>
                  <a:lnTo>
                    <a:pt x="39" y="3"/>
                  </a:lnTo>
                  <a:lnTo>
                    <a:pt x="39" y="5"/>
                  </a:lnTo>
                  <a:lnTo>
                    <a:pt x="42" y="6"/>
                  </a:lnTo>
                  <a:lnTo>
                    <a:pt x="45" y="2"/>
                  </a:lnTo>
                  <a:lnTo>
                    <a:pt x="53" y="0"/>
                  </a:lnTo>
                  <a:lnTo>
                    <a:pt x="60" y="3"/>
                  </a:lnTo>
                  <a:lnTo>
                    <a:pt x="62" y="6"/>
                  </a:lnTo>
                  <a:lnTo>
                    <a:pt x="60" y="12"/>
                  </a:lnTo>
                  <a:lnTo>
                    <a:pt x="59" y="15"/>
                  </a:lnTo>
                  <a:lnTo>
                    <a:pt x="45" y="20"/>
                  </a:lnTo>
                  <a:lnTo>
                    <a:pt x="41" y="20"/>
                  </a:lnTo>
                  <a:lnTo>
                    <a:pt x="41" y="21"/>
                  </a:lnTo>
                  <a:lnTo>
                    <a:pt x="39" y="21"/>
                  </a:lnTo>
                  <a:lnTo>
                    <a:pt x="41" y="24"/>
                  </a:lnTo>
                  <a:lnTo>
                    <a:pt x="39" y="26"/>
                  </a:lnTo>
                  <a:lnTo>
                    <a:pt x="32" y="26"/>
                  </a:lnTo>
                  <a:lnTo>
                    <a:pt x="33" y="27"/>
                  </a:lnTo>
                  <a:lnTo>
                    <a:pt x="33" y="30"/>
                  </a:lnTo>
                  <a:lnTo>
                    <a:pt x="35" y="27"/>
                  </a:lnTo>
                  <a:lnTo>
                    <a:pt x="36" y="30"/>
                  </a:lnTo>
                  <a:lnTo>
                    <a:pt x="33" y="33"/>
                  </a:lnTo>
                  <a:lnTo>
                    <a:pt x="38" y="29"/>
                  </a:lnTo>
                  <a:lnTo>
                    <a:pt x="39" y="29"/>
                  </a:lnTo>
                  <a:lnTo>
                    <a:pt x="39" y="33"/>
                  </a:lnTo>
                  <a:lnTo>
                    <a:pt x="41" y="32"/>
                  </a:lnTo>
                  <a:lnTo>
                    <a:pt x="41" y="27"/>
                  </a:lnTo>
                  <a:lnTo>
                    <a:pt x="42" y="26"/>
                  </a:lnTo>
                  <a:lnTo>
                    <a:pt x="44" y="29"/>
                  </a:lnTo>
                  <a:lnTo>
                    <a:pt x="47" y="29"/>
                  </a:lnTo>
                  <a:lnTo>
                    <a:pt x="53" y="27"/>
                  </a:lnTo>
                  <a:lnTo>
                    <a:pt x="53" y="47"/>
                  </a:lnTo>
                  <a:lnTo>
                    <a:pt x="50" y="51"/>
                  </a:lnTo>
                  <a:lnTo>
                    <a:pt x="38" y="54"/>
                  </a:lnTo>
                  <a:lnTo>
                    <a:pt x="36" y="53"/>
                  </a:lnTo>
                  <a:lnTo>
                    <a:pt x="23" y="60"/>
                  </a:lnTo>
                  <a:lnTo>
                    <a:pt x="20" y="60"/>
                  </a:lnTo>
                  <a:lnTo>
                    <a:pt x="15" y="59"/>
                  </a:lnTo>
                  <a:lnTo>
                    <a:pt x="14" y="56"/>
                  </a:lnTo>
                  <a:lnTo>
                    <a:pt x="14" y="53"/>
                  </a:lnTo>
                  <a:lnTo>
                    <a:pt x="5" y="50"/>
                  </a:lnTo>
                  <a:lnTo>
                    <a:pt x="2" y="47"/>
                  </a:lnTo>
                  <a:lnTo>
                    <a:pt x="2" y="42"/>
                  </a:lnTo>
                  <a:lnTo>
                    <a:pt x="3" y="41"/>
                  </a:lnTo>
                  <a:lnTo>
                    <a:pt x="0" y="26"/>
                  </a:lnTo>
                  <a:lnTo>
                    <a:pt x="2" y="20"/>
                  </a:lnTo>
                  <a:lnTo>
                    <a:pt x="2" y="18"/>
                  </a:lnTo>
                  <a:lnTo>
                    <a:pt x="9" y="15"/>
                  </a:lnTo>
                  <a:lnTo>
                    <a:pt x="11" y="12"/>
                  </a:lnTo>
                  <a:lnTo>
                    <a:pt x="14" y="11"/>
                  </a:lnTo>
                  <a:lnTo>
                    <a:pt x="17" y="12"/>
                  </a:lnTo>
                  <a:lnTo>
                    <a:pt x="20" y="8"/>
                  </a:lnTo>
                  <a:lnTo>
                    <a:pt x="21" y="8"/>
                  </a:lnTo>
                  <a:lnTo>
                    <a:pt x="23" y="6"/>
                  </a:lnTo>
                  <a:close/>
                </a:path>
              </a:pathLst>
            </a:custGeom>
            <a:grpFill/>
            <a:ln w="1905">
              <a:noFill/>
              <a:round/>
              <a:headEnd/>
              <a:tailEnd/>
            </a:ln>
          </p:spPr>
          <p:txBody>
            <a:bodyPr/>
            <a:lstStyle/>
            <a:p>
              <a:endParaRPr lang="en-GB">
                <a:solidFill>
                  <a:srgbClr val="000000"/>
                </a:solidFill>
                <a:latin typeface="Arial"/>
              </a:endParaRPr>
            </a:p>
          </p:txBody>
        </p:sp>
        <p:sp>
          <p:nvSpPr>
            <p:cNvPr id="406" name="Freeform 402"/>
            <p:cNvSpPr>
              <a:spLocks/>
            </p:cNvSpPr>
            <p:nvPr/>
          </p:nvSpPr>
          <p:spPr bwMode="auto">
            <a:xfrm>
              <a:off x="807" y="564"/>
              <a:ext cx="24" cy="27"/>
            </a:xfrm>
            <a:custGeom>
              <a:avLst/>
              <a:gdLst>
                <a:gd name="T0" fmla="*/ 1 w 24"/>
                <a:gd name="T1" fmla="*/ 8 h 27"/>
                <a:gd name="T2" fmla="*/ 3 w 24"/>
                <a:gd name="T3" fmla="*/ 6 h 27"/>
                <a:gd name="T4" fmla="*/ 4 w 24"/>
                <a:gd name="T5" fmla="*/ 8 h 27"/>
                <a:gd name="T6" fmla="*/ 4 w 24"/>
                <a:gd name="T7" fmla="*/ 5 h 27"/>
                <a:gd name="T8" fmla="*/ 6 w 24"/>
                <a:gd name="T9" fmla="*/ 3 h 27"/>
                <a:gd name="T10" fmla="*/ 10 w 24"/>
                <a:gd name="T11" fmla="*/ 0 h 27"/>
                <a:gd name="T12" fmla="*/ 12 w 24"/>
                <a:gd name="T13" fmla="*/ 2 h 27"/>
                <a:gd name="T14" fmla="*/ 10 w 24"/>
                <a:gd name="T15" fmla="*/ 3 h 27"/>
                <a:gd name="T16" fmla="*/ 12 w 24"/>
                <a:gd name="T17" fmla="*/ 6 h 27"/>
                <a:gd name="T18" fmla="*/ 22 w 24"/>
                <a:gd name="T19" fmla="*/ 15 h 27"/>
                <a:gd name="T20" fmla="*/ 24 w 24"/>
                <a:gd name="T21" fmla="*/ 20 h 27"/>
                <a:gd name="T22" fmla="*/ 21 w 24"/>
                <a:gd name="T23" fmla="*/ 24 h 27"/>
                <a:gd name="T24" fmla="*/ 13 w 24"/>
                <a:gd name="T25" fmla="*/ 27 h 27"/>
                <a:gd name="T26" fmla="*/ 9 w 24"/>
                <a:gd name="T27" fmla="*/ 23 h 27"/>
                <a:gd name="T28" fmla="*/ 4 w 24"/>
                <a:gd name="T29" fmla="*/ 15 h 27"/>
                <a:gd name="T30" fmla="*/ 3 w 24"/>
                <a:gd name="T31" fmla="*/ 15 h 27"/>
                <a:gd name="T32" fmla="*/ 1 w 24"/>
                <a:gd name="T33" fmla="*/ 11 h 27"/>
                <a:gd name="T34" fmla="*/ 0 w 24"/>
                <a:gd name="T35" fmla="*/ 9 h 27"/>
                <a:gd name="T36" fmla="*/ 1 w 24"/>
                <a:gd name="T37" fmla="*/ 8 h 2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7"/>
                <a:gd name="T59" fmla="*/ 24 w 24"/>
                <a:gd name="T60" fmla="*/ 27 h 2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7">
                  <a:moveTo>
                    <a:pt x="1" y="8"/>
                  </a:moveTo>
                  <a:lnTo>
                    <a:pt x="3" y="6"/>
                  </a:lnTo>
                  <a:lnTo>
                    <a:pt x="4" y="8"/>
                  </a:lnTo>
                  <a:lnTo>
                    <a:pt x="4" y="5"/>
                  </a:lnTo>
                  <a:lnTo>
                    <a:pt x="6" y="3"/>
                  </a:lnTo>
                  <a:lnTo>
                    <a:pt x="10" y="0"/>
                  </a:lnTo>
                  <a:lnTo>
                    <a:pt x="12" y="2"/>
                  </a:lnTo>
                  <a:lnTo>
                    <a:pt x="10" y="3"/>
                  </a:lnTo>
                  <a:lnTo>
                    <a:pt x="12" y="6"/>
                  </a:lnTo>
                  <a:lnTo>
                    <a:pt x="22" y="15"/>
                  </a:lnTo>
                  <a:lnTo>
                    <a:pt x="24" y="20"/>
                  </a:lnTo>
                  <a:lnTo>
                    <a:pt x="21" y="24"/>
                  </a:lnTo>
                  <a:lnTo>
                    <a:pt x="13" y="27"/>
                  </a:lnTo>
                  <a:lnTo>
                    <a:pt x="9" y="23"/>
                  </a:lnTo>
                  <a:lnTo>
                    <a:pt x="4" y="15"/>
                  </a:lnTo>
                  <a:lnTo>
                    <a:pt x="3" y="15"/>
                  </a:lnTo>
                  <a:lnTo>
                    <a:pt x="1" y="11"/>
                  </a:lnTo>
                  <a:lnTo>
                    <a:pt x="0" y="9"/>
                  </a:lnTo>
                  <a:lnTo>
                    <a:pt x="1" y="8"/>
                  </a:lnTo>
                  <a:close/>
                </a:path>
              </a:pathLst>
            </a:custGeom>
            <a:grpFill/>
            <a:ln w="1905">
              <a:noFill/>
              <a:round/>
              <a:headEnd/>
              <a:tailEnd/>
            </a:ln>
          </p:spPr>
          <p:txBody>
            <a:bodyPr/>
            <a:lstStyle/>
            <a:p>
              <a:endParaRPr lang="en-GB">
                <a:solidFill>
                  <a:srgbClr val="000000"/>
                </a:solidFill>
                <a:latin typeface="Arial"/>
              </a:endParaRPr>
            </a:p>
          </p:txBody>
        </p:sp>
        <p:sp>
          <p:nvSpPr>
            <p:cNvPr id="407" name="Freeform 403"/>
            <p:cNvSpPr>
              <a:spLocks/>
            </p:cNvSpPr>
            <p:nvPr/>
          </p:nvSpPr>
          <p:spPr bwMode="auto">
            <a:xfrm>
              <a:off x="1483" y="3709"/>
              <a:ext cx="8" cy="14"/>
            </a:xfrm>
            <a:custGeom>
              <a:avLst/>
              <a:gdLst>
                <a:gd name="T0" fmla="*/ 8 w 8"/>
                <a:gd name="T1" fmla="*/ 8 h 14"/>
                <a:gd name="T2" fmla="*/ 6 w 8"/>
                <a:gd name="T3" fmla="*/ 11 h 14"/>
                <a:gd name="T4" fmla="*/ 6 w 8"/>
                <a:gd name="T5" fmla="*/ 14 h 14"/>
                <a:gd name="T6" fmla="*/ 3 w 8"/>
                <a:gd name="T7" fmla="*/ 12 h 14"/>
                <a:gd name="T8" fmla="*/ 0 w 8"/>
                <a:gd name="T9" fmla="*/ 6 h 14"/>
                <a:gd name="T10" fmla="*/ 0 w 8"/>
                <a:gd name="T11" fmla="*/ 0 h 14"/>
                <a:gd name="T12" fmla="*/ 6 w 8"/>
                <a:gd name="T13" fmla="*/ 3 h 14"/>
                <a:gd name="T14" fmla="*/ 8 w 8"/>
                <a:gd name="T15" fmla="*/ 8 h 14"/>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14"/>
                <a:gd name="T26" fmla="*/ 8 w 8"/>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14">
                  <a:moveTo>
                    <a:pt x="8" y="8"/>
                  </a:moveTo>
                  <a:lnTo>
                    <a:pt x="6" y="11"/>
                  </a:lnTo>
                  <a:lnTo>
                    <a:pt x="6" y="14"/>
                  </a:lnTo>
                  <a:lnTo>
                    <a:pt x="3" y="12"/>
                  </a:lnTo>
                  <a:lnTo>
                    <a:pt x="0" y="6"/>
                  </a:lnTo>
                  <a:lnTo>
                    <a:pt x="0" y="0"/>
                  </a:lnTo>
                  <a:lnTo>
                    <a:pt x="6" y="3"/>
                  </a:lnTo>
                  <a:lnTo>
                    <a:pt x="8" y="8"/>
                  </a:lnTo>
                  <a:close/>
                </a:path>
              </a:pathLst>
            </a:custGeom>
            <a:grpFill/>
            <a:ln w="1905">
              <a:noFill/>
              <a:round/>
              <a:headEnd/>
              <a:tailEnd/>
            </a:ln>
          </p:spPr>
          <p:txBody>
            <a:bodyPr/>
            <a:lstStyle/>
            <a:p>
              <a:endParaRPr lang="en-GB">
                <a:solidFill>
                  <a:srgbClr val="000000"/>
                </a:solidFill>
                <a:latin typeface="Arial"/>
              </a:endParaRPr>
            </a:p>
          </p:txBody>
        </p:sp>
        <p:sp>
          <p:nvSpPr>
            <p:cNvPr id="408" name="Freeform 404"/>
            <p:cNvSpPr>
              <a:spLocks/>
            </p:cNvSpPr>
            <p:nvPr/>
          </p:nvSpPr>
          <p:spPr bwMode="auto">
            <a:xfrm>
              <a:off x="1482" y="3723"/>
              <a:ext cx="6" cy="7"/>
            </a:xfrm>
            <a:custGeom>
              <a:avLst/>
              <a:gdLst>
                <a:gd name="T0" fmla="*/ 0 w 6"/>
                <a:gd name="T1" fmla="*/ 6 h 7"/>
                <a:gd name="T2" fmla="*/ 0 w 6"/>
                <a:gd name="T3" fmla="*/ 4 h 7"/>
                <a:gd name="T4" fmla="*/ 3 w 6"/>
                <a:gd name="T5" fmla="*/ 0 h 7"/>
                <a:gd name="T6" fmla="*/ 4 w 6"/>
                <a:gd name="T7" fmla="*/ 0 h 7"/>
                <a:gd name="T8" fmla="*/ 6 w 6"/>
                <a:gd name="T9" fmla="*/ 6 h 7"/>
                <a:gd name="T10" fmla="*/ 3 w 6"/>
                <a:gd name="T11" fmla="*/ 7 h 7"/>
                <a:gd name="T12" fmla="*/ 0 w 6"/>
                <a:gd name="T13" fmla="*/ 6 h 7"/>
                <a:gd name="T14" fmla="*/ 0 60000 65536"/>
                <a:gd name="T15" fmla="*/ 0 60000 65536"/>
                <a:gd name="T16" fmla="*/ 0 60000 65536"/>
                <a:gd name="T17" fmla="*/ 0 60000 65536"/>
                <a:gd name="T18" fmla="*/ 0 60000 65536"/>
                <a:gd name="T19" fmla="*/ 0 60000 65536"/>
                <a:gd name="T20" fmla="*/ 0 60000 65536"/>
                <a:gd name="T21" fmla="*/ 0 w 6"/>
                <a:gd name="T22" fmla="*/ 0 h 7"/>
                <a:gd name="T23" fmla="*/ 6 w 6"/>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7">
                  <a:moveTo>
                    <a:pt x="0" y="6"/>
                  </a:moveTo>
                  <a:lnTo>
                    <a:pt x="0" y="4"/>
                  </a:lnTo>
                  <a:lnTo>
                    <a:pt x="3" y="0"/>
                  </a:lnTo>
                  <a:lnTo>
                    <a:pt x="4" y="0"/>
                  </a:lnTo>
                  <a:lnTo>
                    <a:pt x="6" y="6"/>
                  </a:lnTo>
                  <a:lnTo>
                    <a:pt x="3" y="7"/>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409" name="Freeform 405"/>
            <p:cNvSpPr>
              <a:spLocks/>
            </p:cNvSpPr>
            <p:nvPr/>
          </p:nvSpPr>
          <p:spPr bwMode="auto">
            <a:xfrm>
              <a:off x="1480" y="3736"/>
              <a:ext cx="3" cy="12"/>
            </a:xfrm>
            <a:custGeom>
              <a:avLst/>
              <a:gdLst>
                <a:gd name="T0" fmla="*/ 2 w 3"/>
                <a:gd name="T1" fmla="*/ 12 h 12"/>
                <a:gd name="T2" fmla="*/ 0 w 3"/>
                <a:gd name="T3" fmla="*/ 12 h 12"/>
                <a:gd name="T4" fmla="*/ 2 w 3"/>
                <a:gd name="T5" fmla="*/ 5 h 12"/>
                <a:gd name="T6" fmla="*/ 2 w 3"/>
                <a:gd name="T7" fmla="*/ 3 h 12"/>
                <a:gd name="T8" fmla="*/ 3 w 3"/>
                <a:gd name="T9" fmla="*/ 0 h 12"/>
                <a:gd name="T10" fmla="*/ 3 w 3"/>
                <a:gd name="T11" fmla="*/ 2 h 12"/>
                <a:gd name="T12" fmla="*/ 3 w 3"/>
                <a:gd name="T13" fmla="*/ 12 h 12"/>
                <a:gd name="T14" fmla="*/ 2 w 3"/>
                <a:gd name="T15" fmla="*/ 12 h 12"/>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12"/>
                <a:gd name="T26" fmla="*/ 3 w 3"/>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12">
                  <a:moveTo>
                    <a:pt x="2" y="12"/>
                  </a:moveTo>
                  <a:lnTo>
                    <a:pt x="0" y="12"/>
                  </a:lnTo>
                  <a:lnTo>
                    <a:pt x="2" y="5"/>
                  </a:lnTo>
                  <a:lnTo>
                    <a:pt x="2" y="3"/>
                  </a:lnTo>
                  <a:lnTo>
                    <a:pt x="3" y="0"/>
                  </a:lnTo>
                  <a:lnTo>
                    <a:pt x="3" y="2"/>
                  </a:lnTo>
                  <a:lnTo>
                    <a:pt x="3" y="12"/>
                  </a:lnTo>
                  <a:lnTo>
                    <a:pt x="2" y="12"/>
                  </a:lnTo>
                  <a:close/>
                </a:path>
              </a:pathLst>
            </a:custGeom>
            <a:grpFill/>
            <a:ln w="1905">
              <a:noFill/>
              <a:round/>
              <a:headEnd/>
              <a:tailEnd/>
            </a:ln>
          </p:spPr>
          <p:txBody>
            <a:bodyPr/>
            <a:lstStyle/>
            <a:p>
              <a:endParaRPr lang="en-GB">
                <a:solidFill>
                  <a:srgbClr val="000000"/>
                </a:solidFill>
                <a:latin typeface="Arial"/>
              </a:endParaRPr>
            </a:p>
          </p:txBody>
        </p:sp>
        <p:sp>
          <p:nvSpPr>
            <p:cNvPr id="410" name="Freeform 406"/>
            <p:cNvSpPr>
              <a:spLocks/>
            </p:cNvSpPr>
            <p:nvPr/>
          </p:nvSpPr>
          <p:spPr bwMode="auto">
            <a:xfrm>
              <a:off x="1494" y="3733"/>
              <a:ext cx="6" cy="8"/>
            </a:xfrm>
            <a:custGeom>
              <a:avLst/>
              <a:gdLst>
                <a:gd name="T0" fmla="*/ 1 w 6"/>
                <a:gd name="T1" fmla="*/ 3 h 8"/>
                <a:gd name="T2" fmla="*/ 6 w 6"/>
                <a:gd name="T3" fmla="*/ 8 h 8"/>
                <a:gd name="T4" fmla="*/ 3 w 6"/>
                <a:gd name="T5" fmla="*/ 8 h 8"/>
                <a:gd name="T6" fmla="*/ 1 w 6"/>
                <a:gd name="T7" fmla="*/ 6 h 8"/>
                <a:gd name="T8" fmla="*/ 0 w 6"/>
                <a:gd name="T9" fmla="*/ 3 h 8"/>
                <a:gd name="T10" fmla="*/ 0 w 6"/>
                <a:gd name="T11" fmla="*/ 0 h 8"/>
                <a:gd name="T12" fmla="*/ 1 w 6"/>
                <a:gd name="T13" fmla="*/ 0 h 8"/>
                <a:gd name="T14" fmla="*/ 1 w 6"/>
                <a:gd name="T15" fmla="*/ 3 h 8"/>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8"/>
                <a:gd name="T26" fmla="*/ 6 w 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8">
                  <a:moveTo>
                    <a:pt x="1" y="3"/>
                  </a:moveTo>
                  <a:lnTo>
                    <a:pt x="6" y="8"/>
                  </a:lnTo>
                  <a:lnTo>
                    <a:pt x="3" y="8"/>
                  </a:lnTo>
                  <a:lnTo>
                    <a:pt x="1" y="6"/>
                  </a:lnTo>
                  <a:lnTo>
                    <a:pt x="0" y="3"/>
                  </a:lnTo>
                  <a:lnTo>
                    <a:pt x="0" y="0"/>
                  </a:lnTo>
                  <a:lnTo>
                    <a:pt x="1" y="0"/>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411" name="Freeform 407"/>
            <p:cNvSpPr>
              <a:spLocks/>
            </p:cNvSpPr>
            <p:nvPr/>
          </p:nvSpPr>
          <p:spPr bwMode="auto">
            <a:xfrm>
              <a:off x="1498" y="3729"/>
              <a:ext cx="5" cy="9"/>
            </a:xfrm>
            <a:custGeom>
              <a:avLst/>
              <a:gdLst>
                <a:gd name="T0" fmla="*/ 3 w 5"/>
                <a:gd name="T1" fmla="*/ 3 h 9"/>
                <a:gd name="T2" fmla="*/ 5 w 5"/>
                <a:gd name="T3" fmla="*/ 4 h 9"/>
                <a:gd name="T4" fmla="*/ 5 w 5"/>
                <a:gd name="T5" fmla="*/ 9 h 9"/>
                <a:gd name="T6" fmla="*/ 2 w 5"/>
                <a:gd name="T7" fmla="*/ 4 h 9"/>
                <a:gd name="T8" fmla="*/ 0 w 5"/>
                <a:gd name="T9" fmla="*/ 1 h 9"/>
                <a:gd name="T10" fmla="*/ 0 w 5"/>
                <a:gd name="T11" fmla="*/ 0 h 9"/>
                <a:gd name="T12" fmla="*/ 2 w 5"/>
                <a:gd name="T13" fmla="*/ 3 h 9"/>
                <a:gd name="T14" fmla="*/ 3 w 5"/>
                <a:gd name="T15" fmla="*/ 3 h 9"/>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9"/>
                <a:gd name="T26" fmla="*/ 5 w 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9">
                  <a:moveTo>
                    <a:pt x="3" y="3"/>
                  </a:moveTo>
                  <a:lnTo>
                    <a:pt x="5" y="4"/>
                  </a:lnTo>
                  <a:lnTo>
                    <a:pt x="5" y="9"/>
                  </a:lnTo>
                  <a:lnTo>
                    <a:pt x="2" y="4"/>
                  </a:lnTo>
                  <a:lnTo>
                    <a:pt x="0" y="1"/>
                  </a:lnTo>
                  <a:lnTo>
                    <a:pt x="0" y="0"/>
                  </a:lnTo>
                  <a:lnTo>
                    <a:pt x="2"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412" name="Freeform 408"/>
            <p:cNvSpPr>
              <a:spLocks/>
            </p:cNvSpPr>
            <p:nvPr/>
          </p:nvSpPr>
          <p:spPr bwMode="auto">
            <a:xfrm>
              <a:off x="1504" y="3745"/>
              <a:ext cx="35" cy="41"/>
            </a:xfrm>
            <a:custGeom>
              <a:avLst/>
              <a:gdLst>
                <a:gd name="T0" fmla="*/ 0 w 35"/>
                <a:gd name="T1" fmla="*/ 6 h 41"/>
                <a:gd name="T2" fmla="*/ 2 w 35"/>
                <a:gd name="T3" fmla="*/ 5 h 41"/>
                <a:gd name="T4" fmla="*/ 3 w 35"/>
                <a:gd name="T5" fmla="*/ 5 h 41"/>
                <a:gd name="T6" fmla="*/ 5 w 35"/>
                <a:gd name="T7" fmla="*/ 6 h 41"/>
                <a:gd name="T8" fmla="*/ 6 w 35"/>
                <a:gd name="T9" fmla="*/ 5 h 41"/>
                <a:gd name="T10" fmla="*/ 8 w 35"/>
                <a:gd name="T11" fmla="*/ 3 h 41"/>
                <a:gd name="T12" fmla="*/ 9 w 35"/>
                <a:gd name="T13" fmla="*/ 5 h 41"/>
                <a:gd name="T14" fmla="*/ 11 w 35"/>
                <a:gd name="T15" fmla="*/ 9 h 41"/>
                <a:gd name="T16" fmla="*/ 12 w 35"/>
                <a:gd name="T17" fmla="*/ 8 h 41"/>
                <a:gd name="T18" fmla="*/ 14 w 35"/>
                <a:gd name="T19" fmla="*/ 3 h 41"/>
                <a:gd name="T20" fmla="*/ 12 w 35"/>
                <a:gd name="T21" fmla="*/ 3 h 41"/>
                <a:gd name="T22" fmla="*/ 12 w 35"/>
                <a:gd name="T23" fmla="*/ 0 h 41"/>
                <a:gd name="T24" fmla="*/ 14 w 35"/>
                <a:gd name="T25" fmla="*/ 0 h 41"/>
                <a:gd name="T26" fmla="*/ 15 w 35"/>
                <a:gd name="T27" fmla="*/ 2 h 41"/>
                <a:gd name="T28" fmla="*/ 17 w 35"/>
                <a:gd name="T29" fmla="*/ 9 h 41"/>
                <a:gd name="T30" fmla="*/ 14 w 35"/>
                <a:gd name="T31" fmla="*/ 12 h 41"/>
                <a:gd name="T32" fmla="*/ 11 w 35"/>
                <a:gd name="T33" fmla="*/ 17 h 41"/>
                <a:gd name="T34" fmla="*/ 14 w 35"/>
                <a:gd name="T35" fmla="*/ 18 h 41"/>
                <a:gd name="T36" fmla="*/ 15 w 35"/>
                <a:gd name="T37" fmla="*/ 21 h 41"/>
                <a:gd name="T38" fmla="*/ 15 w 35"/>
                <a:gd name="T39" fmla="*/ 23 h 41"/>
                <a:gd name="T40" fmla="*/ 20 w 35"/>
                <a:gd name="T41" fmla="*/ 24 h 41"/>
                <a:gd name="T42" fmla="*/ 24 w 35"/>
                <a:gd name="T43" fmla="*/ 20 h 41"/>
                <a:gd name="T44" fmla="*/ 33 w 35"/>
                <a:gd name="T45" fmla="*/ 20 h 41"/>
                <a:gd name="T46" fmla="*/ 35 w 35"/>
                <a:gd name="T47" fmla="*/ 21 h 41"/>
                <a:gd name="T48" fmla="*/ 35 w 35"/>
                <a:gd name="T49" fmla="*/ 24 h 41"/>
                <a:gd name="T50" fmla="*/ 26 w 35"/>
                <a:gd name="T51" fmla="*/ 32 h 41"/>
                <a:gd name="T52" fmla="*/ 23 w 35"/>
                <a:gd name="T53" fmla="*/ 30 h 41"/>
                <a:gd name="T54" fmla="*/ 23 w 35"/>
                <a:gd name="T55" fmla="*/ 32 h 41"/>
                <a:gd name="T56" fmla="*/ 23 w 35"/>
                <a:gd name="T57" fmla="*/ 33 h 41"/>
                <a:gd name="T58" fmla="*/ 21 w 35"/>
                <a:gd name="T59" fmla="*/ 33 h 41"/>
                <a:gd name="T60" fmla="*/ 20 w 35"/>
                <a:gd name="T61" fmla="*/ 33 h 41"/>
                <a:gd name="T62" fmla="*/ 18 w 35"/>
                <a:gd name="T63" fmla="*/ 35 h 41"/>
                <a:gd name="T64" fmla="*/ 18 w 35"/>
                <a:gd name="T65" fmla="*/ 36 h 41"/>
                <a:gd name="T66" fmla="*/ 18 w 35"/>
                <a:gd name="T67" fmla="*/ 38 h 41"/>
                <a:gd name="T68" fmla="*/ 18 w 35"/>
                <a:gd name="T69" fmla="*/ 39 h 41"/>
                <a:gd name="T70" fmla="*/ 18 w 35"/>
                <a:gd name="T71" fmla="*/ 41 h 41"/>
                <a:gd name="T72" fmla="*/ 15 w 35"/>
                <a:gd name="T73" fmla="*/ 41 h 41"/>
                <a:gd name="T74" fmla="*/ 8 w 35"/>
                <a:gd name="T75" fmla="*/ 33 h 41"/>
                <a:gd name="T76" fmla="*/ 11 w 35"/>
                <a:gd name="T77" fmla="*/ 32 h 41"/>
                <a:gd name="T78" fmla="*/ 14 w 35"/>
                <a:gd name="T79" fmla="*/ 33 h 41"/>
                <a:gd name="T80" fmla="*/ 15 w 35"/>
                <a:gd name="T81" fmla="*/ 33 h 41"/>
                <a:gd name="T82" fmla="*/ 15 w 35"/>
                <a:gd name="T83" fmla="*/ 30 h 41"/>
                <a:gd name="T84" fmla="*/ 14 w 35"/>
                <a:gd name="T85" fmla="*/ 29 h 41"/>
                <a:gd name="T86" fmla="*/ 12 w 35"/>
                <a:gd name="T87" fmla="*/ 26 h 41"/>
                <a:gd name="T88" fmla="*/ 11 w 35"/>
                <a:gd name="T89" fmla="*/ 27 h 41"/>
                <a:gd name="T90" fmla="*/ 9 w 35"/>
                <a:gd name="T91" fmla="*/ 29 h 41"/>
                <a:gd name="T92" fmla="*/ 5 w 35"/>
                <a:gd name="T93" fmla="*/ 29 h 41"/>
                <a:gd name="T94" fmla="*/ 6 w 35"/>
                <a:gd name="T95" fmla="*/ 27 h 41"/>
                <a:gd name="T96" fmla="*/ 6 w 35"/>
                <a:gd name="T97" fmla="*/ 26 h 41"/>
                <a:gd name="T98" fmla="*/ 3 w 35"/>
                <a:gd name="T99" fmla="*/ 24 h 41"/>
                <a:gd name="T100" fmla="*/ 2 w 35"/>
                <a:gd name="T101" fmla="*/ 23 h 41"/>
                <a:gd name="T102" fmla="*/ 2 w 35"/>
                <a:gd name="T103" fmla="*/ 21 h 41"/>
                <a:gd name="T104" fmla="*/ 2 w 35"/>
                <a:gd name="T105" fmla="*/ 20 h 41"/>
                <a:gd name="T106" fmla="*/ 0 w 35"/>
                <a:gd name="T107" fmla="*/ 21 h 41"/>
                <a:gd name="T108" fmla="*/ 0 w 35"/>
                <a:gd name="T109" fmla="*/ 6 h 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5"/>
                <a:gd name="T166" fmla="*/ 0 h 41"/>
                <a:gd name="T167" fmla="*/ 35 w 35"/>
                <a:gd name="T168" fmla="*/ 41 h 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5" h="41">
                  <a:moveTo>
                    <a:pt x="0" y="6"/>
                  </a:moveTo>
                  <a:lnTo>
                    <a:pt x="2" y="5"/>
                  </a:lnTo>
                  <a:lnTo>
                    <a:pt x="3" y="5"/>
                  </a:lnTo>
                  <a:lnTo>
                    <a:pt x="5" y="6"/>
                  </a:lnTo>
                  <a:lnTo>
                    <a:pt x="6" y="5"/>
                  </a:lnTo>
                  <a:lnTo>
                    <a:pt x="8" y="3"/>
                  </a:lnTo>
                  <a:lnTo>
                    <a:pt x="9" y="5"/>
                  </a:lnTo>
                  <a:lnTo>
                    <a:pt x="11" y="9"/>
                  </a:lnTo>
                  <a:lnTo>
                    <a:pt x="12" y="8"/>
                  </a:lnTo>
                  <a:lnTo>
                    <a:pt x="14" y="3"/>
                  </a:lnTo>
                  <a:lnTo>
                    <a:pt x="12" y="3"/>
                  </a:lnTo>
                  <a:lnTo>
                    <a:pt x="12" y="0"/>
                  </a:lnTo>
                  <a:lnTo>
                    <a:pt x="14" y="0"/>
                  </a:lnTo>
                  <a:lnTo>
                    <a:pt x="15" y="2"/>
                  </a:lnTo>
                  <a:lnTo>
                    <a:pt x="17" y="9"/>
                  </a:lnTo>
                  <a:lnTo>
                    <a:pt x="14" y="12"/>
                  </a:lnTo>
                  <a:lnTo>
                    <a:pt x="11" y="17"/>
                  </a:lnTo>
                  <a:lnTo>
                    <a:pt x="14" y="18"/>
                  </a:lnTo>
                  <a:lnTo>
                    <a:pt x="15" y="21"/>
                  </a:lnTo>
                  <a:lnTo>
                    <a:pt x="15" y="23"/>
                  </a:lnTo>
                  <a:lnTo>
                    <a:pt x="20" y="24"/>
                  </a:lnTo>
                  <a:lnTo>
                    <a:pt x="24" y="20"/>
                  </a:lnTo>
                  <a:lnTo>
                    <a:pt x="33" y="20"/>
                  </a:lnTo>
                  <a:lnTo>
                    <a:pt x="35" y="21"/>
                  </a:lnTo>
                  <a:lnTo>
                    <a:pt x="35" y="24"/>
                  </a:lnTo>
                  <a:lnTo>
                    <a:pt x="26" y="32"/>
                  </a:lnTo>
                  <a:lnTo>
                    <a:pt x="23" y="30"/>
                  </a:lnTo>
                  <a:lnTo>
                    <a:pt x="23" y="32"/>
                  </a:lnTo>
                  <a:lnTo>
                    <a:pt x="23" y="33"/>
                  </a:lnTo>
                  <a:lnTo>
                    <a:pt x="21" y="33"/>
                  </a:lnTo>
                  <a:lnTo>
                    <a:pt x="20" y="33"/>
                  </a:lnTo>
                  <a:lnTo>
                    <a:pt x="18" y="35"/>
                  </a:lnTo>
                  <a:lnTo>
                    <a:pt x="18" y="36"/>
                  </a:lnTo>
                  <a:lnTo>
                    <a:pt x="18" y="38"/>
                  </a:lnTo>
                  <a:lnTo>
                    <a:pt x="18" y="39"/>
                  </a:lnTo>
                  <a:lnTo>
                    <a:pt x="18" y="41"/>
                  </a:lnTo>
                  <a:lnTo>
                    <a:pt x="15" y="41"/>
                  </a:lnTo>
                  <a:lnTo>
                    <a:pt x="8" y="33"/>
                  </a:lnTo>
                  <a:lnTo>
                    <a:pt x="11" y="32"/>
                  </a:lnTo>
                  <a:lnTo>
                    <a:pt x="14" y="33"/>
                  </a:lnTo>
                  <a:lnTo>
                    <a:pt x="15" y="33"/>
                  </a:lnTo>
                  <a:lnTo>
                    <a:pt x="15" y="30"/>
                  </a:lnTo>
                  <a:lnTo>
                    <a:pt x="14" y="29"/>
                  </a:lnTo>
                  <a:lnTo>
                    <a:pt x="12" y="26"/>
                  </a:lnTo>
                  <a:lnTo>
                    <a:pt x="11" y="27"/>
                  </a:lnTo>
                  <a:lnTo>
                    <a:pt x="9" y="29"/>
                  </a:lnTo>
                  <a:lnTo>
                    <a:pt x="5" y="29"/>
                  </a:lnTo>
                  <a:lnTo>
                    <a:pt x="6" y="27"/>
                  </a:lnTo>
                  <a:lnTo>
                    <a:pt x="6" y="26"/>
                  </a:lnTo>
                  <a:lnTo>
                    <a:pt x="3" y="24"/>
                  </a:lnTo>
                  <a:lnTo>
                    <a:pt x="2" y="23"/>
                  </a:lnTo>
                  <a:lnTo>
                    <a:pt x="2" y="21"/>
                  </a:lnTo>
                  <a:lnTo>
                    <a:pt x="2" y="20"/>
                  </a:lnTo>
                  <a:lnTo>
                    <a:pt x="0" y="21"/>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413" name="Freeform 409"/>
            <p:cNvSpPr>
              <a:spLocks/>
            </p:cNvSpPr>
            <p:nvPr/>
          </p:nvSpPr>
          <p:spPr bwMode="auto">
            <a:xfrm>
              <a:off x="1498" y="3757"/>
              <a:ext cx="5" cy="8"/>
            </a:xfrm>
            <a:custGeom>
              <a:avLst/>
              <a:gdLst>
                <a:gd name="T0" fmla="*/ 3 w 5"/>
                <a:gd name="T1" fmla="*/ 0 h 8"/>
                <a:gd name="T2" fmla="*/ 5 w 5"/>
                <a:gd name="T3" fmla="*/ 0 h 8"/>
                <a:gd name="T4" fmla="*/ 3 w 5"/>
                <a:gd name="T5" fmla="*/ 5 h 8"/>
                <a:gd name="T6" fmla="*/ 2 w 5"/>
                <a:gd name="T7" fmla="*/ 8 h 8"/>
                <a:gd name="T8" fmla="*/ 0 w 5"/>
                <a:gd name="T9" fmla="*/ 6 h 8"/>
                <a:gd name="T10" fmla="*/ 2 w 5"/>
                <a:gd name="T11" fmla="*/ 5 h 8"/>
                <a:gd name="T12" fmla="*/ 2 w 5"/>
                <a:gd name="T13" fmla="*/ 3 h 8"/>
                <a:gd name="T14" fmla="*/ 2 w 5"/>
                <a:gd name="T15" fmla="*/ 5 h 8"/>
                <a:gd name="T16" fmla="*/ 0 w 5"/>
                <a:gd name="T17" fmla="*/ 5 h 8"/>
                <a:gd name="T18" fmla="*/ 0 w 5"/>
                <a:gd name="T19" fmla="*/ 3 h 8"/>
                <a:gd name="T20" fmla="*/ 0 w 5"/>
                <a:gd name="T21" fmla="*/ 2 h 8"/>
                <a:gd name="T22" fmla="*/ 3 w 5"/>
                <a:gd name="T23" fmla="*/ 0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
                <a:gd name="T37" fmla="*/ 0 h 8"/>
                <a:gd name="T38" fmla="*/ 5 w 5"/>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 h="8">
                  <a:moveTo>
                    <a:pt x="3" y="0"/>
                  </a:moveTo>
                  <a:lnTo>
                    <a:pt x="5" y="0"/>
                  </a:lnTo>
                  <a:lnTo>
                    <a:pt x="3" y="5"/>
                  </a:lnTo>
                  <a:lnTo>
                    <a:pt x="2" y="8"/>
                  </a:lnTo>
                  <a:lnTo>
                    <a:pt x="0" y="6"/>
                  </a:lnTo>
                  <a:lnTo>
                    <a:pt x="2" y="5"/>
                  </a:lnTo>
                  <a:lnTo>
                    <a:pt x="2" y="3"/>
                  </a:lnTo>
                  <a:lnTo>
                    <a:pt x="2" y="5"/>
                  </a:lnTo>
                  <a:lnTo>
                    <a:pt x="0" y="5"/>
                  </a:lnTo>
                  <a:lnTo>
                    <a:pt x="0" y="3"/>
                  </a:lnTo>
                  <a:lnTo>
                    <a:pt x="0"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414" name="Freeform 410"/>
            <p:cNvSpPr>
              <a:spLocks/>
            </p:cNvSpPr>
            <p:nvPr/>
          </p:nvSpPr>
          <p:spPr bwMode="auto">
            <a:xfrm>
              <a:off x="1486" y="3766"/>
              <a:ext cx="26" cy="17"/>
            </a:xfrm>
            <a:custGeom>
              <a:avLst/>
              <a:gdLst>
                <a:gd name="T0" fmla="*/ 0 w 26"/>
                <a:gd name="T1" fmla="*/ 0 h 17"/>
                <a:gd name="T2" fmla="*/ 3 w 26"/>
                <a:gd name="T3" fmla="*/ 3 h 17"/>
                <a:gd name="T4" fmla="*/ 18 w 26"/>
                <a:gd name="T5" fmla="*/ 11 h 17"/>
                <a:gd name="T6" fmla="*/ 20 w 26"/>
                <a:gd name="T7" fmla="*/ 14 h 17"/>
                <a:gd name="T8" fmla="*/ 21 w 26"/>
                <a:gd name="T9" fmla="*/ 12 h 17"/>
                <a:gd name="T10" fmla="*/ 23 w 26"/>
                <a:gd name="T11" fmla="*/ 14 h 17"/>
                <a:gd name="T12" fmla="*/ 26 w 26"/>
                <a:gd name="T13" fmla="*/ 15 h 17"/>
                <a:gd name="T14" fmla="*/ 26 w 26"/>
                <a:gd name="T15" fmla="*/ 17 h 17"/>
                <a:gd name="T16" fmla="*/ 23 w 26"/>
                <a:gd name="T17" fmla="*/ 17 h 17"/>
                <a:gd name="T18" fmla="*/ 20 w 26"/>
                <a:gd name="T19" fmla="*/ 15 h 17"/>
                <a:gd name="T20" fmla="*/ 18 w 26"/>
                <a:gd name="T21" fmla="*/ 14 h 17"/>
                <a:gd name="T22" fmla="*/ 14 w 26"/>
                <a:gd name="T23" fmla="*/ 9 h 17"/>
                <a:gd name="T24" fmla="*/ 14 w 26"/>
                <a:gd name="T25" fmla="*/ 11 h 17"/>
                <a:gd name="T26" fmla="*/ 14 w 26"/>
                <a:gd name="T27" fmla="*/ 12 h 17"/>
                <a:gd name="T28" fmla="*/ 3 w 26"/>
                <a:gd name="T29" fmla="*/ 6 h 17"/>
                <a:gd name="T30" fmla="*/ 0 w 26"/>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6"/>
                <a:gd name="T49" fmla="*/ 0 h 17"/>
                <a:gd name="T50" fmla="*/ 26 w 26"/>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6" h="17">
                  <a:moveTo>
                    <a:pt x="0" y="0"/>
                  </a:moveTo>
                  <a:lnTo>
                    <a:pt x="3" y="3"/>
                  </a:lnTo>
                  <a:lnTo>
                    <a:pt x="18" y="11"/>
                  </a:lnTo>
                  <a:lnTo>
                    <a:pt x="20" y="14"/>
                  </a:lnTo>
                  <a:lnTo>
                    <a:pt x="21" y="12"/>
                  </a:lnTo>
                  <a:lnTo>
                    <a:pt x="23" y="14"/>
                  </a:lnTo>
                  <a:lnTo>
                    <a:pt x="26" y="15"/>
                  </a:lnTo>
                  <a:lnTo>
                    <a:pt x="26" y="17"/>
                  </a:lnTo>
                  <a:lnTo>
                    <a:pt x="23" y="17"/>
                  </a:lnTo>
                  <a:lnTo>
                    <a:pt x="20" y="15"/>
                  </a:lnTo>
                  <a:lnTo>
                    <a:pt x="18" y="14"/>
                  </a:lnTo>
                  <a:lnTo>
                    <a:pt x="14" y="9"/>
                  </a:lnTo>
                  <a:lnTo>
                    <a:pt x="14" y="11"/>
                  </a:lnTo>
                  <a:lnTo>
                    <a:pt x="14" y="12"/>
                  </a:lnTo>
                  <a:lnTo>
                    <a:pt x="3"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15" name="Freeform 411"/>
            <p:cNvSpPr>
              <a:spLocks/>
            </p:cNvSpPr>
            <p:nvPr/>
          </p:nvSpPr>
          <p:spPr bwMode="auto">
            <a:xfrm>
              <a:off x="1485" y="3738"/>
              <a:ext cx="3" cy="10"/>
            </a:xfrm>
            <a:custGeom>
              <a:avLst/>
              <a:gdLst>
                <a:gd name="T0" fmla="*/ 1 w 3"/>
                <a:gd name="T1" fmla="*/ 0 h 10"/>
                <a:gd name="T2" fmla="*/ 3 w 3"/>
                <a:gd name="T3" fmla="*/ 1 h 10"/>
                <a:gd name="T4" fmla="*/ 3 w 3"/>
                <a:gd name="T5" fmla="*/ 7 h 10"/>
                <a:gd name="T6" fmla="*/ 1 w 3"/>
                <a:gd name="T7" fmla="*/ 9 h 10"/>
                <a:gd name="T8" fmla="*/ 0 w 3"/>
                <a:gd name="T9" fmla="*/ 10 h 10"/>
                <a:gd name="T10" fmla="*/ 0 w 3"/>
                <a:gd name="T11" fmla="*/ 9 h 10"/>
                <a:gd name="T12" fmla="*/ 0 w 3"/>
                <a:gd name="T13" fmla="*/ 4 h 10"/>
                <a:gd name="T14" fmla="*/ 1 w 3"/>
                <a:gd name="T15" fmla="*/ 3 h 10"/>
                <a:gd name="T16" fmla="*/ 0 w 3"/>
                <a:gd name="T17" fmla="*/ 0 h 10"/>
                <a:gd name="T18" fmla="*/ 1 w 3"/>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
                <a:gd name="T31" fmla="*/ 0 h 10"/>
                <a:gd name="T32" fmla="*/ 3 w 3"/>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 h="10">
                  <a:moveTo>
                    <a:pt x="1" y="0"/>
                  </a:moveTo>
                  <a:lnTo>
                    <a:pt x="3" y="1"/>
                  </a:lnTo>
                  <a:lnTo>
                    <a:pt x="3" y="7"/>
                  </a:lnTo>
                  <a:lnTo>
                    <a:pt x="1" y="9"/>
                  </a:lnTo>
                  <a:lnTo>
                    <a:pt x="0" y="10"/>
                  </a:lnTo>
                  <a:lnTo>
                    <a:pt x="0" y="9"/>
                  </a:lnTo>
                  <a:lnTo>
                    <a:pt x="0" y="4"/>
                  </a:lnTo>
                  <a:lnTo>
                    <a:pt x="1" y="3"/>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416" name="Freeform 412"/>
            <p:cNvSpPr>
              <a:spLocks/>
            </p:cNvSpPr>
            <p:nvPr/>
          </p:nvSpPr>
          <p:spPr bwMode="auto">
            <a:xfrm>
              <a:off x="1503" y="3783"/>
              <a:ext cx="24" cy="22"/>
            </a:xfrm>
            <a:custGeom>
              <a:avLst/>
              <a:gdLst>
                <a:gd name="T0" fmla="*/ 0 w 24"/>
                <a:gd name="T1" fmla="*/ 0 h 22"/>
                <a:gd name="T2" fmla="*/ 1 w 24"/>
                <a:gd name="T3" fmla="*/ 0 h 22"/>
                <a:gd name="T4" fmla="*/ 3 w 24"/>
                <a:gd name="T5" fmla="*/ 0 h 22"/>
                <a:gd name="T6" fmla="*/ 4 w 24"/>
                <a:gd name="T7" fmla="*/ 3 h 22"/>
                <a:gd name="T8" fmla="*/ 7 w 24"/>
                <a:gd name="T9" fmla="*/ 3 h 22"/>
                <a:gd name="T10" fmla="*/ 9 w 24"/>
                <a:gd name="T11" fmla="*/ 4 h 22"/>
                <a:gd name="T12" fmla="*/ 9 w 24"/>
                <a:gd name="T13" fmla="*/ 1 h 22"/>
                <a:gd name="T14" fmla="*/ 10 w 24"/>
                <a:gd name="T15" fmla="*/ 1 h 22"/>
                <a:gd name="T16" fmla="*/ 12 w 24"/>
                <a:gd name="T17" fmla="*/ 1 h 22"/>
                <a:gd name="T18" fmla="*/ 13 w 24"/>
                <a:gd name="T19" fmla="*/ 4 h 22"/>
                <a:gd name="T20" fmla="*/ 13 w 24"/>
                <a:gd name="T21" fmla="*/ 3 h 22"/>
                <a:gd name="T22" fmla="*/ 16 w 24"/>
                <a:gd name="T23" fmla="*/ 7 h 22"/>
                <a:gd name="T24" fmla="*/ 18 w 24"/>
                <a:gd name="T25" fmla="*/ 6 h 22"/>
                <a:gd name="T26" fmla="*/ 19 w 24"/>
                <a:gd name="T27" fmla="*/ 6 h 22"/>
                <a:gd name="T28" fmla="*/ 21 w 24"/>
                <a:gd name="T29" fmla="*/ 7 h 22"/>
                <a:gd name="T30" fmla="*/ 21 w 24"/>
                <a:gd name="T31" fmla="*/ 9 h 22"/>
                <a:gd name="T32" fmla="*/ 24 w 24"/>
                <a:gd name="T33" fmla="*/ 10 h 22"/>
                <a:gd name="T34" fmla="*/ 24 w 24"/>
                <a:gd name="T35" fmla="*/ 12 h 22"/>
                <a:gd name="T36" fmla="*/ 24 w 24"/>
                <a:gd name="T37" fmla="*/ 13 h 22"/>
                <a:gd name="T38" fmla="*/ 22 w 24"/>
                <a:gd name="T39" fmla="*/ 13 h 22"/>
                <a:gd name="T40" fmla="*/ 21 w 24"/>
                <a:gd name="T41" fmla="*/ 18 h 22"/>
                <a:gd name="T42" fmla="*/ 21 w 24"/>
                <a:gd name="T43" fmla="*/ 19 h 22"/>
                <a:gd name="T44" fmla="*/ 18 w 24"/>
                <a:gd name="T45" fmla="*/ 19 h 22"/>
                <a:gd name="T46" fmla="*/ 18 w 24"/>
                <a:gd name="T47" fmla="*/ 18 h 22"/>
                <a:gd name="T48" fmla="*/ 16 w 24"/>
                <a:gd name="T49" fmla="*/ 19 h 22"/>
                <a:gd name="T50" fmla="*/ 18 w 24"/>
                <a:gd name="T51" fmla="*/ 21 h 22"/>
                <a:gd name="T52" fmla="*/ 16 w 24"/>
                <a:gd name="T53" fmla="*/ 22 h 22"/>
                <a:gd name="T54" fmla="*/ 13 w 24"/>
                <a:gd name="T55" fmla="*/ 21 h 22"/>
                <a:gd name="T56" fmla="*/ 12 w 24"/>
                <a:gd name="T57" fmla="*/ 21 h 22"/>
                <a:gd name="T58" fmla="*/ 13 w 24"/>
                <a:gd name="T59" fmla="*/ 19 h 22"/>
                <a:gd name="T60" fmla="*/ 7 w 24"/>
                <a:gd name="T61" fmla="*/ 18 h 22"/>
                <a:gd name="T62" fmla="*/ 6 w 24"/>
                <a:gd name="T63" fmla="*/ 16 h 22"/>
                <a:gd name="T64" fmla="*/ 6 w 24"/>
                <a:gd name="T65" fmla="*/ 12 h 22"/>
                <a:gd name="T66" fmla="*/ 3 w 24"/>
                <a:gd name="T67" fmla="*/ 10 h 22"/>
                <a:gd name="T68" fmla="*/ 1 w 24"/>
                <a:gd name="T69" fmla="*/ 6 h 22"/>
                <a:gd name="T70" fmla="*/ 0 w 24"/>
                <a:gd name="T71" fmla="*/ 3 h 22"/>
                <a:gd name="T72" fmla="*/ 0 w 24"/>
                <a:gd name="T73" fmla="*/ 1 h 22"/>
                <a:gd name="T74" fmla="*/ 0 w 24"/>
                <a:gd name="T75" fmla="*/ 0 h 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4"/>
                <a:gd name="T115" fmla="*/ 0 h 22"/>
                <a:gd name="T116" fmla="*/ 24 w 24"/>
                <a:gd name="T117" fmla="*/ 22 h 2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4" h="22">
                  <a:moveTo>
                    <a:pt x="0" y="0"/>
                  </a:moveTo>
                  <a:lnTo>
                    <a:pt x="1" y="0"/>
                  </a:lnTo>
                  <a:lnTo>
                    <a:pt x="3" y="0"/>
                  </a:lnTo>
                  <a:lnTo>
                    <a:pt x="4" y="3"/>
                  </a:lnTo>
                  <a:lnTo>
                    <a:pt x="7" y="3"/>
                  </a:lnTo>
                  <a:lnTo>
                    <a:pt x="9" y="4"/>
                  </a:lnTo>
                  <a:lnTo>
                    <a:pt x="9" y="1"/>
                  </a:lnTo>
                  <a:lnTo>
                    <a:pt x="10" y="1"/>
                  </a:lnTo>
                  <a:lnTo>
                    <a:pt x="12" y="1"/>
                  </a:lnTo>
                  <a:lnTo>
                    <a:pt x="13" y="4"/>
                  </a:lnTo>
                  <a:lnTo>
                    <a:pt x="13" y="3"/>
                  </a:lnTo>
                  <a:lnTo>
                    <a:pt x="16" y="7"/>
                  </a:lnTo>
                  <a:lnTo>
                    <a:pt x="18" y="6"/>
                  </a:lnTo>
                  <a:lnTo>
                    <a:pt x="19" y="6"/>
                  </a:lnTo>
                  <a:lnTo>
                    <a:pt x="21" y="7"/>
                  </a:lnTo>
                  <a:lnTo>
                    <a:pt x="21" y="9"/>
                  </a:lnTo>
                  <a:lnTo>
                    <a:pt x="24" y="10"/>
                  </a:lnTo>
                  <a:lnTo>
                    <a:pt x="24" y="12"/>
                  </a:lnTo>
                  <a:lnTo>
                    <a:pt x="24" y="13"/>
                  </a:lnTo>
                  <a:lnTo>
                    <a:pt x="22" y="13"/>
                  </a:lnTo>
                  <a:lnTo>
                    <a:pt x="21" y="18"/>
                  </a:lnTo>
                  <a:lnTo>
                    <a:pt x="21" y="19"/>
                  </a:lnTo>
                  <a:lnTo>
                    <a:pt x="18" y="19"/>
                  </a:lnTo>
                  <a:lnTo>
                    <a:pt x="18" y="18"/>
                  </a:lnTo>
                  <a:lnTo>
                    <a:pt x="16" y="19"/>
                  </a:lnTo>
                  <a:lnTo>
                    <a:pt x="18" y="21"/>
                  </a:lnTo>
                  <a:lnTo>
                    <a:pt x="16" y="22"/>
                  </a:lnTo>
                  <a:lnTo>
                    <a:pt x="13" y="21"/>
                  </a:lnTo>
                  <a:lnTo>
                    <a:pt x="12" y="21"/>
                  </a:lnTo>
                  <a:lnTo>
                    <a:pt x="13" y="19"/>
                  </a:lnTo>
                  <a:lnTo>
                    <a:pt x="7" y="18"/>
                  </a:lnTo>
                  <a:lnTo>
                    <a:pt x="6" y="16"/>
                  </a:lnTo>
                  <a:lnTo>
                    <a:pt x="6" y="12"/>
                  </a:lnTo>
                  <a:lnTo>
                    <a:pt x="3" y="10"/>
                  </a:lnTo>
                  <a:lnTo>
                    <a:pt x="1" y="6"/>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17" name="Freeform 413"/>
            <p:cNvSpPr>
              <a:spLocks/>
            </p:cNvSpPr>
            <p:nvPr/>
          </p:nvSpPr>
          <p:spPr bwMode="auto">
            <a:xfrm>
              <a:off x="1527" y="3796"/>
              <a:ext cx="21" cy="15"/>
            </a:xfrm>
            <a:custGeom>
              <a:avLst/>
              <a:gdLst>
                <a:gd name="T0" fmla="*/ 6 w 21"/>
                <a:gd name="T1" fmla="*/ 0 h 15"/>
                <a:gd name="T2" fmla="*/ 7 w 21"/>
                <a:gd name="T3" fmla="*/ 2 h 15"/>
                <a:gd name="T4" fmla="*/ 9 w 21"/>
                <a:gd name="T5" fmla="*/ 2 h 15"/>
                <a:gd name="T6" fmla="*/ 9 w 21"/>
                <a:gd name="T7" fmla="*/ 5 h 15"/>
                <a:gd name="T8" fmla="*/ 9 w 21"/>
                <a:gd name="T9" fmla="*/ 6 h 15"/>
                <a:gd name="T10" fmla="*/ 9 w 21"/>
                <a:gd name="T11" fmla="*/ 8 h 15"/>
                <a:gd name="T12" fmla="*/ 10 w 21"/>
                <a:gd name="T13" fmla="*/ 5 h 15"/>
                <a:gd name="T14" fmla="*/ 13 w 21"/>
                <a:gd name="T15" fmla="*/ 5 h 15"/>
                <a:gd name="T16" fmla="*/ 13 w 21"/>
                <a:gd name="T17" fmla="*/ 6 h 15"/>
                <a:gd name="T18" fmla="*/ 15 w 21"/>
                <a:gd name="T19" fmla="*/ 5 h 15"/>
                <a:gd name="T20" fmla="*/ 16 w 21"/>
                <a:gd name="T21" fmla="*/ 11 h 15"/>
                <a:gd name="T22" fmla="*/ 18 w 21"/>
                <a:gd name="T23" fmla="*/ 9 h 15"/>
                <a:gd name="T24" fmla="*/ 19 w 21"/>
                <a:gd name="T25" fmla="*/ 9 h 15"/>
                <a:gd name="T26" fmla="*/ 19 w 21"/>
                <a:gd name="T27" fmla="*/ 11 h 15"/>
                <a:gd name="T28" fmla="*/ 21 w 21"/>
                <a:gd name="T29" fmla="*/ 12 h 15"/>
                <a:gd name="T30" fmla="*/ 19 w 21"/>
                <a:gd name="T31" fmla="*/ 15 h 15"/>
                <a:gd name="T32" fmla="*/ 16 w 21"/>
                <a:gd name="T33" fmla="*/ 15 h 15"/>
                <a:gd name="T34" fmla="*/ 15 w 21"/>
                <a:gd name="T35" fmla="*/ 12 h 15"/>
                <a:gd name="T36" fmla="*/ 9 w 21"/>
                <a:gd name="T37" fmla="*/ 11 h 15"/>
                <a:gd name="T38" fmla="*/ 9 w 21"/>
                <a:gd name="T39" fmla="*/ 12 h 15"/>
                <a:gd name="T40" fmla="*/ 9 w 21"/>
                <a:gd name="T41" fmla="*/ 14 h 15"/>
                <a:gd name="T42" fmla="*/ 6 w 21"/>
                <a:gd name="T43" fmla="*/ 12 h 15"/>
                <a:gd name="T44" fmla="*/ 6 w 21"/>
                <a:gd name="T45" fmla="*/ 11 h 15"/>
                <a:gd name="T46" fmla="*/ 4 w 21"/>
                <a:gd name="T47" fmla="*/ 9 h 15"/>
                <a:gd name="T48" fmla="*/ 1 w 21"/>
                <a:gd name="T49" fmla="*/ 9 h 15"/>
                <a:gd name="T50" fmla="*/ 0 w 21"/>
                <a:gd name="T51" fmla="*/ 3 h 15"/>
                <a:gd name="T52" fmla="*/ 1 w 21"/>
                <a:gd name="T53" fmla="*/ 3 h 15"/>
                <a:gd name="T54" fmla="*/ 4 w 21"/>
                <a:gd name="T55" fmla="*/ 2 h 15"/>
                <a:gd name="T56" fmla="*/ 4 w 21"/>
                <a:gd name="T57" fmla="*/ 0 h 15"/>
                <a:gd name="T58" fmla="*/ 6 w 21"/>
                <a:gd name="T59" fmla="*/ 0 h 1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1"/>
                <a:gd name="T91" fmla="*/ 0 h 15"/>
                <a:gd name="T92" fmla="*/ 21 w 21"/>
                <a:gd name="T93" fmla="*/ 15 h 1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1" h="15">
                  <a:moveTo>
                    <a:pt x="6" y="0"/>
                  </a:moveTo>
                  <a:lnTo>
                    <a:pt x="7" y="2"/>
                  </a:lnTo>
                  <a:lnTo>
                    <a:pt x="9" y="2"/>
                  </a:lnTo>
                  <a:lnTo>
                    <a:pt x="9" y="5"/>
                  </a:lnTo>
                  <a:lnTo>
                    <a:pt x="9" y="6"/>
                  </a:lnTo>
                  <a:lnTo>
                    <a:pt x="9" y="8"/>
                  </a:lnTo>
                  <a:lnTo>
                    <a:pt x="10" y="5"/>
                  </a:lnTo>
                  <a:lnTo>
                    <a:pt x="13" y="5"/>
                  </a:lnTo>
                  <a:lnTo>
                    <a:pt x="13" y="6"/>
                  </a:lnTo>
                  <a:lnTo>
                    <a:pt x="15" y="5"/>
                  </a:lnTo>
                  <a:lnTo>
                    <a:pt x="16" y="11"/>
                  </a:lnTo>
                  <a:lnTo>
                    <a:pt x="18" y="9"/>
                  </a:lnTo>
                  <a:lnTo>
                    <a:pt x="19" y="9"/>
                  </a:lnTo>
                  <a:lnTo>
                    <a:pt x="19" y="11"/>
                  </a:lnTo>
                  <a:lnTo>
                    <a:pt x="21" y="12"/>
                  </a:lnTo>
                  <a:lnTo>
                    <a:pt x="19" y="15"/>
                  </a:lnTo>
                  <a:lnTo>
                    <a:pt x="16" y="15"/>
                  </a:lnTo>
                  <a:lnTo>
                    <a:pt x="15" y="12"/>
                  </a:lnTo>
                  <a:lnTo>
                    <a:pt x="9" y="11"/>
                  </a:lnTo>
                  <a:lnTo>
                    <a:pt x="9" y="12"/>
                  </a:lnTo>
                  <a:lnTo>
                    <a:pt x="9" y="14"/>
                  </a:lnTo>
                  <a:lnTo>
                    <a:pt x="6" y="12"/>
                  </a:lnTo>
                  <a:lnTo>
                    <a:pt x="6" y="11"/>
                  </a:lnTo>
                  <a:lnTo>
                    <a:pt x="4" y="9"/>
                  </a:lnTo>
                  <a:lnTo>
                    <a:pt x="1" y="9"/>
                  </a:lnTo>
                  <a:lnTo>
                    <a:pt x="0" y="3"/>
                  </a:lnTo>
                  <a:lnTo>
                    <a:pt x="1" y="3"/>
                  </a:lnTo>
                  <a:lnTo>
                    <a:pt x="4" y="2"/>
                  </a:lnTo>
                  <a:lnTo>
                    <a:pt x="4"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418" name="Freeform 414"/>
            <p:cNvSpPr>
              <a:spLocks/>
            </p:cNvSpPr>
            <p:nvPr/>
          </p:nvSpPr>
          <p:spPr bwMode="auto">
            <a:xfrm>
              <a:off x="1549" y="3789"/>
              <a:ext cx="9" cy="19"/>
            </a:xfrm>
            <a:custGeom>
              <a:avLst/>
              <a:gdLst>
                <a:gd name="T0" fmla="*/ 6 w 9"/>
                <a:gd name="T1" fmla="*/ 0 h 19"/>
                <a:gd name="T2" fmla="*/ 6 w 9"/>
                <a:gd name="T3" fmla="*/ 1 h 19"/>
                <a:gd name="T4" fmla="*/ 9 w 9"/>
                <a:gd name="T5" fmla="*/ 15 h 19"/>
                <a:gd name="T6" fmla="*/ 8 w 9"/>
                <a:gd name="T7" fmla="*/ 13 h 19"/>
                <a:gd name="T8" fmla="*/ 5 w 9"/>
                <a:gd name="T9" fmla="*/ 12 h 19"/>
                <a:gd name="T10" fmla="*/ 5 w 9"/>
                <a:gd name="T11" fmla="*/ 13 h 19"/>
                <a:gd name="T12" fmla="*/ 5 w 9"/>
                <a:gd name="T13" fmla="*/ 16 h 19"/>
                <a:gd name="T14" fmla="*/ 6 w 9"/>
                <a:gd name="T15" fmla="*/ 18 h 19"/>
                <a:gd name="T16" fmla="*/ 9 w 9"/>
                <a:gd name="T17" fmla="*/ 18 h 19"/>
                <a:gd name="T18" fmla="*/ 9 w 9"/>
                <a:gd name="T19" fmla="*/ 19 h 19"/>
                <a:gd name="T20" fmla="*/ 8 w 9"/>
                <a:gd name="T21" fmla="*/ 19 h 19"/>
                <a:gd name="T22" fmla="*/ 6 w 9"/>
                <a:gd name="T23" fmla="*/ 19 h 19"/>
                <a:gd name="T24" fmla="*/ 2 w 9"/>
                <a:gd name="T25" fmla="*/ 13 h 19"/>
                <a:gd name="T26" fmla="*/ 0 w 9"/>
                <a:gd name="T27" fmla="*/ 9 h 19"/>
                <a:gd name="T28" fmla="*/ 2 w 9"/>
                <a:gd name="T29" fmla="*/ 9 h 19"/>
                <a:gd name="T30" fmla="*/ 5 w 9"/>
                <a:gd name="T31" fmla="*/ 7 h 19"/>
                <a:gd name="T32" fmla="*/ 5 w 9"/>
                <a:gd name="T33" fmla="*/ 6 h 19"/>
                <a:gd name="T34" fmla="*/ 3 w 9"/>
                <a:gd name="T35" fmla="*/ 4 h 19"/>
                <a:gd name="T36" fmla="*/ 6 w 9"/>
                <a:gd name="T37" fmla="*/ 0 h 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
                <a:gd name="T58" fmla="*/ 0 h 19"/>
                <a:gd name="T59" fmla="*/ 9 w 9"/>
                <a:gd name="T60" fmla="*/ 19 h 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 h="19">
                  <a:moveTo>
                    <a:pt x="6" y="0"/>
                  </a:moveTo>
                  <a:lnTo>
                    <a:pt x="6" y="1"/>
                  </a:lnTo>
                  <a:lnTo>
                    <a:pt x="9" y="15"/>
                  </a:lnTo>
                  <a:lnTo>
                    <a:pt x="8" y="13"/>
                  </a:lnTo>
                  <a:lnTo>
                    <a:pt x="5" y="12"/>
                  </a:lnTo>
                  <a:lnTo>
                    <a:pt x="5" y="13"/>
                  </a:lnTo>
                  <a:lnTo>
                    <a:pt x="5" y="16"/>
                  </a:lnTo>
                  <a:lnTo>
                    <a:pt x="6" y="18"/>
                  </a:lnTo>
                  <a:lnTo>
                    <a:pt x="9" y="18"/>
                  </a:lnTo>
                  <a:lnTo>
                    <a:pt x="9" y="19"/>
                  </a:lnTo>
                  <a:lnTo>
                    <a:pt x="8" y="19"/>
                  </a:lnTo>
                  <a:lnTo>
                    <a:pt x="6" y="19"/>
                  </a:lnTo>
                  <a:lnTo>
                    <a:pt x="2" y="13"/>
                  </a:lnTo>
                  <a:lnTo>
                    <a:pt x="0" y="9"/>
                  </a:lnTo>
                  <a:lnTo>
                    <a:pt x="2" y="9"/>
                  </a:lnTo>
                  <a:lnTo>
                    <a:pt x="5" y="7"/>
                  </a:lnTo>
                  <a:lnTo>
                    <a:pt x="5" y="6"/>
                  </a:lnTo>
                  <a:lnTo>
                    <a:pt x="3" y="4"/>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419" name="Freeform 415"/>
            <p:cNvSpPr>
              <a:spLocks/>
            </p:cNvSpPr>
            <p:nvPr/>
          </p:nvSpPr>
          <p:spPr bwMode="auto">
            <a:xfrm>
              <a:off x="1548" y="3829"/>
              <a:ext cx="4" cy="5"/>
            </a:xfrm>
            <a:custGeom>
              <a:avLst/>
              <a:gdLst>
                <a:gd name="T0" fmla="*/ 0 w 4"/>
                <a:gd name="T1" fmla="*/ 3 h 5"/>
                <a:gd name="T2" fmla="*/ 0 w 4"/>
                <a:gd name="T3" fmla="*/ 2 h 5"/>
                <a:gd name="T4" fmla="*/ 1 w 4"/>
                <a:gd name="T5" fmla="*/ 0 h 5"/>
                <a:gd name="T6" fmla="*/ 3 w 4"/>
                <a:gd name="T7" fmla="*/ 0 h 5"/>
                <a:gd name="T8" fmla="*/ 4 w 4"/>
                <a:gd name="T9" fmla="*/ 3 h 5"/>
                <a:gd name="T10" fmla="*/ 4 w 4"/>
                <a:gd name="T11" fmla="*/ 5 h 5"/>
                <a:gd name="T12" fmla="*/ 3 w 4"/>
                <a:gd name="T13" fmla="*/ 5 h 5"/>
                <a:gd name="T14" fmla="*/ 1 w 4"/>
                <a:gd name="T15" fmla="*/ 5 h 5"/>
                <a:gd name="T16" fmla="*/ 0 w 4"/>
                <a:gd name="T17" fmla="*/ 3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0" y="3"/>
                  </a:moveTo>
                  <a:lnTo>
                    <a:pt x="0" y="2"/>
                  </a:lnTo>
                  <a:lnTo>
                    <a:pt x="1" y="0"/>
                  </a:lnTo>
                  <a:lnTo>
                    <a:pt x="3" y="0"/>
                  </a:lnTo>
                  <a:lnTo>
                    <a:pt x="4" y="3"/>
                  </a:lnTo>
                  <a:lnTo>
                    <a:pt x="4" y="5"/>
                  </a:lnTo>
                  <a:lnTo>
                    <a:pt x="3" y="5"/>
                  </a:lnTo>
                  <a:lnTo>
                    <a:pt x="1" y="5"/>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420" name="Freeform 416"/>
            <p:cNvSpPr>
              <a:spLocks/>
            </p:cNvSpPr>
            <p:nvPr/>
          </p:nvSpPr>
          <p:spPr bwMode="auto">
            <a:xfrm>
              <a:off x="1554" y="3832"/>
              <a:ext cx="4" cy="5"/>
            </a:xfrm>
            <a:custGeom>
              <a:avLst/>
              <a:gdLst>
                <a:gd name="T0" fmla="*/ 4 w 4"/>
                <a:gd name="T1" fmla="*/ 5 h 5"/>
                <a:gd name="T2" fmla="*/ 3 w 4"/>
                <a:gd name="T3" fmla="*/ 5 h 5"/>
                <a:gd name="T4" fmla="*/ 1 w 4"/>
                <a:gd name="T5" fmla="*/ 3 h 5"/>
                <a:gd name="T6" fmla="*/ 0 w 4"/>
                <a:gd name="T7" fmla="*/ 2 h 5"/>
                <a:gd name="T8" fmla="*/ 0 w 4"/>
                <a:gd name="T9" fmla="*/ 0 h 5"/>
                <a:gd name="T10" fmla="*/ 3 w 4"/>
                <a:gd name="T11" fmla="*/ 2 h 5"/>
                <a:gd name="T12" fmla="*/ 4 w 4"/>
                <a:gd name="T13" fmla="*/ 2 h 5"/>
                <a:gd name="T14" fmla="*/ 4 w 4"/>
                <a:gd name="T15" fmla="*/ 3 h 5"/>
                <a:gd name="T16" fmla="*/ 4 w 4"/>
                <a:gd name="T17" fmla="*/ 5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4" y="5"/>
                  </a:moveTo>
                  <a:lnTo>
                    <a:pt x="3" y="5"/>
                  </a:lnTo>
                  <a:lnTo>
                    <a:pt x="1" y="3"/>
                  </a:lnTo>
                  <a:lnTo>
                    <a:pt x="0" y="2"/>
                  </a:lnTo>
                  <a:lnTo>
                    <a:pt x="0" y="0"/>
                  </a:lnTo>
                  <a:lnTo>
                    <a:pt x="3" y="2"/>
                  </a:lnTo>
                  <a:lnTo>
                    <a:pt x="4" y="2"/>
                  </a:lnTo>
                  <a:lnTo>
                    <a:pt x="4" y="3"/>
                  </a:lnTo>
                  <a:lnTo>
                    <a:pt x="4" y="5"/>
                  </a:lnTo>
                  <a:close/>
                </a:path>
              </a:pathLst>
            </a:custGeom>
            <a:grpFill/>
            <a:ln w="1905">
              <a:noFill/>
              <a:round/>
              <a:headEnd/>
              <a:tailEnd/>
            </a:ln>
          </p:spPr>
          <p:txBody>
            <a:bodyPr/>
            <a:lstStyle/>
            <a:p>
              <a:endParaRPr lang="en-GB">
                <a:solidFill>
                  <a:srgbClr val="000000"/>
                </a:solidFill>
                <a:latin typeface="Arial"/>
              </a:endParaRPr>
            </a:p>
          </p:txBody>
        </p:sp>
        <p:sp>
          <p:nvSpPr>
            <p:cNvPr id="421" name="Freeform 417"/>
            <p:cNvSpPr>
              <a:spLocks/>
            </p:cNvSpPr>
            <p:nvPr/>
          </p:nvSpPr>
          <p:spPr bwMode="auto">
            <a:xfrm>
              <a:off x="1567" y="3826"/>
              <a:ext cx="11" cy="6"/>
            </a:xfrm>
            <a:custGeom>
              <a:avLst/>
              <a:gdLst>
                <a:gd name="T0" fmla="*/ 11 w 11"/>
                <a:gd name="T1" fmla="*/ 3 h 6"/>
                <a:gd name="T2" fmla="*/ 0 w 11"/>
                <a:gd name="T3" fmla="*/ 6 h 6"/>
                <a:gd name="T4" fmla="*/ 0 w 11"/>
                <a:gd name="T5" fmla="*/ 5 h 6"/>
                <a:gd name="T6" fmla="*/ 0 w 11"/>
                <a:gd name="T7" fmla="*/ 3 h 6"/>
                <a:gd name="T8" fmla="*/ 0 w 11"/>
                <a:gd name="T9" fmla="*/ 2 h 6"/>
                <a:gd name="T10" fmla="*/ 2 w 11"/>
                <a:gd name="T11" fmla="*/ 0 h 6"/>
                <a:gd name="T12" fmla="*/ 2 w 11"/>
                <a:gd name="T13" fmla="*/ 2 h 6"/>
                <a:gd name="T14" fmla="*/ 5 w 11"/>
                <a:gd name="T15" fmla="*/ 0 h 6"/>
                <a:gd name="T16" fmla="*/ 11 w 11"/>
                <a:gd name="T17" fmla="*/ 2 h 6"/>
                <a:gd name="T18" fmla="*/ 11 w 11"/>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6"/>
                <a:gd name="T32" fmla="*/ 11 w 11"/>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6">
                  <a:moveTo>
                    <a:pt x="11" y="3"/>
                  </a:moveTo>
                  <a:lnTo>
                    <a:pt x="0" y="6"/>
                  </a:lnTo>
                  <a:lnTo>
                    <a:pt x="0" y="5"/>
                  </a:lnTo>
                  <a:lnTo>
                    <a:pt x="0" y="3"/>
                  </a:lnTo>
                  <a:lnTo>
                    <a:pt x="0" y="2"/>
                  </a:lnTo>
                  <a:lnTo>
                    <a:pt x="2" y="0"/>
                  </a:lnTo>
                  <a:lnTo>
                    <a:pt x="2" y="2"/>
                  </a:lnTo>
                  <a:lnTo>
                    <a:pt x="5" y="0"/>
                  </a:lnTo>
                  <a:lnTo>
                    <a:pt x="11" y="2"/>
                  </a:lnTo>
                  <a:lnTo>
                    <a:pt x="11" y="3"/>
                  </a:lnTo>
                  <a:close/>
                </a:path>
              </a:pathLst>
            </a:custGeom>
            <a:grpFill/>
            <a:ln w="1905">
              <a:noFill/>
              <a:round/>
              <a:headEnd/>
              <a:tailEnd/>
            </a:ln>
          </p:spPr>
          <p:txBody>
            <a:bodyPr/>
            <a:lstStyle/>
            <a:p>
              <a:endParaRPr lang="en-GB">
                <a:solidFill>
                  <a:srgbClr val="000000"/>
                </a:solidFill>
                <a:latin typeface="Arial"/>
              </a:endParaRPr>
            </a:p>
          </p:txBody>
        </p:sp>
        <p:sp>
          <p:nvSpPr>
            <p:cNvPr id="422" name="Freeform 418"/>
            <p:cNvSpPr>
              <a:spLocks/>
            </p:cNvSpPr>
            <p:nvPr/>
          </p:nvSpPr>
          <p:spPr bwMode="auto">
            <a:xfrm>
              <a:off x="1564" y="3829"/>
              <a:ext cx="35" cy="21"/>
            </a:xfrm>
            <a:custGeom>
              <a:avLst/>
              <a:gdLst>
                <a:gd name="T0" fmla="*/ 2 w 35"/>
                <a:gd name="T1" fmla="*/ 5 h 21"/>
                <a:gd name="T2" fmla="*/ 24 w 35"/>
                <a:gd name="T3" fmla="*/ 0 h 21"/>
                <a:gd name="T4" fmla="*/ 26 w 35"/>
                <a:gd name="T5" fmla="*/ 0 h 21"/>
                <a:gd name="T6" fmla="*/ 29 w 35"/>
                <a:gd name="T7" fmla="*/ 2 h 21"/>
                <a:gd name="T8" fmla="*/ 29 w 35"/>
                <a:gd name="T9" fmla="*/ 3 h 21"/>
                <a:gd name="T10" fmla="*/ 26 w 35"/>
                <a:gd name="T11" fmla="*/ 5 h 21"/>
                <a:gd name="T12" fmla="*/ 24 w 35"/>
                <a:gd name="T13" fmla="*/ 5 h 21"/>
                <a:gd name="T14" fmla="*/ 20 w 35"/>
                <a:gd name="T15" fmla="*/ 3 h 21"/>
                <a:gd name="T16" fmla="*/ 18 w 35"/>
                <a:gd name="T17" fmla="*/ 3 h 21"/>
                <a:gd name="T18" fmla="*/ 23 w 35"/>
                <a:gd name="T19" fmla="*/ 6 h 21"/>
                <a:gd name="T20" fmla="*/ 29 w 35"/>
                <a:gd name="T21" fmla="*/ 6 h 21"/>
                <a:gd name="T22" fmla="*/ 30 w 35"/>
                <a:gd name="T23" fmla="*/ 8 h 21"/>
                <a:gd name="T24" fmla="*/ 30 w 35"/>
                <a:gd name="T25" fmla="*/ 9 h 21"/>
                <a:gd name="T26" fmla="*/ 32 w 35"/>
                <a:gd name="T27" fmla="*/ 9 h 21"/>
                <a:gd name="T28" fmla="*/ 26 w 35"/>
                <a:gd name="T29" fmla="*/ 9 h 21"/>
                <a:gd name="T30" fmla="*/ 26 w 35"/>
                <a:gd name="T31" fmla="*/ 11 h 21"/>
                <a:gd name="T32" fmla="*/ 30 w 35"/>
                <a:gd name="T33" fmla="*/ 12 h 21"/>
                <a:gd name="T34" fmla="*/ 32 w 35"/>
                <a:gd name="T35" fmla="*/ 14 h 21"/>
                <a:gd name="T36" fmla="*/ 33 w 35"/>
                <a:gd name="T37" fmla="*/ 15 h 21"/>
                <a:gd name="T38" fmla="*/ 35 w 35"/>
                <a:gd name="T39" fmla="*/ 18 h 21"/>
                <a:gd name="T40" fmla="*/ 35 w 35"/>
                <a:gd name="T41" fmla="*/ 20 h 21"/>
                <a:gd name="T42" fmla="*/ 35 w 35"/>
                <a:gd name="T43" fmla="*/ 21 h 21"/>
                <a:gd name="T44" fmla="*/ 33 w 35"/>
                <a:gd name="T45" fmla="*/ 20 h 21"/>
                <a:gd name="T46" fmla="*/ 32 w 35"/>
                <a:gd name="T47" fmla="*/ 18 h 21"/>
                <a:gd name="T48" fmla="*/ 32 w 35"/>
                <a:gd name="T49" fmla="*/ 17 h 21"/>
                <a:gd name="T50" fmla="*/ 30 w 35"/>
                <a:gd name="T51" fmla="*/ 15 h 21"/>
                <a:gd name="T52" fmla="*/ 27 w 35"/>
                <a:gd name="T53" fmla="*/ 14 h 21"/>
                <a:gd name="T54" fmla="*/ 23 w 35"/>
                <a:gd name="T55" fmla="*/ 15 h 21"/>
                <a:gd name="T56" fmla="*/ 21 w 35"/>
                <a:gd name="T57" fmla="*/ 14 h 21"/>
                <a:gd name="T58" fmla="*/ 20 w 35"/>
                <a:gd name="T59" fmla="*/ 11 h 21"/>
                <a:gd name="T60" fmla="*/ 18 w 35"/>
                <a:gd name="T61" fmla="*/ 9 h 21"/>
                <a:gd name="T62" fmla="*/ 17 w 35"/>
                <a:gd name="T63" fmla="*/ 8 h 21"/>
                <a:gd name="T64" fmla="*/ 14 w 35"/>
                <a:gd name="T65" fmla="*/ 8 h 21"/>
                <a:gd name="T66" fmla="*/ 12 w 35"/>
                <a:gd name="T67" fmla="*/ 9 h 21"/>
                <a:gd name="T68" fmla="*/ 12 w 35"/>
                <a:gd name="T69" fmla="*/ 12 h 21"/>
                <a:gd name="T70" fmla="*/ 17 w 35"/>
                <a:gd name="T71" fmla="*/ 17 h 21"/>
                <a:gd name="T72" fmla="*/ 11 w 35"/>
                <a:gd name="T73" fmla="*/ 17 h 21"/>
                <a:gd name="T74" fmla="*/ 11 w 35"/>
                <a:gd name="T75" fmla="*/ 15 h 21"/>
                <a:gd name="T76" fmla="*/ 11 w 35"/>
                <a:gd name="T77" fmla="*/ 14 h 21"/>
                <a:gd name="T78" fmla="*/ 6 w 35"/>
                <a:gd name="T79" fmla="*/ 11 h 21"/>
                <a:gd name="T80" fmla="*/ 11 w 35"/>
                <a:gd name="T81" fmla="*/ 8 h 21"/>
                <a:gd name="T82" fmla="*/ 11 w 35"/>
                <a:gd name="T83" fmla="*/ 6 h 21"/>
                <a:gd name="T84" fmla="*/ 9 w 35"/>
                <a:gd name="T85" fmla="*/ 6 h 21"/>
                <a:gd name="T86" fmla="*/ 6 w 35"/>
                <a:gd name="T87" fmla="*/ 8 h 21"/>
                <a:gd name="T88" fmla="*/ 3 w 35"/>
                <a:gd name="T89" fmla="*/ 9 h 21"/>
                <a:gd name="T90" fmla="*/ 2 w 35"/>
                <a:gd name="T91" fmla="*/ 8 h 21"/>
                <a:gd name="T92" fmla="*/ 0 w 35"/>
                <a:gd name="T93" fmla="*/ 6 h 21"/>
                <a:gd name="T94" fmla="*/ 2 w 35"/>
                <a:gd name="T95" fmla="*/ 5 h 2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
                <a:gd name="T145" fmla="*/ 0 h 21"/>
                <a:gd name="T146" fmla="*/ 35 w 35"/>
                <a:gd name="T147" fmla="*/ 21 h 2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 h="21">
                  <a:moveTo>
                    <a:pt x="2" y="5"/>
                  </a:moveTo>
                  <a:lnTo>
                    <a:pt x="24" y="0"/>
                  </a:lnTo>
                  <a:lnTo>
                    <a:pt x="26" y="0"/>
                  </a:lnTo>
                  <a:lnTo>
                    <a:pt x="29" y="2"/>
                  </a:lnTo>
                  <a:lnTo>
                    <a:pt x="29" y="3"/>
                  </a:lnTo>
                  <a:lnTo>
                    <a:pt x="26" y="5"/>
                  </a:lnTo>
                  <a:lnTo>
                    <a:pt x="24" y="5"/>
                  </a:lnTo>
                  <a:lnTo>
                    <a:pt x="20" y="3"/>
                  </a:lnTo>
                  <a:lnTo>
                    <a:pt x="18" y="3"/>
                  </a:lnTo>
                  <a:lnTo>
                    <a:pt x="23" y="6"/>
                  </a:lnTo>
                  <a:lnTo>
                    <a:pt x="29" y="6"/>
                  </a:lnTo>
                  <a:lnTo>
                    <a:pt x="30" y="8"/>
                  </a:lnTo>
                  <a:lnTo>
                    <a:pt x="30" y="9"/>
                  </a:lnTo>
                  <a:lnTo>
                    <a:pt x="32" y="9"/>
                  </a:lnTo>
                  <a:lnTo>
                    <a:pt x="26" y="9"/>
                  </a:lnTo>
                  <a:lnTo>
                    <a:pt x="26" y="11"/>
                  </a:lnTo>
                  <a:lnTo>
                    <a:pt x="30" y="12"/>
                  </a:lnTo>
                  <a:lnTo>
                    <a:pt x="32" y="14"/>
                  </a:lnTo>
                  <a:lnTo>
                    <a:pt x="33" y="15"/>
                  </a:lnTo>
                  <a:lnTo>
                    <a:pt x="35" y="18"/>
                  </a:lnTo>
                  <a:lnTo>
                    <a:pt x="35" y="20"/>
                  </a:lnTo>
                  <a:lnTo>
                    <a:pt x="35" y="21"/>
                  </a:lnTo>
                  <a:lnTo>
                    <a:pt x="33" y="20"/>
                  </a:lnTo>
                  <a:lnTo>
                    <a:pt x="32" y="18"/>
                  </a:lnTo>
                  <a:lnTo>
                    <a:pt x="32" y="17"/>
                  </a:lnTo>
                  <a:lnTo>
                    <a:pt x="30" y="15"/>
                  </a:lnTo>
                  <a:lnTo>
                    <a:pt x="27" y="14"/>
                  </a:lnTo>
                  <a:lnTo>
                    <a:pt x="23" y="15"/>
                  </a:lnTo>
                  <a:lnTo>
                    <a:pt x="21" y="14"/>
                  </a:lnTo>
                  <a:lnTo>
                    <a:pt x="20" y="11"/>
                  </a:lnTo>
                  <a:lnTo>
                    <a:pt x="18" y="9"/>
                  </a:lnTo>
                  <a:lnTo>
                    <a:pt x="17" y="8"/>
                  </a:lnTo>
                  <a:lnTo>
                    <a:pt x="14" y="8"/>
                  </a:lnTo>
                  <a:lnTo>
                    <a:pt x="12" y="9"/>
                  </a:lnTo>
                  <a:lnTo>
                    <a:pt x="12" y="12"/>
                  </a:lnTo>
                  <a:lnTo>
                    <a:pt x="17" y="17"/>
                  </a:lnTo>
                  <a:lnTo>
                    <a:pt x="11" y="17"/>
                  </a:lnTo>
                  <a:lnTo>
                    <a:pt x="11" y="15"/>
                  </a:lnTo>
                  <a:lnTo>
                    <a:pt x="11" y="14"/>
                  </a:lnTo>
                  <a:lnTo>
                    <a:pt x="6" y="11"/>
                  </a:lnTo>
                  <a:lnTo>
                    <a:pt x="11" y="8"/>
                  </a:lnTo>
                  <a:lnTo>
                    <a:pt x="11" y="6"/>
                  </a:lnTo>
                  <a:lnTo>
                    <a:pt x="9" y="6"/>
                  </a:lnTo>
                  <a:lnTo>
                    <a:pt x="6" y="8"/>
                  </a:lnTo>
                  <a:lnTo>
                    <a:pt x="3" y="9"/>
                  </a:lnTo>
                  <a:lnTo>
                    <a:pt x="2" y="8"/>
                  </a:lnTo>
                  <a:lnTo>
                    <a:pt x="0" y="6"/>
                  </a:lnTo>
                  <a:lnTo>
                    <a:pt x="2" y="5"/>
                  </a:lnTo>
                  <a:close/>
                </a:path>
              </a:pathLst>
            </a:custGeom>
            <a:grpFill/>
            <a:ln w="1905">
              <a:noFill/>
              <a:round/>
              <a:headEnd/>
              <a:tailEnd/>
            </a:ln>
          </p:spPr>
          <p:txBody>
            <a:bodyPr/>
            <a:lstStyle/>
            <a:p>
              <a:endParaRPr lang="en-GB">
                <a:solidFill>
                  <a:srgbClr val="000000"/>
                </a:solidFill>
                <a:latin typeface="Arial"/>
              </a:endParaRPr>
            </a:p>
          </p:txBody>
        </p:sp>
        <p:sp>
          <p:nvSpPr>
            <p:cNvPr id="423" name="Freeform 419"/>
            <p:cNvSpPr>
              <a:spLocks/>
            </p:cNvSpPr>
            <p:nvPr/>
          </p:nvSpPr>
          <p:spPr bwMode="auto">
            <a:xfrm>
              <a:off x="1593" y="3826"/>
              <a:ext cx="21" cy="14"/>
            </a:xfrm>
            <a:custGeom>
              <a:avLst/>
              <a:gdLst>
                <a:gd name="T0" fmla="*/ 3 w 21"/>
                <a:gd name="T1" fmla="*/ 3 h 14"/>
                <a:gd name="T2" fmla="*/ 3 w 21"/>
                <a:gd name="T3" fmla="*/ 5 h 14"/>
                <a:gd name="T4" fmla="*/ 0 w 21"/>
                <a:gd name="T5" fmla="*/ 3 h 14"/>
                <a:gd name="T6" fmla="*/ 0 w 21"/>
                <a:gd name="T7" fmla="*/ 2 h 14"/>
                <a:gd name="T8" fmla="*/ 9 w 21"/>
                <a:gd name="T9" fmla="*/ 0 h 14"/>
                <a:gd name="T10" fmla="*/ 19 w 21"/>
                <a:gd name="T11" fmla="*/ 3 h 14"/>
                <a:gd name="T12" fmla="*/ 19 w 21"/>
                <a:gd name="T13" fmla="*/ 5 h 14"/>
                <a:gd name="T14" fmla="*/ 21 w 21"/>
                <a:gd name="T15" fmla="*/ 9 h 14"/>
                <a:gd name="T16" fmla="*/ 21 w 21"/>
                <a:gd name="T17" fmla="*/ 11 h 14"/>
                <a:gd name="T18" fmla="*/ 19 w 21"/>
                <a:gd name="T19" fmla="*/ 12 h 14"/>
                <a:gd name="T20" fmla="*/ 18 w 21"/>
                <a:gd name="T21" fmla="*/ 12 h 14"/>
                <a:gd name="T22" fmla="*/ 16 w 21"/>
                <a:gd name="T23" fmla="*/ 14 h 14"/>
                <a:gd name="T24" fmla="*/ 15 w 21"/>
                <a:gd name="T25" fmla="*/ 12 h 14"/>
                <a:gd name="T26" fmla="*/ 15 w 21"/>
                <a:gd name="T27" fmla="*/ 11 h 14"/>
                <a:gd name="T28" fmla="*/ 13 w 21"/>
                <a:gd name="T29" fmla="*/ 9 h 14"/>
                <a:gd name="T30" fmla="*/ 12 w 21"/>
                <a:gd name="T31" fmla="*/ 9 h 14"/>
                <a:gd name="T32" fmla="*/ 12 w 21"/>
                <a:gd name="T33" fmla="*/ 11 h 14"/>
                <a:gd name="T34" fmla="*/ 10 w 21"/>
                <a:gd name="T35" fmla="*/ 11 h 14"/>
                <a:gd name="T36" fmla="*/ 9 w 21"/>
                <a:gd name="T37" fmla="*/ 11 h 14"/>
                <a:gd name="T38" fmla="*/ 10 w 21"/>
                <a:gd name="T39" fmla="*/ 11 h 14"/>
                <a:gd name="T40" fmla="*/ 4 w 21"/>
                <a:gd name="T41" fmla="*/ 9 h 14"/>
                <a:gd name="T42" fmla="*/ 3 w 21"/>
                <a:gd name="T43" fmla="*/ 3 h 1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1"/>
                <a:gd name="T67" fmla="*/ 0 h 14"/>
                <a:gd name="T68" fmla="*/ 21 w 21"/>
                <a:gd name="T69" fmla="*/ 14 h 1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1" h="14">
                  <a:moveTo>
                    <a:pt x="3" y="3"/>
                  </a:moveTo>
                  <a:lnTo>
                    <a:pt x="3" y="5"/>
                  </a:lnTo>
                  <a:lnTo>
                    <a:pt x="0" y="3"/>
                  </a:lnTo>
                  <a:lnTo>
                    <a:pt x="0" y="2"/>
                  </a:lnTo>
                  <a:lnTo>
                    <a:pt x="9" y="0"/>
                  </a:lnTo>
                  <a:lnTo>
                    <a:pt x="19" y="3"/>
                  </a:lnTo>
                  <a:lnTo>
                    <a:pt x="19" y="5"/>
                  </a:lnTo>
                  <a:lnTo>
                    <a:pt x="21" y="9"/>
                  </a:lnTo>
                  <a:lnTo>
                    <a:pt x="21" y="11"/>
                  </a:lnTo>
                  <a:lnTo>
                    <a:pt x="19" y="12"/>
                  </a:lnTo>
                  <a:lnTo>
                    <a:pt x="18" y="12"/>
                  </a:lnTo>
                  <a:lnTo>
                    <a:pt x="16" y="14"/>
                  </a:lnTo>
                  <a:lnTo>
                    <a:pt x="15" y="12"/>
                  </a:lnTo>
                  <a:lnTo>
                    <a:pt x="15" y="11"/>
                  </a:lnTo>
                  <a:lnTo>
                    <a:pt x="13" y="9"/>
                  </a:lnTo>
                  <a:lnTo>
                    <a:pt x="12" y="9"/>
                  </a:lnTo>
                  <a:lnTo>
                    <a:pt x="12" y="11"/>
                  </a:lnTo>
                  <a:lnTo>
                    <a:pt x="10" y="11"/>
                  </a:lnTo>
                  <a:lnTo>
                    <a:pt x="9" y="11"/>
                  </a:lnTo>
                  <a:lnTo>
                    <a:pt x="10" y="11"/>
                  </a:lnTo>
                  <a:lnTo>
                    <a:pt x="4" y="9"/>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424" name="Freeform 420"/>
            <p:cNvSpPr>
              <a:spLocks/>
            </p:cNvSpPr>
            <p:nvPr/>
          </p:nvSpPr>
          <p:spPr bwMode="auto">
            <a:xfrm>
              <a:off x="1621" y="3835"/>
              <a:ext cx="3" cy="3"/>
            </a:xfrm>
            <a:custGeom>
              <a:avLst/>
              <a:gdLst>
                <a:gd name="T0" fmla="*/ 0 w 3"/>
                <a:gd name="T1" fmla="*/ 0 h 3"/>
                <a:gd name="T2" fmla="*/ 2 w 3"/>
                <a:gd name="T3" fmla="*/ 0 h 3"/>
                <a:gd name="T4" fmla="*/ 3 w 3"/>
                <a:gd name="T5" fmla="*/ 2 h 3"/>
                <a:gd name="T6" fmla="*/ 2 w 3"/>
                <a:gd name="T7" fmla="*/ 3 h 3"/>
                <a:gd name="T8" fmla="*/ 0 w 3"/>
                <a:gd name="T9" fmla="*/ 3 h 3"/>
                <a:gd name="T10" fmla="*/ 0 w 3"/>
                <a:gd name="T11" fmla="*/ 2 h 3"/>
                <a:gd name="T12" fmla="*/ 0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0" y="0"/>
                  </a:moveTo>
                  <a:lnTo>
                    <a:pt x="2" y="0"/>
                  </a:lnTo>
                  <a:lnTo>
                    <a:pt x="3" y="2"/>
                  </a:lnTo>
                  <a:lnTo>
                    <a:pt x="2" y="3"/>
                  </a:lnTo>
                  <a:lnTo>
                    <a:pt x="0"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25" name="Freeform 421"/>
            <p:cNvSpPr>
              <a:spLocks/>
            </p:cNvSpPr>
            <p:nvPr/>
          </p:nvSpPr>
          <p:spPr bwMode="auto">
            <a:xfrm>
              <a:off x="1614" y="3829"/>
              <a:ext cx="4" cy="5"/>
            </a:xfrm>
            <a:custGeom>
              <a:avLst/>
              <a:gdLst>
                <a:gd name="T0" fmla="*/ 4 w 4"/>
                <a:gd name="T1" fmla="*/ 5 h 5"/>
                <a:gd name="T2" fmla="*/ 0 w 4"/>
                <a:gd name="T3" fmla="*/ 2 h 5"/>
                <a:gd name="T4" fmla="*/ 0 w 4"/>
                <a:gd name="T5" fmla="*/ 0 h 5"/>
                <a:gd name="T6" fmla="*/ 3 w 4"/>
                <a:gd name="T7" fmla="*/ 2 h 5"/>
                <a:gd name="T8" fmla="*/ 4 w 4"/>
                <a:gd name="T9" fmla="*/ 3 h 5"/>
                <a:gd name="T10" fmla="*/ 4 w 4"/>
                <a:gd name="T11" fmla="*/ 5 h 5"/>
                <a:gd name="T12" fmla="*/ 0 60000 65536"/>
                <a:gd name="T13" fmla="*/ 0 60000 65536"/>
                <a:gd name="T14" fmla="*/ 0 60000 65536"/>
                <a:gd name="T15" fmla="*/ 0 60000 65536"/>
                <a:gd name="T16" fmla="*/ 0 60000 65536"/>
                <a:gd name="T17" fmla="*/ 0 60000 65536"/>
                <a:gd name="T18" fmla="*/ 0 w 4"/>
                <a:gd name="T19" fmla="*/ 0 h 5"/>
                <a:gd name="T20" fmla="*/ 4 w 4"/>
                <a:gd name="T21" fmla="*/ 5 h 5"/>
              </a:gdLst>
              <a:ahLst/>
              <a:cxnLst>
                <a:cxn ang="T12">
                  <a:pos x="T0" y="T1"/>
                </a:cxn>
                <a:cxn ang="T13">
                  <a:pos x="T2" y="T3"/>
                </a:cxn>
                <a:cxn ang="T14">
                  <a:pos x="T4" y="T5"/>
                </a:cxn>
                <a:cxn ang="T15">
                  <a:pos x="T6" y="T7"/>
                </a:cxn>
                <a:cxn ang="T16">
                  <a:pos x="T8" y="T9"/>
                </a:cxn>
                <a:cxn ang="T17">
                  <a:pos x="T10" y="T11"/>
                </a:cxn>
              </a:cxnLst>
              <a:rect l="T18" t="T19" r="T20" b="T21"/>
              <a:pathLst>
                <a:path w="4" h="5">
                  <a:moveTo>
                    <a:pt x="4" y="5"/>
                  </a:moveTo>
                  <a:lnTo>
                    <a:pt x="0" y="2"/>
                  </a:lnTo>
                  <a:lnTo>
                    <a:pt x="0" y="0"/>
                  </a:lnTo>
                  <a:lnTo>
                    <a:pt x="3" y="2"/>
                  </a:lnTo>
                  <a:lnTo>
                    <a:pt x="4" y="3"/>
                  </a:lnTo>
                  <a:lnTo>
                    <a:pt x="4" y="5"/>
                  </a:lnTo>
                  <a:close/>
                </a:path>
              </a:pathLst>
            </a:custGeom>
            <a:grpFill/>
            <a:ln w="1905">
              <a:noFill/>
              <a:round/>
              <a:headEnd/>
              <a:tailEnd/>
            </a:ln>
          </p:spPr>
          <p:txBody>
            <a:bodyPr/>
            <a:lstStyle/>
            <a:p>
              <a:endParaRPr lang="en-GB">
                <a:solidFill>
                  <a:srgbClr val="000000"/>
                </a:solidFill>
                <a:latin typeface="Arial"/>
              </a:endParaRPr>
            </a:p>
          </p:txBody>
        </p:sp>
        <p:sp>
          <p:nvSpPr>
            <p:cNvPr id="426" name="Freeform 422"/>
            <p:cNvSpPr>
              <a:spLocks/>
            </p:cNvSpPr>
            <p:nvPr/>
          </p:nvSpPr>
          <p:spPr bwMode="auto">
            <a:xfrm>
              <a:off x="1614" y="3837"/>
              <a:ext cx="4" cy="3"/>
            </a:xfrm>
            <a:custGeom>
              <a:avLst/>
              <a:gdLst>
                <a:gd name="T0" fmla="*/ 4 w 4"/>
                <a:gd name="T1" fmla="*/ 3 h 3"/>
                <a:gd name="T2" fmla="*/ 1 w 4"/>
                <a:gd name="T3" fmla="*/ 3 h 3"/>
                <a:gd name="T4" fmla="*/ 0 w 4"/>
                <a:gd name="T5" fmla="*/ 3 h 3"/>
                <a:gd name="T6" fmla="*/ 0 w 4"/>
                <a:gd name="T7" fmla="*/ 0 h 3"/>
                <a:gd name="T8" fmla="*/ 1 w 4"/>
                <a:gd name="T9" fmla="*/ 0 h 3"/>
                <a:gd name="T10" fmla="*/ 3 w 4"/>
                <a:gd name="T11" fmla="*/ 0 h 3"/>
                <a:gd name="T12" fmla="*/ 4 w 4"/>
                <a:gd name="T13" fmla="*/ 1 h 3"/>
                <a:gd name="T14" fmla="*/ 4 w 4"/>
                <a:gd name="T15" fmla="*/ 3 h 3"/>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3"/>
                <a:gd name="T26" fmla="*/ 4 w 4"/>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3">
                  <a:moveTo>
                    <a:pt x="4" y="3"/>
                  </a:moveTo>
                  <a:lnTo>
                    <a:pt x="1" y="3"/>
                  </a:lnTo>
                  <a:lnTo>
                    <a:pt x="0" y="3"/>
                  </a:lnTo>
                  <a:lnTo>
                    <a:pt x="0" y="0"/>
                  </a:lnTo>
                  <a:lnTo>
                    <a:pt x="1" y="0"/>
                  </a:lnTo>
                  <a:lnTo>
                    <a:pt x="3" y="0"/>
                  </a:lnTo>
                  <a:lnTo>
                    <a:pt x="4" y="1"/>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427" name="Freeform 423"/>
            <p:cNvSpPr>
              <a:spLocks/>
            </p:cNvSpPr>
            <p:nvPr/>
          </p:nvSpPr>
          <p:spPr bwMode="auto">
            <a:xfrm>
              <a:off x="3066" y="1450"/>
              <a:ext cx="7" cy="15"/>
            </a:xfrm>
            <a:custGeom>
              <a:avLst/>
              <a:gdLst>
                <a:gd name="T0" fmla="*/ 6 w 7"/>
                <a:gd name="T1" fmla="*/ 2 h 15"/>
                <a:gd name="T2" fmla="*/ 4 w 7"/>
                <a:gd name="T3" fmla="*/ 2 h 15"/>
                <a:gd name="T4" fmla="*/ 3 w 7"/>
                <a:gd name="T5" fmla="*/ 0 h 15"/>
                <a:gd name="T6" fmla="*/ 1 w 7"/>
                <a:gd name="T7" fmla="*/ 2 h 15"/>
                <a:gd name="T8" fmla="*/ 3 w 7"/>
                <a:gd name="T9" fmla="*/ 3 h 15"/>
                <a:gd name="T10" fmla="*/ 3 w 7"/>
                <a:gd name="T11" fmla="*/ 6 h 15"/>
                <a:gd name="T12" fmla="*/ 0 w 7"/>
                <a:gd name="T13" fmla="*/ 5 h 15"/>
                <a:gd name="T14" fmla="*/ 0 w 7"/>
                <a:gd name="T15" fmla="*/ 11 h 15"/>
                <a:gd name="T16" fmla="*/ 4 w 7"/>
                <a:gd name="T17" fmla="*/ 12 h 15"/>
                <a:gd name="T18" fmla="*/ 7 w 7"/>
                <a:gd name="T19" fmla="*/ 15 h 15"/>
                <a:gd name="T20" fmla="*/ 7 w 7"/>
                <a:gd name="T21" fmla="*/ 12 h 15"/>
                <a:gd name="T22" fmla="*/ 6 w 7"/>
                <a:gd name="T23" fmla="*/ 11 h 15"/>
                <a:gd name="T24" fmla="*/ 4 w 7"/>
                <a:gd name="T25" fmla="*/ 9 h 15"/>
                <a:gd name="T26" fmla="*/ 7 w 7"/>
                <a:gd name="T27" fmla="*/ 8 h 15"/>
                <a:gd name="T28" fmla="*/ 7 w 7"/>
                <a:gd name="T29" fmla="*/ 6 h 15"/>
                <a:gd name="T30" fmla="*/ 7 w 7"/>
                <a:gd name="T31" fmla="*/ 5 h 15"/>
                <a:gd name="T32" fmla="*/ 6 w 7"/>
                <a:gd name="T33" fmla="*/ 2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
                <a:gd name="T52" fmla="*/ 0 h 15"/>
                <a:gd name="T53" fmla="*/ 7 w 7"/>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 h="15">
                  <a:moveTo>
                    <a:pt x="6" y="2"/>
                  </a:moveTo>
                  <a:lnTo>
                    <a:pt x="4" y="2"/>
                  </a:lnTo>
                  <a:lnTo>
                    <a:pt x="3" y="0"/>
                  </a:lnTo>
                  <a:lnTo>
                    <a:pt x="1" y="2"/>
                  </a:lnTo>
                  <a:lnTo>
                    <a:pt x="3" y="3"/>
                  </a:lnTo>
                  <a:lnTo>
                    <a:pt x="3" y="6"/>
                  </a:lnTo>
                  <a:lnTo>
                    <a:pt x="0" y="5"/>
                  </a:lnTo>
                  <a:lnTo>
                    <a:pt x="0" y="11"/>
                  </a:lnTo>
                  <a:lnTo>
                    <a:pt x="4" y="12"/>
                  </a:lnTo>
                  <a:lnTo>
                    <a:pt x="7" y="15"/>
                  </a:lnTo>
                  <a:lnTo>
                    <a:pt x="7" y="12"/>
                  </a:lnTo>
                  <a:lnTo>
                    <a:pt x="6" y="11"/>
                  </a:lnTo>
                  <a:lnTo>
                    <a:pt x="4" y="9"/>
                  </a:lnTo>
                  <a:lnTo>
                    <a:pt x="7" y="8"/>
                  </a:lnTo>
                  <a:lnTo>
                    <a:pt x="7" y="6"/>
                  </a:lnTo>
                  <a:lnTo>
                    <a:pt x="7" y="5"/>
                  </a:lnTo>
                  <a:lnTo>
                    <a:pt x="6" y="2"/>
                  </a:lnTo>
                  <a:close/>
                </a:path>
              </a:pathLst>
            </a:custGeom>
            <a:grpFill/>
            <a:ln w="1905">
              <a:noFill/>
              <a:round/>
              <a:headEnd/>
              <a:tailEnd/>
            </a:ln>
          </p:spPr>
          <p:txBody>
            <a:bodyPr/>
            <a:lstStyle/>
            <a:p>
              <a:endParaRPr lang="en-GB">
                <a:solidFill>
                  <a:srgbClr val="000000"/>
                </a:solidFill>
                <a:latin typeface="Arial"/>
              </a:endParaRPr>
            </a:p>
          </p:txBody>
        </p:sp>
        <p:sp>
          <p:nvSpPr>
            <p:cNvPr id="428" name="Freeform 424"/>
            <p:cNvSpPr>
              <a:spLocks/>
            </p:cNvSpPr>
            <p:nvPr/>
          </p:nvSpPr>
          <p:spPr bwMode="auto">
            <a:xfrm>
              <a:off x="3099" y="1458"/>
              <a:ext cx="4" cy="3"/>
            </a:xfrm>
            <a:custGeom>
              <a:avLst/>
              <a:gdLst>
                <a:gd name="T0" fmla="*/ 4 w 4"/>
                <a:gd name="T1" fmla="*/ 0 h 3"/>
                <a:gd name="T2" fmla="*/ 3 w 4"/>
                <a:gd name="T3" fmla="*/ 0 h 3"/>
                <a:gd name="T4" fmla="*/ 1 w 4"/>
                <a:gd name="T5" fmla="*/ 0 h 3"/>
                <a:gd name="T6" fmla="*/ 0 w 4"/>
                <a:gd name="T7" fmla="*/ 1 h 3"/>
                <a:gd name="T8" fmla="*/ 1 w 4"/>
                <a:gd name="T9" fmla="*/ 3 h 3"/>
                <a:gd name="T10" fmla="*/ 3 w 4"/>
                <a:gd name="T11" fmla="*/ 3 h 3"/>
                <a:gd name="T12" fmla="*/ 4 w 4"/>
                <a:gd name="T13" fmla="*/ 0 h 3"/>
                <a:gd name="T14" fmla="*/ 0 60000 65536"/>
                <a:gd name="T15" fmla="*/ 0 60000 65536"/>
                <a:gd name="T16" fmla="*/ 0 60000 65536"/>
                <a:gd name="T17" fmla="*/ 0 60000 65536"/>
                <a:gd name="T18" fmla="*/ 0 60000 65536"/>
                <a:gd name="T19" fmla="*/ 0 60000 65536"/>
                <a:gd name="T20" fmla="*/ 0 60000 65536"/>
                <a:gd name="T21" fmla="*/ 0 w 4"/>
                <a:gd name="T22" fmla="*/ 0 h 3"/>
                <a:gd name="T23" fmla="*/ 4 w 4"/>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3">
                  <a:moveTo>
                    <a:pt x="4" y="0"/>
                  </a:moveTo>
                  <a:lnTo>
                    <a:pt x="3" y="0"/>
                  </a:lnTo>
                  <a:lnTo>
                    <a:pt x="1" y="0"/>
                  </a:lnTo>
                  <a:lnTo>
                    <a:pt x="0" y="1"/>
                  </a:lnTo>
                  <a:lnTo>
                    <a:pt x="1" y="3"/>
                  </a:lnTo>
                  <a:lnTo>
                    <a:pt x="3" y="3"/>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429" name="Freeform 425"/>
            <p:cNvSpPr>
              <a:spLocks/>
            </p:cNvSpPr>
            <p:nvPr/>
          </p:nvSpPr>
          <p:spPr bwMode="auto">
            <a:xfrm>
              <a:off x="3111" y="1455"/>
              <a:ext cx="7" cy="9"/>
            </a:xfrm>
            <a:custGeom>
              <a:avLst/>
              <a:gdLst>
                <a:gd name="T0" fmla="*/ 4 w 7"/>
                <a:gd name="T1" fmla="*/ 9 h 9"/>
                <a:gd name="T2" fmla="*/ 6 w 7"/>
                <a:gd name="T3" fmla="*/ 7 h 9"/>
                <a:gd name="T4" fmla="*/ 7 w 7"/>
                <a:gd name="T5" fmla="*/ 0 h 9"/>
                <a:gd name="T6" fmla="*/ 6 w 7"/>
                <a:gd name="T7" fmla="*/ 1 h 9"/>
                <a:gd name="T8" fmla="*/ 1 w 7"/>
                <a:gd name="T9" fmla="*/ 3 h 9"/>
                <a:gd name="T10" fmla="*/ 1 w 7"/>
                <a:gd name="T11" fmla="*/ 6 h 9"/>
                <a:gd name="T12" fmla="*/ 1 w 7"/>
                <a:gd name="T13" fmla="*/ 7 h 9"/>
                <a:gd name="T14" fmla="*/ 0 w 7"/>
                <a:gd name="T15" fmla="*/ 9 h 9"/>
                <a:gd name="T16" fmla="*/ 3 w 7"/>
                <a:gd name="T17" fmla="*/ 7 h 9"/>
                <a:gd name="T18" fmla="*/ 4 w 7"/>
                <a:gd name="T19" fmla="*/ 9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9"/>
                <a:gd name="T32" fmla="*/ 7 w 7"/>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9">
                  <a:moveTo>
                    <a:pt x="4" y="9"/>
                  </a:moveTo>
                  <a:lnTo>
                    <a:pt x="6" y="7"/>
                  </a:lnTo>
                  <a:lnTo>
                    <a:pt x="7" y="0"/>
                  </a:lnTo>
                  <a:lnTo>
                    <a:pt x="6" y="1"/>
                  </a:lnTo>
                  <a:lnTo>
                    <a:pt x="1" y="3"/>
                  </a:lnTo>
                  <a:lnTo>
                    <a:pt x="1" y="6"/>
                  </a:lnTo>
                  <a:lnTo>
                    <a:pt x="1" y="7"/>
                  </a:lnTo>
                  <a:lnTo>
                    <a:pt x="0" y="9"/>
                  </a:lnTo>
                  <a:lnTo>
                    <a:pt x="3" y="7"/>
                  </a:lnTo>
                  <a:lnTo>
                    <a:pt x="4" y="9"/>
                  </a:lnTo>
                  <a:close/>
                </a:path>
              </a:pathLst>
            </a:custGeom>
            <a:grpFill/>
            <a:ln w="1905">
              <a:noFill/>
              <a:round/>
              <a:headEnd/>
              <a:tailEnd/>
            </a:ln>
          </p:spPr>
          <p:txBody>
            <a:bodyPr/>
            <a:lstStyle/>
            <a:p>
              <a:endParaRPr lang="en-GB">
                <a:solidFill>
                  <a:srgbClr val="000000"/>
                </a:solidFill>
                <a:latin typeface="Arial"/>
              </a:endParaRPr>
            </a:p>
          </p:txBody>
        </p:sp>
        <p:sp>
          <p:nvSpPr>
            <p:cNvPr id="430" name="Freeform 426"/>
            <p:cNvSpPr>
              <a:spLocks/>
            </p:cNvSpPr>
            <p:nvPr/>
          </p:nvSpPr>
          <p:spPr bwMode="auto">
            <a:xfrm>
              <a:off x="2947" y="2033"/>
              <a:ext cx="53" cy="34"/>
            </a:xfrm>
            <a:custGeom>
              <a:avLst/>
              <a:gdLst>
                <a:gd name="T0" fmla="*/ 53 w 53"/>
                <a:gd name="T1" fmla="*/ 0 h 34"/>
                <a:gd name="T2" fmla="*/ 51 w 53"/>
                <a:gd name="T3" fmla="*/ 0 h 34"/>
                <a:gd name="T4" fmla="*/ 51 w 53"/>
                <a:gd name="T5" fmla="*/ 4 h 34"/>
                <a:gd name="T6" fmla="*/ 44 w 53"/>
                <a:gd name="T7" fmla="*/ 18 h 34"/>
                <a:gd name="T8" fmla="*/ 44 w 53"/>
                <a:gd name="T9" fmla="*/ 19 h 34"/>
                <a:gd name="T10" fmla="*/ 45 w 53"/>
                <a:gd name="T11" fmla="*/ 21 h 34"/>
                <a:gd name="T12" fmla="*/ 47 w 53"/>
                <a:gd name="T13" fmla="*/ 27 h 34"/>
                <a:gd name="T14" fmla="*/ 44 w 53"/>
                <a:gd name="T15" fmla="*/ 34 h 34"/>
                <a:gd name="T16" fmla="*/ 36 w 53"/>
                <a:gd name="T17" fmla="*/ 33 h 34"/>
                <a:gd name="T18" fmla="*/ 30 w 53"/>
                <a:gd name="T19" fmla="*/ 27 h 34"/>
                <a:gd name="T20" fmla="*/ 21 w 53"/>
                <a:gd name="T21" fmla="*/ 24 h 34"/>
                <a:gd name="T22" fmla="*/ 11 w 53"/>
                <a:gd name="T23" fmla="*/ 18 h 34"/>
                <a:gd name="T24" fmla="*/ 2 w 53"/>
                <a:gd name="T25" fmla="*/ 15 h 34"/>
                <a:gd name="T26" fmla="*/ 0 w 53"/>
                <a:gd name="T27" fmla="*/ 12 h 34"/>
                <a:gd name="T28" fmla="*/ 0 w 53"/>
                <a:gd name="T29" fmla="*/ 7 h 34"/>
                <a:gd name="T30" fmla="*/ 0 w 53"/>
                <a:gd name="T31" fmla="*/ 6 h 34"/>
                <a:gd name="T32" fmla="*/ 2 w 53"/>
                <a:gd name="T33" fmla="*/ 3 h 34"/>
                <a:gd name="T34" fmla="*/ 3 w 53"/>
                <a:gd name="T35" fmla="*/ 3 h 34"/>
                <a:gd name="T36" fmla="*/ 6 w 53"/>
                <a:gd name="T37" fmla="*/ 4 h 34"/>
                <a:gd name="T38" fmla="*/ 8 w 53"/>
                <a:gd name="T39" fmla="*/ 4 h 34"/>
                <a:gd name="T40" fmla="*/ 12 w 53"/>
                <a:gd name="T41" fmla="*/ 1 h 34"/>
                <a:gd name="T42" fmla="*/ 18 w 53"/>
                <a:gd name="T43" fmla="*/ 4 h 34"/>
                <a:gd name="T44" fmla="*/ 20 w 53"/>
                <a:gd name="T45" fmla="*/ 7 h 34"/>
                <a:gd name="T46" fmla="*/ 36 w 53"/>
                <a:gd name="T47" fmla="*/ 4 h 34"/>
                <a:gd name="T48" fmla="*/ 39 w 53"/>
                <a:gd name="T49" fmla="*/ 3 h 34"/>
                <a:gd name="T50" fmla="*/ 45 w 53"/>
                <a:gd name="T51" fmla="*/ 3 h 34"/>
                <a:gd name="T52" fmla="*/ 47 w 53"/>
                <a:gd name="T53" fmla="*/ 1 h 34"/>
                <a:gd name="T54" fmla="*/ 50 w 53"/>
                <a:gd name="T55" fmla="*/ 1 h 34"/>
                <a:gd name="T56" fmla="*/ 53 w 53"/>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3"/>
                <a:gd name="T88" fmla="*/ 0 h 34"/>
                <a:gd name="T89" fmla="*/ 53 w 53"/>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3" h="34">
                  <a:moveTo>
                    <a:pt x="53" y="0"/>
                  </a:moveTo>
                  <a:lnTo>
                    <a:pt x="51" y="0"/>
                  </a:lnTo>
                  <a:lnTo>
                    <a:pt x="51" y="4"/>
                  </a:lnTo>
                  <a:lnTo>
                    <a:pt x="44" y="18"/>
                  </a:lnTo>
                  <a:lnTo>
                    <a:pt x="44" y="19"/>
                  </a:lnTo>
                  <a:lnTo>
                    <a:pt x="45" y="21"/>
                  </a:lnTo>
                  <a:lnTo>
                    <a:pt x="47" y="27"/>
                  </a:lnTo>
                  <a:lnTo>
                    <a:pt x="44" y="34"/>
                  </a:lnTo>
                  <a:lnTo>
                    <a:pt x="36" y="33"/>
                  </a:lnTo>
                  <a:lnTo>
                    <a:pt x="30" y="27"/>
                  </a:lnTo>
                  <a:lnTo>
                    <a:pt x="21" y="24"/>
                  </a:lnTo>
                  <a:lnTo>
                    <a:pt x="11" y="18"/>
                  </a:lnTo>
                  <a:lnTo>
                    <a:pt x="2" y="15"/>
                  </a:lnTo>
                  <a:lnTo>
                    <a:pt x="0" y="12"/>
                  </a:lnTo>
                  <a:lnTo>
                    <a:pt x="0" y="7"/>
                  </a:lnTo>
                  <a:lnTo>
                    <a:pt x="0" y="6"/>
                  </a:lnTo>
                  <a:lnTo>
                    <a:pt x="2" y="3"/>
                  </a:lnTo>
                  <a:lnTo>
                    <a:pt x="3" y="3"/>
                  </a:lnTo>
                  <a:lnTo>
                    <a:pt x="6" y="4"/>
                  </a:lnTo>
                  <a:lnTo>
                    <a:pt x="8" y="4"/>
                  </a:lnTo>
                  <a:lnTo>
                    <a:pt x="12" y="1"/>
                  </a:lnTo>
                  <a:lnTo>
                    <a:pt x="18" y="4"/>
                  </a:lnTo>
                  <a:lnTo>
                    <a:pt x="20" y="7"/>
                  </a:lnTo>
                  <a:lnTo>
                    <a:pt x="36" y="4"/>
                  </a:lnTo>
                  <a:lnTo>
                    <a:pt x="39" y="3"/>
                  </a:lnTo>
                  <a:lnTo>
                    <a:pt x="45" y="3"/>
                  </a:lnTo>
                  <a:lnTo>
                    <a:pt x="47" y="1"/>
                  </a:lnTo>
                  <a:lnTo>
                    <a:pt x="50" y="1"/>
                  </a:lnTo>
                  <a:lnTo>
                    <a:pt x="53" y="0"/>
                  </a:lnTo>
                  <a:close/>
                </a:path>
              </a:pathLst>
            </a:custGeom>
            <a:grpFill/>
            <a:ln w="1905">
              <a:noFill/>
              <a:round/>
              <a:headEnd/>
              <a:tailEnd/>
            </a:ln>
          </p:spPr>
          <p:txBody>
            <a:bodyPr/>
            <a:lstStyle/>
            <a:p>
              <a:endParaRPr lang="en-GB">
                <a:solidFill>
                  <a:srgbClr val="000000"/>
                </a:solidFill>
                <a:latin typeface="Arial"/>
              </a:endParaRPr>
            </a:p>
          </p:txBody>
        </p:sp>
        <p:sp>
          <p:nvSpPr>
            <p:cNvPr id="431" name="Freeform 427"/>
            <p:cNvSpPr>
              <a:spLocks/>
            </p:cNvSpPr>
            <p:nvPr/>
          </p:nvSpPr>
          <p:spPr bwMode="auto">
            <a:xfrm>
              <a:off x="2876" y="1967"/>
              <a:ext cx="23" cy="54"/>
            </a:xfrm>
            <a:custGeom>
              <a:avLst/>
              <a:gdLst>
                <a:gd name="T0" fmla="*/ 14 w 23"/>
                <a:gd name="T1" fmla="*/ 0 h 54"/>
                <a:gd name="T2" fmla="*/ 17 w 23"/>
                <a:gd name="T3" fmla="*/ 1 h 54"/>
                <a:gd name="T4" fmla="*/ 19 w 23"/>
                <a:gd name="T5" fmla="*/ 3 h 54"/>
                <a:gd name="T6" fmla="*/ 20 w 23"/>
                <a:gd name="T7" fmla="*/ 4 h 54"/>
                <a:gd name="T8" fmla="*/ 23 w 23"/>
                <a:gd name="T9" fmla="*/ 13 h 54"/>
                <a:gd name="T10" fmla="*/ 23 w 23"/>
                <a:gd name="T11" fmla="*/ 43 h 54"/>
                <a:gd name="T12" fmla="*/ 22 w 23"/>
                <a:gd name="T13" fmla="*/ 45 h 54"/>
                <a:gd name="T14" fmla="*/ 22 w 23"/>
                <a:gd name="T15" fmla="*/ 46 h 54"/>
                <a:gd name="T16" fmla="*/ 20 w 23"/>
                <a:gd name="T17" fmla="*/ 48 h 54"/>
                <a:gd name="T18" fmla="*/ 16 w 23"/>
                <a:gd name="T19" fmla="*/ 46 h 54"/>
                <a:gd name="T20" fmla="*/ 14 w 23"/>
                <a:gd name="T21" fmla="*/ 48 h 54"/>
                <a:gd name="T22" fmla="*/ 13 w 23"/>
                <a:gd name="T23" fmla="*/ 51 h 54"/>
                <a:gd name="T24" fmla="*/ 11 w 23"/>
                <a:gd name="T25" fmla="*/ 52 h 54"/>
                <a:gd name="T26" fmla="*/ 8 w 23"/>
                <a:gd name="T27" fmla="*/ 54 h 54"/>
                <a:gd name="T28" fmla="*/ 4 w 23"/>
                <a:gd name="T29" fmla="*/ 48 h 54"/>
                <a:gd name="T30" fmla="*/ 3 w 23"/>
                <a:gd name="T31" fmla="*/ 45 h 54"/>
                <a:gd name="T32" fmla="*/ 4 w 23"/>
                <a:gd name="T33" fmla="*/ 43 h 54"/>
                <a:gd name="T34" fmla="*/ 3 w 23"/>
                <a:gd name="T35" fmla="*/ 40 h 54"/>
                <a:gd name="T36" fmla="*/ 4 w 23"/>
                <a:gd name="T37" fmla="*/ 34 h 54"/>
                <a:gd name="T38" fmla="*/ 4 w 23"/>
                <a:gd name="T39" fmla="*/ 33 h 54"/>
                <a:gd name="T40" fmla="*/ 4 w 23"/>
                <a:gd name="T41" fmla="*/ 31 h 54"/>
                <a:gd name="T42" fmla="*/ 4 w 23"/>
                <a:gd name="T43" fmla="*/ 30 h 54"/>
                <a:gd name="T44" fmla="*/ 4 w 23"/>
                <a:gd name="T45" fmla="*/ 22 h 54"/>
                <a:gd name="T46" fmla="*/ 3 w 23"/>
                <a:gd name="T47" fmla="*/ 16 h 54"/>
                <a:gd name="T48" fmla="*/ 1 w 23"/>
                <a:gd name="T49" fmla="*/ 16 h 54"/>
                <a:gd name="T50" fmla="*/ 0 w 23"/>
                <a:gd name="T51" fmla="*/ 16 h 54"/>
                <a:gd name="T52" fmla="*/ 0 w 23"/>
                <a:gd name="T53" fmla="*/ 15 h 54"/>
                <a:gd name="T54" fmla="*/ 0 w 23"/>
                <a:gd name="T55" fmla="*/ 9 h 54"/>
                <a:gd name="T56" fmla="*/ 0 w 23"/>
                <a:gd name="T57" fmla="*/ 7 h 54"/>
                <a:gd name="T58" fmla="*/ 3 w 23"/>
                <a:gd name="T59" fmla="*/ 10 h 54"/>
                <a:gd name="T60" fmla="*/ 5 w 23"/>
                <a:gd name="T61" fmla="*/ 10 h 54"/>
                <a:gd name="T62" fmla="*/ 11 w 23"/>
                <a:gd name="T63" fmla="*/ 4 h 54"/>
                <a:gd name="T64" fmla="*/ 13 w 23"/>
                <a:gd name="T65" fmla="*/ 3 h 54"/>
                <a:gd name="T66" fmla="*/ 14 w 23"/>
                <a:gd name="T67" fmla="*/ 0 h 5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
                <a:gd name="T103" fmla="*/ 0 h 54"/>
                <a:gd name="T104" fmla="*/ 23 w 23"/>
                <a:gd name="T105" fmla="*/ 54 h 5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 h="54">
                  <a:moveTo>
                    <a:pt x="14" y="0"/>
                  </a:moveTo>
                  <a:lnTo>
                    <a:pt x="17" y="1"/>
                  </a:lnTo>
                  <a:lnTo>
                    <a:pt x="19" y="3"/>
                  </a:lnTo>
                  <a:lnTo>
                    <a:pt x="20" y="4"/>
                  </a:lnTo>
                  <a:lnTo>
                    <a:pt x="23" y="13"/>
                  </a:lnTo>
                  <a:lnTo>
                    <a:pt x="23" y="43"/>
                  </a:lnTo>
                  <a:lnTo>
                    <a:pt x="22" y="45"/>
                  </a:lnTo>
                  <a:lnTo>
                    <a:pt x="22" y="46"/>
                  </a:lnTo>
                  <a:lnTo>
                    <a:pt x="20" y="48"/>
                  </a:lnTo>
                  <a:lnTo>
                    <a:pt x="16" y="46"/>
                  </a:lnTo>
                  <a:lnTo>
                    <a:pt x="14" y="48"/>
                  </a:lnTo>
                  <a:lnTo>
                    <a:pt x="13" y="51"/>
                  </a:lnTo>
                  <a:lnTo>
                    <a:pt x="11" y="52"/>
                  </a:lnTo>
                  <a:lnTo>
                    <a:pt x="8" y="54"/>
                  </a:lnTo>
                  <a:lnTo>
                    <a:pt x="4" y="48"/>
                  </a:lnTo>
                  <a:lnTo>
                    <a:pt x="3" y="45"/>
                  </a:lnTo>
                  <a:lnTo>
                    <a:pt x="4" y="43"/>
                  </a:lnTo>
                  <a:lnTo>
                    <a:pt x="3" y="40"/>
                  </a:lnTo>
                  <a:lnTo>
                    <a:pt x="4" y="34"/>
                  </a:lnTo>
                  <a:lnTo>
                    <a:pt x="4" y="33"/>
                  </a:lnTo>
                  <a:lnTo>
                    <a:pt x="4" y="31"/>
                  </a:lnTo>
                  <a:lnTo>
                    <a:pt x="4" y="30"/>
                  </a:lnTo>
                  <a:lnTo>
                    <a:pt x="4" y="22"/>
                  </a:lnTo>
                  <a:lnTo>
                    <a:pt x="3" y="16"/>
                  </a:lnTo>
                  <a:lnTo>
                    <a:pt x="1" y="16"/>
                  </a:lnTo>
                  <a:lnTo>
                    <a:pt x="0" y="16"/>
                  </a:lnTo>
                  <a:lnTo>
                    <a:pt x="0" y="15"/>
                  </a:lnTo>
                  <a:lnTo>
                    <a:pt x="0" y="9"/>
                  </a:lnTo>
                  <a:lnTo>
                    <a:pt x="0" y="7"/>
                  </a:lnTo>
                  <a:lnTo>
                    <a:pt x="3" y="10"/>
                  </a:lnTo>
                  <a:lnTo>
                    <a:pt x="5" y="10"/>
                  </a:lnTo>
                  <a:lnTo>
                    <a:pt x="11" y="4"/>
                  </a:lnTo>
                  <a:lnTo>
                    <a:pt x="13" y="3"/>
                  </a:lnTo>
                  <a:lnTo>
                    <a:pt x="14" y="0"/>
                  </a:lnTo>
                  <a:close/>
                </a:path>
              </a:pathLst>
            </a:custGeom>
            <a:grpFill/>
            <a:ln w="1905">
              <a:noFill/>
              <a:round/>
              <a:headEnd/>
              <a:tailEnd/>
            </a:ln>
          </p:spPr>
          <p:txBody>
            <a:bodyPr/>
            <a:lstStyle/>
            <a:p>
              <a:endParaRPr lang="en-GB">
                <a:solidFill>
                  <a:srgbClr val="000000"/>
                </a:solidFill>
                <a:latin typeface="Arial"/>
              </a:endParaRPr>
            </a:p>
          </p:txBody>
        </p:sp>
        <p:sp>
          <p:nvSpPr>
            <p:cNvPr id="432" name="Freeform 428"/>
            <p:cNvSpPr>
              <a:spLocks/>
            </p:cNvSpPr>
            <p:nvPr/>
          </p:nvSpPr>
          <p:spPr bwMode="auto">
            <a:xfrm>
              <a:off x="3148" y="1979"/>
              <a:ext cx="6" cy="4"/>
            </a:xfrm>
            <a:custGeom>
              <a:avLst/>
              <a:gdLst>
                <a:gd name="T0" fmla="*/ 4 w 6"/>
                <a:gd name="T1" fmla="*/ 4 h 4"/>
                <a:gd name="T2" fmla="*/ 6 w 6"/>
                <a:gd name="T3" fmla="*/ 3 h 4"/>
                <a:gd name="T4" fmla="*/ 4 w 6"/>
                <a:gd name="T5" fmla="*/ 3 h 4"/>
                <a:gd name="T6" fmla="*/ 4 w 6"/>
                <a:gd name="T7" fmla="*/ 0 h 4"/>
                <a:gd name="T8" fmla="*/ 3 w 6"/>
                <a:gd name="T9" fmla="*/ 0 h 4"/>
                <a:gd name="T10" fmla="*/ 0 w 6"/>
                <a:gd name="T11" fmla="*/ 3 h 4"/>
                <a:gd name="T12" fmla="*/ 0 w 6"/>
                <a:gd name="T13" fmla="*/ 4 h 4"/>
                <a:gd name="T14" fmla="*/ 3 w 6"/>
                <a:gd name="T15" fmla="*/ 4 h 4"/>
                <a:gd name="T16" fmla="*/ 4 w 6"/>
                <a:gd name="T17" fmla="*/ 4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4"/>
                <a:gd name="T29" fmla="*/ 6 w 6"/>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4">
                  <a:moveTo>
                    <a:pt x="4" y="4"/>
                  </a:moveTo>
                  <a:lnTo>
                    <a:pt x="6" y="3"/>
                  </a:lnTo>
                  <a:lnTo>
                    <a:pt x="4" y="3"/>
                  </a:lnTo>
                  <a:lnTo>
                    <a:pt x="4" y="0"/>
                  </a:lnTo>
                  <a:lnTo>
                    <a:pt x="3" y="0"/>
                  </a:lnTo>
                  <a:lnTo>
                    <a:pt x="0" y="3"/>
                  </a:lnTo>
                  <a:lnTo>
                    <a:pt x="0" y="4"/>
                  </a:lnTo>
                  <a:lnTo>
                    <a:pt x="3" y="4"/>
                  </a:lnTo>
                  <a:lnTo>
                    <a:pt x="4" y="4"/>
                  </a:lnTo>
                  <a:close/>
                </a:path>
              </a:pathLst>
            </a:custGeom>
            <a:grpFill/>
            <a:ln w="1905">
              <a:noFill/>
              <a:round/>
              <a:headEnd/>
              <a:tailEnd/>
            </a:ln>
          </p:spPr>
          <p:txBody>
            <a:bodyPr/>
            <a:lstStyle/>
            <a:p>
              <a:endParaRPr lang="en-GB">
                <a:solidFill>
                  <a:srgbClr val="000000"/>
                </a:solidFill>
                <a:latin typeface="Arial"/>
              </a:endParaRPr>
            </a:p>
          </p:txBody>
        </p:sp>
        <p:sp>
          <p:nvSpPr>
            <p:cNvPr id="433" name="Freeform 429"/>
            <p:cNvSpPr>
              <a:spLocks/>
            </p:cNvSpPr>
            <p:nvPr/>
          </p:nvSpPr>
          <p:spPr bwMode="auto">
            <a:xfrm>
              <a:off x="3157" y="1997"/>
              <a:ext cx="6" cy="4"/>
            </a:xfrm>
            <a:custGeom>
              <a:avLst/>
              <a:gdLst>
                <a:gd name="T0" fmla="*/ 6 w 6"/>
                <a:gd name="T1" fmla="*/ 1 h 4"/>
                <a:gd name="T2" fmla="*/ 4 w 6"/>
                <a:gd name="T3" fmla="*/ 1 h 4"/>
                <a:gd name="T4" fmla="*/ 4 w 6"/>
                <a:gd name="T5" fmla="*/ 0 h 4"/>
                <a:gd name="T6" fmla="*/ 3 w 6"/>
                <a:gd name="T7" fmla="*/ 0 h 4"/>
                <a:gd name="T8" fmla="*/ 1 w 6"/>
                <a:gd name="T9" fmla="*/ 0 h 4"/>
                <a:gd name="T10" fmla="*/ 0 w 6"/>
                <a:gd name="T11" fmla="*/ 3 h 4"/>
                <a:gd name="T12" fmla="*/ 1 w 6"/>
                <a:gd name="T13" fmla="*/ 4 h 4"/>
                <a:gd name="T14" fmla="*/ 1 w 6"/>
                <a:gd name="T15" fmla="*/ 3 h 4"/>
                <a:gd name="T16" fmla="*/ 4 w 6"/>
                <a:gd name="T17" fmla="*/ 4 h 4"/>
                <a:gd name="T18" fmla="*/ 6 w 6"/>
                <a:gd name="T19" fmla="*/ 1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4"/>
                <a:gd name="T32" fmla="*/ 6 w 6"/>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4">
                  <a:moveTo>
                    <a:pt x="6" y="1"/>
                  </a:moveTo>
                  <a:lnTo>
                    <a:pt x="4" y="1"/>
                  </a:lnTo>
                  <a:lnTo>
                    <a:pt x="4" y="0"/>
                  </a:lnTo>
                  <a:lnTo>
                    <a:pt x="3" y="0"/>
                  </a:lnTo>
                  <a:lnTo>
                    <a:pt x="1" y="0"/>
                  </a:lnTo>
                  <a:lnTo>
                    <a:pt x="0" y="3"/>
                  </a:lnTo>
                  <a:lnTo>
                    <a:pt x="1" y="4"/>
                  </a:lnTo>
                  <a:lnTo>
                    <a:pt x="1" y="3"/>
                  </a:lnTo>
                  <a:lnTo>
                    <a:pt x="4" y="4"/>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434" name="Freeform 430"/>
            <p:cNvSpPr>
              <a:spLocks/>
            </p:cNvSpPr>
            <p:nvPr/>
          </p:nvSpPr>
          <p:spPr bwMode="auto">
            <a:xfrm>
              <a:off x="3172" y="2009"/>
              <a:ext cx="12" cy="9"/>
            </a:xfrm>
            <a:custGeom>
              <a:avLst/>
              <a:gdLst>
                <a:gd name="T0" fmla="*/ 10 w 12"/>
                <a:gd name="T1" fmla="*/ 7 h 9"/>
                <a:gd name="T2" fmla="*/ 12 w 12"/>
                <a:gd name="T3" fmla="*/ 7 h 9"/>
                <a:gd name="T4" fmla="*/ 7 w 12"/>
                <a:gd name="T5" fmla="*/ 0 h 9"/>
                <a:gd name="T6" fmla="*/ 0 w 12"/>
                <a:gd name="T7" fmla="*/ 3 h 9"/>
                <a:gd name="T8" fmla="*/ 0 w 12"/>
                <a:gd name="T9" fmla="*/ 6 h 9"/>
                <a:gd name="T10" fmla="*/ 1 w 12"/>
                <a:gd name="T11" fmla="*/ 6 h 9"/>
                <a:gd name="T12" fmla="*/ 4 w 12"/>
                <a:gd name="T13" fmla="*/ 4 h 9"/>
                <a:gd name="T14" fmla="*/ 6 w 12"/>
                <a:gd name="T15" fmla="*/ 4 h 9"/>
                <a:gd name="T16" fmla="*/ 4 w 12"/>
                <a:gd name="T17" fmla="*/ 7 h 9"/>
                <a:gd name="T18" fmla="*/ 7 w 12"/>
                <a:gd name="T19" fmla="*/ 9 h 9"/>
                <a:gd name="T20" fmla="*/ 9 w 12"/>
                <a:gd name="T21" fmla="*/ 7 h 9"/>
                <a:gd name="T22" fmla="*/ 9 w 12"/>
                <a:gd name="T23" fmla="*/ 6 h 9"/>
                <a:gd name="T24" fmla="*/ 10 w 12"/>
                <a:gd name="T25" fmla="*/ 7 h 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9"/>
                <a:gd name="T41" fmla="*/ 12 w 12"/>
                <a:gd name="T42" fmla="*/ 9 h 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9">
                  <a:moveTo>
                    <a:pt x="10" y="7"/>
                  </a:moveTo>
                  <a:lnTo>
                    <a:pt x="12" y="7"/>
                  </a:lnTo>
                  <a:lnTo>
                    <a:pt x="7" y="0"/>
                  </a:lnTo>
                  <a:lnTo>
                    <a:pt x="0" y="3"/>
                  </a:lnTo>
                  <a:lnTo>
                    <a:pt x="0" y="6"/>
                  </a:lnTo>
                  <a:lnTo>
                    <a:pt x="1" y="6"/>
                  </a:lnTo>
                  <a:lnTo>
                    <a:pt x="4" y="4"/>
                  </a:lnTo>
                  <a:lnTo>
                    <a:pt x="6" y="4"/>
                  </a:lnTo>
                  <a:lnTo>
                    <a:pt x="4" y="7"/>
                  </a:lnTo>
                  <a:lnTo>
                    <a:pt x="7" y="9"/>
                  </a:lnTo>
                  <a:lnTo>
                    <a:pt x="9" y="7"/>
                  </a:lnTo>
                  <a:lnTo>
                    <a:pt x="9" y="6"/>
                  </a:lnTo>
                  <a:lnTo>
                    <a:pt x="10" y="7"/>
                  </a:lnTo>
                  <a:close/>
                </a:path>
              </a:pathLst>
            </a:custGeom>
            <a:grpFill/>
            <a:ln w="1905">
              <a:noFill/>
              <a:round/>
              <a:headEnd/>
              <a:tailEnd/>
            </a:ln>
          </p:spPr>
          <p:txBody>
            <a:bodyPr/>
            <a:lstStyle/>
            <a:p>
              <a:endParaRPr lang="en-GB">
                <a:solidFill>
                  <a:srgbClr val="000000"/>
                </a:solidFill>
                <a:latin typeface="Arial"/>
              </a:endParaRPr>
            </a:p>
          </p:txBody>
        </p:sp>
        <p:sp>
          <p:nvSpPr>
            <p:cNvPr id="435" name="Freeform 431"/>
            <p:cNvSpPr>
              <a:spLocks/>
            </p:cNvSpPr>
            <p:nvPr/>
          </p:nvSpPr>
          <p:spPr bwMode="auto">
            <a:xfrm>
              <a:off x="3172" y="2025"/>
              <a:ext cx="4" cy="9"/>
            </a:xfrm>
            <a:custGeom>
              <a:avLst/>
              <a:gdLst>
                <a:gd name="T0" fmla="*/ 1 w 4"/>
                <a:gd name="T1" fmla="*/ 9 h 9"/>
                <a:gd name="T2" fmla="*/ 3 w 4"/>
                <a:gd name="T3" fmla="*/ 8 h 9"/>
                <a:gd name="T4" fmla="*/ 4 w 4"/>
                <a:gd name="T5" fmla="*/ 3 h 9"/>
                <a:gd name="T6" fmla="*/ 3 w 4"/>
                <a:gd name="T7" fmla="*/ 2 h 9"/>
                <a:gd name="T8" fmla="*/ 0 w 4"/>
                <a:gd name="T9" fmla="*/ 0 h 9"/>
                <a:gd name="T10" fmla="*/ 0 w 4"/>
                <a:gd name="T11" fmla="*/ 3 h 9"/>
                <a:gd name="T12" fmla="*/ 1 w 4"/>
                <a:gd name="T13" fmla="*/ 6 h 9"/>
                <a:gd name="T14" fmla="*/ 0 w 4"/>
                <a:gd name="T15" fmla="*/ 8 h 9"/>
                <a:gd name="T16" fmla="*/ 0 w 4"/>
                <a:gd name="T17" fmla="*/ 9 h 9"/>
                <a:gd name="T18" fmla="*/ 1 w 4"/>
                <a:gd name="T19" fmla="*/ 9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9"/>
                <a:gd name="T32" fmla="*/ 4 w 4"/>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9">
                  <a:moveTo>
                    <a:pt x="1" y="9"/>
                  </a:moveTo>
                  <a:lnTo>
                    <a:pt x="3" y="8"/>
                  </a:lnTo>
                  <a:lnTo>
                    <a:pt x="4" y="3"/>
                  </a:lnTo>
                  <a:lnTo>
                    <a:pt x="3" y="2"/>
                  </a:lnTo>
                  <a:lnTo>
                    <a:pt x="0" y="0"/>
                  </a:lnTo>
                  <a:lnTo>
                    <a:pt x="0" y="3"/>
                  </a:lnTo>
                  <a:lnTo>
                    <a:pt x="1" y="6"/>
                  </a:lnTo>
                  <a:lnTo>
                    <a:pt x="0" y="8"/>
                  </a:lnTo>
                  <a:lnTo>
                    <a:pt x="0" y="9"/>
                  </a:lnTo>
                  <a:lnTo>
                    <a:pt x="1" y="9"/>
                  </a:lnTo>
                  <a:close/>
                </a:path>
              </a:pathLst>
            </a:custGeom>
            <a:grpFill/>
            <a:ln w="1905">
              <a:noFill/>
              <a:round/>
              <a:headEnd/>
              <a:tailEnd/>
            </a:ln>
          </p:spPr>
          <p:txBody>
            <a:bodyPr/>
            <a:lstStyle/>
            <a:p>
              <a:endParaRPr lang="en-GB">
                <a:solidFill>
                  <a:srgbClr val="000000"/>
                </a:solidFill>
                <a:latin typeface="Arial"/>
              </a:endParaRPr>
            </a:p>
          </p:txBody>
        </p:sp>
        <p:sp>
          <p:nvSpPr>
            <p:cNvPr id="436" name="Freeform 432"/>
            <p:cNvSpPr>
              <a:spLocks/>
            </p:cNvSpPr>
            <p:nvPr/>
          </p:nvSpPr>
          <p:spPr bwMode="auto">
            <a:xfrm>
              <a:off x="3203" y="2072"/>
              <a:ext cx="9" cy="10"/>
            </a:xfrm>
            <a:custGeom>
              <a:avLst/>
              <a:gdLst>
                <a:gd name="T0" fmla="*/ 5 w 9"/>
                <a:gd name="T1" fmla="*/ 7 h 10"/>
                <a:gd name="T2" fmla="*/ 6 w 9"/>
                <a:gd name="T3" fmla="*/ 7 h 10"/>
                <a:gd name="T4" fmla="*/ 8 w 9"/>
                <a:gd name="T5" fmla="*/ 6 h 10"/>
                <a:gd name="T6" fmla="*/ 8 w 9"/>
                <a:gd name="T7" fmla="*/ 3 h 10"/>
                <a:gd name="T8" fmla="*/ 9 w 9"/>
                <a:gd name="T9" fmla="*/ 0 h 10"/>
                <a:gd name="T10" fmla="*/ 5 w 9"/>
                <a:gd name="T11" fmla="*/ 1 h 10"/>
                <a:gd name="T12" fmla="*/ 0 w 9"/>
                <a:gd name="T13" fmla="*/ 6 h 10"/>
                <a:gd name="T14" fmla="*/ 0 w 9"/>
                <a:gd name="T15" fmla="*/ 7 h 10"/>
                <a:gd name="T16" fmla="*/ 0 w 9"/>
                <a:gd name="T17" fmla="*/ 10 h 10"/>
                <a:gd name="T18" fmla="*/ 5 w 9"/>
                <a:gd name="T19" fmla="*/ 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10"/>
                <a:gd name="T32" fmla="*/ 9 w 9"/>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10">
                  <a:moveTo>
                    <a:pt x="5" y="7"/>
                  </a:moveTo>
                  <a:lnTo>
                    <a:pt x="6" y="7"/>
                  </a:lnTo>
                  <a:lnTo>
                    <a:pt x="8" y="6"/>
                  </a:lnTo>
                  <a:lnTo>
                    <a:pt x="8" y="3"/>
                  </a:lnTo>
                  <a:lnTo>
                    <a:pt x="9" y="0"/>
                  </a:lnTo>
                  <a:lnTo>
                    <a:pt x="5" y="1"/>
                  </a:lnTo>
                  <a:lnTo>
                    <a:pt x="0" y="6"/>
                  </a:lnTo>
                  <a:lnTo>
                    <a:pt x="0" y="7"/>
                  </a:lnTo>
                  <a:lnTo>
                    <a:pt x="0" y="10"/>
                  </a:lnTo>
                  <a:lnTo>
                    <a:pt x="5" y="7"/>
                  </a:lnTo>
                  <a:close/>
                </a:path>
              </a:pathLst>
            </a:custGeom>
            <a:grpFill/>
            <a:ln w="1905">
              <a:noFill/>
              <a:round/>
              <a:headEnd/>
              <a:tailEnd/>
            </a:ln>
          </p:spPr>
          <p:txBody>
            <a:bodyPr/>
            <a:lstStyle/>
            <a:p>
              <a:endParaRPr lang="en-GB">
                <a:solidFill>
                  <a:srgbClr val="000000"/>
                </a:solidFill>
                <a:latin typeface="Arial"/>
              </a:endParaRPr>
            </a:p>
          </p:txBody>
        </p:sp>
        <p:sp>
          <p:nvSpPr>
            <p:cNvPr id="437" name="Freeform 433"/>
            <p:cNvSpPr>
              <a:spLocks/>
            </p:cNvSpPr>
            <p:nvPr/>
          </p:nvSpPr>
          <p:spPr bwMode="auto">
            <a:xfrm>
              <a:off x="3131" y="2090"/>
              <a:ext cx="48" cy="15"/>
            </a:xfrm>
            <a:custGeom>
              <a:avLst/>
              <a:gdLst>
                <a:gd name="T0" fmla="*/ 27 w 48"/>
                <a:gd name="T1" fmla="*/ 4 h 15"/>
                <a:gd name="T2" fmla="*/ 24 w 48"/>
                <a:gd name="T3" fmla="*/ 3 h 15"/>
                <a:gd name="T4" fmla="*/ 15 w 48"/>
                <a:gd name="T5" fmla="*/ 4 h 15"/>
                <a:gd name="T6" fmla="*/ 12 w 48"/>
                <a:gd name="T7" fmla="*/ 3 h 15"/>
                <a:gd name="T8" fmla="*/ 11 w 48"/>
                <a:gd name="T9" fmla="*/ 3 h 15"/>
                <a:gd name="T10" fmla="*/ 12 w 48"/>
                <a:gd name="T11" fmla="*/ 1 h 15"/>
                <a:gd name="T12" fmla="*/ 11 w 48"/>
                <a:gd name="T13" fmla="*/ 0 h 15"/>
                <a:gd name="T14" fmla="*/ 9 w 48"/>
                <a:gd name="T15" fmla="*/ 1 h 15"/>
                <a:gd name="T16" fmla="*/ 5 w 48"/>
                <a:gd name="T17" fmla="*/ 0 h 15"/>
                <a:gd name="T18" fmla="*/ 3 w 48"/>
                <a:gd name="T19" fmla="*/ 1 h 15"/>
                <a:gd name="T20" fmla="*/ 2 w 48"/>
                <a:gd name="T21" fmla="*/ 1 h 15"/>
                <a:gd name="T22" fmla="*/ 0 w 48"/>
                <a:gd name="T23" fmla="*/ 9 h 15"/>
                <a:gd name="T24" fmla="*/ 12 w 48"/>
                <a:gd name="T25" fmla="*/ 7 h 15"/>
                <a:gd name="T26" fmla="*/ 17 w 48"/>
                <a:gd name="T27" fmla="*/ 9 h 15"/>
                <a:gd name="T28" fmla="*/ 18 w 48"/>
                <a:gd name="T29" fmla="*/ 10 h 15"/>
                <a:gd name="T30" fmla="*/ 21 w 48"/>
                <a:gd name="T31" fmla="*/ 10 h 15"/>
                <a:gd name="T32" fmla="*/ 23 w 48"/>
                <a:gd name="T33" fmla="*/ 15 h 15"/>
                <a:gd name="T34" fmla="*/ 42 w 48"/>
                <a:gd name="T35" fmla="*/ 12 h 15"/>
                <a:gd name="T36" fmla="*/ 45 w 48"/>
                <a:gd name="T37" fmla="*/ 13 h 15"/>
                <a:gd name="T38" fmla="*/ 48 w 48"/>
                <a:gd name="T39" fmla="*/ 9 h 15"/>
                <a:gd name="T40" fmla="*/ 47 w 48"/>
                <a:gd name="T41" fmla="*/ 7 h 15"/>
                <a:gd name="T42" fmla="*/ 41 w 48"/>
                <a:gd name="T43" fmla="*/ 9 h 15"/>
                <a:gd name="T44" fmla="*/ 39 w 48"/>
                <a:gd name="T45" fmla="*/ 9 h 15"/>
                <a:gd name="T46" fmla="*/ 38 w 48"/>
                <a:gd name="T47" fmla="*/ 6 h 15"/>
                <a:gd name="T48" fmla="*/ 29 w 48"/>
                <a:gd name="T49" fmla="*/ 6 h 15"/>
                <a:gd name="T50" fmla="*/ 27 w 48"/>
                <a:gd name="T51" fmla="*/ 6 h 15"/>
                <a:gd name="T52" fmla="*/ 27 w 48"/>
                <a:gd name="T53" fmla="*/ 4 h 1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15"/>
                <a:gd name="T83" fmla="*/ 48 w 48"/>
                <a:gd name="T84" fmla="*/ 15 h 1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15">
                  <a:moveTo>
                    <a:pt x="27" y="4"/>
                  </a:moveTo>
                  <a:lnTo>
                    <a:pt x="24" y="3"/>
                  </a:lnTo>
                  <a:lnTo>
                    <a:pt x="15" y="4"/>
                  </a:lnTo>
                  <a:lnTo>
                    <a:pt x="12" y="3"/>
                  </a:lnTo>
                  <a:lnTo>
                    <a:pt x="11" y="3"/>
                  </a:lnTo>
                  <a:lnTo>
                    <a:pt x="12" y="1"/>
                  </a:lnTo>
                  <a:lnTo>
                    <a:pt x="11" y="0"/>
                  </a:lnTo>
                  <a:lnTo>
                    <a:pt x="9" y="1"/>
                  </a:lnTo>
                  <a:lnTo>
                    <a:pt x="5" y="0"/>
                  </a:lnTo>
                  <a:lnTo>
                    <a:pt x="3" y="1"/>
                  </a:lnTo>
                  <a:lnTo>
                    <a:pt x="2" y="1"/>
                  </a:lnTo>
                  <a:lnTo>
                    <a:pt x="0" y="9"/>
                  </a:lnTo>
                  <a:lnTo>
                    <a:pt x="12" y="7"/>
                  </a:lnTo>
                  <a:lnTo>
                    <a:pt x="17" y="9"/>
                  </a:lnTo>
                  <a:lnTo>
                    <a:pt x="18" y="10"/>
                  </a:lnTo>
                  <a:lnTo>
                    <a:pt x="21" y="10"/>
                  </a:lnTo>
                  <a:lnTo>
                    <a:pt x="23" y="15"/>
                  </a:lnTo>
                  <a:lnTo>
                    <a:pt x="42" y="12"/>
                  </a:lnTo>
                  <a:lnTo>
                    <a:pt x="45" y="13"/>
                  </a:lnTo>
                  <a:lnTo>
                    <a:pt x="48" y="9"/>
                  </a:lnTo>
                  <a:lnTo>
                    <a:pt x="47" y="7"/>
                  </a:lnTo>
                  <a:lnTo>
                    <a:pt x="41" y="9"/>
                  </a:lnTo>
                  <a:lnTo>
                    <a:pt x="39" y="9"/>
                  </a:lnTo>
                  <a:lnTo>
                    <a:pt x="38" y="6"/>
                  </a:lnTo>
                  <a:lnTo>
                    <a:pt x="29" y="6"/>
                  </a:lnTo>
                  <a:lnTo>
                    <a:pt x="27" y="6"/>
                  </a:lnTo>
                  <a:lnTo>
                    <a:pt x="27" y="4"/>
                  </a:lnTo>
                  <a:close/>
                </a:path>
              </a:pathLst>
            </a:custGeom>
            <a:grpFill/>
            <a:ln w="1905">
              <a:noFill/>
              <a:round/>
              <a:headEnd/>
              <a:tailEnd/>
            </a:ln>
          </p:spPr>
          <p:txBody>
            <a:bodyPr/>
            <a:lstStyle/>
            <a:p>
              <a:endParaRPr lang="en-GB">
                <a:solidFill>
                  <a:srgbClr val="000000"/>
                </a:solidFill>
                <a:latin typeface="Arial"/>
              </a:endParaRPr>
            </a:p>
          </p:txBody>
        </p:sp>
        <p:sp>
          <p:nvSpPr>
            <p:cNvPr id="438" name="Freeform 434"/>
            <p:cNvSpPr>
              <a:spLocks/>
            </p:cNvSpPr>
            <p:nvPr/>
          </p:nvSpPr>
          <p:spPr bwMode="auto">
            <a:xfrm>
              <a:off x="3151" y="2040"/>
              <a:ext cx="6" cy="6"/>
            </a:xfrm>
            <a:custGeom>
              <a:avLst/>
              <a:gdLst>
                <a:gd name="T0" fmla="*/ 4 w 6"/>
                <a:gd name="T1" fmla="*/ 6 h 6"/>
                <a:gd name="T2" fmla="*/ 6 w 6"/>
                <a:gd name="T3" fmla="*/ 6 h 6"/>
                <a:gd name="T4" fmla="*/ 6 w 6"/>
                <a:gd name="T5" fmla="*/ 3 h 6"/>
                <a:gd name="T6" fmla="*/ 4 w 6"/>
                <a:gd name="T7" fmla="*/ 2 h 6"/>
                <a:gd name="T8" fmla="*/ 3 w 6"/>
                <a:gd name="T9" fmla="*/ 0 h 6"/>
                <a:gd name="T10" fmla="*/ 1 w 6"/>
                <a:gd name="T11" fmla="*/ 0 h 6"/>
                <a:gd name="T12" fmla="*/ 0 w 6"/>
                <a:gd name="T13" fmla="*/ 2 h 6"/>
                <a:gd name="T14" fmla="*/ 1 w 6"/>
                <a:gd name="T15" fmla="*/ 3 h 6"/>
                <a:gd name="T16" fmla="*/ 4 w 6"/>
                <a:gd name="T17" fmla="*/ 6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4" y="6"/>
                  </a:moveTo>
                  <a:lnTo>
                    <a:pt x="6" y="6"/>
                  </a:lnTo>
                  <a:lnTo>
                    <a:pt x="6" y="3"/>
                  </a:lnTo>
                  <a:lnTo>
                    <a:pt x="4" y="2"/>
                  </a:lnTo>
                  <a:lnTo>
                    <a:pt x="3" y="0"/>
                  </a:lnTo>
                  <a:lnTo>
                    <a:pt x="1" y="0"/>
                  </a:lnTo>
                  <a:lnTo>
                    <a:pt x="0" y="2"/>
                  </a:lnTo>
                  <a:lnTo>
                    <a:pt x="1" y="3"/>
                  </a:lnTo>
                  <a:lnTo>
                    <a:pt x="4" y="6"/>
                  </a:lnTo>
                  <a:close/>
                </a:path>
              </a:pathLst>
            </a:custGeom>
            <a:grpFill/>
            <a:ln w="1905">
              <a:noFill/>
              <a:round/>
              <a:headEnd/>
              <a:tailEnd/>
            </a:ln>
          </p:spPr>
          <p:txBody>
            <a:bodyPr/>
            <a:lstStyle/>
            <a:p>
              <a:endParaRPr lang="en-GB">
                <a:solidFill>
                  <a:srgbClr val="000000"/>
                </a:solidFill>
                <a:latin typeface="Arial"/>
              </a:endParaRPr>
            </a:p>
          </p:txBody>
        </p:sp>
        <p:sp>
          <p:nvSpPr>
            <p:cNvPr id="439" name="Freeform 435"/>
            <p:cNvSpPr>
              <a:spLocks/>
            </p:cNvSpPr>
            <p:nvPr/>
          </p:nvSpPr>
          <p:spPr bwMode="auto">
            <a:xfrm>
              <a:off x="3163" y="2057"/>
              <a:ext cx="3" cy="6"/>
            </a:xfrm>
            <a:custGeom>
              <a:avLst/>
              <a:gdLst>
                <a:gd name="T0" fmla="*/ 1 w 3"/>
                <a:gd name="T1" fmla="*/ 6 h 6"/>
                <a:gd name="T2" fmla="*/ 3 w 3"/>
                <a:gd name="T3" fmla="*/ 6 h 6"/>
                <a:gd name="T4" fmla="*/ 3 w 3"/>
                <a:gd name="T5" fmla="*/ 0 h 6"/>
                <a:gd name="T6" fmla="*/ 1 w 3"/>
                <a:gd name="T7" fmla="*/ 1 h 6"/>
                <a:gd name="T8" fmla="*/ 0 w 3"/>
                <a:gd name="T9" fmla="*/ 3 h 6"/>
                <a:gd name="T10" fmla="*/ 0 w 3"/>
                <a:gd name="T11" fmla="*/ 4 h 6"/>
                <a:gd name="T12" fmla="*/ 1 w 3"/>
                <a:gd name="T13" fmla="*/ 6 h 6"/>
                <a:gd name="T14" fmla="*/ 0 60000 65536"/>
                <a:gd name="T15" fmla="*/ 0 60000 65536"/>
                <a:gd name="T16" fmla="*/ 0 60000 65536"/>
                <a:gd name="T17" fmla="*/ 0 60000 65536"/>
                <a:gd name="T18" fmla="*/ 0 60000 65536"/>
                <a:gd name="T19" fmla="*/ 0 60000 65536"/>
                <a:gd name="T20" fmla="*/ 0 60000 65536"/>
                <a:gd name="T21" fmla="*/ 0 w 3"/>
                <a:gd name="T22" fmla="*/ 0 h 6"/>
                <a:gd name="T23" fmla="*/ 3 w 3"/>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6">
                  <a:moveTo>
                    <a:pt x="1" y="6"/>
                  </a:moveTo>
                  <a:lnTo>
                    <a:pt x="3" y="6"/>
                  </a:lnTo>
                  <a:lnTo>
                    <a:pt x="3" y="0"/>
                  </a:lnTo>
                  <a:lnTo>
                    <a:pt x="1" y="1"/>
                  </a:lnTo>
                  <a:lnTo>
                    <a:pt x="0" y="3"/>
                  </a:lnTo>
                  <a:lnTo>
                    <a:pt x="0" y="4"/>
                  </a:lnTo>
                  <a:lnTo>
                    <a:pt x="1" y="6"/>
                  </a:lnTo>
                  <a:close/>
                </a:path>
              </a:pathLst>
            </a:custGeom>
            <a:grpFill/>
            <a:ln w="1905">
              <a:noFill/>
              <a:round/>
              <a:headEnd/>
              <a:tailEnd/>
            </a:ln>
          </p:spPr>
          <p:txBody>
            <a:bodyPr/>
            <a:lstStyle/>
            <a:p>
              <a:endParaRPr lang="en-GB">
                <a:solidFill>
                  <a:srgbClr val="000000"/>
                </a:solidFill>
                <a:latin typeface="Arial"/>
              </a:endParaRPr>
            </a:p>
          </p:txBody>
        </p:sp>
        <p:sp>
          <p:nvSpPr>
            <p:cNvPr id="440" name="Freeform 436"/>
            <p:cNvSpPr>
              <a:spLocks/>
            </p:cNvSpPr>
            <p:nvPr/>
          </p:nvSpPr>
          <p:spPr bwMode="auto">
            <a:xfrm>
              <a:off x="3091" y="2033"/>
              <a:ext cx="40" cy="40"/>
            </a:xfrm>
            <a:custGeom>
              <a:avLst/>
              <a:gdLst>
                <a:gd name="T0" fmla="*/ 17 w 40"/>
                <a:gd name="T1" fmla="*/ 0 h 40"/>
                <a:gd name="T2" fmla="*/ 12 w 40"/>
                <a:gd name="T3" fmla="*/ 0 h 40"/>
                <a:gd name="T4" fmla="*/ 8 w 40"/>
                <a:gd name="T5" fmla="*/ 3 h 40"/>
                <a:gd name="T6" fmla="*/ 5 w 40"/>
                <a:gd name="T7" fmla="*/ 3 h 40"/>
                <a:gd name="T8" fmla="*/ 2 w 40"/>
                <a:gd name="T9" fmla="*/ 9 h 40"/>
                <a:gd name="T10" fmla="*/ 0 w 40"/>
                <a:gd name="T11" fmla="*/ 12 h 40"/>
                <a:gd name="T12" fmla="*/ 3 w 40"/>
                <a:gd name="T13" fmla="*/ 15 h 40"/>
                <a:gd name="T14" fmla="*/ 8 w 40"/>
                <a:gd name="T15" fmla="*/ 18 h 40"/>
                <a:gd name="T16" fmla="*/ 9 w 40"/>
                <a:gd name="T17" fmla="*/ 21 h 40"/>
                <a:gd name="T18" fmla="*/ 8 w 40"/>
                <a:gd name="T19" fmla="*/ 27 h 40"/>
                <a:gd name="T20" fmla="*/ 9 w 40"/>
                <a:gd name="T21" fmla="*/ 30 h 40"/>
                <a:gd name="T22" fmla="*/ 11 w 40"/>
                <a:gd name="T23" fmla="*/ 33 h 40"/>
                <a:gd name="T24" fmla="*/ 14 w 40"/>
                <a:gd name="T25" fmla="*/ 33 h 40"/>
                <a:gd name="T26" fmla="*/ 14 w 40"/>
                <a:gd name="T27" fmla="*/ 30 h 40"/>
                <a:gd name="T28" fmla="*/ 15 w 40"/>
                <a:gd name="T29" fmla="*/ 27 h 40"/>
                <a:gd name="T30" fmla="*/ 17 w 40"/>
                <a:gd name="T31" fmla="*/ 30 h 40"/>
                <a:gd name="T32" fmla="*/ 20 w 40"/>
                <a:gd name="T33" fmla="*/ 31 h 40"/>
                <a:gd name="T34" fmla="*/ 21 w 40"/>
                <a:gd name="T35" fmla="*/ 40 h 40"/>
                <a:gd name="T36" fmla="*/ 23 w 40"/>
                <a:gd name="T37" fmla="*/ 40 h 40"/>
                <a:gd name="T38" fmla="*/ 24 w 40"/>
                <a:gd name="T39" fmla="*/ 34 h 40"/>
                <a:gd name="T40" fmla="*/ 27 w 40"/>
                <a:gd name="T41" fmla="*/ 33 h 40"/>
                <a:gd name="T42" fmla="*/ 29 w 40"/>
                <a:gd name="T43" fmla="*/ 36 h 40"/>
                <a:gd name="T44" fmla="*/ 31 w 40"/>
                <a:gd name="T45" fmla="*/ 37 h 40"/>
                <a:gd name="T46" fmla="*/ 33 w 40"/>
                <a:gd name="T47" fmla="*/ 39 h 40"/>
                <a:gd name="T48" fmla="*/ 31 w 40"/>
                <a:gd name="T49" fmla="*/ 24 h 40"/>
                <a:gd name="T50" fmla="*/ 29 w 40"/>
                <a:gd name="T51" fmla="*/ 21 h 40"/>
                <a:gd name="T52" fmla="*/ 27 w 40"/>
                <a:gd name="T53" fmla="*/ 16 h 40"/>
                <a:gd name="T54" fmla="*/ 33 w 40"/>
                <a:gd name="T55" fmla="*/ 19 h 40"/>
                <a:gd name="T56" fmla="*/ 34 w 40"/>
                <a:gd name="T57" fmla="*/ 22 h 40"/>
                <a:gd name="T58" fmla="*/ 36 w 40"/>
                <a:gd name="T59" fmla="*/ 21 h 40"/>
                <a:gd name="T60" fmla="*/ 37 w 40"/>
                <a:gd name="T61" fmla="*/ 19 h 40"/>
                <a:gd name="T62" fmla="*/ 40 w 40"/>
                <a:gd name="T63" fmla="*/ 19 h 40"/>
                <a:gd name="T64" fmla="*/ 39 w 40"/>
                <a:gd name="T65" fmla="*/ 16 h 40"/>
                <a:gd name="T66" fmla="*/ 36 w 40"/>
                <a:gd name="T67" fmla="*/ 15 h 40"/>
                <a:gd name="T68" fmla="*/ 33 w 40"/>
                <a:gd name="T69" fmla="*/ 10 h 40"/>
                <a:gd name="T70" fmla="*/ 33 w 40"/>
                <a:gd name="T71" fmla="*/ 7 h 40"/>
                <a:gd name="T72" fmla="*/ 20 w 40"/>
                <a:gd name="T73" fmla="*/ 3 h 40"/>
                <a:gd name="T74" fmla="*/ 18 w 40"/>
                <a:gd name="T75" fmla="*/ 3 h 40"/>
                <a:gd name="T76" fmla="*/ 17 w 40"/>
                <a:gd name="T77" fmla="*/ 0 h 4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0"/>
                <a:gd name="T118" fmla="*/ 0 h 40"/>
                <a:gd name="T119" fmla="*/ 40 w 40"/>
                <a:gd name="T120" fmla="*/ 40 h 4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0" h="40">
                  <a:moveTo>
                    <a:pt x="17" y="0"/>
                  </a:moveTo>
                  <a:lnTo>
                    <a:pt x="12" y="0"/>
                  </a:lnTo>
                  <a:lnTo>
                    <a:pt x="8" y="3"/>
                  </a:lnTo>
                  <a:lnTo>
                    <a:pt x="5" y="3"/>
                  </a:lnTo>
                  <a:lnTo>
                    <a:pt x="2" y="9"/>
                  </a:lnTo>
                  <a:lnTo>
                    <a:pt x="0" y="12"/>
                  </a:lnTo>
                  <a:lnTo>
                    <a:pt x="3" y="15"/>
                  </a:lnTo>
                  <a:lnTo>
                    <a:pt x="8" y="18"/>
                  </a:lnTo>
                  <a:lnTo>
                    <a:pt x="9" y="21"/>
                  </a:lnTo>
                  <a:lnTo>
                    <a:pt x="8" y="27"/>
                  </a:lnTo>
                  <a:lnTo>
                    <a:pt x="9" y="30"/>
                  </a:lnTo>
                  <a:lnTo>
                    <a:pt x="11" y="33"/>
                  </a:lnTo>
                  <a:lnTo>
                    <a:pt x="14" y="33"/>
                  </a:lnTo>
                  <a:lnTo>
                    <a:pt x="14" y="30"/>
                  </a:lnTo>
                  <a:lnTo>
                    <a:pt x="15" y="27"/>
                  </a:lnTo>
                  <a:lnTo>
                    <a:pt x="17" y="30"/>
                  </a:lnTo>
                  <a:lnTo>
                    <a:pt x="20" y="31"/>
                  </a:lnTo>
                  <a:lnTo>
                    <a:pt x="21" y="40"/>
                  </a:lnTo>
                  <a:lnTo>
                    <a:pt x="23" y="40"/>
                  </a:lnTo>
                  <a:lnTo>
                    <a:pt x="24" y="34"/>
                  </a:lnTo>
                  <a:lnTo>
                    <a:pt x="27" y="33"/>
                  </a:lnTo>
                  <a:lnTo>
                    <a:pt x="29" y="36"/>
                  </a:lnTo>
                  <a:lnTo>
                    <a:pt x="31" y="37"/>
                  </a:lnTo>
                  <a:lnTo>
                    <a:pt x="33" y="39"/>
                  </a:lnTo>
                  <a:lnTo>
                    <a:pt x="31" y="24"/>
                  </a:lnTo>
                  <a:lnTo>
                    <a:pt x="29" y="21"/>
                  </a:lnTo>
                  <a:lnTo>
                    <a:pt x="27" y="16"/>
                  </a:lnTo>
                  <a:lnTo>
                    <a:pt x="33" y="19"/>
                  </a:lnTo>
                  <a:lnTo>
                    <a:pt x="34" y="22"/>
                  </a:lnTo>
                  <a:lnTo>
                    <a:pt x="36" y="21"/>
                  </a:lnTo>
                  <a:lnTo>
                    <a:pt x="37" y="19"/>
                  </a:lnTo>
                  <a:lnTo>
                    <a:pt x="40" y="19"/>
                  </a:lnTo>
                  <a:lnTo>
                    <a:pt x="39" y="16"/>
                  </a:lnTo>
                  <a:lnTo>
                    <a:pt x="36" y="15"/>
                  </a:lnTo>
                  <a:lnTo>
                    <a:pt x="33" y="10"/>
                  </a:lnTo>
                  <a:lnTo>
                    <a:pt x="33" y="7"/>
                  </a:lnTo>
                  <a:lnTo>
                    <a:pt x="20" y="3"/>
                  </a:lnTo>
                  <a:lnTo>
                    <a:pt x="18" y="3"/>
                  </a:lnTo>
                  <a:lnTo>
                    <a:pt x="17" y="0"/>
                  </a:lnTo>
                  <a:close/>
                </a:path>
              </a:pathLst>
            </a:custGeom>
            <a:grpFill/>
            <a:ln w="1905">
              <a:noFill/>
              <a:round/>
              <a:headEnd/>
              <a:tailEnd/>
            </a:ln>
          </p:spPr>
          <p:txBody>
            <a:bodyPr/>
            <a:lstStyle/>
            <a:p>
              <a:endParaRPr lang="en-GB">
                <a:solidFill>
                  <a:srgbClr val="000000"/>
                </a:solidFill>
                <a:latin typeface="Arial"/>
              </a:endParaRPr>
            </a:p>
          </p:txBody>
        </p:sp>
        <p:sp>
          <p:nvSpPr>
            <p:cNvPr id="441" name="Freeform 437"/>
            <p:cNvSpPr>
              <a:spLocks/>
            </p:cNvSpPr>
            <p:nvPr/>
          </p:nvSpPr>
          <p:spPr bwMode="auto">
            <a:xfrm>
              <a:off x="3079" y="2031"/>
              <a:ext cx="6" cy="8"/>
            </a:xfrm>
            <a:custGeom>
              <a:avLst/>
              <a:gdLst>
                <a:gd name="T0" fmla="*/ 6 w 6"/>
                <a:gd name="T1" fmla="*/ 8 h 8"/>
                <a:gd name="T2" fmla="*/ 6 w 6"/>
                <a:gd name="T3" fmla="*/ 5 h 8"/>
                <a:gd name="T4" fmla="*/ 5 w 6"/>
                <a:gd name="T5" fmla="*/ 3 h 8"/>
                <a:gd name="T6" fmla="*/ 3 w 6"/>
                <a:gd name="T7" fmla="*/ 0 h 8"/>
                <a:gd name="T8" fmla="*/ 0 w 6"/>
                <a:gd name="T9" fmla="*/ 3 h 8"/>
                <a:gd name="T10" fmla="*/ 2 w 6"/>
                <a:gd name="T11" fmla="*/ 6 h 8"/>
                <a:gd name="T12" fmla="*/ 5 w 6"/>
                <a:gd name="T13" fmla="*/ 6 h 8"/>
                <a:gd name="T14" fmla="*/ 6 w 6"/>
                <a:gd name="T15" fmla="*/ 8 h 8"/>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8"/>
                <a:gd name="T26" fmla="*/ 6 w 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8">
                  <a:moveTo>
                    <a:pt x="6" y="8"/>
                  </a:moveTo>
                  <a:lnTo>
                    <a:pt x="6" y="5"/>
                  </a:lnTo>
                  <a:lnTo>
                    <a:pt x="5" y="3"/>
                  </a:lnTo>
                  <a:lnTo>
                    <a:pt x="3" y="0"/>
                  </a:lnTo>
                  <a:lnTo>
                    <a:pt x="0" y="3"/>
                  </a:lnTo>
                  <a:lnTo>
                    <a:pt x="2" y="6"/>
                  </a:lnTo>
                  <a:lnTo>
                    <a:pt x="5" y="6"/>
                  </a:lnTo>
                  <a:lnTo>
                    <a:pt x="6" y="8"/>
                  </a:lnTo>
                  <a:close/>
                </a:path>
              </a:pathLst>
            </a:custGeom>
            <a:grpFill/>
            <a:ln w="1905">
              <a:noFill/>
              <a:round/>
              <a:headEnd/>
              <a:tailEnd/>
            </a:ln>
          </p:spPr>
          <p:txBody>
            <a:bodyPr/>
            <a:lstStyle/>
            <a:p>
              <a:endParaRPr lang="en-GB">
                <a:solidFill>
                  <a:srgbClr val="000000"/>
                </a:solidFill>
                <a:latin typeface="Arial"/>
              </a:endParaRPr>
            </a:p>
          </p:txBody>
        </p:sp>
        <p:sp>
          <p:nvSpPr>
            <p:cNvPr id="442" name="Freeform 438"/>
            <p:cNvSpPr>
              <a:spLocks/>
            </p:cNvSpPr>
            <p:nvPr/>
          </p:nvSpPr>
          <p:spPr bwMode="auto">
            <a:xfrm>
              <a:off x="3122" y="2018"/>
              <a:ext cx="27" cy="22"/>
            </a:xfrm>
            <a:custGeom>
              <a:avLst/>
              <a:gdLst>
                <a:gd name="T0" fmla="*/ 27 w 27"/>
                <a:gd name="T1" fmla="*/ 19 h 22"/>
                <a:gd name="T2" fmla="*/ 27 w 27"/>
                <a:gd name="T3" fmla="*/ 21 h 22"/>
                <a:gd name="T4" fmla="*/ 27 w 27"/>
                <a:gd name="T5" fmla="*/ 18 h 22"/>
                <a:gd name="T6" fmla="*/ 23 w 27"/>
                <a:gd name="T7" fmla="*/ 16 h 22"/>
                <a:gd name="T8" fmla="*/ 21 w 27"/>
                <a:gd name="T9" fmla="*/ 12 h 22"/>
                <a:gd name="T10" fmla="*/ 21 w 27"/>
                <a:gd name="T11" fmla="*/ 10 h 22"/>
                <a:gd name="T12" fmla="*/ 20 w 27"/>
                <a:gd name="T13" fmla="*/ 7 h 22"/>
                <a:gd name="T14" fmla="*/ 15 w 27"/>
                <a:gd name="T15" fmla="*/ 7 h 22"/>
                <a:gd name="T16" fmla="*/ 12 w 27"/>
                <a:gd name="T17" fmla="*/ 6 h 22"/>
                <a:gd name="T18" fmla="*/ 6 w 27"/>
                <a:gd name="T19" fmla="*/ 1 h 22"/>
                <a:gd name="T20" fmla="*/ 6 w 27"/>
                <a:gd name="T21" fmla="*/ 0 h 22"/>
                <a:gd name="T22" fmla="*/ 5 w 27"/>
                <a:gd name="T23" fmla="*/ 0 h 22"/>
                <a:gd name="T24" fmla="*/ 0 w 27"/>
                <a:gd name="T25" fmla="*/ 4 h 22"/>
                <a:gd name="T26" fmla="*/ 3 w 27"/>
                <a:gd name="T27" fmla="*/ 4 h 22"/>
                <a:gd name="T28" fmla="*/ 9 w 27"/>
                <a:gd name="T29" fmla="*/ 9 h 22"/>
                <a:gd name="T30" fmla="*/ 11 w 27"/>
                <a:gd name="T31" fmla="*/ 12 h 22"/>
                <a:gd name="T32" fmla="*/ 12 w 27"/>
                <a:gd name="T33" fmla="*/ 13 h 22"/>
                <a:gd name="T34" fmla="*/ 17 w 27"/>
                <a:gd name="T35" fmla="*/ 13 h 22"/>
                <a:gd name="T36" fmla="*/ 20 w 27"/>
                <a:gd name="T37" fmla="*/ 16 h 22"/>
                <a:gd name="T38" fmla="*/ 21 w 27"/>
                <a:gd name="T39" fmla="*/ 18 h 22"/>
                <a:gd name="T40" fmla="*/ 21 w 27"/>
                <a:gd name="T41" fmla="*/ 21 h 22"/>
                <a:gd name="T42" fmla="*/ 23 w 27"/>
                <a:gd name="T43" fmla="*/ 22 h 22"/>
                <a:gd name="T44" fmla="*/ 27 w 27"/>
                <a:gd name="T45" fmla="*/ 22 h 22"/>
                <a:gd name="T46" fmla="*/ 27 w 27"/>
                <a:gd name="T47" fmla="*/ 19 h 2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7"/>
                <a:gd name="T73" fmla="*/ 0 h 22"/>
                <a:gd name="T74" fmla="*/ 27 w 27"/>
                <a:gd name="T75" fmla="*/ 22 h 2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7" h="22">
                  <a:moveTo>
                    <a:pt x="27" y="19"/>
                  </a:moveTo>
                  <a:lnTo>
                    <a:pt x="27" y="21"/>
                  </a:lnTo>
                  <a:lnTo>
                    <a:pt x="27" y="18"/>
                  </a:lnTo>
                  <a:lnTo>
                    <a:pt x="23" y="16"/>
                  </a:lnTo>
                  <a:lnTo>
                    <a:pt x="21" y="12"/>
                  </a:lnTo>
                  <a:lnTo>
                    <a:pt x="21" y="10"/>
                  </a:lnTo>
                  <a:lnTo>
                    <a:pt x="20" y="7"/>
                  </a:lnTo>
                  <a:lnTo>
                    <a:pt x="15" y="7"/>
                  </a:lnTo>
                  <a:lnTo>
                    <a:pt x="12" y="6"/>
                  </a:lnTo>
                  <a:lnTo>
                    <a:pt x="6" y="1"/>
                  </a:lnTo>
                  <a:lnTo>
                    <a:pt x="6" y="0"/>
                  </a:lnTo>
                  <a:lnTo>
                    <a:pt x="5" y="0"/>
                  </a:lnTo>
                  <a:lnTo>
                    <a:pt x="0" y="4"/>
                  </a:lnTo>
                  <a:lnTo>
                    <a:pt x="3" y="4"/>
                  </a:lnTo>
                  <a:lnTo>
                    <a:pt x="9" y="9"/>
                  </a:lnTo>
                  <a:lnTo>
                    <a:pt x="11" y="12"/>
                  </a:lnTo>
                  <a:lnTo>
                    <a:pt x="12" y="13"/>
                  </a:lnTo>
                  <a:lnTo>
                    <a:pt x="17" y="13"/>
                  </a:lnTo>
                  <a:lnTo>
                    <a:pt x="20" y="16"/>
                  </a:lnTo>
                  <a:lnTo>
                    <a:pt x="21" y="18"/>
                  </a:lnTo>
                  <a:lnTo>
                    <a:pt x="21" y="21"/>
                  </a:lnTo>
                  <a:lnTo>
                    <a:pt x="23" y="22"/>
                  </a:lnTo>
                  <a:lnTo>
                    <a:pt x="27" y="22"/>
                  </a:lnTo>
                  <a:lnTo>
                    <a:pt x="27" y="19"/>
                  </a:lnTo>
                  <a:close/>
                </a:path>
              </a:pathLst>
            </a:custGeom>
            <a:grpFill/>
            <a:ln w="1905">
              <a:noFill/>
              <a:round/>
              <a:headEnd/>
              <a:tailEnd/>
            </a:ln>
          </p:spPr>
          <p:txBody>
            <a:bodyPr/>
            <a:lstStyle/>
            <a:p>
              <a:endParaRPr lang="en-GB">
                <a:solidFill>
                  <a:srgbClr val="000000"/>
                </a:solidFill>
                <a:latin typeface="Arial"/>
              </a:endParaRPr>
            </a:p>
          </p:txBody>
        </p:sp>
        <p:sp>
          <p:nvSpPr>
            <p:cNvPr id="443" name="Freeform 439"/>
            <p:cNvSpPr>
              <a:spLocks/>
            </p:cNvSpPr>
            <p:nvPr/>
          </p:nvSpPr>
          <p:spPr bwMode="auto">
            <a:xfrm>
              <a:off x="3067" y="2001"/>
              <a:ext cx="6" cy="9"/>
            </a:xfrm>
            <a:custGeom>
              <a:avLst/>
              <a:gdLst>
                <a:gd name="T0" fmla="*/ 6 w 6"/>
                <a:gd name="T1" fmla="*/ 9 h 9"/>
                <a:gd name="T2" fmla="*/ 6 w 6"/>
                <a:gd name="T3" fmla="*/ 8 h 9"/>
                <a:gd name="T4" fmla="*/ 5 w 6"/>
                <a:gd name="T5" fmla="*/ 2 h 9"/>
                <a:gd name="T6" fmla="*/ 2 w 6"/>
                <a:gd name="T7" fmla="*/ 0 h 9"/>
                <a:gd name="T8" fmla="*/ 0 w 6"/>
                <a:gd name="T9" fmla="*/ 2 h 9"/>
                <a:gd name="T10" fmla="*/ 3 w 6"/>
                <a:gd name="T11" fmla="*/ 6 h 9"/>
                <a:gd name="T12" fmla="*/ 5 w 6"/>
                <a:gd name="T13" fmla="*/ 9 h 9"/>
                <a:gd name="T14" fmla="*/ 6 w 6"/>
                <a:gd name="T15" fmla="*/ 9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6" y="9"/>
                  </a:moveTo>
                  <a:lnTo>
                    <a:pt x="6" y="8"/>
                  </a:lnTo>
                  <a:lnTo>
                    <a:pt x="5" y="2"/>
                  </a:lnTo>
                  <a:lnTo>
                    <a:pt x="2" y="0"/>
                  </a:lnTo>
                  <a:lnTo>
                    <a:pt x="0" y="2"/>
                  </a:lnTo>
                  <a:lnTo>
                    <a:pt x="3" y="6"/>
                  </a:lnTo>
                  <a:lnTo>
                    <a:pt x="5" y="9"/>
                  </a:lnTo>
                  <a:lnTo>
                    <a:pt x="6" y="9"/>
                  </a:lnTo>
                  <a:close/>
                </a:path>
              </a:pathLst>
            </a:custGeom>
            <a:grpFill/>
            <a:ln w="1905">
              <a:noFill/>
              <a:round/>
              <a:headEnd/>
              <a:tailEnd/>
            </a:ln>
          </p:spPr>
          <p:txBody>
            <a:bodyPr/>
            <a:lstStyle/>
            <a:p>
              <a:endParaRPr lang="en-GB">
                <a:solidFill>
                  <a:srgbClr val="000000"/>
                </a:solidFill>
                <a:latin typeface="Arial"/>
              </a:endParaRPr>
            </a:p>
          </p:txBody>
        </p:sp>
        <p:sp>
          <p:nvSpPr>
            <p:cNvPr id="444" name="Freeform 440"/>
            <p:cNvSpPr>
              <a:spLocks/>
            </p:cNvSpPr>
            <p:nvPr/>
          </p:nvSpPr>
          <p:spPr bwMode="auto">
            <a:xfrm>
              <a:off x="3664" y="2259"/>
              <a:ext cx="15" cy="7"/>
            </a:xfrm>
            <a:custGeom>
              <a:avLst/>
              <a:gdLst>
                <a:gd name="T0" fmla="*/ 15 w 15"/>
                <a:gd name="T1" fmla="*/ 0 h 7"/>
                <a:gd name="T2" fmla="*/ 14 w 15"/>
                <a:gd name="T3" fmla="*/ 0 h 7"/>
                <a:gd name="T4" fmla="*/ 8 w 15"/>
                <a:gd name="T5" fmla="*/ 0 h 7"/>
                <a:gd name="T6" fmla="*/ 6 w 15"/>
                <a:gd name="T7" fmla="*/ 3 h 7"/>
                <a:gd name="T8" fmla="*/ 0 w 15"/>
                <a:gd name="T9" fmla="*/ 6 h 7"/>
                <a:gd name="T10" fmla="*/ 0 w 15"/>
                <a:gd name="T11" fmla="*/ 7 h 7"/>
                <a:gd name="T12" fmla="*/ 8 w 15"/>
                <a:gd name="T13" fmla="*/ 6 h 7"/>
                <a:gd name="T14" fmla="*/ 15 w 15"/>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7"/>
                <a:gd name="T26" fmla="*/ 15 w 15"/>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7">
                  <a:moveTo>
                    <a:pt x="15" y="0"/>
                  </a:moveTo>
                  <a:lnTo>
                    <a:pt x="14" y="0"/>
                  </a:lnTo>
                  <a:lnTo>
                    <a:pt x="8" y="0"/>
                  </a:lnTo>
                  <a:lnTo>
                    <a:pt x="6" y="3"/>
                  </a:lnTo>
                  <a:lnTo>
                    <a:pt x="0" y="6"/>
                  </a:lnTo>
                  <a:lnTo>
                    <a:pt x="0" y="7"/>
                  </a:lnTo>
                  <a:lnTo>
                    <a:pt x="8" y="6"/>
                  </a:lnTo>
                  <a:lnTo>
                    <a:pt x="15" y="0"/>
                  </a:lnTo>
                  <a:close/>
                </a:path>
              </a:pathLst>
            </a:custGeom>
            <a:grpFill/>
            <a:ln w="1905">
              <a:noFill/>
              <a:round/>
              <a:headEnd/>
              <a:tailEnd/>
            </a:ln>
          </p:spPr>
          <p:txBody>
            <a:bodyPr/>
            <a:lstStyle/>
            <a:p>
              <a:endParaRPr lang="en-GB">
                <a:solidFill>
                  <a:srgbClr val="000000"/>
                </a:solidFill>
                <a:latin typeface="Arial"/>
              </a:endParaRPr>
            </a:p>
          </p:txBody>
        </p:sp>
        <p:sp>
          <p:nvSpPr>
            <p:cNvPr id="445" name="Freeform 441"/>
            <p:cNvSpPr>
              <a:spLocks/>
            </p:cNvSpPr>
            <p:nvPr/>
          </p:nvSpPr>
          <p:spPr bwMode="auto">
            <a:xfrm>
              <a:off x="3720" y="2372"/>
              <a:ext cx="4" cy="8"/>
            </a:xfrm>
            <a:custGeom>
              <a:avLst/>
              <a:gdLst>
                <a:gd name="T0" fmla="*/ 0 w 4"/>
                <a:gd name="T1" fmla="*/ 8 h 8"/>
                <a:gd name="T2" fmla="*/ 1 w 4"/>
                <a:gd name="T3" fmla="*/ 8 h 8"/>
                <a:gd name="T4" fmla="*/ 1 w 4"/>
                <a:gd name="T5" fmla="*/ 6 h 8"/>
                <a:gd name="T6" fmla="*/ 3 w 4"/>
                <a:gd name="T7" fmla="*/ 5 h 8"/>
                <a:gd name="T8" fmla="*/ 4 w 4"/>
                <a:gd name="T9" fmla="*/ 3 h 8"/>
                <a:gd name="T10" fmla="*/ 4 w 4"/>
                <a:gd name="T11" fmla="*/ 2 h 8"/>
                <a:gd name="T12" fmla="*/ 4 w 4"/>
                <a:gd name="T13" fmla="*/ 0 h 8"/>
                <a:gd name="T14" fmla="*/ 3 w 4"/>
                <a:gd name="T15" fmla="*/ 0 h 8"/>
                <a:gd name="T16" fmla="*/ 1 w 4"/>
                <a:gd name="T17" fmla="*/ 5 h 8"/>
                <a:gd name="T18" fmla="*/ 0 w 4"/>
                <a:gd name="T19" fmla="*/ 6 h 8"/>
                <a:gd name="T20" fmla="*/ 0 w 4"/>
                <a:gd name="T21" fmla="*/ 8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
                <a:gd name="T34" fmla="*/ 0 h 8"/>
                <a:gd name="T35" fmla="*/ 4 w 4"/>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 h="8">
                  <a:moveTo>
                    <a:pt x="0" y="8"/>
                  </a:moveTo>
                  <a:lnTo>
                    <a:pt x="1" y="8"/>
                  </a:lnTo>
                  <a:lnTo>
                    <a:pt x="1" y="6"/>
                  </a:lnTo>
                  <a:lnTo>
                    <a:pt x="3" y="5"/>
                  </a:lnTo>
                  <a:lnTo>
                    <a:pt x="4" y="3"/>
                  </a:lnTo>
                  <a:lnTo>
                    <a:pt x="4" y="2"/>
                  </a:lnTo>
                  <a:lnTo>
                    <a:pt x="4" y="0"/>
                  </a:lnTo>
                  <a:lnTo>
                    <a:pt x="3" y="0"/>
                  </a:lnTo>
                  <a:lnTo>
                    <a:pt x="1" y="5"/>
                  </a:lnTo>
                  <a:lnTo>
                    <a:pt x="0" y="6"/>
                  </a:lnTo>
                  <a:lnTo>
                    <a:pt x="0" y="8"/>
                  </a:lnTo>
                  <a:close/>
                </a:path>
              </a:pathLst>
            </a:custGeom>
            <a:grpFill/>
            <a:ln w="1905">
              <a:noFill/>
              <a:round/>
              <a:headEnd/>
              <a:tailEnd/>
            </a:ln>
          </p:spPr>
          <p:txBody>
            <a:bodyPr/>
            <a:lstStyle/>
            <a:p>
              <a:endParaRPr lang="en-GB">
                <a:solidFill>
                  <a:srgbClr val="000000"/>
                </a:solidFill>
                <a:latin typeface="Arial"/>
              </a:endParaRPr>
            </a:p>
          </p:txBody>
        </p:sp>
        <p:sp>
          <p:nvSpPr>
            <p:cNvPr id="446" name="Freeform 442"/>
            <p:cNvSpPr>
              <a:spLocks/>
            </p:cNvSpPr>
            <p:nvPr/>
          </p:nvSpPr>
          <p:spPr bwMode="auto">
            <a:xfrm>
              <a:off x="4332" y="2249"/>
              <a:ext cx="7" cy="33"/>
            </a:xfrm>
            <a:custGeom>
              <a:avLst/>
              <a:gdLst>
                <a:gd name="T0" fmla="*/ 7 w 7"/>
                <a:gd name="T1" fmla="*/ 0 h 33"/>
                <a:gd name="T2" fmla="*/ 0 w 7"/>
                <a:gd name="T3" fmla="*/ 27 h 33"/>
                <a:gd name="T4" fmla="*/ 1 w 7"/>
                <a:gd name="T5" fmla="*/ 32 h 33"/>
                <a:gd name="T6" fmla="*/ 3 w 7"/>
                <a:gd name="T7" fmla="*/ 33 h 33"/>
                <a:gd name="T8" fmla="*/ 3 w 7"/>
                <a:gd name="T9" fmla="*/ 32 h 33"/>
                <a:gd name="T10" fmla="*/ 7 w 7"/>
                <a:gd name="T11" fmla="*/ 12 h 33"/>
                <a:gd name="T12" fmla="*/ 6 w 7"/>
                <a:gd name="T13" fmla="*/ 11 h 33"/>
                <a:gd name="T14" fmla="*/ 6 w 7"/>
                <a:gd name="T15" fmla="*/ 8 h 33"/>
                <a:gd name="T16" fmla="*/ 7 w 7"/>
                <a:gd name="T17" fmla="*/ 8 h 33"/>
                <a:gd name="T18" fmla="*/ 7 w 7"/>
                <a:gd name="T19" fmla="*/ 0 h 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33"/>
                <a:gd name="T32" fmla="*/ 7 w 7"/>
                <a:gd name="T33" fmla="*/ 33 h 3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33">
                  <a:moveTo>
                    <a:pt x="7" y="0"/>
                  </a:moveTo>
                  <a:lnTo>
                    <a:pt x="0" y="27"/>
                  </a:lnTo>
                  <a:lnTo>
                    <a:pt x="1" y="32"/>
                  </a:lnTo>
                  <a:lnTo>
                    <a:pt x="3" y="33"/>
                  </a:lnTo>
                  <a:lnTo>
                    <a:pt x="3" y="32"/>
                  </a:lnTo>
                  <a:lnTo>
                    <a:pt x="7" y="12"/>
                  </a:lnTo>
                  <a:lnTo>
                    <a:pt x="6" y="11"/>
                  </a:lnTo>
                  <a:lnTo>
                    <a:pt x="6" y="8"/>
                  </a:lnTo>
                  <a:lnTo>
                    <a:pt x="7" y="8"/>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447" name="Freeform 443"/>
            <p:cNvSpPr>
              <a:spLocks/>
            </p:cNvSpPr>
            <p:nvPr/>
          </p:nvSpPr>
          <p:spPr bwMode="auto">
            <a:xfrm>
              <a:off x="4308" y="2603"/>
              <a:ext cx="3" cy="8"/>
            </a:xfrm>
            <a:custGeom>
              <a:avLst/>
              <a:gdLst>
                <a:gd name="T0" fmla="*/ 3 w 3"/>
                <a:gd name="T1" fmla="*/ 0 h 8"/>
                <a:gd name="T2" fmla="*/ 2 w 3"/>
                <a:gd name="T3" fmla="*/ 0 h 8"/>
                <a:gd name="T4" fmla="*/ 0 w 3"/>
                <a:gd name="T5" fmla="*/ 2 h 8"/>
                <a:gd name="T6" fmla="*/ 0 w 3"/>
                <a:gd name="T7" fmla="*/ 5 h 8"/>
                <a:gd name="T8" fmla="*/ 2 w 3"/>
                <a:gd name="T9" fmla="*/ 8 h 8"/>
                <a:gd name="T10" fmla="*/ 3 w 3"/>
                <a:gd name="T11" fmla="*/ 6 h 8"/>
                <a:gd name="T12" fmla="*/ 3 w 3"/>
                <a:gd name="T13" fmla="*/ 2 h 8"/>
                <a:gd name="T14" fmla="*/ 3 w 3"/>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8"/>
                <a:gd name="T26" fmla="*/ 3 w 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8">
                  <a:moveTo>
                    <a:pt x="3" y="0"/>
                  </a:moveTo>
                  <a:lnTo>
                    <a:pt x="2" y="0"/>
                  </a:lnTo>
                  <a:lnTo>
                    <a:pt x="0" y="2"/>
                  </a:lnTo>
                  <a:lnTo>
                    <a:pt x="0" y="5"/>
                  </a:lnTo>
                  <a:lnTo>
                    <a:pt x="2" y="8"/>
                  </a:lnTo>
                  <a:lnTo>
                    <a:pt x="3" y="6"/>
                  </a:lnTo>
                  <a:lnTo>
                    <a:pt x="3"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448" name="Freeform 444"/>
            <p:cNvSpPr>
              <a:spLocks/>
            </p:cNvSpPr>
            <p:nvPr/>
          </p:nvSpPr>
          <p:spPr bwMode="auto">
            <a:xfrm>
              <a:off x="4480" y="2551"/>
              <a:ext cx="3" cy="6"/>
            </a:xfrm>
            <a:custGeom>
              <a:avLst/>
              <a:gdLst>
                <a:gd name="T0" fmla="*/ 0 w 3"/>
                <a:gd name="T1" fmla="*/ 0 h 6"/>
                <a:gd name="T2" fmla="*/ 2 w 3"/>
                <a:gd name="T3" fmla="*/ 1 h 6"/>
                <a:gd name="T4" fmla="*/ 3 w 3"/>
                <a:gd name="T5" fmla="*/ 3 h 6"/>
                <a:gd name="T6" fmla="*/ 2 w 3"/>
                <a:gd name="T7" fmla="*/ 6 h 6"/>
                <a:gd name="T8" fmla="*/ 0 w 3"/>
                <a:gd name="T9" fmla="*/ 1 h 6"/>
                <a:gd name="T10" fmla="*/ 0 w 3"/>
                <a:gd name="T11" fmla="*/ 0 h 6"/>
                <a:gd name="T12" fmla="*/ 0 60000 65536"/>
                <a:gd name="T13" fmla="*/ 0 60000 65536"/>
                <a:gd name="T14" fmla="*/ 0 60000 65536"/>
                <a:gd name="T15" fmla="*/ 0 60000 65536"/>
                <a:gd name="T16" fmla="*/ 0 60000 65536"/>
                <a:gd name="T17" fmla="*/ 0 60000 65536"/>
                <a:gd name="T18" fmla="*/ 0 w 3"/>
                <a:gd name="T19" fmla="*/ 0 h 6"/>
                <a:gd name="T20" fmla="*/ 3 w 3"/>
                <a:gd name="T21" fmla="*/ 6 h 6"/>
              </a:gdLst>
              <a:ahLst/>
              <a:cxnLst>
                <a:cxn ang="T12">
                  <a:pos x="T0" y="T1"/>
                </a:cxn>
                <a:cxn ang="T13">
                  <a:pos x="T2" y="T3"/>
                </a:cxn>
                <a:cxn ang="T14">
                  <a:pos x="T4" y="T5"/>
                </a:cxn>
                <a:cxn ang="T15">
                  <a:pos x="T6" y="T7"/>
                </a:cxn>
                <a:cxn ang="T16">
                  <a:pos x="T8" y="T9"/>
                </a:cxn>
                <a:cxn ang="T17">
                  <a:pos x="T10" y="T11"/>
                </a:cxn>
              </a:cxnLst>
              <a:rect l="T18" t="T19" r="T20" b="T21"/>
              <a:pathLst>
                <a:path w="3" h="6">
                  <a:moveTo>
                    <a:pt x="0" y="0"/>
                  </a:moveTo>
                  <a:lnTo>
                    <a:pt x="2" y="1"/>
                  </a:lnTo>
                  <a:lnTo>
                    <a:pt x="3" y="3"/>
                  </a:lnTo>
                  <a:lnTo>
                    <a:pt x="2" y="6"/>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49" name="Freeform 445"/>
            <p:cNvSpPr>
              <a:spLocks/>
            </p:cNvSpPr>
            <p:nvPr/>
          </p:nvSpPr>
          <p:spPr bwMode="auto">
            <a:xfrm>
              <a:off x="4904" y="2117"/>
              <a:ext cx="1" cy="4"/>
            </a:xfrm>
            <a:custGeom>
              <a:avLst/>
              <a:gdLst>
                <a:gd name="T0" fmla="*/ 1 w 1"/>
                <a:gd name="T1" fmla="*/ 0 h 4"/>
                <a:gd name="T2" fmla="*/ 0 w 1"/>
                <a:gd name="T3" fmla="*/ 3 h 4"/>
                <a:gd name="T4" fmla="*/ 0 w 1"/>
                <a:gd name="T5" fmla="*/ 4 h 4"/>
                <a:gd name="T6" fmla="*/ 1 w 1"/>
                <a:gd name="T7" fmla="*/ 3 h 4"/>
                <a:gd name="T8" fmla="*/ 1 w 1"/>
                <a:gd name="T9" fmla="*/ 0 h 4"/>
                <a:gd name="T10" fmla="*/ 0 60000 65536"/>
                <a:gd name="T11" fmla="*/ 0 60000 65536"/>
                <a:gd name="T12" fmla="*/ 0 60000 65536"/>
                <a:gd name="T13" fmla="*/ 0 60000 65536"/>
                <a:gd name="T14" fmla="*/ 0 60000 65536"/>
                <a:gd name="T15" fmla="*/ 0 w 1"/>
                <a:gd name="T16" fmla="*/ 0 h 4"/>
                <a:gd name="T17" fmla="*/ 1 w 1"/>
                <a:gd name="T18" fmla="*/ 4 h 4"/>
              </a:gdLst>
              <a:ahLst/>
              <a:cxnLst>
                <a:cxn ang="T10">
                  <a:pos x="T0" y="T1"/>
                </a:cxn>
                <a:cxn ang="T11">
                  <a:pos x="T2" y="T3"/>
                </a:cxn>
                <a:cxn ang="T12">
                  <a:pos x="T4" y="T5"/>
                </a:cxn>
                <a:cxn ang="T13">
                  <a:pos x="T6" y="T7"/>
                </a:cxn>
                <a:cxn ang="T14">
                  <a:pos x="T8" y="T9"/>
                </a:cxn>
              </a:cxnLst>
              <a:rect l="T15" t="T16" r="T17" b="T18"/>
              <a:pathLst>
                <a:path w="1" h="4">
                  <a:moveTo>
                    <a:pt x="1" y="0"/>
                  </a:moveTo>
                  <a:lnTo>
                    <a:pt x="0" y="3"/>
                  </a:lnTo>
                  <a:lnTo>
                    <a:pt x="0" y="4"/>
                  </a:lnTo>
                  <a:lnTo>
                    <a:pt x="1"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450" name="Freeform 446"/>
            <p:cNvSpPr>
              <a:spLocks/>
            </p:cNvSpPr>
            <p:nvPr/>
          </p:nvSpPr>
          <p:spPr bwMode="auto">
            <a:xfrm>
              <a:off x="4907" y="2109"/>
              <a:ext cx="1" cy="8"/>
            </a:xfrm>
            <a:custGeom>
              <a:avLst/>
              <a:gdLst>
                <a:gd name="T0" fmla="*/ 0 w 1"/>
                <a:gd name="T1" fmla="*/ 0 h 8"/>
                <a:gd name="T2" fmla="*/ 1 w 1"/>
                <a:gd name="T3" fmla="*/ 2 h 8"/>
                <a:gd name="T4" fmla="*/ 1 w 1"/>
                <a:gd name="T5" fmla="*/ 5 h 8"/>
                <a:gd name="T6" fmla="*/ 0 w 1"/>
                <a:gd name="T7" fmla="*/ 8 h 8"/>
                <a:gd name="T8" fmla="*/ 0 w 1"/>
                <a:gd name="T9" fmla="*/ 5 h 8"/>
                <a:gd name="T10" fmla="*/ 0 w 1"/>
                <a:gd name="T11" fmla="*/ 2 h 8"/>
                <a:gd name="T12" fmla="*/ 0 w 1"/>
                <a:gd name="T13" fmla="*/ 0 h 8"/>
                <a:gd name="T14" fmla="*/ 0 60000 65536"/>
                <a:gd name="T15" fmla="*/ 0 60000 65536"/>
                <a:gd name="T16" fmla="*/ 0 60000 65536"/>
                <a:gd name="T17" fmla="*/ 0 60000 65536"/>
                <a:gd name="T18" fmla="*/ 0 60000 65536"/>
                <a:gd name="T19" fmla="*/ 0 60000 65536"/>
                <a:gd name="T20" fmla="*/ 0 60000 65536"/>
                <a:gd name="T21" fmla="*/ 0 w 1"/>
                <a:gd name="T22" fmla="*/ 0 h 8"/>
                <a:gd name="T23" fmla="*/ 1 w 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8">
                  <a:moveTo>
                    <a:pt x="0" y="0"/>
                  </a:moveTo>
                  <a:lnTo>
                    <a:pt x="1" y="2"/>
                  </a:lnTo>
                  <a:lnTo>
                    <a:pt x="1" y="5"/>
                  </a:lnTo>
                  <a:lnTo>
                    <a:pt x="0" y="8"/>
                  </a:lnTo>
                  <a:lnTo>
                    <a:pt x="0"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51" name="Freeform 447"/>
            <p:cNvSpPr>
              <a:spLocks/>
            </p:cNvSpPr>
            <p:nvPr/>
          </p:nvSpPr>
          <p:spPr bwMode="auto">
            <a:xfrm>
              <a:off x="4931" y="2049"/>
              <a:ext cx="3" cy="2"/>
            </a:xfrm>
            <a:custGeom>
              <a:avLst/>
              <a:gdLst>
                <a:gd name="T0" fmla="*/ 1 w 3"/>
                <a:gd name="T1" fmla="*/ 0 h 2"/>
                <a:gd name="T2" fmla="*/ 0 w 3"/>
                <a:gd name="T3" fmla="*/ 2 h 2"/>
                <a:gd name="T4" fmla="*/ 1 w 3"/>
                <a:gd name="T5" fmla="*/ 2 h 2"/>
                <a:gd name="T6" fmla="*/ 3 w 3"/>
                <a:gd name="T7" fmla="*/ 0 h 2"/>
                <a:gd name="T8" fmla="*/ 1 w 3"/>
                <a:gd name="T9" fmla="*/ 0 h 2"/>
                <a:gd name="T10" fmla="*/ 0 60000 65536"/>
                <a:gd name="T11" fmla="*/ 0 60000 65536"/>
                <a:gd name="T12" fmla="*/ 0 60000 65536"/>
                <a:gd name="T13" fmla="*/ 0 60000 65536"/>
                <a:gd name="T14" fmla="*/ 0 60000 65536"/>
                <a:gd name="T15" fmla="*/ 0 w 3"/>
                <a:gd name="T16" fmla="*/ 0 h 2"/>
                <a:gd name="T17" fmla="*/ 3 w 3"/>
                <a:gd name="T18" fmla="*/ 2 h 2"/>
              </a:gdLst>
              <a:ahLst/>
              <a:cxnLst>
                <a:cxn ang="T10">
                  <a:pos x="T0" y="T1"/>
                </a:cxn>
                <a:cxn ang="T11">
                  <a:pos x="T2" y="T3"/>
                </a:cxn>
                <a:cxn ang="T12">
                  <a:pos x="T4" y="T5"/>
                </a:cxn>
                <a:cxn ang="T13">
                  <a:pos x="T6" y="T7"/>
                </a:cxn>
                <a:cxn ang="T14">
                  <a:pos x="T8" y="T9"/>
                </a:cxn>
              </a:cxnLst>
              <a:rect l="T15" t="T16" r="T17" b="T18"/>
              <a:pathLst>
                <a:path w="3" h="2">
                  <a:moveTo>
                    <a:pt x="1" y="0"/>
                  </a:moveTo>
                  <a:lnTo>
                    <a:pt x="0" y="2"/>
                  </a:lnTo>
                  <a:lnTo>
                    <a:pt x="1" y="2"/>
                  </a:lnTo>
                  <a:lnTo>
                    <a:pt x="3"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452" name="Freeform 448"/>
            <p:cNvSpPr>
              <a:spLocks/>
            </p:cNvSpPr>
            <p:nvPr/>
          </p:nvSpPr>
          <p:spPr bwMode="auto">
            <a:xfrm>
              <a:off x="4853" y="2133"/>
              <a:ext cx="12" cy="6"/>
            </a:xfrm>
            <a:custGeom>
              <a:avLst/>
              <a:gdLst>
                <a:gd name="T0" fmla="*/ 3 w 12"/>
                <a:gd name="T1" fmla="*/ 1 h 6"/>
                <a:gd name="T2" fmla="*/ 0 w 12"/>
                <a:gd name="T3" fmla="*/ 4 h 6"/>
                <a:gd name="T4" fmla="*/ 1 w 12"/>
                <a:gd name="T5" fmla="*/ 6 h 6"/>
                <a:gd name="T6" fmla="*/ 9 w 12"/>
                <a:gd name="T7" fmla="*/ 6 h 6"/>
                <a:gd name="T8" fmla="*/ 12 w 12"/>
                <a:gd name="T9" fmla="*/ 1 h 6"/>
                <a:gd name="T10" fmla="*/ 12 w 12"/>
                <a:gd name="T11" fmla="*/ 0 h 6"/>
                <a:gd name="T12" fmla="*/ 7 w 12"/>
                <a:gd name="T13" fmla="*/ 0 h 6"/>
                <a:gd name="T14" fmla="*/ 3 w 12"/>
                <a:gd name="T15" fmla="*/ 1 h 6"/>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6"/>
                <a:gd name="T26" fmla="*/ 12 w 12"/>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6">
                  <a:moveTo>
                    <a:pt x="3" y="1"/>
                  </a:moveTo>
                  <a:lnTo>
                    <a:pt x="0" y="4"/>
                  </a:lnTo>
                  <a:lnTo>
                    <a:pt x="1" y="6"/>
                  </a:lnTo>
                  <a:lnTo>
                    <a:pt x="9" y="6"/>
                  </a:lnTo>
                  <a:lnTo>
                    <a:pt x="12" y="1"/>
                  </a:lnTo>
                  <a:lnTo>
                    <a:pt x="12" y="0"/>
                  </a:lnTo>
                  <a:lnTo>
                    <a:pt x="7" y="0"/>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453" name="Freeform 449"/>
            <p:cNvSpPr>
              <a:spLocks/>
            </p:cNvSpPr>
            <p:nvPr/>
          </p:nvSpPr>
          <p:spPr bwMode="auto">
            <a:xfrm>
              <a:off x="4916" y="2917"/>
              <a:ext cx="9" cy="6"/>
            </a:xfrm>
            <a:custGeom>
              <a:avLst/>
              <a:gdLst>
                <a:gd name="T0" fmla="*/ 1 w 9"/>
                <a:gd name="T1" fmla="*/ 6 h 6"/>
                <a:gd name="T2" fmla="*/ 0 w 9"/>
                <a:gd name="T3" fmla="*/ 5 h 6"/>
                <a:gd name="T4" fmla="*/ 1 w 9"/>
                <a:gd name="T5" fmla="*/ 3 h 6"/>
                <a:gd name="T6" fmla="*/ 1 w 9"/>
                <a:gd name="T7" fmla="*/ 2 h 6"/>
                <a:gd name="T8" fmla="*/ 3 w 9"/>
                <a:gd name="T9" fmla="*/ 0 h 6"/>
                <a:gd name="T10" fmla="*/ 4 w 9"/>
                <a:gd name="T11" fmla="*/ 0 h 6"/>
                <a:gd name="T12" fmla="*/ 6 w 9"/>
                <a:gd name="T13" fmla="*/ 3 h 6"/>
                <a:gd name="T14" fmla="*/ 9 w 9"/>
                <a:gd name="T15" fmla="*/ 6 h 6"/>
                <a:gd name="T16" fmla="*/ 1 w 9"/>
                <a:gd name="T17" fmla="*/ 6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6"/>
                <a:gd name="T29" fmla="*/ 9 w 9"/>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6">
                  <a:moveTo>
                    <a:pt x="1" y="6"/>
                  </a:moveTo>
                  <a:lnTo>
                    <a:pt x="0" y="5"/>
                  </a:lnTo>
                  <a:lnTo>
                    <a:pt x="1" y="3"/>
                  </a:lnTo>
                  <a:lnTo>
                    <a:pt x="1" y="2"/>
                  </a:lnTo>
                  <a:lnTo>
                    <a:pt x="3" y="0"/>
                  </a:lnTo>
                  <a:lnTo>
                    <a:pt x="4" y="0"/>
                  </a:lnTo>
                  <a:lnTo>
                    <a:pt x="6" y="3"/>
                  </a:lnTo>
                  <a:lnTo>
                    <a:pt x="9" y="6"/>
                  </a:lnTo>
                  <a:lnTo>
                    <a:pt x="1" y="6"/>
                  </a:lnTo>
                  <a:close/>
                </a:path>
              </a:pathLst>
            </a:custGeom>
            <a:grpFill/>
            <a:ln w="1905">
              <a:noFill/>
              <a:round/>
              <a:headEnd/>
              <a:tailEnd/>
            </a:ln>
          </p:spPr>
          <p:txBody>
            <a:bodyPr/>
            <a:lstStyle/>
            <a:p>
              <a:endParaRPr lang="en-GB">
                <a:solidFill>
                  <a:srgbClr val="000000"/>
                </a:solidFill>
                <a:latin typeface="Arial"/>
              </a:endParaRPr>
            </a:p>
          </p:txBody>
        </p:sp>
        <p:sp>
          <p:nvSpPr>
            <p:cNvPr id="454" name="Freeform 450"/>
            <p:cNvSpPr>
              <a:spLocks/>
            </p:cNvSpPr>
            <p:nvPr/>
          </p:nvSpPr>
          <p:spPr bwMode="auto">
            <a:xfrm>
              <a:off x="4920" y="2914"/>
              <a:ext cx="20" cy="11"/>
            </a:xfrm>
            <a:custGeom>
              <a:avLst/>
              <a:gdLst>
                <a:gd name="T0" fmla="*/ 0 w 20"/>
                <a:gd name="T1" fmla="*/ 0 h 11"/>
                <a:gd name="T2" fmla="*/ 2 w 20"/>
                <a:gd name="T3" fmla="*/ 0 h 11"/>
                <a:gd name="T4" fmla="*/ 3 w 20"/>
                <a:gd name="T5" fmla="*/ 2 h 11"/>
                <a:gd name="T6" fmla="*/ 5 w 20"/>
                <a:gd name="T7" fmla="*/ 3 h 11"/>
                <a:gd name="T8" fmla="*/ 8 w 20"/>
                <a:gd name="T9" fmla="*/ 3 h 11"/>
                <a:gd name="T10" fmla="*/ 11 w 20"/>
                <a:gd name="T11" fmla="*/ 2 h 11"/>
                <a:gd name="T12" fmla="*/ 12 w 20"/>
                <a:gd name="T13" fmla="*/ 3 h 11"/>
                <a:gd name="T14" fmla="*/ 17 w 20"/>
                <a:gd name="T15" fmla="*/ 0 h 11"/>
                <a:gd name="T16" fmla="*/ 18 w 20"/>
                <a:gd name="T17" fmla="*/ 0 h 11"/>
                <a:gd name="T18" fmla="*/ 20 w 20"/>
                <a:gd name="T19" fmla="*/ 2 h 11"/>
                <a:gd name="T20" fmla="*/ 20 w 20"/>
                <a:gd name="T21" fmla="*/ 5 h 11"/>
                <a:gd name="T22" fmla="*/ 18 w 20"/>
                <a:gd name="T23" fmla="*/ 8 h 11"/>
                <a:gd name="T24" fmla="*/ 12 w 20"/>
                <a:gd name="T25" fmla="*/ 11 h 11"/>
                <a:gd name="T26" fmla="*/ 11 w 20"/>
                <a:gd name="T27" fmla="*/ 11 h 11"/>
                <a:gd name="T28" fmla="*/ 3 w 20"/>
                <a:gd name="T29" fmla="*/ 6 h 11"/>
                <a:gd name="T30" fmla="*/ 0 w 20"/>
                <a:gd name="T31" fmla="*/ 0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0" y="0"/>
                  </a:moveTo>
                  <a:lnTo>
                    <a:pt x="2" y="0"/>
                  </a:lnTo>
                  <a:lnTo>
                    <a:pt x="3" y="2"/>
                  </a:lnTo>
                  <a:lnTo>
                    <a:pt x="5" y="3"/>
                  </a:lnTo>
                  <a:lnTo>
                    <a:pt x="8" y="3"/>
                  </a:lnTo>
                  <a:lnTo>
                    <a:pt x="11" y="2"/>
                  </a:lnTo>
                  <a:lnTo>
                    <a:pt x="12" y="3"/>
                  </a:lnTo>
                  <a:lnTo>
                    <a:pt x="17" y="0"/>
                  </a:lnTo>
                  <a:lnTo>
                    <a:pt x="18" y="0"/>
                  </a:lnTo>
                  <a:lnTo>
                    <a:pt x="20" y="2"/>
                  </a:lnTo>
                  <a:lnTo>
                    <a:pt x="20" y="5"/>
                  </a:lnTo>
                  <a:lnTo>
                    <a:pt x="18" y="8"/>
                  </a:lnTo>
                  <a:lnTo>
                    <a:pt x="12" y="11"/>
                  </a:lnTo>
                  <a:lnTo>
                    <a:pt x="11" y="11"/>
                  </a:lnTo>
                  <a:lnTo>
                    <a:pt x="3"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55" name="Freeform 451"/>
            <p:cNvSpPr>
              <a:spLocks/>
            </p:cNvSpPr>
            <p:nvPr/>
          </p:nvSpPr>
          <p:spPr bwMode="auto">
            <a:xfrm>
              <a:off x="5024" y="2911"/>
              <a:ext cx="3" cy="8"/>
            </a:xfrm>
            <a:custGeom>
              <a:avLst/>
              <a:gdLst>
                <a:gd name="T0" fmla="*/ 1 w 3"/>
                <a:gd name="T1" fmla="*/ 8 h 8"/>
                <a:gd name="T2" fmla="*/ 0 w 3"/>
                <a:gd name="T3" fmla="*/ 8 h 8"/>
                <a:gd name="T4" fmla="*/ 1 w 3"/>
                <a:gd name="T5" fmla="*/ 3 h 8"/>
                <a:gd name="T6" fmla="*/ 3 w 3"/>
                <a:gd name="T7" fmla="*/ 0 h 8"/>
                <a:gd name="T8" fmla="*/ 3 w 3"/>
                <a:gd name="T9" fmla="*/ 3 h 8"/>
                <a:gd name="T10" fmla="*/ 1 w 3"/>
                <a:gd name="T11" fmla="*/ 8 h 8"/>
                <a:gd name="T12" fmla="*/ 0 60000 65536"/>
                <a:gd name="T13" fmla="*/ 0 60000 65536"/>
                <a:gd name="T14" fmla="*/ 0 60000 65536"/>
                <a:gd name="T15" fmla="*/ 0 60000 65536"/>
                <a:gd name="T16" fmla="*/ 0 60000 65536"/>
                <a:gd name="T17" fmla="*/ 0 60000 65536"/>
                <a:gd name="T18" fmla="*/ 0 w 3"/>
                <a:gd name="T19" fmla="*/ 0 h 8"/>
                <a:gd name="T20" fmla="*/ 3 w 3"/>
                <a:gd name="T21" fmla="*/ 8 h 8"/>
              </a:gdLst>
              <a:ahLst/>
              <a:cxnLst>
                <a:cxn ang="T12">
                  <a:pos x="T0" y="T1"/>
                </a:cxn>
                <a:cxn ang="T13">
                  <a:pos x="T2" y="T3"/>
                </a:cxn>
                <a:cxn ang="T14">
                  <a:pos x="T4" y="T5"/>
                </a:cxn>
                <a:cxn ang="T15">
                  <a:pos x="T6" y="T7"/>
                </a:cxn>
                <a:cxn ang="T16">
                  <a:pos x="T8" y="T9"/>
                </a:cxn>
                <a:cxn ang="T17">
                  <a:pos x="T10" y="T11"/>
                </a:cxn>
              </a:cxnLst>
              <a:rect l="T18" t="T19" r="T20" b="T21"/>
              <a:pathLst>
                <a:path w="3" h="8">
                  <a:moveTo>
                    <a:pt x="1" y="8"/>
                  </a:moveTo>
                  <a:lnTo>
                    <a:pt x="0" y="8"/>
                  </a:lnTo>
                  <a:lnTo>
                    <a:pt x="1" y="3"/>
                  </a:lnTo>
                  <a:lnTo>
                    <a:pt x="3" y="0"/>
                  </a:lnTo>
                  <a:lnTo>
                    <a:pt x="3" y="3"/>
                  </a:lnTo>
                  <a:lnTo>
                    <a:pt x="1" y="8"/>
                  </a:lnTo>
                  <a:close/>
                </a:path>
              </a:pathLst>
            </a:custGeom>
            <a:grpFill/>
            <a:ln w="1905">
              <a:noFill/>
              <a:round/>
              <a:headEnd/>
              <a:tailEnd/>
            </a:ln>
          </p:spPr>
          <p:txBody>
            <a:bodyPr/>
            <a:lstStyle/>
            <a:p>
              <a:endParaRPr lang="en-GB">
                <a:solidFill>
                  <a:srgbClr val="000000"/>
                </a:solidFill>
                <a:latin typeface="Arial"/>
              </a:endParaRPr>
            </a:p>
          </p:txBody>
        </p:sp>
        <p:sp>
          <p:nvSpPr>
            <p:cNvPr id="456" name="Freeform 452"/>
            <p:cNvSpPr>
              <a:spLocks/>
            </p:cNvSpPr>
            <p:nvPr/>
          </p:nvSpPr>
          <p:spPr bwMode="auto">
            <a:xfrm>
              <a:off x="5024" y="2956"/>
              <a:ext cx="9" cy="11"/>
            </a:xfrm>
            <a:custGeom>
              <a:avLst/>
              <a:gdLst>
                <a:gd name="T0" fmla="*/ 0 w 9"/>
                <a:gd name="T1" fmla="*/ 2 h 11"/>
                <a:gd name="T2" fmla="*/ 1 w 9"/>
                <a:gd name="T3" fmla="*/ 2 h 11"/>
                <a:gd name="T4" fmla="*/ 1 w 9"/>
                <a:gd name="T5" fmla="*/ 3 h 11"/>
                <a:gd name="T6" fmla="*/ 3 w 9"/>
                <a:gd name="T7" fmla="*/ 0 h 11"/>
                <a:gd name="T8" fmla="*/ 4 w 9"/>
                <a:gd name="T9" fmla="*/ 3 h 11"/>
                <a:gd name="T10" fmla="*/ 6 w 9"/>
                <a:gd name="T11" fmla="*/ 2 h 11"/>
                <a:gd name="T12" fmla="*/ 7 w 9"/>
                <a:gd name="T13" fmla="*/ 8 h 11"/>
                <a:gd name="T14" fmla="*/ 9 w 9"/>
                <a:gd name="T15" fmla="*/ 9 h 11"/>
                <a:gd name="T16" fmla="*/ 6 w 9"/>
                <a:gd name="T17" fmla="*/ 11 h 11"/>
                <a:gd name="T18" fmla="*/ 1 w 9"/>
                <a:gd name="T19" fmla="*/ 11 h 11"/>
                <a:gd name="T20" fmla="*/ 0 w 9"/>
                <a:gd name="T21" fmla="*/ 8 h 11"/>
                <a:gd name="T22" fmla="*/ 0 w 9"/>
                <a:gd name="T23" fmla="*/ 2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11"/>
                <a:gd name="T38" fmla="*/ 9 w 9"/>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11">
                  <a:moveTo>
                    <a:pt x="0" y="2"/>
                  </a:moveTo>
                  <a:lnTo>
                    <a:pt x="1" y="2"/>
                  </a:lnTo>
                  <a:lnTo>
                    <a:pt x="1" y="3"/>
                  </a:lnTo>
                  <a:lnTo>
                    <a:pt x="3" y="0"/>
                  </a:lnTo>
                  <a:lnTo>
                    <a:pt x="4" y="3"/>
                  </a:lnTo>
                  <a:lnTo>
                    <a:pt x="6" y="2"/>
                  </a:lnTo>
                  <a:lnTo>
                    <a:pt x="7" y="8"/>
                  </a:lnTo>
                  <a:lnTo>
                    <a:pt x="9" y="9"/>
                  </a:lnTo>
                  <a:lnTo>
                    <a:pt x="6" y="11"/>
                  </a:lnTo>
                  <a:lnTo>
                    <a:pt x="1" y="11"/>
                  </a:lnTo>
                  <a:lnTo>
                    <a:pt x="0" y="8"/>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457" name="Freeform 453"/>
            <p:cNvSpPr>
              <a:spLocks/>
            </p:cNvSpPr>
            <p:nvPr/>
          </p:nvSpPr>
          <p:spPr bwMode="auto">
            <a:xfrm>
              <a:off x="5071" y="3003"/>
              <a:ext cx="9" cy="6"/>
            </a:xfrm>
            <a:custGeom>
              <a:avLst/>
              <a:gdLst>
                <a:gd name="T0" fmla="*/ 6 w 9"/>
                <a:gd name="T1" fmla="*/ 0 h 6"/>
                <a:gd name="T2" fmla="*/ 8 w 9"/>
                <a:gd name="T3" fmla="*/ 0 h 6"/>
                <a:gd name="T4" fmla="*/ 9 w 9"/>
                <a:gd name="T5" fmla="*/ 3 h 6"/>
                <a:gd name="T6" fmla="*/ 8 w 9"/>
                <a:gd name="T7" fmla="*/ 3 h 6"/>
                <a:gd name="T8" fmla="*/ 5 w 9"/>
                <a:gd name="T9" fmla="*/ 3 h 6"/>
                <a:gd name="T10" fmla="*/ 5 w 9"/>
                <a:gd name="T11" fmla="*/ 4 h 6"/>
                <a:gd name="T12" fmla="*/ 2 w 9"/>
                <a:gd name="T13" fmla="*/ 6 h 6"/>
                <a:gd name="T14" fmla="*/ 0 w 9"/>
                <a:gd name="T15" fmla="*/ 4 h 6"/>
                <a:gd name="T16" fmla="*/ 2 w 9"/>
                <a:gd name="T17" fmla="*/ 1 h 6"/>
                <a:gd name="T18" fmla="*/ 3 w 9"/>
                <a:gd name="T19" fmla="*/ 1 h 6"/>
                <a:gd name="T20" fmla="*/ 5 w 9"/>
                <a:gd name="T21" fmla="*/ 0 h 6"/>
                <a:gd name="T22" fmla="*/ 6 w 9"/>
                <a:gd name="T23" fmla="*/ 0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6"/>
                <a:gd name="T38" fmla="*/ 9 w 9"/>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6">
                  <a:moveTo>
                    <a:pt x="6" y="0"/>
                  </a:moveTo>
                  <a:lnTo>
                    <a:pt x="8" y="0"/>
                  </a:lnTo>
                  <a:lnTo>
                    <a:pt x="9" y="3"/>
                  </a:lnTo>
                  <a:lnTo>
                    <a:pt x="8" y="3"/>
                  </a:lnTo>
                  <a:lnTo>
                    <a:pt x="5" y="3"/>
                  </a:lnTo>
                  <a:lnTo>
                    <a:pt x="5" y="4"/>
                  </a:lnTo>
                  <a:lnTo>
                    <a:pt x="2" y="6"/>
                  </a:lnTo>
                  <a:lnTo>
                    <a:pt x="0" y="4"/>
                  </a:lnTo>
                  <a:lnTo>
                    <a:pt x="2" y="1"/>
                  </a:lnTo>
                  <a:lnTo>
                    <a:pt x="3" y="1"/>
                  </a:lnTo>
                  <a:lnTo>
                    <a:pt x="5"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458" name="Freeform 454"/>
            <p:cNvSpPr>
              <a:spLocks/>
            </p:cNvSpPr>
            <p:nvPr/>
          </p:nvSpPr>
          <p:spPr bwMode="auto">
            <a:xfrm>
              <a:off x="5302" y="3151"/>
              <a:ext cx="4" cy="18"/>
            </a:xfrm>
            <a:custGeom>
              <a:avLst/>
              <a:gdLst>
                <a:gd name="T0" fmla="*/ 1 w 4"/>
                <a:gd name="T1" fmla="*/ 1 h 18"/>
                <a:gd name="T2" fmla="*/ 3 w 4"/>
                <a:gd name="T3" fmla="*/ 0 h 18"/>
                <a:gd name="T4" fmla="*/ 4 w 4"/>
                <a:gd name="T5" fmla="*/ 4 h 18"/>
                <a:gd name="T6" fmla="*/ 4 w 4"/>
                <a:gd name="T7" fmla="*/ 9 h 18"/>
                <a:gd name="T8" fmla="*/ 1 w 4"/>
                <a:gd name="T9" fmla="*/ 18 h 18"/>
                <a:gd name="T10" fmla="*/ 0 w 4"/>
                <a:gd name="T11" fmla="*/ 18 h 18"/>
                <a:gd name="T12" fmla="*/ 0 w 4"/>
                <a:gd name="T13" fmla="*/ 9 h 18"/>
                <a:gd name="T14" fmla="*/ 3 w 4"/>
                <a:gd name="T15" fmla="*/ 3 h 18"/>
                <a:gd name="T16" fmla="*/ 1 w 4"/>
                <a:gd name="T17" fmla="*/ 1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18"/>
                <a:gd name="T29" fmla="*/ 4 w 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18">
                  <a:moveTo>
                    <a:pt x="1" y="1"/>
                  </a:moveTo>
                  <a:lnTo>
                    <a:pt x="3" y="0"/>
                  </a:lnTo>
                  <a:lnTo>
                    <a:pt x="4" y="4"/>
                  </a:lnTo>
                  <a:lnTo>
                    <a:pt x="4" y="9"/>
                  </a:lnTo>
                  <a:lnTo>
                    <a:pt x="1" y="18"/>
                  </a:lnTo>
                  <a:lnTo>
                    <a:pt x="0" y="18"/>
                  </a:lnTo>
                  <a:lnTo>
                    <a:pt x="0" y="9"/>
                  </a:lnTo>
                  <a:lnTo>
                    <a:pt x="3" y="3"/>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459" name="Freeform 455"/>
            <p:cNvSpPr>
              <a:spLocks/>
            </p:cNvSpPr>
            <p:nvPr/>
          </p:nvSpPr>
          <p:spPr bwMode="auto">
            <a:xfrm>
              <a:off x="5309" y="3199"/>
              <a:ext cx="2" cy="6"/>
            </a:xfrm>
            <a:custGeom>
              <a:avLst/>
              <a:gdLst>
                <a:gd name="T0" fmla="*/ 0 w 2"/>
                <a:gd name="T1" fmla="*/ 0 h 6"/>
                <a:gd name="T2" fmla="*/ 2 w 2"/>
                <a:gd name="T3" fmla="*/ 0 h 6"/>
                <a:gd name="T4" fmla="*/ 2 w 2"/>
                <a:gd name="T5" fmla="*/ 1 h 6"/>
                <a:gd name="T6" fmla="*/ 0 w 2"/>
                <a:gd name="T7" fmla="*/ 6 h 6"/>
                <a:gd name="T8" fmla="*/ 0 w 2"/>
                <a:gd name="T9" fmla="*/ 4 h 6"/>
                <a:gd name="T10" fmla="*/ 0 w 2"/>
                <a:gd name="T11" fmla="*/ 3 h 6"/>
                <a:gd name="T12" fmla="*/ 0 w 2"/>
                <a:gd name="T13" fmla="*/ 0 h 6"/>
                <a:gd name="T14" fmla="*/ 0 w 2"/>
                <a:gd name="T15" fmla="*/ 3 h 6"/>
                <a:gd name="T16" fmla="*/ 0 w 2"/>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
                <a:gd name="T28" fmla="*/ 0 h 6"/>
                <a:gd name="T29" fmla="*/ 2 w 2"/>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 h="6">
                  <a:moveTo>
                    <a:pt x="0" y="0"/>
                  </a:moveTo>
                  <a:lnTo>
                    <a:pt x="2" y="0"/>
                  </a:lnTo>
                  <a:lnTo>
                    <a:pt x="2" y="1"/>
                  </a:lnTo>
                  <a:lnTo>
                    <a:pt x="0" y="6"/>
                  </a:lnTo>
                  <a:lnTo>
                    <a:pt x="0" y="4"/>
                  </a:lnTo>
                  <a:lnTo>
                    <a:pt x="0" y="3"/>
                  </a:lnTo>
                  <a:lnTo>
                    <a:pt x="0" y="0"/>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60" name="Freeform 456"/>
            <p:cNvSpPr>
              <a:spLocks/>
            </p:cNvSpPr>
            <p:nvPr/>
          </p:nvSpPr>
          <p:spPr bwMode="auto">
            <a:xfrm>
              <a:off x="5027" y="3360"/>
              <a:ext cx="25" cy="11"/>
            </a:xfrm>
            <a:custGeom>
              <a:avLst/>
              <a:gdLst>
                <a:gd name="T0" fmla="*/ 0 w 25"/>
                <a:gd name="T1" fmla="*/ 5 h 11"/>
                <a:gd name="T2" fmla="*/ 12 w 25"/>
                <a:gd name="T3" fmla="*/ 0 h 11"/>
                <a:gd name="T4" fmla="*/ 16 w 25"/>
                <a:gd name="T5" fmla="*/ 2 h 11"/>
                <a:gd name="T6" fmla="*/ 16 w 25"/>
                <a:gd name="T7" fmla="*/ 3 h 11"/>
                <a:gd name="T8" fmla="*/ 23 w 25"/>
                <a:gd name="T9" fmla="*/ 5 h 11"/>
                <a:gd name="T10" fmla="*/ 25 w 25"/>
                <a:gd name="T11" fmla="*/ 8 h 11"/>
                <a:gd name="T12" fmla="*/ 17 w 25"/>
                <a:gd name="T13" fmla="*/ 8 h 11"/>
                <a:gd name="T14" fmla="*/ 17 w 25"/>
                <a:gd name="T15" fmla="*/ 9 h 11"/>
                <a:gd name="T16" fmla="*/ 14 w 25"/>
                <a:gd name="T17" fmla="*/ 11 h 11"/>
                <a:gd name="T18" fmla="*/ 12 w 25"/>
                <a:gd name="T19" fmla="*/ 9 h 11"/>
                <a:gd name="T20" fmla="*/ 1 w 25"/>
                <a:gd name="T21" fmla="*/ 9 h 11"/>
                <a:gd name="T22" fmla="*/ 0 w 25"/>
                <a:gd name="T23" fmla="*/ 6 h 11"/>
                <a:gd name="T24" fmla="*/ 0 w 25"/>
                <a:gd name="T25" fmla="*/ 5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
                <a:gd name="T40" fmla="*/ 0 h 11"/>
                <a:gd name="T41" fmla="*/ 25 w 25"/>
                <a:gd name="T42" fmla="*/ 11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 h="11">
                  <a:moveTo>
                    <a:pt x="0" y="5"/>
                  </a:moveTo>
                  <a:lnTo>
                    <a:pt x="12" y="0"/>
                  </a:lnTo>
                  <a:lnTo>
                    <a:pt x="16" y="2"/>
                  </a:lnTo>
                  <a:lnTo>
                    <a:pt x="16" y="3"/>
                  </a:lnTo>
                  <a:lnTo>
                    <a:pt x="23" y="5"/>
                  </a:lnTo>
                  <a:lnTo>
                    <a:pt x="25" y="8"/>
                  </a:lnTo>
                  <a:lnTo>
                    <a:pt x="17" y="8"/>
                  </a:lnTo>
                  <a:lnTo>
                    <a:pt x="17" y="9"/>
                  </a:lnTo>
                  <a:lnTo>
                    <a:pt x="14" y="11"/>
                  </a:lnTo>
                  <a:lnTo>
                    <a:pt x="12" y="9"/>
                  </a:lnTo>
                  <a:lnTo>
                    <a:pt x="1" y="9"/>
                  </a:lnTo>
                  <a:lnTo>
                    <a:pt x="0" y="6"/>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461" name="Freeform 457"/>
            <p:cNvSpPr>
              <a:spLocks/>
            </p:cNvSpPr>
            <p:nvPr/>
          </p:nvSpPr>
          <p:spPr bwMode="auto">
            <a:xfrm>
              <a:off x="5217" y="3449"/>
              <a:ext cx="7" cy="12"/>
            </a:xfrm>
            <a:custGeom>
              <a:avLst/>
              <a:gdLst>
                <a:gd name="T0" fmla="*/ 0 w 7"/>
                <a:gd name="T1" fmla="*/ 1 h 12"/>
                <a:gd name="T2" fmla="*/ 1 w 7"/>
                <a:gd name="T3" fmla="*/ 0 h 12"/>
                <a:gd name="T4" fmla="*/ 6 w 7"/>
                <a:gd name="T5" fmla="*/ 4 h 12"/>
                <a:gd name="T6" fmla="*/ 7 w 7"/>
                <a:gd name="T7" fmla="*/ 7 h 12"/>
                <a:gd name="T8" fmla="*/ 7 w 7"/>
                <a:gd name="T9" fmla="*/ 10 h 12"/>
                <a:gd name="T10" fmla="*/ 4 w 7"/>
                <a:gd name="T11" fmla="*/ 12 h 12"/>
                <a:gd name="T12" fmla="*/ 3 w 7"/>
                <a:gd name="T13" fmla="*/ 7 h 12"/>
                <a:gd name="T14" fmla="*/ 1 w 7"/>
                <a:gd name="T15" fmla="*/ 4 h 12"/>
                <a:gd name="T16" fmla="*/ 0 w 7"/>
                <a:gd name="T17" fmla="*/ 3 h 12"/>
                <a:gd name="T18" fmla="*/ 0 w 7"/>
                <a:gd name="T19" fmla="*/ 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12"/>
                <a:gd name="T32" fmla="*/ 7 w 7"/>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12">
                  <a:moveTo>
                    <a:pt x="0" y="1"/>
                  </a:moveTo>
                  <a:lnTo>
                    <a:pt x="1" y="0"/>
                  </a:lnTo>
                  <a:lnTo>
                    <a:pt x="6" y="4"/>
                  </a:lnTo>
                  <a:lnTo>
                    <a:pt x="7" y="7"/>
                  </a:lnTo>
                  <a:lnTo>
                    <a:pt x="7" y="10"/>
                  </a:lnTo>
                  <a:lnTo>
                    <a:pt x="4" y="12"/>
                  </a:lnTo>
                  <a:lnTo>
                    <a:pt x="3" y="7"/>
                  </a:lnTo>
                  <a:lnTo>
                    <a:pt x="1" y="4"/>
                  </a:lnTo>
                  <a:lnTo>
                    <a:pt x="0" y="3"/>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462" name="Freeform 458"/>
            <p:cNvSpPr>
              <a:spLocks/>
            </p:cNvSpPr>
            <p:nvPr/>
          </p:nvSpPr>
          <p:spPr bwMode="auto">
            <a:xfrm>
              <a:off x="5220" y="3461"/>
              <a:ext cx="7" cy="3"/>
            </a:xfrm>
            <a:custGeom>
              <a:avLst/>
              <a:gdLst>
                <a:gd name="T0" fmla="*/ 1 w 7"/>
                <a:gd name="T1" fmla="*/ 3 h 3"/>
                <a:gd name="T2" fmla="*/ 0 w 7"/>
                <a:gd name="T3" fmla="*/ 1 h 3"/>
                <a:gd name="T4" fmla="*/ 4 w 7"/>
                <a:gd name="T5" fmla="*/ 0 h 3"/>
                <a:gd name="T6" fmla="*/ 6 w 7"/>
                <a:gd name="T7" fmla="*/ 1 h 3"/>
                <a:gd name="T8" fmla="*/ 7 w 7"/>
                <a:gd name="T9" fmla="*/ 3 h 3"/>
                <a:gd name="T10" fmla="*/ 4 w 7"/>
                <a:gd name="T11" fmla="*/ 3 h 3"/>
                <a:gd name="T12" fmla="*/ 1 w 7"/>
                <a:gd name="T13" fmla="*/ 3 h 3"/>
                <a:gd name="T14" fmla="*/ 0 60000 65536"/>
                <a:gd name="T15" fmla="*/ 0 60000 65536"/>
                <a:gd name="T16" fmla="*/ 0 60000 65536"/>
                <a:gd name="T17" fmla="*/ 0 60000 65536"/>
                <a:gd name="T18" fmla="*/ 0 60000 65536"/>
                <a:gd name="T19" fmla="*/ 0 60000 65536"/>
                <a:gd name="T20" fmla="*/ 0 60000 65536"/>
                <a:gd name="T21" fmla="*/ 0 w 7"/>
                <a:gd name="T22" fmla="*/ 0 h 3"/>
                <a:gd name="T23" fmla="*/ 7 w 7"/>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3">
                  <a:moveTo>
                    <a:pt x="1" y="3"/>
                  </a:moveTo>
                  <a:lnTo>
                    <a:pt x="0" y="1"/>
                  </a:lnTo>
                  <a:lnTo>
                    <a:pt x="4" y="0"/>
                  </a:lnTo>
                  <a:lnTo>
                    <a:pt x="6" y="1"/>
                  </a:lnTo>
                  <a:lnTo>
                    <a:pt x="7" y="3"/>
                  </a:lnTo>
                  <a:lnTo>
                    <a:pt x="4" y="3"/>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463" name="Freeform 459"/>
            <p:cNvSpPr>
              <a:spLocks/>
            </p:cNvSpPr>
            <p:nvPr/>
          </p:nvSpPr>
          <p:spPr bwMode="auto">
            <a:xfrm>
              <a:off x="5164" y="3468"/>
              <a:ext cx="62" cy="68"/>
            </a:xfrm>
            <a:custGeom>
              <a:avLst/>
              <a:gdLst>
                <a:gd name="T0" fmla="*/ 0 w 62"/>
                <a:gd name="T1" fmla="*/ 0 h 68"/>
                <a:gd name="T2" fmla="*/ 2 w 62"/>
                <a:gd name="T3" fmla="*/ 2 h 68"/>
                <a:gd name="T4" fmla="*/ 6 w 62"/>
                <a:gd name="T5" fmla="*/ 5 h 68"/>
                <a:gd name="T6" fmla="*/ 8 w 62"/>
                <a:gd name="T7" fmla="*/ 3 h 68"/>
                <a:gd name="T8" fmla="*/ 9 w 62"/>
                <a:gd name="T9" fmla="*/ 3 h 68"/>
                <a:gd name="T10" fmla="*/ 21 w 62"/>
                <a:gd name="T11" fmla="*/ 11 h 68"/>
                <a:gd name="T12" fmla="*/ 32 w 62"/>
                <a:gd name="T13" fmla="*/ 12 h 68"/>
                <a:gd name="T14" fmla="*/ 39 w 62"/>
                <a:gd name="T15" fmla="*/ 8 h 68"/>
                <a:gd name="T16" fmla="*/ 45 w 62"/>
                <a:gd name="T17" fmla="*/ 8 h 68"/>
                <a:gd name="T18" fmla="*/ 48 w 62"/>
                <a:gd name="T19" fmla="*/ 5 h 68"/>
                <a:gd name="T20" fmla="*/ 53 w 62"/>
                <a:gd name="T21" fmla="*/ 6 h 68"/>
                <a:gd name="T22" fmla="*/ 54 w 62"/>
                <a:gd name="T23" fmla="*/ 3 h 68"/>
                <a:gd name="T24" fmla="*/ 57 w 62"/>
                <a:gd name="T25" fmla="*/ 5 h 68"/>
                <a:gd name="T26" fmla="*/ 59 w 62"/>
                <a:gd name="T27" fmla="*/ 8 h 68"/>
                <a:gd name="T28" fmla="*/ 60 w 62"/>
                <a:gd name="T29" fmla="*/ 32 h 68"/>
                <a:gd name="T30" fmla="*/ 62 w 62"/>
                <a:gd name="T31" fmla="*/ 35 h 68"/>
                <a:gd name="T32" fmla="*/ 60 w 62"/>
                <a:gd name="T33" fmla="*/ 38 h 68"/>
                <a:gd name="T34" fmla="*/ 60 w 62"/>
                <a:gd name="T35" fmla="*/ 32 h 68"/>
                <a:gd name="T36" fmla="*/ 60 w 62"/>
                <a:gd name="T37" fmla="*/ 30 h 68"/>
                <a:gd name="T38" fmla="*/ 56 w 62"/>
                <a:gd name="T39" fmla="*/ 38 h 68"/>
                <a:gd name="T40" fmla="*/ 56 w 62"/>
                <a:gd name="T41" fmla="*/ 42 h 68"/>
                <a:gd name="T42" fmla="*/ 54 w 62"/>
                <a:gd name="T43" fmla="*/ 42 h 68"/>
                <a:gd name="T44" fmla="*/ 54 w 62"/>
                <a:gd name="T45" fmla="*/ 48 h 68"/>
                <a:gd name="T46" fmla="*/ 53 w 62"/>
                <a:gd name="T47" fmla="*/ 50 h 68"/>
                <a:gd name="T48" fmla="*/ 51 w 62"/>
                <a:gd name="T49" fmla="*/ 50 h 68"/>
                <a:gd name="T50" fmla="*/ 48 w 62"/>
                <a:gd name="T51" fmla="*/ 48 h 68"/>
                <a:gd name="T52" fmla="*/ 47 w 62"/>
                <a:gd name="T53" fmla="*/ 50 h 68"/>
                <a:gd name="T54" fmla="*/ 47 w 62"/>
                <a:gd name="T55" fmla="*/ 53 h 68"/>
                <a:gd name="T56" fmla="*/ 47 w 62"/>
                <a:gd name="T57" fmla="*/ 54 h 68"/>
                <a:gd name="T58" fmla="*/ 44 w 62"/>
                <a:gd name="T59" fmla="*/ 56 h 68"/>
                <a:gd name="T60" fmla="*/ 44 w 62"/>
                <a:gd name="T61" fmla="*/ 59 h 68"/>
                <a:gd name="T62" fmla="*/ 42 w 62"/>
                <a:gd name="T63" fmla="*/ 57 h 68"/>
                <a:gd name="T64" fmla="*/ 41 w 62"/>
                <a:gd name="T65" fmla="*/ 56 h 68"/>
                <a:gd name="T66" fmla="*/ 39 w 62"/>
                <a:gd name="T67" fmla="*/ 59 h 68"/>
                <a:gd name="T68" fmla="*/ 38 w 62"/>
                <a:gd name="T69" fmla="*/ 65 h 68"/>
                <a:gd name="T70" fmla="*/ 36 w 62"/>
                <a:gd name="T71" fmla="*/ 66 h 68"/>
                <a:gd name="T72" fmla="*/ 35 w 62"/>
                <a:gd name="T73" fmla="*/ 68 h 68"/>
                <a:gd name="T74" fmla="*/ 32 w 62"/>
                <a:gd name="T75" fmla="*/ 66 h 68"/>
                <a:gd name="T76" fmla="*/ 30 w 62"/>
                <a:gd name="T77" fmla="*/ 65 h 68"/>
                <a:gd name="T78" fmla="*/ 29 w 62"/>
                <a:gd name="T79" fmla="*/ 66 h 68"/>
                <a:gd name="T80" fmla="*/ 26 w 62"/>
                <a:gd name="T81" fmla="*/ 65 h 68"/>
                <a:gd name="T82" fmla="*/ 23 w 62"/>
                <a:gd name="T83" fmla="*/ 65 h 68"/>
                <a:gd name="T84" fmla="*/ 21 w 62"/>
                <a:gd name="T85" fmla="*/ 63 h 68"/>
                <a:gd name="T86" fmla="*/ 24 w 62"/>
                <a:gd name="T87" fmla="*/ 62 h 68"/>
                <a:gd name="T88" fmla="*/ 24 w 62"/>
                <a:gd name="T89" fmla="*/ 60 h 68"/>
                <a:gd name="T90" fmla="*/ 21 w 62"/>
                <a:gd name="T91" fmla="*/ 60 h 68"/>
                <a:gd name="T92" fmla="*/ 18 w 62"/>
                <a:gd name="T93" fmla="*/ 59 h 68"/>
                <a:gd name="T94" fmla="*/ 11 w 62"/>
                <a:gd name="T95" fmla="*/ 47 h 68"/>
                <a:gd name="T96" fmla="*/ 8 w 62"/>
                <a:gd name="T97" fmla="*/ 33 h 68"/>
                <a:gd name="T98" fmla="*/ 12 w 62"/>
                <a:gd name="T99" fmla="*/ 41 h 68"/>
                <a:gd name="T100" fmla="*/ 14 w 62"/>
                <a:gd name="T101" fmla="*/ 36 h 68"/>
                <a:gd name="T102" fmla="*/ 11 w 62"/>
                <a:gd name="T103" fmla="*/ 35 h 68"/>
                <a:gd name="T104" fmla="*/ 0 w 62"/>
                <a:gd name="T105" fmla="*/ 12 h 68"/>
                <a:gd name="T106" fmla="*/ 0 w 62"/>
                <a:gd name="T107" fmla="*/ 0 h 6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2"/>
                <a:gd name="T163" fmla="*/ 0 h 68"/>
                <a:gd name="T164" fmla="*/ 62 w 62"/>
                <a:gd name="T165" fmla="*/ 68 h 6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2" h="68">
                  <a:moveTo>
                    <a:pt x="0" y="0"/>
                  </a:moveTo>
                  <a:lnTo>
                    <a:pt x="2" y="2"/>
                  </a:lnTo>
                  <a:lnTo>
                    <a:pt x="6" y="5"/>
                  </a:lnTo>
                  <a:lnTo>
                    <a:pt x="8" y="3"/>
                  </a:lnTo>
                  <a:lnTo>
                    <a:pt x="9" y="3"/>
                  </a:lnTo>
                  <a:lnTo>
                    <a:pt x="21" y="11"/>
                  </a:lnTo>
                  <a:lnTo>
                    <a:pt x="32" y="12"/>
                  </a:lnTo>
                  <a:lnTo>
                    <a:pt x="39" y="8"/>
                  </a:lnTo>
                  <a:lnTo>
                    <a:pt x="45" y="8"/>
                  </a:lnTo>
                  <a:lnTo>
                    <a:pt x="48" y="5"/>
                  </a:lnTo>
                  <a:lnTo>
                    <a:pt x="53" y="6"/>
                  </a:lnTo>
                  <a:lnTo>
                    <a:pt x="54" y="3"/>
                  </a:lnTo>
                  <a:lnTo>
                    <a:pt x="57" y="5"/>
                  </a:lnTo>
                  <a:lnTo>
                    <a:pt x="59" y="8"/>
                  </a:lnTo>
                  <a:lnTo>
                    <a:pt x="60" y="32"/>
                  </a:lnTo>
                  <a:lnTo>
                    <a:pt x="62" y="35"/>
                  </a:lnTo>
                  <a:lnTo>
                    <a:pt x="60" y="38"/>
                  </a:lnTo>
                  <a:lnTo>
                    <a:pt x="60" y="32"/>
                  </a:lnTo>
                  <a:lnTo>
                    <a:pt x="60" y="30"/>
                  </a:lnTo>
                  <a:lnTo>
                    <a:pt x="56" y="38"/>
                  </a:lnTo>
                  <a:lnTo>
                    <a:pt x="56" y="42"/>
                  </a:lnTo>
                  <a:lnTo>
                    <a:pt x="54" y="42"/>
                  </a:lnTo>
                  <a:lnTo>
                    <a:pt x="54" y="48"/>
                  </a:lnTo>
                  <a:lnTo>
                    <a:pt x="53" y="50"/>
                  </a:lnTo>
                  <a:lnTo>
                    <a:pt x="51" y="50"/>
                  </a:lnTo>
                  <a:lnTo>
                    <a:pt x="48" y="48"/>
                  </a:lnTo>
                  <a:lnTo>
                    <a:pt x="47" y="50"/>
                  </a:lnTo>
                  <a:lnTo>
                    <a:pt x="47" y="53"/>
                  </a:lnTo>
                  <a:lnTo>
                    <a:pt x="47" y="54"/>
                  </a:lnTo>
                  <a:lnTo>
                    <a:pt x="44" y="56"/>
                  </a:lnTo>
                  <a:lnTo>
                    <a:pt x="44" y="59"/>
                  </a:lnTo>
                  <a:lnTo>
                    <a:pt x="42" y="57"/>
                  </a:lnTo>
                  <a:lnTo>
                    <a:pt x="41" y="56"/>
                  </a:lnTo>
                  <a:lnTo>
                    <a:pt x="39" y="59"/>
                  </a:lnTo>
                  <a:lnTo>
                    <a:pt x="38" y="65"/>
                  </a:lnTo>
                  <a:lnTo>
                    <a:pt x="36" y="66"/>
                  </a:lnTo>
                  <a:lnTo>
                    <a:pt x="35" y="68"/>
                  </a:lnTo>
                  <a:lnTo>
                    <a:pt x="32" y="66"/>
                  </a:lnTo>
                  <a:lnTo>
                    <a:pt x="30" y="65"/>
                  </a:lnTo>
                  <a:lnTo>
                    <a:pt x="29" y="66"/>
                  </a:lnTo>
                  <a:lnTo>
                    <a:pt x="26" y="65"/>
                  </a:lnTo>
                  <a:lnTo>
                    <a:pt x="23" y="65"/>
                  </a:lnTo>
                  <a:lnTo>
                    <a:pt x="21" y="63"/>
                  </a:lnTo>
                  <a:lnTo>
                    <a:pt x="24" y="62"/>
                  </a:lnTo>
                  <a:lnTo>
                    <a:pt x="24" y="60"/>
                  </a:lnTo>
                  <a:lnTo>
                    <a:pt x="21" y="60"/>
                  </a:lnTo>
                  <a:lnTo>
                    <a:pt x="18" y="59"/>
                  </a:lnTo>
                  <a:lnTo>
                    <a:pt x="11" y="47"/>
                  </a:lnTo>
                  <a:lnTo>
                    <a:pt x="8" y="33"/>
                  </a:lnTo>
                  <a:lnTo>
                    <a:pt x="12" y="41"/>
                  </a:lnTo>
                  <a:lnTo>
                    <a:pt x="14" y="36"/>
                  </a:lnTo>
                  <a:lnTo>
                    <a:pt x="11" y="35"/>
                  </a:lnTo>
                  <a:lnTo>
                    <a:pt x="0" y="1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64" name="Freeform 460"/>
            <p:cNvSpPr>
              <a:spLocks/>
            </p:cNvSpPr>
            <p:nvPr/>
          </p:nvSpPr>
          <p:spPr bwMode="auto">
            <a:xfrm>
              <a:off x="4634" y="2904"/>
              <a:ext cx="677" cy="531"/>
            </a:xfrm>
            <a:custGeom>
              <a:avLst/>
              <a:gdLst>
                <a:gd name="T0" fmla="*/ 30 w 677"/>
                <a:gd name="T1" fmla="*/ 190 h 531"/>
                <a:gd name="T2" fmla="*/ 83 w 677"/>
                <a:gd name="T3" fmla="*/ 168 h 531"/>
                <a:gd name="T4" fmla="*/ 146 w 677"/>
                <a:gd name="T5" fmla="*/ 135 h 531"/>
                <a:gd name="T6" fmla="*/ 161 w 677"/>
                <a:gd name="T7" fmla="*/ 103 h 531"/>
                <a:gd name="T8" fmla="*/ 172 w 677"/>
                <a:gd name="T9" fmla="*/ 100 h 531"/>
                <a:gd name="T10" fmla="*/ 192 w 677"/>
                <a:gd name="T11" fmla="*/ 88 h 531"/>
                <a:gd name="T12" fmla="*/ 201 w 677"/>
                <a:gd name="T13" fmla="*/ 72 h 531"/>
                <a:gd name="T14" fmla="*/ 217 w 677"/>
                <a:gd name="T15" fmla="*/ 61 h 531"/>
                <a:gd name="T16" fmla="*/ 235 w 677"/>
                <a:gd name="T17" fmla="*/ 55 h 531"/>
                <a:gd name="T18" fmla="*/ 253 w 677"/>
                <a:gd name="T19" fmla="*/ 73 h 531"/>
                <a:gd name="T20" fmla="*/ 273 w 677"/>
                <a:gd name="T21" fmla="*/ 58 h 531"/>
                <a:gd name="T22" fmla="*/ 285 w 677"/>
                <a:gd name="T23" fmla="*/ 39 h 531"/>
                <a:gd name="T24" fmla="*/ 303 w 677"/>
                <a:gd name="T25" fmla="*/ 28 h 531"/>
                <a:gd name="T26" fmla="*/ 313 w 677"/>
                <a:gd name="T27" fmla="*/ 12 h 531"/>
                <a:gd name="T28" fmla="*/ 327 w 677"/>
                <a:gd name="T29" fmla="*/ 16 h 531"/>
                <a:gd name="T30" fmla="*/ 345 w 677"/>
                <a:gd name="T31" fmla="*/ 21 h 531"/>
                <a:gd name="T32" fmla="*/ 372 w 677"/>
                <a:gd name="T33" fmla="*/ 25 h 531"/>
                <a:gd name="T34" fmla="*/ 385 w 677"/>
                <a:gd name="T35" fmla="*/ 31 h 531"/>
                <a:gd name="T36" fmla="*/ 393 w 677"/>
                <a:gd name="T37" fmla="*/ 37 h 531"/>
                <a:gd name="T38" fmla="*/ 381 w 677"/>
                <a:gd name="T39" fmla="*/ 52 h 531"/>
                <a:gd name="T40" fmla="*/ 390 w 677"/>
                <a:gd name="T41" fmla="*/ 87 h 531"/>
                <a:gd name="T42" fmla="*/ 451 w 677"/>
                <a:gd name="T43" fmla="*/ 123 h 531"/>
                <a:gd name="T44" fmla="*/ 481 w 677"/>
                <a:gd name="T45" fmla="*/ 22 h 531"/>
                <a:gd name="T46" fmla="*/ 497 w 677"/>
                <a:gd name="T47" fmla="*/ 21 h 531"/>
                <a:gd name="T48" fmla="*/ 512 w 677"/>
                <a:gd name="T49" fmla="*/ 61 h 531"/>
                <a:gd name="T50" fmla="*/ 538 w 677"/>
                <a:gd name="T51" fmla="*/ 78 h 531"/>
                <a:gd name="T52" fmla="*/ 553 w 677"/>
                <a:gd name="T53" fmla="*/ 135 h 531"/>
                <a:gd name="T54" fmla="*/ 563 w 677"/>
                <a:gd name="T55" fmla="*/ 148 h 531"/>
                <a:gd name="T56" fmla="*/ 599 w 677"/>
                <a:gd name="T57" fmla="*/ 168 h 531"/>
                <a:gd name="T58" fmla="*/ 613 w 677"/>
                <a:gd name="T59" fmla="*/ 204 h 531"/>
                <a:gd name="T60" fmla="*/ 629 w 677"/>
                <a:gd name="T61" fmla="*/ 207 h 531"/>
                <a:gd name="T62" fmla="*/ 662 w 677"/>
                <a:gd name="T63" fmla="*/ 253 h 531"/>
                <a:gd name="T64" fmla="*/ 671 w 677"/>
                <a:gd name="T65" fmla="*/ 293 h 531"/>
                <a:gd name="T66" fmla="*/ 659 w 677"/>
                <a:gd name="T67" fmla="*/ 389 h 531"/>
                <a:gd name="T68" fmla="*/ 641 w 677"/>
                <a:gd name="T69" fmla="*/ 422 h 531"/>
                <a:gd name="T70" fmla="*/ 622 w 677"/>
                <a:gd name="T71" fmla="*/ 461 h 531"/>
                <a:gd name="T72" fmla="*/ 571 w 677"/>
                <a:gd name="T73" fmla="*/ 516 h 531"/>
                <a:gd name="T74" fmla="*/ 560 w 677"/>
                <a:gd name="T75" fmla="*/ 524 h 531"/>
                <a:gd name="T76" fmla="*/ 544 w 677"/>
                <a:gd name="T77" fmla="*/ 513 h 531"/>
                <a:gd name="T78" fmla="*/ 524 w 677"/>
                <a:gd name="T79" fmla="*/ 509 h 531"/>
                <a:gd name="T80" fmla="*/ 473 w 677"/>
                <a:gd name="T81" fmla="*/ 512 h 531"/>
                <a:gd name="T82" fmla="*/ 445 w 677"/>
                <a:gd name="T83" fmla="*/ 468 h 531"/>
                <a:gd name="T84" fmla="*/ 418 w 677"/>
                <a:gd name="T85" fmla="*/ 430 h 531"/>
                <a:gd name="T86" fmla="*/ 406 w 677"/>
                <a:gd name="T87" fmla="*/ 442 h 531"/>
                <a:gd name="T88" fmla="*/ 413 w 677"/>
                <a:gd name="T89" fmla="*/ 397 h 531"/>
                <a:gd name="T90" fmla="*/ 394 w 677"/>
                <a:gd name="T91" fmla="*/ 424 h 531"/>
                <a:gd name="T92" fmla="*/ 373 w 677"/>
                <a:gd name="T93" fmla="*/ 439 h 531"/>
                <a:gd name="T94" fmla="*/ 364 w 677"/>
                <a:gd name="T95" fmla="*/ 413 h 531"/>
                <a:gd name="T96" fmla="*/ 339 w 677"/>
                <a:gd name="T97" fmla="*/ 389 h 531"/>
                <a:gd name="T98" fmla="*/ 238 w 677"/>
                <a:gd name="T99" fmla="*/ 389 h 531"/>
                <a:gd name="T100" fmla="*/ 168 w 677"/>
                <a:gd name="T101" fmla="*/ 422 h 531"/>
                <a:gd name="T102" fmla="*/ 107 w 677"/>
                <a:gd name="T103" fmla="*/ 428 h 531"/>
                <a:gd name="T104" fmla="*/ 77 w 677"/>
                <a:gd name="T105" fmla="*/ 446 h 531"/>
                <a:gd name="T106" fmla="*/ 36 w 677"/>
                <a:gd name="T107" fmla="*/ 416 h 531"/>
                <a:gd name="T108" fmla="*/ 24 w 677"/>
                <a:gd name="T109" fmla="*/ 323 h 531"/>
                <a:gd name="T110" fmla="*/ 0 w 677"/>
                <a:gd name="T111" fmla="*/ 274 h 531"/>
                <a:gd name="T112" fmla="*/ 5 w 677"/>
                <a:gd name="T113" fmla="*/ 265 h 531"/>
                <a:gd name="T114" fmla="*/ 12 w 677"/>
                <a:gd name="T115" fmla="*/ 260 h 53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677"/>
                <a:gd name="T175" fmla="*/ 0 h 531"/>
                <a:gd name="T176" fmla="*/ 677 w 677"/>
                <a:gd name="T177" fmla="*/ 531 h 53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677" h="531">
                  <a:moveTo>
                    <a:pt x="14" y="195"/>
                  </a:moveTo>
                  <a:lnTo>
                    <a:pt x="15" y="193"/>
                  </a:lnTo>
                  <a:lnTo>
                    <a:pt x="14" y="199"/>
                  </a:lnTo>
                  <a:lnTo>
                    <a:pt x="14" y="201"/>
                  </a:lnTo>
                  <a:lnTo>
                    <a:pt x="14" y="202"/>
                  </a:lnTo>
                  <a:lnTo>
                    <a:pt x="14" y="207"/>
                  </a:lnTo>
                  <a:lnTo>
                    <a:pt x="15" y="207"/>
                  </a:lnTo>
                  <a:lnTo>
                    <a:pt x="18" y="205"/>
                  </a:lnTo>
                  <a:lnTo>
                    <a:pt x="23" y="195"/>
                  </a:lnTo>
                  <a:lnTo>
                    <a:pt x="29" y="193"/>
                  </a:lnTo>
                  <a:lnTo>
                    <a:pt x="30" y="190"/>
                  </a:lnTo>
                  <a:lnTo>
                    <a:pt x="36" y="189"/>
                  </a:lnTo>
                  <a:lnTo>
                    <a:pt x="41" y="184"/>
                  </a:lnTo>
                  <a:lnTo>
                    <a:pt x="42" y="183"/>
                  </a:lnTo>
                  <a:lnTo>
                    <a:pt x="45" y="180"/>
                  </a:lnTo>
                  <a:lnTo>
                    <a:pt x="60" y="171"/>
                  </a:lnTo>
                  <a:lnTo>
                    <a:pt x="60" y="172"/>
                  </a:lnTo>
                  <a:lnTo>
                    <a:pt x="65" y="172"/>
                  </a:lnTo>
                  <a:lnTo>
                    <a:pt x="68" y="174"/>
                  </a:lnTo>
                  <a:lnTo>
                    <a:pt x="71" y="174"/>
                  </a:lnTo>
                  <a:lnTo>
                    <a:pt x="77" y="172"/>
                  </a:lnTo>
                  <a:lnTo>
                    <a:pt x="83" y="168"/>
                  </a:lnTo>
                  <a:lnTo>
                    <a:pt x="92" y="166"/>
                  </a:lnTo>
                  <a:lnTo>
                    <a:pt x="98" y="160"/>
                  </a:lnTo>
                  <a:lnTo>
                    <a:pt x="102" y="160"/>
                  </a:lnTo>
                  <a:lnTo>
                    <a:pt x="105" y="162"/>
                  </a:lnTo>
                  <a:lnTo>
                    <a:pt x="129" y="154"/>
                  </a:lnTo>
                  <a:lnTo>
                    <a:pt x="140" y="147"/>
                  </a:lnTo>
                  <a:lnTo>
                    <a:pt x="140" y="145"/>
                  </a:lnTo>
                  <a:lnTo>
                    <a:pt x="140" y="142"/>
                  </a:lnTo>
                  <a:lnTo>
                    <a:pt x="143" y="136"/>
                  </a:lnTo>
                  <a:lnTo>
                    <a:pt x="144" y="135"/>
                  </a:lnTo>
                  <a:lnTo>
                    <a:pt x="146" y="135"/>
                  </a:lnTo>
                  <a:lnTo>
                    <a:pt x="152" y="129"/>
                  </a:lnTo>
                  <a:lnTo>
                    <a:pt x="153" y="127"/>
                  </a:lnTo>
                  <a:lnTo>
                    <a:pt x="152" y="126"/>
                  </a:lnTo>
                  <a:lnTo>
                    <a:pt x="150" y="117"/>
                  </a:lnTo>
                  <a:lnTo>
                    <a:pt x="150" y="114"/>
                  </a:lnTo>
                  <a:lnTo>
                    <a:pt x="153" y="109"/>
                  </a:lnTo>
                  <a:lnTo>
                    <a:pt x="156" y="109"/>
                  </a:lnTo>
                  <a:lnTo>
                    <a:pt x="156" y="106"/>
                  </a:lnTo>
                  <a:lnTo>
                    <a:pt x="159" y="105"/>
                  </a:lnTo>
                  <a:lnTo>
                    <a:pt x="161" y="105"/>
                  </a:lnTo>
                  <a:lnTo>
                    <a:pt x="161" y="103"/>
                  </a:lnTo>
                  <a:lnTo>
                    <a:pt x="161" y="99"/>
                  </a:lnTo>
                  <a:lnTo>
                    <a:pt x="162" y="99"/>
                  </a:lnTo>
                  <a:lnTo>
                    <a:pt x="171" y="117"/>
                  </a:lnTo>
                  <a:lnTo>
                    <a:pt x="172" y="118"/>
                  </a:lnTo>
                  <a:lnTo>
                    <a:pt x="174" y="115"/>
                  </a:lnTo>
                  <a:lnTo>
                    <a:pt x="174" y="111"/>
                  </a:lnTo>
                  <a:lnTo>
                    <a:pt x="177" y="111"/>
                  </a:lnTo>
                  <a:lnTo>
                    <a:pt x="177" y="106"/>
                  </a:lnTo>
                  <a:lnTo>
                    <a:pt x="174" y="103"/>
                  </a:lnTo>
                  <a:lnTo>
                    <a:pt x="172" y="102"/>
                  </a:lnTo>
                  <a:lnTo>
                    <a:pt x="172" y="100"/>
                  </a:lnTo>
                  <a:lnTo>
                    <a:pt x="172" y="96"/>
                  </a:lnTo>
                  <a:lnTo>
                    <a:pt x="174" y="94"/>
                  </a:lnTo>
                  <a:lnTo>
                    <a:pt x="177" y="96"/>
                  </a:lnTo>
                  <a:lnTo>
                    <a:pt x="180" y="96"/>
                  </a:lnTo>
                  <a:lnTo>
                    <a:pt x="183" y="100"/>
                  </a:lnTo>
                  <a:lnTo>
                    <a:pt x="189" y="100"/>
                  </a:lnTo>
                  <a:lnTo>
                    <a:pt x="189" y="99"/>
                  </a:lnTo>
                  <a:lnTo>
                    <a:pt x="186" y="97"/>
                  </a:lnTo>
                  <a:lnTo>
                    <a:pt x="187" y="94"/>
                  </a:lnTo>
                  <a:lnTo>
                    <a:pt x="190" y="90"/>
                  </a:lnTo>
                  <a:lnTo>
                    <a:pt x="192" y="88"/>
                  </a:lnTo>
                  <a:lnTo>
                    <a:pt x="190" y="84"/>
                  </a:lnTo>
                  <a:lnTo>
                    <a:pt x="192" y="82"/>
                  </a:lnTo>
                  <a:lnTo>
                    <a:pt x="193" y="81"/>
                  </a:lnTo>
                  <a:lnTo>
                    <a:pt x="196" y="82"/>
                  </a:lnTo>
                  <a:lnTo>
                    <a:pt x="198" y="82"/>
                  </a:lnTo>
                  <a:lnTo>
                    <a:pt x="196" y="78"/>
                  </a:lnTo>
                  <a:lnTo>
                    <a:pt x="196" y="76"/>
                  </a:lnTo>
                  <a:lnTo>
                    <a:pt x="198" y="75"/>
                  </a:lnTo>
                  <a:lnTo>
                    <a:pt x="202" y="76"/>
                  </a:lnTo>
                  <a:lnTo>
                    <a:pt x="202" y="75"/>
                  </a:lnTo>
                  <a:lnTo>
                    <a:pt x="201" y="72"/>
                  </a:lnTo>
                  <a:lnTo>
                    <a:pt x="201" y="69"/>
                  </a:lnTo>
                  <a:lnTo>
                    <a:pt x="207" y="66"/>
                  </a:lnTo>
                  <a:lnTo>
                    <a:pt x="210" y="66"/>
                  </a:lnTo>
                  <a:lnTo>
                    <a:pt x="210" y="69"/>
                  </a:lnTo>
                  <a:lnTo>
                    <a:pt x="214" y="66"/>
                  </a:lnTo>
                  <a:lnTo>
                    <a:pt x="216" y="63"/>
                  </a:lnTo>
                  <a:lnTo>
                    <a:pt x="216" y="61"/>
                  </a:lnTo>
                  <a:lnTo>
                    <a:pt x="214" y="58"/>
                  </a:lnTo>
                  <a:lnTo>
                    <a:pt x="214" y="57"/>
                  </a:lnTo>
                  <a:lnTo>
                    <a:pt x="216" y="58"/>
                  </a:lnTo>
                  <a:lnTo>
                    <a:pt x="217" y="61"/>
                  </a:lnTo>
                  <a:lnTo>
                    <a:pt x="219" y="60"/>
                  </a:lnTo>
                  <a:lnTo>
                    <a:pt x="220" y="58"/>
                  </a:lnTo>
                  <a:lnTo>
                    <a:pt x="220" y="60"/>
                  </a:lnTo>
                  <a:lnTo>
                    <a:pt x="222" y="60"/>
                  </a:lnTo>
                  <a:lnTo>
                    <a:pt x="226" y="58"/>
                  </a:lnTo>
                  <a:lnTo>
                    <a:pt x="228" y="57"/>
                  </a:lnTo>
                  <a:lnTo>
                    <a:pt x="226" y="54"/>
                  </a:lnTo>
                  <a:lnTo>
                    <a:pt x="229" y="54"/>
                  </a:lnTo>
                  <a:lnTo>
                    <a:pt x="229" y="55"/>
                  </a:lnTo>
                  <a:lnTo>
                    <a:pt x="232" y="55"/>
                  </a:lnTo>
                  <a:lnTo>
                    <a:pt x="235" y="55"/>
                  </a:lnTo>
                  <a:lnTo>
                    <a:pt x="241" y="60"/>
                  </a:lnTo>
                  <a:lnTo>
                    <a:pt x="246" y="67"/>
                  </a:lnTo>
                  <a:lnTo>
                    <a:pt x="250" y="70"/>
                  </a:lnTo>
                  <a:lnTo>
                    <a:pt x="249" y="78"/>
                  </a:lnTo>
                  <a:lnTo>
                    <a:pt x="249" y="79"/>
                  </a:lnTo>
                  <a:lnTo>
                    <a:pt x="250" y="79"/>
                  </a:lnTo>
                  <a:lnTo>
                    <a:pt x="250" y="78"/>
                  </a:lnTo>
                  <a:lnTo>
                    <a:pt x="252" y="76"/>
                  </a:lnTo>
                  <a:lnTo>
                    <a:pt x="250" y="75"/>
                  </a:lnTo>
                  <a:lnTo>
                    <a:pt x="252" y="73"/>
                  </a:lnTo>
                  <a:lnTo>
                    <a:pt x="253" y="73"/>
                  </a:lnTo>
                  <a:lnTo>
                    <a:pt x="256" y="73"/>
                  </a:lnTo>
                  <a:lnTo>
                    <a:pt x="255" y="72"/>
                  </a:lnTo>
                  <a:lnTo>
                    <a:pt x="256" y="72"/>
                  </a:lnTo>
                  <a:lnTo>
                    <a:pt x="259" y="72"/>
                  </a:lnTo>
                  <a:lnTo>
                    <a:pt x="267" y="72"/>
                  </a:lnTo>
                  <a:lnTo>
                    <a:pt x="274" y="78"/>
                  </a:lnTo>
                  <a:lnTo>
                    <a:pt x="276" y="78"/>
                  </a:lnTo>
                  <a:lnTo>
                    <a:pt x="274" y="73"/>
                  </a:lnTo>
                  <a:lnTo>
                    <a:pt x="277" y="72"/>
                  </a:lnTo>
                  <a:lnTo>
                    <a:pt x="271" y="63"/>
                  </a:lnTo>
                  <a:lnTo>
                    <a:pt x="273" y="58"/>
                  </a:lnTo>
                  <a:lnTo>
                    <a:pt x="273" y="60"/>
                  </a:lnTo>
                  <a:lnTo>
                    <a:pt x="274" y="58"/>
                  </a:lnTo>
                  <a:lnTo>
                    <a:pt x="277" y="54"/>
                  </a:lnTo>
                  <a:lnTo>
                    <a:pt x="277" y="51"/>
                  </a:lnTo>
                  <a:lnTo>
                    <a:pt x="279" y="49"/>
                  </a:lnTo>
                  <a:lnTo>
                    <a:pt x="285" y="49"/>
                  </a:lnTo>
                  <a:lnTo>
                    <a:pt x="286" y="48"/>
                  </a:lnTo>
                  <a:lnTo>
                    <a:pt x="286" y="43"/>
                  </a:lnTo>
                  <a:lnTo>
                    <a:pt x="283" y="45"/>
                  </a:lnTo>
                  <a:lnTo>
                    <a:pt x="285" y="42"/>
                  </a:lnTo>
                  <a:lnTo>
                    <a:pt x="285" y="39"/>
                  </a:lnTo>
                  <a:lnTo>
                    <a:pt x="286" y="36"/>
                  </a:lnTo>
                  <a:lnTo>
                    <a:pt x="291" y="34"/>
                  </a:lnTo>
                  <a:lnTo>
                    <a:pt x="292" y="31"/>
                  </a:lnTo>
                  <a:lnTo>
                    <a:pt x="294" y="33"/>
                  </a:lnTo>
                  <a:lnTo>
                    <a:pt x="297" y="34"/>
                  </a:lnTo>
                  <a:lnTo>
                    <a:pt x="298" y="36"/>
                  </a:lnTo>
                  <a:lnTo>
                    <a:pt x="298" y="34"/>
                  </a:lnTo>
                  <a:lnTo>
                    <a:pt x="297" y="31"/>
                  </a:lnTo>
                  <a:lnTo>
                    <a:pt x="297" y="30"/>
                  </a:lnTo>
                  <a:lnTo>
                    <a:pt x="298" y="28"/>
                  </a:lnTo>
                  <a:lnTo>
                    <a:pt x="303" y="28"/>
                  </a:lnTo>
                  <a:lnTo>
                    <a:pt x="303" y="27"/>
                  </a:lnTo>
                  <a:lnTo>
                    <a:pt x="316" y="28"/>
                  </a:lnTo>
                  <a:lnTo>
                    <a:pt x="325" y="25"/>
                  </a:lnTo>
                  <a:lnTo>
                    <a:pt x="325" y="18"/>
                  </a:lnTo>
                  <a:lnTo>
                    <a:pt x="322" y="16"/>
                  </a:lnTo>
                  <a:lnTo>
                    <a:pt x="319" y="15"/>
                  </a:lnTo>
                  <a:lnTo>
                    <a:pt x="318" y="16"/>
                  </a:lnTo>
                  <a:lnTo>
                    <a:pt x="313" y="12"/>
                  </a:lnTo>
                  <a:lnTo>
                    <a:pt x="310" y="12"/>
                  </a:lnTo>
                  <a:lnTo>
                    <a:pt x="312" y="10"/>
                  </a:lnTo>
                  <a:lnTo>
                    <a:pt x="313" y="12"/>
                  </a:lnTo>
                  <a:lnTo>
                    <a:pt x="313" y="10"/>
                  </a:lnTo>
                  <a:lnTo>
                    <a:pt x="315" y="9"/>
                  </a:lnTo>
                  <a:lnTo>
                    <a:pt x="315" y="10"/>
                  </a:lnTo>
                  <a:lnTo>
                    <a:pt x="316" y="15"/>
                  </a:lnTo>
                  <a:lnTo>
                    <a:pt x="318" y="12"/>
                  </a:lnTo>
                  <a:lnTo>
                    <a:pt x="318" y="10"/>
                  </a:lnTo>
                  <a:lnTo>
                    <a:pt x="319" y="9"/>
                  </a:lnTo>
                  <a:lnTo>
                    <a:pt x="321" y="10"/>
                  </a:lnTo>
                  <a:lnTo>
                    <a:pt x="322" y="10"/>
                  </a:lnTo>
                  <a:lnTo>
                    <a:pt x="324" y="13"/>
                  </a:lnTo>
                  <a:lnTo>
                    <a:pt x="327" y="16"/>
                  </a:lnTo>
                  <a:lnTo>
                    <a:pt x="327" y="13"/>
                  </a:lnTo>
                  <a:lnTo>
                    <a:pt x="328" y="13"/>
                  </a:lnTo>
                  <a:lnTo>
                    <a:pt x="330" y="13"/>
                  </a:lnTo>
                  <a:lnTo>
                    <a:pt x="331" y="16"/>
                  </a:lnTo>
                  <a:lnTo>
                    <a:pt x="333" y="18"/>
                  </a:lnTo>
                  <a:lnTo>
                    <a:pt x="337" y="19"/>
                  </a:lnTo>
                  <a:lnTo>
                    <a:pt x="339" y="19"/>
                  </a:lnTo>
                  <a:lnTo>
                    <a:pt x="340" y="19"/>
                  </a:lnTo>
                  <a:lnTo>
                    <a:pt x="342" y="21"/>
                  </a:lnTo>
                  <a:lnTo>
                    <a:pt x="345" y="19"/>
                  </a:lnTo>
                  <a:lnTo>
                    <a:pt x="345" y="21"/>
                  </a:lnTo>
                  <a:lnTo>
                    <a:pt x="346" y="22"/>
                  </a:lnTo>
                  <a:lnTo>
                    <a:pt x="349" y="22"/>
                  </a:lnTo>
                  <a:lnTo>
                    <a:pt x="352" y="24"/>
                  </a:lnTo>
                  <a:lnTo>
                    <a:pt x="355" y="24"/>
                  </a:lnTo>
                  <a:lnTo>
                    <a:pt x="357" y="25"/>
                  </a:lnTo>
                  <a:lnTo>
                    <a:pt x="360" y="24"/>
                  </a:lnTo>
                  <a:lnTo>
                    <a:pt x="363" y="25"/>
                  </a:lnTo>
                  <a:lnTo>
                    <a:pt x="366" y="25"/>
                  </a:lnTo>
                  <a:lnTo>
                    <a:pt x="367" y="27"/>
                  </a:lnTo>
                  <a:lnTo>
                    <a:pt x="369" y="28"/>
                  </a:lnTo>
                  <a:lnTo>
                    <a:pt x="372" y="25"/>
                  </a:lnTo>
                  <a:lnTo>
                    <a:pt x="375" y="24"/>
                  </a:lnTo>
                  <a:lnTo>
                    <a:pt x="378" y="24"/>
                  </a:lnTo>
                  <a:lnTo>
                    <a:pt x="381" y="22"/>
                  </a:lnTo>
                  <a:lnTo>
                    <a:pt x="379" y="25"/>
                  </a:lnTo>
                  <a:lnTo>
                    <a:pt x="379" y="27"/>
                  </a:lnTo>
                  <a:lnTo>
                    <a:pt x="381" y="27"/>
                  </a:lnTo>
                  <a:lnTo>
                    <a:pt x="382" y="25"/>
                  </a:lnTo>
                  <a:lnTo>
                    <a:pt x="382" y="27"/>
                  </a:lnTo>
                  <a:lnTo>
                    <a:pt x="382" y="31"/>
                  </a:lnTo>
                  <a:lnTo>
                    <a:pt x="382" y="33"/>
                  </a:lnTo>
                  <a:lnTo>
                    <a:pt x="385" y="31"/>
                  </a:lnTo>
                  <a:lnTo>
                    <a:pt x="387" y="28"/>
                  </a:lnTo>
                  <a:lnTo>
                    <a:pt x="387" y="25"/>
                  </a:lnTo>
                  <a:lnTo>
                    <a:pt x="390" y="22"/>
                  </a:lnTo>
                  <a:lnTo>
                    <a:pt x="391" y="22"/>
                  </a:lnTo>
                  <a:lnTo>
                    <a:pt x="391" y="24"/>
                  </a:lnTo>
                  <a:lnTo>
                    <a:pt x="391" y="28"/>
                  </a:lnTo>
                  <a:lnTo>
                    <a:pt x="394" y="27"/>
                  </a:lnTo>
                  <a:lnTo>
                    <a:pt x="396" y="27"/>
                  </a:lnTo>
                  <a:lnTo>
                    <a:pt x="397" y="28"/>
                  </a:lnTo>
                  <a:lnTo>
                    <a:pt x="394" y="36"/>
                  </a:lnTo>
                  <a:lnTo>
                    <a:pt x="393" y="37"/>
                  </a:lnTo>
                  <a:lnTo>
                    <a:pt x="391" y="37"/>
                  </a:lnTo>
                  <a:lnTo>
                    <a:pt x="393" y="40"/>
                  </a:lnTo>
                  <a:lnTo>
                    <a:pt x="391" y="43"/>
                  </a:lnTo>
                  <a:lnTo>
                    <a:pt x="390" y="45"/>
                  </a:lnTo>
                  <a:lnTo>
                    <a:pt x="387" y="45"/>
                  </a:lnTo>
                  <a:lnTo>
                    <a:pt x="387" y="42"/>
                  </a:lnTo>
                  <a:lnTo>
                    <a:pt x="385" y="45"/>
                  </a:lnTo>
                  <a:lnTo>
                    <a:pt x="385" y="48"/>
                  </a:lnTo>
                  <a:lnTo>
                    <a:pt x="384" y="45"/>
                  </a:lnTo>
                  <a:lnTo>
                    <a:pt x="382" y="45"/>
                  </a:lnTo>
                  <a:lnTo>
                    <a:pt x="381" y="52"/>
                  </a:lnTo>
                  <a:lnTo>
                    <a:pt x="384" y="52"/>
                  </a:lnTo>
                  <a:lnTo>
                    <a:pt x="382" y="58"/>
                  </a:lnTo>
                  <a:lnTo>
                    <a:pt x="382" y="60"/>
                  </a:lnTo>
                  <a:lnTo>
                    <a:pt x="376" y="72"/>
                  </a:lnTo>
                  <a:lnTo>
                    <a:pt x="376" y="75"/>
                  </a:lnTo>
                  <a:lnTo>
                    <a:pt x="378" y="76"/>
                  </a:lnTo>
                  <a:lnTo>
                    <a:pt x="379" y="78"/>
                  </a:lnTo>
                  <a:lnTo>
                    <a:pt x="381" y="78"/>
                  </a:lnTo>
                  <a:lnTo>
                    <a:pt x="384" y="79"/>
                  </a:lnTo>
                  <a:lnTo>
                    <a:pt x="388" y="82"/>
                  </a:lnTo>
                  <a:lnTo>
                    <a:pt x="390" y="87"/>
                  </a:lnTo>
                  <a:lnTo>
                    <a:pt x="390" y="91"/>
                  </a:lnTo>
                  <a:lnTo>
                    <a:pt x="393" y="90"/>
                  </a:lnTo>
                  <a:lnTo>
                    <a:pt x="400" y="91"/>
                  </a:lnTo>
                  <a:lnTo>
                    <a:pt x="403" y="91"/>
                  </a:lnTo>
                  <a:lnTo>
                    <a:pt x="405" y="93"/>
                  </a:lnTo>
                  <a:lnTo>
                    <a:pt x="413" y="99"/>
                  </a:lnTo>
                  <a:lnTo>
                    <a:pt x="418" y="103"/>
                  </a:lnTo>
                  <a:lnTo>
                    <a:pt x="431" y="106"/>
                  </a:lnTo>
                  <a:lnTo>
                    <a:pt x="434" y="109"/>
                  </a:lnTo>
                  <a:lnTo>
                    <a:pt x="437" y="114"/>
                  </a:lnTo>
                  <a:lnTo>
                    <a:pt x="451" y="123"/>
                  </a:lnTo>
                  <a:lnTo>
                    <a:pt x="463" y="118"/>
                  </a:lnTo>
                  <a:lnTo>
                    <a:pt x="464" y="117"/>
                  </a:lnTo>
                  <a:lnTo>
                    <a:pt x="476" y="76"/>
                  </a:lnTo>
                  <a:lnTo>
                    <a:pt x="475" y="51"/>
                  </a:lnTo>
                  <a:lnTo>
                    <a:pt x="478" y="45"/>
                  </a:lnTo>
                  <a:lnTo>
                    <a:pt x="476" y="40"/>
                  </a:lnTo>
                  <a:lnTo>
                    <a:pt x="478" y="37"/>
                  </a:lnTo>
                  <a:lnTo>
                    <a:pt x="479" y="34"/>
                  </a:lnTo>
                  <a:lnTo>
                    <a:pt x="476" y="33"/>
                  </a:lnTo>
                  <a:lnTo>
                    <a:pt x="478" y="24"/>
                  </a:lnTo>
                  <a:lnTo>
                    <a:pt x="481" y="22"/>
                  </a:lnTo>
                  <a:lnTo>
                    <a:pt x="484" y="15"/>
                  </a:lnTo>
                  <a:lnTo>
                    <a:pt x="488" y="10"/>
                  </a:lnTo>
                  <a:lnTo>
                    <a:pt x="488" y="4"/>
                  </a:lnTo>
                  <a:lnTo>
                    <a:pt x="490" y="4"/>
                  </a:lnTo>
                  <a:lnTo>
                    <a:pt x="493" y="3"/>
                  </a:lnTo>
                  <a:lnTo>
                    <a:pt x="494" y="0"/>
                  </a:lnTo>
                  <a:lnTo>
                    <a:pt x="496" y="1"/>
                  </a:lnTo>
                  <a:lnTo>
                    <a:pt x="496" y="3"/>
                  </a:lnTo>
                  <a:lnTo>
                    <a:pt x="497" y="6"/>
                  </a:lnTo>
                  <a:lnTo>
                    <a:pt x="496" y="6"/>
                  </a:lnTo>
                  <a:lnTo>
                    <a:pt x="497" y="21"/>
                  </a:lnTo>
                  <a:lnTo>
                    <a:pt x="502" y="21"/>
                  </a:lnTo>
                  <a:lnTo>
                    <a:pt x="502" y="24"/>
                  </a:lnTo>
                  <a:lnTo>
                    <a:pt x="502" y="28"/>
                  </a:lnTo>
                  <a:lnTo>
                    <a:pt x="503" y="30"/>
                  </a:lnTo>
                  <a:lnTo>
                    <a:pt x="505" y="33"/>
                  </a:lnTo>
                  <a:lnTo>
                    <a:pt x="506" y="33"/>
                  </a:lnTo>
                  <a:lnTo>
                    <a:pt x="506" y="37"/>
                  </a:lnTo>
                  <a:lnTo>
                    <a:pt x="508" y="39"/>
                  </a:lnTo>
                  <a:lnTo>
                    <a:pt x="509" y="46"/>
                  </a:lnTo>
                  <a:lnTo>
                    <a:pt x="509" y="54"/>
                  </a:lnTo>
                  <a:lnTo>
                    <a:pt x="512" y="61"/>
                  </a:lnTo>
                  <a:lnTo>
                    <a:pt x="515" y="64"/>
                  </a:lnTo>
                  <a:lnTo>
                    <a:pt x="517" y="66"/>
                  </a:lnTo>
                  <a:lnTo>
                    <a:pt x="521" y="63"/>
                  </a:lnTo>
                  <a:lnTo>
                    <a:pt x="524" y="61"/>
                  </a:lnTo>
                  <a:lnTo>
                    <a:pt x="527" y="61"/>
                  </a:lnTo>
                  <a:lnTo>
                    <a:pt x="529" y="66"/>
                  </a:lnTo>
                  <a:lnTo>
                    <a:pt x="532" y="67"/>
                  </a:lnTo>
                  <a:lnTo>
                    <a:pt x="535" y="70"/>
                  </a:lnTo>
                  <a:lnTo>
                    <a:pt x="536" y="72"/>
                  </a:lnTo>
                  <a:lnTo>
                    <a:pt x="539" y="75"/>
                  </a:lnTo>
                  <a:lnTo>
                    <a:pt x="538" y="78"/>
                  </a:lnTo>
                  <a:lnTo>
                    <a:pt x="539" y="79"/>
                  </a:lnTo>
                  <a:lnTo>
                    <a:pt x="539" y="85"/>
                  </a:lnTo>
                  <a:lnTo>
                    <a:pt x="539" y="88"/>
                  </a:lnTo>
                  <a:lnTo>
                    <a:pt x="541" y="91"/>
                  </a:lnTo>
                  <a:lnTo>
                    <a:pt x="541" y="94"/>
                  </a:lnTo>
                  <a:lnTo>
                    <a:pt x="542" y="102"/>
                  </a:lnTo>
                  <a:lnTo>
                    <a:pt x="547" y="108"/>
                  </a:lnTo>
                  <a:lnTo>
                    <a:pt x="548" y="108"/>
                  </a:lnTo>
                  <a:lnTo>
                    <a:pt x="553" y="126"/>
                  </a:lnTo>
                  <a:lnTo>
                    <a:pt x="551" y="132"/>
                  </a:lnTo>
                  <a:lnTo>
                    <a:pt x="553" y="135"/>
                  </a:lnTo>
                  <a:lnTo>
                    <a:pt x="554" y="136"/>
                  </a:lnTo>
                  <a:lnTo>
                    <a:pt x="556" y="136"/>
                  </a:lnTo>
                  <a:lnTo>
                    <a:pt x="556" y="138"/>
                  </a:lnTo>
                  <a:lnTo>
                    <a:pt x="557" y="136"/>
                  </a:lnTo>
                  <a:lnTo>
                    <a:pt x="557" y="138"/>
                  </a:lnTo>
                  <a:lnTo>
                    <a:pt x="556" y="139"/>
                  </a:lnTo>
                  <a:lnTo>
                    <a:pt x="557" y="139"/>
                  </a:lnTo>
                  <a:lnTo>
                    <a:pt x="557" y="142"/>
                  </a:lnTo>
                  <a:lnTo>
                    <a:pt x="557" y="145"/>
                  </a:lnTo>
                  <a:lnTo>
                    <a:pt x="562" y="147"/>
                  </a:lnTo>
                  <a:lnTo>
                    <a:pt x="563" y="148"/>
                  </a:lnTo>
                  <a:lnTo>
                    <a:pt x="572" y="151"/>
                  </a:lnTo>
                  <a:lnTo>
                    <a:pt x="574" y="151"/>
                  </a:lnTo>
                  <a:lnTo>
                    <a:pt x="575" y="150"/>
                  </a:lnTo>
                  <a:lnTo>
                    <a:pt x="577" y="157"/>
                  </a:lnTo>
                  <a:lnTo>
                    <a:pt x="578" y="159"/>
                  </a:lnTo>
                  <a:lnTo>
                    <a:pt x="581" y="157"/>
                  </a:lnTo>
                  <a:lnTo>
                    <a:pt x="584" y="159"/>
                  </a:lnTo>
                  <a:lnTo>
                    <a:pt x="587" y="160"/>
                  </a:lnTo>
                  <a:lnTo>
                    <a:pt x="590" y="165"/>
                  </a:lnTo>
                  <a:lnTo>
                    <a:pt x="592" y="163"/>
                  </a:lnTo>
                  <a:lnTo>
                    <a:pt x="599" y="168"/>
                  </a:lnTo>
                  <a:lnTo>
                    <a:pt x="599" y="171"/>
                  </a:lnTo>
                  <a:lnTo>
                    <a:pt x="598" y="171"/>
                  </a:lnTo>
                  <a:lnTo>
                    <a:pt x="598" y="174"/>
                  </a:lnTo>
                  <a:lnTo>
                    <a:pt x="599" y="177"/>
                  </a:lnTo>
                  <a:lnTo>
                    <a:pt x="602" y="177"/>
                  </a:lnTo>
                  <a:lnTo>
                    <a:pt x="607" y="187"/>
                  </a:lnTo>
                  <a:lnTo>
                    <a:pt x="610" y="189"/>
                  </a:lnTo>
                  <a:lnTo>
                    <a:pt x="610" y="198"/>
                  </a:lnTo>
                  <a:lnTo>
                    <a:pt x="611" y="199"/>
                  </a:lnTo>
                  <a:lnTo>
                    <a:pt x="611" y="202"/>
                  </a:lnTo>
                  <a:lnTo>
                    <a:pt x="613" y="204"/>
                  </a:lnTo>
                  <a:lnTo>
                    <a:pt x="613" y="207"/>
                  </a:lnTo>
                  <a:lnTo>
                    <a:pt x="614" y="207"/>
                  </a:lnTo>
                  <a:lnTo>
                    <a:pt x="616" y="205"/>
                  </a:lnTo>
                  <a:lnTo>
                    <a:pt x="617" y="205"/>
                  </a:lnTo>
                  <a:lnTo>
                    <a:pt x="617" y="201"/>
                  </a:lnTo>
                  <a:lnTo>
                    <a:pt x="619" y="199"/>
                  </a:lnTo>
                  <a:lnTo>
                    <a:pt x="620" y="202"/>
                  </a:lnTo>
                  <a:lnTo>
                    <a:pt x="628" y="208"/>
                  </a:lnTo>
                  <a:lnTo>
                    <a:pt x="628" y="202"/>
                  </a:lnTo>
                  <a:lnTo>
                    <a:pt x="629" y="204"/>
                  </a:lnTo>
                  <a:lnTo>
                    <a:pt x="629" y="207"/>
                  </a:lnTo>
                  <a:lnTo>
                    <a:pt x="631" y="207"/>
                  </a:lnTo>
                  <a:lnTo>
                    <a:pt x="632" y="224"/>
                  </a:lnTo>
                  <a:lnTo>
                    <a:pt x="641" y="233"/>
                  </a:lnTo>
                  <a:lnTo>
                    <a:pt x="646" y="233"/>
                  </a:lnTo>
                  <a:lnTo>
                    <a:pt x="647" y="235"/>
                  </a:lnTo>
                  <a:lnTo>
                    <a:pt x="651" y="241"/>
                  </a:lnTo>
                  <a:lnTo>
                    <a:pt x="651" y="242"/>
                  </a:lnTo>
                  <a:lnTo>
                    <a:pt x="654" y="245"/>
                  </a:lnTo>
                  <a:lnTo>
                    <a:pt x="657" y="245"/>
                  </a:lnTo>
                  <a:lnTo>
                    <a:pt x="657" y="247"/>
                  </a:lnTo>
                  <a:lnTo>
                    <a:pt x="662" y="253"/>
                  </a:lnTo>
                  <a:lnTo>
                    <a:pt x="660" y="254"/>
                  </a:lnTo>
                  <a:lnTo>
                    <a:pt x="665" y="256"/>
                  </a:lnTo>
                  <a:lnTo>
                    <a:pt x="666" y="265"/>
                  </a:lnTo>
                  <a:lnTo>
                    <a:pt x="668" y="269"/>
                  </a:lnTo>
                  <a:lnTo>
                    <a:pt x="669" y="266"/>
                  </a:lnTo>
                  <a:lnTo>
                    <a:pt x="669" y="271"/>
                  </a:lnTo>
                  <a:lnTo>
                    <a:pt x="669" y="277"/>
                  </a:lnTo>
                  <a:lnTo>
                    <a:pt x="672" y="290"/>
                  </a:lnTo>
                  <a:lnTo>
                    <a:pt x="671" y="290"/>
                  </a:lnTo>
                  <a:lnTo>
                    <a:pt x="669" y="292"/>
                  </a:lnTo>
                  <a:lnTo>
                    <a:pt x="671" y="293"/>
                  </a:lnTo>
                  <a:lnTo>
                    <a:pt x="671" y="295"/>
                  </a:lnTo>
                  <a:lnTo>
                    <a:pt x="672" y="296"/>
                  </a:lnTo>
                  <a:lnTo>
                    <a:pt x="677" y="314"/>
                  </a:lnTo>
                  <a:lnTo>
                    <a:pt x="672" y="350"/>
                  </a:lnTo>
                  <a:lnTo>
                    <a:pt x="671" y="350"/>
                  </a:lnTo>
                  <a:lnTo>
                    <a:pt x="669" y="356"/>
                  </a:lnTo>
                  <a:lnTo>
                    <a:pt x="669" y="368"/>
                  </a:lnTo>
                  <a:lnTo>
                    <a:pt x="668" y="370"/>
                  </a:lnTo>
                  <a:lnTo>
                    <a:pt x="668" y="371"/>
                  </a:lnTo>
                  <a:lnTo>
                    <a:pt x="660" y="388"/>
                  </a:lnTo>
                  <a:lnTo>
                    <a:pt x="659" y="389"/>
                  </a:lnTo>
                  <a:lnTo>
                    <a:pt x="659" y="392"/>
                  </a:lnTo>
                  <a:lnTo>
                    <a:pt x="660" y="394"/>
                  </a:lnTo>
                  <a:lnTo>
                    <a:pt x="656" y="398"/>
                  </a:lnTo>
                  <a:lnTo>
                    <a:pt x="653" y="400"/>
                  </a:lnTo>
                  <a:lnTo>
                    <a:pt x="654" y="401"/>
                  </a:lnTo>
                  <a:lnTo>
                    <a:pt x="648" y="403"/>
                  </a:lnTo>
                  <a:lnTo>
                    <a:pt x="643" y="416"/>
                  </a:lnTo>
                  <a:lnTo>
                    <a:pt x="640" y="416"/>
                  </a:lnTo>
                  <a:lnTo>
                    <a:pt x="640" y="418"/>
                  </a:lnTo>
                  <a:lnTo>
                    <a:pt x="641" y="419"/>
                  </a:lnTo>
                  <a:lnTo>
                    <a:pt x="641" y="422"/>
                  </a:lnTo>
                  <a:lnTo>
                    <a:pt x="640" y="427"/>
                  </a:lnTo>
                  <a:lnTo>
                    <a:pt x="638" y="427"/>
                  </a:lnTo>
                  <a:lnTo>
                    <a:pt x="638" y="430"/>
                  </a:lnTo>
                  <a:lnTo>
                    <a:pt x="635" y="433"/>
                  </a:lnTo>
                  <a:lnTo>
                    <a:pt x="631" y="449"/>
                  </a:lnTo>
                  <a:lnTo>
                    <a:pt x="629" y="448"/>
                  </a:lnTo>
                  <a:lnTo>
                    <a:pt x="626" y="453"/>
                  </a:lnTo>
                  <a:lnTo>
                    <a:pt x="625" y="455"/>
                  </a:lnTo>
                  <a:lnTo>
                    <a:pt x="625" y="458"/>
                  </a:lnTo>
                  <a:lnTo>
                    <a:pt x="623" y="459"/>
                  </a:lnTo>
                  <a:lnTo>
                    <a:pt x="622" y="461"/>
                  </a:lnTo>
                  <a:lnTo>
                    <a:pt x="620" y="471"/>
                  </a:lnTo>
                  <a:lnTo>
                    <a:pt x="622" y="473"/>
                  </a:lnTo>
                  <a:lnTo>
                    <a:pt x="617" y="486"/>
                  </a:lnTo>
                  <a:lnTo>
                    <a:pt x="619" y="494"/>
                  </a:lnTo>
                  <a:lnTo>
                    <a:pt x="617" y="498"/>
                  </a:lnTo>
                  <a:lnTo>
                    <a:pt x="616" y="497"/>
                  </a:lnTo>
                  <a:lnTo>
                    <a:pt x="614" y="497"/>
                  </a:lnTo>
                  <a:lnTo>
                    <a:pt x="614" y="501"/>
                  </a:lnTo>
                  <a:lnTo>
                    <a:pt x="590" y="503"/>
                  </a:lnTo>
                  <a:lnTo>
                    <a:pt x="574" y="513"/>
                  </a:lnTo>
                  <a:lnTo>
                    <a:pt x="571" y="516"/>
                  </a:lnTo>
                  <a:lnTo>
                    <a:pt x="571" y="518"/>
                  </a:lnTo>
                  <a:lnTo>
                    <a:pt x="566" y="521"/>
                  </a:lnTo>
                  <a:lnTo>
                    <a:pt x="565" y="522"/>
                  </a:lnTo>
                  <a:lnTo>
                    <a:pt x="563" y="521"/>
                  </a:lnTo>
                  <a:lnTo>
                    <a:pt x="560" y="522"/>
                  </a:lnTo>
                  <a:lnTo>
                    <a:pt x="557" y="522"/>
                  </a:lnTo>
                  <a:lnTo>
                    <a:pt x="556" y="522"/>
                  </a:lnTo>
                  <a:lnTo>
                    <a:pt x="556" y="525"/>
                  </a:lnTo>
                  <a:lnTo>
                    <a:pt x="557" y="527"/>
                  </a:lnTo>
                  <a:lnTo>
                    <a:pt x="559" y="525"/>
                  </a:lnTo>
                  <a:lnTo>
                    <a:pt x="560" y="524"/>
                  </a:lnTo>
                  <a:lnTo>
                    <a:pt x="562" y="524"/>
                  </a:lnTo>
                  <a:lnTo>
                    <a:pt x="560" y="530"/>
                  </a:lnTo>
                  <a:lnTo>
                    <a:pt x="559" y="531"/>
                  </a:lnTo>
                  <a:lnTo>
                    <a:pt x="554" y="525"/>
                  </a:lnTo>
                  <a:lnTo>
                    <a:pt x="553" y="525"/>
                  </a:lnTo>
                  <a:lnTo>
                    <a:pt x="550" y="525"/>
                  </a:lnTo>
                  <a:lnTo>
                    <a:pt x="548" y="522"/>
                  </a:lnTo>
                  <a:lnTo>
                    <a:pt x="545" y="522"/>
                  </a:lnTo>
                  <a:lnTo>
                    <a:pt x="544" y="519"/>
                  </a:lnTo>
                  <a:lnTo>
                    <a:pt x="542" y="518"/>
                  </a:lnTo>
                  <a:lnTo>
                    <a:pt x="544" y="513"/>
                  </a:lnTo>
                  <a:lnTo>
                    <a:pt x="542" y="512"/>
                  </a:lnTo>
                  <a:lnTo>
                    <a:pt x="538" y="515"/>
                  </a:lnTo>
                  <a:lnTo>
                    <a:pt x="535" y="516"/>
                  </a:lnTo>
                  <a:lnTo>
                    <a:pt x="532" y="515"/>
                  </a:lnTo>
                  <a:lnTo>
                    <a:pt x="530" y="513"/>
                  </a:lnTo>
                  <a:lnTo>
                    <a:pt x="535" y="513"/>
                  </a:lnTo>
                  <a:lnTo>
                    <a:pt x="535" y="510"/>
                  </a:lnTo>
                  <a:lnTo>
                    <a:pt x="535" y="506"/>
                  </a:lnTo>
                  <a:lnTo>
                    <a:pt x="532" y="504"/>
                  </a:lnTo>
                  <a:lnTo>
                    <a:pt x="527" y="507"/>
                  </a:lnTo>
                  <a:lnTo>
                    <a:pt x="524" y="509"/>
                  </a:lnTo>
                  <a:lnTo>
                    <a:pt x="529" y="510"/>
                  </a:lnTo>
                  <a:lnTo>
                    <a:pt x="529" y="512"/>
                  </a:lnTo>
                  <a:lnTo>
                    <a:pt x="523" y="513"/>
                  </a:lnTo>
                  <a:lnTo>
                    <a:pt x="520" y="516"/>
                  </a:lnTo>
                  <a:lnTo>
                    <a:pt x="517" y="521"/>
                  </a:lnTo>
                  <a:lnTo>
                    <a:pt x="506" y="525"/>
                  </a:lnTo>
                  <a:lnTo>
                    <a:pt x="506" y="522"/>
                  </a:lnTo>
                  <a:lnTo>
                    <a:pt x="481" y="513"/>
                  </a:lnTo>
                  <a:lnTo>
                    <a:pt x="478" y="513"/>
                  </a:lnTo>
                  <a:lnTo>
                    <a:pt x="475" y="515"/>
                  </a:lnTo>
                  <a:lnTo>
                    <a:pt x="473" y="512"/>
                  </a:lnTo>
                  <a:lnTo>
                    <a:pt x="467" y="509"/>
                  </a:lnTo>
                  <a:lnTo>
                    <a:pt x="461" y="507"/>
                  </a:lnTo>
                  <a:lnTo>
                    <a:pt x="457" y="504"/>
                  </a:lnTo>
                  <a:lnTo>
                    <a:pt x="454" y="501"/>
                  </a:lnTo>
                  <a:lnTo>
                    <a:pt x="452" y="497"/>
                  </a:lnTo>
                  <a:lnTo>
                    <a:pt x="449" y="495"/>
                  </a:lnTo>
                  <a:lnTo>
                    <a:pt x="445" y="486"/>
                  </a:lnTo>
                  <a:lnTo>
                    <a:pt x="445" y="485"/>
                  </a:lnTo>
                  <a:lnTo>
                    <a:pt x="446" y="482"/>
                  </a:lnTo>
                  <a:lnTo>
                    <a:pt x="446" y="477"/>
                  </a:lnTo>
                  <a:lnTo>
                    <a:pt x="445" y="468"/>
                  </a:lnTo>
                  <a:lnTo>
                    <a:pt x="437" y="459"/>
                  </a:lnTo>
                  <a:lnTo>
                    <a:pt x="439" y="453"/>
                  </a:lnTo>
                  <a:lnTo>
                    <a:pt x="434" y="453"/>
                  </a:lnTo>
                  <a:lnTo>
                    <a:pt x="425" y="458"/>
                  </a:lnTo>
                  <a:lnTo>
                    <a:pt x="421" y="458"/>
                  </a:lnTo>
                  <a:lnTo>
                    <a:pt x="419" y="458"/>
                  </a:lnTo>
                  <a:lnTo>
                    <a:pt x="424" y="449"/>
                  </a:lnTo>
                  <a:lnTo>
                    <a:pt x="425" y="445"/>
                  </a:lnTo>
                  <a:lnTo>
                    <a:pt x="425" y="440"/>
                  </a:lnTo>
                  <a:lnTo>
                    <a:pt x="422" y="434"/>
                  </a:lnTo>
                  <a:lnTo>
                    <a:pt x="418" y="430"/>
                  </a:lnTo>
                  <a:lnTo>
                    <a:pt x="415" y="436"/>
                  </a:lnTo>
                  <a:lnTo>
                    <a:pt x="413" y="448"/>
                  </a:lnTo>
                  <a:lnTo>
                    <a:pt x="412" y="448"/>
                  </a:lnTo>
                  <a:lnTo>
                    <a:pt x="409" y="448"/>
                  </a:lnTo>
                  <a:lnTo>
                    <a:pt x="406" y="449"/>
                  </a:lnTo>
                  <a:lnTo>
                    <a:pt x="403" y="449"/>
                  </a:lnTo>
                  <a:lnTo>
                    <a:pt x="400" y="451"/>
                  </a:lnTo>
                  <a:lnTo>
                    <a:pt x="397" y="449"/>
                  </a:lnTo>
                  <a:lnTo>
                    <a:pt x="399" y="443"/>
                  </a:lnTo>
                  <a:lnTo>
                    <a:pt x="403" y="445"/>
                  </a:lnTo>
                  <a:lnTo>
                    <a:pt x="406" y="442"/>
                  </a:lnTo>
                  <a:lnTo>
                    <a:pt x="407" y="434"/>
                  </a:lnTo>
                  <a:lnTo>
                    <a:pt x="407" y="428"/>
                  </a:lnTo>
                  <a:lnTo>
                    <a:pt x="410" y="419"/>
                  </a:lnTo>
                  <a:lnTo>
                    <a:pt x="413" y="418"/>
                  </a:lnTo>
                  <a:lnTo>
                    <a:pt x="415" y="415"/>
                  </a:lnTo>
                  <a:lnTo>
                    <a:pt x="415" y="407"/>
                  </a:lnTo>
                  <a:lnTo>
                    <a:pt x="416" y="409"/>
                  </a:lnTo>
                  <a:lnTo>
                    <a:pt x="415" y="404"/>
                  </a:lnTo>
                  <a:lnTo>
                    <a:pt x="415" y="401"/>
                  </a:lnTo>
                  <a:lnTo>
                    <a:pt x="413" y="400"/>
                  </a:lnTo>
                  <a:lnTo>
                    <a:pt x="413" y="397"/>
                  </a:lnTo>
                  <a:lnTo>
                    <a:pt x="413" y="395"/>
                  </a:lnTo>
                  <a:lnTo>
                    <a:pt x="412" y="398"/>
                  </a:lnTo>
                  <a:lnTo>
                    <a:pt x="412" y="404"/>
                  </a:lnTo>
                  <a:lnTo>
                    <a:pt x="410" y="404"/>
                  </a:lnTo>
                  <a:lnTo>
                    <a:pt x="405" y="415"/>
                  </a:lnTo>
                  <a:lnTo>
                    <a:pt x="405" y="416"/>
                  </a:lnTo>
                  <a:lnTo>
                    <a:pt x="403" y="419"/>
                  </a:lnTo>
                  <a:lnTo>
                    <a:pt x="400" y="419"/>
                  </a:lnTo>
                  <a:lnTo>
                    <a:pt x="399" y="419"/>
                  </a:lnTo>
                  <a:lnTo>
                    <a:pt x="399" y="421"/>
                  </a:lnTo>
                  <a:lnTo>
                    <a:pt x="394" y="424"/>
                  </a:lnTo>
                  <a:lnTo>
                    <a:pt x="393" y="425"/>
                  </a:lnTo>
                  <a:lnTo>
                    <a:pt x="390" y="427"/>
                  </a:lnTo>
                  <a:lnTo>
                    <a:pt x="388" y="431"/>
                  </a:lnTo>
                  <a:lnTo>
                    <a:pt x="382" y="437"/>
                  </a:lnTo>
                  <a:lnTo>
                    <a:pt x="381" y="440"/>
                  </a:lnTo>
                  <a:lnTo>
                    <a:pt x="382" y="440"/>
                  </a:lnTo>
                  <a:lnTo>
                    <a:pt x="382" y="446"/>
                  </a:lnTo>
                  <a:lnTo>
                    <a:pt x="381" y="445"/>
                  </a:lnTo>
                  <a:lnTo>
                    <a:pt x="379" y="445"/>
                  </a:lnTo>
                  <a:lnTo>
                    <a:pt x="376" y="442"/>
                  </a:lnTo>
                  <a:lnTo>
                    <a:pt x="373" y="439"/>
                  </a:lnTo>
                  <a:lnTo>
                    <a:pt x="372" y="437"/>
                  </a:lnTo>
                  <a:lnTo>
                    <a:pt x="369" y="437"/>
                  </a:lnTo>
                  <a:lnTo>
                    <a:pt x="369" y="434"/>
                  </a:lnTo>
                  <a:lnTo>
                    <a:pt x="373" y="437"/>
                  </a:lnTo>
                  <a:lnTo>
                    <a:pt x="373" y="434"/>
                  </a:lnTo>
                  <a:lnTo>
                    <a:pt x="373" y="431"/>
                  </a:lnTo>
                  <a:lnTo>
                    <a:pt x="372" y="428"/>
                  </a:lnTo>
                  <a:lnTo>
                    <a:pt x="370" y="424"/>
                  </a:lnTo>
                  <a:lnTo>
                    <a:pt x="369" y="421"/>
                  </a:lnTo>
                  <a:lnTo>
                    <a:pt x="366" y="418"/>
                  </a:lnTo>
                  <a:lnTo>
                    <a:pt x="364" y="413"/>
                  </a:lnTo>
                  <a:lnTo>
                    <a:pt x="361" y="409"/>
                  </a:lnTo>
                  <a:lnTo>
                    <a:pt x="360" y="409"/>
                  </a:lnTo>
                  <a:lnTo>
                    <a:pt x="354" y="406"/>
                  </a:lnTo>
                  <a:lnTo>
                    <a:pt x="351" y="403"/>
                  </a:lnTo>
                  <a:lnTo>
                    <a:pt x="351" y="400"/>
                  </a:lnTo>
                  <a:lnTo>
                    <a:pt x="352" y="400"/>
                  </a:lnTo>
                  <a:lnTo>
                    <a:pt x="354" y="395"/>
                  </a:lnTo>
                  <a:lnTo>
                    <a:pt x="348" y="394"/>
                  </a:lnTo>
                  <a:lnTo>
                    <a:pt x="340" y="388"/>
                  </a:lnTo>
                  <a:lnTo>
                    <a:pt x="339" y="386"/>
                  </a:lnTo>
                  <a:lnTo>
                    <a:pt x="339" y="389"/>
                  </a:lnTo>
                  <a:lnTo>
                    <a:pt x="337" y="389"/>
                  </a:lnTo>
                  <a:lnTo>
                    <a:pt x="327" y="383"/>
                  </a:lnTo>
                  <a:lnTo>
                    <a:pt x="325" y="385"/>
                  </a:lnTo>
                  <a:lnTo>
                    <a:pt x="322" y="386"/>
                  </a:lnTo>
                  <a:lnTo>
                    <a:pt x="319" y="385"/>
                  </a:lnTo>
                  <a:lnTo>
                    <a:pt x="312" y="377"/>
                  </a:lnTo>
                  <a:lnTo>
                    <a:pt x="304" y="376"/>
                  </a:lnTo>
                  <a:lnTo>
                    <a:pt x="268" y="376"/>
                  </a:lnTo>
                  <a:lnTo>
                    <a:pt x="250" y="386"/>
                  </a:lnTo>
                  <a:lnTo>
                    <a:pt x="243" y="388"/>
                  </a:lnTo>
                  <a:lnTo>
                    <a:pt x="238" y="389"/>
                  </a:lnTo>
                  <a:lnTo>
                    <a:pt x="220" y="389"/>
                  </a:lnTo>
                  <a:lnTo>
                    <a:pt x="217" y="389"/>
                  </a:lnTo>
                  <a:lnTo>
                    <a:pt x="213" y="391"/>
                  </a:lnTo>
                  <a:lnTo>
                    <a:pt x="201" y="398"/>
                  </a:lnTo>
                  <a:lnTo>
                    <a:pt x="196" y="398"/>
                  </a:lnTo>
                  <a:lnTo>
                    <a:pt x="192" y="403"/>
                  </a:lnTo>
                  <a:lnTo>
                    <a:pt x="187" y="403"/>
                  </a:lnTo>
                  <a:lnTo>
                    <a:pt x="184" y="404"/>
                  </a:lnTo>
                  <a:lnTo>
                    <a:pt x="177" y="421"/>
                  </a:lnTo>
                  <a:lnTo>
                    <a:pt x="171" y="422"/>
                  </a:lnTo>
                  <a:lnTo>
                    <a:pt x="168" y="422"/>
                  </a:lnTo>
                  <a:lnTo>
                    <a:pt x="165" y="421"/>
                  </a:lnTo>
                  <a:lnTo>
                    <a:pt x="152" y="424"/>
                  </a:lnTo>
                  <a:lnTo>
                    <a:pt x="150" y="421"/>
                  </a:lnTo>
                  <a:lnTo>
                    <a:pt x="149" y="421"/>
                  </a:lnTo>
                  <a:lnTo>
                    <a:pt x="141" y="422"/>
                  </a:lnTo>
                  <a:lnTo>
                    <a:pt x="134" y="421"/>
                  </a:lnTo>
                  <a:lnTo>
                    <a:pt x="128" y="422"/>
                  </a:lnTo>
                  <a:lnTo>
                    <a:pt x="114" y="422"/>
                  </a:lnTo>
                  <a:lnTo>
                    <a:pt x="111" y="424"/>
                  </a:lnTo>
                  <a:lnTo>
                    <a:pt x="108" y="427"/>
                  </a:lnTo>
                  <a:lnTo>
                    <a:pt x="107" y="428"/>
                  </a:lnTo>
                  <a:lnTo>
                    <a:pt x="108" y="430"/>
                  </a:lnTo>
                  <a:lnTo>
                    <a:pt x="107" y="431"/>
                  </a:lnTo>
                  <a:lnTo>
                    <a:pt x="105" y="433"/>
                  </a:lnTo>
                  <a:lnTo>
                    <a:pt x="96" y="434"/>
                  </a:lnTo>
                  <a:lnTo>
                    <a:pt x="89" y="440"/>
                  </a:lnTo>
                  <a:lnTo>
                    <a:pt x="87" y="442"/>
                  </a:lnTo>
                  <a:lnTo>
                    <a:pt x="86" y="445"/>
                  </a:lnTo>
                  <a:lnTo>
                    <a:pt x="83" y="445"/>
                  </a:lnTo>
                  <a:lnTo>
                    <a:pt x="80" y="443"/>
                  </a:lnTo>
                  <a:lnTo>
                    <a:pt x="80" y="446"/>
                  </a:lnTo>
                  <a:lnTo>
                    <a:pt x="77" y="446"/>
                  </a:lnTo>
                  <a:lnTo>
                    <a:pt x="75" y="446"/>
                  </a:lnTo>
                  <a:lnTo>
                    <a:pt x="72" y="445"/>
                  </a:lnTo>
                  <a:lnTo>
                    <a:pt x="59" y="445"/>
                  </a:lnTo>
                  <a:lnTo>
                    <a:pt x="56" y="442"/>
                  </a:lnTo>
                  <a:lnTo>
                    <a:pt x="53" y="442"/>
                  </a:lnTo>
                  <a:lnTo>
                    <a:pt x="50" y="442"/>
                  </a:lnTo>
                  <a:lnTo>
                    <a:pt x="39" y="431"/>
                  </a:lnTo>
                  <a:lnTo>
                    <a:pt x="33" y="428"/>
                  </a:lnTo>
                  <a:lnTo>
                    <a:pt x="32" y="416"/>
                  </a:lnTo>
                  <a:lnTo>
                    <a:pt x="33" y="416"/>
                  </a:lnTo>
                  <a:lnTo>
                    <a:pt x="36" y="416"/>
                  </a:lnTo>
                  <a:lnTo>
                    <a:pt x="38" y="416"/>
                  </a:lnTo>
                  <a:lnTo>
                    <a:pt x="44" y="407"/>
                  </a:lnTo>
                  <a:lnTo>
                    <a:pt x="44" y="404"/>
                  </a:lnTo>
                  <a:lnTo>
                    <a:pt x="42" y="400"/>
                  </a:lnTo>
                  <a:lnTo>
                    <a:pt x="42" y="395"/>
                  </a:lnTo>
                  <a:lnTo>
                    <a:pt x="42" y="398"/>
                  </a:lnTo>
                  <a:lnTo>
                    <a:pt x="44" y="394"/>
                  </a:lnTo>
                  <a:lnTo>
                    <a:pt x="42" y="379"/>
                  </a:lnTo>
                  <a:lnTo>
                    <a:pt x="33" y="358"/>
                  </a:lnTo>
                  <a:lnTo>
                    <a:pt x="30" y="335"/>
                  </a:lnTo>
                  <a:lnTo>
                    <a:pt x="24" y="323"/>
                  </a:lnTo>
                  <a:lnTo>
                    <a:pt x="23" y="319"/>
                  </a:lnTo>
                  <a:lnTo>
                    <a:pt x="17" y="307"/>
                  </a:lnTo>
                  <a:lnTo>
                    <a:pt x="17" y="301"/>
                  </a:lnTo>
                  <a:lnTo>
                    <a:pt x="12" y="290"/>
                  </a:lnTo>
                  <a:lnTo>
                    <a:pt x="9" y="287"/>
                  </a:lnTo>
                  <a:lnTo>
                    <a:pt x="3" y="281"/>
                  </a:lnTo>
                  <a:lnTo>
                    <a:pt x="3" y="278"/>
                  </a:lnTo>
                  <a:lnTo>
                    <a:pt x="2" y="277"/>
                  </a:lnTo>
                  <a:lnTo>
                    <a:pt x="0" y="274"/>
                  </a:lnTo>
                  <a:lnTo>
                    <a:pt x="0" y="272"/>
                  </a:lnTo>
                  <a:lnTo>
                    <a:pt x="0" y="274"/>
                  </a:lnTo>
                  <a:lnTo>
                    <a:pt x="2" y="274"/>
                  </a:lnTo>
                  <a:lnTo>
                    <a:pt x="3" y="275"/>
                  </a:lnTo>
                  <a:lnTo>
                    <a:pt x="5" y="277"/>
                  </a:lnTo>
                  <a:lnTo>
                    <a:pt x="5" y="280"/>
                  </a:lnTo>
                  <a:lnTo>
                    <a:pt x="6" y="280"/>
                  </a:lnTo>
                  <a:lnTo>
                    <a:pt x="6" y="281"/>
                  </a:lnTo>
                  <a:lnTo>
                    <a:pt x="9" y="281"/>
                  </a:lnTo>
                  <a:lnTo>
                    <a:pt x="11" y="280"/>
                  </a:lnTo>
                  <a:lnTo>
                    <a:pt x="11" y="277"/>
                  </a:lnTo>
                  <a:lnTo>
                    <a:pt x="8" y="274"/>
                  </a:lnTo>
                  <a:lnTo>
                    <a:pt x="5" y="265"/>
                  </a:lnTo>
                  <a:lnTo>
                    <a:pt x="3" y="262"/>
                  </a:lnTo>
                  <a:lnTo>
                    <a:pt x="5" y="263"/>
                  </a:lnTo>
                  <a:lnTo>
                    <a:pt x="8" y="274"/>
                  </a:lnTo>
                  <a:lnTo>
                    <a:pt x="11" y="271"/>
                  </a:lnTo>
                  <a:lnTo>
                    <a:pt x="12" y="277"/>
                  </a:lnTo>
                  <a:lnTo>
                    <a:pt x="14" y="277"/>
                  </a:lnTo>
                  <a:lnTo>
                    <a:pt x="15" y="275"/>
                  </a:lnTo>
                  <a:lnTo>
                    <a:pt x="17" y="271"/>
                  </a:lnTo>
                  <a:lnTo>
                    <a:pt x="15" y="266"/>
                  </a:lnTo>
                  <a:lnTo>
                    <a:pt x="14" y="263"/>
                  </a:lnTo>
                  <a:lnTo>
                    <a:pt x="12" y="260"/>
                  </a:lnTo>
                  <a:lnTo>
                    <a:pt x="11" y="260"/>
                  </a:lnTo>
                  <a:lnTo>
                    <a:pt x="12" y="259"/>
                  </a:lnTo>
                  <a:lnTo>
                    <a:pt x="3" y="241"/>
                  </a:lnTo>
                  <a:lnTo>
                    <a:pt x="3" y="232"/>
                  </a:lnTo>
                  <a:lnTo>
                    <a:pt x="5" y="229"/>
                  </a:lnTo>
                  <a:lnTo>
                    <a:pt x="8" y="224"/>
                  </a:lnTo>
                  <a:lnTo>
                    <a:pt x="9" y="214"/>
                  </a:lnTo>
                  <a:lnTo>
                    <a:pt x="6" y="209"/>
                  </a:lnTo>
                  <a:lnTo>
                    <a:pt x="12" y="196"/>
                  </a:lnTo>
                  <a:lnTo>
                    <a:pt x="14" y="195"/>
                  </a:lnTo>
                  <a:close/>
                </a:path>
              </a:pathLst>
            </a:custGeom>
            <a:grpFill/>
            <a:ln w="1905">
              <a:noFill/>
              <a:round/>
              <a:headEnd/>
              <a:tailEnd/>
            </a:ln>
          </p:spPr>
          <p:txBody>
            <a:bodyPr/>
            <a:lstStyle/>
            <a:p>
              <a:endParaRPr lang="en-GB">
                <a:solidFill>
                  <a:srgbClr val="000000"/>
                </a:solidFill>
                <a:latin typeface="Arial"/>
              </a:endParaRPr>
            </a:p>
          </p:txBody>
        </p:sp>
        <p:sp>
          <p:nvSpPr>
            <p:cNvPr id="465" name="Rectangle 461"/>
            <p:cNvSpPr>
              <a:spLocks noChangeArrowheads="1"/>
            </p:cNvSpPr>
            <p:nvPr/>
          </p:nvSpPr>
          <p:spPr bwMode="auto">
            <a:xfrm>
              <a:off x="2257" y="2027"/>
              <a:ext cx="2" cy="1"/>
            </a:xfrm>
            <a:prstGeom prst="rect">
              <a:avLst/>
            </a:prstGeom>
            <a:grpFill/>
            <a:ln w="1905">
              <a:noFill/>
              <a:miter lim="800000"/>
              <a:headEnd/>
              <a:tailEnd/>
            </a:ln>
          </p:spPr>
          <p:txBody>
            <a:bodyPr/>
            <a:lstStyle/>
            <a:p>
              <a:endParaRPr lang="en-GB">
                <a:solidFill>
                  <a:srgbClr val="000000"/>
                </a:solidFill>
                <a:latin typeface="Arial"/>
                <a:cs typeface="Arial" charset="0"/>
              </a:endParaRPr>
            </a:p>
          </p:txBody>
        </p:sp>
        <p:sp>
          <p:nvSpPr>
            <p:cNvPr id="466" name="Freeform 462"/>
            <p:cNvSpPr>
              <a:spLocks/>
            </p:cNvSpPr>
            <p:nvPr/>
          </p:nvSpPr>
          <p:spPr bwMode="auto">
            <a:xfrm>
              <a:off x="2262" y="2028"/>
              <a:ext cx="7" cy="3"/>
            </a:xfrm>
            <a:custGeom>
              <a:avLst/>
              <a:gdLst>
                <a:gd name="T0" fmla="*/ 6 w 7"/>
                <a:gd name="T1" fmla="*/ 3 h 3"/>
                <a:gd name="T2" fmla="*/ 7 w 7"/>
                <a:gd name="T3" fmla="*/ 2 h 3"/>
                <a:gd name="T4" fmla="*/ 6 w 7"/>
                <a:gd name="T5" fmla="*/ 2 h 3"/>
                <a:gd name="T6" fmla="*/ 0 w 7"/>
                <a:gd name="T7" fmla="*/ 0 h 3"/>
                <a:gd name="T8" fmla="*/ 0 w 7"/>
                <a:gd name="T9" fmla="*/ 2 h 3"/>
                <a:gd name="T10" fmla="*/ 1 w 7"/>
                <a:gd name="T11" fmla="*/ 3 h 3"/>
                <a:gd name="T12" fmla="*/ 3 w 7"/>
                <a:gd name="T13" fmla="*/ 3 h 3"/>
                <a:gd name="T14" fmla="*/ 6 w 7"/>
                <a:gd name="T15" fmla="*/ 3 h 3"/>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3"/>
                <a:gd name="T26" fmla="*/ 7 w 7"/>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3">
                  <a:moveTo>
                    <a:pt x="6" y="3"/>
                  </a:moveTo>
                  <a:lnTo>
                    <a:pt x="7" y="2"/>
                  </a:lnTo>
                  <a:lnTo>
                    <a:pt x="6" y="2"/>
                  </a:lnTo>
                  <a:lnTo>
                    <a:pt x="0" y="0"/>
                  </a:lnTo>
                  <a:lnTo>
                    <a:pt x="0" y="2"/>
                  </a:lnTo>
                  <a:lnTo>
                    <a:pt x="1" y="3"/>
                  </a:lnTo>
                  <a:lnTo>
                    <a:pt x="3" y="3"/>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467" name="Freeform 463"/>
            <p:cNvSpPr>
              <a:spLocks/>
            </p:cNvSpPr>
            <p:nvPr/>
          </p:nvSpPr>
          <p:spPr bwMode="auto">
            <a:xfrm>
              <a:off x="2266" y="2024"/>
              <a:ext cx="8" cy="4"/>
            </a:xfrm>
            <a:custGeom>
              <a:avLst/>
              <a:gdLst>
                <a:gd name="T0" fmla="*/ 6 w 8"/>
                <a:gd name="T1" fmla="*/ 3 h 4"/>
                <a:gd name="T2" fmla="*/ 8 w 8"/>
                <a:gd name="T3" fmla="*/ 3 h 4"/>
                <a:gd name="T4" fmla="*/ 2 w 8"/>
                <a:gd name="T5" fmla="*/ 0 h 4"/>
                <a:gd name="T6" fmla="*/ 0 w 8"/>
                <a:gd name="T7" fmla="*/ 0 h 4"/>
                <a:gd name="T8" fmla="*/ 3 w 8"/>
                <a:gd name="T9" fmla="*/ 3 h 4"/>
                <a:gd name="T10" fmla="*/ 6 w 8"/>
                <a:gd name="T11" fmla="*/ 4 h 4"/>
                <a:gd name="T12" fmla="*/ 6 w 8"/>
                <a:gd name="T13" fmla="*/ 3 h 4"/>
                <a:gd name="T14" fmla="*/ 0 60000 65536"/>
                <a:gd name="T15" fmla="*/ 0 60000 65536"/>
                <a:gd name="T16" fmla="*/ 0 60000 65536"/>
                <a:gd name="T17" fmla="*/ 0 60000 65536"/>
                <a:gd name="T18" fmla="*/ 0 60000 65536"/>
                <a:gd name="T19" fmla="*/ 0 60000 65536"/>
                <a:gd name="T20" fmla="*/ 0 60000 65536"/>
                <a:gd name="T21" fmla="*/ 0 w 8"/>
                <a:gd name="T22" fmla="*/ 0 h 4"/>
                <a:gd name="T23" fmla="*/ 8 w 8"/>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4">
                  <a:moveTo>
                    <a:pt x="6" y="3"/>
                  </a:moveTo>
                  <a:lnTo>
                    <a:pt x="8" y="3"/>
                  </a:lnTo>
                  <a:lnTo>
                    <a:pt x="2" y="0"/>
                  </a:lnTo>
                  <a:lnTo>
                    <a:pt x="0" y="0"/>
                  </a:lnTo>
                  <a:lnTo>
                    <a:pt x="3" y="3"/>
                  </a:lnTo>
                  <a:lnTo>
                    <a:pt x="6" y="4"/>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468" name="Freeform 464"/>
            <p:cNvSpPr>
              <a:spLocks/>
            </p:cNvSpPr>
            <p:nvPr/>
          </p:nvSpPr>
          <p:spPr bwMode="auto">
            <a:xfrm>
              <a:off x="2281" y="2022"/>
              <a:ext cx="5" cy="5"/>
            </a:xfrm>
            <a:custGeom>
              <a:avLst/>
              <a:gdLst>
                <a:gd name="T0" fmla="*/ 3 w 5"/>
                <a:gd name="T1" fmla="*/ 2 h 5"/>
                <a:gd name="T2" fmla="*/ 2 w 5"/>
                <a:gd name="T3" fmla="*/ 0 h 5"/>
                <a:gd name="T4" fmla="*/ 0 w 5"/>
                <a:gd name="T5" fmla="*/ 2 h 5"/>
                <a:gd name="T6" fmla="*/ 0 w 5"/>
                <a:gd name="T7" fmla="*/ 3 h 5"/>
                <a:gd name="T8" fmla="*/ 3 w 5"/>
                <a:gd name="T9" fmla="*/ 5 h 5"/>
                <a:gd name="T10" fmla="*/ 5 w 5"/>
                <a:gd name="T11" fmla="*/ 3 h 5"/>
                <a:gd name="T12" fmla="*/ 3 w 5"/>
                <a:gd name="T13" fmla="*/ 2 h 5"/>
                <a:gd name="T14" fmla="*/ 0 60000 65536"/>
                <a:gd name="T15" fmla="*/ 0 60000 65536"/>
                <a:gd name="T16" fmla="*/ 0 60000 65536"/>
                <a:gd name="T17" fmla="*/ 0 60000 65536"/>
                <a:gd name="T18" fmla="*/ 0 60000 65536"/>
                <a:gd name="T19" fmla="*/ 0 60000 65536"/>
                <a:gd name="T20" fmla="*/ 0 60000 65536"/>
                <a:gd name="T21" fmla="*/ 0 w 5"/>
                <a:gd name="T22" fmla="*/ 0 h 5"/>
                <a:gd name="T23" fmla="*/ 5 w 5"/>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5">
                  <a:moveTo>
                    <a:pt x="3" y="2"/>
                  </a:moveTo>
                  <a:lnTo>
                    <a:pt x="2" y="0"/>
                  </a:lnTo>
                  <a:lnTo>
                    <a:pt x="0" y="2"/>
                  </a:lnTo>
                  <a:lnTo>
                    <a:pt x="0" y="3"/>
                  </a:lnTo>
                  <a:lnTo>
                    <a:pt x="3" y="5"/>
                  </a:lnTo>
                  <a:lnTo>
                    <a:pt x="5" y="3"/>
                  </a:lnTo>
                  <a:lnTo>
                    <a:pt x="3" y="2"/>
                  </a:lnTo>
                  <a:close/>
                </a:path>
              </a:pathLst>
            </a:custGeom>
            <a:grpFill/>
            <a:ln w="1905">
              <a:noFill/>
              <a:round/>
              <a:headEnd/>
              <a:tailEnd/>
            </a:ln>
          </p:spPr>
          <p:txBody>
            <a:bodyPr/>
            <a:lstStyle/>
            <a:p>
              <a:endParaRPr lang="en-GB">
                <a:solidFill>
                  <a:srgbClr val="000000"/>
                </a:solidFill>
                <a:latin typeface="Arial"/>
              </a:endParaRPr>
            </a:p>
          </p:txBody>
        </p:sp>
        <p:sp>
          <p:nvSpPr>
            <p:cNvPr id="469" name="Freeform 465"/>
            <p:cNvSpPr>
              <a:spLocks/>
            </p:cNvSpPr>
            <p:nvPr/>
          </p:nvSpPr>
          <p:spPr bwMode="auto">
            <a:xfrm>
              <a:off x="2307" y="2043"/>
              <a:ext cx="10" cy="3"/>
            </a:xfrm>
            <a:custGeom>
              <a:avLst/>
              <a:gdLst>
                <a:gd name="T0" fmla="*/ 10 w 10"/>
                <a:gd name="T1" fmla="*/ 0 h 3"/>
                <a:gd name="T2" fmla="*/ 0 w 10"/>
                <a:gd name="T3" fmla="*/ 0 h 3"/>
                <a:gd name="T4" fmla="*/ 6 w 10"/>
                <a:gd name="T5" fmla="*/ 3 h 3"/>
                <a:gd name="T6" fmla="*/ 9 w 10"/>
                <a:gd name="T7" fmla="*/ 2 h 3"/>
                <a:gd name="T8" fmla="*/ 10 w 10"/>
                <a:gd name="T9" fmla="*/ 0 h 3"/>
                <a:gd name="T10" fmla="*/ 0 60000 65536"/>
                <a:gd name="T11" fmla="*/ 0 60000 65536"/>
                <a:gd name="T12" fmla="*/ 0 60000 65536"/>
                <a:gd name="T13" fmla="*/ 0 60000 65536"/>
                <a:gd name="T14" fmla="*/ 0 60000 65536"/>
                <a:gd name="T15" fmla="*/ 0 w 10"/>
                <a:gd name="T16" fmla="*/ 0 h 3"/>
                <a:gd name="T17" fmla="*/ 10 w 10"/>
                <a:gd name="T18" fmla="*/ 3 h 3"/>
              </a:gdLst>
              <a:ahLst/>
              <a:cxnLst>
                <a:cxn ang="T10">
                  <a:pos x="T0" y="T1"/>
                </a:cxn>
                <a:cxn ang="T11">
                  <a:pos x="T2" y="T3"/>
                </a:cxn>
                <a:cxn ang="T12">
                  <a:pos x="T4" y="T5"/>
                </a:cxn>
                <a:cxn ang="T13">
                  <a:pos x="T6" y="T7"/>
                </a:cxn>
                <a:cxn ang="T14">
                  <a:pos x="T8" y="T9"/>
                </a:cxn>
              </a:cxnLst>
              <a:rect l="T15" t="T16" r="T17" b="T18"/>
              <a:pathLst>
                <a:path w="10" h="3">
                  <a:moveTo>
                    <a:pt x="10" y="0"/>
                  </a:moveTo>
                  <a:lnTo>
                    <a:pt x="0" y="0"/>
                  </a:lnTo>
                  <a:lnTo>
                    <a:pt x="6" y="3"/>
                  </a:lnTo>
                  <a:lnTo>
                    <a:pt x="9" y="2"/>
                  </a:lnTo>
                  <a:lnTo>
                    <a:pt x="10" y="0"/>
                  </a:lnTo>
                  <a:close/>
                </a:path>
              </a:pathLst>
            </a:custGeom>
            <a:grpFill/>
            <a:ln w="1905">
              <a:noFill/>
              <a:round/>
              <a:headEnd/>
              <a:tailEnd/>
            </a:ln>
          </p:spPr>
          <p:txBody>
            <a:bodyPr/>
            <a:lstStyle/>
            <a:p>
              <a:endParaRPr lang="en-GB">
                <a:solidFill>
                  <a:srgbClr val="000000"/>
                </a:solidFill>
                <a:latin typeface="Arial"/>
              </a:endParaRPr>
            </a:p>
          </p:txBody>
        </p:sp>
        <p:sp>
          <p:nvSpPr>
            <p:cNvPr id="470" name="Freeform 466"/>
            <p:cNvSpPr>
              <a:spLocks/>
            </p:cNvSpPr>
            <p:nvPr/>
          </p:nvSpPr>
          <p:spPr bwMode="auto">
            <a:xfrm>
              <a:off x="2317" y="2060"/>
              <a:ext cx="3" cy="1"/>
            </a:xfrm>
            <a:custGeom>
              <a:avLst/>
              <a:gdLst>
                <a:gd name="T0" fmla="*/ 3 w 3"/>
                <a:gd name="T1" fmla="*/ 1 h 1"/>
                <a:gd name="T2" fmla="*/ 3 w 3"/>
                <a:gd name="T3" fmla="*/ 0 h 1"/>
                <a:gd name="T4" fmla="*/ 2 w 3"/>
                <a:gd name="T5" fmla="*/ 0 h 1"/>
                <a:gd name="T6" fmla="*/ 0 w 3"/>
                <a:gd name="T7" fmla="*/ 1 h 1"/>
                <a:gd name="T8" fmla="*/ 2 w 3"/>
                <a:gd name="T9" fmla="*/ 1 h 1"/>
                <a:gd name="T10" fmla="*/ 3 w 3"/>
                <a:gd name="T11" fmla="*/ 1 h 1"/>
                <a:gd name="T12" fmla="*/ 0 60000 65536"/>
                <a:gd name="T13" fmla="*/ 0 60000 65536"/>
                <a:gd name="T14" fmla="*/ 0 60000 65536"/>
                <a:gd name="T15" fmla="*/ 0 60000 65536"/>
                <a:gd name="T16" fmla="*/ 0 60000 65536"/>
                <a:gd name="T17" fmla="*/ 0 60000 65536"/>
                <a:gd name="T18" fmla="*/ 0 w 3"/>
                <a:gd name="T19" fmla="*/ 0 h 1"/>
                <a:gd name="T20" fmla="*/ 3 w 3"/>
                <a:gd name="T21" fmla="*/ 1 h 1"/>
              </a:gdLst>
              <a:ahLst/>
              <a:cxnLst>
                <a:cxn ang="T12">
                  <a:pos x="T0" y="T1"/>
                </a:cxn>
                <a:cxn ang="T13">
                  <a:pos x="T2" y="T3"/>
                </a:cxn>
                <a:cxn ang="T14">
                  <a:pos x="T4" y="T5"/>
                </a:cxn>
                <a:cxn ang="T15">
                  <a:pos x="T6" y="T7"/>
                </a:cxn>
                <a:cxn ang="T16">
                  <a:pos x="T8" y="T9"/>
                </a:cxn>
                <a:cxn ang="T17">
                  <a:pos x="T10" y="T11"/>
                </a:cxn>
              </a:cxnLst>
              <a:rect l="T18" t="T19" r="T20" b="T21"/>
              <a:pathLst>
                <a:path w="3" h="1">
                  <a:moveTo>
                    <a:pt x="3" y="1"/>
                  </a:moveTo>
                  <a:lnTo>
                    <a:pt x="3" y="0"/>
                  </a:lnTo>
                  <a:lnTo>
                    <a:pt x="2" y="0"/>
                  </a:lnTo>
                  <a:lnTo>
                    <a:pt x="0" y="1"/>
                  </a:lnTo>
                  <a:lnTo>
                    <a:pt x="2" y="1"/>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471" name="Freeform 467"/>
            <p:cNvSpPr>
              <a:spLocks/>
            </p:cNvSpPr>
            <p:nvPr/>
          </p:nvSpPr>
          <p:spPr bwMode="auto">
            <a:xfrm>
              <a:off x="3462" y="2914"/>
              <a:ext cx="5" cy="11"/>
            </a:xfrm>
            <a:custGeom>
              <a:avLst/>
              <a:gdLst>
                <a:gd name="T0" fmla="*/ 2 w 5"/>
                <a:gd name="T1" fmla="*/ 2 h 11"/>
                <a:gd name="T2" fmla="*/ 3 w 5"/>
                <a:gd name="T3" fmla="*/ 2 h 11"/>
                <a:gd name="T4" fmla="*/ 3 w 5"/>
                <a:gd name="T5" fmla="*/ 6 h 11"/>
                <a:gd name="T6" fmla="*/ 5 w 5"/>
                <a:gd name="T7" fmla="*/ 9 h 11"/>
                <a:gd name="T8" fmla="*/ 5 w 5"/>
                <a:gd name="T9" fmla="*/ 11 h 11"/>
                <a:gd name="T10" fmla="*/ 3 w 5"/>
                <a:gd name="T11" fmla="*/ 11 h 11"/>
                <a:gd name="T12" fmla="*/ 2 w 5"/>
                <a:gd name="T13" fmla="*/ 11 h 11"/>
                <a:gd name="T14" fmla="*/ 2 w 5"/>
                <a:gd name="T15" fmla="*/ 9 h 11"/>
                <a:gd name="T16" fmla="*/ 0 w 5"/>
                <a:gd name="T17" fmla="*/ 8 h 11"/>
                <a:gd name="T18" fmla="*/ 0 w 5"/>
                <a:gd name="T19" fmla="*/ 6 h 11"/>
                <a:gd name="T20" fmla="*/ 0 w 5"/>
                <a:gd name="T21" fmla="*/ 2 h 11"/>
                <a:gd name="T22" fmla="*/ 2 w 5"/>
                <a:gd name="T23" fmla="*/ 0 h 11"/>
                <a:gd name="T24" fmla="*/ 2 w 5"/>
                <a:gd name="T25" fmla="*/ 2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
                <a:gd name="T40" fmla="*/ 0 h 11"/>
                <a:gd name="T41" fmla="*/ 5 w 5"/>
                <a:gd name="T42" fmla="*/ 11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 h="11">
                  <a:moveTo>
                    <a:pt x="2" y="2"/>
                  </a:moveTo>
                  <a:lnTo>
                    <a:pt x="3" y="2"/>
                  </a:lnTo>
                  <a:lnTo>
                    <a:pt x="3" y="6"/>
                  </a:lnTo>
                  <a:lnTo>
                    <a:pt x="5" y="9"/>
                  </a:lnTo>
                  <a:lnTo>
                    <a:pt x="5" y="11"/>
                  </a:lnTo>
                  <a:lnTo>
                    <a:pt x="3" y="11"/>
                  </a:lnTo>
                  <a:lnTo>
                    <a:pt x="2" y="11"/>
                  </a:lnTo>
                  <a:lnTo>
                    <a:pt x="2" y="9"/>
                  </a:lnTo>
                  <a:lnTo>
                    <a:pt x="0" y="8"/>
                  </a:lnTo>
                  <a:lnTo>
                    <a:pt x="0" y="6"/>
                  </a:lnTo>
                  <a:lnTo>
                    <a:pt x="0" y="2"/>
                  </a:lnTo>
                  <a:lnTo>
                    <a:pt x="2" y="0"/>
                  </a:lnTo>
                  <a:lnTo>
                    <a:pt x="2" y="2"/>
                  </a:lnTo>
                  <a:close/>
                </a:path>
              </a:pathLst>
            </a:custGeom>
            <a:grpFill/>
            <a:ln w="1905">
              <a:noFill/>
              <a:round/>
              <a:headEnd/>
              <a:tailEnd/>
            </a:ln>
          </p:spPr>
          <p:txBody>
            <a:bodyPr/>
            <a:lstStyle/>
            <a:p>
              <a:endParaRPr lang="en-GB">
                <a:solidFill>
                  <a:srgbClr val="000000"/>
                </a:solidFill>
                <a:latin typeface="Arial"/>
              </a:endParaRPr>
            </a:p>
          </p:txBody>
        </p:sp>
        <p:sp>
          <p:nvSpPr>
            <p:cNvPr id="472" name="Freeform 468"/>
            <p:cNvSpPr>
              <a:spLocks/>
            </p:cNvSpPr>
            <p:nvPr/>
          </p:nvSpPr>
          <p:spPr bwMode="auto">
            <a:xfrm>
              <a:off x="3468" y="2931"/>
              <a:ext cx="5" cy="3"/>
            </a:xfrm>
            <a:custGeom>
              <a:avLst/>
              <a:gdLst>
                <a:gd name="T0" fmla="*/ 5 w 5"/>
                <a:gd name="T1" fmla="*/ 1 h 3"/>
                <a:gd name="T2" fmla="*/ 5 w 5"/>
                <a:gd name="T3" fmla="*/ 3 h 3"/>
                <a:gd name="T4" fmla="*/ 3 w 5"/>
                <a:gd name="T5" fmla="*/ 1 h 3"/>
                <a:gd name="T6" fmla="*/ 2 w 5"/>
                <a:gd name="T7" fmla="*/ 1 h 3"/>
                <a:gd name="T8" fmla="*/ 0 w 5"/>
                <a:gd name="T9" fmla="*/ 0 h 3"/>
                <a:gd name="T10" fmla="*/ 2 w 5"/>
                <a:gd name="T11" fmla="*/ 0 h 3"/>
                <a:gd name="T12" fmla="*/ 5 w 5"/>
                <a:gd name="T13" fmla="*/ 1 h 3"/>
                <a:gd name="T14" fmla="*/ 0 60000 65536"/>
                <a:gd name="T15" fmla="*/ 0 60000 65536"/>
                <a:gd name="T16" fmla="*/ 0 60000 65536"/>
                <a:gd name="T17" fmla="*/ 0 60000 65536"/>
                <a:gd name="T18" fmla="*/ 0 60000 65536"/>
                <a:gd name="T19" fmla="*/ 0 60000 65536"/>
                <a:gd name="T20" fmla="*/ 0 60000 65536"/>
                <a:gd name="T21" fmla="*/ 0 w 5"/>
                <a:gd name="T22" fmla="*/ 0 h 3"/>
                <a:gd name="T23" fmla="*/ 5 w 5"/>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3">
                  <a:moveTo>
                    <a:pt x="5" y="1"/>
                  </a:moveTo>
                  <a:lnTo>
                    <a:pt x="5" y="3"/>
                  </a:lnTo>
                  <a:lnTo>
                    <a:pt x="3" y="1"/>
                  </a:lnTo>
                  <a:lnTo>
                    <a:pt x="2" y="1"/>
                  </a:lnTo>
                  <a:lnTo>
                    <a:pt x="0" y="0"/>
                  </a:lnTo>
                  <a:lnTo>
                    <a:pt x="2" y="0"/>
                  </a:lnTo>
                  <a:lnTo>
                    <a:pt x="5" y="1"/>
                  </a:lnTo>
                  <a:close/>
                </a:path>
              </a:pathLst>
            </a:custGeom>
            <a:grpFill/>
            <a:ln w="1905">
              <a:noFill/>
              <a:round/>
              <a:headEnd/>
              <a:tailEnd/>
            </a:ln>
          </p:spPr>
          <p:txBody>
            <a:bodyPr/>
            <a:lstStyle/>
            <a:p>
              <a:endParaRPr lang="en-GB">
                <a:solidFill>
                  <a:srgbClr val="000000"/>
                </a:solidFill>
                <a:latin typeface="Arial"/>
              </a:endParaRPr>
            </a:p>
          </p:txBody>
        </p:sp>
        <p:sp>
          <p:nvSpPr>
            <p:cNvPr id="473" name="Freeform 469"/>
            <p:cNvSpPr>
              <a:spLocks/>
            </p:cNvSpPr>
            <p:nvPr/>
          </p:nvSpPr>
          <p:spPr bwMode="auto">
            <a:xfrm>
              <a:off x="3480" y="2928"/>
              <a:ext cx="5" cy="6"/>
            </a:xfrm>
            <a:custGeom>
              <a:avLst/>
              <a:gdLst>
                <a:gd name="T0" fmla="*/ 3 w 5"/>
                <a:gd name="T1" fmla="*/ 0 h 6"/>
                <a:gd name="T2" fmla="*/ 3 w 5"/>
                <a:gd name="T3" fmla="*/ 1 h 6"/>
                <a:gd name="T4" fmla="*/ 5 w 5"/>
                <a:gd name="T5" fmla="*/ 4 h 6"/>
                <a:gd name="T6" fmla="*/ 3 w 5"/>
                <a:gd name="T7" fmla="*/ 6 h 6"/>
                <a:gd name="T8" fmla="*/ 3 w 5"/>
                <a:gd name="T9" fmla="*/ 4 h 6"/>
                <a:gd name="T10" fmla="*/ 2 w 5"/>
                <a:gd name="T11" fmla="*/ 3 h 6"/>
                <a:gd name="T12" fmla="*/ 0 w 5"/>
                <a:gd name="T13" fmla="*/ 3 h 6"/>
                <a:gd name="T14" fmla="*/ 0 w 5"/>
                <a:gd name="T15" fmla="*/ 1 h 6"/>
                <a:gd name="T16" fmla="*/ 2 w 5"/>
                <a:gd name="T17" fmla="*/ 1 h 6"/>
                <a:gd name="T18" fmla="*/ 3 w 5"/>
                <a:gd name="T19" fmla="*/ 1 h 6"/>
                <a:gd name="T20" fmla="*/ 3 w 5"/>
                <a:gd name="T21" fmla="*/ 0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
                <a:gd name="T34" fmla="*/ 0 h 6"/>
                <a:gd name="T35" fmla="*/ 5 w 5"/>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 h="6">
                  <a:moveTo>
                    <a:pt x="3" y="0"/>
                  </a:moveTo>
                  <a:lnTo>
                    <a:pt x="3" y="1"/>
                  </a:lnTo>
                  <a:lnTo>
                    <a:pt x="5" y="4"/>
                  </a:lnTo>
                  <a:lnTo>
                    <a:pt x="3" y="6"/>
                  </a:lnTo>
                  <a:lnTo>
                    <a:pt x="3" y="4"/>
                  </a:lnTo>
                  <a:lnTo>
                    <a:pt x="2" y="3"/>
                  </a:lnTo>
                  <a:lnTo>
                    <a:pt x="0" y="3"/>
                  </a:lnTo>
                  <a:lnTo>
                    <a:pt x="0" y="1"/>
                  </a:lnTo>
                  <a:lnTo>
                    <a:pt x="2" y="1"/>
                  </a:lnTo>
                  <a:lnTo>
                    <a:pt x="3"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474" name="Freeform 470"/>
            <p:cNvSpPr>
              <a:spLocks/>
            </p:cNvSpPr>
            <p:nvPr/>
          </p:nvSpPr>
          <p:spPr bwMode="auto">
            <a:xfrm>
              <a:off x="3492" y="2938"/>
              <a:ext cx="5" cy="6"/>
            </a:xfrm>
            <a:custGeom>
              <a:avLst/>
              <a:gdLst>
                <a:gd name="T0" fmla="*/ 5 w 5"/>
                <a:gd name="T1" fmla="*/ 2 h 6"/>
                <a:gd name="T2" fmla="*/ 3 w 5"/>
                <a:gd name="T3" fmla="*/ 5 h 6"/>
                <a:gd name="T4" fmla="*/ 5 w 5"/>
                <a:gd name="T5" fmla="*/ 5 h 6"/>
                <a:gd name="T6" fmla="*/ 3 w 5"/>
                <a:gd name="T7" fmla="*/ 6 h 6"/>
                <a:gd name="T8" fmla="*/ 2 w 5"/>
                <a:gd name="T9" fmla="*/ 5 h 6"/>
                <a:gd name="T10" fmla="*/ 2 w 5"/>
                <a:gd name="T11" fmla="*/ 3 h 6"/>
                <a:gd name="T12" fmla="*/ 0 w 5"/>
                <a:gd name="T13" fmla="*/ 2 h 6"/>
                <a:gd name="T14" fmla="*/ 2 w 5"/>
                <a:gd name="T15" fmla="*/ 0 h 6"/>
                <a:gd name="T16" fmla="*/ 2 w 5"/>
                <a:gd name="T17" fmla="*/ 2 h 6"/>
                <a:gd name="T18" fmla="*/ 5 w 5"/>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6"/>
                <a:gd name="T32" fmla="*/ 5 w 5"/>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6">
                  <a:moveTo>
                    <a:pt x="5" y="2"/>
                  </a:moveTo>
                  <a:lnTo>
                    <a:pt x="3" y="5"/>
                  </a:lnTo>
                  <a:lnTo>
                    <a:pt x="5" y="5"/>
                  </a:lnTo>
                  <a:lnTo>
                    <a:pt x="3" y="6"/>
                  </a:lnTo>
                  <a:lnTo>
                    <a:pt x="2" y="5"/>
                  </a:lnTo>
                  <a:lnTo>
                    <a:pt x="2" y="3"/>
                  </a:lnTo>
                  <a:lnTo>
                    <a:pt x="0" y="2"/>
                  </a:lnTo>
                  <a:lnTo>
                    <a:pt x="2" y="0"/>
                  </a:lnTo>
                  <a:lnTo>
                    <a:pt x="2" y="2"/>
                  </a:lnTo>
                  <a:lnTo>
                    <a:pt x="5" y="2"/>
                  </a:lnTo>
                  <a:close/>
                </a:path>
              </a:pathLst>
            </a:custGeom>
            <a:grpFill/>
            <a:ln w="1905">
              <a:noFill/>
              <a:round/>
              <a:headEnd/>
              <a:tailEnd/>
            </a:ln>
          </p:spPr>
          <p:txBody>
            <a:bodyPr/>
            <a:lstStyle/>
            <a:p>
              <a:endParaRPr lang="en-GB">
                <a:solidFill>
                  <a:srgbClr val="000000"/>
                </a:solidFill>
                <a:latin typeface="Arial"/>
              </a:endParaRPr>
            </a:p>
          </p:txBody>
        </p:sp>
        <p:sp>
          <p:nvSpPr>
            <p:cNvPr id="475" name="Freeform 471"/>
            <p:cNvSpPr>
              <a:spLocks/>
            </p:cNvSpPr>
            <p:nvPr/>
          </p:nvSpPr>
          <p:spPr bwMode="auto">
            <a:xfrm>
              <a:off x="2467" y="2539"/>
              <a:ext cx="4" cy="3"/>
            </a:xfrm>
            <a:custGeom>
              <a:avLst/>
              <a:gdLst>
                <a:gd name="T0" fmla="*/ 4 w 4"/>
                <a:gd name="T1" fmla="*/ 0 h 3"/>
                <a:gd name="T2" fmla="*/ 3 w 4"/>
                <a:gd name="T3" fmla="*/ 0 h 3"/>
                <a:gd name="T4" fmla="*/ 0 w 4"/>
                <a:gd name="T5" fmla="*/ 1 h 3"/>
                <a:gd name="T6" fmla="*/ 1 w 4"/>
                <a:gd name="T7" fmla="*/ 3 h 3"/>
                <a:gd name="T8" fmla="*/ 3 w 4"/>
                <a:gd name="T9" fmla="*/ 1 h 3"/>
                <a:gd name="T10" fmla="*/ 4 w 4"/>
                <a:gd name="T11" fmla="*/ 0 h 3"/>
                <a:gd name="T12" fmla="*/ 0 60000 65536"/>
                <a:gd name="T13" fmla="*/ 0 60000 65536"/>
                <a:gd name="T14" fmla="*/ 0 60000 65536"/>
                <a:gd name="T15" fmla="*/ 0 60000 65536"/>
                <a:gd name="T16" fmla="*/ 0 60000 65536"/>
                <a:gd name="T17" fmla="*/ 0 60000 65536"/>
                <a:gd name="T18" fmla="*/ 0 w 4"/>
                <a:gd name="T19" fmla="*/ 0 h 3"/>
                <a:gd name="T20" fmla="*/ 4 w 4"/>
                <a:gd name="T21" fmla="*/ 3 h 3"/>
              </a:gdLst>
              <a:ahLst/>
              <a:cxnLst>
                <a:cxn ang="T12">
                  <a:pos x="T0" y="T1"/>
                </a:cxn>
                <a:cxn ang="T13">
                  <a:pos x="T2" y="T3"/>
                </a:cxn>
                <a:cxn ang="T14">
                  <a:pos x="T4" y="T5"/>
                </a:cxn>
                <a:cxn ang="T15">
                  <a:pos x="T6" y="T7"/>
                </a:cxn>
                <a:cxn ang="T16">
                  <a:pos x="T8" y="T9"/>
                </a:cxn>
                <a:cxn ang="T17">
                  <a:pos x="T10" y="T11"/>
                </a:cxn>
              </a:cxnLst>
              <a:rect l="T18" t="T19" r="T20" b="T21"/>
              <a:pathLst>
                <a:path w="4" h="3">
                  <a:moveTo>
                    <a:pt x="4" y="0"/>
                  </a:moveTo>
                  <a:lnTo>
                    <a:pt x="3" y="0"/>
                  </a:lnTo>
                  <a:lnTo>
                    <a:pt x="0" y="1"/>
                  </a:lnTo>
                  <a:lnTo>
                    <a:pt x="1" y="3"/>
                  </a:lnTo>
                  <a:lnTo>
                    <a:pt x="3" y="1"/>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476" name="Freeform 472"/>
            <p:cNvSpPr>
              <a:spLocks/>
            </p:cNvSpPr>
            <p:nvPr/>
          </p:nvSpPr>
          <p:spPr bwMode="auto">
            <a:xfrm>
              <a:off x="2879" y="2661"/>
              <a:ext cx="7" cy="9"/>
            </a:xfrm>
            <a:custGeom>
              <a:avLst/>
              <a:gdLst>
                <a:gd name="T0" fmla="*/ 7 w 7"/>
                <a:gd name="T1" fmla="*/ 3 h 9"/>
                <a:gd name="T2" fmla="*/ 7 w 7"/>
                <a:gd name="T3" fmla="*/ 5 h 9"/>
                <a:gd name="T4" fmla="*/ 5 w 7"/>
                <a:gd name="T5" fmla="*/ 8 h 9"/>
                <a:gd name="T6" fmla="*/ 5 w 7"/>
                <a:gd name="T7" fmla="*/ 9 h 9"/>
                <a:gd name="T8" fmla="*/ 4 w 7"/>
                <a:gd name="T9" fmla="*/ 9 h 9"/>
                <a:gd name="T10" fmla="*/ 1 w 7"/>
                <a:gd name="T11" fmla="*/ 9 h 9"/>
                <a:gd name="T12" fmla="*/ 0 w 7"/>
                <a:gd name="T13" fmla="*/ 8 h 9"/>
                <a:gd name="T14" fmla="*/ 0 w 7"/>
                <a:gd name="T15" fmla="*/ 6 h 9"/>
                <a:gd name="T16" fmla="*/ 2 w 7"/>
                <a:gd name="T17" fmla="*/ 0 h 9"/>
                <a:gd name="T18" fmla="*/ 5 w 7"/>
                <a:gd name="T19" fmla="*/ 0 h 9"/>
                <a:gd name="T20" fmla="*/ 7 w 7"/>
                <a:gd name="T21" fmla="*/ 3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9"/>
                <a:gd name="T35" fmla="*/ 7 w 7"/>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9">
                  <a:moveTo>
                    <a:pt x="7" y="3"/>
                  </a:moveTo>
                  <a:lnTo>
                    <a:pt x="7" y="5"/>
                  </a:lnTo>
                  <a:lnTo>
                    <a:pt x="5" y="8"/>
                  </a:lnTo>
                  <a:lnTo>
                    <a:pt x="5" y="9"/>
                  </a:lnTo>
                  <a:lnTo>
                    <a:pt x="4" y="9"/>
                  </a:lnTo>
                  <a:lnTo>
                    <a:pt x="1" y="9"/>
                  </a:lnTo>
                  <a:lnTo>
                    <a:pt x="0" y="8"/>
                  </a:lnTo>
                  <a:lnTo>
                    <a:pt x="0" y="6"/>
                  </a:lnTo>
                  <a:lnTo>
                    <a:pt x="2" y="0"/>
                  </a:lnTo>
                  <a:lnTo>
                    <a:pt x="5" y="0"/>
                  </a:lnTo>
                  <a:lnTo>
                    <a:pt x="7" y="3"/>
                  </a:lnTo>
                  <a:close/>
                </a:path>
              </a:pathLst>
            </a:custGeom>
            <a:grpFill/>
            <a:ln w="1905">
              <a:noFill/>
              <a:round/>
              <a:headEnd/>
              <a:tailEnd/>
            </a:ln>
          </p:spPr>
          <p:txBody>
            <a:bodyPr/>
            <a:lstStyle/>
            <a:p>
              <a:endParaRPr lang="en-GB">
                <a:solidFill>
                  <a:srgbClr val="000000"/>
                </a:solidFill>
                <a:latin typeface="Arial"/>
              </a:endParaRPr>
            </a:p>
          </p:txBody>
        </p:sp>
        <p:sp>
          <p:nvSpPr>
            <p:cNvPr id="477" name="Freeform 473"/>
            <p:cNvSpPr>
              <a:spLocks/>
            </p:cNvSpPr>
            <p:nvPr/>
          </p:nvSpPr>
          <p:spPr bwMode="auto">
            <a:xfrm>
              <a:off x="2831" y="2748"/>
              <a:ext cx="1" cy="2"/>
            </a:xfrm>
            <a:custGeom>
              <a:avLst/>
              <a:gdLst>
                <a:gd name="T0" fmla="*/ 0 w 1"/>
                <a:gd name="T1" fmla="*/ 0 h 2"/>
                <a:gd name="T2" fmla="*/ 1 w 1"/>
                <a:gd name="T3" fmla="*/ 0 h 2"/>
                <a:gd name="T4" fmla="*/ 1 w 1"/>
                <a:gd name="T5" fmla="*/ 2 h 2"/>
                <a:gd name="T6" fmla="*/ 0 w 1"/>
                <a:gd name="T7" fmla="*/ 0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0" y="0"/>
                  </a:moveTo>
                  <a:lnTo>
                    <a:pt x="1" y="0"/>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478" name="Freeform 474"/>
            <p:cNvSpPr>
              <a:spLocks/>
            </p:cNvSpPr>
            <p:nvPr/>
          </p:nvSpPr>
          <p:spPr bwMode="auto">
            <a:xfrm>
              <a:off x="3407" y="2453"/>
              <a:ext cx="3" cy="3"/>
            </a:xfrm>
            <a:custGeom>
              <a:avLst/>
              <a:gdLst>
                <a:gd name="T0" fmla="*/ 1 w 3"/>
                <a:gd name="T1" fmla="*/ 0 h 3"/>
                <a:gd name="T2" fmla="*/ 1 w 3"/>
                <a:gd name="T3" fmla="*/ 2 h 3"/>
                <a:gd name="T4" fmla="*/ 0 w 3"/>
                <a:gd name="T5" fmla="*/ 2 h 3"/>
                <a:gd name="T6" fmla="*/ 1 w 3"/>
                <a:gd name="T7" fmla="*/ 3 h 3"/>
                <a:gd name="T8" fmla="*/ 3 w 3"/>
                <a:gd name="T9" fmla="*/ 2 h 3"/>
                <a:gd name="T10" fmla="*/ 1 w 3"/>
                <a:gd name="T11" fmla="*/ 0 h 3"/>
                <a:gd name="T12" fmla="*/ 0 w 3"/>
                <a:gd name="T13" fmla="*/ 0 h 3"/>
                <a:gd name="T14" fmla="*/ 1 w 3"/>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1" y="0"/>
                  </a:moveTo>
                  <a:lnTo>
                    <a:pt x="1" y="2"/>
                  </a:lnTo>
                  <a:lnTo>
                    <a:pt x="0" y="2"/>
                  </a:lnTo>
                  <a:lnTo>
                    <a:pt x="1" y="3"/>
                  </a:lnTo>
                  <a:lnTo>
                    <a:pt x="3" y="2"/>
                  </a:lnTo>
                  <a:lnTo>
                    <a:pt x="1" y="0"/>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479" name="Freeform 475"/>
            <p:cNvSpPr>
              <a:spLocks/>
            </p:cNvSpPr>
            <p:nvPr/>
          </p:nvSpPr>
          <p:spPr bwMode="auto">
            <a:xfrm>
              <a:off x="3405" y="2458"/>
              <a:ext cx="9" cy="4"/>
            </a:xfrm>
            <a:custGeom>
              <a:avLst/>
              <a:gdLst>
                <a:gd name="T0" fmla="*/ 6 w 9"/>
                <a:gd name="T1" fmla="*/ 3 h 4"/>
                <a:gd name="T2" fmla="*/ 5 w 9"/>
                <a:gd name="T3" fmla="*/ 4 h 4"/>
                <a:gd name="T4" fmla="*/ 5 w 9"/>
                <a:gd name="T5" fmla="*/ 3 h 4"/>
                <a:gd name="T6" fmla="*/ 5 w 9"/>
                <a:gd name="T7" fmla="*/ 1 h 4"/>
                <a:gd name="T8" fmla="*/ 3 w 9"/>
                <a:gd name="T9" fmla="*/ 0 h 4"/>
                <a:gd name="T10" fmla="*/ 2 w 9"/>
                <a:gd name="T11" fmla="*/ 0 h 4"/>
                <a:gd name="T12" fmla="*/ 0 w 9"/>
                <a:gd name="T13" fmla="*/ 1 h 4"/>
                <a:gd name="T14" fmla="*/ 2 w 9"/>
                <a:gd name="T15" fmla="*/ 1 h 4"/>
                <a:gd name="T16" fmla="*/ 3 w 9"/>
                <a:gd name="T17" fmla="*/ 1 h 4"/>
                <a:gd name="T18" fmla="*/ 3 w 9"/>
                <a:gd name="T19" fmla="*/ 3 h 4"/>
                <a:gd name="T20" fmla="*/ 2 w 9"/>
                <a:gd name="T21" fmla="*/ 3 h 4"/>
                <a:gd name="T22" fmla="*/ 2 w 9"/>
                <a:gd name="T23" fmla="*/ 4 h 4"/>
                <a:gd name="T24" fmla="*/ 9 w 9"/>
                <a:gd name="T25" fmla="*/ 4 h 4"/>
                <a:gd name="T26" fmla="*/ 8 w 9"/>
                <a:gd name="T27" fmla="*/ 3 h 4"/>
                <a:gd name="T28" fmla="*/ 6 w 9"/>
                <a:gd name="T29" fmla="*/ 3 h 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4"/>
                <a:gd name="T47" fmla="*/ 9 w 9"/>
                <a:gd name="T48" fmla="*/ 4 h 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4">
                  <a:moveTo>
                    <a:pt x="6" y="3"/>
                  </a:moveTo>
                  <a:lnTo>
                    <a:pt x="5" y="4"/>
                  </a:lnTo>
                  <a:lnTo>
                    <a:pt x="5" y="3"/>
                  </a:lnTo>
                  <a:lnTo>
                    <a:pt x="5" y="1"/>
                  </a:lnTo>
                  <a:lnTo>
                    <a:pt x="3" y="0"/>
                  </a:lnTo>
                  <a:lnTo>
                    <a:pt x="2" y="0"/>
                  </a:lnTo>
                  <a:lnTo>
                    <a:pt x="0" y="1"/>
                  </a:lnTo>
                  <a:lnTo>
                    <a:pt x="2" y="1"/>
                  </a:lnTo>
                  <a:lnTo>
                    <a:pt x="3" y="1"/>
                  </a:lnTo>
                  <a:lnTo>
                    <a:pt x="3" y="3"/>
                  </a:lnTo>
                  <a:lnTo>
                    <a:pt x="2" y="3"/>
                  </a:lnTo>
                  <a:lnTo>
                    <a:pt x="2" y="4"/>
                  </a:lnTo>
                  <a:lnTo>
                    <a:pt x="9" y="4"/>
                  </a:lnTo>
                  <a:lnTo>
                    <a:pt x="8" y="3"/>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480" name="Freeform 476"/>
            <p:cNvSpPr>
              <a:spLocks/>
            </p:cNvSpPr>
            <p:nvPr/>
          </p:nvSpPr>
          <p:spPr bwMode="auto">
            <a:xfrm>
              <a:off x="3513" y="2883"/>
              <a:ext cx="5" cy="1"/>
            </a:xfrm>
            <a:custGeom>
              <a:avLst/>
              <a:gdLst>
                <a:gd name="T0" fmla="*/ 3 w 5"/>
                <a:gd name="T1" fmla="*/ 0 h 1"/>
                <a:gd name="T2" fmla="*/ 2 w 5"/>
                <a:gd name="T3" fmla="*/ 0 h 1"/>
                <a:gd name="T4" fmla="*/ 0 w 5"/>
                <a:gd name="T5" fmla="*/ 1 h 1"/>
                <a:gd name="T6" fmla="*/ 3 w 5"/>
                <a:gd name="T7" fmla="*/ 1 h 1"/>
                <a:gd name="T8" fmla="*/ 5 w 5"/>
                <a:gd name="T9" fmla="*/ 0 h 1"/>
                <a:gd name="T10" fmla="*/ 3 w 5"/>
                <a:gd name="T11" fmla="*/ 0 h 1"/>
                <a:gd name="T12" fmla="*/ 0 60000 65536"/>
                <a:gd name="T13" fmla="*/ 0 60000 65536"/>
                <a:gd name="T14" fmla="*/ 0 60000 65536"/>
                <a:gd name="T15" fmla="*/ 0 60000 65536"/>
                <a:gd name="T16" fmla="*/ 0 60000 65536"/>
                <a:gd name="T17" fmla="*/ 0 60000 65536"/>
                <a:gd name="T18" fmla="*/ 0 w 5"/>
                <a:gd name="T19" fmla="*/ 0 h 1"/>
                <a:gd name="T20" fmla="*/ 5 w 5"/>
                <a:gd name="T21" fmla="*/ 1 h 1"/>
              </a:gdLst>
              <a:ahLst/>
              <a:cxnLst>
                <a:cxn ang="T12">
                  <a:pos x="T0" y="T1"/>
                </a:cxn>
                <a:cxn ang="T13">
                  <a:pos x="T2" y="T3"/>
                </a:cxn>
                <a:cxn ang="T14">
                  <a:pos x="T4" y="T5"/>
                </a:cxn>
                <a:cxn ang="T15">
                  <a:pos x="T6" y="T7"/>
                </a:cxn>
                <a:cxn ang="T16">
                  <a:pos x="T8" y="T9"/>
                </a:cxn>
                <a:cxn ang="T17">
                  <a:pos x="T10" y="T11"/>
                </a:cxn>
              </a:cxnLst>
              <a:rect l="T18" t="T19" r="T20" b="T21"/>
              <a:pathLst>
                <a:path w="5" h="1">
                  <a:moveTo>
                    <a:pt x="3" y="0"/>
                  </a:moveTo>
                  <a:lnTo>
                    <a:pt x="2" y="0"/>
                  </a:lnTo>
                  <a:lnTo>
                    <a:pt x="0" y="1"/>
                  </a:lnTo>
                  <a:lnTo>
                    <a:pt x="3" y="1"/>
                  </a:lnTo>
                  <a:lnTo>
                    <a:pt x="5"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481" name="Freeform 477"/>
            <p:cNvSpPr>
              <a:spLocks/>
            </p:cNvSpPr>
            <p:nvPr/>
          </p:nvSpPr>
          <p:spPr bwMode="auto">
            <a:xfrm>
              <a:off x="2961" y="2325"/>
              <a:ext cx="179" cy="277"/>
            </a:xfrm>
            <a:custGeom>
              <a:avLst/>
              <a:gdLst>
                <a:gd name="T0" fmla="*/ 30 w 179"/>
                <a:gd name="T1" fmla="*/ 36 h 277"/>
                <a:gd name="T2" fmla="*/ 33 w 179"/>
                <a:gd name="T3" fmla="*/ 43 h 277"/>
                <a:gd name="T4" fmla="*/ 45 w 179"/>
                <a:gd name="T5" fmla="*/ 52 h 277"/>
                <a:gd name="T6" fmla="*/ 34 w 179"/>
                <a:gd name="T7" fmla="*/ 113 h 277"/>
                <a:gd name="T8" fmla="*/ 6 w 179"/>
                <a:gd name="T9" fmla="*/ 149 h 277"/>
                <a:gd name="T10" fmla="*/ 4 w 179"/>
                <a:gd name="T11" fmla="*/ 152 h 277"/>
                <a:gd name="T12" fmla="*/ 0 w 179"/>
                <a:gd name="T13" fmla="*/ 155 h 277"/>
                <a:gd name="T14" fmla="*/ 6 w 179"/>
                <a:gd name="T15" fmla="*/ 160 h 277"/>
                <a:gd name="T16" fmla="*/ 9 w 179"/>
                <a:gd name="T17" fmla="*/ 163 h 277"/>
                <a:gd name="T18" fmla="*/ 12 w 179"/>
                <a:gd name="T19" fmla="*/ 172 h 277"/>
                <a:gd name="T20" fmla="*/ 21 w 179"/>
                <a:gd name="T21" fmla="*/ 172 h 277"/>
                <a:gd name="T22" fmla="*/ 28 w 179"/>
                <a:gd name="T23" fmla="*/ 173 h 277"/>
                <a:gd name="T24" fmla="*/ 28 w 179"/>
                <a:gd name="T25" fmla="*/ 179 h 277"/>
                <a:gd name="T26" fmla="*/ 25 w 179"/>
                <a:gd name="T27" fmla="*/ 184 h 277"/>
                <a:gd name="T28" fmla="*/ 22 w 179"/>
                <a:gd name="T29" fmla="*/ 187 h 277"/>
                <a:gd name="T30" fmla="*/ 27 w 179"/>
                <a:gd name="T31" fmla="*/ 200 h 277"/>
                <a:gd name="T32" fmla="*/ 31 w 179"/>
                <a:gd name="T33" fmla="*/ 227 h 277"/>
                <a:gd name="T34" fmla="*/ 31 w 179"/>
                <a:gd name="T35" fmla="*/ 233 h 277"/>
                <a:gd name="T36" fmla="*/ 15 w 179"/>
                <a:gd name="T37" fmla="*/ 233 h 277"/>
                <a:gd name="T38" fmla="*/ 12 w 179"/>
                <a:gd name="T39" fmla="*/ 235 h 277"/>
                <a:gd name="T40" fmla="*/ 13 w 179"/>
                <a:gd name="T41" fmla="*/ 244 h 277"/>
                <a:gd name="T42" fmla="*/ 18 w 179"/>
                <a:gd name="T43" fmla="*/ 250 h 277"/>
                <a:gd name="T44" fmla="*/ 25 w 179"/>
                <a:gd name="T45" fmla="*/ 253 h 277"/>
                <a:gd name="T46" fmla="*/ 34 w 179"/>
                <a:gd name="T47" fmla="*/ 277 h 277"/>
                <a:gd name="T48" fmla="*/ 40 w 179"/>
                <a:gd name="T49" fmla="*/ 275 h 277"/>
                <a:gd name="T50" fmla="*/ 45 w 179"/>
                <a:gd name="T51" fmla="*/ 275 h 277"/>
                <a:gd name="T52" fmla="*/ 51 w 179"/>
                <a:gd name="T53" fmla="*/ 272 h 277"/>
                <a:gd name="T54" fmla="*/ 54 w 179"/>
                <a:gd name="T55" fmla="*/ 269 h 277"/>
                <a:gd name="T56" fmla="*/ 57 w 179"/>
                <a:gd name="T57" fmla="*/ 271 h 277"/>
                <a:gd name="T58" fmla="*/ 60 w 179"/>
                <a:gd name="T59" fmla="*/ 274 h 277"/>
                <a:gd name="T60" fmla="*/ 61 w 179"/>
                <a:gd name="T61" fmla="*/ 272 h 277"/>
                <a:gd name="T62" fmla="*/ 69 w 179"/>
                <a:gd name="T63" fmla="*/ 269 h 277"/>
                <a:gd name="T64" fmla="*/ 79 w 179"/>
                <a:gd name="T65" fmla="*/ 266 h 277"/>
                <a:gd name="T66" fmla="*/ 90 w 179"/>
                <a:gd name="T67" fmla="*/ 266 h 277"/>
                <a:gd name="T68" fmla="*/ 90 w 179"/>
                <a:gd name="T69" fmla="*/ 263 h 277"/>
                <a:gd name="T70" fmla="*/ 93 w 179"/>
                <a:gd name="T71" fmla="*/ 262 h 277"/>
                <a:gd name="T72" fmla="*/ 94 w 179"/>
                <a:gd name="T73" fmla="*/ 259 h 277"/>
                <a:gd name="T74" fmla="*/ 97 w 179"/>
                <a:gd name="T75" fmla="*/ 256 h 277"/>
                <a:gd name="T76" fmla="*/ 94 w 179"/>
                <a:gd name="T77" fmla="*/ 253 h 277"/>
                <a:gd name="T78" fmla="*/ 115 w 179"/>
                <a:gd name="T79" fmla="*/ 247 h 277"/>
                <a:gd name="T80" fmla="*/ 121 w 179"/>
                <a:gd name="T81" fmla="*/ 247 h 277"/>
                <a:gd name="T82" fmla="*/ 127 w 179"/>
                <a:gd name="T83" fmla="*/ 242 h 277"/>
                <a:gd name="T84" fmla="*/ 130 w 179"/>
                <a:gd name="T85" fmla="*/ 238 h 277"/>
                <a:gd name="T86" fmla="*/ 136 w 179"/>
                <a:gd name="T87" fmla="*/ 232 h 277"/>
                <a:gd name="T88" fmla="*/ 139 w 179"/>
                <a:gd name="T89" fmla="*/ 229 h 277"/>
                <a:gd name="T90" fmla="*/ 141 w 179"/>
                <a:gd name="T91" fmla="*/ 223 h 277"/>
                <a:gd name="T92" fmla="*/ 145 w 179"/>
                <a:gd name="T93" fmla="*/ 218 h 277"/>
                <a:gd name="T94" fmla="*/ 159 w 179"/>
                <a:gd name="T95" fmla="*/ 208 h 277"/>
                <a:gd name="T96" fmla="*/ 156 w 179"/>
                <a:gd name="T97" fmla="*/ 205 h 277"/>
                <a:gd name="T98" fmla="*/ 151 w 179"/>
                <a:gd name="T99" fmla="*/ 185 h 277"/>
                <a:gd name="T100" fmla="*/ 144 w 179"/>
                <a:gd name="T101" fmla="*/ 187 h 277"/>
                <a:gd name="T102" fmla="*/ 147 w 179"/>
                <a:gd name="T103" fmla="*/ 175 h 277"/>
                <a:gd name="T104" fmla="*/ 148 w 179"/>
                <a:gd name="T105" fmla="*/ 166 h 277"/>
                <a:gd name="T106" fmla="*/ 151 w 179"/>
                <a:gd name="T107" fmla="*/ 163 h 277"/>
                <a:gd name="T108" fmla="*/ 160 w 179"/>
                <a:gd name="T109" fmla="*/ 142 h 277"/>
                <a:gd name="T110" fmla="*/ 161 w 179"/>
                <a:gd name="T111" fmla="*/ 134 h 277"/>
                <a:gd name="T112" fmla="*/ 179 w 179"/>
                <a:gd name="T113" fmla="*/ 68 h 277"/>
                <a:gd name="T114" fmla="*/ 45 w 179"/>
                <a:gd name="T115" fmla="*/ 0 h 277"/>
                <a:gd name="T116" fmla="*/ 28 w 179"/>
                <a:gd name="T117" fmla="*/ 31 h 27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9"/>
                <a:gd name="T178" fmla="*/ 0 h 277"/>
                <a:gd name="T179" fmla="*/ 179 w 179"/>
                <a:gd name="T180" fmla="*/ 277 h 27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9" h="277">
                  <a:moveTo>
                    <a:pt x="28" y="31"/>
                  </a:moveTo>
                  <a:lnTo>
                    <a:pt x="30" y="36"/>
                  </a:lnTo>
                  <a:lnTo>
                    <a:pt x="30" y="37"/>
                  </a:lnTo>
                  <a:lnTo>
                    <a:pt x="33" y="43"/>
                  </a:lnTo>
                  <a:lnTo>
                    <a:pt x="36" y="46"/>
                  </a:lnTo>
                  <a:lnTo>
                    <a:pt x="45" y="52"/>
                  </a:lnTo>
                  <a:lnTo>
                    <a:pt x="40" y="59"/>
                  </a:lnTo>
                  <a:lnTo>
                    <a:pt x="34" y="113"/>
                  </a:lnTo>
                  <a:lnTo>
                    <a:pt x="6" y="146"/>
                  </a:lnTo>
                  <a:lnTo>
                    <a:pt x="6" y="149"/>
                  </a:lnTo>
                  <a:lnTo>
                    <a:pt x="4" y="149"/>
                  </a:lnTo>
                  <a:lnTo>
                    <a:pt x="4" y="152"/>
                  </a:lnTo>
                  <a:lnTo>
                    <a:pt x="1" y="154"/>
                  </a:lnTo>
                  <a:lnTo>
                    <a:pt x="0" y="155"/>
                  </a:lnTo>
                  <a:lnTo>
                    <a:pt x="1" y="158"/>
                  </a:lnTo>
                  <a:lnTo>
                    <a:pt x="6" y="160"/>
                  </a:lnTo>
                  <a:lnTo>
                    <a:pt x="7" y="161"/>
                  </a:lnTo>
                  <a:lnTo>
                    <a:pt x="9" y="163"/>
                  </a:lnTo>
                  <a:lnTo>
                    <a:pt x="12" y="164"/>
                  </a:lnTo>
                  <a:lnTo>
                    <a:pt x="12" y="172"/>
                  </a:lnTo>
                  <a:lnTo>
                    <a:pt x="18" y="173"/>
                  </a:lnTo>
                  <a:lnTo>
                    <a:pt x="21" y="172"/>
                  </a:lnTo>
                  <a:lnTo>
                    <a:pt x="25" y="173"/>
                  </a:lnTo>
                  <a:lnTo>
                    <a:pt x="28" y="173"/>
                  </a:lnTo>
                  <a:lnTo>
                    <a:pt x="30" y="178"/>
                  </a:lnTo>
                  <a:lnTo>
                    <a:pt x="28" y="179"/>
                  </a:lnTo>
                  <a:lnTo>
                    <a:pt x="28" y="181"/>
                  </a:lnTo>
                  <a:lnTo>
                    <a:pt x="25" y="184"/>
                  </a:lnTo>
                  <a:lnTo>
                    <a:pt x="21" y="185"/>
                  </a:lnTo>
                  <a:lnTo>
                    <a:pt x="22" y="187"/>
                  </a:lnTo>
                  <a:lnTo>
                    <a:pt x="24" y="194"/>
                  </a:lnTo>
                  <a:lnTo>
                    <a:pt x="27" y="200"/>
                  </a:lnTo>
                  <a:lnTo>
                    <a:pt x="24" y="215"/>
                  </a:lnTo>
                  <a:lnTo>
                    <a:pt x="31" y="227"/>
                  </a:lnTo>
                  <a:lnTo>
                    <a:pt x="33" y="233"/>
                  </a:lnTo>
                  <a:lnTo>
                    <a:pt x="31" y="233"/>
                  </a:lnTo>
                  <a:lnTo>
                    <a:pt x="21" y="232"/>
                  </a:lnTo>
                  <a:lnTo>
                    <a:pt x="15" y="233"/>
                  </a:lnTo>
                  <a:lnTo>
                    <a:pt x="13" y="233"/>
                  </a:lnTo>
                  <a:lnTo>
                    <a:pt x="12" y="235"/>
                  </a:lnTo>
                  <a:lnTo>
                    <a:pt x="12" y="241"/>
                  </a:lnTo>
                  <a:lnTo>
                    <a:pt x="13" y="244"/>
                  </a:lnTo>
                  <a:lnTo>
                    <a:pt x="16" y="248"/>
                  </a:lnTo>
                  <a:lnTo>
                    <a:pt x="18" y="250"/>
                  </a:lnTo>
                  <a:lnTo>
                    <a:pt x="24" y="251"/>
                  </a:lnTo>
                  <a:lnTo>
                    <a:pt x="25" y="253"/>
                  </a:lnTo>
                  <a:lnTo>
                    <a:pt x="33" y="275"/>
                  </a:lnTo>
                  <a:lnTo>
                    <a:pt x="34" y="277"/>
                  </a:lnTo>
                  <a:lnTo>
                    <a:pt x="34" y="275"/>
                  </a:lnTo>
                  <a:lnTo>
                    <a:pt x="40" y="275"/>
                  </a:lnTo>
                  <a:lnTo>
                    <a:pt x="43" y="275"/>
                  </a:lnTo>
                  <a:lnTo>
                    <a:pt x="45" y="275"/>
                  </a:lnTo>
                  <a:lnTo>
                    <a:pt x="48" y="272"/>
                  </a:lnTo>
                  <a:lnTo>
                    <a:pt x="51" y="272"/>
                  </a:lnTo>
                  <a:lnTo>
                    <a:pt x="52" y="269"/>
                  </a:lnTo>
                  <a:lnTo>
                    <a:pt x="54" y="269"/>
                  </a:lnTo>
                  <a:lnTo>
                    <a:pt x="55" y="269"/>
                  </a:lnTo>
                  <a:lnTo>
                    <a:pt x="57" y="271"/>
                  </a:lnTo>
                  <a:lnTo>
                    <a:pt x="57" y="272"/>
                  </a:lnTo>
                  <a:lnTo>
                    <a:pt x="60" y="274"/>
                  </a:lnTo>
                  <a:lnTo>
                    <a:pt x="61" y="274"/>
                  </a:lnTo>
                  <a:lnTo>
                    <a:pt x="61" y="272"/>
                  </a:lnTo>
                  <a:lnTo>
                    <a:pt x="66" y="271"/>
                  </a:lnTo>
                  <a:lnTo>
                    <a:pt x="69" y="269"/>
                  </a:lnTo>
                  <a:lnTo>
                    <a:pt x="75" y="266"/>
                  </a:lnTo>
                  <a:lnTo>
                    <a:pt x="79" y="266"/>
                  </a:lnTo>
                  <a:lnTo>
                    <a:pt x="82" y="266"/>
                  </a:lnTo>
                  <a:lnTo>
                    <a:pt x="90" y="266"/>
                  </a:lnTo>
                  <a:lnTo>
                    <a:pt x="90" y="265"/>
                  </a:lnTo>
                  <a:lnTo>
                    <a:pt x="90" y="263"/>
                  </a:lnTo>
                  <a:lnTo>
                    <a:pt x="91" y="262"/>
                  </a:lnTo>
                  <a:lnTo>
                    <a:pt x="93" y="262"/>
                  </a:lnTo>
                  <a:lnTo>
                    <a:pt x="94" y="262"/>
                  </a:lnTo>
                  <a:lnTo>
                    <a:pt x="94" y="259"/>
                  </a:lnTo>
                  <a:lnTo>
                    <a:pt x="96" y="257"/>
                  </a:lnTo>
                  <a:lnTo>
                    <a:pt x="97" y="256"/>
                  </a:lnTo>
                  <a:lnTo>
                    <a:pt x="96" y="254"/>
                  </a:lnTo>
                  <a:lnTo>
                    <a:pt x="94" y="253"/>
                  </a:lnTo>
                  <a:lnTo>
                    <a:pt x="94" y="251"/>
                  </a:lnTo>
                  <a:lnTo>
                    <a:pt x="115" y="247"/>
                  </a:lnTo>
                  <a:lnTo>
                    <a:pt x="117" y="248"/>
                  </a:lnTo>
                  <a:lnTo>
                    <a:pt x="121" y="247"/>
                  </a:lnTo>
                  <a:lnTo>
                    <a:pt x="123" y="244"/>
                  </a:lnTo>
                  <a:lnTo>
                    <a:pt x="127" y="242"/>
                  </a:lnTo>
                  <a:lnTo>
                    <a:pt x="129" y="241"/>
                  </a:lnTo>
                  <a:lnTo>
                    <a:pt x="130" y="238"/>
                  </a:lnTo>
                  <a:lnTo>
                    <a:pt x="135" y="233"/>
                  </a:lnTo>
                  <a:lnTo>
                    <a:pt x="136" y="232"/>
                  </a:lnTo>
                  <a:lnTo>
                    <a:pt x="138" y="232"/>
                  </a:lnTo>
                  <a:lnTo>
                    <a:pt x="139" y="229"/>
                  </a:lnTo>
                  <a:lnTo>
                    <a:pt x="141" y="227"/>
                  </a:lnTo>
                  <a:lnTo>
                    <a:pt x="141" y="223"/>
                  </a:lnTo>
                  <a:lnTo>
                    <a:pt x="144" y="220"/>
                  </a:lnTo>
                  <a:lnTo>
                    <a:pt x="145" y="218"/>
                  </a:lnTo>
                  <a:lnTo>
                    <a:pt x="160" y="214"/>
                  </a:lnTo>
                  <a:lnTo>
                    <a:pt x="159" y="208"/>
                  </a:lnTo>
                  <a:lnTo>
                    <a:pt x="157" y="206"/>
                  </a:lnTo>
                  <a:lnTo>
                    <a:pt x="156" y="205"/>
                  </a:lnTo>
                  <a:lnTo>
                    <a:pt x="151" y="190"/>
                  </a:lnTo>
                  <a:lnTo>
                    <a:pt x="151" y="185"/>
                  </a:lnTo>
                  <a:lnTo>
                    <a:pt x="145" y="187"/>
                  </a:lnTo>
                  <a:lnTo>
                    <a:pt x="144" y="187"/>
                  </a:lnTo>
                  <a:lnTo>
                    <a:pt x="144" y="181"/>
                  </a:lnTo>
                  <a:lnTo>
                    <a:pt x="147" y="175"/>
                  </a:lnTo>
                  <a:lnTo>
                    <a:pt x="147" y="167"/>
                  </a:lnTo>
                  <a:lnTo>
                    <a:pt x="148" y="166"/>
                  </a:lnTo>
                  <a:lnTo>
                    <a:pt x="151" y="164"/>
                  </a:lnTo>
                  <a:lnTo>
                    <a:pt x="151" y="163"/>
                  </a:lnTo>
                  <a:lnTo>
                    <a:pt x="151" y="155"/>
                  </a:lnTo>
                  <a:lnTo>
                    <a:pt x="160" y="142"/>
                  </a:lnTo>
                  <a:lnTo>
                    <a:pt x="161" y="136"/>
                  </a:lnTo>
                  <a:lnTo>
                    <a:pt x="161" y="134"/>
                  </a:lnTo>
                  <a:lnTo>
                    <a:pt x="179" y="134"/>
                  </a:lnTo>
                  <a:lnTo>
                    <a:pt x="179" y="68"/>
                  </a:lnTo>
                  <a:lnTo>
                    <a:pt x="176" y="68"/>
                  </a:lnTo>
                  <a:lnTo>
                    <a:pt x="45" y="0"/>
                  </a:lnTo>
                  <a:lnTo>
                    <a:pt x="28" y="6"/>
                  </a:lnTo>
                  <a:lnTo>
                    <a:pt x="28" y="31"/>
                  </a:lnTo>
                  <a:close/>
                </a:path>
              </a:pathLst>
            </a:custGeom>
            <a:grpFill/>
            <a:ln w="1905">
              <a:noFill/>
              <a:round/>
              <a:headEnd/>
              <a:tailEnd/>
            </a:ln>
          </p:spPr>
          <p:txBody>
            <a:bodyPr/>
            <a:lstStyle/>
            <a:p>
              <a:endParaRPr lang="en-GB">
                <a:solidFill>
                  <a:srgbClr val="000000"/>
                </a:solidFill>
                <a:latin typeface="Arial"/>
              </a:endParaRPr>
            </a:p>
          </p:txBody>
        </p:sp>
        <p:sp>
          <p:nvSpPr>
            <p:cNvPr id="482" name="Freeform 478"/>
            <p:cNvSpPr>
              <a:spLocks/>
            </p:cNvSpPr>
            <p:nvPr/>
          </p:nvSpPr>
          <p:spPr bwMode="auto">
            <a:xfrm>
              <a:off x="1269" y="2473"/>
              <a:ext cx="72" cy="72"/>
            </a:xfrm>
            <a:custGeom>
              <a:avLst/>
              <a:gdLst>
                <a:gd name="T0" fmla="*/ 72 w 72"/>
                <a:gd name="T1" fmla="*/ 0 h 72"/>
                <a:gd name="T2" fmla="*/ 68 w 72"/>
                <a:gd name="T3" fmla="*/ 0 h 72"/>
                <a:gd name="T4" fmla="*/ 65 w 72"/>
                <a:gd name="T5" fmla="*/ 1 h 72"/>
                <a:gd name="T6" fmla="*/ 63 w 72"/>
                <a:gd name="T7" fmla="*/ 3 h 72"/>
                <a:gd name="T8" fmla="*/ 60 w 72"/>
                <a:gd name="T9" fmla="*/ 4 h 72"/>
                <a:gd name="T10" fmla="*/ 57 w 72"/>
                <a:gd name="T11" fmla="*/ 4 h 72"/>
                <a:gd name="T12" fmla="*/ 56 w 72"/>
                <a:gd name="T13" fmla="*/ 6 h 72"/>
                <a:gd name="T14" fmla="*/ 50 w 72"/>
                <a:gd name="T15" fmla="*/ 6 h 72"/>
                <a:gd name="T16" fmla="*/ 50 w 72"/>
                <a:gd name="T17" fmla="*/ 4 h 72"/>
                <a:gd name="T18" fmla="*/ 48 w 72"/>
                <a:gd name="T19" fmla="*/ 3 h 72"/>
                <a:gd name="T20" fmla="*/ 47 w 72"/>
                <a:gd name="T21" fmla="*/ 3 h 72"/>
                <a:gd name="T22" fmla="*/ 45 w 72"/>
                <a:gd name="T23" fmla="*/ 4 h 72"/>
                <a:gd name="T24" fmla="*/ 44 w 72"/>
                <a:gd name="T25" fmla="*/ 4 h 72"/>
                <a:gd name="T26" fmla="*/ 42 w 72"/>
                <a:gd name="T27" fmla="*/ 6 h 72"/>
                <a:gd name="T28" fmla="*/ 42 w 72"/>
                <a:gd name="T29" fmla="*/ 10 h 72"/>
                <a:gd name="T30" fmla="*/ 41 w 72"/>
                <a:gd name="T31" fmla="*/ 12 h 72"/>
                <a:gd name="T32" fmla="*/ 38 w 72"/>
                <a:gd name="T33" fmla="*/ 12 h 72"/>
                <a:gd name="T34" fmla="*/ 36 w 72"/>
                <a:gd name="T35" fmla="*/ 13 h 72"/>
                <a:gd name="T36" fmla="*/ 36 w 72"/>
                <a:gd name="T37" fmla="*/ 15 h 72"/>
                <a:gd name="T38" fmla="*/ 35 w 72"/>
                <a:gd name="T39" fmla="*/ 15 h 72"/>
                <a:gd name="T40" fmla="*/ 33 w 72"/>
                <a:gd name="T41" fmla="*/ 16 h 72"/>
                <a:gd name="T42" fmla="*/ 32 w 72"/>
                <a:gd name="T43" fmla="*/ 18 h 72"/>
                <a:gd name="T44" fmla="*/ 30 w 72"/>
                <a:gd name="T45" fmla="*/ 18 h 72"/>
                <a:gd name="T46" fmla="*/ 29 w 72"/>
                <a:gd name="T47" fmla="*/ 18 h 72"/>
                <a:gd name="T48" fmla="*/ 26 w 72"/>
                <a:gd name="T49" fmla="*/ 16 h 72"/>
                <a:gd name="T50" fmla="*/ 24 w 72"/>
                <a:gd name="T51" fmla="*/ 16 h 72"/>
                <a:gd name="T52" fmla="*/ 21 w 72"/>
                <a:gd name="T53" fmla="*/ 21 h 72"/>
                <a:gd name="T54" fmla="*/ 14 w 72"/>
                <a:gd name="T55" fmla="*/ 21 h 72"/>
                <a:gd name="T56" fmla="*/ 14 w 72"/>
                <a:gd name="T57" fmla="*/ 24 h 72"/>
                <a:gd name="T58" fmla="*/ 14 w 72"/>
                <a:gd name="T59" fmla="*/ 28 h 72"/>
                <a:gd name="T60" fmla="*/ 12 w 72"/>
                <a:gd name="T61" fmla="*/ 28 h 72"/>
                <a:gd name="T62" fmla="*/ 11 w 72"/>
                <a:gd name="T63" fmla="*/ 30 h 72"/>
                <a:gd name="T64" fmla="*/ 11 w 72"/>
                <a:gd name="T65" fmla="*/ 33 h 72"/>
                <a:gd name="T66" fmla="*/ 9 w 72"/>
                <a:gd name="T67" fmla="*/ 33 h 72"/>
                <a:gd name="T68" fmla="*/ 0 w 72"/>
                <a:gd name="T69" fmla="*/ 33 h 72"/>
                <a:gd name="T70" fmla="*/ 0 w 72"/>
                <a:gd name="T71" fmla="*/ 36 h 72"/>
                <a:gd name="T72" fmla="*/ 29 w 72"/>
                <a:gd name="T73" fmla="*/ 64 h 72"/>
                <a:gd name="T74" fmla="*/ 30 w 72"/>
                <a:gd name="T75" fmla="*/ 66 h 72"/>
                <a:gd name="T76" fmla="*/ 30 w 72"/>
                <a:gd name="T77" fmla="*/ 67 h 72"/>
                <a:gd name="T78" fmla="*/ 33 w 72"/>
                <a:gd name="T79" fmla="*/ 64 h 72"/>
                <a:gd name="T80" fmla="*/ 44 w 72"/>
                <a:gd name="T81" fmla="*/ 69 h 72"/>
                <a:gd name="T82" fmla="*/ 51 w 72"/>
                <a:gd name="T83" fmla="*/ 67 h 72"/>
                <a:gd name="T84" fmla="*/ 57 w 72"/>
                <a:gd name="T85" fmla="*/ 72 h 72"/>
                <a:gd name="T86" fmla="*/ 66 w 72"/>
                <a:gd name="T87" fmla="*/ 70 h 72"/>
                <a:gd name="T88" fmla="*/ 65 w 72"/>
                <a:gd name="T89" fmla="*/ 67 h 72"/>
                <a:gd name="T90" fmla="*/ 63 w 72"/>
                <a:gd name="T91" fmla="*/ 64 h 72"/>
                <a:gd name="T92" fmla="*/ 63 w 72"/>
                <a:gd name="T93" fmla="*/ 60 h 72"/>
                <a:gd name="T94" fmla="*/ 65 w 72"/>
                <a:gd name="T95" fmla="*/ 57 h 72"/>
                <a:gd name="T96" fmla="*/ 72 w 72"/>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2"/>
                <a:gd name="T148" fmla="*/ 0 h 72"/>
                <a:gd name="T149" fmla="*/ 72 w 72"/>
                <a:gd name="T150" fmla="*/ 72 h 7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2" h="72">
                  <a:moveTo>
                    <a:pt x="72" y="0"/>
                  </a:moveTo>
                  <a:lnTo>
                    <a:pt x="68" y="0"/>
                  </a:lnTo>
                  <a:lnTo>
                    <a:pt x="65" y="1"/>
                  </a:lnTo>
                  <a:lnTo>
                    <a:pt x="63" y="3"/>
                  </a:lnTo>
                  <a:lnTo>
                    <a:pt x="60" y="4"/>
                  </a:lnTo>
                  <a:lnTo>
                    <a:pt x="57" y="4"/>
                  </a:lnTo>
                  <a:lnTo>
                    <a:pt x="56" y="6"/>
                  </a:lnTo>
                  <a:lnTo>
                    <a:pt x="50" y="6"/>
                  </a:lnTo>
                  <a:lnTo>
                    <a:pt x="50" y="4"/>
                  </a:lnTo>
                  <a:lnTo>
                    <a:pt x="48" y="3"/>
                  </a:lnTo>
                  <a:lnTo>
                    <a:pt x="47" y="3"/>
                  </a:lnTo>
                  <a:lnTo>
                    <a:pt x="45" y="4"/>
                  </a:lnTo>
                  <a:lnTo>
                    <a:pt x="44" y="4"/>
                  </a:lnTo>
                  <a:lnTo>
                    <a:pt x="42" y="6"/>
                  </a:lnTo>
                  <a:lnTo>
                    <a:pt x="42" y="10"/>
                  </a:lnTo>
                  <a:lnTo>
                    <a:pt x="41" y="12"/>
                  </a:lnTo>
                  <a:lnTo>
                    <a:pt x="38" y="12"/>
                  </a:lnTo>
                  <a:lnTo>
                    <a:pt x="36" y="13"/>
                  </a:lnTo>
                  <a:lnTo>
                    <a:pt x="36" y="15"/>
                  </a:lnTo>
                  <a:lnTo>
                    <a:pt x="35" y="15"/>
                  </a:lnTo>
                  <a:lnTo>
                    <a:pt x="33" y="16"/>
                  </a:lnTo>
                  <a:lnTo>
                    <a:pt x="32" y="18"/>
                  </a:lnTo>
                  <a:lnTo>
                    <a:pt x="30" y="18"/>
                  </a:lnTo>
                  <a:lnTo>
                    <a:pt x="29" y="18"/>
                  </a:lnTo>
                  <a:lnTo>
                    <a:pt x="26" y="16"/>
                  </a:lnTo>
                  <a:lnTo>
                    <a:pt x="24" y="16"/>
                  </a:lnTo>
                  <a:lnTo>
                    <a:pt x="21" y="21"/>
                  </a:lnTo>
                  <a:lnTo>
                    <a:pt x="14" y="21"/>
                  </a:lnTo>
                  <a:lnTo>
                    <a:pt x="14" y="24"/>
                  </a:lnTo>
                  <a:lnTo>
                    <a:pt x="14" y="28"/>
                  </a:lnTo>
                  <a:lnTo>
                    <a:pt x="12" y="28"/>
                  </a:lnTo>
                  <a:lnTo>
                    <a:pt x="11" y="30"/>
                  </a:lnTo>
                  <a:lnTo>
                    <a:pt x="11" y="33"/>
                  </a:lnTo>
                  <a:lnTo>
                    <a:pt x="9" y="33"/>
                  </a:lnTo>
                  <a:lnTo>
                    <a:pt x="0" y="33"/>
                  </a:lnTo>
                  <a:lnTo>
                    <a:pt x="0" y="36"/>
                  </a:lnTo>
                  <a:lnTo>
                    <a:pt x="29" y="64"/>
                  </a:lnTo>
                  <a:lnTo>
                    <a:pt x="30" y="66"/>
                  </a:lnTo>
                  <a:lnTo>
                    <a:pt x="30" y="67"/>
                  </a:lnTo>
                  <a:lnTo>
                    <a:pt x="33" y="64"/>
                  </a:lnTo>
                  <a:lnTo>
                    <a:pt x="44" y="69"/>
                  </a:lnTo>
                  <a:lnTo>
                    <a:pt x="51" y="67"/>
                  </a:lnTo>
                  <a:lnTo>
                    <a:pt x="57" y="72"/>
                  </a:lnTo>
                  <a:lnTo>
                    <a:pt x="66" y="70"/>
                  </a:lnTo>
                  <a:lnTo>
                    <a:pt x="65" y="67"/>
                  </a:lnTo>
                  <a:lnTo>
                    <a:pt x="63" y="64"/>
                  </a:lnTo>
                  <a:lnTo>
                    <a:pt x="63" y="60"/>
                  </a:lnTo>
                  <a:lnTo>
                    <a:pt x="65" y="57"/>
                  </a:lnTo>
                  <a:lnTo>
                    <a:pt x="72" y="0"/>
                  </a:lnTo>
                  <a:close/>
                </a:path>
              </a:pathLst>
            </a:custGeom>
            <a:grpFill/>
            <a:ln w="1905">
              <a:noFill/>
              <a:round/>
              <a:headEnd/>
              <a:tailEnd/>
            </a:ln>
          </p:spPr>
          <p:txBody>
            <a:bodyPr/>
            <a:lstStyle/>
            <a:p>
              <a:endParaRPr lang="en-GB">
                <a:solidFill>
                  <a:srgbClr val="000000"/>
                </a:solidFill>
                <a:latin typeface="Arial"/>
              </a:endParaRPr>
            </a:p>
          </p:txBody>
        </p:sp>
        <p:sp>
          <p:nvSpPr>
            <p:cNvPr id="483" name="Freeform 479"/>
            <p:cNvSpPr>
              <a:spLocks/>
            </p:cNvSpPr>
            <p:nvPr/>
          </p:nvSpPr>
          <p:spPr bwMode="auto">
            <a:xfrm>
              <a:off x="1346" y="2564"/>
              <a:ext cx="97" cy="41"/>
            </a:xfrm>
            <a:custGeom>
              <a:avLst/>
              <a:gdLst>
                <a:gd name="T0" fmla="*/ 6 w 97"/>
                <a:gd name="T1" fmla="*/ 0 h 41"/>
                <a:gd name="T2" fmla="*/ 1 w 97"/>
                <a:gd name="T3" fmla="*/ 3 h 41"/>
                <a:gd name="T4" fmla="*/ 4 w 97"/>
                <a:gd name="T5" fmla="*/ 9 h 41"/>
                <a:gd name="T6" fmla="*/ 3 w 97"/>
                <a:gd name="T7" fmla="*/ 12 h 41"/>
                <a:gd name="T8" fmla="*/ 3 w 97"/>
                <a:gd name="T9" fmla="*/ 17 h 41"/>
                <a:gd name="T10" fmla="*/ 1 w 97"/>
                <a:gd name="T11" fmla="*/ 26 h 41"/>
                <a:gd name="T12" fmla="*/ 3 w 97"/>
                <a:gd name="T13" fmla="*/ 23 h 41"/>
                <a:gd name="T14" fmla="*/ 12 w 97"/>
                <a:gd name="T15" fmla="*/ 23 h 41"/>
                <a:gd name="T16" fmla="*/ 21 w 97"/>
                <a:gd name="T17" fmla="*/ 26 h 41"/>
                <a:gd name="T18" fmla="*/ 30 w 97"/>
                <a:gd name="T19" fmla="*/ 35 h 41"/>
                <a:gd name="T20" fmla="*/ 33 w 97"/>
                <a:gd name="T21" fmla="*/ 32 h 41"/>
                <a:gd name="T22" fmla="*/ 42 w 97"/>
                <a:gd name="T23" fmla="*/ 41 h 41"/>
                <a:gd name="T24" fmla="*/ 48 w 97"/>
                <a:gd name="T25" fmla="*/ 35 h 41"/>
                <a:gd name="T26" fmla="*/ 42 w 97"/>
                <a:gd name="T27" fmla="*/ 27 h 41"/>
                <a:gd name="T28" fmla="*/ 48 w 97"/>
                <a:gd name="T29" fmla="*/ 23 h 41"/>
                <a:gd name="T30" fmla="*/ 54 w 97"/>
                <a:gd name="T31" fmla="*/ 18 h 41"/>
                <a:gd name="T32" fmla="*/ 61 w 97"/>
                <a:gd name="T33" fmla="*/ 11 h 41"/>
                <a:gd name="T34" fmla="*/ 73 w 97"/>
                <a:gd name="T35" fmla="*/ 17 h 41"/>
                <a:gd name="T36" fmla="*/ 79 w 97"/>
                <a:gd name="T37" fmla="*/ 20 h 41"/>
                <a:gd name="T38" fmla="*/ 84 w 97"/>
                <a:gd name="T39" fmla="*/ 21 h 41"/>
                <a:gd name="T40" fmla="*/ 79 w 97"/>
                <a:gd name="T41" fmla="*/ 24 h 41"/>
                <a:gd name="T42" fmla="*/ 79 w 97"/>
                <a:gd name="T43" fmla="*/ 32 h 41"/>
                <a:gd name="T44" fmla="*/ 85 w 97"/>
                <a:gd name="T45" fmla="*/ 39 h 41"/>
                <a:gd name="T46" fmla="*/ 87 w 97"/>
                <a:gd name="T47" fmla="*/ 38 h 41"/>
                <a:gd name="T48" fmla="*/ 88 w 97"/>
                <a:gd name="T49" fmla="*/ 33 h 41"/>
                <a:gd name="T50" fmla="*/ 91 w 97"/>
                <a:gd name="T51" fmla="*/ 35 h 41"/>
                <a:gd name="T52" fmla="*/ 97 w 97"/>
                <a:gd name="T53" fmla="*/ 27 h 41"/>
                <a:gd name="T54" fmla="*/ 95 w 97"/>
                <a:gd name="T55" fmla="*/ 24 h 41"/>
                <a:gd name="T56" fmla="*/ 93 w 97"/>
                <a:gd name="T57" fmla="*/ 21 h 41"/>
                <a:gd name="T58" fmla="*/ 94 w 97"/>
                <a:gd name="T59" fmla="*/ 17 h 41"/>
                <a:gd name="T60" fmla="*/ 67 w 97"/>
                <a:gd name="T61" fmla="*/ 2 h 41"/>
                <a:gd name="T62" fmla="*/ 57 w 97"/>
                <a:gd name="T63" fmla="*/ 0 h 41"/>
                <a:gd name="T64" fmla="*/ 54 w 97"/>
                <a:gd name="T65" fmla="*/ 9 h 41"/>
                <a:gd name="T66" fmla="*/ 51 w 97"/>
                <a:gd name="T67" fmla="*/ 6 h 41"/>
                <a:gd name="T68" fmla="*/ 48 w 97"/>
                <a:gd name="T69" fmla="*/ 6 h 41"/>
                <a:gd name="T70" fmla="*/ 36 w 97"/>
                <a:gd name="T71" fmla="*/ 11 h 41"/>
                <a:gd name="T72" fmla="*/ 33 w 97"/>
                <a:gd name="T73" fmla="*/ 14 h 41"/>
                <a:gd name="T74" fmla="*/ 22 w 97"/>
                <a:gd name="T75" fmla="*/ 11 h 41"/>
                <a:gd name="T76" fmla="*/ 13 w 97"/>
                <a:gd name="T77" fmla="*/ 9 h 41"/>
                <a:gd name="T78" fmla="*/ 12 w 97"/>
                <a:gd name="T79" fmla="*/ 6 h 41"/>
                <a:gd name="T80" fmla="*/ 10 w 97"/>
                <a:gd name="T81" fmla="*/ 3 h 41"/>
                <a:gd name="T82" fmla="*/ 7 w 97"/>
                <a:gd name="T83" fmla="*/ 0 h 4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7"/>
                <a:gd name="T127" fmla="*/ 0 h 41"/>
                <a:gd name="T128" fmla="*/ 97 w 97"/>
                <a:gd name="T129" fmla="*/ 41 h 4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7" h="41">
                  <a:moveTo>
                    <a:pt x="7" y="0"/>
                  </a:moveTo>
                  <a:lnTo>
                    <a:pt x="6" y="0"/>
                  </a:lnTo>
                  <a:lnTo>
                    <a:pt x="4" y="0"/>
                  </a:lnTo>
                  <a:lnTo>
                    <a:pt x="1" y="3"/>
                  </a:lnTo>
                  <a:lnTo>
                    <a:pt x="1" y="8"/>
                  </a:lnTo>
                  <a:lnTo>
                    <a:pt x="4" y="9"/>
                  </a:lnTo>
                  <a:lnTo>
                    <a:pt x="4" y="11"/>
                  </a:lnTo>
                  <a:lnTo>
                    <a:pt x="3" y="12"/>
                  </a:lnTo>
                  <a:lnTo>
                    <a:pt x="3" y="14"/>
                  </a:lnTo>
                  <a:lnTo>
                    <a:pt x="3" y="17"/>
                  </a:lnTo>
                  <a:lnTo>
                    <a:pt x="0" y="21"/>
                  </a:lnTo>
                  <a:lnTo>
                    <a:pt x="1" y="26"/>
                  </a:lnTo>
                  <a:lnTo>
                    <a:pt x="3" y="26"/>
                  </a:lnTo>
                  <a:lnTo>
                    <a:pt x="3" y="23"/>
                  </a:lnTo>
                  <a:lnTo>
                    <a:pt x="4" y="23"/>
                  </a:lnTo>
                  <a:lnTo>
                    <a:pt x="12" y="23"/>
                  </a:lnTo>
                  <a:lnTo>
                    <a:pt x="18" y="24"/>
                  </a:lnTo>
                  <a:lnTo>
                    <a:pt x="21" y="26"/>
                  </a:lnTo>
                  <a:lnTo>
                    <a:pt x="28" y="35"/>
                  </a:lnTo>
                  <a:lnTo>
                    <a:pt x="30" y="35"/>
                  </a:lnTo>
                  <a:lnTo>
                    <a:pt x="31" y="33"/>
                  </a:lnTo>
                  <a:lnTo>
                    <a:pt x="33" y="32"/>
                  </a:lnTo>
                  <a:lnTo>
                    <a:pt x="36" y="41"/>
                  </a:lnTo>
                  <a:lnTo>
                    <a:pt x="42" y="41"/>
                  </a:lnTo>
                  <a:lnTo>
                    <a:pt x="49" y="36"/>
                  </a:lnTo>
                  <a:lnTo>
                    <a:pt x="48" y="35"/>
                  </a:lnTo>
                  <a:lnTo>
                    <a:pt x="42" y="29"/>
                  </a:lnTo>
                  <a:lnTo>
                    <a:pt x="42" y="27"/>
                  </a:lnTo>
                  <a:lnTo>
                    <a:pt x="43" y="26"/>
                  </a:lnTo>
                  <a:lnTo>
                    <a:pt x="48" y="23"/>
                  </a:lnTo>
                  <a:lnTo>
                    <a:pt x="49" y="23"/>
                  </a:lnTo>
                  <a:lnTo>
                    <a:pt x="54" y="18"/>
                  </a:lnTo>
                  <a:lnTo>
                    <a:pt x="58" y="12"/>
                  </a:lnTo>
                  <a:lnTo>
                    <a:pt x="61" y="11"/>
                  </a:lnTo>
                  <a:lnTo>
                    <a:pt x="64" y="11"/>
                  </a:lnTo>
                  <a:lnTo>
                    <a:pt x="73" y="17"/>
                  </a:lnTo>
                  <a:lnTo>
                    <a:pt x="76" y="21"/>
                  </a:lnTo>
                  <a:lnTo>
                    <a:pt x="79" y="20"/>
                  </a:lnTo>
                  <a:lnTo>
                    <a:pt x="82" y="20"/>
                  </a:lnTo>
                  <a:lnTo>
                    <a:pt x="84" y="21"/>
                  </a:lnTo>
                  <a:lnTo>
                    <a:pt x="82" y="23"/>
                  </a:lnTo>
                  <a:lnTo>
                    <a:pt x="79" y="24"/>
                  </a:lnTo>
                  <a:lnTo>
                    <a:pt x="78" y="29"/>
                  </a:lnTo>
                  <a:lnTo>
                    <a:pt x="79" y="32"/>
                  </a:lnTo>
                  <a:lnTo>
                    <a:pt x="84" y="38"/>
                  </a:lnTo>
                  <a:lnTo>
                    <a:pt x="85" y="39"/>
                  </a:lnTo>
                  <a:lnTo>
                    <a:pt x="87" y="39"/>
                  </a:lnTo>
                  <a:lnTo>
                    <a:pt x="87" y="38"/>
                  </a:lnTo>
                  <a:lnTo>
                    <a:pt x="88" y="36"/>
                  </a:lnTo>
                  <a:lnTo>
                    <a:pt x="88" y="33"/>
                  </a:lnTo>
                  <a:lnTo>
                    <a:pt x="90" y="33"/>
                  </a:lnTo>
                  <a:lnTo>
                    <a:pt x="91" y="35"/>
                  </a:lnTo>
                  <a:lnTo>
                    <a:pt x="97" y="29"/>
                  </a:lnTo>
                  <a:lnTo>
                    <a:pt x="97" y="27"/>
                  </a:lnTo>
                  <a:lnTo>
                    <a:pt x="95" y="26"/>
                  </a:lnTo>
                  <a:lnTo>
                    <a:pt x="95" y="24"/>
                  </a:lnTo>
                  <a:lnTo>
                    <a:pt x="94" y="21"/>
                  </a:lnTo>
                  <a:lnTo>
                    <a:pt x="93" y="21"/>
                  </a:lnTo>
                  <a:lnTo>
                    <a:pt x="93" y="18"/>
                  </a:lnTo>
                  <a:lnTo>
                    <a:pt x="94" y="17"/>
                  </a:lnTo>
                  <a:lnTo>
                    <a:pt x="82" y="6"/>
                  </a:lnTo>
                  <a:lnTo>
                    <a:pt x="67" y="2"/>
                  </a:lnTo>
                  <a:lnTo>
                    <a:pt x="64" y="0"/>
                  </a:lnTo>
                  <a:lnTo>
                    <a:pt x="57" y="0"/>
                  </a:lnTo>
                  <a:lnTo>
                    <a:pt x="54" y="3"/>
                  </a:lnTo>
                  <a:lnTo>
                    <a:pt x="54" y="9"/>
                  </a:lnTo>
                  <a:lnTo>
                    <a:pt x="51" y="9"/>
                  </a:lnTo>
                  <a:lnTo>
                    <a:pt x="51" y="6"/>
                  </a:lnTo>
                  <a:lnTo>
                    <a:pt x="49" y="6"/>
                  </a:lnTo>
                  <a:lnTo>
                    <a:pt x="48" y="6"/>
                  </a:lnTo>
                  <a:lnTo>
                    <a:pt x="42" y="9"/>
                  </a:lnTo>
                  <a:lnTo>
                    <a:pt x="36" y="11"/>
                  </a:lnTo>
                  <a:lnTo>
                    <a:pt x="34" y="14"/>
                  </a:lnTo>
                  <a:lnTo>
                    <a:pt x="33" y="14"/>
                  </a:lnTo>
                  <a:lnTo>
                    <a:pt x="28" y="14"/>
                  </a:lnTo>
                  <a:lnTo>
                    <a:pt x="22" y="11"/>
                  </a:lnTo>
                  <a:lnTo>
                    <a:pt x="15" y="11"/>
                  </a:lnTo>
                  <a:lnTo>
                    <a:pt x="13" y="9"/>
                  </a:lnTo>
                  <a:lnTo>
                    <a:pt x="13" y="8"/>
                  </a:lnTo>
                  <a:lnTo>
                    <a:pt x="12" y="6"/>
                  </a:lnTo>
                  <a:lnTo>
                    <a:pt x="12" y="3"/>
                  </a:lnTo>
                  <a:lnTo>
                    <a:pt x="10" y="3"/>
                  </a:lnTo>
                  <a:lnTo>
                    <a:pt x="7" y="2"/>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484" name="Freeform 480"/>
            <p:cNvSpPr>
              <a:spLocks/>
            </p:cNvSpPr>
            <p:nvPr/>
          </p:nvSpPr>
          <p:spPr bwMode="auto">
            <a:xfrm>
              <a:off x="1192" y="2422"/>
              <a:ext cx="64" cy="72"/>
            </a:xfrm>
            <a:custGeom>
              <a:avLst/>
              <a:gdLst>
                <a:gd name="T0" fmla="*/ 50 w 64"/>
                <a:gd name="T1" fmla="*/ 0 h 72"/>
                <a:gd name="T2" fmla="*/ 22 w 64"/>
                <a:gd name="T3" fmla="*/ 0 h 72"/>
                <a:gd name="T4" fmla="*/ 20 w 64"/>
                <a:gd name="T5" fmla="*/ 9 h 72"/>
                <a:gd name="T6" fmla="*/ 11 w 64"/>
                <a:gd name="T7" fmla="*/ 9 h 72"/>
                <a:gd name="T8" fmla="*/ 23 w 64"/>
                <a:gd name="T9" fmla="*/ 19 h 72"/>
                <a:gd name="T10" fmla="*/ 25 w 64"/>
                <a:gd name="T11" fmla="*/ 22 h 72"/>
                <a:gd name="T12" fmla="*/ 28 w 64"/>
                <a:gd name="T13" fmla="*/ 24 h 72"/>
                <a:gd name="T14" fmla="*/ 28 w 64"/>
                <a:gd name="T15" fmla="*/ 25 h 72"/>
                <a:gd name="T16" fmla="*/ 28 w 64"/>
                <a:gd name="T17" fmla="*/ 30 h 72"/>
                <a:gd name="T18" fmla="*/ 28 w 64"/>
                <a:gd name="T19" fmla="*/ 31 h 72"/>
                <a:gd name="T20" fmla="*/ 11 w 64"/>
                <a:gd name="T21" fmla="*/ 31 h 72"/>
                <a:gd name="T22" fmla="*/ 4 w 64"/>
                <a:gd name="T23" fmla="*/ 43 h 72"/>
                <a:gd name="T24" fmla="*/ 1 w 64"/>
                <a:gd name="T25" fmla="*/ 48 h 72"/>
                <a:gd name="T26" fmla="*/ 1 w 64"/>
                <a:gd name="T27" fmla="*/ 51 h 72"/>
                <a:gd name="T28" fmla="*/ 1 w 64"/>
                <a:gd name="T29" fmla="*/ 52 h 72"/>
                <a:gd name="T30" fmla="*/ 0 w 64"/>
                <a:gd name="T31" fmla="*/ 57 h 72"/>
                <a:gd name="T32" fmla="*/ 0 w 64"/>
                <a:gd name="T33" fmla="*/ 58 h 72"/>
                <a:gd name="T34" fmla="*/ 1 w 64"/>
                <a:gd name="T35" fmla="*/ 60 h 72"/>
                <a:gd name="T36" fmla="*/ 3 w 64"/>
                <a:gd name="T37" fmla="*/ 60 h 72"/>
                <a:gd name="T38" fmla="*/ 4 w 64"/>
                <a:gd name="T39" fmla="*/ 61 h 72"/>
                <a:gd name="T40" fmla="*/ 4 w 64"/>
                <a:gd name="T41" fmla="*/ 63 h 72"/>
                <a:gd name="T42" fmla="*/ 13 w 64"/>
                <a:gd name="T43" fmla="*/ 69 h 72"/>
                <a:gd name="T44" fmla="*/ 34 w 64"/>
                <a:gd name="T45" fmla="*/ 70 h 72"/>
                <a:gd name="T46" fmla="*/ 35 w 64"/>
                <a:gd name="T47" fmla="*/ 72 h 72"/>
                <a:gd name="T48" fmla="*/ 38 w 64"/>
                <a:gd name="T49" fmla="*/ 69 h 72"/>
                <a:gd name="T50" fmla="*/ 40 w 64"/>
                <a:gd name="T51" fmla="*/ 67 h 72"/>
                <a:gd name="T52" fmla="*/ 41 w 64"/>
                <a:gd name="T53" fmla="*/ 66 h 72"/>
                <a:gd name="T54" fmla="*/ 43 w 64"/>
                <a:gd name="T55" fmla="*/ 64 h 72"/>
                <a:gd name="T56" fmla="*/ 44 w 64"/>
                <a:gd name="T57" fmla="*/ 63 h 72"/>
                <a:gd name="T58" fmla="*/ 44 w 64"/>
                <a:gd name="T59" fmla="*/ 61 h 72"/>
                <a:gd name="T60" fmla="*/ 46 w 64"/>
                <a:gd name="T61" fmla="*/ 60 h 72"/>
                <a:gd name="T62" fmla="*/ 47 w 64"/>
                <a:gd name="T63" fmla="*/ 60 h 72"/>
                <a:gd name="T64" fmla="*/ 47 w 64"/>
                <a:gd name="T65" fmla="*/ 58 h 72"/>
                <a:gd name="T66" fmla="*/ 50 w 64"/>
                <a:gd name="T67" fmla="*/ 57 h 72"/>
                <a:gd name="T68" fmla="*/ 50 w 64"/>
                <a:gd name="T69" fmla="*/ 55 h 72"/>
                <a:gd name="T70" fmla="*/ 49 w 64"/>
                <a:gd name="T71" fmla="*/ 54 h 72"/>
                <a:gd name="T72" fmla="*/ 49 w 64"/>
                <a:gd name="T73" fmla="*/ 52 h 72"/>
                <a:gd name="T74" fmla="*/ 49 w 64"/>
                <a:gd name="T75" fmla="*/ 51 h 72"/>
                <a:gd name="T76" fmla="*/ 52 w 64"/>
                <a:gd name="T77" fmla="*/ 49 h 72"/>
                <a:gd name="T78" fmla="*/ 52 w 64"/>
                <a:gd name="T79" fmla="*/ 48 h 72"/>
                <a:gd name="T80" fmla="*/ 53 w 64"/>
                <a:gd name="T81" fmla="*/ 48 h 72"/>
                <a:gd name="T82" fmla="*/ 62 w 64"/>
                <a:gd name="T83" fmla="*/ 42 h 72"/>
                <a:gd name="T84" fmla="*/ 64 w 64"/>
                <a:gd name="T85" fmla="*/ 37 h 72"/>
                <a:gd name="T86" fmla="*/ 64 w 64"/>
                <a:gd name="T87" fmla="*/ 36 h 72"/>
                <a:gd name="T88" fmla="*/ 61 w 64"/>
                <a:gd name="T89" fmla="*/ 36 h 72"/>
                <a:gd name="T90" fmla="*/ 59 w 64"/>
                <a:gd name="T91" fmla="*/ 37 h 72"/>
                <a:gd name="T92" fmla="*/ 58 w 64"/>
                <a:gd name="T93" fmla="*/ 37 h 72"/>
                <a:gd name="T94" fmla="*/ 56 w 64"/>
                <a:gd name="T95" fmla="*/ 36 h 72"/>
                <a:gd name="T96" fmla="*/ 55 w 64"/>
                <a:gd name="T97" fmla="*/ 34 h 72"/>
                <a:gd name="T98" fmla="*/ 52 w 64"/>
                <a:gd name="T99" fmla="*/ 34 h 72"/>
                <a:gd name="T100" fmla="*/ 49 w 64"/>
                <a:gd name="T101" fmla="*/ 33 h 72"/>
                <a:gd name="T102" fmla="*/ 50 w 64"/>
                <a:gd name="T103" fmla="*/ 0 h 7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4"/>
                <a:gd name="T157" fmla="*/ 0 h 72"/>
                <a:gd name="T158" fmla="*/ 64 w 64"/>
                <a:gd name="T159" fmla="*/ 72 h 7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4" h="72">
                  <a:moveTo>
                    <a:pt x="50" y="0"/>
                  </a:moveTo>
                  <a:lnTo>
                    <a:pt x="22" y="0"/>
                  </a:lnTo>
                  <a:lnTo>
                    <a:pt x="20" y="9"/>
                  </a:lnTo>
                  <a:lnTo>
                    <a:pt x="11" y="9"/>
                  </a:lnTo>
                  <a:lnTo>
                    <a:pt x="23" y="19"/>
                  </a:lnTo>
                  <a:lnTo>
                    <a:pt x="25" y="22"/>
                  </a:lnTo>
                  <a:lnTo>
                    <a:pt x="28" y="24"/>
                  </a:lnTo>
                  <a:lnTo>
                    <a:pt x="28" y="25"/>
                  </a:lnTo>
                  <a:lnTo>
                    <a:pt x="28" y="30"/>
                  </a:lnTo>
                  <a:lnTo>
                    <a:pt x="28" y="31"/>
                  </a:lnTo>
                  <a:lnTo>
                    <a:pt x="11" y="31"/>
                  </a:lnTo>
                  <a:lnTo>
                    <a:pt x="4" y="43"/>
                  </a:lnTo>
                  <a:lnTo>
                    <a:pt x="1" y="48"/>
                  </a:lnTo>
                  <a:lnTo>
                    <a:pt x="1" y="51"/>
                  </a:lnTo>
                  <a:lnTo>
                    <a:pt x="1" y="52"/>
                  </a:lnTo>
                  <a:lnTo>
                    <a:pt x="0" y="57"/>
                  </a:lnTo>
                  <a:lnTo>
                    <a:pt x="0" y="58"/>
                  </a:lnTo>
                  <a:lnTo>
                    <a:pt x="1" y="60"/>
                  </a:lnTo>
                  <a:lnTo>
                    <a:pt x="3" y="60"/>
                  </a:lnTo>
                  <a:lnTo>
                    <a:pt x="4" y="61"/>
                  </a:lnTo>
                  <a:lnTo>
                    <a:pt x="4" y="63"/>
                  </a:lnTo>
                  <a:lnTo>
                    <a:pt x="13" y="69"/>
                  </a:lnTo>
                  <a:lnTo>
                    <a:pt x="34" y="70"/>
                  </a:lnTo>
                  <a:lnTo>
                    <a:pt x="35" y="72"/>
                  </a:lnTo>
                  <a:lnTo>
                    <a:pt x="38" y="69"/>
                  </a:lnTo>
                  <a:lnTo>
                    <a:pt x="40" y="67"/>
                  </a:lnTo>
                  <a:lnTo>
                    <a:pt x="41" y="66"/>
                  </a:lnTo>
                  <a:lnTo>
                    <a:pt x="43" y="64"/>
                  </a:lnTo>
                  <a:lnTo>
                    <a:pt x="44" y="63"/>
                  </a:lnTo>
                  <a:lnTo>
                    <a:pt x="44" y="61"/>
                  </a:lnTo>
                  <a:lnTo>
                    <a:pt x="46" y="60"/>
                  </a:lnTo>
                  <a:lnTo>
                    <a:pt x="47" y="60"/>
                  </a:lnTo>
                  <a:lnTo>
                    <a:pt x="47" y="58"/>
                  </a:lnTo>
                  <a:lnTo>
                    <a:pt x="50" y="57"/>
                  </a:lnTo>
                  <a:lnTo>
                    <a:pt x="50" y="55"/>
                  </a:lnTo>
                  <a:lnTo>
                    <a:pt x="49" y="54"/>
                  </a:lnTo>
                  <a:lnTo>
                    <a:pt x="49" y="52"/>
                  </a:lnTo>
                  <a:lnTo>
                    <a:pt x="49" y="51"/>
                  </a:lnTo>
                  <a:lnTo>
                    <a:pt x="52" y="49"/>
                  </a:lnTo>
                  <a:lnTo>
                    <a:pt x="52" y="48"/>
                  </a:lnTo>
                  <a:lnTo>
                    <a:pt x="53" y="48"/>
                  </a:lnTo>
                  <a:lnTo>
                    <a:pt x="62" y="42"/>
                  </a:lnTo>
                  <a:lnTo>
                    <a:pt x="64" y="37"/>
                  </a:lnTo>
                  <a:lnTo>
                    <a:pt x="64" y="36"/>
                  </a:lnTo>
                  <a:lnTo>
                    <a:pt x="61" y="36"/>
                  </a:lnTo>
                  <a:lnTo>
                    <a:pt x="59" y="37"/>
                  </a:lnTo>
                  <a:lnTo>
                    <a:pt x="58" y="37"/>
                  </a:lnTo>
                  <a:lnTo>
                    <a:pt x="56" y="36"/>
                  </a:lnTo>
                  <a:lnTo>
                    <a:pt x="55" y="34"/>
                  </a:lnTo>
                  <a:lnTo>
                    <a:pt x="52" y="34"/>
                  </a:lnTo>
                  <a:lnTo>
                    <a:pt x="49" y="33"/>
                  </a:lnTo>
                  <a:lnTo>
                    <a:pt x="50" y="0"/>
                  </a:lnTo>
                  <a:close/>
                </a:path>
              </a:pathLst>
            </a:custGeom>
            <a:grpFill/>
            <a:ln w="1905">
              <a:noFill/>
              <a:round/>
              <a:headEnd/>
              <a:tailEnd/>
            </a:ln>
          </p:spPr>
          <p:txBody>
            <a:bodyPr/>
            <a:lstStyle/>
            <a:p>
              <a:endParaRPr lang="en-GB">
                <a:solidFill>
                  <a:srgbClr val="000000"/>
                </a:solidFill>
                <a:latin typeface="Arial"/>
              </a:endParaRPr>
            </a:p>
          </p:txBody>
        </p:sp>
        <p:sp>
          <p:nvSpPr>
            <p:cNvPr id="485" name="Freeform 481"/>
            <p:cNvSpPr>
              <a:spLocks/>
            </p:cNvSpPr>
            <p:nvPr/>
          </p:nvSpPr>
          <p:spPr bwMode="auto">
            <a:xfrm>
              <a:off x="1533" y="2386"/>
              <a:ext cx="58" cy="40"/>
            </a:xfrm>
            <a:custGeom>
              <a:avLst/>
              <a:gdLst>
                <a:gd name="T0" fmla="*/ 1 w 58"/>
                <a:gd name="T1" fmla="*/ 1 h 40"/>
                <a:gd name="T2" fmla="*/ 3 w 58"/>
                <a:gd name="T3" fmla="*/ 0 h 40"/>
                <a:gd name="T4" fmla="*/ 18 w 58"/>
                <a:gd name="T5" fmla="*/ 1 h 40"/>
                <a:gd name="T6" fmla="*/ 27 w 58"/>
                <a:gd name="T7" fmla="*/ 4 h 40"/>
                <a:gd name="T8" fmla="*/ 31 w 58"/>
                <a:gd name="T9" fmla="*/ 4 h 40"/>
                <a:gd name="T10" fmla="*/ 33 w 58"/>
                <a:gd name="T11" fmla="*/ 6 h 40"/>
                <a:gd name="T12" fmla="*/ 34 w 58"/>
                <a:gd name="T13" fmla="*/ 9 h 40"/>
                <a:gd name="T14" fmla="*/ 34 w 58"/>
                <a:gd name="T15" fmla="*/ 10 h 40"/>
                <a:gd name="T16" fmla="*/ 43 w 58"/>
                <a:gd name="T17" fmla="*/ 10 h 40"/>
                <a:gd name="T18" fmla="*/ 43 w 58"/>
                <a:gd name="T19" fmla="*/ 12 h 40"/>
                <a:gd name="T20" fmla="*/ 45 w 58"/>
                <a:gd name="T21" fmla="*/ 12 h 40"/>
                <a:gd name="T22" fmla="*/ 42 w 58"/>
                <a:gd name="T23" fmla="*/ 13 h 40"/>
                <a:gd name="T24" fmla="*/ 39 w 58"/>
                <a:gd name="T25" fmla="*/ 13 h 40"/>
                <a:gd name="T26" fmla="*/ 39 w 58"/>
                <a:gd name="T27" fmla="*/ 15 h 40"/>
                <a:gd name="T28" fmla="*/ 42 w 58"/>
                <a:gd name="T29" fmla="*/ 16 h 40"/>
                <a:gd name="T30" fmla="*/ 51 w 58"/>
                <a:gd name="T31" fmla="*/ 16 h 40"/>
                <a:gd name="T32" fmla="*/ 55 w 58"/>
                <a:gd name="T33" fmla="*/ 21 h 40"/>
                <a:gd name="T34" fmla="*/ 58 w 58"/>
                <a:gd name="T35" fmla="*/ 22 h 40"/>
                <a:gd name="T36" fmla="*/ 58 w 58"/>
                <a:gd name="T37" fmla="*/ 25 h 40"/>
                <a:gd name="T38" fmla="*/ 57 w 58"/>
                <a:gd name="T39" fmla="*/ 28 h 40"/>
                <a:gd name="T40" fmla="*/ 54 w 58"/>
                <a:gd name="T41" fmla="*/ 30 h 40"/>
                <a:gd name="T42" fmla="*/ 52 w 58"/>
                <a:gd name="T43" fmla="*/ 30 h 40"/>
                <a:gd name="T44" fmla="*/ 51 w 58"/>
                <a:gd name="T45" fmla="*/ 28 h 40"/>
                <a:gd name="T46" fmla="*/ 46 w 58"/>
                <a:gd name="T47" fmla="*/ 27 h 40"/>
                <a:gd name="T48" fmla="*/ 31 w 58"/>
                <a:gd name="T49" fmla="*/ 27 h 40"/>
                <a:gd name="T50" fmla="*/ 30 w 58"/>
                <a:gd name="T51" fmla="*/ 28 h 40"/>
                <a:gd name="T52" fmla="*/ 28 w 58"/>
                <a:gd name="T53" fmla="*/ 30 h 40"/>
                <a:gd name="T54" fmla="*/ 22 w 58"/>
                <a:gd name="T55" fmla="*/ 31 h 40"/>
                <a:gd name="T56" fmla="*/ 19 w 58"/>
                <a:gd name="T57" fmla="*/ 28 h 40"/>
                <a:gd name="T58" fmla="*/ 18 w 58"/>
                <a:gd name="T59" fmla="*/ 27 h 40"/>
                <a:gd name="T60" fmla="*/ 15 w 58"/>
                <a:gd name="T61" fmla="*/ 28 h 40"/>
                <a:gd name="T62" fmla="*/ 9 w 58"/>
                <a:gd name="T63" fmla="*/ 36 h 40"/>
                <a:gd name="T64" fmla="*/ 9 w 58"/>
                <a:gd name="T65" fmla="*/ 37 h 40"/>
                <a:gd name="T66" fmla="*/ 6 w 58"/>
                <a:gd name="T67" fmla="*/ 40 h 40"/>
                <a:gd name="T68" fmla="*/ 4 w 58"/>
                <a:gd name="T69" fmla="*/ 40 h 40"/>
                <a:gd name="T70" fmla="*/ 4 w 58"/>
                <a:gd name="T71" fmla="*/ 39 h 40"/>
                <a:gd name="T72" fmla="*/ 3 w 58"/>
                <a:gd name="T73" fmla="*/ 37 h 40"/>
                <a:gd name="T74" fmla="*/ 3 w 58"/>
                <a:gd name="T75" fmla="*/ 34 h 40"/>
                <a:gd name="T76" fmla="*/ 1 w 58"/>
                <a:gd name="T77" fmla="*/ 33 h 40"/>
                <a:gd name="T78" fmla="*/ 3 w 58"/>
                <a:gd name="T79" fmla="*/ 28 h 40"/>
                <a:gd name="T80" fmla="*/ 1 w 58"/>
                <a:gd name="T81" fmla="*/ 27 h 40"/>
                <a:gd name="T82" fmla="*/ 0 w 58"/>
                <a:gd name="T83" fmla="*/ 25 h 40"/>
                <a:gd name="T84" fmla="*/ 0 w 58"/>
                <a:gd name="T85" fmla="*/ 24 h 40"/>
                <a:gd name="T86" fmla="*/ 0 w 58"/>
                <a:gd name="T87" fmla="*/ 22 h 40"/>
                <a:gd name="T88" fmla="*/ 3 w 58"/>
                <a:gd name="T89" fmla="*/ 21 h 40"/>
                <a:gd name="T90" fmla="*/ 3 w 58"/>
                <a:gd name="T91" fmla="*/ 16 h 40"/>
                <a:gd name="T92" fmla="*/ 4 w 58"/>
                <a:gd name="T93" fmla="*/ 15 h 40"/>
                <a:gd name="T94" fmla="*/ 4 w 58"/>
                <a:gd name="T95" fmla="*/ 13 h 40"/>
                <a:gd name="T96" fmla="*/ 3 w 58"/>
                <a:gd name="T97" fmla="*/ 12 h 40"/>
                <a:gd name="T98" fmla="*/ 3 w 58"/>
                <a:gd name="T99" fmla="*/ 7 h 40"/>
                <a:gd name="T100" fmla="*/ 3 w 58"/>
                <a:gd name="T101" fmla="*/ 4 h 40"/>
                <a:gd name="T102" fmla="*/ 1 w 58"/>
                <a:gd name="T103" fmla="*/ 3 h 40"/>
                <a:gd name="T104" fmla="*/ 1 w 58"/>
                <a:gd name="T105" fmla="*/ 1 h 4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8"/>
                <a:gd name="T160" fmla="*/ 0 h 40"/>
                <a:gd name="T161" fmla="*/ 58 w 58"/>
                <a:gd name="T162" fmla="*/ 40 h 4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8" h="40">
                  <a:moveTo>
                    <a:pt x="1" y="1"/>
                  </a:moveTo>
                  <a:lnTo>
                    <a:pt x="3" y="0"/>
                  </a:lnTo>
                  <a:lnTo>
                    <a:pt x="18" y="1"/>
                  </a:lnTo>
                  <a:lnTo>
                    <a:pt x="27" y="4"/>
                  </a:lnTo>
                  <a:lnTo>
                    <a:pt x="31" y="4"/>
                  </a:lnTo>
                  <a:lnTo>
                    <a:pt x="33" y="6"/>
                  </a:lnTo>
                  <a:lnTo>
                    <a:pt x="34" y="9"/>
                  </a:lnTo>
                  <a:lnTo>
                    <a:pt x="34" y="10"/>
                  </a:lnTo>
                  <a:lnTo>
                    <a:pt x="43" y="10"/>
                  </a:lnTo>
                  <a:lnTo>
                    <a:pt x="43" y="12"/>
                  </a:lnTo>
                  <a:lnTo>
                    <a:pt x="45" y="12"/>
                  </a:lnTo>
                  <a:lnTo>
                    <a:pt x="42" y="13"/>
                  </a:lnTo>
                  <a:lnTo>
                    <a:pt x="39" y="13"/>
                  </a:lnTo>
                  <a:lnTo>
                    <a:pt x="39" y="15"/>
                  </a:lnTo>
                  <a:lnTo>
                    <a:pt x="42" y="16"/>
                  </a:lnTo>
                  <a:lnTo>
                    <a:pt x="51" y="16"/>
                  </a:lnTo>
                  <a:lnTo>
                    <a:pt x="55" y="21"/>
                  </a:lnTo>
                  <a:lnTo>
                    <a:pt x="58" y="22"/>
                  </a:lnTo>
                  <a:lnTo>
                    <a:pt x="58" y="25"/>
                  </a:lnTo>
                  <a:lnTo>
                    <a:pt x="57" y="28"/>
                  </a:lnTo>
                  <a:lnTo>
                    <a:pt x="54" y="30"/>
                  </a:lnTo>
                  <a:lnTo>
                    <a:pt x="52" y="30"/>
                  </a:lnTo>
                  <a:lnTo>
                    <a:pt x="51" y="28"/>
                  </a:lnTo>
                  <a:lnTo>
                    <a:pt x="46" y="27"/>
                  </a:lnTo>
                  <a:lnTo>
                    <a:pt x="31" y="27"/>
                  </a:lnTo>
                  <a:lnTo>
                    <a:pt x="30" y="28"/>
                  </a:lnTo>
                  <a:lnTo>
                    <a:pt x="28" y="30"/>
                  </a:lnTo>
                  <a:lnTo>
                    <a:pt x="22" y="31"/>
                  </a:lnTo>
                  <a:lnTo>
                    <a:pt x="19" y="28"/>
                  </a:lnTo>
                  <a:lnTo>
                    <a:pt x="18" y="27"/>
                  </a:lnTo>
                  <a:lnTo>
                    <a:pt x="15" y="28"/>
                  </a:lnTo>
                  <a:lnTo>
                    <a:pt x="9" y="36"/>
                  </a:lnTo>
                  <a:lnTo>
                    <a:pt x="9" y="37"/>
                  </a:lnTo>
                  <a:lnTo>
                    <a:pt x="6" y="40"/>
                  </a:lnTo>
                  <a:lnTo>
                    <a:pt x="4" y="40"/>
                  </a:lnTo>
                  <a:lnTo>
                    <a:pt x="4" y="39"/>
                  </a:lnTo>
                  <a:lnTo>
                    <a:pt x="3" y="37"/>
                  </a:lnTo>
                  <a:lnTo>
                    <a:pt x="3" y="34"/>
                  </a:lnTo>
                  <a:lnTo>
                    <a:pt x="1" y="33"/>
                  </a:lnTo>
                  <a:lnTo>
                    <a:pt x="3" y="28"/>
                  </a:lnTo>
                  <a:lnTo>
                    <a:pt x="1" y="27"/>
                  </a:lnTo>
                  <a:lnTo>
                    <a:pt x="0" y="25"/>
                  </a:lnTo>
                  <a:lnTo>
                    <a:pt x="0" y="24"/>
                  </a:lnTo>
                  <a:lnTo>
                    <a:pt x="0" y="22"/>
                  </a:lnTo>
                  <a:lnTo>
                    <a:pt x="3" y="21"/>
                  </a:lnTo>
                  <a:lnTo>
                    <a:pt x="3" y="16"/>
                  </a:lnTo>
                  <a:lnTo>
                    <a:pt x="4" y="15"/>
                  </a:lnTo>
                  <a:lnTo>
                    <a:pt x="4" y="13"/>
                  </a:lnTo>
                  <a:lnTo>
                    <a:pt x="3" y="12"/>
                  </a:lnTo>
                  <a:lnTo>
                    <a:pt x="3" y="7"/>
                  </a:lnTo>
                  <a:lnTo>
                    <a:pt x="3" y="4"/>
                  </a:lnTo>
                  <a:lnTo>
                    <a:pt x="1" y="3"/>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486" name="Freeform 482"/>
            <p:cNvSpPr>
              <a:spLocks/>
            </p:cNvSpPr>
            <p:nvPr/>
          </p:nvSpPr>
          <p:spPr bwMode="auto">
            <a:xfrm>
              <a:off x="1507" y="2521"/>
              <a:ext cx="228" cy="193"/>
            </a:xfrm>
            <a:custGeom>
              <a:avLst/>
              <a:gdLst>
                <a:gd name="T0" fmla="*/ 26 w 228"/>
                <a:gd name="T1" fmla="*/ 12 h 193"/>
                <a:gd name="T2" fmla="*/ 30 w 228"/>
                <a:gd name="T3" fmla="*/ 22 h 193"/>
                <a:gd name="T4" fmla="*/ 24 w 228"/>
                <a:gd name="T5" fmla="*/ 43 h 193"/>
                <a:gd name="T6" fmla="*/ 30 w 228"/>
                <a:gd name="T7" fmla="*/ 54 h 193"/>
                <a:gd name="T8" fmla="*/ 39 w 228"/>
                <a:gd name="T9" fmla="*/ 40 h 193"/>
                <a:gd name="T10" fmla="*/ 35 w 228"/>
                <a:gd name="T11" fmla="*/ 21 h 193"/>
                <a:gd name="T12" fmla="*/ 62 w 228"/>
                <a:gd name="T13" fmla="*/ 10 h 193"/>
                <a:gd name="T14" fmla="*/ 54 w 228"/>
                <a:gd name="T15" fmla="*/ 7 h 193"/>
                <a:gd name="T16" fmla="*/ 59 w 228"/>
                <a:gd name="T17" fmla="*/ 0 h 193"/>
                <a:gd name="T18" fmla="*/ 65 w 228"/>
                <a:gd name="T19" fmla="*/ 12 h 193"/>
                <a:gd name="T20" fmla="*/ 90 w 228"/>
                <a:gd name="T21" fmla="*/ 28 h 193"/>
                <a:gd name="T22" fmla="*/ 125 w 228"/>
                <a:gd name="T23" fmla="*/ 31 h 193"/>
                <a:gd name="T24" fmla="*/ 153 w 228"/>
                <a:gd name="T25" fmla="*/ 30 h 193"/>
                <a:gd name="T26" fmla="*/ 156 w 228"/>
                <a:gd name="T27" fmla="*/ 27 h 193"/>
                <a:gd name="T28" fmla="*/ 190 w 228"/>
                <a:gd name="T29" fmla="*/ 27 h 193"/>
                <a:gd name="T30" fmla="*/ 180 w 228"/>
                <a:gd name="T31" fmla="*/ 28 h 193"/>
                <a:gd name="T32" fmla="*/ 180 w 228"/>
                <a:gd name="T33" fmla="*/ 33 h 193"/>
                <a:gd name="T34" fmla="*/ 184 w 228"/>
                <a:gd name="T35" fmla="*/ 39 h 193"/>
                <a:gd name="T36" fmla="*/ 204 w 228"/>
                <a:gd name="T37" fmla="*/ 45 h 193"/>
                <a:gd name="T38" fmla="*/ 211 w 228"/>
                <a:gd name="T39" fmla="*/ 58 h 193"/>
                <a:gd name="T40" fmla="*/ 216 w 228"/>
                <a:gd name="T41" fmla="*/ 64 h 193"/>
                <a:gd name="T42" fmla="*/ 228 w 228"/>
                <a:gd name="T43" fmla="*/ 64 h 193"/>
                <a:gd name="T44" fmla="*/ 223 w 228"/>
                <a:gd name="T45" fmla="*/ 70 h 193"/>
                <a:gd name="T46" fmla="*/ 213 w 228"/>
                <a:gd name="T47" fmla="*/ 76 h 193"/>
                <a:gd name="T48" fmla="*/ 213 w 228"/>
                <a:gd name="T49" fmla="*/ 85 h 193"/>
                <a:gd name="T50" fmla="*/ 216 w 228"/>
                <a:gd name="T51" fmla="*/ 88 h 193"/>
                <a:gd name="T52" fmla="*/ 204 w 228"/>
                <a:gd name="T53" fmla="*/ 103 h 193"/>
                <a:gd name="T54" fmla="*/ 214 w 228"/>
                <a:gd name="T55" fmla="*/ 122 h 193"/>
                <a:gd name="T56" fmla="*/ 196 w 228"/>
                <a:gd name="T57" fmla="*/ 134 h 193"/>
                <a:gd name="T58" fmla="*/ 174 w 228"/>
                <a:gd name="T59" fmla="*/ 140 h 193"/>
                <a:gd name="T60" fmla="*/ 144 w 228"/>
                <a:gd name="T61" fmla="*/ 136 h 193"/>
                <a:gd name="T62" fmla="*/ 153 w 228"/>
                <a:gd name="T63" fmla="*/ 154 h 193"/>
                <a:gd name="T64" fmla="*/ 168 w 228"/>
                <a:gd name="T65" fmla="*/ 164 h 193"/>
                <a:gd name="T66" fmla="*/ 162 w 228"/>
                <a:gd name="T67" fmla="*/ 170 h 193"/>
                <a:gd name="T68" fmla="*/ 156 w 228"/>
                <a:gd name="T69" fmla="*/ 175 h 193"/>
                <a:gd name="T70" fmla="*/ 150 w 228"/>
                <a:gd name="T71" fmla="*/ 181 h 193"/>
                <a:gd name="T72" fmla="*/ 131 w 228"/>
                <a:gd name="T73" fmla="*/ 191 h 193"/>
                <a:gd name="T74" fmla="*/ 113 w 228"/>
                <a:gd name="T75" fmla="*/ 188 h 193"/>
                <a:gd name="T76" fmla="*/ 99 w 228"/>
                <a:gd name="T77" fmla="*/ 151 h 193"/>
                <a:gd name="T78" fmla="*/ 102 w 228"/>
                <a:gd name="T79" fmla="*/ 148 h 193"/>
                <a:gd name="T80" fmla="*/ 98 w 228"/>
                <a:gd name="T81" fmla="*/ 140 h 193"/>
                <a:gd name="T82" fmla="*/ 93 w 228"/>
                <a:gd name="T83" fmla="*/ 128 h 193"/>
                <a:gd name="T84" fmla="*/ 95 w 228"/>
                <a:gd name="T85" fmla="*/ 116 h 193"/>
                <a:gd name="T86" fmla="*/ 99 w 228"/>
                <a:gd name="T87" fmla="*/ 104 h 193"/>
                <a:gd name="T88" fmla="*/ 84 w 228"/>
                <a:gd name="T89" fmla="*/ 103 h 193"/>
                <a:gd name="T90" fmla="*/ 72 w 228"/>
                <a:gd name="T91" fmla="*/ 103 h 193"/>
                <a:gd name="T92" fmla="*/ 47 w 228"/>
                <a:gd name="T93" fmla="*/ 85 h 193"/>
                <a:gd name="T94" fmla="*/ 21 w 228"/>
                <a:gd name="T95" fmla="*/ 82 h 193"/>
                <a:gd name="T96" fmla="*/ 15 w 228"/>
                <a:gd name="T97" fmla="*/ 66 h 193"/>
                <a:gd name="T98" fmla="*/ 9 w 228"/>
                <a:gd name="T99" fmla="*/ 51 h 193"/>
                <a:gd name="T100" fmla="*/ 26 w 228"/>
                <a:gd name="T101" fmla="*/ 9 h 19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28"/>
                <a:gd name="T154" fmla="*/ 0 h 193"/>
                <a:gd name="T155" fmla="*/ 228 w 228"/>
                <a:gd name="T156" fmla="*/ 193 h 19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28" h="193">
                  <a:moveTo>
                    <a:pt x="35" y="6"/>
                  </a:moveTo>
                  <a:lnTo>
                    <a:pt x="32" y="9"/>
                  </a:lnTo>
                  <a:lnTo>
                    <a:pt x="26" y="10"/>
                  </a:lnTo>
                  <a:lnTo>
                    <a:pt x="26" y="12"/>
                  </a:lnTo>
                  <a:lnTo>
                    <a:pt x="27" y="16"/>
                  </a:lnTo>
                  <a:lnTo>
                    <a:pt x="30" y="19"/>
                  </a:lnTo>
                  <a:lnTo>
                    <a:pt x="30" y="21"/>
                  </a:lnTo>
                  <a:lnTo>
                    <a:pt x="30" y="22"/>
                  </a:lnTo>
                  <a:lnTo>
                    <a:pt x="30" y="28"/>
                  </a:lnTo>
                  <a:lnTo>
                    <a:pt x="24" y="34"/>
                  </a:lnTo>
                  <a:lnTo>
                    <a:pt x="23" y="36"/>
                  </a:lnTo>
                  <a:lnTo>
                    <a:pt x="24" y="43"/>
                  </a:lnTo>
                  <a:lnTo>
                    <a:pt x="24" y="45"/>
                  </a:lnTo>
                  <a:lnTo>
                    <a:pt x="27" y="46"/>
                  </a:lnTo>
                  <a:lnTo>
                    <a:pt x="30" y="52"/>
                  </a:lnTo>
                  <a:lnTo>
                    <a:pt x="30" y="54"/>
                  </a:lnTo>
                  <a:lnTo>
                    <a:pt x="33" y="54"/>
                  </a:lnTo>
                  <a:lnTo>
                    <a:pt x="35" y="52"/>
                  </a:lnTo>
                  <a:lnTo>
                    <a:pt x="39" y="49"/>
                  </a:lnTo>
                  <a:lnTo>
                    <a:pt x="39" y="40"/>
                  </a:lnTo>
                  <a:lnTo>
                    <a:pt x="33" y="31"/>
                  </a:lnTo>
                  <a:lnTo>
                    <a:pt x="33" y="24"/>
                  </a:lnTo>
                  <a:lnTo>
                    <a:pt x="35" y="22"/>
                  </a:lnTo>
                  <a:lnTo>
                    <a:pt x="35" y="21"/>
                  </a:lnTo>
                  <a:lnTo>
                    <a:pt x="38" y="19"/>
                  </a:lnTo>
                  <a:lnTo>
                    <a:pt x="44" y="16"/>
                  </a:lnTo>
                  <a:lnTo>
                    <a:pt x="62" y="12"/>
                  </a:lnTo>
                  <a:lnTo>
                    <a:pt x="62" y="10"/>
                  </a:lnTo>
                  <a:lnTo>
                    <a:pt x="60" y="9"/>
                  </a:lnTo>
                  <a:lnTo>
                    <a:pt x="59" y="9"/>
                  </a:lnTo>
                  <a:lnTo>
                    <a:pt x="54" y="9"/>
                  </a:lnTo>
                  <a:lnTo>
                    <a:pt x="54" y="7"/>
                  </a:lnTo>
                  <a:lnTo>
                    <a:pt x="53" y="7"/>
                  </a:lnTo>
                  <a:lnTo>
                    <a:pt x="54" y="1"/>
                  </a:lnTo>
                  <a:lnTo>
                    <a:pt x="57" y="0"/>
                  </a:lnTo>
                  <a:lnTo>
                    <a:pt x="59" y="0"/>
                  </a:lnTo>
                  <a:lnTo>
                    <a:pt x="60" y="1"/>
                  </a:lnTo>
                  <a:lnTo>
                    <a:pt x="62" y="9"/>
                  </a:lnTo>
                  <a:lnTo>
                    <a:pt x="63" y="9"/>
                  </a:lnTo>
                  <a:lnTo>
                    <a:pt x="65" y="12"/>
                  </a:lnTo>
                  <a:lnTo>
                    <a:pt x="84" y="16"/>
                  </a:lnTo>
                  <a:lnTo>
                    <a:pt x="86" y="18"/>
                  </a:lnTo>
                  <a:lnTo>
                    <a:pt x="89" y="27"/>
                  </a:lnTo>
                  <a:lnTo>
                    <a:pt x="90" y="28"/>
                  </a:lnTo>
                  <a:lnTo>
                    <a:pt x="123" y="27"/>
                  </a:lnTo>
                  <a:lnTo>
                    <a:pt x="125" y="28"/>
                  </a:lnTo>
                  <a:lnTo>
                    <a:pt x="125" y="30"/>
                  </a:lnTo>
                  <a:lnTo>
                    <a:pt x="125" y="31"/>
                  </a:lnTo>
                  <a:lnTo>
                    <a:pt x="126" y="33"/>
                  </a:lnTo>
                  <a:lnTo>
                    <a:pt x="134" y="34"/>
                  </a:lnTo>
                  <a:lnTo>
                    <a:pt x="147" y="33"/>
                  </a:lnTo>
                  <a:lnTo>
                    <a:pt x="153" y="30"/>
                  </a:lnTo>
                  <a:lnTo>
                    <a:pt x="161" y="28"/>
                  </a:lnTo>
                  <a:lnTo>
                    <a:pt x="162" y="28"/>
                  </a:lnTo>
                  <a:lnTo>
                    <a:pt x="162" y="27"/>
                  </a:lnTo>
                  <a:lnTo>
                    <a:pt x="156" y="27"/>
                  </a:lnTo>
                  <a:lnTo>
                    <a:pt x="153" y="27"/>
                  </a:lnTo>
                  <a:lnTo>
                    <a:pt x="156" y="25"/>
                  </a:lnTo>
                  <a:lnTo>
                    <a:pt x="190" y="25"/>
                  </a:lnTo>
                  <a:lnTo>
                    <a:pt x="190" y="27"/>
                  </a:lnTo>
                  <a:lnTo>
                    <a:pt x="186" y="27"/>
                  </a:lnTo>
                  <a:lnTo>
                    <a:pt x="186" y="28"/>
                  </a:lnTo>
                  <a:lnTo>
                    <a:pt x="184" y="28"/>
                  </a:lnTo>
                  <a:lnTo>
                    <a:pt x="180" y="28"/>
                  </a:lnTo>
                  <a:lnTo>
                    <a:pt x="177" y="28"/>
                  </a:lnTo>
                  <a:lnTo>
                    <a:pt x="175" y="30"/>
                  </a:lnTo>
                  <a:lnTo>
                    <a:pt x="175" y="31"/>
                  </a:lnTo>
                  <a:lnTo>
                    <a:pt x="180" y="33"/>
                  </a:lnTo>
                  <a:lnTo>
                    <a:pt x="181" y="34"/>
                  </a:lnTo>
                  <a:lnTo>
                    <a:pt x="183" y="36"/>
                  </a:lnTo>
                  <a:lnTo>
                    <a:pt x="184" y="37"/>
                  </a:lnTo>
                  <a:lnTo>
                    <a:pt x="184" y="39"/>
                  </a:lnTo>
                  <a:lnTo>
                    <a:pt x="186" y="40"/>
                  </a:lnTo>
                  <a:lnTo>
                    <a:pt x="190" y="40"/>
                  </a:lnTo>
                  <a:lnTo>
                    <a:pt x="196" y="42"/>
                  </a:lnTo>
                  <a:lnTo>
                    <a:pt x="204" y="45"/>
                  </a:lnTo>
                  <a:lnTo>
                    <a:pt x="207" y="46"/>
                  </a:lnTo>
                  <a:lnTo>
                    <a:pt x="208" y="48"/>
                  </a:lnTo>
                  <a:lnTo>
                    <a:pt x="211" y="54"/>
                  </a:lnTo>
                  <a:lnTo>
                    <a:pt x="211" y="58"/>
                  </a:lnTo>
                  <a:lnTo>
                    <a:pt x="211" y="60"/>
                  </a:lnTo>
                  <a:lnTo>
                    <a:pt x="208" y="61"/>
                  </a:lnTo>
                  <a:lnTo>
                    <a:pt x="208" y="63"/>
                  </a:lnTo>
                  <a:lnTo>
                    <a:pt x="216" y="64"/>
                  </a:lnTo>
                  <a:lnTo>
                    <a:pt x="219" y="61"/>
                  </a:lnTo>
                  <a:lnTo>
                    <a:pt x="222" y="61"/>
                  </a:lnTo>
                  <a:lnTo>
                    <a:pt x="226" y="64"/>
                  </a:lnTo>
                  <a:lnTo>
                    <a:pt x="228" y="64"/>
                  </a:lnTo>
                  <a:lnTo>
                    <a:pt x="228" y="66"/>
                  </a:lnTo>
                  <a:lnTo>
                    <a:pt x="228" y="69"/>
                  </a:lnTo>
                  <a:lnTo>
                    <a:pt x="226" y="69"/>
                  </a:lnTo>
                  <a:lnTo>
                    <a:pt x="223" y="70"/>
                  </a:lnTo>
                  <a:lnTo>
                    <a:pt x="223" y="72"/>
                  </a:lnTo>
                  <a:lnTo>
                    <a:pt x="217" y="73"/>
                  </a:lnTo>
                  <a:lnTo>
                    <a:pt x="216" y="75"/>
                  </a:lnTo>
                  <a:lnTo>
                    <a:pt x="213" y="76"/>
                  </a:lnTo>
                  <a:lnTo>
                    <a:pt x="211" y="76"/>
                  </a:lnTo>
                  <a:lnTo>
                    <a:pt x="211" y="79"/>
                  </a:lnTo>
                  <a:lnTo>
                    <a:pt x="211" y="85"/>
                  </a:lnTo>
                  <a:lnTo>
                    <a:pt x="213" y="85"/>
                  </a:lnTo>
                  <a:lnTo>
                    <a:pt x="214" y="85"/>
                  </a:lnTo>
                  <a:lnTo>
                    <a:pt x="216" y="85"/>
                  </a:lnTo>
                  <a:lnTo>
                    <a:pt x="217" y="87"/>
                  </a:lnTo>
                  <a:lnTo>
                    <a:pt x="216" y="88"/>
                  </a:lnTo>
                  <a:lnTo>
                    <a:pt x="207" y="93"/>
                  </a:lnTo>
                  <a:lnTo>
                    <a:pt x="207" y="97"/>
                  </a:lnTo>
                  <a:lnTo>
                    <a:pt x="204" y="101"/>
                  </a:lnTo>
                  <a:lnTo>
                    <a:pt x="204" y="103"/>
                  </a:lnTo>
                  <a:lnTo>
                    <a:pt x="204" y="104"/>
                  </a:lnTo>
                  <a:lnTo>
                    <a:pt x="213" y="116"/>
                  </a:lnTo>
                  <a:lnTo>
                    <a:pt x="214" y="118"/>
                  </a:lnTo>
                  <a:lnTo>
                    <a:pt x="214" y="122"/>
                  </a:lnTo>
                  <a:lnTo>
                    <a:pt x="208" y="128"/>
                  </a:lnTo>
                  <a:lnTo>
                    <a:pt x="202" y="128"/>
                  </a:lnTo>
                  <a:lnTo>
                    <a:pt x="198" y="131"/>
                  </a:lnTo>
                  <a:lnTo>
                    <a:pt x="196" y="134"/>
                  </a:lnTo>
                  <a:lnTo>
                    <a:pt x="195" y="134"/>
                  </a:lnTo>
                  <a:lnTo>
                    <a:pt x="175" y="139"/>
                  </a:lnTo>
                  <a:lnTo>
                    <a:pt x="175" y="140"/>
                  </a:lnTo>
                  <a:lnTo>
                    <a:pt x="174" y="140"/>
                  </a:lnTo>
                  <a:lnTo>
                    <a:pt x="167" y="140"/>
                  </a:lnTo>
                  <a:lnTo>
                    <a:pt x="146" y="133"/>
                  </a:lnTo>
                  <a:lnTo>
                    <a:pt x="144" y="133"/>
                  </a:lnTo>
                  <a:lnTo>
                    <a:pt x="144" y="136"/>
                  </a:lnTo>
                  <a:lnTo>
                    <a:pt x="146" y="139"/>
                  </a:lnTo>
                  <a:lnTo>
                    <a:pt x="153" y="142"/>
                  </a:lnTo>
                  <a:lnTo>
                    <a:pt x="153" y="143"/>
                  </a:lnTo>
                  <a:lnTo>
                    <a:pt x="153" y="154"/>
                  </a:lnTo>
                  <a:lnTo>
                    <a:pt x="155" y="164"/>
                  </a:lnTo>
                  <a:lnTo>
                    <a:pt x="159" y="164"/>
                  </a:lnTo>
                  <a:lnTo>
                    <a:pt x="161" y="166"/>
                  </a:lnTo>
                  <a:lnTo>
                    <a:pt x="168" y="164"/>
                  </a:lnTo>
                  <a:lnTo>
                    <a:pt x="168" y="167"/>
                  </a:lnTo>
                  <a:lnTo>
                    <a:pt x="168" y="169"/>
                  </a:lnTo>
                  <a:lnTo>
                    <a:pt x="164" y="169"/>
                  </a:lnTo>
                  <a:lnTo>
                    <a:pt x="162" y="170"/>
                  </a:lnTo>
                  <a:lnTo>
                    <a:pt x="162" y="172"/>
                  </a:lnTo>
                  <a:lnTo>
                    <a:pt x="159" y="172"/>
                  </a:lnTo>
                  <a:lnTo>
                    <a:pt x="158" y="172"/>
                  </a:lnTo>
                  <a:lnTo>
                    <a:pt x="156" y="175"/>
                  </a:lnTo>
                  <a:lnTo>
                    <a:pt x="155" y="179"/>
                  </a:lnTo>
                  <a:lnTo>
                    <a:pt x="153" y="179"/>
                  </a:lnTo>
                  <a:lnTo>
                    <a:pt x="152" y="181"/>
                  </a:lnTo>
                  <a:lnTo>
                    <a:pt x="150" y="181"/>
                  </a:lnTo>
                  <a:lnTo>
                    <a:pt x="147" y="182"/>
                  </a:lnTo>
                  <a:lnTo>
                    <a:pt x="146" y="184"/>
                  </a:lnTo>
                  <a:lnTo>
                    <a:pt x="134" y="187"/>
                  </a:lnTo>
                  <a:lnTo>
                    <a:pt x="131" y="191"/>
                  </a:lnTo>
                  <a:lnTo>
                    <a:pt x="119" y="193"/>
                  </a:lnTo>
                  <a:lnTo>
                    <a:pt x="119" y="191"/>
                  </a:lnTo>
                  <a:lnTo>
                    <a:pt x="117" y="191"/>
                  </a:lnTo>
                  <a:lnTo>
                    <a:pt x="113" y="188"/>
                  </a:lnTo>
                  <a:lnTo>
                    <a:pt x="99" y="163"/>
                  </a:lnTo>
                  <a:lnTo>
                    <a:pt x="95" y="158"/>
                  </a:lnTo>
                  <a:lnTo>
                    <a:pt x="95" y="157"/>
                  </a:lnTo>
                  <a:lnTo>
                    <a:pt x="99" y="151"/>
                  </a:lnTo>
                  <a:lnTo>
                    <a:pt x="101" y="151"/>
                  </a:lnTo>
                  <a:lnTo>
                    <a:pt x="101" y="149"/>
                  </a:lnTo>
                  <a:lnTo>
                    <a:pt x="102" y="149"/>
                  </a:lnTo>
                  <a:lnTo>
                    <a:pt x="102" y="148"/>
                  </a:lnTo>
                  <a:lnTo>
                    <a:pt x="102" y="146"/>
                  </a:lnTo>
                  <a:lnTo>
                    <a:pt x="101" y="145"/>
                  </a:lnTo>
                  <a:lnTo>
                    <a:pt x="99" y="142"/>
                  </a:lnTo>
                  <a:lnTo>
                    <a:pt x="98" y="140"/>
                  </a:lnTo>
                  <a:lnTo>
                    <a:pt x="95" y="139"/>
                  </a:lnTo>
                  <a:lnTo>
                    <a:pt x="95" y="137"/>
                  </a:lnTo>
                  <a:lnTo>
                    <a:pt x="93" y="130"/>
                  </a:lnTo>
                  <a:lnTo>
                    <a:pt x="93" y="128"/>
                  </a:lnTo>
                  <a:lnTo>
                    <a:pt x="93" y="124"/>
                  </a:lnTo>
                  <a:lnTo>
                    <a:pt x="93" y="122"/>
                  </a:lnTo>
                  <a:lnTo>
                    <a:pt x="95" y="119"/>
                  </a:lnTo>
                  <a:lnTo>
                    <a:pt x="95" y="116"/>
                  </a:lnTo>
                  <a:lnTo>
                    <a:pt x="98" y="112"/>
                  </a:lnTo>
                  <a:lnTo>
                    <a:pt x="98" y="109"/>
                  </a:lnTo>
                  <a:lnTo>
                    <a:pt x="98" y="107"/>
                  </a:lnTo>
                  <a:lnTo>
                    <a:pt x="99" y="104"/>
                  </a:lnTo>
                  <a:lnTo>
                    <a:pt x="99" y="103"/>
                  </a:lnTo>
                  <a:lnTo>
                    <a:pt x="99" y="101"/>
                  </a:lnTo>
                  <a:lnTo>
                    <a:pt x="98" y="100"/>
                  </a:lnTo>
                  <a:lnTo>
                    <a:pt x="84" y="103"/>
                  </a:lnTo>
                  <a:lnTo>
                    <a:pt x="80" y="103"/>
                  </a:lnTo>
                  <a:lnTo>
                    <a:pt x="75" y="101"/>
                  </a:lnTo>
                  <a:lnTo>
                    <a:pt x="72" y="101"/>
                  </a:lnTo>
                  <a:lnTo>
                    <a:pt x="72" y="103"/>
                  </a:lnTo>
                  <a:lnTo>
                    <a:pt x="68" y="103"/>
                  </a:lnTo>
                  <a:lnTo>
                    <a:pt x="66" y="101"/>
                  </a:lnTo>
                  <a:lnTo>
                    <a:pt x="57" y="90"/>
                  </a:lnTo>
                  <a:lnTo>
                    <a:pt x="47" y="85"/>
                  </a:lnTo>
                  <a:lnTo>
                    <a:pt x="33" y="88"/>
                  </a:lnTo>
                  <a:lnTo>
                    <a:pt x="24" y="85"/>
                  </a:lnTo>
                  <a:lnTo>
                    <a:pt x="23" y="82"/>
                  </a:lnTo>
                  <a:lnTo>
                    <a:pt x="21" y="82"/>
                  </a:lnTo>
                  <a:lnTo>
                    <a:pt x="17" y="81"/>
                  </a:lnTo>
                  <a:lnTo>
                    <a:pt x="17" y="79"/>
                  </a:lnTo>
                  <a:lnTo>
                    <a:pt x="17" y="67"/>
                  </a:lnTo>
                  <a:lnTo>
                    <a:pt x="15" y="66"/>
                  </a:lnTo>
                  <a:lnTo>
                    <a:pt x="14" y="64"/>
                  </a:lnTo>
                  <a:lnTo>
                    <a:pt x="14" y="63"/>
                  </a:lnTo>
                  <a:lnTo>
                    <a:pt x="11" y="61"/>
                  </a:lnTo>
                  <a:lnTo>
                    <a:pt x="9" y="51"/>
                  </a:lnTo>
                  <a:lnTo>
                    <a:pt x="8" y="51"/>
                  </a:lnTo>
                  <a:lnTo>
                    <a:pt x="0" y="51"/>
                  </a:lnTo>
                  <a:lnTo>
                    <a:pt x="9" y="28"/>
                  </a:lnTo>
                  <a:lnTo>
                    <a:pt x="26" y="9"/>
                  </a:lnTo>
                  <a:lnTo>
                    <a:pt x="30" y="6"/>
                  </a:lnTo>
                  <a:lnTo>
                    <a:pt x="35" y="6"/>
                  </a:lnTo>
                  <a:close/>
                </a:path>
              </a:pathLst>
            </a:custGeom>
            <a:grpFill/>
            <a:ln w="1905">
              <a:noFill/>
              <a:round/>
              <a:headEnd/>
              <a:tailEnd/>
            </a:ln>
          </p:spPr>
          <p:txBody>
            <a:bodyPr/>
            <a:lstStyle/>
            <a:p>
              <a:endParaRPr lang="en-GB">
                <a:solidFill>
                  <a:srgbClr val="000000"/>
                </a:solidFill>
                <a:latin typeface="Arial"/>
              </a:endParaRPr>
            </a:p>
          </p:txBody>
        </p:sp>
        <p:sp>
          <p:nvSpPr>
            <p:cNvPr id="487" name="Freeform 483"/>
            <p:cNvSpPr>
              <a:spLocks/>
            </p:cNvSpPr>
            <p:nvPr/>
          </p:nvSpPr>
          <p:spPr bwMode="auto">
            <a:xfrm>
              <a:off x="1382" y="2703"/>
              <a:ext cx="95" cy="107"/>
            </a:xfrm>
            <a:custGeom>
              <a:avLst/>
              <a:gdLst>
                <a:gd name="T0" fmla="*/ 34 w 95"/>
                <a:gd name="T1" fmla="*/ 2 h 107"/>
                <a:gd name="T2" fmla="*/ 59 w 95"/>
                <a:gd name="T3" fmla="*/ 20 h 107"/>
                <a:gd name="T4" fmla="*/ 77 w 95"/>
                <a:gd name="T5" fmla="*/ 18 h 107"/>
                <a:gd name="T6" fmla="*/ 80 w 95"/>
                <a:gd name="T7" fmla="*/ 17 h 107"/>
                <a:gd name="T8" fmla="*/ 92 w 95"/>
                <a:gd name="T9" fmla="*/ 24 h 107"/>
                <a:gd name="T10" fmla="*/ 88 w 95"/>
                <a:gd name="T11" fmla="*/ 27 h 107"/>
                <a:gd name="T12" fmla="*/ 92 w 95"/>
                <a:gd name="T13" fmla="*/ 32 h 107"/>
                <a:gd name="T14" fmla="*/ 95 w 95"/>
                <a:gd name="T15" fmla="*/ 39 h 107"/>
                <a:gd name="T16" fmla="*/ 85 w 95"/>
                <a:gd name="T17" fmla="*/ 51 h 107"/>
                <a:gd name="T18" fmla="*/ 48 w 95"/>
                <a:gd name="T19" fmla="*/ 75 h 107"/>
                <a:gd name="T20" fmla="*/ 45 w 95"/>
                <a:gd name="T21" fmla="*/ 80 h 107"/>
                <a:gd name="T22" fmla="*/ 43 w 95"/>
                <a:gd name="T23" fmla="*/ 83 h 107"/>
                <a:gd name="T24" fmla="*/ 42 w 95"/>
                <a:gd name="T25" fmla="*/ 83 h 107"/>
                <a:gd name="T26" fmla="*/ 36 w 95"/>
                <a:gd name="T27" fmla="*/ 101 h 107"/>
                <a:gd name="T28" fmla="*/ 33 w 95"/>
                <a:gd name="T29" fmla="*/ 102 h 107"/>
                <a:gd name="T30" fmla="*/ 27 w 95"/>
                <a:gd name="T31" fmla="*/ 107 h 107"/>
                <a:gd name="T32" fmla="*/ 21 w 95"/>
                <a:gd name="T33" fmla="*/ 99 h 107"/>
                <a:gd name="T34" fmla="*/ 15 w 95"/>
                <a:gd name="T35" fmla="*/ 98 h 107"/>
                <a:gd name="T36" fmla="*/ 10 w 95"/>
                <a:gd name="T37" fmla="*/ 96 h 107"/>
                <a:gd name="T38" fmla="*/ 6 w 95"/>
                <a:gd name="T39" fmla="*/ 99 h 107"/>
                <a:gd name="T40" fmla="*/ 6 w 95"/>
                <a:gd name="T41" fmla="*/ 93 h 107"/>
                <a:gd name="T42" fmla="*/ 6 w 95"/>
                <a:gd name="T43" fmla="*/ 90 h 107"/>
                <a:gd name="T44" fmla="*/ 10 w 95"/>
                <a:gd name="T45" fmla="*/ 87 h 107"/>
                <a:gd name="T46" fmla="*/ 9 w 95"/>
                <a:gd name="T47" fmla="*/ 84 h 107"/>
                <a:gd name="T48" fmla="*/ 9 w 95"/>
                <a:gd name="T49" fmla="*/ 80 h 107"/>
                <a:gd name="T50" fmla="*/ 16 w 95"/>
                <a:gd name="T51" fmla="*/ 75 h 107"/>
                <a:gd name="T52" fmla="*/ 18 w 95"/>
                <a:gd name="T53" fmla="*/ 63 h 107"/>
                <a:gd name="T54" fmla="*/ 16 w 95"/>
                <a:gd name="T55" fmla="*/ 59 h 107"/>
                <a:gd name="T56" fmla="*/ 7 w 95"/>
                <a:gd name="T57" fmla="*/ 66 h 107"/>
                <a:gd name="T58" fmla="*/ 3 w 95"/>
                <a:gd name="T59" fmla="*/ 63 h 107"/>
                <a:gd name="T60" fmla="*/ 0 w 95"/>
                <a:gd name="T61" fmla="*/ 41 h 107"/>
                <a:gd name="T62" fmla="*/ 6 w 95"/>
                <a:gd name="T63" fmla="*/ 38 h 107"/>
                <a:gd name="T64" fmla="*/ 9 w 95"/>
                <a:gd name="T65" fmla="*/ 27 h 107"/>
                <a:gd name="T66" fmla="*/ 13 w 95"/>
                <a:gd name="T67" fmla="*/ 11 h 107"/>
                <a:gd name="T68" fmla="*/ 21 w 95"/>
                <a:gd name="T69" fmla="*/ 9 h 107"/>
                <a:gd name="T70" fmla="*/ 31 w 95"/>
                <a:gd name="T71" fmla="*/ 3 h 10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5"/>
                <a:gd name="T109" fmla="*/ 0 h 107"/>
                <a:gd name="T110" fmla="*/ 95 w 95"/>
                <a:gd name="T111" fmla="*/ 107 h 10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5" h="107">
                  <a:moveTo>
                    <a:pt x="33" y="0"/>
                  </a:moveTo>
                  <a:lnTo>
                    <a:pt x="34" y="2"/>
                  </a:lnTo>
                  <a:lnTo>
                    <a:pt x="58" y="14"/>
                  </a:lnTo>
                  <a:lnTo>
                    <a:pt x="59" y="20"/>
                  </a:lnTo>
                  <a:lnTo>
                    <a:pt x="77" y="20"/>
                  </a:lnTo>
                  <a:lnTo>
                    <a:pt x="77" y="18"/>
                  </a:lnTo>
                  <a:lnTo>
                    <a:pt x="79" y="17"/>
                  </a:lnTo>
                  <a:lnTo>
                    <a:pt x="80" y="17"/>
                  </a:lnTo>
                  <a:lnTo>
                    <a:pt x="91" y="24"/>
                  </a:lnTo>
                  <a:lnTo>
                    <a:pt x="92" y="24"/>
                  </a:lnTo>
                  <a:lnTo>
                    <a:pt x="89" y="24"/>
                  </a:lnTo>
                  <a:lnTo>
                    <a:pt x="88" y="27"/>
                  </a:lnTo>
                  <a:lnTo>
                    <a:pt x="89" y="27"/>
                  </a:lnTo>
                  <a:lnTo>
                    <a:pt x="92" y="32"/>
                  </a:lnTo>
                  <a:lnTo>
                    <a:pt x="92" y="33"/>
                  </a:lnTo>
                  <a:lnTo>
                    <a:pt x="95" y="39"/>
                  </a:lnTo>
                  <a:lnTo>
                    <a:pt x="92" y="39"/>
                  </a:lnTo>
                  <a:lnTo>
                    <a:pt x="85" y="51"/>
                  </a:lnTo>
                  <a:lnTo>
                    <a:pt x="71" y="66"/>
                  </a:lnTo>
                  <a:lnTo>
                    <a:pt x="48" y="75"/>
                  </a:lnTo>
                  <a:lnTo>
                    <a:pt x="46" y="77"/>
                  </a:lnTo>
                  <a:lnTo>
                    <a:pt x="45" y="80"/>
                  </a:lnTo>
                  <a:lnTo>
                    <a:pt x="45" y="81"/>
                  </a:lnTo>
                  <a:lnTo>
                    <a:pt x="43" y="83"/>
                  </a:lnTo>
                  <a:lnTo>
                    <a:pt x="42" y="81"/>
                  </a:lnTo>
                  <a:lnTo>
                    <a:pt x="42" y="83"/>
                  </a:lnTo>
                  <a:lnTo>
                    <a:pt x="37" y="89"/>
                  </a:lnTo>
                  <a:lnTo>
                    <a:pt x="36" y="101"/>
                  </a:lnTo>
                  <a:lnTo>
                    <a:pt x="34" y="101"/>
                  </a:lnTo>
                  <a:lnTo>
                    <a:pt x="33" y="102"/>
                  </a:lnTo>
                  <a:lnTo>
                    <a:pt x="30" y="105"/>
                  </a:lnTo>
                  <a:lnTo>
                    <a:pt x="27" y="107"/>
                  </a:lnTo>
                  <a:lnTo>
                    <a:pt x="24" y="105"/>
                  </a:lnTo>
                  <a:lnTo>
                    <a:pt x="21" y="99"/>
                  </a:lnTo>
                  <a:lnTo>
                    <a:pt x="15" y="99"/>
                  </a:lnTo>
                  <a:lnTo>
                    <a:pt x="15" y="98"/>
                  </a:lnTo>
                  <a:lnTo>
                    <a:pt x="13" y="96"/>
                  </a:lnTo>
                  <a:lnTo>
                    <a:pt x="10" y="96"/>
                  </a:lnTo>
                  <a:lnTo>
                    <a:pt x="7" y="98"/>
                  </a:lnTo>
                  <a:lnTo>
                    <a:pt x="6" y="99"/>
                  </a:lnTo>
                  <a:lnTo>
                    <a:pt x="6" y="98"/>
                  </a:lnTo>
                  <a:lnTo>
                    <a:pt x="6" y="93"/>
                  </a:lnTo>
                  <a:lnTo>
                    <a:pt x="4" y="92"/>
                  </a:lnTo>
                  <a:lnTo>
                    <a:pt x="6" y="90"/>
                  </a:lnTo>
                  <a:lnTo>
                    <a:pt x="9" y="89"/>
                  </a:lnTo>
                  <a:lnTo>
                    <a:pt x="10" y="87"/>
                  </a:lnTo>
                  <a:lnTo>
                    <a:pt x="10" y="86"/>
                  </a:lnTo>
                  <a:lnTo>
                    <a:pt x="9" y="84"/>
                  </a:lnTo>
                  <a:lnTo>
                    <a:pt x="9" y="81"/>
                  </a:lnTo>
                  <a:lnTo>
                    <a:pt x="9" y="80"/>
                  </a:lnTo>
                  <a:lnTo>
                    <a:pt x="15" y="77"/>
                  </a:lnTo>
                  <a:lnTo>
                    <a:pt x="16" y="75"/>
                  </a:lnTo>
                  <a:lnTo>
                    <a:pt x="18" y="66"/>
                  </a:lnTo>
                  <a:lnTo>
                    <a:pt x="18" y="63"/>
                  </a:lnTo>
                  <a:lnTo>
                    <a:pt x="16" y="63"/>
                  </a:lnTo>
                  <a:lnTo>
                    <a:pt x="16" y="59"/>
                  </a:lnTo>
                  <a:lnTo>
                    <a:pt x="9" y="66"/>
                  </a:lnTo>
                  <a:lnTo>
                    <a:pt x="7" y="66"/>
                  </a:lnTo>
                  <a:lnTo>
                    <a:pt x="6" y="65"/>
                  </a:lnTo>
                  <a:lnTo>
                    <a:pt x="3" y="63"/>
                  </a:lnTo>
                  <a:lnTo>
                    <a:pt x="1" y="62"/>
                  </a:lnTo>
                  <a:lnTo>
                    <a:pt x="0" y="41"/>
                  </a:lnTo>
                  <a:lnTo>
                    <a:pt x="1" y="39"/>
                  </a:lnTo>
                  <a:lnTo>
                    <a:pt x="6" y="38"/>
                  </a:lnTo>
                  <a:lnTo>
                    <a:pt x="7" y="35"/>
                  </a:lnTo>
                  <a:lnTo>
                    <a:pt x="9" y="27"/>
                  </a:lnTo>
                  <a:lnTo>
                    <a:pt x="13" y="20"/>
                  </a:lnTo>
                  <a:lnTo>
                    <a:pt x="13" y="11"/>
                  </a:lnTo>
                  <a:lnTo>
                    <a:pt x="15" y="9"/>
                  </a:lnTo>
                  <a:lnTo>
                    <a:pt x="21" y="9"/>
                  </a:lnTo>
                  <a:lnTo>
                    <a:pt x="27" y="3"/>
                  </a:lnTo>
                  <a:lnTo>
                    <a:pt x="31" y="3"/>
                  </a:lnTo>
                  <a:lnTo>
                    <a:pt x="33" y="0"/>
                  </a:lnTo>
                  <a:close/>
                </a:path>
              </a:pathLst>
            </a:custGeom>
            <a:grpFill/>
            <a:ln w="1905">
              <a:noFill/>
              <a:round/>
              <a:headEnd/>
              <a:tailEnd/>
            </a:ln>
          </p:spPr>
          <p:txBody>
            <a:bodyPr/>
            <a:lstStyle/>
            <a:p>
              <a:endParaRPr lang="en-GB">
                <a:solidFill>
                  <a:srgbClr val="000000"/>
                </a:solidFill>
                <a:latin typeface="Arial"/>
              </a:endParaRPr>
            </a:p>
          </p:txBody>
        </p:sp>
        <p:sp>
          <p:nvSpPr>
            <p:cNvPr id="488" name="Freeform 484"/>
            <p:cNvSpPr>
              <a:spLocks/>
            </p:cNvSpPr>
            <p:nvPr/>
          </p:nvSpPr>
          <p:spPr bwMode="auto">
            <a:xfrm>
              <a:off x="1685" y="3052"/>
              <a:ext cx="141" cy="150"/>
            </a:xfrm>
            <a:custGeom>
              <a:avLst/>
              <a:gdLst>
                <a:gd name="T0" fmla="*/ 0 w 141"/>
                <a:gd name="T1" fmla="*/ 54 h 150"/>
                <a:gd name="T2" fmla="*/ 6 w 141"/>
                <a:gd name="T3" fmla="*/ 38 h 150"/>
                <a:gd name="T4" fmla="*/ 6 w 141"/>
                <a:gd name="T5" fmla="*/ 26 h 150"/>
                <a:gd name="T6" fmla="*/ 14 w 141"/>
                <a:gd name="T7" fmla="*/ 15 h 150"/>
                <a:gd name="T8" fmla="*/ 15 w 141"/>
                <a:gd name="T9" fmla="*/ 9 h 150"/>
                <a:gd name="T10" fmla="*/ 47 w 141"/>
                <a:gd name="T11" fmla="*/ 0 h 150"/>
                <a:gd name="T12" fmla="*/ 66 w 141"/>
                <a:gd name="T13" fmla="*/ 2 h 150"/>
                <a:gd name="T14" fmla="*/ 78 w 141"/>
                <a:gd name="T15" fmla="*/ 15 h 150"/>
                <a:gd name="T16" fmla="*/ 78 w 141"/>
                <a:gd name="T17" fmla="*/ 17 h 150"/>
                <a:gd name="T18" fmla="*/ 78 w 141"/>
                <a:gd name="T19" fmla="*/ 18 h 150"/>
                <a:gd name="T20" fmla="*/ 81 w 141"/>
                <a:gd name="T21" fmla="*/ 21 h 150"/>
                <a:gd name="T22" fmla="*/ 81 w 141"/>
                <a:gd name="T23" fmla="*/ 48 h 150"/>
                <a:gd name="T24" fmla="*/ 83 w 141"/>
                <a:gd name="T25" fmla="*/ 50 h 150"/>
                <a:gd name="T26" fmla="*/ 90 w 141"/>
                <a:gd name="T27" fmla="*/ 53 h 150"/>
                <a:gd name="T28" fmla="*/ 104 w 141"/>
                <a:gd name="T29" fmla="*/ 54 h 150"/>
                <a:gd name="T30" fmla="*/ 105 w 141"/>
                <a:gd name="T31" fmla="*/ 53 h 150"/>
                <a:gd name="T32" fmla="*/ 108 w 141"/>
                <a:gd name="T33" fmla="*/ 51 h 150"/>
                <a:gd name="T34" fmla="*/ 110 w 141"/>
                <a:gd name="T35" fmla="*/ 53 h 150"/>
                <a:gd name="T36" fmla="*/ 117 w 141"/>
                <a:gd name="T37" fmla="*/ 56 h 150"/>
                <a:gd name="T38" fmla="*/ 119 w 141"/>
                <a:gd name="T39" fmla="*/ 59 h 150"/>
                <a:gd name="T40" fmla="*/ 120 w 141"/>
                <a:gd name="T41" fmla="*/ 79 h 150"/>
                <a:gd name="T42" fmla="*/ 122 w 141"/>
                <a:gd name="T43" fmla="*/ 82 h 150"/>
                <a:gd name="T44" fmla="*/ 126 w 141"/>
                <a:gd name="T45" fmla="*/ 84 h 150"/>
                <a:gd name="T46" fmla="*/ 129 w 141"/>
                <a:gd name="T47" fmla="*/ 84 h 150"/>
                <a:gd name="T48" fmla="*/ 132 w 141"/>
                <a:gd name="T49" fmla="*/ 84 h 150"/>
                <a:gd name="T50" fmla="*/ 138 w 141"/>
                <a:gd name="T51" fmla="*/ 82 h 150"/>
                <a:gd name="T52" fmla="*/ 140 w 141"/>
                <a:gd name="T53" fmla="*/ 84 h 150"/>
                <a:gd name="T54" fmla="*/ 141 w 141"/>
                <a:gd name="T55" fmla="*/ 87 h 150"/>
                <a:gd name="T56" fmla="*/ 137 w 141"/>
                <a:gd name="T57" fmla="*/ 129 h 150"/>
                <a:gd name="T58" fmla="*/ 134 w 141"/>
                <a:gd name="T59" fmla="*/ 133 h 150"/>
                <a:gd name="T60" fmla="*/ 120 w 141"/>
                <a:gd name="T61" fmla="*/ 145 h 150"/>
                <a:gd name="T62" fmla="*/ 120 w 141"/>
                <a:gd name="T63" fmla="*/ 147 h 150"/>
                <a:gd name="T64" fmla="*/ 119 w 141"/>
                <a:gd name="T65" fmla="*/ 147 h 150"/>
                <a:gd name="T66" fmla="*/ 117 w 141"/>
                <a:gd name="T67" fmla="*/ 147 h 150"/>
                <a:gd name="T68" fmla="*/ 113 w 141"/>
                <a:gd name="T69" fmla="*/ 147 h 150"/>
                <a:gd name="T70" fmla="*/ 110 w 141"/>
                <a:gd name="T71" fmla="*/ 148 h 150"/>
                <a:gd name="T72" fmla="*/ 108 w 141"/>
                <a:gd name="T73" fmla="*/ 150 h 150"/>
                <a:gd name="T74" fmla="*/ 104 w 141"/>
                <a:gd name="T75" fmla="*/ 150 h 150"/>
                <a:gd name="T76" fmla="*/ 102 w 141"/>
                <a:gd name="T77" fmla="*/ 150 h 150"/>
                <a:gd name="T78" fmla="*/ 99 w 141"/>
                <a:gd name="T79" fmla="*/ 150 h 150"/>
                <a:gd name="T80" fmla="*/ 90 w 141"/>
                <a:gd name="T81" fmla="*/ 145 h 150"/>
                <a:gd name="T82" fmla="*/ 72 w 141"/>
                <a:gd name="T83" fmla="*/ 144 h 150"/>
                <a:gd name="T84" fmla="*/ 72 w 141"/>
                <a:gd name="T85" fmla="*/ 142 h 150"/>
                <a:gd name="T86" fmla="*/ 72 w 141"/>
                <a:gd name="T87" fmla="*/ 138 h 150"/>
                <a:gd name="T88" fmla="*/ 84 w 141"/>
                <a:gd name="T89" fmla="*/ 117 h 150"/>
                <a:gd name="T90" fmla="*/ 84 w 141"/>
                <a:gd name="T91" fmla="*/ 114 h 150"/>
                <a:gd name="T92" fmla="*/ 83 w 141"/>
                <a:gd name="T93" fmla="*/ 109 h 150"/>
                <a:gd name="T94" fmla="*/ 80 w 141"/>
                <a:gd name="T95" fmla="*/ 106 h 150"/>
                <a:gd name="T96" fmla="*/ 78 w 141"/>
                <a:gd name="T97" fmla="*/ 105 h 150"/>
                <a:gd name="T98" fmla="*/ 74 w 141"/>
                <a:gd name="T99" fmla="*/ 103 h 150"/>
                <a:gd name="T100" fmla="*/ 71 w 141"/>
                <a:gd name="T101" fmla="*/ 100 h 150"/>
                <a:gd name="T102" fmla="*/ 51 w 141"/>
                <a:gd name="T103" fmla="*/ 88 h 150"/>
                <a:gd name="T104" fmla="*/ 33 w 141"/>
                <a:gd name="T105" fmla="*/ 85 h 150"/>
                <a:gd name="T106" fmla="*/ 32 w 141"/>
                <a:gd name="T107" fmla="*/ 84 h 150"/>
                <a:gd name="T108" fmla="*/ 29 w 141"/>
                <a:gd name="T109" fmla="*/ 78 h 150"/>
                <a:gd name="T110" fmla="*/ 15 w 141"/>
                <a:gd name="T111" fmla="*/ 70 h 150"/>
                <a:gd name="T112" fmla="*/ 6 w 141"/>
                <a:gd name="T113" fmla="*/ 57 h 150"/>
                <a:gd name="T114" fmla="*/ 0 w 141"/>
                <a:gd name="T115" fmla="*/ 54 h 15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1"/>
                <a:gd name="T175" fmla="*/ 0 h 150"/>
                <a:gd name="T176" fmla="*/ 141 w 141"/>
                <a:gd name="T177" fmla="*/ 150 h 15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1" h="150">
                  <a:moveTo>
                    <a:pt x="0" y="54"/>
                  </a:moveTo>
                  <a:lnTo>
                    <a:pt x="6" y="38"/>
                  </a:lnTo>
                  <a:lnTo>
                    <a:pt x="6" y="26"/>
                  </a:lnTo>
                  <a:lnTo>
                    <a:pt x="14" y="15"/>
                  </a:lnTo>
                  <a:lnTo>
                    <a:pt x="15" y="9"/>
                  </a:lnTo>
                  <a:lnTo>
                    <a:pt x="47" y="0"/>
                  </a:lnTo>
                  <a:lnTo>
                    <a:pt x="66" y="2"/>
                  </a:lnTo>
                  <a:lnTo>
                    <a:pt x="78" y="15"/>
                  </a:lnTo>
                  <a:lnTo>
                    <a:pt x="78" y="17"/>
                  </a:lnTo>
                  <a:lnTo>
                    <a:pt x="78" y="18"/>
                  </a:lnTo>
                  <a:lnTo>
                    <a:pt x="81" y="21"/>
                  </a:lnTo>
                  <a:lnTo>
                    <a:pt x="81" y="48"/>
                  </a:lnTo>
                  <a:lnTo>
                    <a:pt x="83" y="50"/>
                  </a:lnTo>
                  <a:lnTo>
                    <a:pt x="90" y="53"/>
                  </a:lnTo>
                  <a:lnTo>
                    <a:pt x="104" y="54"/>
                  </a:lnTo>
                  <a:lnTo>
                    <a:pt x="105" y="53"/>
                  </a:lnTo>
                  <a:lnTo>
                    <a:pt x="108" y="51"/>
                  </a:lnTo>
                  <a:lnTo>
                    <a:pt x="110" y="53"/>
                  </a:lnTo>
                  <a:lnTo>
                    <a:pt x="117" y="56"/>
                  </a:lnTo>
                  <a:lnTo>
                    <a:pt x="119" y="59"/>
                  </a:lnTo>
                  <a:lnTo>
                    <a:pt x="120" y="79"/>
                  </a:lnTo>
                  <a:lnTo>
                    <a:pt x="122" y="82"/>
                  </a:lnTo>
                  <a:lnTo>
                    <a:pt x="126" y="84"/>
                  </a:lnTo>
                  <a:lnTo>
                    <a:pt x="129" y="84"/>
                  </a:lnTo>
                  <a:lnTo>
                    <a:pt x="132" y="84"/>
                  </a:lnTo>
                  <a:lnTo>
                    <a:pt x="138" y="82"/>
                  </a:lnTo>
                  <a:lnTo>
                    <a:pt x="140" y="84"/>
                  </a:lnTo>
                  <a:lnTo>
                    <a:pt x="141" y="87"/>
                  </a:lnTo>
                  <a:lnTo>
                    <a:pt x="137" y="129"/>
                  </a:lnTo>
                  <a:lnTo>
                    <a:pt x="134" y="133"/>
                  </a:lnTo>
                  <a:lnTo>
                    <a:pt x="120" y="145"/>
                  </a:lnTo>
                  <a:lnTo>
                    <a:pt x="120" y="147"/>
                  </a:lnTo>
                  <a:lnTo>
                    <a:pt x="119" y="147"/>
                  </a:lnTo>
                  <a:lnTo>
                    <a:pt x="117" y="147"/>
                  </a:lnTo>
                  <a:lnTo>
                    <a:pt x="113" y="147"/>
                  </a:lnTo>
                  <a:lnTo>
                    <a:pt x="110" y="148"/>
                  </a:lnTo>
                  <a:lnTo>
                    <a:pt x="108" y="150"/>
                  </a:lnTo>
                  <a:lnTo>
                    <a:pt x="104" y="150"/>
                  </a:lnTo>
                  <a:lnTo>
                    <a:pt x="102" y="150"/>
                  </a:lnTo>
                  <a:lnTo>
                    <a:pt x="99" y="150"/>
                  </a:lnTo>
                  <a:lnTo>
                    <a:pt x="90" y="145"/>
                  </a:lnTo>
                  <a:lnTo>
                    <a:pt x="72" y="144"/>
                  </a:lnTo>
                  <a:lnTo>
                    <a:pt x="72" y="142"/>
                  </a:lnTo>
                  <a:lnTo>
                    <a:pt x="72" y="138"/>
                  </a:lnTo>
                  <a:lnTo>
                    <a:pt x="84" y="117"/>
                  </a:lnTo>
                  <a:lnTo>
                    <a:pt x="84" y="114"/>
                  </a:lnTo>
                  <a:lnTo>
                    <a:pt x="83" y="109"/>
                  </a:lnTo>
                  <a:lnTo>
                    <a:pt x="80" y="106"/>
                  </a:lnTo>
                  <a:lnTo>
                    <a:pt x="78" y="105"/>
                  </a:lnTo>
                  <a:lnTo>
                    <a:pt x="74" y="103"/>
                  </a:lnTo>
                  <a:lnTo>
                    <a:pt x="71" y="100"/>
                  </a:lnTo>
                  <a:lnTo>
                    <a:pt x="51" y="88"/>
                  </a:lnTo>
                  <a:lnTo>
                    <a:pt x="33" y="85"/>
                  </a:lnTo>
                  <a:lnTo>
                    <a:pt x="32" y="84"/>
                  </a:lnTo>
                  <a:lnTo>
                    <a:pt x="29" y="78"/>
                  </a:lnTo>
                  <a:lnTo>
                    <a:pt x="15" y="70"/>
                  </a:lnTo>
                  <a:lnTo>
                    <a:pt x="6" y="57"/>
                  </a:lnTo>
                  <a:lnTo>
                    <a:pt x="0" y="54"/>
                  </a:lnTo>
                  <a:close/>
                </a:path>
              </a:pathLst>
            </a:custGeom>
            <a:grpFill/>
            <a:ln w="1905">
              <a:noFill/>
              <a:round/>
              <a:headEnd/>
              <a:tailEnd/>
            </a:ln>
          </p:spPr>
          <p:txBody>
            <a:bodyPr/>
            <a:lstStyle/>
            <a:p>
              <a:endParaRPr lang="en-GB">
                <a:solidFill>
                  <a:srgbClr val="000000"/>
                </a:solidFill>
                <a:latin typeface="Arial"/>
              </a:endParaRPr>
            </a:p>
          </p:txBody>
        </p:sp>
        <p:sp>
          <p:nvSpPr>
            <p:cNvPr id="489" name="Freeform 485"/>
            <p:cNvSpPr>
              <a:spLocks/>
            </p:cNvSpPr>
            <p:nvPr/>
          </p:nvSpPr>
          <p:spPr bwMode="auto">
            <a:xfrm>
              <a:off x="1470" y="3022"/>
              <a:ext cx="142" cy="774"/>
            </a:xfrm>
            <a:custGeom>
              <a:avLst/>
              <a:gdLst>
                <a:gd name="T0" fmla="*/ 118 w 142"/>
                <a:gd name="T1" fmla="*/ 30 h 774"/>
                <a:gd name="T2" fmla="*/ 115 w 142"/>
                <a:gd name="T3" fmla="*/ 42 h 774"/>
                <a:gd name="T4" fmla="*/ 121 w 142"/>
                <a:gd name="T5" fmla="*/ 59 h 774"/>
                <a:gd name="T6" fmla="*/ 141 w 142"/>
                <a:gd name="T7" fmla="*/ 94 h 774"/>
                <a:gd name="T8" fmla="*/ 121 w 142"/>
                <a:gd name="T9" fmla="*/ 168 h 774"/>
                <a:gd name="T10" fmla="*/ 93 w 142"/>
                <a:gd name="T11" fmla="*/ 234 h 774"/>
                <a:gd name="T12" fmla="*/ 91 w 142"/>
                <a:gd name="T13" fmla="*/ 283 h 774"/>
                <a:gd name="T14" fmla="*/ 85 w 142"/>
                <a:gd name="T15" fmla="*/ 349 h 774"/>
                <a:gd name="T16" fmla="*/ 76 w 142"/>
                <a:gd name="T17" fmla="*/ 358 h 774"/>
                <a:gd name="T18" fmla="*/ 61 w 142"/>
                <a:gd name="T19" fmla="*/ 466 h 774"/>
                <a:gd name="T20" fmla="*/ 61 w 142"/>
                <a:gd name="T21" fmla="*/ 502 h 774"/>
                <a:gd name="T22" fmla="*/ 69 w 142"/>
                <a:gd name="T23" fmla="*/ 533 h 774"/>
                <a:gd name="T24" fmla="*/ 69 w 142"/>
                <a:gd name="T25" fmla="*/ 550 h 774"/>
                <a:gd name="T26" fmla="*/ 54 w 142"/>
                <a:gd name="T27" fmla="*/ 621 h 774"/>
                <a:gd name="T28" fmla="*/ 37 w 142"/>
                <a:gd name="T29" fmla="*/ 684 h 774"/>
                <a:gd name="T30" fmla="*/ 51 w 142"/>
                <a:gd name="T31" fmla="*/ 689 h 774"/>
                <a:gd name="T32" fmla="*/ 81 w 142"/>
                <a:gd name="T33" fmla="*/ 725 h 774"/>
                <a:gd name="T34" fmla="*/ 108 w 142"/>
                <a:gd name="T35" fmla="*/ 729 h 774"/>
                <a:gd name="T36" fmla="*/ 79 w 142"/>
                <a:gd name="T37" fmla="*/ 744 h 774"/>
                <a:gd name="T38" fmla="*/ 60 w 142"/>
                <a:gd name="T39" fmla="*/ 770 h 774"/>
                <a:gd name="T40" fmla="*/ 61 w 142"/>
                <a:gd name="T41" fmla="*/ 761 h 774"/>
                <a:gd name="T42" fmla="*/ 69 w 142"/>
                <a:gd name="T43" fmla="*/ 740 h 774"/>
                <a:gd name="T44" fmla="*/ 48 w 142"/>
                <a:gd name="T45" fmla="*/ 737 h 774"/>
                <a:gd name="T46" fmla="*/ 52 w 142"/>
                <a:gd name="T47" fmla="*/ 717 h 774"/>
                <a:gd name="T48" fmla="*/ 45 w 142"/>
                <a:gd name="T49" fmla="*/ 717 h 774"/>
                <a:gd name="T50" fmla="*/ 39 w 142"/>
                <a:gd name="T51" fmla="*/ 717 h 774"/>
                <a:gd name="T52" fmla="*/ 25 w 142"/>
                <a:gd name="T53" fmla="*/ 699 h 774"/>
                <a:gd name="T54" fmla="*/ 30 w 142"/>
                <a:gd name="T55" fmla="*/ 690 h 774"/>
                <a:gd name="T56" fmla="*/ 24 w 142"/>
                <a:gd name="T57" fmla="*/ 681 h 774"/>
                <a:gd name="T58" fmla="*/ 22 w 142"/>
                <a:gd name="T59" fmla="*/ 662 h 774"/>
                <a:gd name="T60" fmla="*/ 30 w 142"/>
                <a:gd name="T61" fmla="*/ 647 h 774"/>
                <a:gd name="T62" fmla="*/ 22 w 142"/>
                <a:gd name="T63" fmla="*/ 635 h 774"/>
                <a:gd name="T64" fmla="*/ 21 w 142"/>
                <a:gd name="T65" fmla="*/ 629 h 774"/>
                <a:gd name="T66" fmla="*/ 25 w 142"/>
                <a:gd name="T67" fmla="*/ 618 h 774"/>
                <a:gd name="T68" fmla="*/ 25 w 142"/>
                <a:gd name="T69" fmla="*/ 614 h 774"/>
                <a:gd name="T70" fmla="*/ 24 w 142"/>
                <a:gd name="T71" fmla="*/ 596 h 774"/>
                <a:gd name="T72" fmla="*/ 15 w 142"/>
                <a:gd name="T73" fmla="*/ 590 h 774"/>
                <a:gd name="T74" fmla="*/ 1 w 142"/>
                <a:gd name="T75" fmla="*/ 593 h 774"/>
                <a:gd name="T76" fmla="*/ 15 w 142"/>
                <a:gd name="T77" fmla="*/ 572 h 774"/>
                <a:gd name="T78" fmla="*/ 18 w 142"/>
                <a:gd name="T79" fmla="*/ 568 h 774"/>
                <a:gd name="T80" fmla="*/ 25 w 142"/>
                <a:gd name="T81" fmla="*/ 574 h 774"/>
                <a:gd name="T82" fmla="*/ 31 w 142"/>
                <a:gd name="T83" fmla="*/ 582 h 774"/>
                <a:gd name="T84" fmla="*/ 34 w 142"/>
                <a:gd name="T85" fmla="*/ 575 h 774"/>
                <a:gd name="T86" fmla="*/ 40 w 142"/>
                <a:gd name="T87" fmla="*/ 560 h 774"/>
                <a:gd name="T88" fmla="*/ 45 w 142"/>
                <a:gd name="T89" fmla="*/ 559 h 774"/>
                <a:gd name="T90" fmla="*/ 39 w 142"/>
                <a:gd name="T91" fmla="*/ 547 h 774"/>
                <a:gd name="T92" fmla="*/ 46 w 142"/>
                <a:gd name="T93" fmla="*/ 532 h 774"/>
                <a:gd name="T94" fmla="*/ 43 w 142"/>
                <a:gd name="T95" fmla="*/ 520 h 774"/>
                <a:gd name="T96" fmla="*/ 45 w 142"/>
                <a:gd name="T97" fmla="*/ 506 h 774"/>
                <a:gd name="T98" fmla="*/ 48 w 142"/>
                <a:gd name="T99" fmla="*/ 485 h 774"/>
                <a:gd name="T100" fmla="*/ 49 w 142"/>
                <a:gd name="T101" fmla="*/ 473 h 774"/>
                <a:gd name="T102" fmla="*/ 46 w 142"/>
                <a:gd name="T103" fmla="*/ 466 h 774"/>
                <a:gd name="T104" fmla="*/ 33 w 142"/>
                <a:gd name="T105" fmla="*/ 469 h 774"/>
                <a:gd name="T106" fmla="*/ 34 w 142"/>
                <a:gd name="T107" fmla="*/ 428 h 774"/>
                <a:gd name="T108" fmla="*/ 33 w 142"/>
                <a:gd name="T109" fmla="*/ 385 h 774"/>
                <a:gd name="T110" fmla="*/ 43 w 142"/>
                <a:gd name="T111" fmla="*/ 362 h 774"/>
                <a:gd name="T112" fmla="*/ 66 w 142"/>
                <a:gd name="T113" fmla="*/ 291 h 774"/>
                <a:gd name="T114" fmla="*/ 72 w 142"/>
                <a:gd name="T115" fmla="*/ 202 h 774"/>
                <a:gd name="T116" fmla="*/ 82 w 142"/>
                <a:gd name="T117" fmla="*/ 142 h 774"/>
                <a:gd name="T118" fmla="*/ 91 w 142"/>
                <a:gd name="T119" fmla="*/ 69 h 774"/>
                <a:gd name="T120" fmla="*/ 99 w 142"/>
                <a:gd name="T121" fmla="*/ 0 h 77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2"/>
                <a:gd name="T184" fmla="*/ 0 h 774"/>
                <a:gd name="T185" fmla="*/ 142 w 142"/>
                <a:gd name="T186" fmla="*/ 774 h 77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2" h="774">
                  <a:moveTo>
                    <a:pt x="100" y="0"/>
                  </a:moveTo>
                  <a:lnTo>
                    <a:pt x="102" y="0"/>
                  </a:lnTo>
                  <a:lnTo>
                    <a:pt x="105" y="5"/>
                  </a:lnTo>
                  <a:lnTo>
                    <a:pt x="106" y="6"/>
                  </a:lnTo>
                  <a:lnTo>
                    <a:pt x="108" y="9"/>
                  </a:lnTo>
                  <a:lnTo>
                    <a:pt x="111" y="24"/>
                  </a:lnTo>
                  <a:lnTo>
                    <a:pt x="118" y="30"/>
                  </a:lnTo>
                  <a:lnTo>
                    <a:pt x="118" y="33"/>
                  </a:lnTo>
                  <a:lnTo>
                    <a:pt x="117" y="35"/>
                  </a:lnTo>
                  <a:lnTo>
                    <a:pt x="117" y="38"/>
                  </a:lnTo>
                  <a:lnTo>
                    <a:pt x="118" y="39"/>
                  </a:lnTo>
                  <a:lnTo>
                    <a:pt x="118" y="41"/>
                  </a:lnTo>
                  <a:lnTo>
                    <a:pt x="117" y="41"/>
                  </a:lnTo>
                  <a:lnTo>
                    <a:pt x="115" y="42"/>
                  </a:lnTo>
                  <a:lnTo>
                    <a:pt x="114" y="42"/>
                  </a:lnTo>
                  <a:lnTo>
                    <a:pt x="114" y="48"/>
                  </a:lnTo>
                  <a:lnTo>
                    <a:pt x="115" y="48"/>
                  </a:lnTo>
                  <a:lnTo>
                    <a:pt x="117" y="50"/>
                  </a:lnTo>
                  <a:lnTo>
                    <a:pt x="117" y="56"/>
                  </a:lnTo>
                  <a:lnTo>
                    <a:pt x="118" y="56"/>
                  </a:lnTo>
                  <a:lnTo>
                    <a:pt x="121" y="59"/>
                  </a:lnTo>
                  <a:lnTo>
                    <a:pt x="123" y="68"/>
                  </a:lnTo>
                  <a:lnTo>
                    <a:pt x="124" y="71"/>
                  </a:lnTo>
                  <a:lnTo>
                    <a:pt x="127" y="94"/>
                  </a:lnTo>
                  <a:lnTo>
                    <a:pt x="130" y="96"/>
                  </a:lnTo>
                  <a:lnTo>
                    <a:pt x="136" y="96"/>
                  </a:lnTo>
                  <a:lnTo>
                    <a:pt x="138" y="94"/>
                  </a:lnTo>
                  <a:lnTo>
                    <a:pt x="141" y="94"/>
                  </a:lnTo>
                  <a:lnTo>
                    <a:pt x="141" y="96"/>
                  </a:lnTo>
                  <a:lnTo>
                    <a:pt x="142" y="97"/>
                  </a:lnTo>
                  <a:lnTo>
                    <a:pt x="139" y="115"/>
                  </a:lnTo>
                  <a:lnTo>
                    <a:pt x="120" y="124"/>
                  </a:lnTo>
                  <a:lnTo>
                    <a:pt x="120" y="135"/>
                  </a:lnTo>
                  <a:lnTo>
                    <a:pt x="118" y="138"/>
                  </a:lnTo>
                  <a:lnTo>
                    <a:pt x="121" y="168"/>
                  </a:lnTo>
                  <a:lnTo>
                    <a:pt x="121" y="169"/>
                  </a:lnTo>
                  <a:lnTo>
                    <a:pt x="117" y="171"/>
                  </a:lnTo>
                  <a:lnTo>
                    <a:pt x="111" y="175"/>
                  </a:lnTo>
                  <a:lnTo>
                    <a:pt x="109" y="184"/>
                  </a:lnTo>
                  <a:lnTo>
                    <a:pt x="102" y="192"/>
                  </a:lnTo>
                  <a:lnTo>
                    <a:pt x="94" y="234"/>
                  </a:lnTo>
                  <a:lnTo>
                    <a:pt x="93" y="234"/>
                  </a:lnTo>
                  <a:lnTo>
                    <a:pt x="93" y="237"/>
                  </a:lnTo>
                  <a:lnTo>
                    <a:pt x="90" y="240"/>
                  </a:lnTo>
                  <a:lnTo>
                    <a:pt x="87" y="249"/>
                  </a:lnTo>
                  <a:lnTo>
                    <a:pt x="85" y="261"/>
                  </a:lnTo>
                  <a:lnTo>
                    <a:pt x="87" y="264"/>
                  </a:lnTo>
                  <a:lnTo>
                    <a:pt x="87" y="273"/>
                  </a:lnTo>
                  <a:lnTo>
                    <a:pt x="91" y="283"/>
                  </a:lnTo>
                  <a:lnTo>
                    <a:pt x="91" y="289"/>
                  </a:lnTo>
                  <a:lnTo>
                    <a:pt x="94" y="292"/>
                  </a:lnTo>
                  <a:lnTo>
                    <a:pt x="96" y="310"/>
                  </a:lnTo>
                  <a:lnTo>
                    <a:pt x="90" y="319"/>
                  </a:lnTo>
                  <a:lnTo>
                    <a:pt x="88" y="330"/>
                  </a:lnTo>
                  <a:lnTo>
                    <a:pt x="85" y="333"/>
                  </a:lnTo>
                  <a:lnTo>
                    <a:pt x="85" y="349"/>
                  </a:lnTo>
                  <a:lnTo>
                    <a:pt x="82" y="350"/>
                  </a:lnTo>
                  <a:lnTo>
                    <a:pt x="82" y="352"/>
                  </a:lnTo>
                  <a:lnTo>
                    <a:pt x="82" y="355"/>
                  </a:lnTo>
                  <a:lnTo>
                    <a:pt x="81" y="355"/>
                  </a:lnTo>
                  <a:lnTo>
                    <a:pt x="79" y="355"/>
                  </a:lnTo>
                  <a:lnTo>
                    <a:pt x="78" y="356"/>
                  </a:lnTo>
                  <a:lnTo>
                    <a:pt x="76" y="358"/>
                  </a:lnTo>
                  <a:lnTo>
                    <a:pt x="75" y="394"/>
                  </a:lnTo>
                  <a:lnTo>
                    <a:pt x="76" y="398"/>
                  </a:lnTo>
                  <a:lnTo>
                    <a:pt x="76" y="401"/>
                  </a:lnTo>
                  <a:lnTo>
                    <a:pt x="75" y="404"/>
                  </a:lnTo>
                  <a:lnTo>
                    <a:pt x="72" y="409"/>
                  </a:lnTo>
                  <a:lnTo>
                    <a:pt x="61" y="461"/>
                  </a:lnTo>
                  <a:lnTo>
                    <a:pt x="61" y="466"/>
                  </a:lnTo>
                  <a:lnTo>
                    <a:pt x="64" y="469"/>
                  </a:lnTo>
                  <a:lnTo>
                    <a:pt x="64" y="470"/>
                  </a:lnTo>
                  <a:lnTo>
                    <a:pt x="64" y="475"/>
                  </a:lnTo>
                  <a:lnTo>
                    <a:pt x="61" y="482"/>
                  </a:lnTo>
                  <a:lnTo>
                    <a:pt x="58" y="499"/>
                  </a:lnTo>
                  <a:lnTo>
                    <a:pt x="60" y="502"/>
                  </a:lnTo>
                  <a:lnTo>
                    <a:pt x="61" y="502"/>
                  </a:lnTo>
                  <a:lnTo>
                    <a:pt x="61" y="514"/>
                  </a:lnTo>
                  <a:lnTo>
                    <a:pt x="63" y="517"/>
                  </a:lnTo>
                  <a:lnTo>
                    <a:pt x="64" y="521"/>
                  </a:lnTo>
                  <a:lnTo>
                    <a:pt x="63" y="530"/>
                  </a:lnTo>
                  <a:lnTo>
                    <a:pt x="63" y="532"/>
                  </a:lnTo>
                  <a:lnTo>
                    <a:pt x="64" y="532"/>
                  </a:lnTo>
                  <a:lnTo>
                    <a:pt x="69" y="533"/>
                  </a:lnTo>
                  <a:lnTo>
                    <a:pt x="72" y="536"/>
                  </a:lnTo>
                  <a:lnTo>
                    <a:pt x="72" y="538"/>
                  </a:lnTo>
                  <a:lnTo>
                    <a:pt x="70" y="541"/>
                  </a:lnTo>
                  <a:lnTo>
                    <a:pt x="61" y="541"/>
                  </a:lnTo>
                  <a:lnTo>
                    <a:pt x="61" y="544"/>
                  </a:lnTo>
                  <a:lnTo>
                    <a:pt x="66" y="547"/>
                  </a:lnTo>
                  <a:lnTo>
                    <a:pt x="69" y="550"/>
                  </a:lnTo>
                  <a:lnTo>
                    <a:pt x="69" y="553"/>
                  </a:lnTo>
                  <a:lnTo>
                    <a:pt x="67" y="556"/>
                  </a:lnTo>
                  <a:lnTo>
                    <a:pt x="66" y="585"/>
                  </a:lnTo>
                  <a:lnTo>
                    <a:pt x="52" y="612"/>
                  </a:lnTo>
                  <a:lnTo>
                    <a:pt x="52" y="617"/>
                  </a:lnTo>
                  <a:lnTo>
                    <a:pt x="52" y="620"/>
                  </a:lnTo>
                  <a:lnTo>
                    <a:pt x="54" y="621"/>
                  </a:lnTo>
                  <a:lnTo>
                    <a:pt x="55" y="624"/>
                  </a:lnTo>
                  <a:lnTo>
                    <a:pt x="54" y="627"/>
                  </a:lnTo>
                  <a:lnTo>
                    <a:pt x="54" y="629"/>
                  </a:lnTo>
                  <a:lnTo>
                    <a:pt x="51" y="641"/>
                  </a:lnTo>
                  <a:lnTo>
                    <a:pt x="43" y="654"/>
                  </a:lnTo>
                  <a:lnTo>
                    <a:pt x="42" y="656"/>
                  </a:lnTo>
                  <a:lnTo>
                    <a:pt x="37" y="684"/>
                  </a:lnTo>
                  <a:lnTo>
                    <a:pt x="37" y="686"/>
                  </a:lnTo>
                  <a:lnTo>
                    <a:pt x="39" y="692"/>
                  </a:lnTo>
                  <a:lnTo>
                    <a:pt x="40" y="692"/>
                  </a:lnTo>
                  <a:lnTo>
                    <a:pt x="42" y="692"/>
                  </a:lnTo>
                  <a:lnTo>
                    <a:pt x="42" y="689"/>
                  </a:lnTo>
                  <a:lnTo>
                    <a:pt x="45" y="687"/>
                  </a:lnTo>
                  <a:lnTo>
                    <a:pt x="51" y="689"/>
                  </a:lnTo>
                  <a:lnTo>
                    <a:pt x="52" y="687"/>
                  </a:lnTo>
                  <a:lnTo>
                    <a:pt x="54" y="687"/>
                  </a:lnTo>
                  <a:lnTo>
                    <a:pt x="54" y="689"/>
                  </a:lnTo>
                  <a:lnTo>
                    <a:pt x="55" y="717"/>
                  </a:lnTo>
                  <a:lnTo>
                    <a:pt x="58" y="723"/>
                  </a:lnTo>
                  <a:lnTo>
                    <a:pt x="63" y="725"/>
                  </a:lnTo>
                  <a:lnTo>
                    <a:pt x="81" y="725"/>
                  </a:lnTo>
                  <a:lnTo>
                    <a:pt x="82" y="725"/>
                  </a:lnTo>
                  <a:lnTo>
                    <a:pt x="97" y="725"/>
                  </a:lnTo>
                  <a:lnTo>
                    <a:pt x="121" y="732"/>
                  </a:lnTo>
                  <a:lnTo>
                    <a:pt x="120" y="732"/>
                  </a:lnTo>
                  <a:lnTo>
                    <a:pt x="114" y="732"/>
                  </a:lnTo>
                  <a:lnTo>
                    <a:pt x="109" y="729"/>
                  </a:lnTo>
                  <a:lnTo>
                    <a:pt x="108" y="729"/>
                  </a:lnTo>
                  <a:lnTo>
                    <a:pt x="103" y="731"/>
                  </a:lnTo>
                  <a:lnTo>
                    <a:pt x="100" y="735"/>
                  </a:lnTo>
                  <a:lnTo>
                    <a:pt x="96" y="737"/>
                  </a:lnTo>
                  <a:lnTo>
                    <a:pt x="90" y="741"/>
                  </a:lnTo>
                  <a:lnTo>
                    <a:pt x="87" y="743"/>
                  </a:lnTo>
                  <a:lnTo>
                    <a:pt x="85" y="741"/>
                  </a:lnTo>
                  <a:lnTo>
                    <a:pt x="79" y="744"/>
                  </a:lnTo>
                  <a:lnTo>
                    <a:pt x="76" y="771"/>
                  </a:lnTo>
                  <a:lnTo>
                    <a:pt x="76" y="773"/>
                  </a:lnTo>
                  <a:lnTo>
                    <a:pt x="75" y="774"/>
                  </a:lnTo>
                  <a:lnTo>
                    <a:pt x="73" y="774"/>
                  </a:lnTo>
                  <a:lnTo>
                    <a:pt x="69" y="773"/>
                  </a:lnTo>
                  <a:lnTo>
                    <a:pt x="66" y="773"/>
                  </a:lnTo>
                  <a:lnTo>
                    <a:pt x="60" y="770"/>
                  </a:lnTo>
                  <a:lnTo>
                    <a:pt x="57" y="767"/>
                  </a:lnTo>
                  <a:lnTo>
                    <a:pt x="55" y="764"/>
                  </a:lnTo>
                  <a:lnTo>
                    <a:pt x="55" y="761"/>
                  </a:lnTo>
                  <a:lnTo>
                    <a:pt x="58" y="759"/>
                  </a:lnTo>
                  <a:lnTo>
                    <a:pt x="58" y="761"/>
                  </a:lnTo>
                  <a:lnTo>
                    <a:pt x="58" y="762"/>
                  </a:lnTo>
                  <a:lnTo>
                    <a:pt x="61" y="761"/>
                  </a:lnTo>
                  <a:lnTo>
                    <a:pt x="63" y="759"/>
                  </a:lnTo>
                  <a:lnTo>
                    <a:pt x="64" y="758"/>
                  </a:lnTo>
                  <a:lnTo>
                    <a:pt x="67" y="758"/>
                  </a:lnTo>
                  <a:lnTo>
                    <a:pt x="73" y="753"/>
                  </a:lnTo>
                  <a:lnTo>
                    <a:pt x="76" y="747"/>
                  </a:lnTo>
                  <a:lnTo>
                    <a:pt x="72" y="744"/>
                  </a:lnTo>
                  <a:lnTo>
                    <a:pt x="69" y="740"/>
                  </a:lnTo>
                  <a:lnTo>
                    <a:pt x="58" y="738"/>
                  </a:lnTo>
                  <a:lnTo>
                    <a:pt x="55" y="740"/>
                  </a:lnTo>
                  <a:lnTo>
                    <a:pt x="52" y="741"/>
                  </a:lnTo>
                  <a:lnTo>
                    <a:pt x="52" y="740"/>
                  </a:lnTo>
                  <a:lnTo>
                    <a:pt x="52" y="738"/>
                  </a:lnTo>
                  <a:lnTo>
                    <a:pt x="48" y="738"/>
                  </a:lnTo>
                  <a:lnTo>
                    <a:pt x="48" y="737"/>
                  </a:lnTo>
                  <a:lnTo>
                    <a:pt x="49" y="735"/>
                  </a:lnTo>
                  <a:lnTo>
                    <a:pt x="52" y="734"/>
                  </a:lnTo>
                  <a:lnTo>
                    <a:pt x="54" y="731"/>
                  </a:lnTo>
                  <a:lnTo>
                    <a:pt x="52" y="726"/>
                  </a:lnTo>
                  <a:lnTo>
                    <a:pt x="49" y="723"/>
                  </a:lnTo>
                  <a:lnTo>
                    <a:pt x="52" y="722"/>
                  </a:lnTo>
                  <a:lnTo>
                    <a:pt x="52" y="717"/>
                  </a:lnTo>
                  <a:lnTo>
                    <a:pt x="45" y="710"/>
                  </a:lnTo>
                  <a:lnTo>
                    <a:pt x="42" y="708"/>
                  </a:lnTo>
                  <a:lnTo>
                    <a:pt x="40" y="708"/>
                  </a:lnTo>
                  <a:lnTo>
                    <a:pt x="49" y="716"/>
                  </a:lnTo>
                  <a:lnTo>
                    <a:pt x="49" y="717"/>
                  </a:lnTo>
                  <a:lnTo>
                    <a:pt x="48" y="717"/>
                  </a:lnTo>
                  <a:lnTo>
                    <a:pt x="45" y="717"/>
                  </a:lnTo>
                  <a:lnTo>
                    <a:pt x="43" y="714"/>
                  </a:lnTo>
                  <a:lnTo>
                    <a:pt x="42" y="714"/>
                  </a:lnTo>
                  <a:lnTo>
                    <a:pt x="45" y="719"/>
                  </a:lnTo>
                  <a:lnTo>
                    <a:pt x="43" y="722"/>
                  </a:lnTo>
                  <a:lnTo>
                    <a:pt x="42" y="723"/>
                  </a:lnTo>
                  <a:lnTo>
                    <a:pt x="37" y="713"/>
                  </a:lnTo>
                  <a:lnTo>
                    <a:pt x="39" y="717"/>
                  </a:lnTo>
                  <a:lnTo>
                    <a:pt x="39" y="725"/>
                  </a:lnTo>
                  <a:lnTo>
                    <a:pt x="37" y="725"/>
                  </a:lnTo>
                  <a:lnTo>
                    <a:pt x="36" y="723"/>
                  </a:lnTo>
                  <a:lnTo>
                    <a:pt x="34" y="720"/>
                  </a:lnTo>
                  <a:lnTo>
                    <a:pt x="36" y="713"/>
                  </a:lnTo>
                  <a:lnTo>
                    <a:pt x="33" y="707"/>
                  </a:lnTo>
                  <a:lnTo>
                    <a:pt x="25" y="699"/>
                  </a:lnTo>
                  <a:lnTo>
                    <a:pt x="25" y="695"/>
                  </a:lnTo>
                  <a:lnTo>
                    <a:pt x="25" y="693"/>
                  </a:lnTo>
                  <a:lnTo>
                    <a:pt x="28" y="693"/>
                  </a:lnTo>
                  <a:lnTo>
                    <a:pt x="31" y="692"/>
                  </a:lnTo>
                  <a:lnTo>
                    <a:pt x="31" y="689"/>
                  </a:lnTo>
                  <a:lnTo>
                    <a:pt x="31" y="687"/>
                  </a:lnTo>
                  <a:lnTo>
                    <a:pt x="30" y="690"/>
                  </a:lnTo>
                  <a:lnTo>
                    <a:pt x="28" y="690"/>
                  </a:lnTo>
                  <a:lnTo>
                    <a:pt x="27" y="689"/>
                  </a:lnTo>
                  <a:lnTo>
                    <a:pt x="25" y="684"/>
                  </a:lnTo>
                  <a:lnTo>
                    <a:pt x="25" y="683"/>
                  </a:lnTo>
                  <a:lnTo>
                    <a:pt x="30" y="684"/>
                  </a:lnTo>
                  <a:lnTo>
                    <a:pt x="27" y="681"/>
                  </a:lnTo>
                  <a:lnTo>
                    <a:pt x="24" y="681"/>
                  </a:lnTo>
                  <a:lnTo>
                    <a:pt x="21" y="680"/>
                  </a:lnTo>
                  <a:lnTo>
                    <a:pt x="19" y="677"/>
                  </a:lnTo>
                  <a:lnTo>
                    <a:pt x="18" y="674"/>
                  </a:lnTo>
                  <a:lnTo>
                    <a:pt x="22" y="669"/>
                  </a:lnTo>
                  <a:lnTo>
                    <a:pt x="22" y="665"/>
                  </a:lnTo>
                  <a:lnTo>
                    <a:pt x="22" y="663"/>
                  </a:lnTo>
                  <a:lnTo>
                    <a:pt x="22" y="662"/>
                  </a:lnTo>
                  <a:lnTo>
                    <a:pt x="27" y="659"/>
                  </a:lnTo>
                  <a:lnTo>
                    <a:pt x="30" y="659"/>
                  </a:lnTo>
                  <a:lnTo>
                    <a:pt x="31" y="659"/>
                  </a:lnTo>
                  <a:lnTo>
                    <a:pt x="28" y="657"/>
                  </a:lnTo>
                  <a:lnTo>
                    <a:pt x="28" y="656"/>
                  </a:lnTo>
                  <a:lnTo>
                    <a:pt x="31" y="647"/>
                  </a:lnTo>
                  <a:lnTo>
                    <a:pt x="30" y="647"/>
                  </a:lnTo>
                  <a:lnTo>
                    <a:pt x="27" y="650"/>
                  </a:lnTo>
                  <a:lnTo>
                    <a:pt x="24" y="656"/>
                  </a:lnTo>
                  <a:lnTo>
                    <a:pt x="22" y="654"/>
                  </a:lnTo>
                  <a:lnTo>
                    <a:pt x="22" y="639"/>
                  </a:lnTo>
                  <a:lnTo>
                    <a:pt x="22" y="636"/>
                  </a:lnTo>
                  <a:lnTo>
                    <a:pt x="24" y="638"/>
                  </a:lnTo>
                  <a:lnTo>
                    <a:pt x="22" y="635"/>
                  </a:lnTo>
                  <a:lnTo>
                    <a:pt x="22" y="632"/>
                  </a:lnTo>
                  <a:lnTo>
                    <a:pt x="28" y="632"/>
                  </a:lnTo>
                  <a:lnTo>
                    <a:pt x="31" y="633"/>
                  </a:lnTo>
                  <a:lnTo>
                    <a:pt x="30" y="627"/>
                  </a:lnTo>
                  <a:lnTo>
                    <a:pt x="28" y="629"/>
                  </a:lnTo>
                  <a:lnTo>
                    <a:pt x="22" y="630"/>
                  </a:lnTo>
                  <a:lnTo>
                    <a:pt x="21" y="629"/>
                  </a:lnTo>
                  <a:lnTo>
                    <a:pt x="19" y="626"/>
                  </a:lnTo>
                  <a:lnTo>
                    <a:pt x="19" y="624"/>
                  </a:lnTo>
                  <a:lnTo>
                    <a:pt x="19" y="618"/>
                  </a:lnTo>
                  <a:lnTo>
                    <a:pt x="21" y="618"/>
                  </a:lnTo>
                  <a:lnTo>
                    <a:pt x="24" y="624"/>
                  </a:lnTo>
                  <a:lnTo>
                    <a:pt x="24" y="620"/>
                  </a:lnTo>
                  <a:lnTo>
                    <a:pt x="25" y="618"/>
                  </a:lnTo>
                  <a:lnTo>
                    <a:pt x="31" y="620"/>
                  </a:lnTo>
                  <a:lnTo>
                    <a:pt x="36" y="624"/>
                  </a:lnTo>
                  <a:lnTo>
                    <a:pt x="37" y="624"/>
                  </a:lnTo>
                  <a:lnTo>
                    <a:pt x="34" y="621"/>
                  </a:lnTo>
                  <a:lnTo>
                    <a:pt x="30" y="611"/>
                  </a:lnTo>
                  <a:lnTo>
                    <a:pt x="30" y="614"/>
                  </a:lnTo>
                  <a:lnTo>
                    <a:pt x="25" y="614"/>
                  </a:lnTo>
                  <a:lnTo>
                    <a:pt x="24" y="611"/>
                  </a:lnTo>
                  <a:lnTo>
                    <a:pt x="24" y="609"/>
                  </a:lnTo>
                  <a:lnTo>
                    <a:pt x="27" y="608"/>
                  </a:lnTo>
                  <a:lnTo>
                    <a:pt x="19" y="605"/>
                  </a:lnTo>
                  <a:lnTo>
                    <a:pt x="21" y="602"/>
                  </a:lnTo>
                  <a:lnTo>
                    <a:pt x="27" y="599"/>
                  </a:lnTo>
                  <a:lnTo>
                    <a:pt x="24" y="596"/>
                  </a:lnTo>
                  <a:lnTo>
                    <a:pt x="27" y="594"/>
                  </a:lnTo>
                  <a:lnTo>
                    <a:pt x="27" y="593"/>
                  </a:lnTo>
                  <a:lnTo>
                    <a:pt x="25" y="591"/>
                  </a:lnTo>
                  <a:lnTo>
                    <a:pt x="21" y="587"/>
                  </a:lnTo>
                  <a:lnTo>
                    <a:pt x="19" y="587"/>
                  </a:lnTo>
                  <a:lnTo>
                    <a:pt x="18" y="590"/>
                  </a:lnTo>
                  <a:lnTo>
                    <a:pt x="15" y="590"/>
                  </a:lnTo>
                  <a:lnTo>
                    <a:pt x="10" y="587"/>
                  </a:lnTo>
                  <a:lnTo>
                    <a:pt x="7" y="584"/>
                  </a:lnTo>
                  <a:lnTo>
                    <a:pt x="3" y="587"/>
                  </a:lnTo>
                  <a:lnTo>
                    <a:pt x="4" y="588"/>
                  </a:lnTo>
                  <a:lnTo>
                    <a:pt x="6" y="590"/>
                  </a:lnTo>
                  <a:lnTo>
                    <a:pt x="4" y="593"/>
                  </a:lnTo>
                  <a:lnTo>
                    <a:pt x="1" y="593"/>
                  </a:lnTo>
                  <a:lnTo>
                    <a:pt x="0" y="590"/>
                  </a:lnTo>
                  <a:lnTo>
                    <a:pt x="1" y="584"/>
                  </a:lnTo>
                  <a:lnTo>
                    <a:pt x="7" y="580"/>
                  </a:lnTo>
                  <a:lnTo>
                    <a:pt x="9" y="577"/>
                  </a:lnTo>
                  <a:lnTo>
                    <a:pt x="12" y="577"/>
                  </a:lnTo>
                  <a:lnTo>
                    <a:pt x="15" y="575"/>
                  </a:lnTo>
                  <a:lnTo>
                    <a:pt x="15" y="572"/>
                  </a:lnTo>
                  <a:lnTo>
                    <a:pt x="13" y="572"/>
                  </a:lnTo>
                  <a:lnTo>
                    <a:pt x="12" y="572"/>
                  </a:lnTo>
                  <a:lnTo>
                    <a:pt x="10" y="572"/>
                  </a:lnTo>
                  <a:lnTo>
                    <a:pt x="10" y="571"/>
                  </a:lnTo>
                  <a:lnTo>
                    <a:pt x="10" y="568"/>
                  </a:lnTo>
                  <a:lnTo>
                    <a:pt x="15" y="566"/>
                  </a:lnTo>
                  <a:lnTo>
                    <a:pt x="18" y="568"/>
                  </a:lnTo>
                  <a:lnTo>
                    <a:pt x="19" y="569"/>
                  </a:lnTo>
                  <a:lnTo>
                    <a:pt x="21" y="566"/>
                  </a:lnTo>
                  <a:lnTo>
                    <a:pt x="25" y="569"/>
                  </a:lnTo>
                  <a:lnTo>
                    <a:pt x="24" y="572"/>
                  </a:lnTo>
                  <a:lnTo>
                    <a:pt x="24" y="574"/>
                  </a:lnTo>
                  <a:lnTo>
                    <a:pt x="25" y="572"/>
                  </a:lnTo>
                  <a:lnTo>
                    <a:pt x="25" y="574"/>
                  </a:lnTo>
                  <a:lnTo>
                    <a:pt x="24" y="578"/>
                  </a:lnTo>
                  <a:lnTo>
                    <a:pt x="25" y="580"/>
                  </a:lnTo>
                  <a:lnTo>
                    <a:pt x="27" y="581"/>
                  </a:lnTo>
                  <a:lnTo>
                    <a:pt x="28" y="578"/>
                  </a:lnTo>
                  <a:lnTo>
                    <a:pt x="30" y="575"/>
                  </a:lnTo>
                  <a:lnTo>
                    <a:pt x="30" y="582"/>
                  </a:lnTo>
                  <a:lnTo>
                    <a:pt x="31" y="582"/>
                  </a:lnTo>
                  <a:lnTo>
                    <a:pt x="31" y="580"/>
                  </a:lnTo>
                  <a:lnTo>
                    <a:pt x="34" y="577"/>
                  </a:lnTo>
                  <a:lnTo>
                    <a:pt x="37" y="575"/>
                  </a:lnTo>
                  <a:lnTo>
                    <a:pt x="39" y="569"/>
                  </a:lnTo>
                  <a:lnTo>
                    <a:pt x="39" y="566"/>
                  </a:lnTo>
                  <a:lnTo>
                    <a:pt x="37" y="568"/>
                  </a:lnTo>
                  <a:lnTo>
                    <a:pt x="34" y="575"/>
                  </a:lnTo>
                  <a:lnTo>
                    <a:pt x="34" y="568"/>
                  </a:lnTo>
                  <a:lnTo>
                    <a:pt x="36" y="566"/>
                  </a:lnTo>
                  <a:lnTo>
                    <a:pt x="40" y="565"/>
                  </a:lnTo>
                  <a:lnTo>
                    <a:pt x="37" y="565"/>
                  </a:lnTo>
                  <a:lnTo>
                    <a:pt x="37" y="563"/>
                  </a:lnTo>
                  <a:lnTo>
                    <a:pt x="39" y="562"/>
                  </a:lnTo>
                  <a:lnTo>
                    <a:pt x="40" y="560"/>
                  </a:lnTo>
                  <a:lnTo>
                    <a:pt x="40" y="559"/>
                  </a:lnTo>
                  <a:lnTo>
                    <a:pt x="39" y="559"/>
                  </a:lnTo>
                  <a:lnTo>
                    <a:pt x="34" y="562"/>
                  </a:lnTo>
                  <a:lnTo>
                    <a:pt x="36" y="557"/>
                  </a:lnTo>
                  <a:lnTo>
                    <a:pt x="37" y="554"/>
                  </a:lnTo>
                  <a:lnTo>
                    <a:pt x="39" y="554"/>
                  </a:lnTo>
                  <a:lnTo>
                    <a:pt x="45" y="559"/>
                  </a:lnTo>
                  <a:lnTo>
                    <a:pt x="46" y="557"/>
                  </a:lnTo>
                  <a:lnTo>
                    <a:pt x="46" y="556"/>
                  </a:lnTo>
                  <a:lnTo>
                    <a:pt x="45" y="556"/>
                  </a:lnTo>
                  <a:lnTo>
                    <a:pt x="40" y="553"/>
                  </a:lnTo>
                  <a:lnTo>
                    <a:pt x="37" y="553"/>
                  </a:lnTo>
                  <a:lnTo>
                    <a:pt x="37" y="547"/>
                  </a:lnTo>
                  <a:lnTo>
                    <a:pt x="39" y="547"/>
                  </a:lnTo>
                  <a:lnTo>
                    <a:pt x="43" y="547"/>
                  </a:lnTo>
                  <a:lnTo>
                    <a:pt x="45" y="545"/>
                  </a:lnTo>
                  <a:lnTo>
                    <a:pt x="48" y="542"/>
                  </a:lnTo>
                  <a:lnTo>
                    <a:pt x="49" y="541"/>
                  </a:lnTo>
                  <a:lnTo>
                    <a:pt x="49" y="535"/>
                  </a:lnTo>
                  <a:lnTo>
                    <a:pt x="48" y="533"/>
                  </a:lnTo>
                  <a:lnTo>
                    <a:pt x="46" y="532"/>
                  </a:lnTo>
                  <a:lnTo>
                    <a:pt x="43" y="529"/>
                  </a:lnTo>
                  <a:lnTo>
                    <a:pt x="40" y="529"/>
                  </a:lnTo>
                  <a:lnTo>
                    <a:pt x="39" y="527"/>
                  </a:lnTo>
                  <a:lnTo>
                    <a:pt x="39" y="526"/>
                  </a:lnTo>
                  <a:lnTo>
                    <a:pt x="40" y="526"/>
                  </a:lnTo>
                  <a:lnTo>
                    <a:pt x="42" y="524"/>
                  </a:lnTo>
                  <a:lnTo>
                    <a:pt x="43" y="520"/>
                  </a:lnTo>
                  <a:lnTo>
                    <a:pt x="46" y="517"/>
                  </a:lnTo>
                  <a:lnTo>
                    <a:pt x="45" y="515"/>
                  </a:lnTo>
                  <a:lnTo>
                    <a:pt x="45" y="514"/>
                  </a:lnTo>
                  <a:lnTo>
                    <a:pt x="43" y="512"/>
                  </a:lnTo>
                  <a:lnTo>
                    <a:pt x="43" y="511"/>
                  </a:lnTo>
                  <a:lnTo>
                    <a:pt x="43" y="508"/>
                  </a:lnTo>
                  <a:lnTo>
                    <a:pt x="45" y="506"/>
                  </a:lnTo>
                  <a:lnTo>
                    <a:pt x="46" y="505"/>
                  </a:lnTo>
                  <a:lnTo>
                    <a:pt x="48" y="500"/>
                  </a:lnTo>
                  <a:lnTo>
                    <a:pt x="46" y="493"/>
                  </a:lnTo>
                  <a:lnTo>
                    <a:pt x="49" y="490"/>
                  </a:lnTo>
                  <a:lnTo>
                    <a:pt x="51" y="490"/>
                  </a:lnTo>
                  <a:lnTo>
                    <a:pt x="49" y="488"/>
                  </a:lnTo>
                  <a:lnTo>
                    <a:pt x="48" y="485"/>
                  </a:lnTo>
                  <a:lnTo>
                    <a:pt x="49" y="482"/>
                  </a:lnTo>
                  <a:lnTo>
                    <a:pt x="52" y="484"/>
                  </a:lnTo>
                  <a:lnTo>
                    <a:pt x="54" y="488"/>
                  </a:lnTo>
                  <a:lnTo>
                    <a:pt x="52" y="478"/>
                  </a:lnTo>
                  <a:lnTo>
                    <a:pt x="51" y="478"/>
                  </a:lnTo>
                  <a:lnTo>
                    <a:pt x="48" y="476"/>
                  </a:lnTo>
                  <a:lnTo>
                    <a:pt x="49" y="473"/>
                  </a:lnTo>
                  <a:lnTo>
                    <a:pt x="51" y="472"/>
                  </a:lnTo>
                  <a:lnTo>
                    <a:pt x="54" y="470"/>
                  </a:lnTo>
                  <a:lnTo>
                    <a:pt x="55" y="469"/>
                  </a:lnTo>
                  <a:lnTo>
                    <a:pt x="52" y="470"/>
                  </a:lnTo>
                  <a:lnTo>
                    <a:pt x="51" y="470"/>
                  </a:lnTo>
                  <a:lnTo>
                    <a:pt x="49" y="469"/>
                  </a:lnTo>
                  <a:lnTo>
                    <a:pt x="46" y="466"/>
                  </a:lnTo>
                  <a:lnTo>
                    <a:pt x="45" y="466"/>
                  </a:lnTo>
                  <a:lnTo>
                    <a:pt x="42" y="467"/>
                  </a:lnTo>
                  <a:lnTo>
                    <a:pt x="42" y="470"/>
                  </a:lnTo>
                  <a:lnTo>
                    <a:pt x="40" y="470"/>
                  </a:lnTo>
                  <a:lnTo>
                    <a:pt x="36" y="472"/>
                  </a:lnTo>
                  <a:lnTo>
                    <a:pt x="33" y="470"/>
                  </a:lnTo>
                  <a:lnTo>
                    <a:pt x="33" y="469"/>
                  </a:lnTo>
                  <a:lnTo>
                    <a:pt x="31" y="466"/>
                  </a:lnTo>
                  <a:lnTo>
                    <a:pt x="30" y="466"/>
                  </a:lnTo>
                  <a:lnTo>
                    <a:pt x="30" y="464"/>
                  </a:lnTo>
                  <a:lnTo>
                    <a:pt x="30" y="448"/>
                  </a:lnTo>
                  <a:lnTo>
                    <a:pt x="31" y="445"/>
                  </a:lnTo>
                  <a:lnTo>
                    <a:pt x="31" y="430"/>
                  </a:lnTo>
                  <a:lnTo>
                    <a:pt x="34" y="428"/>
                  </a:lnTo>
                  <a:lnTo>
                    <a:pt x="36" y="427"/>
                  </a:lnTo>
                  <a:lnTo>
                    <a:pt x="37" y="425"/>
                  </a:lnTo>
                  <a:lnTo>
                    <a:pt x="37" y="422"/>
                  </a:lnTo>
                  <a:lnTo>
                    <a:pt x="36" y="407"/>
                  </a:lnTo>
                  <a:lnTo>
                    <a:pt x="34" y="401"/>
                  </a:lnTo>
                  <a:lnTo>
                    <a:pt x="36" y="392"/>
                  </a:lnTo>
                  <a:lnTo>
                    <a:pt x="33" y="385"/>
                  </a:lnTo>
                  <a:lnTo>
                    <a:pt x="33" y="374"/>
                  </a:lnTo>
                  <a:lnTo>
                    <a:pt x="36" y="371"/>
                  </a:lnTo>
                  <a:lnTo>
                    <a:pt x="37" y="373"/>
                  </a:lnTo>
                  <a:lnTo>
                    <a:pt x="40" y="371"/>
                  </a:lnTo>
                  <a:lnTo>
                    <a:pt x="40" y="361"/>
                  </a:lnTo>
                  <a:lnTo>
                    <a:pt x="42" y="361"/>
                  </a:lnTo>
                  <a:lnTo>
                    <a:pt x="43" y="362"/>
                  </a:lnTo>
                  <a:lnTo>
                    <a:pt x="45" y="361"/>
                  </a:lnTo>
                  <a:lnTo>
                    <a:pt x="60" y="318"/>
                  </a:lnTo>
                  <a:lnTo>
                    <a:pt x="60" y="313"/>
                  </a:lnTo>
                  <a:lnTo>
                    <a:pt x="61" y="313"/>
                  </a:lnTo>
                  <a:lnTo>
                    <a:pt x="63" y="304"/>
                  </a:lnTo>
                  <a:lnTo>
                    <a:pt x="66" y="301"/>
                  </a:lnTo>
                  <a:lnTo>
                    <a:pt x="66" y="291"/>
                  </a:lnTo>
                  <a:lnTo>
                    <a:pt x="69" y="285"/>
                  </a:lnTo>
                  <a:lnTo>
                    <a:pt x="66" y="234"/>
                  </a:lnTo>
                  <a:lnTo>
                    <a:pt x="69" y="231"/>
                  </a:lnTo>
                  <a:lnTo>
                    <a:pt x="70" y="226"/>
                  </a:lnTo>
                  <a:lnTo>
                    <a:pt x="67" y="213"/>
                  </a:lnTo>
                  <a:lnTo>
                    <a:pt x="67" y="210"/>
                  </a:lnTo>
                  <a:lnTo>
                    <a:pt x="72" y="202"/>
                  </a:lnTo>
                  <a:lnTo>
                    <a:pt x="75" y="186"/>
                  </a:lnTo>
                  <a:lnTo>
                    <a:pt x="78" y="181"/>
                  </a:lnTo>
                  <a:lnTo>
                    <a:pt x="78" y="175"/>
                  </a:lnTo>
                  <a:lnTo>
                    <a:pt x="79" y="172"/>
                  </a:lnTo>
                  <a:lnTo>
                    <a:pt x="82" y="157"/>
                  </a:lnTo>
                  <a:lnTo>
                    <a:pt x="81" y="148"/>
                  </a:lnTo>
                  <a:lnTo>
                    <a:pt x="82" y="142"/>
                  </a:lnTo>
                  <a:lnTo>
                    <a:pt x="85" y="141"/>
                  </a:lnTo>
                  <a:lnTo>
                    <a:pt x="85" y="108"/>
                  </a:lnTo>
                  <a:lnTo>
                    <a:pt x="84" y="105"/>
                  </a:lnTo>
                  <a:lnTo>
                    <a:pt x="85" y="99"/>
                  </a:lnTo>
                  <a:lnTo>
                    <a:pt x="87" y="97"/>
                  </a:lnTo>
                  <a:lnTo>
                    <a:pt x="88" y="94"/>
                  </a:lnTo>
                  <a:lnTo>
                    <a:pt x="91" y="69"/>
                  </a:lnTo>
                  <a:lnTo>
                    <a:pt x="84" y="12"/>
                  </a:lnTo>
                  <a:lnTo>
                    <a:pt x="88" y="9"/>
                  </a:lnTo>
                  <a:lnTo>
                    <a:pt x="94" y="9"/>
                  </a:lnTo>
                  <a:lnTo>
                    <a:pt x="96" y="8"/>
                  </a:lnTo>
                  <a:lnTo>
                    <a:pt x="96" y="5"/>
                  </a:lnTo>
                  <a:lnTo>
                    <a:pt x="99" y="2"/>
                  </a:lnTo>
                  <a:lnTo>
                    <a:pt x="99" y="0"/>
                  </a:lnTo>
                  <a:lnTo>
                    <a:pt x="100" y="0"/>
                  </a:lnTo>
                  <a:close/>
                </a:path>
              </a:pathLst>
            </a:custGeom>
            <a:grpFill/>
            <a:ln w="1905">
              <a:noFill/>
              <a:round/>
              <a:headEnd/>
              <a:tailEnd/>
            </a:ln>
          </p:spPr>
          <p:txBody>
            <a:bodyPr/>
            <a:lstStyle/>
            <a:p>
              <a:endParaRPr lang="en-GB">
                <a:solidFill>
                  <a:srgbClr val="000000"/>
                </a:solidFill>
                <a:latin typeface="Arial"/>
              </a:endParaRPr>
            </a:p>
          </p:txBody>
        </p:sp>
        <p:sp>
          <p:nvSpPr>
            <p:cNvPr id="490" name="Freeform 486"/>
            <p:cNvSpPr>
              <a:spLocks/>
            </p:cNvSpPr>
            <p:nvPr/>
          </p:nvSpPr>
          <p:spPr bwMode="auto">
            <a:xfrm>
              <a:off x="1542" y="3757"/>
              <a:ext cx="46" cy="72"/>
            </a:xfrm>
            <a:custGeom>
              <a:avLst/>
              <a:gdLst>
                <a:gd name="T0" fmla="*/ 42 w 46"/>
                <a:gd name="T1" fmla="*/ 69 h 72"/>
                <a:gd name="T2" fmla="*/ 40 w 46"/>
                <a:gd name="T3" fmla="*/ 71 h 72"/>
                <a:gd name="T4" fmla="*/ 34 w 46"/>
                <a:gd name="T5" fmla="*/ 69 h 72"/>
                <a:gd name="T6" fmla="*/ 22 w 46"/>
                <a:gd name="T7" fmla="*/ 69 h 72"/>
                <a:gd name="T8" fmla="*/ 12 w 46"/>
                <a:gd name="T9" fmla="*/ 66 h 72"/>
                <a:gd name="T10" fmla="*/ 7 w 46"/>
                <a:gd name="T11" fmla="*/ 68 h 72"/>
                <a:gd name="T12" fmla="*/ 9 w 46"/>
                <a:gd name="T13" fmla="*/ 65 h 72"/>
                <a:gd name="T14" fmla="*/ 7 w 46"/>
                <a:gd name="T15" fmla="*/ 65 h 72"/>
                <a:gd name="T16" fmla="*/ 4 w 46"/>
                <a:gd name="T17" fmla="*/ 62 h 72"/>
                <a:gd name="T18" fmla="*/ 0 w 46"/>
                <a:gd name="T19" fmla="*/ 63 h 72"/>
                <a:gd name="T20" fmla="*/ 0 w 46"/>
                <a:gd name="T21" fmla="*/ 60 h 72"/>
                <a:gd name="T22" fmla="*/ 4 w 46"/>
                <a:gd name="T23" fmla="*/ 57 h 72"/>
                <a:gd name="T24" fmla="*/ 7 w 46"/>
                <a:gd name="T25" fmla="*/ 56 h 72"/>
                <a:gd name="T26" fmla="*/ 9 w 46"/>
                <a:gd name="T27" fmla="*/ 54 h 72"/>
                <a:gd name="T28" fmla="*/ 9 w 46"/>
                <a:gd name="T29" fmla="*/ 51 h 72"/>
                <a:gd name="T30" fmla="*/ 6 w 46"/>
                <a:gd name="T31" fmla="*/ 47 h 72"/>
                <a:gd name="T32" fmla="*/ 19 w 46"/>
                <a:gd name="T33" fmla="*/ 57 h 72"/>
                <a:gd name="T34" fmla="*/ 22 w 46"/>
                <a:gd name="T35" fmla="*/ 54 h 72"/>
                <a:gd name="T36" fmla="*/ 18 w 46"/>
                <a:gd name="T37" fmla="*/ 53 h 72"/>
                <a:gd name="T38" fmla="*/ 24 w 46"/>
                <a:gd name="T39" fmla="*/ 54 h 72"/>
                <a:gd name="T40" fmla="*/ 27 w 46"/>
                <a:gd name="T41" fmla="*/ 53 h 72"/>
                <a:gd name="T42" fmla="*/ 30 w 46"/>
                <a:gd name="T43" fmla="*/ 54 h 72"/>
                <a:gd name="T44" fmla="*/ 31 w 46"/>
                <a:gd name="T45" fmla="*/ 51 h 72"/>
                <a:gd name="T46" fmla="*/ 21 w 46"/>
                <a:gd name="T47" fmla="*/ 47 h 72"/>
                <a:gd name="T48" fmla="*/ 21 w 46"/>
                <a:gd name="T49" fmla="*/ 35 h 72"/>
                <a:gd name="T50" fmla="*/ 24 w 46"/>
                <a:gd name="T51" fmla="*/ 33 h 72"/>
                <a:gd name="T52" fmla="*/ 33 w 46"/>
                <a:gd name="T53" fmla="*/ 27 h 72"/>
                <a:gd name="T54" fmla="*/ 30 w 46"/>
                <a:gd name="T55" fmla="*/ 24 h 72"/>
                <a:gd name="T56" fmla="*/ 19 w 46"/>
                <a:gd name="T57" fmla="*/ 27 h 72"/>
                <a:gd name="T58" fmla="*/ 15 w 46"/>
                <a:gd name="T59" fmla="*/ 23 h 72"/>
                <a:gd name="T60" fmla="*/ 16 w 46"/>
                <a:gd name="T61" fmla="*/ 15 h 72"/>
                <a:gd name="T62" fmla="*/ 19 w 46"/>
                <a:gd name="T63" fmla="*/ 17 h 72"/>
                <a:gd name="T64" fmla="*/ 19 w 46"/>
                <a:gd name="T65" fmla="*/ 11 h 72"/>
                <a:gd name="T66" fmla="*/ 15 w 46"/>
                <a:gd name="T67" fmla="*/ 8 h 72"/>
                <a:gd name="T68" fmla="*/ 22 w 46"/>
                <a:gd name="T69" fmla="*/ 9 h 72"/>
                <a:gd name="T70" fmla="*/ 28 w 46"/>
                <a:gd name="T71" fmla="*/ 2 h 72"/>
                <a:gd name="T72" fmla="*/ 34 w 46"/>
                <a:gd name="T73" fmla="*/ 5 h 72"/>
                <a:gd name="T74" fmla="*/ 40 w 46"/>
                <a:gd name="T75" fmla="*/ 5 h 72"/>
                <a:gd name="T76" fmla="*/ 45 w 46"/>
                <a:gd name="T77" fmla="*/ 6 h 7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6"/>
                <a:gd name="T118" fmla="*/ 0 h 72"/>
                <a:gd name="T119" fmla="*/ 46 w 46"/>
                <a:gd name="T120" fmla="*/ 72 h 7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6" h="72">
                  <a:moveTo>
                    <a:pt x="46" y="69"/>
                  </a:moveTo>
                  <a:lnTo>
                    <a:pt x="42" y="69"/>
                  </a:lnTo>
                  <a:lnTo>
                    <a:pt x="43" y="71"/>
                  </a:lnTo>
                  <a:lnTo>
                    <a:pt x="40" y="71"/>
                  </a:lnTo>
                  <a:lnTo>
                    <a:pt x="39" y="72"/>
                  </a:lnTo>
                  <a:lnTo>
                    <a:pt x="34" y="69"/>
                  </a:lnTo>
                  <a:lnTo>
                    <a:pt x="22" y="68"/>
                  </a:lnTo>
                  <a:lnTo>
                    <a:pt x="22" y="69"/>
                  </a:lnTo>
                  <a:lnTo>
                    <a:pt x="18" y="69"/>
                  </a:lnTo>
                  <a:lnTo>
                    <a:pt x="12" y="66"/>
                  </a:lnTo>
                  <a:lnTo>
                    <a:pt x="10" y="68"/>
                  </a:lnTo>
                  <a:lnTo>
                    <a:pt x="7" y="68"/>
                  </a:lnTo>
                  <a:lnTo>
                    <a:pt x="9" y="66"/>
                  </a:lnTo>
                  <a:lnTo>
                    <a:pt x="9" y="65"/>
                  </a:lnTo>
                  <a:lnTo>
                    <a:pt x="6" y="65"/>
                  </a:lnTo>
                  <a:lnTo>
                    <a:pt x="7" y="65"/>
                  </a:lnTo>
                  <a:lnTo>
                    <a:pt x="9" y="63"/>
                  </a:lnTo>
                  <a:lnTo>
                    <a:pt x="4" y="62"/>
                  </a:lnTo>
                  <a:lnTo>
                    <a:pt x="3" y="63"/>
                  </a:lnTo>
                  <a:lnTo>
                    <a:pt x="0" y="63"/>
                  </a:lnTo>
                  <a:lnTo>
                    <a:pt x="0" y="62"/>
                  </a:lnTo>
                  <a:lnTo>
                    <a:pt x="0" y="60"/>
                  </a:lnTo>
                  <a:lnTo>
                    <a:pt x="0" y="59"/>
                  </a:lnTo>
                  <a:lnTo>
                    <a:pt x="4" y="57"/>
                  </a:lnTo>
                  <a:lnTo>
                    <a:pt x="4" y="56"/>
                  </a:lnTo>
                  <a:lnTo>
                    <a:pt x="7" y="56"/>
                  </a:lnTo>
                  <a:lnTo>
                    <a:pt x="7" y="54"/>
                  </a:lnTo>
                  <a:lnTo>
                    <a:pt x="9" y="54"/>
                  </a:lnTo>
                  <a:lnTo>
                    <a:pt x="10" y="54"/>
                  </a:lnTo>
                  <a:lnTo>
                    <a:pt x="9" y="51"/>
                  </a:lnTo>
                  <a:lnTo>
                    <a:pt x="6" y="50"/>
                  </a:lnTo>
                  <a:lnTo>
                    <a:pt x="6" y="47"/>
                  </a:lnTo>
                  <a:lnTo>
                    <a:pt x="16" y="54"/>
                  </a:lnTo>
                  <a:lnTo>
                    <a:pt x="19" y="57"/>
                  </a:lnTo>
                  <a:lnTo>
                    <a:pt x="19" y="56"/>
                  </a:lnTo>
                  <a:lnTo>
                    <a:pt x="22" y="54"/>
                  </a:lnTo>
                  <a:lnTo>
                    <a:pt x="19" y="54"/>
                  </a:lnTo>
                  <a:lnTo>
                    <a:pt x="18" y="53"/>
                  </a:lnTo>
                  <a:lnTo>
                    <a:pt x="21" y="51"/>
                  </a:lnTo>
                  <a:lnTo>
                    <a:pt x="24" y="54"/>
                  </a:lnTo>
                  <a:lnTo>
                    <a:pt x="24" y="51"/>
                  </a:lnTo>
                  <a:lnTo>
                    <a:pt x="27" y="53"/>
                  </a:lnTo>
                  <a:lnTo>
                    <a:pt x="30" y="56"/>
                  </a:lnTo>
                  <a:lnTo>
                    <a:pt x="30" y="54"/>
                  </a:lnTo>
                  <a:lnTo>
                    <a:pt x="33" y="54"/>
                  </a:lnTo>
                  <a:lnTo>
                    <a:pt x="31" y="51"/>
                  </a:lnTo>
                  <a:lnTo>
                    <a:pt x="22" y="48"/>
                  </a:lnTo>
                  <a:lnTo>
                    <a:pt x="21" y="47"/>
                  </a:lnTo>
                  <a:lnTo>
                    <a:pt x="19" y="38"/>
                  </a:lnTo>
                  <a:lnTo>
                    <a:pt x="21" y="35"/>
                  </a:lnTo>
                  <a:lnTo>
                    <a:pt x="24" y="35"/>
                  </a:lnTo>
                  <a:lnTo>
                    <a:pt x="24" y="33"/>
                  </a:lnTo>
                  <a:lnTo>
                    <a:pt x="33" y="32"/>
                  </a:lnTo>
                  <a:lnTo>
                    <a:pt x="33" y="27"/>
                  </a:lnTo>
                  <a:lnTo>
                    <a:pt x="31" y="24"/>
                  </a:lnTo>
                  <a:lnTo>
                    <a:pt x="30" y="24"/>
                  </a:lnTo>
                  <a:lnTo>
                    <a:pt x="25" y="24"/>
                  </a:lnTo>
                  <a:lnTo>
                    <a:pt x="19" y="27"/>
                  </a:lnTo>
                  <a:lnTo>
                    <a:pt x="15" y="24"/>
                  </a:lnTo>
                  <a:lnTo>
                    <a:pt x="15" y="23"/>
                  </a:lnTo>
                  <a:lnTo>
                    <a:pt x="15" y="15"/>
                  </a:lnTo>
                  <a:lnTo>
                    <a:pt x="16" y="15"/>
                  </a:lnTo>
                  <a:lnTo>
                    <a:pt x="18" y="17"/>
                  </a:lnTo>
                  <a:lnTo>
                    <a:pt x="19" y="17"/>
                  </a:lnTo>
                  <a:lnTo>
                    <a:pt x="21" y="14"/>
                  </a:lnTo>
                  <a:lnTo>
                    <a:pt x="19" y="11"/>
                  </a:lnTo>
                  <a:lnTo>
                    <a:pt x="18" y="9"/>
                  </a:lnTo>
                  <a:lnTo>
                    <a:pt x="15" y="8"/>
                  </a:lnTo>
                  <a:lnTo>
                    <a:pt x="19" y="8"/>
                  </a:lnTo>
                  <a:lnTo>
                    <a:pt x="22" y="9"/>
                  </a:lnTo>
                  <a:lnTo>
                    <a:pt x="27" y="8"/>
                  </a:lnTo>
                  <a:lnTo>
                    <a:pt x="28" y="2"/>
                  </a:lnTo>
                  <a:lnTo>
                    <a:pt x="31" y="0"/>
                  </a:lnTo>
                  <a:lnTo>
                    <a:pt x="34" y="5"/>
                  </a:lnTo>
                  <a:lnTo>
                    <a:pt x="37" y="6"/>
                  </a:lnTo>
                  <a:lnTo>
                    <a:pt x="40" y="5"/>
                  </a:lnTo>
                  <a:lnTo>
                    <a:pt x="43" y="3"/>
                  </a:lnTo>
                  <a:lnTo>
                    <a:pt x="45" y="6"/>
                  </a:lnTo>
                  <a:lnTo>
                    <a:pt x="46" y="69"/>
                  </a:lnTo>
                  <a:close/>
                </a:path>
              </a:pathLst>
            </a:custGeom>
            <a:grpFill/>
            <a:ln w="1905">
              <a:noFill/>
              <a:round/>
              <a:headEnd/>
              <a:tailEnd/>
            </a:ln>
          </p:spPr>
          <p:txBody>
            <a:bodyPr/>
            <a:lstStyle/>
            <a:p>
              <a:endParaRPr lang="en-GB">
                <a:solidFill>
                  <a:srgbClr val="000000"/>
                </a:solidFill>
                <a:latin typeface="Arial"/>
              </a:endParaRPr>
            </a:p>
          </p:txBody>
        </p:sp>
        <p:sp>
          <p:nvSpPr>
            <p:cNvPr id="491" name="Freeform 487"/>
            <p:cNvSpPr>
              <a:spLocks/>
            </p:cNvSpPr>
            <p:nvPr/>
          </p:nvSpPr>
          <p:spPr bwMode="auto">
            <a:xfrm>
              <a:off x="3082" y="1061"/>
              <a:ext cx="181" cy="409"/>
            </a:xfrm>
            <a:custGeom>
              <a:avLst/>
              <a:gdLst>
                <a:gd name="T0" fmla="*/ 24 w 181"/>
                <a:gd name="T1" fmla="*/ 72 h 409"/>
                <a:gd name="T2" fmla="*/ 49 w 181"/>
                <a:gd name="T3" fmla="*/ 109 h 409"/>
                <a:gd name="T4" fmla="*/ 49 w 181"/>
                <a:gd name="T5" fmla="*/ 133 h 409"/>
                <a:gd name="T6" fmla="*/ 54 w 181"/>
                <a:gd name="T7" fmla="*/ 163 h 409"/>
                <a:gd name="T8" fmla="*/ 61 w 181"/>
                <a:gd name="T9" fmla="*/ 187 h 409"/>
                <a:gd name="T10" fmla="*/ 67 w 181"/>
                <a:gd name="T11" fmla="*/ 190 h 409"/>
                <a:gd name="T12" fmla="*/ 81 w 181"/>
                <a:gd name="T13" fmla="*/ 210 h 409"/>
                <a:gd name="T14" fmla="*/ 79 w 181"/>
                <a:gd name="T15" fmla="*/ 226 h 409"/>
                <a:gd name="T16" fmla="*/ 69 w 181"/>
                <a:gd name="T17" fmla="*/ 231 h 409"/>
                <a:gd name="T18" fmla="*/ 32 w 181"/>
                <a:gd name="T19" fmla="*/ 286 h 409"/>
                <a:gd name="T20" fmla="*/ 20 w 181"/>
                <a:gd name="T21" fmla="*/ 291 h 409"/>
                <a:gd name="T22" fmla="*/ 14 w 181"/>
                <a:gd name="T23" fmla="*/ 298 h 409"/>
                <a:gd name="T24" fmla="*/ 9 w 181"/>
                <a:gd name="T25" fmla="*/ 304 h 409"/>
                <a:gd name="T26" fmla="*/ 11 w 181"/>
                <a:gd name="T27" fmla="*/ 325 h 409"/>
                <a:gd name="T28" fmla="*/ 15 w 181"/>
                <a:gd name="T29" fmla="*/ 347 h 409"/>
                <a:gd name="T30" fmla="*/ 15 w 181"/>
                <a:gd name="T31" fmla="*/ 350 h 409"/>
                <a:gd name="T32" fmla="*/ 14 w 181"/>
                <a:gd name="T33" fmla="*/ 359 h 409"/>
                <a:gd name="T34" fmla="*/ 12 w 181"/>
                <a:gd name="T35" fmla="*/ 373 h 409"/>
                <a:gd name="T36" fmla="*/ 14 w 181"/>
                <a:gd name="T37" fmla="*/ 379 h 409"/>
                <a:gd name="T38" fmla="*/ 21 w 181"/>
                <a:gd name="T39" fmla="*/ 386 h 409"/>
                <a:gd name="T40" fmla="*/ 33 w 181"/>
                <a:gd name="T41" fmla="*/ 395 h 409"/>
                <a:gd name="T42" fmla="*/ 40 w 181"/>
                <a:gd name="T43" fmla="*/ 401 h 409"/>
                <a:gd name="T44" fmla="*/ 39 w 181"/>
                <a:gd name="T45" fmla="*/ 409 h 409"/>
                <a:gd name="T46" fmla="*/ 46 w 181"/>
                <a:gd name="T47" fmla="*/ 403 h 409"/>
                <a:gd name="T48" fmla="*/ 58 w 181"/>
                <a:gd name="T49" fmla="*/ 401 h 409"/>
                <a:gd name="T50" fmla="*/ 67 w 181"/>
                <a:gd name="T51" fmla="*/ 397 h 409"/>
                <a:gd name="T52" fmla="*/ 79 w 181"/>
                <a:gd name="T53" fmla="*/ 395 h 409"/>
                <a:gd name="T54" fmla="*/ 88 w 181"/>
                <a:gd name="T55" fmla="*/ 388 h 409"/>
                <a:gd name="T56" fmla="*/ 96 w 181"/>
                <a:gd name="T57" fmla="*/ 388 h 409"/>
                <a:gd name="T58" fmla="*/ 115 w 181"/>
                <a:gd name="T59" fmla="*/ 386 h 409"/>
                <a:gd name="T60" fmla="*/ 181 w 181"/>
                <a:gd name="T61" fmla="*/ 310 h 409"/>
                <a:gd name="T62" fmla="*/ 177 w 181"/>
                <a:gd name="T63" fmla="*/ 289 h 409"/>
                <a:gd name="T64" fmla="*/ 169 w 181"/>
                <a:gd name="T65" fmla="*/ 258 h 409"/>
                <a:gd name="T66" fmla="*/ 162 w 181"/>
                <a:gd name="T67" fmla="*/ 235 h 409"/>
                <a:gd name="T68" fmla="*/ 156 w 181"/>
                <a:gd name="T69" fmla="*/ 219 h 409"/>
                <a:gd name="T70" fmla="*/ 160 w 181"/>
                <a:gd name="T71" fmla="*/ 195 h 409"/>
                <a:gd name="T72" fmla="*/ 157 w 181"/>
                <a:gd name="T73" fmla="*/ 108 h 409"/>
                <a:gd name="T74" fmla="*/ 136 w 181"/>
                <a:gd name="T75" fmla="*/ 87 h 409"/>
                <a:gd name="T76" fmla="*/ 133 w 181"/>
                <a:gd name="T77" fmla="*/ 57 h 409"/>
                <a:gd name="T78" fmla="*/ 141 w 181"/>
                <a:gd name="T79" fmla="*/ 39 h 409"/>
                <a:gd name="T80" fmla="*/ 133 w 181"/>
                <a:gd name="T81" fmla="*/ 11 h 409"/>
                <a:gd name="T82" fmla="*/ 99 w 181"/>
                <a:gd name="T83" fmla="*/ 8 h 409"/>
                <a:gd name="T84" fmla="*/ 87 w 181"/>
                <a:gd name="T85" fmla="*/ 51 h 409"/>
                <a:gd name="T86" fmla="*/ 64 w 181"/>
                <a:gd name="T87" fmla="*/ 66 h 409"/>
                <a:gd name="T88" fmla="*/ 48 w 181"/>
                <a:gd name="T89" fmla="*/ 66 h 409"/>
                <a:gd name="T90" fmla="*/ 30 w 181"/>
                <a:gd name="T91" fmla="*/ 60 h 409"/>
                <a:gd name="T92" fmla="*/ 8 w 181"/>
                <a:gd name="T93" fmla="*/ 38 h 409"/>
                <a:gd name="T94" fmla="*/ 2 w 181"/>
                <a:gd name="T95" fmla="*/ 45 h 40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1"/>
                <a:gd name="T145" fmla="*/ 0 h 409"/>
                <a:gd name="T146" fmla="*/ 181 w 181"/>
                <a:gd name="T147" fmla="*/ 409 h 40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1" h="409">
                  <a:moveTo>
                    <a:pt x="0" y="48"/>
                  </a:moveTo>
                  <a:lnTo>
                    <a:pt x="2" y="48"/>
                  </a:lnTo>
                  <a:lnTo>
                    <a:pt x="2" y="50"/>
                  </a:lnTo>
                  <a:lnTo>
                    <a:pt x="24" y="72"/>
                  </a:lnTo>
                  <a:lnTo>
                    <a:pt x="35" y="77"/>
                  </a:lnTo>
                  <a:lnTo>
                    <a:pt x="40" y="81"/>
                  </a:lnTo>
                  <a:lnTo>
                    <a:pt x="51" y="100"/>
                  </a:lnTo>
                  <a:lnTo>
                    <a:pt x="49" y="109"/>
                  </a:lnTo>
                  <a:lnTo>
                    <a:pt x="49" y="120"/>
                  </a:lnTo>
                  <a:lnTo>
                    <a:pt x="51" y="123"/>
                  </a:lnTo>
                  <a:lnTo>
                    <a:pt x="51" y="127"/>
                  </a:lnTo>
                  <a:lnTo>
                    <a:pt x="49" y="133"/>
                  </a:lnTo>
                  <a:lnTo>
                    <a:pt x="51" y="138"/>
                  </a:lnTo>
                  <a:lnTo>
                    <a:pt x="57" y="151"/>
                  </a:lnTo>
                  <a:lnTo>
                    <a:pt x="57" y="159"/>
                  </a:lnTo>
                  <a:lnTo>
                    <a:pt x="54" y="163"/>
                  </a:lnTo>
                  <a:lnTo>
                    <a:pt x="52" y="168"/>
                  </a:lnTo>
                  <a:lnTo>
                    <a:pt x="58" y="186"/>
                  </a:lnTo>
                  <a:lnTo>
                    <a:pt x="60" y="187"/>
                  </a:lnTo>
                  <a:lnTo>
                    <a:pt x="61" y="187"/>
                  </a:lnTo>
                  <a:lnTo>
                    <a:pt x="63" y="190"/>
                  </a:lnTo>
                  <a:lnTo>
                    <a:pt x="64" y="192"/>
                  </a:lnTo>
                  <a:lnTo>
                    <a:pt x="67" y="189"/>
                  </a:lnTo>
                  <a:lnTo>
                    <a:pt x="67" y="190"/>
                  </a:lnTo>
                  <a:lnTo>
                    <a:pt x="69" y="195"/>
                  </a:lnTo>
                  <a:lnTo>
                    <a:pt x="73" y="198"/>
                  </a:lnTo>
                  <a:lnTo>
                    <a:pt x="79" y="205"/>
                  </a:lnTo>
                  <a:lnTo>
                    <a:pt x="81" y="210"/>
                  </a:lnTo>
                  <a:lnTo>
                    <a:pt x="79" y="219"/>
                  </a:lnTo>
                  <a:lnTo>
                    <a:pt x="82" y="225"/>
                  </a:lnTo>
                  <a:lnTo>
                    <a:pt x="81" y="223"/>
                  </a:lnTo>
                  <a:lnTo>
                    <a:pt x="79" y="226"/>
                  </a:lnTo>
                  <a:lnTo>
                    <a:pt x="81" y="229"/>
                  </a:lnTo>
                  <a:lnTo>
                    <a:pt x="76" y="228"/>
                  </a:lnTo>
                  <a:lnTo>
                    <a:pt x="73" y="228"/>
                  </a:lnTo>
                  <a:lnTo>
                    <a:pt x="69" y="231"/>
                  </a:lnTo>
                  <a:lnTo>
                    <a:pt x="66" y="241"/>
                  </a:lnTo>
                  <a:lnTo>
                    <a:pt x="36" y="280"/>
                  </a:lnTo>
                  <a:lnTo>
                    <a:pt x="33" y="283"/>
                  </a:lnTo>
                  <a:lnTo>
                    <a:pt x="32" y="286"/>
                  </a:lnTo>
                  <a:lnTo>
                    <a:pt x="30" y="288"/>
                  </a:lnTo>
                  <a:lnTo>
                    <a:pt x="29" y="291"/>
                  </a:lnTo>
                  <a:lnTo>
                    <a:pt x="23" y="291"/>
                  </a:lnTo>
                  <a:lnTo>
                    <a:pt x="20" y="291"/>
                  </a:lnTo>
                  <a:lnTo>
                    <a:pt x="17" y="294"/>
                  </a:lnTo>
                  <a:lnTo>
                    <a:pt x="20" y="297"/>
                  </a:lnTo>
                  <a:lnTo>
                    <a:pt x="18" y="298"/>
                  </a:lnTo>
                  <a:lnTo>
                    <a:pt x="14" y="298"/>
                  </a:lnTo>
                  <a:lnTo>
                    <a:pt x="14" y="300"/>
                  </a:lnTo>
                  <a:lnTo>
                    <a:pt x="12" y="303"/>
                  </a:lnTo>
                  <a:lnTo>
                    <a:pt x="11" y="303"/>
                  </a:lnTo>
                  <a:lnTo>
                    <a:pt x="9" y="304"/>
                  </a:lnTo>
                  <a:lnTo>
                    <a:pt x="6" y="312"/>
                  </a:lnTo>
                  <a:lnTo>
                    <a:pt x="8" y="321"/>
                  </a:lnTo>
                  <a:lnTo>
                    <a:pt x="9" y="322"/>
                  </a:lnTo>
                  <a:lnTo>
                    <a:pt x="11" y="325"/>
                  </a:lnTo>
                  <a:lnTo>
                    <a:pt x="9" y="334"/>
                  </a:lnTo>
                  <a:lnTo>
                    <a:pt x="11" y="337"/>
                  </a:lnTo>
                  <a:lnTo>
                    <a:pt x="14" y="340"/>
                  </a:lnTo>
                  <a:lnTo>
                    <a:pt x="15" y="347"/>
                  </a:lnTo>
                  <a:lnTo>
                    <a:pt x="17" y="350"/>
                  </a:lnTo>
                  <a:lnTo>
                    <a:pt x="18" y="352"/>
                  </a:lnTo>
                  <a:lnTo>
                    <a:pt x="17" y="350"/>
                  </a:lnTo>
                  <a:lnTo>
                    <a:pt x="15" y="350"/>
                  </a:lnTo>
                  <a:lnTo>
                    <a:pt x="14" y="352"/>
                  </a:lnTo>
                  <a:lnTo>
                    <a:pt x="14" y="355"/>
                  </a:lnTo>
                  <a:lnTo>
                    <a:pt x="14" y="356"/>
                  </a:lnTo>
                  <a:lnTo>
                    <a:pt x="14" y="359"/>
                  </a:lnTo>
                  <a:lnTo>
                    <a:pt x="14" y="362"/>
                  </a:lnTo>
                  <a:lnTo>
                    <a:pt x="12" y="367"/>
                  </a:lnTo>
                  <a:lnTo>
                    <a:pt x="11" y="370"/>
                  </a:lnTo>
                  <a:lnTo>
                    <a:pt x="12" y="373"/>
                  </a:lnTo>
                  <a:lnTo>
                    <a:pt x="12" y="374"/>
                  </a:lnTo>
                  <a:lnTo>
                    <a:pt x="11" y="376"/>
                  </a:lnTo>
                  <a:lnTo>
                    <a:pt x="12" y="377"/>
                  </a:lnTo>
                  <a:lnTo>
                    <a:pt x="14" y="379"/>
                  </a:lnTo>
                  <a:lnTo>
                    <a:pt x="12" y="380"/>
                  </a:lnTo>
                  <a:lnTo>
                    <a:pt x="12" y="382"/>
                  </a:lnTo>
                  <a:lnTo>
                    <a:pt x="17" y="382"/>
                  </a:lnTo>
                  <a:lnTo>
                    <a:pt x="21" y="386"/>
                  </a:lnTo>
                  <a:lnTo>
                    <a:pt x="30" y="389"/>
                  </a:lnTo>
                  <a:lnTo>
                    <a:pt x="32" y="391"/>
                  </a:lnTo>
                  <a:lnTo>
                    <a:pt x="30" y="392"/>
                  </a:lnTo>
                  <a:lnTo>
                    <a:pt x="33" y="395"/>
                  </a:lnTo>
                  <a:lnTo>
                    <a:pt x="38" y="392"/>
                  </a:lnTo>
                  <a:lnTo>
                    <a:pt x="38" y="394"/>
                  </a:lnTo>
                  <a:lnTo>
                    <a:pt x="38" y="397"/>
                  </a:lnTo>
                  <a:lnTo>
                    <a:pt x="40" y="401"/>
                  </a:lnTo>
                  <a:lnTo>
                    <a:pt x="40" y="404"/>
                  </a:lnTo>
                  <a:lnTo>
                    <a:pt x="42" y="404"/>
                  </a:lnTo>
                  <a:lnTo>
                    <a:pt x="42" y="407"/>
                  </a:lnTo>
                  <a:lnTo>
                    <a:pt x="39" y="409"/>
                  </a:lnTo>
                  <a:lnTo>
                    <a:pt x="40" y="409"/>
                  </a:lnTo>
                  <a:lnTo>
                    <a:pt x="43" y="407"/>
                  </a:lnTo>
                  <a:lnTo>
                    <a:pt x="46" y="401"/>
                  </a:lnTo>
                  <a:lnTo>
                    <a:pt x="46" y="403"/>
                  </a:lnTo>
                  <a:lnTo>
                    <a:pt x="46" y="406"/>
                  </a:lnTo>
                  <a:lnTo>
                    <a:pt x="48" y="406"/>
                  </a:lnTo>
                  <a:lnTo>
                    <a:pt x="55" y="401"/>
                  </a:lnTo>
                  <a:lnTo>
                    <a:pt x="58" y="401"/>
                  </a:lnTo>
                  <a:lnTo>
                    <a:pt x="60" y="401"/>
                  </a:lnTo>
                  <a:lnTo>
                    <a:pt x="61" y="403"/>
                  </a:lnTo>
                  <a:lnTo>
                    <a:pt x="63" y="403"/>
                  </a:lnTo>
                  <a:lnTo>
                    <a:pt x="67" y="397"/>
                  </a:lnTo>
                  <a:lnTo>
                    <a:pt x="70" y="397"/>
                  </a:lnTo>
                  <a:lnTo>
                    <a:pt x="72" y="398"/>
                  </a:lnTo>
                  <a:lnTo>
                    <a:pt x="76" y="395"/>
                  </a:lnTo>
                  <a:lnTo>
                    <a:pt x="79" y="395"/>
                  </a:lnTo>
                  <a:lnTo>
                    <a:pt x="82" y="391"/>
                  </a:lnTo>
                  <a:lnTo>
                    <a:pt x="84" y="394"/>
                  </a:lnTo>
                  <a:lnTo>
                    <a:pt x="90" y="391"/>
                  </a:lnTo>
                  <a:lnTo>
                    <a:pt x="88" y="388"/>
                  </a:lnTo>
                  <a:lnTo>
                    <a:pt x="90" y="389"/>
                  </a:lnTo>
                  <a:lnTo>
                    <a:pt x="91" y="389"/>
                  </a:lnTo>
                  <a:lnTo>
                    <a:pt x="93" y="389"/>
                  </a:lnTo>
                  <a:lnTo>
                    <a:pt x="96" y="388"/>
                  </a:lnTo>
                  <a:lnTo>
                    <a:pt x="100" y="388"/>
                  </a:lnTo>
                  <a:lnTo>
                    <a:pt x="108" y="385"/>
                  </a:lnTo>
                  <a:lnTo>
                    <a:pt x="111" y="386"/>
                  </a:lnTo>
                  <a:lnTo>
                    <a:pt x="115" y="386"/>
                  </a:lnTo>
                  <a:lnTo>
                    <a:pt x="117" y="386"/>
                  </a:lnTo>
                  <a:lnTo>
                    <a:pt x="118" y="385"/>
                  </a:lnTo>
                  <a:lnTo>
                    <a:pt x="172" y="326"/>
                  </a:lnTo>
                  <a:lnTo>
                    <a:pt x="181" y="310"/>
                  </a:lnTo>
                  <a:lnTo>
                    <a:pt x="181" y="298"/>
                  </a:lnTo>
                  <a:lnTo>
                    <a:pt x="180" y="300"/>
                  </a:lnTo>
                  <a:lnTo>
                    <a:pt x="177" y="294"/>
                  </a:lnTo>
                  <a:lnTo>
                    <a:pt x="177" y="289"/>
                  </a:lnTo>
                  <a:lnTo>
                    <a:pt x="166" y="282"/>
                  </a:lnTo>
                  <a:lnTo>
                    <a:pt x="165" y="279"/>
                  </a:lnTo>
                  <a:lnTo>
                    <a:pt x="162" y="273"/>
                  </a:lnTo>
                  <a:lnTo>
                    <a:pt x="169" y="258"/>
                  </a:lnTo>
                  <a:lnTo>
                    <a:pt x="168" y="252"/>
                  </a:lnTo>
                  <a:lnTo>
                    <a:pt x="163" y="247"/>
                  </a:lnTo>
                  <a:lnTo>
                    <a:pt x="162" y="241"/>
                  </a:lnTo>
                  <a:lnTo>
                    <a:pt x="162" y="235"/>
                  </a:lnTo>
                  <a:lnTo>
                    <a:pt x="159" y="231"/>
                  </a:lnTo>
                  <a:lnTo>
                    <a:pt x="154" y="229"/>
                  </a:lnTo>
                  <a:lnTo>
                    <a:pt x="154" y="223"/>
                  </a:lnTo>
                  <a:lnTo>
                    <a:pt x="156" y="219"/>
                  </a:lnTo>
                  <a:lnTo>
                    <a:pt x="156" y="214"/>
                  </a:lnTo>
                  <a:lnTo>
                    <a:pt x="154" y="211"/>
                  </a:lnTo>
                  <a:lnTo>
                    <a:pt x="156" y="199"/>
                  </a:lnTo>
                  <a:lnTo>
                    <a:pt x="160" y="195"/>
                  </a:lnTo>
                  <a:lnTo>
                    <a:pt x="145" y="150"/>
                  </a:lnTo>
                  <a:lnTo>
                    <a:pt x="145" y="144"/>
                  </a:lnTo>
                  <a:lnTo>
                    <a:pt x="159" y="115"/>
                  </a:lnTo>
                  <a:lnTo>
                    <a:pt x="157" y="108"/>
                  </a:lnTo>
                  <a:lnTo>
                    <a:pt x="148" y="93"/>
                  </a:lnTo>
                  <a:lnTo>
                    <a:pt x="144" y="90"/>
                  </a:lnTo>
                  <a:lnTo>
                    <a:pt x="139" y="90"/>
                  </a:lnTo>
                  <a:lnTo>
                    <a:pt x="136" y="87"/>
                  </a:lnTo>
                  <a:lnTo>
                    <a:pt x="135" y="85"/>
                  </a:lnTo>
                  <a:lnTo>
                    <a:pt x="133" y="71"/>
                  </a:lnTo>
                  <a:lnTo>
                    <a:pt x="136" y="59"/>
                  </a:lnTo>
                  <a:lnTo>
                    <a:pt x="133" y="57"/>
                  </a:lnTo>
                  <a:lnTo>
                    <a:pt x="142" y="48"/>
                  </a:lnTo>
                  <a:lnTo>
                    <a:pt x="139" y="45"/>
                  </a:lnTo>
                  <a:lnTo>
                    <a:pt x="139" y="42"/>
                  </a:lnTo>
                  <a:lnTo>
                    <a:pt x="141" y="39"/>
                  </a:lnTo>
                  <a:lnTo>
                    <a:pt x="147" y="32"/>
                  </a:lnTo>
                  <a:lnTo>
                    <a:pt x="144" y="18"/>
                  </a:lnTo>
                  <a:lnTo>
                    <a:pt x="139" y="12"/>
                  </a:lnTo>
                  <a:lnTo>
                    <a:pt x="133" y="11"/>
                  </a:lnTo>
                  <a:lnTo>
                    <a:pt x="130" y="8"/>
                  </a:lnTo>
                  <a:lnTo>
                    <a:pt x="127" y="2"/>
                  </a:lnTo>
                  <a:lnTo>
                    <a:pt x="126" y="0"/>
                  </a:lnTo>
                  <a:lnTo>
                    <a:pt x="99" y="8"/>
                  </a:lnTo>
                  <a:lnTo>
                    <a:pt x="96" y="9"/>
                  </a:lnTo>
                  <a:lnTo>
                    <a:pt x="91" y="14"/>
                  </a:lnTo>
                  <a:lnTo>
                    <a:pt x="88" y="24"/>
                  </a:lnTo>
                  <a:lnTo>
                    <a:pt x="87" y="51"/>
                  </a:lnTo>
                  <a:lnTo>
                    <a:pt x="79" y="57"/>
                  </a:lnTo>
                  <a:lnTo>
                    <a:pt x="76" y="62"/>
                  </a:lnTo>
                  <a:lnTo>
                    <a:pt x="67" y="66"/>
                  </a:lnTo>
                  <a:lnTo>
                    <a:pt x="64" y="66"/>
                  </a:lnTo>
                  <a:lnTo>
                    <a:pt x="61" y="59"/>
                  </a:lnTo>
                  <a:lnTo>
                    <a:pt x="58" y="57"/>
                  </a:lnTo>
                  <a:lnTo>
                    <a:pt x="52" y="63"/>
                  </a:lnTo>
                  <a:lnTo>
                    <a:pt x="48" y="66"/>
                  </a:lnTo>
                  <a:lnTo>
                    <a:pt x="45" y="66"/>
                  </a:lnTo>
                  <a:lnTo>
                    <a:pt x="39" y="63"/>
                  </a:lnTo>
                  <a:lnTo>
                    <a:pt x="32" y="63"/>
                  </a:lnTo>
                  <a:lnTo>
                    <a:pt x="30" y="60"/>
                  </a:lnTo>
                  <a:lnTo>
                    <a:pt x="29" y="54"/>
                  </a:lnTo>
                  <a:lnTo>
                    <a:pt x="17" y="38"/>
                  </a:lnTo>
                  <a:lnTo>
                    <a:pt x="12" y="35"/>
                  </a:lnTo>
                  <a:lnTo>
                    <a:pt x="8" y="38"/>
                  </a:lnTo>
                  <a:lnTo>
                    <a:pt x="9" y="45"/>
                  </a:lnTo>
                  <a:lnTo>
                    <a:pt x="6" y="45"/>
                  </a:lnTo>
                  <a:lnTo>
                    <a:pt x="5" y="45"/>
                  </a:lnTo>
                  <a:lnTo>
                    <a:pt x="2" y="45"/>
                  </a:lnTo>
                  <a:lnTo>
                    <a:pt x="0" y="48"/>
                  </a:lnTo>
                  <a:close/>
                </a:path>
              </a:pathLst>
            </a:custGeom>
            <a:grpFill/>
            <a:ln w="1905">
              <a:noFill/>
              <a:round/>
              <a:headEnd/>
              <a:tailEnd/>
            </a:ln>
          </p:spPr>
          <p:txBody>
            <a:bodyPr/>
            <a:lstStyle/>
            <a:p>
              <a:endParaRPr lang="en-GB">
                <a:solidFill>
                  <a:srgbClr val="000000"/>
                </a:solidFill>
                <a:latin typeface="Arial"/>
              </a:endParaRPr>
            </a:p>
          </p:txBody>
        </p:sp>
        <p:sp>
          <p:nvSpPr>
            <p:cNvPr id="492" name="Freeform 488"/>
            <p:cNvSpPr>
              <a:spLocks/>
            </p:cNvSpPr>
            <p:nvPr/>
          </p:nvSpPr>
          <p:spPr bwMode="auto">
            <a:xfrm>
              <a:off x="2850" y="1832"/>
              <a:ext cx="198" cy="208"/>
            </a:xfrm>
            <a:custGeom>
              <a:avLst/>
              <a:gdLst>
                <a:gd name="T0" fmla="*/ 61 w 198"/>
                <a:gd name="T1" fmla="*/ 11 h 208"/>
                <a:gd name="T2" fmla="*/ 55 w 198"/>
                <a:gd name="T3" fmla="*/ 15 h 208"/>
                <a:gd name="T4" fmla="*/ 57 w 198"/>
                <a:gd name="T5" fmla="*/ 20 h 208"/>
                <a:gd name="T6" fmla="*/ 42 w 198"/>
                <a:gd name="T7" fmla="*/ 15 h 208"/>
                <a:gd name="T8" fmla="*/ 37 w 198"/>
                <a:gd name="T9" fmla="*/ 27 h 208"/>
                <a:gd name="T10" fmla="*/ 33 w 198"/>
                <a:gd name="T11" fmla="*/ 26 h 208"/>
                <a:gd name="T12" fmla="*/ 24 w 198"/>
                <a:gd name="T13" fmla="*/ 18 h 208"/>
                <a:gd name="T14" fmla="*/ 18 w 198"/>
                <a:gd name="T15" fmla="*/ 29 h 208"/>
                <a:gd name="T16" fmla="*/ 6 w 198"/>
                <a:gd name="T17" fmla="*/ 44 h 208"/>
                <a:gd name="T18" fmla="*/ 0 w 198"/>
                <a:gd name="T19" fmla="*/ 51 h 208"/>
                <a:gd name="T20" fmla="*/ 3 w 198"/>
                <a:gd name="T21" fmla="*/ 54 h 208"/>
                <a:gd name="T22" fmla="*/ 5 w 198"/>
                <a:gd name="T23" fmla="*/ 66 h 208"/>
                <a:gd name="T24" fmla="*/ 15 w 198"/>
                <a:gd name="T25" fmla="*/ 72 h 208"/>
                <a:gd name="T26" fmla="*/ 20 w 198"/>
                <a:gd name="T27" fmla="*/ 78 h 208"/>
                <a:gd name="T28" fmla="*/ 27 w 198"/>
                <a:gd name="T29" fmla="*/ 69 h 208"/>
                <a:gd name="T30" fmla="*/ 34 w 198"/>
                <a:gd name="T31" fmla="*/ 64 h 208"/>
                <a:gd name="T32" fmla="*/ 64 w 198"/>
                <a:gd name="T33" fmla="*/ 94 h 208"/>
                <a:gd name="T34" fmla="*/ 75 w 198"/>
                <a:gd name="T35" fmla="*/ 111 h 208"/>
                <a:gd name="T36" fmla="*/ 82 w 198"/>
                <a:gd name="T37" fmla="*/ 112 h 208"/>
                <a:gd name="T38" fmla="*/ 106 w 198"/>
                <a:gd name="T39" fmla="*/ 136 h 208"/>
                <a:gd name="T40" fmla="*/ 123 w 198"/>
                <a:gd name="T41" fmla="*/ 142 h 208"/>
                <a:gd name="T42" fmla="*/ 129 w 198"/>
                <a:gd name="T43" fmla="*/ 148 h 208"/>
                <a:gd name="T44" fmla="*/ 136 w 198"/>
                <a:gd name="T45" fmla="*/ 150 h 208"/>
                <a:gd name="T46" fmla="*/ 138 w 198"/>
                <a:gd name="T47" fmla="*/ 157 h 208"/>
                <a:gd name="T48" fmla="*/ 145 w 198"/>
                <a:gd name="T49" fmla="*/ 165 h 208"/>
                <a:gd name="T50" fmla="*/ 159 w 198"/>
                <a:gd name="T51" fmla="*/ 189 h 208"/>
                <a:gd name="T52" fmla="*/ 151 w 198"/>
                <a:gd name="T53" fmla="*/ 202 h 208"/>
                <a:gd name="T54" fmla="*/ 157 w 198"/>
                <a:gd name="T55" fmla="*/ 208 h 208"/>
                <a:gd name="T56" fmla="*/ 165 w 198"/>
                <a:gd name="T57" fmla="*/ 199 h 208"/>
                <a:gd name="T58" fmla="*/ 166 w 198"/>
                <a:gd name="T59" fmla="*/ 189 h 208"/>
                <a:gd name="T60" fmla="*/ 174 w 198"/>
                <a:gd name="T61" fmla="*/ 177 h 208"/>
                <a:gd name="T62" fmla="*/ 168 w 198"/>
                <a:gd name="T63" fmla="*/ 171 h 208"/>
                <a:gd name="T64" fmla="*/ 172 w 198"/>
                <a:gd name="T65" fmla="*/ 153 h 208"/>
                <a:gd name="T66" fmla="*/ 189 w 198"/>
                <a:gd name="T67" fmla="*/ 159 h 208"/>
                <a:gd name="T68" fmla="*/ 195 w 198"/>
                <a:gd name="T69" fmla="*/ 166 h 208"/>
                <a:gd name="T70" fmla="*/ 177 w 198"/>
                <a:gd name="T71" fmla="*/ 144 h 208"/>
                <a:gd name="T72" fmla="*/ 154 w 198"/>
                <a:gd name="T73" fmla="*/ 132 h 208"/>
                <a:gd name="T74" fmla="*/ 156 w 198"/>
                <a:gd name="T75" fmla="*/ 127 h 208"/>
                <a:gd name="T76" fmla="*/ 156 w 198"/>
                <a:gd name="T77" fmla="*/ 120 h 208"/>
                <a:gd name="T78" fmla="*/ 154 w 198"/>
                <a:gd name="T79" fmla="*/ 120 h 208"/>
                <a:gd name="T80" fmla="*/ 142 w 198"/>
                <a:gd name="T81" fmla="*/ 124 h 208"/>
                <a:gd name="T82" fmla="*/ 133 w 198"/>
                <a:gd name="T83" fmla="*/ 115 h 208"/>
                <a:gd name="T84" fmla="*/ 114 w 198"/>
                <a:gd name="T85" fmla="*/ 82 h 208"/>
                <a:gd name="T86" fmla="*/ 111 w 198"/>
                <a:gd name="T87" fmla="*/ 81 h 208"/>
                <a:gd name="T88" fmla="*/ 94 w 198"/>
                <a:gd name="T89" fmla="*/ 54 h 208"/>
                <a:gd name="T90" fmla="*/ 96 w 198"/>
                <a:gd name="T91" fmla="*/ 49 h 208"/>
                <a:gd name="T92" fmla="*/ 93 w 198"/>
                <a:gd name="T93" fmla="*/ 42 h 208"/>
                <a:gd name="T94" fmla="*/ 109 w 198"/>
                <a:gd name="T95" fmla="*/ 33 h 208"/>
                <a:gd name="T96" fmla="*/ 117 w 198"/>
                <a:gd name="T97" fmla="*/ 33 h 208"/>
                <a:gd name="T98" fmla="*/ 117 w 198"/>
                <a:gd name="T99" fmla="*/ 38 h 208"/>
                <a:gd name="T100" fmla="*/ 120 w 198"/>
                <a:gd name="T101" fmla="*/ 35 h 208"/>
                <a:gd name="T102" fmla="*/ 115 w 198"/>
                <a:gd name="T103" fmla="*/ 32 h 208"/>
                <a:gd name="T104" fmla="*/ 114 w 198"/>
                <a:gd name="T105" fmla="*/ 26 h 208"/>
                <a:gd name="T106" fmla="*/ 112 w 198"/>
                <a:gd name="T107" fmla="*/ 21 h 208"/>
                <a:gd name="T108" fmla="*/ 117 w 198"/>
                <a:gd name="T109" fmla="*/ 15 h 208"/>
                <a:gd name="T110" fmla="*/ 96 w 198"/>
                <a:gd name="T111" fmla="*/ 9 h 208"/>
                <a:gd name="T112" fmla="*/ 90 w 198"/>
                <a:gd name="T113" fmla="*/ 2 h 208"/>
                <a:gd name="T114" fmla="*/ 87 w 198"/>
                <a:gd name="T115" fmla="*/ 2 h 20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98"/>
                <a:gd name="T175" fmla="*/ 0 h 208"/>
                <a:gd name="T176" fmla="*/ 198 w 198"/>
                <a:gd name="T177" fmla="*/ 208 h 20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98" h="208">
                  <a:moveTo>
                    <a:pt x="61" y="6"/>
                  </a:moveTo>
                  <a:lnTo>
                    <a:pt x="61" y="9"/>
                  </a:lnTo>
                  <a:lnTo>
                    <a:pt x="61" y="11"/>
                  </a:lnTo>
                  <a:lnTo>
                    <a:pt x="60" y="12"/>
                  </a:lnTo>
                  <a:lnTo>
                    <a:pt x="57" y="12"/>
                  </a:lnTo>
                  <a:lnTo>
                    <a:pt x="55" y="15"/>
                  </a:lnTo>
                  <a:lnTo>
                    <a:pt x="55" y="17"/>
                  </a:lnTo>
                  <a:lnTo>
                    <a:pt x="57" y="18"/>
                  </a:lnTo>
                  <a:lnTo>
                    <a:pt x="57" y="20"/>
                  </a:lnTo>
                  <a:lnTo>
                    <a:pt x="46" y="18"/>
                  </a:lnTo>
                  <a:lnTo>
                    <a:pt x="45" y="17"/>
                  </a:lnTo>
                  <a:lnTo>
                    <a:pt x="42" y="15"/>
                  </a:lnTo>
                  <a:lnTo>
                    <a:pt x="42" y="18"/>
                  </a:lnTo>
                  <a:lnTo>
                    <a:pt x="39" y="24"/>
                  </a:lnTo>
                  <a:lnTo>
                    <a:pt x="37" y="27"/>
                  </a:lnTo>
                  <a:lnTo>
                    <a:pt x="37" y="29"/>
                  </a:lnTo>
                  <a:lnTo>
                    <a:pt x="36" y="27"/>
                  </a:lnTo>
                  <a:lnTo>
                    <a:pt x="33" y="26"/>
                  </a:lnTo>
                  <a:lnTo>
                    <a:pt x="30" y="23"/>
                  </a:lnTo>
                  <a:lnTo>
                    <a:pt x="29" y="17"/>
                  </a:lnTo>
                  <a:lnTo>
                    <a:pt x="24" y="18"/>
                  </a:lnTo>
                  <a:lnTo>
                    <a:pt x="23" y="21"/>
                  </a:lnTo>
                  <a:lnTo>
                    <a:pt x="23" y="24"/>
                  </a:lnTo>
                  <a:lnTo>
                    <a:pt x="18" y="29"/>
                  </a:lnTo>
                  <a:lnTo>
                    <a:pt x="2" y="30"/>
                  </a:lnTo>
                  <a:lnTo>
                    <a:pt x="2" y="32"/>
                  </a:lnTo>
                  <a:lnTo>
                    <a:pt x="6" y="44"/>
                  </a:lnTo>
                  <a:lnTo>
                    <a:pt x="2" y="47"/>
                  </a:lnTo>
                  <a:lnTo>
                    <a:pt x="0" y="48"/>
                  </a:lnTo>
                  <a:lnTo>
                    <a:pt x="0" y="51"/>
                  </a:lnTo>
                  <a:lnTo>
                    <a:pt x="0" y="52"/>
                  </a:lnTo>
                  <a:lnTo>
                    <a:pt x="0" y="54"/>
                  </a:lnTo>
                  <a:lnTo>
                    <a:pt x="3" y="54"/>
                  </a:lnTo>
                  <a:lnTo>
                    <a:pt x="3" y="57"/>
                  </a:lnTo>
                  <a:lnTo>
                    <a:pt x="3" y="60"/>
                  </a:lnTo>
                  <a:lnTo>
                    <a:pt x="5" y="66"/>
                  </a:lnTo>
                  <a:lnTo>
                    <a:pt x="6" y="69"/>
                  </a:lnTo>
                  <a:lnTo>
                    <a:pt x="14" y="70"/>
                  </a:lnTo>
                  <a:lnTo>
                    <a:pt x="15" y="72"/>
                  </a:lnTo>
                  <a:lnTo>
                    <a:pt x="15" y="75"/>
                  </a:lnTo>
                  <a:lnTo>
                    <a:pt x="14" y="78"/>
                  </a:lnTo>
                  <a:lnTo>
                    <a:pt x="20" y="78"/>
                  </a:lnTo>
                  <a:lnTo>
                    <a:pt x="24" y="76"/>
                  </a:lnTo>
                  <a:lnTo>
                    <a:pt x="24" y="73"/>
                  </a:lnTo>
                  <a:lnTo>
                    <a:pt x="27" y="69"/>
                  </a:lnTo>
                  <a:lnTo>
                    <a:pt x="29" y="69"/>
                  </a:lnTo>
                  <a:lnTo>
                    <a:pt x="30" y="67"/>
                  </a:lnTo>
                  <a:lnTo>
                    <a:pt x="34" y="64"/>
                  </a:lnTo>
                  <a:lnTo>
                    <a:pt x="40" y="66"/>
                  </a:lnTo>
                  <a:lnTo>
                    <a:pt x="58" y="75"/>
                  </a:lnTo>
                  <a:lnTo>
                    <a:pt x="64" y="94"/>
                  </a:lnTo>
                  <a:lnTo>
                    <a:pt x="64" y="96"/>
                  </a:lnTo>
                  <a:lnTo>
                    <a:pt x="73" y="106"/>
                  </a:lnTo>
                  <a:lnTo>
                    <a:pt x="75" y="111"/>
                  </a:lnTo>
                  <a:lnTo>
                    <a:pt x="76" y="109"/>
                  </a:lnTo>
                  <a:lnTo>
                    <a:pt x="79" y="109"/>
                  </a:lnTo>
                  <a:lnTo>
                    <a:pt x="82" y="112"/>
                  </a:lnTo>
                  <a:lnTo>
                    <a:pt x="87" y="118"/>
                  </a:lnTo>
                  <a:lnTo>
                    <a:pt x="90" y="118"/>
                  </a:lnTo>
                  <a:lnTo>
                    <a:pt x="106" y="136"/>
                  </a:lnTo>
                  <a:lnTo>
                    <a:pt x="108" y="136"/>
                  </a:lnTo>
                  <a:lnTo>
                    <a:pt x="118" y="136"/>
                  </a:lnTo>
                  <a:lnTo>
                    <a:pt x="123" y="142"/>
                  </a:lnTo>
                  <a:lnTo>
                    <a:pt x="124" y="145"/>
                  </a:lnTo>
                  <a:lnTo>
                    <a:pt x="129" y="147"/>
                  </a:lnTo>
                  <a:lnTo>
                    <a:pt x="129" y="148"/>
                  </a:lnTo>
                  <a:lnTo>
                    <a:pt x="129" y="150"/>
                  </a:lnTo>
                  <a:lnTo>
                    <a:pt x="135" y="150"/>
                  </a:lnTo>
                  <a:lnTo>
                    <a:pt x="136" y="150"/>
                  </a:lnTo>
                  <a:lnTo>
                    <a:pt x="138" y="151"/>
                  </a:lnTo>
                  <a:lnTo>
                    <a:pt x="138" y="154"/>
                  </a:lnTo>
                  <a:lnTo>
                    <a:pt x="138" y="157"/>
                  </a:lnTo>
                  <a:lnTo>
                    <a:pt x="139" y="159"/>
                  </a:lnTo>
                  <a:lnTo>
                    <a:pt x="142" y="160"/>
                  </a:lnTo>
                  <a:lnTo>
                    <a:pt x="145" y="165"/>
                  </a:lnTo>
                  <a:lnTo>
                    <a:pt x="147" y="162"/>
                  </a:lnTo>
                  <a:lnTo>
                    <a:pt x="150" y="162"/>
                  </a:lnTo>
                  <a:lnTo>
                    <a:pt x="159" y="189"/>
                  </a:lnTo>
                  <a:lnTo>
                    <a:pt x="153" y="193"/>
                  </a:lnTo>
                  <a:lnTo>
                    <a:pt x="154" y="196"/>
                  </a:lnTo>
                  <a:lnTo>
                    <a:pt x="151" y="202"/>
                  </a:lnTo>
                  <a:lnTo>
                    <a:pt x="151" y="208"/>
                  </a:lnTo>
                  <a:lnTo>
                    <a:pt x="156" y="208"/>
                  </a:lnTo>
                  <a:lnTo>
                    <a:pt x="157" y="208"/>
                  </a:lnTo>
                  <a:lnTo>
                    <a:pt x="160" y="201"/>
                  </a:lnTo>
                  <a:lnTo>
                    <a:pt x="163" y="199"/>
                  </a:lnTo>
                  <a:lnTo>
                    <a:pt x="165" y="199"/>
                  </a:lnTo>
                  <a:lnTo>
                    <a:pt x="165" y="198"/>
                  </a:lnTo>
                  <a:lnTo>
                    <a:pt x="165" y="190"/>
                  </a:lnTo>
                  <a:lnTo>
                    <a:pt x="166" y="189"/>
                  </a:lnTo>
                  <a:lnTo>
                    <a:pt x="172" y="186"/>
                  </a:lnTo>
                  <a:lnTo>
                    <a:pt x="174" y="186"/>
                  </a:lnTo>
                  <a:lnTo>
                    <a:pt x="174" y="177"/>
                  </a:lnTo>
                  <a:lnTo>
                    <a:pt x="172" y="175"/>
                  </a:lnTo>
                  <a:lnTo>
                    <a:pt x="169" y="172"/>
                  </a:lnTo>
                  <a:lnTo>
                    <a:pt x="168" y="171"/>
                  </a:lnTo>
                  <a:lnTo>
                    <a:pt x="165" y="169"/>
                  </a:lnTo>
                  <a:lnTo>
                    <a:pt x="166" y="160"/>
                  </a:lnTo>
                  <a:lnTo>
                    <a:pt x="172" y="153"/>
                  </a:lnTo>
                  <a:lnTo>
                    <a:pt x="175" y="153"/>
                  </a:lnTo>
                  <a:lnTo>
                    <a:pt x="181" y="156"/>
                  </a:lnTo>
                  <a:lnTo>
                    <a:pt x="189" y="159"/>
                  </a:lnTo>
                  <a:lnTo>
                    <a:pt x="192" y="165"/>
                  </a:lnTo>
                  <a:lnTo>
                    <a:pt x="195" y="168"/>
                  </a:lnTo>
                  <a:lnTo>
                    <a:pt x="195" y="166"/>
                  </a:lnTo>
                  <a:lnTo>
                    <a:pt x="198" y="162"/>
                  </a:lnTo>
                  <a:lnTo>
                    <a:pt x="189" y="148"/>
                  </a:lnTo>
                  <a:lnTo>
                    <a:pt x="177" y="144"/>
                  </a:lnTo>
                  <a:lnTo>
                    <a:pt x="175" y="141"/>
                  </a:lnTo>
                  <a:lnTo>
                    <a:pt x="156" y="132"/>
                  </a:lnTo>
                  <a:lnTo>
                    <a:pt x="154" y="132"/>
                  </a:lnTo>
                  <a:lnTo>
                    <a:pt x="154" y="130"/>
                  </a:lnTo>
                  <a:lnTo>
                    <a:pt x="154" y="129"/>
                  </a:lnTo>
                  <a:lnTo>
                    <a:pt x="156" y="127"/>
                  </a:lnTo>
                  <a:lnTo>
                    <a:pt x="157" y="126"/>
                  </a:lnTo>
                  <a:lnTo>
                    <a:pt x="159" y="123"/>
                  </a:lnTo>
                  <a:lnTo>
                    <a:pt x="156" y="120"/>
                  </a:lnTo>
                  <a:lnTo>
                    <a:pt x="153" y="120"/>
                  </a:lnTo>
                  <a:lnTo>
                    <a:pt x="151" y="121"/>
                  </a:lnTo>
                  <a:lnTo>
                    <a:pt x="154" y="120"/>
                  </a:lnTo>
                  <a:lnTo>
                    <a:pt x="151" y="121"/>
                  </a:lnTo>
                  <a:lnTo>
                    <a:pt x="142" y="121"/>
                  </a:lnTo>
                  <a:lnTo>
                    <a:pt x="142" y="124"/>
                  </a:lnTo>
                  <a:lnTo>
                    <a:pt x="135" y="117"/>
                  </a:lnTo>
                  <a:lnTo>
                    <a:pt x="133" y="117"/>
                  </a:lnTo>
                  <a:lnTo>
                    <a:pt x="133" y="115"/>
                  </a:lnTo>
                  <a:lnTo>
                    <a:pt x="132" y="115"/>
                  </a:lnTo>
                  <a:lnTo>
                    <a:pt x="124" y="106"/>
                  </a:lnTo>
                  <a:lnTo>
                    <a:pt x="114" y="82"/>
                  </a:lnTo>
                  <a:lnTo>
                    <a:pt x="112" y="82"/>
                  </a:lnTo>
                  <a:lnTo>
                    <a:pt x="111" y="82"/>
                  </a:lnTo>
                  <a:lnTo>
                    <a:pt x="111" y="81"/>
                  </a:lnTo>
                  <a:lnTo>
                    <a:pt x="97" y="73"/>
                  </a:lnTo>
                  <a:lnTo>
                    <a:pt x="93" y="64"/>
                  </a:lnTo>
                  <a:lnTo>
                    <a:pt x="94" y="54"/>
                  </a:lnTo>
                  <a:lnTo>
                    <a:pt x="96" y="52"/>
                  </a:lnTo>
                  <a:lnTo>
                    <a:pt x="96" y="51"/>
                  </a:lnTo>
                  <a:lnTo>
                    <a:pt x="96" y="49"/>
                  </a:lnTo>
                  <a:lnTo>
                    <a:pt x="93" y="48"/>
                  </a:lnTo>
                  <a:lnTo>
                    <a:pt x="93" y="44"/>
                  </a:lnTo>
                  <a:lnTo>
                    <a:pt x="93" y="42"/>
                  </a:lnTo>
                  <a:lnTo>
                    <a:pt x="96" y="39"/>
                  </a:lnTo>
                  <a:lnTo>
                    <a:pt x="97" y="39"/>
                  </a:lnTo>
                  <a:lnTo>
                    <a:pt x="109" y="33"/>
                  </a:lnTo>
                  <a:lnTo>
                    <a:pt x="112" y="35"/>
                  </a:lnTo>
                  <a:lnTo>
                    <a:pt x="115" y="33"/>
                  </a:lnTo>
                  <a:lnTo>
                    <a:pt x="117" y="33"/>
                  </a:lnTo>
                  <a:lnTo>
                    <a:pt x="117" y="35"/>
                  </a:lnTo>
                  <a:lnTo>
                    <a:pt x="115" y="38"/>
                  </a:lnTo>
                  <a:lnTo>
                    <a:pt x="117" y="38"/>
                  </a:lnTo>
                  <a:lnTo>
                    <a:pt x="120" y="38"/>
                  </a:lnTo>
                  <a:lnTo>
                    <a:pt x="121" y="36"/>
                  </a:lnTo>
                  <a:lnTo>
                    <a:pt x="120" y="35"/>
                  </a:lnTo>
                  <a:lnTo>
                    <a:pt x="118" y="33"/>
                  </a:lnTo>
                  <a:lnTo>
                    <a:pt x="118" y="32"/>
                  </a:lnTo>
                  <a:lnTo>
                    <a:pt x="115" y="32"/>
                  </a:lnTo>
                  <a:lnTo>
                    <a:pt x="115" y="30"/>
                  </a:lnTo>
                  <a:lnTo>
                    <a:pt x="115" y="29"/>
                  </a:lnTo>
                  <a:lnTo>
                    <a:pt x="114" y="26"/>
                  </a:lnTo>
                  <a:lnTo>
                    <a:pt x="114" y="21"/>
                  </a:lnTo>
                  <a:lnTo>
                    <a:pt x="112" y="23"/>
                  </a:lnTo>
                  <a:lnTo>
                    <a:pt x="112" y="21"/>
                  </a:lnTo>
                  <a:lnTo>
                    <a:pt x="112" y="20"/>
                  </a:lnTo>
                  <a:lnTo>
                    <a:pt x="112" y="18"/>
                  </a:lnTo>
                  <a:lnTo>
                    <a:pt x="117" y="15"/>
                  </a:lnTo>
                  <a:lnTo>
                    <a:pt x="100" y="12"/>
                  </a:lnTo>
                  <a:lnTo>
                    <a:pt x="97" y="11"/>
                  </a:lnTo>
                  <a:lnTo>
                    <a:pt x="96" y="9"/>
                  </a:lnTo>
                  <a:lnTo>
                    <a:pt x="93" y="8"/>
                  </a:lnTo>
                  <a:lnTo>
                    <a:pt x="90" y="3"/>
                  </a:lnTo>
                  <a:lnTo>
                    <a:pt x="90" y="2"/>
                  </a:lnTo>
                  <a:lnTo>
                    <a:pt x="90" y="0"/>
                  </a:lnTo>
                  <a:lnTo>
                    <a:pt x="88" y="2"/>
                  </a:lnTo>
                  <a:lnTo>
                    <a:pt x="87" y="2"/>
                  </a:lnTo>
                  <a:lnTo>
                    <a:pt x="66" y="8"/>
                  </a:lnTo>
                  <a:lnTo>
                    <a:pt x="61" y="6"/>
                  </a:lnTo>
                  <a:close/>
                </a:path>
              </a:pathLst>
            </a:custGeom>
            <a:grpFill/>
            <a:ln w="1905">
              <a:noFill/>
              <a:round/>
              <a:headEnd/>
              <a:tailEnd/>
            </a:ln>
          </p:spPr>
          <p:txBody>
            <a:bodyPr/>
            <a:lstStyle/>
            <a:p>
              <a:endParaRPr lang="en-GB">
                <a:solidFill>
                  <a:srgbClr val="000000"/>
                </a:solidFill>
                <a:latin typeface="Arial"/>
              </a:endParaRPr>
            </a:p>
          </p:txBody>
        </p:sp>
        <p:sp>
          <p:nvSpPr>
            <p:cNvPr id="493" name="Freeform 489"/>
            <p:cNvSpPr>
              <a:spLocks/>
            </p:cNvSpPr>
            <p:nvPr/>
          </p:nvSpPr>
          <p:spPr bwMode="auto">
            <a:xfrm>
              <a:off x="3001" y="1874"/>
              <a:ext cx="66" cy="66"/>
            </a:xfrm>
            <a:custGeom>
              <a:avLst/>
              <a:gdLst>
                <a:gd name="T0" fmla="*/ 45 w 66"/>
                <a:gd name="T1" fmla="*/ 64 h 66"/>
                <a:gd name="T2" fmla="*/ 44 w 66"/>
                <a:gd name="T3" fmla="*/ 63 h 66"/>
                <a:gd name="T4" fmla="*/ 39 w 66"/>
                <a:gd name="T5" fmla="*/ 60 h 66"/>
                <a:gd name="T6" fmla="*/ 35 w 66"/>
                <a:gd name="T7" fmla="*/ 57 h 66"/>
                <a:gd name="T8" fmla="*/ 33 w 66"/>
                <a:gd name="T9" fmla="*/ 55 h 66"/>
                <a:gd name="T10" fmla="*/ 30 w 66"/>
                <a:gd name="T11" fmla="*/ 55 h 66"/>
                <a:gd name="T12" fmla="*/ 26 w 66"/>
                <a:gd name="T13" fmla="*/ 46 h 66"/>
                <a:gd name="T14" fmla="*/ 24 w 66"/>
                <a:gd name="T15" fmla="*/ 42 h 66"/>
                <a:gd name="T16" fmla="*/ 15 w 66"/>
                <a:gd name="T17" fmla="*/ 34 h 66"/>
                <a:gd name="T18" fmla="*/ 12 w 66"/>
                <a:gd name="T19" fmla="*/ 30 h 66"/>
                <a:gd name="T20" fmla="*/ 8 w 66"/>
                <a:gd name="T21" fmla="*/ 25 h 66"/>
                <a:gd name="T22" fmla="*/ 8 w 66"/>
                <a:gd name="T23" fmla="*/ 22 h 66"/>
                <a:gd name="T24" fmla="*/ 6 w 66"/>
                <a:gd name="T25" fmla="*/ 18 h 66"/>
                <a:gd name="T26" fmla="*/ 3 w 66"/>
                <a:gd name="T27" fmla="*/ 13 h 66"/>
                <a:gd name="T28" fmla="*/ 0 w 66"/>
                <a:gd name="T29" fmla="*/ 10 h 66"/>
                <a:gd name="T30" fmla="*/ 0 w 66"/>
                <a:gd name="T31" fmla="*/ 7 h 66"/>
                <a:gd name="T32" fmla="*/ 3 w 66"/>
                <a:gd name="T33" fmla="*/ 0 h 66"/>
                <a:gd name="T34" fmla="*/ 9 w 66"/>
                <a:gd name="T35" fmla="*/ 6 h 66"/>
                <a:gd name="T36" fmla="*/ 14 w 66"/>
                <a:gd name="T37" fmla="*/ 2 h 66"/>
                <a:gd name="T38" fmla="*/ 20 w 66"/>
                <a:gd name="T39" fmla="*/ 0 h 66"/>
                <a:gd name="T40" fmla="*/ 24 w 66"/>
                <a:gd name="T41" fmla="*/ 3 h 66"/>
                <a:gd name="T42" fmla="*/ 26 w 66"/>
                <a:gd name="T43" fmla="*/ 2 h 66"/>
                <a:gd name="T44" fmla="*/ 32 w 66"/>
                <a:gd name="T45" fmla="*/ 5 h 66"/>
                <a:gd name="T46" fmla="*/ 33 w 66"/>
                <a:gd name="T47" fmla="*/ 3 h 66"/>
                <a:gd name="T48" fmla="*/ 38 w 66"/>
                <a:gd name="T49" fmla="*/ 3 h 66"/>
                <a:gd name="T50" fmla="*/ 41 w 66"/>
                <a:gd name="T51" fmla="*/ 5 h 66"/>
                <a:gd name="T52" fmla="*/ 45 w 66"/>
                <a:gd name="T53" fmla="*/ 5 h 66"/>
                <a:gd name="T54" fmla="*/ 47 w 66"/>
                <a:gd name="T55" fmla="*/ 5 h 66"/>
                <a:gd name="T56" fmla="*/ 51 w 66"/>
                <a:gd name="T57" fmla="*/ 7 h 66"/>
                <a:gd name="T58" fmla="*/ 53 w 66"/>
                <a:gd name="T59" fmla="*/ 10 h 66"/>
                <a:gd name="T60" fmla="*/ 57 w 66"/>
                <a:gd name="T61" fmla="*/ 9 h 66"/>
                <a:gd name="T62" fmla="*/ 62 w 66"/>
                <a:gd name="T63" fmla="*/ 10 h 66"/>
                <a:gd name="T64" fmla="*/ 59 w 66"/>
                <a:gd name="T65" fmla="*/ 18 h 66"/>
                <a:gd name="T66" fmla="*/ 57 w 66"/>
                <a:gd name="T67" fmla="*/ 19 h 66"/>
                <a:gd name="T68" fmla="*/ 57 w 66"/>
                <a:gd name="T69" fmla="*/ 24 h 66"/>
                <a:gd name="T70" fmla="*/ 60 w 66"/>
                <a:gd name="T71" fmla="*/ 24 h 66"/>
                <a:gd name="T72" fmla="*/ 63 w 66"/>
                <a:gd name="T73" fmla="*/ 27 h 66"/>
                <a:gd name="T74" fmla="*/ 65 w 66"/>
                <a:gd name="T75" fmla="*/ 28 h 66"/>
                <a:gd name="T76" fmla="*/ 66 w 66"/>
                <a:gd name="T77" fmla="*/ 30 h 66"/>
                <a:gd name="T78" fmla="*/ 62 w 66"/>
                <a:gd name="T79" fmla="*/ 31 h 66"/>
                <a:gd name="T80" fmla="*/ 59 w 66"/>
                <a:gd name="T81" fmla="*/ 31 h 66"/>
                <a:gd name="T82" fmla="*/ 65 w 66"/>
                <a:gd name="T83" fmla="*/ 36 h 66"/>
                <a:gd name="T84" fmla="*/ 62 w 66"/>
                <a:gd name="T85" fmla="*/ 39 h 66"/>
                <a:gd name="T86" fmla="*/ 59 w 66"/>
                <a:gd name="T87" fmla="*/ 42 h 66"/>
                <a:gd name="T88" fmla="*/ 56 w 66"/>
                <a:gd name="T89" fmla="*/ 42 h 66"/>
                <a:gd name="T90" fmla="*/ 54 w 66"/>
                <a:gd name="T91" fmla="*/ 42 h 66"/>
                <a:gd name="T92" fmla="*/ 56 w 66"/>
                <a:gd name="T93" fmla="*/ 43 h 66"/>
                <a:gd name="T94" fmla="*/ 56 w 66"/>
                <a:gd name="T95" fmla="*/ 46 h 66"/>
                <a:gd name="T96" fmla="*/ 54 w 66"/>
                <a:gd name="T97" fmla="*/ 48 h 66"/>
                <a:gd name="T98" fmla="*/ 54 w 66"/>
                <a:gd name="T99" fmla="*/ 45 h 66"/>
                <a:gd name="T100" fmla="*/ 50 w 66"/>
                <a:gd name="T101" fmla="*/ 48 h 66"/>
                <a:gd name="T102" fmla="*/ 48 w 66"/>
                <a:gd name="T103" fmla="*/ 49 h 66"/>
                <a:gd name="T104" fmla="*/ 47 w 66"/>
                <a:gd name="T105" fmla="*/ 52 h 66"/>
                <a:gd name="T106" fmla="*/ 47 w 66"/>
                <a:gd name="T107" fmla="*/ 57 h 66"/>
                <a:gd name="T108" fmla="*/ 45 w 66"/>
                <a:gd name="T109" fmla="*/ 58 h 66"/>
                <a:gd name="T110" fmla="*/ 47 w 66"/>
                <a:gd name="T111" fmla="*/ 61 h 66"/>
                <a:gd name="T112" fmla="*/ 45 w 66"/>
                <a:gd name="T113" fmla="*/ 66 h 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66"/>
                <a:gd name="T172" fmla="*/ 0 h 66"/>
                <a:gd name="T173" fmla="*/ 66 w 66"/>
                <a:gd name="T174" fmla="*/ 66 h 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66" h="66">
                  <a:moveTo>
                    <a:pt x="45" y="66"/>
                  </a:moveTo>
                  <a:lnTo>
                    <a:pt x="45" y="64"/>
                  </a:lnTo>
                  <a:lnTo>
                    <a:pt x="44" y="64"/>
                  </a:lnTo>
                  <a:lnTo>
                    <a:pt x="44" y="63"/>
                  </a:lnTo>
                  <a:lnTo>
                    <a:pt x="42" y="61"/>
                  </a:lnTo>
                  <a:lnTo>
                    <a:pt x="39" y="60"/>
                  </a:lnTo>
                  <a:lnTo>
                    <a:pt x="38" y="58"/>
                  </a:lnTo>
                  <a:lnTo>
                    <a:pt x="35" y="57"/>
                  </a:lnTo>
                  <a:lnTo>
                    <a:pt x="35" y="55"/>
                  </a:lnTo>
                  <a:lnTo>
                    <a:pt x="33" y="55"/>
                  </a:lnTo>
                  <a:lnTo>
                    <a:pt x="30" y="57"/>
                  </a:lnTo>
                  <a:lnTo>
                    <a:pt x="30" y="55"/>
                  </a:lnTo>
                  <a:lnTo>
                    <a:pt x="32" y="54"/>
                  </a:lnTo>
                  <a:lnTo>
                    <a:pt x="26" y="46"/>
                  </a:lnTo>
                  <a:lnTo>
                    <a:pt x="24" y="43"/>
                  </a:lnTo>
                  <a:lnTo>
                    <a:pt x="24" y="42"/>
                  </a:lnTo>
                  <a:lnTo>
                    <a:pt x="23" y="42"/>
                  </a:lnTo>
                  <a:lnTo>
                    <a:pt x="15" y="34"/>
                  </a:lnTo>
                  <a:lnTo>
                    <a:pt x="15" y="33"/>
                  </a:lnTo>
                  <a:lnTo>
                    <a:pt x="12" y="30"/>
                  </a:lnTo>
                  <a:lnTo>
                    <a:pt x="11" y="28"/>
                  </a:lnTo>
                  <a:lnTo>
                    <a:pt x="8" y="25"/>
                  </a:lnTo>
                  <a:lnTo>
                    <a:pt x="6" y="25"/>
                  </a:lnTo>
                  <a:lnTo>
                    <a:pt x="8" y="22"/>
                  </a:lnTo>
                  <a:lnTo>
                    <a:pt x="6" y="19"/>
                  </a:lnTo>
                  <a:lnTo>
                    <a:pt x="6" y="18"/>
                  </a:lnTo>
                  <a:lnTo>
                    <a:pt x="5" y="16"/>
                  </a:lnTo>
                  <a:lnTo>
                    <a:pt x="3" y="13"/>
                  </a:lnTo>
                  <a:lnTo>
                    <a:pt x="2" y="12"/>
                  </a:lnTo>
                  <a:lnTo>
                    <a:pt x="0" y="10"/>
                  </a:lnTo>
                  <a:lnTo>
                    <a:pt x="0" y="9"/>
                  </a:lnTo>
                  <a:lnTo>
                    <a:pt x="0" y="7"/>
                  </a:lnTo>
                  <a:lnTo>
                    <a:pt x="0" y="2"/>
                  </a:lnTo>
                  <a:lnTo>
                    <a:pt x="3" y="0"/>
                  </a:lnTo>
                  <a:lnTo>
                    <a:pt x="5" y="2"/>
                  </a:lnTo>
                  <a:lnTo>
                    <a:pt x="9" y="6"/>
                  </a:lnTo>
                  <a:lnTo>
                    <a:pt x="11" y="6"/>
                  </a:lnTo>
                  <a:lnTo>
                    <a:pt x="14" y="2"/>
                  </a:lnTo>
                  <a:lnTo>
                    <a:pt x="18" y="2"/>
                  </a:lnTo>
                  <a:lnTo>
                    <a:pt x="20" y="0"/>
                  </a:lnTo>
                  <a:lnTo>
                    <a:pt x="21" y="0"/>
                  </a:lnTo>
                  <a:lnTo>
                    <a:pt x="24" y="3"/>
                  </a:lnTo>
                  <a:lnTo>
                    <a:pt x="26" y="3"/>
                  </a:lnTo>
                  <a:lnTo>
                    <a:pt x="26" y="2"/>
                  </a:lnTo>
                  <a:lnTo>
                    <a:pt x="27" y="3"/>
                  </a:lnTo>
                  <a:lnTo>
                    <a:pt x="32" y="5"/>
                  </a:lnTo>
                  <a:lnTo>
                    <a:pt x="32" y="3"/>
                  </a:lnTo>
                  <a:lnTo>
                    <a:pt x="33" y="3"/>
                  </a:lnTo>
                  <a:lnTo>
                    <a:pt x="36" y="6"/>
                  </a:lnTo>
                  <a:lnTo>
                    <a:pt x="38" y="3"/>
                  </a:lnTo>
                  <a:lnTo>
                    <a:pt x="39" y="3"/>
                  </a:lnTo>
                  <a:lnTo>
                    <a:pt x="41" y="5"/>
                  </a:lnTo>
                  <a:lnTo>
                    <a:pt x="42" y="3"/>
                  </a:lnTo>
                  <a:lnTo>
                    <a:pt x="45" y="5"/>
                  </a:lnTo>
                  <a:lnTo>
                    <a:pt x="47" y="6"/>
                  </a:lnTo>
                  <a:lnTo>
                    <a:pt x="47" y="5"/>
                  </a:lnTo>
                  <a:lnTo>
                    <a:pt x="50" y="5"/>
                  </a:lnTo>
                  <a:lnTo>
                    <a:pt x="51" y="7"/>
                  </a:lnTo>
                  <a:lnTo>
                    <a:pt x="51" y="9"/>
                  </a:lnTo>
                  <a:lnTo>
                    <a:pt x="53" y="10"/>
                  </a:lnTo>
                  <a:lnTo>
                    <a:pt x="56" y="10"/>
                  </a:lnTo>
                  <a:lnTo>
                    <a:pt x="57" y="9"/>
                  </a:lnTo>
                  <a:lnTo>
                    <a:pt x="60" y="9"/>
                  </a:lnTo>
                  <a:lnTo>
                    <a:pt x="62" y="10"/>
                  </a:lnTo>
                  <a:lnTo>
                    <a:pt x="62" y="12"/>
                  </a:lnTo>
                  <a:lnTo>
                    <a:pt x="59" y="18"/>
                  </a:lnTo>
                  <a:lnTo>
                    <a:pt x="57" y="18"/>
                  </a:lnTo>
                  <a:lnTo>
                    <a:pt x="57" y="19"/>
                  </a:lnTo>
                  <a:lnTo>
                    <a:pt x="57" y="21"/>
                  </a:lnTo>
                  <a:lnTo>
                    <a:pt x="57" y="24"/>
                  </a:lnTo>
                  <a:lnTo>
                    <a:pt x="59" y="24"/>
                  </a:lnTo>
                  <a:lnTo>
                    <a:pt x="60" y="24"/>
                  </a:lnTo>
                  <a:lnTo>
                    <a:pt x="62" y="25"/>
                  </a:lnTo>
                  <a:lnTo>
                    <a:pt x="63" y="27"/>
                  </a:lnTo>
                  <a:lnTo>
                    <a:pt x="63" y="28"/>
                  </a:lnTo>
                  <a:lnTo>
                    <a:pt x="65" y="28"/>
                  </a:lnTo>
                  <a:lnTo>
                    <a:pt x="66" y="28"/>
                  </a:lnTo>
                  <a:lnTo>
                    <a:pt x="66" y="30"/>
                  </a:lnTo>
                  <a:lnTo>
                    <a:pt x="65" y="31"/>
                  </a:lnTo>
                  <a:lnTo>
                    <a:pt x="62" y="31"/>
                  </a:lnTo>
                  <a:lnTo>
                    <a:pt x="60" y="30"/>
                  </a:lnTo>
                  <a:lnTo>
                    <a:pt x="59" y="31"/>
                  </a:lnTo>
                  <a:lnTo>
                    <a:pt x="63" y="36"/>
                  </a:lnTo>
                  <a:lnTo>
                    <a:pt x="65" y="36"/>
                  </a:lnTo>
                  <a:lnTo>
                    <a:pt x="63" y="40"/>
                  </a:lnTo>
                  <a:lnTo>
                    <a:pt x="62" y="39"/>
                  </a:lnTo>
                  <a:lnTo>
                    <a:pt x="60" y="40"/>
                  </a:lnTo>
                  <a:lnTo>
                    <a:pt x="59" y="42"/>
                  </a:lnTo>
                  <a:lnTo>
                    <a:pt x="57" y="42"/>
                  </a:lnTo>
                  <a:lnTo>
                    <a:pt x="56" y="42"/>
                  </a:lnTo>
                  <a:lnTo>
                    <a:pt x="56" y="40"/>
                  </a:lnTo>
                  <a:lnTo>
                    <a:pt x="54" y="42"/>
                  </a:lnTo>
                  <a:lnTo>
                    <a:pt x="54" y="43"/>
                  </a:lnTo>
                  <a:lnTo>
                    <a:pt x="56" y="43"/>
                  </a:lnTo>
                  <a:lnTo>
                    <a:pt x="56" y="45"/>
                  </a:lnTo>
                  <a:lnTo>
                    <a:pt x="56" y="46"/>
                  </a:lnTo>
                  <a:lnTo>
                    <a:pt x="56" y="48"/>
                  </a:lnTo>
                  <a:lnTo>
                    <a:pt x="54" y="48"/>
                  </a:lnTo>
                  <a:lnTo>
                    <a:pt x="54" y="46"/>
                  </a:lnTo>
                  <a:lnTo>
                    <a:pt x="54" y="45"/>
                  </a:lnTo>
                  <a:lnTo>
                    <a:pt x="53" y="45"/>
                  </a:lnTo>
                  <a:lnTo>
                    <a:pt x="50" y="48"/>
                  </a:lnTo>
                  <a:lnTo>
                    <a:pt x="50" y="49"/>
                  </a:lnTo>
                  <a:lnTo>
                    <a:pt x="48" y="49"/>
                  </a:lnTo>
                  <a:lnTo>
                    <a:pt x="48" y="52"/>
                  </a:lnTo>
                  <a:lnTo>
                    <a:pt x="47" y="52"/>
                  </a:lnTo>
                  <a:lnTo>
                    <a:pt x="47" y="54"/>
                  </a:lnTo>
                  <a:lnTo>
                    <a:pt x="47" y="57"/>
                  </a:lnTo>
                  <a:lnTo>
                    <a:pt x="45" y="57"/>
                  </a:lnTo>
                  <a:lnTo>
                    <a:pt x="45" y="58"/>
                  </a:lnTo>
                  <a:lnTo>
                    <a:pt x="47" y="60"/>
                  </a:lnTo>
                  <a:lnTo>
                    <a:pt x="47" y="61"/>
                  </a:lnTo>
                  <a:lnTo>
                    <a:pt x="45" y="64"/>
                  </a:lnTo>
                  <a:lnTo>
                    <a:pt x="45" y="66"/>
                  </a:lnTo>
                  <a:close/>
                </a:path>
              </a:pathLst>
            </a:custGeom>
            <a:grpFill/>
            <a:ln w="1905">
              <a:noFill/>
              <a:round/>
              <a:headEnd/>
              <a:tailEnd/>
            </a:ln>
          </p:spPr>
          <p:txBody>
            <a:bodyPr/>
            <a:lstStyle/>
            <a:p>
              <a:endParaRPr lang="en-GB">
                <a:solidFill>
                  <a:srgbClr val="000000"/>
                </a:solidFill>
                <a:latin typeface="Arial"/>
              </a:endParaRPr>
            </a:p>
          </p:txBody>
        </p:sp>
        <p:sp>
          <p:nvSpPr>
            <p:cNvPr id="494" name="Freeform 490"/>
            <p:cNvSpPr>
              <a:spLocks/>
            </p:cNvSpPr>
            <p:nvPr/>
          </p:nvSpPr>
          <p:spPr bwMode="auto">
            <a:xfrm>
              <a:off x="3076" y="1956"/>
              <a:ext cx="106" cy="90"/>
            </a:xfrm>
            <a:custGeom>
              <a:avLst/>
              <a:gdLst>
                <a:gd name="T0" fmla="*/ 96 w 106"/>
                <a:gd name="T1" fmla="*/ 21 h 90"/>
                <a:gd name="T2" fmla="*/ 76 w 106"/>
                <a:gd name="T3" fmla="*/ 21 h 90"/>
                <a:gd name="T4" fmla="*/ 70 w 106"/>
                <a:gd name="T5" fmla="*/ 20 h 90"/>
                <a:gd name="T6" fmla="*/ 63 w 106"/>
                <a:gd name="T7" fmla="*/ 24 h 90"/>
                <a:gd name="T8" fmla="*/ 61 w 106"/>
                <a:gd name="T9" fmla="*/ 29 h 90"/>
                <a:gd name="T10" fmla="*/ 67 w 106"/>
                <a:gd name="T11" fmla="*/ 35 h 90"/>
                <a:gd name="T12" fmla="*/ 66 w 106"/>
                <a:gd name="T13" fmla="*/ 33 h 90"/>
                <a:gd name="T14" fmla="*/ 60 w 106"/>
                <a:gd name="T15" fmla="*/ 35 h 90"/>
                <a:gd name="T16" fmla="*/ 63 w 106"/>
                <a:gd name="T17" fmla="*/ 41 h 90"/>
                <a:gd name="T18" fmla="*/ 55 w 106"/>
                <a:gd name="T19" fmla="*/ 35 h 90"/>
                <a:gd name="T20" fmla="*/ 55 w 106"/>
                <a:gd name="T21" fmla="*/ 38 h 90"/>
                <a:gd name="T22" fmla="*/ 57 w 106"/>
                <a:gd name="T23" fmla="*/ 42 h 90"/>
                <a:gd name="T24" fmla="*/ 51 w 106"/>
                <a:gd name="T25" fmla="*/ 35 h 90"/>
                <a:gd name="T26" fmla="*/ 45 w 106"/>
                <a:gd name="T27" fmla="*/ 29 h 90"/>
                <a:gd name="T28" fmla="*/ 41 w 106"/>
                <a:gd name="T29" fmla="*/ 29 h 90"/>
                <a:gd name="T30" fmla="*/ 44 w 106"/>
                <a:gd name="T31" fmla="*/ 44 h 90"/>
                <a:gd name="T32" fmla="*/ 49 w 106"/>
                <a:gd name="T33" fmla="*/ 53 h 90"/>
                <a:gd name="T34" fmla="*/ 51 w 106"/>
                <a:gd name="T35" fmla="*/ 60 h 90"/>
                <a:gd name="T36" fmla="*/ 49 w 106"/>
                <a:gd name="T37" fmla="*/ 57 h 90"/>
                <a:gd name="T38" fmla="*/ 45 w 106"/>
                <a:gd name="T39" fmla="*/ 54 h 90"/>
                <a:gd name="T40" fmla="*/ 46 w 106"/>
                <a:gd name="T41" fmla="*/ 62 h 90"/>
                <a:gd name="T42" fmla="*/ 39 w 106"/>
                <a:gd name="T43" fmla="*/ 63 h 90"/>
                <a:gd name="T44" fmla="*/ 49 w 106"/>
                <a:gd name="T45" fmla="*/ 69 h 90"/>
                <a:gd name="T46" fmla="*/ 54 w 106"/>
                <a:gd name="T47" fmla="*/ 72 h 90"/>
                <a:gd name="T48" fmla="*/ 60 w 106"/>
                <a:gd name="T49" fmla="*/ 77 h 90"/>
                <a:gd name="T50" fmla="*/ 64 w 106"/>
                <a:gd name="T51" fmla="*/ 78 h 90"/>
                <a:gd name="T52" fmla="*/ 60 w 106"/>
                <a:gd name="T53" fmla="*/ 87 h 90"/>
                <a:gd name="T54" fmla="*/ 48 w 106"/>
                <a:gd name="T55" fmla="*/ 84 h 90"/>
                <a:gd name="T56" fmla="*/ 49 w 106"/>
                <a:gd name="T57" fmla="*/ 83 h 90"/>
                <a:gd name="T58" fmla="*/ 46 w 106"/>
                <a:gd name="T59" fmla="*/ 80 h 90"/>
                <a:gd name="T60" fmla="*/ 41 w 106"/>
                <a:gd name="T61" fmla="*/ 77 h 90"/>
                <a:gd name="T62" fmla="*/ 33 w 106"/>
                <a:gd name="T63" fmla="*/ 77 h 90"/>
                <a:gd name="T64" fmla="*/ 24 w 106"/>
                <a:gd name="T65" fmla="*/ 77 h 90"/>
                <a:gd name="T66" fmla="*/ 18 w 106"/>
                <a:gd name="T67" fmla="*/ 75 h 90"/>
                <a:gd name="T68" fmla="*/ 9 w 106"/>
                <a:gd name="T69" fmla="*/ 65 h 90"/>
                <a:gd name="T70" fmla="*/ 15 w 106"/>
                <a:gd name="T71" fmla="*/ 65 h 90"/>
                <a:gd name="T72" fmla="*/ 11 w 106"/>
                <a:gd name="T73" fmla="*/ 60 h 90"/>
                <a:gd name="T74" fmla="*/ 5 w 106"/>
                <a:gd name="T75" fmla="*/ 54 h 90"/>
                <a:gd name="T76" fmla="*/ 0 w 106"/>
                <a:gd name="T77" fmla="*/ 48 h 90"/>
                <a:gd name="T78" fmla="*/ 3 w 106"/>
                <a:gd name="T79" fmla="*/ 45 h 90"/>
                <a:gd name="T80" fmla="*/ 5 w 106"/>
                <a:gd name="T81" fmla="*/ 39 h 90"/>
                <a:gd name="T82" fmla="*/ 11 w 106"/>
                <a:gd name="T83" fmla="*/ 32 h 90"/>
                <a:gd name="T84" fmla="*/ 14 w 106"/>
                <a:gd name="T85" fmla="*/ 21 h 90"/>
                <a:gd name="T86" fmla="*/ 29 w 106"/>
                <a:gd name="T87" fmla="*/ 17 h 90"/>
                <a:gd name="T88" fmla="*/ 41 w 106"/>
                <a:gd name="T89" fmla="*/ 14 h 90"/>
                <a:gd name="T90" fmla="*/ 75 w 106"/>
                <a:gd name="T91" fmla="*/ 5 h 90"/>
                <a:gd name="T92" fmla="*/ 88 w 106"/>
                <a:gd name="T93" fmla="*/ 12 h 90"/>
                <a:gd name="T94" fmla="*/ 99 w 106"/>
                <a:gd name="T95" fmla="*/ 6 h 90"/>
                <a:gd name="T96" fmla="*/ 103 w 106"/>
                <a:gd name="T97" fmla="*/ 0 h 90"/>
                <a:gd name="T98" fmla="*/ 106 w 106"/>
                <a:gd name="T99" fmla="*/ 5 h 90"/>
                <a:gd name="T100" fmla="*/ 103 w 106"/>
                <a:gd name="T101" fmla="*/ 11 h 90"/>
                <a:gd name="T102" fmla="*/ 99 w 106"/>
                <a:gd name="T103" fmla="*/ 24 h 9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06"/>
                <a:gd name="T157" fmla="*/ 0 h 90"/>
                <a:gd name="T158" fmla="*/ 106 w 106"/>
                <a:gd name="T159" fmla="*/ 90 h 9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06" h="90">
                  <a:moveTo>
                    <a:pt x="99" y="24"/>
                  </a:moveTo>
                  <a:lnTo>
                    <a:pt x="96" y="21"/>
                  </a:lnTo>
                  <a:lnTo>
                    <a:pt x="81" y="18"/>
                  </a:lnTo>
                  <a:lnTo>
                    <a:pt x="76" y="21"/>
                  </a:lnTo>
                  <a:lnTo>
                    <a:pt x="75" y="21"/>
                  </a:lnTo>
                  <a:lnTo>
                    <a:pt x="70" y="20"/>
                  </a:lnTo>
                  <a:lnTo>
                    <a:pt x="67" y="23"/>
                  </a:lnTo>
                  <a:lnTo>
                    <a:pt x="63" y="24"/>
                  </a:lnTo>
                  <a:lnTo>
                    <a:pt x="58" y="27"/>
                  </a:lnTo>
                  <a:lnTo>
                    <a:pt x="61" y="29"/>
                  </a:lnTo>
                  <a:lnTo>
                    <a:pt x="66" y="32"/>
                  </a:lnTo>
                  <a:lnTo>
                    <a:pt x="67" y="35"/>
                  </a:lnTo>
                  <a:lnTo>
                    <a:pt x="69" y="36"/>
                  </a:lnTo>
                  <a:lnTo>
                    <a:pt x="66" y="33"/>
                  </a:lnTo>
                  <a:lnTo>
                    <a:pt x="61" y="32"/>
                  </a:lnTo>
                  <a:lnTo>
                    <a:pt x="60" y="35"/>
                  </a:lnTo>
                  <a:lnTo>
                    <a:pt x="63" y="38"/>
                  </a:lnTo>
                  <a:lnTo>
                    <a:pt x="63" y="41"/>
                  </a:lnTo>
                  <a:lnTo>
                    <a:pt x="58" y="36"/>
                  </a:lnTo>
                  <a:lnTo>
                    <a:pt x="55" y="35"/>
                  </a:lnTo>
                  <a:lnTo>
                    <a:pt x="54" y="35"/>
                  </a:lnTo>
                  <a:lnTo>
                    <a:pt x="55" y="38"/>
                  </a:lnTo>
                  <a:lnTo>
                    <a:pt x="58" y="41"/>
                  </a:lnTo>
                  <a:lnTo>
                    <a:pt x="57" y="42"/>
                  </a:lnTo>
                  <a:lnTo>
                    <a:pt x="54" y="39"/>
                  </a:lnTo>
                  <a:lnTo>
                    <a:pt x="51" y="35"/>
                  </a:lnTo>
                  <a:lnTo>
                    <a:pt x="45" y="30"/>
                  </a:lnTo>
                  <a:lnTo>
                    <a:pt x="45" y="29"/>
                  </a:lnTo>
                  <a:lnTo>
                    <a:pt x="45" y="27"/>
                  </a:lnTo>
                  <a:lnTo>
                    <a:pt x="41" y="29"/>
                  </a:lnTo>
                  <a:lnTo>
                    <a:pt x="41" y="41"/>
                  </a:lnTo>
                  <a:lnTo>
                    <a:pt x="44" y="44"/>
                  </a:lnTo>
                  <a:lnTo>
                    <a:pt x="45" y="48"/>
                  </a:lnTo>
                  <a:lnTo>
                    <a:pt x="49" y="53"/>
                  </a:lnTo>
                  <a:lnTo>
                    <a:pt x="52" y="59"/>
                  </a:lnTo>
                  <a:lnTo>
                    <a:pt x="51" y="60"/>
                  </a:lnTo>
                  <a:lnTo>
                    <a:pt x="49" y="59"/>
                  </a:lnTo>
                  <a:lnTo>
                    <a:pt x="49" y="57"/>
                  </a:lnTo>
                  <a:lnTo>
                    <a:pt x="48" y="56"/>
                  </a:lnTo>
                  <a:lnTo>
                    <a:pt x="45" y="54"/>
                  </a:lnTo>
                  <a:lnTo>
                    <a:pt x="45" y="57"/>
                  </a:lnTo>
                  <a:lnTo>
                    <a:pt x="46" y="62"/>
                  </a:lnTo>
                  <a:lnTo>
                    <a:pt x="45" y="63"/>
                  </a:lnTo>
                  <a:lnTo>
                    <a:pt x="39" y="63"/>
                  </a:lnTo>
                  <a:lnTo>
                    <a:pt x="41" y="65"/>
                  </a:lnTo>
                  <a:lnTo>
                    <a:pt x="49" y="69"/>
                  </a:lnTo>
                  <a:lnTo>
                    <a:pt x="52" y="69"/>
                  </a:lnTo>
                  <a:lnTo>
                    <a:pt x="54" y="72"/>
                  </a:lnTo>
                  <a:lnTo>
                    <a:pt x="55" y="72"/>
                  </a:lnTo>
                  <a:lnTo>
                    <a:pt x="60" y="77"/>
                  </a:lnTo>
                  <a:lnTo>
                    <a:pt x="61" y="77"/>
                  </a:lnTo>
                  <a:lnTo>
                    <a:pt x="64" y="78"/>
                  </a:lnTo>
                  <a:lnTo>
                    <a:pt x="64" y="90"/>
                  </a:lnTo>
                  <a:lnTo>
                    <a:pt x="60" y="87"/>
                  </a:lnTo>
                  <a:lnTo>
                    <a:pt x="57" y="84"/>
                  </a:lnTo>
                  <a:lnTo>
                    <a:pt x="48" y="84"/>
                  </a:lnTo>
                  <a:lnTo>
                    <a:pt x="46" y="83"/>
                  </a:lnTo>
                  <a:lnTo>
                    <a:pt x="49" y="83"/>
                  </a:lnTo>
                  <a:lnTo>
                    <a:pt x="49" y="80"/>
                  </a:lnTo>
                  <a:lnTo>
                    <a:pt x="46" y="80"/>
                  </a:lnTo>
                  <a:lnTo>
                    <a:pt x="42" y="75"/>
                  </a:lnTo>
                  <a:lnTo>
                    <a:pt x="41" y="77"/>
                  </a:lnTo>
                  <a:lnTo>
                    <a:pt x="38" y="75"/>
                  </a:lnTo>
                  <a:lnTo>
                    <a:pt x="33" y="77"/>
                  </a:lnTo>
                  <a:lnTo>
                    <a:pt x="30" y="75"/>
                  </a:lnTo>
                  <a:lnTo>
                    <a:pt x="24" y="77"/>
                  </a:lnTo>
                  <a:lnTo>
                    <a:pt x="20" y="75"/>
                  </a:lnTo>
                  <a:lnTo>
                    <a:pt x="18" y="75"/>
                  </a:lnTo>
                  <a:lnTo>
                    <a:pt x="17" y="77"/>
                  </a:lnTo>
                  <a:lnTo>
                    <a:pt x="9" y="65"/>
                  </a:lnTo>
                  <a:lnTo>
                    <a:pt x="12" y="65"/>
                  </a:lnTo>
                  <a:lnTo>
                    <a:pt x="15" y="65"/>
                  </a:lnTo>
                  <a:lnTo>
                    <a:pt x="15" y="62"/>
                  </a:lnTo>
                  <a:lnTo>
                    <a:pt x="11" y="60"/>
                  </a:lnTo>
                  <a:lnTo>
                    <a:pt x="9" y="63"/>
                  </a:lnTo>
                  <a:lnTo>
                    <a:pt x="5" y="54"/>
                  </a:lnTo>
                  <a:lnTo>
                    <a:pt x="2" y="53"/>
                  </a:lnTo>
                  <a:lnTo>
                    <a:pt x="0" y="48"/>
                  </a:lnTo>
                  <a:lnTo>
                    <a:pt x="0" y="47"/>
                  </a:lnTo>
                  <a:lnTo>
                    <a:pt x="3" y="45"/>
                  </a:lnTo>
                  <a:lnTo>
                    <a:pt x="3" y="44"/>
                  </a:lnTo>
                  <a:lnTo>
                    <a:pt x="5" y="39"/>
                  </a:lnTo>
                  <a:lnTo>
                    <a:pt x="8" y="38"/>
                  </a:lnTo>
                  <a:lnTo>
                    <a:pt x="11" y="32"/>
                  </a:lnTo>
                  <a:lnTo>
                    <a:pt x="14" y="29"/>
                  </a:lnTo>
                  <a:lnTo>
                    <a:pt x="14" y="21"/>
                  </a:lnTo>
                  <a:lnTo>
                    <a:pt x="24" y="20"/>
                  </a:lnTo>
                  <a:lnTo>
                    <a:pt x="29" y="17"/>
                  </a:lnTo>
                  <a:lnTo>
                    <a:pt x="33" y="14"/>
                  </a:lnTo>
                  <a:lnTo>
                    <a:pt x="41" y="14"/>
                  </a:lnTo>
                  <a:lnTo>
                    <a:pt x="44" y="11"/>
                  </a:lnTo>
                  <a:lnTo>
                    <a:pt x="75" y="5"/>
                  </a:lnTo>
                  <a:lnTo>
                    <a:pt x="78" y="8"/>
                  </a:lnTo>
                  <a:lnTo>
                    <a:pt x="88" y="12"/>
                  </a:lnTo>
                  <a:lnTo>
                    <a:pt x="94" y="11"/>
                  </a:lnTo>
                  <a:lnTo>
                    <a:pt x="99" y="6"/>
                  </a:lnTo>
                  <a:lnTo>
                    <a:pt x="100" y="0"/>
                  </a:lnTo>
                  <a:lnTo>
                    <a:pt x="103" y="0"/>
                  </a:lnTo>
                  <a:lnTo>
                    <a:pt x="105" y="2"/>
                  </a:lnTo>
                  <a:lnTo>
                    <a:pt x="106" y="5"/>
                  </a:lnTo>
                  <a:lnTo>
                    <a:pt x="106" y="8"/>
                  </a:lnTo>
                  <a:lnTo>
                    <a:pt x="103" y="11"/>
                  </a:lnTo>
                  <a:lnTo>
                    <a:pt x="102" y="20"/>
                  </a:lnTo>
                  <a:lnTo>
                    <a:pt x="99" y="24"/>
                  </a:lnTo>
                  <a:close/>
                </a:path>
              </a:pathLst>
            </a:custGeom>
            <a:grpFill/>
            <a:ln w="1905">
              <a:noFill/>
              <a:round/>
              <a:headEnd/>
              <a:tailEnd/>
            </a:ln>
          </p:spPr>
          <p:txBody>
            <a:bodyPr/>
            <a:lstStyle/>
            <a:p>
              <a:endParaRPr lang="en-GB">
                <a:solidFill>
                  <a:srgbClr val="000000"/>
                </a:solidFill>
                <a:latin typeface="Arial"/>
              </a:endParaRPr>
            </a:p>
          </p:txBody>
        </p:sp>
        <p:sp>
          <p:nvSpPr>
            <p:cNvPr id="495" name="Freeform 491"/>
            <p:cNvSpPr>
              <a:spLocks/>
            </p:cNvSpPr>
            <p:nvPr/>
          </p:nvSpPr>
          <p:spPr bwMode="auto">
            <a:xfrm>
              <a:off x="3325" y="2106"/>
              <a:ext cx="28" cy="34"/>
            </a:xfrm>
            <a:custGeom>
              <a:avLst/>
              <a:gdLst>
                <a:gd name="T0" fmla="*/ 9 w 28"/>
                <a:gd name="T1" fmla="*/ 31 h 34"/>
                <a:gd name="T2" fmla="*/ 12 w 28"/>
                <a:gd name="T3" fmla="*/ 28 h 34"/>
                <a:gd name="T4" fmla="*/ 13 w 28"/>
                <a:gd name="T5" fmla="*/ 28 h 34"/>
                <a:gd name="T6" fmla="*/ 16 w 28"/>
                <a:gd name="T7" fmla="*/ 25 h 34"/>
                <a:gd name="T8" fmla="*/ 16 w 28"/>
                <a:gd name="T9" fmla="*/ 24 h 34"/>
                <a:gd name="T10" fmla="*/ 15 w 28"/>
                <a:gd name="T11" fmla="*/ 22 h 34"/>
                <a:gd name="T12" fmla="*/ 16 w 28"/>
                <a:gd name="T13" fmla="*/ 21 h 34"/>
                <a:gd name="T14" fmla="*/ 18 w 28"/>
                <a:gd name="T15" fmla="*/ 20 h 34"/>
                <a:gd name="T16" fmla="*/ 21 w 28"/>
                <a:gd name="T17" fmla="*/ 18 h 34"/>
                <a:gd name="T18" fmla="*/ 22 w 28"/>
                <a:gd name="T19" fmla="*/ 20 h 34"/>
                <a:gd name="T20" fmla="*/ 24 w 28"/>
                <a:gd name="T21" fmla="*/ 20 h 34"/>
                <a:gd name="T22" fmla="*/ 24 w 28"/>
                <a:gd name="T23" fmla="*/ 18 h 34"/>
                <a:gd name="T24" fmla="*/ 22 w 28"/>
                <a:gd name="T25" fmla="*/ 18 h 34"/>
                <a:gd name="T26" fmla="*/ 21 w 28"/>
                <a:gd name="T27" fmla="*/ 17 h 34"/>
                <a:gd name="T28" fmla="*/ 22 w 28"/>
                <a:gd name="T29" fmla="*/ 17 h 34"/>
                <a:gd name="T30" fmla="*/ 22 w 28"/>
                <a:gd name="T31" fmla="*/ 15 h 34"/>
                <a:gd name="T32" fmla="*/ 24 w 28"/>
                <a:gd name="T33" fmla="*/ 14 h 34"/>
                <a:gd name="T34" fmla="*/ 27 w 28"/>
                <a:gd name="T35" fmla="*/ 14 h 34"/>
                <a:gd name="T36" fmla="*/ 27 w 28"/>
                <a:gd name="T37" fmla="*/ 12 h 34"/>
                <a:gd name="T38" fmla="*/ 28 w 28"/>
                <a:gd name="T39" fmla="*/ 11 h 34"/>
                <a:gd name="T40" fmla="*/ 27 w 28"/>
                <a:gd name="T41" fmla="*/ 11 h 34"/>
                <a:gd name="T42" fmla="*/ 27 w 28"/>
                <a:gd name="T43" fmla="*/ 9 h 34"/>
                <a:gd name="T44" fmla="*/ 27 w 28"/>
                <a:gd name="T45" fmla="*/ 8 h 34"/>
                <a:gd name="T46" fmla="*/ 27 w 28"/>
                <a:gd name="T47" fmla="*/ 6 h 34"/>
                <a:gd name="T48" fmla="*/ 25 w 28"/>
                <a:gd name="T49" fmla="*/ 6 h 34"/>
                <a:gd name="T50" fmla="*/ 25 w 28"/>
                <a:gd name="T51" fmla="*/ 5 h 34"/>
                <a:gd name="T52" fmla="*/ 22 w 28"/>
                <a:gd name="T53" fmla="*/ 5 h 34"/>
                <a:gd name="T54" fmla="*/ 22 w 28"/>
                <a:gd name="T55" fmla="*/ 3 h 34"/>
                <a:gd name="T56" fmla="*/ 24 w 28"/>
                <a:gd name="T57" fmla="*/ 3 h 34"/>
                <a:gd name="T58" fmla="*/ 25 w 28"/>
                <a:gd name="T59" fmla="*/ 3 h 34"/>
                <a:gd name="T60" fmla="*/ 25 w 28"/>
                <a:gd name="T61" fmla="*/ 2 h 34"/>
                <a:gd name="T62" fmla="*/ 24 w 28"/>
                <a:gd name="T63" fmla="*/ 2 h 34"/>
                <a:gd name="T64" fmla="*/ 22 w 28"/>
                <a:gd name="T65" fmla="*/ 0 h 34"/>
                <a:gd name="T66" fmla="*/ 21 w 28"/>
                <a:gd name="T67" fmla="*/ 2 h 34"/>
                <a:gd name="T68" fmla="*/ 16 w 28"/>
                <a:gd name="T69" fmla="*/ 2 h 34"/>
                <a:gd name="T70" fmla="*/ 16 w 28"/>
                <a:gd name="T71" fmla="*/ 5 h 34"/>
                <a:gd name="T72" fmla="*/ 12 w 28"/>
                <a:gd name="T73" fmla="*/ 9 h 34"/>
                <a:gd name="T74" fmla="*/ 9 w 28"/>
                <a:gd name="T75" fmla="*/ 17 h 34"/>
                <a:gd name="T76" fmla="*/ 7 w 28"/>
                <a:gd name="T77" fmla="*/ 17 h 34"/>
                <a:gd name="T78" fmla="*/ 7 w 28"/>
                <a:gd name="T79" fmla="*/ 18 h 34"/>
                <a:gd name="T80" fmla="*/ 0 w 28"/>
                <a:gd name="T81" fmla="*/ 33 h 34"/>
                <a:gd name="T82" fmla="*/ 0 w 28"/>
                <a:gd name="T83" fmla="*/ 34 h 34"/>
                <a:gd name="T84" fmla="*/ 3 w 28"/>
                <a:gd name="T85" fmla="*/ 34 h 34"/>
                <a:gd name="T86" fmla="*/ 4 w 28"/>
                <a:gd name="T87" fmla="*/ 34 h 34"/>
                <a:gd name="T88" fmla="*/ 6 w 28"/>
                <a:gd name="T89" fmla="*/ 34 h 34"/>
                <a:gd name="T90" fmla="*/ 7 w 28"/>
                <a:gd name="T91" fmla="*/ 34 h 34"/>
                <a:gd name="T92" fmla="*/ 7 w 28"/>
                <a:gd name="T93" fmla="*/ 30 h 34"/>
                <a:gd name="T94" fmla="*/ 9 w 28"/>
                <a:gd name="T95" fmla="*/ 30 h 34"/>
                <a:gd name="T96" fmla="*/ 9 w 28"/>
                <a:gd name="T97" fmla="*/ 31 h 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
                <a:gd name="T148" fmla="*/ 0 h 34"/>
                <a:gd name="T149" fmla="*/ 28 w 28"/>
                <a:gd name="T150" fmla="*/ 34 h 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 h="34">
                  <a:moveTo>
                    <a:pt x="9" y="31"/>
                  </a:moveTo>
                  <a:lnTo>
                    <a:pt x="12" y="28"/>
                  </a:lnTo>
                  <a:lnTo>
                    <a:pt x="13" y="28"/>
                  </a:lnTo>
                  <a:lnTo>
                    <a:pt x="16" y="25"/>
                  </a:lnTo>
                  <a:lnTo>
                    <a:pt x="16" y="24"/>
                  </a:lnTo>
                  <a:lnTo>
                    <a:pt x="15" y="22"/>
                  </a:lnTo>
                  <a:lnTo>
                    <a:pt x="16" y="21"/>
                  </a:lnTo>
                  <a:lnTo>
                    <a:pt x="18" y="20"/>
                  </a:lnTo>
                  <a:lnTo>
                    <a:pt x="21" y="18"/>
                  </a:lnTo>
                  <a:lnTo>
                    <a:pt x="22" y="20"/>
                  </a:lnTo>
                  <a:lnTo>
                    <a:pt x="24" y="20"/>
                  </a:lnTo>
                  <a:lnTo>
                    <a:pt x="24" y="18"/>
                  </a:lnTo>
                  <a:lnTo>
                    <a:pt x="22" y="18"/>
                  </a:lnTo>
                  <a:lnTo>
                    <a:pt x="21" y="17"/>
                  </a:lnTo>
                  <a:lnTo>
                    <a:pt x="22" y="17"/>
                  </a:lnTo>
                  <a:lnTo>
                    <a:pt x="22" y="15"/>
                  </a:lnTo>
                  <a:lnTo>
                    <a:pt x="24" y="14"/>
                  </a:lnTo>
                  <a:lnTo>
                    <a:pt x="27" y="14"/>
                  </a:lnTo>
                  <a:lnTo>
                    <a:pt x="27" y="12"/>
                  </a:lnTo>
                  <a:lnTo>
                    <a:pt x="28" y="11"/>
                  </a:lnTo>
                  <a:lnTo>
                    <a:pt x="27" y="11"/>
                  </a:lnTo>
                  <a:lnTo>
                    <a:pt x="27" y="9"/>
                  </a:lnTo>
                  <a:lnTo>
                    <a:pt x="27" y="8"/>
                  </a:lnTo>
                  <a:lnTo>
                    <a:pt x="27" y="6"/>
                  </a:lnTo>
                  <a:lnTo>
                    <a:pt x="25" y="6"/>
                  </a:lnTo>
                  <a:lnTo>
                    <a:pt x="25" y="5"/>
                  </a:lnTo>
                  <a:lnTo>
                    <a:pt x="22" y="5"/>
                  </a:lnTo>
                  <a:lnTo>
                    <a:pt x="22" y="3"/>
                  </a:lnTo>
                  <a:lnTo>
                    <a:pt x="24" y="3"/>
                  </a:lnTo>
                  <a:lnTo>
                    <a:pt x="25" y="3"/>
                  </a:lnTo>
                  <a:lnTo>
                    <a:pt x="25" y="2"/>
                  </a:lnTo>
                  <a:lnTo>
                    <a:pt x="24" y="2"/>
                  </a:lnTo>
                  <a:lnTo>
                    <a:pt x="22" y="0"/>
                  </a:lnTo>
                  <a:lnTo>
                    <a:pt x="21" y="2"/>
                  </a:lnTo>
                  <a:lnTo>
                    <a:pt x="16" y="2"/>
                  </a:lnTo>
                  <a:lnTo>
                    <a:pt x="16" y="5"/>
                  </a:lnTo>
                  <a:lnTo>
                    <a:pt x="12" y="9"/>
                  </a:lnTo>
                  <a:lnTo>
                    <a:pt x="9" y="17"/>
                  </a:lnTo>
                  <a:lnTo>
                    <a:pt x="7" y="17"/>
                  </a:lnTo>
                  <a:lnTo>
                    <a:pt x="7" y="18"/>
                  </a:lnTo>
                  <a:lnTo>
                    <a:pt x="0" y="33"/>
                  </a:lnTo>
                  <a:lnTo>
                    <a:pt x="0" y="34"/>
                  </a:lnTo>
                  <a:lnTo>
                    <a:pt x="3" y="34"/>
                  </a:lnTo>
                  <a:lnTo>
                    <a:pt x="4" y="34"/>
                  </a:lnTo>
                  <a:lnTo>
                    <a:pt x="6" y="34"/>
                  </a:lnTo>
                  <a:lnTo>
                    <a:pt x="7" y="34"/>
                  </a:lnTo>
                  <a:lnTo>
                    <a:pt x="7" y="30"/>
                  </a:lnTo>
                  <a:lnTo>
                    <a:pt x="9" y="30"/>
                  </a:lnTo>
                  <a:lnTo>
                    <a:pt x="9" y="31"/>
                  </a:lnTo>
                  <a:close/>
                </a:path>
              </a:pathLst>
            </a:custGeom>
            <a:grpFill/>
            <a:ln w="1905">
              <a:noFill/>
              <a:round/>
              <a:headEnd/>
              <a:tailEnd/>
            </a:ln>
          </p:spPr>
          <p:txBody>
            <a:bodyPr/>
            <a:lstStyle/>
            <a:p>
              <a:endParaRPr lang="en-GB">
                <a:solidFill>
                  <a:srgbClr val="000000"/>
                </a:solidFill>
                <a:latin typeface="Arial"/>
              </a:endParaRPr>
            </a:p>
          </p:txBody>
        </p:sp>
        <p:sp>
          <p:nvSpPr>
            <p:cNvPr id="496" name="Freeform 492"/>
            <p:cNvSpPr>
              <a:spLocks/>
            </p:cNvSpPr>
            <p:nvPr/>
          </p:nvSpPr>
          <p:spPr bwMode="auto">
            <a:xfrm>
              <a:off x="3676" y="2271"/>
              <a:ext cx="6" cy="12"/>
            </a:xfrm>
            <a:custGeom>
              <a:avLst/>
              <a:gdLst>
                <a:gd name="T0" fmla="*/ 0 w 6"/>
                <a:gd name="T1" fmla="*/ 4 h 12"/>
                <a:gd name="T2" fmla="*/ 2 w 6"/>
                <a:gd name="T3" fmla="*/ 6 h 12"/>
                <a:gd name="T4" fmla="*/ 2 w 6"/>
                <a:gd name="T5" fmla="*/ 7 h 12"/>
                <a:gd name="T6" fmla="*/ 2 w 6"/>
                <a:gd name="T7" fmla="*/ 9 h 12"/>
                <a:gd name="T8" fmla="*/ 2 w 6"/>
                <a:gd name="T9" fmla="*/ 10 h 12"/>
                <a:gd name="T10" fmla="*/ 5 w 6"/>
                <a:gd name="T11" fmla="*/ 12 h 12"/>
                <a:gd name="T12" fmla="*/ 5 w 6"/>
                <a:gd name="T13" fmla="*/ 10 h 12"/>
                <a:gd name="T14" fmla="*/ 6 w 6"/>
                <a:gd name="T15" fmla="*/ 7 h 12"/>
                <a:gd name="T16" fmla="*/ 6 w 6"/>
                <a:gd name="T17" fmla="*/ 4 h 12"/>
                <a:gd name="T18" fmla="*/ 5 w 6"/>
                <a:gd name="T19" fmla="*/ 4 h 12"/>
                <a:gd name="T20" fmla="*/ 5 w 6"/>
                <a:gd name="T21" fmla="*/ 3 h 12"/>
                <a:gd name="T22" fmla="*/ 6 w 6"/>
                <a:gd name="T23" fmla="*/ 1 h 12"/>
                <a:gd name="T24" fmla="*/ 5 w 6"/>
                <a:gd name="T25" fmla="*/ 0 h 12"/>
                <a:gd name="T26" fmla="*/ 3 w 6"/>
                <a:gd name="T27" fmla="*/ 1 h 12"/>
                <a:gd name="T28" fmla="*/ 0 w 6"/>
                <a:gd name="T29" fmla="*/ 4 h 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
                <a:gd name="T46" fmla="*/ 0 h 12"/>
                <a:gd name="T47" fmla="*/ 6 w 6"/>
                <a:gd name="T48" fmla="*/ 12 h 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 h="12">
                  <a:moveTo>
                    <a:pt x="0" y="4"/>
                  </a:moveTo>
                  <a:lnTo>
                    <a:pt x="2" y="6"/>
                  </a:lnTo>
                  <a:lnTo>
                    <a:pt x="2" y="7"/>
                  </a:lnTo>
                  <a:lnTo>
                    <a:pt x="2" y="9"/>
                  </a:lnTo>
                  <a:lnTo>
                    <a:pt x="2" y="10"/>
                  </a:lnTo>
                  <a:lnTo>
                    <a:pt x="5" y="12"/>
                  </a:lnTo>
                  <a:lnTo>
                    <a:pt x="5" y="10"/>
                  </a:lnTo>
                  <a:lnTo>
                    <a:pt x="6" y="7"/>
                  </a:lnTo>
                  <a:lnTo>
                    <a:pt x="6" y="4"/>
                  </a:lnTo>
                  <a:lnTo>
                    <a:pt x="5" y="4"/>
                  </a:lnTo>
                  <a:lnTo>
                    <a:pt x="5" y="3"/>
                  </a:lnTo>
                  <a:lnTo>
                    <a:pt x="6" y="1"/>
                  </a:lnTo>
                  <a:lnTo>
                    <a:pt x="5" y="0"/>
                  </a:lnTo>
                  <a:lnTo>
                    <a:pt x="3" y="1"/>
                  </a:lnTo>
                  <a:lnTo>
                    <a:pt x="0" y="4"/>
                  </a:lnTo>
                  <a:close/>
                </a:path>
              </a:pathLst>
            </a:custGeom>
            <a:grpFill/>
            <a:ln w="1905">
              <a:noFill/>
              <a:round/>
              <a:headEnd/>
              <a:tailEnd/>
            </a:ln>
          </p:spPr>
          <p:txBody>
            <a:bodyPr/>
            <a:lstStyle/>
            <a:p>
              <a:endParaRPr lang="en-GB">
                <a:solidFill>
                  <a:srgbClr val="000000"/>
                </a:solidFill>
                <a:latin typeface="Arial"/>
              </a:endParaRPr>
            </a:p>
          </p:txBody>
        </p:sp>
        <p:sp>
          <p:nvSpPr>
            <p:cNvPr id="497" name="Freeform 493"/>
            <p:cNvSpPr>
              <a:spLocks/>
            </p:cNvSpPr>
            <p:nvPr/>
          </p:nvSpPr>
          <p:spPr bwMode="auto">
            <a:xfrm>
              <a:off x="3878" y="2082"/>
              <a:ext cx="493" cy="508"/>
            </a:xfrm>
            <a:custGeom>
              <a:avLst/>
              <a:gdLst>
                <a:gd name="T0" fmla="*/ 104 w 493"/>
                <a:gd name="T1" fmla="*/ 397 h 508"/>
                <a:gd name="T2" fmla="*/ 168 w 493"/>
                <a:gd name="T3" fmla="*/ 499 h 508"/>
                <a:gd name="T4" fmla="*/ 205 w 493"/>
                <a:gd name="T5" fmla="*/ 422 h 508"/>
                <a:gd name="T6" fmla="*/ 201 w 493"/>
                <a:gd name="T7" fmla="*/ 397 h 508"/>
                <a:gd name="T8" fmla="*/ 237 w 493"/>
                <a:gd name="T9" fmla="*/ 362 h 508"/>
                <a:gd name="T10" fmla="*/ 315 w 493"/>
                <a:gd name="T11" fmla="*/ 295 h 508"/>
                <a:gd name="T12" fmla="*/ 339 w 493"/>
                <a:gd name="T13" fmla="*/ 276 h 508"/>
                <a:gd name="T14" fmla="*/ 348 w 493"/>
                <a:gd name="T15" fmla="*/ 268 h 508"/>
                <a:gd name="T16" fmla="*/ 342 w 493"/>
                <a:gd name="T17" fmla="*/ 238 h 508"/>
                <a:gd name="T18" fmla="*/ 345 w 493"/>
                <a:gd name="T19" fmla="*/ 208 h 508"/>
                <a:gd name="T20" fmla="*/ 346 w 493"/>
                <a:gd name="T21" fmla="*/ 192 h 508"/>
                <a:gd name="T22" fmla="*/ 364 w 493"/>
                <a:gd name="T23" fmla="*/ 207 h 508"/>
                <a:gd name="T24" fmla="*/ 385 w 493"/>
                <a:gd name="T25" fmla="*/ 232 h 508"/>
                <a:gd name="T26" fmla="*/ 415 w 493"/>
                <a:gd name="T27" fmla="*/ 267 h 508"/>
                <a:gd name="T28" fmla="*/ 424 w 493"/>
                <a:gd name="T29" fmla="*/ 237 h 508"/>
                <a:gd name="T30" fmla="*/ 454 w 493"/>
                <a:gd name="T31" fmla="*/ 190 h 508"/>
                <a:gd name="T32" fmla="*/ 487 w 493"/>
                <a:gd name="T33" fmla="*/ 162 h 508"/>
                <a:gd name="T34" fmla="*/ 472 w 493"/>
                <a:gd name="T35" fmla="*/ 138 h 508"/>
                <a:gd name="T36" fmla="*/ 439 w 493"/>
                <a:gd name="T37" fmla="*/ 136 h 508"/>
                <a:gd name="T38" fmla="*/ 402 w 493"/>
                <a:gd name="T39" fmla="*/ 168 h 508"/>
                <a:gd name="T40" fmla="*/ 352 w 493"/>
                <a:gd name="T41" fmla="*/ 180 h 508"/>
                <a:gd name="T42" fmla="*/ 348 w 493"/>
                <a:gd name="T43" fmla="*/ 169 h 508"/>
                <a:gd name="T44" fmla="*/ 334 w 493"/>
                <a:gd name="T45" fmla="*/ 165 h 508"/>
                <a:gd name="T46" fmla="*/ 327 w 493"/>
                <a:gd name="T47" fmla="*/ 187 h 508"/>
                <a:gd name="T48" fmla="*/ 265 w 493"/>
                <a:gd name="T49" fmla="*/ 169 h 508"/>
                <a:gd name="T50" fmla="*/ 237 w 493"/>
                <a:gd name="T51" fmla="*/ 162 h 508"/>
                <a:gd name="T52" fmla="*/ 208 w 493"/>
                <a:gd name="T53" fmla="*/ 148 h 508"/>
                <a:gd name="T54" fmla="*/ 205 w 493"/>
                <a:gd name="T55" fmla="*/ 130 h 508"/>
                <a:gd name="T56" fmla="*/ 214 w 493"/>
                <a:gd name="T57" fmla="*/ 115 h 508"/>
                <a:gd name="T58" fmla="*/ 200 w 493"/>
                <a:gd name="T59" fmla="*/ 102 h 508"/>
                <a:gd name="T60" fmla="*/ 183 w 493"/>
                <a:gd name="T61" fmla="*/ 99 h 508"/>
                <a:gd name="T62" fmla="*/ 176 w 493"/>
                <a:gd name="T63" fmla="*/ 75 h 508"/>
                <a:gd name="T64" fmla="*/ 185 w 493"/>
                <a:gd name="T65" fmla="*/ 72 h 508"/>
                <a:gd name="T66" fmla="*/ 191 w 493"/>
                <a:gd name="T67" fmla="*/ 58 h 508"/>
                <a:gd name="T68" fmla="*/ 183 w 493"/>
                <a:gd name="T69" fmla="*/ 41 h 508"/>
                <a:gd name="T70" fmla="*/ 198 w 493"/>
                <a:gd name="T71" fmla="*/ 27 h 508"/>
                <a:gd name="T72" fmla="*/ 204 w 493"/>
                <a:gd name="T73" fmla="*/ 9 h 508"/>
                <a:gd name="T74" fmla="*/ 192 w 493"/>
                <a:gd name="T75" fmla="*/ 2 h 508"/>
                <a:gd name="T76" fmla="*/ 167 w 493"/>
                <a:gd name="T77" fmla="*/ 11 h 508"/>
                <a:gd name="T78" fmla="*/ 140 w 493"/>
                <a:gd name="T79" fmla="*/ 24 h 508"/>
                <a:gd name="T80" fmla="*/ 126 w 493"/>
                <a:gd name="T81" fmla="*/ 29 h 508"/>
                <a:gd name="T82" fmla="*/ 98 w 493"/>
                <a:gd name="T83" fmla="*/ 27 h 508"/>
                <a:gd name="T84" fmla="*/ 104 w 493"/>
                <a:gd name="T85" fmla="*/ 41 h 508"/>
                <a:gd name="T86" fmla="*/ 102 w 493"/>
                <a:gd name="T87" fmla="*/ 58 h 508"/>
                <a:gd name="T88" fmla="*/ 120 w 493"/>
                <a:gd name="T89" fmla="*/ 72 h 508"/>
                <a:gd name="T90" fmla="*/ 111 w 493"/>
                <a:gd name="T91" fmla="*/ 81 h 508"/>
                <a:gd name="T92" fmla="*/ 110 w 493"/>
                <a:gd name="T93" fmla="*/ 97 h 508"/>
                <a:gd name="T94" fmla="*/ 101 w 493"/>
                <a:gd name="T95" fmla="*/ 108 h 508"/>
                <a:gd name="T96" fmla="*/ 63 w 493"/>
                <a:gd name="T97" fmla="*/ 159 h 508"/>
                <a:gd name="T98" fmla="*/ 41 w 493"/>
                <a:gd name="T99" fmla="*/ 156 h 508"/>
                <a:gd name="T100" fmla="*/ 36 w 493"/>
                <a:gd name="T101" fmla="*/ 187 h 508"/>
                <a:gd name="T102" fmla="*/ 50 w 493"/>
                <a:gd name="T103" fmla="*/ 214 h 508"/>
                <a:gd name="T104" fmla="*/ 48 w 493"/>
                <a:gd name="T105" fmla="*/ 226 h 508"/>
                <a:gd name="T106" fmla="*/ 29 w 493"/>
                <a:gd name="T107" fmla="*/ 228 h 508"/>
                <a:gd name="T108" fmla="*/ 12 w 493"/>
                <a:gd name="T109" fmla="*/ 231 h 508"/>
                <a:gd name="T110" fmla="*/ 15 w 493"/>
                <a:gd name="T111" fmla="*/ 252 h 508"/>
                <a:gd name="T112" fmla="*/ 15 w 493"/>
                <a:gd name="T113" fmla="*/ 261 h 508"/>
                <a:gd name="T114" fmla="*/ 69 w 493"/>
                <a:gd name="T115" fmla="*/ 262 h 508"/>
                <a:gd name="T116" fmla="*/ 75 w 493"/>
                <a:gd name="T117" fmla="*/ 283 h 508"/>
                <a:gd name="T118" fmla="*/ 81 w 493"/>
                <a:gd name="T119" fmla="*/ 322 h 5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93"/>
                <a:gd name="T181" fmla="*/ 0 h 508"/>
                <a:gd name="T182" fmla="*/ 493 w 493"/>
                <a:gd name="T183" fmla="*/ 508 h 50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93" h="508">
                  <a:moveTo>
                    <a:pt x="93" y="377"/>
                  </a:moveTo>
                  <a:lnTo>
                    <a:pt x="95" y="379"/>
                  </a:lnTo>
                  <a:lnTo>
                    <a:pt x="95" y="382"/>
                  </a:lnTo>
                  <a:lnTo>
                    <a:pt x="96" y="382"/>
                  </a:lnTo>
                  <a:lnTo>
                    <a:pt x="98" y="382"/>
                  </a:lnTo>
                  <a:lnTo>
                    <a:pt x="98" y="383"/>
                  </a:lnTo>
                  <a:lnTo>
                    <a:pt x="98" y="385"/>
                  </a:lnTo>
                  <a:lnTo>
                    <a:pt x="99" y="391"/>
                  </a:lnTo>
                  <a:lnTo>
                    <a:pt x="102" y="395"/>
                  </a:lnTo>
                  <a:lnTo>
                    <a:pt x="104" y="397"/>
                  </a:lnTo>
                  <a:lnTo>
                    <a:pt x="117" y="437"/>
                  </a:lnTo>
                  <a:lnTo>
                    <a:pt x="129" y="451"/>
                  </a:lnTo>
                  <a:lnTo>
                    <a:pt x="141" y="488"/>
                  </a:lnTo>
                  <a:lnTo>
                    <a:pt x="156" y="508"/>
                  </a:lnTo>
                  <a:lnTo>
                    <a:pt x="161" y="508"/>
                  </a:lnTo>
                  <a:lnTo>
                    <a:pt x="164" y="505"/>
                  </a:lnTo>
                  <a:lnTo>
                    <a:pt x="165" y="503"/>
                  </a:lnTo>
                  <a:lnTo>
                    <a:pt x="168" y="502"/>
                  </a:lnTo>
                  <a:lnTo>
                    <a:pt x="168" y="500"/>
                  </a:lnTo>
                  <a:lnTo>
                    <a:pt x="168" y="499"/>
                  </a:lnTo>
                  <a:lnTo>
                    <a:pt x="170" y="493"/>
                  </a:lnTo>
                  <a:lnTo>
                    <a:pt x="177" y="490"/>
                  </a:lnTo>
                  <a:lnTo>
                    <a:pt x="182" y="488"/>
                  </a:lnTo>
                  <a:lnTo>
                    <a:pt x="182" y="482"/>
                  </a:lnTo>
                  <a:lnTo>
                    <a:pt x="189" y="470"/>
                  </a:lnTo>
                  <a:lnTo>
                    <a:pt x="192" y="470"/>
                  </a:lnTo>
                  <a:lnTo>
                    <a:pt x="194" y="472"/>
                  </a:lnTo>
                  <a:lnTo>
                    <a:pt x="197" y="472"/>
                  </a:lnTo>
                  <a:lnTo>
                    <a:pt x="197" y="445"/>
                  </a:lnTo>
                  <a:lnTo>
                    <a:pt x="205" y="422"/>
                  </a:lnTo>
                  <a:lnTo>
                    <a:pt x="204" y="418"/>
                  </a:lnTo>
                  <a:lnTo>
                    <a:pt x="202" y="416"/>
                  </a:lnTo>
                  <a:lnTo>
                    <a:pt x="202" y="415"/>
                  </a:lnTo>
                  <a:lnTo>
                    <a:pt x="201" y="415"/>
                  </a:lnTo>
                  <a:lnTo>
                    <a:pt x="202" y="413"/>
                  </a:lnTo>
                  <a:lnTo>
                    <a:pt x="204" y="415"/>
                  </a:lnTo>
                  <a:lnTo>
                    <a:pt x="201" y="404"/>
                  </a:lnTo>
                  <a:lnTo>
                    <a:pt x="202" y="401"/>
                  </a:lnTo>
                  <a:lnTo>
                    <a:pt x="202" y="398"/>
                  </a:lnTo>
                  <a:lnTo>
                    <a:pt x="201" y="397"/>
                  </a:lnTo>
                  <a:lnTo>
                    <a:pt x="201" y="385"/>
                  </a:lnTo>
                  <a:lnTo>
                    <a:pt x="205" y="379"/>
                  </a:lnTo>
                  <a:lnTo>
                    <a:pt x="208" y="376"/>
                  </a:lnTo>
                  <a:lnTo>
                    <a:pt x="211" y="376"/>
                  </a:lnTo>
                  <a:lnTo>
                    <a:pt x="214" y="377"/>
                  </a:lnTo>
                  <a:lnTo>
                    <a:pt x="216" y="377"/>
                  </a:lnTo>
                  <a:lnTo>
                    <a:pt x="220" y="370"/>
                  </a:lnTo>
                  <a:lnTo>
                    <a:pt x="220" y="368"/>
                  </a:lnTo>
                  <a:lnTo>
                    <a:pt x="235" y="364"/>
                  </a:lnTo>
                  <a:lnTo>
                    <a:pt x="237" y="362"/>
                  </a:lnTo>
                  <a:lnTo>
                    <a:pt x="237" y="358"/>
                  </a:lnTo>
                  <a:lnTo>
                    <a:pt x="240" y="356"/>
                  </a:lnTo>
                  <a:lnTo>
                    <a:pt x="268" y="334"/>
                  </a:lnTo>
                  <a:lnTo>
                    <a:pt x="268" y="332"/>
                  </a:lnTo>
                  <a:lnTo>
                    <a:pt x="270" y="332"/>
                  </a:lnTo>
                  <a:lnTo>
                    <a:pt x="283" y="316"/>
                  </a:lnTo>
                  <a:lnTo>
                    <a:pt x="304" y="304"/>
                  </a:lnTo>
                  <a:lnTo>
                    <a:pt x="306" y="304"/>
                  </a:lnTo>
                  <a:lnTo>
                    <a:pt x="313" y="296"/>
                  </a:lnTo>
                  <a:lnTo>
                    <a:pt x="315" y="295"/>
                  </a:lnTo>
                  <a:lnTo>
                    <a:pt x="318" y="290"/>
                  </a:lnTo>
                  <a:lnTo>
                    <a:pt x="315" y="283"/>
                  </a:lnTo>
                  <a:lnTo>
                    <a:pt x="318" y="279"/>
                  </a:lnTo>
                  <a:lnTo>
                    <a:pt x="333" y="271"/>
                  </a:lnTo>
                  <a:lnTo>
                    <a:pt x="334" y="267"/>
                  </a:lnTo>
                  <a:lnTo>
                    <a:pt x="336" y="265"/>
                  </a:lnTo>
                  <a:lnTo>
                    <a:pt x="337" y="265"/>
                  </a:lnTo>
                  <a:lnTo>
                    <a:pt x="336" y="273"/>
                  </a:lnTo>
                  <a:lnTo>
                    <a:pt x="337" y="273"/>
                  </a:lnTo>
                  <a:lnTo>
                    <a:pt x="339" y="276"/>
                  </a:lnTo>
                  <a:lnTo>
                    <a:pt x="342" y="276"/>
                  </a:lnTo>
                  <a:lnTo>
                    <a:pt x="343" y="274"/>
                  </a:lnTo>
                  <a:lnTo>
                    <a:pt x="345" y="274"/>
                  </a:lnTo>
                  <a:lnTo>
                    <a:pt x="345" y="273"/>
                  </a:lnTo>
                  <a:lnTo>
                    <a:pt x="345" y="271"/>
                  </a:lnTo>
                  <a:lnTo>
                    <a:pt x="346" y="274"/>
                  </a:lnTo>
                  <a:lnTo>
                    <a:pt x="348" y="276"/>
                  </a:lnTo>
                  <a:lnTo>
                    <a:pt x="349" y="274"/>
                  </a:lnTo>
                  <a:lnTo>
                    <a:pt x="348" y="270"/>
                  </a:lnTo>
                  <a:lnTo>
                    <a:pt x="348" y="268"/>
                  </a:lnTo>
                  <a:lnTo>
                    <a:pt x="346" y="259"/>
                  </a:lnTo>
                  <a:lnTo>
                    <a:pt x="345" y="256"/>
                  </a:lnTo>
                  <a:lnTo>
                    <a:pt x="345" y="255"/>
                  </a:lnTo>
                  <a:lnTo>
                    <a:pt x="345" y="252"/>
                  </a:lnTo>
                  <a:lnTo>
                    <a:pt x="345" y="250"/>
                  </a:lnTo>
                  <a:lnTo>
                    <a:pt x="345" y="246"/>
                  </a:lnTo>
                  <a:lnTo>
                    <a:pt x="345" y="244"/>
                  </a:lnTo>
                  <a:lnTo>
                    <a:pt x="343" y="244"/>
                  </a:lnTo>
                  <a:lnTo>
                    <a:pt x="343" y="240"/>
                  </a:lnTo>
                  <a:lnTo>
                    <a:pt x="342" y="238"/>
                  </a:lnTo>
                  <a:lnTo>
                    <a:pt x="343" y="225"/>
                  </a:lnTo>
                  <a:lnTo>
                    <a:pt x="340" y="222"/>
                  </a:lnTo>
                  <a:lnTo>
                    <a:pt x="333" y="219"/>
                  </a:lnTo>
                  <a:lnTo>
                    <a:pt x="333" y="216"/>
                  </a:lnTo>
                  <a:lnTo>
                    <a:pt x="333" y="214"/>
                  </a:lnTo>
                  <a:lnTo>
                    <a:pt x="334" y="213"/>
                  </a:lnTo>
                  <a:lnTo>
                    <a:pt x="336" y="211"/>
                  </a:lnTo>
                  <a:lnTo>
                    <a:pt x="337" y="211"/>
                  </a:lnTo>
                  <a:lnTo>
                    <a:pt x="339" y="208"/>
                  </a:lnTo>
                  <a:lnTo>
                    <a:pt x="345" y="208"/>
                  </a:lnTo>
                  <a:lnTo>
                    <a:pt x="345" y="205"/>
                  </a:lnTo>
                  <a:lnTo>
                    <a:pt x="343" y="204"/>
                  </a:lnTo>
                  <a:lnTo>
                    <a:pt x="339" y="204"/>
                  </a:lnTo>
                  <a:lnTo>
                    <a:pt x="337" y="202"/>
                  </a:lnTo>
                  <a:lnTo>
                    <a:pt x="336" y="198"/>
                  </a:lnTo>
                  <a:lnTo>
                    <a:pt x="336" y="196"/>
                  </a:lnTo>
                  <a:lnTo>
                    <a:pt x="340" y="189"/>
                  </a:lnTo>
                  <a:lnTo>
                    <a:pt x="340" y="186"/>
                  </a:lnTo>
                  <a:lnTo>
                    <a:pt x="342" y="184"/>
                  </a:lnTo>
                  <a:lnTo>
                    <a:pt x="346" y="192"/>
                  </a:lnTo>
                  <a:lnTo>
                    <a:pt x="348" y="186"/>
                  </a:lnTo>
                  <a:lnTo>
                    <a:pt x="349" y="187"/>
                  </a:lnTo>
                  <a:lnTo>
                    <a:pt x="351" y="192"/>
                  </a:lnTo>
                  <a:lnTo>
                    <a:pt x="352" y="195"/>
                  </a:lnTo>
                  <a:lnTo>
                    <a:pt x="355" y="193"/>
                  </a:lnTo>
                  <a:lnTo>
                    <a:pt x="357" y="195"/>
                  </a:lnTo>
                  <a:lnTo>
                    <a:pt x="360" y="190"/>
                  </a:lnTo>
                  <a:lnTo>
                    <a:pt x="360" y="192"/>
                  </a:lnTo>
                  <a:lnTo>
                    <a:pt x="363" y="204"/>
                  </a:lnTo>
                  <a:lnTo>
                    <a:pt x="364" y="207"/>
                  </a:lnTo>
                  <a:lnTo>
                    <a:pt x="369" y="208"/>
                  </a:lnTo>
                  <a:lnTo>
                    <a:pt x="382" y="208"/>
                  </a:lnTo>
                  <a:lnTo>
                    <a:pt x="394" y="208"/>
                  </a:lnTo>
                  <a:lnTo>
                    <a:pt x="406" y="211"/>
                  </a:lnTo>
                  <a:lnTo>
                    <a:pt x="406" y="213"/>
                  </a:lnTo>
                  <a:lnTo>
                    <a:pt x="402" y="214"/>
                  </a:lnTo>
                  <a:lnTo>
                    <a:pt x="402" y="219"/>
                  </a:lnTo>
                  <a:lnTo>
                    <a:pt x="394" y="226"/>
                  </a:lnTo>
                  <a:lnTo>
                    <a:pt x="387" y="231"/>
                  </a:lnTo>
                  <a:lnTo>
                    <a:pt x="385" y="232"/>
                  </a:lnTo>
                  <a:lnTo>
                    <a:pt x="388" y="244"/>
                  </a:lnTo>
                  <a:lnTo>
                    <a:pt x="391" y="244"/>
                  </a:lnTo>
                  <a:lnTo>
                    <a:pt x="393" y="247"/>
                  </a:lnTo>
                  <a:lnTo>
                    <a:pt x="396" y="249"/>
                  </a:lnTo>
                  <a:lnTo>
                    <a:pt x="399" y="240"/>
                  </a:lnTo>
                  <a:lnTo>
                    <a:pt x="402" y="235"/>
                  </a:lnTo>
                  <a:lnTo>
                    <a:pt x="403" y="235"/>
                  </a:lnTo>
                  <a:lnTo>
                    <a:pt x="412" y="270"/>
                  </a:lnTo>
                  <a:lnTo>
                    <a:pt x="414" y="268"/>
                  </a:lnTo>
                  <a:lnTo>
                    <a:pt x="415" y="267"/>
                  </a:lnTo>
                  <a:lnTo>
                    <a:pt x="417" y="268"/>
                  </a:lnTo>
                  <a:lnTo>
                    <a:pt x="418" y="267"/>
                  </a:lnTo>
                  <a:lnTo>
                    <a:pt x="421" y="265"/>
                  </a:lnTo>
                  <a:lnTo>
                    <a:pt x="421" y="264"/>
                  </a:lnTo>
                  <a:lnTo>
                    <a:pt x="420" y="264"/>
                  </a:lnTo>
                  <a:lnTo>
                    <a:pt x="418" y="261"/>
                  </a:lnTo>
                  <a:lnTo>
                    <a:pt x="420" y="252"/>
                  </a:lnTo>
                  <a:lnTo>
                    <a:pt x="423" y="252"/>
                  </a:lnTo>
                  <a:lnTo>
                    <a:pt x="424" y="250"/>
                  </a:lnTo>
                  <a:lnTo>
                    <a:pt x="424" y="237"/>
                  </a:lnTo>
                  <a:lnTo>
                    <a:pt x="427" y="234"/>
                  </a:lnTo>
                  <a:lnTo>
                    <a:pt x="432" y="234"/>
                  </a:lnTo>
                  <a:lnTo>
                    <a:pt x="438" y="234"/>
                  </a:lnTo>
                  <a:lnTo>
                    <a:pt x="439" y="232"/>
                  </a:lnTo>
                  <a:lnTo>
                    <a:pt x="446" y="211"/>
                  </a:lnTo>
                  <a:lnTo>
                    <a:pt x="446" y="208"/>
                  </a:lnTo>
                  <a:lnTo>
                    <a:pt x="448" y="207"/>
                  </a:lnTo>
                  <a:lnTo>
                    <a:pt x="452" y="202"/>
                  </a:lnTo>
                  <a:lnTo>
                    <a:pt x="455" y="199"/>
                  </a:lnTo>
                  <a:lnTo>
                    <a:pt x="454" y="190"/>
                  </a:lnTo>
                  <a:lnTo>
                    <a:pt x="457" y="186"/>
                  </a:lnTo>
                  <a:lnTo>
                    <a:pt x="461" y="181"/>
                  </a:lnTo>
                  <a:lnTo>
                    <a:pt x="466" y="180"/>
                  </a:lnTo>
                  <a:lnTo>
                    <a:pt x="470" y="172"/>
                  </a:lnTo>
                  <a:lnTo>
                    <a:pt x="476" y="172"/>
                  </a:lnTo>
                  <a:lnTo>
                    <a:pt x="479" y="171"/>
                  </a:lnTo>
                  <a:lnTo>
                    <a:pt x="485" y="172"/>
                  </a:lnTo>
                  <a:lnTo>
                    <a:pt x="487" y="171"/>
                  </a:lnTo>
                  <a:lnTo>
                    <a:pt x="485" y="166"/>
                  </a:lnTo>
                  <a:lnTo>
                    <a:pt x="487" y="162"/>
                  </a:lnTo>
                  <a:lnTo>
                    <a:pt x="490" y="160"/>
                  </a:lnTo>
                  <a:lnTo>
                    <a:pt x="493" y="159"/>
                  </a:lnTo>
                  <a:lnTo>
                    <a:pt x="493" y="154"/>
                  </a:lnTo>
                  <a:lnTo>
                    <a:pt x="491" y="151"/>
                  </a:lnTo>
                  <a:lnTo>
                    <a:pt x="488" y="150"/>
                  </a:lnTo>
                  <a:lnTo>
                    <a:pt x="484" y="150"/>
                  </a:lnTo>
                  <a:lnTo>
                    <a:pt x="481" y="148"/>
                  </a:lnTo>
                  <a:lnTo>
                    <a:pt x="475" y="148"/>
                  </a:lnTo>
                  <a:lnTo>
                    <a:pt x="476" y="139"/>
                  </a:lnTo>
                  <a:lnTo>
                    <a:pt x="472" y="138"/>
                  </a:lnTo>
                  <a:lnTo>
                    <a:pt x="472" y="135"/>
                  </a:lnTo>
                  <a:lnTo>
                    <a:pt x="472" y="133"/>
                  </a:lnTo>
                  <a:lnTo>
                    <a:pt x="469" y="129"/>
                  </a:lnTo>
                  <a:lnTo>
                    <a:pt x="466" y="130"/>
                  </a:lnTo>
                  <a:lnTo>
                    <a:pt x="461" y="133"/>
                  </a:lnTo>
                  <a:lnTo>
                    <a:pt x="457" y="133"/>
                  </a:lnTo>
                  <a:lnTo>
                    <a:pt x="448" y="133"/>
                  </a:lnTo>
                  <a:lnTo>
                    <a:pt x="446" y="132"/>
                  </a:lnTo>
                  <a:lnTo>
                    <a:pt x="445" y="132"/>
                  </a:lnTo>
                  <a:lnTo>
                    <a:pt x="439" y="136"/>
                  </a:lnTo>
                  <a:lnTo>
                    <a:pt x="438" y="139"/>
                  </a:lnTo>
                  <a:lnTo>
                    <a:pt x="432" y="144"/>
                  </a:lnTo>
                  <a:lnTo>
                    <a:pt x="427" y="145"/>
                  </a:lnTo>
                  <a:lnTo>
                    <a:pt x="420" y="153"/>
                  </a:lnTo>
                  <a:lnTo>
                    <a:pt x="397" y="160"/>
                  </a:lnTo>
                  <a:lnTo>
                    <a:pt x="397" y="162"/>
                  </a:lnTo>
                  <a:lnTo>
                    <a:pt x="397" y="163"/>
                  </a:lnTo>
                  <a:lnTo>
                    <a:pt x="397" y="165"/>
                  </a:lnTo>
                  <a:lnTo>
                    <a:pt x="397" y="166"/>
                  </a:lnTo>
                  <a:lnTo>
                    <a:pt x="402" y="168"/>
                  </a:lnTo>
                  <a:lnTo>
                    <a:pt x="405" y="169"/>
                  </a:lnTo>
                  <a:lnTo>
                    <a:pt x="403" y="174"/>
                  </a:lnTo>
                  <a:lnTo>
                    <a:pt x="405" y="175"/>
                  </a:lnTo>
                  <a:lnTo>
                    <a:pt x="405" y="177"/>
                  </a:lnTo>
                  <a:lnTo>
                    <a:pt x="402" y="177"/>
                  </a:lnTo>
                  <a:lnTo>
                    <a:pt x="382" y="180"/>
                  </a:lnTo>
                  <a:lnTo>
                    <a:pt x="375" y="180"/>
                  </a:lnTo>
                  <a:lnTo>
                    <a:pt x="367" y="181"/>
                  </a:lnTo>
                  <a:lnTo>
                    <a:pt x="355" y="181"/>
                  </a:lnTo>
                  <a:lnTo>
                    <a:pt x="352" y="180"/>
                  </a:lnTo>
                  <a:lnTo>
                    <a:pt x="351" y="178"/>
                  </a:lnTo>
                  <a:lnTo>
                    <a:pt x="349" y="178"/>
                  </a:lnTo>
                  <a:lnTo>
                    <a:pt x="349" y="177"/>
                  </a:lnTo>
                  <a:lnTo>
                    <a:pt x="349" y="175"/>
                  </a:lnTo>
                  <a:lnTo>
                    <a:pt x="348" y="175"/>
                  </a:lnTo>
                  <a:lnTo>
                    <a:pt x="348" y="174"/>
                  </a:lnTo>
                  <a:lnTo>
                    <a:pt x="351" y="171"/>
                  </a:lnTo>
                  <a:lnTo>
                    <a:pt x="351" y="169"/>
                  </a:lnTo>
                  <a:lnTo>
                    <a:pt x="349" y="169"/>
                  </a:lnTo>
                  <a:lnTo>
                    <a:pt x="348" y="169"/>
                  </a:lnTo>
                  <a:lnTo>
                    <a:pt x="348" y="168"/>
                  </a:lnTo>
                  <a:lnTo>
                    <a:pt x="346" y="166"/>
                  </a:lnTo>
                  <a:lnTo>
                    <a:pt x="348" y="162"/>
                  </a:lnTo>
                  <a:lnTo>
                    <a:pt x="348" y="157"/>
                  </a:lnTo>
                  <a:lnTo>
                    <a:pt x="346" y="156"/>
                  </a:lnTo>
                  <a:lnTo>
                    <a:pt x="345" y="156"/>
                  </a:lnTo>
                  <a:lnTo>
                    <a:pt x="342" y="157"/>
                  </a:lnTo>
                  <a:lnTo>
                    <a:pt x="339" y="157"/>
                  </a:lnTo>
                  <a:lnTo>
                    <a:pt x="336" y="159"/>
                  </a:lnTo>
                  <a:lnTo>
                    <a:pt x="334" y="165"/>
                  </a:lnTo>
                  <a:lnTo>
                    <a:pt x="334" y="174"/>
                  </a:lnTo>
                  <a:lnTo>
                    <a:pt x="333" y="175"/>
                  </a:lnTo>
                  <a:lnTo>
                    <a:pt x="333" y="177"/>
                  </a:lnTo>
                  <a:lnTo>
                    <a:pt x="334" y="178"/>
                  </a:lnTo>
                  <a:lnTo>
                    <a:pt x="337" y="181"/>
                  </a:lnTo>
                  <a:lnTo>
                    <a:pt x="336" y="183"/>
                  </a:lnTo>
                  <a:lnTo>
                    <a:pt x="334" y="186"/>
                  </a:lnTo>
                  <a:lnTo>
                    <a:pt x="334" y="187"/>
                  </a:lnTo>
                  <a:lnTo>
                    <a:pt x="331" y="187"/>
                  </a:lnTo>
                  <a:lnTo>
                    <a:pt x="327" y="187"/>
                  </a:lnTo>
                  <a:lnTo>
                    <a:pt x="324" y="187"/>
                  </a:lnTo>
                  <a:lnTo>
                    <a:pt x="321" y="187"/>
                  </a:lnTo>
                  <a:lnTo>
                    <a:pt x="318" y="186"/>
                  </a:lnTo>
                  <a:lnTo>
                    <a:pt x="298" y="184"/>
                  </a:lnTo>
                  <a:lnTo>
                    <a:pt x="297" y="181"/>
                  </a:lnTo>
                  <a:lnTo>
                    <a:pt x="283" y="180"/>
                  </a:lnTo>
                  <a:lnTo>
                    <a:pt x="277" y="175"/>
                  </a:lnTo>
                  <a:lnTo>
                    <a:pt x="274" y="171"/>
                  </a:lnTo>
                  <a:lnTo>
                    <a:pt x="273" y="171"/>
                  </a:lnTo>
                  <a:lnTo>
                    <a:pt x="265" y="169"/>
                  </a:lnTo>
                  <a:lnTo>
                    <a:pt x="265" y="171"/>
                  </a:lnTo>
                  <a:lnTo>
                    <a:pt x="264" y="171"/>
                  </a:lnTo>
                  <a:lnTo>
                    <a:pt x="261" y="169"/>
                  </a:lnTo>
                  <a:lnTo>
                    <a:pt x="258" y="169"/>
                  </a:lnTo>
                  <a:lnTo>
                    <a:pt x="255" y="171"/>
                  </a:lnTo>
                  <a:lnTo>
                    <a:pt x="247" y="169"/>
                  </a:lnTo>
                  <a:lnTo>
                    <a:pt x="244" y="165"/>
                  </a:lnTo>
                  <a:lnTo>
                    <a:pt x="243" y="165"/>
                  </a:lnTo>
                  <a:lnTo>
                    <a:pt x="240" y="165"/>
                  </a:lnTo>
                  <a:lnTo>
                    <a:pt x="237" y="162"/>
                  </a:lnTo>
                  <a:lnTo>
                    <a:pt x="234" y="160"/>
                  </a:lnTo>
                  <a:lnTo>
                    <a:pt x="229" y="160"/>
                  </a:lnTo>
                  <a:lnTo>
                    <a:pt x="225" y="157"/>
                  </a:lnTo>
                  <a:lnTo>
                    <a:pt x="222" y="153"/>
                  </a:lnTo>
                  <a:lnTo>
                    <a:pt x="216" y="150"/>
                  </a:lnTo>
                  <a:lnTo>
                    <a:pt x="216" y="148"/>
                  </a:lnTo>
                  <a:lnTo>
                    <a:pt x="211" y="147"/>
                  </a:lnTo>
                  <a:lnTo>
                    <a:pt x="210" y="147"/>
                  </a:lnTo>
                  <a:lnTo>
                    <a:pt x="210" y="148"/>
                  </a:lnTo>
                  <a:lnTo>
                    <a:pt x="208" y="148"/>
                  </a:lnTo>
                  <a:lnTo>
                    <a:pt x="207" y="147"/>
                  </a:lnTo>
                  <a:lnTo>
                    <a:pt x="207" y="145"/>
                  </a:lnTo>
                  <a:lnTo>
                    <a:pt x="205" y="142"/>
                  </a:lnTo>
                  <a:lnTo>
                    <a:pt x="202" y="142"/>
                  </a:lnTo>
                  <a:lnTo>
                    <a:pt x="202" y="139"/>
                  </a:lnTo>
                  <a:lnTo>
                    <a:pt x="204" y="138"/>
                  </a:lnTo>
                  <a:lnTo>
                    <a:pt x="204" y="136"/>
                  </a:lnTo>
                  <a:lnTo>
                    <a:pt x="205" y="135"/>
                  </a:lnTo>
                  <a:lnTo>
                    <a:pt x="205" y="133"/>
                  </a:lnTo>
                  <a:lnTo>
                    <a:pt x="205" y="130"/>
                  </a:lnTo>
                  <a:lnTo>
                    <a:pt x="205" y="129"/>
                  </a:lnTo>
                  <a:lnTo>
                    <a:pt x="207" y="127"/>
                  </a:lnTo>
                  <a:lnTo>
                    <a:pt x="207" y="124"/>
                  </a:lnTo>
                  <a:lnTo>
                    <a:pt x="207" y="123"/>
                  </a:lnTo>
                  <a:lnTo>
                    <a:pt x="208" y="121"/>
                  </a:lnTo>
                  <a:lnTo>
                    <a:pt x="210" y="121"/>
                  </a:lnTo>
                  <a:lnTo>
                    <a:pt x="211" y="120"/>
                  </a:lnTo>
                  <a:lnTo>
                    <a:pt x="213" y="118"/>
                  </a:lnTo>
                  <a:lnTo>
                    <a:pt x="214" y="117"/>
                  </a:lnTo>
                  <a:lnTo>
                    <a:pt x="214" y="115"/>
                  </a:lnTo>
                  <a:lnTo>
                    <a:pt x="216" y="114"/>
                  </a:lnTo>
                  <a:lnTo>
                    <a:pt x="216" y="115"/>
                  </a:lnTo>
                  <a:lnTo>
                    <a:pt x="217" y="114"/>
                  </a:lnTo>
                  <a:lnTo>
                    <a:pt x="211" y="112"/>
                  </a:lnTo>
                  <a:lnTo>
                    <a:pt x="210" y="109"/>
                  </a:lnTo>
                  <a:lnTo>
                    <a:pt x="208" y="109"/>
                  </a:lnTo>
                  <a:lnTo>
                    <a:pt x="205" y="106"/>
                  </a:lnTo>
                  <a:lnTo>
                    <a:pt x="201" y="105"/>
                  </a:lnTo>
                  <a:lnTo>
                    <a:pt x="201" y="103"/>
                  </a:lnTo>
                  <a:lnTo>
                    <a:pt x="200" y="102"/>
                  </a:lnTo>
                  <a:lnTo>
                    <a:pt x="198" y="102"/>
                  </a:lnTo>
                  <a:lnTo>
                    <a:pt x="198" y="100"/>
                  </a:lnTo>
                  <a:lnTo>
                    <a:pt x="197" y="100"/>
                  </a:lnTo>
                  <a:lnTo>
                    <a:pt x="194" y="102"/>
                  </a:lnTo>
                  <a:lnTo>
                    <a:pt x="194" y="99"/>
                  </a:lnTo>
                  <a:lnTo>
                    <a:pt x="192" y="99"/>
                  </a:lnTo>
                  <a:lnTo>
                    <a:pt x="186" y="99"/>
                  </a:lnTo>
                  <a:lnTo>
                    <a:pt x="185" y="100"/>
                  </a:lnTo>
                  <a:lnTo>
                    <a:pt x="183" y="100"/>
                  </a:lnTo>
                  <a:lnTo>
                    <a:pt x="183" y="99"/>
                  </a:lnTo>
                  <a:lnTo>
                    <a:pt x="183" y="96"/>
                  </a:lnTo>
                  <a:lnTo>
                    <a:pt x="182" y="96"/>
                  </a:lnTo>
                  <a:lnTo>
                    <a:pt x="180" y="93"/>
                  </a:lnTo>
                  <a:lnTo>
                    <a:pt x="179" y="91"/>
                  </a:lnTo>
                  <a:lnTo>
                    <a:pt x="179" y="90"/>
                  </a:lnTo>
                  <a:lnTo>
                    <a:pt x="180" y="87"/>
                  </a:lnTo>
                  <a:lnTo>
                    <a:pt x="179" y="85"/>
                  </a:lnTo>
                  <a:lnTo>
                    <a:pt x="179" y="82"/>
                  </a:lnTo>
                  <a:lnTo>
                    <a:pt x="180" y="81"/>
                  </a:lnTo>
                  <a:lnTo>
                    <a:pt x="176" y="75"/>
                  </a:lnTo>
                  <a:lnTo>
                    <a:pt x="176" y="72"/>
                  </a:lnTo>
                  <a:lnTo>
                    <a:pt x="174" y="70"/>
                  </a:lnTo>
                  <a:lnTo>
                    <a:pt x="174" y="69"/>
                  </a:lnTo>
                  <a:lnTo>
                    <a:pt x="179" y="69"/>
                  </a:lnTo>
                  <a:lnTo>
                    <a:pt x="179" y="67"/>
                  </a:lnTo>
                  <a:lnTo>
                    <a:pt x="180" y="67"/>
                  </a:lnTo>
                  <a:lnTo>
                    <a:pt x="180" y="70"/>
                  </a:lnTo>
                  <a:lnTo>
                    <a:pt x="182" y="72"/>
                  </a:lnTo>
                  <a:lnTo>
                    <a:pt x="183" y="73"/>
                  </a:lnTo>
                  <a:lnTo>
                    <a:pt x="185" y="72"/>
                  </a:lnTo>
                  <a:lnTo>
                    <a:pt x="186" y="72"/>
                  </a:lnTo>
                  <a:lnTo>
                    <a:pt x="186" y="70"/>
                  </a:lnTo>
                  <a:lnTo>
                    <a:pt x="188" y="70"/>
                  </a:lnTo>
                  <a:lnTo>
                    <a:pt x="189" y="67"/>
                  </a:lnTo>
                  <a:lnTo>
                    <a:pt x="191" y="69"/>
                  </a:lnTo>
                  <a:lnTo>
                    <a:pt x="194" y="66"/>
                  </a:lnTo>
                  <a:lnTo>
                    <a:pt x="194" y="64"/>
                  </a:lnTo>
                  <a:lnTo>
                    <a:pt x="191" y="61"/>
                  </a:lnTo>
                  <a:lnTo>
                    <a:pt x="191" y="60"/>
                  </a:lnTo>
                  <a:lnTo>
                    <a:pt x="191" y="58"/>
                  </a:lnTo>
                  <a:lnTo>
                    <a:pt x="191" y="57"/>
                  </a:lnTo>
                  <a:lnTo>
                    <a:pt x="188" y="55"/>
                  </a:lnTo>
                  <a:lnTo>
                    <a:pt x="186" y="55"/>
                  </a:lnTo>
                  <a:lnTo>
                    <a:pt x="183" y="52"/>
                  </a:lnTo>
                  <a:lnTo>
                    <a:pt x="183" y="48"/>
                  </a:lnTo>
                  <a:lnTo>
                    <a:pt x="185" y="48"/>
                  </a:lnTo>
                  <a:lnTo>
                    <a:pt x="185" y="46"/>
                  </a:lnTo>
                  <a:lnTo>
                    <a:pt x="185" y="45"/>
                  </a:lnTo>
                  <a:lnTo>
                    <a:pt x="183" y="42"/>
                  </a:lnTo>
                  <a:lnTo>
                    <a:pt x="183" y="41"/>
                  </a:lnTo>
                  <a:lnTo>
                    <a:pt x="186" y="41"/>
                  </a:lnTo>
                  <a:lnTo>
                    <a:pt x="188" y="39"/>
                  </a:lnTo>
                  <a:lnTo>
                    <a:pt x="191" y="41"/>
                  </a:lnTo>
                  <a:lnTo>
                    <a:pt x="194" y="35"/>
                  </a:lnTo>
                  <a:lnTo>
                    <a:pt x="194" y="32"/>
                  </a:lnTo>
                  <a:lnTo>
                    <a:pt x="197" y="32"/>
                  </a:lnTo>
                  <a:lnTo>
                    <a:pt x="198" y="32"/>
                  </a:lnTo>
                  <a:lnTo>
                    <a:pt x="197" y="30"/>
                  </a:lnTo>
                  <a:lnTo>
                    <a:pt x="198" y="29"/>
                  </a:lnTo>
                  <a:lnTo>
                    <a:pt x="198" y="27"/>
                  </a:lnTo>
                  <a:lnTo>
                    <a:pt x="202" y="26"/>
                  </a:lnTo>
                  <a:lnTo>
                    <a:pt x="202" y="23"/>
                  </a:lnTo>
                  <a:lnTo>
                    <a:pt x="204" y="21"/>
                  </a:lnTo>
                  <a:lnTo>
                    <a:pt x="204" y="17"/>
                  </a:lnTo>
                  <a:lnTo>
                    <a:pt x="205" y="15"/>
                  </a:lnTo>
                  <a:lnTo>
                    <a:pt x="205" y="12"/>
                  </a:lnTo>
                  <a:lnTo>
                    <a:pt x="207" y="11"/>
                  </a:lnTo>
                  <a:lnTo>
                    <a:pt x="207" y="9"/>
                  </a:lnTo>
                  <a:lnTo>
                    <a:pt x="205" y="9"/>
                  </a:lnTo>
                  <a:lnTo>
                    <a:pt x="204" y="9"/>
                  </a:lnTo>
                  <a:lnTo>
                    <a:pt x="202" y="11"/>
                  </a:lnTo>
                  <a:lnTo>
                    <a:pt x="201" y="11"/>
                  </a:lnTo>
                  <a:lnTo>
                    <a:pt x="200" y="6"/>
                  </a:lnTo>
                  <a:lnTo>
                    <a:pt x="198" y="8"/>
                  </a:lnTo>
                  <a:lnTo>
                    <a:pt x="197" y="6"/>
                  </a:lnTo>
                  <a:lnTo>
                    <a:pt x="195" y="6"/>
                  </a:lnTo>
                  <a:lnTo>
                    <a:pt x="195" y="3"/>
                  </a:lnTo>
                  <a:lnTo>
                    <a:pt x="194" y="3"/>
                  </a:lnTo>
                  <a:lnTo>
                    <a:pt x="194" y="2"/>
                  </a:lnTo>
                  <a:lnTo>
                    <a:pt x="192" y="2"/>
                  </a:lnTo>
                  <a:lnTo>
                    <a:pt x="191" y="0"/>
                  </a:lnTo>
                  <a:lnTo>
                    <a:pt x="189" y="0"/>
                  </a:lnTo>
                  <a:lnTo>
                    <a:pt x="188" y="0"/>
                  </a:lnTo>
                  <a:lnTo>
                    <a:pt x="185" y="0"/>
                  </a:lnTo>
                  <a:lnTo>
                    <a:pt x="183" y="2"/>
                  </a:lnTo>
                  <a:lnTo>
                    <a:pt x="180" y="2"/>
                  </a:lnTo>
                  <a:lnTo>
                    <a:pt x="171" y="8"/>
                  </a:lnTo>
                  <a:lnTo>
                    <a:pt x="170" y="9"/>
                  </a:lnTo>
                  <a:lnTo>
                    <a:pt x="168" y="9"/>
                  </a:lnTo>
                  <a:lnTo>
                    <a:pt x="167" y="11"/>
                  </a:lnTo>
                  <a:lnTo>
                    <a:pt x="165" y="9"/>
                  </a:lnTo>
                  <a:lnTo>
                    <a:pt x="162" y="11"/>
                  </a:lnTo>
                  <a:lnTo>
                    <a:pt x="150" y="18"/>
                  </a:lnTo>
                  <a:lnTo>
                    <a:pt x="150" y="20"/>
                  </a:lnTo>
                  <a:lnTo>
                    <a:pt x="150" y="21"/>
                  </a:lnTo>
                  <a:lnTo>
                    <a:pt x="149" y="24"/>
                  </a:lnTo>
                  <a:lnTo>
                    <a:pt x="147" y="26"/>
                  </a:lnTo>
                  <a:lnTo>
                    <a:pt x="147" y="24"/>
                  </a:lnTo>
                  <a:lnTo>
                    <a:pt x="146" y="24"/>
                  </a:lnTo>
                  <a:lnTo>
                    <a:pt x="140" y="24"/>
                  </a:lnTo>
                  <a:lnTo>
                    <a:pt x="138" y="26"/>
                  </a:lnTo>
                  <a:lnTo>
                    <a:pt x="137" y="27"/>
                  </a:lnTo>
                  <a:lnTo>
                    <a:pt x="135" y="27"/>
                  </a:lnTo>
                  <a:lnTo>
                    <a:pt x="134" y="26"/>
                  </a:lnTo>
                  <a:lnTo>
                    <a:pt x="132" y="27"/>
                  </a:lnTo>
                  <a:lnTo>
                    <a:pt x="131" y="27"/>
                  </a:lnTo>
                  <a:lnTo>
                    <a:pt x="131" y="29"/>
                  </a:lnTo>
                  <a:lnTo>
                    <a:pt x="129" y="29"/>
                  </a:lnTo>
                  <a:lnTo>
                    <a:pt x="128" y="29"/>
                  </a:lnTo>
                  <a:lnTo>
                    <a:pt x="126" y="29"/>
                  </a:lnTo>
                  <a:lnTo>
                    <a:pt x="125" y="29"/>
                  </a:lnTo>
                  <a:lnTo>
                    <a:pt x="122" y="29"/>
                  </a:lnTo>
                  <a:lnTo>
                    <a:pt x="120" y="27"/>
                  </a:lnTo>
                  <a:lnTo>
                    <a:pt x="119" y="27"/>
                  </a:lnTo>
                  <a:lnTo>
                    <a:pt x="105" y="23"/>
                  </a:lnTo>
                  <a:lnTo>
                    <a:pt x="104" y="23"/>
                  </a:lnTo>
                  <a:lnTo>
                    <a:pt x="102" y="24"/>
                  </a:lnTo>
                  <a:lnTo>
                    <a:pt x="101" y="24"/>
                  </a:lnTo>
                  <a:lnTo>
                    <a:pt x="99" y="24"/>
                  </a:lnTo>
                  <a:lnTo>
                    <a:pt x="98" y="27"/>
                  </a:lnTo>
                  <a:lnTo>
                    <a:pt x="96" y="32"/>
                  </a:lnTo>
                  <a:lnTo>
                    <a:pt x="99" y="32"/>
                  </a:lnTo>
                  <a:lnTo>
                    <a:pt x="99" y="33"/>
                  </a:lnTo>
                  <a:lnTo>
                    <a:pt x="99" y="35"/>
                  </a:lnTo>
                  <a:lnTo>
                    <a:pt x="98" y="36"/>
                  </a:lnTo>
                  <a:lnTo>
                    <a:pt x="98" y="38"/>
                  </a:lnTo>
                  <a:lnTo>
                    <a:pt x="99" y="39"/>
                  </a:lnTo>
                  <a:lnTo>
                    <a:pt x="102" y="39"/>
                  </a:lnTo>
                  <a:lnTo>
                    <a:pt x="104" y="39"/>
                  </a:lnTo>
                  <a:lnTo>
                    <a:pt x="104" y="41"/>
                  </a:lnTo>
                  <a:lnTo>
                    <a:pt x="102" y="42"/>
                  </a:lnTo>
                  <a:lnTo>
                    <a:pt x="101" y="44"/>
                  </a:lnTo>
                  <a:lnTo>
                    <a:pt x="99" y="45"/>
                  </a:lnTo>
                  <a:lnTo>
                    <a:pt x="104" y="48"/>
                  </a:lnTo>
                  <a:lnTo>
                    <a:pt x="104" y="49"/>
                  </a:lnTo>
                  <a:lnTo>
                    <a:pt x="104" y="51"/>
                  </a:lnTo>
                  <a:lnTo>
                    <a:pt x="99" y="54"/>
                  </a:lnTo>
                  <a:lnTo>
                    <a:pt x="99" y="55"/>
                  </a:lnTo>
                  <a:lnTo>
                    <a:pt x="101" y="55"/>
                  </a:lnTo>
                  <a:lnTo>
                    <a:pt x="102" y="58"/>
                  </a:lnTo>
                  <a:lnTo>
                    <a:pt x="105" y="60"/>
                  </a:lnTo>
                  <a:lnTo>
                    <a:pt x="105" y="63"/>
                  </a:lnTo>
                  <a:lnTo>
                    <a:pt x="107" y="63"/>
                  </a:lnTo>
                  <a:lnTo>
                    <a:pt x="108" y="64"/>
                  </a:lnTo>
                  <a:lnTo>
                    <a:pt x="110" y="64"/>
                  </a:lnTo>
                  <a:lnTo>
                    <a:pt x="111" y="64"/>
                  </a:lnTo>
                  <a:lnTo>
                    <a:pt x="111" y="67"/>
                  </a:lnTo>
                  <a:lnTo>
                    <a:pt x="113" y="70"/>
                  </a:lnTo>
                  <a:lnTo>
                    <a:pt x="117" y="70"/>
                  </a:lnTo>
                  <a:lnTo>
                    <a:pt x="120" y="72"/>
                  </a:lnTo>
                  <a:lnTo>
                    <a:pt x="122" y="72"/>
                  </a:lnTo>
                  <a:lnTo>
                    <a:pt x="123" y="73"/>
                  </a:lnTo>
                  <a:lnTo>
                    <a:pt x="123" y="75"/>
                  </a:lnTo>
                  <a:lnTo>
                    <a:pt x="123" y="76"/>
                  </a:lnTo>
                  <a:lnTo>
                    <a:pt x="122" y="78"/>
                  </a:lnTo>
                  <a:lnTo>
                    <a:pt x="122" y="79"/>
                  </a:lnTo>
                  <a:lnTo>
                    <a:pt x="117" y="79"/>
                  </a:lnTo>
                  <a:lnTo>
                    <a:pt x="116" y="79"/>
                  </a:lnTo>
                  <a:lnTo>
                    <a:pt x="114" y="79"/>
                  </a:lnTo>
                  <a:lnTo>
                    <a:pt x="111" y="81"/>
                  </a:lnTo>
                  <a:lnTo>
                    <a:pt x="110" y="84"/>
                  </a:lnTo>
                  <a:lnTo>
                    <a:pt x="110" y="87"/>
                  </a:lnTo>
                  <a:lnTo>
                    <a:pt x="111" y="88"/>
                  </a:lnTo>
                  <a:lnTo>
                    <a:pt x="111" y="90"/>
                  </a:lnTo>
                  <a:lnTo>
                    <a:pt x="111" y="91"/>
                  </a:lnTo>
                  <a:lnTo>
                    <a:pt x="113" y="91"/>
                  </a:lnTo>
                  <a:lnTo>
                    <a:pt x="111" y="93"/>
                  </a:lnTo>
                  <a:lnTo>
                    <a:pt x="110" y="94"/>
                  </a:lnTo>
                  <a:lnTo>
                    <a:pt x="110" y="96"/>
                  </a:lnTo>
                  <a:lnTo>
                    <a:pt x="110" y="97"/>
                  </a:lnTo>
                  <a:lnTo>
                    <a:pt x="113" y="97"/>
                  </a:lnTo>
                  <a:lnTo>
                    <a:pt x="114" y="99"/>
                  </a:lnTo>
                  <a:lnTo>
                    <a:pt x="113" y="99"/>
                  </a:lnTo>
                  <a:lnTo>
                    <a:pt x="113" y="100"/>
                  </a:lnTo>
                  <a:lnTo>
                    <a:pt x="111" y="99"/>
                  </a:lnTo>
                  <a:lnTo>
                    <a:pt x="110" y="99"/>
                  </a:lnTo>
                  <a:lnTo>
                    <a:pt x="110" y="100"/>
                  </a:lnTo>
                  <a:lnTo>
                    <a:pt x="105" y="102"/>
                  </a:lnTo>
                  <a:lnTo>
                    <a:pt x="102" y="108"/>
                  </a:lnTo>
                  <a:lnTo>
                    <a:pt x="101" y="108"/>
                  </a:lnTo>
                  <a:lnTo>
                    <a:pt x="98" y="111"/>
                  </a:lnTo>
                  <a:lnTo>
                    <a:pt x="98" y="114"/>
                  </a:lnTo>
                  <a:lnTo>
                    <a:pt x="98" y="115"/>
                  </a:lnTo>
                  <a:lnTo>
                    <a:pt x="96" y="118"/>
                  </a:lnTo>
                  <a:lnTo>
                    <a:pt x="93" y="120"/>
                  </a:lnTo>
                  <a:lnTo>
                    <a:pt x="92" y="120"/>
                  </a:lnTo>
                  <a:lnTo>
                    <a:pt x="90" y="121"/>
                  </a:lnTo>
                  <a:lnTo>
                    <a:pt x="78" y="139"/>
                  </a:lnTo>
                  <a:lnTo>
                    <a:pt x="75" y="141"/>
                  </a:lnTo>
                  <a:lnTo>
                    <a:pt x="63" y="159"/>
                  </a:lnTo>
                  <a:lnTo>
                    <a:pt x="62" y="159"/>
                  </a:lnTo>
                  <a:lnTo>
                    <a:pt x="60" y="160"/>
                  </a:lnTo>
                  <a:lnTo>
                    <a:pt x="53" y="159"/>
                  </a:lnTo>
                  <a:lnTo>
                    <a:pt x="50" y="160"/>
                  </a:lnTo>
                  <a:lnTo>
                    <a:pt x="48" y="163"/>
                  </a:lnTo>
                  <a:lnTo>
                    <a:pt x="47" y="163"/>
                  </a:lnTo>
                  <a:lnTo>
                    <a:pt x="47" y="162"/>
                  </a:lnTo>
                  <a:lnTo>
                    <a:pt x="42" y="157"/>
                  </a:lnTo>
                  <a:lnTo>
                    <a:pt x="42" y="156"/>
                  </a:lnTo>
                  <a:lnTo>
                    <a:pt x="41" y="156"/>
                  </a:lnTo>
                  <a:lnTo>
                    <a:pt x="26" y="172"/>
                  </a:lnTo>
                  <a:lnTo>
                    <a:pt x="24" y="180"/>
                  </a:lnTo>
                  <a:lnTo>
                    <a:pt x="24" y="181"/>
                  </a:lnTo>
                  <a:lnTo>
                    <a:pt x="26" y="183"/>
                  </a:lnTo>
                  <a:lnTo>
                    <a:pt x="27" y="184"/>
                  </a:lnTo>
                  <a:lnTo>
                    <a:pt x="29" y="183"/>
                  </a:lnTo>
                  <a:lnTo>
                    <a:pt x="32" y="184"/>
                  </a:lnTo>
                  <a:lnTo>
                    <a:pt x="35" y="184"/>
                  </a:lnTo>
                  <a:lnTo>
                    <a:pt x="36" y="186"/>
                  </a:lnTo>
                  <a:lnTo>
                    <a:pt x="36" y="187"/>
                  </a:lnTo>
                  <a:lnTo>
                    <a:pt x="35" y="195"/>
                  </a:lnTo>
                  <a:lnTo>
                    <a:pt x="35" y="196"/>
                  </a:lnTo>
                  <a:lnTo>
                    <a:pt x="38" y="201"/>
                  </a:lnTo>
                  <a:lnTo>
                    <a:pt x="39" y="201"/>
                  </a:lnTo>
                  <a:lnTo>
                    <a:pt x="42" y="199"/>
                  </a:lnTo>
                  <a:lnTo>
                    <a:pt x="44" y="201"/>
                  </a:lnTo>
                  <a:lnTo>
                    <a:pt x="44" y="207"/>
                  </a:lnTo>
                  <a:lnTo>
                    <a:pt x="45" y="210"/>
                  </a:lnTo>
                  <a:lnTo>
                    <a:pt x="47" y="211"/>
                  </a:lnTo>
                  <a:lnTo>
                    <a:pt x="50" y="214"/>
                  </a:lnTo>
                  <a:lnTo>
                    <a:pt x="50" y="216"/>
                  </a:lnTo>
                  <a:lnTo>
                    <a:pt x="51" y="217"/>
                  </a:lnTo>
                  <a:lnTo>
                    <a:pt x="51" y="219"/>
                  </a:lnTo>
                  <a:lnTo>
                    <a:pt x="50" y="219"/>
                  </a:lnTo>
                  <a:lnTo>
                    <a:pt x="50" y="222"/>
                  </a:lnTo>
                  <a:lnTo>
                    <a:pt x="50" y="223"/>
                  </a:lnTo>
                  <a:lnTo>
                    <a:pt x="51" y="223"/>
                  </a:lnTo>
                  <a:lnTo>
                    <a:pt x="51" y="225"/>
                  </a:lnTo>
                  <a:lnTo>
                    <a:pt x="50" y="225"/>
                  </a:lnTo>
                  <a:lnTo>
                    <a:pt x="48" y="226"/>
                  </a:lnTo>
                  <a:lnTo>
                    <a:pt x="47" y="226"/>
                  </a:lnTo>
                  <a:lnTo>
                    <a:pt x="47" y="228"/>
                  </a:lnTo>
                  <a:lnTo>
                    <a:pt x="44" y="226"/>
                  </a:lnTo>
                  <a:lnTo>
                    <a:pt x="42" y="226"/>
                  </a:lnTo>
                  <a:lnTo>
                    <a:pt x="42" y="223"/>
                  </a:lnTo>
                  <a:lnTo>
                    <a:pt x="41" y="223"/>
                  </a:lnTo>
                  <a:lnTo>
                    <a:pt x="35" y="225"/>
                  </a:lnTo>
                  <a:lnTo>
                    <a:pt x="35" y="228"/>
                  </a:lnTo>
                  <a:lnTo>
                    <a:pt x="33" y="228"/>
                  </a:lnTo>
                  <a:lnTo>
                    <a:pt x="29" y="228"/>
                  </a:lnTo>
                  <a:lnTo>
                    <a:pt x="26" y="226"/>
                  </a:lnTo>
                  <a:lnTo>
                    <a:pt x="24" y="226"/>
                  </a:lnTo>
                  <a:lnTo>
                    <a:pt x="23" y="226"/>
                  </a:lnTo>
                  <a:lnTo>
                    <a:pt x="17" y="226"/>
                  </a:lnTo>
                  <a:lnTo>
                    <a:pt x="15" y="226"/>
                  </a:lnTo>
                  <a:lnTo>
                    <a:pt x="14" y="226"/>
                  </a:lnTo>
                  <a:lnTo>
                    <a:pt x="14" y="225"/>
                  </a:lnTo>
                  <a:lnTo>
                    <a:pt x="12" y="225"/>
                  </a:lnTo>
                  <a:lnTo>
                    <a:pt x="12" y="226"/>
                  </a:lnTo>
                  <a:lnTo>
                    <a:pt x="12" y="231"/>
                  </a:lnTo>
                  <a:lnTo>
                    <a:pt x="6" y="231"/>
                  </a:lnTo>
                  <a:lnTo>
                    <a:pt x="5" y="232"/>
                  </a:lnTo>
                  <a:lnTo>
                    <a:pt x="3" y="231"/>
                  </a:lnTo>
                  <a:lnTo>
                    <a:pt x="3" y="232"/>
                  </a:lnTo>
                  <a:lnTo>
                    <a:pt x="2" y="234"/>
                  </a:lnTo>
                  <a:lnTo>
                    <a:pt x="0" y="235"/>
                  </a:lnTo>
                  <a:lnTo>
                    <a:pt x="0" y="238"/>
                  </a:lnTo>
                  <a:lnTo>
                    <a:pt x="3" y="240"/>
                  </a:lnTo>
                  <a:lnTo>
                    <a:pt x="12" y="250"/>
                  </a:lnTo>
                  <a:lnTo>
                    <a:pt x="15" y="252"/>
                  </a:lnTo>
                  <a:lnTo>
                    <a:pt x="27" y="252"/>
                  </a:lnTo>
                  <a:lnTo>
                    <a:pt x="35" y="250"/>
                  </a:lnTo>
                  <a:lnTo>
                    <a:pt x="36" y="247"/>
                  </a:lnTo>
                  <a:lnTo>
                    <a:pt x="38" y="247"/>
                  </a:lnTo>
                  <a:lnTo>
                    <a:pt x="39" y="249"/>
                  </a:lnTo>
                  <a:lnTo>
                    <a:pt x="36" y="255"/>
                  </a:lnTo>
                  <a:lnTo>
                    <a:pt x="30" y="259"/>
                  </a:lnTo>
                  <a:lnTo>
                    <a:pt x="18" y="262"/>
                  </a:lnTo>
                  <a:lnTo>
                    <a:pt x="15" y="259"/>
                  </a:lnTo>
                  <a:lnTo>
                    <a:pt x="15" y="261"/>
                  </a:lnTo>
                  <a:lnTo>
                    <a:pt x="15" y="267"/>
                  </a:lnTo>
                  <a:lnTo>
                    <a:pt x="39" y="289"/>
                  </a:lnTo>
                  <a:lnTo>
                    <a:pt x="48" y="289"/>
                  </a:lnTo>
                  <a:lnTo>
                    <a:pt x="53" y="288"/>
                  </a:lnTo>
                  <a:lnTo>
                    <a:pt x="57" y="286"/>
                  </a:lnTo>
                  <a:lnTo>
                    <a:pt x="59" y="286"/>
                  </a:lnTo>
                  <a:lnTo>
                    <a:pt x="63" y="283"/>
                  </a:lnTo>
                  <a:lnTo>
                    <a:pt x="66" y="277"/>
                  </a:lnTo>
                  <a:lnTo>
                    <a:pt x="69" y="261"/>
                  </a:lnTo>
                  <a:lnTo>
                    <a:pt x="69" y="262"/>
                  </a:lnTo>
                  <a:lnTo>
                    <a:pt x="71" y="262"/>
                  </a:lnTo>
                  <a:lnTo>
                    <a:pt x="80" y="262"/>
                  </a:lnTo>
                  <a:lnTo>
                    <a:pt x="78" y="265"/>
                  </a:lnTo>
                  <a:lnTo>
                    <a:pt x="75" y="265"/>
                  </a:lnTo>
                  <a:lnTo>
                    <a:pt x="74" y="268"/>
                  </a:lnTo>
                  <a:lnTo>
                    <a:pt x="74" y="273"/>
                  </a:lnTo>
                  <a:lnTo>
                    <a:pt x="75" y="273"/>
                  </a:lnTo>
                  <a:lnTo>
                    <a:pt x="77" y="274"/>
                  </a:lnTo>
                  <a:lnTo>
                    <a:pt x="75" y="279"/>
                  </a:lnTo>
                  <a:lnTo>
                    <a:pt x="75" y="283"/>
                  </a:lnTo>
                  <a:lnTo>
                    <a:pt x="77" y="283"/>
                  </a:lnTo>
                  <a:lnTo>
                    <a:pt x="78" y="296"/>
                  </a:lnTo>
                  <a:lnTo>
                    <a:pt x="77" y="305"/>
                  </a:lnTo>
                  <a:lnTo>
                    <a:pt x="77" y="314"/>
                  </a:lnTo>
                  <a:lnTo>
                    <a:pt x="78" y="314"/>
                  </a:lnTo>
                  <a:lnTo>
                    <a:pt x="78" y="320"/>
                  </a:lnTo>
                  <a:lnTo>
                    <a:pt x="78" y="319"/>
                  </a:lnTo>
                  <a:lnTo>
                    <a:pt x="80" y="317"/>
                  </a:lnTo>
                  <a:lnTo>
                    <a:pt x="81" y="319"/>
                  </a:lnTo>
                  <a:lnTo>
                    <a:pt x="81" y="322"/>
                  </a:lnTo>
                  <a:lnTo>
                    <a:pt x="80" y="322"/>
                  </a:lnTo>
                  <a:lnTo>
                    <a:pt x="80" y="331"/>
                  </a:lnTo>
                  <a:lnTo>
                    <a:pt x="81" y="334"/>
                  </a:lnTo>
                  <a:lnTo>
                    <a:pt x="81" y="335"/>
                  </a:lnTo>
                  <a:lnTo>
                    <a:pt x="81" y="340"/>
                  </a:lnTo>
                  <a:lnTo>
                    <a:pt x="89" y="370"/>
                  </a:lnTo>
                  <a:lnTo>
                    <a:pt x="90" y="371"/>
                  </a:lnTo>
                  <a:lnTo>
                    <a:pt x="90" y="374"/>
                  </a:lnTo>
                  <a:lnTo>
                    <a:pt x="93" y="377"/>
                  </a:lnTo>
                  <a:close/>
                </a:path>
              </a:pathLst>
            </a:custGeom>
            <a:grpFill/>
            <a:ln w="1905">
              <a:noFill/>
              <a:round/>
              <a:headEnd/>
              <a:tailEnd/>
            </a:ln>
          </p:spPr>
          <p:txBody>
            <a:bodyPr/>
            <a:lstStyle/>
            <a:p>
              <a:endParaRPr lang="en-GB">
                <a:solidFill>
                  <a:srgbClr val="000000"/>
                </a:solidFill>
                <a:latin typeface="Arial"/>
              </a:endParaRPr>
            </a:p>
          </p:txBody>
        </p:sp>
        <p:sp>
          <p:nvSpPr>
            <p:cNvPr id="498" name="Freeform 494"/>
            <p:cNvSpPr>
              <a:spLocks/>
            </p:cNvSpPr>
            <p:nvPr/>
          </p:nvSpPr>
          <p:spPr bwMode="auto">
            <a:xfrm>
              <a:off x="4450" y="2328"/>
              <a:ext cx="120" cy="254"/>
            </a:xfrm>
            <a:custGeom>
              <a:avLst/>
              <a:gdLst>
                <a:gd name="T0" fmla="*/ 74 w 120"/>
                <a:gd name="T1" fmla="*/ 235 h 254"/>
                <a:gd name="T2" fmla="*/ 75 w 120"/>
                <a:gd name="T3" fmla="*/ 230 h 254"/>
                <a:gd name="T4" fmla="*/ 75 w 120"/>
                <a:gd name="T5" fmla="*/ 226 h 254"/>
                <a:gd name="T6" fmla="*/ 83 w 120"/>
                <a:gd name="T7" fmla="*/ 221 h 254"/>
                <a:gd name="T8" fmla="*/ 98 w 120"/>
                <a:gd name="T9" fmla="*/ 217 h 254"/>
                <a:gd name="T10" fmla="*/ 112 w 120"/>
                <a:gd name="T11" fmla="*/ 208 h 254"/>
                <a:gd name="T12" fmla="*/ 117 w 120"/>
                <a:gd name="T13" fmla="*/ 202 h 254"/>
                <a:gd name="T14" fmla="*/ 117 w 120"/>
                <a:gd name="T15" fmla="*/ 197 h 254"/>
                <a:gd name="T16" fmla="*/ 118 w 120"/>
                <a:gd name="T17" fmla="*/ 188 h 254"/>
                <a:gd name="T18" fmla="*/ 120 w 120"/>
                <a:gd name="T19" fmla="*/ 184 h 254"/>
                <a:gd name="T20" fmla="*/ 118 w 120"/>
                <a:gd name="T21" fmla="*/ 178 h 254"/>
                <a:gd name="T22" fmla="*/ 102 w 120"/>
                <a:gd name="T23" fmla="*/ 125 h 254"/>
                <a:gd name="T24" fmla="*/ 99 w 120"/>
                <a:gd name="T25" fmla="*/ 122 h 254"/>
                <a:gd name="T26" fmla="*/ 69 w 120"/>
                <a:gd name="T27" fmla="*/ 91 h 254"/>
                <a:gd name="T28" fmla="*/ 65 w 120"/>
                <a:gd name="T29" fmla="*/ 59 h 254"/>
                <a:gd name="T30" fmla="*/ 78 w 120"/>
                <a:gd name="T31" fmla="*/ 42 h 254"/>
                <a:gd name="T32" fmla="*/ 93 w 120"/>
                <a:gd name="T33" fmla="*/ 31 h 254"/>
                <a:gd name="T34" fmla="*/ 95 w 120"/>
                <a:gd name="T35" fmla="*/ 30 h 254"/>
                <a:gd name="T36" fmla="*/ 78 w 120"/>
                <a:gd name="T37" fmla="*/ 24 h 254"/>
                <a:gd name="T38" fmla="*/ 75 w 120"/>
                <a:gd name="T39" fmla="*/ 10 h 254"/>
                <a:gd name="T40" fmla="*/ 51 w 120"/>
                <a:gd name="T41" fmla="*/ 0 h 254"/>
                <a:gd name="T42" fmla="*/ 36 w 120"/>
                <a:gd name="T43" fmla="*/ 9 h 254"/>
                <a:gd name="T44" fmla="*/ 29 w 120"/>
                <a:gd name="T45" fmla="*/ 12 h 254"/>
                <a:gd name="T46" fmla="*/ 21 w 120"/>
                <a:gd name="T47" fmla="*/ 9 h 254"/>
                <a:gd name="T48" fmla="*/ 14 w 120"/>
                <a:gd name="T49" fmla="*/ 12 h 254"/>
                <a:gd name="T50" fmla="*/ 5 w 120"/>
                <a:gd name="T51" fmla="*/ 9 h 254"/>
                <a:gd name="T52" fmla="*/ 0 w 120"/>
                <a:gd name="T53" fmla="*/ 13 h 254"/>
                <a:gd name="T54" fmla="*/ 12 w 120"/>
                <a:gd name="T55" fmla="*/ 36 h 254"/>
                <a:gd name="T56" fmla="*/ 29 w 120"/>
                <a:gd name="T57" fmla="*/ 40 h 254"/>
                <a:gd name="T58" fmla="*/ 39 w 120"/>
                <a:gd name="T59" fmla="*/ 49 h 254"/>
                <a:gd name="T60" fmla="*/ 44 w 120"/>
                <a:gd name="T61" fmla="*/ 55 h 254"/>
                <a:gd name="T62" fmla="*/ 35 w 120"/>
                <a:gd name="T63" fmla="*/ 62 h 254"/>
                <a:gd name="T64" fmla="*/ 30 w 120"/>
                <a:gd name="T65" fmla="*/ 67 h 254"/>
                <a:gd name="T66" fmla="*/ 50 w 120"/>
                <a:gd name="T67" fmla="*/ 85 h 254"/>
                <a:gd name="T68" fmla="*/ 63 w 120"/>
                <a:gd name="T69" fmla="*/ 100 h 254"/>
                <a:gd name="T70" fmla="*/ 72 w 120"/>
                <a:gd name="T71" fmla="*/ 112 h 254"/>
                <a:gd name="T72" fmla="*/ 77 w 120"/>
                <a:gd name="T73" fmla="*/ 118 h 254"/>
                <a:gd name="T74" fmla="*/ 89 w 120"/>
                <a:gd name="T75" fmla="*/ 166 h 254"/>
                <a:gd name="T76" fmla="*/ 89 w 120"/>
                <a:gd name="T77" fmla="*/ 191 h 254"/>
                <a:gd name="T78" fmla="*/ 78 w 120"/>
                <a:gd name="T79" fmla="*/ 194 h 254"/>
                <a:gd name="T80" fmla="*/ 63 w 120"/>
                <a:gd name="T81" fmla="*/ 202 h 254"/>
                <a:gd name="T82" fmla="*/ 59 w 120"/>
                <a:gd name="T83" fmla="*/ 212 h 254"/>
                <a:gd name="T84" fmla="*/ 50 w 120"/>
                <a:gd name="T85" fmla="*/ 215 h 254"/>
                <a:gd name="T86" fmla="*/ 47 w 120"/>
                <a:gd name="T87" fmla="*/ 220 h 254"/>
                <a:gd name="T88" fmla="*/ 47 w 120"/>
                <a:gd name="T89" fmla="*/ 227 h 254"/>
                <a:gd name="T90" fmla="*/ 45 w 120"/>
                <a:gd name="T91" fmla="*/ 244 h 254"/>
                <a:gd name="T92" fmla="*/ 47 w 120"/>
                <a:gd name="T93" fmla="*/ 254 h 254"/>
                <a:gd name="T94" fmla="*/ 66 w 120"/>
                <a:gd name="T95" fmla="*/ 241 h 254"/>
                <a:gd name="T96" fmla="*/ 69 w 120"/>
                <a:gd name="T97" fmla="*/ 236 h 25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20"/>
                <a:gd name="T148" fmla="*/ 0 h 254"/>
                <a:gd name="T149" fmla="*/ 120 w 120"/>
                <a:gd name="T150" fmla="*/ 254 h 25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20" h="254">
                  <a:moveTo>
                    <a:pt x="69" y="236"/>
                  </a:moveTo>
                  <a:lnTo>
                    <a:pt x="72" y="238"/>
                  </a:lnTo>
                  <a:lnTo>
                    <a:pt x="74" y="235"/>
                  </a:lnTo>
                  <a:lnTo>
                    <a:pt x="72" y="232"/>
                  </a:lnTo>
                  <a:lnTo>
                    <a:pt x="72" y="230"/>
                  </a:lnTo>
                  <a:lnTo>
                    <a:pt x="75" y="230"/>
                  </a:lnTo>
                  <a:lnTo>
                    <a:pt x="75" y="229"/>
                  </a:lnTo>
                  <a:lnTo>
                    <a:pt x="77" y="229"/>
                  </a:lnTo>
                  <a:lnTo>
                    <a:pt x="75" y="226"/>
                  </a:lnTo>
                  <a:lnTo>
                    <a:pt x="77" y="226"/>
                  </a:lnTo>
                  <a:lnTo>
                    <a:pt x="78" y="223"/>
                  </a:lnTo>
                  <a:lnTo>
                    <a:pt x="83" y="221"/>
                  </a:lnTo>
                  <a:lnTo>
                    <a:pt x="84" y="223"/>
                  </a:lnTo>
                  <a:lnTo>
                    <a:pt x="87" y="223"/>
                  </a:lnTo>
                  <a:lnTo>
                    <a:pt x="98" y="217"/>
                  </a:lnTo>
                  <a:lnTo>
                    <a:pt x="101" y="214"/>
                  </a:lnTo>
                  <a:lnTo>
                    <a:pt x="110" y="209"/>
                  </a:lnTo>
                  <a:lnTo>
                    <a:pt x="112" y="208"/>
                  </a:lnTo>
                  <a:lnTo>
                    <a:pt x="114" y="208"/>
                  </a:lnTo>
                  <a:lnTo>
                    <a:pt x="115" y="203"/>
                  </a:lnTo>
                  <a:lnTo>
                    <a:pt x="117" y="202"/>
                  </a:lnTo>
                  <a:lnTo>
                    <a:pt x="118" y="199"/>
                  </a:lnTo>
                  <a:lnTo>
                    <a:pt x="117" y="199"/>
                  </a:lnTo>
                  <a:lnTo>
                    <a:pt x="117" y="197"/>
                  </a:lnTo>
                  <a:lnTo>
                    <a:pt x="118" y="197"/>
                  </a:lnTo>
                  <a:lnTo>
                    <a:pt x="117" y="188"/>
                  </a:lnTo>
                  <a:lnTo>
                    <a:pt x="118" y="188"/>
                  </a:lnTo>
                  <a:lnTo>
                    <a:pt x="118" y="185"/>
                  </a:lnTo>
                  <a:lnTo>
                    <a:pt x="118" y="184"/>
                  </a:lnTo>
                  <a:lnTo>
                    <a:pt x="120" y="184"/>
                  </a:lnTo>
                  <a:lnTo>
                    <a:pt x="120" y="185"/>
                  </a:lnTo>
                  <a:lnTo>
                    <a:pt x="120" y="179"/>
                  </a:lnTo>
                  <a:lnTo>
                    <a:pt x="118" y="178"/>
                  </a:lnTo>
                  <a:lnTo>
                    <a:pt x="111" y="139"/>
                  </a:lnTo>
                  <a:lnTo>
                    <a:pt x="104" y="128"/>
                  </a:lnTo>
                  <a:lnTo>
                    <a:pt x="102" y="125"/>
                  </a:lnTo>
                  <a:lnTo>
                    <a:pt x="101" y="125"/>
                  </a:lnTo>
                  <a:lnTo>
                    <a:pt x="101" y="124"/>
                  </a:lnTo>
                  <a:lnTo>
                    <a:pt x="99" y="122"/>
                  </a:lnTo>
                  <a:lnTo>
                    <a:pt x="93" y="121"/>
                  </a:lnTo>
                  <a:lnTo>
                    <a:pt x="72" y="98"/>
                  </a:lnTo>
                  <a:lnTo>
                    <a:pt x="69" y="91"/>
                  </a:lnTo>
                  <a:lnTo>
                    <a:pt x="60" y="82"/>
                  </a:lnTo>
                  <a:lnTo>
                    <a:pt x="59" y="79"/>
                  </a:lnTo>
                  <a:lnTo>
                    <a:pt x="65" y="59"/>
                  </a:lnTo>
                  <a:lnTo>
                    <a:pt x="74" y="50"/>
                  </a:lnTo>
                  <a:lnTo>
                    <a:pt x="75" y="46"/>
                  </a:lnTo>
                  <a:lnTo>
                    <a:pt x="78" y="42"/>
                  </a:lnTo>
                  <a:lnTo>
                    <a:pt x="87" y="37"/>
                  </a:lnTo>
                  <a:lnTo>
                    <a:pt x="87" y="34"/>
                  </a:lnTo>
                  <a:lnTo>
                    <a:pt x="93" y="31"/>
                  </a:lnTo>
                  <a:lnTo>
                    <a:pt x="96" y="33"/>
                  </a:lnTo>
                  <a:lnTo>
                    <a:pt x="98" y="31"/>
                  </a:lnTo>
                  <a:lnTo>
                    <a:pt x="95" y="30"/>
                  </a:lnTo>
                  <a:lnTo>
                    <a:pt x="86" y="30"/>
                  </a:lnTo>
                  <a:lnTo>
                    <a:pt x="84" y="27"/>
                  </a:lnTo>
                  <a:lnTo>
                    <a:pt x="78" y="24"/>
                  </a:lnTo>
                  <a:lnTo>
                    <a:pt x="75" y="19"/>
                  </a:lnTo>
                  <a:lnTo>
                    <a:pt x="74" y="15"/>
                  </a:lnTo>
                  <a:lnTo>
                    <a:pt x="75" y="10"/>
                  </a:lnTo>
                  <a:lnTo>
                    <a:pt x="74" y="7"/>
                  </a:lnTo>
                  <a:lnTo>
                    <a:pt x="65" y="6"/>
                  </a:lnTo>
                  <a:lnTo>
                    <a:pt x="51" y="0"/>
                  </a:lnTo>
                  <a:lnTo>
                    <a:pt x="50" y="0"/>
                  </a:lnTo>
                  <a:lnTo>
                    <a:pt x="44" y="6"/>
                  </a:lnTo>
                  <a:lnTo>
                    <a:pt x="36" y="9"/>
                  </a:lnTo>
                  <a:lnTo>
                    <a:pt x="35" y="7"/>
                  </a:lnTo>
                  <a:lnTo>
                    <a:pt x="32" y="10"/>
                  </a:lnTo>
                  <a:lnTo>
                    <a:pt x="29" y="12"/>
                  </a:lnTo>
                  <a:lnTo>
                    <a:pt x="27" y="9"/>
                  </a:lnTo>
                  <a:lnTo>
                    <a:pt x="23" y="10"/>
                  </a:lnTo>
                  <a:lnTo>
                    <a:pt x="21" y="9"/>
                  </a:lnTo>
                  <a:lnTo>
                    <a:pt x="20" y="10"/>
                  </a:lnTo>
                  <a:lnTo>
                    <a:pt x="15" y="12"/>
                  </a:lnTo>
                  <a:lnTo>
                    <a:pt x="14" y="12"/>
                  </a:lnTo>
                  <a:lnTo>
                    <a:pt x="11" y="10"/>
                  </a:lnTo>
                  <a:lnTo>
                    <a:pt x="6" y="9"/>
                  </a:lnTo>
                  <a:lnTo>
                    <a:pt x="5" y="9"/>
                  </a:lnTo>
                  <a:lnTo>
                    <a:pt x="2" y="13"/>
                  </a:lnTo>
                  <a:lnTo>
                    <a:pt x="2" y="15"/>
                  </a:lnTo>
                  <a:lnTo>
                    <a:pt x="0" y="13"/>
                  </a:lnTo>
                  <a:lnTo>
                    <a:pt x="14" y="30"/>
                  </a:lnTo>
                  <a:lnTo>
                    <a:pt x="12" y="34"/>
                  </a:lnTo>
                  <a:lnTo>
                    <a:pt x="12" y="36"/>
                  </a:lnTo>
                  <a:lnTo>
                    <a:pt x="17" y="42"/>
                  </a:lnTo>
                  <a:lnTo>
                    <a:pt x="23" y="42"/>
                  </a:lnTo>
                  <a:lnTo>
                    <a:pt x="29" y="40"/>
                  </a:lnTo>
                  <a:lnTo>
                    <a:pt x="35" y="42"/>
                  </a:lnTo>
                  <a:lnTo>
                    <a:pt x="39" y="47"/>
                  </a:lnTo>
                  <a:lnTo>
                    <a:pt x="39" y="49"/>
                  </a:lnTo>
                  <a:lnTo>
                    <a:pt x="42" y="50"/>
                  </a:lnTo>
                  <a:lnTo>
                    <a:pt x="42" y="53"/>
                  </a:lnTo>
                  <a:lnTo>
                    <a:pt x="44" y="55"/>
                  </a:lnTo>
                  <a:lnTo>
                    <a:pt x="44" y="58"/>
                  </a:lnTo>
                  <a:lnTo>
                    <a:pt x="39" y="62"/>
                  </a:lnTo>
                  <a:lnTo>
                    <a:pt x="35" y="62"/>
                  </a:lnTo>
                  <a:lnTo>
                    <a:pt x="32" y="62"/>
                  </a:lnTo>
                  <a:lnTo>
                    <a:pt x="30" y="64"/>
                  </a:lnTo>
                  <a:lnTo>
                    <a:pt x="30" y="67"/>
                  </a:lnTo>
                  <a:lnTo>
                    <a:pt x="30" y="70"/>
                  </a:lnTo>
                  <a:lnTo>
                    <a:pt x="48" y="80"/>
                  </a:lnTo>
                  <a:lnTo>
                    <a:pt x="50" y="85"/>
                  </a:lnTo>
                  <a:lnTo>
                    <a:pt x="57" y="91"/>
                  </a:lnTo>
                  <a:lnTo>
                    <a:pt x="59" y="94"/>
                  </a:lnTo>
                  <a:lnTo>
                    <a:pt x="63" y="100"/>
                  </a:lnTo>
                  <a:lnTo>
                    <a:pt x="65" y="101"/>
                  </a:lnTo>
                  <a:lnTo>
                    <a:pt x="71" y="104"/>
                  </a:lnTo>
                  <a:lnTo>
                    <a:pt x="72" y="112"/>
                  </a:lnTo>
                  <a:lnTo>
                    <a:pt x="72" y="113"/>
                  </a:lnTo>
                  <a:lnTo>
                    <a:pt x="74" y="118"/>
                  </a:lnTo>
                  <a:lnTo>
                    <a:pt x="77" y="118"/>
                  </a:lnTo>
                  <a:lnTo>
                    <a:pt x="83" y="122"/>
                  </a:lnTo>
                  <a:lnTo>
                    <a:pt x="89" y="137"/>
                  </a:lnTo>
                  <a:lnTo>
                    <a:pt x="89" y="166"/>
                  </a:lnTo>
                  <a:lnTo>
                    <a:pt x="92" y="170"/>
                  </a:lnTo>
                  <a:lnTo>
                    <a:pt x="90" y="188"/>
                  </a:lnTo>
                  <a:lnTo>
                    <a:pt x="89" y="191"/>
                  </a:lnTo>
                  <a:lnTo>
                    <a:pt x="86" y="191"/>
                  </a:lnTo>
                  <a:lnTo>
                    <a:pt x="81" y="194"/>
                  </a:lnTo>
                  <a:lnTo>
                    <a:pt x="78" y="194"/>
                  </a:lnTo>
                  <a:lnTo>
                    <a:pt x="72" y="197"/>
                  </a:lnTo>
                  <a:lnTo>
                    <a:pt x="72" y="200"/>
                  </a:lnTo>
                  <a:lnTo>
                    <a:pt x="63" y="202"/>
                  </a:lnTo>
                  <a:lnTo>
                    <a:pt x="63" y="206"/>
                  </a:lnTo>
                  <a:lnTo>
                    <a:pt x="63" y="211"/>
                  </a:lnTo>
                  <a:lnTo>
                    <a:pt x="59" y="212"/>
                  </a:lnTo>
                  <a:lnTo>
                    <a:pt x="56" y="215"/>
                  </a:lnTo>
                  <a:lnTo>
                    <a:pt x="53" y="217"/>
                  </a:lnTo>
                  <a:lnTo>
                    <a:pt x="50" y="215"/>
                  </a:lnTo>
                  <a:lnTo>
                    <a:pt x="48" y="215"/>
                  </a:lnTo>
                  <a:lnTo>
                    <a:pt x="48" y="218"/>
                  </a:lnTo>
                  <a:lnTo>
                    <a:pt x="47" y="220"/>
                  </a:lnTo>
                  <a:lnTo>
                    <a:pt x="39" y="221"/>
                  </a:lnTo>
                  <a:lnTo>
                    <a:pt x="41" y="226"/>
                  </a:lnTo>
                  <a:lnTo>
                    <a:pt x="47" y="227"/>
                  </a:lnTo>
                  <a:lnTo>
                    <a:pt x="48" y="229"/>
                  </a:lnTo>
                  <a:lnTo>
                    <a:pt x="45" y="235"/>
                  </a:lnTo>
                  <a:lnTo>
                    <a:pt x="45" y="244"/>
                  </a:lnTo>
                  <a:lnTo>
                    <a:pt x="47" y="251"/>
                  </a:lnTo>
                  <a:lnTo>
                    <a:pt x="45" y="253"/>
                  </a:lnTo>
                  <a:lnTo>
                    <a:pt x="47" y="254"/>
                  </a:lnTo>
                  <a:lnTo>
                    <a:pt x="50" y="254"/>
                  </a:lnTo>
                  <a:lnTo>
                    <a:pt x="59" y="244"/>
                  </a:lnTo>
                  <a:lnTo>
                    <a:pt x="66" y="241"/>
                  </a:lnTo>
                  <a:lnTo>
                    <a:pt x="68" y="239"/>
                  </a:lnTo>
                  <a:lnTo>
                    <a:pt x="66" y="238"/>
                  </a:lnTo>
                  <a:lnTo>
                    <a:pt x="69" y="236"/>
                  </a:lnTo>
                  <a:close/>
                </a:path>
              </a:pathLst>
            </a:custGeom>
            <a:grpFill/>
            <a:ln w="1905">
              <a:noFill/>
              <a:round/>
              <a:headEnd/>
              <a:tailEnd/>
            </a:ln>
          </p:spPr>
          <p:txBody>
            <a:bodyPr/>
            <a:lstStyle/>
            <a:p>
              <a:endParaRPr lang="en-GB">
                <a:solidFill>
                  <a:srgbClr val="000000"/>
                </a:solidFill>
                <a:latin typeface="Arial"/>
              </a:endParaRPr>
            </a:p>
          </p:txBody>
        </p:sp>
        <p:sp>
          <p:nvSpPr>
            <p:cNvPr id="499" name="Freeform 495"/>
            <p:cNvSpPr>
              <a:spLocks/>
            </p:cNvSpPr>
            <p:nvPr/>
          </p:nvSpPr>
          <p:spPr bwMode="auto">
            <a:xfrm>
              <a:off x="4851" y="2028"/>
              <a:ext cx="59" cy="87"/>
            </a:xfrm>
            <a:custGeom>
              <a:avLst/>
              <a:gdLst>
                <a:gd name="T0" fmla="*/ 56 w 59"/>
                <a:gd name="T1" fmla="*/ 29 h 87"/>
                <a:gd name="T2" fmla="*/ 59 w 59"/>
                <a:gd name="T3" fmla="*/ 53 h 87"/>
                <a:gd name="T4" fmla="*/ 51 w 59"/>
                <a:gd name="T5" fmla="*/ 71 h 87"/>
                <a:gd name="T6" fmla="*/ 42 w 59"/>
                <a:gd name="T7" fmla="*/ 71 h 87"/>
                <a:gd name="T8" fmla="*/ 36 w 59"/>
                <a:gd name="T9" fmla="*/ 75 h 87"/>
                <a:gd name="T10" fmla="*/ 32 w 59"/>
                <a:gd name="T11" fmla="*/ 74 h 87"/>
                <a:gd name="T12" fmla="*/ 29 w 59"/>
                <a:gd name="T13" fmla="*/ 78 h 87"/>
                <a:gd name="T14" fmla="*/ 26 w 59"/>
                <a:gd name="T15" fmla="*/ 81 h 87"/>
                <a:gd name="T16" fmla="*/ 23 w 59"/>
                <a:gd name="T17" fmla="*/ 78 h 87"/>
                <a:gd name="T18" fmla="*/ 21 w 59"/>
                <a:gd name="T19" fmla="*/ 84 h 87"/>
                <a:gd name="T20" fmla="*/ 18 w 59"/>
                <a:gd name="T21" fmla="*/ 83 h 87"/>
                <a:gd name="T22" fmla="*/ 21 w 59"/>
                <a:gd name="T23" fmla="*/ 80 h 87"/>
                <a:gd name="T24" fmla="*/ 14 w 59"/>
                <a:gd name="T25" fmla="*/ 86 h 87"/>
                <a:gd name="T26" fmla="*/ 12 w 59"/>
                <a:gd name="T27" fmla="*/ 83 h 87"/>
                <a:gd name="T28" fmla="*/ 8 w 59"/>
                <a:gd name="T29" fmla="*/ 84 h 87"/>
                <a:gd name="T30" fmla="*/ 3 w 59"/>
                <a:gd name="T31" fmla="*/ 87 h 87"/>
                <a:gd name="T32" fmla="*/ 8 w 59"/>
                <a:gd name="T33" fmla="*/ 83 h 87"/>
                <a:gd name="T34" fmla="*/ 8 w 59"/>
                <a:gd name="T35" fmla="*/ 78 h 87"/>
                <a:gd name="T36" fmla="*/ 5 w 59"/>
                <a:gd name="T37" fmla="*/ 78 h 87"/>
                <a:gd name="T38" fmla="*/ 6 w 59"/>
                <a:gd name="T39" fmla="*/ 72 h 87"/>
                <a:gd name="T40" fmla="*/ 9 w 59"/>
                <a:gd name="T41" fmla="*/ 63 h 87"/>
                <a:gd name="T42" fmla="*/ 11 w 59"/>
                <a:gd name="T43" fmla="*/ 60 h 87"/>
                <a:gd name="T44" fmla="*/ 11 w 59"/>
                <a:gd name="T45" fmla="*/ 56 h 87"/>
                <a:gd name="T46" fmla="*/ 9 w 59"/>
                <a:gd name="T47" fmla="*/ 51 h 87"/>
                <a:gd name="T48" fmla="*/ 5 w 59"/>
                <a:gd name="T49" fmla="*/ 39 h 87"/>
                <a:gd name="T50" fmla="*/ 5 w 59"/>
                <a:gd name="T51" fmla="*/ 44 h 87"/>
                <a:gd name="T52" fmla="*/ 0 w 59"/>
                <a:gd name="T53" fmla="*/ 41 h 87"/>
                <a:gd name="T54" fmla="*/ 3 w 59"/>
                <a:gd name="T55" fmla="*/ 36 h 87"/>
                <a:gd name="T56" fmla="*/ 12 w 59"/>
                <a:gd name="T57" fmla="*/ 36 h 87"/>
                <a:gd name="T58" fmla="*/ 12 w 59"/>
                <a:gd name="T59" fmla="*/ 33 h 87"/>
                <a:gd name="T60" fmla="*/ 12 w 59"/>
                <a:gd name="T61" fmla="*/ 30 h 87"/>
                <a:gd name="T62" fmla="*/ 11 w 59"/>
                <a:gd name="T63" fmla="*/ 26 h 87"/>
                <a:gd name="T64" fmla="*/ 9 w 59"/>
                <a:gd name="T65" fmla="*/ 23 h 87"/>
                <a:gd name="T66" fmla="*/ 6 w 59"/>
                <a:gd name="T67" fmla="*/ 18 h 87"/>
                <a:gd name="T68" fmla="*/ 8 w 59"/>
                <a:gd name="T69" fmla="*/ 17 h 87"/>
                <a:gd name="T70" fmla="*/ 29 w 59"/>
                <a:gd name="T71" fmla="*/ 8 h 87"/>
                <a:gd name="T72" fmla="*/ 39 w 59"/>
                <a:gd name="T73" fmla="*/ 0 h 8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9"/>
                <a:gd name="T112" fmla="*/ 0 h 87"/>
                <a:gd name="T113" fmla="*/ 59 w 59"/>
                <a:gd name="T114" fmla="*/ 87 h 8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9" h="87">
                  <a:moveTo>
                    <a:pt x="39" y="0"/>
                  </a:moveTo>
                  <a:lnTo>
                    <a:pt x="56" y="29"/>
                  </a:lnTo>
                  <a:lnTo>
                    <a:pt x="57" y="53"/>
                  </a:lnTo>
                  <a:lnTo>
                    <a:pt x="59" y="53"/>
                  </a:lnTo>
                  <a:lnTo>
                    <a:pt x="54" y="66"/>
                  </a:lnTo>
                  <a:lnTo>
                    <a:pt x="51" y="71"/>
                  </a:lnTo>
                  <a:lnTo>
                    <a:pt x="45" y="72"/>
                  </a:lnTo>
                  <a:lnTo>
                    <a:pt x="42" y="71"/>
                  </a:lnTo>
                  <a:lnTo>
                    <a:pt x="38" y="78"/>
                  </a:lnTo>
                  <a:lnTo>
                    <a:pt x="36" y="75"/>
                  </a:lnTo>
                  <a:lnTo>
                    <a:pt x="35" y="75"/>
                  </a:lnTo>
                  <a:lnTo>
                    <a:pt x="32" y="74"/>
                  </a:lnTo>
                  <a:lnTo>
                    <a:pt x="27" y="77"/>
                  </a:lnTo>
                  <a:lnTo>
                    <a:pt x="29" y="78"/>
                  </a:lnTo>
                  <a:lnTo>
                    <a:pt x="27" y="80"/>
                  </a:lnTo>
                  <a:lnTo>
                    <a:pt x="26" y="81"/>
                  </a:lnTo>
                  <a:lnTo>
                    <a:pt x="24" y="78"/>
                  </a:lnTo>
                  <a:lnTo>
                    <a:pt x="23" y="78"/>
                  </a:lnTo>
                  <a:lnTo>
                    <a:pt x="23" y="83"/>
                  </a:lnTo>
                  <a:lnTo>
                    <a:pt x="21" y="84"/>
                  </a:lnTo>
                  <a:lnTo>
                    <a:pt x="20" y="84"/>
                  </a:lnTo>
                  <a:lnTo>
                    <a:pt x="18" y="83"/>
                  </a:lnTo>
                  <a:lnTo>
                    <a:pt x="21" y="81"/>
                  </a:lnTo>
                  <a:lnTo>
                    <a:pt x="21" y="80"/>
                  </a:lnTo>
                  <a:lnTo>
                    <a:pt x="17" y="81"/>
                  </a:lnTo>
                  <a:lnTo>
                    <a:pt x="14" y="86"/>
                  </a:lnTo>
                  <a:lnTo>
                    <a:pt x="12" y="86"/>
                  </a:lnTo>
                  <a:lnTo>
                    <a:pt x="12" y="83"/>
                  </a:lnTo>
                  <a:lnTo>
                    <a:pt x="8" y="87"/>
                  </a:lnTo>
                  <a:lnTo>
                    <a:pt x="8" y="84"/>
                  </a:lnTo>
                  <a:lnTo>
                    <a:pt x="5" y="86"/>
                  </a:lnTo>
                  <a:lnTo>
                    <a:pt x="3" y="87"/>
                  </a:lnTo>
                  <a:lnTo>
                    <a:pt x="5" y="81"/>
                  </a:lnTo>
                  <a:lnTo>
                    <a:pt x="8" y="83"/>
                  </a:lnTo>
                  <a:lnTo>
                    <a:pt x="8" y="80"/>
                  </a:lnTo>
                  <a:lnTo>
                    <a:pt x="8" y="78"/>
                  </a:lnTo>
                  <a:lnTo>
                    <a:pt x="6" y="77"/>
                  </a:lnTo>
                  <a:lnTo>
                    <a:pt x="5" y="78"/>
                  </a:lnTo>
                  <a:lnTo>
                    <a:pt x="5" y="77"/>
                  </a:lnTo>
                  <a:lnTo>
                    <a:pt x="6" y="72"/>
                  </a:lnTo>
                  <a:lnTo>
                    <a:pt x="6" y="69"/>
                  </a:lnTo>
                  <a:lnTo>
                    <a:pt x="9" y="63"/>
                  </a:lnTo>
                  <a:lnTo>
                    <a:pt x="8" y="62"/>
                  </a:lnTo>
                  <a:lnTo>
                    <a:pt x="11" y="60"/>
                  </a:lnTo>
                  <a:lnTo>
                    <a:pt x="12" y="57"/>
                  </a:lnTo>
                  <a:lnTo>
                    <a:pt x="11" y="56"/>
                  </a:lnTo>
                  <a:lnTo>
                    <a:pt x="11" y="54"/>
                  </a:lnTo>
                  <a:lnTo>
                    <a:pt x="9" y="51"/>
                  </a:lnTo>
                  <a:lnTo>
                    <a:pt x="6" y="41"/>
                  </a:lnTo>
                  <a:lnTo>
                    <a:pt x="5" y="39"/>
                  </a:lnTo>
                  <a:lnTo>
                    <a:pt x="6" y="44"/>
                  </a:lnTo>
                  <a:lnTo>
                    <a:pt x="5" y="44"/>
                  </a:lnTo>
                  <a:lnTo>
                    <a:pt x="3" y="41"/>
                  </a:lnTo>
                  <a:lnTo>
                    <a:pt x="0" y="41"/>
                  </a:lnTo>
                  <a:lnTo>
                    <a:pt x="2" y="38"/>
                  </a:lnTo>
                  <a:lnTo>
                    <a:pt x="3" y="36"/>
                  </a:lnTo>
                  <a:lnTo>
                    <a:pt x="11" y="35"/>
                  </a:lnTo>
                  <a:lnTo>
                    <a:pt x="12" y="36"/>
                  </a:lnTo>
                  <a:lnTo>
                    <a:pt x="14" y="36"/>
                  </a:lnTo>
                  <a:lnTo>
                    <a:pt x="12" y="33"/>
                  </a:lnTo>
                  <a:lnTo>
                    <a:pt x="12" y="32"/>
                  </a:lnTo>
                  <a:lnTo>
                    <a:pt x="12" y="30"/>
                  </a:lnTo>
                  <a:lnTo>
                    <a:pt x="12" y="27"/>
                  </a:lnTo>
                  <a:lnTo>
                    <a:pt x="11" y="26"/>
                  </a:lnTo>
                  <a:lnTo>
                    <a:pt x="9" y="24"/>
                  </a:lnTo>
                  <a:lnTo>
                    <a:pt x="9" y="23"/>
                  </a:lnTo>
                  <a:lnTo>
                    <a:pt x="8" y="20"/>
                  </a:lnTo>
                  <a:lnTo>
                    <a:pt x="6" y="18"/>
                  </a:lnTo>
                  <a:lnTo>
                    <a:pt x="6" y="17"/>
                  </a:lnTo>
                  <a:lnTo>
                    <a:pt x="8" y="17"/>
                  </a:lnTo>
                  <a:lnTo>
                    <a:pt x="20" y="8"/>
                  </a:lnTo>
                  <a:lnTo>
                    <a:pt x="29" y="8"/>
                  </a:lnTo>
                  <a:lnTo>
                    <a:pt x="35" y="6"/>
                  </a:lnTo>
                  <a:lnTo>
                    <a:pt x="39" y="0"/>
                  </a:lnTo>
                  <a:close/>
                </a:path>
              </a:pathLst>
            </a:custGeom>
            <a:grpFill/>
            <a:ln w="1905">
              <a:noFill/>
              <a:round/>
              <a:headEnd/>
              <a:tailEnd/>
            </a:ln>
          </p:spPr>
          <p:txBody>
            <a:bodyPr/>
            <a:lstStyle/>
            <a:p>
              <a:endParaRPr lang="en-GB">
                <a:solidFill>
                  <a:srgbClr val="000000"/>
                </a:solidFill>
                <a:latin typeface="Arial"/>
              </a:endParaRPr>
            </a:p>
          </p:txBody>
        </p:sp>
        <p:sp>
          <p:nvSpPr>
            <p:cNvPr id="500" name="Freeform 496"/>
            <p:cNvSpPr>
              <a:spLocks/>
            </p:cNvSpPr>
            <p:nvPr/>
          </p:nvSpPr>
          <p:spPr bwMode="auto">
            <a:xfrm>
              <a:off x="4574" y="2609"/>
              <a:ext cx="162" cy="100"/>
            </a:xfrm>
            <a:custGeom>
              <a:avLst/>
              <a:gdLst>
                <a:gd name="T0" fmla="*/ 75 w 162"/>
                <a:gd name="T1" fmla="*/ 40 h 100"/>
                <a:gd name="T2" fmla="*/ 86 w 162"/>
                <a:gd name="T3" fmla="*/ 49 h 100"/>
                <a:gd name="T4" fmla="*/ 87 w 162"/>
                <a:gd name="T5" fmla="*/ 46 h 100"/>
                <a:gd name="T6" fmla="*/ 89 w 162"/>
                <a:gd name="T7" fmla="*/ 37 h 100"/>
                <a:gd name="T8" fmla="*/ 92 w 162"/>
                <a:gd name="T9" fmla="*/ 36 h 100"/>
                <a:gd name="T10" fmla="*/ 95 w 162"/>
                <a:gd name="T11" fmla="*/ 42 h 100"/>
                <a:gd name="T12" fmla="*/ 98 w 162"/>
                <a:gd name="T13" fmla="*/ 43 h 100"/>
                <a:gd name="T14" fmla="*/ 98 w 162"/>
                <a:gd name="T15" fmla="*/ 37 h 100"/>
                <a:gd name="T16" fmla="*/ 95 w 162"/>
                <a:gd name="T17" fmla="*/ 34 h 100"/>
                <a:gd name="T18" fmla="*/ 99 w 162"/>
                <a:gd name="T19" fmla="*/ 33 h 100"/>
                <a:gd name="T20" fmla="*/ 99 w 162"/>
                <a:gd name="T21" fmla="*/ 28 h 100"/>
                <a:gd name="T22" fmla="*/ 99 w 162"/>
                <a:gd name="T23" fmla="*/ 25 h 100"/>
                <a:gd name="T24" fmla="*/ 104 w 162"/>
                <a:gd name="T25" fmla="*/ 24 h 100"/>
                <a:gd name="T26" fmla="*/ 110 w 162"/>
                <a:gd name="T27" fmla="*/ 15 h 100"/>
                <a:gd name="T28" fmla="*/ 119 w 162"/>
                <a:gd name="T29" fmla="*/ 2 h 100"/>
                <a:gd name="T30" fmla="*/ 122 w 162"/>
                <a:gd name="T31" fmla="*/ 0 h 100"/>
                <a:gd name="T32" fmla="*/ 122 w 162"/>
                <a:gd name="T33" fmla="*/ 5 h 100"/>
                <a:gd name="T34" fmla="*/ 120 w 162"/>
                <a:gd name="T35" fmla="*/ 8 h 100"/>
                <a:gd name="T36" fmla="*/ 125 w 162"/>
                <a:gd name="T37" fmla="*/ 0 h 100"/>
                <a:gd name="T38" fmla="*/ 128 w 162"/>
                <a:gd name="T39" fmla="*/ 2 h 100"/>
                <a:gd name="T40" fmla="*/ 132 w 162"/>
                <a:gd name="T41" fmla="*/ 8 h 100"/>
                <a:gd name="T42" fmla="*/ 137 w 162"/>
                <a:gd name="T43" fmla="*/ 9 h 100"/>
                <a:gd name="T44" fmla="*/ 135 w 162"/>
                <a:gd name="T45" fmla="*/ 13 h 100"/>
                <a:gd name="T46" fmla="*/ 138 w 162"/>
                <a:gd name="T47" fmla="*/ 18 h 100"/>
                <a:gd name="T48" fmla="*/ 143 w 162"/>
                <a:gd name="T49" fmla="*/ 16 h 100"/>
                <a:gd name="T50" fmla="*/ 143 w 162"/>
                <a:gd name="T51" fmla="*/ 19 h 100"/>
                <a:gd name="T52" fmla="*/ 143 w 162"/>
                <a:gd name="T53" fmla="*/ 21 h 100"/>
                <a:gd name="T54" fmla="*/ 146 w 162"/>
                <a:gd name="T55" fmla="*/ 19 h 100"/>
                <a:gd name="T56" fmla="*/ 155 w 162"/>
                <a:gd name="T57" fmla="*/ 24 h 100"/>
                <a:gd name="T58" fmla="*/ 162 w 162"/>
                <a:gd name="T59" fmla="*/ 28 h 100"/>
                <a:gd name="T60" fmla="*/ 162 w 162"/>
                <a:gd name="T61" fmla="*/ 31 h 100"/>
                <a:gd name="T62" fmla="*/ 149 w 162"/>
                <a:gd name="T63" fmla="*/ 33 h 100"/>
                <a:gd name="T64" fmla="*/ 146 w 162"/>
                <a:gd name="T65" fmla="*/ 37 h 100"/>
                <a:gd name="T66" fmla="*/ 149 w 162"/>
                <a:gd name="T67" fmla="*/ 40 h 100"/>
                <a:gd name="T68" fmla="*/ 152 w 162"/>
                <a:gd name="T69" fmla="*/ 42 h 100"/>
                <a:gd name="T70" fmla="*/ 143 w 162"/>
                <a:gd name="T71" fmla="*/ 46 h 100"/>
                <a:gd name="T72" fmla="*/ 137 w 162"/>
                <a:gd name="T73" fmla="*/ 43 h 100"/>
                <a:gd name="T74" fmla="*/ 135 w 162"/>
                <a:gd name="T75" fmla="*/ 46 h 100"/>
                <a:gd name="T76" fmla="*/ 126 w 162"/>
                <a:gd name="T77" fmla="*/ 43 h 100"/>
                <a:gd name="T78" fmla="*/ 104 w 162"/>
                <a:gd name="T79" fmla="*/ 46 h 100"/>
                <a:gd name="T80" fmla="*/ 92 w 162"/>
                <a:gd name="T81" fmla="*/ 70 h 100"/>
                <a:gd name="T82" fmla="*/ 81 w 162"/>
                <a:gd name="T83" fmla="*/ 91 h 100"/>
                <a:gd name="T84" fmla="*/ 65 w 162"/>
                <a:gd name="T85" fmla="*/ 96 h 100"/>
                <a:gd name="T86" fmla="*/ 56 w 162"/>
                <a:gd name="T87" fmla="*/ 91 h 100"/>
                <a:gd name="T88" fmla="*/ 47 w 162"/>
                <a:gd name="T89" fmla="*/ 90 h 100"/>
                <a:gd name="T90" fmla="*/ 38 w 162"/>
                <a:gd name="T91" fmla="*/ 99 h 100"/>
                <a:gd name="T92" fmla="*/ 30 w 162"/>
                <a:gd name="T93" fmla="*/ 100 h 100"/>
                <a:gd name="T94" fmla="*/ 24 w 162"/>
                <a:gd name="T95" fmla="*/ 99 h 100"/>
                <a:gd name="T96" fmla="*/ 17 w 162"/>
                <a:gd name="T97" fmla="*/ 100 h 100"/>
                <a:gd name="T98" fmla="*/ 0 w 162"/>
                <a:gd name="T99" fmla="*/ 84 h 100"/>
                <a:gd name="T100" fmla="*/ 2 w 162"/>
                <a:gd name="T101" fmla="*/ 81 h 100"/>
                <a:gd name="T102" fmla="*/ 3 w 162"/>
                <a:gd name="T103" fmla="*/ 84 h 100"/>
                <a:gd name="T104" fmla="*/ 11 w 162"/>
                <a:gd name="T105" fmla="*/ 87 h 100"/>
                <a:gd name="T106" fmla="*/ 18 w 162"/>
                <a:gd name="T107" fmla="*/ 88 h 100"/>
                <a:gd name="T108" fmla="*/ 29 w 162"/>
                <a:gd name="T109" fmla="*/ 81 h 100"/>
                <a:gd name="T110" fmla="*/ 30 w 162"/>
                <a:gd name="T111" fmla="*/ 76 h 100"/>
                <a:gd name="T112" fmla="*/ 32 w 162"/>
                <a:gd name="T113" fmla="*/ 78 h 100"/>
                <a:gd name="T114" fmla="*/ 33 w 162"/>
                <a:gd name="T115" fmla="*/ 72 h 100"/>
                <a:gd name="T116" fmla="*/ 36 w 162"/>
                <a:gd name="T117" fmla="*/ 67 h 100"/>
                <a:gd name="T118" fmla="*/ 42 w 162"/>
                <a:gd name="T119" fmla="*/ 67 h 100"/>
                <a:gd name="T120" fmla="*/ 56 w 162"/>
                <a:gd name="T121" fmla="*/ 64 h 100"/>
                <a:gd name="T122" fmla="*/ 74 w 162"/>
                <a:gd name="T123" fmla="*/ 40 h 10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2"/>
                <a:gd name="T187" fmla="*/ 0 h 100"/>
                <a:gd name="T188" fmla="*/ 162 w 162"/>
                <a:gd name="T189" fmla="*/ 100 h 10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2" h="100">
                  <a:moveTo>
                    <a:pt x="75" y="39"/>
                  </a:moveTo>
                  <a:lnTo>
                    <a:pt x="75" y="40"/>
                  </a:lnTo>
                  <a:lnTo>
                    <a:pt x="84" y="48"/>
                  </a:lnTo>
                  <a:lnTo>
                    <a:pt x="86" y="49"/>
                  </a:lnTo>
                  <a:lnTo>
                    <a:pt x="86" y="48"/>
                  </a:lnTo>
                  <a:lnTo>
                    <a:pt x="87" y="46"/>
                  </a:lnTo>
                  <a:lnTo>
                    <a:pt x="87" y="39"/>
                  </a:lnTo>
                  <a:lnTo>
                    <a:pt x="89" y="37"/>
                  </a:lnTo>
                  <a:lnTo>
                    <a:pt x="90" y="36"/>
                  </a:lnTo>
                  <a:lnTo>
                    <a:pt x="92" y="36"/>
                  </a:lnTo>
                  <a:lnTo>
                    <a:pt x="93" y="37"/>
                  </a:lnTo>
                  <a:lnTo>
                    <a:pt x="95" y="42"/>
                  </a:lnTo>
                  <a:lnTo>
                    <a:pt x="96" y="43"/>
                  </a:lnTo>
                  <a:lnTo>
                    <a:pt x="98" y="43"/>
                  </a:lnTo>
                  <a:lnTo>
                    <a:pt x="98" y="42"/>
                  </a:lnTo>
                  <a:lnTo>
                    <a:pt x="98" y="37"/>
                  </a:lnTo>
                  <a:lnTo>
                    <a:pt x="96" y="36"/>
                  </a:lnTo>
                  <a:lnTo>
                    <a:pt x="95" y="34"/>
                  </a:lnTo>
                  <a:lnTo>
                    <a:pt x="98" y="33"/>
                  </a:lnTo>
                  <a:lnTo>
                    <a:pt x="99" y="33"/>
                  </a:lnTo>
                  <a:lnTo>
                    <a:pt x="101" y="30"/>
                  </a:lnTo>
                  <a:lnTo>
                    <a:pt x="99" y="28"/>
                  </a:lnTo>
                  <a:lnTo>
                    <a:pt x="98" y="27"/>
                  </a:lnTo>
                  <a:lnTo>
                    <a:pt x="99" y="25"/>
                  </a:lnTo>
                  <a:lnTo>
                    <a:pt x="101" y="24"/>
                  </a:lnTo>
                  <a:lnTo>
                    <a:pt x="104" y="24"/>
                  </a:lnTo>
                  <a:lnTo>
                    <a:pt x="110" y="16"/>
                  </a:lnTo>
                  <a:lnTo>
                    <a:pt x="110" y="15"/>
                  </a:lnTo>
                  <a:lnTo>
                    <a:pt x="119" y="5"/>
                  </a:lnTo>
                  <a:lnTo>
                    <a:pt x="119" y="2"/>
                  </a:lnTo>
                  <a:lnTo>
                    <a:pt x="120" y="0"/>
                  </a:lnTo>
                  <a:lnTo>
                    <a:pt x="122" y="0"/>
                  </a:lnTo>
                  <a:lnTo>
                    <a:pt x="122" y="2"/>
                  </a:lnTo>
                  <a:lnTo>
                    <a:pt x="122" y="5"/>
                  </a:lnTo>
                  <a:lnTo>
                    <a:pt x="120" y="6"/>
                  </a:lnTo>
                  <a:lnTo>
                    <a:pt x="120" y="8"/>
                  </a:lnTo>
                  <a:lnTo>
                    <a:pt x="125" y="3"/>
                  </a:lnTo>
                  <a:lnTo>
                    <a:pt x="125" y="0"/>
                  </a:lnTo>
                  <a:lnTo>
                    <a:pt x="128" y="0"/>
                  </a:lnTo>
                  <a:lnTo>
                    <a:pt x="128" y="2"/>
                  </a:lnTo>
                  <a:lnTo>
                    <a:pt x="129" y="6"/>
                  </a:lnTo>
                  <a:lnTo>
                    <a:pt x="132" y="8"/>
                  </a:lnTo>
                  <a:lnTo>
                    <a:pt x="134" y="6"/>
                  </a:lnTo>
                  <a:lnTo>
                    <a:pt x="137" y="9"/>
                  </a:lnTo>
                  <a:lnTo>
                    <a:pt x="137" y="12"/>
                  </a:lnTo>
                  <a:lnTo>
                    <a:pt x="135" y="13"/>
                  </a:lnTo>
                  <a:lnTo>
                    <a:pt x="137" y="18"/>
                  </a:lnTo>
                  <a:lnTo>
                    <a:pt x="138" y="18"/>
                  </a:lnTo>
                  <a:lnTo>
                    <a:pt x="141" y="16"/>
                  </a:lnTo>
                  <a:lnTo>
                    <a:pt x="143" y="16"/>
                  </a:lnTo>
                  <a:lnTo>
                    <a:pt x="143" y="18"/>
                  </a:lnTo>
                  <a:lnTo>
                    <a:pt x="143" y="19"/>
                  </a:lnTo>
                  <a:lnTo>
                    <a:pt x="141" y="21"/>
                  </a:lnTo>
                  <a:lnTo>
                    <a:pt x="143" y="21"/>
                  </a:lnTo>
                  <a:lnTo>
                    <a:pt x="144" y="21"/>
                  </a:lnTo>
                  <a:lnTo>
                    <a:pt x="146" y="19"/>
                  </a:lnTo>
                  <a:lnTo>
                    <a:pt x="147" y="19"/>
                  </a:lnTo>
                  <a:lnTo>
                    <a:pt x="155" y="24"/>
                  </a:lnTo>
                  <a:lnTo>
                    <a:pt x="161" y="27"/>
                  </a:lnTo>
                  <a:lnTo>
                    <a:pt x="162" y="28"/>
                  </a:lnTo>
                  <a:lnTo>
                    <a:pt x="162" y="30"/>
                  </a:lnTo>
                  <a:lnTo>
                    <a:pt x="162" y="31"/>
                  </a:lnTo>
                  <a:lnTo>
                    <a:pt x="150" y="34"/>
                  </a:lnTo>
                  <a:lnTo>
                    <a:pt x="149" y="33"/>
                  </a:lnTo>
                  <a:lnTo>
                    <a:pt x="146" y="34"/>
                  </a:lnTo>
                  <a:lnTo>
                    <a:pt x="146" y="37"/>
                  </a:lnTo>
                  <a:lnTo>
                    <a:pt x="146" y="39"/>
                  </a:lnTo>
                  <a:lnTo>
                    <a:pt x="149" y="40"/>
                  </a:lnTo>
                  <a:lnTo>
                    <a:pt x="150" y="40"/>
                  </a:lnTo>
                  <a:lnTo>
                    <a:pt x="152" y="42"/>
                  </a:lnTo>
                  <a:lnTo>
                    <a:pt x="152" y="43"/>
                  </a:lnTo>
                  <a:lnTo>
                    <a:pt x="143" y="46"/>
                  </a:lnTo>
                  <a:lnTo>
                    <a:pt x="138" y="45"/>
                  </a:lnTo>
                  <a:lnTo>
                    <a:pt x="137" y="43"/>
                  </a:lnTo>
                  <a:lnTo>
                    <a:pt x="137" y="45"/>
                  </a:lnTo>
                  <a:lnTo>
                    <a:pt x="135" y="46"/>
                  </a:lnTo>
                  <a:lnTo>
                    <a:pt x="129" y="45"/>
                  </a:lnTo>
                  <a:lnTo>
                    <a:pt x="126" y="43"/>
                  </a:lnTo>
                  <a:lnTo>
                    <a:pt x="105" y="43"/>
                  </a:lnTo>
                  <a:lnTo>
                    <a:pt x="104" y="46"/>
                  </a:lnTo>
                  <a:lnTo>
                    <a:pt x="99" y="61"/>
                  </a:lnTo>
                  <a:lnTo>
                    <a:pt x="92" y="70"/>
                  </a:lnTo>
                  <a:lnTo>
                    <a:pt x="84" y="90"/>
                  </a:lnTo>
                  <a:lnTo>
                    <a:pt x="81" y="91"/>
                  </a:lnTo>
                  <a:lnTo>
                    <a:pt x="68" y="96"/>
                  </a:lnTo>
                  <a:lnTo>
                    <a:pt x="65" y="96"/>
                  </a:lnTo>
                  <a:lnTo>
                    <a:pt x="57" y="94"/>
                  </a:lnTo>
                  <a:lnTo>
                    <a:pt x="56" y="91"/>
                  </a:lnTo>
                  <a:lnTo>
                    <a:pt x="54" y="91"/>
                  </a:lnTo>
                  <a:lnTo>
                    <a:pt x="47" y="90"/>
                  </a:lnTo>
                  <a:lnTo>
                    <a:pt x="45" y="91"/>
                  </a:lnTo>
                  <a:lnTo>
                    <a:pt x="38" y="99"/>
                  </a:lnTo>
                  <a:lnTo>
                    <a:pt x="36" y="100"/>
                  </a:lnTo>
                  <a:lnTo>
                    <a:pt x="30" y="100"/>
                  </a:lnTo>
                  <a:lnTo>
                    <a:pt x="27" y="100"/>
                  </a:lnTo>
                  <a:lnTo>
                    <a:pt x="24" y="99"/>
                  </a:lnTo>
                  <a:lnTo>
                    <a:pt x="21" y="99"/>
                  </a:lnTo>
                  <a:lnTo>
                    <a:pt x="17" y="100"/>
                  </a:lnTo>
                  <a:lnTo>
                    <a:pt x="12" y="99"/>
                  </a:lnTo>
                  <a:lnTo>
                    <a:pt x="0" y="84"/>
                  </a:lnTo>
                  <a:lnTo>
                    <a:pt x="0" y="82"/>
                  </a:lnTo>
                  <a:lnTo>
                    <a:pt x="2" y="81"/>
                  </a:lnTo>
                  <a:lnTo>
                    <a:pt x="3" y="81"/>
                  </a:lnTo>
                  <a:lnTo>
                    <a:pt x="3" y="84"/>
                  </a:lnTo>
                  <a:lnTo>
                    <a:pt x="5" y="85"/>
                  </a:lnTo>
                  <a:lnTo>
                    <a:pt x="11" y="87"/>
                  </a:lnTo>
                  <a:lnTo>
                    <a:pt x="15" y="87"/>
                  </a:lnTo>
                  <a:lnTo>
                    <a:pt x="18" y="88"/>
                  </a:lnTo>
                  <a:lnTo>
                    <a:pt x="26" y="90"/>
                  </a:lnTo>
                  <a:lnTo>
                    <a:pt x="29" y="81"/>
                  </a:lnTo>
                  <a:lnTo>
                    <a:pt x="29" y="78"/>
                  </a:lnTo>
                  <a:lnTo>
                    <a:pt x="30" y="76"/>
                  </a:lnTo>
                  <a:lnTo>
                    <a:pt x="32" y="76"/>
                  </a:lnTo>
                  <a:lnTo>
                    <a:pt x="32" y="78"/>
                  </a:lnTo>
                  <a:lnTo>
                    <a:pt x="32" y="73"/>
                  </a:lnTo>
                  <a:lnTo>
                    <a:pt x="33" y="72"/>
                  </a:lnTo>
                  <a:lnTo>
                    <a:pt x="35" y="69"/>
                  </a:lnTo>
                  <a:lnTo>
                    <a:pt x="36" y="67"/>
                  </a:lnTo>
                  <a:lnTo>
                    <a:pt x="41" y="67"/>
                  </a:lnTo>
                  <a:lnTo>
                    <a:pt x="42" y="67"/>
                  </a:lnTo>
                  <a:lnTo>
                    <a:pt x="54" y="66"/>
                  </a:lnTo>
                  <a:lnTo>
                    <a:pt x="56" y="64"/>
                  </a:lnTo>
                  <a:lnTo>
                    <a:pt x="74" y="43"/>
                  </a:lnTo>
                  <a:lnTo>
                    <a:pt x="74" y="40"/>
                  </a:lnTo>
                  <a:lnTo>
                    <a:pt x="75" y="39"/>
                  </a:lnTo>
                  <a:close/>
                </a:path>
              </a:pathLst>
            </a:custGeom>
            <a:grpFill/>
            <a:ln w="1905">
              <a:noFill/>
              <a:round/>
              <a:headEnd/>
              <a:tailEnd/>
            </a:ln>
          </p:spPr>
          <p:txBody>
            <a:bodyPr/>
            <a:lstStyle/>
            <a:p>
              <a:endParaRPr lang="en-GB">
                <a:solidFill>
                  <a:srgbClr val="000000"/>
                </a:solidFill>
                <a:latin typeface="Arial"/>
              </a:endParaRPr>
            </a:p>
          </p:txBody>
        </p:sp>
        <p:sp>
          <p:nvSpPr>
            <p:cNvPr id="501" name="Freeform 497"/>
            <p:cNvSpPr>
              <a:spLocks/>
            </p:cNvSpPr>
            <p:nvPr/>
          </p:nvSpPr>
          <p:spPr bwMode="auto">
            <a:xfrm>
              <a:off x="2456" y="2492"/>
              <a:ext cx="51" cy="14"/>
            </a:xfrm>
            <a:custGeom>
              <a:avLst/>
              <a:gdLst>
                <a:gd name="T0" fmla="*/ 0 w 51"/>
                <a:gd name="T1" fmla="*/ 14 h 14"/>
                <a:gd name="T2" fmla="*/ 2 w 51"/>
                <a:gd name="T3" fmla="*/ 11 h 14"/>
                <a:gd name="T4" fmla="*/ 17 w 51"/>
                <a:gd name="T5" fmla="*/ 11 h 14"/>
                <a:gd name="T6" fmla="*/ 17 w 51"/>
                <a:gd name="T7" fmla="*/ 9 h 14"/>
                <a:gd name="T8" fmla="*/ 18 w 51"/>
                <a:gd name="T9" fmla="*/ 8 h 14"/>
                <a:gd name="T10" fmla="*/ 20 w 51"/>
                <a:gd name="T11" fmla="*/ 8 h 14"/>
                <a:gd name="T12" fmla="*/ 24 w 51"/>
                <a:gd name="T13" fmla="*/ 8 h 14"/>
                <a:gd name="T14" fmla="*/ 27 w 51"/>
                <a:gd name="T15" fmla="*/ 6 h 14"/>
                <a:gd name="T16" fmla="*/ 27 w 51"/>
                <a:gd name="T17" fmla="*/ 5 h 14"/>
                <a:gd name="T18" fmla="*/ 29 w 51"/>
                <a:gd name="T19" fmla="*/ 5 h 14"/>
                <a:gd name="T20" fmla="*/ 30 w 51"/>
                <a:gd name="T21" fmla="*/ 5 h 14"/>
                <a:gd name="T22" fmla="*/ 32 w 51"/>
                <a:gd name="T23" fmla="*/ 6 h 14"/>
                <a:gd name="T24" fmla="*/ 33 w 51"/>
                <a:gd name="T25" fmla="*/ 6 h 14"/>
                <a:gd name="T26" fmla="*/ 36 w 51"/>
                <a:gd name="T27" fmla="*/ 8 h 14"/>
                <a:gd name="T28" fmla="*/ 39 w 51"/>
                <a:gd name="T29" fmla="*/ 8 h 14"/>
                <a:gd name="T30" fmla="*/ 41 w 51"/>
                <a:gd name="T31" fmla="*/ 9 h 14"/>
                <a:gd name="T32" fmla="*/ 44 w 51"/>
                <a:gd name="T33" fmla="*/ 9 h 14"/>
                <a:gd name="T34" fmla="*/ 44 w 51"/>
                <a:gd name="T35" fmla="*/ 11 h 14"/>
                <a:gd name="T36" fmla="*/ 47 w 51"/>
                <a:gd name="T37" fmla="*/ 9 h 14"/>
                <a:gd name="T38" fmla="*/ 50 w 51"/>
                <a:gd name="T39" fmla="*/ 8 h 14"/>
                <a:gd name="T40" fmla="*/ 51 w 51"/>
                <a:gd name="T41" fmla="*/ 8 h 14"/>
                <a:gd name="T42" fmla="*/ 51 w 51"/>
                <a:gd name="T43" fmla="*/ 6 h 14"/>
                <a:gd name="T44" fmla="*/ 51 w 51"/>
                <a:gd name="T45" fmla="*/ 5 h 14"/>
                <a:gd name="T46" fmla="*/ 50 w 51"/>
                <a:gd name="T47" fmla="*/ 5 h 14"/>
                <a:gd name="T48" fmla="*/ 48 w 51"/>
                <a:gd name="T49" fmla="*/ 5 h 14"/>
                <a:gd name="T50" fmla="*/ 47 w 51"/>
                <a:gd name="T51" fmla="*/ 5 h 14"/>
                <a:gd name="T52" fmla="*/ 42 w 51"/>
                <a:gd name="T53" fmla="*/ 6 h 14"/>
                <a:gd name="T54" fmla="*/ 41 w 51"/>
                <a:gd name="T55" fmla="*/ 6 h 14"/>
                <a:gd name="T56" fmla="*/ 39 w 51"/>
                <a:gd name="T57" fmla="*/ 5 h 14"/>
                <a:gd name="T58" fmla="*/ 38 w 51"/>
                <a:gd name="T59" fmla="*/ 3 h 14"/>
                <a:gd name="T60" fmla="*/ 35 w 51"/>
                <a:gd name="T61" fmla="*/ 3 h 14"/>
                <a:gd name="T62" fmla="*/ 32 w 51"/>
                <a:gd name="T63" fmla="*/ 0 h 14"/>
                <a:gd name="T64" fmla="*/ 30 w 51"/>
                <a:gd name="T65" fmla="*/ 0 h 14"/>
                <a:gd name="T66" fmla="*/ 29 w 51"/>
                <a:gd name="T67" fmla="*/ 0 h 14"/>
                <a:gd name="T68" fmla="*/ 26 w 51"/>
                <a:gd name="T69" fmla="*/ 0 h 14"/>
                <a:gd name="T70" fmla="*/ 24 w 51"/>
                <a:gd name="T71" fmla="*/ 0 h 14"/>
                <a:gd name="T72" fmla="*/ 23 w 51"/>
                <a:gd name="T73" fmla="*/ 2 h 14"/>
                <a:gd name="T74" fmla="*/ 21 w 51"/>
                <a:gd name="T75" fmla="*/ 3 h 14"/>
                <a:gd name="T76" fmla="*/ 3 w 51"/>
                <a:gd name="T77" fmla="*/ 3 h 14"/>
                <a:gd name="T78" fmla="*/ 3 w 51"/>
                <a:gd name="T79" fmla="*/ 5 h 14"/>
                <a:gd name="T80" fmla="*/ 3 w 51"/>
                <a:gd name="T81" fmla="*/ 6 h 14"/>
                <a:gd name="T82" fmla="*/ 2 w 51"/>
                <a:gd name="T83" fmla="*/ 6 h 14"/>
                <a:gd name="T84" fmla="*/ 0 w 51"/>
                <a:gd name="T85" fmla="*/ 8 h 14"/>
                <a:gd name="T86" fmla="*/ 0 w 51"/>
                <a:gd name="T87" fmla="*/ 14 h 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1"/>
                <a:gd name="T133" fmla="*/ 0 h 14"/>
                <a:gd name="T134" fmla="*/ 51 w 51"/>
                <a:gd name="T135" fmla="*/ 14 h 1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1" h="14">
                  <a:moveTo>
                    <a:pt x="0" y="14"/>
                  </a:moveTo>
                  <a:lnTo>
                    <a:pt x="2" y="11"/>
                  </a:lnTo>
                  <a:lnTo>
                    <a:pt x="17" y="11"/>
                  </a:lnTo>
                  <a:lnTo>
                    <a:pt x="17" y="9"/>
                  </a:lnTo>
                  <a:lnTo>
                    <a:pt x="18" y="8"/>
                  </a:lnTo>
                  <a:lnTo>
                    <a:pt x="20" y="8"/>
                  </a:lnTo>
                  <a:lnTo>
                    <a:pt x="24" y="8"/>
                  </a:lnTo>
                  <a:lnTo>
                    <a:pt x="27" y="6"/>
                  </a:lnTo>
                  <a:lnTo>
                    <a:pt x="27" y="5"/>
                  </a:lnTo>
                  <a:lnTo>
                    <a:pt x="29" y="5"/>
                  </a:lnTo>
                  <a:lnTo>
                    <a:pt x="30" y="5"/>
                  </a:lnTo>
                  <a:lnTo>
                    <a:pt x="32" y="6"/>
                  </a:lnTo>
                  <a:lnTo>
                    <a:pt x="33" y="6"/>
                  </a:lnTo>
                  <a:lnTo>
                    <a:pt x="36" y="8"/>
                  </a:lnTo>
                  <a:lnTo>
                    <a:pt x="39" y="8"/>
                  </a:lnTo>
                  <a:lnTo>
                    <a:pt x="41" y="9"/>
                  </a:lnTo>
                  <a:lnTo>
                    <a:pt x="44" y="9"/>
                  </a:lnTo>
                  <a:lnTo>
                    <a:pt x="44" y="11"/>
                  </a:lnTo>
                  <a:lnTo>
                    <a:pt x="47" y="9"/>
                  </a:lnTo>
                  <a:lnTo>
                    <a:pt x="50" y="8"/>
                  </a:lnTo>
                  <a:lnTo>
                    <a:pt x="51" y="8"/>
                  </a:lnTo>
                  <a:lnTo>
                    <a:pt x="51" y="6"/>
                  </a:lnTo>
                  <a:lnTo>
                    <a:pt x="51" y="5"/>
                  </a:lnTo>
                  <a:lnTo>
                    <a:pt x="50" y="5"/>
                  </a:lnTo>
                  <a:lnTo>
                    <a:pt x="48" y="5"/>
                  </a:lnTo>
                  <a:lnTo>
                    <a:pt x="47" y="5"/>
                  </a:lnTo>
                  <a:lnTo>
                    <a:pt x="42" y="6"/>
                  </a:lnTo>
                  <a:lnTo>
                    <a:pt x="41" y="6"/>
                  </a:lnTo>
                  <a:lnTo>
                    <a:pt x="39" y="5"/>
                  </a:lnTo>
                  <a:lnTo>
                    <a:pt x="38" y="3"/>
                  </a:lnTo>
                  <a:lnTo>
                    <a:pt x="35" y="3"/>
                  </a:lnTo>
                  <a:lnTo>
                    <a:pt x="32" y="0"/>
                  </a:lnTo>
                  <a:lnTo>
                    <a:pt x="30" y="0"/>
                  </a:lnTo>
                  <a:lnTo>
                    <a:pt x="29" y="0"/>
                  </a:lnTo>
                  <a:lnTo>
                    <a:pt x="26" y="0"/>
                  </a:lnTo>
                  <a:lnTo>
                    <a:pt x="24" y="0"/>
                  </a:lnTo>
                  <a:lnTo>
                    <a:pt x="23" y="2"/>
                  </a:lnTo>
                  <a:lnTo>
                    <a:pt x="21" y="3"/>
                  </a:lnTo>
                  <a:lnTo>
                    <a:pt x="3" y="3"/>
                  </a:lnTo>
                  <a:lnTo>
                    <a:pt x="3" y="5"/>
                  </a:lnTo>
                  <a:lnTo>
                    <a:pt x="3" y="6"/>
                  </a:lnTo>
                  <a:lnTo>
                    <a:pt x="2" y="6"/>
                  </a:lnTo>
                  <a:lnTo>
                    <a:pt x="0" y="8"/>
                  </a:lnTo>
                  <a:lnTo>
                    <a:pt x="0" y="14"/>
                  </a:lnTo>
                  <a:close/>
                </a:path>
              </a:pathLst>
            </a:custGeom>
            <a:grpFill/>
            <a:ln w="1905">
              <a:noFill/>
              <a:round/>
              <a:headEnd/>
              <a:tailEnd/>
            </a:ln>
          </p:spPr>
          <p:txBody>
            <a:bodyPr/>
            <a:lstStyle/>
            <a:p>
              <a:endParaRPr lang="en-GB">
                <a:solidFill>
                  <a:srgbClr val="000000"/>
                </a:solidFill>
                <a:latin typeface="Arial"/>
              </a:endParaRPr>
            </a:p>
          </p:txBody>
        </p:sp>
        <p:sp>
          <p:nvSpPr>
            <p:cNvPr id="502" name="Freeform 498"/>
            <p:cNvSpPr>
              <a:spLocks/>
            </p:cNvSpPr>
            <p:nvPr/>
          </p:nvSpPr>
          <p:spPr bwMode="auto">
            <a:xfrm>
              <a:off x="2456" y="2510"/>
              <a:ext cx="54" cy="32"/>
            </a:xfrm>
            <a:custGeom>
              <a:avLst/>
              <a:gdLst>
                <a:gd name="T0" fmla="*/ 53 w 54"/>
                <a:gd name="T1" fmla="*/ 0 h 32"/>
                <a:gd name="T2" fmla="*/ 53 w 54"/>
                <a:gd name="T3" fmla="*/ 3 h 32"/>
                <a:gd name="T4" fmla="*/ 54 w 54"/>
                <a:gd name="T5" fmla="*/ 5 h 32"/>
                <a:gd name="T6" fmla="*/ 54 w 54"/>
                <a:gd name="T7" fmla="*/ 6 h 32"/>
                <a:gd name="T8" fmla="*/ 53 w 54"/>
                <a:gd name="T9" fmla="*/ 8 h 32"/>
                <a:gd name="T10" fmla="*/ 51 w 54"/>
                <a:gd name="T11" fmla="*/ 9 h 32"/>
                <a:gd name="T12" fmla="*/ 50 w 54"/>
                <a:gd name="T13" fmla="*/ 9 h 32"/>
                <a:gd name="T14" fmla="*/ 50 w 54"/>
                <a:gd name="T15" fmla="*/ 11 h 32"/>
                <a:gd name="T16" fmla="*/ 51 w 54"/>
                <a:gd name="T17" fmla="*/ 11 h 32"/>
                <a:gd name="T18" fmla="*/ 51 w 54"/>
                <a:gd name="T19" fmla="*/ 12 h 32"/>
                <a:gd name="T20" fmla="*/ 53 w 54"/>
                <a:gd name="T21" fmla="*/ 18 h 32"/>
                <a:gd name="T22" fmla="*/ 50 w 54"/>
                <a:gd name="T23" fmla="*/ 18 h 32"/>
                <a:gd name="T24" fmla="*/ 50 w 54"/>
                <a:gd name="T25" fmla="*/ 20 h 32"/>
                <a:gd name="T26" fmla="*/ 44 w 54"/>
                <a:gd name="T27" fmla="*/ 20 h 32"/>
                <a:gd name="T28" fmla="*/ 38 w 54"/>
                <a:gd name="T29" fmla="*/ 21 h 32"/>
                <a:gd name="T30" fmla="*/ 36 w 54"/>
                <a:gd name="T31" fmla="*/ 23 h 32"/>
                <a:gd name="T32" fmla="*/ 33 w 54"/>
                <a:gd name="T33" fmla="*/ 29 h 32"/>
                <a:gd name="T34" fmla="*/ 32 w 54"/>
                <a:gd name="T35" fmla="*/ 30 h 32"/>
                <a:gd name="T36" fmla="*/ 29 w 54"/>
                <a:gd name="T37" fmla="*/ 32 h 32"/>
                <a:gd name="T38" fmla="*/ 29 w 54"/>
                <a:gd name="T39" fmla="*/ 30 h 32"/>
                <a:gd name="T40" fmla="*/ 30 w 54"/>
                <a:gd name="T41" fmla="*/ 29 h 32"/>
                <a:gd name="T42" fmla="*/ 27 w 54"/>
                <a:gd name="T43" fmla="*/ 30 h 32"/>
                <a:gd name="T44" fmla="*/ 26 w 54"/>
                <a:gd name="T45" fmla="*/ 29 h 32"/>
                <a:gd name="T46" fmla="*/ 24 w 54"/>
                <a:gd name="T47" fmla="*/ 27 h 32"/>
                <a:gd name="T48" fmla="*/ 23 w 54"/>
                <a:gd name="T49" fmla="*/ 26 h 32"/>
                <a:gd name="T50" fmla="*/ 24 w 54"/>
                <a:gd name="T51" fmla="*/ 23 h 32"/>
                <a:gd name="T52" fmla="*/ 23 w 54"/>
                <a:gd name="T53" fmla="*/ 18 h 32"/>
                <a:gd name="T54" fmla="*/ 24 w 54"/>
                <a:gd name="T55" fmla="*/ 17 h 32"/>
                <a:gd name="T56" fmla="*/ 32 w 54"/>
                <a:gd name="T57" fmla="*/ 17 h 32"/>
                <a:gd name="T58" fmla="*/ 33 w 54"/>
                <a:gd name="T59" fmla="*/ 15 h 32"/>
                <a:gd name="T60" fmla="*/ 23 w 54"/>
                <a:gd name="T61" fmla="*/ 17 h 32"/>
                <a:gd name="T62" fmla="*/ 18 w 54"/>
                <a:gd name="T63" fmla="*/ 18 h 32"/>
                <a:gd name="T64" fmla="*/ 17 w 54"/>
                <a:gd name="T65" fmla="*/ 18 h 32"/>
                <a:gd name="T66" fmla="*/ 15 w 54"/>
                <a:gd name="T67" fmla="*/ 18 h 32"/>
                <a:gd name="T68" fmla="*/ 15 w 54"/>
                <a:gd name="T69" fmla="*/ 15 h 32"/>
                <a:gd name="T70" fmla="*/ 14 w 54"/>
                <a:gd name="T71" fmla="*/ 17 h 32"/>
                <a:gd name="T72" fmla="*/ 9 w 54"/>
                <a:gd name="T73" fmla="*/ 15 h 32"/>
                <a:gd name="T74" fmla="*/ 9 w 54"/>
                <a:gd name="T75" fmla="*/ 14 h 32"/>
                <a:gd name="T76" fmla="*/ 9 w 54"/>
                <a:gd name="T77" fmla="*/ 11 h 32"/>
                <a:gd name="T78" fmla="*/ 2 w 54"/>
                <a:gd name="T79" fmla="*/ 9 h 32"/>
                <a:gd name="T80" fmla="*/ 0 w 54"/>
                <a:gd name="T81" fmla="*/ 8 h 32"/>
                <a:gd name="T82" fmla="*/ 2 w 54"/>
                <a:gd name="T83" fmla="*/ 6 h 32"/>
                <a:gd name="T84" fmla="*/ 3 w 54"/>
                <a:gd name="T85" fmla="*/ 8 h 32"/>
                <a:gd name="T86" fmla="*/ 5 w 54"/>
                <a:gd name="T87" fmla="*/ 8 h 32"/>
                <a:gd name="T88" fmla="*/ 9 w 54"/>
                <a:gd name="T89" fmla="*/ 5 h 32"/>
                <a:gd name="T90" fmla="*/ 18 w 54"/>
                <a:gd name="T91" fmla="*/ 5 h 32"/>
                <a:gd name="T92" fmla="*/ 29 w 54"/>
                <a:gd name="T93" fmla="*/ 2 h 32"/>
                <a:gd name="T94" fmla="*/ 53 w 54"/>
                <a:gd name="T95" fmla="*/ 0 h 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4"/>
                <a:gd name="T145" fmla="*/ 0 h 32"/>
                <a:gd name="T146" fmla="*/ 54 w 54"/>
                <a:gd name="T147" fmla="*/ 32 h 3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4" h="32">
                  <a:moveTo>
                    <a:pt x="53" y="0"/>
                  </a:moveTo>
                  <a:lnTo>
                    <a:pt x="53" y="3"/>
                  </a:lnTo>
                  <a:lnTo>
                    <a:pt x="54" y="5"/>
                  </a:lnTo>
                  <a:lnTo>
                    <a:pt x="54" y="6"/>
                  </a:lnTo>
                  <a:lnTo>
                    <a:pt x="53" y="8"/>
                  </a:lnTo>
                  <a:lnTo>
                    <a:pt x="51" y="9"/>
                  </a:lnTo>
                  <a:lnTo>
                    <a:pt x="50" y="9"/>
                  </a:lnTo>
                  <a:lnTo>
                    <a:pt x="50" y="11"/>
                  </a:lnTo>
                  <a:lnTo>
                    <a:pt x="51" y="11"/>
                  </a:lnTo>
                  <a:lnTo>
                    <a:pt x="51" y="12"/>
                  </a:lnTo>
                  <a:lnTo>
                    <a:pt x="53" y="18"/>
                  </a:lnTo>
                  <a:lnTo>
                    <a:pt x="50" y="18"/>
                  </a:lnTo>
                  <a:lnTo>
                    <a:pt x="50" y="20"/>
                  </a:lnTo>
                  <a:lnTo>
                    <a:pt x="44" y="20"/>
                  </a:lnTo>
                  <a:lnTo>
                    <a:pt x="38" y="21"/>
                  </a:lnTo>
                  <a:lnTo>
                    <a:pt x="36" y="23"/>
                  </a:lnTo>
                  <a:lnTo>
                    <a:pt x="33" y="29"/>
                  </a:lnTo>
                  <a:lnTo>
                    <a:pt x="32" y="30"/>
                  </a:lnTo>
                  <a:lnTo>
                    <a:pt x="29" y="32"/>
                  </a:lnTo>
                  <a:lnTo>
                    <a:pt x="29" y="30"/>
                  </a:lnTo>
                  <a:lnTo>
                    <a:pt x="30" y="29"/>
                  </a:lnTo>
                  <a:lnTo>
                    <a:pt x="27" y="30"/>
                  </a:lnTo>
                  <a:lnTo>
                    <a:pt x="26" y="29"/>
                  </a:lnTo>
                  <a:lnTo>
                    <a:pt x="24" y="27"/>
                  </a:lnTo>
                  <a:lnTo>
                    <a:pt x="23" y="26"/>
                  </a:lnTo>
                  <a:lnTo>
                    <a:pt x="24" y="23"/>
                  </a:lnTo>
                  <a:lnTo>
                    <a:pt x="23" y="18"/>
                  </a:lnTo>
                  <a:lnTo>
                    <a:pt x="24" y="17"/>
                  </a:lnTo>
                  <a:lnTo>
                    <a:pt x="32" y="17"/>
                  </a:lnTo>
                  <a:lnTo>
                    <a:pt x="33" y="15"/>
                  </a:lnTo>
                  <a:lnTo>
                    <a:pt x="23" y="17"/>
                  </a:lnTo>
                  <a:lnTo>
                    <a:pt x="18" y="18"/>
                  </a:lnTo>
                  <a:lnTo>
                    <a:pt x="17" y="18"/>
                  </a:lnTo>
                  <a:lnTo>
                    <a:pt x="15" y="18"/>
                  </a:lnTo>
                  <a:lnTo>
                    <a:pt x="15" y="15"/>
                  </a:lnTo>
                  <a:lnTo>
                    <a:pt x="14" y="17"/>
                  </a:lnTo>
                  <a:lnTo>
                    <a:pt x="9" y="15"/>
                  </a:lnTo>
                  <a:lnTo>
                    <a:pt x="9" y="14"/>
                  </a:lnTo>
                  <a:lnTo>
                    <a:pt x="9" y="11"/>
                  </a:lnTo>
                  <a:lnTo>
                    <a:pt x="2" y="9"/>
                  </a:lnTo>
                  <a:lnTo>
                    <a:pt x="0" y="8"/>
                  </a:lnTo>
                  <a:lnTo>
                    <a:pt x="2" y="6"/>
                  </a:lnTo>
                  <a:lnTo>
                    <a:pt x="3" y="8"/>
                  </a:lnTo>
                  <a:lnTo>
                    <a:pt x="5" y="8"/>
                  </a:lnTo>
                  <a:lnTo>
                    <a:pt x="9" y="5"/>
                  </a:lnTo>
                  <a:lnTo>
                    <a:pt x="18" y="5"/>
                  </a:lnTo>
                  <a:lnTo>
                    <a:pt x="29" y="2"/>
                  </a:lnTo>
                  <a:lnTo>
                    <a:pt x="53" y="0"/>
                  </a:lnTo>
                  <a:close/>
                </a:path>
              </a:pathLst>
            </a:custGeom>
            <a:grpFill/>
            <a:ln w="1905">
              <a:noFill/>
              <a:round/>
              <a:headEnd/>
              <a:tailEnd/>
            </a:ln>
          </p:spPr>
          <p:txBody>
            <a:bodyPr/>
            <a:lstStyle/>
            <a:p>
              <a:endParaRPr lang="en-GB">
                <a:solidFill>
                  <a:srgbClr val="000000"/>
                </a:solidFill>
                <a:latin typeface="Arial"/>
              </a:endParaRPr>
            </a:p>
          </p:txBody>
        </p:sp>
        <p:sp>
          <p:nvSpPr>
            <p:cNvPr id="503" name="Freeform 499"/>
            <p:cNvSpPr>
              <a:spLocks/>
            </p:cNvSpPr>
            <p:nvPr/>
          </p:nvSpPr>
          <p:spPr bwMode="auto">
            <a:xfrm>
              <a:off x="2545" y="2582"/>
              <a:ext cx="70" cy="69"/>
            </a:xfrm>
            <a:custGeom>
              <a:avLst/>
              <a:gdLst>
                <a:gd name="T0" fmla="*/ 3 w 70"/>
                <a:gd name="T1" fmla="*/ 26 h 69"/>
                <a:gd name="T2" fmla="*/ 4 w 70"/>
                <a:gd name="T3" fmla="*/ 23 h 69"/>
                <a:gd name="T4" fmla="*/ 6 w 70"/>
                <a:gd name="T5" fmla="*/ 21 h 69"/>
                <a:gd name="T6" fmla="*/ 12 w 70"/>
                <a:gd name="T7" fmla="*/ 17 h 69"/>
                <a:gd name="T8" fmla="*/ 13 w 70"/>
                <a:gd name="T9" fmla="*/ 15 h 69"/>
                <a:gd name="T10" fmla="*/ 15 w 70"/>
                <a:gd name="T11" fmla="*/ 8 h 69"/>
                <a:gd name="T12" fmla="*/ 18 w 70"/>
                <a:gd name="T13" fmla="*/ 6 h 69"/>
                <a:gd name="T14" fmla="*/ 21 w 70"/>
                <a:gd name="T15" fmla="*/ 5 h 69"/>
                <a:gd name="T16" fmla="*/ 19 w 70"/>
                <a:gd name="T17" fmla="*/ 3 h 69"/>
                <a:gd name="T18" fmla="*/ 22 w 70"/>
                <a:gd name="T19" fmla="*/ 0 h 69"/>
                <a:gd name="T20" fmla="*/ 25 w 70"/>
                <a:gd name="T21" fmla="*/ 2 h 69"/>
                <a:gd name="T22" fmla="*/ 30 w 70"/>
                <a:gd name="T23" fmla="*/ 0 h 69"/>
                <a:gd name="T24" fmla="*/ 31 w 70"/>
                <a:gd name="T25" fmla="*/ 2 h 69"/>
                <a:gd name="T26" fmla="*/ 34 w 70"/>
                <a:gd name="T27" fmla="*/ 6 h 69"/>
                <a:gd name="T28" fmla="*/ 36 w 70"/>
                <a:gd name="T29" fmla="*/ 12 h 69"/>
                <a:gd name="T30" fmla="*/ 36 w 70"/>
                <a:gd name="T31" fmla="*/ 18 h 69"/>
                <a:gd name="T32" fmla="*/ 33 w 70"/>
                <a:gd name="T33" fmla="*/ 20 h 69"/>
                <a:gd name="T34" fmla="*/ 36 w 70"/>
                <a:gd name="T35" fmla="*/ 20 h 69"/>
                <a:gd name="T36" fmla="*/ 40 w 70"/>
                <a:gd name="T37" fmla="*/ 23 h 69"/>
                <a:gd name="T38" fmla="*/ 43 w 70"/>
                <a:gd name="T39" fmla="*/ 21 h 69"/>
                <a:gd name="T40" fmla="*/ 45 w 70"/>
                <a:gd name="T41" fmla="*/ 20 h 69"/>
                <a:gd name="T42" fmla="*/ 46 w 70"/>
                <a:gd name="T43" fmla="*/ 15 h 69"/>
                <a:gd name="T44" fmla="*/ 49 w 70"/>
                <a:gd name="T45" fmla="*/ 15 h 69"/>
                <a:gd name="T46" fmla="*/ 52 w 70"/>
                <a:gd name="T47" fmla="*/ 21 h 69"/>
                <a:gd name="T48" fmla="*/ 54 w 70"/>
                <a:gd name="T49" fmla="*/ 24 h 69"/>
                <a:gd name="T50" fmla="*/ 51 w 70"/>
                <a:gd name="T51" fmla="*/ 32 h 69"/>
                <a:gd name="T52" fmla="*/ 51 w 70"/>
                <a:gd name="T53" fmla="*/ 35 h 69"/>
                <a:gd name="T54" fmla="*/ 52 w 70"/>
                <a:gd name="T55" fmla="*/ 36 h 69"/>
                <a:gd name="T56" fmla="*/ 57 w 70"/>
                <a:gd name="T57" fmla="*/ 37 h 69"/>
                <a:gd name="T58" fmla="*/ 60 w 70"/>
                <a:gd name="T59" fmla="*/ 37 h 69"/>
                <a:gd name="T60" fmla="*/ 61 w 70"/>
                <a:gd name="T61" fmla="*/ 40 h 69"/>
                <a:gd name="T62" fmla="*/ 66 w 70"/>
                <a:gd name="T63" fmla="*/ 43 h 69"/>
                <a:gd name="T64" fmla="*/ 69 w 70"/>
                <a:gd name="T65" fmla="*/ 45 h 69"/>
                <a:gd name="T66" fmla="*/ 69 w 70"/>
                <a:gd name="T67" fmla="*/ 48 h 69"/>
                <a:gd name="T68" fmla="*/ 69 w 70"/>
                <a:gd name="T69" fmla="*/ 52 h 69"/>
                <a:gd name="T70" fmla="*/ 69 w 70"/>
                <a:gd name="T71" fmla="*/ 54 h 69"/>
                <a:gd name="T72" fmla="*/ 67 w 70"/>
                <a:gd name="T73" fmla="*/ 57 h 69"/>
                <a:gd name="T74" fmla="*/ 67 w 70"/>
                <a:gd name="T75" fmla="*/ 60 h 69"/>
                <a:gd name="T76" fmla="*/ 67 w 70"/>
                <a:gd name="T77" fmla="*/ 69 h 69"/>
                <a:gd name="T78" fmla="*/ 58 w 70"/>
                <a:gd name="T79" fmla="*/ 67 h 69"/>
                <a:gd name="T80" fmla="*/ 40 w 70"/>
                <a:gd name="T81" fmla="*/ 58 h 69"/>
                <a:gd name="T82" fmla="*/ 18 w 70"/>
                <a:gd name="T83" fmla="*/ 40 h 69"/>
                <a:gd name="T84" fmla="*/ 9 w 70"/>
                <a:gd name="T85" fmla="*/ 33 h 69"/>
                <a:gd name="T86" fmla="*/ 4 w 70"/>
                <a:gd name="T87" fmla="*/ 32 h 69"/>
                <a:gd name="T88" fmla="*/ 4 w 70"/>
                <a:gd name="T89" fmla="*/ 29 h 69"/>
                <a:gd name="T90" fmla="*/ 1 w 70"/>
                <a:gd name="T91" fmla="*/ 27 h 69"/>
                <a:gd name="T92" fmla="*/ 1 w 70"/>
                <a:gd name="T93" fmla="*/ 27 h 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0"/>
                <a:gd name="T142" fmla="*/ 0 h 69"/>
                <a:gd name="T143" fmla="*/ 70 w 70"/>
                <a:gd name="T144" fmla="*/ 69 h 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0" h="69">
                  <a:moveTo>
                    <a:pt x="1" y="26"/>
                  </a:moveTo>
                  <a:lnTo>
                    <a:pt x="3" y="26"/>
                  </a:lnTo>
                  <a:lnTo>
                    <a:pt x="3" y="24"/>
                  </a:lnTo>
                  <a:lnTo>
                    <a:pt x="4" y="23"/>
                  </a:lnTo>
                  <a:lnTo>
                    <a:pt x="4" y="21"/>
                  </a:lnTo>
                  <a:lnTo>
                    <a:pt x="6" y="21"/>
                  </a:lnTo>
                  <a:lnTo>
                    <a:pt x="9" y="18"/>
                  </a:lnTo>
                  <a:lnTo>
                    <a:pt x="12" y="17"/>
                  </a:lnTo>
                  <a:lnTo>
                    <a:pt x="12" y="15"/>
                  </a:lnTo>
                  <a:lnTo>
                    <a:pt x="13" y="15"/>
                  </a:lnTo>
                  <a:lnTo>
                    <a:pt x="15" y="14"/>
                  </a:lnTo>
                  <a:lnTo>
                    <a:pt x="15" y="8"/>
                  </a:lnTo>
                  <a:lnTo>
                    <a:pt x="16" y="8"/>
                  </a:lnTo>
                  <a:lnTo>
                    <a:pt x="18" y="6"/>
                  </a:lnTo>
                  <a:lnTo>
                    <a:pt x="21" y="6"/>
                  </a:lnTo>
                  <a:lnTo>
                    <a:pt x="21" y="5"/>
                  </a:lnTo>
                  <a:lnTo>
                    <a:pt x="19" y="5"/>
                  </a:lnTo>
                  <a:lnTo>
                    <a:pt x="19" y="3"/>
                  </a:lnTo>
                  <a:lnTo>
                    <a:pt x="21" y="3"/>
                  </a:lnTo>
                  <a:lnTo>
                    <a:pt x="22" y="0"/>
                  </a:lnTo>
                  <a:lnTo>
                    <a:pt x="24" y="0"/>
                  </a:lnTo>
                  <a:lnTo>
                    <a:pt x="25" y="2"/>
                  </a:lnTo>
                  <a:lnTo>
                    <a:pt x="27" y="2"/>
                  </a:lnTo>
                  <a:lnTo>
                    <a:pt x="30" y="0"/>
                  </a:lnTo>
                  <a:lnTo>
                    <a:pt x="30" y="2"/>
                  </a:lnTo>
                  <a:lnTo>
                    <a:pt x="31" y="2"/>
                  </a:lnTo>
                  <a:lnTo>
                    <a:pt x="34" y="3"/>
                  </a:lnTo>
                  <a:lnTo>
                    <a:pt x="34" y="6"/>
                  </a:lnTo>
                  <a:lnTo>
                    <a:pt x="34" y="8"/>
                  </a:lnTo>
                  <a:lnTo>
                    <a:pt x="36" y="12"/>
                  </a:lnTo>
                  <a:lnTo>
                    <a:pt x="36" y="17"/>
                  </a:lnTo>
                  <a:lnTo>
                    <a:pt x="36" y="18"/>
                  </a:lnTo>
                  <a:lnTo>
                    <a:pt x="34" y="20"/>
                  </a:lnTo>
                  <a:lnTo>
                    <a:pt x="33" y="20"/>
                  </a:lnTo>
                  <a:lnTo>
                    <a:pt x="34" y="20"/>
                  </a:lnTo>
                  <a:lnTo>
                    <a:pt x="36" y="20"/>
                  </a:lnTo>
                  <a:lnTo>
                    <a:pt x="37" y="20"/>
                  </a:lnTo>
                  <a:lnTo>
                    <a:pt x="40" y="23"/>
                  </a:lnTo>
                  <a:lnTo>
                    <a:pt x="42" y="23"/>
                  </a:lnTo>
                  <a:lnTo>
                    <a:pt x="43" y="21"/>
                  </a:lnTo>
                  <a:lnTo>
                    <a:pt x="45" y="21"/>
                  </a:lnTo>
                  <a:lnTo>
                    <a:pt x="45" y="20"/>
                  </a:lnTo>
                  <a:lnTo>
                    <a:pt x="46" y="18"/>
                  </a:lnTo>
                  <a:lnTo>
                    <a:pt x="46" y="15"/>
                  </a:lnTo>
                  <a:lnTo>
                    <a:pt x="48" y="15"/>
                  </a:lnTo>
                  <a:lnTo>
                    <a:pt x="49" y="15"/>
                  </a:lnTo>
                  <a:lnTo>
                    <a:pt x="51" y="18"/>
                  </a:lnTo>
                  <a:lnTo>
                    <a:pt x="52" y="21"/>
                  </a:lnTo>
                  <a:lnTo>
                    <a:pt x="54" y="23"/>
                  </a:lnTo>
                  <a:lnTo>
                    <a:pt x="54" y="24"/>
                  </a:lnTo>
                  <a:lnTo>
                    <a:pt x="54" y="30"/>
                  </a:lnTo>
                  <a:lnTo>
                    <a:pt x="51" y="32"/>
                  </a:lnTo>
                  <a:lnTo>
                    <a:pt x="49" y="35"/>
                  </a:lnTo>
                  <a:lnTo>
                    <a:pt x="51" y="35"/>
                  </a:lnTo>
                  <a:lnTo>
                    <a:pt x="52" y="35"/>
                  </a:lnTo>
                  <a:lnTo>
                    <a:pt x="52" y="36"/>
                  </a:lnTo>
                  <a:lnTo>
                    <a:pt x="54" y="36"/>
                  </a:lnTo>
                  <a:lnTo>
                    <a:pt x="57" y="37"/>
                  </a:lnTo>
                  <a:lnTo>
                    <a:pt x="58" y="37"/>
                  </a:lnTo>
                  <a:lnTo>
                    <a:pt x="60" y="37"/>
                  </a:lnTo>
                  <a:lnTo>
                    <a:pt x="61" y="39"/>
                  </a:lnTo>
                  <a:lnTo>
                    <a:pt x="61" y="40"/>
                  </a:lnTo>
                  <a:lnTo>
                    <a:pt x="63" y="43"/>
                  </a:lnTo>
                  <a:lnTo>
                    <a:pt x="66" y="43"/>
                  </a:lnTo>
                  <a:lnTo>
                    <a:pt x="67" y="45"/>
                  </a:lnTo>
                  <a:lnTo>
                    <a:pt x="69" y="45"/>
                  </a:lnTo>
                  <a:lnTo>
                    <a:pt x="69" y="46"/>
                  </a:lnTo>
                  <a:lnTo>
                    <a:pt x="69" y="48"/>
                  </a:lnTo>
                  <a:lnTo>
                    <a:pt x="70" y="49"/>
                  </a:lnTo>
                  <a:lnTo>
                    <a:pt x="69" y="52"/>
                  </a:lnTo>
                  <a:lnTo>
                    <a:pt x="70" y="54"/>
                  </a:lnTo>
                  <a:lnTo>
                    <a:pt x="69" y="54"/>
                  </a:lnTo>
                  <a:lnTo>
                    <a:pt x="67" y="55"/>
                  </a:lnTo>
                  <a:lnTo>
                    <a:pt x="67" y="57"/>
                  </a:lnTo>
                  <a:lnTo>
                    <a:pt x="67" y="58"/>
                  </a:lnTo>
                  <a:lnTo>
                    <a:pt x="67" y="60"/>
                  </a:lnTo>
                  <a:lnTo>
                    <a:pt x="66" y="61"/>
                  </a:lnTo>
                  <a:lnTo>
                    <a:pt x="67" y="69"/>
                  </a:lnTo>
                  <a:lnTo>
                    <a:pt x="60" y="69"/>
                  </a:lnTo>
                  <a:lnTo>
                    <a:pt x="58" y="67"/>
                  </a:lnTo>
                  <a:lnTo>
                    <a:pt x="45" y="61"/>
                  </a:lnTo>
                  <a:lnTo>
                    <a:pt x="40" y="58"/>
                  </a:lnTo>
                  <a:lnTo>
                    <a:pt x="37" y="57"/>
                  </a:lnTo>
                  <a:lnTo>
                    <a:pt x="18" y="40"/>
                  </a:lnTo>
                  <a:lnTo>
                    <a:pt x="10" y="37"/>
                  </a:lnTo>
                  <a:lnTo>
                    <a:pt x="9" y="33"/>
                  </a:lnTo>
                  <a:lnTo>
                    <a:pt x="6" y="32"/>
                  </a:lnTo>
                  <a:lnTo>
                    <a:pt x="4" y="32"/>
                  </a:lnTo>
                  <a:lnTo>
                    <a:pt x="6" y="30"/>
                  </a:lnTo>
                  <a:lnTo>
                    <a:pt x="4" y="29"/>
                  </a:lnTo>
                  <a:lnTo>
                    <a:pt x="1" y="29"/>
                  </a:lnTo>
                  <a:lnTo>
                    <a:pt x="1" y="27"/>
                  </a:lnTo>
                  <a:lnTo>
                    <a:pt x="0" y="27"/>
                  </a:lnTo>
                  <a:lnTo>
                    <a:pt x="1" y="27"/>
                  </a:lnTo>
                  <a:lnTo>
                    <a:pt x="1" y="26"/>
                  </a:lnTo>
                  <a:close/>
                </a:path>
              </a:pathLst>
            </a:custGeom>
            <a:grpFill/>
            <a:ln w="1905">
              <a:noFill/>
              <a:round/>
              <a:headEnd/>
              <a:tailEnd/>
            </a:ln>
          </p:spPr>
          <p:txBody>
            <a:bodyPr/>
            <a:lstStyle/>
            <a:p>
              <a:endParaRPr lang="en-GB">
                <a:solidFill>
                  <a:srgbClr val="000000"/>
                </a:solidFill>
                <a:latin typeface="Arial"/>
              </a:endParaRPr>
            </a:p>
          </p:txBody>
        </p:sp>
        <p:sp>
          <p:nvSpPr>
            <p:cNvPr id="504" name="Freeform 500"/>
            <p:cNvSpPr>
              <a:spLocks/>
            </p:cNvSpPr>
            <p:nvPr/>
          </p:nvSpPr>
          <p:spPr bwMode="auto">
            <a:xfrm>
              <a:off x="2684" y="2539"/>
              <a:ext cx="75" cy="107"/>
            </a:xfrm>
            <a:custGeom>
              <a:avLst/>
              <a:gdLst>
                <a:gd name="T0" fmla="*/ 73 w 75"/>
                <a:gd name="T1" fmla="*/ 85 h 107"/>
                <a:gd name="T2" fmla="*/ 61 w 75"/>
                <a:gd name="T3" fmla="*/ 28 h 107"/>
                <a:gd name="T4" fmla="*/ 60 w 75"/>
                <a:gd name="T5" fmla="*/ 16 h 107"/>
                <a:gd name="T6" fmla="*/ 52 w 75"/>
                <a:gd name="T7" fmla="*/ 7 h 107"/>
                <a:gd name="T8" fmla="*/ 52 w 75"/>
                <a:gd name="T9" fmla="*/ 4 h 107"/>
                <a:gd name="T10" fmla="*/ 54 w 75"/>
                <a:gd name="T11" fmla="*/ 1 h 107"/>
                <a:gd name="T12" fmla="*/ 45 w 75"/>
                <a:gd name="T13" fmla="*/ 0 h 107"/>
                <a:gd name="T14" fmla="*/ 40 w 75"/>
                <a:gd name="T15" fmla="*/ 3 h 107"/>
                <a:gd name="T16" fmla="*/ 4 w 75"/>
                <a:gd name="T17" fmla="*/ 4 h 107"/>
                <a:gd name="T18" fmla="*/ 6 w 75"/>
                <a:gd name="T19" fmla="*/ 9 h 107"/>
                <a:gd name="T20" fmla="*/ 6 w 75"/>
                <a:gd name="T21" fmla="*/ 12 h 107"/>
                <a:gd name="T22" fmla="*/ 7 w 75"/>
                <a:gd name="T23" fmla="*/ 16 h 107"/>
                <a:gd name="T24" fmla="*/ 9 w 75"/>
                <a:gd name="T25" fmla="*/ 24 h 107"/>
                <a:gd name="T26" fmla="*/ 9 w 75"/>
                <a:gd name="T27" fmla="*/ 28 h 107"/>
                <a:gd name="T28" fmla="*/ 10 w 75"/>
                <a:gd name="T29" fmla="*/ 31 h 107"/>
                <a:gd name="T30" fmla="*/ 7 w 75"/>
                <a:gd name="T31" fmla="*/ 33 h 107"/>
                <a:gd name="T32" fmla="*/ 10 w 75"/>
                <a:gd name="T33" fmla="*/ 34 h 107"/>
                <a:gd name="T34" fmla="*/ 12 w 75"/>
                <a:gd name="T35" fmla="*/ 48 h 107"/>
                <a:gd name="T36" fmla="*/ 10 w 75"/>
                <a:gd name="T37" fmla="*/ 51 h 107"/>
                <a:gd name="T38" fmla="*/ 6 w 75"/>
                <a:gd name="T39" fmla="*/ 60 h 107"/>
                <a:gd name="T40" fmla="*/ 4 w 75"/>
                <a:gd name="T41" fmla="*/ 67 h 107"/>
                <a:gd name="T42" fmla="*/ 1 w 75"/>
                <a:gd name="T43" fmla="*/ 70 h 107"/>
                <a:gd name="T44" fmla="*/ 4 w 75"/>
                <a:gd name="T45" fmla="*/ 89 h 107"/>
                <a:gd name="T46" fmla="*/ 7 w 75"/>
                <a:gd name="T47" fmla="*/ 91 h 107"/>
                <a:gd name="T48" fmla="*/ 9 w 75"/>
                <a:gd name="T49" fmla="*/ 100 h 107"/>
                <a:gd name="T50" fmla="*/ 6 w 75"/>
                <a:gd name="T51" fmla="*/ 100 h 107"/>
                <a:gd name="T52" fmla="*/ 3 w 75"/>
                <a:gd name="T53" fmla="*/ 100 h 107"/>
                <a:gd name="T54" fmla="*/ 21 w 75"/>
                <a:gd name="T55" fmla="*/ 107 h 107"/>
                <a:gd name="T56" fmla="*/ 42 w 75"/>
                <a:gd name="T57" fmla="*/ 100 h 107"/>
                <a:gd name="T58" fmla="*/ 66 w 75"/>
                <a:gd name="T59" fmla="*/ 89 h 107"/>
                <a:gd name="T60" fmla="*/ 70 w 75"/>
                <a:gd name="T61" fmla="*/ 91 h 107"/>
                <a:gd name="T62" fmla="*/ 75 w 75"/>
                <a:gd name="T63" fmla="*/ 85 h 10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5"/>
                <a:gd name="T97" fmla="*/ 0 h 107"/>
                <a:gd name="T98" fmla="*/ 75 w 75"/>
                <a:gd name="T99" fmla="*/ 107 h 10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5" h="107">
                  <a:moveTo>
                    <a:pt x="75" y="85"/>
                  </a:moveTo>
                  <a:lnTo>
                    <a:pt x="73" y="85"/>
                  </a:lnTo>
                  <a:lnTo>
                    <a:pt x="66" y="76"/>
                  </a:lnTo>
                  <a:lnTo>
                    <a:pt x="61" y="28"/>
                  </a:lnTo>
                  <a:lnTo>
                    <a:pt x="60" y="27"/>
                  </a:lnTo>
                  <a:lnTo>
                    <a:pt x="60" y="16"/>
                  </a:lnTo>
                  <a:lnTo>
                    <a:pt x="54" y="9"/>
                  </a:lnTo>
                  <a:lnTo>
                    <a:pt x="52" y="7"/>
                  </a:lnTo>
                  <a:lnTo>
                    <a:pt x="52" y="6"/>
                  </a:lnTo>
                  <a:lnTo>
                    <a:pt x="52" y="4"/>
                  </a:lnTo>
                  <a:lnTo>
                    <a:pt x="52" y="3"/>
                  </a:lnTo>
                  <a:lnTo>
                    <a:pt x="54" y="1"/>
                  </a:lnTo>
                  <a:lnTo>
                    <a:pt x="51" y="0"/>
                  </a:lnTo>
                  <a:lnTo>
                    <a:pt x="45" y="0"/>
                  </a:lnTo>
                  <a:lnTo>
                    <a:pt x="42" y="3"/>
                  </a:lnTo>
                  <a:lnTo>
                    <a:pt x="40" y="3"/>
                  </a:lnTo>
                  <a:lnTo>
                    <a:pt x="6" y="1"/>
                  </a:lnTo>
                  <a:lnTo>
                    <a:pt x="4" y="4"/>
                  </a:lnTo>
                  <a:lnTo>
                    <a:pt x="4" y="7"/>
                  </a:lnTo>
                  <a:lnTo>
                    <a:pt x="6" y="9"/>
                  </a:lnTo>
                  <a:lnTo>
                    <a:pt x="7" y="10"/>
                  </a:lnTo>
                  <a:lnTo>
                    <a:pt x="6" y="12"/>
                  </a:lnTo>
                  <a:lnTo>
                    <a:pt x="7" y="13"/>
                  </a:lnTo>
                  <a:lnTo>
                    <a:pt x="7" y="16"/>
                  </a:lnTo>
                  <a:lnTo>
                    <a:pt x="9" y="19"/>
                  </a:lnTo>
                  <a:lnTo>
                    <a:pt x="9" y="24"/>
                  </a:lnTo>
                  <a:lnTo>
                    <a:pt x="9" y="27"/>
                  </a:lnTo>
                  <a:lnTo>
                    <a:pt x="9" y="28"/>
                  </a:lnTo>
                  <a:lnTo>
                    <a:pt x="9" y="30"/>
                  </a:lnTo>
                  <a:lnTo>
                    <a:pt x="10" y="31"/>
                  </a:lnTo>
                  <a:lnTo>
                    <a:pt x="9" y="33"/>
                  </a:lnTo>
                  <a:lnTo>
                    <a:pt x="7" y="33"/>
                  </a:lnTo>
                  <a:lnTo>
                    <a:pt x="9" y="34"/>
                  </a:lnTo>
                  <a:lnTo>
                    <a:pt x="10" y="34"/>
                  </a:lnTo>
                  <a:lnTo>
                    <a:pt x="13" y="48"/>
                  </a:lnTo>
                  <a:lnTo>
                    <a:pt x="12" y="48"/>
                  </a:lnTo>
                  <a:lnTo>
                    <a:pt x="12" y="49"/>
                  </a:lnTo>
                  <a:lnTo>
                    <a:pt x="10" y="51"/>
                  </a:lnTo>
                  <a:lnTo>
                    <a:pt x="9" y="52"/>
                  </a:lnTo>
                  <a:lnTo>
                    <a:pt x="6" y="60"/>
                  </a:lnTo>
                  <a:lnTo>
                    <a:pt x="4" y="64"/>
                  </a:lnTo>
                  <a:lnTo>
                    <a:pt x="4" y="67"/>
                  </a:lnTo>
                  <a:lnTo>
                    <a:pt x="1" y="69"/>
                  </a:lnTo>
                  <a:lnTo>
                    <a:pt x="1" y="70"/>
                  </a:lnTo>
                  <a:lnTo>
                    <a:pt x="0" y="79"/>
                  </a:lnTo>
                  <a:lnTo>
                    <a:pt x="4" y="89"/>
                  </a:lnTo>
                  <a:lnTo>
                    <a:pt x="4" y="91"/>
                  </a:lnTo>
                  <a:lnTo>
                    <a:pt x="7" y="91"/>
                  </a:lnTo>
                  <a:lnTo>
                    <a:pt x="9" y="92"/>
                  </a:lnTo>
                  <a:lnTo>
                    <a:pt x="9" y="100"/>
                  </a:lnTo>
                  <a:lnTo>
                    <a:pt x="7" y="100"/>
                  </a:lnTo>
                  <a:lnTo>
                    <a:pt x="6" y="100"/>
                  </a:lnTo>
                  <a:lnTo>
                    <a:pt x="4" y="100"/>
                  </a:lnTo>
                  <a:lnTo>
                    <a:pt x="3" y="100"/>
                  </a:lnTo>
                  <a:lnTo>
                    <a:pt x="1" y="101"/>
                  </a:lnTo>
                  <a:lnTo>
                    <a:pt x="21" y="107"/>
                  </a:lnTo>
                  <a:lnTo>
                    <a:pt x="30" y="103"/>
                  </a:lnTo>
                  <a:lnTo>
                    <a:pt x="42" y="100"/>
                  </a:lnTo>
                  <a:lnTo>
                    <a:pt x="58" y="91"/>
                  </a:lnTo>
                  <a:lnTo>
                    <a:pt x="66" y="89"/>
                  </a:lnTo>
                  <a:lnTo>
                    <a:pt x="67" y="91"/>
                  </a:lnTo>
                  <a:lnTo>
                    <a:pt x="70" y="91"/>
                  </a:lnTo>
                  <a:lnTo>
                    <a:pt x="73" y="85"/>
                  </a:lnTo>
                  <a:lnTo>
                    <a:pt x="75" y="85"/>
                  </a:lnTo>
                  <a:close/>
                </a:path>
              </a:pathLst>
            </a:custGeom>
            <a:grpFill/>
            <a:ln w="1905">
              <a:noFill/>
              <a:round/>
              <a:headEnd/>
              <a:tailEnd/>
            </a:ln>
          </p:spPr>
          <p:txBody>
            <a:bodyPr/>
            <a:lstStyle/>
            <a:p>
              <a:endParaRPr lang="en-GB">
                <a:solidFill>
                  <a:srgbClr val="000000"/>
                </a:solidFill>
                <a:latin typeface="Arial"/>
              </a:endParaRPr>
            </a:p>
          </p:txBody>
        </p:sp>
        <p:sp>
          <p:nvSpPr>
            <p:cNvPr id="505" name="Freeform 501"/>
            <p:cNvSpPr>
              <a:spLocks/>
            </p:cNvSpPr>
            <p:nvPr/>
          </p:nvSpPr>
          <p:spPr bwMode="auto">
            <a:xfrm>
              <a:off x="2783" y="2492"/>
              <a:ext cx="196" cy="163"/>
            </a:xfrm>
            <a:custGeom>
              <a:avLst/>
              <a:gdLst>
                <a:gd name="T0" fmla="*/ 15 w 196"/>
                <a:gd name="T1" fmla="*/ 24 h 163"/>
                <a:gd name="T2" fmla="*/ 16 w 196"/>
                <a:gd name="T3" fmla="*/ 21 h 163"/>
                <a:gd name="T4" fmla="*/ 21 w 196"/>
                <a:gd name="T5" fmla="*/ 18 h 163"/>
                <a:gd name="T6" fmla="*/ 30 w 196"/>
                <a:gd name="T7" fmla="*/ 3 h 163"/>
                <a:gd name="T8" fmla="*/ 61 w 196"/>
                <a:gd name="T9" fmla="*/ 6 h 163"/>
                <a:gd name="T10" fmla="*/ 72 w 196"/>
                <a:gd name="T11" fmla="*/ 15 h 163"/>
                <a:gd name="T12" fmla="*/ 76 w 196"/>
                <a:gd name="T13" fmla="*/ 12 h 163"/>
                <a:gd name="T14" fmla="*/ 88 w 196"/>
                <a:gd name="T15" fmla="*/ 9 h 163"/>
                <a:gd name="T16" fmla="*/ 110 w 196"/>
                <a:gd name="T17" fmla="*/ 18 h 163"/>
                <a:gd name="T18" fmla="*/ 127 w 196"/>
                <a:gd name="T19" fmla="*/ 9 h 163"/>
                <a:gd name="T20" fmla="*/ 158 w 196"/>
                <a:gd name="T21" fmla="*/ 11 h 163"/>
                <a:gd name="T22" fmla="*/ 163 w 196"/>
                <a:gd name="T23" fmla="*/ 9 h 163"/>
                <a:gd name="T24" fmla="*/ 166 w 196"/>
                <a:gd name="T25" fmla="*/ 6 h 163"/>
                <a:gd name="T26" fmla="*/ 170 w 196"/>
                <a:gd name="T27" fmla="*/ 5 h 163"/>
                <a:gd name="T28" fmla="*/ 173 w 196"/>
                <a:gd name="T29" fmla="*/ 2 h 163"/>
                <a:gd name="T30" fmla="*/ 175 w 196"/>
                <a:gd name="T31" fmla="*/ 0 h 163"/>
                <a:gd name="T32" fmla="*/ 182 w 196"/>
                <a:gd name="T33" fmla="*/ 11 h 163"/>
                <a:gd name="T34" fmla="*/ 190 w 196"/>
                <a:gd name="T35" fmla="*/ 23 h 163"/>
                <a:gd name="T36" fmla="*/ 194 w 196"/>
                <a:gd name="T37" fmla="*/ 24 h 163"/>
                <a:gd name="T38" fmla="*/ 196 w 196"/>
                <a:gd name="T39" fmla="*/ 27 h 163"/>
                <a:gd name="T40" fmla="*/ 190 w 196"/>
                <a:gd name="T41" fmla="*/ 41 h 163"/>
                <a:gd name="T42" fmla="*/ 184 w 196"/>
                <a:gd name="T43" fmla="*/ 44 h 163"/>
                <a:gd name="T44" fmla="*/ 167 w 196"/>
                <a:gd name="T45" fmla="*/ 86 h 163"/>
                <a:gd name="T46" fmla="*/ 160 w 196"/>
                <a:gd name="T47" fmla="*/ 92 h 163"/>
                <a:gd name="T48" fmla="*/ 143 w 196"/>
                <a:gd name="T49" fmla="*/ 126 h 163"/>
                <a:gd name="T50" fmla="*/ 136 w 196"/>
                <a:gd name="T51" fmla="*/ 123 h 163"/>
                <a:gd name="T52" fmla="*/ 134 w 196"/>
                <a:gd name="T53" fmla="*/ 122 h 163"/>
                <a:gd name="T54" fmla="*/ 131 w 196"/>
                <a:gd name="T55" fmla="*/ 117 h 163"/>
                <a:gd name="T56" fmla="*/ 113 w 196"/>
                <a:gd name="T57" fmla="*/ 123 h 163"/>
                <a:gd name="T58" fmla="*/ 104 w 196"/>
                <a:gd name="T59" fmla="*/ 130 h 163"/>
                <a:gd name="T60" fmla="*/ 101 w 196"/>
                <a:gd name="T61" fmla="*/ 144 h 163"/>
                <a:gd name="T62" fmla="*/ 96 w 196"/>
                <a:gd name="T63" fmla="*/ 151 h 163"/>
                <a:gd name="T64" fmla="*/ 94 w 196"/>
                <a:gd name="T65" fmla="*/ 153 h 163"/>
                <a:gd name="T66" fmla="*/ 91 w 196"/>
                <a:gd name="T67" fmla="*/ 154 h 163"/>
                <a:gd name="T68" fmla="*/ 81 w 196"/>
                <a:gd name="T69" fmla="*/ 159 h 163"/>
                <a:gd name="T70" fmla="*/ 73 w 196"/>
                <a:gd name="T71" fmla="*/ 157 h 163"/>
                <a:gd name="T72" fmla="*/ 70 w 196"/>
                <a:gd name="T73" fmla="*/ 160 h 163"/>
                <a:gd name="T74" fmla="*/ 67 w 196"/>
                <a:gd name="T75" fmla="*/ 160 h 163"/>
                <a:gd name="T76" fmla="*/ 64 w 196"/>
                <a:gd name="T77" fmla="*/ 160 h 163"/>
                <a:gd name="T78" fmla="*/ 58 w 196"/>
                <a:gd name="T79" fmla="*/ 160 h 163"/>
                <a:gd name="T80" fmla="*/ 51 w 196"/>
                <a:gd name="T81" fmla="*/ 159 h 163"/>
                <a:gd name="T82" fmla="*/ 46 w 196"/>
                <a:gd name="T83" fmla="*/ 153 h 163"/>
                <a:gd name="T84" fmla="*/ 46 w 196"/>
                <a:gd name="T85" fmla="*/ 142 h 163"/>
                <a:gd name="T86" fmla="*/ 43 w 196"/>
                <a:gd name="T87" fmla="*/ 142 h 163"/>
                <a:gd name="T88" fmla="*/ 40 w 196"/>
                <a:gd name="T89" fmla="*/ 138 h 163"/>
                <a:gd name="T90" fmla="*/ 39 w 196"/>
                <a:gd name="T91" fmla="*/ 136 h 163"/>
                <a:gd name="T92" fmla="*/ 36 w 196"/>
                <a:gd name="T93" fmla="*/ 132 h 163"/>
                <a:gd name="T94" fmla="*/ 1 w 196"/>
                <a:gd name="T95" fmla="*/ 127 h 163"/>
                <a:gd name="T96" fmla="*/ 1 w 196"/>
                <a:gd name="T97" fmla="*/ 90 h 163"/>
                <a:gd name="T98" fmla="*/ 7 w 196"/>
                <a:gd name="T99" fmla="*/ 74 h 163"/>
                <a:gd name="T100" fmla="*/ 15 w 196"/>
                <a:gd name="T101" fmla="*/ 65 h 163"/>
                <a:gd name="T102" fmla="*/ 16 w 196"/>
                <a:gd name="T103" fmla="*/ 63 h 163"/>
                <a:gd name="T104" fmla="*/ 15 w 196"/>
                <a:gd name="T105" fmla="*/ 60 h 163"/>
                <a:gd name="T106" fmla="*/ 16 w 196"/>
                <a:gd name="T107" fmla="*/ 59 h 163"/>
                <a:gd name="T108" fmla="*/ 18 w 196"/>
                <a:gd name="T109" fmla="*/ 57 h 163"/>
                <a:gd name="T110" fmla="*/ 13 w 196"/>
                <a:gd name="T111" fmla="*/ 42 h 163"/>
                <a:gd name="T112" fmla="*/ 15 w 196"/>
                <a:gd name="T113" fmla="*/ 36 h 16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96"/>
                <a:gd name="T172" fmla="*/ 0 h 163"/>
                <a:gd name="T173" fmla="*/ 196 w 196"/>
                <a:gd name="T174" fmla="*/ 163 h 16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96" h="163">
                  <a:moveTo>
                    <a:pt x="15" y="36"/>
                  </a:moveTo>
                  <a:lnTo>
                    <a:pt x="15" y="24"/>
                  </a:lnTo>
                  <a:lnTo>
                    <a:pt x="15" y="23"/>
                  </a:lnTo>
                  <a:lnTo>
                    <a:pt x="16" y="21"/>
                  </a:lnTo>
                  <a:lnTo>
                    <a:pt x="19" y="20"/>
                  </a:lnTo>
                  <a:lnTo>
                    <a:pt x="21" y="18"/>
                  </a:lnTo>
                  <a:lnTo>
                    <a:pt x="24" y="6"/>
                  </a:lnTo>
                  <a:lnTo>
                    <a:pt x="30" y="3"/>
                  </a:lnTo>
                  <a:lnTo>
                    <a:pt x="49" y="0"/>
                  </a:lnTo>
                  <a:lnTo>
                    <a:pt x="61" y="6"/>
                  </a:lnTo>
                  <a:lnTo>
                    <a:pt x="70" y="14"/>
                  </a:lnTo>
                  <a:lnTo>
                    <a:pt x="72" y="15"/>
                  </a:lnTo>
                  <a:lnTo>
                    <a:pt x="73" y="15"/>
                  </a:lnTo>
                  <a:lnTo>
                    <a:pt x="76" y="12"/>
                  </a:lnTo>
                  <a:lnTo>
                    <a:pt x="84" y="9"/>
                  </a:lnTo>
                  <a:lnTo>
                    <a:pt x="88" y="9"/>
                  </a:lnTo>
                  <a:lnTo>
                    <a:pt x="100" y="17"/>
                  </a:lnTo>
                  <a:lnTo>
                    <a:pt x="110" y="18"/>
                  </a:lnTo>
                  <a:lnTo>
                    <a:pt x="115" y="17"/>
                  </a:lnTo>
                  <a:lnTo>
                    <a:pt x="127" y="9"/>
                  </a:lnTo>
                  <a:lnTo>
                    <a:pt x="149" y="8"/>
                  </a:lnTo>
                  <a:lnTo>
                    <a:pt x="158" y="11"/>
                  </a:lnTo>
                  <a:lnTo>
                    <a:pt x="161" y="11"/>
                  </a:lnTo>
                  <a:lnTo>
                    <a:pt x="163" y="9"/>
                  </a:lnTo>
                  <a:lnTo>
                    <a:pt x="166" y="8"/>
                  </a:lnTo>
                  <a:lnTo>
                    <a:pt x="166" y="6"/>
                  </a:lnTo>
                  <a:lnTo>
                    <a:pt x="167" y="5"/>
                  </a:lnTo>
                  <a:lnTo>
                    <a:pt x="170" y="5"/>
                  </a:lnTo>
                  <a:lnTo>
                    <a:pt x="172" y="5"/>
                  </a:lnTo>
                  <a:lnTo>
                    <a:pt x="173" y="2"/>
                  </a:lnTo>
                  <a:lnTo>
                    <a:pt x="175" y="2"/>
                  </a:lnTo>
                  <a:lnTo>
                    <a:pt x="175" y="0"/>
                  </a:lnTo>
                  <a:lnTo>
                    <a:pt x="179" y="9"/>
                  </a:lnTo>
                  <a:lnTo>
                    <a:pt x="182" y="11"/>
                  </a:lnTo>
                  <a:lnTo>
                    <a:pt x="187" y="20"/>
                  </a:lnTo>
                  <a:lnTo>
                    <a:pt x="190" y="23"/>
                  </a:lnTo>
                  <a:lnTo>
                    <a:pt x="190" y="24"/>
                  </a:lnTo>
                  <a:lnTo>
                    <a:pt x="194" y="24"/>
                  </a:lnTo>
                  <a:lnTo>
                    <a:pt x="194" y="26"/>
                  </a:lnTo>
                  <a:lnTo>
                    <a:pt x="196" y="27"/>
                  </a:lnTo>
                  <a:lnTo>
                    <a:pt x="196" y="38"/>
                  </a:lnTo>
                  <a:lnTo>
                    <a:pt x="190" y="41"/>
                  </a:lnTo>
                  <a:lnTo>
                    <a:pt x="190" y="42"/>
                  </a:lnTo>
                  <a:lnTo>
                    <a:pt x="184" y="44"/>
                  </a:lnTo>
                  <a:lnTo>
                    <a:pt x="179" y="48"/>
                  </a:lnTo>
                  <a:lnTo>
                    <a:pt x="167" y="86"/>
                  </a:lnTo>
                  <a:lnTo>
                    <a:pt x="163" y="89"/>
                  </a:lnTo>
                  <a:lnTo>
                    <a:pt x="160" y="92"/>
                  </a:lnTo>
                  <a:lnTo>
                    <a:pt x="145" y="125"/>
                  </a:lnTo>
                  <a:lnTo>
                    <a:pt x="143" y="126"/>
                  </a:lnTo>
                  <a:lnTo>
                    <a:pt x="139" y="125"/>
                  </a:lnTo>
                  <a:lnTo>
                    <a:pt x="136" y="123"/>
                  </a:lnTo>
                  <a:lnTo>
                    <a:pt x="134" y="123"/>
                  </a:lnTo>
                  <a:lnTo>
                    <a:pt x="134" y="122"/>
                  </a:lnTo>
                  <a:lnTo>
                    <a:pt x="134" y="120"/>
                  </a:lnTo>
                  <a:lnTo>
                    <a:pt x="131" y="117"/>
                  </a:lnTo>
                  <a:lnTo>
                    <a:pt x="115" y="119"/>
                  </a:lnTo>
                  <a:lnTo>
                    <a:pt x="113" y="123"/>
                  </a:lnTo>
                  <a:lnTo>
                    <a:pt x="110" y="125"/>
                  </a:lnTo>
                  <a:lnTo>
                    <a:pt x="104" y="130"/>
                  </a:lnTo>
                  <a:lnTo>
                    <a:pt x="101" y="141"/>
                  </a:lnTo>
                  <a:lnTo>
                    <a:pt x="101" y="144"/>
                  </a:lnTo>
                  <a:lnTo>
                    <a:pt x="97" y="150"/>
                  </a:lnTo>
                  <a:lnTo>
                    <a:pt x="96" y="151"/>
                  </a:lnTo>
                  <a:lnTo>
                    <a:pt x="96" y="154"/>
                  </a:lnTo>
                  <a:lnTo>
                    <a:pt x="94" y="153"/>
                  </a:lnTo>
                  <a:lnTo>
                    <a:pt x="93" y="151"/>
                  </a:lnTo>
                  <a:lnTo>
                    <a:pt x="91" y="154"/>
                  </a:lnTo>
                  <a:lnTo>
                    <a:pt x="91" y="159"/>
                  </a:lnTo>
                  <a:lnTo>
                    <a:pt x="81" y="159"/>
                  </a:lnTo>
                  <a:lnTo>
                    <a:pt x="73" y="156"/>
                  </a:lnTo>
                  <a:lnTo>
                    <a:pt x="73" y="157"/>
                  </a:lnTo>
                  <a:lnTo>
                    <a:pt x="72" y="157"/>
                  </a:lnTo>
                  <a:lnTo>
                    <a:pt x="70" y="160"/>
                  </a:lnTo>
                  <a:lnTo>
                    <a:pt x="69" y="160"/>
                  </a:lnTo>
                  <a:lnTo>
                    <a:pt x="67" y="160"/>
                  </a:lnTo>
                  <a:lnTo>
                    <a:pt x="66" y="160"/>
                  </a:lnTo>
                  <a:lnTo>
                    <a:pt x="64" y="160"/>
                  </a:lnTo>
                  <a:lnTo>
                    <a:pt x="58" y="163"/>
                  </a:lnTo>
                  <a:lnTo>
                    <a:pt x="58" y="160"/>
                  </a:lnTo>
                  <a:lnTo>
                    <a:pt x="55" y="160"/>
                  </a:lnTo>
                  <a:lnTo>
                    <a:pt x="51" y="159"/>
                  </a:lnTo>
                  <a:lnTo>
                    <a:pt x="49" y="157"/>
                  </a:lnTo>
                  <a:lnTo>
                    <a:pt x="46" y="153"/>
                  </a:lnTo>
                  <a:lnTo>
                    <a:pt x="45" y="144"/>
                  </a:lnTo>
                  <a:lnTo>
                    <a:pt x="46" y="142"/>
                  </a:lnTo>
                  <a:lnTo>
                    <a:pt x="45" y="142"/>
                  </a:lnTo>
                  <a:lnTo>
                    <a:pt x="43" y="142"/>
                  </a:lnTo>
                  <a:lnTo>
                    <a:pt x="42" y="139"/>
                  </a:lnTo>
                  <a:lnTo>
                    <a:pt x="40" y="138"/>
                  </a:lnTo>
                  <a:lnTo>
                    <a:pt x="40" y="136"/>
                  </a:lnTo>
                  <a:lnTo>
                    <a:pt x="39" y="136"/>
                  </a:lnTo>
                  <a:lnTo>
                    <a:pt x="37" y="135"/>
                  </a:lnTo>
                  <a:lnTo>
                    <a:pt x="36" y="132"/>
                  </a:lnTo>
                  <a:lnTo>
                    <a:pt x="27" y="127"/>
                  </a:lnTo>
                  <a:lnTo>
                    <a:pt x="1" y="127"/>
                  </a:lnTo>
                  <a:lnTo>
                    <a:pt x="0" y="127"/>
                  </a:lnTo>
                  <a:lnTo>
                    <a:pt x="1" y="90"/>
                  </a:lnTo>
                  <a:lnTo>
                    <a:pt x="7" y="81"/>
                  </a:lnTo>
                  <a:lnTo>
                    <a:pt x="7" y="74"/>
                  </a:lnTo>
                  <a:lnTo>
                    <a:pt x="15" y="66"/>
                  </a:lnTo>
                  <a:lnTo>
                    <a:pt x="15" y="65"/>
                  </a:lnTo>
                  <a:lnTo>
                    <a:pt x="16" y="65"/>
                  </a:lnTo>
                  <a:lnTo>
                    <a:pt x="16" y="63"/>
                  </a:lnTo>
                  <a:lnTo>
                    <a:pt x="15" y="62"/>
                  </a:lnTo>
                  <a:lnTo>
                    <a:pt x="15" y="60"/>
                  </a:lnTo>
                  <a:lnTo>
                    <a:pt x="15" y="59"/>
                  </a:lnTo>
                  <a:lnTo>
                    <a:pt x="16" y="59"/>
                  </a:lnTo>
                  <a:lnTo>
                    <a:pt x="18" y="59"/>
                  </a:lnTo>
                  <a:lnTo>
                    <a:pt x="18" y="57"/>
                  </a:lnTo>
                  <a:lnTo>
                    <a:pt x="16" y="45"/>
                  </a:lnTo>
                  <a:lnTo>
                    <a:pt x="13" y="42"/>
                  </a:lnTo>
                  <a:lnTo>
                    <a:pt x="13" y="38"/>
                  </a:lnTo>
                  <a:lnTo>
                    <a:pt x="15" y="36"/>
                  </a:lnTo>
                  <a:close/>
                </a:path>
              </a:pathLst>
            </a:custGeom>
            <a:grpFill/>
            <a:ln w="1905">
              <a:noFill/>
              <a:round/>
              <a:headEnd/>
              <a:tailEnd/>
            </a:ln>
          </p:spPr>
          <p:txBody>
            <a:bodyPr/>
            <a:lstStyle/>
            <a:p>
              <a:endParaRPr lang="en-GB">
                <a:solidFill>
                  <a:srgbClr val="000000"/>
                </a:solidFill>
                <a:latin typeface="Arial"/>
              </a:endParaRPr>
            </a:p>
          </p:txBody>
        </p:sp>
        <p:sp>
          <p:nvSpPr>
            <p:cNvPr id="506" name="Freeform 502"/>
            <p:cNvSpPr>
              <a:spLocks/>
            </p:cNvSpPr>
            <p:nvPr/>
          </p:nvSpPr>
          <p:spPr bwMode="auto">
            <a:xfrm>
              <a:off x="2923" y="2663"/>
              <a:ext cx="128" cy="147"/>
            </a:xfrm>
            <a:custGeom>
              <a:avLst/>
              <a:gdLst>
                <a:gd name="T0" fmla="*/ 125 w 128"/>
                <a:gd name="T1" fmla="*/ 1 h 147"/>
                <a:gd name="T2" fmla="*/ 105 w 128"/>
                <a:gd name="T3" fmla="*/ 0 h 147"/>
                <a:gd name="T4" fmla="*/ 87 w 128"/>
                <a:gd name="T5" fmla="*/ 10 h 147"/>
                <a:gd name="T6" fmla="*/ 83 w 128"/>
                <a:gd name="T7" fmla="*/ 18 h 147"/>
                <a:gd name="T8" fmla="*/ 83 w 128"/>
                <a:gd name="T9" fmla="*/ 34 h 147"/>
                <a:gd name="T10" fmla="*/ 75 w 128"/>
                <a:gd name="T11" fmla="*/ 30 h 147"/>
                <a:gd name="T12" fmla="*/ 63 w 128"/>
                <a:gd name="T13" fmla="*/ 28 h 147"/>
                <a:gd name="T14" fmla="*/ 36 w 128"/>
                <a:gd name="T15" fmla="*/ 25 h 147"/>
                <a:gd name="T16" fmla="*/ 35 w 128"/>
                <a:gd name="T17" fmla="*/ 42 h 147"/>
                <a:gd name="T18" fmla="*/ 42 w 128"/>
                <a:gd name="T19" fmla="*/ 36 h 147"/>
                <a:gd name="T20" fmla="*/ 54 w 128"/>
                <a:gd name="T21" fmla="*/ 42 h 147"/>
                <a:gd name="T22" fmla="*/ 48 w 128"/>
                <a:gd name="T23" fmla="*/ 58 h 147"/>
                <a:gd name="T24" fmla="*/ 53 w 128"/>
                <a:gd name="T25" fmla="*/ 75 h 147"/>
                <a:gd name="T26" fmla="*/ 45 w 128"/>
                <a:gd name="T27" fmla="*/ 103 h 147"/>
                <a:gd name="T28" fmla="*/ 32 w 128"/>
                <a:gd name="T29" fmla="*/ 99 h 147"/>
                <a:gd name="T30" fmla="*/ 26 w 128"/>
                <a:gd name="T31" fmla="*/ 94 h 147"/>
                <a:gd name="T32" fmla="*/ 9 w 128"/>
                <a:gd name="T33" fmla="*/ 105 h 147"/>
                <a:gd name="T34" fmla="*/ 8 w 128"/>
                <a:gd name="T35" fmla="*/ 111 h 147"/>
                <a:gd name="T36" fmla="*/ 9 w 128"/>
                <a:gd name="T37" fmla="*/ 121 h 147"/>
                <a:gd name="T38" fmla="*/ 2 w 128"/>
                <a:gd name="T39" fmla="*/ 121 h 147"/>
                <a:gd name="T40" fmla="*/ 0 w 128"/>
                <a:gd name="T41" fmla="*/ 129 h 147"/>
                <a:gd name="T42" fmla="*/ 11 w 128"/>
                <a:gd name="T43" fmla="*/ 138 h 147"/>
                <a:gd name="T44" fmla="*/ 23 w 128"/>
                <a:gd name="T45" fmla="*/ 142 h 147"/>
                <a:gd name="T46" fmla="*/ 27 w 128"/>
                <a:gd name="T47" fmla="*/ 136 h 147"/>
                <a:gd name="T48" fmla="*/ 32 w 128"/>
                <a:gd name="T49" fmla="*/ 141 h 147"/>
                <a:gd name="T50" fmla="*/ 41 w 128"/>
                <a:gd name="T51" fmla="*/ 142 h 147"/>
                <a:gd name="T52" fmla="*/ 45 w 128"/>
                <a:gd name="T53" fmla="*/ 136 h 147"/>
                <a:gd name="T54" fmla="*/ 54 w 128"/>
                <a:gd name="T55" fmla="*/ 136 h 147"/>
                <a:gd name="T56" fmla="*/ 57 w 128"/>
                <a:gd name="T57" fmla="*/ 142 h 147"/>
                <a:gd name="T58" fmla="*/ 75 w 128"/>
                <a:gd name="T59" fmla="*/ 132 h 147"/>
                <a:gd name="T60" fmla="*/ 89 w 128"/>
                <a:gd name="T61" fmla="*/ 97 h 147"/>
                <a:gd name="T62" fmla="*/ 111 w 128"/>
                <a:gd name="T63" fmla="*/ 73 h 147"/>
                <a:gd name="T64" fmla="*/ 128 w 128"/>
                <a:gd name="T65" fmla="*/ 6 h 14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8"/>
                <a:gd name="T100" fmla="*/ 0 h 147"/>
                <a:gd name="T101" fmla="*/ 128 w 128"/>
                <a:gd name="T102" fmla="*/ 147 h 14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8" h="147">
                  <a:moveTo>
                    <a:pt x="126" y="0"/>
                  </a:moveTo>
                  <a:lnTo>
                    <a:pt x="125" y="1"/>
                  </a:lnTo>
                  <a:lnTo>
                    <a:pt x="116" y="4"/>
                  </a:lnTo>
                  <a:lnTo>
                    <a:pt x="105" y="0"/>
                  </a:lnTo>
                  <a:lnTo>
                    <a:pt x="99" y="1"/>
                  </a:lnTo>
                  <a:lnTo>
                    <a:pt x="87" y="10"/>
                  </a:lnTo>
                  <a:lnTo>
                    <a:pt x="84" y="15"/>
                  </a:lnTo>
                  <a:lnTo>
                    <a:pt x="83" y="18"/>
                  </a:lnTo>
                  <a:lnTo>
                    <a:pt x="84" y="31"/>
                  </a:lnTo>
                  <a:lnTo>
                    <a:pt x="83" y="34"/>
                  </a:lnTo>
                  <a:lnTo>
                    <a:pt x="81" y="36"/>
                  </a:lnTo>
                  <a:lnTo>
                    <a:pt x="75" y="30"/>
                  </a:lnTo>
                  <a:lnTo>
                    <a:pt x="71" y="30"/>
                  </a:lnTo>
                  <a:lnTo>
                    <a:pt x="63" y="28"/>
                  </a:lnTo>
                  <a:lnTo>
                    <a:pt x="59" y="25"/>
                  </a:lnTo>
                  <a:lnTo>
                    <a:pt x="36" y="25"/>
                  </a:lnTo>
                  <a:lnTo>
                    <a:pt x="35" y="30"/>
                  </a:lnTo>
                  <a:lnTo>
                    <a:pt x="35" y="42"/>
                  </a:lnTo>
                  <a:lnTo>
                    <a:pt x="36" y="43"/>
                  </a:lnTo>
                  <a:lnTo>
                    <a:pt x="42" y="36"/>
                  </a:lnTo>
                  <a:lnTo>
                    <a:pt x="51" y="39"/>
                  </a:lnTo>
                  <a:lnTo>
                    <a:pt x="54" y="42"/>
                  </a:lnTo>
                  <a:lnTo>
                    <a:pt x="54" y="48"/>
                  </a:lnTo>
                  <a:lnTo>
                    <a:pt x="48" y="58"/>
                  </a:lnTo>
                  <a:lnTo>
                    <a:pt x="48" y="63"/>
                  </a:lnTo>
                  <a:lnTo>
                    <a:pt x="53" y="75"/>
                  </a:lnTo>
                  <a:lnTo>
                    <a:pt x="50" y="100"/>
                  </a:lnTo>
                  <a:lnTo>
                    <a:pt x="45" y="103"/>
                  </a:lnTo>
                  <a:lnTo>
                    <a:pt x="39" y="97"/>
                  </a:lnTo>
                  <a:lnTo>
                    <a:pt x="32" y="99"/>
                  </a:lnTo>
                  <a:lnTo>
                    <a:pt x="29" y="94"/>
                  </a:lnTo>
                  <a:lnTo>
                    <a:pt x="26" y="94"/>
                  </a:lnTo>
                  <a:lnTo>
                    <a:pt x="20" y="99"/>
                  </a:lnTo>
                  <a:lnTo>
                    <a:pt x="9" y="105"/>
                  </a:lnTo>
                  <a:lnTo>
                    <a:pt x="8" y="108"/>
                  </a:lnTo>
                  <a:lnTo>
                    <a:pt x="8" y="111"/>
                  </a:lnTo>
                  <a:lnTo>
                    <a:pt x="11" y="120"/>
                  </a:lnTo>
                  <a:lnTo>
                    <a:pt x="9" y="121"/>
                  </a:lnTo>
                  <a:lnTo>
                    <a:pt x="6" y="121"/>
                  </a:lnTo>
                  <a:lnTo>
                    <a:pt x="2" y="121"/>
                  </a:lnTo>
                  <a:lnTo>
                    <a:pt x="0" y="124"/>
                  </a:lnTo>
                  <a:lnTo>
                    <a:pt x="0" y="129"/>
                  </a:lnTo>
                  <a:lnTo>
                    <a:pt x="3" y="130"/>
                  </a:lnTo>
                  <a:lnTo>
                    <a:pt x="11" y="138"/>
                  </a:lnTo>
                  <a:lnTo>
                    <a:pt x="15" y="147"/>
                  </a:lnTo>
                  <a:lnTo>
                    <a:pt x="23" y="142"/>
                  </a:lnTo>
                  <a:lnTo>
                    <a:pt x="24" y="138"/>
                  </a:lnTo>
                  <a:lnTo>
                    <a:pt x="27" y="136"/>
                  </a:lnTo>
                  <a:lnTo>
                    <a:pt x="30" y="138"/>
                  </a:lnTo>
                  <a:lnTo>
                    <a:pt x="32" y="141"/>
                  </a:lnTo>
                  <a:lnTo>
                    <a:pt x="36" y="144"/>
                  </a:lnTo>
                  <a:lnTo>
                    <a:pt x="41" y="142"/>
                  </a:lnTo>
                  <a:lnTo>
                    <a:pt x="42" y="139"/>
                  </a:lnTo>
                  <a:lnTo>
                    <a:pt x="45" y="136"/>
                  </a:lnTo>
                  <a:lnTo>
                    <a:pt x="53" y="135"/>
                  </a:lnTo>
                  <a:lnTo>
                    <a:pt x="54" y="136"/>
                  </a:lnTo>
                  <a:lnTo>
                    <a:pt x="54" y="142"/>
                  </a:lnTo>
                  <a:lnTo>
                    <a:pt x="57" y="142"/>
                  </a:lnTo>
                  <a:lnTo>
                    <a:pt x="65" y="141"/>
                  </a:lnTo>
                  <a:lnTo>
                    <a:pt x="75" y="132"/>
                  </a:lnTo>
                  <a:lnTo>
                    <a:pt x="84" y="121"/>
                  </a:lnTo>
                  <a:lnTo>
                    <a:pt x="89" y="97"/>
                  </a:lnTo>
                  <a:lnTo>
                    <a:pt x="101" y="81"/>
                  </a:lnTo>
                  <a:lnTo>
                    <a:pt x="111" y="73"/>
                  </a:lnTo>
                  <a:lnTo>
                    <a:pt x="117" y="30"/>
                  </a:lnTo>
                  <a:lnTo>
                    <a:pt x="128" y="6"/>
                  </a:lnTo>
                  <a:lnTo>
                    <a:pt x="126" y="0"/>
                  </a:lnTo>
                  <a:close/>
                </a:path>
              </a:pathLst>
            </a:custGeom>
            <a:grpFill/>
            <a:ln w="1905">
              <a:noFill/>
              <a:round/>
              <a:headEnd/>
              <a:tailEnd/>
            </a:ln>
          </p:spPr>
          <p:txBody>
            <a:bodyPr/>
            <a:lstStyle/>
            <a:p>
              <a:endParaRPr lang="en-GB">
                <a:solidFill>
                  <a:srgbClr val="000000"/>
                </a:solidFill>
                <a:latin typeface="Arial"/>
              </a:endParaRPr>
            </a:p>
          </p:txBody>
        </p:sp>
        <p:sp>
          <p:nvSpPr>
            <p:cNvPr id="507" name="Freeform 503"/>
            <p:cNvSpPr>
              <a:spLocks/>
            </p:cNvSpPr>
            <p:nvPr/>
          </p:nvSpPr>
          <p:spPr bwMode="auto">
            <a:xfrm>
              <a:off x="2893" y="2688"/>
              <a:ext cx="33" cy="21"/>
            </a:xfrm>
            <a:custGeom>
              <a:avLst/>
              <a:gdLst>
                <a:gd name="T0" fmla="*/ 33 w 33"/>
                <a:gd name="T1" fmla="*/ 0 h 21"/>
                <a:gd name="T2" fmla="*/ 6 w 33"/>
                <a:gd name="T3" fmla="*/ 2 h 21"/>
                <a:gd name="T4" fmla="*/ 6 w 33"/>
                <a:gd name="T5" fmla="*/ 5 h 21"/>
                <a:gd name="T6" fmla="*/ 5 w 33"/>
                <a:gd name="T7" fmla="*/ 8 h 21"/>
                <a:gd name="T8" fmla="*/ 3 w 33"/>
                <a:gd name="T9" fmla="*/ 11 h 21"/>
                <a:gd name="T10" fmla="*/ 0 w 33"/>
                <a:gd name="T11" fmla="*/ 17 h 21"/>
                <a:gd name="T12" fmla="*/ 5 w 33"/>
                <a:gd name="T13" fmla="*/ 20 h 21"/>
                <a:gd name="T14" fmla="*/ 5 w 33"/>
                <a:gd name="T15" fmla="*/ 21 h 21"/>
                <a:gd name="T16" fmla="*/ 3 w 33"/>
                <a:gd name="T17" fmla="*/ 21 h 21"/>
                <a:gd name="T18" fmla="*/ 33 w 33"/>
                <a:gd name="T19" fmla="*/ 18 h 21"/>
                <a:gd name="T20" fmla="*/ 32 w 33"/>
                <a:gd name="T21" fmla="*/ 18 h 21"/>
                <a:gd name="T22" fmla="*/ 32 w 33"/>
                <a:gd name="T23" fmla="*/ 5 h 21"/>
                <a:gd name="T24" fmla="*/ 33 w 33"/>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21"/>
                <a:gd name="T41" fmla="*/ 33 w 33"/>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21">
                  <a:moveTo>
                    <a:pt x="33" y="0"/>
                  </a:moveTo>
                  <a:lnTo>
                    <a:pt x="6" y="2"/>
                  </a:lnTo>
                  <a:lnTo>
                    <a:pt x="6" y="5"/>
                  </a:lnTo>
                  <a:lnTo>
                    <a:pt x="5" y="8"/>
                  </a:lnTo>
                  <a:lnTo>
                    <a:pt x="3" y="11"/>
                  </a:lnTo>
                  <a:lnTo>
                    <a:pt x="0" y="17"/>
                  </a:lnTo>
                  <a:lnTo>
                    <a:pt x="5" y="20"/>
                  </a:lnTo>
                  <a:lnTo>
                    <a:pt x="5" y="21"/>
                  </a:lnTo>
                  <a:lnTo>
                    <a:pt x="3" y="21"/>
                  </a:lnTo>
                  <a:lnTo>
                    <a:pt x="33" y="18"/>
                  </a:lnTo>
                  <a:lnTo>
                    <a:pt x="32" y="18"/>
                  </a:lnTo>
                  <a:lnTo>
                    <a:pt x="32" y="5"/>
                  </a:lnTo>
                  <a:lnTo>
                    <a:pt x="33" y="0"/>
                  </a:lnTo>
                  <a:close/>
                </a:path>
              </a:pathLst>
            </a:custGeom>
            <a:grpFill/>
            <a:ln w="1905">
              <a:noFill/>
              <a:round/>
              <a:headEnd/>
              <a:tailEnd/>
            </a:ln>
          </p:spPr>
          <p:txBody>
            <a:bodyPr/>
            <a:lstStyle/>
            <a:p>
              <a:endParaRPr lang="en-GB">
                <a:solidFill>
                  <a:srgbClr val="000000"/>
                </a:solidFill>
                <a:latin typeface="Arial"/>
              </a:endParaRPr>
            </a:p>
          </p:txBody>
        </p:sp>
        <p:sp>
          <p:nvSpPr>
            <p:cNvPr id="508" name="Freeform 504"/>
            <p:cNvSpPr>
              <a:spLocks/>
            </p:cNvSpPr>
            <p:nvPr/>
          </p:nvSpPr>
          <p:spPr bwMode="auto">
            <a:xfrm>
              <a:off x="3349" y="2419"/>
              <a:ext cx="110" cy="99"/>
            </a:xfrm>
            <a:custGeom>
              <a:avLst/>
              <a:gdLst>
                <a:gd name="T0" fmla="*/ 31 w 110"/>
                <a:gd name="T1" fmla="*/ 7 h 99"/>
                <a:gd name="T2" fmla="*/ 16 w 110"/>
                <a:gd name="T3" fmla="*/ 15 h 99"/>
                <a:gd name="T4" fmla="*/ 10 w 110"/>
                <a:gd name="T5" fmla="*/ 16 h 99"/>
                <a:gd name="T6" fmla="*/ 1 w 110"/>
                <a:gd name="T7" fmla="*/ 66 h 99"/>
                <a:gd name="T8" fmla="*/ 7 w 110"/>
                <a:gd name="T9" fmla="*/ 67 h 99"/>
                <a:gd name="T10" fmla="*/ 9 w 110"/>
                <a:gd name="T11" fmla="*/ 66 h 99"/>
                <a:gd name="T12" fmla="*/ 10 w 110"/>
                <a:gd name="T13" fmla="*/ 64 h 99"/>
                <a:gd name="T14" fmla="*/ 14 w 110"/>
                <a:gd name="T15" fmla="*/ 66 h 99"/>
                <a:gd name="T16" fmla="*/ 16 w 110"/>
                <a:gd name="T17" fmla="*/ 70 h 99"/>
                <a:gd name="T18" fmla="*/ 25 w 110"/>
                <a:gd name="T19" fmla="*/ 60 h 99"/>
                <a:gd name="T20" fmla="*/ 29 w 110"/>
                <a:gd name="T21" fmla="*/ 61 h 99"/>
                <a:gd name="T22" fmla="*/ 34 w 110"/>
                <a:gd name="T23" fmla="*/ 64 h 99"/>
                <a:gd name="T24" fmla="*/ 40 w 110"/>
                <a:gd name="T25" fmla="*/ 63 h 99"/>
                <a:gd name="T26" fmla="*/ 41 w 110"/>
                <a:gd name="T27" fmla="*/ 60 h 99"/>
                <a:gd name="T28" fmla="*/ 44 w 110"/>
                <a:gd name="T29" fmla="*/ 61 h 99"/>
                <a:gd name="T30" fmla="*/ 46 w 110"/>
                <a:gd name="T31" fmla="*/ 64 h 99"/>
                <a:gd name="T32" fmla="*/ 49 w 110"/>
                <a:gd name="T33" fmla="*/ 63 h 99"/>
                <a:gd name="T34" fmla="*/ 52 w 110"/>
                <a:gd name="T35" fmla="*/ 63 h 99"/>
                <a:gd name="T36" fmla="*/ 56 w 110"/>
                <a:gd name="T37" fmla="*/ 64 h 99"/>
                <a:gd name="T38" fmla="*/ 61 w 110"/>
                <a:gd name="T39" fmla="*/ 63 h 99"/>
                <a:gd name="T40" fmla="*/ 70 w 110"/>
                <a:gd name="T41" fmla="*/ 69 h 99"/>
                <a:gd name="T42" fmla="*/ 86 w 110"/>
                <a:gd name="T43" fmla="*/ 85 h 99"/>
                <a:gd name="T44" fmla="*/ 95 w 110"/>
                <a:gd name="T45" fmla="*/ 94 h 99"/>
                <a:gd name="T46" fmla="*/ 100 w 110"/>
                <a:gd name="T47" fmla="*/ 97 h 99"/>
                <a:gd name="T48" fmla="*/ 109 w 110"/>
                <a:gd name="T49" fmla="*/ 90 h 99"/>
                <a:gd name="T50" fmla="*/ 104 w 110"/>
                <a:gd name="T51" fmla="*/ 90 h 99"/>
                <a:gd name="T52" fmla="*/ 104 w 110"/>
                <a:gd name="T53" fmla="*/ 87 h 99"/>
                <a:gd name="T54" fmla="*/ 101 w 110"/>
                <a:gd name="T55" fmla="*/ 85 h 99"/>
                <a:gd name="T56" fmla="*/ 98 w 110"/>
                <a:gd name="T57" fmla="*/ 81 h 99"/>
                <a:gd name="T58" fmla="*/ 97 w 110"/>
                <a:gd name="T59" fmla="*/ 78 h 99"/>
                <a:gd name="T60" fmla="*/ 94 w 110"/>
                <a:gd name="T61" fmla="*/ 78 h 99"/>
                <a:gd name="T62" fmla="*/ 91 w 110"/>
                <a:gd name="T63" fmla="*/ 73 h 99"/>
                <a:gd name="T64" fmla="*/ 88 w 110"/>
                <a:gd name="T65" fmla="*/ 73 h 99"/>
                <a:gd name="T66" fmla="*/ 86 w 110"/>
                <a:gd name="T67" fmla="*/ 70 h 99"/>
                <a:gd name="T68" fmla="*/ 77 w 110"/>
                <a:gd name="T69" fmla="*/ 60 h 99"/>
                <a:gd name="T70" fmla="*/ 73 w 110"/>
                <a:gd name="T71" fmla="*/ 58 h 99"/>
                <a:gd name="T72" fmla="*/ 70 w 110"/>
                <a:gd name="T73" fmla="*/ 55 h 99"/>
                <a:gd name="T74" fmla="*/ 65 w 110"/>
                <a:gd name="T75" fmla="*/ 54 h 99"/>
                <a:gd name="T76" fmla="*/ 62 w 110"/>
                <a:gd name="T77" fmla="*/ 55 h 99"/>
                <a:gd name="T78" fmla="*/ 59 w 110"/>
                <a:gd name="T79" fmla="*/ 51 h 99"/>
                <a:gd name="T80" fmla="*/ 59 w 110"/>
                <a:gd name="T81" fmla="*/ 48 h 99"/>
                <a:gd name="T82" fmla="*/ 58 w 110"/>
                <a:gd name="T83" fmla="*/ 46 h 99"/>
                <a:gd name="T84" fmla="*/ 56 w 110"/>
                <a:gd name="T85" fmla="*/ 46 h 99"/>
                <a:gd name="T86" fmla="*/ 55 w 110"/>
                <a:gd name="T87" fmla="*/ 48 h 99"/>
                <a:gd name="T88" fmla="*/ 56 w 110"/>
                <a:gd name="T89" fmla="*/ 51 h 99"/>
                <a:gd name="T90" fmla="*/ 53 w 110"/>
                <a:gd name="T91" fmla="*/ 51 h 99"/>
                <a:gd name="T92" fmla="*/ 53 w 110"/>
                <a:gd name="T93" fmla="*/ 48 h 99"/>
                <a:gd name="T94" fmla="*/ 52 w 110"/>
                <a:gd name="T95" fmla="*/ 43 h 99"/>
                <a:gd name="T96" fmla="*/ 49 w 110"/>
                <a:gd name="T97" fmla="*/ 43 h 99"/>
                <a:gd name="T98" fmla="*/ 49 w 110"/>
                <a:gd name="T99" fmla="*/ 39 h 99"/>
                <a:gd name="T100" fmla="*/ 40 w 110"/>
                <a:gd name="T101" fmla="*/ 9 h 99"/>
                <a:gd name="T102" fmla="*/ 32 w 110"/>
                <a:gd name="T103" fmla="*/ 0 h 9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0"/>
                <a:gd name="T157" fmla="*/ 0 h 99"/>
                <a:gd name="T158" fmla="*/ 110 w 110"/>
                <a:gd name="T159" fmla="*/ 99 h 99"/>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0" h="99">
                  <a:moveTo>
                    <a:pt x="32" y="0"/>
                  </a:moveTo>
                  <a:lnTo>
                    <a:pt x="31" y="7"/>
                  </a:lnTo>
                  <a:lnTo>
                    <a:pt x="17" y="13"/>
                  </a:lnTo>
                  <a:lnTo>
                    <a:pt x="16" y="15"/>
                  </a:lnTo>
                  <a:lnTo>
                    <a:pt x="13" y="16"/>
                  </a:lnTo>
                  <a:lnTo>
                    <a:pt x="10" y="16"/>
                  </a:lnTo>
                  <a:lnTo>
                    <a:pt x="0" y="61"/>
                  </a:lnTo>
                  <a:lnTo>
                    <a:pt x="1" y="66"/>
                  </a:lnTo>
                  <a:lnTo>
                    <a:pt x="6" y="66"/>
                  </a:lnTo>
                  <a:lnTo>
                    <a:pt x="7" y="67"/>
                  </a:lnTo>
                  <a:lnTo>
                    <a:pt x="9" y="67"/>
                  </a:lnTo>
                  <a:lnTo>
                    <a:pt x="9" y="66"/>
                  </a:lnTo>
                  <a:lnTo>
                    <a:pt x="9" y="64"/>
                  </a:lnTo>
                  <a:lnTo>
                    <a:pt x="10" y="64"/>
                  </a:lnTo>
                  <a:lnTo>
                    <a:pt x="13" y="64"/>
                  </a:lnTo>
                  <a:lnTo>
                    <a:pt x="14" y="66"/>
                  </a:lnTo>
                  <a:lnTo>
                    <a:pt x="14" y="67"/>
                  </a:lnTo>
                  <a:lnTo>
                    <a:pt x="16" y="70"/>
                  </a:lnTo>
                  <a:lnTo>
                    <a:pt x="22" y="57"/>
                  </a:lnTo>
                  <a:lnTo>
                    <a:pt x="25" y="60"/>
                  </a:lnTo>
                  <a:lnTo>
                    <a:pt x="28" y="60"/>
                  </a:lnTo>
                  <a:lnTo>
                    <a:pt x="29" y="61"/>
                  </a:lnTo>
                  <a:lnTo>
                    <a:pt x="31" y="64"/>
                  </a:lnTo>
                  <a:lnTo>
                    <a:pt x="34" y="64"/>
                  </a:lnTo>
                  <a:lnTo>
                    <a:pt x="35" y="64"/>
                  </a:lnTo>
                  <a:lnTo>
                    <a:pt x="40" y="63"/>
                  </a:lnTo>
                  <a:lnTo>
                    <a:pt x="41" y="61"/>
                  </a:lnTo>
                  <a:lnTo>
                    <a:pt x="41" y="60"/>
                  </a:lnTo>
                  <a:lnTo>
                    <a:pt x="43" y="60"/>
                  </a:lnTo>
                  <a:lnTo>
                    <a:pt x="44" y="61"/>
                  </a:lnTo>
                  <a:lnTo>
                    <a:pt x="44" y="64"/>
                  </a:lnTo>
                  <a:lnTo>
                    <a:pt x="46" y="64"/>
                  </a:lnTo>
                  <a:lnTo>
                    <a:pt x="46" y="63"/>
                  </a:lnTo>
                  <a:lnTo>
                    <a:pt x="49" y="63"/>
                  </a:lnTo>
                  <a:lnTo>
                    <a:pt x="50" y="61"/>
                  </a:lnTo>
                  <a:lnTo>
                    <a:pt x="52" y="63"/>
                  </a:lnTo>
                  <a:lnTo>
                    <a:pt x="55" y="63"/>
                  </a:lnTo>
                  <a:lnTo>
                    <a:pt x="56" y="64"/>
                  </a:lnTo>
                  <a:lnTo>
                    <a:pt x="58" y="63"/>
                  </a:lnTo>
                  <a:lnTo>
                    <a:pt x="61" y="63"/>
                  </a:lnTo>
                  <a:lnTo>
                    <a:pt x="68" y="69"/>
                  </a:lnTo>
                  <a:lnTo>
                    <a:pt x="70" y="69"/>
                  </a:lnTo>
                  <a:lnTo>
                    <a:pt x="77" y="78"/>
                  </a:lnTo>
                  <a:lnTo>
                    <a:pt x="86" y="85"/>
                  </a:lnTo>
                  <a:lnTo>
                    <a:pt x="91" y="91"/>
                  </a:lnTo>
                  <a:lnTo>
                    <a:pt x="95" y="94"/>
                  </a:lnTo>
                  <a:lnTo>
                    <a:pt x="98" y="99"/>
                  </a:lnTo>
                  <a:lnTo>
                    <a:pt x="100" y="97"/>
                  </a:lnTo>
                  <a:lnTo>
                    <a:pt x="110" y="91"/>
                  </a:lnTo>
                  <a:lnTo>
                    <a:pt x="109" y="90"/>
                  </a:lnTo>
                  <a:lnTo>
                    <a:pt x="107" y="90"/>
                  </a:lnTo>
                  <a:lnTo>
                    <a:pt x="104" y="90"/>
                  </a:lnTo>
                  <a:lnTo>
                    <a:pt x="104" y="88"/>
                  </a:lnTo>
                  <a:lnTo>
                    <a:pt x="104" y="87"/>
                  </a:lnTo>
                  <a:lnTo>
                    <a:pt x="103" y="85"/>
                  </a:lnTo>
                  <a:lnTo>
                    <a:pt x="101" y="85"/>
                  </a:lnTo>
                  <a:lnTo>
                    <a:pt x="100" y="85"/>
                  </a:lnTo>
                  <a:lnTo>
                    <a:pt x="98" y="81"/>
                  </a:lnTo>
                  <a:lnTo>
                    <a:pt x="97" y="79"/>
                  </a:lnTo>
                  <a:lnTo>
                    <a:pt x="97" y="78"/>
                  </a:lnTo>
                  <a:lnTo>
                    <a:pt x="95" y="78"/>
                  </a:lnTo>
                  <a:lnTo>
                    <a:pt x="94" y="78"/>
                  </a:lnTo>
                  <a:lnTo>
                    <a:pt x="92" y="73"/>
                  </a:lnTo>
                  <a:lnTo>
                    <a:pt x="91" y="73"/>
                  </a:lnTo>
                  <a:lnTo>
                    <a:pt x="89" y="73"/>
                  </a:lnTo>
                  <a:lnTo>
                    <a:pt x="88" y="73"/>
                  </a:lnTo>
                  <a:lnTo>
                    <a:pt x="88" y="72"/>
                  </a:lnTo>
                  <a:lnTo>
                    <a:pt x="86" y="70"/>
                  </a:lnTo>
                  <a:lnTo>
                    <a:pt x="80" y="61"/>
                  </a:lnTo>
                  <a:lnTo>
                    <a:pt x="77" y="60"/>
                  </a:lnTo>
                  <a:lnTo>
                    <a:pt x="74" y="60"/>
                  </a:lnTo>
                  <a:lnTo>
                    <a:pt x="73" y="58"/>
                  </a:lnTo>
                  <a:lnTo>
                    <a:pt x="71" y="58"/>
                  </a:lnTo>
                  <a:lnTo>
                    <a:pt x="70" y="55"/>
                  </a:lnTo>
                  <a:lnTo>
                    <a:pt x="67" y="54"/>
                  </a:lnTo>
                  <a:lnTo>
                    <a:pt x="65" y="54"/>
                  </a:lnTo>
                  <a:lnTo>
                    <a:pt x="64" y="55"/>
                  </a:lnTo>
                  <a:lnTo>
                    <a:pt x="62" y="55"/>
                  </a:lnTo>
                  <a:lnTo>
                    <a:pt x="61" y="52"/>
                  </a:lnTo>
                  <a:lnTo>
                    <a:pt x="59" y="51"/>
                  </a:lnTo>
                  <a:lnTo>
                    <a:pt x="59" y="49"/>
                  </a:lnTo>
                  <a:lnTo>
                    <a:pt x="59" y="48"/>
                  </a:lnTo>
                  <a:lnTo>
                    <a:pt x="59" y="46"/>
                  </a:lnTo>
                  <a:lnTo>
                    <a:pt x="58" y="46"/>
                  </a:lnTo>
                  <a:lnTo>
                    <a:pt x="58" y="45"/>
                  </a:lnTo>
                  <a:lnTo>
                    <a:pt x="56" y="46"/>
                  </a:lnTo>
                  <a:lnTo>
                    <a:pt x="55" y="46"/>
                  </a:lnTo>
                  <a:lnTo>
                    <a:pt x="55" y="48"/>
                  </a:lnTo>
                  <a:lnTo>
                    <a:pt x="56" y="49"/>
                  </a:lnTo>
                  <a:lnTo>
                    <a:pt x="56" y="51"/>
                  </a:lnTo>
                  <a:lnTo>
                    <a:pt x="55" y="51"/>
                  </a:lnTo>
                  <a:lnTo>
                    <a:pt x="53" y="51"/>
                  </a:lnTo>
                  <a:lnTo>
                    <a:pt x="53" y="49"/>
                  </a:lnTo>
                  <a:lnTo>
                    <a:pt x="53" y="48"/>
                  </a:lnTo>
                  <a:lnTo>
                    <a:pt x="52" y="45"/>
                  </a:lnTo>
                  <a:lnTo>
                    <a:pt x="52" y="43"/>
                  </a:lnTo>
                  <a:lnTo>
                    <a:pt x="50" y="43"/>
                  </a:lnTo>
                  <a:lnTo>
                    <a:pt x="49" y="43"/>
                  </a:lnTo>
                  <a:lnTo>
                    <a:pt x="49" y="42"/>
                  </a:lnTo>
                  <a:lnTo>
                    <a:pt x="49" y="39"/>
                  </a:lnTo>
                  <a:lnTo>
                    <a:pt x="46" y="36"/>
                  </a:lnTo>
                  <a:lnTo>
                    <a:pt x="40" y="9"/>
                  </a:lnTo>
                  <a:lnTo>
                    <a:pt x="34" y="0"/>
                  </a:lnTo>
                  <a:lnTo>
                    <a:pt x="32" y="0"/>
                  </a:lnTo>
                  <a:close/>
                </a:path>
              </a:pathLst>
            </a:custGeom>
            <a:grpFill/>
            <a:ln w="1905">
              <a:noFill/>
              <a:round/>
              <a:headEnd/>
              <a:tailEnd/>
            </a:ln>
          </p:spPr>
          <p:txBody>
            <a:bodyPr/>
            <a:lstStyle/>
            <a:p>
              <a:endParaRPr lang="en-GB">
                <a:solidFill>
                  <a:srgbClr val="000000"/>
                </a:solidFill>
                <a:latin typeface="Arial"/>
              </a:endParaRPr>
            </a:p>
          </p:txBody>
        </p:sp>
        <p:sp>
          <p:nvSpPr>
            <p:cNvPr id="509" name="Freeform 505"/>
            <p:cNvSpPr>
              <a:spLocks/>
            </p:cNvSpPr>
            <p:nvPr/>
          </p:nvSpPr>
          <p:spPr bwMode="auto">
            <a:xfrm>
              <a:off x="3226" y="2763"/>
              <a:ext cx="28" cy="35"/>
            </a:xfrm>
            <a:custGeom>
              <a:avLst/>
              <a:gdLst>
                <a:gd name="T0" fmla="*/ 25 w 28"/>
                <a:gd name="T1" fmla="*/ 2 h 35"/>
                <a:gd name="T2" fmla="*/ 25 w 28"/>
                <a:gd name="T3" fmla="*/ 0 h 35"/>
                <a:gd name="T4" fmla="*/ 24 w 28"/>
                <a:gd name="T5" fmla="*/ 0 h 35"/>
                <a:gd name="T6" fmla="*/ 22 w 28"/>
                <a:gd name="T7" fmla="*/ 0 h 35"/>
                <a:gd name="T8" fmla="*/ 18 w 28"/>
                <a:gd name="T9" fmla="*/ 2 h 35"/>
                <a:gd name="T10" fmla="*/ 15 w 28"/>
                <a:gd name="T11" fmla="*/ 2 h 35"/>
                <a:gd name="T12" fmla="*/ 15 w 28"/>
                <a:gd name="T13" fmla="*/ 3 h 35"/>
                <a:gd name="T14" fmla="*/ 15 w 28"/>
                <a:gd name="T15" fmla="*/ 6 h 35"/>
                <a:gd name="T16" fmla="*/ 13 w 28"/>
                <a:gd name="T17" fmla="*/ 6 h 35"/>
                <a:gd name="T18" fmla="*/ 10 w 28"/>
                <a:gd name="T19" fmla="*/ 6 h 35"/>
                <a:gd name="T20" fmla="*/ 9 w 28"/>
                <a:gd name="T21" fmla="*/ 8 h 35"/>
                <a:gd name="T22" fmla="*/ 7 w 28"/>
                <a:gd name="T23" fmla="*/ 8 h 35"/>
                <a:gd name="T24" fmla="*/ 6 w 28"/>
                <a:gd name="T25" fmla="*/ 8 h 35"/>
                <a:gd name="T26" fmla="*/ 4 w 28"/>
                <a:gd name="T27" fmla="*/ 3 h 35"/>
                <a:gd name="T28" fmla="*/ 3 w 28"/>
                <a:gd name="T29" fmla="*/ 3 h 35"/>
                <a:gd name="T30" fmla="*/ 1 w 28"/>
                <a:gd name="T31" fmla="*/ 5 h 35"/>
                <a:gd name="T32" fmla="*/ 1 w 28"/>
                <a:gd name="T33" fmla="*/ 6 h 35"/>
                <a:gd name="T34" fmla="*/ 0 w 28"/>
                <a:gd name="T35" fmla="*/ 6 h 35"/>
                <a:gd name="T36" fmla="*/ 3 w 28"/>
                <a:gd name="T37" fmla="*/ 11 h 35"/>
                <a:gd name="T38" fmla="*/ 4 w 28"/>
                <a:gd name="T39" fmla="*/ 18 h 35"/>
                <a:gd name="T40" fmla="*/ 4 w 28"/>
                <a:gd name="T41" fmla="*/ 20 h 35"/>
                <a:gd name="T42" fmla="*/ 6 w 28"/>
                <a:gd name="T43" fmla="*/ 30 h 35"/>
                <a:gd name="T44" fmla="*/ 9 w 28"/>
                <a:gd name="T45" fmla="*/ 35 h 35"/>
                <a:gd name="T46" fmla="*/ 10 w 28"/>
                <a:gd name="T47" fmla="*/ 35 h 35"/>
                <a:gd name="T48" fmla="*/ 18 w 28"/>
                <a:gd name="T49" fmla="*/ 33 h 35"/>
                <a:gd name="T50" fmla="*/ 28 w 28"/>
                <a:gd name="T51" fmla="*/ 15 h 35"/>
                <a:gd name="T52" fmla="*/ 28 w 28"/>
                <a:gd name="T53" fmla="*/ 12 h 35"/>
                <a:gd name="T54" fmla="*/ 28 w 28"/>
                <a:gd name="T55" fmla="*/ 11 h 35"/>
                <a:gd name="T56" fmla="*/ 27 w 28"/>
                <a:gd name="T57" fmla="*/ 9 h 35"/>
                <a:gd name="T58" fmla="*/ 25 w 28"/>
                <a:gd name="T59" fmla="*/ 9 h 35"/>
                <a:gd name="T60" fmla="*/ 24 w 28"/>
                <a:gd name="T61" fmla="*/ 8 h 35"/>
                <a:gd name="T62" fmla="*/ 24 w 28"/>
                <a:gd name="T63" fmla="*/ 5 h 35"/>
                <a:gd name="T64" fmla="*/ 24 w 28"/>
                <a:gd name="T65" fmla="*/ 3 h 35"/>
                <a:gd name="T66" fmla="*/ 25 w 28"/>
                <a:gd name="T67" fmla="*/ 2 h 3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8"/>
                <a:gd name="T103" fmla="*/ 0 h 35"/>
                <a:gd name="T104" fmla="*/ 28 w 28"/>
                <a:gd name="T105" fmla="*/ 35 h 3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8" h="35">
                  <a:moveTo>
                    <a:pt x="25" y="2"/>
                  </a:moveTo>
                  <a:lnTo>
                    <a:pt x="25" y="0"/>
                  </a:lnTo>
                  <a:lnTo>
                    <a:pt x="24" y="0"/>
                  </a:lnTo>
                  <a:lnTo>
                    <a:pt x="22" y="0"/>
                  </a:lnTo>
                  <a:lnTo>
                    <a:pt x="18" y="2"/>
                  </a:lnTo>
                  <a:lnTo>
                    <a:pt x="15" y="2"/>
                  </a:lnTo>
                  <a:lnTo>
                    <a:pt x="15" y="3"/>
                  </a:lnTo>
                  <a:lnTo>
                    <a:pt x="15" y="6"/>
                  </a:lnTo>
                  <a:lnTo>
                    <a:pt x="13" y="6"/>
                  </a:lnTo>
                  <a:lnTo>
                    <a:pt x="10" y="6"/>
                  </a:lnTo>
                  <a:lnTo>
                    <a:pt x="9" y="8"/>
                  </a:lnTo>
                  <a:lnTo>
                    <a:pt x="7" y="8"/>
                  </a:lnTo>
                  <a:lnTo>
                    <a:pt x="6" y="8"/>
                  </a:lnTo>
                  <a:lnTo>
                    <a:pt x="4" y="3"/>
                  </a:lnTo>
                  <a:lnTo>
                    <a:pt x="3" y="3"/>
                  </a:lnTo>
                  <a:lnTo>
                    <a:pt x="1" y="5"/>
                  </a:lnTo>
                  <a:lnTo>
                    <a:pt x="1" y="6"/>
                  </a:lnTo>
                  <a:lnTo>
                    <a:pt x="0" y="6"/>
                  </a:lnTo>
                  <a:lnTo>
                    <a:pt x="3" y="11"/>
                  </a:lnTo>
                  <a:lnTo>
                    <a:pt x="4" y="18"/>
                  </a:lnTo>
                  <a:lnTo>
                    <a:pt x="4" y="20"/>
                  </a:lnTo>
                  <a:lnTo>
                    <a:pt x="6" y="30"/>
                  </a:lnTo>
                  <a:lnTo>
                    <a:pt x="9" y="35"/>
                  </a:lnTo>
                  <a:lnTo>
                    <a:pt x="10" y="35"/>
                  </a:lnTo>
                  <a:lnTo>
                    <a:pt x="18" y="33"/>
                  </a:lnTo>
                  <a:lnTo>
                    <a:pt x="28" y="15"/>
                  </a:lnTo>
                  <a:lnTo>
                    <a:pt x="28" y="12"/>
                  </a:lnTo>
                  <a:lnTo>
                    <a:pt x="28" y="11"/>
                  </a:lnTo>
                  <a:lnTo>
                    <a:pt x="27" y="9"/>
                  </a:lnTo>
                  <a:lnTo>
                    <a:pt x="25" y="9"/>
                  </a:lnTo>
                  <a:lnTo>
                    <a:pt x="24" y="8"/>
                  </a:lnTo>
                  <a:lnTo>
                    <a:pt x="24" y="5"/>
                  </a:lnTo>
                  <a:lnTo>
                    <a:pt x="24" y="3"/>
                  </a:lnTo>
                  <a:lnTo>
                    <a:pt x="25" y="2"/>
                  </a:lnTo>
                  <a:close/>
                </a:path>
              </a:pathLst>
            </a:custGeom>
            <a:grpFill/>
            <a:ln w="1905">
              <a:noFill/>
              <a:round/>
              <a:headEnd/>
              <a:tailEnd/>
            </a:ln>
          </p:spPr>
          <p:txBody>
            <a:bodyPr/>
            <a:lstStyle/>
            <a:p>
              <a:endParaRPr lang="en-GB">
                <a:solidFill>
                  <a:srgbClr val="000000"/>
                </a:solidFill>
                <a:latin typeface="Arial"/>
              </a:endParaRPr>
            </a:p>
          </p:txBody>
        </p:sp>
        <p:sp>
          <p:nvSpPr>
            <p:cNvPr id="510" name="Freeform 506"/>
            <p:cNvSpPr>
              <a:spLocks/>
            </p:cNvSpPr>
            <p:nvPr/>
          </p:nvSpPr>
          <p:spPr bwMode="auto">
            <a:xfrm>
              <a:off x="3287" y="2883"/>
              <a:ext cx="53" cy="132"/>
            </a:xfrm>
            <a:custGeom>
              <a:avLst/>
              <a:gdLst>
                <a:gd name="T0" fmla="*/ 18 w 53"/>
                <a:gd name="T1" fmla="*/ 3 h 132"/>
                <a:gd name="T2" fmla="*/ 12 w 53"/>
                <a:gd name="T3" fmla="*/ 3 h 132"/>
                <a:gd name="T4" fmla="*/ 8 w 53"/>
                <a:gd name="T5" fmla="*/ 1 h 132"/>
                <a:gd name="T6" fmla="*/ 3 w 53"/>
                <a:gd name="T7" fmla="*/ 1 h 132"/>
                <a:gd name="T8" fmla="*/ 5 w 53"/>
                <a:gd name="T9" fmla="*/ 4 h 132"/>
                <a:gd name="T10" fmla="*/ 11 w 53"/>
                <a:gd name="T11" fmla="*/ 7 h 132"/>
                <a:gd name="T12" fmla="*/ 12 w 53"/>
                <a:gd name="T13" fmla="*/ 13 h 132"/>
                <a:gd name="T14" fmla="*/ 15 w 53"/>
                <a:gd name="T15" fmla="*/ 19 h 132"/>
                <a:gd name="T16" fmla="*/ 15 w 53"/>
                <a:gd name="T17" fmla="*/ 22 h 132"/>
                <a:gd name="T18" fmla="*/ 11 w 53"/>
                <a:gd name="T19" fmla="*/ 25 h 132"/>
                <a:gd name="T20" fmla="*/ 9 w 53"/>
                <a:gd name="T21" fmla="*/ 36 h 132"/>
                <a:gd name="T22" fmla="*/ 11 w 53"/>
                <a:gd name="T23" fmla="*/ 49 h 132"/>
                <a:gd name="T24" fmla="*/ 12 w 53"/>
                <a:gd name="T25" fmla="*/ 52 h 132"/>
                <a:gd name="T26" fmla="*/ 6 w 53"/>
                <a:gd name="T27" fmla="*/ 54 h 132"/>
                <a:gd name="T28" fmla="*/ 2 w 53"/>
                <a:gd name="T29" fmla="*/ 69 h 132"/>
                <a:gd name="T30" fmla="*/ 0 w 53"/>
                <a:gd name="T31" fmla="*/ 72 h 132"/>
                <a:gd name="T32" fmla="*/ 2 w 53"/>
                <a:gd name="T33" fmla="*/ 75 h 132"/>
                <a:gd name="T34" fmla="*/ 6 w 53"/>
                <a:gd name="T35" fmla="*/ 78 h 132"/>
                <a:gd name="T36" fmla="*/ 9 w 53"/>
                <a:gd name="T37" fmla="*/ 79 h 132"/>
                <a:gd name="T38" fmla="*/ 14 w 53"/>
                <a:gd name="T39" fmla="*/ 87 h 132"/>
                <a:gd name="T40" fmla="*/ 27 w 53"/>
                <a:gd name="T41" fmla="*/ 85 h 132"/>
                <a:gd name="T42" fmla="*/ 29 w 53"/>
                <a:gd name="T43" fmla="*/ 88 h 132"/>
                <a:gd name="T44" fmla="*/ 30 w 53"/>
                <a:gd name="T45" fmla="*/ 102 h 132"/>
                <a:gd name="T46" fmla="*/ 29 w 53"/>
                <a:gd name="T47" fmla="*/ 106 h 132"/>
                <a:gd name="T48" fmla="*/ 26 w 53"/>
                <a:gd name="T49" fmla="*/ 111 h 132"/>
                <a:gd name="T50" fmla="*/ 29 w 53"/>
                <a:gd name="T51" fmla="*/ 117 h 132"/>
                <a:gd name="T52" fmla="*/ 30 w 53"/>
                <a:gd name="T53" fmla="*/ 118 h 132"/>
                <a:gd name="T54" fmla="*/ 39 w 53"/>
                <a:gd name="T55" fmla="*/ 126 h 132"/>
                <a:gd name="T56" fmla="*/ 41 w 53"/>
                <a:gd name="T57" fmla="*/ 129 h 132"/>
                <a:gd name="T58" fmla="*/ 39 w 53"/>
                <a:gd name="T59" fmla="*/ 132 h 132"/>
                <a:gd name="T60" fmla="*/ 44 w 53"/>
                <a:gd name="T61" fmla="*/ 130 h 132"/>
                <a:gd name="T62" fmla="*/ 42 w 53"/>
                <a:gd name="T63" fmla="*/ 124 h 132"/>
                <a:gd name="T64" fmla="*/ 41 w 53"/>
                <a:gd name="T65" fmla="*/ 121 h 132"/>
                <a:gd name="T66" fmla="*/ 42 w 53"/>
                <a:gd name="T67" fmla="*/ 118 h 132"/>
                <a:gd name="T68" fmla="*/ 50 w 53"/>
                <a:gd name="T69" fmla="*/ 114 h 132"/>
                <a:gd name="T70" fmla="*/ 51 w 53"/>
                <a:gd name="T71" fmla="*/ 105 h 132"/>
                <a:gd name="T72" fmla="*/ 51 w 53"/>
                <a:gd name="T73" fmla="*/ 99 h 132"/>
                <a:gd name="T74" fmla="*/ 53 w 53"/>
                <a:gd name="T75" fmla="*/ 90 h 132"/>
                <a:gd name="T76" fmla="*/ 35 w 53"/>
                <a:gd name="T77" fmla="*/ 70 h 132"/>
                <a:gd name="T78" fmla="*/ 36 w 53"/>
                <a:gd name="T79" fmla="*/ 73 h 132"/>
                <a:gd name="T80" fmla="*/ 41 w 53"/>
                <a:gd name="T81" fmla="*/ 82 h 132"/>
                <a:gd name="T82" fmla="*/ 38 w 53"/>
                <a:gd name="T83" fmla="*/ 82 h 132"/>
                <a:gd name="T84" fmla="*/ 36 w 53"/>
                <a:gd name="T85" fmla="*/ 79 h 132"/>
                <a:gd name="T86" fmla="*/ 33 w 53"/>
                <a:gd name="T87" fmla="*/ 82 h 132"/>
                <a:gd name="T88" fmla="*/ 30 w 53"/>
                <a:gd name="T89" fmla="*/ 82 h 132"/>
                <a:gd name="T90" fmla="*/ 29 w 53"/>
                <a:gd name="T91" fmla="*/ 78 h 132"/>
                <a:gd name="T92" fmla="*/ 30 w 53"/>
                <a:gd name="T93" fmla="*/ 73 h 132"/>
                <a:gd name="T94" fmla="*/ 26 w 53"/>
                <a:gd name="T95" fmla="*/ 67 h 132"/>
                <a:gd name="T96" fmla="*/ 20 w 53"/>
                <a:gd name="T97" fmla="*/ 49 h 132"/>
                <a:gd name="T98" fmla="*/ 21 w 53"/>
                <a:gd name="T99" fmla="*/ 46 h 132"/>
                <a:gd name="T100" fmla="*/ 24 w 53"/>
                <a:gd name="T101" fmla="*/ 21 h 132"/>
                <a:gd name="T102" fmla="*/ 24 w 53"/>
                <a:gd name="T103" fmla="*/ 16 h 132"/>
                <a:gd name="T104" fmla="*/ 21 w 53"/>
                <a:gd name="T105" fmla="*/ 13 h 132"/>
                <a:gd name="T106" fmla="*/ 20 w 53"/>
                <a:gd name="T107" fmla="*/ 4 h 132"/>
                <a:gd name="T108" fmla="*/ 20 w 53"/>
                <a:gd name="T109" fmla="*/ 4 h 1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3"/>
                <a:gd name="T166" fmla="*/ 0 h 132"/>
                <a:gd name="T167" fmla="*/ 53 w 53"/>
                <a:gd name="T168" fmla="*/ 132 h 13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3" h="132">
                  <a:moveTo>
                    <a:pt x="20" y="4"/>
                  </a:moveTo>
                  <a:lnTo>
                    <a:pt x="18" y="3"/>
                  </a:lnTo>
                  <a:lnTo>
                    <a:pt x="17" y="1"/>
                  </a:lnTo>
                  <a:lnTo>
                    <a:pt x="12" y="3"/>
                  </a:lnTo>
                  <a:lnTo>
                    <a:pt x="11" y="1"/>
                  </a:lnTo>
                  <a:lnTo>
                    <a:pt x="8" y="1"/>
                  </a:lnTo>
                  <a:lnTo>
                    <a:pt x="3" y="0"/>
                  </a:lnTo>
                  <a:lnTo>
                    <a:pt x="3" y="1"/>
                  </a:lnTo>
                  <a:lnTo>
                    <a:pt x="5" y="1"/>
                  </a:lnTo>
                  <a:lnTo>
                    <a:pt x="5" y="4"/>
                  </a:lnTo>
                  <a:lnTo>
                    <a:pt x="8" y="4"/>
                  </a:lnTo>
                  <a:lnTo>
                    <a:pt x="11" y="7"/>
                  </a:lnTo>
                  <a:lnTo>
                    <a:pt x="11" y="10"/>
                  </a:lnTo>
                  <a:lnTo>
                    <a:pt x="12" y="13"/>
                  </a:lnTo>
                  <a:lnTo>
                    <a:pt x="14" y="18"/>
                  </a:lnTo>
                  <a:lnTo>
                    <a:pt x="15" y="19"/>
                  </a:lnTo>
                  <a:lnTo>
                    <a:pt x="15" y="21"/>
                  </a:lnTo>
                  <a:lnTo>
                    <a:pt x="15" y="22"/>
                  </a:lnTo>
                  <a:lnTo>
                    <a:pt x="12" y="24"/>
                  </a:lnTo>
                  <a:lnTo>
                    <a:pt x="11" y="25"/>
                  </a:lnTo>
                  <a:lnTo>
                    <a:pt x="11" y="30"/>
                  </a:lnTo>
                  <a:lnTo>
                    <a:pt x="9" y="36"/>
                  </a:lnTo>
                  <a:lnTo>
                    <a:pt x="9" y="48"/>
                  </a:lnTo>
                  <a:lnTo>
                    <a:pt x="11" y="49"/>
                  </a:lnTo>
                  <a:lnTo>
                    <a:pt x="12" y="49"/>
                  </a:lnTo>
                  <a:lnTo>
                    <a:pt x="12" y="52"/>
                  </a:lnTo>
                  <a:lnTo>
                    <a:pt x="9" y="52"/>
                  </a:lnTo>
                  <a:lnTo>
                    <a:pt x="6" y="54"/>
                  </a:lnTo>
                  <a:lnTo>
                    <a:pt x="5" y="55"/>
                  </a:lnTo>
                  <a:lnTo>
                    <a:pt x="2" y="69"/>
                  </a:lnTo>
                  <a:lnTo>
                    <a:pt x="0" y="70"/>
                  </a:lnTo>
                  <a:lnTo>
                    <a:pt x="0" y="72"/>
                  </a:lnTo>
                  <a:lnTo>
                    <a:pt x="0" y="75"/>
                  </a:lnTo>
                  <a:lnTo>
                    <a:pt x="2" y="75"/>
                  </a:lnTo>
                  <a:lnTo>
                    <a:pt x="3" y="78"/>
                  </a:lnTo>
                  <a:lnTo>
                    <a:pt x="6" y="78"/>
                  </a:lnTo>
                  <a:lnTo>
                    <a:pt x="8" y="79"/>
                  </a:lnTo>
                  <a:lnTo>
                    <a:pt x="9" y="79"/>
                  </a:lnTo>
                  <a:lnTo>
                    <a:pt x="11" y="84"/>
                  </a:lnTo>
                  <a:lnTo>
                    <a:pt x="14" y="87"/>
                  </a:lnTo>
                  <a:lnTo>
                    <a:pt x="15" y="88"/>
                  </a:lnTo>
                  <a:lnTo>
                    <a:pt x="27" y="85"/>
                  </a:lnTo>
                  <a:lnTo>
                    <a:pt x="29" y="87"/>
                  </a:lnTo>
                  <a:lnTo>
                    <a:pt x="29" y="88"/>
                  </a:lnTo>
                  <a:lnTo>
                    <a:pt x="30" y="100"/>
                  </a:lnTo>
                  <a:lnTo>
                    <a:pt x="30" y="102"/>
                  </a:lnTo>
                  <a:lnTo>
                    <a:pt x="29" y="103"/>
                  </a:lnTo>
                  <a:lnTo>
                    <a:pt x="29" y="106"/>
                  </a:lnTo>
                  <a:lnTo>
                    <a:pt x="27" y="108"/>
                  </a:lnTo>
                  <a:lnTo>
                    <a:pt x="26" y="111"/>
                  </a:lnTo>
                  <a:lnTo>
                    <a:pt x="27" y="112"/>
                  </a:lnTo>
                  <a:lnTo>
                    <a:pt x="29" y="117"/>
                  </a:lnTo>
                  <a:lnTo>
                    <a:pt x="29" y="118"/>
                  </a:lnTo>
                  <a:lnTo>
                    <a:pt x="30" y="118"/>
                  </a:lnTo>
                  <a:lnTo>
                    <a:pt x="35" y="124"/>
                  </a:lnTo>
                  <a:lnTo>
                    <a:pt x="39" y="126"/>
                  </a:lnTo>
                  <a:lnTo>
                    <a:pt x="41" y="127"/>
                  </a:lnTo>
                  <a:lnTo>
                    <a:pt x="41" y="129"/>
                  </a:lnTo>
                  <a:lnTo>
                    <a:pt x="39" y="130"/>
                  </a:lnTo>
                  <a:lnTo>
                    <a:pt x="39" y="132"/>
                  </a:lnTo>
                  <a:lnTo>
                    <a:pt x="42" y="132"/>
                  </a:lnTo>
                  <a:lnTo>
                    <a:pt x="44" y="130"/>
                  </a:lnTo>
                  <a:lnTo>
                    <a:pt x="44" y="126"/>
                  </a:lnTo>
                  <a:lnTo>
                    <a:pt x="42" y="124"/>
                  </a:lnTo>
                  <a:lnTo>
                    <a:pt x="41" y="123"/>
                  </a:lnTo>
                  <a:lnTo>
                    <a:pt x="41" y="121"/>
                  </a:lnTo>
                  <a:lnTo>
                    <a:pt x="42" y="120"/>
                  </a:lnTo>
                  <a:lnTo>
                    <a:pt x="42" y="118"/>
                  </a:lnTo>
                  <a:lnTo>
                    <a:pt x="42" y="117"/>
                  </a:lnTo>
                  <a:lnTo>
                    <a:pt x="50" y="114"/>
                  </a:lnTo>
                  <a:lnTo>
                    <a:pt x="51" y="112"/>
                  </a:lnTo>
                  <a:lnTo>
                    <a:pt x="51" y="105"/>
                  </a:lnTo>
                  <a:lnTo>
                    <a:pt x="53" y="103"/>
                  </a:lnTo>
                  <a:lnTo>
                    <a:pt x="51" y="99"/>
                  </a:lnTo>
                  <a:lnTo>
                    <a:pt x="53" y="93"/>
                  </a:lnTo>
                  <a:lnTo>
                    <a:pt x="53" y="90"/>
                  </a:lnTo>
                  <a:lnTo>
                    <a:pt x="35" y="69"/>
                  </a:lnTo>
                  <a:lnTo>
                    <a:pt x="35" y="70"/>
                  </a:lnTo>
                  <a:lnTo>
                    <a:pt x="35" y="72"/>
                  </a:lnTo>
                  <a:lnTo>
                    <a:pt x="36" y="73"/>
                  </a:lnTo>
                  <a:lnTo>
                    <a:pt x="38" y="75"/>
                  </a:lnTo>
                  <a:lnTo>
                    <a:pt x="41" y="82"/>
                  </a:lnTo>
                  <a:lnTo>
                    <a:pt x="41" y="85"/>
                  </a:lnTo>
                  <a:lnTo>
                    <a:pt x="38" y="82"/>
                  </a:lnTo>
                  <a:lnTo>
                    <a:pt x="36" y="81"/>
                  </a:lnTo>
                  <a:lnTo>
                    <a:pt x="36" y="79"/>
                  </a:lnTo>
                  <a:lnTo>
                    <a:pt x="35" y="79"/>
                  </a:lnTo>
                  <a:lnTo>
                    <a:pt x="33" y="82"/>
                  </a:lnTo>
                  <a:lnTo>
                    <a:pt x="32" y="82"/>
                  </a:lnTo>
                  <a:lnTo>
                    <a:pt x="30" y="82"/>
                  </a:lnTo>
                  <a:lnTo>
                    <a:pt x="30" y="81"/>
                  </a:lnTo>
                  <a:lnTo>
                    <a:pt x="29" y="78"/>
                  </a:lnTo>
                  <a:lnTo>
                    <a:pt x="30" y="75"/>
                  </a:lnTo>
                  <a:lnTo>
                    <a:pt x="30" y="73"/>
                  </a:lnTo>
                  <a:lnTo>
                    <a:pt x="27" y="70"/>
                  </a:lnTo>
                  <a:lnTo>
                    <a:pt x="26" y="67"/>
                  </a:lnTo>
                  <a:lnTo>
                    <a:pt x="26" y="63"/>
                  </a:lnTo>
                  <a:lnTo>
                    <a:pt x="20" y="49"/>
                  </a:lnTo>
                  <a:lnTo>
                    <a:pt x="20" y="48"/>
                  </a:lnTo>
                  <a:lnTo>
                    <a:pt x="21" y="46"/>
                  </a:lnTo>
                  <a:lnTo>
                    <a:pt x="26" y="39"/>
                  </a:lnTo>
                  <a:lnTo>
                    <a:pt x="24" y="21"/>
                  </a:lnTo>
                  <a:lnTo>
                    <a:pt x="24" y="18"/>
                  </a:lnTo>
                  <a:lnTo>
                    <a:pt x="24" y="16"/>
                  </a:lnTo>
                  <a:lnTo>
                    <a:pt x="23" y="15"/>
                  </a:lnTo>
                  <a:lnTo>
                    <a:pt x="21" y="13"/>
                  </a:lnTo>
                  <a:lnTo>
                    <a:pt x="18" y="9"/>
                  </a:lnTo>
                  <a:lnTo>
                    <a:pt x="20" y="4"/>
                  </a:lnTo>
                  <a:lnTo>
                    <a:pt x="21" y="3"/>
                  </a:lnTo>
                  <a:lnTo>
                    <a:pt x="20" y="4"/>
                  </a:lnTo>
                  <a:close/>
                </a:path>
              </a:pathLst>
            </a:custGeom>
            <a:grpFill/>
            <a:ln w="1905">
              <a:noFill/>
              <a:round/>
              <a:headEnd/>
              <a:tailEnd/>
            </a:ln>
          </p:spPr>
          <p:txBody>
            <a:bodyPr/>
            <a:lstStyle/>
            <a:p>
              <a:endParaRPr lang="en-GB">
                <a:solidFill>
                  <a:srgbClr val="000000"/>
                </a:solidFill>
                <a:latin typeface="Arial"/>
              </a:endParaRPr>
            </a:p>
          </p:txBody>
        </p:sp>
        <p:sp>
          <p:nvSpPr>
            <p:cNvPr id="511" name="Freeform 507"/>
            <p:cNvSpPr>
              <a:spLocks/>
            </p:cNvSpPr>
            <p:nvPr/>
          </p:nvSpPr>
          <p:spPr bwMode="auto">
            <a:xfrm>
              <a:off x="3407" y="1914"/>
              <a:ext cx="112" cy="57"/>
            </a:xfrm>
            <a:custGeom>
              <a:avLst/>
              <a:gdLst>
                <a:gd name="T0" fmla="*/ 28 w 112"/>
                <a:gd name="T1" fmla="*/ 48 h 57"/>
                <a:gd name="T2" fmla="*/ 34 w 112"/>
                <a:gd name="T3" fmla="*/ 47 h 57"/>
                <a:gd name="T4" fmla="*/ 42 w 112"/>
                <a:gd name="T5" fmla="*/ 48 h 57"/>
                <a:gd name="T6" fmla="*/ 45 w 112"/>
                <a:gd name="T7" fmla="*/ 45 h 57"/>
                <a:gd name="T8" fmla="*/ 54 w 112"/>
                <a:gd name="T9" fmla="*/ 53 h 57"/>
                <a:gd name="T10" fmla="*/ 58 w 112"/>
                <a:gd name="T11" fmla="*/ 57 h 57"/>
                <a:gd name="T12" fmla="*/ 66 w 112"/>
                <a:gd name="T13" fmla="*/ 54 h 57"/>
                <a:gd name="T14" fmla="*/ 73 w 112"/>
                <a:gd name="T15" fmla="*/ 53 h 57"/>
                <a:gd name="T16" fmla="*/ 90 w 112"/>
                <a:gd name="T17" fmla="*/ 48 h 57"/>
                <a:gd name="T18" fmla="*/ 97 w 112"/>
                <a:gd name="T19" fmla="*/ 51 h 57"/>
                <a:gd name="T20" fmla="*/ 103 w 112"/>
                <a:gd name="T21" fmla="*/ 54 h 57"/>
                <a:gd name="T22" fmla="*/ 112 w 112"/>
                <a:gd name="T23" fmla="*/ 54 h 57"/>
                <a:gd name="T24" fmla="*/ 108 w 112"/>
                <a:gd name="T25" fmla="*/ 48 h 57"/>
                <a:gd name="T26" fmla="*/ 105 w 112"/>
                <a:gd name="T27" fmla="*/ 45 h 57"/>
                <a:gd name="T28" fmla="*/ 109 w 112"/>
                <a:gd name="T29" fmla="*/ 39 h 57"/>
                <a:gd name="T30" fmla="*/ 100 w 112"/>
                <a:gd name="T31" fmla="*/ 35 h 57"/>
                <a:gd name="T32" fmla="*/ 97 w 112"/>
                <a:gd name="T33" fmla="*/ 27 h 57"/>
                <a:gd name="T34" fmla="*/ 94 w 112"/>
                <a:gd name="T35" fmla="*/ 24 h 57"/>
                <a:gd name="T36" fmla="*/ 90 w 112"/>
                <a:gd name="T37" fmla="*/ 23 h 57"/>
                <a:gd name="T38" fmla="*/ 84 w 112"/>
                <a:gd name="T39" fmla="*/ 20 h 57"/>
                <a:gd name="T40" fmla="*/ 79 w 112"/>
                <a:gd name="T41" fmla="*/ 18 h 57"/>
                <a:gd name="T42" fmla="*/ 67 w 112"/>
                <a:gd name="T43" fmla="*/ 23 h 57"/>
                <a:gd name="T44" fmla="*/ 64 w 112"/>
                <a:gd name="T45" fmla="*/ 20 h 57"/>
                <a:gd name="T46" fmla="*/ 45 w 112"/>
                <a:gd name="T47" fmla="*/ 9 h 57"/>
                <a:gd name="T48" fmla="*/ 30 w 112"/>
                <a:gd name="T49" fmla="*/ 9 h 57"/>
                <a:gd name="T50" fmla="*/ 16 w 112"/>
                <a:gd name="T51" fmla="*/ 3 h 57"/>
                <a:gd name="T52" fmla="*/ 9 w 112"/>
                <a:gd name="T53" fmla="*/ 2 h 57"/>
                <a:gd name="T54" fmla="*/ 0 w 112"/>
                <a:gd name="T55" fmla="*/ 3 h 57"/>
                <a:gd name="T56" fmla="*/ 16 w 112"/>
                <a:gd name="T57" fmla="*/ 12 h 57"/>
                <a:gd name="T58" fmla="*/ 25 w 112"/>
                <a:gd name="T59" fmla="*/ 21 h 57"/>
                <a:gd name="T60" fmla="*/ 30 w 112"/>
                <a:gd name="T61" fmla="*/ 36 h 57"/>
                <a:gd name="T62" fmla="*/ 28 w 112"/>
                <a:gd name="T63" fmla="*/ 45 h 5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2"/>
                <a:gd name="T97" fmla="*/ 0 h 57"/>
                <a:gd name="T98" fmla="*/ 112 w 112"/>
                <a:gd name="T99" fmla="*/ 57 h 5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2" h="57">
                  <a:moveTo>
                    <a:pt x="27" y="45"/>
                  </a:moveTo>
                  <a:lnTo>
                    <a:pt x="28" y="48"/>
                  </a:lnTo>
                  <a:lnTo>
                    <a:pt x="31" y="48"/>
                  </a:lnTo>
                  <a:lnTo>
                    <a:pt x="34" y="47"/>
                  </a:lnTo>
                  <a:lnTo>
                    <a:pt x="40" y="48"/>
                  </a:lnTo>
                  <a:lnTo>
                    <a:pt x="42" y="48"/>
                  </a:lnTo>
                  <a:lnTo>
                    <a:pt x="43" y="47"/>
                  </a:lnTo>
                  <a:lnTo>
                    <a:pt x="45" y="45"/>
                  </a:lnTo>
                  <a:lnTo>
                    <a:pt x="48" y="47"/>
                  </a:lnTo>
                  <a:lnTo>
                    <a:pt x="54" y="53"/>
                  </a:lnTo>
                  <a:lnTo>
                    <a:pt x="55" y="54"/>
                  </a:lnTo>
                  <a:lnTo>
                    <a:pt x="58" y="57"/>
                  </a:lnTo>
                  <a:lnTo>
                    <a:pt x="64" y="56"/>
                  </a:lnTo>
                  <a:lnTo>
                    <a:pt x="66" y="54"/>
                  </a:lnTo>
                  <a:lnTo>
                    <a:pt x="72" y="54"/>
                  </a:lnTo>
                  <a:lnTo>
                    <a:pt x="73" y="53"/>
                  </a:lnTo>
                  <a:lnTo>
                    <a:pt x="78" y="54"/>
                  </a:lnTo>
                  <a:lnTo>
                    <a:pt x="90" y="48"/>
                  </a:lnTo>
                  <a:lnTo>
                    <a:pt x="94" y="50"/>
                  </a:lnTo>
                  <a:lnTo>
                    <a:pt x="97" y="51"/>
                  </a:lnTo>
                  <a:lnTo>
                    <a:pt x="100" y="54"/>
                  </a:lnTo>
                  <a:lnTo>
                    <a:pt x="103" y="54"/>
                  </a:lnTo>
                  <a:lnTo>
                    <a:pt x="111" y="56"/>
                  </a:lnTo>
                  <a:lnTo>
                    <a:pt x="112" y="54"/>
                  </a:lnTo>
                  <a:lnTo>
                    <a:pt x="111" y="51"/>
                  </a:lnTo>
                  <a:lnTo>
                    <a:pt x="108" y="48"/>
                  </a:lnTo>
                  <a:lnTo>
                    <a:pt x="106" y="47"/>
                  </a:lnTo>
                  <a:lnTo>
                    <a:pt x="105" y="45"/>
                  </a:lnTo>
                  <a:lnTo>
                    <a:pt x="105" y="42"/>
                  </a:lnTo>
                  <a:lnTo>
                    <a:pt x="109" y="39"/>
                  </a:lnTo>
                  <a:lnTo>
                    <a:pt x="105" y="36"/>
                  </a:lnTo>
                  <a:lnTo>
                    <a:pt x="100" y="35"/>
                  </a:lnTo>
                  <a:lnTo>
                    <a:pt x="96" y="32"/>
                  </a:lnTo>
                  <a:lnTo>
                    <a:pt x="97" y="27"/>
                  </a:lnTo>
                  <a:lnTo>
                    <a:pt x="97" y="24"/>
                  </a:lnTo>
                  <a:lnTo>
                    <a:pt x="94" y="24"/>
                  </a:lnTo>
                  <a:lnTo>
                    <a:pt x="91" y="24"/>
                  </a:lnTo>
                  <a:lnTo>
                    <a:pt x="90" y="23"/>
                  </a:lnTo>
                  <a:lnTo>
                    <a:pt x="88" y="21"/>
                  </a:lnTo>
                  <a:lnTo>
                    <a:pt x="84" y="20"/>
                  </a:lnTo>
                  <a:lnTo>
                    <a:pt x="81" y="21"/>
                  </a:lnTo>
                  <a:lnTo>
                    <a:pt x="79" y="18"/>
                  </a:lnTo>
                  <a:lnTo>
                    <a:pt x="76" y="20"/>
                  </a:lnTo>
                  <a:lnTo>
                    <a:pt x="67" y="23"/>
                  </a:lnTo>
                  <a:lnTo>
                    <a:pt x="66" y="21"/>
                  </a:lnTo>
                  <a:lnTo>
                    <a:pt x="64" y="20"/>
                  </a:lnTo>
                  <a:lnTo>
                    <a:pt x="49" y="9"/>
                  </a:lnTo>
                  <a:lnTo>
                    <a:pt x="45" y="9"/>
                  </a:lnTo>
                  <a:lnTo>
                    <a:pt x="40" y="8"/>
                  </a:lnTo>
                  <a:lnTo>
                    <a:pt x="30" y="9"/>
                  </a:lnTo>
                  <a:lnTo>
                    <a:pt x="18" y="5"/>
                  </a:lnTo>
                  <a:lnTo>
                    <a:pt x="16" y="3"/>
                  </a:lnTo>
                  <a:lnTo>
                    <a:pt x="12" y="2"/>
                  </a:lnTo>
                  <a:lnTo>
                    <a:pt x="9" y="2"/>
                  </a:lnTo>
                  <a:lnTo>
                    <a:pt x="7" y="0"/>
                  </a:lnTo>
                  <a:lnTo>
                    <a:pt x="0" y="3"/>
                  </a:lnTo>
                  <a:lnTo>
                    <a:pt x="6" y="9"/>
                  </a:lnTo>
                  <a:lnTo>
                    <a:pt x="16" y="12"/>
                  </a:lnTo>
                  <a:lnTo>
                    <a:pt x="22" y="18"/>
                  </a:lnTo>
                  <a:lnTo>
                    <a:pt x="25" y="21"/>
                  </a:lnTo>
                  <a:lnTo>
                    <a:pt x="27" y="32"/>
                  </a:lnTo>
                  <a:lnTo>
                    <a:pt x="30" y="36"/>
                  </a:lnTo>
                  <a:lnTo>
                    <a:pt x="30" y="44"/>
                  </a:lnTo>
                  <a:lnTo>
                    <a:pt x="28" y="45"/>
                  </a:lnTo>
                  <a:lnTo>
                    <a:pt x="27" y="45"/>
                  </a:lnTo>
                  <a:close/>
                </a:path>
              </a:pathLst>
            </a:custGeom>
            <a:grpFill/>
            <a:ln w="1905">
              <a:noFill/>
              <a:round/>
              <a:headEnd/>
              <a:tailEnd/>
            </a:ln>
          </p:spPr>
          <p:txBody>
            <a:bodyPr/>
            <a:lstStyle/>
            <a:p>
              <a:endParaRPr lang="en-GB">
                <a:solidFill>
                  <a:srgbClr val="000000"/>
                </a:solidFill>
                <a:latin typeface="Arial"/>
              </a:endParaRPr>
            </a:p>
          </p:txBody>
        </p:sp>
        <p:sp>
          <p:nvSpPr>
            <p:cNvPr id="512" name="Freeform 508"/>
            <p:cNvSpPr>
              <a:spLocks/>
            </p:cNvSpPr>
            <p:nvPr/>
          </p:nvSpPr>
          <p:spPr bwMode="auto">
            <a:xfrm>
              <a:off x="3926" y="1992"/>
              <a:ext cx="5" cy="6"/>
            </a:xfrm>
            <a:custGeom>
              <a:avLst/>
              <a:gdLst>
                <a:gd name="T0" fmla="*/ 5 w 5"/>
                <a:gd name="T1" fmla="*/ 5 h 6"/>
                <a:gd name="T2" fmla="*/ 5 w 5"/>
                <a:gd name="T3" fmla="*/ 3 h 6"/>
                <a:gd name="T4" fmla="*/ 2 w 5"/>
                <a:gd name="T5" fmla="*/ 0 h 6"/>
                <a:gd name="T6" fmla="*/ 0 w 5"/>
                <a:gd name="T7" fmla="*/ 2 h 6"/>
                <a:gd name="T8" fmla="*/ 2 w 5"/>
                <a:gd name="T9" fmla="*/ 6 h 6"/>
                <a:gd name="T10" fmla="*/ 5 w 5"/>
                <a:gd name="T11" fmla="*/ 6 h 6"/>
                <a:gd name="T12" fmla="*/ 5 w 5"/>
                <a:gd name="T13" fmla="*/ 5 h 6"/>
                <a:gd name="T14" fmla="*/ 0 60000 65536"/>
                <a:gd name="T15" fmla="*/ 0 60000 65536"/>
                <a:gd name="T16" fmla="*/ 0 60000 65536"/>
                <a:gd name="T17" fmla="*/ 0 60000 65536"/>
                <a:gd name="T18" fmla="*/ 0 60000 65536"/>
                <a:gd name="T19" fmla="*/ 0 60000 65536"/>
                <a:gd name="T20" fmla="*/ 0 60000 65536"/>
                <a:gd name="T21" fmla="*/ 0 w 5"/>
                <a:gd name="T22" fmla="*/ 0 h 6"/>
                <a:gd name="T23" fmla="*/ 5 w 5"/>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6">
                  <a:moveTo>
                    <a:pt x="5" y="5"/>
                  </a:moveTo>
                  <a:lnTo>
                    <a:pt x="5" y="3"/>
                  </a:lnTo>
                  <a:lnTo>
                    <a:pt x="2" y="0"/>
                  </a:lnTo>
                  <a:lnTo>
                    <a:pt x="0" y="2"/>
                  </a:lnTo>
                  <a:lnTo>
                    <a:pt x="2" y="6"/>
                  </a:lnTo>
                  <a:lnTo>
                    <a:pt x="5" y="6"/>
                  </a:lnTo>
                  <a:lnTo>
                    <a:pt x="5" y="5"/>
                  </a:lnTo>
                  <a:close/>
                </a:path>
              </a:pathLst>
            </a:custGeom>
            <a:grpFill/>
            <a:ln w="1905">
              <a:noFill/>
              <a:round/>
              <a:headEnd/>
              <a:tailEnd/>
            </a:ln>
          </p:spPr>
          <p:txBody>
            <a:bodyPr/>
            <a:lstStyle/>
            <a:p>
              <a:endParaRPr lang="en-GB">
                <a:solidFill>
                  <a:srgbClr val="000000"/>
                </a:solidFill>
                <a:latin typeface="Arial"/>
              </a:endParaRPr>
            </a:p>
          </p:txBody>
        </p:sp>
        <p:sp>
          <p:nvSpPr>
            <p:cNvPr id="513" name="Freeform 509"/>
            <p:cNvSpPr>
              <a:spLocks/>
            </p:cNvSpPr>
            <p:nvPr/>
          </p:nvSpPr>
          <p:spPr bwMode="auto">
            <a:xfrm>
              <a:off x="3937" y="1995"/>
              <a:ext cx="4" cy="3"/>
            </a:xfrm>
            <a:custGeom>
              <a:avLst/>
              <a:gdLst>
                <a:gd name="T0" fmla="*/ 4 w 4"/>
                <a:gd name="T1" fmla="*/ 2 h 3"/>
                <a:gd name="T2" fmla="*/ 3 w 4"/>
                <a:gd name="T3" fmla="*/ 0 h 3"/>
                <a:gd name="T4" fmla="*/ 0 w 4"/>
                <a:gd name="T5" fmla="*/ 2 h 3"/>
                <a:gd name="T6" fmla="*/ 1 w 4"/>
                <a:gd name="T7" fmla="*/ 3 h 3"/>
                <a:gd name="T8" fmla="*/ 4 w 4"/>
                <a:gd name="T9" fmla="*/ 3 h 3"/>
                <a:gd name="T10" fmla="*/ 4 w 4"/>
                <a:gd name="T11" fmla="*/ 2 h 3"/>
                <a:gd name="T12" fmla="*/ 0 60000 65536"/>
                <a:gd name="T13" fmla="*/ 0 60000 65536"/>
                <a:gd name="T14" fmla="*/ 0 60000 65536"/>
                <a:gd name="T15" fmla="*/ 0 60000 65536"/>
                <a:gd name="T16" fmla="*/ 0 60000 65536"/>
                <a:gd name="T17" fmla="*/ 0 60000 65536"/>
                <a:gd name="T18" fmla="*/ 0 w 4"/>
                <a:gd name="T19" fmla="*/ 0 h 3"/>
                <a:gd name="T20" fmla="*/ 4 w 4"/>
                <a:gd name="T21" fmla="*/ 3 h 3"/>
              </a:gdLst>
              <a:ahLst/>
              <a:cxnLst>
                <a:cxn ang="T12">
                  <a:pos x="T0" y="T1"/>
                </a:cxn>
                <a:cxn ang="T13">
                  <a:pos x="T2" y="T3"/>
                </a:cxn>
                <a:cxn ang="T14">
                  <a:pos x="T4" y="T5"/>
                </a:cxn>
                <a:cxn ang="T15">
                  <a:pos x="T6" y="T7"/>
                </a:cxn>
                <a:cxn ang="T16">
                  <a:pos x="T8" y="T9"/>
                </a:cxn>
                <a:cxn ang="T17">
                  <a:pos x="T10" y="T11"/>
                </a:cxn>
              </a:cxnLst>
              <a:rect l="T18" t="T19" r="T20" b="T21"/>
              <a:pathLst>
                <a:path w="4" h="3">
                  <a:moveTo>
                    <a:pt x="4" y="2"/>
                  </a:moveTo>
                  <a:lnTo>
                    <a:pt x="3" y="0"/>
                  </a:lnTo>
                  <a:lnTo>
                    <a:pt x="0" y="2"/>
                  </a:lnTo>
                  <a:lnTo>
                    <a:pt x="1" y="3"/>
                  </a:lnTo>
                  <a:lnTo>
                    <a:pt x="4" y="3"/>
                  </a:lnTo>
                  <a:lnTo>
                    <a:pt x="4" y="2"/>
                  </a:lnTo>
                  <a:close/>
                </a:path>
              </a:pathLst>
            </a:custGeom>
            <a:grpFill/>
            <a:ln w="1905">
              <a:noFill/>
              <a:round/>
              <a:headEnd/>
              <a:tailEnd/>
            </a:ln>
          </p:spPr>
          <p:txBody>
            <a:bodyPr/>
            <a:lstStyle/>
            <a:p>
              <a:endParaRPr lang="en-GB">
                <a:solidFill>
                  <a:srgbClr val="000000"/>
                </a:solidFill>
                <a:latin typeface="Arial"/>
              </a:endParaRPr>
            </a:p>
          </p:txBody>
        </p:sp>
        <p:sp>
          <p:nvSpPr>
            <p:cNvPr id="514" name="Freeform 510"/>
            <p:cNvSpPr>
              <a:spLocks/>
            </p:cNvSpPr>
            <p:nvPr/>
          </p:nvSpPr>
          <p:spPr bwMode="auto">
            <a:xfrm>
              <a:off x="3477" y="1998"/>
              <a:ext cx="322" cy="295"/>
            </a:xfrm>
            <a:custGeom>
              <a:avLst/>
              <a:gdLst>
                <a:gd name="T0" fmla="*/ 291 w 322"/>
                <a:gd name="T1" fmla="*/ 295 h 295"/>
                <a:gd name="T2" fmla="*/ 273 w 322"/>
                <a:gd name="T3" fmla="*/ 291 h 295"/>
                <a:gd name="T4" fmla="*/ 247 w 322"/>
                <a:gd name="T5" fmla="*/ 288 h 295"/>
                <a:gd name="T6" fmla="*/ 207 w 322"/>
                <a:gd name="T7" fmla="*/ 258 h 295"/>
                <a:gd name="T8" fmla="*/ 190 w 322"/>
                <a:gd name="T9" fmla="*/ 264 h 295"/>
                <a:gd name="T10" fmla="*/ 180 w 322"/>
                <a:gd name="T11" fmla="*/ 268 h 295"/>
                <a:gd name="T12" fmla="*/ 169 w 322"/>
                <a:gd name="T13" fmla="*/ 267 h 295"/>
                <a:gd name="T14" fmla="*/ 156 w 322"/>
                <a:gd name="T15" fmla="*/ 262 h 295"/>
                <a:gd name="T16" fmla="*/ 145 w 322"/>
                <a:gd name="T17" fmla="*/ 258 h 295"/>
                <a:gd name="T18" fmla="*/ 139 w 322"/>
                <a:gd name="T19" fmla="*/ 249 h 295"/>
                <a:gd name="T20" fmla="*/ 123 w 322"/>
                <a:gd name="T21" fmla="*/ 244 h 295"/>
                <a:gd name="T22" fmla="*/ 108 w 322"/>
                <a:gd name="T23" fmla="*/ 219 h 295"/>
                <a:gd name="T24" fmla="*/ 101 w 322"/>
                <a:gd name="T25" fmla="*/ 205 h 295"/>
                <a:gd name="T26" fmla="*/ 96 w 322"/>
                <a:gd name="T27" fmla="*/ 199 h 295"/>
                <a:gd name="T28" fmla="*/ 90 w 322"/>
                <a:gd name="T29" fmla="*/ 202 h 295"/>
                <a:gd name="T30" fmla="*/ 86 w 322"/>
                <a:gd name="T31" fmla="*/ 199 h 295"/>
                <a:gd name="T32" fmla="*/ 83 w 322"/>
                <a:gd name="T33" fmla="*/ 192 h 295"/>
                <a:gd name="T34" fmla="*/ 78 w 322"/>
                <a:gd name="T35" fmla="*/ 195 h 295"/>
                <a:gd name="T36" fmla="*/ 75 w 322"/>
                <a:gd name="T37" fmla="*/ 198 h 295"/>
                <a:gd name="T38" fmla="*/ 63 w 322"/>
                <a:gd name="T39" fmla="*/ 190 h 295"/>
                <a:gd name="T40" fmla="*/ 60 w 322"/>
                <a:gd name="T41" fmla="*/ 168 h 295"/>
                <a:gd name="T42" fmla="*/ 32 w 322"/>
                <a:gd name="T43" fmla="*/ 141 h 295"/>
                <a:gd name="T44" fmla="*/ 27 w 322"/>
                <a:gd name="T45" fmla="*/ 132 h 295"/>
                <a:gd name="T46" fmla="*/ 21 w 322"/>
                <a:gd name="T47" fmla="*/ 128 h 295"/>
                <a:gd name="T48" fmla="*/ 24 w 322"/>
                <a:gd name="T49" fmla="*/ 113 h 295"/>
                <a:gd name="T50" fmla="*/ 27 w 322"/>
                <a:gd name="T51" fmla="*/ 108 h 295"/>
                <a:gd name="T52" fmla="*/ 35 w 322"/>
                <a:gd name="T53" fmla="*/ 89 h 295"/>
                <a:gd name="T54" fmla="*/ 23 w 322"/>
                <a:gd name="T55" fmla="*/ 81 h 295"/>
                <a:gd name="T56" fmla="*/ 14 w 322"/>
                <a:gd name="T57" fmla="*/ 66 h 295"/>
                <a:gd name="T58" fmla="*/ 3 w 322"/>
                <a:gd name="T59" fmla="*/ 44 h 295"/>
                <a:gd name="T60" fmla="*/ 5 w 322"/>
                <a:gd name="T61" fmla="*/ 8 h 295"/>
                <a:gd name="T62" fmla="*/ 44 w 322"/>
                <a:gd name="T63" fmla="*/ 21 h 295"/>
                <a:gd name="T64" fmla="*/ 63 w 322"/>
                <a:gd name="T65" fmla="*/ 5 h 295"/>
                <a:gd name="T66" fmla="*/ 71 w 322"/>
                <a:gd name="T67" fmla="*/ 18 h 295"/>
                <a:gd name="T68" fmla="*/ 68 w 322"/>
                <a:gd name="T69" fmla="*/ 24 h 295"/>
                <a:gd name="T70" fmla="*/ 74 w 322"/>
                <a:gd name="T71" fmla="*/ 29 h 295"/>
                <a:gd name="T72" fmla="*/ 84 w 322"/>
                <a:gd name="T73" fmla="*/ 48 h 295"/>
                <a:gd name="T74" fmla="*/ 102 w 322"/>
                <a:gd name="T75" fmla="*/ 53 h 295"/>
                <a:gd name="T76" fmla="*/ 116 w 322"/>
                <a:gd name="T77" fmla="*/ 66 h 295"/>
                <a:gd name="T78" fmla="*/ 159 w 322"/>
                <a:gd name="T79" fmla="*/ 63 h 295"/>
                <a:gd name="T80" fmla="*/ 166 w 322"/>
                <a:gd name="T81" fmla="*/ 63 h 295"/>
                <a:gd name="T82" fmla="*/ 174 w 322"/>
                <a:gd name="T83" fmla="*/ 50 h 295"/>
                <a:gd name="T84" fmla="*/ 201 w 322"/>
                <a:gd name="T85" fmla="*/ 38 h 295"/>
                <a:gd name="T86" fmla="*/ 207 w 322"/>
                <a:gd name="T87" fmla="*/ 33 h 295"/>
                <a:gd name="T88" fmla="*/ 244 w 322"/>
                <a:gd name="T89" fmla="*/ 48 h 295"/>
                <a:gd name="T90" fmla="*/ 255 w 322"/>
                <a:gd name="T91" fmla="*/ 50 h 295"/>
                <a:gd name="T92" fmla="*/ 277 w 322"/>
                <a:gd name="T93" fmla="*/ 69 h 295"/>
                <a:gd name="T94" fmla="*/ 288 w 322"/>
                <a:gd name="T95" fmla="*/ 83 h 295"/>
                <a:gd name="T96" fmla="*/ 282 w 322"/>
                <a:gd name="T97" fmla="*/ 113 h 295"/>
                <a:gd name="T98" fmla="*/ 274 w 322"/>
                <a:gd name="T99" fmla="*/ 129 h 295"/>
                <a:gd name="T100" fmla="*/ 276 w 322"/>
                <a:gd name="T101" fmla="*/ 144 h 295"/>
                <a:gd name="T102" fmla="*/ 282 w 322"/>
                <a:gd name="T103" fmla="*/ 171 h 295"/>
                <a:gd name="T104" fmla="*/ 295 w 322"/>
                <a:gd name="T105" fmla="*/ 180 h 295"/>
                <a:gd name="T106" fmla="*/ 288 w 322"/>
                <a:gd name="T107" fmla="*/ 214 h 295"/>
                <a:gd name="T108" fmla="*/ 310 w 322"/>
                <a:gd name="T109" fmla="*/ 235 h 295"/>
                <a:gd name="T110" fmla="*/ 319 w 322"/>
                <a:gd name="T111" fmla="*/ 255 h 295"/>
                <a:gd name="T112" fmla="*/ 321 w 322"/>
                <a:gd name="T113" fmla="*/ 262 h 295"/>
                <a:gd name="T114" fmla="*/ 298 w 322"/>
                <a:gd name="T115" fmla="*/ 277 h 29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295"/>
                <a:gd name="T176" fmla="*/ 322 w 322"/>
                <a:gd name="T177" fmla="*/ 295 h 29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295">
                  <a:moveTo>
                    <a:pt x="294" y="294"/>
                  </a:moveTo>
                  <a:lnTo>
                    <a:pt x="292" y="294"/>
                  </a:lnTo>
                  <a:lnTo>
                    <a:pt x="291" y="295"/>
                  </a:lnTo>
                  <a:lnTo>
                    <a:pt x="277" y="292"/>
                  </a:lnTo>
                  <a:lnTo>
                    <a:pt x="274" y="289"/>
                  </a:lnTo>
                  <a:lnTo>
                    <a:pt x="273" y="291"/>
                  </a:lnTo>
                  <a:lnTo>
                    <a:pt x="253" y="288"/>
                  </a:lnTo>
                  <a:lnTo>
                    <a:pt x="252" y="289"/>
                  </a:lnTo>
                  <a:lnTo>
                    <a:pt x="247" y="288"/>
                  </a:lnTo>
                  <a:lnTo>
                    <a:pt x="223" y="283"/>
                  </a:lnTo>
                  <a:lnTo>
                    <a:pt x="214" y="261"/>
                  </a:lnTo>
                  <a:lnTo>
                    <a:pt x="207" y="258"/>
                  </a:lnTo>
                  <a:lnTo>
                    <a:pt x="204" y="258"/>
                  </a:lnTo>
                  <a:lnTo>
                    <a:pt x="192" y="262"/>
                  </a:lnTo>
                  <a:lnTo>
                    <a:pt x="190" y="264"/>
                  </a:lnTo>
                  <a:lnTo>
                    <a:pt x="187" y="265"/>
                  </a:lnTo>
                  <a:lnTo>
                    <a:pt x="184" y="265"/>
                  </a:lnTo>
                  <a:lnTo>
                    <a:pt x="180" y="268"/>
                  </a:lnTo>
                  <a:lnTo>
                    <a:pt x="175" y="270"/>
                  </a:lnTo>
                  <a:lnTo>
                    <a:pt x="172" y="268"/>
                  </a:lnTo>
                  <a:lnTo>
                    <a:pt x="169" y="267"/>
                  </a:lnTo>
                  <a:lnTo>
                    <a:pt x="165" y="265"/>
                  </a:lnTo>
                  <a:lnTo>
                    <a:pt x="159" y="265"/>
                  </a:lnTo>
                  <a:lnTo>
                    <a:pt x="156" y="262"/>
                  </a:lnTo>
                  <a:lnTo>
                    <a:pt x="157" y="264"/>
                  </a:lnTo>
                  <a:lnTo>
                    <a:pt x="157" y="262"/>
                  </a:lnTo>
                  <a:lnTo>
                    <a:pt x="145" y="258"/>
                  </a:lnTo>
                  <a:lnTo>
                    <a:pt x="142" y="253"/>
                  </a:lnTo>
                  <a:lnTo>
                    <a:pt x="142" y="252"/>
                  </a:lnTo>
                  <a:lnTo>
                    <a:pt x="139" y="249"/>
                  </a:lnTo>
                  <a:lnTo>
                    <a:pt x="130" y="246"/>
                  </a:lnTo>
                  <a:lnTo>
                    <a:pt x="126" y="246"/>
                  </a:lnTo>
                  <a:lnTo>
                    <a:pt x="123" y="244"/>
                  </a:lnTo>
                  <a:lnTo>
                    <a:pt x="120" y="241"/>
                  </a:lnTo>
                  <a:lnTo>
                    <a:pt x="114" y="225"/>
                  </a:lnTo>
                  <a:lnTo>
                    <a:pt x="108" y="219"/>
                  </a:lnTo>
                  <a:lnTo>
                    <a:pt x="105" y="211"/>
                  </a:lnTo>
                  <a:lnTo>
                    <a:pt x="104" y="210"/>
                  </a:lnTo>
                  <a:lnTo>
                    <a:pt x="101" y="205"/>
                  </a:lnTo>
                  <a:lnTo>
                    <a:pt x="99" y="202"/>
                  </a:lnTo>
                  <a:lnTo>
                    <a:pt x="99" y="201"/>
                  </a:lnTo>
                  <a:lnTo>
                    <a:pt x="96" y="199"/>
                  </a:lnTo>
                  <a:lnTo>
                    <a:pt x="93" y="201"/>
                  </a:lnTo>
                  <a:lnTo>
                    <a:pt x="90" y="204"/>
                  </a:lnTo>
                  <a:lnTo>
                    <a:pt x="90" y="202"/>
                  </a:lnTo>
                  <a:lnTo>
                    <a:pt x="89" y="202"/>
                  </a:lnTo>
                  <a:lnTo>
                    <a:pt x="87" y="201"/>
                  </a:lnTo>
                  <a:lnTo>
                    <a:pt x="86" y="199"/>
                  </a:lnTo>
                  <a:lnTo>
                    <a:pt x="84" y="196"/>
                  </a:lnTo>
                  <a:lnTo>
                    <a:pt x="84" y="193"/>
                  </a:lnTo>
                  <a:lnTo>
                    <a:pt x="83" y="192"/>
                  </a:lnTo>
                  <a:lnTo>
                    <a:pt x="80" y="192"/>
                  </a:lnTo>
                  <a:lnTo>
                    <a:pt x="78" y="193"/>
                  </a:lnTo>
                  <a:lnTo>
                    <a:pt x="78" y="195"/>
                  </a:lnTo>
                  <a:lnTo>
                    <a:pt x="78" y="196"/>
                  </a:lnTo>
                  <a:lnTo>
                    <a:pt x="78" y="198"/>
                  </a:lnTo>
                  <a:lnTo>
                    <a:pt x="75" y="198"/>
                  </a:lnTo>
                  <a:lnTo>
                    <a:pt x="75" y="201"/>
                  </a:lnTo>
                  <a:lnTo>
                    <a:pt x="65" y="193"/>
                  </a:lnTo>
                  <a:lnTo>
                    <a:pt x="63" y="190"/>
                  </a:lnTo>
                  <a:lnTo>
                    <a:pt x="63" y="184"/>
                  </a:lnTo>
                  <a:lnTo>
                    <a:pt x="59" y="183"/>
                  </a:lnTo>
                  <a:lnTo>
                    <a:pt x="60" y="168"/>
                  </a:lnTo>
                  <a:lnTo>
                    <a:pt x="51" y="153"/>
                  </a:lnTo>
                  <a:lnTo>
                    <a:pt x="44" y="150"/>
                  </a:lnTo>
                  <a:lnTo>
                    <a:pt x="32" y="141"/>
                  </a:lnTo>
                  <a:lnTo>
                    <a:pt x="32" y="138"/>
                  </a:lnTo>
                  <a:lnTo>
                    <a:pt x="29" y="133"/>
                  </a:lnTo>
                  <a:lnTo>
                    <a:pt x="27" y="132"/>
                  </a:lnTo>
                  <a:lnTo>
                    <a:pt x="26" y="129"/>
                  </a:lnTo>
                  <a:lnTo>
                    <a:pt x="23" y="130"/>
                  </a:lnTo>
                  <a:lnTo>
                    <a:pt x="21" y="128"/>
                  </a:lnTo>
                  <a:lnTo>
                    <a:pt x="21" y="123"/>
                  </a:lnTo>
                  <a:lnTo>
                    <a:pt x="23" y="122"/>
                  </a:lnTo>
                  <a:lnTo>
                    <a:pt x="24" y="113"/>
                  </a:lnTo>
                  <a:lnTo>
                    <a:pt x="26" y="111"/>
                  </a:lnTo>
                  <a:lnTo>
                    <a:pt x="27" y="110"/>
                  </a:lnTo>
                  <a:lnTo>
                    <a:pt x="27" y="108"/>
                  </a:lnTo>
                  <a:lnTo>
                    <a:pt x="35" y="98"/>
                  </a:lnTo>
                  <a:lnTo>
                    <a:pt x="33" y="92"/>
                  </a:lnTo>
                  <a:lnTo>
                    <a:pt x="35" y="89"/>
                  </a:lnTo>
                  <a:lnTo>
                    <a:pt x="36" y="86"/>
                  </a:lnTo>
                  <a:lnTo>
                    <a:pt x="26" y="84"/>
                  </a:lnTo>
                  <a:lnTo>
                    <a:pt x="23" y="81"/>
                  </a:lnTo>
                  <a:lnTo>
                    <a:pt x="20" y="74"/>
                  </a:lnTo>
                  <a:lnTo>
                    <a:pt x="17" y="71"/>
                  </a:lnTo>
                  <a:lnTo>
                    <a:pt x="14" y="66"/>
                  </a:lnTo>
                  <a:lnTo>
                    <a:pt x="11" y="51"/>
                  </a:lnTo>
                  <a:lnTo>
                    <a:pt x="8" y="45"/>
                  </a:lnTo>
                  <a:lnTo>
                    <a:pt x="3" y="44"/>
                  </a:lnTo>
                  <a:lnTo>
                    <a:pt x="3" y="18"/>
                  </a:lnTo>
                  <a:lnTo>
                    <a:pt x="0" y="11"/>
                  </a:lnTo>
                  <a:lnTo>
                    <a:pt x="5" y="8"/>
                  </a:lnTo>
                  <a:lnTo>
                    <a:pt x="9" y="0"/>
                  </a:lnTo>
                  <a:lnTo>
                    <a:pt x="23" y="20"/>
                  </a:lnTo>
                  <a:lnTo>
                    <a:pt x="44" y="21"/>
                  </a:lnTo>
                  <a:lnTo>
                    <a:pt x="48" y="12"/>
                  </a:lnTo>
                  <a:lnTo>
                    <a:pt x="56" y="6"/>
                  </a:lnTo>
                  <a:lnTo>
                    <a:pt x="63" y="5"/>
                  </a:lnTo>
                  <a:lnTo>
                    <a:pt x="69" y="8"/>
                  </a:lnTo>
                  <a:lnTo>
                    <a:pt x="68" y="12"/>
                  </a:lnTo>
                  <a:lnTo>
                    <a:pt x="71" y="18"/>
                  </a:lnTo>
                  <a:lnTo>
                    <a:pt x="66" y="21"/>
                  </a:lnTo>
                  <a:lnTo>
                    <a:pt x="65" y="23"/>
                  </a:lnTo>
                  <a:lnTo>
                    <a:pt x="68" y="24"/>
                  </a:lnTo>
                  <a:lnTo>
                    <a:pt x="69" y="26"/>
                  </a:lnTo>
                  <a:lnTo>
                    <a:pt x="72" y="27"/>
                  </a:lnTo>
                  <a:lnTo>
                    <a:pt x="74" y="29"/>
                  </a:lnTo>
                  <a:lnTo>
                    <a:pt x="78" y="30"/>
                  </a:lnTo>
                  <a:lnTo>
                    <a:pt x="80" y="29"/>
                  </a:lnTo>
                  <a:lnTo>
                    <a:pt x="84" y="48"/>
                  </a:lnTo>
                  <a:lnTo>
                    <a:pt x="87" y="51"/>
                  </a:lnTo>
                  <a:lnTo>
                    <a:pt x="93" y="53"/>
                  </a:lnTo>
                  <a:lnTo>
                    <a:pt x="102" y="53"/>
                  </a:lnTo>
                  <a:lnTo>
                    <a:pt x="104" y="54"/>
                  </a:lnTo>
                  <a:lnTo>
                    <a:pt x="107" y="60"/>
                  </a:lnTo>
                  <a:lnTo>
                    <a:pt x="116" y="66"/>
                  </a:lnTo>
                  <a:lnTo>
                    <a:pt x="130" y="71"/>
                  </a:lnTo>
                  <a:lnTo>
                    <a:pt x="160" y="63"/>
                  </a:lnTo>
                  <a:lnTo>
                    <a:pt x="159" y="63"/>
                  </a:lnTo>
                  <a:lnTo>
                    <a:pt x="154" y="65"/>
                  </a:lnTo>
                  <a:lnTo>
                    <a:pt x="160" y="65"/>
                  </a:lnTo>
                  <a:lnTo>
                    <a:pt x="166" y="63"/>
                  </a:lnTo>
                  <a:lnTo>
                    <a:pt x="166" y="59"/>
                  </a:lnTo>
                  <a:lnTo>
                    <a:pt x="165" y="51"/>
                  </a:lnTo>
                  <a:lnTo>
                    <a:pt x="174" y="50"/>
                  </a:lnTo>
                  <a:lnTo>
                    <a:pt x="189" y="38"/>
                  </a:lnTo>
                  <a:lnTo>
                    <a:pt x="198" y="36"/>
                  </a:lnTo>
                  <a:lnTo>
                    <a:pt x="201" y="38"/>
                  </a:lnTo>
                  <a:lnTo>
                    <a:pt x="204" y="38"/>
                  </a:lnTo>
                  <a:lnTo>
                    <a:pt x="205" y="36"/>
                  </a:lnTo>
                  <a:lnTo>
                    <a:pt x="207" y="33"/>
                  </a:lnTo>
                  <a:lnTo>
                    <a:pt x="217" y="33"/>
                  </a:lnTo>
                  <a:lnTo>
                    <a:pt x="225" y="41"/>
                  </a:lnTo>
                  <a:lnTo>
                    <a:pt x="244" y="48"/>
                  </a:lnTo>
                  <a:lnTo>
                    <a:pt x="247" y="47"/>
                  </a:lnTo>
                  <a:lnTo>
                    <a:pt x="252" y="48"/>
                  </a:lnTo>
                  <a:lnTo>
                    <a:pt x="255" y="50"/>
                  </a:lnTo>
                  <a:lnTo>
                    <a:pt x="258" y="53"/>
                  </a:lnTo>
                  <a:lnTo>
                    <a:pt x="258" y="57"/>
                  </a:lnTo>
                  <a:lnTo>
                    <a:pt x="277" y="69"/>
                  </a:lnTo>
                  <a:lnTo>
                    <a:pt x="286" y="69"/>
                  </a:lnTo>
                  <a:lnTo>
                    <a:pt x="288" y="71"/>
                  </a:lnTo>
                  <a:lnTo>
                    <a:pt x="288" y="83"/>
                  </a:lnTo>
                  <a:lnTo>
                    <a:pt x="288" y="86"/>
                  </a:lnTo>
                  <a:lnTo>
                    <a:pt x="285" y="105"/>
                  </a:lnTo>
                  <a:lnTo>
                    <a:pt x="282" y="113"/>
                  </a:lnTo>
                  <a:lnTo>
                    <a:pt x="282" y="117"/>
                  </a:lnTo>
                  <a:lnTo>
                    <a:pt x="274" y="120"/>
                  </a:lnTo>
                  <a:lnTo>
                    <a:pt x="274" y="129"/>
                  </a:lnTo>
                  <a:lnTo>
                    <a:pt x="279" y="130"/>
                  </a:lnTo>
                  <a:lnTo>
                    <a:pt x="279" y="133"/>
                  </a:lnTo>
                  <a:lnTo>
                    <a:pt x="276" y="144"/>
                  </a:lnTo>
                  <a:lnTo>
                    <a:pt x="279" y="153"/>
                  </a:lnTo>
                  <a:lnTo>
                    <a:pt x="279" y="168"/>
                  </a:lnTo>
                  <a:lnTo>
                    <a:pt x="282" y="171"/>
                  </a:lnTo>
                  <a:lnTo>
                    <a:pt x="289" y="172"/>
                  </a:lnTo>
                  <a:lnTo>
                    <a:pt x="292" y="175"/>
                  </a:lnTo>
                  <a:lnTo>
                    <a:pt x="295" y="180"/>
                  </a:lnTo>
                  <a:lnTo>
                    <a:pt x="295" y="184"/>
                  </a:lnTo>
                  <a:lnTo>
                    <a:pt x="280" y="207"/>
                  </a:lnTo>
                  <a:lnTo>
                    <a:pt x="288" y="214"/>
                  </a:lnTo>
                  <a:lnTo>
                    <a:pt x="294" y="228"/>
                  </a:lnTo>
                  <a:lnTo>
                    <a:pt x="303" y="232"/>
                  </a:lnTo>
                  <a:lnTo>
                    <a:pt x="310" y="235"/>
                  </a:lnTo>
                  <a:lnTo>
                    <a:pt x="313" y="237"/>
                  </a:lnTo>
                  <a:lnTo>
                    <a:pt x="313" y="255"/>
                  </a:lnTo>
                  <a:lnTo>
                    <a:pt x="319" y="255"/>
                  </a:lnTo>
                  <a:lnTo>
                    <a:pt x="321" y="256"/>
                  </a:lnTo>
                  <a:lnTo>
                    <a:pt x="322" y="261"/>
                  </a:lnTo>
                  <a:lnTo>
                    <a:pt x="321" y="262"/>
                  </a:lnTo>
                  <a:lnTo>
                    <a:pt x="316" y="265"/>
                  </a:lnTo>
                  <a:lnTo>
                    <a:pt x="304" y="270"/>
                  </a:lnTo>
                  <a:lnTo>
                    <a:pt x="298" y="277"/>
                  </a:lnTo>
                  <a:lnTo>
                    <a:pt x="294" y="294"/>
                  </a:lnTo>
                  <a:close/>
                </a:path>
              </a:pathLst>
            </a:custGeom>
            <a:grpFill/>
            <a:ln w="1905">
              <a:noFill/>
              <a:round/>
              <a:headEnd/>
              <a:tailEnd/>
            </a:ln>
          </p:spPr>
          <p:txBody>
            <a:bodyPr/>
            <a:lstStyle/>
            <a:p>
              <a:endParaRPr lang="en-GB">
                <a:solidFill>
                  <a:srgbClr val="000000"/>
                </a:solidFill>
                <a:latin typeface="Arial"/>
              </a:endParaRPr>
            </a:p>
          </p:txBody>
        </p:sp>
        <p:sp>
          <p:nvSpPr>
            <p:cNvPr id="515" name="Freeform 511"/>
            <p:cNvSpPr>
              <a:spLocks/>
            </p:cNvSpPr>
            <p:nvPr/>
          </p:nvSpPr>
          <p:spPr bwMode="auto">
            <a:xfrm>
              <a:off x="3149" y="2169"/>
              <a:ext cx="188" cy="184"/>
            </a:xfrm>
            <a:custGeom>
              <a:avLst/>
              <a:gdLst>
                <a:gd name="T0" fmla="*/ 8 w 188"/>
                <a:gd name="T1" fmla="*/ 49 h 184"/>
                <a:gd name="T2" fmla="*/ 3 w 188"/>
                <a:gd name="T3" fmla="*/ 40 h 184"/>
                <a:gd name="T4" fmla="*/ 0 w 188"/>
                <a:gd name="T5" fmla="*/ 30 h 184"/>
                <a:gd name="T6" fmla="*/ 2 w 188"/>
                <a:gd name="T7" fmla="*/ 27 h 184"/>
                <a:gd name="T8" fmla="*/ 5 w 188"/>
                <a:gd name="T9" fmla="*/ 25 h 184"/>
                <a:gd name="T10" fmla="*/ 2 w 188"/>
                <a:gd name="T11" fmla="*/ 6 h 184"/>
                <a:gd name="T12" fmla="*/ 6 w 188"/>
                <a:gd name="T13" fmla="*/ 0 h 184"/>
                <a:gd name="T14" fmla="*/ 9 w 188"/>
                <a:gd name="T15" fmla="*/ 1 h 184"/>
                <a:gd name="T16" fmla="*/ 21 w 188"/>
                <a:gd name="T17" fmla="*/ 1 h 184"/>
                <a:gd name="T18" fmla="*/ 47 w 188"/>
                <a:gd name="T19" fmla="*/ 7 h 184"/>
                <a:gd name="T20" fmla="*/ 57 w 188"/>
                <a:gd name="T21" fmla="*/ 12 h 184"/>
                <a:gd name="T22" fmla="*/ 74 w 188"/>
                <a:gd name="T23" fmla="*/ 16 h 184"/>
                <a:gd name="T24" fmla="*/ 104 w 188"/>
                <a:gd name="T25" fmla="*/ 3 h 184"/>
                <a:gd name="T26" fmla="*/ 99 w 188"/>
                <a:gd name="T27" fmla="*/ 6 h 184"/>
                <a:gd name="T28" fmla="*/ 107 w 188"/>
                <a:gd name="T29" fmla="*/ 4 h 184"/>
                <a:gd name="T30" fmla="*/ 111 w 188"/>
                <a:gd name="T31" fmla="*/ 3 h 184"/>
                <a:gd name="T32" fmla="*/ 123 w 188"/>
                <a:gd name="T33" fmla="*/ 1 h 184"/>
                <a:gd name="T34" fmla="*/ 125 w 188"/>
                <a:gd name="T35" fmla="*/ 4 h 184"/>
                <a:gd name="T36" fmla="*/ 128 w 188"/>
                <a:gd name="T37" fmla="*/ 7 h 184"/>
                <a:gd name="T38" fmla="*/ 134 w 188"/>
                <a:gd name="T39" fmla="*/ 12 h 184"/>
                <a:gd name="T40" fmla="*/ 141 w 188"/>
                <a:gd name="T41" fmla="*/ 10 h 184"/>
                <a:gd name="T42" fmla="*/ 143 w 188"/>
                <a:gd name="T43" fmla="*/ 12 h 184"/>
                <a:gd name="T44" fmla="*/ 159 w 188"/>
                <a:gd name="T45" fmla="*/ 6 h 184"/>
                <a:gd name="T46" fmla="*/ 165 w 188"/>
                <a:gd name="T47" fmla="*/ 67 h 184"/>
                <a:gd name="T48" fmla="*/ 165 w 188"/>
                <a:gd name="T49" fmla="*/ 72 h 184"/>
                <a:gd name="T50" fmla="*/ 161 w 188"/>
                <a:gd name="T51" fmla="*/ 73 h 184"/>
                <a:gd name="T52" fmla="*/ 146 w 188"/>
                <a:gd name="T53" fmla="*/ 57 h 184"/>
                <a:gd name="T54" fmla="*/ 137 w 188"/>
                <a:gd name="T55" fmla="*/ 40 h 184"/>
                <a:gd name="T56" fmla="*/ 135 w 188"/>
                <a:gd name="T57" fmla="*/ 33 h 184"/>
                <a:gd name="T58" fmla="*/ 132 w 188"/>
                <a:gd name="T59" fmla="*/ 33 h 184"/>
                <a:gd name="T60" fmla="*/ 131 w 188"/>
                <a:gd name="T61" fmla="*/ 36 h 184"/>
                <a:gd name="T62" fmla="*/ 134 w 188"/>
                <a:gd name="T63" fmla="*/ 43 h 184"/>
                <a:gd name="T64" fmla="*/ 135 w 188"/>
                <a:gd name="T65" fmla="*/ 51 h 184"/>
                <a:gd name="T66" fmla="*/ 149 w 188"/>
                <a:gd name="T67" fmla="*/ 70 h 184"/>
                <a:gd name="T68" fmla="*/ 177 w 188"/>
                <a:gd name="T69" fmla="*/ 136 h 184"/>
                <a:gd name="T70" fmla="*/ 186 w 188"/>
                <a:gd name="T71" fmla="*/ 144 h 184"/>
                <a:gd name="T72" fmla="*/ 188 w 188"/>
                <a:gd name="T73" fmla="*/ 147 h 184"/>
                <a:gd name="T74" fmla="*/ 182 w 188"/>
                <a:gd name="T75" fmla="*/ 147 h 184"/>
                <a:gd name="T76" fmla="*/ 183 w 188"/>
                <a:gd name="T77" fmla="*/ 157 h 184"/>
                <a:gd name="T78" fmla="*/ 179 w 188"/>
                <a:gd name="T79" fmla="*/ 166 h 184"/>
                <a:gd name="T80" fmla="*/ 170 w 188"/>
                <a:gd name="T81" fmla="*/ 174 h 184"/>
                <a:gd name="T82" fmla="*/ 159 w 188"/>
                <a:gd name="T83" fmla="*/ 184 h 184"/>
                <a:gd name="T84" fmla="*/ 144 w 188"/>
                <a:gd name="T85" fmla="*/ 181 h 184"/>
                <a:gd name="T86" fmla="*/ 117 w 188"/>
                <a:gd name="T87" fmla="*/ 177 h 184"/>
                <a:gd name="T88" fmla="*/ 114 w 188"/>
                <a:gd name="T89" fmla="*/ 177 h 184"/>
                <a:gd name="T90" fmla="*/ 8 w 188"/>
                <a:gd name="T91" fmla="*/ 180 h 18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8"/>
                <a:gd name="T139" fmla="*/ 0 h 184"/>
                <a:gd name="T140" fmla="*/ 188 w 188"/>
                <a:gd name="T141" fmla="*/ 184 h 18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8" h="184">
                  <a:moveTo>
                    <a:pt x="8" y="169"/>
                  </a:moveTo>
                  <a:lnTo>
                    <a:pt x="8" y="49"/>
                  </a:lnTo>
                  <a:lnTo>
                    <a:pt x="2" y="45"/>
                  </a:lnTo>
                  <a:lnTo>
                    <a:pt x="3" y="40"/>
                  </a:lnTo>
                  <a:lnTo>
                    <a:pt x="0" y="36"/>
                  </a:lnTo>
                  <a:lnTo>
                    <a:pt x="0" y="30"/>
                  </a:lnTo>
                  <a:lnTo>
                    <a:pt x="0" y="28"/>
                  </a:lnTo>
                  <a:lnTo>
                    <a:pt x="2" y="27"/>
                  </a:lnTo>
                  <a:lnTo>
                    <a:pt x="3" y="25"/>
                  </a:lnTo>
                  <a:lnTo>
                    <a:pt x="5" y="25"/>
                  </a:lnTo>
                  <a:lnTo>
                    <a:pt x="3" y="9"/>
                  </a:lnTo>
                  <a:lnTo>
                    <a:pt x="2" y="6"/>
                  </a:lnTo>
                  <a:lnTo>
                    <a:pt x="5" y="3"/>
                  </a:lnTo>
                  <a:lnTo>
                    <a:pt x="6" y="0"/>
                  </a:lnTo>
                  <a:lnTo>
                    <a:pt x="8" y="0"/>
                  </a:lnTo>
                  <a:lnTo>
                    <a:pt x="9" y="1"/>
                  </a:lnTo>
                  <a:lnTo>
                    <a:pt x="11" y="3"/>
                  </a:lnTo>
                  <a:lnTo>
                    <a:pt x="21" y="1"/>
                  </a:lnTo>
                  <a:lnTo>
                    <a:pt x="38" y="3"/>
                  </a:lnTo>
                  <a:lnTo>
                    <a:pt x="47" y="7"/>
                  </a:lnTo>
                  <a:lnTo>
                    <a:pt x="54" y="9"/>
                  </a:lnTo>
                  <a:lnTo>
                    <a:pt x="57" y="12"/>
                  </a:lnTo>
                  <a:lnTo>
                    <a:pt x="66" y="12"/>
                  </a:lnTo>
                  <a:lnTo>
                    <a:pt x="74" y="16"/>
                  </a:lnTo>
                  <a:lnTo>
                    <a:pt x="95" y="4"/>
                  </a:lnTo>
                  <a:lnTo>
                    <a:pt x="104" y="3"/>
                  </a:lnTo>
                  <a:lnTo>
                    <a:pt x="99" y="4"/>
                  </a:lnTo>
                  <a:lnTo>
                    <a:pt x="99" y="6"/>
                  </a:lnTo>
                  <a:lnTo>
                    <a:pt x="105" y="4"/>
                  </a:lnTo>
                  <a:lnTo>
                    <a:pt x="107" y="4"/>
                  </a:lnTo>
                  <a:lnTo>
                    <a:pt x="108" y="1"/>
                  </a:lnTo>
                  <a:lnTo>
                    <a:pt x="111" y="3"/>
                  </a:lnTo>
                  <a:lnTo>
                    <a:pt x="120" y="3"/>
                  </a:lnTo>
                  <a:lnTo>
                    <a:pt x="123" y="1"/>
                  </a:lnTo>
                  <a:lnTo>
                    <a:pt x="123" y="3"/>
                  </a:lnTo>
                  <a:lnTo>
                    <a:pt x="125" y="4"/>
                  </a:lnTo>
                  <a:lnTo>
                    <a:pt x="126" y="6"/>
                  </a:lnTo>
                  <a:lnTo>
                    <a:pt x="128" y="7"/>
                  </a:lnTo>
                  <a:lnTo>
                    <a:pt x="131" y="9"/>
                  </a:lnTo>
                  <a:lnTo>
                    <a:pt x="134" y="12"/>
                  </a:lnTo>
                  <a:lnTo>
                    <a:pt x="140" y="12"/>
                  </a:lnTo>
                  <a:lnTo>
                    <a:pt x="141" y="10"/>
                  </a:lnTo>
                  <a:lnTo>
                    <a:pt x="143" y="10"/>
                  </a:lnTo>
                  <a:lnTo>
                    <a:pt x="143" y="12"/>
                  </a:lnTo>
                  <a:lnTo>
                    <a:pt x="150" y="12"/>
                  </a:lnTo>
                  <a:lnTo>
                    <a:pt x="159" y="6"/>
                  </a:lnTo>
                  <a:lnTo>
                    <a:pt x="173" y="43"/>
                  </a:lnTo>
                  <a:lnTo>
                    <a:pt x="165" y="67"/>
                  </a:lnTo>
                  <a:lnTo>
                    <a:pt x="165" y="69"/>
                  </a:lnTo>
                  <a:lnTo>
                    <a:pt x="165" y="72"/>
                  </a:lnTo>
                  <a:lnTo>
                    <a:pt x="164" y="72"/>
                  </a:lnTo>
                  <a:lnTo>
                    <a:pt x="161" y="73"/>
                  </a:lnTo>
                  <a:lnTo>
                    <a:pt x="159" y="73"/>
                  </a:lnTo>
                  <a:lnTo>
                    <a:pt x="146" y="57"/>
                  </a:lnTo>
                  <a:lnTo>
                    <a:pt x="144" y="54"/>
                  </a:lnTo>
                  <a:lnTo>
                    <a:pt x="137" y="40"/>
                  </a:lnTo>
                  <a:lnTo>
                    <a:pt x="135" y="34"/>
                  </a:lnTo>
                  <a:lnTo>
                    <a:pt x="135" y="33"/>
                  </a:lnTo>
                  <a:lnTo>
                    <a:pt x="134" y="31"/>
                  </a:lnTo>
                  <a:lnTo>
                    <a:pt x="132" y="33"/>
                  </a:lnTo>
                  <a:lnTo>
                    <a:pt x="132" y="34"/>
                  </a:lnTo>
                  <a:lnTo>
                    <a:pt x="131" y="36"/>
                  </a:lnTo>
                  <a:lnTo>
                    <a:pt x="131" y="40"/>
                  </a:lnTo>
                  <a:lnTo>
                    <a:pt x="134" y="43"/>
                  </a:lnTo>
                  <a:lnTo>
                    <a:pt x="135" y="46"/>
                  </a:lnTo>
                  <a:lnTo>
                    <a:pt x="135" y="51"/>
                  </a:lnTo>
                  <a:lnTo>
                    <a:pt x="141" y="61"/>
                  </a:lnTo>
                  <a:lnTo>
                    <a:pt x="149" y="70"/>
                  </a:lnTo>
                  <a:lnTo>
                    <a:pt x="150" y="78"/>
                  </a:lnTo>
                  <a:lnTo>
                    <a:pt x="177" y="136"/>
                  </a:lnTo>
                  <a:lnTo>
                    <a:pt x="185" y="144"/>
                  </a:lnTo>
                  <a:lnTo>
                    <a:pt x="186" y="144"/>
                  </a:lnTo>
                  <a:lnTo>
                    <a:pt x="188" y="145"/>
                  </a:lnTo>
                  <a:lnTo>
                    <a:pt x="188" y="147"/>
                  </a:lnTo>
                  <a:lnTo>
                    <a:pt x="183" y="145"/>
                  </a:lnTo>
                  <a:lnTo>
                    <a:pt x="182" y="147"/>
                  </a:lnTo>
                  <a:lnTo>
                    <a:pt x="183" y="150"/>
                  </a:lnTo>
                  <a:lnTo>
                    <a:pt x="183" y="157"/>
                  </a:lnTo>
                  <a:lnTo>
                    <a:pt x="185" y="160"/>
                  </a:lnTo>
                  <a:lnTo>
                    <a:pt x="179" y="166"/>
                  </a:lnTo>
                  <a:lnTo>
                    <a:pt x="174" y="165"/>
                  </a:lnTo>
                  <a:lnTo>
                    <a:pt x="170" y="174"/>
                  </a:lnTo>
                  <a:lnTo>
                    <a:pt x="161" y="177"/>
                  </a:lnTo>
                  <a:lnTo>
                    <a:pt x="159" y="184"/>
                  </a:lnTo>
                  <a:lnTo>
                    <a:pt x="150" y="184"/>
                  </a:lnTo>
                  <a:lnTo>
                    <a:pt x="144" y="181"/>
                  </a:lnTo>
                  <a:lnTo>
                    <a:pt x="116" y="181"/>
                  </a:lnTo>
                  <a:lnTo>
                    <a:pt x="117" y="177"/>
                  </a:lnTo>
                  <a:lnTo>
                    <a:pt x="116" y="177"/>
                  </a:lnTo>
                  <a:lnTo>
                    <a:pt x="114" y="177"/>
                  </a:lnTo>
                  <a:lnTo>
                    <a:pt x="113" y="181"/>
                  </a:lnTo>
                  <a:lnTo>
                    <a:pt x="8" y="180"/>
                  </a:lnTo>
                  <a:lnTo>
                    <a:pt x="8" y="169"/>
                  </a:lnTo>
                  <a:close/>
                </a:path>
              </a:pathLst>
            </a:custGeom>
            <a:grpFill/>
            <a:ln w="1905">
              <a:noFill/>
              <a:round/>
              <a:headEnd/>
              <a:tailEnd/>
            </a:ln>
          </p:spPr>
          <p:txBody>
            <a:bodyPr/>
            <a:lstStyle/>
            <a:p>
              <a:endParaRPr lang="en-GB">
                <a:solidFill>
                  <a:srgbClr val="000000"/>
                </a:solidFill>
                <a:latin typeface="Arial"/>
              </a:endParaRPr>
            </a:p>
          </p:txBody>
        </p:sp>
        <p:sp>
          <p:nvSpPr>
            <p:cNvPr id="516" name="Freeform 512"/>
            <p:cNvSpPr>
              <a:spLocks/>
            </p:cNvSpPr>
            <p:nvPr/>
          </p:nvSpPr>
          <p:spPr bwMode="auto">
            <a:xfrm>
              <a:off x="2594" y="2058"/>
              <a:ext cx="340" cy="344"/>
            </a:xfrm>
            <a:custGeom>
              <a:avLst/>
              <a:gdLst>
                <a:gd name="T0" fmla="*/ 0 w 340"/>
                <a:gd name="T1" fmla="*/ 165 h 344"/>
                <a:gd name="T2" fmla="*/ 20 w 340"/>
                <a:gd name="T3" fmla="*/ 153 h 344"/>
                <a:gd name="T4" fmla="*/ 26 w 340"/>
                <a:gd name="T5" fmla="*/ 148 h 344"/>
                <a:gd name="T6" fmla="*/ 32 w 340"/>
                <a:gd name="T7" fmla="*/ 148 h 344"/>
                <a:gd name="T8" fmla="*/ 35 w 340"/>
                <a:gd name="T9" fmla="*/ 145 h 344"/>
                <a:gd name="T10" fmla="*/ 49 w 340"/>
                <a:gd name="T11" fmla="*/ 144 h 344"/>
                <a:gd name="T12" fmla="*/ 58 w 340"/>
                <a:gd name="T13" fmla="*/ 136 h 344"/>
                <a:gd name="T14" fmla="*/ 67 w 340"/>
                <a:gd name="T15" fmla="*/ 129 h 344"/>
                <a:gd name="T16" fmla="*/ 84 w 340"/>
                <a:gd name="T17" fmla="*/ 123 h 344"/>
                <a:gd name="T18" fmla="*/ 82 w 340"/>
                <a:gd name="T19" fmla="*/ 118 h 344"/>
                <a:gd name="T20" fmla="*/ 79 w 340"/>
                <a:gd name="T21" fmla="*/ 120 h 344"/>
                <a:gd name="T22" fmla="*/ 81 w 340"/>
                <a:gd name="T23" fmla="*/ 114 h 344"/>
                <a:gd name="T24" fmla="*/ 79 w 340"/>
                <a:gd name="T25" fmla="*/ 111 h 344"/>
                <a:gd name="T26" fmla="*/ 84 w 340"/>
                <a:gd name="T27" fmla="*/ 108 h 344"/>
                <a:gd name="T28" fmla="*/ 94 w 340"/>
                <a:gd name="T29" fmla="*/ 105 h 344"/>
                <a:gd name="T30" fmla="*/ 96 w 340"/>
                <a:gd name="T31" fmla="*/ 100 h 344"/>
                <a:gd name="T32" fmla="*/ 114 w 340"/>
                <a:gd name="T33" fmla="*/ 99 h 344"/>
                <a:gd name="T34" fmla="*/ 124 w 340"/>
                <a:gd name="T35" fmla="*/ 100 h 344"/>
                <a:gd name="T36" fmla="*/ 124 w 340"/>
                <a:gd name="T37" fmla="*/ 96 h 344"/>
                <a:gd name="T38" fmla="*/ 127 w 340"/>
                <a:gd name="T39" fmla="*/ 91 h 344"/>
                <a:gd name="T40" fmla="*/ 120 w 340"/>
                <a:gd name="T41" fmla="*/ 81 h 344"/>
                <a:gd name="T42" fmla="*/ 120 w 340"/>
                <a:gd name="T43" fmla="*/ 73 h 344"/>
                <a:gd name="T44" fmla="*/ 118 w 340"/>
                <a:gd name="T45" fmla="*/ 68 h 344"/>
                <a:gd name="T46" fmla="*/ 117 w 340"/>
                <a:gd name="T47" fmla="*/ 54 h 344"/>
                <a:gd name="T48" fmla="*/ 117 w 340"/>
                <a:gd name="T49" fmla="*/ 50 h 344"/>
                <a:gd name="T50" fmla="*/ 114 w 340"/>
                <a:gd name="T51" fmla="*/ 47 h 344"/>
                <a:gd name="T52" fmla="*/ 111 w 340"/>
                <a:gd name="T53" fmla="*/ 42 h 344"/>
                <a:gd name="T54" fmla="*/ 127 w 340"/>
                <a:gd name="T55" fmla="*/ 30 h 344"/>
                <a:gd name="T56" fmla="*/ 139 w 340"/>
                <a:gd name="T57" fmla="*/ 26 h 344"/>
                <a:gd name="T58" fmla="*/ 150 w 340"/>
                <a:gd name="T59" fmla="*/ 20 h 344"/>
                <a:gd name="T60" fmla="*/ 169 w 340"/>
                <a:gd name="T61" fmla="*/ 11 h 344"/>
                <a:gd name="T62" fmla="*/ 198 w 340"/>
                <a:gd name="T63" fmla="*/ 6 h 344"/>
                <a:gd name="T64" fmla="*/ 205 w 340"/>
                <a:gd name="T65" fmla="*/ 6 h 344"/>
                <a:gd name="T66" fmla="*/ 231 w 340"/>
                <a:gd name="T67" fmla="*/ 8 h 344"/>
                <a:gd name="T68" fmla="*/ 250 w 340"/>
                <a:gd name="T69" fmla="*/ 0 h 344"/>
                <a:gd name="T70" fmla="*/ 261 w 340"/>
                <a:gd name="T71" fmla="*/ 3 h 344"/>
                <a:gd name="T72" fmla="*/ 273 w 340"/>
                <a:gd name="T73" fmla="*/ 3 h 344"/>
                <a:gd name="T74" fmla="*/ 282 w 340"/>
                <a:gd name="T75" fmla="*/ 3 h 344"/>
                <a:gd name="T76" fmla="*/ 289 w 340"/>
                <a:gd name="T77" fmla="*/ 5 h 344"/>
                <a:gd name="T78" fmla="*/ 285 w 340"/>
                <a:gd name="T79" fmla="*/ 12 h 344"/>
                <a:gd name="T80" fmla="*/ 285 w 340"/>
                <a:gd name="T81" fmla="*/ 38 h 344"/>
                <a:gd name="T82" fmla="*/ 276 w 340"/>
                <a:gd name="T83" fmla="*/ 59 h 344"/>
                <a:gd name="T84" fmla="*/ 271 w 340"/>
                <a:gd name="T85" fmla="*/ 63 h 344"/>
                <a:gd name="T86" fmla="*/ 271 w 340"/>
                <a:gd name="T87" fmla="*/ 78 h 344"/>
                <a:gd name="T88" fmla="*/ 280 w 340"/>
                <a:gd name="T89" fmla="*/ 88 h 344"/>
                <a:gd name="T90" fmla="*/ 295 w 340"/>
                <a:gd name="T91" fmla="*/ 102 h 344"/>
                <a:gd name="T92" fmla="*/ 298 w 340"/>
                <a:gd name="T93" fmla="*/ 139 h 344"/>
                <a:gd name="T94" fmla="*/ 305 w 340"/>
                <a:gd name="T95" fmla="*/ 210 h 344"/>
                <a:gd name="T96" fmla="*/ 299 w 340"/>
                <a:gd name="T97" fmla="*/ 219 h 344"/>
                <a:gd name="T98" fmla="*/ 314 w 340"/>
                <a:gd name="T99" fmla="*/ 244 h 344"/>
                <a:gd name="T100" fmla="*/ 340 w 340"/>
                <a:gd name="T101" fmla="*/ 262 h 344"/>
                <a:gd name="T102" fmla="*/ 202 w 340"/>
                <a:gd name="T103" fmla="*/ 344 h 344"/>
                <a:gd name="T104" fmla="*/ 196 w 340"/>
                <a:gd name="T105" fmla="*/ 340 h 344"/>
                <a:gd name="T106" fmla="*/ 198 w 340"/>
                <a:gd name="T107" fmla="*/ 337 h 344"/>
                <a:gd name="T108" fmla="*/ 198 w 340"/>
                <a:gd name="T109" fmla="*/ 332 h 344"/>
                <a:gd name="T110" fmla="*/ 196 w 340"/>
                <a:gd name="T111" fmla="*/ 329 h 344"/>
                <a:gd name="T112" fmla="*/ 190 w 340"/>
                <a:gd name="T113" fmla="*/ 326 h 344"/>
                <a:gd name="T114" fmla="*/ 184 w 340"/>
                <a:gd name="T115" fmla="*/ 325 h 344"/>
                <a:gd name="T116" fmla="*/ 178 w 340"/>
                <a:gd name="T117" fmla="*/ 322 h 344"/>
                <a:gd name="T118" fmla="*/ 171 w 340"/>
                <a:gd name="T119" fmla="*/ 317 h 344"/>
                <a:gd name="T120" fmla="*/ 165 w 340"/>
                <a:gd name="T121" fmla="*/ 313 h 344"/>
                <a:gd name="T122" fmla="*/ 163 w 340"/>
                <a:gd name="T123" fmla="*/ 309 h 344"/>
                <a:gd name="T124" fmla="*/ 61 w 340"/>
                <a:gd name="T125" fmla="*/ 237 h 3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0"/>
                <a:gd name="T190" fmla="*/ 0 h 344"/>
                <a:gd name="T191" fmla="*/ 340 w 340"/>
                <a:gd name="T192" fmla="*/ 344 h 34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0" h="344">
                  <a:moveTo>
                    <a:pt x="61" y="237"/>
                  </a:moveTo>
                  <a:lnTo>
                    <a:pt x="0" y="196"/>
                  </a:lnTo>
                  <a:lnTo>
                    <a:pt x="0" y="165"/>
                  </a:lnTo>
                  <a:lnTo>
                    <a:pt x="14" y="154"/>
                  </a:lnTo>
                  <a:lnTo>
                    <a:pt x="18" y="154"/>
                  </a:lnTo>
                  <a:lnTo>
                    <a:pt x="20" y="153"/>
                  </a:lnTo>
                  <a:lnTo>
                    <a:pt x="23" y="151"/>
                  </a:lnTo>
                  <a:lnTo>
                    <a:pt x="24" y="150"/>
                  </a:lnTo>
                  <a:lnTo>
                    <a:pt x="26" y="148"/>
                  </a:lnTo>
                  <a:lnTo>
                    <a:pt x="27" y="148"/>
                  </a:lnTo>
                  <a:lnTo>
                    <a:pt x="30" y="148"/>
                  </a:lnTo>
                  <a:lnTo>
                    <a:pt x="32" y="148"/>
                  </a:lnTo>
                  <a:lnTo>
                    <a:pt x="33" y="148"/>
                  </a:lnTo>
                  <a:lnTo>
                    <a:pt x="35" y="148"/>
                  </a:lnTo>
                  <a:lnTo>
                    <a:pt x="35" y="145"/>
                  </a:lnTo>
                  <a:lnTo>
                    <a:pt x="41" y="145"/>
                  </a:lnTo>
                  <a:lnTo>
                    <a:pt x="42" y="144"/>
                  </a:lnTo>
                  <a:lnTo>
                    <a:pt x="49" y="144"/>
                  </a:lnTo>
                  <a:lnTo>
                    <a:pt x="54" y="141"/>
                  </a:lnTo>
                  <a:lnTo>
                    <a:pt x="58" y="138"/>
                  </a:lnTo>
                  <a:lnTo>
                    <a:pt x="58" y="136"/>
                  </a:lnTo>
                  <a:lnTo>
                    <a:pt x="60" y="133"/>
                  </a:lnTo>
                  <a:lnTo>
                    <a:pt x="63" y="132"/>
                  </a:lnTo>
                  <a:lnTo>
                    <a:pt x="67" y="129"/>
                  </a:lnTo>
                  <a:lnTo>
                    <a:pt x="69" y="129"/>
                  </a:lnTo>
                  <a:lnTo>
                    <a:pt x="76" y="124"/>
                  </a:lnTo>
                  <a:lnTo>
                    <a:pt x="84" y="123"/>
                  </a:lnTo>
                  <a:lnTo>
                    <a:pt x="84" y="121"/>
                  </a:lnTo>
                  <a:lnTo>
                    <a:pt x="82" y="120"/>
                  </a:lnTo>
                  <a:lnTo>
                    <a:pt x="82" y="118"/>
                  </a:lnTo>
                  <a:lnTo>
                    <a:pt x="81" y="118"/>
                  </a:lnTo>
                  <a:lnTo>
                    <a:pt x="81" y="120"/>
                  </a:lnTo>
                  <a:lnTo>
                    <a:pt x="79" y="120"/>
                  </a:lnTo>
                  <a:lnTo>
                    <a:pt x="81" y="115"/>
                  </a:lnTo>
                  <a:lnTo>
                    <a:pt x="82" y="114"/>
                  </a:lnTo>
                  <a:lnTo>
                    <a:pt x="81" y="114"/>
                  </a:lnTo>
                  <a:lnTo>
                    <a:pt x="79" y="114"/>
                  </a:lnTo>
                  <a:lnTo>
                    <a:pt x="79" y="112"/>
                  </a:lnTo>
                  <a:lnTo>
                    <a:pt x="79" y="111"/>
                  </a:lnTo>
                  <a:lnTo>
                    <a:pt x="81" y="109"/>
                  </a:lnTo>
                  <a:lnTo>
                    <a:pt x="81" y="108"/>
                  </a:lnTo>
                  <a:lnTo>
                    <a:pt x="84" y="108"/>
                  </a:lnTo>
                  <a:lnTo>
                    <a:pt x="85" y="109"/>
                  </a:lnTo>
                  <a:lnTo>
                    <a:pt x="94" y="106"/>
                  </a:lnTo>
                  <a:lnTo>
                    <a:pt x="94" y="105"/>
                  </a:lnTo>
                  <a:lnTo>
                    <a:pt x="94" y="103"/>
                  </a:lnTo>
                  <a:lnTo>
                    <a:pt x="94" y="102"/>
                  </a:lnTo>
                  <a:lnTo>
                    <a:pt x="96" y="100"/>
                  </a:lnTo>
                  <a:lnTo>
                    <a:pt x="99" y="100"/>
                  </a:lnTo>
                  <a:lnTo>
                    <a:pt x="100" y="100"/>
                  </a:lnTo>
                  <a:lnTo>
                    <a:pt x="114" y="99"/>
                  </a:lnTo>
                  <a:lnTo>
                    <a:pt x="115" y="99"/>
                  </a:lnTo>
                  <a:lnTo>
                    <a:pt x="121" y="99"/>
                  </a:lnTo>
                  <a:lnTo>
                    <a:pt x="124" y="100"/>
                  </a:lnTo>
                  <a:lnTo>
                    <a:pt x="124" y="99"/>
                  </a:lnTo>
                  <a:lnTo>
                    <a:pt x="124" y="97"/>
                  </a:lnTo>
                  <a:lnTo>
                    <a:pt x="124" y="96"/>
                  </a:lnTo>
                  <a:lnTo>
                    <a:pt x="126" y="93"/>
                  </a:lnTo>
                  <a:lnTo>
                    <a:pt x="127" y="93"/>
                  </a:lnTo>
                  <a:lnTo>
                    <a:pt x="127" y="91"/>
                  </a:lnTo>
                  <a:lnTo>
                    <a:pt x="121" y="88"/>
                  </a:lnTo>
                  <a:lnTo>
                    <a:pt x="120" y="84"/>
                  </a:lnTo>
                  <a:lnTo>
                    <a:pt x="120" y="81"/>
                  </a:lnTo>
                  <a:lnTo>
                    <a:pt x="118" y="78"/>
                  </a:lnTo>
                  <a:lnTo>
                    <a:pt x="118" y="75"/>
                  </a:lnTo>
                  <a:lnTo>
                    <a:pt x="120" y="73"/>
                  </a:lnTo>
                  <a:lnTo>
                    <a:pt x="118" y="70"/>
                  </a:lnTo>
                  <a:lnTo>
                    <a:pt x="117" y="69"/>
                  </a:lnTo>
                  <a:lnTo>
                    <a:pt x="118" y="68"/>
                  </a:lnTo>
                  <a:lnTo>
                    <a:pt x="118" y="63"/>
                  </a:lnTo>
                  <a:lnTo>
                    <a:pt x="117" y="57"/>
                  </a:lnTo>
                  <a:lnTo>
                    <a:pt x="117" y="54"/>
                  </a:lnTo>
                  <a:lnTo>
                    <a:pt x="115" y="51"/>
                  </a:lnTo>
                  <a:lnTo>
                    <a:pt x="117" y="51"/>
                  </a:lnTo>
                  <a:lnTo>
                    <a:pt x="117" y="50"/>
                  </a:lnTo>
                  <a:lnTo>
                    <a:pt x="115" y="48"/>
                  </a:lnTo>
                  <a:lnTo>
                    <a:pt x="114" y="48"/>
                  </a:lnTo>
                  <a:lnTo>
                    <a:pt x="114" y="47"/>
                  </a:lnTo>
                  <a:lnTo>
                    <a:pt x="111" y="45"/>
                  </a:lnTo>
                  <a:lnTo>
                    <a:pt x="111" y="44"/>
                  </a:lnTo>
                  <a:lnTo>
                    <a:pt x="111" y="42"/>
                  </a:lnTo>
                  <a:lnTo>
                    <a:pt x="114" y="42"/>
                  </a:lnTo>
                  <a:lnTo>
                    <a:pt x="121" y="38"/>
                  </a:lnTo>
                  <a:lnTo>
                    <a:pt x="127" y="30"/>
                  </a:lnTo>
                  <a:lnTo>
                    <a:pt x="130" y="29"/>
                  </a:lnTo>
                  <a:lnTo>
                    <a:pt x="136" y="29"/>
                  </a:lnTo>
                  <a:lnTo>
                    <a:pt x="139" y="26"/>
                  </a:lnTo>
                  <a:lnTo>
                    <a:pt x="142" y="27"/>
                  </a:lnTo>
                  <a:lnTo>
                    <a:pt x="145" y="26"/>
                  </a:lnTo>
                  <a:lnTo>
                    <a:pt x="150" y="20"/>
                  </a:lnTo>
                  <a:lnTo>
                    <a:pt x="154" y="18"/>
                  </a:lnTo>
                  <a:lnTo>
                    <a:pt x="157" y="15"/>
                  </a:lnTo>
                  <a:lnTo>
                    <a:pt x="169" y="11"/>
                  </a:lnTo>
                  <a:lnTo>
                    <a:pt x="190" y="11"/>
                  </a:lnTo>
                  <a:lnTo>
                    <a:pt x="195" y="6"/>
                  </a:lnTo>
                  <a:lnTo>
                    <a:pt x="198" y="6"/>
                  </a:lnTo>
                  <a:lnTo>
                    <a:pt x="201" y="6"/>
                  </a:lnTo>
                  <a:lnTo>
                    <a:pt x="202" y="6"/>
                  </a:lnTo>
                  <a:lnTo>
                    <a:pt x="205" y="6"/>
                  </a:lnTo>
                  <a:lnTo>
                    <a:pt x="210" y="5"/>
                  </a:lnTo>
                  <a:lnTo>
                    <a:pt x="228" y="5"/>
                  </a:lnTo>
                  <a:lnTo>
                    <a:pt x="231" y="8"/>
                  </a:lnTo>
                  <a:lnTo>
                    <a:pt x="234" y="8"/>
                  </a:lnTo>
                  <a:lnTo>
                    <a:pt x="249" y="3"/>
                  </a:lnTo>
                  <a:lnTo>
                    <a:pt x="250" y="0"/>
                  </a:lnTo>
                  <a:lnTo>
                    <a:pt x="256" y="3"/>
                  </a:lnTo>
                  <a:lnTo>
                    <a:pt x="259" y="3"/>
                  </a:lnTo>
                  <a:lnTo>
                    <a:pt x="261" y="3"/>
                  </a:lnTo>
                  <a:lnTo>
                    <a:pt x="265" y="3"/>
                  </a:lnTo>
                  <a:lnTo>
                    <a:pt x="267" y="0"/>
                  </a:lnTo>
                  <a:lnTo>
                    <a:pt x="273" y="3"/>
                  </a:lnTo>
                  <a:lnTo>
                    <a:pt x="276" y="5"/>
                  </a:lnTo>
                  <a:lnTo>
                    <a:pt x="279" y="5"/>
                  </a:lnTo>
                  <a:lnTo>
                    <a:pt x="282" y="3"/>
                  </a:lnTo>
                  <a:lnTo>
                    <a:pt x="286" y="3"/>
                  </a:lnTo>
                  <a:lnTo>
                    <a:pt x="289" y="3"/>
                  </a:lnTo>
                  <a:lnTo>
                    <a:pt x="289" y="5"/>
                  </a:lnTo>
                  <a:lnTo>
                    <a:pt x="283" y="11"/>
                  </a:lnTo>
                  <a:lnTo>
                    <a:pt x="282" y="12"/>
                  </a:lnTo>
                  <a:lnTo>
                    <a:pt x="285" y="12"/>
                  </a:lnTo>
                  <a:lnTo>
                    <a:pt x="285" y="14"/>
                  </a:lnTo>
                  <a:lnTo>
                    <a:pt x="283" y="36"/>
                  </a:lnTo>
                  <a:lnTo>
                    <a:pt x="285" y="38"/>
                  </a:lnTo>
                  <a:lnTo>
                    <a:pt x="282" y="51"/>
                  </a:lnTo>
                  <a:lnTo>
                    <a:pt x="276" y="56"/>
                  </a:lnTo>
                  <a:lnTo>
                    <a:pt x="276" y="59"/>
                  </a:lnTo>
                  <a:lnTo>
                    <a:pt x="273" y="60"/>
                  </a:lnTo>
                  <a:lnTo>
                    <a:pt x="271" y="62"/>
                  </a:lnTo>
                  <a:lnTo>
                    <a:pt x="271" y="63"/>
                  </a:lnTo>
                  <a:lnTo>
                    <a:pt x="268" y="65"/>
                  </a:lnTo>
                  <a:lnTo>
                    <a:pt x="267" y="65"/>
                  </a:lnTo>
                  <a:lnTo>
                    <a:pt x="271" y="78"/>
                  </a:lnTo>
                  <a:lnTo>
                    <a:pt x="277" y="81"/>
                  </a:lnTo>
                  <a:lnTo>
                    <a:pt x="279" y="82"/>
                  </a:lnTo>
                  <a:lnTo>
                    <a:pt x="280" y="88"/>
                  </a:lnTo>
                  <a:lnTo>
                    <a:pt x="280" y="94"/>
                  </a:lnTo>
                  <a:lnTo>
                    <a:pt x="293" y="102"/>
                  </a:lnTo>
                  <a:lnTo>
                    <a:pt x="295" y="102"/>
                  </a:lnTo>
                  <a:lnTo>
                    <a:pt x="301" y="136"/>
                  </a:lnTo>
                  <a:lnTo>
                    <a:pt x="301" y="138"/>
                  </a:lnTo>
                  <a:lnTo>
                    <a:pt x="298" y="139"/>
                  </a:lnTo>
                  <a:lnTo>
                    <a:pt x="296" y="144"/>
                  </a:lnTo>
                  <a:lnTo>
                    <a:pt x="304" y="156"/>
                  </a:lnTo>
                  <a:lnTo>
                    <a:pt x="305" y="210"/>
                  </a:lnTo>
                  <a:lnTo>
                    <a:pt x="299" y="211"/>
                  </a:lnTo>
                  <a:lnTo>
                    <a:pt x="298" y="214"/>
                  </a:lnTo>
                  <a:lnTo>
                    <a:pt x="299" y="219"/>
                  </a:lnTo>
                  <a:lnTo>
                    <a:pt x="308" y="231"/>
                  </a:lnTo>
                  <a:lnTo>
                    <a:pt x="310" y="240"/>
                  </a:lnTo>
                  <a:lnTo>
                    <a:pt x="314" y="244"/>
                  </a:lnTo>
                  <a:lnTo>
                    <a:pt x="323" y="244"/>
                  </a:lnTo>
                  <a:lnTo>
                    <a:pt x="332" y="249"/>
                  </a:lnTo>
                  <a:lnTo>
                    <a:pt x="340" y="262"/>
                  </a:lnTo>
                  <a:lnTo>
                    <a:pt x="340" y="264"/>
                  </a:lnTo>
                  <a:lnTo>
                    <a:pt x="238" y="335"/>
                  </a:lnTo>
                  <a:lnTo>
                    <a:pt x="202" y="344"/>
                  </a:lnTo>
                  <a:lnTo>
                    <a:pt x="199" y="344"/>
                  </a:lnTo>
                  <a:lnTo>
                    <a:pt x="196" y="341"/>
                  </a:lnTo>
                  <a:lnTo>
                    <a:pt x="196" y="340"/>
                  </a:lnTo>
                  <a:lnTo>
                    <a:pt x="198" y="338"/>
                  </a:lnTo>
                  <a:lnTo>
                    <a:pt x="196" y="337"/>
                  </a:lnTo>
                  <a:lnTo>
                    <a:pt x="198" y="337"/>
                  </a:lnTo>
                  <a:lnTo>
                    <a:pt x="198" y="335"/>
                  </a:lnTo>
                  <a:lnTo>
                    <a:pt x="198" y="334"/>
                  </a:lnTo>
                  <a:lnTo>
                    <a:pt x="198" y="332"/>
                  </a:lnTo>
                  <a:lnTo>
                    <a:pt x="198" y="331"/>
                  </a:lnTo>
                  <a:lnTo>
                    <a:pt x="198" y="329"/>
                  </a:lnTo>
                  <a:lnTo>
                    <a:pt x="196" y="329"/>
                  </a:lnTo>
                  <a:lnTo>
                    <a:pt x="196" y="328"/>
                  </a:lnTo>
                  <a:lnTo>
                    <a:pt x="193" y="328"/>
                  </a:lnTo>
                  <a:lnTo>
                    <a:pt x="190" y="326"/>
                  </a:lnTo>
                  <a:lnTo>
                    <a:pt x="189" y="326"/>
                  </a:lnTo>
                  <a:lnTo>
                    <a:pt x="187" y="325"/>
                  </a:lnTo>
                  <a:lnTo>
                    <a:pt x="184" y="325"/>
                  </a:lnTo>
                  <a:lnTo>
                    <a:pt x="183" y="325"/>
                  </a:lnTo>
                  <a:lnTo>
                    <a:pt x="181" y="322"/>
                  </a:lnTo>
                  <a:lnTo>
                    <a:pt x="178" y="322"/>
                  </a:lnTo>
                  <a:lnTo>
                    <a:pt x="175" y="322"/>
                  </a:lnTo>
                  <a:lnTo>
                    <a:pt x="172" y="319"/>
                  </a:lnTo>
                  <a:lnTo>
                    <a:pt x="171" y="317"/>
                  </a:lnTo>
                  <a:lnTo>
                    <a:pt x="171" y="316"/>
                  </a:lnTo>
                  <a:lnTo>
                    <a:pt x="166" y="313"/>
                  </a:lnTo>
                  <a:lnTo>
                    <a:pt x="165" y="313"/>
                  </a:lnTo>
                  <a:lnTo>
                    <a:pt x="163" y="312"/>
                  </a:lnTo>
                  <a:lnTo>
                    <a:pt x="162" y="310"/>
                  </a:lnTo>
                  <a:lnTo>
                    <a:pt x="163" y="309"/>
                  </a:lnTo>
                  <a:lnTo>
                    <a:pt x="162" y="307"/>
                  </a:lnTo>
                  <a:lnTo>
                    <a:pt x="162" y="306"/>
                  </a:lnTo>
                  <a:lnTo>
                    <a:pt x="61" y="237"/>
                  </a:lnTo>
                  <a:close/>
                </a:path>
              </a:pathLst>
            </a:custGeom>
            <a:grpFill/>
            <a:ln w="1905">
              <a:noFill/>
              <a:round/>
              <a:headEnd/>
              <a:tailEnd/>
            </a:ln>
          </p:spPr>
          <p:txBody>
            <a:bodyPr/>
            <a:lstStyle/>
            <a:p>
              <a:endParaRPr lang="en-GB">
                <a:solidFill>
                  <a:srgbClr val="000000"/>
                </a:solidFill>
                <a:latin typeface="Arial"/>
              </a:endParaRPr>
            </a:p>
          </p:txBody>
        </p:sp>
        <p:sp>
          <p:nvSpPr>
            <p:cNvPr id="517" name="Freeform 513"/>
            <p:cNvSpPr>
              <a:spLocks/>
            </p:cNvSpPr>
            <p:nvPr/>
          </p:nvSpPr>
          <p:spPr bwMode="auto">
            <a:xfrm>
              <a:off x="3006" y="1796"/>
              <a:ext cx="114" cy="68"/>
            </a:xfrm>
            <a:custGeom>
              <a:avLst/>
              <a:gdLst>
                <a:gd name="T0" fmla="*/ 18 w 114"/>
                <a:gd name="T1" fmla="*/ 12 h 68"/>
                <a:gd name="T2" fmla="*/ 30 w 114"/>
                <a:gd name="T3" fmla="*/ 20 h 68"/>
                <a:gd name="T4" fmla="*/ 42 w 114"/>
                <a:gd name="T5" fmla="*/ 20 h 68"/>
                <a:gd name="T6" fmla="*/ 46 w 114"/>
                <a:gd name="T7" fmla="*/ 14 h 68"/>
                <a:gd name="T8" fmla="*/ 60 w 114"/>
                <a:gd name="T9" fmla="*/ 8 h 68"/>
                <a:gd name="T10" fmla="*/ 66 w 114"/>
                <a:gd name="T11" fmla="*/ 9 h 68"/>
                <a:gd name="T12" fmla="*/ 72 w 114"/>
                <a:gd name="T13" fmla="*/ 6 h 68"/>
                <a:gd name="T14" fmla="*/ 73 w 114"/>
                <a:gd name="T15" fmla="*/ 3 h 68"/>
                <a:gd name="T16" fmla="*/ 79 w 114"/>
                <a:gd name="T17" fmla="*/ 0 h 68"/>
                <a:gd name="T18" fmla="*/ 84 w 114"/>
                <a:gd name="T19" fmla="*/ 0 h 68"/>
                <a:gd name="T20" fmla="*/ 88 w 114"/>
                <a:gd name="T21" fmla="*/ 0 h 68"/>
                <a:gd name="T22" fmla="*/ 93 w 114"/>
                <a:gd name="T23" fmla="*/ 2 h 68"/>
                <a:gd name="T24" fmla="*/ 97 w 114"/>
                <a:gd name="T25" fmla="*/ 5 h 68"/>
                <a:gd name="T26" fmla="*/ 102 w 114"/>
                <a:gd name="T27" fmla="*/ 3 h 68"/>
                <a:gd name="T28" fmla="*/ 112 w 114"/>
                <a:gd name="T29" fmla="*/ 11 h 68"/>
                <a:gd name="T30" fmla="*/ 114 w 114"/>
                <a:gd name="T31" fmla="*/ 15 h 68"/>
                <a:gd name="T32" fmla="*/ 111 w 114"/>
                <a:gd name="T33" fmla="*/ 18 h 68"/>
                <a:gd name="T34" fmla="*/ 108 w 114"/>
                <a:gd name="T35" fmla="*/ 18 h 68"/>
                <a:gd name="T36" fmla="*/ 103 w 114"/>
                <a:gd name="T37" fmla="*/ 21 h 68"/>
                <a:gd name="T38" fmla="*/ 100 w 114"/>
                <a:gd name="T39" fmla="*/ 24 h 68"/>
                <a:gd name="T40" fmla="*/ 100 w 114"/>
                <a:gd name="T41" fmla="*/ 26 h 68"/>
                <a:gd name="T42" fmla="*/ 99 w 114"/>
                <a:gd name="T43" fmla="*/ 29 h 68"/>
                <a:gd name="T44" fmla="*/ 97 w 114"/>
                <a:gd name="T45" fmla="*/ 33 h 68"/>
                <a:gd name="T46" fmla="*/ 85 w 114"/>
                <a:gd name="T47" fmla="*/ 54 h 68"/>
                <a:gd name="T48" fmla="*/ 70 w 114"/>
                <a:gd name="T49" fmla="*/ 60 h 68"/>
                <a:gd name="T50" fmla="*/ 69 w 114"/>
                <a:gd name="T51" fmla="*/ 57 h 68"/>
                <a:gd name="T52" fmla="*/ 64 w 114"/>
                <a:gd name="T53" fmla="*/ 59 h 68"/>
                <a:gd name="T54" fmla="*/ 61 w 114"/>
                <a:gd name="T55" fmla="*/ 59 h 68"/>
                <a:gd name="T56" fmla="*/ 55 w 114"/>
                <a:gd name="T57" fmla="*/ 62 h 68"/>
                <a:gd name="T58" fmla="*/ 51 w 114"/>
                <a:gd name="T59" fmla="*/ 62 h 68"/>
                <a:gd name="T60" fmla="*/ 49 w 114"/>
                <a:gd name="T61" fmla="*/ 63 h 68"/>
                <a:gd name="T62" fmla="*/ 45 w 114"/>
                <a:gd name="T63" fmla="*/ 65 h 68"/>
                <a:gd name="T64" fmla="*/ 42 w 114"/>
                <a:gd name="T65" fmla="*/ 66 h 68"/>
                <a:gd name="T66" fmla="*/ 31 w 114"/>
                <a:gd name="T67" fmla="*/ 68 h 68"/>
                <a:gd name="T68" fmla="*/ 27 w 114"/>
                <a:gd name="T69" fmla="*/ 65 h 68"/>
                <a:gd name="T70" fmla="*/ 24 w 114"/>
                <a:gd name="T71" fmla="*/ 65 h 68"/>
                <a:gd name="T72" fmla="*/ 21 w 114"/>
                <a:gd name="T73" fmla="*/ 60 h 68"/>
                <a:gd name="T74" fmla="*/ 16 w 114"/>
                <a:gd name="T75" fmla="*/ 57 h 68"/>
                <a:gd name="T76" fmla="*/ 13 w 114"/>
                <a:gd name="T77" fmla="*/ 53 h 68"/>
                <a:gd name="T78" fmla="*/ 9 w 114"/>
                <a:gd name="T79" fmla="*/ 51 h 68"/>
                <a:gd name="T80" fmla="*/ 4 w 114"/>
                <a:gd name="T81" fmla="*/ 42 h 68"/>
                <a:gd name="T82" fmla="*/ 3 w 114"/>
                <a:gd name="T83" fmla="*/ 42 h 68"/>
                <a:gd name="T84" fmla="*/ 0 w 114"/>
                <a:gd name="T85" fmla="*/ 42 h 68"/>
                <a:gd name="T86" fmla="*/ 4 w 114"/>
                <a:gd name="T87" fmla="*/ 38 h 68"/>
                <a:gd name="T88" fmla="*/ 7 w 114"/>
                <a:gd name="T89" fmla="*/ 38 h 68"/>
                <a:gd name="T90" fmla="*/ 7 w 114"/>
                <a:gd name="T91" fmla="*/ 32 h 68"/>
                <a:gd name="T92" fmla="*/ 9 w 114"/>
                <a:gd name="T93" fmla="*/ 26 h 68"/>
                <a:gd name="T94" fmla="*/ 7 w 114"/>
                <a:gd name="T95" fmla="*/ 23 h 68"/>
                <a:gd name="T96" fmla="*/ 9 w 114"/>
                <a:gd name="T97" fmla="*/ 21 h 68"/>
                <a:gd name="T98" fmla="*/ 16 w 114"/>
                <a:gd name="T99" fmla="*/ 20 h 68"/>
                <a:gd name="T100" fmla="*/ 18 w 114"/>
                <a:gd name="T101" fmla="*/ 18 h 68"/>
                <a:gd name="T102" fmla="*/ 18 w 114"/>
                <a:gd name="T103" fmla="*/ 12 h 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4"/>
                <a:gd name="T157" fmla="*/ 0 h 68"/>
                <a:gd name="T158" fmla="*/ 114 w 114"/>
                <a:gd name="T159" fmla="*/ 68 h 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4" h="68">
                  <a:moveTo>
                    <a:pt x="18" y="12"/>
                  </a:moveTo>
                  <a:lnTo>
                    <a:pt x="30" y="20"/>
                  </a:lnTo>
                  <a:lnTo>
                    <a:pt x="42" y="20"/>
                  </a:lnTo>
                  <a:lnTo>
                    <a:pt x="46" y="14"/>
                  </a:lnTo>
                  <a:lnTo>
                    <a:pt x="60" y="8"/>
                  </a:lnTo>
                  <a:lnTo>
                    <a:pt x="66" y="9"/>
                  </a:lnTo>
                  <a:lnTo>
                    <a:pt x="72" y="6"/>
                  </a:lnTo>
                  <a:lnTo>
                    <a:pt x="73" y="3"/>
                  </a:lnTo>
                  <a:lnTo>
                    <a:pt x="79" y="0"/>
                  </a:lnTo>
                  <a:lnTo>
                    <a:pt x="84" y="0"/>
                  </a:lnTo>
                  <a:lnTo>
                    <a:pt x="88" y="0"/>
                  </a:lnTo>
                  <a:lnTo>
                    <a:pt x="93" y="2"/>
                  </a:lnTo>
                  <a:lnTo>
                    <a:pt x="97" y="5"/>
                  </a:lnTo>
                  <a:lnTo>
                    <a:pt x="102" y="3"/>
                  </a:lnTo>
                  <a:lnTo>
                    <a:pt x="112" y="11"/>
                  </a:lnTo>
                  <a:lnTo>
                    <a:pt x="114" y="15"/>
                  </a:lnTo>
                  <a:lnTo>
                    <a:pt x="111" y="18"/>
                  </a:lnTo>
                  <a:lnTo>
                    <a:pt x="108" y="18"/>
                  </a:lnTo>
                  <a:lnTo>
                    <a:pt x="103" y="21"/>
                  </a:lnTo>
                  <a:lnTo>
                    <a:pt x="100" y="24"/>
                  </a:lnTo>
                  <a:lnTo>
                    <a:pt x="100" y="26"/>
                  </a:lnTo>
                  <a:lnTo>
                    <a:pt x="99" y="29"/>
                  </a:lnTo>
                  <a:lnTo>
                    <a:pt x="97" y="33"/>
                  </a:lnTo>
                  <a:lnTo>
                    <a:pt x="85" y="54"/>
                  </a:lnTo>
                  <a:lnTo>
                    <a:pt x="70" y="60"/>
                  </a:lnTo>
                  <a:lnTo>
                    <a:pt x="69" y="57"/>
                  </a:lnTo>
                  <a:lnTo>
                    <a:pt x="64" y="59"/>
                  </a:lnTo>
                  <a:lnTo>
                    <a:pt x="61" y="59"/>
                  </a:lnTo>
                  <a:lnTo>
                    <a:pt x="55" y="62"/>
                  </a:lnTo>
                  <a:lnTo>
                    <a:pt x="51" y="62"/>
                  </a:lnTo>
                  <a:lnTo>
                    <a:pt x="49" y="63"/>
                  </a:lnTo>
                  <a:lnTo>
                    <a:pt x="45" y="65"/>
                  </a:lnTo>
                  <a:lnTo>
                    <a:pt x="42" y="66"/>
                  </a:lnTo>
                  <a:lnTo>
                    <a:pt x="31" y="68"/>
                  </a:lnTo>
                  <a:lnTo>
                    <a:pt x="27" y="65"/>
                  </a:lnTo>
                  <a:lnTo>
                    <a:pt x="24" y="65"/>
                  </a:lnTo>
                  <a:lnTo>
                    <a:pt x="21" y="60"/>
                  </a:lnTo>
                  <a:lnTo>
                    <a:pt x="16" y="57"/>
                  </a:lnTo>
                  <a:lnTo>
                    <a:pt x="13" y="53"/>
                  </a:lnTo>
                  <a:lnTo>
                    <a:pt x="9" y="51"/>
                  </a:lnTo>
                  <a:lnTo>
                    <a:pt x="4" y="42"/>
                  </a:lnTo>
                  <a:lnTo>
                    <a:pt x="3" y="42"/>
                  </a:lnTo>
                  <a:lnTo>
                    <a:pt x="0" y="42"/>
                  </a:lnTo>
                  <a:lnTo>
                    <a:pt x="4" y="38"/>
                  </a:lnTo>
                  <a:lnTo>
                    <a:pt x="7" y="38"/>
                  </a:lnTo>
                  <a:lnTo>
                    <a:pt x="7" y="32"/>
                  </a:lnTo>
                  <a:lnTo>
                    <a:pt x="9" y="26"/>
                  </a:lnTo>
                  <a:lnTo>
                    <a:pt x="7" y="23"/>
                  </a:lnTo>
                  <a:lnTo>
                    <a:pt x="9" y="21"/>
                  </a:lnTo>
                  <a:lnTo>
                    <a:pt x="16" y="20"/>
                  </a:lnTo>
                  <a:lnTo>
                    <a:pt x="18" y="18"/>
                  </a:lnTo>
                  <a:lnTo>
                    <a:pt x="18" y="12"/>
                  </a:lnTo>
                  <a:close/>
                </a:path>
              </a:pathLst>
            </a:custGeom>
            <a:grpFill/>
            <a:ln w="1905">
              <a:noFill/>
              <a:round/>
              <a:headEnd/>
              <a:tailEnd/>
            </a:ln>
          </p:spPr>
          <p:txBody>
            <a:bodyPr/>
            <a:lstStyle/>
            <a:p>
              <a:endParaRPr lang="en-GB">
                <a:solidFill>
                  <a:srgbClr val="000000"/>
                </a:solidFill>
                <a:latin typeface="Arial"/>
              </a:endParaRPr>
            </a:p>
          </p:txBody>
        </p:sp>
        <p:sp>
          <p:nvSpPr>
            <p:cNvPr id="518" name="Freeform 514"/>
            <p:cNvSpPr>
              <a:spLocks/>
            </p:cNvSpPr>
            <p:nvPr/>
          </p:nvSpPr>
          <p:spPr bwMode="auto">
            <a:xfrm>
              <a:off x="2326" y="1221"/>
              <a:ext cx="184" cy="125"/>
            </a:xfrm>
            <a:custGeom>
              <a:avLst/>
              <a:gdLst>
                <a:gd name="T0" fmla="*/ 68 w 184"/>
                <a:gd name="T1" fmla="*/ 113 h 125"/>
                <a:gd name="T2" fmla="*/ 36 w 184"/>
                <a:gd name="T3" fmla="*/ 108 h 125"/>
                <a:gd name="T4" fmla="*/ 35 w 184"/>
                <a:gd name="T5" fmla="*/ 102 h 125"/>
                <a:gd name="T6" fmla="*/ 44 w 184"/>
                <a:gd name="T7" fmla="*/ 87 h 125"/>
                <a:gd name="T8" fmla="*/ 41 w 184"/>
                <a:gd name="T9" fmla="*/ 83 h 125"/>
                <a:gd name="T10" fmla="*/ 33 w 184"/>
                <a:gd name="T11" fmla="*/ 69 h 125"/>
                <a:gd name="T12" fmla="*/ 15 w 184"/>
                <a:gd name="T13" fmla="*/ 72 h 125"/>
                <a:gd name="T14" fmla="*/ 23 w 184"/>
                <a:gd name="T15" fmla="*/ 63 h 125"/>
                <a:gd name="T16" fmla="*/ 38 w 184"/>
                <a:gd name="T17" fmla="*/ 62 h 125"/>
                <a:gd name="T18" fmla="*/ 41 w 184"/>
                <a:gd name="T19" fmla="*/ 57 h 125"/>
                <a:gd name="T20" fmla="*/ 45 w 184"/>
                <a:gd name="T21" fmla="*/ 45 h 125"/>
                <a:gd name="T22" fmla="*/ 38 w 184"/>
                <a:gd name="T23" fmla="*/ 42 h 125"/>
                <a:gd name="T24" fmla="*/ 26 w 184"/>
                <a:gd name="T25" fmla="*/ 39 h 125"/>
                <a:gd name="T26" fmla="*/ 8 w 184"/>
                <a:gd name="T27" fmla="*/ 42 h 125"/>
                <a:gd name="T28" fmla="*/ 14 w 184"/>
                <a:gd name="T29" fmla="*/ 39 h 125"/>
                <a:gd name="T30" fmla="*/ 6 w 184"/>
                <a:gd name="T31" fmla="*/ 30 h 125"/>
                <a:gd name="T32" fmla="*/ 21 w 184"/>
                <a:gd name="T33" fmla="*/ 33 h 125"/>
                <a:gd name="T34" fmla="*/ 17 w 184"/>
                <a:gd name="T35" fmla="*/ 27 h 125"/>
                <a:gd name="T36" fmla="*/ 15 w 184"/>
                <a:gd name="T37" fmla="*/ 18 h 125"/>
                <a:gd name="T38" fmla="*/ 24 w 184"/>
                <a:gd name="T39" fmla="*/ 23 h 125"/>
                <a:gd name="T40" fmla="*/ 33 w 184"/>
                <a:gd name="T41" fmla="*/ 26 h 125"/>
                <a:gd name="T42" fmla="*/ 27 w 184"/>
                <a:gd name="T43" fmla="*/ 14 h 125"/>
                <a:gd name="T44" fmla="*/ 32 w 184"/>
                <a:gd name="T45" fmla="*/ 9 h 125"/>
                <a:gd name="T46" fmla="*/ 24 w 184"/>
                <a:gd name="T47" fmla="*/ 6 h 125"/>
                <a:gd name="T48" fmla="*/ 32 w 184"/>
                <a:gd name="T49" fmla="*/ 5 h 125"/>
                <a:gd name="T50" fmla="*/ 48 w 184"/>
                <a:gd name="T51" fmla="*/ 18 h 125"/>
                <a:gd name="T52" fmla="*/ 54 w 184"/>
                <a:gd name="T53" fmla="*/ 30 h 125"/>
                <a:gd name="T54" fmla="*/ 48 w 184"/>
                <a:gd name="T55" fmla="*/ 36 h 125"/>
                <a:gd name="T56" fmla="*/ 53 w 184"/>
                <a:gd name="T57" fmla="*/ 45 h 125"/>
                <a:gd name="T58" fmla="*/ 62 w 184"/>
                <a:gd name="T59" fmla="*/ 47 h 125"/>
                <a:gd name="T60" fmla="*/ 71 w 184"/>
                <a:gd name="T61" fmla="*/ 39 h 125"/>
                <a:gd name="T62" fmla="*/ 81 w 184"/>
                <a:gd name="T63" fmla="*/ 29 h 125"/>
                <a:gd name="T64" fmla="*/ 85 w 184"/>
                <a:gd name="T65" fmla="*/ 20 h 125"/>
                <a:gd name="T66" fmla="*/ 97 w 184"/>
                <a:gd name="T67" fmla="*/ 17 h 125"/>
                <a:gd name="T68" fmla="*/ 108 w 184"/>
                <a:gd name="T69" fmla="*/ 36 h 125"/>
                <a:gd name="T70" fmla="*/ 109 w 184"/>
                <a:gd name="T71" fmla="*/ 15 h 125"/>
                <a:gd name="T72" fmla="*/ 121 w 184"/>
                <a:gd name="T73" fmla="*/ 17 h 125"/>
                <a:gd name="T74" fmla="*/ 132 w 184"/>
                <a:gd name="T75" fmla="*/ 15 h 125"/>
                <a:gd name="T76" fmla="*/ 139 w 184"/>
                <a:gd name="T77" fmla="*/ 0 h 125"/>
                <a:gd name="T78" fmla="*/ 147 w 184"/>
                <a:gd name="T79" fmla="*/ 11 h 125"/>
                <a:gd name="T80" fmla="*/ 159 w 184"/>
                <a:gd name="T81" fmla="*/ 11 h 125"/>
                <a:gd name="T82" fmla="*/ 163 w 184"/>
                <a:gd name="T83" fmla="*/ 9 h 125"/>
                <a:gd name="T84" fmla="*/ 165 w 184"/>
                <a:gd name="T85" fmla="*/ 26 h 125"/>
                <a:gd name="T86" fmla="*/ 171 w 184"/>
                <a:gd name="T87" fmla="*/ 38 h 125"/>
                <a:gd name="T88" fmla="*/ 181 w 184"/>
                <a:gd name="T89" fmla="*/ 48 h 125"/>
                <a:gd name="T90" fmla="*/ 184 w 184"/>
                <a:gd name="T91" fmla="*/ 59 h 125"/>
                <a:gd name="T92" fmla="*/ 177 w 184"/>
                <a:gd name="T93" fmla="*/ 71 h 125"/>
                <a:gd name="T94" fmla="*/ 168 w 184"/>
                <a:gd name="T95" fmla="*/ 77 h 125"/>
                <a:gd name="T96" fmla="*/ 162 w 184"/>
                <a:gd name="T97" fmla="*/ 92 h 125"/>
                <a:gd name="T98" fmla="*/ 153 w 184"/>
                <a:gd name="T99" fmla="*/ 89 h 125"/>
                <a:gd name="T100" fmla="*/ 123 w 184"/>
                <a:gd name="T101" fmla="*/ 107 h 125"/>
                <a:gd name="T102" fmla="*/ 102 w 184"/>
                <a:gd name="T103" fmla="*/ 123 h 125"/>
                <a:gd name="T104" fmla="*/ 85 w 184"/>
                <a:gd name="T105" fmla="*/ 122 h 12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84"/>
                <a:gd name="T160" fmla="*/ 0 h 125"/>
                <a:gd name="T161" fmla="*/ 184 w 184"/>
                <a:gd name="T162" fmla="*/ 125 h 12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84" h="125">
                  <a:moveTo>
                    <a:pt x="76" y="119"/>
                  </a:moveTo>
                  <a:lnTo>
                    <a:pt x="75" y="120"/>
                  </a:lnTo>
                  <a:lnTo>
                    <a:pt x="74" y="117"/>
                  </a:lnTo>
                  <a:lnTo>
                    <a:pt x="71" y="117"/>
                  </a:lnTo>
                  <a:lnTo>
                    <a:pt x="68" y="113"/>
                  </a:lnTo>
                  <a:lnTo>
                    <a:pt x="56" y="107"/>
                  </a:lnTo>
                  <a:lnTo>
                    <a:pt x="53" y="108"/>
                  </a:lnTo>
                  <a:lnTo>
                    <a:pt x="47" y="107"/>
                  </a:lnTo>
                  <a:lnTo>
                    <a:pt x="45" y="108"/>
                  </a:lnTo>
                  <a:lnTo>
                    <a:pt x="36" y="108"/>
                  </a:lnTo>
                  <a:lnTo>
                    <a:pt x="33" y="110"/>
                  </a:lnTo>
                  <a:lnTo>
                    <a:pt x="32" y="108"/>
                  </a:lnTo>
                  <a:lnTo>
                    <a:pt x="32" y="104"/>
                  </a:lnTo>
                  <a:lnTo>
                    <a:pt x="30" y="99"/>
                  </a:lnTo>
                  <a:lnTo>
                    <a:pt x="35" y="102"/>
                  </a:lnTo>
                  <a:lnTo>
                    <a:pt x="36" y="99"/>
                  </a:lnTo>
                  <a:lnTo>
                    <a:pt x="47" y="95"/>
                  </a:lnTo>
                  <a:lnTo>
                    <a:pt x="47" y="89"/>
                  </a:lnTo>
                  <a:lnTo>
                    <a:pt x="41" y="90"/>
                  </a:lnTo>
                  <a:lnTo>
                    <a:pt x="44" y="87"/>
                  </a:lnTo>
                  <a:lnTo>
                    <a:pt x="44" y="86"/>
                  </a:lnTo>
                  <a:lnTo>
                    <a:pt x="44" y="83"/>
                  </a:lnTo>
                  <a:lnTo>
                    <a:pt x="47" y="80"/>
                  </a:lnTo>
                  <a:lnTo>
                    <a:pt x="44" y="80"/>
                  </a:lnTo>
                  <a:lnTo>
                    <a:pt x="41" y="83"/>
                  </a:lnTo>
                  <a:lnTo>
                    <a:pt x="39" y="81"/>
                  </a:lnTo>
                  <a:lnTo>
                    <a:pt x="39" y="80"/>
                  </a:lnTo>
                  <a:lnTo>
                    <a:pt x="38" y="80"/>
                  </a:lnTo>
                  <a:lnTo>
                    <a:pt x="35" y="71"/>
                  </a:lnTo>
                  <a:lnTo>
                    <a:pt x="33" y="69"/>
                  </a:lnTo>
                  <a:lnTo>
                    <a:pt x="29" y="71"/>
                  </a:lnTo>
                  <a:lnTo>
                    <a:pt x="27" y="69"/>
                  </a:lnTo>
                  <a:lnTo>
                    <a:pt x="24" y="69"/>
                  </a:lnTo>
                  <a:lnTo>
                    <a:pt x="18" y="71"/>
                  </a:lnTo>
                  <a:lnTo>
                    <a:pt x="15" y="72"/>
                  </a:lnTo>
                  <a:lnTo>
                    <a:pt x="12" y="74"/>
                  </a:lnTo>
                  <a:lnTo>
                    <a:pt x="11" y="71"/>
                  </a:lnTo>
                  <a:lnTo>
                    <a:pt x="11" y="68"/>
                  </a:lnTo>
                  <a:lnTo>
                    <a:pt x="20" y="65"/>
                  </a:lnTo>
                  <a:lnTo>
                    <a:pt x="23" y="63"/>
                  </a:lnTo>
                  <a:lnTo>
                    <a:pt x="26" y="63"/>
                  </a:lnTo>
                  <a:lnTo>
                    <a:pt x="29" y="60"/>
                  </a:lnTo>
                  <a:lnTo>
                    <a:pt x="32" y="63"/>
                  </a:lnTo>
                  <a:lnTo>
                    <a:pt x="35" y="60"/>
                  </a:lnTo>
                  <a:lnTo>
                    <a:pt x="38" y="62"/>
                  </a:lnTo>
                  <a:lnTo>
                    <a:pt x="44" y="62"/>
                  </a:lnTo>
                  <a:lnTo>
                    <a:pt x="47" y="54"/>
                  </a:lnTo>
                  <a:lnTo>
                    <a:pt x="45" y="56"/>
                  </a:lnTo>
                  <a:lnTo>
                    <a:pt x="44" y="59"/>
                  </a:lnTo>
                  <a:lnTo>
                    <a:pt x="41" y="57"/>
                  </a:lnTo>
                  <a:lnTo>
                    <a:pt x="33" y="56"/>
                  </a:lnTo>
                  <a:lnTo>
                    <a:pt x="35" y="54"/>
                  </a:lnTo>
                  <a:lnTo>
                    <a:pt x="36" y="51"/>
                  </a:lnTo>
                  <a:lnTo>
                    <a:pt x="38" y="51"/>
                  </a:lnTo>
                  <a:lnTo>
                    <a:pt x="45" y="45"/>
                  </a:lnTo>
                  <a:lnTo>
                    <a:pt x="45" y="44"/>
                  </a:lnTo>
                  <a:lnTo>
                    <a:pt x="42" y="42"/>
                  </a:lnTo>
                  <a:lnTo>
                    <a:pt x="41" y="44"/>
                  </a:lnTo>
                  <a:lnTo>
                    <a:pt x="38" y="44"/>
                  </a:lnTo>
                  <a:lnTo>
                    <a:pt x="38" y="42"/>
                  </a:lnTo>
                  <a:lnTo>
                    <a:pt x="36" y="41"/>
                  </a:lnTo>
                  <a:lnTo>
                    <a:pt x="36" y="42"/>
                  </a:lnTo>
                  <a:lnTo>
                    <a:pt x="35" y="39"/>
                  </a:lnTo>
                  <a:lnTo>
                    <a:pt x="27" y="38"/>
                  </a:lnTo>
                  <a:lnTo>
                    <a:pt x="26" y="39"/>
                  </a:lnTo>
                  <a:lnTo>
                    <a:pt x="23" y="42"/>
                  </a:lnTo>
                  <a:lnTo>
                    <a:pt x="20" y="42"/>
                  </a:lnTo>
                  <a:lnTo>
                    <a:pt x="15" y="45"/>
                  </a:lnTo>
                  <a:lnTo>
                    <a:pt x="12" y="45"/>
                  </a:lnTo>
                  <a:lnTo>
                    <a:pt x="8" y="42"/>
                  </a:lnTo>
                  <a:lnTo>
                    <a:pt x="0" y="44"/>
                  </a:lnTo>
                  <a:lnTo>
                    <a:pt x="3" y="38"/>
                  </a:lnTo>
                  <a:lnTo>
                    <a:pt x="5" y="39"/>
                  </a:lnTo>
                  <a:lnTo>
                    <a:pt x="11" y="42"/>
                  </a:lnTo>
                  <a:lnTo>
                    <a:pt x="14" y="39"/>
                  </a:lnTo>
                  <a:lnTo>
                    <a:pt x="9" y="38"/>
                  </a:lnTo>
                  <a:lnTo>
                    <a:pt x="11" y="38"/>
                  </a:lnTo>
                  <a:lnTo>
                    <a:pt x="11" y="36"/>
                  </a:lnTo>
                  <a:lnTo>
                    <a:pt x="8" y="35"/>
                  </a:lnTo>
                  <a:lnTo>
                    <a:pt x="6" y="30"/>
                  </a:lnTo>
                  <a:lnTo>
                    <a:pt x="14" y="33"/>
                  </a:lnTo>
                  <a:lnTo>
                    <a:pt x="17" y="38"/>
                  </a:lnTo>
                  <a:lnTo>
                    <a:pt x="21" y="36"/>
                  </a:lnTo>
                  <a:lnTo>
                    <a:pt x="20" y="35"/>
                  </a:lnTo>
                  <a:lnTo>
                    <a:pt x="21" y="33"/>
                  </a:lnTo>
                  <a:lnTo>
                    <a:pt x="21" y="30"/>
                  </a:lnTo>
                  <a:lnTo>
                    <a:pt x="15" y="32"/>
                  </a:lnTo>
                  <a:lnTo>
                    <a:pt x="12" y="29"/>
                  </a:lnTo>
                  <a:lnTo>
                    <a:pt x="12" y="27"/>
                  </a:lnTo>
                  <a:lnTo>
                    <a:pt x="17" y="27"/>
                  </a:lnTo>
                  <a:lnTo>
                    <a:pt x="12" y="20"/>
                  </a:lnTo>
                  <a:lnTo>
                    <a:pt x="12" y="21"/>
                  </a:lnTo>
                  <a:lnTo>
                    <a:pt x="15" y="23"/>
                  </a:lnTo>
                  <a:lnTo>
                    <a:pt x="17" y="21"/>
                  </a:lnTo>
                  <a:lnTo>
                    <a:pt x="15" y="18"/>
                  </a:lnTo>
                  <a:lnTo>
                    <a:pt x="18" y="20"/>
                  </a:lnTo>
                  <a:lnTo>
                    <a:pt x="15" y="15"/>
                  </a:lnTo>
                  <a:lnTo>
                    <a:pt x="18" y="15"/>
                  </a:lnTo>
                  <a:lnTo>
                    <a:pt x="24" y="18"/>
                  </a:lnTo>
                  <a:lnTo>
                    <a:pt x="24" y="23"/>
                  </a:lnTo>
                  <a:lnTo>
                    <a:pt x="27" y="24"/>
                  </a:lnTo>
                  <a:lnTo>
                    <a:pt x="29" y="21"/>
                  </a:lnTo>
                  <a:lnTo>
                    <a:pt x="32" y="24"/>
                  </a:lnTo>
                  <a:lnTo>
                    <a:pt x="32" y="29"/>
                  </a:lnTo>
                  <a:lnTo>
                    <a:pt x="33" y="26"/>
                  </a:lnTo>
                  <a:lnTo>
                    <a:pt x="35" y="29"/>
                  </a:lnTo>
                  <a:lnTo>
                    <a:pt x="36" y="24"/>
                  </a:lnTo>
                  <a:lnTo>
                    <a:pt x="35" y="20"/>
                  </a:lnTo>
                  <a:lnTo>
                    <a:pt x="35" y="18"/>
                  </a:lnTo>
                  <a:lnTo>
                    <a:pt x="27" y="14"/>
                  </a:lnTo>
                  <a:lnTo>
                    <a:pt x="29" y="11"/>
                  </a:lnTo>
                  <a:lnTo>
                    <a:pt x="32" y="12"/>
                  </a:lnTo>
                  <a:lnTo>
                    <a:pt x="33" y="12"/>
                  </a:lnTo>
                  <a:lnTo>
                    <a:pt x="35" y="12"/>
                  </a:lnTo>
                  <a:lnTo>
                    <a:pt x="32" y="9"/>
                  </a:lnTo>
                  <a:lnTo>
                    <a:pt x="30" y="8"/>
                  </a:lnTo>
                  <a:lnTo>
                    <a:pt x="29" y="8"/>
                  </a:lnTo>
                  <a:lnTo>
                    <a:pt x="26" y="9"/>
                  </a:lnTo>
                  <a:lnTo>
                    <a:pt x="23" y="8"/>
                  </a:lnTo>
                  <a:lnTo>
                    <a:pt x="24" y="6"/>
                  </a:lnTo>
                  <a:lnTo>
                    <a:pt x="24" y="3"/>
                  </a:lnTo>
                  <a:lnTo>
                    <a:pt x="27" y="3"/>
                  </a:lnTo>
                  <a:lnTo>
                    <a:pt x="27" y="2"/>
                  </a:lnTo>
                  <a:lnTo>
                    <a:pt x="30" y="5"/>
                  </a:lnTo>
                  <a:lnTo>
                    <a:pt x="32" y="5"/>
                  </a:lnTo>
                  <a:lnTo>
                    <a:pt x="33" y="5"/>
                  </a:lnTo>
                  <a:lnTo>
                    <a:pt x="35" y="5"/>
                  </a:lnTo>
                  <a:lnTo>
                    <a:pt x="38" y="11"/>
                  </a:lnTo>
                  <a:lnTo>
                    <a:pt x="42" y="11"/>
                  </a:lnTo>
                  <a:lnTo>
                    <a:pt x="48" y="18"/>
                  </a:lnTo>
                  <a:lnTo>
                    <a:pt x="51" y="20"/>
                  </a:lnTo>
                  <a:lnTo>
                    <a:pt x="53" y="21"/>
                  </a:lnTo>
                  <a:lnTo>
                    <a:pt x="50" y="24"/>
                  </a:lnTo>
                  <a:lnTo>
                    <a:pt x="54" y="26"/>
                  </a:lnTo>
                  <a:lnTo>
                    <a:pt x="54" y="30"/>
                  </a:lnTo>
                  <a:lnTo>
                    <a:pt x="53" y="32"/>
                  </a:lnTo>
                  <a:lnTo>
                    <a:pt x="53" y="33"/>
                  </a:lnTo>
                  <a:lnTo>
                    <a:pt x="51" y="35"/>
                  </a:lnTo>
                  <a:lnTo>
                    <a:pt x="47" y="33"/>
                  </a:lnTo>
                  <a:lnTo>
                    <a:pt x="48" y="36"/>
                  </a:lnTo>
                  <a:lnTo>
                    <a:pt x="51" y="38"/>
                  </a:lnTo>
                  <a:lnTo>
                    <a:pt x="51" y="41"/>
                  </a:lnTo>
                  <a:lnTo>
                    <a:pt x="54" y="39"/>
                  </a:lnTo>
                  <a:lnTo>
                    <a:pt x="54" y="44"/>
                  </a:lnTo>
                  <a:lnTo>
                    <a:pt x="53" y="45"/>
                  </a:lnTo>
                  <a:lnTo>
                    <a:pt x="56" y="45"/>
                  </a:lnTo>
                  <a:lnTo>
                    <a:pt x="56" y="54"/>
                  </a:lnTo>
                  <a:lnTo>
                    <a:pt x="59" y="50"/>
                  </a:lnTo>
                  <a:lnTo>
                    <a:pt x="59" y="47"/>
                  </a:lnTo>
                  <a:lnTo>
                    <a:pt x="62" y="47"/>
                  </a:lnTo>
                  <a:lnTo>
                    <a:pt x="62" y="39"/>
                  </a:lnTo>
                  <a:lnTo>
                    <a:pt x="63" y="36"/>
                  </a:lnTo>
                  <a:lnTo>
                    <a:pt x="66" y="36"/>
                  </a:lnTo>
                  <a:lnTo>
                    <a:pt x="68" y="42"/>
                  </a:lnTo>
                  <a:lnTo>
                    <a:pt x="71" y="39"/>
                  </a:lnTo>
                  <a:lnTo>
                    <a:pt x="72" y="30"/>
                  </a:lnTo>
                  <a:lnTo>
                    <a:pt x="69" y="18"/>
                  </a:lnTo>
                  <a:lnTo>
                    <a:pt x="72" y="17"/>
                  </a:lnTo>
                  <a:lnTo>
                    <a:pt x="74" y="18"/>
                  </a:lnTo>
                  <a:lnTo>
                    <a:pt x="81" y="29"/>
                  </a:lnTo>
                  <a:lnTo>
                    <a:pt x="82" y="33"/>
                  </a:lnTo>
                  <a:lnTo>
                    <a:pt x="84" y="33"/>
                  </a:lnTo>
                  <a:lnTo>
                    <a:pt x="85" y="32"/>
                  </a:lnTo>
                  <a:lnTo>
                    <a:pt x="87" y="23"/>
                  </a:lnTo>
                  <a:lnTo>
                    <a:pt x="85" y="20"/>
                  </a:lnTo>
                  <a:lnTo>
                    <a:pt x="90" y="18"/>
                  </a:lnTo>
                  <a:lnTo>
                    <a:pt x="91" y="20"/>
                  </a:lnTo>
                  <a:lnTo>
                    <a:pt x="93" y="17"/>
                  </a:lnTo>
                  <a:lnTo>
                    <a:pt x="97" y="14"/>
                  </a:lnTo>
                  <a:lnTo>
                    <a:pt x="97" y="17"/>
                  </a:lnTo>
                  <a:lnTo>
                    <a:pt x="99" y="18"/>
                  </a:lnTo>
                  <a:lnTo>
                    <a:pt x="100" y="20"/>
                  </a:lnTo>
                  <a:lnTo>
                    <a:pt x="102" y="24"/>
                  </a:lnTo>
                  <a:lnTo>
                    <a:pt x="103" y="26"/>
                  </a:lnTo>
                  <a:lnTo>
                    <a:pt x="108" y="36"/>
                  </a:lnTo>
                  <a:lnTo>
                    <a:pt x="108" y="27"/>
                  </a:lnTo>
                  <a:lnTo>
                    <a:pt x="105" y="18"/>
                  </a:lnTo>
                  <a:lnTo>
                    <a:pt x="105" y="15"/>
                  </a:lnTo>
                  <a:lnTo>
                    <a:pt x="106" y="15"/>
                  </a:lnTo>
                  <a:lnTo>
                    <a:pt x="109" y="15"/>
                  </a:lnTo>
                  <a:lnTo>
                    <a:pt x="112" y="18"/>
                  </a:lnTo>
                  <a:lnTo>
                    <a:pt x="115" y="23"/>
                  </a:lnTo>
                  <a:lnTo>
                    <a:pt x="118" y="21"/>
                  </a:lnTo>
                  <a:lnTo>
                    <a:pt x="120" y="20"/>
                  </a:lnTo>
                  <a:lnTo>
                    <a:pt x="121" y="17"/>
                  </a:lnTo>
                  <a:lnTo>
                    <a:pt x="121" y="15"/>
                  </a:lnTo>
                  <a:lnTo>
                    <a:pt x="126" y="14"/>
                  </a:lnTo>
                  <a:lnTo>
                    <a:pt x="126" y="17"/>
                  </a:lnTo>
                  <a:lnTo>
                    <a:pt x="129" y="18"/>
                  </a:lnTo>
                  <a:lnTo>
                    <a:pt x="132" y="15"/>
                  </a:lnTo>
                  <a:lnTo>
                    <a:pt x="135" y="15"/>
                  </a:lnTo>
                  <a:lnTo>
                    <a:pt x="135" y="5"/>
                  </a:lnTo>
                  <a:lnTo>
                    <a:pt x="133" y="2"/>
                  </a:lnTo>
                  <a:lnTo>
                    <a:pt x="138" y="3"/>
                  </a:lnTo>
                  <a:lnTo>
                    <a:pt x="139" y="0"/>
                  </a:lnTo>
                  <a:lnTo>
                    <a:pt x="142" y="0"/>
                  </a:lnTo>
                  <a:lnTo>
                    <a:pt x="142" y="5"/>
                  </a:lnTo>
                  <a:lnTo>
                    <a:pt x="147" y="6"/>
                  </a:lnTo>
                  <a:lnTo>
                    <a:pt x="147" y="9"/>
                  </a:lnTo>
                  <a:lnTo>
                    <a:pt x="147" y="11"/>
                  </a:lnTo>
                  <a:lnTo>
                    <a:pt x="151" y="15"/>
                  </a:lnTo>
                  <a:lnTo>
                    <a:pt x="153" y="15"/>
                  </a:lnTo>
                  <a:lnTo>
                    <a:pt x="154" y="14"/>
                  </a:lnTo>
                  <a:lnTo>
                    <a:pt x="153" y="11"/>
                  </a:lnTo>
                  <a:lnTo>
                    <a:pt x="159" y="11"/>
                  </a:lnTo>
                  <a:lnTo>
                    <a:pt x="160" y="8"/>
                  </a:lnTo>
                  <a:lnTo>
                    <a:pt x="162" y="6"/>
                  </a:lnTo>
                  <a:lnTo>
                    <a:pt x="166" y="6"/>
                  </a:lnTo>
                  <a:lnTo>
                    <a:pt x="168" y="8"/>
                  </a:lnTo>
                  <a:lnTo>
                    <a:pt x="163" y="9"/>
                  </a:lnTo>
                  <a:lnTo>
                    <a:pt x="157" y="18"/>
                  </a:lnTo>
                  <a:lnTo>
                    <a:pt x="159" y="21"/>
                  </a:lnTo>
                  <a:lnTo>
                    <a:pt x="160" y="23"/>
                  </a:lnTo>
                  <a:lnTo>
                    <a:pt x="165" y="20"/>
                  </a:lnTo>
                  <a:lnTo>
                    <a:pt x="165" y="26"/>
                  </a:lnTo>
                  <a:lnTo>
                    <a:pt x="163" y="30"/>
                  </a:lnTo>
                  <a:lnTo>
                    <a:pt x="163" y="33"/>
                  </a:lnTo>
                  <a:lnTo>
                    <a:pt x="171" y="33"/>
                  </a:lnTo>
                  <a:lnTo>
                    <a:pt x="171" y="35"/>
                  </a:lnTo>
                  <a:lnTo>
                    <a:pt x="171" y="38"/>
                  </a:lnTo>
                  <a:lnTo>
                    <a:pt x="175" y="39"/>
                  </a:lnTo>
                  <a:lnTo>
                    <a:pt x="177" y="35"/>
                  </a:lnTo>
                  <a:lnTo>
                    <a:pt x="178" y="38"/>
                  </a:lnTo>
                  <a:lnTo>
                    <a:pt x="181" y="45"/>
                  </a:lnTo>
                  <a:lnTo>
                    <a:pt x="181" y="48"/>
                  </a:lnTo>
                  <a:lnTo>
                    <a:pt x="180" y="51"/>
                  </a:lnTo>
                  <a:lnTo>
                    <a:pt x="181" y="56"/>
                  </a:lnTo>
                  <a:lnTo>
                    <a:pt x="183" y="56"/>
                  </a:lnTo>
                  <a:lnTo>
                    <a:pt x="184" y="53"/>
                  </a:lnTo>
                  <a:lnTo>
                    <a:pt x="184" y="59"/>
                  </a:lnTo>
                  <a:lnTo>
                    <a:pt x="183" y="62"/>
                  </a:lnTo>
                  <a:lnTo>
                    <a:pt x="181" y="63"/>
                  </a:lnTo>
                  <a:lnTo>
                    <a:pt x="181" y="66"/>
                  </a:lnTo>
                  <a:lnTo>
                    <a:pt x="180" y="68"/>
                  </a:lnTo>
                  <a:lnTo>
                    <a:pt x="177" y="71"/>
                  </a:lnTo>
                  <a:lnTo>
                    <a:pt x="171" y="72"/>
                  </a:lnTo>
                  <a:lnTo>
                    <a:pt x="171" y="75"/>
                  </a:lnTo>
                  <a:lnTo>
                    <a:pt x="168" y="74"/>
                  </a:lnTo>
                  <a:lnTo>
                    <a:pt x="169" y="75"/>
                  </a:lnTo>
                  <a:lnTo>
                    <a:pt x="168" y="77"/>
                  </a:lnTo>
                  <a:lnTo>
                    <a:pt x="169" y="78"/>
                  </a:lnTo>
                  <a:lnTo>
                    <a:pt x="172" y="75"/>
                  </a:lnTo>
                  <a:lnTo>
                    <a:pt x="166" y="87"/>
                  </a:lnTo>
                  <a:lnTo>
                    <a:pt x="163" y="89"/>
                  </a:lnTo>
                  <a:lnTo>
                    <a:pt x="162" y="92"/>
                  </a:lnTo>
                  <a:lnTo>
                    <a:pt x="157" y="89"/>
                  </a:lnTo>
                  <a:lnTo>
                    <a:pt x="157" y="87"/>
                  </a:lnTo>
                  <a:lnTo>
                    <a:pt x="156" y="86"/>
                  </a:lnTo>
                  <a:lnTo>
                    <a:pt x="154" y="84"/>
                  </a:lnTo>
                  <a:lnTo>
                    <a:pt x="153" y="89"/>
                  </a:lnTo>
                  <a:lnTo>
                    <a:pt x="133" y="105"/>
                  </a:lnTo>
                  <a:lnTo>
                    <a:pt x="129" y="105"/>
                  </a:lnTo>
                  <a:lnTo>
                    <a:pt x="126" y="107"/>
                  </a:lnTo>
                  <a:lnTo>
                    <a:pt x="126" y="105"/>
                  </a:lnTo>
                  <a:lnTo>
                    <a:pt x="123" y="107"/>
                  </a:lnTo>
                  <a:lnTo>
                    <a:pt x="123" y="108"/>
                  </a:lnTo>
                  <a:lnTo>
                    <a:pt x="123" y="110"/>
                  </a:lnTo>
                  <a:lnTo>
                    <a:pt x="118" y="111"/>
                  </a:lnTo>
                  <a:lnTo>
                    <a:pt x="109" y="120"/>
                  </a:lnTo>
                  <a:lnTo>
                    <a:pt x="102" y="123"/>
                  </a:lnTo>
                  <a:lnTo>
                    <a:pt x="99" y="125"/>
                  </a:lnTo>
                  <a:lnTo>
                    <a:pt x="94" y="123"/>
                  </a:lnTo>
                  <a:lnTo>
                    <a:pt x="93" y="125"/>
                  </a:lnTo>
                  <a:lnTo>
                    <a:pt x="88" y="122"/>
                  </a:lnTo>
                  <a:lnTo>
                    <a:pt x="85" y="122"/>
                  </a:lnTo>
                  <a:lnTo>
                    <a:pt x="79" y="119"/>
                  </a:lnTo>
                  <a:lnTo>
                    <a:pt x="76" y="119"/>
                  </a:lnTo>
                  <a:close/>
                </a:path>
              </a:pathLst>
            </a:custGeom>
            <a:grpFill/>
            <a:ln w="1905">
              <a:noFill/>
              <a:round/>
              <a:headEnd/>
              <a:tailEnd/>
            </a:ln>
          </p:spPr>
          <p:txBody>
            <a:bodyPr/>
            <a:lstStyle/>
            <a:p>
              <a:endParaRPr lang="en-GB">
                <a:solidFill>
                  <a:srgbClr val="000000"/>
                </a:solidFill>
                <a:latin typeface="Arial"/>
              </a:endParaRPr>
            </a:p>
          </p:txBody>
        </p:sp>
        <p:sp>
          <p:nvSpPr>
            <p:cNvPr id="519" name="Freeform 515"/>
            <p:cNvSpPr>
              <a:spLocks/>
            </p:cNvSpPr>
            <p:nvPr/>
          </p:nvSpPr>
          <p:spPr bwMode="auto">
            <a:xfrm>
              <a:off x="3866" y="1971"/>
              <a:ext cx="128" cy="96"/>
            </a:xfrm>
            <a:custGeom>
              <a:avLst/>
              <a:gdLst>
                <a:gd name="T0" fmla="*/ 14 w 128"/>
                <a:gd name="T1" fmla="*/ 89 h 96"/>
                <a:gd name="T2" fmla="*/ 23 w 128"/>
                <a:gd name="T3" fmla="*/ 84 h 96"/>
                <a:gd name="T4" fmla="*/ 27 w 128"/>
                <a:gd name="T5" fmla="*/ 83 h 96"/>
                <a:gd name="T6" fmla="*/ 35 w 128"/>
                <a:gd name="T7" fmla="*/ 86 h 96"/>
                <a:gd name="T8" fmla="*/ 35 w 128"/>
                <a:gd name="T9" fmla="*/ 81 h 96"/>
                <a:gd name="T10" fmla="*/ 38 w 128"/>
                <a:gd name="T11" fmla="*/ 75 h 96"/>
                <a:gd name="T12" fmla="*/ 45 w 128"/>
                <a:gd name="T13" fmla="*/ 78 h 96"/>
                <a:gd name="T14" fmla="*/ 50 w 128"/>
                <a:gd name="T15" fmla="*/ 74 h 96"/>
                <a:gd name="T16" fmla="*/ 54 w 128"/>
                <a:gd name="T17" fmla="*/ 62 h 96"/>
                <a:gd name="T18" fmla="*/ 57 w 128"/>
                <a:gd name="T19" fmla="*/ 59 h 96"/>
                <a:gd name="T20" fmla="*/ 63 w 128"/>
                <a:gd name="T21" fmla="*/ 59 h 96"/>
                <a:gd name="T22" fmla="*/ 66 w 128"/>
                <a:gd name="T23" fmla="*/ 66 h 96"/>
                <a:gd name="T24" fmla="*/ 68 w 128"/>
                <a:gd name="T25" fmla="*/ 69 h 96"/>
                <a:gd name="T26" fmla="*/ 71 w 128"/>
                <a:gd name="T27" fmla="*/ 71 h 96"/>
                <a:gd name="T28" fmla="*/ 71 w 128"/>
                <a:gd name="T29" fmla="*/ 77 h 96"/>
                <a:gd name="T30" fmla="*/ 69 w 128"/>
                <a:gd name="T31" fmla="*/ 83 h 96"/>
                <a:gd name="T32" fmla="*/ 72 w 128"/>
                <a:gd name="T33" fmla="*/ 95 h 96"/>
                <a:gd name="T34" fmla="*/ 90 w 128"/>
                <a:gd name="T35" fmla="*/ 89 h 96"/>
                <a:gd name="T36" fmla="*/ 96 w 128"/>
                <a:gd name="T37" fmla="*/ 84 h 96"/>
                <a:gd name="T38" fmla="*/ 104 w 128"/>
                <a:gd name="T39" fmla="*/ 80 h 96"/>
                <a:gd name="T40" fmla="*/ 108 w 128"/>
                <a:gd name="T41" fmla="*/ 83 h 96"/>
                <a:gd name="T42" fmla="*/ 117 w 128"/>
                <a:gd name="T43" fmla="*/ 81 h 96"/>
                <a:gd name="T44" fmla="*/ 126 w 128"/>
                <a:gd name="T45" fmla="*/ 81 h 96"/>
                <a:gd name="T46" fmla="*/ 125 w 128"/>
                <a:gd name="T47" fmla="*/ 84 h 96"/>
                <a:gd name="T48" fmla="*/ 125 w 128"/>
                <a:gd name="T49" fmla="*/ 66 h 96"/>
                <a:gd name="T50" fmla="*/ 117 w 128"/>
                <a:gd name="T51" fmla="*/ 56 h 96"/>
                <a:gd name="T52" fmla="*/ 107 w 128"/>
                <a:gd name="T53" fmla="*/ 44 h 96"/>
                <a:gd name="T54" fmla="*/ 102 w 128"/>
                <a:gd name="T55" fmla="*/ 38 h 96"/>
                <a:gd name="T56" fmla="*/ 92 w 128"/>
                <a:gd name="T57" fmla="*/ 38 h 96"/>
                <a:gd name="T58" fmla="*/ 80 w 128"/>
                <a:gd name="T59" fmla="*/ 39 h 96"/>
                <a:gd name="T60" fmla="*/ 71 w 128"/>
                <a:gd name="T61" fmla="*/ 35 h 96"/>
                <a:gd name="T62" fmla="*/ 57 w 128"/>
                <a:gd name="T63" fmla="*/ 36 h 96"/>
                <a:gd name="T64" fmla="*/ 44 w 128"/>
                <a:gd name="T65" fmla="*/ 35 h 96"/>
                <a:gd name="T66" fmla="*/ 35 w 128"/>
                <a:gd name="T67" fmla="*/ 33 h 96"/>
                <a:gd name="T68" fmla="*/ 39 w 128"/>
                <a:gd name="T69" fmla="*/ 21 h 96"/>
                <a:gd name="T70" fmla="*/ 56 w 128"/>
                <a:gd name="T71" fmla="*/ 24 h 96"/>
                <a:gd name="T72" fmla="*/ 60 w 128"/>
                <a:gd name="T73" fmla="*/ 18 h 96"/>
                <a:gd name="T74" fmla="*/ 54 w 128"/>
                <a:gd name="T75" fmla="*/ 20 h 96"/>
                <a:gd name="T76" fmla="*/ 56 w 128"/>
                <a:gd name="T77" fmla="*/ 9 h 96"/>
                <a:gd name="T78" fmla="*/ 56 w 128"/>
                <a:gd name="T79" fmla="*/ 3 h 96"/>
                <a:gd name="T80" fmla="*/ 51 w 128"/>
                <a:gd name="T81" fmla="*/ 2 h 96"/>
                <a:gd name="T82" fmla="*/ 39 w 128"/>
                <a:gd name="T83" fmla="*/ 9 h 96"/>
                <a:gd name="T84" fmla="*/ 35 w 128"/>
                <a:gd name="T85" fmla="*/ 12 h 96"/>
                <a:gd name="T86" fmla="*/ 33 w 128"/>
                <a:gd name="T87" fmla="*/ 18 h 96"/>
                <a:gd name="T88" fmla="*/ 26 w 128"/>
                <a:gd name="T89" fmla="*/ 23 h 96"/>
                <a:gd name="T90" fmla="*/ 20 w 128"/>
                <a:gd name="T91" fmla="*/ 33 h 96"/>
                <a:gd name="T92" fmla="*/ 9 w 128"/>
                <a:gd name="T93" fmla="*/ 32 h 96"/>
                <a:gd name="T94" fmla="*/ 3 w 128"/>
                <a:gd name="T95" fmla="*/ 38 h 96"/>
                <a:gd name="T96" fmla="*/ 6 w 128"/>
                <a:gd name="T97" fmla="*/ 45 h 96"/>
                <a:gd name="T98" fmla="*/ 12 w 128"/>
                <a:gd name="T99" fmla="*/ 47 h 96"/>
                <a:gd name="T100" fmla="*/ 14 w 128"/>
                <a:gd name="T101" fmla="*/ 59 h 96"/>
                <a:gd name="T102" fmla="*/ 17 w 128"/>
                <a:gd name="T103" fmla="*/ 63 h 96"/>
                <a:gd name="T104" fmla="*/ 14 w 128"/>
                <a:gd name="T105" fmla="*/ 69 h 96"/>
                <a:gd name="T106" fmla="*/ 6 w 128"/>
                <a:gd name="T107" fmla="*/ 83 h 9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28"/>
                <a:gd name="T163" fmla="*/ 0 h 96"/>
                <a:gd name="T164" fmla="*/ 128 w 128"/>
                <a:gd name="T165" fmla="*/ 96 h 9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28" h="96">
                  <a:moveTo>
                    <a:pt x="6" y="83"/>
                  </a:moveTo>
                  <a:lnTo>
                    <a:pt x="12" y="89"/>
                  </a:lnTo>
                  <a:lnTo>
                    <a:pt x="14" y="89"/>
                  </a:lnTo>
                  <a:lnTo>
                    <a:pt x="17" y="89"/>
                  </a:lnTo>
                  <a:lnTo>
                    <a:pt x="17" y="87"/>
                  </a:lnTo>
                  <a:lnTo>
                    <a:pt x="23" y="84"/>
                  </a:lnTo>
                  <a:lnTo>
                    <a:pt x="24" y="84"/>
                  </a:lnTo>
                  <a:lnTo>
                    <a:pt x="26" y="84"/>
                  </a:lnTo>
                  <a:lnTo>
                    <a:pt x="27" y="83"/>
                  </a:lnTo>
                  <a:lnTo>
                    <a:pt x="29" y="84"/>
                  </a:lnTo>
                  <a:lnTo>
                    <a:pt x="33" y="86"/>
                  </a:lnTo>
                  <a:lnTo>
                    <a:pt x="35" y="86"/>
                  </a:lnTo>
                  <a:lnTo>
                    <a:pt x="35" y="84"/>
                  </a:lnTo>
                  <a:lnTo>
                    <a:pt x="35" y="83"/>
                  </a:lnTo>
                  <a:lnTo>
                    <a:pt x="35" y="81"/>
                  </a:lnTo>
                  <a:lnTo>
                    <a:pt x="35" y="80"/>
                  </a:lnTo>
                  <a:lnTo>
                    <a:pt x="36" y="77"/>
                  </a:lnTo>
                  <a:lnTo>
                    <a:pt x="38" y="75"/>
                  </a:lnTo>
                  <a:lnTo>
                    <a:pt x="41" y="77"/>
                  </a:lnTo>
                  <a:lnTo>
                    <a:pt x="42" y="77"/>
                  </a:lnTo>
                  <a:lnTo>
                    <a:pt x="45" y="78"/>
                  </a:lnTo>
                  <a:lnTo>
                    <a:pt x="47" y="78"/>
                  </a:lnTo>
                  <a:lnTo>
                    <a:pt x="50" y="75"/>
                  </a:lnTo>
                  <a:lnTo>
                    <a:pt x="50" y="74"/>
                  </a:lnTo>
                  <a:lnTo>
                    <a:pt x="48" y="72"/>
                  </a:lnTo>
                  <a:lnTo>
                    <a:pt x="48" y="71"/>
                  </a:lnTo>
                  <a:lnTo>
                    <a:pt x="54" y="62"/>
                  </a:lnTo>
                  <a:lnTo>
                    <a:pt x="56" y="60"/>
                  </a:lnTo>
                  <a:lnTo>
                    <a:pt x="56" y="59"/>
                  </a:lnTo>
                  <a:lnTo>
                    <a:pt x="57" y="59"/>
                  </a:lnTo>
                  <a:lnTo>
                    <a:pt x="59" y="59"/>
                  </a:lnTo>
                  <a:lnTo>
                    <a:pt x="60" y="59"/>
                  </a:lnTo>
                  <a:lnTo>
                    <a:pt x="63" y="59"/>
                  </a:lnTo>
                  <a:lnTo>
                    <a:pt x="68" y="62"/>
                  </a:lnTo>
                  <a:lnTo>
                    <a:pt x="68" y="65"/>
                  </a:lnTo>
                  <a:lnTo>
                    <a:pt x="66" y="66"/>
                  </a:lnTo>
                  <a:lnTo>
                    <a:pt x="66" y="68"/>
                  </a:lnTo>
                  <a:lnTo>
                    <a:pt x="66" y="69"/>
                  </a:lnTo>
                  <a:lnTo>
                    <a:pt x="68" y="69"/>
                  </a:lnTo>
                  <a:lnTo>
                    <a:pt x="69" y="69"/>
                  </a:lnTo>
                  <a:lnTo>
                    <a:pt x="71" y="69"/>
                  </a:lnTo>
                  <a:lnTo>
                    <a:pt x="71" y="71"/>
                  </a:lnTo>
                  <a:lnTo>
                    <a:pt x="71" y="72"/>
                  </a:lnTo>
                  <a:lnTo>
                    <a:pt x="69" y="74"/>
                  </a:lnTo>
                  <a:lnTo>
                    <a:pt x="71" y="77"/>
                  </a:lnTo>
                  <a:lnTo>
                    <a:pt x="71" y="78"/>
                  </a:lnTo>
                  <a:lnTo>
                    <a:pt x="69" y="80"/>
                  </a:lnTo>
                  <a:lnTo>
                    <a:pt x="69" y="83"/>
                  </a:lnTo>
                  <a:lnTo>
                    <a:pt x="68" y="86"/>
                  </a:lnTo>
                  <a:lnTo>
                    <a:pt x="69" y="89"/>
                  </a:lnTo>
                  <a:lnTo>
                    <a:pt x="72" y="95"/>
                  </a:lnTo>
                  <a:lnTo>
                    <a:pt x="74" y="96"/>
                  </a:lnTo>
                  <a:lnTo>
                    <a:pt x="84" y="90"/>
                  </a:lnTo>
                  <a:lnTo>
                    <a:pt x="90" y="89"/>
                  </a:lnTo>
                  <a:lnTo>
                    <a:pt x="92" y="86"/>
                  </a:lnTo>
                  <a:lnTo>
                    <a:pt x="95" y="84"/>
                  </a:lnTo>
                  <a:lnTo>
                    <a:pt x="96" y="84"/>
                  </a:lnTo>
                  <a:lnTo>
                    <a:pt x="99" y="81"/>
                  </a:lnTo>
                  <a:lnTo>
                    <a:pt x="101" y="81"/>
                  </a:lnTo>
                  <a:lnTo>
                    <a:pt x="104" y="80"/>
                  </a:lnTo>
                  <a:lnTo>
                    <a:pt x="105" y="80"/>
                  </a:lnTo>
                  <a:lnTo>
                    <a:pt x="108" y="80"/>
                  </a:lnTo>
                  <a:lnTo>
                    <a:pt x="108" y="83"/>
                  </a:lnTo>
                  <a:lnTo>
                    <a:pt x="110" y="84"/>
                  </a:lnTo>
                  <a:lnTo>
                    <a:pt x="113" y="83"/>
                  </a:lnTo>
                  <a:lnTo>
                    <a:pt x="117" y="81"/>
                  </a:lnTo>
                  <a:lnTo>
                    <a:pt x="122" y="81"/>
                  </a:lnTo>
                  <a:lnTo>
                    <a:pt x="123" y="81"/>
                  </a:lnTo>
                  <a:lnTo>
                    <a:pt x="126" y="81"/>
                  </a:lnTo>
                  <a:lnTo>
                    <a:pt x="126" y="83"/>
                  </a:lnTo>
                  <a:lnTo>
                    <a:pt x="126" y="84"/>
                  </a:lnTo>
                  <a:lnTo>
                    <a:pt x="125" y="84"/>
                  </a:lnTo>
                  <a:lnTo>
                    <a:pt x="128" y="84"/>
                  </a:lnTo>
                  <a:lnTo>
                    <a:pt x="128" y="74"/>
                  </a:lnTo>
                  <a:lnTo>
                    <a:pt x="125" y="66"/>
                  </a:lnTo>
                  <a:lnTo>
                    <a:pt x="125" y="60"/>
                  </a:lnTo>
                  <a:lnTo>
                    <a:pt x="123" y="57"/>
                  </a:lnTo>
                  <a:lnTo>
                    <a:pt x="117" y="56"/>
                  </a:lnTo>
                  <a:lnTo>
                    <a:pt x="111" y="57"/>
                  </a:lnTo>
                  <a:lnTo>
                    <a:pt x="108" y="56"/>
                  </a:lnTo>
                  <a:lnTo>
                    <a:pt x="107" y="44"/>
                  </a:lnTo>
                  <a:lnTo>
                    <a:pt x="110" y="35"/>
                  </a:lnTo>
                  <a:lnTo>
                    <a:pt x="104" y="33"/>
                  </a:lnTo>
                  <a:lnTo>
                    <a:pt x="102" y="38"/>
                  </a:lnTo>
                  <a:lnTo>
                    <a:pt x="99" y="38"/>
                  </a:lnTo>
                  <a:lnTo>
                    <a:pt x="96" y="38"/>
                  </a:lnTo>
                  <a:lnTo>
                    <a:pt x="92" y="38"/>
                  </a:lnTo>
                  <a:lnTo>
                    <a:pt x="87" y="38"/>
                  </a:lnTo>
                  <a:lnTo>
                    <a:pt x="83" y="41"/>
                  </a:lnTo>
                  <a:lnTo>
                    <a:pt x="80" y="39"/>
                  </a:lnTo>
                  <a:lnTo>
                    <a:pt x="75" y="39"/>
                  </a:lnTo>
                  <a:lnTo>
                    <a:pt x="74" y="35"/>
                  </a:lnTo>
                  <a:lnTo>
                    <a:pt x="71" y="35"/>
                  </a:lnTo>
                  <a:lnTo>
                    <a:pt x="69" y="33"/>
                  </a:lnTo>
                  <a:lnTo>
                    <a:pt x="60" y="36"/>
                  </a:lnTo>
                  <a:lnTo>
                    <a:pt x="57" y="36"/>
                  </a:lnTo>
                  <a:lnTo>
                    <a:pt x="56" y="33"/>
                  </a:lnTo>
                  <a:lnTo>
                    <a:pt x="51" y="33"/>
                  </a:lnTo>
                  <a:lnTo>
                    <a:pt x="44" y="35"/>
                  </a:lnTo>
                  <a:lnTo>
                    <a:pt x="39" y="33"/>
                  </a:lnTo>
                  <a:lnTo>
                    <a:pt x="36" y="35"/>
                  </a:lnTo>
                  <a:lnTo>
                    <a:pt x="35" y="33"/>
                  </a:lnTo>
                  <a:lnTo>
                    <a:pt x="33" y="32"/>
                  </a:lnTo>
                  <a:lnTo>
                    <a:pt x="33" y="24"/>
                  </a:lnTo>
                  <a:lnTo>
                    <a:pt x="39" y="21"/>
                  </a:lnTo>
                  <a:lnTo>
                    <a:pt x="50" y="21"/>
                  </a:lnTo>
                  <a:lnTo>
                    <a:pt x="53" y="24"/>
                  </a:lnTo>
                  <a:lnTo>
                    <a:pt x="56" y="24"/>
                  </a:lnTo>
                  <a:lnTo>
                    <a:pt x="57" y="21"/>
                  </a:lnTo>
                  <a:lnTo>
                    <a:pt x="60" y="21"/>
                  </a:lnTo>
                  <a:lnTo>
                    <a:pt x="60" y="18"/>
                  </a:lnTo>
                  <a:lnTo>
                    <a:pt x="59" y="18"/>
                  </a:lnTo>
                  <a:lnTo>
                    <a:pt x="57" y="20"/>
                  </a:lnTo>
                  <a:lnTo>
                    <a:pt x="54" y="20"/>
                  </a:lnTo>
                  <a:lnTo>
                    <a:pt x="53" y="12"/>
                  </a:lnTo>
                  <a:lnTo>
                    <a:pt x="54" y="11"/>
                  </a:lnTo>
                  <a:lnTo>
                    <a:pt x="56" y="9"/>
                  </a:lnTo>
                  <a:lnTo>
                    <a:pt x="57" y="8"/>
                  </a:lnTo>
                  <a:lnTo>
                    <a:pt x="57" y="5"/>
                  </a:lnTo>
                  <a:lnTo>
                    <a:pt x="56" y="3"/>
                  </a:lnTo>
                  <a:lnTo>
                    <a:pt x="56" y="0"/>
                  </a:lnTo>
                  <a:lnTo>
                    <a:pt x="53" y="0"/>
                  </a:lnTo>
                  <a:lnTo>
                    <a:pt x="51" y="2"/>
                  </a:lnTo>
                  <a:lnTo>
                    <a:pt x="50" y="5"/>
                  </a:lnTo>
                  <a:lnTo>
                    <a:pt x="41" y="9"/>
                  </a:lnTo>
                  <a:lnTo>
                    <a:pt x="39" y="9"/>
                  </a:lnTo>
                  <a:lnTo>
                    <a:pt x="36" y="8"/>
                  </a:lnTo>
                  <a:lnTo>
                    <a:pt x="35" y="9"/>
                  </a:lnTo>
                  <a:lnTo>
                    <a:pt x="35" y="12"/>
                  </a:lnTo>
                  <a:lnTo>
                    <a:pt x="32" y="14"/>
                  </a:lnTo>
                  <a:lnTo>
                    <a:pt x="33" y="15"/>
                  </a:lnTo>
                  <a:lnTo>
                    <a:pt x="33" y="18"/>
                  </a:lnTo>
                  <a:lnTo>
                    <a:pt x="33" y="20"/>
                  </a:lnTo>
                  <a:lnTo>
                    <a:pt x="30" y="21"/>
                  </a:lnTo>
                  <a:lnTo>
                    <a:pt x="26" y="23"/>
                  </a:lnTo>
                  <a:lnTo>
                    <a:pt x="24" y="24"/>
                  </a:lnTo>
                  <a:lnTo>
                    <a:pt x="24" y="26"/>
                  </a:lnTo>
                  <a:lnTo>
                    <a:pt x="20" y="33"/>
                  </a:lnTo>
                  <a:lnTo>
                    <a:pt x="18" y="33"/>
                  </a:lnTo>
                  <a:lnTo>
                    <a:pt x="11" y="33"/>
                  </a:lnTo>
                  <a:lnTo>
                    <a:pt x="9" y="32"/>
                  </a:lnTo>
                  <a:lnTo>
                    <a:pt x="3" y="33"/>
                  </a:lnTo>
                  <a:lnTo>
                    <a:pt x="3" y="35"/>
                  </a:lnTo>
                  <a:lnTo>
                    <a:pt x="3" y="38"/>
                  </a:lnTo>
                  <a:lnTo>
                    <a:pt x="0" y="39"/>
                  </a:lnTo>
                  <a:lnTo>
                    <a:pt x="5" y="42"/>
                  </a:lnTo>
                  <a:lnTo>
                    <a:pt x="6" y="45"/>
                  </a:lnTo>
                  <a:lnTo>
                    <a:pt x="8" y="45"/>
                  </a:lnTo>
                  <a:lnTo>
                    <a:pt x="11" y="45"/>
                  </a:lnTo>
                  <a:lnTo>
                    <a:pt x="12" y="47"/>
                  </a:lnTo>
                  <a:lnTo>
                    <a:pt x="14" y="48"/>
                  </a:lnTo>
                  <a:lnTo>
                    <a:pt x="12" y="53"/>
                  </a:lnTo>
                  <a:lnTo>
                    <a:pt x="14" y="59"/>
                  </a:lnTo>
                  <a:lnTo>
                    <a:pt x="15" y="60"/>
                  </a:lnTo>
                  <a:lnTo>
                    <a:pt x="17" y="62"/>
                  </a:lnTo>
                  <a:lnTo>
                    <a:pt x="17" y="63"/>
                  </a:lnTo>
                  <a:lnTo>
                    <a:pt x="17" y="66"/>
                  </a:lnTo>
                  <a:lnTo>
                    <a:pt x="15" y="68"/>
                  </a:lnTo>
                  <a:lnTo>
                    <a:pt x="14" y="69"/>
                  </a:lnTo>
                  <a:lnTo>
                    <a:pt x="8" y="78"/>
                  </a:lnTo>
                  <a:lnTo>
                    <a:pt x="8" y="83"/>
                  </a:lnTo>
                  <a:lnTo>
                    <a:pt x="6" y="83"/>
                  </a:lnTo>
                  <a:close/>
                </a:path>
              </a:pathLst>
            </a:custGeom>
            <a:grpFill/>
            <a:ln w="1905">
              <a:noFill/>
              <a:round/>
              <a:headEnd/>
              <a:tailEnd/>
            </a:ln>
          </p:spPr>
          <p:txBody>
            <a:bodyPr/>
            <a:lstStyle/>
            <a:p>
              <a:endParaRPr lang="en-GB">
                <a:solidFill>
                  <a:srgbClr val="000000"/>
                </a:solidFill>
                <a:latin typeface="Arial"/>
              </a:endParaRPr>
            </a:p>
          </p:txBody>
        </p:sp>
        <p:sp>
          <p:nvSpPr>
            <p:cNvPr id="520" name="Freeform 516"/>
            <p:cNvSpPr>
              <a:spLocks/>
            </p:cNvSpPr>
            <p:nvPr/>
          </p:nvSpPr>
          <p:spPr bwMode="auto">
            <a:xfrm>
              <a:off x="4209" y="1702"/>
              <a:ext cx="532" cy="259"/>
            </a:xfrm>
            <a:custGeom>
              <a:avLst/>
              <a:gdLst>
                <a:gd name="T0" fmla="*/ 5 w 532"/>
                <a:gd name="T1" fmla="*/ 76 h 259"/>
                <a:gd name="T2" fmla="*/ 20 w 532"/>
                <a:gd name="T3" fmla="*/ 67 h 259"/>
                <a:gd name="T4" fmla="*/ 75 w 532"/>
                <a:gd name="T5" fmla="*/ 40 h 259"/>
                <a:gd name="T6" fmla="*/ 90 w 532"/>
                <a:gd name="T7" fmla="*/ 46 h 259"/>
                <a:gd name="T8" fmla="*/ 108 w 532"/>
                <a:gd name="T9" fmla="*/ 46 h 259"/>
                <a:gd name="T10" fmla="*/ 124 w 532"/>
                <a:gd name="T11" fmla="*/ 58 h 259"/>
                <a:gd name="T12" fmla="*/ 142 w 532"/>
                <a:gd name="T13" fmla="*/ 57 h 259"/>
                <a:gd name="T14" fmla="*/ 171 w 532"/>
                <a:gd name="T15" fmla="*/ 55 h 259"/>
                <a:gd name="T16" fmla="*/ 171 w 532"/>
                <a:gd name="T17" fmla="*/ 45 h 259"/>
                <a:gd name="T18" fmla="*/ 172 w 532"/>
                <a:gd name="T19" fmla="*/ 34 h 259"/>
                <a:gd name="T20" fmla="*/ 169 w 532"/>
                <a:gd name="T21" fmla="*/ 24 h 259"/>
                <a:gd name="T22" fmla="*/ 187 w 532"/>
                <a:gd name="T23" fmla="*/ 0 h 259"/>
                <a:gd name="T24" fmla="*/ 198 w 532"/>
                <a:gd name="T25" fmla="*/ 1 h 259"/>
                <a:gd name="T26" fmla="*/ 214 w 532"/>
                <a:gd name="T27" fmla="*/ 7 h 259"/>
                <a:gd name="T28" fmla="*/ 237 w 532"/>
                <a:gd name="T29" fmla="*/ 16 h 259"/>
                <a:gd name="T30" fmla="*/ 241 w 532"/>
                <a:gd name="T31" fmla="*/ 37 h 259"/>
                <a:gd name="T32" fmla="*/ 255 w 532"/>
                <a:gd name="T33" fmla="*/ 46 h 259"/>
                <a:gd name="T34" fmla="*/ 273 w 532"/>
                <a:gd name="T35" fmla="*/ 48 h 259"/>
                <a:gd name="T36" fmla="*/ 313 w 532"/>
                <a:gd name="T37" fmla="*/ 48 h 259"/>
                <a:gd name="T38" fmla="*/ 318 w 532"/>
                <a:gd name="T39" fmla="*/ 51 h 259"/>
                <a:gd name="T40" fmla="*/ 339 w 532"/>
                <a:gd name="T41" fmla="*/ 61 h 259"/>
                <a:gd name="T42" fmla="*/ 351 w 532"/>
                <a:gd name="T43" fmla="*/ 72 h 259"/>
                <a:gd name="T44" fmla="*/ 386 w 532"/>
                <a:gd name="T45" fmla="*/ 78 h 259"/>
                <a:gd name="T46" fmla="*/ 440 w 532"/>
                <a:gd name="T47" fmla="*/ 54 h 259"/>
                <a:gd name="T48" fmla="*/ 455 w 532"/>
                <a:gd name="T49" fmla="*/ 55 h 259"/>
                <a:gd name="T50" fmla="*/ 467 w 532"/>
                <a:gd name="T51" fmla="*/ 60 h 259"/>
                <a:gd name="T52" fmla="*/ 478 w 532"/>
                <a:gd name="T53" fmla="*/ 57 h 259"/>
                <a:gd name="T54" fmla="*/ 479 w 532"/>
                <a:gd name="T55" fmla="*/ 60 h 259"/>
                <a:gd name="T56" fmla="*/ 467 w 532"/>
                <a:gd name="T57" fmla="*/ 78 h 259"/>
                <a:gd name="T58" fmla="*/ 464 w 532"/>
                <a:gd name="T59" fmla="*/ 99 h 259"/>
                <a:gd name="T60" fmla="*/ 469 w 532"/>
                <a:gd name="T61" fmla="*/ 117 h 259"/>
                <a:gd name="T62" fmla="*/ 496 w 532"/>
                <a:gd name="T63" fmla="*/ 117 h 259"/>
                <a:gd name="T64" fmla="*/ 517 w 532"/>
                <a:gd name="T65" fmla="*/ 115 h 259"/>
                <a:gd name="T66" fmla="*/ 527 w 532"/>
                <a:gd name="T67" fmla="*/ 126 h 259"/>
                <a:gd name="T68" fmla="*/ 530 w 532"/>
                <a:gd name="T69" fmla="*/ 136 h 259"/>
                <a:gd name="T70" fmla="*/ 527 w 532"/>
                <a:gd name="T71" fmla="*/ 141 h 259"/>
                <a:gd name="T72" fmla="*/ 487 w 532"/>
                <a:gd name="T73" fmla="*/ 142 h 259"/>
                <a:gd name="T74" fmla="*/ 460 w 532"/>
                <a:gd name="T75" fmla="*/ 169 h 259"/>
                <a:gd name="T76" fmla="*/ 440 w 532"/>
                <a:gd name="T77" fmla="*/ 181 h 259"/>
                <a:gd name="T78" fmla="*/ 421 w 532"/>
                <a:gd name="T79" fmla="*/ 185 h 259"/>
                <a:gd name="T80" fmla="*/ 412 w 532"/>
                <a:gd name="T81" fmla="*/ 179 h 259"/>
                <a:gd name="T82" fmla="*/ 398 w 532"/>
                <a:gd name="T83" fmla="*/ 193 h 259"/>
                <a:gd name="T84" fmla="*/ 404 w 532"/>
                <a:gd name="T85" fmla="*/ 206 h 259"/>
                <a:gd name="T86" fmla="*/ 388 w 532"/>
                <a:gd name="T87" fmla="*/ 226 h 259"/>
                <a:gd name="T88" fmla="*/ 365 w 532"/>
                <a:gd name="T89" fmla="*/ 241 h 259"/>
                <a:gd name="T90" fmla="*/ 355 w 532"/>
                <a:gd name="T91" fmla="*/ 241 h 259"/>
                <a:gd name="T92" fmla="*/ 342 w 532"/>
                <a:gd name="T93" fmla="*/ 241 h 259"/>
                <a:gd name="T94" fmla="*/ 313 w 532"/>
                <a:gd name="T95" fmla="*/ 245 h 259"/>
                <a:gd name="T96" fmla="*/ 295 w 532"/>
                <a:gd name="T97" fmla="*/ 254 h 259"/>
                <a:gd name="T98" fmla="*/ 285 w 532"/>
                <a:gd name="T99" fmla="*/ 259 h 259"/>
                <a:gd name="T100" fmla="*/ 279 w 532"/>
                <a:gd name="T101" fmla="*/ 256 h 259"/>
                <a:gd name="T102" fmla="*/ 231 w 532"/>
                <a:gd name="T103" fmla="*/ 235 h 259"/>
                <a:gd name="T104" fmla="*/ 156 w 532"/>
                <a:gd name="T105" fmla="*/ 233 h 259"/>
                <a:gd name="T106" fmla="*/ 126 w 532"/>
                <a:gd name="T107" fmla="*/ 196 h 259"/>
                <a:gd name="T108" fmla="*/ 86 w 532"/>
                <a:gd name="T109" fmla="*/ 179 h 259"/>
                <a:gd name="T110" fmla="*/ 51 w 532"/>
                <a:gd name="T111" fmla="*/ 175 h 259"/>
                <a:gd name="T112" fmla="*/ 50 w 532"/>
                <a:gd name="T113" fmla="*/ 169 h 259"/>
                <a:gd name="T114" fmla="*/ 47 w 532"/>
                <a:gd name="T115" fmla="*/ 130 h 259"/>
                <a:gd name="T116" fmla="*/ 33 w 532"/>
                <a:gd name="T117" fmla="*/ 112 h 259"/>
                <a:gd name="T118" fmla="*/ 24 w 532"/>
                <a:gd name="T119" fmla="*/ 109 h 259"/>
                <a:gd name="T120" fmla="*/ 17 w 532"/>
                <a:gd name="T121" fmla="*/ 109 h 259"/>
                <a:gd name="T122" fmla="*/ 5 w 532"/>
                <a:gd name="T123" fmla="*/ 96 h 25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32"/>
                <a:gd name="T187" fmla="*/ 0 h 259"/>
                <a:gd name="T188" fmla="*/ 532 w 532"/>
                <a:gd name="T189" fmla="*/ 259 h 25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32" h="259">
                  <a:moveTo>
                    <a:pt x="0" y="84"/>
                  </a:moveTo>
                  <a:lnTo>
                    <a:pt x="5" y="76"/>
                  </a:lnTo>
                  <a:lnTo>
                    <a:pt x="9" y="72"/>
                  </a:lnTo>
                  <a:lnTo>
                    <a:pt x="20" y="67"/>
                  </a:lnTo>
                  <a:lnTo>
                    <a:pt x="48" y="48"/>
                  </a:lnTo>
                  <a:lnTo>
                    <a:pt x="75" y="40"/>
                  </a:lnTo>
                  <a:lnTo>
                    <a:pt x="87" y="43"/>
                  </a:lnTo>
                  <a:lnTo>
                    <a:pt x="90" y="46"/>
                  </a:lnTo>
                  <a:lnTo>
                    <a:pt x="102" y="45"/>
                  </a:lnTo>
                  <a:lnTo>
                    <a:pt x="108" y="46"/>
                  </a:lnTo>
                  <a:lnTo>
                    <a:pt x="118" y="57"/>
                  </a:lnTo>
                  <a:lnTo>
                    <a:pt x="124" y="58"/>
                  </a:lnTo>
                  <a:lnTo>
                    <a:pt x="138" y="55"/>
                  </a:lnTo>
                  <a:lnTo>
                    <a:pt x="142" y="57"/>
                  </a:lnTo>
                  <a:lnTo>
                    <a:pt x="168" y="57"/>
                  </a:lnTo>
                  <a:lnTo>
                    <a:pt x="171" y="55"/>
                  </a:lnTo>
                  <a:lnTo>
                    <a:pt x="169" y="49"/>
                  </a:lnTo>
                  <a:lnTo>
                    <a:pt x="171" y="45"/>
                  </a:lnTo>
                  <a:lnTo>
                    <a:pt x="174" y="39"/>
                  </a:lnTo>
                  <a:lnTo>
                    <a:pt x="172" y="34"/>
                  </a:lnTo>
                  <a:lnTo>
                    <a:pt x="169" y="30"/>
                  </a:lnTo>
                  <a:lnTo>
                    <a:pt x="169" y="24"/>
                  </a:lnTo>
                  <a:lnTo>
                    <a:pt x="169" y="19"/>
                  </a:lnTo>
                  <a:lnTo>
                    <a:pt x="187" y="0"/>
                  </a:lnTo>
                  <a:lnTo>
                    <a:pt x="192" y="0"/>
                  </a:lnTo>
                  <a:lnTo>
                    <a:pt x="198" y="1"/>
                  </a:lnTo>
                  <a:lnTo>
                    <a:pt x="202" y="4"/>
                  </a:lnTo>
                  <a:lnTo>
                    <a:pt x="214" y="7"/>
                  </a:lnTo>
                  <a:lnTo>
                    <a:pt x="217" y="12"/>
                  </a:lnTo>
                  <a:lnTo>
                    <a:pt x="237" y="16"/>
                  </a:lnTo>
                  <a:lnTo>
                    <a:pt x="240" y="22"/>
                  </a:lnTo>
                  <a:lnTo>
                    <a:pt x="241" y="37"/>
                  </a:lnTo>
                  <a:lnTo>
                    <a:pt x="243" y="37"/>
                  </a:lnTo>
                  <a:lnTo>
                    <a:pt x="255" y="46"/>
                  </a:lnTo>
                  <a:lnTo>
                    <a:pt x="265" y="51"/>
                  </a:lnTo>
                  <a:lnTo>
                    <a:pt x="273" y="48"/>
                  </a:lnTo>
                  <a:lnTo>
                    <a:pt x="289" y="40"/>
                  </a:lnTo>
                  <a:lnTo>
                    <a:pt x="313" y="48"/>
                  </a:lnTo>
                  <a:lnTo>
                    <a:pt x="316" y="51"/>
                  </a:lnTo>
                  <a:lnTo>
                    <a:pt x="318" y="51"/>
                  </a:lnTo>
                  <a:lnTo>
                    <a:pt x="325" y="57"/>
                  </a:lnTo>
                  <a:lnTo>
                    <a:pt x="339" y="61"/>
                  </a:lnTo>
                  <a:lnTo>
                    <a:pt x="343" y="67"/>
                  </a:lnTo>
                  <a:lnTo>
                    <a:pt x="351" y="72"/>
                  </a:lnTo>
                  <a:lnTo>
                    <a:pt x="380" y="76"/>
                  </a:lnTo>
                  <a:lnTo>
                    <a:pt x="386" y="78"/>
                  </a:lnTo>
                  <a:lnTo>
                    <a:pt x="422" y="69"/>
                  </a:lnTo>
                  <a:lnTo>
                    <a:pt x="440" y="54"/>
                  </a:lnTo>
                  <a:lnTo>
                    <a:pt x="448" y="52"/>
                  </a:lnTo>
                  <a:lnTo>
                    <a:pt x="455" y="55"/>
                  </a:lnTo>
                  <a:lnTo>
                    <a:pt x="461" y="60"/>
                  </a:lnTo>
                  <a:lnTo>
                    <a:pt x="467" y="60"/>
                  </a:lnTo>
                  <a:lnTo>
                    <a:pt x="473" y="60"/>
                  </a:lnTo>
                  <a:lnTo>
                    <a:pt x="478" y="57"/>
                  </a:lnTo>
                  <a:lnTo>
                    <a:pt x="479" y="58"/>
                  </a:lnTo>
                  <a:lnTo>
                    <a:pt x="479" y="60"/>
                  </a:lnTo>
                  <a:lnTo>
                    <a:pt x="476" y="61"/>
                  </a:lnTo>
                  <a:lnTo>
                    <a:pt x="467" y="78"/>
                  </a:lnTo>
                  <a:lnTo>
                    <a:pt x="467" y="94"/>
                  </a:lnTo>
                  <a:lnTo>
                    <a:pt x="464" y="99"/>
                  </a:lnTo>
                  <a:lnTo>
                    <a:pt x="466" y="112"/>
                  </a:lnTo>
                  <a:lnTo>
                    <a:pt x="469" y="117"/>
                  </a:lnTo>
                  <a:lnTo>
                    <a:pt x="481" y="120"/>
                  </a:lnTo>
                  <a:lnTo>
                    <a:pt x="496" y="117"/>
                  </a:lnTo>
                  <a:lnTo>
                    <a:pt x="511" y="106"/>
                  </a:lnTo>
                  <a:lnTo>
                    <a:pt x="517" y="115"/>
                  </a:lnTo>
                  <a:lnTo>
                    <a:pt x="526" y="123"/>
                  </a:lnTo>
                  <a:lnTo>
                    <a:pt x="527" y="126"/>
                  </a:lnTo>
                  <a:lnTo>
                    <a:pt x="527" y="133"/>
                  </a:lnTo>
                  <a:lnTo>
                    <a:pt x="530" y="136"/>
                  </a:lnTo>
                  <a:lnTo>
                    <a:pt x="532" y="139"/>
                  </a:lnTo>
                  <a:lnTo>
                    <a:pt x="527" y="141"/>
                  </a:lnTo>
                  <a:lnTo>
                    <a:pt x="517" y="139"/>
                  </a:lnTo>
                  <a:lnTo>
                    <a:pt x="487" y="142"/>
                  </a:lnTo>
                  <a:lnTo>
                    <a:pt x="467" y="165"/>
                  </a:lnTo>
                  <a:lnTo>
                    <a:pt x="460" y="169"/>
                  </a:lnTo>
                  <a:lnTo>
                    <a:pt x="452" y="168"/>
                  </a:lnTo>
                  <a:lnTo>
                    <a:pt x="440" y="181"/>
                  </a:lnTo>
                  <a:lnTo>
                    <a:pt x="431" y="187"/>
                  </a:lnTo>
                  <a:lnTo>
                    <a:pt x="421" y="185"/>
                  </a:lnTo>
                  <a:lnTo>
                    <a:pt x="416" y="181"/>
                  </a:lnTo>
                  <a:lnTo>
                    <a:pt x="412" y="179"/>
                  </a:lnTo>
                  <a:lnTo>
                    <a:pt x="404" y="181"/>
                  </a:lnTo>
                  <a:lnTo>
                    <a:pt x="398" y="193"/>
                  </a:lnTo>
                  <a:lnTo>
                    <a:pt x="397" y="197"/>
                  </a:lnTo>
                  <a:lnTo>
                    <a:pt x="404" y="206"/>
                  </a:lnTo>
                  <a:lnTo>
                    <a:pt x="404" y="209"/>
                  </a:lnTo>
                  <a:lnTo>
                    <a:pt x="388" y="226"/>
                  </a:lnTo>
                  <a:lnTo>
                    <a:pt x="385" y="230"/>
                  </a:lnTo>
                  <a:lnTo>
                    <a:pt x="365" y="241"/>
                  </a:lnTo>
                  <a:lnTo>
                    <a:pt x="356" y="241"/>
                  </a:lnTo>
                  <a:lnTo>
                    <a:pt x="355" y="241"/>
                  </a:lnTo>
                  <a:lnTo>
                    <a:pt x="346" y="239"/>
                  </a:lnTo>
                  <a:lnTo>
                    <a:pt x="342" y="241"/>
                  </a:lnTo>
                  <a:lnTo>
                    <a:pt x="333" y="241"/>
                  </a:lnTo>
                  <a:lnTo>
                    <a:pt x="313" y="245"/>
                  </a:lnTo>
                  <a:lnTo>
                    <a:pt x="310" y="248"/>
                  </a:lnTo>
                  <a:lnTo>
                    <a:pt x="295" y="254"/>
                  </a:lnTo>
                  <a:lnTo>
                    <a:pt x="288" y="259"/>
                  </a:lnTo>
                  <a:lnTo>
                    <a:pt x="285" y="259"/>
                  </a:lnTo>
                  <a:lnTo>
                    <a:pt x="282" y="257"/>
                  </a:lnTo>
                  <a:lnTo>
                    <a:pt x="279" y="256"/>
                  </a:lnTo>
                  <a:lnTo>
                    <a:pt x="238" y="242"/>
                  </a:lnTo>
                  <a:lnTo>
                    <a:pt x="231" y="235"/>
                  </a:lnTo>
                  <a:lnTo>
                    <a:pt x="213" y="230"/>
                  </a:lnTo>
                  <a:lnTo>
                    <a:pt x="156" y="233"/>
                  </a:lnTo>
                  <a:lnTo>
                    <a:pt x="151" y="232"/>
                  </a:lnTo>
                  <a:lnTo>
                    <a:pt x="126" y="196"/>
                  </a:lnTo>
                  <a:lnTo>
                    <a:pt x="121" y="196"/>
                  </a:lnTo>
                  <a:lnTo>
                    <a:pt x="86" y="179"/>
                  </a:lnTo>
                  <a:lnTo>
                    <a:pt x="78" y="181"/>
                  </a:lnTo>
                  <a:lnTo>
                    <a:pt x="51" y="175"/>
                  </a:lnTo>
                  <a:lnTo>
                    <a:pt x="48" y="174"/>
                  </a:lnTo>
                  <a:lnTo>
                    <a:pt x="50" y="169"/>
                  </a:lnTo>
                  <a:lnTo>
                    <a:pt x="51" y="163"/>
                  </a:lnTo>
                  <a:lnTo>
                    <a:pt x="47" y="130"/>
                  </a:lnTo>
                  <a:lnTo>
                    <a:pt x="39" y="114"/>
                  </a:lnTo>
                  <a:lnTo>
                    <a:pt x="33" y="112"/>
                  </a:lnTo>
                  <a:lnTo>
                    <a:pt x="29" y="111"/>
                  </a:lnTo>
                  <a:lnTo>
                    <a:pt x="24" y="109"/>
                  </a:lnTo>
                  <a:lnTo>
                    <a:pt x="21" y="112"/>
                  </a:lnTo>
                  <a:lnTo>
                    <a:pt x="17" y="109"/>
                  </a:lnTo>
                  <a:lnTo>
                    <a:pt x="14" y="103"/>
                  </a:lnTo>
                  <a:lnTo>
                    <a:pt x="5" y="96"/>
                  </a:lnTo>
                  <a:lnTo>
                    <a:pt x="0" y="84"/>
                  </a:lnTo>
                  <a:close/>
                </a:path>
              </a:pathLst>
            </a:custGeom>
            <a:grpFill/>
            <a:ln w="1905">
              <a:noFill/>
              <a:round/>
              <a:headEnd/>
              <a:tailEnd/>
            </a:ln>
          </p:spPr>
          <p:txBody>
            <a:bodyPr/>
            <a:lstStyle/>
            <a:p>
              <a:endParaRPr lang="en-GB">
                <a:solidFill>
                  <a:srgbClr val="000000"/>
                </a:solidFill>
                <a:latin typeface="Arial"/>
              </a:endParaRPr>
            </a:p>
          </p:txBody>
        </p:sp>
        <p:sp>
          <p:nvSpPr>
            <p:cNvPr id="521" name="Freeform 517"/>
            <p:cNvSpPr>
              <a:spLocks/>
            </p:cNvSpPr>
            <p:nvPr/>
          </p:nvSpPr>
          <p:spPr bwMode="auto">
            <a:xfrm>
              <a:off x="4417" y="2614"/>
              <a:ext cx="69" cy="88"/>
            </a:xfrm>
            <a:custGeom>
              <a:avLst/>
              <a:gdLst>
                <a:gd name="T0" fmla="*/ 2 w 69"/>
                <a:gd name="T1" fmla="*/ 4 h 88"/>
                <a:gd name="T2" fmla="*/ 0 w 69"/>
                <a:gd name="T3" fmla="*/ 4 h 88"/>
                <a:gd name="T4" fmla="*/ 6 w 69"/>
                <a:gd name="T5" fmla="*/ 29 h 88"/>
                <a:gd name="T6" fmla="*/ 8 w 69"/>
                <a:gd name="T7" fmla="*/ 31 h 88"/>
                <a:gd name="T8" fmla="*/ 8 w 69"/>
                <a:gd name="T9" fmla="*/ 38 h 88"/>
                <a:gd name="T10" fmla="*/ 9 w 69"/>
                <a:gd name="T11" fmla="*/ 43 h 88"/>
                <a:gd name="T12" fmla="*/ 11 w 69"/>
                <a:gd name="T13" fmla="*/ 44 h 88"/>
                <a:gd name="T14" fmla="*/ 20 w 69"/>
                <a:gd name="T15" fmla="*/ 59 h 88"/>
                <a:gd name="T16" fmla="*/ 21 w 69"/>
                <a:gd name="T17" fmla="*/ 62 h 88"/>
                <a:gd name="T18" fmla="*/ 54 w 69"/>
                <a:gd name="T19" fmla="*/ 86 h 88"/>
                <a:gd name="T20" fmla="*/ 56 w 69"/>
                <a:gd name="T21" fmla="*/ 86 h 88"/>
                <a:gd name="T22" fmla="*/ 57 w 69"/>
                <a:gd name="T23" fmla="*/ 88 h 88"/>
                <a:gd name="T24" fmla="*/ 59 w 69"/>
                <a:gd name="T25" fmla="*/ 86 h 88"/>
                <a:gd name="T26" fmla="*/ 59 w 69"/>
                <a:gd name="T27" fmla="*/ 85 h 88"/>
                <a:gd name="T28" fmla="*/ 60 w 69"/>
                <a:gd name="T29" fmla="*/ 83 h 88"/>
                <a:gd name="T30" fmla="*/ 65 w 69"/>
                <a:gd name="T31" fmla="*/ 85 h 88"/>
                <a:gd name="T32" fmla="*/ 68 w 69"/>
                <a:gd name="T33" fmla="*/ 88 h 88"/>
                <a:gd name="T34" fmla="*/ 69 w 69"/>
                <a:gd name="T35" fmla="*/ 85 h 88"/>
                <a:gd name="T36" fmla="*/ 69 w 69"/>
                <a:gd name="T37" fmla="*/ 80 h 88"/>
                <a:gd name="T38" fmla="*/ 63 w 69"/>
                <a:gd name="T39" fmla="*/ 67 h 88"/>
                <a:gd name="T40" fmla="*/ 57 w 69"/>
                <a:gd name="T41" fmla="*/ 64 h 88"/>
                <a:gd name="T42" fmla="*/ 56 w 69"/>
                <a:gd name="T43" fmla="*/ 28 h 88"/>
                <a:gd name="T44" fmla="*/ 48 w 69"/>
                <a:gd name="T45" fmla="*/ 17 h 88"/>
                <a:gd name="T46" fmla="*/ 38 w 69"/>
                <a:gd name="T47" fmla="*/ 7 h 88"/>
                <a:gd name="T48" fmla="*/ 33 w 69"/>
                <a:gd name="T49" fmla="*/ 8 h 88"/>
                <a:gd name="T50" fmla="*/ 32 w 69"/>
                <a:gd name="T51" fmla="*/ 11 h 88"/>
                <a:gd name="T52" fmla="*/ 29 w 69"/>
                <a:gd name="T53" fmla="*/ 11 h 88"/>
                <a:gd name="T54" fmla="*/ 26 w 69"/>
                <a:gd name="T55" fmla="*/ 11 h 88"/>
                <a:gd name="T56" fmla="*/ 18 w 69"/>
                <a:gd name="T57" fmla="*/ 16 h 88"/>
                <a:gd name="T58" fmla="*/ 17 w 69"/>
                <a:gd name="T59" fmla="*/ 13 h 88"/>
                <a:gd name="T60" fmla="*/ 17 w 69"/>
                <a:gd name="T61" fmla="*/ 8 h 88"/>
                <a:gd name="T62" fmla="*/ 14 w 69"/>
                <a:gd name="T63" fmla="*/ 4 h 88"/>
                <a:gd name="T64" fmla="*/ 6 w 69"/>
                <a:gd name="T65" fmla="*/ 3 h 88"/>
                <a:gd name="T66" fmla="*/ 3 w 69"/>
                <a:gd name="T67" fmla="*/ 0 h 88"/>
                <a:gd name="T68" fmla="*/ 0 w 69"/>
                <a:gd name="T69" fmla="*/ 0 h 88"/>
                <a:gd name="T70" fmla="*/ 2 w 69"/>
                <a:gd name="T71" fmla="*/ 4 h 8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9"/>
                <a:gd name="T109" fmla="*/ 0 h 88"/>
                <a:gd name="T110" fmla="*/ 69 w 69"/>
                <a:gd name="T111" fmla="*/ 88 h 8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9" h="88">
                  <a:moveTo>
                    <a:pt x="2" y="4"/>
                  </a:moveTo>
                  <a:lnTo>
                    <a:pt x="0" y="4"/>
                  </a:lnTo>
                  <a:lnTo>
                    <a:pt x="6" y="29"/>
                  </a:lnTo>
                  <a:lnTo>
                    <a:pt x="8" y="31"/>
                  </a:lnTo>
                  <a:lnTo>
                    <a:pt x="8" y="38"/>
                  </a:lnTo>
                  <a:lnTo>
                    <a:pt x="9" y="43"/>
                  </a:lnTo>
                  <a:lnTo>
                    <a:pt x="11" y="44"/>
                  </a:lnTo>
                  <a:lnTo>
                    <a:pt x="20" y="59"/>
                  </a:lnTo>
                  <a:lnTo>
                    <a:pt x="21" y="62"/>
                  </a:lnTo>
                  <a:lnTo>
                    <a:pt x="54" y="86"/>
                  </a:lnTo>
                  <a:lnTo>
                    <a:pt x="56" y="86"/>
                  </a:lnTo>
                  <a:lnTo>
                    <a:pt x="57" y="88"/>
                  </a:lnTo>
                  <a:lnTo>
                    <a:pt x="59" y="86"/>
                  </a:lnTo>
                  <a:lnTo>
                    <a:pt x="59" y="85"/>
                  </a:lnTo>
                  <a:lnTo>
                    <a:pt x="60" y="83"/>
                  </a:lnTo>
                  <a:lnTo>
                    <a:pt x="65" y="85"/>
                  </a:lnTo>
                  <a:lnTo>
                    <a:pt x="68" y="88"/>
                  </a:lnTo>
                  <a:lnTo>
                    <a:pt x="69" y="85"/>
                  </a:lnTo>
                  <a:lnTo>
                    <a:pt x="69" y="80"/>
                  </a:lnTo>
                  <a:lnTo>
                    <a:pt x="63" y="67"/>
                  </a:lnTo>
                  <a:lnTo>
                    <a:pt x="57" y="64"/>
                  </a:lnTo>
                  <a:lnTo>
                    <a:pt x="56" y="28"/>
                  </a:lnTo>
                  <a:lnTo>
                    <a:pt x="48" y="17"/>
                  </a:lnTo>
                  <a:lnTo>
                    <a:pt x="38" y="7"/>
                  </a:lnTo>
                  <a:lnTo>
                    <a:pt x="33" y="8"/>
                  </a:lnTo>
                  <a:lnTo>
                    <a:pt x="32" y="11"/>
                  </a:lnTo>
                  <a:lnTo>
                    <a:pt x="29" y="11"/>
                  </a:lnTo>
                  <a:lnTo>
                    <a:pt x="26" y="11"/>
                  </a:lnTo>
                  <a:lnTo>
                    <a:pt x="18" y="16"/>
                  </a:lnTo>
                  <a:lnTo>
                    <a:pt x="17" y="13"/>
                  </a:lnTo>
                  <a:lnTo>
                    <a:pt x="17" y="8"/>
                  </a:lnTo>
                  <a:lnTo>
                    <a:pt x="14" y="4"/>
                  </a:lnTo>
                  <a:lnTo>
                    <a:pt x="6" y="3"/>
                  </a:lnTo>
                  <a:lnTo>
                    <a:pt x="3" y="0"/>
                  </a:lnTo>
                  <a:lnTo>
                    <a:pt x="0" y="0"/>
                  </a:lnTo>
                  <a:lnTo>
                    <a:pt x="2" y="4"/>
                  </a:lnTo>
                  <a:close/>
                </a:path>
              </a:pathLst>
            </a:custGeom>
            <a:grpFill/>
            <a:ln w="1905">
              <a:noFill/>
              <a:round/>
              <a:headEnd/>
              <a:tailEnd/>
            </a:ln>
          </p:spPr>
          <p:txBody>
            <a:bodyPr/>
            <a:lstStyle/>
            <a:p>
              <a:endParaRPr lang="en-GB">
                <a:solidFill>
                  <a:srgbClr val="000000"/>
                </a:solidFill>
                <a:latin typeface="Arial"/>
              </a:endParaRPr>
            </a:p>
          </p:txBody>
        </p:sp>
        <p:sp>
          <p:nvSpPr>
            <p:cNvPr id="522" name="Freeform 518"/>
            <p:cNvSpPr>
              <a:spLocks/>
            </p:cNvSpPr>
            <p:nvPr/>
          </p:nvSpPr>
          <p:spPr bwMode="auto">
            <a:xfrm>
              <a:off x="2974" y="1626"/>
              <a:ext cx="166" cy="155"/>
            </a:xfrm>
            <a:custGeom>
              <a:avLst/>
              <a:gdLst>
                <a:gd name="T0" fmla="*/ 162 w 166"/>
                <a:gd name="T1" fmla="*/ 104 h 155"/>
                <a:gd name="T2" fmla="*/ 165 w 166"/>
                <a:gd name="T3" fmla="*/ 112 h 155"/>
                <a:gd name="T4" fmla="*/ 165 w 166"/>
                <a:gd name="T5" fmla="*/ 121 h 155"/>
                <a:gd name="T6" fmla="*/ 143 w 166"/>
                <a:gd name="T7" fmla="*/ 146 h 155"/>
                <a:gd name="T8" fmla="*/ 144 w 166"/>
                <a:gd name="T9" fmla="*/ 155 h 155"/>
                <a:gd name="T10" fmla="*/ 135 w 166"/>
                <a:gd name="T11" fmla="*/ 154 h 155"/>
                <a:gd name="T12" fmla="*/ 119 w 166"/>
                <a:gd name="T13" fmla="*/ 148 h 155"/>
                <a:gd name="T14" fmla="*/ 110 w 166"/>
                <a:gd name="T15" fmla="*/ 148 h 155"/>
                <a:gd name="T16" fmla="*/ 102 w 166"/>
                <a:gd name="T17" fmla="*/ 151 h 155"/>
                <a:gd name="T18" fmla="*/ 96 w 166"/>
                <a:gd name="T19" fmla="*/ 152 h 155"/>
                <a:gd name="T20" fmla="*/ 83 w 166"/>
                <a:gd name="T21" fmla="*/ 146 h 155"/>
                <a:gd name="T22" fmla="*/ 68 w 166"/>
                <a:gd name="T23" fmla="*/ 133 h 155"/>
                <a:gd name="T24" fmla="*/ 63 w 166"/>
                <a:gd name="T25" fmla="*/ 133 h 155"/>
                <a:gd name="T26" fmla="*/ 60 w 166"/>
                <a:gd name="T27" fmla="*/ 125 h 155"/>
                <a:gd name="T28" fmla="*/ 47 w 166"/>
                <a:gd name="T29" fmla="*/ 124 h 155"/>
                <a:gd name="T30" fmla="*/ 44 w 166"/>
                <a:gd name="T31" fmla="*/ 128 h 155"/>
                <a:gd name="T32" fmla="*/ 35 w 166"/>
                <a:gd name="T33" fmla="*/ 122 h 155"/>
                <a:gd name="T34" fmla="*/ 36 w 166"/>
                <a:gd name="T35" fmla="*/ 116 h 155"/>
                <a:gd name="T36" fmla="*/ 30 w 166"/>
                <a:gd name="T37" fmla="*/ 112 h 155"/>
                <a:gd name="T38" fmla="*/ 20 w 166"/>
                <a:gd name="T39" fmla="*/ 109 h 155"/>
                <a:gd name="T40" fmla="*/ 12 w 166"/>
                <a:gd name="T41" fmla="*/ 112 h 155"/>
                <a:gd name="T42" fmla="*/ 12 w 166"/>
                <a:gd name="T43" fmla="*/ 97 h 155"/>
                <a:gd name="T44" fmla="*/ 8 w 166"/>
                <a:gd name="T45" fmla="*/ 89 h 155"/>
                <a:gd name="T46" fmla="*/ 0 w 166"/>
                <a:gd name="T47" fmla="*/ 58 h 155"/>
                <a:gd name="T48" fmla="*/ 3 w 166"/>
                <a:gd name="T49" fmla="*/ 47 h 155"/>
                <a:gd name="T50" fmla="*/ 0 w 166"/>
                <a:gd name="T51" fmla="*/ 31 h 155"/>
                <a:gd name="T52" fmla="*/ 6 w 166"/>
                <a:gd name="T53" fmla="*/ 31 h 155"/>
                <a:gd name="T54" fmla="*/ 2 w 166"/>
                <a:gd name="T55" fmla="*/ 28 h 155"/>
                <a:gd name="T56" fmla="*/ 8 w 166"/>
                <a:gd name="T57" fmla="*/ 25 h 155"/>
                <a:gd name="T58" fmla="*/ 11 w 166"/>
                <a:gd name="T59" fmla="*/ 22 h 155"/>
                <a:gd name="T60" fmla="*/ 41 w 166"/>
                <a:gd name="T61" fmla="*/ 7 h 155"/>
                <a:gd name="T62" fmla="*/ 69 w 166"/>
                <a:gd name="T63" fmla="*/ 0 h 155"/>
                <a:gd name="T64" fmla="*/ 78 w 166"/>
                <a:gd name="T65" fmla="*/ 4 h 155"/>
                <a:gd name="T66" fmla="*/ 72 w 166"/>
                <a:gd name="T67" fmla="*/ 3 h 155"/>
                <a:gd name="T68" fmla="*/ 78 w 166"/>
                <a:gd name="T69" fmla="*/ 16 h 155"/>
                <a:gd name="T70" fmla="*/ 80 w 166"/>
                <a:gd name="T71" fmla="*/ 13 h 155"/>
                <a:gd name="T72" fmla="*/ 89 w 166"/>
                <a:gd name="T73" fmla="*/ 11 h 155"/>
                <a:gd name="T74" fmla="*/ 116 w 166"/>
                <a:gd name="T75" fmla="*/ 16 h 155"/>
                <a:gd name="T76" fmla="*/ 156 w 166"/>
                <a:gd name="T77" fmla="*/ 19 h 155"/>
                <a:gd name="T78" fmla="*/ 159 w 166"/>
                <a:gd name="T79" fmla="*/ 64 h 155"/>
                <a:gd name="T80" fmla="*/ 151 w 166"/>
                <a:gd name="T81" fmla="*/ 71 h 155"/>
                <a:gd name="T82" fmla="*/ 157 w 166"/>
                <a:gd name="T83" fmla="*/ 79 h 1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6"/>
                <a:gd name="T127" fmla="*/ 0 h 155"/>
                <a:gd name="T128" fmla="*/ 166 w 166"/>
                <a:gd name="T129" fmla="*/ 155 h 15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6" h="155">
                  <a:moveTo>
                    <a:pt x="156" y="91"/>
                  </a:moveTo>
                  <a:lnTo>
                    <a:pt x="162" y="104"/>
                  </a:lnTo>
                  <a:lnTo>
                    <a:pt x="165" y="109"/>
                  </a:lnTo>
                  <a:lnTo>
                    <a:pt x="165" y="112"/>
                  </a:lnTo>
                  <a:lnTo>
                    <a:pt x="166" y="116"/>
                  </a:lnTo>
                  <a:lnTo>
                    <a:pt x="165" y="121"/>
                  </a:lnTo>
                  <a:lnTo>
                    <a:pt x="153" y="130"/>
                  </a:lnTo>
                  <a:lnTo>
                    <a:pt x="143" y="146"/>
                  </a:lnTo>
                  <a:lnTo>
                    <a:pt x="143" y="151"/>
                  </a:lnTo>
                  <a:lnTo>
                    <a:pt x="144" y="155"/>
                  </a:lnTo>
                  <a:lnTo>
                    <a:pt x="141" y="155"/>
                  </a:lnTo>
                  <a:lnTo>
                    <a:pt x="135" y="154"/>
                  </a:lnTo>
                  <a:lnTo>
                    <a:pt x="128" y="148"/>
                  </a:lnTo>
                  <a:lnTo>
                    <a:pt x="119" y="148"/>
                  </a:lnTo>
                  <a:lnTo>
                    <a:pt x="114" y="151"/>
                  </a:lnTo>
                  <a:lnTo>
                    <a:pt x="110" y="148"/>
                  </a:lnTo>
                  <a:lnTo>
                    <a:pt x="105" y="148"/>
                  </a:lnTo>
                  <a:lnTo>
                    <a:pt x="102" y="151"/>
                  </a:lnTo>
                  <a:lnTo>
                    <a:pt x="99" y="152"/>
                  </a:lnTo>
                  <a:lnTo>
                    <a:pt x="96" y="152"/>
                  </a:lnTo>
                  <a:lnTo>
                    <a:pt x="89" y="145"/>
                  </a:lnTo>
                  <a:lnTo>
                    <a:pt x="83" y="146"/>
                  </a:lnTo>
                  <a:lnTo>
                    <a:pt x="74" y="142"/>
                  </a:lnTo>
                  <a:lnTo>
                    <a:pt x="68" y="133"/>
                  </a:lnTo>
                  <a:lnTo>
                    <a:pt x="65" y="131"/>
                  </a:lnTo>
                  <a:lnTo>
                    <a:pt x="63" y="133"/>
                  </a:lnTo>
                  <a:lnTo>
                    <a:pt x="60" y="130"/>
                  </a:lnTo>
                  <a:lnTo>
                    <a:pt x="60" y="125"/>
                  </a:lnTo>
                  <a:lnTo>
                    <a:pt x="47" y="122"/>
                  </a:lnTo>
                  <a:lnTo>
                    <a:pt x="47" y="124"/>
                  </a:lnTo>
                  <a:lnTo>
                    <a:pt x="47" y="125"/>
                  </a:lnTo>
                  <a:lnTo>
                    <a:pt x="44" y="128"/>
                  </a:lnTo>
                  <a:lnTo>
                    <a:pt x="41" y="127"/>
                  </a:lnTo>
                  <a:lnTo>
                    <a:pt x="35" y="122"/>
                  </a:lnTo>
                  <a:lnTo>
                    <a:pt x="36" y="118"/>
                  </a:lnTo>
                  <a:lnTo>
                    <a:pt x="36" y="116"/>
                  </a:lnTo>
                  <a:lnTo>
                    <a:pt x="33" y="116"/>
                  </a:lnTo>
                  <a:lnTo>
                    <a:pt x="30" y="112"/>
                  </a:lnTo>
                  <a:lnTo>
                    <a:pt x="21" y="112"/>
                  </a:lnTo>
                  <a:lnTo>
                    <a:pt x="20" y="109"/>
                  </a:lnTo>
                  <a:lnTo>
                    <a:pt x="17" y="107"/>
                  </a:lnTo>
                  <a:lnTo>
                    <a:pt x="12" y="112"/>
                  </a:lnTo>
                  <a:lnTo>
                    <a:pt x="9" y="110"/>
                  </a:lnTo>
                  <a:lnTo>
                    <a:pt x="12" y="97"/>
                  </a:lnTo>
                  <a:lnTo>
                    <a:pt x="12" y="95"/>
                  </a:lnTo>
                  <a:lnTo>
                    <a:pt x="8" y="89"/>
                  </a:lnTo>
                  <a:lnTo>
                    <a:pt x="5" y="61"/>
                  </a:lnTo>
                  <a:lnTo>
                    <a:pt x="0" y="58"/>
                  </a:lnTo>
                  <a:lnTo>
                    <a:pt x="0" y="55"/>
                  </a:lnTo>
                  <a:lnTo>
                    <a:pt x="3" y="47"/>
                  </a:lnTo>
                  <a:lnTo>
                    <a:pt x="3" y="38"/>
                  </a:lnTo>
                  <a:lnTo>
                    <a:pt x="0" y="31"/>
                  </a:lnTo>
                  <a:lnTo>
                    <a:pt x="5" y="32"/>
                  </a:lnTo>
                  <a:lnTo>
                    <a:pt x="6" y="31"/>
                  </a:lnTo>
                  <a:lnTo>
                    <a:pt x="6" y="29"/>
                  </a:lnTo>
                  <a:lnTo>
                    <a:pt x="2" y="28"/>
                  </a:lnTo>
                  <a:lnTo>
                    <a:pt x="5" y="26"/>
                  </a:lnTo>
                  <a:lnTo>
                    <a:pt x="8" y="25"/>
                  </a:lnTo>
                  <a:lnTo>
                    <a:pt x="8" y="26"/>
                  </a:lnTo>
                  <a:lnTo>
                    <a:pt x="11" y="22"/>
                  </a:lnTo>
                  <a:lnTo>
                    <a:pt x="30" y="16"/>
                  </a:lnTo>
                  <a:lnTo>
                    <a:pt x="41" y="7"/>
                  </a:lnTo>
                  <a:lnTo>
                    <a:pt x="51" y="3"/>
                  </a:lnTo>
                  <a:lnTo>
                    <a:pt x="69" y="0"/>
                  </a:lnTo>
                  <a:lnTo>
                    <a:pt x="75" y="1"/>
                  </a:lnTo>
                  <a:lnTo>
                    <a:pt x="78" y="4"/>
                  </a:lnTo>
                  <a:lnTo>
                    <a:pt x="77" y="6"/>
                  </a:lnTo>
                  <a:lnTo>
                    <a:pt x="72" y="3"/>
                  </a:lnTo>
                  <a:lnTo>
                    <a:pt x="75" y="14"/>
                  </a:lnTo>
                  <a:lnTo>
                    <a:pt x="78" y="16"/>
                  </a:lnTo>
                  <a:lnTo>
                    <a:pt x="78" y="14"/>
                  </a:lnTo>
                  <a:lnTo>
                    <a:pt x="80" y="13"/>
                  </a:lnTo>
                  <a:lnTo>
                    <a:pt x="81" y="14"/>
                  </a:lnTo>
                  <a:lnTo>
                    <a:pt x="89" y="11"/>
                  </a:lnTo>
                  <a:lnTo>
                    <a:pt x="92" y="10"/>
                  </a:lnTo>
                  <a:lnTo>
                    <a:pt x="116" y="16"/>
                  </a:lnTo>
                  <a:lnTo>
                    <a:pt x="146" y="13"/>
                  </a:lnTo>
                  <a:lnTo>
                    <a:pt x="156" y="19"/>
                  </a:lnTo>
                  <a:lnTo>
                    <a:pt x="162" y="59"/>
                  </a:lnTo>
                  <a:lnTo>
                    <a:pt x="159" y="64"/>
                  </a:lnTo>
                  <a:lnTo>
                    <a:pt x="154" y="67"/>
                  </a:lnTo>
                  <a:lnTo>
                    <a:pt x="151" y="71"/>
                  </a:lnTo>
                  <a:lnTo>
                    <a:pt x="153" y="74"/>
                  </a:lnTo>
                  <a:lnTo>
                    <a:pt x="157" y="79"/>
                  </a:lnTo>
                  <a:lnTo>
                    <a:pt x="156" y="91"/>
                  </a:lnTo>
                  <a:close/>
                </a:path>
              </a:pathLst>
            </a:custGeom>
            <a:grpFill/>
            <a:ln w="1905">
              <a:noFill/>
              <a:round/>
              <a:headEnd/>
              <a:tailEnd/>
            </a:ln>
          </p:spPr>
          <p:txBody>
            <a:bodyPr/>
            <a:lstStyle/>
            <a:p>
              <a:endParaRPr lang="en-GB">
                <a:solidFill>
                  <a:srgbClr val="000000"/>
                </a:solidFill>
                <a:latin typeface="Arial"/>
              </a:endParaRPr>
            </a:p>
          </p:txBody>
        </p:sp>
        <p:sp>
          <p:nvSpPr>
            <p:cNvPr id="523" name="Freeform 519"/>
            <p:cNvSpPr>
              <a:spLocks/>
            </p:cNvSpPr>
            <p:nvPr/>
          </p:nvSpPr>
          <p:spPr bwMode="auto">
            <a:xfrm>
              <a:off x="3088" y="1528"/>
              <a:ext cx="124" cy="74"/>
            </a:xfrm>
            <a:custGeom>
              <a:avLst/>
              <a:gdLst>
                <a:gd name="T0" fmla="*/ 0 w 124"/>
                <a:gd name="T1" fmla="*/ 57 h 74"/>
                <a:gd name="T2" fmla="*/ 11 w 124"/>
                <a:gd name="T3" fmla="*/ 20 h 74"/>
                <a:gd name="T4" fmla="*/ 27 w 124"/>
                <a:gd name="T5" fmla="*/ 11 h 74"/>
                <a:gd name="T6" fmla="*/ 36 w 124"/>
                <a:gd name="T7" fmla="*/ 26 h 74"/>
                <a:gd name="T8" fmla="*/ 39 w 124"/>
                <a:gd name="T9" fmla="*/ 29 h 74"/>
                <a:gd name="T10" fmla="*/ 45 w 124"/>
                <a:gd name="T11" fmla="*/ 33 h 74"/>
                <a:gd name="T12" fmla="*/ 52 w 124"/>
                <a:gd name="T13" fmla="*/ 32 h 74"/>
                <a:gd name="T14" fmla="*/ 54 w 124"/>
                <a:gd name="T15" fmla="*/ 35 h 74"/>
                <a:gd name="T16" fmla="*/ 57 w 124"/>
                <a:gd name="T17" fmla="*/ 26 h 74"/>
                <a:gd name="T18" fmla="*/ 58 w 124"/>
                <a:gd name="T19" fmla="*/ 5 h 74"/>
                <a:gd name="T20" fmla="*/ 66 w 124"/>
                <a:gd name="T21" fmla="*/ 2 h 74"/>
                <a:gd name="T22" fmla="*/ 78 w 124"/>
                <a:gd name="T23" fmla="*/ 2 h 74"/>
                <a:gd name="T24" fmla="*/ 87 w 124"/>
                <a:gd name="T25" fmla="*/ 6 h 74"/>
                <a:gd name="T26" fmla="*/ 94 w 124"/>
                <a:gd name="T27" fmla="*/ 15 h 74"/>
                <a:gd name="T28" fmla="*/ 100 w 124"/>
                <a:gd name="T29" fmla="*/ 14 h 74"/>
                <a:gd name="T30" fmla="*/ 109 w 124"/>
                <a:gd name="T31" fmla="*/ 15 h 74"/>
                <a:gd name="T32" fmla="*/ 112 w 124"/>
                <a:gd name="T33" fmla="*/ 20 h 74"/>
                <a:gd name="T34" fmla="*/ 117 w 124"/>
                <a:gd name="T35" fmla="*/ 23 h 74"/>
                <a:gd name="T36" fmla="*/ 114 w 124"/>
                <a:gd name="T37" fmla="*/ 35 h 74"/>
                <a:gd name="T38" fmla="*/ 118 w 124"/>
                <a:gd name="T39" fmla="*/ 36 h 74"/>
                <a:gd name="T40" fmla="*/ 124 w 124"/>
                <a:gd name="T41" fmla="*/ 51 h 74"/>
                <a:gd name="T42" fmla="*/ 121 w 124"/>
                <a:gd name="T43" fmla="*/ 59 h 74"/>
                <a:gd name="T44" fmla="*/ 114 w 124"/>
                <a:gd name="T45" fmla="*/ 66 h 74"/>
                <a:gd name="T46" fmla="*/ 109 w 124"/>
                <a:gd name="T47" fmla="*/ 71 h 74"/>
                <a:gd name="T48" fmla="*/ 102 w 124"/>
                <a:gd name="T49" fmla="*/ 69 h 74"/>
                <a:gd name="T50" fmla="*/ 99 w 124"/>
                <a:gd name="T51" fmla="*/ 74 h 74"/>
                <a:gd name="T52" fmla="*/ 94 w 124"/>
                <a:gd name="T53" fmla="*/ 71 h 74"/>
                <a:gd name="T54" fmla="*/ 87 w 124"/>
                <a:gd name="T55" fmla="*/ 63 h 74"/>
                <a:gd name="T56" fmla="*/ 75 w 124"/>
                <a:gd name="T57" fmla="*/ 59 h 74"/>
                <a:gd name="T58" fmla="*/ 69 w 124"/>
                <a:gd name="T59" fmla="*/ 50 h 74"/>
                <a:gd name="T60" fmla="*/ 64 w 124"/>
                <a:gd name="T61" fmla="*/ 50 h 74"/>
                <a:gd name="T62" fmla="*/ 57 w 124"/>
                <a:gd name="T63" fmla="*/ 54 h 74"/>
                <a:gd name="T64" fmla="*/ 39 w 124"/>
                <a:gd name="T65" fmla="*/ 50 h 74"/>
                <a:gd name="T66" fmla="*/ 34 w 124"/>
                <a:gd name="T67" fmla="*/ 50 h 74"/>
                <a:gd name="T68" fmla="*/ 30 w 124"/>
                <a:gd name="T69" fmla="*/ 51 h 74"/>
                <a:gd name="T70" fmla="*/ 21 w 124"/>
                <a:gd name="T71" fmla="*/ 50 h 74"/>
                <a:gd name="T72" fmla="*/ 6 w 124"/>
                <a:gd name="T73" fmla="*/ 59 h 74"/>
                <a:gd name="T74" fmla="*/ 2 w 124"/>
                <a:gd name="T75" fmla="*/ 60 h 7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24"/>
                <a:gd name="T115" fmla="*/ 0 h 74"/>
                <a:gd name="T116" fmla="*/ 124 w 124"/>
                <a:gd name="T117" fmla="*/ 74 h 7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24" h="74">
                  <a:moveTo>
                    <a:pt x="2" y="60"/>
                  </a:moveTo>
                  <a:lnTo>
                    <a:pt x="0" y="57"/>
                  </a:lnTo>
                  <a:lnTo>
                    <a:pt x="2" y="41"/>
                  </a:lnTo>
                  <a:lnTo>
                    <a:pt x="11" y="20"/>
                  </a:lnTo>
                  <a:lnTo>
                    <a:pt x="17" y="14"/>
                  </a:lnTo>
                  <a:lnTo>
                    <a:pt x="27" y="11"/>
                  </a:lnTo>
                  <a:lnTo>
                    <a:pt x="34" y="21"/>
                  </a:lnTo>
                  <a:lnTo>
                    <a:pt x="36" y="26"/>
                  </a:lnTo>
                  <a:lnTo>
                    <a:pt x="37" y="23"/>
                  </a:lnTo>
                  <a:lnTo>
                    <a:pt x="39" y="29"/>
                  </a:lnTo>
                  <a:lnTo>
                    <a:pt x="40" y="30"/>
                  </a:lnTo>
                  <a:lnTo>
                    <a:pt x="45" y="33"/>
                  </a:lnTo>
                  <a:lnTo>
                    <a:pt x="46" y="33"/>
                  </a:lnTo>
                  <a:lnTo>
                    <a:pt x="52" y="32"/>
                  </a:lnTo>
                  <a:lnTo>
                    <a:pt x="52" y="33"/>
                  </a:lnTo>
                  <a:lnTo>
                    <a:pt x="54" y="35"/>
                  </a:lnTo>
                  <a:lnTo>
                    <a:pt x="54" y="30"/>
                  </a:lnTo>
                  <a:lnTo>
                    <a:pt x="57" y="26"/>
                  </a:lnTo>
                  <a:lnTo>
                    <a:pt x="57" y="6"/>
                  </a:lnTo>
                  <a:lnTo>
                    <a:pt x="58" y="5"/>
                  </a:lnTo>
                  <a:lnTo>
                    <a:pt x="61" y="5"/>
                  </a:lnTo>
                  <a:lnTo>
                    <a:pt x="66" y="2"/>
                  </a:lnTo>
                  <a:lnTo>
                    <a:pt x="73" y="0"/>
                  </a:lnTo>
                  <a:lnTo>
                    <a:pt x="78" y="2"/>
                  </a:lnTo>
                  <a:lnTo>
                    <a:pt x="82" y="5"/>
                  </a:lnTo>
                  <a:lnTo>
                    <a:pt x="87" y="6"/>
                  </a:lnTo>
                  <a:lnTo>
                    <a:pt x="88" y="9"/>
                  </a:lnTo>
                  <a:lnTo>
                    <a:pt x="94" y="15"/>
                  </a:lnTo>
                  <a:lnTo>
                    <a:pt x="97" y="15"/>
                  </a:lnTo>
                  <a:lnTo>
                    <a:pt x="100" y="14"/>
                  </a:lnTo>
                  <a:lnTo>
                    <a:pt x="105" y="14"/>
                  </a:lnTo>
                  <a:lnTo>
                    <a:pt x="109" y="15"/>
                  </a:lnTo>
                  <a:lnTo>
                    <a:pt x="112" y="17"/>
                  </a:lnTo>
                  <a:lnTo>
                    <a:pt x="112" y="20"/>
                  </a:lnTo>
                  <a:lnTo>
                    <a:pt x="115" y="20"/>
                  </a:lnTo>
                  <a:lnTo>
                    <a:pt x="117" y="23"/>
                  </a:lnTo>
                  <a:lnTo>
                    <a:pt x="117" y="24"/>
                  </a:lnTo>
                  <a:lnTo>
                    <a:pt x="114" y="35"/>
                  </a:lnTo>
                  <a:lnTo>
                    <a:pt x="117" y="35"/>
                  </a:lnTo>
                  <a:lnTo>
                    <a:pt x="118" y="36"/>
                  </a:lnTo>
                  <a:lnTo>
                    <a:pt x="118" y="39"/>
                  </a:lnTo>
                  <a:lnTo>
                    <a:pt x="124" y="51"/>
                  </a:lnTo>
                  <a:lnTo>
                    <a:pt x="124" y="59"/>
                  </a:lnTo>
                  <a:lnTo>
                    <a:pt x="121" y="59"/>
                  </a:lnTo>
                  <a:lnTo>
                    <a:pt x="115" y="63"/>
                  </a:lnTo>
                  <a:lnTo>
                    <a:pt x="114" y="66"/>
                  </a:lnTo>
                  <a:lnTo>
                    <a:pt x="111" y="69"/>
                  </a:lnTo>
                  <a:lnTo>
                    <a:pt x="109" y="71"/>
                  </a:lnTo>
                  <a:lnTo>
                    <a:pt x="105" y="68"/>
                  </a:lnTo>
                  <a:lnTo>
                    <a:pt x="102" y="69"/>
                  </a:lnTo>
                  <a:lnTo>
                    <a:pt x="102" y="72"/>
                  </a:lnTo>
                  <a:lnTo>
                    <a:pt x="99" y="74"/>
                  </a:lnTo>
                  <a:lnTo>
                    <a:pt x="97" y="72"/>
                  </a:lnTo>
                  <a:lnTo>
                    <a:pt x="94" y="71"/>
                  </a:lnTo>
                  <a:lnTo>
                    <a:pt x="93" y="71"/>
                  </a:lnTo>
                  <a:lnTo>
                    <a:pt x="87" y="63"/>
                  </a:lnTo>
                  <a:lnTo>
                    <a:pt x="79" y="59"/>
                  </a:lnTo>
                  <a:lnTo>
                    <a:pt x="75" y="59"/>
                  </a:lnTo>
                  <a:lnTo>
                    <a:pt x="72" y="57"/>
                  </a:lnTo>
                  <a:lnTo>
                    <a:pt x="69" y="50"/>
                  </a:lnTo>
                  <a:lnTo>
                    <a:pt x="67" y="48"/>
                  </a:lnTo>
                  <a:lnTo>
                    <a:pt x="64" y="50"/>
                  </a:lnTo>
                  <a:lnTo>
                    <a:pt x="61" y="53"/>
                  </a:lnTo>
                  <a:lnTo>
                    <a:pt x="57" y="54"/>
                  </a:lnTo>
                  <a:lnTo>
                    <a:pt x="46" y="51"/>
                  </a:lnTo>
                  <a:lnTo>
                    <a:pt x="39" y="50"/>
                  </a:lnTo>
                  <a:lnTo>
                    <a:pt x="37" y="51"/>
                  </a:lnTo>
                  <a:lnTo>
                    <a:pt x="34" y="50"/>
                  </a:lnTo>
                  <a:lnTo>
                    <a:pt x="33" y="51"/>
                  </a:lnTo>
                  <a:lnTo>
                    <a:pt x="30" y="51"/>
                  </a:lnTo>
                  <a:lnTo>
                    <a:pt x="29" y="50"/>
                  </a:lnTo>
                  <a:lnTo>
                    <a:pt x="21" y="50"/>
                  </a:lnTo>
                  <a:lnTo>
                    <a:pt x="9" y="54"/>
                  </a:lnTo>
                  <a:lnTo>
                    <a:pt x="6" y="59"/>
                  </a:lnTo>
                  <a:lnTo>
                    <a:pt x="5" y="60"/>
                  </a:lnTo>
                  <a:lnTo>
                    <a:pt x="2" y="60"/>
                  </a:lnTo>
                  <a:close/>
                </a:path>
              </a:pathLst>
            </a:custGeom>
            <a:grpFill/>
            <a:ln w="1905">
              <a:noFill/>
              <a:round/>
              <a:headEnd/>
              <a:tailEnd/>
            </a:ln>
          </p:spPr>
          <p:txBody>
            <a:bodyPr/>
            <a:lstStyle/>
            <a:p>
              <a:endParaRPr lang="en-GB">
                <a:solidFill>
                  <a:srgbClr val="000000"/>
                </a:solidFill>
                <a:latin typeface="Arial"/>
              </a:endParaRPr>
            </a:p>
          </p:txBody>
        </p:sp>
        <p:sp>
          <p:nvSpPr>
            <p:cNvPr id="524" name="Freeform 520"/>
            <p:cNvSpPr>
              <a:spLocks/>
            </p:cNvSpPr>
            <p:nvPr/>
          </p:nvSpPr>
          <p:spPr bwMode="auto">
            <a:xfrm>
              <a:off x="2612" y="1392"/>
              <a:ext cx="6" cy="3"/>
            </a:xfrm>
            <a:custGeom>
              <a:avLst/>
              <a:gdLst>
                <a:gd name="T0" fmla="*/ 6 w 6"/>
                <a:gd name="T1" fmla="*/ 1 h 3"/>
                <a:gd name="T2" fmla="*/ 2 w 6"/>
                <a:gd name="T3" fmla="*/ 0 h 3"/>
                <a:gd name="T4" fmla="*/ 0 w 6"/>
                <a:gd name="T5" fmla="*/ 1 h 3"/>
                <a:gd name="T6" fmla="*/ 2 w 6"/>
                <a:gd name="T7" fmla="*/ 3 h 3"/>
                <a:gd name="T8" fmla="*/ 6 w 6"/>
                <a:gd name="T9" fmla="*/ 3 h 3"/>
                <a:gd name="T10" fmla="*/ 6 w 6"/>
                <a:gd name="T11" fmla="*/ 1 h 3"/>
                <a:gd name="T12" fmla="*/ 0 60000 65536"/>
                <a:gd name="T13" fmla="*/ 0 60000 65536"/>
                <a:gd name="T14" fmla="*/ 0 60000 65536"/>
                <a:gd name="T15" fmla="*/ 0 60000 65536"/>
                <a:gd name="T16" fmla="*/ 0 60000 65536"/>
                <a:gd name="T17" fmla="*/ 0 60000 65536"/>
                <a:gd name="T18" fmla="*/ 0 w 6"/>
                <a:gd name="T19" fmla="*/ 0 h 3"/>
                <a:gd name="T20" fmla="*/ 6 w 6"/>
                <a:gd name="T21" fmla="*/ 3 h 3"/>
              </a:gdLst>
              <a:ahLst/>
              <a:cxnLst>
                <a:cxn ang="T12">
                  <a:pos x="T0" y="T1"/>
                </a:cxn>
                <a:cxn ang="T13">
                  <a:pos x="T2" y="T3"/>
                </a:cxn>
                <a:cxn ang="T14">
                  <a:pos x="T4" y="T5"/>
                </a:cxn>
                <a:cxn ang="T15">
                  <a:pos x="T6" y="T7"/>
                </a:cxn>
                <a:cxn ang="T16">
                  <a:pos x="T8" y="T9"/>
                </a:cxn>
                <a:cxn ang="T17">
                  <a:pos x="T10" y="T11"/>
                </a:cxn>
              </a:cxnLst>
              <a:rect l="T18" t="T19" r="T20" b="T21"/>
              <a:pathLst>
                <a:path w="6" h="3">
                  <a:moveTo>
                    <a:pt x="6" y="1"/>
                  </a:moveTo>
                  <a:lnTo>
                    <a:pt x="2" y="0"/>
                  </a:lnTo>
                  <a:lnTo>
                    <a:pt x="0" y="1"/>
                  </a:lnTo>
                  <a:lnTo>
                    <a:pt x="2" y="3"/>
                  </a:lnTo>
                  <a:lnTo>
                    <a:pt x="6" y="3"/>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525" name="Freeform 521"/>
            <p:cNvSpPr>
              <a:spLocks/>
            </p:cNvSpPr>
            <p:nvPr/>
          </p:nvSpPr>
          <p:spPr bwMode="auto">
            <a:xfrm>
              <a:off x="2615" y="1386"/>
              <a:ext cx="9" cy="12"/>
            </a:xfrm>
            <a:custGeom>
              <a:avLst/>
              <a:gdLst>
                <a:gd name="T0" fmla="*/ 9 w 9"/>
                <a:gd name="T1" fmla="*/ 12 h 12"/>
                <a:gd name="T2" fmla="*/ 9 w 9"/>
                <a:gd name="T3" fmla="*/ 9 h 12"/>
                <a:gd name="T4" fmla="*/ 5 w 9"/>
                <a:gd name="T5" fmla="*/ 3 h 12"/>
                <a:gd name="T6" fmla="*/ 2 w 9"/>
                <a:gd name="T7" fmla="*/ 0 h 12"/>
                <a:gd name="T8" fmla="*/ 0 w 9"/>
                <a:gd name="T9" fmla="*/ 4 h 12"/>
                <a:gd name="T10" fmla="*/ 2 w 9"/>
                <a:gd name="T11" fmla="*/ 4 h 12"/>
                <a:gd name="T12" fmla="*/ 5 w 9"/>
                <a:gd name="T13" fmla="*/ 7 h 12"/>
                <a:gd name="T14" fmla="*/ 8 w 9"/>
                <a:gd name="T15" fmla="*/ 9 h 12"/>
                <a:gd name="T16" fmla="*/ 8 w 9"/>
                <a:gd name="T17" fmla="*/ 12 h 12"/>
                <a:gd name="T18" fmla="*/ 9 w 9"/>
                <a:gd name="T19" fmla="*/ 12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12"/>
                <a:gd name="T32" fmla="*/ 9 w 9"/>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12">
                  <a:moveTo>
                    <a:pt x="9" y="12"/>
                  </a:moveTo>
                  <a:lnTo>
                    <a:pt x="9" y="9"/>
                  </a:lnTo>
                  <a:lnTo>
                    <a:pt x="5" y="3"/>
                  </a:lnTo>
                  <a:lnTo>
                    <a:pt x="2" y="0"/>
                  </a:lnTo>
                  <a:lnTo>
                    <a:pt x="0" y="4"/>
                  </a:lnTo>
                  <a:lnTo>
                    <a:pt x="2" y="4"/>
                  </a:lnTo>
                  <a:lnTo>
                    <a:pt x="5" y="7"/>
                  </a:lnTo>
                  <a:lnTo>
                    <a:pt x="8" y="9"/>
                  </a:lnTo>
                  <a:lnTo>
                    <a:pt x="8" y="12"/>
                  </a:lnTo>
                  <a:lnTo>
                    <a:pt x="9" y="12"/>
                  </a:lnTo>
                  <a:close/>
                </a:path>
              </a:pathLst>
            </a:custGeom>
            <a:grpFill/>
            <a:ln w="1905">
              <a:noFill/>
              <a:round/>
              <a:headEnd/>
              <a:tailEnd/>
            </a:ln>
          </p:spPr>
          <p:txBody>
            <a:bodyPr/>
            <a:lstStyle/>
            <a:p>
              <a:endParaRPr lang="en-GB">
                <a:solidFill>
                  <a:srgbClr val="000000"/>
                </a:solidFill>
                <a:latin typeface="Arial"/>
              </a:endParaRPr>
            </a:p>
          </p:txBody>
        </p:sp>
        <p:sp>
          <p:nvSpPr>
            <p:cNvPr id="526" name="Freeform 522"/>
            <p:cNvSpPr>
              <a:spLocks/>
            </p:cNvSpPr>
            <p:nvPr/>
          </p:nvSpPr>
          <p:spPr bwMode="auto">
            <a:xfrm>
              <a:off x="2620" y="1386"/>
              <a:ext cx="7" cy="9"/>
            </a:xfrm>
            <a:custGeom>
              <a:avLst/>
              <a:gdLst>
                <a:gd name="T0" fmla="*/ 6 w 7"/>
                <a:gd name="T1" fmla="*/ 9 h 9"/>
                <a:gd name="T2" fmla="*/ 7 w 7"/>
                <a:gd name="T3" fmla="*/ 7 h 9"/>
                <a:gd name="T4" fmla="*/ 4 w 7"/>
                <a:gd name="T5" fmla="*/ 3 h 9"/>
                <a:gd name="T6" fmla="*/ 3 w 7"/>
                <a:gd name="T7" fmla="*/ 1 h 9"/>
                <a:gd name="T8" fmla="*/ 1 w 7"/>
                <a:gd name="T9" fmla="*/ 0 h 9"/>
                <a:gd name="T10" fmla="*/ 0 w 7"/>
                <a:gd name="T11" fmla="*/ 0 h 9"/>
                <a:gd name="T12" fmla="*/ 1 w 7"/>
                <a:gd name="T13" fmla="*/ 3 h 9"/>
                <a:gd name="T14" fmla="*/ 3 w 7"/>
                <a:gd name="T15" fmla="*/ 4 h 9"/>
                <a:gd name="T16" fmla="*/ 4 w 7"/>
                <a:gd name="T17" fmla="*/ 7 h 9"/>
                <a:gd name="T18" fmla="*/ 6 w 7"/>
                <a:gd name="T19" fmla="*/ 9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9"/>
                <a:gd name="T32" fmla="*/ 7 w 7"/>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9">
                  <a:moveTo>
                    <a:pt x="6" y="9"/>
                  </a:moveTo>
                  <a:lnTo>
                    <a:pt x="7" y="7"/>
                  </a:lnTo>
                  <a:lnTo>
                    <a:pt x="4" y="3"/>
                  </a:lnTo>
                  <a:lnTo>
                    <a:pt x="3" y="1"/>
                  </a:lnTo>
                  <a:lnTo>
                    <a:pt x="1" y="0"/>
                  </a:lnTo>
                  <a:lnTo>
                    <a:pt x="0" y="0"/>
                  </a:lnTo>
                  <a:lnTo>
                    <a:pt x="1" y="3"/>
                  </a:lnTo>
                  <a:lnTo>
                    <a:pt x="3" y="4"/>
                  </a:lnTo>
                  <a:lnTo>
                    <a:pt x="4" y="7"/>
                  </a:lnTo>
                  <a:lnTo>
                    <a:pt x="6" y="9"/>
                  </a:lnTo>
                  <a:close/>
                </a:path>
              </a:pathLst>
            </a:custGeom>
            <a:grpFill/>
            <a:ln w="1905">
              <a:noFill/>
              <a:round/>
              <a:headEnd/>
              <a:tailEnd/>
            </a:ln>
          </p:spPr>
          <p:txBody>
            <a:bodyPr/>
            <a:lstStyle/>
            <a:p>
              <a:endParaRPr lang="en-GB">
                <a:solidFill>
                  <a:srgbClr val="000000"/>
                </a:solidFill>
                <a:latin typeface="Arial"/>
              </a:endParaRPr>
            </a:p>
          </p:txBody>
        </p:sp>
        <p:sp>
          <p:nvSpPr>
            <p:cNvPr id="527" name="Freeform 523"/>
            <p:cNvSpPr>
              <a:spLocks/>
            </p:cNvSpPr>
            <p:nvPr/>
          </p:nvSpPr>
          <p:spPr bwMode="auto">
            <a:xfrm>
              <a:off x="2626" y="1386"/>
              <a:ext cx="4" cy="4"/>
            </a:xfrm>
            <a:custGeom>
              <a:avLst/>
              <a:gdLst>
                <a:gd name="T0" fmla="*/ 3 w 4"/>
                <a:gd name="T1" fmla="*/ 1 h 4"/>
                <a:gd name="T2" fmla="*/ 4 w 4"/>
                <a:gd name="T3" fmla="*/ 0 h 4"/>
                <a:gd name="T4" fmla="*/ 0 w 4"/>
                <a:gd name="T5" fmla="*/ 0 h 4"/>
                <a:gd name="T6" fmla="*/ 0 w 4"/>
                <a:gd name="T7" fmla="*/ 1 h 4"/>
                <a:gd name="T8" fmla="*/ 1 w 4"/>
                <a:gd name="T9" fmla="*/ 3 h 4"/>
                <a:gd name="T10" fmla="*/ 1 w 4"/>
                <a:gd name="T11" fmla="*/ 4 h 4"/>
                <a:gd name="T12" fmla="*/ 3 w 4"/>
                <a:gd name="T13" fmla="*/ 4 h 4"/>
                <a:gd name="T14" fmla="*/ 3 w 4"/>
                <a:gd name="T15" fmla="*/ 1 h 4"/>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4"/>
                <a:gd name="T26" fmla="*/ 4 w 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4">
                  <a:moveTo>
                    <a:pt x="3" y="1"/>
                  </a:moveTo>
                  <a:lnTo>
                    <a:pt x="4" y="0"/>
                  </a:lnTo>
                  <a:lnTo>
                    <a:pt x="0" y="0"/>
                  </a:lnTo>
                  <a:lnTo>
                    <a:pt x="0" y="1"/>
                  </a:lnTo>
                  <a:lnTo>
                    <a:pt x="1" y="3"/>
                  </a:lnTo>
                  <a:lnTo>
                    <a:pt x="1" y="4"/>
                  </a:lnTo>
                  <a:lnTo>
                    <a:pt x="3" y="4"/>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528" name="Freeform 524"/>
            <p:cNvSpPr>
              <a:spLocks/>
            </p:cNvSpPr>
            <p:nvPr/>
          </p:nvSpPr>
          <p:spPr bwMode="auto">
            <a:xfrm>
              <a:off x="2623" y="1401"/>
              <a:ext cx="4" cy="4"/>
            </a:xfrm>
            <a:custGeom>
              <a:avLst/>
              <a:gdLst>
                <a:gd name="T0" fmla="*/ 4 w 4"/>
                <a:gd name="T1" fmla="*/ 4 h 4"/>
                <a:gd name="T2" fmla="*/ 4 w 4"/>
                <a:gd name="T3" fmla="*/ 1 h 4"/>
                <a:gd name="T4" fmla="*/ 4 w 4"/>
                <a:gd name="T5" fmla="*/ 0 h 4"/>
                <a:gd name="T6" fmla="*/ 1 w 4"/>
                <a:gd name="T7" fmla="*/ 0 h 4"/>
                <a:gd name="T8" fmla="*/ 0 w 4"/>
                <a:gd name="T9" fmla="*/ 0 h 4"/>
                <a:gd name="T10" fmla="*/ 0 w 4"/>
                <a:gd name="T11" fmla="*/ 1 h 4"/>
                <a:gd name="T12" fmla="*/ 1 w 4"/>
                <a:gd name="T13" fmla="*/ 3 h 4"/>
                <a:gd name="T14" fmla="*/ 3 w 4"/>
                <a:gd name="T15" fmla="*/ 4 h 4"/>
                <a:gd name="T16" fmla="*/ 4 w 4"/>
                <a:gd name="T17" fmla="*/ 4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4" y="4"/>
                  </a:moveTo>
                  <a:lnTo>
                    <a:pt x="4" y="1"/>
                  </a:lnTo>
                  <a:lnTo>
                    <a:pt x="4" y="0"/>
                  </a:lnTo>
                  <a:lnTo>
                    <a:pt x="1" y="0"/>
                  </a:lnTo>
                  <a:lnTo>
                    <a:pt x="0" y="0"/>
                  </a:lnTo>
                  <a:lnTo>
                    <a:pt x="0" y="1"/>
                  </a:lnTo>
                  <a:lnTo>
                    <a:pt x="1" y="3"/>
                  </a:lnTo>
                  <a:lnTo>
                    <a:pt x="3" y="4"/>
                  </a:lnTo>
                  <a:lnTo>
                    <a:pt x="4" y="4"/>
                  </a:lnTo>
                  <a:close/>
                </a:path>
              </a:pathLst>
            </a:custGeom>
            <a:grpFill/>
            <a:ln w="1905">
              <a:noFill/>
              <a:round/>
              <a:headEnd/>
              <a:tailEnd/>
            </a:ln>
          </p:spPr>
          <p:txBody>
            <a:bodyPr/>
            <a:lstStyle/>
            <a:p>
              <a:endParaRPr lang="en-GB">
                <a:solidFill>
                  <a:srgbClr val="000000"/>
                </a:solidFill>
                <a:latin typeface="Arial"/>
              </a:endParaRPr>
            </a:p>
          </p:txBody>
        </p:sp>
        <p:sp>
          <p:nvSpPr>
            <p:cNvPr id="529" name="Freeform 525"/>
            <p:cNvSpPr>
              <a:spLocks/>
            </p:cNvSpPr>
            <p:nvPr/>
          </p:nvSpPr>
          <p:spPr bwMode="auto">
            <a:xfrm>
              <a:off x="2621" y="1408"/>
              <a:ext cx="3" cy="9"/>
            </a:xfrm>
            <a:custGeom>
              <a:avLst/>
              <a:gdLst>
                <a:gd name="T0" fmla="*/ 2 w 3"/>
                <a:gd name="T1" fmla="*/ 2 h 9"/>
                <a:gd name="T2" fmla="*/ 0 w 3"/>
                <a:gd name="T3" fmla="*/ 0 h 9"/>
                <a:gd name="T4" fmla="*/ 0 w 3"/>
                <a:gd name="T5" fmla="*/ 3 h 9"/>
                <a:gd name="T6" fmla="*/ 0 w 3"/>
                <a:gd name="T7" fmla="*/ 8 h 9"/>
                <a:gd name="T8" fmla="*/ 2 w 3"/>
                <a:gd name="T9" fmla="*/ 9 h 9"/>
                <a:gd name="T10" fmla="*/ 3 w 3"/>
                <a:gd name="T11" fmla="*/ 9 h 9"/>
                <a:gd name="T12" fmla="*/ 3 w 3"/>
                <a:gd name="T13" fmla="*/ 8 h 9"/>
                <a:gd name="T14" fmla="*/ 3 w 3"/>
                <a:gd name="T15" fmla="*/ 5 h 9"/>
                <a:gd name="T16" fmla="*/ 2 w 3"/>
                <a:gd name="T17" fmla="*/ 2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9"/>
                <a:gd name="T29" fmla="*/ 3 w 3"/>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9">
                  <a:moveTo>
                    <a:pt x="2" y="2"/>
                  </a:moveTo>
                  <a:lnTo>
                    <a:pt x="0" y="0"/>
                  </a:lnTo>
                  <a:lnTo>
                    <a:pt x="0" y="3"/>
                  </a:lnTo>
                  <a:lnTo>
                    <a:pt x="0" y="8"/>
                  </a:lnTo>
                  <a:lnTo>
                    <a:pt x="2" y="9"/>
                  </a:lnTo>
                  <a:lnTo>
                    <a:pt x="3" y="9"/>
                  </a:lnTo>
                  <a:lnTo>
                    <a:pt x="3" y="8"/>
                  </a:lnTo>
                  <a:lnTo>
                    <a:pt x="3" y="5"/>
                  </a:lnTo>
                  <a:lnTo>
                    <a:pt x="2" y="2"/>
                  </a:lnTo>
                  <a:close/>
                </a:path>
              </a:pathLst>
            </a:custGeom>
            <a:grpFill/>
            <a:ln w="1905">
              <a:noFill/>
              <a:round/>
              <a:headEnd/>
              <a:tailEnd/>
            </a:ln>
          </p:spPr>
          <p:txBody>
            <a:bodyPr/>
            <a:lstStyle/>
            <a:p>
              <a:endParaRPr lang="en-GB">
                <a:solidFill>
                  <a:srgbClr val="000000"/>
                </a:solidFill>
                <a:latin typeface="Arial"/>
              </a:endParaRPr>
            </a:p>
          </p:txBody>
        </p:sp>
        <p:sp>
          <p:nvSpPr>
            <p:cNvPr id="530" name="Freeform 526"/>
            <p:cNvSpPr>
              <a:spLocks/>
            </p:cNvSpPr>
            <p:nvPr/>
          </p:nvSpPr>
          <p:spPr bwMode="auto">
            <a:xfrm>
              <a:off x="2982" y="1614"/>
              <a:ext cx="7" cy="7"/>
            </a:xfrm>
            <a:custGeom>
              <a:avLst/>
              <a:gdLst>
                <a:gd name="T0" fmla="*/ 7 w 7"/>
                <a:gd name="T1" fmla="*/ 7 h 7"/>
                <a:gd name="T2" fmla="*/ 6 w 7"/>
                <a:gd name="T3" fmla="*/ 3 h 7"/>
                <a:gd name="T4" fmla="*/ 3 w 7"/>
                <a:gd name="T5" fmla="*/ 0 h 7"/>
                <a:gd name="T6" fmla="*/ 1 w 7"/>
                <a:gd name="T7" fmla="*/ 0 h 7"/>
                <a:gd name="T8" fmla="*/ 0 w 7"/>
                <a:gd name="T9" fmla="*/ 4 h 7"/>
                <a:gd name="T10" fmla="*/ 1 w 7"/>
                <a:gd name="T11" fmla="*/ 6 h 7"/>
                <a:gd name="T12" fmla="*/ 3 w 7"/>
                <a:gd name="T13" fmla="*/ 7 h 7"/>
                <a:gd name="T14" fmla="*/ 7 w 7"/>
                <a:gd name="T15" fmla="*/ 7 h 7"/>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7"/>
                <a:gd name="T26" fmla="*/ 7 w 7"/>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7">
                  <a:moveTo>
                    <a:pt x="7" y="7"/>
                  </a:moveTo>
                  <a:lnTo>
                    <a:pt x="6" y="3"/>
                  </a:lnTo>
                  <a:lnTo>
                    <a:pt x="3" y="0"/>
                  </a:lnTo>
                  <a:lnTo>
                    <a:pt x="1" y="0"/>
                  </a:lnTo>
                  <a:lnTo>
                    <a:pt x="0" y="4"/>
                  </a:lnTo>
                  <a:lnTo>
                    <a:pt x="1" y="6"/>
                  </a:lnTo>
                  <a:lnTo>
                    <a:pt x="3" y="7"/>
                  </a:lnTo>
                  <a:lnTo>
                    <a:pt x="7" y="7"/>
                  </a:lnTo>
                  <a:close/>
                </a:path>
              </a:pathLst>
            </a:custGeom>
            <a:grpFill/>
            <a:ln w="1905">
              <a:noFill/>
              <a:round/>
              <a:headEnd/>
              <a:tailEnd/>
            </a:ln>
          </p:spPr>
          <p:txBody>
            <a:bodyPr/>
            <a:lstStyle/>
            <a:p>
              <a:endParaRPr lang="en-GB">
                <a:solidFill>
                  <a:srgbClr val="000000"/>
                </a:solidFill>
                <a:latin typeface="Arial"/>
              </a:endParaRPr>
            </a:p>
          </p:txBody>
        </p:sp>
        <p:sp>
          <p:nvSpPr>
            <p:cNvPr id="531" name="Freeform 527"/>
            <p:cNvSpPr>
              <a:spLocks/>
            </p:cNvSpPr>
            <p:nvPr/>
          </p:nvSpPr>
          <p:spPr bwMode="auto">
            <a:xfrm>
              <a:off x="2935" y="1623"/>
              <a:ext cx="6" cy="10"/>
            </a:xfrm>
            <a:custGeom>
              <a:avLst/>
              <a:gdLst>
                <a:gd name="T0" fmla="*/ 0 w 6"/>
                <a:gd name="T1" fmla="*/ 0 h 10"/>
                <a:gd name="T2" fmla="*/ 2 w 6"/>
                <a:gd name="T3" fmla="*/ 0 h 10"/>
                <a:gd name="T4" fmla="*/ 3 w 6"/>
                <a:gd name="T5" fmla="*/ 0 h 10"/>
                <a:gd name="T6" fmla="*/ 3 w 6"/>
                <a:gd name="T7" fmla="*/ 1 h 10"/>
                <a:gd name="T8" fmla="*/ 6 w 6"/>
                <a:gd name="T9" fmla="*/ 3 h 10"/>
                <a:gd name="T10" fmla="*/ 6 w 6"/>
                <a:gd name="T11" fmla="*/ 4 h 10"/>
                <a:gd name="T12" fmla="*/ 5 w 6"/>
                <a:gd name="T13" fmla="*/ 6 h 10"/>
                <a:gd name="T14" fmla="*/ 3 w 6"/>
                <a:gd name="T15" fmla="*/ 10 h 10"/>
                <a:gd name="T16" fmla="*/ 3 w 6"/>
                <a:gd name="T17" fmla="*/ 6 h 10"/>
                <a:gd name="T18" fmla="*/ 2 w 6"/>
                <a:gd name="T19" fmla="*/ 4 h 10"/>
                <a:gd name="T20" fmla="*/ 2 w 6"/>
                <a:gd name="T21" fmla="*/ 3 h 10"/>
                <a:gd name="T22" fmla="*/ 0 w 6"/>
                <a:gd name="T23" fmla="*/ 3 h 10"/>
                <a:gd name="T24" fmla="*/ 0 w 6"/>
                <a:gd name="T25" fmla="*/ 0 h 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
                <a:gd name="T40" fmla="*/ 0 h 10"/>
                <a:gd name="T41" fmla="*/ 6 w 6"/>
                <a:gd name="T42" fmla="*/ 10 h 1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 h="10">
                  <a:moveTo>
                    <a:pt x="0" y="0"/>
                  </a:moveTo>
                  <a:lnTo>
                    <a:pt x="2" y="0"/>
                  </a:lnTo>
                  <a:lnTo>
                    <a:pt x="3" y="0"/>
                  </a:lnTo>
                  <a:lnTo>
                    <a:pt x="3" y="1"/>
                  </a:lnTo>
                  <a:lnTo>
                    <a:pt x="6" y="3"/>
                  </a:lnTo>
                  <a:lnTo>
                    <a:pt x="6" y="4"/>
                  </a:lnTo>
                  <a:lnTo>
                    <a:pt x="5" y="6"/>
                  </a:lnTo>
                  <a:lnTo>
                    <a:pt x="3" y="10"/>
                  </a:lnTo>
                  <a:lnTo>
                    <a:pt x="3" y="6"/>
                  </a:lnTo>
                  <a:lnTo>
                    <a:pt x="2" y="4"/>
                  </a:lnTo>
                  <a:lnTo>
                    <a:pt x="2" y="3"/>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32" name="Freeform 528"/>
            <p:cNvSpPr>
              <a:spLocks/>
            </p:cNvSpPr>
            <p:nvPr/>
          </p:nvSpPr>
          <p:spPr bwMode="auto">
            <a:xfrm>
              <a:off x="2922" y="1623"/>
              <a:ext cx="13" cy="9"/>
            </a:xfrm>
            <a:custGeom>
              <a:avLst/>
              <a:gdLst>
                <a:gd name="T0" fmla="*/ 4 w 13"/>
                <a:gd name="T1" fmla="*/ 0 h 9"/>
                <a:gd name="T2" fmla="*/ 6 w 13"/>
                <a:gd name="T3" fmla="*/ 0 h 9"/>
                <a:gd name="T4" fmla="*/ 6 w 13"/>
                <a:gd name="T5" fmla="*/ 1 h 9"/>
                <a:gd name="T6" fmla="*/ 7 w 13"/>
                <a:gd name="T7" fmla="*/ 1 h 9"/>
                <a:gd name="T8" fmla="*/ 7 w 13"/>
                <a:gd name="T9" fmla="*/ 3 h 9"/>
                <a:gd name="T10" fmla="*/ 9 w 13"/>
                <a:gd name="T11" fmla="*/ 3 h 9"/>
                <a:gd name="T12" fmla="*/ 10 w 13"/>
                <a:gd name="T13" fmla="*/ 3 h 9"/>
                <a:gd name="T14" fmla="*/ 10 w 13"/>
                <a:gd name="T15" fmla="*/ 1 h 9"/>
                <a:gd name="T16" fmla="*/ 12 w 13"/>
                <a:gd name="T17" fmla="*/ 1 h 9"/>
                <a:gd name="T18" fmla="*/ 12 w 13"/>
                <a:gd name="T19" fmla="*/ 3 h 9"/>
                <a:gd name="T20" fmla="*/ 13 w 13"/>
                <a:gd name="T21" fmla="*/ 4 h 9"/>
                <a:gd name="T22" fmla="*/ 13 w 13"/>
                <a:gd name="T23" fmla="*/ 7 h 9"/>
                <a:gd name="T24" fmla="*/ 12 w 13"/>
                <a:gd name="T25" fmla="*/ 9 h 9"/>
                <a:gd name="T26" fmla="*/ 10 w 13"/>
                <a:gd name="T27" fmla="*/ 7 h 9"/>
                <a:gd name="T28" fmla="*/ 9 w 13"/>
                <a:gd name="T29" fmla="*/ 9 h 9"/>
                <a:gd name="T30" fmla="*/ 7 w 13"/>
                <a:gd name="T31" fmla="*/ 9 h 9"/>
                <a:gd name="T32" fmla="*/ 4 w 13"/>
                <a:gd name="T33" fmla="*/ 7 h 9"/>
                <a:gd name="T34" fmla="*/ 1 w 13"/>
                <a:gd name="T35" fmla="*/ 6 h 9"/>
                <a:gd name="T36" fmla="*/ 0 w 13"/>
                <a:gd name="T37" fmla="*/ 4 h 9"/>
                <a:gd name="T38" fmla="*/ 1 w 13"/>
                <a:gd name="T39" fmla="*/ 4 h 9"/>
                <a:gd name="T40" fmla="*/ 3 w 13"/>
                <a:gd name="T41" fmla="*/ 3 h 9"/>
                <a:gd name="T42" fmla="*/ 1 w 13"/>
                <a:gd name="T43" fmla="*/ 3 h 9"/>
                <a:gd name="T44" fmla="*/ 1 w 13"/>
                <a:gd name="T45" fmla="*/ 1 h 9"/>
                <a:gd name="T46" fmla="*/ 1 w 13"/>
                <a:gd name="T47" fmla="*/ 0 h 9"/>
                <a:gd name="T48" fmla="*/ 4 w 13"/>
                <a:gd name="T49" fmla="*/ 0 h 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
                <a:gd name="T76" fmla="*/ 0 h 9"/>
                <a:gd name="T77" fmla="*/ 13 w 13"/>
                <a:gd name="T78" fmla="*/ 9 h 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 h="9">
                  <a:moveTo>
                    <a:pt x="4" y="0"/>
                  </a:moveTo>
                  <a:lnTo>
                    <a:pt x="6" y="0"/>
                  </a:lnTo>
                  <a:lnTo>
                    <a:pt x="6" y="1"/>
                  </a:lnTo>
                  <a:lnTo>
                    <a:pt x="7" y="1"/>
                  </a:lnTo>
                  <a:lnTo>
                    <a:pt x="7" y="3"/>
                  </a:lnTo>
                  <a:lnTo>
                    <a:pt x="9" y="3"/>
                  </a:lnTo>
                  <a:lnTo>
                    <a:pt x="10" y="3"/>
                  </a:lnTo>
                  <a:lnTo>
                    <a:pt x="10" y="1"/>
                  </a:lnTo>
                  <a:lnTo>
                    <a:pt x="12" y="1"/>
                  </a:lnTo>
                  <a:lnTo>
                    <a:pt x="12" y="3"/>
                  </a:lnTo>
                  <a:lnTo>
                    <a:pt x="13" y="4"/>
                  </a:lnTo>
                  <a:lnTo>
                    <a:pt x="13" y="7"/>
                  </a:lnTo>
                  <a:lnTo>
                    <a:pt x="12" y="9"/>
                  </a:lnTo>
                  <a:lnTo>
                    <a:pt x="10" y="7"/>
                  </a:lnTo>
                  <a:lnTo>
                    <a:pt x="9" y="9"/>
                  </a:lnTo>
                  <a:lnTo>
                    <a:pt x="7" y="9"/>
                  </a:lnTo>
                  <a:lnTo>
                    <a:pt x="4" y="7"/>
                  </a:lnTo>
                  <a:lnTo>
                    <a:pt x="1" y="6"/>
                  </a:lnTo>
                  <a:lnTo>
                    <a:pt x="0" y="4"/>
                  </a:lnTo>
                  <a:lnTo>
                    <a:pt x="1" y="4"/>
                  </a:lnTo>
                  <a:lnTo>
                    <a:pt x="3" y="3"/>
                  </a:lnTo>
                  <a:lnTo>
                    <a:pt x="1" y="3"/>
                  </a:lnTo>
                  <a:lnTo>
                    <a:pt x="1" y="1"/>
                  </a:lnTo>
                  <a:lnTo>
                    <a:pt x="1"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533" name="Freeform 529"/>
            <p:cNvSpPr>
              <a:spLocks/>
            </p:cNvSpPr>
            <p:nvPr/>
          </p:nvSpPr>
          <p:spPr bwMode="auto">
            <a:xfrm>
              <a:off x="2901" y="1603"/>
              <a:ext cx="19" cy="17"/>
            </a:xfrm>
            <a:custGeom>
              <a:avLst/>
              <a:gdLst>
                <a:gd name="T0" fmla="*/ 4 w 19"/>
                <a:gd name="T1" fmla="*/ 3 h 17"/>
                <a:gd name="T2" fmla="*/ 6 w 19"/>
                <a:gd name="T3" fmla="*/ 2 h 17"/>
                <a:gd name="T4" fmla="*/ 10 w 19"/>
                <a:gd name="T5" fmla="*/ 2 h 17"/>
                <a:gd name="T6" fmla="*/ 13 w 19"/>
                <a:gd name="T7" fmla="*/ 3 h 17"/>
                <a:gd name="T8" fmla="*/ 13 w 19"/>
                <a:gd name="T9" fmla="*/ 0 h 17"/>
                <a:gd name="T10" fmla="*/ 15 w 19"/>
                <a:gd name="T11" fmla="*/ 0 h 17"/>
                <a:gd name="T12" fmla="*/ 16 w 19"/>
                <a:gd name="T13" fmla="*/ 5 h 17"/>
                <a:gd name="T14" fmla="*/ 16 w 19"/>
                <a:gd name="T15" fmla="*/ 6 h 17"/>
                <a:gd name="T16" fmla="*/ 16 w 19"/>
                <a:gd name="T17" fmla="*/ 9 h 17"/>
                <a:gd name="T18" fmla="*/ 18 w 19"/>
                <a:gd name="T19" fmla="*/ 9 h 17"/>
                <a:gd name="T20" fmla="*/ 19 w 19"/>
                <a:gd name="T21" fmla="*/ 9 h 17"/>
                <a:gd name="T22" fmla="*/ 19 w 19"/>
                <a:gd name="T23" fmla="*/ 11 h 17"/>
                <a:gd name="T24" fmla="*/ 18 w 19"/>
                <a:gd name="T25" fmla="*/ 11 h 17"/>
                <a:gd name="T26" fmla="*/ 18 w 19"/>
                <a:gd name="T27" fmla="*/ 17 h 17"/>
                <a:gd name="T28" fmla="*/ 15 w 19"/>
                <a:gd name="T29" fmla="*/ 17 h 17"/>
                <a:gd name="T30" fmla="*/ 13 w 19"/>
                <a:gd name="T31" fmla="*/ 17 h 17"/>
                <a:gd name="T32" fmla="*/ 12 w 19"/>
                <a:gd name="T33" fmla="*/ 17 h 17"/>
                <a:gd name="T34" fmla="*/ 9 w 19"/>
                <a:gd name="T35" fmla="*/ 15 h 17"/>
                <a:gd name="T36" fmla="*/ 6 w 19"/>
                <a:gd name="T37" fmla="*/ 17 h 17"/>
                <a:gd name="T38" fmla="*/ 6 w 19"/>
                <a:gd name="T39" fmla="*/ 15 h 17"/>
                <a:gd name="T40" fmla="*/ 7 w 19"/>
                <a:gd name="T41" fmla="*/ 14 h 17"/>
                <a:gd name="T42" fmla="*/ 6 w 19"/>
                <a:gd name="T43" fmla="*/ 14 h 17"/>
                <a:gd name="T44" fmla="*/ 3 w 19"/>
                <a:gd name="T45" fmla="*/ 12 h 17"/>
                <a:gd name="T46" fmla="*/ 3 w 19"/>
                <a:gd name="T47" fmla="*/ 11 h 17"/>
                <a:gd name="T48" fmla="*/ 1 w 19"/>
                <a:gd name="T49" fmla="*/ 9 h 17"/>
                <a:gd name="T50" fmla="*/ 1 w 19"/>
                <a:gd name="T51" fmla="*/ 8 h 17"/>
                <a:gd name="T52" fmla="*/ 0 w 19"/>
                <a:gd name="T53" fmla="*/ 6 h 17"/>
                <a:gd name="T54" fmla="*/ 1 w 19"/>
                <a:gd name="T55" fmla="*/ 6 h 17"/>
                <a:gd name="T56" fmla="*/ 1 w 19"/>
                <a:gd name="T57" fmla="*/ 5 h 17"/>
                <a:gd name="T58" fmla="*/ 0 w 19"/>
                <a:gd name="T59" fmla="*/ 5 h 17"/>
                <a:gd name="T60" fmla="*/ 0 w 19"/>
                <a:gd name="T61" fmla="*/ 3 h 17"/>
                <a:gd name="T62" fmla="*/ 1 w 19"/>
                <a:gd name="T63" fmla="*/ 3 h 17"/>
                <a:gd name="T64" fmla="*/ 3 w 19"/>
                <a:gd name="T65" fmla="*/ 3 h 17"/>
                <a:gd name="T66" fmla="*/ 4 w 19"/>
                <a:gd name="T67" fmla="*/ 3 h 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9"/>
                <a:gd name="T103" fmla="*/ 0 h 17"/>
                <a:gd name="T104" fmla="*/ 19 w 19"/>
                <a:gd name="T105" fmla="*/ 17 h 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9" h="17">
                  <a:moveTo>
                    <a:pt x="4" y="3"/>
                  </a:moveTo>
                  <a:lnTo>
                    <a:pt x="6" y="2"/>
                  </a:lnTo>
                  <a:lnTo>
                    <a:pt x="10" y="2"/>
                  </a:lnTo>
                  <a:lnTo>
                    <a:pt x="13" y="3"/>
                  </a:lnTo>
                  <a:lnTo>
                    <a:pt x="13" y="0"/>
                  </a:lnTo>
                  <a:lnTo>
                    <a:pt x="15" y="0"/>
                  </a:lnTo>
                  <a:lnTo>
                    <a:pt x="16" y="5"/>
                  </a:lnTo>
                  <a:lnTo>
                    <a:pt x="16" y="6"/>
                  </a:lnTo>
                  <a:lnTo>
                    <a:pt x="16" y="9"/>
                  </a:lnTo>
                  <a:lnTo>
                    <a:pt x="18" y="9"/>
                  </a:lnTo>
                  <a:lnTo>
                    <a:pt x="19" y="9"/>
                  </a:lnTo>
                  <a:lnTo>
                    <a:pt x="19" y="11"/>
                  </a:lnTo>
                  <a:lnTo>
                    <a:pt x="18" y="11"/>
                  </a:lnTo>
                  <a:lnTo>
                    <a:pt x="18" y="17"/>
                  </a:lnTo>
                  <a:lnTo>
                    <a:pt x="15" y="17"/>
                  </a:lnTo>
                  <a:lnTo>
                    <a:pt x="13" y="17"/>
                  </a:lnTo>
                  <a:lnTo>
                    <a:pt x="12" y="17"/>
                  </a:lnTo>
                  <a:lnTo>
                    <a:pt x="9" y="15"/>
                  </a:lnTo>
                  <a:lnTo>
                    <a:pt x="6" y="17"/>
                  </a:lnTo>
                  <a:lnTo>
                    <a:pt x="6" y="15"/>
                  </a:lnTo>
                  <a:lnTo>
                    <a:pt x="7" y="14"/>
                  </a:lnTo>
                  <a:lnTo>
                    <a:pt x="6" y="14"/>
                  </a:lnTo>
                  <a:lnTo>
                    <a:pt x="3" y="12"/>
                  </a:lnTo>
                  <a:lnTo>
                    <a:pt x="3" y="11"/>
                  </a:lnTo>
                  <a:lnTo>
                    <a:pt x="1" y="9"/>
                  </a:lnTo>
                  <a:lnTo>
                    <a:pt x="1" y="8"/>
                  </a:lnTo>
                  <a:lnTo>
                    <a:pt x="0" y="6"/>
                  </a:lnTo>
                  <a:lnTo>
                    <a:pt x="1" y="6"/>
                  </a:lnTo>
                  <a:lnTo>
                    <a:pt x="1" y="5"/>
                  </a:lnTo>
                  <a:lnTo>
                    <a:pt x="0" y="5"/>
                  </a:lnTo>
                  <a:lnTo>
                    <a:pt x="0" y="3"/>
                  </a:lnTo>
                  <a:lnTo>
                    <a:pt x="1" y="3"/>
                  </a:lnTo>
                  <a:lnTo>
                    <a:pt x="3" y="3"/>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534" name="Freeform 530"/>
            <p:cNvSpPr>
              <a:spLocks/>
            </p:cNvSpPr>
            <p:nvPr/>
          </p:nvSpPr>
          <p:spPr bwMode="auto">
            <a:xfrm>
              <a:off x="2916" y="1617"/>
              <a:ext cx="6" cy="13"/>
            </a:xfrm>
            <a:custGeom>
              <a:avLst/>
              <a:gdLst>
                <a:gd name="T0" fmla="*/ 4 w 6"/>
                <a:gd name="T1" fmla="*/ 3 h 13"/>
                <a:gd name="T2" fmla="*/ 4 w 6"/>
                <a:gd name="T3" fmla="*/ 1 h 13"/>
                <a:gd name="T4" fmla="*/ 4 w 6"/>
                <a:gd name="T5" fmla="*/ 0 h 13"/>
                <a:gd name="T6" fmla="*/ 6 w 6"/>
                <a:gd name="T7" fmla="*/ 0 h 13"/>
                <a:gd name="T8" fmla="*/ 6 w 6"/>
                <a:gd name="T9" fmla="*/ 4 h 13"/>
                <a:gd name="T10" fmla="*/ 4 w 6"/>
                <a:gd name="T11" fmla="*/ 7 h 13"/>
                <a:gd name="T12" fmla="*/ 4 w 6"/>
                <a:gd name="T13" fmla="*/ 9 h 13"/>
                <a:gd name="T14" fmla="*/ 3 w 6"/>
                <a:gd name="T15" fmla="*/ 10 h 13"/>
                <a:gd name="T16" fmla="*/ 3 w 6"/>
                <a:gd name="T17" fmla="*/ 12 h 13"/>
                <a:gd name="T18" fmla="*/ 1 w 6"/>
                <a:gd name="T19" fmla="*/ 13 h 13"/>
                <a:gd name="T20" fmla="*/ 1 w 6"/>
                <a:gd name="T21" fmla="*/ 10 h 13"/>
                <a:gd name="T22" fmla="*/ 0 w 6"/>
                <a:gd name="T23" fmla="*/ 9 h 13"/>
                <a:gd name="T24" fmla="*/ 1 w 6"/>
                <a:gd name="T25" fmla="*/ 9 h 13"/>
                <a:gd name="T26" fmla="*/ 1 w 6"/>
                <a:gd name="T27" fmla="*/ 6 h 13"/>
                <a:gd name="T28" fmla="*/ 3 w 6"/>
                <a:gd name="T29" fmla="*/ 3 h 13"/>
                <a:gd name="T30" fmla="*/ 4 w 6"/>
                <a:gd name="T31" fmla="*/ 3 h 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
                <a:gd name="T49" fmla="*/ 0 h 13"/>
                <a:gd name="T50" fmla="*/ 6 w 6"/>
                <a:gd name="T51" fmla="*/ 13 h 1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 h="13">
                  <a:moveTo>
                    <a:pt x="4" y="3"/>
                  </a:moveTo>
                  <a:lnTo>
                    <a:pt x="4" y="1"/>
                  </a:lnTo>
                  <a:lnTo>
                    <a:pt x="4" y="0"/>
                  </a:lnTo>
                  <a:lnTo>
                    <a:pt x="6" y="0"/>
                  </a:lnTo>
                  <a:lnTo>
                    <a:pt x="6" y="4"/>
                  </a:lnTo>
                  <a:lnTo>
                    <a:pt x="4" y="7"/>
                  </a:lnTo>
                  <a:lnTo>
                    <a:pt x="4" y="9"/>
                  </a:lnTo>
                  <a:lnTo>
                    <a:pt x="3" y="10"/>
                  </a:lnTo>
                  <a:lnTo>
                    <a:pt x="3" y="12"/>
                  </a:lnTo>
                  <a:lnTo>
                    <a:pt x="1" y="13"/>
                  </a:lnTo>
                  <a:lnTo>
                    <a:pt x="1" y="10"/>
                  </a:lnTo>
                  <a:lnTo>
                    <a:pt x="0" y="9"/>
                  </a:lnTo>
                  <a:lnTo>
                    <a:pt x="1" y="9"/>
                  </a:lnTo>
                  <a:lnTo>
                    <a:pt x="1" y="6"/>
                  </a:lnTo>
                  <a:lnTo>
                    <a:pt x="3" y="3"/>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535" name="Freeform 531"/>
            <p:cNvSpPr>
              <a:spLocks/>
            </p:cNvSpPr>
            <p:nvPr/>
          </p:nvSpPr>
          <p:spPr bwMode="auto">
            <a:xfrm>
              <a:off x="2920" y="1588"/>
              <a:ext cx="30" cy="33"/>
            </a:xfrm>
            <a:custGeom>
              <a:avLst/>
              <a:gdLst>
                <a:gd name="T0" fmla="*/ 15 w 30"/>
                <a:gd name="T1" fmla="*/ 5 h 33"/>
                <a:gd name="T2" fmla="*/ 15 w 30"/>
                <a:gd name="T3" fmla="*/ 9 h 33"/>
                <a:gd name="T4" fmla="*/ 14 w 30"/>
                <a:gd name="T5" fmla="*/ 11 h 33"/>
                <a:gd name="T6" fmla="*/ 15 w 30"/>
                <a:gd name="T7" fmla="*/ 14 h 33"/>
                <a:gd name="T8" fmla="*/ 17 w 30"/>
                <a:gd name="T9" fmla="*/ 9 h 33"/>
                <a:gd name="T10" fmla="*/ 18 w 30"/>
                <a:gd name="T11" fmla="*/ 8 h 33"/>
                <a:gd name="T12" fmla="*/ 18 w 30"/>
                <a:gd name="T13" fmla="*/ 6 h 33"/>
                <a:gd name="T14" fmla="*/ 20 w 30"/>
                <a:gd name="T15" fmla="*/ 12 h 33"/>
                <a:gd name="T16" fmla="*/ 18 w 30"/>
                <a:gd name="T17" fmla="*/ 14 h 33"/>
                <a:gd name="T18" fmla="*/ 20 w 30"/>
                <a:gd name="T19" fmla="*/ 6 h 33"/>
                <a:gd name="T20" fmla="*/ 18 w 30"/>
                <a:gd name="T21" fmla="*/ 5 h 33"/>
                <a:gd name="T22" fmla="*/ 20 w 30"/>
                <a:gd name="T23" fmla="*/ 2 h 33"/>
                <a:gd name="T24" fmla="*/ 26 w 30"/>
                <a:gd name="T25" fmla="*/ 0 h 33"/>
                <a:gd name="T26" fmla="*/ 29 w 30"/>
                <a:gd name="T27" fmla="*/ 6 h 33"/>
                <a:gd name="T28" fmla="*/ 29 w 30"/>
                <a:gd name="T29" fmla="*/ 9 h 33"/>
                <a:gd name="T30" fmla="*/ 30 w 30"/>
                <a:gd name="T31" fmla="*/ 14 h 33"/>
                <a:gd name="T32" fmla="*/ 27 w 30"/>
                <a:gd name="T33" fmla="*/ 15 h 33"/>
                <a:gd name="T34" fmla="*/ 23 w 30"/>
                <a:gd name="T35" fmla="*/ 18 h 33"/>
                <a:gd name="T36" fmla="*/ 26 w 30"/>
                <a:gd name="T37" fmla="*/ 21 h 33"/>
                <a:gd name="T38" fmla="*/ 26 w 30"/>
                <a:gd name="T39" fmla="*/ 26 h 33"/>
                <a:gd name="T40" fmla="*/ 21 w 30"/>
                <a:gd name="T41" fmla="*/ 29 h 33"/>
                <a:gd name="T42" fmla="*/ 21 w 30"/>
                <a:gd name="T43" fmla="*/ 30 h 33"/>
                <a:gd name="T44" fmla="*/ 21 w 30"/>
                <a:gd name="T45" fmla="*/ 33 h 33"/>
                <a:gd name="T46" fmla="*/ 18 w 30"/>
                <a:gd name="T47" fmla="*/ 33 h 33"/>
                <a:gd name="T48" fmla="*/ 14 w 30"/>
                <a:gd name="T49" fmla="*/ 32 h 33"/>
                <a:gd name="T50" fmla="*/ 15 w 30"/>
                <a:gd name="T51" fmla="*/ 32 h 33"/>
                <a:gd name="T52" fmla="*/ 11 w 30"/>
                <a:gd name="T53" fmla="*/ 27 h 33"/>
                <a:gd name="T54" fmla="*/ 6 w 30"/>
                <a:gd name="T55" fmla="*/ 24 h 33"/>
                <a:gd name="T56" fmla="*/ 5 w 30"/>
                <a:gd name="T57" fmla="*/ 23 h 33"/>
                <a:gd name="T58" fmla="*/ 2 w 30"/>
                <a:gd name="T59" fmla="*/ 15 h 33"/>
                <a:gd name="T60" fmla="*/ 3 w 30"/>
                <a:gd name="T61" fmla="*/ 14 h 33"/>
                <a:gd name="T62" fmla="*/ 2 w 30"/>
                <a:gd name="T63" fmla="*/ 11 h 33"/>
                <a:gd name="T64" fmla="*/ 8 w 30"/>
                <a:gd name="T65" fmla="*/ 11 h 33"/>
                <a:gd name="T66" fmla="*/ 11 w 30"/>
                <a:gd name="T67" fmla="*/ 9 h 33"/>
                <a:gd name="T68" fmla="*/ 11 w 30"/>
                <a:gd name="T69" fmla="*/ 6 h 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0"/>
                <a:gd name="T106" fmla="*/ 0 h 33"/>
                <a:gd name="T107" fmla="*/ 30 w 30"/>
                <a:gd name="T108" fmla="*/ 33 h 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0" h="33">
                  <a:moveTo>
                    <a:pt x="9" y="5"/>
                  </a:moveTo>
                  <a:lnTo>
                    <a:pt x="15" y="5"/>
                  </a:lnTo>
                  <a:lnTo>
                    <a:pt x="15" y="6"/>
                  </a:lnTo>
                  <a:lnTo>
                    <a:pt x="15" y="9"/>
                  </a:lnTo>
                  <a:lnTo>
                    <a:pt x="14" y="9"/>
                  </a:lnTo>
                  <a:lnTo>
                    <a:pt x="14" y="11"/>
                  </a:lnTo>
                  <a:lnTo>
                    <a:pt x="15" y="9"/>
                  </a:lnTo>
                  <a:lnTo>
                    <a:pt x="15" y="14"/>
                  </a:lnTo>
                  <a:lnTo>
                    <a:pt x="17" y="12"/>
                  </a:lnTo>
                  <a:lnTo>
                    <a:pt x="17" y="9"/>
                  </a:lnTo>
                  <a:lnTo>
                    <a:pt x="18" y="9"/>
                  </a:lnTo>
                  <a:lnTo>
                    <a:pt x="18" y="8"/>
                  </a:lnTo>
                  <a:lnTo>
                    <a:pt x="17" y="8"/>
                  </a:lnTo>
                  <a:lnTo>
                    <a:pt x="18" y="6"/>
                  </a:lnTo>
                  <a:lnTo>
                    <a:pt x="20" y="11"/>
                  </a:lnTo>
                  <a:lnTo>
                    <a:pt x="20" y="12"/>
                  </a:lnTo>
                  <a:lnTo>
                    <a:pt x="18" y="12"/>
                  </a:lnTo>
                  <a:lnTo>
                    <a:pt x="18" y="14"/>
                  </a:lnTo>
                  <a:lnTo>
                    <a:pt x="20" y="14"/>
                  </a:lnTo>
                  <a:lnTo>
                    <a:pt x="20" y="6"/>
                  </a:lnTo>
                  <a:lnTo>
                    <a:pt x="20" y="5"/>
                  </a:lnTo>
                  <a:lnTo>
                    <a:pt x="18" y="5"/>
                  </a:lnTo>
                  <a:lnTo>
                    <a:pt x="18" y="3"/>
                  </a:lnTo>
                  <a:lnTo>
                    <a:pt x="20" y="2"/>
                  </a:lnTo>
                  <a:lnTo>
                    <a:pt x="23" y="0"/>
                  </a:lnTo>
                  <a:lnTo>
                    <a:pt x="26" y="0"/>
                  </a:lnTo>
                  <a:lnTo>
                    <a:pt x="27" y="2"/>
                  </a:lnTo>
                  <a:lnTo>
                    <a:pt x="29" y="6"/>
                  </a:lnTo>
                  <a:lnTo>
                    <a:pt x="29" y="8"/>
                  </a:lnTo>
                  <a:lnTo>
                    <a:pt x="29" y="9"/>
                  </a:lnTo>
                  <a:lnTo>
                    <a:pt x="29" y="11"/>
                  </a:lnTo>
                  <a:lnTo>
                    <a:pt x="30" y="14"/>
                  </a:lnTo>
                  <a:lnTo>
                    <a:pt x="29" y="14"/>
                  </a:lnTo>
                  <a:lnTo>
                    <a:pt x="27" y="15"/>
                  </a:lnTo>
                  <a:lnTo>
                    <a:pt x="26" y="15"/>
                  </a:lnTo>
                  <a:lnTo>
                    <a:pt x="23" y="18"/>
                  </a:lnTo>
                  <a:lnTo>
                    <a:pt x="23" y="21"/>
                  </a:lnTo>
                  <a:lnTo>
                    <a:pt x="26" y="21"/>
                  </a:lnTo>
                  <a:lnTo>
                    <a:pt x="27" y="23"/>
                  </a:lnTo>
                  <a:lnTo>
                    <a:pt x="26" y="26"/>
                  </a:lnTo>
                  <a:lnTo>
                    <a:pt x="21" y="27"/>
                  </a:lnTo>
                  <a:lnTo>
                    <a:pt x="21" y="29"/>
                  </a:lnTo>
                  <a:lnTo>
                    <a:pt x="23" y="30"/>
                  </a:lnTo>
                  <a:lnTo>
                    <a:pt x="21" y="30"/>
                  </a:lnTo>
                  <a:lnTo>
                    <a:pt x="21" y="32"/>
                  </a:lnTo>
                  <a:lnTo>
                    <a:pt x="21" y="33"/>
                  </a:lnTo>
                  <a:lnTo>
                    <a:pt x="20" y="33"/>
                  </a:lnTo>
                  <a:lnTo>
                    <a:pt x="18" y="33"/>
                  </a:lnTo>
                  <a:lnTo>
                    <a:pt x="15" y="32"/>
                  </a:lnTo>
                  <a:lnTo>
                    <a:pt x="14" y="32"/>
                  </a:lnTo>
                  <a:lnTo>
                    <a:pt x="14" y="30"/>
                  </a:lnTo>
                  <a:lnTo>
                    <a:pt x="15" y="32"/>
                  </a:lnTo>
                  <a:lnTo>
                    <a:pt x="15" y="29"/>
                  </a:lnTo>
                  <a:lnTo>
                    <a:pt x="11" y="27"/>
                  </a:lnTo>
                  <a:lnTo>
                    <a:pt x="8" y="27"/>
                  </a:lnTo>
                  <a:lnTo>
                    <a:pt x="6" y="24"/>
                  </a:lnTo>
                  <a:lnTo>
                    <a:pt x="5" y="24"/>
                  </a:lnTo>
                  <a:lnTo>
                    <a:pt x="5" y="23"/>
                  </a:lnTo>
                  <a:lnTo>
                    <a:pt x="5" y="15"/>
                  </a:lnTo>
                  <a:lnTo>
                    <a:pt x="2" y="15"/>
                  </a:lnTo>
                  <a:lnTo>
                    <a:pt x="2" y="14"/>
                  </a:lnTo>
                  <a:lnTo>
                    <a:pt x="3" y="14"/>
                  </a:lnTo>
                  <a:lnTo>
                    <a:pt x="0" y="12"/>
                  </a:lnTo>
                  <a:lnTo>
                    <a:pt x="2" y="11"/>
                  </a:lnTo>
                  <a:lnTo>
                    <a:pt x="6" y="11"/>
                  </a:lnTo>
                  <a:lnTo>
                    <a:pt x="8" y="11"/>
                  </a:lnTo>
                  <a:lnTo>
                    <a:pt x="9" y="9"/>
                  </a:lnTo>
                  <a:lnTo>
                    <a:pt x="11" y="9"/>
                  </a:lnTo>
                  <a:lnTo>
                    <a:pt x="11" y="8"/>
                  </a:lnTo>
                  <a:lnTo>
                    <a:pt x="11" y="6"/>
                  </a:lnTo>
                  <a:lnTo>
                    <a:pt x="9" y="5"/>
                  </a:lnTo>
                  <a:close/>
                </a:path>
              </a:pathLst>
            </a:custGeom>
            <a:grpFill/>
            <a:ln w="1905">
              <a:noFill/>
              <a:round/>
              <a:headEnd/>
              <a:tailEnd/>
            </a:ln>
          </p:spPr>
          <p:txBody>
            <a:bodyPr/>
            <a:lstStyle/>
            <a:p>
              <a:endParaRPr lang="en-GB">
                <a:solidFill>
                  <a:srgbClr val="000000"/>
                </a:solidFill>
                <a:latin typeface="Arial"/>
              </a:endParaRPr>
            </a:p>
          </p:txBody>
        </p:sp>
        <p:sp>
          <p:nvSpPr>
            <p:cNvPr id="536" name="Freeform 532"/>
            <p:cNvSpPr>
              <a:spLocks/>
            </p:cNvSpPr>
            <p:nvPr/>
          </p:nvSpPr>
          <p:spPr bwMode="auto">
            <a:xfrm>
              <a:off x="2873" y="1539"/>
              <a:ext cx="46" cy="87"/>
            </a:xfrm>
            <a:custGeom>
              <a:avLst/>
              <a:gdLst>
                <a:gd name="T0" fmla="*/ 13 w 46"/>
                <a:gd name="T1" fmla="*/ 85 h 87"/>
                <a:gd name="T2" fmla="*/ 23 w 46"/>
                <a:gd name="T3" fmla="*/ 85 h 87"/>
                <a:gd name="T4" fmla="*/ 26 w 46"/>
                <a:gd name="T5" fmla="*/ 85 h 87"/>
                <a:gd name="T6" fmla="*/ 23 w 46"/>
                <a:gd name="T7" fmla="*/ 82 h 87"/>
                <a:gd name="T8" fmla="*/ 22 w 46"/>
                <a:gd name="T9" fmla="*/ 78 h 87"/>
                <a:gd name="T10" fmla="*/ 25 w 46"/>
                <a:gd name="T11" fmla="*/ 75 h 87"/>
                <a:gd name="T12" fmla="*/ 23 w 46"/>
                <a:gd name="T13" fmla="*/ 72 h 87"/>
                <a:gd name="T14" fmla="*/ 23 w 46"/>
                <a:gd name="T15" fmla="*/ 67 h 87"/>
                <a:gd name="T16" fmla="*/ 25 w 46"/>
                <a:gd name="T17" fmla="*/ 61 h 87"/>
                <a:gd name="T18" fmla="*/ 31 w 46"/>
                <a:gd name="T19" fmla="*/ 61 h 87"/>
                <a:gd name="T20" fmla="*/ 29 w 46"/>
                <a:gd name="T21" fmla="*/ 57 h 87"/>
                <a:gd name="T22" fmla="*/ 34 w 46"/>
                <a:gd name="T23" fmla="*/ 57 h 87"/>
                <a:gd name="T24" fmla="*/ 35 w 46"/>
                <a:gd name="T25" fmla="*/ 51 h 87"/>
                <a:gd name="T26" fmla="*/ 38 w 46"/>
                <a:gd name="T27" fmla="*/ 46 h 87"/>
                <a:gd name="T28" fmla="*/ 38 w 46"/>
                <a:gd name="T29" fmla="*/ 49 h 87"/>
                <a:gd name="T30" fmla="*/ 46 w 46"/>
                <a:gd name="T31" fmla="*/ 45 h 87"/>
                <a:gd name="T32" fmla="*/ 46 w 46"/>
                <a:gd name="T33" fmla="*/ 39 h 87"/>
                <a:gd name="T34" fmla="*/ 41 w 46"/>
                <a:gd name="T35" fmla="*/ 39 h 87"/>
                <a:gd name="T36" fmla="*/ 37 w 46"/>
                <a:gd name="T37" fmla="*/ 37 h 87"/>
                <a:gd name="T38" fmla="*/ 34 w 46"/>
                <a:gd name="T39" fmla="*/ 39 h 87"/>
                <a:gd name="T40" fmla="*/ 34 w 46"/>
                <a:gd name="T41" fmla="*/ 36 h 87"/>
                <a:gd name="T42" fmla="*/ 35 w 46"/>
                <a:gd name="T43" fmla="*/ 33 h 87"/>
                <a:gd name="T44" fmla="*/ 32 w 46"/>
                <a:gd name="T45" fmla="*/ 33 h 87"/>
                <a:gd name="T46" fmla="*/ 35 w 46"/>
                <a:gd name="T47" fmla="*/ 28 h 87"/>
                <a:gd name="T48" fmla="*/ 40 w 46"/>
                <a:gd name="T49" fmla="*/ 15 h 87"/>
                <a:gd name="T50" fmla="*/ 37 w 46"/>
                <a:gd name="T51" fmla="*/ 6 h 87"/>
                <a:gd name="T52" fmla="*/ 38 w 46"/>
                <a:gd name="T53" fmla="*/ 0 h 87"/>
                <a:gd name="T54" fmla="*/ 25 w 46"/>
                <a:gd name="T55" fmla="*/ 10 h 87"/>
                <a:gd name="T56" fmla="*/ 20 w 46"/>
                <a:gd name="T57" fmla="*/ 16 h 87"/>
                <a:gd name="T58" fmla="*/ 6 w 46"/>
                <a:gd name="T59" fmla="*/ 22 h 87"/>
                <a:gd name="T60" fmla="*/ 0 w 46"/>
                <a:gd name="T61" fmla="*/ 54 h 87"/>
                <a:gd name="T62" fmla="*/ 0 w 46"/>
                <a:gd name="T63" fmla="*/ 66 h 87"/>
                <a:gd name="T64" fmla="*/ 3 w 46"/>
                <a:gd name="T65" fmla="*/ 66 h 87"/>
                <a:gd name="T66" fmla="*/ 8 w 46"/>
                <a:gd name="T67" fmla="*/ 73 h 8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6"/>
                <a:gd name="T103" fmla="*/ 0 h 87"/>
                <a:gd name="T104" fmla="*/ 46 w 46"/>
                <a:gd name="T105" fmla="*/ 87 h 8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6" h="87">
                  <a:moveTo>
                    <a:pt x="10" y="85"/>
                  </a:moveTo>
                  <a:lnTo>
                    <a:pt x="13" y="85"/>
                  </a:lnTo>
                  <a:lnTo>
                    <a:pt x="19" y="87"/>
                  </a:lnTo>
                  <a:lnTo>
                    <a:pt x="23" y="85"/>
                  </a:lnTo>
                  <a:lnTo>
                    <a:pt x="25" y="85"/>
                  </a:lnTo>
                  <a:lnTo>
                    <a:pt x="26" y="85"/>
                  </a:lnTo>
                  <a:lnTo>
                    <a:pt x="26" y="84"/>
                  </a:lnTo>
                  <a:lnTo>
                    <a:pt x="23" y="82"/>
                  </a:lnTo>
                  <a:lnTo>
                    <a:pt x="22" y="82"/>
                  </a:lnTo>
                  <a:lnTo>
                    <a:pt x="22" y="78"/>
                  </a:lnTo>
                  <a:lnTo>
                    <a:pt x="25" y="76"/>
                  </a:lnTo>
                  <a:lnTo>
                    <a:pt x="25" y="75"/>
                  </a:lnTo>
                  <a:lnTo>
                    <a:pt x="23" y="75"/>
                  </a:lnTo>
                  <a:lnTo>
                    <a:pt x="23" y="72"/>
                  </a:lnTo>
                  <a:lnTo>
                    <a:pt x="25" y="69"/>
                  </a:lnTo>
                  <a:lnTo>
                    <a:pt x="23" y="67"/>
                  </a:lnTo>
                  <a:lnTo>
                    <a:pt x="26" y="64"/>
                  </a:lnTo>
                  <a:lnTo>
                    <a:pt x="25" y="61"/>
                  </a:lnTo>
                  <a:lnTo>
                    <a:pt x="26" y="61"/>
                  </a:lnTo>
                  <a:lnTo>
                    <a:pt x="31" y="61"/>
                  </a:lnTo>
                  <a:lnTo>
                    <a:pt x="31" y="60"/>
                  </a:lnTo>
                  <a:lnTo>
                    <a:pt x="29" y="57"/>
                  </a:lnTo>
                  <a:lnTo>
                    <a:pt x="31" y="55"/>
                  </a:lnTo>
                  <a:lnTo>
                    <a:pt x="34" y="57"/>
                  </a:lnTo>
                  <a:lnTo>
                    <a:pt x="35" y="54"/>
                  </a:lnTo>
                  <a:lnTo>
                    <a:pt x="35" y="51"/>
                  </a:lnTo>
                  <a:lnTo>
                    <a:pt x="37" y="46"/>
                  </a:lnTo>
                  <a:lnTo>
                    <a:pt x="38" y="46"/>
                  </a:lnTo>
                  <a:lnTo>
                    <a:pt x="38" y="48"/>
                  </a:lnTo>
                  <a:lnTo>
                    <a:pt x="38" y="49"/>
                  </a:lnTo>
                  <a:lnTo>
                    <a:pt x="41" y="48"/>
                  </a:lnTo>
                  <a:lnTo>
                    <a:pt x="46" y="45"/>
                  </a:lnTo>
                  <a:lnTo>
                    <a:pt x="46" y="40"/>
                  </a:lnTo>
                  <a:lnTo>
                    <a:pt x="46" y="39"/>
                  </a:lnTo>
                  <a:lnTo>
                    <a:pt x="44" y="37"/>
                  </a:lnTo>
                  <a:lnTo>
                    <a:pt x="41" y="39"/>
                  </a:lnTo>
                  <a:lnTo>
                    <a:pt x="38" y="39"/>
                  </a:lnTo>
                  <a:lnTo>
                    <a:pt x="37" y="37"/>
                  </a:lnTo>
                  <a:lnTo>
                    <a:pt x="35" y="37"/>
                  </a:lnTo>
                  <a:lnTo>
                    <a:pt x="34" y="39"/>
                  </a:lnTo>
                  <a:lnTo>
                    <a:pt x="34" y="37"/>
                  </a:lnTo>
                  <a:lnTo>
                    <a:pt x="34" y="36"/>
                  </a:lnTo>
                  <a:lnTo>
                    <a:pt x="35" y="34"/>
                  </a:lnTo>
                  <a:lnTo>
                    <a:pt x="35" y="33"/>
                  </a:lnTo>
                  <a:lnTo>
                    <a:pt x="32" y="34"/>
                  </a:lnTo>
                  <a:lnTo>
                    <a:pt x="32" y="33"/>
                  </a:lnTo>
                  <a:lnTo>
                    <a:pt x="34" y="31"/>
                  </a:lnTo>
                  <a:lnTo>
                    <a:pt x="35" y="28"/>
                  </a:lnTo>
                  <a:lnTo>
                    <a:pt x="35" y="25"/>
                  </a:lnTo>
                  <a:lnTo>
                    <a:pt x="40" y="15"/>
                  </a:lnTo>
                  <a:lnTo>
                    <a:pt x="40" y="12"/>
                  </a:lnTo>
                  <a:lnTo>
                    <a:pt x="37" y="6"/>
                  </a:lnTo>
                  <a:lnTo>
                    <a:pt x="38" y="1"/>
                  </a:lnTo>
                  <a:lnTo>
                    <a:pt x="38" y="0"/>
                  </a:lnTo>
                  <a:lnTo>
                    <a:pt x="29" y="6"/>
                  </a:lnTo>
                  <a:lnTo>
                    <a:pt x="25" y="10"/>
                  </a:lnTo>
                  <a:lnTo>
                    <a:pt x="23" y="15"/>
                  </a:lnTo>
                  <a:lnTo>
                    <a:pt x="20" y="16"/>
                  </a:lnTo>
                  <a:lnTo>
                    <a:pt x="8" y="19"/>
                  </a:lnTo>
                  <a:lnTo>
                    <a:pt x="6" y="22"/>
                  </a:lnTo>
                  <a:lnTo>
                    <a:pt x="0" y="42"/>
                  </a:lnTo>
                  <a:lnTo>
                    <a:pt x="0" y="54"/>
                  </a:lnTo>
                  <a:lnTo>
                    <a:pt x="1" y="57"/>
                  </a:lnTo>
                  <a:lnTo>
                    <a:pt x="0" y="66"/>
                  </a:lnTo>
                  <a:lnTo>
                    <a:pt x="1" y="66"/>
                  </a:lnTo>
                  <a:lnTo>
                    <a:pt x="3" y="66"/>
                  </a:lnTo>
                  <a:lnTo>
                    <a:pt x="6" y="67"/>
                  </a:lnTo>
                  <a:lnTo>
                    <a:pt x="8" y="73"/>
                  </a:lnTo>
                  <a:lnTo>
                    <a:pt x="10" y="85"/>
                  </a:lnTo>
                  <a:close/>
                </a:path>
              </a:pathLst>
            </a:custGeom>
            <a:grpFill/>
            <a:ln w="1905">
              <a:noFill/>
              <a:round/>
              <a:headEnd/>
              <a:tailEnd/>
            </a:ln>
          </p:spPr>
          <p:txBody>
            <a:bodyPr/>
            <a:lstStyle/>
            <a:p>
              <a:endParaRPr lang="en-GB">
                <a:solidFill>
                  <a:srgbClr val="000000"/>
                </a:solidFill>
                <a:latin typeface="Arial"/>
              </a:endParaRPr>
            </a:p>
          </p:txBody>
        </p:sp>
        <p:sp>
          <p:nvSpPr>
            <p:cNvPr id="537" name="Freeform 533"/>
            <p:cNvSpPr>
              <a:spLocks/>
            </p:cNvSpPr>
            <p:nvPr/>
          </p:nvSpPr>
          <p:spPr bwMode="auto">
            <a:xfrm>
              <a:off x="2832" y="1754"/>
              <a:ext cx="12" cy="17"/>
            </a:xfrm>
            <a:custGeom>
              <a:avLst/>
              <a:gdLst>
                <a:gd name="T0" fmla="*/ 6 w 12"/>
                <a:gd name="T1" fmla="*/ 17 h 17"/>
                <a:gd name="T2" fmla="*/ 11 w 12"/>
                <a:gd name="T3" fmla="*/ 17 h 17"/>
                <a:gd name="T4" fmla="*/ 12 w 12"/>
                <a:gd name="T5" fmla="*/ 15 h 17"/>
                <a:gd name="T6" fmla="*/ 11 w 12"/>
                <a:gd name="T7" fmla="*/ 11 h 17"/>
                <a:gd name="T8" fmla="*/ 9 w 12"/>
                <a:gd name="T9" fmla="*/ 6 h 17"/>
                <a:gd name="T10" fmla="*/ 9 w 12"/>
                <a:gd name="T11" fmla="*/ 5 h 17"/>
                <a:gd name="T12" fmla="*/ 9 w 12"/>
                <a:gd name="T13" fmla="*/ 2 h 17"/>
                <a:gd name="T14" fmla="*/ 6 w 12"/>
                <a:gd name="T15" fmla="*/ 0 h 17"/>
                <a:gd name="T16" fmla="*/ 5 w 12"/>
                <a:gd name="T17" fmla="*/ 0 h 17"/>
                <a:gd name="T18" fmla="*/ 2 w 12"/>
                <a:gd name="T19" fmla="*/ 3 h 17"/>
                <a:gd name="T20" fmla="*/ 0 w 12"/>
                <a:gd name="T21" fmla="*/ 6 h 17"/>
                <a:gd name="T22" fmla="*/ 2 w 12"/>
                <a:gd name="T23" fmla="*/ 11 h 17"/>
                <a:gd name="T24" fmla="*/ 2 w 12"/>
                <a:gd name="T25" fmla="*/ 15 h 17"/>
                <a:gd name="T26" fmla="*/ 6 w 12"/>
                <a:gd name="T27" fmla="*/ 17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17"/>
                <a:gd name="T44" fmla="*/ 12 w 12"/>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17">
                  <a:moveTo>
                    <a:pt x="6" y="17"/>
                  </a:moveTo>
                  <a:lnTo>
                    <a:pt x="11" y="17"/>
                  </a:lnTo>
                  <a:lnTo>
                    <a:pt x="12" y="15"/>
                  </a:lnTo>
                  <a:lnTo>
                    <a:pt x="11" y="11"/>
                  </a:lnTo>
                  <a:lnTo>
                    <a:pt x="9" y="6"/>
                  </a:lnTo>
                  <a:lnTo>
                    <a:pt x="9" y="5"/>
                  </a:lnTo>
                  <a:lnTo>
                    <a:pt x="9" y="2"/>
                  </a:lnTo>
                  <a:lnTo>
                    <a:pt x="6" y="0"/>
                  </a:lnTo>
                  <a:lnTo>
                    <a:pt x="5" y="0"/>
                  </a:lnTo>
                  <a:lnTo>
                    <a:pt x="2" y="3"/>
                  </a:lnTo>
                  <a:lnTo>
                    <a:pt x="0" y="6"/>
                  </a:lnTo>
                  <a:lnTo>
                    <a:pt x="2" y="11"/>
                  </a:lnTo>
                  <a:lnTo>
                    <a:pt x="2" y="15"/>
                  </a:lnTo>
                  <a:lnTo>
                    <a:pt x="6" y="17"/>
                  </a:lnTo>
                  <a:close/>
                </a:path>
              </a:pathLst>
            </a:custGeom>
            <a:grpFill/>
            <a:ln w="1905">
              <a:noFill/>
              <a:round/>
              <a:headEnd/>
              <a:tailEnd/>
            </a:ln>
          </p:spPr>
          <p:txBody>
            <a:bodyPr/>
            <a:lstStyle/>
            <a:p>
              <a:endParaRPr lang="en-GB">
                <a:solidFill>
                  <a:srgbClr val="000000"/>
                </a:solidFill>
                <a:latin typeface="Arial"/>
              </a:endParaRPr>
            </a:p>
          </p:txBody>
        </p:sp>
        <p:sp>
          <p:nvSpPr>
            <p:cNvPr id="538" name="Freeform 534"/>
            <p:cNvSpPr>
              <a:spLocks/>
            </p:cNvSpPr>
            <p:nvPr/>
          </p:nvSpPr>
          <p:spPr bwMode="auto">
            <a:xfrm>
              <a:off x="1700" y="2435"/>
              <a:ext cx="3" cy="3"/>
            </a:xfrm>
            <a:custGeom>
              <a:avLst/>
              <a:gdLst>
                <a:gd name="T0" fmla="*/ 0 w 3"/>
                <a:gd name="T1" fmla="*/ 0 h 3"/>
                <a:gd name="T2" fmla="*/ 0 w 3"/>
                <a:gd name="T3" fmla="*/ 2 h 3"/>
                <a:gd name="T4" fmla="*/ 0 w 3"/>
                <a:gd name="T5" fmla="*/ 3 h 3"/>
                <a:gd name="T6" fmla="*/ 2 w 3"/>
                <a:gd name="T7" fmla="*/ 3 h 3"/>
                <a:gd name="T8" fmla="*/ 3 w 3"/>
                <a:gd name="T9" fmla="*/ 2 h 3"/>
                <a:gd name="T10" fmla="*/ 0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0" y="0"/>
                  </a:moveTo>
                  <a:lnTo>
                    <a:pt x="0" y="2"/>
                  </a:lnTo>
                  <a:lnTo>
                    <a:pt x="0" y="3"/>
                  </a:lnTo>
                  <a:lnTo>
                    <a:pt x="2" y="3"/>
                  </a:lnTo>
                  <a:lnTo>
                    <a:pt x="3"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39" name="Freeform 535"/>
            <p:cNvSpPr>
              <a:spLocks/>
            </p:cNvSpPr>
            <p:nvPr/>
          </p:nvSpPr>
          <p:spPr bwMode="auto">
            <a:xfrm>
              <a:off x="1711" y="2474"/>
              <a:ext cx="6" cy="8"/>
            </a:xfrm>
            <a:custGeom>
              <a:avLst/>
              <a:gdLst>
                <a:gd name="T0" fmla="*/ 0 w 6"/>
                <a:gd name="T1" fmla="*/ 0 h 8"/>
                <a:gd name="T2" fmla="*/ 1 w 6"/>
                <a:gd name="T3" fmla="*/ 0 h 8"/>
                <a:gd name="T4" fmla="*/ 4 w 6"/>
                <a:gd name="T5" fmla="*/ 2 h 8"/>
                <a:gd name="T6" fmla="*/ 6 w 6"/>
                <a:gd name="T7" fmla="*/ 8 h 8"/>
                <a:gd name="T8" fmla="*/ 4 w 6"/>
                <a:gd name="T9" fmla="*/ 8 h 8"/>
                <a:gd name="T10" fmla="*/ 3 w 6"/>
                <a:gd name="T11" fmla="*/ 8 h 8"/>
                <a:gd name="T12" fmla="*/ 0 w 6"/>
                <a:gd name="T13" fmla="*/ 2 h 8"/>
                <a:gd name="T14" fmla="*/ 0 w 6"/>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8"/>
                <a:gd name="T26" fmla="*/ 6 w 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8">
                  <a:moveTo>
                    <a:pt x="0" y="0"/>
                  </a:moveTo>
                  <a:lnTo>
                    <a:pt x="1" y="0"/>
                  </a:lnTo>
                  <a:lnTo>
                    <a:pt x="4" y="2"/>
                  </a:lnTo>
                  <a:lnTo>
                    <a:pt x="6" y="8"/>
                  </a:lnTo>
                  <a:lnTo>
                    <a:pt x="4" y="8"/>
                  </a:lnTo>
                  <a:lnTo>
                    <a:pt x="3" y="8"/>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40" name="Freeform 536"/>
            <p:cNvSpPr>
              <a:spLocks/>
            </p:cNvSpPr>
            <p:nvPr/>
          </p:nvSpPr>
          <p:spPr bwMode="auto">
            <a:xfrm>
              <a:off x="1659" y="2539"/>
              <a:ext cx="9" cy="4"/>
            </a:xfrm>
            <a:custGeom>
              <a:avLst/>
              <a:gdLst>
                <a:gd name="T0" fmla="*/ 7 w 9"/>
                <a:gd name="T1" fmla="*/ 0 h 4"/>
                <a:gd name="T2" fmla="*/ 9 w 9"/>
                <a:gd name="T3" fmla="*/ 0 h 4"/>
                <a:gd name="T4" fmla="*/ 9 w 9"/>
                <a:gd name="T5" fmla="*/ 3 h 4"/>
                <a:gd name="T6" fmla="*/ 6 w 9"/>
                <a:gd name="T7" fmla="*/ 4 h 4"/>
                <a:gd name="T8" fmla="*/ 4 w 9"/>
                <a:gd name="T9" fmla="*/ 4 h 4"/>
                <a:gd name="T10" fmla="*/ 3 w 9"/>
                <a:gd name="T11" fmla="*/ 3 h 4"/>
                <a:gd name="T12" fmla="*/ 0 w 9"/>
                <a:gd name="T13" fmla="*/ 3 h 4"/>
                <a:gd name="T14" fmla="*/ 0 w 9"/>
                <a:gd name="T15" fmla="*/ 1 h 4"/>
                <a:gd name="T16" fmla="*/ 1 w 9"/>
                <a:gd name="T17" fmla="*/ 0 h 4"/>
                <a:gd name="T18" fmla="*/ 3 w 9"/>
                <a:gd name="T19" fmla="*/ 0 h 4"/>
                <a:gd name="T20" fmla="*/ 4 w 9"/>
                <a:gd name="T21" fmla="*/ 1 h 4"/>
                <a:gd name="T22" fmla="*/ 7 w 9"/>
                <a:gd name="T23" fmla="*/ 0 h 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4"/>
                <a:gd name="T38" fmla="*/ 9 w 9"/>
                <a:gd name="T39" fmla="*/ 4 h 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4">
                  <a:moveTo>
                    <a:pt x="7" y="0"/>
                  </a:moveTo>
                  <a:lnTo>
                    <a:pt x="9" y="0"/>
                  </a:lnTo>
                  <a:lnTo>
                    <a:pt x="9" y="3"/>
                  </a:lnTo>
                  <a:lnTo>
                    <a:pt x="6" y="4"/>
                  </a:lnTo>
                  <a:lnTo>
                    <a:pt x="4" y="4"/>
                  </a:lnTo>
                  <a:lnTo>
                    <a:pt x="3" y="3"/>
                  </a:lnTo>
                  <a:lnTo>
                    <a:pt x="0" y="3"/>
                  </a:lnTo>
                  <a:lnTo>
                    <a:pt x="0" y="1"/>
                  </a:lnTo>
                  <a:lnTo>
                    <a:pt x="1" y="0"/>
                  </a:lnTo>
                  <a:lnTo>
                    <a:pt x="3" y="0"/>
                  </a:lnTo>
                  <a:lnTo>
                    <a:pt x="4" y="1"/>
                  </a:lnTo>
                  <a:lnTo>
                    <a:pt x="7" y="0"/>
                  </a:lnTo>
                  <a:close/>
                </a:path>
              </a:pathLst>
            </a:custGeom>
            <a:grpFill/>
            <a:ln w="1905">
              <a:noFill/>
              <a:round/>
              <a:headEnd/>
              <a:tailEnd/>
            </a:ln>
          </p:spPr>
          <p:txBody>
            <a:bodyPr/>
            <a:lstStyle/>
            <a:p>
              <a:endParaRPr lang="en-GB">
                <a:solidFill>
                  <a:srgbClr val="000000"/>
                </a:solidFill>
                <a:latin typeface="Arial"/>
              </a:endParaRPr>
            </a:p>
          </p:txBody>
        </p:sp>
        <p:sp>
          <p:nvSpPr>
            <p:cNvPr id="541" name="Freeform 537"/>
            <p:cNvSpPr>
              <a:spLocks/>
            </p:cNvSpPr>
            <p:nvPr/>
          </p:nvSpPr>
          <p:spPr bwMode="auto">
            <a:xfrm>
              <a:off x="3236" y="2655"/>
              <a:ext cx="89" cy="93"/>
            </a:xfrm>
            <a:custGeom>
              <a:avLst/>
              <a:gdLst>
                <a:gd name="T0" fmla="*/ 71 w 89"/>
                <a:gd name="T1" fmla="*/ 2 h 93"/>
                <a:gd name="T2" fmla="*/ 71 w 89"/>
                <a:gd name="T3" fmla="*/ 0 h 93"/>
                <a:gd name="T4" fmla="*/ 71 w 89"/>
                <a:gd name="T5" fmla="*/ 2 h 93"/>
                <a:gd name="T6" fmla="*/ 63 w 89"/>
                <a:gd name="T7" fmla="*/ 6 h 93"/>
                <a:gd name="T8" fmla="*/ 39 w 89"/>
                <a:gd name="T9" fmla="*/ 9 h 93"/>
                <a:gd name="T10" fmla="*/ 38 w 89"/>
                <a:gd name="T11" fmla="*/ 8 h 93"/>
                <a:gd name="T12" fmla="*/ 33 w 89"/>
                <a:gd name="T13" fmla="*/ 8 h 93"/>
                <a:gd name="T14" fmla="*/ 30 w 89"/>
                <a:gd name="T15" fmla="*/ 8 h 93"/>
                <a:gd name="T16" fmla="*/ 27 w 89"/>
                <a:gd name="T17" fmla="*/ 8 h 93"/>
                <a:gd name="T18" fmla="*/ 23 w 89"/>
                <a:gd name="T19" fmla="*/ 8 h 93"/>
                <a:gd name="T20" fmla="*/ 20 w 89"/>
                <a:gd name="T21" fmla="*/ 9 h 93"/>
                <a:gd name="T22" fmla="*/ 18 w 89"/>
                <a:gd name="T23" fmla="*/ 26 h 93"/>
                <a:gd name="T24" fmla="*/ 20 w 89"/>
                <a:gd name="T25" fmla="*/ 29 h 93"/>
                <a:gd name="T26" fmla="*/ 23 w 89"/>
                <a:gd name="T27" fmla="*/ 30 h 93"/>
                <a:gd name="T28" fmla="*/ 26 w 89"/>
                <a:gd name="T29" fmla="*/ 32 h 93"/>
                <a:gd name="T30" fmla="*/ 26 w 89"/>
                <a:gd name="T31" fmla="*/ 33 h 93"/>
                <a:gd name="T32" fmla="*/ 26 w 89"/>
                <a:gd name="T33" fmla="*/ 35 h 93"/>
                <a:gd name="T34" fmla="*/ 26 w 89"/>
                <a:gd name="T35" fmla="*/ 38 h 93"/>
                <a:gd name="T36" fmla="*/ 21 w 89"/>
                <a:gd name="T37" fmla="*/ 42 h 93"/>
                <a:gd name="T38" fmla="*/ 17 w 89"/>
                <a:gd name="T39" fmla="*/ 44 h 93"/>
                <a:gd name="T40" fmla="*/ 5 w 89"/>
                <a:gd name="T41" fmla="*/ 59 h 93"/>
                <a:gd name="T42" fmla="*/ 0 w 89"/>
                <a:gd name="T43" fmla="*/ 92 h 93"/>
                <a:gd name="T44" fmla="*/ 2 w 89"/>
                <a:gd name="T45" fmla="*/ 92 h 93"/>
                <a:gd name="T46" fmla="*/ 3 w 89"/>
                <a:gd name="T47" fmla="*/ 93 h 93"/>
                <a:gd name="T48" fmla="*/ 6 w 89"/>
                <a:gd name="T49" fmla="*/ 93 h 93"/>
                <a:gd name="T50" fmla="*/ 8 w 89"/>
                <a:gd name="T51" fmla="*/ 89 h 93"/>
                <a:gd name="T52" fmla="*/ 9 w 89"/>
                <a:gd name="T53" fmla="*/ 89 h 93"/>
                <a:gd name="T54" fmla="*/ 11 w 89"/>
                <a:gd name="T55" fmla="*/ 87 h 93"/>
                <a:gd name="T56" fmla="*/ 12 w 89"/>
                <a:gd name="T57" fmla="*/ 87 h 93"/>
                <a:gd name="T58" fmla="*/ 20 w 89"/>
                <a:gd name="T59" fmla="*/ 87 h 93"/>
                <a:gd name="T60" fmla="*/ 21 w 89"/>
                <a:gd name="T61" fmla="*/ 87 h 93"/>
                <a:gd name="T62" fmla="*/ 21 w 89"/>
                <a:gd name="T63" fmla="*/ 86 h 93"/>
                <a:gd name="T64" fmla="*/ 36 w 89"/>
                <a:gd name="T65" fmla="*/ 86 h 93"/>
                <a:gd name="T66" fmla="*/ 33 w 89"/>
                <a:gd name="T67" fmla="*/ 84 h 93"/>
                <a:gd name="T68" fmla="*/ 38 w 89"/>
                <a:gd name="T69" fmla="*/ 77 h 93"/>
                <a:gd name="T70" fmla="*/ 38 w 89"/>
                <a:gd name="T71" fmla="*/ 74 h 93"/>
                <a:gd name="T72" fmla="*/ 38 w 89"/>
                <a:gd name="T73" fmla="*/ 72 h 93"/>
                <a:gd name="T74" fmla="*/ 44 w 89"/>
                <a:gd name="T75" fmla="*/ 71 h 93"/>
                <a:gd name="T76" fmla="*/ 45 w 89"/>
                <a:gd name="T77" fmla="*/ 68 h 93"/>
                <a:gd name="T78" fmla="*/ 47 w 89"/>
                <a:gd name="T79" fmla="*/ 69 h 93"/>
                <a:gd name="T80" fmla="*/ 48 w 89"/>
                <a:gd name="T81" fmla="*/ 69 h 93"/>
                <a:gd name="T82" fmla="*/ 48 w 89"/>
                <a:gd name="T83" fmla="*/ 66 h 93"/>
                <a:gd name="T84" fmla="*/ 50 w 89"/>
                <a:gd name="T85" fmla="*/ 68 h 93"/>
                <a:gd name="T86" fmla="*/ 54 w 89"/>
                <a:gd name="T87" fmla="*/ 68 h 93"/>
                <a:gd name="T88" fmla="*/ 56 w 89"/>
                <a:gd name="T89" fmla="*/ 69 h 93"/>
                <a:gd name="T90" fmla="*/ 60 w 89"/>
                <a:gd name="T91" fmla="*/ 65 h 93"/>
                <a:gd name="T92" fmla="*/ 66 w 89"/>
                <a:gd name="T93" fmla="*/ 66 h 93"/>
                <a:gd name="T94" fmla="*/ 68 w 89"/>
                <a:gd name="T95" fmla="*/ 66 h 93"/>
                <a:gd name="T96" fmla="*/ 71 w 89"/>
                <a:gd name="T97" fmla="*/ 66 h 93"/>
                <a:gd name="T98" fmla="*/ 87 w 89"/>
                <a:gd name="T99" fmla="*/ 45 h 93"/>
                <a:gd name="T100" fmla="*/ 89 w 89"/>
                <a:gd name="T101" fmla="*/ 26 h 93"/>
                <a:gd name="T102" fmla="*/ 87 w 89"/>
                <a:gd name="T103" fmla="*/ 24 h 93"/>
                <a:gd name="T104" fmla="*/ 86 w 89"/>
                <a:gd name="T105" fmla="*/ 21 h 93"/>
                <a:gd name="T106" fmla="*/ 81 w 89"/>
                <a:gd name="T107" fmla="*/ 20 h 93"/>
                <a:gd name="T108" fmla="*/ 80 w 89"/>
                <a:gd name="T109" fmla="*/ 18 h 93"/>
                <a:gd name="T110" fmla="*/ 78 w 89"/>
                <a:gd name="T111" fmla="*/ 8 h 93"/>
                <a:gd name="T112" fmla="*/ 77 w 89"/>
                <a:gd name="T113" fmla="*/ 6 h 93"/>
                <a:gd name="T114" fmla="*/ 77 w 89"/>
                <a:gd name="T115" fmla="*/ 5 h 93"/>
                <a:gd name="T116" fmla="*/ 77 w 89"/>
                <a:gd name="T117" fmla="*/ 3 h 93"/>
                <a:gd name="T118" fmla="*/ 72 w 89"/>
                <a:gd name="T119" fmla="*/ 3 h 93"/>
                <a:gd name="T120" fmla="*/ 72 w 89"/>
                <a:gd name="T121" fmla="*/ 2 h 93"/>
                <a:gd name="T122" fmla="*/ 71 w 89"/>
                <a:gd name="T123" fmla="*/ 2 h 9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9"/>
                <a:gd name="T187" fmla="*/ 0 h 93"/>
                <a:gd name="T188" fmla="*/ 89 w 89"/>
                <a:gd name="T189" fmla="*/ 93 h 9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9" h="93">
                  <a:moveTo>
                    <a:pt x="71" y="2"/>
                  </a:moveTo>
                  <a:lnTo>
                    <a:pt x="71" y="0"/>
                  </a:lnTo>
                  <a:lnTo>
                    <a:pt x="71" y="2"/>
                  </a:lnTo>
                  <a:lnTo>
                    <a:pt x="63" y="6"/>
                  </a:lnTo>
                  <a:lnTo>
                    <a:pt x="39" y="9"/>
                  </a:lnTo>
                  <a:lnTo>
                    <a:pt x="38" y="8"/>
                  </a:lnTo>
                  <a:lnTo>
                    <a:pt x="33" y="8"/>
                  </a:lnTo>
                  <a:lnTo>
                    <a:pt x="30" y="8"/>
                  </a:lnTo>
                  <a:lnTo>
                    <a:pt x="27" y="8"/>
                  </a:lnTo>
                  <a:lnTo>
                    <a:pt x="23" y="8"/>
                  </a:lnTo>
                  <a:lnTo>
                    <a:pt x="20" y="9"/>
                  </a:lnTo>
                  <a:lnTo>
                    <a:pt x="18" y="26"/>
                  </a:lnTo>
                  <a:lnTo>
                    <a:pt x="20" y="29"/>
                  </a:lnTo>
                  <a:lnTo>
                    <a:pt x="23" y="30"/>
                  </a:lnTo>
                  <a:lnTo>
                    <a:pt x="26" y="32"/>
                  </a:lnTo>
                  <a:lnTo>
                    <a:pt x="26" y="33"/>
                  </a:lnTo>
                  <a:lnTo>
                    <a:pt x="26" y="35"/>
                  </a:lnTo>
                  <a:lnTo>
                    <a:pt x="26" y="38"/>
                  </a:lnTo>
                  <a:lnTo>
                    <a:pt x="21" y="42"/>
                  </a:lnTo>
                  <a:lnTo>
                    <a:pt x="17" y="44"/>
                  </a:lnTo>
                  <a:lnTo>
                    <a:pt x="5" y="59"/>
                  </a:lnTo>
                  <a:lnTo>
                    <a:pt x="0" y="92"/>
                  </a:lnTo>
                  <a:lnTo>
                    <a:pt x="2" y="92"/>
                  </a:lnTo>
                  <a:lnTo>
                    <a:pt x="3" y="93"/>
                  </a:lnTo>
                  <a:lnTo>
                    <a:pt x="6" y="93"/>
                  </a:lnTo>
                  <a:lnTo>
                    <a:pt x="8" y="89"/>
                  </a:lnTo>
                  <a:lnTo>
                    <a:pt x="9" y="89"/>
                  </a:lnTo>
                  <a:lnTo>
                    <a:pt x="11" y="87"/>
                  </a:lnTo>
                  <a:lnTo>
                    <a:pt x="12" y="87"/>
                  </a:lnTo>
                  <a:lnTo>
                    <a:pt x="20" y="87"/>
                  </a:lnTo>
                  <a:lnTo>
                    <a:pt x="21" y="87"/>
                  </a:lnTo>
                  <a:lnTo>
                    <a:pt x="21" y="86"/>
                  </a:lnTo>
                  <a:lnTo>
                    <a:pt x="36" y="86"/>
                  </a:lnTo>
                  <a:lnTo>
                    <a:pt x="33" y="84"/>
                  </a:lnTo>
                  <a:lnTo>
                    <a:pt x="38" y="77"/>
                  </a:lnTo>
                  <a:lnTo>
                    <a:pt x="38" y="74"/>
                  </a:lnTo>
                  <a:lnTo>
                    <a:pt x="38" y="72"/>
                  </a:lnTo>
                  <a:lnTo>
                    <a:pt x="44" y="71"/>
                  </a:lnTo>
                  <a:lnTo>
                    <a:pt x="45" y="68"/>
                  </a:lnTo>
                  <a:lnTo>
                    <a:pt x="47" y="69"/>
                  </a:lnTo>
                  <a:lnTo>
                    <a:pt x="48" y="69"/>
                  </a:lnTo>
                  <a:lnTo>
                    <a:pt x="48" y="66"/>
                  </a:lnTo>
                  <a:lnTo>
                    <a:pt x="50" y="68"/>
                  </a:lnTo>
                  <a:lnTo>
                    <a:pt x="54" y="68"/>
                  </a:lnTo>
                  <a:lnTo>
                    <a:pt x="56" y="69"/>
                  </a:lnTo>
                  <a:lnTo>
                    <a:pt x="60" y="65"/>
                  </a:lnTo>
                  <a:lnTo>
                    <a:pt x="66" y="66"/>
                  </a:lnTo>
                  <a:lnTo>
                    <a:pt x="68" y="66"/>
                  </a:lnTo>
                  <a:lnTo>
                    <a:pt x="71" y="66"/>
                  </a:lnTo>
                  <a:lnTo>
                    <a:pt x="87" y="45"/>
                  </a:lnTo>
                  <a:lnTo>
                    <a:pt x="89" y="26"/>
                  </a:lnTo>
                  <a:lnTo>
                    <a:pt x="87" y="24"/>
                  </a:lnTo>
                  <a:lnTo>
                    <a:pt x="86" y="21"/>
                  </a:lnTo>
                  <a:lnTo>
                    <a:pt x="81" y="20"/>
                  </a:lnTo>
                  <a:lnTo>
                    <a:pt x="80" y="18"/>
                  </a:lnTo>
                  <a:lnTo>
                    <a:pt x="78" y="8"/>
                  </a:lnTo>
                  <a:lnTo>
                    <a:pt x="77" y="6"/>
                  </a:lnTo>
                  <a:lnTo>
                    <a:pt x="77" y="5"/>
                  </a:lnTo>
                  <a:lnTo>
                    <a:pt x="77" y="3"/>
                  </a:lnTo>
                  <a:lnTo>
                    <a:pt x="72" y="3"/>
                  </a:lnTo>
                  <a:lnTo>
                    <a:pt x="72" y="2"/>
                  </a:lnTo>
                  <a:lnTo>
                    <a:pt x="71" y="2"/>
                  </a:lnTo>
                  <a:close/>
                </a:path>
              </a:pathLst>
            </a:custGeom>
            <a:grpFill/>
            <a:ln w="1905">
              <a:noFill/>
              <a:round/>
              <a:headEnd/>
              <a:tailEnd/>
            </a:ln>
          </p:spPr>
          <p:txBody>
            <a:bodyPr/>
            <a:lstStyle/>
            <a:p>
              <a:endParaRPr lang="en-GB">
                <a:solidFill>
                  <a:srgbClr val="000000"/>
                </a:solidFill>
                <a:latin typeface="Arial"/>
              </a:endParaRPr>
            </a:p>
          </p:txBody>
        </p:sp>
        <p:sp>
          <p:nvSpPr>
            <p:cNvPr id="542" name="Freeform 538"/>
            <p:cNvSpPr>
              <a:spLocks/>
            </p:cNvSpPr>
            <p:nvPr/>
          </p:nvSpPr>
          <p:spPr bwMode="auto">
            <a:xfrm>
              <a:off x="3609" y="2296"/>
              <a:ext cx="130" cy="148"/>
            </a:xfrm>
            <a:custGeom>
              <a:avLst/>
              <a:gdLst>
                <a:gd name="T0" fmla="*/ 61 w 130"/>
                <a:gd name="T1" fmla="*/ 2 h 148"/>
                <a:gd name="T2" fmla="*/ 63 w 130"/>
                <a:gd name="T3" fmla="*/ 12 h 148"/>
                <a:gd name="T4" fmla="*/ 66 w 130"/>
                <a:gd name="T5" fmla="*/ 14 h 148"/>
                <a:gd name="T6" fmla="*/ 60 w 130"/>
                <a:gd name="T7" fmla="*/ 17 h 148"/>
                <a:gd name="T8" fmla="*/ 61 w 130"/>
                <a:gd name="T9" fmla="*/ 54 h 148"/>
                <a:gd name="T10" fmla="*/ 0 w 130"/>
                <a:gd name="T11" fmla="*/ 106 h 148"/>
                <a:gd name="T12" fmla="*/ 36 w 130"/>
                <a:gd name="T13" fmla="*/ 142 h 148"/>
                <a:gd name="T14" fmla="*/ 49 w 130"/>
                <a:gd name="T15" fmla="*/ 142 h 148"/>
                <a:gd name="T16" fmla="*/ 55 w 130"/>
                <a:gd name="T17" fmla="*/ 136 h 148"/>
                <a:gd name="T18" fmla="*/ 60 w 130"/>
                <a:gd name="T19" fmla="*/ 127 h 148"/>
                <a:gd name="T20" fmla="*/ 72 w 130"/>
                <a:gd name="T21" fmla="*/ 126 h 148"/>
                <a:gd name="T22" fmla="*/ 76 w 130"/>
                <a:gd name="T23" fmla="*/ 121 h 148"/>
                <a:gd name="T24" fmla="*/ 79 w 130"/>
                <a:gd name="T25" fmla="*/ 111 h 148"/>
                <a:gd name="T26" fmla="*/ 85 w 130"/>
                <a:gd name="T27" fmla="*/ 108 h 148"/>
                <a:gd name="T28" fmla="*/ 88 w 130"/>
                <a:gd name="T29" fmla="*/ 108 h 148"/>
                <a:gd name="T30" fmla="*/ 96 w 130"/>
                <a:gd name="T31" fmla="*/ 106 h 148"/>
                <a:gd name="T32" fmla="*/ 96 w 130"/>
                <a:gd name="T33" fmla="*/ 102 h 148"/>
                <a:gd name="T34" fmla="*/ 96 w 130"/>
                <a:gd name="T35" fmla="*/ 94 h 148"/>
                <a:gd name="T36" fmla="*/ 96 w 130"/>
                <a:gd name="T37" fmla="*/ 88 h 148"/>
                <a:gd name="T38" fmla="*/ 103 w 130"/>
                <a:gd name="T39" fmla="*/ 78 h 148"/>
                <a:gd name="T40" fmla="*/ 105 w 130"/>
                <a:gd name="T41" fmla="*/ 81 h 148"/>
                <a:gd name="T42" fmla="*/ 108 w 130"/>
                <a:gd name="T43" fmla="*/ 82 h 148"/>
                <a:gd name="T44" fmla="*/ 117 w 130"/>
                <a:gd name="T45" fmla="*/ 68 h 148"/>
                <a:gd name="T46" fmla="*/ 129 w 130"/>
                <a:gd name="T47" fmla="*/ 53 h 148"/>
                <a:gd name="T48" fmla="*/ 129 w 130"/>
                <a:gd name="T49" fmla="*/ 44 h 148"/>
                <a:gd name="T50" fmla="*/ 124 w 130"/>
                <a:gd name="T51" fmla="*/ 42 h 148"/>
                <a:gd name="T52" fmla="*/ 120 w 130"/>
                <a:gd name="T53" fmla="*/ 35 h 148"/>
                <a:gd name="T54" fmla="*/ 117 w 130"/>
                <a:gd name="T55" fmla="*/ 32 h 148"/>
                <a:gd name="T56" fmla="*/ 108 w 130"/>
                <a:gd name="T57" fmla="*/ 24 h 148"/>
                <a:gd name="T58" fmla="*/ 102 w 130"/>
                <a:gd name="T59" fmla="*/ 21 h 148"/>
                <a:gd name="T60" fmla="*/ 87 w 130"/>
                <a:gd name="T61" fmla="*/ 17 h 148"/>
                <a:gd name="T62" fmla="*/ 81 w 130"/>
                <a:gd name="T63" fmla="*/ 14 h 148"/>
                <a:gd name="T64" fmla="*/ 73 w 130"/>
                <a:gd name="T65" fmla="*/ 5 h 14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0"/>
                <a:gd name="T100" fmla="*/ 0 h 148"/>
                <a:gd name="T101" fmla="*/ 130 w 130"/>
                <a:gd name="T102" fmla="*/ 148 h 14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0" h="148">
                  <a:moveTo>
                    <a:pt x="72" y="0"/>
                  </a:moveTo>
                  <a:lnTo>
                    <a:pt x="61" y="2"/>
                  </a:lnTo>
                  <a:lnTo>
                    <a:pt x="64" y="11"/>
                  </a:lnTo>
                  <a:lnTo>
                    <a:pt x="63" y="12"/>
                  </a:lnTo>
                  <a:lnTo>
                    <a:pt x="64" y="14"/>
                  </a:lnTo>
                  <a:lnTo>
                    <a:pt x="66" y="14"/>
                  </a:lnTo>
                  <a:lnTo>
                    <a:pt x="64" y="17"/>
                  </a:lnTo>
                  <a:lnTo>
                    <a:pt x="60" y="17"/>
                  </a:lnTo>
                  <a:lnTo>
                    <a:pt x="54" y="41"/>
                  </a:lnTo>
                  <a:lnTo>
                    <a:pt x="61" y="54"/>
                  </a:lnTo>
                  <a:lnTo>
                    <a:pt x="51" y="88"/>
                  </a:lnTo>
                  <a:lnTo>
                    <a:pt x="0" y="106"/>
                  </a:lnTo>
                  <a:lnTo>
                    <a:pt x="18" y="148"/>
                  </a:lnTo>
                  <a:lnTo>
                    <a:pt x="36" y="142"/>
                  </a:lnTo>
                  <a:lnTo>
                    <a:pt x="46" y="142"/>
                  </a:lnTo>
                  <a:lnTo>
                    <a:pt x="49" y="142"/>
                  </a:lnTo>
                  <a:lnTo>
                    <a:pt x="52" y="141"/>
                  </a:lnTo>
                  <a:lnTo>
                    <a:pt x="55" y="136"/>
                  </a:lnTo>
                  <a:lnTo>
                    <a:pt x="55" y="133"/>
                  </a:lnTo>
                  <a:lnTo>
                    <a:pt x="60" y="127"/>
                  </a:lnTo>
                  <a:lnTo>
                    <a:pt x="69" y="126"/>
                  </a:lnTo>
                  <a:lnTo>
                    <a:pt x="72" y="126"/>
                  </a:lnTo>
                  <a:lnTo>
                    <a:pt x="73" y="124"/>
                  </a:lnTo>
                  <a:lnTo>
                    <a:pt x="76" y="121"/>
                  </a:lnTo>
                  <a:lnTo>
                    <a:pt x="78" y="114"/>
                  </a:lnTo>
                  <a:lnTo>
                    <a:pt x="79" y="111"/>
                  </a:lnTo>
                  <a:lnTo>
                    <a:pt x="82" y="109"/>
                  </a:lnTo>
                  <a:lnTo>
                    <a:pt x="85" y="108"/>
                  </a:lnTo>
                  <a:lnTo>
                    <a:pt x="87" y="108"/>
                  </a:lnTo>
                  <a:lnTo>
                    <a:pt x="88" y="108"/>
                  </a:lnTo>
                  <a:lnTo>
                    <a:pt x="94" y="106"/>
                  </a:lnTo>
                  <a:lnTo>
                    <a:pt x="96" y="106"/>
                  </a:lnTo>
                  <a:lnTo>
                    <a:pt x="97" y="105"/>
                  </a:lnTo>
                  <a:lnTo>
                    <a:pt x="96" y="102"/>
                  </a:lnTo>
                  <a:lnTo>
                    <a:pt x="96" y="100"/>
                  </a:lnTo>
                  <a:lnTo>
                    <a:pt x="96" y="94"/>
                  </a:lnTo>
                  <a:lnTo>
                    <a:pt x="96" y="91"/>
                  </a:lnTo>
                  <a:lnTo>
                    <a:pt x="96" y="88"/>
                  </a:lnTo>
                  <a:lnTo>
                    <a:pt x="102" y="79"/>
                  </a:lnTo>
                  <a:lnTo>
                    <a:pt x="103" y="78"/>
                  </a:lnTo>
                  <a:lnTo>
                    <a:pt x="105" y="79"/>
                  </a:lnTo>
                  <a:lnTo>
                    <a:pt x="105" y="81"/>
                  </a:lnTo>
                  <a:lnTo>
                    <a:pt x="106" y="81"/>
                  </a:lnTo>
                  <a:lnTo>
                    <a:pt x="108" y="82"/>
                  </a:lnTo>
                  <a:lnTo>
                    <a:pt x="108" y="81"/>
                  </a:lnTo>
                  <a:lnTo>
                    <a:pt x="117" y="68"/>
                  </a:lnTo>
                  <a:lnTo>
                    <a:pt x="121" y="65"/>
                  </a:lnTo>
                  <a:lnTo>
                    <a:pt x="129" y="53"/>
                  </a:lnTo>
                  <a:lnTo>
                    <a:pt x="130" y="45"/>
                  </a:lnTo>
                  <a:lnTo>
                    <a:pt x="129" y="44"/>
                  </a:lnTo>
                  <a:lnTo>
                    <a:pt x="127" y="42"/>
                  </a:lnTo>
                  <a:lnTo>
                    <a:pt x="124" y="42"/>
                  </a:lnTo>
                  <a:lnTo>
                    <a:pt x="121" y="39"/>
                  </a:lnTo>
                  <a:lnTo>
                    <a:pt x="120" y="35"/>
                  </a:lnTo>
                  <a:lnTo>
                    <a:pt x="117" y="33"/>
                  </a:lnTo>
                  <a:lnTo>
                    <a:pt x="117" y="32"/>
                  </a:lnTo>
                  <a:lnTo>
                    <a:pt x="112" y="26"/>
                  </a:lnTo>
                  <a:lnTo>
                    <a:pt x="108" y="24"/>
                  </a:lnTo>
                  <a:lnTo>
                    <a:pt x="106" y="24"/>
                  </a:lnTo>
                  <a:lnTo>
                    <a:pt x="102" y="21"/>
                  </a:lnTo>
                  <a:lnTo>
                    <a:pt x="96" y="21"/>
                  </a:lnTo>
                  <a:lnTo>
                    <a:pt x="87" y="17"/>
                  </a:lnTo>
                  <a:lnTo>
                    <a:pt x="84" y="14"/>
                  </a:lnTo>
                  <a:lnTo>
                    <a:pt x="81" y="14"/>
                  </a:lnTo>
                  <a:lnTo>
                    <a:pt x="76" y="8"/>
                  </a:lnTo>
                  <a:lnTo>
                    <a:pt x="73" y="5"/>
                  </a:lnTo>
                  <a:lnTo>
                    <a:pt x="72" y="0"/>
                  </a:lnTo>
                  <a:close/>
                </a:path>
              </a:pathLst>
            </a:custGeom>
            <a:grpFill/>
            <a:ln w="1905">
              <a:noFill/>
              <a:round/>
              <a:headEnd/>
              <a:tailEnd/>
            </a:ln>
          </p:spPr>
          <p:txBody>
            <a:bodyPr/>
            <a:lstStyle/>
            <a:p>
              <a:endParaRPr lang="en-GB">
                <a:solidFill>
                  <a:srgbClr val="000000"/>
                </a:solidFill>
                <a:latin typeface="Arial"/>
              </a:endParaRPr>
            </a:p>
          </p:txBody>
        </p:sp>
        <p:sp>
          <p:nvSpPr>
            <p:cNvPr id="543" name="Freeform 539"/>
            <p:cNvSpPr>
              <a:spLocks/>
            </p:cNvSpPr>
            <p:nvPr/>
          </p:nvSpPr>
          <p:spPr bwMode="auto">
            <a:xfrm>
              <a:off x="2932" y="3010"/>
              <a:ext cx="225" cy="222"/>
            </a:xfrm>
            <a:custGeom>
              <a:avLst/>
              <a:gdLst>
                <a:gd name="T0" fmla="*/ 38 w 225"/>
                <a:gd name="T1" fmla="*/ 9 h 222"/>
                <a:gd name="T2" fmla="*/ 30 w 225"/>
                <a:gd name="T3" fmla="*/ 3 h 222"/>
                <a:gd name="T4" fmla="*/ 18 w 225"/>
                <a:gd name="T5" fmla="*/ 0 h 222"/>
                <a:gd name="T6" fmla="*/ 12 w 225"/>
                <a:gd name="T7" fmla="*/ 5 h 222"/>
                <a:gd name="T8" fmla="*/ 8 w 225"/>
                <a:gd name="T9" fmla="*/ 3 h 222"/>
                <a:gd name="T10" fmla="*/ 0 w 225"/>
                <a:gd name="T11" fmla="*/ 17 h 222"/>
                <a:gd name="T12" fmla="*/ 0 w 225"/>
                <a:gd name="T13" fmla="*/ 23 h 222"/>
                <a:gd name="T14" fmla="*/ 9 w 225"/>
                <a:gd name="T15" fmla="*/ 33 h 222"/>
                <a:gd name="T16" fmla="*/ 36 w 225"/>
                <a:gd name="T17" fmla="*/ 86 h 222"/>
                <a:gd name="T18" fmla="*/ 47 w 225"/>
                <a:gd name="T19" fmla="*/ 133 h 222"/>
                <a:gd name="T20" fmla="*/ 53 w 225"/>
                <a:gd name="T21" fmla="*/ 159 h 222"/>
                <a:gd name="T22" fmla="*/ 56 w 225"/>
                <a:gd name="T23" fmla="*/ 171 h 222"/>
                <a:gd name="T24" fmla="*/ 78 w 225"/>
                <a:gd name="T25" fmla="*/ 214 h 222"/>
                <a:gd name="T26" fmla="*/ 81 w 225"/>
                <a:gd name="T27" fmla="*/ 214 h 222"/>
                <a:gd name="T28" fmla="*/ 84 w 225"/>
                <a:gd name="T29" fmla="*/ 213 h 222"/>
                <a:gd name="T30" fmla="*/ 90 w 225"/>
                <a:gd name="T31" fmla="*/ 207 h 222"/>
                <a:gd name="T32" fmla="*/ 99 w 225"/>
                <a:gd name="T33" fmla="*/ 217 h 222"/>
                <a:gd name="T34" fmla="*/ 107 w 225"/>
                <a:gd name="T35" fmla="*/ 222 h 222"/>
                <a:gd name="T36" fmla="*/ 125 w 225"/>
                <a:gd name="T37" fmla="*/ 220 h 222"/>
                <a:gd name="T38" fmla="*/ 138 w 225"/>
                <a:gd name="T39" fmla="*/ 211 h 222"/>
                <a:gd name="T40" fmla="*/ 155 w 225"/>
                <a:gd name="T41" fmla="*/ 90 h 222"/>
                <a:gd name="T42" fmla="*/ 156 w 225"/>
                <a:gd name="T43" fmla="*/ 27 h 222"/>
                <a:gd name="T44" fmla="*/ 196 w 225"/>
                <a:gd name="T45" fmla="*/ 23 h 222"/>
                <a:gd name="T46" fmla="*/ 199 w 225"/>
                <a:gd name="T47" fmla="*/ 30 h 222"/>
                <a:gd name="T48" fmla="*/ 210 w 225"/>
                <a:gd name="T49" fmla="*/ 21 h 222"/>
                <a:gd name="T50" fmla="*/ 219 w 225"/>
                <a:gd name="T51" fmla="*/ 17 h 222"/>
                <a:gd name="T52" fmla="*/ 225 w 225"/>
                <a:gd name="T53" fmla="*/ 15 h 222"/>
                <a:gd name="T54" fmla="*/ 222 w 225"/>
                <a:gd name="T55" fmla="*/ 11 h 222"/>
                <a:gd name="T56" fmla="*/ 210 w 225"/>
                <a:gd name="T57" fmla="*/ 9 h 222"/>
                <a:gd name="T58" fmla="*/ 193 w 225"/>
                <a:gd name="T59" fmla="*/ 14 h 222"/>
                <a:gd name="T60" fmla="*/ 164 w 225"/>
                <a:gd name="T61" fmla="*/ 20 h 222"/>
                <a:gd name="T62" fmla="*/ 117 w 225"/>
                <a:gd name="T63" fmla="*/ 12 h 222"/>
                <a:gd name="T64" fmla="*/ 107 w 225"/>
                <a:gd name="T65" fmla="*/ 8 h 2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5"/>
                <a:gd name="T100" fmla="*/ 0 h 222"/>
                <a:gd name="T101" fmla="*/ 225 w 225"/>
                <a:gd name="T102" fmla="*/ 222 h 22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5" h="222">
                  <a:moveTo>
                    <a:pt x="107" y="8"/>
                  </a:moveTo>
                  <a:lnTo>
                    <a:pt x="38" y="9"/>
                  </a:lnTo>
                  <a:lnTo>
                    <a:pt x="33" y="5"/>
                  </a:lnTo>
                  <a:lnTo>
                    <a:pt x="30" y="3"/>
                  </a:lnTo>
                  <a:lnTo>
                    <a:pt x="29" y="0"/>
                  </a:lnTo>
                  <a:lnTo>
                    <a:pt x="18" y="0"/>
                  </a:lnTo>
                  <a:lnTo>
                    <a:pt x="15" y="2"/>
                  </a:lnTo>
                  <a:lnTo>
                    <a:pt x="12" y="5"/>
                  </a:lnTo>
                  <a:lnTo>
                    <a:pt x="11" y="5"/>
                  </a:lnTo>
                  <a:lnTo>
                    <a:pt x="8" y="3"/>
                  </a:lnTo>
                  <a:lnTo>
                    <a:pt x="0" y="8"/>
                  </a:lnTo>
                  <a:lnTo>
                    <a:pt x="0" y="17"/>
                  </a:lnTo>
                  <a:lnTo>
                    <a:pt x="0" y="20"/>
                  </a:lnTo>
                  <a:lnTo>
                    <a:pt x="0" y="23"/>
                  </a:lnTo>
                  <a:lnTo>
                    <a:pt x="6" y="32"/>
                  </a:lnTo>
                  <a:lnTo>
                    <a:pt x="9" y="33"/>
                  </a:lnTo>
                  <a:lnTo>
                    <a:pt x="36" y="84"/>
                  </a:lnTo>
                  <a:lnTo>
                    <a:pt x="36" y="86"/>
                  </a:lnTo>
                  <a:lnTo>
                    <a:pt x="47" y="101"/>
                  </a:lnTo>
                  <a:lnTo>
                    <a:pt x="47" y="133"/>
                  </a:lnTo>
                  <a:lnTo>
                    <a:pt x="53" y="145"/>
                  </a:lnTo>
                  <a:lnTo>
                    <a:pt x="53" y="159"/>
                  </a:lnTo>
                  <a:lnTo>
                    <a:pt x="56" y="166"/>
                  </a:lnTo>
                  <a:lnTo>
                    <a:pt x="56" y="171"/>
                  </a:lnTo>
                  <a:lnTo>
                    <a:pt x="60" y="190"/>
                  </a:lnTo>
                  <a:lnTo>
                    <a:pt x="78" y="214"/>
                  </a:lnTo>
                  <a:lnTo>
                    <a:pt x="80" y="214"/>
                  </a:lnTo>
                  <a:lnTo>
                    <a:pt x="81" y="214"/>
                  </a:lnTo>
                  <a:lnTo>
                    <a:pt x="83" y="214"/>
                  </a:lnTo>
                  <a:lnTo>
                    <a:pt x="84" y="213"/>
                  </a:lnTo>
                  <a:lnTo>
                    <a:pt x="87" y="208"/>
                  </a:lnTo>
                  <a:lnTo>
                    <a:pt x="90" y="207"/>
                  </a:lnTo>
                  <a:lnTo>
                    <a:pt x="99" y="213"/>
                  </a:lnTo>
                  <a:lnTo>
                    <a:pt x="99" y="217"/>
                  </a:lnTo>
                  <a:lnTo>
                    <a:pt x="102" y="220"/>
                  </a:lnTo>
                  <a:lnTo>
                    <a:pt x="107" y="222"/>
                  </a:lnTo>
                  <a:lnTo>
                    <a:pt x="111" y="220"/>
                  </a:lnTo>
                  <a:lnTo>
                    <a:pt x="125" y="220"/>
                  </a:lnTo>
                  <a:lnTo>
                    <a:pt x="134" y="213"/>
                  </a:lnTo>
                  <a:lnTo>
                    <a:pt x="138" y="211"/>
                  </a:lnTo>
                  <a:lnTo>
                    <a:pt x="138" y="90"/>
                  </a:lnTo>
                  <a:lnTo>
                    <a:pt x="155" y="90"/>
                  </a:lnTo>
                  <a:lnTo>
                    <a:pt x="155" y="29"/>
                  </a:lnTo>
                  <a:lnTo>
                    <a:pt x="156" y="27"/>
                  </a:lnTo>
                  <a:lnTo>
                    <a:pt x="193" y="21"/>
                  </a:lnTo>
                  <a:lnTo>
                    <a:pt x="196" y="23"/>
                  </a:lnTo>
                  <a:lnTo>
                    <a:pt x="199" y="26"/>
                  </a:lnTo>
                  <a:lnTo>
                    <a:pt x="199" y="30"/>
                  </a:lnTo>
                  <a:lnTo>
                    <a:pt x="204" y="26"/>
                  </a:lnTo>
                  <a:lnTo>
                    <a:pt x="210" y="21"/>
                  </a:lnTo>
                  <a:lnTo>
                    <a:pt x="217" y="20"/>
                  </a:lnTo>
                  <a:lnTo>
                    <a:pt x="219" y="17"/>
                  </a:lnTo>
                  <a:lnTo>
                    <a:pt x="222" y="17"/>
                  </a:lnTo>
                  <a:lnTo>
                    <a:pt x="225" y="15"/>
                  </a:lnTo>
                  <a:lnTo>
                    <a:pt x="222" y="12"/>
                  </a:lnTo>
                  <a:lnTo>
                    <a:pt x="222" y="11"/>
                  </a:lnTo>
                  <a:lnTo>
                    <a:pt x="210" y="11"/>
                  </a:lnTo>
                  <a:lnTo>
                    <a:pt x="210" y="9"/>
                  </a:lnTo>
                  <a:lnTo>
                    <a:pt x="195" y="12"/>
                  </a:lnTo>
                  <a:lnTo>
                    <a:pt x="193" y="14"/>
                  </a:lnTo>
                  <a:lnTo>
                    <a:pt x="165" y="21"/>
                  </a:lnTo>
                  <a:lnTo>
                    <a:pt x="164" y="20"/>
                  </a:lnTo>
                  <a:lnTo>
                    <a:pt x="119" y="15"/>
                  </a:lnTo>
                  <a:lnTo>
                    <a:pt x="117" y="12"/>
                  </a:lnTo>
                  <a:lnTo>
                    <a:pt x="113" y="8"/>
                  </a:lnTo>
                  <a:lnTo>
                    <a:pt x="107" y="8"/>
                  </a:lnTo>
                  <a:close/>
                </a:path>
              </a:pathLst>
            </a:custGeom>
            <a:grpFill/>
            <a:ln w="1905">
              <a:noFill/>
              <a:round/>
              <a:headEnd/>
              <a:tailEnd/>
            </a:ln>
          </p:spPr>
          <p:txBody>
            <a:bodyPr/>
            <a:lstStyle/>
            <a:p>
              <a:endParaRPr lang="en-GB">
                <a:solidFill>
                  <a:srgbClr val="000000"/>
                </a:solidFill>
                <a:latin typeface="Arial"/>
              </a:endParaRPr>
            </a:p>
          </p:txBody>
        </p:sp>
        <p:sp>
          <p:nvSpPr>
            <p:cNvPr id="544" name="Freeform 540"/>
            <p:cNvSpPr>
              <a:spLocks/>
            </p:cNvSpPr>
            <p:nvPr/>
          </p:nvSpPr>
          <p:spPr bwMode="auto">
            <a:xfrm>
              <a:off x="3254" y="3169"/>
              <a:ext cx="21" cy="27"/>
            </a:xfrm>
            <a:custGeom>
              <a:avLst/>
              <a:gdLst>
                <a:gd name="T0" fmla="*/ 21 w 21"/>
                <a:gd name="T1" fmla="*/ 19 h 27"/>
                <a:gd name="T2" fmla="*/ 20 w 21"/>
                <a:gd name="T3" fmla="*/ 1 h 27"/>
                <a:gd name="T4" fmla="*/ 17 w 21"/>
                <a:gd name="T5" fmla="*/ 4 h 27"/>
                <a:gd name="T6" fmla="*/ 11 w 21"/>
                <a:gd name="T7" fmla="*/ 0 h 27"/>
                <a:gd name="T8" fmla="*/ 6 w 21"/>
                <a:gd name="T9" fmla="*/ 1 h 27"/>
                <a:gd name="T10" fmla="*/ 0 w 21"/>
                <a:gd name="T11" fmla="*/ 16 h 27"/>
                <a:gd name="T12" fmla="*/ 3 w 21"/>
                <a:gd name="T13" fmla="*/ 25 h 27"/>
                <a:gd name="T14" fmla="*/ 15 w 21"/>
                <a:gd name="T15" fmla="*/ 27 h 27"/>
                <a:gd name="T16" fmla="*/ 17 w 21"/>
                <a:gd name="T17" fmla="*/ 24 h 27"/>
                <a:gd name="T18" fmla="*/ 18 w 21"/>
                <a:gd name="T19" fmla="*/ 19 h 27"/>
                <a:gd name="T20" fmla="*/ 21 w 21"/>
                <a:gd name="T21" fmla="*/ 19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
                <a:gd name="T34" fmla="*/ 0 h 27"/>
                <a:gd name="T35" fmla="*/ 21 w 21"/>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 h="27">
                  <a:moveTo>
                    <a:pt x="21" y="19"/>
                  </a:moveTo>
                  <a:lnTo>
                    <a:pt x="20" y="1"/>
                  </a:lnTo>
                  <a:lnTo>
                    <a:pt x="17" y="4"/>
                  </a:lnTo>
                  <a:lnTo>
                    <a:pt x="11" y="0"/>
                  </a:lnTo>
                  <a:lnTo>
                    <a:pt x="6" y="1"/>
                  </a:lnTo>
                  <a:lnTo>
                    <a:pt x="0" y="16"/>
                  </a:lnTo>
                  <a:lnTo>
                    <a:pt x="3" y="25"/>
                  </a:lnTo>
                  <a:lnTo>
                    <a:pt x="15" y="27"/>
                  </a:lnTo>
                  <a:lnTo>
                    <a:pt x="17" y="24"/>
                  </a:lnTo>
                  <a:lnTo>
                    <a:pt x="18" y="19"/>
                  </a:lnTo>
                  <a:lnTo>
                    <a:pt x="21" y="19"/>
                  </a:lnTo>
                  <a:close/>
                </a:path>
              </a:pathLst>
            </a:custGeom>
            <a:grpFill/>
            <a:ln w="1905">
              <a:noFill/>
              <a:round/>
              <a:headEnd/>
              <a:tailEnd/>
            </a:ln>
          </p:spPr>
          <p:txBody>
            <a:bodyPr/>
            <a:lstStyle/>
            <a:p>
              <a:endParaRPr lang="en-GB">
                <a:solidFill>
                  <a:srgbClr val="000000"/>
                </a:solidFill>
                <a:latin typeface="Arial"/>
              </a:endParaRPr>
            </a:p>
          </p:txBody>
        </p:sp>
        <p:sp>
          <p:nvSpPr>
            <p:cNvPr id="545" name="Freeform 541"/>
            <p:cNvSpPr>
              <a:spLocks/>
            </p:cNvSpPr>
            <p:nvPr/>
          </p:nvSpPr>
          <p:spPr bwMode="auto">
            <a:xfrm>
              <a:off x="2435" y="465"/>
              <a:ext cx="9" cy="18"/>
            </a:xfrm>
            <a:custGeom>
              <a:avLst/>
              <a:gdLst>
                <a:gd name="T0" fmla="*/ 5 w 9"/>
                <a:gd name="T1" fmla="*/ 0 h 18"/>
                <a:gd name="T2" fmla="*/ 6 w 9"/>
                <a:gd name="T3" fmla="*/ 0 h 18"/>
                <a:gd name="T4" fmla="*/ 9 w 9"/>
                <a:gd name="T5" fmla="*/ 6 h 18"/>
                <a:gd name="T6" fmla="*/ 8 w 9"/>
                <a:gd name="T7" fmla="*/ 9 h 18"/>
                <a:gd name="T8" fmla="*/ 6 w 9"/>
                <a:gd name="T9" fmla="*/ 11 h 18"/>
                <a:gd name="T10" fmla="*/ 8 w 9"/>
                <a:gd name="T11" fmla="*/ 14 h 18"/>
                <a:gd name="T12" fmla="*/ 6 w 9"/>
                <a:gd name="T13" fmla="*/ 15 h 18"/>
                <a:gd name="T14" fmla="*/ 3 w 9"/>
                <a:gd name="T15" fmla="*/ 15 h 18"/>
                <a:gd name="T16" fmla="*/ 3 w 9"/>
                <a:gd name="T17" fmla="*/ 18 h 18"/>
                <a:gd name="T18" fmla="*/ 2 w 9"/>
                <a:gd name="T19" fmla="*/ 18 h 18"/>
                <a:gd name="T20" fmla="*/ 0 w 9"/>
                <a:gd name="T21" fmla="*/ 8 h 18"/>
                <a:gd name="T22" fmla="*/ 5 w 9"/>
                <a:gd name="T23" fmla="*/ 0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18"/>
                <a:gd name="T38" fmla="*/ 9 w 9"/>
                <a:gd name="T39" fmla="*/ 18 h 1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18">
                  <a:moveTo>
                    <a:pt x="5" y="0"/>
                  </a:moveTo>
                  <a:lnTo>
                    <a:pt x="6" y="0"/>
                  </a:lnTo>
                  <a:lnTo>
                    <a:pt x="9" y="6"/>
                  </a:lnTo>
                  <a:lnTo>
                    <a:pt x="8" y="9"/>
                  </a:lnTo>
                  <a:lnTo>
                    <a:pt x="6" y="11"/>
                  </a:lnTo>
                  <a:lnTo>
                    <a:pt x="8" y="14"/>
                  </a:lnTo>
                  <a:lnTo>
                    <a:pt x="6" y="15"/>
                  </a:lnTo>
                  <a:lnTo>
                    <a:pt x="3" y="15"/>
                  </a:lnTo>
                  <a:lnTo>
                    <a:pt x="3" y="18"/>
                  </a:lnTo>
                  <a:lnTo>
                    <a:pt x="2" y="18"/>
                  </a:lnTo>
                  <a:lnTo>
                    <a:pt x="0" y="8"/>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546" name="Freeform 542"/>
            <p:cNvSpPr>
              <a:spLocks/>
            </p:cNvSpPr>
            <p:nvPr/>
          </p:nvSpPr>
          <p:spPr bwMode="auto">
            <a:xfrm>
              <a:off x="2434" y="576"/>
              <a:ext cx="9" cy="20"/>
            </a:xfrm>
            <a:custGeom>
              <a:avLst/>
              <a:gdLst>
                <a:gd name="T0" fmla="*/ 6 w 9"/>
                <a:gd name="T1" fmla="*/ 0 h 20"/>
                <a:gd name="T2" fmla="*/ 7 w 9"/>
                <a:gd name="T3" fmla="*/ 0 h 20"/>
                <a:gd name="T4" fmla="*/ 9 w 9"/>
                <a:gd name="T5" fmla="*/ 3 h 20"/>
                <a:gd name="T6" fmla="*/ 7 w 9"/>
                <a:gd name="T7" fmla="*/ 14 h 20"/>
                <a:gd name="T8" fmla="*/ 6 w 9"/>
                <a:gd name="T9" fmla="*/ 18 h 20"/>
                <a:gd name="T10" fmla="*/ 0 w 9"/>
                <a:gd name="T11" fmla="*/ 20 h 20"/>
                <a:gd name="T12" fmla="*/ 0 w 9"/>
                <a:gd name="T13" fmla="*/ 14 h 20"/>
                <a:gd name="T14" fmla="*/ 4 w 9"/>
                <a:gd name="T15" fmla="*/ 2 h 20"/>
                <a:gd name="T16" fmla="*/ 6 w 9"/>
                <a:gd name="T17" fmla="*/ 0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20"/>
                <a:gd name="T29" fmla="*/ 9 w 9"/>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20">
                  <a:moveTo>
                    <a:pt x="6" y="0"/>
                  </a:moveTo>
                  <a:lnTo>
                    <a:pt x="7" y="0"/>
                  </a:lnTo>
                  <a:lnTo>
                    <a:pt x="9" y="3"/>
                  </a:lnTo>
                  <a:lnTo>
                    <a:pt x="7" y="14"/>
                  </a:lnTo>
                  <a:lnTo>
                    <a:pt x="6" y="18"/>
                  </a:lnTo>
                  <a:lnTo>
                    <a:pt x="0" y="20"/>
                  </a:lnTo>
                  <a:lnTo>
                    <a:pt x="0" y="14"/>
                  </a:lnTo>
                  <a:lnTo>
                    <a:pt x="4" y="2"/>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547" name="Freeform 543"/>
            <p:cNvSpPr>
              <a:spLocks/>
            </p:cNvSpPr>
            <p:nvPr/>
          </p:nvSpPr>
          <p:spPr bwMode="auto">
            <a:xfrm>
              <a:off x="1817" y="1048"/>
              <a:ext cx="50" cy="51"/>
            </a:xfrm>
            <a:custGeom>
              <a:avLst/>
              <a:gdLst>
                <a:gd name="T0" fmla="*/ 9 w 50"/>
                <a:gd name="T1" fmla="*/ 0 h 51"/>
                <a:gd name="T2" fmla="*/ 15 w 50"/>
                <a:gd name="T3" fmla="*/ 3 h 51"/>
                <a:gd name="T4" fmla="*/ 21 w 50"/>
                <a:gd name="T5" fmla="*/ 4 h 51"/>
                <a:gd name="T6" fmla="*/ 29 w 50"/>
                <a:gd name="T7" fmla="*/ 7 h 51"/>
                <a:gd name="T8" fmla="*/ 39 w 50"/>
                <a:gd name="T9" fmla="*/ 24 h 51"/>
                <a:gd name="T10" fmla="*/ 47 w 50"/>
                <a:gd name="T11" fmla="*/ 27 h 51"/>
                <a:gd name="T12" fmla="*/ 50 w 50"/>
                <a:gd name="T13" fmla="*/ 30 h 51"/>
                <a:gd name="T14" fmla="*/ 50 w 50"/>
                <a:gd name="T15" fmla="*/ 39 h 51"/>
                <a:gd name="T16" fmla="*/ 45 w 50"/>
                <a:gd name="T17" fmla="*/ 43 h 51"/>
                <a:gd name="T18" fmla="*/ 21 w 50"/>
                <a:gd name="T19" fmla="*/ 51 h 51"/>
                <a:gd name="T20" fmla="*/ 18 w 50"/>
                <a:gd name="T21" fmla="*/ 51 h 51"/>
                <a:gd name="T22" fmla="*/ 12 w 50"/>
                <a:gd name="T23" fmla="*/ 46 h 51"/>
                <a:gd name="T24" fmla="*/ 14 w 50"/>
                <a:gd name="T25" fmla="*/ 43 h 51"/>
                <a:gd name="T26" fmla="*/ 17 w 50"/>
                <a:gd name="T27" fmla="*/ 43 h 51"/>
                <a:gd name="T28" fmla="*/ 21 w 50"/>
                <a:gd name="T29" fmla="*/ 43 h 51"/>
                <a:gd name="T30" fmla="*/ 24 w 50"/>
                <a:gd name="T31" fmla="*/ 43 h 51"/>
                <a:gd name="T32" fmla="*/ 24 w 50"/>
                <a:gd name="T33" fmla="*/ 40 h 51"/>
                <a:gd name="T34" fmla="*/ 21 w 50"/>
                <a:gd name="T35" fmla="*/ 42 h 51"/>
                <a:gd name="T36" fmla="*/ 21 w 50"/>
                <a:gd name="T37" fmla="*/ 40 h 51"/>
                <a:gd name="T38" fmla="*/ 18 w 50"/>
                <a:gd name="T39" fmla="*/ 39 h 51"/>
                <a:gd name="T40" fmla="*/ 17 w 50"/>
                <a:gd name="T41" fmla="*/ 36 h 51"/>
                <a:gd name="T42" fmla="*/ 14 w 50"/>
                <a:gd name="T43" fmla="*/ 39 h 51"/>
                <a:gd name="T44" fmla="*/ 8 w 50"/>
                <a:gd name="T45" fmla="*/ 39 h 51"/>
                <a:gd name="T46" fmla="*/ 2 w 50"/>
                <a:gd name="T47" fmla="*/ 36 h 51"/>
                <a:gd name="T48" fmla="*/ 0 w 50"/>
                <a:gd name="T49" fmla="*/ 31 h 51"/>
                <a:gd name="T50" fmla="*/ 3 w 50"/>
                <a:gd name="T51" fmla="*/ 31 h 51"/>
                <a:gd name="T52" fmla="*/ 9 w 50"/>
                <a:gd name="T53" fmla="*/ 33 h 51"/>
                <a:gd name="T54" fmla="*/ 0 w 50"/>
                <a:gd name="T55" fmla="*/ 24 h 51"/>
                <a:gd name="T56" fmla="*/ 2 w 50"/>
                <a:gd name="T57" fmla="*/ 22 h 51"/>
                <a:gd name="T58" fmla="*/ 11 w 50"/>
                <a:gd name="T59" fmla="*/ 21 h 51"/>
                <a:gd name="T60" fmla="*/ 6 w 50"/>
                <a:gd name="T61" fmla="*/ 18 h 51"/>
                <a:gd name="T62" fmla="*/ 3 w 50"/>
                <a:gd name="T63" fmla="*/ 10 h 51"/>
                <a:gd name="T64" fmla="*/ 3 w 50"/>
                <a:gd name="T65" fmla="*/ 4 h 51"/>
                <a:gd name="T66" fmla="*/ 9 w 50"/>
                <a:gd name="T67" fmla="*/ 0 h 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0"/>
                <a:gd name="T103" fmla="*/ 0 h 51"/>
                <a:gd name="T104" fmla="*/ 50 w 50"/>
                <a:gd name="T105" fmla="*/ 51 h 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0" h="51">
                  <a:moveTo>
                    <a:pt x="9" y="0"/>
                  </a:moveTo>
                  <a:lnTo>
                    <a:pt x="15" y="3"/>
                  </a:lnTo>
                  <a:lnTo>
                    <a:pt x="21" y="4"/>
                  </a:lnTo>
                  <a:lnTo>
                    <a:pt x="29" y="7"/>
                  </a:lnTo>
                  <a:lnTo>
                    <a:pt x="39" y="24"/>
                  </a:lnTo>
                  <a:lnTo>
                    <a:pt x="47" y="27"/>
                  </a:lnTo>
                  <a:lnTo>
                    <a:pt x="50" y="30"/>
                  </a:lnTo>
                  <a:lnTo>
                    <a:pt x="50" y="39"/>
                  </a:lnTo>
                  <a:lnTo>
                    <a:pt x="45" y="43"/>
                  </a:lnTo>
                  <a:lnTo>
                    <a:pt x="21" y="51"/>
                  </a:lnTo>
                  <a:lnTo>
                    <a:pt x="18" y="51"/>
                  </a:lnTo>
                  <a:lnTo>
                    <a:pt x="12" y="46"/>
                  </a:lnTo>
                  <a:lnTo>
                    <a:pt x="14" y="43"/>
                  </a:lnTo>
                  <a:lnTo>
                    <a:pt x="17" y="43"/>
                  </a:lnTo>
                  <a:lnTo>
                    <a:pt x="21" y="43"/>
                  </a:lnTo>
                  <a:lnTo>
                    <a:pt x="24" y="43"/>
                  </a:lnTo>
                  <a:lnTo>
                    <a:pt x="24" y="40"/>
                  </a:lnTo>
                  <a:lnTo>
                    <a:pt x="21" y="42"/>
                  </a:lnTo>
                  <a:lnTo>
                    <a:pt x="21" y="40"/>
                  </a:lnTo>
                  <a:lnTo>
                    <a:pt x="18" y="39"/>
                  </a:lnTo>
                  <a:lnTo>
                    <a:pt x="17" y="36"/>
                  </a:lnTo>
                  <a:lnTo>
                    <a:pt x="14" y="39"/>
                  </a:lnTo>
                  <a:lnTo>
                    <a:pt x="8" y="39"/>
                  </a:lnTo>
                  <a:lnTo>
                    <a:pt x="2" y="36"/>
                  </a:lnTo>
                  <a:lnTo>
                    <a:pt x="0" y="31"/>
                  </a:lnTo>
                  <a:lnTo>
                    <a:pt x="3" y="31"/>
                  </a:lnTo>
                  <a:lnTo>
                    <a:pt x="9" y="33"/>
                  </a:lnTo>
                  <a:lnTo>
                    <a:pt x="0" y="24"/>
                  </a:lnTo>
                  <a:lnTo>
                    <a:pt x="2" y="22"/>
                  </a:lnTo>
                  <a:lnTo>
                    <a:pt x="11" y="21"/>
                  </a:lnTo>
                  <a:lnTo>
                    <a:pt x="6" y="18"/>
                  </a:lnTo>
                  <a:lnTo>
                    <a:pt x="3" y="10"/>
                  </a:lnTo>
                  <a:lnTo>
                    <a:pt x="3" y="4"/>
                  </a:lnTo>
                  <a:lnTo>
                    <a:pt x="9" y="0"/>
                  </a:lnTo>
                  <a:close/>
                </a:path>
              </a:pathLst>
            </a:custGeom>
            <a:grpFill/>
            <a:ln w="1905">
              <a:noFill/>
              <a:round/>
              <a:headEnd/>
              <a:tailEnd/>
            </a:ln>
          </p:spPr>
          <p:txBody>
            <a:bodyPr/>
            <a:lstStyle/>
            <a:p>
              <a:endParaRPr lang="en-GB">
                <a:solidFill>
                  <a:srgbClr val="000000"/>
                </a:solidFill>
                <a:latin typeface="Arial"/>
              </a:endParaRPr>
            </a:p>
          </p:txBody>
        </p:sp>
        <p:sp>
          <p:nvSpPr>
            <p:cNvPr id="548" name="Freeform 544"/>
            <p:cNvSpPr>
              <a:spLocks/>
            </p:cNvSpPr>
            <p:nvPr/>
          </p:nvSpPr>
          <p:spPr bwMode="auto">
            <a:xfrm>
              <a:off x="2417" y="666"/>
              <a:ext cx="8" cy="55"/>
            </a:xfrm>
            <a:custGeom>
              <a:avLst/>
              <a:gdLst>
                <a:gd name="T0" fmla="*/ 6 w 8"/>
                <a:gd name="T1" fmla="*/ 15 h 55"/>
                <a:gd name="T2" fmla="*/ 8 w 8"/>
                <a:gd name="T3" fmla="*/ 55 h 55"/>
                <a:gd name="T4" fmla="*/ 0 w 8"/>
                <a:gd name="T5" fmla="*/ 12 h 55"/>
                <a:gd name="T6" fmla="*/ 5 w 8"/>
                <a:gd name="T7" fmla="*/ 9 h 55"/>
                <a:gd name="T8" fmla="*/ 2 w 8"/>
                <a:gd name="T9" fmla="*/ 9 h 55"/>
                <a:gd name="T10" fmla="*/ 2 w 8"/>
                <a:gd name="T11" fmla="*/ 0 h 55"/>
                <a:gd name="T12" fmla="*/ 6 w 8"/>
                <a:gd name="T13" fmla="*/ 10 h 55"/>
                <a:gd name="T14" fmla="*/ 6 w 8"/>
                <a:gd name="T15" fmla="*/ 15 h 55"/>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55"/>
                <a:gd name="T26" fmla="*/ 8 w 8"/>
                <a:gd name="T27" fmla="*/ 55 h 5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55">
                  <a:moveTo>
                    <a:pt x="6" y="15"/>
                  </a:moveTo>
                  <a:lnTo>
                    <a:pt x="8" y="55"/>
                  </a:lnTo>
                  <a:lnTo>
                    <a:pt x="0" y="12"/>
                  </a:lnTo>
                  <a:lnTo>
                    <a:pt x="5" y="9"/>
                  </a:lnTo>
                  <a:lnTo>
                    <a:pt x="2" y="9"/>
                  </a:lnTo>
                  <a:lnTo>
                    <a:pt x="2" y="0"/>
                  </a:lnTo>
                  <a:lnTo>
                    <a:pt x="6" y="10"/>
                  </a:lnTo>
                  <a:lnTo>
                    <a:pt x="6" y="15"/>
                  </a:lnTo>
                  <a:close/>
                </a:path>
              </a:pathLst>
            </a:custGeom>
            <a:grpFill/>
            <a:ln w="1905">
              <a:noFill/>
              <a:round/>
              <a:headEnd/>
              <a:tailEnd/>
            </a:ln>
          </p:spPr>
          <p:txBody>
            <a:bodyPr/>
            <a:lstStyle/>
            <a:p>
              <a:endParaRPr lang="en-GB">
                <a:solidFill>
                  <a:srgbClr val="000000"/>
                </a:solidFill>
                <a:latin typeface="Arial"/>
              </a:endParaRPr>
            </a:p>
          </p:txBody>
        </p:sp>
        <p:sp>
          <p:nvSpPr>
            <p:cNvPr id="549" name="Freeform 545"/>
            <p:cNvSpPr>
              <a:spLocks/>
            </p:cNvSpPr>
            <p:nvPr/>
          </p:nvSpPr>
          <p:spPr bwMode="auto">
            <a:xfrm>
              <a:off x="2420" y="759"/>
              <a:ext cx="24" cy="30"/>
            </a:xfrm>
            <a:custGeom>
              <a:avLst/>
              <a:gdLst>
                <a:gd name="T0" fmla="*/ 15 w 24"/>
                <a:gd name="T1" fmla="*/ 4 h 30"/>
                <a:gd name="T2" fmla="*/ 17 w 24"/>
                <a:gd name="T3" fmla="*/ 7 h 30"/>
                <a:gd name="T4" fmla="*/ 12 w 24"/>
                <a:gd name="T5" fmla="*/ 9 h 30"/>
                <a:gd name="T6" fmla="*/ 12 w 24"/>
                <a:gd name="T7" fmla="*/ 12 h 30"/>
                <a:gd name="T8" fmla="*/ 14 w 24"/>
                <a:gd name="T9" fmla="*/ 15 h 30"/>
                <a:gd name="T10" fmla="*/ 17 w 24"/>
                <a:gd name="T11" fmla="*/ 19 h 30"/>
                <a:gd name="T12" fmla="*/ 20 w 24"/>
                <a:gd name="T13" fmla="*/ 19 h 30"/>
                <a:gd name="T14" fmla="*/ 21 w 24"/>
                <a:gd name="T15" fmla="*/ 16 h 30"/>
                <a:gd name="T16" fmla="*/ 24 w 24"/>
                <a:gd name="T17" fmla="*/ 16 h 30"/>
                <a:gd name="T18" fmla="*/ 24 w 24"/>
                <a:gd name="T19" fmla="*/ 21 h 30"/>
                <a:gd name="T20" fmla="*/ 24 w 24"/>
                <a:gd name="T21" fmla="*/ 25 h 30"/>
                <a:gd name="T22" fmla="*/ 21 w 24"/>
                <a:gd name="T23" fmla="*/ 30 h 30"/>
                <a:gd name="T24" fmla="*/ 15 w 24"/>
                <a:gd name="T25" fmla="*/ 24 h 30"/>
                <a:gd name="T26" fmla="*/ 8 w 24"/>
                <a:gd name="T27" fmla="*/ 27 h 30"/>
                <a:gd name="T28" fmla="*/ 5 w 24"/>
                <a:gd name="T29" fmla="*/ 25 h 30"/>
                <a:gd name="T30" fmla="*/ 0 w 24"/>
                <a:gd name="T31" fmla="*/ 27 h 30"/>
                <a:gd name="T32" fmla="*/ 0 w 24"/>
                <a:gd name="T33" fmla="*/ 9 h 30"/>
                <a:gd name="T34" fmla="*/ 0 w 24"/>
                <a:gd name="T35" fmla="*/ 6 h 30"/>
                <a:gd name="T36" fmla="*/ 0 w 24"/>
                <a:gd name="T37" fmla="*/ 4 h 30"/>
                <a:gd name="T38" fmla="*/ 6 w 24"/>
                <a:gd name="T39" fmla="*/ 3 h 30"/>
                <a:gd name="T40" fmla="*/ 8 w 24"/>
                <a:gd name="T41" fmla="*/ 6 h 30"/>
                <a:gd name="T42" fmla="*/ 11 w 24"/>
                <a:gd name="T43" fmla="*/ 4 h 30"/>
                <a:gd name="T44" fmla="*/ 12 w 24"/>
                <a:gd name="T45" fmla="*/ 0 h 30"/>
                <a:gd name="T46" fmla="*/ 14 w 24"/>
                <a:gd name="T47" fmla="*/ 0 h 30"/>
                <a:gd name="T48" fmla="*/ 15 w 24"/>
                <a:gd name="T49" fmla="*/ 4 h 3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4"/>
                <a:gd name="T76" fmla="*/ 0 h 30"/>
                <a:gd name="T77" fmla="*/ 24 w 24"/>
                <a:gd name="T78" fmla="*/ 30 h 3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4" h="30">
                  <a:moveTo>
                    <a:pt x="15" y="4"/>
                  </a:moveTo>
                  <a:lnTo>
                    <a:pt x="17" y="7"/>
                  </a:lnTo>
                  <a:lnTo>
                    <a:pt x="12" y="9"/>
                  </a:lnTo>
                  <a:lnTo>
                    <a:pt x="12" y="12"/>
                  </a:lnTo>
                  <a:lnTo>
                    <a:pt x="14" y="15"/>
                  </a:lnTo>
                  <a:lnTo>
                    <a:pt x="17" y="19"/>
                  </a:lnTo>
                  <a:lnTo>
                    <a:pt x="20" y="19"/>
                  </a:lnTo>
                  <a:lnTo>
                    <a:pt x="21" y="16"/>
                  </a:lnTo>
                  <a:lnTo>
                    <a:pt x="24" y="16"/>
                  </a:lnTo>
                  <a:lnTo>
                    <a:pt x="24" y="21"/>
                  </a:lnTo>
                  <a:lnTo>
                    <a:pt x="24" y="25"/>
                  </a:lnTo>
                  <a:lnTo>
                    <a:pt x="21" y="30"/>
                  </a:lnTo>
                  <a:lnTo>
                    <a:pt x="15" y="24"/>
                  </a:lnTo>
                  <a:lnTo>
                    <a:pt x="8" y="27"/>
                  </a:lnTo>
                  <a:lnTo>
                    <a:pt x="5" y="25"/>
                  </a:lnTo>
                  <a:lnTo>
                    <a:pt x="0" y="27"/>
                  </a:lnTo>
                  <a:lnTo>
                    <a:pt x="0" y="9"/>
                  </a:lnTo>
                  <a:lnTo>
                    <a:pt x="0" y="6"/>
                  </a:lnTo>
                  <a:lnTo>
                    <a:pt x="0" y="4"/>
                  </a:lnTo>
                  <a:lnTo>
                    <a:pt x="6" y="3"/>
                  </a:lnTo>
                  <a:lnTo>
                    <a:pt x="8" y="6"/>
                  </a:lnTo>
                  <a:lnTo>
                    <a:pt x="11" y="4"/>
                  </a:lnTo>
                  <a:lnTo>
                    <a:pt x="12" y="0"/>
                  </a:lnTo>
                  <a:lnTo>
                    <a:pt x="14" y="0"/>
                  </a:lnTo>
                  <a:lnTo>
                    <a:pt x="15" y="4"/>
                  </a:lnTo>
                  <a:close/>
                </a:path>
              </a:pathLst>
            </a:custGeom>
            <a:grpFill/>
            <a:ln w="1905">
              <a:noFill/>
              <a:round/>
              <a:headEnd/>
              <a:tailEnd/>
            </a:ln>
          </p:spPr>
          <p:txBody>
            <a:bodyPr/>
            <a:lstStyle/>
            <a:p>
              <a:endParaRPr lang="en-GB">
                <a:solidFill>
                  <a:srgbClr val="000000"/>
                </a:solidFill>
                <a:latin typeface="Arial"/>
              </a:endParaRPr>
            </a:p>
          </p:txBody>
        </p:sp>
        <p:sp>
          <p:nvSpPr>
            <p:cNvPr id="550" name="Freeform 546"/>
            <p:cNvSpPr>
              <a:spLocks/>
            </p:cNvSpPr>
            <p:nvPr/>
          </p:nvSpPr>
          <p:spPr bwMode="auto">
            <a:xfrm>
              <a:off x="2368" y="820"/>
              <a:ext cx="30" cy="21"/>
            </a:xfrm>
            <a:custGeom>
              <a:avLst/>
              <a:gdLst>
                <a:gd name="T0" fmla="*/ 5 w 30"/>
                <a:gd name="T1" fmla="*/ 5 h 21"/>
                <a:gd name="T2" fmla="*/ 2 w 30"/>
                <a:gd name="T3" fmla="*/ 9 h 21"/>
                <a:gd name="T4" fmla="*/ 0 w 30"/>
                <a:gd name="T5" fmla="*/ 15 h 21"/>
                <a:gd name="T6" fmla="*/ 3 w 30"/>
                <a:gd name="T7" fmla="*/ 17 h 21"/>
                <a:gd name="T8" fmla="*/ 11 w 30"/>
                <a:gd name="T9" fmla="*/ 18 h 21"/>
                <a:gd name="T10" fmla="*/ 14 w 30"/>
                <a:gd name="T11" fmla="*/ 21 h 21"/>
                <a:gd name="T12" fmla="*/ 29 w 30"/>
                <a:gd name="T13" fmla="*/ 18 h 21"/>
                <a:gd name="T14" fmla="*/ 30 w 30"/>
                <a:gd name="T15" fmla="*/ 14 h 21"/>
                <a:gd name="T16" fmla="*/ 27 w 30"/>
                <a:gd name="T17" fmla="*/ 12 h 21"/>
                <a:gd name="T18" fmla="*/ 26 w 30"/>
                <a:gd name="T19" fmla="*/ 6 h 21"/>
                <a:gd name="T20" fmla="*/ 24 w 30"/>
                <a:gd name="T21" fmla="*/ 2 h 21"/>
                <a:gd name="T22" fmla="*/ 12 w 30"/>
                <a:gd name="T23" fmla="*/ 0 h 21"/>
                <a:gd name="T24" fmla="*/ 8 w 30"/>
                <a:gd name="T25" fmla="*/ 2 h 21"/>
                <a:gd name="T26" fmla="*/ 5 w 30"/>
                <a:gd name="T27" fmla="*/ 5 h 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
                <a:gd name="T43" fmla="*/ 0 h 21"/>
                <a:gd name="T44" fmla="*/ 30 w 30"/>
                <a:gd name="T45" fmla="*/ 21 h 2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 h="21">
                  <a:moveTo>
                    <a:pt x="5" y="5"/>
                  </a:moveTo>
                  <a:lnTo>
                    <a:pt x="2" y="9"/>
                  </a:lnTo>
                  <a:lnTo>
                    <a:pt x="0" y="15"/>
                  </a:lnTo>
                  <a:lnTo>
                    <a:pt x="3" y="17"/>
                  </a:lnTo>
                  <a:lnTo>
                    <a:pt x="11" y="18"/>
                  </a:lnTo>
                  <a:lnTo>
                    <a:pt x="14" y="21"/>
                  </a:lnTo>
                  <a:lnTo>
                    <a:pt x="29" y="18"/>
                  </a:lnTo>
                  <a:lnTo>
                    <a:pt x="30" y="14"/>
                  </a:lnTo>
                  <a:lnTo>
                    <a:pt x="27" y="12"/>
                  </a:lnTo>
                  <a:lnTo>
                    <a:pt x="26" y="6"/>
                  </a:lnTo>
                  <a:lnTo>
                    <a:pt x="24" y="2"/>
                  </a:lnTo>
                  <a:lnTo>
                    <a:pt x="12" y="0"/>
                  </a:lnTo>
                  <a:lnTo>
                    <a:pt x="8" y="2"/>
                  </a:lnTo>
                  <a:lnTo>
                    <a:pt x="5" y="5"/>
                  </a:lnTo>
                  <a:close/>
                </a:path>
              </a:pathLst>
            </a:custGeom>
            <a:grpFill/>
            <a:ln w="1905">
              <a:noFill/>
              <a:round/>
              <a:headEnd/>
              <a:tailEnd/>
            </a:ln>
          </p:spPr>
          <p:txBody>
            <a:bodyPr/>
            <a:lstStyle/>
            <a:p>
              <a:endParaRPr lang="en-GB">
                <a:solidFill>
                  <a:srgbClr val="000000"/>
                </a:solidFill>
                <a:latin typeface="Arial"/>
              </a:endParaRPr>
            </a:p>
          </p:txBody>
        </p:sp>
        <p:sp>
          <p:nvSpPr>
            <p:cNvPr id="551" name="Freeform 547"/>
            <p:cNvSpPr>
              <a:spLocks/>
            </p:cNvSpPr>
            <p:nvPr/>
          </p:nvSpPr>
          <p:spPr bwMode="auto">
            <a:xfrm>
              <a:off x="2307" y="882"/>
              <a:ext cx="45" cy="23"/>
            </a:xfrm>
            <a:custGeom>
              <a:avLst/>
              <a:gdLst>
                <a:gd name="T0" fmla="*/ 1 w 45"/>
                <a:gd name="T1" fmla="*/ 12 h 23"/>
                <a:gd name="T2" fmla="*/ 0 w 45"/>
                <a:gd name="T3" fmla="*/ 16 h 23"/>
                <a:gd name="T4" fmla="*/ 22 w 45"/>
                <a:gd name="T5" fmla="*/ 23 h 23"/>
                <a:gd name="T6" fmla="*/ 27 w 45"/>
                <a:gd name="T7" fmla="*/ 22 h 23"/>
                <a:gd name="T8" fmla="*/ 30 w 45"/>
                <a:gd name="T9" fmla="*/ 20 h 23"/>
                <a:gd name="T10" fmla="*/ 40 w 45"/>
                <a:gd name="T11" fmla="*/ 19 h 23"/>
                <a:gd name="T12" fmla="*/ 45 w 45"/>
                <a:gd name="T13" fmla="*/ 17 h 23"/>
                <a:gd name="T14" fmla="*/ 45 w 45"/>
                <a:gd name="T15" fmla="*/ 14 h 23"/>
                <a:gd name="T16" fmla="*/ 13 w 45"/>
                <a:gd name="T17" fmla="*/ 7 h 23"/>
                <a:gd name="T18" fmla="*/ 22 w 45"/>
                <a:gd name="T19" fmla="*/ 7 h 23"/>
                <a:gd name="T20" fmla="*/ 30 w 45"/>
                <a:gd name="T21" fmla="*/ 10 h 23"/>
                <a:gd name="T22" fmla="*/ 39 w 45"/>
                <a:gd name="T23" fmla="*/ 12 h 23"/>
                <a:gd name="T24" fmla="*/ 39 w 45"/>
                <a:gd name="T25" fmla="*/ 9 h 23"/>
                <a:gd name="T26" fmla="*/ 24 w 45"/>
                <a:gd name="T27" fmla="*/ 1 h 23"/>
                <a:gd name="T28" fmla="*/ 10 w 45"/>
                <a:gd name="T29" fmla="*/ 0 h 23"/>
                <a:gd name="T30" fmla="*/ 1 w 45"/>
                <a:gd name="T31" fmla="*/ 12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5"/>
                <a:gd name="T49" fmla="*/ 0 h 23"/>
                <a:gd name="T50" fmla="*/ 45 w 45"/>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5" h="23">
                  <a:moveTo>
                    <a:pt x="1" y="12"/>
                  </a:moveTo>
                  <a:lnTo>
                    <a:pt x="0" y="16"/>
                  </a:lnTo>
                  <a:lnTo>
                    <a:pt x="22" y="23"/>
                  </a:lnTo>
                  <a:lnTo>
                    <a:pt x="27" y="22"/>
                  </a:lnTo>
                  <a:lnTo>
                    <a:pt x="30" y="20"/>
                  </a:lnTo>
                  <a:lnTo>
                    <a:pt x="40" y="19"/>
                  </a:lnTo>
                  <a:lnTo>
                    <a:pt x="45" y="17"/>
                  </a:lnTo>
                  <a:lnTo>
                    <a:pt x="45" y="14"/>
                  </a:lnTo>
                  <a:lnTo>
                    <a:pt x="13" y="7"/>
                  </a:lnTo>
                  <a:lnTo>
                    <a:pt x="22" y="7"/>
                  </a:lnTo>
                  <a:lnTo>
                    <a:pt x="30" y="10"/>
                  </a:lnTo>
                  <a:lnTo>
                    <a:pt x="39" y="12"/>
                  </a:lnTo>
                  <a:lnTo>
                    <a:pt x="39" y="9"/>
                  </a:lnTo>
                  <a:lnTo>
                    <a:pt x="24" y="1"/>
                  </a:lnTo>
                  <a:lnTo>
                    <a:pt x="10" y="0"/>
                  </a:lnTo>
                  <a:lnTo>
                    <a:pt x="1" y="12"/>
                  </a:lnTo>
                  <a:close/>
                </a:path>
              </a:pathLst>
            </a:custGeom>
            <a:grpFill/>
            <a:ln w="1905">
              <a:noFill/>
              <a:round/>
              <a:headEnd/>
              <a:tailEnd/>
            </a:ln>
          </p:spPr>
          <p:txBody>
            <a:bodyPr/>
            <a:lstStyle/>
            <a:p>
              <a:endParaRPr lang="en-GB">
                <a:solidFill>
                  <a:srgbClr val="000000"/>
                </a:solidFill>
                <a:latin typeface="Arial"/>
              </a:endParaRPr>
            </a:p>
          </p:txBody>
        </p:sp>
        <p:sp>
          <p:nvSpPr>
            <p:cNvPr id="552" name="Freeform 548"/>
            <p:cNvSpPr>
              <a:spLocks/>
            </p:cNvSpPr>
            <p:nvPr/>
          </p:nvSpPr>
          <p:spPr bwMode="auto">
            <a:xfrm>
              <a:off x="2325" y="904"/>
              <a:ext cx="43" cy="19"/>
            </a:xfrm>
            <a:custGeom>
              <a:avLst/>
              <a:gdLst>
                <a:gd name="T0" fmla="*/ 43 w 43"/>
                <a:gd name="T1" fmla="*/ 9 h 19"/>
                <a:gd name="T2" fmla="*/ 40 w 43"/>
                <a:gd name="T3" fmla="*/ 10 h 19"/>
                <a:gd name="T4" fmla="*/ 40 w 43"/>
                <a:gd name="T5" fmla="*/ 13 h 19"/>
                <a:gd name="T6" fmla="*/ 43 w 43"/>
                <a:gd name="T7" fmla="*/ 18 h 19"/>
                <a:gd name="T8" fmla="*/ 39 w 43"/>
                <a:gd name="T9" fmla="*/ 19 h 19"/>
                <a:gd name="T10" fmla="*/ 33 w 43"/>
                <a:gd name="T11" fmla="*/ 18 h 19"/>
                <a:gd name="T12" fmla="*/ 33 w 43"/>
                <a:gd name="T13" fmla="*/ 16 h 19"/>
                <a:gd name="T14" fmla="*/ 27 w 43"/>
                <a:gd name="T15" fmla="*/ 10 h 19"/>
                <a:gd name="T16" fmla="*/ 1 w 43"/>
                <a:gd name="T17" fmla="*/ 6 h 19"/>
                <a:gd name="T18" fmla="*/ 0 w 43"/>
                <a:gd name="T19" fmla="*/ 3 h 19"/>
                <a:gd name="T20" fmla="*/ 22 w 43"/>
                <a:gd name="T21" fmla="*/ 0 h 19"/>
                <a:gd name="T22" fmla="*/ 25 w 43"/>
                <a:gd name="T23" fmla="*/ 1 h 19"/>
                <a:gd name="T24" fmla="*/ 28 w 43"/>
                <a:gd name="T25" fmla="*/ 1 h 19"/>
                <a:gd name="T26" fmla="*/ 33 w 43"/>
                <a:gd name="T27" fmla="*/ 3 h 19"/>
                <a:gd name="T28" fmla="*/ 36 w 43"/>
                <a:gd name="T29" fmla="*/ 3 h 19"/>
                <a:gd name="T30" fmla="*/ 43 w 43"/>
                <a:gd name="T31" fmla="*/ 7 h 19"/>
                <a:gd name="T32" fmla="*/ 43 w 43"/>
                <a:gd name="T33" fmla="*/ 9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19"/>
                <a:gd name="T53" fmla="*/ 43 w 43"/>
                <a:gd name="T54" fmla="*/ 19 h 1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19">
                  <a:moveTo>
                    <a:pt x="43" y="9"/>
                  </a:moveTo>
                  <a:lnTo>
                    <a:pt x="40" y="10"/>
                  </a:lnTo>
                  <a:lnTo>
                    <a:pt x="40" y="13"/>
                  </a:lnTo>
                  <a:lnTo>
                    <a:pt x="43" y="18"/>
                  </a:lnTo>
                  <a:lnTo>
                    <a:pt x="39" y="19"/>
                  </a:lnTo>
                  <a:lnTo>
                    <a:pt x="33" y="18"/>
                  </a:lnTo>
                  <a:lnTo>
                    <a:pt x="33" y="16"/>
                  </a:lnTo>
                  <a:lnTo>
                    <a:pt x="27" y="10"/>
                  </a:lnTo>
                  <a:lnTo>
                    <a:pt x="1" y="6"/>
                  </a:lnTo>
                  <a:lnTo>
                    <a:pt x="0" y="3"/>
                  </a:lnTo>
                  <a:lnTo>
                    <a:pt x="22" y="0"/>
                  </a:lnTo>
                  <a:lnTo>
                    <a:pt x="25" y="1"/>
                  </a:lnTo>
                  <a:lnTo>
                    <a:pt x="28" y="1"/>
                  </a:lnTo>
                  <a:lnTo>
                    <a:pt x="33" y="3"/>
                  </a:lnTo>
                  <a:lnTo>
                    <a:pt x="36" y="3"/>
                  </a:lnTo>
                  <a:lnTo>
                    <a:pt x="43" y="7"/>
                  </a:lnTo>
                  <a:lnTo>
                    <a:pt x="43" y="9"/>
                  </a:lnTo>
                  <a:close/>
                </a:path>
              </a:pathLst>
            </a:custGeom>
            <a:grpFill/>
            <a:ln w="1905">
              <a:noFill/>
              <a:round/>
              <a:headEnd/>
              <a:tailEnd/>
            </a:ln>
          </p:spPr>
          <p:txBody>
            <a:bodyPr/>
            <a:lstStyle/>
            <a:p>
              <a:endParaRPr lang="en-GB">
                <a:solidFill>
                  <a:srgbClr val="000000"/>
                </a:solidFill>
                <a:latin typeface="Arial"/>
              </a:endParaRPr>
            </a:p>
          </p:txBody>
        </p:sp>
        <p:sp>
          <p:nvSpPr>
            <p:cNvPr id="553" name="Freeform 549"/>
            <p:cNvSpPr>
              <a:spLocks/>
            </p:cNvSpPr>
            <p:nvPr/>
          </p:nvSpPr>
          <p:spPr bwMode="auto">
            <a:xfrm>
              <a:off x="2326" y="913"/>
              <a:ext cx="42" cy="43"/>
            </a:xfrm>
            <a:custGeom>
              <a:avLst/>
              <a:gdLst>
                <a:gd name="T0" fmla="*/ 26 w 42"/>
                <a:gd name="T1" fmla="*/ 7 h 43"/>
                <a:gd name="T2" fmla="*/ 29 w 42"/>
                <a:gd name="T3" fmla="*/ 13 h 43"/>
                <a:gd name="T4" fmla="*/ 36 w 42"/>
                <a:gd name="T5" fmla="*/ 16 h 43"/>
                <a:gd name="T6" fmla="*/ 39 w 42"/>
                <a:gd name="T7" fmla="*/ 21 h 43"/>
                <a:gd name="T8" fmla="*/ 42 w 42"/>
                <a:gd name="T9" fmla="*/ 21 h 43"/>
                <a:gd name="T10" fmla="*/ 42 w 42"/>
                <a:gd name="T11" fmla="*/ 27 h 43"/>
                <a:gd name="T12" fmla="*/ 39 w 42"/>
                <a:gd name="T13" fmla="*/ 27 h 43"/>
                <a:gd name="T14" fmla="*/ 38 w 42"/>
                <a:gd name="T15" fmla="*/ 25 h 43"/>
                <a:gd name="T16" fmla="*/ 32 w 42"/>
                <a:gd name="T17" fmla="*/ 25 h 43"/>
                <a:gd name="T18" fmla="*/ 29 w 42"/>
                <a:gd name="T19" fmla="*/ 28 h 43"/>
                <a:gd name="T20" fmla="*/ 33 w 42"/>
                <a:gd name="T21" fmla="*/ 30 h 43"/>
                <a:gd name="T22" fmla="*/ 36 w 42"/>
                <a:gd name="T23" fmla="*/ 34 h 43"/>
                <a:gd name="T24" fmla="*/ 39 w 42"/>
                <a:gd name="T25" fmla="*/ 34 h 43"/>
                <a:gd name="T26" fmla="*/ 39 w 42"/>
                <a:gd name="T27" fmla="*/ 42 h 43"/>
                <a:gd name="T28" fmla="*/ 36 w 42"/>
                <a:gd name="T29" fmla="*/ 43 h 43"/>
                <a:gd name="T30" fmla="*/ 33 w 42"/>
                <a:gd name="T31" fmla="*/ 40 h 43"/>
                <a:gd name="T32" fmla="*/ 33 w 42"/>
                <a:gd name="T33" fmla="*/ 37 h 43"/>
                <a:gd name="T34" fmla="*/ 29 w 42"/>
                <a:gd name="T35" fmla="*/ 39 h 43"/>
                <a:gd name="T36" fmla="*/ 23 w 42"/>
                <a:gd name="T37" fmla="*/ 30 h 43"/>
                <a:gd name="T38" fmla="*/ 9 w 42"/>
                <a:gd name="T39" fmla="*/ 22 h 43"/>
                <a:gd name="T40" fmla="*/ 8 w 42"/>
                <a:gd name="T41" fmla="*/ 19 h 43"/>
                <a:gd name="T42" fmla="*/ 3 w 42"/>
                <a:gd name="T43" fmla="*/ 15 h 43"/>
                <a:gd name="T44" fmla="*/ 2 w 42"/>
                <a:gd name="T45" fmla="*/ 12 h 43"/>
                <a:gd name="T46" fmla="*/ 2 w 42"/>
                <a:gd name="T47" fmla="*/ 10 h 43"/>
                <a:gd name="T48" fmla="*/ 0 w 42"/>
                <a:gd name="T49" fmla="*/ 3 h 43"/>
                <a:gd name="T50" fmla="*/ 0 w 42"/>
                <a:gd name="T51" fmla="*/ 1 h 43"/>
                <a:gd name="T52" fmla="*/ 5 w 42"/>
                <a:gd name="T53" fmla="*/ 0 h 43"/>
                <a:gd name="T54" fmla="*/ 15 w 42"/>
                <a:gd name="T55" fmla="*/ 3 h 43"/>
                <a:gd name="T56" fmla="*/ 17 w 42"/>
                <a:gd name="T57" fmla="*/ 1 h 43"/>
                <a:gd name="T58" fmla="*/ 23 w 42"/>
                <a:gd name="T59" fmla="*/ 4 h 43"/>
                <a:gd name="T60" fmla="*/ 26 w 42"/>
                <a:gd name="T61" fmla="*/ 7 h 4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2"/>
                <a:gd name="T94" fmla="*/ 0 h 43"/>
                <a:gd name="T95" fmla="*/ 42 w 42"/>
                <a:gd name="T96" fmla="*/ 43 h 4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2" h="43">
                  <a:moveTo>
                    <a:pt x="26" y="7"/>
                  </a:moveTo>
                  <a:lnTo>
                    <a:pt x="29" y="13"/>
                  </a:lnTo>
                  <a:lnTo>
                    <a:pt x="36" y="16"/>
                  </a:lnTo>
                  <a:lnTo>
                    <a:pt x="39" y="21"/>
                  </a:lnTo>
                  <a:lnTo>
                    <a:pt x="42" y="21"/>
                  </a:lnTo>
                  <a:lnTo>
                    <a:pt x="42" y="27"/>
                  </a:lnTo>
                  <a:lnTo>
                    <a:pt x="39" y="27"/>
                  </a:lnTo>
                  <a:lnTo>
                    <a:pt x="38" y="25"/>
                  </a:lnTo>
                  <a:lnTo>
                    <a:pt x="32" y="25"/>
                  </a:lnTo>
                  <a:lnTo>
                    <a:pt x="29" y="28"/>
                  </a:lnTo>
                  <a:lnTo>
                    <a:pt x="33" y="30"/>
                  </a:lnTo>
                  <a:lnTo>
                    <a:pt x="36" y="34"/>
                  </a:lnTo>
                  <a:lnTo>
                    <a:pt x="39" y="34"/>
                  </a:lnTo>
                  <a:lnTo>
                    <a:pt x="39" y="42"/>
                  </a:lnTo>
                  <a:lnTo>
                    <a:pt x="36" y="43"/>
                  </a:lnTo>
                  <a:lnTo>
                    <a:pt x="33" y="40"/>
                  </a:lnTo>
                  <a:lnTo>
                    <a:pt x="33" y="37"/>
                  </a:lnTo>
                  <a:lnTo>
                    <a:pt x="29" y="39"/>
                  </a:lnTo>
                  <a:lnTo>
                    <a:pt x="23" y="30"/>
                  </a:lnTo>
                  <a:lnTo>
                    <a:pt x="9" y="22"/>
                  </a:lnTo>
                  <a:lnTo>
                    <a:pt x="8" y="19"/>
                  </a:lnTo>
                  <a:lnTo>
                    <a:pt x="3" y="15"/>
                  </a:lnTo>
                  <a:lnTo>
                    <a:pt x="2" y="12"/>
                  </a:lnTo>
                  <a:lnTo>
                    <a:pt x="2" y="10"/>
                  </a:lnTo>
                  <a:lnTo>
                    <a:pt x="0" y="3"/>
                  </a:lnTo>
                  <a:lnTo>
                    <a:pt x="0" y="1"/>
                  </a:lnTo>
                  <a:lnTo>
                    <a:pt x="5" y="0"/>
                  </a:lnTo>
                  <a:lnTo>
                    <a:pt x="15" y="3"/>
                  </a:lnTo>
                  <a:lnTo>
                    <a:pt x="17" y="1"/>
                  </a:lnTo>
                  <a:lnTo>
                    <a:pt x="23" y="4"/>
                  </a:lnTo>
                  <a:lnTo>
                    <a:pt x="26" y="7"/>
                  </a:lnTo>
                  <a:close/>
                </a:path>
              </a:pathLst>
            </a:custGeom>
            <a:grpFill/>
            <a:ln w="1905">
              <a:noFill/>
              <a:round/>
              <a:headEnd/>
              <a:tailEnd/>
            </a:ln>
          </p:spPr>
          <p:txBody>
            <a:bodyPr/>
            <a:lstStyle/>
            <a:p>
              <a:endParaRPr lang="en-GB">
                <a:solidFill>
                  <a:srgbClr val="000000"/>
                </a:solidFill>
                <a:latin typeface="Arial"/>
              </a:endParaRPr>
            </a:p>
          </p:txBody>
        </p:sp>
        <p:sp>
          <p:nvSpPr>
            <p:cNvPr id="554" name="Freeform 550"/>
            <p:cNvSpPr>
              <a:spLocks/>
            </p:cNvSpPr>
            <p:nvPr/>
          </p:nvSpPr>
          <p:spPr bwMode="auto">
            <a:xfrm>
              <a:off x="2268" y="1012"/>
              <a:ext cx="43" cy="31"/>
            </a:xfrm>
            <a:custGeom>
              <a:avLst/>
              <a:gdLst>
                <a:gd name="T0" fmla="*/ 43 w 43"/>
                <a:gd name="T1" fmla="*/ 9 h 31"/>
                <a:gd name="T2" fmla="*/ 43 w 43"/>
                <a:gd name="T3" fmla="*/ 21 h 31"/>
                <a:gd name="T4" fmla="*/ 40 w 43"/>
                <a:gd name="T5" fmla="*/ 24 h 31"/>
                <a:gd name="T6" fmla="*/ 37 w 43"/>
                <a:gd name="T7" fmla="*/ 24 h 31"/>
                <a:gd name="T8" fmla="*/ 34 w 43"/>
                <a:gd name="T9" fmla="*/ 22 h 31"/>
                <a:gd name="T10" fmla="*/ 33 w 43"/>
                <a:gd name="T11" fmla="*/ 25 h 31"/>
                <a:gd name="T12" fmla="*/ 27 w 43"/>
                <a:gd name="T13" fmla="*/ 24 h 31"/>
                <a:gd name="T14" fmla="*/ 1 w 43"/>
                <a:gd name="T15" fmla="*/ 31 h 31"/>
                <a:gd name="T16" fmla="*/ 0 w 43"/>
                <a:gd name="T17" fmla="*/ 30 h 31"/>
                <a:gd name="T18" fmla="*/ 0 w 43"/>
                <a:gd name="T19" fmla="*/ 21 h 31"/>
                <a:gd name="T20" fmla="*/ 13 w 43"/>
                <a:gd name="T21" fmla="*/ 12 h 31"/>
                <a:gd name="T22" fmla="*/ 15 w 43"/>
                <a:gd name="T23" fmla="*/ 10 h 31"/>
                <a:gd name="T24" fmla="*/ 27 w 43"/>
                <a:gd name="T25" fmla="*/ 6 h 31"/>
                <a:gd name="T26" fmla="*/ 36 w 43"/>
                <a:gd name="T27" fmla="*/ 0 h 31"/>
                <a:gd name="T28" fmla="*/ 37 w 43"/>
                <a:gd name="T29" fmla="*/ 1 h 31"/>
                <a:gd name="T30" fmla="*/ 42 w 43"/>
                <a:gd name="T31" fmla="*/ 6 h 31"/>
                <a:gd name="T32" fmla="*/ 43 w 43"/>
                <a:gd name="T33" fmla="*/ 9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31"/>
                <a:gd name="T53" fmla="*/ 43 w 43"/>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31">
                  <a:moveTo>
                    <a:pt x="43" y="9"/>
                  </a:moveTo>
                  <a:lnTo>
                    <a:pt x="43" y="21"/>
                  </a:lnTo>
                  <a:lnTo>
                    <a:pt x="40" y="24"/>
                  </a:lnTo>
                  <a:lnTo>
                    <a:pt x="37" y="24"/>
                  </a:lnTo>
                  <a:lnTo>
                    <a:pt x="34" y="22"/>
                  </a:lnTo>
                  <a:lnTo>
                    <a:pt x="33" y="25"/>
                  </a:lnTo>
                  <a:lnTo>
                    <a:pt x="27" y="24"/>
                  </a:lnTo>
                  <a:lnTo>
                    <a:pt x="1" y="31"/>
                  </a:lnTo>
                  <a:lnTo>
                    <a:pt x="0" y="30"/>
                  </a:lnTo>
                  <a:lnTo>
                    <a:pt x="0" y="21"/>
                  </a:lnTo>
                  <a:lnTo>
                    <a:pt x="13" y="12"/>
                  </a:lnTo>
                  <a:lnTo>
                    <a:pt x="15" y="10"/>
                  </a:lnTo>
                  <a:lnTo>
                    <a:pt x="27" y="6"/>
                  </a:lnTo>
                  <a:lnTo>
                    <a:pt x="36" y="0"/>
                  </a:lnTo>
                  <a:lnTo>
                    <a:pt x="37" y="1"/>
                  </a:lnTo>
                  <a:lnTo>
                    <a:pt x="42" y="6"/>
                  </a:lnTo>
                  <a:lnTo>
                    <a:pt x="43" y="9"/>
                  </a:lnTo>
                  <a:close/>
                </a:path>
              </a:pathLst>
            </a:custGeom>
            <a:grpFill/>
            <a:ln w="1905">
              <a:noFill/>
              <a:round/>
              <a:headEnd/>
              <a:tailEnd/>
            </a:ln>
          </p:spPr>
          <p:txBody>
            <a:bodyPr/>
            <a:lstStyle/>
            <a:p>
              <a:endParaRPr lang="en-GB">
                <a:solidFill>
                  <a:srgbClr val="000000"/>
                </a:solidFill>
                <a:latin typeface="Arial"/>
              </a:endParaRPr>
            </a:p>
          </p:txBody>
        </p:sp>
        <p:sp>
          <p:nvSpPr>
            <p:cNvPr id="555" name="Freeform 551"/>
            <p:cNvSpPr>
              <a:spLocks/>
            </p:cNvSpPr>
            <p:nvPr/>
          </p:nvSpPr>
          <p:spPr bwMode="auto">
            <a:xfrm>
              <a:off x="1582" y="614"/>
              <a:ext cx="51" cy="19"/>
            </a:xfrm>
            <a:custGeom>
              <a:avLst/>
              <a:gdLst>
                <a:gd name="T0" fmla="*/ 0 w 51"/>
                <a:gd name="T1" fmla="*/ 12 h 19"/>
                <a:gd name="T2" fmla="*/ 0 w 51"/>
                <a:gd name="T3" fmla="*/ 10 h 19"/>
                <a:gd name="T4" fmla="*/ 5 w 51"/>
                <a:gd name="T5" fmla="*/ 7 h 19"/>
                <a:gd name="T6" fmla="*/ 9 w 51"/>
                <a:gd name="T7" fmla="*/ 1 h 19"/>
                <a:gd name="T8" fmla="*/ 29 w 51"/>
                <a:gd name="T9" fmla="*/ 0 h 19"/>
                <a:gd name="T10" fmla="*/ 36 w 51"/>
                <a:gd name="T11" fmla="*/ 3 h 19"/>
                <a:gd name="T12" fmla="*/ 39 w 51"/>
                <a:gd name="T13" fmla="*/ 4 h 19"/>
                <a:gd name="T14" fmla="*/ 42 w 51"/>
                <a:gd name="T15" fmla="*/ 9 h 19"/>
                <a:gd name="T16" fmla="*/ 50 w 51"/>
                <a:gd name="T17" fmla="*/ 12 h 19"/>
                <a:gd name="T18" fmla="*/ 51 w 51"/>
                <a:gd name="T19" fmla="*/ 13 h 19"/>
                <a:gd name="T20" fmla="*/ 47 w 51"/>
                <a:gd name="T21" fmla="*/ 18 h 19"/>
                <a:gd name="T22" fmla="*/ 38 w 51"/>
                <a:gd name="T23" fmla="*/ 19 h 19"/>
                <a:gd name="T24" fmla="*/ 20 w 51"/>
                <a:gd name="T25" fmla="*/ 13 h 19"/>
                <a:gd name="T26" fmla="*/ 14 w 51"/>
                <a:gd name="T27" fmla="*/ 15 h 19"/>
                <a:gd name="T28" fmla="*/ 9 w 51"/>
                <a:gd name="T29" fmla="*/ 15 h 19"/>
                <a:gd name="T30" fmla="*/ 0 w 51"/>
                <a:gd name="T31" fmla="*/ 12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1"/>
                <a:gd name="T49" fmla="*/ 0 h 19"/>
                <a:gd name="T50" fmla="*/ 51 w 51"/>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1" h="19">
                  <a:moveTo>
                    <a:pt x="0" y="12"/>
                  </a:moveTo>
                  <a:lnTo>
                    <a:pt x="0" y="10"/>
                  </a:lnTo>
                  <a:lnTo>
                    <a:pt x="5" y="7"/>
                  </a:lnTo>
                  <a:lnTo>
                    <a:pt x="9" y="1"/>
                  </a:lnTo>
                  <a:lnTo>
                    <a:pt x="29" y="0"/>
                  </a:lnTo>
                  <a:lnTo>
                    <a:pt x="36" y="3"/>
                  </a:lnTo>
                  <a:lnTo>
                    <a:pt x="39" y="4"/>
                  </a:lnTo>
                  <a:lnTo>
                    <a:pt x="42" y="9"/>
                  </a:lnTo>
                  <a:lnTo>
                    <a:pt x="50" y="12"/>
                  </a:lnTo>
                  <a:lnTo>
                    <a:pt x="51" y="13"/>
                  </a:lnTo>
                  <a:lnTo>
                    <a:pt x="47" y="18"/>
                  </a:lnTo>
                  <a:lnTo>
                    <a:pt x="38" y="19"/>
                  </a:lnTo>
                  <a:lnTo>
                    <a:pt x="20" y="13"/>
                  </a:lnTo>
                  <a:lnTo>
                    <a:pt x="14" y="15"/>
                  </a:lnTo>
                  <a:lnTo>
                    <a:pt x="9" y="15"/>
                  </a:lnTo>
                  <a:lnTo>
                    <a:pt x="0" y="12"/>
                  </a:lnTo>
                  <a:close/>
                </a:path>
              </a:pathLst>
            </a:custGeom>
            <a:grpFill/>
            <a:ln w="1905">
              <a:noFill/>
              <a:round/>
              <a:headEnd/>
              <a:tailEnd/>
            </a:ln>
          </p:spPr>
          <p:txBody>
            <a:bodyPr/>
            <a:lstStyle/>
            <a:p>
              <a:endParaRPr lang="en-GB">
                <a:solidFill>
                  <a:srgbClr val="000000"/>
                </a:solidFill>
                <a:latin typeface="Arial"/>
              </a:endParaRPr>
            </a:p>
          </p:txBody>
        </p:sp>
        <p:sp>
          <p:nvSpPr>
            <p:cNvPr id="556" name="Freeform 552"/>
            <p:cNvSpPr>
              <a:spLocks/>
            </p:cNvSpPr>
            <p:nvPr/>
          </p:nvSpPr>
          <p:spPr bwMode="auto">
            <a:xfrm>
              <a:off x="2000" y="1467"/>
              <a:ext cx="6" cy="7"/>
            </a:xfrm>
            <a:custGeom>
              <a:avLst/>
              <a:gdLst>
                <a:gd name="T0" fmla="*/ 1 w 6"/>
                <a:gd name="T1" fmla="*/ 0 h 7"/>
                <a:gd name="T2" fmla="*/ 1 w 6"/>
                <a:gd name="T3" fmla="*/ 7 h 7"/>
                <a:gd name="T4" fmla="*/ 0 w 6"/>
                <a:gd name="T5" fmla="*/ 0 h 7"/>
                <a:gd name="T6" fmla="*/ 0 w 6"/>
                <a:gd name="T7" fmla="*/ 4 h 7"/>
                <a:gd name="T8" fmla="*/ 4 w 6"/>
                <a:gd name="T9" fmla="*/ 4 h 7"/>
                <a:gd name="T10" fmla="*/ 6 w 6"/>
                <a:gd name="T11" fmla="*/ 3 h 7"/>
                <a:gd name="T12" fmla="*/ 3 w 6"/>
                <a:gd name="T13" fmla="*/ 0 h 7"/>
                <a:gd name="T14" fmla="*/ 1 w 6"/>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7"/>
                <a:gd name="T26" fmla="*/ 6 w 6"/>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7">
                  <a:moveTo>
                    <a:pt x="1" y="0"/>
                  </a:moveTo>
                  <a:lnTo>
                    <a:pt x="1" y="7"/>
                  </a:lnTo>
                  <a:lnTo>
                    <a:pt x="0" y="0"/>
                  </a:lnTo>
                  <a:lnTo>
                    <a:pt x="0" y="4"/>
                  </a:lnTo>
                  <a:lnTo>
                    <a:pt x="4" y="4"/>
                  </a:lnTo>
                  <a:lnTo>
                    <a:pt x="6" y="3"/>
                  </a:lnTo>
                  <a:lnTo>
                    <a:pt x="3"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557" name="Freeform 553"/>
            <p:cNvSpPr>
              <a:spLocks/>
            </p:cNvSpPr>
            <p:nvPr/>
          </p:nvSpPr>
          <p:spPr bwMode="auto">
            <a:xfrm>
              <a:off x="2001" y="1462"/>
              <a:ext cx="14" cy="5"/>
            </a:xfrm>
            <a:custGeom>
              <a:avLst/>
              <a:gdLst>
                <a:gd name="T0" fmla="*/ 14 w 14"/>
                <a:gd name="T1" fmla="*/ 2 h 5"/>
                <a:gd name="T2" fmla="*/ 12 w 14"/>
                <a:gd name="T3" fmla="*/ 2 h 5"/>
                <a:gd name="T4" fmla="*/ 2 w 14"/>
                <a:gd name="T5" fmla="*/ 0 h 5"/>
                <a:gd name="T6" fmla="*/ 0 w 14"/>
                <a:gd name="T7" fmla="*/ 0 h 5"/>
                <a:gd name="T8" fmla="*/ 0 w 14"/>
                <a:gd name="T9" fmla="*/ 3 h 5"/>
                <a:gd name="T10" fmla="*/ 2 w 14"/>
                <a:gd name="T11" fmla="*/ 5 h 5"/>
                <a:gd name="T12" fmla="*/ 8 w 14"/>
                <a:gd name="T13" fmla="*/ 5 h 5"/>
                <a:gd name="T14" fmla="*/ 8 w 14"/>
                <a:gd name="T15" fmla="*/ 3 h 5"/>
                <a:gd name="T16" fmla="*/ 8 w 14"/>
                <a:gd name="T17" fmla="*/ 2 h 5"/>
                <a:gd name="T18" fmla="*/ 12 w 14"/>
                <a:gd name="T19" fmla="*/ 2 h 5"/>
                <a:gd name="T20" fmla="*/ 14 w 14"/>
                <a:gd name="T21" fmla="*/ 2 h 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5"/>
                <a:gd name="T35" fmla="*/ 14 w 14"/>
                <a:gd name="T36" fmla="*/ 5 h 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5">
                  <a:moveTo>
                    <a:pt x="14" y="2"/>
                  </a:moveTo>
                  <a:lnTo>
                    <a:pt x="12" y="2"/>
                  </a:lnTo>
                  <a:lnTo>
                    <a:pt x="2" y="0"/>
                  </a:lnTo>
                  <a:lnTo>
                    <a:pt x="0" y="0"/>
                  </a:lnTo>
                  <a:lnTo>
                    <a:pt x="0" y="3"/>
                  </a:lnTo>
                  <a:lnTo>
                    <a:pt x="2" y="5"/>
                  </a:lnTo>
                  <a:lnTo>
                    <a:pt x="8" y="5"/>
                  </a:lnTo>
                  <a:lnTo>
                    <a:pt x="8" y="3"/>
                  </a:lnTo>
                  <a:lnTo>
                    <a:pt x="8" y="2"/>
                  </a:lnTo>
                  <a:lnTo>
                    <a:pt x="12" y="2"/>
                  </a:lnTo>
                  <a:lnTo>
                    <a:pt x="14" y="2"/>
                  </a:lnTo>
                  <a:close/>
                </a:path>
              </a:pathLst>
            </a:custGeom>
            <a:grpFill/>
            <a:ln w="1905">
              <a:noFill/>
              <a:round/>
              <a:headEnd/>
              <a:tailEnd/>
            </a:ln>
          </p:spPr>
          <p:txBody>
            <a:bodyPr/>
            <a:lstStyle/>
            <a:p>
              <a:endParaRPr lang="en-GB">
                <a:solidFill>
                  <a:srgbClr val="000000"/>
                </a:solidFill>
                <a:latin typeface="Arial"/>
              </a:endParaRPr>
            </a:p>
          </p:txBody>
        </p:sp>
        <p:sp>
          <p:nvSpPr>
            <p:cNvPr id="558" name="Freeform 554"/>
            <p:cNvSpPr>
              <a:spLocks/>
            </p:cNvSpPr>
            <p:nvPr/>
          </p:nvSpPr>
          <p:spPr bwMode="auto">
            <a:xfrm>
              <a:off x="756" y="2218"/>
              <a:ext cx="1" cy="6"/>
            </a:xfrm>
            <a:custGeom>
              <a:avLst/>
              <a:gdLst>
                <a:gd name="T0" fmla="*/ 0 w 1"/>
                <a:gd name="T1" fmla="*/ 3 h 6"/>
                <a:gd name="T2" fmla="*/ 0 w 1"/>
                <a:gd name="T3" fmla="*/ 2 h 6"/>
                <a:gd name="T4" fmla="*/ 0 w 1"/>
                <a:gd name="T5" fmla="*/ 0 h 6"/>
                <a:gd name="T6" fmla="*/ 1 w 1"/>
                <a:gd name="T7" fmla="*/ 6 h 6"/>
                <a:gd name="T8" fmla="*/ 0 w 1"/>
                <a:gd name="T9" fmla="*/ 3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3"/>
                  </a:moveTo>
                  <a:lnTo>
                    <a:pt x="0" y="2"/>
                  </a:lnTo>
                  <a:lnTo>
                    <a:pt x="0" y="0"/>
                  </a:lnTo>
                  <a:lnTo>
                    <a:pt x="1"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559" name="Freeform 555"/>
            <p:cNvSpPr>
              <a:spLocks/>
            </p:cNvSpPr>
            <p:nvPr/>
          </p:nvSpPr>
          <p:spPr bwMode="auto">
            <a:xfrm>
              <a:off x="807" y="2233"/>
              <a:ext cx="3" cy="6"/>
            </a:xfrm>
            <a:custGeom>
              <a:avLst/>
              <a:gdLst>
                <a:gd name="T0" fmla="*/ 1 w 3"/>
                <a:gd name="T1" fmla="*/ 6 h 6"/>
                <a:gd name="T2" fmla="*/ 0 w 3"/>
                <a:gd name="T3" fmla="*/ 6 h 6"/>
                <a:gd name="T4" fmla="*/ 0 w 3"/>
                <a:gd name="T5" fmla="*/ 5 h 6"/>
                <a:gd name="T6" fmla="*/ 0 w 3"/>
                <a:gd name="T7" fmla="*/ 3 h 6"/>
                <a:gd name="T8" fmla="*/ 1 w 3"/>
                <a:gd name="T9" fmla="*/ 0 h 6"/>
                <a:gd name="T10" fmla="*/ 3 w 3"/>
                <a:gd name="T11" fmla="*/ 5 h 6"/>
                <a:gd name="T12" fmla="*/ 1 w 3"/>
                <a:gd name="T13" fmla="*/ 6 h 6"/>
                <a:gd name="T14" fmla="*/ 0 60000 65536"/>
                <a:gd name="T15" fmla="*/ 0 60000 65536"/>
                <a:gd name="T16" fmla="*/ 0 60000 65536"/>
                <a:gd name="T17" fmla="*/ 0 60000 65536"/>
                <a:gd name="T18" fmla="*/ 0 60000 65536"/>
                <a:gd name="T19" fmla="*/ 0 60000 65536"/>
                <a:gd name="T20" fmla="*/ 0 60000 65536"/>
                <a:gd name="T21" fmla="*/ 0 w 3"/>
                <a:gd name="T22" fmla="*/ 0 h 6"/>
                <a:gd name="T23" fmla="*/ 3 w 3"/>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6">
                  <a:moveTo>
                    <a:pt x="1" y="6"/>
                  </a:moveTo>
                  <a:lnTo>
                    <a:pt x="0" y="6"/>
                  </a:lnTo>
                  <a:lnTo>
                    <a:pt x="0" y="5"/>
                  </a:lnTo>
                  <a:lnTo>
                    <a:pt x="0" y="3"/>
                  </a:lnTo>
                  <a:lnTo>
                    <a:pt x="1" y="0"/>
                  </a:lnTo>
                  <a:lnTo>
                    <a:pt x="3" y="5"/>
                  </a:lnTo>
                  <a:lnTo>
                    <a:pt x="1" y="6"/>
                  </a:lnTo>
                  <a:close/>
                </a:path>
              </a:pathLst>
            </a:custGeom>
            <a:grpFill/>
            <a:ln w="1905">
              <a:noFill/>
              <a:round/>
              <a:headEnd/>
              <a:tailEnd/>
            </a:ln>
          </p:spPr>
          <p:txBody>
            <a:bodyPr/>
            <a:lstStyle/>
            <a:p>
              <a:endParaRPr lang="en-GB">
                <a:solidFill>
                  <a:srgbClr val="000000"/>
                </a:solidFill>
                <a:latin typeface="Arial"/>
              </a:endParaRPr>
            </a:p>
          </p:txBody>
        </p:sp>
        <p:sp>
          <p:nvSpPr>
            <p:cNvPr id="560" name="Freeform 556"/>
            <p:cNvSpPr>
              <a:spLocks/>
            </p:cNvSpPr>
            <p:nvPr/>
          </p:nvSpPr>
          <p:spPr bwMode="auto">
            <a:xfrm>
              <a:off x="835" y="2211"/>
              <a:ext cx="9" cy="10"/>
            </a:xfrm>
            <a:custGeom>
              <a:avLst/>
              <a:gdLst>
                <a:gd name="T0" fmla="*/ 9 w 9"/>
                <a:gd name="T1" fmla="*/ 9 h 10"/>
                <a:gd name="T2" fmla="*/ 8 w 9"/>
                <a:gd name="T3" fmla="*/ 10 h 10"/>
                <a:gd name="T4" fmla="*/ 2 w 9"/>
                <a:gd name="T5" fmla="*/ 1 h 10"/>
                <a:gd name="T6" fmla="*/ 0 w 9"/>
                <a:gd name="T7" fmla="*/ 0 h 10"/>
                <a:gd name="T8" fmla="*/ 2 w 9"/>
                <a:gd name="T9" fmla="*/ 0 h 10"/>
                <a:gd name="T10" fmla="*/ 5 w 9"/>
                <a:gd name="T11" fmla="*/ 4 h 10"/>
                <a:gd name="T12" fmla="*/ 6 w 9"/>
                <a:gd name="T13" fmla="*/ 6 h 10"/>
                <a:gd name="T14" fmla="*/ 8 w 9"/>
                <a:gd name="T15" fmla="*/ 7 h 10"/>
                <a:gd name="T16" fmla="*/ 9 w 9"/>
                <a:gd name="T17" fmla="*/ 9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0"/>
                <a:gd name="T29" fmla="*/ 9 w 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0">
                  <a:moveTo>
                    <a:pt x="9" y="9"/>
                  </a:moveTo>
                  <a:lnTo>
                    <a:pt x="8" y="10"/>
                  </a:lnTo>
                  <a:lnTo>
                    <a:pt x="2" y="1"/>
                  </a:lnTo>
                  <a:lnTo>
                    <a:pt x="0" y="0"/>
                  </a:lnTo>
                  <a:lnTo>
                    <a:pt x="2" y="0"/>
                  </a:lnTo>
                  <a:lnTo>
                    <a:pt x="5" y="4"/>
                  </a:lnTo>
                  <a:lnTo>
                    <a:pt x="6" y="6"/>
                  </a:lnTo>
                  <a:lnTo>
                    <a:pt x="8" y="7"/>
                  </a:lnTo>
                  <a:lnTo>
                    <a:pt x="9" y="9"/>
                  </a:lnTo>
                  <a:close/>
                </a:path>
              </a:pathLst>
            </a:custGeom>
            <a:grpFill/>
            <a:ln w="1905">
              <a:noFill/>
              <a:round/>
              <a:headEnd/>
              <a:tailEnd/>
            </a:ln>
          </p:spPr>
          <p:txBody>
            <a:bodyPr/>
            <a:lstStyle/>
            <a:p>
              <a:endParaRPr lang="en-GB">
                <a:solidFill>
                  <a:srgbClr val="000000"/>
                </a:solidFill>
                <a:latin typeface="Arial"/>
              </a:endParaRPr>
            </a:p>
          </p:txBody>
        </p:sp>
        <p:sp>
          <p:nvSpPr>
            <p:cNvPr id="561" name="Freeform 557"/>
            <p:cNvSpPr>
              <a:spLocks/>
            </p:cNvSpPr>
            <p:nvPr/>
          </p:nvSpPr>
          <p:spPr bwMode="auto">
            <a:xfrm>
              <a:off x="853" y="2217"/>
              <a:ext cx="5" cy="7"/>
            </a:xfrm>
            <a:custGeom>
              <a:avLst/>
              <a:gdLst>
                <a:gd name="T0" fmla="*/ 0 w 5"/>
                <a:gd name="T1" fmla="*/ 3 h 7"/>
                <a:gd name="T2" fmla="*/ 2 w 5"/>
                <a:gd name="T3" fmla="*/ 0 h 7"/>
                <a:gd name="T4" fmla="*/ 3 w 5"/>
                <a:gd name="T5" fmla="*/ 0 h 7"/>
                <a:gd name="T6" fmla="*/ 3 w 5"/>
                <a:gd name="T7" fmla="*/ 1 h 7"/>
                <a:gd name="T8" fmla="*/ 5 w 5"/>
                <a:gd name="T9" fmla="*/ 4 h 7"/>
                <a:gd name="T10" fmla="*/ 5 w 5"/>
                <a:gd name="T11" fmla="*/ 7 h 7"/>
                <a:gd name="T12" fmla="*/ 2 w 5"/>
                <a:gd name="T13" fmla="*/ 7 h 7"/>
                <a:gd name="T14" fmla="*/ 0 w 5"/>
                <a:gd name="T15" fmla="*/ 7 h 7"/>
                <a:gd name="T16" fmla="*/ 0 w 5"/>
                <a:gd name="T17" fmla="*/ 6 h 7"/>
                <a:gd name="T18" fmla="*/ 0 w 5"/>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7"/>
                <a:gd name="T32" fmla="*/ 5 w 5"/>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7">
                  <a:moveTo>
                    <a:pt x="0" y="3"/>
                  </a:moveTo>
                  <a:lnTo>
                    <a:pt x="2" y="0"/>
                  </a:lnTo>
                  <a:lnTo>
                    <a:pt x="3" y="0"/>
                  </a:lnTo>
                  <a:lnTo>
                    <a:pt x="3" y="1"/>
                  </a:lnTo>
                  <a:lnTo>
                    <a:pt x="5" y="4"/>
                  </a:lnTo>
                  <a:lnTo>
                    <a:pt x="5" y="7"/>
                  </a:lnTo>
                  <a:lnTo>
                    <a:pt x="2" y="7"/>
                  </a:lnTo>
                  <a:lnTo>
                    <a:pt x="0" y="7"/>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562" name="Freeform 558"/>
            <p:cNvSpPr>
              <a:spLocks/>
            </p:cNvSpPr>
            <p:nvPr/>
          </p:nvSpPr>
          <p:spPr bwMode="auto">
            <a:xfrm>
              <a:off x="1105" y="2290"/>
              <a:ext cx="3" cy="5"/>
            </a:xfrm>
            <a:custGeom>
              <a:avLst/>
              <a:gdLst>
                <a:gd name="T0" fmla="*/ 1 w 3"/>
                <a:gd name="T1" fmla="*/ 0 h 5"/>
                <a:gd name="T2" fmla="*/ 3 w 3"/>
                <a:gd name="T3" fmla="*/ 3 h 5"/>
                <a:gd name="T4" fmla="*/ 1 w 3"/>
                <a:gd name="T5" fmla="*/ 3 h 5"/>
                <a:gd name="T6" fmla="*/ 1 w 3"/>
                <a:gd name="T7" fmla="*/ 5 h 5"/>
                <a:gd name="T8" fmla="*/ 0 w 3"/>
                <a:gd name="T9" fmla="*/ 3 h 5"/>
                <a:gd name="T10" fmla="*/ 0 w 3"/>
                <a:gd name="T11" fmla="*/ 2 h 5"/>
                <a:gd name="T12" fmla="*/ 1 w 3"/>
                <a:gd name="T13" fmla="*/ 0 h 5"/>
                <a:gd name="T14" fmla="*/ 0 60000 65536"/>
                <a:gd name="T15" fmla="*/ 0 60000 65536"/>
                <a:gd name="T16" fmla="*/ 0 60000 65536"/>
                <a:gd name="T17" fmla="*/ 0 60000 65536"/>
                <a:gd name="T18" fmla="*/ 0 60000 65536"/>
                <a:gd name="T19" fmla="*/ 0 60000 65536"/>
                <a:gd name="T20" fmla="*/ 0 60000 65536"/>
                <a:gd name="T21" fmla="*/ 0 w 3"/>
                <a:gd name="T22" fmla="*/ 0 h 5"/>
                <a:gd name="T23" fmla="*/ 3 w 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5">
                  <a:moveTo>
                    <a:pt x="1" y="0"/>
                  </a:moveTo>
                  <a:lnTo>
                    <a:pt x="3" y="3"/>
                  </a:lnTo>
                  <a:lnTo>
                    <a:pt x="1" y="3"/>
                  </a:lnTo>
                  <a:lnTo>
                    <a:pt x="1" y="5"/>
                  </a:lnTo>
                  <a:lnTo>
                    <a:pt x="0" y="3"/>
                  </a:lnTo>
                  <a:lnTo>
                    <a:pt x="0"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563" name="Freeform 559"/>
            <p:cNvSpPr>
              <a:spLocks/>
            </p:cNvSpPr>
            <p:nvPr/>
          </p:nvSpPr>
          <p:spPr bwMode="auto">
            <a:xfrm>
              <a:off x="1278" y="2374"/>
              <a:ext cx="5" cy="4"/>
            </a:xfrm>
            <a:custGeom>
              <a:avLst/>
              <a:gdLst>
                <a:gd name="T0" fmla="*/ 5 w 5"/>
                <a:gd name="T1" fmla="*/ 0 h 4"/>
                <a:gd name="T2" fmla="*/ 2 w 5"/>
                <a:gd name="T3" fmla="*/ 0 h 4"/>
                <a:gd name="T4" fmla="*/ 0 w 5"/>
                <a:gd name="T5" fmla="*/ 3 h 4"/>
                <a:gd name="T6" fmla="*/ 0 w 5"/>
                <a:gd name="T7" fmla="*/ 4 h 4"/>
                <a:gd name="T8" fmla="*/ 3 w 5"/>
                <a:gd name="T9" fmla="*/ 3 h 4"/>
                <a:gd name="T10" fmla="*/ 5 w 5"/>
                <a:gd name="T11" fmla="*/ 0 h 4"/>
                <a:gd name="T12" fmla="*/ 0 60000 65536"/>
                <a:gd name="T13" fmla="*/ 0 60000 65536"/>
                <a:gd name="T14" fmla="*/ 0 60000 65536"/>
                <a:gd name="T15" fmla="*/ 0 60000 65536"/>
                <a:gd name="T16" fmla="*/ 0 60000 65536"/>
                <a:gd name="T17" fmla="*/ 0 60000 65536"/>
                <a:gd name="T18" fmla="*/ 0 w 5"/>
                <a:gd name="T19" fmla="*/ 0 h 4"/>
                <a:gd name="T20" fmla="*/ 5 w 5"/>
                <a:gd name="T21" fmla="*/ 4 h 4"/>
              </a:gdLst>
              <a:ahLst/>
              <a:cxnLst>
                <a:cxn ang="T12">
                  <a:pos x="T0" y="T1"/>
                </a:cxn>
                <a:cxn ang="T13">
                  <a:pos x="T2" y="T3"/>
                </a:cxn>
                <a:cxn ang="T14">
                  <a:pos x="T4" y="T5"/>
                </a:cxn>
                <a:cxn ang="T15">
                  <a:pos x="T6" y="T7"/>
                </a:cxn>
                <a:cxn ang="T16">
                  <a:pos x="T8" y="T9"/>
                </a:cxn>
                <a:cxn ang="T17">
                  <a:pos x="T10" y="T11"/>
                </a:cxn>
              </a:cxnLst>
              <a:rect l="T18" t="T19" r="T20" b="T21"/>
              <a:pathLst>
                <a:path w="5" h="4">
                  <a:moveTo>
                    <a:pt x="5" y="0"/>
                  </a:moveTo>
                  <a:lnTo>
                    <a:pt x="2" y="0"/>
                  </a:lnTo>
                  <a:lnTo>
                    <a:pt x="0" y="3"/>
                  </a:lnTo>
                  <a:lnTo>
                    <a:pt x="0" y="4"/>
                  </a:lnTo>
                  <a:lnTo>
                    <a:pt x="3" y="3"/>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564" name="Freeform 560"/>
            <p:cNvSpPr>
              <a:spLocks/>
            </p:cNvSpPr>
            <p:nvPr/>
          </p:nvSpPr>
          <p:spPr bwMode="auto">
            <a:xfrm>
              <a:off x="1413" y="2260"/>
              <a:ext cx="18" cy="6"/>
            </a:xfrm>
            <a:custGeom>
              <a:avLst/>
              <a:gdLst>
                <a:gd name="T0" fmla="*/ 15 w 18"/>
                <a:gd name="T1" fmla="*/ 2 h 6"/>
                <a:gd name="T2" fmla="*/ 15 w 18"/>
                <a:gd name="T3" fmla="*/ 0 h 6"/>
                <a:gd name="T4" fmla="*/ 15 w 18"/>
                <a:gd name="T5" fmla="*/ 2 h 6"/>
                <a:gd name="T6" fmla="*/ 17 w 18"/>
                <a:gd name="T7" fmla="*/ 2 h 6"/>
                <a:gd name="T8" fmla="*/ 18 w 18"/>
                <a:gd name="T9" fmla="*/ 3 h 6"/>
                <a:gd name="T10" fmla="*/ 18 w 18"/>
                <a:gd name="T11" fmla="*/ 6 h 6"/>
                <a:gd name="T12" fmla="*/ 17 w 18"/>
                <a:gd name="T13" fmla="*/ 5 h 6"/>
                <a:gd name="T14" fmla="*/ 15 w 18"/>
                <a:gd name="T15" fmla="*/ 3 h 6"/>
                <a:gd name="T16" fmla="*/ 6 w 18"/>
                <a:gd name="T17" fmla="*/ 6 h 6"/>
                <a:gd name="T18" fmla="*/ 2 w 18"/>
                <a:gd name="T19" fmla="*/ 5 h 6"/>
                <a:gd name="T20" fmla="*/ 0 w 18"/>
                <a:gd name="T21" fmla="*/ 3 h 6"/>
                <a:gd name="T22" fmla="*/ 5 w 18"/>
                <a:gd name="T23" fmla="*/ 3 h 6"/>
                <a:gd name="T24" fmla="*/ 11 w 18"/>
                <a:gd name="T25" fmla="*/ 0 h 6"/>
                <a:gd name="T26" fmla="*/ 14 w 18"/>
                <a:gd name="T27" fmla="*/ 0 h 6"/>
                <a:gd name="T28" fmla="*/ 15 w 18"/>
                <a:gd name="T29" fmla="*/ 2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8"/>
                <a:gd name="T46" fmla="*/ 0 h 6"/>
                <a:gd name="T47" fmla="*/ 18 w 18"/>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8" h="6">
                  <a:moveTo>
                    <a:pt x="15" y="2"/>
                  </a:moveTo>
                  <a:lnTo>
                    <a:pt x="15" y="0"/>
                  </a:lnTo>
                  <a:lnTo>
                    <a:pt x="15" y="2"/>
                  </a:lnTo>
                  <a:lnTo>
                    <a:pt x="17" y="2"/>
                  </a:lnTo>
                  <a:lnTo>
                    <a:pt x="18" y="3"/>
                  </a:lnTo>
                  <a:lnTo>
                    <a:pt x="18" y="6"/>
                  </a:lnTo>
                  <a:lnTo>
                    <a:pt x="17" y="5"/>
                  </a:lnTo>
                  <a:lnTo>
                    <a:pt x="15" y="3"/>
                  </a:lnTo>
                  <a:lnTo>
                    <a:pt x="6" y="6"/>
                  </a:lnTo>
                  <a:lnTo>
                    <a:pt x="2" y="5"/>
                  </a:lnTo>
                  <a:lnTo>
                    <a:pt x="0" y="3"/>
                  </a:lnTo>
                  <a:lnTo>
                    <a:pt x="5" y="3"/>
                  </a:lnTo>
                  <a:lnTo>
                    <a:pt x="11" y="0"/>
                  </a:lnTo>
                  <a:lnTo>
                    <a:pt x="14" y="0"/>
                  </a:lnTo>
                  <a:lnTo>
                    <a:pt x="15" y="2"/>
                  </a:lnTo>
                  <a:close/>
                </a:path>
              </a:pathLst>
            </a:custGeom>
            <a:grpFill/>
            <a:ln w="1905">
              <a:noFill/>
              <a:round/>
              <a:headEnd/>
              <a:tailEnd/>
            </a:ln>
          </p:spPr>
          <p:txBody>
            <a:bodyPr/>
            <a:lstStyle/>
            <a:p>
              <a:endParaRPr lang="en-GB">
                <a:solidFill>
                  <a:srgbClr val="000000"/>
                </a:solidFill>
                <a:latin typeface="Arial"/>
              </a:endParaRPr>
            </a:p>
          </p:txBody>
        </p:sp>
        <p:sp>
          <p:nvSpPr>
            <p:cNvPr id="565" name="Freeform 561"/>
            <p:cNvSpPr>
              <a:spLocks/>
            </p:cNvSpPr>
            <p:nvPr/>
          </p:nvSpPr>
          <p:spPr bwMode="auto">
            <a:xfrm>
              <a:off x="1440" y="2265"/>
              <a:ext cx="4" cy="13"/>
            </a:xfrm>
            <a:custGeom>
              <a:avLst/>
              <a:gdLst>
                <a:gd name="T0" fmla="*/ 4 w 4"/>
                <a:gd name="T1" fmla="*/ 4 h 13"/>
                <a:gd name="T2" fmla="*/ 4 w 4"/>
                <a:gd name="T3" fmla="*/ 1 h 13"/>
                <a:gd name="T4" fmla="*/ 4 w 4"/>
                <a:gd name="T5" fmla="*/ 4 h 13"/>
                <a:gd name="T6" fmla="*/ 3 w 4"/>
                <a:gd name="T7" fmla="*/ 13 h 13"/>
                <a:gd name="T8" fmla="*/ 0 w 4"/>
                <a:gd name="T9" fmla="*/ 10 h 13"/>
                <a:gd name="T10" fmla="*/ 1 w 4"/>
                <a:gd name="T11" fmla="*/ 9 h 13"/>
                <a:gd name="T12" fmla="*/ 1 w 4"/>
                <a:gd name="T13" fmla="*/ 7 h 13"/>
                <a:gd name="T14" fmla="*/ 1 w 4"/>
                <a:gd name="T15" fmla="*/ 6 h 13"/>
                <a:gd name="T16" fmla="*/ 3 w 4"/>
                <a:gd name="T17" fmla="*/ 1 h 13"/>
                <a:gd name="T18" fmla="*/ 3 w 4"/>
                <a:gd name="T19" fmla="*/ 0 h 13"/>
                <a:gd name="T20" fmla="*/ 4 w 4"/>
                <a:gd name="T21" fmla="*/ 3 h 13"/>
                <a:gd name="T22" fmla="*/ 4 w 4"/>
                <a:gd name="T23" fmla="*/ 4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
                <a:gd name="T37" fmla="*/ 0 h 13"/>
                <a:gd name="T38" fmla="*/ 4 w 4"/>
                <a:gd name="T39" fmla="*/ 13 h 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 h="13">
                  <a:moveTo>
                    <a:pt x="4" y="4"/>
                  </a:moveTo>
                  <a:lnTo>
                    <a:pt x="4" y="1"/>
                  </a:lnTo>
                  <a:lnTo>
                    <a:pt x="4" y="4"/>
                  </a:lnTo>
                  <a:lnTo>
                    <a:pt x="3" y="13"/>
                  </a:lnTo>
                  <a:lnTo>
                    <a:pt x="0" y="10"/>
                  </a:lnTo>
                  <a:lnTo>
                    <a:pt x="1" y="9"/>
                  </a:lnTo>
                  <a:lnTo>
                    <a:pt x="1" y="7"/>
                  </a:lnTo>
                  <a:lnTo>
                    <a:pt x="1" y="6"/>
                  </a:lnTo>
                  <a:lnTo>
                    <a:pt x="3" y="1"/>
                  </a:lnTo>
                  <a:lnTo>
                    <a:pt x="3" y="0"/>
                  </a:lnTo>
                  <a:lnTo>
                    <a:pt x="4" y="3"/>
                  </a:lnTo>
                  <a:lnTo>
                    <a:pt x="4" y="4"/>
                  </a:lnTo>
                  <a:close/>
                </a:path>
              </a:pathLst>
            </a:custGeom>
            <a:grpFill/>
            <a:ln w="1905">
              <a:noFill/>
              <a:round/>
              <a:headEnd/>
              <a:tailEnd/>
            </a:ln>
          </p:spPr>
          <p:txBody>
            <a:bodyPr/>
            <a:lstStyle/>
            <a:p>
              <a:endParaRPr lang="en-GB">
                <a:solidFill>
                  <a:srgbClr val="000000"/>
                </a:solidFill>
                <a:latin typeface="Arial"/>
              </a:endParaRPr>
            </a:p>
          </p:txBody>
        </p:sp>
        <p:sp>
          <p:nvSpPr>
            <p:cNvPr id="566" name="Freeform 562"/>
            <p:cNvSpPr>
              <a:spLocks/>
            </p:cNvSpPr>
            <p:nvPr/>
          </p:nvSpPr>
          <p:spPr bwMode="auto">
            <a:xfrm>
              <a:off x="1437" y="2293"/>
              <a:ext cx="4" cy="2"/>
            </a:xfrm>
            <a:custGeom>
              <a:avLst/>
              <a:gdLst>
                <a:gd name="T0" fmla="*/ 3 w 4"/>
                <a:gd name="T1" fmla="*/ 2 h 2"/>
                <a:gd name="T2" fmla="*/ 4 w 4"/>
                <a:gd name="T3" fmla="*/ 0 h 2"/>
                <a:gd name="T4" fmla="*/ 0 w 4"/>
                <a:gd name="T5" fmla="*/ 0 h 2"/>
                <a:gd name="T6" fmla="*/ 0 w 4"/>
                <a:gd name="T7" fmla="*/ 2 h 2"/>
                <a:gd name="T8" fmla="*/ 3 w 4"/>
                <a:gd name="T9" fmla="*/ 2 h 2"/>
                <a:gd name="T10" fmla="*/ 0 60000 65536"/>
                <a:gd name="T11" fmla="*/ 0 60000 65536"/>
                <a:gd name="T12" fmla="*/ 0 60000 65536"/>
                <a:gd name="T13" fmla="*/ 0 60000 65536"/>
                <a:gd name="T14" fmla="*/ 0 60000 65536"/>
                <a:gd name="T15" fmla="*/ 0 w 4"/>
                <a:gd name="T16" fmla="*/ 0 h 2"/>
                <a:gd name="T17" fmla="*/ 4 w 4"/>
                <a:gd name="T18" fmla="*/ 2 h 2"/>
              </a:gdLst>
              <a:ahLst/>
              <a:cxnLst>
                <a:cxn ang="T10">
                  <a:pos x="T0" y="T1"/>
                </a:cxn>
                <a:cxn ang="T11">
                  <a:pos x="T2" y="T3"/>
                </a:cxn>
                <a:cxn ang="T12">
                  <a:pos x="T4" y="T5"/>
                </a:cxn>
                <a:cxn ang="T13">
                  <a:pos x="T6" y="T7"/>
                </a:cxn>
                <a:cxn ang="T14">
                  <a:pos x="T8" y="T9"/>
                </a:cxn>
              </a:cxnLst>
              <a:rect l="T15" t="T16" r="T17" b="T18"/>
              <a:pathLst>
                <a:path w="4" h="2">
                  <a:moveTo>
                    <a:pt x="3" y="2"/>
                  </a:moveTo>
                  <a:lnTo>
                    <a:pt x="4" y="0"/>
                  </a:lnTo>
                  <a:lnTo>
                    <a:pt x="0" y="0"/>
                  </a:lnTo>
                  <a:lnTo>
                    <a:pt x="0" y="2"/>
                  </a:lnTo>
                  <a:lnTo>
                    <a:pt x="3" y="2"/>
                  </a:lnTo>
                  <a:close/>
                </a:path>
              </a:pathLst>
            </a:custGeom>
            <a:grpFill/>
            <a:ln w="1905">
              <a:noFill/>
              <a:round/>
              <a:headEnd/>
              <a:tailEnd/>
            </a:ln>
          </p:spPr>
          <p:txBody>
            <a:bodyPr/>
            <a:lstStyle/>
            <a:p>
              <a:endParaRPr lang="en-GB">
                <a:solidFill>
                  <a:srgbClr val="000000"/>
                </a:solidFill>
                <a:latin typeface="Arial"/>
              </a:endParaRPr>
            </a:p>
          </p:txBody>
        </p:sp>
        <p:sp>
          <p:nvSpPr>
            <p:cNvPr id="567" name="Freeform 563"/>
            <p:cNvSpPr>
              <a:spLocks/>
            </p:cNvSpPr>
            <p:nvPr/>
          </p:nvSpPr>
          <p:spPr bwMode="auto">
            <a:xfrm>
              <a:off x="1424" y="2290"/>
              <a:ext cx="9" cy="17"/>
            </a:xfrm>
            <a:custGeom>
              <a:avLst/>
              <a:gdLst>
                <a:gd name="T0" fmla="*/ 4 w 9"/>
                <a:gd name="T1" fmla="*/ 3 h 17"/>
                <a:gd name="T2" fmla="*/ 6 w 9"/>
                <a:gd name="T3" fmla="*/ 3 h 17"/>
                <a:gd name="T4" fmla="*/ 6 w 9"/>
                <a:gd name="T5" fmla="*/ 5 h 17"/>
                <a:gd name="T6" fmla="*/ 9 w 9"/>
                <a:gd name="T7" fmla="*/ 9 h 17"/>
                <a:gd name="T8" fmla="*/ 9 w 9"/>
                <a:gd name="T9" fmla="*/ 14 h 17"/>
                <a:gd name="T10" fmla="*/ 9 w 9"/>
                <a:gd name="T11" fmla="*/ 15 h 17"/>
                <a:gd name="T12" fmla="*/ 7 w 9"/>
                <a:gd name="T13" fmla="*/ 17 h 17"/>
                <a:gd name="T14" fmla="*/ 4 w 9"/>
                <a:gd name="T15" fmla="*/ 17 h 17"/>
                <a:gd name="T16" fmla="*/ 3 w 9"/>
                <a:gd name="T17" fmla="*/ 14 h 17"/>
                <a:gd name="T18" fmla="*/ 0 w 9"/>
                <a:gd name="T19" fmla="*/ 12 h 17"/>
                <a:gd name="T20" fmla="*/ 0 w 9"/>
                <a:gd name="T21" fmla="*/ 9 h 17"/>
                <a:gd name="T22" fmla="*/ 1 w 9"/>
                <a:gd name="T23" fmla="*/ 3 h 17"/>
                <a:gd name="T24" fmla="*/ 1 w 9"/>
                <a:gd name="T25" fmla="*/ 2 h 17"/>
                <a:gd name="T26" fmla="*/ 4 w 9"/>
                <a:gd name="T27" fmla="*/ 0 h 17"/>
                <a:gd name="T28" fmla="*/ 4 w 9"/>
                <a:gd name="T29" fmla="*/ 3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17"/>
                <a:gd name="T47" fmla="*/ 9 w 9"/>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17">
                  <a:moveTo>
                    <a:pt x="4" y="3"/>
                  </a:moveTo>
                  <a:lnTo>
                    <a:pt x="6" y="3"/>
                  </a:lnTo>
                  <a:lnTo>
                    <a:pt x="6" y="5"/>
                  </a:lnTo>
                  <a:lnTo>
                    <a:pt x="9" y="9"/>
                  </a:lnTo>
                  <a:lnTo>
                    <a:pt x="9" y="14"/>
                  </a:lnTo>
                  <a:lnTo>
                    <a:pt x="9" y="15"/>
                  </a:lnTo>
                  <a:lnTo>
                    <a:pt x="7" y="17"/>
                  </a:lnTo>
                  <a:lnTo>
                    <a:pt x="4" y="17"/>
                  </a:lnTo>
                  <a:lnTo>
                    <a:pt x="3" y="14"/>
                  </a:lnTo>
                  <a:lnTo>
                    <a:pt x="0" y="12"/>
                  </a:lnTo>
                  <a:lnTo>
                    <a:pt x="0" y="9"/>
                  </a:lnTo>
                  <a:lnTo>
                    <a:pt x="1" y="3"/>
                  </a:lnTo>
                  <a:lnTo>
                    <a:pt x="1" y="2"/>
                  </a:lnTo>
                  <a:lnTo>
                    <a:pt x="4" y="0"/>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568" name="Freeform 564"/>
            <p:cNvSpPr>
              <a:spLocks/>
            </p:cNvSpPr>
            <p:nvPr/>
          </p:nvSpPr>
          <p:spPr bwMode="auto">
            <a:xfrm>
              <a:off x="1433" y="2310"/>
              <a:ext cx="4" cy="7"/>
            </a:xfrm>
            <a:custGeom>
              <a:avLst/>
              <a:gdLst>
                <a:gd name="T0" fmla="*/ 0 w 4"/>
                <a:gd name="T1" fmla="*/ 3 h 7"/>
                <a:gd name="T2" fmla="*/ 3 w 4"/>
                <a:gd name="T3" fmla="*/ 0 h 7"/>
                <a:gd name="T4" fmla="*/ 4 w 4"/>
                <a:gd name="T5" fmla="*/ 6 h 7"/>
                <a:gd name="T6" fmla="*/ 3 w 4"/>
                <a:gd name="T7" fmla="*/ 7 h 7"/>
                <a:gd name="T8" fmla="*/ 1 w 4"/>
                <a:gd name="T9" fmla="*/ 6 h 7"/>
                <a:gd name="T10" fmla="*/ 0 w 4"/>
                <a:gd name="T11" fmla="*/ 3 h 7"/>
                <a:gd name="T12" fmla="*/ 0 60000 65536"/>
                <a:gd name="T13" fmla="*/ 0 60000 65536"/>
                <a:gd name="T14" fmla="*/ 0 60000 65536"/>
                <a:gd name="T15" fmla="*/ 0 60000 65536"/>
                <a:gd name="T16" fmla="*/ 0 60000 65536"/>
                <a:gd name="T17" fmla="*/ 0 60000 65536"/>
                <a:gd name="T18" fmla="*/ 0 w 4"/>
                <a:gd name="T19" fmla="*/ 0 h 7"/>
                <a:gd name="T20" fmla="*/ 4 w 4"/>
                <a:gd name="T21" fmla="*/ 7 h 7"/>
              </a:gdLst>
              <a:ahLst/>
              <a:cxnLst>
                <a:cxn ang="T12">
                  <a:pos x="T0" y="T1"/>
                </a:cxn>
                <a:cxn ang="T13">
                  <a:pos x="T2" y="T3"/>
                </a:cxn>
                <a:cxn ang="T14">
                  <a:pos x="T4" y="T5"/>
                </a:cxn>
                <a:cxn ang="T15">
                  <a:pos x="T6" y="T7"/>
                </a:cxn>
                <a:cxn ang="T16">
                  <a:pos x="T8" y="T9"/>
                </a:cxn>
                <a:cxn ang="T17">
                  <a:pos x="T10" y="T11"/>
                </a:cxn>
              </a:cxnLst>
              <a:rect l="T18" t="T19" r="T20" b="T21"/>
              <a:pathLst>
                <a:path w="4" h="7">
                  <a:moveTo>
                    <a:pt x="0" y="3"/>
                  </a:moveTo>
                  <a:lnTo>
                    <a:pt x="3" y="0"/>
                  </a:lnTo>
                  <a:lnTo>
                    <a:pt x="4" y="6"/>
                  </a:lnTo>
                  <a:lnTo>
                    <a:pt x="3" y="7"/>
                  </a:lnTo>
                  <a:lnTo>
                    <a:pt x="1"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569" name="Freeform 565"/>
            <p:cNvSpPr>
              <a:spLocks/>
            </p:cNvSpPr>
            <p:nvPr/>
          </p:nvSpPr>
          <p:spPr bwMode="auto">
            <a:xfrm>
              <a:off x="1458" y="2290"/>
              <a:ext cx="1" cy="11"/>
            </a:xfrm>
            <a:custGeom>
              <a:avLst/>
              <a:gdLst>
                <a:gd name="T0" fmla="*/ 1 w 1"/>
                <a:gd name="T1" fmla="*/ 2 h 11"/>
                <a:gd name="T2" fmla="*/ 1 w 1"/>
                <a:gd name="T3" fmla="*/ 0 h 11"/>
                <a:gd name="T4" fmla="*/ 1 w 1"/>
                <a:gd name="T5" fmla="*/ 3 h 11"/>
                <a:gd name="T6" fmla="*/ 1 w 1"/>
                <a:gd name="T7" fmla="*/ 11 h 11"/>
                <a:gd name="T8" fmla="*/ 0 w 1"/>
                <a:gd name="T9" fmla="*/ 9 h 11"/>
                <a:gd name="T10" fmla="*/ 0 w 1"/>
                <a:gd name="T11" fmla="*/ 6 h 11"/>
                <a:gd name="T12" fmla="*/ 0 w 1"/>
                <a:gd name="T13" fmla="*/ 5 h 11"/>
                <a:gd name="T14" fmla="*/ 1 w 1"/>
                <a:gd name="T15" fmla="*/ 2 h 11"/>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1"/>
                <a:gd name="T26" fmla="*/ 1 w 1"/>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1">
                  <a:moveTo>
                    <a:pt x="1" y="2"/>
                  </a:moveTo>
                  <a:lnTo>
                    <a:pt x="1" y="0"/>
                  </a:lnTo>
                  <a:lnTo>
                    <a:pt x="1" y="3"/>
                  </a:lnTo>
                  <a:lnTo>
                    <a:pt x="1" y="11"/>
                  </a:lnTo>
                  <a:lnTo>
                    <a:pt x="0" y="9"/>
                  </a:lnTo>
                  <a:lnTo>
                    <a:pt x="0" y="6"/>
                  </a:lnTo>
                  <a:lnTo>
                    <a:pt x="0" y="5"/>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570" name="Freeform 566"/>
            <p:cNvSpPr>
              <a:spLocks/>
            </p:cNvSpPr>
            <p:nvPr/>
          </p:nvSpPr>
          <p:spPr bwMode="auto">
            <a:xfrm>
              <a:off x="1467" y="2299"/>
              <a:ext cx="7" cy="11"/>
            </a:xfrm>
            <a:custGeom>
              <a:avLst/>
              <a:gdLst>
                <a:gd name="T0" fmla="*/ 6 w 7"/>
                <a:gd name="T1" fmla="*/ 8 h 11"/>
                <a:gd name="T2" fmla="*/ 7 w 7"/>
                <a:gd name="T3" fmla="*/ 8 h 11"/>
                <a:gd name="T4" fmla="*/ 7 w 7"/>
                <a:gd name="T5" fmla="*/ 11 h 11"/>
                <a:gd name="T6" fmla="*/ 6 w 7"/>
                <a:gd name="T7" fmla="*/ 11 h 11"/>
                <a:gd name="T8" fmla="*/ 4 w 7"/>
                <a:gd name="T9" fmla="*/ 11 h 11"/>
                <a:gd name="T10" fmla="*/ 4 w 7"/>
                <a:gd name="T11" fmla="*/ 9 h 11"/>
                <a:gd name="T12" fmla="*/ 0 w 7"/>
                <a:gd name="T13" fmla="*/ 0 h 11"/>
                <a:gd name="T14" fmla="*/ 1 w 7"/>
                <a:gd name="T15" fmla="*/ 0 h 11"/>
                <a:gd name="T16" fmla="*/ 6 w 7"/>
                <a:gd name="T17" fmla="*/ 8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1"/>
                <a:gd name="T29" fmla="*/ 7 w 7"/>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1">
                  <a:moveTo>
                    <a:pt x="6" y="8"/>
                  </a:moveTo>
                  <a:lnTo>
                    <a:pt x="7" y="8"/>
                  </a:lnTo>
                  <a:lnTo>
                    <a:pt x="7" y="11"/>
                  </a:lnTo>
                  <a:lnTo>
                    <a:pt x="6" y="11"/>
                  </a:lnTo>
                  <a:lnTo>
                    <a:pt x="4" y="11"/>
                  </a:lnTo>
                  <a:lnTo>
                    <a:pt x="4" y="9"/>
                  </a:lnTo>
                  <a:lnTo>
                    <a:pt x="0" y="0"/>
                  </a:lnTo>
                  <a:lnTo>
                    <a:pt x="1" y="0"/>
                  </a:lnTo>
                  <a:lnTo>
                    <a:pt x="6" y="8"/>
                  </a:lnTo>
                  <a:close/>
                </a:path>
              </a:pathLst>
            </a:custGeom>
            <a:grpFill/>
            <a:ln w="1905">
              <a:noFill/>
              <a:round/>
              <a:headEnd/>
              <a:tailEnd/>
            </a:ln>
          </p:spPr>
          <p:txBody>
            <a:bodyPr/>
            <a:lstStyle/>
            <a:p>
              <a:endParaRPr lang="en-GB">
                <a:solidFill>
                  <a:srgbClr val="000000"/>
                </a:solidFill>
                <a:latin typeface="Arial"/>
              </a:endParaRPr>
            </a:p>
          </p:txBody>
        </p:sp>
        <p:sp>
          <p:nvSpPr>
            <p:cNvPr id="571" name="Freeform 567"/>
            <p:cNvSpPr>
              <a:spLocks/>
            </p:cNvSpPr>
            <p:nvPr/>
          </p:nvSpPr>
          <p:spPr bwMode="auto">
            <a:xfrm>
              <a:off x="1486" y="2310"/>
              <a:ext cx="3" cy="3"/>
            </a:xfrm>
            <a:custGeom>
              <a:avLst/>
              <a:gdLst>
                <a:gd name="T0" fmla="*/ 2 w 3"/>
                <a:gd name="T1" fmla="*/ 0 h 3"/>
                <a:gd name="T2" fmla="*/ 2 w 3"/>
                <a:gd name="T3" fmla="*/ 1 h 3"/>
                <a:gd name="T4" fmla="*/ 0 w 3"/>
                <a:gd name="T5" fmla="*/ 3 h 3"/>
                <a:gd name="T6" fmla="*/ 3 w 3"/>
                <a:gd name="T7" fmla="*/ 3 h 3"/>
                <a:gd name="T8" fmla="*/ 3 w 3"/>
                <a:gd name="T9" fmla="*/ 0 h 3"/>
                <a:gd name="T10" fmla="*/ 2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2" y="0"/>
                  </a:moveTo>
                  <a:lnTo>
                    <a:pt x="2" y="1"/>
                  </a:lnTo>
                  <a:lnTo>
                    <a:pt x="0" y="3"/>
                  </a:lnTo>
                  <a:lnTo>
                    <a:pt x="3" y="3"/>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572" name="Freeform 568"/>
            <p:cNvSpPr>
              <a:spLocks/>
            </p:cNvSpPr>
            <p:nvPr/>
          </p:nvSpPr>
          <p:spPr bwMode="auto">
            <a:xfrm>
              <a:off x="1476" y="2320"/>
              <a:ext cx="6" cy="14"/>
            </a:xfrm>
            <a:custGeom>
              <a:avLst/>
              <a:gdLst>
                <a:gd name="T0" fmla="*/ 0 w 6"/>
                <a:gd name="T1" fmla="*/ 0 h 14"/>
                <a:gd name="T2" fmla="*/ 3 w 6"/>
                <a:gd name="T3" fmla="*/ 8 h 14"/>
                <a:gd name="T4" fmla="*/ 4 w 6"/>
                <a:gd name="T5" fmla="*/ 9 h 14"/>
                <a:gd name="T6" fmla="*/ 6 w 6"/>
                <a:gd name="T7" fmla="*/ 12 h 14"/>
                <a:gd name="T8" fmla="*/ 6 w 6"/>
                <a:gd name="T9" fmla="*/ 14 h 14"/>
                <a:gd name="T10" fmla="*/ 4 w 6"/>
                <a:gd name="T11" fmla="*/ 11 h 14"/>
                <a:gd name="T12" fmla="*/ 1 w 6"/>
                <a:gd name="T13" fmla="*/ 9 h 14"/>
                <a:gd name="T14" fmla="*/ 0 w 6"/>
                <a:gd name="T15" fmla="*/ 3 h 14"/>
                <a:gd name="T16" fmla="*/ 0 w 6"/>
                <a:gd name="T17" fmla="*/ 0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4"/>
                <a:gd name="T29" fmla="*/ 6 w 6"/>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4">
                  <a:moveTo>
                    <a:pt x="0" y="0"/>
                  </a:moveTo>
                  <a:lnTo>
                    <a:pt x="3" y="8"/>
                  </a:lnTo>
                  <a:lnTo>
                    <a:pt x="4" y="9"/>
                  </a:lnTo>
                  <a:lnTo>
                    <a:pt x="6" y="12"/>
                  </a:lnTo>
                  <a:lnTo>
                    <a:pt x="6" y="14"/>
                  </a:lnTo>
                  <a:lnTo>
                    <a:pt x="4" y="11"/>
                  </a:lnTo>
                  <a:lnTo>
                    <a:pt x="1" y="9"/>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73" name="Freeform 569"/>
            <p:cNvSpPr>
              <a:spLocks/>
            </p:cNvSpPr>
            <p:nvPr/>
          </p:nvSpPr>
          <p:spPr bwMode="auto">
            <a:xfrm>
              <a:off x="1489" y="2334"/>
              <a:ext cx="9" cy="12"/>
            </a:xfrm>
            <a:custGeom>
              <a:avLst/>
              <a:gdLst>
                <a:gd name="T0" fmla="*/ 6 w 9"/>
                <a:gd name="T1" fmla="*/ 4 h 12"/>
                <a:gd name="T2" fmla="*/ 6 w 9"/>
                <a:gd name="T3" fmla="*/ 3 h 12"/>
                <a:gd name="T4" fmla="*/ 3 w 9"/>
                <a:gd name="T5" fmla="*/ 3 h 12"/>
                <a:gd name="T6" fmla="*/ 2 w 9"/>
                <a:gd name="T7" fmla="*/ 1 h 12"/>
                <a:gd name="T8" fmla="*/ 0 w 9"/>
                <a:gd name="T9" fmla="*/ 1 h 12"/>
                <a:gd name="T10" fmla="*/ 2 w 9"/>
                <a:gd name="T11" fmla="*/ 0 h 12"/>
                <a:gd name="T12" fmla="*/ 3 w 9"/>
                <a:gd name="T13" fmla="*/ 1 h 12"/>
                <a:gd name="T14" fmla="*/ 5 w 9"/>
                <a:gd name="T15" fmla="*/ 3 h 12"/>
                <a:gd name="T16" fmla="*/ 8 w 9"/>
                <a:gd name="T17" fmla="*/ 3 h 12"/>
                <a:gd name="T18" fmla="*/ 9 w 9"/>
                <a:gd name="T19" fmla="*/ 3 h 12"/>
                <a:gd name="T20" fmla="*/ 9 w 9"/>
                <a:gd name="T21" fmla="*/ 6 h 12"/>
                <a:gd name="T22" fmla="*/ 3 w 9"/>
                <a:gd name="T23" fmla="*/ 12 h 12"/>
                <a:gd name="T24" fmla="*/ 3 w 9"/>
                <a:gd name="T25" fmla="*/ 10 h 12"/>
                <a:gd name="T26" fmla="*/ 6 w 9"/>
                <a:gd name="T27" fmla="*/ 6 h 12"/>
                <a:gd name="T28" fmla="*/ 6 w 9"/>
                <a:gd name="T29" fmla="*/ 4 h 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12"/>
                <a:gd name="T47" fmla="*/ 9 w 9"/>
                <a:gd name="T48" fmla="*/ 12 h 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12">
                  <a:moveTo>
                    <a:pt x="6" y="4"/>
                  </a:moveTo>
                  <a:lnTo>
                    <a:pt x="6" y="3"/>
                  </a:lnTo>
                  <a:lnTo>
                    <a:pt x="3" y="3"/>
                  </a:lnTo>
                  <a:lnTo>
                    <a:pt x="2" y="1"/>
                  </a:lnTo>
                  <a:lnTo>
                    <a:pt x="0" y="1"/>
                  </a:lnTo>
                  <a:lnTo>
                    <a:pt x="2" y="0"/>
                  </a:lnTo>
                  <a:lnTo>
                    <a:pt x="3" y="1"/>
                  </a:lnTo>
                  <a:lnTo>
                    <a:pt x="5" y="3"/>
                  </a:lnTo>
                  <a:lnTo>
                    <a:pt x="8" y="3"/>
                  </a:lnTo>
                  <a:lnTo>
                    <a:pt x="9" y="3"/>
                  </a:lnTo>
                  <a:lnTo>
                    <a:pt x="9" y="6"/>
                  </a:lnTo>
                  <a:lnTo>
                    <a:pt x="3" y="12"/>
                  </a:lnTo>
                  <a:lnTo>
                    <a:pt x="3" y="10"/>
                  </a:lnTo>
                  <a:lnTo>
                    <a:pt x="6" y="6"/>
                  </a:lnTo>
                  <a:lnTo>
                    <a:pt x="6" y="4"/>
                  </a:lnTo>
                  <a:close/>
                </a:path>
              </a:pathLst>
            </a:custGeom>
            <a:grpFill/>
            <a:ln w="1905">
              <a:noFill/>
              <a:round/>
              <a:headEnd/>
              <a:tailEnd/>
            </a:ln>
          </p:spPr>
          <p:txBody>
            <a:bodyPr/>
            <a:lstStyle/>
            <a:p>
              <a:endParaRPr lang="en-GB">
                <a:solidFill>
                  <a:srgbClr val="000000"/>
                </a:solidFill>
                <a:latin typeface="Arial"/>
              </a:endParaRPr>
            </a:p>
          </p:txBody>
        </p:sp>
        <p:sp>
          <p:nvSpPr>
            <p:cNvPr id="574" name="Freeform 570"/>
            <p:cNvSpPr>
              <a:spLocks/>
            </p:cNvSpPr>
            <p:nvPr/>
          </p:nvSpPr>
          <p:spPr bwMode="auto">
            <a:xfrm>
              <a:off x="1512" y="2341"/>
              <a:ext cx="6" cy="2"/>
            </a:xfrm>
            <a:custGeom>
              <a:avLst/>
              <a:gdLst>
                <a:gd name="T0" fmla="*/ 6 w 6"/>
                <a:gd name="T1" fmla="*/ 2 h 2"/>
                <a:gd name="T2" fmla="*/ 4 w 6"/>
                <a:gd name="T3" fmla="*/ 0 h 2"/>
                <a:gd name="T4" fmla="*/ 3 w 6"/>
                <a:gd name="T5" fmla="*/ 0 h 2"/>
                <a:gd name="T6" fmla="*/ 0 w 6"/>
                <a:gd name="T7" fmla="*/ 2 h 2"/>
                <a:gd name="T8" fmla="*/ 3 w 6"/>
                <a:gd name="T9" fmla="*/ 2 h 2"/>
                <a:gd name="T10" fmla="*/ 4 w 6"/>
                <a:gd name="T11" fmla="*/ 2 h 2"/>
                <a:gd name="T12" fmla="*/ 6 w 6"/>
                <a:gd name="T13" fmla="*/ 2 h 2"/>
                <a:gd name="T14" fmla="*/ 0 60000 65536"/>
                <a:gd name="T15" fmla="*/ 0 60000 65536"/>
                <a:gd name="T16" fmla="*/ 0 60000 65536"/>
                <a:gd name="T17" fmla="*/ 0 60000 65536"/>
                <a:gd name="T18" fmla="*/ 0 60000 65536"/>
                <a:gd name="T19" fmla="*/ 0 60000 65536"/>
                <a:gd name="T20" fmla="*/ 0 60000 65536"/>
                <a:gd name="T21" fmla="*/ 0 w 6"/>
                <a:gd name="T22" fmla="*/ 0 h 2"/>
                <a:gd name="T23" fmla="*/ 6 w 6"/>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
                  <a:moveTo>
                    <a:pt x="6" y="2"/>
                  </a:moveTo>
                  <a:lnTo>
                    <a:pt x="4" y="0"/>
                  </a:lnTo>
                  <a:lnTo>
                    <a:pt x="3" y="0"/>
                  </a:lnTo>
                  <a:lnTo>
                    <a:pt x="0" y="2"/>
                  </a:lnTo>
                  <a:lnTo>
                    <a:pt x="3" y="2"/>
                  </a:lnTo>
                  <a:lnTo>
                    <a:pt x="4" y="2"/>
                  </a:lnTo>
                  <a:lnTo>
                    <a:pt x="6" y="2"/>
                  </a:lnTo>
                  <a:close/>
                </a:path>
              </a:pathLst>
            </a:custGeom>
            <a:grpFill/>
            <a:ln w="1905">
              <a:noFill/>
              <a:round/>
              <a:headEnd/>
              <a:tailEnd/>
            </a:ln>
          </p:spPr>
          <p:txBody>
            <a:bodyPr/>
            <a:lstStyle/>
            <a:p>
              <a:endParaRPr lang="en-GB">
                <a:solidFill>
                  <a:srgbClr val="000000"/>
                </a:solidFill>
                <a:latin typeface="Arial"/>
              </a:endParaRPr>
            </a:p>
          </p:txBody>
        </p:sp>
        <p:sp>
          <p:nvSpPr>
            <p:cNvPr id="575" name="Freeform 571"/>
            <p:cNvSpPr>
              <a:spLocks/>
            </p:cNvSpPr>
            <p:nvPr/>
          </p:nvSpPr>
          <p:spPr bwMode="auto">
            <a:xfrm>
              <a:off x="1524" y="2349"/>
              <a:ext cx="13" cy="6"/>
            </a:xfrm>
            <a:custGeom>
              <a:avLst/>
              <a:gdLst>
                <a:gd name="T0" fmla="*/ 3 w 13"/>
                <a:gd name="T1" fmla="*/ 1 h 6"/>
                <a:gd name="T2" fmla="*/ 4 w 13"/>
                <a:gd name="T3" fmla="*/ 0 h 6"/>
                <a:gd name="T4" fmla="*/ 13 w 13"/>
                <a:gd name="T5" fmla="*/ 4 h 6"/>
                <a:gd name="T6" fmla="*/ 13 w 13"/>
                <a:gd name="T7" fmla="*/ 6 h 6"/>
                <a:gd name="T8" fmla="*/ 12 w 13"/>
                <a:gd name="T9" fmla="*/ 6 h 6"/>
                <a:gd name="T10" fmla="*/ 6 w 13"/>
                <a:gd name="T11" fmla="*/ 1 h 6"/>
                <a:gd name="T12" fmla="*/ 3 w 13"/>
                <a:gd name="T13" fmla="*/ 4 h 6"/>
                <a:gd name="T14" fmla="*/ 0 w 13"/>
                <a:gd name="T15" fmla="*/ 4 h 6"/>
                <a:gd name="T16" fmla="*/ 1 w 13"/>
                <a:gd name="T17" fmla="*/ 3 h 6"/>
                <a:gd name="T18" fmla="*/ 3 w 13"/>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6"/>
                <a:gd name="T32" fmla="*/ 13 w 13"/>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6">
                  <a:moveTo>
                    <a:pt x="3" y="1"/>
                  </a:moveTo>
                  <a:lnTo>
                    <a:pt x="4" y="0"/>
                  </a:lnTo>
                  <a:lnTo>
                    <a:pt x="13" y="4"/>
                  </a:lnTo>
                  <a:lnTo>
                    <a:pt x="13" y="6"/>
                  </a:lnTo>
                  <a:lnTo>
                    <a:pt x="12" y="6"/>
                  </a:lnTo>
                  <a:lnTo>
                    <a:pt x="6" y="1"/>
                  </a:lnTo>
                  <a:lnTo>
                    <a:pt x="3" y="4"/>
                  </a:lnTo>
                  <a:lnTo>
                    <a:pt x="0" y="4"/>
                  </a:lnTo>
                  <a:lnTo>
                    <a:pt x="1" y="3"/>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576" name="Freeform 572"/>
            <p:cNvSpPr>
              <a:spLocks/>
            </p:cNvSpPr>
            <p:nvPr/>
          </p:nvSpPr>
          <p:spPr bwMode="auto">
            <a:xfrm>
              <a:off x="1503" y="2361"/>
              <a:ext cx="10" cy="7"/>
            </a:xfrm>
            <a:custGeom>
              <a:avLst/>
              <a:gdLst>
                <a:gd name="T0" fmla="*/ 10 w 10"/>
                <a:gd name="T1" fmla="*/ 0 h 7"/>
                <a:gd name="T2" fmla="*/ 9 w 10"/>
                <a:gd name="T3" fmla="*/ 6 h 7"/>
                <a:gd name="T4" fmla="*/ 7 w 10"/>
                <a:gd name="T5" fmla="*/ 6 h 7"/>
                <a:gd name="T6" fmla="*/ 0 w 10"/>
                <a:gd name="T7" fmla="*/ 7 h 7"/>
                <a:gd name="T8" fmla="*/ 0 w 10"/>
                <a:gd name="T9" fmla="*/ 3 h 7"/>
                <a:gd name="T10" fmla="*/ 3 w 10"/>
                <a:gd name="T11" fmla="*/ 3 h 7"/>
                <a:gd name="T12" fmla="*/ 6 w 10"/>
                <a:gd name="T13" fmla="*/ 3 h 7"/>
                <a:gd name="T14" fmla="*/ 10 w 10"/>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7"/>
                <a:gd name="T26" fmla="*/ 10 w 10"/>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7">
                  <a:moveTo>
                    <a:pt x="10" y="0"/>
                  </a:moveTo>
                  <a:lnTo>
                    <a:pt x="9" y="6"/>
                  </a:lnTo>
                  <a:lnTo>
                    <a:pt x="7" y="6"/>
                  </a:lnTo>
                  <a:lnTo>
                    <a:pt x="0" y="7"/>
                  </a:lnTo>
                  <a:lnTo>
                    <a:pt x="0" y="3"/>
                  </a:lnTo>
                  <a:lnTo>
                    <a:pt x="3" y="3"/>
                  </a:lnTo>
                  <a:lnTo>
                    <a:pt x="6" y="3"/>
                  </a:lnTo>
                  <a:lnTo>
                    <a:pt x="10" y="0"/>
                  </a:lnTo>
                  <a:close/>
                </a:path>
              </a:pathLst>
            </a:custGeom>
            <a:grpFill/>
            <a:ln w="1905">
              <a:noFill/>
              <a:round/>
              <a:headEnd/>
              <a:tailEnd/>
            </a:ln>
          </p:spPr>
          <p:txBody>
            <a:bodyPr/>
            <a:lstStyle/>
            <a:p>
              <a:endParaRPr lang="en-GB">
                <a:solidFill>
                  <a:srgbClr val="000000"/>
                </a:solidFill>
                <a:latin typeface="Arial"/>
              </a:endParaRPr>
            </a:p>
          </p:txBody>
        </p:sp>
        <p:sp>
          <p:nvSpPr>
            <p:cNvPr id="577" name="Freeform 573"/>
            <p:cNvSpPr>
              <a:spLocks/>
            </p:cNvSpPr>
            <p:nvPr/>
          </p:nvSpPr>
          <p:spPr bwMode="auto">
            <a:xfrm>
              <a:off x="1431" y="2308"/>
              <a:ext cx="5" cy="3"/>
            </a:xfrm>
            <a:custGeom>
              <a:avLst/>
              <a:gdLst>
                <a:gd name="T0" fmla="*/ 3 w 5"/>
                <a:gd name="T1" fmla="*/ 0 h 3"/>
                <a:gd name="T2" fmla="*/ 0 w 5"/>
                <a:gd name="T3" fmla="*/ 2 h 3"/>
                <a:gd name="T4" fmla="*/ 0 w 5"/>
                <a:gd name="T5" fmla="*/ 3 h 3"/>
                <a:gd name="T6" fmla="*/ 3 w 5"/>
                <a:gd name="T7" fmla="*/ 3 h 3"/>
                <a:gd name="T8" fmla="*/ 5 w 5"/>
                <a:gd name="T9" fmla="*/ 0 h 3"/>
                <a:gd name="T10" fmla="*/ 3 w 5"/>
                <a:gd name="T11" fmla="*/ 0 h 3"/>
                <a:gd name="T12" fmla="*/ 0 60000 65536"/>
                <a:gd name="T13" fmla="*/ 0 60000 65536"/>
                <a:gd name="T14" fmla="*/ 0 60000 65536"/>
                <a:gd name="T15" fmla="*/ 0 60000 65536"/>
                <a:gd name="T16" fmla="*/ 0 60000 65536"/>
                <a:gd name="T17" fmla="*/ 0 60000 65536"/>
                <a:gd name="T18" fmla="*/ 0 w 5"/>
                <a:gd name="T19" fmla="*/ 0 h 3"/>
                <a:gd name="T20" fmla="*/ 5 w 5"/>
                <a:gd name="T21" fmla="*/ 3 h 3"/>
              </a:gdLst>
              <a:ahLst/>
              <a:cxnLst>
                <a:cxn ang="T12">
                  <a:pos x="T0" y="T1"/>
                </a:cxn>
                <a:cxn ang="T13">
                  <a:pos x="T2" y="T3"/>
                </a:cxn>
                <a:cxn ang="T14">
                  <a:pos x="T4" y="T5"/>
                </a:cxn>
                <a:cxn ang="T15">
                  <a:pos x="T6" y="T7"/>
                </a:cxn>
                <a:cxn ang="T16">
                  <a:pos x="T8" y="T9"/>
                </a:cxn>
                <a:cxn ang="T17">
                  <a:pos x="T10" y="T11"/>
                </a:cxn>
              </a:cxnLst>
              <a:rect l="T18" t="T19" r="T20" b="T21"/>
              <a:pathLst>
                <a:path w="5" h="3">
                  <a:moveTo>
                    <a:pt x="3" y="0"/>
                  </a:moveTo>
                  <a:lnTo>
                    <a:pt x="0" y="2"/>
                  </a:lnTo>
                  <a:lnTo>
                    <a:pt x="0" y="3"/>
                  </a:lnTo>
                  <a:lnTo>
                    <a:pt x="3" y="3"/>
                  </a:lnTo>
                  <a:lnTo>
                    <a:pt x="5"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578" name="Freeform 574"/>
            <p:cNvSpPr>
              <a:spLocks/>
            </p:cNvSpPr>
            <p:nvPr/>
          </p:nvSpPr>
          <p:spPr bwMode="auto">
            <a:xfrm>
              <a:off x="1711" y="3736"/>
              <a:ext cx="7" cy="8"/>
            </a:xfrm>
            <a:custGeom>
              <a:avLst/>
              <a:gdLst>
                <a:gd name="T0" fmla="*/ 6 w 7"/>
                <a:gd name="T1" fmla="*/ 3 h 8"/>
                <a:gd name="T2" fmla="*/ 7 w 7"/>
                <a:gd name="T3" fmla="*/ 5 h 8"/>
                <a:gd name="T4" fmla="*/ 7 w 7"/>
                <a:gd name="T5" fmla="*/ 8 h 8"/>
                <a:gd name="T6" fmla="*/ 6 w 7"/>
                <a:gd name="T7" fmla="*/ 8 h 8"/>
                <a:gd name="T8" fmla="*/ 4 w 7"/>
                <a:gd name="T9" fmla="*/ 8 h 8"/>
                <a:gd name="T10" fmla="*/ 0 w 7"/>
                <a:gd name="T11" fmla="*/ 5 h 8"/>
                <a:gd name="T12" fmla="*/ 0 w 7"/>
                <a:gd name="T13" fmla="*/ 2 h 8"/>
                <a:gd name="T14" fmla="*/ 1 w 7"/>
                <a:gd name="T15" fmla="*/ 0 h 8"/>
                <a:gd name="T16" fmla="*/ 1 w 7"/>
                <a:gd name="T17" fmla="*/ 2 h 8"/>
                <a:gd name="T18" fmla="*/ 1 w 7"/>
                <a:gd name="T19" fmla="*/ 3 h 8"/>
                <a:gd name="T20" fmla="*/ 1 w 7"/>
                <a:gd name="T21" fmla="*/ 5 h 8"/>
                <a:gd name="T22" fmla="*/ 3 w 7"/>
                <a:gd name="T23" fmla="*/ 5 h 8"/>
                <a:gd name="T24" fmla="*/ 3 w 7"/>
                <a:gd name="T25" fmla="*/ 3 h 8"/>
                <a:gd name="T26" fmla="*/ 4 w 7"/>
                <a:gd name="T27" fmla="*/ 3 h 8"/>
                <a:gd name="T28" fmla="*/ 6 w 7"/>
                <a:gd name="T29" fmla="*/ 3 h 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
                <a:gd name="T46" fmla="*/ 0 h 8"/>
                <a:gd name="T47" fmla="*/ 7 w 7"/>
                <a:gd name="T48" fmla="*/ 8 h 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 h="8">
                  <a:moveTo>
                    <a:pt x="6" y="3"/>
                  </a:moveTo>
                  <a:lnTo>
                    <a:pt x="7" y="5"/>
                  </a:lnTo>
                  <a:lnTo>
                    <a:pt x="7" y="8"/>
                  </a:lnTo>
                  <a:lnTo>
                    <a:pt x="6" y="8"/>
                  </a:lnTo>
                  <a:lnTo>
                    <a:pt x="4" y="8"/>
                  </a:lnTo>
                  <a:lnTo>
                    <a:pt x="0" y="5"/>
                  </a:lnTo>
                  <a:lnTo>
                    <a:pt x="0" y="2"/>
                  </a:lnTo>
                  <a:lnTo>
                    <a:pt x="1" y="0"/>
                  </a:lnTo>
                  <a:lnTo>
                    <a:pt x="1" y="2"/>
                  </a:lnTo>
                  <a:lnTo>
                    <a:pt x="1" y="3"/>
                  </a:lnTo>
                  <a:lnTo>
                    <a:pt x="1" y="5"/>
                  </a:lnTo>
                  <a:lnTo>
                    <a:pt x="3" y="5"/>
                  </a:lnTo>
                  <a:lnTo>
                    <a:pt x="3" y="3"/>
                  </a:lnTo>
                  <a:lnTo>
                    <a:pt x="4" y="3"/>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579" name="Freeform 575"/>
            <p:cNvSpPr>
              <a:spLocks/>
            </p:cNvSpPr>
            <p:nvPr/>
          </p:nvSpPr>
          <p:spPr bwMode="auto">
            <a:xfrm>
              <a:off x="1717" y="3727"/>
              <a:ext cx="28" cy="24"/>
            </a:xfrm>
            <a:custGeom>
              <a:avLst/>
              <a:gdLst>
                <a:gd name="T0" fmla="*/ 27 w 28"/>
                <a:gd name="T1" fmla="*/ 2 h 24"/>
                <a:gd name="T2" fmla="*/ 28 w 28"/>
                <a:gd name="T3" fmla="*/ 2 h 24"/>
                <a:gd name="T4" fmla="*/ 28 w 28"/>
                <a:gd name="T5" fmla="*/ 3 h 24"/>
                <a:gd name="T6" fmla="*/ 28 w 28"/>
                <a:gd name="T7" fmla="*/ 5 h 24"/>
                <a:gd name="T8" fmla="*/ 27 w 28"/>
                <a:gd name="T9" fmla="*/ 8 h 24"/>
                <a:gd name="T10" fmla="*/ 25 w 28"/>
                <a:gd name="T11" fmla="*/ 8 h 24"/>
                <a:gd name="T12" fmla="*/ 22 w 28"/>
                <a:gd name="T13" fmla="*/ 14 h 24"/>
                <a:gd name="T14" fmla="*/ 21 w 28"/>
                <a:gd name="T15" fmla="*/ 14 h 24"/>
                <a:gd name="T16" fmla="*/ 19 w 28"/>
                <a:gd name="T17" fmla="*/ 17 h 24"/>
                <a:gd name="T18" fmla="*/ 18 w 28"/>
                <a:gd name="T19" fmla="*/ 18 h 24"/>
                <a:gd name="T20" fmla="*/ 16 w 28"/>
                <a:gd name="T21" fmla="*/ 17 h 24"/>
                <a:gd name="T22" fmla="*/ 13 w 28"/>
                <a:gd name="T23" fmla="*/ 18 h 24"/>
                <a:gd name="T24" fmla="*/ 12 w 28"/>
                <a:gd name="T25" fmla="*/ 18 h 24"/>
                <a:gd name="T26" fmla="*/ 12 w 28"/>
                <a:gd name="T27" fmla="*/ 21 h 24"/>
                <a:gd name="T28" fmla="*/ 10 w 28"/>
                <a:gd name="T29" fmla="*/ 23 h 24"/>
                <a:gd name="T30" fmla="*/ 9 w 28"/>
                <a:gd name="T31" fmla="*/ 23 h 24"/>
                <a:gd name="T32" fmla="*/ 6 w 28"/>
                <a:gd name="T33" fmla="*/ 24 h 24"/>
                <a:gd name="T34" fmla="*/ 4 w 28"/>
                <a:gd name="T35" fmla="*/ 21 h 24"/>
                <a:gd name="T36" fmla="*/ 3 w 28"/>
                <a:gd name="T37" fmla="*/ 21 h 24"/>
                <a:gd name="T38" fmla="*/ 3 w 28"/>
                <a:gd name="T39" fmla="*/ 23 h 24"/>
                <a:gd name="T40" fmla="*/ 0 w 28"/>
                <a:gd name="T41" fmla="*/ 20 h 24"/>
                <a:gd name="T42" fmla="*/ 0 w 28"/>
                <a:gd name="T43" fmla="*/ 18 h 24"/>
                <a:gd name="T44" fmla="*/ 3 w 28"/>
                <a:gd name="T45" fmla="*/ 18 h 24"/>
                <a:gd name="T46" fmla="*/ 3 w 28"/>
                <a:gd name="T47" fmla="*/ 17 h 24"/>
                <a:gd name="T48" fmla="*/ 4 w 28"/>
                <a:gd name="T49" fmla="*/ 18 h 24"/>
                <a:gd name="T50" fmla="*/ 7 w 28"/>
                <a:gd name="T51" fmla="*/ 18 h 24"/>
                <a:gd name="T52" fmla="*/ 9 w 28"/>
                <a:gd name="T53" fmla="*/ 17 h 24"/>
                <a:gd name="T54" fmla="*/ 7 w 28"/>
                <a:gd name="T55" fmla="*/ 17 h 24"/>
                <a:gd name="T56" fmla="*/ 7 w 28"/>
                <a:gd name="T57" fmla="*/ 15 h 24"/>
                <a:gd name="T58" fmla="*/ 9 w 28"/>
                <a:gd name="T59" fmla="*/ 14 h 24"/>
                <a:gd name="T60" fmla="*/ 10 w 28"/>
                <a:gd name="T61" fmla="*/ 14 h 24"/>
                <a:gd name="T62" fmla="*/ 12 w 28"/>
                <a:gd name="T63" fmla="*/ 11 h 24"/>
                <a:gd name="T64" fmla="*/ 15 w 28"/>
                <a:gd name="T65" fmla="*/ 11 h 24"/>
                <a:gd name="T66" fmla="*/ 10 w 28"/>
                <a:gd name="T67" fmla="*/ 6 h 24"/>
                <a:gd name="T68" fmla="*/ 9 w 28"/>
                <a:gd name="T69" fmla="*/ 6 h 24"/>
                <a:gd name="T70" fmla="*/ 7 w 28"/>
                <a:gd name="T71" fmla="*/ 5 h 24"/>
                <a:gd name="T72" fmla="*/ 9 w 28"/>
                <a:gd name="T73" fmla="*/ 5 h 24"/>
                <a:gd name="T74" fmla="*/ 9 w 28"/>
                <a:gd name="T75" fmla="*/ 3 h 24"/>
                <a:gd name="T76" fmla="*/ 7 w 28"/>
                <a:gd name="T77" fmla="*/ 3 h 24"/>
                <a:gd name="T78" fmla="*/ 6 w 28"/>
                <a:gd name="T79" fmla="*/ 0 h 24"/>
                <a:gd name="T80" fmla="*/ 9 w 28"/>
                <a:gd name="T81" fmla="*/ 3 h 24"/>
                <a:gd name="T82" fmla="*/ 13 w 28"/>
                <a:gd name="T83" fmla="*/ 5 h 24"/>
                <a:gd name="T84" fmla="*/ 16 w 28"/>
                <a:gd name="T85" fmla="*/ 3 h 24"/>
                <a:gd name="T86" fmla="*/ 27 w 28"/>
                <a:gd name="T87" fmla="*/ 3 h 24"/>
                <a:gd name="T88" fmla="*/ 27 w 28"/>
                <a:gd name="T89" fmla="*/ 2 h 2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8"/>
                <a:gd name="T136" fmla="*/ 0 h 24"/>
                <a:gd name="T137" fmla="*/ 28 w 28"/>
                <a:gd name="T138" fmla="*/ 24 h 2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8" h="24">
                  <a:moveTo>
                    <a:pt x="27" y="2"/>
                  </a:moveTo>
                  <a:lnTo>
                    <a:pt x="28" y="2"/>
                  </a:lnTo>
                  <a:lnTo>
                    <a:pt x="28" y="3"/>
                  </a:lnTo>
                  <a:lnTo>
                    <a:pt x="28" y="5"/>
                  </a:lnTo>
                  <a:lnTo>
                    <a:pt x="27" y="8"/>
                  </a:lnTo>
                  <a:lnTo>
                    <a:pt x="25" y="8"/>
                  </a:lnTo>
                  <a:lnTo>
                    <a:pt x="22" y="14"/>
                  </a:lnTo>
                  <a:lnTo>
                    <a:pt x="21" y="14"/>
                  </a:lnTo>
                  <a:lnTo>
                    <a:pt x="19" y="17"/>
                  </a:lnTo>
                  <a:lnTo>
                    <a:pt x="18" y="18"/>
                  </a:lnTo>
                  <a:lnTo>
                    <a:pt x="16" y="17"/>
                  </a:lnTo>
                  <a:lnTo>
                    <a:pt x="13" y="18"/>
                  </a:lnTo>
                  <a:lnTo>
                    <a:pt x="12" y="18"/>
                  </a:lnTo>
                  <a:lnTo>
                    <a:pt x="12" y="21"/>
                  </a:lnTo>
                  <a:lnTo>
                    <a:pt x="10" y="23"/>
                  </a:lnTo>
                  <a:lnTo>
                    <a:pt x="9" y="23"/>
                  </a:lnTo>
                  <a:lnTo>
                    <a:pt x="6" y="24"/>
                  </a:lnTo>
                  <a:lnTo>
                    <a:pt x="4" y="21"/>
                  </a:lnTo>
                  <a:lnTo>
                    <a:pt x="3" y="21"/>
                  </a:lnTo>
                  <a:lnTo>
                    <a:pt x="3" y="23"/>
                  </a:lnTo>
                  <a:lnTo>
                    <a:pt x="0" y="20"/>
                  </a:lnTo>
                  <a:lnTo>
                    <a:pt x="0" y="18"/>
                  </a:lnTo>
                  <a:lnTo>
                    <a:pt x="3" y="18"/>
                  </a:lnTo>
                  <a:lnTo>
                    <a:pt x="3" y="17"/>
                  </a:lnTo>
                  <a:lnTo>
                    <a:pt x="4" y="18"/>
                  </a:lnTo>
                  <a:lnTo>
                    <a:pt x="7" y="18"/>
                  </a:lnTo>
                  <a:lnTo>
                    <a:pt x="9" y="17"/>
                  </a:lnTo>
                  <a:lnTo>
                    <a:pt x="7" y="17"/>
                  </a:lnTo>
                  <a:lnTo>
                    <a:pt x="7" y="15"/>
                  </a:lnTo>
                  <a:lnTo>
                    <a:pt x="9" y="14"/>
                  </a:lnTo>
                  <a:lnTo>
                    <a:pt x="10" y="14"/>
                  </a:lnTo>
                  <a:lnTo>
                    <a:pt x="12" y="11"/>
                  </a:lnTo>
                  <a:lnTo>
                    <a:pt x="15" y="11"/>
                  </a:lnTo>
                  <a:lnTo>
                    <a:pt x="10" y="6"/>
                  </a:lnTo>
                  <a:lnTo>
                    <a:pt x="9" y="6"/>
                  </a:lnTo>
                  <a:lnTo>
                    <a:pt x="7" y="5"/>
                  </a:lnTo>
                  <a:lnTo>
                    <a:pt x="9" y="5"/>
                  </a:lnTo>
                  <a:lnTo>
                    <a:pt x="9" y="3"/>
                  </a:lnTo>
                  <a:lnTo>
                    <a:pt x="7" y="3"/>
                  </a:lnTo>
                  <a:lnTo>
                    <a:pt x="6" y="0"/>
                  </a:lnTo>
                  <a:lnTo>
                    <a:pt x="9" y="3"/>
                  </a:lnTo>
                  <a:lnTo>
                    <a:pt x="13" y="5"/>
                  </a:lnTo>
                  <a:lnTo>
                    <a:pt x="16" y="3"/>
                  </a:lnTo>
                  <a:lnTo>
                    <a:pt x="27" y="3"/>
                  </a:lnTo>
                  <a:lnTo>
                    <a:pt x="27" y="2"/>
                  </a:lnTo>
                  <a:close/>
                </a:path>
              </a:pathLst>
            </a:custGeom>
            <a:grpFill/>
            <a:ln w="1905">
              <a:noFill/>
              <a:round/>
              <a:headEnd/>
              <a:tailEnd/>
            </a:ln>
          </p:spPr>
          <p:txBody>
            <a:bodyPr/>
            <a:lstStyle/>
            <a:p>
              <a:endParaRPr lang="en-GB">
                <a:solidFill>
                  <a:srgbClr val="000000"/>
                </a:solidFill>
                <a:latin typeface="Arial"/>
              </a:endParaRPr>
            </a:p>
          </p:txBody>
        </p:sp>
        <p:sp>
          <p:nvSpPr>
            <p:cNvPr id="580" name="Freeform 576"/>
            <p:cNvSpPr>
              <a:spLocks/>
            </p:cNvSpPr>
            <p:nvPr/>
          </p:nvSpPr>
          <p:spPr bwMode="auto">
            <a:xfrm>
              <a:off x="1738" y="3726"/>
              <a:ext cx="31" cy="28"/>
            </a:xfrm>
            <a:custGeom>
              <a:avLst/>
              <a:gdLst>
                <a:gd name="T0" fmla="*/ 30 w 31"/>
                <a:gd name="T1" fmla="*/ 12 h 28"/>
                <a:gd name="T2" fmla="*/ 28 w 31"/>
                <a:gd name="T3" fmla="*/ 12 h 28"/>
                <a:gd name="T4" fmla="*/ 27 w 31"/>
                <a:gd name="T5" fmla="*/ 15 h 28"/>
                <a:gd name="T6" fmla="*/ 24 w 31"/>
                <a:gd name="T7" fmla="*/ 16 h 28"/>
                <a:gd name="T8" fmla="*/ 15 w 31"/>
                <a:gd name="T9" fmla="*/ 15 h 28"/>
                <a:gd name="T10" fmla="*/ 13 w 31"/>
                <a:gd name="T11" fmla="*/ 15 h 28"/>
                <a:gd name="T12" fmla="*/ 13 w 31"/>
                <a:gd name="T13" fmla="*/ 16 h 28"/>
                <a:gd name="T14" fmla="*/ 18 w 31"/>
                <a:gd name="T15" fmla="*/ 19 h 28"/>
                <a:gd name="T16" fmla="*/ 18 w 31"/>
                <a:gd name="T17" fmla="*/ 22 h 28"/>
                <a:gd name="T18" fmla="*/ 15 w 31"/>
                <a:gd name="T19" fmla="*/ 21 h 28"/>
                <a:gd name="T20" fmla="*/ 12 w 31"/>
                <a:gd name="T21" fmla="*/ 21 h 28"/>
                <a:gd name="T22" fmla="*/ 10 w 31"/>
                <a:gd name="T23" fmla="*/ 21 h 28"/>
                <a:gd name="T24" fmla="*/ 10 w 31"/>
                <a:gd name="T25" fmla="*/ 24 h 28"/>
                <a:gd name="T26" fmla="*/ 12 w 31"/>
                <a:gd name="T27" fmla="*/ 24 h 28"/>
                <a:gd name="T28" fmla="*/ 12 w 31"/>
                <a:gd name="T29" fmla="*/ 25 h 28"/>
                <a:gd name="T30" fmla="*/ 9 w 31"/>
                <a:gd name="T31" fmla="*/ 25 h 28"/>
                <a:gd name="T32" fmla="*/ 6 w 31"/>
                <a:gd name="T33" fmla="*/ 24 h 28"/>
                <a:gd name="T34" fmla="*/ 6 w 31"/>
                <a:gd name="T35" fmla="*/ 28 h 28"/>
                <a:gd name="T36" fmla="*/ 4 w 31"/>
                <a:gd name="T37" fmla="*/ 27 h 28"/>
                <a:gd name="T38" fmla="*/ 1 w 31"/>
                <a:gd name="T39" fmla="*/ 24 h 28"/>
                <a:gd name="T40" fmla="*/ 0 w 31"/>
                <a:gd name="T41" fmla="*/ 22 h 28"/>
                <a:gd name="T42" fmla="*/ 3 w 31"/>
                <a:gd name="T43" fmla="*/ 15 h 28"/>
                <a:gd name="T44" fmla="*/ 4 w 31"/>
                <a:gd name="T45" fmla="*/ 15 h 28"/>
                <a:gd name="T46" fmla="*/ 4 w 31"/>
                <a:gd name="T47" fmla="*/ 13 h 28"/>
                <a:gd name="T48" fmla="*/ 7 w 31"/>
                <a:gd name="T49" fmla="*/ 10 h 28"/>
                <a:gd name="T50" fmla="*/ 9 w 31"/>
                <a:gd name="T51" fmla="*/ 12 h 28"/>
                <a:gd name="T52" fmla="*/ 12 w 31"/>
                <a:gd name="T53" fmla="*/ 13 h 28"/>
                <a:gd name="T54" fmla="*/ 10 w 31"/>
                <a:gd name="T55" fmla="*/ 4 h 28"/>
                <a:gd name="T56" fmla="*/ 10 w 31"/>
                <a:gd name="T57" fmla="*/ 3 h 28"/>
                <a:gd name="T58" fmla="*/ 12 w 31"/>
                <a:gd name="T59" fmla="*/ 3 h 28"/>
                <a:gd name="T60" fmla="*/ 13 w 31"/>
                <a:gd name="T61" fmla="*/ 1 h 28"/>
                <a:gd name="T62" fmla="*/ 15 w 31"/>
                <a:gd name="T63" fmla="*/ 0 h 28"/>
                <a:gd name="T64" fmla="*/ 16 w 31"/>
                <a:gd name="T65" fmla="*/ 1 h 28"/>
                <a:gd name="T66" fmla="*/ 19 w 31"/>
                <a:gd name="T67" fmla="*/ 0 h 28"/>
                <a:gd name="T68" fmla="*/ 22 w 31"/>
                <a:gd name="T69" fmla="*/ 4 h 28"/>
                <a:gd name="T70" fmla="*/ 27 w 31"/>
                <a:gd name="T71" fmla="*/ 3 h 28"/>
                <a:gd name="T72" fmla="*/ 30 w 31"/>
                <a:gd name="T73" fmla="*/ 4 h 28"/>
                <a:gd name="T74" fmla="*/ 31 w 31"/>
                <a:gd name="T75" fmla="*/ 6 h 28"/>
                <a:gd name="T76" fmla="*/ 31 w 31"/>
                <a:gd name="T77" fmla="*/ 7 h 28"/>
                <a:gd name="T78" fmla="*/ 30 w 31"/>
                <a:gd name="T79" fmla="*/ 7 h 28"/>
                <a:gd name="T80" fmla="*/ 31 w 31"/>
                <a:gd name="T81" fmla="*/ 9 h 28"/>
                <a:gd name="T82" fmla="*/ 31 w 31"/>
                <a:gd name="T83" fmla="*/ 10 h 28"/>
                <a:gd name="T84" fmla="*/ 30 w 31"/>
                <a:gd name="T85" fmla="*/ 12 h 2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1"/>
                <a:gd name="T130" fmla="*/ 0 h 28"/>
                <a:gd name="T131" fmla="*/ 31 w 31"/>
                <a:gd name="T132" fmla="*/ 28 h 2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1" h="28">
                  <a:moveTo>
                    <a:pt x="30" y="12"/>
                  </a:moveTo>
                  <a:lnTo>
                    <a:pt x="28" y="12"/>
                  </a:lnTo>
                  <a:lnTo>
                    <a:pt x="27" y="15"/>
                  </a:lnTo>
                  <a:lnTo>
                    <a:pt x="24" y="16"/>
                  </a:lnTo>
                  <a:lnTo>
                    <a:pt x="15" y="15"/>
                  </a:lnTo>
                  <a:lnTo>
                    <a:pt x="13" y="15"/>
                  </a:lnTo>
                  <a:lnTo>
                    <a:pt x="13" y="16"/>
                  </a:lnTo>
                  <a:lnTo>
                    <a:pt x="18" y="19"/>
                  </a:lnTo>
                  <a:lnTo>
                    <a:pt x="18" y="22"/>
                  </a:lnTo>
                  <a:lnTo>
                    <a:pt x="15" y="21"/>
                  </a:lnTo>
                  <a:lnTo>
                    <a:pt x="12" y="21"/>
                  </a:lnTo>
                  <a:lnTo>
                    <a:pt x="10" y="21"/>
                  </a:lnTo>
                  <a:lnTo>
                    <a:pt x="10" y="24"/>
                  </a:lnTo>
                  <a:lnTo>
                    <a:pt x="12" y="24"/>
                  </a:lnTo>
                  <a:lnTo>
                    <a:pt x="12" y="25"/>
                  </a:lnTo>
                  <a:lnTo>
                    <a:pt x="9" y="25"/>
                  </a:lnTo>
                  <a:lnTo>
                    <a:pt x="6" y="24"/>
                  </a:lnTo>
                  <a:lnTo>
                    <a:pt x="6" y="28"/>
                  </a:lnTo>
                  <a:lnTo>
                    <a:pt x="4" y="27"/>
                  </a:lnTo>
                  <a:lnTo>
                    <a:pt x="1" y="24"/>
                  </a:lnTo>
                  <a:lnTo>
                    <a:pt x="0" y="22"/>
                  </a:lnTo>
                  <a:lnTo>
                    <a:pt x="3" y="15"/>
                  </a:lnTo>
                  <a:lnTo>
                    <a:pt x="4" y="15"/>
                  </a:lnTo>
                  <a:lnTo>
                    <a:pt x="4" y="13"/>
                  </a:lnTo>
                  <a:lnTo>
                    <a:pt x="7" y="10"/>
                  </a:lnTo>
                  <a:lnTo>
                    <a:pt x="9" y="12"/>
                  </a:lnTo>
                  <a:lnTo>
                    <a:pt x="12" y="13"/>
                  </a:lnTo>
                  <a:lnTo>
                    <a:pt x="10" y="4"/>
                  </a:lnTo>
                  <a:lnTo>
                    <a:pt x="10" y="3"/>
                  </a:lnTo>
                  <a:lnTo>
                    <a:pt x="12" y="3"/>
                  </a:lnTo>
                  <a:lnTo>
                    <a:pt x="13" y="1"/>
                  </a:lnTo>
                  <a:lnTo>
                    <a:pt x="15" y="0"/>
                  </a:lnTo>
                  <a:lnTo>
                    <a:pt x="16" y="1"/>
                  </a:lnTo>
                  <a:lnTo>
                    <a:pt x="19" y="0"/>
                  </a:lnTo>
                  <a:lnTo>
                    <a:pt x="22" y="4"/>
                  </a:lnTo>
                  <a:lnTo>
                    <a:pt x="27" y="3"/>
                  </a:lnTo>
                  <a:lnTo>
                    <a:pt x="30" y="4"/>
                  </a:lnTo>
                  <a:lnTo>
                    <a:pt x="31" y="6"/>
                  </a:lnTo>
                  <a:lnTo>
                    <a:pt x="31" y="7"/>
                  </a:lnTo>
                  <a:lnTo>
                    <a:pt x="30" y="7"/>
                  </a:lnTo>
                  <a:lnTo>
                    <a:pt x="31" y="9"/>
                  </a:lnTo>
                  <a:lnTo>
                    <a:pt x="31" y="10"/>
                  </a:lnTo>
                  <a:lnTo>
                    <a:pt x="30" y="12"/>
                  </a:lnTo>
                  <a:close/>
                </a:path>
              </a:pathLst>
            </a:custGeom>
            <a:grpFill/>
            <a:ln w="1905">
              <a:noFill/>
              <a:round/>
              <a:headEnd/>
              <a:tailEnd/>
            </a:ln>
          </p:spPr>
          <p:txBody>
            <a:bodyPr/>
            <a:lstStyle/>
            <a:p>
              <a:endParaRPr lang="en-GB">
                <a:solidFill>
                  <a:srgbClr val="000000"/>
                </a:solidFill>
                <a:latin typeface="Arial"/>
              </a:endParaRPr>
            </a:p>
          </p:txBody>
        </p:sp>
        <p:sp>
          <p:nvSpPr>
            <p:cNvPr id="581" name="Freeform 577"/>
            <p:cNvSpPr>
              <a:spLocks/>
            </p:cNvSpPr>
            <p:nvPr/>
          </p:nvSpPr>
          <p:spPr bwMode="auto">
            <a:xfrm>
              <a:off x="756" y="2218"/>
              <a:ext cx="1" cy="6"/>
            </a:xfrm>
            <a:custGeom>
              <a:avLst/>
              <a:gdLst>
                <a:gd name="T0" fmla="*/ 0 w 1"/>
                <a:gd name="T1" fmla="*/ 3 h 6"/>
                <a:gd name="T2" fmla="*/ 0 w 1"/>
                <a:gd name="T3" fmla="*/ 2 h 6"/>
                <a:gd name="T4" fmla="*/ 0 w 1"/>
                <a:gd name="T5" fmla="*/ 0 h 6"/>
                <a:gd name="T6" fmla="*/ 1 w 1"/>
                <a:gd name="T7" fmla="*/ 6 h 6"/>
                <a:gd name="T8" fmla="*/ 0 w 1"/>
                <a:gd name="T9" fmla="*/ 3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3"/>
                  </a:moveTo>
                  <a:lnTo>
                    <a:pt x="0" y="2"/>
                  </a:lnTo>
                  <a:lnTo>
                    <a:pt x="0" y="0"/>
                  </a:lnTo>
                  <a:lnTo>
                    <a:pt x="1"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582" name="Freeform 578"/>
            <p:cNvSpPr>
              <a:spLocks/>
            </p:cNvSpPr>
            <p:nvPr/>
          </p:nvSpPr>
          <p:spPr bwMode="auto">
            <a:xfrm>
              <a:off x="3010" y="1551"/>
              <a:ext cx="11" cy="33"/>
            </a:xfrm>
            <a:custGeom>
              <a:avLst/>
              <a:gdLst>
                <a:gd name="T0" fmla="*/ 0 w 11"/>
                <a:gd name="T1" fmla="*/ 33 h 33"/>
                <a:gd name="T2" fmla="*/ 2 w 11"/>
                <a:gd name="T3" fmla="*/ 30 h 33"/>
                <a:gd name="T4" fmla="*/ 11 w 11"/>
                <a:gd name="T5" fmla="*/ 1 h 33"/>
                <a:gd name="T6" fmla="*/ 11 w 11"/>
                <a:gd name="T7" fmla="*/ 0 h 33"/>
                <a:gd name="T8" fmla="*/ 9 w 11"/>
                <a:gd name="T9" fmla="*/ 1 h 33"/>
                <a:gd name="T10" fmla="*/ 0 w 11"/>
                <a:gd name="T11" fmla="*/ 33 h 33"/>
                <a:gd name="T12" fmla="*/ 0 60000 65536"/>
                <a:gd name="T13" fmla="*/ 0 60000 65536"/>
                <a:gd name="T14" fmla="*/ 0 60000 65536"/>
                <a:gd name="T15" fmla="*/ 0 60000 65536"/>
                <a:gd name="T16" fmla="*/ 0 60000 65536"/>
                <a:gd name="T17" fmla="*/ 0 60000 65536"/>
                <a:gd name="T18" fmla="*/ 0 w 11"/>
                <a:gd name="T19" fmla="*/ 0 h 33"/>
                <a:gd name="T20" fmla="*/ 11 w 11"/>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11" h="33">
                  <a:moveTo>
                    <a:pt x="0" y="33"/>
                  </a:moveTo>
                  <a:lnTo>
                    <a:pt x="2" y="30"/>
                  </a:lnTo>
                  <a:lnTo>
                    <a:pt x="11" y="1"/>
                  </a:lnTo>
                  <a:lnTo>
                    <a:pt x="11" y="0"/>
                  </a:lnTo>
                  <a:lnTo>
                    <a:pt x="9" y="1"/>
                  </a:lnTo>
                  <a:lnTo>
                    <a:pt x="0" y="33"/>
                  </a:lnTo>
                  <a:close/>
                </a:path>
              </a:pathLst>
            </a:custGeom>
            <a:grpFill/>
            <a:ln w="1905">
              <a:noFill/>
              <a:round/>
              <a:headEnd/>
              <a:tailEnd/>
            </a:ln>
          </p:spPr>
          <p:txBody>
            <a:bodyPr/>
            <a:lstStyle/>
            <a:p>
              <a:endParaRPr lang="en-GB">
                <a:solidFill>
                  <a:srgbClr val="000000"/>
                </a:solidFill>
                <a:latin typeface="Arial"/>
              </a:endParaRPr>
            </a:p>
          </p:txBody>
        </p:sp>
        <p:sp>
          <p:nvSpPr>
            <p:cNvPr id="583" name="Freeform 579"/>
            <p:cNvSpPr>
              <a:spLocks/>
            </p:cNvSpPr>
            <p:nvPr/>
          </p:nvSpPr>
          <p:spPr bwMode="auto">
            <a:xfrm>
              <a:off x="3039" y="1533"/>
              <a:ext cx="15" cy="30"/>
            </a:xfrm>
            <a:custGeom>
              <a:avLst/>
              <a:gdLst>
                <a:gd name="T0" fmla="*/ 1 w 15"/>
                <a:gd name="T1" fmla="*/ 30 h 30"/>
                <a:gd name="T2" fmla="*/ 3 w 15"/>
                <a:gd name="T3" fmla="*/ 28 h 30"/>
                <a:gd name="T4" fmla="*/ 6 w 15"/>
                <a:gd name="T5" fmla="*/ 24 h 30"/>
                <a:gd name="T6" fmla="*/ 10 w 15"/>
                <a:gd name="T7" fmla="*/ 19 h 30"/>
                <a:gd name="T8" fmla="*/ 10 w 15"/>
                <a:gd name="T9" fmla="*/ 18 h 30"/>
                <a:gd name="T10" fmla="*/ 13 w 15"/>
                <a:gd name="T11" fmla="*/ 16 h 30"/>
                <a:gd name="T12" fmla="*/ 12 w 15"/>
                <a:gd name="T13" fmla="*/ 6 h 30"/>
                <a:gd name="T14" fmla="*/ 13 w 15"/>
                <a:gd name="T15" fmla="*/ 6 h 30"/>
                <a:gd name="T16" fmla="*/ 15 w 15"/>
                <a:gd name="T17" fmla="*/ 4 h 30"/>
                <a:gd name="T18" fmla="*/ 15 w 15"/>
                <a:gd name="T19" fmla="*/ 0 h 30"/>
                <a:gd name="T20" fmla="*/ 13 w 15"/>
                <a:gd name="T21" fmla="*/ 0 h 30"/>
                <a:gd name="T22" fmla="*/ 12 w 15"/>
                <a:gd name="T23" fmla="*/ 1 h 30"/>
                <a:gd name="T24" fmla="*/ 9 w 15"/>
                <a:gd name="T25" fmla="*/ 0 h 30"/>
                <a:gd name="T26" fmla="*/ 1 w 15"/>
                <a:gd name="T27" fmla="*/ 10 h 30"/>
                <a:gd name="T28" fmla="*/ 0 w 15"/>
                <a:gd name="T29" fmla="*/ 22 h 30"/>
                <a:gd name="T30" fmla="*/ 1 w 15"/>
                <a:gd name="T31" fmla="*/ 24 h 30"/>
                <a:gd name="T32" fmla="*/ 1 w 15"/>
                <a:gd name="T33" fmla="*/ 25 h 30"/>
                <a:gd name="T34" fmla="*/ 3 w 15"/>
                <a:gd name="T35" fmla="*/ 25 h 30"/>
                <a:gd name="T36" fmla="*/ 3 w 15"/>
                <a:gd name="T37" fmla="*/ 27 h 30"/>
                <a:gd name="T38" fmla="*/ 1 w 15"/>
                <a:gd name="T39" fmla="*/ 30 h 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
                <a:gd name="T61" fmla="*/ 0 h 30"/>
                <a:gd name="T62" fmla="*/ 15 w 15"/>
                <a:gd name="T63" fmla="*/ 30 h 3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 h="30">
                  <a:moveTo>
                    <a:pt x="1" y="30"/>
                  </a:moveTo>
                  <a:lnTo>
                    <a:pt x="3" y="28"/>
                  </a:lnTo>
                  <a:lnTo>
                    <a:pt x="6" y="24"/>
                  </a:lnTo>
                  <a:lnTo>
                    <a:pt x="10" y="19"/>
                  </a:lnTo>
                  <a:lnTo>
                    <a:pt x="10" y="18"/>
                  </a:lnTo>
                  <a:lnTo>
                    <a:pt x="13" y="16"/>
                  </a:lnTo>
                  <a:lnTo>
                    <a:pt x="12" y="6"/>
                  </a:lnTo>
                  <a:lnTo>
                    <a:pt x="13" y="6"/>
                  </a:lnTo>
                  <a:lnTo>
                    <a:pt x="15" y="4"/>
                  </a:lnTo>
                  <a:lnTo>
                    <a:pt x="15" y="0"/>
                  </a:lnTo>
                  <a:lnTo>
                    <a:pt x="13" y="0"/>
                  </a:lnTo>
                  <a:lnTo>
                    <a:pt x="12" y="1"/>
                  </a:lnTo>
                  <a:lnTo>
                    <a:pt x="9" y="0"/>
                  </a:lnTo>
                  <a:lnTo>
                    <a:pt x="1" y="10"/>
                  </a:lnTo>
                  <a:lnTo>
                    <a:pt x="0" y="22"/>
                  </a:lnTo>
                  <a:lnTo>
                    <a:pt x="1" y="24"/>
                  </a:lnTo>
                  <a:lnTo>
                    <a:pt x="1" y="25"/>
                  </a:lnTo>
                  <a:lnTo>
                    <a:pt x="3" y="25"/>
                  </a:lnTo>
                  <a:lnTo>
                    <a:pt x="3" y="27"/>
                  </a:lnTo>
                  <a:lnTo>
                    <a:pt x="1" y="30"/>
                  </a:lnTo>
                  <a:close/>
                </a:path>
              </a:pathLst>
            </a:custGeom>
            <a:grpFill/>
            <a:ln w="1905">
              <a:noFill/>
              <a:round/>
              <a:headEnd/>
              <a:tailEnd/>
            </a:ln>
          </p:spPr>
          <p:txBody>
            <a:bodyPr/>
            <a:lstStyle/>
            <a:p>
              <a:endParaRPr lang="en-GB">
                <a:solidFill>
                  <a:srgbClr val="000000"/>
                </a:solidFill>
                <a:latin typeface="Arial"/>
              </a:endParaRPr>
            </a:p>
          </p:txBody>
        </p:sp>
        <p:sp>
          <p:nvSpPr>
            <p:cNvPr id="584" name="Freeform 580"/>
            <p:cNvSpPr>
              <a:spLocks/>
            </p:cNvSpPr>
            <p:nvPr/>
          </p:nvSpPr>
          <p:spPr bwMode="auto">
            <a:xfrm>
              <a:off x="2817" y="1672"/>
              <a:ext cx="6" cy="9"/>
            </a:xfrm>
            <a:custGeom>
              <a:avLst/>
              <a:gdLst>
                <a:gd name="T0" fmla="*/ 5 w 6"/>
                <a:gd name="T1" fmla="*/ 3 h 9"/>
                <a:gd name="T2" fmla="*/ 6 w 6"/>
                <a:gd name="T3" fmla="*/ 0 h 9"/>
                <a:gd name="T4" fmla="*/ 0 w 6"/>
                <a:gd name="T5" fmla="*/ 9 h 9"/>
                <a:gd name="T6" fmla="*/ 3 w 6"/>
                <a:gd name="T7" fmla="*/ 7 h 9"/>
                <a:gd name="T8" fmla="*/ 5 w 6"/>
                <a:gd name="T9" fmla="*/ 4 h 9"/>
                <a:gd name="T10" fmla="*/ 5 w 6"/>
                <a:gd name="T11" fmla="*/ 3 h 9"/>
                <a:gd name="T12" fmla="*/ 0 60000 65536"/>
                <a:gd name="T13" fmla="*/ 0 60000 65536"/>
                <a:gd name="T14" fmla="*/ 0 60000 65536"/>
                <a:gd name="T15" fmla="*/ 0 60000 65536"/>
                <a:gd name="T16" fmla="*/ 0 60000 65536"/>
                <a:gd name="T17" fmla="*/ 0 60000 65536"/>
                <a:gd name="T18" fmla="*/ 0 w 6"/>
                <a:gd name="T19" fmla="*/ 0 h 9"/>
                <a:gd name="T20" fmla="*/ 6 w 6"/>
                <a:gd name="T21" fmla="*/ 9 h 9"/>
              </a:gdLst>
              <a:ahLst/>
              <a:cxnLst>
                <a:cxn ang="T12">
                  <a:pos x="T0" y="T1"/>
                </a:cxn>
                <a:cxn ang="T13">
                  <a:pos x="T2" y="T3"/>
                </a:cxn>
                <a:cxn ang="T14">
                  <a:pos x="T4" y="T5"/>
                </a:cxn>
                <a:cxn ang="T15">
                  <a:pos x="T6" y="T7"/>
                </a:cxn>
                <a:cxn ang="T16">
                  <a:pos x="T8" y="T9"/>
                </a:cxn>
                <a:cxn ang="T17">
                  <a:pos x="T10" y="T11"/>
                </a:cxn>
              </a:cxnLst>
              <a:rect l="T18" t="T19" r="T20" b="T21"/>
              <a:pathLst>
                <a:path w="6" h="9">
                  <a:moveTo>
                    <a:pt x="5" y="3"/>
                  </a:moveTo>
                  <a:lnTo>
                    <a:pt x="6" y="0"/>
                  </a:lnTo>
                  <a:lnTo>
                    <a:pt x="0" y="9"/>
                  </a:lnTo>
                  <a:lnTo>
                    <a:pt x="3" y="7"/>
                  </a:lnTo>
                  <a:lnTo>
                    <a:pt x="5" y="4"/>
                  </a:lnTo>
                  <a:lnTo>
                    <a:pt x="5" y="3"/>
                  </a:lnTo>
                  <a:close/>
                </a:path>
              </a:pathLst>
            </a:custGeom>
            <a:grpFill/>
            <a:ln w="1905">
              <a:noFill/>
              <a:round/>
              <a:headEnd/>
              <a:tailEnd/>
            </a:ln>
          </p:spPr>
          <p:txBody>
            <a:bodyPr/>
            <a:lstStyle/>
            <a:p>
              <a:endParaRPr lang="en-GB">
                <a:solidFill>
                  <a:srgbClr val="000000"/>
                </a:solidFill>
                <a:latin typeface="Arial"/>
              </a:endParaRPr>
            </a:p>
          </p:txBody>
        </p:sp>
        <p:sp>
          <p:nvSpPr>
            <p:cNvPr id="585" name="Freeform 581"/>
            <p:cNvSpPr>
              <a:spLocks/>
            </p:cNvSpPr>
            <p:nvPr/>
          </p:nvSpPr>
          <p:spPr bwMode="auto">
            <a:xfrm>
              <a:off x="2805" y="1711"/>
              <a:ext cx="5" cy="4"/>
            </a:xfrm>
            <a:custGeom>
              <a:avLst/>
              <a:gdLst>
                <a:gd name="T0" fmla="*/ 0 w 5"/>
                <a:gd name="T1" fmla="*/ 1 h 4"/>
                <a:gd name="T2" fmla="*/ 2 w 5"/>
                <a:gd name="T3" fmla="*/ 0 h 4"/>
                <a:gd name="T4" fmla="*/ 5 w 5"/>
                <a:gd name="T5" fmla="*/ 3 h 4"/>
                <a:gd name="T6" fmla="*/ 5 w 5"/>
                <a:gd name="T7" fmla="*/ 4 h 4"/>
                <a:gd name="T8" fmla="*/ 0 w 5"/>
                <a:gd name="T9" fmla="*/ 1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0" y="1"/>
                  </a:moveTo>
                  <a:lnTo>
                    <a:pt x="2" y="0"/>
                  </a:lnTo>
                  <a:lnTo>
                    <a:pt x="5" y="3"/>
                  </a:lnTo>
                  <a:lnTo>
                    <a:pt x="5" y="4"/>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586" name="Freeform 582"/>
            <p:cNvSpPr>
              <a:spLocks/>
            </p:cNvSpPr>
            <p:nvPr/>
          </p:nvSpPr>
          <p:spPr bwMode="auto">
            <a:xfrm>
              <a:off x="2802" y="1714"/>
              <a:ext cx="5" cy="1"/>
            </a:xfrm>
            <a:custGeom>
              <a:avLst/>
              <a:gdLst>
                <a:gd name="T0" fmla="*/ 0 w 5"/>
                <a:gd name="T1" fmla="*/ 0 h 1"/>
                <a:gd name="T2" fmla="*/ 2 w 5"/>
                <a:gd name="T3" fmla="*/ 0 h 1"/>
                <a:gd name="T4" fmla="*/ 5 w 5"/>
                <a:gd name="T5" fmla="*/ 1 h 1"/>
                <a:gd name="T6" fmla="*/ 0 w 5"/>
                <a:gd name="T7" fmla="*/ 0 h 1"/>
                <a:gd name="T8" fmla="*/ 0 60000 65536"/>
                <a:gd name="T9" fmla="*/ 0 60000 65536"/>
                <a:gd name="T10" fmla="*/ 0 60000 65536"/>
                <a:gd name="T11" fmla="*/ 0 60000 65536"/>
                <a:gd name="T12" fmla="*/ 0 w 5"/>
                <a:gd name="T13" fmla="*/ 0 h 1"/>
                <a:gd name="T14" fmla="*/ 5 w 5"/>
                <a:gd name="T15" fmla="*/ 1 h 1"/>
              </a:gdLst>
              <a:ahLst/>
              <a:cxnLst>
                <a:cxn ang="T8">
                  <a:pos x="T0" y="T1"/>
                </a:cxn>
                <a:cxn ang="T9">
                  <a:pos x="T2" y="T3"/>
                </a:cxn>
                <a:cxn ang="T10">
                  <a:pos x="T4" y="T5"/>
                </a:cxn>
                <a:cxn ang="T11">
                  <a:pos x="T6" y="T7"/>
                </a:cxn>
              </a:cxnLst>
              <a:rect l="T12" t="T13" r="T14" b="T15"/>
              <a:pathLst>
                <a:path w="5" h="1">
                  <a:moveTo>
                    <a:pt x="0" y="0"/>
                  </a:moveTo>
                  <a:lnTo>
                    <a:pt x="2" y="0"/>
                  </a:lnTo>
                  <a:lnTo>
                    <a:pt x="5"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87" name="Freeform 583"/>
            <p:cNvSpPr>
              <a:spLocks/>
            </p:cNvSpPr>
            <p:nvPr/>
          </p:nvSpPr>
          <p:spPr bwMode="auto">
            <a:xfrm>
              <a:off x="2799" y="1718"/>
              <a:ext cx="2" cy="3"/>
            </a:xfrm>
            <a:custGeom>
              <a:avLst/>
              <a:gdLst>
                <a:gd name="T0" fmla="*/ 0 w 2"/>
                <a:gd name="T1" fmla="*/ 0 h 3"/>
                <a:gd name="T2" fmla="*/ 0 w 2"/>
                <a:gd name="T3" fmla="*/ 3 h 3"/>
                <a:gd name="T4" fmla="*/ 2 w 2"/>
                <a:gd name="T5" fmla="*/ 2 h 3"/>
                <a:gd name="T6" fmla="*/ 0 w 2"/>
                <a:gd name="T7" fmla="*/ 0 h 3"/>
                <a:gd name="T8" fmla="*/ 0 60000 65536"/>
                <a:gd name="T9" fmla="*/ 0 60000 65536"/>
                <a:gd name="T10" fmla="*/ 0 60000 65536"/>
                <a:gd name="T11" fmla="*/ 0 60000 65536"/>
                <a:gd name="T12" fmla="*/ 0 w 2"/>
                <a:gd name="T13" fmla="*/ 0 h 3"/>
                <a:gd name="T14" fmla="*/ 2 w 2"/>
                <a:gd name="T15" fmla="*/ 3 h 3"/>
              </a:gdLst>
              <a:ahLst/>
              <a:cxnLst>
                <a:cxn ang="T8">
                  <a:pos x="T0" y="T1"/>
                </a:cxn>
                <a:cxn ang="T9">
                  <a:pos x="T2" y="T3"/>
                </a:cxn>
                <a:cxn ang="T10">
                  <a:pos x="T4" y="T5"/>
                </a:cxn>
                <a:cxn ang="T11">
                  <a:pos x="T6" y="T7"/>
                </a:cxn>
              </a:cxnLst>
              <a:rect l="T12" t="T13" r="T14" b="T15"/>
              <a:pathLst>
                <a:path w="2" h="3">
                  <a:moveTo>
                    <a:pt x="0" y="0"/>
                  </a:moveTo>
                  <a:lnTo>
                    <a:pt x="0" y="3"/>
                  </a:lnTo>
                  <a:lnTo>
                    <a:pt x="2"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88" name="Freeform 584"/>
            <p:cNvSpPr>
              <a:spLocks/>
            </p:cNvSpPr>
            <p:nvPr/>
          </p:nvSpPr>
          <p:spPr bwMode="auto">
            <a:xfrm>
              <a:off x="2881" y="1929"/>
              <a:ext cx="17" cy="36"/>
            </a:xfrm>
            <a:custGeom>
              <a:avLst/>
              <a:gdLst>
                <a:gd name="T0" fmla="*/ 12 w 17"/>
                <a:gd name="T1" fmla="*/ 0 h 36"/>
                <a:gd name="T2" fmla="*/ 14 w 17"/>
                <a:gd name="T3" fmla="*/ 0 h 36"/>
                <a:gd name="T4" fmla="*/ 17 w 17"/>
                <a:gd name="T5" fmla="*/ 18 h 36"/>
                <a:gd name="T6" fmla="*/ 11 w 17"/>
                <a:gd name="T7" fmla="*/ 36 h 36"/>
                <a:gd name="T8" fmla="*/ 9 w 17"/>
                <a:gd name="T9" fmla="*/ 35 h 36"/>
                <a:gd name="T10" fmla="*/ 8 w 17"/>
                <a:gd name="T11" fmla="*/ 35 h 36"/>
                <a:gd name="T12" fmla="*/ 6 w 17"/>
                <a:gd name="T13" fmla="*/ 33 h 36"/>
                <a:gd name="T14" fmla="*/ 5 w 17"/>
                <a:gd name="T15" fmla="*/ 32 h 36"/>
                <a:gd name="T16" fmla="*/ 5 w 17"/>
                <a:gd name="T17" fmla="*/ 29 h 36"/>
                <a:gd name="T18" fmla="*/ 3 w 17"/>
                <a:gd name="T19" fmla="*/ 27 h 36"/>
                <a:gd name="T20" fmla="*/ 2 w 17"/>
                <a:gd name="T21" fmla="*/ 20 h 36"/>
                <a:gd name="T22" fmla="*/ 0 w 17"/>
                <a:gd name="T23" fmla="*/ 18 h 36"/>
                <a:gd name="T24" fmla="*/ 0 w 17"/>
                <a:gd name="T25" fmla="*/ 14 h 36"/>
                <a:gd name="T26" fmla="*/ 2 w 17"/>
                <a:gd name="T27" fmla="*/ 9 h 36"/>
                <a:gd name="T28" fmla="*/ 3 w 17"/>
                <a:gd name="T29" fmla="*/ 9 h 36"/>
                <a:gd name="T30" fmla="*/ 6 w 17"/>
                <a:gd name="T31" fmla="*/ 9 h 36"/>
                <a:gd name="T32" fmla="*/ 9 w 17"/>
                <a:gd name="T33" fmla="*/ 6 h 36"/>
                <a:gd name="T34" fmla="*/ 12 w 17"/>
                <a:gd name="T35" fmla="*/ 5 h 36"/>
                <a:gd name="T36" fmla="*/ 12 w 17"/>
                <a:gd name="T37" fmla="*/ 3 h 36"/>
                <a:gd name="T38" fmla="*/ 12 w 17"/>
                <a:gd name="T39" fmla="*/ 0 h 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36"/>
                <a:gd name="T62" fmla="*/ 17 w 17"/>
                <a:gd name="T63" fmla="*/ 36 h 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36">
                  <a:moveTo>
                    <a:pt x="12" y="0"/>
                  </a:moveTo>
                  <a:lnTo>
                    <a:pt x="14" y="0"/>
                  </a:lnTo>
                  <a:lnTo>
                    <a:pt x="17" y="18"/>
                  </a:lnTo>
                  <a:lnTo>
                    <a:pt x="11" y="36"/>
                  </a:lnTo>
                  <a:lnTo>
                    <a:pt x="9" y="35"/>
                  </a:lnTo>
                  <a:lnTo>
                    <a:pt x="8" y="35"/>
                  </a:lnTo>
                  <a:lnTo>
                    <a:pt x="6" y="33"/>
                  </a:lnTo>
                  <a:lnTo>
                    <a:pt x="5" y="32"/>
                  </a:lnTo>
                  <a:lnTo>
                    <a:pt x="5" y="29"/>
                  </a:lnTo>
                  <a:lnTo>
                    <a:pt x="3" y="27"/>
                  </a:lnTo>
                  <a:lnTo>
                    <a:pt x="2" y="20"/>
                  </a:lnTo>
                  <a:lnTo>
                    <a:pt x="0" y="18"/>
                  </a:lnTo>
                  <a:lnTo>
                    <a:pt x="0" y="14"/>
                  </a:lnTo>
                  <a:lnTo>
                    <a:pt x="2" y="9"/>
                  </a:lnTo>
                  <a:lnTo>
                    <a:pt x="3" y="9"/>
                  </a:lnTo>
                  <a:lnTo>
                    <a:pt x="6" y="9"/>
                  </a:lnTo>
                  <a:lnTo>
                    <a:pt x="9" y="6"/>
                  </a:lnTo>
                  <a:lnTo>
                    <a:pt x="12" y="5"/>
                  </a:lnTo>
                  <a:lnTo>
                    <a:pt x="12" y="3"/>
                  </a:lnTo>
                  <a:lnTo>
                    <a:pt x="12" y="0"/>
                  </a:lnTo>
                  <a:close/>
                </a:path>
              </a:pathLst>
            </a:custGeom>
            <a:grpFill/>
            <a:ln w="1905">
              <a:noFill/>
              <a:round/>
              <a:headEnd/>
              <a:tailEnd/>
            </a:ln>
          </p:spPr>
          <p:txBody>
            <a:bodyPr/>
            <a:lstStyle/>
            <a:p>
              <a:endParaRPr lang="en-GB">
                <a:solidFill>
                  <a:srgbClr val="000000"/>
                </a:solidFill>
                <a:latin typeface="Arial"/>
              </a:endParaRPr>
            </a:p>
          </p:txBody>
        </p:sp>
        <p:sp>
          <p:nvSpPr>
            <p:cNvPr id="589" name="Freeform 585"/>
            <p:cNvSpPr>
              <a:spLocks/>
            </p:cNvSpPr>
            <p:nvPr/>
          </p:nvSpPr>
          <p:spPr bwMode="auto">
            <a:xfrm>
              <a:off x="3636" y="2308"/>
              <a:ext cx="4" cy="3"/>
            </a:xfrm>
            <a:custGeom>
              <a:avLst/>
              <a:gdLst>
                <a:gd name="T0" fmla="*/ 0 w 4"/>
                <a:gd name="T1" fmla="*/ 2 h 3"/>
                <a:gd name="T2" fmla="*/ 3 w 4"/>
                <a:gd name="T3" fmla="*/ 3 h 3"/>
                <a:gd name="T4" fmla="*/ 3 w 4"/>
                <a:gd name="T5" fmla="*/ 2 h 3"/>
                <a:gd name="T6" fmla="*/ 4 w 4"/>
                <a:gd name="T7" fmla="*/ 3 h 3"/>
                <a:gd name="T8" fmla="*/ 4 w 4"/>
                <a:gd name="T9" fmla="*/ 2 h 3"/>
                <a:gd name="T10" fmla="*/ 3 w 4"/>
                <a:gd name="T11" fmla="*/ 0 h 3"/>
                <a:gd name="T12" fmla="*/ 1 w 4"/>
                <a:gd name="T13" fmla="*/ 0 h 3"/>
                <a:gd name="T14" fmla="*/ 0 w 4"/>
                <a:gd name="T15" fmla="*/ 2 h 3"/>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3"/>
                <a:gd name="T26" fmla="*/ 4 w 4"/>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3">
                  <a:moveTo>
                    <a:pt x="0" y="2"/>
                  </a:moveTo>
                  <a:lnTo>
                    <a:pt x="3" y="3"/>
                  </a:lnTo>
                  <a:lnTo>
                    <a:pt x="3" y="2"/>
                  </a:lnTo>
                  <a:lnTo>
                    <a:pt x="4" y="3"/>
                  </a:lnTo>
                  <a:lnTo>
                    <a:pt x="4" y="2"/>
                  </a:lnTo>
                  <a:lnTo>
                    <a:pt x="3" y="0"/>
                  </a:lnTo>
                  <a:lnTo>
                    <a:pt x="1" y="0"/>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590" name="Freeform 586"/>
            <p:cNvSpPr>
              <a:spLocks/>
            </p:cNvSpPr>
            <p:nvPr/>
          </p:nvSpPr>
          <p:spPr bwMode="auto">
            <a:xfrm>
              <a:off x="3452" y="2495"/>
              <a:ext cx="3" cy="2"/>
            </a:xfrm>
            <a:custGeom>
              <a:avLst/>
              <a:gdLst>
                <a:gd name="T0" fmla="*/ 1 w 3"/>
                <a:gd name="T1" fmla="*/ 0 h 2"/>
                <a:gd name="T2" fmla="*/ 0 w 3"/>
                <a:gd name="T3" fmla="*/ 2 h 2"/>
                <a:gd name="T4" fmla="*/ 3 w 3"/>
                <a:gd name="T5" fmla="*/ 0 h 2"/>
                <a:gd name="T6" fmla="*/ 1 w 3"/>
                <a:gd name="T7" fmla="*/ 0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1" y="0"/>
                  </a:moveTo>
                  <a:lnTo>
                    <a:pt x="0" y="2"/>
                  </a:lnTo>
                  <a:lnTo>
                    <a:pt x="3"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591" name="Freeform 587"/>
            <p:cNvSpPr>
              <a:spLocks/>
            </p:cNvSpPr>
            <p:nvPr/>
          </p:nvSpPr>
          <p:spPr bwMode="auto">
            <a:xfrm>
              <a:off x="3452" y="2491"/>
              <a:ext cx="3" cy="1"/>
            </a:xfrm>
            <a:custGeom>
              <a:avLst/>
              <a:gdLst>
                <a:gd name="T0" fmla="*/ 0 w 3"/>
                <a:gd name="T1" fmla="*/ 0 h 1"/>
                <a:gd name="T2" fmla="*/ 1 w 3"/>
                <a:gd name="T3" fmla="*/ 0 h 1"/>
                <a:gd name="T4" fmla="*/ 1 w 3"/>
                <a:gd name="T5" fmla="*/ 1 h 1"/>
                <a:gd name="T6" fmla="*/ 3 w 3"/>
                <a:gd name="T7" fmla="*/ 1 h 1"/>
                <a:gd name="T8" fmla="*/ 1 w 3"/>
                <a:gd name="T9" fmla="*/ 0 h 1"/>
                <a:gd name="T10" fmla="*/ 0 w 3"/>
                <a:gd name="T11" fmla="*/ 0 h 1"/>
                <a:gd name="T12" fmla="*/ 0 60000 65536"/>
                <a:gd name="T13" fmla="*/ 0 60000 65536"/>
                <a:gd name="T14" fmla="*/ 0 60000 65536"/>
                <a:gd name="T15" fmla="*/ 0 60000 65536"/>
                <a:gd name="T16" fmla="*/ 0 60000 65536"/>
                <a:gd name="T17" fmla="*/ 0 60000 65536"/>
                <a:gd name="T18" fmla="*/ 0 w 3"/>
                <a:gd name="T19" fmla="*/ 0 h 1"/>
                <a:gd name="T20" fmla="*/ 3 w 3"/>
                <a:gd name="T21" fmla="*/ 1 h 1"/>
              </a:gdLst>
              <a:ahLst/>
              <a:cxnLst>
                <a:cxn ang="T12">
                  <a:pos x="T0" y="T1"/>
                </a:cxn>
                <a:cxn ang="T13">
                  <a:pos x="T2" y="T3"/>
                </a:cxn>
                <a:cxn ang="T14">
                  <a:pos x="T4" y="T5"/>
                </a:cxn>
                <a:cxn ang="T15">
                  <a:pos x="T6" y="T7"/>
                </a:cxn>
                <a:cxn ang="T16">
                  <a:pos x="T8" y="T9"/>
                </a:cxn>
                <a:cxn ang="T17">
                  <a:pos x="T10" y="T11"/>
                </a:cxn>
              </a:cxnLst>
              <a:rect l="T18" t="T19" r="T20" b="T21"/>
              <a:pathLst>
                <a:path w="3" h="1">
                  <a:moveTo>
                    <a:pt x="0" y="0"/>
                  </a:moveTo>
                  <a:lnTo>
                    <a:pt x="1" y="0"/>
                  </a:lnTo>
                  <a:lnTo>
                    <a:pt x="1" y="1"/>
                  </a:lnTo>
                  <a:lnTo>
                    <a:pt x="3" y="1"/>
                  </a:lnTo>
                  <a:lnTo>
                    <a:pt x="1"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92" name="Freeform 588"/>
            <p:cNvSpPr>
              <a:spLocks/>
            </p:cNvSpPr>
            <p:nvPr/>
          </p:nvSpPr>
          <p:spPr bwMode="auto">
            <a:xfrm>
              <a:off x="3449" y="2465"/>
              <a:ext cx="1" cy="2"/>
            </a:xfrm>
            <a:custGeom>
              <a:avLst/>
              <a:gdLst>
                <a:gd name="T0" fmla="*/ 1 w 1"/>
                <a:gd name="T1" fmla="*/ 2 h 2"/>
                <a:gd name="T2" fmla="*/ 1 w 1"/>
                <a:gd name="T3" fmla="*/ 0 h 2"/>
                <a:gd name="T4" fmla="*/ 0 w 1"/>
                <a:gd name="T5" fmla="*/ 2 h 2"/>
                <a:gd name="T6" fmla="*/ 1 w 1"/>
                <a:gd name="T7" fmla="*/ 2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1" y="2"/>
                  </a:moveTo>
                  <a:lnTo>
                    <a:pt x="1" y="0"/>
                  </a:lnTo>
                  <a:lnTo>
                    <a:pt x="0" y="2"/>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593" name="Freeform 589"/>
            <p:cNvSpPr>
              <a:spLocks/>
            </p:cNvSpPr>
            <p:nvPr/>
          </p:nvSpPr>
          <p:spPr bwMode="auto">
            <a:xfrm>
              <a:off x="4386" y="2527"/>
              <a:ext cx="4" cy="4"/>
            </a:xfrm>
            <a:custGeom>
              <a:avLst/>
              <a:gdLst>
                <a:gd name="T0" fmla="*/ 3 w 4"/>
                <a:gd name="T1" fmla="*/ 0 h 4"/>
                <a:gd name="T2" fmla="*/ 3 w 4"/>
                <a:gd name="T3" fmla="*/ 1 h 4"/>
                <a:gd name="T4" fmla="*/ 3 w 4"/>
                <a:gd name="T5" fmla="*/ 0 h 4"/>
                <a:gd name="T6" fmla="*/ 0 w 4"/>
                <a:gd name="T7" fmla="*/ 4 h 4"/>
                <a:gd name="T8" fmla="*/ 3 w 4"/>
                <a:gd name="T9" fmla="*/ 4 h 4"/>
                <a:gd name="T10" fmla="*/ 4 w 4"/>
                <a:gd name="T11" fmla="*/ 4 h 4"/>
                <a:gd name="T12" fmla="*/ 4 w 4"/>
                <a:gd name="T13" fmla="*/ 1 h 4"/>
                <a:gd name="T14" fmla="*/ 3 w 4"/>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4"/>
                <a:gd name="T26" fmla="*/ 4 w 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4">
                  <a:moveTo>
                    <a:pt x="3" y="0"/>
                  </a:moveTo>
                  <a:lnTo>
                    <a:pt x="3" y="1"/>
                  </a:lnTo>
                  <a:lnTo>
                    <a:pt x="3" y="0"/>
                  </a:lnTo>
                  <a:lnTo>
                    <a:pt x="0" y="4"/>
                  </a:lnTo>
                  <a:lnTo>
                    <a:pt x="3" y="4"/>
                  </a:lnTo>
                  <a:lnTo>
                    <a:pt x="4" y="4"/>
                  </a:lnTo>
                  <a:lnTo>
                    <a:pt x="4"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594" name="Freeform 590"/>
            <p:cNvSpPr>
              <a:spLocks/>
            </p:cNvSpPr>
            <p:nvPr/>
          </p:nvSpPr>
          <p:spPr bwMode="auto">
            <a:xfrm>
              <a:off x="4384" y="2528"/>
              <a:ext cx="2" cy="5"/>
            </a:xfrm>
            <a:custGeom>
              <a:avLst/>
              <a:gdLst>
                <a:gd name="T0" fmla="*/ 2 w 2"/>
                <a:gd name="T1" fmla="*/ 0 h 5"/>
                <a:gd name="T2" fmla="*/ 0 w 2"/>
                <a:gd name="T3" fmla="*/ 5 h 5"/>
                <a:gd name="T4" fmla="*/ 2 w 2"/>
                <a:gd name="T5" fmla="*/ 3 h 5"/>
                <a:gd name="T6" fmla="*/ 2 w 2"/>
                <a:gd name="T7" fmla="*/ 0 h 5"/>
                <a:gd name="T8" fmla="*/ 0 60000 65536"/>
                <a:gd name="T9" fmla="*/ 0 60000 65536"/>
                <a:gd name="T10" fmla="*/ 0 60000 65536"/>
                <a:gd name="T11" fmla="*/ 0 60000 65536"/>
                <a:gd name="T12" fmla="*/ 0 w 2"/>
                <a:gd name="T13" fmla="*/ 0 h 5"/>
                <a:gd name="T14" fmla="*/ 2 w 2"/>
                <a:gd name="T15" fmla="*/ 5 h 5"/>
              </a:gdLst>
              <a:ahLst/>
              <a:cxnLst>
                <a:cxn ang="T8">
                  <a:pos x="T0" y="T1"/>
                </a:cxn>
                <a:cxn ang="T9">
                  <a:pos x="T2" y="T3"/>
                </a:cxn>
                <a:cxn ang="T10">
                  <a:pos x="T4" y="T5"/>
                </a:cxn>
                <a:cxn ang="T11">
                  <a:pos x="T6" y="T7"/>
                </a:cxn>
              </a:cxnLst>
              <a:rect l="T12" t="T13" r="T14" b="T15"/>
              <a:pathLst>
                <a:path w="2" h="5">
                  <a:moveTo>
                    <a:pt x="2" y="0"/>
                  </a:moveTo>
                  <a:lnTo>
                    <a:pt x="0" y="5"/>
                  </a:lnTo>
                  <a:lnTo>
                    <a:pt x="2" y="3"/>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595" name="Freeform 591"/>
            <p:cNvSpPr>
              <a:spLocks/>
            </p:cNvSpPr>
            <p:nvPr/>
          </p:nvSpPr>
          <p:spPr bwMode="auto">
            <a:xfrm>
              <a:off x="4386" y="2512"/>
              <a:ext cx="1" cy="6"/>
            </a:xfrm>
            <a:custGeom>
              <a:avLst/>
              <a:gdLst>
                <a:gd name="T0" fmla="*/ 0 w 1"/>
                <a:gd name="T1" fmla="*/ 0 h 6"/>
                <a:gd name="T2" fmla="*/ 0 w 1"/>
                <a:gd name="T3" fmla="*/ 4 h 6"/>
                <a:gd name="T4" fmla="*/ 1 w 1"/>
                <a:gd name="T5" fmla="*/ 6 h 6"/>
                <a:gd name="T6" fmla="*/ 1 w 1"/>
                <a:gd name="T7" fmla="*/ 4 h 6"/>
                <a:gd name="T8" fmla="*/ 0 w 1"/>
                <a:gd name="T9" fmla="*/ 0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0"/>
                  </a:moveTo>
                  <a:lnTo>
                    <a:pt x="0" y="4"/>
                  </a:lnTo>
                  <a:lnTo>
                    <a:pt x="1" y="6"/>
                  </a:lnTo>
                  <a:lnTo>
                    <a:pt x="1" y="4"/>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96" name="Freeform 592"/>
            <p:cNvSpPr>
              <a:spLocks/>
            </p:cNvSpPr>
            <p:nvPr/>
          </p:nvSpPr>
          <p:spPr bwMode="auto">
            <a:xfrm>
              <a:off x="4703" y="2534"/>
              <a:ext cx="39" cy="51"/>
            </a:xfrm>
            <a:custGeom>
              <a:avLst/>
              <a:gdLst>
                <a:gd name="T0" fmla="*/ 36 w 39"/>
                <a:gd name="T1" fmla="*/ 2 h 51"/>
                <a:gd name="T2" fmla="*/ 38 w 39"/>
                <a:gd name="T3" fmla="*/ 0 h 51"/>
                <a:gd name="T4" fmla="*/ 38 w 39"/>
                <a:gd name="T5" fmla="*/ 5 h 51"/>
                <a:gd name="T6" fmla="*/ 39 w 39"/>
                <a:gd name="T7" fmla="*/ 6 h 51"/>
                <a:gd name="T8" fmla="*/ 38 w 39"/>
                <a:gd name="T9" fmla="*/ 8 h 51"/>
                <a:gd name="T10" fmla="*/ 39 w 39"/>
                <a:gd name="T11" fmla="*/ 15 h 51"/>
                <a:gd name="T12" fmla="*/ 39 w 39"/>
                <a:gd name="T13" fmla="*/ 17 h 51"/>
                <a:gd name="T14" fmla="*/ 36 w 39"/>
                <a:gd name="T15" fmla="*/ 18 h 51"/>
                <a:gd name="T16" fmla="*/ 32 w 39"/>
                <a:gd name="T17" fmla="*/ 24 h 51"/>
                <a:gd name="T18" fmla="*/ 26 w 39"/>
                <a:gd name="T19" fmla="*/ 26 h 51"/>
                <a:gd name="T20" fmla="*/ 26 w 39"/>
                <a:gd name="T21" fmla="*/ 30 h 51"/>
                <a:gd name="T22" fmla="*/ 9 w 39"/>
                <a:gd name="T23" fmla="*/ 47 h 51"/>
                <a:gd name="T24" fmla="*/ 6 w 39"/>
                <a:gd name="T25" fmla="*/ 47 h 51"/>
                <a:gd name="T26" fmla="*/ 2 w 39"/>
                <a:gd name="T27" fmla="*/ 51 h 51"/>
                <a:gd name="T28" fmla="*/ 0 w 39"/>
                <a:gd name="T29" fmla="*/ 50 h 51"/>
                <a:gd name="T30" fmla="*/ 0 w 39"/>
                <a:gd name="T31" fmla="*/ 47 h 51"/>
                <a:gd name="T32" fmla="*/ 3 w 39"/>
                <a:gd name="T33" fmla="*/ 42 h 51"/>
                <a:gd name="T34" fmla="*/ 9 w 39"/>
                <a:gd name="T35" fmla="*/ 38 h 51"/>
                <a:gd name="T36" fmla="*/ 11 w 39"/>
                <a:gd name="T37" fmla="*/ 36 h 51"/>
                <a:gd name="T38" fmla="*/ 24 w 39"/>
                <a:gd name="T39" fmla="*/ 23 h 51"/>
                <a:gd name="T40" fmla="*/ 26 w 39"/>
                <a:gd name="T41" fmla="*/ 23 h 51"/>
                <a:gd name="T42" fmla="*/ 27 w 39"/>
                <a:gd name="T43" fmla="*/ 20 h 51"/>
                <a:gd name="T44" fmla="*/ 30 w 39"/>
                <a:gd name="T45" fmla="*/ 18 h 51"/>
                <a:gd name="T46" fmla="*/ 32 w 39"/>
                <a:gd name="T47" fmla="*/ 17 h 51"/>
                <a:gd name="T48" fmla="*/ 35 w 39"/>
                <a:gd name="T49" fmla="*/ 12 h 51"/>
                <a:gd name="T50" fmla="*/ 33 w 39"/>
                <a:gd name="T51" fmla="*/ 9 h 51"/>
                <a:gd name="T52" fmla="*/ 35 w 39"/>
                <a:gd name="T53" fmla="*/ 11 h 51"/>
                <a:gd name="T54" fmla="*/ 36 w 39"/>
                <a:gd name="T55" fmla="*/ 11 h 51"/>
                <a:gd name="T56" fmla="*/ 35 w 39"/>
                <a:gd name="T57" fmla="*/ 9 h 51"/>
                <a:gd name="T58" fmla="*/ 35 w 39"/>
                <a:gd name="T59" fmla="*/ 8 h 51"/>
                <a:gd name="T60" fmla="*/ 36 w 39"/>
                <a:gd name="T61" fmla="*/ 5 h 51"/>
                <a:gd name="T62" fmla="*/ 36 w 39"/>
                <a:gd name="T63" fmla="*/ 2 h 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9"/>
                <a:gd name="T97" fmla="*/ 0 h 51"/>
                <a:gd name="T98" fmla="*/ 39 w 39"/>
                <a:gd name="T99" fmla="*/ 51 h 5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9" h="51">
                  <a:moveTo>
                    <a:pt x="36" y="2"/>
                  </a:moveTo>
                  <a:lnTo>
                    <a:pt x="38" y="0"/>
                  </a:lnTo>
                  <a:lnTo>
                    <a:pt x="38" y="5"/>
                  </a:lnTo>
                  <a:lnTo>
                    <a:pt x="39" y="6"/>
                  </a:lnTo>
                  <a:lnTo>
                    <a:pt x="38" y="8"/>
                  </a:lnTo>
                  <a:lnTo>
                    <a:pt x="39" y="15"/>
                  </a:lnTo>
                  <a:lnTo>
                    <a:pt x="39" y="17"/>
                  </a:lnTo>
                  <a:lnTo>
                    <a:pt x="36" y="18"/>
                  </a:lnTo>
                  <a:lnTo>
                    <a:pt x="32" y="24"/>
                  </a:lnTo>
                  <a:lnTo>
                    <a:pt x="26" y="26"/>
                  </a:lnTo>
                  <a:lnTo>
                    <a:pt x="26" y="30"/>
                  </a:lnTo>
                  <a:lnTo>
                    <a:pt x="9" y="47"/>
                  </a:lnTo>
                  <a:lnTo>
                    <a:pt x="6" y="47"/>
                  </a:lnTo>
                  <a:lnTo>
                    <a:pt x="2" y="51"/>
                  </a:lnTo>
                  <a:lnTo>
                    <a:pt x="0" y="50"/>
                  </a:lnTo>
                  <a:lnTo>
                    <a:pt x="0" y="47"/>
                  </a:lnTo>
                  <a:lnTo>
                    <a:pt x="3" y="42"/>
                  </a:lnTo>
                  <a:lnTo>
                    <a:pt x="9" y="38"/>
                  </a:lnTo>
                  <a:lnTo>
                    <a:pt x="11" y="36"/>
                  </a:lnTo>
                  <a:lnTo>
                    <a:pt x="24" y="23"/>
                  </a:lnTo>
                  <a:lnTo>
                    <a:pt x="26" y="23"/>
                  </a:lnTo>
                  <a:lnTo>
                    <a:pt x="27" y="20"/>
                  </a:lnTo>
                  <a:lnTo>
                    <a:pt x="30" y="18"/>
                  </a:lnTo>
                  <a:lnTo>
                    <a:pt x="32" y="17"/>
                  </a:lnTo>
                  <a:lnTo>
                    <a:pt x="35" y="12"/>
                  </a:lnTo>
                  <a:lnTo>
                    <a:pt x="33" y="9"/>
                  </a:lnTo>
                  <a:lnTo>
                    <a:pt x="35" y="11"/>
                  </a:lnTo>
                  <a:lnTo>
                    <a:pt x="36" y="11"/>
                  </a:lnTo>
                  <a:lnTo>
                    <a:pt x="35" y="9"/>
                  </a:lnTo>
                  <a:lnTo>
                    <a:pt x="35" y="8"/>
                  </a:lnTo>
                  <a:lnTo>
                    <a:pt x="36" y="5"/>
                  </a:lnTo>
                  <a:lnTo>
                    <a:pt x="36" y="2"/>
                  </a:lnTo>
                  <a:close/>
                </a:path>
              </a:pathLst>
            </a:custGeom>
            <a:grpFill/>
            <a:ln w="1905">
              <a:noFill/>
              <a:round/>
              <a:headEnd/>
              <a:tailEnd/>
            </a:ln>
          </p:spPr>
          <p:txBody>
            <a:bodyPr/>
            <a:lstStyle/>
            <a:p>
              <a:endParaRPr lang="en-GB">
                <a:solidFill>
                  <a:srgbClr val="000000"/>
                </a:solidFill>
                <a:latin typeface="Arial"/>
              </a:endParaRPr>
            </a:p>
          </p:txBody>
        </p:sp>
        <p:sp>
          <p:nvSpPr>
            <p:cNvPr id="597" name="Freeform 593"/>
            <p:cNvSpPr>
              <a:spLocks/>
            </p:cNvSpPr>
            <p:nvPr/>
          </p:nvSpPr>
          <p:spPr bwMode="auto">
            <a:xfrm>
              <a:off x="4747" y="2525"/>
              <a:ext cx="3" cy="5"/>
            </a:xfrm>
            <a:custGeom>
              <a:avLst/>
              <a:gdLst>
                <a:gd name="T0" fmla="*/ 0 w 3"/>
                <a:gd name="T1" fmla="*/ 0 h 5"/>
                <a:gd name="T2" fmla="*/ 3 w 3"/>
                <a:gd name="T3" fmla="*/ 2 h 5"/>
                <a:gd name="T4" fmla="*/ 3 w 3"/>
                <a:gd name="T5" fmla="*/ 3 h 5"/>
                <a:gd name="T6" fmla="*/ 3 w 3"/>
                <a:gd name="T7" fmla="*/ 5 h 5"/>
                <a:gd name="T8" fmla="*/ 1 w 3"/>
                <a:gd name="T9" fmla="*/ 3 h 5"/>
                <a:gd name="T10" fmla="*/ 0 w 3"/>
                <a:gd name="T11" fmla="*/ 0 h 5"/>
                <a:gd name="T12" fmla="*/ 0 60000 65536"/>
                <a:gd name="T13" fmla="*/ 0 60000 65536"/>
                <a:gd name="T14" fmla="*/ 0 60000 65536"/>
                <a:gd name="T15" fmla="*/ 0 60000 65536"/>
                <a:gd name="T16" fmla="*/ 0 60000 65536"/>
                <a:gd name="T17" fmla="*/ 0 60000 65536"/>
                <a:gd name="T18" fmla="*/ 0 w 3"/>
                <a:gd name="T19" fmla="*/ 0 h 5"/>
                <a:gd name="T20" fmla="*/ 3 w 3"/>
                <a:gd name="T21" fmla="*/ 5 h 5"/>
              </a:gdLst>
              <a:ahLst/>
              <a:cxnLst>
                <a:cxn ang="T12">
                  <a:pos x="T0" y="T1"/>
                </a:cxn>
                <a:cxn ang="T13">
                  <a:pos x="T2" y="T3"/>
                </a:cxn>
                <a:cxn ang="T14">
                  <a:pos x="T4" y="T5"/>
                </a:cxn>
                <a:cxn ang="T15">
                  <a:pos x="T6" y="T7"/>
                </a:cxn>
                <a:cxn ang="T16">
                  <a:pos x="T8" y="T9"/>
                </a:cxn>
                <a:cxn ang="T17">
                  <a:pos x="T10" y="T11"/>
                </a:cxn>
              </a:cxnLst>
              <a:rect l="T18" t="T19" r="T20" b="T21"/>
              <a:pathLst>
                <a:path w="3" h="5">
                  <a:moveTo>
                    <a:pt x="0" y="0"/>
                  </a:moveTo>
                  <a:lnTo>
                    <a:pt x="3" y="2"/>
                  </a:lnTo>
                  <a:lnTo>
                    <a:pt x="3" y="3"/>
                  </a:lnTo>
                  <a:lnTo>
                    <a:pt x="3" y="5"/>
                  </a:lnTo>
                  <a:lnTo>
                    <a:pt x="1"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598" name="Freeform 594"/>
            <p:cNvSpPr>
              <a:spLocks/>
            </p:cNvSpPr>
            <p:nvPr/>
          </p:nvSpPr>
          <p:spPr bwMode="auto">
            <a:xfrm>
              <a:off x="4747" y="2519"/>
              <a:ext cx="6" cy="5"/>
            </a:xfrm>
            <a:custGeom>
              <a:avLst/>
              <a:gdLst>
                <a:gd name="T0" fmla="*/ 1 w 6"/>
                <a:gd name="T1" fmla="*/ 0 h 5"/>
                <a:gd name="T2" fmla="*/ 0 w 6"/>
                <a:gd name="T3" fmla="*/ 0 h 5"/>
                <a:gd name="T4" fmla="*/ 3 w 6"/>
                <a:gd name="T5" fmla="*/ 2 h 5"/>
                <a:gd name="T6" fmla="*/ 6 w 6"/>
                <a:gd name="T7" fmla="*/ 2 h 5"/>
                <a:gd name="T8" fmla="*/ 6 w 6"/>
                <a:gd name="T9" fmla="*/ 3 h 5"/>
                <a:gd name="T10" fmla="*/ 6 w 6"/>
                <a:gd name="T11" fmla="*/ 5 h 5"/>
                <a:gd name="T12" fmla="*/ 4 w 6"/>
                <a:gd name="T13" fmla="*/ 5 h 5"/>
                <a:gd name="T14" fmla="*/ 3 w 6"/>
                <a:gd name="T15" fmla="*/ 3 h 5"/>
                <a:gd name="T16" fmla="*/ 1 w 6"/>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5"/>
                <a:gd name="T29" fmla="*/ 6 w 6"/>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5">
                  <a:moveTo>
                    <a:pt x="1" y="0"/>
                  </a:moveTo>
                  <a:lnTo>
                    <a:pt x="0" y="0"/>
                  </a:lnTo>
                  <a:lnTo>
                    <a:pt x="3" y="2"/>
                  </a:lnTo>
                  <a:lnTo>
                    <a:pt x="6" y="2"/>
                  </a:lnTo>
                  <a:lnTo>
                    <a:pt x="6" y="3"/>
                  </a:lnTo>
                  <a:lnTo>
                    <a:pt x="6" y="5"/>
                  </a:lnTo>
                  <a:lnTo>
                    <a:pt x="4" y="5"/>
                  </a:lnTo>
                  <a:lnTo>
                    <a:pt x="3"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599" name="Freeform 595"/>
            <p:cNvSpPr>
              <a:spLocks/>
            </p:cNvSpPr>
            <p:nvPr/>
          </p:nvSpPr>
          <p:spPr bwMode="auto">
            <a:xfrm>
              <a:off x="4756" y="2498"/>
              <a:ext cx="19" cy="23"/>
            </a:xfrm>
            <a:custGeom>
              <a:avLst/>
              <a:gdLst>
                <a:gd name="T0" fmla="*/ 0 w 19"/>
                <a:gd name="T1" fmla="*/ 2 h 23"/>
                <a:gd name="T2" fmla="*/ 0 w 19"/>
                <a:gd name="T3" fmla="*/ 0 h 23"/>
                <a:gd name="T4" fmla="*/ 13 w 19"/>
                <a:gd name="T5" fmla="*/ 2 h 23"/>
                <a:gd name="T6" fmla="*/ 18 w 19"/>
                <a:gd name="T7" fmla="*/ 6 h 23"/>
                <a:gd name="T8" fmla="*/ 19 w 19"/>
                <a:gd name="T9" fmla="*/ 17 h 23"/>
                <a:gd name="T10" fmla="*/ 18 w 19"/>
                <a:gd name="T11" fmla="*/ 17 h 23"/>
                <a:gd name="T12" fmla="*/ 18 w 19"/>
                <a:gd name="T13" fmla="*/ 20 h 23"/>
                <a:gd name="T14" fmla="*/ 13 w 19"/>
                <a:gd name="T15" fmla="*/ 23 h 23"/>
                <a:gd name="T16" fmla="*/ 12 w 19"/>
                <a:gd name="T17" fmla="*/ 20 h 23"/>
                <a:gd name="T18" fmla="*/ 10 w 19"/>
                <a:gd name="T19" fmla="*/ 18 h 23"/>
                <a:gd name="T20" fmla="*/ 7 w 19"/>
                <a:gd name="T21" fmla="*/ 12 h 23"/>
                <a:gd name="T22" fmla="*/ 6 w 19"/>
                <a:gd name="T23" fmla="*/ 8 h 23"/>
                <a:gd name="T24" fmla="*/ 4 w 19"/>
                <a:gd name="T25" fmla="*/ 6 h 23"/>
                <a:gd name="T26" fmla="*/ 3 w 19"/>
                <a:gd name="T27" fmla="*/ 5 h 23"/>
                <a:gd name="T28" fmla="*/ 1 w 19"/>
                <a:gd name="T29" fmla="*/ 2 h 23"/>
                <a:gd name="T30" fmla="*/ 0 w 19"/>
                <a:gd name="T31" fmla="*/ 2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
                <a:gd name="T49" fmla="*/ 0 h 23"/>
                <a:gd name="T50" fmla="*/ 19 w 19"/>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 h="23">
                  <a:moveTo>
                    <a:pt x="0" y="2"/>
                  </a:moveTo>
                  <a:lnTo>
                    <a:pt x="0" y="0"/>
                  </a:lnTo>
                  <a:lnTo>
                    <a:pt x="13" y="2"/>
                  </a:lnTo>
                  <a:lnTo>
                    <a:pt x="18" y="6"/>
                  </a:lnTo>
                  <a:lnTo>
                    <a:pt x="19" y="17"/>
                  </a:lnTo>
                  <a:lnTo>
                    <a:pt x="18" y="17"/>
                  </a:lnTo>
                  <a:lnTo>
                    <a:pt x="18" y="20"/>
                  </a:lnTo>
                  <a:lnTo>
                    <a:pt x="13" y="23"/>
                  </a:lnTo>
                  <a:lnTo>
                    <a:pt x="12" y="20"/>
                  </a:lnTo>
                  <a:lnTo>
                    <a:pt x="10" y="18"/>
                  </a:lnTo>
                  <a:lnTo>
                    <a:pt x="7" y="12"/>
                  </a:lnTo>
                  <a:lnTo>
                    <a:pt x="6" y="8"/>
                  </a:lnTo>
                  <a:lnTo>
                    <a:pt x="4" y="6"/>
                  </a:lnTo>
                  <a:lnTo>
                    <a:pt x="3" y="5"/>
                  </a:lnTo>
                  <a:lnTo>
                    <a:pt x="1" y="2"/>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600" name="Freeform 596"/>
            <p:cNvSpPr>
              <a:spLocks/>
            </p:cNvSpPr>
            <p:nvPr/>
          </p:nvSpPr>
          <p:spPr bwMode="auto">
            <a:xfrm>
              <a:off x="4745" y="2410"/>
              <a:ext cx="73" cy="105"/>
            </a:xfrm>
            <a:custGeom>
              <a:avLst/>
              <a:gdLst>
                <a:gd name="T0" fmla="*/ 44 w 73"/>
                <a:gd name="T1" fmla="*/ 4 h 105"/>
                <a:gd name="T2" fmla="*/ 41 w 73"/>
                <a:gd name="T3" fmla="*/ 19 h 105"/>
                <a:gd name="T4" fmla="*/ 44 w 73"/>
                <a:gd name="T5" fmla="*/ 22 h 105"/>
                <a:gd name="T6" fmla="*/ 45 w 73"/>
                <a:gd name="T7" fmla="*/ 27 h 105"/>
                <a:gd name="T8" fmla="*/ 41 w 73"/>
                <a:gd name="T9" fmla="*/ 43 h 105"/>
                <a:gd name="T10" fmla="*/ 38 w 73"/>
                <a:gd name="T11" fmla="*/ 43 h 105"/>
                <a:gd name="T12" fmla="*/ 32 w 73"/>
                <a:gd name="T13" fmla="*/ 51 h 105"/>
                <a:gd name="T14" fmla="*/ 30 w 73"/>
                <a:gd name="T15" fmla="*/ 55 h 105"/>
                <a:gd name="T16" fmla="*/ 29 w 73"/>
                <a:gd name="T17" fmla="*/ 63 h 105"/>
                <a:gd name="T18" fmla="*/ 32 w 73"/>
                <a:gd name="T19" fmla="*/ 69 h 105"/>
                <a:gd name="T20" fmla="*/ 33 w 73"/>
                <a:gd name="T21" fmla="*/ 75 h 105"/>
                <a:gd name="T22" fmla="*/ 38 w 73"/>
                <a:gd name="T23" fmla="*/ 82 h 105"/>
                <a:gd name="T24" fmla="*/ 42 w 73"/>
                <a:gd name="T25" fmla="*/ 81 h 105"/>
                <a:gd name="T26" fmla="*/ 42 w 73"/>
                <a:gd name="T27" fmla="*/ 76 h 105"/>
                <a:gd name="T28" fmla="*/ 45 w 73"/>
                <a:gd name="T29" fmla="*/ 75 h 105"/>
                <a:gd name="T30" fmla="*/ 50 w 73"/>
                <a:gd name="T31" fmla="*/ 73 h 105"/>
                <a:gd name="T32" fmla="*/ 54 w 73"/>
                <a:gd name="T33" fmla="*/ 76 h 105"/>
                <a:gd name="T34" fmla="*/ 55 w 73"/>
                <a:gd name="T35" fmla="*/ 82 h 105"/>
                <a:gd name="T36" fmla="*/ 58 w 73"/>
                <a:gd name="T37" fmla="*/ 82 h 105"/>
                <a:gd name="T38" fmla="*/ 60 w 73"/>
                <a:gd name="T39" fmla="*/ 79 h 105"/>
                <a:gd name="T40" fmla="*/ 69 w 73"/>
                <a:gd name="T41" fmla="*/ 84 h 105"/>
                <a:gd name="T42" fmla="*/ 66 w 73"/>
                <a:gd name="T43" fmla="*/ 85 h 105"/>
                <a:gd name="T44" fmla="*/ 64 w 73"/>
                <a:gd name="T45" fmla="*/ 90 h 105"/>
                <a:gd name="T46" fmla="*/ 69 w 73"/>
                <a:gd name="T47" fmla="*/ 91 h 105"/>
                <a:gd name="T48" fmla="*/ 67 w 73"/>
                <a:gd name="T49" fmla="*/ 96 h 105"/>
                <a:gd name="T50" fmla="*/ 70 w 73"/>
                <a:gd name="T51" fmla="*/ 96 h 105"/>
                <a:gd name="T52" fmla="*/ 73 w 73"/>
                <a:gd name="T53" fmla="*/ 97 h 105"/>
                <a:gd name="T54" fmla="*/ 72 w 73"/>
                <a:gd name="T55" fmla="*/ 105 h 105"/>
                <a:gd name="T56" fmla="*/ 69 w 73"/>
                <a:gd name="T57" fmla="*/ 100 h 105"/>
                <a:gd name="T58" fmla="*/ 69 w 73"/>
                <a:gd name="T59" fmla="*/ 99 h 105"/>
                <a:gd name="T60" fmla="*/ 63 w 73"/>
                <a:gd name="T61" fmla="*/ 97 h 105"/>
                <a:gd name="T62" fmla="*/ 58 w 73"/>
                <a:gd name="T63" fmla="*/ 93 h 105"/>
                <a:gd name="T64" fmla="*/ 54 w 73"/>
                <a:gd name="T65" fmla="*/ 88 h 105"/>
                <a:gd name="T66" fmla="*/ 51 w 73"/>
                <a:gd name="T67" fmla="*/ 85 h 105"/>
                <a:gd name="T68" fmla="*/ 45 w 73"/>
                <a:gd name="T69" fmla="*/ 82 h 105"/>
                <a:gd name="T70" fmla="*/ 50 w 73"/>
                <a:gd name="T71" fmla="*/ 93 h 105"/>
                <a:gd name="T72" fmla="*/ 45 w 73"/>
                <a:gd name="T73" fmla="*/ 90 h 105"/>
                <a:gd name="T74" fmla="*/ 35 w 73"/>
                <a:gd name="T75" fmla="*/ 81 h 105"/>
                <a:gd name="T76" fmla="*/ 29 w 73"/>
                <a:gd name="T77" fmla="*/ 85 h 105"/>
                <a:gd name="T78" fmla="*/ 24 w 73"/>
                <a:gd name="T79" fmla="*/ 87 h 105"/>
                <a:gd name="T80" fmla="*/ 20 w 73"/>
                <a:gd name="T81" fmla="*/ 84 h 105"/>
                <a:gd name="T82" fmla="*/ 17 w 73"/>
                <a:gd name="T83" fmla="*/ 84 h 105"/>
                <a:gd name="T84" fmla="*/ 15 w 73"/>
                <a:gd name="T85" fmla="*/ 75 h 105"/>
                <a:gd name="T86" fmla="*/ 20 w 73"/>
                <a:gd name="T87" fmla="*/ 69 h 105"/>
                <a:gd name="T88" fmla="*/ 15 w 73"/>
                <a:gd name="T89" fmla="*/ 67 h 105"/>
                <a:gd name="T90" fmla="*/ 14 w 73"/>
                <a:gd name="T91" fmla="*/ 73 h 105"/>
                <a:gd name="T92" fmla="*/ 8 w 73"/>
                <a:gd name="T93" fmla="*/ 67 h 105"/>
                <a:gd name="T94" fmla="*/ 2 w 73"/>
                <a:gd name="T95" fmla="*/ 40 h 105"/>
                <a:gd name="T96" fmla="*/ 6 w 73"/>
                <a:gd name="T97" fmla="*/ 45 h 105"/>
                <a:gd name="T98" fmla="*/ 12 w 73"/>
                <a:gd name="T99" fmla="*/ 4 h 105"/>
                <a:gd name="T100" fmla="*/ 26 w 73"/>
                <a:gd name="T101" fmla="*/ 1 h 105"/>
                <a:gd name="T102" fmla="*/ 36 w 73"/>
                <a:gd name="T103" fmla="*/ 4 h 105"/>
                <a:gd name="T104" fmla="*/ 38 w 73"/>
                <a:gd name="T105" fmla="*/ 1 h 105"/>
                <a:gd name="T106" fmla="*/ 42 w 73"/>
                <a:gd name="T107" fmla="*/ 3 h 10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3"/>
                <a:gd name="T163" fmla="*/ 0 h 105"/>
                <a:gd name="T164" fmla="*/ 73 w 73"/>
                <a:gd name="T165" fmla="*/ 105 h 10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3" h="105">
                  <a:moveTo>
                    <a:pt x="42" y="3"/>
                  </a:moveTo>
                  <a:lnTo>
                    <a:pt x="44" y="4"/>
                  </a:lnTo>
                  <a:lnTo>
                    <a:pt x="41" y="10"/>
                  </a:lnTo>
                  <a:lnTo>
                    <a:pt x="41" y="19"/>
                  </a:lnTo>
                  <a:lnTo>
                    <a:pt x="42" y="22"/>
                  </a:lnTo>
                  <a:lnTo>
                    <a:pt x="44" y="22"/>
                  </a:lnTo>
                  <a:lnTo>
                    <a:pt x="44" y="24"/>
                  </a:lnTo>
                  <a:lnTo>
                    <a:pt x="45" y="27"/>
                  </a:lnTo>
                  <a:lnTo>
                    <a:pt x="45" y="30"/>
                  </a:lnTo>
                  <a:lnTo>
                    <a:pt x="41" y="43"/>
                  </a:lnTo>
                  <a:lnTo>
                    <a:pt x="38" y="45"/>
                  </a:lnTo>
                  <a:lnTo>
                    <a:pt x="38" y="43"/>
                  </a:lnTo>
                  <a:lnTo>
                    <a:pt x="33" y="48"/>
                  </a:lnTo>
                  <a:lnTo>
                    <a:pt x="32" y="51"/>
                  </a:lnTo>
                  <a:lnTo>
                    <a:pt x="32" y="52"/>
                  </a:lnTo>
                  <a:lnTo>
                    <a:pt x="30" y="55"/>
                  </a:lnTo>
                  <a:lnTo>
                    <a:pt x="27" y="57"/>
                  </a:lnTo>
                  <a:lnTo>
                    <a:pt x="29" y="63"/>
                  </a:lnTo>
                  <a:lnTo>
                    <a:pt x="32" y="67"/>
                  </a:lnTo>
                  <a:lnTo>
                    <a:pt x="32" y="69"/>
                  </a:lnTo>
                  <a:lnTo>
                    <a:pt x="32" y="72"/>
                  </a:lnTo>
                  <a:lnTo>
                    <a:pt x="33" y="75"/>
                  </a:lnTo>
                  <a:lnTo>
                    <a:pt x="33" y="78"/>
                  </a:lnTo>
                  <a:lnTo>
                    <a:pt x="38" y="82"/>
                  </a:lnTo>
                  <a:lnTo>
                    <a:pt x="39" y="82"/>
                  </a:lnTo>
                  <a:lnTo>
                    <a:pt x="42" y="81"/>
                  </a:lnTo>
                  <a:lnTo>
                    <a:pt x="41" y="79"/>
                  </a:lnTo>
                  <a:lnTo>
                    <a:pt x="42" y="76"/>
                  </a:lnTo>
                  <a:lnTo>
                    <a:pt x="42" y="78"/>
                  </a:lnTo>
                  <a:lnTo>
                    <a:pt x="45" y="75"/>
                  </a:lnTo>
                  <a:lnTo>
                    <a:pt x="48" y="75"/>
                  </a:lnTo>
                  <a:lnTo>
                    <a:pt x="50" y="73"/>
                  </a:lnTo>
                  <a:lnTo>
                    <a:pt x="53" y="75"/>
                  </a:lnTo>
                  <a:lnTo>
                    <a:pt x="54" y="76"/>
                  </a:lnTo>
                  <a:lnTo>
                    <a:pt x="55" y="81"/>
                  </a:lnTo>
                  <a:lnTo>
                    <a:pt x="55" y="82"/>
                  </a:lnTo>
                  <a:lnTo>
                    <a:pt x="57" y="84"/>
                  </a:lnTo>
                  <a:lnTo>
                    <a:pt x="58" y="82"/>
                  </a:lnTo>
                  <a:lnTo>
                    <a:pt x="58" y="79"/>
                  </a:lnTo>
                  <a:lnTo>
                    <a:pt x="60" y="79"/>
                  </a:lnTo>
                  <a:lnTo>
                    <a:pt x="61" y="81"/>
                  </a:lnTo>
                  <a:lnTo>
                    <a:pt x="69" y="84"/>
                  </a:lnTo>
                  <a:lnTo>
                    <a:pt x="69" y="85"/>
                  </a:lnTo>
                  <a:lnTo>
                    <a:pt x="66" y="85"/>
                  </a:lnTo>
                  <a:lnTo>
                    <a:pt x="64" y="87"/>
                  </a:lnTo>
                  <a:lnTo>
                    <a:pt x="64" y="90"/>
                  </a:lnTo>
                  <a:lnTo>
                    <a:pt x="67" y="91"/>
                  </a:lnTo>
                  <a:lnTo>
                    <a:pt x="69" y="91"/>
                  </a:lnTo>
                  <a:lnTo>
                    <a:pt x="67" y="94"/>
                  </a:lnTo>
                  <a:lnTo>
                    <a:pt x="67" y="96"/>
                  </a:lnTo>
                  <a:lnTo>
                    <a:pt x="69" y="96"/>
                  </a:lnTo>
                  <a:lnTo>
                    <a:pt x="70" y="96"/>
                  </a:lnTo>
                  <a:lnTo>
                    <a:pt x="72" y="97"/>
                  </a:lnTo>
                  <a:lnTo>
                    <a:pt x="73" y="97"/>
                  </a:lnTo>
                  <a:lnTo>
                    <a:pt x="73" y="103"/>
                  </a:lnTo>
                  <a:lnTo>
                    <a:pt x="72" y="105"/>
                  </a:lnTo>
                  <a:lnTo>
                    <a:pt x="69" y="103"/>
                  </a:lnTo>
                  <a:lnTo>
                    <a:pt x="69" y="100"/>
                  </a:lnTo>
                  <a:lnTo>
                    <a:pt x="70" y="99"/>
                  </a:lnTo>
                  <a:lnTo>
                    <a:pt x="69" y="99"/>
                  </a:lnTo>
                  <a:lnTo>
                    <a:pt x="66" y="99"/>
                  </a:lnTo>
                  <a:lnTo>
                    <a:pt x="63" y="97"/>
                  </a:lnTo>
                  <a:lnTo>
                    <a:pt x="60" y="96"/>
                  </a:lnTo>
                  <a:lnTo>
                    <a:pt x="58" y="93"/>
                  </a:lnTo>
                  <a:lnTo>
                    <a:pt x="57" y="90"/>
                  </a:lnTo>
                  <a:lnTo>
                    <a:pt x="54" y="88"/>
                  </a:lnTo>
                  <a:lnTo>
                    <a:pt x="53" y="87"/>
                  </a:lnTo>
                  <a:lnTo>
                    <a:pt x="51" y="85"/>
                  </a:lnTo>
                  <a:lnTo>
                    <a:pt x="50" y="82"/>
                  </a:lnTo>
                  <a:lnTo>
                    <a:pt x="45" y="82"/>
                  </a:lnTo>
                  <a:lnTo>
                    <a:pt x="47" y="85"/>
                  </a:lnTo>
                  <a:lnTo>
                    <a:pt x="50" y="93"/>
                  </a:lnTo>
                  <a:lnTo>
                    <a:pt x="48" y="93"/>
                  </a:lnTo>
                  <a:lnTo>
                    <a:pt x="45" y="90"/>
                  </a:lnTo>
                  <a:lnTo>
                    <a:pt x="39" y="84"/>
                  </a:lnTo>
                  <a:lnTo>
                    <a:pt x="35" y="81"/>
                  </a:lnTo>
                  <a:lnTo>
                    <a:pt x="30" y="82"/>
                  </a:lnTo>
                  <a:lnTo>
                    <a:pt x="29" y="85"/>
                  </a:lnTo>
                  <a:lnTo>
                    <a:pt x="27" y="87"/>
                  </a:lnTo>
                  <a:lnTo>
                    <a:pt x="24" y="87"/>
                  </a:lnTo>
                  <a:lnTo>
                    <a:pt x="23" y="85"/>
                  </a:lnTo>
                  <a:lnTo>
                    <a:pt x="20" y="84"/>
                  </a:lnTo>
                  <a:lnTo>
                    <a:pt x="18" y="82"/>
                  </a:lnTo>
                  <a:lnTo>
                    <a:pt x="17" y="84"/>
                  </a:lnTo>
                  <a:lnTo>
                    <a:pt x="15" y="78"/>
                  </a:lnTo>
                  <a:lnTo>
                    <a:pt x="15" y="75"/>
                  </a:lnTo>
                  <a:lnTo>
                    <a:pt x="20" y="70"/>
                  </a:lnTo>
                  <a:lnTo>
                    <a:pt x="20" y="69"/>
                  </a:lnTo>
                  <a:lnTo>
                    <a:pt x="18" y="67"/>
                  </a:lnTo>
                  <a:lnTo>
                    <a:pt x="15" y="67"/>
                  </a:lnTo>
                  <a:lnTo>
                    <a:pt x="14" y="72"/>
                  </a:lnTo>
                  <a:lnTo>
                    <a:pt x="14" y="73"/>
                  </a:lnTo>
                  <a:lnTo>
                    <a:pt x="9" y="67"/>
                  </a:lnTo>
                  <a:lnTo>
                    <a:pt x="8" y="67"/>
                  </a:lnTo>
                  <a:lnTo>
                    <a:pt x="0" y="42"/>
                  </a:lnTo>
                  <a:lnTo>
                    <a:pt x="2" y="40"/>
                  </a:lnTo>
                  <a:lnTo>
                    <a:pt x="3" y="42"/>
                  </a:lnTo>
                  <a:lnTo>
                    <a:pt x="6" y="45"/>
                  </a:lnTo>
                  <a:lnTo>
                    <a:pt x="11" y="43"/>
                  </a:lnTo>
                  <a:lnTo>
                    <a:pt x="12" y="4"/>
                  </a:lnTo>
                  <a:lnTo>
                    <a:pt x="17" y="0"/>
                  </a:lnTo>
                  <a:lnTo>
                    <a:pt x="26" y="1"/>
                  </a:lnTo>
                  <a:lnTo>
                    <a:pt x="32" y="4"/>
                  </a:lnTo>
                  <a:lnTo>
                    <a:pt x="36" y="4"/>
                  </a:lnTo>
                  <a:lnTo>
                    <a:pt x="38" y="4"/>
                  </a:lnTo>
                  <a:lnTo>
                    <a:pt x="38" y="1"/>
                  </a:lnTo>
                  <a:lnTo>
                    <a:pt x="41" y="1"/>
                  </a:lnTo>
                  <a:lnTo>
                    <a:pt x="42" y="3"/>
                  </a:lnTo>
                  <a:close/>
                </a:path>
              </a:pathLst>
            </a:custGeom>
            <a:grpFill/>
            <a:ln w="1905">
              <a:noFill/>
              <a:round/>
              <a:headEnd/>
              <a:tailEnd/>
            </a:ln>
          </p:spPr>
          <p:txBody>
            <a:bodyPr/>
            <a:lstStyle/>
            <a:p>
              <a:endParaRPr lang="en-GB">
                <a:solidFill>
                  <a:srgbClr val="000000"/>
                </a:solidFill>
                <a:latin typeface="Arial"/>
              </a:endParaRPr>
            </a:p>
          </p:txBody>
        </p:sp>
        <p:sp>
          <p:nvSpPr>
            <p:cNvPr id="601" name="Freeform 597"/>
            <p:cNvSpPr>
              <a:spLocks/>
            </p:cNvSpPr>
            <p:nvPr/>
          </p:nvSpPr>
          <p:spPr bwMode="auto">
            <a:xfrm>
              <a:off x="4781" y="2471"/>
              <a:ext cx="2" cy="8"/>
            </a:xfrm>
            <a:custGeom>
              <a:avLst/>
              <a:gdLst>
                <a:gd name="T0" fmla="*/ 0 w 2"/>
                <a:gd name="T1" fmla="*/ 2 h 8"/>
                <a:gd name="T2" fmla="*/ 0 w 2"/>
                <a:gd name="T3" fmla="*/ 0 h 8"/>
                <a:gd name="T4" fmla="*/ 2 w 2"/>
                <a:gd name="T5" fmla="*/ 0 h 8"/>
                <a:gd name="T6" fmla="*/ 2 w 2"/>
                <a:gd name="T7" fmla="*/ 6 h 8"/>
                <a:gd name="T8" fmla="*/ 0 w 2"/>
                <a:gd name="T9" fmla="*/ 8 h 8"/>
                <a:gd name="T10" fmla="*/ 0 w 2"/>
                <a:gd name="T11" fmla="*/ 2 h 8"/>
                <a:gd name="T12" fmla="*/ 0 60000 65536"/>
                <a:gd name="T13" fmla="*/ 0 60000 65536"/>
                <a:gd name="T14" fmla="*/ 0 60000 65536"/>
                <a:gd name="T15" fmla="*/ 0 60000 65536"/>
                <a:gd name="T16" fmla="*/ 0 60000 65536"/>
                <a:gd name="T17" fmla="*/ 0 60000 65536"/>
                <a:gd name="T18" fmla="*/ 0 w 2"/>
                <a:gd name="T19" fmla="*/ 0 h 8"/>
                <a:gd name="T20" fmla="*/ 2 w 2"/>
                <a:gd name="T21" fmla="*/ 8 h 8"/>
              </a:gdLst>
              <a:ahLst/>
              <a:cxnLst>
                <a:cxn ang="T12">
                  <a:pos x="T0" y="T1"/>
                </a:cxn>
                <a:cxn ang="T13">
                  <a:pos x="T2" y="T3"/>
                </a:cxn>
                <a:cxn ang="T14">
                  <a:pos x="T4" y="T5"/>
                </a:cxn>
                <a:cxn ang="T15">
                  <a:pos x="T6" y="T7"/>
                </a:cxn>
                <a:cxn ang="T16">
                  <a:pos x="T8" y="T9"/>
                </a:cxn>
                <a:cxn ang="T17">
                  <a:pos x="T10" y="T11"/>
                </a:cxn>
              </a:cxnLst>
              <a:rect l="T18" t="T19" r="T20" b="T21"/>
              <a:pathLst>
                <a:path w="2" h="8">
                  <a:moveTo>
                    <a:pt x="0" y="2"/>
                  </a:moveTo>
                  <a:lnTo>
                    <a:pt x="0" y="0"/>
                  </a:lnTo>
                  <a:lnTo>
                    <a:pt x="2" y="0"/>
                  </a:lnTo>
                  <a:lnTo>
                    <a:pt x="2" y="6"/>
                  </a:lnTo>
                  <a:lnTo>
                    <a:pt x="0" y="8"/>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602" name="Freeform 598"/>
            <p:cNvSpPr>
              <a:spLocks/>
            </p:cNvSpPr>
            <p:nvPr/>
          </p:nvSpPr>
          <p:spPr bwMode="auto">
            <a:xfrm>
              <a:off x="4780" y="2498"/>
              <a:ext cx="4" cy="5"/>
            </a:xfrm>
            <a:custGeom>
              <a:avLst/>
              <a:gdLst>
                <a:gd name="T0" fmla="*/ 0 w 4"/>
                <a:gd name="T1" fmla="*/ 3 h 5"/>
                <a:gd name="T2" fmla="*/ 0 w 4"/>
                <a:gd name="T3" fmla="*/ 0 h 5"/>
                <a:gd name="T4" fmla="*/ 3 w 4"/>
                <a:gd name="T5" fmla="*/ 0 h 5"/>
                <a:gd name="T6" fmla="*/ 4 w 4"/>
                <a:gd name="T7" fmla="*/ 0 h 5"/>
                <a:gd name="T8" fmla="*/ 4 w 4"/>
                <a:gd name="T9" fmla="*/ 2 h 5"/>
                <a:gd name="T10" fmla="*/ 4 w 4"/>
                <a:gd name="T11" fmla="*/ 5 h 5"/>
                <a:gd name="T12" fmla="*/ 3 w 4"/>
                <a:gd name="T13" fmla="*/ 5 h 5"/>
                <a:gd name="T14" fmla="*/ 0 w 4"/>
                <a:gd name="T15" fmla="*/ 3 h 5"/>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5"/>
                <a:gd name="T26" fmla="*/ 4 w 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5">
                  <a:moveTo>
                    <a:pt x="0" y="3"/>
                  </a:moveTo>
                  <a:lnTo>
                    <a:pt x="0" y="0"/>
                  </a:lnTo>
                  <a:lnTo>
                    <a:pt x="3" y="0"/>
                  </a:lnTo>
                  <a:lnTo>
                    <a:pt x="4" y="0"/>
                  </a:lnTo>
                  <a:lnTo>
                    <a:pt x="4" y="2"/>
                  </a:lnTo>
                  <a:lnTo>
                    <a:pt x="4" y="5"/>
                  </a:lnTo>
                  <a:lnTo>
                    <a:pt x="3" y="5"/>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603" name="Freeform 599"/>
            <p:cNvSpPr>
              <a:spLocks/>
            </p:cNvSpPr>
            <p:nvPr/>
          </p:nvSpPr>
          <p:spPr bwMode="auto">
            <a:xfrm>
              <a:off x="4783" y="2513"/>
              <a:ext cx="1" cy="9"/>
            </a:xfrm>
            <a:custGeom>
              <a:avLst/>
              <a:gdLst>
                <a:gd name="T0" fmla="*/ 0 w 1"/>
                <a:gd name="T1" fmla="*/ 3 h 9"/>
                <a:gd name="T2" fmla="*/ 0 w 1"/>
                <a:gd name="T3" fmla="*/ 0 h 9"/>
                <a:gd name="T4" fmla="*/ 1 w 1"/>
                <a:gd name="T5" fmla="*/ 0 h 9"/>
                <a:gd name="T6" fmla="*/ 1 w 1"/>
                <a:gd name="T7" fmla="*/ 8 h 9"/>
                <a:gd name="T8" fmla="*/ 0 w 1"/>
                <a:gd name="T9" fmla="*/ 9 h 9"/>
                <a:gd name="T10" fmla="*/ 0 w 1"/>
                <a:gd name="T11" fmla="*/ 6 h 9"/>
                <a:gd name="T12" fmla="*/ 0 w 1"/>
                <a:gd name="T13" fmla="*/ 3 h 9"/>
                <a:gd name="T14" fmla="*/ 0 60000 65536"/>
                <a:gd name="T15" fmla="*/ 0 60000 65536"/>
                <a:gd name="T16" fmla="*/ 0 60000 65536"/>
                <a:gd name="T17" fmla="*/ 0 60000 65536"/>
                <a:gd name="T18" fmla="*/ 0 60000 65536"/>
                <a:gd name="T19" fmla="*/ 0 60000 65536"/>
                <a:gd name="T20" fmla="*/ 0 60000 65536"/>
                <a:gd name="T21" fmla="*/ 0 w 1"/>
                <a:gd name="T22" fmla="*/ 0 h 9"/>
                <a:gd name="T23" fmla="*/ 1 w 1"/>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9">
                  <a:moveTo>
                    <a:pt x="0" y="3"/>
                  </a:moveTo>
                  <a:lnTo>
                    <a:pt x="0" y="0"/>
                  </a:lnTo>
                  <a:lnTo>
                    <a:pt x="1" y="0"/>
                  </a:lnTo>
                  <a:lnTo>
                    <a:pt x="1" y="8"/>
                  </a:lnTo>
                  <a:lnTo>
                    <a:pt x="0" y="9"/>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604" name="Freeform 600"/>
            <p:cNvSpPr>
              <a:spLocks/>
            </p:cNvSpPr>
            <p:nvPr/>
          </p:nvSpPr>
          <p:spPr bwMode="auto">
            <a:xfrm>
              <a:off x="4790" y="2516"/>
              <a:ext cx="3" cy="3"/>
            </a:xfrm>
            <a:custGeom>
              <a:avLst/>
              <a:gdLst>
                <a:gd name="T0" fmla="*/ 0 w 3"/>
                <a:gd name="T1" fmla="*/ 0 h 3"/>
                <a:gd name="T2" fmla="*/ 2 w 3"/>
                <a:gd name="T3" fmla="*/ 0 h 3"/>
                <a:gd name="T4" fmla="*/ 3 w 3"/>
                <a:gd name="T5" fmla="*/ 0 h 3"/>
                <a:gd name="T6" fmla="*/ 3 w 3"/>
                <a:gd name="T7" fmla="*/ 2 h 3"/>
                <a:gd name="T8" fmla="*/ 3 w 3"/>
                <a:gd name="T9" fmla="*/ 3 h 3"/>
                <a:gd name="T10" fmla="*/ 0 w 3"/>
                <a:gd name="T11" fmla="*/ 2 h 3"/>
                <a:gd name="T12" fmla="*/ 0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0" y="0"/>
                  </a:moveTo>
                  <a:lnTo>
                    <a:pt x="2" y="0"/>
                  </a:lnTo>
                  <a:lnTo>
                    <a:pt x="3" y="0"/>
                  </a:lnTo>
                  <a:lnTo>
                    <a:pt x="3" y="2"/>
                  </a:lnTo>
                  <a:lnTo>
                    <a:pt x="3"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05" name="Freeform 601"/>
            <p:cNvSpPr>
              <a:spLocks/>
            </p:cNvSpPr>
            <p:nvPr/>
          </p:nvSpPr>
          <p:spPr bwMode="auto">
            <a:xfrm>
              <a:off x="4799" y="2504"/>
              <a:ext cx="6" cy="8"/>
            </a:xfrm>
            <a:custGeom>
              <a:avLst/>
              <a:gdLst>
                <a:gd name="T0" fmla="*/ 0 w 6"/>
                <a:gd name="T1" fmla="*/ 0 h 8"/>
                <a:gd name="T2" fmla="*/ 1 w 6"/>
                <a:gd name="T3" fmla="*/ 0 h 8"/>
                <a:gd name="T4" fmla="*/ 1 w 6"/>
                <a:gd name="T5" fmla="*/ 2 h 8"/>
                <a:gd name="T6" fmla="*/ 3 w 6"/>
                <a:gd name="T7" fmla="*/ 3 h 8"/>
                <a:gd name="T8" fmla="*/ 4 w 6"/>
                <a:gd name="T9" fmla="*/ 5 h 8"/>
                <a:gd name="T10" fmla="*/ 6 w 6"/>
                <a:gd name="T11" fmla="*/ 6 h 8"/>
                <a:gd name="T12" fmla="*/ 6 w 6"/>
                <a:gd name="T13" fmla="*/ 8 h 8"/>
                <a:gd name="T14" fmla="*/ 6 w 6"/>
                <a:gd name="T15" fmla="*/ 6 h 8"/>
                <a:gd name="T16" fmla="*/ 4 w 6"/>
                <a:gd name="T17" fmla="*/ 6 h 8"/>
                <a:gd name="T18" fmla="*/ 0 w 6"/>
                <a:gd name="T19" fmla="*/ 2 h 8"/>
                <a:gd name="T20" fmla="*/ 0 w 6"/>
                <a:gd name="T21" fmla="*/ 0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
                <a:gd name="T34" fmla="*/ 0 h 8"/>
                <a:gd name="T35" fmla="*/ 6 w 6"/>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 h="8">
                  <a:moveTo>
                    <a:pt x="0" y="0"/>
                  </a:moveTo>
                  <a:lnTo>
                    <a:pt x="1" y="0"/>
                  </a:lnTo>
                  <a:lnTo>
                    <a:pt x="1" y="2"/>
                  </a:lnTo>
                  <a:lnTo>
                    <a:pt x="3" y="3"/>
                  </a:lnTo>
                  <a:lnTo>
                    <a:pt x="4" y="5"/>
                  </a:lnTo>
                  <a:lnTo>
                    <a:pt x="6" y="6"/>
                  </a:lnTo>
                  <a:lnTo>
                    <a:pt x="6" y="8"/>
                  </a:lnTo>
                  <a:lnTo>
                    <a:pt x="6" y="6"/>
                  </a:lnTo>
                  <a:lnTo>
                    <a:pt x="4" y="6"/>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06" name="Freeform 602"/>
            <p:cNvSpPr>
              <a:spLocks/>
            </p:cNvSpPr>
            <p:nvPr/>
          </p:nvSpPr>
          <p:spPr bwMode="auto">
            <a:xfrm>
              <a:off x="4811" y="2513"/>
              <a:ext cx="1" cy="3"/>
            </a:xfrm>
            <a:custGeom>
              <a:avLst/>
              <a:gdLst>
                <a:gd name="T0" fmla="*/ 0 w 1"/>
                <a:gd name="T1" fmla="*/ 0 h 3"/>
                <a:gd name="T2" fmla="*/ 1 w 1"/>
                <a:gd name="T3" fmla="*/ 2 h 3"/>
                <a:gd name="T4" fmla="*/ 1 w 1"/>
                <a:gd name="T5" fmla="*/ 3 h 3"/>
                <a:gd name="T6" fmla="*/ 0 w 1"/>
                <a:gd name="T7" fmla="*/ 3 h 3"/>
                <a:gd name="T8" fmla="*/ 0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0" y="0"/>
                  </a:moveTo>
                  <a:lnTo>
                    <a:pt x="1" y="2"/>
                  </a:lnTo>
                  <a:lnTo>
                    <a:pt x="1" y="3"/>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07" name="Freeform 603"/>
            <p:cNvSpPr>
              <a:spLocks/>
            </p:cNvSpPr>
            <p:nvPr/>
          </p:nvSpPr>
          <p:spPr bwMode="auto">
            <a:xfrm>
              <a:off x="4803" y="2515"/>
              <a:ext cx="14" cy="13"/>
            </a:xfrm>
            <a:custGeom>
              <a:avLst/>
              <a:gdLst>
                <a:gd name="T0" fmla="*/ 0 w 14"/>
                <a:gd name="T1" fmla="*/ 0 h 13"/>
                <a:gd name="T2" fmla="*/ 2 w 14"/>
                <a:gd name="T3" fmla="*/ 0 h 13"/>
                <a:gd name="T4" fmla="*/ 2 w 14"/>
                <a:gd name="T5" fmla="*/ 1 h 13"/>
                <a:gd name="T6" fmla="*/ 3 w 14"/>
                <a:gd name="T7" fmla="*/ 1 h 13"/>
                <a:gd name="T8" fmla="*/ 5 w 14"/>
                <a:gd name="T9" fmla="*/ 1 h 13"/>
                <a:gd name="T10" fmla="*/ 12 w 14"/>
                <a:gd name="T11" fmla="*/ 9 h 13"/>
                <a:gd name="T12" fmla="*/ 14 w 14"/>
                <a:gd name="T13" fmla="*/ 10 h 13"/>
                <a:gd name="T14" fmla="*/ 14 w 14"/>
                <a:gd name="T15" fmla="*/ 13 h 13"/>
                <a:gd name="T16" fmla="*/ 11 w 14"/>
                <a:gd name="T17" fmla="*/ 12 h 13"/>
                <a:gd name="T18" fmla="*/ 8 w 14"/>
                <a:gd name="T19" fmla="*/ 10 h 13"/>
                <a:gd name="T20" fmla="*/ 6 w 14"/>
                <a:gd name="T21" fmla="*/ 7 h 13"/>
                <a:gd name="T22" fmla="*/ 5 w 14"/>
                <a:gd name="T23" fmla="*/ 6 h 13"/>
                <a:gd name="T24" fmla="*/ 3 w 14"/>
                <a:gd name="T25" fmla="*/ 7 h 13"/>
                <a:gd name="T26" fmla="*/ 0 w 14"/>
                <a:gd name="T27" fmla="*/ 9 h 13"/>
                <a:gd name="T28" fmla="*/ 0 w 14"/>
                <a:gd name="T29" fmla="*/ 0 h 1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
                <a:gd name="T46" fmla="*/ 0 h 13"/>
                <a:gd name="T47" fmla="*/ 14 w 14"/>
                <a:gd name="T48" fmla="*/ 13 h 1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 h="13">
                  <a:moveTo>
                    <a:pt x="0" y="0"/>
                  </a:moveTo>
                  <a:lnTo>
                    <a:pt x="2" y="0"/>
                  </a:lnTo>
                  <a:lnTo>
                    <a:pt x="2" y="1"/>
                  </a:lnTo>
                  <a:lnTo>
                    <a:pt x="3" y="1"/>
                  </a:lnTo>
                  <a:lnTo>
                    <a:pt x="5" y="1"/>
                  </a:lnTo>
                  <a:lnTo>
                    <a:pt x="12" y="9"/>
                  </a:lnTo>
                  <a:lnTo>
                    <a:pt x="14" y="10"/>
                  </a:lnTo>
                  <a:lnTo>
                    <a:pt x="14" y="13"/>
                  </a:lnTo>
                  <a:lnTo>
                    <a:pt x="11" y="12"/>
                  </a:lnTo>
                  <a:lnTo>
                    <a:pt x="8" y="10"/>
                  </a:lnTo>
                  <a:lnTo>
                    <a:pt x="6" y="7"/>
                  </a:lnTo>
                  <a:lnTo>
                    <a:pt x="5" y="6"/>
                  </a:lnTo>
                  <a:lnTo>
                    <a:pt x="3" y="7"/>
                  </a:lnTo>
                  <a:lnTo>
                    <a:pt x="0" y="9"/>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08" name="Freeform 604"/>
            <p:cNvSpPr>
              <a:spLocks/>
            </p:cNvSpPr>
            <p:nvPr/>
          </p:nvSpPr>
          <p:spPr bwMode="auto">
            <a:xfrm>
              <a:off x="4821" y="2513"/>
              <a:ext cx="24" cy="27"/>
            </a:xfrm>
            <a:custGeom>
              <a:avLst/>
              <a:gdLst>
                <a:gd name="T0" fmla="*/ 0 w 24"/>
                <a:gd name="T1" fmla="*/ 2 h 27"/>
                <a:gd name="T2" fmla="*/ 2 w 24"/>
                <a:gd name="T3" fmla="*/ 2 h 27"/>
                <a:gd name="T4" fmla="*/ 8 w 24"/>
                <a:gd name="T5" fmla="*/ 2 h 27"/>
                <a:gd name="T6" fmla="*/ 12 w 24"/>
                <a:gd name="T7" fmla="*/ 0 h 27"/>
                <a:gd name="T8" fmla="*/ 14 w 24"/>
                <a:gd name="T9" fmla="*/ 2 h 27"/>
                <a:gd name="T10" fmla="*/ 15 w 24"/>
                <a:gd name="T11" fmla="*/ 3 h 27"/>
                <a:gd name="T12" fmla="*/ 17 w 24"/>
                <a:gd name="T13" fmla="*/ 5 h 27"/>
                <a:gd name="T14" fmla="*/ 20 w 24"/>
                <a:gd name="T15" fmla="*/ 8 h 27"/>
                <a:gd name="T16" fmla="*/ 20 w 24"/>
                <a:gd name="T17" fmla="*/ 15 h 27"/>
                <a:gd name="T18" fmla="*/ 23 w 24"/>
                <a:gd name="T19" fmla="*/ 24 h 27"/>
                <a:gd name="T20" fmla="*/ 24 w 24"/>
                <a:gd name="T21" fmla="*/ 27 h 27"/>
                <a:gd name="T22" fmla="*/ 20 w 24"/>
                <a:gd name="T23" fmla="*/ 27 h 27"/>
                <a:gd name="T24" fmla="*/ 15 w 24"/>
                <a:gd name="T25" fmla="*/ 26 h 27"/>
                <a:gd name="T26" fmla="*/ 15 w 24"/>
                <a:gd name="T27" fmla="*/ 23 h 27"/>
                <a:gd name="T28" fmla="*/ 12 w 24"/>
                <a:gd name="T29" fmla="*/ 23 h 27"/>
                <a:gd name="T30" fmla="*/ 11 w 24"/>
                <a:gd name="T31" fmla="*/ 20 h 27"/>
                <a:gd name="T32" fmla="*/ 11 w 24"/>
                <a:gd name="T33" fmla="*/ 18 h 27"/>
                <a:gd name="T34" fmla="*/ 12 w 24"/>
                <a:gd name="T35" fmla="*/ 17 h 27"/>
                <a:gd name="T36" fmla="*/ 11 w 24"/>
                <a:gd name="T37" fmla="*/ 15 h 27"/>
                <a:gd name="T38" fmla="*/ 6 w 24"/>
                <a:gd name="T39" fmla="*/ 11 h 27"/>
                <a:gd name="T40" fmla="*/ 5 w 24"/>
                <a:gd name="T41" fmla="*/ 9 h 27"/>
                <a:gd name="T42" fmla="*/ 2 w 24"/>
                <a:gd name="T43" fmla="*/ 8 h 27"/>
                <a:gd name="T44" fmla="*/ 0 w 24"/>
                <a:gd name="T45" fmla="*/ 3 h 27"/>
                <a:gd name="T46" fmla="*/ 0 w 24"/>
                <a:gd name="T47" fmla="*/ 2 h 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
                <a:gd name="T73" fmla="*/ 0 h 27"/>
                <a:gd name="T74" fmla="*/ 24 w 24"/>
                <a:gd name="T75" fmla="*/ 27 h 2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 h="27">
                  <a:moveTo>
                    <a:pt x="0" y="2"/>
                  </a:moveTo>
                  <a:lnTo>
                    <a:pt x="2" y="2"/>
                  </a:lnTo>
                  <a:lnTo>
                    <a:pt x="8" y="2"/>
                  </a:lnTo>
                  <a:lnTo>
                    <a:pt x="12" y="0"/>
                  </a:lnTo>
                  <a:lnTo>
                    <a:pt x="14" y="2"/>
                  </a:lnTo>
                  <a:lnTo>
                    <a:pt x="15" y="3"/>
                  </a:lnTo>
                  <a:lnTo>
                    <a:pt x="17" y="5"/>
                  </a:lnTo>
                  <a:lnTo>
                    <a:pt x="20" y="8"/>
                  </a:lnTo>
                  <a:lnTo>
                    <a:pt x="20" y="15"/>
                  </a:lnTo>
                  <a:lnTo>
                    <a:pt x="23" y="24"/>
                  </a:lnTo>
                  <a:lnTo>
                    <a:pt x="24" y="27"/>
                  </a:lnTo>
                  <a:lnTo>
                    <a:pt x="20" y="27"/>
                  </a:lnTo>
                  <a:lnTo>
                    <a:pt x="15" y="26"/>
                  </a:lnTo>
                  <a:lnTo>
                    <a:pt x="15" y="23"/>
                  </a:lnTo>
                  <a:lnTo>
                    <a:pt x="12" y="23"/>
                  </a:lnTo>
                  <a:lnTo>
                    <a:pt x="11" y="20"/>
                  </a:lnTo>
                  <a:lnTo>
                    <a:pt x="11" y="18"/>
                  </a:lnTo>
                  <a:lnTo>
                    <a:pt x="12" y="17"/>
                  </a:lnTo>
                  <a:lnTo>
                    <a:pt x="11" y="15"/>
                  </a:lnTo>
                  <a:lnTo>
                    <a:pt x="6" y="11"/>
                  </a:lnTo>
                  <a:lnTo>
                    <a:pt x="5" y="9"/>
                  </a:lnTo>
                  <a:lnTo>
                    <a:pt x="2" y="8"/>
                  </a:lnTo>
                  <a:lnTo>
                    <a:pt x="0" y="3"/>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609" name="Freeform 605"/>
            <p:cNvSpPr>
              <a:spLocks/>
            </p:cNvSpPr>
            <p:nvPr/>
          </p:nvSpPr>
          <p:spPr bwMode="auto">
            <a:xfrm>
              <a:off x="4781" y="2525"/>
              <a:ext cx="19" cy="26"/>
            </a:xfrm>
            <a:custGeom>
              <a:avLst/>
              <a:gdLst>
                <a:gd name="T0" fmla="*/ 0 w 19"/>
                <a:gd name="T1" fmla="*/ 2 h 26"/>
                <a:gd name="T2" fmla="*/ 2 w 19"/>
                <a:gd name="T3" fmla="*/ 0 h 26"/>
                <a:gd name="T4" fmla="*/ 5 w 19"/>
                <a:gd name="T5" fmla="*/ 2 h 26"/>
                <a:gd name="T6" fmla="*/ 8 w 19"/>
                <a:gd name="T7" fmla="*/ 5 h 26"/>
                <a:gd name="T8" fmla="*/ 9 w 19"/>
                <a:gd name="T9" fmla="*/ 6 h 26"/>
                <a:gd name="T10" fmla="*/ 15 w 19"/>
                <a:gd name="T11" fmla="*/ 6 h 26"/>
                <a:gd name="T12" fmla="*/ 17 w 19"/>
                <a:gd name="T13" fmla="*/ 8 h 26"/>
                <a:gd name="T14" fmla="*/ 19 w 19"/>
                <a:gd name="T15" fmla="*/ 8 h 26"/>
                <a:gd name="T16" fmla="*/ 19 w 19"/>
                <a:gd name="T17" fmla="*/ 11 h 26"/>
                <a:gd name="T18" fmla="*/ 19 w 19"/>
                <a:gd name="T19" fmla="*/ 14 h 26"/>
                <a:gd name="T20" fmla="*/ 17 w 19"/>
                <a:gd name="T21" fmla="*/ 15 h 26"/>
                <a:gd name="T22" fmla="*/ 12 w 19"/>
                <a:gd name="T23" fmla="*/ 21 h 26"/>
                <a:gd name="T24" fmla="*/ 5 w 19"/>
                <a:gd name="T25" fmla="*/ 23 h 26"/>
                <a:gd name="T26" fmla="*/ 2 w 19"/>
                <a:gd name="T27" fmla="*/ 26 h 26"/>
                <a:gd name="T28" fmla="*/ 2 w 19"/>
                <a:gd name="T29" fmla="*/ 23 h 26"/>
                <a:gd name="T30" fmla="*/ 2 w 19"/>
                <a:gd name="T31" fmla="*/ 5 h 26"/>
                <a:gd name="T32" fmla="*/ 0 w 19"/>
                <a:gd name="T33" fmla="*/ 3 h 26"/>
                <a:gd name="T34" fmla="*/ 0 w 19"/>
                <a:gd name="T35" fmla="*/ 2 h 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
                <a:gd name="T55" fmla="*/ 0 h 26"/>
                <a:gd name="T56" fmla="*/ 19 w 19"/>
                <a:gd name="T57" fmla="*/ 26 h 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 h="26">
                  <a:moveTo>
                    <a:pt x="0" y="2"/>
                  </a:moveTo>
                  <a:lnTo>
                    <a:pt x="2" y="0"/>
                  </a:lnTo>
                  <a:lnTo>
                    <a:pt x="5" y="2"/>
                  </a:lnTo>
                  <a:lnTo>
                    <a:pt x="8" y="5"/>
                  </a:lnTo>
                  <a:lnTo>
                    <a:pt x="9" y="6"/>
                  </a:lnTo>
                  <a:lnTo>
                    <a:pt x="15" y="6"/>
                  </a:lnTo>
                  <a:lnTo>
                    <a:pt x="17" y="8"/>
                  </a:lnTo>
                  <a:lnTo>
                    <a:pt x="19" y="8"/>
                  </a:lnTo>
                  <a:lnTo>
                    <a:pt x="19" y="11"/>
                  </a:lnTo>
                  <a:lnTo>
                    <a:pt x="19" y="14"/>
                  </a:lnTo>
                  <a:lnTo>
                    <a:pt x="17" y="15"/>
                  </a:lnTo>
                  <a:lnTo>
                    <a:pt x="12" y="21"/>
                  </a:lnTo>
                  <a:lnTo>
                    <a:pt x="5" y="23"/>
                  </a:lnTo>
                  <a:lnTo>
                    <a:pt x="2" y="26"/>
                  </a:lnTo>
                  <a:lnTo>
                    <a:pt x="2" y="23"/>
                  </a:lnTo>
                  <a:lnTo>
                    <a:pt x="2" y="5"/>
                  </a:lnTo>
                  <a:lnTo>
                    <a:pt x="0" y="3"/>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610" name="Freeform 606"/>
            <p:cNvSpPr>
              <a:spLocks/>
            </p:cNvSpPr>
            <p:nvPr/>
          </p:nvSpPr>
          <p:spPr bwMode="auto">
            <a:xfrm>
              <a:off x="4792" y="2546"/>
              <a:ext cx="3" cy="5"/>
            </a:xfrm>
            <a:custGeom>
              <a:avLst/>
              <a:gdLst>
                <a:gd name="T0" fmla="*/ 1 w 3"/>
                <a:gd name="T1" fmla="*/ 0 h 5"/>
                <a:gd name="T2" fmla="*/ 3 w 3"/>
                <a:gd name="T3" fmla="*/ 2 h 5"/>
                <a:gd name="T4" fmla="*/ 3 w 3"/>
                <a:gd name="T5" fmla="*/ 3 h 5"/>
                <a:gd name="T6" fmla="*/ 1 w 3"/>
                <a:gd name="T7" fmla="*/ 5 h 5"/>
                <a:gd name="T8" fmla="*/ 0 w 3"/>
                <a:gd name="T9" fmla="*/ 5 h 5"/>
                <a:gd name="T10" fmla="*/ 0 w 3"/>
                <a:gd name="T11" fmla="*/ 2 h 5"/>
                <a:gd name="T12" fmla="*/ 1 w 3"/>
                <a:gd name="T13" fmla="*/ 2 h 5"/>
                <a:gd name="T14" fmla="*/ 1 w 3"/>
                <a:gd name="T15" fmla="*/ 0 h 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5"/>
                <a:gd name="T26" fmla="*/ 3 w 3"/>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5">
                  <a:moveTo>
                    <a:pt x="1" y="0"/>
                  </a:moveTo>
                  <a:lnTo>
                    <a:pt x="3" y="2"/>
                  </a:lnTo>
                  <a:lnTo>
                    <a:pt x="3" y="3"/>
                  </a:lnTo>
                  <a:lnTo>
                    <a:pt x="1" y="5"/>
                  </a:lnTo>
                  <a:lnTo>
                    <a:pt x="0" y="5"/>
                  </a:lnTo>
                  <a:lnTo>
                    <a:pt x="0" y="2"/>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611" name="Freeform 607"/>
            <p:cNvSpPr>
              <a:spLocks/>
            </p:cNvSpPr>
            <p:nvPr/>
          </p:nvSpPr>
          <p:spPr bwMode="auto">
            <a:xfrm>
              <a:off x="4790" y="2542"/>
              <a:ext cx="18" cy="33"/>
            </a:xfrm>
            <a:custGeom>
              <a:avLst/>
              <a:gdLst>
                <a:gd name="T0" fmla="*/ 9 w 18"/>
                <a:gd name="T1" fmla="*/ 1 h 33"/>
                <a:gd name="T2" fmla="*/ 12 w 18"/>
                <a:gd name="T3" fmla="*/ 0 h 33"/>
                <a:gd name="T4" fmla="*/ 13 w 18"/>
                <a:gd name="T5" fmla="*/ 0 h 33"/>
                <a:gd name="T6" fmla="*/ 18 w 18"/>
                <a:gd name="T7" fmla="*/ 1 h 33"/>
                <a:gd name="T8" fmla="*/ 18 w 18"/>
                <a:gd name="T9" fmla="*/ 7 h 33"/>
                <a:gd name="T10" fmla="*/ 16 w 18"/>
                <a:gd name="T11" fmla="*/ 9 h 33"/>
                <a:gd name="T12" fmla="*/ 15 w 18"/>
                <a:gd name="T13" fmla="*/ 12 h 33"/>
                <a:gd name="T14" fmla="*/ 12 w 18"/>
                <a:gd name="T15" fmla="*/ 19 h 33"/>
                <a:gd name="T16" fmla="*/ 12 w 18"/>
                <a:gd name="T17" fmla="*/ 25 h 33"/>
                <a:gd name="T18" fmla="*/ 13 w 18"/>
                <a:gd name="T19" fmla="*/ 27 h 33"/>
                <a:gd name="T20" fmla="*/ 13 w 18"/>
                <a:gd name="T21" fmla="*/ 31 h 33"/>
                <a:gd name="T22" fmla="*/ 10 w 18"/>
                <a:gd name="T23" fmla="*/ 33 h 33"/>
                <a:gd name="T24" fmla="*/ 6 w 18"/>
                <a:gd name="T25" fmla="*/ 27 h 33"/>
                <a:gd name="T26" fmla="*/ 5 w 18"/>
                <a:gd name="T27" fmla="*/ 25 h 33"/>
                <a:gd name="T28" fmla="*/ 0 w 18"/>
                <a:gd name="T29" fmla="*/ 21 h 33"/>
                <a:gd name="T30" fmla="*/ 0 w 18"/>
                <a:gd name="T31" fmla="*/ 16 h 33"/>
                <a:gd name="T32" fmla="*/ 6 w 18"/>
                <a:gd name="T33" fmla="*/ 15 h 33"/>
                <a:gd name="T34" fmla="*/ 6 w 18"/>
                <a:gd name="T35" fmla="*/ 13 h 33"/>
                <a:gd name="T36" fmla="*/ 6 w 18"/>
                <a:gd name="T37" fmla="*/ 7 h 33"/>
                <a:gd name="T38" fmla="*/ 8 w 18"/>
                <a:gd name="T39" fmla="*/ 3 h 33"/>
                <a:gd name="T40" fmla="*/ 9 w 18"/>
                <a:gd name="T41" fmla="*/ 1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
                <a:gd name="T64" fmla="*/ 0 h 33"/>
                <a:gd name="T65" fmla="*/ 18 w 18"/>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 h="33">
                  <a:moveTo>
                    <a:pt x="9" y="1"/>
                  </a:moveTo>
                  <a:lnTo>
                    <a:pt x="12" y="0"/>
                  </a:lnTo>
                  <a:lnTo>
                    <a:pt x="13" y="0"/>
                  </a:lnTo>
                  <a:lnTo>
                    <a:pt x="18" y="1"/>
                  </a:lnTo>
                  <a:lnTo>
                    <a:pt x="18" y="7"/>
                  </a:lnTo>
                  <a:lnTo>
                    <a:pt x="16" y="9"/>
                  </a:lnTo>
                  <a:lnTo>
                    <a:pt x="15" y="12"/>
                  </a:lnTo>
                  <a:lnTo>
                    <a:pt x="12" y="19"/>
                  </a:lnTo>
                  <a:lnTo>
                    <a:pt x="12" y="25"/>
                  </a:lnTo>
                  <a:lnTo>
                    <a:pt x="13" y="27"/>
                  </a:lnTo>
                  <a:lnTo>
                    <a:pt x="13" y="31"/>
                  </a:lnTo>
                  <a:lnTo>
                    <a:pt x="10" y="33"/>
                  </a:lnTo>
                  <a:lnTo>
                    <a:pt x="6" y="27"/>
                  </a:lnTo>
                  <a:lnTo>
                    <a:pt x="5" y="25"/>
                  </a:lnTo>
                  <a:lnTo>
                    <a:pt x="0" y="21"/>
                  </a:lnTo>
                  <a:lnTo>
                    <a:pt x="0" y="16"/>
                  </a:lnTo>
                  <a:lnTo>
                    <a:pt x="6" y="15"/>
                  </a:lnTo>
                  <a:lnTo>
                    <a:pt x="6" y="13"/>
                  </a:lnTo>
                  <a:lnTo>
                    <a:pt x="6" y="7"/>
                  </a:lnTo>
                  <a:lnTo>
                    <a:pt x="8" y="3"/>
                  </a:lnTo>
                  <a:lnTo>
                    <a:pt x="9" y="1"/>
                  </a:lnTo>
                  <a:close/>
                </a:path>
              </a:pathLst>
            </a:custGeom>
            <a:grpFill/>
            <a:ln w="1905">
              <a:noFill/>
              <a:round/>
              <a:headEnd/>
              <a:tailEnd/>
            </a:ln>
          </p:spPr>
          <p:txBody>
            <a:bodyPr/>
            <a:lstStyle/>
            <a:p>
              <a:endParaRPr lang="en-GB">
                <a:solidFill>
                  <a:srgbClr val="000000"/>
                </a:solidFill>
                <a:latin typeface="Arial"/>
              </a:endParaRPr>
            </a:p>
          </p:txBody>
        </p:sp>
        <p:sp>
          <p:nvSpPr>
            <p:cNvPr id="612" name="Freeform 608"/>
            <p:cNvSpPr>
              <a:spLocks/>
            </p:cNvSpPr>
            <p:nvPr/>
          </p:nvSpPr>
          <p:spPr bwMode="auto">
            <a:xfrm>
              <a:off x="4823" y="2528"/>
              <a:ext cx="3" cy="5"/>
            </a:xfrm>
            <a:custGeom>
              <a:avLst/>
              <a:gdLst>
                <a:gd name="T0" fmla="*/ 0 w 3"/>
                <a:gd name="T1" fmla="*/ 2 h 5"/>
                <a:gd name="T2" fmla="*/ 0 w 3"/>
                <a:gd name="T3" fmla="*/ 0 h 5"/>
                <a:gd name="T4" fmla="*/ 1 w 3"/>
                <a:gd name="T5" fmla="*/ 2 h 5"/>
                <a:gd name="T6" fmla="*/ 3 w 3"/>
                <a:gd name="T7" fmla="*/ 3 h 5"/>
                <a:gd name="T8" fmla="*/ 1 w 3"/>
                <a:gd name="T9" fmla="*/ 5 h 5"/>
                <a:gd name="T10" fmla="*/ 0 w 3"/>
                <a:gd name="T11" fmla="*/ 2 h 5"/>
                <a:gd name="T12" fmla="*/ 0 60000 65536"/>
                <a:gd name="T13" fmla="*/ 0 60000 65536"/>
                <a:gd name="T14" fmla="*/ 0 60000 65536"/>
                <a:gd name="T15" fmla="*/ 0 60000 65536"/>
                <a:gd name="T16" fmla="*/ 0 60000 65536"/>
                <a:gd name="T17" fmla="*/ 0 60000 65536"/>
                <a:gd name="T18" fmla="*/ 0 w 3"/>
                <a:gd name="T19" fmla="*/ 0 h 5"/>
                <a:gd name="T20" fmla="*/ 3 w 3"/>
                <a:gd name="T21" fmla="*/ 5 h 5"/>
              </a:gdLst>
              <a:ahLst/>
              <a:cxnLst>
                <a:cxn ang="T12">
                  <a:pos x="T0" y="T1"/>
                </a:cxn>
                <a:cxn ang="T13">
                  <a:pos x="T2" y="T3"/>
                </a:cxn>
                <a:cxn ang="T14">
                  <a:pos x="T4" y="T5"/>
                </a:cxn>
                <a:cxn ang="T15">
                  <a:pos x="T6" y="T7"/>
                </a:cxn>
                <a:cxn ang="T16">
                  <a:pos x="T8" y="T9"/>
                </a:cxn>
                <a:cxn ang="T17">
                  <a:pos x="T10" y="T11"/>
                </a:cxn>
              </a:cxnLst>
              <a:rect l="T18" t="T19" r="T20" b="T21"/>
              <a:pathLst>
                <a:path w="3" h="5">
                  <a:moveTo>
                    <a:pt x="0" y="2"/>
                  </a:moveTo>
                  <a:lnTo>
                    <a:pt x="0" y="0"/>
                  </a:lnTo>
                  <a:lnTo>
                    <a:pt x="1" y="2"/>
                  </a:lnTo>
                  <a:lnTo>
                    <a:pt x="3" y="3"/>
                  </a:lnTo>
                  <a:lnTo>
                    <a:pt x="1" y="5"/>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613" name="Freeform 609"/>
            <p:cNvSpPr>
              <a:spLocks/>
            </p:cNvSpPr>
            <p:nvPr/>
          </p:nvSpPr>
          <p:spPr bwMode="auto">
            <a:xfrm>
              <a:off x="4821" y="2533"/>
              <a:ext cx="15" cy="24"/>
            </a:xfrm>
            <a:custGeom>
              <a:avLst/>
              <a:gdLst>
                <a:gd name="T0" fmla="*/ 0 w 15"/>
                <a:gd name="T1" fmla="*/ 0 h 24"/>
                <a:gd name="T2" fmla="*/ 0 w 15"/>
                <a:gd name="T3" fmla="*/ 1 h 24"/>
                <a:gd name="T4" fmla="*/ 2 w 15"/>
                <a:gd name="T5" fmla="*/ 3 h 24"/>
                <a:gd name="T6" fmla="*/ 3 w 15"/>
                <a:gd name="T7" fmla="*/ 1 h 24"/>
                <a:gd name="T8" fmla="*/ 5 w 15"/>
                <a:gd name="T9" fmla="*/ 3 h 24"/>
                <a:gd name="T10" fmla="*/ 9 w 15"/>
                <a:gd name="T11" fmla="*/ 1 h 24"/>
                <a:gd name="T12" fmla="*/ 12 w 15"/>
                <a:gd name="T13" fmla="*/ 6 h 24"/>
                <a:gd name="T14" fmla="*/ 12 w 15"/>
                <a:gd name="T15" fmla="*/ 13 h 24"/>
                <a:gd name="T16" fmla="*/ 15 w 15"/>
                <a:gd name="T17" fmla="*/ 21 h 24"/>
                <a:gd name="T18" fmla="*/ 14 w 15"/>
                <a:gd name="T19" fmla="*/ 22 h 24"/>
                <a:gd name="T20" fmla="*/ 12 w 15"/>
                <a:gd name="T21" fmla="*/ 21 h 24"/>
                <a:gd name="T22" fmla="*/ 12 w 15"/>
                <a:gd name="T23" fmla="*/ 24 h 24"/>
                <a:gd name="T24" fmla="*/ 9 w 15"/>
                <a:gd name="T25" fmla="*/ 24 h 24"/>
                <a:gd name="T26" fmla="*/ 8 w 15"/>
                <a:gd name="T27" fmla="*/ 21 h 24"/>
                <a:gd name="T28" fmla="*/ 8 w 15"/>
                <a:gd name="T29" fmla="*/ 13 h 24"/>
                <a:gd name="T30" fmla="*/ 6 w 15"/>
                <a:gd name="T31" fmla="*/ 9 h 24"/>
                <a:gd name="T32" fmla="*/ 3 w 15"/>
                <a:gd name="T33" fmla="*/ 10 h 24"/>
                <a:gd name="T34" fmla="*/ 2 w 15"/>
                <a:gd name="T35" fmla="*/ 3 h 24"/>
                <a:gd name="T36" fmla="*/ 0 w 15"/>
                <a:gd name="T37" fmla="*/ 1 h 24"/>
                <a:gd name="T38" fmla="*/ 0 w 15"/>
                <a:gd name="T39" fmla="*/ 0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
                <a:gd name="T61" fmla="*/ 0 h 24"/>
                <a:gd name="T62" fmla="*/ 15 w 15"/>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 h="24">
                  <a:moveTo>
                    <a:pt x="0" y="0"/>
                  </a:moveTo>
                  <a:lnTo>
                    <a:pt x="0" y="1"/>
                  </a:lnTo>
                  <a:lnTo>
                    <a:pt x="2" y="3"/>
                  </a:lnTo>
                  <a:lnTo>
                    <a:pt x="3" y="1"/>
                  </a:lnTo>
                  <a:lnTo>
                    <a:pt x="5" y="3"/>
                  </a:lnTo>
                  <a:lnTo>
                    <a:pt x="9" y="1"/>
                  </a:lnTo>
                  <a:lnTo>
                    <a:pt x="12" y="6"/>
                  </a:lnTo>
                  <a:lnTo>
                    <a:pt x="12" y="13"/>
                  </a:lnTo>
                  <a:lnTo>
                    <a:pt x="15" y="21"/>
                  </a:lnTo>
                  <a:lnTo>
                    <a:pt x="14" y="22"/>
                  </a:lnTo>
                  <a:lnTo>
                    <a:pt x="12" y="21"/>
                  </a:lnTo>
                  <a:lnTo>
                    <a:pt x="12" y="24"/>
                  </a:lnTo>
                  <a:lnTo>
                    <a:pt x="9" y="24"/>
                  </a:lnTo>
                  <a:lnTo>
                    <a:pt x="8" y="21"/>
                  </a:lnTo>
                  <a:lnTo>
                    <a:pt x="8" y="13"/>
                  </a:lnTo>
                  <a:lnTo>
                    <a:pt x="6" y="9"/>
                  </a:lnTo>
                  <a:lnTo>
                    <a:pt x="3" y="10"/>
                  </a:lnTo>
                  <a:lnTo>
                    <a:pt x="2"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14" name="Freeform 610"/>
            <p:cNvSpPr>
              <a:spLocks/>
            </p:cNvSpPr>
            <p:nvPr/>
          </p:nvSpPr>
          <p:spPr bwMode="auto">
            <a:xfrm>
              <a:off x="4842" y="2549"/>
              <a:ext cx="3" cy="12"/>
            </a:xfrm>
            <a:custGeom>
              <a:avLst/>
              <a:gdLst>
                <a:gd name="T0" fmla="*/ 0 w 3"/>
                <a:gd name="T1" fmla="*/ 6 h 12"/>
                <a:gd name="T2" fmla="*/ 0 w 3"/>
                <a:gd name="T3" fmla="*/ 3 h 12"/>
                <a:gd name="T4" fmla="*/ 2 w 3"/>
                <a:gd name="T5" fmla="*/ 0 h 12"/>
                <a:gd name="T6" fmla="*/ 2 w 3"/>
                <a:gd name="T7" fmla="*/ 2 h 12"/>
                <a:gd name="T8" fmla="*/ 3 w 3"/>
                <a:gd name="T9" fmla="*/ 11 h 12"/>
                <a:gd name="T10" fmla="*/ 2 w 3"/>
                <a:gd name="T11" fmla="*/ 12 h 12"/>
                <a:gd name="T12" fmla="*/ 2 w 3"/>
                <a:gd name="T13" fmla="*/ 9 h 12"/>
                <a:gd name="T14" fmla="*/ 0 w 3"/>
                <a:gd name="T15" fmla="*/ 8 h 12"/>
                <a:gd name="T16" fmla="*/ 0 w 3"/>
                <a:gd name="T17" fmla="*/ 6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12"/>
                <a:gd name="T29" fmla="*/ 3 w 3"/>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12">
                  <a:moveTo>
                    <a:pt x="0" y="6"/>
                  </a:moveTo>
                  <a:lnTo>
                    <a:pt x="0" y="3"/>
                  </a:lnTo>
                  <a:lnTo>
                    <a:pt x="2" y="0"/>
                  </a:lnTo>
                  <a:lnTo>
                    <a:pt x="2" y="2"/>
                  </a:lnTo>
                  <a:lnTo>
                    <a:pt x="3" y="11"/>
                  </a:lnTo>
                  <a:lnTo>
                    <a:pt x="2" y="12"/>
                  </a:lnTo>
                  <a:lnTo>
                    <a:pt x="2" y="9"/>
                  </a:lnTo>
                  <a:lnTo>
                    <a:pt x="0" y="8"/>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615" name="Freeform 611"/>
            <p:cNvSpPr>
              <a:spLocks/>
            </p:cNvSpPr>
            <p:nvPr/>
          </p:nvSpPr>
          <p:spPr bwMode="auto">
            <a:xfrm>
              <a:off x="4850" y="2558"/>
              <a:ext cx="1" cy="3"/>
            </a:xfrm>
            <a:custGeom>
              <a:avLst/>
              <a:gdLst>
                <a:gd name="T0" fmla="*/ 0 w 1"/>
                <a:gd name="T1" fmla="*/ 0 h 3"/>
                <a:gd name="T2" fmla="*/ 1 w 1"/>
                <a:gd name="T3" fmla="*/ 2 h 3"/>
                <a:gd name="T4" fmla="*/ 1 w 1"/>
                <a:gd name="T5" fmla="*/ 3 h 3"/>
                <a:gd name="T6" fmla="*/ 0 w 1"/>
                <a:gd name="T7" fmla="*/ 2 h 3"/>
                <a:gd name="T8" fmla="*/ 0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0" y="0"/>
                  </a:moveTo>
                  <a:lnTo>
                    <a:pt x="1" y="2"/>
                  </a:lnTo>
                  <a:lnTo>
                    <a:pt x="1"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16" name="Freeform 612"/>
            <p:cNvSpPr>
              <a:spLocks/>
            </p:cNvSpPr>
            <p:nvPr/>
          </p:nvSpPr>
          <p:spPr bwMode="auto">
            <a:xfrm>
              <a:off x="4805" y="2537"/>
              <a:ext cx="12" cy="30"/>
            </a:xfrm>
            <a:custGeom>
              <a:avLst/>
              <a:gdLst>
                <a:gd name="T0" fmla="*/ 10 w 12"/>
                <a:gd name="T1" fmla="*/ 0 h 30"/>
                <a:gd name="T2" fmla="*/ 12 w 12"/>
                <a:gd name="T3" fmla="*/ 0 h 30"/>
                <a:gd name="T4" fmla="*/ 12 w 12"/>
                <a:gd name="T5" fmla="*/ 14 h 30"/>
                <a:gd name="T6" fmla="*/ 7 w 12"/>
                <a:gd name="T7" fmla="*/ 17 h 30"/>
                <a:gd name="T8" fmla="*/ 3 w 12"/>
                <a:gd name="T9" fmla="*/ 29 h 30"/>
                <a:gd name="T10" fmla="*/ 1 w 12"/>
                <a:gd name="T11" fmla="*/ 30 h 30"/>
                <a:gd name="T12" fmla="*/ 0 w 12"/>
                <a:gd name="T13" fmla="*/ 23 h 30"/>
                <a:gd name="T14" fmla="*/ 10 w 12"/>
                <a:gd name="T15" fmla="*/ 2 h 30"/>
                <a:gd name="T16" fmla="*/ 10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0" y="0"/>
                  </a:moveTo>
                  <a:lnTo>
                    <a:pt x="12" y="0"/>
                  </a:lnTo>
                  <a:lnTo>
                    <a:pt x="12" y="14"/>
                  </a:lnTo>
                  <a:lnTo>
                    <a:pt x="7" y="17"/>
                  </a:lnTo>
                  <a:lnTo>
                    <a:pt x="3" y="29"/>
                  </a:lnTo>
                  <a:lnTo>
                    <a:pt x="1" y="30"/>
                  </a:lnTo>
                  <a:lnTo>
                    <a:pt x="0" y="23"/>
                  </a:lnTo>
                  <a:lnTo>
                    <a:pt x="10" y="2"/>
                  </a:lnTo>
                  <a:lnTo>
                    <a:pt x="10" y="0"/>
                  </a:lnTo>
                  <a:close/>
                </a:path>
              </a:pathLst>
            </a:custGeom>
            <a:grpFill/>
            <a:ln w="1905">
              <a:noFill/>
              <a:round/>
              <a:headEnd/>
              <a:tailEnd/>
            </a:ln>
          </p:spPr>
          <p:txBody>
            <a:bodyPr/>
            <a:lstStyle/>
            <a:p>
              <a:endParaRPr lang="en-GB">
                <a:solidFill>
                  <a:srgbClr val="000000"/>
                </a:solidFill>
                <a:latin typeface="Arial"/>
              </a:endParaRPr>
            </a:p>
          </p:txBody>
        </p:sp>
        <p:sp>
          <p:nvSpPr>
            <p:cNvPr id="617" name="Freeform 613"/>
            <p:cNvSpPr>
              <a:spLocks/>
            </p:cNvSpPr>
            <p:nvPr/>
          </p:nvSpPr>
          <p:spPr bwMode="auto">
            <a:xfrm>
              <a:off x="4814" y="2555"/>
              <a:ext cx="12" cy="9"/>
            </a:xfrm>
            <a:custGeom>
              <a:avLst/>
              <a:gdLst>
                <a:gd name="T0" fmla="*/ 0 w 12"/>
                <a:gd name="T1" fmla="*/ 6 h 9"/>
                <a:gd name="T2" fmla="*/ 0 w 12"/>
                <a:gd name="T3" fmla="*/ 5 h 9"/>
                <a:gd name="T4" fmla="*/ 1 w 12"/>
                <a:gd name="T5" fmla="*/ 3 h 9"/>
                <a:gd name="T6" fmla="*/ 3 w 12"/>
                <a:gd name="T7" fmla="*/ 2 h 9"/>
                <a:gd name="T8" fmla="*/ 6 w 12"/>
                <a:gd name="T9" fmla="*/ 0 h 9"/>
                <a:gd name="T10" fmla="*/ 9 w 12"/>
                <a:gd name="T11" fmla="*/ 2 h 9"/>
                <a:gd name="T12" fmla="*/ 12 w 12"/>
                <a:gd name="T13" fmla="*/ 0 h 9"/>
                <a:gd name="T14" fmla="*/ 12 w 12"/>
                <a:gd name="T15" fmla="*/ 5 h 9"/>
                <a:gd name="T16" fmla="*/ 10 w 12"/>
                <a:gd name="T17" fmla="*/ 6 h 9"/>
                <a:gd name="T18" fmla="*/ 12 w 12"/>
                <a:gd name="T19" fmla="*/ 8 h 9"/>
                <a:gd name="T20" fmla="*/ 10 w 12"/>
                <a:gd name="T21" fmla="*/ 9 h 9"/>
                <a:gd name="T22" fmla="*/ 6 w 12"/>
                <a:gd name="T23" fmla="*/ 9 h 9"/>
                <a:gd name="T24" fmla="*/ 1 w 12"/>
                <a:gd name="T25" fmla="*/ 9 h 9"/>
                <a:gd name="T26" fmla="*/ 0 w 12"/>
                <a:gd name="T27" fmla="*/ 6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9"/>
                <a:gd name="T44" fmla="*/ 12 w 12"/>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9">
                  <a:moveTo>
                    <a:pt x="0" y="6"/>
                  </a:moveTo>
                  <a:lnTo>
                    <a:pt x="0" y="5"/>
                  </a:lnTo>
                  <a:lnTo>
                    <a:pt x="1" y="3"/>
                  </a:lnTo>
                  <a:lnTo>
                    <a:pt x="3" y="2"/>
                  </a:lnTo>
                  <a:lnTo>
                    <a:pt x="6" y="0"/>
                  </a:lnTo>
                  <a:lnTo>
                    <a:pt x="9" y="2"/>
                  </a:lnTo>
                  <a:lnTo>
                    <a:pt x="12" y="0"/>
                  </a:lnTo>
                  <a:lnTo>
                    <a:pt x="12" y="5"/>
                  </a:lnTo>
                  <a:lnTo>
                    <a:pt x="10" y="6"/>
                  </a:lnTo>
                  <a:lnTo>
                    <a:pt x="12" y="8"/>
                  </a:lnTo>
                  <a:lnTo>
                    <a:pt x="10" y="9"/>
                  </a:lnTo>
                  <a:lnTo>
                    <a:pt x="6" y="9"/>
                  </a:lnTo>
                  <a:lnTo>
                    <a:pt x="1" y="9"/>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618" name="Freeform 614"/>
            <p:cNvSpPr>
              <a:spLocks/>
            </p:cNvSpPr>
            <p:nvPr/>
          </p:nvSpPr>
          <p:spPr bwMode="auto">
            <a:xfrm>
              <a:off x="4781" y="2563"/>
              <a:ext cx="78" cy="68"/>
            </a:xfrm>
            <a:custGeom>
              <a:avLst/>
              <a:gdLst>
                <a:gd name="T0" fmla="*/ 61 w 78"/>
                <a:gd name="T1" fmla="*/ 0 h 68"/>
                <a:gd name="T2" fmla="*/ 66 w 78"/>
                <a:gd name="T3" fmla="*/ 4 h 68"/>
                <a:gd name="T4" fmla="*/ 70 w 78"/>
                <a:gd name="T5" fmla="*/ 7 h 68"/>
                <a:gd name="T6" fmla="*/ 75 w 78"/>
                <a:gd name="T7" fmla="*/ 15 h 68"/>
                <a:gd name="T8" fmla="*/ 75 w 78"/>
                <a:gd name="T9" fmla="*/ 21 h 68"/>
                <a:gd name="T10" fmla="*/ 76 w 78"/>
                <a:gd name="T11" fmla="*/ 25 h 68"/>
                <a:gd name="T12" fmla="*/ 78 w 78"/>
                <a:gd name="T13" fmla="*/ 37 h 68"/>
                <a:gd name="T14" fmla="*/ 76 w 78"/>
                <a:gd name="T15" fmla="*/ 45 h 68"/>
                <a:gd name="T16" fmla="*/ 73 w 78"/>
                <a:gd name="T17" fmla="*/ 49 h 68"/>
                <a:gd name="T18" fmla="*/ 70 w 78"/>
                <a:gd name="T19" fmla="*/ 54 h 68"/>
                <a:gd name="T20" fmla="*/ 67 w 78"/>
                <a:gd name="T21" fmla="*/ 40 h 68"/>
                <a:gd name="T22" fmla="*/ 60 w 78"/>
                <a:gd name="T23" fmla="*/ 48 h 68"/>
                <a:gd name="T24" fmla="*/ 61 w 78"/>
                <a:gd name="T25" fmla="*/ 54 h 68"/>
                <a:gd name="T26" fmla="*/ 63 w 78"/>
                <a:gd name="T27" fmla="*/ 62 h 68"/>
                <a:gd name="T28" fmla="*/ 57 w 78"/>
                <a:gd name="T29" fmla="*/ 67 h 68"/>
                <a:gd name="T30" fmla="*/ 54 w 78"/>
                <a:gd name="T31" fmla="*/ 64 h 68"/>
                <a:gd name="T32" fmla="*/ 42 w 78"/>
                <a:gd name="T33" fmla="*/ 59 h 68"/>
                <a:gd name="T34" fmla="*/ 36 w 78"/>
                <a:gd name="T35" fmla="*/ 45 h 68"/>
                <a:gd name="T36" fmla="*/ 39 w 78"/>
                <a:gd name="T37" fmla="*/ 37 h 68"/>
                <a:gd name="T38" fmla="*/ 30 w 78"/>
                <a:gd name="T39" fmla="*/ 31 h 68"/>
                <a:gd name="T40" fmla="*/ 25 w 78"/>
                <a:gd name="T41" fmla="*/ 36 h 68"/>
                <a:gd name="T42" fmla="*/ 22 w 78"/>
                <a:gd name="T43" fmla="*/ 37 h 68"/>
                <a:gd name="T44" fmla="*/ 21 w 78"/>
                <a:gd name="T45" fmla="*/ 34 h 68"/>
                <a:gd name="T46" fmla="*/ 17 w 78"/>
                <a:gd name="T47" fmla="*/ 40 h 68"/>
                <a:gd name="T48" fmla="*/ 12 w 78"/>
                <a:gd name="T49" fmla="*/ 34 h 68"/>
                <a:gd name="T50" fmla="*/ 6 w 78"/>
                <a:gd name="T51" fmla="*/ 46 h 68"/>
                <a:gd name="T52" fmla="*/ 2 w 78"/>
                <a:gd name="T53" fmla="*/ 46 h 68"/>
                <a:gd name="T54" fmla="*/ 5 w 78"/>
                <a:gd name="T55" fmla="*/ 31 h 68"/>
                <a:gd name="T56" fmla="*/ 17 w 78"/>
                <a:gd name="T57" fmla="*/ 25 h 68"/>
                <a:gd name="T58" fmla="*/ 19 w 78"/>
                <a:gd name="T59" fmla="*/ 21 h 68"/>
                <a:gd name="T60" fmla="*/ 25 w 78"/>
                <a:gd name="T61" fmla="*/ 16 h 68"/>
                <a:gd name="T62" fmla="*/ 33 w 78"/>
                <a:gd name="T63" fmla="*/ 22 h 68"/>
                <a:gd name="T64" fmla="*/ 37 w 78"/>
                <a:gd name="T65" fmla="*/ 25 h 68"/>
                <a:gd name="T66" fmla="*/ 43 w 78"/>
                <a:gd name="T67" fmla="*/ 19 h 68"/>
                <a:gd name="T68" fmla="*/ 46 w 78"/>
                <a:gd name="T69" fmla="*/ 18 h 68"/>
                <a:gd name="T70" fmla="*/ 49 w 78"/>
                <a:gd name="T71" fmla="*/ 13 h 68"/>
                <a:gd name="T72" fmla="*/ 55 w 78"/>
                <a:gd name="T73" fmla="*/ 12 h 68"/>
                <a:gd name="T74" fmla="*/ 60 w 78"/>
                <a:gd name="T75" fmla="*/ 12 h 6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8"/>
                <a:gd name="T115" fmla="*/ 0 h 68"/>
                <a:gd name="T116" fmla="*/ 78 w 78"/>
                <a:gd name="T117" fmla="*/ 68 h 6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8" h="68">
                  <a:moveTo>
                    <a:pt x="58" y="0"/>
                  </a:moveTo>
                  <a:lnTo>
                    <a:pt x="61" y="0"/>
                  </a:lnTo>
                  <a:lnTo>
                    <a:pt x="64" y="3"/>
                  </a:lnTo>
                  <a:lnTo>
                    <a:pt x="66" y="4"/>
                  </a:lnTo>
                  <a:lnTo>
                    <a:pt x="69" y="7"/>
                  </a:lnTo>
                  <a:lnTo>
                    <a:pt x="70" y="7"/>
                  </a:lnTo>
                  <a:lnTo>
                    <a:pt x="73" y="13"/>
                  </a:lnTo>
                  <a:lnTo>
                    <a:pt x="75" y="15"/>
                  </a:lnTo>
                  <a:lnTo>
                    <a:pt x="72" y="19"/>
                  </a:lnTo>
                  <a:lnTo>
                    <a:pt x="75" y="21"/>
                  </a:lnTo>
                  <a:lnTo>
                    <a:pt x="75" y="24"/>
                  </a:lnTo>
                  <a:lnTo>
                    <a:pt x="76" y="25"/>
                  </a:lnTo>
                  <a:lnTo>
                    <a:pt x="76" y="31"/>
                  </a:lnTo>
                  <a:lnTo>
                    <a:pt x="78" y="37"/>
                  </a:lnTo>
                  <a:lnTo>
                    <a:pt x="78" y="43"/>
                  </a:lnTo>
                  <a:lnTo>
                    <a:pt x="76" y="45"/>
                  </a:lnTo>
                  <a:lnTo>
                    <a:pt x="75" y="46"/>
                  </a:lnTo>
                  <a:lnTo>
                    <a:pt x="73" y="49"/>
                  </a:lnTo>
                  <a:lnTo>
                    <a:pt x="73" y="56"/>
                  </a:lnTo>
                  <a:lnTo>
                    <a:pt x="70" y="54"/>
                  </a:lnTo>
                  <a:lnTo>
                    <a:pt x="70" y="46"/>
                  </a:lnTo>
                  <a:lnTo>
                    <a:pt x="67" y="40"/>
                  </a:lnTo>
                  <a:lnTo>
                    <a:pt x="66" y="40"/>
                  </a:lnTo>
                  <a:lnTo>
                    <a:pt x="60" y="48"/>
                  </a:lnTo>
                  <a:lnTo>
                    <a:pt x="58" y="52"/>
                  </a:lnTo>
                  <a:lnTo>
                    <a:pt x="61" y="54"/>
                  </a:lnTo>
                  <a:lnTo>
                    <a:pt x="64" y="61"/>
                  </a:lnTo>
                  <a:lnTo>
                    <a:pt x="63" y="62"/>
                  </a:lnTo>
                  <a:lnTo>
                    <a:pt x="60" y="68"/>
                  </a:lnTo>
                  <a:lnTo>
                    <a:pt x="57" y="67"/>
                  </a:lnTo>
                  <a:lnTo>
                    <a:pt x="57" y="62"/>
                  </a:lnTo>
                  <a:lnTo>
                    <a:pt x="54" y="64"/>
                  </a:lnTo>
                  <a:lnTo>
                    <a:pt x="51" y="64"/>
                  </a:lnTo>
                  <a:lnTo>
                    <a:pt x="42" y="59"/>
                  </a:lnTo>
                  <a:lnTo>
                    <a:pt x="37" y="55"/>
                  </a:lnTo>
                  <a:lnTo>
                    <a:pt x="36" y="45"/>
                  </a:lnTo>
                  <a:lnTo>
                    <a:pt x="39" y="40"/>
                  </a:lnTo>
                  <a:lnTo>
                    <a:pt x="39" y="37"/>
                  </a:lnTo>
                  <a:lnTo>
                    <a:pt x="33" y="33"/>
                  </a:lnTo>
                  <a:lnTo>
                    <a:pt x="30" y="31"/>
                  </a:lnTo>
                  <a:lnTo>
                    <a:pt x="28" y="31"/>
                  </a:lnTo>
                  <a:lnTo>
                    <a:pt x="25" y="36"/>
                  </a:lnTo>
                  <a:lnTo>
                    <a:pt x="25" y="37"/>
                  </a:lnTo>
                  <a:lnTo>
                    <a:pt x="22" y="37"/>
                  </a:lnTo>
                  <a:lnTo>
                    <a:pt x="21" y="37"/>
                  </a:lnTo>
                  <a:lnTo>
                    <a:pt x="21" y="34"/>
                  </a:lnTo>
                  <a:lnTo>
                    <a:pt x="18" y="37"/>
                  </a:lnTo>
                  <a:lnTo>
                    <a:pt x="17" y="40"/>
                  </a:lnTo>
                  <a:lnTo>
                    <a:pt x="15" y="34"/>
                  </a:lnTo>
                  <a:lnTo>
                    <a:pt x="12" y="34"/>
                  </a:lnTo>
                  <a:lnTo>
                    <a:pt x="9" y="37"/>
                  </a:lnTo>
                  <a:lnTo>
                    <a:pt x="6" y="46"/>
                  </a:lnTo>
                  <a:lnTo>
                    <a:pt x="3" y="48"/>
                  </a:lnTo>
                  <a:lnTo>
                    <a:pt x="2" y="46"/>
                  </a:lnTo>
                  <a:lnTo>
                    <a:pt x="0" y="43"/>
                  </a:lnTo>
                  <a:lnTo>
                    <a:pt x="5" y="31"/>
                  </a:lnTo>
                  <a:lnTo>
                    <a:pt x="8" y="28"/>
                  </a:lnTo>
                  <a:lnTo>
                    <a:pt x="17" y="25"/>
                  </a:lnTo>
                  <a:lnTo>
                    <a:pt x="18" y="22"/>
                  </a:lnTo>
                  <a:lnTo>
                    <a:pt x="19" y="21"/>
                  </a:lnTo>
                  <a:lnTo>
                    <a:pt x="22" y="19"/>
                  </a:lnTo>
                  <a:lnTo>
                    <a:pt x="25" y="16"/>
                  </a:lnTo>
                  <a:lnTo>
                    <a:pt x="31" y="19"/>
                  </a:lnTo>
                  <a:lnTo>
                    <a:pt x="33" y="22"/>
                  </a:lnTo>
                  <a:lnTo>
                    <a:pt x="30" y="28"/>
                  </a:lnTo>
                  <a:lnTo>
                    <a:pt x="37" y="25"/>
                  </a:lnTo>
                  <a:lnTo>
                    <a:pt x="39" y="21"/>
                  </a:lnTo>
                  <a:lnTo>
                    <a:pt x="43" y="19"/>
                  </a:lnTo>
                  <a:lnTo>
                    <a:pt x="45" y="19"/>
                  </a:lnTo>
                  <a:lnTo>
                    <a:pt x="46" y="18"/>
                  </a:lnTo>
                  <a:lnTo>
                    <a:pt x="48" y="15"/>
                  </a:lnTo>
                  <a:lnTo>
                    <a:pt x="49" y="13"/>
                  </a:lnTo>
                  <a:lnTo>
                    <a:pt x="52" y="13"/>
                  </a:lnTo>
                  <a:lnTo>
                    <a:pt x="55" y="12"/>
                  </a:lnTo>
                  <a:lnTo>
                    <a:pt x="58" y="13"/>
                  </a:lnTo>
                  <a:lnTo>
                    <a:pt x="60" y="12"/>
                  </a:lnTo>
                  <a:lnTo>
                    <a:pt x="58" y="0"/>
                  </a:lnTo>
                  <a:close/>
                </a:path>
              </a:pathLst>
            </a:custGeom>
            <a:grpFill/>
            <a:ln w="1905">
              <a:noFill/>
              <a:round/>
              <a:headEnd/>
              <a:tailEnd/>
            </a:ln>
          </p:spPr>
          <p:txBody>
            <a:bodyPr/>
            <a:lstStyle/>
            <a:p>
              <a:endParaRPr lang="en-GB">
                <a:solidFill>
                  <a:srgbClr val="000000"/>
                </a:solidFill>
                <a:latin typeface="Arial"/>
              </a:endParaRPr>
            </a:p>
          </p:txBody>
        </p:sp>
        <p:sp>
          <p:nvSpPr>
            <p:cNvPr id="619" name="Freeform 615"/>
            <p:cNvSpPr>
              <a:spLocks/>
            </p:cNvSpPr>
            <p:nvPr/>
          </p:nvSpPr>
          <p:spPr bwMode="auto">
            <a:xfrm>
              <a:off x="4780" y="2614"/>
              <a:ext cx="7" cy="4"/>
            </a:xfrm>
            <a:custGeom>
              <a:avLst/>
              <a:gdLst>
                <a:gd name="T0" fmla="*/ 0 w 7"/>
                <a:gd name="T1" fmla="*/ 1 h 4"/>
                <a:gd name="T2" fmla="*/ 1 w 7"/>
                <a:gd name="T3" fmla="*/ 0 h 4"/>
                <a:gd name="T4" fmla="*/ 4 w 7"/>
                <a:gd name="T5" fmla="*/ 0 h 4"/>
                <a:gd name="T6" fmla="*/ 7 w 7"/>
                <a:gd name="T7" fmla="*/ 1 h 4"/>
                <a:gd name="T8" fmla="*/ 6 w 7"/>
                <a:gd name="T9" fmla="*/ 4 h 4"/>
                <a:gd name="T10" fmla="*/ 3 w 7"/>
                <a:gd name="T11" fmla="*/ 4 h 4"/>
                <a:gd name="T12" fmla="*/ 0 w 7"/>
                <a:gd name="T13" fmla="*/ 1 h 4"/>
                <a:gd name="T14" fmla="*/ 0 60000 65536"/>
                <a:gd name="T15" fmla="*/ 0 60000 65536"/>
                <a:gd name="T16" fmla="*/ 0 60000 65536"/>
                <a:gd name="T17" fmla="*/ 0 60000 65536"/>
                <a:gd name="T18" fmla="*/ 0 60000 65536"/>
                <a:gd name="T19" fmla="*/ 0 60000 65536"/>
                <a:gd name="T20" fmla="*/ 0 60000 65536"/>
                <a:gd name="T21" fmla="*/ 0 w 7"/>
                <a:gd name="T22" fmla="*/ 0 h 4"/>
                <a:gd name="T23" fmla="*/ 7 w 7"/>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4">
                  <a:moveTo>
                    <a:pt x="0" y="1"/>
                  </a:moveTo>
                  <a:lnTo>
                    <a:pt x="1" y="0"/>
                  </a:lnTo>
                  <a:lnTo>
                    <a:pt x="4" y="0"/>
                  </a:lnTo>
                  <a:lnTo>
                    <a:pt x="7" y="1"/>
                  </a:lnTo>
                  <a:lnTo>
                    <a:pt x="6" y="4"/>
                  </a:lnTo>
                  <a:lnTo>
                    <a:pt x="3" y="4"/>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620" name="Freeform 616"/>
            <p:cNvSpPr>
              <a:spLocks/>
            </p:cNvSpPr>
            <p:nvPr/>
          </p:nvSpPr>
          <p:spPr bwMode="auto">
            <a:xfrm>
              <a:off x="4765" y="2624"/>
              <a:ext cx="9" cy="4"/>
            </a:xfrm>
            <a:custGeom>
              <a:avLst/>
              <a:gdLst>
                <a:gd name="T0" fmla="*/ 0 w 9"/>
                <a:gd name="T1" fmla="*/ 3 h 4"/>
                <a:gd name="T2" fmla="*/ 0 w 9"/>
                <a:gd name="T3" fmla="*/ 1 h 4"/>
                <a:gd name="T4" fmla="*/ 1 w 9"/>
                <a:gd name="T5" fmla="*/ 1 h 4"/>
                <a:gd name="T6" fmla="*/ 3 w 9"/>
                <a:gd name="T7" fmla="*/ 0 h 4"/>
                <a:gd name="T8" fmla="*/ 9 w 9"/>
                <a:gd name="T9" fmla="*/ 1 h 4"/>
                <a:gd name="T10" fmla="*/ 7 w 9"/>
                <a:gd name="T11" fmla="*/ 4 h 4"/>
                <a:gd name="T12" fmla="*/ 4 w 9"/>
                <a:gd name="T13" fmla="*/ 3 h 4"/>
                <a:gd name="T14" fmla="*/ 1 w 9"/>
                <a:gd name="T15" fmla="*/ 3 h 4"/>
                <a:gd name="T16" fmla="*/ 0 w 9"/>
                <a:gd name="T17" fmla="*/ 3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4"/>
                <a:gd name="T29" fmla="*/ 9 w 9"/>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4">
                  <a:moveTo>
                    <a:pt x="0" y="3"/>
                  </a:moveTo>
                  <a:lnTo>
                    <a:pt x="0" y="1"/>
                  </a:lnTo>
                  <a:lnTo>
                    <a:pt x="1" y="1"/>
                  </a:lnTo>
                  <a:lnTo>
                    <a:pt x="3" y="0"/>
                  </a:lnTo>
                  <a:lnTo>
                    <a:pt x="9" y="1"/>
                  </a:lnTo>
                  <a:lnTo>
                    <a:pt x="7" y="4"/>
                  </a:lnTo>
                  <a:lnTo>
                    <a:pt x="4" y="3"/>
                  </a:lnTo>
                  <a:lnTo>
                    <a:pt x="1" y="3"/>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621" name="Freeform 617"/>
            <p:cNvSpPr>
              <a:spLocks/>
            </p:cNvSpPr>
            <p:nvPr/>
          </p:nvSpPr>
          <p:spPr bwMode="auto">
            <a:xfrm>
              <a:off x="4747" y="2637"/>
              <a:ext cx="6" cy="5"/>
            </a:xfrm>
            <a:custGeom>
              <a:avLst/>
              <a:gdLst>
                <a:gd name="T0" fmla="*/ 0 w 6"/>
                <a:gd name="T1" fmla="*/ 5 h 5"/>
                <a:gd name="T2" fmla="*/ 1 w 6"/>
                <a:gd name="T3" fmla="*/ 2 h 5"/>
                <a:gd name="T4" fmla="*/ 4 w 6"/>
                <a:gd name="T5" fmla="*/ 0 h 5"/>
                <a:gd name="T6" fmla="*/ 6 w 6"/>
                <a:gd name="T7" fmla="*/ 0 h 5"/>
                <a:gd name="T8" fmla="*/ 6 w 6"/>
                <a:gd name="T9" fmla="*/ 2 h 5"/>
                <a:gd name="T10" fmla="*/ 0 w 6"/>
                <a:gd name="T11" fmla="*/ 5 h 5"/>
                <a:gd name="T12" fmla="*/ 0 60000 65536"/>
                <a:gd name="T13" fmla="*/ 0 60000 65536"/>
                <a:gd name="T14" fmla="*/ 0 60000 65536"/>
                <a:gd name="T15" fmla="*/ 0 60000 65536"/>
                <a:gd name="T16" fmla="*/ 0 60000 65536"/>
                <a:gd name="T17" fmla="*/ 0 60000 65536"/>
                <a:gd name="T18" fmla="*/ 0 w 6"/>
                <a:gd name="T19" fmla="*/ 0 h 5"/>
                <a:gd name="T20" fmla="*/ 6 w 6"/>
                <a:gd name="T21" fmla="*/ 5 h 5"/>
              </a:gdLst>
              <a:ahLst/>
              <a:cxnLst>
                <a:cxn ang="T12">
                  <a:pos x="T0" y="T1"/>
                </a:cxn>
                <a:cxn ang="T13">
                  <a:pos x="T2" y="T3"/>
                </a:cxn>
                <a:cxn ang="T14">
                  <a:pos x="T4" y="T5"/>
                </a:cxn>
                <a:cxn ang="T15">
                  <a:pos x="T6" y="T7"/>
                </a:cxn>
                <a:cxn ang="T16">
                  <a:pos x="T8" y="T9"/>
                </a:cxn>
                <a:cxn ang="T17">
                  <a:pos x="T10" y="T11"/>
                </a:cxn>
              </a:cxnLst>
              <a:rect l="T18" t="T19" r="T20" b="T21"/>
              <a:pathLst>
                <a:path w="6" h="5">
                  <a:moveTo>
                    <a:pt x="0" y="5"/>
                  </a:moveTo>
                  <a:lnTo>
                    <a:pt x="1" y="2"/>
                  </a:lnTo>
                  <a:lnTo>
                    <a:pt x="4" y="0"/>
                  </a:lnTo>
                  <a:lnTo>
                    <a:pt x="6" y="0"/>
                  </a:lnTo>
                  <a:lnTo>
                    <a:pt x="6" y="2"/>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622" name="Freeform 618"/>
            <p:cNvSpPr>
              <a:spLocks/>
            </p:cNvSpPr>
            <p:nvPr/>
          </p:nvSpPr>
          <p:spPr bwMode="auto">
            <a:xfrm>
              <a:off x="5519" y="3706"/>
              <a:ext cx="4" cy="11"/>
            </a:xfrm>
            <a:custGeom>
              <a:avLst/>
              <a:gdLst>
                <a:gd name="T0" fmla="*/ 4 w 4"/>
                <a:gd name="T1" fmla="*/ 2 h 11"/>
                <a:gd name="T2" fmla="*/ 4 w 4"/>
                <a:gd name="T3" fmla="*/ 6 h 11"/>
                <a:gd name="T4" fmla="*/ 4 w 4"/>
                <a:gd name="T5" fmla="*/ 8 h 11"/>
                <a:gd name="T6" fmla="*/ 3 w 4"/>
                <a:gd name="T7" fmla="*/ 8 h 11"/>
                <a:gd name="T8" fmla="*/ 3 w 4"/>
                <a:gd name="T9" fmla="*/ 9 h 11"/>
                <a:gd name="T10" fmla="*/ 3 w 4"/>
                <a:gd name="T11" fmla="*/ 11 h 11"/>
                <a:gd name="T12" fmla="*/ 1 w 4"/>
                <a:gd name="T13" fmla="*/ 11 h 11"/>
                <a:gd name="T14" fmla="*/ 0 w 4"/>
                <a:gd name="T15" fmla="*/ 9 h 11"/>
                <a:gd name="T16" fmla="*/ 0 w 4"/>
                <a:gd name="T17" fmla="*/ 8 h 11"/>
                <a:gd name="T18" fmla="*/ 0 w 4"/>
                <a:gd name="T19" fmla="*/ 6 h 11"/>
                <a:gd name="T20" fmla="*/ 0 w 4"/>
                <a:gd name="T21" fmla="*/ 5 h 11"/>
                <a:gd name="T22" fmla="*/ 1 w 4"/>
                <a:gd name="T23" fmla="*/ 3 h 11"/>
                <a:gd name="T24" fmla="*/ 3 w 4"/>
                <a:gd name="T25" fmla="*/ 0 h 11"/>
                <a:gd name="T26" fmla="*/ 4 w 4"/>
                <a:gd name="T27" fmla="*/ 2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
                <a:gd name="T43" fmla="*/ 0 h 11"/>
                <a:gd name="T44" fmla="*/ 4 w 4"/>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 h="11">
                  <a:moveTo>
                    <a:pt x="4" y="2"/>
                  </a:moveTo>
                  <a:lnTo>
                    <a:pt x="4" y="6"/>
                  </a:lnTo>
                  <a:lnTo>
                    <a:pt x="4" y="8"/>
                  </a:lnTo>
                  <a:lnTo>
                    <a:pt x="3" y="8"/>
                  </a:lnTo>
                  <a:lnTo>
                    <a:pt x="3" y="9"/>
                  </a:lnTo>
                  <a:lnTo>
                    <a:pt x="3" y="11"/>
                  </a:lnTo>
                  <a:lnTo>
                    <a:pt x="1" y="11"/>
                  </a:lnTo>
                  <a:lnTo>
                    <a:pt x="0" y="9"/>
                  </a:lnTo>
                  <a:lnTo>
                    <a:pt x="0" y="8"/>
                  </a:lnTo>
                  <a:lnTo>
                    <a:pt x="0" y="6"/>
                  </a:lnTo>
                  <a:lnTo>
                    <a:pt x="0" y="5"/>
                  </a:lnTo>
                  <a:lnTo>
                    <a:pt x="1" y="3"/>
                  </a:lnTo>
                  <a:lnTo>
                    <a:pt x="3" y="0"/>
                  </a:lnTo>
                  <a:lnTo>
                    <a:pt x="4" y="2"/>
                  </a:lnTo>
                  <a:close/>
                </a:path>
              </a:pathLst>
            </a:custGeom>
            <a:grpFill/>
            <a:ln w="1905">
              <a:noFill/>
              <a:round/>
              <a:headEnd/>
              <a:tailEnd/>
            </a:ln>
          </p:spPr>
          <p:txBody>
            <a:bodyPr/>
            <a:lstStyle/>
            <a:p>
              <a:endParaRPr lang="en-GB">
                <a:solidFill>
                  <a:srgbClr val="000000"/>
                </a:solidFill>
                <a:latin typeface="Arial"/>
              </a:endParaRPr>
            </a:p>
          </p:txBody>
        </p:sp>
        <p:sp>
          <p:nvSpPr>
            <p:cNvPr id="623" name="Freeform 619"/>
            <p:cNvSpPr>
              <a:spLocks/>
            </p:cNvSpPr>
            <p:nvPr/>
          </p:nvSpPr>
          <p:spPr bwMode="auto">
            <a:xfrm>
              <a:off x="5544" y="3609"/>
              <a:ext cx="11" cy="15"/>
            </a:xfrm>
            <a:custGeom>
              <a:avLst/>
              <a:gdLst>
                <a:gd name="T0" fmla="*/ 8 w 11"/>
                <a:gd name="T1" fmla="*/ 0 h 15"/>
                <a:gd name="T2" fmla="*/ 8 w 11"/>
                <a:gd name="T3" fmla="*/ 1 h 15"/>
                <a:gd name="T4" fmla="*/ 11 w 11"/>
                <a:gd name="T5" fmla="*/ 3 h 15"/>
                <a:gd name="T6" fmla="*/ 11 w 11"/>
                <a:gd name="T7" fmla="*/ 4 h 15"/>
                <a:gd name="T8" fmla="*/ 9 w 11"/>
                <a:gd name="T9" fmla="*/ 6 h 15"/>
                <a:gd name="T10" fmla="*/ 11 w 11"/>
                <a:gd name="T11" fmla="*/ 6 h 15"/>
                <a:gd name="T12" fmla="*/ 11 w 11"/>
                <a:gd name="T13" fmla="*/ 9 h 15"/>
                <a:gd name="T14" fmla="*/ 9 w 11"/>
                <a:gd name="T15" fmla="*/ 9 h 15"/>
                <a:gd name="T16" fmla="*/ 8 w 11"/>
                <a:gd name="T17" fmla="*/ 10 h 15"/>
                <a:gd name="T18" fmla="*/ 6 w 11"/>
                <a:gd name="T19" fmla="*/ 12 h 15"/>
                <a:gd name="T20" fmla="*/ 6 w 11"/>
                <a:gd name="T21" fmla="*/ 10 h 15"/>
                <a:gd name="T22" fmla="*/ 5 w 11"/>
                <a:gd name="T23" fmla="*/ 10 h 15"/>
                <a:gd name="T24" fmla="*/ 3 w 11"/>
                <a:gd name="T25" fmla="*/ 15 h 15"/>
                <a:gd name="T26" fmla="*/ 2 w 11"/>
                <a:gd name="T27" fmla="*/ 13 h 15"/>
                <a:gd name="T28" fmla="*/ 0 w 11"/>
                <a:gd name="T29" fmla="*/ 12 h 15"/>
                <a:gd name="T30" fmla="*/ 2 w 11"/>
                <a:gd name="T31" fmla="*/ 9 h 15"/>
                <a:gd name="T32" fmla="*/ 5 w 11"/>
                <a:gd name="T33" fmla="*/ 3 h 15"/>
                <a:gd name="T34" fmla="*/ 5 w 11"/>
                <a:gd name="T35" fmla="*/ 0 h 15"/>
                <a:gd name="T36" fmla="*/ 6 w 11"/>
                <a:gd name="T37" fmla="*/ 0 h 15"/>
                <a:gd name="T38" fmla="*/ 8 w 11"/>
                <a:gd name="T39" fmla="*/ 0 h 1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
                <a:gd name="T61" fmla="*/ 0 h 15"/>
                <a:gd name="T62" fmla="*/ 11 w 11"/>
                <a:gd name="T63" fmla="*/ 15 h 1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 h="15">
                  <a:moveTo>
                    <a:pt x="8" y="0"/>
                  </a:moveTo>
                  <a:lnTo>
                    <a:pt x="8" y="1"/>
                  </a:lnTo>
                  <a:lnTo>
                    <a:pt x="11" y="3"/>
                  </a:lnTo>
                  <a:lnTo>
                    <a:pt x="11" y="4"/>
                  </a:lnTo>
                  <a:lnTo>
                    <a:pt x="9" y="6"/>
                  </a:lnTo>
                  <a:lnTo>
                    <a:pt x="11" y="6"/>
                  </a:lnTo>
                  <a:lnTo>
                    <a:pt x="11" y="9"/>
                  </a:lnTo>
                  <a:lnTo>
                    <a:pt x="9" y="9"/>
                  </a:lnTo>
                  <a:lnTo>
                    <a:pt x="8" y="10"/>
                  </a:lnTo>
                  <a:lnTo>
                    <a:pt x="6" y="12"/>
                  </a:lnTo>
                  <a:lnTo>
                    <a:pt x="6" y="10"/>
                  </a:lnTo>
                  <a:lnTo>
                    <a:pt x="5" y="10"/>
                  </a:lnTo>
                  <a:lnTo>
                    <a:pt x="3" y="15"/>
                  </a:lnTo>
                  <a:lnTo>
                    <a:pt x="2" y="13"/>
                  </a:lnTo>
                  <a:lnTo>
                    <a:pt x="0" y="12"/>
                  </a:lnTo>
                  <a:lnTo>
                    <a:pt x="2" y="9"/>
                  </a:lnTo>
                  <a:lnTo>
                    <a:pt x="5" y="3"/>
                  </a:lnTo>
                  <a:lnTo>
                    <a:pt x="5" y="0"/>
                  </a:lnTo>
                  <a:lnTo>
                    <a:pt x="6" y="0"/>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624" name="Freeform 620"/>
            <p:cNvSpPr>
              <a:spLocks/>
            </p:cNvSpPr>
            <p:nvPr/>
          </p:nvSpPr>
          <p:spPr bwMode="auto">
            <a:xfrm>
              <a:off x="5528" y="3467"/>
              <a:ext cx="129" cy="140"/>
            </a:xfrm>
            <a:custGeom>
              <a:avLst/>
              <a:gdLst>
                <a:gd name="T0" fmla="*/ 97 w 129"/>
                <a:gd name="T1" fmla="*/ 4 h 140"/>
                <a:gd name="T2" fmla="*/ 103 w 129"/>
                <a:gd name="T3" fmla="*/ 0 h 140"/>
                <a:gd name="T4" fmla="*/ 105 w 129"/>
                <a:gd name="T5" fmla="*/ 6 h 140"/>
                <a:gd name="T6" fmla="*/ 109 w 129"/>
                <a:gd name="T7" fmla="*/ 9 h 140"/>
                <a:gd name="T8" fmla="*/ 112 w 129"/>
                <a:gd name="T9" fmla="*/ 16 h 140"/>
                <a:gd name="T10" fmla="*/ 120 w 129"/>
                <a:gd name="T11" fmla="*/ 10 h 140"/>
                <a:gd name="T12" fmla="*/ 123 w 129"/>
                <a:gd name="T13" fmla="*/ 10 h 140"/>
                <a:gd name="T14" fmla="*/ 126 w 129"/>
                <a:gd name="T15" fmla="*/ 15 h 140"/>
                <a:gd name="T16" fmla="*/ 127 w 129"/>
                <a:gd name="T17" fmla="*/ 10 h 140"/>
                <a:gd name="T18" fmla="*/ 127 w 129"/>
                <a:gd name="T19" fmla="*/ 16 h 140"/>
                <a:gd name="T20" fmla="*/ 129 w 129"/>
                <a:gd name="T21" fmla="*/ 27 h 140"/>
                <a:gd name="T22" fmla="*/ 123 w 129"/>
                <a:gd name="T23" fmla="*/ 37 h 140"/>
                <a:gd name="T24" fmla="*/ 118 w 129"/>
                <a:gd name="T25" fmla="*/ 43 h 140"/>
                <a:gd name="T26" fmla="*/ 111 w 129"/>
                <a:gd name="T27" fmla="*/ 54 h 140"/>
                <a:gd name="T28" fmla="*/ 105 w 129"/>
                <a:gd name="T29" fmla="*/ 69 h 140"/>
                <a:gd name="T30" fmla="*/ 109 w 129"/>
                <a:gd name="T31" fmla="*/ 75 h 140"/>
                <a:gd name="T32" fmla="*/ 99 w 129"/>
                <a:gd name="T33" fmla="*/ 72 h 140"/>
                <a:gd name="T34" fmla="*/ 96 w 129"/>
                <a:gd name="T35" fmla="*/ 75 h 140"/>
                <a:gd name="T36" fmla="*/ 85 w 129"/>
                <a:gd name="T37" fmla="*/ 79 h 140"/>
                <a:gd name="T38" fmla="*/ 82 w 129"/>
                <a:gd name="T39" fmla="*/ 85 h 140"/>
                <a:gd name="T40" fmla="*/ 78 w 129"/>
                <a:gd name="T41" fmla="*/ 99 h 140"/>
                <a:gd name="T42" fmla="*/ 75 w 129"/>
                <a:gd name="T43" fmla="*/ 112 h 140"/>
                <a:gd name="T44" fmla="*/ 70 w 129"/>
                <a:gd name="T45" fmla="*/ 120 h 140"/>
                <a:gd name="T46" fmla="*/ 70 w 129"/>
                <a:gd name="T47" fmla="*/ 123 h 140"/>
                <a:gd name="T48" fmla="*/ 66 w 129"/>
                <a:gd name="T49" fmla="*/ 127 h 140"/>
                <a:gd name="T50" fmla="*/ 55 w 129"/>
                <a:gd name="T51" fmla="*/ 135 h 140"/>
                <a:gd name="T52" fmla="*/ 52 w 129"/>
                <a:gd name="T53" fmla="*/ 137 h 140"/>
                <a:gd name="T54" fmla="*/ 42 w 129"/>
                <a:gd name="T55" fmla="*/ 140 h 140"/>
                <a:gd name="T56" fmla="*/ 36 w 129"/>
                <a:gd name="T57" fmla="*/ 139 h 140"/>
                <a:gd name="T58" fmla="*/ 33 w 129"/>
                <a:gd name="T59" fmla="*/ 137 h 140"/>
                <a:gd name="T60" fmla="*/ 31 w 129"/>
                <a:gd name="T61" fmla="*/ 136 h 140"/>
                <a:gd name="T62" fmla="*/ 22 w 129"/>
                <a:gd name="T63" fmla="*/ 135 h 140"/>
                <a:gd name="T64" fmla="*/ 16 w 129"/>
                <a:gd name="T65" fmla="*/ 129 h 140"/>
                <a:gd name="T66" fmla="*/ 4 w 129"/>
                <a:gd name="T67" fmla="*/ 130 h 140"/>
                <a:gd name="T68" fmla="*/ 6 w 129"/>
                <a:gd name="T69" fmla="*/ 124 h 140"/>
                <a:gd name="T70" fmla="*/ 3 w 129"/>
                <a:gd name="T71" fmla="*/ 127 h 140"/>
                <a:gd name="T72" fmla="*/ 0 w 129"/>
                <a:gd name="T73" fmla="*/ 124 h 140"/>
                <a:gd name="T74" fmla="*/ 4 w 129"/>
                <a:gd name="T75" fmla="*/ 120 h 140"/>
                <a:gd name="T76" fmla="*/ 6 w 129"/>
                <a:gd name="T77" fmla="*/ 117 h 140"/>
                <a:gd name="T78" fmla="*/ 6 w 129"/>
                <a:gd name="T79" fmla="*/ 114 h 140"/>
                <a:gd name="T80" fmla="*/ 6 w 129"/>
                <a:gd name="T81" fmla="*/ 112 h 140"/>
                <a:gd name="T82" fmla="*/ 6 w 129"/>
                <a:gd name="T83" fmla="*/ 108 h 140"/>
                <a:gd name="T84" fmla="*/ 10 w 129"/>
                <a:gd name="T85" fmla="*/ 108 h 140"/>
                <a:gd name="T86" fmla="*/ 10 w 129"/>
                <a:gd name="T87" fmla="*/ 108 h 140"/>
                <a:gd name="T88" fmla="*/ 12 w 129"/>
                <a:gd name="T89" fmla="*/ 99 h 140"/>
                <a:gd name="T90" fmla="*/ 16 w 129"/>
                <a:gd name="T91" fmla="*/ 102 h 140"/>
                <a:gd name="T92" fmla="*/ 16 w 129"/>
                <a:gd name="T93" fmla="*/ 96 h 140"/>
                <a:gd name="T94" fmla="*/ 21 w 129"/>
                <a:gd name="T95" fmla="*/ 93 h 140"/>
                <a:gd name="T96" fmla="*/ 25 w 129"/>
                <a:gd name="T97" fmla="*/ 85 h 140"/>
                <a:gd name="T98" fmla="*/ 30 w 129"/>
                <a:gd name="T99" fmla="*/ 79 h 140"/>
                <a:gd name="T100" fmla="*/ 36 w 129"/>
                <a:gd name="T101" fmla="*/ 76 h 140"/>
                <a:gd name="T102" fmla="*/ 61 w 129"/>
                <a:gd name="T103" fmla="*/ 58 h 140"/>
                <a:gd name="T104" fmla="*/ 73 w 129"/>
                <a:gd name="T105" fmla="*/ 49 h 140"/>
                <a:gd name="T106" fmla="*/ 88 w 129"/>
                <a:gd name="T107" fmla="*/ 24 h 140"/>
                <a:gd name="T108" fmla="*/ 94 w 129"/>
                <a:gd name="T109" fmla="*/ 10 h 14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9"/>
                <a:gd name="T166" fmla="*/ 0 h 140"/>
                <a:gd name="T167" fmla="*/ 129 w 129"/>
                <a:gd name="T168" fmla="*/ 140 h 14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9" h="140">
                  <a:moveTo>
                    <a:pt x="94" y="10"/>
                  </a:moveTo>
                  <a:lnTo>
                    <a:pt x="94" y="6"/>
                  </a:lnTo>
                  <a:lnTo>
                    <a:pt x="97" y="4"/>
                  </a:lnTo>
                  <a:lnTo>
                    <a:pt x="100" y="1"/>
                  </a:lnTo>
                  <a:lnTo>
                    <a:pt x="102" y="0"/>
                  </a:lnTo>
                  <a:lnTo>
                    <a:pt x="103" y="0"/>
                  </a:lnTo>
                  <a:lnTo>
                    <a:pt x="103" y="1"/>
                  </a:lnTo>
                  <a:lnTo>
                    <a:pt x="103" y="4"/>
                  </a:lnTo>
                  <a:lnTo>
                    <a:pt x="105" y="6"/>
                  </a:lnTo>
                  <a:lnTo>
                    <a:pt x="106" y="7"/>
                  </a:lnTo>
                  <a:lnTo>
                    <a:pt x="108" y="6"/>
                  </a:lnTo>
                  <a:lnTo>
                    <a:pt x="109" y="9"/>
                  </a:lnTo>
                  <a:lnTo>
                    <a:pt x="109" y="13"/>
                  </a:lnTo>
                  <a:lnTo>
                    <a:pt x="111" y="16"/>
                  </a:lnTo>
                  <a:lnTo>
                    <a:pt x="112" y="16"/>
                  </a:lnTo>
                  <a:lnTo>
                    <a:pt x="117" y="13"/>
                  </a:lnTo>
                  <a:lnTo>
                    <a:pt x="118" y="12"/>
                  </a:lnTo>
                  <a:lnTo>
                    <a:pt x="120" y="10"/>
                  </a:lnTo>
                  <a:lnTo>
                    <a:pt x="123" y="9"/>
                  </a:lnTo>
                  <a:lnTo>
                    <a:pt x="124" y="9"/>
                  </a:lnTo>
                  <a:lnTo>
                    <a:pt x="123" y="10"/>
                  </a:lnTo>
                  <a:lnTo>
                    <a:pt x="123" y="13"/>
                  </a:lnTo>
                  <a:lnTo>
                    <a:pt x="123" y="16"/>
                  </a:lnTo>
                  <a:lnTo>
                    <a:pt x="126" y="15"/>
                  </a:lnTo>
                  <a:lnTo>
                    <a:pt x="124" y="13"/>
                  </a:lnTo>
                  <a:lnTo>
                    <a:pt x="126" y="10"/>
                  </a:lnTo>
                  <a:lnTo>
                    <a:pt x="127" y="10"/>
                  </a:lnTo>
                  <a:lnTo>
                    <a:pt x="129" y="12"/>
                  </a:lnTo>
                  <a:lnTo>
                    <a:pt x="126" y="15"/>
                  </a:lnTo>
                  <a:lnTo>
                    <a:pt x="127" y="16"/>
                  </a:lnTo>
                  <a:lnTo>
                    <a:pt x="129" y="18"/>
                  </a:lnTo>
                  <a:lnTo>
                    <a:pt x="127" y="21"/>
                  </a:lnTo>
                  <a:lnTo>
                    <a:pt x="129" y="27"/>
                  </a:lnTo>
                  <a:lnTo>
                    <a:pt x="126" y="33"/>
                  </a:lnTo>
                  <a:lnTo>
                    <a:pt x="126" y="34"/>
                  </a:lnTo>
                  <a:lnTo>
                    <a:pt x="123" y="37"/>
                  </a:lnTo>
                  <a:lnTo>
                    <a:pt x="121" y="37"/>
                  </a:lnTo>
                  <a:lnTo>
                    <a:pt x="121" y="39"/>
                  </a:lnTo>
                  <a:lnTo>
                    <a:pt x="118" y="43"/>
                  </a:lnTo>
                  <a:lnTo>
                    <a:pt x="114" y="51"/>
                  </a:lnTo>
                  <a:lnTo>
                    <a:pt x="112" y="52"/>
                  </a:lnTo>
                  <a:lnTo>
                    <a:pt x="111" y="54"/>
                  </a:lnTo>
                  <a:lnTo>
                    <a:pt x="111" y="55"/>
                  </a:lnTo>
                  <a:lnTo>
                    <a:pt x="106" y="58"/>
                  </a:lnTo>
                  <a:lnTo>
                    <a:pt x="105" y="69"/>
                  </a:lnTo>
                  <a:lnTo>
                    <a:pt x="109" y="72"/>
                  </a:lnTo>
                  <a:lnTo>
                    <a:pt x="111" y="75"/>
                  </a:lnTo>
                  <a:lnTo>
                    <a:pt x="109" y="75"/>
                  </a:lnTo>
                  <a:lnTo>
                    <a:pt x="108" y="73"/>
                  </a:lnTo>
                  <a:lnTo>
                    <a:pt x="108" y="75"/>
                  </a:lnTo>
                  <a:lnTo>
                    <a:pt x="99" y="72"/>
                  </a:lnTo>
                  <a:lnTo>
                    <a:pt x="99" y="75"/>
                  </a:lnTo>
                  <a:lnTo>
                    <a:pt x="97" y="76"/>
                  </a:lnTo>
                  <a:lnTo>
                    <a:pt x="96" y="75"/>
                  </a:lnTo>
                  <a:lnTo>
                    <a:pt x="94" y="76"/>
                  </a:lnTo>
                  <a:lnTo>
                    <a:pt x="87" y="81"/>
                  </a:lnTo>
                  <a:lnTo>
                    <a:pt x="85" y="79"/>
                  </a:lnTo>
                  <a:lnTo>
                    <a:pt x="85" y="78"/>
                  </a:lnTo>
                  <a:lnTo>
                    <a:pt x="84" y="78"/>
                  </a:lnTo>
                  <a:lnTo>
                    <a:pt x="82" y="85"/>
                  </a:lnTo>
                  <a:lnTo>
                    <a:pt x="81" y="88"/>
                  </a:lnTo>
                  <a:lnTo>
                    <a:pt x="79" y="97"/>
                  </a:lnTo>
                  <a:lnTo>
                    <a:pt x="78" y="99"/>
                  </a:lnTo>
                  <a:lnTo>
                    <a:pt x="78" y="102"/>
                  </a:lnTo>
                  <a:lnTo>
                    <a:pt x="75" y="106"/>
                  </a:lnTo>
                  <a:lnTo>
                    <a:pt x="75" y="112"/>
                  </a:lnTo>
                  <a:lnTo>
                    <a:pt x="73" y="115"/>
                  </a:lnTo>
                  <a:lnTo>
                    <a:pt x="70" y="118"/>
                  </a:lnTo>
                  <a:lnTo>
                    <a:pt x="70" y="120"/>
                  </a:lnTo>
                  <a:lnTo>
                    <a:pt x="70" y="121"/>
                  </a:lnTo>
                  <a:lnTo>
                    <a:pt x="69" y="123"/>
                  </a:lnTo>
                  <a:lnTo>
                    <a:pt x="70" y="123"/>
                  </a:lnTo>
                  <a:lnTo>
                    <a:pt x="70" y="126"/>
                  </a:lnTo>
                  <a:lnTo>
                    <a:pt x="67" y="124"/>
                  </a:lnTo>
                  <a:lnTo>
                    <a:pt x="66" y="127"/>
                  </a:lnTo>
                  <a:lnTo>
                    <a:pt x="61" y="130"/>
                  </a:lnTo>
                  <a:lnTo>
                    <a:pt x="57" y="133"/>
                  </a:lnTo>
                  <a:lnTo>
                    <a:pt x="55" y="135"/>
                  </a:lnTo>
                  <a:lnTo>
                    <a:pt x="54" y="135"/>
                  </a:lnTo>
                  <a:lnTo>
                    <a:pt x="54" y="137"/>
                  </a:lnTo>
                  <a:lnTo>
                    <a:pt x="52" y="137"/>
                  </a:lnTo>
                  <a:lnTo>
                    <a:pt x="46" y="140"/>
                  </a:lnTo>
                  <a:lnTo>
                    <a:pt x="45" y="140"/>
                  </a:lnTo>
                  <a:lnTo>
                    <a:pt x="42" y="140"/>
                  </a:lnTo>
                  <a:lnTo>
                    <a:pt x="40" y="140"/>
                  </a:lnTo>
                  <a:lnTo>
                    <a:pt x="39" y="137"/>
                  </a:lnTo>
                  <a:lnTo>
                    <a:pt x="36" y="139"/>
                  </a:lnTo>
                  <a:lnTo>
                    <a:pt x="34" y="139"/>
                  </a:lnTo>
                  <a:lnTo>
                    <a:pt x="33" y="139"/>
                  </a:lnTo>
                  <a:lnTo>
                    <a:pt x="33" y="137"/>
                  </a:lnTo>
                  <a:lnTo>
                    <a:pt x="31" y="139"/>
                  </a:lnTo>
                  <a:lnTo>
                    <a:pt x="31" y="137"/>
                  </a:lnTo>
                  <a:lnTo>
                    <a:pt x="31" y="136"/>
                  </a:lnTo>
                  <a:lnTo>
                    <a:pt x="30" y="136"/>
                  </a:lnTo>
                  <a:lnTo>
                    <a:pt x="27" y="135"/>
                  </a:lnTo>
                  <a:lnTo>
                    <a:pt x="22" y="135"/>
                  </a:lnTo>
                  <a:lnTo>
                    <a:pt x="21" y="130"/>
                  </a:lnTo>
                  <a:lnTo>
                    <a:pt x="19" y="129"/>
                  </a:lnTo>
                  <a:lnTo>
                    <a:pt x="16" y="129"/>
                  </a:lnTo>
                  <a:lnTo>
                    <a:pt x="13" y="130"/>
                  </a:lnTo>
                  <a:lnTo>
                    <a:pt x="12" y="132"/>
                  </a:lnTo>
                  <a:lnTo>
                    <a:pt x="4" y="130"/>
                  </a:lnTo>
                  <a:lnTo>
                    <a:pt x="3" y="129"/>
                  </a:lnTo>
                  <a:lnTo>
                    <a:pt x="4" y="127"/>
                  </a:lnTo>
                  <a:lnTo>
                    <a:pt x="6" y="124"/>
                  </a:lnTo>
                  <a:lnTo>
                    <a:pt x="7" y="123"/>
                  </a:lnTo>
                  <a:lnTo>
                    <a:pt x="3" y="126"/>
                  </a:lnTo>
                  <a:lnTo>
                    <a:pt x="3" y="127"/>
                  </a:lnTo>
                  <a:lnTo>
                    <a:pt x="4" y="123"/>
                  </a:lnTo>
                  <a:lnTo>
                    <a:pt x="3" y="124"/>
                  </a:lnTo>
                  <a:lnTo>
                    <a:pt x="0" y="124"/>
                  </a:lnTo>
                  <a:lnTo>
                    <a:pt x="0" y="123"/>
                  </a:lnTo>
                  <a:lnTo>
                    <a:pt x="0" y="121"/>
                  </a:lnTo>
                  <a:lnTo>
                    <a:pt x="4" y="120"/>
                  </a:lnTo>
                  <a:lnTo>
                    <a:pt x="7" y="118"/>
                  </a:lnTo>
                  <a:lnTo>
                    <a:pt x="6" y="118"/>
                  </a:lnTo>
                  <a:lnTo>
                    <a:pt x="6" y="117"/>
                  </a:lnTo>
                  <a:lnTo>
                    <a:pt x="7" y="115"/>
                  </a:lnTo>
                  <a:lnTo>
                    <a:pt x="7" y="114"/>
                  </a:lnTo>
                  <a:lnTo>
                    <a:pt x="6" y="114"/>
                  </a:lnTo>
                  <a:lnTo>
                    <a:pt x="4" y="114"/>
                  </a:lnTo>
                  <a:lnTo>
                    <a:pt x="4" y="112"/>
                  </a:lnTo>
                  <a:lnTo>
                    <a:pt x="6" y="112"/>
                  </a:lnTo>
                  <a:lnTo>
                    <a:pt x="7" y="111"/>
                  </a:lnTo>
                  <a:lnTo>
                    <a:pt x="6" y="109"/>
                  </a:lnTo>
                  <a:lnTo>
                    <a:pt x="6" y="108"/>
                  </a:lnTo>
                  <a:lnTo>
                    <a:pt x="7" y="108"/>
                  </a:lnTo>
                  <a:lnTo>
                    <a:pt x="9" y="109"/>
                  </a:lnTo>
                  <a:lnTo>
                    <a:pt x="10" y="108"/>
                  </a:lnTo>
                  <a:lnTo>
                    <a:pt x="10" y="109"/>
                  </a:lnTo>
                  <a:lnTo>
                    <a:pt x="12" y="108"/>
                  </a:lnTo>
                  <a:lnTo>
                    <a:pt x="10" y="108"/>
                  </a:lnTo>
                  <a:lnTo>
                    <a:pt x="9" y="106"/>
                  </a:lnTo>
                  <a:lnTo>
                    <a:pt x="10" y="100"/>
                  </a:lnTo>
                  <a:lnTo>
                    <a:pt x="12" y="99"/>
                  </a:lnTo>
                  <a:lnTo>
                    <a:pt x="13" y="99"/>
                  </a:lnTo>
                  <a:lnTo>
                    <a:pt x="15" y="102"/>
                  </a:lnTo>
                  <a:lnTo>
                    <a:pt x="16" y="102"/>
                  </a:lnTo>
                  <a:lnTo>
                    <a:pt x="16" y="100"/>
                  </a:lnTo>
                  <a:lnTo>
                    <a:pt x="16" y="97"/>
                  </a:lnTo>
                  <a:lnTo>
                    <a:pt x="16" y="96"/>
                  </a:lnTo>
                  <a:lnTo>
                    <a:pt x="18" y="96"/>
                  </a:lnTo>
                  <a:lnTo>
                    <a:pt x="18" y="93"/>
                  </a:lnTo>
                  <a:lnTo>
                    <a:pt x="21" y="93"/>
                  </a:lnTo>
                  <a:lnTo>
                    <a:pt x="22" y="90"/>
                  </a:lnTo>
                  <a:lnTo>
                    <a:pt x="22" y="87"/>
                  </a:lnTo>
                  <a:lnTo>
                    <a:pt x="25" y="85"/>
                  </a:lnTo>
                  <a:lnTo>
                    <a:pt x="27" y="84"/>
                  </a:lnTo>
                  <a:lnTo>
                    <a:pt x="28" y="79"/>
                  </a:lnTo>
                  <a:lnTo>
                    <a:pt x="30" y="79"/>
                  </a:lnTo>
                  <a:lnTo>
                    <a:pt x="31" y="78"/>
                  </a:lnTo>
                  <a:lnTo>
                    <a:pt x="33" y="78"/>
                  </a:lnTo>
                  <a:lnTo>
                    <a:pt x="36" y="76"/>
                  </a:lnTo>
                  <a:lnTo>
                    <a:pt x="40" y="76"/>
                  </a:lnTo>
                  <a:lnTo>
                    <a:pt x="61" y="61"/>
                  </a:lnTo>
                  <a:lnTo>
                    <a:pt x="61" y="58"/>
                  </a:lnTo>
                  <a:lnTo>
                    <a:pt x="66" y="54"/>
                  </a:lnTo>
                  <a:lnTo>
                    <a:pt x="69" y="54"/>
                  </a:lnTo>
                  <a:lnTo>
                    <a:pt x="73" y="49"/>
                  </a:lnTo>
                  <a:lnTo>
                    <a:pt x="78" y="45"/>
                  </a:lnTo>
                  <a:lnTo>
                    <a:pt x="82" y="28"/>
                  </a:lnTo>
                  <a:lnTo>
                    <a:pt x="88" y="24"/>
                  </a:lnTo>
                  <a:lnTo>
                    <a:pt x="90" y="24"/>
                  </a:lnTo>
                  <a:lnTo>
                    <a:pt x="93" y="18"/>
                  </a:lnTo>
                  <a:lnTo>
                    <a:pt x="94" y="10"/>
                  </a:lnTo>
                  <a:close/>
                </a:path>
              </a:pathLst>
            </a:custGeom>
            <a:grpFill/>
            <a:ln w="1905">
              <a:noFill/>
              <a:round/>
              <a:headEnd/>
              <a:tailEnd/>
            </a:ln>
          </p:spPr>
          <p:txBody>
            <a:bodyPr/>
            <a:lstStyle/>
            <a:p>
              <a:endParaRPr lang="en-GB">
                <a:solidFill>
                  <a:srgbClr val="000000"/>
                </a:solidFill>
                <a:latin typeface="Arial"/>
              </a:endParaRPr>
            </a:p>
          </p:txBody>
        </p:sp>
        <p:sp>
          <p:nvSpPr>
            <p:cNvPr id="625" name="Freeform 621"/>
            <p:cNvSpPr>
              <a:spLocks/>
            </p:cNvSpPr>
            <p:nvPr/>
          </p:nvSpPr>
          <p:spPr bwMode="auto">
            <a:xfrm>
              <a:off x="5631" y="3338"/>
              <a:ext cx="96" cy="151"/>
            </a:xfrm>
            <a:custGeom>
              <a:avLst/>
              <a:gdLst>
                <a:gd name="T0" fmla="*/ 44 w 96"/>
                <a:gd name="T1" fmla="*/ 124 h 151"/>
                <a:gd name="T2" fmla="*/ 33 w 96"/>
                <a:gd name="T3" fmla="*/ 114 h 151"/>
                <a:gd name="T4" fmla="*/ 18 w 96"/>
                <a:gd name="T5" fmla="*/ 103 h 151"/>
                <a:gd name="T6" fmla="*/ 29 w 96"/>
                <a:gd name="T7" fmla="*/ 93 h 151"/>
                <a:gd name="T8" fmla="*/ 36 w 96"/>
                <a:gd name="T9" fmla="*/ 76 h 151"/>
                <a:gd name="T10" fmla="*/ 38 w 96"/>
                <a:gd name="T11" fmla="*/ 69 h 151"/>
                <a:gd name="T12" fmla="*/ 36 w 96"/>
                <a:gd name="T13" fmla="*/ 60 h 151"/>
                <a:gd name="T14" fmla="*/ 32 w 96"/>
                <a:gd name="T15" fmla="*/ 55 h 151"/>
                <a:gd name="T16" fmla="*/ 35 w 96"/>
                <a:gd name="T17" fmla="*/ 52 h 151"/>
                <a:gd name="T18" fmla="*/ 26 w 96"/>
                <a:gd name="T19" fmla="*/ 42 h 151"/>
                <a:gd name="T20" fmla="*/ 29 w 96"/>
                <a:gd name="T21" fmla="*/ 40 h 151"/>
                <a:gd name="T22" fmla="*/ 27 w 96"/>
                <a:gd name="T23" fmla="*/ 36 h 151"/>
                <a:gd name="T24" fmla="*/ 23 w 96"/>
                <a:gd name="T25" fmla="*/ 36 h 151"/>
                <a:gd name="T26" fmla="*/ 12 w 96"/>
                <a:gd name="T27" fmla="*/ 22 h 151"/>
                <a:gd name="T28" fmla="*/ 14 w 96"/>
                <a:gd name="T29" fmla="*/ 18 h 151"/>
                <a:gd name="T30" fmla="*/ 8 w 96"/>
                <a:gd name="T31" fmla="*/ 15 h 151"/>
                <a:gd name="T32" fmla="*/ 0 w 96"/>
                <a:gd name="T33" fmla="*/ 0 h 151"/>
                <a:gd name="T34" fmla="*/ 5 w 96"/>
                <a:gd name="T35" fmla="*/ 3 h 151"/>
                <a:gd name="T36" fmla="*/ 8 w 96"/>
                <a:gd name="T37" fmla="*/ 11 h 151"/>
                <a:gd name="T38" fmla="*/ 12 w 96"/>
                <a:gd name="T39" fmla="*/ 9 h 151"/>
                <a:gd name="T40" fmla="*/ 17 w 96"/>
                <a:gd name="T41" fmla="*/ 12 h 151"/>
                <a:gd name="T42" fmla="*/ 23 w 96"/>
                <a:gd name="T43" fmla="*/ 15 h 151"/>
                <a:gd name="T44" fmla="*/ 26 w 96"/>
                <a:gd name="T45" fmla="*/ 17 h 151"/>
                <a:gd name="T46" fmla="*/ 27 w 96"/>
                <a:gd name="T47" fmla="*/ 21 h 151"/>
                <a:gd name="T48" fmla="*/ 30 w 96"/>
                <a:gd name="T49" fmla="*/ 27 h 151"/>
                <a:gd name="T50" fmla="*/ 29 w 96"/>
                <a:gd name="T51" fmla="*/ 27 h 151"/>
                <a:gd name="T52" fmla="*/ 27 w 96"/>
                <a:gd name="T53" fmla="*/ 30 h 151"/>
                <a:gd name="T54" fmla="*/ 30 w 96"/>
                <a:gd name="T55" fmla="*/ 33 h 151"/>
                <a:gd name="T56" fmla="*/ 35 w 96"/>
                <a:gd name="T57" fmla="*/ 45 h 151"/>
                <a:gd name="T58" fmla="*/ 33 w 96"/>
                <a:gd name="T59" fmla="*/ 49 h 151"/>
                <a:gd name="T60" fmla="*/ 38 w 96"/>
                <a:gd name="T61" fmla="*/ 51 h 151"/>
                <a:gd name="T62" fmla="*/ 42 w 96"/>
                <a:gd name="T63" fmla="*/ 51 h 151"/>
                <a:gd name="T64" fmla="*/ 47 w 96"/>
                <a:gd name="T65" fmla="*/ 55 h 151"/>
                <a:gd name="T66" fmla="*/ 47 w 96"/>
                <a:gd name="T67" fmla="*/ 43 h 151"/>
                <a:gd name="T68" fmla="*/ 51 w 96"/>
                <a:gd name="T69" fmla="*/ 49 h 151"/>
                <a:gd name="T70" fmla="*/ 56 w 96"/>
                <a:gd name="T71" fmla="*/ 64 h 151"/>
                <a:gd name="T72" fmla="*/ 63 w 96"/>
                <a:gd name="T73" fmla="*/ 69 h 151"/>
                <a:gd name="T74" fmla="*/ 77 w 96"/>
                <a:gd name="T75" fmla="*/ 73 h 151"/>
                <a:gd name="T76" fmla="*/ 83 w 96"/>
                <a:gd name="T77" fmla="*/ 69 h 151"/>
                <a:gd name="T78" fmla="*/ 93 w 96"/>
                <a:gd name="T79" fmla="*/ 64 h 151"/>
                <a:gd name="T80" fmla="*/ 89 w 96"/>
                <a:gd name="T81" fmla="*/ 88 h 151"/>
                <a:gd name="T82" fmla="*/ 89 w 96"/>
                <a:gd name="T83" fmla="*/ 96 h 151"/>
                <a:gd name="T84" fmla="*/ 87 w 96"/>
                <a:gd name="T85" fmla="*/ 96 h 151"/>
                <a:gd name="T86" fmla="*/ 77 w 96"/>
                <a:gd name="T87" fmla="*/ 97 h 151"/>
                <a:gd name="T88" fmla="*/ 72 w 96"/>
                <a:gd name="T89" fmla="*/ 109 h 151"/>
                <a:gd name="T90" fmla="*/ 45 w 96"/>
                <a:gd name="T91" fmla="*/ 151 h 151"/>
                <a:gd name="T92" fmla="*/ 35 w 96"/>
                <a:gd name="T93" fmla="*/ 145 h 15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96"/>
                <a:gd name="T142" fmla="*/ 0 h 151"/>
                <a:gd name="T143" fmla="*/ 96 w 96"/>
                <a:gd name="T144" fmla="*/ 151 h 15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96" h="151">
                  <a:moveTo>
                    <a:pt x="35" y="144"/>
                  </a:moveTo>
                  <a:lnTo>
                    <a:pt x="41" y="135"/>
                  </a:lnTo>
                  <a:lnTo>
                    <a:pt x="44" y="124"/>
                  </a:lnTo>
                  <a:lnTo>
                    <a:pt x="44" y="121"/>
                  </a:lnTo>
                  <a:lnTo>
                    <a:pt x="38" y="114"/>
                  </a:lnTo>
                  <a:lnTo>
                    <a:pt x="33" y="114"/>
                  </a:lnTo>
                  <a:lnTo>
                    <a:pt x="26" y="106"/>
                  </a:lnTo>
                  <a:lnTo>
                    <a:pt x="21" y="106"/>
                  </a:lnTo>
                  <a:lnTo>
                    <a:pt x="18" y="103"/>
                  </a:lnTo>
                  <a:lnTo>
                    <a:pt x="18" y="99"/>
                  </a:lnTo>
                  <a:lnTo>
                    <a:pt x="21" y="96"/>
                  </a:lnTo>
                  <a:lnTo>
                    <a:pt x="29" y="93"/>
                  </a:lnTo>
                  <a:lnTo>
                    <a:pt x="32" y="90"/>
                  </a:lnTo>
                  <a:lnTo>
                    <a:pt x="35" y="76"/>
                  </a:lnTo>
                  <a:lnTo>
                    <a:pt x="36" y="76"/>
                  </a:lnTo>
                  <a:lnTo>
                    <a:pt x="36" y="75"/>
                  </a:lnTo>
                  <a:lnTo>
                    <a:pt x="36" y="70"/>
                  </a:lnTo>
                  <a:lnTo>
                    <a:pt x="38" y="69"/>
                  </a:lnTo>
                  <a:lnTo>
                    <a:pt x="36" y="67"/>
                  </a:lnTo>
                  <a:lnTo>
                    <a:pt x="36" y="63"/>
                  </a:lnTo>
                  <a:lnTo>
                    <a:pt x="36" y="60"/>
                  </a:lnTo>
                  <a:lnTo>
                    <a:pt x="35" y="60"/>
                  </a:lnTo>
                  <a:lnTo>
                    <a:pt x="33" y="57"/>
                  </a:lnTo>
                  <a:lnTo>
                    <a:pt x="32" y="55"/>
                  </a:lnTo>
                  <a:lnTo>
                    <a:pt x="33" y="55"/>
                  </a:lnTo>
                  <a:lnTo>
                    <a:pt x="35" y="54"/>
                  </a:lnTo>
                  <a:lnTo>
                    <a:pt x="35" y="52"/>
                  </a:lnTo>
                  <a:lnTo>
                    <a:pt x="33" y="51"/>
                  </a:lnTo>
                  <a:lnTo>
                    <a:pt x="30" y="52"/>
                  </a:lnTo>
                  <a:lnTo>
                    <a:pt x="26" y="42"/>
                  </a:lnTo>
                  <a:lnTo>
                    <a:pt x="27" y="45"/>
                  </a:lnTo>
                  <a:lnTo>
                    <a:pt x="29" y="43"/>
                  </a:lnTo>
                  <a:lnTo>
                    <a:pt x="29" y="40"/>
                  </a:lnTo>
                  <a:lnTo>
                    <a:pt x="27" y="40"/>
                  </a:lnTo>
                  <a:lnTo>
                    <a:pt x="27" y="39"/>
                  </a:lnTo>
                  <a:lnTo>
                    <a:pt x="27" y="36"/>
                  </a:lnTo>
                  <a:lnTo>
                    <a:pt x="26" y="34"/>
                  </a:lnTo>
                  <a:lnTo>
                    <a:pt x="26" y="36"/>
                  </a:lnTo>
                  <a:lnTo>
                    <a:pt x="23" y="36"/>
                  </a:lnTo>
                  <a:lnTo>
                    <a:pt x="23" y="37"/>
                  </a:lnTo>
                  <a:lnTo>
                    <a:pt x="23" y="39"/>
                  </a:lnTo>
                  <a:lnTo>
                    <a:pt x="12" y="22"/>
                  </a:lnTo>
                  <a:lnTo>
                    <a:pt x="14" y="18"/>
                  </a:lnTo>
                  <a:lnTo>
                    <a:pt x="14" y="17"/>
                  </a:lnTo>
                  <a:lnTo>
                    <a:pt x="14" y="18"/>
                  </a:lnTo>
                  <a:lnTo>
                    <a:pt x="11" y="21"/>
                  </a:lnTo>
                  <a:lnTo>
                    <a:pt x="9" y="18"/>
                  </a:lnTo>
                  <a:lnTo>
                    <a:pt x="8" y="15"/>
                  </a:lnTo>
                  <a:lnTo>
                    <a:pt x="8" y="14"/>
                  </a:lnTo>
                  <a:lnTo>
                    <a:pt x="8" y="11"/>
                  </a:lnTo>
                  <a:lnTo>
                    <a:pt x="0" y="0"/>
                  </a:lnTo>
                  <a:lnTo>
                    <a:pt x="3" y="0"/>
                  </a:lnTo>
                  <a:lnTo>
                    <a:pt x="5" y="0"/>
                  </a:lnTo>
                  <a:lnTo>
                    <a:pt x="5" y="3"/>
                  </a:lnTo>
                  <a:lnTo>
                    <a:pt x="6" y="6"/>
                  </a:lnTo>
                  <a:lnTo>
                    <a:pt x="6" y="9"/>
                  </a:lnTo>
                  <a:lnTo>
                    <a:pt x="8" y="11"/>
                  </a:lnTo>
                  <a:lnTo>
                    <a:pt x="9" y="9"/>
                  </a:lnTo>
                  <a:lnTo>
                    <a:pt x="11" y="8"/>
                  </a:lnTo>
                  <a:lnTo>
                    <a:pt x="12" y="9"/>
                  </a:lnTo>
                  <a:lnTo>
                    <a:pt x="12" y="11"/>
                  </a:lnTo>
                  <a:lnTo>
                    <a:pt x="15" y="11"/>
                  </a:lnTo>
                  <a:lnTo>
                    <a:pt x="17" y="12"/>
                  </a:lnTo>
                  <a:lnTo>
                    <a:pt x="18" y="12"/>
                  </a:lnTo>
                  <a:lnTo>
                    <a:pt x="20" y="12"/>
                  </a:lnTo>
                  <a:lnTo>
                    <a:pt x="23" y="15"/>
                  </a:lnTo>
                  <a:lnTo>
                    <a:pt x="21" y="15"/>
                  </a:lnTo>
                  <a:lnTo>
                    <a:pt x="24" y="18"/>
                  </a:lnTo>
                  <a:lnTo>
                    <a:pt x="26" y="17"/>
                  </a:lnTo>
                  <a:lnTo>
                    <a:pt x="27" y="18"/>
                  </a:lnTo>
                  <a:lnTo>
                    <a:pt x="27" y="19"/>
                  </a:lnTo>
                  <a:lnTo>
                    <a:pt x="27" y="21"/>
                  </a:lnTo>
                  <a:lnTo>
                    <a:pt x="30" y="24"/>
                  </a:lnTo>
                  <a:lnTo>
                    <a:pt x="30" y="25"/>
                  </a:lnTo>
                  <a:lnTo>
                    <a:pt x="30" y="27"/>
                  </a:lnTo>
                  <a:lnTo>
                    <a:pt x="32" y="28"/>
                  </a:lnTo>
                  <a:lnTo>
                    <a:pt x="30" y="28"/>
                  </a:lnTo>
                  <a:lnTo>
                    <a:pt x="29" y="27"/>
                  </a:lnTo>
                  <a:lnTo>
                    <a:pt x="27" y="27"/>
                  </a:lnTo>
                  <a:lnTo>
                    <a:pt x="27" y="28"/>
                  </a:lnTo>
                  <a:lnTo>
                    <a:pt x="27" y="30"/>
                  </a:lnTo>
                  <a:lnTo>
                    <a:pt x="29" y="30"/>
                  </a:lnTo>
                  <a:lnTo>
                    <a:pt x="30" y="30"/>
                  </a:lnTo>
                  <a:lnTo>
                    <a:pt x="30" y="33"/>
                  </a:lnTo>
                  <a:lnTo>
                    <a:pt x="36" y="40"/>
                  </a:lnTo>
                  <a:lnTo>
                    <a:pt x="35" y="42"/>
                  </a:lnTo>
                  <a:lnTo>
                    <a:pt x="35" y="45"/>
                  </a:lnTo>
                  <a:lnTo>
                    <a:pt x="35" y="46"/>
                  </a:lnTo>
                  <a:lnTo>
                    <a:pt x="35" y="48"/>
                  </a:lnTo>
                  <a:lnTo>
                    <a:pt x="33" y="49"/>
                  </a:lnTo>
                  <a:lnTo>
                    <a:pt x="35" y="49"/>
                  </a:lnTo>
                  <a:lnTo>
                    <a:pt x="36" y="51"/>
                  </a:lnTo>
                  <a:lnTo>
                    <a:pt x="38" y="51"/>
                  </a:lnTo>
                  <a:lnTo>
                    <a:pt x="39" y="51"/>
                  </a:lnTo>
                  <a:lnTo>
                    <a:pt x="41" y="51"/>
                  </a:lnTo>
                  <a:lnTo>
                    <a:pt x="42" y="51"/>
                  </a:lnTo>
                  <a:lnTo>
                    <a:pt x="44" y="57"/>
                  </a:lnTo>
                  <a:lnTo>
                    <a:pt x="45" y="57"/>
                  </a:lnTo>
                  <a:lnTo>
                    <a:pt x="47" y="55"/>
                  </a:lnTo>
                  <a:lnTo>
                    <a:pt x="47" y="46"/>
                  </a:lnTo>
                  <a:lnTo>
                    <a:pt x="45" y="43"/>
                  </a:lnTo>
                  <a:lnTo>
                    <a:pt x="47" y="43"/>
                  </a:lnTo>
                  <a:lnTo>
                    <a:pt x="47" y="45"/>
                  </a:lnTo>
                  <a:lnTo>
                    <a:pt x="51" y="46"/>
                  </a:lnTo>
                  <a:lnTo>
                    <a:pt x="51" y="49"/>
                  </a:lnTo>
                  <a:lnTo>
                    <a:pt x="53" y="58"/>
                  </a:lnTo>
                  <a:lnTo>
                    <a:pt x="54" y="60"/>
                  </a:lnTo>
                  <a:lnTo>
                    <a:pt x="56" y="64"/>
                  </a:lnTo>
                  <a:lnTo>
                    <a:pt x="57" y="66"/>
                  </a:lnTo>
                  <a:lnTo>
                    <a:pt x="60" y="66"/>
                  </a:lnTo>
                  <a:lnTo>
                    <a:pt x="63" y="69"/>
                  </a:lnTo>
                  <a:lnTo>
                    <a:pt x="72" y="72"/>
                  </a:lnTo>
                  <a:lnTo>
                    <a:pt x="74" y="73"/>
                  </a:lnTo>
                  <a:lnTo>
                    <a:pt x="77" y="73"/>
                  </a:lnTo>
                  <a:lnTo>
                    <a:pt x="78" y="72"/>
                  </a:lnTo>
                  <a:lnTo>
                    <a:pt x="80" y="72"/>
                  </a:lnTo>
                  <a:lnTo>
                    <a:pt x="83" y="69"/>
                  </a:lnTo>
                  <a:lnTo>
                    <a:pt x="89" y="64"/>
                  </a:lnTo>
                  <a:lnTo>
                    <a:pt x="90" y="63"/>
                  </a:lnTo>
                  <a:lnTo>
                    <a:pt x="93" y="64"/>
                  </a:lnTo>
                  <a:lnTo>
                    <a:pt x="96" y="66"/>
                  </a:lnTo>
                  <a:lnTo>
                    <a:pt x="95" y="85"/>
                  </a:lnTo>
                  <a:lnTo>
                    <a:pt x="89" y="88"/>
                  </a:lnTo>
                  <a:lnTo>
                    <a:pt x="89" y="93"/>
                  </a:lnTo>
                  <a:lnTo>
                    <a:pt x="87" y="94"/>
                  </a:lnTo>
                  <a:lnTo>
                    <a:pt x="89" y="96"/>
                  </a:lnTo>
                  <a:lnTo>
                    <a:pt x="89" y="97"/>
                  </a:lnTo>
                  <a:lnTo>
                    <a:pt x="87" y="100"/>
                  </a:lnTo>
                  <a:lnTo>
                    <a:pt x="87" y="96"/>
                  </a:lnTo>
                  <a:lnTo>
                    <a:pt x="86" y="96"/>
                  </a:lnTo>
                  <a:lnTo>
                    <a:pt x="78" y="96"/>
                  </a:lnTo>
                  <a:lnTo>
                    <a:pt x="77" y="97"/>
                  </a:lnTo>
                  <a:lnTo>
                    <a:pt x="69" y="105"/>
                  </a:lnTo>
                  <a:lnTo>
                    <a:pt x="71" y="106"/>
                  </a:lnTo>
                  <a:lnTo>
                    <a:pt x="72" y="109"/>
                  </a:lnTo>
                  <a:lnTo>
                    <a:pt x="74" y="109"/>
                  </a:lnTo>
                  <a:lnTo>
                    <a:pt x="53" y="147"/>
                  </a:lnTo>
                  <a:lnTo>
                    <a:pt x="45" y="151"/>
                  </a:lnTo>
                  <a:lnTo>
                    <a:pt x="42" y="147"/>
                  </a:lnTo>
                  <a:lnTo>
                    <a:pt x="35" y="147"/>
                  </a:lnTo>
                  <a:lnTo>
                    <a:pt x="35" y="145"/>
                  </a:lnTo>
                  <a:lnTo>
                    <a:pt x="35" y="144"/>
                  </a:lnTo>
                  <a:close/>
                </a:path>
              </a:pathLst>
            </a:custGeom>
            <a:grpFill/>
            <a:ln w="1905">
              <a:noFill/>
              <a:round/>
              <a:headEnd/>
              <a:tailEnd/>
            </a:ln>
          </p:spPr>
          <p:txBody>
            <a:bodyPr/>
            <a:lstStyle/>
            <a:p>
              <a:endParaRPr lang="en-GB">
                <a:solidFill>
                  <a:srgbClr val="000000"/>
                </a:solidFill>
                <a:latin typeface="Arial"/>
              </a:endParaRPr>
            </a:p>
          </p:txBody>
        </p:sp>
        <p:sp>
          <p:nvSpPr>
            <p:cNvPr id="626" name="Freeform 622"/>
            <p:cNvSpPr>
              <a:spLocks/>
            </p:cNvSpPr>
            <p:nvPr/>
          </p:nvSpPr>
          <p:spPr bwMode="auto">
            <a:xfrm>
              <a:off x="5330" y="2808"/>
              <a:ext cx="2" cy="6"/>
            </a:xfrm>
            <a:custGeom>
              <a:avLst/>
              <a:gdLst>
                <a:gd name="T0" fmla="*/ 0 w 2"/>
                <a:gd name="T1" fmla="*/ 0 h 6"/>
                <a:gd name="T2" fmla="*/ 2 w 2"/>
                <a:gd name="T3" fmla="*/ 6 h 6"/>
                <a:gd name="T4" fmla="*/ 0 w 2"/>
                <a:gd name="T5" fmla="*/ 3 h 6"/>
                <a:gd name="T6" fmla="*/ 0 w 2"/>
                <a:gd name="T7" fmla="*/ 0 h 6"/>
                <a:gd name="T8" fmla="*/ 0 60000 65536"/>
                <a:gd name="T9" fmla="*/ 0 60000 65536"/>
                <a:gd name="T10" fmla="*/ 0 60000 65536"/>
                <a:gd name="T11" fmla="*/ 0 60000 65536"/>
                <a:gd name="T12" fmla="*/ 0 w 2"/>
                <a:gd name="T13" fmla="*/ 0 h 6"/>
                <a:gd name="T14" fmla="*/ 2 w 2"/>
                <a:gd name="T15" fmla="*/ 6 h 6"/>
              </a:gdLst>
              <a:ahLst/>
              <a:cxnLst>
                <a:cxn ang="T8">
                  <a:pos x="T0" y="T1"/>
                </a:cxn>
                <a:cxn ang="T9">
                  <a:pos x="T2" y="T3"/>
                </a:cxn>
                <a:cxn ang="T10">
                  <a:pos x="T4" y="T5"/>
                </a:cxn>
                <a:cxn ang="T11">
                  <a:pos x="T6" y="T7"/>
                </a:cxn>
              </a:cxnLst>
              <a:rect l="T12" t="T13" r="T14" b="T15"/>
              <a:pathLst>
                <a:path w="2" h="6">
                  <a:moveTo>
                    <a:pt x="0" y="0"/>
                  </a:moveTo>
                  <a:lnTo>
                    <a:pt x="2" y="6"/>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27" name="Freeform 623"/>
            <p:cNvSpPr>
              <a:spLocks/>
            </p:cNvSpPr>
            <p:nvPr/>
          </p:nvSpPr>
          <p:spPr bwMode="auto">
            <a:xfrm>
              <a:off x="5333" y="2816"/>
              <a:ext cx="1" cy="6"/>
            </a:xfrm>
            <a:custGeom>
              <a:avLst/>
              <a:gdLst>
                <a:gd name="T0" fmla="*/ 0 w 1"/>
                <a:gd name="T1" fmla="*/ 0 h 6"/>
                <a:gd name="T2" fmla="*/ 0 w 1"/>
                <a:gd name="T3" fmla="*/ 6 h 6"/>
                <a:gd name="T4" fmla="*/ 0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0"/>
                  </a:moveTo>
                  <a:lnTo>
                    <a:pt x="0"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28" name="Freeform 624"/>
            <p:cNvSpPr>
              <a:spLocks/>
            </p:cNvSpPr>
            <p:nvPr/>
          </p:nvSpPr>
          <p:spPr bwMode="auto">
            <a:xfrm>
              <a:off x="2524" y="2600"/>
              <a:ext cx="6" cy="2"/>
            </a:xfrm>
            <a:custGeom>
              <a:avLst/>
              <a:gdLst>
                <a:gd name="T0" fmla="*/ 6 w 6"/>
                <a:gd name="T1" fmla="*/ 0 h 2"/>
                <a:gd name="T2" fmla="*/ 4 w 6"/>
                <a:gd name="T3" fmla="*/ 0 h 2"/>
                <a:gd name="T4" fmla="*/ 3 w 6"/>
                <a:gd name="T5" fmla="*/ 0 h 2"/>
                <a:gd name="T6" fmla="*/ 1 w 6"/>
                <a:gd name="T7" fmla="*/ 0 h 2"/>
                <a:gd name="T8" fmla="*/ 0 w 6"/>
                <a:gd name="T9" fmla="*/ 0 h 2"/>
                <a:gd name="T10" fmla="*/ 1 w 6"/>
                <a:gd name="T11" fmla="*/ 2 h 2"/>
                <a:gd name="T12" fmla="*/ 3 w 6"/>
                <a:gd name="T13" fmla="*/ 2 h 2"/>
                <a:gd name="T14" fmla="*/ 4 w 6"/>
                <a:gd name="T15" fmla="*/ 2 h 2"/>
                <a:gd name="T16" fmla="*/ 6 w 6"/>
                <a:gd name="T17" fmla="*/ 0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2"/>
                <a:gd name="T29" fmla="*/ 6 w 6"/>
                <a:gd name="T30" fmla="*/ 2 h 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2">
                  <a:moveTo>
                    <a:pt x="6" y="0"/>
                  </a:moveTo>
                  <a:lnTo>
                    <a:pt x="4" y="0"/>
                  </a:lnTo>
                  <a:lnTo>
                    <a:pt x="3" y="0"/>
                  </a:lnTo>
                  <a:lnTo>
                    <a:pt x="1" y="0"/>
                  </a:lnTo>
                  <a:lnTo>
                    <a:pt x="0" y="0"/>
                  </a:lnTo>
                  <a:lnTo>
                    <a:pt x="1" y="2"/>
                  </a:lnTo>
                  <a:lnTo>
                    <a:pt x="3" y="2"/>
                  </a:lnTo>
                  <a:lnTo>
                    <a:pt x="4" y="2"/>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629" name="Freeform 625"/>
            <p:cNvSpPr>
              <a:spLocks/>
            </p:cNvSpPr>
            <p:nvPr/>
          </p:nvSpPr>
          <p:spPr bwMode="auto">
            <a:xfrm>
              <a:off x="3404" y="2807"/>
              <a:ext cx="3" cy="9"/>
            </a:xfrm>
            <a:custGeom>
              <a:avLst/>
              <a:gdLst>
                <a:gd name="T0" fmla="*/ 3 w 3"/>
                <a:gd name="T1" fmla="*/ 3 h 9"/>
                <a:gd name="T2" fmla="*/ 3 w 3"/>
                <a:gd name="T3" fmla="*/ 6 h 9"/>
                <a:gd name="T4" fmla="*/ 1 w 3"/>
                <a:gd name="T5" fmla="*/ 9 h 9"/>
                <a:gd name="T6" fmla="*/ 0 w 3"/>
                <a:gd name="T7" fmla="*/ 7 h 9"/>
                <a:gd name="T8" fmla="*/ 0 w 3"/>
                <a:gd name="T9" fmla="*/ 0 h 9"/>
                <a:gd name="T10" fmla="*/ 1 w 3"/>
                <a:gd name="T11" fmla="*/ 0 h 9"/>
                <a:gd name="T12" fmla="*/ 3 w 3"/>
                <a:gd name="T13" fmla="*/ 0 h 9"/>
                <a:gd name="T14" fmla="*/ 3 w 3"/>
                <a:gd name="T15" fmla="*/ 3 h 9"/>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9"/>
                <a:gd name="T26" fmla="*/ 3 w 3"/>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9">
                  <a:moveTo>
                    <a:pt x="3" y="3"/>
                  </a:moveTo>
                  <a:lnTo>
                    <a:pt x="3" y="6"/>
                  </a:lnTo>
                  <a:lnTo>
                    <a:pt x="1" y="9"/>
                  </a:lnTo>
                  <a:lnTo>
                    <a:pt x="0" y="7"/>
                  </a:lnTo>
                  <a:lnTo>
                    <a:pt x="0" y="0"/>
                  </a:lnTo>
                  <a:lnTo>
                    <a:pt x="1" y="0"/>
                  </a:lnTo>
                  <a:lnTo>
                    <a:pt x="3" y="0"/>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630" name="Freeform 626"/>
            <p:cNvSpPr>
              <a:spLocks/>
            </p:cNvSpPr>
            <p:nvPr/>
          </p:nvSpPr>
          <p:spPr bwMode="auto">
            <a:xfrm>
              <a:off x="3396" y="2822"/>
              <a:ext cx="6" cy="10"/>
            </a:xfrm>
            <a:custGeom>
              <a:avLst/>
              <a:gdLst>
                <a:gd name="T0" fmla="*/ 2 w 6"/>
                <a:gd name="T1" fmla="*/ 0 h 10"/>
                <a:gd name="T2" fmla="*/ 3 w 6"/>
                <a:gd name="T3" fmla="*/ 6 h 10"/>
                <a:gd name="T4" fmla="*/ 3 w 6"/>
                <a:gd name="T5" fmla="*/ 7 h 10"/>
                <a:gd name="T6" fmla="*/ 5 w 6"/>
                <a:gd name="T7" fmla="*/ 7 h 10"/>
                <a:gd name="T8" fmla="*/ 6 w 6"/>
                <a:gd name="T9" fmla="*/ 10 h 10"/>
                <a:gd name="T10" fmla="*/ 2 w 6"/>
                <a:gd name="T11" fmla="*/ 7 h 10"/>
                <a:gd name="T12" fmla="*/ 0 w 6"/>
                <a:gd name="T13" fmla="*/ 1 h 10"/>
                <a:gd name="T14" fmla="*/ 2 w 6"/>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10"/>
                <a:gd name="T26" fmla="*/ 6 w 6"/>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10">
                  <a:moveTo>
                    <a:pt x="2" y="0"/>
                  </a:moveTo>
                  <a:lnTo>
                    <a:pt x="3" y="6"/>
                  </a:lnTo>
                  <a:lnTo>
                    <a:pt x="3" y="7"/>
                  </a:lnTo>
                  <a:lnTo>
                    <a:pt x="5" y="7"/>
                  </a:lnTo>
                  <a:lnTo>
                    <a:pt x="6" y="10"/>
                  </a:lnTo>
                  <a:lnTo>
                    <a:pt x="2" y="7"/>
                  </a:lnTo>
                  <a:lnTo>
                    <a:pt x="0"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631" name="Freeform 627"/>
            <p:cNvSpPr>
              <a:spLocks/>
            </p:cNvSpPr>
            <p:nvPr/>
          </p:nvSpPr>
          <p:spPr bwMode="auto">
            <a:xfrm>
              <a:off x="3612" y="2521"/>
              <a:ext cx="4" cy="1"/>
            </a:xfrm>
            <a:custGeom>
              <a:avLst/>
              <a:gdLst>
                <a:gd name="T0" fmla="*/ 1 w 4"/>
                <a:gd name="T1" fmla="*/ 0 h 1"/>
                <a:gd name="T2" fmla="*/ 3 w 4"/>
                <a:gd name="T3" fmla="*/ 1 h 1"/>
                <a:gd name="T4" fmla="*/ 3 w 4"/>
                <a:gd name="T5" fmla="*/ 0 h 1"/>
                <a:gd name="T6" fmla="*/ 4 w 4"/>
                <a:gd name="T7" fmla="*/ 1 h 1"/>
                <a:gd name="T8" fmla="*/ 4 w 4"/>
                <a:gd name="T9" fmla="*/ 0 h 1"/>
                <a:gd name="T10" fmla="*/ 0 w 4"/>
                <a:gd name="T11" fmla="*/ 0 h 1"/>
                <a:gd name="T12" fmla="*/ 1 w 4"/>
                <a:gd name="T13" fmla="*/ 0 h 1"/>
                <a:gd name="T14" fmla="*/ 0 60000 65536"/>
                <a:gd name="T15" fmla="*/ 0 60000 65536"/>
                <a:gd name="T16" fmla="*/ 0 60000 65536"/>
                <a:gd name="T17" fmla="*/ 0 60000 65536"/>
                <a:gd name="T18" fmla="*/ 0 60000 65536"/>
                <a:gd name="T19" fmla="*/ 0 60000 65536"/>
                <a:gd name="T20" fmla="*/ 0 60000 65536"/>
                <a:gd name="T21" fmla="*/ 0 w 4"/>
                <a:gd name="T22" fmla="*/ 0 h 1"/>
                <a:gd name="T23" fmla="*/ 4 w 4"/>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
                  <a:moveTo>
                    <a:pt x="1" y="0"/>
                  </a:moveTo>
                  <a:lnTo>
                    <a:pt x="3" y="1"/>
                  </a:lnTo>
                  <a:lnTo>
                    <a:pt x="3" y="0"/>
                  </a:lnTo>
                  <a:lnTo>
                    <a:pt x="4" y="1"/>
                  </a:lnTo>
                  <a:lnTo>
                    <a:pt x="4" y="0"/>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632" name="Freeform 628"/>
            <p:cNvSpPr>
              <a:spLocks/>
            </p:cNvSpPr>
            <p:nvPr/>
          </p:nvSpPr>
          <p:spPr bwMode="auto">
            <a:xfrm>
              <a:off x="3633" y="2512"/>
              <a:ext cx="18" cy="7"/>
            </a:xfrm>
            <a:custGeom>
              <a:avLst/>
              <a:gdLst>
                <a:gd name="T0" fmla="*/ 16 w 18"/>
                <a:gd name="T1" fmla="*/ 3 h 7"/>
                <a:gd name="T2" fmla="*/ 18 w 18"/>
                <a:gd name="T3" fmla="*/ 3 h 7"/>
                <a:gd name="T4" fmla="*/ 16 w 18"/>
                <a:gd name="T5" fmla="*/ 6 h 7"/>
                <a:gd name="T6" fmla="*/ 10 w 18"/>
                <a:gd name="T7" fmla="*/ 7 h 7"/>
                <a:gd name="T8" fmla="*/ 3 w 18"/>
                <a:gd name="T9" fmla="*/ 6 h 7"/>
                <a:gd name="T10" fmla="*/ 0 w 18"/>
                <a:gd name="T11" fmla="*/ 4 h 7"/>
                <a:gd name="T12" fmla="*/ 1 w 18"/>
                <a:gd name="T13" fmla="*/ 1 h 7"/>
                <a:gd name="T14" fmla="*/ 3 w 18"/>
                <a:gd name="T15" fmla="*/ 0 h 7"/>
                <a:gd name="T16" fmla="*/ 6 w 18"/>
                <a:gd name="T17" fmla="*/ 3 h 7"/>
                <a:gd name="T18" fmla="*/ 7 w 18"/>
                <a:gd name="T19" fmla="*/ 3 h 7"/>
                <a:gd name="T20" fmla="*/ 10 w 18"/>
                <a:gd name="T21" fmla="*/ 1 h 7"/>
                <a:gd name="T22" fmla="*/ 16 w 18"/>
                <a:gd name="T23" fmla="*/ 3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7"/>
                <a:gd name="T38" fmla="*/ 18 w 1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7">
                  <a:moveTo>
                    <a:pt x="16" y="3"/>
                  </a:moveTo>
                  <a:lnTo>
                    <a:pt x="18" y="3"/>
                  </a:lnTo>
                  <a:lnTo>
                    <a:pt x="16" y="6"/>
                  </a:lnTo>
                  <a:lnTo>
                    <a:pt x="10" y="7"/>
                  </a:lnTo>
                  <a:lnTo>
                    <a:pt x="3" y="6"/>
                  </a:lnTo>
                  <a:lnTo>
                    <a:pt x="0" y="4"/>
                  </a:lnTo>
                  <a:lnTo>
                    <a:pt x="1" y="1"/>
                  </a:lnTo>
                  <a:lnTo>
                    <a:pt x="3" y="0"/>
                  </a:lnTo>
                  <a:lnTo>
                    <a:pt x="6" y="3"/>
                  </a:lnTo>
                  <a:lnTo>
                    <a:pt x="7" y="3"/>
                  </a:lnTo>
                  <a:lnTo>
                    <a:pt x="10" y="1"/>
                  </a:lnTo>
                  <a:lnTo>
                    <a:pt x="16" y="3"/>
                  </a:lnTo>
                  <a:close/>
                </a:path>
              </a:pathLst>
            </a:custGeom>
            <a:grpFill/>
            <a:ln w="1905">
              <a:noFill/>
              <a:round/>
              <a:headEnd/>
              <a:tailEnd/>
            </a:ln>
          </p:spPr>
          <p:txBody>
            <a:bodyPr/>
            <a:lstStyle/>
            <a:p>
              <a:endParaRPr lang="en-GB">
                <a:solidFill>
                  <a:srgbClr val="000000"/>
                </a:solidFill>
                <a:latin typeface="Arial"/>
              </a:endParaRPr>
            </a:p>
          </p:txBody>
        </p:sp>
        <p:sp>
          <p:nvSpPr>
            <p:cNvPr id="633" name="Freeform 629"/>
            <p:cNvSpPr>
              <a:spLocks/>
            </p:cNvSpPr>
            <p:nvPr/>
          </p:nvSpPr>
          <p:spPr bwMode="auto">
            <a:xfrm>
              <a:off x="5113" y="1640"/>
              <a:ext cx="51" cy="221"/>
            </a:xfrm>
            <a:custGeom>
              <a:avLst/>
              <a:gdLst>
                <a:gd name="T0" fmla="*/ 15 w 51"/>
                <a:gd name="T1" fmla="*/ 0 h 221"/>
                <a:gd name="T2" fmla="*/ 17 w 51"/>
                <a:gd name="T3" fmla="*/ 0 h 221"/>
                <a:gd name="T4" fmla="*/ 18 w 51"/>
                <a:gd name="T5" fmla="*/ 0 h 221"/>
                <a:gd name="T6" fmla="*/ 29 w 51"/>
                <a:gd name="T7" fmla="*/ 44 h 221"/>
                <a:gd name="T8" fmla="*/ 27 w 51"/>
                <a:gd name="T9" fmla="*/ 57 h 221"/>
                <a:gd name="T10" fmla="*/ 24 w 51"/>
                <a:gd name="T11" fmla="*/ 59 h 221"/>
                <a:gd name="T12" fmla="*/ 27 w 51"/>
                <a:gd name="T13" fmla="*/ 78 h 221"/>
                <a:gd name="T14" fmla="*/ 29 w 51"/>
                <a:gd name="T15" fmla="*/ 78 h 221"/>
                <a:gd name="T16" fmla="*/ 45 w 51"/>
                <a:gd name="T17" fmla="*/ 140 h 221"/>
                <a:gd name="T18" fmla="*/ 51 w 51"/>
                <a:gd name="T19" fmla="*/ 149 h 221"/>
                <a:gd name="T20" fmla="*/ 51 w 51"/>
                <a:gd name="T21" fmla="*/ 152 h 221"/>
                <a:gd name="T22" fmla="*/ 45 w 51"/>
                <a:gd name="T23" fmla="*/ 143 h 221"/>
                <a:gd name="T24" fmla="*/ 36 w 51"/>
                <a:gd name="T25" fmla="*/ 137 h 221"/>
                <a:gd name="T26" fmla="*/ 32 w 51"/>
                <a:gd name="T27" fmla="*/ 135 h 221"/>
                <a:gd name="T28" fmla="*/ 27 w 51"/>
                <a:gd name="T29" fmla="*/ 137 h 221"/>
                <a:gd name="T30" fmla="*/ 24 w 51"/>
                <a:gd name="T31" fmla="*/ 140 h 221"/>
                <a:gd name="T32" fmla="*/ 17 w 51"/>
                <a:gd name="T33" fmla="*/ 179 h 221"/>
                <a:gd name="T34" fmla="*/ 23 w 51"/>
                <a:gd name="T35" fmla="*/ 191 h 221"/>
                <a:gd name="T36" fmla="*/ 26 w 51"/>
                <a:gd name="T37" fmla="*/ 197 h 221"/>
                <a:gd name="T38" fmla="*/ 29 w 51"/>
                <a:gd name="T39" fmla="*/ 201 h 221"/>
                <a:gd name="T40" fmla="*/ 30 w 51"/>
                <a:gd name="T41" fmla="*/ 200 h 221"/>
                <a:gd name="T42" fmla="*/ 32 w 51"/>
                <a:gd name="T43" fmla="*/ 201 h 221"/>
                <a:gd name="T44" fmla="*/ 33 w 51"/>
                <a:gd name="T45" fmla="*/ 209 h 221"/>
                <a:gd name="T46" fmla="*/ 33 w 51"/>
                <a:gd name="T47" fmla="*/ 215 h 221"/>
                <a:gd name="T48" fmla="*/ 30 w 51"/>
                <a:gd name="T49" fmla="*/ 218 h 221"/>
                <a:gd name="T50" fmla="*/ 29 w 51"/>
                <a:gd name="T51" fmla="*/ 206 h 221"/>
                <a:gd name="T52" fmla="*/ 21 w 51"/>
                <a:gd name="T53" fmla="*/ 203 h 221"/>
                <a:gd name="T54" fmla="*/ 17 w 51"/>
                <a:gd name="T55" fmla="*/ 203 h 221"/>
                <a:gd name="T56" fmla="*/ 14 w 51"/>
                <a:gd name="T57" fmla="*/ 206 h 221"/>
                <a:gd name="T58" fmla="*/ 9 w 51"/>
                <a:gd name="T59" fmla="*/ 221 h 221"/>
                <a:gd name="T60" fmla="*/ 5 w 51"/>
                <a:gd name="T61" fmla="*/ 218 h 221"/>
                <a:gd name="T62" fmla="*/ 8 w 51"/>
                <a:gd name="T63" fmla="*/ 173 h 221"/>
                <a:gd name="T64" fmla="*/ 9 w 51"/>
                <a:gd name="T65" fmla="*/ 170 h 221"/>
                <a:gd name="T66" fmla="*/ 5 w 51"/>
                <a:gd name="T67" fmla="*/ 152 h 221"/>
                <a:gd name="T68" fmla="*/ 8 w 51"/>
                <a:gd name="T69" fmla="*/ 120 h 221"/>
                <a:gd name="T70" fmla="*/ 9 w 51"/>
                <a:gd name="T71" fmla="*/ 120 h 221"/>
                <a:gd name="T72" fmla="*/ 9 w 51"/>
                <a:gd name="T73" fmla="*/ 117 h 221"/>
                <a:gd name="T74" fmla="*/ 8 w 51"/>
                <a:gd name="T75" fmla="*/ 110 h 221"/>
                <a:gd name="T76" fmla="*/ 8 w 51"/>
                <a:gd name="T77" fmla="*/ 107 h 221"/>
                <a:gd name="T78" fmla="*/ 9 w 51"/>
                <a:gd name="T79" fmla="*/ 87 h 221"/>
                <a:gd name="T80" fmla="*/ 6 w 51"/>
                <a:gd name="T81" fmla="*/ 80 h 221"/>
                <a:gd name="T82" fmla="*/ 0 w 51"/>
                <a:gd name="T83" fmla="*/ 74 h 221"/>
                <a:gd name="T84" fmla="*/ 2 w 51"/>
                <a:gd name="T85" fmla="*/ 72 h 221"/>
                <a:gd name="T86" fmla="*/ 0 w 51"/>
                <a:gd name="T87" fmla="*/ 57 h 221"/>
                <a:gd name="T88" fmla="*/ 3 w 51"/>
                <a:gd name="T89" fmla="*/ 38 h 221"/>
                <a:gd name="T90" fmla="*/ 2 w 51"/>
                <a:gd name="T91" fmla="*/ 29 h 221"/>
                <a:gd name="T92" fmla="*/ 3 w 51"/>
                <a:gd name="T93" fmla="*/ 26 h 221"/>
                <a:gd name="T94" fmla="*/ 8 w 51"/>
                <a:gd name="T95" fmla="*/ 24 h 221"/>
                <a:gd name="T96" fmla="*/ 9 w 51"/>
                <a:gd name="T97" fmla="*/ 24 h 221"/>
                <a:gd name="T98" fmla="*/ 11 w 51"/>
                <a:gd name="T99" fmla="*/ 26 h 221"/>
                <a:gd name="T100" fmla="*/ 15 w 51"/>
                <a:gd name="T101" fmla="*/ 26 h 221"/>
                <a:gd name="T102" fmla="*/ 15 w 51"/>
                <a:gd name="T103" fmla="*/ 24 h 221"/>
                <a:gd name="T104" fmla="*/ 15 w 51"/>
                <a:gd name="T105" fmla="*/ 23 h 221"/>
                <a:gd name="T106" fmla="*/ 15 w 51"/>
                <a:gd name="T107" fmla="*/ 20 h 221"/>
                <a:gd name="T108" fmla="*/ 17 w 51"/>
                <a:gd name="T109" fmla="*/ 20 h 221"/>
                <a:gd name="T110" fmla="*/ 18 w 51"/>
                <a:gd name="T111" fmla="*/ 20 h 221"/>
                <a:gd name="T112" fmla="*/ 11 w 51"/>
                <a:gd name="T113" fmla="*/ 2 h 221"/>
                <a:gd name="T114" fmla="*/ 12 w 51"/>
                <a:gd name="T115" fmla="*/ 2 h 221"/>
                <a:gd name="T116" fmla="*/ 14 w 51"/>
                <a:gd name="T117" fmla="*/ 2 h 221"/>
                <a:gd name="T118" fmla="*/ 15 w 51"/>
                <a:gd name="T119" fmla="*/ 0 h 22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1"/>
                <a:gd name="T181" fmla="*/ 0 h 221"/>
                <a:gd name="T182" fmla="*/ 51 w 51"/>
                <a:gd name="T183" fmla="*/ 221 h 22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1" h="221">
                  <a:moveTo>
                    <a:pt x="15" y="0"/>
                  </a:moveTo>
                  <a:lnTo>
                    <a:pt x="17" y="0"/>
                  </a:lnTo>
                  <a:lnTo>
                    <a:pt x="18" y="0"/>
                  </a:lnTo>
                  <a:lnTo>
                    <a:pt x="29" y="44"/>
                  </a:lnTo>
                  <a:lnTo>
                    <a:pt x="27" y="57"/>
                  </a:lnTo>
                  <a:lnTo>
                    <a:pt x="24" y="59"/>
                  </a:lnTo>
                  <a:lnTo>
                    <a:pt x="27" y="78"/>
                  </a:lnTo>
                  <a:lnTo>
                    <a:pt x="29" y="78"/>
                  </a:lnTo>
                  <a:lnTo>
                    <a:pt x="45" y="140"/>
                  </a:lnTo>
                  <a:lnTo>
                    <a:pt x="51" y="149"/>
                  </a:lnTo>
                  <a:lnTo>
                    <a:pt x="51" y="152"/>
                  </a:lnTo>
                  <a:lnTo>
                    <a:pt x="45" y="143"/>
                  </a:lnTo>
                  <a:lnTo>
                    <a:pt x="36" y="137"/>
                  </a:lnTo>
                  <a:lnTo>
                    <a:pt x="32" y="135"/>
                  </a:lnTo>
                  <a:lnTo>
                    <a:pt x="27" y="137"/>
                  </a:lnTo>
                  <a:lnTo>
                    <a:pt x="24" y="140"/>
                  </a:lnTo>
                  <a:lnTo>
                    <a:pt x="17" y="179"/>
                  </a:lnTo>
                  <a:lnTo>
                    <a:pt x="23" y="191"/>
                  </a:lnTo>
                  <a:lnTo>
                    <a:pt x="26" y="197"/>
                  </a:lnTo>
                  <a:lnTo>
                    <a:pt x="29" y="201"/>
                  </a:lnTo>
                  <a:lnTo>
                    <a:pt x="30" y="200"/>
                  </a:lnTo>
                  <a:lnTo>
                    <a:pt x="32" y="201"/>
                  </a:lnTo>
                  <a:lnTo>
                    <a:pt x="33" y="209"/>
                  </a:lnTo>
                  <a:lnTo>
                    <a:pt x="33" y="215"/>
                  </a:lnTo>
                  <a:lnTo>
                    <a:pt x="30" y="218"/>
                  </a:lnTo>
                  <a:lnTo>
                    <a:pt x="29" y="206"/>
                  </a:lnTo>
                  <a:lnTo>
                    <a:pt x="21" y="203"/>
                  </a:lnTo>
                  <a:lnTo>
                    <a:pt x="17" y="203"/>
                  </a:lnTo>
                  <a:lnTo>
                    <a:pt x="14" y="206"/>
                  </a:lnTo>
                  <a:lnTo>
                    <a:pt x="9" y="221"/>
                  </a:lnTo>
                  <a:lnTo>
                    <a:pt x="5" y="218"/>
                  </a:lnTo>
                  <a:lnTo>
                    <a:pt x="8" y="173"/>
                  </a:lnTo>
                  <a:lnTo>
                    <a:pt x="9" y="170"/>
                  </a:lnTo>
                  <a:lnTo>
                    <a:pt x="5" y="152"/>
                  </a:lnTo>
                  <a:lnTo>
                    <a:pt x="8" y="120"/>
                  </a:lnTo>
                  <a:lnTo>
                    <a:pt x="9" y="120"/>
                  </a:lnTo>
                  <a:lnTo>
                    <a:pt x="9" y="117"/>
                  </a:lnTo>
                  <a:lnTo>
                    <a:pt x="8" y="110"/>
                  </a:lnTo>
                  <a:lnTo>
                    <a:pt x="8" y="107"/>
                  </a:lnTo>
                  <a:lnTo>
                    <a:pt x="9" y="87"/>
                  </a:lnTo>
                  <a:lnTo>
                    <a:pt x="6" y="80"/>
                  </a:lnTo>
                  <a:lnTo>
                    <a:pt x="0" y="74"/>
                  </a:lnTo>
                  <a:lnTo>
                    <a:pt x="2" y="72"/>
                  </a:lnTo>
                  <a:lnTo>
                    <a:pt x="0" y="57"/>
                  </a:lnTo>
                  <a:lnTo>
                    <a:pt x="3" y="38"/>
                  </a:lnTo>
                  <a:lnTo>
                    <a:pt x="2" y="29"/>
                  </a:lnTo>
                  <a:lnTo>
                    <a:pt x="3" y="26"/>
                  </a:lnTo>
                  <a:lnTo>
                    <a:pt x="8" y="24"/>
                  </a:lnTo>
                  <a:lnTo>
                    <a:pt x="9" y="24"/>
                  </a:lnTo>
                  <a:lnTo>
                    <a:pt x="11" y="26"/>
                  </a:lnTo>
                  <a:lnTo>
                    <a:pt x="15" y="26"/>
                  </a:lnTo>
                  <a:lnTo>
                    <a:pt x="15" y="24"/>
                  </a:lnTo>
                  <a:lnTo>
                    <a:pt x="15" y="23"/>
                  </a:lnTo>
                  <a:lnTo>
                    <a:pt x="15" y="20"/>
                  </a:lnTo>
                  <a:lnTo>
                    <a:pt x="17" y="20"/>
                  </a:lnTo>
                  <a:lnTo>
                    <a:pt x="18" y="20"/>
                  </a:lnTo>
                  <a:lnTo>
                    <a:pt x="11" y="2"/>
                  </a:lnTo>
                  <a:lnTo>
                    <a:pt x="12" y="2"/>
                  </a:lnTo>
                  <a:lnTo>
                    <a:pt x="14" y="2"/>
                  </a:lnTo>
                  <a:lnTo>
                    <a:pt x="15" y="0"/>
                  </a:lnTo>
                  <a:close/>
                </a:path>
              </a:pathLst>
            </a:custGeom>
            <a:grpFill/>
            <a:ln w="1905">
              <a:noFill/>
              <a:round/>
              <a:headEnd/>
              <a:tailEnd/>
            </a:ln>
          </p:spPr>
          <p:txBody>
            <a:bodyPr/>
            <a:lstStyle/>
            <a:p>
              <a:endParaRPr lang="en-GB">
                <a:solidFill>
                  <a:srgbClr val="000000"/>
                </a:solidFill>
                <a:latin typeface="Arial"/>
              </a:endParaRPr>
            </a:p>
          </p:txBody>
        </p:sp>
        <p:sp>
          <p:nvSpPr>
            <p:cNvPr id="634" name="Freeform 630"/>
            <p:cNvSpPr>
              <a:spLocks/>
            </p:cNvSpPr>
            <p:nvPr/>
          </p:nvSpPr>
          <p:spPr bwMode="auto">
            <a:xfrm>
              <a:off x="5039" y="1617"/>
              <a:ext cx="14" cy="16"/>
            </a:xfrm>
            <a:custGeom>
              <a:avLst/>
              <a:gdLst>
                <a:gd name="T0" fmla="*/ 1 w 14"/>
                <a:gd name="T1" fmla="*/ 10 h 16"/>
                <a:gd name="T2" fmla="*/ 0 w 14"/>
                <a:gd name="T3" fmla="*/ 13 h 16"/>
                <a:gd name="T4" fmla="*/ 1 w 14"/>
                <a:gd name="T5" fmla="*/ 10 h 16"/>
                <a:gd name="T6" fmla="*/ 4 w 14"/>
                <a:gd name="T7" fmla="*/ 12 h 16"/>
                <a:gd name="T8" fmla="*/ 5 w 14"/>
                <a:gd name="T9" fmla="*/ 15 h 16"/>
                <a:gd name="T10" fmla="*/ 8 w 14"/>
                <a:gd name="T11" fmla="*/ 16 h 16"/>
                <a:gd name="T12" fmla="*/ 10 w 14"/>
                <a:gd name="T13" fmla="*/ 13 h 16"/>
                <a:gd name="T14" fmla="*/ 11 w 14"/>
                <a:gd name="T15" fmla="*/ 10 h 16"/>
                <a:gd name="T16" fmla="*/ 13 w 14"/>
                <a:gd name="T17" fmla="*/ 6 h 16"/>
                <a:gd name="T18" fmla="*/ 14 w 14"/>
                <a:gd name="T19" fmla="*/ 4 h 16"/>
                <a:gd name="T20" fmla="*/ 11 w 14"/>
                <a:gd name="T21" fmla="*/ 1 h 16"/>
                <a:gd name="T22" fmla="*/ 5 w 14"/>
                <a:gd name="T23" fmla="*/ 0 h 16"/>
                <a:gd name="T24" fmla="*/ 4 w 14"/>
                <a:gd name="T25" fmla="*/ 7 h 16"/>
                <a:gd name="T26" fmla="*/ 1 w 14"/>
                <a:gd name="T27" fmla="*/ 10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
                <a:gd name="T43" fmla="*/ 0 h 16"/>
                <a:gd name="T44" fmla="*/ 14 w 14"/>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 h="16">
                  <a:moveTo>
                    <a:pt x="1" y="10"/>
                  </a:moveTo>
                  <a:lnTo>
                    <a:pt x="0" y="13"/>
                  </a:lnTo>
                  <a:lnTo>
                    <a:pt x="1" y="10"/>
                  </a:lnTo>
                  <a:lnTo>
                    <a:pt x="4" y="12"/>
                  </a:lnTo>
                  <a:lnTo>
                    <a:pt x="5" y="15"/>
                  </a:lnTo>
                  <a:lnTo>
                    <a:pt x="8" y="16"/>
                  </a:lnTo>
                  <a:lnTo>
                    <a:pt x="10" y="13"/>
                  </a:lnTo>
                  <a:lnTo>
                    <a:pt x="11" y="10"/>
                  </a:lnTo>
                  <a:lnTo>
                    <a:pt x="13" y="6"/>
                  </a:lnTo>
                  <a:lnTo>
                    <a:pt x="14" y="4"/>
                  </a:lnTo>
                  <a:lnTo>
                    <a:pt x="11" y="1"/>
                  </a:lnTo>
                  <a:lnTo>
                    <a:pt x="5" y="0"/>
                  </a:lnTo>
                  <a:lnTo>
                    <a:pt x="4" y="7"/>
                  </a:lnTo>
                  <a:lnTo>
                    <a:pt x="1" y="10"/>
                  </a:lnTo>
                  <a:close/>
                </a:path>
              </a:pathLst>
            </a:custGeom>
            <a:grpFill/>
            <a:ln w="1905">
              <a:noFill/>
              <a:round/>
              <a:headEnd/>
              <a:tailEnd/>
            </a:ln>
          </p:spPr>
          <p:txBody>
            <a:bodyPr/>
            <a:lstStyle/>
            <a:p>
              <a:endParaRPr lang="en-GB">
                <a:solidFill>
                  <a:srgbClr val="000000"/>
                </a:solidFill>
                <a:latin typeface="Arial"/>
              </a:endParaRPr>
            </a:p>
          </p:txBody>
        </p:sp>
        <p:sp>
          <p:nvSpPr>
            <p:cNvPr id="635" name="Freeform 631"/>
            <p:cNvSpPr>
              <a:spLocks/>
            </p:cNvSpPr>
            <p:nvPr/>
          </p:nvSpPr>
          <p:spPr bwMode="auto">
            <a:xfrm>
              <a:off x="5476" y="1492"/>
              <a:ext cx="21" cy="24"/>
            </a:xfrm>
            <a:custGeom>
              <a:avLst/>
              <a:gdLst>
                <a:gd name="T0" fmla="*/ 18 w 21"/>
                <a:gd name="T1" fmla="*/ 0 h 24"/>
                <a:gd name="T2" fmla="*/ 15 w 21"/>
                <a:gd name="T3" fmla="*/ 3 h 24"/>
                <a:gd name="T4" fmla="*/ 7 w 21"/>
                <a:gd name="T5" fmla="*/ 6 h 24"/>
                <a:gd name="T6" fmla="*/ 4 w 21"/>
                <a:gd name="T7" fmla="*/ 8 h 24"/>
                <a:gd name="T8" fmla="*/ 7 w 21"/>
                <a:gd name="T9" fmla="*/ 9 h 24"/>
                <a:gd name="T10" fmla="*/ 0 w 21"/>
                <a:gd name="T11" fmla="*/ 24 h 24"/>
                <a:gd name="T12" fmla="*/ 12 w 21"/>
                <a:gd name="T13" fmla="*/ 14 h 24"/>
                <a:gd name="T14" fmla="*/ 18 w 21"/>
                <a:gd name="T15" fmla="*/ 12 h 24"/>
                <a:gd name="T16" fmla="*/ 21 w 21"/>
                <a:gd name="T17" fmla="*/ 8 h 24"/>
                <a:gd name="T18" fmla="*/ 21 w 21"/>
                <a:gd name="T19" fmla="*/ 3 h 24"/>
                <a:gd name="T20" fmla="*/ 19 w 21"/>
                <a:gd name="T21" fmla="*/ 0 h 24"/>
                <a:gd name="T22" fmla="*/ 18 w 21"/>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24"/>
                <a:gd name="T38" fmla="*/ 21 w 21"/>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24">
                  <a:moveTo>
                    <a:pt x="18" y="0"/>
                  </a:moveTo>
                  <a:lnTo>
                    <a:pt x="15" y="3"/>
                  </a:lnTo>
                  <a:lnTo>
                    <a:pt x="7" y="6"/>
                  </a:lnTo>
                  <a:lnTo>
                    <a:pt x="4" y="8"/>
                  </a:lnTo>
                  <a:lnTo>
                    <a:pt x="7" y="9"/>
                  </a:lnTo>
                  <a:lnTo>
                    <a:pt x="0" y="24"/>
                  </a:lnTo>
                  <a:lnTo>
                    <a:pt x="12" y="14"/>
                  </a:lnTo>
                  <a:lnTo>
                    <a:pt x="18" y="12"/>
                  </a:lnTo>
                  <a:lnTo>
                    <a:pt x="21" y="8"/>
                  </a:lnTo>
                  <a:lnTo>
                    <a:pt x="21" y="3"/>
                  </a:lnTo>
                  <a:lnTo>
                    <a:pt x="19" y="0"/>
                  </a:lnTo>
                  <a:lnTo>
                    <a:pt x="18" y="0"/>
                  </a:lnTo>
                  <a:close/>
                </a:path>
              </a:pathLst>
            </a:custGeom>
            <a:grpFill/>
            <a:ln w="1905">
              <a:noFill/>
              <a:round/>
              <a:headEnd/>
              <a:tailEnd/>
            </a:ln>
          </p:spPr>
          <p:txBody>
            <a:bodyPr/>
            <a:lstStyle/>
            <a:p>
              <a:endParaRPr lang="en-GB">
                <a:solidFill>
                  <a:srgbClr val="000000"/>
                </a:solidFill>
                <a:latin typeface="Arial"/>
              </a:endParaRPr>
            </a:p>
          </p:txBody>
        </p:sp>
        <p:sp>
          <p:nvSpPr>
            <p:cNvPr id="636" name="Freeform 632"/>
            <p:cNvSpPr>
              <a:spLocks/>
            </p:cNvSpPr>
            <p:nvPr/>
          </p:nvSpPr>
          <p:spPr bwMode="auto">
            <a:xfrm>
              <a:off x="5357" y="1736"/>
              <a:ext cx="5" cy="6"/>
            </a:xfrm>
            <a:custGeom>
              <a:avLst/>
              <a:gdLst>
                <a:gd name="T0" fmla="*/ 5 w 5"/>
                <a:gd name="T1" fmla="*/ 2 h 6"/>
                <a:gd name="T2" fmla="*/ 5 w 5"/>
                <a:gd name="T3" fmla="*/ 0 h 6"/>
                <a:gd name="T4" fmla="*/ 0 w 5"/>
                <a:gd name="T5" fmla="*/ 5 h 6"/>
                <a:gd name="T6" fmla="*/ 0 w 5"/>
                <a:gd name="T7" fmla="*/ 6 h 6"/>
                <a:gd name="T8" fmla="*/ 3 w 5"/>
                <a:gd name="T9" fmla="*/ 6 h 6"/>
                <a:gd name="T10" fmla="*/ 5 w 5"/>
                <a:gd name="T11" fmla="*/ 2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2"/>
                  </a:moveTo>
                  <a:lnTo>
                    <a:pt x="5" y="0"/>
                  </a:lnTo>
                  <a:lnTo>
                    <a:pt x="0" y="5"/>
                  </a:lnTo>
                  <a:lnTo>
                    <a:pt x="0" y="6"/>
                  </a:lnTo>
                  <a:lnTo>
                    <a:pt x="3" y="6"/>
                  </a:lnTo>
                  <a:lnTo>
                    <a:pt x="5" y="2"/>
                  </a:lnTo>
                  <a:close/>
                </a:path>
              </a:pathLst>
            </a:custGeom>
            <a:grpFill/>
            <a:ln w="1905">
              <a:noFill/>
              <a:round/>
              <a:headEnd/>
              <a:tailEnd/>
            </a:ln>
          </p:spPr>
          <p:txBody>
            <a:bodyPr/>
            <a:lstStyle/>
            <a:p>
              <a:endParaRPr lang="en-GB">
                <a:solidFill>
                  <a:srgbClr val="000000"/>
                </a:solidFill>
                <a:latin typeface="Arial"/>
              </a:endParaRPr>
            </a:p>
          </p:txBody>
        </p:sp>
        <p:sp>
          <p:nvSpPr>
            <p:cNvPr id="637" name="Freeform 633"/>
            <p:cNvSpPr>
              <a:spLocks/>
            </p:cNvSpPr>
            <p:nvPr/>
          </p:nvSpPr>
          <p:spPr bwMode="auto">
            <a:xfrm>
              <a:off x="5354" y="1741"/>
              <a:ext cx="2" cy="1"/>
            </a:xfrm>
            <a:custGeom>
              <a:avLst/>
              <a:gdLst>
                <a:gd name="T0" fmla="*/ 0 w 2"/>
                <a:gd name="T1" fmla="*/ 0 h 1"/>
                <a:gd name="T2" fmla="*/ 2 w 2"/>
                <a:gd name="T3" fmla="*/ 1 h 1"/>
                <a:gd name="T4" fmla="*/ 2 w 2"/>
                <a:gd name="T5" fmla="*/ 0 h 1"/>
                <a:gd name="T6" fmla="*/ 0 w 2"/>
                <a:gd name="T7" fmla="*/ 0 h 1"/>
                <a:gd name="T8" fmla="*/ 0 60000 65536"/>
                <a:gd name="T9" fmla="*/ 0 60000 65536"/>
                <a:gd name="T10" fmla="*/ 0 60000 65536"/>
                <a:gd name="T11" fmla="*/ 0 60000 65536"/>
                <a:gd name="T12" fmla="*/ 0 w 2"/>
                <a:gd name="T13" fmla="*/ 0 h 1"/>
                <a:gd name="T14" fmla="*/ 2 w 2"/>
                <a:gd name="T15" fmla="*/ 1 h 1"/>
              </a:gdLst>
              <a:ahLst/>
              <a:cxnLst>
                <a:cxn ang="T8">
                  <a:pos x="T0" y="T1"/>
                </a:cxn>
                <a:cxn ang="T9">
                  <a:pos x="T2" y="T3"/>
                </a:cxn>
                <a:cxn ang="T10">
                  <a:pos x="T4" y="T5"/>
                </a:cxn>
                <a:cxn ang="T11">
                  <a:pos x="T6" y="T7"/>
                </a:cxn>
              </a:cxnLst>
              <a:rect l="T12" t="T13" r="T14" b="T15"/>
              <a:pathLst>
                <a:path w="2" h="1">
                  <a:moveTo>
                    <a:pt x="0" y="0"/>
                  </a:moveTo>
                  <a:lnTo>
                    <a:pt x="2" y="1"/>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38" name="Freeform 634"/>
            <p:cNvSpPr>
              <a:spLocks/>
            </p:cNvSpPr>
            <p:nvPr/>
          </p:nvSpPr>
          <p:spPr bwMode="auto">
            <a:xfrm>
              <a:off x="5329" y="1768"/>
              <a:ext cx="4" cy="9"/>
            </a:xfrm>
            <a:custGeom>
              <a:avLst/>
              <a:gdLst>
                <a:gd name="T0" fmla="*/ 4 w 4"/>
                <a:gd name="T1" fmla="*/ 0 h 9"/>
                <a:gd name="T2" fmla="*/ 0 w 4"/>
                <a:gd name="T3" fmla="*/ 9 h 9"/>
                <a:gd name="T4" fmla="*/ 3 w 4"/>
                <a:gd name="T5" fmla="*/ 7 h 9"/>
                <a:gd name="T6" fmla="*/ 4 w 4"/>
                <a:gd name="T7" fmla="*/ 0 h 9"/>
                <a:gd name="T8" fmla="*/ 0 60000 65536"/>
                <a:gd name="T9" fmla="*/ 0 60000 65536"/>
                <a:gd name="T10" fmla="*/ 0 60000 65536"/>
                <a:gd name="T11" fmla="*/ 0 60000 65536"/>
                <a:gd name="T12" fmla="*/ 0 w 4"/>
                <a:gd name="T13" fmla="*/ 0 h 9"/>
                <a:gd name="T14" fmla="*/ 4 w 4"/>
                <a:gd name="T15" fmla="*/ 9 h 9"/>
              </a:gdLst>
              <a:ahLst/>
              <a:cxnLst>
                <a:cxn ang="T8">
                  <a:pos x="T0" y="T1"/>
                </a:cxn>
                <a:cxn ang="T9">
                  <a:pos x="T2" y="T3"/>
                </a:cxn>
                <a:cxn ang="T10">
                  <a:pos x="T4" y="T5"/>
                </a:cxn>
                <a:cxn ang="T11">
                  <a:pos x="T6" y="T7"/>
                </a:cxn>
              </a:cxnLst>
              <a:rect l="T12" t="T13" r="T14" b="T15"/>
              <a:pathLst>
                <a:path w="4" h="9">
                  <a:moveTo>
                    <a:pt x="4" y="0"/>
                  </a:moveTo>
                  <a:lnTo>
                    <a:pt x="0" y="9"/>
                  </a:lnTo>
                  <a:lnTo>
                    <a:pt x="3" y="7"/>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639" name="Freeform 635"/>
            <p:cNvSpPr>
              <a:spLocks/>
            </p:cNvSpPr>
            <p:nvPr/>
          </p:nvSpPr>
          <p:spPr bwMode="auto">
            <a:xfrm>
              <a:off x="5321" y="1787"/>
              <a:ext cx="3" cy="5"/>
            </a:xfrm>
            <a:custGeom>
              <a:avLst/>
              <a:gdLst>
                <a:gd name="T0" fmla="*/ 2 w 3"/>
                <a:gd name="T1" fmla="*/ 0 h 5"/>
                <a:gd name="T2" fmla="*/ 0 w 3"/>
                <a:gd name="T3" fmla="*/ 5 h 5"/>
                <a:gd name="T4" fmla="*/ 2 w 3"/>
                <a:gd name="T5" fmla="*/ 3 h 5"/>
                <a:gd name="T6" fmla="*/ 3 w 3"/>
                <a:gd name="T7" fmla="*/ 2 h 5"/>
                <a:gd name="T8" fmla="*/ 2 w 3"/>
                <a:gd name="T9" fmla="*/ 0 h 5"/>
                <a:gd name="T10" fmla="*/ 0 60000 65536"/>
                <a:gd name="T11" fmla="*/ 0 60000 65536"/>
                <a:gd name="T12" fmla="*/ 0 60000 65536"/>
                <a:gd name="T13" fmla="*/ 0 60000 65536"/>
                <a:gd name="T14" fmla="*/ 0 60000 65536"/>
                <a:gd name="T15" fmla="*/ 0 w 3"/>
                <a:gd name="T16" fmla="*/ 0 h 5"/>
                <a:gd name="T17" fmla="*/ 3 w 3"/>
                <a:gd name="T18" fmla="*/ 5 h 5"/>
              </a:gdLst>
              <a:ahLst/>
              <a:cxnLst>
                <a:cxn ang="T10">
                  <a:pos x="T0" y="T1"/>
                </a:cxn>
                <a:cxn ang="T11">
                  <a:pos x="T2" y="T3"/>
                </a:cxn>
                <a:cxn ang="T12">
                  <a:pos x="T4" y="T5"/>
                </a:cxn>
                <a:cxn ang="T13">
                  <a:pos x="T6" y="T7"/>
                </a:cxn>
                <a:cxn ang="T14">
                  <a:pos x="T8" y="T9"/>
                </a:cxn>
              </a:cxnLst>
              <a:rect l="T15" t="T16" r="T17" b="T18"/>
              <a:pathLst>
                <a:path w="3" h="5">
                  <a:moveTo>
                    <a:pt x="2" y="0"/>
                  </a:moveTo>
                  <a:lnTo>
                    <a:pt x="0" y="5"/>
                  </a:lnTo>
                  <a:lnTo>
                    <a:pt x="2" y="3"/>
                  </a:lnTo>
                  <a:lnTo>
                    <a:pt x="3" y="2"/>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640" name="Freeform 636"/>
            <p:cNvSpPr>
              <a:spLocks/>
            </p:cNvSpPr>
            <p:nvPr/>
          </p:nvSpPr>
          <p:spPr bwMode="auto">
            <a:xfrm>
              <a:off x="5282" y="1832"/>
              <a:ext cx="8" cy="8"/>
            </a:xfrm>
            <a:custGeom>
              <a:avLst/>
              <a:gdLst>
                <a:gd name="T0" fmla="*/ 8 w 8"/>
                <a:gd name="T1" fmla="*/ 0 h 8"/>
                <a:gd name="T2" fmla="*/ 8 w 8"/>
                <a:gd name="T3" fmla="*/ 2 h 8"/>
                <a:gd name="T4" fmla="*/ 2 w 8"/>
                <a:gd name="T5" fmla="*/ 8 h 8"/>
                <a:gd name="T6" fmla="*/ 0 w 8"/>
                <a:gd name="T7" fmla="*/ 8 h 8"/>
                <a:gd name="T8" fmla="*/ 2 w 8"/>
                <a:gd name="T9" fmla="*/ 5 h 8"/>
                <a:gd name="T10" fmla="*/ 5 w 8"/>
                <a:gd name="T11" fmla="*/ 3 h 8"/>
                <a:gd name="T12" fmla="*/ 6 w 8"/>
                <a:gd name="T13" fmla="*/ 0 h 8"/>
                <a:gd name="T14" fmla="*/ 8 w 8"/>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8"/>
                <a:gd name="T26" fmla="*/ 8 w 8"/>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8">
                  <a:moveTo>
                    <a:pt x="8" y="0"/>
                  </a:moveTo>
                  <a:lnTo>
                    <a:pt x="8" y="2"/>
                  </a:lnTo>
                  <a:lnTo>
                    <a:pt x="2" y="8"/>
                  </a:lnTo>
                  <a:lnTo>
                    <a:pt x="0" y="8"/>
                  </a:lnTo>
                  <a:lnTo>
                    <a:pt x="2" y="5"/>
                  </a:lnTo>
                  <a:lnTo>
                    <a:pt x="5" y="3"/>
                  </a:lnTo>
                  <a:lnTo>
                    <a:pt x="6" y="0"/>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641" name="Freeform 637"/>
            <p:cNvSpPr>
              <a:spLocks/>
            </p:cNvSpPr>
            <p:nvPr/>
          </p:nvSpPr>
          <p:spPr bwMode="auto">
            <a:xfrm>
              <a:off x="5247" y="1853"/>
              <a:ext cx="15" cy="17"/>
            </a:xfrm>
            <a:custGeom>
              <a:avLst/>
              <a:gdLst>
                <a:gd name="T0" fmla="*/ 15 w 15"/>
                <a:gd name="T1" fmla="*/ 2 h 17"/>
                <a:gd name="T2" fmla="*/ 15 w 15"/>
                <a:gd name="T3" fmla="*/ 3 h 17"/>
                <a:gd name="T4" fmla="*/ 1 w 15"/>
                <a:gd name="T5" fmla="*/ 15 h 17"/>
                <a:gd name="T6" fmla="*/ 0 w 15"/>
                <a:gd name="T7" fmla="*/ 17 h 17"/>
                <a:gd name="T8" fmla="*/ 0 w 15"/>
                <a:gd name="T9" fmla="*/ 12 h 17"/>
                <a:gd name="T10" fmla="*/ 13 w 15"/>
                <a:gd name="T11" fmla="*/ 0 h 17"/>
                <a:gd name="T12" fmla="*/ 15 w 15"/>
                <a:gd name="T13" fmla="*/ 0 h 17"/>
                <a:gd name="T14" fmla="*/ 15 w 15"/>
                <a:gd name="T15" fmla="*/ 2 h 17"/>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7"/>
                <a:gd name="T26" fmla="*/ 15 w 15"/>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7">
                  <a:moveTo>
                    <a:pt x="15" y="2"/>
                  </a:moveTo>
                  <a:lnTo>
                    <a:pt x="15" y="3"/>
                  </a:lnTo>
                  <a:lnTo>
                    <a:pt x="1" y="15"/>
                  </a:lnTo>
                  <a:lnTo>
                    <a:pt x="0" y="17"/>
                  </a:lnTo>
                  <a:lnTo>
                    <a:pt x="0" y="12"/>
                  </a:lnTo>
                  <a:lnTo>
                    <a:pt x="13" y="0"/>
                  </a:lnTo>
                  <a:lnTo>
                    <a:pt x="15" y="0"/>
                  </a:lnTo>
                  <a:lnTo>
                    <a:pt x="15" y="2"/>
                  </a:lnTo>
                  <a:close/>
                </a:path>
              </a:pathLst>
            </a:custGeom>
            <a:grpFill/>
            <a:ln w="1905">
              <a:noFill/>
              <a:round/>
              <a:headEnd/>
              <a:tailEnd/>
            </a:ln>
          </p:spPr>
          <p:txBody>
            <a:bodyPr/>
            <a:lstStyle/>
            <a:p>
              <a:endParaRPr lang="en-GB">
                <a:solidFill>
                  <a:srgbClr val="000000"/>
                </a:solidFill>
                <a:latin typeface="Arial"/>
              </a:endParaRPr>
            </a:p>
          </p:txBody>
        </p:sp>
        <p:sp>
          <p:nvSpPr>
            <p:cNvPr id="642" name="Freeform 638"/>
            <p:cNvSpPr>
              <a:spLocks/>
            </p:cNvSpPr>
            <p:nvPr/>
          </p:nvSpPr>
          <p:spPr bwMode="auto">
            <a:xfrm>
              <a:off x="5203" y="1871"/>
              <a:ext cx="32" cy="25"/>
            </a:xfrm>
            <a:custGeom>
              <a:avLst/>
              <a:gdLst>
                <a:gd name="T0" fmla="*/ 32 w 32"/>
                <a:gd name="T1" fmla="*/ 3 h 25"/>
                <a:gd name="T2" fmla="*/ 32 w 32"/>
                <a:gd name="T3" fmla="*/ 2 h 25"/>
                <a:gd name="T4" fmla="*/ 32 w 32"/>
                <a:gd name="T5" fmla="*/ 3 h 25"/>
                <a:gd name="T6" fmla="*/ 17 w 32"/>
                <a:gd name="T7" fmla="*/ 13 h 25"/>
                <a:gd name="T8" fmla="*/ 14 w 32"/>
                <a:gd name="T9" fmla="*/ 13 h 25"/>
                <a:gd name="T10" fmla="*/ 12 w 32"/>
                <a:gd name="T11" fmla="*/ 15 h 25"/>
                <a:gd name="T12" fmla="*/ 11 w 32"/>
                <a:gd name="T13" fmla="*/ 18 h 25"/>
                <a:gd name="T14" fmla="*/ 2 w 32"/>
                <a:gd name="T15" fmla="*/ 25 h 25"/>
                <a:gd name="T16" fmla="*/ 0 w 32"/>
                <a:gd name="T17" fmla="*/ 25 h 25"/>
                <a:gd name="T18" fmla="*/ 3 w 32"/>
                <a:gd name="T19" fmla="*/ 18 h 25"/>
                <a:gd name="T20" fmla="*/ 5 w 32"/>
                <a:gd name="T21" fmla="*/ 16 h 25"/>
                <a:gd name="T22" fmla="*/ 11 w 32"/>
                <a:gd name="T23" fmla="*/ 9 h 25"/>
                <a:gd name="T24" fmla="*/ 14 w 32"/>
                <a:gd name="T25" fmla="*/ 9 h 25"/>
                <a:gd name="T26" fmla="*/ 15 w 32"/>
                <a:gd name="T27" fmla="*/ 5 h 25"/>
                <a:gd name="T28" fmla="*/ 17 w 32"/>
                <a:gd name="T29" fmla="*/ 5 h 25"/>
                <a:gd name="T30" fmla="*/ 18 w 32"/>
                <a:gd name="T31" fmla="*/ 5 h 25"/>
                <a:gd name="T32" fmla="*/ 18 w 32"/>
                <a:gd name="T33" fmla="*/ 6 h 25"/>
                <a:gd name="T34" fmla="*/ 21 w 32"/>
                <a:gd name="T35" fmla="*/ 6 h 25"/>
                <a:gd name="T36" fmla="*/ 27 w 32"/>
                <a:gd name="T37" fmla="*/ 0 h 25"/>
                <a:gd name="T38" fmla="*/ 30 w 32"/>
                <a:gd name="T39" fmla="*/ 0 h 25"/>
                <a:gd name="T40" fmla="*/ 32 w 32"/>
                <a:gd name="T41" fmla="*/ 0 h 25"/>
                <a:gd name="T42" fmla="*/ 32 w 32"/>
                <a:gd name="T43" fmla="*/ 3 h 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2"/>
                <a:gd name="T67" fmla="*/ 0 h 25"/>
                <a:gd name="T68" fmla="*/ 32 w 32"/>
                <a:gd name="T69" fmla="*/ 25 h 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2" h="25">
                  <a:moveTo>
                    <a:pt x="32" y="3"/>
                  </a:moveTo>
                  <a:lnTo>
                    <a:pt x="32" y="2"/>
                  </a:lnTo>
                  <a:lnTo>
                    <a:pt x="32" y="3"/>
                  </a:lnTo>
                  <a:lnTo>
                    <a:pt x="17" y="13"/>
                  </a:lnTo>
                  <a:lnTo>
                    <a:pt x="14" y="13"/>
                  </a:lnTo>
                  <a:lnTo>
                    <a:pt x="12" y="15"/>
                  </a:lnTo>
                  <a:lnTo>
                    <a:pt x="11" y="18"/>
                  </a:lnTo>
                  <a:lnTo>
                    <a:pt x="2" y="25"/>
                  </a:lnTo>
                  <a:lnTo>
                    <a:pt x="0" y="25"/>
                  </a:lnTo>
                  <a:lnTo>
                    <a:pt x="3" y="18"/>
                  </a:lnTo>
                  <a:lnTo>
                    <a:pt x="5" y="16"/>
                  </a:lnTo>
                  <a:lnTo>
                    <a:pt x="11" y="9"/>
                  </a:lnTo>
                  <a:lnTo>
                    <a:pt x="14" y="9"/>
                  </a:lnTo>
                  <a:lnTo>
                    <a:pt x="15" y="5"/>
                  </a:lnTo>
                  <a:lnTo>
                    <a:pt x="17" y="5"/>
                  </a:lnTo>
                  <a:lnTo>
                    <a:pt x="18" y="5"/>
                  </a:lnTo>
                  <a:lnTo>
                    <a:pt x="18" y="6"/>
                  </a:lnTo>
                  <a:lnTo>
                    <a:pt x="21" y="6"/>
                  </a:lnTo>
                  <a:lnTo>
                    <a:pt x="27" y="0"/>
                  </a:lnTo>
                  <a:lnTo>
                    <a:pt x="30" y="0"/>
                  </a:lnTo>
                  <a:lnTo>
                    <a:pt x="32" y="0"/>
                  </a:lnTo>
                  <a:lnTo>
                    <a:pt x="32" y="3"/>
                  </a:lnTo>
                  <a:close/>
                </a:path>
              </a:pathLst>
            </a:custGeom>
            <a:grpFill/>
            <a:ln w="1905">
              <a:noFill/>
              <a:round/>
              <a:headEnd/>
              <a:tailEnd/>
            </a:ln>
          </p:spPr>
          <p:txBody>
            <a:bodyPr/>
            <a:lstStyle/>
            <a:p>
              <a:endParaRPr lang="en-GB">
                <a:solidFill>
                  <a:srgbClr val="000000"/>
                </a:solidFill>
                <a:latin typeface="Arial"/>
              </a:endParaRPr>
            </a:p>
          </p:txBody>
        </p:sp>
        <p:sp>
          <p:nvSpPr>
            <p:cNvPr id="643" name="Freeform 639"/>
            <p:cNvSpPr>
              <a:spLocks/>
            </p:cNvSpPr>
            <p:nvPr/>
          </p:nvSpPr>
          <p:spPr bwMode="auto">
            <a:xfrm>
              <a:off x="5196" y="1910"/>
              <a:ext cx="6" cy="3"/>
            </a:xfrm>
            <a:custGeom>
              <a:avLst/>
              <a:gdLst>
                <a:gd name="T0" fmla="*/ 4 w 6"/>
                <a:gd name="T1" fmla="*/ 0 h 3"/>
                <a:gd name="T2" fmla="*/ 6 w 6"/>
                <a:gd name="T3" fmla="*/ 1 h 3"/>
                <a:gd name="T4" fmla="*/ 4 w 6"/>
                <a:gd name="T5" fmla="*/ 1 h 3"/>
                <a:gd name="T6" fmla="*/ 1 w 6"/>
                <a:gd name="T7" fmla="*/ 3 h 3"/>
                <a:gd name="T8" fmla="*/ 0 w 6"/>
                <a:gd name="T9" fmla="*/ 3 h 3"/>
                <a:gd name="T10" fmla="*/ 1 w 6"/>
                <a:gd name="T11" fmla="*/ 1 h 3"/>
                <a:gd name="T12" fmla="*/ 4 w 6"/>
                <a:gd name="T13" fmla="*/ 0 h 3"/>
                <a:gd name="T14" fmla="*/ 0 60000 65536"/>
                <a:gd name="T15" fmla="*/ 0 60000 65536"/>
                <a:gd name="T16" fmla="*/ 0 60000 65536"/>
                <a:gd name="T17" fmla="*/ 0 60000 65536"/>
                <a:gd name="T18" fmla="*/ 0 60000 65536"/>
                <a:gd name="T19" fmla="*/ 0 60000 65536"/>
                <a:gd name="T20" fmla="*/ 0 60000 65536"/>
                <a:gd name="T21" fmla="*/ 0 w 6"/>
                <a:gd name="T22" fmla="*/ 0 h 3"/>
                <a:gd name="T23" fmla="*/ 6 w 6"/>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
                  <a:moveTo>
                    <a:pt x="4" y="0"/>
                  </a:moveTo>
                  <a:lnTo>
                    <a:pt x="6" y="1"/>
                  </a:lnTo>
                  <a:lnTo>
                    <a:pt x="4" y="1"/>
                  </a:lnTo>
                  <a:lnTo>
                    <a:pt x="1" y="3"/>
                  </a:lnTo>
                  <a:lnTo>
                    <a:pt x="0" y="3"/>
                  </a:lnTo>
                  <a:lnTo>
                    <a:pt x="1" y="1"/>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644" name="Freeform 640"/>
            <p:cNvSpPr>
              <a:spLocks/>
            </p:cNvSpPr>
            <p:nvPr/>
          </p:nvSpPr>
          <p:spPr bwMode="auto">
            <a:xfrm>
              <a:off x="5178" y="1895"/>
              <a:ext cx="15" cy="19"/>
            </a:xfrm>
            <a:custGeom>
              <a:avLst/>
              <a:gdLst>
                <a:gd name="T0" fmla="*/ 10 w 15"/>
                <a:gd name="T1" fmla="*/ 1 h 19"/>
                <a:gd name="T2" fmla="*/ 10 w 15"/>
                <a:gd name="T3" fmla="*/ 0 h 19"/>
                <a:gd name="T4" fmla="*/ 13 w 15"/>
                <a:gd name="T5" fmla="*/ 1 h 19"/>
                <a:gd name="T6" fmla="*/ 15 w 15"/>
                <a:gd name="T7" fmla="*/ 4 h 19"/>
                <a:gd name="T8" fmla="*/ 0 w 15"/>
                <a:gd name="T9" fmla="*/ 19 h 19"/>
                <a:gd name="T10" fmla="*/ 0 w 15"/>
                <a:gd name="T11" fmla="*/ 16 h 19"/>
                <a:gd name="T12" fmla="*/ 9 w 15"/>
                <a:gd name="T13" fmla="*/ 4 h 19"/>
                <a:gd name="T14" fmla="*/ 9 w 15"/>
                <a:gd name="T15" fmla="*/ 1 h 19"/>
                <a:gd name="T16" fmla="*/ 10 w 15"/>
                <a:gd name="T17" fmla="*/ 1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9"/>
                <a:gd name="T29" fmla="*/ 15 w 15"/>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9">
                  <a:moveTo>
                    <a:pt x="10" y="1"/>
                  </a:moveTo>
                  <a:lnTo>
                    <a:pt x="10" y="0"/>
                  </a:lnTo>
                  <a:lnTo>
                    <a:pt x="13" y="1"/>
                  </a:lnTo>
                  <a:lnTo>
                    <a:pt x="15" y="4"/>
                  </a:lnTo>
                  <a:lnTo>
                    <a:pt x="0" y="19"/>
                  </a:lnTo>
                  <a:lnTo>
                    <a:pt x="0" y="16"/>
                  </a:lnTo>
                  <a:lnTo>
                    <a:pt x="9" y="4"/>
                  </a:lnTo>
                  <a:lnTo>
                    <a:pt x="9" y="1"/>
                  </a:lnTo>
                  <a:lnTo>
                    <a:pt x="10" y="1"/>
                  </a:lnTo>
                  <a:close/>
                </a:path>
              </a:pathLst>
            </a:custGeom>
            <a:grpFill/>
            <a:ln w="1905">
              <a:noFill/>
              <a:round/>
              <a:headEnd/>
              <a:tailEnd/>
            </a:ln>
          </p:spPr>
          <p:txBody>
            <a:bodyPr/>
            <a:lstStyle/>
            <a:p>
              <a:endParaRPr lang="en-GB">
                <a:solidFill>
                  <a:srgbClr val="000000"/>
                </a:solidFill>
                <a:latin typeface="Arial"/>
              </a:endParaRPr>
            </a:p>
          </p:txBody>
        </p:sp>
        <p:sp>
          <p:nvSpPr>
            <p:cNvPr id="645" name="Freeform 641"/>
            <p:cNvSpPr>
              <a:spLocks/>
            </p:cNvSpPr>
            <p:nvPr/>
          </p:nvSpPr>
          <p:spPr bwMode="auto">
            <a:xfrm>
              <a:off x="5518" y="1612"/>
              <a:ext cx="7" cy="14"/>
            </a:xfrm>
            <a:custGeom>
              <a:avLst/>
              <a:gdLst>
                <a:gd name="T0" fmla="*/ 2 w 7"/>
                <a:gd name="T1" fmla="*/ 0 h 14"/>
                <a:gd name="T2" fmla="*/ 5 w 7"/>
                <a:gd name="T3" fmla="*/ 2 h 14"/>
                <a:gd name="T4" fmla="*/ 5 w 7"/>
                <a:gd name="T5" fmla="*/ 5 h 14"/>
                <a:gd name="T6" fmla="*/ 5 w 7"/>
                <a:gd name="T7" fmla="*/ 6 h 14"/>
                <a:gd name="T8" fmla="*/ 7 w 7"/>
                <a:gd name="T9" fmla="*/ 6 h 14"/>
                <a:gd name="T10" fmla="*/ 7 w 7"/>
                <a:gd name="T11" fmla="*/ 9 h 14"/>
                <a:gd name="T12" fmla="*/ 5 w 7"/>
                <a:gd name="T13" fmla="*/ 14 h 14"/>
                <a:gd name="T14" fmla="*/ 0 w 7"/>
                <a:gd name="T15" fmla="*/ 2 h 14"/>
                <a:gd name="T16" fmla="*/ 0 w 7"/>
                <a:gd name="T17" fmla="*/ 0 h 14"/>
                <a:gd name="T18" fmla="*/ 2 w 7"/>
                <a:gd name="T19" fmla="*/ 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14"/>
                <a:gd name="T32" fmla="*/ 7 w 7"/>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14">
                  <a:moveTo>
                    <a:pt x="2" y="0"/>
                  </a:moveTo>
                  <a:lnTo>
                    <a:pt x="5" y="2"/>
                  </a:lnTo>
                  <a:lnTo>
                    <a:pt x="5" y="5"/>
                  </a:lnTo>
                  <a:lnTo>
                    <a:pt x="5" y="6"/>
                  </a:lnTo>
                  <a:lnTo>
                    <a:pt x="7" y="6"/>
                  </a:lnTo>
                  <a:lnTo>
                    <a:pt x="7" y="9"/>
                  </a:lnTo>
                  <a:lnTo>
                    <a:pt x="5" y="14"/>
                  </a:lnTo>
                  <a:lnTo>
                    <a:pt x="0" y="2"/>
                  </a:lnTo>
                  <a:lnTo>
                    <a:pt x="0"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646" name="Freeform 642"/>
            <p:cNvSpPr>
              <a:spLocks/>
            </p:cNvSpPr>
            <p:nvPr/>
          </p:nvSpPr>
          <p:spPr bwMode="auto">
            <a:xfrm>
              <a:off x="5007" y="832"/>
              <a:ext cx="15" cy="21"/>
            </a:xfrm>
            <a:custGeom>
              <a:avLst/>
              <a:gdLst>
                <a:gd name="T0" fmla="*/ 11 w 15"/>
                <a:gd name="T1" fmla="*/ 11 h 21"/>
                <a:gd name="T2" fmla="*/ 12 w 15"/>
                <a:gd name="T3" fmla="*/ 14 h 21"/>
                <a:gd name="T4" fmla="*/ 14 w 15"/>
                <a:gd name="T5" fmla="*/ 15 h 21"/>
                <a:gd name="T6" fmla="*/ 15 w 15"/>
                <a:gd name="T7" fmla="*/ 17 h 21"/>
                <a:gd name="T8" fmla="*/ 14 w 15"/>
                <a:gd name="T9" fmla="*/ 21 h 21"/>
                <a:gd name="T10" fmla="*/ 12 w 15"/>
                <a:gd name="T11" fmla="*/ 21 h 21"/>
                <a:gd name="T12" fmla="*/ 11 w 15"/>
                <a:gd name="T13" fmla="*/ 17 h 21"/>
                <a:gd name="T14" fmla="*/ 6 w 15"/>
                <a:gd name="T15" fmla="*/ 12 h 21"/>
                <a:gd name="T16" fmla="*/ 5 w 15"/>
                <a:gd name="T17" fmla="*/ 9 h 21"/>
                <a:gd name="T18" fmla="*/ 0 w 15"/>
                <a:gd name="T19" fmla="*/ 3 h 21"/>
                <a:gd name="T20" fmla="*/ 2 w 15"/>
                <a:gd name="T21" fmla="*/ 0 h 21"/>
                <a:gd name="T22" fmla="*/ 3 w 15"/>
                <a:gd name="T23" fmla="*/ 0 h 21"/>
                <a:gd name="T24" fmla="*/ 5 w 15"/>
                <a:gd name="T25" fmla="*/ 5 h 21"/>
                <a:gd name="T26" fmla="*/ 11 w 15"/>
                <a:gd name="T27" fmla="*/ 11 h 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21"/>
                <a:gd name="T44" fmla="*/ 15 w 15"/>
                <a:gd name="T45" fmla="*/ 21 h 2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21">
                  <a:moveTo>
                    <a:pt x="11" y="11"/>
                  </a:moveTo>
                  <a:lnTo>
                    <a:pt x="12" y="14"/>
                  </a:lnTo>
                  <a:lnTo>
                    <a:pt x="14" y="15"/>
                  </a:lnTo>
                  <a:lnTo>
                    <a:pt x="15" y="17"/>
                  </a:lnTo>
                  <a:lnTo>
                    <a:pt x="14" y="21"/>
                  </a:lnTo>
                  <a:lnTo>
                    <a:pt x="12" y="21"/>
                  </a:lnTo>
                  <a:lnTo>
                    <a:pt x="11" y="17"/>
                  </a:lnTo>
                  <a:lnTo>
                    <a:pt x="6" y="12"/>
                  </a:lnTo>
                  <a:lnTo>
                    <a:pt x="5" y="9"/>
                  </a:lnTo>
                  <a:lnTo>
                    <a:pt x="0" y="3"/>
                  </a:lnTo>
                  <a:lnTo>
                    <a:pt x="2" y="0"/>
                  </a:lnTo>
                  <a:lnTo>
                    <a:pt x="3" y="0"/>
                  </a:lnTo>
                  <a:lnTo>
                    <a:pt x="5" y="5"/>
                  </a:lnTo>
                  <a:lnTo>
                    <a:pt x="11" y="11"/>
                  </a:lnTo>
                  <a:close/>
                </a:path>
              </a:pathLst>
            </a:custGeom>
            <a:grpFill/>
            <a:ln w="1905">
              <a:noFill/>
              <a:round/>
              <a:headEnd/>
              <a:tailEnd/>
            </a:ln>
          </p:spPr>
          <p:txBody>
            <a:bodyPr/>
            <a:lstStyle/>
            <a:p>
              <a:endParaRPr lang="en-GB">
                <a:solidFill>
                  <a:srgbClr val="000000"/>
                </a:solidFill>
                <a:latin typeface="Arial"/>
              </a:endParaRPr>
            </a:p>
          </p:txBody>
        </p:sp>
        <p:sp>
          <p:nvSpPr>
            <p:cNvPr id="647" name="Freeform 643"/>
            <p:cNvSpPr>
              <a:spLocks/>
            </p:cNvSpPr>
            <p:nvPr/>
          </p:nvSpPr>
          <p:spPr bwMode="auto">
            <a:xfrm>
              <a:off x="5007" y="727"/>
              <a:ext cx="11" cy="33"/>
            </a:xfrm>
            <a:custGeom>
              <a:avLst/>
              <a:gdLst>
                <a:gd name="T0" fmla="*/ 8 w 11"/>
                <a:gd name="T1" fmla="*/ 20 h 33"/>
                <a:gd name="T2" fmla="*/ 8 w 11"/>
                <a:gd name="T3" fmla="*/ 24 h 33"/>
                <a:gd name="T4" fmla="*/ 6 w 11"/>
                <a:gd name="T5" fmla="*/ 26 h 33"/>
                <a:gd name="T6" fmla="*/ 8 w 11"/>
                <a:gd name="T7" fmla="*/ 32 h 33"/>
                <a:gd name="T8" fmla="*/ 6 w 11"/>
                <a:gd name="T9" fmla="*/ 33 h 33"/>
                <a:gd name="T10" fmla="*/ 2 w 11"/>
                <a:gd name="T11" fmla="*/ 32 h 33"/>
                <a:gd name="T12" fmla="*/ 0 w 11"/>
                <a:gd name="T13" fmla="*/ 29 h 33"/>
                <a:gd name="T14" fmla="*/ 2 w 11"/>
                <a:gd name="T15" fmla="*/ 26 h 33"/>
                <a:gd name="T16" fmla="*/ 0 w 11"/>
                <a:gd name="T17" fmla="*/ 23 h 33"/>
                <a:gd name="T18" fmla="*/ 2 w 11"/>
                <a:gd name="T19" fmla="*/ 0 h 33"/>
                <a:gd name="T20" fmla="*/ 3 w 11"/>
                <a:gd name="T21" fmla="*/ 3 h 33"/>
                <a:gd name="T22" fmla="*/ 5 w 11"/>
                <a:gd name="T23" fmla="*/ 6 h 33"/>
                <a:gd name="T24" fmla="*/ 6 w 11"/>
                <a:gd name="T25" fmla="*/ 12 h 33"/>
                <a:gd name="T26" fmla="*/ 8 w 11"/>
                <a:gd name="T27" fmla="*/ 15 h 33"/>
                <a:gd name="T28" fmla="*/ 11 w 11"/>
                <a:gd name="T29" fmla="*/ 15 h 33"/>
                <a:gd name="T30" fmla="*/ 8 w 11"/>
                <a:gd name="T31" fmla="*/ 20 h 3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
                <a:gd name="T49" fmla="*/ 0 h 33"/>
                <a:gd name="T50" fmla="*/ 11 w 11"/>
                <a:gd name="T51" fmla="*/ 33 h 3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 h="33">
                  <a:moveTo>
                    <a:pt x="8" y="20"/>
                  </a:moveTo>
                  <a:lnTo>
                    <a:pt x="8" y="24"/>
                  </a:lnTo>
                  <a:lnTo>
                    <a:pt x="6" y="26"/>
                  </a:lnTo>
                  <a:lnTo>
                    <a:pt x="8" y="32"/>
                  </a:lnTo>
                  <a:lnTo>
                    <a:pt x="6" y="33"/>
                  </a:lnTo>
                  <a:lnTo>
                    <a:pt x="2" y="32"/>
                  </a:lnTo>
                  <a:lnTo>
                    <a:pt x="0" y="29"/>
                  </a:lnTo>
                  <a:lnTo>
                    <a:pt x="2" y="26"/>
                  </a:lnTo>
                  <a:lnTo>
                    <a:pt x="0" y="23"/>
                  </a:lnTo>
                  <a:lnTo>
                    <a:pt x="2" y="0"/>
                  </a:lnTo>
                  <a:lnTo>
                    <a:pt x="3" y="3"/>
                  </a:lnTo>
                  <a:lnTo>
                    <a:pt x="5" y="6"/>
                  </a:lnTo>
                  <a:lnTo>
                    <a:pt x="6" y="12"/>
                  </a:lnTo>
                  <a:lnTo>
                    <a:pt x="8" y="15"/>
                  </a:lnTo>
                  <a:lnTo>
                    <a:pt x="11" y="15"/>
                  </a:lnTo>
                  <a:lnTo>
                    <a:pt x="8" y="20"/>
                  </a:lnTo>
                  <a:close/>
                </a:path>
              </a:pathLst>
            </a:custGeom>
            <a:grpFill/>
            <a:ln w="1905">
              <a:noFill/>
              <a:round/>
              <a:headEnd/>
              <a:tailEnd/>
            </a:ln>
          </p:spPr>
          <p:txBody>
            <a:bodyPr/>
            <a:lstStyle/>
            <a:p>
              <a:endParaRPr lang="en-GB">
                <a:solidFill>
                  <a:srgbClr val="000000"/>
                </a:solidFill>
                <a:latin typeface="Arial"/>
              </a:endParaRPr>
            </a:p>
          </p:txBody>
        </p:sp>
        <p:sp>
          <p:nvSpPr>
            <p:cNvPr id="648" name="Freeform 644"/>
            <p:cNvSpPr>
              <a:spLocks/>
            </p:cNvSpPr>
            <p:nvPr/>
          </p:nvSpPr>
          <p:spPr bwMode="auto">
            <a:xfrm>
              <a:off x="5028" y="702"/>
              <a:ext cx="112" cy="102"/>
            </a:xfrm>
            <a:custGeom>
              <a:avLst/>
              <a:gdLst>
                <a:gd name="T0" fmla="*/ 55 w 112"/>
                <a:gd name="T1" fmla="*/ 27 h 102"/>
                <a:gd name="T2" fmla="*/ 57 w 112"/>
                <a:gd name="T3" fmla="*/ 27 h 102"/>
                <a:gd name="T4" fmla="*/ 61 w 112"/>
                <a:gd name="T5" fmla="*/ 31 h 102"/>
                <a:gd name="T6" fmla="*/ 61 w 112"/>
                <a:gd name="T7" fmla="*/ 36 h 102"/>
                <a:gd name="T8" fmla="*/ 61 w 112"/>
                <a:gd name="T9" fmla="*/ 40 h 102"/>
                <a:gd name="T10" fmla="*/ 64 w 112"/>
                <a:gd name="T11" fmla="*/ 42 h 102"/>
                <a:gd name="T12" fmla="*/ 69 w 112"/>
                <a:gd name="T13" fmla="*/ 42 h 102"/>
                <a:gd name="T14" fmla="*/ 70 w 112"/>
                <a:gd name="T15" fmla="*/ 33 h 102"/>
                <a:gd name="T16" fmla="*/ 69 w 112"/>
                <a:gd name="T17" fmla="*/ 27 h 102"/>
                <a:gd name="T18" fmla="*/ 72 w 112"/>
                <a:gd name="T19" fmla="*/ 10 h 102"/>
                <a:gd name="T20" fmla="*/ 82 w 112"/>
                <a:gd name="T21" fmla="*/ 15 h 102"/>
                <a:gd name="T22" fmla="*/ 94 w 112"/>
                <a:gd name="T23" fmla="*/ 33 h 102"/>
                <a:gd name="T24" fmla="*/ 97 w 112"/>
                <a:gd name="T25" fmla="*/ 39 h 102"/>
                <a:gd name="T26" fmla="*/ 94 w 112"/>
                <a:gd name="T27" fmla="*/ 70 h 102"/>
                <a:gd name="T28" fmla="*/ 106 w 112"/>
                <a:gd name="T29" fmla="*/ 78 h 102"/>
                <a:gd name="T30" fmla="*/ 112 w 112"/>
                <a:gd name="T31" fmla="*/ 85 h 102"/>
                <a:gd name="T32" fmla="*/ 105 w 112"/>
                <a:gd name="T33" fmla="*/ 88 h 102"/>
                <a:gd name="T34" fmla="*/ 97 w 112"/>
                <a:gd name="T35" fmla="*/ 90 h 102"/>
                <a:gd name="T36" fmla="*/ 87 w 112"/>
                <a:gd name="T37" fmla="*/ 82 h 102"/>
                <a:gd name="T38" fmla="*/ 88 w 112"/>
                <a:gd name="T39" fmla="*/ 79 h 102"/>
                <a:gd name="T40" fmla="*/ 81 w 112"/>
                <a:gd name="T41" fmla="*/ 82 h 102"/>
                <a:gd name="T42" fmla="*/ 66 w 112"/>
                <a:gd name="T43" fmla="*/ 91 h 102"/>
                <a:gd name="T44" fmla="*/ 54 w 112"/>
                <a:gd name="T45" fmla="*/ 94 h 102"/>
                <a:gd name="T46" fmla="*/ 54 w 112"/>
                <a:gd name="T47" fmla="*/ 93 h 102"/>
                <a:gd name="T48" fmla="*/ 52 w 112"/>
                <a:gd name="T49" fmla="*/ 88 h 102"/>
                <a:gd name="T50" fmla="*/ 49 w 112"/>
                <a:gd name="T51" fmla="*/ 78 h 102"/>
                <a:gd name="T52" fmla="*/ 45 w 112"/>
                <a:gd name="T53" fmla="*/ 88 h 102"/>
                <a:gd name="T54" fmla="*/ 45 w 112"/>
                <a:gd name="T55" fmla="*/ 97 h 102"/>
                <a:gd name="T56" fmla="*/ 40 w 112"/>
                <a:gd name="T57" fmla="*/ 102 h 102"/>
                <a:gd name="T58" fmla="*/ 28 w 112"/>
                <a:gd name="T59" fmla="*/ 97 h 102"/>
                <a:gd name="T60" fmla="*/ 16 w 112"/>
                <a:gd name="T61" fmla="*/ 79 h 102"/>
                <a:gd name="T62" fmla="*/ 6 w 112"/>
                <a:gd name="T63" fmla="*/ 73 h 102"/>
                <a:gd name="T64" fmla="*/ 5 w 112"/>
                <a:gd name="T65" fmla="*/ 57 h 102"/>
                <a:gd name="T66" fmla="*/ 11 w 112"/>
                <a:gd name="T67" fmla="*/ 58 h 102"/>
                <a:gd name="T68" fmla="*/ 6 w 112"/>
                <a:gd name="T69" fmla="*/ 55 h 102"/>
                <a:gd name="T70" fmla="*/ 6 w 112"/>
                <a:gd name="T71" fmla="*/ 52 h 102"/>
                <a:gd name="T72" fmla="*/ 8 w 112"/>
                <a:gd name="T73" fmla="*/ 48 h 102"/>
                <a:gd name="T74" fmla="*/ 3 w 112"/>
                <a:gd name="T75" fmla="*/ 42 h 102"/>
                <a:gd name="T76" fmla="*/ 8 w 112"/>
                <a:gd name="T77" fmla="*/ 43 h 102"/>
                <a:gd name="T78" fmla="*/ 6 w 112"/>
                <a:gd name="T79" fmla="*/ 37 h 102"/>
                <a:gd name="T80" fmla="*/ 9 w 112"/>
                <a:gd name="T81" fmla="*/ 30 h 102"/>
                <a:gd name="T82" fmla="*/ 13 w 112"/>
                <a:gd name="T83" fmla="*/ 28 h 102"/>
                <a:gd name="T84" fmla="*/ 11 w 112"/>
                <a:gd name="T85" fmla="*/ 27 h 102"/>
                <a:gd name="T86" fmla="*/ 12 w 112"/>
                <a:gd name="T87" fmla="*/ 15 h 102"/>
                <a:gd name="T88" fmla="*/ 21 w 112"/>
                <a:gd name="T89" fmla="*/ 13 h 102"/>
                <a:gd name="T90" fmla="*/ 25 w 112"/>
                <a:gd name="T91" fmla="*/ 6 h 102"/>
                <a:gd name="T92" fmla="*/ 37 w 112"/>
                <a:gd name="T93" fmla="*/ 0 h 102"/>
                <a:gd name="T94" fmla="*/ 37 w 112"/>
                <a:gd name="T95" fmla="*/ 7 h 102"/>
                <a:gd name="T96" fmla="*/ 46 w 112"/>
                <a:gd name="T97" fmla="*/ 16 h 102"/>
                <a:gd name="T98" fmla="*/ 49 w 112"/>
                <a:gd name="T99" fmla="*/ 18 h 102"/>
                <a:gd name="T100" fmla="*/ 51 w 112"/>
                <a:gd name="T101" fmla="*/ 24 h 102"/>
                <a:gd name="T102" fmla="*/ 55 w 112"/>
                <a:gd name="T103" fmla="*/ 25 h 1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2"/>
                <a:gd name="T157" fmla="*/ 0 h 102"/>
                <a:gd name="T158" fmla="*/ 112 w 112"/>
                <a:gd name="T159" fmla="*/ 102 h 10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2" h="102">
                  <a:moveTo>
                    <a:pt x="55" y="25"/>
                  </a:moveTo>
                  <a:lnTo>
                    <a:pt x="55" y="27"/>
                  </a:lnTo>
                  <a:lnTo>
                    <a:pt x="55" y="28"/>
                  </a:lnTo>
                  <a:lnTo>
                    <a:pt x="57" y="27"/>
                  </a:lnTo>
                  <a:lnTo>
                    <a:pt x="61" y="28"/>
                  </a:lnTo>
                  <a:lnTo>
                    <a:pt x="61" y="31"/>
                  </a:lnTo>
                  <a:lnTo>
                    <a:pt x="60" y="36"/>
                  </a:lnTo>
                  <a:lnTo>
                    <a:pt x="61" y="36"/>
                  </a:lnTo>
                  <a:lnTo>
                    <a:pt x="60" y="39"/>
                  </a:lnTo>
                  <a:lnTo>
                    <a:pt x="61" y="40"/>
                  </a:lnTo>
                  <a:lnTo>
                    <a:pt x="63" y="40"/>
                  </a:lnTo>
                  <a:lnTo>
                    <a:pt x="64" y="42"/>
                  </a:lnTo>
                  <a:lnTo>
                    <a:pt x="67" y="40"/>
                  </a:lnTo>
                  <a:lnTo>
                    <a:pt x="69" y="42"/>
                  </a:lnTo>
                  <a:lnTo>
                    <a:pt x="70" y="40"/>
                  </a:lnTo>
                  <a:lnTo>
                    <a:pt x="70" y="33"/>
                  </a:lnTo>
                  <a:lnTo>
                    <a:pt x="72" y="31"/>
                  </a:lnTo>
                  <a:lnTo>
                    <a:pt x="69" y="27"/>
                  </a:lnTo>
                  <a:lnTo>
                    <a:pt x="69" y="13"/>
                  </a:lnTo>
                  <a:lnTo>
                    <a:pt x="72" y="10"/>
                  </a:lnTo>
                  <a:lnTo>
                    <a:pt x="75" y="9"/>
                  </a:lnTo>
                  <a:lnTo>
                    <a:pt x="82" y="15"/>
                  </a:lnTo>
                  <a:lnTo>
                    <a:pt x="91" y="33"/>
                  </a:lnTo>
                  <a:lnTo>
                    <a:pt x="94" y="33"/>
                  </a:lnTo>
                  <a:lnTo>
                    <a:pt x="97" y="34"/>
                  </a:lnTo>
                  <a:lnTo>
                    <a:pt x="97" y="39"/>
                  </a:lnTo>
                  <a:lnTo>
                    <a:pt x="91" y="55"/>
                  </a:lnTo>
                  <a:lnTo>
                    <a:pt x="94" y="70"/>
                  </a:lnTo>
                  <a:lnTo>
                    <a:pt x="99" y="78"/>
                  </a:lnTo>
                  <a:lnTo>
                    <a:pt x="106" y="78"/>
                  </a:lnTo>
                  <a:lnTo>
                    <a:pt x="111" y="82"/>
                  </a:lnTo>
                  <a:lnTo>
                    <a:pt x="112" y="85"/>
                  </a:lnTo>
                  <a:lnTo>
                    <a:pt x="112" y="87"/>
                  </a:lnTo>
                  <a:lnTo>
                    <a:pt x="105" y="88"/>
                  </a:lnTo>
                  <a:lnTo>
                    <a:pt x="97" y="84"/>
                  </a:lnTo>
                  <a:lnTo>
                    <a:pt x="97" y="90"/>
                  </a:lnTo>
                  <a:lnTo>
                    <a:pt x="94" y="91"/>
                  </a:lnTo>
                  <a:lnTo>
                    <a:pt x="87" y="82"/>
                  </a:lnTo>
                  <a:lnTo>
                    <a:pt x="88" y="82"/>
                  </a:lnTo>
                  <a:lnTo>
                    <a:pt x="88" y="79"/>
                  </a:lnTo>
                  <a:lnTo>
                    <a:pt x="85" y="76"/>
                  </a:lnTo>
                  <a:lnTo>
                    <a:pt x="81" y="82"/>
                  </a:lnTo>
                  <a:lnTo>
                    <a:pt x="69" y="87"/>
                  </a:lnTo>
                  <a:lnTo>
                    <a:pt x="66" y="91"/>
                  </a:lnTo>
                  <a:lnTo>
                    <a:pt x="57" y="94"/>
                  </a:lnTo>
                  <a:lnTo>
                    <a:pt x="54" y="94"/>
                  </a:lnTo>
                  <a:lnTo>
                    <a:pt x="51" y="91"/>
                  </a:lnTo>
                  <a:lnTo>
                    <a:pt x="54" y="93"/>
                  </a:lnTo>
                  <a:lnTo>
                    <a:pt x="55" y="90"/>
                  </a:lnTo>
                  <a:lnTo>
                    <a:pt x="52" y="88"/>
                  </a:lnTo>
                  <a:lnTo>
                    <a:pt x="51" y="84"/>
                  </a:lnTo>
                  <a:lnTo>
                    <a:pt x="49" y="78"/>
                  </a:lnTo>
                  <a:lnTo>
                    <a:pt x="46" y="81"/>
                  </a:lnTo>
                  <a:lnTo>
                    <a:pt x="45" y="88"/>
                  </a:lnTo>
                  <a:lnTo>
                    <a:pt x="48" y="87"/>
                  </a:lnTo>
                  <a:lnTo>
                    <a:pt x="45" y="97"/>
                  </a:lnTo>
                  <a:lnTo>
                    <a:pt x="43" y="100"/>
                  </a:lnTo>
                  <a:lnTo>
                    <a:pt x="40" y="102"/>
                  </a:lnTo>
                  <a:lnTo>
                    <a:pt x="34" y="99"/>
                  </a:lnTo>
                  <a:lnTo>
                    <a:pt x="28" y="97"/>
                  </a:lnTo>
                  <a:lnTo>
                    <a:pt x="22" y="93"/>
                  </a:lnTo>
                  <a:lnTo>
                    <a:pt x="16" y="79"/>
                  </a:lnTo>
                  <a:lnTo>
                    <a:pt x="13" y="79"/>
                  </a:lnTo>
                  <a:lnTo>
                    <a:pt x="6" y="73"/>
                  </a:lnTo>
                  <a:lnTo>
                    <a:pt x="0" y="60"/>
                  </a:lnTo>
                  <a:lnTo>
                    <a:pt x="5" y="57"/>
                  </a:lnTo>
                  <a:lnTo>
                    <a:pt x="8" y="60"/>
                  </a:lnTo>
                  <a:lnTo>
                    <a:pt x="11" y="58"/>
                  </a:lnTo>
                  <a:lnTo>
                    <a:pt x="9" y="54"/>
                  </a:lnTo>
                  <a:lnTo>
                    <a:pt x="6" y="55"/>
                  </a:lnTo>
                  <a:lnTo>
                    <a:pt x="6" y="54"/>
                  </a:lnTo>
                  <a:lnTo>
                    <a:pt x="6" y="52"/>
                  </a:lnTo>
                  <a:lnTo>
                    <a:pt x="9" y="52"/>
                  </a:lnTo>
                  <a:lnTo>
                    <a:pt x="8" y="48"/>
                  </a:lnTo>
                  <a:lnTo>
                    <a:pt x="5" y="46"/>
                  </a:lnTo>
                  <a:lnTo>
                    <a:pt x="3" y="42"/>
                  </a:lnTo>
                  <a:lnTo>
                    <a:pt x="6" y="45"/>
                  </a:lnTo>
                  <a:lnTo>
                    <a:pt x="8" y="43"/>
                  </a:lnTo>
                  <a:lnTo>
                    <a:pt x="8" y="40"/>
                  </a:lnTo>
                  <a:lnTo>
                    <a:pt x="6" y="37"/>
                  </a:lnTo>
                  <a:lnTo>
                    <a:pt x="6" y="31"/>
                  </a:lnTo>
                  <a:lnTo>
                    <a:pt x="9" y="30"/>
                  </a:lnTo>
                  <a:lnTo>
                    <a:pt x="12" y="31"/>
                  </a:lnTo>
                  <a:lnTo>
                    <a:pt x="13" y="28"/>
                  </a:lnTo>
                  <a:lnTo>
                    <a:pt x="12" y="25"/>
                  </a:lnTo>
                  <a:lnTo>
                    <a:pt x="11" y="27"/>
                  </a:lnTo>
                  <a:lnTo>
                    <a:pt x="9" y="19"/>
                  </a:lnTo>
                  <a:lnTo>
                    <a:pt x="12" y="15"/>
                  </a:lnTo>
                  <a:lnTo>
                    <a:pt x="13" y="16"/>
                  </a:lnTo>
                  <a:lnTo>
                    <a:pt x="21" y="13"/>
                  </a:lnTo>
                  <a:lnTo>
                    <a:pt x="24" y="4"/>
                  </a:lnTo>
                  <a:lnTo>
                    <a:pt x="25" y="6"/>
                  </a:lnTo>
                  <a:lnTo>
                    <a:pt x="33" y="1"/>
                  </a:lnTo>
                  <a:lnTo>
                    <a:pt x="37" y="0"/>
                  </a:lnTo>
                  <a:lnTo>
                    <a:pt x="36" y="3"/>
                  </a:lnTo>
                  <a:lnTo>
                    <a:pt x="37" y="7"/>
                  </a:lnTo>
                  <a:lnTo>
                    <a:pt x="45" y="16"/>
                  </a:lnTo>
                  <a:lnTo>
                    <a:pt x="46" y="16"/>
                  </a:lnTo>
                  <a:lnTo>
                    <a:pt x="49" y="16"/>
                  </a:lnTo>
                  <a:lnTo>
                    <a:pt x="49" y="18"/>
                  </a:lnTo>
                  <a:lnTo>
                    <a:pt x="52" y="21"/>
                  </a:lnTo>
                  <a:lnTo>
                    <a:pt x="51" y="24"/>
                  </a:lnTo>
                  <a:lnTo>
                    <a:pt x="52" y="27"/>
                  </a:lnTo>
                  <a:lnTo>
                    <a:pt x="55" y="25"/>
                  </a:lnTo>
                  <a:close/>
                </a:path>
              </a:pathLst>
            </a:custGeom>
            <a:grpFill/>
            <a:ln w="1905">
              <a:noFill/>
              <a:round/>
              <a:headEnd/>
              <a:tailEnd/>
            </a:ln>
          </p:spPr>
          <p:txBody>
            <a:bodyPr/>
            <a:lstStyle/>
            <a:p>
              <a:endParaRPr lang="en-GB">
                <a:solidFill>
                  <a:srgbClr val="000000"/>
                </a:solidFill>
                <a:latin typeface="Arial"/>
              </a:endParaRPr>
            </a:p>
          </p:txBody>
        </p:sp>
        <p:sp>
          <p:nvSpPr>
            <p:cNvPr id="649" name="Freeform 645"/>
            <p:cNvSpPr>
              <a:spLocks/>
            </p:cNvSpPr>
            <p:nvPr/>
          </p:nvSpPr>
          <p:spPr bwMode="auto">
            <a:xfrm>
              <a:off x="5107" y="706"/>
              <a:ext cx="68" cy="77"/>
            </a:xfrm>
            <a:custGeom>
              <a:avLst/>
              <a:gdLst>
                <a:gd name="T0" fmla="*/ 0 w 68"/>
                <a:gd name="T1" fmla="*/ 0 h 77"/>
                <a:gd name="T2" fmla="*/ 5 w 68"/>
                <a:gd name="T3" fmla="*/ 3 h 77"/>
                <a:gd name="T4" fmla="*/ 9 w 68"/>
                <a:gd name="T5" fmla="*/ 9 h 77"/>
                <a:gd name="T6" fmla="*/ 12 w 68"/>
                <a:gd name="T7" fmla="*/ 12 h 77"/>
                <a:gd name="T8" fmla="*/ 17 w 68"/>
                <a:gd name="T9" fmla="*/ 18 h 77"/>
                <a:gd name="T10" fmla="*/ 20 w 68"/>
                <a:gd name="T11" fmla="*/ 21 h 77"/>
                <a:gd name="T12" fmla="*/ 27 w 68"/>
                <a:gd name="T13" fmla="*/ 23 h 77"/>
                <a:gd name="T14" fmla="*/ 32 w 68"/>
                <a:gd name="T15" fmla="*/ 18 h 77"/>
                <a:gd name="T16" fmla="*/ 35 w 68"/>
                <a:gd name="T17" fmla="*/ 18 h 77"/>
                <a:gd name="T18" fmla="*/ 42 w 68"/>
                <a:gd name="T19" fmla="*/ 20 h 77"/>
                <a:gd name="T20" fmla="*/ 45 w 68"/>
                <a:gd name="T21" fmla="*/ 27 h 77"/>
                <a:gd name="T22" fmla="*/ 60 w 68"/>
                <a:gd name="T23" fmla="*/ 38 h 77"/>
                <a:gd name="T24" fmla="*/ 65 w 68"/>
                <a:gd name="T25" fmla="*/ 42 h 77"/>
                <a:gd name="T26" fmla="*/ 68 w 68"/>
                <a:gd name="T27" fmla="*/ 42 h 77"/>
                <a:gd name="T28" fmla="*/ 68 w 68"/>
                <a:gd name="T29" fmla="*/ 45 h 77"/>
                <a:gd name="T30" fmla="*/ 62 w 68"/>
                <a:gd name="T31" fmla="*/ 44 h 77"/>
                <a:gd name="T32" fmla="*/ 60 w 68"/>
                <a:gd name="T33" fmla="*/ 45 h 77"/>
                <a:gd name="T34" fmla="*/ 59 w 68"/>
                <a:gd name="T35" fmla="*/ 48 h 77"/>
                <a:gd name="T36" fmla="*/ 56 w 68"/>
                <a:gd name="T37" fmla="*/ 48 h 77"/>
                <a:gd name="T38" fmla="*/ 56 w 68"/>
                <a:gd name="T39" fmla="*/ 50 h 77"/>
                <a:gd name="T40" fmla="*/ 56 w 68"/>
                <a:gd name="T41" fmla="*/ 57 h 77"/>
                <a:gd name="T42" fmla="*/ 57 w 68"/>
                <a:gd name="T43" fmla="*/ 60 h 77"/>
                <a:gd name="T44" fmla="*/ 56 w 68"/>
                <a:gd name="T45" fmla="*/ 62 h 77"/>
                <a:gd name="T46" fmla="*/ 54 w 68"/>
                <a:gd name="T47" fmla="*/ 66 h 77"/>
                <a:gd name="T48" fmla="*/ 51 w 68"/>
                <a:gd name="T49" fmla="*/ 69 h 77"/>
                <a:gd name="T50" fmla="*/ 50 w 68"/>
                <a:gd name="T51" fmla="*/ 72 h 77"/>
                <a:gd name="T52" fmla="*/ 42 w 68"/>
                <a:gd name="T53" fmla="*/ 77 h 77"/>
                <a:gd name="T54" fmla="*/ 39 w 68"/>
                <a:gd name="T55" fmla="*/ 74 h 77"/>
                <a:gd name="T56" fmla="*/ 27 w 68"/>
                <a:gd name="T57" fmla="*/ 72 h 77"/>
                <a:gd name="T58" fmla="*/ 23 w 68"/>
                <a:gd name="T59" fmla="*/ 68 h 77"/>
                <a:gd name="T60" fmla="*/ 17 w 68"/>
                <a:gd name="T61" fmla="*/ 51 h 77"/>
                <a:gd name="T62" fmla="*/ 21 w 68"/>
                <a:gd name="T63" fmla="*/ 26 h 77"/>
                <a:gd name="T64" fmla="*/ 20 w 68"/>
                <a:gd name="T65" fmla="*/ 26 h 77"/>
                <a:gd name="T66" fmla="*/ 18 w 68"/>
                <a:gd name="T67" fmla="*/ 23 h 77"/>
                <a:gd name="T68" fmla="*/ 0 w 68"/>
                <a:gd name="T69" fmla="*/ 0 h 7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8"/>
                <a:gd name="T106" fmla="*/ 0 h 77"/>
                <a:gd name="T107" fmla="*/ 68 w 68"/>
                <a:gd name="T108" fmla="*/ 77 h 7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8" h="77">
                  <a:moveTo>
                    <a:pt x="0" y="0"/>
                  </a:moveTo>
                  <a:lnTo>
                    <a:pt x="5" y="3"/>
                  </a:lnTo>
                  <a:lnTo>
                    <a:pt x="9" y="9"/>
                  </a:lnTo>
                  <a:lnTo>
                    <a:pt x="12" y="12"/>
                  </a:lnTo>
                  <a:lnTo>
                    <a:pt x="17" y="18"/>
                  </a:lnTo>
                  <a:lnTo>
                    <a:pt x="20" y="21"/>
                  </a:lnTo>
                  <a:lnTo>
                    <a:pt x="27" y="23"/>
                  </a:lnTo>
                  <a:lnTo>
                    <a:pt x="32" y="18"/>
                  </a:lnTo>
                  <a:lnTo>
                    <a:pt x="35" y="18"/>
                  </a:lnTo>
                  <a:lnTo>
                    <a:pt x="42" y="20"/>
                  </a:lnTo>
                  <a:lnTo>
                    <a:pt x="45" y="27"/>
                  </a:lnTo>
                  <a:lnTo>
                    <a:pt x="60" y="38"/>
                  </a:lnTo>
                  <a:lnTo>
                    <a:pt x="65" y="42"/>
                  </a:lnTo>
                  <a:lnTo>
                    <a:pt x="68" y="42"/>
                  </a:lnTo>
                  <a:lnTo>
                    <a:pt x="68" y="45"/>
                  </a:lnTo>
                  <a:lnTo>
                    <a:pt x="62" y="44"/>
                  </a:lnTo>
                  <a:lnTo>
                    <a:pt x="60" y="45"/>
                  </a:lnTo>
                  <a:lnTo>
                    <a:pt x="59" y="48"/>
                  </a:lnTo>
                  <a:lnTo>
                    <a:pt x="56" y="48"/>
                  </a:lnTo>
                  <a:lnTo>
                    <a:pt x="56" y="50"/>
                  </a:lnTo>
                  <a:lnTo>
                    <a:pt x="56" y="57"/>
                  </a:lnTo>
                  <a:lnTo>
                    <a:pt x="57" y="60"/>
                  </a:lnTo>
                  <a:lnTo>
                    <a:pt x="56" y="62"/>
                  </a:lnTo>
                  <a:lnTo>
                    <a:pt x="54" y="66"/>
                  </a:lnTo>
                  <a:lnTo>
                    <a:pt x="51" y="69"/>
                  </a:lnTo>
                  <a:lnTo>
                    <a:pt x="50" y="72"/>
                  </a:lnTo>
                  <a:lnTo>
                    <a:pt x="42" y="77"/>
                  </a:lnTo>
                  <a:lnTo>
                    <a:pt x="39" y="74"/>
                  </a:lnTo>
                  <a:lnTo>
                    <a:pt x="27" y="72"/>
                  </a:lnTo>
                  <a:lnTo>
                    <a:pt x="23" y="68"/>
                  </a:lnTo>
                  <a:lnTo>
                    <a:pt x="17" y="51"/>
                  </a:lnTo>
                  <a:lnTo>
                    <a:pt x="21" y="26"/>
                  </a:lnTo>
                  <a:lnTo>
                    <a:pt x="20" y="26"/>
                  </a:lnTo>
                  <a:lnTo>
                    <a:pt x="18" y="2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50" name="Freeform 646"/>
            <p:cNvSpPr>
              <a:spLocks/>
            </p:cNvSpPr>
            <p:nvPr/>
          </p:nvSpPr>
          <p:spPr bwMode="auto">
            <a:xfrm>
              <a:off x="5190" y="747"/>
              <a:ext cx="81" cy="54"/>
            </a:xfrm>
            <a:custGeom>
              <a:avLst/>
              <a:gdLst>
                <a:gd name="T0" fmla="*/ 0 w 81"/>
                <a:gd name="T1" fmla="*/ 0 h 54"/>
                <a:gd name="T2" fmla="*/ 1 w 81"/>
                <a:gd name="T3" fmla="*/ 1 h 54"/>
                <a:gd name="T4" fmla="*/ 4 w 81"/>
                <a:gd name="T5" fmla="*/ 3 h 54"/>
                <a:gd name="T6" fmla="*/ 6 w 81"/>
                <a:gd name="T7" fmla="*/ 4 h 54"/>
                <a:gd name="T8" fmla="*/ 7 w 81"/>
                <a:gd name="T9" fmla="*/ 7 h 54"/>
                <a:gd name="T10" fmla="*/ 15 w 81"/>
                <a:gd name="T11" fmla="*/ 10 h 54"/>
                <a:gd name="T12" fmla="*/ 19 w 81"/>
                <a:gd name="T13" fmla="*/ 10 h 54"/>
                <a:gd name="T14" fmla="*/ 21 w 81"/>
                <a:gd name="T15" fmla="*/ 9 h 54"/>
                <a:gd name="T16" fmla="*/ 37 w 81"/>
                <a:gd name="T17" fmla="*/ 12 h 54"/>
                <a:gd name="T18" fmla="*/ 39 w 81"/>
                <a:gd name="T19" fmla="*/ 15 h 54"/>
                <a:gd name="T20" fmla="*/ 36 w 81"/>
                <a:gd name="T21" fmla="*/ 15 h 54"/>
                <a:gd name="T22" fmla="*/ 36 w 81"/>
                <a:gd name="T23" fmla="*/ 16 h 54"/>
                <a:gd name="T24" fmla="*/ 33 w 81"/>
                <a:gd name="T25" fmla="*/ 21 h 54"/>
                <a:gd name="T26" fmla="*/ 46 w 81"/>
                <a:gd name="T27" fmla="*/ 21 h 54"/>
                <a:gd name="T28" fmla="*/ 49 w 81"/>
                <a:gd name="T29" fmla="*/ 18 h 54"/>
                <a:gd name="T30" fmla="*/ 52 w 81"/>
                <a:gd name="T31" fmla="*/ 18 h 54"/>
                <a:gd name="T32" fmla="*/ 55 w 81"/>
                <a:gd name="T33" fmla="*/ 21 h 54"/>
                <a:gd name="T34" fmla="*/ 57 w 81"/>
                <a:gd name="T35" fmla="*/ 24 h 54"/>
                <a:gd name="T36" fmla="*/ 63 w 81"/>
                <a:gd name="T37" fmla="*/ 22 h 54"/>
                <a:gd name="T38" fmla="*/ 66 w 81"/>
                <a:gd name="T39" fmla="*/ 24 h 54"/>
                <a:gd name="T40" fmla="*/ 69 w 81"/>
                <a:gd name="T41" fmla="*/ 27 h 54"/>
                <a:gd name="T42" fmla="*/ 81 w 81"/>
                <a:gd name="T43" fmla="*/ 30 h 54"/>
                <a:gd name="T44" fmla="*/ 78 w 81"/>
                <a:gd name="T45" fmla="*/ 33 h 54"/>
                <a:gd name="T46" fmla="*/ 78 w 81"/>
                <a:gd name="T47" fmla="*/ 42 h 54"/>
                <a:gd name="T48" fmla="*/ 73 w 81"/>
                <a:gd name="T49" fmla="*/ 46 h 54"/>
                <a:gd name="T50" fmla="*/ 63 w 81"/>
                <a:gd name="T51" fmla="*/ 54 h 54"/>
                <a:gd name="T52" fmla="*/ 60 w 81"/>
                <a:gd name="T53" fmla="*/ 54 h 54"/>
                <a:gd name="T54" fmla="*/ 58 w 81"/>
                <a:gd name="T55" fmla="*/ 52 h 54"/>
                <a:gd name="T56" fmla="*/ 55 w 81"/>
                <a:gd name="T57" fmla="*/ 54 h 54"/>
                <a:gd name="T58" fmla="*/ 54 w 81"/>
                <a:gd name="T59" fmla="*/ 52 h 54"/>
                <a:gd name="T60" fmla="*/ 52 w 81"/>
                <a:gd name="T61" fmla="*/ 49 h 54"/>
                <a:gd name="T62" fmla="*/ 51 w 81"/>
                <a:gd name="T63" fmla="*/ 54 h 54"/>
                <a:gd name="T64" fmla="*/ 48 w 81"/>
                <a:gd name="T65" fmla="*/ 54 h 54"/>
                <a:gd name="T66" fmla="*/ 43 w 81"/>
                <a:gd name="T67" fmla="*/ 51 h 54"/>
                <a:gd name="T68" fmla="*/ 40 w 81"/>
                <a:gd name="T69" fmla="*/ 48 h 54"/>
                <a:gd name="T70" fmla="*/ 34 w 81"/>
                <a:gd name="T71" fmla="*/ 48 h 54"/>
                <a:gd name="T72" fmla="*/ 31 w 81"/>
                <a:gd name="T73" fmla="*/ 46 h 54"/>
                <a:gd name="T74" fmla="*/ 28 w 81"/>
                <a:gd name="T75" fmla="*/ 42 h 54"/>
                <a:gd name="T76" fmla="*/ 25 w 81"/>
                <a:gd name="T77" fmla="*/ 42 h 54"/>
                <a:gd name="T78" fmla="*/ 22 w 81"/>
                <a:gd name="T79" fmla="*/ 37 h 54"/>
                <a:gd name="T80" fmla="*/ 16 w 81"/>
                <a:gd name="T81" fmla="*/ 36 h 54"/>
                <a:gd name="T82" fmla="*/ 13 w 81"/>
                <a:gd name="T83" fmla="*/ 33 h 54"/>
                <a:gd name="T84" fmla="*/ 13 w 81"/>
                <a:gd name="T85" fmla="*/ 25 h 54"/>
                <a:gd name="T86" fmla="*/ 9 w 81"/>
                <a:gd name="T87" fmla="*/ 19 h 54"/>
                <a:gd name="T88" fmla="*/ 7 w 81"/>
                <a:gd name="T89" fmla="*/ 15 h 54"/>
                <a:gd name="T90" fmla="*/ 0 w 81"/>
                <a:gd name="T91" fmla="*/ 6 h 54"/>
                <a:gd name="T92" fmla="*/ 0 w 81"/>
                <a:gd name="T93" fmla="*/ 1 h 54"/>
                <a:gd name="T94" fmla="*/ 0 w 81"/>
                <a:gd name="T95" fmla="*/ 0 h 5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1"/>
                <a:gd name="T145" fmla="*/ 0 h 54"/>
                <a:gd name="T146" fmla="*/ 81 w 81"/>
                <a:gd name="T147" fmla="*/ 54 h 5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1" h="54">
                  <a:moveTo>
                    <a:pt x="0" y="0"/>
                  </a:moveTo>
                  <a:lnTo>
                    <a:pt x="1" y="1"/>
                  </a:lnTo>
                  <a:lnTo>
                    <a:pt x="4" y="3"/>
                  </a:lnTo>
                  <a:lnTo>
                    <a:pt x="6" y="4"/>
                  </a:lnTo>
                  <a:lnTo>
                    <a:pt x="7" y="7"/>
                  </a:lnTo>
                  <a:lnTo>
                    <a:pt x="15" y="10"/>
                  </a:lnTo>
                  <a:lnTo>
                    <a:pt x="19" y="10"/>
                  </a:lnTo>
                  <a:lnTo>
                    <a:pt x="21" y="9"/>
                  </a:lnTo>
                  <a:lnTo>
                    <a:pt x="37" y="12"/>
                  </a:lnTo>
                  <a:lnTo>
                    <a:pt x="39" y="15"/>
                  </a:lnTo>
                  <a:lnTo>
                    <a:pt x="36" y="15"/>
                  </a:lnTo>
                  <a:lnTo>
                    <a:pt x="36" y="16"/>
                  </a:lnTo>
                  <a:lnTo>
                    <a:pt x="33" y="21"/>
                  </a:lnTo>
                  <a:lnTo>
                    <a:pt x="46" y="21"/>
                  </a:lnTo>
                  <a:lnTo>
                    <a:pt x="49" y="18"/>
                  </a:lnTo>
                  <a:lnTo>
                    <a:pt x="52" y="18"/>
                  </a:lnTo>
                  <a:lnTo>
                    <a:pt x="55" y="21"/>
                  </a:lnTo>
                  <a:lnTo>
                    <a:pt x="57" y="24"/>
                  </a:lnTo>
                  <a:lnTo>
                    <a:pt x="63" y="22"/>
                  </a:lnTo>
                  <a:lnTo>
                    <a:pt x="66" y="24"/>
                  </a:lnTo>
                  <a:lnTo>
                    <a:pt x="69" y="27"/>
                  </a:lnTo>
                  <a:lnTo>
                    <a:pt x="81" y="30"/>
                  </a:lnTo>
                  <a:lnTo>
                    <a:pt x="78" y="33"/>
                  </a:lnTo>
                  <a:lnTo>
                    <a:pt x="78" y="42"/>
                  </a:lnTo>
                  <a:lnTo>
                    <a:pt x="73" y="46"/>
                  </a:lnTo>
                  <a:lnTo>
                    <a:pt x="63" y="54"/>
                  </a:lnTo>
                  <a:lnTo>
                    <a:pt x="60" y="54"/>
                  </a:lnTo>
                  <a:lnTo>
                    <a:pt x="58" y="52"/>
                  </a:lnTo>
                  <a:lnTo>
                    <a:pt x="55" y="54"/>
                  </a:lnTo>
                  <a:lnTo>
                    <a:pt x="54" y="52"/>
                  </a:lnTo>
                  <a:lnTo>
                    <a:pt x="52" y="49"/>
                  </a:lnTo>
                  <a:lnTo>
                    <a:pt x="51" y="54"/>
                  </a:lnTo>
                  <a:lnTo>
                    <a:pt x="48" y="54"/>
                  </a:lnTo>
                  <a:lnTo>
                    <a:pt x="43" y="51"/>
                  </a:lnTo>
                  <a:lnTo>
                    <a:pt x="40" y="48"/>
                  </a:lnTo>
                  <a:lnTo>
                    <a:pt x="34" y="48"/>
                  </a:lnTo>
                  <a:lnTo>
                    <a:pt x="31" y="46"/>
                  </a:lnTo>
                  <a:lnTo>
                    <a:pt x="28" y="42"/>
                  </a:lnTo>
                  <a:lnTo>
                    <a:pt x="25" y="42"/>
                  </a:lnTo>
                  <a:lnTo>
                    <a:pt x="22" y="37"/>
                  </a:lnTo>
                  <a:lnTo>
                    <a:pt x="16" y="36"/>
                  </a:lnTo>
                  <a:lnTo>
                    <a:pt x="13" y="33"/>
                  </a:lnTo>
                  <a:lnTo>
                    <a:pt x="13" y="25"/>
                  </a:lnTo>
                  <a:lnTo>
                    <a:pt x="9" y="19"/>
                  </a:lnTo>
                  <a:lnTo>
                    <a:pt x="7" y="15"/>
                  </a:lnTo>
                  <a:lnTo>
                    <a:pt x="0" y="6"/>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651" name="Freeform 647"/>
            <p:cNvSpPr>
              <a:spLocks/>
            </p:cNvSpPr>
            <p:nvPr/>
          </p:nvSpPr>
          <p:spPr bwMode="auto">
            <a:xfrm>
              <a:off x="5086" y="828"/>
              <a:ext cx="15" cy="25"/>
            </a:xfrm>
            <a:custGeom>
              <a:avLst/>
              <a:gdLst>
                <a:gd name="T0" fmla="*/ 14 w 15"/>
                <a:gd name="T1" fmla="*/ 10 h 25"/>
                <a:gd name="T2" fmla="*/ 15 w 15"/>
                <a:gd name="T3" fmla="*/ 4 h 25"/>
                <a:gd name="T4" fmla="*/ 12 w 15"/>
                <a:gd name="T5" fmla="*/ 1 h 25"/>
                <a:gd name="T6" fmla="*/ 8 w 15"/>
                <a:gd name="T7" fmla="*/ 0 h 25"/>
                <a:gd name="T8" fmla="*/ 2 w 15"/>
                <a:gd name="T9" fmla="*/ 3 h 25"/>
                <a:gd name="T10" fmla="*/ 0 w 15"/>
                <a:gd name="T11" fmla="*/ 6 h 25"/>
                <a:gd name="T12" fmla="*/ 0 w 15"/>
                <a:gd name="T13" fmla="*/ 22 h 25"/>
                <a:gd name="T14" fmla="*/ 6 w 15"/>
                <a:gd name="T15" fmla="*/ 25 h 25"/>
                <a:gd name="T16" fmla="*/ 8 w 15"/>
                <a:gd name="T17" fmla="*/ 25 h 25"/>
                <a:gd name="T18" fmla="*/ 6 w 15"/>
                <a:gd name="T19" fmla="*/ 24 h 25"/>
                <a:gd name="T20" fmla="*/ 5 w 15"/>
                <a:gd name="T21" fmla="*/ 22 h 25"/>
                <a:gd name="T22" fmla="*/ 9 w 15"/>
                <a:gd name="T23" fmla="*/ 21 h 25"/>
                <a:gd name="T24" fmla="*/ 9 w 15"/>
                <a:gd name="T25" fmla="*/ 19 h 25"/>
                <a:gd name="T26" fmla="*/ 12 w 15"/>
                <a:gd name="T27" fmla="*/ 18 h 25"/>
                <a:gd name="T28" fmla="*/ 14 w 15"/>
                <a:gd name="T29" fmla="*/ 15 h 25"/>
                <a:gd name="T30" fmla="*/ 15 w 15"/>
                <a:gd name="T31" fmla="*/ 13 h 25"/>
                <a:gd name="T32" fmla="*/ 14 w 15"/>
                <a:gd name="T33" fmla="*/ 12 h 25"/>
                <a:gd name="T34" fmla="*/ 14 w 15"/>
                <a:gd name="T35" fmla="*/ 10 h 2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
                <a:gd name="T55" fmla="*/ 0 h 25"/>
                <a:gd name="T56" fmla="*/ 15 w 15"/>
                <a:gd name="T57" fmla="*/ 25 h 2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 h="25">
                  <a:moveTo>
                    <a:pt x="14" y="10"/>
                  </a:moveTo>
                  <a:lnTo>
                    <a:pt x="15" y="4"/>
                  </a:lnTo>
                  <a:lnTo>
                    <a:pt x="12" y="1"/>
                  </a:lnTo>
                  <a:lnTo>
                    <a:pt x="8" y="0"/>
                  </a:lnTo>
                  <a:lnTo>
                    <a:pt x="2" y="3"/>
                  </a:lnTo>
                  <a:lnTo>
                    <a:pt x="0" y="6"/>
                  </a:lnTo>
                  <a:lnTo>
                    <a:pt x="0" y="22"/>
                  </a:lnTo>
                  <a:lnTo>
                    <a:pt x="6" y="25"/>
                  </a:lnTo>
                  <a:lnTo>
                    <a:pt x="8" y="25"/>
                  </a:lnTo>
                  <a:lnTo>
                    <a:pt x="6" y="24"/>
                  </a:lnTo>
                  <a:lnTo>
                    <a:pt x="5" y="22"/>
                  </a:lnTo>
                  <a:lnTo>
                    <a:pt x="9" y="21"/>
                  </a:lnTo>
                  <a:lnTo>
                    <a:pt x="9" y="19"/>
                  </a:lnTo>
                  <a:lnTo>
                    <a:pt x="12" y="18"/>
                  </a:lnTo>
                  <a:lnTo>
                    <a:pt x="14" y="15"/>
                  </a:lnTo>
                  <a:lnTo>
                    <a:pt x="15" y="13"/>
                  </a:lnTo>
                  <a:lnTo>
                    <a:pt x="14" y="12"/>
                  </a:lnTo>
                  <a:lnTo>
                    <a:pt x="14" y="10"/>
                  </a:lnTo>
                  <a:close/>
                </a:path>
              </a:pathLst>
            </a:custGeom>
            <a:grpFill/>
            <a:ln w="1905">
              <a:noFill/>
              <a:round/>
              <a:headEnd/>
              <a:tailEnd/>
            </a:ln>
          </p:spPr>
          <p:txBody>
            <a:bodyPr/>
            <a:lstStyle/>
            <a:p>
              <a:endParaRPr lang="en-GB">
                <a:solidFill>
                  <a:srgbClr val="000000"/>
                </a:solidFill>
                <a:latin typeface="Arial"/>
              </a:endParaRPr>
            </a:p>
          </p:txBody>
        </p:sp>
        <p:sp>
          <p:nvSpPr>
            <p:cNvPr id="652" name="Freeform 648"/>
            <p:cNvSpPr>
              <a:spLocks/>
            </p:cNvSpPr>
            <p:nvPr/>
          </p:nvSpPr>
          <p:spPr bwMode="auto">
            <a:xfrm>
              <a:off x="5079" y="850"/>
              <a:ext cx="64" cy="42"/>
            </a:xfrm>
            <a:custGeom>
              <a:avLst/>
              <a:gdLst>
                <a:gd name="T0" fmla="*/ 28 w 64"/>
                <a:gd name="T1" fmla="*/ 3 h 42"/>
                <a:gd name="T2" fmla="*/ 33 w 64"/>
                <a:gd name="T3" fmla="*/ 0 h 42"/>
                <a:gd name="T4" fmla="*/ 37 w 64"/>
                <a:gd name="T5" fmla="*/ 2 h 42"/>
                <a:gd name="T6" fmla="*/ 42 w 64"/>
                <a:gd name="T7" fmla="*/ 3 h 42"/>
                <a:gd name="T8" fmla="*/ 45 w 64"/>
                <a:gd name="T9" fmla="*/ 6 h 42"/>
                <a:gd name="T10" fmla="*/ 48 w 64"/>
                <a:gd name="T11" fmla="*/ 6 h 42"/>
                <a:gd name="T12" fmla="*/ 51 w 64"/>
                <a:gd name="T13" fmla="*/ 12 h 42"/>
                <a:gd name="T14" fmla="*/ 57 w 64"/>
                <a:gd name="T15" fmla="*/ 17 h 42"/>
                <a:gd name="T16" fmla="*/ 61 w 64"/>
                <a:gd name="T17" fmla="*/ 24 h 42"/>
                <a:gd name="T18" fmla="*/ 64 w 64"/>
                <a:gd name="T19" fmla="*/ 42 h 42"/>
                <a:gd name="T20" fmla="*/ 61 w 64"/>
                <a:gd name="T21" fmla="*/ 41 h 42"/>
                <a:gd name="T22" fmla="*/ 58 w 64"/>
                <a:gd name="T23" fmla="*/ 42 h 42"/>
                <a:gd name="T24" fmla="*/ 55 w 64"/>
                <a:gd name="T25" fmla="*/ 42 h 42"/>
                <a:gd name="T26" fmla="*/ 51 w 64"/>
                <a:gd name="T27" fmla="*/ 39 h 42"/>
                <a:gd name="T28" fmla="*/ 42 w 64"/>
                <a:gd name="T29" fmla="*/ 41 h 42"/>
                <a:gd name="T30" fmla="*/ 37 w 64"/>
                <a:gd name="T31" fmla="*/ 38 h 42"/>
                <a:gd name="T32" fmla="*/ 34 w 64"/>
                <a:gd name="T33" fmla="*/ 35 h 42"/>
                <a:gd name="T34" fmla="*/ 30 w 64"/>
                <a:gd name="T35" fmla="*/ 36 h 42"/>
                <a:gd name="T36" fmla="*/ 25 w 64"/>
                <a:gd name="T37" fmla="*/ 35 h 42"/>
                <a:gd name="T38" fmla="*/ 21 w 64"/>
                <a:gd name="T39" fmla="*/ 32 h 42"/>
                <a:gd name="T40" fmla="*/ 15 w 64"/>
                <a:gd name="T41" fmla="*/ 30 h 42"/>
                <a:gd name="T42" fmla="*/ 6 w 64"/>
                <a:gd name="T43" fmla="*/ 35 h 42"/>
                <a:gd name="T44" fmla="*/ 3 w 64"/>
                <a:gd name="T45" fmla="*/ 35 h 42"/>
                <a:gd name="T46" fmla="*/ 0 w 64"/>
                <a:gd name="T47" fmla="*/ 30 h 42"/>
                <a:gd name="T48" fmla="*/ 1 w 64"/>
                <a:gd name="T49" fmla="*/ 29 h 42"/>
                <a:gd name="T50" fmla="*/ 10 w 64"/>
                <a:gd name="T51" fmla="*/ 27 h 42"/>
                <a:gd name="T52" fmla="*/ 18 w 64"/>
                <a:gd name="T53" fmla="*/ 11 h 42"/>
                <a:gd name="T54" fmla="*/ 18 w 64"/>
                <a:gd name="T55" fmla="*/ 6 h 42"/>
                <a:gd name="T56" fmla="*/ 19 w 64"/>
                <a:gd name="T57" fmla="*/ 3 h 42"/>
                <a:gd name="T58" fmla="*/ 28 w 64"/>
                <a:gd name="T59" fmla="*/ 3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4"/>
                <a:gd name="T91" fmla="*/ 0 h 42"/>
                <a:gd name="T92" fmla="*/ 64 w 6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4" h="42">
                  <a:moveTo>
                    <a:pt x="28" y="3"/>
                  </a:moveTo>
                  <a:lnTo>
                    <a:pt x="33" y="0"/>
                  </a:lnTo>
                  <a:lnTo>
                    <a:pt x="37" y="2"/>
                  </a:lnTo>
                  <a:lnTo>
                    <a:pt x="42" y="3"/>
                  </a:lnTo>
                  <a:lnTo>
                    <a:pt x="45" y="6"/>
                  </a:lnTo>
                  <a:lnTo>
                    <a:pt x="48" y="6"/>
                  </a:lnTo>
                  <a:lnTo>
                    <a:pt x="51" y="12"/>
                  </a:lnTo>
                  <a:lnTo>
                    <a:pt x="57" y="17"/>
                  </a:lnTo>
                  <a:lnTo>
                    <a:pt x="61" y="24"/>
                  </a:lnTo>
                  <a:lnTo>
                    <a:pt x="64" y="42"/>
                  </a:lnTo>
                  <a:lnTo>
                    <a:pt x="61" y="41"/>
                  </a:lnTo>
                  <a:lnTo>
                    <a:pt x="58" y="42"/>
                  </a:lnTo>
                  <a:lnTo>
                    <a:pt x="55" y="42"/>
                  </a:lnTo>
                  <a:lnTo>
                    <a:pt x="51" y="39"/>
                  </a:lnTo>
                  <a:lnTo>
                    <a:pt x="42" y="41"/>
                  </a:lnTo>
                  <a:lnTo>
                    <a:pt x="37" y="38"/>
                  </a:lnTo>
                  <a:lnTo>
                    <a:pt x="34" y="35"/>
                  </a:lnTo>
                  <a:lnTo>
                    <a:pt x="30" y="36"/>
                  </a:lnTo>
                  <a:lnTo>
                    <a:pt x="25" y="35"/>
                  </a:lnTo>
                  <a:lnTo>
                    <a:pt x="21" y="32"/>
                  </a:lnTo>
                  <a:lnTo>
                    <a:pt x="15" y="30"/>
                  </a:lnTo>
                  <a:lnTo>
                    <a:pt x="6" y="35"/>
                  </a:lnTo>
                  <a:lnTo>
                    <a:pt x="3" y="35"/>
                  </a:lnTo>
                  <a:lnTo>
                    <a:pt x="0" y="30"/>
                  </a:lnTo>
                  <a:lnTo>
                    <a:pt x="1" y="29"/>
                  </a:lnTo>
                  <a:lnTo>
                    <a:pt x="10" y="27"/>
                  </a:lnTo>
                  <a:lnTo>
                    <a:pt x="18" y="11"/>
                  </a:lnTo>
                  <a:lnTo>
                    <a:pt x="18" y="6"/>
                  </a:lnTo>
                  <a:lnTo>
                    <a:pt x="19" y="3"/>
                  </a:lnTo>
                  <a:lnTo>
                    <a:pt x="28" y="3"/>
                  </a:lnTo>
                  <a:close/>
                </a:path>
              </a:pathLst>
            </a:custGeom>
            <a:grpFill/>
            <a:ln w="1905">
              <a:noFill/>
              <a:round/>
              <a:headEnd/>
              <a:tailEnd/>
            </a:ln>
          </p:spPr>
          <p:txBody>
            <a:bodyPr/>
            <a:lstStyle/>
            <a:p>
              <a:endParaRPr lang="en-GB">
                <a:solidFill>
                  <a:srgbClr val="000000"/>
                </a:solidFill>
                <a:latin typeface="Arial"/>
              </a:endParaRPr>
            </a:p>
          </p:txBody>
        </p:sp>
        <p:sp>
          <p:nvSpPr>
            <p:cNvPr id="653" name="Freeform 649"/>
            <p:cNvSpPr>
              <a:spLocks/>
            </p:cNvSpPr>
            <p:nvPr/>
          </p:nvSpPr>
          <p:spPr bwMode="auto">
            <a:xfrm>
              <a:off x="3601" y="885"/>
              <a:ext cx="102" cy="154"/>
            </a:xfrm>
            <a:custGeom>
              <a:avLst/>
              <a:gdLst>
                <a:gd name="T0" fmla="*/ 45 w 102"/>
                <a:gd name="T1" fmla="*/ 6 h 154"/>
                <a:gd name="T2" fmla="*/ 60 w 102"/>
                <a:gd name="T3" fmla="*/ 0 h 154"/>
                <a:gd name="T4" fmla="*/ 71 w 102"/>
                <a:gd name="T5" fmla="*/ 4 h 154"/>
                <a:gd name="T6" fmla="*/ 84 w 102"/>
                <a:gd name="T7" fmla="*/ 13 h 154"/>
                <a:gd name="T8" fmla="*/ 83 w 102"/>
                <a:gd name="T9" fmla="*/ 20 h 154"/>
                <a:gd name="T10" fmla="*/ 71 w 102"/>
                <a:gd name="T11" fmla="*/ 25 h 154"/>
                <a:gd name="T12" fmla="*/ 81 w 102"/>
                <a:gd name="T13" fmla="*/ 28 h 154"/>
                <a:gd name="T14" fmla="*/ 74 w 102"/>
                <a:gd name="T15" fmla="*/ 34 h 154"/>
                <a:gd name="T16" fmla="*/ 72 w 102"/>
                <a:gd name="T17" fmla="*/ 35 h 154"/>
                <a:gd name="T18" fmla="*/ 71 w 102"/>
                <a:gd name="T19" fmla="*/ 47 h 154"/>
                <a:gd name="T20" fmla="*/ 68 w 102"/>
                <a:gd name="T21" fmla="*/ 49 h 154"/>
                <a:gd name="T22" fmla="*/ 66 w 102"/>
                <a:gd name="T23" fmla="*/ 64 h 154"/>
                <a:gd name="T24" fmla="*/ 66 w 102"/>
                <a:gd name="T25" fmla="*/ 80 h 154"/>
                <a:gd name="T26" fmla="*/ 75 w 102"/>
                <a:gd name="T27" fmla="*/ 113 h 154"/>
                <a:gd name="T28" fmla="*/ 90 w 102"/>
                <a:gd name="T29" fmla="*/ 133 h 154"/>
                <a:gd name="T30" fmla="*/ 102 w 102"/>
                <a:gd name="T31" fmla="*/ 143 h 154"/>
                <a:gd name="T32" fmla="*/ 98 w 102"/>
                <a:gd name="T33" fmla="*/ 149 h 154"/>
                <a:gd name="T34" fmla="*/ 96 w 102"/>
                <a:gd name="T35" fmla="*/ 151 h 154"/>
                <a:gd name="T36" fmla="*/ 92 w 102"/>
                <a:gd name="T37" fmla="*/ 152 h 154"/>
                <a:gd name="T38" fmla="*/ 86 w 102"/>
                <a:gd name="T39" fmla="*/ 143 h 154"/>
                <a:gd name="T40" fmla="*/ 78 w 102"/>
                <a:gd name="T41" fmla="*/ 146 h 154"/>
                <a:gd name="T42" fmla="*/ 83 w 102"/>
                <a:gd name="T43" fmla="*/ 148 h 154"/>
                <a:gd name="T44" fmla="*/ 75 w 102"/>
                <a:gd name="T45" fmla="*/ 149 h 154"/>
                <a:gd name="T46" fmla="*/ 74 w 102"/>
                <a:gd name="T47" fmla="*/ 151 h 154"/>
                <a:gd name="T48" fmla="*/ 66 w 102"/>
                <a:gd name="T49" fmla="*/ 145 h 154"/>
                <a:gd name="T50" fmla="*/ 63 w 102"/>
                <a:gd name="T51" fmla="*/ 152 h 154"/>
                <a:gd name="T52" fmla="*/ 54 w 102"/>
                <a:gd name="T53" fmla="*/ 143 h 154"/>
                <a:gd name="T54" fmla="*/ 53 w 102"/>
                <a:gd name="T55" fmla="*/ 142 h 154"/>
                <a:gd name="T56" fmla="*/ 42 w 102"/>
                <a:gd name="T57" fmla="*/ 140 h 154"/>
                <a:gd name="T58" fmla="*/ 38 w 102"/>
                <a:gd name="T59" fmla="*/ 139 h 154"/>
                <a:gd name="T60" fmla="*/ 38 w 102"/>
                <a:gd name="T61" fmla="*/ 128 h 154"/>
                <a:gd name="T62" fmla="*/ 41 w 102"/>
                <a:gd name="T63" fmla="*/ 125 h 154"/>
                <a:gd name="T64" fmla="*/ 47 w 102"/>
                <a:gd name="T65" fmla="*/ 125 h 154"/>
                <a:gd name="T66" fmla="*/ 42 w 102"/>
                <a:gd name="T67" fmla="*/ 121 h 154"/>
                <a:gd name="T68" fmla="*/ 35 w 102"/>
                <a:gd name="T69" fmla="*/ 115 h 154"/>
                <a:gd name="T70" fmla="*/ 41 w 102"/>
                <a:gd name="T71" fmla="*/ 106 h 154"/>
                <a:gd name="T72" fmla="*/ 32 w 102"/>
                <a:gd name="T73" fmla="*/ 110 h 154"/>
                <a:gd name="T74" fmla="*/ 29 w 102"/>
                <a:gd name="T75" fmla="*/ 106 h 154"/>
                <a:gd name="T76" fmla="*/ 23 w 102"/>
                <a:gd name="T77" fmla="*/ 106 h 154"/>
                <a:gd name="T78" fmla="*/ 18 w 102"/>
                <a:gd name="T79" fmla="*/ 97 h 154"/>
                <a:gd name="T80" fmla="*/ 15 w 102"/>
                <a:gd name="T81" fmla="*/ 100 h 154"/>
                <a:gd name="T82" fmla="*/ 8 w 102"/>
                <a:gd name="T83" fmla="*/ 104 h 154"/>
                <a:gd name="T84" fmla="*/ 0 w 102"/>
                <a:gd name="T85" fmla="*/ 94 h 154"/>
                <a:gd name="T86" fmla="*/ 6 w 102"/>
                <a:gd name="T87" fmla="*/ 70 h 154"/>
                <a:gd name="T88" fmla="*/ 12 w 102"/>
                <a:gd name="T89" fmla="*/ 70 h 154"/>
                <a:gd name="T90" fmla="*/ 15 w 102"/>
                <a:gd name="T91" fmla="*/ 70 h 154"/>
                <a:gd name="T92" fmla="*/ 18 w 102"/>
                <a:gd name="T93" fmla="*/ 62 h 154"/>
                <a:gd name="T94" fmla="*/ 20 w 102"/>
                <a:gd name="T95" fmla="*/ 56 h 154"/>
                <a:gd name="T96" fmla="*/ 23 w 102"/>
                <a:gd name="T97" fmla="*/ 49 h 154"/>
                <a:gd name="T98" fmla="*/ 23 w 102"/>
                <a:gd name="T99" fmla="*/ 47 h 154"/>
                <a:gd name="T100" fmla="*/ 20 w 102"/>
                <a:gd name="T101" fmla="*/ 41 h 154"/>
                <a:gd name="T102" fmla="*/ 21 w 102"/>
                <a:gd name="T103" fmla="*/ 28 h 154"/>
                <a:gd name="T104" fmla="*/ 30 w 102"/>
                <a:gd name="T105" fmla="*/ 25 h 154"/>
                <a:gd name="T106" fmla="*/ 27 w 102"/>
                <a:gd name="T107" fmla="*/ 22 h 154"/>
                <a:gd name="T108" fmla="*/ 27 w 102"/>
                <a:gd name="T109" fmla="*/ 17 h 154"/>
                <a:gd name="T110" fmla="*/ 38 w 102"/>
                <a:gd name="T111" fmla="*/ 6 h 15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2"/>
                <a:gd name="T169" fmla="*/ 0 h 154"/>
                <a:gd name="T170" fmla="*/ 102 w 102"/>
                <a:gd name="T171" fmla="*/ 154 h 15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2" h="154">
                  <a:moveTo>
                    <a:pt x="38" y="6"/>
                  </a:moveTo>
                  <a:lnTo>
                    <a:pt x="38" y="4"/>
                  </a:lnTo>
                  <a:lnTo>
                    <a:pt x="45" y="6"/>
                  </a:lnTo>
                  <a:lnTo>
                    <a:pt x="48" y="3"/>
                  </a:lnTo>
                  <a:lnTo>
                    <a:pt x="56" y="0"/>
                  </a:lnTo>
                  <a:lnTo>
                    <a:pt x="60" y="0"/>
                  </a:lnTo>
                  <a:lnTo>
                    <a:pt x="63" y="3"/>
                  </a:lnTo>
                  <a:lnTo>
                    <a:pt x="66" y="4"/>
                  </a:lnTo>
                  <a:lnTo>
                    <a:pt x="71" y="4"/>
                  </a:lnTo>
                  <a:lnTo>
                    <a:pt x="77" y="9"/>
                  </a:lnTo>
                  <a:lnTo>
                    <a:pt x="81" y="9"/>
                  </a:lnTo>
                  <a:lnTo>
                    <a:pt x="84" y="13"/>
                  </a:lnTo>
                  <a:lnTo>
                    <a:pt x="84" y="16"/>
                  </a:lnTo>
                  <a:lnTo>
                    <a:pt x="74" y="19"/>
                  </a:lnTo>
                  <a:lnTo>
                    <a:pt x="83" y="20"/>
                  </a:lnTo>
                  <a:lnTo>
                    <a:pt x="81" y="22"/>
                  </a:lnTo>
                  <a:lnTo>
                    <a:pt x="77" y="22"/>
                  </a:lnTo>
                  <a:lnTo>
                    <a:pt x="71" y="25"/>
                  </a:lnTo>
                  <a:lnTo>
                    <a:pt x="74" y="26"/>
                  </a:lnTo>
                  <a:lnTo>
                    <a:pt x="80" y="23"/>
                  </a:lnTo>
                  <a:lnTo>
                    <a:pt x="81" y="28"/>
                  </a:lnTo>
                  <a:lnTo>
                    <a:pt x="80" y="31"/>
                  </a:lnTo>
                  <a:lnTo>
                    <a:pt x="77" y="32"/>
                  </a:lnTo>
                  <a:lnTo>
                    <a:pt x="74" y="34"/>
                  </a:lnTo>
                  <a:lnTo>
                    <a:pt x="68" y="32"/>
                  </a:lnTo>
                  <a:lnTo>
                    <a:pt x="68" y="35"/>
                  </a:lnTo>
                  <a:lnTo>
                    <a:pt x="72" y="35"/>
                  </a:lnTo>
                  <a:lnTo>
                    <a:pt x="74" y="38"/>
                  </a:lnTo>
                  <a:lnTo>
                    <a:pt x="71" y="43"/>
                  </a:lnTo>
                  <a:lnTo>
                    <a:pt x="71" y="47"/>
                  </a:lnTo>
                  <a:lnTo>
                    <a:pt x="68" y="46"/>
                  </a:lnTo>
                  <a:lnTo>
                    <a:pt x="68" y="47"/>
                  </a:lnTo>
                  <a:lnTo>
                    <a:pt x="68" y="49"/>
                  </a:lnTo>
                  <a:lnTo>
                    <a:pt x="68" y="53"/>
                  </a:lnTo>
                  <a:lnTo>
                    <a:pt x="66" y="53"/>
                  </a:lnTo>
                  <a:lnTo>
                    <a:pt x="66" y="64"/>
                  </a:lnTo>
                  <a:lnTo>
                    <a:pt x="68" y="68"/>
                  </a:lnTo>
                  <a:lnTo>
                    <a:pt x="65" y="77"/>
                  </a:lnTo>
                  <a:lnTo>
                    <a:pt x="66" y="80"/>
                  </a:lnTo>
                  <a:lnTo>
                    <a:pt x="68" y="82"/>
                  </a:lnTo>
                  <a:lnTo>
                    <a:pt x="71" y="103"/>
                  </a:lnTo>
                  <a:lnTo>
                    <a:pt x="75" y="113"/>
                  </a:lnTo>
                  <a:lnTo>
                    <a:pt x="77" y="119"/>
                  </a:lnTo>
                  <a:lnTo>
                    <a:pt x="87" y="133"/>
                  </a:lnTo>
                  <a:lnTo>
                    <a:pt x="90" y="133"/>
                  </a:lnTo>
                  <a:lnTo>
                    <a:pt x="98" y="140"/>
                  </a:lnTo>
                  <a:lnTo>
                    <a:pt x="99" y="140"/>
                  </a:lnTo>
                  <a:lnTo>
                    <a:pt x="102" y="143"/>
                  </a:lnTo>
                  <a:lnTo>
                    <a:pt x="101" y="145"/>
                  </a:lnTo>
                  <a:lnTo>
                    <a:pt x="101" y="148"/>
                  </a:lnTo>
                  <a:lnTo>
                    <a:pt x="98" y="149"/>
                  </a:lnTo>
                  <a:lnTo>
                    <a:pt x="92" y="148"/>
                  </a:lnTo>
                  <a:lnTo>
                    <a:pt x="90" y="149"/>
                  </a:lnTo>
                  <a:lnTo>
                    <a:pt x="96" y="151"/>
                  </a:lnTo>
                  <a:lnTo>
                    <a:pt x="95" y="152"/>
                  </a:lnTo>
                  <a:lnTo>
                    <a:pt x="93" y="154"/>
                  </a:lnTo>
                  <a:lnTo>
                    <a:pt x="92" y="152"/>
                  </a:lnTo>
                  <a:lnTo>
                    <a:pt x="87" y="148"/>
                  </a:lnTo>
                  <a:lnTo>
                    <a:pt x="86" y="146"/>
                  </a:lnTo>
                  <a:lnTo>
                    <a:pt x="86" y="143"/>
                  </a:lnTo>
                  <a:lnTo>
                    <a:pt x="83" y="145"/>
                  </a:lnTo>
                  <a:lnTo>
                    <a:pt x="80" y="145"/>
                  </a:lnTo>
                  <a:lnTo>
                    <a:pt x="78" y="146"/>
                  </a:lnTo>
                  <a:lnTo>
                    <a:pt x="80" y="148"/>
                  </a:lnTo>
                  <a:lnTo>
                    <a:pt x="81" y="149"/>
                  </a:lnTo>
                  <a:lnTo>
                    <a:pt x="83" y="148"/>
                  </a:lnTo>
                  <a:lnTo>
                    <a:pt x="83" y="151"/>
                  </a:lnTo>
                  <a:lnTo>
                    <a:pt x="78" y="152"/>
                  </a:lnTo>
                  <a:lnTo>
                    <a:pt x="75" y="149"/>
                  </a:lnTo>
                  <a:lnTo>
                    <a:pt x="74" y="149"/>
                  </a:lnTo>
                  <a:lnTo>
                    <a:pt x="75" y="152"/>
                  </a:lnTo>
                  <a:lnTo>
                    <a:pt x="74" y="151"/>
                  </a:lnTo>
                  <a:lnTo>
                    <a:pt x="72" y="146"/>
                  </a:lnTo>
                  <a:lnTo>
                    <a:pt x="69" y="146"/>
                  </a:lnTo>
                  <a:lnTo>
                    <a:pt x="66" y="145"/>
                  </a:lnTo>
                  <a:lnTo>
                    <a:pt x="65" y="148"/>
                  </a:lnTo>
                  <a:lnTo>
                    <a:pt x="63" y="148"/>
                  </a:lnTo>
                  <a:lnTo>
                    <a:pt x="63" y="152"/>
                  </a:lnTo>
                  <a:lnTo>
                    <a:pt x="62" y="152"/>
                  </a:lnTo>
                  <a:lnTo>
                    <a:pt x="54" y="146"/>
                  </a:lnTo>
                  <a:lnTo>
                    <a:pt x="54" y="143"/>
                  </a:lnTo>
                  <a:lnTo>
                    <a:pt x="57" y="143"/>
                  </a:lnTo>
                  <a:lnTo>
                    <a:pt x="57" y="142"/>
                  </a:lnTo>
                  <a:lnTo>
                    <a:pt x="53" y="142"/>
                  </a:lnTo>
                  <a:lnTo>
                    <a:pt x="45" y="143"/>
                  </a:lnTo>
                  <a:lnTo>
                    <a:pt x="44" y="143"/>
                  </a:lnTo>
                  <a:lnTo>
                    <a:pt x="42" y="140"/>
                  </a:lnTo>
                  <a:lnTo>
                    <a:pt x="41" y="142"/>
                  </a:lnTo>
                  <a:lnTo>
                    <a:pt x="38" y="140"/>
                  </a:lnTo>
                  <a:lnTo>
                    <a:pt x="38" y="139"/>
                  </a:lnTo>
                  <a:lnTo>
                    <a:pt x="38" y="131"/>
                  </a:lnTo>
                  <a:lnTo>
                    <a:pt x="36" y="128"/>
                  </a:lnTo>
                  <a:lnTo>
                    <a:pt x="38" y="128"/>
                  </a:lnTo>
                  <a:lnTo>
                    <a:pt x="41" y="130"/>
                  </a:lnTo>
                  <a:lnTo>
                    <a:pt x="42" y="128"/>
                  </a:lnTo>
                  <a:lnTo>
                    <a:pt x="41" y="125"/>
                  </a:lnTo>
                  <a:lnTo>
                    <a:pt x="44" y="127"/>
                  </a:lnTo>
                  <a:lnTo>
                    <a:pt x="47" y="127"/>
                  </a:lnTo>
                  <a:lnTo>
                    <a:pt x="47" y="125"/>
                  </a:lnTo>
                  <a:lnTo>
                    <a:pt x="44" y="124"/>
                  </a:lnTo>
                  <a:lnTo>
                    <a:pt x="45" y="122"/>
                  </a:lnTo>
                  <a:lnTo>
                    <a:pt x="42" y="121"/>
                  </a:lnTo>
                  <a:lnTo>
                    <a:pt x="38" y="121"/>
                  </a:lnTo>
                  <a:lnTo>
                    <a:pt x="35" y="118"/>
                  </a:lnTo>
                  <a:lnTo>
                    <a:pt x="35" y="115"/>
                  </a:lnTo>
                  <a:lnTo>
                    <a:pt x="35" y="116"/>
                  </a:lnTo>
                  <a:lnTo>
                    <a:pt x="36" y="113"/>
                  </a:lnTo>
                  <a:lnTo>
                    <a:pt x="41" y="106"/>
                  </a:lnTo>
                  <a:lnTo>
                    <a:pt x="38" y="109"/>
                  </a:lnTo>
                  <a:lnTo>
                    <a:pt x="32" y="115"/>
                  </a:lnTo>
                  <a:lnTo>
                    <a:pt x="32" y="110"/>
                  </a:lnTo>
                  <a:lnTo>
                    <a:pt x="32" y="107"/>
                  </a:lnTo>
                  <a:lnTo>
                    <a:pt x="32" y="101"/>
                  </a:lnTo>
                  <a:lnTo>
                    <a:pt x="29" y="106"/>
                  </a:lnTo>
                  <a:lnTo>
                    <a:pt x="26" y="104"/>
                  </a:lnTo>
                  <a:lnTo>
                    <a:pt x="26" y="107"/>
                  </a:lnTo>
                  <a:lnTo>
                    <a:pt x="23" y="106"/>
                  </a:lnTo>
                  <a:lnTo>
                    <a:pt x="23" y="107"/>
                  </a:lnTo>
                  <a:lnTo>
                    <a:pt x="21" y="98"/>
                  </a:lnTo>
                  <a:lnTo>
                    <a:pt x="18" y="97"/>
                  </a:lnTo>
                  <a:lnTo>
                    <a:pt x="17" y="101"/>
                  </a:lnTo>
                  <a:lnTo>
                    <a:pt x="15" y="104"/>
                  </a:lnTo>
                  <a:lnTo>
                    <a:pt x="15" y="100"/>
                  </a:lnTo>
                  <a:lnTo>
                    <a:pt x="12" y="101"/>
                  </a:lnTo>
                  <a:lnTo>
                    <a:pt x="12" y="106"/>
                  </a:lnTo>
                  <a:lnTo>
                    <a:pt x="8" y="104"/>
                  </a:lnTo>
                  <a:lnTo>
                    <a:pt x="6" y="103"/>
                  </a:lnTo>
                  <a:lnTo>
                    <a:pt x="3" y="103"/>
                  </a:lnTo>
                  <a:lnTo>
                    <a:pt x="0" y="94"/>
                  </a:lnTo>
                  <a:lnTo>
                    <a:pt x="0" y="77"/>
                  </a:lnTo>
                  <a:lnTo>
                    <a:pt x="2" y="74"/>
                  </a:lnTo>
                  <a:lnTo>
                    <a:pt x="6" y="70"/>
                  </a:lnTo>
                  <a:lnTo>
                    <a:pt x="8" y="73"/>
                  </a:lnTo>
                  <a:lnTo>
                    <a:pt x="9" y="71"/>
                  </a:lnTo>
                  <a:lnTo>
                    <a:pt x="12" y="70"/>
                  </a:lnTo>
                  <a:lnTo>
                    <a:pt x="12" y="73"/>
                  </a:lnTo>
                  <a:lnTo>
                    <a:pt x="14" y="76"/>
                  </a:lnTo>
                  <a:lnTo>
                    <a:pt x="15" y="70"/>
                  </a:lnTo>
                  <a:lnTo>
                    <a:pt x="17" y="68"/>
                  </a:lnTo>
                  <a:lnTo>
                    <a:pt x="17" y="62"/>
                  </a:lnTo>
                  <a:lnTo>
                    <a:pt x="18" y="62"/>
                  </a:lnTo>
                  <a:lnTo>
                    <a:pt x="18" y="59"/>
                  </a:lnTo>
                  <a:lnTo>
                    <a:pt x="18" y="56"/>
                  </a:lnTo>
                  <a:lnTo>
                    <a:pt x="20" y="56"/>
                  </a:lnTo>
                  <a:lnTo>
                    <a:pt x="20" y="52"/>
                  </a:lnTo>
                  <a:lnTo>
                    <a:pt x="21" y="52"/>
                  </a:lnTo>
                  <a:lnTo>
                    <a:pt x="23" y="49"/>
                  </a:lnTo>
                  <a:lnTo>
                    <a:pt x="24" y="46"/>
                  </a:lnTo>
                  <a:lnTo>
                    <a:pt x="26" y="44"/>
                  </a:lnTo>
                  <a:lnTo>
                    <a:pt x="23" y="47"/>
                  </a:lnTo>
                  <a:lnTo>
                    <a:pt x="21" y="46"/>
                  </a:lnTo>
                  <a:lnTo>
                    <a:pt x="23" y="41"/>
                  </a:lnTo>
                  <a:lnTo>
                    <a:pt x="20" y="41"/>
                  </a:lnTo>
                  <a:lnTo>
                    <a:pt x="15" y="37"/>
                  </a:lnTo>
                  <a:lnTo>
                    <a:pt x="15" y="32"/>
                  </a:lnTo>
                  <a:lnTo>
                    <a:pt x="21" y="28"/>
                  </a:lnTo>
                  <a:lnTo>
                    <a:pt x="24" y="26"/>
                  </a:lnTo>
                  <a:lnTo>
                    <a:pt x="27" y="28"/>
                  </a:lnTo>
                  <a:lnTo>
                    <a:pt x="30" y="25"/>
                  </a:lnTo>
                  <a:lnTo>
                    <a:pt x="29" y="25"/>
                  </a:lnTo>
                  <a:lnTo>
                    <a:pt x="26" y="23"/>
                  </a:lnTo>
                  <a:lnTo>
                    <a:pt x="27" y="22"/>
                  </a:lnTo>
                  <a:lnTo>
                    <a:pt x="30" y="20"/>
                  </a:lnTo>
                  <a:lnTo>
                    <a:pt x="29" y="19"/>
                  </a:lnTo>
                  <a:lnTo>
                    <a:pt x="27" y="17"/>
                  </a:lnTo>
                  <a:lnTo>
                    <a:pt x="27" y="14"/>
                  </a:lnTo>
                  <a:lnTo>
                    <a:pt x="32" y="9"/>
                  </a:lnTo>
                  <a:lnTo>
                    <a:pt x="38" y="6"/>
                  </a:lnTo>
                  <a:close/>
                </a:path>
              </a:pathLst>
            </a:custGeom>
            <a:grpFill/>
            <a:ln w="1905">
              <a:noFill/>
              <a:round/>
              <a:headEnd/>
              <a:tailEnd/>
            </a:ln>
          </p:spPr>
          <p:txBody>
            <a:bodyPr/>
            <a:lstStyle/>
            <a:p>
              <a:endParaRPr lang="en-GB">
                <a:solidFill>
                  <a:srgbClr val="000000"/>
                </a:solidFill>
                <a:latin typeface="Arial"/>
              </a:endParaRPr>
            </a:p>
          </p:txBody>
        </p:sp>
        <p:sp>
          <p:nvSpPr>
            <p:cNvPr id="654" name="Freeform 650"/>
            <p:cNvSpPr>
              <a:spLocks/>
            </p:cNvSpPr>
            <p:nvPr/>
          </p:nvSpPr>
          <p:spPr bwMode="auto">
            <a:xfrm>
              <a:off x="3637" y="649"/>
              <a:ext cx="258" cy="243"/>
            </a:xfrm>
            <a:custGeom>
              <a:avLst/>
              <a:gdLst>
                <a:gd name="T0" fmla="*/ 9 w 258"/>
                <a:gd name="T1" fmla="*/ 204 h 243"/>
                <a:gd name="T2" fmla="*/ 27 w 258"/>
                <a:gd name="T3" fmla="*/ 192 h 243"/>
                <a:gd name="T4" fmla="*/ 26 w 258"/>
                <a:gd name="T5" fmla="*/ 188 h 243"/>
                <a:gd name="T6" fmla="*/ 26 w 258"/>
                <a:gd name="T7" fmla="*/ 177 h 243"/>
                <a:gd name="T8" fmla="*/ 33 w 258"/>
                <a:gd name="T9" fmla="*/ 170 h 243"/>
                <a:gd name="T10" fmla="*/ 47 w 258"/>
                <a:gd name="T11" fmla="*/ 159 h 243"/>
                <a:gd name="T12" fmla="*/ 39 w 258"/>
                <a:gd name="T13" fmla="*/ 150 h 243"/>
                <a:gd name="T14" fmla="*/ 36 w 258"/>
                <a:gd name="T15" fmla="*/ 140 h 243"/>
                <a:gd name="T16" fmla="*/ 30 w 258"/>
                <a:gd name="T17" fmla="*/ 134 h 243"/>
                <a:gd name="T18" fmla="*/ 38 w 258"/>
                <a:gd name="T19" fmla="*/ 131 h 243"/>
                <a:gd name="T20" fmla="*/ 56 w 258"/>
                <a:gd name="T21" fmla="*/ 116 h 243"/>
                <a:gd name="T22" fmla="*/ 72 w 258"/>
                <a:gd name="T23" fmla="*/ 101 h 243"/>
                <a:gd name="T24" fmla="*/ 81 w 258"/>
                <a:gd name="T25" fmla="*/ 90 h 243"/>
                <a:gd name="T26" fmla="*/ 107 w 258"/>
                <a:gd name="T27" fmla="*/ 65 h 243"/>
                <a:gd name="T28" fmla="*/ 119 w 258"/>
                <a:gd name="T29" fmla="*/ 66 h 243"/>
                <a:gd name="T30" fmla="*/ 122 w 258"/>
                <a:gd name="T31" fmla="*/ 51 h 243"/>
                <a:gd name="T32" fmla="*/ 131 w 258"/>
                <a:gd name="T33" fmla="*/ 48 h 243"/>
                <a:gd name="T34" fmla="*/ 153 w 258"/>
                <a:gd name="T35" fmla="*/ 56 h 243"/>
                <a:gd name="T36" fmla="*/ 176 w 258"/>
                <a:gd name="T37" fmla="*/ 48 h 243"/>
                <a:gd name="T38" fmla="*/ 189 w 258"/>
                <a:gd name="T39" fmla="*/ 38 h 243"/>
                <a:gd name="T40" fmla="*/ 204 w 258"/>
                <a:gd name="T41" fmla="*/ 29 h 243"/>
                <a:gd name="T42" fmla="*/ 213 w 258"/>
                <a:gd name="T43" fmla="*/ 12 h 243"/>
                <a:gd name="T44" fmla="*/ 240 w 258"/>
                <a:gd name="T45" fmla="*/ 0 h 243"/>
                <a:gd name="T46" fmla="*/ 255 w 258"/>
                <a:gd name="T47" fmla="*/ 14 h 243"/>
                <a:gd name="T48" fmla="*/ 258 w 258"/>
                <a:gd name="T49" fmla="*/ 33 h 243"/>
                <a:gd name="T50" fmla="*/ 241 w 258"/>
                <a:gd name="T51" fmla="*/ 54 h 243"/>
                <a:gd name="T52" fmla="*/ 214 w 258"/>
                <a:gd name="T53" fmla="*/ 69 h 243"/>
                <a:gd name="T54" fmla="*/ 195 w 258"/>
                <a:gd name="T55" fmla="*/ 80 h 243"/>
                <a:gd name="T56" fmla="*/ 170 w 258"/>
                <a:gd name="T57" fmla="*/ 95 h 243"/>
                <a:gd name="T58" fmla="*/ 155 w 258"/>
                <a:gd name="T59" fmla="*/ 107 h 243"/>
                <a:gd name="T60" fmla="*/ 122 w 258"/>
                <a:gd name="T61" fmla="*/ 134 h 243"/>
                <a:gd name="T62" fmla="*/ 113 w 258"/>
                <a:gd name="T63" fmla="*/ 135 h 243"/>
                <a:gd name="T64" fmla="*/ 111 w 258"/>
                <a:gd name="T65" fmla="*/ 153 h 243"/>
                <a:gd name="T66" fmla="*/ 98 w 258"/>
                <a:gd name="T67" fmla="*/ 155 h 243"/>
                <a:gd name="T68" fmla="*/ 90 w 258"/>
                <a:gd name="T69" fmla="*/ 161 h 243"/>
                <a:gd name="T70" fmla="*/ 89 w 258"/>
                <a:gd name="T71" fmla="*/ 167 h 243"/>
                <a:gd name="T72" fmla="*/ 77 w 258"/>
                <a:gd name="T73" fmla="*/ 164 h 243"/>
                <a:gd name="T74" fmla="*/ 84 w 258"/>
                <a:gd name="T75" fmla="*/ 185 h 243"/>
                <a:gd name="T76" fmla="*/ 81 w 258"/>
                <a:gd name="T77" fmla="*/ 192 h 243"/>
                <a:gd name="T78" fmla="*/ 75 w 258"/>
                <a:gd name="T79" fmla="*/ 200 h 243"/>
                <a:gd name="T80" fmla="*/ 65 w 258"/>
                <a:gd name="T81" fmla="*/ 194 h 243"/>
                <a:gd name="T82" fmla="*/ 71 w 258"/>
                <a:gd name="T83" fmla="*/ 204 h 243"/>
                <a:gd name="T84" fmla="*/ 65 w 258"/>
                <a:gd name="T85" fmla="*/ 210 h 243"/>
                <a:gd name="T86" fmla="*/ 63 w 258"/>
                <a:gd name="T87" fmla="*/ 218 h 243"/>
                <a:gd name="T88" fmla="*/ 59 w 258"/>
                <a:gd name="T89" fmla="*/ 224 h 243"/>
                <a:gd name="T90" fmla="*/ 59 w 258"/>
                <a:gd name="T91" fmla="*/ 233 h 243"/>
                <a:gd name="T92" fmla="*/ 48 w 258"/>
                <a:gd name="T93" fmla="*/ 243 h 243"/>
                <a:gd name="T94" fmla="*/ 24 w 258"/>
                <a:gd name="T95" fmla="*/ 233 h 243"/>
                <a:gd name="T96" fmla="*/ 12 w 258"/>
                <a:gd name="T97" fmla="*/ 231 h 243"/>
                <a:gd name="T98" fmla="*/ 20 w 258"/>
                <a:gd name="T99" fmla="*/ 221 h 243"/>
                <a:gd name="T100" fmla="*/ 12 w 258"/>
                <a:gd name="T101" fmla="*/ 222 h 24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58"/>
                <a:gd name="T154" fmla="*/ 0 h 243"/>
                <a:gd name="T155" fmla="*/ 258 w 258"/>
                <a:gd name="T156" fmla="*/ 243 h 24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58" h="243">
                  <a:moveTo>
                    <a:pt x="0" y="212"/>
                  </a:moveTo>
                  <a:lnTo>
                    <a:pt x="0" y="210"/>
                  </a:lnTo>
                  <a:lnTo>
                    <a:pt x="2" y="212"/>
                  </a:lnTo>
                  <a:lnTo>
                    <a:pt x="5" y="210"/>
                  </a:lnTo>
                  <a:lnTo>
                    <a:pt x="9" y="204"/>
                  </a:lnTo>
                  <a:lnTo>
                    <a:pt x="18" y="201"/>
                  </a:lnTo>
                  <a:lnTo>
                    <a:pt x="17" y="200"/>
                  </a:lnTo>
                  <a:lnTo>
                    <a:pt x="18" y="194"/>
                  </a:lnTo>
                  <a:lnTo>
                    <a:pt x="24" y="189"/>
                  </a:lnTo>
                  <a:lnTo>
                    <a:pt x="27" y="192"/>
                  </a:lnTo>
                  <a:lnTo>
                    <a:pt x="32" y="192"/>
                  </a:lnTo>
                  <a:lnTo>
                    <a:pt x="36" y="195"/>
                  </a:lnTo>
                  <a:lnTo>
                    <a:pt x="41" y="197"/>
                  </a:lnTo>
                  <a:lnTo>
                    <a:pt x="38" y="192"/>
                  </a:lnTo>
                  <a:lnTo>
                    <a:pt x="26" y="188"/>
                  </a:lnTo>
                  <a:lnTo>
                    <a:pt x="24" y="185"/>
                  </a:lnTo>
                  <a:lnTo>
                    <a:pt x="26" y="185"/>
                  </a:lnTo>
                  <a:lnTo>
                    <a:pt x="32" y="185"/>
                  </a:lnTo>
                  <a:lnTo>
                    <a:pt x="33" y="182"/>
                  </a:lnTo>
                  <a:lnTo>
                    <a:pt x="26" y="177"/>
                  </a:lnTo>
                  <a:lnTo>
                    <a:pt x="26" y="174"/>
                  </a:lnTo>
                  <a:lnTo>
                    <a:pt x="36" y="174"/>
                  </a:lnTo>
                  <a:lnTo>
                    <a:pt x="39" y="173"/>
                  </a:lnTo>
                  <a:lnTo>
                    <a:pt x="38" y="170"/>
                  </a:lnTo>
                  <a:lnTo>
                    <a:pt x="33" y="170"/>
                  </a:lnTo>
                  <a:lnTo>
                    <a:pt x="30" y="164"/>
                  </a:lnTo>
                  <a:lnTo>
                    <a:pt x="30" y="159"/>
                  </a:lnTo>
                  <a:lnTo>
                    <a:pt x="33" y="161"/>
                  </a:lnTo>
                  <a:lnTo>
                    <a:pt x="39" y="156"/>
                  </a:lnTo>
                  <a:lnTo>
                    <a:pt x="47" y="159"/>
                  </a:lnTo>
                  <a:lnTo>
                    <a:pt x="50" y="156"/>
                  </a:lnTo>
                  <a:lnTo>
                    <a:pt x="47" y="156"/>
                  </a:lnTo>
                  <a:lnTo>
                    <a:pt x="44" y="156"/>
                  </a:lnTo>
                  <a:lnTo>
                    <a:pt x="42" y="152"/>
                  </a:lnTo>
                  <a:lnTo>
                    <a:pt x="39" y="150"/>
                  </a:lnTo>
                  <a:lnTo>
                    <a:pt x="33" y="152"/>
                  </a:lnTo>
                  <a:lnTo>
                    <a:pt x="32" y="149"/>
                  </a:lnTo>
                  <a:lnTo>
                    <a:pt x="35" y="147"/>
                  </a:lnTo>
                  <a:lnTo>
                    <a:pt x="38" y="140"/>
                  </a:lnTo>
                  <a:lnTo>
                    <a:pt x="36" y="140"/>
                  </a:lnTo>
                  <a:lnTo>
                    <a:pt x="36" y="138"/>
                  </a:lnTo>
                  <a:lnTo>
                    <a:pt x="35" y="135"/>
                  </a:lnTo>
                  <a:lnTo>
                    <a:pt x="32" y="140"/>
                  </a:lnTo>
                  <a:lnTo>
                    <a:pt x="32" y="135"/>
                  </a:lnTo>
                  <a:lnTo>
                    <a:pt x="30" y="134"/>
                  </a:lnTo>
                  <a:lnTo>
                    <a:pt x="32" y="131"/>
                  </a:lnTo>
                  <a:lnTo>
                    <a:pt x="30" y="129"/>
                  </a:lnTo>
                  <a:lnTo>
                    <a:pt x="32" y="125"/>
                  </a:lnTo>
                  <a:lnTo>
                    <a:pt x="38" y="125"/>
                  </a:lnTo>
                  <a:lnTo>
                    <a:pt x="38" y="131"/>
                  </a:lnTo>
                  <a:lnTo>
                    <a:pt x="41" y="132"/>
                  </a:lnTo>
                  <a:lnTo>
                    <a:pt x="47" y="128"/>
                  </a:lnTo>
                  <a:lnTo>
                    <a:pt x="50" y="123"/>
                  </a:lnTo>
                  <a:lnTo>
                    <a:pt x="51" y="119"/>
                  </a:lnTo>
                  <a:lnTo>
                    <a:pt x="56" y="116"/>
                  </a:lnTo>
                  <a:lnTo>
                    <a:pt x="65" y="117"/>
                  </a:lnTo>
                  <a:lnTo>
                    <a:pt x="71" y="111"/>
                  </a:lnTo>
                  <a:lnTo>
                    <a:pt x="71" y="107"/>
                  </a:lnTo>
                  <a:lnTo>
                    <a:pt x="69" y="104"/>
                  </a:lnTo>
                  <a:lnTo>
                    <a:pt x="72" y="101"/>
                  </a:lnTo>
                  <a:lnTo>
                    <a:pt x="72" y="98"/>
                  </a:lnTo>
                  <a:lnTo>
                    <a:pt x="77" y="93"/>
                  </a:lnTo>
                  <a:lnTo>
                    <a:pt x="80" y="95"/>
                  </a:lnTo>
                  <a:lnTo>
                    <a:pt x="83" y="93"/>
                  </a:lnTo>
                  <a:lnTo>
                    <a:pt x="81" y="90"/>
                  </a:lnTo>
                  <a:lnTo>
                    <a:pt x="83" y="84"/>
                  </a:lnTo>
                  <a:lnTo>
                    <a:pt x="86" y="81"/>
                  </a:lnTo>
                  <a:lnTo>
                    <a:pt x="102" y="74"/>
                  </a:lnTo>
                  <a:lnTo>
                    <a:pt x="104" y="71"/>
                  </a:lnTo>
                  <a:lnTo>
                    <a:pt x="107" y="65"/>
                  </a:lnTo>
                  <a:lnTo>
                    <a:pt x="114" y="60"/>
                  </a:lnTo>
                  <a:lnTo>
                    <a:pt x="117" y="62"/>
                  </a:lnTo>
                  <a:lnTo>
                    <a:pt x="114" y="69"/>
                  </a:lnTo>
                  <a:lnTo>
                    <a:pt x="117" y="71"/>
                  </a:lnTo>
                  <a:lnTo>
                    <a:pt x="119" y="66"/>
                  </a:lnTo>
                  <a:lnTo>
                    <a:pt x="123" y="65"/>
                  </a:lnTo>
                  <a:lnTo>
                    <a:pt x="125" y="62"/>
                  </a:lnTo>
                  <a:lnTo>
                    <a:pt x="123" y="59"/>
                  </a:lnTo>
                  <a:lnTo>
                    <a:pt x="122" y="56"/>
                  </a:lnTo>
                  <a:lnTo>
                    <a:pt x="122" y="51"/>
                  </a:lnTo>
                  <a:lnTo>
                    <a:pt x="123" y="53"/>
                  </a:lnTo>
                  <a:lnTo>
                    <a:pt x="125" y="50"/>
                  </a:lnTo>
                  <a:lnTo>
                    <a:pt x="123" y="48"/>
                  </a:lnTo>
                  <a:lnTo>
                    <a:pt x="129" y="47"/>
                  </a:lnTo>
                  <a:lnTo>
                    <a:pt x="131" y="48"/>
                  </a:lnTo>
                  <a:lnTo>
                    <a:pt x="144" y="50"/>
                  </a:lnTo>
                  <a:lnTo>
                    <a:pt x="144" y="56"/>
                  </a:lnTo>
                  <a:lnTo>
                    <a:pt x="147" y="57"/>
                  </a:lnTo>
                  <a:lnTo>
                    <a:pt x="150" y="54"/>
                  </a:lnTo>
                  <a:lnTo>
                    <a:pt x="153" y="56"/>
                  </a:lnTo>
                  <a:lnTo>
                    <a:pt x="168" y="47"/>
                  </a:lnTo>
                  <a:lnTo>
                    <a:pt x="171" y="47"/>
                  </a:lnTo>
                  <a:lnTo>
                    <a:pt x="171" y="48"/>
                  </a:lnTo>
                  <a:lnTo>
                    <a:pt x="173" y="50"/>
                  </a:lnTo>
                  <a:lnTo>
                    <a:pt x="176" y="48"/>
                  </a:lnTo>
                  <a:lnTo>
                    <a:pt x="177" y="47"/>
                  </a:lnTo>
                  <a:lnTo>
                    <a:pt x="179" y="47"/>
                  </a:lnTo>
                  <a:lnTo>
                    <a:pt x="180" y="45"/>
                  </a:lnTo>
                  <a:lnTo>
                    <a:pt x="183" y="44"/>
                  </a:lnTo>
                  <a:lnTo>
                    <a:pt x="189" y="38"/>
                  </a:lnTo>
                  <a:lnTo>
                    <a:pt x="194" y="38"/>
                  </a:lnTo>
                  <a:lnTo>
                    <a:pt x="197" y="30"/>
                  </a:lnTo>
                  <a:lnTo>
                    <a:pt x="200" y="33"/>
                  </a:lnTo>
                  <a:lnTo>
                    <a:pt x="203" y="32"/>
                  </a:lnTo>
                  <a:lnTo>
                    <a:pt x="204" y="29"/>
                  </a:lnTo>
                  <a:lnTo>
                    <a:pt x="203" y="21"/>
                  </a:lnTo>
                  <a:lnTo>
                    <a:pt x="204" y="17"/>
                  </a:lnTo>
                  <a:lnTo>
                    <a:pt x="208" y="15"/>
                  </a:lnTo>
                  <a:lnTo>
                    <a:pt x="211" y="12"/>
                  </a:lnTo>
                  <a:lnTo>
                    <a:pt x="213" y="12"/>
                  </a:lnTo>
                  <a:lnTo>
                    <a:pt x="217" y="8"/>
                  </a:lnTo>
                  <a:lnTo>
                    <a:pt x="217" y="5"/>
                  </a:lnTo>
                  <a:lnTo>
                    <a:pt x="222" y="6"/>
                  </a:lnTo>
                  <a:lnTo>
                    <a:pt x="229" y="0"/>
                  </a:lnTo>
                  <a:lnTo>
                    <a:pt x="240" y="0"/>
                  </a:lnTo>
                  <a:lnTo>
                    <a:pt x="249" y="3"/>
                  </a:lnTo>
                  <a:lnTo>
                    <a:pt x="250" y="6"/>
                  </a:lnTo>
                  <a:lnTo>
                    <a:pt x="252" y="9"/>
                  </a:lnTo>
                  <a:lnTo>
                    <a:pt x="255" y="11"/>
                  </a:lnTo>
                  <a:lnTo>
                    <a:pt x="255" y="14"/>
                  </a:lnTo>
                  <a:lnTo>
                    <a:pt x="258" y="23"/>
                  </a:lnTo>
                  <a:lnTo>
                    <a:pt x="258" y="26"/>
                  </a:lnTo>
                  <a:lnTo>
                    <a:pt x="255" y="29"/>
                  </a:lnTo>
                  <a:lnTo>
                    <a:pt x="253" y="33"/>
                  </a:lnTo>
                  <a:lnTo>
                    <a:pt x="258" y="33"/>
                  </a:lnTo>
                  <a:lnTo>
                    <a:pt x="258" y="36"/>
                  </a:lnTo>
                  <a:lnTo>
                    <a:pt x="253" y="38"/>
                  </a:lnTo>
                  <a:lnTo>
                    <a:pt x="244" y="54"/>
                  </a:lnTo>
                  <a:lnTo>
                    <a:pt x="247" y="57"/>
                  </a:lnTo>
                  <a:lnTo>
                    <a:pt x="241" y="54"/>
                  </a:lnTo>
                  <a:lnTo>
                    <a:pt x="238" y="54"/>
                  </a:lnTo>
                  <a:lnTo>
                    <a:pt x="237" y="56"/>
                  </a:lnTo>
                  <a:lnTo>
                    <a:pt x="225" y="68"/>
                  </a:lnTo>
                  <a:lnTo>
                    <a:pt x="217" y="69"/>
                  </a:lnTo>
                  <a:lnTo>
                    <a:pt x="214" y="69"/>
                  </a:lnTo>
                  <a:lnTo>
                    <a:pt x="208" y="74"/>
                  </a:lnTo>
                  <a:lnTo>
                    <a:pt x="204" y="72"/>
                  </a:lnTo>
                  <a:lnTo>
                    <a:pt x="198" y="75"/>
                  </a:lnTo>
                  <a:lnTo>
                    <a:pt x="197" y="77"/>
                  </a:lnTo>
                  <a:lnTo>
                    <a:pt x="195" y="80"/>
                  </a:lnTo>
                  <a:lnTo>
                    <a:pt x="192" y="83"/>
                  </a:lnTo>
                  <a:lnTo>
                    <a:pt x="191" y="80"/>
                  </a:lnTo>
                  <a:lnTo>
                    <a:pt x="188" y="84"/>
                  </a:lnTo>
                  <a:lnTo>
                    <a:pt x="171" y="95"/>
                  </a:lnTo>
                  <a:lnTo>
                    <a:pt x="170" y="95"/>
                  </a:lnTo>
                  <a:lnTo>
                    <a:pt x="167" y="89"/>
                  </a:lnTo>
                  <a:lnTo>
                    <a:pt x="165" y="90"/>
                  </a:lnTo>
                  <a:lnTo>
                    <a:pt x="165" y="93"/>
                  </a:lnTo>
                  <a:lnTo>
                    <a:pt x="164" y="96"/>
                  </a:lnTo>
                  <a:lnTo>
                    <a:pt x="155" y="107"/>
                  </a:lnTo>
                  <a:lnTo>
                    <a:pt x="147" y="108"/>
                  </a:lnTo>
                  <a:lnTo>
                    <a:pt x="144" y="114"/>
                  </a:lnTo>
                  <a:lnTo>
                    <a:pt x="144" y="111"/>
                  </a:lnTo>
                  <a:lnTo>
                    <a:pt x="129" y="131"/>
                  </a:lnTo>
                  <a:lnTo>
                    <a:pt x="122" y="134"/>
                  </a:lnTo>
                  <a:lnTo>
                    <a:pt x="120" y="135"/>
                  </a:lnTo>
                  <a:lnTo>
                    <a:pt x="119" y="132"/>
                  </a:lnTo>
                  <a:lnTo>
                    <a:pt x="116" y="134"/>
                  </a:lnTo>
                  <a:lnTo>
                    <a:pt x="114" y="131"/>
                  </a:lnTo>
                  <a:lnTo>
                    <a:pt x="113" y="135"/>
                  </a:lnTo>
                  <a:lnTo>
                    <a:pt x="114" y="138"/>
                  </a:lnTo>
                  <a:lnTo>
                    <a:pt x="117" y="138"/>
                  </a:lnTo>
                  <a:lnTo>
                    <a:pt x="119" y="141"/>
                  </a:lnTo>
                  <a:lnTo>
                    <a:pt x="110" y="150"/>
                  </a:lnTo>
                  <a:lnTo>
                    <a:pt x="111" y="153"/>
                  </a:lnTo>
                  <a:lnTo>
                    <a:pt x="110" y="156"/>
                  </a:lnTo>
                  <a:lnTo>
                    <a:pt x="104" y="158"/>
                  </a:lnTo>
                  <a:lnTo>
                    <a:pt x="101" y="155"/>
                  </a:lnTo>
                  <a:lnTo>
                    <a:pt x="98" y="152"/>
                  </a:lnTo>
                  <a:lnTo>
                    <a:pt x="98" y="155"/>
                  </a:lnTo>
                  <a:lnTo>
                    <a:pt x="101" y="159"/>
                  </a:lnTo>
                  <a:lnTo>
                    <a:pt x="104" y="165"/>
                  </a:lnTo>
                  <a:lnTo>
                    <a:pt x="93" y="158"/>
                  </a:lnTo>
                  <a:lnTo>
                    <a:pt x="90" y="159"/>
                  </a:lnTo>
                  <a:lnTo>
                    <a:pt x="90" y="161"/>
                  </a:lnTo>
                  <a:lnTo>
                    <a:pt x="90" y="162"/>
                  </a:lnTo>
                  <a:lnTo>
                    <a:pt x="92" y="167"/>
                  </a:lnTo>
                  <a:lnTo>
                    <a:pt x="93" y="168"/>
                  </a:lnTo>
                  <a:lnTo>
                    <a:pt x="90" y="165"/>
                  </a:lnTo>
                  <a:lnTo>
                    <a:pt x="89" y="167"/>
                  </a:lnTo>
                  <a:lnTo>
                    <a:pt x="92" y="171"/>
                  </a:lnTo>
                  <a:lnTo>
                    <a:pt x="90" y="174"/>
                  </a:lnTo>
                  <a:lnTo>
                    <a:pt x="87" y="174"/>
                  </a:lnTo>
                  <a:lnTo>
                    <a:pt x="86" y="171"/>
                  </a:lnTo>
                  <a:lnTo>
                    <a:pt x="77" y="164"/>
                  </a:lnTo>
                  <a:lnTo>
                    <a:pt x="77" y="167"/>
                  </a:lnTo>
                  <a:lnTo>
                    <a:pt x="81" y="171"/>
                  </a:lnTo>
                  <a:lnTo>
                    <a:pt x="86" y="182"/>
                  </a:lnTo>
                  <a:lnTo>
                    <a:pt x="86" y="185"/>
                  </a:lnTo>
                  <a:lnTo>
                    <a:pt x="84" y="185"/>
                  </a:lnTo>
                  <a:lnTo>
                    <a:pt x="83" y="189"/>
                  </a:lnTo>
                  <a:lnTo>
                    <a:pt x="81" y="188"/>
                  </a:lnTo>
                  <a:lnTo>
                    <a:pt x="80" y="188"/>
                  </a:lnTo>
                  <a:lnTo>
                    <a:pt x="80" y="191"/>
                  </a:lnTo>
                  <a:lnTo>
                    <a:pt x="81" y="192"/>
                  </a:lnTo>
                  <a:lnTo>
                    <a:pt x="80" y="194"/>
                  </a:lnTo>
                  <a:lnTo>
                    <a:pt x="77" y="191"/>
                  </a:lnTo>
                  <a:lnTo>
                    <a:pt x="77" y="194"/>
                  </a:lnTo>
                  <a:lnTo>
                    <a:pt x="77" y="198"/>
                  </a:lnTo>
                  <a:lnTo>
                    <a:pt x="75" y="200"/>
                  </a:lnTo>
                  <a:lnTo>
                    <a:pt x="74" y="197"/>
                  </a:lnTo>
                  <a:lnTo>
                    <a:pt x="71" y="197"/>
                  </a:lnTo>
                  <a:lnTo>
                    <a:pt x="65" y="183"/>
                  </a:lnTo>
                  <a:lnTo>
                    <a:pt x="63" y="189"/>
                  </a:lnTo>
                  <a:lnTo>
                    <a:pt x="65" y="194"/>
                  </a:lnTo>
                  <a:lnTo>
                    <a:pt x="60" y="195"/>
                  </a:lnTo>
                  <a:lnTo>
                    <a:pt x="66" y="197"/>
                  </a:lnTo>
                  <a:lnTo>
                    <a:pt x="68" y="200"/>
                  </a:lnTo>
                  <a:lnTo>
                    <a:pt x="68" y="203"/>
                  </a:lnTo>
                  <a:lnTo>
                    <a:pt x="71" y="204"/>
                  </a:lnTo>
                  <a:lnTo>
                    <a:pt x="69" y="206"/>
                  </a:lnTo>
                  <a:lnTo>
                    <a:pt x="69" y="207"/>
                  </a:lnTo>
                  <a:lnTo>
                    <a:pt x="69" y="215"/>
                  </a:lnTo>
                  <a:lnTo>
                    <a:pt x="66" y="215"/>
                  </a:lnTo>
                  <a:lnTo>
                    <a:pt x="65" y="210"/>
                  </a:lnTo>
                  <a:lnTo>
                    <a:pt x="56" y="207"/>
                  </a:lnTo>
                  <a:lnTo>
                    <a:pt x="53" y="209"/>
                  </a:lnTo>
                  <a:lnTo>
                    <a:pt x="56" y="210"/>
                  </a:lnTo>
                  <a:lnTo>
                    <a:pt x="59" y="212"/>
                  </a:lnTo>
                  <a:lnTo>
                    <a:pt x="63" y="218"/>
                  </a:lnTo>
                  <a:lnTo>
                    <a:pt x="65" y="221"/>
                  </a:lnTo>
                  <a:lnTo>
                    <a:pt x="63" y="224"/>
                  </a:lnTo>
                  <a:lnTo>
                    <a:pt x="62" y="224"/>
                  </a:lnTo>
                  <a:lnTo>
                    <a:pt x="62" y="225"/>
                  </a:lnTo>
                  <a:lnTo>
                    <a:pt x="59" y="224"/>
                  </a:lnTo>
                  <a:lnTo>
                    <a:pt x="57" y="219"/>
                  </a:lnTo>
                  <a:lnTo>
                    <a:pt x="53" y="219"/>
                  </a:lnTo>
                  <a:lnTo>
                    <a:pt x="56" y="227"/>
                  </a:lnTo>
                  <a:lnTo>
                    <a:pt x="59" y="230"/>
                  </a:lnTo>
                  <a:lnTo>
                    <a:pt x="59" y="233"/>
                  </a:lnTo>
                  <a:lnTo>
                    <a:pt x="57" y="234"/>
                  </a:lnTo>
                  <a:lnTo>
                    <a:pt x="56" y="239"/>
                  </a:lnTo>
                  <a:lnTo>
                    <a:pt x="53" y="239"/>
                  </a:lnTo>
                  <a:lnTo>
                    <a:pt x="51" y="243"/>
                  </a:lnTo>
                  <a:lnTo>
                    <a:pt x="48" y="243"/>
                  </a:lnTo>
                  <a:lnTo>
                    <a:pt x="47" y="242"/>
                  </a:lnTo>
                  <a:lnTo>
                    <a:pt x="41" y="242"/>
                  </a:lnTo>
                  <a:lnTo>
                    <a:pt x="35" y="237"/>
                  </a:lnTo>
                  <a:lnTo>
                    <a:pt x="30" y="237"/>
                  </a:lnTo>
                  <a:lnTo>
                    <a:pt x="24" y="233"/>
                  </a:lnTo>
                  <a:lnTo>
                    <a:pt x="18" y="234"/>
                  </a:lnTo>
                  <a:lnTo>
                    <a:pt x="12" y="237"/>
                  </a:lnTo>
                  <a:lnTo>
                    <a:pt x="8" y="237"/>
                  </a:lnTo>
                  <a:lnTo>
                    <a:pt x="11" y="234"/>
                  </a:lnTo>
                  <a:lnTo>
                    <a:pt x="12" y="231"/>
                  </a:lnTo>
                  <a:lnTo>
                    <a:pt x="11" y="231"/>
                  </a:lnTo>
                  <a:lnTo>
                    <a:pt x="11" y="228"/>
                  </a:lnTo>
                  <a:lnTo>
                    <a:pt x="12" y="225"/>
                  </a:lnTo>
                  <a:lnTo>
                    <a:pt x="17" y="221"/>
                  </a:lnTo>
                  <a:lnTo>
                    <a:pt x="20" y="221"/>
                  </a:lnTo>
                  <a:lnTo>
                    <a:pt x="24" y="218"/>
                  </a:lnTo>
                  <a:lnTo>
                    <a:pt x="21" y="215"/>
                  </a:lnTo>
                  <a:lnTo>
                    <a:pt x="20" y="218"/>
                  </a:lnTo>
                  <a:lnTo>
                    <a:pt x="17" y="218"/>
                  </a:lnTo>
                  <a:lnTo>
                    <a:pt x="12" y="222"/>
                  </a:lnTo>
                  <a:lnTo>
                    <a:pt x="6" y="221"/>
                  </a:lnTo>
                  <a:lnTo>
                    <a:pt x="5" y="219"/>
                  </a:lnTo>
                  <a:lnTo>
                    <a:pt x="2" y="216"/>
                  </a:lnTo>
                  <a:lnTo>
                    <a:pt x="0" y="212"/>
                  </a:lnTo>
                  <a:close/>
                </a:path>
              </a:pathLst>
            </a:custGeom>
            <a:grpFill/>
            <a:ln w="1905">
              <a:noFill/>
              <a:round/>
              <a:headEnd/>
              <a:tailEnd/>
            </a:ln>
          </p:spPr>
          <p:txBody>
            <a:bodyPr/>
            <a:lstStyle/>
            <a:p>
              <a:endParaRPr lang="en-GB">
                <a:solidFill>
                  <a:srgbClr val="000000"/>
                </a:solidFill>
                <a:latin typeface="Arial"/>
              </a:endParaRPr>
            </a:p>
          </p:txBody>
        </p:sp>
        <p:sp>
          <p:nvSpPr>
            <p:cNvPr id="655" name="Freeform 651"/>
            <p:cNvSpPr>
              <a:spLocks/>
            </p:cNvSpPr>
            <p:nvPr/>
          </p:nvSpPr>
          <p:spPr bwMode="auto">
            <a:xfrm>
              <a:off x="3615" y="995"/>
              <a:ext cx="15" cy="26"/>
            </a:xfrm>
            <a:custGeom>
              <a:avLst/>
              <a:gdLst>
                <a:gd name="T0" fmla="*/ 0 w 15"/>
                <a:gd name="T1" fmla="*/ 3 h 26"/>
                <a:gd name="T2" fmla="*/ 4 w 15"/>
                <a:gd name="T3" fmla="*/ 0 h 26"/>
                <a:gd name="T4" fmla="*/ 7 w 15"/>
                <a:gd name="T5" fmla="*/ 2 h 26"/>
                <a:gd name="T6" fmla="*/ 9 w 15"/>
                <a:gd name="T7" fmla="*/ 5 h 26"/>
                <a:gd name="T8" fmla="*/ 10 w 15"/>
                <a:gd name="T9" fmla="*/ 3 h 26"/>
                <a:gd name="T10" fmla="*/ 13 w 15"/>
                <a:gd name="T11" fmla="*/ 9 h 26"/>
                <a:gd name="T12" fmla="*/ 13 w 15"/>
                <a:gd name="T13" fmla="*/ 17 h 26"/>
                <a:gd name="T14" fmla="*/ 13 w 15"/>
                <a:gd name="T15" fmla="*/ 18 h 26"/>
                <a:gd name="T16" fmla="*/ 15 w 15"/>
                <a:gd name="T17" fmla="*/ 24 h 26"/>
                <a:gd name="T18" fmla="*/ 13 w 15"/>
                <a:gd name="T19" fmla="*/ 26 h 26"/>
                <a:gd name="T20" fmla="*/ 7 w 15"/>
                <a:gd name="T21" fmla="*/ 8 h 26"/>
                <a:gd name="T22" fmla="*/ 0 w 15"/>
                <a:gd name="T23" fmla="*/ 6 h 26"/>
                <a:gd name="T24" fmla="*/ 0 w 15"/>
                <a:gd name="T25" fmla="*/ 3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
                <a:gd name="T40" fmla="*/ 0 h 26"/>
                <a:gd name="T41" fmla="*/ 15 w 15"/>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 h="26">
                  <a:moveTo>
                    <a:pt x="0" y="3"/>
                  </a:moveTo>
                  <a:lnTo>
                    <a:pt x="4" y="0"/>
                  </a:lnTo>
                  <a:lnTo>
                    <a:pt x="7" y="2"/>
                  </a:lnTo>
                  <a:lnTo>
                    <a:pt x="9" y="5"/>
                  </a:lnTo>
                  <a:lnTo>
                    <a:pt x="10" y="3"/>
                  </a:lnTo>
                  <a:lnTo>
                    <a:pt x="13" y="9"/>
                  </a:lnTo>
                  <a:lnTo>
                    <a:pt x="13" y="17"/>
                  </a:lnTo>
                  <a:lnTo>
                    <a:pt x="13" y="18"/>
                  </a:lnTo>
                  <a:lnTo>
                    <a:pt x="15" y="24"/>
                  </a:lnTo>
                  <a:lnTo>
                    <a:pt x="13" y="26"/>
                  </a:lnTo>
                  <a:lnTo>
                    <a:pt x="7" y="8"/>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656" name="Freeform 652"/>
            <p:cNvSpPr>
              <a:spLocks/>
            </p:cNvSpPr>
            <p:nvPr/>
          </p:nvSpPr>
          <p:spPr bwMode="auto">
            <a:xfrm>
              <a:off x="4232" y="621"/>
              <a:ext cx="7" cy="14"/>
            </a:xfrm>
            <a:custGeom>
              <a:avLst/>
              <a:gdLst>
                <a:gd name="T0" fmla="*/ 6 w 7"/>
                <a:gd name="T1" fmla="*/ 0 h 14"/>
                <a:gd name="T2" fmla="*/ 6 w 7"/>
                <a:gd name="T3" fmla="*/ 2 h 14"/>
                <a:gd name="T4" fmla="*/ 4 w 7"/>
                <a:gd name="T5" fmla="*/ 5 h 14"/>
                <a:gd name="T6" fmla="*/ 6 w 7"/>
                <a:gd name="T7" fmla="*/ 6 h 14"/>
                <a:gd name="T8" fmla="*/ 6 w 7"/>
                <a:gd name="T9" fmla="*/ 8 h 14"/>
                <a:gd name="T10" fmla="*/ 7 w 7"/>
                <a:gd name="T11" fmla="*/ 9 h 14"/>
                <a:gd name="T12" fmla="*/ 7 w 7"/>
                <a:gd name="T13" fmla="*/ 12 h 14"/>
                <a:gd name="T14" fmla="*/ 6 w 7"/>
                <a:gd name="T15" fmla="*/ 14 h 14"/>
                <a:gd name="T16" fmla="*/ 3 w 7"/>
                <a:gd name="T17" fmla="*/ 12 h 14"/>
                <a:gd name="T18" fmla="*/ 3 w 7"/>
                <a:gd name="T19" fmla="*/ 14 h 14"/>
                <a:gd name="T20" fmla="*/ 1 w 7"/>
                <a:gd name="T21" fmla="*/ 14 h 14"/>
                <a:gd name="T22" fmla="*/ 0 w 7"/>
                <a:gd name="T23" fmla="*/ 8 h 14"/>
                <a:gd name="T24" fmla="*/ 1 w 7"/>
                <a:gd name="T25" fmla="*/ 5 h 14"/>
                <a:gd name="T26" fmla="*/ 1 w 7"/>
                <a:gd name="T27" fmla="*/ 3 h 14"/>
                <a:gd name="T28" fmla="*/ 6 w 7"/>
                <a:gd name="T29" fmla="*/ 0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
                <a:gd name="T46" fmla="*/ 0 h 14"/>
                <a:gd name="T47" fmla="*/ 7 w 7"/>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 h="14">
                  <a:moveTo>
                    <a:pt x="6" y="0"/>
                  </a:moveTo>
                  <a:lnTo>
                    <a:pt x="6" y="2"/>
                  </a:lnTo>
                  <a:lnTo>
                    <a:pt x="4" y="5"/>
                  </a:lnTo>
                  <a:lnTo>
                    <a:pt x="6" y="6"/>
                  </a:lnTo>
                  <a:lnTo>
                    <a:pt x="6" y="8"/>
                  </a:lnTo>
                  <a:lnTo>
                    <a:pt x="7" y="9"/>
                  </a:lnTo>
                  <a:lnTo>
                    <a:pt x="7" y="12"/>
                  </a:lnTo>
                  <a:lnTo>
                    <a:pt x="6" y="14"/>
                  </a:lnTo>
                  <a:lnTo>
                    <a:pt x="3" y="12"/>
                  </a:lnTo>
                  <a:lnTo>
                    <a:pt x="3" y="14"/>
                  </a:lnTo>
                  <a:lnTo>
                    <a:pt x="1" y="14"/>
                  </a:lnTo>
                  <a:lnTo>
                    <a:pt x="0" y="8"/>
                  </a:lnTo>
                  <a:lnTo>
                    <a:pt x="1" y="5"/>
                  </a:lnTo>
                  <a:lnTo>
                    <a:pt x="1" y="3"/>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657" name="Freeform 653"/>
            <p:cNvSpPr>
              <a:spLocks/>
            </p:cNvSpPr>
            <p:nvPr/>
          </p:nvSpPr>
          <p:spPr bwMode="auto">
            <a:xfrm>
              <a:off x="4335" y="696"/>
              <a:ext cx="21" cy="12"/>
            </a:xfrm>
            <a:custGeom>
              <a:avLst/>
              <a:gdLst>
                <a:gd name="T0" fmla="*/ 18 w 21"/>
                <a:gd name="T1" fmla="*/ 1 h 12"/>
                <a:gd name="T2" fmla="*/ 16 w 21"/>
                <a:gd name="T3" fmla="*/ 3 h 12"/>
                <a:gd name="T4" fmla="*/ 16 w 21"/>
                <a:gd name="T5" fmla="*/ 6 h 12"/>
                <a:gd name="T6" fmla="*/ 18 w 21"/>
                <a:gd name="T7" fmla="*/ 7 h 12"/>
                <a:gd name="T8" fmla="*/ 18 w 21"/>
                <a:gd name="T9" fmla="*/ 12 h 12"/>
                <a:gd name="T10" fmla="*/ 7 w 21"/>
                <a:gd name="T11" fmla="*/ 10 h 12"/>
                <a:gd name="T12" fmla="*/ 0 w 21"/>
                <a:gd name="T13" fmla="*/ 6 h 12"/>
                <a:gd name="T14" fmla="*/ 0 w 21"/>
                <a:gd name="T15" fmla="*/ 3 h 12"/>
                <a:gd name="T16" fmla="*/ 1 w 21"/>
                <a:gd name="T17" fmla="*/ 1 h 12"/>
                <a:gd name="T18" fmla="*/ 3 w 21"/>
                <a:gd name="T19" fmla="*/ 3 h 12"/>
                <a:gd name="T20" fmla="*/ 3 w 21"/>
                <a:gd name="T21" fmla="*/ 6 h 12"/>
                <a:gd name="T22" fmla="*/ 3 w 21"/>
                <a:gd name="T23" fmla="*/ 3 h 12"/>
                <a:gd name="T24" fmla="*/ 4 w 21"/>
                <a:gd name="T25" fmla="*/ 3 h 12"/>
                <a:gd name="T26" fmla="*/ 7 w 21"/>
                <a:gd name="T27" fmla="*/ 0 h 12"/>
                <a:gd name="T28" fmla="*/ 12 w 21"/>
                <a:gd name="T29" fmla="*/ 4 h 12"/>
                <a:gd name="T30" fmla="*/ 16 w 21"/>
                <a:gd name="T31" fmla="*/ 0 h 12"/>
                <a:gd name="T32" fmla="*/ 19 w 21"/>
                <a:gd name="T33" fmla="*/ 1 h 12"/>
                <a:gd name="T34" fmla="*/ 21 w 21"/>
                <a:gd name="T35" fmla="*/ 3 h 12"/>
                <a:gd name="T36" fmla="*/ 21 w 21"/>
                <a:gd name="T37" fmla="*/ 4 h 12"/>
                <a:gd name="T38" fmla="*/ 21 w 21"/>
                <a:gd name="T39" fmla="*/ 9 h 12"/>
                <a:gd name="T40" fmla="*/ 19 w 21"/>
                <a:gd name="T41" fmla="*/ 4 h 12"/>
                <a:gd name="T42" fmla="*/ 18 w 21"/>
                <a:gd name="T43" fmla="*/ 1 h 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1"/>
                <a:gd name="T67" fmla="*/ 0 h 12"/>
                <a:gd name="T68" fmla="*/ 21 w 21"/>
                <a:gd name="T69" fmla="*/ 12 h 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1" h="12">
                  <a:moveTo>
                    <a:pt x="18" y="1"/>
                  </a:moveTo>
                  <a:lnTo>
                    <a:pt x="16" y="3"/>
                  </a:lnTo>
                  <a:lnTo>
                    <a:pt x="16" y="6"/>
                  </a:lnTo>
                  <a:lnTo>
                    <a:pt x="18" y="7"/>
                  </a:lnTo>
                  <a:lnTo>
                    <a:pt x="18" y="12"/>
                  </a:lnTo>
                  <a:lnTo>
                    <a:pt x="7" y="10"/>
                  </a:lnTo>
                  <a:lnTo>
                    <a:pt x="0" y="6"/>
                  </a:lnTo>
                  <a:lnTo>
                    <a:pt x="0" y="3"/>
                  </a:lnTo>
                  <a:lnTo>
                    <a:pt x="1" y="1"/>
                  </a:lnTo>
                  <a:lnTo>
                    <a:pt x="3" y="3"/>
                  </a:lnTo>
                  <a:lnTo>
                    <a:pt x="3" y="6"/>
                  </a:lnTo>
                  <a:lnTo>
                    <a:pt x="3" y="3"/>
                  </a:lnTo>
                  <a:lnTo>
                    <a:pt x="4" y="3"/>
                  </a:lnTo>
                  <a:lnTo>
                    <a:pt x="7" y="0"/>
                  </a:lnTo>
                  <a:lnTo>
                    <a:pt x="12" y="4"/>
                  </a:lnTo>
                  <a:lnTo>
                    <a:pt x="16" y="0"/>
                  </a:lnTo>
                  <a:lnTo>
                    <a:pt x="19" y="1"/>
                  </a:lnTo>
                  <a:lnTo>
                    <a:pt x="21" y="3"/>
                  </a:lnTo>
                  <a:lnTo>
                    <a:pt x="21" y="4"/>
                  </a:lnTo>
                  <a:lnTo>
                    <a:pt x="21" y="9"/>
                  </a:lnTo>
                  <a:lnTo>
                    <a:pt x="19" y="4"/>
                  </a:lnTo>
                  <a:lnTo>
                    <a:pt x="18" y="1"/>
                  </a:lnTo>
                  <a:close/>
                </a:path>
              </a:pathLst>
            </a:custGeom>
            <a:grpFill/>
            <a:ln w="1905">
              <a:noFill/>
              <a:round/>
              <a:headEnd/>
              <a:tailEnd/>
            </a:ln>
          </p:spPr>
          <p:txBody>
            <a:bodyPr/>
            <a:lstStyle/>
            <a:p>
              <a:endParaRPr lang="en-GB">
                <a:solidFill>
                  <a:srgbClr val="000000"/>
                </a:solidFill>
                <a:latin typeface="Arial"/>
              </a:endParaRPr>
            </a:p>
          </p:txBody>
        </p:sp>
        <p:sp>
          <p:nvSpPr>
            <p:cNvPr id="658" name="Freeform 654"/>
            <p:cNvSpPr>
              <a:spLocks/>
            </p:cNvSpPr>
            <p:nvPr/>
          </p:nvSpPr>
          <p:spPr bwMode="auto">
            <a:xfrm>
              <a:off x="4333" y="635"/>
              <a:ext cx="20" cy="20"/>
            </a:xfrm>
            <a:custGeom>
              <a:avLst/>
              <a:gdLst>
                <a:gd name="T0" fmla="*/ 18 w 20"/>
                <a:gd name="T1" fmla="*/ 10 h 20"/>
                <a:gd name="T2" fmla="*/ 14 w 20"/>
                <a:gd name="T3" fmla="*/ 17 h 20"/>
                <a:gd name="T4" fmla="*/ 9 w 20"/>
                <a:gd name="T5" fmla="*/ 20 h 20"/>
                <a:gd name="T6" fmla="*/ 8 w 20"/>
                <a:gd name="T7" fmla="*/ 19 h 20"/>
                <a:gd name="T8" fmla="*/ 8 w 20"/>
                <a:gd name="T9" fmla="*/ 17 h 20"/>
                <a:gd name="T10" fmla="*/ 9 w 20"/>
                <a:gd name="T11" fmla="*/ 17 h 20"/>
                <a:gd name="T12" fmla="*/ 12 w 20"/>
                <a:gd name="T13" fmla="*/ 14 h 20"/>
                <a:gd name="T14" fmla="*/ 11 w 20"/>
                <a:gd name="T15" fmla="*/ 13 h 20"/>
                <a:gd name="T16" fmla="*/ 6 w 20"/>
                <a:gd name="T17" fmla="*/ 16 h 20"/>
                <a:gd name="T18" fmla="*/ 0 w 20"/>
                <a:gd name="T19" fmla="*/ 17 h 20"/>
                <a:gd name="T20" fmla="*/ 0 w 20"/>
                <a:gd name="T21" fmla="*/ 16 h 20"/>
                <a:gd name="T22" fmla="*/ 5 w 20"/>
                <a:gd name="T23" fmla="*/ 10 h 20"/>
                <a:gd name="T24" fmla="*/ 8 w 20"/>
                <a:gd name="T25" fmla="*/ 10 h 20"/>
                <a:gd name="T26" fmla="*/ 14 w 20"/>
                <a:gd name="T27" fmla="*/ 4 h 20"/>
                <a:gd name="T28" fmla="*/ 18 w 20"/>
                <a:gd name="T29" fmla="*/ 0 h 20"/>
                <a:gd name="T30" fmla="*/ 20 w 20"/>
                <a:gd name="T31" fmla="*/ 3 h 20"/>
                <a:gd name="T32" fmla="*/ 20 w 20"/>
                <a:gd name="T33" fmla="*/ 9 h 20"/>
                <a:gd name="T34" fmla="*/ 20 w 20"/>
                <a:gd name="T35" fmla="*/ 10 h 20"/>
                <a:gd name="T36" fmla="*/ 18 w 20"/>
                <a:gd name="T37" fmla="*/ 1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0"/>
                <a:gd name="T58" fmla="*/ 0 h 20"/>
                <a:gd name="T59" fmla="*/ 20 w 20"/>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0" h="20">
                  <a:moveTo>
                    <a:pt x="18" y="10"/>
                  </a:moveTo>
                  <a:lnTo>
                    <a:pt x="14" y="17"/>
                  </a:lnTo>
                  <a:lnTo>
                    <a:pt x="9" y="20"/>
                  </a:lnTo>
                  <a:lnTo>
                    <a:pt x="8" y="19"/>
                  </a:lnTo>
                  <a:lnTo>
                    <a:pt x="8" y="17"/>
                  </a:lnTo>
                  <a:lnTo>
                    <a:pt x="9" y="17"/>
                  </a:lnTo>
                  <a:lnTo>
                    <a:pt x="12" y="14"/>
                  </a:lnTo>
                  <a:lnTo>
                    <a:pt x="11" y="13"/>
                  </a:lnTo>
                  <a:lnTo>
                    <a:pt x="6" y="16"/>
                  </a:lnTo>
                  <a:lnTo>
                    <a:pt x="0" y="17"/>
                  </a:lnTo>
                  <a:lnTo>
                    <a:pt x="0" y="16"/>
                  </a:lnTo>
                  <a:lnTo>
                    <a:pt x="5" y="10"/>
                  </a:lnTo>
                  <a:lnTo>
                    <a:pt x="8" y="10"/>
                  </a:lnTo>
                  <a:lnTo>
                    <a:pt x="14" y="4"/>
                  </a:lnTo>
                  <a:lnTo>
                    <a:pt x="18" y="0"/>
                  </a:lnTo>
                  <a:lnTo>
                    <a:pt x="20" y="3"/>
                  </a:lnTo>
                  <a:lnTo>
                    <a:pt x="20" y="9"/>
                  </a:lnTo>
                  <a:lnTo>
                    <a:pt x="20" y="10"/>
                  </a:lnTo>
                  <a:lnTo>
                    <a:pt x="18" y="10"/>
                  </a:lnTo>
                  <a:close/>
                </a:path>
              </a:pathLst>
            </a:custGeom>
            <a:grpFill/>
            <a:ln w="1905">
              <a:noFill/>
              <a:round/>
              <a:headEnd/>
              <a:tailEnd/>
            </a:ln>
          </p:spPr>
          <p:txBody>
            <a:bodyPr/>
            <a:lstStyle/>
            <a:p>
              <a:endParaRPr lang="en-GB">
                <a:solidFill>
                  <a:srgbClr val="000000"/>
                </a:solidFill>
                <a:latin typeface="Arial"/>
              </a:endParaRPr>
            </a:p>
          </p:txBody>
        </p:sp>
        <p:sp>
          <p:nvSpPr>
            <p:cNvPr id="659" name="Freeform 655"/>
            <p:cNvSpPr>
              <a:spLocks/>
            </p:cNvSpPr>
            <p:nvPr/>
          </p:nvSpPr>
          <p:spPr bwMode="auto">
            <a:xfrm>
              <a:off x="4606" y="813"/>
              <a:ext cx="31" cy="27"/>
            </a:xfrm>
            <a:custGeom>
              <a:avLst/>
              <a:gdLst>
                <a:gd name="T0" fmla="*/ 25 w 31"/>
                <a:gd name="T1" fmla="*/ 1 h 27"/>
                <a:gd name="T2" fmla="*/ 28 w 31"/>
                <a:gd name="T3" fmla="*/ 4 h 27"/>
                <a:gd name="T4" fmla="*/ 31 w 31"/>
                <a:gd name="T5" fmla="*/ 4 h 27"/>
                <a:gd name="T6" fmla="*/ 31 w 31"/>
                <a:gd name="T7" fmla="*/ 7 h 27"/>
                <a:gd name="T8" fmla="*/ 30 w 31"/>
                <a:gd name="T9" fmla="*/ 21 h 27"/>
                <a:gd name="T10" fmla="*/ 22 w 31"/>
                <a:gd name="T11" fmla="*/ 27 h 27"/>
                <a:gd name="T12" fmla="*/ 15 w 31"/>
                <a:gd name="T13" fmla="*/ 25 h 27"/>
                <a:gd name="T14" fmla="*/ 12 w 31"/>
                <a:gd name="T15" fmla="*/ 25 h 27"/>
                <a:gd name="T16" fmla="*/ 9 w 31"/>
                <a:gd name="T17" fmla="*/ 21 h 27"/>
                <a:gd name="T18" fmla="*/ 3 w 31"/>
                <a:gd name="T19" fmla="*/ 18 h 27"/>
                <a:gd name="T20" fmla="*/ 0 w 31"/>
                <a:gd name="T21" fmla="*/ 15 h 27"/>
                <a:gd name="T22" fmla="*/ 0 w 31"/>
                <a:gd name="T23" fmla="*/ 13 h 27"/>
                <a:gd name="T24" fmla="*/ 1 w 31"/>
                <a:gd name="T25" fmla="*/ 10 h 27"/>
                <a:gd name="T26" fmla="*/ 4 w 31"/>
                <a:gd name="T27" fmla="*/ 12 h 27"/>
                <a:gd name="T28" fmla="*/ 6 w 31"/>
                <a:gd name="T29" fmla="*/ 13 h 27"/>
                <a:gd name="T30" fmla="*/ 7 w 31"/>
                <a:gd name="T31" fmla="*/ 10 h 27"/>
                <a:gd name="T32" fmla="*/ 9 w 31"/>
                <a:gd name="T33" fmla="*/ 7 h 27"/>
                <a:gd name="T34" fmla="*/ 7 w 31"/>
                <a:gd name="T35" fmla="*/ 3 h 27"/>
                <a:gd name="T36" fmla="*/ 9 w 31"/>
                <a:gd name="T37" fmla="*/ 0 h 27"/>
                <a:gd name="T38" fmla="*/ 22 w 31"/>
                <a:gd name="T39" fmla="*/ 3 h 27"/>
                <a:gd name="T40" fmla="*/ 25 w 31"/>
                <a:gd name="T41" fmla="*/ 1 h 2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1"/>
                <a:gd name="T64" fmla="*/ 0 h 27"/>
                <a:gd name="T65" fmla="*/ 31 w 31"/>
                <a:gd name="T66" fmla="*/ 27 h 2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1" h="27">
                  <a:moveTo>
                    <a:pt x="25" y="1"/>
                  </a:moveTo>
                  <a:lnTo>
                    <a:pt x="28" y="4"/>
                  </a:lnTo>
                  <a:lnTo>
                    <a:pt x="31" y="4"/>
                  </a:lnTo>
                  <a:lnTo>
                    <a:pt x="31" y="7"/>
                  </a:lnTo>
                  <a:lnTo>
                    <a:pt x="30" y="21"/>
                  </a:lnTo>
                  <a:lnTo>
                    <a:pt x="22" y="27"/>
                  </a:lnTo>
                  <a:lnTo>
                    <a:pt x="15" y="25"/>
                  </a:lnTo>
                  <a:lnTo>
                    <a:pt x="12" y="25"/>
                  </a:lnTo>
                  <a:lnTo>
                    <a:pt x="9" y="21"/>
                  </a:lnTo>
                  <a:lnTo>
                    <a:pt x="3" y="18"/>
                  </a:lnTo>
                  <a:lnTo>
                    <a:pt x="0" y="15"/>
                  </a:lnTo>
                  <a:lnTo>
                    <a:pt x="0" y="13"/>
                  </a:lnTo>
                  <a:lnTo>
                    <a:pt x="1" y="10"/>
                  </a:lnTo>
                  <a:lnTo>
                    <a:pt x="4" y="12"/>
                  </a:lnTo>
                  <a:lnTo>
                    <a:pt x="6" y="13"/>
                  </a:lnTo>
                  <a:lnTo>
                    <a:pt x="7" y="10"/>
                  </a:lnTo>
                  <a:lnTo>
                    <a:pt x="9" y="7"/>
                  </a:lnTo>
                  <a:lnTo>
                    <a:pt x="7" y="3"/>
                  </a:lnTo>
                  <a:lnTo>
                    <a:pt x="9" y="0"/>
                  </a:lnTo>
                  <a:lnTo>
                    <a:pt x="22" y="3"/>
                  </a:lnTo>
                  <a:lnTo>
                    <a:pt x="25" y="1"/>
                  </a:lnTo>
                  <a:close/>
                </a:path>
              </a:pathLst>
            </a:custGeom>
            <a:grpFill/>
            <a:ln w="1905">
              <a:noFill/>
              <a:round/>
              <a:headEnd/>
              <a:tailEnd/>
            </a:ln>
          </p:spPr>
          <p:txBody>
            <a:bodyPr/>
            <a:lstStyle/>
            <a:p>
              <a:endParaRPr lang="en-GB">
                <a:solidFill>
                  <a:srgbClr val="000000"/>
                </a:solidFill>
                <a:latin typeface="Arial"/>
              </a:endParaRPr>
            </a:p>
          </p:txBody>
        </p:sp>
        <p:sp>
          <p:nvSpPr>
            <p:cNvPr id="660" name="Freeform 656"/>
            <p:cNvSpPr>
              <a:spLocks/>
            </p:cNvSpPr>
            <p:nvPr/>
          </p:nvSpPr>
          <p:spPr bwMode="auto">
            <a:xfrm>
              <a:off x="5030" y="982"/>
              <a:ext cx="20" cy="9"/>
            </a:xfrm>
            <a:custGeom>
              <a:avLst/>
              <a:gdLst>
                <a:gd name="T0" fmla="*/ 6 w 20"/>
                <a:gd name="T1" fmla="*/ 0 h 9"/>
                <a:gd name="T2" fmla="*/ 7 w 20"/>
                <a:gd name="T3" fmla="*/ 3 h 9"/>
                <a:gd name="T4" fmla="*/ 9 w 20"/>
                <a:gd name="T5" fmla="*/ 3 h 9"/>
                <a:gd name="T6" fmla="*/ 10 w 20"/>
                <a:gd name="T7" fmla="*/ 1 h 9"/>
                <a:gd name="T8" fmla="*/ 19 w 20"/>
                <a:gd name="T9" fmla="*/ 3 h 9"/>
                <a:gd name="T10" fmla="*/ 20 w 20"/>
                <a:gd name="T11" fmla="*/ 4 h 9"/>
                <a:gd name="T12" fmla="*/ 17 w 20"/>
                <a:gd name="T13" fmla="*/ 9 h 9"/>
                <a:gd name="T14" fmla="*/ 14 w 20"/>
                <a:gd name="T15" fmla="*/ 9 h 9"/>
                <a:gd name="T16" fmla="*/ 13 w 20"/>
                <a:gd name="T17" fmla="*/ 9 h 9"/>
                <a:gd name="T18" fmla="*/ 1 w 20"/>
                <a:gd name="T19" fmla="*/ 4 h 9"/>
                <a:gd name="T20" fmla="*/ 0 w 20"/>
                <a:gd name="T21" fmla="*/ 3 h 9"/>
                <a:gd name="T22" fmla="*/ 3 w 20"/>
                <a:gd name="T23" fmla="*/ 1 h 9"/>
                <a:gd name="T24" fmla="*/ 6 w 20"/>
                <a:gd name="T25" fmla="*/ 0 h 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9"/>
                <a:gd name="T41" fmla="*/ 20 w 20"/>
                <a:gd name="T42" fmla="*/ 9 h 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9">
                  <a:moveTo>
                    <a:pt x="6" y="0"/>
                  </a:moveTo>
                  <a:lnTo>
                    <a:pt x="7" y="3"/>
                  </a:lnTo>
                  <a:lnTo>
                    <a:pt x="9" y="3"/>
                  </a:lnTo>
                  <a:lnTo>
                    <a:pt x="10" y="1"/>
                  </a:lnTo>
                  <a:lnTo>
                    <a:pt x="19" y="3"/>
                  </a:lnTo>
                  <a:lnTo>
                    <a:pt x="20" y="4"/>
                  </a:lnTo>
                  <a:lnTo>
                    <a:pt x="17" y="9"/>
                  </a:lnTo>
                  <a:lnTo>
                    <a:pt x="14" y="9"/>
                  </a:lnTo>
                  <a:lnTo>
                    <a:pt x="13" y="9"/>
                  </a:lnTo>
                  <a:lnTo>
                    <a:pt x="1" y="4"/>
                  </a:lnTo>
                  <a:lnTo>
                    <a:pt x="0" y="3"/>
                  </a:lnTo>
                  <a:lnTo>
                    <a:pt x="3" y="1"/>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661" name="Freeform 657"/>
            <p:cNvSpPr>
              <a:spLocks/>
            </p:cNvSpPr>
            <p:nvPr/>
          </p:nvSpPr>
          <p:spPr bwMode="auto">
            <a:xfrm>
              <a:off x="5049" y="980"/>
              <a:ext cx="18" cy="17"/>
            </a:xfrm>
            <a:custGeom>
              <a:avLst/>
              <a:gdLst>
                <a:gd name="T0" fmla="*/ 3 w 18"/>
                <a:gd name="T1" fmla="*/ 6 h 17"/>
                <a:gd name="T2" fmla="*/ 6 w 18"/>
                <a:gd name="T3" fmla="*/ 3 h 17"/>
                <a:gd name="T4" fmla="*/ 7 w 18"/>
                <a:gd name="T5" fmla="*/ 3 h 17"/>
                <a:gd name="T6" fmla="*/ 9 w 18"/>
                <a:gd name="T7" fmla="*/ 5 h 17"/>
                <a:gd name="T8" fmla="*/ 10 w 18"/>
                <a:gd name="T9" fmla="*/ 3 h 17"/>
                <a:gd name="T10" fmla="*/ 10 w 18"/>
                <a:gd name="T11" fmla="*/ 0 h 17"/>
                <a:gd name="T12" fmla="*/ 12 w 18"/>
                <a:gd name="T13" fmla="*/ 0 h 17"/>
                <a:gd name="T14" fmla="*/ 15 w 18"/>
                <a:gd name="T15" fmla="*/ 2 h 17"/>
                <a:gd name="T16" fmla="*/ 18 w 18"/>
                <a:gd name="T17" fmla="*/ 5 h 17"/>
                <a:gd name="T18" fmla="*/ 18 w 18"/>
                <a:gd name="T19" fmla="*/ 9 h 17"/>
                <a:gd name="T20" fmla="*/ 12 w 18"/>
                <a:gd name="T21" fmla="*/ 17 h 17"/>
                <a:gd name="T22" fmla="*/ 7 w 18"/>
                <a:gd name="T23" fmla="*/ 15 h 17"/>
                <a:gd name="T24" fmla="*/ 3 w 18"/>
                <a:gd name="T25" fmla="*/ 17 h 17"/>
                <a:gd name="T26" fmla="*/ 1 w 18"/>
                <a:gd name="T27" fmla="*/ 15 h 17"/>
                <a:gd name="T28" fmla="*/ 0 w 18"/>
                <a:gd name="T29" fmla="*/ 15 h 17"/>
                <a:gd name="T30" fmla="*/ 0 w 18"/>
                <a:gd name="T31" fmla="*/ 14 h 17"/>
                <a:gd name="T32" fmla="*/ 3 w 18"/>
                <a:gd name="T33" fmla="*/ 9 h 17"/>
                <a:gd name="T34" fmla="*/ 3 w 18"/>
                <a:gd name="T35" fmla="*/ 6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
                <a:gd name="T55" fmla="*/ 0 h 17"/>
                <a:gd name="T56" fmla="*/ 18 w 1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 h="17">
                  <a:moveTo>
                    <a:pt x="3" y="6"/>
                  </a:moveTo>
                  <a:lnTo>
                    <a:pt x="6" y="3"/>
                  </a:lnTo>
                  <a:lnTo>
                    <a:pt x="7" y="3"/>
                  </a:lnTo>
                  <a:lnTo>
                    <a:pt x="9" y="5"/>
                  </a:lnTo>
                  <a:lnTo>
                    <a:pt x="10" y="3"/>
                  </a:lnTo>
                  <a:lnTo>
                    <a:pt x="10" y="0"/>
                  </a:lnTo>
                  <a:lnTo>
                    <a:pt x="12" y="0"/>
                  </a:lnTo>
                  <a:lnTo>
                    <a:pt x="15" y="2"/>
                  </a:lnTo>
                  <a:lnTo>
                    <a:pt x="18" y="5"/>
                  </a:lnTo>
                  <a:lnTo>
                    <a:pt x="18" y="9"/>
                  </a:lnTo>
                  <a:lnTo>
                    <a:pt x="12" y="17"/>
                  </a:lnTo>
                  <a:lnTo>
                    <a:pt x="7" y="15"/>
                  </a:lnTo>
                  <a:lnTo>
                    <a:pt x="3" y="17"/>
                  </a:lnTo>
                  <a:lnTo>
                    <a:pt x="1" y="15"/>
                  </a:lnTo>
                  <a:lnTo>
                    <a:pt x="0" y="15"/>
                  </a:lnTo>
                  <a:lnTo>
                    <a:pt x="0" y="14"/>
                  </a:lnTo>
                  <a:lnTo>
                    <a:pt x="3" y="9"/>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662" name="Freeform 658"/>
            <p:cNvSpPr>
              <a:spLocks/>
            </p:cNvSpPr>
            <p:nvPr/>
          </p:nvSpPr>
          <p:spPr bwMode="auto">
            <a:xfrm>
              <a:off x="5070" y="934"/>
              <a:ext cx="27" cy="18"/>
            </a:xfrm>
            <a:custGeom>
              <a:avLst/>
              <a:gdLst>
                <a:gd name="T0" fmla="*/ 13 w 27"/>
                <a:gd name="T1" fmla="*/ 1 h 18"/>
                <a:gd name="T2" fmla="*/ 18 w 27"/>
                <a:gd name="T3" fmla="*/ 1 h 18"/>
                <a:gd name="T4" fmla="*/ 25 w 27"/>
                <a:gd name="T5" fmla="*/ 0 h 18"/>
                <a:gd name="T6" fmla="*/ 27 w 27"/>
                <a:gd name="T7" fmla="*/ 1 h 18"/>
                <a:gd name="T8" fmla="*/ 24 w 27"/>
                <a:gd name="T9" fmla="*/ 10 h 18"/>
                <a:gd name="T10" fmla="*/ 22 w 27"/>
                <a:gd name="T11" fmla="*/ 13 h 18"/>
                <a:gd name="T12" fmla="*/ 22 w 27"/>
                <a:gd name="T13" fmla="*/ 7 h 18"/>
                <a:gd name="T14" fmla="*/ 19 w 27"/>
                <a:gd name="T15" fmla="*/ 15 h 18"/>
                <a:gd name="T16" fmla="*/ 16 w 27"/>
                <a:gd name="T17" fmla="*/ 13 h 18"/>
                <a:gd name="T18" fmla="*/ 13 w 27"/>
                <a:gd name="T19" fmla="*/ 12 h 18"/>
                <a:gd name="T20" fmla="*/ 10 w 27"/>
                <a:gd name="T21" fmla="*/ 15 h 18"/>
                <a:gd name="T22" fmla="*/ 6 w 27"/>
                <a:gd name="T23" fmla="*/ 15 h 18"/>
                <a:gd name="T24" fmla="*/ 6 w 27"/>
                <a:gd name="T25" fmla="*/ 16 h 18"/>
                <a:gd name="T26" fmla="*/ 4 w 27"/>
                <a:gd name="T27" fmla="*/ 18 h 18"/>
                <a:gd name="T28" fmla="*/ 0 w 27"/>
                <a:gd name="T29" fmla="*/ 13 h 18"/>
                <a:gd name="T30" fmla="*/ 1 w 27"/>
                <a:gd name="T31" fmla="*/ 10 h 18"/>
                <a:gd name="T32" fmla="*/ 4 w 27"/>
                <a:gd name="T33" fmla="*/ 10 h 18"/>
                <a:gd name="T34" fmla="*/ 3 w 27"/>
                <a:gd name="T35" fmla="*/ 7 h 18"/>
                <a:gd name="T36" fmla="*/ 4 w 27"/>
                <a:gd name="T37" fmla="*/ 6 h 18"/>
                <a:gd name="T38" fmla="*/ 6 w 27"/>
                <a:gd name="T39" fmla="*/ 4 h 18"/>
                <a:gd name="T40" fmla="*/ 6 w 27"/>
                <a:gd name="T41" fmla="*/ 3 h 18"/>
                <a:gd name="T42" fmla="*/ 6 w 27"/>
                <a:gd name="T43" fmla="*/ 0 h 18"/>
                <a:gd name="T44" fmla="*/ 7 w 27"/>
                <a:gd name="T45" fmla="*/ 0 h 18"/>
                <a:gd name="T46" fmla="*/ 12 w 27"/>
                <a:gd name="T47" fmla="*/ 0 h 18"/>
                <a:gd name="T48" fmla="*/ 13 w 27"/>
                <a:gd name="T49" fmla="*/ 0 h 18"/>
                <a:gd name="T50" fmla="*/ 13 w 27"/>
                <a:gd name="T51" fmla="*/ 1 h 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7"/>
                <a:gd name="T79" fmla="*/ 0 h 18"/>
                <a:gd name="T80" fmla="*/ 27 w 27"/>
                <a:gd name="T81" fmla="*/ 18 h 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7" h="18">
                  <a:moveTo>
                    <a:pt x="13" y="1"/>
                  </a:moveTo>
                  <a:lnTo>
                    <a:pt x="18" y="1"/>
                  </a:lnTo>
                  <a:lnTo>
                    <a:pt x="25" y="0"/>
                  </a:lnTo>
                  <a:lnTo>
                    <a:pt x="27" y="1"/>
                  </a:lnTo>
                  <a:lnTo>
                    <a:pt x="24" y="10"/>
                  </a:lnTo>
                  <a:lnTo>
                    <a:pt x="22" y="13"/>
                  </a:lnTo>
                  <a:lnTo>
                    <a:pt x="22" y="7"/>
                  </a:lnTo>
                  <a:lnTo>
                    <a:pt x="19" y="15"/>
                  </a:lnTo>
                  <a:lnTo>
                    <a:pt x="16" y="13"/>
                  </a:lnTo>
                  <a:lnTo>
                    <a:pt x="13" y="12"/>
                  </a:lnTo>
                  <a:lnTo>
                    <a:pt x="10" y="15"/>
                  </a:lnTo>
                  <a:lnTo>
                    <a:pt x="6" y="15"/>
                  </a:lnTo>
                  <a:lnTo>
                    <a:pt x="6" y="16"/>
                  </a:lnTo>
                  <a:lnTo>
                    <a:pt x="4" y="18"/>
                  </a:lnTo>
                  <a:lnTo>
                    <a:pt x="0" y="13"/>
                  </a:lnTo>
                  <a:lnTo>
                    <a:pt x="1" y="10"/>
                  </a:lnTo>
                  <a:lnTo>
                    <a:pt x="4" y="10"/>
                  </a:lnTo>
                  <a:lnTo>
                    <a:pt x="3" y="7"/>
                  </a:lnTo>
                  <a:lnTo>
                    <a:pt x="4" y="6"/>
                  </a:lnTo>
                  <a:lnTo>
                    <a:pt x="6" y="4"/>
                  </a:lnTo>
                  <a:lnTo>
                    <a:pt x="6" y="3"/>
                  </a:lnTo>
                  <a:lnTo>
                    <a:pt x="6" y="0"/>
                  </a:lnTo>
                  <a:lnTo>
                    <a:pt x="7" y="0"/>
                  </a:lnTo>
                  <a:lnTo>
                    <a:pt x="12" y="0"/>
                  </a:lnTo>
                  <a:lnTo>
                    <a:pt x="13" y="0"/>
                  </a:lnTo>
                  <a:lnTo>
                    <a:pt x="13" y="1"/>
                  </a:lnTo>
                  <a:close/>
                </a:path>
              </a:pathLst>
            </a:custGeom>
            <a:grpFill/>
            <a:ln w="1905">
              <a:noFill/>
              <a:round/>
              <a:headEnd/>
              <a:tailEnd/>
            </a:ln>
          </p:spPr>
          <p:txBody>
            <a:bodyPr/>
            <a:lstStyle/>
            <a:p>
              <a:endParaRPr lang="en-GB">
                <a:solidFill>
                  <a:srgbClr val="000000"/>
                </a:solidFill>
                <a:latin typeface="Arial"/>
              </a:endParaRPr>
            </a:p>
          </p:txBody>
        </p:sp>
        <p:sp>
          <p:nvSpPr>
            <p:cNvPr id="663" name="Freeform 659"/>
            <p:cNvSpPr>
              <a:spLocks/>
            </p:cNvSpPr>
            <p:nvPr/>
          </p:nvSpPr>
          <p:spPr bwMode="auto">
            <a:xfrm>
              <a:off x="5550" y="1063"/>
              <a:ext cx="27" cy="24"/>
            </a:xfrm>
            <a:custGeom>
              <a:avLst/>
              <a:gdLst>
                <a:gd name="T0" fmla="*/ 5 w 27"/>
                <a:gd name="T1" fmla="*/ 1 h 24"/>
                <a:gd name="T2" fmla="*/ 8 w 27"/>
                <a:gd name="T3" fmla="*/ 0 h 24"/>
                <a:gd name="T4" fmla="*/ 12 w 27"/>
                <a:gd name="T5" fmla="*/ 0 h 24"/>
                <a:gd name="T6" fmla="*/ 26 w 27"/>
                <a:gd name="T7" fmla="*/ 9 h 24"/>
                <a:gd name="T8" fmla="*/ 27 w 27"/>
                <a:gd name="T9" fmla="*/ 12 h 24"/>
                <a:gd name="T10" fmla="*/ 27 w 27"/>
                <a:gd name="T11" fmla="*/ 15 h 24"/>
                <a:gd name="T12" fmla="*/ 24 w 27"/>
                <a:gd name="T13" fmla="*/ 15 h 24"/>
                <a:gd name="T14" fmla="*/ 24 w 27"/>
                <a:gd name="T15" fmla="*/ 22 h 24"/>
                <a:gd name="T16" fmla="*/ 21 w 27"/>
                <a:gd name="T17" fmla="*/ 24 h 24"/>
                <a:gd name="T18" fmla="*/ 12 w 27"/>
                <a:gd name="T19" fmla="*/ 21 h 24"/>
                <a:gd name="T20" fmla="*/ 11 w 27"/>
                <a:gd name="T21" fmla="*/ 18 h 24"/>
                <a:gd name="T22" fmla="*/ 8 w 27"/>
                <a:gd name="T23" fmla="*/ 15 h 24"/>
                <a:gd name="T24" fmla="*/ 6 w 27"/>
                <a:gd name="T25" fmla="*/ 12 h 24"/>
                <a:gd name="T26" fmla="*/ 2 w 27"/>
                <a:gd name="T27" fmla="*/ 10 h 24"/>
                <a:gd name="T28" fmla="*/ 0 w 27"/>
                <a:gd name="T29" fmla="*/ 7 h 24"/>
                <a:gd name="T30" fmla="*/ 2 w 27"/>
                <a:gd name="T31" fmla="*/ 3 h 24"/>
                <a:gd name="T32" fmla="*/ 5 w 27"/>
                <a:gd name="T33" fmla="*/ 1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7"/>
                <a:gd name="T52" fmla="*/ 0 h 24"/>
                <a:gd name="T53" fmla="*/ 27 w 27"/>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7" h="24">
                  <a:moveTo>
                    <a:pt x="5" y="1"/>
                  </a:moveTo>
                  <a:lnTo>
                    <a:pt x="8" y="0"/>
                  </a:lnTo>
                  <a:lnTo>
                    <a:pt x="12" y="0"/>
                  </a:lnTo>
                  <a:lnTo>
                    <a:pt x="26" y="9"/>
                  </a:lnTo>
                  <a:lnTo>
                    <a:pt x="27" y="12"/>
                  </a:lnTo>
                  <a:lnTo>
                    <a:pt x="27" y="15"/>
                  </a:lnTo>
                  <a:lnTo>
                    <a:pt x="24" y="15"/>
                  </a:lnTo>
                  <a:lnTo>
                    <a:pt x="24" y="22"/>
                  </a:lnTo>
                  <a:lnTo>
                    <a:pt x="21" y="24"/>
                  </a:lnTo>
                  <a:lnTo>
                    <a:pt x="12" y="21"/>
                  </a:lnTo>
                  <a:lnTo>
                    <a:pt x="11" y="18"/>
                  </a:lnTo>
                  <a:lnTo>
                    <a:pt x="8" y="15"/>
                  </a:lnTo>
                  <a:lnTo>
                    <a:pt x="6" y="12"/>
                  </a:lnTo>
                  <a:lnTo>
                    <a:pt x="2" y="10"/>
                  </a:lnTo>
                  <a:lnTo>
                    <a:pt x="0" y="7"/>
                  </a:lnTo>
                  <a:lnTo>
                    <a:pt x="2" y="3"/>
                  </a:lnTo>
                  <a:lnTo>
                    <a:pt x="5" y="1"/>
                  </a:lnTo>
                  <a:close/>
                </a:path>
              </a:pathLst>
            </a:custGeom>
            <a:grpFill/>
            <a:ln w="1905">
              <a:noFill/>
              <a:round/>
              <a:headEnd/>
              <a:tailEnd/>
            </a:ln>
          </p:spPr>
          <p:txBody>
            <a:bodyPr/>
            <a:lstStyle/>
            <a:p>
              <a:endParaRPr lang="en-GB">
                <a:solidFill>
                  <a:srgbClr val="000000"/>
                </a:solidFill>
                <a:latin typeface="Arial"/>
              </a:endParaRPr>
            </a:p>
          </p:txBody>
        </p:sp>
        <p:sp>
          <p:nvSpPr>
            <p:cNvPr id="664" name="Freeform 660"/>
            <p:cNvSpPr>
              <a:spLocks/>
            </p:cNvSpPr>
            <p:nvPr/>
          </p:nvSpPr>
          <p:spPr bwMode="auto">
            <a:xfrm>
              <a:off x="3545" y="1088"/>
              <a:ext cx="36" cy="39"/>
            </a:xfrm>
            <a:custGeom>
              <a:avLst/>
              <a:gdLst>
                <a:gd name="T0" fmla="*/ 9 w 36"/>
                <a:gd name="T1" fmla="*/ 3 h 39"/>
                <a:gd name="T2" fmla="*/ 9 w 36"/>
                <a:gd name="T3" fmla="*/ 2 h 39"/>
                <a:gd name="T4" fmla="*/ 10 w 36"/>
                <a:gd name="T5" fmla="*/ 2 h 39"/>
                <a:gd name="T6" fmla="*/ 12 w 36"/>
                <a:gd name="T7" fmla="*/ 3 h 39"/>
                <a:gd name="T8" fmla="*/ 15 w 36"/>
                <a:gd name="T9" fmla="*/ 0 h 39"/>
                <a:gd name="T10" fmla="*/ 16 w 36"/>
                <a:gd name="T11" fmla="*/ 0 h 39"/>
                <a:gd name="T12" fmla="*/ 30 w 36"/>
                <a:gd name="T13" fmla="*/ 12 h 39"/>
                <a:gd name="T14" fmla="*/ 31 w 36"/>
                <a:gd name="T15" fmla="*/ 17 h 39"/>
                <a:gd name="T16" fmla="*/ 33 w 36"/>
                <a:gd name="T17" fmla="*/ 17 h 39"/>
                <a:gd name="T18" fmla="*/ 33 w 36"/>
                <a:gd name="T19" fmla="*/ 11 h 39"/>
                <a:gd name="T20" fmla="*/ 36 w 36"/>
                <a:gd name="T21" fmla="*/ 20 h 39"/>
                <a:gd name="T22" fmla="*/ 36 w 36"/>
                <a:gd name="T23" fmla="*/ 24 h 39"/>
                <a:gd name="T24" fmla="*/ 34 w 36"/>
                <a:gd name="T25" fmla="*/ 20 h 39"/>
                <a:gd name="T26" fmla="*/ 24 w 36"/>
                <a:gd name="T27" fmla="*/ 32 h 39"/>
                <a:gd name="T28" fmla="*/ 19 w 36"/>
                <a:gd name="T29" fmla="*/ 35 h 39"/>
                <a:gd name="T30" fmla="*/ 18 w 36"/>
                <a:gd name="T31" fmla="*/ 35 h 39"/>
                <a:gd name="T32" fmla="*/ 15 w 36"/>
                <a:gd name="T33" fmla="*/ 38 h 39"/>
                <a:gd name="T34" fmla="*/ 12 w 36"/>
                <a:gd name="T35" fmla="*/ 39 h 39"/>
                <a:gd name="T36" fmla="*/ 10 w 36"/>
                <a:gd name="T37" fmla="*/ 36 h 39"/>
                <a:gd name="T38" fmla="*/ 9 w 36"/>
                <a:gd name="T39" fmla="*/ 39 h 39"/>
                <a:gd name="T40" fmla="*/ 6 w 36"/>
                <a:gd name="T41" fmla="*/ 36 h 39"/>
                <a:gd name="T42" fmla="*/ 4 w 36"/>
                <a:gd name="T43" fmla="*/ 33 h 39"/>
                <a:gd name="T44" fmla="*/ 3 w 36"/>
                <a:gd name="T45" fmla="*/ 32 h 39"/>
                <a:gd name="T46" fmla="*/ 1 w 36"/>
                <a:gd name="T47" fmla="*/ 36 h 39"/>
                <a:gd name="T48" fmla="*/ 3 w 36"/>
                <a:gd name="T49" fmla="*/ 39 h 39"/>
                <a:gd name="T50" fmla="*/ 0 w 36"/>
                <a:gd name="T51" fmla="*/ 32 h 39"/>
                <a:gd name="T52" fmla="*/ 1 w 36"/>
                <a:gd name="T53" fmla="*/ 17 h 39"/>
                <a:gd name="T54" fmla="*/ 9 w 36"/>
                <a:gd name="T55" fmla="*/ 3 h 3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6"/>
                <a:gd name="T85" fmla="*/ 0 h 39"/>
                <a:gd name="T86" fmla="*/ 36 w 36"/>
                <a:gd name="T87" fmla="*/ 39 h 3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6" h="39">
                  <a:moveTo>
                    <a:pt x="9" y="3"/>
                  </a:moveTo>
                  <a:lnTo>
                    <a:pt x="9" y="2"/>
                  </a:lnTo>
                  <a:lnTo>
                    <a:pt x="10" y="2"/>
                  </a:lnTo>
                  <a:lnTo>
                    <a:pt x="12" y="3"/>
                  </a:lnTo>
                  <a:lnTo>
                    <a:pt x="15" y="0"/>
                  </a:lnTo>
                  <a:lnTo>
                    <a:pt x="16" y="0"/>
                  </a:lnTo>
                  <a:lnTo>
                    <a:pt x="30" y="12"/>
                  </a:lnTo>
                  <a:lnTo>
                    <a:pt x="31" y="17"/>
                  </a:lnTo>
                  <a:lnTo>
                    <a:pt x="33" y="17"/>
                  </a:lnTo>
                  <a:lnTo>
                    <a:pt x="33" y="11"/>
                  </a:lnTo>
                  <a:lnTo>
                    <a:pt x="36" y="20"/>
                  </a:lnTo>
                  <a:lnTo>
                    <a:pt x="36" y="24"/>
                  </a:lnTo>
                  <a:lnTo>
                    <a:pt x="34" y="20"/>
                  </a:lnTo>
                  <a:lnTo>
                    <a:pt x="24" y="32"/>
                  </a:lnTo>
                  <a:lnTo>
                    <a:pt x="19" y="35"/>
                  </a:lnTo>
                  <a:lnTo>
                    <a:pt x="18" y="35"/>
                  </a:lnTo>
                  <a:lnTo>
                    <a:pt x="15" y="38"/>
                  </a:lnTo>
                  <a:lnTo>
                    <a:pt x="12" y="39"/>
                  </a:lnTo>
                  <a:lnTo>
                    <a:pt x="10" y="36"/>
                  </a:lnTo>
                  <a:lnTo>
                    <a:pt x="9" y="39"/>
                  </a:lnTo>
                  <a:lnTo>
                    <a:pt x="6" y="36"/>
                  </a:lnTo>
                  <a:lnTo>
                    <a:pt x="4" y="33"/>
                  </a:lnTo>
                  <a:lnTo>
                    <a:pt x="3" y="32"/>
                  </a:lnTo>
                  <a:lnTo>
                    <a:pt x="1" y="36"/>
                  </a:lnTo>
                  <a:lnTo>
                    <a:pt x="3" y="39"/>
                  </a:lnTo>
                  <a:lnTo>
                    <a:pt x="0" y="32"/>
                  </a:lnTo>
                  <a:lnTo>
                    <a:pt x="1" y="17"/>
                  </a:lnTo>
                  <a:lnTo>
                    <a:pt x="9" y="3"/>
                  </a:lnTo>
                  <a:close/>
                </a:path>
              </a:pathLst>
            </a:custGeom>
            <a:grpFill/>
            <a:ln w="1905">
              <a:noFill/>
              <a:round/>
              <a:headEnd/>
              <a:tailEnd/>
            </a:ln>
          </p:spPr>
          <p:txBody>
            <a:bodyPr/>
            <a:lstStyle/>
            <a:p>
              <a:endParaRPr lang="en-GB">
                <a:solidFill>
                  <a:srgbClr val="000000"/>
                </a:solidFill>
                <a:latin typeface="Arial"/>
              </a:endParaRPr>
            </a:p>
          </p:txBody>
        </p:sp>
        <p:sp>
          <p:nvSpPr>
            <p:cNvPr id="665" name="Freeform 661"/>
            <p:cNvSpPr>
              <a:spLocks/>
            </p:cNvSpPr>
            <p:nvPr/>
          </p:nvSpPr>
          <p:spPr bwMode="auto">
            <a:xfrm>
              <a:off x="3718" y="1043"/>
              <a:ext cx="35" cy="38"/>
            </a:xfrm>
            <a:custGeom>
              <a:avLst/>
              <a:gdLst>
                <a:gd name="T0" fmla="*/ 5 w 35"/>
                <a:gd name="T1" fmla="*/ 23 h 38"/>
                <a:gd name="T2" fmla="*/ 3 w 35"/>
                <a:gd name="T3" fmla="*/ 17 h 38"/>
                <a:gd name="T4" fmla="*/ 3 w 35"/>
                <a:gd name="T5" fmla="*/ 15 h 38"/>
                <a:gd name="T6" fmla="*/ 2 w 35"/>
                <a:gd name="T7" fmla="*/ 14 h 38"/>
                <a:gd name="T8" fmla="*/ 0 w 35"/>
                <a:gd name="T9" fmla="*/ 11 h 38"/>
                <a:gd name="T10" fmla="*/ 3 w 35"/>
                <a:gd name="T11" fmla="*/ 12 h 38"/>
                <a:gd name="T12" fmla="*/ 6 w 35"/>
                <a:gd name="T13" fmla="*/ 11 h 38"/>
                <a:gd name="T14" fmla="*/ 2 w 35"/>
                <a:gd name="T15" fmla="*/ 8 h 38"/>
                <a:gd name="T16" fmla="*/ 3 w 35"/>
                <a:gd name="T17" fmla="*/ 6 h 38"/>
                <a:gd name="T18" fmla="*/ 6 w 35"/>
                <a:gd name="T19" fmla="*/ 0 h 38"/>
                <a:gd name="T20" fmla="*/ 9 w 35"/>
                <a:gd name="T21" fmla="*/ 0 h 38"/>
                <a:gd name="T22" fmla="*/ 12 w 35"/>
                <a:gd name="T23" fmla="*/ 5 h 38"/>
                <a:gd name="T24" fmla="*/ 15 w 35"/>
                <a:gd name="T25" fmla="*/ 6 h 38"/>
                <a:gd name="T26" fmla="*/ 17 w 35"/>
                <a:gd name="T27" fmla="*/ 11 h 38"/>
                <a:gd name="T28" fmla="*/ 21 w 35"/>
                <a:gd name="T29" fmla="*/ 14 h 38"/>
                <a:gd name="T30" fmla="*/ 35 w 35"/>
                <a:gd name="T31" fmla="*/ 30 h 38"/>
                <a:gd name="T32" fmla="*/ 35 w 35"/>
                <a:gd name="T33" fmla="*/ 33 h 38"/>
                <a:gd name="T34" fmla="*/ 32 w 35"/>
                <a:gd name="T35" fmla="*/ 38 h 38"/>
                <a:gd name="T36" fmla="*/ 30 w 35"/>
                <a:gd name="T37" fmla="*/ 36 h 38"/>
                <a:gd name="T38" fmla="*/ 27 w 35"/>
                <a:gd name="T39" fmla="*/ 36 h 38"/>
                <a:gd name="T40" fmla="*/ 26 w 35"/>
                <a:gd name="T41" fmla="*/ 36 h 38"/>
                <a:gd name="T42" fmla="*/ 23 w 35"/>
                <a:gd name="T43" fmla="*/ 38 h 38"/>
                <a:gd name="T44" fmla="*/ 20 w 35"/>
                <a:gd name="T45" fmla="*/ 35 h 38"/>
                <a:gd name="T46" fmla="*/ 20 w 35"/>
                <a:gd name="T47" fmla="*/ 32 h 38"/>
                <a:gd name="T48" fmla="*/ 17 w 35"/>
                <a:gd name="T49" fmla="*/ 29 h 38"/>
                <a:gd name="T50" fmla="*/ 14 w 35"/>
                <a:gd name="T51" fmla="*/ 29 h 38"/>
                <a:gd name="T52" fmla="*/ 9 w 35"/>
                <a:gd name="T53" fmla="*/ 26 h 38"/>
                <a:gd name="T54" fmla="*/ 12 w 35"/>
                <a:gd name="T55" fmla="*/ 32 h 38"/>
                <a:gd name="T56" fmla="*/ 12 w 35"/>
                <a:gd name="T57" fmla="*/ 35 h 38"/>
                <a:gd name="T58" fmla="*/ 5 w 35"/>
                <a:gd name="T59" fmla="*/ 23 h 3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
                <a:gd name="T91" fmla="*/ 0 h 38"/>
                <a:gd name="T92" fmla="*/ 35 w 35"/>
                <a:gd name="T93" fmla="*/ 38 h 3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 h="38">
                  <a:moveTo>
                    <a:pt x="5" y="23"/>
                  </a:moveTo>
                  <a:lnTo>
                    <a:pt x="3" y="17"/>
                  </a:lnTo>
                  <a:lnTo>
                    <a:pt x="3" y="15"/>
                  </a:lnTo>
                  <a:lnTo>
                    <a:pt x="2" y="14"/>
                  </a:lnTo>
                  <a:lnTo>
                    <a:pt x="0" y="11"/>
                  </a:lnTo>
                  <a:lnTo>
                    <a:pt x="3" y="12"/>
                  </a:lnTo>
                  <a:lnTo>
                    <a:pt x="6" y="11"/>
                  </a:lnTo>
                  <a:lnTo>
                    <a:pt x="2" y="8"/>
                  </a:lnTo>
                  <a:lnTo>
                    <a:pt x="3" y="6"/>
                  </a:lnTo>
                  <a:lnTo>
                    <a:pt x="6" y="0"/>
                  </a:lnTo>
                  <a:lnTo>
                    <a:pt x="9" y="0"/>
                  </a:lnTo>
                  <a:lnTo>
                    <a:pt x="12" y="5"/>
                  </a:lnTo>
                  <a:lnTo>
                    <a:pt x="15" y="6"/>
                  </a:lnTo>
                  <a:lnTo>
                    <a:pt x="17" y="11"/>
                  </a:lnTo>
                  <a:lnTo>
                    <a:pt x="21" y="14"/>
                  </a:lnTo>
                  <a:lnTo>
                    <a:pt x="35" y="30"/>
                  </a:lnTo>
                  <a:lnTo>
                    <a:pt x="35" y="33"/>
                  </a:lnTo>
                  <a:lnTo>
                    <a:pt x="32" y="38"/>
                  </a:lnTo>
                  <a:lnTo>
                    <a:pt x="30" y="36"/>
                  </a:lnTo>
                  <a:lnTo>
                    <a:pt x="27" y="36"/>
                  </a:lnTo>
                  <a:lnTo>
                    <a:pt x="26" y="36"/>
                  </a:lnTo>
                  <a:lnTo>
                    <a:pt x="23" y="38"/>
                  </a:lnTo>
                  <a:lnTo>
                    <a:pt x="20" y="35"/>
                  </a:lnTo>
                  <a:lnTo>
                    <a:pt x="20" y="32"/>
                  </a:lnTo>
                  <a:lnTo>
                    <a:pt x="17" y="29"/>
                  </a:lnTo>
                  <a:lnTo>
                    <a:pt x="14" y="29"/>
                  </a:lnTo>
                  <a:lnTo>
                    <a:pt x="9" y="26"/>
                  </a:lnTo>
                  <a:lnTo>
                    <a:pt x="12" y="32"/>
                  </a:lnTo>
                  <a:lnTo>
                    <a:pt x="12" y="35"/>
                  </a:lnTo>
                  <a:lnTo>
                    <a:pt x="5" y="23"/>
                  </a:lnTo>
                  <a:close/>
                </a:path>
              </a:pathLst>
            </a:custGeom>
            <a:grpFill/>
            <a:ln w="1905">
              <a:noFill/>
              <a:round/>
              <a:headEnd/>
              <a:tailEnd/>
            </a:ln>
          </p:spPr>
          <p:txBody>
            <a:bodyPr/>
            <a:lstStyle/>
            <a:p>
              <a:endParaRPr lang="en-GB">
                <a:solidFill>
                  <a:srgbClr val="000000"/>
                </a:solidFill>
                <a:latin typeface="Arial"/>
              </a:endParaRPr>
            </a:p>
          </p:txBody>
        </p:sp>
        <p:sp>
          <p:nvSpPr>
            <p:cNvPr id="666" name="Freeform 662"/>
            <p:cNvSpPr>
              <a:spLocks/>
            </p:cNvSpPr>
            <p:nvPr/>
          </p:nvSpPr>
          <p:spPr bwMode="auto">
            <a:xfrm>
              <a:off x="3913" y="879"/>
              <a:ext cx="25" cy="25"/>
            </a:xfrm>
            <a:custGeom>
              <a:avLst/>
              <a:gdLst>
                <a:gd name="T0" fmla="*/ 1 w 25"/>
                <a:gd name="T1" fmla="*/ 25 h 25"/>
                <a:gd name="T2" fmla="*/ 0 w 25"/>
                <a:gd name="T3" fmla="*/ 25 h 25"/>
                <a:gd name="T4" fmla="*/ 3 w 25"/>
                <a:gd name="T5" fmla="*/ 19 h 25"/>
                <a:gd name="T6" fmla="*/ 1 w 25"/>
                <a:gd name="T7" fmla="*/ 10 h 25"/>
                <a:gd name="T8" fmla="*/ 6 w 25"/>
                <a:gd name="T9" fmla="*/ 1 h 25"/>
                <a:gd name="T10" fmla="*/ 12 w 25"/>
                <a:gd name="T11" fmla="*/ 0 h 25"/>
                <a:gd name="T12" fmla="*/ 16 w 25"/>
                <a:gd name="T13" fmla="*/ 1 h 25"/>
                <a:gd name="T14" fmla="*/ 18 w 25"/>
                <a:gd name="T15" fmla="*/ 4 h 25"/>
                <a:gd name="T16" fmla="*/ 16 w 25"/>
                <a:gd name="T17" fmla="*/ 12 h 25"/>
                <a:gd name="T18" fmla="*/ 24 w 25"/>
                <a:gd name="T19" fmla="*/ 13 h 25"/>
                <a:gd name="T20" fmla="*/ 25 w 25"/>
                <a:gd name="T21" fmla="*/ 16 h 25"/>
                <a:gd name="T22" fmla="*/ 21 w 25"/>
                <a:gd name="T23" fmla="*/ 17 h 25"/>
                <a:gd name="T24" fmla="*/ 18 w 25"/>
                <a:gd name="T25" fmla="*/ 22 h 25"/>
                <a:gd name="T26" fmla="*/ 12 w 25"/>
                <a:gd name="T27" fmla="*/ 20 h 25"/>
                <a:gd name="T28" fmla="*/ 6 w 25"/>
                <a:gd name="T29" fmla="*/ 23 h 25"/>
                <a:gd name="T30" fmla="*/ 6 w 25"/>
                <a:gd name="T31" fmla="*/ 19 h 25"/>
                <a:gd name="T32" fmla="*/ 3 w 25"/>
                <a:gd name="T33" fmla="*/ 25 h 25"/>
                <a:gd name="T34" fmla="*/ 1 w 25"/>
                <a:gd name="T35" fmla="*/ 25 h 2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5"/>
                <a:gd name="T55" fmla="*/ 0 h 25"/>
                <a:gd name="T56" fmla="*/ 25 w 25"/>
                <a:gd name="T57" fmla="*/ 25 h 2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5" h="25">
                  <a:moveTo>
                    <a:pt x="1" y="25"/>
                  </a:moveTo>
                  <a:lnTo>
                    <a:pt x="0" y="25"/>
                  </a:lnTo>
                  <a:lnTo>
                    <a:pt x="3" y="19"/>
                  </a:lnTo>
                  <a:lnTo>
                    <a:pt x="1" y="10"/>
                  </a:lnTo>
                  <a:lnTo>
                    <a:pt x="6" y="1"/>
                  </a:lnTo>
                  <a:lnTo>
                    <a:pt x="12" y="0"/>
                  </a:lnTo>
                  <a:lnTo>
                    <a:pt x="16" y="1"/>
                  </a:lnTo>
                  <a:lnTo>
                    <a:pt x="18" y="4"/>
                  </a:lnTo>
                  <a:lnTo>
                    <a:pt x="16" y="12"/>
                  </a:lnTo>
                  <a:lnTo>
                    <a:pt x="24" y="13"/>
                  </a:lnTo>
                  <a:lnTo>
                    <a:pt x="25" y="16"/>
                  </a:lnTo>
                  <a:lnTo>
                    <a:pt x="21" y="17"/>
                  </a:lnTo>
                  <a:lnTo>
                    <a:pt x="18" y="22"/>
                  </a:lnTo>
                  <a:lnTo>
                    <a:pt x="12" y="20"/>
                  </a:lnTo>
                  <a:lnTo>
                    <a:pt x="6" y="23"/>
                  </a:lnTo>
                  <a:lnTo>
                    <a:pt x="6" y="19"/>
                  </a:lnTo>
                  <a:lnTo>
                    <a:pt x="3" y="25"/>
                  </a:lnTo>
                  <a:lnTo>
                    <a:pt x="1" y="25"/>
                  </a:lnTo>
                  <a:close/>
                </a:path>
              </a:pathLst>
            </a:custGeom>
            <a:grpFill/>
            <a:ln w="1905">
              <a:noFill/>
              <a:round/>
              <a:headEnd/>
              <a:tailEnd/>
            </a:ln>
          </p:spPr>
          <p:txBody>
            <a:bodyPr/>
            <a:lstStyle/>
            <a:p>
              <a:endParaRPr lang="en-GB">
                <a:solidFill>
                  <a:srgbClr val="000000"/>
                </a:solidFill>
                <a:latin typeface="Arial"/>
              </a:endParaRPr>
            </a:p>
          </p:txBody>
        </p:sp>
        <p:sp>
          <p:nvSpPr>
            <p:cNvPr id="667" name="Freeform 663"/>
            <p:cNvSpPr>
              <a:spLocks/>
            </p:cNvSpPr>
            <p:nvPr/>
          </p:nvSpPr>
          <p:spPr bwMode="auto">
            <a:xfrm>
              <a:off x="3982" y="901"/>
              <a:ext cx="10" cy="13"/>
            </a:xfrm>
            <a:custGeom>
              <a:avLst/>
              <a:gdLst>
                <a:gd name="T0" fmla="*/ 0 w 10"/>
                <a:gd name="T1" fmla="*/ 3 h 13"/>
                <a:gd name="T2" fmla="*/ 0 w 10"/>
                <a:gd name="T3" fmla="*/ 0 h 13"/>
                <a:gd name="T4" fmla="*/ 3 w 10"/>
                <a:gd name="T5" fmla="*/ 0 h 13"/>
                <a:gd name="T6" fmla="*/ 10 w 10"/>
                <a:gd name="T7" fmla="*/ 1 h 13"/>
                <a:gd name="T8" fmla="*/ 10 w 10"/>
                <a:gd name="T9" fmla="*/ 3 h 13"/>
                <a:gd name="T10" fmla="*/ 9 w 10"/>
                <a:gd name="T11" fmla="*/ 4 h 13"/>
                <a:gd name="T12" fmla="*/ 7 w 10"/>
                <a:gd name="T13" fmla="*/ 13 h 13"/>
                <a:gd name="T14" fmla="*/ 0 w 10"/>
                <a:gd name="T15" fmla="*/ 6 h 13"/>
                <a:gd name="T16" fmla="*/ 0 w 10"/>
                <a:gd name="T17" fmla="*/ 3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3"/>
                <a:gd name="T29" fmla="*/ 10 w 10"/>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3">
                  <a:moveTo>
                    <a:pt x="0" y="3"/>
                  </a:moveTo>
                  <a:lnTo>
                    <a:pt x="0" y="0"/>
                  </a:lnTo>
                  <a:lnTo>
                    <a:pt x="3" y="0"/>
                  </a:lnTo>
                  <a:lnTo>
                    <a:pt x="10" y="1"/>
                  </a:lnTo>
                  <a:lnTo>
                    <a:pt x="10" y="3"/>
                  </a:lnTo>
                  <a:lnTo>
                    <a:pt x="9" y="4"/>
                  </a:lnTo>
                  <a:lnTo>
                    <a:pt x="7" y="13"/>
                  </a:lnTo>
                  <a:lnTo>
                    <a:pt x="0" y="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668" name="Freeform 664"/>
            <p:cNvSpPr>
              <a:spLocks/>
            </p:cNvSpPr>
            <p:nvPr/>
          </p:nvSpPr>
          <p:spPr bwMode="auto">
            <a:xfrm>
              <a:off x="4057" y="902"/>
              <a:ext cx="13" cy="21"/>
            </a:xfrm>
            <a:custGeom>
              <a:avLst/>
              <a:gdLst>
                <a:gd name="T0" fmla="*/ 10 w 13"/>
                <a:gd name="T1" fmla="*/ 2 h 21"/>
                <a:gd name="T2" fmla="*/ 9 w 13"/>
                <a:gd name="T3" fmla="*/ 5 h 21"/>
                <a:gd name="T4" fmla="*/ 13 w 13"/>
                <a:gd name="T5" fmla="*/ 9 h 21"/>
                <a:gd name="T6" fmla="*/ 13 w 13"/>
                <a:gd name="T7" fmla="*/ 20 h 21"/>
                <a:gd name="T8" fmla="*/ 12 w 13"/>
                <a:gd name="T9" fmla="*/ 21 h 21"/>
                <a:gd name="T10" fmla="*/ 10 w 13"/>
                <a:gd name="T11" fmla="*/ 20 h 21"/>
                <a:gd name="T12" fmla="*/ 6 w 13"/>
                <a:gd name="T13" fmla="*/ 20 h 21"/>
                <a:gd name="T14" fmla="*/ 3 w 13"/>
                <a:gd name="T15" fmla="*/ 17 h 21"/>
                <a:gd name="T16" fmla="*/ 0 w 13"/>
                <a:gd name="T17" fmla="*/ 14 h 21"/>
                <a:gd name="T18" fmla="*/ 7 w 13"/>
                <a:gd name="T19" fmla="*/ 0 h 21"/>
                <a:gd name="T20" fmla="*/ 10 w 13"/>
                <a:gd name="T21" fmla="*/ 2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
                <a:gd name="T34" fmla="*/ 0 h 21"/>
                <a:gd name="T35" fmla="*/ 13 w 1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 h="21">
                  <a:moveTo>
                    <a:pt x="10" y="2"/>
                  </a:moveTo>
                  <a:lnTo>
                    <a:pt x="9" y="5"/>
                  </a:lnTo>
                  <a:lnTo>
                    <a:pt x="13" y="9"/>
                  </a:lnTo>
                  <a:lnTo>
                    <a:pt x="13" y="20"/>
                  </a:lnTo>
                  <a:lnTo>
                    <a:pt x="12" y="21"/>
                  </a:lnTo>
                  <a:lnTo>
                    <a:pt x="10" y="20"/>
                  </a:lnTo>
                  <a:lnTo>
                    <a:pt x="6" y="20"/>
                  </a:lnTo>
                  <a:lnTo>
                    <a:pt x="3" y="17"/>
                  </a:lnTo>
                  <a:lnTo>
                    <a:pt x="0" y="14"/>
                  </a:lnTo>
                  <a:lnTo>
                    <a:pt x="7" y="0"/>
                  </a:lnTo>
                  <a:lnTo>
                    <a:pt x="10" y="2"/>
                  </a:lnTo>
                  <a:close/>
                </a:path>
              </a:pathLst>
            </a:custGeom>
            <a:grpFill/>
            <a:ln w="1905">
              <a:noFill/>
              <a:round/>
              <a:headEnd/>
              <a:tailEnd/>
            </a:ln>
          </p:spPr>
          <p:txBody>
            <a:bodyPr/>
            <a:lstStyle/>
            <a:p>
              <a:endParaRPr lang="en-GB">
                <a:solidFill>
                  <a:srgbClr val="000000"/>
                </a:solidFill>
                <a:latin typeface="Arial"/>
              </a:endParaRPr>
            </a:p>
          </p:txBody>
        </p:sp>
        <p:sp>
          <p:nvSpPr>
            <p:cNvPr id="669" name="Freeform 665"/>
            <p:cNvSpPr>
              <a:spLocks/>
            </p:cNvSpPr>
            <p:nvPr/>
          </p:nvSpPr>
          <p:spPr bwMode="auto">
            <a:xfrm>
              <a:off x="4028" y="929"/>
              <a:ext cx="23" cy="20"/>
            </a:xfrm>
            <a:custGeom>
              <a:avLst/>
              <a:gdLst>
                <a:gd name="T0" fmla="*/ 6 w 23"/>
                <a:gd name="T1" fmla="*/ 5 h 20"/>
                <a:gd name="T2" fmla="*/ 8 w 23"/>
                <a:gd name="T3" fmla="*/ 3 h 20"/>
                <a:gd name="T4" fmla="*/ 11 w 23"/>
                <a:gd name="T5" fmla="*/ 0 h 20"/>
                <a:gd name="T6" fmla="*/ 20 w 23"/>
                <a:gd name="T7" fmla="*/ 3 h 20"/>
                <a:gd name="T8" fmla="*/ 23 w 23"/>
                <a:gd name="T9" fmla="*/ 6 h 20"/>
                <a:gd name="T10" fmla="*/ 21 w 23"/>
                <a:gd name="T11" fmla="*/ 9 h 20"/>
                <a:gd name="T12" fmla="*/ 18 w 23"/>
                <a:gd name="T13" fmla="*/ 12 h 20"/>
                <a:gd name="T14" fmla="*/ 15 w 23"/>
                <a:gd name="T15" fmla="*/ 17 h 20"/>
                <a:gd name="T16" fmla="*/ 0 w 23"/>
                <a:gd name="T17" fmla="*/ 20 h 20"/>
                <a:gd name="T18" fmla="*/ 0 w 23"/>
                <a:gd name="T19" fmla="*/ 15 h 20"/>
                <a:gd name="T20" fmla="*/ 2 w 23"/>
                <a:gd name="T21" fmla="*/ 11 h 20"/>
                <a:gd name="T22" fmla="*/ 6 w 23"/>
                <a:gd name="T23" fmla="*/ 5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
                <a:gd name="T37" fmla="*/ 0 h 20"/>
                <a:gd name="T38" fmla="*/ 23 w 23"/>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 h="20">
                  <a:moveTo>
                    <a:pt x="6" y="5"/>
                  </a:moveTo>
                  <a:lnTo>
                    <a:pt x="8" y="3"/>
                  </a:lnTo>
                  <a:lnTo>
                    <a:pt x="11" y="0"/>
                  </a:lnTo>
                  <a:lnTo>
                    <a:pt x="20" y="3"/>
                  </a:lnTo>
                  <a:lnTo>
                    <a:pt x="23" y="6"/>
                  </a:lnTo>
                  <a:lnTo>
                    <a:pt x="21" y="9"/>
                  </a:lnTo>
                  <a:lnTo>
                    <a:pt x="18" y="12"/>
                  </a:lnTo>
                  <a:lnTo>
                    <a:pt x="15" y="17"/>
                  </a:lnTo>
                  <a:lnTo>
                    <a:pt x="0" y="20"/>
                  </a:lnTo>
                  <a:lnTo>
                    <a:pt x="0" y="15"/>
                  </a:lnTo>
                  <a:lnTo>
                    <a:pt x="2" y="11"/>
                  </a:lnTo>
                  <a:lnTo>
                    <a:pt x="6" y="5"/>
                  </a:lnTo>
                  <a:close/>
                </a:path>
              </a:pathLst>
            </a:custGeom>
            <a:grpFill/>
            <a:ln w="1905">
              <a:noFill/>
              <a:round/>
              <a:headEnd/>
              <a:tailEnd/>
            </a:ln>
          </p:spPr>
          <p:txBody>
            <a:bodyPr/>
            <a:lstStyle/>
            <a:p>
              <a:endParaRPr lang="en-GB">
                <a:solidFill>
                  <a:srgbClr val="000000"/>
                </a:solidFill>
                <a:latin typeface="Arial"/>
              </a:endParaRPr>
            </a:p>
          </p:txBody>
        </p:sp>
        <p:sp>
          <p:nvSpPr>
            <p:cNvPr id="670" name="Freeform 666"/>
            <p:cNvSpPr>
              <a:spLocks/>
            </p:cNvSpPr>
            <p:nvPr/>
          </p:nvSpPr>
          <p:spPr bwMode="auto">
            <a:xfrm>
              <a:off x="4103" y="750"/>
              <a:ext cx="13" cy="21"/>
            </a:xfrm>
            <a:custGeom>
              <a:avLst/>
              <a:gdLst>
                <a:gd name="T0" fmla="*/ 12 w 13"/>
                <a:gd name="T1" fmla="*/ 6 h 21"/>
                <a:gd name="T2" fmla="*/ 13 w 13"/>
                <a:gd name="T3" fmla="*/ 7 h 21"/>
                <a:gd name="T4" fmla="*/ 13 w 13"/>
                <a:gd name="T5" fmla="*/ 12 h 21"/>
                <a:gd name="T6" fmla="*/ 10 w 13"/>
                <a:gd name="T7" fmla="*/ 10 h 21"/>
                <a:gd name="T8" fmla="*/ 10 w 13"/>
                <a:gd name="T9" fmla="*/ 13 h 21"/>
                <a:gd name="T10" fmla="*/ 10 w 13"/>
                <a:gd name="T11" fmla="*/ 21 h 21"/>
                <a:gd name="T12" fmla="*/ 7 w 13"/>
                <a:gd name="T13" fmla="*/ 18 h 21"/>
                <a:gd name="T14" fmla="*/ 7 w 13"/>
                <a:gd name="T15" fmla="*/ 10 h 21"/>
                <a:gd name="T16" fmla="*/ 6 w 13"/>
                <a:gd name="T17" fmla="*/ 12 h 21"/>
                <a:gd name="T18" fmla="*/ 4 w 13"/>
                <a:gd name="T19" fmla="*/ 9 h 21"/>
                <a:gd name="T20" fmla="*/ 3 w 13"/>
                <a:gd name="T21" fmla="*/ 9 h 21"/>
                <a:gd name="T22" fmla="*/ 4 w 13"/>
                <a:gd name="T23" fmla="*/ 21 h 21"/>
                <a:gd name="T24" fmla="*/ 0 w 13"/>
                <a:gd name="T25" fmla="*/ 9 h 21"/>
                <a:gd name="T26" fmla="*/ 1 w 13"/>
                <a:gd name="T27" fmla="*/ 6 h 21"/>
                <a:gd name="T28" fmla="*/ 3 w 13"/>
                <a:gd name="T29" fmla="*/ 3 h 21"/>
                <a:gd name="T30" fmla="*/ 4 w 13"/>
                <a:gd name="T31" fmla="*/ 6 h 21"/>
                <a:gd name="T32" fmla="*/ 4 w 13"/>
                <a:gd name="T33" fmla="*/ 7 h 21"/>
                <a:gd name="T34" fmla="*/ 9 w 13"/>
                <a:gd name="T35" fmla="*/ 1 h 21"/>
                <a:gd name="T36" fmla="*/ 6 w 13"/>
                <a:gd name="T37" fmla="*/ 1 h 21"/>
                <a:gd name="T38" fmla="*/ 7 w 13"/>
                <a:gd name="T39" fmla="*/ 0 h 21"/>
                <a:gd name="T40" fmla="*/ 10 w 13"/>
                <a:gd name="T41" fmla="*/ 0 h 21"/>
                <a:gd name="T42" fmla="*/ 13 w 13"/>
                <a:gd name="T43" fmla="*/ 1 h 21"/>
                <a:gd name="T44" fmla="*/ 12 w 13"/>
                <a:gd name="T45" fmla="*/ 3 h 21"/>
                <a:gd name="T46" fmla="*/ 12 w 13"/>
                <a:gd name="T47" fmla="*/ 6 h 2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
                <a:gd name="T73" fmla="*/ 0 h 21"/>
                <a:gd name="T74" fmla="*/ 13 w 13"/>
                <a:gd name="T75" fmla="*/ 21 h 2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 h="21">
                  <a:moveTo>
                    <a:pt x="12" y="6"/>
                  </a:moveTo>
                  <a:lnTo>
                    <a:pt x="13" y="7"/>
                  </a:lnTo>
                  <a:lnTo>
                    <a:pt x="13" y="12"/>
                  </a:lnTo>
                  <a:lnTo>
                    <a:pt x="10" y="10"/>
                  </a:lnTo>
                  <a:lnTo>
                    <a:pt x="10" y="13"/>
                  </a:lnTo>
                  <a:lnTo>
                    <a:pt x="10" y="21"/>
                  </a:lnTo>
                  <a:lnTo>
                    <a:pt x="7" y="18"/>
                  </a:lnTo>
                  <a:lnTo>
                    <a:pt x="7" y="10"/>
                  </a:lnTo>
                  <a:lnTo>
                    <a:pt x="6" y="12"/>
                  </a:lnTo>
                  <a:lnTo>
                    <a:pt x="4" y="9"/>
                  </a:lnTo>
                  <a:lnTo>
                    <a:pt x="3" y="9"/>
                  </a:lnTo>
                  <a:lnTo>
                    <a:pt x="4" y="21"/>
                  </a:lnTo>
                  <a:lnTo>
                    <a:pt x="0" y="9"/>
                  </a:lnTo>
                  <a:lnTo>
                    <a:pt x="1" y="6"/>
                  </a:lnTo>
                  <a:lnTo>
                    <a:pt x="3" y="3"/>
                  </a:lnTo>
                  <a:lnTo>
                    <a:pt x="4" y="6"/>
                  </a:lnTo>
                  <a:lnTo>
                    <a:pt x="4" y="7"/>
                  </a:lnTo>
                  <a:lnTo>
                    <a:pt x="9" y="1"/>
                  </a:lnTo>
                  <a:lnTo>
                    <a:pt x="6" y="1"/>
                  </a:lnTo>
                  <a:lnTo>
                    <a:pt x="7" y="0"/>
                  </a:lnTo>
                  <a:lnTo>
                    <a:pt x="10" y="0"/>
                  </a:lnTo>
                  <a:lnTo>
                    <a:pt x="13" y="1"/>
                  </a:lnTo>
                  <a:lnTo>
                    <a:pt x="12" y="3"/>
                  </a:lnTo>
                  <a:lnTo>
                    <a:pt x="12" y="6"/>
                  </a:lnTo>
                  <a:close/>
                </a:path>
              </a:pathLst>
            </a:custGeom>
            <a:grpFill/>
            <a:ln w="1905">
              <a:noFill/>
              <a:round/>
              <a:headEnd/>
              <a:tailEnd/>
            </a:ln>
          </p:spPr>
          <p:txBody>
            <a:bodyPr/>
            <a:lstStyle/>
            <a:p>
              <a:endParaRPr lang="en-GB">
                <a:solidFill>
                  <a:srgbClr val="000000"/>
                </a:solidFill>
                <a:latin typeface="Arial"/>
              </a:endParaRPr>
            </a:p>
          </p:txBody>
        </p:sp>
        <p:sp>
          <p:nvSpPr>
            <p:cNvPr id="671" name="Freeform 667"/>
            <p:cNvSpPr>
              <a:spLocks/>
            </p:cNvSpPr>
            <p:nvPr/>
          </p:nvSpPr>
          <p:spPr bwMode="auto">
            <a:xfrm>
              <a:off x="3916" y="1208"/>
              <a:ext cx="22" cy="15"/>
            </a:xfrm>
            <a:custGeom>
              <a:avLst/>
              <a:gdLst>
                <a:gd name="T0" fmla="*/ 0 w 22"/>
                <a:gd name="T1" fmla="*/ 9 h 15"/>
                <a:gd name="T2" fmla="*/ 6 w 22"/>
                <a:gd name="T3" fmla="*/ 7 h 15"/>
                <a:gd name="T4" fmla="*/ 13 w 22"/>
                <a:gd name="T5" fmla="*/ 1 h 15"/>
                <a:gd name="T6" fmla="*/ 19 w 22"/>
                <a:gd name="T7" fmla="*/ 0 h 15"/>
                <a:gd name="T8" fmla="*/ 19 w 22"/>
                <a:gd name="T9" fmla="*/ 1 h 15"/>
                <a:gd name="T10" fmla="*/ 22 w 22"/>
                <a:gd name="T11" fmla="*/ 7 h 15"/>
                <a:gd name="T12" fmla="*/ 18 w 22"/>
                <a:gd name="T13" fmla="*/ 7 h 15"/>
                <a:gd name="T14" fmla="*/ 9 w 22"/>
                <a:gd name="T15" fmla="*/ 15 h 15"/>
                <a:gd name="T16" fmla="*/ 6 w 22"/>
                <a:gd name="T17" fmla="*/ 15 h 15"/>
                <a:gd name="T18" fmla="*/ 3 w 22"/>
                <a:gd name="T19" fmla="*/ 12 h 15"/>
                <a:gd name="T20" fmla="*/ 0 w 22"/>
                <a:gd name="T21" fmla="*/ 9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5"/>
                <a:gd name="T35" fmla="*/ 22 w 2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5">
                  <a:moveTo>
                    <a:pt x="0" y="9"/>
                  </a:moveTo>
                  <a:lnTo>
                    <a:pt x="6" y="7"/>
                  </a:lnTo>
                  <a:lnTo>
                    <a:pt x="13" y="1"/>
                  </a:lnTo>
                  <a:lnTo>
                    <a:pt x="19" y="0"/>
                  </a:lnTo>
                  <a:lnTo>
                    <a:pt x="19" y="1"/>
                  </a:lnTo>
                  <a:lnTo>
                    <a:pt x="22" y="7"/>
                  </a:lnTo>
                  <a:lnTo>
                    <a:pt x="18" y="7"/>
                  </a:lnTo>
                  <a:lnTo>
                    <a:pt x="9" y="15"/>
                  </a:lnTo>
                  <a:lnTo>
                    <a:pt x="6" y="15"/>
                  </a:lnTo>
                  <a:lnTo>
                    <a:pt x="3" y="12"/>
                  </a:lnTo>
                  <a:lnTo>
                    <a:pt x="0" y="9"/>
                  </a:lnTo>
                  <a:close/>
                </a:path>
              </a:pathLst>
            </a:custGeom>
            <a:grpFill/>
            <a:ln w="1905">
              <a:noFill/>
              <a:round/>
              <a:headEnd/>
              <a:tailEnd/>
            </a:ln>
          </p:spPr>
          <p:txBody>
            <a:bodyPr/>
            <a:lstStyle/>
            <a:p>
              <a:endParaRPr lang="en-GB">
                <a:solidFill>
                  <a:srgbClr val="000000"/>
                </a:solidFill>
                <a:latin typeface="Arial"/>
              </a:endParaRPr>
            </a:p>
          </p:txBody>
        </p:sp>
        <p:sp>
          <p:nvSpPr>
            <p:cNvPr id="672" name="Freeform 668"/>
            <p:cNvSpPr>
              <a:spLocks/>
            </p:cNvSpPr>
            <p:nvPr/>
          </p:nvSpPr>
          <p:spPr bwMode="auto">
            <a:xfrm>
              <a:off x="4118" y="1039"/>
              <a:ext cx="7" cy="18"/>
            </a:xfrm>
            <a:custGeom>
              <a:avLst/>
              <a:gdLst>
                <a:gd name="T0" fmla="*/ 0 w 7"/>
                <a:gd name="T1" fmla="*/ 6 h 18"/>
                <a:gd name="T2" fmla="*/ 0 w 7"/>
                <a:gd name="T3" fmla="*/ 1 h 18"/>
                <a:gd name="T4" fmla="*/ 1 w 7"/>
                <a:gd name="T5" fmla="*/ 0 h 18"/>
                <a:gd name="T6" fmla="*/ 3 w 7"/>
                <a:gd name="T7" fmla="*/ 0 h 18"/>
                <a:gd name="T8" fmla="*/ 7 w 7"/>
                <a:gd name="T9" fmla="*/ 13 h 18"/>
                <a:gd name="T10" fmla="*/ 4 w 7"/>
                <a:gd name="T11" fmla="*/ 18 h 18"/>
                <a:gd name="T12" fmla="*/ 3 w 7"/>
                <a:gd name="T13" fmla="*/ 16 h 18"/>
                <a:gd name="T14" fmla="*/ 1 w 7"/>
                <a:gd name="T15" fmla="*/ 13 h 18"/>
                <a:gd name="T16" fmla="*/ 0 w 7"/>
                <a:gd name="T17" fmla="*/ 7 h 18"/>
                <a:gd name="T18" fmla="*/ 0 w 7"/>
                <a:gd name="T19" fmla="*/ 6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18"/>
                <a:gd name="T32" fmla="*/ 7 w 7"/>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18">
                  <a:moveTo>
                    <a:pt x="0" y="6"/>
                  </a:moveTo>
                  <a:lnTo>
                    <a:pt x="0" y="1"/>
                  </a:lnTo>
                  <a:lnTo>
                    <a:pt x="1" y="0"/>
                  </a:lnTo>
                  <a:lnTo>
                    <a:pt x="3" y="0"/>
                  </a:lnTo>
                  <a:lnTo>
                    <a:pt x="7" y="13"/>
                  </a:lnTo>
                  <a:lnTo>
                    <a:pt x="4" y="18"/>
                  </a:lnTo>
                  <a:lnTo>
                    <a:pt x="3" y="16"/>
                  </a:lnTo>
                  <a:lnTo>
                    <a:pt x="1" y="13"/>
                  </a:lnTo>
                  <a:lnTo>
                    <a:pt x="0" y="7"/>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673" name="Freeform 669"/>
            <p:cNvSpPr>
              <a:spLocks/>
            </p:cNvSpPr>
            <p:nvPr/>
          </p:nvSpPr>
          <p:spPr bwMode="auto">
            <a:xfrm>
              <a:off x="2566" y="1615"/>
              <a:ext cx="72" cy="106"/>
            </a:xfrm>
            <a:custGeom>
              <a:avLst/>
              <a:gdLst>
                <a:gd name="T0" fmla="*/ 69 w 72"/>
                <a:gd name="T1" fmla="*/ 34 h 106"/>
                <a:gd name="T2" fmla="*/ 63 w 72"/>
                <a:gd name="T3" fmla="*/ 22 h 106"/>
                <a:gd name="T4" fmla="*/ 52 w 72"/>
                <a:gd name="T5" fmla="*/ 28 h 106"/>
                <a:gd name="T6" fmla="*/ 45 w 72"/>
                <a:gd name="T7" fmla="*/ 30 h 106"/>
                <a:gd name="T8" fmla="*/ 37 w 72"/>
                <a:gd name="T9" fmla="*/ 22 h 106"/>
                <a:gd name="T10" fmla="*/ 42 w 72"/>
                <a:gd name="T11" fmla="*/ 15 h 106"/>
                <a:gd name="T12" fmla="*/ 46 w 72"/>
                <a:gd name="T13" fmla="*/ 12 h 106"/>
                <a:gd name="T14" fmla="*/ 45 w 72"/>
                <a:gd name="T15" fmla="*/ 0 h 106"/>
                <a:gd name="T16" fmla="*/ 40 w 72"/>
                <a:gd name="T17" fmla="*/ 2 h 106"/>
                <a:gd name="T18" fmla="*/ 33 w 72"/>
                <a:gd name="T19" fmla="*/ 6 h 106"/>
                <a:gd name="T20" fmla="*/ 33 w 72"/>
                <a:gd name="T21" fmla="*/ 11 h 106"/>
                <a:gd name="T22" fmla="*/ 27 w 72"/>
                <a:gd name="T23" fmla="*/ 17 h 106"/>
                <a:gd name="T24" fmla="*/ 30 w 72"/>
                <a:gd name="T25" fmla="*/ 18 h 106"/>
                <a:gd name="T26" fmla="*/ 33 w 72"/>
                <a:gd name="T27" fmla="*/ 18 h 106"/>
                <a:gd name="T28" fmla="*/ 36 w 72"/>
                <a:gd name="T29" fmla="*/ 19 h 106"/>
                <a:gd name="T30" fmla="*/ 30 w 72"/>
                <a:gd name="T31" fmla="*/ 25 h 106"/>
                <a:gd name="T32" fmla="*/ 30 w 72"/>
                <a:gd name="T33" fmla="*/ 28 h 106"/>
                <a:gd name="T34" fmla="*/ 19 w 72"/>
                <a:gd name="T35" fmla="*/ 27 h 106"/>
                <a:gd name="T36" fmla="*/ 7 w 72"/>
                <a:gd name="T37" fmla="*/ 31 h 106"/>
                <a:gd name="T38" fmla="*/ 7 w 72"/>
                <a:gd name="T39" fmla="*/ 36 h 106"/>
                <a:gd name="T40" fmla="*/ 6 w 72"/>
                <a:gd name="T41" fmla="*/ 39 h 106"/>
                <a:gd name="T42" fmla="*/ 13 w 72"/>
                <a:gd name="T43" fmla="*/ 42 h 106"/>
                <a:gd name="T44" fmla="*/ 7 w 72"/>
                <a:gd name="T45" fmla="*/ 46 h 106"/>
                <a:gd name="T46" fmla="*/ 4 w 72"/>
                <a:gd name="T47" fmla="*/ 51 h 106"/>
                <a:gd name="T48" fmla="*/ 9 w 72"/>
                <a:gd name="T49" fmla="*/ 54 h 106"/>
                <a:gd name="T50" fmla="*/ 12 w 72"/>
                <a:gd name="T51" fmla="*/ 55 h 106"/>
                <a:gd name="T52" fmla="*/ 22 w 72"/>
                <a:gd name="T53" fmla="*/ 57 h 106"/>
                <a:gd name="T54" fmla="*/ 22 w 72"/>
                <a:gd name="T55" fmla="*/ 60 h 106"/>
                <a:gd name="T56" fmla="*/ 16 w 72"/>
                <a:gd name="T57" fmla="*/ 64 h 106"/>
                <a:gd name="T58" fmla="*/ 15 w 72"/>
                <a:gd name="T59" fmla="*/ 72 h 106"/>
                <a:gd name="T60" fmla="*/ 19 w 72"/>
                <a:gd name="T61" fmla="*/ 75 h 106"/>
                <a:gd name="T62" fmla="*/ 25 w 72"/>
                <a:gd name="T63" fmla="*/ 73 h 106"/>
                <a:gd name="T64" fmla="*/ 12 w 72"/>
                <a:gd name="T65" fmla="*/ 76 h 106"/>
                <a:gd name="T66" fmla="*/ 9 w 72"/>
                <a:gd name="T67" fmla="*/ 84 h 106"/>
                <a:gd name="T68" fmla="*/ 6 w 72"/>
                <a:gd name="T69" fmla="*/ 84 h 106"/>
                <a:gd name="T70" fmla="*/ 3 w 72"/>
                <a:gd name="T71" fmla="*/ 85 h 106"/>
                <a:gd name="T72" fmla="*/ 0 w 72"/>
                <a:gd name="T73" fmla="*/ 90 h 106"/>
                <a:gd name="T74" fmla="*/ 7 w 72"/>
                <a:gd name="T75" fmla="*/ 90 h 106"/>
                <a:gd name="T76" fmla="*/ 1 w 72"/>
                <a:gd name="T77" fmla="*/ 94 h 106"/>
                <a:gd name="T78" fmla="*/ 3 w 72"/>
                <a:gd name="T79" fmla="*/ 96 h 106"/>
                <a:gd name="T80" fmla="*/ 12 w 72"/>
                <a:gd name="T81" fmla="*/ 96 h 106"/>
                <a:gd name="T82" fmla="*/ 4 w 72"/>
                <a:gd name="T83" fmla="*/ 102 h 106"/>
                <a:gd name="T84" fmla="*/ 13 w 72"/>
                <a:gd name="T85" fmla="*/ 99 h 106"/>
                <a:gd name="T86" fmla="*/ 13 w 72"/>
                <a:gd name="T87" fmla="*/ 102 h 106"/>
                <a:gd name="T88" fmla="*/ 10 w 72"/>
                <a:gd name="T89" fmla="*/ 103 h 106"/>
                <a:gd name="T90" fmla="*/ 10 w 72"/>
                <a:gd name="T91" fmla="*/ 106 h 106"/>
                <a:gd name="T92" fmla="*/ 15 w 72"/>
                <a:gd name="T93" fmla="*/ 103 h 106"/>
                <a:gd name="T94" fmla="*/ 18 w 72"/>
                <a:gd name="T95" fmla="*/ 105 h 106"/>
                <a:gd name="T96" fmla="*/ 22 w 72"/>
                <a:gd name="T97" fmla="*/ 103 h 106"/>
                <a:gd name="T98" fmla="*/ 33 w 72"/>
                <a:gd name="T99" fmla="*/ 99 h 106"/>
                <a:gd name="T100" fmla="*/ 34 w 72"/>
                <a:gd name="T101" fmla="*/ 94 h 106"/>
                <a:gd name="T102" fmla="*/ 36 w 72"/>
                <a:gd name="T103" fmla="*/ 97 h 106"/>
                <a:gd name="T104" fmla="*/ 42 w 72"/>
                <a:gd name="T105" fmla="*/ 93 h 106"/>
                <a:gd name="T106" fmla="*/ 46 w 72"/>
                <a:gd name="T107" fmla="*/ 90 h 106"/>
                <a:gd name="T108" fmla="*/ 61 w 72"/>
                <a:gd name="T109" fmla="*/ 87 h 106"/>
                <a:gd name="T110" fmla="*/ 66 w 72"/>
                <a:gd name="T111" fmla="*/ 87 h 106"/>
                <a:gd name="T112" fmla="*/ 66 w 72"/>
                <a:gd name="T113" fmla="*/ 82 h 106"/>
                <a:gd name="T114" fmla="*/ 69 w 72"/>
                <a:gd name="T115" fmla="*/ 54 h 106"/>
                <a:gd name="T116" fmla="*/ 72 w 72"/>
                <a:gd name="T117" fmla="*/ 49 h 106"/>
                <a:gd name="T118" fmla="*/ 67 w 72"/>
                <a:gd name="T119" fmla="*/ 37 h 1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2"/>
                <a:gd name="T181" fmla="*/ 0 h 106"/>
                <a:gd name="T182" fmla="*/ 72 w 72"/>
                <a:gd name="T183" fmla="*/ 106 h 1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2" h="106">
                  <a:moveTo>
                    <a:pt x="69" y="36"/>
                  </a:moveTo>
                  <a:lnTo>
                    <a:pt x="69" y="34"/>
                  </a:lnTo>
                  <a:lnTo>
                    <a:pt x="67" y="27"/>
                  </a:lnTo>
                  <a:lnTo>
                    <a:pt x="63" y="22"/>
                  </a:lnTo>
                  <a:lnTo>
                    <a:pt x="54" y="25"/>
                  </a:lnTo>
                  <a:lnTo>
                    <a:pt x="52" y="28"/>
                  </a:lnTo>
                  <a:lnTo>
                    <a:pt x="49" y="33"/>
                  </a:lnTo>
                  <a:lnTo>
                    <a:pt x="45" y="30"/>
                  </a:lnTo>
                  <a:lnTo>
                    <a:pt x="43" y="25"/>
                  </a:lnTo>
                  <a:lnTo>
                    <a:pt x="37" y="22"/>
                  </a:lnTo>
                  <a:lnTo>
                    <a:pt x="42" y="19"/>
                  </a:lnTo>
                  <a:lnTo>
                    <a:pt x="42" y="15"/>
                  </a:lnTo>
                  <a:lnTo>
                    <a:pt x="45" y="15"/>
                  </a:lnTo>
                  <a:lnTo>
                    <a:pt x="46" y="12"/>
                  </a:lnTo>
                  <a:lnTo>
                    <a:pt x="46" y="0"/>
                  </a:lnTo>
                  <a:lnTo>
                    <a:pt x="45" y="0"/>
                  </a:lnTo>
                  <a:lnTo>
                    <a:pt x="42" y="2"/>
                  </a:lnTo>
                  <a:lnTo>
                    <a:pt x="40" y="2"/>
                  </a:lnTo>
                  <a:lnTo>
                    <a:pt x="34" y="6"/>
                  </a:lnTo>
                  <a:lnTo>
                    <a:pt x="33" y="6"/>
                  </a:lnTo>
                  <a:lnTo>
                    <a:pt x="33" y="9"/>
                  </a:lnTo>
                  <a:lnTo>
                    <a:pt x="33" y="11"/>
                  </a:lnTo>
                  <a:lnTo>
                    <a:pt x="33" y="12"/>
                  </a:lnTo>
                  <a:lnTo>
                    <a:pt x="27" y="17"/>
                  </a:lnTo>
                  <a:lnTo>
                    <a:pt x="28" y="18"/>
                  </a:lnTo>
                  <a:lnTo>
                    <a:pt x="30" y="18"/>
                  </a:lnTo>
                  <a:lnTo>
                    <a:pt x="31" y="18"/>
                  </a:lnTo>
                  <a:lnTo>
                    <a:pt x="33" y="18"/>
                  </a:lnTo>
                  <a:lnTo>
                    <a:pt x="36" y="18"/>
                  </a:lnTo>
                  <a:lnTo>
                    <a:pt x="36" y="19"/>
                  </a:lnTo>
                  <a:lnTo>
                    <a:pt x="36" y="22"/>
                  </a:lnTo>
                  <a:lnTo>
                    <a:pt x="30" y="25"/>
                  </a:lnTo>
                  <a:lnTo>
                    <a:pt x="30" y="27"/>
                  </a:lnTo>
                  <a:lnTo>
                    <a:pt x="30" y="28"/>
                  </a:lnTo>
                  <a:lnTo>
                    <a:pt x="19" y="30"/>
                  </a:lnTo>
                  <a:lnTo>
                    <a:pt x="19" y="27"/>
                  </a:lnTo>
                  <a:lnTo>
                    <a:pt x="10" y="27"/>
                  </a:lnTo>
                  <a:lnTo>
                    <a:pt x="7" y="31"/>
                  </a:lnTo>
                  <a:lnTo>
                    <a:pt x="9" y="37"/>
                  </a:lnTo>
                  <a:lnTo>
                    <a:pt x="7" y="36"/>
                  </a:lnTo>
                  <a:lnTo>
                    <a:pt x="4" y="37"/>
                  </a:lnTo>
                  <a:lnTo>
                    <a:pt x="6" y="39"/>
                  </a:lnTo>
                  <a:lnTo>
                    <a:pt x="13" y="40"/>
                  </a:lnTo>
                  <a:lnTo>
                    <a:pt x="13" y="42"/>
                  </a:lnTo>
                  <a:lnTo>
                    <a:pt x="9" y="45"/>
                  </a:lnTo>
                  <a:lnTo>
                    <a:pt x="7" y="46"/>
                  </a:lnTo>
                  <a:lnTo>
                    <a:pt x="4" y="48"/>
                  </a:lnTo>
                  <a:lnTo>
                    <a:pt x="4" y="51"/>
                  </a:lnTo>
                  <a:lnTo>
                    <a:pt x="7" y="52"/>
                  </a:lnTo>
                  <a:lnTo>
                    <a:pt x="9" y="54"/>
                  </a:lnTo>
                  <a:lnTo>
                    <a:pt x="9" y="55"/>
                  </a:lnTo>
                  <a:lnTo>
                    <a:pt x="12" y="55"/>
                  </a:lnTo>
                  <a:lnTo>
                    <a:pt x="13" y="57"/>
                  </a:lnTo>
                  <a:lnTo>
                    <a:pt x="22" y="57"/>
                  </a:lnTo>
                  <a:lnTo>
                    <a:pt x="24" y="58"/>
                  </a:lnTo>
                  <a:lnTo>
                    <a:pt x="22" y="60"/>
                  </a:lnTo>
                  <a:lnTo>
                    <a:pt x="19" y="61"/>
                  </a:lnTo>
                  <a:lnTo>
                    <a:pt x="16" y="64"/>
                  </a:lnTo>
                  <a:lnTo>
                    <a:pt x="16" y="69"/>
                  </a:lnTo>
                  <a:lnTo>
                    <a:pt x="15" y="72"/>
                  </a:lnTo>
                  <a:lnTo>
                    <a:pt x="10" y="76"/>
                  </a:lnTo>
                  <a:lnTo>
                    <a:pt x="19" y="75"/>
                  </a:lnTo>
                  <a:lnTo>
                    <a:pt x="24" y="69"/>
                  </a:lnTo>
                  <a:lnTo>
                    <a:pt x="25" y="73"/>
                  </a:lnTo>
                  <a:lnTo>
                    <a:pt x="27" y="73"/>
                  </a:lnTo>
                  <a:lnTo>
                    <a:pt x="12" y="76"/>
                  </a:lnTo>
                  <a:lnTo>
                    <a:pt x="9" y="82"/>
                  </a:lnTo>
                  <a:lnTo>
                    <a:pt x="9" y="84"/>
                  </a:lnTo>
                  <a:lnTo>
                    <a:pt x="7" y="85"/>
                  </a:lnTo>
                  <a:lnTo>
                    <a:pt x="6" y="84"/>
                  </a:lnTo>
                  <a:lnTo>
                    <a:pt x="4" y="85"/>
                  </a:lnTo>
                  <a:lnTo>
                    <a:pt x="3" y="85"/>
                  </a:lnTo>
                  <a:lnTo>
                    <a:pt x="0" y="87"/>
                  </a:lnTo>
                  <a:lnTo>
                    <a:pt x="0" y="90"/>
                  </a:lnTo>
                  <a:lnTo>
                    <a:pt x="7" y="88"/>
                  </a:lnTo>
                  <a:lnTo>
                    <a:pt x="7" y="90"/>
                  </a:lnTo>
                  <a:lnTo>
                    <a:pt x="4" y="91"/>
                  </a:lnTo>
                  <a:lnTo>
                    <a:pt x="1" y="94"/>
                  </a:lnTo>
                  <a:lnTo>
                    <a:pt x="1" y="96"/>
                  </a:lnTo>
                  <a:lnTo>
                    <a:pt x="3" y="96"/>
                  </a:lnTo>
                  <a:lnTo>
                    <a:pt x="4" y="97"/>
                  </a:lnTo>
                  <a:lnTo>
                    <a:pt x="12" y="96"/>
                  </a:lnTo>
                  <a:lnTo>
                    <a:pt x="12" y="97"/>
                  </a:lnTo>
                  <a:lnTo>
                    <a:pt x="4" y="102"/>
                  </a:lnTo>
                  <a:lnTo>
                    <a:pt x="6" y="102"/>
                  </a:lnTo>
                  <a:lnTo>
                    <a:pt x="13" y="99"/>
                  </a:lnTo>
                  <a:lnTo>
                    <a:pt x="15" y="100"/>
                  </a:lnTo>
                  <a:lnTo>
                    <a:pt x="13" y="102"/>
                  </a:lnTo>
                  <a:lnTo>
                    <a:pt x="12" y="102"/>
                  </a:lnTo>
                  <a:lnTo>
                    <a:pt x="10" y="103"/>
                  </a:lnTo>
                  <a:lnTo>
                    <a:pt x="10" y="105"/>
                  </a:lnTo>
                  <a:lnTo>
                    <a:pt x="10" y="106"/>
                  </a:lnTo>
                  <a:lnTo>
                    <a:pt x="13" y="105"/>
                  </a:lnTo>
                  <a:lnTo>
                    <a:pt x="15" y="103"/>
                  </a:lnTo>
                  <a:lnTo>
                    <a:pt x="16" y="105"/>
                  </a:lnTo>
                  <a:lnTo>
                    <a:pt x="18" y="105"/>
                  </a:lnTo>
                  <a:lnTo>
                    <a:pt x="21" y="103"/>
                  </a:lnTo>
                  <a:lnTo>
                    <a:pt x="22" y="103"/>
                  </a:lnTo>
                  <a:lnTo>
                    <a:pt x="31" y="100"/>
                  </a:lnTo>
                  <a:lnTo>
                    <a:pt x="33" y="99"/>
                  </a:lnTo>
                  <a:lnTo>
                    <a:pt x="33" y="94"/>
                  </a:lnTo>
                  <a:lnTo>
                    <a:pt x="34" y="94"/>
                  </a:lnTo>
                  <a:lnTo>
                    <a:pt x="36" y="96"/>
                  </a:lnTo>
                  <a:lnTo>
                    <a:pt x="36" y="97"/>
                  </a:lnTo>
                  <a:lnTo>
                    <a:pt x="40" y="96"/>
                  </a:lnTo>
                  <a:lnTo>
                    <a:pt x="42" y="93"/>
                  </a:lnTo>
                  <a:lnTo>
                    <a:pt x="45" y="93"/>
                  </a:lnTo>
                  <a:lnTo>
                    <a:pt x="46" y="90"/>
                  </a:lnTo>
                  <a:lnTo>
                    <a:pt x="46" y="88"/>
                  </a:lnTo>
                  <a:lnTo>
                    <a:pt x="61" y="87"/>
                  </a:lnTo>
                  <a:lnTo>
                    <a:pt x="64" y="87"/>
                  </a:lnTo>
                  <a:lnTo>
                    <a:pt x="66" y="87"/>
                  </a:lnTo>
                  <a:lnTo>
                    <a:pt x="67" y="85"/>
                  </a:lnTo>
                  <a:lnTo>
                    <a:pt x="66" y="82"/>
                  </a:lnTo>
                  <a:lnTo>
                    <a:pt x="72" y="66"/>
                  </a:lnTo>
                  <a:lnTo>
                    <a:pt x="69" y="54"/>
                  </a:lnTo>
                  <a:lnTo>
                    <a:pt x="70" y="54"/>
                  </a:lnTo>
                  <a:lnTo>
                    <a:pt x="72" y="49"/>
                  </a:lnTo>
                  <a:lnTo>
                    <a:pt x="67" y="39"/>
                  </a:lnTo>
                  <a:lnTo>
                    <a:pt x="67" y="37"/>
                  </a:lnTo>
                  <a:lnTo>
                    <a:pt x="69" y="36"/>
                  </a:lnTo>
                  <a:close/>
                </a:path>
              </a:pathLst>
            </a:custGeom>
            <a:grpFill/>
            <a:ln w="1905">
              <a:noFill/>
              <a:round/>
              <a:headEnd/>
              <a:tailEnd/>
            </a:ln>
          </p:spPr>
          <p:txBody>
            <a:bodyPr/>
            <a:lstStyle/>
            <a:p>
              <a:endParaRPr lang="en-GB">
                <a:solidFill>
                  <a:srgbClr val="000000"/>
                </a:solidFill>
                <a:latin typeface="Arial"/>
              </a:endParaRPr>
            </a:p>
          </p:txBody>
        </p:sp>
        <p:sp>
          <p:nvSpPr>
            <p:cNvPr id="674" name="Freeform 670"/>
            <p:cNvSpPr>
              <a:spLocks/>
            </p:cNvSpPr>
            <p:nvPr/>
          </p:nvSpPr>
          <p:spPr bwMode="auto">
            <a:xfrm>
              <a:off x="2922" y="1109"/>
              <a:ext cx="218" cy="502"/>
            </a:xfrm>
            <a:custGeom>
              <a:avLst/>
              <a:gdLst>
                <a:gd name="T0" fmla="*/ 4 w 218"/>
                <a:gd name="T1" fmla="*/ 412 h 502"/>
                <a:gd name="T2" fmla="*/ 9 w 218"/>
                <a:gd name="T3" fmla="*/ 412 h 502"/>
                <a:gd name="T4" fmla="*/ 10 w 218"/>
                <a:gd name="T5" fmla="*/ 427 h 502"/>
                <a:gd name="T6" fmla="*/ 15 w 218"/>
                <a:gd name="T7" fmla="*/ 440 h 502"/>
                <a:gd name="T8" fmla="*/ 30 w 218"/>
                <a:gd name="T9" fmla="*/ 469 h 502"/>
                <a:gd name="T10" fmla="*/ 24 w 218"/>
                <a:gd name="T11" fmla="*/ 475 h 502"/>
                <a:gd name="T12" fmla="*/ 33 w 218"/>
                <a:gd name="T13" fmla="*/ 500 h 502"/>
                <a:gd name="T14" fmla="*/ 54 w 218"/>
                <a:gd name="T15" fmla="*/ 496 h 502"/>
                <a:gd name="T16" fmla="*/ 67 w 218"/>
                <a:gd name="T17" fmla="*/ 476 h 502"/>
                <a:gd name="T18" fmla="*/ 88 w 218"/>
                <a:gd name="T19" fmla="*/ 454 h 502"/>
                <a:gd name="T20" fmla="*/ 93 w 218"/>
                <a:gd name="T21" fmla="*/ 430 h 502"/>
                <a:gd name="T22" fmla="*/ 93 w 218"/>
                <a:gd name="T23" fmla="*/ 421 h 502"/>
                <a:gd name="T24" fmla="*/ 88 w 218"/>
                <a:gd name="T25" fmla="*/ 406 h 502"/>
                <a:gd name="T26" fmla="*/ 85 w 218"/>
                <a:gd name="T27" fmla="*/ 400 h 502"/>
                <a:gd name="T28" fmla="*/ 108 w 218"/>
                <a:gd name="T29" fmla="*/ 391 h 502"/>
                <a:gd name="T30" fmla="*/ 120 w 218"/>
                <a:gd name="T31" fmla="*/ 383 h 502"/>
                <a:gd name="T32" fmla="*/ 124 w 218"/>
                <a:gd name="T33" fmla="*/ 376 h 502"/>
                <a:gd name="T34" fmla="*/ 93 w 218"/>
                <a:gd name="T35" fmla="*/ 373 h 502"/>
                <a:gd name="T36" fmla="*/ 94 w 218"/>
                <a:gd name="T37" fmla="*/ 370 h 502"/>
                <a:gd name="T38" fmla="*/ 108 w 218"/>
                <a:gd name="T39" fmla="*/ 373 h 502"/>
                <a:gd name="T40" fmla="*/ 127 w 218"/>
                <a:gd name="T41" fmla="*/ 365 h 502"/>
                <a:gd name="T42" fmla="*/ 124 w 218"/>
                <a:gd name="T43" fmla="*/ 347 h 502"/>
                <a:gd name="T44" fmla="*/ 106 w 218"/>
                <a:gd name="T45" fmla="*/ 334 h 502"/>
                <a:gd name="T46" fmla="*/ 85 w 218"/>
                <a:gd name="T47" fmla="*/ 350 h 502"/>
                <a:gd name="T48" fmla="*/ 105 w 218"/>
                <a:gd name="T49" fmla="*/ 337 h 502"/>
                <a:gd name="T50" fmla="*/ 100 w 218"/>
                <a:gd name="T51" fmla="*/ 302 h 502"/>
                <a:gd name="T52" fmla="*/ 108 w 218"/>
                <a:gd name="T53" fmla="*/ 278 h 502"/>
                <a:gd name="T54" fmla="*/ 111 w 218"/>
                <a:gd name="T55" fmla="*/ 270 h 502"/>
                <a:gd name="T56" fmla="*/ 112 w 218"/>
                <a:gd name="T57" fmla="*/ 253 h 502"/>
                <a:gd name="T58" fmla="*/ 121 w 218"/>
                <a:gd name="T59" fmla="*/ 255 h 502"/>
                <a:gd name="T60" fmla="*/ 126 w 218"/>
                <a:gd name="T61" fmla="*/ 247 h 502"/>
                <a:gd name="T62" fmla="*/ 136 w 218"/>
                <a:gd name="T63" fmla="*/ 237 h 502"/>
                <a:gd name="T64" fmla="*/ 151 w 218"/>
                <a:gd name="T65" fmla="*/ 225 h 502"/>
                <a:gd name="T66" fmla="*/ 174 w 218"/>
                <a:gd name="T67" fmla="*/ 198 h 502"/>
                <a:gd name="T68" fmla="*/ 171 w 218"/>
                <a:gd name="T69" fmla="*/ 189 h 502"/>
                <a:gd name="T70" fmla="*/ 171 w 218"/>
                <a:gd name="T71" fmla="*/ 180 h 502"/>
                <a:gd name="T72" fmla="*/ 178 w 218"/>
                <a:gd name="T73" fmla="*/ 159 h 502"/>
                <a:gd name="T74" fmla="*/ 183 w 218"/>
                <a:gd name="T75" fmla="*/ 153 h 502"/>
                <a:gd name="T76" fmla="*/ 187 w 218"/>
                <a:gd name="T77" fmla="*/ 150 h 502"/>
                <a:gd name="T78" fmla="*/ 193 w 218"/>
                <a:gd name="T79" fmla="*/ 142 h 502"/>
                <a:gd name="T80" fmla="*/ 202 w 218"/>
                <a:gd name="T81" fmla="*/ 144 h 502"/>
                <a:gd name="T82" fmla="*/ 218 w 218"/>
                <a:gd name="T83" fmla="*/ 141 h 502"/>
                <a:gd name="T84" fmla="*/ 209 w 218"/>
                <a:gd name="T85" fmla="*/ 85 h 502"/>
                <a:gd name="T86" fmla="*/ 200 w 218"/>
                <a:gd name="T87" fmla="*/ 33 h 502"/>
                <a:gd name="T88" fmla="*/ 151 w 218"/>
                <a:gd name="T89" fmla="*/ 0 h 502"/>
                <a:gd name="T90" fmla="*/ 151 w 218"/>
                <a:gd name="T91" fmla="*/ 18 h 502"/>
                <a:gd name="T92" fmla="*/ 126 w 218"/>
                <a:gd name="T93" fmla="*/ 24 h 502"/>
                <a:gd name="T94" fmla="*/ 115 w 218"/>
                <a:gd name="T95" fmla="*/ 51 h 502"/>
                <a:gd name="T96" fmla="*/ 93 w 218"/>
                <a:gd name="T97" fmla="*/ 63 h 502"/>
                <a:gd name="T98" fmla="*/ 70 w 218"/>
                <a:gd name="T99" fmla="*/ 126 h 502"/>
                <a:gd name="T100" fmla="*/ 46 w 218"/>
                <a:gd name="T101" fmla="*/ 190 h 502"/>
                <a:gd name="T102" fmla="*/ 27 w 218"/>
                <a:gd name="T103" fmla="*/ 216 h 502"/>
                <a:gd name="T104" fmla="*/ 19 w 218"/>
                <a:gd name="T105" fmla="*/ 250 h 502"/>
                <a:gd name="T106" fmla="*/ 28 w 218"/>
                <a:gd name="T107" fmla="*/ 304 h 502"/>
                <a:gd name="T108" fmla="*/ 21 w 218"/>
                <a:gd name="T109" fmla="*/ 328 h 502"/>
                <a:gd name="T110" fmla="*/ 12 w 218"/>
                <a:gd name="T111" fmla="*/ 361 h 502"/>
                <a:gd name="T112" fmla="*/ 4 w 218"/>
                <a:gd name="T113" fmla="*/ 391 h 50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18"/>
                <a:gd name="T172" fmla="*/ 0 h 502"/>
                <a:gd name="T173" fmla="*/ 218 w 218"/>
                <a:gd name="T174" fmla="*/ 502 h 50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18" h="502">
                  <a:moveTo>
                    <a:pt x="3" y="386"/>
                  </a:moveTo>
                  <a:lnTo>
                    <a:pt x="0" y="391"/>
                  </a:lnTo>
                  <a:lnTo>
                    <a:pt x="3" y="407"/>
                  </a:lnTo>
                  <a:lnTo>
                    <a:pt x="4" y="407"/>
                  </a:lnTo>
                  <a:lnTo>
                    <a:pt x="4" y="409"/>
                  </a:lnTo>
                  <a:lnTo>
                    <a:pt x="4" y="412"/>
                  </a:lnTo>
                  <a:lnTo>
                    <a:pt x="4" y="413"/>
                  </a:lnTo>
                  <a:lnTo>
                    <a:pt x="6" y="410"/>
                  </a:lnTo>
                  <a:lnTo>
                    <a:pt x="7" y="409"/>
                  </a:lnTo>
                  <a:lnTo>
                    <a:pt x="7" y="410"/>
                  </a:lnTo>
                  <a:lnTo>
                    <a:pt x="7" y="412"/>
                  </a:lnTo>
                  <a:lnTo>
                    <a:pt x="9" y="412"/>
                  </a:lnTo>
                  <a:lnTo>
                    <a:pt x="9" y="413"/>
                  </a:lnTo>
                  <a:lnTo>
                    <a:pt x="7" y="415"/>
                  </a:lnTo>
                  <a:lnTo>
                    <a:pt x="6" y="418"/>
                  </a:lnTo>
                  <a:lnTo>
                    <a:pt x="10" y="419"/>
                  </a:lnTo>
                  <a:lnTo>
                    <a:pt x="12" y="422"/>
                  </a:lnTo>
                  <a:lnTo>
                    <a:pt x="10" y="427"/>
                  </a:lnTo>
                  <a:lnTo>
                    <a:pt x="13" y="427"/>
                  </a:lnTo>
                  <a:lnTo>
                    <a:pt x="15" y="430"/>
                  </a:lnTo>
                  <a:lnTo>
                    <a:pt x="12" y="433"/>
                  </a:lnTo>
                  <a:lnTo>
                    <a:pt x="13" y="437"/>
                  </a:lnTo>
                  <a:lnTo>
                    <a:pt x="13" y="440"/>
                  </a:lnTo>
                  <a:lnTo>
                    <a:pt x="15" y="440"/>
                  </a:lnTo>
                  <a:lnTo>
                    <a:pt x="19" y="454"/>
                  </a:lnTo>
                  <a:lnTo>
                    <a:pt x="22" y="457"/>
                  </a:lnTo>
                  <a:lnTo>
                    <a:pt x="25" y="461"/>
                  </a:lnTo>
                  <a:lnTo>
                    <a:pt x="28" y="463"/>
                  </a:lnTo>
                  <a:lnTo>
                    <a:pt x="30" y="466"/>
                  </a:lnTo>
                  <a:lnTo>
                    <a:pt x="30" y="469"/>
                  </a:lnTo>
                  <a:lnTo>
                    <a:pt x="28" y="470"/>
                  </a:lnTo>
                  <a:lnTo>
                    <a:pt x="27" y="470"/>
                  </a:lnTo>
                  <a:lnTo>
                    <a:pt x="25" y="470"/>
                  </a:lnTo>
                  <a:lnTo>
                    <a:pt x="28" y="476"/>
                  </a:lnTo>
                  <a:lnTo>
                    <a:pt x="25" y="476"/>
                  </a:lnTo>
                  <a:lnTo>
                    <a:pt x="24" y="475"/>
                  </a:lnTo>
                  <a:lnTo>
                    <a:pt x="24" y="476"/>
                  </a:lnTo>
                  <a:lnTo>
                    <a:pt x="31" y="494"/>
                  </a:lnTo>
                  <a:lnTo>
                    <a:pt x="31" y="496"/>
                  </a:lnTo>
                  <a:lnTo>
                    <a:pt x="30" y="499"/>
                  </a:lnTo>
                  <a:lnTo>
                    <a:pt x="28" y="500"/>
                  </a:lnTo>
                  <a:lnTo>
                    <a:pt x="33" y="500"/>
                  </a:lnTo>
                  <a:lnTo>
                    <a:pt x="36" y="502"/>
                  </a:lnTo>
                  <a:lnTo>
                    <a:pt x="42" y="499"/>
                  </a:lnTo>
                  <a:lnTo>
                    <a:pt x="48" y="499"/>
                  </a:lnTo>
                  <a:lnTo>
                    <a:pt x="51" y="500"/>
                  </a:lnTo>
                  <a:lnTo>
                    <a:pt x="52" y="499"/>
                  </a:lnTo>
                  <a:lnTo>
                    <a:pt x="54" y="496"/>
                  </a:lnTo>
                  <a:lnTo>
                    <a:pt x="52" y="488"/>
                  </a:lnTo>
                  <a:lnTo>
                    <a:pt x="55" y="481"/>
                  </a:lnTo>
                  <a:lnTo>
                    <a:pt x="58" y="482"/>
                  </a:lnTo>
                  <a:lnTo>
                    <a:pt x="60" y="479"/>
                  </a:lnTo>
                  <a:lnTo>
                    <a:pt x="63" y="476"/>
                  </a:lnTo>
                  <a:lnTo>
                    <a:pt x="67" y="476"/>
                  </a:lnTo>
                  <a:lnTo>
                    <a:pt x="70" y="478"/>
                  </a:lnTo>
                  <a:lnTo>
                    <a:pt x="73" y="478"/>
                  </a:lnTo>
                  <a:lnTo>
                    <a:pt x="78" y="478"/>
                  </a:lnTo>
                  <a:lnTo>
                    <a:pt x="81" y="478"/>
                  </a:lnTo>
                  <a:lnTo>
                    <a:pt x="88" y="460"/>
                  </a:lnTo>
                  <a:lnTo>
                    <a:pt x="88" y="454"/>
                  </a:lnTo>
                  <a:lnTo>
                    <a:pt x="90" y="449"/>
                  </a:lnTo>
                  <a:lnTo>
                    <a:pt x="88" y="445"/>
                  </a:lnTo>
                  <a:lnTo>
                    <a:pt x="91" y="439"/>
                  </a:lnTo>
                  <a:lnTo>
                    <a:pt x="91" y="436"/>
                  </a:lnTo>
                  <a:lnTo>
                    <a:pt x="90" y="433"/>
                  </a:lnTo>
                  <a:lnTo>
                    <a:pt x="93" y="430"/>
                  </a:lnTo>
                  <a:lnTo>
                    <a:pt x="91" y="427"/>
                  </a:lnTo>
                  <a:lnTo>
                    <a:pt x="90" y="425"/>
                  </a:lnTo>
                  <a:lnTo>
                    <a:pt x="90" y="424"/>
                  </a:lnTo>
                  <a:lnTo>
                    <a:pt x="90" y="422"/>
                  </a:lnTo>
                  <a:lnTo>
                    <a:pt x="93" y="424"/>
                  </a:lnTo>
                  <a:lnTo>
                    <a:pt x="93" y="421"/>
                  </a:lnTo>
                  <a:lnTo>
                    <a:pt x="93" y="419"/>
                  </a:lnTo>
                  <a:lnTo>
                    <a:pt x="94" y="418"/>
                  </a:lnTo>
                  <a:lnTo>
                    <a:pt x="93" y="416"/>
                  </a:lnTo>
                  <a:lnTo>
                    <a:pt x="94" y="412"/>
                  </a:lnTo>
                  <a:lnTo>
                    <a:pt x="94" y="410"/>
                  </a:lnTo>
                  <a:lnTo>
                    <a:pt x="88" y="406"/>
                  </a:lnTo>
                  <a:lnTo>
                    <a:pt x="90" y="406"/>
                  </a:lnTo>
                  <a:lnTo>
                    <a:pt x="93" y="407"/>
                  </a:lnTo>
                  <a:lnTo>
                    <a:pt x="96" y="406"/>
                  </a:lnTo>
                  <a:lnTo>
                    <a:pt x="93" y="403"/>
                  </a:lnTo>
                  <a:lnTo>
                    <a:pt x="84" y="401"/>
                  </a:lnTo>
                  <a:lnTo>
                    <a:pt x="85" y="400"/>
                  </a:lnTo>
                  <a:lnTo>
                    <a:pt x="91" y="400"/>
                  </a:lnTo>
                  <a:lnTo>
                    <a:pt x="96" y="401"/>
                  </a:lnTo>
                  <a:lnTo>
                    <a:pt x="97" y="400"/>
                  </a:lnTo>
                  <a:lnTo>
                    <a:pt x="99" y="397"/>
                  </a:lnTo>
                  <a:lnTo>
                    <a:pt x="103" y="397"/>
                  </a:lnTo>
                  <a:lnTo>
                    <a:pt x="108" y="391"/>
                  </a:lnTo>
                  <a:lnTo>
                    <a:pt x="108" y="388"/>
                  </a:lnTo>
                  <a:lnTo>
                    <a:pt x="111" y="388"/>
                  </a:lnTo>
                  <a:lnTo>
                    <a:pt x="111" y="392"/>
                  </a:lnTo>
                  <a:lnTo>
                    <a:pt x="114" y="391"/>
                  </a:lnTo>
                  <a:lnTo>
                    <a:pt x="117" y="388"/>
                  </a:lnTo>
                  <a:lnTo>
                    <a:pt x="120" y="383"/>
                  </a:lnTo>
                  <a:lnTo>
                    <a:pt x="120" y="380"/>
                  </a:lnTo>
                  <a:lnTo>
                    <a:pt x="121" y="382"/>
                  </a:lnTo>
                  <a:lnTo>
                    <a:pt x="123" y="382"/>
                  </a:lnTo>
                  <a:lnTo>
                    <a:pt x="123" y="379"/>
                  </a:lnTo>
                  <a:lnTo>
                    <a:pt x="124" y="377"/>
                  </a:lnTo>
                  <a:lnTo>
                    <a:pt x="124" y="376"/>
                  </a:lnTo>
                  <a:lnTo>
                    <a:pt x="108" y="380"/>
                  </a:lnTo>
                  <a:lnTo>
                    <a:pt x="105" y="379"/>
                  </a:lnTo>
                  <a:lnTo>
                    <a:pt x="103" y="380"/>
                  </a:lnTo>
                  <a:lnTo>
                    <a:pt x="103" y="379"/>
                  </a:lnTo>
                  <a:lnTo>
                    <a:pt x="100" y="377"/>
                  </a:lnTo>
                  <a:lnTo>
                    <a:pt x="93" y="373"/>
                  </a:lnTo>
                  <a:lnTo>
                    <a:pt x="88" y="374"/>
                  </a:lnTo>
                  <a:lnTo>
                    <a:pt x="87" y="373"/>
                  </a:lnTo>
                  <a:lnTo>
                    <a:pt x="88" y="373"/>
                  </a:lnTo>
                  <a:lnTo>
                    <a:pt x="90" y="370"/>
                  </a:lnTo>
                  <a:lnTo>
                    <a:pt x="93" y="371"/>
                  </a:lnTo>
                  <a:lnTo>
                    <a:pt x="94" y="370"/>
                  </a:lnTo>
                  <a:lnTo>
                    <a:pt x="99" y="371"/>
                  </a:lnTo>
                  <a:lnTo>
                    <a:pt x="99" y="370"/>
                  </a:lnTo>
                  <a:lnTo>
                    <a:pt x="102" y="373"/>
                  </a:lnTo>
                  <a:lnTo>
                    <a:pt x="103" y="371"/>
                  </a:lnTo>
                  <a:lnTo>
                    <a:pt x="106" y="373"/>
                  </a:lnTo>
                  <a:lnTo>
                    <a:pt x="108" y="373"/>
                  </a:lnTo>
                  <a:lnTo>
                    <a:pt x="109" y="371"/>
                  </a:lnTo>
                  <a:lnTo>
                    <a:pt x="111" y="373"/>
                  </a:lnTo>
                  <a:lnTo>
                    <a:pt x="112" y="376"/>
                  </a:lnTo>
                  <a:lnTo>
                    <a:pt x="114" y="377"/>
                  </a:lnTo>
                  <a:lnTo>
                    <a:pt x="124" y="371"/>
                  </a:lnTo>
                  <a:lnTo>
                    <a:pt x="127" y="365"/>
                  </a:lnTo>
                  <a:lnTo>
                    <a:pt x="129" y="364"/>
                  </a:lnTo>
                  <a:lnTo>
                    <a:pt x="130" y="359"/>
                  </a:lnTo>
                  <a:lnTo>
                    <a:pt x="127" y="355"/>
                  </a:lnTo>
                  <a:lnTo>
                    <a:pt x="124" y="352"/>
                  </a:lnTo>
                  <a:lnTo>
                    <a:pt x="121" y="347"/>
                  </a:lnTo>
                  <a:lnTo>
                    <a:pt x="124" y="347"/>
                  </a:lnTo>
                  <a:lnTo>
                    <a:pt x="123" y="346"/>
                  </a:lnTo>
                  <a:lnTo>
                    <a:pt x="117" y="343"/>
                  </a:lnTo>
                  <a:lnTo>
                    <a:pt x="115" y="337"/>
                  </a:lnTo>
                  <a:lnTo>
                    <a:pt x="109" y="338"/>
                  </a:lnTo>
                  <a:lnTo>
                    <a:pt x="108" y="335"/>
                  </a:lnTo>
                  <a:lnTo>
                    <a:pt x="106" y="334"/>
                  </a:lnTo>
                  <a:lnTo>
                    <a:pt x="106" y="335"/>
                  </a:lnTo>
                  <a:lnTo>
                    <a:pt x="105" y="341"/>
                  </a:lnTo>
                  <a:lnTo>
                    <a:pt x="94" y="350"/>
                  </a:lnTo>
                  <a:lnTo>
                    <a:pt x="91" y="350"/>
                  </a:lnTo>
                  <a:lnTo>
                    <a:pt x="88" y="352"/>
                  </a:lnTo>
                  <a:lnTo>
                    <a:pt x="85" y="350"/>
                  </a:lnTo>
                  <a:lnTo>
                    <a:pt x="88" y="349"/>
                  </a:lnTo>
                  <a:lnTo>
                    <a:pt x="93" y="349"/>
                  </a:lnTo>
                  <a:lnTo>
                    <a:pt x="96" y="346"/>
                  </a:lnTo>
                  <a:lnTo>
                    <a:pt x="99" y="344"/>
                  </a:lnTo>
                  <a:lnTo>
                    <a:pt x="103" y="340"/>
                  </a:lnTo>
                  <a:lnTo>
                    <a:pt x="105" y="337"/>
                  </a:lnTo>
                  <a:lnTo>
                    <a:pt x="105" y="332"/>
                  </a:lnTo>
                  <a:lnTo>
                    <a:pt x="102" y="332"/>
                  </a:lnTo>
                  <a:lnTo>
                    <a:pt x="103" y="329"/>
                  </a:lnTo>
                  <a:lnTo>
                    <a:pt x="103" y="326"/>
                  </a:lnTo>
                  <a:lnTo>
                    <a:pt x="102" y="323"/>
                  </a:lnTo>
                  <a:lnTo>
                    <a:pt x="100" y="302"/>
                  </a:lnTo>
                  <a:lnTo>
                    <a:pt x="102" y="298"/>
                  </a:lnTo>
                  <a:lnTo>
                    <a:pt x="100" y="296"/>
                  </a:lnTo>
                  <a:lnTo>
                    <a:pt x="106" y="299"/>
                  </a:lnTo>
                  <a:lnTo>
                    <a:pt x="106" y="296"/>
                  </a:lnTo>
                  <a:lnTo>
                    <a:pt x="105" y="290"/>
                  </a:lnTo>
                  <a:lnTo>
                    <a:pt x="108" y="278"/>
                  </a:lnTo>
                  <a:lnTo>
                    <a:pt x="105" y="276"/>
                  </a:lnTo>
                  <a:lnTo>
                    <a:pt x="105" y="273"/>
                  </a:lnTo>
                  <a:lnTo>
                    <a:pt x="105" y="268"/>
                  </a:lnTo>
                  <a:lnTo>
                    <a:pt x="109" y="271"/>
                  </a:lnTo>
                  <a:lnTo>
                    <a:pt x="109" y="270"/>
                  </a:lnTo>
                  <a:lnTo>
                    <a:pt x="111" y="270"/>
                  </a:lnTo>
                  <a:lnTo>
                    <a:pt x="112" y="267"/>
                  </a:lnTo>
                  <a:lnTo>
                    <a:pt x="114" y="265"/>
                  </a:lnTo>
                  <a:lnTo>
                    <a:pt x="112" y="265"/>
                  </a:lnTo>
                  <a:lnTo>
                    <a:pt x="114" y="259"/>
                  </a:lnTo>
                  <a:lnTo>
                    <a:pt x="112" y="256"/>
                  </a:lnTo>
                  <a:lnTo>
                    <a:pt x="112" y="253"/>
                  </a:lnTo>
                  <a:lnTo>
                    <a:pt x="114" y="256"/>
                  </a:lnTo>
                  <a:lnTo>
                    <a:pt x="115" y="259"/>
                  </a:lnTo>
                  <a:lnTo>
                    <a:pt x="117" y="259"/>
                  </a:lnTo>
                  <a:lnTo>
                    <a:pt x="118" y="256"/>
                  </a:lnTo>
                  <a:lnTo>
                    <a:pt x="121" y="256"/>
                  </a:lnTo>
                  <a:lnTo>
                    <a:pt x="121" y="255"/>
                  </a:lnTo>
                  <a:lnTo>
                    <a:pt x="123" y="253"/>
                  </a:lnTo>
                  <a:lnTo>
                    <a:pt x="118" y="252"/>
                  </a:lnTo>
                  <a:lnTo>
                    <a:pt x="121" y="252"/>
                  </a:lnTo>
                  <a:lnTo>
                    <a:pt x="124" y="250"/>
                  </a:lnTo>
                  <a:lnTo>
                    <a:pt x="124" y="249"/>
                  </a:lnTo>
                  <a:lnTo>
                    <a:pt x="126" y="247"/>
                  </a:lnTo>
                  <a:lnTo>
                    <a:pt x="126" y="244"/>
                  </a:lnTo>
                  <a:lnTo>
                    <a:pt x="129" y="243"/>
                  </a:lnTo>
                  <a:lnTo>
                    <a:pt x="129" y="240"/>
                  </a:lnTo>
                  <a:lnTo>
                    <a:pt x="130" y="240"/>
                  </a:lnTo>
                  <a:lnTo>
                    <a:pt x="133" y="240"/>
                  </a:lnTo>
                  <a:lnTo>
                    <a:pt x="136" y="237"/>
                  </a:lnTo>
                  <a:lnTo>
                    <a:pt x="138" y="234"/>
                  </a:lnTo>
                  <a:lnTo>
                    <a:pt x="142" y="231"/>
                  </a:lnTo>
                  <a:lnTo>
                    <a:pt x="145" y="232"/>
                  </a:lnTo>
                  <a:lnTo>
                    <a:pt x="148" y="229"/>
                  </a:lnTo>
                  <a:lnTo>
                    <a:pt x="148" y="228"/>
                  </a:lnTo>
                  <a:lnTo>
                    <a:pt x="151" y="225"/>
                  </a:lnTo>
                  <a:lnTo>
                    <a:pt x="153" y="226"/>
                  </a:lnTo>
                  <a:lnTo>
                    <a:pt x="154" y="225"/>
                  </a:lnTo>
                  <a:lnTo>
                    <a:pt x="159" y="222"/>
                  </a:lnTo>
                  <a:lnTo>
                    <a:pt x="160" y="220"/>
                  </a:lnTo>
                  <a:lnTo>
                    <a:pt x="162" y="219"/>
                  </a:lnTo>
                  <a:lnTo>
                    <a:pt x="174" y="198"/>
                  </a:lnTo>
                  <a:lnTo>
                    <a:pt x="174" y="199"/>
                  </a:lnTo>
                  <a:lnTo>
                    <a:pt x="174" y="202"/>
                  </a:lnTo>
                  <a:lnTo>
                    <a:pt x="177" y="196"/>
                  </a:lnTo>
                  <a:lnTo>
                    <a:pt x="175" y="195"/>
                  </a:lnTo>
                  <a:lnTo>
                    <a:pt x="175" y="193"/>
                  </a:lnTo>
                  <a:lnTo>
                    <a:pt x="171" y="189"/>
                  </a:lnTo>
                  <a:lnTo>
                    <a:pt x="171" y="187"/>
                  </a:lnTo>
                  <a:lnTo>
                    <a:pt x="171" y="186"/>
                  </a:lnTo>
                  <a:lnTo>
                    <a:pt x="171" y="184"/>
                  </a:lnTo>
                  <a:lnTo>
                    <a:pt x="169" y="183"/>
                  </a:lnTo>
                  <a:lnTo>
                    <a:pt x="169" y="181"/>
                  </a:lnTo>
                  <a:lnTo>
                    <a:pt x="171" y="180"/>
                  </a:lnTo>
                  <a:lnTo>
                    <a:pt x="171" y="178"/>
                  </a:lnTo>
                  <a:lnTo>
                    <a:pt x="174" y="177"/>
                  </a:lnTo>
                  <a:lnTo>
                    <a:pt x="177" y="168"/>
                  </a:lnTo>
                  <a:lnTo>
                    <a:pt x="174" y="162"/>
                  </a:lnTo>
                  <a:lnTo>
                    <a:pt x="174" y="160"/>
                  </a:lnTo>
                  <a:lnTo>
                    <a:pt x="178" y="159"/>
                  </a:lnTo>
                  <a:lnTo>
                    <a:pt x="178" y="156"/>
                  </a:lnTo>
                  <a:lnTo>
                    <a:pt x="180" y="156"/>
                  </a:lnTo>
                  <a:lnTo>
                    <a:pt x="181" y="157"/>
                  </a:lnTo>
                  <a:lnTo>
                    <a:pt x="183" y="157"/>
                  </a:lnTo>
                  <a:lnTo>
                    <a:pt x="183" y="154"/>
                  </a:lnTo>
                  <a:lnTo>
                    <a:pt x="183" y="153"/>
                  </a:lnTo>
                  <a:lnTo>
                    <a:pt x="186" y="153"/>
                  </a:lnTo>
                  <a:lnTo>
                    <a:pt x="186" y="151"/>
                  </a:lnTo>
                  <a:lnTo>
                    <a:pt x="183" y="147"/>
                  </a:lnTo>
                  <a:lnTo>
                    <a:pt x="183" y="145"/>
                  </a:lnTo>
                  <a:lnTo>
                    <a:pt x="186" y="148"/>
                  </a:lnTo>
                  <a:lnTo>
                    <a:pt x="187" y="150"/>
                  </a:lnTo>
                  <a:lnTo>
                    <a:pt x="189" y="150"/>
                  </a:lnTo>
                  <a:lnTo>
                    <a:pt x="189" y="145"/>
                  </a:lnTo>
                  <a:lnTo>
                    <a:pt x="190" y="139"/>
                  </a:lnTo>
                  <a:lnTo>
                    <a:pt x="192" y="139"/>
                  </a:lnTo>
                  <a:lnTo>
                    <a:pt x="192" y="141"/>
                  </a:lnTo>
                  <a:lnTo>
                    <a:pt x="193" y="142"/>
                  </a:lnTo>
                  <a:lnTo>
                    <a:pt x="195" y="142"/>
                  </a:lnTo>
                  <a:lnTo>
                    <a:pt x="196" y="138"/>
                  </a:lnTo>
                  <a:lnTo>
                    <a:pt x="198" y="139"/>
                  </a:lnTo>
                  <a:lnTo>
                    <a:pt x="199" y="142"/>
                  </a:lnTo>
                  <a:lnTo>
                    <a:pt x="200" y="142"/>
                  </a:lnTo>
                  <a:lnTo>
                    <a:pt x="202" y="144"/>
                  </a:lnTo>
                  <a:lnTo>
                    <a:pt x="203" y="141"/>
                  </a:lnTo>
                  <a:lnTo>
                    <a:pt x="212" y="139"/>
                  </a:lnTo>
                  <a:lnTo>
                    <a:pt x="214" y="142"/>
                  </a:lnTo>
                  <a:lnTo>
                    <a:pt x="217" y="144"/>
                  </a:lnTo>
                  <a:lnTo>
                    <a:pt x="217" y="142"/>
                  </a:lnTo>
                  <a:lnTo>
                    <a:pt x="218" y="141"/>
                  </a:lnTo>
                  <a:lnTo>
                    <a:pt x="212" y="120"/>
                  </a:lnTo>
                  <a:lnTo>
                    <a:pt x="214" y="115"/>
                  </a:lnTo>
                  <a:lnTo>
                    <a:pt x="217" y="111"/>
                  </a:lnTo>
                  <a:lnTo>
                    <a:pt x="217" y="103"/>
                  </a:lnTo>
                  <a:lnTo>
                    <a:pt x="211" y="90"/>
                  </a:lnTo>
                  <a:lnTo>
                    <a:pt x="209" y="85"/>
                  </a:lnTo>
                  <a:lnTo>
                    <a:pt x="211" y="79"/>
                  </a:lnTo>
                  <a:lnTo>
                    <a:pt x="211" y="75"/>
                  </a:lnTo>
                  <a:lnTo>
                    <a:pt x="209" y="72"/>
                  </a:lnTo>
                  <a:lnTo>
                    <a:pt x="209" y="61"/>
                  </a:lnTo>
                  <a:lnTo>
                    <a:pt x="211" y="52"/>
                  </a:lnTo>
                  <a:lnTo>
                    <a:pt x="200" y="33"/>
                  </a:lnTo>
                  <a:lnTo>
                    <a:pt x="195" y="29"/>
                  </a:lnTo>
                  <a:lnTo>
                    <a:pt x="184" y="24"/>
                  </a:lnTo>
                  <a:lnTo>
                    <a:pt x="162" y="2"/>
                  </a:lnTo>
                  <a:lnTo>
                    <a:pt x="162" y="0"/>
                  </a:lnTo>
                  <a:lnTo>
                    <a:pt x="153" y="0"/>
                  </a:lnTo>
                  <a:lnTo>
                    <a:pt x="151" y="0"/>
                  </a:lnTo>
                  <a:lnTo>
                    <a:pt x="153" y="3"/>
                  </a:lnTo>
                  <a:lnTo>
                    <a:pt x="154" y="5"/>
                  </a:lnTo>
                  <a:lnTo>
                    <a:pt x="154" y="9"/>
                  </a:lnTo>
                  <a:lnTo>
                    <a:pt x="153" y="11"/>
                  </a:lnTo>
                  <a:lnTo>
                    <a:pt x="153" y="14"/>
                  </a:lnTo>
                  <a:lnTo>
                    <a:pt x="151" y="18"/>
                  </a:lnTo>
                  <a:lnTo>
                    <a:pt x="150" y="21"/>
                  </a:lnTo>
                  <a:lnTo>
                    <a:pt x="150" y="24"/>
                  </a:lnTo>
                  <a:lnTo>
                    <a:pt x="153" y="27"/>
                  </a:lnTo>
                  <a:lnTo>
                    <a:pt x="151" y="30"/>
                  </a:lnTo>
                  <a:lnTo>
                    <a:pt x="148" y="30"/>
                  </a:lnTo>
                  <a:lnTo>
                    <a:pt x="126" y="24"/>
                  </a:lnTo>
                  <a:lnTo>
                    <a:pt x="123" y="24"/>
                  </a:lnTo>
                  <a:lnTo>
                    <a:pt x="121" y="26"/>
                  </a:lnTo>
                  <a:lnTo>
                    <a:pt x="120" y="29"/>
                  </a:lnTo>
                  <a:lnTo>
                    <a:pt x="120" y="36"/>
                  </a:lnTo>
                  <a:lnTo>
                    <a:pt x="118" y="45"/>
                  </a:lnTo>
                  <a:lnTo>
                    <a:pt x="115" y="51"/>
                  </a:lnTo>
                  <a:lnTo>
                    <a:pt x="114" y="49"/>
                  </a:lnTo>
                  <a:lnTo>
                    <a:pt x="111" y="46"/>
                  </a:lnTo>
                  <a:lnTo>
                    <a:pt x="106" y="45"/>
                  </a:lnTo>
                  <a:lnTo>
                    <a:pt x="103" y="45"/>
                  </a:lnTo>
                  <a:lnTo>
                    <a:pt x="94" y="54"/>
                  </a:lnTo>
                  <a:lnTo>
                    <a:pt x="93" y="63"/>
                  </a:lnTo>
                  <a:lnTo>
                    <a:pt x="87" y="72"/>
                  </a:lnTo>
                  <a:lnTo>
                    <a:pt x="85" y="76"/>
                  </a:lnTo>
                  <a:lnTo>
                    <a:pt x="90" y="82"/>
                  </a:lnTo>
                  <a:lnTo>
                    <a:pt x="90" y="87"/>
                  </a:lnTo>
                  <a:lnTo>
                    <a:pt x="75" y="111"/>
                  </a:lnTo>
                  <a:lnTo>
                    <a:pt x="70" y="126"/>
                  </a:lnTo>
                  <a:lnTo>
                    <a:pt x="64" y="130"/>
                  </a:lnTo>
                  <a:lnTo>
                    <a:pt x="61" y="130"/>
                  </a:lnTo>
                  <a:lnTo>
                    <a:pt x="60" y="132"/>
                  </a:lnTo>
                  <a:lnTo>
                    <a:pt x="57" y="166"/>
                  </a:lnTo>
                  <a:lnTo>
                    <a:pt x="45" y="187"/>
                  </a:lnTo>
                  <a:lnTo>
                    <a:pt x="46" y="190"/>
                  </a:lnTo>
                  <a:lnTo>
                    <a:pt x="52" y="199"/>
                  </a:lnTo>
                  <a:lnTo>
                    <a:pt x="51" y="208"/>
                  </a:lnTo>
                  <a:lnTo>
                    <a:pt x="48" y="213"/>
                  </a:lnTo>
                  <a:lnTo>
                    <a:pt x="39" y="211"/>
                  </a:lnTo>
                  <a:lnTo>
                    <a:pt x="33" y="213"/>
                  </a:lnTo>
                  <a:lnTo>
                    <a:pt x="27" y="216"/>
                  </a:lnTo>
                  <a:lnTo>
                    <a:pt x="19" y="226"/>
                  </a:lnTo>
                  <a:lnTo>
                    <a:pt x="16" y="237"/>
                  </a:lnTo>
                  <a:lnTo>
                    <a:pt x="18" y="243"/>
                  </a:lnTo>
                  <a:lnTo>
                    <a:pt x="19" y="246"/>
                  </a:lnTo>
                  <a:lnTo>
                    <a:pt x="21" y="247"/>
                  </a:lnTo>
                  <a:lnTo>
                    <a:pt x="19" y="250"/>
                  </a:lnTo>
                  <a:lnTo>
                    <a:pt x="16" y="270"/>
                  </a:lnTo>
                  <a:lnTo>
                    <a:pt x="18" y="271"/>
                  </a:lnTo>
                  <a:lnTo>
                    <a:pt x="19" y="276"/>
                  </a:lnTo>
                  <a:lnTo>
                    <a:pt x="19" y="295"/>
                  </a:lnTo>
                  <a:lnTo>
                    <a:pt x="21" y="299"/>
                  </a:lnTo>
                  <a:lnTo>
                    <a:pt x="28" y="304"/>
                  </a:lnTo>
                  <a:lnTo>
                    <a:pt x="28" y="310"/>
                  </a:lnTo>
                  <a:lnTo>
                    <a:pt x="27" y="316"/>
                  </a:lnTo>
                  <a:lnTo>
                    <a:pt x="24" y="319"/>
                  </a:lnTo>
                  <a:lnTo>
                    <a:pt x="19" y="322"/>
                  </a:lnTo>
                  <a:lnTo>
                    <a:pt x="18" y="323"/>
                  </a:lnTo>
                  <a:lnTo>
                    <a:pt x="21" y="328"/>
                  </a:lnTo>
                  <a:lnTo>
                    <a:pt x="24" y="337"/>
                  </a:lnTo>
                  <a:lnTo>
                    <a:pt x="22" y="346"/>
                  </a:lnTo>
                  <a:lnTo>
                    <a:pt x="22" y="349"/>
                  </a:lnTo>
                  <a:lnTo>
                    <a:pt x="22" y="353"/>
                  </a:lnTo>
                  <a:lnTo>
                    <a:pt x="21" y="356"/>
                  </a:lnTo>
                  <a:lnTo>
                    <a:pt x="12" y="361"/>
                  </a:lnTo>
                  <a:lnTo>
                    <a:pt x="12" y="364"/>
                  </a:lnTo>
                  <a:lnTo>
                    <a:pt x="9" y="371"/>
                  </a:lnTo>
                  <a:lnTo>
                    <a:pt x="10" y="380"/>
                  </a:lnTo>
                  <a:lnTo>
                    <a:pt x="7" y="391"/>
                  </a:lnTo>
                  <a:lnTo>
                    <a:pt x="6" y="392"/>
                  </a:lnTo>
                  <a:lnTo>
                    <a:pt x="4" y="391"/>
                  </a:lnTo>
                  <a:lnTo>
                    <a:pt x="3" y="394"/>
                  </a:lnTo>
                  <a:lnTo>
                    <a:pt x="3" y="388"/>
                  </a:lnTo>
                  <a:lnTo>
                    <a:pt x="3" y="386"/>
                  </a:lnTo>
                  <a:close/>
                </a:path>
              </a:pathLst>
            </a:custGeom>
            <a:grpFill/>
            <a:ln w="1905">
              <a:noFill/>
              <a:round/>
              <a:headEnd/>
              <a:tailEnd/>
            </a:ln>
          </p:spPr>
          <p:txBody>
            <a:bodyPr/>
            <a:lstStyle/>
            <a:p>
              <a:endParaRPr lang="en-GB">
                <a:solidFill>
                  <a:srgbClr val="000000"/>
                </a:solidFill>
                <a:latin typeface="Arial"/>
              </a:endParaRPr>
            </a:p>
          </p:txBody>
        </p:sp>
        <p:sp>
          <p:nvSpPr>
            <p:cNvPr id="675" name="Freeform 671"/>
            <p:cNvSpPr>
              <a:spLocks/>
            </p:cNvSpPr>
            <p:nvPr/>
          </p:nvSpPr>
          <p:spPr bwMode="auto">
            <a:xfrm>
              <a:off x="3184" y="1798"/>
              <a:ext cx="57" cy="73"/>
            </a:xfrm>
            <a:custGeom>
              <a:avLst/>
              <a:gdLst>
                <a:gd name="T0" fmla="*/ 25 w 57"/>
                <a:gd name="T1" fmla="*/ 73 h 73"/>
                <a:gd name="T2" fmla="*/ 24 w 57"/>
                <a:gd name="T3" fmla="*/ 40 h 73"/>
                <a:gd name="T4" fmla="*/ 13 w 57"/>
                <a:gd name="T5" fmla="*/ 22 h 73"/>
                <a:gd name="T6" fmla="*/ 12 w 57"/>
                <a:gd name="T7" fmla="*/ 16 h 73"/>
                <a:gd name="T8" fmla="*/ 1 w 57"/>
                <a:gd name="T9" fmla="*/ 6 h 73"/>
                <a:gd name="T10" fmla="*/ 0 w 57"/>
                <a:gd name="T11" fmla="*/ 6 h 73"/>
                <a:gd name="T12" fmla="*/ 1 w 57"/>
                <a:gd name="T13" fmla="*/ 1 h 73"/>
                <a:gd name="T14" fmla="*/ 3 w 57"/>
                <a:gd name="T15" fmla="*/ 1 h 73"/>
                <a:gd name="T16" fmla="*/ 6 w 57"/>
                <a:gd name="T17" fmla="*/ 1 h 73"/>
                <a:gd name="T18" fmla="*/ 13 w 57"/>
                <a:gd name="T19" fmla="*/ 0 h 73"/>
                <a:gd name="T20" fmla="*/ 19 w 57"/>
                <a:gd name="T21" fmla="*/ 1 h 73"/>
                <a:gd name="T22" fmla="*/ 25 w 57"/>
                <a:gd name="T23" fmla="*/ 7 h 73"/>
                <a:gd name="T24" fmla="*/ 28 w 57"/>
                <a:gd name="T25" fmla="*/ 7 h 73"/>
                <a:gd name="T26" fmla="*/ 33 w 57"/>
                <a:gd name="T27" fmla="*/ 7 h 73"/>
                <a:gd name="T28" fmla="*/ 36 w 57"/>
                <a:gd name="T29" fmla="*/ 7 h 73"/>
                <a:gd name="T30" fmla="*/ 39 w 57"/>
                <a:gd name="T31" fmla="*/ 10 h 73"/>
                <a:gd name="T32" fmla="*/ 42 w 57"/>
                <a:gd name="T33" fmla="*/ 10 h 73"/>
                <a:gd name="T34" fmla="*/ 43 w 57"/>
                <a:gd name="T35" fmla="*/ 12 h 73"/>
                <a:gd name="T36" fmla="*/ 42 w 57"/>
                <a:gd name="T37" fmla="*/ 22 h 73"/>
                <a:gd name="T38" fmla="*/ 43 w 57"/>
                <a:gd name="T39" fmla="*/ 24 h 73"/>
                <a:gd name="T40" fmla="*/ 45 w 57"/>
                <a:gd name="T41" fmla="*/ 27 h 73"/>
                <a:gd name="T42" fmla="*/ 48 w 57"/>
                <a:gd name="T43" fmla="*/ 27 h 73"/>
                <a:gd name="T44" fmla="*/ 48 w 57"/>
                <a:gd name="T45" fmla="*/ 28 h 73"/>
                <a:gd name="T46" fmla="*/ 48 w 57"/>
                <a:gd name="T47" fmla="*/ 31 h 73"/>
                <a:gd name="T48" fmla="*/ 49 w 57"/>
                <a:gd name="T49" fmla="*/ 36 h 73"/>
                <a:gd name="T50" fmla="*/ 54 w 57"/>
                <a:gd name="T51" fmla="*/ 39 h 73"/>
                <a:gd name="T52" fmla="*/ 55 w 57"/>
                <a:gd name="T53" fmla="*/ 40 h 73"/>
                <a:gd name="T54" fmla="*/ 55 w 57"/>
                <a:gd name="T55" fmla="*/ 43 h 73"/>
                <a:gd name="T56" fmla="*/ 55 w 57"/>
                <a:gd name="T57" fmla="*/ 45 h 73"/>
                <a:gd name="T58" fmla="*/ 57 w 57"/>
                <a:gd name="T59" fmla="*/ 48 h 73"/>
                <a:gd name="T60" fmla="*/ 55 w 57"/>
                <a:gd name="T61" fmla="*/ 49 h 73"/>
                <a:gd name="T62" fmla="*/ 52 w 57"/>
                <a:gd name="T63" fmla="*/ 51 h 73"/>
                <a:gd name="T64" fmla="*/ 46 w 57"/>
                <a:gd name="T65" fmla="*/ 49 h 73"/>
                <a:gd name="T66" fmla="*/ 43 w 57"/>
                <a:gd name="T67" fmla="*/ 51 h 73"/>
                <a:gd name="T68" fmla="*/ 42 w 57"/>
                <a:gd name="T69" fmla="*/ 49 h 73"/>
                <a:gd name="T70" fmla="*/ 40 w 57"/>
                <a:gd name="T71" fmla="*/ 49 h 73"/>
                <a:gd name="T72" fmla="*/ 39 w 57"/>
                <a:gd name="T73" fmla="*/ 52 h 73"/>
                <a:gd name="T74" fmla="*/ 39 w 57"/>
                <a:gd name="T75" fmla="*/ 60 h 73"/>
                <a:gd name="T76" fmla="*/ 36 w 57"/>
                <a:gd name="T77" fmla="*/ 60 h 73"/>
                <a:gd name="T78" fmla="*/ 34 w 57"/>
                <a:gd name="T79" fmla="*/ 63 h 73"/>
                <a:gd name="T80" fmla="*/ 34 w 57"/>
                <a:gd name="T81" fmla="*/ 64 h 73"/>
                <a:gd name="T82" fmla="*/ 31 w 57"/>
                <a:gd name="T83" fmla="*/ 66 h 73"/>
                <a:gd name="T84" fmla="*/ 31 w 57"/>
                <a:gd name="T85" fmla="*/ 69 h 73"/>
                <a:gd name="T86" fmla="*/ 30 w 57"/>
                <a:gd name="T87" fmla="*/ 70 h 73"/>
                <a:gd name="T88" fmla="*/ 28 w 57"/>
                <a:gd name="T89" fmla="*/ 73 h 73"/>
                <a:gd name="T90" fmla="*/ 25 w 57"/>
                <a:gd name="T91" fmla="*/ 73 h 7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7"/>
                <a:gd name="T139" fmla="*/ 0 h 73"/>
                <a:gd name="T140" fmla="*/ 57 w 57"/>
                <a:gd name="T141" fmla="*/ 73 h 7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7" h="73">
                  <a:moveTo>
                    <a:pt x="25" y="73"/>
                  </a:moveTo>
                  <a:lnTo>
                    <a:pt x="24" y="40"/>
                  </a:lnTo>
                  <a:lnTo>
                    <a:pt x="13" y="22"/>
                  </a:lnTo>
                  <a:lnTo>
                    <a:pt x="12" y="16"/>
                  </a:lnTo>
                  <a:lnTo>
                    <a:pt x="1" y="6"/>
                  </a:lnTo>
                  <a:lnTo>
                    <a:pt x="0" y="6"/>
                  </a:lnTo>
                  <a:lnTo>
                    <a:pt x="1" y="1"/>
                  </a:lnTo>
                  <a:lnTo>
                    <a:pt x="3" y="1"/>
                  </a:lnTo>
                  <a:lnTo>
                    <a:pt x="6" y="1"/>
                  </a:lnTo>
                  <a:lnTo>
                    <a:pt x="13" y="0"/>
                  </a:lnTo>
                  <a:lnTo>
                    <a:pt x="19" y="1"/>
                  </a:lnTo>
                  <a:lnTo>
                    <a:pt x="25" y="7"/>
                  </a:lnTo>
                  <a:lnTo>
                    <a:pt x="28" y="7"/>
                  </a:lnTo>
                  <a:lnTo>
                    <a:pt x="33" y="7"/>
                  </a:lnTo>
                  <a:lnTo>
                    <a:pt x="36" y="7"/>
                  </a:lnTo>
                  <a:lnTo>
                    <a:pt x="39" y="10"/>
                  </a:lnTo>
                  <a:lnTo>
                    <a:pt x="42" y="10"/>
                  </a:lnTo>
                  <a:lnTo>
                    <a:pt x="43" y="12"/>
                  </a:lnTo>
                  <a:lnTo>
                    <a:pt x="42" y="22"/>
                  </a:lnTo>
                  <a:lnTo>
                    <a:pt x="43" y="24"/>
                  </a:lnTo>
                  <a:lnTo>
                    <a:pt x="45" y="27"/>
                  </a:lnTo>
                  <a:lnTo>
                    <a:pt x="48" y="27"/>
                  </a:lnTo>
                  <a:lnTo>
                    <a:pt x="48" y="28"/>
                  </a:lnTo>
                  <a:lnTo>
                    <a:pt x="48" y="31"/>
                  </a:lnTo>
                  <a:lnTo>
                    <a:pt x="49" y="36"/>
                  </a:lnTo>
                  <a:lnTo>
                    <a:pt x="54" y="39"/>
                  </a:lnTo>
                  <a:lnTo>
                    <a:pt x="55" y="40"/>
                  </a:lnTo>
                  <a:lnTo>
                    <a:pt x="55" y="43"/>
                  </a:lnTo>
                  <a:lnTo>
                    <a:pt x="55" y="45"/>
                  </a:lnTo>
                  <a:lnTo>
                    <a:pt x="57" y="48"/>
                  </a:lnTo>
                  <a:lnTo>
                    <a:pt x="55" y="49"/>
                  </a:lnTo>
                  <a:lnTo>
                    <a:pt x="52" y="51"/>
                  </a:lnTo>
                  <a:lnTo>
                    <a:pt x="46" y="49"/>
                  </a:lnTo>
                  <a:lnTo>
                    <a:pt x="43" y="51"/>
                  </a:lnTo>
                  <a:lnTo>
                    <a:pt x="42" y="49"/>
                  </a:lnTo>
                  <a:lnTo>
                    <a:pt x="40" y="49"/>
                  </a:lnTo>
                  <a:lnTo>
                    <a:pt x="39" y="52"/>
                  </a:lnTo>
                  <a:lnTo>
                    <a:pt x="39" y="60"/>
                  </a:lnTo>
                  <a:lnTo>
                    <a:pt x="36" y="60"/>
                  </a:lnTo>
                  <a:lnTo>
                    <a:pt x="34" y="63"/>
                  </a:lnTo>
                  <a:lnTo>
                    <a:pt x="34" y="64"/>
                  </a:lnTo>
                  <a:lnTo>
                    <a:pt x="31" y="66"/>
                  </a:lnTo>
                  <a:lnTo>
                    <a:pt x="31" y="69"/>
                  </a:lnTo>
                  <a:lnTo>
                    <a:pt x="30" y="70"/>
                  </a:lnTo>
                  <a:lnTo>
                    <a:pt x="28" y="73"/>
                  </a:lnTo>
                  <a:lnTo>
                    <a:pt x="25" y="73"/>
                  </a:lnTo>
                  <a:close/>
                </a:path>
              </a:pathLst>
            </a:custGeom>
            <a:grpFill/>
            <a:ln w="1905">
              <a:noFill/>
              <a:round/>
              <a:headEnd/>
              <a:tailEnd/>
            </a:ln>
          </p:spPr>
          <p:txBody>
            <a:bodyPr/>
            <a:lstStyle/>
            <a:p>
              <a:endParaRPr lang="en-GB">
                <a:solidFill>
                  <a:srgbClr val="000000"/>
                </a:solidFill>
                <a:latin typeface="Arial"/>
              </a:endParaRPr>
            </a:p>
          </p:txBody>
        </p:sp>
        <p:sp>
          <p:nvSpPr>
            <p:cNvPr id="676" name="Freeform 672"/>
            <p:cNvSpPr>
              <a:spLocks/>
            </p:cNvSpPr>
            <p:nvPr/>
          </p:nvSpPr>
          <p:spPr bwMode="auto">
            <a:xfrm>
              <a:off x="2896" y="1784"/>
              <a:ext cx="128" cy="63"/>
            </a:xfrm>
            <a:custGeom>
              <a:avLst/>
              <a:gdLst>
                <a:gd name="T0" fmla="*/ 72 w 128"/>
                <a:gd name="T1" fmla="*/ 9 h 63"/>
                <a:gd name="T2" fmla="*/ 65 w 128"/>
                <a:gd name="T3" fmla="*/ 17 h 63"/>
                <a:gd name="T4" fmla="*/ 56 w 128"/>
                <a:gd name="T5" fmla="*/ 23 h 63"/>
                <a:gd name="T6" fmla="*/ 59 w 128"/>
                <a:gd name="T7" fmla="*/ 33 h 63"/>
                <a:gd name="T8" fmla="*/ 56 w 128"/>
                <a:gd name="T9" fmla="*/ 36 h 63"/>
                <a:gd name="T10" fmla="*/ 50 w 128"/>
                <a:gd name="T11" fmla="*/ 35 h 63"/>
                <a:gd name="T12" fmla="*/ 45 w 128"/>
                <a:gd name="T13" fmla="*/ 35 h 63"/>
                <a:gd name="T14" fmla="*/ 29 w 128"/>
                <a:gd name="T15" fmla="*/ 39 h 63"/>
                <a:gd name="T16" fmla="*/ 21 w 128"/>
                <a:gd name="T17" fmla="*/ 38 h 63"/>
                <a:gd name="T18" fmla="*/ 15 w 128"/>
                <a:gd name="T19" fmla="*/ 39 h 63"/>
                <a:gd name="T20" fmla="*/ 12 w 128"/>
                <a:gd name="T21" fmla="*/ 42 h 63"/>
                <a:gd name="T22" fmla="*/ 8 w 128"/>
                <a:gd name="T23" fmla="*/ 38 h 63"/>
                <a:gd name="T24" fmla="*/ 3 w 128"/>
                <a:gd name="T25" fmla="*/ 38 h 63"/>
                <a:gd name="T26" fmla="*/ 2 w 128"/>
                <a:gd name="T27" fmla="*/ 41 h 63"/>
                <a:gd name="T28" fmla="*/ 5 w 128"/>
                <a:gd name="T29" fmla="*/ 48 h 63"/>
                <a:gd name="T30" fmla="*/ 5 w 128"/>
                <a:gd name="T31" fmla="*/ 51 h 63"/>
                <a:gd name="T32" fmla="*/ 14 w 128"/>
                <a:gd name="T33" fmla="*/ 53 h 63"/>
                <a:gd name="T34" fmla="*/ 20 w 128"/>
                <a:gd name="T35" fmla="*/ 56 h 63"/>
                <a:gd name="T36" fmla="*/ 42 w 128"/>
                <a:gd name="T37" fmla="*/ 50 h 63"/>
                <a:gd name="T38" fmla="*/ 44 w 128"/>
                <a:gd name="T39" fmla="*/ 50 h 63"/>
                <a:gd name="T40" fmla="*/ 47 w 128"/>
                <a:gd name="T41" fmla="*/ 56 h 63"/>
                <a:gd name="T42" fmla="*/ 51 w 128"/>
                <a:gd name="T43" fmla="*/ 59 h 63"/>
                <a:gd name="T44" fmla="*/ 84 w 128"/>
                <a:gd name="T45" fmla="*/ 63 h 63"/>
                <a:gd name="T46" fmla="*/ 89 w 128"/>
                <a:gd name="T47" fmla="*/ 59 h 63"/>
                <a:gd name="T48" fmla="*/ 99 w 128"/>
                <a:gd name="T49" fmla="*/ 59 h 63"/>
                <a:gd name="T50" fmla="*/ 102 w 128"/>
                <a:gd name="T51" fmla="*/ 57 h 63"/>
                <a:gd name="T52" fmla="*/ 108 w 128"/>
                <a:gd name="T53" fmla="*/ 54 h 63"/>
                <a:gd name="T54" fmla="*/ 114 w 128"/>
                <a:gd name="T55" fmla="*/ 50 h 63"/>
                <a:gd name="T56" fmla="*/ 117 w 128"/>
                <a:gd name="T57" fmla="*/ 44 h 63"/>
                <a:gd name="T58" fmla="*/ 117 w 128"/>
                <a:gd name="T59" fmla="*/ 35 h 63"/>
                <a:gd name="T60" fmla="*/ 126 w 128"/>
                <a:gd name="T61" fmla="*/ 32 h 63"/>
                <a:gd name="T62" fmla="*/ 128 w 128"/>
                <a:gd name="T63" fmla="*/ 24 h 63"/>
                <a:gd name="T64" fmla="*/ 125 w 128"/>
                <a:gd name="T65" fmla="*/ 9 h 63"/>
                <a:gd name="T66" fmla="*/ 111 w 128"/>
                <a:gd name="T67" fmla="*/ 6 h 63"/>
                <a:gd name="T68" fmla="*/ 93 w 128"/>
                <a:gd name="T69" fmla="*/ 0 h 63"/>
                <a:gd name="T70" fmla="*/ 87 w 128"/>
                <a:gd name="T71" fmla="*/ 9 h 63"/>
                <a:gd name="T72" fmla="*/ 78 w 128"/>
                <a:gd name="T73" fmla="*/ 11 h 6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8"/>
                <a:gd name="T112" fmla="*/ 0 h 63"/>
                <a:gd name="T113" fmla="*/ 128 w 128"/>
                <a:gd name="T114" fmla="*/ 63 h 6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8" h="63">
                  <a:moveTo>
                    <a:pt x="72" y="6"/>
                  </a:moveTo>
                  <a:lnTo>
                    <a:pt x="72" y="9"/>
                  </a:lnTo>
                  <a:lnTo>
                    <a:pt x="66" y="11"/>
                  </a:lnTo>
                  <a:lnTo>
                    <a:pt x="65" y="17"/>
                  </a:lnTo>
                  <a:lnTo>
                    <a:pt x="57" y="20"/>
                  </a:lnTo>
                  <a:lnTo>
                    <a:pt x="56" y="23"/>
                  </a:lnTo>
                  <a:lnTo>
                    <a:pt x="56" y="29"/>
                  </a:lnTo>
                  <a:lnTo>
                    <a:pt x="59" y="33"/>
                  </a:lnTo>
                  <a:lnTo>
                    <a:pt x="59" y="35"/>
                  </a:lnTo>
                  <a:lnTo>
                    <a:pt x="56" y="36"/>
                  </a:lnTo>
                  <a:lnTo>
                    <a:pt x="54" y="35"/>
                  </a:lnTo>
                  <a:lnTo>
                    <a:pt x="50" y="35"/>
                  </a:lnTo>
                  <a:lnTo>
                    <a:pt x="47" y="33"/>
                  </a:lnTo>
                  <a:lnTo>
                    <a:pt x="45" y="35"/>
                  </a:lnTo>
                  <a:lnTo>
                    <a:pt x="35" y="36"/>
                  </a:lnTo>
                  <a:lnTo>
                    <a:pt x="29" y="39"/>
                  </a:lnTo>
                  <a:lnTo>
                    <a:pt x="26" y="39"/>
                  </a:lnTo>
                  <a:lnTo>
                    <a:pt x="21" y="38"/>
                  </a:lnTo>
                  <a:lnTo>
                    <a:pt x="18" y="38"/>
                  </a:lnTo>
                  <a:lnTo>
                    <a:pt x="15" y="39"/>
                  </a:lnTo>
                  <a:lnTo>
                    <a:pt x="15" y="41"/>
                  </a:lnTo>
                  <a:lnTo>
                    <a:pt x="12" y="42"/>
                  </a:lnTo>
                  <a:lnTo>
                    <a:pt x="9" y="41"/>
                  </a:lnTo>
                  <a:lnTo>
                    <a:pt x="8" y="38"/>
                  </a:lnTo>
                  <a:lnTo>
                    <a:pt x="6" y="38"/>
                  </a:lnTo>
                  <a:lnTo>
                    <a:pt x="3" y="38"/>
                  </a:lnTo>
                  <a:lnTo>
                    <a:pt x="0" y="39"/>
                  </a:lnTo>
                  <a:lnTo>
                    <a:pt x="2" y="41"/>
                  </a:lnTo>
                  <a:lnTo>
                    <a:pt x="5" y="42"/>
                  </a:lnTo>
                  <a:lnTo>
                    <a:pt x="5" y="48"/>
                  </a:lnTo>
                  <a:lnTo>
                    <a:pt x="3" y="51"/>
                  </a:lnTo>
                  <a:lnTo>
                    <a:pt x="5" y="51"/>
                  </a:lnTo>
                  <a:lnTo>
                    <a:pt x="11" y="54"/>
                  </a:lnTo>
                  <a:lnTo>
                    <a:pt x="14" y="53"/>
                  </a:lnTo>
                  <a:lnTo>
                    <a:pt x="15" y="54"/>
                  </a:lnTo>
                  <a:lnTo>
                    <a:pt x="20" y="56"/>
                  </a:lnTo>
                  <a:lnTo>
                    <a:pt x="41" y="50"/>
                  </a:lnTo>
                  <a:lnTo>
                    <a:pt x="42" y="50"/>
                  </a:lnTo>
                  <a:lnTo>
                    <a:pt x="44" y="48"/>
                  </a:lnTo>
                  <a:lnTo>
                    <a:pt x="44" y="50"/>
                  </a:lnTo>
                  <a:lnTo>
                    <a:pt x="45" y="53"/>
                  </a:lnTo>
                  <a:lnTo>
                    <a:pt x="47" y="56"/>
                  </a:lnTo>
                  <a:lnTo>
                    <a:pt x="50" y="57"/>
                  </a:lnTo>
                  <a:lnTo>
                    <a:pt x="51" y="59"/>
                  </a:lnTo>
                  <a:lnTo>
                    <a:pt x="54" y="60"/>
                  </a:lnTo>
                  <a:lnTo>
                    <a:pt x="84" y="63"/>
                  </a:lnTo>
                  <a:lnTo>
                    <a:pt x="87" y="62"/>
                  </a:lnTo>
                  <a:lnTo>
                    <a:pt x="89" y="59"/>
                  </a:lnTo>
                  <a:lnTo>
                    <a:pt x="93" y="57"/>
                  </a:lnTo>
                  <a:lnTo>
                    <a:pt x="99" y="59"/>
                  </a:lnTo>
                  <a:lnTo>
                    <a:pt x="101" y="57"/>
                  </a:lnTo>
                  <a:lnTo>
                    <a:pt x="102" y="57"/>
                  </a:lnTo>
                  <a:lnTo>
                    <a:pt x="107" y="57"/>
                  </a:lnTo>
                  <a:lnTo>
                    <a:pt x="108" y="54"/>
                  </a:lnTo>
                  <a:lnTo>
                    <a:pt x="110" y="54"/>
                  </a:lnTo>
                  <a:lnTo>
                    <a:pt x="114" y="50"/>
                  </a:lnTo>
                  <a:lnTo>
                    <a:pt x="117" y="50"/>
                  </a:lnTo>
                  <a:lnTo>
                    <a:pt x="117" y="44"/>
                  </a:lnTo>
                  <a:lnTo>
                    <a:pt x="119" y="38"/>
                  </a:lnTo>
                  <a:lnTo>
                    <a:pt x="117" y="35"/>
                  </a:lnTo>
                  <a:lnTo>
                    <a:pt x="119" y="33"/>
                  </a:lnTo>
                  <a:lnTo>
                    <a:pt x="126" y="32"/>
                  </a:lnTo>
                  <a:lnTo>
                    <a:pt x="128" y="30"/>
                  </a:lnTo>
                  <a:lnTo>
                    <a:pt x="128" y="24"/>
                  </a:lnTo>
                  <a:lnTo>
                    <a:pt x="125" y="12"/>
                  </a:lnTo>
                  <a:lnTo>
                    <a:pt x="125" y="9"/>
                  </a:lnTo>
                  <a:lnTo>
                    <a:pt x="122" y="6"/>
                  </a:lnTo>
                  <a:lnTo>
                    <a:pt x="111" y="6"/>
                  </a:lnTo>
                  <a:lnTo>
                    <a:pt x="104" y="2"/>
                  </a:lnTo>
                  <a:lnTo>
                    <a:pt x="93" y="0"/>
                  </a:lnTo>
                  <a:lnTo>
                    <a:pt x="90" y="6"/>
                  </a:lnTo>
                  <a:lnTo>
                    <a:pt x="87" y="9"/>
                  </a:lnTo>
                  <a:lnTo>
                    <a:pt x="81" y="11"/>
                  </a:lnTo>
                  <a:lnTo>
                    <a:pt x="78" y="11"/>
                  </a:lnTo>
                  <a:lnTo>
                    <a:pt x="72" y="6"/>
                  </a:lnTo>
                  <a:close/>
                </a:path>
              </a:pathLst>
            </a:custGeom>
            <a:grpFill/>
            <a:ln w="1905">
              <a:noFill/>
              <a:round/>
              <a:headEnd/>
              <a:tailEnd/>
            </a:ln>
          </p:spPr>
          <p:txBody>
            <a:bodyPr/>
            <a:lstStyle/>
            <a:p>
              <a:endParaRPr lang="en-GB">
                <a:solidFill>
                  <a:srgbClr val="000000"/>
                </a:solidFill>
                <a:latin typeface="Arial"/>
              </a:endParaRPr>
            </a:p>
          </p:txBody>
        </p:sp>
        <p:sp>
          <p:nvSpPr>
            <p:cNvPr id="677" name="Freeform 673"/>
            <p:cNvSpPr>
              <a:spLocks/>
            </p:cNvSpPr>
            <p:nvPr/>
          </p:nvSpPr>
          <p:spPr bwMode="auto">
            <a:xfrm>
              <a:off x="2796" y="1666"/>
              <a:ext cx="60" cy="73"/>
            </a:xfrm>
            <a:custGeom>
              <a:avLst/>
              <a:gdLst>
                <a:gd name="T0" fmla="*/ 39 w 60"/>
                <a:gd name="T1" fmla="*/ 73 h 73"/>
                <a:gd name="T2" fmla="*/ 36 w 60"/>
                <a:gd name="T3" fmla="*/ 61 h 73"/>
                <a:gd name="T4" fmla="*/ 30 w 60"/>
                <a:gd name="T5" fmla="*/ 60 h 73"/>
                <a:gd name="T6" fmla="*/ 27 w 60"/>
                <a:gd name="T7" fmla="*/ 57 h 73"/>
                <a:gd name="T8" fmla="*/ 17 w 60"/>
                <a:gd name="T9" fmla="*/ 55 h 73"/>
                <a:gd name="T10" fmla="*/ 0 w 60"/>
                <a:gd name="T11" fmla="*/ 58 h 73"/>
                <a:gd name="T12" fmla="*/ 2 w 60"/>
                <a:gd name="T13" fmla="*/ 57 h 73"/>
                <a:gd name="T14" fmla="*/ 6 w 60"/>
                <a:gd name="T15" fmla="*/ 58 h 73"/>
                <a:gd name="T16" fmla="*/ 12 w 60"/>
                <a:gd name="T17" fmla="*/ 57 h 73"/>
                <a:gd name="T18" fmla="*/ 11 w 60"/>
                <a:gd name="T19" fmla="*/ 55 h 73"/>
                <a:gd name="T20" fmla="*/ 6 w 60"/>
                <a:gd name="T21" fmla="*/ 55 h 73"/>
                <a:gd name="T22" fmla="*/ 14 w 60"/>
                <a:gd name="T23" fmla="*/ 52 h 73"/>
                <a:gd name="T24" fmla="*/ 23 w 60"/>
                <a:gd name="T25" fmla="*/ 49 h 73"/>
                <a:gd name="T26" fmla="*/ 23 w 60"/>
                <a:gd name="T27" fmla="*/ 46 h 73"/>
                <a:gd name="T28" fmla="*/ 17 w 60"/>
                <a:gd name="T29" fmla="*/ 48 h 73"/>
                <a:gd name="T30" fmla="*/ 12 w 60"/>
                <a:gd name="T31" fmla="*/ 45 h 73"/>
                <a:gd name="T32" fmla="*/ 12 w 60"/>
                <a:gd name="T33" fmla="*/ 40 h 73"/>
                <a:gd name="T34" fmla="*/ 23 w 60"/>
                <a:gd name="T35" fmla="*/ 16 h 73"/>
                <a:gd name="T36" fmla="*/ 27 w 60"/>
                <a:gd name="T37" fmla="*/ 18 h 73"/>
                <a:gd name="T38" fmla="*/ 29 w 60"/>
                <a:gd name="T39" fmla="*/ 21 h 73"/>
                <a:gd name="T40" fmla="*/ 26 w 60"/>
                <a:gd name="T41" fmla="*/ 22 h 73"/>
                <a:gd name="T42" fmla="*/ 26 w 60"/>
                <a:gd name="T43" fmla="*/ 28 h 73"/>
                <a:gd name="T44" fmla="*/ 30 w 60"/>
                <a:gd name="T45" fmla="*/ 31 h 73"/>
                <a:gd name="T46" fmla="*/ 33 w 60"/>
                <a:gd name="T47" fmla="*/ 31 h 73"/>
                <a:gd name="T48" fmla="*/ 32 w 60"/>
                <a:gd name="T49" fmla="*/ 27 h 73"/>
                <a:gd name="T50" fmla="*/ 35 w 60"/>
                <a:gd name="T51" fmla="*/ 24 h 73"/>
                <a:gd name="T52" fmla="*/ 35 w 60"/>
                <a:gd name="T53" fmla="*/ 16 h 73"/>
                <a:gd name="T54" fmla="*/ 33 w 60"/>
                <a:gd name="T55" fmla="*/ 15 h 73"/>
                <a:gd name="T56" fmla="*/ 32 w 60"/>
                <a:gd name="T57" fmla="*/ 9 h 73"/>
                <a:gd name="T58" fmla="*/ 39 w 60"/>
                <a:gd name="T59" fmla="*/ 3 h 73"/>
                <a:gd name="T60" fmla="*/ 47 w 60"/>
                <a:gd name="T61" fmla="*/ 3 h 73"/>
                <a:gd name="T62" fmla="*/ 54 w 60"/>
                <a:gd name="T63" fmla="*/ 0 h 73"/>
                <a:gd name="T64" fmla="*/ 60 w 60"/>
                <a:gd name="T65" fmla="*/ 6 h 73"/>
                <a:gd name="T66" fmla="*/ 53 w 60"/>
                <a:gd name="T67" fmla="*/ 22 h 73"/>
                <a:gd name="T68" fmla="*/ 59 w 60"/>
                <a:gd name="T69" fmla="*/ 28 h 73"/>
                <a:gd name="T70" fmla="*/ 56 w 60"/>
                <a:gd name="T71" fmla="*/ 34 h 73"/>
                <a:gd name="T72" fmla="*/ 53 w 60"/>
                <a:gd name="T73" fmla="*/ 40 h 73"/>
                <a:gd name="T74" fmla="*/ 48 w 60"/>
                <a:gd name="T75" fmla="*/ 43 h 73"/>
                <a:gd name="T76" fmla="*/ 42 w 60"/>
                <a:gd name="T77" fmla="*/ 42 h 73"/>
                <a:gd name="T78" fmla="*/ 41 w 60"/>
                <a:gd name="T79" fmla="*/ 64 h 73"/>
                <a:gd name="T80" fmla="*/ 42 w 60"/>
                <a:gd name="T81" fmla="*/ 72 h 7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60"/>
                <a:gd name="T124" fmla="*/ 0 h 73"/>
                <a:gd name="T125" fmla="*/ 60 w 60"/>
                <a:gd name="T126" fmla="*/ 73 h 7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60" h="73">
                  <a:moveTo>
                    <a:pt x="42" y="73"/>
                  </a:moveTo>
                  <a:lnTo>
                    <a:pt x="39" y="73"/>
                  </a:lnTo>
                  <a:lnTo>
                    <a:pt x="36" y="72"/>
                  </a:lnTo>
                  <a:lnTo>
                    <a:pt x="36" y="61"/>
                  </a:lnTo>
                  <a:lnTo>
                    <a:pt x="33" y="60"/>
                  </a:lnTo>
                  <a:lnTo>
                    <a:pt x="30" y="60"/>
                  </a:lnTo>
                  <a:lnTo>
                    <a:pt x="29" y="58"/>
                  </a:lnTo>
                  <a:lnTo>
                    <a:pt x="27" y="57"/>
                  </a:lnTo>
                  <a:lnTo>
                    <a:pt x="24" y="55"/>
                  </a:lnTo>
                  <a:lnTo>
                    <a:pt x="17" y="55"/>
                  </a:lnTo>
                  <a:lnTo>
                    <a:pt x="6" y="61"/>
                  </a:lnTo>
                  <a:lnTo>
                    <a:pt x="0" y="58"/>
                  </a:lnTo>
                  <a:lnTo>
                    <a:pt x="0" y="57"/>
                  </a:lnTo>
                  <a:lnTo>
                    <a:pt x="2" y="57"/>
                  </a:lnTo>
                  <a:lnTo>
                    <a:pt x="3" y="57"/>
                  </a:lnTo>
                  <a:lnTo>
                    <a:pt x="6" y="58"/>
                  </a:lnTo>
                  <a:lnTo>
                    <a:pt x="9" y="57"/>
                  </a:lnTo>
                  <a:lnTo>
                    <a:pt x="12" y="57"/>
                  </a:lnTo>
                  <a:lnTo>
                    <a:pt x="14" y="57"/>
                  </a:lnTo>
                  <a:lnTo>
                    <a:pt x="11" y="55"/>
                  </a:lnTo>
                  <a:lnTo>
                    <a:pt x="8" y="57"/>
                  </a:lnTo>
                  <a:lnTo>
                    <a:pt x="6" y="55"/>
                  </a:lnTo>
                  <a:lnTo>
                    <a:pt x="8" y="54"/>
                  </a:lnTo>
                  <a:lnTo>
                    <a:pt x="14" y="52"/>
                  </a:lnTo>
                  <a:lnTo>
                    <a:pt x="17" y="49"/>
                  </a:lnTo>
                  <a:lnTo>
                    <a:pt x="23" y="49"/>
                  </a:lnTo>
                  <a:lnTo>
                    <a:pt x="24" y="48"/>
                  </a:lnTo>
                  <a:lnTo>
                    <a:pt x="23" y="46"/>
                  </a:lnTo>
                  <a:lnTo>
                    <a:pt x="20" y="48"/>
                  </a:lnTo>
                  <a:lnTo>
                    <a:pt x="17" y="48"/>
                  </a:lnTo>
                  <a:lnTo>
                    <a:pt x="14" y="46"/>
                  </a:lnTo>
                  <a:lnTo>
                    <a:pt x="12" y="45"/>
                  </a:lnTo>
                  <a:lnTo>
                    <a:pt x="12" y="42"/>
                  </a:lnTo>
                  <a:lnTo>
                    <a:pt x="12" y="40"/>
                  </a:lnTo>
                  <a:lnTo>
                    <a:pt x="20" y="33"/>
                  </a:lnTo>
                  <a:lnTo>
                    <a:pt x="23" y="16"/>
                  </a:lnTo>
                  <a:lnTo>
                    <a:pt x="26" y="15"/>
                  </a:lnTo>
                  <a:lnTo>
                    <a:pt x="27" y="18"/>
                  </a:lnTo>
                  <a:lnTo>
                    <a:pt x="29" y="19"/>
                  </a:lnTo>
                  <a:lnTo>
                    <a:pt x="29" y="21"/>
                  </a:lnTo>
                  <a:lnTo>
                    <a:pt x="27" y="21"/>
                  </a:lnTo>
                  <a:lnTo>
                    <a:pt x="26" y="22"/>
                  </a:lnTo>
                  <a:lnTo>
                    <a:pt x="26" y="24"/>
                  </a:lnTo>
                  <a:lnTo>
                    <a:pt x="26" y="28"/>
                  </a:lnTo>
                  <a:lnTo>
                    <a:pt x="27" y="31"/>
                  </a:lnTo>
                  <a:lnTo>
                    <a:pt x="30" y="31"/>
                  </a:lnTo>
                  <a:lnTo>
                    <a:pt x="33" y="33"/>
                  </a:lnTo>
                  <a:lnTo>
                    <a:pt x="33" y="31"/>
                  </a:lnTo>
                  <a:lnTo>
                    <a:pt x="33" y="28"/>
                  </a:lnTo>
                  <a:lnTo>
                    <a:pt x="32" y="27"/>
                  </a:lnTo>
                  <a:lnTo>
                    <a:pt x="32" y="25"/>
                  </a:lnTo>
                  <a:lnTo>
                    <a:pt x="35" y="24"/>
                  </a:lnTo>
                  <a:lnTo>
                    <a:pt x="36" y="16"/>
                  </a:lnTo>
                  <a:lnTo>
                    <a:pt x="35" y="16"/>
                  </a:lnTo>
                  <a:lnTo>
                    <a:pt x="33" y="16"/>
                  </a:lnTo>
                  <a:lnTo>
                    <a:pt x="33" y="15"/>
                  </a:lnTo>
                  <a:lnTo>
                    <a:pt x="32" y="10"/>
                  </a:lnTo>
                  <a:lnTo>
                    <a:pt x="32" y="9"/>
                  </a:lnTo>
                  <a:lnTo>
                    <a:pt x="33" y="6"/>
                  </a:lnTo>
                  <a:lnTo>
                    <a:pt x="39" y="3"/>
                  </a:lnTo>
                  <a:lnTo>
                    <a:pt x="42" y="1"/>
                  </a:lnTo>
                  <a:lnTo>
                    <a:pt x="47" y="3"/>
                  </a:lnTo>
                  <a:lnTo>
                    <a:pt x="50" y="1"/>
                  </a:lnTo>
                  <a:lnTo>
                    <a:pt x="54" y="0"/>
                  </a:lnTo>
                  <a:lnTo>
                    <a:pt x="57" y="1"/>
                  </a:lnTo>
                  <a:lnTo>
                    <a:pt x="60" y="6"/>
                  </a:lnTo>
                  <a:lnTo>
                    <a:pt x="57" y="19"/>
                  </a:lnTo>
                  <a:lnTo>
                    <a:pt x="53" y="22"/>
                  </a:lnTo>
                  <a:lnTo>
                    <a:pt x="53" y="25"/>
                  </a:lnTo>
                  <a:lnTo>
                    <a:pt x="59" y="28"/>
                  </a:lnTo>
                  <a:lnTo>
                    <a:pt x="59" y="31"/>
                  </a:lnTo>
                  <a:lnTo>
                    <a:pt x="56" y="34"/>
                  </a:lnTo>
                  <a:lnTo>
                    <a:pt x="53" y="36"/>
                  </a:lnTo>
                  <a:lnTo>
                    <a:pt x="53" y="40"/>
                  </a:lnTo>
                  <a:lnTo>
                    <a:pt x="51" y="43"/>
                  </a:lnTo>
                  <a:lnTo>
                    <a:pt x="48" y="43"/>
                  </a:lnTo>
                  <a:lnTo>
                    <a:pt x="45" y="42"/>
                  </a:lnTo>
                  <a:lnTo>
                    <a:pt x="42" y="42"/>
                  </a:lnTo>
                  <a:lnTo>
                    <a:pt x="42" y="61"/>
                  </a:lnTo>
                  <a:lnTo>
                    <a:pt x="41" y="64"/>
                  </a:lnTo>
                  <a:lnTo>
                    <a:pt x="41" y="66"/>
                  </a:lnTo>
                  <a:lnTo>
                    <a:pt x="42" y="72"/>
                  </a:lnTo>
                  <a:lnTo>
                    <a:pt x="42" y="73"/>
                  </a:lnTo>
                  <a:close/>
                </a:path>
              </a:pathLst>
            </a:custGeom>
            <a:grpFill/>
            <a:ln w="1905">
              <a:noFill/>
              <a:round/>
              <a:headEnd/>
              <a:tailEnd/>
            </a:ln>
          </p:spPr>
          <p:txBody>
            <a:bodyPr/>
            <a:lstStyle/>
            <a:p>
              <a:endParaRPr lang="en-GB">
                <a:solidFill>
                  <a:srgbClr val="000000"/>
                </a:solidFill>
                <a:latin typeface="Arial"/>
              </a:endParaRPr>
            </a:p>
          </p:txBody>
        </p:sp>
        <p:sp>
          <p:nvSpPr>
            <p:cNvPr id="678" name="Freeform 674"/>
            <p:cNvSpPr>
              <a:spLocks/>
            </p:cNvSpPr>
            <p:nvPr/>
          </p:nvSpPr>
          <p:spPr bwMode="auto">
            <a:xfrm>
              <a:off x="2660" y="1730"/>
              <a:ext cx="213" cy="214"/>
            </a:xfrm>
            <a:custGeom>
              <a:avLst/>
              <a:gdLst>
                <a:gd name="T0" fmla="*/ 105 w 213"/>
                <a:gd name="T1" fmla="*/ 20 h 214"/>
                <a:gd name="T2" fmla="*/ 88 w 213"/>
                <a:gd name="T3" fmla="*/ 33 h 214"/>
                <a:gd name="T4" fmla="*/ 87 w 213"/>
                <a:gd name="T5" fmla="*/ 42 h 214"/>
                <a:gd name="T6" fmla="*/ 78 w 213"/>
                <a:gd name="T7" fmla="*/ 47 h 214"/>
                <a:gd name="T8" fmla="*/ 58 w 213"/>
                <a:gd name="T9" fmla="*/ 41 h 214"/>
                <a:gd name="T10" fmla="*/ 48 w 213"/>
                <a:gd name="T11" fmla="*/ 38 h 214"/>
                <a:gd name="T12" fmla="*/ 55 w 213"/>
                <a:gd name="T13" fmla="*/ 63 h 214"/>
                <a:gd name="T14" fmla="*/ 45 w 213"/>
                <a:gd name="T15" fmla="*/ 65 h 214"/>
                <a:gd name="T16" fmla="*/ 22 w 213"/>
                <a:gd name="T17" fmla="*/ 60 h 214"/>
                <a:gd name="T18" fmla="*/ 1 w 213"/>
                <a:gd name="T19" fmla="*/ 68 h 214"/>
                <a:gd name="T20" fmla="*/ 6 w 213"/>
                <a:gd name="T21" fmla="*/ 72 h 214"/>
                <a:gd name="T22" fmla="*/ 9 w 213"/>
                <a:gd name="T23" fmla="*/ 75 h 214"/>
                <a:gd name="T24" fmla="*/ 7 w 213"/>
                <a:gd name="T25" fmla="*/ 83 h 214"/>
                <a:gd name="T26" fmla="*/ 13 w 213"/>
                <a:gd name="T27" fmla="*/ 84 h 214"/>
                <a:gd name="T28" fmla="*/ 31 w 213"/>
                <a:gd name="T29" fmla="*/ 90 h 214"/>
                <a:gd name="T30" fmla="*/ 37 w 213"/>
                <a:gd name="T31" fmla="*/ 92 h 214"/>
                <a:gd name="T32" fmla="*/ 48 w 213"/>
                <a:gd name="T33" fmla="*/ 98 h 214"/>
                <a:gd name="T34" fmla="*/ 48 w 213"/>
                <a:gd name="T35" fmla="*/ 105 h 214"/>
                <a:gd name="T36" fmla="*/ 49 w 213"/>
                <a:gd name="T37" fmla="*/ 114 h 214"/>
                <a:gd name="T38" fmla="*/ 61 w 213"/>
                <a:gd name="T39" fmla="*/ 125 h 214"/>
                <a:gd name="T40" fmla="*/ 61 w 213"/>
                <a:gd name="T41" fmla="*/ 138 h 214"/>
                <a:gd name="T42" fmla="*/ 63 w 213"/>
                <a:gd name="T43" fmla="*/ 141 h 214"/>
                <a:gd name="T44" fmla="*/ 63 w 213"/>
                <a:gd name="T45" fmla="*/ 160 h 214"/>
                <a:gd name="T46" fmla="*/ 49 w 213"/>
                <a:gd name="T47" fmla="*/ 190 h 214"/>
                <a:gd name="T48" fmla="*/ 67 w 213"/>
                <a:gd name="T49" fmla="*/ 204 h 214"/>
                <a:gd name="T50" fmla="*/ 94 w 213"/>
                <a:gd name="T51" fmla="*/ 205 h 214"/>
                <a:gd name="T52" fmla="*/ 112 w 213"/>
                <a:gd name="T53" fmla="*/ 214 h 214"/>
                <a:gd name="T54" fmla="*/ 130 w 213"/>
                <a:gd name="T55" fmla="*/ 199 h 214"/>
                <a:gd name="T56" fmla="*/ 147 w 213"/>
                <a:gd name="T57" fmla="*/ 187 h 214"/>
                <a:gd name="T58" fmla="*/ 154 w 213"/>
                <a:gd name="T59" fmla="*/ 190 h 214"/>
                <a:gd name="T60" fmla="*/ 163 w 213"/>
                <a:gd name="T61" fmla="*/ 190 h 214"/>
                <a:gd name="T62" fmla="*/ 169 w 213"/>
                <a:gd name="T63" fmla="*/ 193 h 214"/>
                <a:gd name="T64" fmla="*/ 181 w 213"/>
                <a:gd name="T65" fmla="*/ 198 h 214"/>
                <a:gd name="T66" fmla="*/ 198 w 213"/>
                <a:gd name="T67" fmla="*/ 184 h 214"/>
                <a:gd name="T68" fmla="*/ 205 w 213"/>
                <a:gd name="T69" fmla="*/ 174 h 214"/>
                <a:gd name="T70" fmla="*/ 193 w 213"/>
                <a:gd name="T71" fmla="*/ 162 h 214"/>
                <a:gd name="T72" fmla="*/ 190 w 213"/>
                <a:gd name="T73" fmla="*/ 154 h 214"/>
                <a:gd name="T74" fmla="*/ 196 w 213"/>
                <a:gd name="T75" fmla="*/ 146 h 214"/>
                <a:gd name="T76" fmla="*/ 193 w 213"/>
                <a:gd name="T77" fmla="*/ 129 h 214"/>
                <a:gd name="T78" fmla="*/ 184 w 213"/>
                <a:gd name="T79" fmla="*/ 119 h 214"/>
                <a:gd name="T80" fmla="*/ 180 w 213"/>
                <a:gd name="T81" fmla="*/ 114 h 214"/>
                <a:gd name="T82" fmla="*/ 186 w 213"/>
                <a:gd name="T83" fmla="*/ 105 h 214"/>
                <a:gd name="T84" fmla="*/ 199 w 213"/>
                <a:gd name="T85" fmla="*/ 92 h 214"/>
                <a:gd name="T86" fmla="*/ 211 w 213"/>
                <a:gd name="T87" fmla="*/ 59 h 214"/>
                <a:gd name="T88" fmla="*/ 183 w 213"/>
                <a:gd name="T89" fmla="*/ 41 h 214"/>
                <a:gd name="T90" fmla="*/ 168 w 213"/>
                <a:gd name="T91" fmla="*/ 39 h 214"/>
                <a:gd name="T92" fmla="*/ 160 w 213"/>
                <a:gd name="T93" fmla="*/ 26 h 214"/>
                <a:gd name="T94" fmla="*/ 150 w 213"/>
                <a:gd name="T95" fmla="*/ 29 h 214"/>
                <a:gd name="T96" fmla="*/ 132 w 213"/>
                <a:gd name="T97" fmla="*/ 9 h 21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13"/>
                <a:gd name="T148" fmla="*/ 0 h 214"/>
                <a:gd name="T149" fmla="*/ 213 w 213"/>
                <a:gd name="T150" fmla="*/ 214 h 21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13" h="214">
                  <a:moveTo>
                    <a:pt x="124" y="0"/>
                  </a:moveTo>
                  <a:lnTo>
                    <a:pt x="123" y="2"/>
                  </a:lnTo>
                  <a:lnTo>
                    <a:pt x="108" y="5"/>
                  </a:lnTo>
                  <a:lnTo>
                    <a:pt x="105" y="20"/>
                  </a:lnTo>
                  <a:lnTo>
                    <a:pt x="106" y="21"/>
                  </a:lnTo>
                  <a:lnTo>
                    <a:pt x="106" y="24"/>
                  </a:lnTo>
                  <a:lnTo>
                    <a:pt x="99" y="30"/>
                  </a:lnTo>
                  <a:lnTo>
                    <a:pt x="88" y="33"/>
                  </a:lnTo>
                  <a:lnTo>
                    <a:pt x="84" y="36"/>
                  </a:lnTo>
                  <a:lnTo>
                    <a:pt x="82" y="41"/>
                  </a:lnTo>
                  <a:lnTo>
                    <a:pt x="82" y="42"/>
                  </a:lnTo>
                  <a:lnTo>
                    <a:pt x="87" y="42"/>
                  </a:lnTo>
                  <a:lnTo>
                    <a:pt x="88" y="42"/>
                  </a:lnTo>
                  <a:lnTo>
                    <a:pt x="88" y="44"/>
                  </a:lnTo>
                  <a:lnTo>
                    <a:pt x="81" y="45"/>
                  </a:lnTo>
                  <a:lnTo>
                    <a:pt x="78" y="47"/>
                  </a:lnTo>
                  <a:lnTo>
                    <a:pt x="72" y="48"/>
                  </a:lnTo>
                  <a:lnTo>
                    <a:pt x="63" y="45"/>
                  </a:lnTo>
                  <a:lnTo>
                    <a:pt x="61" y="45"/>
                  </a:lnTo>
                  <a:lnTo>
                    <a:pt x="58" y="41"/>
                  </a:lnTo>
                  <a:lnTo>
                    <a:pt x="58" y="38"/>
                  </a:lnTo>
                  <a:lnTo>
                    <a:pt x="57" y="38"/>
                  </a:lnTo>
                  <a:lnTo>
                    <a:pt x="51" y="38"/>
                  </a:lnTo>
                  <a:lnTo>
                    <a:pt x="48" y="38"/>
                  </a:lnTo>
                  <a:lnTo>
                    <a:pt x="49" y="45"/>
                  </a:lnTo>
                  <a:lnTo>
                    <a:pt x="51" y="48"/>
                  </a:lnTo>
                  <a:lnTo>
                    <a:pt x="54" y="62"/>
                  </a:lnTo>
                  <a:lnTo>
                    <a:pt x="55" y="63"/>
                  </a:lnTo>
                  <a:lnTo>
                    <a:pt x="55" y="65"/>
                  </a:lnTo>
                  <a:lnTo>
                    <a:pt x="51" y="65"/>
                  </a:lnTo>
                  <a:lnTo>
                    <a:pt x="49" y="63"/>
                  </a:lnTo>
                  <a:lnTo>
                    <a:pt x="45" y="65"/>
                  </a:lnTo>
                  <a:lnTo>
                    <a:pt x="42" y="65"/>
                  </a:lnTo>
                  <a:lnTo>
                    <a:pt x="36" y="66"/>
                  </a:lnTo>
                  <a:lnTo>
                    <a:pt x="28" y="60"/>
                  </a:lnTo>
                  <a:lnTo>
                    <a:pt x="22" y="60"/>
                  </a:lnTo>
                  <a:lnTo>
                    <a:pt x="22" y="59"/>
                  </a:lnTo>
                  <a:lnTo>
                    <a:pt x="19" y="60"/>
                  </a:lnTo>
                  <a:lnTo>
                    <a:pt x="19" y="62"/>
                  </a:lnTo>
                  <a:lnTo>
                    <a:pt x="1" y="68"/>
                  </a:lnTo>
                  <a:lnTo>
                    <a:pt x="0" y="71"/>
                  </a:lnTo>
                  <a:lnTo>
                    <a:pt x="0" y="72"/>
                  </a:lnTo>
                  <a:lnTo>
                    <a:pt x="6" y="71"/>
                  </a:lnTo>
                  <a:lnTo>
                    <a:pt x="6" y="72"/>
                  </a:lnTo>
                  <a:lnTo>
                    <a:pt x="4" y="74"/>
                  </a:lnTo>
                  <a:lnTo>
                    <a:pt x="3" y="75"/>
                  </a:lnTo>
                  <a:lnTo>
                    <a:pt x="3" y="77"/>
                  </a:lnTo>
                  <a:lnTo>
                    <a:pt x="9" y="75"/>
                  </a:lnTo>
                  <a:lnTo>
                    <a:pt x="7" y="78"/>
                  </a:lnTo>
                  <a:lnTo>
                    <a:pt x="1" y="80"/>
                  </a:lnTo>
                  <a:lnTo>
                    <a:pt x="3" y="81"/>
                  </a:lnTo>
                  <a:lnTo>
                    <a:pt x="7" y="83"/>
                  </a:lnTo>
                  <a:lnTo>
                    <a:pt x="7" y="86"/>
                  </a:lnTo>
                  <a:lnTo>
                    <a:pt x="10" y="86"/>
                  </a:lnTo>
                  <a:lnTo>
                    <a:pt x="10" y="84"/>
                  </a:lnTo>
                  <a:lnTo>
                    <a:pt x="13" y="84"/>
                  </a:lnTo>
                  <a:lnTo>
                    <a:pt x="25" y="89"/>
                  </a:lnTo>
                  <a:lnTo>
                    <a:pt x="27" y="92"/>
                  </a:lnTo>
                  <a:lnTo>
                    <a:pt x="28" y="92"/>
                  </a:lnTo>
                  <a:lnTo>
                    <a:pt x="31" y="90"/>
                  </a:lnTo>
                  <a:lnTo>
                    <a:pt x="34" y="92"/>
                  </a:lnTo>
                  <a:lnTo>
                    <a:pt x="33" y="92"/>
                  </a:lnTo>
                  <a:lnTo>
                    <a:pt x="36" y="93"/>
                  </a:lnTo>
                  <a:lnTo>
                    <a:pt x="37" y="92"/>
                  </a:lnTo>
                  <a:lnTo>
                    <a:pt x="39" y="93"/>
                  </a:lnTo>
                  <a:lnTo>
                    <a:pt x="39" y="98"/>
                  </a:lnTo>
                  <a:lnTo>
                    <a:pt x="42" y="99"/>
                  </a:lnTo>
                  <a:lnTo>
                    <a:pt x="48" y="98"/>
                  </a:lnTo>
                  <a:lnTo>
                    <a:pt x="51" y="99"/>
                  </a:lnTo>
                  <a:lnTo>
                    <a:pt x="45" y="101"/>
                  </a:lnTo>
                  <a:lnTo>
                    <a:pt x="45" y="102"/>
                  </a:lnTo>
                  <a:lnTo>
                    <a:pt x="48" y="105"/>
                  </a:lnTo>
                  <a:lnTo>
                    <a:pt x="46" y="107"/>
                  </a:lnTo>
                  <a:lnTo>
                    <a:pt x="43" y="105"/>
                  </a:lnTo>
                  <a:lnTo>
                    <a:pt x="43" y="108"/>
                  </a:lnTo>
                  <a:lnTo>
                    <a:pt x="49" y="114"/>
                  </a:lnTo>
                  <a:lnTo>
                    <a:pt x="49" y="117"/>
                  </a:lnTo>
                  <a:lnTo>
                    <a:pt x="57" y="122"/>
                  </a:lnTo>
                  <a:lnTo>
                    <a:pt x="61" y="123"/>
                  </a:lnTo>
                  <a:lnTo>
                    <a:pt x="61" y="125"/>
                  </a:lnTo>
                  <a:lnTo>
                    <a:pt x="63" y="128"/>
                  </a:lnTo>
                  <a:lnTo>
                    <a:pt x="63" y="132"/>
                  </a:lnTo>
                  <a:lnTo>
                    <a:pt x="61" y="135"/>
                  </a:lnTo>
                  <a:lnTo>
                    <a:pt x="61" y="138"/>
                  </a:lnTo>
                  <a:lnTo>
                    <a:pt x="64" y="140"/>
                  </a:lnTo>
                  <a:lnTo>
                    <a:pt x="67" y="143"/>
                  </a:lnTo>
                  <a:lnTo>
                    <a:pt x="69" y="147"/>
                  </a:lnTo>
                  <a:lnTo>
                    <a:pt x="63" y="141"/>
                  </a:lnTo>
                  <a:lnTo>
                    <a:pt x="61" y="143"/>
                  </a:lnTo>
                  <a:lnTo>
                    <a:pt x="60" y="162"/>
                  </a:lnTo>
                  <a:lnTo>
                    <a:pt x="61" y="159"/>
                  </a:lnTo>
                  <a:lnTo>
                    <a:pt x="63" y="160"/>
                  </a:lnTo>
                  <a:lnTo>
                    <a:pt x="60" y="163"/>
                  </a:lnTo>
                  <a:lnTo>
                    <a:pt x="55" y="189"/>
                  </a:lnTo>
                  <a:lnTo>
                    <a:pt x="52" y="192"/>
                  </a:lnTo>
                  <a:lnTo>
                    <a:pt x="49" y="190"/>
                  </a:lnTo>
                  <a:lnTo>
                    <a:pt x="49" y="192"/>
                  </a:lnTo>
                  <a:lnTo>
                    <a:pt x="58" y="199"/>
                  </a:lnTo>
                  <a:lnTo>
                    <a:pt x="63" y="199"/>
                  </a:lnTo>
                  <a:lnTo>
                    <a:pt x="67" y="204"/>
                  </a:lnTo>
                  <a:lnTo>
                    <a:pt x="87" y="208"/>
                  </a:lnTo>
                  <a:lnTo>
                    <a:pt x="88" y="208"/>
                  </a:lnTo>
                  <a:lnTo>
                    <a:pt x="91" y="205"/>
                  </a:lnTo>
                  <a:lnTo>
                    <a:pt x="94" y="205"/>
                  </a:lnTo>
                  <a:lnTo>
                    <a:pt x="102" y="208"/>
                  </a:lnTo>
                  <a:lnTo>
                    <a:pt x="105" y="210"/>
                  </a:lnTo>
                  <a:lnTo>
                    <a:pt x="111" y="213"/>
                  </a:lnTo>
                  <a:lnTo>
                    <a:pt x="112" y="214"/>
                  </a:lnTo>
                  <a:lnTo>
                    <a:pt x="132" y="213"/>
                  </a:lnTo>
                  <a:lnTo>
                    <a:pt x="130" y="204"/>
                  </a:lnTo>
                  <a:lnTo>
                    <a:pt x="130" y="202"/>
                  </a:lnTo>
                  <a:lnTo>
                    <a:pt x="130" y="199"/>
                  </a:lnTo>
                  <a:lnTo>
                    <a:pt x="132" y="195"/>
                  </a:lnTo>
                  <a:lnTo>
                    <a:pt x="142" y="190"/>
                  </a:lnTo>
                  <a:lnTo>
                    <a:pt x="144" y="189"/>
                  </a:lnTo>
                  <a:lnTo>
                    <a:pt x="147" y="187"/>
                  </a:lnTo>
                  <a:lnTo>
                    <a:pt x="148" y="187"/>
                  </a:lnTo>
                  <a:lnTo>
                    <a:pt x="148" y="189"/>
                  </a:lnTo>
                  <a:lnTo>
                    <a:pt x="153" y="189"/>
                  </a:lnTo>
                  <a:lnTo>
                    <a:pt x="154" y="190"/>
                  </a:lnTo>
                  <a:lnTo>
                    <a:pt x="156" y="190"/>
                  </a:lnTo>
                  <a:lnTo>
                    <a:pt x="160" y="192"/>
                  </a:lnTo>
                  <a:lnTo>
                    <a:pt x="160" y="190"/>
                  </a:lnTo>
                  <a:lnTo>
                    <a:pt x="163" y="190"/>
                  </a:lnTo>
                  <a:lnTo>
                    <a:pt x="165" y="192"/>
                  </a:lnTo>
                  <a:lnTo>
                    <a:pt x="166" y="192"/>
                  </a:lnTo>
                  <a:lnTo>
                    <a:pt x="169" y="192"/>
                  </a:lnTo>
                  <a:lnTo>
                    <a:pt x="169" y="193"/>
                  </a:lnTo>
                  <a:lnTo>
                    <a:pt x="171" y="195"/>
                  </a:lnTo>
                  <a:lnTo>
                    <a:pt x="174" y="195"/>
                  </a:lnTo>
                  <a:lnTo>
                    <a:pt x="177" y="196"/>
                  </a:lnTo>
                  <a:lnTo>
                    <a:pt x="181" y="198"/>
                  </a:lnTo>
                  <a:lnTo>
                    <a:pt x="189" y="195"/>
                  </a:lnTo>
                  <a:lnTo>
                    <a:pt x="189" y="193"/>
                  </a:lnTo>
                  <a:lnTo>
                    <a:pt x="190" y="192"/>
                  </a:lnTo>
                  <a:lnTo>
                    <a:pt x="198" y="184"/>
                  </a:lnTo>
                  <a:lnTo>
                    <a:pt x="204" y="181"/>
                  </a:lnTo>
                  <a:lnTo>
                    <a:pt x="204" y="180"/>
                  </a:lnTo>
                  <a:lnTo>
                    <a:pt x="205" y="177"/>
                  </a:lnTo>
                  <a:lnTo>
                    <a:pt x="205" y="174"/>
                  </a:lnTo>
                  <a:lnTo>
                    <a:pt x="204" y="172"/>
                  </a:lnTo>
                  <a:lnTo>
                    <a:pt x="196" y="171"/>
                  </a:lnTo>
                  <a:lnTo>
                    <a:pt x="195" y="168"/>
                  </a:lnTo>
                  <a:lnTo>
                    <a:pt x="193" y="162"/>
                  </a:lnTo>
                  <a:lnTo>
                    <a:pt x="193" y="159"/>
                  </a:lnTo>
                  <a:lnTo>
                    <a:pt x="193" y="156"/>
                  </a:lnTo>
                  <a:lnTo>
                    <a:pt x="190" y="156"/>
                  </a:lnTo>
                  <a:lnTo>
                    <a:pt x="190" y="154"/>
                  </a:lnTo>
                  <a:lnTo>
                    <a:pt x="190" y="153"/>
                  </a:lnTo>
                  <a:lnTo>
                    <a:pt x="190" y="150"/>
                  </a:lnTo>
                  <a:lnTo>
                    <a:pt x="192" y="149"/>
                  </a:lnTo>
                  <a:lnTo>
                    <a:pt x="196" y="146"/>
                  </a:lnTo>
                  <a:lnTo>
                    <a:pt x="192" y="134"/>
                  </a:lnTo>
                  <a:lnTo>
                    <a:pt x="192" y="132"/>
                  </a:lnTo>
                  <a:lnTo>
                    <a:pt x="195" y="132"/>
                  </a:lnTo>
                  <a:lnTo>
                    <a:pt x="193" y="129"/>
                  </a:lnTo>
                  <a:lnTo>
                    <a:pt x="192" y="128"/>
                  </a:lnTo>
                  <a:lnTo>
                    <a:pt x="190" y="120"/>
                  </a:lnTo>
                  <a:lnTo>
                    <a:pt x="190" y="119"/>
                  </a:lnTo>
                  <a:lnTo>
                    <a:pt x="184" y="119"/>
                  </a:lnTo>
                  <a:lnTo>
                    <a:pt x="181" y="125"/>
                  </a:lnTo>
                  <a:lnTo>
                    <a:pt x="180" y="126"/>
                  </a:lnTo>
                  <a:lnTo>
                    <a:pt x="178" y="125"/>
                  </a:lnTo>
                  <a:lnTo>
                    <a:pt x="180" y="114"/>
                  </a:lnTo>
                  <a:lnTo>
                    <a:pt x="181" y="113"/>
                  </a:lnTo>
                  <a:lnTo>
                    <a:pt x="181" y="111"/>
                  </a:lnTo>
                  <a:lnTo>
                    <a:pt x="184" y="110"/>
                  </a:lnTo>
                  <a:lnTo>
                    <a:pt x="186" y="105"/>
                  </a:lnTo>
                  <a:lnTo>
                    <a:pt x="195" y="96"/>
                  </a:lnTo>
                  <a:lnTo>
                    <a:pt x="193" y="93"/>
                  </a:lnTo>
                  <a:lnTo>
                    <a:pt x="195" y="92"/>
                  </a:lnTo>
                  <a:lnTo>
                    <a:pt x="199" y="92"/>
                  </a:lnTo>
                  <a:lnTo>
                    <a:pt x="204" y="89"/>
                  </a:lnTo>
                  <a:lnTo>
                    <a:pt x="204" y="77"/>
                  </a:lnTo>
                  <a:lnTo>
                    <a:pt x="207" y="66"/>
                  </a:lnTo>
                  <a:lnTo>
                    <a:pt x="211" y="59"/>
                  </a:lnTo>
                  <a:lnTo>
                    <a:pt x="213" y="56"/>
                  </a:lnTo>
                  <a:lnTo>
                    <a:pt x="190" y="50"/>
                  </a:lnTo>
                  <a:lnTo>
                    <a:pt x="186" y="44"/>
                  </a:lnTo>
                  <a:lnTo>
                    <a:pt x="183" y="41"/>
                  </a:lnTo>
                  <a:lnTo>
                    <a:pt x="178" y="41"/>
                  </a:lnTo>
                  <a:lnTo>
                    <a:pt x="174" y="39"/>
                  </a:lnTo>
                  <a:lnTo>
                    <a:pt x="171" y="39"/>
                  </a:lnTo>
                  <a:lnTo>
                    <a:pt x="168" y="39"/>
                  </a:lnTo>
                  <a:lnTo>
                    <a:pt x="162" y="35"/>
                  </a:lnTo>
                  <a:lnTo>
                    <a:pt x="162" y="33"/>
                  </a:lnTo>
                  <a:lnTo>
                    <a:pt x="160" y="33"/>
                  </a:lnTo>
                  <a:lnTo>
                    <a:pt x="160" y="26"/>
                  </a:lnTo>
                  <a:lnTo>
                    <a:pt x="159" y="26"/>
                  </a:lnTo>
                  <a:lnTo>
                    <a:pt x="156" y="30"/>
                  </a:lnTo>
                  <a:lnTo>
                    <a:pt x="153" y="30"/>
                  </a:lnTo>
                  <a:lnTo>
                    <a:pt x="150" y="29"/>
                  </a:lnTo>
                  <a:lnTo>
                    <a:pt x="148" y="21"/>
                  </a:lnTo>
                  <a:lnTo>
                    <a:pt x="147" y="20"/>
                  </a:lnTo>
                  <a:lnTo>
                    <a:pt x="135" y="15"/>
                  </a:lnTo>
                  <a:lnTo>
                    <a:pt x="132" y="9"/>
                  </a:lnTo>
                  <a:lnTo>
                    <a:pt x="129" y="9"/>
                  </a:lnTo>
                  <a:lnTo>
                    <a:pt x="126" y="8"/>
                  </a:lnTo>
                  <a:lnTo>
                    <a:pt x="124" y="0"/>
                  </a:lnTo>
                  <a:close/>
                </a:path>
              </a:pathLst>
            </a:custGeom>
            <a:grpFill/>
            <a:ln w="1905">
              <a:noFill/>
              <a:round/>
              <a:headEnd/>
              <a:tailEnd/>
            </a:ln>
          </p:spPr>
          <p:txBody>
            <a:bodyPr/>
            <a:lstStyle/>
            <a:p>
              <a:endParaRPr lang="en-GB">
                <a:solidFill>
                  <a:srgbClr val="000000"/>
                </a:solidFill>
                <a:latin typeface="Arial"/>
              </a:endParaRPr>
            </a:p>
          </p:txBody>
        </p:sp>
        <p:sp>
          <p:nvSpPr>
            <p:cNvPr id="679" name="Freeform 675"/>
            <p:cNvSpPr>
              <a:spLocks/>
            </p:cNvSpPr>
            <p:nvPr/>
          </p:nvSpPr>
          <p:spPr bwMode="auto">
            <a:xfrm>
              <a:off x="2582" y="1950"/>
              <a:ext cx="54" cy="110"/>
            </a:xfrm>
            <a:custGeom>
              <a:avLst/>
              <a:gdLst>
                <a:gd name="T0" fmla="*/ 35 w 54"/>
                <a:gd name="T1" fmla="*/ 105 h 110"/>
                <a:gd name="T2" fmla="*/ 33 w 54"/>
                <a:gd name="T3" fmla="*/ 98 h 110"/>
                <a:gd name="T4" fmla="*/ 42 w 54"/>
                <a:gd name="T5" fmla="*/ 89 h 110"/>
                <a:gd name="T6" fmla="*/ 41 w 54"/>
                <a:gd name="T7" fmla="*/ 84 h 110"/>
                <a:gd name="T8" fmla="*/ 38 w 54"/>
                <a:gd name="T9" fmla="*/ 81 h 110"/>
                <a:gd name="T10" fmla="*/ 36 w 54"/>
                <a:gd name="T11" fmla="*/ 78 h 110"/>
                <a:gd name="T12" fmla="*/ 38 w 54"/>
                <a:gd name="T13" fmla="*/ 74 h 110"/>
                <a:gd name="T14" fmla="*/ 41 w 54"/>
                <a:gd name="T15" fmla="*/ 66 h 110"/>
                <a:gd name="T16" fmla="*/ 36 w 54"/>
                <a:gd name="T17" fmla="*/ 60 h 110"/>
                <a:gd name="T18" fmla="*/ 35 w 54"/>
                <a:gd name="T19" fmla="*/ 54 h 110"/>
                <a:gd name="T20" fmla="*/ 38 w 54"/>
                <a:gd name="T21" fmla="*/ 53 h 110"/>
                <a:gd name="T22" fmla="*/ 41 w 54"/>
                <a:gd name="T23" fmla="*/ 51 h 110"/>
                <a:gd name="T24" fmla="*/ 44 w 54"/>
                <a:gd name="T25" fmla="*/ 48 h 110"/>
                <a:gd name="T26" fmla="*/ 44 w 54"/>
                <a:gd name="T27" fmla="*/ 45 h 110"/>
                <a:gd name="T28" fmla="*/ 42 w 54"/>
                <a:gd name="T29" fmla="*/ 42 h 110"/>
                <a:gd name="T30" fmla="*/ 45 w 54"/>
                <a:gd name="T31" fmla="*/ 24 h 110"/>
                <a:gd name="T32" fmla="*/ 51 w 54"/>
                <a:gd name="T33" fmla="*/ 17 h 110"/>
                <a:gd name="T34" fmla="*/ 54 w 54"/>
                <a:gd name="T35" fmla="*/ 14 h 110"/>
                <a:gd name="T36" fmla="*/ 54 w 54"/>
                <a:gd name="T37" fmla="*/ 11 h 110"/>
                <a:gd name="T38" fmla="*/ 50 w 54"/>
                <a:gd name="T39" fmla="*/ 5 h 110"/>
                <a:gd name="T40" fmla="*/ 41 w 54"/>
                <a:gd name="T41" fmla="*/ 3 h 110"/>
                <a:gd name="T42" fmla="*/ 36 w 54"/>
                <a:gd name="T43" fmla="*/ 6 h 110"/>
                <a:gd name="T44" fmla="*/ 24 w 54"/>
                <a:gd name="T45" fmla="*/ 5 h 110"/>
                <a:gd name="T46" fmla="*/ 23 w 54"/>
                <a:gd name="T47" fmla="*/ 5 h 110"/>
                <a:gd name="T48" fmla="*/ 23 w 54"/>
                <a:gd name="T49" fmla="*/ 0 h 110"/>
                <a:gd name="T50" fmla="*/ 14 w 54"/>
                <a:gd name="T51" fmla="*/ 3 h 110"/>
                <a:gd name="T52" fmla="*/ 11 w 54"/>
                <a:gd name="T53" fmla="*/ 6 h 110"/>
                <a:gd name="T54" fmla="*/ 14 w 54"/>
                <a:gd name="T55" fmla="*/ 23 h 110"/>
                <a:gd name="T56" fmla="*/ 12 w 54"/>
                <a:gd name="T57" fmla="*/ 26 h 110"/>
                <a:gd name="T58" fmla="*/ 6 w 54"/>
                <a:gd name="T59" fmla="*/ 53 h 110"/>
                <a:gd name="T60" fmla="*/ 2 w 54"/>
                <a:gd name="T61" fmla="*/ 62 h 110"/>
                <a:gd name="T62" fmla="*/ 2 w 54"/>
                <a:gd name="T63" fmla="*/ 68 h 110"/>
                <a:gd name="T64" fmla="*/ 0 w 54"/>
                <a:gd name="T65" fmla="*/ 72 h 110"/>
                <a:gd name="T66" fmla="*/ 0 w 54"/>
                <a:gd name="T67" fmla="*/ 74 h 110"/>
                <a:gd name="T68" fmla="*/ 3 w 54"/>
                <a:gd name="T69" fmla="*/ 75 h 110"/>
                <a:gd name="T70" fmla="*/ 6 w 54"/>
                <a:gd name="T71" fmla="*/ 80 h 110"/>
                <a:gd name="T72" fmla="*/ 12 w 54"/>
                <a:gd name="T73" fmla="*/ 78 h 110"/>
                <a:gd name="T74" fmla="*/ 12 w 54"/>
                <a:gd name="T75" fmla="*/ 80 h 110"/>
                <a:gd name="T76" fmla="*/ 11 w 54"/>
                <a:gd name="T77" fmla="*/ 81 h 110"/>
                <a:gd name="T78" fmla="*/ 11 w 54"/>
                <a:gd name="T79" fmla="*/ 98 h 110"/>
                <a:gd name="T80" fmla="*/ 9 w 54"/>
                <a:gd name="T81" fmla="*/ 105 h 110"/>
                <a:gd name="T82" fmla="*/ 9 w 54"/>
                <a:gd name="T83" fmla="*/ 108 h 110"/>
                <a:gd name="T84" fmla="*/ 9 w 54"/>
                <a:gd name="T85" fmla="*/ 110 h 110"/>
                <a:gd name="T86" fmla="*/ 14 w 54"/>
                <a:gd name="T87" fmla="*/ 108 h 110"/>
                <a:gd name="T88" fmla="*/ 21 w 54"/>
                <a:gd name="T89" fmla="*/ 108 h 110"/>
                <a:gd name="T90" fmla="*/ 23 w 54"/>
                <a:gd name="T91" fmla="*/ 110 h 110"/>
                <a:gd name="T92" fmla="*/ 27 w 54"/>
                <a:gd name="T93" fmla="*/ 110 h 110"/>
                <a:gd name="T94" fmla="*/ 35 w 54"/>
                <a:gd name="T95" fmla="*/ 105 h 1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4"/>
                <a:gd name="T145" fmla="*/ 0 h 110"/>
                <a:gd name="T146" fmla="*/ 54 w 54"/>
                <a:gd name="T147" fmla="*/ 110 h 11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4" h="110">
                  <a:moveTo>
                    <a:pt x="35" y="105"/>
                  </a:moveTo>
                  <a:lnTo>
                    <a:pt x="33" y="98"/>
                  </a:lnTo>
                  <a:lnTo>
                    <a:pt x="42" y="89"/>
                  </a:lnTo>
                  <a:lnTo>
                    <a:pt x="41" y="84"/>
                  </a:lnTo>
                  <a:lnTo>
                    <a:pt x="38" y="81"/>
                  </a:lnTo>
                  <a:lnTo>
                    <a:pt x="36" y="78"/>
                  </a:lnTo>
                  <a:lnTo>
                    <a:pt x="38" y="74"/>
                  </a:lnTo>
                  <a:lnTo>
                    <a:pt x="41" y="66"/>
                  </a:lnTo>
                  <a:lnTo>
                    <a:pt x="36" y="60"/>
                  </a:lnTo>
                  <a:lnTo>
                    <a:pt x="35" y="54"/>
                  </a:lnTo>
                  <a:lnTo>
                    <a:pt x="38" y="53"/>
                  </a:lnTo>
                  <a:lnTo>
                    <a:pt x="41" y="51"/>
                  </a:lnTo>
                  <a:lnTo>
                    <a:pt x="44" y="48"/>
                  </a:lnTo>
                  <a:lnTo>
                    <a:pt x="44" y="45"/>
                  </a:lnTo>
                  <a:lnTo>
                    <a:pt x="42" y="42"/>
                  </a:lnTo>
                  <a:lnTo>
                    <a:pt x="45" y="24"/>
                  </a:lnTo>
                  <a:lnTo>
                    <a:pt x="51" y="17"/>
                  </a:lnTo>
                  <a:lnTo>
                    <a:pt x="54" y="14"/>
                  </a:lnTo>
                  <a:lnTo>
                    <a:pt x="54" y="11"/>
                  </a:lnTo>
                  <a:lnTo>
                    <a:pt x="50" y="5"/>
                  </a:lnTo>
                  <a:lnTo>
                    <a:pt x="41" y="3"/>
                  </a:lnTo>
                  <a:lnTo>
                    <a:pt x="36" y="6"/>
                  </a:lnTo>
                  <a:lnTo>
                    <a:pt x="24" y="5"/>
                  </a:lnTo>
                  <a:lnTo>
                    <a:pt x="23" y="5"/>
                  </a:lnTo>
                  <a:lnTo>
                    <a:pt x="23" y="0"/>
                  </a:lnTo>
                  <a:lnTo>
                    <a:pt x="14" y="3"/>
                  </a:lnTo>
                  <a:lnTo>
                    <a:pt x="11" y="6"/>
                  </a:lnTo>
                  <a:lnTo>
                    <a:pt x="14" y="23"/>
                  </a:lnTo>
                  <a:lnTo>
                    <a:pt x="12" y="26"/>
                  </a:lnTo>
                  <a:lnTo>
                    <a:pt x="6" y="53"/>
                  </a:lnTo>
                  <a:lnTo>
                    <a:pt x="2" y="62"/>
                  </a:lnTo>
                  <a:lnTo>
                    <a:pt x="2" y="68"/>
                  </a:lnTo>
                  <a:lnTo>
                    <a:pt x="0" y="72"/>
                  </a:lnTo>
                  <a:lnTo>
                    <a:pt x="0" y="74"/>
                  </a:lnTo>
                  <a:lnTo>
                    <a:pt x="3" y="75"/>
                  </a:lnTo>
                  <a:lnTo>
                    <a:pt x="6" y="80"/>
                  </a:lnTo>
                  <a:lnTo>
                    <a:pt x="12" y="78"/>
                  </a:lnTo>
                  <a:lnTo>
                    <a:pt x="12" y="80"/>
                  </a:lnTo>
                  <a:lnTo>
                    <a:pt x="11" y="81"/>
                  </a:lnTo>
                  <a:lnTo>
                    <a:pt x="11" y="98"/>
                  </a:lnTo>
                  <a:lnTo>
                    <a:pt x="9" y="105"/>
                  </a:lnTo>
                  <a:lnTo>
                    <a:pt x="9" y="108"/>
                  </a:lnTo>
                  <a:lnTo>
                    <a:pt x="9" y="110"/>
                  </a:lnTo>
                  <a:lnTo>
                    <a:pt x="14" y="108"/>
                  </a:lnTo>
                  <a:lnTo>
                    <a:pt x="21" y="108"/>
                  </a:lnTo>
                  <a:lnTo>
                    <a:pt x="23" y="110"/>
                  </a:lnTo>
                  <a:lnTo>
                    <a:pt x="27" y="110"/>
                  </a:lnTo>
                  <a:lnTo>
                    <a:pt x="35" y="105"/>
                  </a:lnTo>
                  <a:close/>
                </a:path>
              </a:pathLst>
            </a:custGeom>
            <a:grpFill/>
            <a:ln w="1905">
              <a:noFill/>
              <a:round/>
              <a:headEnd/>
              <a:tailEnd/>
            </a:ln>
          </p:spPr>
          <p:txBody>
            <a:bodyPr/>
            <a:lstStyle/>
            <a:p>
              <a:endParaRPr lang="en-GB">
                <a:solidFill>
                  <a:srgbClr val="000000"/>
                </a:solidFill>
                <a:latin typeface="Arial"/>
              </a:endParaRPr>
            </a:p>
          </p:txBody>
        </p:sp>
        <p:sp>
          <p:nvSpPr>
            <p:cNvPr id="680" name="Freeform 676"/>
            <p:cNvSpPr>
              <a:spLocks/>
            </p:cNvSpPr>
            <p:nvPr/>
          </p:nvSpPr>
          <p:spPr bwMode="auto">
            <a:xfrm>
              <a:off x="3176" y="1950"/>
              <a:ext cx="313" cy="134"/>
            </a:xfrm>
            <a:custGeom>
              <a:avLst/>
              <a:gdLst>
                <a:gd name="T0" fmla="*/ 168 w 313"/>
                <a:gd name="T1" fmla="*/ 119 h 134"/>
                <a:gd name="T2" fmla="*/ 161 w 313"/>
                <a:gd name="T3" fmla="*/ 119 h 134"/>
                <a:gd name="T4" fmla="*/ 146 w 313"/>
                <a:gd name="T5" fmla="*/ 114 h 134"/>
                <a:gd name="T6" fmla="*/ 134 w 313"/>
                <a:gd name="T7" fmla="*/ 123 h 134"/>
                <a:gd name="T8" fmla="*/ 122 w 313"/>
                <a:gd name="T9" fmla="*/ 128 h 134"/>
                <a:gd name="T10" fmla="*/ 87 w 313"/>
                <a:gd name="T11" fmla="*/ 113 h 134"/>
                <a:gd name="T12" fmla="*/ 74 w 313"/>
                <a:gd name="T13" fmla="*/ 120 h 134"/>
                <a:gd name="T14" fmla="*/ 54 w 313"/>
                <a:gd name="T15" fmla="*/ 125 h 134"/>
                <a:gd name="T16" fmla="*/ 47 w 313"/>
                <a:gd name="T17" fmla="*/ 117 h 134"/>
                <a:gd name="T18" fmla="*/ 36 w 313"/>
                <a:gd name="T19" fmla="*/ 114 h 134"/>
                <a:gd name="T20" fmla="*/ 33 w 313"/>
                <a:gd name="T21" fmla="*/ 116 h 134"/>
                <a:gd name="T22" fmla="*/ 27 w 313"/>
                <a:gd name="T23" fmla="*/ 113 h 134"/>
                <a:gd name="T24" fmla="*/ 36 w 313"/>
                <a:gd name="T25" fmla="*/ 110 h 134"/>
                <a:gd name="T26" fmla="*/ 24 w 313"/>
                <a:gd name="T27" fmla="*/ 105 h 134"/>
                <a:gd name="T28" fmla="*/ 21 w 313"/>
                <a:gd name="T29" fmla="*/ 98 h 134"/>
                <a:gd name="T30" fmla="*/ 18 w 313"/>
                <a:gd name="T31" fmla="*/ 95 h 134"/>
                <a:gd name="T32" fmla="*/ 11 w 313"/>
                <a:gd name="T33" fmla="*/ 86 h 134"/>
                <a:gd name="T34" fmla="*/ 3 w 313"/>
                <a:gd name="T35" fmla="*/ 83 h 134"/>
                <a:gd name="T36" fmla="*/ 5 w 313"/>
                <a:gd name="T37" fmla="*/ 77 h 134"/>
                <a:gd name="T38" fmla="*/ 11 w 313"/>
                <a:gd name="T39" fmla="*/ 80 h 134"/>
                <a:gd name="T40" fmla="*/ 11 w 313"/>
                <a:gd name="T41" fmla="*/ 75 h 134"/>
                <a:gd name="T42" fmla="*/ 12 w 313"/>
                <a:gd name="T43" fmla="*/ 66 h 134"/>
                <a:gd name="T44" fmla="*/ 14 w 313"/>
                <a:gd name="T45" fmla="*/ 56 h 134"/>
                <a:gd name="T46" fmla="*/ 0 w 313"/>
                <a:gd name="T47" fmla="*/ 48 h 134"/>
                <a:gd name="T48" fmla="*/ 15 w 313"/>
                <a:gd name="T49" fmla="*/ 38 h 134"/>
                <a:gd name="T50" fmla="*/ 27 w 313"/>
                <a:gd name="T51" fmla="*/ 38 h 134"/>
                <a:gd name="T52" fmla="*/ 32 w 313"/>
                <a:gd name="T53" fmla="*/ 36 h 134"/>
                <a:gd name="T54" fmla="*/ 47 w 313"/>
                <a:gd name="T55" fmla="*/ 32 h 134"/>
                <a:gd name="T56" fmla="*/ 60 w 313"/>
                <a:gd name="T57" fmla="*/ 29 h 134"/>
                <a:gd name="T58" fmla="*/ 51 w 313"/>
                <a:gd name="T59" fmla="*/ 27 h 134"/>
                <a:gd name="T60" fmla="*/ 53 w 313"/>
                <a:gd name="T61" fmla="*/ 20 h 134"/>
                <a:gd name="T62" fmla="*/ 77 w 313"/>
                <a:gd name="T63" fmla="*/ 23 h 134"/>
                <a:gd name="T64" fmla="*/ 90 w 313"/>
                <a:gd name="T65" fmla="*/ 17 h 134"/>
                <a:gd name="T66" fmla="*/ 152 w 313"/>
                <a:gd name="T67" fmla="*/ 0 h 134"/>
                <a:gd name="T68" fmla="*/ 164 w 313"/>
                <a:gd name="T69" fmla="*/ 9 h 134"/>
                <a:gd name="T70" fmla="*/ 190 w 313"/>
                <a:gd name="T71" fmla="*/ 24 h 134"/>
                <a:gd name="T72" fmla="*/ 232 w 313"/>
                <a:gd name="T73" fmla="*/ 24 h 134"/>
                <a:gd name="T74" fmla="*/ 259 w 313"/>
                <a:gd name="T75" fmla="*/ 12 h 134"/>
                <a:gd name="T76" fmla="*/ 273 w 313"/>
                <a:gd name="T77" fmla="*/ 12 h 134"/>
                <a:gd name="T78" fmla="*/ 285 w 313"/>
                <a:gd name="T79" fmla="*/ 17 h 134"/>
                <a:gd name="T80" fmla="*/ 295 w 313"/>
                <a:gd name="T81" fmla="*/ 38 h 134"/>
                <a:gd name="T82" fmla="*/ 309 w 313"/>
                <a:gd name="T83" fmla="*/ 48 h 134"/>
                <a:gd name="T84" fmla="*/ 304 w 313"/>
                <a:gd name="T85" fmla="*/ 66 h 134"/>
                <a:gd name="T86" fmla="*/ 313 w 313"/>
                <a:gd name="T87" fmla="*/ 104 h 134"/>
                <a:gd name="T88" fmla="*/ 288 w 313"/>
                <a:gd name="T89" fmla="*/ 102 h 134"/>
                <a:gd name="T90" fmla="*/ 271 w 313"/>
                <a:gd name="T91" fmla="*/ 105 h 134"/>
                <a:gd name="T92" fmla="*/ 267 w 313"/>
                <a:gd name="T93" fmla="*/ 105 h 134"/>
                <a:gd name="T94" fmla="*/ 240 w 313"/>
                <a:gd name="T95" fmla="*/ 108 h 134"/>
                <a:gd name="T96" fmla="*/ 219 w 313"/>
                <a:gd name="T97" fmla="*/ 116 h 134"/>
                <a:gd name="T98" fmla="*/ 201 w 313"/>
                <a:gd name="T99" fmla="*/ 111 h 134"/>
                <a:gd name="T100" fmla="*/ 183 w 313"/>
                <a:gd name="T101" fmla="*/ 117 h 134"/>
                <a:gd name="T102" fmla="*/ 177 w 313"/>
                <a:gd name="T103" fmla="*/ 113 h 134"/>
                <a:gd name="T104" fmla="*/ 177 w 313"/>
                <a:gd name="T105" fmla="*/ 125 h 134"/>
                <a:gd name="T106" fmla="*/ 171 w 313"/>
                <a:gd name="T107" fmla="*/ 131 h 134"/>
                <a:gd name="T108" fmla="*/ 167 w 313"/>
                <a:gd name="T109" fmla="*/ 132 h 1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13"/>
                <a:gd name="T166" fmla="*/ 0 h 134"/>
                <a:gd name="T167" fmla="*/ 313 w 313"/>
                <a:gd name="T168" fmla="*/ 134 h 1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13" h="134">
                  <a:moveTo>
                    <a:pt x="165" y="129"/>
                  </a:moveTo>
                  <a:lnTo>
                    <a:pt x="164" y="125"/>
                  </a:lnTo>
                  <a:lnTo>
                    <a:pt x="165" y="120"/>
                  </a:lnTo>
                  <a:lnTo>
                    <a:pt x="168" y="119"/>
                  </a:lnTo>
                  <a:lnTo>
                    <a:pt x="170" y="116"/>
                  </a:lnTo>
                  <a:lnTo>
                    <a:pt x="167" y="113"/>
                  </a:lnTo>
                  <a:lnTo>
                    <a:pt x="161" y="116"/>
                  </a:lnTo>
                  <a:lnTo>
                    <a:pt x="161" y="119"/>
                  </a:lnTo>
                  <a:lnTo>
                    <a:pt x="158" y="119"/>
                  </a:lnTo>
                  <a:lnTo>
                    <a:pt x="155" y="119"/>
                  </a:lnTo>
                  <a:lnTo>
                    <a:pt x="149" y="114"/>
                  </a:lnTo>
                  <a:lnTo>
                    <a:pt x="146" y="114"/>
                  </a:lnTo>
                  <a:lnTo>
                    <a:pt x="144" y="114"/>
                  </a:lnTo>
                  <a:lnTo>
                    <a:pt x="141" y="116"/>
                  </a:lnTo>
                  <a:lnTo>
                    <a:pt x="135" y="122"/>
                  </a:lnTo>
                  <a:lnTo>
                    <a:pt x="134" y="123"/>
                  </a:lnTo>
                  <a:lnTo>
                    <a:pt x="131" y="125"/>
                  </a:lnTo>
                  <a:lnTo>
                    <a:pt x="128" y="126"/>
                  </a:lnTo>
                  <a:lnTo>
                    <a:pt x="125" y="128"/>
                  </a:lnTo>
                  <a:lnTo>
                    <a:pt x="122" y="128"/>
                  </a:lnTo>
                  <a:lnTo>
                    <a:pt x="113" y="131"/>
                  </a:lnTo>
                  <a:lnTo>
                    <a:pt x="107" y="128"/>
                  </a:lnTo>
                  <a:lnTo>
                    <a:pt x="104" y="123"/>
                  </a:lnTo>
                  <a:lnTo>
                    <a:pt x="87" y="113"/>
                  </a:lnTo>
                  <a:lnTo>
                    <a:pt x="77" y="113"/>
                  </a:lnTo>
                  <a:lnTo>
                    <a:pt x="75" y="116"/>
                  </a:lnTo>
                  <a:lnTo>
                    <a:pt x="75" y="119"/>
                  </a:lnTo>
                  <a:lnTo>
                    <a:pt x="74" y="120"/>
                  </a:lnTo>
                  <a:lnTo>
                    <a:pt x="74" y="125"/>
                  </a:lnTo>
                  <a:lnTo>
                    <a:pt x="63" y="128"/>
                  </a:lnTo>
                  <a:lnTo>
                    <a:pt x="57" y="126"/>
                  </a:lnTo>
                  <a:lnTo>
                    <a:pt x="54" y="125"/>
                  </a:lnTo>
                  <a:lnTo>
                    <a:pt x="51" y="122"/>
                  </a:lnTo>
                  <a:lnTo>
                    <a:pt x="50" y="116"/>
                  </a:lnTo>
                  <a:lnTo>
                    <a:pt x="48" y="116"/>
                  </a:lnTo>
                  <a:lnTo>
                    <a:pt x="47" y="117"/>
                  </a:lnTo>
                  <a:lnTo>
                    <a:pt x="44" y="116"/>
                  </a:lnTo>
                  <a:lnTo>
                    <a:pt x="42" y="114"/>
                  </a:lnTo>
                  <a:lnTo>
                    <a:pt x="41" y="114"/>
                  </a:lnTo>
                  <a:lnTo>
                    <a:pt x="36" y="114"/>
                  </a:lnTo>
                  <a:lnTo>
                    <a:pt x="36" y="116"/>
                  </a:lnTo>
                  <a:lnTo>
                    <a:pt x="33" y="117"/>
                  </a:lnTo>
                  <a:lnTo>
                    <a:pt x="32" y="117"/>
                  </a:lnTo>
                  <a:lnTo>
                    <a:pt x="33" y="116"/>
                  </a:lnTo>
                  <a:lnTo>
                    <a:pt x="33" y="114"/>
                  </a:lnTo>
                  <a:lnTo>
                    <a:pt x="23" y="117"/>
                  </a:lnTo>
                  <a:lnTo>
                    <a:pt x="24" y="116"/>
                  </a:lnTo>
                  <a:lnTo>
                    <a:pt x="27" y="113"/>
                  </a:lnTo>
                  <a:lnTo>
                    <a:pt x="32" y="113"/>
                  </a:lnTo>
                  <a:lnTo>
                    <a:pt x="33" y="113"/>
                  </a:lnTo>
                  <a:lnTo>
                    <a:pt x="33" y="111"/>
                  </a:lnTo>
                  <a:lnTo>
                    <a:pt x="36" y="110"/>
                  </a:lnTo>
                  <a:lnTo>
                    <a:pt x="38" y="108"/>
                  </a:lnTo>
                  <a:lnTo>
                    <a:pt x="21" y="110"/>
                  </a:lnTo>
                  <a:lnTo>
                    <a:pt x="21" y="108"/>
                  </a:lnTo>
                  <a:lnTo>
                    <a:pt x="24" y="105"/>
                  </a:lnTo>
                  <a:lnTo>
                    <a:pt x="21" y="102"/>
                  </a:lnTo>
                  <a:lnTo>
                    <a:pt x="20" y="101"/>
                  </a:lnTo>
                  <a:lnTo>
                    <a:pt x="20" y="99"/>
                  </a:lnTo>
                  <a:lnTo>
                    <a:pt x="21" y="98"/>
                  </a:lnTo>
                  <a:lnTo>
                    <a:pt x="21" y="96"/>
                  </a:lnTo>
                  <a:lnTo>
                    <a:pt x="18" y="98"/>
                  </a:lnTo>
                  <a:lnTo>
                    <a:pt x="17" y="95"/>
                  </a:lnTo>
                  <a:lnTo>
                    <a:pt x="18" y="95"/>
                  </a:lnTo>
                  <a:lnTo>
                    <a:pt x="18" y="92"/>
                  </a:lnTo>
                  <a:lnTo>
                    <a:pt x="17" y="89"/>
                  </a:lnTo>
                  <a:lnTo>
                    <a:pt x="15" y="87"/>
                  </a:lnTo>
                  <a:lnTo>
                    <a:pt x="11" y="86"/>
                  </a:lnTo>
                  <a:lnTo>
                    <a:pt x="9" y="84"/>
                  </a:lnTo>
                  <a:lnTo>
                    <a:pt x="6" y="86"/>
                  </a:lnTo>
                  <a:lnTo>
                    <a:pt x="5" y="84"/>
                  </a:lnTo>
                  <a:lnTo>
                    <a:pt x="3" y="83"/>
                  </a:lnTo>
                  <a:lnTo>
                    <a:pt x="3" y="81"/>
                  </a:lnTo>
                  <a:lnTo>
                    <a:pt x="5" y="81"/>
                  </a:lnTo>
                  <a:lnTo>
                    <a:pt x="5" y="78"/>
                  </a:lnTo>
                  <a:lnTo>
                    <a:pt x="5" y="77"/>
                  </a:lnTo>
                  <a:lnTo>
                    <a:pt x="6" y="74"/>
                  </a:lnTo>
                  <a:lnTo>
                    <a:pt x="6" y="75"/>
                  </a:lnTo>
                  <a:lnTo>
                    <a:pt x="9" y="80"/>
                  </a:lnTo>
                  <a:lnTo>
                    <a:pt x="11" y="80"/>
                  </a:lnTo>
                  <a:lnTo>
                    <a:pt x="17" y="80"/>
                  </a:lnTo>
                  <a:lnTo>
                    <a:pt x="17" y="78"/>
                  </a:lnTo>
                  <a:lnTo>
                    <a:pt x="12" y="78"/>
                  </a:lnTo>
                  <a:lnTo>
                    <a:pt x="11" y="75"/>
                  </a:lnTo>
                  <a:lnTo>
                    <a:pt x="12" y="72"/>
                  </a:lnTo>
                  <a:lnTo>
                    <a:pt x="14" y="71"/>
                  </a:lnTo>
                  <a:lnTo>
                    <a:pt x="14" y="69"/>
                  </a:lnTo>
                  <a:lnTo>
                    <a:pt x="12" y="66"/>
                  </a:lnTo>
                  <a:lnTo>
                    <a:pt x="12" y="65"/>
                  </a:lnTo>
                  <a:lnTo>
                    <a:pt x="11" y="63"/>
                  </a:lnTo>
                  <a:lnTo>
                    <a:pt x="11" y="59"/>
                  </a:lnTo>
                  <a:lnTo>
                    <a:pt x="14" y="56"/>
                  </a:lnTo>
                  <a:lnTo>
                    <a:pt x="12" y="56"/>
                  </a:lnTo>
                  <a:lnTo>
                    <a:pt x="0" y="56"/>
                  </a:lnTo>
                  <a:lnTo>
                    <a:pt x="0" y="54"/>
                  </a:lnTo>
                  <a:lnTo>
                    <a:pt x="0" y="48"/>
                  </a:lnTo>
                  <a:lnTo>
                    <a:pt x="3" y="45"/>
                  </a:lnTo>
                  <a:lnTo>
                    <a:pt x="5" y="45"/>
                  </a:lnTo>
                  <a:lnTo>
                    <a:pt x="11" y="36"/>
                  </a:lnTo>
                  <a:lnTo>
                    <a:pt x="15" y="38"/>
                  </a:lnTo>
                  <a:lnTo>
                    <a:pt x="20" y="36"/>
                  </a:lnTo>
                  <a:lnTo>
                    <a:pt x="21" y="38"/>
                  </a:lnTo>
                  <a:lnTo>
                    <a:pt x="24" y="38"/>
                  </a:lnTo>
                  <a:lnTo>
                    <a:pt x="27" y="38"/>
                  </a:lnTo>
                  <a:lnTo>
                    <a:pt x="27" y="33"/>
                  </a:lnTo>
                  <a:lnTo>
                    <a:pt x="29" y="35"/>
                  </a:lnTo>
                  <a:lnTo>
                    <a:pt x="32" y="35"/>
                  </a:lnTo>
                  <a:lnTo>
                    <a:pt x="32" y="36"/>
                  </a:lnTo>
                  <a:lnTo>
                    <a:pt x="50" y="36"/>
                  </a:lnTo>
                  <a:lnTo>
                    <a:pt x="50" y="35"/>
                  </a:lnTo>
                  <a:lnTo>
                    <a:pt x="47" y="33"/>
                  </a:lnTo>
                  <a:lnTo>
                    <a:pt x="47" y="32"/>
                  </a:lnTo>
                  <a:lnTo>
                    <a:pt x="50" y="32"/>
                  </a:lnTo>
                  <a:lnTo>
                    <a:pt x="63" y="30"/>
                  </a:lnTo>
                  <a:lnTo>
                    <a:pt x="62" y="29"/>
                  </a:lnTo>
                  <a:lnTo>
                    <a:pt x="60" y="29"/>
                  </a:lnTo>
                  <a:lnTo>
                    <a:pt x="59" y="29"/>
                  </a:lnTo>
                  <a:lnTo>
                    <a:pt x="54" y="29"/>
                  </a:lnTo>
                  <a:lnTo>
                    <a:pt x="53" y="27"/>
                  </a:lnTo>
                  <a:lnTo>
                    <a:pt x="51" y="27"/>
                  </a:lnTo>
                  <a:lnTo>
                    <a:pt x="51" y="24"/>
                  </a:lnTo>
                  <a:lnTo>
                    <a:pt x="50" y="24"/>
                  </a:lnTo>
                  <a:lnTo>
                    <a:pt x="53" y="18"/>
                  </a:lnTo>
                  <a:lnTo>
                    <a:pt x="53" y="20"/>
                  </a:lnTo>
                  <a:lnTo>
                    <a:pt x="56" y="20"/>
                  </a:lnTo>
                  <a:lnTo>
                    <a:pt x="59" y="21"/>
                  </a:lnTo>
                  <a:lnTo>
                    <a:pt x="74" y="21"/>
                  </a:lnTo>
                  <a:lnTo>
                    <a:pt x="77" y="23"/>
                  </a:lnTo>
                  <a:lnTo>
                    <a:pt x="78" y="23"/>
                  </a:lnTo>
                  <a:lnTo>
                    <a:pt x="84" y="23"/>
                  </a:lnTo>
                  <a:lnTo>
                    <a:pt x="89" y="21"/>
                  </a:lnTo>
                  <a:lnTo>
                    <a:pt x="90" y="17"/>
                  </a:lnTo>
                  <a:lnTo>
                    <a:pt x="122" y="2"/>
                  </a:lnTo>
                  <a:lnTo>
                    <a:pt x="146" y="2"/>
                  </a:lnTo>
                  <a:lnTo>
                    <a:pt x="149" y="0"/>
                  </a:lnTo>
                  <a:lnTo>
                    <a:pt x="152" y="0"/>
                  </a:lnTo>
                  <a:lnTo>
                    <a:pt x="153" y="0"/>
                  </a:lnTo>
                  <a:lnTo>
                    <a:pt x="153" y="3"/>
                  </a:lnTo>
                  <a:lnTo>
                    <a:pt x="155" y="6"/>
                  </a:lnTo>
                  <a:lnTo>
                    <a:pt x="164" y="9"/>
                  </a:lnTo>
                  <a:lnTo>
                    <a:pt x="167" y="8"/>
                  </a:lnTo>
                  <a:lnTo>
                    <a:pt x="171" y="17"/>
                  </a:lnTo>
                  <a:lnTo>
                    <a:pt x="180" y="18"/>
                  </a:lnTo>
                  <a:lnTo>
                    <a:pt x="190" y="24"/>
                  </a:lnTo>
                  <a:lnTo>
                    <a:pt x="195" y="23"/>
                  </a:lnTo>
                  <a:lnTo>
                    <a:pt x="201" y="26"/>
                  </a:lnTo>
                  <a:lnTo>
                    <a:pt x="222" y="21"/>
                  </a:lnTo>
                  <a:lnTo>
                    <a:pt x="232" y="24"/>
                  </a:lnTo>
                  <a:lnTo>
                    <a:pt x="238" y="24"/>
                  </a:lnTo>
                  <a:lnTo>
                    <a:pt x="256" y="12"/>
                  </a:lnTo>
                  <a:lnTo>
                    <a:pt x="258" y="9"/>
                  </a:lnTo>
                  <a:lnTo>
                    <a:pt x="259" y="12"/>
                  </a:lnTo>
                  <a:lnTo>
                    <a:pt x="262" y="12"/>
                  </a:lnTo>
                  <a:lnTo>
                    <a:pt x="265" y="11"/>
                  </a:lnTo>
                  <a:lnTo>
                    <a:pt x="271" y="12"/>
                  </a:lnTo>
                  <a:lnTo>
                    <a:pt x="273" y="12"/>
                  </a:lnTo>
                  <a:lnTo>
                    <a:pt x="274" y="11"/>
                  </a:lnTo>
                  <a:lnTo>
                    <a:pt x="276" y="9"/>
                  </a:lnTo>
                  <a:lnTo>
                    <a:pt x="279" y="11"/>
                  </a:lnTo>
                  <a:lnTo>
                    <a:pt x="285" y="17"/>
                  </a:lnTo>
                  <a:lnTo>
                    <a:pt x="286" y="18"/>
                  </a:lnTo>
                  <a:lnTo>
                    <a:pt x="291" y="23"/>
                  </a:lnTo>
                  <a:lnTo>
                    <a:pt x="294" y="27"/>
                  </a:lnTo>
                  <a:lnTo>
                    <a:pt x="295" y="38"/>
                  </a:lnTo>
                  <a:lnTo>
                    <a:pt x="297" y="41"/>
                  </a:lnTo>
                  <a:lnTo>
                    <a:pt x="303" y="44"/>
                  </a:lnTo>
                  <a:lnTo>
                    <a:pt x="306" y="47"/>
                  </a:lnTo>
                  <a:lnTo>
                    <a:pt x="309" y="48"/>
                  </a:lnTo>
                  <a:lnTo>
                    <a:pt x="310" y="48"/>
                  </a:lnTo>
                  <a:lnTo>
                    <a:pt x="306" y="56"/>
                  </a:lnTo>
                  <a:lnTo>
                    <a:pt x="301" y="59"/>
                  </a:lnTo>
                  <a:lnTo>
                    <a:pt x="304" y="66"/>
                  </a:lnTo>
                  <a:lnTo>
                    <a:pt x="304" y="92"/>
                  </a:lnTo>
                  <a:lnTo>
                    <a:pt x="309" y="93"/>
                  </a:lnTo>
                  <a:lnTo>
                    <a:pt x="312" y="99"/>
                  </a:lnTo>
                  <a:lnTo>
                    <a:pt x="313" y="104"/>
                  </a:lnTo>
                  <a:lnTo>
                    <a:pt x="310" y="107"/>
                  </a:lnTo>
                  <a:lnTo>
                    <a:pt x="306" y="105"/>
                  </a:lnTo>
                  <a:lnTo>
                    <a:pt x="303" y="102"/>
                  </a:lnTo>
                  <a:lnTo>
                    <a:pt x="288" y="102"/>
                  </a:lnTo>
                  <a:lnTo>
                    <a:pt x="282" y="99"/>
                  </a:lnTo>
                  <a:lnTo>
                    <a:pt x="274" y="107"/>
                  </a:lnTo>
                  <a:lnTo>
                    <a:pt x="271" y="107"/>
                  </a:lnTo>
                  <a:lnTo>
                    <a:pt x="271" y="105"/>
                  </a:lnTo>
                  <a:lnTo>
                    <a:pt x="271" y="104"/>
                  </a:lnTo>
                  <a:lnTo>
                    <a:pt x="270" y="104"/>
                  </a:lnTo>
                  <a:lnTo>
                    <a:pt x="270" y="102"/>
                  </a:lnTo>
                  <a:lnTo>
                    <a:pt x="267" y="105"/>
                  </a:lnTo>
                  <a:lnTo>
                    <a:pt x="262" y="107"/>
                  </a:lnTo>
                  <a:lnTo>
                    <a:pt x="250" y="108"/>
                  </a:lnTo>
                  <a:lnTo>
                    <a:pt x="247" y="107"/>
                  </a:lnTo>
                  <a:lnTo>
                    <a:pt x="240" y="108"/>
                  </a:lnTo>
                  <a:lnTo>
                    <a:pt x="235" y="113"/>
                  </a:lnTo>
                  <a:lnTo>
                    <a:pt x="231" y="113"/>
                  </a:lnTo>
                  <a:lnTo>
                    <a:pt x="229" y="114"/>
                  </a:lnTo>
                  <a:lnTo>
                    <a:pt x="219" y="116"/>
                  </a:lnTo>
                  <a:lnTo>
                    <a:pt x="211" y="116"/>
                  </a:lnTo>
                  <a:lnTo>
                    <a:pt x="207" y="111"/>
                  </a:lnTo>
                  <a:lnTo>
                    <a:pt x="205" y="111"/>
                  </a:lnTo>
                  <a:lnTo>
                    <a:pt x="201" y="111"/>
                  </a:lnTo>
                  <a:lnTo>
                    <a:pt x="192" y="116"/>
                  </a:lnTo>
                  <a:lnTo>
                    <a:pt x="190" y="117"/>
                  </a:lnTo>
                  <a:lnTo>
                    <a:pt x="186" y="116"/>
                  </a:lnTo>
                  <a:lnTo>
                    <a:pt x="183" y="117"/>
                  </a:lnTo>
                  <a:lnTo>
                    <a:pt x="183" y="116"/>
                  </a:lnTo>
                  <a:lnTo>
                    <a:pt x="182" y="114"/>
                  </a:lnTo>
                  <a:lnTo>
                    <a:pt x="179" y="114"/>
                  </a:lnTo>
                  <a:lnTo>
                    <a:pt x="177" y="113"/>
                  </a:lnTo>
                  <a:lnTo>
                    <a:pt x="176" y="116"/>
                  </a:lnTo>
                  <a:lnTo>
                    <a:pt x="176" y="117"/>
                  </a:lnTo>
                  <a:lnTo>
                    <a:pt x="174" y="120"/>
                  </a:lnTo>
                  <a:lnTo>
                    <a:pt x="177" y="125"/>
                  </a:lnTo>
                  <a:lnTo>
                    <a:pt x="177" y="126"/>
                  </a:lnTo>
                  <a:lnTo>
                    <a:pt x="174" y="126"/>
                  </a:lnTo>
                  <a:lnTo>
                    <a:pt x="171" y="126"/>
                  </a:lnTo>
                  <a:lnTo>
                    <a:pt x="171" y="131"/>
                  </a:lnTo>
                  <a:lnTo>
                    <a:pt x="170" y="132"/>
                  </a:lnTo>
                  <a:lnTo>
                    <a:pt x="168" y="132"/>
                  </a:lnTo>
                  <a:lnTo>
                    <a:pt x="168" y="134"/>
                  </a:lnTo>
                  <a:lnTo>
                    <a:pt x="167" y="132"/>
                  </a:lnTo>
                  <a:lnTo>
                    <a:pt x="165" y="131"/>
                  </a:lnTo>
                  <a:lnTo>
                    <a:pt x="164" y="131"/>
                  </a:lnTo>
                  <a:lnTo>
                    <a:pt x="165" y="129"/>
                  </a:lnTo>
                  <a:close/>
                </a:path>
              </a:pathLst>
            </a:custGeom>
            <a:grpFill/>
            <a:ln w="1905">
              <a:noFill/>
              <a:round/>
              <a:headEnd/>
              <a:tailEnd/>
            </a:ln>
          </p:spPr>
          <p:txBody>
            <a:bodyPr/>
            <a:lstStyle/>
            <a:p>
              <a:endParaRPr lang="en-GB">
                <a:solidFill>
                  <a:srgbClr val="000000"/>
                </a:solidFill>
                <a:latin typeface="Arial"/>
              </a:endParaRPr>
            </a:p>
          </p:txBody>
        </p:sp>
        <p:sp>
          <p:nvSpPr>
            <p:cNvPr id="681" name="Freeform 677"/>
            <p:cNvSpPr>
              <a:spLocks/>
            </p:cNvSpPr>
            <p:nvPr/>
          </p:nvSpPr>
          <p:spPr bwMode="auto">
            <a:xfrm>
              <a:off x="3518" y="2199"/>
              <a:ext cx="30" cy="30"/>
            </a:xfrm>
            <a:custGeom>
              <a:avLst/>
              <a:gdLst>
                <a:gd name="T0" fmla="*/ 30 w 30"/>
                <a:gd name="T1" fmla="*/ 30 h 30"/>
                <a:gd name="T2" fmla="*/ 30 w 30"/>
                <a:gd name="T3" fmla="*/ 25 h 30"/>
                <a:gd name="T4" fmla="*/ 28 w 30"/>
                <a:gd name="T5" fmla="*/ 25 h 30"/>
                <a:gd name="T6" fmla="*/ 25 w 30"/>
                <a:gd name="T7" fmla="*/ 16 h 30"/>
                <a:gd name="T8" fmla="*/ 22 w 30"/>
                <a:gd name="T9" fmla="*/ 15 h 30"/>
                <a:gd name="T10" fmla="*/ 19 w 30"/>
                <a:gd name="T11" fmla="*/ 15 h 30"/>
                <a:gd name="T12" fmla="*/ 21 w 30"/>
                <a:gd name="T13" fmla="*/ 13 h 30"/>
                <a:gd name="T14" fmla="*/ 21 w 30"/>
                <a:gd name="T15" fmla="*/ 12 h 30"/>
                <a:gd name="T16" fmla="*/ 27 w 30"/>
                <a:gd name="T17" fmla="*/ 10 h 30"/>
                <a:gd name="T18" fmla="*/ 28 w 30"/>
                <a:gd name="T19" fmla="*/ 7 h 30"/>
                <a:gd name="T20" fmla="*/ 28 w 30"/>
                <a:gd name="T21" fmla="*/ 6 h 30"/>
                <a:gd name="T22" fmla="*/ 25 w 30"/>
                <a:gd name="T23" fmla="*/ 3 h 30"/>
                <a:gd name="T24" fmla="*/ 24 w 30"/>
                <a:gd name="T25" fmla="*/ 1 h 30"/>
                <a:gd name="T26" fmla="*/ 16 w 30"/>
                <a:gd name="T27" fmla="*/ 0 h 30"/>
                <a:gd name="T28" fmla="*/ 12 w 30"/>
                <a:gd name="T29" fmla="*/ 1 h 30"/>
                <a:gd name="T30" fmla="*/ 6 w 30"/>
                <a:gd name="T31" fmla="*/ 13 h 30"/>
                <a:gd name="T32" fmla="*/ 0 w 30"/>
                <a:gd name="T33" fmla="*/ 18 h 30"/>
                <a:gd name="T34" fmla="*/ 1 w 30"/>
                <a:gd name="T35" fmla="*/ 19 h 30"/>
                <a:gd name="T36" fmla="*/ 15 w 30"/>
                <a:gd name="T37" fmla="*/ 22 h 30"/>
                <a:gd name="T38" fmla="*/ 16 w 30"/>
                <a:gd name="T39" fmla="*/ 24 h 30"/>
                <a:gd name="T40" fmla="*/ 19 w 30"/>
                <a:gd name="T41" fmla="*/ 30 h 30"/>
                <a:gd name="T42" fmla="*/ 30 w 30"/>
                <a:gd name="T43" fmla="*/ 30 h 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
                <a:gd name="T67" fmla="*/ 0 h 30"/>
                <a:gd name="T68" fmla="*/ 30 w 30"/>
                <a:gd name="T69" fmla="*/ 30 h 3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 h="30">
                  <a:moveTo>
                    <a:pt x="30" y="30"/>
                  </a:moveTo>
                  <a:lnTo>
                    <a:pt x="30" y="25"/>
                  </a:lnTo>
                  <a:lnTo>
                    <a:pt x="28" y="25"/>
                  </a:lnTo>
                  <a:lnTo>
                    <a:pt x="25" y="16"/>
                  </a:lnTo>
                  <a:lnTo>
                    <a:pt x="22" y="15"/>
                  </a:lnTo>
                  <a:lnTo>
                    <a:pt x="19" y="15"/>
                  </a:lnTo>
                  <a:lnTo>
                    <a:pt x="21" y="13"/>
                  </a:lnTo>
                  <a:lnTo>
                    <a:pt x="21" y="12"/>
                  </a:lnTo>
                  <a:lnTo>
                    <a:pt x="27" y="10"/>
                  </a:lnTo>
                  <a:lnTo>
                    <a:pt x="28" y="7"/>
                  </a:lnTo>
                  <a:lnTo>
                    <a:pt x="28" y="6"/>
                  </a:lnTo>
                  <a:lnTo>
                    <a:pt x="25" y="3"/>
                  </a:lnTo>
                  <a:lnTo>
                    <a:pt x="24" y="1"/>
                  </a:lnTo>
                  <a:lnTo>
                    <a:pt x="16" y="0"/>
                  </a:lnTo>
                  <a:lnTo>
                    <a:pt x="12" y="1"/>
                  </a:lnTo>
                  <a:lnTo>
                    <a:pt x="6" y="13"/>
                  </a:lnTo>
                  <a:lnTo>
                    <a:pt x="0" y="18"/>
                  </a:lnTo>
                  <a:lnTo>
                    <a:pt x="1" y="19"/>
                  </a:lnTo>
                  <a:lnTo>
                    <a:pt x="15" y="22"/>
                  </a:lnTo>
                  <a:lnTo>
                    <a:pt x="16" y="24"/>
                  </a:lnTo>
                  <a:lnTo>
                    <a:pt x="19" y="30"/>
                  </a:lnTo>
                  <a:lnTo>
                    <a:pt x="30" y="30"/>
                  </a:lnTo>
                  <a:close/>
                </a:path>
              </a:pathLst>
            </a:custGeom>
            <a:grpFill/>
            <a:ln w="1905">
              <a:noFill/>
              <a:round/>
              <a:headEnd/>
              <a:tailEnd/>
            </a:ln>
          </p:spPr>
          <p:txBody>
            <a:bodyPr/>
            <a:lstStyle/>
            <a:p>
              <a:endParaRPr lang="en-GB">
                <a:solidFill>
                  <a:srgbClr val="000000"/>
                </a:solidFill>
                <a:latin typeface="Arial"/>
              </a:endParaRPr>
            </a:p>
          </p:txBody>
        </p:sp>
        <p:sp>
          <p:nvSpPr>
            <p:cNvPr id="682" name="Freeform 678"/>
            <p:cNvSpPr>
              <a:spLocks/>
            </p:cNvSpPr>
            <p:nvPr/>
          </p:nvSpPr>
          <p:spPr bwMode="auto">
            <a:xfrm>
              <a:off x="3757" y="2060"/>
              <a:ext cx="283" cy="257"/>
            </a:xfrm>
            <a:custGeom>
              <a:avLst/>
              <a:gdLst>
                <a:gd name="T0" fmla="*/ 42 w 283"/>
                <a:gd name="T1" fmla="*/ 199 h 257"/>
                <a:gd name="T2" fmla="*/ 18 w 283"/>
                <a:gd name="T3" fmla="*/ 169 h 257"/>
                <a:gd name="T4" fmla="*/ 29 w 283"/>
                <a:gd name="T5" fmla="*/ 152 h 257"/>
                <a:gd name="T6" fmla="*/ 60 w 283"/>
                <a:gd name="T7" fmla="*/ 148 h 257"/>
                <a:gd name="T8" fmla="*/ 91 w 283"/>
                <a:gd name="T9" fmla="*/ 137 h 257"/>
                <a:gd name="T10" fmla="*/ 100 w 283"/>
                <a:gd name="T11" fmla="*/ 116 h 257"/>
                <a:gd name="T12" fmla="*/ 117 w 283"/>
                <a:gd name="T13" fmla="*/ 113 h 257"/>
                <a:gd name="T14" fmla="*/ 124 w 283"/>
                <a:gd name="T15" fmla="*/ 106 h 257"/>
                <a:gd name="T16" fmla="*/ 133 w 283"/>
                <a:gd name="T17" fmla="*/ 107 h 257"/>
                <a:gd name="T18" fmla="*/ 141 w 283"/>
                <a:gd name="T19" fmla="*/ 92 h 257"/>
                <a:gd name="T20" fmla="*/ 147 w 283"/>
                <a:gd name="T21" fmla="*/ 80 h 257"/>
                <a:gd name="T22" fmla="*/ 157 w 283"/>
                <a:gd name="T23" fmla="*/ 71 h 257"/>
                <a:gd name="T24" fmla="*/ 171 w 283"/>
                <a:gd name="T25" fmla="*/ 61 h 257"/>
                <a:gd name="T26" fmla="*/ 171 w 283"/>
                <a:gd name="T27" fmla="*/ 51 h 257"/>
                <a:gd name="T28" fmla="*/ 181 w 283"/>
                <a:gd name="T29" fmla="*/ 36 h 257"/>
                <a:gd name="T30" fmla="*/ 181 w 283"/>
                <a:gd name="T31" fmla="*/ 13 h 257"/>
                <a:gd name="T32" fmla="*/ 189 w 283"/>
                <a:gd name="T33" fmla="*/ 9 h 257"/>
                <a:gd name="T34" fmla="*/ 198 w 283"/>
                <a:gd name="T35" fmla="*/ 4 h 257"/>
                <a:gd name="T36" fmla="*/ 225 w 283"/>
                <a:gd name="T37" fmla="*/ 4 h 257"/>
                <a:gd name="T38" fmla="*/ 232 w 283"/>
                <a:gd name="T39" fmla="*/ 1 h 257"/>
                <a:gd name="T40" fmla="*/ 244 w 283"/>
                <a:gd name="T41" fmla="*/ 6 h 257"/>
                <a:gd name="T42" fmla="*/ 255 w 283"/>
                <a:gd name="T43" fmla="*/ 15 h 257"/>
                <a:gd name="T44" fmla="*/ 258 w 283"/>
                <a:gd name="T45" fmla="*/ 24 h 257"/>
                <a:gd name="T46" fmla="*/ 264 w 283"/>
                <a:gd name="T47" fmla="*/ 25 h 257"/>
                <a:gd name="T48" fmla="*/ 271 w 283"/>
                <a:gd name="T49" fmla="*/ 42 h 257"/>
                <a:gd name="T50" fmla="*/ 261 w 283"/>
                <a:gd name="T51" fmla="*/ 46 h 257"/>
                <a:gd name="T52" fmla="*/ 252 w 283"/>
                <a:gd name="T53" fmla="*/ 49 h 257"/>
                <a:gd name="T54" fmla="*/ 243 w 283"/>
                <a:gd name="T55" fmla="*/ 51 h 257"/>
                <a:gd name="T56" fmla="*/ 222 w 283"/>
                <a:gd name="T57" fmla="*/ 46 h 257"/>
                <a:gd name="T58" fmla="*/ 220 w 283"/>
                <a:gd name="T59" fmla="*/ 57 h 257"/>
                <a:gd name="T60" fmla="*/ 225 w 283"/>
                <a:gd name="T61" fmla="*/ 63 h 257"/>
                <a:gd name="T62" fmla="*/ 225 w 283"/>
                <a:gd name="T63" fmla="*/ 73 h 257"/>
                <a:gd name="T64" fmla="*/ 226 w 283"/>
                <a:gd name="T65" fmla="*/ 85 h 257"/>
                <a:gd name="T66" fmla="*/ 234 w 283"/>
                <a:gd name="T67" fmla="*/ 92 h 257"/>
                <a:gd name="T68" fmla="*/ 244 w 283"/>
                <a:gd name="T69" fmla="*/ 98 h 257"/>
                <a:gd name="T70" fmla="*/ 232 w 283"/>
                <a:gd name="T71" fmla="*/ 103 h 257"/>
                <a:gd name="T72" fmla="*/ 234 w 283"/>
                <a:gd name="T73" fmla="*/ 113 h 257"/>
                <a:gd name="T74" fmla="*/ 235 w 283"/>
                <a:gd name="T75" fmla="*/ 121 h 257"/>
                <a:gd name="T76" fmla="*/ 226 w 283"/>
                <a:gd name="T77" fmla="*/ 124 h 257"/>
                <a:gd name="T78" fmla="*/ 217 w 283"/>
                <a:gd name="T79" fmla="*/ 140 h 257"/>
                <a:gd name="T80" fmla="*/ 184 w 283"/>
                <a:gd name="T81" fmla="*/ 181 h 257"/>
                <a:gd name="T82" fmla="*/ 168 w 283"/>
                <a:gd name="T83" fmla="*/ 185 h 257"/>
                <a:gd name="T84" fmla="*/ 145 w 283"/>
                <a:gd name="T85" fmla="*/ 202 h 257"/>
                <a:gd name="T86" fmla="*/ 156 w 283"/>
                <a:gd name="T87" fmla="*/ 206 h 257"/>
                <a:gd name="T88" fmla="*/ 160 w 283"/>
                <a:gd name="T89" fmla="*/ 223 h 257"/>
                <a:gd name="T90" fmla="*/ 171 w 283"/>
                <a:gd name="T91" fmla="*/ 236 h 257"/>
                <a:gd name="T92" fmla="*/ 171 w 283"/>
                <a:gd name="T93" fmla="*/ 245 h 257"/>
                <a:gd name="T94" fmla="*/ 168 w 283"/>
                <a:gd name="T95" fmla="*/ 250 h 257"/>
                <a:gd name="T96" fmla="*/ 156 w 283"/>
                <a:gd name="T97" fmla="*/ 250 h 257"/>
                <a:gd name="T98" fmla="*/ 138 w 283"/>
                <a:gd name="T99" fmla="*/ 248 h 257"/>
                <a:gd name="T100" fmla="*/ 133 w 283"/>
                <a:gd name="T101" fmla="*/ 253 h 257"/>
                <a:gd name="T102" fmla="*/ 121 w 283"/>
                <a:gd name="T103" fmla="*/ 257 h 257"/>
                <a:gd name="T104" fmla="*/ 106 w 283"/>
                <a:gd name="T105" fmla="*/ 242 h 257"/>
                <a:gd name="T106" fmla="*/ 93 w 283"/>
                <a:gd name="T107" fmla="*/ 227 h 257"/>
                <a:gd name="T108" fmla="*/ 59 w 283"/>
                <a:gd name="T109" fmla="*/ 230 h 257"/>
                <a:gd name="T110" fmla="*/ 24 w 283"/>
                <a:gd name="T111" fmla="*/ 232 h 257"/>
                <a:gd name="T112" fmla="*/ 14 w 283"/>
                <a:gd name="T113" fmla="*/ 232 h 25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83"/>
                <a:gd name="T172" fmla="*/ 0 h 257"/>
                <a:gd name="T173" fmla="*/ 283 w 283"/>
                <a:gd name="T174" fmla="*/ 257 h 25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83" h="257">
                  <a:moveTo>
                    <a:pt x="14" y="232"/>
                  </a:moveTo>
                  <a:lnTo>
                    <a:pt x="18" y="215"/>
                  </a:lnTo>
                  <a:lnTo>
                    <a:pt x="24" y="208"/>
                  </a:lnTo>
                  <a:lnTo>
                    <a:pt x="36" y="203"/>
                  </a:lnTo>
                  <a:lnTo>
                    <a:pt x="41" y="200"/>
                  </a:lnTo>
                  <a:lnTo>
                    <a:pt x="42" y="199"/>
                  </a:lnTo>
                  <a:lnTo>
                    <a:pt x="41" y="194"/>
                  </a:lnTo>
                  <a:lnTo>
                    <a:pt x="39" y="193"/>
                  </a:lnTo>
                  <a:lnTo>
                    <a:pt x="33" y="193"/>
                  </a:lnTo>
                  <a:lnTo>
                    <a:pt x="33" y="175"/>
                  </a:lnTo>
                  <a:lnTo>
                    <a:pt x="30" y="173"/>
                  </a:lnTo>
                  <a:lnTo>
                    <a:pt x="18" y="169"/>
                  </a:lnTo>
                  <a:lnTo>
                    <a:pt x="14" y="166"/>
                  </a:lnTo>
                  <a:lnTo>
                    <a:pt x="8" y="152"/>
                  </a:lnTo>
                  <a:lnTo>
                    <a:pt x="0" y="145"/>
                  </a:lnTo>
                  <a:lnTo>
                    <a:pt x="2" y="143"/>
                  </a:lnTo>
                  <a:lnTo>
                    <a:pt x="27" y="152"/>
                  </a:lnTo>
                  <a:lnTo>
                    <a:pt x="29" y="152"/>
                  </a:lnTo>
                  <a:lnTo>
                    <a:pt x="30" y="151"/>
                  </a:lnTo>
                  <a:lnTo>
                    <a:pt x="50" y="149"/>
                  </a:lnTo>
                  <a:lnTo>
                    <a:pt x="56" y="152"/>
                  </a:lnTo>
                  <a:lnTo>
                    <a:pt x="56" y="151"/>
                  </a:lnTo>
                  <a:lnTo>
                    <a:pt x="57" y="149"/>
                  </a:lnTo>
                  <a:lnTo>
                    <a:pt x="60" y="148"/>
                  </a:lnTo>
                  <a:lnTo>
                    <a:pt x="72" y="149"/>
                  </a:lnTo>
                  <a:lnTo>
                    <a:pt x="90" y="143"/>
                  </a:lnTo>
                  <a:lnTo>
                    <a:pt x="93" y="142"/>
                  </a:lnTo>
                  <a:lnTo>
                    <a:pt x="93" y="140"/>
                  </a:lnTo>
                  <a:lnTo>
                    <a:pt x="91" y="139"/>
                  </a:lnTo>
                  <a:lnTo>
                    <a:pt x="91" y="137"/>
                  </a:lnTo>
                  <a:lnTo>
                    <a:pt x="93" y="131"/>
                  </a:lnTo>
                  <a:lnTo>
                    <a:pt x="93" y="128"/>
                  </a:lnTo>
                  <a:lnTo>
                    <a:pt x="93" y="124"/>
                  </a:lnTo>
                  <a:lnTo>
                    <a:pt x="94" y="122"/>
                  </a:lnTo>
                  <a:lnTo>
                    <a:pt x="99" y="119"/>
                  </a:lnTo>
                  <a:lnTo>
                    <a:pt x="100" y="116"/>
                  </a:lnTo>
                  <a:lnTo>
                    <a:pt x="102" y="115"/>
                  </a:lnTo>
                  <a:lnTo>
                    <a:pt x="103" y="115"/>
                  </a:lnTo>
                  <a:lnTo>
                    <a:pt x="103" y="116"/>
                  </a:lnTo>
                  <a:lnTo>
                    <a:pt x="115" y="115"/>
                  </a:lnTo>
                  <a:lnTo>
                    <a:pt x="117" y="115"/>
                  </a:lnTo>
                  <a:lnTo>
                    <a:pt x="117" y="113"/>
                  </a:lnTo>
                  <a:lnTo>
                    <a:pt x="114" y="112"/>
                  </a:lnTo>
                  <a:lnTo>
                    <a:pt x="115" y="110"/>
                  </a:lnTo>
                  <a:lnTo>
                    <a:pt x="120" y="109"/>
                  </a:lnTo>
                  <a:lnTo>
                    <a:pt x="121" y="107"/>
                  </a:lnTo>
                  <a:lnTo>
                    <a:pt x="123" y="106"/>
                  </a:lnTo>
                  <a:lnTo>
                    <a:pt x="124" y="106"/>
                  </a:lnTo>
                  <a:lnTo>
                    <a:pt x="130" y="107"/>
                  </a:lnTo>
                  <a:lnTo>
                    <a:pt x="129" y="107"/>
                  </a:lnTo>
                  <a:lnTo>
                    <a:pt x="129" y="106"/>
                  </a:lnTo>
                  <a:lnTo>
                    <a:pt x="130" y="106"/>
                  </a:lnTo>
                  <a:lnTo>
                    <a:pt x="133" y="106"/>
                  </a:lnTo>
                  <a:lnTo>
                    <a:pt x="133" y="107"/>
                  </a:lnTo>
                  <a:lnTo>
                    <a:pt x="133" y="109"/>
                  </a:lnTo>
                  <a:lnTo>
                    <a:pt x="135" y="110"/>
                  </a:lnTo>
                  <a:lnTo>
                    <a:pt x="136" y="109"/>
                  </a:lnTo>
                  <a:lnTo>
                    <a:pt x="142" y="103"/>
                  </a:lnTo>
                  <a:lnTo>
                    <a:pt x="141" y="94"/>
                  </a:lnTo>
                  <a:lnTo>
                    <a:pt x="141" y="92"/>
                  </a:lnTo>
                  <a:lnTo>
                    <a:pt x="144" y="89"/>
                  </a:lnTo>
                  <a:lnTo>
                    <a:pt x="144" y="88"/>
                  </a:lnTo>
                  <a:lnTo>
                    <a:pt x="144" y="86"/>
                  </a:lnTo>
                  <a:lnTo>
                    <a:pt x="145" y="85"/>
                  </a:lnTo>
                  <a:lnTo>
                    <a:pt x="147" y="83"/>
                  </a:lnTo>
                  <a:lnTo>
                    <a:pt x="147" y="80"/>
                  </a:lnTo>
                  <a:lnTo>
                    <a:pt x="150" y="79"/>
                  </a:lnTo>
                  <a:lnTo>
                    <a:pt x="153" y="79"/>
                  </a:lnTo>
                  <a:lnTo>
                    <a:pt x="157" y="76"/>
                  </a:lnTo>
                  <a:lnTo>
                    <a:pt x="159" y="74"/>
                  </a:lnTo>
                  <a:lnTo>
                    <a:pt x="159" y="73"/>
                  </a:lnTo>
                  <a:lnTo>
                    <a:pt x="157" y="71"/>
                  </a:lnTo>
                  <a:lnTo>
                    <a:pt x="156" y="67"/>
                  </a:lnTo>
                  <a:lnTo>
                    <a:pt x="153" y="63"/>
                  </a:lnTo>
                  <a:lnTo>
                    <a:pt x="153" y="61"/>
                  </a:lnTo>
                  <a:lnTo>
                    <a:pt x="154" y="61"/>
                  </a:lnTo>
                  <a:lnTo>
                    <a:pt x="165" y="63"/>
                  </a:lnTo>
                  <a:lnTo>
                    <a:pt x="171" y="61"/>
                  </a:lnTo>
                  <a:lnTo>
                    <a:pt x="172" y="58"/>
                  </a:lnTo>
                  <a:lnTo>
                    <a:pt x="172" y="55"/>
                  </a:lnTo>
                  <a:lnTo>
                    <a:pt x="174" y="55"/>
                  </a:lnTo>
                  <a:lnTo>
                    <a:pt x="172" y="54"/>
                  </a:lnTo>
                  <a:lnTo>
                    <a:pt x="171" y="54"/>
                  </a:lnTo>
                  <a:lnTo>
                    <a:pt x="171" y="51"/>
                  </a:lnTo>
                  <a:lnTo>
                    <a:pt x="172" y="51"/>
                  </a:lnTo>
                  <a:lnTo>
                    <a:pt x="174" y="48"/>
                  </a:lnTo>
                  <a:lnTo>
                    <a:pt x="180" y="42"/>
                  </a:lnTo>
                  <a:lnTo>
                    <a:pt x="181" y="39"/>
                  </a:lnTo>
                  <a:lnTo>
                    <a:pt x="181" y="37"/>
                  </a:lnTo>
                  <a:lnTo>
                    <a:pt x="181" y="36"/>
                  </a:lnTo>
                  <a:lnTo>
                    <a:pt x="181" y="33"/>
                  </a:lnTo>
                  <a:lnTo>
                    <a:pt x="180" y="25"/>
                  </a:lnTo>
                  <a:lnTo>
                    <a:pt x="175" y="21"/>
                  </a:lnTo>
                  <a:lnTo>
                    <a:pt x="175" y="19"/>
                  </a:lnTo>
                  <a:lnTo>
                    <a:pt x="175" y="18"/>
                  </a:lnTo>
                  <a:lnTo>
                    <a:pt x="181" y="13"/>
                  </a:lnTo>
                  <a:lnTo>
                    <a:pt x="181" y="12"/>
                  </a:lnTo>
                  <a:lnTo>
                    <a:pt x="183" y="12"/>
                  </a:lnTo>
                  <a:lnTo>
                    <a:pt x="184" y="12"/>
                  </a:lnTo>
                  <a:lnTo>
                    <a:pt x="186" y="12"/>
                  </a:lnTo>
                  <a:lnTo>
                    <a:pt x="186" y="10"/>
                  </a:lnTo>
                  <a:lnTo>
                    <a:pt x="189" y="9"/>
                  </a:lnTo>
                  <a:lnTo>
                    <a:pt x="190" y="9"/>
                  </a:lnTo>
                  <a:lnTo>
                    <a:pt x="190" y="7"/>
                  </a:lnTo>
                  <a:lnTo>
                    <a:pt x="192" y="7"/>
                  </a:lnTo>
                  <a:lnTo>
                    <a:pt x="193" y="6"/>
                  </a:lnTo>
                  <a:lnTo>
                    <a:pt x="195" y="6"/>
                  </a:lnTo>
                  <a:lnTo>
                    <a:pt x="198" y="4"/>
                  </a:lnTo>
                  <a:lnTo>
                    <a:pt x="201" y="4"/>
                  </a:lnTo>
                  <a:lnTo>
                    <a:pt x="204" y="3"/>
                  </a:lnTo>
                  <a:lnTo>
                    <a:pt x="216" y="3"/>
                  </a:lnTo>
                  <a:lnTo>
                    <a:pt x="219" y="3"/>
                  </a:lnTo>
                  <a:lnTo>
                    <a:pt x="223" y="4"/>
                  </a:lnTo>
                  <a:lnTo>
                    <a:pt x="225" y="4"/>
                  </a:lnTo>
                  <a:lnTo>
                    <a:pt x="226" y="3"/>
                  </a:lnTo>
                  <a:lnTo>
                    <a:pt x="228" y="3"/>
                  </a:lnTo>
                  <a:lnTo>
                    <a:pt x="229" y="1"/>
                  </a:lnTo>
                  <a:lnTo>
                    <a:pt x="232" y="1"/>
                  </a:lnTo>
                  <a:lnTo>
                    <a:pt x="232" y="0"/>
                  </a:lnTo>
                  <a:lnTo>
                    <a:pt x="232" y="1"/>
                  </a:lnTo>
                  <a:lnTo>
                    <a:pt x="235" y="1"/>
                  </a:lnTo>
                  <a:lnTo>
                    <a:pt x="240" y="1"/>
                  </a:lnTo>
                  <a:lnTo>
                    <a:pt x="243" y="3"/>
                  </a:lnTo>
                  <a:lnTo>
                    <a:pt x="244" y="1"/>
                  </a:lnTo>
                  <a:lnTo>
                    <a:pt x="244" y="3"/>
                  </a:lnTo>
                  <a:lnTo>
                    <a:pt x="244" y="6"/>
                  </a:lnTo>
                  <a:lnTo>
                    <a:pt x="246" y="7"/>
                  </a:lnTo>
                  <a:lnTo>
                    <a:pt x="247" y="6"/>
                  </a:lnTo>
                  <a:lnTo>
                    <a:pt x="249" y="6"/>
                  </a:lnTo>
                  <a:lnTo>
                    <a:pt x="253" y="9"/>
                  </a:lnTo>
                  <a:lnTo>
                    <a:pt x="255" y="12"/>
                  </a:lnTo>
                  <a:lnTo>
                    <a:pt x="255" y="15"/>
                  </a:lnTo>
                  <a:lnTo>
                    <a:pt x="255" y="16"/>
                  </a:lnTo>
                  <a:lnTo>
                    <a:pt x="255" y="18"/>
                  </a:lnTo>
                  <a:lnTo>
                    <a:pt x="253" y="19"/>
                  </a:lnTo>
                  <a:lnTo>
                    <a:pt x="253" y="21"/>
                  </a:lnTo>
                  <a:lnTo>
                    <a:pt x="256" y="21"/>
                  </a:lnTo>
                  <a:lnTo>
                    <a:pt x="258" y="24"/>
                  </a:lnTo>
                  <a:lnTo>
                    <a:pt x="259" y="25"/>
                  </a:lnTo>
                  <a:lnTo>
                    <a:pt x="261" y="24"/>
                  </a:lnTo>
                  <a:lnTo>
                    <a:pt x="262" y="24"/>
                  </a:lnTo>
                  <a:lnTo>
                    <a:pt x="264" y="22"/>
                  </a:lnTo>
                  <a:lnTo>
                    <a:pt x="264" y="24"/>
                  </a:lnTo>
                  <a:lnTo>
                    <a:pt x="264" y="25"/>
                  </a:lnTo>
                  <a:lnTo>
                    <a:pt x="276" y="31"/>
                  </a:lnTo>
                  <a:lnTo>
                    <a:pt x="277" y="31"/>
                  </a:lnTo>
                  <a:lnTo>
                    <a:pt x="279" y="33"/>
                  </a:lnTo>
                  <a:lnTo>
                    <a:pt x="283" y="33"/>
                  </a:lnTo>
                  <a:lnTo>
                    <a:pt x="271" y="40"/>
                  </a:lnTo>
                  <a:lnTo>
                    <a:pt x="271" y="42"/>
                  </a:lnTo>
                  <a:lnTo>
                    <a:pt x="271" y="43"/>
                  </a:lnTo>
                  <a:lnTo>
                    <a:pt x="270" y="46"/>
                  </a:lnTo>
                  <a:lnTo>
                    <a:pt x="268" y="48"/>
                  </a:lnTo>
                  <a:lnTo>
                    <a:pt x="268" y="46"/>
                  </a:lnTo>
                  <a:lnTo>
                    <a:pt x="267" y="46"/>
                  </a:lnTo>
                  <a:lnTo>
                    <a:pt x="261" y="46"/>
                  </a:lnTo>
                  <a:lnTo>
                    <a:pt x="259" y="48"/>
                  </a:lnTo>
                  <a:lnTo>
                    <a:pt x="258" y="49"/>
                  </a:lnTo>
                  <a:lnTo>
                    <a:pt x="256" y="49"/>
                  </a:lnTo>
                  <a:lnTo>
                    <a:pt x="255" y="48"/>
                  </a:lnTo>
                  <a:lnTo>
                    <a:pt x="253" y="49"/>
                  </a:lnTo>
                  <a:lnTo>
                    <a:pt x="252" y="49"/>
                  </a:lnTo>
                  <a:lnTo>
                    <a:pt x="252" y="51"/>
                  </a:lnTo>
                  <a:lnTo>
                    <a:pt x="250" y="51"/>
                  </a:lnTo>
                  <a:lnTo>
                    <a:pt x="249" y="51"/>
                  </a:lnTo>
                  <a:lnTo>
                    <a:pt x="247" y="51"/>
                  </a:lnTo>
                  <a:lnTo>
                    <a:pt x="246" y="51"/>
                  </a:lnTo>
                  <a:lnTo>
                    <a:pt x="243" y="51"/>
                  </a:lnTo>
                  <a:lnTo>
                    <a:pt x="241" y="49"/>
                  </a:lnTo>
                  <a:lnTo>
                    <a:pt x="240" y="49"/>
                  </a:lnTo>
                  <a:lnTo>
                    <a:pt x="226" y="45"/>
                  </a:lnTo>
                  <a:lnTo>
                    <a:pt x="225" y="45"/>
                  </a:lnTo>
                  <a:lnTo>
                    <a:pt x="223" y="46"/>
                  </a:lnTo>
                  <a:lnTo>
                    <a:pt x="222" y="46"/>
                  </a:lnTo>
                  <a:lnTo>
                    <a:pt x="220" y="46"/>
                  </a:lnTo>
                  <a:lnTo>
                    <a:pt x="219" y="49"/>
                  </a:lnTo>
                  <a:lnTo>
                    <a:pt x="217" y="54"/>
                  </a:lnTo>
                  <a:lnTo>
                    <a:pt x="220" y="54"/>
                  </a:lnTo>
                  <a:lnTo>
                    <a:pt x="220" y="55"/>
                  </a:lnTo>
                  <a:lnTo>
                    <a:pt x="220" y="57"/>
                  </a:lnTo>
                  <a:lnTo>
                    <a:pt x="219" y="58"/>
                  </a:lnTo>
                  <a:lnTo>
                    <a:pt x="219" y="60"/>
                  </a:lnTo>
                  <a:lnTo>
                    <a:pt x="220" y="61"/>
                  </a:lnTo>
                  <a:lnTo>
                    <a:pt x="223" y="61"/>
                  </a:lnTo>
                  <a:lnTo>
                    <a:pt x="225" y="61"/>
                  </a:lnTo>
                  <a:lnTo>
                    <a:pt x="225" y="63"/>
                  </a:lnTo>
                  <a:lnTo>
                    <a:pt x="223" y="64"/>
                  </a:lnTo>
                  <a:lnTo>
                    <a:pt x="222" y="66"/>
                  </a:lnTo>
                  <a:lnTo>
                    <a:pt x="220" y="67"/>
                  </a:lnTo>
                  <a:lnTo>
                    <a:pt x="225" y="70"/>
                  </a:lnTo>
                  <a:lnTo>
                    <a:pt x="225" y="71"/>
                  </a:lnTo>
                  <a:lnTo>
                    <a:pt x="225" y="73"/>
                  </a:lnTo>
                  <a:lnTo>
                    <a:pt x="220" y="76"/>
                  </a:lnTo>
                  <a:lnTo>
                    <a:pt x="220" y="77"/>
                  </a:lnTo>
                  <a:lnTo>
                    <a:pt x="222" y="77"/>
                  </a:lnTo>
                  <a:lnTo>
                    <a:pt x="223" y="80"/>
                  </a:lnTo>
                  <a:lnTo>
                    <a:pt x="226" y="82"/>
                  </a:lnTo>
                  <a:lnTo>
                    <a:pt x="226" y="85"/>
                  </a:lnTo>
                  <a:lnTo>
                    <a:pt x="228" y="85"/>
                  </a:lnTo>
                  <a:lnTo>
                    <a:pt x="229" y="86"/>
                  </a:lnTo>
                  <a:lnTo>
                    <a:pt x="231" y="86"/>
                  </a:lnTo>
                  <a:lnTo>
                    <a:pt x="232" y="86"/>
                  </a:lnTo>
                  <a:lnTo>
                    <a:pt x="232" y="89"/>
                  </a:lnTo>
                  <a:lnTo>
                    <a:pt x="234" y="92"/>
                  </a:lnTo>
                  <a:lnTo>
                    <a:pt x="238" y="92"/>
                  </a:lnTo>
                  <a:lnTo>
                    <a:pt x="241" y="94"/>
                  </a:lnTo>
                  <a:lnTo>
                    <a:pt x="243" y="94"/>
                  </a:lnTo>
                  <a:lnTo>
                    <a:pt x="244" y="95"/>
                  </a:lnTo>
                  <a:lnTo>
                    <a:pt x="244" y="97"/>
                  </a:lnTo>
                  <a:lnTo>
                    <a:pt x="244" y="98"/>
                  </a:lnTo>
                  <a:lnTo>
                    <a:pt x="243" y="100"/>
                  </a:lnTo>
                  <a:lnTo>
                    <a:pt x="243" y="101"/>
                  </a:lnTo>
                  <a:lnTo>
                    <a:pt x="238" y="101"/>
                  </a:lnTo>
                  <a:lnTo>
                    <a:pt x="237" y="101"/>
                  </a:lnTo>
                  <a:lnTo>
                    <a:pt x="235" y="101"/>
                  </a:lnTo>
                  <a:lnTo>
                    <a:pt x="232" y="103"/>
                  </a:lnTo>
                  <a:lnTo>
                    <a:pt x="231" y="106"/>
                  </a:lnTo>
                  <a:lnTo>
                    <a:pt x="231" y="109"/>
                  </a:lnTo>
                  <a:lnTo>
                    <a:pt x="232" y="110"/>
                  </a:lnTo>
                  <a:lnTo>
                    <a:pt x="232" y="112"/>
                  </a:lnTo>
                  <a:lnTo>
                    <a:pt x="232" y="113"/>
                  </a:lnTo>
                  <a:lnTo>
                    <a:pt x="234" y="113"/>
                  </a:lnTo>
                  <a:lnTo>
                    <a:pt x="232" y="115"/>
                  </a:lnTo>
                  <a:lnTo>
                    <a:pt x="231" y="116"/>
                  </a:lnTo>
                  <a:lnTo>
                    <a:pt x="231" y="118"/>
                  </a:lnTo>
                  <a:lnTo>
                    <a:pt x="231" y="119"/>
                  </a:lnTo>
                  <a:lnTo>
                    <a:pt x="234" y="119"/>
                  </a:lnTo>
                  <a:lnTo>
                    <a:pt x="235" y="121"/>
                  </a:lnTo>
                  <a:lnTo>
                    <a:pt x="234" y="121"/>
                  </a:lnTo>
                  <a:lnTo>
                    <a:pt x="234" y="122"/>
                  </a:lnTo>
                  <a:lnTo>
                    <a:pt x="232" y="121"/>
                  </a:lnTo>
                  <a:lnTo>
                    <a:pt x="231" y="121"/>
                  </a:lnTo>
                  <a:lnTo>
                    <a:pt x="231" y="122"/>
                  </a:lnTo>
                  <a:lnTo>
                    <a:pt x="226" y="124"/>
                  </a:lnTo>
                  <a:lnTo>
                    <a:pt x="223" y="130"/>
                  </a:lnTo>
                  <a:lnTo>
                    <a:pt x="222" y="130"/>
                  </a:lnTo>
                  <a:lnTo>
                    <a:pt x="219" y="133"/>
                  </a:lnTo>
                  <a:lnTo>
                    <a:pt x="219" y="136"/>
                  </a:lnTo>
                  <a:lnTo>
                    <a:pt x="219" y="137"/>
                  </a:lnTo>
                  <a:lnTo>
                    <a:pt x="217" y="140"/>
                  </a:lnTo>
                  <a:lnTo>
                    <a:pt x="214" y="142"/>
                  </a:lnTo>
                  <a:lnTo>
                    <a:pt x="213" y="142"/>
                  </a:lnTo>
                  <a:lnTo>
                    <a:pt x="211" y="143"/>
                  </a:lnTo>
                  <a:lnTo>
                    <a:pt x="199" y="161"/>
                  </a:lnTo>
                  <a:lnTo>
                    <a:pt x="196" y="163"/>
                  </a:lnTo>
                  <a:lnTo>
                    <a:pt x="184" y="181"/>
                  </a:lnTo>
                  <a:lnTo>
                    <a:pt x="183" y="181"/>
                  </a:lnTo>
                  <a:lnTo>
                    <a:pt x="181" y="182"/>
                  </a:lnTo>
                  <a:lnTo>
                    <a:pt x="174" y="181"/>
                  </a:lnTo>
                  <a:lnTo>
                    <a:pt x="171" y="182"/>
                  </a:lnTo>
                  <a:lnTo>
                    <a:pt x="169" y="185"/>
                  </a:lnTo>
                  <a:lnTo>
                    <a:pt x="168" y="185"/>
                  </a:lnTo>
                  <a:lnTo>
                    <a:pt x="168" y="184"/>
                  </a:lnTo>
                  <a:lnTo>
                    <a:pt x="163" y="179"/>
                  </a:lnTo>
                  <a:lnTo>
                    <a:pt x="163" y="178"/>
                  </a:lnTo>
                  <a:lnTo>
                    <a:pt x="162" y="178"/>
                  </a:lnTo>
                  <a:lnTo>
                    <a:pt x="147" y="194"/>
                  </a:lnTo>
                  <a:lnTo>
                    <a:pt x="145" y="202"/>
                  </a:lnTo>
                  <a:lnTo>
                    <a:pt x="145" y="203"/>
                  </a:lnTo>
                  <a:lnTo>
                    <a:pt x="147" y="205"/>
                  </a:lnTo>
                  <a:lnTo>
                    <a:pt x="148" y="206"/>
                  </a:lnTo>
                  <a:lnTo>
                    <a:pt x="150" y="205"/>
                  </a:lnTo>
                  <a:lnTo>
                    <a:pt x="153" y="206"/>
                  </a:lnTo>
                  <a:lnTo>
                    <a:pt x="156" y="206"/>
                  </a:lnTo>
                  <a:lnTo>
                    <a:pt x="157" y="208"/>
                  </a:lnTo>
                  <a:lnTo>
                    <a:pt x="157" y="209"/>
                  </a:lnTo>
                  <a:lnTo>
                    <a:pt x="156" y="217"/>
                  </a:lnTo>
                  <a:lnTo>
                    <a:pt x="156" y="218"/>
                  </a:lnTo>
                  <a:lnTo>
                    <a:pt x="159" y="223"/>
                  </a:lnTo>
                  <a:lnTo>
                    <a:pt x="160" y="223"/>
                  </a:lnTo>
                  <a:lnTo>
                    <a:pt x="163" y="221"/>
                  </a:lnTo>
                  <a:lnTo>
                    <a:pt x="165" y="223"/>
                  </a:lnTo>
                  <a:lnTo>
                    <a:pt x="165" y="229"/>
                  </a:lnTo>
                  <a:lnTo>
                    <a:pt x="166" y="232"/>
                  </a:lnTo>
                  <a:lnTo>
                    <a:pt x="168" y="233"/>
                  </a:lnTo>
                  <a:lnTo>
                    <a:pt x="171" y="236"/>
                  </a:lnTo>
                  <a:lnTo>
                    <a:pt x="171" y="238"/>
                  </a:lnTo>
                  <a:lnTo>
                    <a:pt x="172" y="239"/>
                  </a:lnTo>
                  <a:lnTo>
                    <a:pt x="172" y="241"/>
                  </a:lnTo>
                  <a:lnTo>
                    <a:pt x="171" y="241"/>
                  </a:lnTo>
                  <a:lnTo>
                    <a:pt x="171" y="244"/>
                  </a:lnTo>
                  <a:lnTo>
                    <a:pt x="171" y="245"/>
                  </a:lnTo>
                  <a:lnTo>
                    <a:pt x="172" y="245"/>
                  </a:lnTo>
                  <a:lnTo>
                    <a:pt x="172" y="247"/>
                  </a:lnTo>
                  <a:lnTo>
                    <a:pt x="171" y="247"/>
                  </a:lnTo>
                  <a:lnTo>
                    <a:pt x="169" y="248"/>
                  </a:lnTo>
                  <a:lnTo>
                    <a:pt x="168" y="248"/>
                  </a:lnTo>
                  <a:lnTo>
                    <a:pt x="168" y="250"/>
                  </a:lnTo>
                  <a:lnTo>
                    <a:pt x="165" y="248"/>
                  </a:lnTo>
                  <a:lnTo>
                    <a:pt x="163" y="248"/>
                  </a:lnTo>
                  <a:lnTo>
                    <a:pt x="163" y="245"/>
                  </a:lnTo>
                  <a:lnTo>
                    <a:pt x="162" y="245"/>
                  </a:lnTo>
                  <a:lnTo>
                    <a:pt x="156" y="247"/>
                  </a:lnTo>
                  <a:lnTo>
                    <a:pt x="156" y="250"/>
                  </a:lnTo>
                  <a:lnTo>
                    <a:pt x="154" y="250"/>
                  </a:lnTo>
                  <a:lnTo>
                    <a:pt x="150" y="250"/>
                  </a:lnTo>
                  <a:lnTo>
                    <a:pt x="147" y="248"/>
                  </a:lnTo>
                  <a:lnTo>
                    <a:pt x="145" y="248"/>
                  </a:lnTo>
                  <a:lnTo>
                    <a:pt x="144" y="248"/>
                  </a:lnTo>
                  <a:lnTo>
                    <a:pt x="138" y="248"/>
                  </a:lnTo>
                  <a:lnTo>
                    <a:pt x="136" y="248"/>
                  </a:lnTo>
                  <a:lnTo>
                    <a:pt x="135" y="248"/>
                  </a:lnTo>
                  <a:lnTo>
                    <a:pt x="135" y="247"/>
                  </a:lnTo>
                  <a:lnTo>
                    <a:pt x="133" y="247"/>
                  </a:lnTo>
                  <a:lnTo>
                    <a:pt x="133" y="248"/>
                  </a:lnTo>
                  <a:lnTo>
                    <a:pt x="133" y="253"/>
                  </a:lnTo>
                  <a:lnTo>
                    <a:pt x="127" y="253"/>
                  </a:lnTo>
                  <a:lnTo>
                    <a:pt x="126" y="254"/>
                  </a:lnTo>
                  <a:lnTo>
                    <a:pt x="124" y="253"/>
                  </a:lnTo>
                  <a:lnTo>
                    <a:pt x="124" y="254"/>
                  </a:lnTo>
                  <a:lnTo>
                    <a:pt x="123" y="256"/>
                  </a:lnTo>
                  <a:lnTo>
                    <a:pt x="121" y="257"/>
                  </a:lnTo>
                  <a:lnTo>
                    <a:pt x="120" y="257"/>
                  </a:lnTo>
                  <a:lnTo>
                    <a:pt x="117" y="256"/>
                  </a:lnTo>
                  <a:lnTo>
                    <a:pt x="112" y="256"/>
                  </a:lnTo>
                  <a:lnTo>
                    <a:pt x="111" y="253"/>
                  </a:lnTo>
                  <a:lnTo>
                    <a:pt x="109" y="251"/>
                  </a:lnTo>
                  <a:lnTo>
                    <a:pt x="106" y="242"/>
                  </a:lnTo>
                  <a:lnTo>
                    <a:pt x="106" y="241"/>
                  </a:lnTo>
                  <a:lnTo>
                    <a:pt x="105" y="241"/>
                  </a:lnTo>
                  <a:lnTo>
                    <a:pt x="99" y="238"/>
                  </a:lnTo>
                  <a:lnTo>
                    <a:pt x="97" y="232"/>
                  </a:lnTo>
                  <a:lnTo>
                    <a:pt x="97" y="230"/>
                  </a:lnTo>
                  <a:lnTo>
                    <a:pt x="93" y="227"/>
                  </a:lnTo>
                  <a:lnTo>
                    <a:pt x="78" y="227"/>
                  </a:lnTo>
                  <a:lnTo>
                    <a:pt x="72" y="230"/>
                  </a:lnTo>
                  <a:lnTo>
                    <a:pt x="66" y="229"/>
                  </a:lnTo>
                  <a:lnTo>
                    <a:pt x="63" y="232"/>
                  </a:lnTo>
                  <a:lnTo>
                    <a:pt x="62" y="230"/>
                  </a:lnTo>
                  <a:lnTo>
                    <a:pt x="59" y="230"/>
                  </a:lnTo>
                  <a:lnTo>
                    <a:pt x="56" y="229"/>
                  </a:lnTo>
                  <a:lnTo>
                    <a:pt x="51" y="229"/>
                  </a:lnTo>
                  <a:lnTo>
                    <a:pt x="47" y="229"/>
                  </a:lnTo>
                  <a:lnTo>
                    <a:pt x="45" y="230"/>
                  </a:lnTo>
                  <a:lnTo>
                    <a:pt x="29" y="230"/>
                  </a:lnTo>
                  <a:lnTo>
                    <a:pt x="24" y="232"/>
                  </a:lnTo>
                  <a:lnTo>
                    <a:pt x="21" y="230"/>
                  </a:lnTo>
                  <a:lnTo>
                    <a:pt x="20" y="233"/>
                  </a:lnTo>
                  <a:lnTo>
                    <a:pt x="17" y="233"/>
                  </a:lnTo>
                  <a:lnTo>
                    <a:pt x="15" y="235"/>
                  </a:lnTo>
                  <a:lnTo>
                    <a:pt x="15" y="232"/>
                  </a:lnTo>
                  <a:lnTo>
                    <a:pt x="14" y="232"/>
                  </a:lnTo>
                  <a:close/>
                </a:path>
              </a:pathLst>
            </a:custGeom>
            <a:grpFill/>
            <a:ln w="1905">
              <a:noFill/>
              <a:round/>
              <a:headEnd/>
              <a:tailEnd/>
            </a:ln>
          </p:spPr>
          <p:txBody>
            <a:bodyPr/>
            <a:lstStyle/>
            <a:p>
              <a:endParaRPr lang="en-GB">
                <a:solidFill>
                  <a:srgbClr val="000000"/>
                </a:solidFill>
                <a:latin typeface="Arial"/>
              </a:endParaRPr>
            </a:p>
          </p:txBody>
        </p:sp>
        <p:sp>
          <p:nvSpPr>
            <p:cNvPr id="683" name="Freeform 679"/>
            <p:cNvSpPr>
              <a:spLocks/>
            </p:cNvSpPr>
            <p:nvPr/>
          </p:nvSpPr>
          <p:spPr bwMode="auto">
            <a:xfrm>
              <a:off x="3197" y="591"/>
              <a:ext cx="2557" cy="1377"/>
            </a:xfrm>
            <a:custGeom>
              <a:avLst/>
              <a:gdLst>
                <a:gd name="T0" fmla="*/ 976 w 2557"/>
                <a:gd name="T1" fmla="*/ 1178 h 1377"/>
                <a:gd name="T2" fmla="*/ 1253 w 2557"/>
                <a:gd name="T3" fmla="*/ 1148 h 1377"/>
                <a:gd name="T4" fmla="*/ 1632 w 2557"/>
                <a:gd name="T5" fmla="*/ 1087 h 1377"/>
                <a:gd name="T6" fmla="*/ 1731 w 2557"/>
                <a:gd name="T7" fmla="*/ 1350 h 1377"/>
                <a:gd name="T8" fmla="*/ 1904 w 2557"/>
                <a:gd name="T9" fmla="*/ 1124 h 1377"/>
                <a:gd name="T10" fmla="*/ 1849 w 2557"/>
                <a:gd name="T11" fmla="*/ 1063 h 1377"/>
                <a:gd name="T12" fmla="*/ 1897 w 2557"/>
                <a:gd name="T13" fmla="*/ 937 h 1377"/>
                <a:gd name="T14" fmla="*/ 2093 w 2557"/>
                <a:gd name="T15" fmla="*/ 912 h 1377"/>
                <a:gd name="T16" fmla="*/ 2216 w 2557"/>
                <a:gd name="T17" fmla="*/ 817 h 1377"/>
                <a:gd name="T18" fmla="*/ 2285 w 2557"/>
                <a:gd name="T19" fmla="*/ 834 h 1377"/>
                <a:gd name="T20" fmla="*/ 2220 w 2557"/>
                <a:gd name="T21" fmla="*/ 1060 h 1377"/>
                <a:gd name="T22" fmla="*/ 2273 w 2557"/>
                <a:gd name="T23" fmla="*/ 904 h 1377"/>
                <a:gd name="T24" fmla="*/ 2383 w 2557"/>
                <a:gd name="T25" fmla="*/ 861 h 1377"/>
                <a:gd name="T26" fmla="*/ 2455 w 2557"/>
                <a:gd name="T27" fmla="*/ 817 h 1377"/>
                <a:gd name="T28" fmla="*/ 2539 w 2557"/>
                <a:gd name="T29" fmla="*/ 753 h 1377"/>
                <a:gd name="T30" fmla="*/ 2440 w 2557"/>
                <a:gd name="T31" fmla="*/ 479 h 1377"/>
                <a:gd name="T32" fmla="*/ 2265 w 2557"/>
                <a:gd name="T33" fmla="*/ 488 h 1377"/>
                <a:gd name="T34" fmla="*/ 2090 w 2557"/>
                <a:gd name="T35" fmla="*/ 425 h 1377"/>
                <a:gd name="T36" fmla="*/ 1951 w 2557"/>
                <a:gd name="T37" fmla="*/ 334 h 1377"/>
                <a:gd name="T38" fmla="*/ 1844 w 2557"/>
                <a:gd name="T39" fmla="*/ 404 h 1377"/>
                <a:gd name="T40" fmla="*/ 1719 w 2557"/>
                <a:gd name="T41" fmla="*/ 419 h 1377"/>
                <a:gd name="T42" fmla="*/ 1704 w 2557"/>
                <a:gd name="T43" fmla="*/ 307 h 1377"/>
                <a:gd name="T44" fmla="*/ 1605 w 2557"/>
                <a:gd name="T45" fmla="*/ 292 h 1377"/>
                <a:gd name="T46" fmla="*/ 1437 w 2557"/>
                <a:gd name="T47" fmla="*/ 301 h 1377"/>
                <a:gd name="T48" fmla="*/ 1397 w 2557"/>
                <a:gd name="T49" fmla="*/ 271 h 1377"/>
                <a:gd name="T50" fmla="*/ 1304 w 2557"/>
                <a:gd name="T51" fmla="*/ 326 h 1377"/>
                <a:gd name="T52" fmla="*/ 1440 w 2557"/>
                <a:gd name="T53" fmla="*/ 183 h 1377"/>
                <a:gd name="T54" fmla="*/ 1419 w 2557"/>
                <a:gd name="T55" fmla="*/ 94 h 1377"/>
                <a:gd name="T56" fmla="*/ 1337 w 2557"/>
                <a:gd name="T57" fmla="*/ 66 h 1377"/>
                <a:gd name="T58" fmla="*/ 1265 w 2557"/>
                <a:gd name="T59" fmla="*/ 11 h 1377"/>
                <a:gd name="T60" fmla="*/ 1195 w 2557"/>
                <a:gd name="T61" fmla="*/ 112 h 1377"/>
                <a:gd name="T62" fmla="*/ 1104 w 2557"/>
                <a:gd name="T63" fmla="*/ 126 h 1377"/>
                <a:gd name="T64" fmla="*/ 1011 w 2557"/>
                <a:gd name="T65" fmla="*/ 189 h 1377"/>
                <a:gd name="T66" fmla="*/ 991 w 2557"/>
                <a:gd name="T67" fmla="*/ 253 h 1377"/>
                <a:gd name="T68" fmla="*/ 898 w 2557"/>
                <a:gd name="T69" fmla="*/ 320 h 1377"/>
                <a:gd name="T70" fmla="*/ 922 w 2557"/>
                <a:gd name="T71" fmla="*/ 410 h 1377"/>
                <a:gd name="T72" fmla="*/ 851 w 2557"/>
                <a:gd name="T73" fmla="*/ 425 h 1377"/>
                <a:gd name="T74" fmla="*/ 801 w 2557"/>
                <a:gd name="T75" fmla="*/ 515 h 1377"/>
                <a:gd name="T76" fmla="*/ 788 w 2557"/>
                <a:gd name="T77" fmla="*/ 542 h 1377"/>
                <a:gd name="T78" fmla="*/ 741 w 2557"/>
                <a:gd name="T79" fmla="*/ 606 h 1377"/>
                <a:gd name="T80" fmla="*/ 749 w 2557"/>
                <a:gd name="T81" fmla="*/ 386 h 1377"/>
                <a:gd name="T82" fmla="*/ 689 w 2557"/>
                <a:gd name="T83" fmla="*/ 523 h 1377"/>
                <a:gd name="T84" fmla="*/ 535 w 2557"/>
                <a:gd name="T85" fmla="*/ 549 h 1377"/>
                <a:gd name="T86" fmla="*/ 436 w 2557"/>
                <a:gd name="T87" fmla="*/ 530 h 1377"/>
                <a:gd name="T88" fmla="*/ 324 w 2557"/>
                <a:gd name="T89" fmla="*/ 575 h 1377"/>
                <a:gd name="T90" fmla="*/ 222 w 2557"/>
                <a:gd name="T91" fmla="*/ 656 h 1377"/>
                <a:gd name="T92" fmla="*/ 126 w 2557"/>
                <a:gd name="T93" fmla="*/ 713 h 1377"/>
                <a:gd name="T94" fmla="*/ 137 w 2557"/>
                <a:gd name="T95" fmla="*/ 636 h 1377"/>
                <a:gd name="T96" fmla="*/ 92 w 2557"/>
                <a:gd name="T97" fmla="*/ 508 h 1377"/>
                <a:gd name="T98" fmla="*/ 29 w 2557"/>
                <a:gd name="T99" fmla="*/ 518 h 1377"/>
                <a:gd name="T100" fmla="*/ 20 w 2557"/>
                <a:gd name="T101" fmla="*/ 862 h 1377"/>
                <a:gd name="T102" fmla="*/ 6 w 2557"/>
                <a:gd name="T103" fmla="*/ 957 h 1377"/>
                <a:gd name="T104" fmla="*/ 90 w 2557"/>
                <a:gd name="T105" fmla="*/ 1073 h 1377"/>
                <a:gd name="T106" fmla="*/ 135 w 2557"/>
                <a:gd name="T107" fmla="*/ 1151 h 1377"/>
                <a:gd name="T108" fmla="*/ 181 w 2557"/>
                <a:gd name="T109" fmla="*/ 1232 h 1377"/>
                <a:gd name="T110" fmla="*/ 255 w 2557"/>
                <a:gd name="T111" fmla="*/ 1332 h 1377"/>
                <a:gd name="T112" fmla="*/ 330 w 2557"/>
                <a:gd name="T113" fmla="*/ 1286 h 1377"/>
                <a:gd name="T114" fmla="*/ 334 w 2557"/>
                <a:gd name="T115" fmla="*/ 1165 h 1377"/>
                <a:gd name="T116" fmla="*/ 448 w 2557"/>
                <a:gd name="T117" fmla="*/ 1138 h 1377"/>
                <a:gd name="T118" fmla="*/ 575 w 2557"/>
                <a:gd name="T119" fmla="*/ 1132 h 1377"/>
                <a:gd name="T120" fmla="*/ 578 w 2557"/>
                <a:gd name="T121" fmla="*/ 1060 h 1377"/>
                <a:gd name="T122" fmla="*/ 726 w 2557"/>
                <a:gd name="T123" fmla="*/ 1021 h 1377"/>
                <a:gd name="T124" fmla="*/ 782 w 2557"/>
                <a:gd name="T125" fmla="*/ 1070 h 137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557"/>
                <a:gd name="T190" fmla="*/ 0 h 1377"/>
                <a:gd name="T191" fmla="*/ 2557 w 2557"/>
                <a:gd name="T192" fmla="*/ 1377 h 137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557" h="1377">
                  <a:moveTo>
                    <a:pt x="822" y="1057"/>
                  </a:moveTo>
                  <a:lnTo>
                    <a:pt x="824" y="1058"/>
                  </a:lnTo>
                  <a:lnTo>
                    <a:pt x="825" y="1060"/>
                  </a:lnTo>
                  <a:lnTo>
                    <a:pt x="846" y="1079"/>
                  </a:lnTo>
                  <a:lnTo>
                    <a:pt x="883" y="1147"/>
                  </a:lnTo>
                  <a:lnTo>
                    <a:pt x="888" y="1144"/>
                  </a:lnTo>
                  <a:lnTo>
                    <a:pt x="888" y="1141"/>
                  </a:lnTo>
                  <a:lnTo>
                    <a:pt x="888" y="1139"/>
                  </a:lnTo>
                  <a:lnTo>
                    <a:pt x="892" y="1135"/>
                  </a:lnTo>
                  <a:lnTo>
                    <a:pt x="894" y="1133"/>
                  </a:lnTo>
                  <a:lnTo>
                    <a:pt x="895" y="1136"/>
                  </a:lnTo>
                  <a:lnTo>
                    <a:pt x="898" y="1136"/>
                  </a:lnTo>
                  <a:lnTo>
                    <a:pt x="903" y="1139"/>
                  </a:lnTo>
                  <a:lnTo>
                    <a:pt x="901" y="1141"/>
                  </a:lnTo>
                  <a:lnTo>
                    <a:pt x="903" y="1144"/>
                  </a:lnTo>
                  <a:lnTo>
                    <a:pt x="904" y="1144"/>
                  </a:lnTo>
                  <a:lnTo>
                    <a:pt x="906" y="1148"/>
                  </a:lnTo>
                  <a:lnTo>
                    <a:pt x="913" y="1147"/>
                  </a:lnTo>
                  <a:lnTo>
                    <a:pt x="918" y="1148"/>
                  </a:lnTo>
                  <a:lnTo>
                    <a:pt x="921" y="1148"/>
                  </a:lnTo>
                  <a:lnTo>
                    <a:pt x="925" y="1148"/>
                  </a:lnTo>
                  <a:lnTo>
                    <a:pt x="927" y="1145"/>
                  </a:lnTo>
                  <a:lnTo>
                    <a:pt x="928" y="1144"/>
                  </a:lnTo>
                  <a:lnTo>
                    <a:pt x="930" y="1144"/>
                  </a:lnTo>
                  <a:lnTo>
                    <a:pt x="933" y="1144"/>
                  </a:lnTo>
                  <a:lnTo>
                    <a:pt x="934" y="1142"/>
                  </a:lnTo>
                  <a:lnTo>
                    <a:pt x="936" y="1141"/>
                  </a:lnTo>
                  <a:lnTo>
                    <a:pt x="940" y="1142"/>
                  </a:lnTo>
                  <a:lnTo>
                    <a:pt x="943" y="1144"/>
                  </a:lnTo>
                  <a:lnTo>
                    <a:pt x="945" y="1145"/>
                  </a:lnTo>
                  <a:lnTo>
                    <a:pt x="946" y="1147"/>
                  </a:lnTo>
                  <a:lnTo>
                    <a:pt x="949" y="1150"/>
                  </a:lnTo>
                  <a:lnTo>
                    <a:pt x="952" y="1151"/>
                  </a:lnTo>
                  <a:lnTo>
                    <a:pt x="952" y="1153"/>
                  </a:lnTo>
                  <a:lnTo>
                    <a:pt x="952" y="1156"/>
                  </a:lnTo>
                  <a:lnTo>
                    <a:pt x="952" y="1159"/>
                  </a:lnTo>
                  <a:lnTo>
                    <a:pt x="954" y="1160"/>
                  </a:lnTo>
                  <a:lnTo>
                    <a:pt x="957" y="1162"/>
                  </a:lnTo>
                  <a:lnTo>
                    <a:pt x="963" y="1165"/>
                  </a:lnTo>
                  <a:lnTo>
                    <a:pt x="964" y="1166"/>
                  </a:lnTo>
                  <a:lnTo>
                    <a:pt x="963" y="1169"/>
                  </a:lnTo>
                  <a:lnTo>
                    <a:pt x="966" y="1171"/>
                  </a:lnTo>
                  <a:lnTo>
                    <a:pt x="967" y="1172"/>
                  </a:lnTo>
                  <a:lnTo>
                    <a:pt x="969" y="1177"/>
                  </a:lnTo>
                  <a:lnTo>
                    <a:pt x="972" y="1177"/>
                  </a:lnTo>
                  <a:lnTo>
                    <a:pt x="976" y="1178"/>
                  </a:lnTo>
                  <a:lnTo>
                    <a:pt x="981" y="1180"/>
                  </a:lnTo>
                  <a:lnTo>
                    <a:pt x="987" y="1181"/>
                  </a:lnTo>
                  <a:lnTo>
                    <a:pt x="987" y="1178"/>
                  </a:lnTo>
                  <a:lnTo>
                    <a:pt x="988" y="1177"/>
                  </a:lnTo>
                  <a:lnTo>
                    <a:pt x="993" y="1175"/>
                  </a:lnTo>
                  <a:lnTo>
                    <a:pt x="994" y="1177"/>
                  </a:lnTo>
                  <a:lnTo>
                    <a:pt x="994" y="1180"/>
                  </a:lnTo>
                  <a:lnTo>
                    <a:pt x="997" y="1181"/>
                  </a:lnTo>
                  <a:lnTo>
                    <a:pt x="999" y="1186"/>
                  </a:lnTo>
                  <a:lnTo>
                    <a:pt x="1002" y="1187"/>
                  </a:lnTo>
                  <a:lnTo>
                    <a:pt x="1002" y="1189"/>
                  </a:lnTo>
                  <a:lnTo>
                    <a:pt x="999" y="1196"/>
                  </a:lnTo>
                  <a:lnTo>
                    <a:pt x="1006" y="1199"/>
                  </a:lnTo>
                  <a:lnTo>
                    <a:pt x="1011" y="1195"/>
                  </a:lnTo>
                  <a:lnTo>
                    <a:pt x="1012" y="1195"/>
                  </a:lnTo>
                  <a:lnTo>
                    <a:pt x="1017" y="1187"/>
                  </a:lnTo>
                  <a:lnTo>
                    <a:pt x="1021" y="1183"/>
                  </a:lnTo>
                  <a:lnTo>
                    <a:pt x="1032" y="1178"/>
                  </a:lnTo>
                  <a:lnTo>
                    <a:pt x="1060" y="1159"/>
                  </a:lnTo>
                  <a:lnTo>
                    <a:pt x="1087" y="1151"/>
                  </a:lnTo>
                  <a:lnTo>
                    <a:pt x="1099" y="1154"/>
                  </a:lnTo>
                  <a:lnTo>
                    <a:pt x="1102" y="1157"/>
                  </a:lnTo>
                  <a:lnTo>
                    <a:pt x="1114" y="1156"/>
                  </a:lnTo>
                  <a:lnTo>
                    <a:pt x="1120" y="1157"/>
                  </a:lnTo>
                  <a:lnTo>
                    <a:pt x="1130" y="1168"/>
                  </a:lnTo>
                  <a:lnTo>
                    <a:pt x="1136" y="1169"/>
                  </a:lnTo>
                  <a:lnTo>
                    <a:pt x="1150" y="1166"/>
                  </a:lnTo>
                  <a:lnTo>
                    <a:pt x="1154" y="1168"/>
                  </a:lnTo>
                  <a:lnTo>
                    <a:pt x="1180" y="1168"/>
                  </a:lnTo>
                  <a:lnTo>
                    <a:pt x="1183" y="1166"/>
                  </a:lnTo>
                  <a:lnTo>
                    <a:pt x="1181" y="1160"/>
                  </a:lnTo>
                  <a:lnTo>
                    <a:pt x="1183" y="1156"/>
                  </a:lnTo>
                  <a:lnTo>
                    <a:pt x="1186" y="1150"/>
                  </a:lnTo>
                  <a:lnTo>
                    <a:pt x="1184" y="1145"/>
                  </a:lnTo>
                  <a:lnTo>
                    <a:pt x="1181" y="1141"/>
                  </a:lnTo>
                  <a:lnTo>
                    <a:pt x="1181" y="1135"/>
                  </a:lnTo>
                  <a:lnTo>
                    <a:pt x="1181" y="1130"/>
                  </a:lnTo>
                  <a:lnTo>
                    <a:pt x="1199" y="1111"/>
                  </a:lnTo>
                  <a:lnTo>
                    <a:pt x="1204" y="1111"/>
                  </a:lnTo>
                  <a:lnTo>
                    <a:pt x="1210" y="1112"/>
                  </a:lnTo>
                  <a:lnTo>
                    <a:pt x="1214" y="1115"/>
                  </a:lnTo>
                  <a:lnTo>
                    <a:pt x="1226" y="1118"/>
                  </a:lnTo>
                  <a:lnTo>
                    <a:pt x="1229" y="1123"/>
                  </a:lnTo>
                  <a:lnTo>
                    <a:pt x="1249" y="1127"/>
                  </a:lnTo>
                  <a:lnTo>
                    <a:pt x="1252" y="1133"/>
                  </a:lnTo>
                  <a:lnTo>
                    <a:pt x="1253" y="1148"/>
                  </a:lnTo>
                  <a:lnTo>
                    <a:pt x="1255" y="1148"/>
                  </a:lnTo>
                  <a:lnTo>
                    <a:pt x="1267" y="1157"/>
                  </a:lnTo>
                  <a:lnTo>
                    <a:pt x="1277" y="1162"/>
                  </a:lnTo>
                  <a:lnTo>
                    <a:pt x="1285" y="1159"/>
                  </a:lnTo>
                  <a:lnTo>
                    <a:pt x="1301" y="1151"/>
                  </a:lnTo>
                  <a:lnTo>
                    <a:pt x="1325" y="1159"/>
                  </a:lnTo>
                  <a:lnTo>
                    <a:pt x="1328" y="1162"/>
                  </a:lnTo>
                  <a:lnTo>
                    <a:pt x="1330" y="1162"/>
                  </a:lnTo>
                  <a:lnTo>
                    <a:pt x="1337" y="1168"/>
                  </a:lnTo>
                  <a:lnTo>
                    <a:pt x="1351" y="1172"/>
                  </a:lnTo>
                  <a:lnTo>
                    <a:pt x="1355" y="1178"/>
                  </a:lnTo>
                  <a:lnTo>
                    <a:pt x="1363" y="1183"/>
                  </a:lnTo>
                  <a:lnTo>
                    <a:pt x="1392" y="1187"/>
                  </a:lnTo>
                  <a:lnTo>
                    <a:pt x="1398" y="1189"/>
                  </a:lnTo>
                  <a:lnTo>
                    <a:pt x="1434" y="1180"/>
                  </a:lnTo>
                  <a:lnTo>
                    <a:pt x="1452" y="1165"/>
                  </a:lnTo>
                  <a:lnTo>
                    <a:pt x="1460" y="1163"/>
                  </a:lnTo>
                  <a:lnTo>
                    <a:pt x="1467" y="1166"/>
                  </a:lnTo>
                  <a:lnTo>
                    <a:pt x="1473" y="1171"/>
                  </a:lnTo>
                  <a:lnTo>
                    <a:pt x="1479" y="1171"/>
                  </a:lnTo>
                  <a:lnTo>
                    <a:pt x="1485" y="1171"/>
                  </a:lnTo>
                  <a:lnTo>
                    <a:pt x="1490" y="1168"/>
                  </a:lnTo>
                  <a:lnTo>
                    <a:pt x="1491" y="1169"/>
                  </a:lnTo>
                  <a:lnTo>
                    <a:pt x="1515" y="1180"/>
                  </a:lnTo>
                  <a:lnTo>
                    <a:pt x="1520" y="1178"/>
                  </a:lnTo>
                  <a:lnTo>
                    <a:pt x="1539" y="1166"/>
                  </a:lnTo>
                  <a:lnTo>
                    <a:pt x="1539" y="1163"/>
                  </a:lnTo>
                  <a:lnTo>
                    <a:pt x="1539" y="1160"/>
                  </a:lnTo>
                  <a:lnTo>
                    <a:pt x="1539" y="1156"/>
                  </a:lnTo>
                  <a:lnTo>
                    <a:pt x="1545" y="1148"/>
                  </a:lnTo>
                  <a:lnTo>
                    <a:pt x="1551" y="1127"/>
                  </a:lnTo>
                  <a:lnTo>
                    <a:pt x="1557" y="1124"/>
                  </a:lnTo>
                  <a:lnTo>
                    <a:pt x="1565" y="1115"/>
                  </a:lnTo>
                  <a:lnTo>
                    <a:pt x="1565" y="1114"/>
                  </a:lnTo>
                  <a:lnTo>
                    <a:pt x="1563" y="1111"/>
                  </a:lnTo>
                  <a:lnTo>
                    <a:pt x="1563" y="1103"/>
                  </a:lnTo>
                  <a:lnTo>
                    <a:pt x="1562" y="1102"/>
                  </a:lnTo>
                  <a:lnTo>
                    <a:pt x="1553" y="1103"/>
                  </a:lnTo>
                  <a:lnTo>
                    <a:pt x="1551" y="1102"/>
                  </a:lnTo>
                  <a:lnTo>
                    <a:pt x="1553" y="1097"/>
                  </a:lnTo>
                  <a:lnTo>
                    <a:pt x="1560" y="1091"/>
                  </a:lnTo>
                  <a:lnTo>
                    <a:pt x="1562" y="1087"/>
                  </a:lnTo>
                  <a:lnTo>
                    <a:pt x="1568" y="1082"/>
                  </a:lnTo>
                  <a:lnTo>
                    <a:pt x="1612" y="1075"/>
                  </a:lnTo>
                  <a:lnTo>
                    <a:pt x="1626" y="1085"/>
                  </a:lnTo>
                  <a:lnTo>
                    <a:pt x="1632" y="1087"/>
                  </a:lnTo>
                  <a:lnTo>
                    <a:pt x="1638" y="1085"/>
                  </a:lnTo>
                  <a:lnTo>
                    <a:pt x="1647" y="1088"/>
                  </a:lnTo>
                  <a:lnTo>
                    <a:pt x="1653" y="1099"/>
                  </a:lnTo>
                  <a:lnTo>
                    <a:pt x="1653" y="1102"/>
                  </a:lnTo>
                  <a:lnTo>
                    <a:pt x="1659" y="1106"/>
                  </a:lnTo>
                  <a:lnTo>
                    <a:pt x="1659" y="1109"/>
                  </a:lnTo>
                  <a:lnTo>
                    <a:pt x="1659" y="1108"/>
                  </a:lnTo>
                  <a:lnTo>
                    <a:pt x="1677" y="1163"/>
                  </a:lnTo>
                  <a:lnTo>
                    <a:pt x="1677" y="1165"/>
                  </a:lnTo>
                  <a:lnTo>
                    <a:pt x="1678" y="1177"/>
                  </a:lnTo>
                  <a:lnTo>
                    <a:pt x="1681" y="1181"/>
                  </a:lnTo>
                  <a:lnTo>
                    <a:pt x="1689" y="1181"/>
                  </a:lnTo>
                  <a:lnTo>
                    <a:pt x="1695" y="1180"/>
                  </a:lnTo>
                  <a:lnTo>
                    <a:pt x="1711" y="1184"/>
                  </a:lnTo>
                  <a:lnTo>
                    <a:pt x="1720" y="1193"/>
                  </a:lnTo>
                  <a:lnTo>
                    <a:pt x="1726" y="1196"/>
                  </a:lnTo>
                  <a:lnTo>
                    <a:pt x="1729" y="1196"/>
                  </a:lnTo>
                  <a:lnTo>
                    <a:pt x="1731" y="1199"/>
                  </a:lnTo>
                  <a:lnTo>
                    <a:pt x="1732" y="1204"/>
                  </a:lnTo>
                  <a:lnTo>
                    <a:pt x="1734" y="1207"/>
                  </a:lnTo>
                  <a:lnTo>
                    <a:pt x="1734" y="1217"/>
                  </a:lnTo>
                  <a:lnTo>
                    <a:pt x="1738" y="1226"/>
                  </a:lnTo>
                  <a:lnTo>
                    <a:pt x="1744" y="1226"/>
                  </a:lnTo>
                  <a:lnTo>
                    <a:pt x="1750" y="1228"/>
                  </a:lnTo>
                  <a:lnTo>
                    <a:pt x="1755" y="1228"/>
                  </a:lnTo>
                  <a:lnTo>
                    <a:pt x="1776" y="1216"/>
                  </a:lnTo>
                  <a:lnTo>
                    <a:pt x="1780" y="1216"/>
                  </a:lnTo>
                  <a:lnTo>
                    <a:pt x="1801" y="1207"/>
                  </a:lnTo>
                  <a:lnTo>
                    <a:pt x="1801" y="1208"/>
                  </a:lnTo>
                  <a:lnTo>
                    <a:pt x="1798" y="1213"/>
                  </a:lnTo>
                  <a:lnTo>
                    <a:pt x="1798" y="1219"/>
                  </a:lnTo>
                  <a:lnTo>
                    <a:pt x="1800" y="1223"/>
                  </a:lnTo>
                  <a:lnTo>
                    <a:pt x="1800" y="1229"/>
                  </a:lnTo>
                  <a:lnTo>
                    <a:pt x="1792" y="1237"/>
                  </a:lnTo>
                  <a:lnTo>
                    <a:pt x="1785" y="1265"/>
                  </a:lnTo>
                  <a:lnTo>
                    <a:pt x="1774" y="1283"/>
                  </a:lnTo>
                  <a:lnTo>
                    <a:pt x="1773" y="1289"/>
                  </a:lnTo>
                  <a:lnTo>
                    <a:pt x="1770" y="1292"/>
                  </a:lnTo>
                  <a:lnTo>
                    <a:pt x="1767" y="1290"/>
                  </a:lnTo>
                  <a:lnTo>
                    <a:pt x="1752" y="1288"/>
                  </a:lnTo>
                  <a:lnTo>
                    <a:pt x="1737" y="1299"/>
                  </a:lnTo>
                  <a:lnTo>
                    <a:pt x="1740" y="1304"/>
                  </a:lnTo>
                  <a:lnTo>
                    <a:pt x="1741" y="1331"/>
                  </a:lnTo>
                  <a:lnTo>
                    <a:pt x="1737" y="1338"/>
                  </a:lnTo>
                  <a:lnTo>
                    <a:pt x="1731" y="1343"/>
                  </a:lnTo>
                  <a:lnTo>
                    <a:pt x="1731" y="1350"/>
                  </a:lnTo>
                  <a:lnTo>
                    <a:pt x="1732" y="1353"/>
                  </a:lnTo>
                  <a:lnTo>
                    <a:pt x="1734" y="1352"/>
                  </a:lnTo>
                  <a:lnTo>
                    <a:pt x="1734" y="1349"/>
                  </a:lnTo>
                  <a:lnTo>
                    <a:pt x="1732" y="1347"/>
                  </a:lnTo>
                  <a:lnTo>
                    <a:pt x="1741" y="1347"/>
                  </a:lnTo>
                  <a:lnTo>
                    <a:pt x="1743" y="1344"/>
                  </a:lnTo>
                  <a:lnTo>
                    <a:pt x="1746" y="1343"/>
                  </a:lnTo>
                  <a:lnTo>
                    <a:pt x="1746" y="1340"/>
                  </a:lnTo>
                  <a:lnTo>
                    <a:pt x="1750" y="1335"/>
                  </a:lnTo>
                  <a:lnTo>
                    <a:pt x="1752" y="1329"/>
                  </a:lnTo>
                  <a:lnTo>
                    <a:pt x="1752" y="1332"/>
                  </a:lnTo>
                  <a:lnTo>
                    <a:pt x="1755" y="1332"/>
                  </a:lnTo>
                  <a:lnTo>
                    <a:pt x="1753" y="1335"/>
                  </a:lnTo>
                  <a:lnTo>
                    <a:pt x="1755" y="1337"/>
                  </a:lnTo>
                  <a:lnTo>
                    <a:pt x="1758" y="1334"/>
                  </a:lnTo>
                  <a:lnTo>
                    <a:pt x="1761" y="1332"/>
                  </a:lnTo>
                  <a:lnTo>
                    <a:pt x="1759" y="1341"/>
                  </a:lnTo>
                  <a:lnTo>
                    <a:pt x="1761" y="1341"/>
                  </a:lnTo>
                  <a:lnTo>
                    <a:pt x="1767" y="1343"/>
                  </a:lnTo>
                  <a:lnTo>
                    <a:pt x="1770" y="1344"/>
                  </a:lnTo>
                  <a:lnTo>
                    <a:pt x="1771" y="1346"/>
                  </a:lnTo>
                  <a:lnTo>
                    <a:pt x="1776" y="1346"/>
                  </a:lnTo>
                  <a:lnTo>
                    <a:pt x="1783" y="1343"/>
                  </a:lnTo>
                  <a:lnTo>
                    <a:pt x="1785" y="1343"/>
                  </a:lnTo>
                  <a:lnTo>
                    <a:pt x="1810" y="1325"/>
                  </a:lnTo>
                  <a:lnTo>
                    <a:pt x="1816" y="1314"/>
                  </a:lnTo>
                  <a:lnTo>
                    <a:pt x="1816" y="1311"/>
                  </a:lnTo>
                  <a:lnTo>
                    <a:pt x="1822" y="1305"/>
                  </a:lnTo>
                  <a:lnTo>
                    <a:pt x="1825" y="1304"/>
                  </a:lnTo>
                  <a:lnTo>
                    <a:pt x="1888" y="1211"/>
                  </a:lnTo>
                  <a:lnTo>
                    <a:pt x="1889" y="1210"/>
                  </a:lnTo>
                  <a:lnTo>
                    <a:pt x="1892" y="1208"/>
                  </a:lnTo>
                  <a:lnTo>
                    <a:pt x="1894" y="1196"/>
                  </a:lnTo>
                  <a:lnTo>
                    <a:pt x="1894" y="1193"/>
                  </a:lnTo>
                  <a:lnTo>
                    <a:pt x="1897" y="1184"/>
                  </a:lnTo>
                  <a:lnTo>
                    <a:pt x="1897" y="1171"/>
                  </a:lnTo>
                  <a:lnTo>
                    <a:pt x="1898" y="1168"/>
                  </a:lnTo>
                  <a:lnTo>
                    <a:pt x="1898" y="1165"/>
                  </a:lnTo>
                  <a:lnTo>
                    <a:pt x="1895" y="1150"/>
                  </a:lnTo>
                  <a:lnTo>
                    <a:pt x="1898" y="1145"/>
                  </a:lnTo>
                  <a:lnTo>
                    <a:pt x="1898" y="1136"/>
                  </a:lnTo>
                  <a:lnTo>
                    <a:pt x="1900" y="1135"/>
                  </a:lnTo>
                  <a:lnTo>
                    <a:pt x="1900" y="1133"/>
                  </a:lnTo>
                  <a:lnTo>
                    <a:pt x="1901" y="1132"/>
                  </a:lnTo>
                  <a:lnTo>
                    <a:pt x="1901" y="1130"/>
                  </a:lnTo>
                  <a:lnTo>
                    <a:pt x="1904" y="1124"/>
                  </a:lnTo>
                  <a:lnTo>
                    <a:pt x="1907" y="1123"/>
                  </a:lnTo>
                  <a:lnTo>
                    <a:pt x="1910" y="1117"/>
                  </a:lnTo>
                  <a:lnTo>
                    <a:pt x="1910" y="1114"/>
                  </a:lnTo>
                  <a:lnTo>
                    <a:pt x="1912" y="1111"/>
                  </a:lnTo>
                  <a:lnTo>
                    <a:pt x="1906" y="1103"/>
                  </a:lnTo>
                  <a:lnTo>
                    <a:pt x="1909" y="1099"/>
                  </a:lnTo>
                  <a:lnTo>
                    <a:pt x="1907" y="1091"/>
                  </a:lnTo>
                  <a:lnTo>
                    <a:pt x="1900" y="1085"/>
                  </a:lnTo>
                  <a:lnTo>
                    <a:pt x="1897" y="1085"/>
                  </a:lnTo>
                  <a:lnTo>
                    <a:pt x="1892" y="1084"/>
                  </a:lnTo>
                  <a:lnTo>
                    <a:pt x="1889" y="1082"/>
                  </a:lnTo>
                  <a:lnTo>
                    <a:pt x="1886" y="1082"/>
                  </a:lnTo>
                  <a:lnTo>
                    <a:pt x="1888" y="1081"/>
                  </a:lnTo>
                  <a:lnTo>
                    <a:pt x="1892" y="1081"/>
                  </a:lnTo>
                  <a:lnTo>
                    <a:pt x="1897" y="1084"/>
                  </a:lnTo>
                  <a:lnTo>
                    <a:pt x="1898" y="1084"/>
                  </a:lnTo>
                  <a:lnTo>
                    <a:pt x="1901" y="1084"/>
                  </a:lnTo>
                  <a:lnTo>
                    <a:pt x="1907" y="1087"/>
                  </a:lnTo>
                  <a:lnTo>
                    <a:pt x="1909" y="1085"/>
                  </a:lnTo>
                  <a:lnTo>
                    <a:pt x="1912" y="1082"/>
                  </a:lnTo>
                  <a:lnTo>
                    <a:pt x="1910" y="1079"/>
                  </a:lnTo>
                  <a:lnTo>
                    <a:pt x="1909" y="1078"/>
                  </a:lnTo>
                  <a:lnTo>
                    <a:pt x="1894" y="1067"/>
                  </a:lnTo>
                  <a:lnTo>
                    <a:pt x="1892" y="1064"/>
                  </a:lnTo>
                  <a:lnTo>
                    <a:pt x="1892" y="1061"/>
                  </a:lnTo>
                  <a:lnTo>
                    <a:pt x="1888" y="1057"/>
                  </a:lnTo>
                  <a:lnTo>
                    <a:pt x="1885" y="1055"/>
                  </a:lnTo>
                  <a:lnTo>
                    <a:pt x="1885" y="1054"/>
                  </a:lnTo>
                  <a:lnTo>
                    <a:pt x="1883" y="1052"/>
                  </a:lnTo>
                  <a:lnTo>
                    <a:pt x="1880" y="1052"/>
                  </a:lnTo>
                  <a:lnTo>
                    <a:pt x="1876" y="1054"/>
                  </a:lnTo>
                  <a:lnTo>
                    <a:pt x="1873" y="1054"/>
                  </a:lnTo>
                  <a:lnTo>
                    <a:pt x="1867" y="1051"/>
                  </a:lnTo>
                  <a:lnTo>
                    <a:pt x="1867" y="1057"/>
                  </a:lnTo>
                  <a:lnTo>
                    <a:pt x="1867" y="1058"/>
                  </a:lnTo>
                  <a:lnTo>
                    <a:pt x="1864" y="1072"/>
                  </a:lnTo>
                  <a:lnTo>
                    <a:pt x="1861" y="1073"/>
                  </a:lnTo>
                  <a:lnTo>
                    <a:pt x="1861" y="1069"/>
                  </a:lnTo>
                  <a:lnTo>
                    <a:pt x="1864" y="1064"/>
                  </a:lnTo>
                  <a:lnTo>
                    <a:pt x="1862" y="1061"/>
                  </a:lnTo>
                  <a:lnTo>
                    <a:pt x="1856" y="1069"/>
                  </a:lnTo>
                  <a:lnTo>
                    <a:pt x="1847" y="1072"/>
                  </a:lnTo>
                  <a:lnTo>
                    <a:pt x="1843" y="1072"/>
                  </a:lnTo>
                  <a:lnTo>
                    <a:pt x="1842" y="1070"/>
                  </a:lnTo>
                  <a:lnTo>
                    <a:pt x="1844" y="1069"/>
                  </a:lnTo>
                  <a:lnTo>
                    <a:pt x="1849" y="1063"/>
                  </a:lnTo>
                  <a:lnTo>
                    <a:pt x="1847" y="1061"/>
                  </a:lnTo>
                  <a:lnTo>
                    <a:pt x="1846" y="1060"/>
                  </a:lnTo>
                  <a:lnTo>
                    <a:pt x="1843" y="1057"/>
                  </a:lnTo>
                  <a:lnTo>
                    <a:pt x="1846" y="1055"/>
                  </a:lnTo>
                  <a:lnTo>
                    <a:pt x="1847" y="1052"/>
                  </a:lnTo>
                  <a:lnTo>
                    <a:pt x="1849" y="1051"/>
                  </a:lnTo>
                  <a:lnTo>
                    <a:pt x="1843" y="1051"/>
                  </a:lnTo>
                  <a:lnTo>
                    <a:pt x="1842" y="1054"/>
                  </a:lnTo>
                  <a:lnTo>
                    <a:pt x="1840" y="1057"/>
                  </a:lnTo>
                  <a:lnTo>
                    <a:pt x="1842" y="1058"/>
                  </a:lnTo>
                  <a:lnTo>
                    <a:pt x="1840" y="1061"/>
                  </a:lnTo>
                  <a:lnTo>
                    <a:pt x="1839" y="1064"/>
                  </a:lnTo>
                  <a:lnTo>
                    <a:pt x="1836" y="1064"/>
                  </a:lnTo>
                  <a:lnTo>
                    <a:pt x="1834" y="1067"/>
                  </a:lnTo>
                  <a:lnTo>
                    <a:pt x="1833" y="1066"/>
                  </a:lnTo>
                  <a:lnTo>
                    <a:pt x="1834" y="1051"/>
                  </a:lnTo>
                  <a:lnTo>
                    <a:pt x="1834" y="1049"/>
                  </a:lnTo>
                  <a:lnTo>
                    <a:pt x="1834" y="1045"/>
                  </a:lnTo>
                  <a:lnTo>
                    <a:pt x="1834" y="1042"/>
                  </a:lnTo>
                  <a:lnTo>
                    <a:pt x="1831" y="1042"/>
                  </a:lnTo>
                  <a:lnTo>
                    <a:pt x="1816" y="1043"/>
                  </a:lnTo>
                  <a:lnTo>
                    <a:pt x="1807" y="1039"/>
                  </a:lnTo>
                  <a:lnTo>
                    <a:pt x="1809" y="1033"/>
                  </a:lnTo>
                  <a:lnTo>
                    <a:pt x="1818" y="1026"/>
                  </a:lnTo>
                  <a:lnTo>
                    <a:pt x="1819" y="1026"/>
                  </a:lnTo>
                  <a:lnTo>
                    <a:pt x="1825" y="1020"/>
                  </a:lnTo>
                  <a:lnTo>
                    <a:pt x="1828" y="1015"/>
                  </a:lnTo>
                  <a:lnTo>
                    <a:pt x="1830" y="1014"/>
                  </a:lnTo>
                  <a:lnTo>
                    <a:pt x="1831" y="1014"/>
                  </a:lnTo>
                  <a:lnTo>
                    <a:pt x="1849" y="997"/>
                  </a:lnTo>
                  <a:lnTo>
                    <a:pt x="1852" y="991"/>
                  </a:lnTo>
                  <a:lnTo>
                    <a:pt x="1855" y="990"/>
                  </a:lnTo>
                  <a:lnTo>
                    <a:pt x="1856" y="987"/>
                  </a:lnTo>
                  <a:lnTo>
                    <a:pt x="1856" y="984"/>
                  </a:lnTo>
                  <a:lnTo>
                    <a:pt x="1861" y="979"/>
                  </a:lnTo>
                  <a:lnTo>
                    <a:pt x="1861" y="978"/>
                  </a:lnTo>
                  <a:lnTo>
                    <a:pt x="1864" y="978"/>
                  </a:lnTo>
                  <a:lnTo>
                    <a:pt x="1865" y="973"/>
                  </a:lnTo>
                  <a:lnTo>
                    <a:pt x="1874" y="963"/>
                  </a:lnTo>
                  <a:lnTo>
                    <a:pt x="1877" y="963"/>
                  </a:lnTo>
                  <a:lnTo>
                    <a:pt x="1883" y="957"/>
                  </a:lnTo>
                  <a:lnTo>
                    <a:pt x="1885" y="952"/>
                  </a:lnTo>
                  <a:lnTo>
                    <a:pt x="1886" y="952"/>
                  </a:lnTo>
                  <a:lnTo>
                    <a:pt x="1894" y="946"/>
                  </a:lnTo>
                  <a:lnTo>
                    <a:pt x="1897" y="942"/>
                  </a:lnTo>
                  <a:lnTo>
                    <a:pt x="1897" y="937"/>
                  </a:lnTo>
                  <a:lnTo>
                    <a:pt x="1940" y="897"/>
                  </a:lnTo>
                  <a:lnTo>
                    <a:pt x="1987" y="895"/>
                  </a:lnTo>
                  <a:lnTo>
                    <a:pt x="1987" y="900"/>
                  </a:lnTo>
                  <a:lnTo>
                    <a:pt x="1988" y="903"/>
                  </a:lnTo>
                  <a:lnTo>
                    <a:pt x="1990" y="903"/>
                  </a:lnTo>
                  <a:lnTo>
                    <a:pt x="1993" y="901"/>
                  </a:lnTo>
                  <a:lnTo>
                    <a:pt x="1994" y="900"/>
                  </a:lnTo>
                  <a:lnTo>
                    <a:pt x="1994" y="894"/>
                  </a:lnTo>
                  <a:lnTo>
                    <a:pt x="1996" y="894"/>
                  </a:lnTo>
                  <a:lnTo>
                    <a:pt x="2014" y="900"/>
                  </a:lnTo>
                  <a:lnTo>
                    <a:pt x="2018" y="900"/>
                  </a:lnTo>
                  <a:lnTo>
                    <a:pt x="2018" y="897"/>
                  </a:lnTo>
                  <a:lnTo>
                    <a:pt x="2021" y="895"/>
                  </a:lnTo>
                  <a:lnTo>
                    <a:pt x="2027" y="895"/>
                  </a:lnTo>
                  <a:lnTo>
                    <a:pt x="2032" y="901"/>
                  </a:lnTo>
                  <a:lnTo>
                    <a:pt x="2033" y="901"/>
                  </a:lnTo>
                  <a:lnTo>
                    <a:pt x="2036" y="900"/>
                  </a:lnTo>
                  <a:lnTo>
                    <a:pt x="2038" y="897"/>
                  </a:lnTo>
                  <a:lnTo>
                    <a:pt x="2036" y="897"/>
                  </a:lnTo>
                  <a:lnTo>
                    <a:pt x="2035" y="894"/>
                  </a:lnTo>
                  <a:lnTo>
                    <a:pt x="2038" y="892"/>
                  </a:lnTo>
                  <a:lnTo>
                    <a:pt x="2041" y="892"/>
                  </a:lnTo>
                  <a:lnTo>
                    <a:pt x="2041" y="891"/>
                  </a:lnTo>
                  <a:lnTo>
                    <a:pt x="2039" y="889"/>
                  </a:lnTo>
                  <a:lnTo>
                    <a:pt x="2039" y="886"/>
                  </a:lnTo>
                  <a:lnTo>
                    <a:pt x="2042" y="885"/>
                  </a:lnTo>
                  <a:lnTo>
                    <a:pt x="2047" y="883"/>
                  </a:lnTo>
                  <a:lnTo>
                    <a:pt x="2060" y="889"/>
                  </a:lnTo>
                  <a:lnTo>
                    <a:pt x="2063" y="888"/>
                  </a:lnTo>
                  <a:lnTo>
                    <a:pt x="2068" y="891"/>
                  </a:lnTo>
                  <a:lnTo>
                    <a:pt x="2068" y="892"/>
                  </a:lnTo>
                  <a:lnTo>
                    <a:pt x="2071" y="894"/>
                  </a:lnTo>
                  <a:lnTo>
                    <a:pt x="2072" y="889"/>
                  </a:lnTo>
                  <a:lnTo>
                    <a:pt x="2075" y="889"/>
                  </a:lnTo>
                  <a:lnTo>
                    <a:pt x="2080" y="889"/>
                  </a:lnTo>
                  <a:lnTo>
                    <a:pt x="2085" y="895"/>
                  </a:lnTo>
                  <a:lnTo>
                    <a:pt x="2087" y="898"/>
                  </a:lnTo>
                  <a:lnTo>
                    <a:pt x="2091" y="900"/>
                  </a:lnTo>
                  <a:lnTo>
                    <a:pt x="2093" y="901"/>
                  </a:lnTo>
                  <a:lnTo>
                    <a:pt x="2090" y="903"/>
                  </a:lnTo>
                  <a:lnTo>
                    <a:pt x="2078" y="903"/>
                  </a:lnTo>
                  <a:lnTo>
                    <a:pt x="2075" y="906"/>
                  </a:lnTo>
                  <a:lnTo>
                    <a:pt x="2075" y="907"/>
                  </a:lnTo>
                  <a:lnTo>
                    <a:pt x="2080" y="913"/>
                  </a:lnTo>
                  <a:lnTo>
                    <a:pt x="2088" y="913"/>
                  </a:lnTo>
                  <a:lnTo>
                    <a:pt x="2093" y="912"/>
                  </a:lnTo>
                  <a:lnTo>
                    <a:pt x="2094" y="909"/>
                  </a:lnTo>
                  <a:lnTo>
                    <a:pt x="2097" y="907"/>
                  </a:lnTo>
                  <a:lnTo>
                    <a:pt x="2100" y="909"/>
                  </a:lnTo>
                  <a:lnTo>
                    <a:pt x="2103" y="912"/>
                  </a:lnTo>
                  <a:lnTo>
                    <a:pt x="2106" y="909"/>
                  </a:lnTo>
                  <a:lnTo>
                    <a:pt x="2108" y="906"/>
                  </a:lnTo>
                  <a:lnTo>
                    <a:pt x="2112" y="906"/>
                  </a:lnTo>
                  <a:lnTo>
                    <a:pt x="2112" y="903"/>
                  </a:lnTo>
                  <a:lnTo>
                    <a:pt x="2115" y="901"/>
                  </a:lnTo>
                  <a:lnTo>
                    <a:pt x="2121" y="903"/>
                  </a:lnTo>
                  <a:lnTo>
                    <a:pt x="2123" y="906"/>
                  </a:lnTo>
                  <a:lnTo>
                    <a:pt x="2126" y="906"/>
                  </a:lnTo>
                  <a:lnTo>
                    <a:pt x="2129" y="904"/>
                  </a:lnTo>
                  <a:lnTo>
                    <a:pt x="2130" y="903"/>
                  </a:lnTo>
                  <a:lnTo>
                    <a:pt x="2135" y="903"/>
                  </a:lnTo>
                  <a:lnTo>
                    <a:pt x="2136" y="904"/>
                  </a:lnTo>
                  <a:lnTo>
                    <a:pt x="2138" y="903"/>
                  </a:lnTo>
                  <a:lnTo>
                    <a:pt x="2141" y="903"/>
                  </a:lnTo>
                  <a:lnTo>
                    <a:pt x="2141" y="900"/>
                  </a:lnTo>
                  <a:lnTo>
                    <a:pt x="2141" y="897"/>
                  </a:lnTo>
                  <a:lnTo>
                    <a:pt x="2138" y="894"/>
                  </a:lnTo>
                  <a:lnTo>
                    <a:pt x="2132" y="891"/>
                  </a:lnTo>
                  <a:lnTo>
                    <a:pt x="2126" y="892"/>
                  </a:lnTo>
                  <a:lnTo>
                    <a:pt x="2126" y="889"/>
                  </a:lnTo>
                  <a:lnTo>
                    <a:pt x="2127" y="888"/>
                  </a:lnTo>
                  <a:lnTo>
                    <a:pt x="2126" y="880"/>
                  </a:lnTo>
                  <a:lnTo>
                    <a:pt x="2126" y="879"/>
                  </a:lnTo>
                  <a:lnTo>
                    <a:pt x="2129" y="880"/>
                  </a:lnTo>
                  <a:lnTo>
                    <a:pt x="2136" y="865"/>
                  </a:lnTo>
                  <a:lnTo>
                    <a:pt x="2141" y="861"/>
                  </a:lnTo>
                  <a:lnTo>
                    <a:pt x="2144" y="859"/>
                  </a:lnTo>
                  <a:lnTo>
                    <a:pt x="2154" y="849"/>
                  </a:lnTo>
                  <a:lnTo>
                    <a:pt x="2154" y="846"/>
                  </a:lnTo>
                  <a:lnTo>
                    <a:pt x="2166" y="832"/>
                  </a:lnTo>
                  <a:lnTo>
                    <a:pt x="2168" y="825"/>
                  </a:lnTo>
                  <a:lnTo>
                    <a:pt x="2177" y="817"/>
                  </a:lnTo>
                  <a:lnTo>
                    <a:pt x="2180" y="816"/>
                  </a:lnTo>
                  <a:lnTo>
                    <a:pt x="2183" y="813"/>
                  </a:lnTo>
                  <a:lnTo>
                    <a:pt x="2190" y="814"/>
                  </a:lnTo>
                  <a:lnTo>
                    <a:pt x="2204" y="811"/>
                  </a:lnTo>
                  <a:lnTo>
                    <a:pt x="2205" y="810"/>
                  </a:lnTo>
                  <a:lnTo>
                    <a:pt x="2207" y="808"/>
                  </a:lnTo>
                  <a:lnTo>
                    <a:pt x="2208" y="808"/>
                  </a:lnTo>
                  <a:lnTo>
                    <a:pt x="2213" y="811"/>
                  </a:lnTo>
                  <a:lnTo>
                    <a:pt x="2214" y="813"/>
                  </a:lnTo>
                  <a:lnTo>
                    <a:pt x="2216" y="817"/>
                  </a:lnTo>
                  <a:lnTo>
                    <a:pt x="2220" y="816"/>
                  </a:lnTo>
                  <a:lnTo>
                    <a:pt x="2229" y="807"/>
                  </a:lnTo>
                  <a:lnTo>
                    <a:pt x="2226" y="822"/>
                  </a:lnTo>
                  <a:lnTo>
                    <a:pt x="2225" y="823"/>
                  </a:lnTo>
                  <a:lnTo>
                    <a:pt x="2222" y="829"/>
                  </a:lnTo>
                  <a:lnTo>
                    <a:pt x="2222" y="834"/>
                  </a:lnTo>
                  <a:lnTo>
                    <a:pt x="2223" y="835"/>
                  </a:lnTo>
                  <a:lnTo>
                    <a:pt x="2223" y="838"/>
                  </a:lnTo>
                  <a:lnTo>
                    <a:pt x="2220" y="840"/>
                  </a:lnTo>
                  <a:lnTo>
                    <a:pt x="2220" y="841"/>
                  </a:lnTo>
                  <a:lnTo>
                    <a:pt x="2222" y="843"/>
                  </a:lnTo>
                  <a:lnTo>
                    <a:pt x="2231" y="840"/>
                  </a:lnTo>
                  <a:lnTo>
                    <a:pt x="2226" y="852"/>
                  </a:lnTo>
                  <a:lnTo>
                    <a:pt x="2226" y="855"/>
                  </a:lnTo>
                  <a:lnTo>
                    <a:pt x="2228" y="855"/>
                  </a:lnTo>
                  <a:lnTo>
                    <a:pt x="2232" y="850"/>
                  </a:lnTo>
                  <a:lnTo>
                    <a:pt x="2235" y="850"/>
                  </a:lnTo>
                  <a:lnTo>
                    <a:pt x="2262" y="819"/>
                  </a:lnTo>
                  <a:lnTo>
                    <a:pt x="2267" y="819"/>
                  </a:lnTo>
                  <a:lnTo>
                    <a:pt x="2270" y="819"/>
                  </a:lnTo>
                  <a:lnTo>
                    <a:pt x="2270" y="816"/>
                  </a:lnTo>
                  <a:lnTo>
                    <a:pt x="2273" y="817"/>
                  </a:lnTo>
                  <a:lnTo>
                    <a:pt x="2271" y="820"/>
                  </a:lnTo>
                  <a:lnTo>
                    <a:pt x="2273" y="822"/>
                  </a:lnTo>
                  <a:lnTo>
                    <a:pt x="2274" y="822"/>
                  </a:lnTo>
                  <a:lnTo>
                    <a:pt x="2277" y="816"/>
                  </a:lnTo>
                  <a:lnTo>
                    <a:pt x="2274" y="816"/>
                  </a:lnTo>
                  <a:lnTo>
                    <a:pt x="2273" y="813"/>
                  </a:lnTo>
                  <a:lnTo>
                    <a:pt x="2276" y="804"/>
                  </a:lnTo>
                  <a:lnTo>
                    <a:pt x="2274" y="801"/>
                  </a:lnTo>
                  <a:lnTo>
                    <a:pt x="2279" y="795"/>
                  </a:lnTo>
                  <a:lnTo>
                    <a:pt x="2277" y="794"/>
                  </a:lnTo>
                  <a:lnTo>
                    <a:pt x="2279" y="791"/>
                  </a:lnTo>
                  <a:lnTo>
                    <a:pt x="2283" y="786"/>
                  </a:lnTo>
                  <a:lnTo>
                    <a:pt x="2297" y="782"/>
                  </a:lnTo>
                  <a:lnTo>
                    <a:pt x="2301" y="782"/>
                  </a:lnTo>
                  <a:lnTo>
                    <a:pt x="2306" y="788"/>
                  </a:lnTo>
                  <a:lnTo>
                    <a:pt x="2304" y="791"/>
                  </a:lnTo>
                  <a:lnTo>
                    <a:pt x="2301" y="789"/>
                  </a:lnTo>
                  <a:lnTo>
                    <a:pt x="2292" y="798"/>
                  </a:lnTo>
                  <a:lnTo>
                    <a:pt x="2291" y="817"/>
                  </a:lnTo>
                  <a:lnTo>
                    <a:pt x="2288" y="820"/>
                  </a:lnTo>
                  <a:lnTo>
                    <a:pt x="2288" y="826"/>
                  </a:lnTo>
                  <a:lnTo>
                    <a:pt x="2288" y="828"/>
                  </a:lnTo>
                  <a:lnTo>
                    <a:pt x="2288" y="831"/>
                  </a:lnTo>
                  <a:lnTo>
                    <a:pt x="2285" y="834"/>
                  </a:lnTo>
                  <a:lnTo>
                    <a:pt x="2283" y="835"/>
                  </a:lnTo>
                  <a:lnTo>
                    <a:pt x="2283" y="841"/>
                  </a:lnTo>
                  <a:lnTo>
                    <a:pt x="2285" y="843"/>
                  </a:lnTo>
                  <a:lnTo>
                    <a:pt x="2285" y="844"/>
                  </a:lnTo>
                  <a:lnTo>
                    <a:pt x="2279" y="849"/>
                  </a:lnTo>
                  <a:lnTo>
                    <a:pt x="2276" y="849"/>
                  </a:lnTo>
                  <a:lnTo>
                    <a:pt x="2271" y="850"/>
                  </a:lnTo>
                  <a:lnTo>
                    <a:pt x="2268" y="855"/>
                  </a:lnTo>
                  <a:lnTo>
                    <a:pt x="2264" y="856"/>
                  </a:lnTo>
                  <a:lnTo>
                    <a:pt x="2256" y="859"/>
                  </a:lnTo>
                  <a:lnTo>
                    <a:pt x="2255" y="861"/>
                  </a:lnTo>
                  <a:lnTo>
                    <a:pt x="2255" y="864"/>
                  </a:lnTo>
                  <a:lnTo>
                    <a:pt x="2253" y="868"/>
                  </a:lnTo>
                  <a:lnTo>
                    <a:pt x="2238" y="886"/>
                  </a:lnTo>
                  <a:lnTo>
                    <a:pt x="2231" y="891"/>
                  </a:lnTo>
                  <a:lnTo>
                    <a:pt x="2228" y="895"/>
                  </a:lnTo>
                  <a:lnTo>
                    <a:pt x="2225" y="898"/>
                  </a:lnTo>
                  <a:lnTo>
                    <a:pt x="2220" y="906"/>
                  </a:lnTo>
                  <a:lnTo>
                    <a:pt x="2219" y="910"/>
                  </a:lnTo>
                  <a:lnTo>
                    <a:pt x="2196" y="937"/>
                  </a:lnTo>
                  <a:lnTo>
                    <a:pt x="2190" y="940"/>
                  </a:lnTo>
                  <a:lnTo>
                    <a:pt x="2184" y="940"/>
                  </a:lnTo>
                  <a:lnTo>
                    <a:pt x="2180" y="948"/>
                  </a:lnTo>
                  <a:lnTo>
                    <a:pt x="2174" y="945"/>
                  </a:lnTo>
                  <a:lnTo>
                    <a:pt x="2171" y="946"/>
                  </a:lnTo>
                  <a:lnTo>
                    <a:pt x="2174" y="955"/>
                  </a:lnTo>
                  <a:lnTo>
                    <a:pt x="2169" y="969"/>
                  </a:lnTo>
                  <a:lnTo>
                    <a:pt x="2156" y="976"/>
                  </a:lnTo>
                  <a:lnTo>
                    <a:pt x="2150" y="1003"/>
                  </a:lnTo>
                  <a:lnTo>
                    <a:pt x="2154" y="1060"/>
                  </a:lnTo>
                  <a:lnTo>
                    <a:pt x="2169" y="1145"/>
                  </a:lnTo>
                  <a:lnTo>
                    <a:pt x="2193" y="1118"/>
                  </a:lnTo>
                  <a:lnTo>
                    <a:pt x="2198" y="1105"/>
                  </a:lnTo>
                  <a:lnTo>
                    <a:pt x="2198" y="1100"/>
                  </a:lnTo>
                  <a:lnTo>
                    <a:pt x="2198" y="1097"/>
                  </a:lnTo>
                  <a:lnTo>
                    <a:pt x="2199" y="1093"/>
                  </a:lnTo>
                  <a:lnTo>
                    <a:pt x="2198" y="1091"/>
                  </a:lnTo>
                  <a:lnTo>
                    <a:pt x="2199" y="1090"/>
                  </a:lnTo>
                  <a:lnTo>
                    <a:pt x="2201" y="1090"/>
                  </a:lnTo>
                  <a:lnTo>
                    <a:pt x="2202" y="1091"/>
                  </a:lnTo>
                  <a:lnTo>
                    <a:pt x="2211" y="1084"/>
                  </a:lnTo>
                  <a:lnTo>
                    <a:pt x="2217" y="1081"/>
                  </a:lnTo>
                  <a:lnTo>
                    <a:pt x="2223" y="1084"/>
                  </a:lnTo>
                  <a:lnTo>
                    <a:pt x="2223" y="1081"/>
                  </a:lnTo>
                  <a:lnTo>
                    <a:pt x="2222" y="1079"/>
                  </a:lnTo>
                  <a:lnTo>
                    <a:pt x="2220" y="1060"/>
                  </a:lnTo>
                  <a:lnTo>
                    <a:pt x="2232" y="1046"/>
                  </a:lnTo>
                  <a:lnTo>
                    <a:pt x="2238" y="1043"/>
                  </a:lnTo>
                  <a:lnTo>
                    <a:pt x="2243" y="1042"/>
                  </a:lnTo>
                  <a:lnTo>
                    <a:pt x="2246" y="1045"/>
                  </a:lnTo>
                  <a:lnTo>
                    <a:pt x="2249" y="1045"/>
                  </a:lnTo>
                  <a:lnTo>
                    <a:pt x="2253" y="1045"/>
                  </a:lnTo>
                  <a:lnTo>
                    <a:pt x="2258" y="1039"/>
                  </a:lnTo>
                  <a:lnTo>
                    <a:pt x="2258" y="1038"/>
                  </a:lnTo>
                  <a:lnTo>
                    <a:pt x="2252" y="1029"/>
                  </a:lnTo>
                  <a:lnTo>
                    <a:pt x="2250" y="1020"/>
                  </a:lnTo>
                  <a:lnTo>
                    <a:pt x="2255" y="1003"/>
                  </a:lnTo>
                  <a:lnTo>
                    <a:pt x="2258" y="999"/>
                  </a:lnTo>
                  <a:lnTo>
                    <a:pt x="2262" y="996"/>
                  </a:lnTo>
                  <a:lnTo>
                    <a:pt x="2261" y="993"/>
                  </a:lnTo>
                  <a:lnTo>
                    <a:pt x="2261" y="990"/>
                  </a:lnTo>
                  <a:lnTo>
                    <a:pt x="2270" y="988"/>
                  </a:lnTo>
                  <a:lnTo>
                    <a:pt x="2271" y="985"/>
                  </a:lnTo>
                  <a:lnTo>
                    <a:pt x="2273" y="987"/>
                  </a:lnTo>
                  <a:lnTo>
                    <a:pt x="2271" y="990"/>
                  </a:lnTo>
                  <a:lnTo>
                    <a:pt x="2268" y="993"/>
                  </a:lnTo>
                  <a:lnTo>
                    <a:pt x="2267" y="994"/>
                  </a:lnTo>
                  <a:lnTo>
                    <a:pt x="2270" y="1000"/>
                  </a:lnTo>
                  <a:lnTo>
                    <a:pt x="2273" y="1002"/>
                  </a:lnTo>
                  <a:lnTo>
                    <a:pt x="2274" y="1002"/>
                  </a:lnTo>
                  <a:lnTo>
                    <a:pt x="2277" y="997"/>
                  </a:lnTo>
                  <a:lnTo>
                    <a:pt x="2277" y="994"/>
                  </a:lnTo>
                  <a:lnTo>
                    <a:pt x="2276" y="982"/>
                  </a:lnTo>
                  <a:lnTo>
                    <a:pt x="2274" y="981"/>
                  </a:lnTo>
                  <a:lnTo>
                    <a:pt x="2270" y="981"/>
                  </a:lnTo>
                  <a:lnTo>
                    <a:pt x="2268" y="979"/>
                  </a:lnTo>
                  <a:lnTo>
                    <a:pt x="2268" y="963"/>
                  </a:lnTo>
                  <a:lnTo>
                    <a:pt x="2270" y="960"/>
                  </a:lnTo>
                  <a:lnTo>
                    <a:pt x="2274" y="957"/>
                  </a:lnTo>
                  <a:lnTo>
                    <a:pt x="2277" y="951"/>
                  </a:lnTo>
                  <a:lnTo>
                    <a:pt x="2276" y="948"/>
                  </a:lnTo>
                  <a:lnTo>
                    <a:pt x="2267" y="942"/>
                  </a:lnTo>
                  <a:lnTo>
                    <a:pt x="2264" y="943"/>
                  </a:lnTo>
                  <a:lnTo>
                    <a:pt x="2262" y="948"/>
                  </a:lnTo>
                  <a:lnTo>
                    <a:pt x="2261" y="948"/>
                  </a:lnTo>
                  <a:lnTo>
                    <a:pt x="2259" y="948"/>
                  </a:lnTo>
                  <a:lnTo>
                    <a:pt x="2258" y="946"/>
                  </a:lnTo>
                  <a:lnTo>
                    <a:pt x="2256" y="942"/>
                  </a:lnTo>
                  <a:lnTo>
                    <a:pt x="2256" y="937"/>
                  </a:lnTo>
                  <a:lnTo>
                    <a:pt x="2271" y="909"/>
                  </a:lnTo>
                  <a:lnTo>
                    <a:pt x="2271" y="906"/>
                  </a:lnTo>
                  <a:lnTo>
                    <a:pt x="2273" y="904"/>
                  </a:lnTo>
                  <a:lnTo>
                    <a:pt x="2276" y="904"/>
                  </a:lnTo>
                  <a:lnTo>
                    <a:pt x="2274" y="903"/>
                  </a:lnTo>
                  <a:lnTo>
                    <a:pt x="2274" y="900"/>
                  </a:lnTo>
                  <a:lnTo>
                    <a:pt x="2277" y="898"/>
                  </a:lnTo>
                  <a:lnTo>
                    <a:pt x="2279" y="897"/>
                  </a:lnTo>
                  <a:lnTo>
                    <a:pt x="2277" y="892"/>
                  </a:lnTo>
                  <a:lnTo>
                    <a:pt x="2277" y="889"/>
                  </a:lnTo>
                  <a:lnTo>
                    <a:pt x="2280" y="885"/>
                  </a:lnTo>
                  <a:lnTo>
                    <a:pt x="2280" y="882"/>
                  </a:lnTo>
                  <a:lnTo>
                    <a:pt x="2282" y="879"/>
                  </a:lnTo>
                  <a:lnTo>
                    <a:pt x="2285" y="879"/>
                  </a:lnTo>
                  <a:lnTo>
                    <a:pt x="2289" y="876"/>
                  </a:lnTo>
                  <a:lnTo>
                    <a:pt x="2292" y="877"/>
                  </a:lnTo>
                  <a:lnTo>
                    <a:pt x="2292" y="880"/>
                  </a:lnTo>
                  <a:lnTo>
                    <a:pt x="2295" y="876"/>
                  </a:lnTo>
                  <a:lnTo>
                    <a:pt x="2300" y="873"/>
                  </a:lnTo>
                  <a:lnTo>
                    <a:pt x="2303" y="876"/>
                  </a:lnTo>
                  <a:lnTo>
                    <a:pt x="2303" y="880"/>
                  </a:lnTo>
                  <a:lnTo>
                    <a:pt x="2307" y="882"/>
                  </a:lnTo>
                  <a:lnTo>
                    <a:pt x="2309" y="876"/>
                  </a:lnTo>
                  <a:lnTo>
                    <a:pt x="2309" y="873"/>
                  </a:lnTo>
                  <a:lnTo>
                    <a:pt x="2312" y="868"/>
                  </a:lnTo>
                  <a:lnTo>
                    <a:pt x="2321" y="864"/>
                  </a:lnTo>
                  <a:lnTo>
                    <a:pt x="2325" y="858"/>
                  </a:lnTo>
                  <a:lnTo>
                    <a:pt x="2326" y="858"/>
                  </a:lnTo>
                  <a:lnTo>
                    <a:pt x="2328" y="861"/>
                  </a:lnTo>
                  <a:lnTo>
                    <a:pt x="2326" y="862"/>
                  </a:lnTo>
                  <a:lnTo>
                    <a:pt x="2328" y="868"/>
                  </a:lnTo>
                  <a:lnTo>
                    <a:pt x="2325" y="877"/>
                  </a:lnTo>
                  <a:lnTo>
                    <a:pt x="2325" y="879"/>
                  </a:lnTo>
                  <a:lnTo>
                    <a:pt x="2325" y="880"/>
                  </a:lnTo>
                  <a:lnTo>
                    <a:pt x="2326" y="882"/>
                  </a:lnTo>
                  <a:lnTo>
                    <a:pt x="2338" y="867"/>
                  </a:lnTo>
                  <a:lnTo>
                    <a:pt x="2338" y="865"/>
                  </a:lnTo>
                  <a:lnTo>
                    <a:pt x="2338" y="862"/>
                  </a:lnTo>
                  <a:lnTo>
                    <a:pt x="2340" y="861"/>
                  </a:lnTo>
                  <a:lnTo>
                    <a:pt x="2341" y="864"/>
                  </a:lnTo>
                  <a:lnTo>
                    <a:pt x="2344" y="861"/>
                  </a:lnTo>
                  <a:lnTo>
                    <a:pt x="2347" y="861"/>
                  </a:lnTo>
                  <a:lnTo>
                    <a:pt x="2353" y="856"/>
                  </a:lnTo>
                  <a:lnTo>
                    <a:pt x="2356" y="856"/>
                  </a:lnTo>
                  <a:lnTo>
                    <a:pt x="2359" y="853"/>
                  </a:lnTo>
                  <a:lnTo>
                    <a:pt x="2361" y="855"/>
                  </a:lnTo>
                  <a:lnTo>
                    <a:pt x="2371" y="855"/>
                  </a:lnTo>
                  <a:lnTo>
                    <a:pt x="2380" y="858"/>
                  </a:lnTo>
                  <a:lnTo>
                    <a:pt x="2383" y="861"/>
                  </a:lnTo>
                  <a:lnTo>
                    <a:pt x="2385" y="865"/>
                  </a:lnTo>
                  <a:lnTo>
                    <a:pt x="2391" y="874"/>
                  </a:lnTo>
                  <a:lnTo>
                    <a:pt x="2392" y="876"/>
                  </a:lnTo>
                  <a:lnTo>
                    <a:pt x="2395" y="877"/>
                  </a:lnTo>
                  <a:lnTo>
                    <a:pt x="2397" y="876"/>
                  </a:lnTo>
                  <a:lnTo>
                    <a:pt x="2397" y="870"/>
                  </a:lnTo>
                  <a:lnTo>
                    <a:pt x="2400" y="862"/>
                  </a:lnTo>
                  <a:lnTo>
                    <a:pt x="2400" y="861"/>
                  </a:lnTo>
                  <a:lnTo>
                    <a:pt x="2400" y="859"/>
                  </a:lnTo>
                  <a:lnTo>
                    <a:pt x="2406" y="856"/>
                  </a:lnTo>
                  <a:lnTo>
                    <a:pt x="2407" y="856"/>
                  </a:lnTo>
                  <a:lnTo>
                    <a:pt x="2409" y="853"/>
                  </a:lnTo>
                  <a:lnTo>
                    <a:pt x="2410" y="855"/>
                  </a:lnTo>
                  <a:lnTo>
                    <a:pt x="2412" y="855"/>
                  </a:lnTo>
                  <a:lnTo>
                    <a:pt x="2415" y="850"/>
                  </a:lnTo>
                  <a:lnTo>
                    <a:pt x="2416" y="849"/>
                  </a:lnTo>
                  <a:lnTo>
                    <a:pt x="2416" y="847"/>
                  </a:lnTo>
                  <a:lnTo>
                    <a:pt x="2419" y="846"/>
                  </a:lnTo>
                  <a:lnTo>
                    <a:pt x="2422" y="846"/>
                  </a:lnTo>
                  <a:lnTo>
                    <a:pt x="2424" y="844"/>
                  </a:lnTo>
                  <a:lnTo>
                    <a:pt x="2425" y="844"/>
                  </a:lnTo>
                  <a:lnTo>
                    <a:pt x="2425" y="843"/>
                  </a:lnTo>
                  <a:lnTo>
                    <a:pt x="2425" y="841"/>
                  </a:lnTo>
                  <a:lnTo>
                    <a:pt x="2424" y="840"/>
                  </a:lnTo>
                  <a:lnTo>
                    <a:pt x="2424" y="838"/>
                  </a:lnTo>
                  <a:lnTo>
                    <a:pt x="2427" y="840"/>
                  </a:lnTo>
                  <a:lnTo>
                    <a:pt x="2428" y="841"/>
                  </a:lnTo>
                  <a:lnTo>
                    <a:pt x="2430" y="840"/>
                  </a:lnTo>
                  <a:lnTo>
                    <a:pt x="2431" y="835"/>
                  </a:lnTo>
                  <a:lnTo>
                    <a:pt x="2430" y="834"/>
                  </a:lnTo>
                  <a:lnTo>
                    <a:pt x="2433" y="834"/>
                  </a:lnTo>
                  <a:lnTo>
                    <a:pt x="2437" y="831"/>
                  </a:lnTo>
                  <a:lnTo>
                    <a:pt x="2439" y="831"/>
                  </a:lnTo>
                  <a:lnTo>
                    <a:pt x="2437" y="826"/>
                  </a:lnTo>
                  <a:lnTo>
                    <a:pt x="2440" y="828"/>
                  </a:lnTo>
                  <a:lnTo>
                    <a:pt x="2443" y="826"/>
                  </a:lnTo>
                  <a:lnTo>
                    <a:pt x="2445" y="825"/>
                  </a:lnTo>
                  <a:lnTo>
                    <a:pt x="2445" y="822"/>
                  </a:lnTo>
                  <a:lnTo>
                    <a:pt x="2446" y="822"/>
                  </a:lnTo>
                  <a:lnTo>
                    <a:pt x="2448" y="820"/>
                  </a:lnTo>
                  <a:lnTo>
                    <a:pt x="2448" y="817"/>
                  </a:lnTo>
                  <a:lnTo>
                    <a:pt x="2448" y="814"/>
                  </a:lnTo>
                  <a:lnTo>
                    <a:pt x="2451" y="814"/>
                  </a:lnTo>
                  <a:lnTo>
                    <a:pt x="2452" y="817"/>
                  </a:lnTo>
                  <a:lnTo>
                    <a:pt x="2454" y="819"/>
                  </a:lnTo>
                  <a:lnTo>
                    <a:pt x="2455" y="817"/>
                  </a:lnTo>
                  <a:lnTo>
                    <a:pt x="2458" y="813"/>
                  </a:lnTo>
                  <a:lnTo>
                    <a:pt x="2467" y="811"/>
                  </a:lnTo>
                  <a:lnTo>
                    <a:pt x="2469" y="808"/>
                  </a:lnTo>
                  <a:lnTo>
                    <a:pt x="2473" y="807"/>
                  </a:lnTo>
                  <a:lnTo>
                    <a:pt x="2475" y="804"/>
                  </a:lnTo>
                  <a:lnTo>
                    <a:pt x="2476" y="802"/>
                  </a:lnTo>
                  <a:lnTo>
                    <a:pt x="2475" y="799"/>
                  </a:lnTo>
                  <a:lnTo>
                    <a:pt x="2478" y="799"/>
                  </a:lnTo>
                  <a:lnTo>
                    <a:pt x="2476" y="802"/>
                  </a:lnTo>
                  <a:lnTo>
                    <a:pt x="2478" y="802"/>
                  </a:lnTo>
                  <a:lnTo>
                    <a:pt x="2485" y="799"/>
                  </a:lnTo>
                  <a:lnTo>
                    <a:pt x="2487" y="799"/>
                  </a:lnTo>
                  <a:lnTo>
                    <a:pt x="2502" y="789"/>
                  </a:lnTo>
                  <a:lnTo>
                    <a:pt x="2511" y="786"/>
                  </a:lnTo>
                  <a:lnTo>
                    <a:pt x="2512" y="785"/>
                  </a:lnTo>
                  <a:lnTo>
                    <a:pt x="2511" y="785"/>
                  </a:lnTo>
                  <a:lnTo>
                    <a:pt x="2509" y="783"/>
                  </a:lnTo>
                  <a:lnTo>
                    <a:pt x="2506" y="776"/>
                  </a:lnTo>
                  <a:lnTo>
                    <a:pt x="2508" y="774"/>
                  </a:lnTo>
                  <a:lnTo>
                    <a:pt x="2512" y="782"/>
                  </a:lnTo>
                  <a:lnTo>
                    <a:pt x="2514" y="783"/>
                  </a:lnTo>
                  <a:lnTo>
                    <a:pt x="2514" y="785"/>
                  </a:lnTo>
                  <a:lnTo>
                    <a:pt x="2517" y="785"/>
                  </a:lnTo>
                  <a:lnTo>
                    <a:pt x="2517" y="783"/>
                  </a:lnTo>
                  <a:lnTo>
                    <a:pt x="2517" y="782"/>
                  </a:lnTo>
                  <a:lnTo>
                    <a:pt x="2518" y="782"/>
                  </a:lnTo>
                  <a:lnTo>
                    <a:pt x="2520" y="783"/>
                  </a:lnTo>
                  <a:lnTo>
                    <a:pt x="2521" y="786"/>
                  </a:lnTo>
                  <a:lnTo>
                    <a:pt x="2529" y="788"/>
                  </a:lnTo>
                  <a:lnTo>
                    <a:pt x="2535" y="792"/>
                  </a:lnTo>
                  <a:lnTo>
                    <a:pt x="2541" y="795"/>
                  </a:lnTo>
                  <a:lnTo>
                    <a:pt x="2541" y="794"/>
                  </a:lnTo>
                  <a:lnTo>
                    <a:pt x="2542" y="789"/>
                  </a:lnTo>
                  <a:lnTo>
                    <a:pt x="2545" y="789"/>
                  </a:lnTo>
                  <a:lnTo>
                    <a:pt x="2550" y="783"/>
                  </a:lnTo>
                  <a:lnTo>
                    <a:pt x="2550" y="779"/>
                  </a:lnTo>
                  <a:lnTo>
                    <a:pt x="2548" y="776"/>
                  </a:lnTo>
                  <a:lnTo>
                    <a:pt x="2541" y="771"/>
                  </a:lnTo>
                  <a:lnTo>
                    <a:pt x="2541" y="770"/>
                  </a:lnTo>
                  <a:lnTo>
                    <a:pt x="2541" y="768"/>
                  </a:lnTo>
                  <a:lnTo>
                    <a:pt x="2544" y="768"/>
                  </a:lnTo>
                  <a:lnTo>
                    <a:pt x="2547" y="768"/>
                  </a:lnTo>
                  <a:lnTo>
                    <a:pt x="2548" y="767"/>
                  </a:lnTo>
                  <a:lnTo>
                    <a:pt x="2545" y="762"/>
                  </a:lnTo>
                  <a:lnTo>
                    <a:pt x="2544" y="762"/>
                  </a:lnTo>
                  <a:lnTo>
                    <a:pt x="2539" y="753"/>
                  </a:lnTo>
                  <a:lnTo>
                    <a:pt x="2536" y="734"/>
                  </a:lnTo>
                  <a:lnTo>
                    <a:pt x="2532" y="735"/>
                  </a:lnTo>
                  <a:lnTo>
                    <a:pt x="2530" y="731"/>
                  </a:lnTo>
                  <a:lnTo>
                    <a:pt x="2529" y="729"/>
                  </a:lnTo>
                  <a:lnTo>
                    <a:pt x="2532" y="728"/>
                  </a:lnTo>
                  <a:lnTo>
                    <a:pt x="2533" y="729"/>
                  </a:lnTo>
                  <a:lnTo>
                    <a:pt x="2530" y="719"/>
                  </a:lnTo>
                  <a:lnTo>
                    <a:pt x="2527" y="722"/>
                  </a:lnTo>
                  <a:lnTo>
                    <a:pt x="2526" y="723"/>
                  </a:lnTo>
                  <a:lnTo>
                    <a:pt x="2523" y="722"/>
                  </a:lnTo>
                  <a:lnTo>
                    <a:pt x="2520" y="719"/>
                  </a:lnTo>
                  <a:lnTo>
                    <a:pt x="2517" y="717"/>
                  </a:lnTo>
                  <a:lnTo>
                    <a:pt x="2515" y="714"/>
                  </a:lnTo>
                  <a:lnTo>
                    <a:pt x="2515" y="704"/>
                  </a:lnTo>
                  <a:lnTo>
                    <a:pt x="2517" y="701"/>
                  </a:lnTo>
                  <a:lnTo>
                    <a:pt x="2520" y="704"/>
                  </a:lnTo>
                  <a:lnTo>
                    <a:pt x="2526" y="705"/>
                  </a:lnTo>
                  <a:lnTo>
                    <a:pt x="2529" y="704"/>
                  </a:lnTo>
                  <a:lnTo>
                    <a:pt x="2530" y="707"/>
                  </a:lnTo>
                  <a:lnTo>
                    <a:pt x="2535" y="705"/>
                  </a:lnTo>
                  <a:lnTo>
                    <a:pt x="2533" y="708"/>
                  </a:lnTo>
                  <a:lnTo>
                    <a:pt x="2535" y="710"/>
                  </a:lnTo>
                  <a:lnTo>
                    <a:pt x="2538" y="707"/>
                  </a:lnTo>
                  <a:lnTo>
                    <a:pt x="2541" y="704"/>
                  </a:lnTo>
                  <a:lnTo>
                    <a:pt x="2550" y="701"/>
                  </a:lnTo>
                  <a:lnTo>
                    <a:pt x="2557" y="690"/>
                  </a:lnTo>
                  <a:lnTo>
                    <a:pt x="2557" y="526"/>
                  </a:lnTo>
                  <a:lnTo>
                    <a:pt x="2536" y="506"/>
                  </a:lnTo>
                  <a:lnTo>
                    <a:pt x="2533" y="505"/>
                  </a:lnTo>
                  <a:lnTo>
                    <a:pt x="2532" y="502"/>
                  </a:lnTo>
                  <a:lnTo>
                    <a:pt x="2530" y="502"/>
                  </a:lnTo>
                  <a:lnTo>
                    <a:pt x="2518" y="497"/>
                  </a:lnTo>
                  <a:lnTo>
                    <a:pt x="2514" y="491"/>
                  </a:lnTo>
                  <a:lnTo>
                    <a:pt x="2512" y="493"/>
                  </a:lnTo>
                  <a:lnTo>
                    <a:pt x="2505" y="490"/>
                  </a:lnTo>
                  <a:lnTo>
                    <a:pt x="2502" y="488"/>
                  </a:lnTo>
                  <a:lnTo>
                    <a:pt x="2493" y="481"/>
                  </a:lnTo>
                  <a:lnTo>
                    <a:pt x="2473" y="479"/>
                  </a:lnTo>
                  <a:lnTo>
                    <a:pt x="2472" y="481"/>
                  </a:lnTo>
                  <a:lnTo>
                    <a:pt x="2467" y="482"/>
                  </a:lnTo>
                  <a:lnTo>
                    <a:pt x="2464" y="479"/>
                  </a:lnTo>
                  <a:lnTo>
                    <a:pt x="2460" y="479"/>
                  </a:lnTo>
                  <a:lnTo>
                    <a:pt x="2455" y="479"/>
                  </a:lnTo>
                  <a:lnTo>
                    <a:pt x="2448" y="479"/>
                  </a:lnTo>
                  <a:lnTo>
                    <a:pt x="2445" y="481"/>
                  </a:lnTo>
                  <a:lnTo>
                    <a:pt x="2440" y="479"/>
                  </a:lnTo>
                  <a:lnTo>
                    <a:pt x="2431" y="475"/>
                  </a:lnTo>
                  <a:lnTo>
                    <a:pt x="2430" y="476"/>
                  </a:lnTo>
                  <a:lnTo>
                    <a:pt x="2400" y="470"/>
                  </a:lnTo>
                  <a:lnTo>
                    <a:pt x="2398" y="473"/>
                  </a:lnTo>
                  <a:lnTo>
                    <a:pt x="2397" y="476"/>
                  </a:lnTo>
                  <a:lnTo>
                    <a:pt x="2398" y="479"/>
                  </a:lnTo>
                  <a:lnTo>
                    <a:pt x="2398" y="487"/>
                  </a:lnTo>
                  <a:lnTo>
                    <a:pt x="2392" y="488"/>
                  </a:lnTo>
                  <a:lnTo>
                    <a:pt x="2391" y="491"/>
                  </a:lnTo>
                  <a:lnTo>
                    <a:pt x="2400" y="494"/>
                  </a:lnTo>
                  <a:lnTo>
                    <a:pt x="2403" y="505"/>
                  </a:lnTo>
                  <a:lnTo>
                    <a:pt x="2406" y="508"/>
                  </a:lnTo>
                  <a:lnTo>
                    <a:pt x="2406" y="511"/>
                  </a:lnTo>
                  <a:lnTo>
                    <a:pt x="2407" y="517"/>
                  </a:lnTo>
                  <a:lnTo>
                    <a:pt x="2398" y="529"/>
                  </a:lnTo>
                  <a:lnTo>
                    <a:pt x="2391" y="532"/>
                  </a:lnTo>
                  <a:lnTo>
                    <a:pt x="2385" y="532"/>
                  </a:lnTo>
                  <a:lnTo>
                    <a:pt x="2382" y="530"/>
                  </a:lnTo>
                  <a:lnTo>
                    <a:pt x="2379" y="520"/>
                  </a:lnTo>
                  <a:lnTo>
                    <a:pt x="2373" y="517"/>
                  </a:lnTo>
                  <a:lnTo>
                    <a:pt x="2373" y="515"/>
                  </a:lnTo>
                  <a:lnTo>
                    <a:pt x="2370" y="514"/>
                  </a:lnTo>
                  <a:lnTo>
                    <a:pt x="2362" y="512"/>
                  </a:lnTo>
                  <a:lnTo>
                    <a:pt x="2361" y="511"/>
                  </a:lnTo>
                  <a:lnTo>
                    <a:pt x="2359" y="494"/>
                  </a:lnTo>
                  <a:lnTo>
                    <a:pt x="2353" y="491"/>
                  </a:lnTo>
                  <a:lnTo>
                    <a:pt x="2355" y="490"/>
                  </a:lnTo>
                  <a:lnTo>
                    <a:pt x="2356" y="488"/>
                  </a:lnTo>
                  <a:lnTo>
                    <a:pt x="2356" y="487"/>
                  </a:lnTo>
                  <a:lnTo>
                    <a:pt x="2352" y="484"/>
                  </a:lnTo>
                  <a:lnTo>
                    <a:pt x="2350" y="485"/>
                  </a:lnTo>
                  <a:lnTo>
                    <a:pt x="2340" y="497"/>
                  </a:lnTo>
                  <a:lnTo>
                    <a:pt x="2337" y="499"/>
                  </a:lnTo>
                  <a:lnTo>
                    <a:pt x="2335" y="497"/>
                  </a:lnTo>
                  <a:lnTo>
                    <a:pt x="2328" y="497"/>
                  </a:lnTo>
                  <a:lnTo>
                    <a:pt x="2321" y="494"/>
                  </a:lnTo>
                  <a:lnTo>
                    <a:pt x="2312" y="493"/>
                  </a:lnTo>
                  <a:lnTo>
                    <a:pt x="2309" y="494"/>
                  </a:lnTo>
                  <a:lnTo>
                    <a:pt x="2307" y="494"/>
                  </a:lnTo>
                  <a:lnTo>
                    <a:pt x="2300" y="494"/>
                  </a:lnTo>
                  <a:lnTo>
                    <a:pt x="2295" y="491"/>
                  </a:lnTo>
                  <a:lnTo>
                    <a:pt x="2291" y="484"/>
                  </a:lnTo>
                  <a:lnTo>
                    <a:pt x="2285" y="488"/>
                  </a:lnTo>
                  <a:lnTo>
                    <a:pt x="2274" y="487"/>
                  </a:lnTo>
                  <a:lnTo>
                    <a:pt x="2270" y="490"/>
                  </a:lnTo>
                  <a:lnTo>
                    <a:pt x="2265" y="488"/>
                  </a:lnTo>
                  <a:lnTo>
                    <a:pt x="2262" y="488"/>
                  </a:lnTo>
                  <a:lnTo>
                    <a:pt x="2261" y="490"/>
                  </a:lnTo>
                  <a:lnTo>
                    <a:pt x="2259" y="491"/>
                  </a:lnTo>
                  <a:lnTo>
                    <a:pt x="2258" y="491"/>
                  </a:lnTo>
                  <a:lnTo>
                    <a:pt x="2256" y="497"/>
                  </a:lnTo>
                  <a:lnTo>
                    <a:pt x="2252" y="497"/>
                  </a:lnTo>
                  <a:lnTo>
                    <a:pt x="2250" y="500"/>
                  </a:lnTo>
                  <a:lnTo>
                    <a:pt x="2247" y="503"/>
                  </a:lnTo>
                  <a:lnTo>
                    <a:pt x="2244" y="503"/>
                  </a:lnTo>
                  <a:lnTo>
                    <a:pt x="2244" y="497"/>
                  </a:lnTo>
                  <a:lnTo>
                    <a:pt x="2244" y="494"/>
                  </a:lnTo>
                  <a:lnTo>
                    <a:pt x="2241" y="496"/>
                  </a:lnTo>
                  <a:lnTo>
                    <a:pt x="2240" y="494"/>
                  </a:lnTo>
                  <a:lnTo>
                    <a:pt x="2234" y="488"/>
                  </a:lnTo>
                  <a:lnTo>
                    <a:pt x="2231" y="487"/>
                  </a:lnTo>
                  <a:lnTo>
                    <a:pt x="2223" y="487"/>
                  </a:lnTo>
                  <a:lnTo>
                    <a:pt x="2223" y="484"/>
                  </a:lnTo>
                  <a:lnTo>
                    <a:pt x="2217" y="482"/>
                  </a:lnTo>
                  <a:lnTo>
                    <a:pt x="2217" y="481"/>
                  </a:lnTo>
                  <a:lnTo>
                    <a:pt x="2223" y="461"/>
                  </a:lnTo>
                  <a:lnTo>
                    <a:pt x="2223" y="452"/>
                  </a:lnTo>
                  <a:lnTo>
                    <a:pt x="2220" y="446"/>
                  </a:lnTo>
                  <a:lnTo>
                    <a:pt x="2220" y="445"/>
                  </a:lnTo>
                  <a:lnTo>
                    <a:pt x="2208" y="431"/>
                  </a:lnTo>
                  <a:lnTo>
                    <a:pt x="2205" y="430"/>
                  </a:lnTo>
                  <a:lnTo>
                    <a:pt x="2204" y="425"/>
                  </a:lnTo>
                  <a:lnTo>
                    <a:pt x="2199" y="425"/>
                  </a:lnTo>
                  <a:lnTo>
                    <a:pt x="2187" y="424"/>
                  </a:lnTo>
                  <a:lnTo>
                    <a:pt x="2183" y="422"/>
                  </a:lnTo>
                  <a:lnTo>
                    <a:pt x="2156" y="424"/>
                  </a:lnTo>
                  <a:lnTo>
                    <a:pt x="2154" y="425"/>
                  </a:lnTo>
                  <a:lnTo>
                    <a:pt x="2148" y="424"/>
                  </a:lnTo>
                  <a:lnTo>
                    <a:pt x="2145" y="425"/>
                  </a:lnTo>
                  <a:lnTo>
                    <a:pt x="2142" y="427"/>
                  </a:lnTo>
                  <a:lnTo>
                    <a:pt x="2135" y="424"/>
                  </a:lnTo>
                  <a:lnTo>
                    <a:pt x="2132" y="425"/>
                  </a:lnTo>
                  <a:lnTo>
                    <a:pt x="2130" y="427"/>
                  </a:lnTo>
                  <a:lnTo>
                    <a:pt x="2126" y="428"/>
                  </a:lnTo>
                  <a:lnTo>
                    <a:pt x="2123" y="427"/>
                  </a:lnTo>
                  <a:lnTo>
                    <a:pt x="2117" y="427"/>
                  </a:lnTo>
                  <a:lnTo>
                    <a:pt x="2114" y="428"/>
                  </a:lnTo>
                  <a:lnTo>
                    <a:pt x="2112" y="428"/>
                  </a:lnTo>
                  <a:lnTo>
                    <a:pt x="2105" y="431"/>
                  </a:lnTo>
                  <a:lnTo>
                    <a:pt x="2100" y="431"/>
                  </a:lnTo>
                  <a:lnTo>
                    <a:pt x="2099" y="434"/>
                  </a:lnTo>
                  <a:lnTo>
                    <a:pt x="2090" y="425"/>
                  </a:lnTo>
                  <a:lnTo>
                    <a:pt x="2087" y="425"/>
                  </a:lnTo>
                  <a:lnTo>
                    <a:pt x="2085" y="424"/>
                  </a:lnTo>
                  <a:lnTo>
                    <a:pt x="2091" y="422"/>
                  </a:lnTo>
                  <a:lnTo>
                    <a:pt x="2094" y="419"/>
                  </a:lnTo>
                  <a:lnTo>
                    <a:pt x="2094" y="415"/>
                  </a:lnTo>
                  <a:lnTo>
                    <a:pt x="2084" y="404"/>
                  </a:lnTo>
                  <a:lnTo>
                    <a:pt x="2083" y="403"/>
                  </a:lnTo>
                  <a:lnTo>
                    <a:pt x="2083" y="400"/>
                  </a:lnTo>
                  <a:lnTo>
                    <a:pt x="2071" y="403"/>
                  </a:lnTo>
                  <a:lnTo>
                    <a:pt x="2068" y="403"/>
                  </a:lnTo>
                  <a:lnTo>
                    <a:pt x="2066" y="400"/>
                  </a:lnTo>
                  <a:lnTo>
                    <a:pt x="2066" y="397"/>
                  </a:lnTo>
                  <a:lnTo>
                    <a:pt x="2060" y="394"/>
                  </a:lnTo>
                  <a:lnTo>
                    <a:pt x="2059" y="391"/>
                  </a:lnTo>
                  <a:lnTo>
                    <a:pt x="2057" y="389"/>
                  </a:lnTo>
                  <a:lnTo>
                    <a:pt x="2051" y="386"/>
                  </a:lnTo>
                  <a:lnTo>
                    <a:pt x="2050" y="389"/>
                  </a:lnTo>
                  <a:lnTo>
                    <a:pt x="2047" y="389"/>
                  </a:lnTo>
                  <a:lnTo>
                    <a:pt x="2045" y="388"/>
                  </a:lnTo>
                  <a:lnTo>
                    <a:pt x="2041" y="386"/>
                  </a:lnTo>
                  <a:lnTo>
                    <a:pt x="2038" y="388"/>
                  </a:lnTo>
                  <a:lnTo>
                    <a:pt x="2038" y="386"/>
                  </a:lnTo>
                  <a:lnTo>
                    <a:pt x="2044" y="377"/>
                  </a:lnTo>
                  <a:lnTo>
                    <a:pt x="2047" y="376"/>
                  </a:lnTo>
                  <a:lnTo>
                    <a:pt x="2050" y="379"/>
                  </a:lnTo>
                  <a:lnTo>
                    <a:pt x="2051" y="380"/>
                  </a:lnTo>
                  <a:lnTo>
                    <a:pt x="2056" y="379"/>
                  </a:lnTo>
                  <a:lnTo>
                    <a:pt x="2056" y="373"/>
                  </a:lnTo>
                  <a:lnTo>
                    <a:pt x="2051" y="361"/>
                  </a:lnTo>
                  <a:lnTo>
                    <a:pt x="2042" y="356"/>
                  </a:lnTo>
                  <a:lnTo>
                    <a:pt x="2038" y="355"/>
                  </a:lnTo>
                  <a:lnTo>
                    <a:pt x="2036" y="353"/>
                  </a:lnTo>
                  <a:lnTo>
                    <a:pt x="2030" y="350"/>
                  </a:lnTo>
                  <a:lnTo>
                    <a:pt x="2024" y="350"/>
                  </a:lnTo>
                  <a:lnTo>
                    <a:pt x="2023" y="352"/>
                  </a:lnTo>
                  <a:lnTo>
                    <a:pt x="2023" y="350"/>
                  </a:lnTo>
                  <a:lnTo>
                    <a:pt x="2011" y="350"/>
                  </a:lnTo>
                  <a:lnTo>
                    <a:pt x="2008" y="352"/>
                  </a:lnTo>
                  <a:lnTo>
                    <a:pt x="2000" y="349"/>
                  </a:lnTo>
                  <a:lnTo>
                    <a:pt x="1996" y="346"/>
                  </a:lnTo>
                  <a:lnTo>
                    <a:pt x="1991" y="346"/>
                  </a:lnTo>
                  <a:lnTo>
                    <a:pt x="1985" y="340"/>
                  </a:lnTo>
                  <a:lnTo>
                    <a:pt x="1984" y="340"/>
                  </a:lnTo>
                  <a:lnTo>
                    <a:pt x="1970" y="338"/>
                  </a:lnTo>
                  <a:lnTo>
                    <a:pt x="1963" y="334"/>
                  </a:lnTo>
                  <a:lnTo>
                    <a:pt x="1951" y="334"/>
                  </a:lnTo>
                  <a:lnTo>
                    <a:pt x="1946" y="332"/>
                  </a:lnTo>
                  <a:lnTo>
                    <a:pt x="1916" y="331"/>
                  </a:lnTo>
                  <a:lnTo>
                    <a:pt x="1913" y="328"/>
                  </a:lnTo>
                  <a:lnTo>
                    <a:pt x="1912" y="326"/>
                  </a:lnTo>
                  <a:lnTo>
                    <a:pt x="1909" y="325"/>
                  </a:lnTo>
                  <a:lnTo>
                    <a:pt x="1904" y="323"/>
                  </a:lnTo>
                  <a:lnTo>
                    <a:pt x="1901" y="326"/>
                  </a:lnTo>
                  <a:lnTo>
                    <a:pt x="1901" y="329"/>
                  </a:lnTo>
                  <a:lnTo>
                    <a:pt x="1904" y="332"/>
                  </a:lnTo>
                  <a:lnTo>
                    <a:pt x="1904" y="334"/>
                  </a:lnTo>
                  <a:lnTo>
                    <a:pt x="1907" y="338"/>
                  </a:lnTo>
                  <a:lnTo>
                    <a:pt x="1904" y="340"/>
                  </a:lnTo>
                  <a:lnTo>
                    <a:pt x="1900" y="346"/>
                  </a:lnTo>
                  <a:lnTo>
                    <a:pt x="1898" y="353"/>
                  </a:lnTo>
                  <a:lnTo>
                    <a:pt x="1894" y="359"/>
                  </a:lnTo>
                  <a:lnTo>
                    <a:pt x="1889" y="361"/>
                  </a:lnTo>
                  <a:lnTo>
                    <a:pt x="1886" y="365"/>
                  </a:lnTo>
                  <a:lnTo>
                    <a:pt x="1883" y="368"/>
                  </a:lnTo>
                  <a:lnTo>
                    <a:pt x="1883" y="371"/>
                  </a:lnTo>
                  <a:lnTo>
                    <a:pt x="1885" y="374"/>
                  </a:lnTo>
                  <a:lnTo>
                    <a:pt x="1885" y="377"/>
                  </a:lnTo>
                  <a:lnTo>
                    <a:pt x="1882" y="377"/>
                  </a:lnTo>
                  <a:lnTo>
                    <a:pt x="1883" y="385"/>
                  </a:lnTo>
                  <a:lnTo>
                    <a:pt x="1885" y="388"/>
                  </a:lnTo>
                  <a:lnTo>
                    <a:pt x="1886" y="391"/>
                  </a:lnTo>
                  <a:lnTo>
                    <a:pt x="1888" y="394"/>
                  </a:lnTo>
                  <a:lnTo>
                    <a:pt x="1888" y="397"/>
                  </a:lnTo>
                  <a:lnTo>
                    <a:pt x="1886" y="400"/>
                  </a:lnTo>
                  <a:lnTo>
                    <a:pt x="1885" y="400"/>
                  </a:lnTo>
                  <a:lnTo>
                    <a:pt x="1877" y="395"/>
                  </a:lnTo>
                  <a:lnTo>
                    <a:pt x="1876" y="401"/>
                  </a:lnTo>
                  <a:lnTo>
                    <a:pt x="1871" y="400"/>
                  </a:lnTo>
                  <a:lnTo>
                    <a:pt x="1870" y="403"/>
                  </a:lnTo>
                  <a:lnTo>
                    <a:pt x="1870" y="401"/>
                  </a:lnTo>
                  <a:lnTo>
                    <a:pt x="1864" y="406"/>
                  </a:lnTo>
                  <a:lnTo>
                    <a:pt x="1862" y="409"/>
                  </a:lnTo>
                  <a:lnTo>
                    <a:pt x="1859" y="410"/>
                  </a:lnTo>
                  <a:lnTo>
                    <a:pt x="1858" y="413"/>
                  </a:lnTo>
                  <a:lnTo>
                    <a:pt x="1855" y="413"/>
                  </a:lnTo>
                  <a:lnTo>
                    <a:pt x="1853" y="415"/>
                  </a:lnTo>
                  <a:lnTo>
                    <a:pt x="1852" y="413"/>
                  </a:lnTo>
                  <a:lnTo>
                    <a:pt x="1849" y="413"/>
                  </a:lnTo>
                  <a:lnTo>
                    <a:pt x="1847" y="410"/>
                  </a:lnTo>
                  <a:lnTo>
                    <a:pt x="1847" y="409"/>
                  </a:lnTo>
                  <a:lnTo>
                    <a:pt x="1844" y="407"/>
                  </a:lnTo>
                  <a:lnTo>
                    <a:pt x="1844" y="404"/>
                  </a:lnTo>
                  <a:lnTo>
                    <a:pt x="1842" y="403"/>
                  </a:lnTo>
                  <a:lnTo>
                    <a:pt x="1839" y="403"/>
                  </a:lnTo>
                  <a:lnTo>
                    <a:pt x="1831" y="395"/>
                  </a:lnTo>
                  <a:lnTo>
                    <a:pt x="1827" y="397"/>
                  </a:lnTo>
                  <a:lnTo>
                    <a:pt x="1822" y="394"/>
                  </a:lnTo>
                  <a:lnTo>
                    <a:pt x="1819" y="392"/>
                  </a:lnTo>
                  <a:lnTo>
                    <a:pt x="1818" y="392"/>
                  </a:lnTo>
                  <a:lnTo>
                    <a:pt x="1813" y="389"/>
                  </a:lnTo>
                  <a:lnTo>
                    <a:pt x="1804" y="391"/>
                  </a:lnTo>
                  <a:lnTo>
                    <a:pt x="1801" y="397"/>
                  </a:lnTo>
                  <a:lnTo>
                    <a:pt x="1800" y="400"/>
                  </a:lnTo>
                  <a:lnTo>
                    <a:pt x="1801" y="403"/>
                  </a:lnTo>
                  <a:lnTo>
                    <a:pt x="1801" y="406"/>
                  </a:lnTo>
                  <a:lnTo>
                    <a:pt x="1798" y="401"/>
                  </a:lnTo>
                  <a:lnTo>
                    <a:pt x="1797" y="403"/>
                  </a:lnTo>
                  <a:lnTo>
                    <a:pt x="1788" y="401"/>
                  </a:lnTo>
                  <a:lnTo>
                    <a:pt x="1785" y="403"/>
                  </a:lnTo>
                  <a:lnTo>
                    <a:pt x="1782" y="401"/>
                  </a:lnTo>
                  <a:lnTo>
                    <a:pt x="1777" y="395"/>
                  </a:lnTo>
                  <a:lnTo>
                    <a:pt x="1774" y="394"/>
                  </a:lnTo>
                  <a:lnTo>
                    <a:pt x="1771" y="386"/>
                  </a:lnTo>
                  <a:lnTo>
                    <a:pt x="1768" y="383"/>
                  </a:lnTo>
                  <a:lnTo>
                    <a:pt x="1767" y="373"/>
                  </a:lnTo>
                  <a:lnTo>
                    <a:pt x="1765" y="371"/>
                  </a:lnTo>
                  <a:lnTo>
                    <a:pt x="1764" y="373"/>
                  </a:lnTo>
                  <a:lnTo>
                    <a:pt x="1755" y="394"/>
                  </a:lnTo>
                  <a:lnTo>
                    <a:pt x="1753" y="415"/>
                  </a:lnTo>
                  <a:lnTo>
                    <a:pt x="1752" y="416"/>
                  </a:lnTo>
                  <a:lnTo>
                    <a:pt x="1749" y="422"/>
                  </a:lnTo>
                  <a:lnTo>
                    <a:pt x="1747" y="424"/>
                  </a:lnTo>
                  <a:lnTo>
                    <a:pt x="1746" y="430"/>
                  </a:lnTo>
                  <a:lnTo>
                    <a:pt x="1743" y="434"/>
                  </a:lnTo>
                  <a:lnTo>
                    <a:pt x="1743" y="439"/>
                  </a:lnTo>
                  <a:lnTo>
                    <a:pt x="1738" y="437"/>
                  </a:lnTo>
                  <a:lnTo>
                    <a:pt x="1735" y="427"/>
                  </a:lnTo>
                  <a:lnTo>
                    <a:pt x="1734" y="425"/>
                  </a:lnTo>
                  <a:lnTo>
                    <a:pt x="1734" y="430"/>
                  </a:lnTo>
                  <a:lnTo>
                    <a:pt x="1732" y="430"/>
                  </a:lnTo>
                  <a:lnTo>
                    <a:pt x="1729" y="428"/>
                  </a:lnTo>
                  <a:lnTo>
                    <a:pt x="1728" y="428"/>
                  </a:lnTo>
                  <a:lnTo>
                    <a:pt x="1725" y="427"/>
                  </a:lnTo>
                  <a:lnTo>
                    <a:pt x="1723" y="424"/>
                  </a:lnTo>
                  <a:lnTo>
                    <a:pt x="1723" y="422"/>
                  </a:lnTo>
                  <a:lnTo>
                    <a:pt x="1720" y="419"/>
                  </a:lnTo>
                  <a:lnTo>
                    <a:pt x="1719" y="421"/>
                  </a:lnTo>
                  <a:lnTo>
                    <a:pt x="1719" y="419"/>
                  </a:lnTo>
                  <a:lnTo>
                    <a:pt x="1717" y="418"/>
                  </a:lnTo>
                  <a:lnTo>
                    <a:pt x="1714" y="410"/>
                  </a:lnTo>
                  <a:lnTo>
                    <a:pt x="1713" y="409"/>
                  </a:lnTo>
                  <a:lnTo>
                    <a:pt x="1711" y="410"/>
                  </a:lnTo>
                  <a:lnTo>
                    <a:pt x="1708" y="398"/>
                  </a:lnTo>
                  <a:lnTo>
                    <a:pt x="1707" y="398"/>
                  </a:lnTo>
                  <a:lnTo>
                    <a:pt x="1707" y="394"/>
                  </a:lnTo>
                  <a:lnTo>
                    <a:pt x="1705" y="388"/>
                  </a:lnTo>
                  <a:lnTo>
                    <a:pt x="1705" y="389"/>
                  </a:lnTo>
                  <a:lnTo>
                    <a:pt x="1702" y="392"/>
                  </a:lnTo>
                  <a:lnTo>
                    <a:pt x="1701" y="389"/>
                  </a:lnTo>
                  <a:lnTo>
                    <a:pt x="1701" y="386"/>
                  </a:lnTo>
                  <a:lnTo>
                    <a:pt x="1701" y="385"/>
                  </a:lnTo>
                  <a:lnTo>
                    <a:pt x="1699" y="383"/>
                  </a:lnTo>
                  <a:lnTo>
                    <a:pt x="1698" y="376"/>
                  </a:lnTo>
                  <a:lnTo>
                    <a:pt x="1704" y="367"/>
                  </a:lnTo>
                  <a:lnTo>
                    <a:pt x="1705" y="368"/>
                  </a:lnTo>
                  <a:lnTo>
                    <a:pt x="1707" y="368"/>
                  </a:lnTo>
                  <a:lnTo>
                    <a:pt x="1707" y="367"/>
                  </a:lnTo>
                  <a:lnTo>
                    <a:pt x="1707" y="365"/>
                  </a:lnTo>
                  <a:lnTo>
                    <a:pt x="1710" y="364"/>
                  </a:lnTo>
                  <a:lnTo>
                    <a:pt x="1711" y="361"/>
                  </a:lnTo>
                  <a:lnTo>
                    <a:pt x="1710" y="361"/>
                  </a:lnTo>
                  <a:lnTo>
                    <a:pt x="1711" y="359"/>
                  </a:lnTo>
                  <a:lnTo>
                    <a:pt x="1711" y="358"/>
                  </a:lnTo>
                  <a:lnTo>
                    <a:pt x="1711" y="355"/>
                  </a:lnTo>
                  <a:lnTo>
                    <a:pt x="1714" y="349"/>
                  </a:lnTo>
                  <a:lnTo>
                    <a:pt x="1707" y="344"/>
                  </a:lnTo>
                  <a:lnTo>
                    <a:pt x="1707" y="343"/>
                  </a:lnTo>
                  <a:lnTo>
                    <a:pt x="1710" y="340"/>
                  </a:lnTo>
                  <a:lnTo>
                    <a:pt x="1707" y="338"/>
                  </a:lnTo>
                  <a:lnTo>
                    <a:pt x="1707" y="335"/>
                  </a:lnTo>
                  <a:lnTo>
                    <a:pt x="1710" y="334"/>
                  </a:lnTo>
                  <a:lnTo>
                    <a:pt x="1710" y="329"/>
                  </a:lnTo>
                  <a:lnTo>
                    <a:pt x="1708" y="328"/>
                  </a:lnTo>
                  <a:lnTo>
                    <a:pt x="1708" y="326"/>
                  </a:lnTo>
                  <a:lnTo>
                    <a:pt x="1708" y="323"/>
                  </a:lnTo>
                  <a:lnTo>
                    <a:pt x="1708" y="322"/>
                  </a:lnTo>
                  <a:lnTo>
                    <a:pt x="1710" y="320"/>
                  </a:lnTo>
                  <a:lnTo>
                    <a:pt x="1711" y="320"/>
                  </a:lnTo>
                  <a:lnTo>
                    <a:pt x="1711" y="317"/>
                  </a:lnTo>
                  <a:lnTo>
                    <a:pt x="1711" y="316"/>
                  </a:lnTo>
                  <a:lnTo>
                    <a:pt x="1711" y="314"/>
                  </a:lnTo>
                  <a:lnTo>
                    <a:pt x="1711" y="313"/>
                  </a:lnTo>
                  <a:lnTo>
                    <a:pt x="1705" y="310"/>
                  </a:lnTo>
                  <a:lnTo>
                    <a:pt x="1704" y="307"/>
                  </a:lnTo>
                  <a:lnTo>
                    <a:pt x="1702" y="304"/>
                  </a:lnTo>
                  <a:lnTo>
                    <a:pt x="1702" y="301"/>
                  </a:lnTo>
                  <a:lnTo>
                    <a:pt x="1695" y="298"/>
                  </a:lnTo>
                  <a:lnTo>
                    <a:pt x="1695" y="295"/>
                  </a:lnTo>
                  <a:lnTo>
                    <a:pt x="1695" y="294"/>
                  </a:lnTo>
                  <a:lnTo>
                    <a:pt x="1690" y="292"/>
                  </a:lnTo>
                  <a:lnTo>
                    <a:pt x="1689" y="291"/>
                  </a:lnTo>
                  <a:lnTo>
                    <a:pt x="1690" y="291"/>
                  </a:lnTo>
                  <a:lnTo>
                    <a:pt x="1689" y="288"/>
                  </a:lnTo>
                  <a:lnTo>
                    <a:pt x="1683" y="285"/>
                  </a:lnTo>
                  <a:lnTo>
                    <a:pt x="1680" y="286"/>
                  </a:lnTo>
                  <a:lnTo>
                    <a:pt x="1675" y="286"/>
                  </a:lnTo>
                  <a:lnTo>
                    <a:pt x="1671" y="283"/>
                  </a:lnTo>
                  <a:lnTo>
                    <a:pt x="1669" y="285"/>
                  </a:lnTo>
                  <a:lnTo>
                    <a:pt x="1668" y="288"/>
                  </a:lnTo>
                  <a:lnTo>
                    <a:pt x="1666" y="288"/>
                  </a:lnTo>
                  <a:lnTo>
                    <a:pt x="1663" y="291"/>
                  </a:lnTo>
                  <a:lnTo>
                    <a:pt x="1662" y="289"/>
                  </a:lnTo>
                  <a:lnTo>
                    <a:pt x="1662" y="288"/>
                  </a:lnTo>
                  <a:lnTo>
                    <a:pt x="1656" y="282"/>
                  </a:lnTo>
                  <a:lnTo>
                    <a:pt x="1654" y="283"/>
                  </a:lnTo>
                  <a:lnTo>
                    <a:pt x="1651" y="282"/>
                  </a:lnTo>
                  <a:lnTo>
                    <a:pt x="1650" y="282"/>
                  </a:lnTo>
                  <a:lnTo>
                    <a:pt x="1647" y="280"/>
                  </a:lnTo>
                  <a:lnTo>
                    <a:pt x="1645" y="280"/>
                  </a:lnTo>
                  <a:lnTo>
                    <a:pt x="1644" y="279"/>
                  </a:lnTo>
                  <a:lnTo>
                    <a:pt x="1642" y="282"/>
                  </a:lnTo>
                  <a:lnTo>
                    <a:pt x="1639" y="279"/>
                  </a:lnTo>
                  <a:lnTo>
                    <a:pt x="1639" y="274"/>
                  </a:lnTo>
                  <a:lnTo>
                    <a:pt x="1638" y="273"/>
                  </a:lnTo>
                  <a:lnTo>
                    <a:pt x="1636" y="274"/>
                  </a:lnTo>
                  <a:lnTo>
                    <a:pt x="1633" y="270"/>
                  </a:lnTo>
                  <a:lnTo>
                    <a:pt x="1630" y="271"/>
                  </a:lnTo>
                  <a:lnTo>
                    <a:pt x="1629" y="270"/>
                  </a:lnTo>
                  <a:lnTo>
                    <a:pt x="1623" y="268"/>
                  </a:lnTo>
                  <a:lnTo>
                    <a:pt x="1618" y="265"/>
                  </a:lnTo>
                  <a:lnTo>
                    <a:pt x="1617" y="265"/>
                  </a:lnTo>
                  <a:lnTo>
                    <a:pt x="1617" y="270"/>
                  </a:lnTo>
                  <a:lnTo>
                    <a:pt x="1617" y="273"/>
                  </a:lnTo>
                  <a:lnTo>
                    <a:pt x="1615" y="274"/>
                  </a:lnTo>
                  <a:lnTo>
                    <a:pt x="1611" y="273"/>
                  </a:lnTo>
                  <a:lnTo>
                    <a:pt x="1608" y="268"/>
                  </a:lnTo>
                  <a:lnTo>
                    <a:pt x="1605" y="289"/>
                  </a:lnTo>
                  <a:lnTo>
                    <a:pt x="1606" y="289"/>
                  </a:lnTo>
                  <a:lnTo>
                    <a:pt x="1605" y="291"/>
                  </a:lnTo>
                  <a:lnTo>
                    <a:pt x="1605" y="292"/>
                  </a:lnTo>
                  <a:lnTo>
                    <a:pt x="1609" y="307"/>
                  </a:lnTo>
                  <a:lnTo>
                    <a:pt x="1609" y="310"/>
                  </a:lnTo>
                  <a:lnTo>
                    <a:pt x="1606" y="311"/>
                  </a:lnTo>
                  <a:lnTo>
                    <a:pt x="1598" y="313"/>
                  </a:lnTo>
                  <a:lnTo>
                    <a:pt x="1593" y="317"/>
                  </a:lnTo>
                  <a:lnTo>
                    <a:pt x="1592" y="316"/>
                  </a:lnTo>
                  <a:lnTo>
                    <a:pt x="1590" y="317"/>
                  </a:lnTo>
                  <a:lnTo>
                    <a:pt x="1589" y="316"/>
                  </a:lnTo>
                  <a:lnTo>
                    <a:pt x="1584" y="317"/>
                  </a:lnTo>
                  <a:lnTo>
                    <a:pt x="1581" y="316"/>
                  </a:lnTo>
                  <a:lnTo>
                    <a:pt x="1571" y="317"/>
                  </a:lnTo>
                  <a:lnTo>
                    <a:pt x="1569" y="319"/>
                  </a:lnTo>
                  <a:lnTo>
                    <a:pt x="1563" y="316"/>
                  </a:lnTo>
                  <a:lnTo>
                    <a:pt x="1551" y="313"/>
                  </a:lnTo>
                  <a:lnTo>
                    <a:pt x="1553" y="316"/>
                  </a:lnTo>
                  <a:lnTo>
                    <a:pt x="1551" y="317"/>
                  </a:lnTo>
                  <a:lnTo>
                    <a:pt x="1527" y="304"/>
                  </a:lnTo>
                  <a:lnTo>
                    <a:pt x="1526" y="303"/>
                  </a:lnTo>
                  <a:lnTo>
                    <a:pt x="1526" y="298"/>
                  </a:lnTo>
                  <a:lnTo>
                    <a:pt x="1526" y="297"/>
                  </a:lnTo>
                  <a:lnTo>
                    <a:pt x="1526" y="292"/>
                  </a:lnTo>
                  <a:lnTo>
                    <a:pt x="1526" y="291"/>
                  </a:lnTo>
                  <a:lnTo>
                    <a:pt x="1529" y="289"/>
                  </a:lnTo>
                  <a:lnTo>
                    <a:pt x="1532" y="289"/>
                  </a:lnTo>
                  <a:lnTo>
                    <a:pt x="1532" y="288"/>
                  </a:lnTo>
                  <a:lnTo>
                    <a:pt x="1535" y="288"/>
                  </a:lnTo>
                  <a:lnTo>
                    <a:pt x="1533" y="285"/>
                  </a:lnTo>
                  <a:lnTo>
                    <a:pt x="1530" y="283"/>
                  </a:lnTo>
                  <a:lnTo>
                    <a:pt x="1523" y="283"/>
                  </a:lnTo>
                  <a:lnTo>
                    <a:pt x="1520" y="282"/>
                  </a:lnTo>
                  <a:lnTo>
                    <a:pt x="1514" y="283"/>
                  </a:lnTo>
                  <a:lnTo>
                    <a:pt x="1506" y="282"/>
                  </a:lnTo>
                  <a:lnTo>
                    <a:pt x="1502" y="279"/>
                  </a:lnTo>
                  <a:lnTo>
                    <a:pt x="1499" y="280"/>
                  </a:lnTo>
                  <a:lnTo>
                    <a:pt x="1496" y="277"/>
                  </a:lnTo>
                  <a:lnTo>
                    <a:pt x="1491" y="277"/>
                  </a:lnTo>
                  <a:lnTo>
                    <a:pt x="1479" y="274"/>
                  </a:lnTo>
                  <a:lnTo>
                    <a:pt x="1473" y="276"/>
                  </a:lnTo>
                  <a:lnTo>
                    <a:pt x="1473" y="279"/>
                  </a:lnTo>
                  <a:lnTo>
                    <a:pt x="1461" y="282"/>
                  </a:lnTo>
                  <a:lnTo>
                    <a:pt x="1455" y="282"/>
                  </a:lnTo>
                  <a:lnTo>
                    <a:pt x="1443" y="286"/>
                  </a:lnTo>
                  <a:lnTo>
                    <a:pt x="1449" y="292"/>
                  </a:lnTo>
                  <a:lnTo>
                    <a:pt x="1449" y="297"/>
                  </a:lnTo>
                  <a:lnTo>
                    <a:pt x="1442" y="303"/>
                  </a:lnTo>
                  <a:lnTo>
                    <a:pt x="1437" y="301"/>
                  </a:lnTo>
                  <a:lnTo>
                    <a:pt x="1437" y="300"/>
                  </a:lnTo>
                  <a:lnTo>
                    <a:pt x="1442" y="300"/>
                  </a:lnTo>
                  <a:lnTo>
                    <a:pt x="1443" y="297"/>
                  </a:lnTo>
                  <a:lnTo>
                    <a:pt x="1439" y="295"/>
                  </a:lnTo>
                  <a:lnTo>
                    <a:pt x="1439" y="292"/>
                  </a:lnTo>
                  <a:lnTo>
                    <a:pt x="1437" y="289"/>
                  </a:lnTo>
                  <a:lnTo>
                    <a:pt x="1440" y="282"/>
                  </a:lnTo>
                  <a:lnTo>
                    <a:pt x="1440" y="279"/>
                  </a:lnTo>
                  <a:lnTo>
                    <a:pt x="1439" y="274"/>
                  </a:lnTo>
                  <a:lnTo>
                    <a:pt x="1437" y="273"/>
                  </a:lnTo>
                  <a:lnTo>
                    <a:pt x="1437" y="267"/>
                  </a:lnTo>
                  <a:lnTo>
                    <a:pt x="1431" y="255"/>
                  </a:lnTo>
                  <a:lnTo>
                    <a:pt x="1433" y="264"/>
                  </a:lnTo>
                  <a:lnTo>
                    <a:pt x="1431" y="268"/>
                  </a:lnTo>
                  <a:lnTo>
                    <a:pt x="1430" y="273"/>
                  </a:lnTo>
                  <a:lnTo>
                    <a:pt x="1425" y="274"/>
                  </a:lnTo>
                  <a:lnTo>
                    <a:pt x="1416" y="274"/>
                  </a:lnTo>
                  <a:lnTo>
                    <a:pt x="1413" y="274"/>
                  </a:lnTo>
                  <a:lnTo>
                    <a:pt x="1412" y="273"/>
                  </a:lnTo>
                  <a:lnTo>
                    <a:pt x="1406" y="268"/>
                  </a:lnTo>
                  <a:lnTo>
                    <a:pt x="1404" y="259"/>
                  </a:lnTo>
                  <a:lnTo>
                    <a:pt x="1406" y="256"/>
                  </a:lnTo>
                  <a:lnTo>
                    <a:pt x="1406" y="259"/>
                  </a:lnTo>
                  <a:lnTo>
                    <a:pt x="1409" y="255"/>
                  </a:lnTo>
                  <a:lnTo>
                    <a:pt x="1409" y="253"/>
                  </a:lnTo>
                  <a:lnTo>
                    <a:pt x="1401" y="255"/>
                  </a:lnTo>
                  <a:lnTo>
                    <a:pt x="1400" y="258"/>
                  </a:lnTo>
                  <a:lnTo>
                    <a:pt x="1398" y="261"/>
                  </a:lnTo>
                  <a:lnTo>
                    <a:pt x="1398" y="262"/>
                  </a:lnTo>
                  <a:lnTo>
                    <a:pt x="1397" y="259"/>
                  </a:lnTo>
                  <a:lnTo>
                    <a:pt x="1392" y="258"/>
                  </a:lnTo>
                  <a:lnTo>
                    <a:pt x="1389" y="255"/>
                  </a:lnTo>
                  <a:lnTo>
                    <a:pt x="1380" y="256"/>
                  </a:lnTo>
                  <a:lnTo>
                    <a:pt x="1380" y="261"/>
                  </a:lnTo>
                  <a:lnTo>
                    <a:pt x="1374" y="268"/>
                  </a:lnTo>
                  <a:lnTo>
                    <a:pt x="1374" y="271"/>
                  </a:lnTo>
                  <a:lnTo>
                    <a:pt x="1379" y="279"/>
                  </a:lnTo>
                  <a:lnTo>
                    <a:pt x="1380" y="279"/>
                  </a:lnTo>
                  <a:lnTo>
                    <a:pt x="1379" y="277"/>
                  </a:lnTo>
                  <a:lnTo>
                    <a:pt x="1379" y="274"/>
                  </a:lnTo>
                  <a:lnTo>
                    <a:pt x="1380" y="277"/>
                  </a:lnTo>
                  <a:lnTo>
                    <a:pt x="1386" y="276"/>
                  </a:lnTo>
                  <a:lnTo>
                    <a:pt x="1389" y="273"/>
                  </a:lnTo>
                  <a:lnTo>
                    <a:pt x="1392" y="271"/>
                  </a:lnTo>
                  <a:lnTo>
                    <a:pt x="1394" y="270"/>
                  </a:lnTo>
                  <a:lnTo>
                    <a:pt x="1397" y="271"/>
                  </a:lnTo>
                  <a:lnTo>
                    <a:pt x="1398" y="276"/>
                  </a:lnTo>
                  <a:lnTo>
                    <a:pt x="1389" y="280"/>
                  </a:lnTo>
                  <a:lnTo>
                    <a:pt x="1388" y="285"/>
                  </a:lnTo>
                  <a:lnTo>
                    <a:pt x="1386" y="283"/>
                  </a:lnTo>
                  <a:lnTo>
                    <a:pt x="1379" y="291"/>
                  </a:lnTo>
                  <a:lnTo>
                    <a:pt x="1374" y="291"/>
                  </a:lnTo>
                  <a:lnTo>
                    <a:pt x="1370" y="283"/>
                  </a:lnTo>
                  <a:lnTo>
                    <a:pt x="1373" y="291"/>
                  </a:lnTo>
                  <a:lnTo>
                    <a:pt x="1371" y="291"/>
                  </a:lnTo>
                  <a:lnTo>
                    <a:pt x="1370" y="289"/>
                  </a:lnTo>
                  <a:lnTo>
                    <a:pt x="1371" y="292"/>
                  </a:lnTo>
                  <a:lnTo>
                    <a:pt x="1370" y="294"/>
                  </a:lnTo>
                  <a:lnTo>
                    <a:pt x="1360" y="298"/>
                  </a:lnTo>
                  <a:lnTo>
                    <a:pt x="1355" y="297"/>
                  </a:lnTo>
                  <a:lnTo>
                    <a:pt x="1355" y="300"/>
                  </a:lnTo>
                  <a:lnTo>
                    <a:pt x="1357" y="301"/>
                  </a:lnTo>
                  <a:lnTo>
                    <a:pt x="1351" y="301"/>
                  </a:lnTo>
                  <a:lnTo>
                    <a:pt x="1345" y="307"/>
                  </a:lnTo>
                  <a:lnTo>
                    <a:pt x="1343" y="305"/>
                  </a:lnTo>
                  <a:lnTo>
                    <a:pt x="1334" y="305"/>
                  </a:lnTo>
                  <a:lnTo>
                    <a:pt x="1331" y="307"/>
                  </a:lnTo>
                  <a:lnTo>
                    <a:pt x="1324" y="304"/>
                  </a:lnTo>
                  <a:lnTo>
                    <a:pt x="1321" y="307"/>
                  </a:lnTo>
                  <a:lnTo>
                    <a:pt x="1321" y="311"/>
                  </a:lnTo>
                  <a:lnTo>
                    <a:pt x="1322" y="317"/>
                  </a:lnTo>
                  <a:lnTo>
                    <a:pt x="1333" y="322"/>
                  </a:lnTo>
                  <a:lnTo>
                    <a:pt x="1331" y="323"/>
                  </a:lnTo>
                  <a:lnTo>
                    <a:pt x="1321" y="319"/>
                  </a:lnTo>
                  <a:lnTo>
                    <a:pt x="1318" y="317"/>
                  </a:lnTo>
                  <a:lnTo>
                    <a:pt x="1316" y="320"/>
                  </a:lnTo>
                  <a:lnTo>
                    <a:pt x="1313" y="322"/>
                  </a:lnTo>
                  <a:lnTo>
                    <a:pt x="1312" y="326"/>
                  </a:lnTo>
                  <a:lnTo>
                    <a:pt x="1309" y="328"/>
                  </a:lnTo>
                  <a:lnTo>
                    <a:pt x="1306" y="328"/>
                  </a:lnTo>
                  <a:lnTo>
                    <a:pt x="1294" y="340"/>
                  </a:lnTo>
                  <a:lnTo>
                    <a:pt x="1295" y="338"/>
                  </a:lnTo>
                  <a:lnTo>
                    <a:pt x="1294" y="337"/>
                  </a:lnTo>
                  <a:lnTo>
                    <a:pt x="1289" y="338"/>
                  </a:lnTo>
                  <a:lnTo>
                    <a:pt x="1289" y="340"/>
                  </a:lnTo>
                  <a:lnTo>
                    <a:pt x="1286" y="340"/>
                  </a:lnTo>
                  <a:lnTo>
                    <a:pt x="1286" y="337"/>
                  </a:lnTo>
                  <a:lnTo>
                    <a:pt x="1294" y="331"/>
                  </a:lnTo>
                  <a:lnTo>
                    <a:pt x="1295" y="329"/>
                  </a:lnTo>
                  <a:lnTo>
                    <a:pt x="1297" y="328"/>
                  </a:lnTo>
                  <a:lnTo>
                    <a:pt x="1301" y="325"/>
                  </a:lnTo>
                  <a:lnTo>
                    <a:pt x="1304" y="326"/>
                  </a:lnTo>
                  <a:lnTo>
                    <a:pt x="1310" y="319"/>
                  </a:lnTo>
                  <a:lnTo>
                    <a:pt x="1316" y="308"/>
                  </a:lnTo>
                  <a:lnTo>
                    <a:pt x="1318" y="307"/>
                  </a:lnTo>
                  <a:lnTo>
                    <a:pt x="1321" y="298"/>
                  </a:lnTo>
                  <a:lnTo>
                    <a:pt x="1324" y="298"/>
                  </a:lnTo>
                  <a:lnTo>
                    <a:pt x="1330" y="295"/>
                  </a:lnTo>
                  <a:lnTo>
                    <a:pt x="1331" y="291"/>
                  </a:lnTo>
                  <a:lnTo>
                    <a:pt x="1336" y="285"/>
                  </a:lnTo>
                  <a:lnTo>
                    <a:pt x="1336" y="279"/>
                  </a:lnTo>
                  <a:lnTo>
                    <a:pt x="1352" y="277"/>
                  </a:lnTo>
                  <a:lnTo>
                    <a:pt x="1354" y="280"/>
                  </a:lnTo>
                  <a:lnTo>
                    <a:pt x="1361" y="265"/>
                  </a:lnTo>
                  <a:lnTo>
                    <a:pt x="1363" y="259"/>
                  </a:lnTo>
                  <a:lnTo>
                    <a:pt x="1371" y="252"/>
                  </a:lnTo>
                  <a:lnTo>
                    <a:pt x="1376" y="249"/>
                  </a:lnTo>
                  <a:lnTo>
                    <a:pt x="1382" y="241"/>
                  </a:lnTo>
                  <a:lnTo>
                    <a:pt x="1385" y="235"/>
                  </a:lnTo>
                  <a:lnTo>
                    <a:pt x="1391" y="229"/>
                  </a:lnTo>
                  <a:lnTo>
                    <a:pt x="1391" y="228"/>
                  </a:lnTo>
                  <a:lnTo>
                    <a:pt x="1391" y="225"/>
                  </a:lnTo>
                  <a:lnTo>
                    <a:pt x="1394" y="225"/>
                  </a:lnTo>
                  <a:lnTo>
                    <a:pt x="1397" y="223"/>
                  </a:lnTo>
                  <a:lnTo>
                    <a:pt x="1395" y="222"/>
                  </a:lnTo>
                  <a:lnTo>
                    <a:pt x="1397" y="222"/>
                  </a:lnTo>
                  <a:lnTo>
                    <a:pt x="1398" y="222"/>
                  </a:lnTo>
                  <a:lnTo>
                    <a:pt x="1401" y="220"/>
                  </a:lnTo>
                  <a:lnTo>
                    <a:pt x="1403" y="217"/>
                  </a:lnTo>
                  <a:lnTo>
                    <a:pt x="1404" y="217"/>
                  </a:lnTo>
                  <a:lnTo>
                    <a:pt x="1409" y="213"/>
                  </a:lnTo>
                  <a:lnTo>
                    <a:pt x="1415" y="216"/>
                  </a:lnTo>
                  <a:lnTo>
                    <a:pt x="1415" y="213"/>
                  </a:lnTo>
                  <a:lnTo>
                    <a:pt x="1416" y="210"/>
                  </a:lnTo>
                  <a:lnTo>
                    <a:pt x="1415" y="207"/>
                  </a:lnTo>
                  <a:lnTo>
                    <a:pt x="1424" y="204"/>
                  </a:lnTo>
                  <a:lnTo>
                    <a:pt x="1419" y="202"/>
                  </a:lnTo>
                  <a:lnTo>
                    <a:pt x="1421" y="201"/>
                  </a:lnTo>
                  <a:lnTo>
                    <a:pt x="1427" y="198"/>
                  </a:lnTo>
                  <a:lnTo>
                    <a:pt x="1427" y="201"/>
                  </a:lnTo>
                  <a:lnTo>
                    <a:pt x="1428" y="198"/>
                  </a:lnTo>
                  <a:lnTo>
                    <a:pt x="1431" y="198"/>
                  </a:lnTo>
                  <a:lnTo>
                    <a:pt x="1433" y="195"/>
                  </a:lnTo>
                  <a:lnTo>
                    <a:pt x="1431" y="193"/>
                  </a:lnTo>
                  <a:lnTo>
                    <a:pt x="1434" y="190"/>
                  </a:lnTo>
                  <a:lnTo>
                    <a:pt x="1437" y="190"/>
                  </a:lnTo>
                  <a:lnTo>
                    <a:pt x="1439" y="187"/>
                  </a:lnTo>
                  <a:lnTo>
                    <a:pt x="1440" y="183"/>
                  </a:lnTo>
                  <a:lnTo>
                    <a:pt x="1443" y="178"/>
                  </a:lnTo>
                  <a:lnTo>
                    <a:pt x="1445" y="175"/>
                  </a:lnTo>
                  <a:lnTo>
                    <a:pt x="1446" y="174"/>
                  </a:lnTo>
                  <a:lnTo>
                    <a:pt x="1446" y="168"/>
                  </a:lnTo>
                  <a:lnTo>
                    <a:pt x="1445" y="168"/>
                  </a:lnTo>
                  <a:lnTo>
                    <a:pt x="1445" y="163"/>
                  </a:lnTo>
                  <a:lnTo>
                    <a:pt x="1448" y="165"/>
                  </a:lnTo>
                  <a:lnTo>
                    <a:pt x="1446" y="159"/>
                  </a:lnTo>
                  <a:lnTo>
                    <a:pt x="1442" y="159"/>
                  </a:lnTo>
                  <a:lnTo>
                    <a:pt x="1439" y="154"/>
                  </a:lnTo>
                  <a:lnTo>
                    <a:pt x="1439" y="150"/>
                  </a:lnTo>
                  <a:lnTo>
                    <a:pt x="1434" y="151"/>
                  </a:lnTo>
                  <a:lnTo>
                    <a:pt x="1434" y="154"/>
                  </a:lnTo>
                  <a:lnTo>
                    <a:pt x="1433" y="156"/>
                  </a:lnTo>
                  <a:lnTo>
                    <a:pt x="1431" y="153"/>
                  </a:lnTo>
                  <a:lnTo>
                    <a:pt x="1431" y="151"/>
                  </a:lnTo>
                  <a:lnTo>
                    <a:pt x="1430" y="147"/>
                  </a:lnTo>
                  <a:lnTo>
                    <a:pt x="1431" y="145"/>
                  </a:lnTo>
                  <a:lnTo>
                    <a:pt x="1427" y="142"/>
                  </a:lnTo>
                  <a:lnTo>
                    <a:pt x="1425" y="139"/>
                  </a:lnTo>
                  <a:lnTo>
                    <a:pt x="1425" y="138"/>
                  </a:lnTo>
                  <a:lnTo>
                    <a:pt x="1428" y="138"/>
                  </a:lnTo>
                  <a:lnTo>
                    <a:pt x="1433" y="144"/>
                  </a:lnTo>
                  <a:lnTo>
                    <a:pt x="1443" y="150"/>
                  </a:lnTo>
                  <a:lnTo>
                    <a:pt x="1440" y="156"/>
                  </a:lnTo>
                  <a:lnTo>
                    <a:pt x="1443" y="154"/>
                  </a:lnTo>
                  <a:lnTo>
                    <a:pt x="1448" y="139"/>
                  </a:lnTo>
                  <a:lnTo>
                    <a:pt x="1448" y="135"/>
                  </a:lnTo>
                  <a:lnTo>
                    <a:pt x="1448" y="132"/>
                  </a:lnTo>
                  <a:lnTo>
                    <a:pt x="1445" y="132"/>
                  </a:lnTo>
                  <a:lnTo>
                    <a:pt x="1443" y="132"/>
                  </a:lnTo>
                  <a:lnTo>
                    <a:pt x="1442" y="123"/>
                  </a:lnTo>
                  <a:lnTo>
                    <a:pt x="1442" y="120"/>
                  </a:lnTo>
                  <a:lnTo>
                    <a:pt x="1437" y="111"/>
                  </a:lnTo>
                  <a:lnTo>
                    <a:pt x="1434" y="112"/>
                  </a:lnTo>
                  <a:lnTo>
                    <a:pt x="1436" y="115"/>
                  </a:lnTo>
                  <a:lnTo>
                    <a:pt x="1433" y="118"/>
                  </a:lnTo>
                  <a:lnTo>
                    <a:pt x="1433" y="121"/>
                  </a:lnTo>
                  <a:lnTo>
                    <a:pt x="1431" y="121"/>
                  </a:lnTo>
                  <a:lnTo>
                    <a:pt x="1430" y="115"/>
                  </a:lnTo>
                  <a:lnTo>
                    <a:pt x="1425" y="111"/>
                  </a:lnTo>
                  <a:lnTo>
                    <a:pt x="1428" y="109"/>
                  </a:lnTo>
                  <a:lnTo>
                    <a:pt x="1430" y="105"/>
                  </a:lnTo>
                  <a:lnTo>
                    <a:pt x="1421" y="96"/>
                  </a:lnTo>
                  <a:lnTo>
                    <a:pt x="1419" y="97"/>
                  </a:lnTo>
                  <a:lnTo>
                    <a:pt x="1419" y="94"/>
                  </a:lnTo>
                  <a:lnTo>
                    <a:pt x="1415" y="87"/>
                  </a:lnTo>
                  <a:lnTo>
                    <a:pt x="1407" y="84"/>
                  </a:lnTo>
                  <a:lnTo>
                    <a:pt x="1409" y="81"/>
                  </a:lnTo>
                  <a:lnTo>
                    <a:pt x="1407" y="79"/>
                  </a:lnTo>
                  <a:lnTo>
                    <a:pt x="1406" y="78"/>
                  </a:lnTo>
                  <a:lnTo>
                    <a:pt x="1403" y="79"/>
                  </a:lnTo>
                  <a:lnTo>
                    <a:pt x="1403" y="78"/>
                  </a:lnTo>
                  <a:lnTo>
                    <a:pt x="1403" y="75"/>
                  </a:lnTo>
                  <a:lnTo>
                    <a:pt x="1397" y="76"/>
                  </a:lnTo>
                  <a:lnTo>
                    <a:pt x="1388" y="75"/>
                  </a:lnTo>
                  <a:lnTo>
                    <a:pt x="1383" y="78"/>
                  </a:lnTo>
                  <a:lnTo>
                    <a:pt x="1382" y="78"/>
                  </a:lnTo>
                  <a:lnTo>
                    <a:pt x="1379" y="78"/>
                  </a:lnTo>
                  <a:lnTo>
                    <a:pt x="1373" y="73"/>
                  </a:lnTo>
                  <a:lnTo>
                    <a:pt x="1370" y="76"/>
                  </a:lnTo>
                  <a:lnTo>
                    <a:pt x="1367" y="76"/>
                  </a:lnTo>
                  <a:lnTo>
                    <a:pt x="1358" y="78"/>
                  </a:lnTo>
                  <a:lnTo>
                    <a:pt x="1357" y="76"/>
                  </a:lnTo>
                  <a:lnTo>
                    <a:pt x="1354" y="78"/>
                  </a:lnTo>
                  <a:lnTo>
                    <a:pt x="1355" y="76"/>
                  </a:lnTo>
                  <a:lnTo>
                    <a:pt x="1355" y="75"/>
                  </a:lnTo>
                  <a:lnTo>
                    <a:pt x="1355" y="73"/>
                  </a:lnTo>
                  <a:lnTo>
                    <a:pt x="1354" y="73"/>
                  </a:lnTo>
                  <a:lnTo>
                    <a:pt x="1352" y="75"/>
                  </a:lnTo>
                  <a:lnTo>
                    <a:pt x="1349" y="76"/>
                  </a:lnTo>
                  <a:lnTo>
                    <a:pt x="1348" y="81"/>
                  </a:lnTo>
                  <a:lnTo>
                    <a:pt x="1351" y="81"/>
                  </a:lnTo>
                  <a:lnTo>
                    <a:pt x="1349" y="84"/>
                  </a:lnTo>
                  <a:lnTo>
                    <a:pt x="1346" y="84"/>
                  </a:lnTo>
                  <a:lnTo>
                    <a:pt x="1346" y="87"/>
                  </a:lnTo>
                  <a:lnTo>
                    <a:pt x="1345" y="90"/>
                  </a:lnTo>
                  <a:lnTo>
                    <a:pt x="1342" y="91"/>
                  </a:lnTo>
                  <a:lnTo>
                    <a:pt x="1340" y="91"/>
                  </a:lnTo>
                  <a:lnTo>
                    <a:pt x="1340" y="94"/>
                  </a:lnTo>
                  <a:lnTo>
                    <a:pt x="1333" y="94"/>
                  </a:lnTo>
                  <a:lnTo>
                    <a:pt x="1330" y="96"/>
                  </a:lnTo>
                  <a:lnTo>
                    <a:pt x="1325" y="94"/>
                  </a:lnTo>
                  <a:lnTo>
                    <a:pt x="1319" y="94"/>
                  </a:lnTo>
                  <a:lnTo>
                    <a:pt x="1319" y="93"/>
                  </a:lnTo>
                  <a:lnTo>
                    <a:pt x="1319" y="91"/>
                  </a:lnTo>
                  <a:lnTo>
                    <a:pt x="1324" y="88"/>
                  </a:lnTo>
                  <a:lnTo>
                    <a:pt x="1325" y="90"/>
                  </a:lnTo>
                  <a:lnTo>
                    <a:pt x="1331" y="75"/>
                  </a:lnTo>
                  <a:lnTo>
                    <a:pt x="1336" y="73"/>
                  </a:lnTo>
                  <a:lnTo>
                    <a:pt x="1339" y="66"/>
                  </a:lnTo>
                  <a:lnTo>
                    <a:pt x="1337" y="66"/>
                  </a:lnTo>
                  <a:lnTo>
                    <a:pt x="1337" y="63"/>
                  </a:lnTo>
                  <a:lnTo>
                    <a:pt x="1340" y="63"/>
                  </a:lnTo>
                  <a:lnTo>
                    <a:pt x="1340" y="61"/>
                  </a:lnTo>
                  <a:lnTo>
                    <a:pt x="1339" y="60"/>
                  </a:lnTo>
                  <a:lnTo>
                    <a:pt x="1337" y="57"/>
                  </a:lnTo>
                  <a:lnTo>
                    <a:pt x="1339" y="57"/>
                  </a:lnTo>
                  <a:lnTo>
                    <a:pt x="1330" y="54"/>
                  </a:lnTo>
                  <a:lnTo>
                    <a:pt x="1328" y="54"/>
                  </a:lnTo>
                  <a:lnTo>
                    <a:pt x="1327" y="51"/>
                  </a:lnTo>
                  <a:lnTo>
                    <a:pt x="1324" y="51"/>
                  </a:lnTo>
                  <a:lnTo>
                    <a:pt x="1322" y="51"/>
                  </a:lnTo>
                  <a:lnTo>
                    <a:pt x="1319" y="54"/>
                  </a:lnTo>
                  <a:lnTo>
                    <a:pt x="1318" y="51"/>
                  </a:lnTo>
                  <a:lnTo>
                    <a:pt x="1312" y="54"/>
                  </a:lnTo>
                  <a:lnTo>
                    <a:pt x="1313" y="48"/>
                  </a:lnTo>
                  <a:lnTo>
                    <a:pt x="1313" y="44"/>
                  </a:lnTo>
                  <a:lnTo>
                    <a:pt x="1312" y="50"/>
                  </a:lnTo>
                  <a:lnTo>
                    <a:pt x="1306" y="50"/>
                  </a:lnTo>
                  <a:lnTo>
                    <a:pt x="1288" y="58"/>
                  </a:lnTo>
                  <a:lnTo>
                    <a:pt x="1292" y="53"/>
                  </a:lnTo>
                  <a:lnTo>
                    <a:pt x="1294" y="51"/>
                  </a:lnTo>
                  <a:lnTo>
                    <a:pt x="1301" y="39"/>
                  </a:lnTo>
                  <a:lnTo>
                    <a:pt x="1306" y="36"/>
                  </a:lnTo>
                  <a:lnTo>
                    <a:pt x="1309" y="36"/>
                  </a:lnTo>
                  <a:lnTo>
                    <a:pt x="1312" y="30"/>
                  </a:lnTo>
                  <a:lnTo>
                    <a:pt x="1312" y="29"/>
                  </a:lnTo>
                  <a:lnTo>
                    <a:pt x="1316" y="27"/>
                  </a:lnTo>
                  <a:lnTo>
                    <a:pt x="1318" y="30"/>
                  </a:lnTo>
                  <a:lnTo>
                    <a:pt x="1316" y="26"/>
                  </a:lnTo>
                  <a:lnTo>
                    <a:pt x="1312" y="14"/>
                  </a:lnTo>
                  <a:lnTo>
                    <a:pt x="1310" y="12"/>
                  </a:lnTo>
                  <a:lnTo>
                    <a:pt x="1309" y="15"/>
                  </a:lnTo>
                  <a:lnTo>
                    <a:pt x="1303" y="14"/>
                  </a:lnTo>
                  <a:lnTo>
                    <a:pt x="1298" y="11"/>
                  </a:lnTo>
                  <a:lnTo>
                    <a:pt x="1292" y="3"/>
                  </a:lnTo>
                  <a:lnTo>
                    <a:pt x="1291" y="6"/>
                  </a:lnTo>
                  <a:lnTo>
                    <a:pt x="1289" y="5"/>
                  </a:lnTo>
                  <a:lnTo>
                    <a:pt x="1288" y="5"/>
                  </a:lnTo>
                  <a:lnTo>
                    <a:pt x="1288" y="2"/>
                  </a:lnTo>
                  <a:lnTo>
                    <a:pt x="1286" y="0"/>
                  </a:lnTo>
                  <a:lnTo>
                    <a:pt x="1282" y="2"/>
                  </a:lnTo>
                  <a:lnTo>
                    <a:pt x="1277" y="5"/>
                  </a:lnTo>
                  <a:lnTo>
                    <a:pt x="1276" y="8"/>
                  </a:lnTo>
                  <a:lnTo>
                    <a:pt x="1274" y="9"/>
                  </a:lnTo>
                  <a:lnTo>
                    <a:pt x="1267" y="8"/>
                  </a:lnTo>
                  <a:lnTo>
                    <a:pt x="1265" y="11"/>
                  </a:lnTo>
                  <a:lnTo>
                    <a:pt x="1253" y="27"/>
                  </a:lnTo>
                  <a:lnTo>
                    <a:pt x="1252" y="32"/>
                  </a:lnTo>
                  <a:lnTo>
                    <a:pt x="1246" y="38"/>
                  </a:lnTo>
                  <a:lnTo>
                    <a:pt x="1244" y="39"/>
                  </a:lnTo>
                  <a:lnTo>
                    <a:pt x="1237" y="51"/>
                  </a:lnTo>
                  <a:lnTo>
                    <a:pt x="1237" y="54"/>
                  </a:lnTo>
                  <a:lnTo>
                    <a:pt x="1237" y="57"/>
                  </a:lnTo>
                  <a:lnTo>
                    <a:pt x="1235" y="60"/>
                  </a:lnTo>
                  <a:lnTo>
                    <a:pt x="1234" y="60"/>
                  </a:lnTo>
                  <a:lnTo>
                    <a:pt x="1234" y="61"/>
                  </a:lnTo>
                  <a:lnTo>
                    <a:pt x="1231" y="67"/>
                  </a:lnTo>
                  <a:lnTo>
                    <a:pt x="1231" y="69"/>
                  </a:lnTo>
                  <a:lnTo>
                    <a:pt x="1231" y="70"/>
                  </a:lnTo>
                  <a:lnTo>
                    <a:pt x="1232" y="73"/>
                  </a:lnTo>
                  <a:lnTo>
                    <a:pt x="1237" y="75"/>
                  </a:lnTo>
                  <a:lnTo>
                    <a:pt x="1237" y="79"/>
                  </a:lnTo>
                  <a:lnTo>
                    <a:pt x="1240" y="81"/>
                  </a:lnTo>
                  <a:lnTo>
                    <a:pt x="1240" y="82"/>
                  </a:lnTo>
                  <a:lnTo>
                    <a:pt x="1235" y="81"/>
                  </a:lnTo>
                  <a:lnTo>
                    <a:pt x="1235" y="79"/>
                  </a:lnTo>
                  <a:lnTo>
                    <a:pt x="1235" y="87"/>
                  </a:lnTo>
                  <a:lnTo>
                    <a:pt x="1235" y="88"/>
                  </a:lnTo>
                  <a:lnTo>
                    <a:pt x="1222" y="94"/>
                  </a:lnTo>
                  <a:lnTo>
                    <a:pt x="1216" y="93"/>
                  </a:lnTo>
                  <a:lnTo>
                    <a:pt x="1211" y="96"/>
                  </a:lnTo>
                  <a:lnTo>
                    <a:pt x="1196" y="93"/>
                  </a:lnTo>
                  <a:lnTo>
                    <a:pt x="1198" y="96"/>
                  </a:lnTo>
                  <a:lnTo>
                    <a:pt x="1199" y="99"/>
                  </a:lnTo>
                  <a:lnTo>
                    <a:pt x="1199" y="102"/>
                  </a:lnTo>
                  <a:lnTo>
                    <a:pt x="1204" y="103"/>
                  </a:lnTo>
                  <a:lnTo>
                    <a:pt x="1205" y="105"/>
                  </a:lnTo>
                  <a:lnTo>
                    <a:pt x="1205" y="108"/>
                  </a:lnTo>
                  <a:lnTo>
                    <a:pt x="1211" y="108"/>
                  </a:lnTo>
                  <a:lnTo>
                    <a:pt x="1213" y="109"/>
                  </a:lnTo>
                  <a:lnTo>
                    <a:pt x="1214" y="112"/>
                  </a:lnTo>
                  <a:lnTo>
                    <a:pt x="1213" y="115"/>
                  </a:lnTo>
                  <a:lnTo>
                    <a:pt x="1213" y="121"/>
                  </a:lnTo>
                  <a:lnTo>
                    <a:pt x="1211" y="124"/>
                  </a:lnTo>
                  <a:lnTo>
                    <a:pt x="1207" y="123"/>
                  </a:lnTo>
                  <a:lnTo>
                    <a:pt x="1207" y="120"/>
                  </a:lnTo>
                  <a:lnTo>
                    <a:pt x="1207" y="118"/>
                  </a:lnTo>
                  <a:lnTo>
                    <a:pt x="1199" y="117"/>
                  </a:lnTo>
                  <a:lnTo>
                    <a:pt x="1199" y="115"/>
                  </a:lnTo>
                  <a:lnTo>
                    <a:pt x="1201" y="112"/>
                  </a:lnTo>
                  <a:lnTo>
                    <a:pt x="1201" y="111"/>
                  </a:lnTo>
                  <a:lnTo>
                    <a:pt x="1195" y="112"/>
                  </a:lnTo>
                  <a:lnTo>
                    <a:pt x="1195" y="108"/>
                  </a:lnTo>
                  <a:lnTo>
                    <a:pt x="1193" y="108"/>
                  </a:lnTo>
                  <a:lnTo>
                    <a:pt x="1183" y="117"/>
                  </a:lnTo>
                  <a:lnTo>
                    <a:pt x="1183" y="120"/>
                  </a:lnTo>
                  <a:lnTo>
                    <a:pt x="1183" y="121"/>
                  </a:lnTo>
                  <a:lnTo>
                    <a:pt x="1181" y="121"/>
                  </a:lnTo>
                  <a:lnTo>
                    <a:pt x="1181" y="120"/>
                  </a:lnTo>
                  <a:lnTo>
                    <a:pt x="1177" y="120"/>
                  </a:lnTo>
                  <a:lnTo>
                    <a:pt x="1175" y="124"/>
                  </a:lnTo>
                  <a:lnTo>
                    <a:pt x="1178" y="124"/>
                  </a:lnTo>
                  <a:lnTo>
                    <a:pt x="1178" y="126"/>
                  </a:lnTo>
                  <a:lnTo>
                    <a:pt x="1180" y="127"/>
                  </a:lnTo>
                  <a:lnTo>
                    <a:pt x="1178" y="129"/>
                  </a:lnTo>
                  <a:lnTo>
                    <a:pt x="1174" y="127"/>
                  </a:lnTo>
                  <a:lnTo>
                    <a:pt x="1169" y="132"/>
                  </a:lnTo>
                  <a:lnTo>
                    <a:pt x="1169" y="127"/>
                  </a:lnTo>
                  <a:lnTo>
                    <a:pt x="1168" y="126"/>
                  </a:lnTo>
                  <a:lnTo>
                    <a:pt x="1166" y="127"/>
                  </a:lnTo>
                  <a:lnTo>
                    <a:pt x="1163" y="132"/>
                  </a:lnTo>
                  <a:lnTo>
                    <a:pt x="1162" y="132"/>
                  </a:lnTo>
                  <a:lnTo>
                    <a:pt x="1157" y="135"/>
                  </a:lnTo>
                  <a:lnTo>
                    <a:pt x="1156" y="135"/>
                  </a:lnTo>
                  <a:lnTo>
                    <a:pt x="1159" y="130"/>
                  </a:lnTo>
                  <a:lnTo>
                    <a:pt x="1159" y="129"/>
                  </a:lnTo>
                  <a:lnTo>
                    <a:pt x="1156" y="127"/>
                  </a:lnTo>
                  <a:lnTo>
                    <a:pt x="1156" y="126"/>
                  </a:lnTo>
                  <a:lnTo>
                    <a:pt x="1154" y="129"/>
                  </a:lnTo>
                  <a:lnTo>
                    <a:pt x="1148" y="130"/>
                  </a:lnTo>
                  <a:lnTo>
                    <a:pt x="1147" y="135"/>
                  </a:lnTo>
                  <a:lnTo>
                    <a:pt x="1144" y="135"/>
                  </a:lnTo>
                  <a:lnTo>
                    <a:pt x="1142" y="133"/>
                  </a:lnTo>
                  <a:lnTo>
                    <a:pt x="1148" y="127"/>
                  </a:lnTo>
                  <a:lnTo>
                    <a:pt x="1150" y="120"/>
                  </a:lnTo>
                  <a:lnTo>
                    <a:pt x="1145" y="117"/>
                  </a:lnTo>
                  <a:lnTo>
                    <a:pt x="1136" y="117"/>
                  </a:lnTo>
                  <a:lnTo>
                    <a:pt x="1135" y="118"/>
                  </a:lnTo>
                  <a:lnTo>
                    <a:pt x="1135" y="120"/>
                  </a:lnTo>
                  <a:lnTo>
                    <a:pt x="1124" y="117"/>
                  </a:lnTo>
                  <a:lnTo>
                    <a:pt x="1124" y="120"/>
                  </a:lnTo>
                  <a:lnTo>
                    <a:pt x="1122" y="123"/>
                  </a:lnTo>
                  <a:lnTo>
                    <a:pt x="1119" y="120"/>
                  </a:lnTo>
                  <a:lnTo>
                    <a:pt x="1110" y="120"/>
                  </a:lnTo>
                  <a:lnTo>
                    <a:pt x="1110" y="121"/>
                  </a:lnTo>
                  <a:lnTo>
                    <a:pt x="1113" y="123"/>
                  </a:lnTo>
                  <a:lnTo>
                    <a:pt x="1113" y="124"/>
                  </a:lnTo>
                  <a:lnTo>
                    <a:pt x="1104" y="126"/>
                  </a:lnTo>
                  <a:lnTo>
                    <a:pt x="1104" y="124"/>
                  </a:lnTo>
                  <a:lnTo>
                    <a:pt x="1105" y="121"/>
                  </a:lnTo>
                  <a:lnTo>
                    <a:pt x="1102" y="123"/>
                  </a:lnTo>
                  <a:lnTo>
                    <a:pt x="1098" y="126"/>
                  </a:lnTo>
                  <a:lnTo>
                    <a:pt x="1098" y="123"/>
                  </a:lnTo>
                  <a:lnTo>
                    <a:pt x="1096" y="124"/>
                  </a:lnTo>
                  <a:lnTo>
                    <a:pt x="1096" y="130"/>
                  </a:lnTo>
                  <a:lnTo>
                    <a:pt x="1098" y="130"/>
                  </a:lnTo>
                  <a:lnTo>
                    <a:pt x="1102" y="127"/>
                  </a:lnTo>
                  <a:lnTo>
                    <a:pt x="1104" y="132"/>
                  </a:lnTo>
                  <a:lnTo>
                    <a:pt x="1105" y="133"/>
                  </a:lnTo>
                  <a:lnTo>
                    <a:pt x="1105" y="132"/>
                  </a:lnTo>
                  <a:lnTo>
                    <a:pt x="1105" y="130"/>
                  </a:lnTo>
                  <a:lnTo>
                    <a:pt x="1107" y="130"/>
                  </a:lnTo>
                  <a:lnTo>
                    <a:pt x="1107" y="132"/>
                  </a:lnTo>
                  <a:lnTo>
                    <a:pt x="1108" y="133"/>
                  </a:lnTo>
                  <a:lnTo>
                    <a:pt x="1105" y="136"/>
                  </a:lnTo>
                  <a:lnTo>
                    <a:pt x="1077" y="145"/>
                  </a:lnTo>
                  <a:lnTo>
                    <a:pt x="1075" y="145"/>
                  </a:lnTo>
                  <a:lnTo>
                    <a:pt x="1075" y="147"/>
                  </a:lnTo>
                  <a:lnTo>
                    <a:pt x="1075" y="151"/>
                  </a:lnTo>
                  <a:lnTo>
                    <a:pt x="1075" y="150"/>
                  </a:lnTo>
                  <a:lnTo>
                    <a:pt x="1071" y="150"/>
                  </a:lnTo>
                  <a:lnTo>
                    <a:pt x="1066" y="151"/>
                  </a:lnTo>
                  <a:lnTo>
                    <a:pt x="1063" y="150"/>
                  </a:lnTo>
                  <a:lnTo>
                    <a:pt x="1057" y="154"/>
                  </a:lnTo>
                  <a:lnTo>
                    <a:pt x="1051" y="154"/>
                  </a:lnTo>
                  <a:lnTo>
                    <a:pt x="1047" y="159"/>
                  </a:lnTo>
                  <a:lnTo>
                    <a:pt x="1051" y="160"/>
                  </a:lnTo>
                  <a:lnTo>
                    <a:pt x="1045" y="162"/>
                  </a:lnTo>
                  <a:lnTo>
                    <a:pt x="1041" y="166"/>
                  </a:lnTo>
                  <a:lnTo>
                    <a:pt x="1036" y="162"/>
                  </a:lnTo>
                  <a:lnTo>
                    <a:pt x="1033" y="165"/>
                  </a:lnTo>
                  <a:lnTo>
                    <a:pt x="1030" y="165"/>
                  </a:lnTo>
                  <a:lnTo>
                    <a:pt x="1030" y="166"/>
                  </a:lnTo>
                  <a:lnTo>
                    <a:pt x="1032" y="166"/>
                  </a:lnTo>
                  <a:lnTo>
                    <a:pt x="1032" y="168"/>
                  </a:lnTo>
                  <a:lnTo>
                    <a:pt x="1027" y="171"/>
                  </a:lnTo>
                  <a:lnTo>
                    <a:pt x="1026" y="172"/>
                  </a:lnTo>
                  <a:lnTo>
                    <a:pt x="1023" y="174"/>
                  </a:lnTo>
                  <a:lnTo>
                    <a:pt x="1020" y="180"/>
                  </a:lnTo>
                  <a:lnTo>
                    <a:pt x="1017" y="181"/>
                  </a:lnTo>
                  <a:lnTo>
                    <a:pt x="1015" y="183"/>
                  </a:lnTo>
                  <a:lnTo>
                    <a:pt x="1017" y="184"/>
                  </a:lnTo>
                  <a:lnTo>
                    <a:pt x="1015" y="186"/>
                  </a:lnTo>
                  <a:lnTo>
                    <a:pt x="1011" y="189"/>
                  </a:lnTo>
                  <a:lnTo>
                    <a:pt x="1009" y="186"/>
                  </a:lnTo>
                  <a:lnTo>
                    <a:pt x="1000" y="184"/>
                  </a:lnTo>
                  <a:lnTo>
                    <a:pt x="996" y="187"/>
                  </a:lnTo>
                  <a:lnTo>
                    <a:pt x="1003" y="192"/>
                  </a:lnTo>
                  <a:lnTo>
                    <a:pt x="1009" y="192"/>
                  </a:lnTo>
                  <a:lnTo>
                    <a:pt x="1009" y="193"/>
                  </a:lnTo>
                  <a:lnTo>
                    <a:pt x="1006" y="196"/>
                  </a:lnTo>
                  <a:lnTo>
                    <a:pt x="1003" y="196"/>
                  </a:lnTo>
                  <a:lnTo>
                    <a:pt x="1003" y="195"/>
                  </a:lnTo>
                  <a:lnTo>
                    <a:pt x="1000" y="196"/>
                  </a:lnTo>
                  <a:lnTo>
                    <a:pt x="1002" y="198"/>
                  </a:lnTo>
                  <a:lnTo>
                    <a:pt x="996" y="210"/>
                  </a:lnTo>
                  <a:lnTo>
                    <a:pt x="994" y="210"/>
                  </a:lnTo>
                  <a:lnTo>
                    <a:pt x="993" y="213"/>
                  </a:lnTo>
                  <a:lnTo>
                    <a:pt x="996" y="216"/>
                  </a:lnTo>
                  <a:lnTo>
                    <a:pt x="993" y="217"/>
                  </a:lnTo>
                  <a:lnTo>
                    <a:pt x="990" y="211"/>
                  </a:lnTo>
                  <a:lnTo>
                    <a:pt x="985" y="210"/>
                  </a:lnTo>
                  <a:lnTo>
                    <a:pt x="985" y="207"/>
                  </a:lnTo>
                  <a:lnTo>
                    <a:pt x="981" y="204"/>
                  </a:lnTo>
                  <a:lnTo>
                    <a:pt x="979" y="205"/>
                  </a:lnTo>
                  <a:lnTo>
                    <a:pt x="982" y="208"/>
                  </a:lnTo>
                  <a:lnTo>
                    <a:pt x="978" y="211"/>
                  </a:lnTo>
                  <a:lnTo>
                    <a:pt x="978" y="214"/>
                  </a:lnTo>
                  <a:lnTo>
                    <a:pt x="976" y="214"/>
                  </a:lnTo>
                  <a:lnTo>
                    <a:pt x="976" y="217"/>
                  </a:lnTo>
                  <a:lnTo>
                    <a:pt x="985" y="217"/>
                  </a:lnTo>
                  <a:lnTo>
                    <a:pt x="988" y="220"/>
                  </a:lnTo>
                  <a:lnTo>
                    <a:pt x="991" y="222"/>
                  </a:lnTo>
                  <a:lnTo>
                    <a:pt x="991" y="223"/>
                  </a:lnTo>
                  <a:lnTo>
                    <a:pt x="991" y="225"/>
                  </a:lnTo>
                  <a:lnTo>
                    <a:pt x="991" y="226"/>
                  </a:lnTo>
                  <a:lnTo>
                    <a:pt x="991" y="228"/>
                  </a:lnTo>
                  <a:lnTo>
                    <a:pt x="987" y="226"/>
                  </a:lnTo>
                  <a:lnTo>
                    <a:pt x="987" y="228"/>
                  </a:lnTo>
                  <a:lnTo>
                    <a:pt x="982" y="229"/>
                  </a:lnTo>
                  <a:lnTo>
                    <a:pt x="984" y="232"/>
                  </a:lnTo>
                  <a:lnTo>
                    <a:pt x="981" y="232"/>
                  </a:lnTo>
                  <a:lnTo>
                    <a:pt x="979" y="234"/>
                  </a:lnTo>
                  <a:lnTo>
                    <a:pt x="979" y="237"/>
                  </a:lnTo>
                  <a:lnTo>
                    <a:pt x="982" y="238"/>
                  </a:lnTo>
                  <a:lnTo>
                    <a:pt x="993" y="241"/>
                  </a:lnTo>
                  <a:lnTo>
                    <a:pt x="996" y="252"/>
                  </a:lnTo>
                  <a:lnTo>
                    <a:pt x="997" y="253"/>
                  </a:lnTo>
                  <a:lnTo>
                    <a:pt x="996" y="255"/>
                  </a:lnTo>
                  <a:lnTo>
                    <a:pt x="991" y="253"/>
                  </a:lnTo>
                  <a:lnTo>
                    <a:pt x="991" y="255"/>
                  </a:lnTo>
                  <a:lnTo>
                    <a:pt x="993" y="256"/>
                  </a:lnTo>
                  <a:lnTo>
                    <a:pt x="991" y="258"/>
                  </a:lnTo>
                  <a:lnTo>
                    <a:pt x="991" y="259"/>
                  </a:lnTo>
                  <a:lnTo>
                    <a:pt x="993" y="261"/>
                  </a:lnTo>
                  <a:lnTo>
                    <a:pt x="993" y="262"/>
                  </a:lnTo>
                  <a:lnTo>
                    <a:pt x="990" y="264"/>
                  </a:lnTo>
                  <a:lnTo>
                    <a:pt x="984" y="264"/>
                  </a:lnTo>
                  <a:lnTo>
                    <a:pt x="979" y="267"/>
                  </a:lnTo>
                  <a:lnTo>
                    <a:pt x="976" y="267"/>
                  </a:lnTo>
                  <a:lnTo>
                    <a:pt x="973" y="268"/>
                  </a:lnTo>
                  <a:lnTo>
                    <a:pt x="972" y="271"/>
                  </a:lnTo>
                  <a:lnTo>
                    <a:pt x="969" y="274"/>
                  </a:lnTo>
                  <a:lnTo>
                    <a:pt x="963" y="273"/>
                  </a:lnTo>
                  <a:lnTo>
                    <a:pt x="963" y="271"/>
                  </a:lnTo>
                  <a:lnTo>
                    <a:pt x="961" y="270"/>
                  </a:lnTo>
                  <a:lnTo>
                    <a:pt x="928" y="277"/>
                  </a:lnTo>
                  <a:lnTo>
                    <a:pt x="925" y="276"/>
                  </a:lnTo>
                  <a:lnTo>
                    <a:pt x="919" y="277"/>
                  </a:lnTo>
                  <a:lnTo>
                    <a:pt x="915" y="276"/>
                  </a:lnTo>
                  <a:lnTo>
                    <a:pt x="903" y="280"/>
                  </a:lnTo>
                  <a:lnTo>
                    <a:pt x="903" y="282"/>
                  </a:lnTo>
                  <a:lnTo>
                    <a:pt x="898" y="280"/>
                  </a:lnTo>
                  <a:lnTo>
                    <a:pt x="895" y="282"/>
                  </a:lnTo>
                  <a:lnTo>
                    <a:pt x="895" y="283"/>
                  </a:lnTo>
                  <a:lnTo>
                    <a:pt x="891" y="283"/>
                  </a:lnTo>
                  <a:lnTo>
                    <a:pt x="891" y="286"/>
                  </a:lnTo>
                  <a:lnTo>
                    <a:pt x="892" y="289"/>
                  </a:lnTo>
                  <a:lnTo>
                    <a:pt x="894" y="289"/>
                  </a:lnTo>
                  <a:lnTo>
                    <a:pt x="894" y="288"/>
                  </a:lnTo>
                  <a:lnTo>
                    <a:pt x="895" y="288"/>
                  </a:lnTo>
                  <a:lnTo>
                    <a:pt x="894" y="291"/>
                  </a:lnTo>
                  <a:lnTo>
                    <a:pt x="891" y="294"/>
                  </a:lnTo>
                  <a:lnTo>
                    <a:pt x="891" y="295"/>
                  </a:lnTo>
                  <a:lnTo>
                    <a:pt x="888" y="294"/>
                  </a:lnTo>
                  <a:lnTo>
                    <a:pt x="888" y="297"/>
                  </a:lnTo>
                  <a:lnTo>
                    <a:pt x="888" y="298"/>
                  </a:lnTo>
                  <a:lnTo>
                    <a:pt x="891" y="300"/>
                  </a:lnTo>
                  <a:lnTo>
                    <a:pt x="891" y="303"/>
                  </a:lnTo>
                  <a:lnTo>
                    <a:pt x="888" y="304"/>
                  </a:lnTo>
                  <a:lnTo>
                    <a:pt x="892" y="308"/>
                  </a:lnTo>
                  <a:lnTo>
                    <a:pt x="892" y="310"/>
                  </a:lnTo>
                  <a:lnTo>
                    <a:pt x="894" y="311"/>
                  </a:lnTo>
                  <a:lnTo>
                    <a:pt x="895" y="311"/>
                  </a:lnTo>
                  <a:lnTo>
                    <a:pt x="897" y="319"/>
                  </a:lnTo>
                  <a:lnTo>
                    <a:pt x="898" y="320"/>
                  </a:lnTo>
                  <a:lnTo>
                    <a:pt x="897" y="322"/>
                  </a:lnTo>
                  <a:lnTo>
                    <a:pt x="897" y="323"/>
                  </a:lnTo>
                  <a:lnTo>
                    <a:pt x="895" y="326"/>
                  </a:lnTo>
                  <a:lnTo>
                    <a:pt x="894" y="331"/>
                  </a:lnTo>
                  <a:lnTo>
                    <a:pt x="895" y="335"/>
                  </a:lnTo>
                  <a:lnTo>
                    <a:pt x="897" y="338"/>
                  </a:lnTo>
                  <a:lnTo>
                    <a:pt x="897" y="343"/>
                  </a:lnTo>
                  <a:lnTo>
                    <a:pt x="898" y="347"/>
                  </a:lnTo>
                  <a:lnTo>
                    <a:pt x="901" y="352"/>
                  </a:lnTo>
                  <a:lnTo>
                    <a:pt x="913" y="353"/>
                  </a:lnTo>
                  <a:lnTo>
                    <a:pt x="918" y="358"/>
                  </a:lnTo>
                  <a:lnTo>
                    <a:pt x="921" y="358"/>
                  </a:lnTo>
                  <a:lnTo>
                    <a:pt x="922" y="362"/>
                  </a:lnTo>
                  <a:lnTo>
                    <a:pt x="921" y="365"/>
                  </a:lnTo>
                  <a:lnTo>
                    <a:pt x="919" y="367"/>
                  </a:lnTo>
                  <a:lnTo>
                    <a:pt x="922" y="368"/>
                  </a:lnTo>
                  <a:lnTo>
                    <a:pt x="925" y="370"/>
                  </a:lnTo>
                  <a:lnTo>
                    <a:pt x="927" y="376"/>
                  </a:lnTo>
                  <a:lnTo>
                    <a:pt x="930" y="377"/>
                  </a:lnTo>
                  <a:lnTo>
                    <a:pt x="936" y="379"/>
                  </a:lnTo>
                  <a:lnTo>
                    <a:pt x="939" y="382"/>
                  </a:lnTo>
                  <a:lnTo>
                    <a:pt x="940" y="379"/>
                  </a:lnTo>
                  <a:lnTo>
                    <a:pt x="943" y="389"/>
                  </a:lnTo>
                  <a:lnTo>
                    <a:pt x="942" y="398"/>
                  </a:lnTo>
                  <a:lnTo>
                    <a:pt x="939" y="401"/>
                  </a:lnTo>
                  <a:lnTo>
                    <a:pt x="939" y="407"/>
                  </a:lnTo>
                  <a:lnTo>
                    <a:pt x="936" y="410"/>
                  </a:lnTo>
                  <a:lnTo>
                    <a:pt x="937" y="416"/>
                  </a:lnTo>
                  <a:lnTo>
                    <a:pt x="937" y="419"/>
                  </a:lnTo>
                  <a:lnTo>
                    <a:pt x="942" y="427"/>
                  </a:lnTo>
                  <a:lnTo>
                    <a:pt x="945" y="451"/>
                  </a:lnTo>
                  <a:lnTo>
                    <a:pt x="943" y="455"/>
                  </a:lnTo>
                  <a:lnTo>
                    <a:pt x="940" y="460"/>
                  </a:lnTo>
                  <a:lnTo>
                    <a:pt x="937" y="461"/>
                  </a:lnTo>
                  <a:lnTo>
                    <a:pt x="934" y="460"/>
                  </a:lnTo>
                  <a:lnTo>
                    <a:pt x="934" y="461"/>
                  </a:lnTo>
                  <a:lnTo>
                    <a:pt x="937" y="469"/>
                  </a:lnTo>
                  <a:lnTo>
                    <a:pt x="936" y="470"/>
                  </a:lnTo>
                  <a:lnTo>
                    <a:pt x="928" y="467"/>
                  </a:lnTo>
                  <a:lnTo>
                    <a:pt x="922" y="467"/>
                  </a:lnTo>
                  <a:lnTo>
                    <a:pt x="919" y="464"/>
                  </a:lnTo>
                  <a:lnTo>
                    <a:pt x="919" y="446"/>
                  </a:lnTo>
                  <a:lnTo>
                    <a:pt x="921" y="437"/>
                  </a:lnTo>
                  <a:lnTo>
                    <a:pt x="921" y="436"/>
                  </a:lnTo>
                  <a:lnTo>
                    <a:pt x="919" y="413"/>
                  </a:lnTo>
                  <a:lnTo>
                    <a:pt x="922" y="410"/>
                  </a:lnTo>
                  <a:lnTo>
                    <a:pt x="931" y="404"/>
                  </a:lnTo>
                  <a:lnTo>
                    <a:pt x="934" y="394"/>
                  </a:lnTo>
                  <a:lnTo>
                    <a:pt x="936" y="394"/>
                  </a:lnTo>
                  <a:lnTo>
                    <a:pt x="937" y="388"/>
                  </a:lnTo>
                  <a:lnTo>
                    <a:pt x="930" y="383"/>
                  </a:lnTo>
                  <a:lnTo>
                    <a:pt x="912" y="388"/>
                  </a:lnTo>
                  <a:lnTo>
                    <a:pt x="907" y="385"/>
                  </a:lnTo>
                  <a:lnTo>
                    <a:pt x="904" y="382"/>
                  </a:lnTo>
                  <a:lnTo>
                    <a:pt x="903" y="382"/>
                  </a:lnTo>
                  <a:lnTo>
                    <a:pt x="895" y="371"/>
                  </a:lnTo>
                  <a:lnTo>
                    <a:pt x="895" y="368"/>
                  </a:lnTo>
                  <a:lnTo>
                    <a:pt x="881" y="359"/>
                  </a:lnTo>
                  <a:lnTo>
                    <a:pt x="879" y="356"/>
                  </a:lnTo>
                  <a:lnTo>
                    <a:pt x="870" y="352"/>
                  </a:lnTo>
                  <a:lnTo>
                    <a:pt x="849" y="352"/>
                  </a:lnTo>
                  <a:lnTo>
                    <a:pt x="845" y="359"/>
                  </a:lnTo>
                  <a:lnTo>
                    <a:pt x="839" y="361"/>
                  </a:lnTo>
                  <a:lnTo>
                    <a:pt x="837" y="367"/>
                  </a:lnTo>
                  <a:lnTo>
                    <a:pt x="846" y="368"/>
                  </a:lnTo>
                  <a:lnTo>
                    <a:pt x="851" y="371"/>
                  </a:lnTo>
                  <a:lnTo>
                    <a:pt x="849" y="376"/>
                  </a:lnTo>
                  <a:lnTo>
                    <a:pt x="845" y="379"/>
                  </a:lnTo>
                  <a:lnTo>
                    <a:pt x="840" y="382"/>
                  </a:lnTo>
                  <a:lnTo>
                    <a:pt x="834" y="385"/>
                  </a:lnTo>
                  <a:lnTo>
                    <a:pt x="828" y="386"/>
                  </a:lnTo>
                  <a:lnTo>
                    <a:pt x="828" y="382"/>
                  </a:lnTo>
                  <a:lnTo>
                    <a:pt x="821" y="373"/>
                  </a:lnTo>
                  <a:lnTo>
                    <a:pt x="818" y="373"/>
                  </a:lnTo>
                  <a:lnTo>
                    <a:pt x="815" y="377"/>
                  </a:lnTo>
                  <a:lnTo>
                    <a:pt x="816" y="379"/>
                  </a:lnTo>
                  <a:lnTo>
                    <a:pt x="821" y="394"/>
                  </a:lnTo>
                  <a:lnTo>
                    <a:pt x="822" y="394"/>
                  </a:lnTo>
                  <a:lnTo>
                    <a:pt x="830" y="400"/>
                  </a:lnTo>
                  <a:lnTo>
                    <a:pt x="833" y="403"/>
                  </a:lnTo>
                  <a:lnTo>
                    <a:pt x="836" y="406"/>
                  </a:lnTo>
                  <a:lnTo>
                    <a:pt x="839" y="406"/>
                  </a:lnTo>
                  <a:lnTo>
                    <a:pt x="840" y="409"/>
                  </a:lnTo>
                  <a:lnTo>
                    <a:pt x="843" y="407"/>
                  </a:lnTo>
                  <a:lnTo>
                    <a:pt x="846" y="404"/>
                  </a:lnTo>
                  <a:lnTo>
                    <a:pt x="846" y="409"/>
                  </a:lnTo>
                  <a:lnTo>
                    <a:pt x="848" y="410"/>
                  </a:lnTo>
                  <a:lnTo>
                    <a:pt x="851" y="409"/>
                  </a:lnTo>
                  <a:lnTo>
                    <a:pt x="851" y="418"/>
                  </a:lnTo>
                  <a:lnTo>
                    <a:pt x="855" y="422"/>
                  </a:lnTo>
                  <a:lnTo>
                    <a:pt x="855" y="425"/>
                  </a:lnTo>
                  <a:lnTo>
                    <a:pt x="851" y="425"/>
                  </a:lnTo>
                  <a:lnTo>
                    <a:pt x="848" y="424"/>
                  </a:lnTo>
                  <a:lnTo>
                    <a:pt x="845" y="421"/>
                  </a:lnTo>
                  <a:lnTo>
                    <a:pt x="845" y="418"/>
                  </a:lnTo>
                  <a:lnTo>
                    <a:pt x="842" y="416"/>
                  </a:lnTo>
                  <a:lnTo>
                    <a:pt x="807" y="407"/>
                  </a:lnTo>
                  <a:lnTo>
                    <a:pt x="801" y="401"/>
                  </a:lnTo>
                  <a:lnTo>
                    <a:pt x="801" y="400"/>
                  </a:lnTo>
                  <a:lnTo>
                    <a:pt x="806" y="400"/>
                  </a:lnTo>
                  <a:lnTo>
                    <a:pt x="806" y="391"/>
                  </a:lnTo>
                  <a:lnTo>
                    <a:pt x="803" y="385"/>
                  </a:lnTo>
                  <a:lnTo>
                    <a:pt x="803" y="382"/>
                  </a:lnTo>
                  <a:lnTo>
                    <a:pt x="804" y="374"/>
                  </a:lnTo>
                  <a:lnTo>
                    <a:pt x="801" y="370"/>
                  </a:lnTo>
                  <a:lnTo>
                    <a:pt x="804" y="368"/>
                  </a:lnTo>
                  <a:lnTo>
                    <a:pt x="809" y="356"/>
                  </a:lnTo>
                  <a:lnTo>
                    <a:pt x="806" y="343"/>
                  </a:lnTo>
                  <a:lnTo>
                    <a:pt x="807" y="341"/>
                  </a:lnTo>
                  <a:lnTo>
                    <a:pt x="804" y="337"/>
                  </a:lnTo>
                  <a:lnTo>
                    <a:pt x="804" y="334"/>
                  </a:lnTo>
                  <a:lnTo>
                    <a:pt x="804" y="331"/>
                  </a:lnTo>
                  <a:lnTo>
                    <a:pt x="800" y="326"/>
                  </a:lnTo>
                  <a:lnTo>
                    <a:pt x="798" y="323"/>
                  </a:lnTo>
                  <a:lnTo>
                    <a:pt x="794" y="325"/>
                  </a:lnTo>
                  <a:lnTo>
                    <a:pt x="798" y="355"/>
                  </a:lnTo>
                  <a:lnTo>
                    <a:pt x="795" y="359"/>
                  </a:lnTo>
                  <a:lnTo>
                    <a:pt x="770" y="379"/>
                  </a:lnTo>
                  <a:lnTo>
                    <a:pt x="770" y="386"/>
                  </a:lnTo>
                  <a:lnTo>
                    <a:pt x="770" y="389"/>
                  </a:lnTo>
                  <a:lnTo>
                    <a:pt x="764" y="394"/>
                  </a:lnTo>
                  <a:lnTo>
                    <a:pt x="764" y="397"/>
                  </a:lnTo>
                  <a:lnTo>
                    <a:pt x="777" y="416"/>
                  </a:lnTo>
                  <a:lnTo>
                    <a:pt x="779" y="427"/>
                  </a:lnTo>
                  <a:lnTo>
                    <a:pt x="786" y="440"/>
                  </a:lnTo>
                  <a:lnTo>
                    <a:pt x="782" y="458"/>
                  </a:lnTo>
                  <a:lnTo>
                    <a:pt x="777" y="463"/>
                  </a:lnTo>
                  <a:lnTo>
                    <a:pt x="777" y="473"/>
                  </a:lnTo>
                  <a:lnTo>
                    <a:pt x="774" y="476"/>
                  </a:lnTo>
                  <a:lnTo>
                    <a:pt x="773" y="485"/>
                  </a:lnTo>
                  <a:lnTo>
                    <a:pt x="780" y="499"/>
                  </a:lnTo>
                  <a:lnTo>
                    <a:pt x="777" y="512"/>
                  </a:lnTo>
                  <a:lnTo>
                    <a:pt x="779" y="517"/>
                  </a:lnTo>
                  <a:lnTo>
                    <a:pt x="783" y="518"/>
                  </a:lnTo>
                  <a:lnTo>
                    <a:pt x="788" y="515"/>
                  </a:lnTo>
                  <a:lnTo>
                    <a:pt x="791" y="515"/>
                  </a:lnTo>
                  <a:lnTo>
                    <a:pt x="800" y="518"/>
                  </a:lnTo>
                  <a:lnTo>
                    <a:pt x="801" y="515"/>
                  </a:lnTo>
                  <a:lnTo>
                    <a:pt x="809" y="511"/>
                  </a:lnTo>
                  <a:lnTo>
                    <a:pt x="815" y="511"/>
                  </a:lnTo>
                  <a:lnTo>
                    <a:pt x="843" y="527"/>
                  </a:lnTo>
                  <a:lnTo>
                    <a:pt x="843" y="530"/>
                  </a:lnTo>
                  <a:lnTo>
                    <a:pt x="843" y="539"/>
                  </a:lnTo>
                  <a:lnTo>
                    <a:pt x="849" y="551"/>
                  </a:lnTo>
                  <a:lnTo>
                    <a:pt x="851" y="551"/>
                  </a:lnTo>
                  <a:lnTo>
                    <a:pt x="851" y="555"/>
                  </a:lnTo>
                  <a:lnTo>
                    <a:pt x="849" y="557"/>
                  </a:lnTo>
                  <a:lnTo>
                    <a:pt x="845" y="558"/>
                  </a:lnTo>
                  <a:lnTo>
                    <a:pt x="842" y="560"/>
                  </a:lnTo>
                  <a:lnTo>
                    <a:pt x="840" y="564"/>
                  </a:lnTo>
                  <a:lnTo>
                    <a:pt x="840" y="578"/>
                  </a:lnTo>
                  <a:lnTo>
                    <a:pt x="842" y="579"/>
                  </a:lnTo>
                  <a:lnTo>
                    <a:pt x="845" y="579"/>
                  </a:lnTo>
                  <a:lnTo>
                    <a:pt x="851" y="582"/>
                  </a:lnTo>
                  <a:lnTo>
                    <a:pt x="857" y="582"/>
                  </a:lnTo>
                  <a:lnTo>
                    <a:pt x="863" y="585"/>
                  </a:lnTo>
                  <a:lnTo>
                    <a:pt x="863" y="587"/>
                  </a:lnTo>
                  <a:lnTo>
                    <a:pt x="854" y="588"/>
                  </a:lnTo>
                  <a:lnTo>
                    <a:pt x="851" y="587"/>
                  </a:lnTo>
                  <a:lnTo>
                    <a:pt x="843" y="587"/>
                  </a:lnTo>
                  <a:lnTo>
                    <a:pt x="840" y="582"/>
                  </a:lnTo>
                  <a:lnTo>
                    <a:pt x="834" y="579"/>
                  </a:lnTo>
                  <a:lnTo>
                    <a:pt x="834" y="576"/>
                  </a:lnTo>
                  <a:lnTo>
                    <a:pt x="836" y="575"/>
                  </a:lnTo>
                  <a:lnTo>
                    <a:pt x="836" y="563"/>
                  </a:lnTo>
                  <a:lnTo>
                    <a:pt x="839" y="558"/>
                  </a:lnTo>
                  <a:lnTo>
                    <a:pt x="837" y="557"/>
                  </a:lnTo>
                  <a:lnTo>
                    <a:pt x="836" y="558"/>
                  </a:lnTo>
                  <a:lnTo>
                    <a:pt x="834" y="555"/>
                  </a:lnTo>
                  <a:lnTo>
                    <a:pt x="836" y="551"/>
                  </a:lnTo>
                  <a:lnTo>
                    <a:pt x="837" y="549"/>
                  </a:lnTo>
                  <a:lnTo>
                    <a:pt x="836" y="548"/>
                  </a:lnTo>
                  <a:lnTo>
                    <a:pt x="837" y="545"/>
                  </a:lnTo>
                  <a:lnTo>
                    <a:pt x="836" y="544"/>
                  </a:lnTo>
                  <a:lnTo>
                    <a:pt x="834" y="541"/>
                  </a:lnTo>
                  <a:lnTo>
                    <a:pt x="831" y="539"/>
                  </a:lnTo>
                  <a:lnTo>
                    <a:pt x="830" y="536"/>
                  </a:lnTo>
                  <a:lnTo>
                    <a:pt x="827" y="535"/>
                  </a:lnTo>
                  <a:lnTo>
                    <a:pt x="825" y="532"/>
                  </a:lnTo>
                  <a:lnTo>
                    <a:pt x="827" y="529"/>
                  </a:lnTo>
                  <a:lnTo>
                    <a:pt x="824" y="523"/>
                  </a:lnTo>
                  <a:lnTo>
                    <a:pt x="803" y="527"/>
                  </a:lnTo>
                  <a:lnTo>
                    <a:pt x="788" y="536"/>
                  </a:lnTo>
                  <a:lnTo>
                    <a:pt x="788" y="542"/>
                  </a:lnTo>
                  <a:lnTo>
                    <a:pt x="785" y="549"/>
                  </a:lnTo>
                  <a:lnTo>
                    <a:pt x="786" y="552"/>
                  </a:lnTo>
                  <a:lnTo>
                    <a:pt x="788" y="552"/>
                  </a:lnTo>
                  <a:lnTo>
                    <a:pt x="789" y="555"/>
                  </a:lnTo>
                  <a:lnTo>
                    <a:pt x="791" y="558"/>
                  </a:lnTo>
                  <a:lnTo>
                    <a:pt x="791" y="561"/>
                  </a:lnTo>
                  <a:lnTo>
                    <a:pt x="792" y="563"/>
                  </a:lnTo>
                  <a:lnTo>
                    <a:pt x="794" y="573"/>
                  </a:lnTo>
                  <a:lnTo>
                    <a:pt x="792" y="581"/>
                  </a:lnTo>
                  <a:lnTo>
                    <a:pt x="779" y="596"/>
                  </a:lnTo>
                  <a:lnTo>
                    <a:pt x="777" y="608"/>
                  </a:lnTo>
                  <a:lnTo>
                    <a:pt x="773" y="615"/>
                  </a:lnTo>
                  <a:lnTo>
                    <a:pt x="765" y="621"/>
                  </a:lnTo>
                  <a:lnTo>
                    <a:pt x="762" y="624"/>
                  </a:lnTo>
                  <a:lnTo>
                    <a:pt x="753" y="629"/>
                  </a:lnTo>
                  <a:lnTo>
                    <a:pt x="752" y="630"/>
                  </a:lnTo>
                  <a:lnTo>
                    <a:pt x="755" y="636"/>
                  </a:lnTo>
                  <a:lnTo>
                    <a:pt x="752" y="642"/>
                  </a:lnTo>
                  <a:lnTo>
                    <a:pt x="749" y="644"/>
                  </a:lnTo>
                  <a:lnTo>
                    <a:pt x="737" y="638"/>
                  </a:lnTo>
                  <a:lnTo>
                    <a:pt x="731" y="638"/>
                  </a:lnTo>
                  <a:lnTo>
                    <a:pt x="723" y="639"/>
                  </a:lnTo>
                  <a:lnTo>
                    <a:pt x="716" y="638"/>
                  </a:lnTo>
                  <a:lnTo>
                    <a:pt x="714" y="636"/>
                  </a:lnTo>
                  <a:lnTo>
                    <a:pt x="714" y="633"/>
                  </a:lnTo>
                  <a:lnTo>
                    <a:pt x="716" y="632"/>
                  </a:lnTo>
                  <a:lnTo>
                    <a:pt x="714" y="624"/>
                  </a:lnTo>
                  <a:lnTo>
                    <a:pt x="710" y="623"/>
                  </a:lnTo>
                  <a:lnTo>
                    <a:pt x="710" y="621"/>
                  </a:lnTo>
                  <a:lnTo>
                    <a:pt x="710" y="620"/>
                  </a:lnTo>
                  <a:lnTo>
                    <a:pt x="713" y="618"/>
                  </a:lnTo>
                  <a:lnTo>
                    <a:pt x="717" y="621"/>
                  </a:lnTo>
                  <a:lnTo>
                    <a:pt x="719" y="623"/>
                  </a:lnTo>
                  <a:lnTo>
                    <a:pt x="722" y="623"/>
                  </a:lnTo>
                  <a:lnTo>
                    <a:pt x="723" y="620"/>
                  </a:lnTo>
                  <a:lnTo>
                    <a:pt x="726" y="620"/>
                  </a:lnTo>
                  <a:lnTo>
                    <a:pt x="729" y="615"/>
                  </a:lnTo>
                  <a:lnTo>
                    <a:pt x="732" y="617"/>
                  </a:lnTo>
                  <a:lnTo>
                    <a:pt x="737" y="615"/>
                  </a:lnTo>
                  <a:lnTo>
                    <a:pt x="737" y="614"/>
                  </a:lnTo>
                  <a:lnTo>
                    <a:pt x="738" y="612"/>
                  </a:lnTo>
                  <a:lnTo>
                    <a:pt x="741" y="614"/>
                  </a:lnTo>
                  <a:lnTo>
                    <a:pt x="746" y="612"/>
                  </a:lnTo>
                  <a:lnTo>
                    <a:pt x="749" y="609"/>
                  </a:lnTo>
                  <a:lnTo>
                    <a:pt x="746" y="606"/>
                  </a:lnTo>
                  <a:lnTo>
                    <a:pt x="741" y="606"/>
                  </a:lnTo>
                  <a:lnTo>
                    <a:pt x="738" y="608"/>
                  </a:lnTo>
                  <a:lnTo>
                    <a:pt x="737" y="606"/>
                  </a:lnTo>
                  <a:lnTo>
                    <a:pt x="737" y="602"/>
                  </a:lnTo>
                  <a:lnTo>
                    <a:pt x="743" y="606"/>
                  </a:lnTo>
                  <a:lnTo>
                    <a:pt x="749" y="605"/>
                  </a:lnTo>
                  <a:lnTo>
                    <a:pt x="750" y="603"/>
                  </a:lnTo>
                  <a:lnTo>
                    <a:pt x="750" y="599"/>
                  </a:lnTo>
                  <a:lnTo>
                    <a:pt x="753" y="599"/>
                  </a:lnTo>
                  <a:lnTo>
                    <a:pt x="755" y="596"/>
                  </a:lnTo>
                  <a:lnTo>
                    <a:pt x="758" y="585"/>
                  </a:lnTo>
                  <a:lnTo>
                    <a:pt x="764" y="584"/>
                  </a:lnTo>
                  <a:lnTo>
                    <a:pt x="765" y="579"/>
                  </a:lnTo>
                  <a:lnTo>
                    <a:pt x="765" y="578"/>
                  </a:lnTo>
                  <a:lnTo>
                    <a:pt x="767" y="575"/>
                  </a:lnTo>
                  <a:lnTo>
                    <a:pt x="765" y="560"/>
                  </a:lnTo>
                  <a:lnTo>
                    <a:pt x="767" y="555"/>
                  </a:lnTo>
                  <a:lnTo>
                    <a:pt x="771" y="548"/>
                  </a:lnTo>
                  <a:lnTo>
                    <a:pt x="771" y="539"/>
                  </a:lnTo>
                  <a:lnTo>
                    <a:pt x="755" y="521"/>
                  </a:lnTo>
                  <a:lnTo>
                    <a:pt x="756" y="506"/>
                  </a:lnTo>
                  <a:lnTo>
                    <a:pt x="756" y="503"/>
                  </a:lnTo>
                  <a:lnTo>
                    <a:pt x="758" y="499"/>
                  </a:lnTo>
                  <a:lnTo>
                    <a:pt x="756" y="491"/>
                  </a:lnTo>
                  <a:lnTo>
                    <a:pt x="759" y="487"/>
                  </a:lnTo>
                  <a:lnTo>
                    <a:pt x="759" y="481"/>
                  </a:lnTo>
                  <a:lnTo>
                    <a:pt x="758" y="479"/>
                  </a:lnTo>
                  <a:lnTo>
                    <a:pt x="758" y="478"/>
                  </a:lnTo>
                  <a:lnTo>
                    <a:pt x="756" y="476"/>
                  </a:lnTo>
                  <a:lnTo>
                    <a:pt x="756" y="473"/>
                  </a:lnTo>
                  <a:lnTo>
                    <a:pt x="756" y="469"/>
                  </a:lnTo>
                  <a:lnTo>
                    <a:pt x="756" y="467"/>
                  </a:lnTo>
                  <a:lnTo>
                    <a:pt x="755" y="464"/>
                  </a:lnTo>
                  <a:lnTo>
                    <a:pt x="755" y="460"/>
                  </a:lnTo>
                  <a:lnTo>
                    <a:pt x="756" y="457"/>
                  </a:lnTo>
                  <a:lnTo>
                    <a:pt x="759" y="454"/>
                  </a:lnTo>
                  <a:lnTo>
                    <a:pt x="759" y="442"/>
                  </a:lnTo>
                  <a:lnTo>
                    <a:pt x="761" y="436"/>
                  </a:lnTo>
                  <a:lnTo>
                    <a:pt x="761" y="430"/>
                  </a:lnTo>
                  <a:lnTo>
                    <a:pt x="756" y="421"/>
                  </a:lnTo>
                  <a:lnTo>
                    <a:pt x="756" y="413"/>
                  </a:lnTo>
                  <a:lnTo>
                    <a:pt x="747" y="404"/>
                  </a:lnTo>
                  <a:lnTo>
                    <a:pt x="743" y="397"/>
                  </a:lnTo>
                  <a:lnTo>
                    <a:pt x="743" y="392"/>
                  </a:lnTo>
                  <a:lnTo>
                    <a:pt x="744" y="392"/>
                  </a:lnTo>
                  <a:lnTo>
                    <a:pt x="749" y="389"/>
                  </a:lnTo>
                  <a:lnTo>
                    <a:pt x="749" y="386"/>
                  </a:lnTo>
                  <a:lnTo>
                    <a:pt x="752" y="383"/>
                  </a:lnTo>
                  <a:lnTo>
                    <a:pt x="752" y="377"/>
                  </a:lnTo>
                  <a:lnTo>
                    <a:pt x="758" y="359"/>
                  </a:lnTo>
                  <a:lnTo>
                    <a:pt x="758" y="334"/>
                  </a:lnTo>
                  <a:lnTo>
                    <a:pt x="756" y="332"/>
                  </a:lnTo>
                  <a:lnTo>
                    <a:pt x="758" y="331"/>
                  </a:lnTo>
                  <a:lnTo>
                    <a:pt x="744" y="323"/>
                  </a:lnTo>
                  <a:lnTo>
                    <a:pt x="740" y="320"/>
                  </a:lnTo>
                  <a:lnTo>
                    <a:pt x="713" y="322"/>
                  </a:lnTo>
                  <a:lnTo>
                    <a:pt x="710" y="320"/>
                  </a:lnTo>
                  <a:lnTo>
                    <a:pt x="711" y="317"/>
                  </a:lnTo>
                  <a:lnTo>
                    <a:pt x="704" y="319"/>
                  </a:lnTo>
                  <a:lnTo>
                    <a:pt x="701" y="322"/>
                  </a:lnTo>
                  <a:lnTo>
                    <a:pt x="686" y="382"/>
                  </a:lnTo>
                  <a:lnTo>
                    <a:pt x="669" y="404"/>
                  </a:lnTo>
                  <a:lnTo>
                    <a:pt x="660" y="409"/>
                  </a:lnTo>
                  <a:lnTo>
                    <a:pt x="659" y="421"/>
                  </a:lnTo>
                  <a:lnTo>
                    <a:pt x="660" y="421"/>
                  </a:lnTo>
                  <a:lnTo>
                    <a:pt x="663" y="416"/>
                  </a:lnTo>
                  <a:lnTo>
                    <a:pt x="665" y="416"/>
                  </a:lnTo>
                  <a:lnTo>
                    <a:pt x="665" y="421"/>
                  </a:lnTo>
                  <a:lnTo>
                    <a:pt x="663" y="424"/>
                  </a:lnTo>
                  <a:lnTo>
                    <a:pt x="657" y="428"/>
                  </a:lnTo>
                  <a:lnTo>
                    <a:pt x="656" y="433"/>
                  </a:lnTo>
                  <a:lnTo>
                    <a:pt x="657" y="437"/>
                  </a:lnTo>
                  <a:lnTo>
                    <a:pt x="662" y="436"/>
                  </a:lnTo>
                  <a:lnTo>
                    <a:pt x="665" y="433"/>
                  </a:lnTo>
                  <a:lnTo>
                    <a:pt x="668" y="433"/>
                  </a:lnTo>
                  <a:lnTo>
                    <a:pt x="671" y="439"/>
                  </a:lnTo>
                  <a:lnTo>
                    <a:pt x="669" y="442"/>
                  </a:lnTo>
                  <a:lnTo>
                    <a:pt x="669" y="455"/>
                  </a:lnTo>
                  <a:lnTo>
                    <a:pt x="666" y="458"/>
                  </a:lnTo>
                  <a:lnTo>
                    <a:pt x="668" y="466"/>
                  </a:lnTo>
                  <a:lnTo>
                    <a:pt x="669" y="470"/>
                  </a:lnTo>
                  <a:lnTo>
                    <a:pt x="668" y="475"/>
                  </a:lnTo>
                  <a:lnTo>
                    <a:pt x="663" y="475"/>
                  </a:lnTo>
                  <a:lnTo>
                    <a:pt x="662" y="472"/>
                  </a:lnTo>
                  <a:lnTo>
                    <a:pt x="662" y="491"/>
                  </a:lnTo>
                  <a:lnTo>
                    <a:pt x="663" y="496"/>
                  </a:lnTo>
                  <a:lnTo>
                    <a:pt x="663" y="491"/>
                  </a:lnTo>
                  <a:lnTo>
                    <a:pt x="668" y="490"/>
                  </a:lnTo>
                  <a:lnTo>
                    <a:pt x="678" y="499"/>
                  </a:lnTo>
                  <a:lnTo>
                    <a:pt x="681" y="497"/>
                  </a:lnTo>
                  <a:lnTo>
                    <a:pt x="683" y="497"/>
                  </a:lnTo>
                  <a:lnTo>
                    <a:pt x="681" y="503"/>
                  </a:lnTo>
                  <a:lnTo>
                    <a:pt x="689" y="523"/>
                  </a:lnTo>
                  <a:lnTo>
                    <a:pt x="693" y="526"/>
                  </a:lnTo>
                  <a:lnTo>
                    <a:pt x="698" y="524"/>
                  </a:lnTo>
                  <a:lnTo>
                    <a:pt x="698" y="526"/>
                  </a:lnTo>
                  <a:lnTo>
                    <a:pt x="699" y="529"/>
                  </a:lnTo>
                  <a:lnTo>
                    <a:pt x="696" y="533"/>
                  </a:lnTo>
                  <a:lnTo>
                    <a:pt x="689" y="554"/>
                  </a:lnTo>
                  <a:lnTo>
                    <a:pt x="684" y="557"/>
                  </a:lnTo>
                  <a:lnTo>
                    <a:pt x="683" y="555"/>
                  </a:lnTo>
                  <a:lnTo>
                    <a:pt x="684" y="551"/>
                  </a:lnTo>
                  <a:lnTo>
                    <a:pt x="681" y="547"/>
                  </a:lnTo>
                  <a:lnTo>
                    <a:pt x="675" y="544"/>
                  </a:lnTo>
                  <a:lnTo>
                    <a:pt x="662" y="527"/>
                  </a:lnTo>
                  <a:lnTo>
                    <a:pt x="656" y="527"/>
                  </a:lnTo>
                  <a:lnTo>
                    <a:pt x="648" y="521"/>
                  </a:lnTo>
                  <a:lnTo>
                    <a:pt x="641" y="518"/>
                  </a:lnTo>
                  <a:lnTo>
                    <a:pt x="641" y="515"/>
                  </a:lnTo>
                  <a:lnTo>
                    <a:pt x="643" y="515"/>
                  </a:lnTo>
                  <a:lnTo>
                    <a:pt x="641" y="514"/>
                  </a:lnTo>
                  <a:lnTo>
                    <a:pt x="637" y="512"/>
                  </a:lnTo>
                  <a:lnTo>
                    <a:pt x="629" y="508"/>
                  </a:lnTo>
                  <a:lnTo>
                    <a:pt x="625" y="506"/>
                  </a:lnTo>
                  <a:lnTo>
                    <a:pt x="616" y="496"/>
                  </a:lnTo>
                  <a:lnTo>
                    <a:pt x="601" y="491"/>
                  </a:lnTo>
                  <a:lnTo>
                    <a:pt x="599" y="491"/>
                  </a:lnTo>
                  <a:lnTo>
                    <a:pt x="593" y="487"/>
                  </a:lnTo>
                  <a:lnTo>
                    <a:pt x="572" y="485"/>
                  </a:lnTo>
                  <a:lnTo>
                    <a:pt x="571" y="484"/>
                  </a:lnTo>
                  <a:lnTo>
                    <a:pt x="566" y="482"/>
                  </a:lnTo>
                  <a:lnTo>
                    <a:pt x="562" y="481"/>
                  </a:lnTo>
                  <a:lnTo>
                    <a:pt x="560" y="482"/>
                  </a:lnTo>
                  <a:lnTo>
                    <a:pt x="560" y="485"/>
                  </a:lnTo>
                  <a:lnTo>
                    <a:pt x="559" y="488"/>
                  </a:lnTo>
                  <a:lnTo>
                    <a:pt x="551" y="493"/>
                  </a:lnTo>
                  <a:lnTo>
                    <a:pt x="553" y="496"/>
                  </a:lnTo>
                  <a:lnTo>
                    <a:pt x="560" y="517"/>
                  </a:lnTo>
                  <a:lnTo>
                    <a:pt x="560" y="515"/>
                  </a:lnTo>
                  <a:lnTo>
                    <a:pt x="562" y="515"/>
                  </a:lnTo>
                  <a:lnTo>
                    <a:pt x="560" y="527"/>
                  </a:lnTo>
                  <a:lnTo>
                    <a:pt x="554" y="535"/>
                  </a:lnTo>
                  <a:lnTo>
                    <a:pt x="544" y="536"/>
                  </a:lnTo>
                  <a:lnTo>
                    <a:pt x="544" y="541"/>
                  </a:lnTo>
                  <a:lnTo>
                    <a:pt x="545" y="542"/>
                  </a:lnTo>
                  <a:lnTo>
                    <a:pt x="547" y="545"/>
                  </a:lnTo>
                  <a:lnTo>
                    <a:pt x="542" y="551"/>
                  </a:lnTo>
                  <a:lnTo>
                    <a:pt x="539" y="552"/>
                  </a:lnTo>
                  <a:lnTo>
                    <a:pt x="535" y="549"/>
                  </a:lnTo>
                  <a:lnTo>
                    <a:pt x="532" y="547"/>
                  </a:lnTo>
                  <a:lnTo>
                    <a:pt x="532" y="542"/>
                  </a:lnTo>
                  <a:lnTo>
                    <a:pt x="533" y="538"/>
                  </a:lnTo>
                  <a:lnTo>
                    <a:pt x="535" y="536"/>
                  </a:lnTo>
                  <a:lnTo>
                    <a:pt x="538" y="535"/>
                  </a:lnTo>
                  <a:lnTo>
                    <a:pt x="530" y="524"/>
                  </a:lnTo>
                  <a:lnTo>
                    <a:pt x="530" y="521"/>
                  </a:lnTo>
                  <a:lnTo>
                    <a:pt x="527" y="521"/>
                  </a:lnTo>
                  <a:lnTo>
                    <a:pt x="515" y="527"/>
                  </a:lnTo>
                  <a:lnTo>
                    <a:pt x="512" y="532"/>
                  </a:lnTo>
                  <a:lnTo>
                    <a:pt x="508" y="533"/>
                  </a:lnTo>
                  <a:lnTo>
                    <a:pt x="502" y="542"/>
                  </a:lnTo>
                  <a:lnTo>
                    <a:pt x="499" y="544"/>
                  </a:lnTo>
                  <a:lnTo>
                    <a:pt x="496" y="541"/>
                  </a:lnTo>
                  <a:lnTo>
                    <a:pt x="491" y="539"/>
                  </a:lnTo>
                  <a:lnTo>
                    <a:pt x="485" y="541"/>
                  </a:lnTo>
                  <a:lnTo>
                    <a:pt x="481" y="538"/>
                  </a:lnTo>
                  <a:lnTo>
                    <a:pt x="473" y="542"/>
                  </a:lnTo>
                  <a:lnTo>
                    <a:pt x="470" y="542"/>
                  </a:lnTo>
                  <a:lnTo>
                    <a:pt x="463" y="548"/>
                  </a:lnTo>
                  <a:lnTo>
                    <a:pt x="461" y="551"/>
                  </a:lnTo>
                  <a:lnTo>
                    <a:pt x="460" y="560"/>
                  </a:lnTo>
                  <a:lnTo>
                    <a:pt x="458" y="560"/>
                  </a:lnTo>
                  <a:lnTo>
                    <a:pt x="455" y="558"/>
                  </a:lnTo>
                  <a:lnTo>
                    <a:pt x="452" y="554"/>
                  </a:lnTo>
                  <a:lnTo>
                    <a:pt x="449" y="557"/>
                  </a:lnTo>
                  <a:lnTo>
                    <a:pt x="446" y="552"/>
                  </a:lnTo>
                  <a:lnTo>
                    <a:pt x="446" y="545"/>
                  </a:lnTo>
                  <a:lnTo>
                    <a:pt x="443" y="542"/>
                  </a:lnTo>
                  <a:lnTo>
                    <a:pt x="443" y="541"/>
                  </a:lnTo>
                  <a:lnTo>
                    <a:pt x="446" y="536"/>
                  </a:lnTo>
                  <a:lnTo>
                    <a:pt x="446" y="532"/>
                  </a:lnTo>
                  <a:lnTo>
                    <a:pt x="445" y="527"/>
                  </a:lnTo>
                  <a:lnTo>
                    <a:pt x="443" y="527"/>
                  </a:lnTo>
                  <a:lnTo>
                    <a:pt x="443" y="529"/>
                  </a:lnTo>
                  <a:lnTo>
                    <a:pt x="442" y="530"/>
                  </a:lnTo>
                  <a:lnTo>
                    <a:pt x="442" y="527"/>
                  </a:lnTo>
                  <a:lnTo>
                    <a:pt x="445" y="526"/>
                  </a:lnTo>
                  <a:lnTo>
                    <a:pt x="452" y="524"/>
                  </a:lnTo>
                  <a:lnTo>
                    <a:pt x="455" y="523"/>
                  </a:lnTo>
                  <a:lnTo>
                    <a:pt x="457" y="521"/>
                  </a:lnTo>
                  <a:lnTo>
                    <a:pt x="449" y="524"/>
                  </a:lnTo>
                  <a:lnTo>
                    <a:pt x="446" y="524"/>
                  </a:lnTo>
                  <a:lnTo>
                    <a:pt x="442" y="524"/>
                  </a:lnTo>
                  <a:lnTo>
                    <a:pt x="436" y="527"/>
                  </a:lnTo>
                  <a:lnTo>
                    <a:pt x="436" y="530"/>
                  </a:lnTo>
                  <a:lnTo>
                    <a:pt x="433" y="530"/>
                  </a:lnTo>
                  <a:lnTo>
                    <a:pt x="433" y="532"/>
                  </a:lnTo>
                  <a:lnTo>
                    <a:pt x="434" y="538"/>
                  </a:lnTo>
                  <a:lnTo>
                    <a:pt x="430" y="541"/>
                  </a:lnTo>
                  <a:lnTo>
                    <a:pt x="428" y="539"/>
                  </a:lnTo>
                  <a:lnTo>
                    <a:pt x="427" y="536"/>
                  </a:lnTo>
                  <a:lnTo>
                    <a:pt x="428" y="533"/>
                  </a:lnTo>
                  <a:lnTo>
                    <a:pt x="425" y="533"/>
                  </a:lnTo>
                  <a:lnTo>
                    <a:pt x="419" y="541"/>
                  </a:lnTo>
                  <a:lnTo>
                    <a:pt x="422" y="541"/>
                  </a:lnTo>
                  <a:lnTo>
                    <a:pt x="422" y="544"/>
                  </a:lnTo>
                  <a:lnTo>
                    <a:pt x="422" y="548"/>
                  </a:lnTo>
                  <a:lnTo>
                    <a:pt x="419" y="551"/>
                  </a:lnTo>
                  <a:lnTo>
                    <a:pt x="418" y="551"/>
                  </a:lnTo>
                  <a:lnTo>
                    <a:pt x="415" y="544"/>
                  </a:lnTo>
                  <a:lnTo>
                    <a:pt x="406" y="547"/>
                  </a:lnTo>
                  <a:lnTo>
                    <a:pt x="407" y="548"/>
                  </a:lnTo>
                  <a:lnTo>
                    <a:pt x="396" y="552"/>
                  </a:lnTo>
                  <a:lnTo>
                    <a:pt x="394" y="552"/>
                  </a:lnTo>
                  <a:lnTo>
                    <a:pt x="361" y="575"/>
                  </a:lnTo>
                  <a:lnTo>
                    <a:pt x="360" y="575"/>
                  </a:lnTo>
                  <a:lnTo>
                    <a:pt x="358" y="579"/>
                  </a:lnTo>
                  <a:lnTo>
                    <a:pt x="360" y="581"/>
                  </a:lnTo>
                  <a:lnTo>
                    <a:pt x="357" y="582"/>
                  </a:lnTo>
                  <a:lnTo>
                    <a:pt x="351" y="584"/>
                  </a:lnTo>
                  <a:lnTo>
                    <a:pt x="348" y="587"/>
                  </a:lnTo>
                  <a:lnTo>
                    <a:pt x="346" y="585"/>
                  </a:lnTo>
                  <a:lnTo>
                    <a:pt x="340" y="603"/>
                  </a:lnTo>
                  <a:lnTo>
                    <a:pt x="342" y="611"/>
                  </a:lnTo>
                  <a:lnTo>
                    <a:pt x="339" y="614"/>
                  </a:lnTo>
                  <a:lnTo>
                    <a:pt x="334" y="617"/>
                  </a:lnTo>
                  <a:lnTo>
                    <a:pt x="331" y="617"/>
                  </a:lnTo>
                  <a:lnTo>
                    <a:pt x="324" y="618"/>
                  </a:lnTo>
                  <a:lnTo>
                    <a:pt x="322" y="626"/>
                  </a:lnTo>
                  <a:lnTo>
                    <a:pt x="321" y="617"/>
                  </a:lnTo>
                  <a:lnTo>
                    <a:pt x="316" y="618"/>
                  </a:lnTo>
                  <a:lnTo>
                    <a:pt x="313" y="618"/>
                  </a:lnTo>
                  <a:lnTo>
                    <a:pt x="312" y="617"/>
                  </a:lnTo>
                  <a:lnTo>
                    <a:pt x="306" y="608"/>
                  </a:lnTo>
                  <a:lnTo>
                    <a:pt x="297" y="597"/>
                  </a:lnTo>
                  <a:lnTo>
                    <a:pt x="295" y="593"/>
                  </a:lnTo>
                  <a:lnTo>
                    <a:pt x="295" y="587"/>
                  </a:lnTo>
                  <a:lnTo>
                    <a:pt x="298" y="587"/>
                  </a:lnTo>
                  <a:lnTo>
                    <a:pt x="300" y="584"/>
                  </a:lnTo>
                  <a:lnTo>
                    <a:pt x="301" y="581"/>
                  </a:lnTo>
                  <a:lnTo>
                    <a:pt x="324" y="575"/>
                  </a:lnTo>
                  <a:lnTo>
                    <a:pt x="321" y="570"/>
                  </a:lnTo>
                  <a:lnTo>
                    <a:pt x="319" y="558"/>
                  </a:lnTo>
                  <a:lnTo>
                    <a:pt x="316" y="560"/>
                  </a:lnTo>
                  <a:lnTo>
                    <a:pt x="313" y="555"/>
                  </a:lnTo>
                  <a:lnTo>
                    <a:pt x="310" y="554"/>
                  </a:lnTo>
                  <a:lnTo>
                    <a:pt x="310" y="548"/>
                  </a:lnTo>
                  <a:lnTo>
                    <a:pt x="307" y="547"/>
                  </a:lnTo>
                  <a:lnTo>
                    <a:pt x="300" y="544"/>
                  </a:lnTo>
                  <a:lnTo>
                    <a:pt x="285" y="542"/>
                  </a:lnTo>
                  <a:lnTo>
                    <a:pt x="282" y="544"/>
                  </a:lnTo>
                  <a:lnTo>
                    <a:pt x="265" y="536"/>
                  </a:lnTo>
                  <a:lnTo>
                    <a:pt x="267" y="539"/>
                  </a:lnTo>
                  <a:lnTo>
                    <a:pt x="282" y="552"/>
                  </a:lnTo>
                  <a:lnTo>
                    <a:pt x="282" y="567"/>
                  </a:lnTo>
                  <a:lnTo>
                    <a:pt x="280" y="573"/>
                  </a:lnTo>
                  <a:lnTo>
                    <a:pt x="280" y="578"/>
                  </a:lnTo>
                  <a:lnTo>
                    <a:pt x="276" y="597"/>
                  </a:lnTo>
                  <a:lnTo>
                    <a:pt x="276" y="603"/>
                  </a:lnTo>
                  <a:lnTo>
                    <a:pt x="277" y="603"/>
                  </a:lnTo>
                  <a:lnTo>
                    <a:pt x="282" y="603"/>
                  </a:lnTo>
                  <a:lnTo>
                    <a:pt x="285" y="606"/>
                  </a:lnTo>
                  <a:lnTo>
                    <a:pt x="288" y="612"/>
                  </a:lnTo>
                  <a:lnTo>
                    <a:pt x="288" y="615"/>
                  </a:lnTo>
                  <a:lnTo>
                    <a:pt x="286" y="620"/>
                  </a:lnTo>
                  <a:lnTo>
                    <a:pt x="286" y="623"/>
                  </a:lnTo>
                  <a:lnTo>
                    <a:pt x="286" y="629"/>
                  </a:lnTo>
                  <a:lnTo>
                    <a:pt x="282" y="633"/>
                  </a:lnTo>
                  <a:lnTo>
                    <a:pt x="280" y="641"/>
                  </a:lnTo>
                  <a:lnTo>
                    <a:pt x="282" y="647"/>
                  </a:lnTo>
                  <a:lnTo>
                    <a:pt x="282" y="657"/>
                  </a:lnTo>
                  <a:lnTo>
                    <a:pt x="279" y="653"/>
                  </a:lnTo>
                  <a:lnTo>
                    <a:pt x="277" y="650"/>
                  </a:lnTo>
                  <a:lnTo>
                    <a:pt x="276" y="647"/>
                  </a:lnTo>
                  <a:lnTo>
                    <a:pt x="273" y="647"/>
                  </a:lnTo>
                  <a:lnTo>
                    <a:pt x="268" y="650"/>
                  </a:lnTo>
                  <a:lnTo>
                    <a:pt x="271" y="645"/>
                  </a:lnTo>
                  <a:lnTo>
                    <a:pt x="271" y="642"/>
                  </a:lnTo>
                  <a:lnTo>
                    <a:pt x="264" y="636"/>
                  </a:lnTo>
                  <a:lnTo>
                    <a:pt x="256" y="636"/>
                  </a:lnTo>
                  <a:lnTo>
                    <a:pt x="250" y="630"/>
                  </a:lnTo>
                  <a:lnTo>
                    <a:pt x="247" y="633"/>
                  </a:lnTo>
                  <a:lnTo>
                    <a:pt x="246" y="638"/>
                  </a:lnTo>
                  <a:lnTo>
                    <a:pt x="235" y="650"/>
                  </a:lnTo>
                  <a:lnTo>
                    <a:pt x="228" y="653"/>
                  </a:lnTo>
                  <a:lnTo>
                    <a:pt x="225" y="653"/>
                  </a:lnTo>
                  <a:lnTo>
                    <a:pt x="222" y="656"/>
                  </a:lnTo>
                  <a:lnTo>
                    <a:pt x="219" y="660"/>
                  </a:lnTo>
                  <a:lnTo>
                    <a:pt x="213" y="666"/>
                  </a:lnTo>
                  <a:lnTo>
                    <a:pt x="208" y="668"/>
                  </a:lnTo>
                  <a:lnTo>
                    <a:pt x="210" y="680"/>
                  </a:lnTo>
                  <a:lnTo>
                    <a:pt x="226" y="713"/>
                  </a:lnTo>
                  <a:lnTo>
                    <a:pt x="226" y="714"/>
                  </a:lnTo>
                  <a:lnTo>
                    <a:pt x="220" y="711"/>
                  </a:lnTo>
                  <a:lnTo>
                    <a:pt x="219" y="711"/>
                  </a:lnTo>
                  <a:lnTo>
                    <a:pt x="210" y="708"/>
                  </a:lnTo>
                  <a:lnTo>
                    <a:pt x="210" y="710"/>
                  </a:lnTo>
                  <a:lnTo>
                    <a:pt x="210" y="711"/>
                  </a:lnTo>
                  <a:lnTo>
                    <a:pt x="199" y="708"/>
                  </a:lnTo>
                  <a:lnTo>
                    <a:pt x="195" y="704"/>
                  </a:lnTo>
                  <a:lnTo>
                    <a:pt x="190" y="702"/>
                  </a:lnTo>
                  <a:lnTo>
                    <a:pt x="187" y="701"/>
                  </a:lnTo>
                  <a:lnTo>
                    <a:pt x="183" y="705"/>
                  </a:lnTo>
                  <a:lnTo>
                    <a:pt x="180" y="708"/>
                  </a:lnTo>
                  <a:lnTo>
                    <a:pt x="178" y="702"/>
                  </a:lnTo>
                  <a:lnTo>
                    <a:pt x="184" y="701"/>
                  </a:lnTo>
                  <a:lnTo>
                    <a:pt x="175" y="698"/>
                  </a:lnTo>
                  <a:lnTo>
                    <a:pt x="174" y="693"/>
                  </a:lnTo>
                  <a:lnTo>
                    <a:pt x="163" y="687"/>
                  </a:lnTo>
                  <a:lnTo>
                    <a:pt x="159" y="686"/>
                  </a:lnTo>
                  <a:lnTo>
                    <a:pt x="159" y="693"/>
                  </a:lnTo>
                  <a:lnTo>
                    <a:pt x="156" y="696"/>
                  </a:lnTo>
                  <a:lnTo>
                    <a:pt x="153" y="698"/>
                  </a:lnTo>
                  <a:lnTo>
                    <a:pt x="156" y="705"/>
                  </a:lnTo>
                  <a:lnTo>
                    <a:pt x="159" y="707"/>
                  </a:lnTo>
                  <a:lnTo>
                    <a:pt x="162" y="713"/>
                  </a:lnTo>
                  <a:lnTo>
                    <a:pt x="166" y="719"/>
                  </a:lnTo>
                  <a:lnTo>
                    <a:pt x="175" y="714"/>
                  </a:lnTo>
                  <a:lnTo>
                    <a:pt x="180" y="734"/>
                  </a:lnTo>
                  <a:lnTo>
                    <a:pt x="181" y="737"/>
                  </a:lnTo>
                  <a:lnTo>
                    <a:pt x="177" y="734"/>
                  </a:lnTo>
                  <a:lnTo>
                    <a:pt x="172" y="737"/>
                  </a:lnTo>
                  <a:lnTo>
                    <a:pt x="171" y="740"/>
                  </a:lnTo>
                  <a:lnTo>
                    <a:pt x="171" y="741"/>
                  </a:lnTo>
                  <a:lnTo>
                    <a:pt x="149" y="731"/>
                  </a:lnTo>
                  <a:lnTo>
                    <a:pt x="146" y="726"/>
                  </a:lnTo>
                  <a:lnTo>
                    <a:pt x="143" y="723"/>
                  </a:lnTo>
                  <a:lnTo>
                    <a:pt x="141" y="720"/>
                  </a:lnTo>
                  <a:lnTo>
                    <a:pt x="138" y="719"/>
                  </a:lnTo>
                  <a:lnTo>
                    <a:pt x="137" y="720"/>
                  </a:lnTo>
                  <a:lnTo>
                    <a:pt x="134" y="720"/>
                  </a:lnTo>
                  <a:lnTo>
                    <a:pt x="128" y="716"/>
                  </a:lnTo>
                  <a:lnTo>
                    <a:pt x="126" y="713"/>
                  </a:lnTo>
                  <a:lnTo>
                    <a:pt x="122" y="714"/>
                  </a:lnTo>
                  <a:lnTo>
                    <a:pt x="123" y="713"/>
                  </a:lnTo>
                  <a:lnTo>
                    <a:pt x="126" y="710"/>
                  </a:lnTo>
                  <a:lnTo>
                    <a:pt x="125" y="698"/>
                  </a:lnTo>
                  <a:lnTo>
                    <a:pt x="122" y="695"/>
                  </a:lnTo>
                  <a:lnTo>
                    <a:pt x="122" y="690"/>
                  </a:lnTo>
                  <a:lnTo>
                    <a:pt x="117" y="680"/>
                  </a:lnTo>
                  <a:lnTo>
                    <a:pt x="119" y="677"/>
                  </a:lnTo>
                  <a:lnTo>
                    <a:pt x="122" y="675"/>
                  </a:lnTo>
                  <a:lnTo>
                    <a:pt x="125" y="662"/>
                  </a:lnTo>
                  <a:lnTo>
                    <a:pt x="123" y="657"/>
                  </a:lnTo>
                  <a:lnTo>
                    <a:pt x="122" y="656"/>
                  </a:lnTo>
                  <a:lnTo>
                    <a:pt x="119" y="650"/>
                  </a:lnTo>
                  <a:lnTo>
                    <a:pt x="117" y="647"/>
                  </a:lnTo>
                  <a:lnTo>
                    <a:pt x="113" y="647"/>
                  </a:lnTo>
                  <a:lnTo>
                    <a:pt x="111" y="642"/>
                  </a:lnTo>
                  <a:lnTo>
                    <a:pt x="108" y="642"/>
                  </a:lnTo>
                  <a:lnTo>
                    <a:pt x="104" y="641"/>
                  </a:lnTo>
                  <a:lnTo>
                    <a:pt x="104" y="636"/>
                  </a:lnTo>
                  <a:lnTo>
                    <a:pt x="104" y="635"/>
                  </a:lnTo>
                  <a:lnTo>
                    <a:pt x="98" y="633"/>
                  </a:lnTo>
                  <a:lnTo>
                    <a:pt x="87" y="624"/>
                  </a:lnTo>
                  <a:lnTo>
                    <a:pt x="90" y="623"/>
                  </a:lnTo>
                  <a:lnTo>
                    <a:pt x="86" y="618"/>
                  </a:lnTo>
                  <a:lnTo>
                    <a:pt x="84" y="614"/>
                  </a:lnTo>
                  <a:lnTo>
                    <a:pt x="81" y="609"/>
                  </a:lnTo>
                  <a:lnTo>
                    <a:pt x="77" y="608"/>
                  </a:lnTo>
                  <a:lnTo>
                    <a:pt x="78" y="605"/>
                  </a:lnTo>
                  <a:lnTo>
                    <a:pt x="86" y="605"/>
                  </a:lnTo>
                  <a:lnTo>
                    <a:pt x="90" y="608"/>
                  </a:lnTo>
                  <a:lnTo>
                    <a:pt x="92" y="611"/>
                  </a:lnTo>
                  <a:lnTo>
                    <a:pt x="95" y="615"/>
                  </a:lnTo>
                  <a:lnTo>
                    <a:pt x="104" y="621"/>
                  </a:lnTo>
                  <a:lnTo>
                    <a:pt x="105" y="618"/>
                  </a:lnTo>
                  <a:lnTo>
                    <a:pt x="108" y="623"/>
                  </a:lnTo>
                  <a:lnTo>
                    <a:pt x="110" y="624"/>
                  </a:lnTo>
                  <a:lnTo>
                    <a:pt x="113" y="623"/>
                  </a:lnTo>
                  <a:lnTo>
                    <a:pt x="114" y="624"/>
                  </a:lnTo>
                  <a:lnTo>
                    <a:pt x="116" y="621"/>
                  </a:lnTo>
                  <a:lnTo>
                    <a:pt x="117" y="623"/>
                  </a:lnTo>
                  <a:lnTo>
                    <a:pt x="119" y="630"/>
                  </a:lnTo>
                  <a:lnTo>
                    <a:pt x="123" y="629"/>
                  </a:lnTo>
                  <a:lnTo>
                    <a:pt x="129" y="630"/>
                  </a:lnTo>
                  <a:lnTo>
                    <a:pt x="131" y="633"/>
                  </a:lnTo>
                  <a:lnTo>
                    <a:pt x="135" y="633"/>
                  </a:lnTo>
                  <a:lnTo>
                    <a:pt x="137" y="636"/>
                  </a:lnTo>
                  <a:lnTo>
                    <a:pt x="152" y="641"/>
                  </a:lnTo>
                  <a:lnTo>
                    <a:pt x="161" y="641"/>
                  </a:lnTo>
                  <a:lnTo>
                    <a:pt x="168" y="644"/>
                  </a:lnTo>
                  <a:lnTo>
                    <a:pt x="171" y="647"/>
                  </a:lnTo>
                  <a:lnTo>
                    <a:pt x="192" y="650"/>
                  </a:lnTo>
                  <a:lnTo>
                    <a:pt x="195" y="648"/>
                  </a:lnTo>
                  <a:lnTo>
                    <a:pt x="199" y="647"/>
                  </a:lnTo>
                  <a:lnTo>
                    <a:pt x="213" y="641"/>
                  </a:lnTo>
                  <a:lnTo>
                    <a:pt x="231" y="618"/>
                  </a:lnTo>
                  <a:lnTo>
                    <a:pt x="234" y="605"/>
                  </a:lnTo>
                  <a:lnTo>
                    <a:pt x="231" y="603"/>
                  </a:lnTo>
                  <a:lnTo>
                    <a:pt x="231" y="602"/>
                  </a:lnTo>
                  <a:lnTo>
                    <a:pt x="228" y="584"/>
                  </a:lnTo>
                  <a:lnTo>
                    <a:pt x="225" y="579"/>
                  </a:lnTo>
                  <a:lnTo>
                    <a:pt x="222" y="576"/>
                  </a:lnTo>
                  <a:lnTo>
                    <a:pt x="220" y="578"/>
                  </a:lnTo>
                  <a:lnTo>
                    <a:pt x="217" y="576"/>
                  </a:lnTo>
                  <a:lnTo>
                    <a:pt x="217" y="573"/>
                  </a:lnTo>
                  <a:lnTo>
                    <a:pt x="213" y="567"/>
                  </a:lnTo>
                  <a:lnTo>
                    <a:pt x="211" y="564"/>
                  </a:lnTo>
                  <a:lnTo>
                    <a:pt x="207" y="561"/>
                  </a:lnTo>
                  <a:lnTo>
                    <a:pt x="208" y="566"/>
                  </a:lnTo>
                  <a:lnTo>
                    <a:pt x="207" y="566"/>
                  </a:lnTo>
                  <a:lnTo>
                    <a:pt x="196" y="558"/>
                  </a:lnTo>
                  <a:lnTo>
                    <a:pt x="196" y="561"/>
                  </a:lnTo>
                  <a:lnTo>
                    <a:pt x="195" y="560"/>
                  </a:lnTo>
                  <a:lnTo>
                    <a:pt x="193" y="555"/>
                  </a:lnTo>
                  <a:lnTo>
                    <a:pt x="190" y="551"/>
                  </a:lnTo>
                  <a:lnTo>
                    <a:pt x="192" y="555"/>
                  </a:lnTo>
                  <a:lnTo>
                    <a:pt x="186" y="554"/>
                  </a:lnTo>
                  <a:lnTo>
                    <a:pt x="183" y="551"/>
                  </a:lnTo>
                  <a:lnTo>
                    <a:pt x="183" y="548"/>
                  </a:lnTo>
                  <a:lnTo>
                    <a:pt x="141" y="514"/>
                  </a:lnTo>
                  <a:lnTo>
                    <a:pt x="131" y="511"/>
                  </a:lnTo>
                  <a:lnTo>
                    <a:pt x="132" y="512"/>
                  </a:lnTo>
                  <a:lnTo>
                    <a:pt x="131" y="514"/>
                  </a:lnTo>
                  <a:lnTo>
                    <a:pt x="129" y="514"/>
                  </a:lnTo>
                  <a:lnTo>
                    <a:pt x="108" y="506"/>
                  </a:lnTo>
                  <a:lnTo>
                    <a:pt x="108" y="509"/>
                  </a:lnTo>
                  <a:lnTo>
                    <a:pt x="102" y="509"/>
                  </a:lnTo>
                  <a:lnTo>
                    <a:pt x="101" y="511"/>
                  </a:lnTo>
                  <a:lnTo>
                    <a:pt x="99" y="508"/>
                  </a:lnTo>
                  <a:lnTo>
                    <a:pt x="98" y="508"/>
                  </a:lnTo>
                  <a:lnTo>
                    <a:pt x="99" y="503"/>
                  </a:lnTo>
                  <a:lnTo>
                    <a:pt x="98" y="502"/>
                  </a:lnTo>
                  <a:lnTo>
                    <a:pt x="92" y="508"/>
                  </a:lnTo>
                  <a:lnTo>
                    <a:pt x="93" y="502"/>
                  </a:lnTo>
                  <a:lnTo>
                    <a:pt x="90" y="503"/>
                  </a:lnTo>
                  <a:lnTo>
                    <a:pt x="90" y="500"/>
                  </a:lnTo>
                  <a:lnTo>
                    <a:pt x="90" y="499"/>
                  </a:lnTo>
                  <a:lnTo>
                    <a:pt x="87" y="499"/>
                  </a:lnTo>
                  <a:lnTo>
                    <a:pt x="83" y="502"/>
                  </a:lnTo>
                  <a:lnTo>
                    <a:pt x="84" y="499"/>
                  </a:lnTo>
                  <a:lnTo>
                    <a:pt x="83" y="497"/>
                  </a:lnTo>
                  <a:lnTo>
                    <a:pt x="83" y="496"/>
                  </a:lnTo>
                  <a:lnTo>
                    <a:pt x="77" y="496"/>
                  </a:lnTo>
                  <a:lnTo>
                    <a:pt x="80" y="487"/>
                  </a:lnTo>
                  <a:lnTo>
                    <a:pt x="80" y="491"/>
                  </a:lnTo>
                  <a:lnTo>
                    <a:pt x="83" y="491"/>
                  </a:lnTo>
                  <a:lnTo>
                    <a:pt x="84" y="491"/>
                  </a:lnTo>
                  <a:lnTo>
                    <a:pt x="86" y="494"/>
                  </a:lnTo>
                  <a:lnTo>
                    <a:pt x="90" y="494"/>
                  </a:lnTo>
                  <a:lnTo>
                    <a:pt x="92" y="494"/>
                  </a:lnTo>
                  <a:lnTo>
                    <a:pt x="95" y="490"/>
                  </a:lnTo>
                  <a:lnTo>
                    <a:pt x="95" y="487"/>
                  </a:lnTo>
                  <a:lnTo>
                    <a:pt x="90" y="484"/>
                  </a:lnTo>
                  <a:lnTo>
                    <a:pt x="87" y="485"/>
                  </a:lnTo>
                  <a:lnTo>
                    <a:pt x="84" y="484"/>
                  </a:lnTo>
                  <a:lnTo>
                    <a:pt x="84" y="482"/>
                  </a:lnTo>
                  <a:lnTo>
                    <a:pt x="75" y="476"/>
                  </a:lnTo>
                  <a:lnTo>
                    <a:pt x="77" y="479"/>
                  </a:lnTo>
                  <a:lnTo>
                    <a:pt x="77" y="484"/>
                  </a:lnTo>
                  <a:lnTo>
                    <a:pt x="74" y="485"/>
                  </a:lnTo>
                  <a:lnTo>
                    <a:pt x="72" y="484"/>
                  </a:lnTo>
                  <a:lnTo>
                    <a:pt x="72" y="485"/>
                  </a:lnTo>
                  <a:lnTo>
                    <a:pt x="72" y="488"/>
                  </a:lnTo>
                  <a:lnTo>
                    <a:pt x="71" y="491"/>
                  </a:lnTo>
                  <a:lnTo>
                    <a:pt x="68" y="491"/>
                  </a:lnTo>
                  <a:lnTo>
                    <a:pt x="65" y="487"/>
                  </a:lnTo>
                  <a:lnTo>
                    <a:pt x="59" y="485"/>
                  </a:lnTo>
                  <a:lnTo>
                    <a:pt x="59" y="487"/>
                  </a:lnTo>
                  <a:lnTo>
                    <a:pt x="59" y="490"/>
                  </a:lnTo>
                  <a:lnTo>
                    <a:pt x="57" y="496"/>
                  </a:lnTo>
                  <a:lnTo>
                    <a:pt x="53" y="496"/>
                  </a:lnTo>
                  <a:lnTo>
                    <a:pt x="47" y="491"/>
                  </a:lnTo>
                  <a:lnTo>
                    <a:pt x="45" y="502"/>
                  </a:lnTo>
                  <a:lnTo>
                    <a:pt x="42" y="503"/>
                  </a:lnTo>
                  <a:lnTo>
                    <a:pt x="33" y="509"/>
                  </a:lnTo>
                  <a:lnTo>
                    <a:pt x="32" y="511"/>
                  </a:lnTo>
                  <a:lnTo>
                    <a:pt x="32" y="514"/>
                  </a:lnTo>
                  <a:lnTo>
                    <a:pt x="32" y="515"/>
                  </a:lnTo>
                  <a:lnTo>
                    <a:pt x="29" y="518"/>
                  </a:lnTo>
                  <a:lnTo>
                    <a:pt x="27" y="518"/>
                  </a:lnTo>
                  <a:lnTo>
                    <a:pt x="18" y="527"/>
                  </a:lnTo>
                  <a:lnTo>
                    <a:pt x="21" y="529"/>
                  </a:lnTo>
                  <a:lnTo>
                    <a:pt x="18" y="541"/>
                  </a:lnTo>
                  <a:lnTo>
                    <a:pt x="20" y="555"/>
                  </a:lnTo>
                  <a:lnTo>
                    <a:pt x="21" y="557"/>
                  </a:lnTo>
                  <a:lnTo>
                    <a:pt x="24" y="560"/>
                  </a:lnTo>
                  <a:lnTo>
                    <a:pt x="29" y="560"/>
                  </a:lnTo>
                  <a:lnTo>
                    <a:pt x="33" y="563"/>
                  </a:lnTo>
                  <a:lnTo>
                    <a:pt x="42" y="578"/>
                  </a:lnTo>
                  <a:lnTo>
                    <a:pt x="44" y="585"/>
                  </a:lnTo>
                  <a:lnTo>
                    <a:pt x="30" y="614"/>
                  </a:lnTo>
                  <a:lnTo>
                    <a:pt x="30" y="620"/>
                  </a:lnTo>
                  <a:lnTo>
                    <a:pt x="45" y="665"/>
                  </a:lnTo>
                  <a:lnTo>
                    <a:pt x="41" y="669"/>
                  </a:lnTo>
                  <a:lnTo>
                    <a:pt x="39" y="681"/>
                  </a:lnTo>
                  <a:lnTo>
                    <a:pt x="41" y="684"/>
                  </a:lnTo>
                  <a:lnTo>
                    <a:pt x="41" y="689"/>
                  </a:lnTo>
                  <a:lnTo>
                    <a:pt x="39" y="693"/>
                  </a:lnTo>
                  <a:lnTo>
                    <a:pt x="39" y="699"/>
                  </a:lnTo>
                  <a:lnTo>
                    <a:pt x="44" y="701"/>
                  </a:lnTo>
                  <a:lnTo>
                    <a:pt x="47" y="705"/>
                  </a:lnTo>
                  <a:lnTo>
                    <a:pt x="47" y="711"/>
                  </a:lnTo>
                  <a:lnTo>
                    <a:pt x="48" y="717"/>
                  </a:lnTo>
                  <a:lnTo>
                    <a:pt x="53" y="722"/>
                  </a:lnTo>
                  <a:lnTo>
                    <a:pt x="54" y="728"/>
                  </a:lnTo>
                  <a:lnTo>
                    <a:pt x="47" y="743"/>
                  </a:lnTo>
                  <a:lnTo>
                    <a:pt x="50" y="749"/>
                  </a:lnTo>
                  <a:lnTo>
                    <a:pt x="51" y="752"/>
                  </a:lnTo>
                  <a:lnTo>
                    <a:pt x="62" y="759"/>
                  </a:lnTo>
                  <a:lnTo>
                    <a:pt x="62" y="764"/>
                  </a:lnTo>
                  <a:lnTo>
                    <a:pt x="65" y="770"/>
                  </a:lnTo>
                  <a:lnTo>
                    <a:pt x="66" y="768"/>
                  </a:lnTo>
                  <a:lnTo>
                    <a:pt x="66" y="780"/>
                  </a:lnTo>
                  <a:lnTo>
                    <a:pt x="3" y="855"/>
                  </a:lnTo>
                  <a:lnTo>
                    <a:pt x="11" y="856"/>
                  </a:lnTo>
                  <a:lnTo>
                    <a:pt x="14" y="852"/>
                  </a:lnTo>
                  <a:lnTo>
                    <a:pt x="20" y="849"/>
                  </a:lnTo>
                  <a:lnTo>
                    <a:pt x="20" y="850"/>
                  </a:lnTo>
                  <a:lnTo>
                    <a:pt x="20" y="853"/>
                  </a:lnTo>
                  <a:lnTo>
                    <a:pt x="20" y="858"/>
                  </a:lnTo>
                  <a:lnTo>
                    <a:pt x="18" y="856"/>
                  </a:lnTo>
                  <a:lnTo>
                    <a:pt x="17" y="855"/>
                  </a:lnTo>
                  <a:lnTo>
                    <a:pt x="17" y="859"/>
                  </a:lnTo>
                  <a:lnTo>
                    <a:pt x="18" y="862"/>
                  </a:lnTo>
                  <a:lnTo>
                    <a:pt x="20" y="862"/>
                  </a:lnTo>
                  <a:lnTo>
                    <a:pt x="27" y="868"/>
                  </a:lnTo>
                  <a:lnTo>
                    <a:pt x="36" y="867"/>
                  </a:lnTo>
                  <a:lnTo>
                    <a:pt x="39" y="868"/>
                  </a:lnTo>
                  <a:lnTo>
                    <a:pt x="42" y="870"/>
                  </a:lnTo>
                  <a:lnTo>
                    <a:pt x="42" y="873"/>
                  </a:lnTo>
                  <a:lnTo>
                    <a:pt x="44" y="874"/>
                  </a:lnTo>
                  <a:lnTo>
                    <a:pt x="47" y="874"/>
                  </a:lnTo>
                  <a:lnTo>
                    <a:pt x="47" y="876"/>
                  </a:lnTo>
                  <a:lnTo>
                    <a:pt x="45" y="877"/>
                  </a:lnTo>
                  <a:lnTo>
                    <a:pt x="29" y="874"/>
                  </a:lnTo>
                  <a:lnTo>
                    <a:pt x="27" y="876"/>
                  </a:lnTo>
                  <a:lnTo>
                    <a:pt x="26" y="879"/>
                  </a:lnTo>
                  <a:lnTo>
                    <a:pt x="21" y="882"/>
                  </a:lnTo>
                  <a:lnTo>
                    <a:pt x="20" y="880"/>
                  </a:lnTo>
                  <a:lnTo>
                    <a:pt x="17" y="880"/>
                  </a:lnTo>
                  <a:lnTo>
                    <a:pt x="15" y="883"/>
                  </a:lnTo>
                  <a:lnTo>
                    <a:pt x="14" y="885"/>
                  </a:lnTo>
                  <a:lnTo>
                    <a:pt x="12" y="883"/>
                  </a:lnTo>
                  <a:lnTo>
                    <a:pt x="11" y="882"/>
                  </a:lnTo>
                  <a:lnTo>
                    <a:pt x="9" y="885"/>
                  </a:lnTo>
                  <a:lnTo>
                    <a:pt x="9" y="889"/>
                  </a:lnTo>
                  <a:lnTo>
                    <a:pt x="12" y="889"/>
                  </a:lnTo>
                  <a:lnTo>
                    <a:pt x="14" y="891"/>
                  </a:lnTo>
                  <a:lnTo>
                    <a:pt x="14" y="894"/>
                  </a:lnTo>
                  <a:lnTo>
                    <a:pt x="14" y="897"/>
                  </a:lnTo>
                  <a:lnTo>
                    <a:pt x="9" y="900"/>
                  </a:lnTo>
                  <a:lnTo>
                    <a:pt x="5" y="909"/>
                  </a:lnTo>
                  <a:lnTo>
                    <a:pt x="6" y="913"/>
                  </a:lnTo>
                  <a:lnTo>
                    <a:pt x="5" y="918"/>
                  </a:lnTo>
                  <a:lnTo>
                    <a:pt x="6" y="922"/>
                  </a:lnTo>
                  <a:lnTo>
                    <a:pt x="6" y="924"/>
                  </a:lnTo>
                  <a:lnTo>
                    <a:pt x="6" y="925"/>
                  </a:lnTo>
                  <a:lnTo>
                    <a:pt x="2" y="930"/>
                  </a:lnTo>
                  <a:lnTo>
                    <a:pt x="0" y="931"/>
                  </a:lnTo>
                  <a:lnTo>
                    <a:pt x="2" y="934"/>
                  </a:lnTo>
                  <a:lnTo>
                    <a:pt x="9" y="934"/>
                  </a:lnTo>
                  <a:lnTo>
                    <a:pt x="12" y="939"/>
                  </a:lnTo>
                  <a:lnTo>
                    <a:pt x="12" y="943"/>
                  </a:lnTo>
                  <a:lnTo>
                    <a:pt x="9" y="943"/>
                  </a:lnTo>
                  <a:lnTo>
                    <a:pt x="3" y="939"/>
                  </a:lnTo>
                  <a:lnTo>
                    <a:pt x="3" y="943"/>
                  </a:lnTo>
                  <a:lnTo>
                    <a:pt x="0" y="949"/>
                  </a:lnTo>
                  <a:lnTo>
                    <a:pt x="0" y="952"/>
                  </a:lnTo>
                  <a:lnTo>
                    <a:pt x="3" y="954"/>
                  </a:lnTo>
                  <a:lnTo>
                    <a:pt x="3" y="957"/>
                  </a:lnTo>
                  <a:lnTo>
                    <a:pt x="6" y="957"/>
                  </a:lnTo>
                  <a:lnTo>
                    <a:pt x="8" y="960"/>
                  </a:lnTo>
                  <a:lnTo>
                    <a:pt x="8" y="961"/>
                  </a:lnTo>
                  <a:lnTo>
                    <a:pt x="5" y="972"/>
                  </a:lnTo>
                  <a:lnTo>
                    <a:pt x="8" y="972"/>
                  </a:lnTo>
                  <a:lnTo>
                    <a:pt x="9" y="973"/>
                  </a:lnTo>
                  <a:lnTo>
                    <a:pt x="9" y="976"/>
                  </a:lnTo>
                  <a:lnTo>
                    <a:pt x="15" y="988"/>
                  </a:lnTo>
                  <a:lnTo>
                    <a:pt x="15" y="996"/>
                  </a:lnTo>
                  <a:lnTo>
                    <a:pt x="15" y="997"/>
                  </a:lnTo>
                  <a:lnTo>
                    <a:pt x="21" y="997"/>
                  </a:lnTo>
                  <a:lnTo>
                    <a:pt x="23" y="997"/>
                  </a:lnTo>
                  <a:lnTo>
                    <a:pt x="24" y="1000"/>
                  </a:lnTo>
                  <a:lnTo>
                    <a:pt x="29" y="999"/>
                  </a:lnTo>
                  <a:lnTo>
                    <a:pt x="32" y="999"/>
                  </a:lnTo>
                  <a:lnTo>
                    <a:pt x="35" y="1002"/>
                  </a:lnTo>
                  <a:lnTo>
                    <a:pt x="35" y="1008"/>
                  </a:lnTo>
                  <a:lnTo>
                    <a:pt x="39" y="1006"/>
                  </a:lnTo>
                  <a:lnTo>
                    <a:pt x="41" y="1006"/>
                  </a:lnTo>
                  <a:lnTo>
                    <a:pt x="44" y="1003"/>
                  </a:lnTo>
                  <a:lnTo>
                    <a:pt x="50" y="1003"/>
                  </a:lnTo>
                  <a:lnTo>
                    <a:pt x="53" y="1005"/>
                  </a:lnTo>
                  <a:lnTo>
                    <a:pt x="57" y="1011"/>
                  </a:lnTo>
                  <a:lnTo>
                    <a:pt x="60" y="1011"/>
                  </a:lnTo>
                  <a:lnTo>
                    <a:pt x="60" y="1015"/>
                  </a:lnTo>
                  <a:lnTo>
                    <a:pt x="59" y="1017"/>
                  </a:lnTo>
                  <a:lnTo>
                    <a:pt x="59" y="1020"/>
                  </a:lnTo>
                  <a:lnTo>
                    <a:pt x="60" y="1021"/>
                  </a:lnTo>
                  <a:lnTo>
                    <a:pt x="62" y="1024"/>
                  </a:lnTo>
                  <a:lnTo>
                    <a:pt x="60" y="1029"/>
                  </a:lnTo>
                  <a:lnTo>
                    <a:pt x="59" y="1030"/>
                  </a:lnTo>
                  <a:lnTo>
                    <a:pt x="57" y="1033"/>
                  </a:lnTo>
                  <a:lnTo>
                    <a:pt x="59" y="1035"/>
                  </a:lnTo>
                  <a:lnTo>
                    <a:pt x="62" y="1039"/>
                  </a:lnTo>
                  <a:lnTo>
                    <a:pt x="68" y="1052"/>
                  </a:lnTo>
                  <a:lnTo>
                    <a:pt x="72" y="1054"/>
                  </a:lnTo>
                  <a:lnTo>
                    <a:pt x="74" y="1057"/>
                  </a:lnTo>
                  <a:lnTo>
                    <a:pt x="75" y="1058"/>
                  </a:lnTo>
                  <a:lnTo>
                    <a:pt x="74" y="1061"/>
                  </a:lnTo>
                  <a:lnTo>
                    <a:pt x="75" y="1063"/>
                  </a:lnTo>
                  <a:lnTo>
                    <a:pt x="83" y="1063"/>
                  </a:lnTo>
                  <a:lnTo>
                    <a:pt x="84" y="1064"/>
                  </a:lnTo>
                  <a:lnTo>
                    <a:pt x="87" y="1064"/>
                  </a:lnTo>
                  <a:lnTo>
                    <a:pt x="86" y="1067"/>
                  </a:lnTo>
                  <a:lnTo>
                    <a:pt x="87" y="1069"/>
                  </a:lnTo>
                  <a:lnTo>
                    <a:pt x="90" y="1069"/>
                  </a:lnTo>
                  <a:lnTo>
                    <a:pt x="90" y="1073"/>
                  </a:lnTo>
                  <a:lnTo>
                    <a:pt x="81" y="1082"/>
                  </a:lnTo>
                  <a:lnTo>
                    <a:pt x="77" y="1081"/>
                  </a:lnTo>
                  <a:lnTo>
                    <a:pt x="72" y="1078"/>
                  </a:lnTo>
                  <a:lnTo>
                    <a:pt x="71" y="1078"/>
                  </a:lnTo>
                  <a:lnTo>
                    <a:pt x="68" y="1079"/>
                  </a:lnTo>
                  <a:lnTo>
                    <a:pt x="68" y="1081"/>
                  </a:lnTo>
                  <a:lnTo>
                    <a:pt x="65" y="1082"/>
                  </a:lnTo>
                  <a:lnTo>
                    <a:pt x="66" y="1085"/>
                  </a:lnTo>
                  <a:lnTo>
                    <a:pt x="69" y="1088"/>
                  </a:lnTo>
                  <a:lnTo>
                    <a:pt x="69" y="1090"/>
                  </a:lnTo>
                  <a:lnTo>
                    <a:pt x="69" y="1093"/>
                  </a:lnTo>
                  <a:lnTo>
                    <a:pt x="71" y="1094"/>
                  </a:lnTo>
                  <a:lnTo>
                    <a:pt x="71" y="1097"/>
                  </a:lnTo>
                  <a:lnTo>
                    <a:pt x="72" y="1097"/>
                  </a:lnTo>
                  <a:lnTo>
                    <a:pt x="74" y="1100"/>
                  </a:lnTo>
                  <a:lnTo>
                    <a:pt x="74" y="1103"/>
                  </a:lnTo>
                  <a:lnTo>
                    <a:pt x="75" y="1109"/>
                  </a:lnTo>
                  <a:lnTo>
                    <a:pt x="74" y="1109"/>
                  </a:lnTo>
                  <a:lnTo>
                    <a:pt x="77" y="1111"/>
                  </a:lnTo>
                  <a:lnTo>
                    <a:pt x="78" y="1112"/>
                  </a:lnTo>
                  <a:lnTo>
                    <a:pt x="81" y="1111"/>
                  </a:lnTo>
                  <a:lnTo>
                    <a:pt x="83" y="1109"/>
                  </a:lnTo>
                  <a:lnTo>
                    <a:pt x="83" y="1106"/>
                  </a:lnTo>
                  <a:lnTo>
                    <a:pt x="86" y="1105"/>
                  </a:lnTo>
                  <a:lnTo>
                    <a:pt x="93" y="1106"/>
                  </a:lnTo>
                  <a:lnTo>
                    <a:pt x="98" y="1105"/>
                  </a:lnTo>
                  <a:lnTo>
                    <a:pt x="102" y="1105"/>
                  </a:lnTo>
                  <a:lnTo>
                    <a:pt x="108" y="1103"/>
                  </a:lnTo>
                  <a:lnTo>
                    <a:pt x="111" y="1106"/>
                  </a:lnTo>
                  <a:lnTo>
                    <a:pt x="113" y="1109"/>
                  </a:lnTo>
                  <a:lnTo>
                    <a:pt x="113" y="1112"/>
                  </a:lnTo>
                  <a:lnTo>
                    <a:pt x="119" y="1117"/>
                  </a:lnTo>
                  <a:lnTo>
                    <a:pt x="119" y="1120"/>
                  </a:lnTo>
                  <a:lnTo>
                    <a:pt x="116" y="1121"/>
                  </a:lnTo>
                  <a:lnTo>
                    <a:pt x="113" y="1121"/>
                  </a:lnTo>
                  <a:lnTo>
                    <a:pt x="114" y="1124"/>
                  </a:lnTo>
                  <a:lnTo>
                    <a:pt x="114" y="1126"/>
                  </a:lnTo>
                  <a:lnTo>
                    <a:pt x="116" y="1130"/>
                  </a:lnTo>
                  <a:lnTo>
                    <a:pt x="120" y="1133"/>
                  </a:lnTo>
                  <a:lnTo>
                    <a:pt x="125" y="1135"/>
                  </a:lnTo>
                  <a:lnTo>
                    <a:pt x="128" y="1133"/>
                  </a:lnTo>
                  <a:lnTo>
                    <a:pt x="129" y="1133"/>
                  </a:lnTo>
                  <a:lnTo>
                    <a:pt x="131" y="1136"/>
                  </a:lnTo>
                  <a:lnTo>
                    <a:pt x="134" y="1139"/>
                  </a:lnTo>
                  <a:lnTo>
                    <a:pt x="137" y="1148"/>
                  </a:lnTo>
                  <a:lnTo>
                    <a:pt x="135" y="1151"/>
                  </a:lnTo>
                  <a:lnTo>
                    <a:pt x="137" y="1153"/>
                  </a:lnTo>
                  <a:lnTo>
                    <a:pt x="140" y="1156"/>
                  </a:lnTo>
                  <a:lnTo>
                    <a:pt x="143" y="1154"/>
                  </a:lnTo>
                  <a:lnTo>
                    <a:pt x="144" y="1154"/>
                  </a:lnTo>
                  <a:lnTo>
                    <a:pt x="147" y="1154"/>
                  </a:lnTo>
                  <a:lnTo>
                    <a:pt x="150" y="1159"/>
                  </a:lnTo>
                  <a:lnTo>
                    <a:pt x="153" y="1157"/>
                  </a:lnTo>
                  <a:lnTo>
                    <a:pt x="156" y="1159"/>
                  </a:lnTo>
                  <a:lnTo>
                    <a:pt x="168" y="1154"/>
                  </a:lnTo>
                  <a:lnTo>
                    <a:pt x="169" y="1154"/>
                  </a:lnTo>
                  <a:lnTo>
                    <a:pt x="178" y="1168"/>
                  </a:lnTo>
                  <a:lnTo>
                    <a:pt x="180" y="1168"/>
                  </a:lnTo>
                  <a:lnTo>
                    <a:pt x="181" y="1165"/>
                  </a:lnTo>
                  <a:lnTo>
                    <a:pt x="184" y="1165"/>
                  </a:lnTo>
                  <a:lnTo>
                    <a:pt x="186" y="1166"/>
                  </a:lnTo>
                  <a:lnTo>
                    <a:pt x="187" y="1168"/>
                  </a:lnTo>
                  <a:lnTo>
                    <a:pt x="190" y="1168"/>
                  </a:lnTo>
                  <a:lnTo>
                    <a:pt x="192" y="1171"/>
                  </a:lnTo>
                  <a:lnTo>
                    <a:pt x="196" y="1169"/>
                  </a:lnTo>
                  <a:lnTo>
                    <a:pt x="201" y="1172"/>
                  </a:lnTo>
                  <a:lnTo>
                    <a:pt x="204" y="1172"/>
                  </a:lnTo>
                  <a:lnTo>
                    <a:pt x="207" y="1175"/>
                  </a:lnTo>
                  <a:lnTo>
                    <a:pt x="211" y="1177"/>
                  </a:lnTo>
                  <a:lnTo>
                    <a:pt x="214" y="1178"/>
                  </a:lnTo>
                  <a:lnTo>
                    <a:pt x="211" y="1178"/>
                  </a:lnTo>
                  <a:lnTo>
                    <a:pt x="214" y="1186"/>
                  </a:lnTo>
                  <a:lnTo>
                    <a:pt x="211" y="1190"/>
                  </a:lnTo>
                  <a:lnTo>
                    <a:pt x="207" y="1192"/>
                  </a:lnTo>
                  <a:lnTo>
                    <a:pt x="208" y="1193"/>
                  </a:lnTo>
                  <a:lnTo>
                    <a:pt x="211" y="1195"/>
                  </a:lnTo>
                  <a:lnTo>
                    <a:pt x="213" y="1196"/>
                  </a:lnTo>
                  <a:lnTo>
                    <a:pt x="207" y="1198"/>
                  </a:lnTo>
                  <a:lnTo>
                    <a:pt x="207" y="1199"/>
                  </a:lnTo>
                  <a:lnTo>
                    <a:pt x="207" y="1202"/>
                  </a:lnTo>
                  <a:lnTo>
                    <a:pt x="207" y="1204"/>
                  </a:lnTo>
                  <a:lnTo>
                    <a:pt x="208" y="1207"/>
                  </a:lnTo>
                  <a:lnTo>
                    <a:pt x="208" y="1208"/>
                  </a:lnTo>
                  <a:lnTo>
                    <a:pt x="210" y="1210"/>
                  </a:lnTo>
                  <a:lnTo>
                    <a:pt x="207" y="1222"/>
                  </a:lnTo>
                  <a:lnTo>
                    <a:pt x="205" y="1223"/>
                  </a:lnTo>
                  <a:lnTo>
                    <a:pt x="199" y="1222"/>
                  </a:lnTo>
                  <a:lnTo>
                    <a:pt x="198" y="1223"/>
                  </a:lnTo>
                  <a:lnTo>
                    <a:pt x="193" y="1220"/>
                  </a:lnTo>
                  <a:lnTo>
                    <a:pt x="189" y="1226"/>
                  </a:lnTo>
                  <a:lnTo>
                    <a:pt x="184" y="1228"/>
                  </a:lnTo>
                  <a:lnTo>
                    <a:pt x="181" y="1232"/>
                  </a:lnTo>
                  <a:lnTo>
                    <a:pt x="181" y="1240"/>
                  </a:lnTo>
                  <a:lnTo>
                    <a:pt x="186" y="1238"/>
                  </a:lnTo>
                  <a:lnTo>
                    <a:pt x="189" y="1238"/>
                  </a:lnTo>
                  <a:lnTo>
                    <a:pt x="192" y="1237"/>
                  </a:lnTo>
                  <a:lnTo>
                    <a:pt x="195" y="1235"/>
                  </a:lnTo>
                  <a:lnTo>
                    <a:pt x="198" y="1237"/>
                  </a:lnTo>
                  <a:lnTo>
                    <a:pt x="198" y="1238"/>
                  </a:lnTo>
                  <a:lnTo>
                    <a:pt x="199" y="1238"/>
                  </a:lnTo>
                  <a:lnTo>
                    <a:pt x="201" y="1240"/>
                  </a:lnTo>
                  <a:lnTo>
                    <a:pt x="201" y="1241"/>
                  </a:lnTo>
                  <a:lnTo>
                    <a:pt x="198" y="1241"/>
                  </a:lnTo>
                  <a:lnTo>
                    <a:pt x="186" y="1247"/>
                  </a:lnTo>
                  <a:lnTo>
                    <a:pt x="186" y="1249"/>
                  </a:lnTo>
                  <a:lnTo>
                    <a:pt x="187" y="1250"/>
                  </a:lnTo>
                  <a:lnTo>
                    <a:pt x="186" y="1250"/>
                  </a:lnTo>
                  <a:lnTo>
                    <a:pt x="183" y="1250"/>
                  </a:lnTo>
                  <a:lnTo>
                    <a:pt x="174" y="1252"/>
                  </a:lnTo>
                  <a:lnTo>
                    <a:pt x="174" y="1253"/>
                  </a:lnTo>
                  <a:lnTo>
                    <a:pt x="177" y="1256"/>
                  </a:lnTo>
                  <a:lnTo>
                    <a:pt x="180" y="1258"/>
                  </a:lnTo>
                  <a:lnTo>
                    <a:pt x="186" y="1265"/>
                  </a:lnTo>
                  <a:lnTo>
                    <a:pt x="181" y="1264"/>
                  </a:lnTo>
                  <a:lnTo>
                    <a:pt x="180" y="1267"/>
                  </a:lnTo>
                  <a:lnTo>
                    <a:pt x="177" y="1267"/>
                  </a:lnTo>
                  <a:lnTo>
                    <a:pt x="168" y="1282"/>
                  </a:lnTo>
                  <a:lnTo>
                    <a:pt x="159" y="1282"/>
                  </a:lnTo>
                  <a:lnTo>
                    <a:pt x="159" y="1283"/>
                  </a:lnTo>
                  <a:lnTo>
                    <a:pt x="159" y="1285"/>
                  </a:lnTo>
                  <a:lnTo>
                    <a:pt x="156" y="1286"/>
                  </a:lnTo>
                  <a:lnTo>
                    <a:pt x="163" y="1290"/>
                  </a:lnTo>
                  <a:lnTo>
                    <a:pt x="165" y="1295"/>
                  </a:lnTo>
                  <a:lnTo>
                    <a:pt x="168" y="1298"/>
                  </a:lnTo>
                  <a:lnTo>
                    <a:pt x="171" y="1299"/>
                  </a:lnTo>
                  <a:lnTo>
                    <a:pt x="172" y="1298"/>
                  </a:lnTo>
                  <a:lnTo>
                    <a:pt x="199" y="1316"/>
                  </a:lnTo>
                  <a:lnTo>
                    <a:pt x="202" y="1322"/>
                  </a:lnTo>
                  <a:lnTo>
                    <a:pt x="205" y="1322"/>
                  </a:lnTo>
                  <a:lnTo>
                    <a:pt x="210" y="1326"/>
                  </a:lnTo>
                  <a:lnTo>
                    <a:pt x="217" y="1323"/>
                  </a:lnTo>
                  <a:lnTo>
                    <a:pt x="219" y="1325"/>
                  </a:lnTo>
                  <a:lnTo>
                    <a:pt x="222" y="1325"/>
                  </a:lnTo>
                  <a:lnTo>
                    <a:pt x="226" y="1326"/>
                  </a:lnTo>
                  <a:lnTo>
                    <a:pt x="228" y="1328"/>
                  </a:lnTo>
                  <a:lnTo>
                    <a:pt x="240" y="1332"/>
                  </a:lnTo>
                  <a:lnTo>
                    <a:pt x="250" y="1331"/>
                  </a:lnTo>
                  <a:lnTo>
                    <a:pt x="255" y="1332"/>
                  </a:lnTo>
                  <a:lnTo>
                    <a:pt x="259" y="1332"/>
                  </a:lnTo>
                  <a:lnTo>
                    <a:pt x="274" y="1343"/>
                  </a:lnTo>
                  <a:lnTo>
                    <a:pt x="276" y="1344"/>
                  </a:lnTo>
                  <a:lnTo>
                    <a:pt x="277" y="1346"/>
                  </a:lnTo>
                  <a:lnTo>
                    <a:pt x="286" y="1343"/>
                  </a:lnTo>
                  <a:lnTo>
                    <a:pt x="289" y="1341"/>
                  </a:lnTo>
                  <a:lnTo>
                    <a:pt x="291" y="1344"/>
                  </a:lnTo>
                  <a:lnTo>
                    <a:pt x="294" y="1343"/>
                  </a:lnTo>
                  <a:lnTo>
                    <a:pt x="298" y="1344"/>
                  </a:lnTo>
                  <a:lnTo>
                    <a:pt x="300" y="1346"/>
                  </a:lnTo>
                  <a:lnTo>
                    <a:pt x="301" y="1347"/>
                  </a:lnTo>
                  <a:lnTo>
                    <a:pt x="304" y="1347"/>
                  </a:lnTo>
                  <a:lnTo>
                    <a:pt x="307" y="1347"/>
                  </a:lnTo>
                  <a:lnTo>
                    <a:pt x="307" y="1350"/>
                  </a:lnTo>
                  <a:lnTo>
                    <a:pt x="306" y="1355"/>
                  </a:lnTo>
                  <a:lnTo>
                    <a:pt x="310" y="1358"/>
                  </a:lnTo>
                  <a:lnTo>
                    <a:pt x="315" y="1359"/>
                  </a:lnTo>
                  <a:lnTo>
                    <a:pt x="321" y="1364"/>
                  </a:lnTo>
                  <a:lnTo>
                    <a:pt x="324" y="1364"/>
                  </a:lnTo>
                  <a:lnTo>
                    <a:pt x="327" y="1367"/>
                  </a:lnTo>
                  <a:lnTo>
                    <a:pt x="328" y="1370"/>
                  </a:lnTo>
                  <a:lnTo>
                    <a:pt x="331" y="1370"/>
                  </a:lnTo>
                  <a:lnTo>
                    <a:pt x="333" y="1376"/>
                  </a:lnTo>
                  <a:lnTo>
                    <a:pt x="340" y="1377"/>
                  </a:lnTo>
                  <a:lnTo>
                    <a:pt x="343" y="1377"/>
                  </a:lnTo>
                  <a:lnTo>
                    <a:pt x="345" y="1376"/>
                  </a:lnTo>
                  <a:lnTo>
                    <a:pt x="346" y="1370"/>
                  </a:lnTo>
                  <a:lnTo>
                    <a:pt x="351" y="1368"/>
                  </a:lnTo>
                  <a:lnTo>
                    <a:pt x="354" y="1362"/>
                  </a:lnTo>
                  <a:lnTo>
                    <a:pt x="351" y="1361"/>
                  </a:lnTo>
                  <a:lnTo>
                    <a:pt x="337" y="1335"/>
                  </a:lnTo>
                  <a:lnTo>
                    <a:pt x="337" y="1329"/>
                  </a:lnTo>
                  <a:lnTo>
                    <a:pt x="340" y="1320"/>
                  </a:lnTo>
                  <a:lnTo>
                    <a:pt x="339" y="1316"/>
                  </a:lnTo>
                  <a:lnTo>
                    <a:pt x="336" y="1323"/>
                  </a:lnTo>
                  <a:lnTo>
                    <a:pt x="336" y="1320"/>
                  </a:lnTo>
                  <a:lnTo>
                    <a:pt x="334" y="1316"/>
                  </a:lnTo>
                  <a:lnTo>
                    <a:pt x="328" y="1305"/>
                  </a:lnTo>
                  <a:lnTo>
                    <a:pt x="324" y="1305"/>
                  </a:lnTo>
                  <a:lnTo>
                    <a:pt x="324" y="1301"/>
                  </a:lnTo>
                  <a:lnTo>
                    <a:pt x="325" y="1296"/>
                  </a:lnTo>
                  <a:lnTo>
                    <a:pt x="327" y="1293"/>
                  </a:lnTo>
                  <a:lnTo>
                    <a:pt x="328" y="1290"/>
                  </a:lnTo>
                  <a:lnTo>
                    <a:pt x="330" y="1290"/>
                  </a:lnTo>
                  <a:lnTo>
                    <a:pt x="330" y="1289"/>
                  </a:lnTo>
                  <a:lnTo>
                    <a:pt x="330" y="1286"/>
                  </a:lnTo>
                  <a:lnTo>
                    <a:pt x="333" y="1285"/>
                  </a:lnTo>
                  <a:lnTo>
                    <a:pt x="336" y="1273"/>
                  </a:lnTo>
                  <a:lnTo>
                    <a:pt x="337" y="1274"/>
                  </a:lnTo>
                  <a:lnTo>
                    <a:pt x="339" y="1264"/>
                  </a:lnTo>
                  <a:lnTo>
                    <a:pt x="336" y="1259"/>
                  </a:lnTo>
                  <a:lnTo>
                    <a:pt x="343" y="1261"/>
                  </a:lnTo>
                  <a:lnTo>
                    <a:pt x="343" y="1262"/>
                  </a:lnTo>
                  <a:lnTo>
                    <a:pt x="346" y="1271"/>
                  </a:lnTo>
                  <a:lnTo>
                    <a:pt x="349" y="1271"/>
                  </a:lnTo>
                  <a:lnTo>
                    <a:pt x="351" y="1270"/>
                  </a:lnTo>
                  <a:lnTo>
                    <a:pt x="352" y="1270"/>
                  </a:lnTo>
                  <a:lnTo>
                    <a:pt x="355" y="1261"/>
                  </a:lnTo>
                  <a:lnTo>
                    <a:pt x="357" y="1259"/>
                  </a:lnTo>
                  <a:lnTo>
                    <a:pt x="355" y="1259"/>
                  </a:lnTo>
                  <a:lnTo>
                    <a:pt x="354" y="1258"/>
                  </a:lnTo>
                  <a:lnTo>
                    <a:pt x="352" y="1256"/>
                  </a:lnTo>
                  <a:lnTo>
                    <a:pt x="349" y="1256"/>
                  </a:lnTo>
                  <a:lnTo>
                    <a:pt x="348" y="1256"/>
                  </a:lnTo>
                  <a:lnTo>
                    <a:pt x="346" y="1253"/>
                  </a:lnTo>
                  <a:lnTo>
                    <a:pt x="348" y="1252"/>
                  </a:lnTo>
                  <a:lnTo>
                    <a:pt x="348" y="1249"/>
                  </a:lnTo>
                  <a:lnTo>
                    <a:pt x="351" y="1249"/>
                  </a:lnTo>
                  <a:lnTo>
                    <a:pt x="354" y="1250"/>
                  </a:lnTo>
                  <a:lnTo>
                    <a:pt x="357" y="1249"/>
                  </a:lnTo>
                  <a:lnTo>
                    <a:pt x="355" y="1232"/>
                  </a:lnTo>
                  <a:lnTo>
                    <a:pt x="352" y="1231"/>
                  </a:lnTo>
                  <a:lnTo>
                    <a:pt x="349" y="1225"/>
                  </a:lnTo>
                  <a:lnTo>
                    <a:pt x="348" y="1223"/>
                  </a:lnTo>
                  <a:lnTo>
                    <a:pt x="340" y="1223"/>
                  </a:lnTo>
                  <a:lnTo>
                    <a:pt x="336" y="1222"/>
                  </a:lnTo>
                  <a:lnTo>
                    <a:pt x="336" y="1225"/>
                  </a:lnTo>
                  <a:lnTo>
                    <a:pt x="331" y="1222"/>
                  </a:lnTo>
                  <a:lnTo>
                    <a:pt x="331" y="1219"/>
                  </a:lnTo>
                  <a:lnTo>
                    <a:pt x="330" y="1217"/>
                  </a:lnTo>
                  <a:lnTo>
                    <a:pt x="331" y="1214"/>
                  </a:lnTo>
                  <a:lnTo>
                    <a:pt x="330" y="1213"/>
                  </a:lnTo>
                  <a:lnTo>
                    <a:pt x="330" y="1210"/>
                  </a:lnTo>
                  <a:lnTo>
                    <a:pt x="321" y="1207"/>
                  </a:lnTo>
                  <a:lnTo>
                    <a:pt x="324" y="1193"/>
                  </a:lnTo>
                  <a:lnTo>
                    <a:pt x="328" y="1192"/>
                  </a:lnTo>
                  <a:lnTo>
                    <a:pt x="330" y="1189"/>
                  </a:lnTo>
                  <a:lnTo>
                    <a:pt x="328" y="1187"/>
                  </a:lnTo>
                  <a:lnTo>
                    <a:pt x="325" y="1184"/>
                  </a:lnTo>
                  <a:lnTo>
                    <a:pt x="328" y="1169"/>
                  </a:lnTo>
                  <a:lnTo>
                    <a:pt x="333" y="1168"/>
                  </a:lnTo>
                  <a:lnTo>
                    <a:pt x="334" y="1165"/>
                  </a:lnTo>
                  <a:lnTo>
                    <a:pt x="334" y="1163"/>
                  </a:lnTo>
                  <a:lnTo>
                    <a:pt x="334" y="1160"/>
                  </a:lnTo>
                  <a:lnTo>
                    <a:pt x="334" y="1157"/>
                  </a:lnTo>
                  <a:lnTo>
                    <a:pt x="336" y="1156"/>
                  </a:lnTo>
                  <a:lnTo>
                    <a:pt x="337" y="1154"/>
                  </a:lnTo>
                  <a:lnTo>
                    <a:pt x="339" y="1156"/>
                  </a:lnTo>
                  <a:lnTo>
                    <a:pt x="340" y="1157"/>
                  </a:lnTo>
                  <a:lnTo>
                    <a:pt x="345" y="1160"/>
                  </a:lnTo>
                  <a:lnTo>
                    <a:pt x="349" y="1172"/>
                  </a:lnTo>
                  <a:lnTo>
                    <a:pt x="352" y="1172"/>
                  </a:lnTo>
                  <a:lnTo>
                    <a:pt x="360" y="1166"/>
                  </a:lnTo>
                  <a:lnTo>
                    <a:pt x="355" y="1150"/>
                  </a:lnTo>
                  <a:lnTo>
                    <a:pt x="357" y="1151"/>
                  </a:lnTo>
                  <a:lnTo>
                    <a:pt x="367" y="1145"/>
                  </a:lnTo>
                  <a:lnTo>
                    <a:pt x="369" y="1142"/>
                  </a:lnTo>
                  <a:lnTo>
                    <a:pt x="369" y="1138"/>
                  </a:lnTo>
                  <a:lnTo>
                    <a:pt x="372" y="1138"/>
                  </a:lnTo>
                  <a:lnTo>
                    <a:pt x="375" y="1138"/>
                  </a:lnTo>
                  <a:lnTo>
                    <a:pt x="376" y="1136"/>
                  </a:lnTo>
                  <a:lnTo>
                    <a:pt x="378" y="1135"/>
                  </a:lnTo>
                  <a:lnTo>
                    <a:pt x="382" y="1133"/>
                  </a:lnTo>
                  <a:lnTo>
                    <a:pt x="384" y="1130"/>
                  </a:lnTo>
                  <a:lnTo>
                    <a:pt x="387" y="1129"/>
                  </a:lnTo>
                  <a:lnTo>
                    <a:pt x="388" y="1127"/>
                  </a:lnTo>
                  <a:lnTo>
                    <a:pt x="388" y="1124"/>
                  </a:lnTo>
                  <a:lnTo>
                    <a:pt x="390" y="1123"/>
                  </a:lnTo>
                  <a:lnTo>
                    <a:pt x="394" y="1121"/>
                  </a:lnTo>
                  <a:lnTo>
                    <a:pt x="400" y="1121"/>
                  </a:lnTo>
                  <a:lnTo>
                    <a:pt x="402" y="1127"/>
                  </a:lnTo>
                  <a:lnTo>
                    <a:pt x="406" y="1126"/>
                  </a:lnTo>
                  <a:lnTo>
                    <a:pt x="407" y="1127"/>
                  </a:lnTo>
                  <a:lnTo>
                    <a:pt x="409" y="1126"/>
                  </a:lnTo>
                  <a:lnTo>
                    <a:pt x="409" y="1123"/>
                  </a:lnTo>
                  <a:lnTo>
                    <a:pt x="410" y="1121"/>
                  </a:lnTo>
                  <a:lnTo>
                    <a:pt x="413" y="1121"/>
                  </a:lnTo>
                  <a:lnTo>
                    <a:pt x="416" y="1120"/>
                  </a:lnTo>
                  <a:lnTo>
                    <a:pt x="418" y="1120"/>
                  </a:lnTo>
                  <a:lnTo>
                    <a:pt x="419" y="1124"/>
                  </a:lnTo>
                  <a:lnTo>
                    <a:pt x="421" y="1127"/>
                  </a:lnTo>
                  <a:lnTo>
                    <a:pt x="427" y="1126"/>
                  </a:lnTo>
                  <a:lnTo>
                    <a:pt x="428" y="1127"/>
                  </a:lnTo>
                  <a:lnTo>
                    <a:pt x="433" y="1126"/>
                  </a:lnTo>
                  <a:lnTo>
                    <a:pt x="436" y="1126"/>
                  </a:lnTo>
                  <a:lnTo>
                    <a:pt x="440" y="1129"/>
                  </a:lnTo>
                  <a:lnTo>
                    <a:pt x="442" y="1133"/>
                  </a:lnTo>
                  <a:lnTo>
                    <a:pt x="448" y="1138"/>
                  </a:lnTo>
                  <a:lnTo>
                    <a:pt x="449" y="1139"/>
                  </a:lnTo>
                  <a:lnTo>
                    <a:pt x="451" y="1141"/>
                  </a:lnTo>
                  <a:lnTo>
                    <a:pt x="454" y="1145"/>
                  </a:lnTo>
                  <a:lnTo>
                    <a:pt x="454" y="1150"/>
                  </a:lnTo>
                  <a:lnTo>
                    <a:pt x="455" y="1153"/>
                  </a:lnTo>
                  <a:lnTo>
                    <a:pt x="457" y="1151"/>
                  </a:lnTo>
                  <a:lnTo>
                    <a:pt x="457" y="1144"/>
                  </a:lnTo>
                  <a:lnTo>
                    <a:pt x="455" y="1142"/>
                  </a:lnTo>
                  <a:lnTo>
                    <a:pt x="457" y="1141"/>
                  </a:lnTo>
                  <a:lnTo>
                    <a:pt x="460" y="1139"/>
                  </a:lnTo>
                  <a:lnTo>
                    <a:pt x="461" y="1142"/>
                  </a:lnTo>
                  <a:lnTo>
                    <a:pt x="463" y="1144"/>
                  </a:lnTo>
                  <a:lnTo>
                    <a:pt x="463" y="1145"/>
                  </a:lnTo>
                  <a:lnTo>
                    <a:pt x="466" y="1148"/>
                  </a:lnTo>
                  <a:lnTo>
                    <a:pt x="475" y="1151"/>
                  </a:lnTo>
                  <a:lnTo>
                    <a:pt x="476" y="1151"/>
                  </a:lnTo>
                  <a:lnTo>
                    <a:pt x="482" y="1147"/>
                  </a:lnTo>
                  <a:lnTo>
                    <a:pt x="482" y="1144"/>
                  </a:lnTo>
                  <a:lnTo>
                    <a:pt x="485" y="1144"/>
                  </a:lnTo>
                  <a:lnTo>
                    <a:pt x="487" y="1142"/>
                  </a:lnTo>
                  <a:lnTo>
                    <a:pt x="490" y="1141"/>
                  </a:lnTo>
                  <a:lnTo>
                    <a:pt x="491" y="1142"/>
                  </a:lnTo>
                  <a:lnTo>
                    <a:pt x="491" y="1139"/>
                  </a:lnTo>
                  <a:lnTo>
                    <a:pt x="497" y="1139"/>
                  </a:lnTo>
                  <a:lnTo>
                    <a:pt x="499" y="1139"/>
                  </a:lnTo>
                  <a:lnTo>
                    <a:pt x="505" y="1144"/>
                  </a:lnTo>
                  <a:lnTo>
                    <a:pt x="509" y="1141"/>
                  </a:lnTo>
                  <a:lnTo>
                    <a:pt x="509" y="1139"/>
                  </a:lnTo>
                  <a:lnTo>
                    <a:pt x="515" y="1139"/>
                  </a:lnTo>
                  <a:lnTo>
                    <a:pt x="517" y="1138"/>
                  </a:lnTo>
                  <a:lnTo>
                    <a:pt x="521" y="1139"/>
                  </a:lnTo>
                  <a:lnTo>
                    <a:pt x="523" y="1141"/>
                  </a:lnTo>
                  <a:lnTo>
                    <a:pt x="523" y="1147"/>
                  </a:lnTo>
                  <a:lnTo>
                    <a:pt x="527" y="1150"/>
                  </a:lnTo>
                  <a:lnTo>
                    <a:pt x="532" y="1150"/>
                  </a:lnTo>
                  <a:lnTo>
                    <a:pt x="536" y="1150"/>
                  </a:lnTo>
                  <a:lnTo>
                    <a:pt x="538" y="1154"/>
                  </a:lnTo>
                  <a:lnTo>
                    <a:pt x="542" y="1153"/>
                  </a:lnTo>
                  <a:lnTo>
                    <a:pt x="544" y="1151"/>
                  </a:lnTo>
                  <a:lnTo>
                    <a:pt x="548" y="1145"/>
                  </a:lnTo>
                  <a:lnTo>
                    <a:pt x="550" y="1147"/>
                  </a:lnTo>
                  <a:lnTo>
                    <a:pt x="553" y="1150"/>
                  </a:lnTo>
                  <a:lnTo>
                    <a:pt x="563" y="1150"/>
                  </a:lnTo>
                  <a:lnTo>
                    <a:pt x="565" y="1148"/>
                  </a:lnTo>
                  <a:lnTo>
                    <a:pt x="571" y="1145"/>
                  </a:lnTo>
                  <a:lnTo>
                    <a:pt x="575" y="1132"/>
                  </a:lnTo>
                  <a:lnTo>
                    <a:pt x="572" y="1129"/>
                  </a:lnTo>
                  <a:lnTo>
                    <a:pt x="563" y="1129"/>
                  </a:lnTo>
                  <a:lnTo>
                    <a:pt x="560" y="1124"/>
                  </a:lnTo>
                  <a:lnTo>
                    <a:pt x="553" y="1123"/>
                  </a:lnTo>
                  <a:lnTo>
                    <a:pt x="553" y="1120"/>
                  </a:lnTo>
                  <a:lnTo>
                    <a:pt x="551" y="1118"/>
                  </a:lnTo>
                  <a:lnTo>
                    <a:pt x="547" y="1117"/>
                  </a:lnTo>
                  <a:lnTo>
                    <a:pt x="547" y="1114"/>
                  </a:lnTo>
                  <a:lnTo>
                    <a:pt x="550" y="1114"/>
                  </a:lnTo>
                  <a:lnTo>
                    <a:pt x="553" y="1111"/>
                  </a:lnTo>
                  <a:lnTo>
                    <a:pt x="562" y="1106"/>
                  </a:lnTo>
                  <a:lnTo>
                    <a:pt x="563" y="1105"/>
                  </a:lnTo>
                  <a:lnTo>
                    <a:pt x="563" y="1102"/>
                  </a:lnTo>
                  <a:lnTo>
                    <a:pt x="559" y="1093"/>
                  </a:lnTo>
                  <a:lnTo>
                    <a:pt x="560" y="1093"/>
                  </a:lnTo>
                  <a:lnTo>
                    <a:pt x="562" y="1091"/>
                  </a:lnTo>
                  <a:lnTo>
                    <a:pt x="563" y="1088"/>
                  </a:lnTo>
                  <a:lnTo>
                    <a:pt x="565" y="1087"/>
                  </a:lnTo>
                  <a:lnTo>
                    <a:pt x="568" y="1087"/>
                  </a:lnTo>
                  <a:lnTo>
                    <a:pt x="571" y="1087"/>
                  </a:lnTo>
                  <a:lnTo>
                    <a:pt x="572" y="1087"/>
                  </a:lnTo>
                  <a:lnTo>
                    <a:pt x="575" y="1087"/>
                  </a:lnTo>
                  <a:lnTo>
                    <a:pt x="580" y="1087"/>
                  </a:lnTo>
                  <a:lnTo>
                    <a:pt x="583" y="1085"/>
                  </a:lnTo>
                  <a:lnTo>
                    <a:pt x="583" y="1084"/>
                  </a:lnTo>
                  <a:lnTo>
                    <a:pt x="581" y="1082"/>
                  </a:lnTo>
                  <a:lnTo>
                    <a:pt x="577" y="1079"/>
                  </a:lnTo>
                  <a:lnTo>
                    <a:pt x="568" y="1078"/>
                  </a:lnTo>
                  <a:lnTo>
                    <a:pt x="566" y="1076"/>
                  </a:lnTo>
                  <a:lnTo>
                    <a:pt x="566" y="1073"/>
                  </a:lnTo>
                  <a:lnTo>
                    <a:pt x="569" y="1073"/>
                  </a:lnTo>
                  <a:lnTo>
                    <a:pt x="571" y="1072"/>
                  </a:lnTo>
                  <a:lnTo>
                    <a:pt x="572" y="1070"/>
                  </a:lnTo>
                  <a:lnTo>
                    <a:pt x="571" y="1069"/>
                  </a:lnTo>
                  <a:lnTo>
                    <a:pt x="569" y="1070"/>
                  </a:lnTo>
                  <a:lnTo>
                    <a:pt x="563" y="1070"/>
                  </a:lnTo>
                  <a:lnTo>
                    <a:pt x="563" y="1067"/>
                  </a:lnTo>
                  <a:lnTo>
                    <a:pt x="565" y="1064"/>
                  </a:lnTo>
                  <a:lnTo>
                    <a:pt x="566" y="1063"/>
                  </a:lnTo>
                  <a:lnTo>
                    <a:pt x="563" y="1060"/>
                  </a:lnTo>
                  <a:lnTo>
                    <a:pt x="568" y="1060"/>
                  </a:lnTo>
                  <a:lnTo>
                    <a:pt x="569" y="1057"/>
                  </a:lnTo>
                  <a:lnTo>
                    <a:pt x="572" y="1057"/>
                  </a:lnTo>
                  <a:lnTo>
                    <a:pt x="574" y="1060"/>
                  </a:lnTo>
                  <a:lnTo>
                    <a:pt x="575" y="1058"/>
                  </a:lnTo>
                  <a:lnTo>
                    <a:pt x="578" y="1060"/>
                  </a:lnTo>
                  <a:lnTo>
                    <a:pt x="580" y="1058"/>
                  </a:lnTo>
                  <a:lnTo>
                    <a:pt x="587" y="1058"/>
                  </a:lnTo>
                  <a:lnTo>
                    <a:pt x="589" y="1061"/>
                  </a:lnTo>
                  <a:lnTo>
                    <a:pt x="592" y="1057"/>
                  </a:lnTo>
                  <a:lnTo>
                    <a:pt x="595" y="1055"/>
                  </a:lnTo>
                  <a:lnTo>
                    <a:pt x="599" y="1057"/>
                  </a:lnTo>
                  <a:lnTo>
                    <a:pt x="602" y="1055"/>
                  </a:lnTo>
                  <a:lnTo>
                    <a:pt x="604" y="1054"/>
                  </a:lnTo>
                  <a:lnTo>
                    <a:pt x="608" y="1051"/>
                  </a:lnTo>
                  <a:lnTo>
                    <a:pt x="610" y="1052"/>
                  </a:lnTo>
                  <a:lnTo>
                    <a:pt x="613" y="1054"/>
                  </a:lnTo>
                  <a:lnTo>
                    <a:pt x="614" y="1054"/>
                  </a:lnTo>
                  <a:lnTo>
                    <a:pt x="616" y="1051"/>
                  </a:lnTo>
                  <a:lnTo>
                    <a:pt x="620" y="1049"/>
                  </a:lnTo>
                  <a:lnTo>
                    <a:pt x="622" y="1048"/>
                  </a:lnTo>
                  <a:lnTo>
                    <a:pt x="625" y="1048"/>
                  </a:lnTo>
                  <a:lnTo>
                    <a:pt x="628" y="1048"/>
                  </a:lnTo>
                  <a:lnTo>
                    <a:pt x="629" y="1046"/>
                  </a:lnTo>
                  <a:lnTo>
                    <a:pt x="632" y="1048"/>
                  </a:lnTo>
                  <a:lnTo>
                    <a:pt x="635" y="1041"/>
                  </a:lnTo>
                  <a:lnTo>
                    <a:pt x="637" y="1041"/>
                  </a:lnTo>
                  <a:lnTo>
                    <a:pt x="640" y="1039"/>
                  </a:lnTo>
                  <a:lnTo>
                    <a:pt x="641" y="1041"/>
                  </a:lnTo>
                  <a:lnTo>
                    <a:pt x="647" y="1039"/>
                  </a:lnTo>
                  <a:lnTo>
                    <a:pt x="677" y="1033"/>
                  </a:lnTo>
                  <a:lnTo>
                    <a:pt x="678" y="1030"/>
                  </a:lnTo>
                  <a:lnTo>
                    <a:pt x="681" y="1032"/>
                  </a:lnTo>
                  <a:lnTo>
                    <a:pt x="683" y="1030"/>
                  </a:lnTo>
                  <a:lnTo>
                    <a:pt x="686" y="1029"/>
                  </a:lnTo>
                  <a:lnTo>
                    <a:pt x="684" y="1024"/>
                  </a:lnTo>
                  <a:lnTo>
                    <a:pt x="687" y="1024"/>
                  </a:lnTo>
                  <a:lnTo>
                    <a:pt x="690" y="1023"/>
                  </a:lnTo>
                  <a:lnTo>
                    <a:pt x="692" y="1021"/>
                  </a:lnTo>
                  <a:lnTo>
                    <a:pt x="693" y="1020"/>
                  </a:lnTo>
                  <a:lnTo>
                    <a:pt x="696" y="1020"/>
                  </a:lnTo>
                  <a:lnTo>
                    <a:pt x="698" y="1018"/>
                  </a:lnTo>
                  <a:lnTo>
                    <a:pt x="699" y="1017"/>
                  </a:lnTo>
                  <a:lnTo>
                    <a:pt x="701" y="1020"/>
                  </a:lnTo>
                  <a:lnTo>
                    <a:pt x="704" y="1018"/>
                  </a:lnTo>
                  <a:lnTo>
                    <a:pt x="707" y="1020"/>
                  </a:lnTo>
                  <a:lnTo>
                    <a:pt x="708" y="1020"/>
                  </a:lnTo>
                  <a:lnTo>
                    <a:pt x="711" y="1020"/>
                  </a:lnTo>
                  <a:lnTo>
                    <a:pt x="713" y="1021"/>
                  </a:lnTo>
                  <a:lnTo>
                    <a:pt x="716" y="1024"/>
                  </a:lnTo>
                  <a:lnTo>
                    <a:pt x="720" y="1021"/>
                  </a:lnTo>
                  <a:lnTo>
                    <a:pt x="726" y="1021"/>
                  </a:lnTo>
                  <a:lnTo>
                    <a:pt x="728" y="1021"/>
                  </a:lnTo>
                  <a:lnTo>
                    <a:pt x="729" y="1024"/>
                  </a:lnTo>
                  <a:lnTo>
                    <a:pt x="731" y="1026"/>
                  </a:lnTo>
                  <a:lnTo>
                    <a:pt x="731" y="1033"/>
                  </a:lnTo>
                  <a:lnTo>
                    <a:pt x="732" y="1036"/>
                  </a:lnTo>
                  <a:lnTo>
                    <a:pt x="735" y="1039"/>
                  </a:lnTo>
                  <a:lnTo>
                    <a:pt x="734" y="1041"/>
                  </a:lnTo>
                  <a:lnTo>
                    <a:pt x="734" y="1046"/>
                  </a:lnTo>
                  <a:lnTo>
                    <a:pt x="731" y="1049"/>
                  </a:lnTo>
                  <a:lnTo>
                    <a:pt x="732" y="1052"/>
                  </a:lnTo>
                  <a:lnTo>
                    <a:pt x="734" y="1054"/>
                  </a:lnTo>
                  <a:lnTo>
                    <a:pt x="738" y="1052"/>
                  </a:lnTo>
                  <a:lnTo>
                    <a:pt x="740" y="1055"/>
                  </a:lnTo>
                  <a:lnTo>
                    <a:pt x="743" y="1054"/>
                  </a:lnTo>
                  <a:lnTo>
                    <a:pt x="744" y="1052"/>
                  </a:lnTo>
                  <a:lnTo>
                    <a:pt x="746" y="1051"/>
                  </a:lnTo>
                  <a:lnTo>
                    <a:pt x="749" y="1052"/>
                  </a:lnTo>
                  <a:lnTo>
                    <a:pt x="749" y="1048"/>
                  </a:lnTo>
                  <a:lnTo>
                    <a:pt x="752" y="1048"/>
                  </a:lnTo>
                  <a:lnTo>
                    <a:pt x="753" y="1052"/>
                  </a:lnTo>
                  <a:lnTo>
                    <a:pt x="755" y="1054"/>
                  </a:lnTo>
                  <a:lnTo>
                    <a:pt x="755" y="1057"/>
                  </a:lnTo>
                  <a:lnTo>
                    <a:pt x="753" y="1060"/>
                  </a:lnTo>
                  <a:lnTo>
                    <a:pt x="759" y="1060"/>
                  </a:lnTo>
                  <a:lnTo>
                    <a:pt x="758" y="1057"/>
                  </a:lnTo>
                  <a:lnTo>
                    <a:pt x="756" y="1055"/>
                  </a:lnTo>
                  <a:lnTo>
                    <a:pt x="759" y="1054"/>
                  </a:lnTo>
                  <a:lnTo>
                    <a:pt x="764" y="1055"/>
                  </a:lnTo>
                  <a:lnTo>
                    <a:pt x="765" y="1057"/>
                  </a:lnTo>
                  <a:lnTo>
                    <a:pt x="767" y="1058"/>
                  </a:lnTo>
                  <a:lnTo>
                    <a:pt x="770" y="1060"/>
                  </a:lnTo>
                  <a:lnTo>
                    <a:pt x="773" y="1060"/>
                  </a:lnTo>
                  <a:lnTo>
                    <a:pt x="773" y="1058"/>
                  </a:lnTo>
                  <a:lnTo>
                    <a:pt x="776" y="1057"/>
                  </a:lnTo>
                  <a:lnTo>
                    <a:pt x="776" y="1060"/>
                  </a:lnTo>
                  <a:lnTo>
                    <a:pt x="776" y="1061"/>
                  </a:lnTo>
                  <a:lnTo>
                    <a:pt x="774" y="1063"/>
                  </a:lnTo>
                  <a:lnTo>
                    <a:pt x="771" y="1064"/>
                  </a:lnTo>
                  <a:lnTo>
                    <a:pt x="770" y="1066"/>
                  </a:lnTo>
                  <a:lnTo>
                    <a:pt x="770" y="1069"/>
                  </a:lnTo>
                  <a:lnTo>
                    <a:pt x="770" y="1070"/>
                  </a:lnTo>
                  <a:lnTo>
                    <a:pt x="771" y="1073"/>
                  </a:lnTo>
                  <a:lnTo>
                    <a:pt x="774" y="1073"/>
                  </a:lnTo>
                  <a:lnTo>
                    <a:pt x="776" y="1070"/>
                  </a:lnTo>
                  <a:lnTo>
                    <a:pt x="780" y="1069"/>
                  </a:lnTo>
                  <a:lnTo>
                    <a:pt x="782" y="1070"/>
                  </a:lnTo>
                  <a:lnTo>
                    <a:pt x="785" y="1070"/>
                  </a:lnTo>
                  <a:lnTo>
                    <a:pt x="786" y="1072"/>
                  </a:lnTo>
                  <a:lnTo>
                    <a:pt x="789" y="1072"/>
                  </a:lnTo>
                  <a:lnTo>
                    <a:pt x="788" y="1069"/>
                  </a:lnTo>
                  <a:lnTo>
                    <a:pt x="789" y="1067"/>
                  </a:lnTo>
                  <a:lnTo>
                    <a:pt x="792" y="1067"/>
                  </a:lnTo>
                  <a:lnTo>
                    <a:pt x="795" y="1063"/>
                  </a:lnTo>
                  <a:lnTo>
                    <a:pt x="800" y="1063"/>
                  </a:lnTo>
                  <a:lnTo>
                    <a:pt x="804" y="1060"/>
                  </a:lnTo>
                  <a:lnTo>
                    <a:pt x="806" y="1055"/>
                  </a:lnTo>
                  <a:lnTo>
                    <a:pt x="807" y="1054"/>
                  </a:lnTo>
                  <a:lnTo>
                    <a:pt x="810" y="1054"/>
                  </a:lnTo>
                  <a:lnTo>
                    <a:pt x="818" y="1051"/>
                  </a:lnTo>
                  <a:lnTo>
                    <a:pt x="819" y="1049"/>
                  </a:lnTo>
                  <a:lnTo>
                    <a:pt x="824" y="1049"/>
                  </a:lnTo>
                  <a:lnTo>
                    <a:pt x="828" y="1046"/>
                  </a:lnTo>
                  <a:lnTo>
                    <a:pt x="828" y="1049"/>
                  </a:lnTo>
                  <a:lnTo>
                    <a:pt x="828" y="1051"/>
                  </a:lnTo>
                  <a:lnTo>
                    <a:pt x="828" y="1054"/>
                  </a:lnTo>
                  <a:lnTo>
                    <a:pt x="825" y="1054"/>
                  </a:lnTo>
                  <a:lnTo>
                    <a:pt x="822" y="1054"/>
                  </a:lnTo>
                  <a:lnTo>
                    <a:pt x="822" y="1057"/>
                  </a:lnTo>
                  <a:close/>
                </a:path>
              </a:pathLst>
            </a:custGeom>
            <a:grpFill/>
            <a:ln w="1905">
              <a:noFill/>
              <a:round/>
              <a:headEnd/>
              <a:tailEnd/>
            </a:ln>
          </p:spPr>
          <p:txBody>
            <a:bodyPr/>
            <a:lstStyle/>
            <a:p>
              <a:endParaRPr lang="en-GB">
                <a:solidFill>
                  <a:srgbClr val="000000"/>
                </a:solidFill>
                <a:latin typeface="Arial"/>
              </a:endParaRPr>
            </a:p>
          </p:txBody>
        </p:sp>
        <p:sp>
          <p:nvSpPr>
            <p:cNvPr id="684" name="Freeform 680"/>
            <p:cNvSpPr>
              <a:spLocks/>
            </p:cNvSpPr>
            <p:nvPr/>
          </p:nvSpPr>
          <p:spPr bwMode="auto">
            <a:xfrm>
              <a:off x="3618" y="1932"/>
              <a:ext cx="236" cy="165"/>
            </a:xfrm>
            <a:custGeom>
              <a:avLst/>
              <a:gdLst>
                <a:gd name="T0" fmla="*/ 76 w 236"/>
                <a:gd name="T1" fmla="*/ 35 h 165"/>
                <a:gd name="T2" fmla="*/ 75 w 236"/>
                <a:gd name="T3" fmla="*/ 23 h 165"/>
                <a:gd name="T4" fmla="*/ 81 w 236"/>
                <a:gd name="T5" fmla="*/ 15 h 165"/>
                <a:gd name="T6" fmla="*/ 91 w 236"/>
                <a:gd name="T7" fmla="*/ 11 h 165"/>
                <a:gd name="T8" fmla="*/ 97 w 236"/>
                <a:gd name="T9" fmla="*/ 11 h 165"/>
                <a:gd name="T10" fmla="*/ 96 w 236"/>
                <a:gd name="T11" fmla="*/ 5 h 165"/>
                <a:gd name="T12" fmla="*/ 102 w 236"/>
                <a:gd name="T13" fmla="*/ 3 h 165"/>
                <a:gd name="T14" fmla="*/ 117 w 236"/>
                <a:gd name="T15" fmla="*/ 12 h 165"/>
                <a:gd name="T16" fmla="*/ 126 w 236"/>
                <a:gd name="T17" fmla="*/ 15 h 165"/>
                <a:gd name="T18" fmla="*/ 129 w 236"/>
                <a:gd name="T19" fmla="*/ 23 h 165"/>
                <a:gd name="T20" fmla="*/ 127 w 236"/>
                <a:gd name="T21" fmla="*/ 29 h 165"/>
                <a:gd name="T22" fmla="*/ 132 w 236"/>
                <a:gd name="T23" fmla="*/ 36 h 165"/>
                <a:gd name="T24" fmla="*/ 150 w 236"/>
                <a:gd name="T25" fmla="*/ 35 h 165"/>
                <a:gd name="T26" fmla="*/ 160 w 236"/>
                <a:gd name="T27" fmla="*/ 42 h 165"/>
                <a:gd name="T28" fmla="*/ 165 w 236"/>
                <a:gd name="T29" fmla="*/ 53 h 165"/>
                <a:gd name="T30" fmla="*/ 171 w 236"/>
                <a:gd name="T31" fmla="*/ 66 h 165"/>
                <a:gd name="T32" fmla="*/ 217 w 236"/>
                <a:gd name="T33" fmla="*/ 101 h 165"/>
                <a:gd name="T34" fmla="*/ 224 w 236"/>
                <a:gd name="T35" fmla="*/ 99 h 165"/>
                <a:gd name="T36" fmla="*/ 236 w 236"/>
                <a:gd name="T37" fmla="*/ 107 h 165"/>
                <a:gd name="T38" fmla="*/ 230 w 236"/>
                <a:gd name="T39" fmla="*/ 120 h 165"/>
                <a:gd name="T40" fmla="*/ 219 w 236"/>
                <a:gd name="T41" fmla="*/ 117 h 165"/>
                <a:gd name="T42" fmla="*/ 217 w 236"/>
                <a:gd name="T43" fmla="*/ 122 h 165"/>
                <a:gd name="T44" fmla="*/ 208 w 236"/>
                <a:gd name="T45" fmla="*/ 123 h 165"/>
                <a:gd name="T46" fmla="*/ 205 w 236"/>
                <a:gd name="T47" fmla="*/ 126 h 165"/>
                <a:gd name="T48" fmla="*/ 202 w 236"/>
                <a:gd name="T49" fmla="*/ 135 h 165"/>
                <a:gd name="T50" fmla="*/ 195 w 236"/>
                <a:gd name="T51" fmla="*/ 146 h 165"/>
                <a:gd name="T52" fmla="*/ 189 w 236"/>
                <a:gd name="T53" fmla="*/ 150 h 165"/>
                <a:gd name="T54" fmla="*/ 178 w 236"/>
                <a:gd name="T55" fmla="*/ 153 h 165"/>
                <a:gd name="T56" fmla="*/ 178 w 236"/>
                <a:gd name="T57" fmla="*/ 156 h 165"/>
                <a:gd name="T58" fmla="*/ 174 w 236"/>
                <a:gd name="T59" fmla="*/ 162 h 165"/>
                <a:gd name="T60" fmla="*/ 165 w 236"/>
                <a:gd name="T61" fmla="*/ 165 h 165"/>
                <a:gd name="T62" fmla="*/ 160 w 236"/>
                <a:gd name="T63" fmla="*/ 162 h 165"/>
                <a:gd name="T64" fmla="*/ 151 w 236"/>
                <a:gd name="T65" fmla="*/ 161 h 165"/>
                <a:gd name="T66" fmla="*/ 147 w 236"/>
                <a:gd name="T67" fmla="*/ 152 h 165"/>
                <a:gd name="T68" fmla="*/ 145 w 236"/>
                <a:gd name="T69" fmla="*/ 135 h 165"/>
                <a:gd name="T70" fmla="*/ 117 w 236"/>
                <a:gd name="T71" fmla="*/ 119 h 165"/>
                <a:gd name="T72" fmla="*/ 106 w 236"/>
                <a:gd name="T73" fmla="*/ 113 h 165"/>
                <a:gd name="T74" fmla="*/ 76 w 236"/>
                <a:gd name="T75" fmla="*/ 99 h 165"/>
                <a:gd name="T76" fmla="*/ 63 w 236"/>
                <a:gd name="T77" fmla="*/ 104 h 165"/>
                <a:gd name="T78" fmla="*/ 48 w 236"/>
                <a:gd name="T79" fmla="*/ 104 h 165"/>
                <a:gd name="T80" fmla="*/ 21 w 236"/>
                <a:gd name="T81" fmla="*/ 96 h 165"/>
                <a:gd name="T82" fmla="*/ 22 w 236"/>
                <a:gd name="T83" fmla="*/ 84 h 165"/>
                <a:gd name="T84" fmla="*/ 22 w 236"/>
                <a:gd name="T85" fmla="*/ 72 h 165"/>
                <a:gd name="T86" fmla="*/ 18 w 236"/>
                <a:gd name="T87" fmla="*/ 65 h 165"/>
                <a:gd name="T88" fmla="*/ 15 w 236"/>
                <a:gd name="T89" fmla="*/ 62 h 165"/>
                <a:gd name="T90" fmla="*/ 6 w 236"/>
                <a:gd name="T91" fmla="*/ 65 h 165"/>
                <a:gd name="T92" fmla="*/ 6 w 236"/>
                <a:gd name="T93" fmla="*/ 48 h 165"/>
                <a:gd name="T94" fmla="*/ 15 w 236"/>
                <a:gd name="T95" fmla="*/ 47 h 165"/>
                <a:gd name="T96" fmla="*/ 30 w 236"/>
                <a:gd name="T97" fmla="*/ 50 h 165"/>
                <a:gd name="T98" fmla="*/ 28 w 236"/>
                <a:gd name="T99" fmla="*/ 45 h 165"/>
                <a:gd name="T100" fmla="*/ 25 w 236"/>
                <a:gd name="T101" fmla="*/ 29 h 165"/>
                <a:gd name="T102" fmla="*/ 16 w 236"/>
                <a:gd name="T103" fmla="*/ 18 h 165"/>
                <a:gd name="T104" fmla="*/ 3 w 236"/>
                <a:gd name="T105" fmla="*/ 29 h 165"/>
                <a:gd name="T106" fmla="*/ 4 w 236"/>
                <a:gd name="T107" fmla="*/ 36 h 165"/>
                <a:gd name="T108" fmla="*/ 9 w 236"/>
                <a:gd name="T109" fmla="*/ 15 h 165"/>
                <a:gd name="T110" fmla="*/ 36 w 236"/>
                <a:gd name="T111" fmla="*/ 15 h 165"/>
                <a:gd name="T112" fmla="*/ 54 w 236"/>
                <a:gd name="T113" fmla="*/ 35 h 16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36"/>
                <a:gd name="T172" fmla="*/ 0 h 165"/>
                <a:gd name="T173" fmla="*/ 236 w 236"/>
                <a:gd name="T174" fmla="*/ 165 h 16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36" h="165">
                  <a:moveTo>
                    <a:pt x="58" y="33"/>
                  </a:moveTo>
                  <a:lnTo>
                    <a:pt x="75" y="36"/>
                  </a:lnTo>
                  <a:lnTo>
                    <a:pt x="76" y="35"/>
                  </a:lnTo>
                  <a:lnTo>
                    <a:pt x="75" y="30"/>
                  </a:lnTo>
                  <a:lnTo>
                    <a:pt x="75" y="27"/>
                  </a:lnTo>
                  <a:lnTo>
                    <a:pt x="75" y="23"/>
                  </a:lnTo>
                  <a:lnTo>
                    <a:pt x="75" y="21"/>
                  </a:lnTo>
                  <a:lnTo>
                    <a:pt x="78" y="20"/>
                  </a:lnTo>
                  <a:lnTo>
                    <a:pt x="81" y="15"/>
                  </a:lnTo>
                  <a:lnTo>
                    <a:pt x="88" y="14"/>
                  </a:lnTo>
                  <a:lnTo>
                    <a:pt x="90" y="14"/>
                  </a:lnTo>
                  <a:lnTo>
                    <a:pt x="91" y="11"/>
                  </a:lnTo>
                  <a:lnTo>
                    <a:pt x="91" y="9"/>
                  </a:lnTo>
                  <a:lnTo>
                    <a:pt x="93" y="8"/>
                  </a:lnTo>
                  <a:lnTo>
                    <a:pt x="97" y="11"/>
                  </a:lnTo>
                  <a:lnTo>
                    <a:pt x="99" y="11"/>
                  </a:lnTo>
                  <a:lnTo>
                    <a:pt x="97" y="6"/>
                  </a:lnTo>
                  <a:lnTo>
                    <a:pt x="96" y="5"/>
                  </a:lnTo>
                  <a:lnTo>
                    <a:pt x="97" y="3"/>
                  </a:lnTo>
                  <a:lnTo>
                    <a:pt x="100" y="5"/>
                  </a:lnTo>
                  <a:lnTo>
                    <a:pt x="102" y="3"/>
                  </a:lnTo>
                  <a:lnTo>
                    <a:pt x="102" y="0"/>
                  </a:lnTo>
                  <a:lnTo>
                    <a:pt x="114" y="12"/>
                  </a:lnTo>
                  <a:lnTo>
                    <a:pt x="117" y="12"/>
                  </a:lnTo>
                  <a:lnTo>
                    <a:pt x="120" y="12"/>
                  </a:lnTo>
                  <a:lnTo>
                    <a:pt x="124" y="12"/>
                  </a:lnTo>
                  <a:lnTo>
                    <a:pt x="126" y="15"/>
                  </a:lnTo>
                  <a:lnTo>
                    <a:pt x="124" y="18"/>
                  </a:lnTo>
                  <a:lnTo>
                    <a:pt x="126" y="20"/>
                  </a:lnTo>
                  <a:lnTo>
                    <a:pt x="129" y="23"/>
                  </a:lnTo>
                  <a:lnTo>
                    <a:pt x="127" y="24"/>
                  </a:lnTo>
                  <a:lnTo>
                    <a:pt x="127" y="26"/>
                  </a:lnTo>
                  <a:lnTo>
                    <a:pt x="127" y="29"/>
                  </a:lnTo>
                  <a:lnTo>
                    <a:pt x="126" y="32"/>
                  </a:lnTo>
                  <a:lnTo>
                    <a:pt x="127" y="33"/>
                  </a:lnTo>
                  <a:lnTo>
                    <a:pt x="132" y="36"/>
                  </a:lnTo>
                  <a:lnTo>
                    <a:pt x="147" y="38"/>
                  </a:lnTo>
                  <a:lnTo>
                    <a:pt x="150" y="36"/>
                  </a:lnTo>
                  <a:lnTo>
                    <a:pt x="150" y="35"/>
                  </a:lnTo>
                  <a:lnTo>
                    <a:pt x="153" y="33"/>
                  </a:lnTo>
                  <a:lnTo>
                    <a:pt x="159" y="39"/>
                  </a:lnTo>
                  <a:lnTo>
                    <a:pt x="160" y="42"/>
                  </a:lnTo>
                  <a:lnTo>
                    <a:pt x="160" y="47"/>
                  </a:lnTo>
                  <a:lnTo>
                    <a:pt x="162" y="50"/>
                  </a:lnTo>
                  <a:lnTo>
                    <a:pt x="165" y="53"/>
                  </a:lnTo>
                  <a:lnTo>
                    <a:pt x="166" y="57"/>
                  </a:lnTo>
                  <a:lnTo>
                    <a:pt x="166" y="60"/>
                  </a:lnTo>
                  <a:lnTo>
                    <a:pt x="171" y="66"/>
                  </a:lnTo>
                  <a:lnTo>
                    <a:pt x="193" y="84"/>
                  </a:lnTo>
                  <a:lnTo>
                    <a:pt x="199" y="86"/>
                  </a:lnTo>
                  <a:lnTo>
                    <a:pt x="217" y="101"/>
                  </a:lnTo>
                  <a:lnTo>
                    <a:pt x="220" y="101"/>
                  </a:lnTo>
                  <a:lnTo>
                    <a:pt x="222" y="101"/>
                  </a:lnTo>
                  <a:lnTo>
                    <a:pt x="224" y="99"/>
                  </a:lnTo>
                  <a:lnTo>
                    <a:pt x="232" y="102"/>
                  </a:lnTo>
                  <a:lnTo>
                    <a:pt x="233" y="104"/>
                  </a:lnTo>
                  <a:lnTo>
                    <a:pt x="236" y="107"/>
                  </a:lnTo>
                  <a:lnTo>
                    <a:pt x="235" y="111"/>
                  </a:lnTo>
                  <a:lnTo>
                    <a:pt x="235" y="120"/>
                  </a:lnTo>
                  <a:lnTo>
                    <a:pt x="230" y="120"/>
                  </a:lnTo>
                  <a:lnTo>
                    <a:pt x="223" y="117"/>
                  </a:lnTo>
                  <a:lnTo>
                    <a:pt x="220" y="117"/>
                  </a:lnTo>
                  <a:lnTo>
                    <a:pt x="219" y="117"/>
                  </a:lnTo>
                  <a:lnTo>
                    <a:pt x="219" y="120"/>
                  </a:lnTo>
                  <a:lnTo>
                    <a:pt x="219" y="122"/>
                  </a:lnTo>
                  <a:lnTo>
                    <a:pt x="217" y="122"/>
                  </a:lnTo>
                  <a:lnTo>
                    <a:pt x="213" y="123"/>
                  </a:lnTo>
                  <a:lnTo>
                    <a:pt x="211" y="122"/>
                  </a:lnTo>
                  <a:lnTo>
                    <a:pt x="208" y="123"/>
                  </a:lnTo>
                  <a:lnTo>
                    <a:pt x="207" y="125"/>
                  </a:lnTo>
                  <a:lnTo>
                    <a:pt x="205" y="125"/>
                  </a:lnTo>
                  <a:lnTo>
                    <a:pt x="205" y="126"/>
                  </a:lnTo>
                  <a:lnTo>
                    <a:pt x="205" y="128"/>
                  </a:lnTo>
                  <a:lnTo>
                    <a:pt x="204" y="134"/>
                  </a:lnTo>
                  <a:lnTo>
                    <a:pt x="202" y="135"/>
                  </a:lnTo>
                  <a:lnTo>
                    <a:pt x="202" y="143"/>
                  </a:lnTo>
                  <a:lnTo>
                    <a:pt x="198" y="146"/>
                  </a:lnTo>
                  <a:lnTo>
                    <a:pt x="195" y="146"/>
                  </a:lnTo>
                  <a:lnTo>
                    <a:pt x="193" y="147"/>
                  </a:lnTo>
                  <a:lnTo>
                    <a:pt x="190" y="149"/>
                  </a:lnTo>
                  <a:lnTo>
                    <a:pt x="189" y="150"/>
                  </a:lnTo>
                  <a:lnTo>
                    <a:pt x="181" y="152"/>
                  </a:lnTo>
                  <a:lnTo>
                    <a:pt x="178" y="152"/>
                  </a:lnTo>
                  <a:lnTo>
                    <a:pt x="178" y="153"/>
                  </a:lnTo>
                  <a:lnTo>
                    <a:pt x="180" y="155"/>
                  </a:lnTo>
                  <a:lnTo>
                    <a:pt x="180" y="156"/>
                  </a:lnTo>
                  <a:lnTo>
                    <a:pt x="178" y="156"/>
                  </a:lnTo>
                  <a:lnTo>
                    <a:pt x="178" y="161"/>
                  </a:lnTo>
                  <a:lnTo>
                    <a:pt x="177" y="161"/>
                  </a:lnTo>
                  <a:lnTo>
                    <a:pt x="174" y="162"/>
                  </a:lnTo>
                  <a:lnTo>
                    <a:pt x="172" y="164"/>
                  </a:lnTo>
                  <a:lnTo>
                    <a:pt x="168" y="164"/>
                  </a:lnTo>
                  <a:lnTo>
                    <a:pt x="165" y="165"/>
                  </a:lnTo>
                  <a:lnTo>
                    <a:pt x="163" y="165"/>
                  </a:lnTo>
                  <a:lnTo>
                    <a:pt x="162" y="162"/>
                  </a:lnTo>
                  <a:lnTo>
                    <a:pt x="160" y="162"/>
                  </a:lnTo>
                  <a:lnTo>
                    <a:pt x="159" y="161"/>
                  </a:lnTo>
                  <a:lnTo>
                    <a:pt x="154" y="161"/>
                  </a:lnTo>
                  <a:lnTo>
                    <a:pt x="151" y="161"/>
                  </a:lnTo>
                  <a:lnTo>
                    <a:pt x="150" y="159"/>
                  </a:lnTo>
                  <a:lnTo>
                    <a:pt x="147" y="156"/>
                  </a:lnTo>
                  <a:lnTo>
                    <a:pt x="147" y="152"/>
                  </a:lnTo>
                  <a:lnTo>
                    <a:pt x="147" y="149"/>
                  </a:lnTo>
                  <a:lnTo>
                    <a:pt x="147" y="137"/>
                  </a:lnTo>
                  <a:lnTo>
                    <a:pt x="145" y="135"/>
                  </a:lnTo>
                  <a:lnTo>
                    <a:pt x="136" y="135"/>
                  </a:lnTo>
                  <a:lnTo>
                    <a:pt x="117" y="123"/>
                  </a:lnTo>
                  <a:lnTo>
                    <a:pt x="117" y="119"/>
                  </a:lnTo>
                  <a:lnTo>
                    <a:pt x="114" y="116"/>
                  </a:lnTo>
                  <a:lnTo>
                    <a:pt x="111" y="114"/>
                  </a:lnTo>
                  <a:lnTo>
                    <a:pt x="106" y="113"/>
                  </a:lnTo>
                  <a:lnTo>
                    <a:pt x="103" y="114"/>
                  </a:lnTo>
                  <a:lnTo>
                    <a:pt x="84" y="107"/>
                  </a:lnTo>
                  <a:lnTo>
                    <a:pt x="76" y="99"/>
                  </a:lnTo>
                  <a:lnTo>
                    <a:pt x="66" y="99"/>
                  </a:lnTo>
                  <a:lnTo>
                    <a:pt x="64" y="102"/>
                  </a:lnTo>
                  <a:lnTo>
                    <a:pt x="63" y="104"/>
                  </a:lnTo>
                  <a:lnTo>
                    <a:pt x="60" y="104"/>
                  </a:lnTo>
                  <a:lnTo>
                    <a:pt x="57" y="102"/>
                  </a:lnTo>
                  <a:lnTo>
                    <a:pt x="48" y="104"/>
                  </a:lnTo>
                  <a:lnTo>
                    <a:pt x="33" y="116"/>
                  </a:lnTo>
                  <a:lnTo>
                    <a:pt x="24" y="117"/>
                  </a:lnTo>
                  <a:lnTo>
                    <a:pt x="21" y="96"/>
                  </a:lnTo>
                  <a:lnTo>
                    <a:pt x="22" y="89"/>
                  </a:lnTo>
                  <a:lnTo>
                    <a:pt x="25" y="84"/>
                  </a:lnTo>
                  <a:lnTo>
                    <a:pt x="22" y="84"/>
                  </a:lnTo>
                  <a:lnTo>
                    <a:pt x="16" y="78"/>
                  </a:lnTo>
                  <a:lnTo>
                    <a:pt x="15" y="77"/>
                  </a:lnTo>
                  <a:lnTo>
                    <a:pt x="22" y="72"/>
                  </a:lnTo>
                  <a:lnTo>
                    <a:pt x="16" y="69"/>
                  </a:lnTo>
                  <a:lnTo>
                    <a:pt x="15" y="68"/>
                  </a:lnTo>
                  <a:lnTo>
                    <a:pt x="18" y="65"/>
                  </a:lnTo>
                  <a:lnTo>
                    <a:pt x="22" y="68"/>
                  </a:lnTo>
                  <a:lnTo>
                    <a:pt x="21" y="63"/>
                  </a:lnTo>
                  <a:lnTo>
                    <a:pt x="15" y="62"/>
                  </a:lnTo>
                  <a:lnTo>
                    <a:pt x="9" y="63"/>
                  </a:lnTo>
                  <a:lnTo>
                    <a:pt x="7" y="65"/>
                  </a:lnTo>
                  <a:lnTo>
                    <a:pt x="6" y="65"/>
                  </a:lnTo>
                  <a:lnTo>
                    <a:pt x="3" y="56"/>
                  </a:lnTo>
                  <a:lnTo>
                    <a:pt x="4" y="51"/>
                  </a:lnTo>
                  <a:lnTo>
                    <a:pt x="6" y="48"/>
                  </a:lnTo>
                  <a:lnTo>
                    <a:pt x="6" y="39"/>
                  </a:lnTo>
                  <a:lnTo>
                    <a:pt x="9" y="47"/>
                  </a:lnTo>
                  <a:lnTo>
                    <a:pt x="15" y="47"/>
                  </a:lnTo>
                  <a:lnTo>
                    <a:pt x="21" y="48"/>
                  </a:lnTo>
                  <a:lnTo>
                    <a:pt x="24" y="48"/>
                  </a:lnTo>
                  <a:lnTo>
                    <a:pt x="30" y="50"/>
                  </a:lnTo>
                  <a:lnTo>
                    <a:pt x="33" y="48"/>
                  </a:lnTo>
                  <a:lnTo>
                    <a:pt x="30" y="48"/>
                  </a:lnTo>
                  <a:lnTo>
                    <a:pt x="28" y="45"/>
                  </a:lnTo>
                  <a:lnTo>
                    <a:pt x="33" y="45"/>
                  </a:lnTo>
                  <a:lnTo>
                    <a:pt x="37" y="39"/>
                  </a:lnTo>
                  <a:lnTo>
                    <a:pt x="25" y="29"/>
                  </a:lnTo>
                  <a:lnTo>
                    <a:pt x="24" y="23"/>
                  </a:lnTo>
                  <a:lnTo>
                    <a:pt x="19" y="18"/>
                  </a:lnTo>
                  <a:lnTo>
                    <a:pt x="16" y="18"/>
                  </a:lnTo>
                  <a:lnTo>
                    <a:pt x="6" y="23"/>
                  </a:lnTo>
                  <a:lnTo>
                    <a:pt x="3" y="26"/>
                  </a:lnTo>
                  <a:lnTo>
                    <a:pt x="3" y="29"/>
                  </a:lnTo>
                  <a:lnTo>
                    <a:pt x="4" y="29"/>
                  </a:lnTo>
                  <a:lnTo>
                    <a:pt x="4" y="38"/>
                  </a:lnTo>
                  <a:lnTo>
                    <a:pt x="4" y="36"/>
                  </a:lnTo>
                  <a:lnTo>
                    <a:pt x="0" y="29"/>
                  </a:lnTo>
                  <a:lnTo>
                    <a:pt x="0" y="23"/>
                  </a:lnTo>
                  <a:lnTo>
                    <a:pt x="9" y="15"/>
                  </a:lnTo>
                  <a:lnTo>
                    <a:pt x="25" y="11"/>
                  </a:lnTo>
                  <a:lnTo>
                    <a:pt x="27" y="11"/>
                  </a:lnTo>
                  <a:lnTo>
                    <a:pt x="36" y="15"/>
                  </a:lnTo>
                  <a:lnTo>
                    <a:pt x="46" y="33"/>
                  </a:lnTo>
                  <a:lnTo>
                    <a:pt x="49" y="35"/>
                  </a:lnTo>
                  <a:lnTo>
                    <a:pt x="54" y="35"/>
                  </a:lnTo>
                  <a:lnTo>
                    <a:pt x="58" y="33"/>
                  </a:lnTo>
                  <a:close/>
                </a:path>
              </a:pathLst>
            </a:custGeom>
            <a:grpFill/>
            <a:ln w="1905">
              <a:noFill/>
              <a:round/>
              <a:headEnd/>
              <a:tailEnd/>
            </a:ln>
          </p:spPr>
          <p:txBody>
            <a:bodyPr/>
            <a:lstStyle/>
            <a:p>
              <a:endParaRPr lang="en-GB">
                <a:solidFill>
                  <a:srgbClr val="000000"/>
                </a:solidFill>
                <a:latin typeface="Arial"/>
              </a:endParaRPr>
            </a:p>
          </p:txBody>
        </p:sp>
        <p:sp>
          <p:nvSpPr>
            <p:cNvPr id="685" name="Freeform 681"/>
            <p:cNvSpPr>
              <a:spLocks/>
            </p:cNvSpPr>
            <p:nvPr/>
          </p:nvSpPr>
          <p:spPr bwMode="auto">
            <a:xfrm>
              <a:off x="3899" y="1923"/>
              <a:ext cx="184" cy="89"/>
            </a:xfrm>
            <a:custGeom>
              <a:avLst/>
              <a:gdLst>
                <a:gd name="T0" fmla="*/ 77 w 184"/>
                <a:gd name="T1" fmla="*/ 78 h 89"/>
                <a:gd name="T2" fmla="*/ 89 w 184"/>
                <a:gd name="T3" fmla="*/ 69 h 89"/>
                <a:gd name="T4" fmla="*/ 92 w 184"/>
                <a:gd name="T5" fmla="*/ 66 h 89"/>
                <a:gd name="T6" fmla="*/ 98 w 184"/>
                <a:gd name="T7" fmla="*/ 63 h 89"/>
                <a:gd name="T8" fmla="*/ 105 w 184"/>
                <a:gd name="T9" fmla="*/ 62 h 89"/>
                <a:gd name="T10" fmla="*/ 119 w 184"/>
                <a:gd name="T11" fmla="*/ 66 h 89"/>
                <a:gd name="T12" fmla="*/ 125 w 184"/>
                <a:gd name="T13" fmla="*/ 57 h 89"/>
                <a:gd name="T14" fmla="*/ 150 w 184"/>
                <a:gd name="T15" fmla="*/ 48 h 89"/>
                <a:gd name="T16" fmla="*/ 158 w 184"/>
                <a:gd name="T17" fmla="*/ 41 h 89"/>
                <a:gd name="T18" fmla="*/ 184 w 184"/>
                <a:gd name="T19" fmla="*/ 24 h 89"/>
                <a:gd name="T20" fmla="*/ 181 w 184"/>
                <a:gd name="T21" fmla="*/ 21 h 89"/>
                <a:gd name="T22" fmla="*/ 171 w 184"/>
                <a:gd name="T23" fmla="*/ 17 h 89"/>
                <a:gd name="T24" fmla="*/ 158 w 184"/>
                <a:gd name="T25" fmla="*/ 9 h 89"/>
                <a:gd name="T26" fmla="*/ 135 w 184"/>
                <a:gd name="T27" fmla="*/ 8 h 89"/>
                <a:gd name="T28" fmla="*/ 128 w 184"/>
                <a:gd name="T29" fmla="*/ 5 h 89"/>
                <a:gd name="T30" fmla="*/ 99 w 184"/>
                <a:gd name="T31" fmla="*/ 6 h 89"/>
                <a:gd name="T32" fmla="*/ 95 w 184"/>
                <a:gd name="T33" fmla="*/ 5 h 89"/>
                <a:gd name="T34" fmla="*/ 81 w 184"/>
                <a:gd name="T35" fmla="*/ 0 h 89"/>
                <a:gd name="T36" fmla="*/ 77 w 184"/>
                <a:gd name="T37" fmla="*/ 2 h 89"/>
                <a:gd name="T38" fmla="*/ 71 w 184"/>
                <a:gd name="T39" fmla="*/ 6 h 89"/>
                <a:gd name="T40" fmla="*/ 69 w 184"/>
                <a:gd name="T41" fmla="*/ 11 h 89"/>
                <a:gd name="T42" fmla="*/ 68 w 184"/>
                <a:gd name="T43" fmla="*/ 17 h 89"/>
                <a:gd name="T44" fmla="*/ 39 w 184"/>
                <a:gd name="T45" fmla="*/ 11 h 89"/>
                <a:gd name="T46" fmla="*/ 29 w 184"/>
                <a:gd name="T47" fmla="*/ 11 h 89"/>
                <a:gd name="T48" fmla="*/ 29 w 184"/>
                <a:gd name="T49" fmla="*/ 15 h 89"/>
                <a:gd name="T50" fmla="*/ 32 w 184"/>
                <a:gd name="T51" fmla="*/ 21 h 89"/>
                <a:gd name="T52" fmla="*/ 27 w 184"/>
                <a:gd name="T53" fmla="*/ 26 h 89"/>
                <a:gd name="T54" fmla="*/ 17 w 184"/>
                <a:gd name="T55" fmla="*/ 39 h 89"/>
                <a:gd name="T56" fmla="*/ 21 w 184"/>
                <a:gd name="T57" fmla="*/ 41 h 89"/>
                <a:gd name="T58" fmla="*/ 26 w 184"/>
                <a:gd name="T59" fmla="*/ 44 h 89"/>
                <a:gd name="T60" fmla="*/ 35 w 184"/>
                <a:gd name="T61" fmla="*/ 47 h 89"/>
                <a:gd name="T62" fmla="*/ 38 w 184"/>
                <a:gd name="T63" fmla="*/ 44 h 89"/>
                <a:gd name="T64" fmla="*/ 41 w 184"/>
                <a:gd name="T65" fmla="*/ 41 h 89"/>
                <a:gd name="T66" fmla="*/ 42 w 184"/>
                <a:gd name="T67" fmla="*/ 45 h 89"/>
                <a:gd name="T68" fmla="*/ 51 w 184"/>
                <a:gd name="T69" fmla="*/ 48 h 89"/>
                <a:gd name="T70" fmla="*/ 60 w 184"/>
                <a:gd name="T71" fmla="*/ 53 h 89"/>
                <a:gd name="T72" fmla="*/ 65 w 184"/>
                <a:gd name="T73" fmla="*/ 54 h 89"/>
                <a:gd name="T74" fmla="*/ 59 w 184"/>
                <a:gd name="T75" fmla="*/ 57 h 89"/>
                <a:gd name="T76" fmla="*/ 54 w 184"/>
                <a:gd name="T77" fmla="*/ 60 h 89"/>
                <a:gd name="T78" fmla="*/ 51 w 184"/>
                <a:gd name="T79" fmla="*/ 62 h 89"/>
                <a:gd name="T80" fmla="*/ 47 w 184"/>
                <a:gd name="T81" fmla="*/ 63 h 89"/>
                <a:gd name="T82" fmla="*/ 44 w 184"/>
                <a:gd name="T83" fmla="*/ 66 h 89"/>
                <a:gd name="T84" fmla="*/ 33 w 184"/>
                <a:gd name="T85" fmla="*/ 66 h 89"/>
                <a:gd name="T86" fmla="*/ 27 w 184"/>
                <a:gd name="T87" fmla="*/ 69 h 89"/>
                <a:gd name="T88" fmla="*/ 23 w 184"/>
                <a:gd name="T89" fmla="*/ 72 h 89"/>
                <a:gd name="T90" fmla="*/ 17 w 184"/>
                <a:gd name="T91" fmla="*/ 69 h 89"/>
                <a:gd name="T92" fmla="*/ 0 w 184"/>
                <a:gd name="T93" fmla="*/ 72 h 89"/>
                <a:gd name="T94" fmla="*/ 2 w 184"/>
                <a:gd name="T95" fmla="*/ 81 h 89"/>
                <a:gd name="T96" fmla="*/ 6 w 184"/>
                <a:gd name="T97" fmla="*/ 81 h 89"/>
                <a:gd name="T98" fmla="*/ 20 w 184"/>
                <a:gd name="T99" fmla="*/ 81 h 89"/>
                <a:gd name="T100" fmla="*/ 24 w 184"/>
                <a:gd name="T101" fmla="*/ 84 h 89"/>
                <a:gd name="T102" fmla="*/ 36 w 184"/>
                <a:gd name="T103" fmla="*/ 81 h 89"/>
                <a:gd name="T104" fmla="*/ 41 w 184"/>
                <a:gd name="T105" fmla="*/ 83 h 89"/>
                <a:gd name="T106" fmla="*/ 47 w 184"/>
                <a:gd name="T107" fmla="*/ 87 h 89"/>
                <a:gd name="T108" fmla="*/ 54 w 184"/>
                <a:gd name="T109" fmla="*/ 86 h 89"/>
                <a:gd name="T110" fmla="*/ 63 w 184"/>
                <a:gd name="T111" fmla="*/ 86 h 89"/>
                <a:gd name="T112" fmla="*/ 69 w 184"/>
                <a:gd name="T113" fmla="*/ 86 h 89"/>
                <a:gd name="T114" fmla="*/ 77 w 184"/>
                <a:gd name="T115" fmla="*/ 83 h 8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84"/>
                <a:gd name="T175" fmla="*/ 0 h 89"/>
                <a:gd name="T176" fmla="*/ 184 w 184"/>
                <a:gd name="T177" fmla="*/ 89 h 8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84" h="89">
                  <a:moveTo>
                    <a:pt x="77" y="83"/>
                  </a:moveTo>
                  <a:lnTo>
                    <a:pt x="77" y="78"/>
                  </a:lnTo>
                  <a:lnTo>
                    <a:pt x="78" y="72"/>
                  </a:lnTo>
                  <a:lnTo>
                    <a:pt x="89" y="69"/>
                  </a:lnTo>
                  <a:lnTo>
                    <a:pt x="90" y="66"/>
                  </a:lnTo>
                  <a:lnTo>
                    <a:pt x="92" y="66"/>
                  </a:lnTo>
                  <a:lnTo>
                    <a:pt x="95" y="62"/>
                  </a:lnTo>
                  <a:lnTo>
                    <a:pt x="98" y="63"/>
                  </a:lnTo>
                  <a:lnTo>
                    <a:pt x="102" y="62"/>
                  </a:lnTo>
                  <a:lnTo>
                    <a:pt x="105" y="62"/>
                  </a:lnTo>
                  <a:lnTo>
                    <a:pt x="107" y="66"/>
                  </a:lnTo>
                  <a:lnTo>
                    <a:pt x="119" y="66"/>
                  </a:lnTo>
                  <a:lnTo>
                    <a:pt x="123" y="63"/>
                  </a:lnTo>
                  <a:lnTo>
                    <a:pt x="125" y="57"/>
                  </a:lnTo>
                  <a:lnTo>
                    <a:pt x="128" y="54"/>
                  </a:lnTo>
                  <a:lnTo>
                    <a:pt x="150" y="48"/>
                  </a:lnTo>
                  <a:lnTo>
                    <a:pt x="153" y="45"/>
                  </a:lnTo>
                  <a:lnTo>
                    <a:pt x="158" y="41"/>
                  </a:lnTo>
                  <a:lnTo>
                    <a:pt x="183" y="29"/>
                  </a:lnTo>
                  <a:lnTo>
                    <a:pt x="184" y="24"/>
                  </a:lnTo>
                  <a:lnTo>
                    <a:pt x="184" y="21"/>
                  </a:lnTo>
                  <a:lnTo>
                    <a:pt x="181" y="21"/>
                  </a:lnTo>
                  <a:lnTo>
                    <a:pt x="176" y="17"/>
                  </a:lnTo>
                  <a:lnTo>
                    <a:pt x="171" y="17"/>
                  </a:lnTo>
                  <a:lnTo>
                    <a:pt x="167" y="11"/>
                  </a:lnTo>
                  <a:lnTo>
                    <a:pt x="158" y="9"/>
                  </a:lnTo>
                  <a:lnTo>
                    <a:pt x="155" y="8"/>
                  </a:lnTo>
                  <a:lnTo>
                    <a:pt x="135" y="8"/>
                  </a:lnTo>
                  <a:lnTo>
                    <a:pt x="131" y="5"/>
                  </a:lnTo>
                  <a:lnTo>
                    <a:pt x="128" y="5"/>
                  </a:lnTo>
                  <a:lnTo>
                    <a:pt x="123" y="8"/>
                  </a:lnTo>
                  <a:lnTo>
                    <a:pt x="99" y="6"/>
                  </a:lnTo>
                  <a:lnTo>
                    <a:pt x="98" y="6"/>
                  </a:lnTo>
                  <a:lnTo>
                    <a:pt x="95" y="5"/>
                  </a:lnTo>
                  <a:lnTo>
                    <a:pt x="90" y="6"/>
                  </a:lnTo>
                  <a:lnTo>
                    <a:pt x="81" y="0"/>
                  </a:lnTo>
                  <a:lnTo>
                    <a:pt x="80" y="2"/>
                  </a:lnTo>
                  <a:lnTo>
                    <a:pt x="77" y="2"/>
                  </a:lnTo>
                  <a:lnTo>
                    <a:pt x="75" y="3"/>
                  </a:lnTo>
                  <a:lnTo>
                    <a:pt x="71" y="6"/>
                  </a:lnTo>
                  <a:lnTo>
                    <a:pt x="71" y="8"/>
                  </a:lnTo>
                  <a:lnTo>
                    <a:pt x="69" y="11"/>
                  </a:lnTo>
                  <a:lnTo>
                    <a:pt x="68" y="15"/>
                  </a:lnTo>
                  <a:lnTo>
                    <a:pt x="68" y="17"/>
                  </a:lnTo>
                  <a:lnTo>
                    <a:pt x="41" y="9"/>
                  </a:lnTo>
                  <a:lnTo>
                    <a:pt x="39" y="11"/>
                  </a:lnTo>
                  <a:lnTo>
                    <a:pt x="36" y="9"/>
                  </a:lnTo>
                  <a:lnTo>
                    <a:pt x="29" y="11"/>
                  </a:lnTo>
                  <a:lnTo>
                    <a:pt x="29" y="14"/>
                  </a:lnTo>
                  <a:lnTo>
                    <a:pt x="29" y="15"/>
                  </a:lnTo>
                  <a:lnTo>
                    <a:pt x="27" y="20"/>
                  </a:lnTo>
                  <a:lnTo>
                    <a:pt x="32" y="21"/>
                  </a:lnTo>
                  <a:lnTo>
                    <a:pt x="32" y="24"/>
                  </a:lnTo>
                  <a:lnTo>
                    <a:pt x="27" y="26"/>
                  </a:lnTo>
                  <a:lnTo>
                    <a:pt x="17" y="36"/>
                  </a:lnTo>
                  <a:lnTo>
                    <a:pt x="17" y="39"/>
                  </a:lnTo>
                  <a:lnTo>
                    <a:pt x="18" y="39"/>
                  </a:lnTo>
                  <a:lnTo>
                    <a:pt x="21" y="41"/>
                  </a:lnTo>
                  <a:lnTo>
                    <a:pt x="23" y="41"/>
                  </a:lnTo>
                  <a:lnTo>
                    <a:pt x="26" y="44"/>
                  </a:lnTo>
                  <a:lnTo>
                    <a:pt x="32" y="47"/>
                  </a:lnTo>
                  <a:lnTo>
                    <a:pt x="35" y="47"/>
                  </a:lnTo>
                  <a:lnTo>
                    <a:pt x="36" y="45"/>
                  </a:lnTo>
                  <a:lnTo>
                    <a:pt x="38" y="44"/>
                  </a:lnTo>
                  <a:lnTo>
                    <a:pt x="39" y="39"/>
                  </a:lnTo>
                  <a:lnTo>
                    <a:pt x="41" y="41"/>
                  </a:lnTo>
                  <a:lnTo>
                    <a:pt x="44" y="42"/>
                  </a:lnTo>
                  <a:lnTo>
                    <a:pt x="42" y="45"/>
                  </a:lnTo>
                  <a:lnTo>
                    <a:pt x="50" y="48"/>
                  </a:lnTo>
                  <a:lnTo>
                    <a:pt x="51" y="48"/>
                  </a:lnTo>
                  <a:lnTo>
                    <a:pt x="56" y="53"/>
                  </a:lnTo>
                  <a:lnTo>
                    <a:pt x="60" y="53"/>
                  </a:lnTo>
                  <a:lnTo>
                    <a:pt x="62" y="53"/>
                  </a:lnTo>
                  <a:lnTo>
                    <a:pt x="65" y="54"/>
                  </a:lnTo>
                  <a:lnTo>
                    <a:pt x="63" y="56"/>
                  </a:lnTo>
                  <a:lnTo>
                    <a:pt x="59" y="57"/>
                  </a:lnTo>
                  <a:lnTo>
                    <a:pt x="57" y="60"/>
                  </a:lnTo>
                  <a:lnTo>
                    <a:pt x="54" y="60"/>
                  </a:lnTo>
                  <a:lnTo>
                    <a:pt x="53" y="60"/>
                  </a:lnTo>
                  <a:lnTo>
                    <a:pt x="51" y="62"/>
                  </a:lnTo>
                  <a:lnTo>
                    <a:pt x="48" y="62"/>
                  </a:lnTo>
                  <a:lnTo>
                    <a:pt x="47" y="63"/>
                  </a:lnTo>
                  <a:lnTo>
                    <a:pt x="45" y="65"/>
                  </a:lnTo>
                  <a:lnTo>
                    <a:pt x="44" y="66"/>
                  </a:lnTo>
                  <a:lnTo>
                    <a:pt x="38" y="68"/>
                  </a:lnTo>
                  <a:lnTo>
                    <a:pt x="33" y="66"/>
                  </a:lnTo>
                  <a:lnTo>
                    <a:pt x="27" y="66"/>
                  </a:lnTo>
                  <a:lnTo>
                    <a:pt x="27" y="69"/>
                  </a:lnTo>
                  <a:lnTo>
                    <a:pt x="24" y="69"/>
                  </a:lnTo>
                  <a:lnTo>
                    <a:pt x="23" y="72"/>
                  </a:lnTo>
                  <a:lnTo>
                    <a:pt x="20" y="72"/>
                  </a:lnTo>
                  <a:lnTo>
                    <a:pt x="17" y="69"/>
                  </a:lnTo>
                  <a:lnTo>
                    <a:pt x="6" y="69"/>
                  </a:lnTo>
                  <a:lnTo>
                    <a:pt x="0" y="72"/>
                  </a:lnTo>
                  <a:lnTo>
                    <a:pt x="0" y="80"/>
                  </a:lnTo>
                  <a:lnTo>
                    <a:pt x="2" y="81"/>
                  </a:lnTo>
                  <a:lnTo>
                    <a:pt x="3" y="83"/>
                  </a:lnTo>
                  <a:lnTo>
                    <a:pt x="6" y="81"/>
                  </a:lnTo>
                  <a:lnTo>
                    <a:pt x="11" y="83"/>
                  </a:lnTo>
                  <a:lnTo>
                    <a:pt x="20" y="81"/>
                  </a:lnTo>
                  <a:lnTo>
                    <a:pt x="23" y="81"/>
                  </a:lnTo>
                  <a:lnTo>
                    <a:pt x="24" y="84"/>
                  </a:lnTo>
                  <a:lnTo>
                    <a:pt x="27" y="84"/>
                  </a:lnTo>
                  <a:lnTo>
                    <a:pt x="36" y="81"/>
                  </a:lnTo>
                  <a:lnTo>
                    <a:pt x="38" y="83"/>
                  </a:lnTo>
                  <a:lnTo>
                    <a:pt x="41" y="83"/>
                  </a:lnTo>
                  <a:lnTo>
                    <a:pt x="42" y="87"/>
                  </a:lnTo>
                  <a:lnTo>
                    <a:pt x="47" y="87"/>
                  </a:lnTo>
                  <a:lnTo>
                    <a:pt x="50" y="89"/>
                  </a:lnTo>
                  <a:lnTo>
                    <a:pt x="54" y="86"/>
                  </a:lnTo>
                  <a:lnTo>
                    <a:pt x="59" y="86"/>
                  </a:lnTo>
                  <a:lnTo>
                    <a:pt x="63" y="86"/>
                  </a:lnTo>
                  <a:lnTo>
                    <a:pt x="66" y="86"/>
                  </a:lnTo>
                  <a:lnTo>
                    <a:pt x="69" y="86"/>
                  </a:lnTo>
                  <a:lnTo>
                    <a:pt x="71" y="81"/>
                  </a:lnTo>
                  <a:lnTo>
                    <a:pt x="77" y="83"/>
                  </a:lnTo>
                  <a:close/>
                </a:path>
              </a:pathLst>
            </a:custGeom>
            <a:grpFill/>
            <a:ln w="1905">
              <a:noFill/>
              <a:round/>
              <a:headEnd/>
              <a:tailEnd/>
            </a:ln>
          </p:spPr>
          <p:txBody>
            <a:bodyPr/>
            <a:lstStyle/>
            <a:p>
              <a:endParaRPr lang="en-GB">
                <a:solidFill>
                  <a:srgbClr val="000000"/>
                </a:solidFill>
                <a:latin typeface="Arial"/>
              </a:endParaRPr>
            </a:p>
          </p:txBody>
        </p:sp>
        <p:sp>
          <p:nvSpPr>
            <p:cNvPr id="686" name="Freeform 682"/>
            <p:cNvSpPr>
              <a:spLocks/>
            </p:cNvSpPr>
            <p:nvPr/>
          </p:nvSpPr>
          <p:spPr bwMode="auto">
            <a:xfrm>
              <a:off x="2443" y="2443"/>
              <a:ext cx="106" cy="75"/>
            </a:xfrm>
            <a:custGeom>
              <a:avLst/>
              <a:gdLst>
                <a:gd name="T0" fmla="*/ 16 w 106"/>
                <a:gd name="T1" fmla="*/ 51 h 75"/>
                <a:gd name="T2" fmla="*/ 4 w 106"/>
                <a:gd name="T3" fmla="*/ 33 h 75"/>
                <a:gd name="T4" fmla="*/ 0 w 106"/>
                <a:gd name="T5" fmla="*/ 33 h 75"/>
                <a:gd name="T6" fmla="*/ 6 w 106"/>
                <a:gd name="T7" fmla="*/ 31 h 75"/>
                <a:gd name="T8" fmla="*/ 18 w 106"/>
                <a:gd name="T9" fmla="*/ 9 h 75"/>
                <a:gd name="T10" fmla="*/ 24 w 106"/>
                <a:gd name="T11" fmla="*/ 1 h 75"/>
                <a:gd name="T12" fmla="*/ 34 w 106"/>
                <a:gd name="T13" fmla="*/ 3 h 75"/>
                <a:gd name="T14" fmla="*/ 40 w 106"/>
                <a:gd name="T15" fmla="*/ 1 h 75"/>
                <a:gd name="T16" fmla="*/ 43 w 106"/>
                <a:gd name="T17" fmla="*/ 0 h 75"/>
                <a:gd name="T18" fmla="*/ 54 w 106"/>
                <a:gd name="T19" fmla="*/ 0 h 75"/>
                <a:gd name="T20" fmla="*/ 60 w 106"/>
                <a:gd name="T21" fmla="*/ 4 h 75"/>
                <a:gd name="T22" fmla="*/ 66 w 106"/>
                <a:gd name="T23" fmla="*/ 7 h 75"/>
                <a:gd name="T24" fmla="*/ 69 w 106"/>
                <a:gd name="T25" fmla="*/ 9 h 75"/>
                <a:gd name="T26" fmla="*/ 76 w 106"/>
                <a:gd name="T27" fmla="*/ 19 h 75"/>
                <a:gd name="T28" fmla="*/ 78 w 106"/>
                <a:gd name="T29" fmla="*/ 22 h 75"/>
                <a:gd name="T30" fmla="*/ 79 w 106"/>
                <a:gd name="T31" fmla="*/ 24 h 75"/>
                <a:gd name="T32" fmla="*/ 84 w 106"/>
                <a:gd name="T33" fmla="*/ 27 h 75"/>
                <a:gd name="T34" fmla="*/ 87 w 106"/>
                <a:gd name="T35" fmla="*/ 30 h 75"/>
                <a:gd name="T36" fmla="*/ 91 w 106"/>
                <a:gd name="T37" fmla="*/ 37 h 75"/>
                <a:gd name="T38" fmla="*/ 93 w 106"/>
                <a:gd name="T39" fmla="*/ 40 h 75"/>
                <a:gd name="T40" fmla="*/ 96 w 106"/>
                <a:gd name="T41" fmla="*/ 46 h 75"/>
                <a:gd name="T42" fmla="*/ 96 w 106"/>
                <a:gd name="T43" fmla="*/ 55 h 75"/>
                <a:gd name="T44" fmla="*/ 100 w 106"/>
                <a:gd name="T45" fmla="*/ 57 h 75"/>
                <a:gd name="T46" fmla="*/ 103 w 106"/>
                <a:gd name="T47" fmla="*/ 60 h 75"/>
                <a:gd name="T48" fmla="*/ 105 w 106"/>
                <a:gd name="T49" fmla="*/ 64 h 75"/>
                <a:gd name="T50" fmla="*/ 105 w 106"/>
                <a:gd name="T51" fmla="*/ 69 h 75"/>
                <a:gd name="T52" fmla="*/ 105 w 106"/>
                <a:gd name="T53" fmla="*/ 73 h 75"/>
                <a:gd name="T54" fmla="*/ 96 w 106"/>
                <a:gd name="T55" fmla="*/ 73 h 75"/>
                <a:gd name="T56" fmla="*/ 88 w 106"/>
                <a:gd name="T57" fmla="*/ 75 h 75"/>
                <a:gd name="T58" fmla="*/ 84 w 106"/>
                <a:gd name="T59" fmla="*/ 73 h 75"/>
                <a:gd name="T60" fmla="*/ 79 w 106"/>
                <a:gd name="T61" fmla="*/ 72 h 75"/>
                <a:gd name="T62" fmla="*/ 76 w 106"/>
                <a:gd name="T63" fmla="*/ 70 h 75"/>
                <a:gd name="T64" fmla="*/ 72 w 106"/>
                <a:gd name="T65" fmla="*/ 69 h 75"/>
                <a:gd name="T66" fmla="*/ 31 w 106"/>
                <a:gd name="T67" fmla="*/ 72 h 75"/>
                <a:gd name="T68" fmla="*/ 16 w 106"/>
                <a:gd name="T69" fmla="*/ 75 h 75"/>
                <a:gd name="T70" fmla="*/ 13 w 106"/>
                <a:gd name="T71" fmla="*/ 63 h 75"/>
                <a:gd name="T72" fmla="*/ 30 w 106"/>
                <a:gd name="T73" fmla="*/ 58 h 75"/>
                <a:gd name="T74" fmla="*/ 37 w 106"/>
                <a:gd name="T75" fmla="*/ 57 h 75"/>
                <a:gd name="T76" fmla="*/ 42 w 106"/>
                <a:gd name="T77" fmla="*/ 54 h 75"/>
                <a:gd name="T78" fmla="*/ 46 w 106"/>
                <a:gd name="T79" fmla="*/ 55 h 75"/>
                <a:gd name="T80" fmla="*/ 54 w 106"/>
                <a:gd name="T81" fmla="*/ 58 h 75"/>
                <a:gd name="T82" fmla="*/ 60 w 106"/>
                <a:gd name="T83" fmla="*/ 58 h 75"/>
                <a:gd name="T84" fmla="*/ 64 w 106"/>
                <a:gd name="T85" fmla="*/ 55 h 75"/>
                <a:gd name="T86" fmla="*/ 61 w 106"/>
                <a:gd name="T87" fmla="*/ 54 h 75"/>
                <a:gd name="T88" fmla="*/ 54 w 106"/>
                <a:gd name="T89" fmla="*/ 55 h 75"/>
                <a:gd name="T90" fmla="*/ 48 w 106"/>
                <a:gd name="T91" fmla="*/ 52 h 75"/>
                <a:gd name="T92" fmla="*/ 42 w 106"/>
                <a:gd name="T93" fmla="*/ 49 h 75"/>
                <a:gd name="T94" fmla="*/ 36 w 106"/>
                <a:gd name="T95" fmla="*/ 51 h 7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06"/>
                <a:gd name="T145" fmla="*/ 0 h 75"/>
                <a:gd name="T146" fmla="*/ 106 w 106"/>
                <a:gd name="T147" fmla="*/ 75 h 7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06" h="75">
                  <a:moveTo>
                    <a:pt x="18" y="52"/>
                  </a:moveTo>
                  <a:lnTo>
                    <a:pt x="16" y="52"/>
                  </a:lnTo>
                  <a:lnTo>
                    <a:pt x="16" y="51"/>
                  </a:lnTo>
                  <a:lnTo>
                    <a:pt x="13" y="48"/>
                  </a:lnTo>
                  <a:lnTo>
                    <a:pt x="13" y="45"/>
                  </a:lnTo>
                  <a:lnTo>
                    <a:pt x="4" y="33"/>
                  </a:lnTo>
                  <a:lnTo>
                    <a:pt x="3" y="34"/>
                  </a:lnTo>
                  <a:lnTo>
                    <a:pt x="1" y="34"/>
                  </a:lnTo>
                  <a:lnTo>
                    <a:pt x="0" y="33"/>
                  </a:lnTo>
                  <a:lnTo>
                    <a:pt x="1" y="33"/>
                  </a:lnTo>
                  <a:lnTo>
                    <a:pt x="3" y="33"/>
                  </a:lnTo>
                  <a:lnTo>
                    <a:pt x="6" y="31"/>
                  </a:lnTo>
                  <a:lnTo>
                    <a:pt x="12" y="25"/>
                  </a:lnTo>
                  <a:lnTo>
                    <a:pt x="18" y="16"/>
                  </a:lnTo>
                  <a:lnTo>
                    <a:pt x="18" y="9"/>
                  </a:lnTo>
                  <a:lnTo>
                    <a:pt x="21" y="6"/>
                  </a:lnTo>
                  <a:lnTo>
                    <a:pt x="22" y="3"/>
                  </a:lnTo>
                  <a:lnTo>
                    <a:pt x="24" y="1"/>
                  </a:lnTo>
                  <a:lnTo>
                    <a:pt x="28" y="1"/>
                  </a:lnTo>
                  <a:lnTo>
                    <a:pt x="31" y="3"/>
                  </a:lnTo>
                  <a:lnTo>
                    <a:pt x="34" y="3"/>
                  </a:lnTo>
                  <a:lnTo>
                    <a:pt x="34" y="1"/>
                  </a:lnTo>
                  <a:lnTo>
                    <a:pt x="39" y="1"/>
                  </a:lnTo>
                  <a:lnTo>
                    <a:pt x="40" y="1"/>
                  </a:lnTo>
                  <a:lnTo>
                    <a:pt x="42" y="1"/>
                  </a:lnTo>
                  <a:lnTo>
                    <a:pt x="42" y="0"/>
                  </a:lnTo>
                  <a:lnTo>
                    <a:pt x="43" y="0"/>
                  </a:lnTo>
                  <a:lnTo>
                    <a:pt x="45" y="0"/>
                  </a:lnTo>
                  <a:lnTo>
                    <a:pt x="52" y="0"/>
                  </a:lnTo>
                  <a:lnTo>
                    <a:pt x="54" y="0"/>
                  </a:lnTo>
                  <a:lnTo>
                    <a:pt x="55" y="1"/>
                  </a:lnTo>
                  <a:lnTo>
                    <a:pt x="57" y="1"/>
                  </a:lnTo>
                  <a:lnTo>
                    <a:pt x="60" y="4"/>
                  </a:lnTo>
                  <a:lnTo>
                    <a:pt x="60" y="7"/>
                  </a:lnTo>
                  <a:lnTo>
                    <a:pt x="63" y="9"/>
                  </a:lnTo>
                  <a:lnTo>
                    <a:pt x="66" y="7"/>
                  </a:lnTo>
                  <a:lnTo>
                    <a:pt x="66" y="9"/>
                  </a:lnTo>
                  <a:lnTo>
                    <a:pt x="67" y="9"/>
                  </a:lnTo>
                  <a:lnTo>
                    <a:pt x="69" y="9"/>
                  </a:lnTo>
                  <a:lnTo>
                    <a:pt x="73" y="16"/>
                  </a:lnTo>
                  <a:lnTo>
                    <a:pt x="75" y="18"/>
                  </a:lnTo>
                  <a:lnTo>
                    <a:pt x="76" y="19"/>
                  </a:lnTo>
                  <a:lnTo>
                    <a:pt x="76" y="21"/>
                  </a:lnTo>
                  <a:lnTo>
                    <a:pt x="78" y="19"/>
                  </a:lnTo>
                  <a:lnTo>
                    <a:pt x="78" y="22"/>
                  </a:lnTo>
                  <a:lnTo>
                    <a:pt x="79" y="22"/>
                  </a:lnTo>
                  <a:lnTo>
                    <a:pt x="81" y="24"/>
                  </a:lnTo>
                  <a:lnTo>
                    <a:pt x="79" y="24"/>
                  </a:lnTo>
                  <a:lnTo>
                    <a:pt x="81" y="25"/>
                  </a:lnTo>
                  <a:lnTo>
                    <a:pt x="82" y="27"/>
                  </a:lnTo>
                  <a:lnTo>
                    <a:pt x="84" y="27"/>
                  </a:lnTo>
                  <a:lnTo>
                    <a:pt x="85" y="27"/>
                  </a:lnTo>
                  <a:lnTo>
                    <a:pt x="87" y="28"/>
                  </a:lnTo>
                  <a:lnTo>
                    <a:pt x="87" y="30"/>
                  </a:lnTo>
                  <a:lnTo>
                    <a:pt x="90" y="31"/>
                  </a:lnTo>
                  <a:lnTo>
                    <a:pt x="93" y="34"/>
                  </a:lnTo>
                  <a:lnTo>
                    <a:pt x="91" y="37"/>
                  </a:lnTo>
                  <a:lnTo>
                    <a:pt x="91" y="39"/>
                  </a:lnTo>
                  <a:lnTo>
                    <a:pt x="93" y="39"/>
                  </a:lnTo>
                  <a:lnTo>
                    <a:pt x="93" y="40"/>
                  </a:lnTo>
                  <a:lnTo>
                    <a:pt x="94" y="42"/>
                  </a:lnTo>
                  <a:lnTo>
                    <a:pt x="94" y="45"/>
                  </a:lnTo>
                  <a:lnTo>
                    <a:pt x="96" y="46"/>
                  </a:lnTo>
                  <a:lnTo>
                    <a:pt x="96" y="48"/>
                  </a:lnTo>
                  <a:lnTo>
                    <a:pt x="94" y="51"/>
                  </a:lnTo>
                  <a:lnTo>
                    <a:pt x="96" y="55"/>
                  </a:lnTo>
                  <a:lnTo>
                    <a:pt x="97" y="57"/>
                  </a:lnTo>
                  <a:lnTo>
                    <a:pt x="99" y="57"/>
                  </a:lnTo>
                  <a:lnTo>
                    <a:pt x="100" y="57"/>
                  </a:lnTo>
                  <a:lnTo>
                    <a:pt x="102" y="58"/>
                  </a:lnTo>
                  <a:lnTo>
                    <a:pt x="102" y="60"/>
                  </a:lnTo>
                  <a:lnTo>
                    <a:pt x="103" y="60"/>
                  </a:lnTo>
                  <a:lnTo>
                    <a:pt x="103" y="61"/>
                  </a:lnTo>
                  <a:lnTo>
                    <a:pt x="105" y="63"/>
                  </a:lnTo>
                  <a:lnTo>
                    <a:pt x="105" y="64"/>
                  </a:lnTo>
                  <a:lnTo>
                    <a:pt x="105" y="66"/>
                  </a:lnTo>
                  <a:lnTo>
                    <a:pt x="105" y="67"/>
                  </a:lnTo>
                  <a:lnTo>
                    <a:pt x="105" y="69"/>
                  </a:lnTo>
                  <a:lnTo>
                    <a:pt x="105" y="70"/>
                  </a:lnTo>
                  <a:lnTo>
                    <a:pt x="106" y="72"/>
                  </a:lnTo>
                  <a:lnTo>
                    <a:pt x="105" y="73"/>
                  </a:lnTo>
                  <a:lnTo>
                    <a:pt x="102" y="73"/>
                  </a:lnTo>
                  <a:lnTo>
                    <a:pt x="100" y="73"/>
                  </a:lnTo>
                  <a:lnTo>
                    <a:pt x="96" y="73"/>
                  </a:lnTo>
                  <a:lnTo>
                    <a:pt x="93" y="73"/>
                  </a:lnTo>
                  <a:lnTo>
                    <a:pt x="90" y="75"/>
                  </a:lnTo>
                  <a:lnTo>
                    <a:pt x="88" y="75"/>
                  </a:lnTo>
                  <a:lnTo>
                    <a:pt x="87" y="73"/>
                  </a:lnTo>
                  <a:lnTo>
                    <a:pt x="85" y="73"/>
                  </a:lnTo>
                  <a:lnTo>
                    <a:pt x="84" y="73"/>
                  </a:lnTo>
                  <a:lnTo>
                    <a:pt x="82" y="73"/>
                  </a:lnTo>
                  <a:lnTo>
                    <a:pt x="79" y="70"/>
                  </a:lnTo>
                  <a:lnTo>
                    <a:pt x="79" y="72"/>
                  </a:lnTo>
                  <a:lnTo>
                    <a:pt x="78" y="72"/>
                  </a:lnTo>
                  <a:lnTo>
                    <a:pt x="76" y="72"/>
                  </a:lnTo>
                  <a:lnTo>
                    <a:pt x="76" y="70"/>
                  </a:lnTo>
                  <a:lnTo>
                    <a:pt x="76" y="69"/>
                  </a:lnTo>
                  <a:lnTo>
                    <a:pt x="73" y="69"/>
                  </a:lnTo>
                  <a:lnTo>
                    <a:pt x="72" y="69"/>
                  </a:lnTo>
                  <a:lnTo>
                    <a:pt x="70" y="69"/>
                  </a:lnTo>
                  <a:lnTo>
                    <a:pt x="42" y="69"/>
                  </a:lnTo>
                  <a:lnTo>
                    <a:pt x="31" y="72"/>
                  </a:lnTo>
                  <a:lnTo>
                    <a:pt x="22" y="72"/>
                  </a:lnTo>
                  <a:lnTo>
                    <a:pt x="18" y="75"/>
                  </a:lnTo>
                  <a:lnTo>
                    <a:pt x="16" y="75"/>
                  </a:lnTo>
                  <a:lnTo>
                    <a:pt x="15" y="73"/>
                  </a:lnTo>
                  <a:lnTo>
                    <a:pt x="13" y="73"/>
                  </a:lnTo>
                  <a:lnTo>
                    <a:pt x="13" y="63"/>
                  </a:lnTo>
                  <a:lnTo>
                    <a:pt x="15" y="60"/>
                  </a:lnTo>
                  <a:lnTo>
                    <a:pt x="30" y="60"/>
                  </a:lnTo>
                  <a:lnTo>
                    <a:pt x="30" y="58"/>
                  </a:lnTo>
                  <a:lnTo>
                    <a:pt x="31" y="57"/>
                  </a:lnTo>
                  <a:lnTo>
                    <a:pt x="33" y="57"/>
                  </a:lnTo>
                  <a:lnTo>
                    <a:pt x="37" y="57"/>
                  </a:lnTo>
                  <a:lnTo>
                    <a:pt x="40" y="55"/>
                  </a:lnTo>
                  <a:lnTo>
                    <a:pt x="40" y="54"/>
                  </a:lnTo>
                  <a:lnTo>
                    <a:pt x="42" y="54"/>
                  </a:lnTo>
                  <a:lnTo>
                    <a:pt x="43" y="54"/>
                  </a:lnTo>
                  <a:lnTo>
                    <a:pt x="45" y="55"/>
                  </a:lnTo>
                  <a:lnTo>
                    <a:pt x="46" y="55"/>
                  </a:lnTo>
                  <a:lnTo>
                    <a:pt x="49" y="57"/>
                  </a:lnTo>
                  <a:lnTo>
                    <a:pt x="52" y="57"/>
                  </a:lnTo>
                  <a:lnTo>
                    <a:pt x="54" y="58"/>
                  </a:lnTo>
                  <a:lnTo>
                    <a:pt x="57" y="58"/>
                  </a:lnTo>
                  <a:lnTo>
                    <a:pt x="57" y="60"/>
                  </a:lnTo>
                  <a:lnTo>
                    <a:pt x="60" y="58"/>
                  </a:lnTo>
                  <a:lnTo>
                    <a:pt x="63" y="57"/>
                  </a:lnTo>
                  <a:lnTo>
                    <a:pt x="64" y="57"/>
                  </a:lnTo>
                  <a:lnTo>
                    <a:pt x="64" y="55"/>
                  </a:lnTo>
                  <a:lnTo>
                    <a:pt x="64" y="54"/>
                  </a:lnTo>
                  <a:lnTo>
                    <a:pt x="63" y="54"/>
                  </a:lnTo>
                  <a:lnTo>
                    <a:pt x="61" y="54"/>
                  </a:lnTo>
                  <a:lnTo>
                    <a:pt x="60" y="54"/>
                  </a:lnTo>
                  <a:lnTo>
                    <a:pt x="55" y="55"/>
                  </a:lnTo>
                  <a:lnTo>
                    <a:pt x="54" y="55"/>
                  </a:lnTo>
                  <a:lnTo>
                    <a:pt x="52" y="54"/>
                  </a:lnTo>
                  <a:lnTo>
                    <a:pt x="51" y="52"/>
                  </a:lnTo>
                  <a:lnTo>
                    <a:pt x="48" y="52"/>
                  </a:lnTo>
                  <a:lnTo>
                    <a:pt x="45" y="49"/>
                  </a:lnTo>
                  <a:lnTo>
                    <a:pt x="43" y="49"/>
                  </a:lnTo>
                  <a:lnTo>
                    <a:pt x="42" y="49"/>
                  </a:lnTo>
                  <a:lnTo>
                    <a:pt x="39" y="49"/>
                  </a:lnTo>
                  <a:lnTo>
                    <a:pt x="37" y="49"/>
                  </a:lnTo>
                  <a:lnTo>
                    <a:pt x="36" y="51"/>
                  </a:lnTo>
                  <a:lnTo>
                    <a:pt x="34" y="52"/>
                  </a:lnTo>
                  <a:lnTo>
                    <a:pt x="18" y="52"/>
                  </a:lnTo>
                  <a:close/>
                </a:path>
              </a:pathLst>
            </a:custGeom>
            <a:grpFill/>
            <a:ln w="1905">
              <a:noFill/>
              <a:round/>
              <a:headEnd/>
              <a:tailEnd/>
            </a:ln>
          </p:spPr>
          <p:txBody>
            <a:bodyPr/>
            <a:lstStyle/>
            <a:p>
              <a:endParaRPr lang="en-GB">
                <a:solidFill>
                  <a:srgbClr val="000000"/>
                </a:solidFill>
                <a:latin typeface="Arial"/>
              </a:endParaRPr>
            </a:p>
          </p:txBody>
        </p:sp>
        <p:sp>
          <p:nvSpPr>
            <p:cNvPr id="687" name="Freeform 683"/>
            <p:cNvSpPr>
              <a:spLocks/>
            </p:cNvSpPr>
            <p:nvPr/>
          </p:nvSpPr>
          <p:spPr bwMode="auto">
            <a:xfrm>
              <a:off x="777" y="2149"/>
              <a:ext cx="506" cy="330"/>
            </a:xfrm>
            <a:custGeom>
              <a:avLst/>
              <a:gdLst>
                <a:gd name="T0" fmla="*/ 56 w 506"/>
                <a:gd name="T1" fmla="*/ 23 h 330"/>
                <a:gd name="T2" fmla="*/ 71 w 506"/>
                <a:gd name="T3" fmla="*/ 44 h 330"/>
                <a:gd name="T4" fmla="*/ 78 w 506"/>
                <a:gd name="T5" fmla="*/ 57 h 330"/>
                <a:gd name="T6" fmla="*/ 89 w 506"/>
                <a:gd name="T7" fmla="*/ 78 h 330"/>
                <a:gd name="T8" fmla="*/ 110 w 506"/>
                <a:gd name="T9" fmla="*/ 99 h 330"/>
                <a:gd name="T10" fmla="*/ 129 w 506"/>
                <a:gd name="T11" fmla="*/ 116 h 330"/>
                <a:gd name="T12" fmla="*/ 132 w 506"/>
                <a:gd name="T13" fmla="*/ 135 h 330"/>
                <a:gd name="T14" fmla="*/ 147 w 506"/>
                <a:gd name="T15" fmla="*/ 143 h 330"/>
                <a:gd name="T16" fmla="*/ 174 w 506"/>
                <a:gd name="T17" fmla="*/ 173 h 330"/>
                <a:gd name="T18" fmla="*/ 196 w 506"/>
                <a:gd name="T19" fmla="*/ 206 h 330"/>
                <a:gd name="T20" fmla="*/ 198 w 506"/>
                <a:gd name="T21" fmla="*/ 223 h 330"/>
                <a:gd name="T22" fmla="*/ 210 w 506"/>
                <a:gd name="T23" fmla="*/ 252 h 330"/>
                <a:gd name="T24" fmla="*/ 226 w 506"/>
                <a:gd name="T25" fmla="*/ 262 h 330"/>
                <a:gd name="T26" fmla="*/ 238 w 506"/>
                <a:gd name="T27" fmla="*/ 268 h 330"/>
                <a:gd name="T28" fmla="*/ 270 w 506"/>
                <a:gd name="T29" fmla="*/ 283 h 330"/>
                <a:gd name="T30" fmla="*/ 322 w 506"/>
                <a:gd name="T31" fmla="*/ 304 h 330"/>
                <a:gd name="T32" fmla="*/ 355 w 506"/>
                <a:gd name="T33" fmla="*/ 310 h 330"/>
                <a:gd name="T34" fmla="*/ 418 w 506"/>
                <a:gd name="T35" fmla="*/ 325 h 330"/>
                <a:gd name="T36" fmla="*/ 445 w 506"/>
                <a:gd name="T37" fmla="*/ 298 h 330"/>
                <a:gd name="T38" fmla="*/ 473 w 506"/>
                <a:gd name="T39" fmla="*/ 273 h 330"/>
                <a:gd name="T40" fmla="*/ 485 w 506"/>
                <a:gd name="T41" fmla="*/ 262 h 330"/>
                <a:gd name="T42" fmla="*/ 494 w 506"/>
                <a:gd name="T43" fmla="*/ 247 h 330"/>
                <a:gd name="T44" fmla="*/ 499 w 506"/>
                <a:gd name="T45" fmla="*/ 226 h 330"/>
                <a:gd name="T46" fmla="*/ 491 w 506"/>
                <a:gd name="T47" fmla="*/ 207 h 330"/>
                <a:gd name="T48" fmla="*/ 442 w 506"/>
                <a:gd name="T49" fmla="*/ 240 h 330"/>
                <a:gd name="T50" fmla="*/ 423 w 506"/>
                <a:gd name="T51" fmla="*/ 262 h 330"/>
                <a:gd name="T52" fmla="*/ 390 w 506"/>
                <a:gd name="T53" fmla="*/ 264 h 330"/>
                <a:gd name="T54" fmla="*/ 358 w 506"/>
                <a:gd name="T55" fmla="*/ 256 h 330"/>
                <a:gd name="T56" fmla="*/ 334 w 506"/>
                <a:gd name="T57" fmla="*/ 212 h 330"/>
                <a:gd name="T58" fmla="*/ 324 w 506"/>
                <a:gd name="T59" fmla="*/ 167 h 330"/>
                <a:gd name="T60" fmla="*/ 328 w 506"/>
                <a:gd name="T61" fmla="*/ 138 h 330"/>
                <a:gd name="T62" fmla="*/ 333 w 506"/>
                <a:gd name="T63" fmla="*/ 134 h 330"/>
                <a:gd name="T64" fmla="*/ 301 w 506"/>
                <a:gd name="T65" fmla="*/ 120 h 330"/>
                <a:gd name="T66" fmla="*/ 261 w 506"/>
                <a:gd name="T67" fmla="*/ 54 h 330"/>
                <a:gd name="T68" fmla="*/ 202 w 506"/>
                <a:gd name="T69" fmla="*/ 39 h 330"/>
                <a:gd name="T70" fmla="*/ 147 w 506"/>
                <a:gd name="T71" fmla="*/ 26 h 330"/>
                <a:gd name="T72" fmla="*/ 3 w 506"/>
                <a:gd name="T73" fmla="*/ 9 h 330"/>
                <a:gd name="T74" fmla="*/ 15 w 506"/>
                <a:gd name="T75" fmla="*/ 32 h 330"/>
                <a:gd name="T76" fmla="*/ 21 w 506"/>
                <a:gd name="T77" fmla="*/ 44 h 330"/>
                <a:gd name="T78" fmla="*/ 35 w 506"/>
                <a:gd name="T79" fmla="*/ 63 h 330"/>
                <a:gd name="T80" fmla="*/ 53 w 506"/>
                <a:gd name="T81" fmla="*/ 86 h 330"/>
                <a:gd name="T82" fmla="*/ 51 w 506"/>
                <a:gd name="T83" fmla="*/ 93 h 330"/>
                <a:gd name="T84" fmla="*/ 42 w 506"/>
                <a:gd name="T85" fmla="*/ 99 h 330"/>
                <a:gd name="T86" fmla="*/ 53 w 506"/>
                <a:gd name="T87" fmla="*/ 108 h 330"/>
                <a:gd name="T88" fmla="*/ 68 w 506"/>
                <a:gd name="T89" fmla="*/ 114 h 330"/>
                <a:gd name="T90" fmla="*/ 83 w 506"/>
                <a:gd name="T91" fmla="*/ 152 h 330"/>
                <a:gd name="T92" fmla="*/ 93 w 506"/>
                <a:gd name="T93" fmla="*/ 155 h 330"/>
                <a:gd name="T94" fmla="*/ 122 w 506"/>
                <a:gd name="T95" fmla="*/ 185 h 330"/>
                <a:gd name="T96" fmla="*/ 123 w 506"/>
                <a:gd name="T97" fmla="*/ 165 h 330"/>
                <a:gd name="T98" fmla="*/ 105 w 506"/>
                <a:gd name="T99" fmla="*/ 143 h 330"/>
                <a:gd name="T100" fmla="*/ 96 w 506"/>
                <a:gd name="T101" fmla="*/ 120 h 330"/>
                <a:gd name="T102" fmla="*/ 89 w 506"/>
                <a:gd name="T103" fmla="*/ 114 h 330"/>
                <a:gd name="T104" fmla="*/ 75 w 506"/>
                <a:gd name="T105" fmla="*/ 93 h 330"/>
                <a:gd name="T106" fmla="*/ 62 w 506"/>
                <a:gd name="T107" fmla="*/ 74 h 330"/>
                <a:gd name="T108" fmla="*/ 44 w 506"/>
                <a:gd name="T109" fmla="*/ 50 h 33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06"/>
                <a:gd name="T166" fmla="*/ 0 h 330"/>
                <a:gd name="T167" fmla="*/ 506 w 506"/>
                <a:gd name="T168" fmla="*/ 330 h 33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06" h="330">
                  <a:moveTo>
                    <a:pt x="39" y="17"/>
                  </a:moveTo>
                  <a:lnTo>
                    <a:pt x="42" y="18"/>
                  </a:lnTo>
                  <a:lnTo>
                    <a:pt x="45" y="20"/>
                  </a:lnTo>
                  <a:lnTo>
                    <a:pt x="47" y="20"/>
                  </a:lnTo>
                  <a:lnTo>
                    <a:pt x="47" y="21"/>
                  </a:lnTo>
                  <a:lnTo>
                    <a:pt x="51" y="23"/>
                  </a:lnTo>
                  <a:lnTo>
                    <a:pt x="56" y="23"/>
                  </a:lnTo>
                  <a:lnTo>
                    <a:pt x="59" y="24"/>
                  </a:lnTo>
                  <a:lnTo>
                    <a:pt x="59" y="26"/>
                  </a:lnTo>
                  <a:lnTo>
                    <a:pt x="66" y="29"/>
                  </a:lnTo>
                  <a:lnTo>
                    <a:pt x="68" y="30"/>
                  </a:lnTo>
                  <a:lnTo>
                    <a:pt x="68" y="32"/>
                  </a:lnTo>
                  <a:lnTo>
                    <a:pt x="69" y="39"/>
                  </a:lnTo>
                  <a:lnTo>
                    <a:pt x="71" y="44"/>
                  </a:lnTo>
                  <a:lnTo>
                    <a:pt x="72" y="45"/>
                  </a:lnTo>
                  <a:lnTo>
                    <a:pt x="72" y="47"/>
                  </a:lnTo>
                  <a:lnTo>
                    <a:pt x="74" y="48"/>
                  </a:lnTo>
                  <a:lnTo>
                    <a:pt x="74" y="54"/>
                  </a:lnTo>
                  <a:lnTo>
                    <a:pt x="75" y="56"/>
                  </a:lnTo>
                  <a:lnTo>
                    <a:pt x="77" y="56"/>
                  </a:lnTo>
                  <a:lnTo>
                    <a:pt x="78" y="57"/>
                  </a:lnTo>
                  <a:lnTo>
                    <a:pt x="78" y="63"/>
                  </a:lnTo>
                  <a:lnTo>
                    <a:pt x="80" y="65"/>
                  </a:lnTo>
                  <a:lnTo>
                    <a:pt x="83" y="66"/>
                  </a:lnTo>
                  <a:lnTo>
                    <a:pt x="83" y="68"/>
                  </a:lnTo>
                  <a:lnTo>
                    <a:pt x="84" y="72"/>
                  </a:lnTo>
                  <a:lnTo>
                    <a:pt x="87" y="75"/>
                  </a:lnTo>
                  <a:lnTo>
                    <a:pt x="89" y="78"/>
                  </a:lnTo>
                  <a:lnTo>
                    <a:pt x="92" y="81"/>
                  </a:lnTo>
                  <a:lnTo>
                    <a:pt x="95" y="83"/>
                  </a:lnTo>
                  <a:lnTo>
                    <a:pt x="99" y="89"/>
                  </a:lnTo>
                  <a:lnTo>
                    <a:pt x="102" y="92"/>
                  </a:lnTo>
                  <a:lnTo>
                    <a:pt x="110" y="93"/>
                  </a:lnTo>
                  <a:lnTo>
                    <a:pt x="110" y="98"/>
                  </a:lnTo>
                  <a:lnTo>
                    <a:pt x="110" y="99"/>
                  </a:lnTo>
                  <a:lnTo>
                    <a:pt x="110" y="102"/>
                  </a:lnTo>
                  <a:lnTo>
                    <a:pt x="114" y="105"/>
                  </a:lnTo>
                  <a:lnTo>
                    <a:pt x="119" y="108"/>
                  </a:lnTo>
                  <a:lnTo>
                    <a:pt x="123" y="114"/>
                  </a:lnTo>
                  <a:lnTo>
                    <a:pt x="125" y="114"/>
                  </a:lnTo>
                  <a:lnTo>
                    <a:pt x="125" y="116"/>
                  </a:lnTo>
                  <a:lnTo>
                    <a:pt x="129" y="116"/>
                  </a:lnTo>
                  <a:lnTo>
                    <a:pt x="131" y="117"/>
                  </a:lnTo>
                  <a:lnTo>
                    <a:pt x="132" y="120"/>
                  </a:lnTo>
                  <a:lnTo>
                    <a:pt x="134" y="122"/>
                  </a:lnTo>
                  <a:lnTo>
                    <a:pt x="132" y="126"/>
                  </a:lnTo>
                  <a:lnTo>
                    <a:pt x="131" y="132"/>
                  </a:lnTo>
                  <a:lnTo>
                    <a:pt x="131" y="134"/>
                  </a:lnTo>
                  <a:lnTo>
                    <a:pt x="132" y="135"/>
                  </a:lnTo>
                  <a:lnTo>
                    <a:pt x="137" y="135"/>
                  </a:lnTo>
                  <a:lnTo>
                    <a:pt x="138" y="134"/>
                  </a:lnTo>
                  <a:lnTo>
                    <a:pt x="140" y="135"/>
                  </a:lnTo>
                  <a:lnTo>
                    <a:pt x="138" y="138"/>
                  </a:lnTo>
                  <a:lnTo>
                    <a:pt x="138" y="140"/>
                  </a:lnTo>
                  <a:lnTo>
                    <a:pt x="146" y="143"/>
                  </a:lnTo>
                  <a:lnTo>
                    <a:pt x="147" y="143"/>
                  </a:lnTo>
                  <a:lnTo>
                    <a:pt x="149" y="143"/>
                  </a:lnTo>
                  <a:lnTo>
                    <a:pt x="155" y="147"/>
                  </a:lnTo>
                  <a:lnTo>
                    <a:pt x="155" y="153"/>
                  </a:lnTo>
                  <a:lnTo>
                    <a:pt x="156" y="155"/>
                  </a:lnTo>
                  <a:lnTo>
                    <a:pt x="173" y="168"/>
                  </a:lnTo>
                  <a:lnTo>
                    <a:pt x="174" y="170"/>
                  </a:lnTo>
                  <a:lnTo>
                    <a:pt x="174" y="173"/>
                  </a:lnTo>
                  <a:lnTo>
                    <a:pt x="177" y="174"/>
                  </a:lnTo>
                  <a:lnTo>
                    <a:pt x="180" y="180"/>
                  </a:lnTo>
                  <a:lnTo>
                    <a:pt x="192" y="192"/>
                  </a:lnTo>
                  <a:lnTo>
                    <a:pt x="193" y="194"/>
                  </a:lnTo>
                  <a:lnTo>
                    <a:pt x="193" y="195"/>
                  </a:lnTo>
                  <a:lnTo>
                    <a:pt x="195" y="203"/>
                  </a:lnTo>
                  <a:lnTo>
                    <a:pt x="196" y="206"/>
                  </a:lnTo>
                  <a:lnTo>
                    <a:pt x="198" y="209"/>
                  </a:lnTo>
                  <a:lnTo>
                    <a:pt x="199" y="210"/>
                  </a:lnTo>
                  <a:lnTo>
                    <a:pt x="201" y="215"/>
                  </a:lnTo>
                  <a:lnTo>
                    <a:pt x="201" y="218"/>
                  </a:lnTo>
                  <a:lnTo>
                    <a:pt x="201" y="219"/>
                  </a:lnTo>
                  <a:lnTo>
                    <a:pt x="198" y="222"/>
                  </a:lnTo>
                  <a:lnTo>
                    <a:pt x="198" y="223"/>
                  </a:lnTo>
                  <a:lnTo>
                    <a:pt x="199" y="225"/>
                  </a:lnTo>
                  <a:lnTo>
                    <a:pt x="199" y="226"/>
                  </a:lnTo>
                  <a:lnTo>
                    <a:pt x="193" y="229"/>
                  </a:lnTo>
                  <a:lnTo>
                    <a:pt x="193" y="231"/>
                  </a:lnTo>
                  <a:lnTo>
                    <a:pt x="195" y="231"/>
                  </a:lnTo>
                  <a:lnTo>
                    <a:pt x="198" y="240"/>
                  </a:lnTo>
                  <a:lnTo>
                    <a:pt x="210" y="252"/>
                  </a:lnTo>
                  <a:lnTo>
                    <a:pt x="213" y="252"/>
                  </a:lnTo>
                  <a:lnTo>
                    <a:pt x="216" y="252"/>
                  </a:lnTo>
                  <a:lnTo>
                    <a:pt x="220" y="256"/>
                  </a:lnTo>
                  <a:lnTo>
                    <a:pt x="223" y="258"/>
                  </a:lnTo>
                  <a:lnTo>
                    <a:pt x="226" y="259"/>
                  </a:lnTo>
                  <a:lnTo>
                    <a:pt x="226" y="261"/>
                  </a:lnTo>
                  <a:lnTo>
                    <a:pt x="226" y="262"/>
                  </a:lnTo>
                  <a:lnTo>
                    <a:pt x="228" y="262"/>
                  </a:lnTo>
                  <a:lnTo>
                    <a:pt x="228" y="264"/>
                  </a:lnTo>
                  <a:lnTo>
                    <a:pt x="229" y="265"/>
                  </a:lnTo>
                  <a:lnTo>
                    <a:pt x="231" y="267"/>
                  </a:lnTo>
                  <a:lnTo>
                    <a:pt x="235" y="267"/>
                  </a:lnTo>
                  <a:lnTo>
                    <a:pt x="237" y="268"/>
                  </a:lnTo>
                  <a:lnTo>
                    <a:pt x="238" y="268"/>
                  </a:lnTo>
                  <a:lnTo>
                    <a:pt x="238" y="270"/>
                  </a:lnTo>
                  <a:lnTo>
                    <a:pt x="253" y="273"/>
                  </a:lnTo>
                  <a:lnTo>
                    <a:pt x="255" y="273"/>
                  </a:lnTo>
                  <a:lnTo>
                    <a:pt x="259" y="276"/>
                  </a:lnTo>
                  <a:lnTo>
                    <a:pt x="261" y="277"/>
                  </a:lnTo>
                  <a:lnTo>
                    <a:pt x="261" y="279"/>
                  </a:lnTo>
                  <a:lnTo>
                    <a:pt x="270" y="283"/>
                  </a:lnTo>
                  <a:lnTo>
                    <a:pt x="270" y="285"/>
                  </a:lnTo>
                  <a:lnTo>
                    <a:pt x="273" y="286"/>
                  </a:lnTo>
                  <a:lnTo>
                    <a:pt x="273" y="285"/>
                  </a:lnTo>
                  <a:lnTo>
                    <a:pt x="306" y="298"/>
                  </a:lnTo>
                  <a:lnTo>
                    <a:pt x="309" y="297"/>
                  </a:lnTo>
                  <a:lnTo>
                    <a:pt x="319" y="304"/>
                  </a:lnTo>
                  <a:lnTo>
                    <a:pt x="322" y="304"/>
                  </a:lnTo>
                  <a:lnTo>
                    <a:pt x="324" y="306"/>
                  </a:lnTo>
                  <a:lnTo>
                    <a:pt x="342" y="312"/>
                  </a:lnTo>
                  <a:lnTo>
                    <a:pt x="343" y="312"/>
                  </a:lnTo>
                  <a:lnTo>
                    <a:pt x="346" y="313"/>
                  </a:lnTo>
                  <a:lnTo>
                    <a:pt x="352" y="313"/>
                  </a:lnTo>
                  <a:lnTo>
                    <a:pt x="354" y="312"/>
                  </a:lnTo>
                  <a:lnTo>
                    <a:pt x="355" y="310"/>
                  </a:lnTo>
                  <a:lnTo>
                    <a:pt x="361" y="309"/>
                  </a:lnTo>
                  <a:lnTo>
                    <a:pt x="367" y="304"/>
                  </a:lnTo>
                  <a:lnTo>
                    <a:pt x="372" y="303"/>
                  </a:lnTo>
                  <a:lnTo>
                    <a:pt x="376" y="303"/>
                  </a:lnTo>
                  <a:lnTo>
                    <a:pt x="394" y="310"/>
                  </a:lnTo>
                  <a:lnTo>
                    <a:pt x="417" y="330"/>
                  </a:lnTo>
                  <a:lnTo>
                    <a:pt x="418" y="325"/>
                  </a:lnTo>
                  <a:lnTo>
                    <a:pt x="418" y="324"/>
                  </a:lnTo>
                  <a:lnTo>
                    <a:pt x="418" y="321"/>
                  </a:lnTo>
                  <a:lnTo>
                    <a:pt x="421" y="316"/>
                  </a:lnTo>
                  <a:lnTo>
                    <a:pt x="428" y="304"/>
                  </a:lnTo>
                  <a:lnTo>
                    <a:pt x="445" y="304"/>
                  </a:lnTo>
                  <a:lnTo>
                    <a:pt x="445" y="303"/>
                  </a:lnTo>
                  <a:lnTo>
                    <a:pt x="445" y="298"/>
                  </a:lnTo>
                  <a:lnTo>
                    <a:pt x="445" y="297"/>
                  </a:lnTo>
                  <a:lnTo>
                    <a:pt x="442" y="295"/>
                  </a:lnTo>
                  <a:lnTo>
                    <a:pt x="440" y="292"/>
                  </a:lnTo>
                  <a:lnTo>
                    <a:pt x="428" y="282"/>
                  </a:lnTo>
                  <a:lnTo>
                    <a:pt x="437" y="282"/>
                  </a:lnTo>
                  <a:lnTo>
                    <a:pt x="439" y="273"/>
                  </a:lnTo>
                  <a:lnTo>
                    <a:pt x="473" y="273"/>
                  </a:lnTo>
                  <a:lnTo>
                    <a:pt x="478" y="264"/>
                  </a:lnTo>
                  <a:lnTo>
                    <a:pt x="478" y="262"/>
                  </a:lnTo>
                  <a:lnTo>
                    <a:pt x="481" y="264"/>
                  </a:lnTo>
                  <a:lnTo>
                    <a:pt x="481" y="261"/>
                  </a:lnTo>
                  <a:lnTo>
                    <a:pt x="484" y="256"/>
                  </a:lnTo>
                  <a:lnTo>
                    <a:pt x="487" y="256"/>
                  </a:lnTo>
                  <a:lnTo>
                    <a:pt x="485" y="262"/>
                  </a:lnTo>
                  <a:lnTo>
                    <a:pt x="487" y="262"/>
                  </a:lnTo>
                  <a:lnTo>
                    <a:pt x="488" y="264"/>
                  </a:lnTo>
                  <a:lnTo>
                    <a:pt x="487" y="268"/>
                  </a:lnTo>
                  <a:lnTo>
                    <a:pt x="488" y="270"/>
                  </a:lnTo>
                  <a:lnTo>
                    <a:pt x="490" y="268"/>
                  </a:lnTo>
                  <a:lnTo>
                    <a:pt x="494" y="249"/>
                  </a:lnTo>
                  <a:lnTo>
                    <a:pt x="494" y="247"/>
                  </a:lnTo>
                  <a:lnTo>
                    <a:pt x="493" y="246"/>
                  </a:lnTo>
                  <a:lnTo>
                    <a:pt x="494" y="244"/>
                  </a:lnTo>
                  <a:lnTo>
                    <a:pt x="494" y="243"/>
                  </a:lnTo>
                  <a:lnTo>
                    <a:pt x="493" y="241"/>
                  </a:lnTo>
                  <a:lnTo>
                    <a:pt x="496" y="235"/>
                  </a:lnTo>
                  <a:lnTo>
                    <a:pt x="496" y="232"/>
                  </a:lnTo>
                  <a:lnTo>
                    <a:pt x="499" y="226"/>
                  </a:lnTo>
                  <a:lnTo>
                    <a:pt x="505" y="221"/>
                  </a:lnTo>
                  <a:lnTo>
                    <a:pt x="506" y="215"/>
                  </a:lnTo>
                  <a:lnTo>
                    <a:pt x="506" y="212"/>
                  </a:lnTo>
                  <a:lnTo>
                    <a:pt x="503" y="209"/>
                  </a:lnTo>
                  <a:lnTo>
                    <a:pt x="494" y="207"/>
                  </a:lnTo>
                  <a:lnTo>
                    <a:pt x="491" y="212"/>
                  </a:lnTo>
                  <a:lnTo>
                    <a:pt x="491" y="207"/>
                  </a:lnTo>
                  <a:lnTo>
                    <a:pt x="485" y="206"/>
                  </a:lnTo>
                  <a:lnTo>
                    <a:pt x="475" y="209"/>
                  </a:lnTo>
                  <a:lnTo>
                    <a:pt x="472" y="210"/>
                  </a:lnTo>
                  <a:lnTo>
                    <a:pt x="451" y="213"/>
                  </a:lnTo>
                  <a:lnTo>
                    <a:pt x="448" y="216"/>
                  </a:lnTo>
                  <a:lnTo>
                    <a:pt x="443" y="238"/>
                  </a:lnTo>
                  <a:lnTo>
                    <a:pt x="442" y="240"/>
                  </a:lnTo>
                  <a:lnTo>
                    <a:pt x="439" y="247"/>
                  </a:lnTo>
                  <a:lnTo>
                    <a:pt x="436" y="252"/>
                  </a:lnTo>
                  <a:lnTo>
                    <a:pt x="431" y="253"/>
                  </a:lnTo>
                  <a:lnTo>
                    <a:pt x="431" y="259"/>
                  </a:lnTo>
                  <a:lnTo>
                    <a:pt x="427" y="262"/>
                  </a:lnTo>
                  <a:lnTo>
                    <a:pt x="424" y="262"/>
                  </a:lnTo>
                  <a:lnTo>
                    <a:pt x="423" y="262"/>
                  </a:lnTo>
                  <a:lnTo>
                    <a:pt x="421" y="261"/>
                  </a:lnTo>
                  <a:lnTo>
                    <a:pt x="421" y="259"/>
                  </a:lnTo>
                  <a:lnTo>
                    <a:pt x="418" y="258"/>
                  </a:lnTo>
                  <a:lnTo>
                    <a:pt x="414" y="258"/>
                  </a:lnTo>
                  <a:lnTo>
                    <a:pt x="400" y="262"/>
                  </a:lnTo>
                  <a:lnTo>
                    <a:pt x="399" y="262"/>
                  </a:lnTo>
                  <a:lnTo>
                    <a:pt x="390" y="264"/>
                  </a:lnTo>
                  <a:lnTo>
                    <a:pt x="382" y="268"/>
                  </a:lnTo>
                  <a:lnTo>
                    <a:pt x="379" y="268"/>
                  </a:lnTo>
                  <a:lnTo>
                    <a:pt x="375" y="265"/>
                  </a:lnTo>
                  <a:lnTo>
                    <a:pt x="372" y="261"/>
                  </a:lnTo>
                  <a:lnTo>
                    <a:pt x="370" y="259"/>
                  </a:lnTo>
                  <a:lnTo>
                    <a:pt x="366" y="259"/>
                  </a:lnTo>
                  <a:lnTo>
                    <a:pt x="358" y="256"/>
                  </a:lnTo>
                  <a:lnTo>
                    <a:pt x="352" y="250"/>
                  </a:lnTo>
                  <a:lnTo>
                    <a:pt x="351" y="250"/>
                  </a:lnTo>
                  <a:lnTo>
                    <a:pt x="345" y="234"/>
                  </a:lnTo>
                  <a:lnTo>
                    <a:pt x="339" y="228"/>
                  </a:lnTo>
                  <a:lnTo>
                    <a:pt x="331" y="216"/>
                  </a:lnTo>
                  <a:lnTo>
                    <a:pt x="333" y="215"/>
                  </a:lnTo>
                  <a:lnTo>
                    <a:pt x="334" y="212"/>
                  </a:lnTo>
                  <a:lnTo>
                    <a:pt x="334" y="210"/>
                  </a:lnTo>
                  <a:lnTo>
                    <a:pt x="333" y="209"/>
                  </a:lnTo>
                  <a:lnTo>
                    <a:pt x="327" y="203"/>
                  </a:lnTo>
                  <a:lnTo>
                    <a:pt x="325" y="197"/>
                  </a:lnTo>
                  <a:lnTo>
                    <a:pt x="327" y="171"/>
                  </a:lnTo>
                  <a:lnTo>
                    <a:pt x="325" y="168"/>
                  </a:lnTo>
                  <a:lnTo>
                    <a:pt x="324" y="167"/>
                  </a:lnTo>
                  <a:lnTo>
                    <a:pt x="324" y="155"/>
                  </a:lnTo>
                  <a:lnTo>
                    <a:pt x="324" y="153"/>
                  </a:lnTo>
                  <a:lnTo>
                    <a:pt x="324" y="152"/>
                  </a:lnTo>
                  <a:lnTo>
                    <a:pt x="325" y="147"/>
                  </a:lnTo>
                  <a:lnTo>
                    <a:pt x="327" y="146"/>
                  </a:lnTo>
                  <a:lnTo>
                    <a:pt x="327" y="140"/>
                  </a:lnTo>
                  <a:lnTo>
                    <a:pt x="328" y="138"/>
                  </a:lnTo>
                  <a:lnTo>
                    <a:pt x="333" y="140"/>
                  </a:lnTo>
                  <a:lnTo>
                    <a:pt x="336" y="135"/>
                  </a:lnTo>
                  <a:lnTo>
                    <a:pt x="336" y="132"/>
                  </a:lnTo>
                  <a:lnTo>
                    <a:pt x="336" y="134"/>
                  </a:lnTo>
                  <a:lnTo>
                    <a:pt x="334" y="135"/>
                  </a:lnTo>
                  <a:lnTo>
                    <a:pt x="333" y="135"/>
                  </a:lnTo>
                  <a:lnTo>
                    <a:pt x="333" y="134"/>
                  </a:lnTo>
                  <a:lnTo>
                    <a:pt x="336" y="129"/>
                  </a:lnTo>
                  <a:lnTo>
                    <a:pt x="330" y="129"/>
                  </a:lnTo>
                  <a:lnTo>
                    <a:pt x="324" y="126"/>
                  </a:lnTo>
                  <a:lnTo>
                    <a:pt x="316" y="126"/>
                  </a:lnTo>
                  <a:lnTo>
                    <a:pt x="312" y="123"/>
                  </a:lnTo>
                  <a:lnTo>
                    <a:pt x="307" y="123"/>
                  </a:lnTo>
                  <a:lnTo>
                    <a:pt x="301" y="120"/>
                  </a:lnTo>
                  <a:lnTo>
                    <a:pt x="297" y="111"/>
                  </a:lnTo>
                  <a:lnTo>
                    <a:pt x="292" y="98"/>
                  </a:lnTo>
                  <a:lnTo>
                    <a:pt x="286" y="93"/>
                  </a:lnTo>
                  <a:lnTo>
                    <a:pt x="285" y="87"/>
                  </a:lnTo>
                  <a:lnTo>
                    <a:pt x="279" y="83"/>
                  </a:lnTo>
                  <a:lnTo>
                    <a:pt x="273" y="68"/>
                  </a:lnTo>
                  <a:lnTo>
                    <a:pt x="261" y="54"/>
                  </a:lnTo>
                  <a:lnTo>
                    <a:pt x="247" y="56"/>
                  </a:lnTo>
                  <a:lnTo>
                    <a:pt x="243" y="54"/>
                  </a:lnTo>
                  <a:lnTo>
                    <a:pt x="240" y="56"/>
                  </a:lnTo>
                  <a:lnTo>
                    <a:pt x="232" y="71"/>
                  </a:lnTo>
                  <a:lnTo>
                    <a:pt x="225" y="69"/>
                  </a:lnTo>
                  <a:lnTo>
                    <a:pt x="207" y="54"/>
                  </a:lnTo>
                  <a:lnTo>
                    <a:pt x="202" y="39"/>
                  </a:lnTo>
                  <a:lnTo>
                    <a:pt x="187" y="27"/>
                  </a:lnTo>
                  <a:lnTo>
                    <a:pt x="186" y="24"/>
                  </a:lnTo>
                  <a:lnTo>
                    <a:pt x="182" y="23"/>
                  </a:lnTo>
                  <a:lnTo>
                    <a:pt x="180" y="18"/>
                  </a:lnTo>
                  <a:lnTo>
                    <a:pt x="176" y="15"/>
                  </a:lnTo>
                  <a:lnTo>
                    <a:pt x="147" y="17"/>
                  </a:lnTo>
                  <a:lnTo>
                    <a:pt x="147" y="26"/>
                  </a:lnTo>
                  <a:lnTo>
                    <a:pt x="102" y="26"/>
                  </a:lnTo>
                  <a:lnTo>
                    <a:pt x="38" y="2"/>
                  </a:lnTo>
                  <a:lnTo>
                    <a:pt x="38" y="0"/>
                  </a:lnTo>
                  <a:lnTo>
                    <a:pt x="0" y="3"/>
                  </a:lnTo>
                  <a:lnTo>
                    <a:pt x="2" y="5"/>
                  </a:lnTo>
                  <a:lnTo>
                    <a:pt x="2" y="8"/>
                  </a:lnTo>
                  <a:lnTo>
                    <a:pt x="3" y="9"/>
                  </a:lnTo>
                  <a:lnTo>
                    <a:pt x="5" y="12"/>
                  </a:lnTo>
                  <a:lnTo>
                    <a:pt x="6" y="14"/>
                  </a:lnTo>
                  <a:lnTo>
                    <a:pt x="6" y="15"/>
                  </a:lnTo>
                  <a:lnTo>
                    <a:pt x="8" y="15"/>
                  </a:lnTo>
                  <a:lnTo>
                    <a:pt x="9" y="17"/>
                  </a:lnTo>
                  <a:lnTo>
                    <a:pt x="9" y="21"/>
                  </a:lnTo>
                  <a:lnTo>
                    <a:pt x="15" y="32"/>
                  </a:lnTo>
                  <a:lnTo>
                    <a:pt x="15" y="33"/>
                  </a:lnTo>
                  <a:lnTo>
                    <a:pt x="17" y="35"/>
                  </a:lnTo>
                  <a:lnTo>
                    <a:pt x="18" y="36"/>
                  </a:lnTo>
                  <a:lnTo>
                    <a:pt x="20" y="41"/>
                  </a:lnTo>
                  <a:lnTo>
                    <a:pt x="20" y="44"/>
                  </a:lnTo>
                  <a:lnTo>
                    <a:pt x="20" y="45"/>
                  </a:lnTo>
                  <a:lnTo>
                    <a:pt x="21" y="44"/>
                  </a:lnTo>
                  <a:lnTo>
                    <a:pt x="23" y="44"/>
                  </a:lnTo>
                  <a:lnTo>
                    <a:pt x="24" y="57"/>
                  </a:lnTo>
                  <a:lnTo>
                    <a:pt x="26" y="57"/>
                  </a:lnTo>
                  <a:lnTo>
                    <a:pt x="29" y="59"/>
                  </a:lnTo>
                  <a:lnTo>
                    <a:pt x="30" y="60"/>
                  </a:lnTo>
                  <a:lnTo>
                    <a:pt x="32" y="60"/>
                  </a:lnTo>
                  <a:lnTo>
                    <a:pt x="35" y="63"/>
                  </a:lnTo>
                  <a:lnTo>
                    <a:pt x="36" y="63"/>
                  </a:lnTo>
                  <a:lnTo>
                    <a:pt x="41" y="69"/>
                  </a:lnTo>
                  <a:lnTo>
                    <a:pt x="42" y="69"/>
                  </a:lnTo>
                  <a:lnTo>
                    <a:pt x="45" y="74"/>
                  </a:lnTo>
                  <a:lnTo>
                    <a:pt x="53" y="81"/>
                  </a:lnTo>
                  <a:lnTo>
                    <a:pt x="53" y="84"/>
                  </a:lnTo>
                  <a:lnTo>
                    <a:pt x="53" y="86"/>
                  </a:lnTo>
                  <a:lnTo>
                    <a:pt x="53" y="87"/>
                  </a:lnTo>
                  <a:lnTo>
                    <a:pt x="53" y="89"/>
                  </a:lnTo>
                  <a:lnTo>
                    <a:pt x="53" y="90"/>
                  </a:lnTo>
                  <a:lnTo>
                    <a:pt x="51" y="90"/>
                  </a:lnTo>
                  <a:lnTo>
                    <a:pt x="50" y="92"/>
                  </a:lnTo>
                  <a:lnTo>
                    <a:pt x="50" y="93"/>
                  </a:lnTo>
                  <a:lnTo>
                    <a:pt x="51" y="93"/>
                  </a:lnTo>
                  <a:lnTo>
                    <a:pt x="51" y="95"/>
                  </a:lnTo>
                  <a:lnTo>
                    <a:pt x="48" y="93"/>
                  </a:lnTo>
                  <a:lnTo>
                    <a:pt x="44" y="95"/>
                  </a:lnTo>
                  <a:lnTo>
                    <a:pt x="36" y="95"/>
                  </a:lnTo>
                  <a:lnTo>
                    <a:pt x="36" y="96"/>
                  </a:lnTo>
                  <a:lnTo>
                    <a:pt x="38" y="96"/>
                  </a:lnTo>
                  <a:lnTo>
                    <a:pt x="42" y="99"/>
                  </a:lnTo>
                  <a:lnTo>
                    <a:pt x="45" y="101"/>
                  </a:lnTo>
                  <a:lnTo>
                    <a:pt x="45" y="102"/>
                  </a:lnTo>
                  <a:lnTo>
                    <a:pt x="47" y="105"/>
                  </a:lnTo>
                  <a:lnTo>
                    <a:pt x="48" y="105"/>
                  </a:lnTo>
                  <a:lnTo>
                    <a:pt x="51" y="105"/>
                  </a:lnTo>
                  <a:lnTo>
                    <a:pt x="53" y="107"/>
                  </a:lnTo>
                  <a:lnTo>
                    <a:pt x="53" y="108"/>
                  </a:lnTo>
                  <a:lnTo>
                    <a:pt x="57" y="110"/>
                  </a:lnTo>
                  <a:lnTo>
                    <a:pt x="59" y="113"/>
                  </a:lnTo>
                  <a:lnTo>
                    <a:pt x="60" y="114"/>
                  </a:lnTo>
                  <a:lnTo>
                    <a:pt x="65" y="114"/>
                  </a:lnTo>
                  <a:lnTo>
                    <a:pt x="68" y="110"/>
                  </a:lnTo>
                  <a:lnTo>
                    <a:pt x="69" y="111"/>
                  </a:lnTo>
                  <a:lnTo>
                    <a:pt x="68" y="114"/>
                  </a:lnTo>
                  <a:lnTo>
                    <a:pt x="74" y="120"/>
                  </a:lnTo>
                  <a:lnTo>
                    <a:pt x="78" y="125"/>
                  </a:lnTo>
                  <a:lnTo>
                    <a:pt x="81" y="125"/>
                  </a:lnTo>
                  <a:lnTo>
                    <a:pt x="84" y="132"/>
                  </a:lnTo>
                  <a:lnTo>
                    <a:pt x="86" y="143"/>
                  </a:lnTo>
                  <a:lnTo>
                    <a:pt x="83" y="150"/>
                  </a:lnTo>
                  <a:lnTo>
                    <a:pt x="83" y="152"/>
                  </a:lnTo>
                  <a:lnTo>
                    <a:pt x="84" y="150"/>
                  </a:lnTo>
                  <a:lnTo>
                    <a:pt x="86" y="152"/>
                  </a:lnTo>
                  <a:lnTo>
                    <a:pt x="87" y="152"/>
                  </a:lnTo>
                  <a:lnTo>
                    <a:pt x="89" y="152"/>
                  </a:lnTo>
                  <a:lnTo>
                    <a:pt x="89" y="153"/>
                  </a:lnTo>
                  <a:lnTo>
                    <a:pt x="90" y="155"/>
                  </a:lnTo>
                  <a:lnTo>
                    <a:pt x="93" y="155"/>
                  </a:lnTo>
                  <a:lnTo>
                    <a:pt x="93" y="156"/>
                  </a:lnTo>
                  <a:lnTo>
                    <a:pt x="110" y="171"/>
                  </a:lnTo>
                  <a:lnTo>
                    <a:pt x="113" y="171"/>
                  </a:lnTo>
                  <a:lnTo>
                    <a:pt x="116" y="176"/>
                  </a:lnTo>
                  <a:lnTo>
                    <a:pt x="119" y="183"/>
                  </a:lnTo>
                  <a:lnTo>
                    <a:pt x="120" y="185"/>
                  </a:lnTo>
                  <a:lnTo>
                    <a:pt x="122" y="185"/>
                  </a:lnTo>
                  <a:lnTo>
                    <a:pt x="123" y="183"/>
                  </a:lnTo>
                  <a:lnTo>
                    <a:pt x="126" y="182"/>
                  </a:lnTo>
                  <a:lnTo>
                    <a:pt x="129" y="179"/>
                  </a:lnTo>
                  <a:lnTo>
                    <a:pt x="129" y="176"/>
                  </a:lnTo>
                  <a:lnTo>
                    <a:pt x="129" y="174"/>
                  </a:lnTo>
                  <a:lnTo>
                    <a:pt x="123" y="167"/>
                  </a:lnTo>
                  <a:lnTo>
                    <a:pt x="123" y="165"/>
                  </a:lnTo>
                  <a:lnTo>
                    <a:pt x="117" y="159"/>
                  </a:lnTo>
                  <a:lnTo>
                    <a:pt x="114" y="162"/>
                  </a:lnTo>
                  <a:lnTo>
                    <a:pt x="113" y="161"/>
                  </a:lnTo>
                  <a:lnTo>
                    <a:pt x="111" y="159"/>
                  </a:lnTo>
                  <a:lnTo>
                    <a:pt x="108" y="155"/>
                  </a:lnTo>
                  <a:lnTo>
                    <a:pt x="108" y="149"/>
                  </a:lnTo>
                  <a:lnTo>
                    <a:pt x="105" y="143"/>
                  </a:lnTo>
                  <a:lnTo>
                    <a:pt x="104" y="143"/>
                  </a:lnTo>
                  <a:lnTo>
                    <a:pt x="104" y="138"/>
                  </a:lnTo>
                  <a:lnTo>
                    <a:pt x="102" y="135"/>
                  </a:lnTo>
                  <a:lnTo>
                    <a:pt x="99" y="132"/>
                  </a:lnTo>
                  <a:lnTo>
                    <a:pt x="98" y="123"/>
                  </a:lnTo>
                  <a:lnTo>
                    <a:pt x="96" y="123"/>
                  </a:lnTo>
                  <a:lnTo>
                    <a:pt x="96" y="120"/>
                  </a:lnTo>
                  <a:lnTo>
                    <a:pt x="95" y="116"/>
                  </a:lnTo>
                  <a:lnTo>
                    <a:pt x="92" y="113"/>
                  </a:lnTo>
                  <a:lnTo>
                    <a:pt x="90" y="113"/>
                  </a:lnTo>
                  <a:lnTo>
                    <a:pt x="90" y="117"/>
                  </a:lnTo>
                  <a:lnTo>
                    <a:pt x="92" y="119"/>
                  </a:lnTo>
                  <a:lnTo>
                    <a:pt x="89" y="116"/>
                  </a:lnTo>
                  <a:lnTo>
                    <a:pt x="89" y="114"/>
                  </a:lnTo>
                  <a:lnTo>
                    <a:pt x="87" y="110"/>
                  </a:lnTo>
                  <a:lnTo>
                    <a:pt x="87" y="108"/>
                  </a:lnTo>
                  <a:lnTo>
                    <a:pt x="86" y="108"/>
                  </a:lnTo>
                  <a:lnTo>
                    <a:pt x="84" y="107"/>
                  </a:lnTo>
                  <a:lnTo>
                    <a:pt x="83" y="104"/>
                  </a:lnTo>
                  <a:lnTo>
                    <a:pt x="81" y="101"/>
                  </a:lnTo>
                  <a:lnTo>
                    <a:pt x="75" y="93"/>
                  </a:lnTo>
                  <a:lnTo>
                    <a:pt x="74" y="84"/>
                  </a:lnTo>
                  <a:lnTo>
                    <a:pt x="72" y="83"/>
                  </a:lnTo>
                  <a:lnTo>
                    <a:pt x="71" y="83"/>
                  </a:lnTo>
                  <a:lnTo>
                    <a:pt x="68" y="75"/>
                  </a:lnTo>
                  <a:lnTo>
                    <a:pt x="66" y="75"/>
                  </a:lnTo>
                  <a:lnTo>
                    <a:pt x="63" y="74"/>
                  </a:lnTo>
                  <a:lnTo>
                    <a:pt x="62" y="74"/>
                  </a:lnTo>
                  <a:lnTo>
                    <a:pt x="60" y="69"/>
                  </a:lnTo>
                  <a:lnTo>
                    <a:pt x="59" y="66"/>
                  </a:lnTo>
                  <a:lnTo>
                    <a:pt x="51" y="60"/>
                  </a:lnTo>
                  <a:lnTo>
                    <a:pt x="51" y="59"/>
                  </a:lnTo>
                  <a:lnTo>
                    <a:pt x="50" y="57"/>
                  </a:lnTo>
                  <a:lnTo>
                    <a:pt x="48" y="57"/>
                  </a:lnTo>
                  <a:lnTo>
                    <a:pt x="44" y="50"/>
                  </a:lnTo>
                  <a:lnTo>
                    <a:pt x="42" y="35"/>
                  </a:lnTo>
                  <a:lnTo>
                    <a:pt x="41" y="32"/>
                  </a:lnTo>
                  <a:lnTo>
                    <a:pt x="39" y="21"/>
                  </a:lnTo>
                  <a:lnTo>
                    <a:pt x="39" y="20"/>
                  </a:lnTo>
                  <a:lnTo>
                    <a:pt x="39" y="17"/>
                  </a:lnTo>
                  <a:close/>
                </a:path>
              </a:pathLst>
            </a:custGeom>
            <a:grpFill/>
            <a:ln w="1905">
              <a:noFill/>
              <a:round/>
              <a:headEnd/>
              <a:tailEnd/>
            </a:ln>
          </p:spPr>
          <p:txBody>
            <a:bodyPr/>
            <a:lstStyle/>
            <a:p>
              <a:endParaRPr lang="en-GB">
                <a:solidFill>
                  <a:srgbClr val="000000"/>
                </a:solidFill>
                <a:latin typeface="Arial"/>
              </a:endParaRPr>
            </a:p>
          </p:txBody>
        </p:sp>
        <p:sp>
          <p:nvSpPr>
            <p:cNvPr id="688" name="Freeform 684"/>
            <p:cNvSpPr>
              <a:spLocks/>
            </p:cNvSpPr>
            <p:nvPr/>
          </p:nvSpPr>
          <p:spPr bwMode="auto">
            <a:xfrm>
              <a:off x="1414" y="2518"/>
              <a:ext cx="204" cy="277"/>
            </a:xfrm>
            <a:custGeom>
              <a:avLst/>
              <a:gdLst>
                <a:gd name="T0" fmla="*/ 132 w 204"/>
                <a:gd name="T1" fmla="*/ 3 h 277"/>
                <a:gd name="T2" fmla="*/ 120 w 204"/>
                <a:gd name="T3" fmla="*/ 0 h 277"/>
                <a:gd name="T4" fmla="*/ 115 w 204"/>
                <a:gd name="T5" fmla="*/ 4 h 277"/>
                <a:gd name="T6" fmla="*/ 81 w 204"/>
                <a:gd name="T7" fmla="*/ 18 h 277"/>
                <a:gd name="T8" fmla="*/ 75 w 204"/>
                <a:gd name="T9" fmla="*/ 24 h 277"/>
                <a:gd name="T10" fmla="*/ 57 w 204"/>
                <a:gd name="T11" fmla="*/ 31 h 277"/>
                <a:gd name="T12" fmla="*/ 42 w 204"/>
                <a:gd name="T13" fmla="*/ 60 h 277"/>
                <a:gd name="T14" fmla="*/ 37 w 204"/>
                <a:gd name="T15" fmla="*/ 72 h 277"/>
                <a:gd name="T16" fmla="*/ 27 w 204"/>
                <a:gd name="T17" fmla="*/ 63 h 277"/>
                <a:gd name="T18" fmla="*/ 28 w 204"/>
                <a:gd name="T19" fmla="*/ 70 h 277"/>
                <a:gd name="T20" fmla="*/ 24 w 204"/>
                <a:gd name="T21" fmla="*/ 81 h 277"/>
                <a:gd name="T22" fmla="*/ 20 w 204"/>
                <a:gd name="T23" fmla="*/ 84 h 277"/>
                <a:gd name="T24" fmla="*/ 26 w 204"/>
                <a:gd name="T25" fmla="*/ 97 h 277"/>
                <a:gd name="T26" fmla="*/ 26 w 204"/>
                <a:gd name="T27" fmla="*/ 116 h 277"/>
                <a:gd name="T28" fmla="*/ 28 w 204"/>
                <a:gd name="T29" fmla="*/ 143 h 277"/>
                <a:gd name="T30" fmla="*/ 33 w 204"/>
                <a:gd name="T31" fmla="*/ 145 h 277"/>
                <a:gd name="T32" fmla="*/ 17 w 204"/>
                <a:gd name="T33" fmla="*/ 164 h 277"/>
                <a:gd name="T34" fmla="*/ 6 w 204"/>
                <a:gd name="T35" fmla="*/ 175 h 277"/>
                <a:gd name="T36" fmla="*/ 0 w 204"/>
                <a:gd name="T37" fmla="*/ 181 h 277"/>
                <a:gd name="T38" fmla="*/ 3 w 204"/>
                <a:gd name="T39" fmla="*/ 187 h 277"/>
                <a:gd name="T40" fmla="*/ 46 w 204"/>
                <a:gd name="T41" fmla="*/ 203 h 277"/>
                <a:gd name="T42" fmla="*/ 69 w 204"/>
                <a:gd name="T43" fmla="*/ 211 h 277"/>
                <a:gd name="T44" fmla="*/ 76 w 204"/>
                <a:gd name="T45" fmla="*/ 217 h 277"/>
                <a:gd name="T46" fmla="*/ 84 w 204"/>
                <a:gd name="T47" fmla="*/ 226 h 277"/>
                <a:gd name="T48" fmla="*/ 90 w 204"/>
                <a:gd name="T49" fmla="*/ 230 h 277"/>
                <a:gd name="T50" fmla="*/ 96 w 204"/>
                <a:gd name="T51" fmla="*/ 238 h 277"/>
                <a:gd name="T52" fmla="*/ 102 w 204"/>
                <a:gd name="T53" fmla="*/ 248 h 277"/>
                <a:gd name="T54" fmla="*/ 114 w 204"/>
                <a:gd name="T55" fmla="*/ 250 h 277"/>
                <a:gd name="T56" fmla="*/ 120 w 204"/>
                <a:gd name="T57" fmla="*/ 245 h 277"/>
                <a:gd name="T58" fmla="*/ 130 w 204"/>
                <a:gd name="T59" fmla="*/ 247 h 277"/>
                <a:gd name="T60" fmla="*/ 150 w 204"/>
                <a:gd name="T61" fmla="*/ 254 h 277"/>
                <a:gd name="T62" fmla="*/ 142 w 204"/>
                <a:gd name="T63" fmla="*/ 272 h 277"/>
                <a:gd name="T64" fmla="*/ 151 w 204"/>
                <a:gd name="T65" fmla="*/ 277 h 277"/>
                <a:gd name="T66" fmla="*/ 154 w 204"/>
                <a:gd name="T67" fmla="*/ 265 h 277"/>
                <a:gd name="T68" fmla="*/ 159 w 204"/>
                <a:gd name="T69" fmla="*/ 220 h 277"/>
                <a:gd name="T70" fmla="*/ 162 w 204"/>
                <a:gd name="T71" fmla="*/ 197 h 277"/>
                <a:gd name="T72" fmla="*/ 163 w 204"/>
                <a:gd name="T73" fmla="*/ 191 h 277"/>
                <a:gd name="T74" fmla="*/ 156 w 204"/>
                <a:gd name="T75" fmla="*/ 191 h 277"/>
                <a:gd name="T76" fmla="*/ 153 w 204"/>
                <a:gd name="T77" fmla="*/ 179 h 277"/>
                <a:gd name="T78" fmla="*/ 180 w 204"/>
                <a:gd name="T79" fmla="*/ 176 h 277"/>
                <a:gd name="T80" fmla="*/ 190 w 204"/>
                <a:gd name="T81" fmla="*/ 175 h 277"/>
                <a:gd name="T82" fmla="*/ 199 w 204"/>
                <a:gd name="T83" fmla="*/ 188 h 277"/>
                <a:gd name="T84" fmla="*/ 189 w 204"/>
                <a:gd name="T85" fmla="*/ 161 h 277"/>
                <a:gd name="T86" fmla="*/ 195 w 204"/>
                <a:gd name="T87" fmla="*/ 152 h 277"/>
                <a:gd name="T88" fmla="*/ 195 w 204"/>
                <a:gd name="T89" fmla="*/ 148 h 277"/>
                <a:gd name="T90" fmla="*/ 189 w 204"/>
                <a:gd name="T91" fmla="*/ 140 h 277"/>
                <a:gd name="T92" fmla="*/ 187 w 204"/>
                <a:gd name="T93" fmla="*/ 125 h 277"/>
                <a:gd name="T94" fmla="*/ 192 w 204"/>
                <a:gd name="T95" fmla="*/ 112 h 277"/>
                <a:gd name="T96" fmla="*/ 193 w 204"/>
                <a:gd name="T97" fmla="*/ 104 h 277"/>
                <a:gd name="T98" fmla="*/ 169 w 204"/>
                <a:gd name="T99" fmla="*/ 104 h 277"/>
                <a:gd name="T100" fmla="*/ 160 w 204"/>
                <a:gd name="T101" fmla="*/ 104 h 277"/>
                <a:gd name="T102" fmla="*/ 118 w 204"/>
                <a:gd name="T103" fmla="*/ 88 h 277"/>
                <a:gd name="T104" fmla="*/ 111 w 204"/>
                <a:gd name="T105" fmla="*/ 82 h 277"/>
                <a:gd name="T106" fmla="*/ 108 w 204"/>
                <a:gd name="T107" fmla="*/ 66 h 277"/>
                <a:gd name="T108" fmla="*/ 94 w 204"/>
                <a:gd name="T109" fmla="*/ 54 h 277"/>
                <a:gd name="T110" fmla="*/ 129 w 204"/>
                <a:gd name="T111" fmla="*/ 9 h 27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4"/>
                <a:gd name="T169" fmla="*/ 0 h 277"/>
                <a:gd name="T170" fmla="*/ 204 w 204"/>
                <a:gd name="T171" fmla="*/ 277 h 27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4" h="277">
                  <a:moveTo>
                    <a:pt x="129" y="9"/>
                  </a:moveTo>
                  <a:lnTo>
                    <a:pt x="130" y="7"/>
                  </a:lnTo>
                  <a:lnTo>
                    <a:pt x="132" y="6"/>
                  </a:lnTo>
                  <a:lnTo>
                    <a:pt x="132" y="3"/>
                  </a:lnTo>
                  <a:lnTo>
                    <a:pt x="129" y="1"/>
                  </a:lnTo>
                  <a:lnTo>
                    <a:pt x="124" y="0"/>
                  </a:lnTo>
                  <a:lnTo>
                    <a:pt x="121" y="0"/>
                  </a:lnTo>
                  <a:lnTo>
                    <a:pt x="120" y="0"/>
                  </a:lnTo>
                  <a:lnTo>
                    <a:pt x="120" y="3"/>
                  </a:lnTo>
                  <a:lnTo>
                    <a:pt x="118" y="3"/>
                  </a:lnTo>
                  <a:lnTo>
                    <a:pt x="117" y="3"/>
                  </a:lnTo>
                  <a:lnTo>
                    <a:pt x="115" y="4"/>
                  </a:lnTo>
                  <a:lnTo>
                    <a:pt x="115" y="6"/>
                  </a:lnTo>
                  <a:lnTo>
                    <a:pt x="114" y="9"/>
                  </a:lnTo>
                  <a:lnTo>
                    <a:pt x="88" y="19"/>
                  </a:lnTo>
                  <a:lnTo>
                    <a:pt x="81" y="18"/>
                  </a:lnTo>
                  <a:lnTo>
                    <a:pt x="79" y="19"/>
                  </a:lnTo>
                  <a:lnTo>
                    <a:pt x="76" y="27"/>
                  </a:lnTo>
                  <a:lnTo>
                    <a:pt x="75" y="27"/>
                  </a:lnTo>
                  <a:lnTo>
                    <a:pt x="75" y="24"/>
                  </a:lnTo>
                  <a:lnTo>
                    <a:pt x="67" y="24"/>
                  </a:lnTo>
                  <a:lnTo>
                    <a:pt x="66" y="24"/>
                  </a:lnTo>
                  <a:lnTo>
                    <a:pt x="57" y="30"/>
                  </a:lnTo>
                  <a:lnTo>
                    <a:pt x="57" y="31"/>
                  </a:lnTo>
                  <a:lnTo>
                    <a:pt x="55" y="48"/>
                  </a:lnTo>
                  <a:lnTo>
                    <a:pt x="54" y="49"/>
                  </a:lnTo>
                  <a:lnTo>
                    <a:pt x="49" y="51"/>
                  </a:lnTo>
                  <a:lnTo>
                    <a:pt x="42" y="60"/>
                  </a:lnTo>
                  <a:lnTo>
                    <a:pt x="36" y="63"/>
                  </a:lnTo>
                  <a:lnTo>
                    <a:pt x="36" y="64"/>
                  </a:lnTo>
                  <a:lnTo>
                    <a:pt x="36" y="66"/>
                  </a:lnTo>
                  <a:lnTo>
                    <a:pt x="37" y="72"/>
                  </a:lnTo>
                  <a:lnTo>
                    <a:pt x="37" y="73"/>
                  </a:lnTo>
                  <a:lnTo>
                    <a:pt x="36" y="75"/>
                  </a:lnTo>
                  <a:lnTo>
                    <a:pt x="34" y="73"/>
                  </a:lnTo>
                  <a:lnTo>
                    <a:pt x="27" y="63"/>
                  </a:lnTo>
                  <a:lnTo>
                    <a:pt x="26" y="64"/>
                  </a:lnTo>
                  <a:lnTo>
                    <a:pt x="26" y="67"/>
                  </a:lnTo>
                  <a:lnTo>
                    <a:pt x="27" y="67"/>
                  </a:lnTo>
                  <a:lnTo>
                    <a:pt x="28" y="70"/>
                  </a:lnTo>
                  <a:lnTo>
                    <a:pt x="28" y="72"/>
                  </a:lnTo>
                  <a:lnTo>
                    <a:pt x="30" y="73"/>
                  </a:lnTo>
                  <a:lnTo>
                    <a:pt x="30" y="75"/>
                  </a:lnTo>
                  <a:lnTo>
                    <a:pt x="24" y="81"/>
                  </a:lnTo>
                  <a:lnTo>
                    <a:pt x="23" y="79"/>
                  </a:lnTo>
                  <a:lnTo>
                    <a:pt x="21" y="79"/>
                  </a:lnTo>
                  <a:lnTo>
                    <a:pt x="21" y="82"/>
                  </a:lnTo>
                  <a:lnTo>
                    <a:pt x="20" y="84"/>
                  </a:lnTo>
                  <a:lnTo>
                    <a:pt x="20" y="85"/>
                  </a:lnTo>
                  <a:lnTo>
                    <a:pt x="18" y="85"/>
                  </a:lnTo>
                  <a:lnTo>
                    <a:pt x="21" y="94"/>
                  </a:lnTo>
                  <a:lnTo>
                    <a:pt x="26" y="97"/>
                  </a:lnTo>
                  <a:lnTo>
                    <a:pt x="27" y="99"/>
                  </a:lnTo>
                  <a:lnTo>
                    <a:pt x="27" y="112"/>
                  </a:lnTo>
                  <a:lnTo>
                    <a:pt x="26" y="115"/>
                  </a:lnTo>
                  <a:lnTo>
                    <a:pt x="26" y="116"/>
                  </a:lnTo>
                  <a:lnTo>
                    <a:pt x="27" y="133"/>
                  </a:lnTo>
                  <a:lnTo>
                    <a:pt x="26" y="140"/>
                  </a:lnTo>
                  <a:lnTo>
                    <a:pt x="26" y="142"/>
                  </a:lnTo>
                  <a:lnTo>
                    <a:pt x="28" y="143"/>
                  </a:lnTo>
                  <a:lnTo>
                    <a:pt x="31" y="143"/>
                  </a:lnTo>
                  <a:lnTo>
                    <a:pt x="34" y="142"/>
                  </a:lnTo>
                  <a:lnTo>
                    <a:pt x="34" y="143"/>
                  </a:lnTo>
                  <a:lnTo>
                    <a:pt x="33" y="145"/>
                  </a:lnTo>
                  <a:lnTo>
                    <a:pt x="26" y="154"/>
                  </a:lnTo>
                  <a:lnTo>
                    <a:pt x="23" y="161"/>
                  </a:lnTo>
                  <a:lnTo>
                    <a:pt x="21" y="163"/>
                  </a:lnTo>
                  <a:lnTo>
                    <a:pt x="17" y="164"/>
                  </a:lnTo>
                  <a:lnTo>
                    <a:pt x="12" y="164"/>
                  </a:lnTo>
                  <a:lnTo>
                    <a:pt x="8" y="166"/>
                  </a:lnTo>
                  <a:lnTo>
                    <a:pt x="6" y="173"/>
                  </a:lnTo>
                  <a:lnTo>
                    <a:pt x="6" y="175"/>
                  </a:lnTo>
                  <a:lnTo>
                    <a:pt x="6" y="176"/>
                  </a:lnTo>
                  <a:lnTo>
                    <a:pt x="3" y="178"/>
                  </a:lnTo>
                  <a:lnTo>
                    <a:pt x="2" y="179"/>
                  </a:lnTo>
                  <a:lnTo>
                    <a:pt x="0" y="181"/>
                  </a:lnTo>
                  <a:lnTo>
                    <a:pt x="0" y="182"/>
                  </a:lnTo>
                  <a:lnTo>
                    <a:pt x="2" y="184"/>
                  </a:lnTo>
                  <a:lnTo>
                    <a:pt x="2" y="185"/>
                  </a:lnTo>
                  <a:lnTo>
                    <a:pt x="3" y="187"/>
                  </a:lnTo>
                  <a:lnTo>
                    <a:pt x="27" y="199"/>
                  </a:lnTo>
                  <a:lnTo>
                    <a:pt x="28" y="205"/>
                  </a:lnTo>
                  <a:lnTo>
                    <a:pt x="46" y="205"/>
                  </a:lnTo>
                  <a:lnTo>
                    <a:pt x="46" y="203"/>
                  </a:lnTo>
                  <a:lnTo>
                    <a:pt x="48" y="202"/>
                  </a:lnTo>
                  <a:lnTo>
                    <a:pt x="49" y="202"/>
                  </a:lnTo>
                  <a:lnTo>
                    <a:pt x="60" y="209"/>
                  </a:lnTo>
                  <a:lnTo>
                    <a:pt x="69" y="211"/>
                  </a:lnTo>
                  <a:lnTo>
                    <a:pt x="70" y="211"/>
                  </a:lnTo>
                  <a:lnTo>
                    <a:pt x="72" y="214"/>
                  </a:lnTo>
                  <a:lnTo>
                    <a:pt x="73" y="215"/>
                  </a:lnTo>
                  <a:lnTo>
                    <a:pt x="76" y="217"/>
                  </a:lnTo>
                  <a:lnTo>
                    <a:pt x="79" y="223"/>
                  </a:lnTo>
                  <a:lnTo>
                    <a:pt x="81" y="224"/>
                  </a:lnTo>
                  <a:lnTo>
                    <a:pt x="82" y="226"/>
                  </a:lnTo>
                  <a:lnTo>
                    <a:pt x="84" y="226"/>
                  </a:lnTo>
                  <a:lnTo>
                    <a:pt x="85" y="226"/>
                  </a:lnTo>
                  <a:lnTo>
                    <a:pt x="87" y="227"/>
                  </a:lnTo>
                  <a:lnTo>
                    <a:pt x="88" y="227"/>
                  </a:lnTo>
                  <a:lnTo>
                    <a:pt x="90" y="230"/>
                  </a:lnTo>
                  <a:lnTo>
                    <a:pt x="91" y="236"/>
                  </a:lnTo>
                  <a:lnTo>
                    <a:pt x="91" y="238"/>
                  </a:lnTo>
                  <a:lnTo>
                    <a:pt x="93" y="238"/>
                  </a:lnTo>
                  <a:lnTo>
                    <a:pt x="96" y="238"/>
                  </a:lnTo>
                  <a:lnTo>
                    <a:pt x="97" y="239"/>
                  </a:lnTo>
                  <a:lnTo>
                    <a:pt x="97" y="245"/>
                  </a:lnTo>
                  <a:lnTo>
                    <a:pt x="100" y="248"/>
                  </a:lnTo>
                  <a:lnTo>
                    <a:pt x="102" y="248"/>
                  </a:lnTo>
                  <a:lnTo>
                    <a:pt x="103" y="248"/>
                  </a:lnTo>
                  <a:lnTo>
                    <a:pt x="108" y="248"/>
                  </a:lnTo>
                  <a:lnTo>
                    <a:pt x="111" y="250"/>
                  </a:lnTo>
                  <a:lnTo>
                    <a:pt x="114" y="250"/>
                  </a:lnTo>
                  <a:lnTo>
                    <a:pt x="115" y="248"/>
                  </a:lnTo>
                  <a:lnTo>
                    <a:pt x="117" y="247"/>
                  </a:lnTo>
                  <a:lnTo>
                    <a:pt x="118" y="245"/>
                  </a:lnTo>
                  <a:lnTo>
                    <a:pt x="120" y="245"/>
                  </a:lnTo>
                  <a:lnTo>
                    <a:pt x="124" y="245"/>
                  </a:lnTo>
                  <a:lnTo>
                    <a:pt x="126" y="247"/>
                  </a:lnTo>
                  <a:lnTo>
                    <a:pt x="129" y="248"/>
                  </a:lnTo>
                  <a:lnTo>
                    <a:pt x="130" y="247"/>
                  </a:lnTo>
                  <a:lnTo>
                    <a:pt x="133" y="245"/>
                  </a:lnTo>
                  <a:lnTo>
                    <a:pt x="136" y="245"/>
                  </a:lnTo>
                  <a:lnTo>
                    <a:pt x="147" y="251"/>
                  </a:lnTo>
                  <a:lnTo>
                    <a:pt x="150" y="254"/>
                  </a:lnTo>
                  <a:lnTo>
                    <a:pt x="150" y="256"/>
                  </a:lnTo>
                  <a:lnTo>
                    <a:pt x="141" y="268"/>
                  </a:lnTo>
                  <a:lnTo>
                    <a:pt x="141" y="271"/>
                  </a:lnTo>
                  <a:lnTo>
                    <a:pt x="142" y="272"/>
                  </a:lnTo>
                  <a:lnTo>
                    <a:pt x="144" y="272"/>
                  </a:lnTo>
                  <a:lnTo>
                    <a:pt x="145" y="272"/>
                  </a:lnTo>
                  <a:lnTo>
                    <a:pt x="150" y="277"/>
                  </a:lnTo>
                  <a:lnTo>
                    <a:pt x="151" y="277"/>
                  </a:lnTo>
                  <a:lnTo>
                    <a:pt x="151" y="275"/>
                  </a:lnTo>
                  <a:lnTo>
                    <a:pt x="153" y="272"/>
                  </a:lnTo>
                  <a:lnTo>
                    <a:pt x="153" y="266"/>
                  </a:lnTo>
                  <a:lnTo>
                    <a:pt x="154" y="265"/>
                  </a:lnTo>
                  <a:lnTo>
                    <a:pt x="156" y="253"/>
                  </a:lnTo>
                  <a:lnTo>
                    <a:pt x="157" y="253"/>
                  </a:lnTo>
                  <a:lnTo>
                    <a:pt x="160" y="229"/>
                  </a:lnTo>
                  <a:lnTo>
                    <a:pt x="159" y="220"/>
                  </a:lnTo>
                  <a:lnTo>
                    <a:pt x="150" y="211"/>
                  </a:lnTo>
                  <a:lnTo>
                    <a:pt x="150" y="199"/>
                  </a:lnTo>
                  <a:lnTo>
                    <a:pt x="159" y="196"/>
                  </a:lnTo>
                  <a:lnTo>
                    <a:pt x="162" y="197"/>
                  </a:lnTo>
                  <a:lnTo>
                    <a:pt x="163" y="197"/>
                  </a:lnTo>
                  <a:lnTo>
                    <a:pt x="163" y="199"/>
                  </a:lnTo>
                  <a:lnTo>
                    <a:pt x="165" y="197"/>
                  </a:lnTo>
                  <a:lnTo>
                    <a:pt x="163" y="191"/>
                  </a:lnTo>
                  <a:lnTo>
                    <a:pt x="162" y="190"/>
                  </a:lnTo>
                  <a:lnTo>
                    <a:pt x="159" y="190"/>
                  </a:lnTo>
                  <a:lnTo>
                    <a:pt x="157" y="191"/>
                  </a:lnTo>
                  <a:lnTo>
                    <a:pt x="156" y="191"/>
                  </a:lnTo>
                  <a:lnTo>
                    <a:pt x="154" y="190"/>
                  </a:lnTo>
                  <a:lnTo>
                    <a:pt x="154" y="188"/>
                  </a:lnTo>
                  <a:lnTo>
                    <a:pt x="153" y="188"/>
                  </a:lnTo>
                  <a:lnTo>
                    <a:pt x="153" y="179"/>
                  </a:lnTo>
                  <a:lnTo>
                    <a:pt x="154" y="179"/>
                  </a:lnTo>
                  <a:lnTo>
                    <a:pt x="178" y="179"/>
                  </a:lnTo>
                  <a:lnTo>
                    <a:pt x="180" y="178"/>
                  </a:lnTo>
                  <a:lnTo>
                    <a:pt x="180" y="176"/>
                  </a:lnTo>
                  <a:lnTo>
                    <a:pt x="181" y="175"/>
                  </a:lnTo>
                  <a:lnTo>
                    <a:pt x="183" y="175"/>
                  </a:lnTo>
                  <a:lnTo>
                    <a:pt x="184" y="178"/>
                  </a:lnTo>
                  <a:lnTo>
                    <a:pt x="190" y="175"/>
                  </a:lnTo>
                  <a:lnTo>
                    <a:pt x="193" y="175"/>
                  </a:lnTo>
                  <a:lnTo>
                    <a:pt x="195" y="176"/>
                  </a:lnTo>
                  <a:lnTo>
                    <a:pt x="198" y="179"/>
                  </a:lnTo>
                  <a:lnTo>
                    <a:pt x="199" y="188"/>
                  </a:lnTo>
                  <a:lnTo>
                    <a:pt x="204" y="187"/>
                  </a:lnTo>
                  <a:lnTo>
                    <a:pt x="204" y="185"/>
                  </a:lnTo>
                  <a:lnTo>
                    <a:pt x="193" y="166"/>
                  </a:lnTo>
                  <a:lnTo>
                    <a:pt x="189" y="161"/>
                  </a:lnTo>
                  <a:lnTo>
                    <a:pt x="189" y="160"/>
                  </a:lnTo>
                  <a:lnTo>
                    <a:pt x="193" y="154"/>
                  </a:lnTo>
                  <a:lnTo>
                    <a:pt x="195" y="154"/>
                  </a:lnTo>
                  <a:lnTo>
                    <a:pt x="195" y="152"/>
                  </a:lnTo>
                  <a:lnTo>
                    <a:pt x="196" y="152"/>
                  </a:lnTo>
                  <a:lnTo>
                    <a:pt x="196" y="151"/>
                  </a:lnTo>
                  <a:lnTo>
                    <a:pt x="196" y="149"/>
                  </a:lnTo>
                  <a:lnTo>
                    <a:pt x="195" y="148"/>
                  </a:lnTo>
                  <a:lnTo>
                    <a:pt x="193" y="145"/>
                  </a:lnTo>
                  <a:lnTo>
                    <a:pt x="192" y="143"/>
                  </a:lnTo>
                  <a:lnTo>
                    <a:pt x="189" y="142"/>
                  </a:lnTo>
                  <a:lnTo>
                    <a:pt x="189" y="140"/>
                  </a:lnTo>
                  <a:lnTo>
                    <a:pt x="187" y="133"/>
                  </a:lnTo>
                  <a:lnTo>
                    <a:pt x="187" y="131"/>
                  </a:lnTo>
                  <a:lnTo>
                    <a:pt x="187" y="127"/>
                  </a:lnTo>
                  <a:lnTo>
                    <a:pt x="187" y="125"/>
                  </a:lnTo>
                  <a:lnTo>
                    <a:pt x="189" y="122"/>
                  </a:lnTo>
                  <a:lnTo>
                    <a:pt x="189" y="119"/>
                  </a:lnTo>
                  <a:lnTo>
                    <a:pt x="192" y="115"/>
                  </a:lnTo>
                  <a:lnTo>
                    <a:pt x="192" y="112"/>
                  </a:lnTo>
                  <a:lnTo>
                    <a:pt x="192" y="110"/>
                  </a:lnTo>
                  <a:lnTo>
                    <a:pt x="193" y="107"/>
                  </a:lnTo>
                  <a:lnTo>
                    <a:pt x="193" y="106"/>
                  </a:lnTo>
                  <a:lnTo>
                    <a:pt x="193" y="104"/>
                  </a:lnTo>
                  <a:lnTo>
                    <a:pt x="192" y="103"/>
                  </a:lnTo>
                  <a:lnTo>
                    <a:pt x="178" y="106"/>
                  </a:lnTo>
                  <a:lnTo>
                    <a:pt x="174" y="106"/>
                  </a:lnTo>
                  <a:lnTo>
                    <a:pt x="169" y="104"/>
                  </a:lnTo>
                  <a:lnTo>
                    <a:pt x="166" y="104"/>
                  </a:lnTo>
                  <a:lnTo>
                    <a:pt x="166" y="106"/>
                  </a:lnTo>
                  <a:lnTo>
                    <a:pt x="162" y="106"/>
                  </a:lnTo>
                  <a:lnTo>
                    <a:pt x="160" y="104"/>
                  </a:lnTo>
                  <a:lnTo>
                    <a:pt x="151" y="93"/>
                  </a:lnTo>
                  <a:lnTo>
                    <a:pt x="141" y="88"/>
                  </a:lnTo>
                  <a:lnTo>
                    <a:pt x="127" y="91"/>
                  </a:lnTo>
                  <a:lnTo>
                    <a:pt x="118" y="88"/>
                  </a:lnTo>
                  <a:lnTo>
                    <a:pt x="117" y="85"/>
                  </a:lnTo>
                  <a:lnTo>
                    <a:pt x="115" y="85"/>
                  </a:lnTo>
                  <a:lnTo>
                    <a:pt x="111" y="84"/>
                  </a:lnTo>
                  <a:lnTo>
                    <a:pt x="111" y="82"/>
                  </a:lnTo>
                  <a:lnTo>
                    <a:pt x="111" y="70"/>
                  </a:lnTo>
                  <a:lnTo>
                    <a:pt x="109" y="69"/>
                  </a:lnTo>
                  <a:lnTo>
                    <a:pt x="108" y="67"/>
                  </a:lnTo>
                  <a:lnTo>
                    <a:pt x="108" y="66"/>
                  </a:lnTo>
                  <a:lnTo>
                    <a:pt x="105" y="64"/>
                  </a:lnTo>
                  <a:lnTo>
                    <a:pt x="103" y="54"/>
                  </a:lnTo>
                  <a:lnTo>
                    <a:pt x="102" y="54"/>
                  </a:lnTo>
                  <a:lnTo>
                    <a:pt x="94" y="54"/>
                  </a:lnTo>
                  <a:lnTo>
                    <a:pt x="103" y="31"/>
                  </a:lnTo>
                  <a:lnTo>
                    <a:pt x="120" y="12"/>
                  </a:lnTo>
                  <a:lnTo>
                    <a:pt x="124" y="9"/>
                  </a:lnTo>
                  <a:lnTo>
                    <a:pt x="129" y="9"/>
                  </a:lnTo>
                  <a:close/>
                </a:path>
              </a:pathLst>
            </a:custGeom>
            <a:grpFill/>
            <a:ln w="1905">
              <a:noFill/>
              <a:round/>
              <a:headEnd/>
              <a:tailEnd/>
            </a:ln>
          </p:spPr>
          <p:txBody>
            <a:bodyPr/>
            <a:lstStyle/>
            <a:p>
              <a:endParaRPr lang="en-GB">
                <a:solidFill>
                  <a:srgbClr val="000000"/>
                </a:solidFill>
                <a:latin typeface="Arial"/>
              </a:endParaRPr>
            </a:p>
          </p:txBody>
        </p:sp>
        <p:sp>
          <p:nvSpPr>
            <p:cNvPr id="689" name="Freeform 685"/>
            <p:cNvSpPr>
              <a:spLocks/>
            </p:cNvSpPr>
            <p:nvPr/>
          </p:nvSpPr>
          <p:spPr bwMode="auto">
            <a:xfrm>
              <a:off x="1569" y="2887"/>
              <a:ext cx="200" cy="231"/>
            </a:xfrm>
            <a:custGeom>
              <a:avLst/>
              <a:gdLst>
                <a:gd name="T0" fmla="*/ 1 w 200"/>
                <a:gd name="T1" fmla="*/ 20 h 231"/>
                <a:gd name="T2" fmla="*/ 9 w 200"/>
                <a:gd name="T3" fmla="*/ 23 h 231"/>
                <a:gd name="T4" fmla="*/ 36 w 200"/>
                <a:gd name="T5" fmla="*/ 17 h 231"/>
                <a:gd name="T6" fmla="*/ 70 w 200"/>
                <a:gd name="T7" fmla="*/ 0 h 231"/>
                <a:gd name="T8" fmla="*/ 73 w 200"/>
                <a:gd name="T9" fmla="*/ 3 h 231"/>
                <a:gd name="T10" fmla="*/ 72 w 200"/>
                <a:gd name="T11" fmla="*/ 24 h 231"/>
                <a:gd name="T12" fmla="*/ 73 w 200"/>
                <a:gd name="T13" fmla="*/ 33 h 231"/>
                <a:gd name="T14" fmla="*/ 87 w 200"/>
                <a:gd name="T15" fmla="*/ 45 h 231"/>
                <a:gd name="T16" fmla="*/ 109 w 200"/>
                <a:gd name="T17" fmla="*/ 51 h 231"/>
                <a:gd name="T18" fmla="*/ 125 w 200"/>
                <a:gd name="T19" fmla="*/ 59 h 231"/>
                <a:gd name="T20" fmla="*/ 143 w 200"/>
                <a:gd name="T21" fmla="*/ 65 h 231"/>
                <a:gd name="T22" fmla="*/ 154 w 200"/>
                <a:gd name="T23" fmla="*/ 77 h 231"/>
                <a:gd name="T24" fmla="*/ 157 w 200"/>
                <a:gd name="T25" fmla="*/ 86 h 231"/>
                <a:gd name="T26" fmla="*/ 154 w 200"/>
                <a:gd name="T27" fmla="*/ 93 h 231"/>
                <a:gd name="T28" fmla="*/ 160 w 200"/>
                <a:gd name="T29" fmla="*/ 113 h 231"/>
                <a:gd name="T30" fmla="*/ 188 w 200"/>
                <a:gd name="T31" fmla="*/ 114 h 231"/>
                <a:gd name="T32" fmla="*/ 190 w 200"/>
                <a:gd name="T33" fmla="*/ 116 h 231"/>
                <a:gd name="T34" fmla="*/ 190 w 200"/>
                <a:gd name="T35" fmla="*/ 129 h 231"/>
                <a:gd name="T36" fmla="*/ 196 w 200"/>
                <a:gd name="T37" fmla="*/ 132 h 231"/>
                <a:gd name="T38" fmla="*/ 200 w 200"/>
                <a:gd name="T39" fmla="*/ 162 h 231"/>
                <a:gd name="T40" fmla="*/ 197 w 200"/>
                <a:gd name="T41" fmla="*/ 174 h 231"/>
                <a:gd name="T42" fmla="*/ 197 w 200"/>
                <a:gd name="T43" fmla="*/ 179 h 231"/>
                <a:gd name="T44" fmla="*/ 182 w 200"/>
                <a:gd name="T45" fmla="*/ 167 h 231"/>
                <a:gd name="T46" fmla="*/ 131 w 200"/>
                <a:gd name="T47" fmla="*/ 174 h 231"/>
                <a:gd name="T48" fmla="*/ 122 w 200"/>
                <a:gd name="T49" fmla="*/ 191 h 231"/>
                <a:gd name="T50" fmla="*/ 116 w 200"/>
                <a:gd name="T51" fmla="*/ 219 h 231"/>
                <a:gd name="T52" fmla="*/ 111 w 200"/>
                <a:gd name="T53" fmla="*/ 216 h 231"/>
                <a:gd name="T54" fmla="*/ 91 w 200"/>
                <a:gd name="T55" fmla="*/ 226 h 231"/>
                <a:gd name="T56" fmla="*/ 87 w 200"/>
                <a:gd name="T57" fmla="*/ 224 h 231"/>
                <a:gd name="T58" fmla="*/ 85 w 200"/>
                <a:gd name="T59" fmla="*/ 222 h 231"/>
                <a:gd name="T60" fmla="*/ 82 w 200"/>
                <a:gd name="T61" fmla="*/ 219 h 231"/>
                <a:gd name="T62" fmla="*/ 60 w 200"/>
                <a:gd name="T63" fmla="*/ 210 h 231"/>
                <a:gd name="T64" fmla="*/ 46 w 200"/>
                <a:gd name="T65" fmla="*/ 225 h 231"/>
                <a:gd name="T66" fmla="*/ 42 w 200"/>
                <a:gd name="T67" fmla="*/ 229 h 231"/>
                <a:gd name="T68" fmla="*/ 37 w 200"/>
                <a:gd name="T69" fmla="*/ 231 h 231"/>
                <a:gd name="T70" fmla="*/ 28 w 200"/>
                <a:gd name="T71" fmla="*/ 229 h 231"/>
                <a:gd name="T72" fmla="*/ 24 w 200"/>
                <a:gd name="T73" fmla="*/ 203 h 231"/>
                <a:gd name="T74" fmla="*/ 19 w 200"/>
                <a:gd name="T75" fmla="*/ 191 h 231"/>
                <a:gd name="T76" fmla="*/ 18 w 200"/>
                <a:gd name="T77" fmla="*/ 185 h 231"/>
                <a:gd name="T78" fmla="*/ 15 w 200"/>
                <a:gd name="T79" fmla="*/ 183 h 231"/>
                <a:gd name="T80" fmla="*/ 16 w 200"/>
                <a:gd name="T81" fmla="*/ 177 h 231"/>
                <a:gd name="T82" fmla="*/ 19 w 200"/>
                <a:gd name="T83" fmla="*/ 176 h 231"/>
                <a:gd name="T84" fmla="*/ 18 w 200"/>
                <a:gd name="T85" fmla="*/ 173 h 231"/>
                <a:gd name="T86" fmla="*/ 19 w 200"/>
                <a:gd name="T87" fmla="*/ 168 h 231"/>
                <a:gd name="T88" fmla="*/ 12 w 200"/>
                <a:gd name="T89" fmla="*/ 159 h 231"/>
                <a:gd name="T90" fmla="*/ 7 w 200"/>
                <a:gd name="T91" fmla="*/ 141 h 231"/>
                <a:gd name="T92" fmla="*/ 3 w 200"/>
                <a:gd name="T93" fmla="*/ 135 h 231"/>
                <a:gd name="T94" fmla="*/ 0 w 200"/>
                <a:gd name="T95" fmla="*/ 134 h 231"/>
                <a:gd name="T96" fmla="*/ 10 w 200"/>
                <a:gd name="T97" fmla="*/ 117 h 231"/>
                <a:gd name="T98" fmla="*/ 10 w 200"/>
                <a:gd name="T99" fmla="*/ 113 h 231"/>
                <a:gd name="T100" fmla="*/ 7 w 200"/>
                <a:gd name="T101" fmla="*/ 111 h 231"/>
                <a:gd name="T102" fmla="*/ 6 w 200"/>
                <a:gd name="T103" fmla="*/ 108 h 231"/>
                <a:gd name="T104" fmla="*/ 6 w 200"/>
                <a:gd name="T105" fmla="*/ 98 h 231"/>
                <a:gd name="T106" fmla="*/ 9 w 200"/>
                <a:gd name="T107" fmla="*/ 95 h 231"/>
                <a:gd name="T108" fmla="*/ 9 w 200"/>
                <a:gd name="T109" fmla="*/ 90 h 231"/>
                <a:gd name="T110" fmla="*/ 6 w 200"/>
                <a:gd name="T111" fmla="*/ 86 h 231"/>
                <a:gd name="T112" fmla="*/ 10 w 200"/>
                <a:gd name="T113" fmla="*/ 83 h 231"/>
                <a:gd name="T114" fmla="*/ 10 w 200"/>
                <a:gd name="T115" fmla="*/ 54 h 231"/>
                <a:gd name="T116" fmla="*/ 15 w 200"/>
                <a:gd name="T117" fmla="*/ 47 h 23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0"/>
                <a:gd name="T178" fmla="*/ 0 h 231"/>
                <a:gd name="T179" fmla="*/ 200 w 200"/>
                <a:gd name="T180" fmla="*/ 231 h 23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0" h="231">
                  <a:moveTo>
                    <a:pt x="0" y="21"/>
                  </a:moveTo>
                  <a:lnTo>
                    <a:pt x="1" y="20"/>
                  </a:lnTo>
                  <a:lnTo>
                    <a:pt x="3" y="20"/>
                  </a:lnTo>
                  <a:lnTo>
                    <a:pt x="9" y="23"/>
                  </a:lnTo>
                  <a:lnTo>
                    <a:pt x="21" y="23"/>
                  </a:lnTo>
                  <a:lnTo>
                    <a:pt x="36" y="17"/>
                  </a:lnTo>
                  <a:lnTo>
                    <a:pt x="51" y="2"/>
                  </a:lnTo>
                  <a:lnTo>
                    <a:pt x="70" y="0"/>
                  </a:lnTo>
                  <a:lnTo>
                    <a:pt x="72" y="0"/>
                  </a:lnTo>
                  <a:lnTo>
                    <a:pt x="73" y="3"/>
                  </a:lnTo>
                  <a:lnTo>
                    <a:pt x="73" y="21"/>
                  </a:lnTo>
                  <a:lnTo>
                    <a:pt x="72" y="24"/>
                  </a:lnTo>
                  <a:lnTo>
                    <a:pt x="72" y="27"/>
                  </a:lnTo>
                  <a:lnTo>
                    <a:pt x="73" y="33"/>
                  </a:lnTo>
                  <a:lnTo>
                    <a:pt x="78" y="39"/>
                  </a:lnTo>
                  <a:lnTo>
                    <a:pt x="87" y="45"/>
                  </a:lnTo>
                  <a:lnTo>
                    <a:pt x="106" y="48"/>
                  </a:lnTo>
                  <a:lnTo>
                    <a:pt x="109" y="51"/>
                  </a:lnTo>
                  <a:lnTo>
                    <a:pt x="111" y="54"/>
                  </a:lnTo>
                  <a:lnTo>
                    <a:pt x="125" y="59"/>
                  </a:lnTo>
                  <a:lnTo>
                    <a:pt x="131" y="65"/>
                  </a:lnTo>
                  <a:lnTo>
                    <a:pt x="143" y="65"/>
                  </a:lnTo>
                  <a:lnTo>
                    <a:pt x="151" y="69"/>
                  </a:lnTo>
                  <a:lnTo>
                    <a:pt x="154" y="77"/>
                  </a:lnTo>
                  <a:lnTo>
                    <a:pt x="155" y="81"/>
                  </a:lnTo>
                  <a:lnTo>
                    <a:pt x="157" y="86"/>
                  </a:lnTo>
                  <a:lnTo>
                    <a:pt x="157" y="93"/>
                  </a:lnTo>
                  <a:lnTo>
                    <a:pt x="154" y="93"/>
                  </a:lnTo>
                  <a:lnTo>
                    <a:pt x="154" y="96"/>
                  </a:lnTo>
                  <a:lnTo>
                    <a:pt x="160" y="113"/>
                  </a:lnTo>
                  <a:lnTo>
                    <a:pt x="187" y="114"/>
                  </a:lnTo>
                  <a:lnTo>
                    <a:pt x="188" y="114"/>
                  </a:lnTo>
                  <a:lnTo>
                    <a:pt x="190" y="114"/>
                  </a:lnTo>
                  <a:lnTo>
                    <a:pt x="190" y="116"/>
                  </a:lnTo>
                  <a:lnTo>
                    <a:pt x="188" y="122"/>
                  </a:lnTo>
                  <a:lnTo>
                    <a:pt x="190" y="129"/>
                  </a:lnTo>
                  <a:lnTo>
                    <a:pt x="194" y="132"/>
                  </a:lnTo>
                  <a:lnTo>
                    <a:pt x="196" y="132"/>
                  </a:lnTo>
                  <a:lnTo>
                    <a:pt x="200" y="143"/>
                  </a:lnTo>
                  <a:lnTo>
                    <a:pt x="200" y="162"/>
                  </a:lnTo>
                  <a:lnTo>
                    <a:pt x="197" y="170"/>
                  </a:lnTo>
                  <a:lnTo>
                    <a:pt x="197" y="174"/>
                  </a:lnTo>
                  <a:lnTo>
                    <a:pt x="197" y="176"/>
                  </a:lnTo>
                  <a:lnTo>
                    <a:pt x="197" y="179"/>
                  </a:lnTo>
                  <a:lnTo>
                    <a:pt x="194" y="180"/>
                  </a:lnTo>
                  <a:lnTo>
                    <a:pt x="182" y="167"/>
                  </a:lnTo>
                  <a:lnTo>
                    <a:pt x="164" y="165"/>
                  </a:lnTo>
                  <a:lnTo>
                    <a:pt x="131" y="174"/>
                  </a:lnTo>
                  <a:lnTo>
                    <a:pt x="130" y="180"/>
                  </a:lnTo>
                  <a:lnTo>
                    <a:pt x="122" y="191"/>
                  </a:lnTo>
                  <a:lnTo>
                    <a:pt x="122" y="203"/>
                  </a:lnTo>
                  <a:lnTo>
                    <a:pt x="116" y="219"/>
                  </a:lnTo>
                  <a:lnTo>
                    <a:pt x="115" y="219"/>
                  </a:lnTo>
                  <a:lnTo>
                    <a:pt x="111" y="216"/>
                  </a:lnTo>
                  <a:lnTo>
                    <a:pt x="94" y="215"/>
                  </a:lnTo>
                  <a:lnTo>
                    <a:pt x="91" y="226"/>
                  </a:lnTo>
                  <a:lnTo>
                    <a:pt x="90" y="226"/>
                  </a:lnTo>
                  <a:lnTo>
                    <a:pt x="87" y="224"/>
                  </a:lnTo>
                  <a:lnTo>
                    <a:pt x="87" y="222"/>
                  </a:lnTo>
                  <a:lnTo>
                    <a:pt x="85" y="222"/>
                  </a:lnTo>
                  <a:lnTo>
                    <a:pt x="84" y="219"/>
                  </a:lnTo>
                  <a:lnTo>
                    <a:pt x="82" y="219"/>
                  </a:lnTo>
                  <a:lnTo>
                    <a:pt x="64" y="216"/>
                  </a:lnTo>
                  <a:lnTo>
                    <a:pt x="60" y="210"/>
                  </a:lnTo>
                  <a:lnTo>
                    <a:pt x="46" y="224"/>
                  </a:lnTo>
                  <a:lnTo>
                    <a:pt x="46" y="225"/>
                  </a:lnTo>
                  <a:lnTo>
                    <a:pt x="43" y="228"/>
                  </a:lnTo>
                  <a:lnTo>
                    <a:pt x="42" y="229"/>
                  </a:lnTo>
                  <a:lnTo>
                    <a:pt x="39" y="229"/>
                  </a:lnTo>
                  <a:lnTo>
                    <a:pt x="37" y="231"/>
                  </a:lnTo>
                  <a:lnTo>
                    <a:pt x="31" y="231"/>
                  </a:lnTo>
                  <a:lnTo>
                    <a:pt x="28" y="229"/>
                  </a:lnTo>
                  <a:lnTo>
                    <a:pt x="25" y="206"/>
                  </a:lnTo>
                  <a:lnTo>
                    <a:pt x="24" y="203"/>
                  </a:lnTo>
                  <a:lnTo>
                    <a:pt x="22" y="194"/>
                  </a:lnTo>
                  <a:lnTo>
                    <a:pt x="19" y="191"/>
                  </a:lnTo>
                  <a:lnTo>
                    <a:pt x="18" y="191"/>
                  </a:lnTo>
                  <a:lnTo>
                    <a:pt x="18" y="185"/>
                  </a:lnTo>
                  <a:lnTo>
                    <a:pt x="16" y="183"/>
                  </a:lnTo>
                  <a:lnTo>
                    <a:pt x="15" y="183"/>
                  </a:lnTo>
                  <a:lnTo>
                    <a:pt x="15" y="177"/>
                  </a:lnTo>
                  <a:lnTo>
                    <a:pt x="16" y="177"/>
                  </a:lnTo>
                  <a:lnTo>
                    <a:pt x="18" y="176"/>
                  </a:lnTo>
                  <a:lnTo>
                    <a:pt x="19" y="176"/>
                  </a:lnTo>
                  <a:lnTo>
                    <a:pt x="19" y="174"/>
                  </a:lnTo>
                  <a:lnTo>
                    <a:pt x="18" y="173"/>
                  </a:lnTo>
                  <a:lnTo>
                    <a:pt x="18" y="170"/>
                  </a:lnTo>
                  <a:lnTo>
                    <a:pt x="19" y="168"/>
                  </a:lnTo>
                  <a:lnTo>
                    <a:pt x="19" y="165"/>
                  </a:lnTo>
                  <a:lnTo>
                    <a:pt x="12" y="159"/>
                  </a:lnTo>
                  <a:lnTo>
                    <a:pt x="9" y="144"/>
                  </a:lnTo>
                  <a:lnTo>
                    <a:pt x="7" y="141"/>
                  </a:lnTo>
                  <a:lnTo>
                    <a:pt x="6" y="140"/>
                  </a:lnTo>
                  <a:lnTo>
                    <a:pt x="3" y="135"/>
                  </a:lnTo>
                  <a:lnTo>
                    <a:pt x="1" y="135"/>
                  </a:lnTo>
                  <a:lnTo>
                    <a:pt x="0" y="134"/>
                  </a:lnTo>
                  <a:lnTo>
                    <a:pt x="0" y="132"/>
                  </a:lnTo>
                  <a:lnTo>
                    <a:pt x="10" y="117"/>
                  </a:lnTo>
                  <a:lnTo>
                    <a:pt x="12" y="114"/>
                  </a:lnTo>
                  <a:lnTo>
                    <a:pt x="10" y="113"/>
                  </a:lnTo>
                  <a:lnTo>
                    <a:pt x="9" y="111"/>
                  </a:lnTo>
                  <a:lnTo>
                    <a:pt x="7" y="111"/>
                  </a:lnTo>
                  <a:lnTo>
                    <a:pt x="6" y="110"/>
                  </a:lnTo>
                  <a:lnTo>
                    <a:pt x="6" y="108"/>
                  </a:lnTo>
                  <a:lnTo>
                    <a:pt x="4" y="101"/>
                  </a:lnTo>
                  <a:lnTo>
                    <a:pt x="6" y="98"/>
                  </a:lnTo>
                  <a:lnTo>
                    <a:pt x="9" y="96"/>
                  </a:lnTo>
                  <a:lnTo>
                    <a:pt x="9" y="95"/>
                  </a:lnTo>
                  <a:lnTo>
                    <a:pt x="9" y="92"/>
                  </a:lnTo>
                  <a:lnTo>
                    <a:pt x="9" y="90"/>
                  </a:lnTo>
                  <a:lnTo>
                    <a:pt x="6" y="87"/>
                  </a:lnTo>
                  <a:lnTo>
                    <a:pt x="6" y="86"/>
                  </a:lnTo>
                  <a:lnTo>
                    <a:pt x="6" y="84"/>
                  </a:lnTo>
                  <a:lnTo>
                    <a:pt x="10" y="83"/>
                  </a:lnTo>
                  <a:lnTo>
                    <a:pt x="12" y="81"/>
                  </a:lnTo>
                  <a:lnTo>
                    <a:pt x="10" y="54"/>
                  </a:lnTo>
                  <a:lnTo>
                    <a:pt x="12" y="50"/>
                  </a:lnTo>
                  <a:lnTo>
                    <a:pt x="15" y="47"/>
                  </a:lnTo>
                  <a:lnTo>
                    <a:pt x="0" y="21"/>
                  </a:lnTo>
                  <a:close/>
                </a:path>
              </a:pathLst>
            </a:custGeom>
            <a:grpFill/>
            <a:ln w="1905">
              <a:noFill/>
              <a:round/>
              <a:headEnd/>
              <a:tailEnd/>
            </a:ln>
          </p:spPr>
          <p:txBody>
            <a:bodyPr/>
            <a:lstStyle/>
            <a:p>
              <a:endParaRPr lang="en-GB">
                <a:solidFill>
                  <a:srgbClr val="000000"/>
                </a:solidFill>
                <a:latin typeface="Arial"/>
              </a:endParaRPr>
            </a:p>
          </p:txBody>
        </p:sp>
        <p:sp>
          <p:nvSpPr>
            <p:cNvPr id="690" name="Freeform 686"/>
            <p:cNvSpPr>
              <a:spLocks/>
            </p:cNvSpPr>
            <p:nvPr/>
          </p:nvSpPr>
          <p:spPr bwMode="auto">
            <a:xfrm>
              <a:off x="1757" y="3251"/>
              <a:ext cx="90" cy="96"/>
            </a:xfrm>
            <a:custGeom>
              <a:avLst/>
              <a:gdLst>
                <a:gd name="T0" fmla="*/ 0 w 90"/>
                <a:gd name="T1" fmla="*/ 78 h 96"/>
                <a:gd name="T2" fmla="*/ 2 w 90"/>
                <a:gd name="T3" fmla="*/ 78 h 96"/>
                <a:gd name="T4" fmla="*/ 8 w 90"/>
                <a:gd name="T5" fmla="*/ 84 h 96"/>
                <a:gd name="T6" fmla="*/ 9 w 90"/>
                <a:gd name="T7" fmla="*/ 87 h 96"/>
                <a:gd name="T8" fmla="*/ 20 w 90"/>
                <a:gd name="T9" fmla="*/ 87 h 96"/>
                <a:gd name="T10" fmla="*/ 38 w 90"/>
                <a:gd name="T11" fmla="*/ 95 h 96"/>
                <a:gd name="T12" fmla="*/ 50 w 90"/>
                <a:gd name="T13" fmla="*/ 95 h 96"/>
                <a:gd name="T14" fmla="*/ 60 w 90"/>
                <a:gd name="T15" fmla="*/ 96 h 96"/>
                <a:gd name="T16" fmla="*/ 69 w 90"/>
                <a:gd name="T17" fmla="*/ 93 h 96"/>
                <a:gd name="T18" fmla="*/ 77 w 90"/>
                <a:gd name="T19" fmla="*/ 87 h 96"/>
                <a:gd name="T20" fmla="*/ 77 w 90"/>
                <a:gd name="T21" fmla="*/ 84 h 96"/>
                <a:gd name="T22" fmla="*/ 81 w 90"/>
                <a:gd name="T23" fmla="*/ 78 h 96"/>
                <a:gd name="T24" fmla="*/ 83 w 90"/>
                <a:gd name="T25" fmla="*/ 74 h 96"/>
                <a:gd name="T26" fmla="*/ 84 w 90"/>
                <a:gd name="T27" fmla="*/ 72 h 96"/>
                <a:gd name="T28" fmla="*/ 83 w 90"/>
                <a:gd name="T29" fmla="*/ 71 h 96"/>
                <a:gd name="T30" fmla="*/ 84 w 90"/>
                <a:gd name="T31" fmla="*/ 62 h 96"/>
                <a:gd name="T32" fmla="*/ 86 w 90"/>
                <a:gd name="T33" fmla="*/ 57 h 96"/>
                <a:gd name="T34" fmla="*/ 87 w 90"/>
                <a:gd name="T35" fmla="*/ 56 h 96"/>
                <a:gd name="T36" fmla="*/ 87 w 90"/>
                <a:gd name="T37" fmla="*/ 54 h 96"/>
                <a:gd name="T38" fmla="*/ 89 w 90"/>
                <a:gd name="T39" fmla="*/ 54 h 96"/>
                <a:gd name="T40" fmla="*/ 90 w 90"/>
                <a:gd name="T41" fmla="*/ 53 h 96"/>
                <a:gd name="T42" fmla="*/ 89 w 90"/>
                <a:gd name="T43" fmla="*/ 51 h 96"/>
                <a:gd name="T44" fmla="*/ 81 w 90"/>
                <a:gd name="T45" fmla="*/ 47 h 96"/>
                <a:gd name="T46" fmla="*/ 80 w 90"/>
                <a:gd name="T47" fmla="*/ 39 h 96"/>
                <a:gd name="T48" fmla="*/ 78 w 90"/>
                <a:gd name="T49" fmla="*/ 38 h 96"/>
                <a:gd name="T50" fmla="*/ 74 w 90"/>
                <a:gd name="T51" fmla="*/ 35 h 96"/>
                <a:gd name="T52" fmla="*/ 72 w 90"/>
                <a:gd name="T53" fmla="*/ 35 h 96"/>
                <a:gd name="T54" fmla="*/ 69 w 90"/>
                <a:gd name="T55" fmla="*/ 33 h 96"/>
                <a:gd name="T56" fmla="*/ 68 w 90"/>
                <a:gd name="T57" fmla="*/ 32 h 96"/>
                <a:gd name="T58" fmla="*/ 66 w 90"/>
                <a:gd name="T59" fmla="*/ 29 h 96"/>
                <a:gd name="T60" fmla="*/ 65 w 90"/>
                <a:gd name="T61" fmla="*/ 27 h 96"/>
                <a:gd name="T62" fmla="*/ 62 w 90"/>
                <a:gd name="T63" fmla="*/ 27 h 96"/>
                <a:gd name="T64" fmla="*/ 59 w 90"/>
                <a:gd name="T65" fmla="*/ 24 h 96"/>
                <a:gd name="T66" fmla="*/ 57 w 90"/>
                <a:gd name="T67" fmla="*/ 24 h 96"/>
                <a:gd name="T68" fmla="*/ 56 w 90"/>
                <a:gd name="T69" fmla="*/ 24 h 96"/>
                <a:gd name="T70" fmla="*/ 54 w 90"/>
                <a:gd name="T71" fmla="*/ 23 h 96"/>
                <a:gd name="T72" fmla="*/ 51 w 90"/>
                <a:gd name="T73" fmla="*/ 18 h 96"/>
                <a:gd name="T74" fmla="*/ 50 w 90"/>
                <a:gd name="T75" fmla="*/ 17 h 96"/>
                <a:gd name="T76" fmla="*/ 48 w 90"/>
                <a:gd name="T77" fmla="*/ 15 h 96"/>
                <a:gd name="T78" fmla="*/ 45 w 90"/>
                <a:gd name="T79" fmla="*/ 18 h 96"/>
                <a:gd name="T80" fmla="*/ 44 w 90"/>
                <a:gd name="T81" fmla="*/ 18 h 96"/>
                <a:gd name="T82" fmla="*/ 41 w 90"/>
                <a:gd name="T83" fmla="*/ 18 h 96"/>
                <a:gd name="T84" fmla="*/ 39 w 90"/>
                <a:gd name="T85" fmla="*/ 11 h 96"/>
                <a:gd name="T86" fmla="*/ 27 w 90"/>
                <a:gd name="T87" fmla="*/ 2 h 96"/>
                <a:gd name="T88" fmla="*/ 26 w 90"/>
                <a:gd name="T89" fmla="*/ 0 h 96"/>
                <a:gd name="T90" fmla="*/ 24 w 90"/>
                <a:gd name="T91" fmla="*/ 0 h 96"/>
                <a:gd name="T92" fmla="*/ 23 w 90"/>
                <a:gd name="T93" fmla="*/ 2 h 96"/>
                <a:gd name="T94" fmla="*/ 21 w 90"/>
                <a:gd name="T95" fmla="*/ 3 h 96"/>
                <a:gd name="T96" fmla="*/ 20 w 90"/>
                <a:gd name="T97" fmla="*/ 5 h 96"/>
                <a:gd name="T98" fmla="*/ 14 w 90"/>
                <a:gd name="T99" fmla="*/ 3 h 96"/>
                <a:gd name="T100" fmla="*/ 14 w 90"/>
                <a:gd name="T101" fmla="*/ 5 h 96"/>
                <a:gd name="T102" fmla="*/ 11 w 90"/>
                <a:gd name="T103" fmla="*/ 8 h 96"/>
                <a:gd name="T104" fmla="*/ 9 w 90"/>
                <a:gd name="T105" fmla="*/ 30 h 96"/>
                <a:gd name="T106" fmla="*/ 6 w 90"/>
                <a:gd name="T107" fmla="*/ 38 h 96"/>
                <a:gd name="T108" fmla="*/ 6 w 90"/>
                <a:gd name="T109" fmla="*/ 56 h 96"/>
                <a:gd name="T110" fmla="*/ 5 w 90"/>
                <a:gd name="T111" fmla="*/ 59 h 96"/>
                <a:gd name="T112" fmla="*/ 2 w 90"/>
                <a:gd name="T113" fmla="*/ 62 h 96"/>
                <a:gd name="T114" fmla="*/ 0 w 90"/>
                <a:gd name="T115" fmla="*/ 78 h 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90"/>
                <a:gd name="T175" fmla="*/ 0 h 96"/>
                <a:gd name="T176" fmla="*/ 90 w 90"/>
                <a:gd name="T177" fmla="*/ 96 h 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90" h="96">
                  <a:moveTo>
                    <a:pt x="0" y="78"/>
                  </a:moveTo>
                  <a:lnTo>
                    <a:pt x="2" y="78"/>
                  </a:lnTo>
                  <a:lnTo>
                    <a:pt x="8" y="84"/>
                  </a:lnTo>
                  <a:lnTo>
                    <a:pt x="9" y="87"/>
                  </a:lnTo>
                  <a:lnTo>
                    <a:pt x="20" y="87"/>
                  </a:lnTo>
                  <a:lnTo>
                    <a:pt x="38" y="95"/>
                  </a:lnTo>
                  <a:lnTo>
                    <a:pt x="50" y="95"/>
                  </a:lnTo>
                  <a:lnTo>
                    <a:pt x="60" y="96"/>
                  </a:lnTo>
                  <a:lnTo>
                    <a:pt x="69" y="93"/>
                  </a:lnTo>
                  <a:lnTo>
                    <a:pt x="77" y="87"/>
                  </a:lnTo>
                  <a:lnTo>
                    <a:pt x="77" y="84"/>
                  </a:lnTo>
                  <a:lnTo>
                    <a:pt x="81" y="78"/>
                  </a:lnTo>
                  <a:lnTo>
                    <a:pt x="83" y="74"/>
                  </a:lnTo>
                  <a:lnTo>
                    <a:pt x="84" y="72"/>
                  </a:lnTo>
                  <a:lnTo>
                    <a:pt x="83" y="71"/>
                  </a:lnTo>
                  <a:lnTo>
                    <a:pt x="84" y="62"/>
                  </a:lnTo>
                  <a:lnTo>
                    <a:pt x="86" y="57"/>
                  </a:lnTo>
                  <a:lnTo>
                    <a:pt x="87" y="56"/>
                  </a:lnTo>
                  <a:lnTo>
                    <a:pt x="87" y="54"/>
                  </a:lnTo>
                  <a:lnTo>
                    <a:pt x="89" y="54"/>
                  </a:lnTo>
                  <a:lnTo>
                    <a:pt x="90" y="53"/>
                  </a:lnTo>
                  <a:lnTo>
                    <a:pt x="89" y="51"/>
                  </a:lnTo>
                  <a:lnTo>
                    <a:pt x="81" y="47"/>
                  </a:lnTo>
                  <a:lnTo>
                    <a:pt x="80" y="39"/>
                  </a:lnTo>
                  <a:lnTo>
                    <a:pt x="78" y="38"/>
                  </a:lnTo>
                  <a:lnTo>
                    <a:pt x="74" y="35"/>
                  </a:lnTo>
                  <a:lnTo>
                    <a:pt x="72" y="35"/>
                  </a:lnTo>
                  <a:lnTo>
                    <a:pt x="69" y="33"/>
                  </a:lnTo>
                  <a:lnTo>
                    <a:pt x="68" y="32"/>
                  </a:lnTo>
                  <a:lnTo>
                    <a:pt x="66" y="29"/>
                  </a:lnTo>
                  <a:lnTo>
                    <a:pt x="65" y="27"/>
                  </a:lnTo>
                  <a:lnTo>
                    <a:pt x="62" y="27"/>
                  </a:lnTo>
                  <a:lnTo>
                    <a:pt x="59" y="24"/>
                  </a:lnTo>
                  <a:lnTo>
                    <a:pt x="57" y="24"/>
                  </a:lnTo>
                  <a:lnTo>
                    <a:pt x="56" y="24"/>
                  </a:lnTo>
                  <a:lnTo>
                    <a:pt x="54" y="23"/>
                  </a:lnTo>
                  <a:lnTo>
                    <a:pt x="51" y="18"/>
                  </a:lnTo>
                  <a:lnTo>
                    <a:pt x="50" y="17"/>
                  </a:lnTo>
                  <a:lnTo>
                    <a:pt x="48" y="15"/>
                  </a:lnTo>
                  <a:lnTo>
                    <a:pt x="45" y="18"/>
                  </a:lnTo>
                  <a:lnTo>
                    <a:pt x="44" y="18"/>
                  </a:lnTo>
                  <a:lnTo>
                    <a:pt x="41" y="18"/>
                  </a:lnTo>
                  <a:lnTo>
                    <a:pt x="39" y="11"/>
                  </a:lnTo>
                  <a:lnTo>
                    <a:pt x="27" y="2"/>
                  </a:lnTo>
                  <a:lnTo>
                    <a:pt x="26" y="0"/>
                  </a:lnTo>
                  <a:lnTo>
                    <a:pt x="24" y="0"/>
                  </a:lnTo>
                  <a:lnTo>
                    <a:pt x="23" y="2"/>
                  </a:lnTo>
                  <a:lnTo>
                    <a:pt x="21" y="3"/>
                  </a:lnTo>
                  <a:lnTo>
                    <a:pt x="20" y="5"/>
                  </a:lnTo>
                  <a:lnTo>
                    <a:pt x="14" y="3"/>
                  </a:lnTo>
                  <a:lnTo>
                    <a:pt x="14" y="5"/>
                  </a:lnTo>
                  <a:lnTo>
                    <a:pt x="11" y="8"/>
                  </a:lnTo>
                  <a:lnTo>
                    <a:pt x="9" y="30"/>
                  </a:lnTo>
                  <a:lnTo>
                    <a:pt x="6" y="38"/>
                  </a:lnTo>
                  <a:lnTo>
                    <a:pt x="6" y="56"/>
                  </a:lnTo>
                  <a:lnTo>
                    <a:pt x="5" y="59"/>
                  </a:lnTo>
                  <a:lnTo>
                    <a:pt x="2" y="62"/>
                  </a:lnTo>
                  <a:lnTo>
                    <a:pt x="0" y="78"/>
                  </a:lnTo>
                  <a:close/>
                </a:path>
              </a:pathLst>
            </a:custGeom>
            <a:grpFill/>
            <a:ln w="1905">
              <a:noFill/>
              <a:round/>
              <a:headEnd/>
              <a:tailEnd/>
            </a:ln>
          </p:spPr>
          <p:txBody>
            <a:bodyPr/>
            <a:lstStyle/>
            <a:p>
              <a:endParaRPr lang="en-GB">
                <a:solidFill>
                  <a:srgbClr val="000000"/>
                </a:solidFill>
                <a:latin typeface="Arial"/>
              </a:endParaRPr>
            </a:p>
          </p:txBody>
        </p:sp>
        <p:sp>
          <p:nvSpPr>
            <p:cNvPr id="691" name="Freeform 687"/>
            <p:cNvSpPr>
              <a:spLocks/>
            </p:cNvSpPr>
            <p:nvPr/>
          </p:nvSpPr>
          <p:spPr bwMode="auto">
            <a:xfrm>
              <a:off x="1711" y="2587"/>
              <a:ext cx="81" cy="118"/>
            </a:xfrm>
            <a:custGeom>
              <a:avLst/>
              <a:gdLst>
                <a:gd name="T0" fmla="*/ 25 w 81"/>
                <a:gd name="T1" fmla="*/ 0 h 118"/>
                <a:gd name="T2" fmla="*/ 28 w 81"/>
                <a:gd name="T3" fmla="*/ 0 h 118"/>
                <a:gd name="T4" fmla="*/ 45 w 81"/>
                <a:gd name="T5" fmla="*/ 16 h 118"/>
                <a:gd name="T6" fmla="*/ 55 w 81"/>
                <a:gd name="T7" fmla="*/ 25 h 118"/>
                <a:gd name="T8" fmla="*/ 64 w 81"/>
                <a:gd name="T9" fmla="*/ 34 h 118"/>
                <a:gd name="T10" fmla="*/ 69 w 81"/>
                <a:gd name="T11" fmla="*/ 40 h 118"/>
                <a:gd name="T12" fmla="*/ 66 w 81"/>
                <a:gd name="T13" fmla="*/ 47 h 118"/>
                <a:gd name="T14" fmla="*/ 67 w 81"/>
                <a:gd name="T15" fmla="*/ 49 h 118"/>
                <a:gd name="T16" fmla="*/ 64 w 81"/>
                <a:gd name="T17" fmla="*/ 53 h 118"/>
                <a:gd name="T18" fmla="*/ 60 w 81"/>
                <a:gd name="T19" fmla="*/ 55 h 118"/>
                <a:gd name="T20" fmla="*/ 55 w 81"/>
                <a:gd name="T21" fmla="*/ 58 h 118"/>
                <a:gd name="T22" fmla="*/ 52 w 81"/>
                <a:gd name="T23" fmla="*/ 68 h 118"/>
                <a:gd name="T24" fmla="*/ 57 w 81"/>
                <a:gd name="T25" fmla="*/ 77 h 118"/>
                <a:gd name="T26" fmla="*/ 60 w 81"/>
                <a:gd name="T27" fmla="*/ 79 h 118"/>
                <a:gd name="T28" fmla="*/ 61 w 81"/>
                <a:gd name="T29" fmla="*/ 82 h 118"/>
                <a:gd name="T30" fmla="*/ 66 w 81"/>
                <a:gd name="T31" fmla="*/ 83 h 118"/>
                <a:gd name="T32" fmla="*/ 67 w 81"/>
                <a:gd name="T33" fmla="*/ 86 h 118"/>
                <a:gd name="T34" fmla="*/ 69 w 81"/>
                <a:gd name="T35" fmla="*/ 91 h 118"/>
                <a:gd name="T36" fmla="*/ 81 w 81"/>
                <a:gd name="T37" fmla="*/ 106 h 118"/>
                <a:gd name="T38" fmla="*/ 72 w 81"/>
                <a:gd name="T39" fmla="*/ 106 h 118"/>
                <a:gd name="T40" fmla="*/ 69 w 81"/>
                <a:gd name="T41" fmla="*/ 106 h 118"/>
                <a:gd name="T42" fmla="*/ 63 w 81"/>
                <a:gd name="T43" fmla="*/ 110 h 118"/>
                <a:gd name="T44" fmla="*/ 54 w 81"/>
                <a:gd name="T45" fmla="*/ 113 h 118"/>
                <a:gd name="T46" fmla="*/ 48 w 81"/>
                <a:gd name="T47" fmla="*/ 113 h 118"/>
                <a:gd name="T48" fmla="*/ 45 w 81"/>
                <a:gd name="T49" fmla="*/ 118 h 118"/>
                <a:gd name="T50" fmla="*/ 33 w 81"/>
                <a:gd name="T51" fmla="*/ 113 h 118"/>
                <a:gd name="T52" fmla="*/ 28 w 81"/>
                <a:gd name="T53" fmla="*/ 109 h 118"/>
                <a:gd name="T54" fmla="*/ 27 w 81"/>
                <a:gd name="T55" fmla="*/ 107 h 118"/>
                <a:gd name="T56" fmla="*/ 24 w 81"/>
                <a:gd name="T57" fmla="*/ 98 h 118"/>
                <a:gd name="T58" fmla="*/ 24 w 81"/>
                <a:gd name="T59" fmla="*/ 86 h 118"/>
                <a:gd name="T60" fmla="*/ 25 w 81"/>
                <a:gd name="T61" fmla="*/ 77 h 118"/>
                <a:gd name="T62" fmla="*/ 30 w 81"/>
                <a:gd name="T63" fmla="*/ 73 h 118"/>
                <a:gd name="T64" fmla="*/ 27 w 81"/>
                <a:gd name="T65" fmla="*/ 68 h 118"/>
                <a:gd name="T66" fmla="*/ 24 w 81"/>
                <a:gd name="T67" fmla="*/ 64 h 118"/>
                <a:gd name="T68" fmla="*/ 21 w 81"/>
                <a:gd name="T69" fmla="*/ 62 h 118"/>
                <a:gd name="T70" fmla="*/ 21 w 81"/>
                <a:gd name="T71" fmla="*/ 53 h 118"/>
                <a:gd name="T72" fmla="*/ 18 w 81"/>
                <a:gd name="T73" fmla="*/ 52 h 118"/>
                <a:gd name="T74" fmla="*/ 10 w 81"/>
                <a:gd name="T75" fmla="*/ 52 h 118"/>
                <a:gd name="T76" fmla="*/ 0 w 81"/>
                <a:gd name="T77" fmla="*/ 38 h 118"/>
                <a:gd name="T78" fmla="*/ 0 w 81"/>
                <a:gd name="T79" fmla="*/ 35 h 118"/>
                <a:gd name="T80" fmla="*/ 3 w 81"/>
                <a:gd name="T81" fmla="*/ 27 h 118"/>
                <a:gd name="T82" fmla="*/ 13 w 81"/>
                <a:gd name="T83" fmla="*/ 21 h 118"/>
                <a:gd name="T84" fmla="*/ 10 w 81"/>
                <a:gd name="T85" fmla="*/ 19 h 118"/>
                <a:gd name="T86" fmla="*/ 7 w 81"/>
                <a:gd name="T87" fmla="*/ 19 h 118"/>
                <a:gd name="T88" fmla="*/ 7 w 81"/>
                <a:gd name="T89" fmla="*/ 10 h 118"/>
                <a:gd name="T90" fmla="*/ 12 w 81"/>
                <a:gd name="T91" fmla="*/ 9 h 118"/>
                <a:gd name="T92" fmla="*/ 19 w 81"/>
                <a:gd name="T93" fmla="*/ 6 h 118"/>
                <a:gd name="T94" fmla="*/ 22 w 81"/>
                <a:gd name="T95" fmla="*/ 3 h 118"/>
                <a:gd name="T96" fmla="*/ 24 w 81"/>
                <a:gd name="T97" fmla="*/ 0 h 11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
                <a:gd name="T148" fmla="*/ 0 h 118"/>
                <a:gd name="T149" fmla="*/ 81 w 81"/>
                <a:gd name="T150" fmla="*/ 118 h 11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 h="118">
                  <a:moveTo>
                    <a:pt x="24" y="0"/>
                  </a:moveTo>
                  <a:lnTo>
                    <a:pt x="25" y="0"/>
                  </a:lnTo>
                  <a:lnTo>
                    <a:pt x="27" y="0"/>
                  </a:lnTo>
                  <a:lnTo>
                    <a:pt x="28" y="0"/>
                  </a:lnTo>
                  <a:lnTo>
                    <a:pt x="43" y="12"/>
                  </a:lnTo>
                  <a:lnTo>
                    <a:pt x="45" y="16"/>
                  </a:lnTo>
                  <a:lnTo>
                    <a:pt x="46" y="25"/>
                  </a:lnTo>
                  <a:lnTo>
                    <a:pt x="55" y="25"/>
                  </a:lnTo>
                  <a:lnTo>
                    <a:pt x="60" y="28"/>
                  </a:lnTo>
                  <a:lnTo>
                    <a:pt x="64" y="34"/>
                  </a:lnTo>
                  <a:lnTo>
                    <a:pt x="67" y="35"/>
                  </a:lnTo>
                  <a:lnTo>
                    <a:pt x="69" y="40"/>
                  </a:lnTo>
                  <a:lnTo>
                    <a:pt x="70" y="41"/>
                  </a:lnTo>
                  <a:lnTo>
                    <a:pt x="66" y="47"/>
                  </a:lnTo>
                  <a:lnTo>
                    <a:pt x="66" y="49"/>
                  </a:lnTo>
                  <a:lnTo>
                    <a:pt x="67" y="49"/>
                  </a:lnTo>
                  <a:lnTo>
                    <a:pt x="67" y="52"/>
                  </a:lnTo>
                  <a:lnTo>
                    <a:pt x="64" y="53"/>
                  </a:lnTo>
                  <a:lnTo>
                    <a:pt x="64" y="55"/>
                  </a:lnTo>
                  <a:lnTo>
                    <a:pt x="60" y="55"/>
                  </a:lnTo>
                  <a:lnTo>
                    <a:pt x="57" y="56"/>
                  </a:lnTo>
                  <a:lnTo>
                    <a:pt x="55" y="58"/>
                  </a:lnTo>
                  <a:lnTo>
                    <a:pt x="55" y="62"/>
                  </a:lnTo>
                  <a:lnTo>
                    <a:pt x="52" y="68"/>
                  </a:lnTo>
                  <a:lnTo>
                    <a:pt x="52" y="70"/>
                  </a:lnTo>
                  <a:lnTo>
                    <a:pt x="57" y="77"/>
                  </a:lnTo>
                  <a:lnTo>
                    <a:pt x="58" y="77"/>
                  </a:lnTo>
                  <a:lnTo>
                    <a:pt x="60" y="79"/>
                  </a:lnTo>
                  <a:lnTo>
                    <a:pt x="61" y="80"/>
                  </a:lnTo>
                  <a:lnTo>
                    <a:pt x="61" y="82"/>
                  </a:lnTo>
                  <a:lnTo>
                    <a:pt x="63" y="82"/>
                  </a:lnTo>
                  <a:lnTo>
                    <a:pt x="66" y="83"/>
                  </a:lnTo>
                  <a:lnTo>
                    <a:pt x="67" y="83"/>
                  </a:lnTo>
                  <a:lnTo>
                    <a:pt x="67" y="86"/>
                  </a:lnTo>
                  <a:lnTo>
                    <a:pt x="69" y="88"/>
                  </a:lnTo>
                  <a:lnTo>
                    <a:pt x="69" y="91"/>
                  </a:lnTo>
                  <a:lnTo>
                    <a:pt x="79" y="106"/>
                  </a:lnTo>
                  <a:lnTo>
                    <a:pt x="81" y="106"/>
                  </a:lnTo>
                  <a:lnTo>
                    <a:pt x="73" y="107"/>
                  </a:lnTo>
                  <a:lnTo>
                    <a:pt x="72" y="106"/>
                  </a:lnTo>
                  <a:lnTo>
                    <a:pt x="70" y="106"/>
                  </a:lnTo>
                  <a:lnTo>
                    <a:pt x="69" y="106"/>
                  </a:lnTo>
                  <a:lnTo>
                    <a:pt x="64" y="107"/>
                  </a:lnTo>
                  <a:lnTo>
                    <a:pt x="63" y="110"/>
                  </a:lnTo>
                  <a:lnTo>
                    <a:pt x="58" y="110"/>
                  </a:lnTo>
                  <a:lnTo>
                    <a:pt x="54" y="113"/>
                  </a:lnTo>
                  <a:lnTo>
                    <a:pt x="51" y="113"/>
                  </a:lnTo>
                  <a:lnTo>
                    <a:pt x="48" y="113"/>
                  </a:lnTo>
                  <a:lnTo>
                    <a:pt x="46" y="116"/>
                  </a:lnTo>
                  <a:lnTo>
                    <a:pt x="45" y="118"/>
                  </a:lnTo>
                  <a:lnTo>
                    <a:pt x="40" y="118"/>
                  </a:lnTo>
                  <a:lnTo>
                    <a:pt x="33" y="113"/>
                  </a:lnTo>
                  <a:lnTo>
                    <a:pt x="30" y="110"/>
                  </a:lnTo>
                  <a:lnTo>
                    <a:pt x="28" y="109"/>
                  </a:lnTo>
                  <a:lnTo>
                    <a:pt x="27" y="109"/>
                  </a:lnTo>
                  <a:lnTo>
                    <a:pt x="27" y="107"/>
                  </a:lnTo>
                  <a:lnTo>
                    <a:pt x="27" y="101"/>
                  </a:lnTo>
                  <a:lnTo>
                    <a:pt x="24" y="98"/>
                  </a:lnTo>
                  <a:lnTo>
                    <a:pt x="22" y="97"/>
                  </a:lnTo>
                  <a:lnTo>
                    <a:pt x="24" y="86"/>
                  </a:lnTo>
                  <a:lnTo>
                    <a:pt x="25" y="80"/>
                  </a:lnTo>
                  <a:lnTo>
                    <a:pt x="25" y="77"/>
                  </a:lnTo>
                  <a:lnTo>
                    <a:pt x="28" y="74"/>
                  </a:lnTo>
                  <a:lnTo>
                    <a:pt x="30" y="73"/>
                  </a:lnTo>
                  <a:lnTo>
                    <a:pt x="28" y="71"/>
                  </a:lnTo>
                  <a:lnTo>
                    <a:pt x="27" y="68"/>
                  </a:lnTo>
                  <a:lnTo>
                    <a:pt x="27" y="64"/>
                  </a:lnTo>
                  <a:lnTo>
                    <a:pt x="24" y="64"/>
                  </a:lnTo>
                  <a:lnTo>
                    <a:pt x="24" y="62"/>
                  </a:lnTo>
                  <a:lnTo>
                    <a:pt x="21" y="62"/>
                  </a:lnTo>
                  <a:lnTo>
                    <a:pt x="22" y="56"/>
                  </a:lnTo>
                  <a:lnTo>
                    <a:pt x="21" y="53"/>
                  </a:lnTo>
                  <a:lnTo>
                    <a:pt x="21" y="52"/>
                  </a:lnTo>
                  <a:lnTo>
                    <a:pt x="18" y="52"/>
                  </a:lnTo>
                  <a:lnTo>
                    <a:pt x="13" y="52"/>
                  </a:lnTo>
                  <a:lnTo>
                    <a:pt x="10" y="52"/>
                  </a:lnTo>
                  <a:lnTo>
                    <a:pt x="9" y="50"/>
                  </a:lnTo>
                  <a:lnTo>
                    <a:pt x="0" y="38"/>
                  </a:lnTo>
                  <a:lnTo>
                    <a:pt x="0" y="37"/>
                  </a:lnTo>
                  <a:lnTo>
                    <a:pt x="0" y="35"/>
                  </a:lnTo>
                  <a:lnTo>
                    <a:pt x="3" y="31"/>
                  </a:lnTo>
                  <a:lnTo>
                    <a:pt x="3" y="27"/>
                  </a:lnTo>
                  <a:lnTo>
                    <a:pt x="12" y="22"/>
                  </a:lnTo>
                  <a:lnTo>
                    <a:pt x="13" y="21"/>
                  </a:lnTo>
                  <a:lnTo>
                    <a:pt x="12" y="19"/>
                  </a:lnTo>
                  <a:lnTo>
                    <a:pt x="10" y="19"/>
                  </a:lnTo>
                  <a:lnTo>
                    <a:pt x="9" y="19"/>
                  </a:lnTo>
                  <a:lnTo>
                    <a:pt x="7" y="19"/>
                  </a:lnTo>
                  <a:lnTo>
                    <a:pt x="7" y="13"/>
                  </a:lnTo>
                  <a:lnTo>
                    <a:pt x="7" y="10"/>
                  </a:lnTo>
                  <a:lnTo>
                    <a:pt x="9" y="10"/>
                  </a:lnTo>
                  <a:lnTo>
                    <a:pt x="12" y="9"/>
                  </a:lnTo>
                  <a:lnTo>
                    <a:pt x="13" y="7"/>
                  </a:lnTo>
                  <a:lnTo>
                    <a:pt x="19" y="6"/>
                  </a:lnTo>
                  <a:lnTo>
                    <a:pt x="19" y="4"/>
                  </a:lnTo>
                  <a:lnTo>
                    <a:pt x="22" y="3"/>
                  </a:lnTo>
                  <a:lnTo>
                    <a:pt x="24" y="3"/>
                  </a:lnTo>
                  <a:lnTo>
                    <a:pt x="24" y="0"/>
                  </a:lnTo>
                  <a:close/>
                </a:path>
              </a:pathLst>
            </a:custGeom>
            <a:grpFill/>
            <a:ln w="1905">
              <a:noFill/>
              <a:round/>
              <a:headEnd/>
              <a:tailEnd/>
            </a:ln>
          </p:spPr>
          <p:txBody>
            <a:bodyPr/>
            <a:lstStyle/>
            <a:p>
              <a:endParaRPr lang="en-GB">
                <a:solidFill>
                  <a:srgbClr val="000000"/>
                </a:solidFill>
                <a:latin typeface="Arial"/>
              </a:endParaRPr>
            </a:p>
          </p:txBody>
        </p:sp>
        <p:sp>
          <p:nvSpPr>
            <p:cNvPr id="692" name="Freeform 688"/>
            <p:cNvSpPr>
              <a:spLocks/>
            </p:cNvSpPr>
            <p:nvPr/>
          </p:nvSpPr>
          <p:spPr bwMode="auto">
            <a:xfrm>
              <a:off x="1826" y="2631"/>
              <a:ext cx="48" cy="62"/>
            </a:xfrm>
            <a:custGeom>
              <a:avLst/>
              <a:gdLst>
                <a:gd name="T0" fmla="*/ 0 w 48"/>
                <a:gd name="T1" fmla="*/ 56 h 62"/>
                <a:gd name="T2" fmla="*/ 5 w 48"/>
                <a:gd name="T3" fmla="*/ 53 h 62"/>
                <a:gd name="T4" fmla="*/ 8 w 48"/>
                <a:gd name="T5" fmla="*/ 33 h 62"/>
                <a:gd name="T6" fmla="*/ 6 w 48"/>
                <a:gd name="T7" fmla="*/ 32 h 62"/>
                <a:gd name="T8" fmla="*/ 5 w 48"/>
                <a:gd name="T9" fmla="*/ 30 h 62"/>
                <a:gd name="T10" fmla="*/ 2 w 48"/>
                <a:gd name="T11" fmla="*/ 23 h 62"/>
                <a:gd name="T12" fmla="*/ 0 w 48"/>
                <a:gd name="T13" fmla="*/ 11 h 62"/>
                <a:gd name="T14" fmla="*/ 2 w 48"/>
                <a:gd name="T15" fmla="*/ 8 h 62"/>
                <a:gd name="T16" fmla="*/ 6 w 48"/>
                <a:gd name="T17" fmla="*/ 3 h 62"/>
                <a:gd name="T18" fmla="*/ 6 w 48"/>
                <a:gd name="T19" fmla="*/ 2 h 62"/>
                <a:gd name="T20" fmla="*/ 9 w 48"/>
                <a:gd name="T21" fmla="*/ 2 h 62"/>
                <a:gd name="T22" fmla="*/ 9 w 48"/>
                <a:gd name="T23" fmla="*/ 0 h 62"/>
                <a:gd name="T24" fmla="*/ 11 w 48"/>
                <a:gd name="T25" fmla="*/ 0 h 62"/>
                <a:gd name="T26" fmla="*/ 23 w 48"/>
                <a:gd name="T27" fmla="*/ 6 h 62"/>
                <a:gd name="T28" fmla="*/ 26 w 48"/>
                <a:gd name="T29" fmla="*/ 6 h 62"/>
                <a:gd name="T30" fmla="*/ 47 w 48"/>
                <a:gd name="T31" fmla="*/ 23 h 62"/>
                <a:gd name="T32" fmla="*/ 48 w 48"/>
                <a:gd name="T33" fmla="*/ 27 h 62"/>
                <a:gd name="T34" fmla="*/ 35 w 48"/>
                <a:gd name="T35" fmla="*/ 44 h 62"/>
                <a:gd name="T36" fmla="*/ 32 w 48"/>
                <a:gd name="T37" fmla="*/ 51 h 62"/>
                <a:gd name="T38" fmla="*/ 23 w 48"/>
                <a:gd name="T39" fmla="*/ 59 h 62"/>
                <a:gd name="T40" fmla="*/ 21 w 48"/>
                <a:gd name="T41" fmla="*/ 60 h 62"/>
                <a:gd name="T42" fmla="*/ 18 w 48"/>
                <a:gd name="T43" fmla="*/ 60 h 62"/>
                <a:gd name="T44" fmla="*/ 17 w 48"/>
                <a:gd name="T45" fmla="*/ 59 h 62"/>
                <a:gd name="T46" fmla="*/ 14 w 48"/>
                <a:gd name="T47" fmla="*/ 59 h 62"/>
                <a:gd name="T48" fmla="*/ 9 w 48"/>
                <a:gd name="T49" fmla="*/ 62 h 62"/>
                <a:gd name="T50" fmla="*/ 6 w 48"/>
                <a:gd name="T51" fmla="*/ 62 h 62"/>
                <a:gd name="T52" fmla="*/ 3 w 48"/>
                <a:gd name="T53" fmla="*/ 59 h 62"/>
                <a:gd name="T54" fmla="*/ 0 w 48"/>
                <a:gd name="T55" fmla="*/ 56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8"/>
                <a:gd name="T85" fmla="*/ 0 h 62"/>
                <a:gd name="T86" fmla="*/ 48 w 48"/>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8" h="62">
                  <a:moveTo>
                    <a:pt x="0" y="56"/>
                  </a:moveTo>
                  <a:lnTo>
                    <a:pt x="5" y="53"/>
                  </a:lnTo>
                  <a:lnTo>
                    <a:pt x="8" y="33"/>
                  </a:lnTo>
                  <a:lnTo>
                    <a:pt x="6" y="32"/>
                  </a:lnTo>
                  <a:lnTo>
                    <a:pt x="5" y="30"/>
                  </a:lnTo>
                  <a:lnTo>
                    <a:pt x="2" y="23"/>
                  </a:lnTo>
                  <a:lnTo>
                    <a:pt x="0" y="11"/>
                  </a:lnTo>
                  <a:lnTo>
                    <a:pt x="2" y="8"/>
                  </a:lnTo>
                  <a:lnTo>
                    <a:pt x="6" y="3"/>
                  </a:lnTo>
                  <a:lnTo>
                    <a:pt x="6" y="2"/>
                  </a:lnTo>
                  <a:lnTo>
                    <a:pt x="9" y="2"/>
                  </a:lnTo>
                  <a:lnTo>
                    <a:pt x="9" y="0"/>
                  </a:lnTo>
                  <a:lnTo>
                    <a:pt x="11" y="0"/>
                  </a:lnTo>
                  <a:lnTo>
                    <a:pt x="23" y="6"/>
                  </a:lnTo>
                  <a:lnTo>
                    <a:pt x="26" y="6"/>
                  </a:lnTo>
                  <a:lnTo>
                    <a:pt x="47" y="23"/>
                  </a:lnTo>
                  <a:lnTo>
                    <a:pt x="48" y="27"/>
                  </a:lnTo>
                  <a:lnTo>
                    <a:pt x="35" y="44"/>
                  </a:lnTo>
                  <a:lnTo>
                    <a:pt x="32" y="51"/>
                  </a:lnTo>
                  <a:lnTo>
                    <a:pt x="23" y="59"/>
                  </a:lnTo>
                  <a:lnTo>
                    <a:pt x="21" y="60"/>
                  </a:lnTo>
                  <a:lnTo>
                    <a:pt x="18" y="60"/>
                  </a:lnTo>
                  <a:lnTo>
                    <a:pt x="17" y="59"/>
                  </a:lnTo>
                  <a:lnTo>
                    <a:pt x="14" y="59"/>
                  </a:lnTo>
                  <a:lnTo>
                    <a:pt x="9" y="62"/>
                  </a:lnTo>
                  <a:lnTo>
                    <a:pt x="6" y="62"/>
                  </a:lnTo>
                  <a:lnTo>
                    <a:pt x="3" y="59"/>
                  </a:lnTo>
                  <a:lnTo>
                    <a:pt x="0" y="56"/>
                  </a:lnTo>
                  <a:close/>
                </a:path>
              </a:pathLst>
            </a:custGeom>
            <a:grpFill/>
            <a:ln w="1905">
              <a:noFill/>
              <a:round/>
              <a:headEnd/>
              <a:tailEnd/>
            </a:ln>
          </p:spPr>
          <p:txBody>
            <a:bodyPr/>
            <a:lstStyle/>
            <a:p>
              <a:endParaRPr lang="en-GB">
                <a:solidFill>
                  <a:srgbClr val="000000"/>
                </a:solidFill>
                <a:latin typeface="Arial"/>
              </a:endParaRPr>
            </a:p>
          </p:txBody>
        </p:sp>
        <p:sp>
          <p:nvSpPr>
            <p:cNvPr id="693" name="Freeform 689"/>
            <p:cNvSpPr>
              <a:spLocks/>
            </p:cNvSpPr>
            <p:nvPr/>
          </p:nvSpPr>
          <p:spPr bwMode="auto">
            <a:xfrm>
              <a:off x="3175" y="1952"/>
              <a:ext cx="51" cy="42"/>
            </a:xfrm>
            <a:custGeom>
              <a:avLst/>
              <a:gdLst>
                <a:gd name="T0" fmla="*/ 33 w 51"/>
                <a:gd name="T1" fmla="*/ 1 h 42"/>
                <a:gd name="T2" fmla="*/ 30 w 51"/>
                <a:gd name="T3" fmla="*/ 1 h 42"/>
                <a:gd name="T4" fmla="*/ 22 w 51"/>
                <a:gd name="T5" fmla="*/ 3 h 42"/>
                <a:gd name="T6" fmla="*/ 18 w 51"/>
                <a:gd name="T7" fmla="*/ 0 h 42"/>
                <a:gd name="T8" fmla="*/ 7 w 51"/>
                <a:gd name="T9" fmla="*/ 3 h 42"/>
                <a:gd name="T10" fmla="*/ 4 w 51"/>
                <a:gd name="T11" fmla="*/ 4 h 42"/>
                <a:gd name="T12" fmla="*/ 6 w 51"/>
                <a:gd name="T13" fmla="*/ 6 h 42"/>
                <a:gd name="T14" fmla="*/ 7 w 51"/>
                <a:gd name="T15" fmla="*/ 9 h 42"/>
                <a:gd name="T16" fmla="*/ 7 w 51"/>
                <a:gd name="T17" fmla="*/ 12 h 42"/>
                <a:gd name="T18" fmla="*/ 4 w 51"/>
                <a:gd name="T19" fmla="*/ 15 h 42"/>
                <a:gd name="T20" fmla="*/ 3 w 51"/>
                <a:gd name="T21" fmla="*/ 24 h 42"/>
                <a:gd name="T22" fmla="*/ 0 w 51"/>
                <a:gd name="T23" fmla="*/ 28 h 42"/>
                <a:gd name="T24" fmla="*/ 0 w 51"/>
                <a:gd name="T25" fmla="*/ 30 h 42"/>
                <a:gd name="T26" fmla="*/ 3 w 51"/>
                <a:gd name="T27" fmla="*/ 31 h 42"/>
                <a:gd name="T28" fmla="*/ 12 w 51"/>
                <a:gd name="T29" fmla="*/ 30 h 42"/>
                <a:gd name="T30" fmla="*/ 10 w 51"/>
                <a:gd name="T31" fmla="*/ 31 h 42"/>
                <a:gd name="T32" fmla="*/ 3 w 51"/>
                <a:gd name="T33" fmla="*/ 36 h 42"/>
                <a:gd name="T34" fmla="*/ 1 w 51"/>
                <a:gd name="T35" fmla="*/ 42 h 42"/>
                <a:gd name="T36" fmla="*/ 4 w 51"/>
                <a:gd name="T37" fmla="*/ 40 h 42"/>
                <a:gd name="T38" fmla="*/ 6 w 51"/>
                <a:gd name="T39" fmla="*/ 37 h 42"/>
                <a:gd name="T40" fmla="*/ 25 w 51"/>
                <a:gd name="T41" fmla="*/ 22 h 42"/>
                <a:gd name="T42" fmla="*/ 42 w 51"/>
                <a:gd name="T43" fmla="*/ 22 h 42"/>
                <a:gd name="T44" fmla="*/ 43 w 51"/>
                <a:gd name="T45" fmla="*/ 22 h 42"/>
                <a:gd name="T46" fmla="*/ 48 w 51"/>
                <a:gd name="T47" fmla="*/ 21 h 42"/>
                <a:gd name="T48" fmla="*/ 51 w 51"/>
                <a:gd name="T49" fmla="*/ 19 h 42"/>
                <a:gd name="T50" fmla="*/ 49 w 51"/>
                <a:gd name="T51" fmla="*/ 16 h 42"/>
                <a:gd name="T52" fmla="*/ 46 w 51"/>
                <a:gd name="T53" fmla="*/ 16 h 42"/>
                <a:gd name="T54" fmla="*/ 37 w 51"/>
                <a:gd name="T55" fmla="*/ 12 h 42"/>
                <a:gd name="T56" fmla="*/ 33 w 51"/>
                <a:gd name="T57" fmla="*/ 7 h 42"/>
                <a:gd name="T58" fmla="*/ 33 w 51"/>
                <a:gd name="T59" fmla="*/ 4 h 42"/>
                <a:gd name="T60" fmla="*/ 33 w 51"/>
                <a:gd name="T61" fmla="*/ 1 h 4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51"/>
                <a:gd name="T94" fmla="*/ 0 h 42"/>
                <a:gd name="T95" fmla="*/ 51 w 51"/>
                <a:gd name="T96" fmla="*/ 42 h 4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51" h="42">
                  <a:moveTo>
                    <a:pt x="33" y="1"/>
                  </a:moveTo>
                  <a:lnTo>
                    <a:pt x="30" y="1"/>
                  </a:lnTo>
                  <a:lnTo>
                    <a:pt x="22" y="3"/>
                  </a:lnTo>
                  <a:lnTo>
                    <a:pt x="18" y="0"/>
                  </a:lnTo>
                  <a:lnTo>
                    <a:pt x="7" y="3"/>
                  </a:lnTo>
                  <a:lnTo>
                    <a:pt x="4" y="4"/>
                  </a:lnTo>
                  <a:lnTo>
                    <a:pt x="6" y="6"/>
                  </a:lnTo>
                  <a:lnTo>
                    <a:pt x="7" y="9"/>
                  </a:lnTo>
                  <a:lnTo>
                    <a:pt x="7" y="12"/>
                  </a:lnTo>
                  <a:lnTo>
                    <a:pt x="4" y="15"/>
                  </a:lnTo>
                  <a:lnTo>
                    <a:pt x="3" y="24"/>
                  </a:lnTo>
                  <a:lnTo>
                    <a:pt x="0" y="28"/>
                  </a:lnTo>
                  <a:lnTo>
                    <a:pt x="0" y="30"/>
                  </a:lnTo>
                  <a:lnTo>
                    <a:pt x="3" y="31"/>
                  </a:lnTo>
                  <a:lnTo>
                    <a:pt x="12" y="30"/>
                  </a:lnTo>
                  <a:lnTo>
                    <a:pt x="10" y="31"/>
                  </a:lnTo>
                  <a:lnTo>
                    <a:pt x="3" y="36"/>
                  </a:lnTo>
                  <a:lnTo>
                    <a:pt x="1" y="42"/>
                  </a:lnTo>
                  <a:lnTo>
                    <a:pt x="4" y="40"/>
                  </a:lnTo>
                  <a:lnTo>
                    <a:pt x="6" y="37"/>
                  </a:lnTo>
                  <a:lnTo>
                    <a:pt x="25" y="22"/>
                  </a:lnTo>
                  <a:lnTo>
                    <a:pt x="42" y="22"/>
                  </a:lnTo>
                  <a:lnTo>
                    <a:pt x="43" y="22"/>
                  </a:lnTo>
                  <a:lnTo>
                    <a:pt x="48" y="21"/>
                  </a:lnTo>
                  <a:lnTo>
                    <a:pt x="51" y="19"/>
                  </a:lnTo>
                  <a:lnTo>
                    <a:pt x="49" y="16"/>
                  </a:lnTo>
                  <a:lnTo>
                    <a:pt x="46" y="16"/>
                  </a:lnTo>
                  <a:lnTo>
                    <a:pt x="37" y="12"/>
                  </a:lnTo>
                  <a:lnTo>
                    <a:pt x="33" y="7"/>
                  </a:lnTo>
                  <a:lnTo>
                    <a:pt x="33" y="4"/>
                  </a:lnTo>
                  <a:lnTo>
                    <a:pt x="33" y="1"/>
                  </a:lnTo>
                  <a:close/>
                </a:path>
              </a:pathLst>
            </a:custGeom>
            <a:grpFill/>
            <a:ln w="1905">
              <a:noFill/>
              <a:round/>
              <a:headEnd/>
              <a:tailEnd/>
            </a:ln>
          </p:spPr>
          <p:txBody>
            <a:bodyPr/>
            <a:lstStyle/>
            <a:p>
              <a:endParaRPr lang="en-GB">
                <a:solidFill>
                  <a:srgbClr val="000000"/>
                </a:solidFill>
                <a:latin typeface="Arial"/>
              </a:endParaRPr>
            </a:p>
          </p:txBody>
        </p:sp>
        <p:sp>
          <p:nvSpPr>
            <p:cNvPr id="694" name="Freeform 690"/>
            <p:cNvSpPr>
              <a:spLocks/>
            </p:cNvSpPr>
            <p:nvPr/>
          </p:nvSpPr>
          <p:spPr bwMode="auto">
            <a:xfrm>
              <a:off x="4284" y="2233"/>
              <a:ext cx="150" cy="322"/>
            </a:xfrm>
            <a:custGeom>
              <a:avLst/>
              <a:gdLst>
                <a:gd name="T0" fmla="*/ 37 w 150"/>
                <a:gd name="T1" fmla="*/ 186 h 322"/>
                <a:gd name="T2" fmla="*/ 29 w 150"/>
                <a:gd name="T3" fmla="*/ 168 h 322"/>
                <a:gd name="T4" fmla="*/ 23 w 150"/>
                <a:gd name="T5" fmla="*/ 165 h 322"/>
                <a:gd name="T6" fmla="*/ 26 w 150"/>
                <a:gd name="T7" fmla="*/ 163 h 322"/>
                <a:gd name="T8" fmla="*/ 24 w 150"/>
                <a:gd name="T9" fmla="*/ 157 h 322"/>
                <a:gd name="T10" fmla="*/ 9 w 150"/>
                <a:gd name="T11" fmla="*/ 147 h 322"/>
                <a:gd name="T12" fmla="*/ 5 w 150"/>
                <a:gd name="T13" fmla="*/ 144 h 322"/>
                <a:gd name="T14" fmla="*/ 3 w 150"/>
                <a:gd name="T15" fmla="*/ 128 h 322"/>
                <a:gd name="T16" fmla="*/ 8 w 150"/>
                <a:gd name="T17" fmla="*/ 117 h 322"/>
                <a:gd name="T18" fmla="*/ 12 w 150"/>
                <a:gd name="T19" fmla="*/ 116 h 322"/>
                <a:gd name="T20" fmla="*/ 14 w 150"/>
                <a:gd name="T21" fmla="*/ 113 h 322"/>
                <a:gd name="T22" fmla="*/ 17 w 150"/>
                <a:gd name="T23" fmla="*/ 101 h 322"/>
                <a:gd name="T24" fmla="*/ 21 w 150"/>
                <a:gd name="T25" fmla="*/ 83 h 322"/>
                <a:gd name="T26" fmla="*/ 33 w 150"/>
                <a:gd name="T27" fmla="*/ 81 h 322"/>
                <a:gd name="T28" fmla="*/ 42 w 150"/>
                <a:gd name="T29" fmla="*/ 56 h 322"/>
                <a:gd name="T30" fmla="*/ 48 w 150"/>
                <a:gd name="T31" fmla="*/ 39 h 322"/>
                <a:gd name="T32" fmla="*/ 60 w 150"/>
                <a:gd name="T33" fmla="*/ 29 h 322"/>
                <a:gd name="T34" fmla="*/ 73 w 150"/>
                <a:gd name="T35" fmla="*/ 20 h 322"/>
                <a:gd name="T36" fmla="*/ 79 w 150"/>
                <a:gd name="T37" fmla="*/ 15 h 322"/>
                <a:gd name="T38" fmla="*/ 87 w 150"/>
                <a:gd name="T39" fmla="*/ 8 h 322"/>
                <a:gd name="T40" fmla="*/ 90 w 150"/>
                <a:gd name="T41" fmla="*/ 0 h 322"/>
                <a:gd name="T42" fmla="*/ 99 w 150"/>
                <a:gd name="T43" fmla="*/ 6 h 322"/>
                <a:gd name="T44" fmla="*/ 106 w 150"/>
                <a:gd name="T45" fmla="*/ 15 h 322"/>
                <a:gd name="T46" fmla="*/ 100 w 150"/>
                <a:gd name="T47" fmla="*/ 54 h 322"/>
                <a:gd name="T48" fmla="*/ 93 w 150"/>
                <a:gd name="T49" fmla="*/ 71 h 322"/>
                <a:gd name="T50" fmla="*/ 90 w 150"/>
                <a:gd name="T51" fmla="*/ 84 h 322"/>
                <a:gd name="T52" fmla="*/ 111 w 150"/>
                <a:gd name="T53" fmla="*/ 78 h 322"/>
                <a:gd name="T54" fmla="*/ 112 w 150"/>
                <a:gd name="T55" fmla="*/ 93 h 322"/>
                <a:gd name="T56" fmla="*/ 129 w 150"/>
                <a:gd name="T57" fmla="*/ 116 h 322"/>
                <a:gd name="T58" fmla="*/ 141 w 150"/>
                <a:gd name="T59" fmla="*/ 123 h 322"/>
                <a:gd name="T60" fmla="*/ 150 w 150"/>
                <a:gd name="T61" fmla="*/ 122 h 322"/>
                <a:gd name="T62" fmla="*/ 139 w 150"/>
                <a:gd name="T63" fmla="*/ 132 h 322"/>
                <a:gd name="T64" fmla="*/ 135 w 150"/>
                <a:gd name="T65" fmla="*/ 138 h 322"/>
                <a:gd name="T66" fmla="*/ 129 w 150"/>
                <a:gd name="T67" fmla="*/ 147 h 322"/>
                <a:gd name="T68" fmla="*/ 97 w 150"/>
                <a:gd name="T69" fmla="*/ 159 h 322"/>
                <a:gd name="T70" fmla="*/ 90 w 150"/>
                <a:gd name="T71" fmla="*/ 180 h 322"/>
                <a:gd name="T72" fmla="*/ 105 w 150"/>
                <a:gd name="T73" fmla="*/ 202 h 322"/>
                <a:gd name="T74" fmla="*/ 111 w 150"/>
                <a:gd name="T75" fmla="*/ 219 h 322"/>
                <a:gd name="T76" fmla="*/ 106 w 150"/>
                <a:gd name="T77" fmla="*/ 232 h 322"/>
                <a:gd name="T78" fmla="*/ 100 w 150"/>
                <a:gd name="T79" fmla="*/ 241 h 322"/>
                <a:gd name="T80" fmla="*/ 117 w 150"/>
                <a:gd name="T81" fmla="*/ 277 h 322"/>
                <a:gd name="T82" fmla="*/ 124 w 150"/>
                <a:gd name="T83" fmla="*/ 295 h 322"/>
                <a:gd name="T84" fmla="*/ 108 w 150"/>
                <a:gd name="T85" fmla="*/ 322 h 322"/>
                <a:gd name="T86" fmla="*/ 105 w 150"/>
                <a:gd name="T87" fmla="*/ 292 h 322"/>
                <a:gd name="T88" fmla="*/ 108 w 150"/>
                <a:gd name="T89" fmla="*/ 288 h 322"/>
                <a:gd name="T90" fmla="*/ 100 w 150"/>
                <a:gd name="T91" fmla="*/ 262 h 322"/>
                <a:gd name="T92" fmla="*/ 90 w 150"/>
                <a:gd name="T93" fmla="*/ 213 h 322"/>
                <a:gd name="T94" fmla="*/ 75 w 150"/>
                <a:gd name="T95" fmla="*/ 198 h 322"/>
                <a:gd name="T96" fmla="*/ 51 w 150"/>
                <a:gd name="T97" fmla="*/ 225 h 322"/>
                <a:gd name="T98" fmla="*/ 45 w 150"/>
                <a:gd name="T99" fmla="*/ 226 h 322"/>
                <a:gd name="T100" fmla="*/ 39 w 150"/>
                <a:gd name="T101" fmla="*/ 220 h 322"/>
                <a:gd name="T102" fmla="*/ 35 w 150"/>
                <a:gd name="T103" fmla="*/ 216 h 32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50"/>
                <a:gd name="T157" fmla="*/ 0 h 322"/>
                <a:gd name="T158" fmla="*/ 150 w 150"/>
                <a:gd name="T159" fmla="*/ 322 h 32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50" h="322">
                  <a:moveTo>
                    <a:pt x="35" y="216"/>
                  </a:moveTo>
                  <a:lnTo>
                    <a:pt x="39" y="202"/>
                  </a:lnTo>
                  <a:lnTo>
                    <a:pt x="37" y="186"/>
                  </a:lnTo>
                  <a:lnTo>
                    <a:pt x="36" y="184"/>
                  </a:lnTo>
                  <a:lnTo>
                    <a:pt x="36" y="181"/>
                  </a:lnTo>
                  <a:lnTo>
                    <a:pt x="29" y="168"/>
                  </a:lnTo>
                  <a:lnTo>
                    <a:pt x="27" y="171"/>
                  </a:lnTo>
                  <a:lnTo>
                    <a:pt x="24" y="169"/>
                  </a:lnTo>
                  <a:lnTo>
                    <a:pt x="23" y="165"/>
                  </a:lnTo>
                  <a:lnTo>
                    <a:pt x="23" y="163"/>
                  </a:lnTo>
                  <a:lnTo>
                    <a:pt x="27" y="165"/>
                  </a:lnTo>
                  <a:lnTo>
                    <a:pt x="26" y="163"/>
                  </a:lnTo>
                  <a:lnTo>
                    <a:pt x="24" y="160"/>
                  </a:lnTo>
                  <a:lnTo>
                    <a:pt x="24" y="159"/>
                  </a:lnTo>
                  <a:lnTo>
                    <a:pt x="24" y="157"/>
                  </a:lnTo>
                  <a:lnTo>
                    <a:pt x="12" y="151"/>
                  </a:lnTo>
                  <a:lnTo>
                    <a:pt x="12" y="148"/>
                  </a:lnTo>
                  <a:lnTo>
                    <a:pt x="9" y="147"/>
                  </a:lnTo>
                  <a:lnTo>
                    <a:pt x="8" y="144"/>
                  </a:lnTo>
                  <a:lnTo>
                    <a:pt x="6" y="145"/>
                  </a:lnTo>
                  <a:lnTo>
                    <a:pt x="5" y="144"/>
                  </a:lnTo>
                  <a:lnTo>
                    <a:pt x="0" y="137"/>
                  </a:lnTo>
                  <a:lnTo>
                    <a:pt x="2" y="128"/>
                  </a:lnTo>
                  <a:lnTo>
                    <a:pt x="3" y="128"/>
                  </a:lnTo>
                  <a:lnTo>
                    <a:pt x="6" y="128"/>
                  </a:lnTo>
                  <a:lnTo>
                    <a:pt x="6" y="119"/>
                  </a:lnTo>
                  <a:lnTo>
                    <a:pt x="8" y="117"/>
                  </a:lnTo>
                  <a:lnTo>
                    <a:pt x="9" y="116"/>
                  </a:lnTo>
                  <a:lnTo>
                    <a:pt x="11" y="117"/>
                  </a:lnTo>
                  <a:lnTo>
                    <a:pt x="12" y="116"/>
                  </a:lnTo>
                  <a:lnTo>
                    <a:pt x="15" y="114"/>
                  </a:lnTo>
                  <a:lnTo>
                    <a:pt x="15" y="113"/>
                  </a:lnTo>
                  <a:lnTo>
                    <a:pt x="14" y="113"/>
                  </a:lnTo>
                  <a:lnTo>
                    <a:pt x="12" y="110"/>
                  </a:lnTo>
                  <a:lnTo>
                    <a:pt x="14" y="101"/>
                  </a:lnTo>
                  <a:lnTo>
                    <a:pt x="17" y="101"/>
                  </a:lnTo>
                  <a:lnTo>
                    <a:pt x="18" y="99"/>
                  </a:lnTo>
                  <a:lnTo>
                    <a:pt x="18" y="86"/>
                  </a:lnTo>
                  <a:lnTo>
                    <a:pt x="21" y="83"/>
                  </a:lnTo>
                  <a:lnTo>
                    <a:pt x="26" y="83"/>
                  </a:lnTo>
                  <a:lnTo>
                    <a:pt x="32" y="83"/>
                  </a:lnTo>
                  <a:lnTo>
                    <a:pt x="33" y="81"/>
                  </a:lnTo>
                  <a:lnTo>
                    <a:pt x="40" y="60"/>
                  </a:lnTo>
                  <a:lnTo>
                    <a:pt x="40" y="57"/>
                  </a:lnTo>
                  <a:lnTo>
                    <a:pt x="42" y="56"/>
                  </a:lnTo>
                  <a:lnTo>
                    <a:pt x="46" y="51"/>
                  </a:lnTo>
                  <a:lnTo>
                    <a:pt x="49" y="48"/>
                  </a:lnTo>
                  <a:lnTo>
                    <a:pt x="48" y="39"/>
                  </a:lnTo>
                  <a:lnTo>
                    <a:pt x="51" y="35"/>
                  </a:lnTo>
                  <a:lnTo>
                    <a:pt x="55" y="30"/>
                  </a:lnTo>
                  <a:lnTo>
                    <a:pt x="60" y="29"/>
                  </a:lnTo>
                  <a:lnTo>
                    <a:pt x="64" y="21"/>
                  </a:lnTo>
                  <a:lnTo>
                    <a:pt x="70" y="21"/>
                  </a:lnTo>
                  <a:lnTo>
                    <a:pt x="73" y="20"/>
                  </a:lnTo>
                  <a:lnTo>
                    <a:pt x="79" y="21"/>
                  </a:lnTo>
                  <a:lnTo>
                    <a:pt x="81" y="20"/>
                  </a:lnTo>
                  <a:lnTo>
                    <a:pt x="79" y="15"/>
                  </a:lnTo>
                  <a:lnTo>
                    <a:pt x="81" y="11"/>
                  </a:lnTo>
                  <a:lnTo>
                    <a:pt x="84" y="9"/>
                  </a:lnTo>
                  <a:lnTo>
                    <a:pt x="87" y="8"/>
                  </a:lnTo>
                  <a:lnTo>
                    <a:pt x="87" y="3"/>
                  </a:lnTo>
                  <a:lnTo>
                    <a:pt x="88" y="2"/>
                  </a:lnTo>
                  <a:lnTo>
                    <a:pt x="90" y="0"/>
                  </a:lnTo>
                  <a:lnTo>
                    <a:pt x="91" y="0"/>
                  </a:lnTo>
                  <a:lnTo>
                    <a:pt x="94" y="3"/>
                  </a:lnTo>
                  <a:lnTo>
                    <a:pt x="99" y="6"/>
                  </a:lnTo>
                  <a:lnTo>
                    <a:pt x="100" y="12"/>
                  </a:lnTo>
                  <a:lnTo>
                    <a:pt x="102" y="15"/>
                  </a:lnTo>
                  <a:lnTo>
                    <a:pt x="106" y="15"/>
                  </a:lnTo>
                  <a:lnTo>
                    <a:pt x="108" y="42"/>
                  </a:lnTo>
                  <a:lnTo>
                    <a:pt x="102" y="54"/>
                  </a:lnTo>
                  <a:lnTo>
                    <a:pt x="100" y="54"/>
                  </a:lnTo>
                  <a:lnTo>
                    <a:pt x="99" y="57"/>
                  </a:lnTo>
                  <a:lnTo>
                    <a:pt x="96" y="62"/>
                  </a:lnTo>
                  <a:lnTo>
                    <a:pt x="93" y="71"/>
                  </a:lnTo>
                  <a:lnTo>
                    <a:pt x="93" y="77"/>
                  </a:lnTo>
                  <a:lnTo>
                    <a:pt x="93" y="78"/>
                  </a:lnTo>
                  <a:lnTo>
                    <a:pt x="90" y="84"/>
                  </a:lnTo>
                  <a:lnTo>
                    <a:pt x="91" y="86"/>
                  </a:lnTo>
                  <a:lnTo>
                    <a:pt x="99" y="80"/>
                  </a:lnTo>
                  <a:lnTo>
                    <a:pt x="111" y="78"/>
                  </a:lnTo>
                  <a:lnTo>
                    <a:pt x="111" y="83"/>
                  </a:lnTo>
                  <a:lnTo>
                    <a:pt x="112" y="87"/>
                  </a:lnTo>
                  <a:lnTo>
                    <a:pt x="112" y="93"/>
                  </a:lnTo>
                  <a:lnTo>
                    <a:pt x="121" y="99"/>
                  </a:lnTo>
                  <a:lnTo>
                    <a:pt x="118" y="113"/>
                  </a:lnTo>
                  <a:lnTo>
                    <a:pt x="129" y="116"/>
                  </a:lnTo>
                  <a:lnTo>
                    <a:pt x="129" y="119"/>
                  </a:lnTo>
                  <a:lnTo>
                    <a:pt x="135" y="125"/>
                  </a:lnTo>
                  <a:lnTo>
                    <a:pt x="141" y="123"/>
                  </a:lnTo>
                  <a:lnTo>
                    <a:pt x="145" y="120"/>
                  </a:lnTo>
                  <a:lnTo>
                    <a:pt x="150" y="120"/>
                  </a:lnTo>
                  <a:lnTo>
                    <a:pt x="150" y="122"/>
                  </a:lnTo>
                  <a:lnTo>
                    <a:pt x="150" y="123"/>
                  </a:lnTo>
                  <a:lnTo>
                    <a:pt x="148" y="126"/>
                  </a:lnTo>
                  <a:lnTo>
                    <a:pt x="139" y="132"/>
                  </a:lnTo>
                  <a:lnTo>
                    <a:pt x="141" y="135"/>
                  </a:lnTo>
                  <a:lnTo>
                    <a:pt x="136" y="137"/>
                  </a:lnTo>
                  <a:lnTo>
                    <a:pt x="135" y="138"/>
                  </a:lnTo>
                  <a:lnTo>
                    <a:pt x="135" y="139"/>
                  </a:lnTo>
                  <a:lnTo>
                    <a:pt x="132" y="139"/>
                  </a:lnTo>
                  <a:lnTo>
                    <a:pt x="129" y="147"/>
                  </a:lnTo>
                  <a:lnTo>
                    <a:pt x="124" y="147"/>
                  </a:lnTo>
                  <a:lnTo>
                    <a:pt x="111" y="157"/>
                  </a:lnTo>
                  <a:lnTo>
                    <a:pt x="97" y="159"/>
                  </a:lnTo>
                  <a:lnTo>
                    <a:pt x="93" y="175"/>
                  </a:lnTo>
                  <a:lnTo>
                    <a:pt x="93" y="178"/>
                  </a:lnTo>
                  <a:lnTo>
                    <a:pt x="90" y="180"/>
                  </a:lnTo>
                  <a:lnTo>
                    <a:pt x="96" y="195"/>
                  </a:lnTo>
                  <a:lnTo>
                    <a:pt x="103" y="199"/>
                  </a:lnTo>
                  <a:lnTo>
                    <a:pt x="105" y="202"/>
                  </a:lnTo>
                  <a:lnTo>
                    <a:pt x="106" y="216"/>
                  </a:lnTo>
                  <a:lnTo>
                    <a:pt x="109" y="216"/>
                  </a:lnTo>
                  <a:lnTo>
                    <a:pt x="111" y="219"/>
                  </a:lnTo>
                  <a:lnTo>
                    <a:pt x="108" y="222"/>
                  </a:lnTo>
                  <a:lnTo>
                    <a:pt x="106" y="228"/>
                  </a:lnTo>
                  <a:lnTo>
                    <a:pt x="106" y="232"/>
                  </a:lnTo>
                  <a:lnTo>
                    <a:pt x="102" y="235"/>
                  </a:lnTo>
                  <a:lnTo>
                    <a:pt x="100" y="238"/>
                  </a:lnTo>
                  <a:lnTo>
                    <a:pt x="100" y="241"/>
                  </a:lnTo>
                  <a:lnTo>
                    <a:pt x="102" y="247"/>
                  </a:lnTo>
                  <a:lnTo>
                    <a:pt x="114" y="258"/>
                  </a:lnTo>
                  <a:lnTo>
                    <a:pt x="117" y="277"/>
                  </a:lnTo>
                  <a:lnTo>
                    <a:pt x="118" y="277"/>
                  </a:lnTo>
                  <a:lnTo>
                    <a:pt x="124" y="292"/>
                  </a:lnTo>
                  <a:lnTo>
                    <a:pt x="124" y="295"/>
                  </a:lnTo>
                  <a:lnTo>
                    <a:pt x="118" y="304"/>
                  </a:lnTo>
                  <a:lnTo>
                    <a:pt x="115" y="307"/>
                  </a:lnTo>
                  <a:lnTo>
                    <a:pt x="108" y="322"/>
                  </a:lnTo>
                  <a:lnTo>
                    <a:pt x="105" y="319"/>
                  </a:lnTo>
                  <a:lnTo>
                    <a:pt x="111" y="295"/>
                  </a:lnTo>
                  <a:lnTo>
                    <a:pt x="105" y="292"/>
                  </a:lnTo>
                  <a:lnTo>
                    <a:pt x="106" y="289"/>
                  </a:lnTo>
                  <a:lnTo>
                    <a:pt x="108" y="291"/>
                  </a:lnTo>
                  <a:lnTo>
                    <a:pt x="108" y="288"/>
                  </a:lnTo>
                  <a:lnTo>
                    <a:pt x="108" y="283"/>
                  </a:lnTo>
                  <a:lnTo>
                    <a:pt x="102" y="261"/>
                  </a:lnTo>
                  <a:lnTo>
                    <a:pt x="100" y="262"/>
                  </a:lnTo>
                  <a:lnTo>
                    <a:pt x="100" y="264"/>
                  </a:lnTo>
                  <a:lnTo>
                    <a:pt x="91" y="213"/>
                  </a:lnTo>
                  <a:lnTo>
                    <a:pt x="90" y="213"/>
                  </a:lnTo>
                  <a:lnTo>
                    <a:pt x="81" y="205"/>
                  </a:lnTo>
                  <a:lnTo>
                    <a:pt x="78" y="207"/>
                  </a:lnTo>
                  <a:lnTo>
                    <a:pt x="75" y="198"/>
                  </a:lnTo>
                  <a:lnTo>
                    <a:pt x="73" y="210"/>
                  </a:lnTo>
                  <a:lnTo>
                    <a:pt x="52" y="226"/>
                  </a:lnTo>
                  <a:lnTo>
                    <a:pt x="51" y="225"/>
                  </a:lnTo>
                  <a:lnTo>
                    <a:pt x="48" y="225"/>
                  </a:lnTo>
                  <a:lnTo>
                    <a:pt x="46" y="223"/>
                  </a:lnTo>
                  <a:lnTo>
                    <a:pt x="45" y="226"/>
                  </a:lnTo>
                  <a:lnTo>
                    <a:pt x="39" y="223"/>
                  </a:lnTo>
                  <a:lnTo>
                    <a:pt x="37" y="222"/>
                  </a:lnTo>
                  <a:lnTo>
                    <a:pt x="39" y="220"/>
                  </a:lnTo>
                  <a:lnTo>
                    <a:pt x="36" y="222"/>
                  </a:lnTo>
                  <a:lnTo>
                    <a:pt x="33" y="222"/>
                  </a:lnTo>
                  <a:lnTo>
                    <a:pt x="35" y="216"/>
                  </a:lnTo>
                  <a:close/>
                </a:path>
              </a:pathLst>
            </a:custGeom>
            <a:grpFill/>
            <a:ln w="1905">
              <a:noFill/>
              <a:round/>
              <a:headEnd/>
              <a:tailEnd/>
            </a:ln>
          </p:spPr>
          <p:txBody>
            <a:bodyPr/>
            <a:lstStyle/>
            <a:p>
              <a:endParaRPr lang="en-GB">
                <a:solidFill>
                  <a:srgbClr val="000000"/>
                </a:solidFill>
                <a:latin typeface="Arial"/>
              </a:endParaRPr>
            </a:p>
          </p:txBody>
        </p:sp>
        <p:sp>
          <p:nvSpPr>
            <p:cNvPr id="695" name="Freeform 691"/>
            <p:cNvSpPr>
              <a:spLocks/>
            </p:cNvSpPr>
            <p:nvPr/>
          </p:nvSpPr>
          <p:spPr bwMode="auto">
            <a:xfrm>
              <a:off x="4453" y="2477"/>
              <a:ext cx="89" cy="72"/>
            </a:xfrm>
            <a:custGeom>
              <a:avLst/>
              <a:gdLst>
                <a:gd name="T0" fmla="*/ 35 w 89"/>
                <a:gd name="T1" fmla="*/ 72 h 72"/>
                <a:gd name="T2" fmla="*/ 32 w 89"/>
                <a:gd name="T3" fmla="*/ 71 h 72"/>
                <a:gd name="T4" fmla="*/ 24 w 89"/>
                <a:gd name="T5" fmla="*/ 71 h 72"/>
                <a:gd name="T6" fmla="*/ 21 w 89"/>
                <a:gd name="T7" fmla="*/ 68 h 72"/>
                <a:gd name="T8" fmla="*/ 23 w 89"/>
                <a:gd name="T9" fmla="*/ 63 h 72"/>
                <a:gd name="T10" fmla="*/ 18 w 89"/>
                <a:gd name="T11" fmla="*/ 63 h 72"/>
                <a:gd name="T12" fmla="*/ 15 w 89"/>
                <a:gd name="T13" fmla="*/ 66 h 72"/>
                <a:gd name="T14" fmla="*/ 14 w 89"/>
                <a:gd name="T15" fmla="*/ 59 h 72"/>
                <a:gd name="T16" fmla="*/ 11 w 89"/>
                <a:gd name="T17" fmla="*/ 54 h 72"/>
                <a:gd name="T18" fmla="*/ 11 w 89"/>
                <a:gd name="T19" fmla="*/ 51 h 72"/>
                <a:gd name="T20" fmla="*/ 6 w 89"/>
                <a:gd name="T21" fmla="*/ 41 h 72"/>
                <a:gd name="T22" fmla="*/ 0 w 89"/>
                <a:gd name="T23" fmla="*/ 26 h 72"/>
                <a:gd name="T24" fmla="*/ 2 w 89"/>
                <a:gd name="T25" fmla="*/ 20 h 72"/>
                <a:gd name="T26" fmla="*/ 6 w 89"/>
                <a:gd name="T27" fmla="*/ 15 h 72"/>
                <a:gd name="T28" fmla="*/ 15 w 89"/>
                <a:gd name="T29" fmla="*/ 6 h 72"/>
                <a:gd name="T30" fmla="*/ 45 w 89"/>
                <a:gd name="T31" fmla="*/ 9 h 72"/>
                <a:gd name="T32" fmla="*/ 51 w 89"/>
                <a:gd name="T33" fmla="*/ 11 h 72"/>
                <a:gd name="T34" fmla="*/ 63 w 89"/>
                <a:gd name="T35" fmla="*/ 12 h 72"/>
                <a:gd name="T36" fmla="*/ 71 w 89"/>
                <a:gd name="T37" fmla="*/ 3 h 72"/>
                <a:gd name="T38" fmla="*/ 77 w 89"/>
                <a:gd name="T39" fmla="*/ 6 h 72"/>
                <a:gd name="T40" fmla="*/ 81 w 89"/>
                <a:gd name="T41" fmla="*/ 5 h 72"/>
                <a:gd name="T42" fmla="*/ 86 w 89"/>
                <a:gd name="T43" fmla="*/ 0 h 72"/>
                <a:gd name="T44" fmla="*/ 89 w 89"/>
                <a:gd name="T45" fmla="*/ 21 h 72"/>
                <a:gd name="T46" fmla="*/ 86 w 89"/>
                <a:gd name="T47" fmla="*/ 42 h 72"/>
                <a:gd name="T48" fmla="*/ 78 w 89"/>
                <a:gd name="T49" fmla="*/ 45 h 72"/>
                <a:gd name="T50" fmla="*/ 69 w 89"/>
                <a:gd name="T51" fmla="*/ 48 h 72"/>
                <a:gd name="T52" fmla="*/ 60 w 89"/>
                <a:gd name="T53" fmla="*/ 53 h 72"/>
                <a:gd name="T54" fmla="*/ 60 w 89"/>
                <a:gd name="T55" fmla="*/ 62 h 72"/>
                <a:gd name="T56" fmla="*/ 53 w 89"/>
                <a:gd name="T57" fmla="*/ 66 h 72"/>
                <a:gd name="T58" fmla="*/ 47 w 89"/>
                <a:gd name="T59" fmla="*/ 66 h 72"/>
                <a:gd name="T60" fmla="*/ 45 w 89"/>
                <a:gd name="T61" fmla="*/ 69 h 72"/>
                <a:gd name="T62" fmla="*/ 36 w 89"/>
                <a:gd name="T63" fmla="*/ 72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9"/>
                <a:gd name="T97" fmla="*/ 0 h 72"/>
                <a:gd name="T98" fmla="*/ 89 w 89"/>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9" h="72">
                  <a:moveTo>
                    <a:pt x="36" y="72"/>
                  </a:moveTo>
                  <a:lnTo>
                    <a:pt x="35" y="72"/>
                  </a:lnTo>
                  <a:lnTo>
                    <a:pt x="33" y="72"/>
                  </a:lnTo>
                  <a:lnTo>
                    <a:pt x="32" y="71"/>
                  </a:lnTo>
                  <a:lnTo>
                    <a:pt x="27" y="71"/>
                  </a:lnTo>
                  <a:lnTo>
                    <a:pt x="24" y="71"/>
                  </a:lnTo>
                  <a:lnTo>
                    <a:pt x="21" y="71"/>
                  </a:lnTo>
                  <a:lnTo>
                    <a:pt x="21" y="68"/>
                  </a:lnTo>
                  <a:lnTo>
                    <a:pt x="23" y="66"/>
                  </a:lnTo>
                  <a:lnTo>
                    <a:pt x="23" y="63"/>
                  </a:lnTo>
                  <a:lnTo>
                    <a:pt x="20" y="62"/>
                  </a:lnTo>
                  <a:lnTo>
                    <a:pt x="18" y="63"/>
                  </a:lnTo>
                  <a:lnTo>
                    <a:pt x="17" y="65"/>
                  </a:lnTo>
                  <a:lnTo>
                    <a:pt x="15" y="66"/>
                  </a:lnTo>
                  <a:lnTo>
                    <a:pt x="12" y="57"/>
                  </a:lnTo>
                  <a:lnTo>
                    <a:pt x="14" y="59"/>
                  </a:lnTo>
                  <a:lnTo>
                    <a:pt x="14" y="57"/>
                  </a:lnTo>
                  <a:lnTo>
                    <a:pt x="11" y="54"/>
                  </a:lnTo>
                  <a:lnTo>
                    <a:pt x="11" y="53"/>
                  </a:lnTo>
                  <a:lnTo>
                    <a:pt x="11" y="51"/>
                  </a:lnTo>
                  <a:lnTo>
                    <a:pt x="11" y="48"/>
                  </a:lnTo>
                  <a:lnTo>
                    <a:pt x="6" y="41"/>
                  </a:lnTo>
                  <a:lnTo>
                    <a:pt x="3" y="36"/>
                  </a:lnTo>
                  <a:lnTo>
                    <a:pt x="0" y="26"/>
                  </a:lnTo>
                  <a:lnTo>
                    <a:pt x="0" y="21"/>
                  </a:lnTo>
                  <a:lnTo>
                    <a:pt x="2" y="20"/>
                  </a:lnTo>
                  <a:lnTo>
                    <a:pt x="5" y="17"/>
                  </a:lnTo>
                  <a:lnTo>
                    <a:pt x="6" y="15"/>
                  </a:lnTo>
                  <a:lnTo>
                    <a:pt x="12" y="6"/>
                  </a:lnTo>
                  <a:lnTo>
                    <a:pt x="15" y="6"/>
                  </a:lnTo>
                  <a:lnTo>
                    <a:pt x="42" y="6"/>
                  </a:lnTo>
                  <a:lnTo>
                    <a:pt x="45" y="9"/>
                  </a:lnTo>
                  <a:lnTo>
                    <a:pt x="48" y="8"/>
                  </a:lnTo>
                  <a:lnTo>
                    <a:pt x="51" y="11"/>
                  </a:lnTo>
                  <a:lnTo>
                    <a:pt x="60" y="12"/>
                  </a:lnTo>
                  <a:lnTo>
                    <a:pt x="63" y="12"/>
                  </a:lnTo>
                  <a:lnTo>
                    <a:pt x="63" y="8"/>
                  </a:lnTo>
                  <a:lnTo>
                    <a:pt x="71" y="3"/>
                  </a:lnTo>
                  <a:lnTo>
                    <a:pt x="74" y="3"/>
                  </a:lnTo>
                  <a:lnTo>
                    <a:pt x="77" y="6"/>
                  </a:lnTo>
                  <a:lnTo>
                    <a:pt x="78" y="6"/>
                  </a:lnTo>
                  <a:lnTo>
                    <a:pt x="81" y="5"/>
                  </a:lnTo>
                  <a:lnTo>
                    <a:pt x="86" y="2"/>
                  </a:lnTo>
                  <a:lnTo>
                    <a:pt x="86" y="0"/>
                  </a:lnTo>
                  <a:lnTo>
                    <a:pt x="86" y="17"/>
                  </a:lnTo>
                  <a:lnTo>
                    <a:pt x="89" y="21"/>
                  </a:lnTo>
                  <a:lnTo>
                    <a:pt x="87" y="39"/>
                  </a:lnTo>
                  <a:lnTo>
                    <a:pt x="86" y="42"/>
                  </a:lnTo>
                  <a:lnTo>
                    <a:pt x="83" y="42"/>
                  </a:lnTo>
                  <a:lnTo>
                    <a:pt x="78" y="45"/>
                  </a:lnTo>
                  <a:lnTo>
                    <a:pt x="75" y="45"/>
                  </a:lnTo>
                  <a:lnTo>
                    <a:pt x="69" y="48"/>
                  </a:lnTo>
                  <a:lnTo>
                    <a:pt x="69" y="51"/>
                  </a:lnTo>
                  <a:lnTo>
                    <a:pt x="60" y="53"/>
                  </a:lnTo>
                  <a:lnTo>
                    <a:pt x="60" y="57"/>
                  </a:lnTo>
                  <a:lnTo>
                    <a:pt x="60" y="62"/>
                  </a:lnTo>
                  <a:lnTo>
                    <a:pt x="56" y="63"/>
                  </a:lnTo>
                  <a:lnTo>
                    <a:pt x="53" y="66"/>
                  </a:lnTo>
                  <a:lnTo>
                    <a:pt x="50" y="68"/>
                  </a:lnTo>
                  <a:lnTo>
                    <a:pt x="47" y="66"/>
                  </a:lnTo>
                  <a:lnTo>
                    <a:pt x="45" y="66"/>
                  </a:lnTo>
                  <a:lnTo>
                    <a:pt x="45" y="69"/>
                  </a:lnTo>
                  <a:lnTo>
                    <a:pt x="44" y="71"/>
                  </a:lnTo>
                  <a:lnTo>
                    <a:pt x="36" y="72"/>
                  </a:lnTo>
                  <a:close/>
                </a:path>
              </a:pathLst>
            </a:custGeom>
            <a:grpFill/>
            <a:ln w="1905">
              <a:noFill/>
              <a:round/>
              <a:headEnd/>
              <a:tailEnd/>
            </a:ln>
          </p:spPr>
          <p:txBody>
            <a:bodyPr/>
            <a:lstStyle/>
            <a:p>
              <a:endParaRPr lang="en-GB">
                <a:solidFill>
                  <a:srgbClr val="000000"/>
                </a:solidFill>
                <a:latin typeface="Arial"/>
              </a:endParaRPr>
            </a:p>
          </p:txBody>
        </p:sp>
        <p:sp>
          <p:nvSpPr>
            <p:cNvPr id="696" name="Freeform 692"/>
            <p:cNvSpPr>
              <a:spLocks/>
            </p:cNvSpPr>
            <p:nvPr/>
          </p:nvSpPr>
          <p:spPr bwMode="auto">
            <a:xfrm>
              <a:off x="4649" y="2640"/>
              <a:ext cx="23" cy="18"/>
            </a:xfrm>
            <a:custGeom>
              <a:avLst/>
              <a:gdLst>
                <a:gd name="T0" fmla="*/ 20 w 23"/>
                <a:gd name="T1" fmla="*/ 3 h 18"/>
                <a:gd name="T2" fmla="*/ 21 w 23"/>
                <a:gd name="T3" fmla="*/ 5 h 18"/>
                <a:gd name="T4" fmla="*/ 23 w 23"/>
                <a:gd name="T5" fmla="*/ 6 h 18"/>
                <a:gd name="T6" fmla="*/ 23 w 23"/>
                <a:gd name="T7" fmla="*/ 11 h 18"/>
                <a:gd name="T8" fmla="*/ 23 w 23"/>
                <a:gd name="T9" fmla="*/ 12 h 18"/>
                <a:gd name="T10" fmla="*/ 21 w 23"/>
                <a:gd name="T11" fmla="*/ 12 h 18"/>
                <a:gd name="T12" fmla="*/ 20 w 23"/>
                <a:gd name="T13" fmla="*/ 11 h 18"/>
                <a:gd name="T14" fmla="*/ 18 w 23"/>
                <a:gd name="T15" fmla="*/ 6 h 18"/>
                <a:gd name="T16" fmla="*/ 17 w 23"/>
                <a:gd name="T17" fmla="*/ 5 h 18"/>
                <a:gd name="T18" fmla="*/ 15 w 23"/>
                <a:gd name="T19" fmla="*/ 5 h 18"/>
                <a:gd name="T20" fmla="*/ 14 w 23"/>
                <a:gd name="T21" fmla="*/ 6 h 18"/>
                <a:gd name="T22" fmla="*/ 12 w 23"/>
                <a:gd name="T23" fmla="*/ 8 h 18"/>
                <a:gd name="T24" fmla="*/ 12 w 23"/>
                <a:gd name="T25" fmla="*/ 15 h 18"/>
                <a:gd name="T26" fmla="*/ 11 w 23"/>
                <a:gd name="T27" fmla="*/ 17 h 18"/>
                <a:gd name="T28" fmla="*/ 11 w 23"/>
                <a:gd name="T29" fmla="*/ 18 h 18"/>
                <a:gd name="T30" fmla="*/ 9 w 23"/>
                <a:gd name="T31" fmla="*/ 17 h 18"/>
                <a:gd name="T32" fmla="*/ 0 w 23"/>
                <a:gd name="T33" fmla="*/ 9 h 18"/>
                <a:gd name="T34" fmla="*/ 0 w 23"/>
                <a:gd name="T35" fmla="*/ 8 h 18"/>
                <a:gd name="T36" fmla="*/ 8 w 23"/>
                <a:gd name="T37" fmla="*/ 6 h 18"/>
                <a:gd name="T38" fmla="*/ 15 w 23"/>
                <a:gd name="T39" fmla="*/ 0 h 18"/>
                <a:gd name="T40" fmla="*/ 17 w 23"/>
                <a:gd name="T41" fmla="*/ 2 h 18"/>
                <a:gd name="T42" fmla="*/ 20 w 23"/>
                <a:gd name="T43" fmla="*/ 3 h 1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3"/>
                <a:gd name="T67" fmla="*/ 0 h 18"/>
                <a:gd name="T68" fmla="*/ 23 w 23"/>
                <a:gd name="T69" fmla="*/ 18 h 1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3" h="18">
                  <a:moveTo>
                    <a:pt x="20" y="3"/>
                  </a:moveTo>
                  <a:lnTo>
                    <a:pt x="21" y="5"/>
                  </a:lnTo>
                  <a:lnTo>
                    <a:pt x="23" y="6"/>
                  </a:lnTo>
                  <a:lnTo>
                    <a:pt x="23" y="11"/>
                  </a:lnTo>
                  <a:lnTo>
                    <a:pt x="23" y="12"/>
                  </a:lnTo>
                  <a:lnTo>
                    <a:pt x="21" y="12"/>
                  </a:lnTo>
                  <a:lnTo>
                    <a:pt x="20" y="11"/>
                  </a:lnTo>
                  <a:lnTo>
                    <a:pt x="18" y="6"/>
                  </a:lnTo>
                  <a:lnTo>
                    <a:pt x="17" y="5"/>
                  </a:lnTo>
                  <a:lnTo>
                    <a:pt x="15" y="5"/>
                  </a:lnTo>
                  <a:lnTo>
                    <a:pt x="14" y="6"/>
                  </a:lnTo>
                  <a:lnTo>
                    <a:pt x="12" y="8"/>
                  </a:lnTo>
                  <a:lnTo>
                    <a:pt x="12" y="15"/>
                  </a:lnTo>
                  <a:lnTo>
                    <a:pt x="11" y="17"/>
                  </a:lnTo>
                  <a:lnTo>
                    <a:pt x="11" y="18"/>
                  </a:lnTo>
                  <a:lnTo>
                    <a:pt x="9" y="17"/>
                  </a:lnTo>
                  <a:lnTo>
                    <a:pt x="0" y="9"/>
                  </a:lnTo>
                  <a:lnTo>
                    <a:pt x="0" y="8"/>
                  </a:lnTo>
                  <a:lnTo>
                    <a:pt x="8" y="6"/>
                  </a:lnTo>
                  <a:lnTo>
                    <a:pt x="15" y="0"/>
                  </a:lnTo>
                  <a:lnTo>
                    <a:pt x="17" y="2"/>
                  </a:lnTo>
                  <a:lnTo>
                    <a:pt x="20" y="3"/>
                  </a:lnTo>
                  <a:close/>
                </a:path>
              </a:pathLst>
            </a:custGeom>
            <a:grpFill/>
            <a:ln w="1905">
              <a:noFill/>
              <a:round/>
              <a:headEnd/>
              <a:tailEnd/>
            </a:ln>
          </p:spPr>
          <p:txBody>
            <a:bodyPr/>
            <a:lstStyle/>
            <a:p>
              <a:endParaRPr lang="en-GB">
                <a:solidFill>
                  <a:srgbClr val="000000"/>
                </a:solidFill>
                <a:latin typeface="Arial"/>
              </a:endParaRPr>
            </a:p>
          </p:txBody>
        </p:sp>
        <p:sp>
          <p:nvSpPr>
            <p:cNvPr id="697" name="Freeform 693"/>
            <p:cNvSpPr>
              <a:spLocks/>
            </p:cNvSpPr>
            <p:nvPr/>
          </p:nvSpPr>
          <p:spPr bwMode="auto">
            <a:xfrm>
              <a:off x="3235" y="2741"/>
              <a:ext cx="182" cy="181"/>
            </a:xfrm>
            <a:custGeom>
              <a:avLst/>
              <a:gdLst>
                <a:gd name="T0" fmla="*/ 163 w 182"/>
                <a:gd name="T1" fmla="*/ 61 h 181"/>
                <a:gd name="T2" fmla="*/ 160 w 182"/>
                <a:gd name="T3" fmla="*/ 94 h 181"/>
                <a:gd name="T4" fmla="*/ 167 w 182"/>
                <a:gd name="T5" fmla="*/ 103 h 181"/>
                <a:gd name="T6" fmla="*/ 164 w 182"/>
                <a:gd name="T7" fmla="*/ 106 h 181"/>
                <a:gd name="T8" fmla="*/ 164 w 182"/>
                <a:gd name="T9" fmla="*/ 117 h 181"/>
                <a:gd name="T10" fmla="*/ 163 w 182"/>
                <a:gd name="T11" fmla="*/ 121 h 181"/>
                <a:gd name="T12" fmla="*/ 166 w 182"/>
                <a:gd name="T13" fmla="*/ 131 h 181"/>
                <a:gd name="T14" fmla="*/ 169 w 182"/>
                <a:gd name="T15" fmla="*/ 140 h 181"/>
                <a:gd name="T16" fmla="*/ 170 w 182"/>
                <a:gd name="T17" fmla="*/ 146 h 181"/>
                <a:gd name="T18" fmla="*/ 172 w 182"/>
                <a:gd name="T19" fmla="*/ 151 h 181"/>
                <a:gd name="T20" fmla="*/ 179 w 182"/>
                <a:gd name="T21" fmla="*/ 157 h 181"/>
                <a:gd name="T22" fmla="*/ 182 w 182"/>
                <a:gd name="T23" fmla="*/ 160 h 181"/>
                <a:gd name="T24" fmla="*/ 149 w 182"/>
                <a:gd name="T25" fmla="*/ 175 h 181"/>
                <a:gd name="T26" fmla="*/ 139 w 182"/>
                <a:gd name="T27" fmla="*/ 173 h 181"/>
                <a:gd name="T28" fmla="*/ 118 w 182"/>
                <a:gd name="T29" fmla="*/ 179 h 181"/>
                <a:gd name="T30" fmla="*/ 112 w 182"/>
                <a:gd name="T31" fmla="*/ 181 h 181"/>
                <a:gd name="T32" fmla="*/ 105 w 182"/>
                <a:gd name="T33" fmla="*/ 176 h 181"/>
                <a:gd name="T34" fmla="*/ 90 w 182"/>
                <a:gd name="T35" fmla="*/ 176 h 181"/>
                <a:gd name="T36" fmla="*/ 84 w 182"/>
                <a:gd name="T37" fmla="*/ 164 h 181"/>
                <a:gd name="T38" fmla="*/ 73 w 182"/>
                <a:gd name="T39" fmla="*/ 145 h 181"/>
                <a:gd name="T40" fmla="*/ 69 w 182"/>
                <a:gd name="T41" fmla="*/ 143 h 181"/>
                <a:gd name="T42" fmla="*/ 60 w 182"/>
                <a:gd name="T43" fmla="*/ 143 h 181"/>
                <a:gd name="T44" fmla="*/ 54 w 182"/>
                <a:gd name="T45" fmla="*/ 139 h 181"/>
                <a:gd name="T46" fmla="*/ 27 w 182"/>
                <a:gd name="T47" fmla="*/ 127 h 181"/>
                <a:gd name="T48" fmla="*/ 15 w 182"/>
                <a:gd name="T49" fmla="*/ 100 h 181"/>
                <a:gd name="T50" fmla="*/ 1 w 182"/>
                <a:gd name="T51" fmla="*/ 87 h 181"/>
                <a:gd name="T52" fmla="*/ 3 w 182"/>
                <a:gd name="T53" fmla="*/ 75 h 181"/>
                <a:gd name="T54" fmla="*/ 0 w 182"/>
                <a:gd name="T55" fmla="*/ 67 h 181"/>
                <a:gd name="T56" fmla="*/ 9 w 182"/>
                <a:gd name="T57" fmla="*/ 55 h 181"/>
                <a:gd name="T58" fmla="*/ 19 w 182"/>
                <a:gd name="T59" fmla="*/ 33 h 181"/>
                <a:gd name="T60" fmla="*/ 15 w 182"/>
                <a:gd name="T61" fmla="*/ 30 h 181"/>
                <a:gd name="T62" fmla="*/ 21 w 182"/>
                <a:gd name="T63" fmla="*/ 19 h 181"/>
                <a:gd name="T64" fmla="*/ 21 w 182"/>
                <a:gd name="T65" fmla="*/ 1 h 181"/>
                <a:gd name="T66" fmla="*/ 37 w 182"/>
                <a:gd name="T67" fmla="*/ 0 h 181"/>
                <a:gd name="T68" fmla="*/ 36 w 182"/>
                <a:gd name="T69" fmla="*/ 27 h 181"/>
                <a:gd name="T70" fmla="*/ 40 w 182"/>
                <a:gd name="T71" fmla="*/ 27 h 181"/>
                <a:gd name="T72" fmla="*/ 45 w 182"/>
                <a:gd name="T73" fmla="*/ 22 h 181"/>
                <a:gd name="T74" fmla="*/ 54 w 182"/>
                <a:gd name="T75" fmla="*/ 27 h 181"/>
                <a:gd name="T76" fmla="*/ 57 w 182"/>
                <a:gd name="T77" fmla="*/ 28 h 181"/>
                <a:gd name="T78" fmla="*/ 63 w 182"/>
                <a:gd name="T79" fmla="*/ 25 h 181"/>
                <a:gd name="T80" fmla="*/ 69 w 182"/>
                <a:gd name="T81" fmla="*/ 21 h 181"/>
                <a:gd name="T82" fmla="*/ 61 w 182"/>
                <a:gd name="T83" fmla="*/ 19 h 181"/>
                <a:gd name="T84" fmla="*/ 64 w 182"/>
                <a:gd name="T85" fmla="*/ 15 h 181"/>
                <a:gd name="T86" fmla="*/ 69 w 182"/>
                <a:gd name="T87" fmla="*/ 10 h 181"/>
                <a:gd name="T88" fmla="*/ 72 w 182"/>
                <a:gd name="T89" fmla="*/ 6 h 181"/>
                <a:gd name="T90" fmla="*/ 73 w 182"/>
                <a:gd name="T91" fmla="*/ 1 h 18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181"/>
                <a:gd name="T140" fmla="*/ 182 w 182"/>
                <a:gd name="T141" fmla="*/ 181 h 18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181">
                  <a:moveTo>
                    <a:pt x="136" y="34"/>
                  </a:moveTo>
                  <a:lnTo>
                    <a:pt x="139" y="48"/>
                  </a:lnTo>
                  <a:lnTo>
                    <a:pt x="163" y="61"/>
                  </a:lnTo>
                  <a:lnTo>
                    <a:pt x="154" y="85"/>
                  </a:lnTo>
                  <a:lnTo>
                    <a:pt x="155" y="91"/>
                  </a:lnTo>
                  <a:lnTo>
                    <a:pt x="160" y="94"/>
                  </a:lnTo>
                  <a:lnTo>
                    <a:pt x="161" y="97"/>
                  </a:lnTo>
                  <a:lnTo>
                    <a:pt x="164" y="99"/>
                  </a:lnTo>
                  <a:lnTo>
                    <a:pt x="167" y="103"/>
                  </a:lnTo>
                  <a:lnTo>
                    <a:pt x="167" y="105"/>
                  </a:lnTo>
                  <a:lnTo>
                    <a:pt x="166" y="105"/>
                  </a:lnTo>
                  <a:lnTo>
                    <a:pt x="164" y="106"/>
                  </a:lnTo>
                  <a:lnTo>
                    <a:pt x="163" y="112"/>
                  </a:lnTo>
                  <a:lnTo>
                    <a:pt x="164" y="114"/>
                  </a:lnTo>
                  <a:lnTo>
                    <a:pt x="164" y="117"/>
                  </a:lnTo>
                  <a:lnTo>
                    <a:pt x="164" y="118"/>
                  </a:lnTo>
                  <a:lnTo>
                    <a:pt x="164" y="121"/>
                  </a:lnTo>
                  <a:lnTo>
                    <a:pt x="163" y="121"/>
                  </a:lnTo>
                  <a:lnTo>
                    <a:pt x="161" y="123"/>
                  </a:lnTo>
                  <a:lnTo>
                    <a:pt x="164" y="130"/>
                  </a:lnTo>
                  <a:lnTo>
                    <a:pt x="166" y="131"/>
                  </a:lnTo>
                  <a:lnTo>
                    <a:pt x="164" y="133"/>
                  </a:lnTo>
                  <a:lnTo>
                    <a:pt x="169" y="139"/>
                  </a:lnTo>
                  <a:lnTo>
                    <a:pt x="169" y="140"/>
                  </a:lnTo>
                  <a:lnTo>
                    <a:pt x="169" y="142"/>
                  </a:lnTo>
                  <a:lnTo>
                    <a:pt x="170" y="145"/>
                  </a:lnTo>
                  <a:lnTo>
                    <a:pt x="170" y="146"/>
                  </a:lnTo>
                  <a:lnTo>
                    <a:pt x="170" y="148"/>
                  </a:lnTo>
                  <a:lnTo>
                    <a:pt x="172" y="149"/>
                  </a:lnTo>
                  <a:lnTo>
                    <a:pt x="172" y="151"/>
                  </a:lnTo>
                  <a:lnTo>
                    <a:pt x="175" y="154"/>
                  </a:lnTo>
                  <a:lnTo>
                    <a:pt x="176" y="157"/>
                  </a:lnTo>
                  <a:lnTo>
                    <a:pt x="179" y="157"/>
                  </a:lnTo>
                  <a:lnTo>
                    <a:pt x="181" y="158"/>
                  </a:lnTo>
                  <a:lnTo>
                    <a:pt x="182" y="158"/>
                  </a:lnTo>
                  <a:lnTo>
                    <a:pt x="182" y="160"/>
                  </a:lnTo>
                  <a:lnTo>
                    <a:pt x="173" y="167"/>
                  </a:lnTo>
                  <a:lnTo>
                    <a:pt x="152" y="175"/>
                  </a:lnTo>
                  <a:lnTo>
                    <a:pt x="149" y="175"/>
                  </a:lnTo>
                  <a:lnTo>
                    <a:pt x="146" y="172"/>
                  </a:lnTo>
                  <a:lnTo>
                    <a:pt x="143" y="173"/>
                  </a:lnTo>
                  <a:lnTo>
                    <a:pt x="139" y="173"/>
                  </a:lnTo>
                  <a:lnTo>
                    <a:pt x="134" y="178"/>
                  </a:lnTo>
                  <a:lnTo>
                    <a:pt x="123" y="178"/>
                  </a:lnTo>
                  <a:lnTo>
                    <a:pt x="118" y="179"/>
                  </a:lnTo>
                  <a:lnTo>
                    <a:pt x="117" y="179"/>
                  </a:lnTo>
                  <a:lnTo>
                    <a:pt x="114" y="181"/>
                  </a:lnTo>
                  <a:lnTo>
                    <a:pt x="112" y="181"/>
                  </a:lnTo>
                  <a:lnTo>
                    <a:pt x="109" y="178"/>
                  </a:lnTo>
                  <a:lnTo>
                    <a:pt x="106" y="176"/>
                  </a:lnTo>
                  <a:lnTo>
                    <a:pt x="105" y="176"/>
                  </a:lnTo>
                  <a:lnTo>
                    <a:pt x="103" y="178"/>
                  </a:lnTo>
                  <a:lnTo>
                    <a:pt x="90" y="178"/>
                  </a:lnTo>
                  <a:lnTo>
                    <a:pt x="90" y="176"/>
                  </a:lnTo>
                  <a:lnTo>
                    <a:pt x="88" y="175"/>
                  </a:lnTo>
                  <a:lnTo>
                    <a:pt x="84" y="170"/>
                  </a:lnTo>
                  <a:lnTo>
                    <a:pt x="84" y="164"/>
                  </a:lnTo>
                  <a:lnTo>
                    <a:pt x="79" y="149"/>
                  </a:lnTo>
                  <a:lnTo>
                    <a:pt x="76" y="145"/>
                  </a:lnTo>
                  <a:lnTo>
                    <a:pt x="73" y="145"/>
                  </a:lnTo>
                  <a:lnTo>
                    <a:pt x="72" y="146"/>
                  </a:lnTo>
                  <a:lnTo>
                    <a:pt x="70" y="145"/>
                  </a:lnTo>
                  <a:lnTo>
                    <a:pt x="69" y="143"/>
                  </a:lnTo>
                  <a:lnTo>
                    <a:pt x="64" y="145"/>
                  </a:lnTo>
                  <a:lnTo>
                    <a:pt x="63" y="143"/>
                  </a:lnTo>
                  <a:lnTo>
                    <a:pt x="60" y="143"/>
                  </a:lnTo>
                  <a:lnTo>
                    <a:pt x="55" y="142"/>
                  </a:lnTo>
                  <a:lnTo>
                    <a:pt x="55" y="140"/>
                  </a:lnTo>
                  <a:lnTo>
                    <a:pt x="54" y="139"/>
                  </a:lnTo>
                  <a:lnTo>
                    <a:pt x="36" y="134"/>
                  </a:lnTo>
                  <a:lnTo>
                    <a:pt x="30" y="127"/>
                  </a:lnTo>
                  <a:lnTo>
                    <a:pt x="27" y="127"/>
                  </a:lnTo>
                  <a:lnTo>
                    <a:pt x="25" y="127"/>
                  </a:lnTo>
                  <a:lnTo>
                    <a:pt x="15" y="108"/>
                  </a:lnTo>
                  <a:lnTo>
                    <a:pt x="15" y="100"/>
                  </a:lnTo>
                  <a:lnTo>
                    <a:pt x="10" y="94"/>
                  </a:lnTo>
                  <a:lnTo>
                    <a:pt x="3" y="91"/>
                  </a:lnTo>
                  <a:lnTo>
                    <a:pt x="1" y="87"/>
                  </a:lnTo>
                  <a:lnTo>
                    <a:pt x="4" y="85"/>
                  </a:lnTo>
                  <a:lnTo>
                    <a:pt x="4" y="84"/>
                  </a:lnTo>
                  <a:lnTo>
                    <a:pt x="3" y="75"/>
                  </a:lnTo>
                  <a:lnTo>
                    <a:pt x="3" y="70"/>
                  </a:lnTo>
                  <a:lnTo>
                    <a:pt x="1" y="69"/>
                  </a:lnTo>
                  <a:lnTo>
                    <a:pt x="0" y="67"/>
                  </a:lnTo>
                  <a:lnTo>
                    <a:pt x="0" y="57"/>
                  </a:lnTo>
                  <a:lnTo>
                    <a:pt x="1" y="57"/>
                  </a:lnTo>
                  <a:lnTo>
                    <a:pt x="9" y="55"/>
                  </a:lnTo>
                  <a:lnTo>
                    <a:pt x="19" y="37"/>
                  </a:lnTo>
                  <a:lnTo>
                    <a:pt x="19" y="34"/>
                  </a:lnTo>
                  <a:lnTo>
                    <a:pt x="19" y="33"/>
                  </a:lnTo>
                  <a:lnTo>
                    <a:pt x="18" y="31"/>
                  </a:lnTo>
                  <a:lnTo>
                    <a:pt x="16" y="31"/>
                  </a:lnTo>
                  <a:lnTo>
                    <a:pt x="15" y="30"/>
                  </a:lnTo>
                  <a:lnTo>
                    <a:pt x="15" y="27"/>
                  </a:lnTo>
                  <a:lnTo>
                    <a:pt x="15" y="25"/>
                  </a:lnTo>
                  <a:lnTo>
                    <a:pt x="21" y="19"/>
                  </a:lnTo>
                  <a:lnTo>
                    <a:pt x="21" y="16"/>
                  </a:lnTo>
                  <a:lnTo>
                    <a:pt x="13" y="1"/>
                  </a:lnTo>
                  <a:lnTo>
                    <a:pt x="21" y="1"/>
                  </a:lnTo>
                  <a:lnTo>
                    <a:pt x="22" y="1"/>
                  </a:lnTo>
                  <a:lnTo>
                    <a:pt x="22" y="0"/>
                  </a:lnTo>
                  <a:lnTo>
                    <a:pt x="37" y="0"/>
                  </a:lnTo>
                  <a:lnTo>
                    <a:pt x="34" y="18"/>
                  </a:lnTo>
                  <a:lnTo>
                    <a:pt x="36" y="25"/>
                  </a:lnTo>
                  <a:lnTo>
                    <a:pt x="36" y="27"/>
                  </a:lnTo>
                  <a:lnTo>
                    <a:pt x="37" y="30"/>
                  </a:lnTo>
                  <a:lnTo>
                    <a:pt x="40" y="28"/>
                  </a:lnTo>
                  <a:lnTo>
                    <a:pt x="40" y="27"/>
                  </a:lnTo>
                  <a:lnTo>
                    <a:pt x="43" y="27"/>
                  </a:lnTo>
                  <a:lnTo>
                    <a:pt x="42" y="24"/>
                  </a:lnTo>
                  <a:lnTo>
                    <a:pt x="45" y="22"/>
                  </a:lnTo>
                  <a:lnTo>
                    <a:pt x="51" y="27"/>
                  </a:lnTo>
                  <a:lnTo>
                    <a:pt x="52" y="27"/>
                  </a:lnTo>
                  <a:lnTo>
                    <a:pt x="54" y="27"/>
                  </a:lnTo>
                  <a:lnTo>
                    <a:pt x="54" y="33"/>
                  </a:lnTo>
                  <a:lnTo>
                    <a:pt x="57" y="31"/>
                  </a:lnTo>
                  <a:lnTo>
                    <a:pt x="57" y="28"/>
                  </a:lnTo>
                  <a:lnTo>
                    <a:pt x="57" y="25"/>
                  </a:lnTo>
                  <a:lnTo>
                    <a:pt x="58" y="25"/>
                  </a:lnTo>
                  <a:lnTo>
                    <a:pt x="63" y="25"/>
                  </a:lnTo>
                  <a:lnTo>
                    <a:pt x="66" y="24"/>
                  </a:lnTo>
                  <a:lnTo>
                    <a:pt x="69" y="22"/>
                  </a:lnTo>
                  <a:lnTo>
                    <a:pt x="69" y="21"/>
                  </a:lnTo>
                  <a:lnTo>
                    <a:pt x="69" y="19"/>
                  </a:lnTo>
                  <a:lnTo>
                    <a:pt x="64" y="19"/>
                  </a:lnTo>
                  <a:lnTo>
                    <a:pt x="61" y="19"/>
                  </a:lnTo>
                  <a:lnTo>
                    <a:pt x="63" y="18"/>
                  </a:lnTo>
                  <a:lnTo>
                    <a:pt x="66" y="16"/>
                  </a:lnTo>
                  <a:lnTo>
                    <a:pt x="64" y="15"/>
                  </a:lnTo>
                  <a:lnTo>
                    <a:pt x="66" y="13"/>
                  </a:lnTo>
                  <a:lnTo>
                    <a:pt x="67" y="13"/>
                  </a:lnTo>
                  <a:lnTo>
                    <a:pt x="69" y="10"/>
                  </a:lnTo>
                  <a:lnTo>
                    <a:pt x="69" y="9"/>
                  </a:lnTo>
                  <a:lnTo>
                    <a:pt x="72" y="9"/>
                  </a:lnTo>
                  <a:lnTo>
                    <a:pt x="72" y="6"/>
                  </a:lnTo>
                  <a:lnTo>
                    <a:pt x="73" y="6"/>
                  </a:lnTo>
                  <a:lnTo>
                    <a:pt x="73" y="3"/>
                  </a:lnTo>
                  <a:lnTo>
                    <a:pt x="73" y="1"/>
                  </a:lnTo>
                  <a:lnTo>
                    <a:pt x="76" y="0"/>
                  </a:lnTo>
                  <a:lnTo>
                    <a:pt x="136" y="34"/>
                  </a:lnTo>
                  <a:close/>
                </a:path>
              </a:pathLst>
            </a:custGeom>
            <a:grpFill/>
            <a:ln w="1905">
              <a:noFill/>
              <a:round/>
              <a:headEnd/>
              <a:tailEnd/>
            </a:ln>
          </p:spPr>
          <p:txBody>
            <a:bodyPr/>
            <a:lstStyle/>
            <a:p>
              <a:endParaRPr lang="en-GB">
                <a:solidFill>
                  <a:srgbClr val="000000"/>
                </a:solidFill>
                <a:latin typeface="Arial"/>
              </a:endParaRPr>
            </a:p>
          </p:txBody>
        </p:sp>
        <p:sp>
          <p:nvSpPr>
            <p:cNvPr id="698" name="Freeform 694"/>
            <p:cNvSpPr>
              <a:spLocks/>
            </p:cNvSpPr>
            <p:nvPr/>
          </p:nvSpPr>
          <p:spPr bwMode="auto">
            <a:xfrm>
              <a:off x="2521" y="2084"/>
              <a:ext cx="200" cy="160"/>
            </a:xfrm>
            <a:custGeom>
              <a:avLst/>
              <a:gdLst>
                <a:gd name="T0" fmla="*/ 73 w 200"/>
                <a:gd name="T1" fmla="*/ 160 h 160"/>
                <a:gd name="T2" fmla="*/ 1 w 200"/>
                <a:gd name="T3" fmla="*/ 157 h 160"/>
                <a:gd name="T4" fmla="*/ 34 w 200"/>
                <a:gd name="T5" fmla="*/ 140 h 160"/>
                <a:gd name="T6" fmla="*/ 43 w 200"/>
                <a:gd name="T7" fmla="*/ 136 h 160"/>
                <a:gd name="T8" fmla="*/ 46 w 200"/>
                <a:gd name="T9" fmla="*/ 131 h 160"/>
                <a:gd name="T10" fmla="*/ 55 w 200"/>
                <a:gd name="T11" fmla="*/ 109 h 160"/>
                <a:gd name="T12" fmla="*/ 54 w 200"/>
                <a:gd name="T13" fmla="*/ 89 h 160"/>
                <a:gd name="T14" fmla="*/ 60 w 200"/>
                <a:gd name="T15" fmla="*/ 79 h 160"/>
                <a:gd name="T16" fmla="*/ 66 w 200"/>
                <a:gd name="T17" fmla="*/ 71 h 160"/>
                <a:gd name="T18" fmla="*/ 78 w 200"/>
                <a:gd name="T19" fmla="*/ 52 h 160"/>
                <a:gd name="T20" fmla="*/ 106 w 200"/>
                <a:gd name="T21" fmla="*/ 36 h 160"/>
                <a:gd name="T22" fmla="*/ 111 w 200"/>
                <a:gd name="T23" fmla="*/ 27 h 160"/>
                <a:gd name="T24" fmla="*/ 121 w 200"/>
                <a:gd name="T25" fmla="*/ 1 h 160"/>
                <a:gd name="T26" fmla="*/ 130 w 200"/>
                <a:gd name="T27" fmla="*/ 4 h 160"/>
                <a:gd name="T28" fmla="*/ 145 w 200"/>
                <a:gd name="T29" fmla="*/ 15 h 160"/>
                <a:gd name="T30" fmla="*/ 164 w 200"/>
                <a:gd name="T31" fmla="*/ 12 h 160"/>
                <a:gd name="T32" fmla="*/ 172 w 200"/>
                <a:gd name="T33" fmla="*/ 15 h 160"/>
                <a:gd name="T34" fmla="*/ 178 w 200"/>
                <a:gd name="T35" fmla="*/ 15 h 160"/>
                <a:gd name="T36" fmla="*/ 184 w 200"/>
                <a:gd name="T37" fmla="*/ 18 h 160"/>
                <a:gd name="T38" fmla="*/ 187 w 200"/>
                <a:gd name="T39" fmla="*/ 21 h 160"/>
                <a:gd name="T40" fmla="*/ 188 w 200"/>
                <a:gd name="T41" fmla="*/ 22 h 160"/>
                <a:gd name="T42" fmla="*/ 190 w 200"/>
                <a:gd name="T43" fmla="*/ 25 h 160"/>
                <a:gd name="T44" fmla="*/ 190 w 200"/>
                <a:gd name="T45" fmla="*/ 28 h 160"/>
                <a:gd name="T46" fmla="*/ 191 w 200"/>
                <a:gd name="T47" fmla="*/ 37 h 160"/>
                <a:gd name="T48" fmla="*/ 190 w 200"/>
                <a:gd name="T49" fmla="*/ 43 h 160"/>
                <a:gd name="T50" fmla="*/ 193 w 200"/>
                <a:gd name="T51" fmla="*/ 47 h 160"/>
                <a:gd name="T52" fmla="*/ 191 w 200"/>
                <a:gd name="T53" fmla="*/ 52 h 160"/>
                <a:gd name="T54" fmla="*/ 193 w 200"/>
                <a:gd name="T55" fmla="*/ 58 h 160"/>
                <a:gd name="T56" fmla="*/ 200 w 200"/>
                <a:gd name="T57" fmla="*/ 65 h 160"/>
                <a:gd name="T58" fmla="*/ 199 w 200"/>
                <a:gd name="T59" fmla="*/ 67 h 160"/>
                <a:gd name="T60" fmla="*/ 197 w 200"/>
                <a:gd name="T61" fmla="*/ 71 h 160"/>
                <a:gd name="T62" fmla="*/ 197 w 200"/>
                <a:gd name="T63" fmla="*/ 74 h 160"/>
                <a:gd name="T64" fmla="*/ 188 w 200"/>
                <a:gd name="T65" fmla="*/ 73 h 160"/>
                <a:gd name="T66" fmla="*/ 173 w 200"/>
                <a:gd name="T67" fmla="*/ 74 h 160"/>
                <a:gd name="T68" fmla="*/ 169 w 200"/>
                <a:gd name="T69" fmla="*/ 74 h 160"/>
                <a:gd name="T70" fmla="*/ 167 w 200"/>
                <a:gd name="T71" fmla="*/ 77 h 160"/>
                <a:gd name="T72" fmla="*/ 167 w 200"/>
                <a:gd name="T73" fmla="*/ 80 h 160"/>
                <a:gd name="T74" fmla="*/ 157 w 200"/>
                <a:gd name="T75" fmla="*/ 82 h 160"/>
                <a:gd name="T76" fmla="*/ 154 w 200"/>
                <a:gd name="T77" fmla="*/ 83 h 160"/>
                <a:gd name="T78" fmla="*/ 152 w 200"/>
                <a:gd name="T79" fmla="*/ 86 h 160"/>
                <a:gd name="T80" fmla="*/ 154 w 200"/>
                <a:gd name="T81" fmla="*/ 88 h 160"/>
                <a:gd name="T82" fmla="*/ 154 w 200"/>
                <a:gd name="T83" fmla="*/ 89 h 160"/>
                <a:gd name="T84" fmla="*/ 154 w 200"/>
                <a:gd name="T85" fmla="*/ 94 h 160"/>
                <a:gd name="T86" fmla="*/ 155 w 200"/>
                <a:gd name="T87" fmla="*/ 92 h 160"/>
                <a:gd name="T88" fmla="*/ 157 w 200"/>
                <a:gd name="T89" fmla="*/ 95 h 160"/>
                <a:gd name="T90" fmla="*/ 149 w 200"/>
                <a:gd name="T91" fmla="*/ 98 h 160"/>
                <a:gd name="T92" fmla="*/ 140 w 200"/>
                <a:gd name="T93" fmla="*/ 103 h 160"/>
                <a:gd name="T94" fmla="*/ 133 w 200"/>
                <a:gd name="T95" fmla="*/ 107 h 160"/>
                <a:gd name="T96" fmla="*/ 131 w 200"/>
                <a:gd name="T97" fmla="*/ 112 h 160"/>
                <a:gd name="T98" fmla="*/ 117 w 200"/>
                <a:gd name="T99" fmla="*/ 118 h 160"/>
                <a:gd name="T100" fmla="*/ 114 w 200"/>
                <a:gd name="T101" fmla="*/ 119 h 160"/>
                <a:gd name="T102" fmla="*/ 108 w 200"/>
                <a:gd name="T103" fmla="*/ 122 h 160"/>
                <a:gd name="T104" fmla="*/ 105 w 200"/>
                <a:gd name="T105" fmla="*/ 122 h 160"/>
                <a:gd name="T106" fmla="*/ 100 w 200"/>
                <a:gd name="T107" fmla="*/ 122 h 160"/>
                <a:gd name="T108" fmla="*/ 97 w 200"/>
                <a:gd name="T109" fmla="*/ 124 h 160"/>
                <a:gd name="T110" fmla="*/ 93 w 200"/>
                <a:gd name="T111" fmla="*/ 127 h 160"/>
                <a:gd name="T112" fmla="*/ 87 w 200"/>
                <a:gd name="T113" fmla="*/ 128 h 16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00"/>
                <a:gd name="T172" fmla="*/ 0 h 160"/>
                <a:gd name="T173" fmla="*/ 200 w 200"/>
                <a:gd name="T174" fmla="*/ 160 h 16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00" h="160">
                  <a:moveTo>
                    <a:pt x="73" y="139"/>
                  </a:moveTo>
                  <a:lnTo>
                    <a:pt x="73" y="160"/>
                  </a:lnTo>
                  <a:lnTo>
                    <a:pt x="0" y="160"/>
                  </a:lnTo>
                  <a:lnTo>
                    <a:pt x="1" y="157"/>
                  </a:lnTo>
                  <a:lnTo>
                    <a:pt x="22" y="151"/>
                  </a:lnTo>
                  <a:lnTo>
                    <a:pt x="34" y="140"/>
                  </a:lnTo>
                  <a:lnTo>
                    <a:pt x="39" y="139"/>
                  </a:lnTo>
                  <a:lnTo>
                    <a:pt x="43" y="136"/>
                  </a:lnTo>
                  <a:lnTo>
                    <a:pt x="43" y="133"/>
                  </a:lnTo>
                  <a:lnTo>
                    <a:pt x="46" y="131"/>
                  </a:lnTo>
                  <a:lnTo>
                    <a:pt x="55" y="116"/>
                  </a:lnTo>
                  <a:lnTo>
                    <a:pt x="55" y="109"/>
                  </a:lnTo>
                  <a:lnTo>
                    <a:pt x="52" y="104"/>
                  </a:lnTo>
                  <a:lnTo>
                    <a:pt x="54" y="89"/>
                  </a:lnTo>
                  <a:lnTo>
                    <a:pt x="60" y="80"/>
                  </a:lnTo>
                  <a:lnTo>
                    <a:pt x="60" y="79"/>
                  </a:lnTo>
                  <a:lnTo>
                    <a:pt x="63" y="77"/>
                  </a:lnTo>
                  <a:lnTo>
                    <a:pt x="66" y="71"/>
                  </a:lnTo>
                  <a:lnTo>
                    <a:pt x="64" y="67"/>
                  </a:lnTo>
                  <a:lnTo>
                    <a:pt x="78" y="52"/>
                  </a:lnTo>
                  <a:lnTo>
                    <a:pt x="103" y="40"/>
                  </a:lnTo>
                  <a:lnTo>
                    <a:pt x="106" y="36"/>
                  </a:lnTo>
                  <a:lnTo>
                    <a:pt x="108" y="31"/>
                  </a:lnTo>
                  <a:lnTo>
                    <a:pt x="111" y="27"/>
                  </a:lnTo>
                  <a:lnTo>
                    <a:pt x="119" y="3"/>
                  </a:lnTo>
                  <a:lnTo>
                    <a:pt x="121" y="1"/>
                  </a:lnTo>
                  <a:lnTo>
                    <a:pt x="127" y="0"/>
                  </a:lnTo>
                  <a:lnTo>
                    <a:pt x="130" y="4"/>
                  </a:lnTo>
                  <a:lnTo>
                    <a:pt x="142" y="13"/>
                  </a:lnTo>
                  <a:lnTo>
                    <a:pt x="145" y="15"/>
                  </a:lnTo>
                  <a:lnTo>
                    <a:pt x="152" y="12"/>
                  </a:lnTo>
                  <a:lnTo>
                    <a:pt x="164" y="12"/>
                  </a:lnTo>
                  <a:lnTo>
                    <a:pt x="167" y="12"/>
                  </a:lnTo>
                  <a:lnTo>
                    <a:pt x="172" y="15"/>
                  </a:lnTo>
                  <a:lnTo>
                    <a:pt x="175" y="15"/>
                  </a:lnTo>
                  <a:lnTo>
                    <a:pt x="178" y="15"/>
                  </a:lnTo>
                  <a:lnTo>
                    <a:pt x="184" y="16"/>
                  </a:lnTo>
                  <a:lnTo>
                    <a:pt x="184" y="18"/>
                  </a:lnTo>
                  <a:lnTo>
                    <a:pt x="184" y="19"/>
                  </a:lnTo>
                  <a:lnTo>
                    <a:pt x="187" y="21"/>
                  </a:lnTo>
                  <a:lnTo>
                    <a:pt x="187" y="22"/>
                  </a:lnTo>
                  <a:lnTo>
                    <a:pt x="188" y="22"/>
                  </a:lnTo>
                  <a:lnTo>
                    <a:pt x="190" y="24"/>
                  </a:lnTo>
                  <a:lnTo>
                    <a:pt x="190" y="25"/>
                  </a:lnTo>
                  <a:lnTo>
                    <a:pt x="188" y="25"/>
                  </a:lnTo>
                  <a:lnTo>
                    <a:pt x="190" y="28"/>
                  </a:lnTo>
                  <a:lnTo>
                    <a:pt x="190" y="31"/>
                  </a:lnTo>
                  <a:lnTo>
                    <a:pt x="191" y="37"/>
                  </a:lnTo>
                  <a:lnTo>
                    <a:pt x="191" y="42"/>
                  </a:lnTo>
                  <a:lnTo>
                    <a:pt x="190" y="43"/>
                  </a:lnTo>
                  <a:lnTo>
                    <a:pt x="191" y="44"/>
                  </a:lnTo>
                  <a:lnTo>
                    <a:pt x="193" y="47"/>
                  </a:lnTo>
                  <a:lnTo>
                    <a:pt x="191" y="49"/>
                  </a:lnTo>
                  <a:lnTo>
                    <a:pt x="191" y="52"/>
                  </a:lnTo>
                  <a:lnTo>
                    <a:pt x="193" y="55"/>
                  </a:lnTo>
                  <a:lnTo>
                    <a:pt x="193" y="58"/>
                  </a:lnTo>
                  <a:lnTo>
                    <a:pt x="194" y="62"/>
                  </a:lnTo>
                  <a:lnTo>
                    <a:pt x="200" y="65"/>
                  </a:lnTo>
                  <a:lnTo>
                    <a:pt x="200" y="67"/>
                  </a:lnTo>
                  <a:lnTo>
                    <a:pt x="199" y="67"/>
                  </a:lnTo>
                  <a:lnTo>
                    <a:pt x="197" y="70"/>
                  </a:lnTo>
                  <a:lnTo>
                    <a:pt x="197" y="71"/>
                  </a:lnTo>
                  <a:lnTo>
                    <a:pt x="197" y="73"/>
                  </a:lnTo>
                  <a:lnTo>
                    <a:pt x="197" y="74"/>
                  </a:lnTo>
                  <a:lnTo>
                    <a:pt x="194" y="73"/>
                  </a:lnTo>
                  <a:lnTo>
                    <a:pt x="188" y="73"/>
                  </a:lnTo>
                  <a:lnTo>
                    <a:pt x="187" y="73"/>
                  </a:lnTo>
                  <a:lnTo>
                    <a:pt x="173" y="74"/>
                  </a:lnTo>
                  <a:lnTo>
                    <a:pt x="172" y="74"/>
                  </a:lnTo>
                  <a:lnTo>
                    <a:pt x="169" y="74"/>
                  </a:lnTo>
                  <a:lnTo>
                    <a:pt x="167" y="76"/>
                  </a:lnTo>
                  <a:lnTo>
                    <a:pt x="167" y="77"/>
                  </a:lnTo>
                  <a:lnTo>
                    <a:pt x="167" y="79"/>
                  </a:lnTo>
                  <a:lnTo>
                    <a:pt x="167" y="80"/>
                  </a:lnTo>
                  <a:lnTo>
                    <a:pt x="158" y="83"/>
                  </a:lnTo>
                  <a:lnTo>
                    <a:pt x="157" y="82"/>
                  </a:lnTo>
                  <a:lnTo>
                    <a:pt x="154" y="82"/>
                  </a:lnTo>
                  <a:lnTo>
                    <a:pt x="154" y="83"/>
                  </a:lnTo>
                  <a:lnTo>
                    <a:pt x="152" y="85"/>
                  </a:lnTo>
                  <a:lnTo>
                    <a:pt x="152" y="86"/>
                  </a:lnTo>
                  <a:lnTo>
                    <a:pt x="152" y="88"/>
                  </a:lnTo>
                  <a:lnTo>
                    <a:pt x="154" y="88"/>
                  </a:lnTo>
                  <a:lnTo>
                    <a:pt x="155" y="88"/>
                  </a:lnTo>
                  <a:lnTo>
                    <a:pt x="154" y="89"/>
                  </a:lnTo>
                  <a:lnTo>
                    <a:pt x="152" y="94"/>
                  </a:lnTo>
                  <a:lnTo>
                    <a:pt x="154" y="94"/>
                  </a:lnTo>
                  <a:lnTo>
                    <a:pt x="154" y="92"/>
                  </a:lnTo>
                  <a:lnTo>
                    <a:pt x="155" y="92"/>
                  </a:lnTo>
                  <a:lnTo>
                    <a:pt x="155" y="94"/>
                  </a:lnTo>
                  <a:lnTo>
                    <a:pt x="157" y="95"/>
                  </a:lnTo>
                  <a:lnTo>
                    <a:pt x="157" y="97"/>
                  </a:lnTo>
                  <a:lnTo>
                    <a:pt x="149" y="98"/>
                  </a:lnTo>
                  <a:lnTo>
                    <a:pt x="142" y="103"/>
                  </a:lnTo>
                  <a:lnTo>
                    <a:pt x="140" y="103"/>
                  </a:lnTo>
                  <a:lnTo>
                    <a:pt x="136" y="106"/>
                  </a:lnTo>
                  <a:lnTo>
                    <a:pt x="133" y="107"/>
                  </a:lnTo>
                  <a:lnTo>
                    <a:pt x="131" y="110"/>
                  </a:lnTo>
                  <a:lnTo>
                    <a:pt x="131" y="112"/>
                  </a:lnTo>
                  <a:lnTo>
                    <a:pt x="127" y="115"/>
                  </a:lnTo>
                  <a:lnTo>
                    <a:pt x="117" y="118"/>
                  </a:lnTo>
                  <a:lnTo>
                    <a:pt x="115" y="118"/>
                  </a:lnTo>
                  <a:lnTo>
                    <a:pt x="114" y="119"/>
                  </a:lnTo>
                  <a:lnTo>
                    <a:pt x="108" y="119"/>
                  </a:lnTo>
                  <a:lnTo>
                    <a:pt x="108" y="122"/>
                  </a:lnTo>
                  <a:lnTo>
                    <a:pt x="106" y="122"/>
                  </a:lnTo>
                  <a:lnTo>
                    <a:pt x="105" y="122"/>
                  </a:lnTo>
                  <a:lnTo>
                    <a:pt x="103" y="122"/>
                  </a:lnTo>
                  <a:lnTo>
                    <a:pt x="100" y="122"/>
                  </a:lnTo>
                  <a:lnTo>
                    <a:pt x="99" y="122"/>
                  </a:lnTo>
                  <a:lnTo>
                    <a:pt x="97" y="124"/>
                  </a:lnTo>
                  <a:lnTo>
                    <a:pt x="96" y="125"/>
                  </a:lnTo>
                  <a:lnTo>
                    <a:pt x="93" y="127"/>
                  </a:lnTo>
                  <a:lnTo>
                    <a:pt x="91" y="128"/>
                  </a:lnTo>
                  <a:lnTo>
                    <a:pt x="87" y="128"/>
                  </a:lnTo>
                  <a:lnTo>
                    <a:pt x="73" y="139"/>
                  </a:lnTo>
                  <a:close/>
                </a:path>
              </a:pathLst>
            </a:custGeom>
            <a:grpFill/>
            <a:ln w="1905">
              <a:noFill/>
              <a:round/>
              <a:headEnd/>
              <a:tailEnd/>
            </a:ln>
          </p:spPr>
          <p:txBody>
            <a:bodyPr/>
            <a:lstStyle/>
            <a:p>
              <a:endParaRPr lang="en-GB">
                <a:solidFill>
                  <a:srgbClr val="000000"/>
                </a:solidFill>
                <a:latin typeface="Arial"/>
              </a:endParaRPr>
            </a:p>
          </p:txBody>
        </p:sp>
        <p:sp>
          <p:nvSpPr>
            <p:cNvPr id="699" name="Freeform 695"/>
            <p:cNvSpPr>
              <a:spLocks/>
            </p:cNvSpPr>
            <p:nvPr/>
          </p:nvSpPr>
          <p:spPr bwMode="auto">
            <a:xfrm>
              <a:off x="2515" y="2558"/>
              <a:ext cx="51" cy="50"/>
            </a:xfrm>
            <a:custGeom>
              <a:avLst/>
              <a:gdLst>
                <a:gd name="T0" fmla="*/ 3 w 51"/>
                <a:gd name="T1" fmla="*/ 15 h 50"/>
                <a:gd name="T2" fmla="*/ 6 w 51"/>
                <a:gd name="T3" fmla="*/ 14 h 50"/>
                <a:gd name="T4" fmla="*/ 9 w 51"/>
                <a:gd name="T5" fmla="*/ 11 h 50"/>
                <a:gd name="T6" fmla="*/ 10 w 51"/>
                <a:gd name="T7" fmla="*/ 9 h 50"/>
                <a:gd name="T8" fmla="*/ 13 w 51"/>
                <a:gd name="T9" fmla="*/ 2 h 50"/>
                <a:gd name="T10" fmla="*/ 18 w 51"/>
                <a:gd name="T11" fmla="*/ 2 h 50"/>
                <a:gd name="T12" fmla="*/ 24 w 51"/>
                <a:gd name="T13" fmla="*/ 0 h 50"/>
                <a:gd name="T14" fmla="*/ 36 w 51"/>
                <a:gd name="T15" fmla="*/ 2 h 50"/>
                <a:gd name="T16" fmla="*/ 39 w 51"/>
                <a:gd name="T17" fmla="*/ 5 h 50"/>
                <a:gd name="T18" fmla="*/ 42 w 51"/>
                <a:gd name="T19" fmla="*/ 8 h 50"/>
                <a:gd name="T20" fmla="*/ 42 w 51"/>
                <a:gd name="T21" fmla="*/ 9 h 50"/>
                <a:gd name="T22" fmla="*/ 45 w 51"/>
                <a:gd name="T23" fmla="*/ 11 h 50"/>
                <a:gd name="T24" fmla="*/ 45 w 51"/>
                <a:gd name="T25" fmla="*/ 14 h 50"/>
                <a:gd name="T26" fmla="*/ 45 w 51"/>
                <a:gd name="T27" fmla="*/ 15 h 50"/>
                <a:gd name="T28" fmla="*/ 46 w 51"/>
                <a:gd name="T29" fmla="*/ 18 h 50"/>
                <a:gd name="T30" fmla="*/ 45 w 51"/>
                <a:gd name="T31" fmla="*/ 21 h 50"/>
                <a:gd name="T32" fmla="*/ 48 w 51"/>
                <a:gd name="T33" fmla="*/ 26 h 50"/>
                <a:gd name="T34" fmla="*/ 49 w 51"/>
                <a:gd name="T35" fmla="*/ 26 h 50"/>
                <a:gd name="T36" fmla="*/ 51 w 51"/>
                <a:gd name="T37" fmla="*/ 29 h 50"/>
                <a:gd name="T38" fmla="*/ 48 w 51"/>
                <a:gd name="T39" fmla="*/ 30 h 50"/>
                <a:gd name="T40" fmla="*/ 45 w 51"/>
                <a:gd name="T41" fmla="*/ 32 h 50"/>
                <a:gd name="T42" fmla="*/ 43 w 51"/>
                <a:gd name="T43" fmla="*/ 39 h 50"/>
                <a:gd name="T44" fmla="*/ 42 w 51"/>
                <a:gd name="T45" fmla="*/ 41 h 50"/>
                <a:gd name="T46" fmla="*/ 36 w 51"/>
                <a:gd name="T47" fmla="*/ 45 h 50"/>
                <a:gd name="T48" fmla="*/ 34 w 51"/>
                <a:gd name="T49" fmla="*/ 47 h 50"/>
                <a:gd name="T50" fmla="*/ 33 w 51"/>
                <a:gd name="T51" fmla="*/ 50 h 50"/>
                <a:gd name="T52" fmla="*/ 16 w 51"/>
                <a:gd name="T53" fmla="*/ 44 h 50"/>
                <a:gd name="T54" fmla="*/ 15 w 51"/>
                <a:gd name="T55" fmla="*/ 41 h 50"/>
                <a:gd name="T56" fmla="*/ 7 w 51"/>
                <a:gd name="T57" fmla="*/ 35 h 50"/>
                <a:gd name="T58" fmla="*/ 6 w 51"/>
                <a:gd name="T59" fmla="*/ 32 h 50"/>
                <a:gd name="T60" fmla="*/ 3 w 51"/>
                <a:gd name="T61" fmla="*/ 30 h 50"/>
                <a:gd name="T62" fmla="*/ 1 w 51"/>
                <a:gd name="T63" fmla="*/ 26 h 50"/>
                <a:gd name="T64" fmla="*/ 4 w 51"/>
                <a:gd name="T65" fmla="*/ 26 h 50"/>
                <a:gd name="T66" fmla="*/ 1 w 51"/>
                <a:gd name="T67" fmla="*/ 24 h 50"/>
                <a:gd name="T68" fmla="*/ 1 w 51"/>
                <a:gd name="T69" fmla="*/ 21 h 50"/>
                <a:gd name="T70" fmla="*/ 1 w 51"/>
                <a:gd name="T71" fmla="*/ 18 h 50"/>
                <a:gd name="T72" fmla="*/ 0 w 51"/>
                <a:gd name="T73" fmla="*/ 17 h 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1"/>
                <a:gd name="T112" fmla="*/ 0 h 50"/>
                <a:gd name="T113" fmla="*/ 51 w 51"/>
                <a:gd name="T114" fmla="*/ 50 h 5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1" h="50">
                  <a:moveTo>
                    <a:pt x="0" y="15"/>
                  </a:moveTo>
                  <a:lnTo>
                    <a:pt x="3" y="15"/>
                  </a:lnTo>
                  <a:lnTo>
                    <a:pt x="4" y="15"/>
                  </a:lnTo>
                  <a:lnTo>
                    <a:pt x="6" y="14"/>
                  </a:lnTo>
                  <a:lnTo>
                    <a:pt x="7" y="12"/>
                  </a:lnTo>
                  <a:lnTo>
                    <a:pt x="9" y="11"/>
                  </a:lnTo>
                  <a:lnTo>
                    <a:pt x="9" y="9"/>
                  </a:lnTo>
                  <a:lnTo>
                    <a:pt x="10" y="9"/>
                  </a:lnTo>
                  <a:lnTo>
                    <a:pt x="13" y="5"/>
                  </a:lnTo>
                  <a:lnTo>
                    <a:pt x="13" y="2"/>
                  </a:lnTo>
                  <a:lnTo>
                    <a:pt x="15" y="2"/>
                  </a:lnTo>
                  <a:lnTo>
                    <a:pt x="18" y="2"/>
                  </a:lnTo>
                  <a:lnTo>
                    <a:pt x="22" y="2"/>
                  </a:lnTo>
                  <a:lnTo>
                    <a:pt x="24" y="0"/>
                  </a:lnTo>
                  <a:lnTo>
                    <a:pt x="34" y="0"/>
                  </a:lnTo>
                  <a:lnTo>
                    <a:pt x="36" y="2"/>
                  </a:lnTo>
                  <a:lnTo>
                    <a:pt x="37" y="3"/>
                  </a:lnTo>
                  <a:lnTo>
                    <a:pt x="39" y="5"/>
                  </a:lnTo>
                  <a:lnTo>
                    <a:pt x="40" y="6"/>
                  </a:lnTo>
                  <a:lnTo>
                    <a:pt x="42" y="8"/>
                  </a:lnTo>
                  <a:lnTo>
                    <a:pt x="40" y="9"/>
                  </a:lnTo>
                  <a:lnTo>
                    <a:pt x="42" y="9"/>
                  </a:lnTo>
                  <a:lnTo>
                    <a:pt x="43" y="9"/>
                  </a:lnTo>
                  <a:lnTo>
                    <a:pt x="45" y="11"/>
                  </a:lnTo>
                  <a:lnTo>
                    <a:pt x="43" y="12"/>
                  </a:lnTo>
                  <a:lnTo>
                    <a:pt x="45" y="14"/>
                  </a:lnTo>
                  <a:lnTo>
                    <a:pt x="43" y="14"/>
                  </a:lnTo>
                  <a:lnTo>
                    <a:pt x="45" y="15"/>
                  </a:lnTo>
                  <a:lnTo>
                    <a:pt x="46" y="17"/>
                  </a:lnTo>
                  <a:lnTo>
                    <a:pt x="46" y="18"/>
                  </a:lnTo>
                  <a:lnTo>
                    <a:pt x="46" y="21"/>
                  </a:lnTo>
                  <a:lnTo>
                    <a:pt x="45" y="21"/>
                  </a:lnTo>
                  <a:lnTo>
                    <a:pt x="43" y="27"/>
                  </a:lnTo>
                  <a:lnTo>
                    <a:pt x="48" y="26"/>
                  </a:lnTo>
                  <a:lnTo>
                    <a:pt x="49" y="24"/>
                  </a:lnTo>
                  <a:lnTo>
                    <a:pt x="49" y="26"/>
                  </a:lnTo>
                  <a:lnTo>
                    <a:pt x="49" y="29"/>
                  </a:lnTo>
                  <a:lnTo>
                    <a:pt x="51" y="29"/>
                  </a:lnTo>
                  <a:lnTo>
                    <a:pt x="51" y="30"/>
                  </a:lnTo>
                  <a:lnTo>
                    <a:pt x="48" y="30"/>
                  </a:lnTo>
                  <a:lnTo>
                    <a:pt x="46" y="32"/>
                  </a:lnTo>
                  <a:lnTo>
                    <a:pt x="45" y="32"/>
                  </a:lnTo>
                  <a:lnTo>
                    <a:pt x="45" y="38"/>
                  </a:lnTo>
                  <a:lnTo>
                    <a:pt x="43" y="39"/>
                  </a:lnTo>
                  <a:lnTo>
                    <a:pt x="42" y="39"/>
                  </a:lnTo>
                  <a:lnTo>
                    <a:pt x="42" y="41"/>
                  </a:lnTo>
                  <a:lnTo>
                    <a:pt x="39" y="42"/>
                  </a:lnTo>
                  <a:lnTo>
                    <a:pt x="36" y="45"/>
                  </a:lnTo>
                  <a:lnTo>
                    <a:pt x="34" y="45"/>
                  </a:lnTo>
                  <a:lnTo>
                    <a:pt x="34" y="47"/>
                  </a:lnTo>
                  <a:lnTo>
                    <a:pt x="33" y="48"/>
                  </a:lnTo>
                  <a:lnTo>
                    <a:pt x="33" y="50"/>
                  </a:lnTo>
                  <a:lnTo>
                    <a:pt x="31" y="50"/>
                  </a:lnTo>
                  <a:lnTo>
                    <a:pt x="16" y="44"/>
                  </a:lnTo>
                  <a:lnTo>
                    <a:pt x="15" y="42"/>
                  </a:lnTo>
                  <a:lnTo>
                    <a:pt x="15" y="41"/>
                  </a:lnTo>
                  <a:lnTo>
                    <a:pt x="7" y="36"/>
                  </a:lnTo>
                  <a:lnTo>
                    <a:pt x="7" y="35"/>
                  </a:lnTo>
                  <a:lnTo>
                    <a:pt x="6" y="33"/>
                  </a:lnTo>
                  <a:lnTo>
                    <a:pt x="6" y="32"/>
                  </a:lnTo>
                  <a:lnTo>
                    <a:pt x="4" y="30"/>
                  </a:lnTo>
                  <a:lnTo>
                    <a:pt x="3" y="30"/>
                  </a:lnTo>
                  <a:lnTo>
                    <a:pt x="1" y="27"/>
                  </a:lnTo>
                  <a:lnTo>
                    <a:pt x="1" y="26"/>
                  </a:lnTo>
                  <a:lnTo>
                    <a:pt x="3" y="26"/>
                  </a:lnTo>
                  <a:lnTo>
                    <a:pt x="4" y="26"/>
                  </a:lnTo>
                  <a:lnTo>
                    <a:pt x="3" y="24"/>
                  </a:lnTo>
                  <a:lnTo>
                    <a:pt x="1" y="24"/>
                  </a:lnTo>
                  <a:lnTo>
                    <a:pt x="1" y="23"/>
                  </a:lnTo>
                  <a:lnTo>
                    <a:pt x="1" y="21"/>
                  </a:lnTo>
                  <a:lnTo>
                    <a:pt x="1" y="20"/>
                  </a:lnTo>
                  <a:lnTo>
                    <a:pt x="1" y="18"/>
                  </a:lnTo>
                  <a:lnTo>
                    <a:pt x="0" y="18"/>
                  </a:lnTo>
                  <a:lnTo>
                    <a:pt x="0" y="17"/>
                  </a:lnTo>
                  <a:lnTo>
                    <a:pt x="0" y="15"/>
                  </a:lnTo>
                  <a:close/>
                </a:path>
              </a:pathLst>
            </a:custGeom>
            <a:grpFill/>
            <a:ln w="1905">
              <a:noFill/>
              <a:round/>
              <a:headEnd/>
              <a:tailEnd/>
            </a:ln>
          </p:spPr>
          <p:txBody>
            <a:bodyPr/>
            <a:lstStyle/>
            <a:p>
              <a:endParaRPr lang="en-GB">
                <a:solidFill>
                  <a:srgbClr val="000000"/>
                </a:solidFill>
                <a:latin typeface="Arial"/>
              </a:endParaRPr>
            </a:p>
          </p:txBody>
        </p:sp>
        <p:sp>
          <p:nvSpPr>
            <p:cNvPr id="700" name="Freeform 696"/>
            <p:cNvSpPr>
              <a:spLocks/>
            </p:cNvSpPr>
            <p:nvPr/>
          </p:nvSpPr>
          <p:spPr bwMode="auto">
            <a:xfrm>
              <a:off x="2594" y="2545"/>
              <a:ext cx="103" cy="107"/>
            </a:xfrm>
            <a:custGeom>
              <a:avLst/>
              <a:gdLst>
                <a:gd name="T0" fmla="*/ 23 w 103"/>
                <a:gd name="T1" fmla="*/ 107 h 107"/>
                <a:gd name="T2" fmla="*/ 93 w 103"/>
                <a:gd name="T3" fmla="*/ 94 h 107"/>
                <a:gd name="T4" fmla="*/ 97 w 103"/>
                <a:gd name="T5" fmla="*/ 94 h 107"/>
                <a:gd name="T6" fmla="*/ 97 w 103"/>
                <a:gd name="T7" fmla="*/ 85 h 107"/>
                <a:gd name="T8" fmla="*/ 90 w 103"/>
                <a:gd name="T9" fmla="*/ 73 h 107"/>
                <a:gd name="T10" fmla="*/ 94 w 103"/>
                <a:gd name="T11" fmla="*/ 61 h 107"/>
                <a:gd name="T12" fmla="*/ 99 w 103"/>
                <a:gd name="T13" fmla="*/ 46 h 107"/>
                <a:gd name="T14" fmla="*/ 102 w 103"/>
                <a:gd name="T15" fmla="*/ 42 h 107"/>
                <a:gd name="T16" fmla="*/ 99 w 103"/>
                <a:gd name="T17" fmla="*/ 28 h 107"/>
                <a:gd name="T18" fmla="*/ 100 w 103"/>
                <a:gd name="T19" fmla="*/ 25 h 107"/>
                <a:gd name="T20" fmla="*/ 99 w 103"/>
                <a:gd name="T21" fmla="*/ 21 h 107"/>
                <a:gd name="T22" fmla="*/ 94 w 103"/>
                <a:gd name="T23" fmla="*/ 16 h 107"/>
                <a:gd name="T24" fmla="*/ 90 w 103"/>
                <a:gd name="T25" fmla="*/ 13 h 107"/>
                <a:gd name="T26" fmla="*/ 72 w 103"/>
                <a:gd name="T27" fmla="*/ 16 h 107"/>
                <a:gd name="T28" fmla="*/ 67 w 103"/>
                <a:gd name="T29" fmla="*/ 18 h 107"/>
                <a:gd name="T30" fmla="*/ 66 w 103"/>
                <a:gd name="T31" fmla="*/ 18 h 107"/>
                <a:gd name="T32" fmla="*/ 61 w 103"/>
                <a:gd name="T33" fmla="*/ 15 h 107"/>
                <a:gd name="T34" fmla="*/ 58 w 103"/>
                <a:gd name="T35" fmla="*/ 9 h 107"/>
                <a:gd name="T36" fmla="*/ 52 w 103"/>
                <a:gd name="T37" fmla="*/ 7 h 107"/>
                <a:gd name="T38" fmla="*/ 46 w 103"/>
                <a:gd name="T39" fmla="*/ 4 h 107"/>
                <a:gd name="T40" fmla="*/ 44 w 103"/>
                <a:gd name="T41" fmla="*/ 9 h 107"/>
                <a:gd name="T42" fmla="*/ 39 w 103"/>
                <a:gd name="T43" fmla="*/ 3 h 107"/>
                <a:gd name="T44" fmla="*/ 38 w 103"/>
                <a:gd name="T45" fmla="*/ 0 h 107"/>
                <a:gd name="T46" fmla="*/ 35 w 103"/>
                <a:gd name="T47" fmla="*/ 3 h 107"/>
                <a:gd name="T48" fmla="*/ 32 w 103"/>
                <a:gd name="T49" fmla="*/ 4 h 107"/>
                <a:gd name="T50" fmla="*/ 29 w 103"/>
                <a:gd name="T51" fmla="*/ 6 h 107"/>
                <a:gd name="T52" fmla="*/ 26 w 103"/>
                <a:gd name="T53" fmla="*/ 9 h 107"/>
                <a:gd name="T54" fmla="*/ 21 w 103"/>
                <a:gd name="T55" fmla="*/ 7 h 107"/>
                <a:gd name="T56" fmla="*/ 20 w 103"/>
                <a:gd name="T57" fmla="*/ 6 h 107"/>
                <a:gd name="T58" fmla="*/ 15 w 103"/>
                <a:gd name="T59" fmla="*/ 4 h 107"/>
                <a:gd name="T60" fmla="*/ 12 w 103"/>
                <a:gd name="T61" fmla="*/ 9 h 107"/>
                <a:gd name="T62" fmla="*/ 8 w 103"/>
                <a:gd name="T63" fmla="*/ 12 h 107"/>
                <a:gd name="T64" fmla="*/ 8 w 103"/>
                <a:gd name="T65" fmla="*/ 22 h 107"/>
                <a:gd name="T66" fmla="*/ 12 w 103"/>
                <a:gd name="T67" fmla="*/ 27 h 107"/>
                <a:gd name="T68" fmla="*/ 12 w 103"/>
                <a:gd name="T69" fmla="*/ 31 h 107"/>
                <a:gd name="T70" fmla="*/ 12 w 103"/>
                <a:gd name="T71" fmla="*/ 34 h 107"/>
                <a:gd name="T72" fmla="*/ 15 w 103"/>
                <a:gd name="T73" fmla="*/ 36 h 107"/>
                <a:gd name="T74" fmla="*/ 14 w 103"/>
                <a:gd name="T75" fmla="*/ 39 h 107"/>
                <a:gd name="T76" fmla="*/ 8 w 103"/>
                <a:gd name="T77" fmla="*/ 37 h 107"/>
                <a:gd name="T78" fmla="*/ 6 w 103"/>
                <a:gd name="T79" fmla="*/ 42 h 107"/>
                <a:gd name="T80" fmla="*/ 9 w 103"/>
                <a:gd name="T81" fmla="*/ 43 h 107"/>
                <a:gd name="T82" fmla="*/ 9 w 103"/>
                <a:gd name="T83" fmla="*/ 46 h 107"/>
                <a:gd name="T84" fmla="*/ 8 w 103"/>
                <a:gd name="T85" fmla="*/ 54 h 107"/>
                <a:gd name="T86" fmla="*/ 3 w 103"/>
                <a:gd name="T87" fmla="*/ 58 h 107"/>
                <a:gd name="T88" fmla="*/ 5 w 103"/>
                <a:gd name="T89" fmla="*/ 67 h 107"/>
                <a:gd name="T90" fmla="*/ 2 w 103"/>
                <a:gd name="T91" fmla="*/ 72 h 107"/>
                <a:gd name="T92" fmla="*/ 5 w 103"/>
                <a:gd name="T93" fmla="*/ 73 h 107"/>
                <a:gd name="T94" fmla="*/ 11 w 103"/>
                <a:gd name="T95" fmla="*/ 74 h 107"/>
                <a:gd name="T96" fmla="*/ 14 w 103"/>
                <a:gd name="T97" fmla="*/ 80 h 107"/>
                <a:gd name="T98" fmla="*/ 20 w 103"/>
                <a:gd name="T99" fmla="*/ 82 h 107"/>
                <a:gd name="T100" fmla="*/ 21 w 103"/>
                <a:gd name="T101" fmla="*/ 86 h 107"/>
                <a:gd name="T102" fmla="*/ 20 w 103"/>
                <a:gd name="T103" fmla="*/ 91 h 107"/>
                <a:gd name="T104" fmla="*/ 18 w 103"/>
                <a:gd name="T105" fmla="*/ 95 h 107"/>
                <a:gd name="T106" fmla="*/ 18 w 103"/>
                <a:gd name="T107" fmla="*/ 106 h 10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3"/>
                <a:gd name="T163" fmla="*/ 0 h 107"/>
                <a:gd name="T164" fmla="*/ 103 w 103"/>
                <a:gd name="T165" fmla="*/ 107 h 10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3" h="107">
                  <a:moveTo>
                    <a:pt x="18" y="106"/>
                  </a:moveTo>
                  <a:lnTo>
                    <a:pt x="18" y="107"/>
                  </a:lnTo>
                  <a:lnTo>
                    <a:pt x="23" y="107"/>
                  </a:lnTo>
                  <a:lnTo>
                    <a:pt x="73" y="94"/>
                  </a:lnTo>
                  <a:lnTo>
                    <a:pt x="91" y="95"/>
                  </a:lnTo>
                  <a:lnTo>
                    <a:pt x="93" y="94"/>
                  </a:lnTo>
                  <a:lnTo>
                    <a:pt x="94" y="94"/>
                  </a:lnTo>
                  <a:lnTo>
                    <a:pt x="96" y="94"/>
                  </a:lnTo>
                  <a:lnTo>
                    <a:pt x="97" y="94"/>
                  </a:lnTo>
                  <a:lnTo>
                    <a:pt x="99" y="94"/>
                  </a:lnTo>
                  <a:lnTo>
                    <a:pt x="99" y="86"/>
                  </a:lnTo>
                  <a:lnTo>
                    <a:pt x="97" y="85"/>
                  </a:lnTo>
                  <a:lnTo>
                    <a:pt x="94" y="85"/>
                  </a:lnTo>
                  <a:lnTo>
                    <a:pt x="94" y="83"/>
                  </a:lnTo>
                  <a:lnTo>
                    <a:pt x="90" y="73"/>
                  </a:lnTo>
                  <a:lnTo>
                    <a:pt x="91" y="64"/>
                  </a:lnTo>
                  <a:lnTo>
                    <a:pt x="91" y="63"/>
                  </a:lnTo>
                  <a:lnTo>
                    <a:pt x="94" y="61"/>
                  </a:lnTo>
                  <a:lnTo>
                    <a:pt x="94" y="58"/>
                  </a:lnTo>
                  <a:lnTo>
                    <a:pt x="96" y="54"/>
                  </a:lnTo>
                  <a:lnTo>
                    <a:pt x="99" y="46"/>
                  </a:lnTo>
                  <a:lnTo>
                    <a:pt x="100" y="45"/>
                  </a:lnTo>
                  <a:lnTo>
                    <a:pt x="102" y="43"/>
                  </a:lnTo>
                  <a:lnTo>
                    <a:pt x="102" y="42"/>
                  </a:lnTo>
                  <a:lnTo>
                    <a:pt x="103" y="42"/>
                  </a:lnTo>
                  <a:lnTo>
                    <a:pt x="100" y="28"/>
                  </a:lnTo>
                  <a:lnTo>
                    <a:pt x="99" y="28"/>
                  </a:lnTo>
                  <a:lnTo>
                    <a:pt x="97" y="27"/>
                  </a:lnTo>
                  <a:lnTo>
                    <a:pt x="99" y="27"/>
                  </a:lnTo>
                  <a:lnTo>
                    <a:pt x="100" y="25"/>
                  </a:lnTo>
                  <a:lnTo>
                    <a:pt x="99" y="24"/>
                  </a:lnTo>
                  <a:lnTo>
                    <a:pt x="99" y="22"/>
                  </a:lnTo>
                  <a:lnTo>
                    <a:pt x="99" y="21"/>
                  </a:lnTo>
                  <a:lnTo>
                    <a:pt x="97" y="21"/>
                  </a:lnTo>
                  <a:lnTo>
                    <a:pt x="96" y="21"/>
                  </a:lnTo>
                  <a:lnTo>
                    <a:pt x="94" y="16"/>
                  </a:lnTo>
                  <a:lnTo>
                    <a:pt x="93" y="16"/>
                  </a:lnTo>
                  <a:lnTo>
                    <a:pt x="91" y="13"/>
                  </a:lnTo>
                  <a:lnTo>
                    <a:pt x="90" y="13"/>
                  </a:lnTo>
                  <a:lnTo>
                    <a:pt x="88" y="15"/>
                  </a:lnTo>
                  <a:lnTo>
                    <a:pt x="82" y="13"/>
                  </a:lnTo>
                  <a:lnTo>
                    <a:pt x="72" y="16"/>
                  </a:lnTo>
                  <a:lnTo>
                    <a:pt x="72" y="18"/>
                  </a:lnTo>
                  <a:lnTo>
                    <a:pt x="70" y="19"/>
                  </a:lnTo>
                  <a:lnTo>
                    <a:pt x="67" y="18"/>
                  </a:lnTo>
                  <a:lnTo>
                    <a:pt x="67" y="16"/>
                  </a:lnTo>
                  <a:lnTo>
                    <a:pt x="67" y="18"/>
                  </a:lnTo>
                  <a:lnTo>
                    <a:pt x="66" y="18"/>
                  </a:lnTo>
                  <a:lnTo>
                    <a:pt x="63" y="16"/>
                  </a:lnTo>
                  <a:lnTo>
                    <a:pt x="63" y="15"/>
                  </a:lnTo>
                  <a:lnTo>
                    <a:pt x="61" y="15"/>
                  </a:lnTo>
                  <a:lnTo>
                    <a:pt x="61" y="13"/>
                  </a:lnTo>
                  <a:lnTo>
                    <a:pt x="60" y="12"/>
                  </a:lnTo>
                  <a:lnTo>
                    <a:pt x="58" y="9"/>
                  </a:lnTo>
                  <a:lnTo>
                    <a:pt x="57" y="9"/>
                  </a:lnTo>
                  <a:lnTo>
                    <a:pt x="57" y="7"/>
                  </a:lnTo>
                  <a:lnTo>
                    <a:pt x="52" y="7"/>
                  </a:lnTo>
                  <a:lnTo>
                    <a:pt x="51" y="6"/>
                  </a:lnTo>
                  <a:lnTo>
                    <a:pt x="51" y="4"/>
                  </a:lnTo>
                  <a:lnTo>
                    <a:pt x="46" y="4"/>
                  </a:lnTo>
                  <a:lnTo>
                    <a:pt x="45" y="7"/>
                  </a:lnTo>
                  <a:lnTo>
                    <a:pt x="44" y="7"/>
                  </a:lnTo>
                  <a:lnTo>
                    <a:pt x="44" y="9"/>
                  </a:lnTo>
                  <a:lnTo>
                    <a:pt x="41" y="7"/>
                  </a:lnTo>
                  <a:lnTo>
                    <a:pt x="41" y="4"/>
                  </a:lnTo>
                  <a:lnTo>
                    <a:pt x="39" y="3"/>
                  </a:lnTo>
                  <a:lnTo>
                    <a:pt x="39" y="1"/>
                  </a:lnTo>
                  <a:lnTo>
                    <a:pt x="39" y="0"/>
                  </a:lnTo>
                  <a:lnTo>
                    <a:pt x="38" y="0"/>
                  </a:lnTo>
                  <a:lnTo>
                    <a:pt x="36" y="0"/>
                  </a:lnTo>
                  <a:lnTo>
                    <a:pt x="36" y="3"/>
                  </a:lnTo>
                  <a:lnTo>
                    <a:pt x="35" y="3"/>
                  </a:lnTo>
                  <a:lnTo>
                    <a:pt x="33" y="1"/>
                  </a:lnTo>
                  <a:lnTo>
                    <a:pt x="32" y="3"/>
                  </a:lnTo>
                  <a:lnTo>
                    <a:pt x="32" y="4"/>
                  </a:lnTo>
                  <a:lnTo>
                    <a:pt x="33" y="6"/>
                  </a:lnTo>
                  <a:lnTo>
                    <a:pt x="32" y="6"/>
                  </a:lnTo>
                  <a:lnTo>
                    <a:pt x="29" y="6"/>
                  </a:lnTo>
                  <a:lnTo>
                    <a:pt x="27" y="7"/>
                  </a:lnTo>
                  <a:lnTo>
                    <a:pt x="27" y="9"/>
                  </a:lnTo>
                  <a:lnTo>
                    <a:pt x="26" y="9"/>
                  </a:lnTo>
                  <a:lnTo>
                    <a:pt x="24" y="9"/>
                  </a:lnTo>
                  <a:lnTo>
                    <a:pt x="23" y="7"/>
                  </a:lnTo>
                  <a:lnTo>
                    <a:pt x="21" y="7"/>
                  </a:lnTo>
                  <a:lnTo>
                    <a:pt x="21" y="9"/>
                  </a:lnTo>
                  <a:lnTo>
                    <a:pt x="20" y="9"/>
                  </a:lnTo>
                  <a:lnTo>
                    <a:pt x="20" y="6"/>
                  </a:lnTo>
                  <a:lnTo>
                    <a:pt x="18" y="4"/>
                  </a:lnTo>
                  <a:lnTo>
                    <a:pt x="17" y="6"/>
                  </a:lnTo>
                  <a:lnTo>
                    <a:pt x="15" y="4"/>
                  </a:lnTo>
                  <a:lnTo>
                    <a:pt x="14" y="6"/>
                  </a:lnTo>
                  <a:lnTo>
                    <a:pt x="14" y="7"/>
                  </a:lnTo>
                  <a:lnTo>
                    <a:pt x="12" y="9"/>
                  </a:lnTo>
                  <a:lnTo>
                    <a:pt x="11" y="9"/>
                  </a:lnTo>
                  <a:lnTo>
                    <a:pt x="11" y="10"/>
                  </a:lnTo>
                  <a:lnTo>
                    <a:pt x="8" y="12"/>
                  </a:lnTo>
                  <a:lnTo>
                    <a:pt x="8" y="13"/>
                  </a:lnTo>
                  <a:lnTo>
                    <a:pt x="8" y="21"/>
                  </a:lnTo>
                  <a:lnTo>
                    <a:pt x="8" y="22"/>
                  </a:lnTo>
                  <a:lnTo>
                    <a:pt x="9" y="24"/>
                  </a:lnTo>
                  <a:lnTo>
                    <a:pt x="12" y="22"/>
                  </a:lnTo>
                  <a:lnTo>
                    <a:pt x="12" y="27"/>
                  </a:lnTo>
                  <a:lnTo>
                    <a:pt x="14" y="28"/>
                  </a:lnTo>
                  <a:lnTo>
                    <a:pt x="14" y="30"/>
                  </a:lnTo>
                  <a:lnTo>
                    <a:pt x="12" y="31"/>
                  </a:lnTo>
                  <a:lnTo>
                    <a:pt x="11" y="33"/>
                  </a:lnTo>
                  <a:lnTo>
                    <a:pt x="12" y="33"/>
                  </a:lnTo>
                  <a:lnTo>
                    <a:pt x="12" y="34"/>
                  </a:lnTo>
                  <a:lnTo>
                    <a:pt x="14" y="34"/>
                  </a:lnTo>
                  <a:lnTo>
                    <a:pt x="14" y="36"/>
                  </a:lnTo>
                  <a:lnTo>
                    <a:pt x="15" y="36"/>
                  </a:lnTo>
                  <a:lnTo>
                    <a:pt x="15" y="40"/>
                  </a:lnTo>
                  <a:lnTo>
                    <a:pt x="14" y="40"/>
                  </a:lnTo>
                  <a:lnTo>
                    <a:pt x="14" y="39"/>
                  </a:lnTo>
                  <a:lnTo>
                    <a:pt x="12" y="39"/>
                  </a:lnTo>
                  <a:lnTo>
                    <a:pt x="11" y="39"/>
                  </a:lnTo>
                  <a:lnTo>
                    <a:pt x="8" y="37"/>
                  </a:lnTo>
                  <a:lnTo>
                    <a:pt x="6" y="39"/>
                  </a:lnTo>
                  <a:lnTo>
                    <a:pt x="6" y="40"/>
                  </a:lnTo>
                  <a:lnTo>
                    <a:pt x="6" y="42"/>
                  </a:lnTo>
                  <a:lnTo>
                    <a:pt x="6" y="43"/>
                  </a:lnTo>
                  <a:lnTo>
                    <a:pt x="8" y="43"/>
                  </a:lnTo>
                  <a:lnTo>
                    <a:pt x="9" y="43"/>
                  </a:lnTo>
                  <a:lnTo>
                    <a:pt x="9" y="45"/>
                  </a:lnTo>
                  <a:lnTo>
                    <a:pt x="11" y="45"/>
                  </a:lnTo>
                  <a:lnTo>
                    <a:pt x="9" y="46"/>
                  </a:lnTo>
                  <a:lnTo>
                    <a:pt x="9" y="51"/>
                  </a:lnTo>
                  <a:lnTo>
                    <a:pt x="8" y="52"/>
                  </a:lnTo>
                  <a:lnTo>
                    <a:pt x="8" y="54"/>
                  </a:lnTo>
                  <a:lnTo>
                    <a:pt x="3" y="54"/>
                  </a:lnTo>
                  <a:lnTo>
                    <a:pt x="2" y="54"/>
                  </a:lnTo>
                  <a:lnTo>
                    <a:pt x="3" y="58"/>
                  </a:lnTo>
                  <a:lnTo>
                    <a:pt x="5" y="60"/>
                  </a:lnTo>
                  <a:lnTo>
                    <a:pt x="5" y="61"/>
                  </a:lnTo>
                  <a:lnTo>
                    <a:pt x="5" y="67"/>
                  </a:lnTo>
                  <a:lnTo>
                    <a:pt x="2" y="69"/>
                  </a:lnTo>
                  <a:lnTo>
                    <a:pt x="0" y="72"/>
                  </a:lnTo>
                  <a:lnTo>
                    <a:pt x="2" y="72"/>
                  </a:lnTo>
                  <a:lnTo>
                    <a:pt x="3" y="72"/>
                  </a:lnTo>
                  <a:lnTo>
                    <a:pt x="3" y="73"/>
                  </a:lnTo>
                  <a:lnTo>
                    <a:pt x="5" y="73"/>
                  </a:lnTo>
                  <a:lnTo>
                    <a:pt x="8" y="74"/>
                  </a:lnTo>
                  <a:lnTo>
                    <a:pt x="9" y="74"/>
                  </a:lnTo>
                  <a:lnTo>
                    <a:pt x="11" y="74"/>
                  </a:lnTo>
                  <a:lnTo>
                    <a:pt x="12" y="76"/>
                  </a:lnTo>
                  <a:lnTo>
                    <a:pt x="12" y="77"/>
                  </a:lnTo>
                  <a:lnTo>
                    <a:pt x="14" y="80"/>
                  </a:lnTo>
                  <a:lnTo>
                    <a:pt x="17" y="80"/>
                  </a:lnTo>
                  <a:lnTo>
                    <a:pt x="18" y="82"/>
                  </a:lnTo>
                  <a:lnTo>
                    <a:pt x="20" y="82"/>
                  </a:lnTo>
                  <a:lnTo>
                    <a:pt x="20" y="83"/>
                  </a:lnTo>
                  <a:lnTo>
                    <a:pt x="20" y="85"/>
                  </a:lnTo>
                  <a:lnTo>
                    <a:pt x="21" y="86"/>
                  </a:lnTo>
                  <a:lnTo>
                    <a:pt x="20" y="89"/>
                  </a:lnTo>
                  <a:lnTo>
                    <a:pt x="21" y="91"/>
                  </a:lnTo>
                  <a:lnTo>
                    <a:pt x="20" y="91"/>
                  </a:lnTo>
                  <a:lnTo>
                    <a:pt x="18" y="92"/>
                  </a:lnTo>
                  <a:lnTo>
                    <a:pt x="18" y="94"/>
                  </a:lnTo>
                  <a:lnTo>
                    <a:pt x="18" y="95"/>
                  </a:lnTo>
                  <a:lnTo>
                    <a:pt x="18" y="97"/>
                  </a:lnTo>
                  <a:lnTo>
                    <a:pt x="17" y="98"/>
                  </a:lnTo>
                  <a:lnTo>
                    <a:pt x="18" y="106"/>
                  </a:lnTo>
                  <a:close/>
                </a:path>
              </a:pathLst>
            </a:custGeom>
            <a:grpFill/>
            <a:ln w="1905">
              <a:noFill/>
              <a:round/>
              <a:headEnd/>
              <a:tailEnd/>
            </a:ln>
          </p:spPr>
          <p:txBody>
            <a:bodyPr/>
            <a:lstStyle/>
            <a:p>
              <a:endParaRPr lang="en-GB">
                <a:solidFill>
                  <a:srgbClr val="000000"/>
                </a:solidFill>
                <a:latin typeface="Arial"/>
              </a:endParaRPr>
            </a:p>
          </p:txBody>
        </p:sp>
        <p:sp>
          <p:nvSpPr>
            <p:cNvPr id="701" name="Freeform 697"/>
            <p:cNvSpPr>
              <a:spLocks/>
            </p:cNvSpPr>
            <p:nvPr/>
          </p:nvSpPr>
          <p:spPr bwMode="auto">
            <a:xfrm>
              <a:off x="2735" y="2539"/>
              <a:ext cx="36" cy="85"/>
            </a:xfrm>
            <a:custGeom>
              <a:avLst/>
              <a:gdLst>
                <a:gd name="T0" fmla="*/ 24 w 36"/>
                <a:gd name="T1" fmla="*/ 85 h 85"/>
                <a:gd name="T2" fmla="*/ 22 w 36"/>
                <a:gd name="T3" fmla="*/ 85 h 85"/>
                <a:gd name="T4" fmla="*/ 15 w 36"/>
                <a:gd name="T5" fmla="*/ 76 h 85"/>
                <a:gd name="T6" fmla="*/ 10 w 36"/>
                <a:gd name="T7" fmla="*/ 28 h 85"/>
                <a:gd name="T8" fmla="*/ 9 w 36"/>
                <a:gd name="T9" fmla="*/ 27 h 85"/>
                <a:gd name="T10" fmla="*/ 9 w 36"/>
                <a:gd name="T11" fmla="*/ 16 h 85"/>
                <a:gd name="T12" fmla="*/ 3 w 36"/>
                <a:gd name="T13" fmla="*/ 9 h 85"/>
                <a:gd name="T14" fmla="*/ 1 w 36"/>
                <a:gd name="T15" fmla="*/ 7 h 85"/>
                <a:gd name="T16" fmla="*/ 1 w 36"/>
                <a:gd name="T17" fmla="*/ 6 h 85"/>
                <a:gd name="T18" fmla="*/ 1 w 36"/>
                <a:gd name="T19" fmla="*/ 4 h 85"/>
                <a:gd name="T20" fmla="*/ 1 w 36"/>
                <a:gd name="T21" fmla="*/ 3 h 85"/>
                <a:gd name="T22" fmla="*/ 3 w 36"/>
                <a:gd name="T23" fmla="*/ 1 h 85"/>
                <a:gd name="T24" fmla="*/ 0 w 36"/>
                <a:gd name="T25" fmla="*/ 0 h 85"/>
                <a:gd name="T26" fmla="*/ 10 w 36"/>
                <a:gd name="T27" fmla="*/ 1 h 85"/>
                <a:gd name="T28" fmla="*/ 12 w 36"/>
                <a:gd name="T29" fmla="*/ 3 h 85"/>
                <a:gd name="T30" fmla="*/ 13 w 36"/>
                <a:gd name="T31" fmla="*/ 1 h 85"/>
                <a:gd name="T32" fmla="*/ 18 w 36"/>
                <a:gd name="T33" fmla="*/ 1 h 85"/>
                <a:gd name="T34" fmla="*/ 16 w 36"/>
                <a:gd name="T35" fmla="*/ 3 h 85"/>
                <a:gd name="T36" fmla="*/ 16 w 36"/>
                <a:gd name="T37" fmla="*/ 4 h 85"/>
                <a:gd name="T38" fmla="*/ 15 w 36"/>
                <a:gd name="T39" fmla="*/ 7 h 85"/>
                <a:gd name="T40" fmla="*/ 15 w 36"/>
                <a:gd name="T41" fmla="*/ 10 h 85"/>
                <a:gd name="T42" fmla="*/ 15 w 36"/>
                <a:gd name="T43" fmla="*/ 13 h 85"/>
                <a:gd name="T44" fmla="*/ 16 w 36"/>
                <a:gd name="T45" fmla="*/ 13 h 85"/>
                <a:gd name="T46" fmla="*/ 19 w 36"/>
                <a:gd name="T47" fmla="*/ 15 h 85"/>
                <a:gd name="T48" fmla="*/ 21 w 36"/>
                <a:gd name="T49" fmla="*/ 16 h 85"/>
                <a:gd name="T50" fmla="*/ 25 w 36"/>
                <a:gd name="T51" fmla="*/ 21 h 85"/>
                <a:gd name="T52" fmla="*/ 33 w 36"/>
                <a:gd name="T53" fmla="*/ 79 h 85"/>
                <a:gd name="T54" fmla="*/ 34 w 36"/>
                <a:gd name="T55" fmla="*/ 82 h 85"/>
                <a:gd name="T56" fmla="*/ 36 w 36"/>
                <a:gd name="T57" fmla="*/ 82 h 85"/>
                <a:gd name="T58" fmla="*/ 24 w 36"/>
                <a:gd name="T59" fmla="*/ 85 h 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
                <a:gd name="T91" fmla="*/ 0 h 85"/>
                <a:gd name="T92" fmla="*/ 36 w 36"/>
                <a:gd name="T93" fmla="*/ 85 h 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 h="85">
                  <a:moveTo>
                    <a:pt x="24" y="85"/>
                  </a:moveTo>
                  <a:lnTo>
                    <a:pt x="22" y="85"/>
                  </a:lnTo>
                  <a:lnTo>
                    <a:pt x="15" y="76"/>
                  </a:lnTo>
                  <a:lnTo>
                    <a:pt x="10" y="28"/>
                  </a:lnTo>
                  <a:lnTo>
                    <a:pt x="9" y="27"/>
                  </a:lnTo>
                  <a:lnTo>
                    <a:pt x="9" y="16"/>
                  </a:lnTo>
                  <a:lnTo>
                    <a:pt x="3" y="9"/>
                  </a:lnTo>
                  <a:lnTo>
                    <a:pt x="1" y="7"/>
                  </a:lnTo>
                  <a:lnTo>
                    <a:pt x="1" y="6"/>
                  </a:lnTo>
                  <a:lnTo>
                    <a:pt x="1" y="4"/>
                  </a:lnTo>
                  <a:lnTo>
                    <a:pt x="1" y="3"/>
                  </a:lnTo>
                  <a:lnTo>
                    <a:pt x="3" y="1"/>
                  </a:lnTo>
                  <a:lnTo>
                    <a:pt x="0" y="0"/>
                  </a:lnTo>
                  <a:lnTo>
                    <a:pt x="10" y="1"/>
                  </a:lnTo>
                  <a:lnTo>
                    <a:pt x="12" y="3"/>
                  </a:lnTo>
                  <a:lnTo>
                    <a:pt x="13" y="1"/>
                  </a:lnTo>
                  <a:lnTo>
                    <a:pt x="18" y="1"/>
                  </a:lnTo>
                  <a:lnTo>
                    <a:pt x="16" y="3"/>
                  </a:lnTo>
                  <a:lnTo>
                    <a:pt x="16" y="4"/>
                  </a:lnTo>
                  <a:lnTo>
                    <a:pt x="15" y="7"/>
                  </a:lnTo>
                  <a:lnTo>
                    <a:pt x="15" y="10"/>
                  </a:lnTo>
                  <a:lnTo>
                    <a:pt x="15" y="13"/>
                  </a:lnTo>
                  <a:lnTo>
                    <a:pt x="16" y="13"/>
                  </a:lnTo>
                  <a:lnTo>
                    <a:pt x="19" y="15"/>
                  </a:lnTo>
                  <a:lnTo>
                    <a:pt x="21" y="16"/>
                  </a:lnTo>
                  <a:lnTo>
                    <a:pt x="25" y="21"/>
                  </a:lnTo>
                  <a:lnTo>
                    <a:pt x="33" y="79"/>
                  </a:lnTo>
                  <a:lnTo>
                    <a:pt x="34" y="82"/>
                  </a:lnTo>
                  <a:lnTo>
                    <a:pt x="36" y="82"/>
                  </a:lnTo>
                  <a:lnTo>
                    <a:pt x="24" y="85"/>
                  </a:lnTo>
                  <a:close/>
                </a:path>
              </a:pathLst>
            </a:custGeom>
            <a:grpFill/>
            <a:ln w="1905">
              <a:noFill/>
              <a:round/>
              <a:headEnd/>
              <a:tailEnd/>
            </a:ln>
          </p:spPr>
          <p:txBody>
            <a:bodyPr/>
            <a:lstStyle/>
            <a:p>
              <a:endParaRPr lang="en-GB">
                <a:solidFill>
                  <a:srgbClr val="000000"/>
                </a:solidFill>
                <a:latin typeface="Arial"/>
              </a:endParaRPr>
            </a:p>
          </p:txBody>
        </p:sp>
        <p:sp>
          <p:nvSpPr>
            <p:cNvPr id="702" name="Freeform 698"/>
            <p:cNvSpPr>
              <a:spLocks/>
            </p:cNvSpPr>
            <p:nvPr/>
          </p:nvSpPr>
          <p:spPr bwMode="auto">
            <a:xfrm>
              <a:off x="3425" y="2525"/>
              <a:ext cx="172" cy="228"/>
            </a:xfrm>
            <a:custGeom>
              <a:avLst/>
              <a:gdLst>
                <a:gd name="T0" fmla="*/ 9 w 172"/>
                <a:gd name="T1" fmla="*/ 226 h 228"/>
                <a:gd name="T2" fmla="*/ 0 w 172"/>
                <a:gd name="T3" fmla="*/ 153 h 228"/>
                <a:gd name="T4" fmla="*/ 15 w 172"/>
                <a:gd name="T5" fmla="*/ 136 h 228"/>
                <a:gd name="T6" fmla="*/ 16 w 172"/>
                <a:gd name="T7" fmla="*/ 133 h 228"/>
                <a:gd name="T8" fmla="*/ 39 w 172"/>
                <a:gd name="T9" fmla="*/ 121 h 228"/>
                <a:gd name="T10" fmla="*/ 67 w 172"/>
                <a:gd name="T11" fmla="*/ 117 h 228"/>
                <a:gd name="T12" fmla="*/ 102 w 172"/>
                <a:gd name="T13" fmla="*/ 66 h 228"/>
                <a:gd name="T14" fmla="*/ 49 w 172"/>
                <a:gd name="T15" fmla="*/ 45 h 228"/>
                <a:gd name="T16" fmla="*/ 40 w 172"/>
                <a:gd name="T17" fmla="*/ 38 h 228"/>
                <a:gd name="T18" fmla="*/ 39 w 172"/>
                <a:gd name="T19" fmla="*/ 35 h 228"/>
                <a:gd name="T20" fmla="*/ 34 w 172"/>
                <a:gd name="T21" fmla="*/ 30 h 228"/>
                <a:gd name="T22" fmla="*/ 30 w 172"/>
                <a:gd name="T23" fmla="*/ 21 h 228"/>
                <a:gd name="T24" fmla="*/ 37 w 172"/>
                <a:gd name="T25" fmla="*/ 8 h 228"/>
                <a:gd name="T26" fmla="*/ 40 w 172"/>
                <a:gd name="T27" fmla="*/ 11 h 228"/>
                <a:gd name="T28" fmla="*/ 57 w 172"/>
                <a:gd name="T29" fmla="*/ 27 h 228"/>
                <a:gd name="T30" fmla="*/ 66 w 172"/>
                <a:gd name="T31" fmla="*/ 26 h 228"/>
                <a:gd name="T32" fmla="*/ 79 w 172"/>
                <a:gd name="T33" fmla="*/ 20 h 228"/>
                <a:gd name="T34" fmla="*/ 81 w 172"/>
                <a:gd name="T35" fmla="*/ 18 h 228"/>
                <a:gd name="T36" fmla="*/ 84 w 172"/>
                <a:gd name="T37" fmla="*/ 20 h 228"/>
                <a:gd name="T38" fmla="*/ 90 w 172"/>
                <a:gd name="T39" fmla="*/ 21 h 228"/>
                <a:gd name="T40" fmla="*/ 99 w 172"/>
                <a:gd name="T41" fmla="*/ 18 h 228"/>
                <a:gd name="T42" fmla="*/ 103 w 172"/>
                <a:gd name="T43" fmla="*/ 15 h 228"/>
                <a:gd name="T44" fmla="*/ 112 w 172"/>
                <a:gd name="T45" fmla="*/ 15 h 228"/>
                <a:gd name="T46" fmla="*/ 126 w 172"/>
                <a:gd name="T47" fmla="*/ 11 h 228"/>
                <a:gd name="T48" fmla="*/ 138 w 172"/>
                <a:gd name="T49" fmla="*/ 9 h 228"/>
                <a:gd name="T50" fmla="*/ 142 w 172"/>
                <a:gd name="T51" fmla="*/ 9 h 228"/>
                <a:gd name="T52" fmla="*/ 157 w 172"/>
                <a:gd name="T53" fmla="*/ 5 h 228"/>
                <a:gd name="T54" fmla="*/ 162 w 172"/>
                <a:gd name="T55" fmla="*/ 0 h 228"/>
                <a:gd name="T56" fmla="*/ 168 w 172"/>
                <a:gd name="T57" fmla="*/ 3 h 228"/>
                <a:gd name="T58" fmla="*/ 171 w 172"/>
                <a:gd name="T59" fmla="*/ 5 h 228"/>
                <a:gd name="T60" fmla="*/ 168 w 172"/>
                <a:gd name="T61" fmla="*/ 9 h 228"/>
                <a:gd name="T62" fmla="*/ 168 w 172"/>
                <a:gd name="T63" fmla="*/ 14 h 228"/>
                <a:gd name="T64" fmla="*/ 169 w 172"/>
                <a:gd name="T65" fmla="*/ 17 h 228"/>
                <a:gd name="T66" fmla="*/ 169 w 172"/>
                <a:gd name="T67" fmla="*/ 21 h 228"/>
                <a:gd name="T68" fmla="*/ 168 w 172"/>
                <a:gd name="T69" fmla="*/ 27 h 228"/>
                <a:gd name="T70" fmla="*/ 169 w 172"/>
                <a:gd name="T71" fmla="*/ 26 h 228"/>
                <a:gd name="T72" fmla="*/ 172 w 172"/>
                <a:gd name="T73" fmla="*/ 27 h 228"/>
                <a:gd name="T74" fmla="*/ 171 w 172"/>
                <a:gd name="T75" fmla="*/ 29 h 228"/>
                <a:gd name="T76" fmla="*/ 168 w 172"/>
                <a:gd name="T77" fmla="*/ 27 h 228"/>
                <a:gd name="T78" fmla="*/ 165 w 172"/>
                <a:gd name="T79" fmla="*/ 29 h 228"/>
                <a:gd name="T80" fmla="*/ 163 w 172"/>
                <a:gd name="T81" fmla="*/ 45 h 228"/>
                <a:gd name="T82" fmla="*/ 159 w 172"/>
                <a:gd name="T83" fmla="*/ 51 h 228"/>
                <a:gd name="T84" fmla="*/ 150 w 172"/>
                <a:gd name="T85" fmla="*/ 66 h 228"/>
                <a:gd name="T86" fmla="*/ 147 w 172"/>
                <a:gd name="T87" fmla="*/ 74 h 228"/>
                <a:gd name="T88" fmla="*/ 130 w 172"/>
                <a:gd name="T89" fmla="*/ 108 h 228"/>
                <a:gd name="T90" fmla="*/ 127 w 172"/>
                <a:gd name="T91" fmla="*/ 111 h 228"/>
                <a:gd name="T92" fmla="*/ 120 w 172"/>
                <a:gd name="T93" fmla="*/ 120 h 228"/>
                <a:gd name="T94" fmla="*/ 112 w 172"/>
                <a:gd name="T95" fmla="*/ 133 h 228"/>
                <a:gd name="T96" fmla="*/ 91 w 172"/>
                <a:gd name="T97" fmla="*/ 153 h 228"/>
                <a:gd name="T98" fmla="*/ 76 w 172"/>
                <a:gd name="T99" fmla="*/ 166 h 228"/>
                <a:gd name="T100" fmla="*/ 69 w 172"/>
                <a:gd name="T101" fmla="*/ 169 h 228"/>
                <a:gd name="T102" fmla="*/ 28 w 172"/>
                <a:gd name="T103" fmla="*/ 204 h 228"/>
                <a:gd name="T104" fmla="*/ 27 w 172"/>
                <a:gd name="T105" fmla="*/ 204 h 228"/>
                <a:gd name="T106" fmla="*/ 27 w 172"/>
                <a:gd name="T107" fmla="*/ 207 h 228"/>
                <a:gd name="T108" fmla="*/ 25 w 172"/>
                <a:gd name="T109" fmla="*/ 210 h 228"/>
                <a:gd name="T110" fmla="*/ 9 w 172"/>
                <a:gd name="T111" fmla="*/ 228 h 22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72"/>
                <a:gd name="T169" fmla="*/ 0 h 228"/>
                <a:gd name="T170" fmla="*/ 172 w 172"/>
                <a:gd name="T171" fmla="*/ 228 h 22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72" h="228">
                  <a:moveTo>
                    <a:pt x="9" y="228"/>
                  </a:moveTo>
                  <a:lnTo>
                    <a:pt x="9" y="226"/>
                  </a:lnTo>
                  <a:lnTo>
                    <a:pt x="0" y="214"/>
                  </a:lnTo>
                  <a:lnTo>
                    <a:pt x="0" y="153"/>
                  </a:lnTo>
                  <a:lnTo>
                    <a:pt x="1" y="153"/>
                  </a:lnTo>
                  <a:lnTo>
                    <a:pt x="15" y="136"/>
                  </a:lnTo>
                  <a:lnTo>
                    <a:pt x="15" y="135"/>
                  </a:lnTo>
                  <a:lnTo>
                    <a:pt x="16" y="133"/>
                  </a:lnTo>
                  <a:lnTo>
                    <a:pt x="31" y="127"/>
                  </a:lnTo>
                  <a:lnTo>
                    <a:pt x="39" y="121"/>
                  </a:lnTo>
                  <a:lnTo>
                    <a:pt x="48" y="117"/>
                  </a:lnTo>
                  <a:lnTo>
                    <a:pt x="67" y="117"/>
                  </a:lnTo>
                  <a:lnTo>
                    <a:pt x="118" y="66"/>
                  </a:lnTo>
                  <a:lnTo>
                    <a:pt x="102" y="66"/>
                  </a:lnTo>
                  <a:lnTo>
                    <a:pt x="51" y="48"/>
                  </a:lnTo>
                  <a:lnTo>
                    <a:pt x="49" y="45"/>
                  </a:lnTo>
                  <a:lnTo>
                    <a:pt x="43" y="41"/>
                  </a:lnTo>
                  <a:lnTo>
                    <a:pt x="40" y="38"/>
                  </a:lnTo>
                  <a:lnTo>
                    <a:pt x="39" y="36"/>
                  </a:lnTo>
                  <a:lnTo>
                    <a:pt x="39" y="35"/>
                  </a:lnTo>
                  <a:lnTo>
                    <a:pt x="34" y="32"/>
                  </a:lnTo>
                  <a:lnTo>
                    <a:pt x="34" y="30"/>
                  </a:lnTo>
                  <a:lnTo>
                    <a:pt x="31" y="27"/>
                  </a:lnTo>
                  <a:lnTo>
                    <a:pt x="30" y="21"/>
                  </a:lnTo>
                  <a:lnTo>
                    <a:pt x="37" y="9"/>
                  </a:lnTo>
                  <a:lnTo>
                    <a:pt x="37" y="8"/>
                  </a:lnTo>
                  <a:lnTo>
                    <a:pt x="39" y="9"/>
                  </a:lnTo>
                  <a:lnTo>
                    <a:pt x="40" y="11"/>
                  </a:lnTo>
                  <a:lnTo>
                    <a:pt x="51" y="23"/>
                  </a:lnTo>
                  <a:lnTo>
                    <a:pt x="57" y="27"/>
                  </a:lnTo>
                  <a:lnTo>
                    <a:pt x="60" y="26"/>
                  </a:lnTo>
                  <a:lnTo>
                    <a:pt x="66" y="26"/>
                  </a:lnTo>
                  <a:lnTo>
                    <a:pt x="78" y="20"/>
                  </a:lnTo>
                  <a:lnTo>
                    <a:pt x="79" y="20"/>
                  </a:lnTo>
                  <a:lnTo>
                    <a:pt x="79" y="18"/>
                  </a:lnTo>
                  <a:lnTo>
                    <a:pt x="81" y="18"/>
                  </a:lnTo>
                  <a:lnTo>
                    <a:pt x="82" y="20"/>
                  </a:lnTo>
                  <a:lnTo>
                    <a:pt x="84" y="20"/>
                  </a:lnTo>
                  <a:lnTo>
                    <a:pt x="87" y="20"/>
                  </a:lnTo>
                  <a:lnTo>
                    <a:pt x="90" y="21"/>
                  </a:lnTo>
                  <a:lnTo>
                    <a:pt x="96" y="21"/>
                  </a:lnTo>
                  <a:lnTo>
                    <a:pt x="99" y="18"/>
                  </a:lnTo>
                  <a:lnTo>
                    <a:pt x="102" y="17"/>
                  </a:lnTo>
                  <a:lnTo>
                    <a:pt x="103" y="15"/>
                  </a:lnTo>
                  <a:lnTo>
                    <a:pt x="109" y="14"/>
                  </a:lnTo>
                  <a:lnTo>
                    <a:pt x="112" y="15"/>
                  </a:lnTo>
                  <a:lnTo>
                    <a:pt x="123" y="14"/>
                  </a:lnTo>
                  <a:lnTo>
                    <a:pt x="126" y="11"/>
                  </a:lnTo>
                  <a:lnTo>
                    <a:pt x="132" y="12"/>
                  </a:lnTo>
                  <a:lnTo>
                    <a:pt x="138" y="9"/>
                  </a:lnTo>
                  <a:lnTo>
                    <a:pt x="141" y="9"/>
                  </a:lnTo>
                  <a:lnTo>
                    <a:pt x="142" y="9"/>
                  </a:lnTo>
                  <a:lnTo>
                    <a:pt x="153" y="8"/>
                  </a:lnTo>
                  <a:lnTo>
                    <a:pt x="157" y="5"/>
                  </a:lnTo>
                  <a:lnTo>
                    <a:pt x="159" y="2"/>
                  </a:lnTo>
                  <a:lnTo>
                    <a:pt x="162" y="0"/>
                  </a:lnTo>
                  <a:lnTo>
                    <a:pt x="165" y="0"/>
                  </a:lnTo>
                  <a:lnTo>
                    <a:pt x="168" y="3"/>
                  </a:lnTo>
                  <a:lnTo>
                    <a:pt x="171" y="3"/>
                  </a:lnTo>
                  <a:lnTo>
                    <a:pt x="171" y="5"/>
                  </a:lnTo>
                  <a:lnTo>
                    <a:pt x="171" y="8"/>
                  </a:lnTo>
                  <a:lnTo>
                    <a:pt x="168" y="9"/>
                  </a:lnTo>
                  <a:lnTo>
                    <a:pt x="168" y="11"/>
                  </a:lnTo>
                  <a:lnTo>
                    <a:pt x="168" y="14"/>
                  </a:lnTo>
                  <a:lnTo>
                    <a:pt x="169" y="15"/>
                  </a:lnTo>
                  <a:lnTo>
                    <a:pt x="169" y="17"/>
                  </a:lnTo>
                  <a:lnTo>
                    <a:pt x="169" y="18"/>
                  </a:lnTo>
                  <a:lnTo>
                    <a:pt x="169" y="21"/>
                  </a:lnTo>
                  <a:lnTo>
                    <a:pt x="169" y="24"/>
                  </a:lnTo>
                  <a:lnTo>
                    <a:pt x="168" y="27"/>
                  </a:lnTo>
                  <a:lnTo>
                    <a:pt x="169" y="27"/>
                  </a:lnTo>
                  <a:lnTo>
                    <a:pt x="169" y="26"/>
                  </a:lnTo>
                  <a:lnTo>
                    <a:pt x="171" y="27"/>
                  </a:lnTo>
                  <a:lnTo>
                    <a:pt x="172" y="27"/>
                  </a:lnTo>
                  <a:lnTo>
                    <a:pt x="172" y="29"/>
                  </a:lnTo>
                  <a:lnTo>
                    <a:pt x="171" y="29"/>
                  </a:lnTo>
                  <a:lnTo>
                    <a:pt x="169" y="27"/>
                  </a:lnTo>
                  <a:lnTo>
                    <a:pt x="168" y="27"/>
                  </a:lnTo>
                  <a:lnTo>
                    <a:pt x="166" y="29"/>
                  </a:lnTo>
                  <a:lnTo>
                    <a:pt x="165" y="29"/>
                  </a:lnTo>
                  <a:lnTo>
                    <a:pt x="163" y="44"/>
                  </a:lnTo>
                  <a:lnTo>
                    <a:pt x="163" y="45"/>
                  </a:lnTo>
                  <a:lnTo>
                    <a:pt x="162" y="48"/>
                  </a:lnTo>
                  <a:lnTo>
                    <a:pt x="159" y="51"/>
                  </a:lnTo>
                  <a:lnTo>
                    <a:pt x="153" y="63"/>
                  </a:lnTo>
                  <a:lnTo>
                    <a:pt x="150" y="66"/>
                  </a:lnTo>
                  <a:lnTo>
                    <a:pt x="148" y="71"/>
                  </a:lnTo>
                  <a:lnTo>
                    <a:pt x="147" y="74"/>
                  </a:lnTo>
                  <a:lnTo>
                    <a:pt x="132" y="106"/>
                  </a:lnTo>
                  <a:lnTo>
                    <a:pt x="130" y="108"/>
                  </a:lnTo>
                  <a:lnTo>
                    <a:pt x="129" y="109"/>
                  </a:lnTo>
                  <a:lnTo>
                    <a:pt x="127" y="111"/>
                  </a:lnTo>
                  <a:lnTo>
                    <a:pt x="121" y="117"/>
                  </a:lnTo>
                  <a:lnTo>
                    <a:pt x="120" y="120"/>
                  </a:lnTo>
                  <a:lnTo>
                    <a:pt x="111" y="133"/>
                  </a:lnTo>
                  <a:lnTo>
                    <a:pt x="112" y="133"/>
                  </a:lnTo>
                  <a:lnTo>
                    <a:pt x="91" y="151"/>
                  </a:lnTo>
                  <a:lnTo>
                    <a:pt x="91" y="153"/>
                  </a:lnTo>
                  <a:lnTo>
                    <a:pt x="85" y="160"/>
                  </a:lnTo>
                  <a:lnTo>
                    <a:pt x="76" y="166"/>
                  </a:lnTo>
                  <a:lnTo>
                    <a:pt x="70" y="169"/>
                  </a:lnTo>
                  <a:lnTo>
                    <a:pt x="69" y="169"/>
                  </a:lnTo>
                  <a:lnTo>
                    <a:pt x="31" y="202"/>
                  </a:lnTo>
                  <a:lnTo>
                    <a:pt x="28" y="204"/>
                  </a:lnTo>
                  <a:lnTo>
                    <a:pt x="27" y="202"/>
                  </a:lnTo>
                  <a:lnTo>
                    <a:pt x="27" y="204"/>
                  </a:lnTo>
                  <a:lnTo>
                    <a:pt x="27" y="205"/>
                  </a:lnTo>
                  <a:lnTo>
                    <a:pt x="27" y="207"/>
                  </a:lnTo>
                  <a:lnTo>
                    <a:pt x="25" y="207"/>
                  </a:lnTo>
                  <a:lnTo>
                    <a:pt x="25" y="210"/>
                  </a:lnTo>
                  <a:lnTo>
                    <a:pt x="10" y="228"/>
                  </a:lnTo>
                  <a:lnTo>
                    <a:pt x="9" y="228"/>
                  </a:lnTo>
                  <a:close/>
                </a:path>
              </a:pathLst>
            </a:custGeom>
            <a:grpFill/>
            <a:ln w="1905">
              <a:noFill/>
              <a:round/>
              <a:headEnd/>
              <a:tailEnd/>
            </a:ln>
          </p:spPr>
          <p:txBody>
            <a:bodyPr/>
            <a:lstStyle/>
            <a:p>
              <a:endParaRPr lang="en-GB">
                <a:solidFill>
                  <a:srgbClr val="000000"/>
                </a:solidFill>
                <a:latin typeface="Arial"/>
              </a:endParaRPr>
            </a:p>
          </p:txBody>
        </p:sp>
        <p:sp>
          <p:nvSpPr>
            <p:cNvPr id="703" name="Freeform 699"/>
            <p:cNvSpPr>
              <a:spLocks/>
            </p:cNvSpPr>
            <p:nvPr/>
          </p:nvSpPr>
          <p:spPr bwMode="auto">
            <a:xfrm>
              <a:off x="3158" y="2988"/>
              <a:ext cx="132" cy="124"/>
            </a:xfrm>
            <a:custGeom>
              <a:avLst/>
              <a:gdLst>
                <a:gd name="T0" fmla="*/ 63 w 132"/>
                <a:gd name="T1" fmla="*/ 19 h 124"/>
                <a:gd name="T2" fmla="*/ 60 w 132"/>
                <a:gd name="T3" fmla="*/ 22 h 124"/>
                <a:gd name="T4" fmla="*/ 56 w 132"/>
                <a:gd name="T5" fmla="*/ 21 h 124"/>
                <a:gd name="T6" fmla="*/ 53 w 132"/>
                <a:gd name="T7" fmla="*/ 22 h 124"/>
                <a:gd name="T8" fmla="*/ 50 w 132"/>
                <a:gd name="T9" fmla="*/ 24 h 124"/>
                <a:gd name="T10" fmla="*/ 48 w 132"/>
                <a:gd name="T11" fmla="*/ 25 h 124"/>
                <a:gd name="T12" fmla="*/ 47 w 132"/>
                <a:gd name="T13" fmla="*/ 25 h 124"/>
                <a:gd name="T14" fmla="*/ 44 w 132"/>
                <a:gd name="T15" fmla="*/ 28 h 124"/>
                <a:gd name="T16" fmla="*/ 41 w 132"/>
                <a:gd name="T17" fmla="*/ 31 h 124"/>
                <a:gd name="T18" fmla="*/ 38 w 132"/>
                <a:gd name="T19" fmla="*/ 34 h 124"/>
                <a:gd name="T20" fmla="*/ 35 w 132"/>
                <a:gd name="T21" fmla="*/ 37 h 124"/>
                <a:gd name="T22" fmla="*/ 32 w 132"/>
                <a:gd name="T23" fmla="*/ 39 h 124"/>
                <a:gd name="T24" fmla="*/ 27 w 132"/>
                <a:gd name="T25" fmla="*/ 42 h 124"/>
                <a:gd name="T26" fmla="*/ 24 w 132"/>
                <a:gd name="T27" fmla="*/ 42 h 124"/>
                <a:gd name="T28" fmla="*/ 21 w 132"/>
                <a:gd name="T29" fmla="*/ 40 h 124"/>
                <a:gd name="T30" fmla="*/ 18 w 132"/>
                <a:gd name="T31" fmla="*/ 40 h 124"/>
                <a:gd name="T32" fmla="*/ 9 w 132"/>
                <a:gd name="T33" fmla="*/ 39 h 124"/>
                <a:gd name="T34" fmla="*/ 2 w 132"/>
                <a:gd name="T35" fmla="*/ 39 h 124"/>
                <a:gd name="T36" fmla="*/ 0 w 132"/>
                <a:gd name="T37" fmla="*/ 42 h 124"/>
                <a:gd name="T38" fmla="*/ 9 w 132"/>
                <a:gd name="T39" fmla="*/ 52 h 124"/>
                <a:gd name="T40" fmla="*/ 24 w 132"/>
                <a:gd name="T41" fmla="*/ 76 h 124"/>
                <a:gd name="T42" fmla="*/ 33 w 132"/>
                <a:gd name="T43" fmla="*/ 79 h 124"/>
                <a:gd name="T44" fmla="*/ 41 w 132"/>
                <a:gd name="T45" fmla="*/ 85 h 124"/>
                <a:gd name="T46" fmla="*/ 45 w 132"/>
                <a:gd name="T47" fmla="*/ 100 h 124"/>
                <a:gd name="T48" fmla="*/ 53 w 132"/>
                <a:gd name="T49" fmla="*/ 109 h 124"/>
                <a:gd name="T50" fmla="*/ 71 w 132"/>
                <a:gd name="T51" fmla="*/ 115 h 124"/>
                <a:gd name="T52" fmla="*/ 84 w 132"/>
                <a:gd name="T53" fmla="*/ 117 h 124"/>
                <a:gd name="T54" fmla="*/ 102 w 132"/>
                <a:gd name="T55" fmla="*/ 120 h 124"/>
                <a:gd name="T56" fmla="*/ 108 w 132"/>
                <a:gd name="T57" fmla="*/ 124 h 124"/>
                <a:gd name="T58" fmla="*/ 110 w 132"/>
                <a:gd name="T59" fmla="*/ 115 h 124"/>
                <a:gd name="T60" fmla="*/ 117 w 132"/>
                <a:gd name="T61" fmla="*/ 108 h 124"/>
                <a:gd name="T62" fmla="*/ 128 w 132"/>
                <a:gd name="T63" fmla="*/ 60 h 124"/>
                <a:gd name="T64" fmla="*/ 132 w 132"/>
                <a:gd name="T65" fmla="*/ 33 h 124"/>
                <a:gd name="T66" fmla="*/ 126 w 132"/>
                <a:gd name="T67" fmla="*/ 16 h 124"/>
                <a:gd name="T68" fmla="*/ 87 w 132"/>
                <a:gd name="T69" fmla="*/ 6 h 124"/>
                <a:gd name="T70" fmla="*/ 87 w 132"/>
                <a:gd name="T71" fmla="*/ 1 h 124"/>
                <a:gd name="T72" fmla="*/ 81 w 132"/>
                <a:gd name="T73" fmla="*/ 1 h 124"/>
                <a:gd name="T74" fmla="*/ 78 w 132"/>
                <a:gd name="T75" fmla="*/ 0 h 124"/>
                <a:gd name="T76" fmla="*/ 74 w 132"/>
                <a:gd name="T77" fmla="*/ 1 h 124"/>
                <a:gd name="T78" fmla="*/ 65 w 132"/>
                <a:gd name="T79" fmla="*/ 6 h 124"/>
                <a:gd name="T80" fmla="*/ 60 w 132"/>
                <a:gd name="T81" fmla="*/ 7 h 1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32"/>
                <a:gd name="T124" fmla="*/ 0 h 124"/>
                <a:gd name="T125" fmla="*/ 132 w 132"/>
                <a:gd name="T126" fmla="*/ 124 h 1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32" h="124">
                  <a:moveTo>
                    <a:pt x="59" y="16"/>
                  </a:moveTo>
                  <a:lnTo>
                    <a:pt x="63" y="19"/>
                  </a:lnTo>
                  <a:lnTo>
                    <a:pt x="62" y="21"/>
                  </a:lnTo>
                  <a:lnTo>
                    <a:pt x="60" y="22"/>
                  </a:lnTo>
                  <a:lnTo>
                    <a:pt x="57" y="21"/>
                  </a:lnTo>
                  <a:lnTo>
                    <a:pt x="56" y="21"/>
                  </a:lnTo>
                  <a:lnTo>
                    <a:pt x="54" y="22"/>
                  </a:lnTo>
                  <a:lnTo>
                    <a:pt x="53" y="22"/>
                  </a:lnTo>
                  <a:lnTo>
                    <a:pt x="51" y="22"/>
                  </a:lnTo>
                  <a:lnTo>
                    <a:pt x="50" y="24"/>
                  </a:lnTo>
                  <a:lnTo>
                    <a:pt x="48" y="24"/>
                  </a:lnTo>
                  <a:lnTo>
                    <a:pt x="48" y="25"/>
                  </a:lnTo>
                  <a:lnTo>
                    <a:pt x="48" y="27"/>
                  </a:lnTo>
                  <a:lnTo>
                    <a:pt x="47" y="25"/>
                  </a:lnTo>
                  <a:lnTo>
                    <a:pt x="45" y="27"/>
                  </a:lnTo>
                  <a:lnTo>
                    <a:pt x="44" y="28"/>
                  </a:lnTo>
                  <a:lnTo>
                    <a:pt x="42" y="30"/>
                  </a:lnTo>
                  <a:lnTo>
                    <a:pt x="41" y="31"/>
                  </a:lnTo>
                  <a:lnTo>
                    <a:pt x="39" y="33"/>
                  </a:lnTo>
                  <a:lnTo>
                    <a:pt x="38" y="34"/>
                  </a:lnTo>
                  <a:lnTo>
                    <a:pt x="36" y="36"/>
                  </a:lnTo>
                  <a:lnTo>
                    <a:pt x="35" y="37"/>
                  </a:lnTo>
                  <a:lnTo>
                    <a:pt x="33" y="39"/>
                  </a:lnTo>
                  <a:lnTo>
                    <a:pt x="32" y="39"/>
                  </a:lnTo>
                  <a:lnTo>
                    <a:pt x="29" y="42"/>
                  </a:lnTo>
                  <a:lnTo>
                    <a:pt x="27" y="42"/>
                  </a:lnTo>
                  <a:lnTo>
                    <a:pt x="26" y="43"/>
                  </a:lnTo>
                  <a:lnTo>
                    <a:pt x="24" y="42"/>
                  </a:lnTo>
                  <a:lnTo>
                    <a:pt x="23" y="40"/>
                  </a:lnTo>
                  <a:lnTo>
                    <a:pt x="21" y="40"/>
                  </a:lnTo>
                  <a:lnTo>
                    <a:pt x="20" y="40"/>
                  </a:lnTo>
                  <a:lnTo>
                    <a:pt x="18" y="40"/>
                  </a:lnTo>
                  <a:lnTo>
                    <a:pt x="14" y="40"/>
                  </a:lnTo>
                  <a:lnTo>
                    <a:pt x="9" y="39"/>
                  </a:lnTo>
                  <a:lnTo>
                    <a:pt x="3" y="40"/>
                  </a:lnTo>
                  <a:lnTo>
                    <a:pt x="2" y="39"/>
                  </a:lnTo>
                  <a:lnTo>
                    <a:pt x="0" y="39"/>
                  </a:lnTo>
                  <a:lnTo>
                    <a:pt x="0" y="42"/>
                  </a:lnTo>
                  <a:lnTo>
                    <a:pt x="6" y="49"/>
                  </a:lnTo>
                  <a:lnTo>
                    <a:pt x="9" y="52"/>
                  </a:lnTo>
                  <a:lnTo>
                    <a:pt x="9" y="57"/>
                  </a:lnTo>
                  <a:lnTo>
                    <a:pt x="24" y="76"/>
                  </a:lnTo>
                  <a:lnTo>
                    <a:pt x="30" y="78"/>
                  </a:lnTo>
                  <a:lnTo>
                    <a:pt x="33" y="79"/>
                  </a:lnTo>
                  <a:lnTo>
                    <a:pt x="36" y="84"/>
                  </a:lnTo>
                  <a:lnTo>
                    <a:pt x="41" y="85"/>
                  </a:lnTo>
                  <a:lnTo>
                    <a:pt x="44" y="88"/>
                  </a:lnTo>
                  <a:lnTo>
                    <a:pt x="45" y="100"/>
                  </a:lnTo>
                  <a:lnTo>
                    <a:pt x="47" y="105"/>
                  </a:lnTo>
                  <a:lnTo>
                    <a:pt x="53" y="109"/>
                  </a:lnTo>
                  <a:lnTo>
                    <a:pt x="60" y="109"/>
                  </a:lnTo>
                  <a:lnTo>
                    <a:pt x="71" y="115"/>
                  </a:lnTo>
                  <a:lnTo>
                    <a:pt x="74" y="114"/>
                  </a:lnTo>
                  <a:lnTo>
                    <a:pt x="84" y="117"/>
                  </a:lnTo>
                  <a:lnTo>
                    <a:pt x="95" y="117"/>
                  </a:lnTo>
                  <a:lnTo>
                    <a:pt x="102" y="120"/>
                  </a:lnTo>
                  <a:lnTo>
                    <a:pt x="107" y="124"/>
                  </a:lnTo>
                  <a:lnTo>
                    <a:pt x="108" y="124"/>
                  </a:lnTo>
                  <a:lnTo>
                    <a:pt x="108" y="120"/>
                  </a:lnTo>
                  <a:lnTo>
                    <a:pt x="110" y="115"/>
                  </a:lnTo>
                  <a:lnTo>
                    <a:pt x="111" y="112"/>
                  </a:lnTo>
                  <a:lnTo>
                    <a:pt x="117" y="108"/>
                  </a:lnTo>
                  <a:lnTo>
                    <a:pt x="131" y="78"/>
                  </a:lnTo>
                  <a:lnTo>
                    <a:pt x="128" y="60"/>
                  </a:lnTo>
                  <a:lnTo>
                    <a:pt x="131" y="54"/>
                  </a:lnTo>
                  <a:lnTo>
                    <a:pt x="132" y="33"/>
                  </a:lnTo>
                  <a:lnTo>
                    <a:pt x="129" y="18"/>
                  </a:lnTo>
                  <a:lnTo>
                    <a:pt x="126" y="16"/>
                  </a:lnTo>
                  <a:lnTo>
                    <a:pt x="99" y="6"/>
                  </a:lnTo>
                  <a:lnTo>
                    <a:pt x="87" y="6"/>
                  </a:lnTo>
                  <a:lnTo>
                    <a:pt x="87" y="0"/>
                  </a:lnTo>
                  <a:lnTo>
                    <a:pt x="87" y="1"/>
                  </a:lnTo>
                  <a:lnTo>
                    <a:pt x="84" y="1"/>
                  </a:lnTo>
                  <a:lnTo>
                    <a:pt x="81" y="1"/>
                  </a:lnTo>
                  <a:lnTo>
                    <a:pt x="80" y="1"/>
                  </a:lnTo>
                  <a:lnTo>
                    <a:pt x="78" y="0"/>
                  </a:lnTo>
                  <a:lnTo>
                    <a:pt x="77" y="0"/>
                  </a:lnTo>
                  <a:lnTo>
                    <a:pt x="74" y="1"/>
                  </a:lnTo>
                  <a:lnTo>
                    <a:pt x="68" y="3"/>
                  </a:lnTo>
                  <a:lnTo>
                    <a:pt x="65" y="6"/>
                  </a:lnTo>
                  <a:lnTo>
                    <a:pt x="62" y="6"/>
                  </a:lnTo>
                  <a:lnTo>
                    <a:pt x="60" y="7"/>
                  </a:lnTo>
                  <a:lnTo>
                    <a:pt x="59" y="16"/>
                  </a:lnTo>
                  <a:close/>
                </a:path>
              </a:pathLst>
            </a:custGeom>
            <a:grpFill/>
            <a:ln w="1905">
              <a:noFill/>
              <a:round/>
              <a:headEnd/>
              <a:tailEnd/>
            </a:ln>
          </p:spPr>
          <p:txBody>
            <a:bodyPr/>
            <a:lstStyle/>
            <a:p>
              <a:endParaRPr lang="en-GB">
                <a:solidFill>
                  <a:srgbClr val="000000"/>
                </a:solidFill>
                <a:latin typeface="Arial"/>
              </a:endParaRPr>
            </a:p>
          </p:txBody>
        </p:sp>
        <p:sp>
          <p:nvSpPr>
            <p:cNvPr id="704" name="Freeform 700"/>
            <p:cNvSpPr>
              <a:spLocks/>
            </p:cNvSpPr>
            <p:nvPr/>
          </p:nvSpPr>
          <p:spPr bwMode="auto">
            <a:xfrm>
              <a:off x="3105" y="2329"/>
              <a:ext cx="276" cy="335"/>
            </a:xfrm>
            <a:custGeom>
              <a:avLst/>
              <a:gdLst>
                <a:gd name="T0" fmla="*/ 17 w 276"/>
                <a:gd name="T1" fmla="*/ 130 h 335"/>
                <a:gd name="T2" fmla="*/ 7 w 276"/>
                <a:gd name="T3" fmla="*/ 151 h 335"/>
                <a:gd name="T4" fmla="*/ 4 w 276"/>
                <a:gd name="T5" fmla="*/ 162 h 335"/>
                <a:gd name="T6" fmla="*/ 0 w 276"/>
                <a:gd name="T7" fmla="*/ 177 h 335"/>
                <a:gd name="T8" fmla="*/ 7 w 276"/>
                <a:gd name="T9" fmla="*/ 181 h 335"/>
                <a:gd name="T10" fmla="*/ 13 w 276"/>
                <a:gd name="T11" fmla="*/ 202 h 335"/>
                <a:gd name="T12" fmla="*/ 13 w 276"/>
                <a:gd name="T13" fmla="*/ 211 h 335"/>
                <a:gd name="T14" fmla="*/ 26 w 276"/>
                <a:gd name="T15" fmla="*/ 243 h 335"/>
                <a:gd name="T16" fmla="*/ 37 w 276"/>
                <a:gd name="T17" fmla="*/ 252 h 335"/>
                <a:gd name="T18" fmla="*/ 49 w 276"/>
                <a:gd name="T19" fmla="*/ 258 h 335"/>
                <a:gd name="T20" fmla="*/ 55 w 276"/>
                <a:gd name="T21" fmla="*/ 267 h 335"/>
                <a:gd name="T22" fmla="*/ 70 w 276"/>
                <a:gd name="T23" fmla="*/ 280 h 335"/>
                <a:gd name="T24" fmla="*/ 77 w 276"/>
                <a:gd name="T25" fmla="*/ 290 h 335"/>
                <a:gd name="T26" fmla="*/ 91 w 276"/>
                <a:gd name="T27" fmla="*/ 301 h 335"/>
                <a:gd name="T28" fmla="*/ 97 w 276"/>
                <a:gd name="T29" fmla="*/ 313 h 335"/>
                <a:gd name="T30" fmla="*/ 110 w 276"/>
                <a:gd name="T31" fmla="*/ 323 h 335"/>
                <a:gd name="T32" fmla="*/ 122 w 276"/>
                <a:gd name="T33" fmla="*/ 322 h 335"/>
                <a:gd name="T34" fmla="*/ 149 w 276"/>
                <a:gd name="T35" fmla="*/ 335 h 335"/>
                <a:gd name="T36" fmla="*/ 158 w 276"/>
                <a:gd name="T37" fmla="*/ 334 h 335"/>
                <a:gd name="T38" fmla="*/ 169 w 276"/>
                <a:gd name="T39" fmla="*/ 334 h 335"/>
                <a:gd name="T40" fmla="*/ 202 w 276"/>
                <a:gd name="T41" fmla="*/ 328 h 335"/>
                <a:gd name="T42" fmla="*/ 206 w 276"/>
                <a:gd name="T43" fmla="*/ 322 h 335"/>
                <a:gd name="T44" fmla="*/ 235 w 276"/>
                <a:gd name="T45" fmla="*/ 307 h 335"/>
                <a:gd name="T46" fmla="*/ 223 w 276"/>
                <a:gd name="T47" fmla="*/ 302 h 335"/>
                <a:gd name="T48" fmla="*/ 203 w 276"/>
                <a:gd name="T49" fmla="*/ 276 h 335"/>
                <a:gd name="T50" fmla="*/ 199 w 276"/>
                <a:gd name="T51" fmla="*/ 268 h 335"/>
                <a:gd name="T52" fmla="*/ 190 w 276"/>
                <a:gd name="T53" fmla="*/ 265 h 335"/>
                <a:gd name="T54" fmla="*/ 187 w 276"/>
                <a:gd name="T55" fmla="*/ 262 h 335"/>
                <a:gd name="T56" fmla="*/ 193 w 276"/>
                <a:gd name="T57" fmla="*/ 255 h 335"/>
                <a:gd name="T58" fmla="*/ 205 w 276"/>
                <a:gd name="T59" fmla="*/ 252 h 335"/>
                <a:gd name="T60" fmla="*/ 211 w 276"/>
                <a:gd name="T61" fmla="*/ 214 h 335"/>
                <a:gd name="T62" fmla="*/ 218 w 276"/>
                <a:gd name="T63" fmla="*/ 213 h 335"/>
                <a:gd name="T64" fmla="*/ 238 w 276"/>
                <a:gd name="T65" fmla="*/ 181 h 335"/>
                <a:gd name="T66" fmla="*/ 244 w 276"/>
                <a:gd name="T67" fmla="*/ 145 h 335"/>
                <a:gd name="T68" fmla="*/ 260 w 276"/>
                <a:gd name="T69" fmla="*/ 105 h 335"/>
                <a:gd name="T70" fmla="*/ 276 w 276"/>
                <a:gd name="T71" fmla="*/ 90 h 335"/>
                <a:gd name="T72" fmla="*/ 273 w 276"/>
                <a:gd name="T73" fmla="*/ 85 h 335"/>
                <a:gd name="T74" fmla="*/ 269 w 276"/>
                <a:gd name="T75" fmla="*/ 81 h 335"/>
                <a:gd name="T76" fmla="*/ 255 w 276"/>
                <a:gd name="T77" fmla="*/ 36 h 335"/>
                <a:gd name="T78" fmla="*/ 250 w 276"/>
                <a:gd name="T79" fmla="*/ 21 h 335"/>
                <a:gd name="T80" fmla="*/ 241 w 276"/>
                <a:gd name="T81" fmla="*/ 9 h 335"/>
                <a:gd name="T82" fmla="*/ 223 w 276"/>
                <a:gd name="T83" fmla="*/ 6 h 335"/>
                <a:gd name="T84" fmla="*/ 205 w 276"/>
                <a:gd name="T85" fmla="*/ 17 h 335"/>
                <a:gd name="T86" fmla="*/ 188 w 276"/>
                <a:gd name="T87" fmla="*/ 21 h 335"/>
                <a:gd name="T88" fmla="*/ 160 w 276"/>
                <a:gd name="T89" fmla="*/ 17 h 335"/>
                <a:gd name="T90" fmla="*/ 52 w 276"/>
                <a:gd name="T91" fmla="*/ 20 h 335"/>
                <a:gd name="T92" fmla="*/ 35 w 276"/>
                <a:gd name="T93" fmla="*/ 64 h 33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76"/>
                <a:gd name="T142" fmla="*/ 0 h 335"/>
                <a:gd name="T143" fmla="*/ 276 w 276"/>
                <a:gd name="T144" fmla="*/ 335 h 33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76" h="335">
                  <a:moveTo>
                    <a:pt x="35" y="64"/>
                  </a:moveTo>
                  <a:lnTo>
                    <a:pt x="35" y="130"/>
                  </a:lnTo>
                  <a:lnTo>
                    <a:pt x="17" y="130"/>
                  </a:lnTo>
                  <a:lnTo>
                    <a:pt x="17" y="132"/>
                  </a:lnTo>
                  <a:lnTo>
                    <a:pt x="16" y="138"/>
                  </a:lnTo>
                  <a:lnTo>
                    <a:pt x="7" y="151"/>
                  </a:lnTo>
                  <a:lnTo>
                    <a:pt x="7" y="159"/>
                  </a:lnTo>
                  <a:lnTo>
                    <a:pt x="7" y="160"/>
                  </a:lnTo>
                  <a:lnTo>
                    <a:pt x="4" y="162"/>
                  </a:lnTo>
                  <a:lnTo>
                    <a:pt x="3" y="163"/>
                  </a:lnTo>
                  <a:lnTo>
                    <a:pt x="3" y="171"/>
                  </a:lnTo>
                  <a:lnTo>
                    <a:pt x="0" y="177"/>
                  </a:lnTo>
                  <a:lnTo>
                    <a:pt x="0" y="183"/>
                  </a:lnTo>
                  <a:lnTo>
                    <a:pt x="1" y="183"/>
                  </a:lnTo>
                  <a:lnTo>
                    <a:pt x="7" y="181"/>
                  </a:lnTo>
                  <a:lnTo>
                    <a:pt x="7" y="186"/>
                  </a:lnTo>
                  <a:lnTo>
                    <a:pt x="12" y="201"/>
                  </a:lnTo>
                  <a:lnTo>
                    <a:pt x="13" y="202"/>
                  </a:lnTo>
                  <a:lnTo>
                    <a:pt x="15" y="204"/>
                  </a:lnTo>
                  <a:lnTo>
                    <a:pt x="16" y="210"/>
                  </a:lnTo>
                  <a:lnTo>
                    <a:pt x="13" y="211"/>
                  </a:lnTo>
                  <a:lnTo>
                    <a:pt x="26" y="228"/>
                  </a:lnTo>
                  <a:lnTo>
                    <a:pt x="28" y="232"/>
                  </a:lnTo>
                  <a:lnTo>
                    <a:pt x="26" y="243"/>
                  </a:lnTo>
                  <a:lnTo>
                    <a:pt x="26" y="247"/>
                  </a:lnTo>
                  <a:lnTo>
                    <a:pt x="29" y="250"/>
                  </a:lnTo>
                  <a:lnTo>
                    <a:pt x="37" y="252"/>
                  </a:lnTo>
                  <a:lnTo>
                    <a:pt x="38" y="256"/>
                  </a:lnTo>
                  <a:lnTo>
                    <a:pt x="41" y="258"/>
                  </a:lnTo>
                  <a:lnTo>
                    <a:pt x="49" y="258"/>
                  </a:lnTo>
                  <a:lnTo>
                    <a:pt x="55" y="262"/>
                  </a:lnTo>
                  <a:lnTo>
                    <a:pt x="55" y="264"/>
                  </a:lnTo>
                  <a:lnTo>
                    <a:pt x="55" y="267"/>
                  </a:lnTo>
                  <a:lnTo>
                    <a:pt x="56" y="270"/>
                  </a:lnTo>
                  <a:lnTo>
                    <a:pt x="67" y="277"/>
                  </a:lnTo>
                  <a:lnTo>
                    <a:pt x="70" y="280"/>
                  </a:lnTo>
                  <a:lnTo>
                    <a:pt x="73" y="282"/>
                  </a:lnTo>
                  <a:lnTo>
                    <a:pt x="76" y="288"/>
                  </a:lnTo>
                  <a:lnTo>
                    <a:pt x="77" y="290"/>
                  </a:lnTo>
                  <a:lnTo>
                    <a:pt x="79" y="295"/>
                  </a:lnTo>
                  <a:lnTo>
                    <a:pt x="82" y="295"/>
                  </a:lnTo>
                  <a:lnTo>
                    <a:pt x="91" y="301"/>
                  </a:lnTo>
                  <a:lnTo>
                    <a:pt x="92" y="304"/>
                  </a:lnTo>
                  <a:lnTo>
                    <a:pt x="92" y="307"/>
                  </a:lnTo>
                  <a:lnTo>
                    <a:pt x="97" y="313"/>
                  </a:lnTo>
                  <a:lnTo>
                    <a:pt x="100" y="316"/>
                  </a:lnTo>
                  <a:lnTo>
                    <a:pt x="104" y="320"/>
                  </a:lnTo>
                  <a:lnTo>
                    <a:pt x="110" y="323"/>
                  </a:lnTo>
                  <a:lnTo>
                    <a:pt x="113" y="323"/>
                  </a:lnTo>
                  <a:lnTo>
                    <a:pt x="115" y="320"/>
                  </a:lnTo>
                  <a:lnTo>
                    <a:pt x="122" y="322"/>
                  </a:lnTo>
                  <a:lnTo>
                    <a:pt x="127" y="322"/>
                  </a:lnTo>
                  <a:lnTo>
                    <a:pt x="130" y="319"/>
                  </a:lnTo>
                  <a:lnTo>
                    <a:pt x="149" y="335"/>
                  </a:lnTo>
                  <a:lnTo>
                    <a:pt x="151" y="335"/>
                  </a:lnTo>
                  <a:lnTo>
                    <a:pt x="154" y="334"/>
                  </a:lnTo>
                  <a:lnTo>
                    <a:pt x="158" y="334"/>
                  </a:lnTo>
                  <a:lnTo>
                    <a:pt x="161" y="334"/>
                  </a:lnTo>
                  <a:lnTo>
                    <a:pt x="164" y="334"/>
                  </a:lnTo>
                  <a:lnTo>
                    <a:pt x="169" y="334"/>
                  </a:lnTo>
                  <a:lnTo>
                    <a:pt x="170" y="335"/>
                  </a:lnTo>
                  <a:lnTo>
                    <a:pt x="194" y="332"/>
                  </a:lnTo>
                  <a:lnTo>
                    <a:pt x="202" y="328"/>
                  </a:lnTo>
                  <a:lnTo>
                    <a:pt x="202" y="326"/>
                  </a:lnTo>
                  <a:lnTo>
                    <a:pt x="202" y="328"/>
                  </a:lnTo>
                  <a:lnTo>
                    <a:pt x="206" y="322"/>
                  </a:lnTo>
                  <a:lnTo>
                    <a:pt x="211" y="320"/>
                  </a:lnTo>
                  <a:lnTo>
                    <a:pt x="233" y="319"/>
                  </a:lnTo>
                  <a:lnTo>
                    <a:pt x="235" y="307"/>
                  </a:lnTo>
                  <a:lnTo>
                    <a:pt x="232" y="305"/>
                  </a:lnTo>
                  <a:lnTo>
                    <a:pt x="224" y="304"/>
                  </a:lnTo>
                  <a:lnTo>
                    <a:pt x="223" y="302"/>
                  </a:lnTo>
                  <a:lnTo>
                    <a:pt x="215" y="285"/>
                  </a:lnTo>
                  <a:lnTo>
                    <a:pt x="206" y="279"/>
                  </a:lnTo>
                  <a:lnTo>
                    <a:pt x="203" y="276"/>
                  </a:lnTo>
                  <a:lnTo>
                    <a:pt x="203" y="273"/>
                  </a:lnTo>
                  <a:lnTo>
                    <a:pt x="200" y="270"/>
                  </a:lnTo>
                  <a:lnTo>
                    <a:pt x="199" y="268"/>
                  </a:lnTo>
                  <a:lnTo>
                    <a:pt x="194" y="267"/>
                  </a:lnTo>
                  <a:lnTo>
                    <a:pt x="193" y="267"/>
                  </a:lnTo>
                  <a:lnTo>
                    <a:pt x="190" y="265"/>
                  </a:lnTo>
                  <a:lnTo>
                    <a:pt x="188" y="265"/>
                  </a:lnTo>
                  <a:lnTo>
                    <a:pt x="187" y="264"/>
                  </a:lnTo>
                  <a:lnTo>
                    <a:pt x="187" y="262"/>
                  </a:lnTo>
                  <a:lnTo>
                    <a:pt x="190" y="261"/>
                  </a:lnTo>
                  <a:lnTo>
                    <a:pt x="190" y="256"/>
                  </a:lnTo>
                  <a:lnTo>
                    <a:pt x="193" y="255"/>
                  </a:lnTo>
                  <a:lnTo>
                    <a:pt x="199" y="256"/>
                  </a:lnTo>
                  <a:lnTo>
                    <a:pt x="202" y="255"/>
                  </a:lnTo>
                  <a:lnTo>
                    <a:pt x="205" y="252"/>
                  </a:lnTo>
                  <a:lnTo>
                    <a:pt x="206" y="220"/>
                  </a:lnTo>
                  <a:lnTo>
                    <a:pt x="208" y="222"/>
                  </a:lnTo>
                  <a:lnTo>
                    <a:pt x="211" y="214"/>
                  </a:lnTo>
                  <a:lnTo>
                    <a:pt x="214" y="213"/>
                  </a:lnTo>
                  <a:lnTo>
                    <a:pt x="217" y="213"/>
                  </a:lnTo>
                  <a:lnTo>
                    <a:pt x="218" y="213"/>
                  </a:lnTo>
                  <a:lnTo>
                    <a:pt x="221" y="199"/>
                  </a:lnTo>
                  <a:lnTo>
                    <a:pt x="235" y="181"/>
                  </a:lnTo>
                  <a:lnTo>
                    <a:pt x="238" y="181"/>
                  </a:lnTo>
                  <a:lnTo>
                    <a:pt x="239" y="178"/>
                  </a:lnTo>
                  <a:lnTo>
                    <a:pt x="245" y="156"/>
                  </a:lnTo>
                  <a:lnTo>
                    <a:pt x="244" y="145"/>
                  </a:lnTo>
                  <a:lnTo>
                    <a:pt x="254" y="106"/>
                  </a:lnTo>
                  <a:lnTo>
                    <a:pt x="257" y="106"/>
                  </a:lnTo>
                  <a:lnTo>
                    <a:pt x="260" y="105"/>
                  </a:lnTo>
                  <a:lnTo>
                    <a:pt x="261" y="103"/>
                  </a:lnTo>
                  <a:lnTo>
                    <a:pt x="275" y="97"/>
                  </a:lnTo>
                  <a:lnTo>
                    <a:pt x="276" y="90"/>
                  </a:lnTo>
                  <a:lnTo>
                    <a:pt x="276" y="87"/>
                  </a:lnTo>
                  <a:lnTo>
                    <a:pt x="275" y="87"/>
                  </a:lnTo>
                  <a:lnTo>
                    <a:pt x="273" y="85"/>
                  </a:lnTo>
                  <a:lnTo>
                    <a:pt x="272" y="87"/>
                  </a:lnTo>
                  <a:lnTo>
                    <a:pt x="270" y="82"/>
                  </a:lnTo>
                  <a:lnTo>
                    <a:pt x="269" y="81"/>
                  </a:lnTo>
                  <a:lnTo>
                    <a:pt x="260" y="78"/>
                  </a:lnTo>
                  <a:lnTo>
                    <a:pt x="258" y="75"/>
                  </a:lnTo>
                  <a:lnTo>
                    <a:pt x="255" y="36"/>
                  </a:lnTo>
                  <a:lnTo>
                    <a:pt x="255" y="35"/>
                  </a:lnTo>
                  <a:lnTo>
                    <a:pt x="251" y="29"/>
                  </a:lnTo>
                  <a:lnTo>
                    <a:pt x="250" y="21"/>
                  </a:lnTo>
                  <a:lnTo>
                    <a:pt x="247" y="15"/>
                  </a:lnTo>
                  <a:lnTo>
                    <a:pt x="244" y="14"/>
                  </a:lnTo>
                  <a:lnTo>
                    <a:pt x="241" y="9"/>
                  </a:lnTo>
                  <a:lnTo>
                    <a:pt x="233" y="6"/>
                  </a:lnTo>
                  <a:lnTo>
                    <a:pt x="229" y="0"/>
                  </a:lnTo>
                  <a:lnTo>
                    <a:pt x="223" y="6"/>
                  </a:lnTo>
                  <a:lnTo>
                    <a:pt x="218" y="5"/>
                  </a:lnTo>
                  <a:lnTo>
                    <a:pt x="214" y="14"/>
                  </a:lnTo>
                  <a:lnTo>
                    <a:pt x="205" y="17"/>
                  </a:lnTo>
                  <a:lnTo>
                    <a:pt x="203" y="24"/>
                  </a:lnTo>
                  <a:lnTo>
                    <a:pt x="194" y="24"/>
                  </a:lnTo>
                  <a:lnTo>
                    <a:pt x="188" y="21"/>
                  </a:lnTo>
                  <a:lnTo>
                    <a:pt x="160" y="21"/>
                  </a:lnTo>
                  <a:lnTo>
                    <a:pt x="161" y="17"/>
                  </a:lnTo>
                  <a:lnTo>
                    <a:pt x="160" y="17"/>
                  </a:lnTo>
                  <a:lnTo>
                    <a:pt x="158" y="17"/>
                  </a:lnTo>
                  <a:lnTo>
                    <a:pt x="157" y="21"/>
                  </a:lnTo>
                  <a:lnTo>
                    <a:pt x="52" y="20"/>
                  </a:lnTo>
                  <a:lnTo>
                    <a:pt x="52" y="54"/>
                  </a:lnTo>
                  <a:lnTo>
                    <a:pt x="35" y="54"/>
                  </a:lnTo>
                  <a:lnTo>
                    <a:pt x="35" y="64"/>
                  </a:lnTo>
                  <a:close/>
                </a:path>
              </a:pathLst>
            </a:custGeom>
            <a:grpFill/>
            <a:ln w="1905">
              <a:noFill/>
              <a:round/>
              <a:headEnd/>
              <a:tailEnd/>
            </a:ln>
          </p:spPr>
          <p:txBody>
            <a:bodyPr/>
            <a:lstStyle/>
            <a:p>
              <a:endParaRPr lang="en-GB">
                <a:solidFill>
                  <a:srgbClr val="000000"/>
                </a:solidFill>
                <a:latin typeface="Arial"/>
              </a:endParaRPr>
            </a:p>
          </p:txBody>
        </p:sp>
        <p:sp>
          <p:nvSpPr>
            <p:cNvPr id="705" name="Freeform 701"/>
            <p:cNvSpPr>
              <a:spLocks/>
            </p:cNvSpPr>
            <p:nvPr/>
          </p:nvSpPr>
          <p:spPr bwMode="auto">
            <a:xfrm>
              <a:off x="2739" y="2322"/>
              <a:ext cx="267" cy="206"/>
            </a:xfrm>
            <a:custGeom>
              <a:avLst/>
              <a:gdLst>
                <a:gd name="T0" fmla="*/ 68 w 267"/>
                <a:gd name="T1" fmla="*/ 131 h 206"/>
                <a:gd name="T2" fmla="*/ 63 w 267"/>
                <a:gd name="T3" fmla="*/ 134 h 206"/>
                <a:gd name="T4" fmla="*/ 62 w 267"/>
                <a:gd name="T5" fmla="*/ 139 h 206"/>
                <a:gd name="T6" fmla="*/ 57 w 267"/>
                <a:gd name="T7" fmla="*/ 142 h 206"/>
                <a:gd name="T8" fmla="*/ 48 w 267"/>
                <a:gd name="T9" fmla="*/ 143 h 206"/>
                <a:gd name="T10" fmla="*/ 47 w 267"/>
                <a:gd name="T11" fmla="*/ 143 h 206"/>
                <a:gd name="T12" fmla="*/ 12 w 267"/>
                <a:gd name="T13" fmla="*/ 151 h 206"/>
                <a:gd name="T14" fmla="*/ 0 w 267"/>
                <a:gd name="T15" fmla="*/ 151 h 206"/>
                <a:gd name="T16" fmla="*/ 0 w 267"/>
                <a:gd name="T17" fmla="*/ 158 h 206"/>
                <a:gd name="T18" fmla="*/ 3 w 267"/>
                <a:gd name="T19" fmla="*/ 163 h 206"/>
                <a:gd name="T20" fmla="*/ 5 w 267"/>
                <a:gd name="T21" fmla="*/ 167 h 206"/>
                <a:gd name="T22" fmla="*/ 27 w 267"/>
                <a:gd name="T23" fmla="*/ 191 h 206"/>
                <a:gd name="T24" fmla="*/ 30 w 267"/>
                <a:gd name="T25" fmla="*/ 190 h 206"/>
                <a:gd name="T26" fmla="*/ 33 w 267"/>
                <a:gd name="T27" fmla="*/ 190 h 206"/>
                <a:gd name="T28" fmla="*/ 35 w 267"/>
                <a:gd name="T29" fmla="*/ 194 h 206"/>
                <a:gd name="T30" fmla="*/ 33 w 267"/>
                <a:gd name="T31" fmla="*/ 196 h 206"/>
                <a:gd name="T32" fmla="*/ 38 w 267"/>
                <a:gd name="T33" fmla="*/ 202 h 206"/>
                <a:gd name="T34" fmla="*/ 39 w 267"/>
                <a:gd name="T35" fmla="*/ 199 h 206"/>
                <a:gd name="T36" fmla="*/ 44 w 267"/>
                <a:gd name="T37" fmla="*/ 196 h 206"/>
                <a:gd name="T38" fmla="*/ 59 w 267"/>
                <a:gd name="T39" fmla="*/ 206 h 206"/>
                <a:gd name="T40" fmla="*/ 59 w 267"/>
                <a:gd name="T41" fmla="*/ 193 h 206"/>
                <a:gd name="T42" fmla="*/ 63 w 267"/>
                <a:gd name="T43" fmla="*/ 190 h 206"/>
                <a:gd name="T44" fmla="*/ 68 w 267"/>
                <a:gd name="T45" fmla="*/ 176 h 206"/>
                <a:gd name="T46" fmla="*/ 93 w 267"/>
                <a:gd name="T47" fmla="*/ 170 h 206"/>
                <a:gd name="T48" fmla="*/ 114 w 267"/>
                <a:gd name="T49" fmla="*/ 184 h 206"/>
                <a:gd name="T50" fmla="*/ 117 w 267"/>
                <a:gd name="T51" fmla="*/ 185 h 206"/>
                <a:gd name="T52" fmla="*/ 128 w 267"/>
                <a:gd name="T53" fmla="*/ 179 h 206"/>
                <a:gd name="T54" fmla="*/ 144 w 267"/>
                <a:gd name="T55" fmla="*/ 187 h 206"/>
                <a:gd name="T56" fmla="*/ 159 w 267"/>
                <a:gd name="T57" fmla="*/ 187 h 206"/>
                <a:gd name="T58" fmla="*/ 193 w 267"/>
                <a:gd name="T59" fmla="*/ 178 h 206"/>
                <a:gd name="T60" fmla="*/ 205 w 267"/>
                <a:gd name="T61" fmla="*/ 181 h 206"/>
                <a:gd name="T62" fmla="*/ 210 w 267"/>
                <a:gd name="T63" fmla="*/ 178 h 206"/>
                <a:gd name="T64" fmla="*/ 211 w 267"/>
                <a:gd name="T65" fmla="*/ 175 h 206"/>
                <a:gd name="T66" fmla="*/ 216 w 267"/>
                <a:gd name="T67" fmla="*/ 175 h 206"/>
                <a:gd name="T68" fmla="*/ 219 w 267"/>
                <a:gd name="T69" fmla="*/ 172 h 206"/>
                <a:gd name="T70" fmla="*/ 217 w 267"/>
                <a:gd name="T71" fmla="*/ 169 h 206"/>
                <a:gd name="T72" fmla="*/ 216 w 267"/>
                <a:gd name="T73" fmla="*/ 166 h 206"/>
                <a:gd name="T74" fmla="*/ 220 w 267"/>
                <a:gd name="T75" fmla="*/ 161 h 206"/>
                <a:gd name="T76" fmla="*/ 223 w 267"/>
                <a:gd name="T77" fmla="*/ 161 h 206"/>
                <a:gd name="T78" fmla="*/ 223 w 267"/>
                <a:gd name="T79" fmla="*/ 157 h 206"/>
                <a:gd name="T80" fmla="*/ 226 w 267"/>
                <a:gd name="T81" fmla="*/ 152 h 206"/>
                <a:gd name="T82" fmla="*/ 228 w 267"/>
                <a:gd name="T83" fmla="*/ 149 h 206"/>
                <a:gd name="T84" fmla="*/ 262 w 267"/>
                <a:gd name="T85" fmla="*/ 62 h 206"/>
                <a:gd name="T86" fmla="*/ 258 w 267"/>
                <a:gd name="T87" fmla="*/ 49 h 206"/>
                <a:gd name="T88" fmla="*/ 252 w 267"/>
                <a:gd name="T89" fmla="*/ 40 h 206"/>
                <a:gd name="T90" fmla="*/ 250 w 267"/>
                <a:gd name="T91" fmla="*/ 34 h 206"/>
                <a:gd name="T92" fmla="*/ 244 w 267"/>
                <a:gd name="T93" fmla="*/ 10 h 206"/>
                <a:gd name="T94" fmla="*/ 237 w 267"/>
                <a:gd name="T95" fmla="*/ 4 h 206"/>
                <a:gd name="T96" fmla="*/ 234 w 267"/>
                <a:gd name="T97" fmla="*/ 1 h 206"/>
                <a:gd name="T98" fmla="*/ 93 w 267"/>
                <a:gd name="T99" fmla="*/ 71 h 206"/>
                <a:gd name="T100" fmla="*/ 68 w 267"/>
                <a:gd name="T101" fmla="*/ 79 h 20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7"/>
                <a:gd name="T154" fmla="*/ 0 h 206"/>
                <a:gd name="T155" fmla="*/ 267 w 267"/>
                <a:gd name="T156" fmla="*/ 206 h 20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7" h="206">
                  <a:moveTo>
                    <a:pt x="68" y="82"/>
                  </a:moveTo>
                  <a:lnTo>
                    <a:pt x="68" y="131"/>
                  </a:lnTo>
                  <a:lnTo>
                    <a:pt x="66" y="133"/>
                  </a:lnTo>
                  <a:lnTo>
                    <a:pt x="63" y="134"/>
                  </a:lnTo>
                  <a:lnTo>
                    <a:pt x="63" y="136"/>
                  </a:lnTo>
                  <a:lnTo>
                    <a:pt x="62" y="139"/>
                  </a:lnTo>
                  <a:lnTo>
                    <a:pt x="59" y="140"/>
                  </a:lnTo>
                  <a:lnTo>
                    <a:pt x="57" y="142"/>
                  </a:lnTo>
                  <a:lnTo>
                    <a:pt x="56" y="143"/>
                  </a:lnTo>
                  <a:lnTo>
                    <a:pt x="48" y="143"/>
                  </a:lnTo>
                  <a:lnTo>
                    <a:pt x="48" y="145"/>
                  </a:lnTo>
                  <a:lnTo>
                    <a:pt x="47" y="143"/>
                  </a:lnTo>
                  <a:lnTo>
                    <a:pt x="20" y="145"/>
                  </a:lnTo>
                  <a:lnTo>
                    <a:pt x="12" y="151"/>
                  </a:lnTo>
                  <a:lnTo>
                    <a:pt x="2" y="151"/>
                  </a:lnTo>
                  <a:lnTo>
                    <a:pt x="0" y="151"/>
                  </a:lnTo>
                  <a:lnTo>
                    <a:pt x="0" y="155"/>
                  </a:lnTo>
                  <a:lnTo>
                    <a:pt x="0" y="158"/>
                  </a:lnTo>
                  <a:lnTo>
                    <a:pt x="3" y="161"/>
                  </a:lnTo>
                  <a:lnTo>
                    <a:pt x="3" y="163"/>
                  </a:lnTo>
                  <a:lnTo>
                    <a:pt x="3" y="164"/>
                  </a:lnTo>
                  <a:lnTo>
                    <a:pt x="5" y="167"/>
                  </a:lnTo>
                  <a:lnTo>
                    <a:pt x="21" y="188"/>
                  </a:lnTo>
                  <a:lnTo>
                    <a:pt x="27" y="191"/>
                  </a:lnTo>
                  <a:lnTo>
                    <a:pt x="29" y="191"/>
                  </a:lnTo>
                  <a:lnTo>
                    <a:pt x="30" y="190"/>
                  </a:lnTo>
                  <a:lnTo>
                    <a:pt x="32" y="188"/>
                  </a:lnTo>
                  <a:lnTo>
                    <a:pt x="33" y="190"/>
                  </a:lnTo>
                  <a:lnTo>
                    <a:pt x="36" y="194"/>
                  </a:lnTo>
                  <a:lnTo>
                    <a:pt x="35" y="194"/>
                  </a:lnTo>
                  <a:lnTo>
                    <a:pt x="33" y="194"/>
                  </a:lnTo>
                  <a:lnTo>
                    <a:pt x="33" y="196"/>
                  </a:lnTo>
                  <a:lnTo>
                    <a:pt x="33" y="197"/>
                  </a:lnTo>
                  <a:lnTo>
                    <a:pt x="38" y="202"/>
                  </a:lnTo>
                  <a:lnTo>
                    <a:pt x="41" y="202"/>
                  </a:lnTo>
                  <a:lnTo>
                    <a:pt x="39" y="199"/>
                  </a:lnTo>
                  <a:lnTo>
                    <a:pt x="38" y="197"/>
                  </a:lnTo>
                  <a:lnTo>
                    <a:pt x="44" y="196"/>
                  </a:lnTo>
                  <a:lnTo>
                    <a:pt x="45" y="194"/>
                  </a:lnTo>
                  <a:lnTo>
                    <a:pt x="59" y="206"/>
                  </a:lnTo>
                  <a:lnTo>
                    <a:pt x="59" y="194"/>
                  </a:lnTo>
                  <a:lnTo>
                    <a:pt x="59" y="193"/>
                  </a:lnTo>
                  <a:lnTo>
                    <a:pt x="60" y="191"/>
                  </a:lnTo>
                  <a:lnTo>
                    <a:pt x="63" y="190"/>
                  </a:lnTo>
                  <a:lnTo>
                    <a:pt x="65" y="188"/>
                  </a:lnTo>
                  <a:lnTo>
                    <a:pt x="68" y="176"/>
                  </a:lnTo>
                  <a:lnTo>
                    <a:pt x="74" y="173"/>
                  </a:lnTo>
                  <a:lnTo>
                    <a:pt x="93" y="170"/>
                  </a:lnTo>
                  <a:lnTo>
                    <a:pt x="105" y="176"/>
                  </a:lnTo>
                  <a:lnTo>
                    <a:pt x="114" y="184"/>
                  </a:lnTo>
                  <a:lnTo>
                    <a:pt x="116" y="185"/>
                  </a:lnTo>
                  <a:lnTo>
                    <a:pt x="117" y="185"/>
                  </a:lnTo>
                  <a:lnTo>
                    <a:pt x="120" y="182"/>
                  </a:lnTo>
                  <a:lnTo>
                    <a:pt x="128" y="179"/>
                  </a:lnTo>
                  <a:lnTo>
                    <a:pt x="132" y="179"/>
                  </a:lnTo>
                  <a:lnTo>
                    <a:pt x="144" y="187"/>
                  </a:lnTo>
                  <a:lnTo>
                    <a:pt x="154" y="188"/>
                  </a:lnTo>
                  <a:lnTo>
                    <a:pt x="159" y="187"/>
                  </a:lnTo>
                  <a:lnTo>
                    <a:pt x="171" y="179"/>
                  </a:lnTo>
                  <a:lnTo>
                    <a:pt x="193" y="178"/>
                  </a:lnTo>
                  <a:lnTo>
                    <a:pt x="202" y="181"/>
                  </a:lnTo>
                  <a:lnTo>
                    <a:pt x="205" y="181"/>
                  </a:lnTo>
                  <a:lnTo>
                    <a:pt x="207" y="179"/>
                  </a:lnTo>
                  <a:lnTo>
                    <a:pt x="210" y="178"/>
                  </a:lnTo>
                  <a:lnTo>
                    <a:pt x="210" y="176"/>
                  </a:lnTo>
                  <a:lnTo>
                    <a:pt x="211" y="175"/>
                  </a:lnTo>
                  <a:lnTo>
                    <a:pt x="214" y="175"/>
                  </a:lnTo>
                  <a:lnTo>
                    <a:pt x="216" y="175"/>
                  </a:lnTo>
                  <a:lnTo>
                    <a:pt x="217" y="172"/>
                  </a:lnTo>
                  <a:lnTo>
                    <a:pt x="219" y="172"/>
                  </a:lnTo>
                  <a:lnTo>
                    <a:pt x="219" y="170"/>
                  </a:lnTo>
                  <a:lnTo>
                    <a:pt x="217" y="169"/>
                  </a:lnTo>
                  <a:lnTo>
                    <a:pt x="216" y="167"/>
                  </a:lnTo>
                  <a:lnTo>
                    <a:pt x="216" y="166"/>
                  </a:lnTo>
                  <a:lnTo>
                    <a:pt x="217" y="163"/>
                  </a:lnTo>
                  <a:lnTo>
                    <a:pt x="220" y="161"/>
                  </a:lnTo>
                  <a:lnTo>
                    <a:pt x="222" y="161"/>
                  </a:lnTo>
                  <a:lnTo>
                    <a:pt x="223" y="161"/>
                  </a:lnTo>
                  <a:lnTo>
                    <a:pt x="222" y="158"/>
                  </a:lnTo>
                  <a:lnTo>
                    <a:pt x="223" y="157"/>
                  </a:lnTo>
                  <a:lnTo>
                    <a:pt x="226" y="155"/>
                  </a:lnTo>
                  <a:lnTo>
                    <a:pt x="226" y="152"/>
                  </a:lnTo>
                  <a:lnTo>
                    <a:pt x="228" y="152"/>
                  </a:lnTo>
                  <a:lnTo>
                    <a:pt x="228" y="149"/>
                  </a:lnTo>
                  <a:lnTo>
                    <a:pt x="256" y="116"/>
                  </a:lnTo>
                  <a:lnTo>
                    <a:pt x="262" y="62"/>
                  </a:lnTo>
                  <a:lnTo>
                    <a:pt x="267" y="55"/>
                  </a:lnTo>
                  <a:lnTo>
                    <a:pt x="258" y="49"/>
                  </a:lnTo>
                  <a:lnTo>
                    <a:pt x="255" y="46"/>
                  </a:lnTo>
                  <a:lnTo>
                    <a:pt x="252" y="40"/>
                  </a:lnTo>
                  <a:lnTo>
                    <a:pt x="252" y="39"/>
                  </a:lnTo>
                  <a:lnTo>
                    <a:pt x="250" y="34"/>
                  </a:lnTo>
                  <a:lnTo>
                    <a:pt x="250" y="9"/>
                  </a:lnTo>
                  <a:lnTo>
                    <a:pt x="244" y="10"/>
                  </a:lnTo>
                  <a:lnTo>
                    <a:pt x="241" y="6"/>
                  </a:lnTo>
                  <a:lnTo>
                    <a:pt x="237" y="4"/>
                  </a:lnTo>
                  <a:lnTo>
                    <a:pt x="237" y="3"/>
                  </a:lnTo>
                  <a:lnTo>
                    <a:pt x="234" y="1"/>
                  </a:lnTo>
                  <a:lnTo>
                    <a:pt x="196" y="0"/>
                  </a:lnTo>
                  <a:lnTo>
                    <a:pt x="93" y="71"/>
                  </a:lnTo>
                  <a:lnTo>
                    <a:pt x="68" y="77"/>
                  </a:lnTo>
                  <a:lnTo>
                    <a:pt x="68" y="79"/>
                  </a:lnTo>
                  <a:lnTo>
                    <a:pt x="68" y="82"/>
                  </a:lnTo>
                  <a:close/>
                </a:path>
              </a:pathLst>
            </a:custGeom>
            <a:grpFill/>
            <a:ln w="1905">
              <a:noFill/>
              <a:round/>
              <a:headEnd/>
              <a:tailEnd/>
            </a:ln>
          </p:spPr>
          <p:txBody>
            <a:bodyPr/>
            <a:lstStyle/>
            <a:p>
              <a:endParaRPr lang="en-GB">
                <a:solidFill>
                  <a:srgbClr val="000000"/>
                </a:solidFill>
                <a:latin typeface="Arial"/>
              </a:endParaRPr>
            </a:p>
          </p:txBody>
        </p:sp>
        <p:sp>
          <p:nvSpPr>
            <p:cNvPr id="706" name="Freeform 702"/>
            <p:cNvSpPr>
              <a:spLocks/>
            </p:cNvSpPr>
            <p:nvPr/>
          </p:nvSpPr>
          <p:spPr bwMode="auto">
            <a:xfrm>
              <a:off x="2979" y="2082"/>
              <a:ext cx="3" cy="3"/>
            </a:xfrm>
            <a:custGeom>
              <a:avLst/>
              <a:gdLst>
                <a:gd name="T0" fmla="*/ 0 w 3"/>
                <a:gd name="T1" fmla="*/ 0 h 3"/>
                <a:gd name="T2" fmla="*/ 1 w 3"/>
                <a:gd name="T3" fmla="*/ 0 h 3"/>
                <a:gd name="T4" fmla="*/ 1 w 3"/>
                <a:gd name="T5" fmla="*/ 2 h 3"/>
                <a:gd name="T6" fmla="*/ 3 w 3"/>
                <a:gd name="T7" fmla="*/ 2 h 3"/>
                <a:gd name="T8" fmla="*/ 3 w 3"/>
                <a:gd name="T9" fmla="*/ 3 h 3"/>
                <a:gd name="T10" fmla="*/ 1 w 3"/>
                <a:gd name="T11" fmla="*/ 3 h 3"/>
                <a:gd name="T12" fmla="*/ 0 w 3"/>
                <a:gd name="T13" fmla="*/ 2 h 3"/>
                <a:gd name="T14" fmla="*/ 0 w 3"/>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0" y="0"/>
                  </a:moveTo>
                  <a:lnTo>
                    <a:pt x="1" y="0"/>
                  </a:lnTo>
                  <a:lnTo>
                    <a:pt x="1" y="2"/>
                  </a:lnTo>
                  <a:lnTo>
                    <a:pt x="3" y="2"/>
                  </a:lnTo>
                  <a:lnTo>
                    <a:pt x="3" y="3"/>
                  </a:lnTo>
                  <a:lnTo>
                    <a:pt x="1"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07" name="Freeform 703"/>
            <p:cNvSpPr>
              <a:spLocks/>
            </p:cNvSpPr>
            <p:nvPr/>
          </p:nvSpPr>
          <p:spPr bwMode="auto">
            <a:xfrm>
              <a:off x="2452" y="2146"/>
              <a:ext cx="7" cy="3"/>
            </a:xfrm>
            <a:custGeom>
              <a:avLst/>
              <a:gdLst>
                <a:gd name="T0" fmla="*/ 4 w 7"/>
                <a:gd name="T1" fmla="*/ 0 h 3"/>
                <a:gd name="T2" fmla="*/ 3 w 7"/>
                <a:gd name="T3" fmla="*/ 0 h 3"/>
                <a:gd name="T4" fmla="*/ 0 w 7"/>
                <a:gd name="T5" fmla="*/ 0 h 3"/>
                <a:gd name="T6" fmla="*/ 1 w 7"/>
                <a:gd name="T7" fmla="*/ 3 h 3"/>
                <a:gd name="T8" fmla="*/ 4 w 7"/>
                <a:gd name="T9" fmla="*/ 3 h 3"/>
                <a:gd name="T10" fmla="*/ 7 w 7"/>
                <a:gd name="T11" fmla="*/ 3 h 3"/>
                <a:gd name="T12" fmla="*/ 7 w 7"/>
                <a:gd name="T13" fmla="*/ 0 h 3"/>
                <a:gd name="T14" fmla="*/ 4 w 7"/>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3"/>
                <a:gd name="T26" fmla="*/ 7 w 7"/>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3">
                  <a:moveTo>
                    <a:pt x="4" y="0"/>
                  </a:moveTo>
                  <a:lnTo>
                    <a:pt x="3" y="0"/>
                  </a:lnTo>
                  <a:lnTo>
                    <a:pt x="0" y="0"/>
                  </a:lnTo>
                  <a:lnTo>
                    <a:pt x="1" y="3"/>
                  </a:lnTo>
                  <a:lnTo>
                    <a:pt x="4" y="3"/>
                  </a:lnTo>
                  <a:lnTo>
                    <a:pt x="7" y="3"/>
                  </a:lnTo>
                  <a:lnTo>
                    <a:pt x="7"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708" name="Freeform 704"/>
            <p:cNvSpPr>
              <a:spLocks/>
            </p:cNvSpPr>
            <p:nvPr/>
          </p:nvSpPr>
          <p:spPr bwMode="auto">
            <a:xfrm>
              <a:off x="2464" y="2139"/>
              <a:ext cx="1" cy="3"/>
            </a:xfrm>
            <a:custGeom>
              <a:avLst/>
              <a:gdLst>
                <a:gd name="T0" fmla="*/ 1 w 1"/>
                <a:gd name="T1" fmla="*/ 0 h 3"/>
                <a:gd name="T2" fmla="*/ 1 w 1"/>
                <a:gd name="T3" fmla="*/ 1 h 3"/>
                <a:gd name="T4" fmla="*/ 0 w 1"/>
                <a:gd name="T5" fmla="*/ 3 h 3"/>
                <a:gd name="T6" fmla="*/ 1 w 1"/>
                <a:gd name="T7" fmla="*/ 3 h 3"/>
                <a:gd name="T8" fmla="*/ 1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1" y="0"/>
                  </a:moveTo>
                  <a:lnTo>
                    <a:pt x="1" y="1"/>
                  </a:lnTo>
                  <a:lnTo>
                    <a:pt x="0" y="3"/>
                  </a:lnTo>
                  <a:lnTo>
                    <a:pt x="1" y="3"/>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709" name="Freeform 705"/>
            <p:cNvSpPr>
              <a:spLocks/>
            </p:cNvSpPr>
            <p:nvPr/>
          </p:nvSpPr>
          <p:spPr bwMode="auto">
            <a:xfrm>
              <a:off x="3582" y="2271"/>
              <a:ext cx="3" cy="6"/>
            </a:xfrm>
            <a:custGeom>
              <a:avLst/>
              <a:gdLst>
                <a:gd name="T0" fmla="*/ 3 w 3"/>
                <a:gd name="T1" fmla="*/ 1 h 6"/>
                <a:gd name="T2" fmla="*/ 0 w 3"/>
                <a:gd name="T3" fmla="*/ 0 h 6"/>
                <a:gd name="T4" fmla="*/ 2 w 3"/>
                <a:gd name="T5" fmla="*/ 6 h 6"/>
                <a:gd name="T6" fmla="*/ 3 w 3"/>
                <a:gd name="T7" fmla="*/ 6 h 6"/>
                <a:gd name="T8" fmla="*/ 3 w 3"/>
                <a:gd name="T9" fmla="*/ 1 h 6"/>
                <a:gd name="T10" fmla="*/ 0 60000 65536"/>
                <a:gd name="T11" fmla="*/ 0 60000 65536"/>
                <a:gd name="T12" fmla="*/ 0 60000 65536"/>
                <a:gd name="T13" fmla="*/ 0 60000 65536"/>
                <a:gd name="T14" fmla="*/ 0 60000 65536"/>
                <a:gd name="T15" fmla="*/ 0 w 3"/>
                <a:gd name="T16" fmla="*/ 0 h 6"/>
                <a:gd name="T17" fmla="*/ 3 w 3"/>
                <a:gd name="T18" fmla="*/ 6 h 6"/>
              </a:gdLst>
              <a:ahLst/>
              <a:cxnLst>
                <a:cxn ang="T10">
                  <a:pos x="T0" y="T1"/>
                </a:cxn>
                <a:cxn ang="T11">
                  <a:pos x="T2" y="T3"/>
                </a:cxn>
                <a:cxn ang="T12">
                  <a:pos x="T4" y="T5"/>
                </a:cxn>
                <a:cxn ang="T13">
                  <a:pos x="T6" y="T7"/>
                </a:cxn>
                <a:cxn ang="T14">
                  <a:pos x="T8" y="T9"/>
                </a:cxn>
              </a:cxnLst>
              <a:rect l="T15" t="T16" r="T17" b="T18"/>
              <a:pathLst>
                <a:path w="3" h="6">
                  <a:moveTo>
                    <a:pt x="3" y="1"/>
                  </a:moveTo>
                  <a:lnTo>
                    <a:pt x="0" y="0"/>
                  </a:lnTo>
                  <a:lnTo>
                    <a:pt x="2" y="6"/>
                  </a:lnTo>
                  <a:lnTo>
                    <a:pt x="3" y="6"/>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710" name="Freeform 706"/>
            <p:cNvSpPr>
              <a:spLocks/>
            </p:cNvSpPr>
            <p:nvPr/>
          </p:nvSpPr>
          <p:spPr bwMode="auto">
            <a:xfrm>
              <a:off x="1615" y="1887"/>
              <a:ext cx="3" cy="5"/>
            </a:xfrm>
            <a:custGeom>
              <a:avLst/>
              <a:gdLst>
                <a:gd name="T0" fmla="*/ 2 w 3"/>
                <a:gd name="T1" fmla="*/ 0 h 5"/>
                <a:gd name="T2" fmla="*/ 2 w 3"/>
                <a:gd name="T3" fmla="*/ 2 h 5"/>
                <a:gd name="T4" fmla="*/ 0 w 3"/>
                <a:gd name="T5" fmla="*/ 5 h 5"/>
                <a:gd name="T6" fmla="*/ 2 w 3"/>
                <a:gd name="T7" fmla="*/ 3 h 5"/>
                <a:gd name="T8" fmla="*/ 3 w 3"/>
                <a:gd name="T9" fmla="*/ 3 h 5"/>
                <a:gd name="T10" fmla="*/ 3 w 3"/>
                <a:gd name="T11" fmla="*/ 0 h 5"/>
                <a:gd name="T12" fmla="*/ 2 w 3"/>
                <a:gd name="T13" fmla="*/ 0 h 5"/>
                <a:gd name="T14" fmla="*/ 0 60000 65536"/>
                <a:gd name="T15" fmla="*/ 0 60000 65536"/>
                <a:gd name="T16" fmla="*/ 0 60000 65536"/>
                <a:gd name="T17" fmla="*/ 0 60000 65536"/>
                <a:gd name="T18" fmla="*/ 0 60000 65536"/>
                <a:gd name="T19" fmla="*/ 0 60000 65536"/>
                <a:gd name="T20" fmla="*/ 0 60000 65536"/>
                <a:gd name="T21" fmla="*/ 0 w 3"/>
                <a:gd name="T22" fmla="*/ 0 h 5"/>
                <a:gd name="T23" fmla="*/ 3 w 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5">
                  <a:moveTo>
                    <a:pt x="2" y="0"/>
                  </a:moveTo>
                  <a:lnTo>
                    <a:pt x="2" y="2"/>
                  </a:lnTo>
                  <a:lnTo>
                    <a:pt x="0" y="5"/>
                  </a:lnTo>
                  <a:lnTo>
                    <a:pt x="2" y="3"/>
                  </a:lnTo>
                  <a:lnTo>
                    <a:pt x="3" y="3"/>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711" name="Freeform 707"/>
            <p:cNvSpPr>
              <a:spLocks/>
            </p:cNvSpPr>
            <p:nvPr/>
          </p:nvSpPr>
          <p:spPr bwMode="auto">
            <a:xfrm>
              <a:off x="2879" y="2510"/>
              <a:ext cx="128" cy="189"/>
            </a:xfrm>
            <a:custGeom>
              <a:avLst/>
              <a:gdLst>
                <a:gd name="T0" fmla="*/ 20 w 128"/>
                <a:gd name="T1" fmla="*/ 180 h 189"/>
                <a:gd name="T2" fmla="*/ 25 w 128"/>
                <a:gd name="T3" fmla="*/ 162 h 189"/>
                <a:gd name="T4" fmla="*/ 20 w 128"/>
                <a:gd name="T5" fmla="*/ 156 h 189"/>
                <a:gd name="T6" fmla="*/ 19 w 128"/>
                <a:gd name="T7" fmla="*/ 153 h 189"/>
                <a:gd name="T8" fmla="*/ 20 w 128"/>
                <a:gd name="T9" fmla="*/ 148 h 189"/>
                <a:gd name="T10" fmla="*/ 17 w 128"/>
                <a:gd name="T11" fmla="*/ 148 h 189"/>
                <a:gd name="T12" fmla="*/ 14 w 128"/>
                <a:gd name="T13" fmla="*/ 150 h 189"/>
                <a:gd name="T14" fmla="*/ 5 w 128"/>
                <a:gd name="T15" fmla="*/ 139 h 189"/>
                <a:gd name="T16" fmla="*/ 1 w 128"/>
                <a:gd name="T17" fmla="*/ 139 h 189"/>
                <a:gd name="T18" fmla="*/ 0 w 128"/>
                <a:gd name="T19" fmla="*/ 136 h 189"/>
                <a:gd name="T20" fmla="*/ 1 w 128"/>
                <a:gd name="T21" fmla="*/ 132 h 189"/>
                <a:gd name="T22" fmla="*/ 7 w 128"/>
                <a:gd name="T23" fmla="*/ 117 h 189"/>
                <a:gd name="T24" fmla="*/ 17 w 128"/>
                <a:gd name="T25" fmla="*/ 105 h 189"/>
                <a:gd name="T26" fmla="*/ 35 w 128"/>
                <a:gd name="T27" fmla="*/ 99 h 189"/>
                <a:gd name="T28" fmla="*/ 38 w 128"/>
                <a:gd name="T29" fmla="*/ 104 h 189"/>
                <a:gd name="T30" fmla="*/ 40 w 128"/>
                <a:gd name="T31" fmla="*/ 105 h 189"/>
                <a:gd name="T32" fmla="*/ 47 w 128"/>
                <a:gd name="T33" fmla="*/ 108 h 189"/>
                <a:gd name="T34" fmla="*/ 64 w 128"/>
                <a:gd name="T35" fmla="*/ 74 h 189"/>
                <a:gd name="T36" fmla="*/ 71 w 128"/>
                <a:gd name="T37" fmla="*/ 68 h 189"/>
                <a:gd name="T38" fmla="*/ 88 w 128"/>
                <a:gd name="T39" fmla="*/ 26 h 189"/>
                <a:gd name="T40" fmla="*/ 94 w 128"/>
                <a:gd name="T41" fmla="*/ 23 h 189"/>
                <a:gd name="T42" fmla="*/ 100 w 128"/>
                <a:gd name="T43" fmla="*/ 9 h 189"/>
                <a:gd name="T44" fmla="*/ 98 w 128"/>
                <a:gd name="T45" fmla="*/ 6 h 189"/>
                <a:gd name="T46" fmla="*/ 94 w 128"/>
                <a:gd name="T47" fmla="*/ 5 h 189"/>
                <a:gd name="T48" fmla="*/ 98 w 128"/>
                <a:gd name="T49" fmla="*/ 0 h 189"/>
                <a:gd name="T50" fmla="*/ 104 w 128"/>
                <a:gd name="T51" fmla="*/ 2 h 189"/>
                <a:gd name="T52" fmla="*/ 109 w 128"/>
                <a:gd name="T53" fmla="*/ 15 h 189"/>
                <a:gd name="T54" fmla="*/ 113 w 128"/>
                <a:gd name="T55" fmla="*/ 42 h 189"/>
                <a:gd name="T56" fmla="*/ 113 w 128"/>
                <a:gd name="T57" fmla="*/ 48 h 189"/>
                <a:gd name="T58" fmla="*/ 97 w 128"/>
                <a:gd name="T59" fmla="*/ 48 h 189"/>
                <a:gd name="T60" fmla="*/ 94 w 128"/>
                <a:gd name="T61" fmla="*/ 50 h 189"/>
                <a:gd name="T62" fmla="*/ 95 w 128"/>
                <a:gd name="T63" fmla="*/ 59 h 189"/>
                <a:gd name="T64" fmla="*/ 100 w 128"/>
                <a:gd name="T65" fmla="*/ 65 h 189"/>
                <a:gd name="T66" fmla="*/ 107 w 128"/>
                <a:gd name="T67" fmla="*/ 68 h 189"/>
                <a:gd name="T68" fmla="*/ 116 w 128"/>
                <a:gd name="T69" fmla="*/ 92 h 189"/>
                <a:gd name="T70" fmla="*/ 101 w 128"/>
                <a:gd name="T71" fmla="*/ 120 h 189"/>
                <a:gd name="T72" fmla="*/ 101 w 128"/>
                <a:gd name="T73" fmla="*/ 135 h 189"/>
                <a:gd name="T74" fmla="*/ 125 w 128"/>
                <a:gd name="T75" fmla="*/ 168 h 189"/>
                <a:gd name="T76" fmla="*/ 127 w 128"/>
                <a:gd name="T77" fmla="*/ 171 h 189"/>
                <a:gd name="T78" fmla="*/ 127 w 128"/>
                <a:gd name="T79" fmla="*/ 187 h 189"/>
                <a:gd name="T80" fmla="*/ 119 w 128"/>
                <a:gd name="T81" fmla="*/ 183 h 189"/>
                <a:gd name="T82" fmla="*/ 107 w 128"/>
                <a:gd name="T83" fmla="*/ 181 h 189"/>
                <a:gd name="T84" fmla="*/ 80 w 128"/>
                <a:gd name="T85" fmla="*/ 178 h 18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8"/>
                <a:gd name="T130" fmla="*/ 0 h 189"/>
                <a:gd name="T131" fmla="*/ 128 w 128"/>
                <a:gd name="T132" fmla="*/ 189 h 18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8" h="189">
                  <a:moveTo>
                    <a:pt x="80" y="178"/>
                  </a:moveTo>
                  <a:lnTo>
                    <a:pt x="20" y="180"/>
                  </a:lnTo>
                  <a:lnTo>
                    <a:pt x="23" y="162"/>
                  </a:lnTo>
                  <a:lnTo>
                    <a:pt x="25" y="162"/>
                  </a:lnTo>
                  <a:lnTo>
                    <a:pt x="20" y="157"/>
                  </a:lnTo>
                  <a:lnTo>
                    <a:pt x="20" y="156"/>
                  </a:lnTo>
                  <a:lnTo>
                    <a:pt x="19" y="154"/>
                  </a:lnTo>
                  <a:lnTo>
                    <a:pt x="19" y="153"/>
                  </a:lnTo>
                  <a:lnTo>
                    <a:pt x="20" y="151"/>
                  </a:lnTo>
                  <a:lnTo>
                    <a:pt x="20" y="148"/>
                  </a:lnTo>
                  <a:lnTo>
                    <a:pt x="19" y="148"/>
                  </a:lnTo>
                  <a:lnTo>
                    <a:pt x="17" y="148"/>
                  </a:lnTo>
                  <a:lnTo>
                    <a:pt x="16" y="148"/>
                  </a:lnTo>
                  <a:lnTo>
                    <a:pt x="14" y="150"/>
                  </a:lnTo>
                  <a:lnTo>
                    <a:pt x="8" y="147"/>
                  </a:lnTo>
                  <a:lnTo>
                    <a:pt x="5" y="139"/>
                  </a:lnTo>
                  <a:lnTo>
                    <a:pt x="2" y="139"/>
                  </a:lnTo>
                  <a:lnTo>
                    <a:pt x="1" y="139"/>
                  </a:lnTo>
                  <a:lnTo>
                    <a:pt x="0" y="139"/>
                  </a:lnTo>
                  <a:lnTo>
                    <a:pt x="0" y="136"/>
                  </a:lnTo>
                  <a:lnTo>
                    <a:pt x="0" y="133"/>
                  </a:lnTo>
                  <a:lnTo>
                    <a:pt x="1" y="132"/>
                  </a:lnTo>
                  <a:lnTo>
                    <a:pt x="5" y="126"/>
                  </a:lnTo>
                  <a:lnTo>
                    <a:pt x="7" y="117"/>
                  </a:lnTo>
                  <a:lnTo>
                    <a:pt x="14" y="107"/>
                  </a:lnTo>
                  <a:lnTo>
                    <a:pt x="17" y="105"/>
                  </a:lnTo>
                  <a:lnTo>
                    <a:pt x="19" y="101"/>
                  </a:lnTo>
                  <a:lnTo>
                    <a:pt x="35" y="99"/>
                  </a:lnTo>
                  <a:lnTo>
                    <a:pt x="38" y="102"/>
                  </a:lnTo>
                  <a:lnTo>
                    <a:pt x="38" y="104"/>
                  </a:lnTo>
                  <a:lnTo>
                    <a:pt x="38" y="105"/>
                  </a:lnTo>
                  <a:lnTo>
                    <a:pt x="40" y="105"/>
                  </a:lnTo>
                  <a:lnTo>
                    <a:pt x="43" y="107"/>
                  </a:lnTo>
                  <a:lnTo>
                    <a:pt x="47" y="108"/>
                  </a:lnTo>
                  <a:lnTo>
                    <a:pt x="49" y="107"/>
                  </a:lnTo>
                  <a:lnTo>
                    <a:pt x="64" y="74"/>
                  </a:lnTo>
                  <a:lnTo>
                    <a:pt x="67" y="71"/>
                  </a:lnTo>
                  <a:lnTo>
                    <a:pt x="71" y="68"/>
                  </a:lnTo>
                  <a:lnTo>
                    <a:pt x="82" y="33"/>
                  </a:lnTo>
                  <a:lnTo>
                    <a:pt x="88" y="26"/>
                  </a:lnTo>
                  <a:lnTo>
                    <a:pt x="94" y="24"/>
                  </a:lnTo>
                  <a:lnTo>
                    <a:pt x="94" y="23"/>
                  </a:lnTo>
                  <a:lnTo>
                    <a:pt x="100" y="20"/>
                  </a:lnTo>
                  <a:lnTo>
                    <a:pt x="100" y="9"/>
                  </a:lnTo>
                  <a:lnTo>
                    <a:pt x="98" y="8"/>
                  </a:lnTo>
                  <a:lnTo>
                    <a:pt x="98" y="6"/>
                  </a:lnTo>
                  <a:lnTo>
                    <a:pt x="94" y="6"/>
                  </a:lnTo>
                  <a:lnTo>
                    <a:pt x="94" y="5"/>
                  </a:lnTo>
                  <a:lnTo>
                    <a:pt x="95" y="5"/>
                  </a:lnTo>
                  <a:lnTo>
                    <a:pt x="98" y="0"/>
                  </a:lnTo>
                  <a:lnTo>
                    <a:pt x="103" y="0"/>
                  </a:lnTo>
                  <a:lnTo>
                    <a:pt x="104" y="2"/>
                  </a:lnTo>
                  <a:lnTo>
                    <a:pt x="106" y="9"/>
                  </a:lnTo>
                  <a:lnTo>
                    <a:pt x="109" y="15"/>
                  </a:lnTo>
                  <a:lnTo>
                    <a:pt x="106" y="30"/>
                  </a:lnTo>
                  <a:lnTo>
                    <a:pt x="113" y="42"/>
                  </a:lnTo>
                  <a:lnTo>
                    <a:pt x="115" y="48"/>
                  </a:lnTo>
                  <a:lnTo>
                    <a:pt x="113" y="48"/>
                  </a:lnTo>
                  <a:lnTo>
                    <a:pt x="103" y="47"/>
                  </a:lnTo>
                  <a:lnTo>
                    <a:pt x="97" y="48"/>
                  </a:lnTo>
                  <a:lnTo>
                    <a:pt x="95" y="48"/>
                  </a:lnTo>
                  <a:lnTo>
                    <a:pt x="94" y="50"/>
                  </a:lnTo>
                  <a:lnTo>
                    <a:pt x="94" y="56"/>
                  </a:lnTo>
                  <a:lnTo>
                    <a:pt x="95" y="59"/>
                  </a:lnTo>
                  <a:lnTo>
                    <a:pt x="98" y="63"/>
                  </a:lnTo>
                  <a:lnTo>
                    <a:pt x="100" y="65"/>
                  </a:lnTo>
                  <a:lnTo>
                    <a:pt x="106" y="66"/>
                  </a:lnTo>
                  <a:lnTo>
                    <a:pt x="107" y="68"/>
                  </a:lnTo>
                  <a:lnTo>
                    <a:pt x="115" y="90"/>
                  </a:lnTo>
                  <a:lnTo>
                    <a:pt x="116" y="92"/>
                  </a:lnTo>
                  <a:lnTo>
                    <a:pt x="101" y="115"/>
                  </a:lnTo>
                  <a:lnTo>
                    <a:pt x="101" y="120"/>
                  </a:lnTo>
                  <a:lnTo>
                    <a:pt x="101" y="124"/>
                  </a:lnTo>
                  <a:lnTo>
                    <a:pt x="101" y="135"/>
                  </a:lnTo>
                  <a:lnTo>
                    <a:pt x="119" y="162"/>
                  </a:lnTo>
                  <a:lnTo>
                    <a:pt x="125" y="168"/>
                  </a:lnTo>
                  <a:lnTo>
                    <a:pt x="128" y="168"/>
                  </a:lnTo>
                  <a:lnTo>
                    <a:pt x="127" y="171"/>
                  </a:lnTo>
                  <a:lnTo>
                    <a:pt x="128" y="184"/>
                  </a:lnTo>
                  <a:lnTo>
                    <a:pt x="127" y="187"/>
                  </a:lnTo>
                  <a:lnTo>
                    <a:pt x="125" y="189"/>
                  </a:lnTo>
                  <a:lnTo>
                    <a:pt x="119" y="183"/>
                  </a:lnTo>
                  <a:lnTo>
                    <a:pt x="115" y="183"/>
                  </a:lnTo>
                  <a:lnTo>
                    <a:pt x="107" y="181"/>
                  </a:lnTo>
                  <a:lnTo>
                    <a:pt x="103" y="178"/>
                  </a:lnTo>
                  <a:lnTo>
                    <a:pt x="80" y="178"/>
                  </a:lnTo>
                  <a:close/>
                </a:path>
              </a:pathLst>
            </a:custGeom>
            <a:grpFill/>
            <a:ln w="1905">
              <a:noFill/>
              <a:round/>
              <a:headEnd/>
              <a:tailEnd/>
            </a:ln>
          </p:spPr>
          <p:txBody>
            <a:bodyPr/>
            <a:lstStyle/>
            <a:p>
              <a:endParaRPr lang="en-GB">
                <a:solidFill>
                  <a:srgbClr val="000000"/>
                </a:solidFill>
                <a:latin typeface="Arial"/>
              </a:endParaRPr>
            </a:p>
          </p:txBody>
        </p:sp>
        <p:sp>
          <p:nvSpPr>
            <p:cNvPr id="712" name="Freeform 708"/>
            <p:cNvSpPr>
              <a:spLocks/>
            </p:cNvSpPr>
            <p:nvPr/>
          </p:nvSpPr>
          <p:spPr bwMode="auto">
            <a:xfrm>
              <a:off x="4226" y="2233"/>
              <a:ext cx="57" cy="30"/>
            </a:xfrm>
            <a:custGeom>
              <a:avLst/>
              <a:gdLst>
                <a:gd name="T0" fmla="*/ 49 w 57"/>
                <a:gd name="T1" fmla="*/ 11 h 30"/>
                <a:gd name="T2" fmla="*/ 49 w 57"/>
                <a:gd name="T3" fmla="*/ 9 h 30"/>
                <a:gd name="T4" fmla="*/ 45 w 57"/>
                <a:gd name="T5" fmla="*/ 8 h 30"/>
                <a:gd name="T6" fmla="*/ 45 w 57"/>
                <a:gd name="T7" fmla="*/ 6 h 30"/>
                <a:gd name="T8" fmla="*/ 43 w 57"/>
                <a:gd name="T9" fmla="*/ 6 h 30"/>
                <a:gd name="T10" fmla="*/ 39 w 57"/>
                <a:gd name="T11" fmla="*/ 8 h 30"/>
                <a:gd name="T12" fmla="*/ 28 w 57"/>
                <a:gd name="T13" fmla="*/ 5 h 30"/>
                <a:gd name="T14" fmla="*/ 27 w 57"/>
                <a:gd name="T15" fmla="*/ 3 h 30"/>
                <a:gd name="T16" fmla="*/ 25 w 57"/>
                <a:gd name="T17" fmla="*/ 2 h 30"/>
                <a:gd name="T18" fmla="*/ 24 w 57"/>
                <a:gd name="T19" fmla="*/ 0 h 30"/>
                <a:gd name="T20" fmla="*/ 19 w 57"/>
                <a:gd name="T21" fmla="*/ 0 h 30"/>
                <a:gd name="T22" fmla="*/ 16 w 57"/>
                <a:gd name="T23" fmla="*/ 2 h 30"/>
                <a:gd name="T24" fmla="*/ 12 w 57"/>
                <a:gd name="T25" fmla="*/ 6 h 30"/>
                <a:gd name="T26" fmla="*/ 9 w 57"/>
                <a:gd name="T27" fmla="*/ 11 h 30"/>
                <a:gd name="T28" fmla="*/ 3 w 57"/>
                <a:gd name="T29" fmla="*/ 17 h 30"/>
                <a:gd name="T30" fmla="*/ 3 w 57"/>
                <a:gd name="T31" fmla="*/ 20 h 30"/>
                <a:gd name="T32" fmla="*/ 0 w 57"/>
                <a:gd name="T33" fmla="*/ 23 h 30"/>
                <a:gd name="T34" fmla="*/ 0 w 57"/>
                <a:gd name="T35" fmla="*/ 24 h 30"/>
                <a:gd name="T36" fmla="*/ 1 w 57"/>
                <a:gd name="T37" fmla="*/ 24 h 30"/>
                <a:gd name="T38" fmla="*/ 1 w 57"/>
                <a:gd name="T39" fmla="*/ 26 h 30"/>
                <a:gd name="T40" fmla="*/ 1 w 57"/>
                <a:gd name="T41" fmla="*/ 27 h 30"/>
                <a:gd name="T42" fmla="*/ 3 w 57"/>
                <a:gd name="T43" fmla="*/ 27 h 30"/>
                <a:gd name="T44" fmla="*/ 4 w 57"/>
                <a:gd name="T45" fmla="*/ 29 h 30"/>
                <a:gd name="T46" fmla="*/ 19 w 57"/>
                <a:gd name="T47" fmla="*/ 30 h 30"/>
                <a:gd name="T48" fmla="*/ 27 w 57"/>
                <a:gd name="T49" fmla="*/ 29 h 30"/>
                <a:gd name="T50" fmla="*/ 34 w 57"/>
                <a:gd name="T51" fmla="*/ 29 h 30"/>
                <a:gd name="T52" fmla="*/ 54 w 57"/>
                <a:gd name="T53" fmla="*/ 26 h 30"/>
                <a:gd name="T54" fmla="*/ 57 w 57"/>
                <a:gd name="T55" fmla="*/ 26 h 30"/>
                <a:gd name="T56" fmla="*/ 57 w 57"/>
                <a:gd name="T57" fmla="*/ 24 h 30"/>
                <a:gd name="T58" fmla="*/ 55 w 57"/>
                <a:gd name="T59" fmla="*/ 23 h 30"/>
                <a:gd name="T60" fmla="*/ 57 w 57"/>
                <a:gd name="T61" fmla="*/ 18 h 30"/>
                <a:gd name="T62" fmla="*/ 54 w 57"/>
                <a:gd name="T63" fmla="*/ 17 h 30"/>
                <a:gd name="T64" fmla="*/ 49 w 57"/>
                <a:gd name="T65" fmla="*/ 15 h 30"/>
                <a:gd name="T66" fmla="*/ 49 w 57"/>
                <a:gd name="T67" fmla="*/ 14 h 30"/>
                <a:gd name="T68" fmla="*/ 49 w 57"/>
                <a:gd name="T69" fmla="*/ 12 h 30"/>
                <a:gd name="T70" fmla="*/ 49 w 57"/>
                <a:gd name="T71" fmla="*/ 11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7"/>
                <a:gd name="T109" fmla="*/ 0 h 30"/>
                <a:gd name="T110" fmla="*/ 57 w 57"/>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7" h="30">
                  <a:moveTo>
                    <a:pt x="49" y="11"/>
                  </a:moveTo>
                  <a:lnTo>
                    <a:pt x="49" y="9"/>
                  </a:lnTo>
                  <a:lnTo>
                    <a:pt x="45" y="8"/>
                  </a:lnTo>
                  <a:lnTo>
                    <a:pt x="45" y="6"/>
                  </a:lnTo>
                  <a:lnTo>
                    <a:pt x="43" y="6"/>
                  </a:lnTo>
                  <a:lnTo>
                    <a:pt x="39" y="8"/>
                  </a:lnTo>
                  <a:lnTo>
                    <a:pt x="28" y="5"/>
                  </a:lnTo>
                  <a:lnTo>
                    <a:pt x="27" y="3"/>
                  </a:lnTo>
                  <a:lnTo>
                    <a:pt x="25" y="2"/>
                  </a:lnTo>
                  <a:lnTo>
                    <a:pt x="24" y="0"/>
                  </a:lnTo>
                  <a:lnTo>
                    <a:pt x="19" y="0"/>
                  </a:lnTo>
                  <a:lnTo>
                    <a:pt x="16" y="2"/>
                  </a:lnTo>
                  <a:lnTo>
                    <a:pt x="12" y="6"/>
                  </a:lnTo>
                  <a:lnTo>
                    <a:pt x="9" y="11"/>
                  </a:lnTo>
                  <a:lnTo>
                    <a:pt x="3" y="17"/>
                  </a:lnTo>
                  <a:lnTo>
                    <a:pt x="3" y="20"/>
                  </a:lnTo>
                  <a:lnTo>
                    <a:pt x="0" y="23"/>
                  </a:lnTo>
                  <a:lnTo>
                    <a:pt x="0" y="24"/>
                  </a:lnTo>
                  <a:lnTo>
                    <a:pt x="1" y="24"/>
                  </a:lnTo>
                  <a:lnTo>
                    <a:pt x="1" y="26"/>
                  </a:lnTo>
                  <a:lnTo>
                    <a:pt x="1" y="27"/>
                  </a:lnTo>
                  <a:lnTo>
                    <a:pt x="3" y="27"/>
                  </a:lnTo>
                  <a:lnTo>
                    <a:pt x="4" y="29"/>
                  </a:lnTo>
                  <a:lnTo>
                    <a:pt x="19" y="30"/>
                  </a:lnTo>
                  <a:lnTo>
                    <a:pt x="27" y="29"/>
                  </a:lnTo>
                  <a:lnTo>
                    <a:pt x="34" y="29"/>
                  </a:lnTo>
                  <a:lnTo>
                    <a:pt x="54" y="26"/>
                  </a:lnTo>
                  <a:lnTo>
                    <a:pt x="57" y="26"/>
                  </a:lnTo>
                  <a:lnTo>
                    <a:pt x="57" y="24"/>
                  </a:lnTo>
                  <a:lnTo>
                    <a:pt x="55" y="23"/>
                  </a:lnTo>
                  <a:lnTo>
                    <a:pt x="57" y="18"/>
                  </a:lnTo>
                  <a:lnTo>
                    <a:pt x="54" y="17"/>
                  </a:lnTo>
                  <a:lnTo>
                    <a:pt x="49" y="15"/>
                  </a:lnTo>
                  <a:lnTo>
                    <a:pt x="49" y="14"/>
                  </a:lnTo>
                  <a:lnTo>
                    <a:pt x="49" y="12"/>
                  </a:lnTo>
                  <a:lnTo>
                    <a:pt x="49" y="11"/>
                  </a:lnTo>
                  <a:close/>
                </a:path>
              </a:pathLst>
            </a:custGeom>
            <a:grpFill/>
            <a:ln w="1905">
              <a:noFill/>
              <a:round/>
              <a:headEnd/>
              <a:tailEnd/>
            </a:ln>
          </p:spPr>
          <p:txBody>
            <a:bodyPr/>
            <a:lstStyle/>
            <a:p>
              <a:endParaRPr lang="en-GB">
                <a:solidFill>
                  <a:srgbClr val="000000"/>
                </a:solidFill>
                <a:latin typeface="Arial"/>
              </a:endParaRPr>
            </a:p>
          </p:txBody>
        </p:sp>
        <p:sp>
          <p:nvSpPr>
            <p:cNvPr id="713" name="Freeform 709"/>
            <p:cNvSpPr>
              <a:spLocks/>
            </p:cNvSpPr>
            <p:nvPr/>
          </p:nvSpPr>
          <p:spPr bwMode="auto">
            <a:xfrm>
              <a:off x="3046" y="1853"/>
              <a:ext cx="75" cy="102"/>
            </a:xfrm>
            <a:custGeom>
              <a:avLst/>
              <a:gdLst>
                <a:gd name="T0" fmla="*/ 8 w 75"/>
                <a:gd name="T1" fmla="*/ 11 h 102"/>
                <a:gd name="T2" fmla="*/ 8 w 75"/>
                <a:gd name="T3" fmla="*/ 15 h 102"/>
                <a:gd name="T4" fmla="*/ 11 w 75"/>
                <a:gd name="T5" fmla="*/ 17 h 102"/>
                <a:gd name="T6" fmla="*/ 9 w 75"/>
                <a:gd name="T7" fmla="*/ 20 h 102"/>
                <a:gd name="T8" fmla="*/ 14 w 75"/>
                <a:gd name="T9" fmla="*/ 21 h 102"/>
                <a:gd name="T10" fmla="*/ 17 w 75"/>
                <a:gd name="T11" fmla="*/ 23 h 102"/>
                <a:gd name="T12" fmla="*/ 12 w 75"/>
                <a:gd name="T13" fmla="*/ 23 h 102"/>
                <a:gd name="T14" fmla="*/ 12 w 75"/>
                <a:gd name="T15" fmla="*/ 28 h 102"/>
                <a:gd name="T16" fmla="*/ 17 w 75"/>
                <a:gd name="T17" fmla="*/ 31 h 102"/>
                <a:gd name="T18" fmla="*/ 12 w 75"/>
                <a:gd name="T19" fmla="*/ 39 h 102"/>
                <a:gd name="T20" fmla="*/ 12 w 75"/>
                <a:gd name="T21" fmla="*/ 45 h 102"/>
                <a:gd name="T22" fmla="*/ 17 w 75"/>
                <a:gd name="T23" fmla="*/ 46 h 102"/>
                <a:gd name="T24" fmla="*/ 20 w 75"/>
                <a:gd name="T25" fmla="*/ 49 h 102"/>
                <a:gd name="T26" fmla="*/ 20 w 75"/>
                <a:gd name="T27" fmla="*/ 52 h 102"/>
                <a:gd name="T28" fmla="*/ 14 w 75"/>
                <a:gd name="T29" fmla="*/ 52 h 102"/>
                <a:gd name="T30" fmla="*/ 18 w 75"/>
                <a:gd name="T31" fmla="*/ 61 h 102"/>
                <a:gd name="T32" fmla="*/ 14 w 75"/>
                <a:gd name="T33" fmla="*/ 63 h 102"/>
                <a:gd name="T34" fmla="*/ 11 w 75"/>
                <a:gd name="T35" fmla="*/ 61 h 102"/>
                <a:gd name="T36" fmla="*/ 11 w 75"/>
                <a:gd name="T37" fmla="*/ 64 h 102"/>
                <a:gd name="T38" fmla="*/ 11 w 75"/>
                <a:gd name="T39" fmla="*/ 69 h 102"/>
                <a:gd name="T40" fmla="*/ 9 w 75"/>
                <a:gd name="T41" fmla="*/ 66 h 102"/>
                <a:gd name="T42" fmla="*/ 5 w 75"/>
                <a:gd name="T43" fmla="*/ 70 h 102"/>
                <a:gd name="T44" fmla="*/ 2 w 75"/>
                <a:gd name="T45" fmla="*/ 73 h 102"/>
                <a:gd name="T46" fmla="*/ 0 w 75"/>
                <a:gd name="T47" fmla="*/ 78 h 102"/>
                <a:gd name="T48" fmla="*/ 2 w 75"/>
                <a:gd name="T49" fmla="*/ 82 h 102"/>
                <a:gd name="T50" fmla="*/ 12 w 75"/>
                <a:gd name="T51" fmla="*/ 96 h 102"/>
                <a:gd name="T52" fmla="*/ 17 w 75"/>
                <a:gd name="T53" fmla="*/ 97 h 102"/>
                <a:gd name="T54" fmla="*/ 20 w 75"/>
                <a:gd name="T55" fmla="*/ 87 h 102"/>
                <a:gd name="T56" fmla="*/ 29 w 75"/>
                <a:gd name="T57" fmla="*/ 87 h 102"/>
                <a:gd name="T58" fmla="*/ 38 w 75"/>
                <a:gd name="T59" fmla="*/ 97 h 102"/>
                <a:gd name="T60" fmla="*/ 41 w 75"/>
                <a:gd name="T61" fmla="*/ 93 h 102"/>
                <a:gd name="T62" fmla="*/ 48 w 75"/>
                <a:gd name="T63" fmla="*/ 94 h 102"/>
                <a:gd name="T64" fmla="*/ 51 w 75"/>
                <a:gd name="T65" fmla="*/ 91 h 102"/>
                <a:gd name="T66" fmla="*/ 62 w 75"/>
                <a:gd name="T67" fmla="*/ 91 h 102"/>
                <a:gd name="T68" fmla="*/ 68 w 75"/>
                <a:gd name="T69" fmla="*/ 85 h 102"/>
                <a:gd name="T70" fmla="*/ 68 w 75"/>
                <a:gd name="T71" fmla="*/ 64 h 102"/>
                <a:gd name="T72" fmla="*/ 69 w 75"/>
                <a:gd name="T73" fmla="*/ 48 h 102"/>
                <a:gd name="T74" fmla="*/ 68 w 75"/>
                <a:gd name="T75" fmla="*/ 36 h 102"/>
                <a:gd name="T76" fmla="*/ 51 w 75"/>
                <a:gd name="T77" fmla="*/ 33 h 102"/>
                <a:gd name="T78" fmla="*/ 45 w 75"/>
                <a:gd name="T79" fmla="*/ 23 h 102"/>
                <a:gd name="T80" fmla="*/ 36 w 75"/>
                <a:gd name="T81" fmla="*/ 6 h 102"/>
                <a:gd name="T82" fmla="*/ 24 w 75"/>
                <a:gd name="T83" fmla="*/ 2 h 102"/>
                <a:gd name="T84" fmla="*/ 11 w 75"/>
                <a:gd name="T85" fmla="*/ 5 h 10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5"/>
                <a:gd name="T130" fmla="*/ 0 h 102"/>
                <a:gd name="T131" fmla="*/ 75 w 75"/>
                <a:gd name="T132" fmla="*/ 102 h 10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5" h="102">
                  <a:moveTo>
                    <a:pt x="5" y="8"/>
                  </a:moveTo>
                  <a:lnTo>
                    <a:pt x="8" y="9"/>
                  </a:lnTo>
                  <a:lnTo>
                    <a:pt x="8" y="11"/>
                  </a:lnTo>
                  <a:lnTo>
                    <a:pt x="8" y="12"/>
                  </a:lnTo>
                  <a:lnTo>
                    <a:pt x="8" y="14"/>
                  </a:lnTo>
                  <a:lnTo>
                    <a:pt x="8" y="15"/>
                  </a:lnTo>
                  <a:lnTo>
                    <a:pt x="9" y="15"/>
                  </a:lnTo>
                  <a:lnTo>
                    <a:pt x="11" y="15"/>
                  </a:lnTo>
                  <a:lnTo>
                    <a:pt x="11" y="17"/>
                  </a:lnTo>
                  <a:lnTo>
                    <a:pt x="9" y="17"/>
                  </a:lnTo>
                  <a:lnTo>
                    <a:pt x="9" y="18"/>
                  </a:lnTo>
                  <a:lnTo>
                    <a:pt x="9" y="20"/>
                  </a:lnTo>
                  <a:lnTo>
                    <a:pt x="11" y="20"/>
                  </a:lnTo>
                  <a:lnTo>
                    <a:pt x="12" y="21"/>
                  </a:lnTo>
                  <a:lnTo>
                    <a:pt x="14" y="21"/>
                  </a:lnTo>
                  <a:lnTo>
                    <a:pt x="15" y="21"/>
                  </a:lnTo>
                  <a:lnTo>
                    <a:pt x="17" y="21"/>
                  </a:lnTo>
                  <a:lnTo>
                    <a:pt x="17" y="23"/>
                  </a:lnTo>
                  <a:lnTo>
                    <a:pt x="15" y="23"/>
                  </a:lnTo>
                  <a:lnTo>
                    <a:pt x="14" y="23"/>
                  </a:lnTo>
                  <a:lnTo>
                    <a:pt x="12" y="23"/>
                  </a:lnTo>
                  <a:lnTo>
                    <a:pt x="12" y="24"/>
                  </a:lnTo>
                  <a:lnTo>
                    <a:pt x="11" y="26"/>
                  </a:lnTo>
                  <a:lnTo>
                    <a:pt x="12" y="28"/>
                  </a:lnTo>
                  <a:lnTo>
                    <a:pt x="12" y="30"/>
                  </a:lnTo>
                  <a:lnTo>
                    <a:pt x="15" y="30"/>
                  </a:lnTo>
                  <a:lnTo>
                    <a:pt x="17" y="31"/>
                  </a:lnTo>
                  <a:lnTo>
                    <a:pt x="17" y="33"/>
                  </a:lnTo>
                  <a:lnTo>
                    <a:pt x="14" y="39"/>
                  </a:lnTo>
                  <a:lnTo>
                    <a:pt x="12" y="39"/>
                  </a:lnTo>
                  <a:lnTo>
                    <a:pt x="12" y="40"/>
                  </a:lnTo>
                  <a:lnTo>
                    <a:pt x="12" y="42"/>
                  </a:lnTo>
                  <a:lnTo>
                    <a:pt x="12" y="45"/>
                  </a:lnTo>
                  <a:lnTo>
                    <a:pt x="14" y="45"/>
                  </a:lnTo>
                  <a:lnTo>
                    <a:pt x="15" y="45"/>
                  </a:lnTo>
                  <a:lnTo>
                    <a:pt x="17" y="46"/>
                  </a:lnTo>
                  <a:lnTo>
                    <a:pt x="18" y="48"/>
                  </a:lnTo>
                  <a:lnTo>
                    <a:pt x="18" y="49"/>
                  </a:lnTo>
                  <a:lnTo>
                    <a:pt x="20" y="49"/>
                  </a:lnTo>
                  <a:lnTo>
                    <a:pt x="21" y="49"/>
                  </a:lnTo>
                  <a:lnTo>
                    <a:pt x="21" y="51"/>
                  </a:lnTo>
                  <a:lnTo>
                    <a:pt x="20" y="52"/>
                  </a:lnTo>
                  <a:lnTo>
                    <a:pt x="17" y="52"/>
                  </a:lnTo>
                  <a:lnTo>
                    <a:pt x="15" y="51"/>
                  </a:lnTo>
                  <a:lnTo>
                    <a:pt x="14" y="52"/>
                  </a:lnTo>
                  <a:lnTo>
                    <a:pt x="18" y="57"/>
                  </a:lnTo>
                  <a:lnTo>
                    <a:pt x="20" y="57"/>
                  </a:lnTo>
                  <a:lnTo>
                    <a:pt x="18" y="61"/>
                  </a:lnTo>
                  <a:lnTo>
                    <a:pt x="17" y="60"/>
                  </a:lnTo>
                  <a:lnTo>
                    <a:pt x="15" y="61"/>
                  </a:lnTo>
                  <a:lnTo>
                    <a:pt x="14" y="63"/>
                  </a:lnTo>
                  <a:lnTo>
                    <a:pt x="12" y="63"/>
                  </a:lnTo>
                  <a:lnTo>
                    <a:pt x="11" y="63"/>
                  </a:lnTo>
                  <a:lnTo>
                    <a:pt x="11" y="61"/>
                  </a:lnTo>
                  <a:lnTo>
                    <a:pt x="9" y="63"/>
                  </a:lnTo>
                  <a:lnTo>
                    <a:pt x="9" y="64"/>
                  </a:lnTo>
                  <a:lnTo>
                    <a:pt x="11" y="64"/>
                  </a:lnTo>
                  <a:lnTo>
                    <a:pt x="11" y="66"/>
                  </a:lnTo>
                  <a:lnTo>
                    <a:pt x="11" y="67"/>
                  </a:lnTo>
                  <a:lnTo>
                    <a:pt x="11" y="69"/>
                  </a:lnTo>
                  <a:lnTo>
                    <a:pt x="9" y="69"/>
                  </a:lnTo>
                  <a:lnTo>
                    <a:pt x="9" y="67"/>
                  </a:lnTo>
                  <a:lnTo>
                    <a:pt x="9" y="66"/>
                  </a:lnTo>
                  <a:lnTo>
                    <a:pt x="8" y="66"/>
                  </a:lnTo>
                  <a:lnTo>
                    <a:pt x="5" y="69"/>
                  </a:lnTo>
                  <a:lnTo>
                    <a:pt x="5" y="70"/>
                  </a:lnTo>
                  <a:lnTo>
                    <a:pt x="3" y="70"/>
                  </a:lnTo>
                  <a:lnTo>
                    <a:pt x="3" y="73"/>
                  </a:lnTo>
                  <a:lnTo>
                    <a:pt x="2" y="73"/>
                  </a:lnTo>
                  <a:lnTo>
                    <a:pt x="2" y="75"/>
                  </a:lnTo>
                  <a:lnTo>
                    <a:pt x="2" y="78"/>
                  </a:lnTo>
                  <a:lnTo>
                    <a:pt x="0" y="78"/>
                  </a:lnTo>
                  <a:lnTo>
                    <a:pt x="0" y="79"/>
                  </a:lnTo>
                  <a:lnTo>
                    <a:pt x="2" y="81"/>
                  </a:lnTo>
                  <a:lnTo>
                    <a:pt x="2" y="82"/>
                  </a:lnTo>
                  <a:lnTo>
                    <a:pt x="0" y="85"/>
                  </a:lnTo>
                  <a:lnTo>
                    <a:pt x="0" y="87"/>
                  </a:lnTo>
                  <a:lnTo>
                    <a:pt x="12" y="96"/>
                  </a:lnTo>
                  <a:lnTo>
                    <a:pt x="14" y="100"/>
                  </a:lnTo>
                  <a:lnTo>
                    <a:pt x="15" y="102"/>
                  </a:lnTo>
                  <a:lnTo>
                    <a:pt x="17" y="97"/>
                  </a:lnTo>
                  <a:lnTo>
                    <a:pt x="17" y="93"/>
                  </a:lnTo>
                  <a:lnTo>
                    <a:pt x="18" y="88"/>
                  </a:lnTo>
                  <a:lnTo>
                    <a:pt x="20" y="87"/>
                  </a:lnTo>
                  <a:lnTo>
                    <a:pt x="21" y="84"/>
                  </a:lnTo>
                  <a:lnTo>
                    <a:pt x="24" y="87"/>
                  </a:lnTo>
                  <a:lnTo>
                    <a:pt x="29" y="87"/>
                  </a:lnTo>
                  <a:lnTo>
                    <a:pt x="30" y="90"/>
                  </a:lnTo>
                  <a:lnTo>
                    <a:pt x="33" y="91"/>
                  </a:lnTo>
                  <a:lnTo>
                    <a:pt x="38" y="97"/>
                  </a:lnTo>
                  <a:lnTo>
                    <a:pt x="39" y="97"/>
                  </a:lnTo>
                  <a:lnTo>
                    <a:pt x="41" y="96"/>
                  </a:lnTo>
                  <a:lnTo>
                    <a:pt x="41" y="93"/>
                  </a:lnTo>
                  <a:lnTo>
                    <a:pt x="45" y="91"/>
                  </a:lnTo>
                  <a:lnTo>
                    <a:pt x="47" y="93"/>
                  </a:lnTo>
                  <a:lnTo>
                    <a:pt x="48" y="94"/>
                  </a:lnTo>
                  <a:lnTo>
                    <a:pt x="50" y="94"/>
                  </a:lnTo>
                  <a:lnTo>
                    <a:pt x="50" y="93"/>
                  </a:lnTo>
                  <a:lnTo>
                    <a:pt x="51" y="91"/>
                  </a:lnTo>
                  <a:lnTo>
                    <a:pt x="57" y="93"/>
                  </a:lnTo>
                  <a:lnTo>
                    <a:pt x="57" y="91"/>
                  </a:lnTo>
                  <a:lnTo>
                    <a:pt x="62" y="91"/>
                  </a:lnTo>
                  <a:lnTo>
                    <a:pt x="65" y="91"/>
                  </a:lnTo>
                  <a:lnTo>
                    <a:pt x="68" y="93"/>
                  </a:lnTo>
                  <a:lnTo>
                    <a:pt x="68" y="85"/>
                  </a:lnTo>
                  <a:lnTo>
                    <a:pt x="71" y="78"/>
                  </a:lnTo>
                  <a:lnTo>
                    <a:pt x="75" y="73"/>
                  </a:lnTo>
                  <a:lnTo>
                    <a:pt x="68" y="64"/>
                  </a:lnTo>
                  <a:lnTo>
                    <a:pt x="68" y="51"/>
                  </a:lnTo>
                  <a:lnTo>
                    <a:pt x="72" y="49"/>
                  </a:lnTo>
                  <a:lnTo>
                    <a:pt x="69" y="48"/>
                  </a:lnTo>
                  <a:lnTo>
                    <a:pt x="68" y="43"/>
                  </a:lnTo>
                  <a:lnTo>
                    <a:pt x="71" y="40"/>
                  </a:lnTo>
                  <a:lnTo>
                    <a:pt x="68" y="36"/>
                  </a:lnTo>
                  <a:lnTo>
                    <a:pt x="65" y="39"/>
                  </a:lnTo>
                  <a:lnTo>
                    <a:pt x="56" y="36"/>
                  </a:lnTo>
                  <a:lnTo>
                    <a:pt x="51" y="33"/>
                  </a:lnTo>
                  <a:lnTo>
                    <a:pt x="50" y="26"/>
                  </a:lnTo>
                  <a:lnTo>
                    <a:pt x="48" y="24"/>
                  </a:lnTo>
                  <a:lnTo>
                    <a:pt x="45" y="23"/>
                  </a:lnTo>
                  <a:lnTo>
                    <a:pt x="42" y="18"/>
                  </a:lnTo>
                  <a:lnTo>
                    <a:pt x="39" y="9"/>
                  </a:lnTo>
                  <a:lnTo>
                    <a:pt x="36" y="6"/>
                  </a:lnTo>
                  <a:lnTo>
                    <a:pt x="30" y="3"/>
                  </a:lnTo>
                  <a:lnTo>
                    <a:pt x="29" y="0"/>
                  </a:lnTo>
                  <a:lnTo>
                    <a:pt x="24" y="2"/>
                  </a:lnTo>
                  <a:lnTo>
                    <a:pt x="21" y="2"/>
                  </a:lnTo>
                  <a:lnTo>
                    <a:pt x="15" y="5"/>
                  </a:lnTo>
                  <a:lnTo>
                    <a:pt x="11" y="5"/>
                  </a:lnTo>
                  <a:lnTo>
                    <a:pt x="9" y="6"/>
                  </a:lnTo>
                  <a:lnTo>
                    <a:pt x="5" y="8"/>
                  </a:lnTo>
                  <a:close/>
                </a:path>
              </a:pathLst>
            </a:custGeom>
            <a:grpFill/>
            <a:ln w="1905">
              <a:noFill/>
              <a:round/>
              <a:headEnd/>
              <a:tailEnd/>
            </a:ln>
          </p:spPr>
          <p:txBody>
            <a:bodyPr/>
            <a:lstStyle/>
            <a:p>
              <a:endParaRPr lang="en-GB">
                <a:solidFill>
                  <a:srgbClr val="000000"/>
                </a:solidFill>
                <a:latin typeface="Arial"/>
              </a:endParaRPr>
            </a:p>
          </p:txBody>
        </p:sp>
        <p:sp>
          <p:nvSpPr>
            <p:cNvPr id="714" name="Freeform 710"/>
            <p:cNvSpPr>
              <a:spLocks/>
            </p:cNvSpPr>
            <p:nvPr/>
          </p:nvSpPr>
          <p:spPr bwMode="auto">
            <a:xfrm>
              <a:off x="3066" y="1600"/>
              <a:ext cx="55" cy="40"/>
            </a:xfrm>
            <a:custGeom>
              <a:avLst/>
              <a:gdLst>
                <a:gd name="T0" fmla="*/ 0 w 55"/>
                <a:gd name="T1" fmla="*/ 36 h 40"/>
                <a:gd name="T2" fmla="*/ 3 w 55"/>
                <a:gd name="T3" fmla="*/ 33 h 40"/>
                <a:gd name="T4" fmla="*/ 6 w 55"/>
                <a:gd name="T5" fmla="*/ 27 h 40"/>
                <a:gd name="T6" fmla="*/ 6 w 55"/>
                <a:gd name="T7" fmla="*/ 24 h 40"/>
                <a:gd name="T8" fmla="*/ 7 w 55"/>
                <a:gd name="T9" fmla="*/ 23 h 40"/>
                <a:gd name="T10" fmla="*/ 13 w 55"/>
                <a:gd name="T11" fmla="*/ 21 h 40"/>
                <a:gd name="T12" fmla="*/ 22 w 55"/>
                <a:gd name="T13" fmla="*/ 11 h 40"/>
                <a:gd name="T14" fmla="*/ 25 w 55"/>
                <a:gd name="T15" fmla="*/ 0 h 40"/>
                <a:gd name="T16" fmla="*/ 24 w 55"/>
                <a:gd name="T17" fmla="*/ 9 h 40"/>
                <a:gd name="T18" fmla="*/ 16 w 55"/>
                <a:gd name="T19" fmla="*/ 20 h 40"/>
                <a:gd name="T20" fmla="*/ 18 w 55"/>
                <a:gd name="T21" fmla="*/ 23 h 40"/>
                <a:gd name="T22" fmla="*/ 19 w 55"/>
                <a:gd name="T23" fmla="*/ 23 h 40"/>
                <a:gd name="T24" fmla="*/ 22 w 55"/>
                <a:gd name="T25" fmla="*/ 23 h 40"/>
                <a:gd name="T26" fmla="*/ 27 w 55"/>
                <a:gd name="T27" fmla="*/ 23 h 40"/>
                <a:gd name="T28" fmla="*/ 27 w 55"/>
                <a:gd name="T29" fmla="*/ 15 h 40"/>
                <a:gd name="T30" fmla="*/ 28 w 55"/>
                <a:gd name="T31" fmla="*/ 14 h 40"/>
                <a:gd name="T32" fmla="*/ 28 w 55"/>
                <a:gd name="T33" fmla="*/ 12 h 40"/>
                <a:gd name="T34" fmla="*/ 31 w 55"/>
                <a:gd name="T35" fmla="*/ 12 h 40"/>
                <a:gd name="T36" fmla="*/ 33 w 55"/>
                <a:gd name="T37" fmla="*/ 14 h 40"/>
                <a:gd name="T38" fmla="*/ 36 w 55"/>
                <a:gd name="T39" fmla="*/ 15 h 40"/>
                <a:gd name="T40" fmla="*/ 37 w 55"/>
                <a:gd name="T41" fmla="*/ 17 h 40"/>
                <a:gd name="T42" fmla="*/ 45 w 55"/>
                <a:gd name="T43" fmla="*/ 18 h 40"/>
                <a:gd name="T44" fmla="*/ 49 w 55"/>
                <a:gd name="T45" fmla="*/ 17 h 40"/>
                <a:gd name="T46" fmla="*/ 51 w 55"/>
                <a:gd name="T47" fmla="*/ 18 h 40"/>
                <a:gd name="T48" fmla="*/ 55 w 55"/>
                <a:gd name="T49" fmla="*/ 26 h 40"/>
                <a:gd name="T50" fmla="*/ 52 w 55"/>
                <a:gd name="T51" fmla="*/ 30 h 40"/>
                <a:gd name="T52" fmla="*/ 54 w 55"/>
                <a:gd name="T53" fmla="*/ 39 h 40"/>
                <a:gd name="T54" fmla="*/ 39 w 55"/>
                <a:gd name="T55" fmla="*/ 40 h 40"/>
                <a:gd name="T56" fmla="*/ 0 w 55"/>
                <a:gd name="T57" fmla="*/ 36 h 4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5"/>
                <a:gd name="T88" fmla="*/ 0 h 40"/>
                <a:gd name="T89" fmla="*/ 55 w 55"/>
                <a:gd name="T90" fmla="*/ 40 h 4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5" h="40">
                  <a:moveTo>
                    <a:pt x="0" y="36"/>
                  </a:moveTo>
                  <a:lnTo>
                    <a:pt x="3" y="33"/>
                  </a:lnTo>
                  <a:lnTo>
                    <a:pt x="6" y="27"/>
                  </a:lnTo>
                  <a:lnTo>
                    <a:pt x="6" y="24"/>
                  </a:lnTo>
                  <a:lnTo>
                    <a:pt x="7" y="23"/>
                  </a:lnTo>
                  <a:lnTo>
                    <a:pt x="13" y="21"/>
                  </a:lnTo>
                  <a:lnTo>
                    <a:pt x="22" y="11"/>
                  </a:lnTo>
                  <a:lnTo>
                    <a:pt x="25" y="0"/>
                  </a:lnTo>
                  <a:lnTo>
                    <a:pt x="24" y="9"/>
                  </a:lnTo>
                  <a:lnTo>
                    <a:pt x="16" y="20"/>
                  </a:lnTo>
                  <a:lnTo>
                    <a:pt x="18" y="23"/>
                  </a:lnTo>
                  <a:lnTo>
                    <a:pt x="19" y="23"/>
                  </a:lnTo>
                  <a:lnTo>
                    <a:pt x="22" y="23"/>
                  </a:lnTo>
                  <a:lnTo>
                    <a:pt x="27" y="23"/>
                  </a:lnTo>
                  <a:lnTo>
                    <a:pt x="27" y="15"/>
                  </a:lnTo>
                  <a:lnTo>
                    <a:pt x="28" y="14"/>
                  </a:lnTo>
                  <a:lnTo>
                    <a:pt x="28" y="12"/>
                  </a:lnTo>
                  <a:lnTo>
                    <a:pt x="31" y="12"/>
                  </a:lnTo>
                  <a:lnTo>
                    <a:pt x="33" y="14"/>
                  </a:lnTo>
                  <a:lnTo>
                    <a:pt x="36" y="15"/>
                  </a:lnTo>
                  <a:lnTo>
                    <a:pt x="37" y="17"/>
                  </a:lnTo>
                  <a:lnTo>
                    <a:pt x="45" y="18"/>
                  </a:lnTo>
                  <a:lnTo>
                    <a:pt x="49" y="17"/>
                  </a:lnTo>
                  <a:lnTo>
                    <a:pt x="51" y="18"/>
                  </a:lnTo>
                  <a:lnTo>
                    <a:pt x="55" y="26"/>
                  </a:lnTo>
                  <a:lnTo>
                    <a:pt x="52" y="30"/>
                  </a:lnTo>
                  <a:lnTo>
                    <a:pt x="54" y="39"/>
                  </a:lnTo>
                  <a:lnTo>
                    <a:pt x="39" y="40"/>
                  </a:lnTo>
                  <a:lnTo>
                    <a:pt x="0" y="36"/>
                  </a:lnTo>
                  <a:close/>
                </a:path>
              </a:pathLst>
            </a:custGeom>
            <a:grpFill/>
            <a:ln w="1905">
              <a:noFill/>
              <a:round/>
              <a:headEnd/>
              <a:tailEnd/>
            </a:ln>
          </p:spPr>
          <p:txBody>
            <a:bodyPr/>
            <a:lstStyle/>
            <a:p>
              <a:endParaRPr lang="en-GB">
                <a:solidFill>
                  <a:srgbClr val="000000"/>
                </a:solidFill>
                <a:latin typeface="Arial"/>
              </a:endParaRPr>
            </a:p>
          </p:txBody>
        </p:sp>
        <p:sp>
          <p:nvSpPr>
            <p:cNvPr id="715" name="Freeform 711"/>
            <p:cNvSpPr>
              <a:spLocks/>
            </p:cNvSpPr>
            <p:nvPr/>
          </p:nvSpPr>
          <p:spPr bwMode="auto">
            <a:xfrm>
              <a:off x="1648" y="2413"/>
              <a:ext cx="2" cy="3"/>
            </a:xfrm>
            <a:custGeom>
              <a:avLst/>
              <a:gdLst>
                <a:gd name="T0" fmla="*/ 2 w 2"/>
                <a:gd name="T1" fmla="*/ 0 h 3"/>
                <a:gd name="T2" fmla="*/ 0 w 2"/>
                <a:gd name="T3" fmla="*/ 1 h 3"/>
                <a:gd name="T4" fmla="*/ 0 w 2"/>
                <a:gd name="T5" fmla="*/ 3 h 3"/>
                <a:gd name="T6" fmla="*/ 2 w 2"/>
                <a:gd name="T7" fmla="*/ 1 h 3"/>
                <a:gd name="T8" fmla="*/ 2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0"/>
                  </a:moveTo>
                  <a:lnTo>
                    <a:pt x="0" y="1"/>
                  </a:lnTo>
                  <a:lnTo>
                    <a:pt x="0" y="3"/>
                  </a:lnTo>
                  <a:lnTo>
                    <a:pt x="2"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716" name="Freeform 712"/>
            <p:cNvSpPr>
              <a:spLocks/>
            </p:cNvSpPr>
            <p:nvPr/>
          </p:nvSpPr>
          <p:spPr bwMode="auto">
            <a:xfrm>
              <a:off x="1650" y="2423"/>
              <a:ext cx="3" cy="3"/>
            </a:xfrm>
            <a:custGeom>
              <a:avLst/>
              <a:gdLst>
                <a:gd name="T0" fmla="*/ 1 w 3"/>
                <a:gd name="T1" fmla="*/ 2 h 3"/>
                <a:gd name="T2" fmla="*/ 0 w 3"/>
                <a:gd name="T3" fmla="*/ 2 h 3"/>
                <a:gd name="T4" fmla="*/ 1 w 3"/>
                <a:gd name="T5" fmla="*/ 3 h 3"/>
                <a:gd name="T6" fmla="*/ 3 w 3"/>
                <a:gd name="T7" fmla="*/ 0 h 3"/>
                <a:gd name="T8" fmla="*/ 1 w 3"/>
                <a:gd name="T9" fmla="*/ 2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1" y="2"/>
                  </a:moveTo>
                  <a:lnTo>
                    <a:pt x="0" y="2"/>
                  </a:lnTo>
                  <a:lnTo>
                    <a:pt x="1" y="3"/>
                  </a:lnTo>
                  <a:lnTo>
                    <a:pt x="3" y="0"/>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717" name="Freeform 713"/>
            <p:cNvSpPr>
              <a:spLocks/>
            </p:cNvSpPr>
            <p:nvPr/>
          </p:nvSpPr>
          <p:spPr bwMode="auto">
            <a:xfrm>
              <a:off x="1709" y="2462"/>
              <a:ext cx="2" cy="6"/>
            </a:xfrm>
            <a:custGeom>
              <a:avLst/>
              <a:gdLst>
                <a:gd name="T0" fmla="*/ 0 w 2"/>
                <a:gd name="T1" fmla="*/ 0 h 6"/>
                <a:gd name="T2" fmla="*/ 0 w 2"/>
                <a:gd name="T3" fmla="*/ 5 h 6"/>
                <a:gd name="T4" fmla="*/ 0 w 2"/>
                <a:gd name="T5" fmla="*/ 6 h 6"/>
                <a:gd name="T6" fmla="*/ 2 w 2"/>
                <a:gd name="T7" fmla="*/ 6 h 6"/>
                <a:gd name="T8" fmla="*/ 2 w 2"/>
                <a:gd name="T9" fmla="*/ 5 h 6"/>
                <a:gd name="T10" fmla="*/ 2 w 2"/>
                <a:gd name="T11" fmla="*/ 0 h 6"/>
                <a:gd name="T12" fmla="*/ 0 w 2"/>
                <a:gd name="T13" fmla="*/ 0 h 6"/>
                <a:gd name="T14" fmla="*/ 0 60000 65536"/>
                <a:gd name="T15" fmla="*/ 0 60000 65536"/>
                <a:gd name="T16" fmla="*/ 0 60000 65536"/>
                <a:gd name="T17" fmla="*/ 0 60000 65536"/>
                <a:gd name="T18" fmla="*/ 0 60000 65536"/>
                <a:gd name="T19" fmla="*/ 0 60000 65536"/>
                <a:gd name="T20" fmla="*/ 0 60000 65536"/>
                <a:gd name="T21" fmla="*/ 0 w 2"/>
                <a:gd name="T22" fmla="*/ 0 h 6"/>
                <a:gd name="T23" fmla="*/ 2 w 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6">
                  <a:moveTo>
                    <a:pt x="0" y="0"/>
                  </a:moveTo>
                  <a:lnTo>
                    <a:pt x="0" y="5"/>
                  </a:lnTo>
                  <a:lnTo>
                    <a:pt x="0" y="6"/>
                  </a:lnTo>
                  <a:lnTo>
                    <a:pt x="2" y="6"/>
                  </a:lnTo>
                  <a:lnTo>
                    <a:pt x="2" y="5"/>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18" name="Freeform 714"/>
            <p:cNvSpPr>
              <a:spLocks/>
            </p:cNvSpPr>
            <p:nvPr/>
          </p:nvSpPr>
          <p:spPr bwMode="auto">
            <a:xfrm>
              <a:off x="1703" y="2521"/>
              <a:ext cx="3" cy="3"/>
            </a:xfrm>
            <a:custGeom>
              <a:avLst/>
              <a:gdLst>
                <a:gd name="T0" fmla="*/ 3 w 3"/>
                <a:gd name="T1" fmla="*/ 0 h 3"/>
                <a:gd name="T2" fmla="*/ 0 w 3"/>
                <a:gd name="T3" fmla="*/ 1 h 3"/>
                <a:gd name="T4" fmla="*/ 0 w 3"/>
                <a:gd name="T5" fmla="*/ 3 h 3"/>
                <a:gd name="T6" fmla="*/ 2 w 3"/>
                <a:gd name="T7" fmla="*/ 3 h 3"/>
                <a:gd name="T8" fmla="*/ 3 w 3"/>
                <a:gd name="T9" fmla="*/ 0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3" y="0"/>
                  </a:moveTo>
                  <a:lnTo>
                    <a:pt x="0" y="1"/>
                  </a:lnTo>
                  <a:lnTo>
                    <a:pt x="0" y="3"/>
                  </a:lnTo>
                  <a:lnTo>
                    <a:pt x="2" y="3"/>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19" name="Freeform 715"/>
            <p:cNvSpPr>
              <a:spLocks/>
            </p:cNvSpPr>
            <p:nvPr/>
          </p:nvSpPr>
          <p:spPr bwMode="auto">
            <a:xfrm>
              <a:off x="3323" y="2134"/>
              <a:ext cx="70" cy="83"/>
            </a:xfrm>
            <a:custGeom>
              <a:avLst/>
              <a:gdLst>
                <a:gd name="T0" fmla="*/ 64 w 70"/>
                <a:gd name="T1" fmla="*/ 29 h 83"/>
                <a:gd name="T2" fmla="*/ 70 w 70"/>
                <a:gd name="T3" fmla="*/ 23 h 83"/>
                <a:gd name="T4" fmla="*/ 64 w 70"/>
                <a:gd name="T5" fmla="*/ 0 h 83"/>
                <a:gd name="T6" fmla="*/ 29 w 70"/>
                <a:gd name="T7" fmla="*/ 21 h 83"/>
                <a:gd name="T8" fmla="*/ 26 w 70"/>
                <a:gd name="T9" fmla="*/ 21 h 83"/>
                <a:gd name="T10" fmla="*/ 23 w 70"/>
                <a:gd name="T11" fmla="*/ 21 h 83"/>
                <a:gd name="T12" fmla="*/ 17 w 70"/>
                <a:gd name="T13" fmla="*/ 17 h 83"/>
                <a:gd name="T14" fmla="*/ 14 w 70"/>
                <a:gd name="T15" fmla="*/ 14 h 83"/>
                <a:gd name="T16" fmla="*/ 12 w 70"/>
                <a:gd name="T17" fmla="*/ 12 h 83"/>
                <a:gd name="T18" fmla="*/ 9 w 70"/>
                <a:gd name="T19" fmla="*/ 14 h 83"/>
                <a:gd name="T20" fmla="*/ 9 w 70"/>
                <a:gd name="T21" fmla="*/ 20 h 83"/>
                <a:gd name="T22" fmla="*/ 8 w 70"/>
                <a:gd name="T23" fmla="*/ 29 h 83"/>
                <a:gd name="T24" fmla="*/ 9 w 70"/>
                <a:gd name="T25" fmla="*/ 32 h 83"/>
                <a:gd name="T26" fmla="*/ 8 w 70"/>
                <a:gd name="T27" fmla="*/ 36 h 83"/>
                <a:gd name="T28" fmla="*/ 8 w 70"/>
                <a:gd name="T29" fmla="*/ 38 h 83"/>
                <a:gd name="T30" fmla="*/ 6 w 70"/>
                <a:gd name="T31" fmla="*/ 42 h 83"/>
                <a:gd name="T32" fmla="*/ 8 w 70"/>
                <a:gd name="T33" fmla="*/ 45 h 83"/>
                <a:gd name="T34" fmla="*/ 0 w 70"/>
                <a:gd name="T35" fmla="*/ 78 h 83"/>
                <a:gd name="T36" fmla="*/ 0 w 70"/>
                <a:gd name="T37" fmla="*/ 80 h 83"/>
                <a:gd name="T38" fmla="*/ 20 w 70"/>
                <a:gd name="T39" fmla="*/ 83 h 83"/>
                <a:gd name="T40" fmla="*/ 24 w 70"/>
                <a:gd name="T41" fmla="*/ 78 h 83"/>
                <a:gd name="T42" fmla="*/ 29 w 70"/>
                <a:gd name="T43" fmla="*/ 69 h 83"/>
                <a:gd name="T44" fmla="*/ 42 w 70"/>
                <a:gd name="T45" fmla="*/ 66 h 83"/>
                <a:gd name="T46" fmla="*/ 43 w 70"/>
                <a:gd name="T47" fmla="*/ 59 h 83"/>
                <a:gd name="T48" fmla="*/ 51 w 70"/>
                <a:gd name="T49" fmla="*/ 56 h 83"/>
                <a:gd name="T50" fmla="*/ 51 w 70"/>
                <a:gd name="T51" fmla="*/ 54 h 83"/>
                <a:gd name="T52" fmla="*/ 33 w 70"/>
                <a:gd name="T53" fmla="*/ 36 h 83"/>
                <a:gd name="T54" fmla="*/ 64 w 70"/>
                <a:gd name="T55" fmla="*/ 29 h 8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0"/>
                <a:gd name="T85" fmla="*/ 0 h 83"/>
                <a:gd name="T86" fmla="*/ 70 w 70"/>
                <a:gd name="T87" fmla="*/ 83 h 8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0" h="83">
                  <a:moveTo>
                    <a:pt x="64" y="29"/>
                  </a:moveTo>
                  <a:lnTo>
                    <a:pt x="70" y="23"/>
                  </a:lnTo>
                  <a:lnTo>
                    <a:pt x="64" y="0"/>
                  </a:lnTo>
                  <a:lnTo>
                    <a:pt x="29" y="21"/>
                  </a:lnTo>
                  <a:lnTo>
                    <a:pt x="26" y="21"/>
                  </a:lnTo>
                  <a:lnTo>
                    <a:pt x="23" y="21"/>
                  </a:lnTo>
                  <a:lnTo>
                    <a:pt x="17" y="17"/>
                  </a:lnTo>
                  <a:lnTo>
                    <a:pt x="14" y="14"/>
                  </a:lnTo>
                  <a:lnTo>
                    <a:pt x="12" y="12"/>
                  </a:lnTo>
                  <a:lnTo>
                    <a:pt x="9" y="14"/>
                  </a:lnTo>
                  <a:lnTo>
                    <a:pt x="9" y="20"/>
                  </a:lnTo>
                  <a:lnTo>
                    <a:pt x="8" y="29"/>
                  </a:lnTo>
                  <a:lnTo>
                    <a:pt x="9" y="32"/>
                  </a:lnTo>
                  <a:lnTo>
                    <a:pt x="8" y="36"/>
                  </a:lnTo>
                  <a:lnTo>
                    <a:pt x="8" y="38"/>
                  </a:lnTo>
                  <a:lnTo>
                    <a:pt x="6" y="42"/>
                  </a:lnTo>
                  <a:lnTo>
                    <a:pt x="8" y="45"/>
                  </a:lnTo>
                  <a:lnTo>
                    <a:pt x="0" y="78"/>
                  </a:lnTo>
                  <a:lnTo>
                    <a:pt x="0" y="80"/>
                  </a:lnTo>
                  <a:lnTo>
                    <a:pt x="20" y="83"/>
                  </a:lnTo>
                  <a:lnTo>
                    <a:pt x="24" y="78"/>
                  </a:lnTo>
                  <a:lnTo>
                    <a:pt x="29" y="69"/>
                  </a:lnTo>
                  <a:lnTo>
                    <a:pt x="42" y="66"/>
                  </a:lnTo>
                  <a:lnTo>
                    <a:pt x="43" y="59"/>
                  </a:lnTo>
                  <a:lnTo>
                    <a:pt x="51" y="56"/>
                  </a:lnTo>
                  <a:lnTo>
                    <a:pt x="51" y="54"/>
                  </a:lnTo>
                  <a:lnTo>
                    <a:pt x="33" y="36"/>
                  </a:lnTo>
                  <a:lnTo>
                    <a:pt x="64" y="29"/>
                  </a:lnTo>
                  <a:close/>
                </a:path>
              </a:pathLst>
            </a:custGeom>
            <a:grpFill/>
            <a:ln w="1905">
              <a:noFill/>
              <a:round/>
              <a:headEnd/>
              <a:tailEnd/>
            </a:ln>
          </p:spPr>
          <p:txBody>
            <a:bodyPr/>
            <a:lstStyle/>
            <a:p>
              <a:endParaRPr lang="en-GB">
                <a:solidFill>
                  <a:srgbClr val="000000"/>
                </a:solidFill>
                <a:latin typeface="Arial"/>
              </a:endParaRPr>
            </a:p>
          </p:txBody>
        </p:sp>
        <p:sp>
          <p:nvSpPr>
            <p:cNvPr id="720" name="Freeform 716"/>
            <p:cNvSpPr>
              <a:spLocks/>
            </p:cNvSpPr>
            <p:nvPr/>
          </p:nvSpPr>
          <p:spPr bwMode="auto">
            <a:xfrm>
              <a:off x="1629" y="391"/>
              <a:ext cx="9" cy="4"/>
            </a:xfrm>
            <a:custGeom>
              <a:avLst/>
              <a:gdLst>
                <a:gd name="T0" fmla="*/ 9 w 9"/>
                <a:gd name="T1" fmla="*/ 0 h 4"/>
                <a:gd name="T2" fmla="*/ 0 w 9"/>
                <a:gd name="T3" fmla="*/ 0 h 4"/>
                <a:gd name="T4" fmla="*/ 3 w 9"/>
                <a:gd name="T5" fmla="*/ 4 h 4"/>
                <a:gd name="T6" fmla="*/ 9 w 9"/>
                <a:gd name="T7" fmla="*/ 0 h 4"/>
                <a:gd name="T8" fmla="*/ 0 60000 65536"/>
                <a:gd name="T9" fmla="*/ 0 60000 65536"/>
                <a:gd name="T10" fmla="*/ 0 60000 65536"/>
                <a:gd name="T11" fmla="*/ 0 60000 65536"/>
                <a:gd name="T12" fmla="*/ 0 w 9"/>
                <a:gd name="T13" fmla="*/ 0 h 4"/>
                <a:gd name="T14" fmla="*/ 9 w 9"/>
                <a:gd name="T15" fmla="*/ 4 h 4"/>
              </a:gdLst>
              <a:ahLst/>
              <a:cxnLst>
                <a:cxn ang="T8">
                  <a:pos x="T0" y="T1"/>
                </a:cxn>
                <a:cxn ang="T9">
                  <a:pos x="T2" y="T3"/>
                </a:cxn>
                <a:cxn ang="T10">
                  <a:pos x="T4" y="T5"/>
                </a:cxn>
                <a:cxn ang="T11">
                  <a:pos x="T6" y="T7"/>
                </a:cxn>
              </a:cxnLst>
              <a:rect l="T12" t="T13" r="T14" b="T15"/>
              <a:pathLst>
                <a:path w="9" h="4">
                  <a:moveTo>
                    <a:pt x="9" y="0"/>
                  </a:moveTo>
                  <a:lnTo>
                    <a:pt x="0" y="0"/>
                  </a:lnTo>
                  <a:lnTo>
                    <a:pt x="3" y="4"/>
                  </a:lnTo>
                  <a:lnTo>
                    <a:pt x="9" y="0"/>
                  </a:lnTo>
                  <a:close/>
                </a:path>
              </a:pathLst>
            </a:custGeom>
            <a:grpFill/>
            <a:ln w="1905">
              <a:noFill/>
              <a:round/>
              <a:headEnd/>
              <a:tailEnd/>
            </a:ln>
          </p:spPr>
          <p:txBody>
            <a:bodyPr/>
            <a:lstStyle/>
            <a:p>
              <a:endParaRPr lang="en-GB">
                <a:solidFill>
                  <a:srgbClr val="000000"/>
                </a:solidFill>
                <a:latin typeface="Arial"/>
              </a:endParaRPr>
            </a:p>
          </p:txBody>
        </p:sp>
        <p:sp>
          <p:nvSpPr>
            <p:cNvPr id="721" name="Freeform 717"/>
            <p:cNvSpPr>
              <a:spLocks/>
            </p:cNvSpPr>
            <p:nvPr/>
          </p:nvSpPr>
          <p:spPr bwMode="auto">
            <a:xfrm>
              <a:off x="1515" y="391"/>
              <a:ext cx="928" cy="1073"/>
            </a:xfrm>
            <a:custGeom>
              <a:avLst/>
              <a:gdLst>
                <a:gd name="T0" fmla="*/ 99 w 928"/>
                <a:gd name="T1" fmla="*/ 85 h 1073"/>
                <a:gd name="T2" fmla="*/ 18 w 928"/>
                <a:gd name="T3" fmla="*/ 130 h 1073"/>
                <a:gd name="T4" fmla="*/ 27 w 928"/>
                <a:gd name="T5" fmla="*/ 190 h 1073"/>
                <a:gd name="T6" fmla="*/ 109 w 928"/>
                <a:gd name="T7" fmla="*/ 197 h 1073"/>
                <a:gd name="T8" fmla="*/ 114 w 928"/>
                <a:gd name="T9" fmla="*/ 242 h 1073"/>
                <a:gd name="T10" fmla="*/ 72 w 928"/>
                <a:gd name="T11" fmla="*/ 279 h 1073"/>
                <a:gd name="T12" fmla="*/ 132 w 928"/>
                <a:gd name="T13" fmla="*/ 324 h 1073"/>
                <a:gd name="T14" fmla="*/ 206 w 928"/>
                <a:gd name="T15" fmla="*/ 323 h 1073"/>
                <a:gd name="T16" fmla="*/ 250 w 928"/>
                <a:gd name="T17" fmla="*/ 386 h 1073"/>
                <a:gd name="T18" fmla="*/ 281 w 928"/>
                <a:gd name="T19" fmla="*/ 459 h 1073"/>
                <a:gd name="T20" fmla="*/ 305 w 928"/>
                <a:gd name="T21" fmla="*/ 529 h 1073"/>
                <a:gd name="T22" fmla="*/ 316 w 928"/>
                <a:gd name="T23" fmla="*/ 586 h 1073"/>
                <a:gd name="T24" fmla="*/ 343 w 928"/>
                <a:gd name="T25" fmla="*/ 615 h 1073"/>
                <a:gd name="T26" fmla="*/ 373 w 928"/>
                <a:gd name="T27" fmla="*/ 649 h 1073"/>
                <a:gd name="T28" fmla="*/ 371 w 928"/>
                <a:gd name="T29" fmla="*/ 691 h 1073"/>
                <a:gd name="T30" fmla="*/ 365 w 928"/>
                <a:gd name="T31" fmla="*/ 741 h 1073"/>
                <a:gd name="T32" fmla="*/ 367 w 928"/>
                <a:gd name="T33" fmla="*/ 764 h 1073"/>
                <a:gd name="T34" fmla="*/ 328 w 928"/>
                <a:gd name="T35" fmla="*/ 787 h 1073"/>
                <a:gd name="T36" fmla="*/ 332 w 928"/>
                <a:gd name="T37" fmla="*/ 847 h 1073"/>
                <a:gd name="T38" fmla="*/ 349 w 928"/>
                <a:gd name="T39" fmla="*/ 886 h 1073"/>
                <a:gd name="T40" fmla="*/ 373 w 928"/>
                <a:gd name="T41" fmla="*/ 908 h 1073"/>
                <a:gd name="T42" fmla="*/ 377 w 928"/>
                <a:gd name="T43" fmla="*/ 971 h 1073"/>
                <a:gd name="T44" fmla="*/ 391 w 928"/>
                <a:gd name="T45" fmla="*/ 1004 h 1073"/>
                <a:gd name="T46" fmla="*/ 403 w 928"/>
                <a:gd name="T47" fmla="*/ 1028 h 1073"/>
                <a:gd name="T48" fmla="*/ 428 w 928"/>
                <a:gd name="T49" fmla="*/ 1046 h 1073"/>
                <a:gd name="T50" fmla="*/ 459 w 928"/>
                <a:gd name="T51" fmla="*/ 1046 h 1073"/>
                <a:gd name="T52" fmla="*/ 468 w 928"/>
                <a:gd name="T53" fmla="*/ 1071 h 1073"/>
                <a:gd name="T54" fmla="*/ 507 w 928"/>
                <a:gd name="T55" fmla="*/ 1029 h 1073"/>
                <a:gd name="T56" fmla="*/ 515 w 928"/>
                <a:gd name="T57" fmla="*/ 976 h 1073"/>
                <a:gd name="T58" fmla="*/ 534 w 928"/>
                <a:gd name="T59" fmla="*/ 958 h 1073"/>
                <a:gd name="T60" fmla="*/ 537 w 928"/>
                <a:gd name="T61" fmla="*/ 916 h 1073"/>
                <a:gd name="T62" fmla="*/ 549 w 928"/>
                <a:gd name="T63" fmla="*/ 892 h 1073"/>
                <a:gd name="T64" fmla="*/ 576 w 928"/>
                <a:gd name="T65" fmla="*/ 866 h 1073"/>
                <a:gd name="T66" fmla="*/ 585 w 928"/>
                <a:gd name="T67" fmla="*/ 839 h 1073"/>
                <a:gd name="T68" fmla="*/ 603 w 928"/>
                <a:gd name="T69" fmla="*/ 857 h 1073"/>
                <a:gd name="T70" fmla="*/ 635 w 928"/>
                <a:gd name="T71" fmla="*/ 842 h 1073"/>
                <a:gd name="T72" fmla="*/ 652 w 928"/>
                <a:gd name="T73" fmla="*/ 814 h 1073"/>
                <a:gd name="T74" fmla="*/ 682 w 928"/>
                <a:gd name="T75" fmla="*/ 770 h 1073"/>
                <a:gd name="T76" fmla="*/ 687 w 928"/>
                <a:gd name="T77" fmla="*/ 757 h 1073"/>
                <a:gd name="T78" fmla="*/ 715 w 928"/>
                <a:gd name="T79" fmla="*/ 763 h 1073"/>
                <a:gd name="T80" fmla="*/ 751 w 928"/>
                <a:gd name="T81" fmla="*/ 745 h 1073"/>
                <a:gd name="T82" fmla="*/ 787 w 928"/>
                <a:gd name="T83" fmla="*/ 730 h 1073"/>
                <a:gd name="T84" fmla="*/ 805 w 928"/>
                <a:gd name="T85" fmla="*/ 709 h 1073"/>
                <a:gd name="T86" fmla="*/ 825 w 928"/>
                <a:gd name="T87" fmla="*/ 685 h 1073"/>
                <a:gd name="T88" fmla="*/ 804 w 928"/>
                <a:gd name="T89" fmla="*/ 660 h 1073"/>
                <a:gd name="T90" fmla="*/ 750 w 928"/>
                <a:gd name="T91" fmla="*/ 642 h 1073"/>
                <a:gd name="T92" fmla="*/ 756 w 928"/>
                <a:gd name="T93" fmla="*/ 591 h 1073"/>
                <a:gd name="T94" fmla="*/ 846 w 928"/>
                <a:gd name="T95" fmla="*/ 633 h 1073"/>
                <a:gd name="T96" fmla="*/ 850 w 928"/>
                <a:gd name="T97" fmla="*/ 601 h 1073"/>
                <a:gd name="T98" fmla="*/ 823 w 928"/>
                <a:gd name="T99" fmla="*/ 564 h 1073"/>
                <a:gd name="T100" fmla="*/ 777 w 928"/>
                <a:gd name="T101" fmla="*/ 529 h 1073"/>
                <a:gd name="T102" fmla="*/ 795 w 928"/>
                <a:gd name="T103" fmla="*/ 495 h 1073"/>
                <a:gd name="T104" fmla="*/ 877 w 928"/>
                <a:gd name="T105" fmla="*/ 473 h 1073"/>
                <a:gd name="T106" fmla="*/ 882 w 928"/>
                <a:gd name="T107" fmla="*/ 429 h 1073"/>
                <a:gd name="T108" fmla="*/ 876 w 928"/>
                <a:gd name="T109" fmla="*/ 386 h 1073"/>
                <a:gd name="T110" fmla="*/ 886 w 928"/>
                <a:gd name="T111" fmla="*/ 324 h 1073"/>
                <a:gd name="T112" fmla="*/ 856 w 928"/>
                <a:gd name="T113" fmla="*/ 296 h 1073"/>
                <a:gd name="T114" fmla="*/ 874 w 928"/>
                <a:gd name="T115" fmla="*/ 261 h 1073"/>
                <a:gd name="T116" fmla="*/ 879 w 928"/>
                <a:gd name="T117" fmla="*/ 212 h 1073"/>
                <a:gd name="T118" fmla="*/ 865 w 928"/>
                <a:gd name="T119" fmla="*/ 169 h 1073"/>
                <a:gd name="T120" fmla="*/ 899 w 928"/>
                <a:gd name="T121" fmla="*/ 76 h 1073"/>
                <a:gd name="T122" fmla="*/ 889 w 928"/>
                <a:gd name="T123" fmla="*/ 20 h 107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28"/>
                <a:gd name="T187" fmla="*/ 0 h 1073"/>
                <a:gd name="T188" fmla="*/ 928 w 928"/>
                <a:gd name="T189" fmla="*/ 1073 h 107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28" h="1073">
                  <a:moveTo>
                    <a:pt x="132" y="6"/>
                  </a:moveTo>
                  <a:lnTo>
                    <a:pt x="136" y="9"/>
                  </a:lnTo>
                  <a:lnTo>
                    <a:pt x="139" y="9"/>
                  </a:lnTo>
                  <a:lnTo>
                    <a:pt x="144" y="16"/>
                  </a:lnTo>
                  <a:lnTo>
                    <a:pt x="141" y="19"/>
                  </a:lnTo>
                  <a:lnTo>
                    <a:pt x="136" y="20"/>
                  </a:lnTo>
                  <a:lnTo>
                    <a:pt x="132" y="19"/>
                  </a:lnTo>
                  <a:lnTo>
                    <a:pt x="129" y="28"/>
                  </a:lnTo>
                  <a:lnTo>
                    <a:pt x="132" y="31"/>
                  </a:lnTo>
                  <a:lnTo>
                    <a:pt x="136" y="40"/>
                  </a:lnTo>
                  <a:lnTo>
                    <a:pt x="136" y="47"/>
                  </a:lnTo>
                  <a:lnTo>
                    <a:pt x="130" y="56"/>
                  </a:lnTo>
                  <a:lnTo>
                    <a:pt x="127" y="62"/>
                  </a:lnTo>
                  <a:lnTo>
                    <a:pt x="124" y="65"/>
                  </a:lnTo>
                  <a:lnTo>
                    <a:pt x="115" y="85"/>
                  </a:lnTo>
                  <a:lnTo>
                    <a:pt x="112" y="86"/>
                  </a:lnTo>
                  <a:lnTo>
                    <a:pt x="112" y="85"/>
                  </a:lnTo>
                  <a:lnTo>
                    <a:pt x="108" y="85"/>
                  </a:lnTo>
                  <a:lnTo>
                    <a:pt x="102" y="82"/>
                  </a:lnTo>
                  <a:lnTo>
                    <a:pt x="99" y="85"/>
                  </a:lnTo>
                  <a:lnTo>
                    <a:pt x="96" y="79"/>
                  </a:lnTo>
                  <a:lnTo>
                    <a:pt x="84" y="83"/>
                  </a:lnTo>
                  <a:lnTo>
                    <a:pt x="84" y="86"/>
                  </a:lnTo>
                  <a:lnTo>
                    <a:pt x="81" y="85"/>
                  </a:lnTo>
                  <a:lnTo>
                    <a:pt x="70" y="88"/>
                  </a:lnTo>
                  <a:lnTo>
                    <a:pt x="60" y="97"/>
                  </a:lnTo>
                  <a:lnTo>
                    <a:pt x="61" y="100"/>
                  </a:lnTo>
                  <a:lnTo>
                    <a:pt x="67" y="101"/>
                  </a:lnTo>
                  <a:lnTo>
                    <a:pt x="66" y="104"/>
                  </a:lnTo>
                  <a:lnTo>
                    <a:pt x="61" y="103"/>
                  </a:lnTo>
                  <a:lnTo>
                    <a:pt x="58" y="104"/>
                  </a:lnTo>
                  <a:lnTo>
                    <a:pt x="58" y="107"/>
                  </a:lnTo>
                  <a:lnTo>
                    <a:pt x="57" y="109"/>
                  </a:lnTo>
                  <a:lnTo>
                    <a:pt x="48" y="109"/>
                  </a:lnTo>
                  <a:lnTo>
                    <a:pt x="43" y="113"/>
                  </a:lnTo>
                  <a:lnTo>
                    <a:pt x="34" y="116"/>
                  </a:lnTo>
                  <a:lnTo>
                    <a:pt x="33" y="125"/>
                  </a:lnTo>
                  <a:lnTo>
                    <a:pt x="27" y="122"/>
                  </a:lnTo>
                  <a:lnTo>
                    <a:pt x="21" y="125"/>
                  </a:lnTo>
                  <a:lnTo>
                    <a:pt x="18" y="130"/>
                  </a:lnTo>
                  <a:lnTo>
                    <a:pt x="10" y="133"/>
                  </a:lnTo>
                  <a:lnTo>
                    <a:pt x="6" y="136"/>
                  </a:lnTo>
                  <a:lnTo>
                    <a:pt x="4" y="142"/>
                  </a:lnTo>
                  <a:lnTo>
                    <a:pt x="1" y="148"/>
                  </a:lnTo>
                  <a:lnTo>
                    <a:pt x="3" y="151"/>
                  </a:lnTo>
                  <a:lnTo>
                    <a:pt x="9" y="152"/>
                  </a:lnTo>
                  <a:lnTo>
                    <a:pt x="4" y="154"/>
                  </a:lnTo>
                  <a:lnTo>
                    <a:pt x="3" y="161"/>
                  </a:lnTo>
                  <a:lnTo>
                    <a:pt x="0" y="163"/>
                  </a:lnTo>
                  <a:lnTo>
                    <a:pt x="1" y="166"/>
                  </a:lnTo>
                  <a:lnTo>
                    <a:pt x="6" y="170"/>
                  </a:lnTo>
                  <a:lnTo>
                    <a:pt x="10" y="172"/>
                  </a:lnTo>
                  <a:lnTo>
                    <a:pt x="12" y="175"/>
                  </a:lnTo>
                  <a:lnTo>
                    <a:pt x="12" y="179"/>
                  </a:lnTo>
                  <a:lnTo>
                    <a:pt x="12" y="181"/>
                  </a:lnTo>
                  <a:lnTo>
                    <a:pt x="18" y="184"/>
                  </a:lnTo>
                  <a:lnTo>
                    <a:pt x="19" y="184"/>
                  </a:lnTo>
                  <a:lnTo>
                    <a:pt x="24" y="185"/>
                  </a:lnTo>
                  <a:lnTo>
                    <a:pt x="28" y="187"/>
                  </a:lnTo>
                  <a:lnTo>
                    <a:pt x="27" y="190"/>
                  </a:lnTo>
                  <a:lnTo>
                    <a:pt x="28" y="194"/>
                  </a:lnTo>
                  <a:lnTo>
                    <a:pt x="48" y="188"/>
                  </a:lnTo>
                  <a:lnTo>
                    <a:pt x="42" y="196"/>
                  </a:lnTo>
                  <a:lnTo>
                    <a:pt x="39" y="202"/>
                  </a:lnTo>
                  <a:lnTo>
                    <a:pt x="49" y="202"/>
                  </a:lnTo>
                  <a:lnTo>
                    <a:pt x="55" y="199"/>
                  </a:lnTo>
                  <a:lnTo>
                    <a:pt x="55" y="202"/>
                  </a:lnTo>
                  <a:lnTo>
                    <a:pt x="48" y="208"/>
                  </a:lnTo>
                  <a:lnTo>
                    <a:pt x="49" y="212"/>
                  </a:lnTo>
                  <a:lnTo>
                    <a:pt x="66" y="218"/>
                  </a:lnTo>
                  <a:lnTo>
                    <a:pt x="72" y="214"/>
                  </a:lnTo>
                  <a:lnTo>
                    <a:pt x="73" y="209"/>
                  </a:lnTo>
                  <a:lnTo>
                    <a:pt x="70" y="203"/>
                  </a:lnTo>
                  <a:lnTo>
                    <a:pt x="73" y="202"/>
                  </a:lnTo>
                  <a:lnTo>
                    <a:pt x="78" y="208"/>
                  </a:lnTo>
                  <a:lnTo>
                    <a:pt x="79" y="212"/>
                  </a:lnTo>
                  <a:lnTo>
                    <a:pt x="97" y="211"/>
                  </a:lnTo>
                  <a:lnTo>
                    <a:pt x="100" y="203"/>
                  </a:lnTo>
                  <a:lnTo>
                    <a:pt x="106" y="199"/>
                  </a:lnTo>
                  <a:lnTo>
                    <a:pt x="109" y="197"/>
                  </a:lnTo>
                  <a:lnTo>
                    <a:pt x="109" y="202"/>
                  </a:lnTo>
                  <a:lnTo>
                    <a:pt x="105" y="203"/>
                  </a:lnTo>
                  <a:lnTo>
                    <a:pt x="106" y="206"/>
                  </a:lnTo>
                  <a:lnTo>
                    <a:pt x="108" y="205"/>
                  </a:lnTo>
                  <a:lnTo>
                    <a:pt x="111" y="202"/>
                  </a:lnTo>
                  <a:lnTo>
                    <a:pt x="115" y="200"/>
                  </a:lnTo>
                  <a:lnTo>
                    <a:pt x="117" y="203"/>
                  </a:lnTo>
                  <a:lnTo>
                    <a:pt x="117" y="208"/>
                  </a:lnTo>
                  <a:lnTo>
                    <a:pt x="120" y="211"/>
                  </a:lnTo>
                  <a:lnTo>
                    <a:pt x="120" y="217"/>
                  </a:lnTo>
                  <a:lnTo>
                    <a:pt x="117" y="220"/>
                  </a:lnTo>
                  <a:lnTo>
                    <a:pt x="112" y="218"/>
                  </a:lnTo>
                  <a:lnTo>
                    <a:pt x="109" y="221"/>
                  </a:lnTo>
                  <a:lnTo>
                    <a:pt x="109" y="226"/>
                  </a:lnTo>
                  <a:lnTo>
                    <a:pt x="112" y="229"/>
                  </a:lnTo>
                  <a:lnTo>
                    <a:pt x="121" y="233"/>
                  </a:lnTo>
                  <a:lnTo>
                    <a:pt x="123" y="235"/>
                  </a:lnTo>
                  <a:lnTo>
                    <a:pt x="121" y="238"/>
                  </a:lnTo>
                  <a:lnTo>
                    <a:pt x="120" y="241"/>
                  </a:lnTo>
                  <a:lnTo>
                    <a:pt x="114" y="242"/>
                  </a:lnTo>
                  <a:lnTo>
                    <a:pt x="114" y="245"/>
                  </a:lnTo>
                  <a:lnTo>
                    <a:pt x="111" y="245"/>
                  </a:lnTo>
                  <a:lnTo>
                    <a:pt x="88" y="239"/>
                  </a:lnTo>
                  <a:lnTo>
                    <a:pt x="79" y="242"/>
                  </a:lnTo>
                  <a:lnTo>
                    <a:pt x="45" y="236"/>
                  </a:lnTo>
                  <a:lnTo>
                    <a:pt x="36" y="241"/>
                  </a:lnTo>
                  <a:lnTo>
                    <a:pt x="37" y="244"/>
                  </a:lnTo>
                  <a:lnTo>
                    <a:pt x="33" y="245"/>
                  </a:lnTo>
                  <a:lnTo>
                    <a:pt x="25" y="257"/>
                  </a:lnTo>
                  <a:lnTo>
                    <a:pt x="27" y="257"/>
                  </a:lnTo>
                  <a:lnTo>
                    <a:pt x="34" y="260"/>
                  </a:lnTo>
                  <a:lnTo>
                    <a:pt x="34" y="263"/>
                  </a:lnTo>
                  <a:lnTo>
                    <a:pt x="34" y="267"/>
                  </a:lnTo>
                  <a:lnTo>
                    <a:pt x="40" y="270"/>
                  </a:lnTo>
                  <a:lnTo>
                    <a:pt x="46" y="269"/>
                  </a:lnTo>
                  <a:lnTo>
                    <a:pt x="54" y="253"/>
                  </a:lnTo>
                  <a:lnTo>
                    <a:pt x="55" y="254"/>
                  </a:lnTo>
                  <a:lnTo>
                    <a:pt x="49" y="266"/>
                  </a:lnTo>
                  <a:lnTo>
                    <a:pt x="51" y="273"/>
                  </a:lnTo>
                  <a:lnTo>
                    <a:pt x="72" y="279"/>
                  </a:lnTo>
                  <a:lnTo>
                    <a:pt x="81" y="278"/>
                  </a:lnTo>
                  <a:lnTo>
                    <a:pt x="79" y="282"/>
                  </a:lnTo>
                  <a:lnTo>
                    <a:pt x="75" y="287"/>
                  </a:lnTo>
                  <a:lnTo>
                    <a:pt x="69" y="287"/>
                  </a:lnTo>
                  <a:lnTo>
                    <a:pt x="57" y="299"/>
                  </a:lnTo>
                  <a:lnTo>
                    <a:pt x="81" y="324"/>
                  </a:lnTo>
                  <a:lnTo>
                    <a:pt x="111" y="336"/>
                  </a:lnTo>
                  <a:lnTo>
                    <a:pt x="102" y="320"/>
                  </a:lnTo>
                  <a:lnTo>
                    <a:pt x="96" y="317"/>
                  </a:lnTo>
                  <a:lnTo>
                    <a:pt x="100" y="311"/>
                  </a:lnTo>
                  <a:lnTo>
                    <a:pt x="105" y="311"/>
                  </a:lnTo>
                  <a:lnTo>
                    <a:pt x="109" y="318"/>
                  </a:lnTo>
                  <a:lnTo>
                    <a:pt x="112" y="320"/>
                  </a:lnTo>
                  <a:lnTo>
                    <a:pt x="114" y="312"/>
                  </a:lnTo>
                  <a:lnTo>
                    <a:pt x="117" y="308"/>
                  </a:lnTo>
                  <a:lnTo>
                    <a:pt x="126" y="311"/>
                  </a:lnTo>
                  <a:lnTo>
                    <a:pt x="124" y="314"/>
                  </a:lnTo>
                  <a:lnTo>
                    <a:pt x="123" y="323"/>
                  </a:lnTo>
                  <a:lnTo>
                    <a:pt x="129" y="327"/>
                  </a:lnTo>
                  <a:lnTo>
                    <a:pt x="132" y="324"/>
                  </a:lnTo>
                  <a:lnTo>
                    <a:pt x="135" y="318"/>
                  </a:lnTo>
                  <a:lnTo>
                    <a:pt x="139" y="317"/>
                  </a:lnTo>
                  <a:lnTo>
                    <a:pt x="141" y="317"/>
                  </a:lnTo>
                  <a:lnTo>
                    <a:pt x="142" y="312"/>
                  </a:lnTo>
                  <a:lnTo>
                    <a:pt x="147" y="309"/>
                  </a:lnTo>
                  <a:lnTo>
                    <a:pt x="150" y="306"/>
                  </a:lnTo>
                  <a:lnTo>
                    <a:pt x="151" y="312"/>
                  </a:lnTo>
                  <a:lnTo>
                    <a:pt x="154" y="318"/>
                  </a:lnTo>
                  <a:lnTo>
                    <a:pt x="160" y="312"/>
                  </a:lnTo>
                  <a:lnTo>
                    <a:pt x="163" y="303"/>
                  </a:lnTo>
                  <a:lnTo>
                    <a:pt x="169" y="305"/>
                  </a:lnTo>
                  <a:lnTo>
                    <a:pt x="172" y="311"/>
                  </a:lnTo>
                  <a:lnTo>
                    <a:pt x="176" y="312"/>
                  </a:lnTo>
                  <a:lnTo>
                    <a:pt x="178" y="312"/>
                  </a:lnTo>
                  <a:lnTo>
                    <a:pt x="200" y="318"/>
                  </a:lnTo>
                  <a:lnTo>
                    <a:pt x="203" y="324"/>
                  </a:lnTo>
                  <a:lnTo>
                    <a:pt x="205" y="326"/>
                  </a:lnTo>
                  <a:lnTo>
                    <a:pt x="205" y="329"/>
                  </a:lnTo>
                  <a:lnTo>
                    <a:pt x="205" y="323"/>
                  </a:lnTo>
                  <a:lnTo>
                    <a:pt x="206" y="323"/>
                  </a:lnTo>
                  <a:lnTo>
                    <a:pt x="218" y="332"/>
                  </a:lnTo>
                  <a:lnTo>
                    <a:pt x="221" y="330"/>
                  </a:lnTo>
                  <a:lnTo>
                    <a:pt x="223" y="335"/>
                  </a:lnTo>
                  <a:lnTo>
                    <a:pt x="221" y="342"/>
                  </a:lnTo>
                  <a:lnTo>
                    <a:pt x="226" y="341"/>
                  </a:lnTo>
                  <a:lnTo>
                    <a:pt x="230" y="336"/>
                  </a:lnTo>
                  <a:lnTo>
                    <a:pt x="232" y="342"/>
                  </a:lnTo>
                  <a:lnTo>
                    <a:pt x="233" y="344"/>
                  </a:lnTo>
                  <a:lnTo>
                    <a:pt x="236" y="347"/>
                  </a:lnTo>
                  <a:lnTo>
                    <a:pt x="241" y="345"/>
                  </a:lnTo>
                  <a:lnTo>
                    <a:pt x="244" y="353"/>
                  </a:lnTo>
                  <a:lnTo>
                    <a:pt x="244" y="356"/>
                  </a:lnTo>
                  <a:lnTo>
                    <a:pt x="245" y="357"/>
                  </a:lnTo>
                  <a:lnTo>
                    <a:pt x="245" y="362"/>
                  </a:lnTo>
                  <a:lnTo>
                    <a:pt x="241" y="371"/>
                  </a:lnTo>
                  <a:lnTo>
                    <a:pt x="244" y="368"/>
                  </a:lnTo>
                  <a:lnTo>
                    <a:pt x="245" y="371"/>
                  </a:lnTo>
                  <a:lnTo>
                    <a:pt x="245" y="374"/>
                  </a:lnTo>
                  <a:lnTo>
                    <a:pt x="248" y="380"/>
                  </a:lnTo>
                  <a:lnTo>
                    <a:pt x="250" y="386"/>
                  </a:lnTo>
                  <a:lnTo>
                    <a:pt x="251" y="390"/>
                  </a:lnTo>
                  <a:lnTo>
                    <a:pt x="268" y="402"/>
                  </a:lnTo>
                  <a:lnTo>
                    <a:pt x="269" y="404"/>
                  </a:lnTo>
                  <a:lnTo>
                    <a:pt x="266" y="407"/>
                  </a:lnTo>
                  <a:lnTo>
                    <a:pt x="265" y="408"/>
                  </a:lnTo>
                  <a:lnTo>
                    <a:pt x="266" y="413"/>
                  </a:lnTo>
                  <a:lnTo>
                    <a:pt x="271" y="414"/>
                  </a:lnTo>
                  <a:lnTo>
                    <a:pt x="280" y="426"/>
                  </a:lnTo>
                  <a:lnTo>
                    <a:pt x="277" y="428"/>
                  </a:lnTo>
                  <a:lnTo>
                    <a:pt x="269" y="429"/>
                  </a:lnTo>
                  <a:lnTo>
                    <a:pt x="275" y="431"/>
                  </a:lnTo>
                  <a:lnTo>
                    <a:pt x="280" y="431"/>
                  </a:lnTo>
                  <a:lnTo>
                    <a:pt x="280" y="435"/>
                  </a:lnTo>
                  <a:lnTo>
                    <a:pt x="272" y="435"/>
                  </a:lnTo>
                  <a:lnTo>
                    <a:pt x="280" y="438"/>
                  </a:lnTo>
                  <a:lnTo>
                    <a:pt x="281" y="440"/>
                  </a:lnTo>
                  <a:lnTo>
                    <a:pt x="278" y="453"/>
                  </a:lnTo>
                  <a:lnTo>
                    <a:pt x="283" y="453"/>
                  </a:lnTo>
                  <a:lnTo>
                    <a:pt x="284" y="455"/>
                  </a:lnTo>
                  <a:lnTo>
                    <a:pt x="281" y="459"/>
                  </a:lnTo>
                  <a:lnTo>
                    <a:pt x="287" y="465"/>
                  </a:lnTo>
                  <a:lnTo>
                    <a:pt x="287" y="471"/>
                  </a:lnTo>
                  <a:lnTo>
                    <a:pt x="287" y="474"/>
                  </a:lnTo>
                  <a:lnTo>
                    <a:pt x="284" y="473"/>
                  </a:lnTo>
                  <a:lnTo>
                    <a:pt x="284" y="479"/>
                  </a:lnTo>
                  <a:lnTo>
                    <a:pt x="292" y="483"/>
                  </a:lnTo>
                  <a:lnTo>
                    <a:pt x="292" y="489"/>
                  </a:lnTo>
                  <a:lnTo>
                    <a:pt x="290" y="495"/>
                  </a:lnTo>
                  <a:lnTo>
                    <a:pt x="293" y="495"/>
                  </a:lnTo>
                  <a:lnTo>
                    <a:pt x="298" y="492"/>
                  </a:lnTo>
                  <a:lnTo>
                    <a:pt x="296" y="494"/>
                  </a:lnTo>
                  <a:lnTo>
                    <a:pt x="293" y="500"/>
                  </a:lnTo>
                  <a:lnTo>
                    <a:pt x="298" y="504"/>
                  </a:lnTo>
                  <a:lnTo>
                    <a:pt x="295" y="505"/>
                  </a:lnTo>
                  <a:lnTo>
                    <a:pt x="293" y="510"/>
                  </a:lnTo>
                  <a:lnTo>
                    <a:pt x="290" y="511"/>
                  </a:lnTo>
                  <a:lnTo>
                    <a:pt x="305" y="517"/>
                  </a:lnTo>
                  <a:lnTo>
                    <a:pt x="308" y="523"/>
                  </a:lnTo>
                  <a:lnTo>
                    <a:pt x="308" y="528"/>
                  </a:lnTo>
                  <a:lnTo>
                    <a:pt x="305" y="529"/>
                  </a:lnTo>
                  <a:lnTo>
                    <a:pt x="307" y="544"/>
                  </a:lnTo>
                  <a:lnTo>
                    <a:pt x="304" y="546"/>
                  </a:lnTo>
                  <a:lnTo>
                    <a:pt x="305" y="550"/>
                  </a:lnTo>
                  <a:lnTo>
                    <a:pt x="302" y="553"/>
                  </a:lnTo>
                  <a:lnTo>
                    <a:pt x="302" y="558"/>
                  </a:lnTo>
                  <a:lnTo>
                    <a:pt x="296" y="567"/>
                  </a:lnTo>
                  <a:lnTo>
                    <a:pt x="292" y="568"/>
                  </a:lnTo>
                  <a:lnTo>
                    <a:pt x="296" y="574"/>
                  </a:lnTo>
                  <a:lnTo>
                    <a:pt x="304" y="571"/>
                  </a:lnTo>
                  <a:lnTo>
                    <a:pt x="296" y="580"/>
                  </a:lnTo>
                  <a:lnTo>
                    <a:pt x="290" y="583"/>
                  </a:lnTo>
                  <a:lnTo>
                    <a:pt x="287" y="588"/>
                  </a:lnTo>
                  <a:lnTo>
                    <a:pt x="295" y="601"/>
                  </a:lnTo>
                  <a:lnTo>
                    <a:pt x="298" y="598"/>
                  </a:lnTo>
                  <a:lnTo>
                    <a:pt x="302" y="603"/>
                  </a:lnTo>
                  <a:lnTo>
                    <a:pt x="308" y="604"/>
                  </a:lnTo>
                  <a:lnTo>
                    <a:pt x="317" y="600"/>
                  </a:lnTo>
                  <a:lnTo>
                    <a:pt x="317" y="594"/>
                  </a:lnTo>
                  <a:lnTo>
                    <a:pt x="314" y="591"/>
                  </a:lnTo>
                  <a:lnTo>
                    <a:pt x="316" y="586"/>
                  </a:lnTo>
                  <a:lnTo>
                    <a:pt x="319" y="589"/>
                  </a:lnTo>
                  <a:lnTo>
                    <a:pt x="320" y="586"/>
                  </a:lnTo>
                  <a:lnTo>
                    <a:pt x="319" y="583"/>
                  </a:lnTo>
                  <a:lnTo>
                    <a:pt x="325" y="580"/>
                  </a:lnTo>
                  <a:lnTo>
                    <a:pt x="325" y="570"/>
                  </a:lnTo>
                  <a:lnTo>
                    <a:pt x="331" y="580"/>
                  </a:lnTo>
                  <a:lnTo>
                    <a:pt x="335" y="576"/>
                  </a:lnTo>
                  <a:lnTo>
                    <a:pt x="332" y="582"/>
                  </a:lnTo>
                  <a:lnTo>
                    <a:pt x="332" y="586"/>
                  </a:lnTo>
                  <a:lnTo>
                    <a:pt x="338" y="589"/>
                  </a:lnTo>
                  <a:lnTo>
                    <a:pt x="341" y="591"/>
                  </a:lnTo>
                  <a:lnTo>
                    <a:pt x="353" y="588"/>
                  </a:lnTo>
                  <a:lnTo>
                    <a:pt x="349" y="594"/>
                  </a:lnTo>
                  <a:lnTo>
                    <a:pt x="338" y="597"/>
                  </a:lnTo>
                  <a:lnTo>
                    <a:pt x="334" y="601"/>
                  </a:lnTo>
                  <a:lnTo>
                    <a:pt x="343" y="603"/>
                  </a:lnTo>
                  <a:lnTo>
                    <a:pt x="353" y="600"/>
                  </a:lnTo>
                  <a:lnTo>
                    <a:pt x="346" y="604"/>
                  </a:lnTo>
                  <a:lnTo>
                    <a:pt x="346" y="610"/>
                  </a:lnTo>
                  <a:lnTo>
                    <a:pt x="343" y="615"/>
                  </a:lnTo>
                  <a:lnTo>
                    <a:pt x="356" y="606"/>
                  </a:lnTo>
                  <a:lnTo>
                    <a:pt x="347" y="616"/>
                  </a:lnTo>
                  <a:lnTo>
                    <a:pt x="361" y="615"/>
                  </a:lnTo>
                  <a:lnTo>
                    <a:pt x="359" y="619"/>
                  </a:lnTo>
                  <a:lnTo>
                    <a:pt x="362" y="622"/>
                  </a:lnTo>
                  <a:lnTo>
                    <a:pt x="361" y="624"/>
                  </a:lnTo>
                  <a:lnTo>
                    <a:pt x="353" y="621"/>
                  </a:lnTo>
                  <a:lnTo>
                    <a:pt x="358" y="625"/>
                  </a:lnTo>
                  <a:lnTo>
                    <a:pt x="367" y="630"/>
                  </a:lnTo>
                  <a:lnTo>
                    <a:pt x="371" y="634"/>
                  </a:lnTo>
                  <a:lnTo>
                    <a:pt x="373" y="639"/>
                  </a:lnTo>
                  <a:lnTo>
                    <a:pt x="367" y="637"/>
                  </a:lnTo>
                  <a:lnTo>
                    <a:pt x="371" y="640"/>
                  </a:lnTo>
                  <a:lnTo>
                    <a:pt x="371" y="642"/>
                  </a:lnTo>
                  <a:lnTo>
                    <a:pt x="367" y="643"/>
                  </a:lnTo>
                  <a:lnTo>
                    <a:pt x="368" y="646"/>
                  </a:lnTo>
                  <a:lnTo>
                    <a:pt x="364" y="643"/>
                  </a:lnTo>
                  <a:lnTo>
                    <a:pt x="364" y="649"/>
                  </a:lnTo>
                  <a:lnTo>
                    <a:pt x="367" y="652"/>
                  </a:lnTo>
                  <a:lnTo>
                    <a:pt x="373" y="649"/>
                  </a:lnTo>
                  <a:lnTo>
                    <a:pt x="374" y="654"/>
                  </a:lnTo>
                  <a:lnTo>
                    <a:pt x="374" y="657"/>
                  </a:lnTo>
                  <a:lnTo>
                    <a:pt x="356" y="652"/>
                  </a:lnTo>
                  <a:lnTo>
                    <a:pt x="337" y="636"/>
                  </a:lnTo>
                  <a:lnTo>
                    <a:pt x="317" y="633"/>
                  </a:lnTo>
                  <a:lnTo>
                    <a:pt x="313" y="634"/>
                  </a:lnTo>
                  <a:lnTo>
                    <a:pt x="310" y="639"/>
                  </a:lnTo>
                  <a:lnTo>
                    <a:pt x="319" y="654"/>
                  </a:lnTo>
                  <a:lnTo>
                    <a:pt x="337" y="661"/>
                  </a:lnTo>
                  <a:lnTo>
                    <a:pt x="344" y="670"/>
                  </a:lnTo>
                  <a:lnTo>
                    <a:pt x="359" y="673"/>
                  </a:lnTo>
                  <a:lnTo>
                    <a:pt x="362" y="672"/>
                  </a:lnTo>
                  <a:lnTo>
                    <a:pt x="367" y="672"/>
                  </a:lnTo>
                  <a:lnTo>
                    <a:pt x="368" y="673"/>
                  </a:lnTo>
                  <a:lnTo>
                    <a:pt x="377" y="673"/>
                  </a:lnTo>
                  <a:lnTo>
                    <a:pt x="377" y="678"/>
                  </a:lnTo>
                  <a:lnTo>
                    <a:pt x="379" y="682"/>
                  </a:lnTo>
                  <a:lnTo>
                    <a:pt x="374" y="684"/>
                  </a:lnTo>
                  <a:lnTo>
                    <a:pt x="374" y="690"/>
                  </a:lnTo>
                  <a:lnTo>
                    <a:pt x="371" y="691"/>
                  </a:lnTo>
                  <a:lnTo>
                    <a:pt x="371" y="696"/>
                  </a:lnTo>
                  <a:lnTo>
                    <a:pt x="373" y="697"/>
                  </a:lnTo>
                  <a:lnTo>
                    <a:pt x="368" y="700"/>
                  </a:lnTo>
                  <a:lnTo>
                    <a:pt x="368" y="708"/>
                  </a:lnTo>
                  <a:lnTo>
                    <a:pt x="373" y="711"/>
                  </a:lnTo>
                  <a:lnTo>
                    <a:pt x="377" y="706"/>
                  </a:lnTo>
                  <a:lnTo>
                    <a:pt x="380" y="712"/>
                  </a:lnTo>
                  <a:lnTo>
                    <a:pt x="374" y="715"/>
                  </a:lnTo>
                  <a:lnTo>
                    <a:pt x="377" y="718"/>
                  </a:lnTo>
                  <a:lnTo>
                    <a:pt x="374" y="718"/>
                  </a:lnTo>
                  <a:lnTo>
                    <a:pt x="371" y="715"/>
                  </a:lnTo>
                  <a:lnTo>
                    <a:pt x="368" y="714"/>
                  </a:lnTo>
                  <a:lnTo>
                    <a:pt x="365" y="717"/>
                  </a:lnTo>
                  <a:lnTo>
                    <a:pt x="365" y="724"/>
                  </a:lnTo>
                  <a:lnTo>
                    <a:pt x="367" y="727"/>
                  </a:lnTo>
                  <a:lnTo>
                    <a:pt x="364" y="732"/>
                  </a:lnTo>
                  <a:lnTo>
                    <a:pt x="364" y="733"/>
                  </a:lnTo>
                  <a:lnTo>
                    <a:pt x="368" y="733"/>
                  </a:lnTo>
                  <a:lnTo>
                    <a:pt x="367" y="735"/>
                  </a:lnTo>
                  <a:lnTo>
                    <a:pt x="365" y="741"/>
                  </a:lnTo>
                  <a:lnTo>
                    <a:pt x="358" y="742"/>
                  </a:lnTo>
                  <a:lnTo>
                    <a:pt x="349" y="741"/>
                  </a:lnTo>
                  <a:lnTo>
                    <a:pt x="341" y="742"/>
                  </a:lnTo>
                  <a:lnTo>
                    <a:pt x="341" y="745"/>
                  </a:lnTo>
                  <a:lnTo>
                    <a:pt x="335" y="749"/>
                  </a:lnTo>
                  <a:lnTo>
                    <a:pt x="337" y="752"/>
                  </a:lnTo>
                  <a:lnTo>
                    <a:pt x="337" y="757"/>
                  </a:lnTo>
                  <a:lnTo>
                    <a:pt x="341" y="754"/>
                  </a:lnTo>
                  <a:lnTo>
                    <a:pt x="346" y="757"/>
                  </a:lnTo>
                  <a:lnTo>
                    <a:pt x="362" y="752"/>
                  </a:lnTo>
                  <a:lnTo>
                    <a:pt x="359" y="747"/>
                  </a:lnTo>
                  <a:lnTo>
                    <a:pt x="364" y="747"/>
                  </a:lnTo>
                  <a:lnTo>
                    <a:pt x="365" y="748"/>
                  </a:lnTo>
                  <a:lnTo>
                    <a:pt x="364" y="751"/>
                  </a:lnTo>
                  <a:lnTo>
                    <a:pt x="359" y="754"/>
                  </a:lnTo>
                  <a:lnTo>
                    <a:pt x="367" y="758"/>
                  </a:lnTo>
                  <a:lnTo>
                    <a:pt x="362" y="757"/>
                  </a:lnTo>
                  <a:lnTo>
                    <a:pt x="364" y="760"/>
                  </a:lnTo>
                  <a:lnTo>
                    <a:pt x="368" y="763"/>
                  </a:lnTo>
                  <a:lnTo>
                    <a:pt x="367" y="764"/>
                  </a:lnTo>
                  <a:lnTo>
                    <a:pt x="364" y="763"/>
                  </a:lnTo>
                  <a:lnTo>
                    <a:pt x="358" y="764"/>
                  </a:lnTo>
                  <a:lnTo>
                    <a:pt x="353" y="764"/>
                  </a:lnTo>
                  <a:lnTo>
                    <a:pt x="341" y="758"/>
                  </a:lnTo>
                  <a:lnTo>
                    <a:pt x="337" y="760"/>
                  </a:lnTo>
                  <a:lnTo>
                    <a:pt x="337" y="761"/>
                  </a:lnTo>
                  <a:lnTo>
                    <a:pt x="329" y="760"/>
                  </a:lnTo>
                  <a:lnTo>
                    <a:pt x="328" y="761"/>
                  </a:lnTo>
                  <a:lnTo>
                    <a:pt x="332" y="761"/>
                  </a:lnTo>
                  <a:lnTo>
                    <a:pt x="338" y="767"/>
                  </a:lnTo>
                  <a:lnTo>
                    <a:pt x="335" y="769"/>
                  </a:lnTo>
                  <a:lnTo>
                    <a:pt x="331" y="766"/>
                  </a:lnTo>
                  <a:lnTo>
                    <a:pt x="334" y="769"/>
                  </a:lnTo>
                  <a:lnTo>
                    <a:pt x="329" y="769"/>
                  </a:lnTo>
                  <a:lnTo>
                    <a:pt x="326" y="772"/>
                  </a:lnTo>
                  <a:lnTo>
                    <a:pt x="326" y="781"/>
                  </a:lnTo>
                  <a:lnTo>
                    <a:pt x="326" y="782"/>
                  </a:lnTo>
                  <a:lnTo>
                    <a:pt x="323" y="785"/>
                  </a:lnTo>
                  <a:lnTo>
                    <a:pt x="326" y="788"/>
                  </a:lnTo>
                  <a:lnTo>
                    <a:pt x="328" y="787"/>
                  </a:lnTo>
                  <a:lnTo>
                    <a:pt x="322" y="791"/>
                  </a:lnTo>
                  <a:lnTo>
                    <a:pt x="323" y="796"/>
                  </a:lnTo>
                  <a:lnTo>
                    <a:pt x="320" y="797"/>
                  </a:lnTo>
                  <a:lnTo>
                    <a:pt x="319" y="800"/>
                  </a:lnTo>
                  <a:lnTo>
                    <a:pt x="319" y="808"/>
                  </a:lnTo>
                  <a:lnTo>
                    <a:pt x="325" y="811"/>
                  </a:lnTo>
                  <a:lnTo>
                    <a:pt x="325" y="815"/>
                  </a:lnTo>
                  <a:lnTo>
                    <a:pt x="329" y="814"/>
                  </a:lnTo>
                  <a:lnTo>
                    <a:pt x="334" y="815"/>
                  </a:lnTo>
                  <a:lnTo>
                    <a:pt x="334" y="821"/>
                  </a:lnTo>
                  <a:lnTo>
                    <a:pt x="331" y="823"/>
                  </a:lnTo>
                  <a:lnTo>
                    <a:pt x="328" y="827"/>
                  </a:lnTo>
                  <a:lnTo>
                    <a:pt x="332" y="832"/>
                  </a:lnTo>
                  <a:lnTo>
                    <a:pt x="326" y="830"/>
                  </a:lnTo>
                  <a:lnTo>
                    <a:pt x="325" y="835"/>
                  </a:lnTo>
                  <a:lnTo>
                    <a:pt x="325" y="841"/>
                  </a:lnTo>
                  <a:lnTo>
                    <a:pt x="329" y="841"/>
                  </a:lnTo>
                  <a:lnTo>
                    <a:pt x="326" y="845"/>
                  </a:lnTo>
                  <a:lnTo>
                    <a:pt x="328" y="847"/>
                  </a:lnTo>
                  <a:lnTo>
                    <a:pt x="332" y="847"/>
                  </a:lnTo>
                  <a:lnTo>
                    <a:pt x="335" y="845"/>
                  </a:lnTo>
                  <a:lnTo>
                    <a:pt x="328" y="853"/>
                  </a:lnTo>
                  <a:lnTo>
                    <a:pt x="328" y="856"/>
                  </a:lnTo>
                  <a:lnTo>
                    <a:pt x="332" y="857"/>
                  </a:lnTo>
                  <a:lnTo>
                    <a:pt x="332" y="859"/>
                  </a:lnTo>
                  <a:lnTo>
                    <a:pt x="337" y="857"/>
                  </a:lnTo>
                  <a:lnTo>
                    <a:pt x="335" y="859"/>
                  </a:lnTo>
                  <a:lnTo>
                    <a:pt x="334" y="860"/>
                  </a:lnTo>
                  <a:lnTo>
                    <a:pt x="334" y="863"/>
                  </a:lnTo>
                  <a:lnTo>
                    <a:pt x="332" y="866"/>
                  </a:lnTo>
                  <a:lnTo>
                    <a:pt x="337" y="865"/>
                  </a:lnTo>
                  <a:lnTo>
                    <a:pt x="340" y="863"/>
                  </a:lnTo>
                  <a:lnTo>
                    <a:pt x="340" y="874"/>
                  </a:lnTo>
                  <a:lnTo>
                    <a:pt x="344" y="874"/>
                  </a:lnTo>
                  <a:lnTo>
                    <a:pt x="344" y="875"/>
                  </a:lnTo>
                  <a:lnTo>
                    <a:pt x="349" y="875"/>
                  </a:lnTo>
                  <a:lnTo>
                    <a:pt x="343" y="881"/>
                  </a:lnTo>
                  <a:lnTo>
                    <a:pt x="344" y="886"/>
                  </a:lnTo>
                  <a:lnTo>
                    <a:pt x="347" y="881"/>
                  </a:lnTo>
                  <a:lnTo>
                    <a:pt x="349" y="886"/>
                  </a:lnTo>
                  <a:lnTo>
                    <a:pt x="347" y="887"/>
                  </a:lnTo>
                  <a:lnTo>
                    <a:pt x="346" y="892"/>
                  </a:lnTo>
                  <a:lnTo>
                    <a:pt x="349" y="893"/>
                  </a:lnTo>
                  <a:lnTo>
                    <a:pt x="350" y="901"/>
                  </a:lnTo>
                  <a:lnTo>
                    <a:pt x="352" y="898"/>
                  </a:lnTo>
                  <a:lnTo>
                    <a:pt x="352" y="899"/>
                  </a:lnTo>
                  <a:lnTo>
                    <a:pt x="353" y="901"/>
                  </a:lnTo>
                  <a:lnTo>
                    <a:pt x="350" y="904"/>
                  </a:lnTo>
                  <a:lnTo>
                    <a:pt x="350" y="923"/>
                  </a:lnTo>
                  <a:lnTo>
                    <a:pt x="352" y="922"/>
                  </a:lnTo>
                  <a:lnTo>
                    <a:pt x="356" y="922"/>
                  </a:lnTo>
                  <a:lnTo>
                    <a:pt x="364" y="905"/>
                  </a:lnTo>
                  <a:lnTo>
                    <a:pt x="367" y="907"/>
                  </a:lnTo>
                  <a:lnTo>
                    <a:pt x="371" y="905"/>
                  </a:lnTo>
                  <a:lnTo>
                    <a:pt x="373" y="901"/>
                  </a:lnTo>
                  <a:lnTo>
                    <a:pt x="379" y="904"/>
                  </a:lnTo>
                  <a:lnTo>
                    <a:pt x="382" y="902"/>
                  </a:lnTo>
                  <a:lnTo>
                    <a:pt x="385" y="907"/>
                  </a:lnTo>
                  <a:lnTo>
                    <a:pt x="374" y="905"/>
                  </a:lnTo>
                  <a:lnTo>
                    <a:pt x="373" y="908"/>
                  </a:lnTo>
                  <a:lnTo>
                    <a:pt x="371" y="911"/>
                  </a:lnTo>
                  <a:lnTo>
                    <a:pt x="376" y="914"/>
                  </a:lnTo>
                  <a:lnTo>
                    <a:pt x="382" y="914"/>
                  </a:lnTo>
                  <a:lnTo>
                    <a:pt x="370" y="919"/>
                  </a:lnTo>
                  <a:lnTo>
                    <a:pt x="368" y="923"/>
                  </a:lnTo>
                  <a:lnTo>
                    <a:pt x="364" y="925"/>
                  </a:lnTo>
                  <a:lnTo>
                    <a:pt x="359" y="926"/>
                  </a:lnTo>
                  <a:lnTo>
                    <a:pt x="359" y="929"/>
                  </a:lnTo>
                  <a:lnTo>
                    <a:pt x="361" y="935"/>
                  </a:lnTo>
                  <a:lnTo>
                    <a:pt x="361" y="943"/>
                  </a:lnTo>
                  <a:lnTo>
                    <a:pt x="364" y="941"/>
                  </a:lnTo>
                  <a:lnTo>
                    <a:pt x="361" y="946"/>
                  </a:lnTo>
                  <a:lnTo>
                    <a:pt x="364" y="953"/>
                  </a:lnTo>
                  <a:lnTo>
                    <a:pt x="365" y="953"/>
                  </a:lnTo>
                  <a:lnTo>
                    <a:pt x="367" y="959"/>
                  </a:lnTo>
                  <a:lnTo>
                    <a:pt x="371" y="967"/>
                  </a:lnTo>
                  <a:lnTo>
                    <a:pt x="373" y="967"/>
                  </a:lnTo>
                  <a:lnTo>
                    <a:pt x="373" y="968"/>
                  </a:lnTo>
                  <a:lnTo>
                    <a:pt x="373" y="970"/>
                  </a:lnTo>
                  <a:lnTo>
                    <a:pt x="377" y="971"/>
                  </a:lnTo>
                  <a:lnTo>
                    <a:pt x="379" y="974"/>
                  </a:lnTo>
                  <a:lnTo>
                    <a:pt x="380" y="977"/>
                  </a:lnTo>
                  <a:lnTo>
                    <a:pt x="380" y="980"/>
                  </a:lnTo>
                  <a:lnTo>
                    <a:pt x="382" y="977"/>
                  </a:lnTo>
                  <a:lnTo>
                    <a:pt x="383" y="977"/>
                  </a:lnTo>
                  <a:lnTo>
                    <a:pt x="382" y="982"/>
                  </a:lnTo>
                  <a:lnTo>
                    <a:pt x="382" y="986"/>
                  </a:lnTo>
                  <a:lnTo>
                    <a:pt x="383" y="989"/>
                  </a:lnTo>
                  <a:lnTo>
                    <a:pt x="386" y="989"/>
                  </a:lnTo>
                  <a:lnTo>
                    <a:pt x="388" y="991"/>
                  </a:lnTo>
                  <a:lnTo>
                    <a:pt x="388" y="992"/>
                  </a:lnTo>
                  <a:lnTo>
                    <a:pt x="388" y="995"/>
                  </a:lnTo>
                  <a:lnTo>
                    <a:pt x="391" y="996"/>
                  </a:lnTo>
                  <a:lnTo>
                    <a:pt x="394" y="996"/>
                  </a:lnTo>
                  <a:lnTo>
                    <a:pt x="391" y="998"/>
                  </a:lnTo>
                  <a:lnTo>
                    <a:pt x="391" y="1001"/>
                  </a:lnTo>
                  <a:lnTo>
                    <a:pt x="394" y="999"/>
                  </a:lnTo>
                  <a:lnTo>
                    <a:pt x="392" y="1001"/>
                  </a:lnTo>
                  <a:lnTo>
                    <a:pt x="389" y="1002"/>
                  </a:lnTo>
                  <a:lnTo>
                    <a:pt x="391" y="1004"/>
                  </a:lnTo>
                  <a:lnTo>
                    <a:pt x="391" y="1005"/>
                  </a:lnTo>
                  <a:lnTo>
                    <a:pt x="395" y="1005"/>
                  </a:lnTo>
                  <a:lnTo>
                    <a:pt x="400" y="1001"/>
                  </a:lnTo>
                  <a:lnTo>
                    <a:pt x="401" y="1001"/>
                  </a:lnTo>
                  <a:lnTo>
                    <a:pt x="403" y="1004"/>
                  </a:lnTo>
                  <a:lnTo>
                    <a:pt x="395" y="1008"/>
                  </a:lnTo>
                  <a:lnTo>
                    <a:pt x="395" y="1010"/>
                  </a:lnTo>
                  <a:lnTo>
                    <a:pt x="398" y="1013"/>
                  </a:lnTo>
                  <a:lnTo>
                    <a:pt x="400" y="1014"/>
                  </a:lnTo>
                  <a:lnTo>
                    <a:pt x="400" y="1016"/>
                  </a:lnTo>
                  <a:lnTo>
                    <a:pt x="403" y="1017"/>
                  </a:lnTo>
                  <a:lnTo>
                    <a:pt x="401" y="1019"/>
                  </a:lnTo>
                  <a:lnTo>
                    <a:pt x="397" y="1020"/>
                  </a:lnTo>
                  <a:lnTo>
                    <a:pt x="398" y="1022"/>
                  </a:lnTo>
                  <a:lnTo>
                    <a:pt x="401" y="1025"/>
                  </a:lnTo>
                  <a:lnTo>
                    <a:pt x="408" y="1020"/>
                  </a:lnTo>
                  <a:lnTo>
                    <a:pt x="411" y="1020"/>
                  </a:lnTo>
                  <a:lnTo>
                    <a:pt x="414" y="1022"/>
                  </a:lnTo>
                  <a:lnTo>
                    <a:pt x="401" y="1026"/>
                  </a:lnTo>
                  <a:lnTo>
                    <a:pt x="403" y="1028"/>
                  </a:lnTo>
                  <a:lnTo>
                    <a:pt x="404" y="1026"/>
                  </a:lnTo>
                  <a:lnTo>
                    <a:pt x="408" y="1026"/>
                  </a:lnTo>
                  <a:lnTo>
                    <a:pt x="408" y="1028"/>
                  </a:lnTo>
                  <a:lnTo>
                    <a:pt x="408" y="1029"/>
                  </a:lnTo>
                  <a:lnTo>
                    <a:pt x="408" y="1031"/>
                  </a:lnTo>
                  <a:lnTo>
                    <a:pt x="410" y="1032"/>
                  </a:lnTo>
                  <a:lnTo>
                    <a:pt x="411" y="1034"/>
                  </a:lnTo>
                  <a:lnTo>
                    <a:pt x="414" y="1032"/>
                  </a:lnTo>
                  <a:lnTo>
                    <a:pt x="416" y="1034"/>
                  </a:lnTo>
                  <a:lnTo>
                    <a:pt x="416" y="1035"/>
                  </a:lnTo>
                  <a:lnTo>
                    <a:pt x="417" y="1035"/>
                  </a:lnTo>
                  <a:lnTo>
                    <a:pt x="420" y="1037"/>
                  </a:lnTo>
                  <a:lnTo>
                    <a:pt x="423" y="1038"/>
                  </a:lnTo>
                  <a:lnTo>
                    <a:pt x="425" y="1038"/>
                  </a:lnTo>
                  <a:lnTo>
                    <a:pt x="425" y="1040"/>
                  </a:lnTo>
                  <a:lnTo>
                    <a:pt x="417" y="1044"/>
                  </a:lnTo>
                  <a:lnTo>
                    <a:pt x="416" y="1046"/>
                  </a:lnTo>
                  <a:lnTo>
                    <a:pt x="419" y="1046"/>
                  </a:lnTo>
                  <a:lnTo>
                    <a:pt x="420" y="1046"/>
                  </a:lnTo>
                  <a:lnTo>
                    <a:pt x="428" y="1046"/>
                  </a:lnTo>
                  <a:lnTo>
                    <a:pt x="426" y="1043"/>
                  </a:lnTo>
                  <a:lnTo>
                    <a:pt x="428" y="1041"/>
                  </a:lnTo>
                  <a:lnTo>
                    <a:pt x="431" y="1043"/>
                  </a:lnTo>
                  <a:lnTo>
                    <a:pt x="434" y="1041"/>
                  </a:lnTo>
                  <a:lnTo>
                    <a:pt x="441" y="1043"/>
                  </a:lnTo>
                  <a:lnTo>
                    <a:pt x="447" y="1038"/>
                  </a:lnTo>
                  <a:lnTo>
                    <a:pt x="447" y="1040"/>
                  </a:lnTo>
                  <a:lnTo>
                    <a:pt x="453" y="1038"/>
                  </a:lnTo>
                  <a:lnTo>
                    <a:pt x="452" y="1040"/>
                  </a:lnTo>
                  <a:lnTo>
                    <a:pt x="452" y="1041"/>
                  </a:lnTo>
                  <a:lnTo>
                    <a:pt x="453" y="1043"/>
                  </a:lnTo>
                  <a:lnTo>
                    <a:pt x="458" y="1041"/>
                  </a:lnTo>
                  <a:lnTo>
                    <a:pt x="456" y="1043"/>
                  </a:lnTo>
                  <a:lnTo>
                    <a:pt x="449" y="1046"/>
                  </a:lnTo>
                  <a:lnTo>
                    <a:pt x="452" y="1046"/>
                  </a:lnTo>
                  <a:lnTo>
                    <a:pt x="449" y="1049"/>
                  </a:lnTo>
                  <a:lnTo>
                    <a:pt x="450" y="1049"/>
                  </a:lnTo>
                  <a:lnTo>
                    <a:pt x="453" y="1047"/>
                  </a:lnTo>
                  <a:lnTo>
                    <a:pt x="456" y="1047"/>
                  </a:lnTo>
                  <a:lnTo>
                    <a:pt x="459" y="1046"/>
                  </a:lnTo>
                  <a:lnTo>
                    <a:pt x="461" y="1041"/>
                  </a:lnTo>
                  <a:lnTo>
                    <a:pt x="462" y="1043"/>
                  </a:lnTo>
                  <a:lnTo>
                    <a:pt x="461" y="1046"/>
                  </a:lnTo>
                  <a:lnTo>
                    <a:pt x="458" y="1049"/>
                  </a:lnTo>
                  <a:lnTo>
                    <a:pt x="456" y="1050"/>
                  </a:lnTo>
                  <a:lnTo>
                    <a:pt x="458" y="1052"/>
                  </a:lnTo>
                  <a:lnTo>
                    <a:pt x="459" y="1058"/>
                  </a:lnTo>
                  <a:lnTo>
                    <a:pt x="462" y="1053"/>
                  </a:lnTo>
                  <a:lnTo>
                    <a:pt x="464" y="1052"/>
                  </a:lnTo>
                  <a:lnTo>
                    <a:pt x="465" y="1052"/>
                  </a:lnTo>
                  <a:lnTo>
                    <a:pt x="464" y="1058"/>
                  </a:lnTo>
                  <a:lnTo>
                    <a:pt x="464" y="1059"/>
                  </a:lnTo>
                  <a:lnTo>
                    <a:pt x="467" y="1058"/>
                  </a:lnTo>
                  <a:lnTo>
                    <a:pt x="470" y="1055"/>
                  </a:lnTo>
                  <a:lnTo>
                    <a:pt x="468" y="1062"/>
                  </a:lnTo>
                  <a:lnTo>
                    <a:pt x="465" y="1067"/>
                  </a:lnTo>
                  <a:lnTo>
                    <a:pt x="465" y="1068"/>
                  </a:lnTo>
                  <a:lnTo>
                    <a:pt x="467" y="1068"/>
                  </a:lnTo>
                  <a:lnTo>
                    <a:pt x="467" y="1070"/>
                  </a:lnTo>
                  <a:lnTo>
                    <a:pt x="468" y="1071"/>
                  </a:lnTo>
                  <a:lnTo>
                    <a:pt x="471" y="1070"/>
                  </a:lnTo>
                  <a:lnTo>
                    <a:pt x="474" y="1073"/>
                  </a:lnTo>
                  <a:lnTo>
                    <a:pt x="479" y="1073"/>
                  </a:lnTo>
                  <a:lnTo>
                    <a:pt x="483" y="1065"/>
                  </a:lnTo>
                  <a:lnTo>
                    <a:pt x="485" y="1070"/>
                  </a:lnTo>
                  <a:lnTo>
                    <a:pt x="500" y="1070"/>
                  </a:lnTo>
                  <a:lnTo>
                    <a:pt x="500" y="1067"/>
                  </a:lnTo>
                  <a:lnTo>
                    <a:pt x="500" y="1065"/>
                  </a:lnTo>
                  <a:lnTo>
                    <a:pt x="498" y="1061"/>
                  </a:lnTo>
                  <a:lnTo>
                    <a:pt x="497" y="1059"/>
                  </a:lnTo>
                  <a:lnTo>
                    <a:pt x="491" y="1056"/>
                  </a:lnTo>
                  <a:lnTo>
                    <a:pt x="497" y="1058"/>
                  </a:lnTo>
                  <a:lnTo>
                    <a:pt x="500" y="1056"/>
                  </a:lnTo>
                  <a:lnTo>
                    <a:pt x="503" y="1056"/>
                  </a:lnTo>
                  <a:lnTo>
                    <a:pt x="504" y="1055"/>
                  </a:lnTo>
                  <a:lnTo>
                    <a:pt x="504" y="1043"/>
                  </a:lnTo>
                  <a:lnTo>
                    <a:pt x="506" y="1041"/>
                  </a:lnTo>
                  <a:lnTo>
                    <a:pt x="509" y="1031"/>
                  </a:lnTo>
                  <a:lnTo>
                    <a:pt x="507" y="1031"/>
                  </a:lnTo>
                  <a:lnTo>
                    <a:pt x="507" y="1029"/>
                  </a:lnTo>
                  <a:lnTo>
                    <a:pt x="510" y="1026"/>
                  </a:lnTo>
                  <a:lnTo>
                    <a:pt x="512" y="1023"/>
                  </a:lnTo>
                  <a:lnTo>
                    <a:pt x="510" y="1023"/>
                  </a:lnTo>
                  <a:lnTo>
                    <a:pt x="515" y="1014"/>
                  </a:lnTo>
                  <a:lnTo>
                    <a:pt x="516" y="1013"/>
                  </a:lnTo>
                  <a:lnTo>
                    <a:pt x="516" y="1011"/>
                  </a:lnTo>
                  <a:lnTo>
                    <a:pt x="516" y="1007"/>
                  </a:lnTo>
                  <a:lnTo>
                    <a:pt x="516" y="1005"/>
                  </a:lnTo>
                  <a:lnTo>
                    <a:pt x="515" y="1004"/>
                  </a:lnTo>
                  <a:lnTo>
                    <a:pt x="513" y="991"/>
                  </a:lnTo>
                  <a:lnTo>
                    <a:pt x="512" y="989"/>
                  </a:lnTo>
                  <a:lnTo>
                    <a:pt x="512" y="988"/>
                  </a:lnTo>
                  <a:lnTo>
                    <a:pt x="510" y="983"/>
                  </a:lnTo>
                  <a:lnTo>
                    <a:pt x="504" y="982"/>
                  </a:lnTo>
                  <a:lnTo>
                    <a:pt x="510" y="980"/>
                  </a:lnTo>
                  <a:lnTo>
                    <a:pt x="510" y="979"/>
                  </a:lnTo>
                  <a:lnTo>
                    <a:pt x="510" y="977"/>
                  </a:lnTo>
                  <a:lnTo>
                    <a:pt x="512" y="976"/>
                  </a:lnTo>
                  <a:lnTo>
                    <a:pt x="513" y="976"/>
                  </a:lnTo>
                  <a:lnTo>
                    <a:pt x="515" y="976"/>
                  </a:lnTo>
                  <a:lnTo>
                    <a:pt x="524" y="976"/>
                  </a:lnTo>
                  <a:lnTo>
                    <a:pt x="525" y="973"/>
                  </a:lnTo>
                  <a:lnTo>
                    <a:pt x="527" y="973"/>
                  </a:lnTo>
                  <a:lnTo>
                    <a:pt x="527" y="970"/>
                  </a:lnTo>
                  <a:lnTo>
                    <a:pt x="524" y="970"/>
                  </a:lnTo>
                  <a:lnTo>
                    <a:pt x="516" y="964"/>
                  </a:lnTo>
                  <a:lnTo>
                    <a:pt x="519" y="964"/>
                  </a:lnTo>
                  <a:lnTo>
                    <a:pt x="521" y="965"/>
                  </a:lnTo>
                  <a:lnTo>
                    <a:pt x="522" y="967"/>
                  </a:lnTo>
                  <a:lnTo>
                    <a:pt x="528" y="967"/>
                  </a:lnTo>
                  <a:lnTo>
                    <a:pt x="528" y="965"/>
                  </a:lnTo>
                  <a:lnTo>
                    <a:pt x="525" y="965"/>
                  </a:lnTo>
                  <a:lnTo>
                    <a:pt x="524" y="962"/>
                  </a:lnTo>
                  <a:lnTo>
                    <a:pt x="527" y="962"/>
                  </a:lnTo>
                  <a:lnTo>
                    <a:pt x="527" y="961"/>
                  </a:lnTo>
                  <a:lnTo>
                    <a:pt x="525" y="958"/>
                  </a:lnTo>
                  <a:lnTo>
                    <a:pt x="528" y="959"/>
                  </a:lnTo>
                  <a:lnTo>
                    <a:pt x="531" y="961"/>
                  </a:lnTo>
                  <a:lnTo>
                    <a:pt x="531" y="958"/>
                  </a:lnTo>
                  <a:lnTo>
                    <a:pt x="534" y="958"/>
                  </a:lnTo>
                  <a:lnTo>
                    <a:pt x="533" y="955"/>
                  </a:lnTo>
                  <a:lnTo>
                    <a:pt x="533" y="953"/>
                  </a:lnTo>
                  <a:lnTo>
                    <a:pt x="534" y="955"/>
                  </a:lnTo>
                  <a:lnTo>
                    <a:pt x="537" y="953"/>
                  </a:lnTo>
                  <a:lnTo>
                    <a:pt x="537" y="949"/>
                  </a:lnTo>
                  <a:lnTo>
                    <a:pt x="539" y="949"/>
                  </a:lnTo>
                  <a:lnTo>
                    <a:pt x="540" y="946"/>
                  </a:lnTo>
                  <a:lnTo>
                    <a:pt x="539" y="944"/>
                  </a:lnTo>
                  <a:lnTo>
                    <a:pt x="528" y="941"/>
                  </a:lnTo>
                  <a:lnTo>
                    <a:pt x="528" y="940"/>
                  </a:lnTo>
                  <a:lnTo>
                    <a:pt x="537" y="941"/>
                  </a:lnTo>
                  <a:lnTo>
                    <a:pt x="543" y="941"/>
                  </a:lnTo>
                  <a:lnTo>
                    <a:pt x="539" y="931"/>
                  </a:lnTo>
                  <a:lnTo>
                    <a:pt x="540" y="929"/>
                  </a:lnTo>
                  <a:lnTo>
                    <a:pt x="542" y="929"/>
                  </a:lnTo>
                  <a:lnTo>
                    <a:pt x="540" y="926"/>
                  </a:lnTo>
                  <a:lnTo>
                    <a:pt x="528" y="925"/>
                  </a:lnTo>
                  <a:lnTo>
                    <a:pt x="527" y="920"/>
                  </a:lnTo>
                  <a:lnTo>
                    <a:pt x="530" y="920"/>
                  </a:lnTo>
                  <a:lnTo>
                    <a:pt x="537" y="916"/>
                  </a:lnTo>
                  <a:lnTo>
                    <a:pt x="542" y="917"/>
                  </a:lnTo>
                  <a:lnTo>
                    <a:pt x="545" y="919"/>
                  </a:lnTo>
                  <a:lnTo>
                    <a:pt x="546" y="917"/>
                  </a:lnTo>
                  <a:lnTo>
                    <a:pt x="543" y="916"/>
                  </a:lnTo>
                  <a:lnTo>
                    <a:pt x="542" y="913"/>
                  </a:lnTo>
                  <a:lnTo>
                    <a:pt x="540" y="907"/>
                  </a:lnTo>
                  <a:lnTo>
                    <a:pt x="537" y="904"/>
                  </a:lnTo>
                  <a:lnTo>
                    <a:pt x="536" y="901"/>
                  </a:lnTo>
                  <a:lnTo>
                    <a:pt x="534" y="899"/>
                  </a:lnTo>
                  <a:lnTo>
                    <a:pt x="534" y="895"/>
                  </a:lnTo>
                  <a:lnTo>
                    <a:pt x="530" y="896"/>
                  </a:lnTo>
                  <a:lnTo>
                    <a:pt x="533" y="889"/>
                  </a:lnTo>
                  <a:lnTo>
                    <a:pt x="536" y="890"/>
                  </a:lnTo>
                  <a:lnTo>
                    <a:pt x="539" y="890"/>
                  </a:lnTo>
                  <a:lnTo>
                    <a:pt x="540" y="892"/>
                  </a:lnTo>
                  <a:lnTo>
                    <a:pt x="540" y="889"/>
                  </a:lnTo>
                  <a:lnTo>
                    <a:pt x="543" y="889"/>
                  </a:lnTo>
                  <a:lnTo>
                    <a:pt x="545" y="892"/>
                  </a:lnTo>
                  <a:lnTo>
                    <a:pt x="546" y="890"/>
                  </a:lnTo>
                  <a:lnTo>
                    <a:pt x="549" y="892"/>
                  </a:lnTo>
                  <a:lnTo>
                    <a:pt x="551" y="890"/>
                  </a:lnTo>
                  <a:lnTo>
                    <a:pt x="551" y="887"/>
                  </a:lnTo>
                  <a:lnTo>
                    <a:pt x="555" y="883"/>
                  </a:lnTo>
                  <a:lnTo>
                    <a:pt x="552" y="880"/>
                  </a:lnTo>
                  <a:lnTo>
                    <a:pt x="554" y="878"/>
                  </a:lnTo>
                  <a:lnTo>
                    <a:pt x="552" y="875"/>
                  </a:lnTo>
                  <a:lnTo>
                    <a:pt x="548" y="872"/>
                  </a:lnTo>
                  <a:lnTo>
                    <a:pt x="551" y="872"/>
                  </a:lnTo>
                  <a:lnTo>
                    <a:pt x="552" y="871"/>
                  </a:lnTo>
                  <a:lnTo>
                    <a:pt x="554" y="872"/>
                  </a:lnTo>
                  <a:lnTo>
                    <a:pt x="557" y="866"/>
                  </a:lnTo>
                  <a:lnTo>
                    <a:pt x="558" y="868"/>
                  </a:lnTo>
                  <a:lnTo>
                    <a:pt x="560" y="869"/>
                  </a:lnTo>
                  <a:lnTo>
                    <a:pt x="561" y="871"/>
                  </a:lnTo>
                  <a:lnTo>
                    <a:pt x="563" y="865"/>
                  </a:lnTo>
                  <a:lnTo>
                    <a:pt x="566" y="868"/>
                  </a:lnTo>
                  <a:lnTo>
                    <a:pt x="567" y="871"/>
                  </a:lnTo>
                  <a:lnTo>
                    <a:pt x="575" y="869"/>
                  </a:lnTo>
                  <a:lnTo>
                    <a:pt x="572" y="866"/>
                  </a:lnTo>
                  <a:lnTo>
                    <a:pt x="576" y="866"/>
                  </a:lnTo>
                  <a:lnTo>
                    <a:pt x="581" y="868"/>
                  </a:lnTo>
                  <a:lnTo>
                    <a:pt x="581" y="865"/>
                  </a:lnTo>
                  <a:lnTo>
                    <a:pt x="582" y="865"/>
                  </a:lnTo>
                  <a:lnTo>
                    <a:pt x="582" y="862"/>
                  </a:lnTo>
                  <a:lnTo>
                    <a:pt x="582" y="860"/>
                  </a:lnTo>
                  <a:lnTo>
                    <a:pt x="581" y="860"/>
                  </a:lnTo>
                  <a:lnTo>
                    <a:pt x="579" y="860"/>
                  </a:lnTo>
                  <a:lnTo>
                    <a:pt x="578" y="857"/>
                  </a:lnTo>
                  <a:lnTo>
                    <a:pt x="578" y="853"/>
                  </a:lnTo>
                  <a:lnTo>
                    <a:pt x="581" y="856"/>
                  </a:lnTo>
                  <a:lnTo>
                    <a:pt x="581" y="854"/>
                  </a:lnTo>
                  <a:lnTo>
                    <a:pt x="582" y="854"/>
                  </a:lnTo>
                  <a:lnTo>
                    <a:pt x="585" y="854"/>
                  </a:lnTo>
                  <a:lnTo>
                    <a:pt x="585" y="851"/>
                  </a:lnTo>
                  <a:lnTo>
                    <a:pt x="582" y="848"/>
                  </a:lnTo>
                  <a:lnTo>
                    <a:pt x="587" y="847"/>
                  </a:lnTo>
                  <a:lnTo>
                    <a:pt x="585" y="844"/>
                  </a:lnTo>
                  <a:lnTo>
                    <a:pt x="587" y="842"/>
                  </a:lnTo>
                  <a:lnTo>
                    <a:pt x="588" y="842"/>
                  </a:lnTo>
                  <a:lnTo>
                    <a:pt x="585" y="839"/>
                  </a:lnTo>
                  <a:lnTo>
                    <a:pt x="584" y="838"/>
                  </a:lnTo>
                  <a:lnTo>
                    <a:pt x="587" y="839"/>
                  </a:lnTo>
                  <a:lnTo>
                    <a:pt x="588" y="835"/>
                  </a:lnTo>
                  <a:lnTo>
                    <a:pt x="591" y="839"/>
                  </a:lnTo>
                  <a:lnTo>
                    <a:pt x="594" y="839"/>
                  </a:lnTo>
                  <a:lnTo>
                    <a:pt x="596" y="839"/>
                  </a:lnTo>
                  <a:lnTo>
                    <a:pt x="600" y="839"/>
                  </a:lnTo>
                  <a:lnTo>
                    <a:pt x="593" y="845"/>
                  </a:lnTo>
                  <a:lnTo>
                    <a:pt x="591" y="850"/>
                  </a:lnTo>
                  <a:lnTo>
                    <a:pt x="588" y="853"/>
                  </a:lnTo>
                  <a:lnTo>
                    <a:pt x="590" y="854"/>
                  </a:lnTo>
                  <a:lnTo>
                    <a:pt x="590" y="856"/>
                  </a:lnTo>
                  <a:lnTo>
                    <a:pt x="593" y="856"/>
                  </a:lnTo>
                  <a:lnTo>
                    <a:pt x="597" y="860"/>
                  </a:lnTo>
                  <a:lnTo>
                    <a:pt x="599" y="857"/>
                  </a:lnTo>
                  <a:lnTo>
                    <a:pt x="596" y="854"/>
                  </a:lnTo>
                  <a:lnTo>
                    <a:pt x="599" y="856"/>
                  </a:lnTo>
                  <a:lnTo>
                    <a:pt x="599" y="848"/>
                  </a:lnTo>
                  <a:lnTo>
                    <a:pt x="602" y="851"/>
                  </a:lnTo>
                  <a:lnTo>
                    <a:pt x="603" y="857"/>
                  </a:lnTo>
                  <a:lnTo>
                    <a:pt x="606" y="856"/>
                  </a:lnTo>
                  <a:lnTo>
                    <a:pt x="608" y="859"/>
                  </a:lnTo>
                  <a:lnTo>
                    <a:pt x="611" y="851"/>
                  </a:lnTo>
                  <a:lnTo>
                    <a:pt x="614" y="850"/>
                  </a:lnTo>
                  <a:lnTo>
                    <a:pt x="612" y="856"/>
                  </a:lnTo>
                  <a:lnTo>
                    <a:pt x="614" y="854"/>
                  </a:lnTo>
                  <a:lnTo>
                    <a:pt x="615" y="856"/>
                  </a:lnTo>
                  <a:lnTo>
                    <a:pt x="617" y="854"/>
                  </a:lnTo>
                  <a:lnTo>
                    <a:pt x="618" y="856"/>
                  </a:lnTo>
                  <a:lnTo>
                    <a:pt x="618" y="853"/>
                  </a:lnTo>
                  <a:lnTo>
                    <a:pt x="621" y="848"/>
                  </a:lnTo>
                  <a:lnTo>
                    <a:pt x="623" y="850"/>
                  </a:lnTo>
                  <a:lnTo>
                    <a:pt x="623" y="847"/>
                  </a:lnTo>
                  <a:lnTo>
                    <a:pt x="624" y="844"/>
                  </a:lnTo>
                  <a:lnTo>
                    <a:pt x="623" y="839"/>
                  </a:lnTo>
                  <a:lnTo>
                    <a:pt x="621" y="838"/>
                  </a:lnTo>
                  <a:lnTo>
                    <a:pt x="621" y="835"/>
                  </a:lnTo>
                  <a:lnTo>
                    <a:pt x="626" y="839"/>
                  </a:lnTo>
                  <a:lnTo>
                    <a:pt x="632" y="842"/>
                  </a:lnTo>
                  <a:lnTo>
                    <a:pt x="635" y="842"/>
                  </a:lnTo>
                  <a:lnTo>
                    <a:pt x="632" y="838"/>
                  </a:lnTo>
                  <a:lnTo>
                    <a:pt x="635" y="835"/>
                  </a:lnTo>
                  <a:lnTo>
                    <a:pt x="635" y="838"/>
                  </a:lnTo>
                  <a:lnTo>
                    <a:pt x="636" y="839"/>
                  </a:lnTo>
                  <a:lnTo>
                    <a:pt x="638" y="838"/>
                  </a:lnTo>
                  <a:lnTo>
                    <a:pt x="641" y="838"/>
                  </a:lnTo>
                  <a:lnTo>
                    <a:pt x="642" y="836"/>
                  </a:lnTo>
                  <a:lnTo>
                    <a:pt x="642" y="833"/>
                  </a:lnTo>
                  <a:lnTo>
                    <a:pt x="644" y="830"/>
                  </a:lnTo>
                  <a:lnTo>
                    <a:pt x="645" y="821"/>
                  </a:lnTo>
                  <a:lnTo>
                    <a:pt x="646" y="826"/>
                  </a:lnTo>
                  <a:lnTo>
                    <a:pt x="648" y="823"/>
                  </a:lnTo>
                  <a:lnTo>
                    <a:pt x="648" y="826"/>
                  </a:lnTo>
                  <a:lnTo>
                    <a:pt x="651" y="820"/>
                  </a:lnTo>
                  <a:lnTo>
                    <a:pt x="649" y="820"/>
                  </a:lnTo>
                  <a:lnTo>
                    <a:pt x="651" y="820"/>
                  </a:lnTo>
                  <a:lnTo>
                    <a:pt x="651" y="817"/>
                  </a:lnTo>
                  <a:lnTo>
                    <a:pt x="654" y="818"/>
                  </a:lnTo>
                  <a:lnTo>
                    <a:pt x="652" y="815"/>
                  </a:lnTo>
                  <a:lnTo>
                    <a:pt x="652" y="814"/>
                  </a:lnTo>
                  <a:lnTo>
                    <a:pt x="654" y="812"/>
                  </a:lnTo>
                  <a:lnTo>
                    <a:pt x="655" y="811"/>
                  </a:lnTo>
                  <a:lnTo>
                    <a:pt x="658" y="808"/>
                  </a:lnTo>
                  <a:lnTo>
                    <a:pt x="660" y="800"/>
                  </a:lnTo>
                  <a:lnTo>
                    <a:pt x="660" y="796"/>
                  </a:lnTo>
                  <a:lnTo>
                    <a:pt x="658" y="794"/>
                  </a:lnTo>
                  <a:lnTo>
                    <a:pt x="661" y="794"/>
                  </a:lnTo>
                  <a:lnTo>
                    <a:pt x="661" y="791"/>
                  </a:lnTo>
                  <a:lnTo>
                    <a:pt x="663" y="787"/>
                  </a:lnTo>
                  <a:lnTo>
                    <a:pt x="666" y="787"/>
                  </a:lnTo>
                  <a:lnTo>
                    <a:pt x="664" y="779"/>
                  </a:lnTo>
                  <a:lnTo>
                    <a:pt x="667" y="781"/>
                  </a:lnTo>
                  <a:lnTo>
                    <a:pt x="672" y="779"/>
                  </a:lnTo>
                  <a:lnTo>
                    <a:pt x="675" y="775"/>
                  </a:lnTo>
                  <a:lnTo>
                    <a:pt x="675" y="773"/>
                  </a:lnTo>
                  <a:lnTo>
                    <a:pt x="678" y="770"/>
                  </a:lnTo>
                  <a:lnTo>
                    <a:pt x="679" y="773"/>
                  </a:lnTo>
                  <a:lnTo>
                    <a:pt x="681" y="772"/>
                  </a:lnTo>
                  <a:lnTo>
                    <a:pt x="682" y="772"/>
                  </a:lnTo>
                  <a:lnTo>
                    <a:pt x="682" y="770"/>
                  </a:lnTo>
                  <a:lnTo>
                    <a:pt x="684" y="769"/>
                  </a:lnTo>
                  <a:lnTo>
                    <a:pt x="682" y="764"/>
                  </a:lnTo>
                  <a:lnTo>
                    <a:pt x="685" y="764"/>
                  </a:lnTo>
                  <a:lnTo>
                    <a:pt x="684" y="761"/>
                  </a:lnTo>
                  <a:lnTo>
                    <a:pt x="678" y="757"/>
                  </a:lnTo>
                  <a:lnTo>
                    <a:pt x="681" y="757"/>
                  </a:lnTo>
                  <a:lnTo>
                    <a:pt x="673" y="745"/>
                  </a:lnTo>
                  <a:lnTo>
                    <a:pt x="673" y="742"/>
                  </a:lnTo>
                  <a:lnTo>
                    <a:pt x="676" y="742"/>
                  </a:lnTo>
                  <a:lnTo>
                    <a:pt x="676" y="739"/>
                  </a:lnTo>
                  <a:lnTo>
                    <a:pt x="679" y="742"/>
                  </a:lnTo>
                  <a:lnTo>
                    <a:pt x="679" y="748"/>
                  </a:lnTo>
                  <a:lnTo>
                    <a:pt x="682" y="745"/>
                  </a:lnTo>
                  <a:lnTo>
                    <a:pt x="682" y="747"/>
                  </a:lnTo>
                  <a:lnTo>
                    <a:pt x="682" y="749"/>
                  </a:lnTo>
                  <a:lnTo>
                    <a:pt x="684" y="751"/>
                  </a:lnTo>
                  <a:lnTo>
                    <a:pt x="685" y="754"/>
                  </a:lnTo>
                  <a:lnTo>
                    <a:pt x="691" y="755"/>
                  </a:lnTo>
                  <a:lnTo>
                    <a:pt x="690" y="758"/>
                  </a:lnTo>
                  <a:lnTo>
                    <a:pt x="687" y="757"/>
                  </a:lnTo>
                  <a:lnTo>
                    <a:pt x="688" y="761"/>
                  </a:lnTo>
                  <a:lnTo>
                    <a:pt x="691" y="763"/>
                  </a:lnTo>
                  <a:lnTo>
                    <a:pt x="691" y="764"/>
                  </a:lnTo>
                  <a:lnTo>
                    <a:pt x="694" y="763"/>
                  </a:lnTo>
                  <a:lnTo>
                    <a:pt x="697" y="763"/>
                  </a:lnTo>
                  <a:lnTo>
                    <a:pt x="702" y="764"/>
                  </a:lnTo>
                  <a:lnTo>
                    <a:pt x="700" y="761"/>
                  </a:lnTo>
                  <a:lnTo>
                    <a:pt x="700" y="760"/>
                  </a:lnTo>
                  <a:lnTo>
                    <a:pt x="700" y="758"/>
                  </a:lnTo>
                  <a:lnTo>
                    <a:pt x="702" y="758"/>
                  </a:lnTo>
                  <a:lnTo>
                    <a:pt x="702" y="760"/>
                  </a:lnTo>
                  <a:lnTo>
                    <a:pt x="708" y="764"/>
                  </a:lnTo>
                  <a:lnTo>
                    <a:pt x="711" y="763"/>
                  </a:lnTo>
                  <a:lnTo>
                    <a:pt x="709" y="760"/>
                  </a:lnTo>
                  <a:lnTo>
                    <a:pt x="706" y="758"/>
                  </a:lnTo>
                  <a:lnTo>
                    <a:pt x="706" y="755"/>
                  </a:lnTo>
                  <a:lnTo>
                    <a:pt x="708" y="755"/>
                  </a:lnTo>
                  <a:lnTo>
                    <a:pt x="712" y="757"/>
                  </a:lnTo>
                  <a:lnTo>
                    <a:pt x="712" y="760"/>
                  </a:lnTo>
                  <a:lnTo>
                    <a:pt x="715" y="763"/>
                  </a:lnTo>
                  <a:lnTo>
                    <a:pt x="717" y="760"/>
                  </a:lnTo>
                  <a:lnTo>
                    <a:pt x="715" y="757"/>
                  </a:lnTo>
                  <a:lnTo>
                    <a:pt x="715" y="755"/>
                  </a:lnTo>
                  <a:lnTo>
                    <a:pt x="718" y="757"/>
                  </a:lnTo>
                  <a:lnTo>
                    <a:pt x="718" y="752"/>
                  </a:lnTo>
                  <a:lnTo>
                    <a:pt x="718" y="749"/>
                  </a:lnTo>
                  <a:lnTo>
                    <a:pt x="721" y="748"/>
                  </a:lnTo>
                  <a:lnTo>
                    <a:pt x="723" y="752"/>
                  </a:lnTo>
                  <a:lnTo>
                    <a:pt x="727" y="755"/>
                  </a:lnTo>
                  <a:lnTo>
                    <a:pt x="729" y="755"/>
                  </a:lnTo>
                  <a:lnTo>
                    <a:pt x="729" y="754"/>
                  </a:lnTo>
                  <a:lnTo>
                    <a:pt x="730" y="752"/>
                  </a:lnTo>
                  <a:lnTo>
                    <a:pt x="732" y="754"/>
                  </a:lnTo>
                  <a:lnTo>
                    <a:pt x="733" y="751"/>
                  </a:lnTo>
                  <a:lnTo>
                    <a:pt x="741" y="749"/>
                  </a:lnTo>
                  <a:lnTo>
                    <a:pt x="745" y="747"/>
                  </a:lnTo>
                  <a:lnTo>
                    <a:pt x="747" y="748"/>
                  </a:lnTo>
                  <a:lnTo>
                    <a:pt x="747" y="745"/>
                  </a:lnTo>
                  <a:lnTo>
                    <a:pt x="750" y="747"/>
                  </a:lnTo>
                  <a:lnTo>
                    <a:pt x="751" y="745"/>
                  </a:lnTo>
                  <a:lnTo>
                    <a:pt x="753" y="742"/>
                  </a:lnTo>
                  <a:lnTo>
                    <a:pt x="754" y="744"/>
                  </a:lnTo>
                  <a:lnTo>
                    <a:pt x="756" y="747"/>
                  </a:lnTo>
                  <a:lnTo>
                    <a:pt x="757" y="745"/>
                  </a:lnTo>
                  <a:lnTo>
                    <a:pt x="757" y="742"/>
                  </a:lnTo>
                  <a:lnTo>
                    <a:pt x="760" y="742"/>
                  </a:lnTo>
                  <a:lnTo>
                    <a:pt x="763" y="744"/>
                  </a:lnTo>
                  <a:lnTo>
                    <a:pt x="763" y="742"/>
                  </a:lnTo>
                  <a:lnTo>
                    <a:pt x="765" y="741"/>
                  </a:lnTo>
                  <a:lnTo>
                    <a:pt x="768" y="739"/>
                  </a:lnTo>
                  <a:lnTo>
                    <a:pt x="769" y="741"/>
                  </a:lnTo>
                  <a:lnTo>
                    <a:pt x="769" y="738"/>
                  </a:lnTo>
                  <a:lnTo>
                    <a:pt x="771" y="736"/>
                  </a:lnTo>
                  <a:lnTo>
                    <a:pt x="775" y="735"/>
                  </a:lnTo>
                  <a:lnTo>
                    <a:pt x="775" y="738"/>
                  </a:lnTo>
                  <a:lnTo>
                    <a:pt x="777" y="736"/>
                  </a:lnTo>
                  <a:lnTo>
                    <a:pt x="781" y="736"/>
                  </a:lnTo>
                  <a:lnTo>
                    <a:pt x="780" y="735"/>
                  </a:lnTo>
                  <a:lnTo>
                    <a:pt x="781" y="732"/>
                  </a:lnTo>
                  <a:lnTo>
                    <a:pt x="787" y="730"/>
                  </a:lnTo>
                  <a:lnTo>
                    <a:pt x="789" y="729"/>
                  </a:lnTo>
                  <a:lnTo>
                    <a:pt x="789" y="727"/>
                  </a:lnTo>
                  <a:lnTo>
                    <a:pt x="790" y="727"/>
                  </a:lnTo>
                  <a:lnTo>
                    <a:pt x="792" y="723"/>
                  </a:lnTo>
                  <a:lnTo>
                    <a:pt x="795" y="723"/>
                  </a:lnTo>
                  <a:lnTo>
                    <a:pt x="793" y="721"/>
                  </a:lnTo>
                  <a:lnTo>
                    <a:pt x="792" y="720"/>
                  </a:lnTo>
                  <a:lnTo>
                    <a:pt x="792" y="717"/>
                  </a:lnTo>
                  <a:lnTo>
                    <a:pt x="798" y="720"/>
                  </a:lnTo>
                  <a:lnTo>
                    <a:pt x="798" y="717"/>
                  </a:lnTo>
                  <a:lnTo>
                    <a:pt x="799" y="715"/>
                  </a:lnTo>
                  <a:lnTo>
                    <a:pt x="802" y="717"/>
                  </a:lnTo>
                  <a:lnTo>
                    <a:pt x="801" y="715"/>
                  </a:lnTo>
                  <a:lnTo>
                    <a:pt x="802" y="712"/>
                  </a:lnTo>
                  <a:lnTo>
                    <a:pt x="798" y="711"/>
                  </a:lnTo>
                  <a:lnTo>
                    <a:pt x="801" y="708"/>
                  </a:lnTo>
                  <a:lnTo>
                    <a:pt x="804" y="709"/>
                  </a:lnTo>
                  <a:lnTo>
                    <a:pt x="805" y="711"/>
                  </a:lnTo>
                  <a:lnTo>
                    <a:pt x="807" y="709"/>
                  </a:lnTo>
                  <a:lnTo>
                    <a:pt x="805" y="709"/>
                  </a:lnTo>
                  <a:lnTo>
                    <a:pt x="805" y="708"/>
                  </a:lnTo>
                  <a:lnTo>
                    <a:pt x="810" y="706"/>
                  </a:lnTo>
                  <a:lnTo>
                    <a:pt x="810" y="703"/>
                  </a:lnTo>
                  <a:lnTo>
                    <a:pt x="814" y="702"/>
                  </a:lnTo>
                  <a:lnTo>
                    <a:pt x="813" y="700"/>
                  </a:lnTo>
                  <a:lnTo>
                    <a:pt x="817" y="702"/>
                  </a:lnTo>
                  <a:lnTo>
                    <a:pt x="816" y="699"/>
                  </a:lnTo>
                  <a:lnTo>
                    <a:pt x="817" y="699"/>
                  </a:lnTo>
                  <a:lnTo>
                    <a:pt x="816" y="696"/>
                  </a:lnTo>
                  <a:lnTo>
                    <a:pt x="814" y="694"/>
                  </a:lnTo>
                  <a:lnTo>
                    <a:pt x="816" y="693"/>
                  </a:lnTo>
                  <a:lnTo>
                    <a:pt x="819" y="694"/>
                  </a:lnTo>
                  <a:lnTo>
                    <a:pt x="819" y="693"/>
                  </a:lnTo>
                  <a:lnTo>
                    <a:pt x="822" y="694"/>
                  </a:lnTo>
                  <a:lnTo>
                    <a:pt x="823" y="696"/>
                  </a:lnTo>
                  <a:lnTo>
                    <a:pt x="825" y="693"/>
                  </a:lnTo>
                  <a:lnTo>
                    <a:pt x="823" y="691"/>
                  </a:lnTo>
                  <a:lnTo>
                    <a:pt x="825" y="691"/>
                  </a:lnTo>
                  <a:lnTo>
                    <a:pt x="822" y="687"/>
                  </a:lnTo>
                  <a:lnTo>
                    <a:pt x="825" y="685"/>
                  </a:lnTo>
                  <a:lnTo>
                    <a:pt x="831" y="684"/>
                  </a:lnTo>
                  <a:lnTo>
                    <a:pt x="832" y="681"/>
                  </a:lnTo>
                  <a:lnTo>
                    <a:pt x="837" y="684"/>
                  </a:lnTo>
                  <a:lnTo>
                    <a:pt x="835" y="682"/>
                  </a:lnTo>
                  <a:lnTo>
                    <a:pt x="834" y="682"/>
                  </a:lnTo>
                  <a:lnTo>
                    <a:pt x="832" y="679"/>
                  </a:lnTo>
                  <a:lnTo>
                    <a:pt x="835" y="679"/>
                  </a:lnTo>
                  <a:lnTo>
                    <a:pt x="835" y="676"/>
                  </a:lnTo>
                  <a:lnTo>
                    <a:pt x="838" y="678"/>
                  </a:lnTo>
                  <a:lnTo>
                    <a:pt x="840" y="676"/>
                  </a:lnTo>
                  <a:lnTo>
                    <a:pt x="841" y="676"/>
                  </a:lnTo>
                  <a:lnTo>
                    <a:pt x="844" y="676"/>
                  </a:lnTo>
                  <a:lnTo>
                    <a:pt x="846" y="675"/>
                  </a:lnTo>
                  <a:lnTo>
                    <a:pt x="847" y="676"/>
                  </a:lnTo>
                  <a:lnTo>
                    <a:pt x="850" y="670"/>
                  </a:lnTo>
                  <a:lnTo>
                    <a:pt x="852" y="666"/>
                  </a:lnTo>
                  <a:lnTo>
                    <a:pt x="844" y="670"/>
                  </a:lnTo>
                  <a:lnTo>
                    <a:pt x="823" y="669"/>
                  </a:lnTo>
                  <a:lnTo>
                    <a:pt x="805" y="658"/>
                  </a:lnTo>
                  <a:lnTo>
                    <a:pt x="804" y="660"/>
                  </a:lnTo>
                  <a:lnTo>
                    <a:pt x="804" y="655"/>
                  </a:lnTo>
                  <a:lnTo>
                    <a:pt x="801" y="657"/>
                  </a:lnTo>
                  <a:lnTo>
                    <a:pt x="798" y="660"/>
                  </a:lnTo>
                  <a:lnTo>
                    <a:pt x="796" y="655"/>
                  </a:lnTo>
                  <a:lnTo>
                    <a:pt x="780" y="664"/>
                  </a:lnTo>
                  <a:lnTo>
                    <a:pt x="774" y="661"/>
                  </a:lnTo>
                  <a:lnTo>
                    <a:pt x="766" y="666"/>
                  </a:lnTo>
                  <a:lnTo>
                    <a:pt x="763" y="673"/>
                  </a:lnTo>
                  <a:lnTo>
                    <a:pt x="742" y="672"/>
                  </a:lnTo>
                  <a:lnTo>
                    <a:pt x="748" y="667"/>
                  </a:lnTo>
                  <a:lnTo>
                    <a:pt x="753" y="669"/>
                  </a:lnTo>
                  <a:lnTo>
                    <a:pt x="766" y="660"/>
                  </a:lnTo>
                  <a:lnTo>
                    <a:pt x="772" y="658"/>
                  </a:lnTo>
                  <a:lnTo>
                    <a:pt x="777" y="657"/>
                  </a:lnTo>
                  <a:lnTo>
                    <a:pt x="775" y="652"/>
                  </a:lnTo>
                  <a:lnTo>
                    <a:pt x="745" y="654"/>
                  </a:lnTo>
                  <a:lnTo>
                    <a:pt x="742" y="651"/>
                  </a:lnTo>
                  <a:lnTo>
                    <a:pt x="736" y="651"/>
                  </a:lnTo>
                  <a:lnTo>
                    <a:pt x="747" y="646"/>
                  </a:lnTo>
                  <a:lnTo>
                    <a:pt x="750" y="642"/>
                  </a:lnTo>
                  <a:lnTo>
                    <a:pt x="751" y="634"/>
                  </a:lnTo>
                  <a:lnTo>
                    <a:pt x="748" y="628"/>
                  </a:lnTo>
                  <a:lnTo>
                    <a:pt x="748" y="625"/>
                  </a:lnTo>
                  <a:lnTo>
                    <a:pt x="754" y="625"/>
                  </a:lnTo>
                  <a:lnTo>
                    <a:pt x="757" y="627"/>
                  </a:lnTo>
                  <a:lnTo>
                    <a:pt x="757" y="621"/>
                  </a:lnTo>
                  <a:lnTo>
                    <a:pt x="763" y="625"/>
                  </a:lnTo>
                  <a:lnTo>
                    <a:pt x="775" y="625"/>
                  </a:lnTo>
                  <a:lnTo>
                    <a:pt x="786" y="619"/>
                  </a:lnTo>
                  <a:lnTo>
                    <a:pt x="790" y="615"/>
                  </a:lnTo>
                  <a:lnTo>
                    <a:pt x="789" y="609"/>
                  </a:lnTo>
                  <a:lnTo>
                    <a:pt x="793" y="612"/>
                  </a:lnTo>
                  <a:lnTo>
                    <a:pt x="793" y="604"/>
                  </a:lnTo>
                  <a:lnTo>
                    <a:pt x="789" y="598"/>
                  </a:lnTo>
                  <a:lnTo>
                    <a:pt x="780" y="598"/>
                  </a:lnTo>
                  <a:lnTo>
                    <a:pt x="775" y="600"/>
                  </a:lnTo>
                  <a:lnTo>
                    <a:pt x="769" y="597"/>
                  </a:lnTo>
                  <a:lnTo>
                    <a:pt x="763" y="598"/>
                  </a:lnTo>
                  <a:lnTo>
                    <a:pt x="765" y="595"/>
                  </a:lnTo>
                  <a:lnTo>
                    <a:pt x="756" y="591"/>
                  </a:lnTo>
                  <a:lnTo>
                    <a:pt x="760" y="589"/>
                  </a:lnTo>
                  <a:lnTo>
                    <a:pt x="759" y="580"/>
                  </a:lnTo>
                  <a:lnTo>
                    <a:pt x="766" y="586"/>
                  </a:lnTo>
                  <a:lnTo>
                    <a:pt x="771" y="592"/>
                  </a:lnTo>
                  <a:lnTo>
                    <a:pt x="777" y="594"/>
                  </a:lnTo>
                  <a:lnTo>
                    <a:pt x="780" y="591"/>
                  </a:lnTo>
                  <a:lnTo>
                    <a:pt x="784" y="594"/>
                  </a:lnTo>
                  <a:lnTo>
                    <a:pt x="790" y="595"/>
                  </a:lnTo>
                  <a:lnTo>
                    <a:pt x="801" y="607"/>
                  </a:lnTo>
                  <a:lnTo>
                    <a:pt x="807" y="606"/>
                  </a:lnTo>
                  <a:lnTo>
                    <a:pt x="810" y="609"/>
                  </a:lnTo>
                  <a:lnTo>
                    <a:pt x="811" y="615"/>
                  </a:lnTo>
                  <a:lnTo>
                    <a:pt x="816" y="619"/>
                  </a:lnTo>
                  <a:lnTo>
                    <a:pt x="819" y="637"/>
                  </a:lnTo>
                  <a:lnTo>
                    <a:pt x="823" y="645"/>
                  </a:lnTo>
                  <a:lnTo>
                    <a:pt x="829" y="649"/>
                  </a:lnTo>
                  <a:lnTo>
                    <a:pt x="837" y="652"/>
                  </a:lnTo>
                  <a:lnTo>
                    <a:pt x="843" y="651"/>
                  </a:lnTo>
                  <a:lnTo>
                    <a:pt x="844" y="633"/>
                  </a:lnTo>
                  <a:lnTo>
                    <a:pt x="846" y="633"/>
                  </a:lnTo>
                  <a:lnTo>
                    <a:pt x="847" y="649"/>
                  </a:lnTo>
                  <a:lnTo>
                    <a:pt x="853" y="648"/>
                  </a:lnTo>
                  <a:lnTo>
                    <a:pt x="855" y="652"/>
                  </a:lnTo>
                  <a:lnTo>
                    <a:pt x="859" y="651"/>
                  </a:lnTo>
                  <a:lnTo>
                    <a:pt x="859" y="645"/>
                  </a:lnTo>
                  <a:lnTo>
                    <a:pt x="858" y="643"/>
                  </a:lnTo>
                  <a:lnTo>
                    <a:pt x="858" y="639"/>
                  </a:lnTo>
                  <a:lnTo>
                    <a:pt x="856" y="633"/>
                  </a:lnTo>
                  <a:lnTo>
                    <a:pt x="858" y="631"/>
                  </a:lnTo>
                  <a:lnTo>
                    <a:pt x="856" y="625"/>
                  </a:lnTo>
                  <a:lnTo>
                    <a:pt x="858" y="624"/>
                  </a:lnTo>
                  <a:lnTo>
                    <a:pt x="855" y="619"/>
                  </a:lnTo>
                  <a:lnTo>
                    <a:pt x="852" y="621"/>
                  </a:lnTo>
                  <a:lnTo>
                    <a:pt x="856" y="618"/>
                  </a:lnTo>
                  <a:lnTo>
                    <a:pt x="856" y="613"/>
                  </a:lnTo>
                  <a:lnTo>
                    <a:pt x="855" y="609"/>
                  </a:lnTo>
                  <a:lnTo>
                    <a:pt x="856" y="607"/>
                  </a:lnTo>
                  <a:lnTo>
                    <a:pt x="858" y="598"/>
                  </a:lnTo>
                  <a:lnTo>
                    <a:pt x="855" y="597"/>
                  </a:lnTo>
                  <a:lnTo>
                    <a:pt x="850" y="601"/>
                  </a:lnTo>
                  <a:lnTo>
                    <a:pt x="849" y="600"/>
                  </a:lnTo>
                  <a:lnTo>
                    <a:pt x="846" y="609"/>
                  </a:lnTo>
                  <a:lnTo>
                    <a:pt x="844" y="609"/>
                  </a:lnTo>
                  <a:lnTo>
                    <a:pt x="844" y="600"/>
                  </a:lnTo>
                  <a:lnTo>
                    <a:pt x="850" y="591"/>
                  </a:lnTo>
                  <a:lnTo>
                    <a:pt x="852" y="586"/>
                  </a:lnTo>
                  <a:lnTo>
                    <a:pt x="849" y="586"/>
                  </a:lnTo>
                  <a:lnTo>
                    <a:pt x="844" y="592"/>
                  </a:lnTo>
                  <a:lnTo>
                    <a:pt x="843" y="594"/>
                  </a:lnTo>
                  <a:lnTo>
                    <a:pt x="844" y="588"/>
                  </a:lnTo>
                  <a:lnTo>
                    <a:pt x="846" y="583"/>
                  </a:lnTo>
                  <a:lnTo>
                    <a:pt x="838" y="586"/>
                  </a:lnTo>
                  <a:lnTo>
                    <a:pt x="835" y="592"/>
                  </a:lnTo>
                  <a:lnTo>
                    <a:pt x="834" y="592"/>
                  </a:lnTo>
                  <a:lnTo>
                    <a:pt x="837" y="586"/>
                  </a:lnTo>
                  <a:lnTo>
                    <a:pt x="840" y="582"/>
                  </a:lnTo>
                  <a:lnTo>
                    <a:pt x="843" y="576"/>
                  </a:lnTo>
                  <a:lnTo>
                    <a:pt x="834" y="571"/>
                  </a:lnTo>
                  <a:lnTo>
                    <a:pt x="832" y="567"/>
                  </a:lnTo>
                  <a:lnTo>
                    <a:pt x="823" y="564"/>
                  </a:lnTo>
                  <a:lnTo>
                    <a:pt x="823" y="561"/>
                  </a:lnTo>
                  <a:lnTo>
                    <a:pt x="808" y="547"/>
                  </a:lnTo>
                  <a:lnTo>
                    <a:pt x="805" y="547"/>
                  </a:lnTo>
                  <a:lnTo>
                    <a:pt x="801" y="550"/>
                  </a:lnTo>
                  <a:lnTo>
                    <a:pt x="798" y="555"/>
                  </a:lnTo>
                  <a:lnTo>
                    <a:pt x="796" y="561"/>
                  </a:lnTo>
                  <a:lnTo>
                    <a:pt x="795" y="565"/>
                  </a:lnTo>
                  <a:lnTo>
                    <a:pt x="796" y="550"/>
                  </a:lnTo>
                  <a:lnTo>
                    <a:pt x="793" y="549"/>
                  </a:lnTo>
                  <a:lnTo>
                    <a:pt x="793" y="547"/>
                  </a:lnTo>
                  <a:lnTo>
                    <a:pt x="807" y="544"/>
                  </a:lnTo>
                  <a:lnTo>
                    <a:pt x="805" y="532"/>
                  </a:lnTo>
                  <a:lnTo>
                    <a:pt x="795" y="526"/>
                  </a:lnTo>
                  <a:lnTo>
                    <a:pt x="790" y="528"/>
                  </a:lnTo>
                  <a:lnTo>
                    <a:pt x="780" y="537"/>
                  </a:lnTo>
                  <a:lnTo>
                    <a:pt x="778" y="537"/>
                  </a:lnTo>
                  <a:lnTo>
                    <a:pt x="778" y="531"/>
                  </a:lnTo>
                  <a:lnTo>
                    <a:pt x="772" y="532"/>
                  </a:lnTo>
                  <a:lnTo>
                    <a:pt x="775" y="529"/>
                  </a:lnTo>
                  <a:lnTo>
                    <a:pt x="777" y="529"/>
                  </a:lnTo>
                  <a:lnTo>
                    <a:pt x="774" y="526"/>
                  </a:lnTo>
                  <a:lnTo>
                    <a:pt x="783" y="526"/>
                  </a:lnTo>
                  <a:lnTo>
                    <a:pt x="789" y="525"/>
                  </a:lnTo>
                  <a:lnTo>
                    <a:pt x="793" y="522"/>
                  </a:lnTo>
                  <a:lnTo>
                    <a:pt x="799" y="520"/>
                  </a:lnTo>
                  <a:lnTo>
                    <a:pt x="802" y="513"/>
                  </a:lnTo>
                  <a:lnTo>
                    <a:pt x="799" y="511"/>
                  </a:lnTo>
                  <a:lnTo>
                    <a:pt x="793" y="510"/>
                  </a:lnTo>
                  <a:lnTo>
                    <a:pt x="789" y="507"/>
                  </a:lnTo>
                  <a:lnTo>
                    <a:pt x="784" y="504"/>
                  </a:lnTo>
                  <a:lnTo>
                    <a:pt x="777" y="505"/>
                  </a:lnTo>
                  <a:lnTo>
                    <a:pt x="772" y="508"/>
                  </a:lnTo>
                  <a:lnTo>
                    <a:pt x="769" y="507"/>
                  </a:lnTo>
                  <a:lnTo>
                    <a:pt x="775" y="504"/>
                  </a:lnTo>
                  <a:lnTo>
                    <a:pt x="778" y="501"/>
                  </a:lnTo>
                  <a:lnTo>
                    <a:pt x="771" y="498"/>
                  </a:lnTo>
                  <a:lnTo>
                    <a:pt x="777" y="497"/>
                  </a:lnTo>
                  <a:lnTo>
                    <a:pt x="783" y="501"/>
                  </a:lnTo>
                  <a:lnTo>
                    <a:pt x="789" y="501"/>
                  </a:lnTo>
                  <a:lnTo>
                    <a:pt x="795" y="495"/>
                  </a:lnTo>
                  <a:lnTo>
                    <a:pt x="796" y="492"/>
                  </a:lnTo>
                  <a:lnTo>
                    <a:pt x="805" y="486"/>
                  </a:lnTo>
                  <a:lnTo>
                    <a:pt x="802" y="477"/>
                  </a:lnTo>
                  <a:lnTo>
                    <a:pt x="808" y="482"/>
                  </a:lnTo>
                  <a:lnTo>
                    <a:pt x="811" y="483"/>
                  </a:lnTo>
                  <a:lnTo>
                    <a:pt x="813" y="471"/>
                  </a:lnTo>
                  <a:lnTo>
                    <a:pt x="816" y="470"/>
                  </a:lnTo>
                  <a:lnTo>
                    <a:pt x="819" y="470"/>
                  </a:lnTo>
                  <a:lnTo>
                    <a:pt x="820" y="479"/>
                  </a:lnTo>
                  <a:lnTo>
                    <a:pt x="835" y="495"/>
                  </a:lnTo>
                  <a:lnTo>
                    <a:pt x="846" y="500"/>
                  </a:lnTo>
                  <a:lnTo>
                    <a:pt x="850" y="500"/>
                  </a:lnTo>
                  <a:lnTo>
                    <a:pt x="852" y="495"/>
                  </a:lnTo>
                  <a:lnTo>
                    <a:pt x="858" y="494"/>
                  </a:lnTo>
                  <a:lnTo>
                    <a:pt x="862" y="486"/>
                  </a:lnTo>
                  <a:lnTo>
                    <a:pt x="868" y="489"/>
                  </a:lnTo>
                  <a:lnTo>
                    <a:pt x="876" y="489"/>
                  </a:lnTo>
                  <a:lnTo>
                    <a:pt x="879" y="486"/>
                  </a:lnTo>
                  <a:lnTo>
                    <a:pt x="877" y="483"/>
                  </a:lnTo>
                  <a:lnTo>
                    <a:pt x="877" y="473"/>
                  </a:lnTo>
                  <a:lnTo>
                    <a:pt x="880" y="468"/>
                  </a:lnTo>
                  <a:lnTo>
                    <a:pt x="880" y="465"/>
                  </a:lnTo>
                  <a:lnTo>
                    <a:pt x="862" y="458"/>
                  </a:lnTo>
                  <a:lnTo>
                    <a:pt x="859" y="453"/>
                  </a:lnTo>
                  <a:lnTo>
                    <a:pt x="852" y="456"/>
                  </a:lnTo>
                  <a:lnTo>
                    <a:pt x="846" y="453"/>
                  </a:lnTo>
                  <a:lnTo>
                    <a:pt x="846" y="452"/>
                  </a:lnTo>
                  <a:lnTo>
                    <a:pt x="849" y="450"/>
                  </a:lnTo>
                  <a:lnTo>
                    <a:pt x="847" y="447"/>
                  </a:lnTo>
                  <a:lnTo>
                    <a:pt x="852" y="443"/>
                  </a:lnTo>
                  <a:lnTo>
                    <a:pt x="850" y="440"/>
                  </a:lnTo>
                  <a:lnTo>
                    <a:pt x="844" y="438"/>
                  </a:lnTo>
                  <a:lnTo>
                    <a:pt x="855" y="434"/>
                  </a:lnTo>
                  <a:lnTo>
                    <a:pt x="852" y="423"/>
                  </a:lnTo>
                  <a:lnTo>
                    <a:pt x="856" y="425"/>
                  </a:lnTo>
                  <a:lnTo>
                    <a:pt x="858" y="428"/>
                  </a:lnTo>
                  <a:lnTo>
                    <a:pt x="867" y="426"/>
                  </a:lnTo>
                  <a:lnTo>
                    <a:pt x="873" y="428"/>
                  </a:lnTo>
                  <a:lnTo>
                    <a:pt x="877" y="428"/>
                  </a:lnTo>
                  <a:lnTo>
                    <a:pt x="882" y="429"/>
                  </a:lnTo>
                  <a:lnTo>
                    <a:pt x="886" y="441"/>
                  </a:lnTo>
                  <a:lnTo>
                    <a:pt x="893" y="443"/>
                  </a:lnTo>
                  <a:lnTo>
                    <a:pt x="902" y="431"/>
                  </a:lnTo>
                  <a:lnTo>
                    <a:pt x="901" y="426"/>
                  </a:lnTo>
                  <a:lnTo>
                    <a:pt x="898" y="422"/>
                  </a:lnTo>
                  <a:lnTo>
                    <a:pt x="895" y="416"/>
                  </a:lnTo>
                  <a:lnTo>
                    <a:pt x="889" y="419"/>
                  </a:lnTo>
                  <a:lnTo>
                    <a:pt x="883" y="416"/>
                  </a:lnTo>
                  <a:lnTo>
                    <a:pt x="876" y="414"/>
                  </a:lnTo>
                  <a:lnTo>
                    <a:pt x="870" y="416"/>
                  </a:lnTo>
                  <a:lnTo>
                    <a:pt x="870" y="414"/>
                  </a:lnTo>
                  <a:lnTo>
                    <a:pt x="873" y="413"/>
                  </a:lnTo>
                  <a:lnTo>
                    <a:pt x="874" y="393"/>
                  </a:lnTo>
                  <a:lnTo>
                    <a:pt x="873" y="390"/>
                  </a:lnTo>
                  <a:lnTo>
                    <a:pt x="868" y="390"/>
                  </a:lnTo>
                  <a:lnTo>
                    <a:pt x="864" y="393"/>
                  </a:lnTo>
                  <a:lnTo>
                    <a:pt x="861" y="395"/>
                  </a:lnTo>
                  <a:lnTo>
                    <a:pt x="864" y="387"/>
                  </a:lnTo>
                  <a:lnTo>
                    <a:pt x="873" y="384"/>
                  </a:lnTo>
                  <a:lnTo>
                    <a:pt x="876" y="386"/>
                  </a:lnTo>
                  <a:lnTo>
                    <a:pt x="876" y="380"/>
                  </a:lnTo>
                  <a:lnTo>
                    <a:pt x="862" y="366"/>
                  </a:lnTo>
                  <a:lnTo>
                    <a:pt x="855" y="366"/>
                  </a:lnTo>
                  <a:lnTo>
                    <a:pt x="852" y="362"/>
                  </a:lnTo>
                  <a:lnTo>
                    <a:pt x="861" y="363"/>
                  </a:lnTo>
                  <a:lnTo>
                    <a:pt x="855" y="356"/>
                  </a:lnTo>
                  <a:lnTo>
                    <a:pt x="883" y="372"/>
                  </a:lnTo>
                  <a:lnTo>
                    <a:pt x="886" y="377"/>
                  </a:lnTo>
                  <a:lnTo>
                    <a:pt x="887" y="383"/>
                  </a:lnTo>
                  <a:lnTo>
                    <a:pt x="890" y="386"/>
                  </a:lnTo>
                  <a:lnTo>
                    <a:pt x="893" y="384"/>
                  </a:lnTo>
                  <a:lnTo>
                    <a:pt x="895" y="345"/>
                  </a:lnTo>
                  <a:lnTo>
                    <a:pt x="886" y="333"/>
                  </a:lnTo>
                  <a:lnTo>
                    <a:pt x="882" y="335"/>
                  </a:lnTo>
                  <a:lnTo>
                    <a:pt x="879" y="333"/>
                  </a:lnTo>
                  <a:lnTo>
                    <a:pt x="876" y="330"/>
                  </a:lnTo>
                  <a:lnTo>
                    <a:pt x="870" y="330"/>
                  </a:lnTo>
                  <a:lnTo>
                    <a:pt x="870" y="327"/>
                  </a:lnTo>
                  <a:lnTo>
                    <a:pt x="883" y="326"/>
                  </a:lnTo>
                  <a:lnTo>
                    <a:pt x="886" y="324"/>
                  </a:lnTo>
                  <a:lnTo>
                    <a:pt x="890" y="323"/>
                  </a:lnTo>
                  <a:lnTo>
                    <a:pt x="890" y="320"/>
                  </a:lnTo>
                  <a:lnTo>
                    <a:pt x="887" y="312"/>
                  </a:lnTo>
                  <a:lnTo>
                    <a:pt x="883" y="311"/>
                  </a:lnTo>
                  <a:lnTo>
                    <a:pt x="877" y="312"/>
                  </a:lnTo>
                  <a:lnTo>
                    <a:pt x="870" y="306"/>
                  </a:lnTo>
                  <a:lnTo>
                    <a:pt x="877" y="317"/>
                  </a:lnTo>
                  <a:lnTo>
                    <a:pt x="873" y="315"/>
                  </a:lnTo>
                  <a:lnTo>
                    <a:pt x="870" y="311"/>
                  </a:lnTo>
                  <a:lnTo>
                    <a:pt x="867" y="309"/>
                  </a:lnTo>
                  <a:lnTo>
                    <a:pt x="868" y="315"/>
                  </a:lnTo>
                  <a:lnTo>
                    <a:pt x="864" y="314"/>
                  </a:lnTo>
                  <a:lnTo>
                    <a:pt x="862" y="311"/>
                  </a:lnTo>
                  <a:lnTo>
                    <a:pt x="859" y="311"/>
                  </a:lnTo>
                  <a:lnTo>
                    <a:pt x="859" y="302"/>
                  </a:lnTo>
                  <a:lnTo>
                    <a:pt x="859" y="297"/>
                  </a:lnTo>
                  <a:lnTo>
                    <a:pt x="849" y="299"/>
                  </a:lnTo>
                  <a:lnTo>
                    <a:pt x="844" y="296"/>
                  </a:lnTo>
                  <a:lnTo>
                    <a:pt x="846" y="294"/>
                  </a:lnTo>
                  <a:lnTo>
                    <a:pt x="856" y="296"/>
                  </a:lnTo>
                  <a:lnTo>
                    <a:pt x="853" y="294"/>
                  </a:lnTo>
                  <a:lnTo>
                    <a:pt x="856" y="291"/>
                  </a:lnTo>
                  <a:lnTo>
                    <a:pt x="852" y="290"/>
                  </a:lnTo>
                  <a:lnTo>
                    <a:pt x="850" y="285"/>
                  </a:lnTo>
                  <a:lnTo>
                    <a:pt x="847" y="285"/>
                  </a:lnTo>
                  <a:lnTo>
                    <a:pt x="846" y="290"/>
                  </a:lnTo>
                  <a:lnTo>
                    <a:pt x="846" y="285"/>
                  </a:lnTo>
                  <a:lnTo>
                    <a:pt x="841" y="278"/>
                  </a:lnTo>
                  <a:lnTo>
                    <a:pt x="846" y="273"/>
                  </a:lnTo>
                  <a:lnTo>
                    <a:pt x="846" y="270"/>
                  </a:lnTo>
                  <a:lnTo>
                    <a:pt x="852" y="269"/>
                  </a:lnTo>
                  <a:lnTo>
                    <a:pt x="858" y="281"/>
                  </a:lnTo>
                  <a:lnTo>
                    <a:pt x="864" y="276"/>
                  </a:lnTo>
                  <a:lnTo>
                    <a:pt x="867" y="272"/>
                  </a:lnTo>
                  <a:lnTo>
                    <a:pt x="873" y="269"/>
                  </a:lnTo>
                  <a:lnTo>
                    <a:pt x="859" y="266"/>
                  </a:lnTo>
                  <a:lnTo>
                    <a:pt x="861" y="263"/>
                  </a:lnTo>
                  <a:lnTo>
                    <a:pt x="873" y="264"/>
                  </a:lnTo>
                  <a:lnTo>
                    <a:pt x="876" y="263"/>
                  </a:lnTo>
                  <a:lnTo>
                    <a:pt x="874" y="261"/>
                  </a:lnTo>
                  <a:lnTo>
                    <a:pt x="859" y="257"/>
                  </a:lnTo>
                  <a:lnTo>
                    <a:pt x="892" y="261"/>
                  </a:lnTo>
                  <a:lnTo>
                    <a:pt x="913" y="270"/>
                  </a:lnTo>
                  <a:lnTo>
                    <a:pt x="916" y="264"/>
                  </a:lnTo>
                  <a:lnTo>
                    <a:pt x="916" y="232"/>
                  </a:lnTo>
                  <a:lnTo>
                    <a:pt x="914" y="230"/>
                  </a:lnTo>
                  <a:lnTo>
                    <a:pt x="913" y="232"/>
                  </a:lnTo>
                  <a:lnTo>
                    <a:pt x="907" y="227"/>
                  </a:lnTo>
                  <a:lnTo>
                    <a:pt x="904" y="230"/>
                  </a:lnTo>
                  <a:lnTo>
                    <a:pt x="904" y="236"/>
                  </a:lnTo>
                  <a:lnTo>
                    <a:pt x="902" y="238"/>
                  </a:lnTo>
                  <a:lnTo>
                    <a:pt x="898" y="236"/>
                  </a:lnTo>
                  <a:lnTo>
                    <a:pt x="898" y="230"/>
                  </a:lnTo>
                  <a:lnTo>
                    <a:pt x="892" y="226"/>
                  </a:lnTo>
                  <a:lnTo>
                    <a:pt x="877" y="224"/>
                  </a:lnTo>
                  <a:lnTo>
                    <a:pt x="883" y="223"/>
                  </a:lnTo>
                  <a:lnTo>
                    <a:pt x="883" y="220"/>
                  </a:lnTo>
                  <a:lnTo>
                    <a:pt x="876" y="217"/>
                  </a:lnTo>
                  <a:lnTo>
                    <a:pt x="879" y="217"/>
                  </a:lnTo>
                  <a:lnTo>
                    <a:pt x="879" y="212"/>
                  </a:lnTo>
                  <a:lnTo>
                    <a:pt x="883" y="214"/>
                  </a:lnTo>
                  <a:lnTo>
                    <a:pt x="876" y="206"/>
                  </a:lnTo>
                  <a:lnTo>
                    <a:pt x="874" y="205"/>
                  </a:lnTo>
                  <a:lnTo>
                    <a:pt x="877" y="199"/>
                  </a:lnTo>
                  <a:lnTo>
                    <a:pt x="882" y="202"/>
                  </a:lnTo>
                  <a:lnTo>
                    <a:pt x="890" y="202"/>
                  </a:lnTo>
                  <a:lnTo>
                    <a:pt x="899" y="211"/>
                  </a:lnTo>
                  <a:lnTo>
                    <a:pt x="904" y="208"/>
                  </a:lnTo>
                  <a:lnTo>
                    <a:pt x="902" y="202"/>
                  </a:lnTo>
                  <a:lnTo>
                    <a:pt x="899" y="197"/>
                  </a:lnTo>
                  <a:lnTo>
                    <a:pt x="877" y="185"/>
                  </a:lnTo>
                  <a:lnTo>
                    <a:pt x="877" y="181"/>
                  </a:lnTo>
                  <a:lnTo>
                    <a:pt x="874" y="179"/>
                  </a:lnTo>
                  <a:lnTo>
                    <a:pt x="871" y="182"/>
                  </a:lnTo>
                  <a:lnTo>
                    <a:pt x="862" y="203"/>
                  </a:lnTo>
                  <a:lnTo>
                    <a:pt x="858" y="203"/>
                  </a:lnTo>
                  <a:lnTo>
                    <a:pt x="856" y="197"/>
                  </a:lnTo>
                  <a:lnTo>
                    <a:pt x="861" y="178"/>
                  </a:lnTo>
                  <a:lnTo>
                    <a:pt x="864" y="172"/>
                  </a:lnTo>
                  <a:lnTo>
                    <a:pt x="865" y="169"/>
                  </a:lnTo>
                  <a:lnTo>
                    <a:pt x="864" y="164"/>
                  </a:lnTo>
                  <a:lnTo>
                    <a:pt x="871" y="125"/>
                  </a:lnTo>
                  <a:lnTo>
                    <a:pt x="867" y="127"/>
                  </a:lnTo>
                  <a:lnTo>
                    <a:pt x="865" y="124"/>
                  </a:lnTo>
                  <a:lnTo>
                    <a:pt x="870" y="124"/>
                  </a:lnTo>
                  <a:lnTo>
                    <a:pt x="870" y="115"/>
                  </a:lnTo>
                  <a:lnTo>
                    <a:pt x="868" y="112"/>
                  </a:lnTo>
                  <a:lnTo>
                    <a:pt x="870" y="110"/>
                  </a:lnTo>
                  <a:lnTo>
                    <a:pt x="873" y="110"/>
                  </a:lnTo>
                  <a:lnTo>
                    <a:pt x="879" y="106"/>
                  </a:lnTo>
                  <a:lnTo>
                    <a:pt x="883" y="107"/>
                  </a:lnTo>
                  <a:lnTo>
                    <a:pt x="889" y="101"/>
                  </a:lnTo>
                  <a:lnTo>
                    <a:pt x="887" y="83"/>
                  </a:lnTo>
                  <a:lnTo>
                    <a:pt x="889" y="83"/>
                  </a:lnTo>
                  <a:lnTo>
                    <a:pt x="892" y="82"/>
                  </a:lnTo>
                  <a:lnTo>
                    <a:pt x="893" y="83"/>
                  </a:lnTo>
                  <a:lnTo>
                    <a:pt x="893" y="76"/>
                  </a:lnTo>
                  <a:lnTo>
                    <a:pt x="896" y="71"/>
                  </a:lnTo>
                  <a:lnTo>
                    <a:pt x="899" y="70"/>
                  </a:lnTo>
                  <a:lnTo>
                    <a:pt x="899" y="76"/>
                  </a:lnTo>
                  <a:lnTo>
                    <a:pt x="902" y="65"/>
                  </a:lnTo>
                  <a:lnTo>
                    <a:pt x="893" y="64"/>
                  </a:lnTo>
                  <a:lnTo>
                    <a:pt x="890" y="80"/>
                  </a:lnTo>
                  <a:lnTo>
                    <a:pt x="893" y="55"/>
                  </a:lnTo>
                  <a:lnTo>
                    <a:pt x="892" y="53"/>
                  </a:lnTo>
                  <a:lnTo>
                    <a:pt x="895" y="32"/>
                  </a:lnTo>
                  <a:lnTo>
                    <a:pt x="898" y="25"/>
                  </a:lnTo>
                  <a:lnTo>
                    <a:pt x="901" y="22"/>
                  </a:lnTo>
                  <a:lnTo>
                    <a:pt x="911" y="26"/>
                  </a:lnTo>
                  <a:lnTo>
                    <a:pt x="919" y="23"/>
                  </a:lnTo>
                  <a:lnTo>
                    <a:pt x="923" y="16"/>
                  </a:lnTo>
                  <a:lnTo>
                    <a:pt x="923" y="11"/>
                  </a:lnTo>
                  <a:lnTo>
                    <a:pt x="926" y="7"/>
                  </a:lnTo>
                  <a:lnTo>
                    <a:pt x="928" y="1"/>
                  </a:lnTo>
                  <a:lnTo>
                    <a:pt x="928" y="0"/>
                  </a:lnTo>
                  <a:lnTo>
                    <a:pt x="893" y="0"/>
                  </a:lnTo>
                  <a:lnTo>
                    <a:pt x="887" y="7"/>
                  </a:lnTo>
                  <a:lnTo>
                    <a:pt x="885" y="14"/>
                  </a:lnTo>
                  <a:lnTo>
                    <a:pt x="885" y="19"/>
                  </a:lnTo>
                  <a:lnTo>
                    <a:pt x="889" y="20"/>
                  </a:lnTo>
                  <a:lnTo>
                    <a:pt x="883" y="23"/>
                  </a:lnTo>
                  <a:lnTo>
                    <a:pt x="880" y="16"/>
                  </a:lnTo>
                  <a:lnTo>
                    <a:pt x="877" y="14"/>
                  </a:lnTo>
                  <a:lnTo>
                    <a:pt x="880" y="6"/>
                  </a:lnTo>
                  <a:lnTo>
                    <a:pt x="880" y="3"/>
                  </a:lnTo>
                  <a:lnTo>
                    <a:pt x="879" y="0"/>
                  </a:lnTo>
                  <a:lnTo>
                    <a:pt x="138" y="0"/>
                  </a:lnTo>
                  <a:lnTo>
                    <a:pt x="132" y="6"/>
                  </a:lnTo>
                  <a:close/>
                </a:path>
              </a:pathLst>
            </a:custGeom>
            <a:grpFill/>
            <a:ln w="1905">
              <a:noFill/>
              <a:round/>
              <a:headEnd/>
              <a:tailEnd/>
            </a:ln>
          </p:spPr>
          <p:txBody>
            <a:bodyPr/>
            <a:lstStyle/>
            <a:p>
              <a:endParaRPr lang="en-GB">
                <a:solidFill>
                  <a:srgbClr val="000000"/>
                </a:solidFill>
                <a:latin typeface="Arial"/>
              </a:endParaRPr>
            </a:p>
          </p:txBody>
        </p:sp>
        <p:sp>
          <p:nvSpPr>
            <p:cNvPr id="722" name="Freeform 718"/>
            <p:cNvSpPr>
              <a:spLocks/>
            </p:cNvSpPr>
            <p:nvPr/>
          </p:nvSpPr>
          <p:spPr bwMode="auto">
            <a:xfrm>
              <a:off x="3601" y="2275"/>
              <a:ext cx="80" cy="63"/>
            </a:xfrm>
            <a:custGeom>
              <a:avLst/>
              <a:gdLst>
                <a:gd name="T0" fmla="*/ 62 w 80"/>
                <a:gd name="T1" fmla="*/ 62 h 63"/>
                <a:gd name="T2" fmla="*/ 60 w 80"/>
                <a:gd name="T3" fmla="*/ 63 h 63"/>
                <a:gd name="T4" fmla="*/ 17 w 80"/>
                <a:gd name="T5" fmla="*/ 57 h 63"/>
                <a:gd name="T6" fmla="*/ 0 w 80"/>
                <a:gd name="T7" fmla="*/ 36 h 63"/>
                <a:gd name="T8" fmla="*/ 0 w 80"/>
                <a:gd name="T9" fmla="*/ 33 h 63"/>
                <a:gd name="T10" fmla="*/ 2 w 80"/>
                <a:gd name="T11" fmla="*/ 33 h 63"/>
                <a:gd name="T12" fmla="*/ 3 w 80"/>
                <a:gd name="T13" fmla="*/ 36 h 63"/>
                <a:gd name="T14" fmla="*/ 5 w 80"/>
                <a:gd name="T15" fmla="*/ 38 h 63"/>
                <a:gd name="T16" fmla="*/ 14 w 80"/>
                <a:gd name="T17" fmla="*/ 38 h 63"/>
                <a:gd name="T18" fmla="*/ 15 w 80"/>
                <a:gd name="T19" fmla="*/ 36 h 63"/>
                <a:gd name="T20" fmla="*/ 18 w 80"/>
                <a:gd name="T21" fmla="*/ 35 h 63"/>
                <a:gd name="T22" fmla="*/ 26 w 80"/>
                <a:gd name="T23" fmla="*/ 35 h 63"/>
                <a:gd name="T24" fmla="*/ 29 w 80"/>
                <a:gd name="T25" fmla="*/ 36 h 63"/>
                <a:gd name="T26" fmla="*/ 30 w 80"/>
                <a:gd name="T27" fmla="*/ 36 h 63"/>
                <a:gd name="T28" fmla="*/ 33 w 80"/>
                <a:gd name="T29" fmla="*/ 36 h 63"/>
                <a:gd name="T30" fmla="*/ 41 w 80"/>
                <a:gd name="T31" fmla="*/ 36 h 63"/>
                <a:gd name="T32" fmla="*/ 42 w 80"/>
                <a:gd name="T33" fmla="*/ 35 h 63"/>
                <a:gd name="T34" fmla="*/ 44 w 80"/>
                <a:gd name="T35" fmla="*/ 33 h 63"/>
                <a:gd name="T36" fmla="*/ 47 w 80"/>
                <a:gd name="T37" fmla="*/ 33 h 63"/>
                <a:gd name="T38" fmla="*/ 47 w 80"/>
                <a:gd name="T39" fmla="*/ 32 h 63"/>
                <a:gd name="T40" fmla="*/ 48 w 80"/>
                <a:gd name="T41" fmla="*/ 32 h 63"/>
                <a:gd name="T42" fmla="*/ 48 w 80"/>
                <a:gd name="T43" fmla="*/ 30 h 63"/>
                <a:gd name="T44" fmla="*/ 48 w 80"/>
                <a:gd name="T45" fmla="*/ 29 h 63"/>
                <a:gd name="T46" fmla="*/ 51 w 80"/>
                <a:gd name="T47" fmla="*/ 29 h 63"/>
                <a:gd name="T48" fmla="*/ 50 w 80"/>
                <a:gd name="T49" fmla="*/ 29 h 63"/>
                <a:gd name="T50" fmla="*/ 51 w 80"/>
                <a:gd name="T51" fmla="*/ 27 h 63"/>
                <a:gd name="T52" fmla="*/ 51 w 80"/>
                <a:gd name="T53" fmla="*/ 26 h 63"/>
                <a:gd name="T54" fmla="*/ 53 w 80"/>
                <a:gd name="T55" fmla="*/ 26 h 63"/>
                <a:gd name="T56" fmla="*/ 53 w 80"/>
                <a:gd name="T57" fmla="*/ 24 h 63"/>
                <a:gd name="T58" fmla="*/ 53 w 80"/>
                <a:gd name="T59" fmla="*/ 23 h 63"/>
                <a:gd name="T60" fmla="*/ 56 w 80"/>
                <a:gd name="T61" fmla="*/ 21 h 63"/>
                <a:gd name="T62" fmla="*/ 57 w 80"/>
                <a:gd name="T63" fmla="*/ 20 h 63"/>
                <a:gd name="T64" fmla="*/ 59 w 80"/>
                <a:gd name="T65" fmla="*/ 20 h 63"/>
                <a:gd name="T66" fmla="*/ 59 w 80"/>
                <a:gd name="T67" fmla="*/ 18 h 63"/>
                <a:gd name="T68" fmla="*/ 62 w 80"/>
                <a:gd name="T69" fmla="*/ 17 h 63"/>
                <a:gd name="T70" fmla="*/ 63 w 80"/>
                <a:gd name="T71" fmla="*/ 15 h 63"/>
                <a:gd name="T72" fmla="*/ 65 w 80"/>
                <a:gd name="T73" fmla="*/ 14 h 63"/>
                <a:gd name="T74" fmla="*/ 65 w 80"/>
                <a:gd name="T75" fmla="*/ 12 h 63"/>
                <a:gd name="T76" fmla="*/ 66 w 80"/>
                <a:gd name="T77" fmla="*/ 11 h 63"/>
                <a:gd name="T78" fmla="*/ 66 w 80"/>
                <a:gd name="T79" fmla="*/ 9 h 63"/>
                <a:gd name="T80" fmla="*/ 68 w 80"/>
                <a:gd name="T81" fmla="*/ 9 h 63"/>
                <a:gd name="T82" fmla="*/ 68 w 80"/>
                <a:gd name="T83" fmla="*/ 8 h 63"/>
                <a:gd name="T84" fmla="*/ 71 w 80"/>
                <a:gd name="T85" fmla="*/ 6 h 63"/>
                <a:gd name="T86" fmla="*/ 74 w 80"/>
                <a:gd name="T87" fmla="*/ 3 h 63"/>
                <a:gd name="T88" fmla="*/ 75 w 80"/>
                <a:gd name="T89" fmla="*/ 0 h 63"/>
                <a:gd name="T90" fmla="*/ 77 w 80"/>
                <a:gd name="T91" fmla="*/ 2 h 63"/>
                <a:gd name="T92" fmla="*/ 77 w 80"/>
                <a:gd name="T93" fmla="*/ 3 h 63"/>
                <a:gd name="T94" fmla="*/ 77 w 80"/>
                <a:gd name="T95" fmla="*/ 5 h 63"/>
                <a:gd name="T96" fmla="*/ 77 w 80"/>
                <a:gd name="T97" fmla="*/ 6 h 63"/>
                <a:gd name="T98" fmla="*/ 78 w 80"/>
                <a:gd name="T99" fmla="*/ 8 h 63"/>
                <a:gd name="T100" fmla="*/ 80 w 80"/>
                <a:gd name="T101" fmla="*/ 9 h 63"/>
                <a:gd name="T102" fmla="*/ 80 w 80"/>
                <a:gd name="T103" fmla="*/ 21 h 63"/>
                <a:gd name="T104" fmla="*/ 69 w 80"/>
                <a:gd name="T105" fmla="*/ 23 h 63"/>
                <a:gd name="T106" fmla="*/ 72 w 80"/>
                <a:gd name="T107" fmla="*/ 32 h 63"/>
                <a:gd name="T108" fmla="*/ 71 w 80"/>
                <a:gd name="T109" fmla="*/ 33 h 63"/>
                <a:gd name="T110" fmla="*/ 72 w 80"/>
                <a:gd name="T111" fmla="*/ 35 h 63"/>
                <a:gd name="T112" fmla="*/ 74 w 80"/>
                <a:gd name="T113" fmla="*/ 35 h 63"/>
                <a:gd name="T114" fmla="*/ 72 w 80"/>
                <a:gd name="T115" fmla="*/ 38 h 63"/>
                <a:gd name="T116" fmla="*/ 68 w 80"/>
                <a:gd name="T117" fmla="*/ 38 h 63"/>
                <a:gd name="T118" fmla="*/ 62 w 80"/>
                <a:gd name="T119" fmla="*/ 62 h 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0"/>
                <a:gd name="T181" fmla="*/ 0 h 63"/>
                <a:gd name="T182" fmla="*/ 80 w 80"/>
                <a:gd name="T183" fmla="*/ 63 h 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0" h="63">
                  <a:moveTo>
                    <a:pt x="62" y="62"/>
                  </a:moveTo>
                  <a:lnTo>
                    <a:pt x="60" y="63"/>
                  </a:lnTo>
                  <a:lnTo>
                    <a:pt x="17" y="57"/>
                  </a:lnTo>
                  <a:lnTo>
                    <a:pt x="0" y="36"/>
                  </a:lnTo>
                  <a:lnTo>
                    <a:pt x="0" y="33"/>
                  </a:lnTo>
                  <a:lnTo>
                    <a:pt x="2" y="33"/>
                  </a:lnTo>
                  <a:lnTo>
                    <a:pt x="3" y="36"/>
                  </a:lnTo>
                  <a:lnTo>
                    <a:pt x="5" y="38"/>
                  </a:lnTo>
                  <a:lnTo>
                    <a:pt x="14" y="38"/>
                  </a:lnTo>
                  <a:lnTo>
                    <a:pt x="15" y="36"/>
                  </a:lnTo>
                  <a:lnTo>
                    <a:pt x="18" y="35"/>
                  </a:lnTo>
                  <a:lnTo>
                    <a:pt x="26" y="35"/>
                  </a:lnTo>
                  <a:lnTo>
                    <a:pt x="29" y="36"/>
                  </a:lnTo>
                  <a:lnTo>
                    <a:pt x="30" y="36"/>
                  </a:lnTo>
                  <a:lnTo>
                    <a:pt x="33" y="36"/>
                  </a:lnTo>
                  <a:lnTo>
                    <a:pt x="41" y="36"/>
                  </a:lnTo>
                  <a:lnTo>
                    <a:pt x="42" y="35"/>
                  </a:lnTo>
                  <a:lnTo>
                    <a:pt x="44" y="33"/>
                  </a:lnTo>
                  <a:lnTo>
                    <a:pt x="47" y="33"/>
                  </a:lnTo>
                  <a:lnTo>
                    <a:pt x="47" y="32"/>
                  </a:lnTo>
                  <a:lnTo>
                    <a:pt x="48" y="32"/>
                  </a:lnTo>
                  <a:lnTo>
                    <a:pt x="48" y="30"/>
                  </a:lnTo>
                  <a:lnTo>
                    <a:pt x="48" y="29"/>
                  </a:lnTo>
                  <a:lnTo>
                    <a:pt x="51" y="29"/>
                  </a:lnTo>
                  <a:lnTo>
                    <a:pt x="50" y="29"/>
                  </a:lnTo>
                  <a:lnTo>
                    <a:pt x="51" y="27"/>
                  </a:lnTo>
                  <a:lnTo>
                    <a:pt x="51" y="26"/>
                  </a:lnTo>
                  <a:lnTo>
                    <a:pt x="53" y="26"/>
                  </a:lnTo>
                  <a:lnTo>
                    <a:pt x="53" y="24"/>
                  </a:lnTo>
                  <a:lnTo>
                    <a:pt x="53" y="23"/>
                  </a:lnTo>
                  <a:lnTo>
                    <a:pt x="56" y="21"/>
                  </a:lnTo>
                  <a:lnTo>
                    <a:pt x="57" y="20"/>
                  </a:lnTo>
                  <a:lnTo>
                    <a:pt x="59" y="20"/>
                  </a:lnTo>
                  <a:lnTo>
                    <a:pt x="59" y="18"/>
                  </a:lnTo>
                  <a:lnTo>
                    <a:pt x="62" y="17"/>
                  </a:lnTo>
                  <a:lnTo>
                    <a:pt x="63" y="15"/>
                  </a:lnTo>
                  <a:lnTo>
                    <a:pt x="65" y="14"/>
                  </a:lnTo>
                  <a:lnTo>
                    <a:pt x="65" y="12"/>
                  </a:lnTo>
                  <a:lnTo>
                    <a:pt x="66" y="11"/>
                  </a:lnTo>
                  <a:lnTo>
                    <a:pt x="66" y="9"/>
                  </a:lnTo>
                  <a:lnTo>
                    <a:pt x="68" y="9"/>
                  </a:lnTo>
                  <a:lnTo>
                    <a:pt x="68" y="8"/>
                  </a:lnTo>
                  <a:lnTo>
                    <a:pt x="71" y="6"/>
                  </a:lnTo>
                  <a:lnTo>
                    <a:pt x="74" y="3"/>
                  </a:lnTo>
                  <a:lnTo>
                    <a:pt x="75" y="0"/>
                  </a:lnTo>
                  <a:lnTo>
                    <a:pt x="77" y="2"/>
                  </a:lnTo>
                  <a:lnTo>
                    <a:pt x="77" y="3"/>
                  </a:lnTo>
                  <a:lnTo>
                    <a:pt x="77" y="5"/>
                  </a:lnTo>
                  <a:lnTo>
                    <a:pt x="77" y="6"/>
                  </a:lnTo>
                  <a:lnTo>
                    <a:pt x="78" y="8"/>
                  </a:lnTo>
                  <a:lnTo>
                    <a:pt x="80" y="9"/>
                  </a:lnTo>
                  <a:lnTo>
                    <a:pt x="80" y="21"/>
                  </a:lnTo>
                  <a:lnTo>
                    <a:pt x="69" y="23"/>
                  </a:lnTo>
                  <a:lnTo>
                    <a:pt x="72" y="32"/>
                  </a:lnTo>
                  <a:lnTo>
                    <a:pt x="71" y="33"/>
                  </a:lnTo>
                  <a:lnTo>
                    <a:pt x="72" y="35"/>
                  </a:lnTo>
                  <a:lnTo>
                    <a:pt x="74" y="35"/>
                  </a:lnTo>
                  <a:lnTo>
                    <a:pt x="72" y="38"/>
                  </a:lnTo>
                  <a:lnTo>
                    <a:pt x="68" y="38"/>
                  </a:lnTo>
                  <a:lnTo>
                    <a:pt x="62" y="62"/>
                  </a:lnTo>
                  <a:close/>
                </a:path>
              </a:pathLst>
            </a:custGeom>
            <a:grpFill/>
            <a:ln w="1905">
              <a:noFill/>
              <a:round/>
              <a:headEnd/>
              <a:tailEnd/>
            </a:ln>
          </p:spPr>
          <p:txBody>
            <a:bodyPr/>
            <a:lstStyle/>
            <a:p>
              <a:endParaRPr lang="en-GB">
                <a:solidFill>
                  <a:srgbClr val="000000"/>
                </a:solidFill>
                <a:latin typeface="Arial"/>
              </a:endParaRPr>
            </a:p>
          </p:txBody>
        </p:sp>
        <p:sp>
          <p:nvSpPr>
            <p:cNvPr id="723" name="Freeform 719"/>
            <p:cNvSpPr>
              <a:spLocks/>
            </p:cNvSpPr>
            <p:nvPr/>
          </p:nvSpPr>
          <p:spPr bwMode="auto">
            <a:xfrm>
              <a:off x="3452" y="2402"/>
              <a:ext cx="175" cy="111"/>
            </a:xfrm>
            <a:custGeom>
              <a:avLst/>
              <a:gdLst>
                <a:gd name="T0" fmla="*/ 175 w 175"/>
                <a:gd name="T1" fmla="*/ 42 h 111"/>
                <a:gd name="T2" fmla="*/ 166 w 175"/>
                <a:gd name="T3" fmla="*/ 47 h 111"/>
                <a:gd name="T4" fmla="*/ 163 w 175"/>
                <a:gd name="T5" fmla="*/ 50 h 111"/>
                <a:gd name="T6" fmla="*/ 160 w 175"/>
                <a:gd name="T7" fmla="*/ 54 h 111"/>
                <a:gd name="T8" fmla="*/ 161 w 175"/>
                <a:gd name="T9" fmla="*/ 59 h 111"/>
                <a:gd name="T10" fmla="*/ 161 w 175"/>
                <a:gd name="T11" fmla="*/ 60 h 111"/>
                <a:gd name="T12" fmla="*/ 160 w 175"/>
                <a:gd name="T13" fmla="*/ 60 h 111"/>
                <a:gd name="T14" fmla="*/ 158 w 175"/>
                <a:gd name="T15" fmla="*/ 60 h 111"/>
                <a:gd name="T16" fmla="*/ 151 w 175"/>
                <a:gd name="T17" fmla="*/ 63 h 111"/>
                <a:gd name="T18" fmla="*/ 148 w 175"/>
                <a:gd name="T19" fmla="*/ 66 h 111"/>
                <a:gd name="T20" fmla="*/ 108 w 175"/>
                <a:gd name="T21" fmla="*/ 80 h 111"/>
                <a:gd name="T22" fmla="*/ 106 w 175"/>
                <a:gd name="T23" fmla="*/ 84 h 111"/>
                <a:gd name="T24" fmla="*/ 100 w 175"/>
                <a:gd name="T25" fmla="*/ 89 h 111"/>
                <a:gd name="T26" fmla="*/ 99 w 175"/>
                <a:gd name="T27" fmla="*/ 89 h 111"/>
                <a:gd name="T28" fmla="*/ 87 w 175"/>
                <a:gd name="T29" fmla="*/ 89 h 111"/>
                <a:gd name="T30" fmla="*/ 84 w 175"/>
                <a:gd name="T31" fmla="*/ 92 h 111"/>
                <a:gd name="T32" fmla="*/ 82 w 175"/>
                <a:gd name="T33" fmla="*/ 93 h 111"/>
                <a:gd name="T34" fmla="*/ 70 w 175"/>
                <a:gd name="T35" fmla="*/ 98 h 111"/>
                <a:gd name="T36" fmla="*/ 66 w 175"/>
                <a:gd name="T37" fmla="*/ 99 h 111"/>
                <a:gd name="T38" fmla="*/ 63 w 175"/>
                <a:gd name="T39" fmla="*/ 98 h 111"/>
                <a:gd name="T40" fmla="*/ 54 w 175"/>
                <a:gd name="T41" fmla="*/ 99 h 111"/>
                <a:gd name="T42" fmla="*/ 51 w 175"/>
                <a:gd name="T43" fmla="*/ 101 h 111"/>
                <a:gd name="T44" fmla="*/ 48 w 175"/>
                <a:gd name="T45" fmla="*/ 104 h 111"/>
                <a:gd name="T46" fmla="*/ 37 w 175"/>
                <a:gd name="T47" fmla="*/ 110 h 111"/>
                <a:gd name="T48" fmla="*/ 31 w 175"/>
                <a:gd name="T49" fmla="*/ 110 h 111"/>
                <a:gd name="T50" fmla="*/ 27 w 175"/>
                <a:gd name="T51" fmla="*/ 111 h 111"/>
                <a:gd name="T52" fmla="*/ 24 w 175"/>
                <a:gd name="T53" fmla="*/ 111 h 111"/>
                <a:gd name="T54" fmla="*/ 21 w 175"/>
                <a:gd name="T55" fmla="*/ 111 h 111"/>
                <a:gd name="T56" fmla="*/ 18 w 175"/>
                <a:gd name="T57" fmla="*/ 110 h 111"/>
                <a:gd name="T58" fmla="*/ 15 w 175"/>
                <a:gd name="T59" fmla="*/ 110 h 111"/>
                <a:gd name="T60" fmla="*/ 13 w 175"/>
                <a:gd name="T61" fmla="*/ 105 h 111"/>
                <a:gd name="T62" fmla="*/ 10 w 175"/>
                <a:gd name="T63" fmla="*/ 102 h 111"/>
                <a:gd name="T64" fmla="*/ 10 w 175"/>
                <a:gd name="T65" fmla="*/ 90 h 111"/>
                <a:gd name="T66" fmla="*/ 7 w 175"/>
                <a:gd name="T67" fmla="*/ 89 h 111"/>
                <a:gd name="T68" fmla="*/ 3 w 175"/>
                <a:gd name="T69" fmla="*/ 69 h 111"/>
                <a:gd name="T70" fmla="*/ 1 w 175"/>
                <a:gd name="T71" fmla="*/ 66 h 111"/>
                <a:gd name="T72" fmla="*/ 0 w 175"/>
                <a:gd name="T73" fmla="*/ 65 h 111"/>
                <a:gd name="T74" fmla="*/ 1 w 175"/>
                <a:gd name="T75" fmla="*/ 65 h 111"/>
                <a:gd name="T76" fmla="*/ 1 w 175"/>
                <a:gd name="T77" fmla="*/ 63 h 111"/>
                <a:gd name="T78" fmla="*/ 1 w 175"/>
                <a:gd name="T79" fmla="*/ 62 h 111"/>
                <a:gd name="T80" fmla="*/ 1 w 175"/>
                <a:gd name="T81" fmla="*/ 60 h 111"/>
                <a:gd name="T82" fmla="*/ 0 w 175"/>
                <a:gd name="T83" fmla="*/ 57 h 111"/>
                <a:gd name="T84" fmla="*/ 3 w 175"/>
                <a:gd name="T85" fmla="*/ 56 h 111"/>
                <a:gd name="T86" fmla="*/ 3 w 175"/>
                <a:gd name="T87" fmla="*/ 54 h 111"/>
                <a:gd name="T88" fmla="*/ 1 w 175"/>
                <a:gd name="T89" fmla="*/ 47 h 111"/>
                <a:gd name="T90" fmla="*/ 1 w 175"/>
                <a:gd name="T91" fmla="*/ 45 h 111"/>
                <a:gd name="T92" fmla="*/ 4 w 175"/>
                <a:gd name="T93" fmla="*/ 45 h 111"/>
                <a:gd name="T94" fmla="*/ 6 w 175"/>
                <a:gd name="T95" fmla="*/ 44 h 111"/>
                <a:gd name="T96" fmla="*/ 6 w 175"/>
                <a:gd name="T97" fmla="*/ 41 h 111"/>
                <a:gd name="T98" fmla="*/ 10 w 175"/>
                <a:gd name="T99" fmla="*/ 38 h 111"/>
                <a:gd name="T100" fmla="*/ 12 w 175"/>
                <a:gd name="T101" fmla="*/ 36 h 111"/>
                <a:gd name="T102" fmla="*/ 13 w 175"/>
                <a:gd name="T103" fmla="*/ 35 h 111"/>
                <a:gd name="T104" fmla="*/ 21 w 175"/>
                <a:gd name="T105" fmla="*/ 35 h 111"/>
                <a:gd name="T106" fmla="*/ 28 w 175"/>
                <a:gd name="T107" fmla="*/ 29 h 111"/>
                <a:gd name="T108" fmla="*/ 69 w 175"/>
                <a:gd name="T109" fmla="*/ 30 h 111"/>
                <a:gd name="T110" fmla="*/ 73 w 175"/>
                <a:gd name="T111" fmla="*/ 36 h 111"/>
                <a:gd name="T112" fmla="*/ 76 w 175"/>
                <a:gd name="T113" fmla="*/ 36 h 111"/>
                <a:gd name="T114" fmla="*/ 82 w 175"/>
                <a:gd name="T115" fmla="*/ 35 h 111"/>
                <a:gd name="T116" fmla="*/ 82 w 175"/>
                <a:gd name="T117" fmla="*/ 29 h 111"/>
                <a:gd name="T118" fmla="*/ 93 w 175"/>
                <a:gd name="T119" fmla="*/ 15 h 111"/>
                <a:gd name="T120" fmla="*/ 108 w 175"/>
                <a:gd name="T121" fmla="*/ 8 h 111"/>
                <a:gd name="T122" fmla="*/ 157 w 175"/>
                <a:gd name="T123" fmla="*/ 0 h 111"/>
                <a:gd name="T124" fmla="*/ 175 w 175"/>
                <a:gd name="T125" fmla="*/ 42 h 11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5"/>
                <a:gd name="T190" fmla="*/ 0 h 111"/>
                <a:gd name="T191" fmla="*/ 175 w 175"/>
                <a:gd name="T192" fmla="*/ 111 h 11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5" h="111">
                  <a:moveTo>
                    <a:pt x="175" y="42"/>
                  </a:moveTo>
                  <a:lnTo>
                    <a:pt x="166" y="47"/>
                  </a:lnTo>
                  <a:lnTo>
                    <a:pt x="163" y="50"/>
                  </a:lnTo>
                  <a:lnTo>
                    <a:pt x="160" y="54"/>
                  </a:lnTo>
                  <a:lnTo>
                    <a:pt x="161" y="59"/>
                  </a:lnTo>
                  <a:lnTo>
                    <a:pt x="161" y="60"/>
                  </a:lnTo>
                  <a:lnTo>
                    <a:pt x="160" y="60"/>
                  </a:lnTo>
                  <a:lnTo>
                    <a:pt x="158" y="60"/>
                  </a:lnTo>
                  <a:lnTo>
                    <a:pt x="151" y="63"/>
                  </a:lnTo>
                  <a:lnTo>
                    <a:pt x="148" y="66"/>
                  </a:lnTo>
                  <a:lnTo>
                    <a:pt x="108" y="80"/>
                  </a:lnTo>
                  <a:lnTo>
                    <a:pt x="106" y="84"/>
                  </a:lnTo>
                  <a:lnTo>
                    <a:pt x="100" y="89"/>
                  </a:lnTo>
                  <a:lnTo>
                    <a:pt x="99" y="89"/>
                  </a:lnTo>
                  <a:lnTo>
                    <a:pt x="87" y="89"/>
                  </a:lnTo>
                  <a:lnTo>
                    <a:pt x="84" y="92"/>
                  </a:lnTo>
                  <a:lnTo>
                    <a:pt x="82" y="93"/>
                  </a:lnTo>
                  <a:lnTo>
                    <a:pt x="70" y="98"/>
                  </a:lnTo>
                  <a:lnTo>
                    <a:pt x="66" y="99"/>
                  </a:lnTo>
                  <a:lnTo>
                    <a:pt x="63" y="98"/>
                  </a:lnTo>
                  <a:lnTo>
                    <a:pt x="54" y="99"/>
                  </a:lnTo>
                  <a:lnTo>
                    <a:pt x="51" y="101"/>
                  </a:lnTo>
                  <a:lnTo>
                    <a:pt x="48" y="104"/>
                  </a:lnTo>
                  <a:lnTo>
                    <a:pt x="37" y="110"/>
                  </a:lnTo>
                  <a:lnTo>
                    <a:pt x="31" y="110"/>
                  </a:lnTo>
                  <a:lnTo>
                    <a:pt x="27" y="111"/>
                  </a:lnTo>
                  <a:lnTo>
                    <a:pt x="24" y="111"/>
                  </a:lnTo>
                  <a:lnTo>
                    <a:pt x="21" y="111"/>
                  </a:lnTo>
                  <a:lnTo>
                    <a:pt x="18" y="110"/>
                  </a:lnTo>
                  <a:lnTo>
                    <a:pt x="15" y="110"/>
                  </a:lnTo>
                  <a:lnTo>
                    <a:pt x="13" y="105"/>
                  </a:lnTo>
                  <a:lnTo>
                    <a:pt x="10" y="102"/>
                  </a:lnTo>
                  <a:lnTo>
                    <a:pt x="10" y="90"/>
                  </a:lnTo>
                  <a:lnTo>
                    <a:pt x="7" y="89"/>
                  </a:lnTo>
                  <a:lnTo>
                    <a:pt x="3" y="69"/>
                  </a:lnTo>
                  <a:lnTo>
                    <a:pt x="1" y="66"/>
                  </a:lnTo>
                  <a:lnTo>
                    <a:pt x="0" y="65"/>
                  </a:lnTo>
                  <a:lnTo>
                    <a:pt x="1" y="65"/>
                  </a:lnTo>
                  <a:lnTo>
                    <a:pt x="1" y="63"/>
                  </a:lnTo>
                  <a:lnTo>
                    <a:pt x="1" y="62"/>
                  </a:lnTo>
                  <a:lnTo>
                    <a:pt x="1" y="60"/>
                  </a:lnTo>
                  <a:lnTo>
                    <a:pt x="0" y="57"/>
                  </a:lnTo>
                  <a:lnTo>
                    <a:pt x="3" y="56"/>
                  </a:lnTo>
                  <a:lnTo>
                    <a:pt x="3" y="54"/>
                  </a:lnTo>
                  <a:lnTo>
                    <a:pt x="1" y="47"/>
                  </a:lnTo>
                  <a:lnTo>
                    <a:pt x="1" y="45"/>
                  </a:lnTo>
                  <a:lnTo>
                    <a:pt x="4" y="45"/>
                  </a:lnTo>
                  <a:lnTo>
                    <a:pt x="6" y="44"/>
                  </a:lnTo>
                  <a:lnTo>
                    <a:pt x="6" y="41"/>
                  </a:lnTo>
                  <a:lnTo>
                    <a:pt x="10" y="38"/>
                  </a:lnTo>
                  <a:lnTo>
                    <a:pt x="12" y="36"/>
                  </a:lnTo>
                  <a:lnTo>
                    <a:pt x="13" y="35"/>
                  </a:lnTo>
                  <a:lnTo>
                    <a:pt x="21" y="35"/>
                  </a:lnTo>
                  <a:lnTo>
                    <a:pt x="28" y="29"/>
                  </a:lnTo>
                  <a:lnTo>
                    <a:pt x="69" y="30"/>
                  </a:lnTo>
                  <a:lnTo>
                    <a:pt x="73" y="36"/>
                  </a:lnTo>
                  <a:lnTo>
                    <a:pt x="76" y="36"/>
                  </a:lnTo>
                  <a:lnTo>
                    <a:pt x="82" y="35"/>
                  </a:lnTo>
                  <a:lnTo>
                    <a:pt x="82" y="29"/>
                  </a:lnTo>
                  <a:lnTo>
                    <a:pt x="93" y="15"/>
                  </a:lnTo>
                  <a:lnTo>
                    <a:pt x="108" y="8"/>
                  </a:lnTo>
                  <a:lnTo>
                    <a:pt x="157" y="0"/>
                  </a:lnTo>
                  <a:lnTo>
                    <a:pt x="175" y="42"/>
                  </a:lnTo>
                  <a:close/>
                </a:path>
              </a:pathLst>
            </a:custGeom>
            <a:grpFill/>
            <a:ln w="1905">
              <a:noFill/>
              <a:round/>
              <a:headEnd/>
              <a:tailEnd/>
            </a:ln>
          </p:spPr>
          <p:txBody>
            <a:bodyPr/>
            <a:lstStyle/>
            <a:p>
              <a:endParaRPr lang="en-GB">
                <a:solidFill>
                  <a:srgbClr val="000000"/>
                </a:solidFill>
                <a:latin typeface="Arial"/>
              </a:endParaRPr>
            </a:p>
          </p:txBody>
        </p:sp>
        <p:sp>
          <p:nvSpPr>
            <p:cNvPr id="724" name="Freeform 720"/>
            <p:cNvSpPr>
              <a:spLocks/>
            </p:cNvSpPr>
            <p:nvPr/>
          </p:nvSpPr>
          <p:spPr bwMode="auto">
            <a:xfrm>
              <a:off x="2931" y="2822"/>
              <a:ext cx="212" cy="209"/>
            </a:xfrm>
            <a:custGeom>
              <a:avLst/>
              <a:gdLst>
                <a:gd name="T0" fmla="*/ 3 w 212"/>
                <a:gd name="T1" fmla="*/ 172 h 209"/>
                <a:gd name="T2" fmla="*/ 13 w 212"/>
                <a:gd name="T3" fmla="*/ 137 h 209"/>
                <a:gd name="T4" fmla="*/ 15 w 212"/>
                <a:gd name="T5" fmla="*/ 133 h 209"/>
                <a:gd name="T6" fmla="*/ 16 w 212"/>
                <a:gd name="T7" fmla="*/ 127 h 209"/>
                <a:gd name="T8" fmla="*/ 22 w 212"/>
                <a:gd name="T9" fmla="*/ 119 h 209"/>
                <a:gd name="T10" fmla="*/ 33 w 212"/>
                <a:gd name="T11" fmla="*/ 109 h 209"/>
                <a:gd name="T12" fmla="*/ 37 w 212"/>
                <a:gd name="T13" fmla="*/ 86 h 209"/>
                <a:gd name="T14" fmla="*/ 33 w 212"/>
                <a:gd name="T15" fmla="*/ 77 h 209"/>
                <a:gd name="T16" fmla="*/ 30 w 212"/>
                <a:gd name="T17" fmla="*/ 71 h 209"/>
                <a:gd name="T18" fmla="*/ 25 w 212"/>
                <a:gd name="T19" fmla="*/ 55 h 209"/>
                <a:gd name="T20" fmla="*/ 30 w 212"/>
                <a:gd name="T21" fmla="*/ 46 h 209"/>
                <a:gd name="T22" fmla="*/ 25 w 212"/>
                <a:gd name="T23" fmla="*/ 39 h 209"/>
                <a:gd name="T24" fmla="*/ 12 w 212"/>
                <a:gd name="T25" fmla="*/ 9 h 209"/>
                <a:gd name="T26" fmla="*/ 13 w 212"/>
                <a:gd name="T27" fmla="*/ 7 h 209"/>
                <a:gd name="T28" fmla="*/ 48 w 212"/>
                <a:gd name="T29" fmla="*/ 0 h 209"/>
                <a:gd name="T30" fmla="*/ 79 w 212"/>
                <a:gd name="T31" fmla="*/ 0 h 209"/>
                <a:gd name="T32" fmla="*/ 82 w 212"/>
                <a:gd name="T33" fmla="*/ 3 h 209"/>
                <a:gd name="T34" fmla="*/ 90 w 212"/>
                <a:gd name="T35" fmla="*/ 25 h 209"/>
                <a:gd name="T36" fmla="*/ 105 w 212"/>
                <a:gd name="T37" fmla="*/ 39 h 209"/>
                <a:gd name="T38" fmla="*/ 118 w 212"/>
                <a:gd name="T39" fmla="*/ 36 h 209"/>
                <a:gd name="T40" fmla="*/ 132 w 212"/>
                <a:gd name="T41" fmla="*/ 30 h 209"/>
                <a:gd name="T42" fmla="*/ 135 w 212"/>
                <a:gd name="T43" fmla="*/ 19 h 209"/>
                <a:gd name="T44" fmla="*/ 148 w 212"/>
                <a:gd name="T45" fmla="*/ 18 h 209"/>
                <a:gd name="T46" fmla="*/ 154 w 212"/>
                <a:gd name="T47" fmla="*/ 25 h 209"/>
                <a:gd name="T48" fmla="*/ 171 w 212"/>
                <a:gd name="T49" fmla="*/ 28 h 209"/>
                <a:gd name="T50" fmla="*/ 172 w 212"/>
                <a:gd name="T51" fmla="*/ 56 h 209"/>
                <a:gd name="T52" fmla="*/ 180 w 212"/>
                <a:gd name="T53" fmla="*/ 80 h 209"/>
                <a:gd name="T54" fmla="*/ 175 w 212"/>
                <a:gd name="T55" fmla="*/ 88 h 209"/>
                <a:gd name="T56" fmla="*/ 175 w 212"/>
                <a:gd name="T57" fmla="*/ 89 h 209"/>
                <a:gd name="T58" fmla="*/ 178 w 212"/>
                <a:gd name="T59" fmla="*/ 92 h 209"/>
                <a:gd name="T60" fmla="*/ 181 w 212"/>
                <a:gd name="T61" fmla="*/ 92 h 209"/>
                <a:gd name="T62" fmla="*/ 184 w 212"/>
                <a:gd name="T63" fmla="*/ 88 h 209"/>
                <a:gd name="T64" fmla="*/ 202 w 212"/>
                <a:gd name="T65" fmla="*/ 86 h 209"/>
                <a:gd name="T66" fmla="*/ 206 w 212"/>
                <a:gd name="T67" fmla="*/ 86 h 209"/>
                <a:gd name="T68" fmla="*/ 209 w 212"/>
                <a:gd name="T69" fmla="*/ 85 h 209"/>
                <a:gd name="T70" fmla="*/ 211 w 212"/>
                <a:gd name="T71" fmla="*/ 86 h 209"/>
                <a:gd name="T72" fmla="*/ 209 w 212"/>
                <a:gd name="T73" fmla="*/ 88 h 209"/>
                <a:gd name="T74" fmla="*/ 208 w 212"/>
                <a:gd name="T75" fmla="*/ 118 h 209"/>
                <a:gd name="T76" fmla="*/ 209 w 212"/>
                <a:gd name="T77" fmla="*/ 121 h 209"/>
                <a:gd name="T78" fmla="*/ 175 w 212"/>
                <a:gd name="T79" fmla="*/ 121 h 209"/>
                <a:gd name="T80" fmla="*/ 178 w 212"/>
                <a:gd name="T81" fmla="*/ 185 h 209"/>
                <a:gd name="T82" fmla="*/ 191 w 212"/>
                <a:gd name="T83" fmla="*/ 197 h 209"/>
                <a:gd name="T84" fmla="*/ 196 w 212"/>
                <a:gd name="T85" fmla="*/ 200 h 209"/>
                <a:gd name="T86" fmla="*/ 166 w 212"/>
                <a:gd name="T87" fmla="*/ 209 h 209"/>
                <a:gd name="T88" fmla="*/ 120 w 212"/>
                <a:gd name="T89" fmla="*/ 203 h 209"/>
                <a:gd name="T90" fmla="*/ 114 w 212"/>
                <a:gd name="T91" fmla="*/ 196 h 209"/>
                <a:gd name="T92" fmla="*/ 34 w 212"/>
                <a:gd name="T93" fmla="*/ 193 h 209"/>
                <a:gd name="T94" fmla="*/ 30 w 212"/>
                <a:gd name="T95" fmla="*/ 188 h 209"/>
                <a:gd name="T96" fmla="*/ 16 w 212"/>
                <a:gd name="T97" fmla="*/ 190 h 209"/>
                <a:gd name="T98" fmla="*/ 12 w 212"/>
                <a:gd name="T99" fmla="*/ 193 h 209"/>
                <a:gd name="T100" fmla="*/ 1 w 212"/>
                <a:gd name="T101" fmla="*/ 196 h 209"/>
                <a:gd name="T102" fmla="*/ 1 w 212"/>
                <a:gd name="T103" fmla="*/ 185 h 20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2"/>
                <a:gd name="T157" fmla="*/ 0 h 209"/>
                <a:gd name="T158" fmla="*/ 212 w 212"/>
                <a:gd name="T159" fmla="*/ 209 h 209"/>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2" h="209">
                  <a:moveTo>
                    <a:pt x="1" y="182"/>
                  </a:moveTo>
                  <a:lnTo>
                    <a:pt x="3" y="172"/>
                  </a:lnTo>
                  <a:lnTo>
                    <a:pt x="4" y="169"/>
                  </a:lnTo>
                  <a:lnTo>
                    <a:pt x="13" y="137"/>
                  </a:lnTo>
                  <a:lnTo>
                    <a:pt x="13" y="134"/>
                  </a:lnTo>
                  <a:lnTo>
                    <a:pt x="15" y="133"/>
                  </a:lnTo>
                  <a:lnTo>
                    <a:pt x="15" y="131"/>
                  </a:lnTo>
                  <a:lnTo>
                    <a:pt x="16" y="127"/>
                  </a:lnTo>
                  <a:lnTo>
                    <a:pt x="21" y="122"/>
                  </a:lnTo>
                  <a:lnTo>
                    <a:pt x="22" y="119"/>
                  </a:lnTo>
                  <a:lnTo>
                    <a:pt x="28" y="116"/>
                  </a:lnTo>
                  <a:lnTo>
                    <a:pt x="33" y="109"/>
                  </a:lnTo>
                  <a:lnTo>
                    <a:pt x="36" y="88"/>
                  </a:lnTo>
                  <a:lnTo>
                    <a:pt x="37" y="86"/>
                  </a:lnTo>
                  <a:lnTo>
                    <a:pt x="36" y="80"/>
                  </a:lnTo>
                  <a:lnTo>
                    <a:pt x="33" y="77"/>
                  </a:lnTo>
                  <a:lnTo>
                    <a:pt x="31" y="73"/>
                  </a:lnTo>
                  <a:lnTo>
                    <a:pt x="30" y="71"/>
                  </a:lnTo>
                  <a:lnTo>
                    <a:pt x="25" y="56"/>
                  </a:lnTo>
                  <a:lnTo>
                    <a:pt x="25" y="55"/>
                  </a:lnTo>
                  <a:lnTo>
                    <a:pt x="30" y="50"/>
                  </a:lnTo>
                  <a:lnTo>
                    <a:pt x="30" y="46"/>
                  </a:lnTo>
                  <a:lnTo>
                    <a:pt x="28" y="42"/>
                  </a:lnTo>
                  <a:lnTo>
                    <a:pt x="25" y="39"/>
                  </a:lnTo>
                  <a:lnTo>
                    <a:pt x="21" y="21"/>
                  </a:lnTo>
                  <a:lnTo>
                    <a:pt x="12" y="9"/>
                  </a:lnTo>
                  <a:lnTo>
                    <a:pt x="12" y="7"/>
                  </a:lnTo>
                  <a:lnTo>
                    <a:pt x="13" y="7"/>
                  </a:lnTo>
                  <a:lnTo>
                    <a:pt x="28" y="1"/>
                  </a:lnTo>
                  <a:lnTo>
                    <a:pt x="48" y="0"/>
                  </a:lnTo>
                  <a:lnTo>
                    <a:pt x="49" y="1"/>
                  </a:lnTo>
                  <a:lnTo>
                    <a:pt x="79" y="0"/>
                  </a:lnTo>
                  <a:lnTo>
                    <a:pt x="81" y="3"/>
                  </a:lnTo>
                  <a:lnTo>
                    <a:pt x="82" y="3"/>
                  </a:lnTo>
                  <a:lnTo>
                    <a:pt x="84" y="3"/>
                  </a:lnTo>
                  <a:lnTo>
                    <a:pt x="90" y="25"/>
                  </a:lnTo>
                  <a:lnTo>
                    <a:pt x="100" y="37"/>
                  </a:lnTo>
                  <a:lnTo>
                    <a:pt x="105" y="39"/>
                  </a:lnTo>
                  <a:lnTo>
                    <a:pt x="108" y="39"/>
                  </a:lnTo>
                  <a:lnTo>
                    <a:pt x="118" y="36"/>
                  </a:lnTo>
                  <a:lnTo>
                    <a:pt x="130" y="37"/>
                  </a:lnTo>
                  <a:lnTo>
                    <a:pt x="132" y="30"/>
                  </a:lnTo>
                  <a:lnTo>
                    <a:pt x="132" y="28"/>
                  </a:lnTo>
                  <a:lnTo>
                    <a:pt x="135" y="19"/>
                  </a:lnTo>
                  <a:lnTo>
                    <a:pt x="147" y="19"/>
                  </a:lnTo>
                  <a:lnTo>
                    <a:pt x="148" y="18"/>
                  </a:lnTo>
                  <a:lnTo>
                    <a:pt x="154" y="18"/>
                  </a:lnTo>
                  <a:lnTo>
                    <a:pt x="154" y="25"/>
                  </a:lnTo>
                  <a:lnTo>
                    <a:pt x="169" y="25"/>
                  </a:lnTo>
                  <a:lnTo>
                    <a:pt x="171" y="28"/>
                  </a:lnTo>
                  <a:lnTo>
                    <a:pt x="174" y="52"/>
                  </a:lnTo>
                  <a:lnTo>
                    <a:pt x="172" y="56"/>
                  </a:lnTo>
                  <a:lnTo>
                    <a:pt x="172" y="64"/>
                  </a:lnTo>
                  <a:lnTo>
                    <a:pt x="180" y="80"/>
                  </a:lnTo>
                  <a:lnTo>
                    <a:pt x="180" y="82"/>
                  </a:lnTo>
                  <a:lnTo>
                    <a:pt x="175" y="88"/>
                  </a:lnTo>
                  <a:lnTo>
                    <a:pt x="174" y="88"/>
                  </a:lnTo>
                  <a:lnTo>
                    <a:pt x="175" y="89"/>
                  </a:lnTo>
                  <a:lnTo>
                    <a:pt x="177" y="89"/>
                  </a:lnTo>
                  <a:lnTo>
                    <a:pt x="178" y="92"/>
                  </a:lnTo>
                  <a:lnTo>
                    <a:pt x="180" y="92"/>
                  </a:lnTo>
                  <a:lnTo>
                    <a:pt x="181" y="92"/>
                  </a:lnTo>
                  <a:lnTo>
                    <a:pt x="183" y="88"/>
                  </a:lnTo>
                  <a:lnTo>
                    <a:pt x="184" y="88"/>
                  </a:lnTo>
                  <a:lnTo>
                    <a:pt x="199" y="88"/>
                  </a:lnTo>
                  <a:lnTo>
                    <a:pt x="202" y="86"/>
                  </a:lnTo>
                  <a:lnTo>
                    <a:pt x="205" y="86"/>
                  </a:lnTo>
                  <a:lnTo>
                    <a:pt x="206" y="86"/>
                  </a:lnTo>
                  <a:lnTo>
                    <a:pt x="208" y="85"/>
                  </a:lnTo>
                  <a:lnTo>
                    <a:pt x="209" y="85"/>
                  </a:lnTo>
                  <a:lnTo>
                    <a:pt x="211" y="85"/>
                  </a:lnTo>
                  <a:lnTo>
                    <a:pt x="211" y="86"/>
                  </a:lnTo>
                  <a:lnTo>
                    <a:pt x="209" y="86"/>
                  </a:lnTo>
                  <a:lnTo>
                    <a:pt x="209" y="88"/>
                  </a:lnTo>
                  <a:lnTo>
                    <a:pt x="209" y="91"/>
                  </a:lnTo>
                  <a:lnTo>
                    <a:pt x="208" y="118"/>
                  </a:lnTo>
                  <a:lnTo>
                    <a:pt x="208" y="119"/>
                  </a:lnTo>
                  <a:lnTo>
                    <a:pt x="209" y="121"/>
                  </a:lnTo>
                  <a:lnTo>
                    <a:pt x="212" y="121"/>
                  </a:lnTo>
                  <a:lnTo>
                    <a:pt x="175" y="121"/>
                  </a:lnTo>
                  <a:lnTo>
                    <a:pt x="175" y="184"/>
                  </a:lnTo>
                  <a:lnTo>
                    <a:pt x="178" y="185"/>
                  </a:lnTo>
                  <a:lnTo>
                    <a:pt x="180" y="187"/>
                  </a:lnTo>
                  <a:lnTo>
                    <a:pt x="191" y="197"/>
                  </a:lnTo>
                  <a:lnTo>
                    <a:pt x="193" y="199"/>
                  </a:lnTo>
                  <a:lnTo>
                    <a:pt x="196" y="200"/>
                  </a:lnTo>
                  <a:lnTo>
                    <a:pt x="194" y="202"/>
                  </a:lnTo>
                  <a:lnTo>
                    <a:pt x="166" y="209"/>
                  </a:lnTo>
                  <a:lnTo>
                    <a:pt x="165" y="208"/>
                  </a:lnTo>
                  <a:lnTo>
                    <a:pt x="120" y="203"/>
                  </a:lnTo>
                  <a:lnTo>
                    <a:pt x="118" y="200"/>
                  </a:lnTo>
                  <a:lnTo>
                    <a:pt x="114" y="196"/>
                  </a:lnTo>
                  <a:lnTo>
                    <a:pt x="39" y="197"/>
                  </a:lnTo>
                  <a:lnTo>
                    <a:pt x="34" y="193"/>
                  </a:lnTo>
                  <a:lnTo>
                    <a:pt x="31" y="191"/>
                  </a:lnTo>
                  <a:lnTo>
                    <a:pt x="30" y="188"/>
                  </a:lnTo>
                  <a:lnTo>
                    <a:pt x="19" y="188"/>
                  </a:lnTo>
                  <a:lnTo>
                    <a:pt x="16" y="190"/>
                  </a:lnTo>
                  <a:lnTo>
                    <a:pt x="13" y="193"/>
                  </a:lnTo>
                  <a:lnTo>
                    <a:pt x="12" y="193"/>
                  </a:lnTo>
                  <a:lnTo>
                    <a:pt x="9" y="191"/>
                  </a:lnTo>
                  <a:lnTo>
                    <a:pt x="1" y="196"/>
                  </a:lnTo>
                  <a:lnTo>
                    <a:pt x="0" y="184"/>
                  </a:lnTo>
                  <a:lnTo>
                    <a:pt x="1" y="185"/>
                  </a:lnTo>
                  <a:lnTo>
                    <a:pt x="1" y="182"/>
                  </a:lnTo>
                  <a:close/>
                </a:path>
              </a:pathLst>
            </a:custGeom>
            <a:grpFill/>
            <a:ln w="1905">
              <a:noFill/>
              <a:round/>
              <a:headEnd/>
              <a:tailEnd/>
            </a:ln>
          </p:spPr>
          <p:txBody>
            <a:bodyPr/>
            <a:lstStyle/>
            <a:p>
              <a:endParaRPr lang="en-GB">
                <a:solidFill>
                  <a:srgbClr val="000000"/>
                </a:solidFill>
                <a:latin typeface="Arial"/>
              </a:endParaRPr>
            </a:p>
          </p:txBody>
        </p:sp>
        <p:sp>
          <p:nvSpPr>
            <p:cNvPr id="725" name="Freeform 721"/>
            <p:cNvSpPr>
              <a:spLocks/>
            </p:cNvSpPr>
            <p:nvPr/>
          </p:nvSpPr>
          <p:spPr bwMode="auto">
            <a:xfrm>
              <a:off x="2938" y="2799"/>
              <a:ext cx="17" cy="24"/>
            </a:xfrm>
            <a:custGeom>
              <a:avLst/>
              <a:gdLst>
                <a:gd name="T0" fmla="*/ 17 w 17"/>
                <a:gd name="T1" fmla="*/ 5 h 24"/>
                <a:gd name="T2" fmla="*/ 15 w 17"/>
                <a:gd name="T3" fmla="*/ 2 h 24"/>
                <a:gd name="T4" fmla="*/ 12 w 17"/>
                <a:gd name="T5" fmla="*/ 0 h 24"/>
                <a:gd name="T6" fmla="*/ 9 w 17"/>
                <a:gd name="T7" fmla="*/ 2 h 24"/>
                <a:gd name="T8" fmla="*/ 8 w 17"/>
                <a:gd name="T9" fmla="*/ 6 h 24"/>
                <a:gd name="T10" fmla="*/ 0 w 17"/>
                <a:gd name="T11" fmla="*/ 11 h 24"/>
                <a:gd name="T12" fmla="*/ 2 w 17"/>
                <a:gd name="T13" fmla="*/ 12 h 24"/>
                <a:gd name="T14" fmla="*/ 3 w 17"/>
                <a:gd name="T15" fmla="*/ 21 h 24"/>
                <a:gd name="T16" fmla="*/ 5 w 17"/>
                <a:gd name="T17" fmla="*/ 24 h 24"/>
                <a:gd name="T18" fmla="*/ 8 w 17"/>
                <a:gd name="T19" fmla="*/ 23 h 24"/>
                <a:gd name="T20" fmla="*/ 11 w 17"/>
                <a:gd name="T21" fmla="*/ 9 h 24"/>
                <a:gd name="T22" fmla="*/ 15 w 17"/>
                <a:gd name="T23" fmla="*/ 5 h 24"/>
                <a:gd name="T24" fmla="*/ 17 w 17"/>
                <a:gd name="T25" fmla="*/ 5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24"/>
                <a:gd name="T41" fmla="*/ 17 w 17"/>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24">
                  <a:moveTo>
                    <a:pt x="17" y="5"/>
                  </a:moveTo>
                  <a:lnTo>
                    <a:pt x="15" y="2"/>
                  </a:lnTo>
                  <a:lnTo>
                    <a:pt x="12" y="0"/>
                  </a:lnTo>
                  <a:lnTo>
                    <a:pt x="9" y="2"/>
                  </a:lnTo>
                  <a:lnTo>
                    <a:pt x="8" y="6"/>
                  </a:lnTo>
                  <a:lnTo>
                    <a:pt x="0" y="11"/>
                  </a:lnTo>
                  <a:lnTo>
                    <a:pt x="2" y="12"/>
                  </a:lnTo>
                  <a:lnTo>
                    <a:pt x="3" y="21"/>
                  </a:lnTo>
                  <a:lnTo>
                    <a:pt x="5" y="24"/>
                  </a:lnTo>
                  <a:lnTo>
                    <a:pt x="8" y="23"/>
                  </a:lnTo>
                  <a:lnTo>
                    <a:pt x="11" y="9"/>
                  </a:lnTo>
                  <a:lnTo>
                    <a:pt x="15" y="5"/>
                  </a:lnTo>
                  <a:lnTo>
                    <a:pt x="17" y="5"/>
                  </a:lnTo>
                  <a:close/>
                </a:path>
              </a:pathLst>
            </a:custGeom>
            <a:grpFill/>
            <a:ln w="1905">
              <a:noFill/>
              <a:round/>
              <a:headEnd/>
              <a:tailEnd/>
            </a:ln>
          </p:spPr>
          <p:txBody>
            <a:bodyPr/>
            <a:lstStyle/>
            <a:p>
              <a:endParaRPr lang="en-GB">
                <a:solidFill>
                  <a:srgbClr val="000000"/>
                </a:solidFill>
                <a:latin typeface="Arial"/>
              </a:endParaRPr>
            </a:p>
          </p:txBody>
        </p:sp>
        <p:sp>
          <p:nvSpPr>
            <p:cNvPr id="726" name="Freeform 722"/>
            <p:cNvSpPr>
              <a:spLocks/>
            </p:cNvSpPr>
            <p:nvPr/>
          </p:nvSpPr>
          <p:spPr bwMode="auto">
            <a:xfrm>
              <a:off x="3013" y="3102"/>
              <a:ext cx="274" cy="242"/>
            </a:xfrm>
            <a:custGeom>
              <a:avLst/>
              <a:gdLst>
                <a:gd name="T0" fmla="*/ 57 w 274"/>
                <a:gd name="T1" fmla="*/ 119 h 242"/>
                <a:gd name="T2" fmla="*/ 44 w 274"/>
                <a:gd name="T3" fmla="*/ 128 h 242"/>
                <a:gd name="T4" fmla="*/ 26 w 274"/>
                <a:gd name="T5" fmla="*/ 130 h 242"/>
                <a:gd name="T6" fmla="*/ 18 w 274"/>
                <a:gd name="T7" fmla="*/ 125 h 242"/>
                <a:gd name="T8" fmla="*/ 9 w 274"/>
                <a:gd name="T9" fmla="*/ 115 h 242"/>
                <a:gd name="T10" fmla="*/ 3 w 274"/>
                <a:gd name="T11" fmla="*/ 121 h 242"/>
                <a:gd name="T12" fmla="*/ 0 w 274"/>
                <a:gd name="T13" fmla="*/ 122 h 242"/>
                <a:gd name="T14" fmla="*/ 0 w 274"/>
                <a:gd name="T15" fmla="*/ 125 h 242"/>
                <a:gd name="T16" fmla="*/ 30 w 274"/>
                <a:gd name="T17" fmla="*/ 185 h 242"/>
                <a:gd name="T18" fmla="*/ 27 w 274"/>
                <a:gd name="T19" fmla="*/ 203 h 242"/>
                <a:gd name="T20" fmla="*/ 23 w 274"/>
                <a:gd name="T21" fmla="*/ 203 h 242"/>
                <a:gd name="T22" fmla="*/ 24 w 274"/>
                <a:gd name="T23" fmla="*/ 208 h 242"/>
                <a:gd name="T24" fmla="*/ 26 w 274"/>
                <a:gd name="T25" fmla="*/ 211 h 242"/>
                <a:gd name="T26" fmla="*/ 29 w 274"/>
                <a:gd name="T27" fmla="*/ 215 h 242"/>
                <a:gd name="T28" fmla="*/ 33 w 274"/>
                <a:gd name="T29" fmla="*/ 224 h 242"/>
                <a:gd name="T30" fmla="*/ 32 w 274"/>
                <a:gd name="T31" fmla="*/ 232 h 242"/>
                <a:gd name="T32" fmla="*/ 33 w 274"/>
                <a:gd name="T33" fmla="*/ 230 h 242"/>
                <a:gd name="T34" fmla="*/ 39 w 274"/>
                <a:gd name="T35" fmla="*/ 229 h 242"/>
                <a:gd name="T36" fmla="*/ 39 w 274"/>
                <a:gd name="T37" fmla="*/ 235 h 242"/>
                <a:gd name="T38" fmla="*/ 47 w 274"/>
                <a:gd name="T39" fmla="*/ 235 h 242"/>
                <a:gd name="T40" fmla="*/ 47 w 274"/>
                <a:gd name="T41" fmla="*/ 239 h 242"/>
                <a:gd name="T42" fmla="*/ 54 w 274"/>
                <a:gd name="T43" fmla="*/ 241 h 242"/>
                <a:gd name="T44" fmla="*/ 60 w 274"/>
                <a:gd name="T45" fmla="*/ 242 h 242"/>
                <a:gd name="T46" fmla="*/ 66 w 274"/>
                <a:gd name="T47" fmla="*/ 238 h 242"/>
                <a:gd name="T48" fmla="*/ 72 w 274"/>
                <a:gd name="T49" fmla="*/ 236 h 242"/>
                <a:gd name="T50" fmla="*/ 81 w 274"/>
                <a:gd name="T51" fmla="*/ 236 h 242"/>
                <a:gd name="T52" fmla="*/ 89 w 274"/>
                <a:gd name="T53" fmla="*/ 236 h 242"/>
                <a:gd name="T54" fmla="*/ 90 w 274"/>
                <a:gd name="T55" fmla="*/ 233 h 242"/>
                <a:gd name="T56" fmla="*/ 96 w 274"/>
                <a:gd name="T57" fmla="*/ 229 h 242"/>
                <a:gd name="T58" fmla="*/ 111 w 274"/>
                <a:gd name="T59" fmla="*/ 230 h 242"/>
                <a:gd name="T60" fmla="*/ 117 w 274"/>
                <a:gd name="T61" fmla="*/ 227 h 242"/>
                <a:gd name="T62" fmla="*/ 141 w 274"/>
                <a:gd name="T63" fmla="*/ 232 h 242"/>
                <a:gd name="T64" fmla="*/ 147 w 274"/>
                <a:gd name="T65" fmla="*/ 227 h 242"/>
                <a:gd name="T66" fmla="*/ 156 w 274"/>
                <a:gd name="T67" fmla="*/ 227 h 242"/>
                <a:gd name="T68" fmla="*/ 156 w 274"/>
                <a:gd name="T69" fmla="*/ 223 h 242"/>
                <a:gd name="T70" fmla="*/ 256 w 274"/>
                <a:gd name="T71" fmla="*/ 128 h 242"/>
                <a:gd name="T72" fmla="*/ 265 w 274"/>
                <a:gd name="T73" fmla="*/ 122 h 242"/>
                <a:gd name="T74" fmla="*/ 274 w 274"/>
                <a:gd name="T75" fmla="*/ 86 h 242"/>
                <a:gd name="T76" fmla="*/ 259 w 274"/>
                <a:gd name="T77" fmla="*/ 86 h 242"/>
                <a:gd name="T78" fmla="*/ 256 w 274"/>
                <a:gd name="T79" fmla="*/ 94 h 242"/>
                <a:gd name="T80" fmla="*/ 241 w 274"/>
                <a:gd name="T81" fmla="*/ 83 h 242"/>
                <a:gd name="T82" fmla="*/ 252 w 274"/>
                <a:gd name="T83" fmla="*/ 67 h 242"/>
                <a:gd name="T84" fmla="*/ 261 w 274"/>
                <a:gd name="T85" fmla="*/ 68 h 242"/>
                <a:gd name="T86" fmla="*/ 252 w 274"/>
                <a:gd name="T87" fmla="*/ 10 h 242"/>
                <a:gd name="T88" fmla="*/ 240 w 274"/>
                <a:gd name="T89" fmla="*/ 3 h 242"/>
                <a:gd name="T90" fmla="*/ 219 w 274"/>
                <a:gd name="T91" fmla="*/ 0 h 242"/>
                <a:gd name="T92" fmla="*/ 216 w 274"/>
                <a:gd name="T93" fmla="*/ 3 h 242"/>
                <a:gd name="T94" fmla="*/ 180 w 274"/>
                <a:gd name="T95" fmla="*/ 26 h 242"/>
                <a:gd name="T96" fmla="*/ 162 w 274"/>
                <a:gd name="T97" fmla="*/ 44 h 242"/>
                <a:gd name="T98" fmla="*/ 153 w 274"/>
                <a:gd name="T99" fmla="*/ 61 h 242"/>
                <a:gd name="T100" fmla="*/ 138 w 274"/>
                <a:gd name="T101" fmla="*/ 67 h 242"/>
                <a:gd name="T102" fmla="*/ 123 w 274"/>
                <a:gd name="T103" fmla="*/ 61 h 242"/>
                <a:gd name="T104" fmla="*/ 115 w 274"/>
                <a:gd name="T105" fmla="*/ 61 h 242"/>
                <a:gd name="T106" fmla="*/ 99 w 274"/>
                <a:gd name="T107" fmla="*/ 77 h 242"/>
                <a:gd name="T108" fmla="*/ 86 w 274"/>
                <a:gd name="T109" fmla="*/ 88 h 242"/>
                <a:gd name="T110" fmla="*/ 71 w 274"/>
                <a:gd name="T111" fmla="*/ 82 h 242"/>
                <a:gd name="T112" fmla="*/ 72 w 274"/>
                <a:gd name="T113" fmla="*/ 65 h 242"/>
                <a:gd name="T114" fmla="*/ 57 w 274"/>
                <a:gd name="T115" fmla="*/ 49 h 24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74"/>
                <a:gd name="T175" fmla="*/ 0 h 242"/>
                <a:gd name="T176" fmla="*/ 274 w 274"/>
                <a:gd name="T177" fmla="*/ 242 h 24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74" h="242">
                  <a:moveTo>
                    <a:pt x="57" y="49"/>
                  </a:moveTo>
                  <a:lnTo>
                    <a:pt x="57" y="119"/>
                  </a:lnTo>
                  <a:lnTo>
                    <a:pt x="53" y="121"/>
                  </a:lnTo>
                  <a:lnTo>
                    <a:pt x="44" y="128"/>
                  </a:lnTo>
                  <a:lnTo>
                    <a:pt x="30" y="128"/>
                  </a:lnTo>
                  <a:lnTo>
                    <a:pt x="26" y="130"/>
                  </a:lnTo>
                  <a:lnTo>
                    <a:pt x="21" y="128"/>
                  </a:lnTo>
                  <a:lnTo>
                    <a:pt x="18" y="125"/>
                  </a:lnTo>
                  <a:lnTo>
                    <a:pt x="18" y="121"/>
                  </a:lnTo>
                  <a:lnTo>
                    <a:pt x="9" y="115"/>
                  </a:lnTo>
                  <a:lnTo>
                    <a:pt x="6" y="116"/>
                  </a:lnTo>
                  <a:lnTo>
                    <a:pt x="3" y="121"/>
                  </a:lnTo>
                  <a:lnTo>
                    <a:pt x="2" y="122"/>
                  </a:lnTo>
                  <a:lnTo>
                    <a:pt x="0" y="122"/>
                  </a:lnTo>
                  <a:lnTo>
                    <a:pt x="0" y="124"/>
                  </a:lnTo>
                  <a:lnTo>
                    <a:pt x="0" y="125"/>
                  </a:lnTo>
                  <a:lnTo>
                    <a:pt x="5" y="130"/>
                  </a:lnTo>
                  <a:lnTo>
                    <a:pt x="30" y="185"/>
                  </a:lnTo>
                  <a:lnTo>
                    <a:pt x="30" y="199"/>
                  </a:lnTo>
                  <a:lnTo>
                    <a:pt x="27" y="203"/>
                  </a:lnTo>
                  <a:lnTo>
                    <a:pt x="24" y="202"/>
                  </a:lnTo>
                  <a:lnTo>
                    <a:pt x="23" y="203"/>
                  </a:lnTo>
                  <a:lnTo>
                    <a:pt x="23" y="206"/>
                  </a:lnTo>
                  <a:lnTo>
                    <a:pt x="24" y="208"/>
                  </a:lnTo>
                  <a:lnTo>
                    <a:pt x="26" y="209"/>
                  </a:lnTo>
                  <a:lnTo>
                    <a:pt x="26" y="211"/>
                  </a:lnTo>
                  <a:lnTo>
                    <a:pt x="27" y="214"/>
                  </a:lnTo>
                  <a:lnTo>
                    <a:pt x="29" y="215"/>
                  </a:lnTo>
                  <a:lnTo>
                    <a:pt x="33" y="221"/>
                  </a:lnTo>
                  <a:lnTo>
                    <a:pt x="33" y="224"/>
                  </a:lnTo>
                  <a:lnTo>
                    <a:pt x="32" y="227"/>
                  </a:lnTo>
                  <a:lnTo>
                    <a:pt x="32" y="232"/>
                  </a:lnTo>
                  <a:lnTo>
                    <a:pt x="33" y="235"/>
                  </a:lnTo>
                  <a:lnTo>
                    <a:pt x="33" y="230"/>
                  </a:lnTo>
                  <a:lnTo>
                    <a:pt x="35" y="229"/>
                  </a:lnTo>
                  <a:lnTo>
                    <a:pt x="39" y="229"/>
                  </a:lnTo>
                  <a:lnTo>
                    <a:pt x="39" y="233"/>
                  </a:lnTo>
                  <a:lnTo>
                    <a:pt x="39" y="235"/>
                  </a:lnTo>
                  <a:lnTo>
                    <a:pt x="41" y="236"/>
                  </a:lnTo>
                  <a:lnTo>
                    <a:pt x="47" y="235"/>
                  </a:lnTo>
                  <a:lnTo>
                    <a:pt x="48" y="236"/>
                  </a:lnTo>
                  <a:lnTo>
                    <a:pt x="47" y="239"/>
                  </a:lnTo>
                  <a:lnTo>
                    <a:pt x="51" y="241"/>
                  </a:lnTo>
                  <a:lnTo>
                    <a:pt x="54" y="241"/>
                  </a:lnTo>
                  <a:lnTo>
                    <a:pt x="56" y="242"/>
                  </a:lnTo>
                  <a:lnTo>
                    <a:pt x="60" y="242"/>
                  </a:lnTo>
                  <a:lnTo>
                    <a:pt x="62" y="241"/>
                  </a:lnTo>
                  <a:lnTo>
                    <a:pt x="66" y="238"/>
                  </a:lnTo>
                  <a:lnTo>
                    <a:pt x="71" y="236"/>
                  </a:lnTo>
                  <a:lnTo>
                    <a:pt x="72" y="236"/>
                  </a:lnTo>
                  <a:lnTo>
                    <a:pt x="75" y="235"/>
                  </a:lnTo>
                  <a:lnTo>
                    <a:pt x="81" y="236"/>
                  </a:lnTo>
                  <a:lnTo>
                    <a:pt x="81" y="235"/>
                  </a:lnTo>
                  <a:lnTo>
                    <a:pt x="89" y="236"/>
                  </a:lnTo>
                  <a:lnTo>
                    <a:pt x="90" y="235"/>
                  </a:lnTo>
                  <a:lnTo>
                    <a:pt x="90" y="233"/>
                  </a:lnTo>
                  <a:lnTo>
                    <a:pt x="95" y="230"/>
                  </a:lnTo>
                  <a:lnTo>
                    <a:pt x="96" y="229"/>
                  </a:lnTo>
                  <a:lnTo>
                    <a:pt x="104" y="227"/>
                  </a:lnTo>
                  <a:lnTo>
                    <a:pt x="111" y="230"/>
                  </a:lnTo>
                  <a:lnTo>
                    <a:pt x="114" y="230"/>
                  </a:lnTo>
                  <a:lnTo>
                    <a:pt x="117" y="227"/>
                  </a:lnTo>
                  <a:lnTo>
                    <a:pt x="120" y="227"/>
                  </a:lnTo>
                  <a:lnTo>
                    <a:pt x="141" y="232"/>
                  </a:lnTo>
                  <a:lnTo>
                    <a:pt x="142" y="227"/>
                  </a:lnTo>
                  <a:lnTo>
                    <a:pt x="147" y="227"/>
                  </a:lnTo>
                  <a:lnTo>
                    <a:pt x="154" y="229"/>
                  </a:lnTo>
                  <a:lnTo>
                    <a:pt x="156" y="227"/>
                  </a:lnTo>
                  <a:lnTo>
                    <a:pt x="154" y="224"/>
                  </a:lnTo>
                  <a:lnTo>
                    <a:pt x="156" y="223"/>
                  </a:lnTo>
                  <a:lnTo>
                    <a:pt x="172" y="221"/>
                  </a:lnTo>
                  <a:lnTo>
                    <a:pt x="256" y="128"/>
                  </a:lnTo>
                  <a:lnTo>
                    <a:pt x="259" y="127"/>
                  </a:lnTo>
                  <a:lnTo>
                    <a:pt x="265" y="122"/>
                  </a:lnTo>
                  <a:lnTo>
                    <a:pt x="267" y="118"/>
                  </a:lnTo>
                  <a:lnTo>
                    <a:pt x="274" y="86"/>
                  </a:lnTo>
                  <a:lnTo>
                    <a:pt x="262" y="86"/>
                  </a:lnTo>
                  <a:lnTo>
                    <a:pt x="259" y="86"/>
                  </a:lnTo>
                  <a:lnTo>
                    <a:pt x="258" y="91"/>
                  </a:lnTo>
                  <a:lnTo>
                    <a:pt x="256" y="94"/>
                  </a:lnTo>
                  <a:lnTo>
                    <a:pt x="244" y="92"/>
                  </a:lnTo>
                  <a:lnTo>
                    <a:pt x="241" y="83"/>
                  </a:lnTo>
                  <a:lnTo>
                    <a:pt x="247" y="68"/>
                  </a:lnTo>
                  <a:lnTo>
                    <a:pt x="252" y="67"/>
                  </a:lnTo>
                  <a:lnTo>
                    <a:pt x="258" y="71"/>
                  </a:lnTo>
                  <a:lnTo>
                    <a:pt x="261" y="68"/>
                  </a:lnTo>
                  <a:lnTo>
                    <a:pt x="253" y="10"/>
                  </a:lnTo>
                  <a:lnTo>
                    <a:pt x="252" y="10"/>
                  </a:lnTo>
                  <a:lnTo>
                    <a:pt x="247" y="6"/>
                  </a:lnTo>
                  <a:lnTo>
                    <a:pt x="240" y="3"/>
                  </a:lnTo>
                  <a:lnTo>
                    <a:pt x="232" y="3"/>
                  </a:lnTo>
                  <a:lnTo>
                    <a:pt x="219" y="0"/>
                  </a:lnTo>
                  <a:lnTo>
                    <a:pt x="216" y="1"/>
                  </a:lnTo>
                  <a:lnTo>
                    <a:pt x="216" y="3"/>
                  </a:lnTo>
                  <a:lnTo>
                    <a:pt x="196" y="11"/>
                  </a:lnTo>
                  <a:lnTo>
                    <a:pt x="180" y="26"/>
                  </a:lnTo>
                  <a:lnTo>
                    <a:pt x="171" y="38"/>
                  </a:lnTo>
                  <a:lnTo>
                    <a:pt x="162" y="44"/>
                  </a:lnTo>
                  <a:lnTo>
                    <a:pt x="157" y="50"/>
                  </a:lnTo>
                  <a:lnTo>
                    <a:pt x="153" y="61"/>
                  </a:lnTo>
                  <a:lnTo>
                    <a:pt x="151" y="64"/>
                  </a:lnTo>
                  <a:lnTo>
                    <a:pt x="138" y="67"/>
                  </a:lnTo>
                  <a:lnTo>
                    <a:pt x="133" y="65"/>
                  </a:lnTo>
                  <a:lnTo>
                    <a:pt x="123" y="61"/>
                  </a:lnTo>
                  <a:lnTo>
                    <a:pt x="118" y="59"/>
                  </a:lnTo>
                  <a:lnTo>
                    <a:pt x="115" y="61"/>
                  </a:lnTo>
                  <a:lnTo>
                    <a:pt x="104" y="76"/>
                  </a:lnTo>
                  <a:lnTo>
                    <a:pt x="99" y="77"/>
                  </a:lnTo>
                  <a:lnTo>
                    <a:pt x="96" y="85"/>
                  </a:lnTo>
                  <a:lnTo>
                    <a:pt x="86" y="88"/>
                  </a:lnTo>
                  <a:lnTo>
                    <a:pt x="71" y="85"/>
                  </a:lnTo>
                  <a:lnTo>
                    <a:pt x="71" y="82"/>
                  </a:lnTo>
                  <a:lnTo>
                    <a:pt x="74" y="71"/>
                  </a:lnTo>
                  <a:lnTo>
                    <a:pt x="72" y="65"/>
                  </a:lnTo>
                  <a:lnTo>
                    <a:pt x="59" y="49"/>
                  </a:lnTo>
                  <a:lnTo>
                    <a:pt x="57" y="49"/>
                  </a:lnTo>
                  <a:close/>
                </a:path>
              </a:pathLst>
            </a:custGeom>
            <a:grpFill/>
            <a:ln w="1905">
              <a:noFill/>
              <a:round/>
              <a:headEnd/>
              <a:tailEnd/>
            </a:ln>
          </p:spPr>
          <p:txBody>
            <a:bodyPr/>
            <a:lstStyle/>
            <a:p>
              <a:endParaRPr lang="en-GB">
                <a:solidFill>
                  <a:srgbClr val="000000"/>
                </a:solidFill>
                <a:latin typeface="Arial"/>
              </a:endParaRPr>
            </a:p>
          </p:txBody>
        </p:sp>
        <p:sp>
          <p:nvSpPr>
            <p:cNvPr id="727" name="Freeform 723"/>
            <p:cNvSpPr>
              <a:spLocks/>
            </p:cNvSpPr>
            <p:nvPr/>
          </p:nvSpPr>
          <p:spPr bwMode="auto">
            <a:xfrm>
              <a:off x="1579" y="2516"/>
              <a:ext cx="5" cy="6"/>
            </a:xfrm>
            <a:custGeom>
              <a:avLst/>
              <a:gdLst>
                <a:gd name="T0" fmla="*/ 2 w 5"/>
                <a:gd name="T1" fmla="*/ 3 h 6"/>
                <a:gd name="T2" fmla="*/ 0 w 5"/>
                <a:gd name="T3" fmla="*/ 0 h 6"/>
                <a:gd name="T4" fmla="*/ 0 w 5"/>
                <a:gd name="T5" fmla="*/ 3 h 6"/>
                <a:gd name="T6" fmla="*/ 2 w 5"/>
                <a:gd name="T7" fmla="*/ 5 h 6"/>
                <a:gd name="T8" fmla="*/ 5 w 5"/>
                <a:gd name="T9" fmla="*/ 6 h 6"/>
                <a:gd name="T10" fmla="*/ 5 w 5"/>
                <a:gd name="T11" fmla="*/ 5 h 6"/>
                <a:gd name="T12" fmla="*/ 3 w 5"/>
                <a:gd name="T13" fmla="*/ 5 h 6"/>
                <a:gd name="T14" fmla="*/ 2 w 5"/>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6"/>
                <a:gd name="T26" fmla="*/ 5 w 5"/>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6">
                  <a:moveTo>
                    <a:pt x="2" y="3"/>
                  </a:moveTo>
                  <a:lnTo>
                    <a:pt x="0" y="0"/>
                  </a:lnTo>
                  <a:lnTo>
                    <a:pt x="0" y="3"/>
                  </a:lnTo>
                  <a:lnTo>
                    <a:pt x="2" y="5"/>
                  </a:lnTo>
                  <a:lnTo>
                    <a:pt x="5" y="6"/>
                  </a:lnTo>
                  <a:lnTo>
                    <a:pt x="5" y="5"/>
                  </a:lnTo>
                  <a:lnTo>
                    <a:pt x="3" y="5"/>
                  </a:lnTo>
                  <a:lnTo>
                    <a:pt x="2" y="3"/>
                  </a:lnTo>
                  <a:close/>
                </a:path>
              </a:pathLst>
            </a:custGeom>
            <a:grpFill/>
            <a:ln w="1905">
              <a:noFill/>
              <a:round/>
              <a:headEnd/>
              <a:tailEnd/>
            </a:ln>
          </p:spPr>
          <p:txBody>
            <a:bodyPr/>
            <a:lstStyle/>
            <a:p>
              <a:endParaRPr lang="en-GB">
                <a:solidFill>
                  <a:srgbClr val="000000"/>
                </a:solidFill>
                <a:latin typeface="Arial"/>
              </a:endParaRPr>
            </a:p>
          </p:txBody>
        </p:sp>
        <p:sp>
          <p:nvSpPr>
            <p:cNvPr id="728" name="Freeform 724"/>
            <p:cNvSpPr>
              <a:spLocks/>
            </p:cNvSpPr>
            <p:nvPr/>
          </p:nvSpPr>
          <p:spPr bwMode="auto">
            <a:xfrm>
              <a:off x="1590" y="2518"/>
              <a:ext cx="4" cy="4"/>
            </a:xfrm>
            <a:custGeom>
              <a:avLst/>
              <a:gdLst>
                <a:gd name="T0" fmla="*/ 1 w 4"/>
                <a:gd name="T1" fmla="*/ 1 h 4"/>
                <a:gd name="T2" fmla="*/ 0 w 4"/>
                <a:gd name="T3" fmla="*/ 0 h 4"/>
                <a:gd name="T4" fmla="*/ 1 w 4"/>
                <a:gd name="T5" fmla="*/ 1 h 4"/>
                <a:gd name="T6" fmla="*/ 3 w 4"/>
                <a:gd name="T7" fmla="*/ 3 h 4"/>
                <a:gd name="T8" fmla="*/ 3 w 4"/>
                <a:gd name="T9" fmla="*/ 4 h 4"/>
                <a:gd name="T10" fmla="*/ 4 w 4"/>
                <a:gd name="T11" fmla="*/ 4 h 4"/>
                <a:gd name="T12" fmla="*/ 4 w 4"/>
                <a:gd name="T13" fmla="*/ 3 h 4"/>
                <a:gd name="T14" fmla="*/ 3 w 4"/>
                <a:gd name="T15" fmla="*/ 1 h 4"/>
                <a:gd name="T16" fmla="*/ 1 w 4"/>
                <a:gd name="T17" fmla="*/ 1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1"/>
                  </a:moveTo>
                  <a:lnTo>
                    <a:pt x="0" y="0"/>
                  </a:lnTo>
                  <a:lnTo>
                    <a:pt x="1" y="1"/>
                  </a:lnTo>
                  <a:lnTo>
                    <a:pt x="3" y="3"/>
                  </a:lnTo>
                  <a:lnTo>
                    <a:pt x="3" y="4"/>
                  </a:lnTo>
                  <a:lnTo>
                    <a:pt x="4" y="4"/>
                  </a:lnTo>
                  <a:lnTo>
                    <a:pt x="4" y="3"/>
                  </a:lnTo>
                  <a:lnTo>
                    <a:pt x="3" y="1"/>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729" name="Freeform 725"/>
            <p:cNvSpPr>
              <a:spLocks/>
            </p:cNvSpPr>
            <p:nvPr/>
          </p:nvSpPr>
          <p:spPr bwMode="auto">
            <a:xfrm>
              <a:off x="1718" y="2536"/>
              <a:ext cx="5" cy="3"/>
            </a:xfrm>
            <a:custGeom>
              <a:avLst/>
              <a:gdLst>
                <a:gd name="T0" fmla="*/ 5 w 5"/>
                <a:gd name="T1" fmla="*/ 0 h 3"/>
                <a:gd name="T2" fmla="*/ 3 w 5"/>
                <a:gd name="T3" fmla="*/ 0 h 3"/>
                <a:gd name="T4" fmla="*/ 0 w 5"/>
                <a:gd name="T5" fmla="*/ 1 h 3"/>
                <a:gd name="T6" fmla="*/ 2 w 5"/>
                <a:gd name="T7" fmla="*/ 3 h 3"/>
                <a:gd name="T8" fmla="*/ 3 w 5"/>
                <a:gd name="T9" fmla="*/ 1 h 3"/>
                <a:gd name="T10" fmla="*/ 5 w 5"/>
                <a:gd name="T11" fmla="*/ 0 h 3"/>
                <a:gd name="T12" fmla="*/ 0 60000 65536"/>
                <a:gd name="T13" fmla="*/ 0 60000 65536"/>
                <a:gd name="T14" fmla="*/ 0 60000 65536"/>
                <a:gd name="T15" fmla="*/ 0 60000 65536"/>
                <a:gd name="T16" fmla="*/ 0 60000 65536"/>
                <a:gd name="T17" fmla="*/ 0 60000 65536"/>
                <a:gd name="T18" fmla="*/ 0 w 5"/>
                <a:gd name="T19" fmla="*/ 0 h 3"/>
                <a:gd name="T20" fmla="*/ 5 w 5"/>
                <a:gd name="T21" fmla="*/ 3 h 3"/>
              </a:gdLst>
              <a:ahLst/>
              <a:cxnLst>
                <a:cxn ang="T12">
                  <a:pos x="T0" y="T1"/>
                </a:cxn>
                <a:cxn ang="T13">
                  <a:pos x="T2" y="T3"/>
                </a:cxn>
                <a:cxn ang="T14">
                  <a:pos x="T4" y="T5"/>
                </a:cxn>
                <a:cxn ang="T15">
                  <a:pos x="T6" y="T7"/>
                </a:cxn>
                <a:cxn ang="T16">
                  <a:pos x="T8" y="T9"/>
                </a:cxn>
                <a:cxn ang="T17">
                  <a:pos x="T10" y="T11"/>
                </a:cxn>
              </a:cxnLst>
              <a:rect l="T18" t="T19" r="T20" b="T21"/>
              <a:pathLst>
                <a:path w="5" h="3">
                  <a:moveTo>
                    <a:pt x="5" y="0"/>
                  </a:moveTo>
                  <a:lnTo>
                    <a:pt x="3" y="0"/>
                  </a:lnTo>
                  <a:lnTo>
                    <a:pt x="0" y="1"/>
                  </a:lnTo>
                  <a:lnTo>
                    <a:pt x="2" y="3"/>
                  </a:lnTo>
                  <a:lnTo>
                    <a:pt x="3" y="1"/>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730" name="Freeform 726"/>
            <p:cNvSpPr>
              <a:spLocks/>
            </p:cNvSpPr>
            <p:nvPr/>
          </p:nvSpPr>
          <p:spPr bwMode="auto">
            <a:xfrm>
              <a:off x="1700" y="2545"/>
              <a:ext cx="15" cy="12"/>
            </a:xfrm>
            <a:custGeom>
              <a:avLst/>
              <a:gdLst>
                <a:gd name="T0" fmla="*/ 15 w 15"/>
                <a:gd name="T1" fmla="*/ 0 h 12"/>
                <a:gd name="T2" fmla="*/ 14 w 15"/>
                <a:gd name="T3" fmla="*/ 1 h 12"/>
                <a:gd name="T4" fmla="*/ 14 w 15"/>
                <a:gd name="T5" fmla="*/ 4 h 12"/>
                <a:gd name="T6" fmla="*/ 14 w 15"/>
                <a:gd name="T7" fmla="*/ 7 h 12"/>
                <a:gd name="T8" fmla="*/ 15 w 15"/>
                <a:gd name="T9" fmla="*/ 7 h 12"/>
                <a:gd name="T10" fmla="*/ 14 w 15"/>
                <a:gd name="T11" fmla="*/ 10 h 12"/>
                <a:gd name="T12" fmla="*/ 12 w 15"/>
                <a:gd name="T13" fmla="*/ 12 h 12"/>
                <a:gd name="T14" fmla="*/ 0 w 15"/>
                <a:gd name="T15" fmla="*/ 12 h 12"/>
                <a:gd name="T16" fmla="*/ 5 w 15"/>
                <a:gd name="T17" fmla="*/ 9 h 12"/>
                <a:gd name="T18" fmla="*/ 6 w 15"/>
                <a:gd name="T19" fmla="*/ 7 h 12"/>
                <a:gd name="T20" fmla="*/ 6 w 15"/>
                <a:gd name="T21" fmla="*/ 4 h 12"/>
                <a:gd name="T22" fmla="*/ 6 w 15"/>
                <a:gd name="T23" fmla="*/ 3 h 12"/>
                <a:gd name="T24" fmla="*/ 5 w 15"/>
                <a:gd name="T25" fmla="*/ 3 h 12"/>
                <a:gd name="T26" fmla="*/ 3 w 15"/>
                <a:gd name="T27" fmla="*/ 1 h 12"/>
                <a:gd name="T28" fmla="*/ 5 w 15"/>
                <a:gd name="T29" fmla="*/ 1 h 12"/>
                <a:gd name="T30" fmla="*/ 6 w 15"/>
                <a:gd name="T31" fmla="*/ 0 h 12"/>
                <a:gd name="T32" fmla="*/ 15 w 15"/>
                <a:gd name="T33" fmla="*/ 0 h 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
                <a:gd name="T52" fmla="*/ 0 h 12"/>
                <a:gd name="T53" fmla="*/ 15 w 15"/>
                <a:gd name="T54" fmla="*/ 12 h 1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 h="12">
                  <a:moveTo>
                    <a:pt x="15" y="0"/>
                  </a:moveTo>
                  <a:lnTo>
                    <a:pt x="14" y="1"/>
                  </a:lnTo>
                  <a:lnTo>
                    <a:pt x="14" y="4"/>
                  </a:lnTo>
                  <a:lnTo>
                    <a:pt x="14" y="7"/>
                  </a:lnTo>
                  <a:lnTo>
                    <a:pt x="15" y="7"/>
                  </a:lnTo>
                  <a:lnTo>
                    <a:pt x="14" y="10"/>
                  </a:lnTo>
                  <a:lnTo>
                    <a:pt x="12" y="12"/>
                  </a:lnTo>
                  <a:lnTo>
                    <a:pt x="0" y="12"/>
                  </a:lnTo>
                  <a:lnTo>
                    <a:pt x="5" y="9"/>
                  </a:lnTo>
                  <a:lnTo>
                    <a:pt x="6" y="7"/>
                  </a:lnTo>
                  <a:lnTo>
                    <a:pt x="6" y="4"/>
                  </a:lnTo>
                  <a:lnTo>
                    <a:pt x="6" y="3"/>
                  </a:lnTo>
                  <a:lnTo>
                    <a:pt x="5" y="3"/>
                  </a:lnTo>
                  <a:lnTo>
                    <a:pt x="3" y="1"/>
                  </a:lnTo>
                  <a:lnTo>
                    <a:pt x="5" y="1"/>
                  </a:lnTo>
                  <a:lnTo>
                    <a:pt x="6" y="0"/>
                  </a:lnTo>
                  <a:lnTo>
                    <a:pt x="15" y="0"/>
                  </a:lnTo>
                  <a:close/>
                </a:path>
              </a:pathLst>
            </a:custGeom>
            <a:grpFill/>
            <a:ln w="1905">
              <a:noFill/>
              <a:round/>
              <a:headEnd/>
              <a:tailEnd/>
            </a:ln>
          </p:spPr>
          <p:txBody>
            <a:bodyPr/>
            <a:lstStyle/>
            <a:p>
              <a:endParaRPr lang="en-GB">
                <a:solidFill>
                  <a:srgbClr val="000000"/>
                </a:solidFill>
                <a:latin typeface="Arial"/>
              </a:endParaRPr>
            </a:p>
          </p:txBody>
        </p:sp>
        <p:sp>
          <p:nvSpPr>
            <p:cNvPr id="731" name="Freeform 727"/>
            <p:cNvSpPr>
              <a:spLocks/>
            </p:cNvSpPr>
            <p:nvPr/>
          </p:nvSpPr>
          <p:spPr bwMode="auto">
            <a:xfrm>
              <a:off x="1894" y="2718"/>
              <a:ext cx="10" cy="8"/>
            </a:xfrm>
            <a:custGeom>
              <a:avLst/>
              <a:gdLst>
                <a:gd name="T0" fmla="*/ 3 w 10"/>
                <a:gd name="T1" fmla="*/ 0 h 8"/>
                <a:gd name="T2" fmla="*/ 0 w 10"/>
                <a:gd name="T3" fmla="*/ 2 h 8"/>
                <a:gd name="T4" fmla="*/ 0 w 10"/>
                <a:gd name="T5" fmla="*/ 3 h 8"/>
                <a:gd name="T6" fmla="*/ 1 w 10"/>
                <a:gd name="T7" fmla="*/ 6 h 8"/>
                <a:gd name="T8" fmla="*/ 7 w 10"/>
                <a:gd name="T9" fmla="*/ 8 h 8"/>
                <a:gd name="T10" fmla="*/ 9 w 10"/>
                <a:gd name="T11" fmla="*/ 8 h 8"/>
                <a:gd name="T12" fmla="*/ 10 w 10"/>
                <a:gd name="T13" fmla="*/ 5 h 8"/>
                <a:gd name="T14" fmla="*/ 7 w 10"/>
                <a:gd name="T15" fmla="*/ 3 h 8"/>
                <a:gd name="T16" fmla="*/ 6 w 10"/>
                <a:gd name="T17" fmla="*/ 3 h 8"/>
                <a:gd name="T18" fmla="*/ 3 w 10"/>
                <a:gd name="T19" fmla="*/ 2 h 8"/>
                <a:gd name="T20" fmla="*/ 3 w 10"/>
                <a:gd name="T21" fmla="*/ 0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8"/>
                <a:gd name="T35" fmla="*/ 10 w 10"/>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8">
                  <a:moveTo>
                    <a:pt x="3" y="0"/>
                  </a:moveTo>
                  <a:lnTo>
                    <a:pt x="0" y="2"/>
                  </a:lnTo>
                  <a:lnTo>
                    <a:pt x="0" y="3"/>
                  </a:lnTo>
                  <a:lnTo>
                    <a:pt x="1" y="6"/>
                  </a:lnTo>
                  <a:lnTo>
                    <a:pt x="7" y="8"/>
                  </a:lnTo>
                  <a:lnTo>
                    <a:pt x="9" y="8"/>
                  </a:lnTo>
                  <a:lnTo>
                    <a:pt x="10" y="5"/>
                  </a:lnTo>
                  <a:lnTo>
                    <a:pt x="7" y="3"/>
                  </a:lnTo>
                  <a:lnTo>
                    <a:pt x="6" y="3"/>
                  </a:lnTo>
                  <a:lnTo>
                    <a:pt x="3"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32" name="Freeform 728"/>
            <p:cNvSpPr>
              <a:spLocks/>
            </p:cNvSpPr>
            <p:nvPr/>
          </p:nvSpPr>
          <p:spPr bwMode="auto">
            <a:xfrm>
              <a:off x="1904" y="2724"/>
              <a:ext cx="6" cy="5"/>
            </a:xfrm>
            <a:custGeom>
              <a:avLst/>
              <a:gdLst>
                <a:gd name="T0" fmla="*/ 6 w 6"/>
                <a:gd name="T1" fmla="*/ 3 h 5"/>
                <a:gd name="T2" fmla="*/ 5 w 6"/>
                <a:gd name="T3" fmla="*/ 5 h 5"/>
                <a:gd name="T4" fmla="*/ 2 w 6"/>
                <a:gd name="T5" fmla="*/ 5 h 5"/>
                <a:gd name="T6" fmla="*/ 0 w 6"/>
                <a:gd name="T7" fmla="*/ 5 h 5"/>
                <a:gd name="T8" fmla="*/ 0 w 6"/>
                <a:gd name="T9" fmla="*/ 3 h 5"/>
                <a:gd name="T10" fmla="*/ 2 w 6"/>
                <a:gd name="T11" fmla="*/ 3 h 5"/>
                <a:gd name="T12" fmla="*/ 3 w 6"/>
                <a:gd name="T13" fmla="*/ 2 h 5"/>
                <a:gd name="T14" fmla="*/ 5 w 6"/>
                <a:gd name="T15" fmla="*/ 0 h 5"/>
                <a:gd name="T16" fmla="*/ 6 w 6"/>
                <a:gd name="T17" fmla="*/ 2 h 5"/>
                <a:gd name="T18" fmla="*/ 6 w 6"/>
                <a:gd name="T19" fmla="*/ 3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5"/>
                <a:gd name="T32" fmla="*/ 6 w 6"/>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5">
                  <a:moveTo>
                    <a:pt x="6" y="3"/>
                  </a:moveTo>
                  <a:lnTo>
                    <a:pt x="5" y="5"/>
                  </a:lnTo>
                  <a:lnTo>
                    <a:pt x="2" y="5"/>
                  </a:lnTo>
                  <a:lnTo>
                    <a:pt x="0" y="5"/>
                  </a:lnTo>
                  <a:lnTo>
                    <a:pt x="0" y="3"/>
                  </a:lnTo>
                  <a:lnTo>
                    <a:pt x="2" y="3"/>
                  </a:lnTo>
                  <a:lnTo>
                    <a:pt x="3" y="2"/>
                  </a:lnTo>
                  <a:lnTo>
                    <a:pt x="5" y="0"/>
                  </a:lnTo>
                  <a:lnTo>
                    <a:pt x="6" y="2"/>
                  </a:lnTo>
                  <a:lnTo>
                    <a:pt x="6" y="3"/>
                  </a:lnTo>
                  <a:close/>
                </a:path>
              </a:pathLst>
            </a:custGeom>
            <a:grpFill/>
            <a:ln w="1905">
              <a:noFill/>
              <a:round/>
              <a:headEnd/>
              <a:tailEnd/>
            </a:ln>
          </p:spPr>
          <p:txBody>
            <a:bodyPr/>
            <a:lstStyle/>
            <a:p>
              <a:endParaRPr lang="en-GB">
                <a:solidFill>
                  <a:srgbClr val="000000"/>
                </a:solidFill>
                <a:latin typeface="Arial"/>
              </a:endParaRPr>
            </a:p>
          </p:txBody>
        </p:sp>
        <p:sp>
          <p:nvSpPr>
            <p:cNvPr id="733" name="Freeform 729"/>
            <p:cNvSpPr>
              <a:spLocks/>
            </p:cNvSpPr>
            <p:nvPr/>
          </p:nvSpPr>
          <p:spPr bwMode="auto">
            <a:xfrm>
              <a:off x="1891" y="2729"/>
              <a:ext cx="35" cy="27"/>
            </a:xfrm>
            <a:custGeom>
              <a:avLst/>
              <a:gdLst>
                <a:gd name="T0" fmla="*/ 35 w 35"/>
                <a:gd name="T1" fmla="*/ 3 h 27"/>
                <a:gd name="T2" fmla="*/ 34 w 35"/>
                <a:gd name="T3" fmla="*/ 12 h 27"/>
                <a:gd name="T4" fmla="*/ 28 w 35"/>
                <a:gd name="T5" fmla="*/ 19 h 27"/>
                <a:gd name="T6" fmla="*/ 21 w 35"/>
                <a:gd name="T7" fmla="*/ 24 h 27"/>
                <a:gd name="T8" fmla="*/ 12 w 35"/>
                <a:gd name="T9" fmla="*/ 27 h 27"/>
                <a:gd name="T10" fmla="*/ 10 w 35"/>
                <a:gd name="T11" fmla="*/ 27 h 27"/>
                <a:gd name="T12" fmla="*/ 4 w 35"/>
                <a:gd name="T13" fmla="*/ 27 h 27"/>
                <a:gd name="T14" fmla="*/ 1 w 35"/>
                <a:gd name="T15" fmla="*/ 25 h 27"/>
                <a:gd name="T16" fmla="*/ 1 w 35"/>
                <a:gd name="T17" fmla="*/ 24 h 27"/>
                <a:gd name="T18" fmla="*/ 0 w 35"/>
                <a:gd name="T19" fmla="*/ 4 h 27"/>
                <a:gd name="T20" fmla="*/ 1 w 35"/>
                <a:gd name="T21" fmla="*/ 3 h 27"/>
                <a:gd name="T22" fmla="*/ 4 w 35"/>
                <a:gd name="T23" fmla="*/ 1 h 27"/>
                <a:gd name="T24" fmla="*/ 7 w 35"/>
                <a:gd name="T25" fmla="*/ 0 h 27"/>
                <a:gd name="T26" fmla="*/ 13 w 35"/>
                <a:gd name="T27" fmla="*/ 0 h 27"/>
                <a:gd name="T28" fmla="*/ 16 w 35"/>
                <a:gd name="T29" fmla="*/ 1 h 27"/>
                <a:gd name="T30" fmla="*/ 28 w 35"/>
                <a:gd name="T31" fmla="*/ 0 h 27"/>
                <a:gd name="T32" fmla="*/ 32 w 35"/>
                <a:gd name="T33" fmla="*/ 0 h 27"/>
                <a:gd name="T34" fmla="*/ 32 w 35"/>
                <a:gd name="T35" fmla="*/ 1 h 27"/>
                <a:gd name="T36" fmla="*/ 34 w 35"/>
                <a:gd name="T37" fmla="*/ 1 h 27"/>
                <a:gd name="T38" fmla="*/ 34 w 35"/>
                <a:gd name="T39" fmla="*/ 3 h 27"/>
                <a:gd name="T40" fmla="*/ 35 w 35"/>
                <a:gd name="T41" fmla="*/ 3 h 2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5"/>
                <a:gd name="T64" fmla="*/ 0 h 27"/>
                <a:gd name="T65" fmla="*/ 35 w 35"/>
                <a:gd name="T66" fmla="*/ 27 h 2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5" h="27">
                  <a:moveTo>
                    <a:pt x="35" y="3"/>
                  </a:moveTo>
                  <a:lnTo>
                    <a:pt x="34" y="12"/>
                  </a:lnTo>
                  <a:lnTo>
                    <a:pt x="28" y="19"/>
                  </a:lnTo>
                  <a:lnTo>
                    <a:pt x="21" y="24"/>
                  </a:lnTo>
                  <a:lnTo>
                    <a:pt x="12" y="27"/>
                  </a:lnTo>
                  <a:lnTo>
                    <a:pt x="10" y="27"/>
                  </a:lnTo>
                  <a:lnTo>
                    <a:pt x="4" y="27"/>
                  </a:lnTo>
                  <a:lnTo>
                    <a:pt x="1" y="25"/>
                  </a:lnTo>
                  <a:lnTo>
                    <a:pt x="1" y="24"/>
                  </a:lnTo>
                  <a:lnTo>
                    <a:pt x="0" y="4"/>
                  </a:lnTo>
                  <a:lnTo>
                    <a:pt x="1" y="3"/>
                  </a:lnTo>
                  <a:lnTo>
                    <a:pt x="4" y="1"/>
                  </a:lnTo>
                  <a:lnTo>
                    <a:pt x="7" y="0"/>
                  </a:lnTo>
                  <a:lnTo>
                    <a:pt x="13" y="0"/>
                  </a:lnTo>
                  <a:lnTo>
                    <a:pt x="16" y="1"/>
                  </a:lnTo>
                  <a:lnTo>
                    <a:pt x="28" y="0"/>
                  </a:lnTo>
                  <a:lnTo>
                    <a:pt x="32" y="0"/>
                  </a:lnTo>
                  <a:lnTo>
                    <a:pt x="32" y="1"/>
                  </a:lnTo>
                  <a:lnTo>
                    <a:pt x="34" y="1"/>
                  </a:lnTo>
                  <a:lnTo>
                    <a:pt x="34" y="3"/>
                  </a:lnTo>
                  <a:lnTo>
                    <a:pt x="35" y="3"/>
                  </a:lnTo>
                  <a:close/>
                </a:path>
              </a:pathLst>
            </a:custGeom>
            <a:grpFill/>
            <a:ln w="1905">
              <a:noFill/>
              <a:round/>
              <a:headEnd/>
              <a:tailEnd/>
            </a:ln>
          </p:spPr>
          <p:txBody>
            <a:bodyPr/>
            <a:lstStyle/>
            <a:p>
              <a:endParaRPr lang="en-GB">
                <a:solidFill>
                  <a:srgbClr val="000000"/>
                </a:solidFill>
                <a:latin typeface="Arial"/>
              </a:endParaRPr>
            </a:p>
          </p:txBody>
        </p:sp>
        <p:sp>
          <p:nvSpPr>
            <p:cNvPr id="734" name="Freeform 730"/>
            <p:cNvSpPr>
              <a:spLocks/>
            </p:cNvSpPr>
            <p:nvPr/>
          </p:nvSpPr>
          <p:spPr bwMode="auto">
            <a:xfrm>
              <a:off x="1882" y="2726"/>
              <a:ext cx="9" cy="12"/>
            </a:xfrm>
            <a:custGeom>
              <a:avLst/>
              <a:gdLst>
                <a:gd name="T0" fmla="*/ 9 w 9"/>
                <a:gd name="T1" fmla="*/ 4 h 12"/>
                <a:gd name="T2" fmla="*/ 9 w 9"/>
                <a:gd name="T3" fmla="*/ 6 h 12"/>
                <a:gd name="T4" fmla="*/ 6 w 9"/>
                <a:gd name="T5" fmla="*/ 7 h 12"/>
                <a:gd name="T6" fmla="*/ 6 w 9"/>
                <a:gd name="T7" fmla="*/ 9 h 12"/>
                <a:gd name="T8" fmla="*/ 3 w 9"/>
                <a:gd name="T9" fmla="*/ 12 h 12"/>
                <a:gd name="T10" fmla="*/ 1 w 9"/>
                <a:gd name="T11" fmla="*/ 12 h 12"/>
                <a:gd name="T12" fmla="*/ 1 w 9"/>
                <a:gd name="T13" fmla="*/ 10 h 12"/>
                <a:gd name="T14" fmla="*/ 0 w 9"/>
                <a:gd name="T15" fmla="*/ 9 h 12"/>
                <a:gd name="T16" fmla="*/ 0 w 9"/>
                <a:gd name="T17" fmla="*/ 7 h 12"/>
                <a:gd name="T18" fmla="*/ 1 w 9"/>
                <a:gd name="T19" fmla="*/ 4 h 12"/>
                <a:gd name="T20" fmla="*/ 3 w 9"/>
                <a:gd name="T21" fmla="*/ 3 h 12"/>
                <a:gd name="T22" fmla="*/ 3 w 9"/>
                <a:gd name="T23" fmla="*/ 1 h 12"/>
                <a:gd name="T24" fmla="*/ 4 w 9"/>
                <a:gd name="T25" fmla="*/ 1 h 12"/>
                <a:gd name="T26" fmla="*/ 6 w 9"/>
                <a:gd name="T27" fmla="*/ 1 h 12"/>
                <a:gd name="T28" fmla="*/ 6 w 9"/>
                <a:gd name="T29" fmla="*/ 0 h 12"/>
                <a:gd name="T30" fmla="*/ 9 w 9"/>
                <a:gd name="T31" fmla="*/ 0 h 12"/>
                <a:gd name="T32" fmla="*/ 9 w 9"/>
                <a:gd name="T33" fmla="*/ 1 h 12"/>
                <a:gd name="T34" fmla="*/ 6 w 9"/>
                <a:gd name="T35" fmla="*/ 1 h 12"/>
                <a:gd name="T36" fmla="*/ 6 w 9"/>
                <a:gd name="T37" fmla="*/ 3 h 12"/>
                <a:gd name="T38" fmla="*/ 6 w 9"/>
                <a:gd name="T39" fmla="*/ 4 h 12"/>
                <a:gd name="T40" fmla="*/ 7 w 9"/>
                <a:gd name="T41" fmla="*/ 3 h 12"/>
                <a:gd name="T42" fmla="*/ 9 w 9"/>
                <a:gd name="T43" fmla="*/ 4 h 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
                <a:gd name="T67" fmla="*/ 0 h 12"/>
                <a:gd name="T68" fmla="*/ 9 w 9"/>
                <a:gd name="T69" fmla="*/ 12 h 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 h="12">
                  <a:moveTo>
                    <a:pt x="9" y="4"/>
                  </a:moveTo>
                  <a:lnTo>
                    <a:pt x="9" y="6"/>
                  </a:lnTo>
                  <a:lnTo>
                    <a:pt x="6" y="7"/>
                  </a:lnTo>
                  <a:lnTo>
                    <a:pt x="6" y="9"/>
                  </a:lnTo>
                  <a:lnTo>
                    <a:pt x="3" y="12"/>
                  </a:lnTo>
                  <a:lnTo>
                    <a:pt x="1" y="12"/>
                  </a:lnTo>
                  <a:lnTo>
                    <a:pt x="1" y="10"/>
                  </a:lnTo>
                  <a:lnTo>
                    <a:pt x="0" y="9"/>
                  </a:lnTo>
                  <a:lnTo>
                    <a:pt x="0" y="7"/>
                  </a:lnTo>
                  <a:lnTo>
                    <a:pt x="1" y="4"/>
                  </a:lnTo>
                  <a:lnTo>
                    <a:pt x="3" y="3"/>
                  </a:lnTo>
                  <a:lnTo>
                    <a:pt x="3" y="1"/>
                  </a:lnTo>
                  <a:lnTo>
                    <a:pt x="4" y="1"/>
                  </a:lnTo>
                  <a:lnTo>
                    <a:pt x="6" y="1"/>
                  </a:lnTo>
                  <a:lnTo>
                    <a:pt x="6" y="0"/>
                  </a:lnTo>
                  <a:lnTo>
                    <a:pt x="9" y="0"/>
                  </a:lnTo>
                  <a:lnTo>
                    <a:pt x="9" y="1"/>
                  </a:lnTo>
                  <a:lnTo>
                    <a:pt x="6" y="1"/>
                  </a:lnTo>
                  <a:lnTo>
                    <a:pt x="6" y="3"/>
                  </a:lnTo>
                  <a:lnTo>
                    <a:pt x="6" y="4"/>
                  </a:lnTo>
                  <a:lnTo>
                    <a:pt x="7" y="3"/>
                  </a:lnTo>
                  <a:lnTo>
                    <a:pt x="9" y="4"/>
                  </a:lnTo>
                  <a:close/>
                </a:path>
              </a:pathLst>
            </a:custGeom>
            <a:grpFill/>
            <a:ln w="1905">
              <a:noFill/>
              <a:round/>
              <a:headEnd/>
              <a:tailEnd/>
            </a:ln>
          </p:spPr>
          <p:txBody>
            <a:bodyPr/>
            <a:lstStyle/>
            <a:p>
              <a:endParaRPr lang="en-GB">
                <a:solidFill>
                  <a:srgbClr val="000000"/>
                </a:solidFill>
                <a:latin typeface="Arial"/>
              </a:endParaRPr>
            </a:p>
          </p:txBody>
        </p:sp>
        <p:sp>
          <p:nvSpPr>
            <p:cNvPr id="735" name="Freeform 731"/>
            <p:cNvSpPr>
              <a:spLocks/>
            </p:cNvSpPr>
            <p:nvPr/>
          </p:nvSpPr>
          <p:spPr bwMode="auto">
            <a:xfrm>
              <a:off x="1898" y="2717"/>
              <a:ext cx="3" cy="3"/>
            </a:xfrm>
            <a:custGeom>
              <a:avLst/>
              <a:gdLst>
                <a:gd name="T0" fmla="*/ 2 w 3"/>
                <a:gd name="T1" fmla="*/ 0 h 3"/>
                <a:gd name="T2" fmla="*/ 3 w 3"/>
                <a:gd name="T3" fmla="*/ 1 h 3"/>
                <a:gd name="T4" fmla="*/ 2 w 3"/>
                <a:gd name="T5" fmla="*/ 3 h 3"/>
                <a:gd name="T6" fmla="*/ 0 w 3"/>
                <a:gd name="T7" fmla="*/ 3 h 3"/>
                <a:gd name="T8" fmla="*/ 0 w 3"/>
                <a:gd name="T9" fmla="*/ 1 h 3"/>
                <a:gd name="T10" fmla="*/ 2 w 3"/>
                <a:gd name="T11" fmla="*/ 1 h 3"/>
                <a:gd name="T12" fmla="*/ 2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2" y="0"/>
                  </a:moveTo>
                  <a:lnTo>
                    <a:pt x="3" y="1"/>
                  </a:lnTo>
                  <a:lnTo>
                    <a:pt x="2" y="3"/>
                  </a:lnTo>
                  <a:lnTo>
                    <a:pt x="0" y="3"/>
                  </a:lnTo>
                  <a:lnTo>
                    <a:pt x="0" y="1"/>
                  </a:lnTo>
                  <a:lnTo>
                    <a:pt x="2"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736" name="Freeform 732"/>
            <p:cNvSpPr>
              <a:spLocks/>
            </p:cNvSpPr>
            <p:nvPr/>
          </p:nvSpPr>
          <p:spPr bwMode="auto">
            <a:xfrm>
              <a:off x="1892" y="2724"/>
              <a:ext cx="3" cy="3"/>
            </a:xfrm>
            <a:custGeom>
              <a:avLst/>
              <a:gdLst>
                <a:gd name="T0" fmla="*/ 3 w 3"/>
                <a:gd name="T1" fmla="*/ 0 h 3"/>
                <a:gd name="T2" fmla="*/ 3 w 3"/>
                <a:gd name="T3" fmla="*/ 2 h 3"/>
                <a:gd name="T4" fmla="*/ 3 w 3"/>
                <a:gd name="T5" fmla="*/ 3 h 3"/>
                <a:gd name="T6" fmla="*/ 2 w 3"/>
                <a:gd name="T7" fmla="*/ 3 h 3"/>
                <a:gd name="T8" fmla="*/ 0 w 3"/>
                <a:gd name="T9" fmla="*/ 2 h 3"/>
                <a:gd name="T10" fmla="*/ 3 w 3"/>
                <a:gd name="T11" fmla="*/ 0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3" y="0"/>
                  </a:moveTo>
                  <a:lnTo>
                    <a:pt x="3" y="2"/>
                  </a:lnTo>
                  <a:lnTo>
                    <a:pt x="3" y="3"/>
                  </a:lnTo>
                  <a:lnTo>
                    <a:pt x="2" y="3"/>
                  </a:lnTo>
                  <a:lnTo>
                    <a:pt x="0"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37" name="Freeform 733"/>
            <p:cNvSpPr>
              <a:spLocks/>
            </p:cNvSpPr>
            <p:nvPr/>
          </p:nvSpPr>
          <p:spPr bwMode="auto">
            <a:xfrm>
              <a:off x="2711" y="1444"/>
              <a:ext cx="9" cy="26"/>
            </a:xfrm>
            <a:custGeom>
              <a:avLst/>
              <a:gdLst>
                <a:gd name="T0" fmla="*/ 6 w 9"/>
                <a:gd name="T1" fmla="*/ 0 h 26"/>
                <a:gd name="T2" fmla="*/ 4 w 9"/>
                <a:gd name="T3" fmla="*/ 2 h 26"/>
                <a:gd name="T4" fmla="*/ 3 w 9"/>
                <a:gd name="T5" fmla="*/ 3 h 26"/>
                <a:gd name="T6" fmla="*/ 1 w 9"/>
                <a:gd name="T7" fmla="*/ 5 h 26"/>
                <a:gd name="T8" fmla="*/ 3 w 9"/>
                <a:gd name="T9" fmla="*/ 5 h 26"/>
                <a:gd name="T10" fmla="*/ 3 w 9"/>
                <a:gd name="T11" fmla="*/ 8 h 26"/>
                <a:gd name="T12" fmla="*/ 4 w 9"/>
                <a:gd name="T13" fmla="*/ 9 h 26"/>
                <a:gd name="T14" fmla="*/ 0 w 9"/>
                <a:gd name="T15" fmla="*/ 14 h 26"/>
                <a:gd name="T16" fmla="*/ 1 w 9"/>
                <a:gd name="T17" fmla="*/ 15 h 26"/>
                <a:gd name="T18" fmla="*/ 3 w 9"/>
                <a:gd name="T19" fmla="*/ 15 h 26"/>
                <a:gd name="T20" fmla="*/ 4 w 9"/>
                <a:gd name="T21" fmla="*/ 14 h 26"/>
                <a:gd name="T22" fmla="*/ 6 w 9"/>
                <a:gd name="T23" fmla="*/ 15 h 26"/>
                <a:gd name="T24" fmla="*/ 4 w 9"/>
                <a:gd name="T25" fmla="*/ 26 h 26"/>
                <a:gd name="T26" fmla="*/ 9 w 9"/>
                <a:gd name="T27" fmla="*/ 21 h 26"/>
                <a:gd name="T28" fmla="*/ 9 w 9"/>
                <a:gd name="T29" fmla="*/ 12 h 26"/>
                <a:gd name="T30" fmla="*/ 9 w 9"/>
                <a:gd name="T31" fmla="*/ 8 h 26"/>
                <a:gd name="T32" fmla="*/ 6 w 9"/>
                <a:gd name="T33" fmla="*/ 5 h 26"/>
                <a:gd name="T34" fmla="*/ 6 w 9"/>
                <a:gd name="T35" fmla="*/ 0 h 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
                <a:gd name="T55" fmla="*/ 0 h 26"/>
                <a:gd name="T56" fmla="*/ 9 w 9"/>
                <a:gd name="T57" fmla="*/ 26 h 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 h="26">
                  <a:moveTo>
                    <a:pt x="6" y="0"/>
                  </a:moveTo>
                  <a:lnTo>
                    <a:pt x="4" y="2"/>
                  </a:lnTo>
                  <a:lnTo>
                    <a:pt x="3" y="3"/>
                  </a:lnTo>
                  <a:lnTo>
                    <a:pt x="1" y="5"/>
                  </a:lnTo>
                  <a:lnTo>
                    <a:pt x="3" y="5"/>
                  </a:lnTo>
                  <a:lnTo>
                    <a:pt x="3" y="8"/>
                  </a:lnTo>
                  <a:lnTo>
                    <a:pt x="4" y="9"/>
                  </a:lnTo>
                  <a:lnTo>
                    <a:pt x="0" y="14"/>
                  </a:lnTo>
                  <a:lnTo>
                    <a:pt x="1" y="15"/>
                  </a:lnTo>
                  <a:lnTo>
                    <a:pt x="3" y="15"/>
                  </a:lnTo>
                  <a:lnTo>
                    <a:pt x="4" y="14"/>
                  </a:lnTo>
                  <a:lnTo>
                    <a:pt x="6" y="15"/>
                  </a:lnTo>
                  <a:lnTo>
                    <a:pt x="4" y="26"/>
                  </a:lnTo>
                  <a:lnTo>
                    <a:pt x="9" y="21"/>
                  </a:lnTo>
                  <a:lnTo>
                    <a:pt x="9" y="12"/>
                  </a:lnTo>
                  <a:lnTo>
                    <a:pt x="9" y="8"/>
                  </a:lnTo>
                  <a:lnTo>
                    <a:pt x="6" y="5"/>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738" name="Freeform 734"/>
            <p:cNvSpPr>
              <a:spLocks/>
            </p:cNvSpPr>
            <p:nvPr/>
          </p:nvSpPr>
          <p:spPr bwMode="auto">
            <a:xfrm>
              <a:off x="2621" y="1516"/>
              <a:ext cx="15" cy="23"/>
            </a:xfrm>
            <a:custGeom>
              <a:avLst/>
              <a:gdLst>
                <a:gd name="T0" fmla="*/ 14 w 15"/>
                <a:gd name="T1" fmla="*/ 0 h 23"/>
                <a:gd name="T2" fmla="*/ 12 w 15"/>
                <a:gd name="T3" fmla="*/ 0 h 23"/>
                <a:gd name="T4" fmla="*/ 5 w 15"/>
                <a:gd name="T5" fmla="*/ 6 h 23"/>
                <a:gd name="T6" fmla="*/ 5 w 15"/>
                <a:gd name="T7" fmla="*/ 8 h 23"/>
                <a:gd name="T8" fmla="*/ 5 w 15"/>
                <a:gd name="T9" fmla="*/ 9 h 23"/>
                <a:gd name="T10" fmla="*/ 3 w 15"/>
                <a:gd name="T11" fmla="*/ 9 h 23"/>
                <a:gd name="T12" fmla="*/ 0 w 15"/>
                <a:gd name="T13" fmla="*/ 8 h 23"/>
                <a:gd name="T14" fmla="*/ 0 w 15"/>
                <a:gd name="T15" fmla="*/ 11 h 23"/>
                <a:gd name="T16" fmla="*/ 0 w 15"/>
                <a:gd name="T17" fmla="*/ 15 h 23"/>
                <a:gd name="T18" fmla="*/ 2 w 15"/>
                <a:gd name="T19" fmla="*/ 18 h 23"/>
                <a:gd name="T20" fmla="*/ 0 w 15"/>
                <a:gd name="T21" fmla="*/ 20 h 23"/>
                <a:gd name="T22" fmla="*/ 0 w 15"/>
                <a:gd name="T23" fmla="*/ 21 h 23"/>
                <a:gd name="T24" fmla="*/ 0 w 15"/>
                <a:gd name="T25" fmla="*/ 23 h 23"/>
                <a:gd name="T26" fmla="*/ 3 w 15"/>
                <a:gd name="T27" fmla="*/ 21 h 23"/>
                <a:gd name="T28" fmla="*/ 5 w 15"/>
                <a:gd name="T29" fmla="*/ 20 h 23"/>
                <a:gd name="T30" fmla="*/ 5 w 15"/>
                <a:gd name="T31" fmla="*/ 18 h 23"/>
                <a:gd name="T32" fmla="*/ 6 w 15"/>
                <a:gd name="T33" fmla="*/ 17 h 23"/>
                <a:gd name="T34" fmla="*/ 8 w 15"/>
                <a:gd name="T35" fmla="*/ 17 h 23"/>
                <a:gd name="T36" fmla="*/ 11 w 15"/>
                <a:gd name="T37" fmla="*/ 15 h 23"/>
                <a:gd name="T38" fmla="*/ 11 w 15"/>
                <a:gd name="T39" fmla="*/ 12 h 23"/>
                <a:gd name="T40" fmla="*/ 11 w 15"/>
                <a:gd name="T41" fmla="*/ 11 h 23"/>
                <a:gd name="T42" fmla="*/ 11 w 15"/>
                <a:gd name="T43" fmla="*/ 9 h 23"/>
                <a:gd name="T44" fmla="*/ 14 w 15"/>
                <a:gd name="T45" fmla="*/ 9 h 23"/>
                <a:gd name="T46" fmla="*/ 15 w 15"/>
                <a:gd name="T47" fmla="*/ 8 h 23"/>
                <a:gd name="T48" fmla="*/ 14 w 15"/>
                <a:gd name="T49" fmla="*/ 8 h 23"/>
                <a:gd name="T50" fmla="*/ 12 w 15"/>
                <a:gd name="T51" fmla="*/ 6 h 23"/>
                <a:gd name="T52" fmla="*/ 14 w 15"/>
                <a:gd name="T53" fmla="*/ 0 h 2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
                <a:gd name="T82" fmla="*/ 0 h 23"/>
                <a:gd name="T83" fmla="*/ 15 w 15"/>
                <a:gd name="T84" fmla="*/ 23 h 2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 h="23">
                  <a:moveTo>
                    <a:pt x="14" y="0"/>
                  </a:moveTo>
                  <a:lnTo>
                    <a:pt x="12" y="0"/>
                  </a:lnTo>
                  <a:lnTo>
                    <a:pt x="5" y="6"/>
                  </a:lnTo>
                  <a:lnTo>
                    <a:pt x="5" y="8"/>
                  </a:lnTo>
                  <a:lnTo>
                    <a:pt x="5" y="9"/>
                  </a:lnTo>
                  <a:lnTo>
                    <a:pt x="3" y="9"/>
                  </a:lnTo>
                  <a:lnTo>
                    <a:pt x="0" y="8"/>
                  </a:lnTo>
                  <a:lnTo>
                    <a:pt x="0" y="11"/>
                  </a:lnTo>
                  <a:lnTo>
                    <a:pt x="0" y="15"/>
                  </a:lnTo>
                  <a:lnTo>
                    <a:pt x="2" y="18"/>
                  </a:lnTo>
                  <a:lnTo>
                    <a:pt x="0" y="20"/>
                  </a:lnTo>
                  <a:lnTo>
                    <a:pt x="0" y="21"/>
                  </a:lnTo>
                  <a:lnTo>
                    <a:pt x="0" y="23"/>
                  </a:lnTo>
                  <a:lnTo>
                    <a:pt x="3" y="21"/>
                  </a:lnTo>
                  <a:lnTo>
                    <a:pt x="5" y="20"/>
                  </a:lnTo>
                  <a:lnTo>
                    <a:pt x="5" y="18"/>
                  </a:lnTo>
                  <a:lnTo>
                    <a:pt x="6" y="17"/>
                  </a:lnTo>
                  <a:lnTo>
                    <a:pt x="8" y="17"/>
                  </a:lnTo>
                  <a:lnTo>
                    <a:pt x="11" y="15"/>
                  </a:lnTo>
                  <a:lnTo>
                    <a:pt x="11" y="12"/>
                  </a:lnTo>
                  <a:lnTo>
                    <a:pt x="11" y="11"/>
                  </a:lnTo>
                  <a:lnTo>
                    <a:pt x="11" y="9"/>
                  </a:lnTo>
                  <a:lnTo>
                    <a:pt x="14" y="9"/>
                  </a:lnTo>
                  <a:lnTo>
                    <a:pt x="15" y="8"/>
                  </a:lnTo>
                  <a:lnTo>
                    <a:pt x="14" y="8"/>
                  </a:lnTo>
                  <a:lnTo>
                    <a:pt x="12" y="6"/>
                  </a:lnTo>
                  <a:lnTo>
                    <a:pt x="14" y="0"/>
                  </a:lnTo>
                  <a:close/>
                </a:path>
              </a:pathLst>
            </a:custGeom>
            <a:grpFill/>
            <a:ln w="1905">
              <a:noFill/>
              <a:round/>
              <a:headEnd/>
              <a:tailEnd/>
            </a:ln>
          </p:spPr>
          <p:txBody>
            <a:bodyPr/>
            <a:lstStyle/>
            <a:p>
              <a:endParaRPr lang="en-GB">
                <a:solidFill>
                  <a:srgbClr val="000000"/>
                </a:solidFill>
                <a:latin typeface="Arial"/>
              </a:endParaRPr>
            </a:p>
          </p:txBody>
        </p:sp>
        <p:sp>
          <p:nvSpPr>
            <p:cNvPr id="739" name="Freeform 735"/>
            <p:cNvSpPr>
              <a:spLocks/>
            </p:cNvSpPr>
            <p:nvPr/>
          </p:nvSpPr>
          <p:spPr bwMode="auto">
            <a:xfrm>
              <a:off x="2614" y="1542"/>
              <a:ext cx="7" cy="4"/>
            </a:xfrm>
            <a:custGeom>
              <a:avLst/>
              <a:gdLst>
                <a:gd name="T0" fmla="*/ 6 w 7"/>
                <a:gd name="T1" fmla="*/ 1 h 4"/>
                <a:gd name="T2" fmla="*/ 7 w 7"/>
                <a:gd name="T3" fmla="*/ 0 h 4"/>
                <a:gd name="T4" fmla="*/ 4 w 7"/>
                <a:gd name="T5" fmla="*/ 0 h 4"/>
                <a:gd name="T6" fmla="*/ 0 w 7"/>
                <a:gd name="T7" fmla="*/ 1 h 4"/>
                <a:gd name="T8" fmla="*/ 3 w 7"/>
                <a:gd name="T9" fmla="*/ 4 h 4"/>
                <a:gd name="T10" fmla="*/ 6 w 7"/>
                <a:gd name="T11" fmla="*/ 4 h 4"/>
                <a:gd name="T12" fmla="*/ 6 w 7"/>
                <a:gd name="T13" fmla="*/ 1 h 4"/>
                <a:gd name="T14" fmla="*/ 0 60000 65536"/>
                <a:gd name="T15" fmla="*/ 0 60000 65536"/>
                <a:gd name="T16" fmla="*/ 0 60000 65536"/>
                <a:gd name="T17" fmla="*/ 0 60000 65536"/>
                <a:gd name="T18" fmla="*/ 0 60000 65536"/>
                <a:gd name="T19" fmla="*/ 0 60000 65536"/>
                <a:gd name="T20" fmla="*/ 0 60000 65536"/>
                <a:gd name="T21" fmla="*/ 0 w 7"/>
                <a:gd name="T22" fmla="*/ 0 h 4"/>
                <a:gd name="T23" fmla="*/ 7 w 7"/>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4">
                  <a:moveTo>
                    <a:pt x="6" y="1"/>
                  </a:moveTo>
                  <a:lnTo>
                    <a:pt x="7" y="0"/>
                  </a:lnTo>
                  <a:lnTo>
                    <a:pt x="4" y="0"/>
                  </a:lnTo>
                  <a:lnTo>
                    <a:pt x="0" y="1"/>
                  </a:lnTo>
                  <a:lnTo>
                    <a:pt x="3" y="4"/>
                  </a:lnTo>
                  <a:lnTo>
                    <a:pt x="6" y="4"/>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740" name="Freeform 736"/>
            <p:cNvSpPr>
              <a:spLocks/>
            </p:cNvSpPr>
            <p:nvPr/>
          </p:nvSpPr>
          <p:spPr bwMode="auto">
            <a:xfrm>
              <a:off x="2684" y="1494"/>
              <a:ext cx="10" cy="7"/>
            </a:xfrm>
            <a:custGeom>
              <a:avLst/>
              <a:gdLst>
                <a:gd name="T0" fmla="*/ 9 w 10"/>
                <a:gd name="T1" fmla="*/ 6 h 7"/>
                <a:gd name="T2" fmla="*/ 10 w 10"/>
                <a:gd name="T3" fmla="*/ 6 h 7"/>
                <a:gd name="T4" fmla="*/ 9 w 10"/>
                <a:gd name="T5" fmla="*/ 4 h 7"/>
                <a:gd name="T6" fmla="*/ 3 w 10"/>
                <a:gd name="T7" fmla="*/ 4 h 7"/>
                <a:gd name="T8" fmla="*/ 3 w 10"/>
                <a:gd name="T9" fmla="*/ 1 h 7"/>
                <a:gd name="T10" fmla="*/ 1 w 10"/>
                <a:gd name="T11" fmla="*/ 0 h 7"/>
                <a:gd name="T12" fmla="*/ 0 w 10"/>
                <a:gd name="T13" fmla="*/ 0 h 7"/>
                <a:gd name="T14" fmla="*/ 0 w 10"/>
                <a:gd name="T15" fmla="*/ 4 h 7"/>
                <a:gd name="T16" fmla="*/ 1 w 10"/>
                <a:gd name="T17" fmla="*/ 6 h 7"/>
                <a:gd name="T18" fmla="*/ 6 w 10"/>
                <a:gd name="T19" fmla="*/ 6 h 7"/>
                <a:gd name="T20" fmla="*/ 9 w 10"/>
                <a:gd name="T21" fmla="*/ 7 h 7"/>
                <a:gd name="T22" fmla="*/ 9 w 10"/>
                <a:gd name="T23" fmla="*/ 6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7"/>
                <a:gd name="T38" fmla="*/ 10 w 10"/>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7">
                  <a:moveTo>
                    <a:pt x="9" y="6"/>
                  </a:moveTo>
                  <a:lnTo>
                    <a:pt x="10" y="6"/>
                  </a:lnTo>
                  <a:lnTo>
                    <a:pt x="9" y="4"/>
                  </a:lnTo>
                  <a:lnTo>
                    <a:pt x="3" y="4"/>
                  </a:lnTo>
                  <a:lnTo>
                    <a:pt x="3" y="1"/>
                  </a:lnTo>
                  <a:lnTo>
                    <a:pt x="1" y="0"/>
                  </a:lnTo>
                  <a:lnTo>
                    <a:pt x="0" y="0"/>
                  </a:lnTo>
                  <a:lnTo>
                    <a:pt x="0" y="4"/>
                  </a:lnTo>
                  <a:lnTo>
                    <a:pt x="1" y="6"/>
                  </a:lnTo>
                  <a:lnTo>
                    <a:pt x="6" y="6"/>
                  </a:lnTo>
                  <a:lnTo>
                    <a:pt x="9" y="7"/>
                  </a:lnTo>
                  <a:lnTo>
                    <a:pt x="9" y="6"/>
                  </a:lnTo>
                  <a:close/>
                </a:path>
              </a:pathLst>
            </a:custGeom>
            <a:grpFill/>
            <a:ln w="1905">
              <a:noFill/>
              <a:round/>
              <a:headEnd/>
              <a:tailEnd/>
            </a:ln>
          </p:spPr>
          <p:txBody>
            <a:bodyPr/>
            <a:lstStyle/>
            <a:p>
              <a:endParaRPr lang="en-GB">
                <a:solidFill>
                  <a:srgbClr val="000000"/>
                </a:solidFill>
                <a:latin typeface="Arial"/>
              </a:endParaRPr>
            </a:p>
          </p:txBody>
        </p:sp>
        <p:sp>
          <p:nvSpPr>
            <p:cNvPr id="741" name="Freeform 737"/>
            <p:cNvSpPr>
              <a:spLocks/>
            </p:cNvSpPr>
            <p:nvPr/>
          </p:nvSpPr>
          <p:spPr bwMode="auto">
            <a:xfrm>
              <a:off x="2682" y="1501"/>
              <a:ext cx="3" cy="3"/>
            </a:xfrm>
            <a:custGeom>
              <a:avLst/>
              <a:gdLst>
                <a:gd name="T0" fmla="*/ 3 w 3"/>
                <a:gd name="T1" fmla="*/ 3 h 3"/>
                <a:gd name="T2" fmla="*/ 3 w 3"/>
                <a:gd name="T3" fmla="*/ 2 h 3"/>
                <a:gd name="T4" fmla="*/ 2 w 3"/>
                <a:gd name="T5" fmla="*/ 0 h 3"/>
                <a:gd name="T6" fmla="*/ 0 w 3"/>
                <a:gd name="T7" fmla="*/ 0 h 3"/>
                <a:gd name="T8" fmla="*/ 0 w 3"/>
                <a:gd name="T9" fmla="*/ 2 h 3"/>
                <a:gd name="T10" fmla="*/ 2 w 3"/>
                <a:gd name="T11" fmla="*/ 3 h 3"/>
                <a:gd name="T12" fmla="*/ 3 w 3"/>
                <a:gd name="T13" fmla="*/ 3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3" y="3"/>
                  </a:moveTo>
                  <a:lnTo>
                    <a:pt x="3" y="2"/>
                  </a:lnTo>
                  <a:lnTo>
                    <a:pt x="2" y="0"/>
                  </a:lnTo>
                  <a:lnTo>
                    <a:pt x="0" y="0"/>
                  </a:lnTo>
                  <a:lnTo>
                    <a:pt x="0" y="2"/>
                  </a:lnTo>
                  <a:lnTo>
                    <a:pt x="2"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742" name="Freeform 738"/>
            <p:cNvSpPr>
              <a:spLocks/>
            </p:cNvSpPr>
            <p:nvPr/>
          </p:nvSpPr>
          <p:spPr bwMode="auto">
            <a:xfrm>
              <a:off x="2636" y="1510"/>
              <a:ext cx="132" cy="250"/>
            </a:xfrm>
            <a:custGeom>
              <a:avLst/>
              <a:gdLst>
                <a:gd name="T0" fmla="*/ 70 w 132"/>
                <a:gd name="T1" fmla="*/ 234 h 250"/>
                <a:gd name="T2" fmla="*/ 81 w 132"/>
                <a:gd name="T3" fmla="*/ 226 h 250"/>
                <a:gd name="T4" fmla="*/ 90 w 132"/>
                <a:gd name="T5" fmla="*/ 229 h 250"/>
                <a:gd name="T6" fmla="*/ 126 w 132"/>
                <a:gd name="T7" fmla="*/ 219 h 250"/>
                <a:gd name="T8" fmla="*/ 114 w 132"/>
                <a:gd name="T9" fmla="*/ 210 h 250"/>
                <a:gd name="T10" fmla="*/ 117 w 132"/>
                <a:gd name="T11" fmla="*/ 204 h 250"/>
                <a:gd name="T12" fmla="*/ 124 w 132"/>
                <a:gd name="T13" fmla="*/ 199 h 250"/>
                <a:gd name="T14" fmla="*/ 132 w 132"/>
                <a:gd name="T15" fmla="*/ 181 h 250"/>
                <a:gd name="T16" fmla="*/ 109 w 132"/>
                <a:gd name="T17" fmla="*/ 175 h 250"/>
                <a:gd name="T18" fmla="*/ 109 w 132"/>
                <a:gd name="T19" fmla="*/ 165 h 250"/>
                <a:gd name="T20" fmla="*/ 99 w 132"/>
                <a:gd name="T21" fmla="*/ 148 h 250"/>
                <a:gd name="T22" fmla="*/ 99 w 132"/>
                <a:gd name="T23" fmla="*/ 136 h 250"/>
                <a:gd name="T24" fmla="*/ 76 w 132"/>
                <a:gd name="T25" fmla="*/ 96 h 250"/>
                <a:gd name="T26" fmla="*/ 52 w 132"/>
                <a:gd name="T27" fmla="*/ 84 h 250"/>
                <a:gd name="T28" fmla="*/ 58 w 132"/>
                <a:gd name="T29" fmla="*/ 75 h 250"/>
                <a:gd name="T30" fmla="*/ 58 w 132"/>
                <a:gd name="T31" fmla="*/ 68 h 250"/>
                <a:gd name="T32" fmla="*/ 72 w 132"/>
                <a:gd name="T33" fmla="*/ 41 h 250"/>
                <a:gd name="T34" fmla="*/ 36 w 132"/>
                <a:gd name="T35" fmla="*/ 35 h 250"/>
                <a:gd name="T36" fmla="*/ 31 w 132"/>
                <a:gd name="T37" fmla="*/ 33 h 250"/>
                <a:gd name="T38" fmla="*/ 34 w 132"/>
                <a:gd name="T39" fmla="*/ 24 h 250"/>
                <a:gd name="T40" fmla="*/ 51 w 132"/>
                <a:gd name="T41" fmla="*/ 2 h 250"/>
                <a:gd name="T42" fmla="*/ 21 w 132"/>
                <a:gd name="T43" fmla="*/ 3 h 250"/>
                <a:gd name="T44" fmla="*/ 12 w 132"/>
                <a:gd name="T45" fmla="*/ 20 h 250"/>
                <a:gd name="T46" fmla="*/ 9 w 132"/>
                <a:gd name="T47" fmla="*/ 35 h 250"/>
                <a:gd name="T48" fmla="*/ 10 w 132"/>
                <a:gd name="T49" fmla="*/ 41 h 250"/>
                <a:gd name="T50" fmla="*/ 9 w 132"/>
                <a:gd name="T51" fmla="*/ 50 h 250"/>
                <a:gd name="T52" fmla="*/ 2 w 132"/>
                <a:gd name="T53" fmla="*/ 60 h 250"/>
                <a:gd name="T54" fmla="*/ 13 w 132"/>
                <a:gd name="T55" fmla="*/ 63 h 250"/>
                <a:gd name="T56" fmla="*/ 10 w 132"/>
                <a:gd name="T57" fmla="*/ 87 h 250"/>
                <a:gd name="T58" fmla="*/ 9 w 132"/>
                <a:gd name="T59" fmla="*/ 104 h 250"/>
                <a:gd name="T60" fmla="*/ 16 w 132"/>
                <a:gd name="T61" fmla="*/ 78 h 250"/>
                <a:gd name="T62" fmla="*/ 16 w 132"/>
                <a:gd name="T63" fmla="*/ 84 h 250"/>
                <a:gd name="T64" fmla="*/ 22 w 132"/>
                <a:gd name="T65" fmla="*/ 83 h 250"/>
                <a:gd name="T66" fmla="*/ 22 w 132"/>
                <a:gd name="T67" fmla="*/ 93 h 250"/>
                <a:gd name="T68" fmla="*/ 16 w 132"/>
                <a:gd name="T69" fmla="*/ 113 h 250"/>
                <a:gd name="T70" fmla="*/ 21 w 132"/>
                <a:gd name="T71" fmla="*/ 119 h 250"/>
                <a:gd name="T72" fmla="*/ 30 w 132"/>
                <a:gd name="T73" fmla="*/ 117 h 250"/>
                <a:gd name="T74" fmla="*/ 51 w 132"/>
                <a:gd name="T75" fmla="*/ 114 h 250"/>
                <a:gd name="T76" fmla="*/ 43 w 132"/>
                <a:gd name="T77" fmla="*/ 129 h 250"/>
                <a:gd name="T78" fmla="*/ 54 w 132"/>
                <a:gd name="T79" fmla="*/ 136 h 250"/>
                <a:gd name="T80" fmla="*/ 54 w 132"/>
                <a:gd name="T81" fmla="*/ 144 h 250"/>
                <a:gd name="T82" fmla="*/ 54 w 132"/>
                <a:gd name="T83" fmla="*/ 157 h 250"/>
                <a:gd name="T84" fmla="*/ 30 w 132"/>
                <a:gd name="T85" fmla="*/ 171 h 250"/>
                <a:gd name="T86" fmla="*/ 15 w 132"/>
                <a:gd name="T87" fmla="*/ 199 h 250"/>
                <a:gd name="T88" fmla="*/ 22 w 132"/>
                <a:gd name="T89" fmla="*/ 207 h 250"/>
                <a:gd name="T90" fmla="*/ 31 w 132"/>
                <a:gd name="T91" fmla="*/ 208 h 250"/>
                <a:gd name="T92" fmla="*/ 43 w 132"/>
                <a:gd name="T93" fmla="*/ 213 h 250"/>
                <a:gd name="T94" fmla="*/ 60 w 132"/>
                <a:gd name="T95" fmla="*/ 204 h 250"/>
                <a:gd name="T96" fmla="*/ 34 w 132"/>
                <a:gd name="T97" fmla="*/ 219 h 250"/>
                <a:gd name="T98" fmla="*/ 9 w 132"/>
                <a:gd name="T99" fmla="*/ 249 h 250"/>
                <a:gd name="T100" fmla="*/ 18 w 132"/>
                <a:gd name="T101" fmla="*/ 249 h 250"/>
                <a:gd name="T102" fmla="*/ 39 w 132"/>
                <a:gd name="T103" fmla="*/ 243 h 250"/>
                <a:gd name="T104" fmla="*/ 48 w 132"/>
                <a:gd name="T105" fmla="*/ 232 h 2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
                <a:gd name="T160" fmla="*/ 0 h 250"/>
                <a:gd name="T161" fmla="*/ 132 w 132"/>
                <a:gd name="T162" fmla="*/ 250 h 2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 h="250">
                  <a:moveTo>
                    <a:pt x="61" y="235"/>
                  </a:moveTo>
                  <a:lnTo>
                    <a:pt x="63" y="234"/>
                  </a:lnTo>
                  <a:lnTo>
                    <a:pt x="66" y="234"/>
                  </a:lnTo>
                  <a:lnTo>
                    <a:pt x="69" y="234"/>
                  </a:lnTo>
                  <a:lnTo>
                    <a:pt x="70" y="234"/>
                  </a:lnTo>
                  <a:lnTo>
                    <a:pt x="69" y="231"/>
                  </a:lnTo>
                  <a:lnTo>
                    <a:pt x="76" y="231"/>
                  </a:lnTo>
                  <a:lnTo>
                    <a:pt x="78" y="231"/>
                  </a:lnTo>
                  <a:lnTo>
                    <a:pt x="79" y="229"/>
                  </a:lnTo>
                  <a:lnTo>
                    <a:pt x="81" y="226"/>
                  </a:lnTo>
                  <a:lnTo>
                    <a:pt x="82" y="228"/>
                  </a:lnTo>
                  <a:lnTo>
                    <a:pt x="84" y="228"/>
                  </a:lnTo>
                  <a:lnTo>
                    <a:pt x="87" y="228"/>
                  </a:lnTo>
                  <a:lnTo>
                    <a:pt x="87" y="229"/>
                  </a:lnTo>
                  <a:lnTo>
                    <a:pt x="90" y="229"/>
                  </a:lnTo>
                  <a:lnTo>
                    <a:pt x="100" y="228"/>
                  </a:lnTo>
                  <a:lnTo>
                    <a:pt x="105" y="229"/>
                  </a:lnTo>
                  <a:lnTo>
                    <a:pt x="120" y="225"/>
                  </a:lnTo>
                  <a:lnTo>
                    <a:pt x="120" y="223"/>
                  </a:lnTo>
                  <a:lnTo>
                    <a:pt x="126" y="219"/>
                  </a:lnTo>
                  <a:lnTo>
                    <a:pt x="127" y="216"/>
                  </a:lnTo>
                  <a:lnTo>
                    <a:pt x="126" y="214"/>
                  </a:lnTo>
                  <a:lnTo>
                    <a:pt x="115" y="214"/>
                  </a:lnTo>
                  <a:lnTo>
                    <a:pt x="115" y="211"/>
                  </a:lnTo>
                  <a:lnTo>
                    <a:pt x="114" y="210"/>
                  </a:lnTo>
                  <a:lnTo>
                    <a:pt x="117" y="208"/>
                  </a:lnTo>
                  <a:lnTo>
                    <a:pt x="117" y="207"/>
                  </a:lnTo>
                  <a:lnTo>
                    <a:pt x="118" y="205"/>
                  </a:lnTo>
                  <a:lnTo>
                    <a:pt x="118" y="204"/>
                  </a:lnTo>
                  <a:lnTo>
                    <a:pt x="117" y="204"/>
                  </a:lnTo>
                  <a:lnTo>
                    <a:pt x="118" y="202"/>
                  </a:lnTo>
                  <a:lnTo>
                    <a:pt x="120" y="201"/>
                  </a:lnTo>
                  <a:lnTo>
                    <a:pt x="121" y="202"/>
                  </a:lnTo>
                  <a:lnTo>
                    <a:pt x="124" y="201"/>
                  </a:lnTo>
                  <a:lnTo>
                    <a:pt x="124" y="199"/>
                  </a:lnTo>
                  <a:lnTo>
                    <a:pt x="124" y="196"/>
                  </a:lnTo>
                  <a:lnTo>
                    <a:pt x="126" y="198"/>
                  </a:lnTo>
                  <a:lnTo>
                    <a:pt x="127" y="196"/>
                  </a:lnTo>
                  <a:lnTo>
                    <a:pt x="130" y="193"/>
                  </a:lnTo>
                  <a:lnTo>
                    <a:pt x="132" y="181"/>
                  </a:lnTo>
                  <a:lnTo>
                    <a:pt x="130" y="177"/>
                  </a:lnTo>
                  <a:lnTo>
                    <a:pt x="129" y="174"/>
                  </a:lnTo>
                  <a:lnTo>
                    <a:pt x="123" y="171"/>
                  </a:lnTo>
                  <a:lnTo>
                    <a:pt x="112" y="171"/>
                  </a:lnTo>
                  <a:lnTo>
                    <a:pt x="109" y="175"/>
                  </a:lnTo>
                  <a:lnTo>
                    <a:pt x="108" y="174"/>
                  </a:lnTo>
                  <a:lnTo>
                    <a:pt x="103" y="174"/>
                  </a:lnTo>
                  <a:lnTo>
                    <a:pt x="105" y="171"/>
                  </a:lnTo>
                  <a:lnTo>
                    <a:pt x="108" y="166"/>
                  </a:lnTo>
                  <a:lnTo>
                    <a:pt x="109" y="165"/>
                  </a:lnTo>
                  <a:lnTo>
                    <a:pt x="109" y="162"/>
                  </a:lnTo>
                  <a:lnTo>
                    <a:pt x="103" y="154"/>
                  </a:lnTo>
                  <a:lnTo>
                    <a:pt x="102" y="153"/>
                  </a:lnTo>
                  <a:lnTo>
                    <a:pt x="97" y="148"/>
                  </a:lnTo>
                  <a:lnTo>
                    <a:pt x="99" y="148"/>
                  </a:lnTo>
                  <a:lnTo>
                    <a:pt x="102" y="151"/>
                  </a:lnTo>
                  <a:lnTo>
                    <a:pt x="106" y="151"/>
                  </a:lnTo>
                  <a:lnTo>
                    <a:pt x="105" y="147"/>
                  </a:lnTo>
                  <a:lnTo>
                    <a:pt x="100" y="141"/>
                  </a:lnTo>
                  <a:lnTo>
                    <a:pt x="99" y="136"/>
                  </a:lnTo>
                  <a:lnTo>
                    <a:pt x="93" y="126"/>
                  </a:lnTo>
                  <a:lnTo>
                    <a:pt x="85" y="124"/>
                  </a:lnTo>
                  <a:lnTo>
                    <a:pt x="84" y="123"/>
                  </a:lnTo>
                  <a:lnTo>
                    <a:pt x="78" y="108"/>
                  </a:lnTo>
                  <a:lnTo>
                    <a:pt x="76" y="96"/>
                  </a:lnTo>
                  <a:lnTo>
                    <a:pt x="70" y="90"/>
                  </a:lnTo>
                  <a:lnTo>
                    <a:pt x="69" y="87"/>
                  </a:lnTo>
                  <a:lnTo>
                    <a:pt x="60" y="83"/>
                  </a:lnTo>
                  <a:lnTo>
                    <a:pt x="58" y="81"/>
                  </a:lnTo>
                  <a:lnTo>
                    <a:pt x="52" y="84"/>
                  </a:lnTo>
                  <a:lnTo>
                    <a:pt x="48" y="83"/>
                  </a:lnTo>
                  <a:lnTo>
                    <a:pt x="49" y="80"/>
                  </a:lnTo>
                  <a:lnTo>
                    <a:pt x="51" y="78"/>
                  </a:lnTo>
                  <a:lnTo>
                    <a:pt x="57" y="77"/>
                  </a:lnTo>
                  <a:lnTo>
                    <a:pt x="58" y="75"/>
                  </a:lnTo>
                  <a:lnTo>
                    <a:pt x="55" y="71"/>
                  </a:lnTo>
                  <a:lnTo>
                    <a:pt x="54" y="71"/>
                  </a:lnTo>
                  <a:lnTo>
                    <a:pt x="54" y="69"/>
                  </a:lnTo>
                  <a:lnTo>
                    <a:pt x="57" y="69"/>
                  </a:lnTo>
                  <a:lnTo>
                    <a:pt x="58" y="68"/>
                  </a:lnTo>
                  <a:lnTo>
                    <a:pt x="60" y="65"/>
                  </a:lnTo>
                  <a:lnTo>
                    <a:pt x="61" y="63"/>
                  </a:lnTo>
                  <a:lnTo>
                    <a:pt x="64" y="57"/>
                  </a:lnTo>
                  <a:lnTo>
                    <a:pt x="67" y="45"/>
                  </a:lnTo>
                  <a:lnTo>
                    <a:pt x="72" y="41"/>
                  </a:lnTo>
                  <a:lnTo>
                    <a:pt x="72" y="35"/>
                  </a:lnTo>
                  <a:lnTo>
                    <a:pt x="70" y="32"/>
                  </a:lnTo>
                  <a:lnTo>
                    <a:pt x="51" y="32"/>
                  </a:lnTo>
                  <a:lnTo>
                    <a:pt x="48" y="30"/>
                  </a:lnTo>
                  <a:lnTo>
                    <a:pt x="36" y="35"/>
                  </a:lnTo>
                  <a:lnTo>
                    <a:pt x="34" y="36"/>
                  </a:lnTo>
                  <a:lnTo>
                    <a:pt x="33" y="35"/>
                  </a:lnTo>
                  <a:lnTo>
                    <a:pt x="34" y="33"/>
                  </a:lnTo>
                  <a:lnTo>
                    <a:pt x="34" y="32"/>
                  </a:lnTo>
                  <a:lnTo>
                    <a:pt x="31" y="33"/>
                  </a:lnTo>
                  <a:lnTo>
                    <a:pt x="31" y="32"/>
                  </a:lnTo>
                  <a:lnTo>
                    <a:pt x="36" y="30"/>
                  </a:lnTo>
                  <a:lnTo>
                    <a:pt x="39" y="27"/>
                  </a:lnTo>
                  <a:lnTo>
                    <a:pt x="33" y="27"/>
                  </a:lnTo>
                  <a:lnTo>
                    <a:pt x="34" y="24"/>
                  </a:lnTo>
                  <a:lnTo>
                    <a:pt x="37" y="21"/>
                  </a:lnTo>
                  <a:lnTo>
                    <a:pt x="43" y="17"/>
                  </a:lnTo>
                  <a:lnTo>
                    <a:pt x="45" y="12"/>
                  </a:lnTo>
                  <a:lnTo>
                    <a:pt x="49" y="9"/>
                  </a:lnTo>
                  <a:lnTo>
                    <a:pt x="51" y="2"/>
                  </a:lnTo>
                  <a:lnTo>
                    <a:pt x="46" y="0"/>
                  </a:lnTo>
                  <a:lnTo>
                    <a:pt x="30" y="5"/>
                  </a:lnTo>
                  <a:lnTo>
                    <a:pt x="30" y="3"/>
                  </a:lnTo>
                  <a:lnTo>
                    <a:pt x="24" y="3"/>
                  </a:lnTo>
                  <a:lnTo>
                    <a:pt x="21" y="3"/>
                  </a:lnTo>
                  <a:lnTo>
                    <a:pt x="16" y="9"/>
                  </a:lnTo>
                  <a:lnTo>
                    <a:pt x="16" y="14"/>
                  </a:lnTo>
                  <a:lnTo>
                    <a:pt x="13" y="14"/>
                  </a:lnTo>
                  <a:lnTo>
                    <a:pt x="13" y="18"/>
                  </a:lnTo>
                  <a:lnTo>
                    <a:pt x="12" y="20"/>
                  </a:lnTo>
                  <a:lnTo>
                    <a:pt x="12" y="21"/>
                  </a:lnTo>
                  <a:lnTo>
                    <a:pt x="15" y="23"/>
                  </a:lnTo>
                  <a:lnTo>
                    <a:pt x="6" y="27"/>
                  </a:lnTo>
                  <a:lnTo>
                    <a:pt x="7" y="35"/>
                  </a:lnTo>
                  <a:lnTo>
                    <a:pt x="9" y="35"/>
                  </a:lnTo>
                  <a:lnTo>
                    <a:pt x="9" y="36"/>
                  </a:lnTo>
                  <a:lnTo>
                    <a:pt x="6" y="36"/>
                  </a:lnTo>
                  <a:lnTo>
                    <a:pt x="6" y="41"/>
                  </a:lnTo>
                  <a:lnTo>
                    <a:pt x="7" y="41"/>
                  </a:lnTo>
                  <a:lnTo>
                    <a:pt x="10" y="41"/>
                  </a:lnTo>
                  <a:lnTo>
                    <a:pt x="10" y="42"/>
                  </a:lnTo>
                  <a:lnTo>
                    <a:pt x="9" y="42"/>
                  </a:lnTo>
                  <a:lnTo>
                    <a:pt x="10" y="44"/>
                  </a:lnTo>
                  <a:lnTo>
                    <a:pt x="9" y="47"/>
                  </a:lnTo>
                  <a:lnTo>
                    <a:pt x="9" y="50"/>
                  </a:lnTo>
                  <a:lnTo>
                    <a:pt x="7" y="51"/>
                  </a:lnTo>
                  <a:lnTo>
                    <a:pt x="6" y="53"/>
                  </a:lnTo>
                  <a:lnTo>
                    <a:pt x="6" y="56"/>
                  </a:lnTo>
                  <a:lnTo>
                    <a:pt x="6" y="60"/>
                  </a:lnTo>
                  <a:lnTo>
                    <a:pt x="2" y="60"/>
                  </a:lnTo>
                  <a:lnTo>
                    <a:pt x="0" y="62"/>
                  </a:lnTo>
                  <a:lnTo>
                    <a:pt x="3" y="63"/>
                  </a:lnTo>
                  <a:lnTo>
                    <a:pt x="4" y="65"/>
                  </a:lnTo>
                  <a:lnTo>
                    <a:pt x="7" y="69"/>
                  </a:lnTo>
                  <a:lnTo>
                    <a:pt x="13" y="63"/>
                  </a:lnTo>
                  <a:lnTo>
                    <a:pt x="15" y="65"/>
                  </a:lnTo>
                  <a:lnTo>
                    <a:pt x="15" y="66"/>
                  </a:lnTo>
                  <a:lnTo>
                    <a:pt x="9" y="86"/>
                  </a:lnTo>
                  <a:lnTo>
                    <a:pt x="9" y="87"/>
                  </a:lnTo>
                  <a:lnTo>
                    <a:pt x="10" y="87"/>
                  </a:lnTo>
                  <a:lnTo>
                    <a:pt x="10" y="89"/>
                  </a:lnTo>
                  <a:lnTo>
                    <a:pt x="10" y="90"/>
                  </a:lnTo>
                  <a:lnTo>
                    <a:pt x="9" y="95"/>
                  </a:lnTo>
                  <a:lnTo>
                    <a:pt x="6" y="104"/>
                  </a:lnTo>
                  <a:lnTo>
                    <a:pt x="9" y="104"/>
                  </a:lnTo>
                  <a:lnTo>
                    <a:pt x="9" y="102"/>
                  </a:lnTo>
                  <a:lnTo>
                    <a:pt x="13" y="90"/>
                  </a:lnTo>
                  <a:lnTo>
                    <a:pt x="12" y="83"/>
                  </a:lnTo>
                  <a:lnTo>
                    <a:pt x="16" y="77"/>
                  </a:lnTo>
                  <a:lnTo>
                    <a:pt x="16" y="78"/>
                  </a:lnTo>
                  <a:lnTo>
                    <a:pt x="15" y="84"/>
                  </a:lnTo>
                  <a:lnTo>
                    <a:pt x="15" y="87"/>
                  </a:lnTo>
                  <a:lnTo>
                    <a:pt x="15" y="86"/>
                  </a:lnTo>
                  <a:lnTo>
                    <a:pt x="16" y="86"/>
                  </a:lnTo>
                  <a:lnTo>
                    <a:pt x="16" y="84"/>
                  </a:lnTo>
                  <a:lnTo>
                    <a:pt x="18" y="84"/>
                  </a:lnTo>
                  <a:lnTo>
                    <a:pt x="19" y="86"/>
                  </a:lnTo>
                  <a:lnTo>
                    <a:pt x="19" y="84"/>
                  </a:lnTo>
                  <a:lnTo>
                    <a:pt x="19" y="81"/>
                  </a:lnTo>
                  <a:lnTo>
                    <a:pt x="22" y="83"/>
                  </a:lnTo>
                  <a:lnTo>
                    <a:pt x="25" y="84"/>
                  </a:lnTo>
                  <a:lnTo>
                    <a:pt x="22" y="84"/>
                  </a:lnTo>
                  <a:lnTo>
                    <a:pt x="22" y="87"/>
                  </a:lnTo>
                  <a:lnTo>
                    <a:pt x="21" y="92"/>
                  </a:lnTo>
                  <a:lnTo>
                    <a:pt x="22" y="93"/>
                  </a:lnTo>
                  <a:lnTo>
                    <a:pt x="24" y="95"/>
                  </a:lnTo>
                  <a:lnTo>
                    <a:pt x="25" y="98"/>
                  </a:lnTo>
                  <a:lnTo>
                    <a:pt x="19" y="111"/>
                  </a:lnTo>
                  <a:lnTo>
                    <a:pt x="19" y="114"/>
                  </a:lnTo>
                  <a:lnTo>
                    <a:pt x="16" y="113"/>
                  </a:lnTo>
                  <a:lnTo>
                    <a:pt x="16" y="114"/>
                  </a:lnTo>
                  <a:lnTo>
                    <a:pt x="19" y="122"/>
                  </a:lnTo>
                  <a:lnTo>
                    <a:pt x="19" y="123"/>
                  </a:lnTo>
                  <a:lnTo>
                    <a:pt x="21" y="122"/>
                  </a:lnTo>
                  <a:lnTo>
                    <a:pt x="21" y="119"/>
                  </a:lnTo>
                  <a:lnTo>
                    <a:pt x="21" y="117"/>
                  </a:lnTo>
                  <a:lnTo>
                    <a:pt x="22" y="117"/>
                  </a:lnTo>
                  <a:lnTo>
                    <a:pt x="28" y="122"/>
                  </a:lnTo>
                  <a:lnTo>
                    <a:pt x="30" y="120"/>
                  </a:lnTo>
                  <a:lnTo>
                    <a:pt x="30" y="117"/>
                  </a:lnTo>
                  <a:lnTo>
                    <a:pt x="37" y="119"/>
                  </a:lnTo>
                  <a:lnTo>
                    <a:pt x="42" y="116"/>
                  </a:lnTo>
                  <a:lnTo>
                    <a:pt x="42" y="114"/>
                  </a:lnTo>
                  <a:lnTo>
                    <a:pt x="45" y="113"/>
                  </a:lnTo>
                  <a:lnTo>
                    <a:pt x="51" y="114"/>
                  </a:lnTo>
                  <a:lnTo>
                    <a:pt x="51" y="116"/>
                  </a:lnTo>
                  <a:lnTo>
                    <a:pt x="49" y="116"/>
                  </a:lnTo>
                  <a:lnTo>
                    <a:pt x="46" y="117"/>
                  </a:lnTo>
                  <a:lnTo>
                    <a:pt x="42" y="127"/>
                  </a:lnTo>
                  <a:lnTo>
                    <a:pt x="43" y="129"/>
                  </a:lnTo>
                  <a:lnTo>
                    <a:pt x="45" y="132"/>
                  </a:lnTo>
                  <a:lnTo>
                    <a:pt x="46" y="135"/>
                  </a:lnTo>
                  <a:lnTo>
                    <a:pt x="46" y="133"/>
                  </a:lnTo>
                  <a:lnTo>
                    <a:pt x="49" y="138"/>
                  </a:lnTo>
                  <a:lnTo>
                    <a:pt x="54" y="136"/>
                  </a:lnTo>
                  <a:lnTo>
                    <a:pt x="55" y="133"/>
                  </a:lnTo>
                  <a:lnTo>
                    <a:pt x="57" y="135"/>
                  </a:lnTo>
                  <a:lnTo>
                    <a:pt x="55" y="136"/>
                  </a:lnTo>
                  <a:lnTo>
                    <a:pt x="55" y="142"/>
                  </a:lnTo>
                  <a:lnTo>
                    <a:pt x="54" y="144"/>
                  </a:lnTo>
                  <a:lnTo>
                    <a:pt x="52" y="147"/>
                  </a:lnTo>
                  <a:lnTo>
                    <a:pt x="55" y="148"/>
                  </a:lnTo>
                  <a:lnTo>
                    <a:pt x="54" y="150"/>
                  </a:lnTo>
                  <a:lnTo>
                    <a:pt x="52" y="156"/>
                  </a:lnTo>
                  <a:lnTo>
                    <a:pt x="54" y="157"/>
                  </a:lnTo>
                  <a:lnTo>
                    <a:pt x="54" y="159"/>
                  </a:lnTo>
                  <a:lnTo>
                    <a:pt x="52" y="160"/>
                  </a:lnTo>
                  <a:lnTo>
                    <a:pt x="40" y="160"/>
                  </a:lnTo>
                  <a:lnTo>
                    <a:pt x="25" y="174"/>
                  </a:lnTo>
                  <a:lnTo>
                    <a:pt x="30" y="171"/>
                  </a:lnTo>
                  <a:lnTo>
                    <a:pt x="34" y="171"/>
                  </a:lnTo>
                  <a:lnTo>
                    <a:pt x="34" y="181"/>
                  </a:lnTo>
                  <a:lnTo>
                    <a:pt x="37" y="183"/>
                  </a:lnTo>
                  <a:lnTo>
                    <a:pt x="34" y="189"/>
                  </a:lnTo>
                  <a:lnTo>
                    <a:pt x="15" y="199"/>
                  </a:lnTo>
                  <a:lnTo>
                    <a:pt x="16" y="201"/>
                  </a:lnTo>
                  <a:lnTo>
                    <a:pt x="18" y="205"/>
                  </a:lnTo>
                  <a:lnTo>
                    <a:pt x="19" y="207"/>
                  </a:lnTo>
                  <a:lnTo>
                    <a:pt x="21" y="207"/>
                  </a:lnTo>
                  <a:lnTo>
                    <a:pt x="22" y="207"/>
                  </a:lnTo>
                  <a:lnTo>
                    <a:pt x="25" y="204"/>
                  </a:lnTo>
                  <a:lnTo>
                    <a:pt x="28" y="202"/>
                  </a:lnTo>
                  <a:lnTo>
                    <a:pt x="30" y="202"/>
                  </a:lnTo>
                  <a:lnTo>
                    <a:pt x="30" y="207"/>
                  </a:lnTo>
                  <a:lnTo>
                    <a:pt x="31" y="208"/>
                  </a:lnTo>
                  <a:lnTo>
                    <a:pt x="34" y="208"/>
                  </a:lnTo>
                  <a:lnTo>
                    <a:pt x="37" y="205"/>
                  </a:lnTo>
                  <a:lnTo>
                    <a:pt x="39" y="205"/>
                  </a:lnTo>
                  <a:lnTo>
                    <a:pt x="39" y="207"/>
                  </a:lnTo>
                  <a:lnTo>
                    <a:pt x="43" y="213"/>
                  </a:lnTo>
                  <a:lnTo>
                    <a:pt x="45" y="213"/>
                  </a:lnTo>
                  <a:lnTo>
                    <a:pt x="48" y="213"/>
                  </a:lnTo>
                  <a:lnTo>
                    <a:pt x="49" y="211"/>
                  </a:lnTo>
                  <a:lnTo>
                    <a:pt x="51" y="210"/>
                  </a:lnTo>
                  <a:lnTo>
                    <a:pt x="60" y="204"/>
                  </a:lnTo>
                  <a:lnTo>
                    <a:pt x="60" y="205"/>
                  </a:lnTo>
                  <a:lnTo>
                    <a:pt x="54" y="214"/>
                  </a:lnTo>
                  <a:lnTo>
                    <a:pt x="54" y="216"/>
                  </a:lnTo>
                  <a:lnTo>
                    <a:pt x="52" y="217"/>
                  </a:lnTo>
                  <a:lnTo>
                    <a:pt x="34" y="219"/>
                  </a:lnTo>
                  <a:lnTo>
                    <a:pt x="33" y="222"/>
                  </a:lnTo>
                  <a:lnTo>
                    <a:pt x="30" y="225"/>
                  </a:lnTo>
                  <a:lnTo>
                    <a:pt x="27" y="228"/>
                  </a:lnTo>
                  <a:lnTo>
                    <a:pt x="10" y="246"/>
                  </a:lnTo>
                  <a:lnTo>
                    <a:pt x="9" y="249"/>
                  </a:lnTo>
                  <a:lnTo>
                    <a:pt x="10" y="247"/>
                  </a:lnTo>
                  <a:lnTo>
                    <a:pt x="15" y="249"/>
                  </a:lnTo>
                  <a:lnTo>
                    <a:pt x="16" y="249"/>
                  </a:lnTo>
                  <a:lnTo>
                    <a:pt x="16" y="250"/>
                  </a:lnTo>
                  <a:lnTo>
                    <a:pt x="18" y="249"/>
                  </a:lnTo>
                  <a:lnTo>
                    <a:pt x="19" y="246"/>
                  </a:lnTo>
                  <a:lnTo>
                    <a:pt x="22" y="244"/>
                  </a:lnTo>
                  <a:lnTo>
                    <a:pt x="24" y="240"/>
                  </a:lnTo>
                  <a:lnTo>
                    <a:pt x="33" y="240"/>
                  </a:lnTo>
                  <a:lnTo>
                    <a:pt x="39" y="243"/>
                  </a:lnTo>
                  <a:lnTo>
                    <a:pt x="42" y="243"/>
                  </a:lnTo>
                  <a:lnTo>
                    <a:pt x="43" y="240"/>
                  </a:lnTo>
                  <a:lnTo>
                    <a:pt x="45" y="234"/>
                  </a:lnTo>
                  <a:lnTo>
                    <a:pt x="46" y="232"/>
                  </a:lnTo>
                  <a:lnTo>
                    <a:pt x="48" y="232"/>
                  </a:lnTo>
                  <a:lnTo>
                    <a:pt x="57" y="229"/>
                  </a:lnTo>
                  <a:lnTo>
                    <a:pt x="61" y="235"/>
                  </a:lnTo>
                  <a:close/>
                </a:path>
              </a:pathLst>
            </a:custGeom>
            <a:grpFill/>
            <a:ln w="1905">
              <a:noFill/>
              <a:round/>
              <a:headEnd/>
              <a:tailEnd/>
            </a:ln>
          </p:spPr>
          <p:txBody>
            <a:bodyPr/>
            <a:lstStyle/>
            <a:p>
              <a:endParaRPr lang="en-GB">
                <a:solidFill>
                  <a:srgbClr val="000000"/>
                </a:solidFill>
                <a:latin typeface="Arial"/>
              </a:endParaRPr>
            </a:p>
          </p:txBody>
        </p:sp>
        <p:sp>
          <p:nvSpPr>
            <p:cNvPr id="743" name="Freeform 739"/>
            <p:cNvSpPr>
              <a:spLocks/>
            </p:cNvSpPr>
            <p:nvPr/>
          </p:nvSpPr>
          <p:spPr bwMode="auto">
            <a:xfrm>
              <a:off x="2715" y="1741"/>
              <a:ext cx="6" cy="3"/>
            </a:xfrm>
            <a:custGeom>
              <a:avLst/>
              <a:gdLst>
                <a:gd name="T0" fmla="*/ 3 w 6"/>
                <a:gd name="T1" fmla="*/ 0 h 3"/>
                <a:gd name="T2" fmla="*/ 2 w 6"/>
                <a:gd name="T3" fmla="*/ 0 h 3"/>
                <a:gd name="T4" fmla="*/ 0 w 6"/>
                <a:gd name="T5" fmla="*/ 1 h 3"/>
                <a:gd name="T6" fmla="*/ 0 w 6"/>
                <a:gd name="T7" fmla="*/ 3 h 3"/>
                <a:gd name="T8" fmla="*/ 3 w 6"/>
                <a:gd name="T9" fmla="*/ 3 h 3"/>
                <a:gd name="T10" fmla="*/ 5 w 6"/>
                <a:gd name="T11" fmla="*/ 3 h 3"/>
                <a:gd name="T12" fmla="*/ 6 w 6"/>
                <a:gd name="T13" fmla="*/ 1 h 3"/>
                <a:gd name="T14" fmla="*/ 6 w 6"/>
                <a:gd name="T15" fmla="*/ 0 h 3"/>
                <a:gd name="T16" fmla="*/ 3 w 6"/>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
                <a:gd name="T29" fmla="*/ 6 w 6"/>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
                  <a:moveTo>
                    <a:pt x="3" y="0"/>
                  </a:moveTo>
                  <a:lnTo>
                    <a:pt x="2" y="0"/>
                  </a:lnTo>
                  <a:lnTo>
                    <a:pt x="0" y="1"/>
                  </a:lnTo>
                  <a:lnTo>
                    <a:pt x="0" y="3"/>
                  </a:lnTo>
                  <a:lnTo>
                    <a:pt x="3" y="3"/>
                  </a:lnTo>
                  <a:lnTo>
                    <a:pt x="5" y="3"/>
                  </a:lnTo>
                  <a:lnTo>
                    <a:pt x="6" y="1"/>
                  </a:lnTo>
                  <a:lnTo>
                    <a:pt x="6"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44" name="Freeform 740"/>
            <p:cNvSpPr>
              <a:spLocks/>
            </p:cNvSpPr>
            <p:nvPr/>
          </p:nvSpPr>
          <p:spPr bwMode="auto">
            <a:xfrm>
              <a:off x="2666" y="1667"/>
              <a:ext cx="4" cy="5"/>
            </a:xfrm>
            <a:custGeom>
              <a:avLst/>
              <a:gdLst>
                <a:gd name="T0" fmla="*/ 3 w 4"/>
                <a:gd name="T1" fmla="*/ 5 h 5"/>
                <a:gd name="T2" fmla="*/ 4 w 4"/>
                <a:gd name="T3" fmla="*/ 3 h 5"/>
                <a:gd name="T4" fmla="*/ 1 w 4"/>
                <a:gd name="T5" fmla="*/ 0 h 5"/>
                <a:gd name="T6" fmla="*/ 0 w 4"/>
                <a:gd name="T7" fmla="*/ 0 h 5"/>
                <a:gd name="T8" fmla="*/ 3 w 4"/>
                <a:gd name="T9" fmla="*/ 5 h 5"/>
                <a:gd name="T10" fmla="*/ 0 60000 65536"/>
                <a:gd name="T11" fmla="*/ 0 60000 65536"/>
                <a:gd name="T12" fmla="*/ 0 60000 65536"/>
                <a:gd name="T13" fmla="*/ 0 60000 65536"/>
                <a:gd name="T14" fmla="*/ 0 60000 65536"/>
                <a:gd name="T15" fmla="*/ 0 w 4"/>
                <a:gd name="T16" fmla="*/ 0 h 5"/>
                <a:gd name="T17" fmla="*/ 4 w 4"/>
                <a:gd name="T18" fmla="*/ 5 h 5"/>
              </a:gdLst>
              <a:ahLst/>
              <a:cxnLst>
                <a:cxn ang="T10">
                  <a:pos x="T0" y="T1"/>
                </a:cxn>
                <a:cxn ang="T11">
                  <a:pos x="T2" y="T3"/>
                </a:cxn>
                <a:cxn ang="T12">
                  <a:pos x="T4" y="T5"/>
                </a:cxn>
                <a:cxn ang="T13">
                  <a:pos x="T6" y="T7"/>
                </a:cxn>
                <a:cxn ang="T14">
                  <a:pos x="T8" y="T9"/>
                </a:cxn>
              </a:cxnLst>
              <a:rect l="T15" t="T16" r="T17" b="T18"/>
              <a:pathLst>
                <a:path w="4" h="5">
                  <a:moveTo>
                    <a:pt x="3" y="5"/>
                  </a:moveTo>
                  <a:lnTo>
                    <a:pt x="4" y="3"/>
                  </a:lnTo>
                  <a:lnTo>
                    <a:pt x="1" y="0"/>
                  </a:lnTo>
                  <a:lnTo>
                    <a:pt x="0" y="0"/>
                  </a:lnTo>
                  <a:lnTo>
                    <a:pt x="3" y="5"/>
                  </a:lnTo>
                  <a:close/>
                </a:path>
              </a:pathLst>
            </a:custGeom>
            <a:grpFill/>
            <a:ln w="1905">
              <a:noFill/>
              <a:round/>
              <a:headEnd/>
              <a:tailEnd/>
            </a:ln>
          </p:spPr>
          <p:txBody>
            <a:bodyPr/>
            <a:lstStyle/>
            <a:p>
              <a:endParaRPr lang="en-GB">
                <a:solidFill>
                  <a:srgbClr val="000000"/>
                </a:solidFill>
                <a:latin typeface="Arial"/>
              </a:endParaRPr>
            </a:p>
          </p:txBody>
        </p:sp>
        <p:sp>
          <p:nvSpPr>
            <p:cNvPr id="745" name="Freeform 741"/>
            <p:cNvSpPr>
              <a:spLocks/>
            </p:cNvSpPr>
            <p:nvPr/>
          </p:nvSpPr>
          <p:spPr bwMode="auto">
            <a:xfrm>
              <a:off x="2658" y="1640"/>
              <a:ext cx="8" cy="9"/>
            </a:xfrm>
            <a:custGeom>
              <a:avLst/>
              <a:gdLst>
                <a:gd name="T0" fmla="*/ 8 w 8"/>
                <a:gd name="T1" fmla="*/ 0 h 9"/>
                <a:gd name="T2" fmla="*/ 0 w 8"/>
                <a:gd name="T3" fmla="*/ 9 h 9"/>
                <a:gd name="T4" fmla="*/ 3 w 8"/>
                <a:gd name="T5" fmla="*/ 8 h 9"/>
                <a:gd name="T6" fmla="*/ 6 w 8"/>
                <a:gd name="T7" fmla="*/ 6 h 9"/>
                <a:gd name="T8" fmla="*/ 8 w 8"/>
                <a:gd name="T9" fmla="*/ 3 h 9"/>
                <a:gd name="T10" fmla="*/ 8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8" y="0"/>
                  </a:moveTo>
                  <a:lnTo>
                    <a:pt x="0" y="9"/>
                  </a:lnTo>
                  <a:lnTo>
                    <a:pt x="3" y="8"/>
                  </a:lnTo>
                  <a:lnTo>
                    <a:pt x="6" y="6"/>
                  </a:lnTo>
                  <a:lnTo>
                    <a:pt x="8" y="3"/>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746" name="Freeform 742"/>
            <p:cNvSpPr>
              <a:spLocks/>
            </p:cNvSpPr>
            <p:nvPr/>
          </p:nvSpPr>
          <p:spPr bwMode="auto">
            <a:xfrm>
              <a:off x="2649" y="1602"/>
              <a:ext cx="5" cy="9"/>
            </a:xfrm>
            <a:custGeom>
              <a:avLst/>
              <a:gdLst>
                <a:gd name="T0" fmla="*/ 0 w 5"/>
                <a:gd name="T1" fmla="*/ 0 h 9"/>
                <a:gd name="T2" fmla="*/ 0 w 5"/>
                <a:gd name="T3" fmla="*/ 6 h 9"/>
                <a:gd name="T4" fmla="*/ 2 w 5"/>
                <a:gd name="T5" fmla="*/ 9 h 9"/>
                <a:gd name="T6" fmla="*/ 3 w 5"/>
                <a:gd name="T7" fmla="*/ 7 h 9"/>
                <a:gd name="T8" fmla="*/ 5 w 5"/>
                <a:gd name="T9" fmla="*/ 3 h 9"/>
                <a:gd name="T10" fmla="*/ 3 w 5"/>
                <a:gd name="T11" fmla="*/ 0 h 9"/>
                <a:gd name="T12" fmla="*/ 0 w 5"/>
                <a:gd name="T13" fmla="*/ 0 h 9"/>
                <a:gd name="T14" fmla="*/ 0 60000 65536"/>
                <a:gd name="T15" fmla="*/ 0 60000 65536"/>
                <a:gd name="T16" fmla="*/ 0 60000 65536"/>
                <a:gd name="T17" fmla="*/ 0 60000 65536"/>
                <a:gd name="T18" fmla="*/ 0 60000 65536"/>
                <a:gd name="T19" fmla="*/ 0 60000 65536"/>
                <a:gd name="T20" fmla="*/ 0 60000 65536"/>
                <a:gd name="T21" fmla="*/ 0 w 5"/>
                <a:gd name="T22" fmla="*/ 0 h 9"/>
                <a:gd name="T23" fmla="*/ 5 w 5"/>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9">
                  <a:moveTo>
                    <a:pt x="0" y="0"/>
                  </a:moveTo>
                  <a:lnTo>
                    <a:pt x="0" y="6"/>
                  </a:lnTo>
                  <a:lnTo>
                    <a:pt x="2" y="9"/>
                  </a:lnTo>
                  <a:lnTo>
                    <a:pt x="3" y="7"/>
                  </a:lnTo>
                  <a:lnTo>
                    <a:pt x="5" y="3"/>
                  </a:lnTo>
                  <a:lnTo>
                    <a:pt x="3"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47" name="Freeform 743"/>
            <p:cNvSpPr>
              <a:spLocks/>
            </p:cNvSpPr>
            <p:nvPr/>
          </p:nvSpPr>
          <p:spPr bwMode="auto">
            <a:xfrm>
              <a:off x="2630" y="1596"/>
              <a:ext cx="8" cy="9"/>
            </a:xfrm>
            <a:custGeom>
              <a:avLst/>
              <a:gdLst>
                <a:gd name="T0" fmla="*/ 6 w 8"/>
                <a:gd name="T1" fmla="*/ 0 h 9"/>
                <a:gd name="T2" fmla="*/ 5 w 8"/>
                <a:gd name="T3" fmla="*/ 1 h 9"/>
                <a:gd name="T4" fmla="*/ 2 w 8"/>
                <a:gd name="T5" fmla="*/ 3 h 9"/>
                <a:gd name="T6" fmla="*/ 0 w 8"/>
                <a:gd name="T7" fmla="*/ 6 h 9"/>
                <a:gd name="T8" fmla="*/ 3 w 8"/>
                <a:gd name="T9" fmla="*/ 4 h 9"/>
                <a:gd name="T10" fmla="*/ 5 w 8"/>
                <a:gd name="T11" fmla="*/ 9 h 9"/>
                <a:gd name="T12" fmla="*/ 8 w 8"/>
                <a:gd name="T13" fmla="*/ 7 h 9"/>
                <a:gd name="T14" fmla="*/ 8 w 8"/>
                <a:gd name="T15" fmla="*/ 4 h 9"/>
                <a:gd name="T16" fmla="*/ 6 w 8"/>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9"/>
                <a:gd name="T29" fmla="*/ 8 w 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9">
                  <a:moveTo>
                    <a:pt x="6" y="0"/>
                  </a:moveTo>
                  <a:lnTo>
                    <a:pt x="5" y="1"/>
                  </a:lnTo>
                  <a:lnTo>
                    <a:pt x="2" y="3"/>
                  </a:lnTo>
                  <a:lnTo>
                    <a:pt x="0" y="6"/>
                  </a:lnTo>
                  <a:lnTo>
                    <a:pt x="3" y="4"/>
                  </a:lnTo>
                  <a:lnTo>
                    <a:pt x="5" y="9"/>
                  </a:lnTo>
                  <a:lnTo>
                    <a:pt x="8" y="7"/>
                  </a:lnTo>
                  <a:lnTo>
                    <a:pt x="8" y="4"/>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748" name="Freeform 744"/>
            <p:cNvSpPr>
              <a:spLocks/>
            </p:cNvSpPr>
            <p:nvPr/>
          </p:nvSpPr>
          <p:spPr bwMode="auto">
            <a:xfrm>
              <a:off x="2638" y="1590"/>
              <a:ext cx="5" cy="9"/>
            </a:xfrm>
            <a:custGeom>
              <a:avLst/>
              <a:gdLst>
                <a:gd name="T0" fmla="*/ 5 w 5"/>
                <a:gd name="T1" fmla="*/ 0 h 9"/>
                <a:gd name="T2" fmla="*/ 2 w 5"/>
                <a:gd name="T3" fmla="*/ 1 h 9"/>
                <a:gd name="T4" fmla="*/ 1 w 5"/>
                <a:gd name="T5" fmla="*/ 3 h 9"/>
                <a:gd name="T6" fmla="*/ 1 w 5"/>
                <a:gd name="T7" fmla="*/ 6 h 9"/>
                <a:gd name="T8" fmla="*/ 0 w 5"/>
                <a:gd name="T9" fmla="*/ 7 h 9"/>
                <a:gd name="T10" fmla="*/ 0 w 5"/>
                <a:gd name="T11" fmla="*/ 9 h 9"/>
                <a:gd name="T12" fmla="*/ 1 w 5"/>
                <a:gd name="T13" fmla="*/ 9 h 9"/>
                <a:gd name="T14" fmla="*/ 5 w 5"/>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9"/>
                <a:gd name="T26" fmla="*/ 5 w 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9">
                  <a:moveTo>
                    <a:pt x="5" y="0"/>
                  </a:moveTo>
                  <a:lnTo>
                    <a:pt x="2" y="1"/>
                  </a:lnTo>
                  <a:lnTo>
                    <a:pt x="1" y="3"/>
                  </a:lnTo>
                  <a:lnTo>
                    <a:pt x="1" y="6"/>
                  </a:lnTo>
                  <a:lnTo>
                    <a:pt x="0" y="7"/>
                  </a:lnTo>
                  <a:lnTo>
                    <a:pt x="0" y="9"/>
                  </a:lnTo>
                  <a:lnTo>
                    <a:pt x="1" y="9"/>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749" name="Freeform 745"/>
            <p:cNvSpPr>
              <a:spLocks/>
            </p:cNvSpPr>
            <p:nvPr/>
          </p:nvSpPr>
          <p:spPr bwMode="auto">
            <a:xfrm>
              <a:off x="2632" y="1575"/>
              <a:ext cx="11" cy="10"/>
            </a:xfrm>
            <a:custGeom>
              <a:avLst/>
              <a:gdLst>
                <a:gd name="T0" fmla="*/ 1 w 11"/>
                <a:gd name="T1" fmla="*/ 9 h 10"/>
                <a:gd name="T2" fmla="*/ 0 w 11"/>
                <a:gd name="T3" fmla="*/ 7 h 10"/>
                <a:gd name="T4" fmla="*/ 1 w 11"/>
                <a:gd name="T5" fmla="*/ 9 h 10"/>
                <a:gd name="T6" fmla="*/ 3 w 11"/>
                <a:gd name="T7" fmla="*/ 10 h 10"/>
                <a:gd name="T8" fmla="*/ 6 w 11"/>
                <a:gd name="T9" fmla="*/ 10 h 10"/>
                <a:gd name="T10" fmla="*/ 8 w 11"/>
                <a:gd name="T11" fmla="*/ 7 h 10"/>
                <a:gd name="T12" fmla="*/ 11 w 11"/>
                <a:gd name="T13" fmla="*/ 7 h 10"/>
                <a:gd name="T14" fmla="*/ 10 w 11"/>
                <a:gd name="T15" fmla="*/ 6 h 10"/>
                <a:gd name="T16" fmla="*/ 6 w 11"/>
                <a:gd name="T17" fmla="*/ 0 h 10"/>
                <a:gd name="T18" fmla="*/ 3 w 11"/>
                <a:gd name="T19" fmla="*/ 0 h 10"/>
                <a:gd name="T20" fmla="*/ 3 w 11"/>
                <a:gd name="T21" fmla="*/ 1 h 10"/>
                <a:gd name="T22" fmla="*/ 3 w 11"/>
                <a:gd name="T23" fmla="*/ 3 h 10"/>
                <a:gd name="T24" fmla="*/ 4 w 11"/>
                <a:gd name="T25" fmla="*/ 4 h 10"/>
                <a:gd name="T26" fmla="*/ 4 w 11"/>
                <a:gd name="T27" fmla="*/ 6 h 10"/>
                <a:gd name="T28" fmla="*/ 6 w 11"/>
                <a:gd name="T29" fmla="*/ 7 h 10"/>
                <a:gd name="T30" fmla="*/ 4 w 11"/>
                <a:gd name="T31" fmla="*/ 7 h 10"/>
                <a:gd name="T32" fmla="*/ 3 w 11"/>
                <a:gd name="T33" fmla="*/ 9 h 10"/>
                <a:gd name="T34" fmla="*/ 1 w 11"/>
                <a:gd name="T35" fmla="*/ 9 h 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
                <a:gd name="T55" fmla="*/ 0 h 10"/>
                <a:gd name="T56" fmla="*/ 11 w 11"/>
                <a:gd name="T57" fmla="*/ 10 h 1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 h="10">
                  <a:moveTo>
                    <a:pt x="1" y="9"/>
                  </a:moveTo>
                  <a:lnTo>
                    <a:pt x="0" y="7"/>
                  </a:lnTo>
                  <a:lnTo>
                    <a:pt x="1" y="9"/>
                  </a:lnTo>
                  <a:lnTo>
                    <a:pt x="3" y="10"/>
                  </a:lnTo>
                  <a:lnTo>
                    <a:pt x="6" y="10"/>
                  </a:lnTo>
                  <a:lnTo>
                    <a:pt x="8" y="7"/>
                  </a:lnTo>
                  <a:lnTo>
                    <a:pt x="11" y="7"/>
                  </a:lnTo>
                  <a:lnTo>
                    <a:pt x="10" y="6"/>
                  </a:lnTo>
                  <a:lnTo>
                    <a:pt x="6" y="0"/>
                  </a:lnTo>
                  <a:lnTo>
                    <a:pt x="3" y="0"/>
                  </a:lnTo>
                  <a:lnTo>
                    <a:pt x="3" y="1"/>
                  </a:lnTo>
                  <a:lnTo>
                    <a:pt x="3" y="3"/>
                  </a:lnTo>
                  <a:lnTo>
                    <a:pt x="4" y="4"/>
                  </a:lnTo>
                  <a:lnTo>
                    <a:pt x="4" y="6"/>
                  </a:lnTo>
                  <a:lnTo>
                    <a:pt x="6" y="7"/>
                  </a:lnTo>
                  <a:lnTo>
                    <a:pt x="4" y="7"/>
                  </a:lnTo>
                  <a:lnTo>
                    <a:pt x="3" y="9"/>
                  </a:lnTo>
                  <a:lnTo>
                    <a:pt x="1" y="9"/>
                  </a:lnTo>
                  <a:close/>
                </a:path>
              </a:pathLst>
            </a:custGeom>
            <a:grpFill/>
            <a:ln w="1905">
              <a:noFill/>
              <a:round/>
              <a:headEnd/>
              <a:tailEnd/>
            </a:ln>
          </p:spPr>
          <p:txBody>
            <a:bodyPr/>
            <a:lstStyle/>
            <a:p>
              <a:endParaRPr lang="en-GB">
                <a:solidFill>
                  <a:srgbClr val="000000"/>
                </a:solidFill>
                <a:latin typeface="Arial"/>
              </a:endParaRPr>
            </a:p>
          </p:txBody>
        </p:sp>
        <p:sp>
          <p:nvSpPr>
            <p:cNvPr id="750" name="Freeform 746"/>
            <p:cNvSpPr>
              <a:spLocks/>
            </p:cNvSpPr>
            <p:nvPr/>
          </p:nvSpPr>
          <p:spPr bwMode="auto">
            <a:xfrm>
              <a:off x="2627" y="1540"/>
              <a:ext cx="16" cy="21"/>
            </a:xfrm>
            <a:custGeom>
              <a:avLst/>
              <a:gdLst>
                <a:gd name="T0" fmla="*/ 6 w 16"/>
                <a:gd name="T1" fmla="*/ 2 h 21"/>
                <a:gd name="T2" fmla="*/ 5 w 16"/>
                <a:gd name="T3" fmla="*/ 0 h 21"/>
                <a:gd name="T4" fmla="*/ 5 w 16"/>
                <a:gd name="T5" fmla="*/ 8 h 21"/>
                <a:gd name="T6" fmla="*/ 2 w 16"/>
                <a:gd name="T7" fmla="*/ 5 h 21"/>
                <a:gd name="T8" fmla="*/ 0 w 16"/>
                <a:gd name="T9" fmla="*/ 8 h 21"/>
                <a:gd name="T10" fmla="*/ 0 w 16"/>
                <a:gd name="T11" fmla="*/ 11 h 21"/>
                <a:gd name="T12" fmla="*/ 3 w 16"/>
                <a:gd name="T13" fmla="*/ 11 h 21"/>
                <a:gd name="T14" fmla="*/ 5 w 16"/>
                <a:gd name="T15" fmla="*/ 15 h 21"/>
                <a:gd name="T16" fmla="*/ 6 w 16"/>
                <a:gd name="T17" fmla="*/ 17 h 21"/>
                <a:gd name="T18" fmla="*/ 6 w 16"/>
                <a:gd name="T19" fmla="*/ 18 h 21"/>
                <a:gd name="T20" fmla="*/ 12 w 16"/>
                <a:gd name="T21" fmla="*/ 17 h 21"/>
                <a:gd name="T22" fmla="*/ 12 w 16"/>
                <a:gd name="T23" fmla="*/ 21 h 21"/>
                <a:gd name="T24" fmla="*/ 13 w 16"/>
                <a:gd name="T25" fmla="*/ 20 h 21"/>
                <a:gd name="T26" fmla="*/ 16 w 16"/>
                <a:gd name="T27" fmla="*/ 15 h 21"/>
                <a:gd name="T28" fmla="*/ 12 w 16"/>
                <a:gd name="T29" fmla="*/ 15 h 21"/>
                <a:gd name="T30" fmla="*/ 11 w 16"/>
                <a:gd name="T31" fmla="*/ 14 h 21"/>
                <a:gd name="T32" fmla="*/ 11 w 16"/>
                <a:gd name="T33" fmla="*/ 11 h 21"/>
                <a:gd name="T34" fmla="*/ 9 w 16"/>
                <a:gd name="T35" fmla="*/ 8 h 21"/>
                <a:gd name="T36" fmla="*/ 8 w 16"/>
                <a:gd name="T37" fmla="*/ 3 h 21"/>
                <a:gd name="T38" fmla="*/ 6 w 16"/>
                <a:gd name="T39" fmla="*/ 2 h 2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
                <a:gd name="T61" fmla="*/ 0 h 21"/>
                <a:gd name="T62" fmla="*/ 16 w 16"/>
                <a:gd name="T63" fmla="*/ 21 h 2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 h="21">
                  <a:moveTo>
                    <a:pt x="6" y="2"/>
                  </a:moveTo>
                  <a:lnTo>
                    <a:pt x="5" y="0"/>
                  </a:lnTo>
                  <a:lnTo>
                    <a:pt x="5" y="8"/>
                  </a:lnTo>
                  <a:lnTo>
                    <a:pt x="2" y="5"/>
                  </a:lnTo>
                  <a:lnTo>
                    <a:pt x="0" y="8"/>
                  </a:lnTo>
                  <a:lnTo>
                    <a:pt x="0" y="11"/>
                  </a:lnTo>
                  <a:lnTo>
                    <a:pt x="3" y="11"/>
                  </a:lnTo>
                  <a:lnTo>
                    <a:pt x="5" y="15"/>
                  </a:lnTo>
                  <a:lnTo>
                    <a:pt x="6" y="17"/>
                  </a:lnTo>
                  <a:lnTo>
                    <a:pt x="6" y="18"/>
                  </a:lnTo>
                  <a:lnTo>
                    <a:pt x="12" y="17"/>
                  </a:lnTo>
                  <a:lnTo>
                    <a:pt x="12" y="21"/>
                  </a:lnTo>
                  <a:lnTo>
                    <a:pt x="13" y="20"/>
                  </a:lnTo>
                  <a:lnTo>
                    <a:pt x="16" y="15"/>
                  </a:lnTo>
                  <a:lnTo>
                    <a:pt x="12" y="15"/>
                  </a:lnTo>
                  <a:lnTo>
                    <a:pt x="11" y="14"/>
                  </a:lnTo>
                  <a:lnTo>
                    <a:pt x="11" y="11"/>
                  </a:lnTo>
                  <a:lnTo>
                    <a:pt x="9" y="8"/>
                  </a:lnTo>
                  <a:lnTo>
                    <a:pt x="8" y="3"/>
                  </a:lnTo>
                  <a:lnTo>
                    <a:pt x="6" y="2"/>
                  </a:lnTo>
                  <a:close/>
                </a:path>
              </a:pathLst>
            </a:custGeom>
            <a:grpFill/>
            <a:ln w="1905">
              <a:noFill/>
              <a:round/>
              <a:headEnd/>
              <a:tailEnd/>
            </a:ln>
          </p:spPr>
          <p:txBody>
            <a:bodyPr/>
            <a:lstStyle/>
            <a:p>
              <a:endParaRPr lang="en-GB">
                <a:solidFill>
                  <a:srgbClr val="000000"/>
                </a:solidFill>
                <a:latin typeface="Arial"/>
              </a:endParaRPr>
            </a:p>
          </p:txBody>
        </p:sp>
        <p:sp>
          <p:nvSpPr>
            <p:cNvPr id="751" name="Freeform 747"/>
            <p:cNvSpPr>
              <a:spLocks/>
            </p:cNvSpPr>
            <p:nvPr/>
          </p:nvSpPr>
          <p:spPr bwMode="auto">
            <a:xfrm>
              <a:off x="2976" y="1115"/>
              <a:ext cx="39" cy="34"/>
            </a:xfrm>
            <a:custGeom>
              <a:avLst/>
              <a:gdLst>
                <a:gd name="T0" fmla="*/ 24 w 39"/>
                <a:gd name="T1" fmla="*/ 0 h 34"/>
                <a:gd name="T2" fmla="*/ 25 w 39"/>
                <a:gd name="T3" fmla="*/ 0 h 34"/>
                <a:gd name="T4" fmla="*/ 27 w 39"/>
                <a:gd name="T5" fmla="*/ 5 h 34"/>
                <a:gd name="T6" fmla="*/ 27 w 39"/>
                <a:gd name="T7" fmla="*/ 8 h 34"/>
                <a:gd name="T8" fmla="*/ 27 w 39"/>
                <a:gd name="T9" fmla="*/ 6 h 34"/>
                <a:gd name="T10" fmla="*/ 28 w 39"/>
                <a:gd name="T11" fmla="*/ 9 h 34"/>
                <a:gd name="T12" fmla="*/ 25 w 39"/>
                <a:gd name="T13" fmla="*/ 17 h 34"/>
                <a:gd name="T14" fmla="*/ 27 w 39"/>
                <a:gd name="T15" fmla="*/ 15 h 34"/>
                <a:gd name="T16" fmla="*/ 28 w 39"/>
                <a:gd name="T17" fmla="*/ 14 h 34"/>
                <a:gd name="T18" fmla="*/ 30 w 39"/>
                <a:gd name="T19" fmla="*/ 9 h 34"/>
                <a:gd name="T20" fmla="*/ 33 w 39"/>
                <a:gd name="T21" fmla="*/ 9 h 34"/>
                <a:gd name="T22" fmla="*/ 33 w 39"/>
                <a:gd name="T23" fmla="*/ 6 h 34"/>
                <a:gd name="T24" fmla="*/ 33 w 39"/>
                <a:gd name="T25" fmla="*/ 3 h 34"/>
                <a:gd name="T26" fmla="*/ 36 w 39"/>
                <a:gd name="T27" fmla="*/ 5 h 34"/>
                <a:gd name="T28" fmla="*/ 39 w 39"/>
                <a:gd name="T29" fmla="*/ 8 h 34"/>
                <a:gd name="T30" fmla="*/ 39 w 39"/>
                <a:gd name="T31" fmla="*/ 12 h 34"/>
                <a:gd name="T32" fmla="*/ 39 w 39"/>
                <a:gd name="T33" fmla="*/ 15 h 34"/>
                <a:gd name="T34" fmla="*/ 36 w 39"/>
                <a:gd name="T35" fmla="*/ 17 h 34"/>
                <a:gd name="T36" fmla="*/ 33 w 39"/>
                <a:gd name="T37" fmla="*/ 18 h 34"/>
                <a:gd name="T38" fmla="*/ 31 w 39"/>
                <a:gd name="T39" fmla="*/ 20 h 34"/>
                <a:gd name="T40" fmla="*/ 30 w 39"/>
                <a:gd name="T41" fmla="*/ 24 h 34"/>
                <a:gd name="T42" fmla="*/ 28 w 39"/>
                <a:gd name="T43" fmla="*/ 21 h 34"/>
                <a:gd name="T44" fmla="*/ 24 w 39"/>
                <a:gd name="T45" fmla="*/ 25 h 34"/>
                <a:gd name="T46" fmla="*/ 24 w 39"/>
                <a:gd name="T47" fmla="*/ 27 h 34"/>
                <a:gd name="T48" fmla="*/ 22 w 39"/>
                <a:gd name="T49" fmla="*/ 28 h 34"/>
                <a:gd name="T50" fmla="*/ 22 w 39"/>
                <a:gd name="T51" fmla="*/ 27 h 34"/>
                <a:gd name="T52" fmla="*/ 21 w 39"/>
                <a:gd name="T53" fmla="*/ 24 h 34"/>
                <a:gd name="T54" fmla="*/ 22 w 39"/>
                <a:gd name="T55" fmla="*/ 21 h 34"/>
                <a:gd name="T56" fmla="*/ 16 w 39"/>
                <a:gd name="T57" fmla="*/ 28 h 34"/>
                <a:gd name="T58" fmla="*/ 10 w 39"/>
                <a:gd name="T59" fmla="*/ 33 h 34"/>
                <a:gd name="T60" fmla="*/ 10 w 39"/>
                <a:gd name="T61" fmla="*/ 30 h 34"/>
                <a:gd name="T62" fmla="*/ 9 w 39"/>
                <a:gd name="T63" fmla="*/ 30 h 34"/>
                <a:gd name="T64" fmla="*/ 6 w 39"/>
                <a:gd name="T65" fmla="*/ 33 h 34"/>
                <a:gd name="T66" fmla="*/ 1 w 39"/>
                <a:gd name="T67" fmla="*/ 34 h 34"/>
                <a:gd name="T68" fmla="*/ 0 w 39"/>
                <a:gd name="T69" fmla="*/ 33 h 34"/>
                <a:gd name="T70" fmla="*/ 1 w 39"/>
                <a:gd name="T71" fmla="*/ 30 h 34"/>
                <a:gd name="T72" fmla="*/ 3 w 39"/>
                <a:gd name="T73" fmla="*/ 28 h 34"/>
                <a:gd name="T74" fmla="*/ 4 w 39"/>
                <a:gd name="T75" fmla="*/ 27 h 34"/>
                <a:gd name="T76" fmla="*/ 6 w 39"/>
                <a:gd name="T77" fmla="*/ 27 h 34"/>
                <a:gd name="T78" fmla="*/ 9 w 39"/>
                <a:gd name="T79" fmla="*/ 24 h 34"/>
                <a:gd name="T80" fmla="*/ 10 w 39"/>
                <a:gd name="T81" fmla="*/ 25 h 34"/>
                <a:gd name="T82" fmla="*/ 12 w 39"/>
                <a:gd name="T83" fmla="*/ 23 h 34"/>
                <a:gd name="T84" fmla="*/ 16 w 39"/>
                <a:gd name="T85" fmla="*/ 21 h 34"/>
                <a:gd name="T86" fmla="*/ 16 w 39"/>
                <a:gd name="T87" fmla="*/ 18 h 34"/>
                <a:gd name="T88" fmla="*/ 21 w 39"/>
                <a:gd name="T89" fmla="*/ 15 h 34"/>
                <a:gd name="T90" fmla="*/ 21 w 39"/>
                <a:gd name="T91" fmla="*/ 11 h 34"/>
                <a:gd name="T92" fmla="*/ 22 w 39"/>
                <a:gd name="T93" fmla="*/ 11 h 34"/>
                <a:gd name="T94" fmla="*/ 22 w 39"/>
                <a:gd name="T95" fmla="*/ 3 h 34"/>
                <a:gd name="T96" fmla="*/ 24 w 39"/>
                <a:gd name="T97" fmla="*/ 0 h 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9"/>
                <a:gd name="T148" fmla="*/ 0 h 34"/>
                <a:gd name="T149" fmla="*/ 39 w 39"/>
                <a:gd name="T150" fmla="*/ 34 h 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9" h="34">
                  <a:moveTo>
                    <a:pt x="24" y="0"/>
                  </a:moveTo>
                  <a:lnTo>
                    <a:pt x="25" y="0"/>
                  </a:lnTo>
                  <a:lnTo>
                    <a:pt x="27" y="5"/>
                  </a:lnTo>
                  <a:lnTo>
                    <a:pt x="27" y="8"/>
                  </a:lnTo>
                  <a:lnTo>
                    <a:pt x="27" y="6"/>
                  </a:lnTo>
                  <a:lnTo>
                    <a:pt x="28" y="9"/>
                  </a:lnTo>
                  <a:lnTo>
                    <a:pt x="25" y="17"/>
                  </a:lnTo>
                  <a:lnTo>
                    <a:pt x="27" y="15"/>
                  </a:lnTo>
                  <a:lnTo>
                    <a:pt x="28" y="14"/>
                  </a:lnTo>
                  <a:lnTo>
                    <a:pt x="30" y="9"/>
                  </a:lnTo>
                  <a:lnTo>
                    <a:pt x="33" y="9"/>
                  </a:lnTo>
                  <a:lnTo>
                    <a:pt x="33" y="6"/>
                  </a:lnTo>
                  <a:lnTo>
                    <a:pt x="33" y="3"/>
                  </a:lnTo>
                  <a:lnTo>
                    <a:pt x="36" y="5"/>
                  </a:lnTo>
                  <a:lnTo>
                    <a:pt x="39" y="8"/>
                  </a:lnTo>
                  <a:lnTo>
                    <a:pt x="39" y="12"/>
                  </a:lnTo>
                  <a:lnTo>
                    <a:pt x="39" y="15"/>
                  </a:lnTo>
                  <a:lnTo>
                    <a:pt x="36" y="17"/>
                  </a:lnTo>
                  <a:lnTo>
                    <a:pt x="33" y="18"/>
                  </a:lnTo>
                  <a:lnTo>
                    <a:pt x="31" y="20"/>
                  </a:lnTo>
                  <a:lnTo>
                    <a:pt x="30" y="24"/>
                  </a:lnTo>
                  <a:lnTo>
                    <a:pt x="28" y="21"/>
                  </a:lnTo>
                  <a:lnTo>
                    <a:pt x="24" y="25"/>
                  </a:lnTo>
                  <a:lnTo>
                    <a:pt x="24" y="27"/>
                  </a:lnTo>
                  <a:lnTo>
                    <a:pt x="22" y="28"/>
                  </a:lnTo>
                  <a:lnTo>
                    <a:pt x="22" y="27"/>
                  </a:lnTo>
                  <a:lnTo>
                    <a:pt x="21" y="24"/>
                  </a:lnTo>
                  <a:lnTo>
                    <a:pt x="22" y="21"/>
                  </a:lnTo>
                  <a:lnTo>
                    <a:pt x="16" y="28"/>
                  </a:lnTo>
                  <a:lnTo>
                    <a:pt x="10" y="33"/>
                  </a:lnTo>
                  <a:lnTo>
                    <a:pt x="10" y="30"/>
                  </a:lnTo>
                  <a:lnTo>
                    <a:pt x="9" y="30"/>
                  </a:lnTo>
                  <a:lnTo>
                    <a:pt x="6" y="33"/>
                  </a:lnTo>
                  <a:lnTo>
                    <a:pt x="1" y="34"/>
                  </a:lnTo>
                  <a:lnTo>
                    <a:pt x="0" y="33"/>
                  </a:lnTo>
                  <a:lnTo>
                    <a:pt x="1" y="30"/>
                  </a:lnTo>
                  <a:lnTo>
                    <a:pt x="3" y="28"/>
                  </a:lnTo>
                  <a:lnTo>
                    <a:pt x="4" y="27"/>
                  </a:lnTo>
                  <a:lnTo>
                    <a:pt x="6" y="27"/>
                  </a:lnTo>
                  <a:lnTo>
                    <a:pt x="9" y="24"/>
                  </a:lnTo>
                  <a:lnTo>
                    <a:pt x="10" y="25"/>
                  </a:lnTo>
                  <a:lnTo>
                    <a:pt x="12" y="23"/>
                  </a:lnTo>
                  <a:lnTo>
                    <a:pt x="16" y="21"/>
                  </a:lnTo>
                  <a:lnTo>
                    <a:pt x="16" y="18"/>
                  </a:lnTo>
                  <a:lnTo>
                    <a:pt x="21" y="15"/>
                  </a:lnTo>
                  <a:lnTo>
                    <a:pt x="21" y="11"/>
                  </a:lnTo>
                  <a:lnTo>
                    <a:pt x="22" y="11"/>
                  </a:lnTo>
                  <a:lnTo>
                    <a:pt x="22" y="3"/>
                  </a:lnTo>
                  <a:lnTo>
                    <a:pt x="24" y="0"/>
                  </a:lnTo>
                  <a:close/>
                </a:path>
              </a:pathLst>
            </a:custGeom>
            <a:grpFill/>
            <a:ln w="1905">
              <a:noFill/>
              <a:round/>
              <a:headEnd/>
              <a:tailEnd/>
            </a:ln>
          </p:spPr>
          <p:txBody>
            <a:bodyPr/>
            <a:lstStyle/>
            <a:p>
              <a:endParaRPr lang="en-GB">
                <a:solidFill>
                  <a:srgbClr val="000000"/>
                </a:solidFill>
                <a:latin typeface="Arial"/>
              </a:endParaRPr>
            </a:p>
          </p:txBody>
        </p:sp>
        <p:sp>
          <p:nvSpPr>
            <p:cNvPr id="752" name="Freeform 748"/>
            <p:cNvSpPr>
              <a:spLocks/>
            </p:cNvSpPr>
            <p:nvPr/>
          </p:nvSpPr>
          <p:spPr bwMode="auto">
            <a:xfrm>
              <a:off x="2979" y="1114"/>
              <a:ext cx="15" cy="18"/>
            </a:xfrm>
            <a:custGeom>
              <a:avLst/>
              <a:gdLst>
                <a:gd name="T0" fmla="*/ 1 w 15"/>
                <a:gd name="T1" fmla="*/ 13 h 18"/>
                <a:gd name="T2" fmla="*/ 1 w 15"/>
                <a:gd name="T3" fmla="*/ 12 h 18"/>
                <a:gd name="T4" fmla="*/ 1 w 15"/>
                <a:gd name="T5" fmla="*/ 10 h 18"/>
                <a:gd name="T6" fmla="*/ 1 w 15"/>
                <a:gd name="T7" fmla="*/ 9 h 18"/>
                <a:gd name="T8" fmla="*/ 3 w 15"/>
                <a:gd name="T9" fmla="*/ 10 h 18"/>
                <a:gd name="T10" fmla="*/ 3 w 15"/>
                <a:gd name="T11" fmla="*/ 9 h 18"/>
                <a:gd name="T12" fmla="*/ 6 w 15"/>
                <a:gd name="T13" fmla="*/ 9 h 18"/>
                <a:gd name="T14" fmla="*/ 6 w 15"/>
                <a:gd name="T15" fmla="*/ 7 h 18"/>
                <a:gd name="T16" fmla="*/ 7 w 15"/>
                <a:gd name="T17" fmla="*/ 4 h 18"/>
                <a:gd name="T18" fmla="*/ 9 w 15"/>
                <a:gd name="T19" fmla="*/ 7 h 18"/>
                <a:gd name="T20" fmla="*/ 10 w 15"/>
                <a:gd name="T21" fmla="*/ 7 h 18"/>
                <a:gd name="T22" fmla="*/ 10 w 15"/>
                <a:gd name="T23" fmla="*/ 0 h 18"/>
                <a:gd name="T24" fmla="*/ 15 w 15"/>
                <a:gd name="T25" fmla="*/ 7 h 18"/>
                <a:gd name="T26" fmla="*/ 15 w 15"/>
                <a:gd name="T27" fmla="*/ 15 h 18"/>
                <a:gd name="T28" fmla="*/ 13 w 15"/>
                <a:gd name="T29" fmla="*/ 15 h 18"/>
                <a:gd name="T30" fmla="*/ 10 w 15"/>
                <a:gd name="T31" fmla="*/ 18 h 18"/>
                <a:gd name="T32" fmla="*/ 9 w 15"/>
                <a:gd name="T33" fmla="*/ 18 h 18"/>
                <a:gd name="T34" fmla="*/ 7 w 15"/>
                <a:gd name="T35" fmla="*/ 15 h 18"/>
                <a:gd name="T36" fmla="*/ 10 w 15"/>
                <a:gd name="T37" fmla="*/ 13 h 18"/>
                <a:gd name="T38" fmla="*/ 10 w 15"/>
                <a:gd name="T39" fmla="*/ 10 h 18"/>
                <a:gd name="T40" fmla="*/ 9 w 15"/>
                <a:gd name="T41" fmla="*/ 13 h 18"/>
                <a:gd name="T42" fmla="*/ 7 w 15"/>
                <a:gd name="T43" fmla="*/ 13 h 18"/>
                <a:gd name="T44" fmla="*/ 1 w 15"/>
                <a:gd name="T45" fmla="*/ 18 h 18"/>
                <a:gd name="T46" fmla="*/ 0 w 15"/>
                <a:gd name="T47" fmla="*/ 16 h 18"/>
                <a:gd name="T48" fmla="*/ 1 w 15"/>
                <a:gd name="T49" fmla="*/ 13 h 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
                <a:gd name="T76" fmla="*/ 0 h 18"/>
                <a:gd name="T77" fmla="*/ 15 w 15"/>
                <a:gd name="T78" fmla="*/ 18 h 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 h="18">
                  <a:moveTo>
                    <a:pt x="1" y="13"/>
                  </a:moveTo>
                  <a:lnTo>
                    <a:pt x="1" y="12"/>
                  </a:lnTo>
                  <a:lnTo>
                    <a:pt x="1" y="10"/>
                  </a:lnTo>
                  <a:lnTo>
                    <a:pt x="1" y="9"/>
                  </a:lnTo>
                  <a:lnTo>
                    <a:pt x="3" y="10"/>
                  </a:lnTo>
                  <a:lnTo>
                    <a:pt x="3" y="9"/>
                  </a:lnTo>
                  <a:lnTo>
                    <a:pt x="6" y="9"/>
                  </a:lnTo>
                  <a:lnTo>
                    <a:pt x="6" y="7"/>
                  </a:lnTo>
                  <a:lnTo>
                    <a:pt x="7" y="4"/>
                  </a:lnTo>
                  <a:lnTo>
                    <a:pt x="9" y="7"/>
                  </a:lnTo>
                  <a:lnTo>
                    <a:pt x="10" y="7"/>
                  </a:lnTo>
                  <a:lnTo>
                    <a:pt x="10" y="0"/>
                  </a:lnTo>
                  <a:lnTo>
                    <a:pt x="15" y="7"/>
                  </a:lnTo>
                  <a:lnTo>
                    <a:pt x="15" y="15"/>
                  </a:lnTo>
                  <a:lnTo>
                    <a:pt x="13" y="15"/>
                  </a:lnTo>
                  <a:lnTo>
                    <a:pt x="10" y="18"/>
                  </a:lnTo>
                  <a:lnTo>
                    <a:pt x="9" y="18"/>
                  </a:lnTo>
                  <a:lnTo>
                    <a:pt x="7" y="15"/>
                  </a:lnTo>
                  <a:lnTo>
                    <a:pt x="10" y="13"/>
                  </a:lnTo>
                  <a:lnTo>
                    <a:pt x="10" y="10"/>
                  </a:lnTo>
                  <a:lnTo>
                    <a:pt x="9" y="13"/>
                  </a:lnTo>
                  <a:lnTo>
                    <a:pt x="7" y="13"/>
                  </a:lnTo>
                  <a:lnTo>
                    <a:pt x="1" y="18"/>
                  </a:lnTo>
                  <a:lnTo>
                    <a:pt x="0" y="16"/>
                  </a:lnTo>
                  <a:lnTo>
                    <a:pt x="1" y="13"/>
                  </a:lnTo>
                  <a:close/>
                </a:path>
              </a:pathLst>
            </a:custGeom>
            <a:grpFill/>
            <a:ln w="1905">
              <a:noFill/>
              <a:round/>
              <a:headEnd/>
              <a:tailEnd/>
            </a:ln>
          </p:spPr>
          <p:txBody>
            <a:bodyPr/>
            <a:lstStyle/>
            <a:p>
              <a:endParaRPr lang="en-GB">
                <a:solidFill>
                  <a:srgbClr val="000000"/>
                </a:solidFill>
                <a:latin typeface="Arial"/>
              </a:endParaRPr>
            </a:p>
          </p:txBody>
        </p:sp>
        <p:sp>
          <p:nvSpPr>
            <p:cNvPr id="753" name="Freeform 749"/>
            <p:cNvSpPr>
              <a:spLocks/>
            </p:cNvSpPr>
            <p:nvPr/>
          </p:nvSpPr>
          <p:spPr bwMode="auto">
            <a:xfrm>
              <a:off x="2998" y="1097"/>
              <a:ext cx="11" cy="17"/>
            </a:xfrm>
            <a:custGeom>
              <a:avLst/>
              <a:gdLst>
                <a:gd name="T0" fmla="*/ 3 w 11"/>
                <a:gd name="T1" fmla="*/ 6 h 17"/>
                <a:gd name="T2" fmla="*/ 5 w 11"/>
                <a:gd name="T3" fmla="*/ 6 h 17"/>
                <a:gd name="T4" fmla="*/ 6 w 11"/>
                <a:gd name="T5" fmla="*/ 0 h 17"/>
                <a:gd name="T6" fmla="*/ 8 w 11"/>
                <a:gd name="T7" fmla="*/ 0 h 17"/>
                <a:gd name="T8" fmla="*/ 11 w 11"/>
                <a:gd name="T9" fmla="*/ 2 h 17"/>
                <a:gd name="T10" fmla="*/ 8 w 11"/>
                <a:gd name="T11" fmla="*/ 12 h 17"/>
                <a:gd name="T12" fmla="*/ 2 w 11"/>
                <a:gd name="T13" fmla="*/ 17 h 17"/>
                <a:gd name="T14" fmla="*/ 0 w 11"/>
                <a:gd name="T15" fmla="*/ 15 h 17"/>
                <a:gd name="T16" fmla="*/ 0 w 11"/>
                <a:gd name="T17" fmla="*/ 14 h 17"/>
                <a:gd name="T18" fmla="*/ 0 w 11"/>
                <a:gd name="T19" fmla="*/ 11 h 17"/>
                <a:gd name="T20" fmla="*/ 3 w 11"/>
                <a:gd name="T21" fmla="*/ 8 h 17"/>
                <a:gd name="T22" fmla="*/ 3 w 11"/>
                <a:gd name="T23" fmla="*/ 6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7"/>
                <a:gd name="T38" fmla="*/ 11 w 11"/>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7">
                  <a:moveTo>
                    <a:pt x="3" y="6"/>
                  </a:moveTo>
                  <a:lnTo>
                    <a:pt x="5" y="6"/>
                  </a:lnTo>
                  <a:lnTo>
                    <a:pt x="6" y="0"/>
                  </a:lnTo>
                  <a:lnTo>
                    <a:pt x="8" y="0"/>
                  </a:lnTo>
                  <a:lnTo>
                    <a:pt x="11" y="2"/>
                  </a:lnTo>
                  <a:lnTo>
                    <a:pt x="8" y="12"/>
                  </a:lnTo>
                  <a:lnTo>
                    <a:pt x="2" y="17"/>
                  </a:lnTo>
                  <a:lnTo>
                    <a:pt x="0" y="15"/>
                  </a:lnTo>
                  <a:lnTo>
                    <a:pt x="0" y="14"/>
                  </a:lnTo>
                  <a:lnTo>
                    <a:pt x="0" y="11"/>
                  </a:lnTo>
                  <a:lnTo>
                    <a:pt x="3" y="8"/>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754" name="Freeform 750"/>
            <p:cNvSpPr>
              <a:spLocks/>
            </p:cNvSpPr>
            <p:nvPr/>
          </p:nvSpPr>
          <p:spPr bwMode="auto">
            <a:xfrm>
              <a:off x="2985" y="1161"/>
              <a:ext cx="9" cy="11"/>
            </a:xfrm>
            <a:custGeom>
              <a:avLst/>
              <a:gdLst>
                <a:gd name="T0" fmla="*/ 3 w 9"/>
                <a:gd name="T1" fmla="*/ 6 h 11"/>
                <a:gd name="T2" fmla="*/ 1 w 9"/>
                <a:gd name="T3" fmla="*/ 2 h 11"/>
                <a:gd name="T4" fmla="*/ 4 w 9"/>
                <a:gd name="T5" fmla="*/ 3 h 11"/>
                <a:gd name="T6" fmla="*/ 6 w 9"/>
                <a:gd name="T7" fmla="*/ 3 h 11"/>
                <a:gd name="T8" fmla="*/ 9 w 9"/>
                <a:gd name="T9" fmla="*/ 0 h 11"/>
                <a:gd name="T10" fmla="*/ 9 w 9"/>
                <a:gd name="T11" fmla="*/ 3 h 11"/>
                <a:gd name="T12" fmla="*/ 9 w 9"/>
                <a:gd name="T13" fmla="*/ 5 h 11"/>
                <a:gd name="T14" fmla="*/ 7 w 9"/>
                <a:gd name="T15" fmla="*/ 6 h 11"/>
                <a:gd name="T16" fmla="*/ 6 w 9"/>
                <a:gd name="T17" fmla="*/ 9 h 11"/>
                <a:gd name="T18" fmla="*/ 3 w 9"/>
                <a:gd name="T19" fmla="*/ 11 h 11"/>
                <a:gd name="T20" fmla="*/ 1 w 9"/>
                <a:gd name="T21" fmla="*/ 11 h 11"/>
                <a:gd name="T22" fmla="*/ 0 w 9"/>
                <a:gd name="T23" fmla="*/ 9 h 11"/>
                <a:gd name="T24" fmla="*/ 1 w 9"/>
                <a:gd name="T25" fmla="*/ 6 h 11"/>
                <a:gd name="T26" fmla="*/ 3 w 9"/>
                <a:gd name="T27" fmla="*/ 6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11"/>
                <a:gd name="T44" fmla="*/ 9 w 9"/>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11">
                  <a:moveTo>
                    <a:pt x="3" y="6"/>
                  </a:moveTo>
                  <a:lnTo>
                    <a:pt x="1" y="2"/>
                  </a:lnTo>
                  <a:lnTo>
                    <a:pt x="4" y="3"/>
                  </a:lnTo>
                  <a:lnTo>
                    <a:pt x="6" y="3"/>
                  </a:lnTo>
                  <a:lnTo>
                    <a:pt x="9" y="0"/>
                  </a:lnTo>
                  <a:lnTo>
                    <a:pt x="9" y="3"/>
                  </a:lnTo>
                  <a:lnTo>
                    <a:pt x="9" y="5"/>
                  </a:lnTo>
                  <a:lnTo>
                    <a:pt x="7" y="6"/>
                  </a:lnTo>
                  <a:lnTo>
                    <a:pt x="6" y="9"/>
                  </a:lnTo>
                  <a:lnTo>
                    <a:pt x="3" y="11"/>
                  </a:lnTo>
                  <a:lnTo>
                    <a:pt x="1" y="11"/>
                  </a:lnTo>
                  <a:lnTo>
                    <a:pt x="0" y="9"/>
                  </a:lnTo>
                  <a:lnTo>
                    <a:pt x="1" y="6"/>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755" name="Freeform 751"/>
            <p:cNvSpPr>
              <a:spLocks/>
            </p:cNvSpPr>
            <p:nvPr/>
          </p:nvSpPr>
          <p:spPr bwMode="auto">
            <a:xfrm>
              <a:off x="3019" y="1085"/>
              <a:ext cx="20" cy="26"/>
            </a:xfrm>
            <a:custGeom>
              <a:avLst/>
              <a:gdLst>
                <a:gd name="T0" fmla="*/ 3 w 20"/>
                <a:gd name="T1" fmla="*/ 18 h 26"/>
                <a:gd name="T2" fmla="*/ 0 w 20"/>
                <a:gd name="T3" fmla="*/ 17 h 26"/>
                <a:gd name="T4" fmla="*/ 3 w 20"/>
                <a:gd name="T5" fmla="*/ 17 h 26"/>
                <a:gd name="T6" fmla="*/ 3 w 20"/>
                <a:gd name="T7" fmla="*/ 15 h 26"/>
                <a:gd name="T8" fmla="*/ 3 w 20"/>
                <a:gd name="T9" fmla="*/ 14 h 26"/>
                <a:gd name="T10" fmla="*/ 2 w 20"/>
                <a:gd name="T11" fmla="*/ 12 h 26"/>
                <a:gd name="T12" fmla="*/ 3 w 20"/>
                <a:gd name="T13" fmla="*/ 12 h 26"/>
                <a:gd name="T14" fmla="*/ 2 w 20"/>
                <a:gd name="T15" fmla="*/ 11 h 26"/>
                <a:gd name="T16" fmla="*/ 5 w 20"/>
                <a:gd name="T17" fmla="*/ 8 h 26"/>
                <a:gd name="T18" fmla="*/ 8 w 20"/>
                <a:gd name="T19" fmla="*/ 9 h 26"/>
                <a:gd name="T20" fmla="*/ 9 w 20"/>
                <a:gd name="T21" fmla="*/ 8 h 26"/>
                <a:gd name="T22" fmla="*/ 8 w 20"/>
                <a:gd name="T23" fmla="*/ 5 h 26"/>
                <a:gd name="T24" fmla="*/ 9 w 20"/>
                <a:gd name="T25" fmla="*/ 5 h 26"/>
                <a:gd name="T26" fmla="*/ 11 w 20"/>
                <a:gd name="T27" fmla="*/ 6 h 26"/>
                <a:gd name="T28" fmla="*/ 12 w 20"/>
                <a:gd name="T29" fmla="*/ 5 h 26"/>
                <a:gd name="T30" fmla="*/ 11 w 20"/>
                <a:gd name="T31" fmla="*/ 0 h 26"/>
                <a:gd name="T32" fmla="*/ 14 w 20"/>
                <a:gd name="T33" fmla="*/ 3 h 26"/>
                <a:gd name="T34" fmla="*/ 14 w 20"/>
                <a:gd name="T35" fmla="*/ 0 h 26"/>
                <a:gd name="T36" fmla="*/ 15 w 20"/>
                <a:gd name="T37" fmla="*/ 0 h 26"/>
                <a:gd name="T38" fmla="*/ 18 w 20"/>
                <a:gd name="T39" fmla="*/ 5 h 26"/>
                <a:gd name="T40" fmla="*/ 18 w 20"/>
                <a:gd name="T41" fmla="*/ 6 h 26"/>
                <a:gd name="T42" fmla="*/ 20 w 20"/>
                <a:gd name="T43" fmla="*/ 11 h 26"/>
                <a:gd name="T44" fmla="*/ 18 w 20"/>
                <a:gd name="T45" fmla="*/ 14 h 26"/>
                <a:gd name="T46" fmla="*/ 18 w 20"/>
                <a:gd name="T47" fmla="*/ 20 h 26"/>
                <a:gd name="T48" fmla="*/ 12 w 20"/>
                <a:gd name="T49" fmla="*/ 20 h 26"/>
                <a:gd name="T50" fmla="*/ 12 w 20"/>
                <a:gd name="T51" fmla="*/ 18 h 26"/>
                <a:gd name="T52" fmla="*/ 11 w 20"/>
                <a:gd name="T53" fmla="*/ 18 h 26"/>
                <a:gd name="T54" fmla="*/ 9 w 20"/>
                <a:gd name="T55" fmla="*/ 23 h 26"/>
                <a:gd name="T56" fmla="*/ 3 w 20"/>
                <a:gd name="T57" fmla="*/ 24 h 26"/>
                <a:gd name="T58" fmla="*/ 2 w 20"/>
                <a:gd name="T59" fmla="*/ 26 h 26"/>
                <a:gd name="T60" fmla="*/ 0 w 20"/>
                <a:gd name="T61" fmla="*/ 23 h 26"/>
                <a:gd name="T62" fmla="*/ 3 w 20"/>
                <a:gd name="T63" fmla="*/ 21 h 26"/>
                <a:gd name="T64" fmla="*/ 5 w 20"/>
                <a:gd name="T65" fmla="*/ 20 h 26"/>
                <a:gd name="T66" fmla="*/ 3 w 20"/>
                <a:gd name="T67" fmla="*/ 18 h 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
                <a:gd name="T103" fmla="*/ 0 h 26"/>
                <a:gd name="T104" fmla="*/ 20 w 20"/>
                <a:gd name="T105" fmla="*/ 26 h 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 h="26">
                  <a:moveTo>
                    <a:pt x="3" y="18"/>
                  </a:moveTo>
                  <a:lnTo>
                    <a:pt x="0" y="17"/>
                  </a:lnTo>
                  <a:lnTo>
                    <a:pt x="3" y="17"/>
                  </a:lnTo>
                  <a:lnTo>
                    <a:pt x="3" y="15"/>
                  </a:lnTo>
                  <a:lnTo>
                    <a:pt x="3" y="14"/>
                  </a:lnTo>
                  <a:lnTo>
                    <a:pt x="2" y="12"/>
                  </a:lnTo>
                  <a:lnTo>
                    <a:pt x="3" y="12"/>
                  </a:lnTo>
                  <a:lnTo>
                    <a:pt x="2" y="11"/>
                  </a:lnTo>
                  <a:lnTo>
                    <a:pt x="5" y="8"/>
                  </a:lnTo>
                  <a:lnTo>
                    <a:pt x="8" y="9"/>
                  </a:lnTo>
                  <a:lnTo>
                    <a:pt x="9" y="8"/>
                  </a:lnTo>
                  <a:lnTo>
                    <a:pt x="8" y="5"/>
                  </a:lnTo>
                  <a:lnTo>
                    <a:pt x="9" y="5"/>
                  </a:lnTo>
                  <a:lnTo>
                    <a:pt x="11" y="6"/>
                  </a:lnTo>
                  <a:lnTo>
                    <a:pt x="12" y="5"/>
                  </a:lnTo>
                  <a:lnTo>
                    <a:pt x="11" y="0"/>
                  </a:lnTo>
                  <a:lnTo>
                    <a:pt x="14" y="3"/>
                  </a:lnTo>
                  <a:lnTo>
                    <a:pt x="14" y="0"/>
                  </a:lnTo>
                  <a:lnTo>
                    <a:pt x="15" y="0"/>
                  </a:lnTo>
                  <a:lnTo>
                    <a:pt x="18" y="5"/>
                  </a:lnTo>
                  <a:lnTo>
                    <a:pt x="18" y="6"/>
                  </a:lnTo>
                  <a:lnTo>
                    <a:pt x="20" y="11"/>
                  </a:lnTo>
                  <a:lnTo>
                    <a:pt x="18" y="14"/>
                  </a:lnTo>
                  <a:lnTo>
                    <a:pt x="18" y="20"/>
                  </a:lnTo>
                  <a:lnTo>
                    <a:pt x="12" y="20"/>
                  </a:lnTo>
                  <a:lnTo>
                    <a:pt x="12" y="18"/>
                  </a:lnTo>
                  <a:lnTo>
                    <a:pt x="11" y="18"/>
                  </a:lnTo>
                  <a:lnTo>
                    <a:pt x="9" y="23"/>
                  </a:lnTo>
                  <a:lnTo>
                    <a:pt x="3" y="24"/>
                  </a:lnTo>
                  <a:lnTo>
                    <a:pt x="2" y="26"/>
                  </a:lnTo>
                  <a:lnTo>
                    <a:pt x="0" y="23"/>
                  </a:lnTo>
                  <a:lnTo>
                    <a:pt x="3" y="21"/>
                  </a:lnTo>
                  <a:lnTo>
                    <a:pt x="5" y="20"/>
                  </a:lnTo>
                  <a:lnTo>
                    <a:pt x="3" y="18"/>
                  </a:lnTo>
                  <a:close/>
                </a:path>
              </a:pathLst>
            </a:custGeom>
            <a:grpFill/>
            <a:ln w="1905">
              <a:noFill/>
              <a:round/>
              <a:headEnd/>
              <a:tailEnd/>
            </a:ln>
          </p:spPr>
          <p:txBody>
            <a:bodyPr/>
            <a:lstStyle/>
            <a:p>
              <a:endParaRPr lang="en-GB">
                <a:solidFill>
                  <a:srgbClr val="000000"/>
                </a:solidFill>
                <a:latin typeface="Arial"/>
              </a:endParaRPr>
            </a:p>
          </p:txBody>
        </p:sp>
        <p:sp>
          <p:nvSpPr>
            <p:cNvPr id="756" name="Freeform 752"/>
            <p:cNvSpPr>
              <a:spLocks/>
            </p:cNvSpPr>
            <p:nvPr/>
          </p:nvSpPr>
          <p:spPr bwMode="auto">
            <a:xfrm>
              <a:off x="3040" y="1072"/>
              <a:ext cx="15" cy="15"/>
            </a:xfrm>
            <a:custGeom>
              <a:avLst/>
              <a:gdLst>
                <a:gd name="T0" fmla="*/ 3 w 15"/>
                <a:gd name="T1" fmla="*/ 7 h 15"/>
                <a:gd name="T2" fmla="*/ 8 w 15"/>
                <a:gd name="T3" fmla="*/ 7 h 15"/>
                <a:gd name="T4" fmla="*/ 8 w 15"/>
                <a:gd name="T5" fmla="*/ 6 h 15"/>
                <a:gd name="T6" fmla="*/ 8 w 15"/>
                <a:gd name="T7" fmla="*/ 3 h 15"/>
                <a:gd name="T8" fmla="*/ 9 w 15"/>
                <a:gd name="T9" fmla="*/ 6 h 15"/>
                <a:gd name="T10" fmla="*/ 11 w 15"/>
                <a:gd name="T11" fmla="*/ 6 h 15"/>
                <a:gd name="T12" fmla="*/ 12 w 15"/>
                <a:gd name="T13" fmla="*/ 1 h 15"/>
                <a:gd name="T14" fmla="*/ 12 w 15"/>
                <a:gd name="T15" fmla="*/ 0 h 15"/>
                <a:gd name="T16" fmla="*/ 15 w 15"/>
                <a:gd name="T17" fmla="*/ 1 h 15"/>
                <a:gd name="T18" fmla="*/ 15 w 15"/>
                <a:gd name="T19" fmla="*/ 4 h 15"/>
                <a:gd name="T20" fmla="*/ 14 w 15"/>
                <a:gd name="T21" fmla="*/ 9 h 15"/>
                <a:gd name="T22" fmla="*/ 14 w 15"/>
                <a:gd name="T23" fmla="*/ 12 h 15"/>
                <a:gd name="T24" fmla="*/ 5 w 15"/>
                <a:gd name="T25" fmla="*/ 15 h 15"/>
                <a:gd name="T26" fmla="*/ 0 w 15"/>
                <a:gd name="T27" fmla="*/ 13 h 15"/>
                <a:gd name="T28" fmla="*/ 0 w 15"/>
                <a:gd name="T29" fmla="*/ 12 h 15"/>
                <a:gd name="T30" fmla="*/ 3 w 15"/>
                <a:gd name="T31" fmla="*/ 12 h 15"/>
                <a:gd name="T32" fmla="*/ 3 w 15"/>
                <a:gd name="T33" fmla="*/ 10 h 15"/>
                <a:gd name="T34" fmla="*/ 3 w 15"/>
                <a:gd name="T35" fmla="*/ 7 h 1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
                <a:gd name="T55" fmla="*/ 0 h 15"/>
                <a:gd name="T56" fmla="*/ 15 w 15"/>
                <a:gd name="T57" fmla="*/ 15 h 1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 h="15">
                  <a:moveTo>
                    <a:pt x="3" y="7"/>
                  </a:moveTo>
                  <a:lnTo>
                    <a:pt x="8" y="7"/>
                  </a:lnTo>
                  <a:lnTo>
                    <a:pt x="8" y="6"/>
                  </a:lnTo>
                  <a:lnTo>
                    <a:pt x="8" y="3"/>
                  </a:lnTo>
                  <a:lnTo>
                    <a:pt x="9" y="6"/>
                  </a:lnTo>
                  <a:lnTo>
                    <a:pt x="11" y="6"/>
                  </a:lnTo>
                  <a:lnTo>
                    <a:pt x="12" y="1"/>
                  </a:lnTo>
                  <a:lnTo>
                    <a:pt x="12" y="0"/>
                  </a:lnTo>
                  <a:lnTo>
                    <a:pt x="15" y="1"/>
                  </a:lnTo>
                  <a:lnTo>
                    <a:pt x="15" y="4"/>
                  </a:lnTo>
                  <a:lnTo>
                    <a:pt x="14" y="9"/>
                  </a:lnTo>
                  <a:lnTo>
                    <a:pt x="14" y="12"/>
                  </a:lnTo>
                  <a:lnTo>
                    <a:pt x="5" y="15"/>
                  </a:lnTo>
                  <a:lnTo>
                    <a:pt x="0" y="13"/>
                  </a:lnTo>
                  <a:lnTo>
                    <a:pt x="0" y="12"/>
                  </a:lnTo>
                  <a:lnTo>
                    <a:pt x="3" y="12"/>
                  </a:lnTo>
                  <a:lnTo>
                    <a:pt x="3" y="10"/>
                  </a:lnTo>
                  <a:lnTo>
                    <a:pt x="3" y="7"/>
                  </a:lnTo>
                  <a:close/>
                </a:path>
              </a:pathLst>
            </a:custGeom>
            <a:grpFill/>
            <a:ln w="1905">
              <a:noFill/>
              <a:round/>
              <a:headEnd/>
              <a:tailEnd/>
            </a:ln>
          </p:spPr>
          <p:txBody>
            <a:bodyPr/>
            <a:lstStyle/>
            <a:p>
              <a:endParaRPr lang="en-GB">
                <a:solidFill>
                  <a:srgbClr val="000000"/>
                </a:solidFill>
                <a:latin typeface="Arial"/>
              </a:endParaRPr>
            </a:p>
          </p:txBody>
        </p:sp>
        <p:sp>
          <p:nvSpPr>
            <p:cNvPr id="757" name="Freeform 753"/>
            <p:cNvSpPr>
              <a:spLocks/>
            </p:cNvSpPr>
            <p:nvPr/>
          </p:nvSpPr>
          <p:spPr bwMode="auto">
            <a:xfrm>
              <a:off x="3051" y="1060"/>
              <a:ext cx="15" cy="13"/>
            </a:xfrm>
            <a:custGeom>
              <a:avLst/>
              <a:gdLst>
                <a:gd name="T0" fmla="*/ 3 w 15"/>
                <a:gd name="T1" fmla="*/ 3 h 13"/>
                <a:gd name="T2" fmla="*/ 1 w 15"/>
                <a:gd name="T3" fmla="*/ 4 h 13"/>
                <a:gd name="T4" fmla="*/ 0 w 15"/>
                <a:gd name="T5" fmla="*/ 1 h 13"/>
                <a:gd name="T6" fmla="*/ 1 w 15"/>
                <a:gd name="T7" fmla="*/ 0 h 13"/>
                <a:gd name="T8" fmla="*/ 3 w 15"/>
                <a:gd name="T9" fmla="*/ 1 h 13"/>
                <a:gd name="T10" fmla="*/ 6 w 15"/>
                <a:gd name="T11" fmla="*/ 1 h 13"/>
                <a:gd name="T12" fmla="*/ 7 w 15"/>
                <a:gd name="T13" fmla="*/ 1 h 13"/>
                <a:gd name="T14" fmla="*/ 7 w 15"/>
                <a:gd name="T15" fmla="*/ 3 h 13"/>
                <a:gd name="T16" fmla="*/ 7 w 15"/>
                <a:gd name="T17" fmla="*/ 7 h 13"/>
                <a:gd name="T18" fmla="*/ 9 w 15"/>
                <a:gd name="T19" fmla="*/ 7 h 13"/>
                <a:gd name="T20" fmla="*/ 9 w 15"/>
                <a:gd name="T21" fmla="*/ 4 h 13"/>
                <a:gd name="T22" fmla="*/ 10 w 15"/>
                <a:gd name="T23" fmla="*/ 4 h 13"/>
                <a:gd name="T24" fmla="*/ 15 w 15"/>
                <a:gd name="T25" fmla="*/ 6 h 13"/>
                <a:gd name="T26" fmla="*/ 10 w 15"/>
                <a:gd name="T27" fmla="*/ 13 h 13"/>
                <a:gd name="T28" fmla="*/ 9 w 15"/>
                <a:gd name="T29" fmla="*/ 13 h 13"/>
                <a:gd name="T30" fmla="*/ 3 w 15"/>
                <a:gd name="T31" fmla="*/ 9 h 13"/>
                <a:gd name="T32" fmla="*/ 1 w 15"/>
                <a:gd name="T33" fmla="*/ 7 h 13"/>
                <a:gd name="T34" fmla="*/ 3 w 15"/>
                <a:gd name="T35" fmla="*/ 7 h 13"/>
                <a:gd name="T36" fmla="*/ 4 w 15"/>
                <a:gd name="T37" fmla="*/ 3 h 13"/>
                <a:gd name="T38" fmla="*/ 3 w 15"/>
                <a:gd name="T39" fmla="*/ 3 h 1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
                <a:gd name="T61" fmla="*/ 0 h 13"/>
                <a:gd name="T62" fmla="*/ 15 w 15"/>
                <a:gd name="T63" fmla="*/ 13 h 1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 h="13">
                  <a:moveTo>
                    <a:pt x="3" y="3"/>
                  </a:moveTo>
                  <a:lnTo>
                    <a:pt x="1" y="4"/>
                  </a:lnTo>
                  <a:lnTo>
                    <a:pt x="0" y="1"/>
                  </a:lnTo>
                  <a:lnTo>
                    <a:pt x="1" y="0"/>
                  </a:lnTo>
                  <a:lnTo>
                    <a:pt x="3" y="1"/>
                  </a:lnTo>
                  <a:lnTo>
                    <a:pt x="6" y="1"/>
                  </a:lnTo>
                  <a:lnTo>
                    <a:pt x="7" y="1"/>
                  </a:lnTo>
                  <a:lnTo>
                    <a:pt x="7" y="3"/>
                  </a:lnTo>
                  <a:lnTo>
                    <a:pt x="7" y="7"/>
                  </a:lnTo>
                  <a:lnTo>
                    <a:pt x="9" y="7"/>
                  </a:lnTo>
                  <a:lnTo>
                    <a:pt x="9" y="4"/>
                  </a:lnTo>
                  <a:lnTo>
                    <a:pt x="10" y="4"/>
                  </a:lnTo>
                  <a:lnTo>
                    <a:pt x="15" y="6"/>
                  </a:lnTo>
                  <a:lnTo>
                    <a:pt x="10" y="13"/>
                  </a:lnTo>
                  <a:lnTo>
                    <a:pt x="9" y="13"/>
                  </a:lnTo>
                  <a:lnTo>
                    <a:pt x="3" y="9"/>
                  </a:lnTo>
                  <a:lnTo>
                    <a:pt x="1" y="7"/>
                  </a:lnTo>
                  <a:lnTo>
                    <a:pt x="3" y="7"/>
                  </a:lnTo>
                  <a:lnTo>
                    <a:pt x="4"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758" name="Freeform 754"/>
            <p:cNvSpPr>
              <a:spLocks/>
            </p:cNvSpPr>
            <p:nvPr/>
          </p:nvSpPr>
          <p:spPr bwMode="auto">
            <a:xfrm>
              <a:off x="3066" y="1052"/>
              <a:ext cx="7" cy="11"/>
            </a:xfrm>
            <a:custGeom>
              <a:avLst/>
              <a:gdLst>
                <a:gd name="T0" fmla="*/ 4 w 7"/>
                <a:gd name="T1" fmla="*/ 5 h 11"/>
                <a:gd name="T2" fmla="*/ 4 w 7"/>
                <a:gd name="T3" fmla="*/ 3 h 11"/>
                <a:gd name="T4" fmla="*/ 4 w 7"/>
                <a:gd name="T5" fmla="*/ 5 h 11"/>
                <a:gd name="T6" fmla="*/ 6 w 7"/>
                <a:gd name="T7" fmla="*/ 6 h 11"/>
                <a:gd name="T8" fmla="*/ 7 w 7"/>
                <a:gd name="T9" fmla="*/ 9 h 11"/>
                <a:gd name="T10" fmla="*/ 7 w 7"/>
                <a:gd name="T11" fmla="*/ 11 h 11"/>
                <a:gd name="T12" fmla="*/ 3 w 7"/>
                <a:gd name="T13" fmla="*/ 9 h 11"/>
                <a:gd name="T14" fmla="*/ 0 w 7"/>
                <a:gd name="T15" fmla="*/ 0 h 11"/>
                <a:gd name="T16" fmla="*/ 1 w 7"/>
                <a:gd name="T17" fmla="*/ 2 h 11"/>
                <a:gd name="T18" fmla="*/ 3 w 7"/>
                <a:gd name="T19" fmla="*/ 5 h 11"/>
                <a:gd name="T20" fmla="*/ 4 w 7"/>
                <a:gd name="T21" fmla="*/ 5 h 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11"/>
                <a:gd name="T35" fmla="*/ 7 w 7"/>
                <a:gd name="T36" fmla="*/ 11 h 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11">
                  <a:moveTo>
                    <a:pt x="4" y="5"/>
                  </a:moveTo>
                  <a:lnTo>
                    <a:pt x="4" y="3"/>
                  </a:lnTo>
                  <a:lnTo>
                    <a:pt x="4" y="5"/>
                  </a:lnTo>
                  <a:lnTo>
                    <a:pt x="6" y="6"/>
                  </a:lnTo>
                  <a:lnTo>
                    <a:pt x="7" y="9"/>
                  </a:lnTo>
                  <a:lnTo>
                    <a:pt x="7" y="11"/>
                  </a:lnTo>
                  <a:lnTo>
                    <a:pt x="3" y="9"/>
                  </a:lnTo>
                  <a:lnTo>
                    <a:pt x="0" y="0"/>
                  </a:lnTo>
                  <a:lnTo>
                    <a:pt x="1" y="2"/>
                  </a:lnTo>
                  <a:lnTo>
                    <a:pt x="3" y="5"/>
                  </a:lnTo>
                  <a:lnTo>
                    <a:pt x="4" y="5"/>
                  </a:lnTo>
                  <a:close/>
                </a:path>
              </a:pathLst>
            </a:custGeom>
            <a:grpFill/>
            <a:ln w="1905">
              <a:noFill/>
              <a:round/>
              <a:headEnd/>
              <a:tailEnd/>
            </a:ln>
          </p:spPr>
          <p:txBody>
            <a:bodyPr/>
            <a:lstStyle/>
            <a:p>
              <a:endParaRPr lang="en-GB">
                <a:solidFill>
                  <a:srgbClr val="000000"/>
                </a:solidFill>
                <a:latin typeface="Arial"/>
              </a:endParaRPr>
            </a:p>
          </p:txBody>
        </p:sp>
        <p:sp>
          <p:nvSpPr>
            <p:cNvPr id="759" name="Freeform 755"/>
            <p:cNvSpPr>
              <a:spLocks/>
            </p:cNvSpPr>
            <p:nvPr/>
          </p:nvSpPr>
          <p:spPr bwMode="auto">
            <a:xfrm>
              <a:off x="3081" y="1054"/>
              <a:ext cx="6" cy="9"/>
            </a:xfrm>
            <a:custGeom>
              <a:avLst/>
              <a:gdLst>
                <a:gd name="T0" fmla="*/ 3 w 6"/>
                <a:gd name="T1" fmla="*/ 0 h 9"/>
                <a:gd name="T2" fmla="*/ 4 w 6"/>
                <a:gd name="T3" fmla="*/ 0 h 9"/>
                <a:gd name="T4" fmla="*/ 6 w 6"/>
                <a:gd name="T5" fmla="*/ 1 h 9"/>
                <a:gd name="T6" fmla="*/ 4 w 6"/>
                <a:gd name="T7" fmla="*/ 9 h 9"/>
                <a:gd name="T8" fmla="*/ 3 w 6"/>
                <a:gd name="T9" fmla="*/ 9 h 9"/>
                <a:gd name="T10" fmla="*/ 3 w 6"/>
                <a:gd name="T11" fmla="*/ 6 h 9"/>
                <a:gd name="T12" fmla="*/ 1 w 6"/>
                <a:gd name="T13" fmla="*/ 7 h 9"/>
                <a:gd name="T14" fmla="*/ 0 w 6"/>
                <a:gd name="T15" fmla="*/ 6 h 9"/>
                <a:gd name="T16" fmla="*/ 0 w 6"/>
                <a:gd name="T17" fmla="*/ 3 h 9"/>
                <a:gd name="T18" fmla="*/ 1 w 6"/>
                <a:gd name="T19" fmla="*/ 1 h 9"/>
                <a:gd name="T20" fmla="*/ 3 w 6"/>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
                <a:gd name="T34" fmla="*/ 0 h 9"/>
                <a:gd name="T35" fmla="*/ 6 w 6"/>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 h="9">
                  <a:moveTo>
                    <a:pt x="3" y="0"/>
                  </a:moveTo>
                  <a:lnTo>
                    <a:pt x="4" y="0"/>
                  </a:lnTo>
                  <a:lnTo>
                    <a:pt x="6" y="1"/>
                  </a:lnTo>
                  <a:lnTo>
                    <a:pt x="4" y="9"/>
                  </a:lnTo>
                  <a:lnTo>
                    <a:pt x="3" y="9"/>
                  </a:lnTo>
                  <a:lnTo>
                    <a:pt x="3" y="6"/>
                  </a:lnTo>
                  <a:lnTo>
                    <a:pt x="1" y="7"/>
                  </a:lnTo>
                  <a:lnTo>
                    <a:pt x="0" y="6"/>
                  </a:lnTo>
                  <a:lnTo>
                    <a:pt x="0" y="3"/>
                  </a:lnTo>
                  <a:lnTo>
                    <a:pt x="1"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60" name="Freeform 756"/>
            <p:cNvSpPr>
              <a:spLocks/>
            </p:cNvSpPr>
            <p:nvPr/>
          </p:nvSpPr>
          <p:spPr bwMode="auto">
            <a:xfrm>
              <a:off x="3114" y="1046"/>
              <a:ext cx="8" cy="6"/>
            </a:xfrm>
            <a:custGeom>
              <a:avLst/>
              <a:gdLst>
                <a:gd name="T0" fmla="*/ 4 w 8"/>
                <a:gd name="T1" fmla="*/ 6 h 6"/>
                <a:gd name="T2" fmla="*/ 0 w 8"/>
                <a:gd name="T3" fmla="*/ 5 h 6"/>
                <a:gd name="T4" fmla="*/ 0 w 8"/>
                <a:gd name="T5" fmla="*/ 2 h 6"/>
                <a:gd name="T6" fmla="*/ 1 w 8"/>
                <a:gd name="T7" fmla="*/ 0 h 6"/>
                <a:gd name="T8" fmla="*/ 6 w 8"/>
                <a:gd name="T9" fmla="*/ 2 h 6"/>
                <a:gd name="T10" fmla="*/ 7 w 8"/>
                <a:gd name="T11" fmla="*/ 3 h 6"/>
                <a:gd name="T12" fmla="*/ 8 w 8"/>
                <a:gd name="T13" fmla="*/ 6 h 6"/>
                <a:gd name="T14" fmla="*/ 4 w 8"/>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6"/>
                <a:gd name="T26" fmla="*/ 8 w 8"/>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6">
                  <a:moveTo>
                    <a:pt x="4" y="6"/>
                  </a:moveTo>
                  <a:lnTo>
                    <a:pt x="0" y="5"/>
                  </a:lnTo>
                  <a:lnTo>
                    <a:pt x="0" y="2"/>
                  </a:lnTo>
                  <a:lnTo>
                    <a:pt x="1" y="0"/>
                  </a:lnTo>
                  <a:lnTo>
                    <a:pt x="6" y="2"/>
                  </a:lnTo>
                  <a:lnTo>
                    <a:pt x="7" y="3"/>
                  </a:lnTo>
                  <a:lnTo>
                    <a:pt x="8" y="6"/>
                  </a:lnTo>
                  <a:lnTo>
                    <a:pt x="4" y="6"/>
                  </a:lnTo>
                  <a:close/>
                </a:path>
              </a:pathLst>
            </a:custGeom>
            <a:grpFill/>
            <a:ln w="1905">
              <a:noFill/>
              <a:round/>
              <a:headEnd/>
              <a:tailEnd/>
            </a:ln>
          </p:spPr>
          <p:txBody>
            <a:bodyPr/>
            <a:lstStyle/>
            <a:p>
              <a:endParaRPr lang="en-GB">
                <a:solidFill>
                  <a:srgbClr val="000000"/>
                </a:solidFill>
                <a:latin typeface="Arial"/>
              </a:endParaRPr>
            </a:p>
          </p:txBody>
        </p:sp>
        <p:sp>
          <p:nvSpPr>
            <p:cNvPr id="761" name="Freeform 757"/>
            <p:cNvSpPr>
              <a:spLocks/>
            </p:cNvSpPr>
            <p:nvPr/>
          </p:nvSpPr>
          <p:spPr bwMode="auto">
            <a:xfrm>
              <a:off x="3108" y="1028"/>
              <a:ext cx="16" cy="14"/>
            </a:xfrm>
            <a:custGeom>
              <a:avLst/>
              <a:gdLst>
                <a:gd name="T0" fmla="*/ 4 w 16"/>
                <a:gd name="T1" fmla="*/ 3 h 14"/>
                <a:gd name="T2" fmla="*/ 6 w 16"/>
                <a:gd name="T3" fmla="*/ 3 h 14"/>
                <a:gd name="T4" fmla="*/ 6 w 16"/>
                <a:gd name="T5" fmla="*/ 2 h 14"/>
                <a:gd name="T6" fmla="*/ 7 w 16"/>
                <a:gd name="T7" fmla="*/ 3 h 14"/>
                <a:gd name="T8" fmla="*/ 7 w 16"/>
                <a:gd name="T9" fmla="*/ 2 h 14"/>
                <a:gd name="T10" fmla="*/ 9 w 16"/>
                <a:gd name="T11" fmla="*/ 5 h 14"/>
                <a:gd name="T12" fmla="*/ 12 w 16"/>
                <a:gd name="T13" fmla="*/ 3 h 14"/>
                <a:gd name="T14" fmla="*/ 12 w 16"/>
                <a:gd name="T15" fmla="*/ 0 h 14"/>
                <a:gd name="T16" fmla="*/ 13 w 16"/>
                <a:gd name="T17" fmla="*/ 0 h 14"/>
                <a:gd name="T18" fmla="*/ 13 w 16"/>
                <a:gd name="T19" fmla="*/ 3 h 14"/>
                <a:gd name="T20" fmla="*/ 16 w 16"/>
                <a:gd name="T21" fmla="*/ 3 h 14"/>
                <a:gd name="T22" fmla="*/ 16 w 16"/>
                <a:gd name="T23" fmla="*/ 5 h 14"/>
                <a:gd name="T24" fmla="*/ 16 w 16"/>
                <a:gd name="T25" fmla="*/ 8 h 14"/>
                <a:gd name="T26" fmla="*/ 14 w 16"/>
                <a:gd name="T27" fmla="*/ 8 h 14"/>
                <a:gd name="T28" fmla="*/ 14 w 16"/>
                <a:gd name="T29" fmla="*/ 9 h 14"/>
                <a:gd name="T30" fmla="*/ 13 w 16"/>
                <a:gd name="T31" fmla="*/ 11 h 14"/>
                <a:gd name="T32" fmla="*/ 12 w 16"/>
                <a:gd name="T33" fmla="*/ 9 h 14"/>
                <a:gd name="T34" fmla="*/ 10 w 16"/>
                <a:gd name="T35" fmla="*/ 12 h 14"/>
                <a:gd name="T36" fmla="*/ 9 w 16"/>
                <a:gd name="T37" fmla="*/ 12 h 14"/>
                <a:gd name="T38" fmla="*/ 7 w 16"/>
                <a:gd name="T39" fmla="*/ 11 h 14"/>
                <a:gd name="T40" fmla="*/ 4 w 16"/>
                <a:gd name="T41" fmla="*/ 12 h 14"/>
                <a:gd name="T42" fmla="*/ 4 w 16"/>
                <a:gd name="T43" fmla="*/ 11 h 14"/>
                <a:gd name="T44" fmla="*/ 3 w 16"/>
                <a:gd name="T45" fmla="*/ 14 h 14"/>
                <a:gd name="T46" fmla="*/ 1 w 16"/>
                <a:gd name="T47" fmla="*/ 8 h 14"/>
                <a:gd name="T48" fmla="*/ 0 w 16"/>
                <a:gd name="T49" fmla="*/ 6 h 14"/>
                <a:gd name="T50" fmla="*/ 1 w 16"/>
                <a:gd name="T51" fmla="*/ 5 h 14"/>
                <a:gd name="T52" fmla="*/ 4 w 16"/>
                <a:gd name="T53" fmla="*/ 5 h 14"/>
                <a:gd name="T54" fmla="*/ 4 w 16"/>
                <a:gd name="T55" fmla="*/ 3 h 1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
                <a:gd name="T85" fmla="*/ 0 h 14"/>
                <a:gd name="T86" fmla="*/ 16 w 16"/>
                <a:gd name="T87" fmla="*/ 14 h 1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 h="14">
                  <a:moveTo>
                    <a:pt x="4" y="3"/>
                  </a:moveTo>
                  <a:lnTo>
                    <a:pt x="6" y="3"/>
                  </a:lnTo>
                  <a:lnTo>
                    <a:pt x="6" y="2"/>
                  </a:lnTo>
                  <a:lnTo>
                    <a:pt x="7" y="3"/>
                  </a:lnTo>
                  <a:lnTo>
                    <a:pt x="7" y="2"/>
                  </a:lnTo>
                  <a:lnTo>
                    <a:pt x="9" y="5"/>
                  </a:lnTo>
                  <a:lnTo>
                    <a:pt x="12" y="3"/>
                  </a:lnTo>
                  <a:lnTo>
                    <a:pt x="12" y="0"/>
                  </a:lnTo>
                  <a:lnTo>
                    <a:pt x="13" y="0"/>
                  </a:lnTo>
                  <a:lnTo>
                    <a:pt x="13" y="3"/>
                  </a:lnTo>
                  <a:lnTo>
                    <a:pt x="16" y="3"/>
                  </a:lnTo>
                  <a:lnTo>
                    <a:pt x="16" y="5"/>
                  </a:lnTo>
                  <a:lnTo>
                    <a:pt x="16" y="8"/>
                  </a:lnTo>
                  <a:lnTo>
                    <a:pt x="14" y="8"/>
                  </a:lnTo>
                  <a:lnTo>
                    <a:pt x="14" y="9"/>
                  </a:lnTo>
                  <a:lnTo>
                    <a:pt x="13" y="11"/>
                  </a:lnTo>
                  <a:lnTo>
                    <a:pt x="12" y="9"/>
                  </a:lnTo>
                  <a:lnTo>
                    <a:pt x="10" y="12"/>
                  </a:lnTo>
                  <a:lnTo>
                    <a:pt x="9" y="12"/>
                  </a:lnTo>
                  <a:lnTo>
                    <a:pt x="7" y="11"/>
                  </a:lnTo>
                  <a:lnTo>
                    <a:pt x="4" y="12"/>
                  </a:lnTo>
                  <a:lnTo>
                    <a:pt x="4" y="11"/>
                  </a:lnTo>
                  <a:lnTo>
                    <a:pt x="3" y="14"/>
                  </a:lnTo>
                  <a:lnTo>
                    <a:pt x="1" y="8"/>
                  </a:lnTo>
                  <a:lnTo>
                    <a:pt x="0" y="6"/>
                  </a:lnTo>
                  <a:lnTo>
                    <a:pt x="1" y="5"/>
                  </a:lnTo>
                  <a:lnTo>
                    <a:pt x="4" y="5"/>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762" name="Freeform 758"/>
            <p:cNvSpPr>
              <a:spLocks/>
            </p:cNvSpPr>
            <p:nvPr/>
          </p:nvSpPr>
          <p:spPr bwMode="auto">
            <a:xfrm>
              <a:off x="3122" y="1036"/>
              <a:ext cx="11" cy="15"/>
            </a:xfrm>
            <a:custGeom>
              <a:avLst/>
              <a:gdLst>
                <a:gd name="T0" fmla="*/ 8 w 11"/>
                <a:gd name="T1" fmla="*/ 12 h 15"/>
                <a:gd name="T2" fmla="*/ 6 w 11"/>
                <a:gd name="T3" fmla="*/ 12 h 15"/>
                <a:gd name="T4" fmla="*/ 6 w 11"/>
                <a:gd name="T5" fmla="*/ 13 h 15"/>
                <a:gd name="T6" fmla="*/ 5 w 11"/>
                <a:gd name="T7" fmla="*/ 15 h 15"/>
                <a:gd name="T8" fmla="*/ 2 w 11"/>
                <a:gd name="T9" fmla="*/ 13 h 15"/>
                <a:gd name="T10" fmla="*/ 0 w 11"/>
                <a:gd name="T11" fmla="*/ 12 h 15"/>
                <a:gd name="T12" fmla="*/ 0 w 11"/>
                <a:gd name="T13" fmla="*/ 10 h 15"/>
                <a:gd name="T14" fmla="*/ 0 w 11"/>
                <a:gd name="T15" fmla="*/ 9 h 15"/>
                <a:gd name="T16" fmla="*/ 0 w 11"/>
                <a:gd name="T17" fmla="*/ 6 h 15"/>
                <a:gd name="T18" fmla="*/ 2 w 11"/>
                <a:gd name="T19" fmla="*/ 4 h 15"/>
                <a:gd name="T20" fmla="*/ 3 w 11"/>
                <a:gd name="T21" fmla="*/ 6 h 15"/>
                <a:gd name="T22" fmla="*/ 3 w 11"/>
                <a:gd name="T23" fmla="*/ 1 h 15"/>
                <a:gd name="T24" fmla="*/ 6 w 11"/>
                <a:gd name="T25" fmla="*/ 3 h 15"/>
                <a:gd name="T26" fmla="*/ 8 w 11"/>
                <a:gd name="T27" fmla="*/ 0 h 15"/>
                <a:gd name="T28" fmla="*/ 11 w 11"/>
                <a:gd name="T29" fmla="*/ 3 h 15"/>
                <a:gd name="T30" fmla="*/ 11 w 11"/>
                <a:gd name="T31" fmla="*/ 6 h 15"/>
                <a:gd name="T32" fmla="*/ 8 w 11"/>
                <a:gd name="T33" fmla="*/ 12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
                <a:gd name="T52" fmla="*/ 0 h 15"/>
                <a:gd name="T53" fmla="*/ 11 w 11"/>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 h="15">
                  <a:moveTo>
                    <a:pt x="8" y="12"/>
                  </a:moveTo>
                  <a:lnTo>
                    <a:pt x="6" y="12"/>
                  </a:lnTo>
                  <a:lnTo>
                    <a:pt x="6" y="13"/>
                  </a:lnTo>
                  <a:lnTo>
                    <a:pt x="5" y="15"/>
                  </a:lnTo>
                  <a:lnTo>
                    <a:pt x="2" y="13"/>
                  </a:lnTo>
                  <a:lnTo>
                    <a:pt x="0" y="12"/>
                  </a:lnTo>
                  <a:lnTo>
                    <a:pt x="0" y="10"/>
                  </a:lnTo>
                  <a:lnTo>
                    <a:pt x="0" y="9"/>
                  </a:lnTo>
                  <a:lnTo>
                    <a:pt x="0" y="6"/>
                  </a:lnTo>
                  <a:lnTo>
                    <a:pt x="2" y="4"/>
                  </a:lnTo>
                  <a:lnTo>
                    <a:pt x="3" y="6"/>
                  </a:lnTo>
                  <a:lnTo>
                    <a:pt x="3" y="1"/>
                  </a:lnTo>
                  <a:lnTo>
                    <a:pt x="6" y="3"/>
                  </a:lnTo>
                  <a:lnTo>
                    <a:pt x="8" y="0"/>
                  </a:lnTo>
                  <a:lnTo>
                    <a:pt x="11" y="3"/>
                  </a:lnTo>
                  <a:lnTo>
                    <a:pt x="11" y="6"/>
                  </a:lnTo>
                  <a:lnTo>
                    <a:pt x="8" y="12"/>
                  </a:lnTo>
                  <a:close/>
                </a:path>
              </a:pathLst>
            </a:custGeom>
            <a:grpFill/>
            <a:ln w="1905">
              <a:noFill/>
              <a:round/>
              <a:headEnd/>
              <a:tailEnd/>
            </a:ln>
          </p:spPr>
          <p:txBody>
            <a:bodyPr/>
            <a:lstStyle/>
            <a:p>
              <a:endParaRPr lang="en-GB">
                <a:solidFill>
                  <a:srgbClr val="000000"/>
                </a:solidFill>
                <a:latin typeface="Arial"/>
              </a:endParaRPr>
            </a:p>
          </p:txBody>
        </p:sp>
        <p:sp>
          <p:nvSpPr>
            <p:cNvPr id="763" name="Freeform 759"/>
            <p:cNvSpPr>
              <a:spLocks/>
            </p:cNvSpPr>
            <p:nvPr/>
          </p:nvSpPr>
          <p:spPr bwMode="auto">
            <a:xfrm>
              <a:off x="3134" y="1028"/>
              <a:ext cx="6" cy="12"/>
            </a:xfrm>
            <a:custGeom>
              <a:avLst/>
              <a:gdLst>
                <a:gd name="T0" fmla="*/ 5 w 6"/>
                <a:gd name="T1" fmla="*/ 11 h 12"/>
                <a:gd name="T2" fmla="*/ 3 w 6"/>
                <a:gd name="T3" fmla="*/ 12 h 12"/>
                <a:gd name="T4" fmla="*/ 0 w 6"/>
                <a:gd name="T5" fmla="*/ 2 h 12"/>
                <a:gd name="T6" fmla="*/ 2 w 6"/>
                <a:gd name="T7" fmla="*/ 0 h 12"/>
                <a:gd name="T8" fmla="*/ 2 w 6"/>
                <a:gd name="T9" fmla="*/ 2 h 12"/>
                <a:gd name="T10" fmla="*/ 3 w 6"/>
                <a:gd name="T11" fmla="*/ 2 h 12"/>
                <a:gd name="T12" fmla="*/ 6 w 6"/>
                <a:gd name="T13" fmla="*/ 3 h 12"/>
                <a:gd name="T14" fmla="*/ 6 w 6"/>
                <a:gd name="T15" fmla="*/ 8 h 12"/>
                <a:gd name="T16" fmla="*/ 6 w 6"/>
                <a:gd name="T17" fmla="*/ 11 h 12"/>
                <a:gd name="T18" fmla="*/ 5 w 6"/>
                <a:gd name="T19" fmla="*/ 1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2"/>
                <a:gd name="T32" fmla="*/ 6 w 6"/>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2">
                  <a:moveTo>
                    <a:pt x="5" y="11"/>
                  </a:moveTo>
                  <a:lnTo>
                    <a:pt x="3" y="12"/>
                  </a:lnTo>
                  <a:lnTo>
                    <a:pt x="0" y="2"/>
                  </a:lnTo>
                  <a:lnTo>
                    <a:pt x="2" y="0"/>
                  </a:lnTo>
                  <a:lnTo>
                    <a:pt x="2" y="2"/>
                  </a:lnTo>
                  <a:lnTo>
                    <a:pt x="3" y="2"/>
                  </a:lnTo>
                  <a:lnTo>
                    <a:pt x="6" y="3"/>
                  </a:lnTo>
                  <a:lnTo>
                    <a:pt x="6" y="8"/>
                  </a:lnTo>
                  <a:lnTo>
                    <a:pt x="6" y="11"/>
                  </a:lnTo>
                  <a:lnTo>
                    <a:pt x="5" y="11"/>
                  </a:lnTo>
                  <a:close/>
                </a:path>
              </a:pathLst>
            </a:custGeom>
            <a:grpFill/>
            <a:ln w="1905">
              <a:noFill/>
              <a:round/>
              <a:headEnd/>
              <a:tailEnd/>
            </a:ln>
          </p:spPr>
          <p:txBody>
            <a:bodyPr/>
            <a:lstStyle/>
            <a:p>
              <a:endParaRPr lang="en-GB">
                <a:solidFill>
                  <a:srgbClr val="000000"/>
                </a:solidFill>
                <a:latin typeface="Arial"/>
              </a:endParaRPr>
            </a:p>
          </p:txBody>
        </p:sp>
        <p:sp>
          <p:nvSpPr>
            <p:cNvPr id="764" name="Freeform 760"/>
            <p:cNvSpPr>
              <a:spLocks/>
            </p:cNvSpPr>
            <p:nvPr/>
          </p:nvSpPr>
          <p:spPr bwMode="auto">
            <a:xfrm>
              <a:off x="3161" y="1009"/>
              <a:ext cx="12" cy="9"/>
            </a:xfrm>
            <a:custGeom>
              <a:avLst/>
              <a:gdLst>
                <a:gd name="T0" fmla="*/ 9 w 12"/>
                <a:gd name="T1" fmla="*/ 1 h 9"/>
                <a:gd name="T2" fmla="*/ 12 w 12"/>
                <a:gd name="T3" fmla="*/ 6 h 9"/>
                <a:gd name="T4" fmla="*/ 12 w 12"/>
                <a:gd name="T5" fmla="*/ 7 h 9"/>
                <a:gd name="T6" fmla="*/ 9 w 12"/>
                <a:gd name="T7" fmla="*/ 7 h 9"/>
                <a:gd name="T8" fmla="*/ 8 w 12"/>
                <a:gd name="T9" fmla="*/ 9 h 9"/>
                <a:gd name="T10" fmla="*/ 6 w 12"/>
                <a:gd name="T11" fmla="*/ 9 h 9"/>
                <a:gd name="T12" fmla="*/ 3 w 12"/>
                <a:gd name="T13" fmla="*/ 9 h 9"/>
                <a:gd name="T14" fmla="*/ 2 w 12"/>
                <a:gd name="T15" fmla="*/ 7 h 9"/>
                <a:gd name="T16" fmla="*/ 5 w 12"/>
                <a:gd name="T17" fmla="*/ 6 h 9"/>
                <a:gd name="T18" fmla="*/ 5 w 12"/>
                <a:gd name="T19" fmla="*/ 4 h 9"/>
                <a:gd name="T20" fmla="*/ 0 w 12"/>
                <a:gd name="T21" fmla="*/ 4 h 9"/>
                <a:gd name="T22" fmla="*/ 0 w 12"/>
                <a:gd name="T23" fmla="*/ 3 h 9"/>
                <a:gd name="T24" fmla="*/ 3 w 12"/>
                <a:gd name="T25" fmla="*/ 3 h 9"/>
                <a:gd name="T26" fmla="*/ 6 w 12"/>
                <a:gd name="T27" fmla="*/ 3 h 9"/>
                <a:gd name="T28" fmla="*/ 6 w 12"/>
                <a:gd name="T29" fmla="*/ 1 h 9"/>
                <a:gd name="T30" fmla="*/ 6 w 12"/>
                <a:gd name="T31" fmla="*/ 0 h 9"/>
                <a:gd name="T32" fmla="*/ 9 w 12"/>
                <a:gd name="T33" fmla="*/ 1 h 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
                <a:gd name="T52" fmla="*/ 0 h 9"/>
                <a:gd name="T53" fmla="*/ 12 w 12"/>
                <a:gd name="T54" fmla="*/ 9 h 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 h="9">
                  <a:moveTo>
                    <a:pt x="9" y="1"/>
                  </a:moveTo>
                  <a:lnTo>
                    <a:pt x="12" y="6"/>
                  </a:lnTo>
                  <a:lnTo>
                    <a:pt x="12" y="7"/>
                  </a:lnTo>
                  <a:lnTo>
                    <a:pt x="9" y="7"/>
                  </a:lnTo>
                  <a:lnTo>
                    <a:pt x="8" y="9"/>
                  </a:lnTo>
                  <a:lnTo>
                    <a:pt x="6" y="9"/>
                  </a:lnTo>
                  <a:lnTo>
                    <a:pt x="3" y="9"/>
                  </a:lnTo>
                  <a:lnTo>
                    <a:pt x="2" y="7"/>
                  </a:lnTo>
                  <a:lnTo>
                    <a:pt x="5" y="6"/>
                  </a:lnTo>
                  <a:lnTo>
                    <a:pt x="5" y="4"/>
                  </a:lnTo>
                  <a:lnTo>
                    <a:pt x="0" y="4"/>
                  </a:lnTo>
                  <a:lnTo>
                    <a:pt x="0" y="3"/>
                  </a:lnTo>
                  <a:lnTo>
                    <a:pt x="3" y="3"/>
                  </a:lnTo>
                  <a:lnTo>
                    <a:pt x="6" y="3"/>
                  </a:lnTo>
                  <a:lnTo>
                    <a:pt x="6" y="1"/>
                  </a:lnTo>
                  <a:lnTo>
                    <a:pt x="6" y="0"/>
                  </a:lnTo>
                  <a:lnTo>
                    <a:pt x="9" y="1"/>
                  </a:lnTo>
                  <a:close/>
                </a:path>
              </a:pathLst>
            </a:custGeom>
            <a:grpFill/>
            <a:ln w="1905">
              <a:noFill/>
              <a:round/>
              <a:headEnd/>
              <a:tailEnd/>
            </a:ln>
          </p:spPr>
          <p:txBody>
            <a:bodyPr/>
            <a:lstStyle/>
            <a:p>
              <a:endParaRPr lang="en-GB">
                <a:solidFill>
                  <a:srgbClr val="000000"/>
                </a:solidFill>
                <a:latin typeface="Arial"/>
              </a:endParaRPr>
            </a:p>
          </p:txBody>
        </p:sp>
        <p:sp>
          <p:nvSpPr>
            <p:cNvPr id="765" name="Freeform 761"/>
            <p:cNvSpPr>
              <a:spLocks/>
            </p:cNvSpPr>
            <p:nvPr/>
          </p:nvSpPr>
          <p:spPr bwMode="auto">
            <a:xfrm>
              <a:off x="2879" y="1334"/>
              <a:ext cx="13" cy="9"/>
            </a:xfrm>
            <a:custGeom>
              <a:avLst/>
              <a:gdLst>
                <a:gd name="T0" fmla="*/ 0 w 13"/>
                <a:gd name="T1" fmla="*/ 6 h 9"/>
                <a:gd name="T2" fmla="*/ 1 w 13"/>
                <a:gd name="T3" fmla="*/ 6 h 9"/>
                <a:gd name="T4" fmla="*/ 1 w 13"/>
                <a:gd name="T5" fmla="*/ 4 h 9"/>
                <a:gd name="T6" fmla="*/ 4 w 13"/>
                <a:gd name="T7" fmla="*/ 4 h 9"/>
                <a:gd name="T8" fmla="*/ 4 w 13"/>
                <a:gd name="T9" fmla="*/ 3 h 9"/>
                <a:gd name="T10" fmla="*/ 5 w 13"/>
                <a:gd name="T11" fmla="*/ 1 h 9"/>
                <a:gd name="T12" fmla="*/ 8 w 13"/>
                <a:gd name="T13" fmla="*/ 0 h 9"/>
                <a:gd name="T14" fmla="*/ 11 w 13"/>
                <a:gd name="T15" fmla="*/ 0 h 9"/>
                <a:gd name="T16" fmla="*/ 11 w 13"/>
                <a:gd name="T17" fmla="*/ 1 h 9"/>
                <a:gd name="T18" fmla="*/ 11 w 13"/>
                <a:gd name="T19" fmla="*/ 3 h 9"/>
                <a:gd name="T20" fmla="*/ 13 w 13"/>
                <a:gd name="T21" fmla="*/ 4 h 9"/>
                <a:gd name="T22" fmla="*/ 5 w 13"/>
                <a:gd name="T23" fmla="*/ 7 h 9"/>
                <a:gd name="T24" fmla="*/ 2 w 13"/>
                <a:gd name="T25" fmla="*/ 9 h 9"/>
                <a:gd name="T26" fmla="*/ 1 w 13"/>
                <a:gd name="T27" fmla="*/ 7 h 9"/>
                <a:gd name="T28" fmla="*/ 0 w 13"/>
                <a:gd name="T29" fmla="*/ 6 h 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
                <a:gd name="T46" fmla="*/ 0 h 9"/>
                <a:gd name="T47" fmla="*/ 13 w 13"/>
                <a:gd name="T48" fmla="*/ 9 h 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 h="9">
                  <a:moveTo>
                    <a:pt x="0" y="6"/>
                  </a:moveTo>
                  <a:lnTo>
                    <a:pt x="1" y="6"/>
                  </a:lnTo>
                  <a:lnTo>
                    <a:pt x="1" y="4"/>
                  </a:lnTo>
                  <a:lnTo>
                    <a:pt x="4" y="4"/>
                  </a:lnTo>
                  <a:lnTo>
                    <a:pt x="4" y="3"/>
                  </a:lnTo>
                  <a:lnTo>
                    <a:pt x="5" y="1"/>
                  </a:lnTo>
                  <a:lnTo>
                    <a:pt x="8" y="0"/>
                  </a:lnTo>
                  <a:lnTo>
                    <a:pt x="11" y="0"/>
                  </a:lnTo>
                  <a:lnTo>
                    <a:pt x="11" y="1"/>
                  </a:lnTo>
                  <a:lnTo>
                    <a:pt x="11" y="3"/>
                  </a:lnTo>
                  <a:lnTo>
                    <a:pt x="13" y="4"/>
                  </a:lnTo>
                  <a:lnTo>
                    <a:pt x="5" y="7"/>
                  </a:lnTo>
                  <a:lnTo>
                    <a:pt x="2" y="9"/>
                  </a:lnTo>
                  <a:lnTo>
                    <a:pt x="1" y="7"/>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766" name="Freeform 762"/>
            <p:cNvSpPr>
              <a:spLocks/>
            </p:cNvSpPr>
            <p:nvPr/>
          </p:nvSpPr>
          <p:spPr bwMode="auto">
            <a:xfrm>
              <a:off x="2817" y="1426"/>
              <a:ext cx="3" cy="6"/>
            </a:xfrm>
            <a:custGeom>
              <a:avLst/>
              <a:gdLst>
                <a:gd name="T0" fmla="*/ 3 w 3"/>
                <a:gd name="T1" fmla="*/ 0 h 6"/>
                <a:gd name="T2" fmla="*/ 0 w 3"/>
                <a:gd name="T3" fmla="*/ 3 h 6"/>
                <a:gd name="T4" fmla="*/ 0 w 3"/>
                <a:gd name="T5" fmla="*/ 5 h 6"/>
                <a:gd name="T6" fmla="*/ 0 w 3"/>
                <a:gd name="T7" fmla="*/ 6 h 6"/>
                <a:gd name="T8" fmla="*/ 3 w 3"/>
                <a:gd name="T9" fmla="*/ 5 h 6"/>
                <a:gd name="T10" fmla="*/ 3 w 3"/>
                <a:gd name="T11" fmla="*/ 0 h 6"/>
                <a:gd name="T12" fmla="*/ 0 60000 65536"/>
                <a:gd name="T13" fmla="*/ 0 60000 65536"/>
                <a:gd name="T14" fmla="*/ 0 60000 65536"/>
                <a:gd name="T15" fmla="*/ 0 60000 65536"/>
                <a:gd name="T16" fmla="*/ 0 60000 65536"/>
                <a:gd name="T17" fmla="*/ 0 60000 65536"/>
                <a:gd name="T18" fmla="*/ 0 w 3"/>
                <a:gd name="T19" fmla="*/ 0 h 6"/>
                <a:gd name="T20" fmla="*/ 3 w 3"/>
                <a:gd name="T21" fmla="*/ 6 h 6"/>
              </a:gdLst>
              <a:ahLst/>
              <a:cxnLst>
                <a:cxn ang="T12">
                  <a:pos x="T0" y="T1"/>
                </a:cxn>
                <a:cxn ang="T13">
                  <a:pos x="T2" y="T3"/>
                </a:cxn>
                <a:cxn ang="T14">
                  <a:pos x="T4" y="T5"/>
                </a:cxn>
                <a:cxn ang="T15">
                  <a:pos x="T6" y="T7"/>
                </a:cxn>
                <a:cxn ang="T16">
                  <a:pos x="T8" y="T9"/>
                </a:cxn>
                <a:cxn ang="T17">
                  <a:pos x="T10" y="T11"/>
                </a:cxn>
              </a:cxnLst>
              <a:rect l="T18" t="T19" r="T20" b="T21"/>
              <a:pathLst>
                <a:path w="3" h="6">
                  <a:moveTo>
                    <a:pt x="3" y="0"/>
                  </a:moveTo>
                  <a:lnTo>
                    <a:pt x="0" y="3"/>
                  </a:lnTo>
                  <a:lnTo>
                    <a:pt x="0" y="5"/>
                  </a:lnTo>
                  <a:lnTo>
                    <a:pt x="0" y="6"/>
                  </a:lnTo>
                  <a:lnTo>
                    <a:pt x="3" y="5"/>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67" name="Freeform 763"/>
            <p:cNvSpPr>
              <a:spLocks/>
            </p:cNvSpPr>
            <p:nvPr/>
          </p:nvSpPr>
          <p:spPr bwMode="auto">
            <a:xfrm>
              <a:off x="2835" y="1383"/>
              <a:ext cx="3" cy="4"/>
            </a:xfrm>
            <a:custGeom>
              <a:avLst/>
              <a:gdLst>
                <a:gd name="T0" fmla="*/ 2 w 3"/>
                <a:gd name="T1" fmla="*/ 4 h 4"/>
                <a:gd name="T2" fmla="*/ 3 w 3"/>
                <a:gd name="T3" fmla="*/ 2 h 4"/>
                <a:gd name="T4" fmla="*/ 3 w 3"/>
                <a:gd name="T5" fmla="*/ 0 h 4"/>
                <a:gd name="T6" fmla="*/ 0 w 3"/>
                <a:gd name="T7" fmla="*/ 0 h 4"/>
                <a:gd name="T8" fmla="*/ 0 w 3"/>
                <a:gd name="T9" fmla="*/ 4 h 4"/>
                <a:gd name="T10" fmla="*/ 2 w 3"/>
                <a:gd name="T11" fmla="*/ 4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4"/>
                  </a:moveTo>
                  <a:lnTo>
                    <a:pt x="3" y="2"/>
                  </a:lnTo>
                  <a:lnTo>
                    <a:pt x="3" y="0"/>
                  </a:lnTo>
                  <a:lnTo>
                    <a:pt x="0" y="0"/>
                  </a:lnTo>
                  <a:lnTo>
                    <a:pt x="0" y="4"/>
                  </a:lnTo>
                  <a:lnTo>
                    <a:pt x="2" y="4"/>
                  </a:lnTo>
                  <a:close/>
                </a:path>
              </a:pathLst>
            </a:custGeom>
            <a:grpFill/>
            <a:ln w="1905">
              <a:noFill/>
              <a:round/>
              <a:headEnd/>
              <a:tailEnd/>
            </a:ln>
          </p:spPr>
          <p:txBody>
            <a:bodyPr/>
            <a:lstStyle/>
            <a:p>
              <a:endParaRPr lang="en-GB">
                <a:solidFill>
                  <a:srgbClr val="000000"/>
                </a:solidFill>
                <a:latin typeface="Arial"/>
              </a:endParaRPr>
            </a:p>
          </p:txBody>
        </p:sp>
        <p:sp>
          <p:nvSpPr>
            <p:cNvPr id="768" name="Freeform 764"/>
            <p:cNvSpPr>
              <a:spLocks/>
            </p:cNvSpPr>
            <p:nvPr/>
          </p:nvSpPr>
          <p:spPr bwMode="auto">
            <a:xfrm>
              <a:off x="2822" y="1401"/>
              <a:ext cx="1" cy="4"/>
            </a:xfrm>
            <a:custGeom>
              <a:avLst/>
              <a:gdLst>
                <a:gd name="T0" fmla="*/ 0 w 1"/>
                <a:gd name="T1" fmla="*/ 4 h 4"/>
                <a:gd name="T2" fmla="*/ 0 w 1"/>
                <a:gd name="T3" fmla="*/ 3 h 4"/>
                <a:gd name="T4" fmla="*/ 1 w 1"/>
                <a:gd name="T5" fmla="*/ 1 h 4"/>
                <a:gd name="T6" fmla="*/ 0 w 1"/>
                <a:gd name="T7" fmla="*/ 0 h 4"/>
                <a:gd name="T8" fmla="*/ 0 w 1"/>
                <a:gd name="T9" fmla="*/ 4 h 4"/>
                <a:gd name="T10" fmla="*/ 0 60000 65536"/>
                <a:gd name="T11" fmla="*/ 0 60000 65536"/>
                <a:gd name="T12" fmla="*/ 0 60000 65536"/>
                <a:gd name="T13" fmla="*/ 0 60000 65536"/>
                <a:gd name="T14" fmla="*/ 0 60000 65536"/>
                <a:gd name="T15" fmla="*/ 0 w 1"/>
                <a:gd name="T16" fmla="*/ 0 h 4"/>
                <a:gd name="T17" fmla="*/ 1 w 1"/>
                <a:gd name="T18" fmla="*/ 4 h 4"/>
              </a:gdLst>
              <a:ahLst/>
              <a:cxnLst>
                <a:cxn ang="T10">
                  <a:pos x="T0" y="T1"/>
                </a:cxn>
                <a:cxn ang="T11">
                  <a:pos x="T2" y="T3"/>
                </a:cxn>
                <a:cxn ang="T12">
                  <a:pos x="T4" y="T5"/>
                </a:cxn>
                <a:cxn ang="T13">
                  <a:pos x="T6" y="T7"/>
                </a:cxn>
                <a:cxn ang="T14">
                  <a:pos x="T8" y="T9"/>
                </a:cxn>
              </a:cxnLst>
              <a:rect l="T15" t="T16" r="T17" b="T18"/>
              <a:pathLst>
                <a:path w="1" h="4">
                  <a:moveTo>
                    <a:pt x="0" y="4"/>
                  </a:moveTo>
                  <a:lnTo>
                    <a:pt x="0" y="3"/>
                  </a:lnTo>
                  <a:lnTo>
                    <a:pt x="1" y="1"/>
                  </a:lnTo>
                  <a:lnTo>
                    <a:pt x="0" y="0"/>
                  </a:lnTo>
                  <a:lnTo>
                    <a:pt x="0" y="4"/>
                  </a:lnTo>
                  <a:close/>
                </a:path>
              </a:pathLst>
            </a:custGeom>
            <a:grpFill/>
            <a:ln w="1905">
              <a:noFill/>
              <a:round/>
              <a:headEnd/>
              <a:tailEnd/>
            </a:ln>
          </p:spPr>
          <p:txBody>
            <a:bodyPr/>
            <a:lstStyle/>
            <a:p>
              <a:endParaRPr lang="en-GB">
                <a:solidFill>
                  <a:srgbClr val="000000"/>
                </a:solidFill>
                <a:latin typeface="Arial"/>
              </a:endParaRPr>
            </a:p>
          </p:txBody>
        </p:sp>
        <p:sp>
          <p:nvSpPr>
            <p:cNvPr id="769" name="Freeform 765"/>
            <p:cNvSpPr>
              <a:spLocks/>
            </p:cNvSpPr>
            <p:nvPr/>
          </p:nvSpPr>
          <p:spPr bwMode="auto">
            <a:xfrm>
              <a:off x="2826" y="1467"/>
              <a:ext cx="3" cy="7"/>
            </a:xfrm>
            <a:custGeom>
              <a:avLst/>
              <a:gdLst>
                <a:gd name="T0" fmla="*/ 3 w 3"/>
                <a:gd name="T1" fmla="*/ 7 h 7"/>
                <a:gd name="T2" fmla="*/ 3 w 3"/>
                <a:gd name="T3" fmla="*/ 3 h 7"/>
                <a:gd name="T4" fmla="*/ 2 w 3"/>
                <a:gd name="T5" fmla="*/ 0 h 7"/>
                <a:gd name="T6" fmla="*/ 0 w 3"/>
                <a:gd name="T7" fmla="*/ 0 h 7"/>
                <a:gd name="T8" fmla="*/ 0 w 3"/>
                <a:gd name="T9" fmla="*/ 6 h 7"/>
                <a:gd name="T10" fmla="*/ 3 w 3"/>
                <a:gd name="T11" fmla="*/ 7 h 7"/>
                <a:gd name="T12" fmla="*/ 0 60000 65536"/>
                <a:gd name="T13" fmla="*/ 0 60000 65536"/>
                <a:gd name="T14" fmla="*/ 0 60000 65536"/>
                <a:gd name="T15" fmla="*/ 0 60000 65536"/>
                <a:gd name="T16" fmla="*/ 0 60000 65536"/>
                <a:gd name="T17" fmla="*/ 0 60000 65536"/>
                <a:gd name="T18" fmla="*/ 0 w 3"/>
                <a:gd name="T19" fmla="*/ 0 h 7"/>
                <a:gd name="T20" fmla="*/ 3 w 3"/>
                <a:gd name="T21" fmla="*/ 7 h 7"/>
              </a:gdLst>
              <a:ahLst/>
              <a:cxnLst>
                <a:cxn ang="T12">
                  <a:pos x="T0" y="T1"/>
                </a:cxn>
                <a:cxn ang="T13">
                  <a:pos x="T2" y="T3"/>
                </a:cxn>
                <a:cxn ang="T14">
                  <a:pos x="T4" y="T5"/>
                </a:cxn>
                <a:cxn ang="T15">
                  <a:pos x="T6" y="T7"/>
                </a:cxn>
                <a:cxn ang="T16">
                  <a:pos x="T8" y="T9"/>
                </a:cxn>
                <a:cxn ang="T17">
                  <a:pos x="T10" y="T11"/>
                </a:cxn>
              </a:cxnLst>
              <a:rect l="T18" t="T19" r="T20" b="T21"/>
              <a:pathLst>
                <a:path w="3" h="7">
                  <a:moveTo>
                    <a:pt x="3" y="7"/>
                  </a:moveTo>
                  <a:lnTo>
                    <a:pt x="3" y="3"/>
                  </a:lnTo>
                  <a:lnTo>
                    <a:pt x="2" y="0"/>
                  </a:lnTo>
                  <a:lnTo>
                    <a:pt x="0" y="0"/>
                  </a:lnTo>
                  <a:lnTo>
                    <a:pt x="0" y="6"/>
                  </a:lnTo>
                  <a:lnTo>
                    <a:pt x="3" y="7"/>
                  </a:lnTo>
                  <a:close/>
                </a:path>
              </a:pathLst>
            </a:custGeom>
            <a:grpFill/>
            <a:ln w="1905">
              <a:noFill/>
              <a:round/>
              <a:headEnd/>
              <a:tailEnd/>
            </a:ln>
          </p:spPr>
          <p:txBody>
            <a:bodyPr/>
            <a:lstStyle/>
            <a:p>
              <a:endParaRPr lang="en-GB">
                <a:solidFill>
                  <a:srgbClr val="000000"/>
                </a:solidFill>
                <a:latin typeface="Arial"/>
              </a:endParaRPr>
            </a:p>
          </p:txBody>
        </p:sp>
        <p:sp>
          <p:nvSpPr>
            <p:cNvPr id="770" name="Freeform 766"/>
            <p:cNvSpPr>
              <a:spLocks/>
            </p:cNvSpPr>
            <p:nvPr/>
          </p:nvSpPr>
          <p:spPr bwMode="auto">
            <a:xfrm>
              <a:off x="2825" y="1486"/>
              <a:ext cx="1" cy="8"/>
            </a:xfrm>
            <a:custGeom>
              <a:avLst/>
              <a:gdLst>
                <a:gd name="T0" fmla="*/ 1 w 1"/>
                <a:gd name="T1" fmla="*/ 8 h 8"/>
                <a:gd name="T2" fmla="*/ 1 w 1"/>
                <a:gd name="T3" fmla="*/ 2 h 8"/>
                <a:gd name="T4" fmla="*/ 0 w 1"/>
                <a:gd name="T5" fmla="*/ 0 h 8"/>
                <a:gd name="T6" fmla="*/ 0 w 1"/>
                <a:gd name="T7" fmla="*/ 2 h 8"/>
                <a:gd name="T8" fmla="*/ 0 w 1"/>
                <a:gd name="T9" fmla="*/ 8 h 8"/>
                <a:gd name="T10" fmla="*/ 1 w 1"/>
                <a:gd name="T11" fmla="*/ 8 h 8"/>
                <a:gd name="T12" fmla="*/ 0 60000 65536"/>
                <a:gd name="T13" fmla="*/ 0 60000 65536"/>
                <a:gd name="T14" fmla="*/ 0 60000 65536"/>
                <a:gd name="T15" fmla="*/ 0 60000 65536"/>
                <a:gd name="T16" fmla="*/ 0 60000 65536"/>
                <a:gd name="T17" fmla="*/ 0 60000 65536"/>
                <a:gd name="T18" fmla="*/ 0 w 1"/>
                <a:gd name="T19" fmla="*/ 0 h 8"/>
                <a:gd name="T20" fmla="*/ 1 w 1"/>
                <a:gd name="T21" fmla="*/ 8 h 8"/>
              </a:gdLst>
              <a:ahLst/>
              <a:cxnLst>
                <a:cxn ang="T12">
                  <a:pos x="T0" y="T1"/>
                </a:cxn>
                <a:cxn ang="T13">
                  <a:pos x="T2" y="T3"/>
                </a:cxn>
                <a:cxn ang="T14">
                  <a:pos x="T4" y="T5"/>
                </a:cxn>
                <a:cxn ang="T15">
                  <a:pos x="T6" y="T7"/>
                </a:cxn>
                <a:cxn ang="T16">
                  <a:pos x="T8" y="T9"/>
                </a:cxn>
                <a:cxn ang="T17">
                  <a:pos x="T10" y="T11"/>
                </a:cxn>
              </a:cxnLst>
              <a:rect l="T18" t="T19" r="T20" b="T21"/>
              <a:pathLst>
                <a:path w="1" h="8">
                  <a:moveTo>
                    <a:pt x="1" y="8"/>
                  </a:moveTo>
                  <a:lnTo>
                    <a:pt x="1" y="2"/>
                  </a:lnTo>
                  <a:lnTo>
                    <a:pt x="0" y="0"/>
                  </a:lnTo>
                  <a:lnTo>
                    <a:pt x="0" y="2"/>
                  </a:lnTo>
                  <a:lnTo>
                    <a:pt x="0" y="8"/>
                  </a:lnTo>
                  <a:lnTo>
                    <a:pt x="1" y="8"/>
                  </a:lnTo>
                  <a:close/>
                </a:path>
              </a:pathLst>
            </a:custGeom>
            <a:grpFill/>
            <a:ln w="1905">
              <a:noFill/>
              <a:round/>
              <a:headEnd/>
              <a:tailEnd/>
            </a:ln>
          </p:spPr>
          <p:txBody>
            <a:bodyPr/>
            <a:lstStyle/>
            <a:p>
              <a:endParaRPr lang="en-GB">
                <a:solidFill>
                  <a:srgbClr val="000000"/>
                </a:solidFill>
                <a:latin typeface="Arial"/>
              </a:endParaRPr>
            </a:p>
          </p:txBody>
        </p:sp>
        <p:sp>
          <p:nvSpPr>
            <p:cNvPr id="771" name="Freeform 767"/>
            <p:cNvSpPr>
              <a:spLocks/>
            </p:cNvSpPr>
            <p:nvPr/>
          </p:nvSpPr>
          <p:spPr bwMode="auto">
            <a:xfrm>
              <a:off x="2760" y="2016"/>
              <a:ext cx="6" cy="5"/>
            </a:xfrm>
            <a:custGeom>
              <a:avLst/>
              <a:gdLst>
                <a:gd name="T0" fmla="*/ 5 w 6"/>
                <a:gd name="T1" fmla="*/ 0 h 5"/>
                <a:gd name="T2" fmla="*/ 6 w 6"/>
                <a:gd name="T3" fmla="*/ 2 h 5"/>
                <a:gd name="T4" fmla="*/ 2 w 6"/>
                <a:gd name="T5" fmla="*/ 5 h 5"/>
                <a:gd name="T6" fmla="*/ 0 w 6"/>
                <a:gd name="T7" fmla="*/ 3 h 5"/>
                <a:gd name="T8" fmla="*/ 2 w 6"/>
                <a:gd name="T9" fmla="*/ 2 h 5"/>
                <a:gd name="T10" fmla="*/ 5 w 6"/>
                <a:gd name="T11" fmla="*/ 0 h 5"/>
                <a:gd name="T12" fmla="*/ 0 60000 65536"/>
                <a:gd name="T13" fmla="*/ 0 60000 65536"/>
                <a:gd name="T14" fmla="*/ 0 60000 65536"/>
                <a:gd name="T15" fmla="*/ 0 60000 65536"/>
                <a:gd name="T16" fmla="*/ 0 60000 65536"/>
                <a:gd name="T17" fmla="*/ 0 60000 65536"/>
                <a:gd name="T18" fmla="*/ 0 w 6"/>
                <a:gd name="T19" fmla="*/ 0 h 5"/>
                <a:gd name="T20" fmla="*/ 6 w 6"/>
                <a:gd name="T21" fmla="*/ 5 h 5"/>
              </a:gdLst>
              <a:ahLst/>
              <a:cxnLst>
                <a:cxn ang="T12">
                  <a:pos x="T0" y="T1"/>
                </a:cxn>
                <a:cxn ang="T13">
                  <a:pos x="T2" y="T3"/>
                </a:cxn>
                <a:cxn ang="T14">
                  <a:pos x="T4" y="T5"/>
                </a:cxn>
                <a:cxn ang="T15">
                  <a:pos x="T6" y="T7"/>
                </a:cxn>
                <a:cxn ang="T16">
                  <a:pos x="T8" y="T9"/>
                </a:cxn>
                <a:cxn ang="T17">
                  <a:pos x="T10" y="T11"/>
                </a:cxn>
              </a:cxnLst>
              <a:rect l="T18" t="T19" r="T20" b="T21"/>
              <a:pathLst>
                <a:path w="6" h="5">
                  <a:moveTo>
                    <a:pt x="5" y="0"/>
                  </a:moveTo>
                  <a:lnTo>
                    <a:pt x="6" y="2"/>
                  </a:lnTo>
                  <a:lnTo>
                    <a:pt x="2" y="5"/>
                  </a:lnTo>
                  <a:lnTo>
                    <a:pt x="0" y="3"/>
                  </a:lnTo>
                  <a:lnTo>
                    <a:pt x="2" y="2"/>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772" name="Freeform 768"/>
            <p:cNvSpPr>
              <a:spLocks/>
            </p:cNvSpPr>
            <p:nvPr/>
          </p:nvSpPr>
          <p:spPr bwMode="auto">
            <a:xfrm>
              <a:off x="2780" y="1997"/>
              <a:ext cx="16" cy="15"/>
            </a:xfrm>
            <a:custGeom>
              <a:avLst/>
              <a:gdLst>
                <a:gd name="T0" fmla="*/ 13 w 16"/>
                <a:gd name="T1" fmla="*/ 0 h 15"/>
                <a:gd name="T2" fmla="*/ 12 w 16"/>
                <a:gd name="T3" fmla="*/ 3 h 15"/>
                <a:gd name="T4" fmla="*/ 12 w 16"/>
                <a:gd name="T5" fmla="*/ 4 h 15"/>
                <a:gd name="T6" fmla="*/ 15 w 16"/>
                <a:gd name="T7" fmla="*/ 4 h 15"/>
                <a:gd name="T8" fmla="*/ 16 w 16"/>
                <a:gd name="T9" fmla="*/ 7 h 15"/>
                <a:gd name="T10" fmla="*/ 15 w 16"/>
                <a:gd name="T11" fmla="*/ 12 h 15"/>
                <a:gd name="T12" fmla="*/ 12 w 16"/>
                <a:gd name="T13" fmla="*/ 15 h 15"/>
                <a:gd name="T14" fmla="*/ 7 w 16"/>
                <a:gd name="T15" fmla="*/ 12 h 15"/>
                <a:gd name="T16" fmla="*/ 6 w 16"/>
                <a:gd name="T17" fmla="*/ 9 h 15"/>
                <a:gd name="T18" fmla="*/ 3 w 16"/>
                <a:gd name="T19" fmla="*/ 10 h 15"/>
                <a:gd name="T20" fmla="*/ 1 w 16"/>
                <a:gd name="T21" fmla="*/ 10 h 15"/>
                <a:gd name="T22" fmla="*/ 0 w 16"/>
                <a:gd name="T23" fmla="*/ 9 h 15"/>
                <a:gd name="T24" fmla="*/ 3 w 16"/>
                <a:gd name="T25" fmla="*/ 4 h 15"/>
                <a:gd name="T26" fmla="*/ 13 w 16"/>
                <a:gd name="T27" fmla="*/ 0 h 1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
                <a:gd name="T43" fmla="*/ 0 h 15"/>
                <a:gd name="T44" fmla="*/ 16 w 16"/>
                <a:gd name="T45" fmla="*/ 15 h 1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 h="15">
                  <a:moveTo>
                    <a:pt x="13" y="0"/>
                  </a:moveTo>
                  <a:lnTo>
                    <a:pt x="12" y="3"/>
                  </a:lnTo>
                  <a:lnTo>
                    <a:pt x="12" y="4"/>
                  </a:lnTo>
                  <a:lnTo>
                    <a:pt x="15" y="4"/>
                  </a:lnTo>
                  <a:lnTo>
                    <a:pt x="16" y="7"/>
                  </a:lnTo>
                  <a:lnTo>
                    <a:pt x="15" y="12"/>
                  </a:lnTo>
                  <a:lnTo>
                    <a:pt x="12" y="15"/>
                  </a:lnTo>
                  <a:lnTo>
                    <a:pt x="7" y="12"/>
                  </a:lnTo>
                  <a:lnTo>
                    <a:pt x="6" y="9"/>
                  </a:lnTo>
                  <a:lnTo>
                    <a:pt x="3" y="10"/>
                  </a:lnTo>
                  <a:lnTo>
                    <a:pt x="1" y="10"/>
                  </a:lnTo>
                  <a:lnTo>
                    <a:pt x="0" y="9"/>
                  </a:lnTo>
                  <a:lnTo>
                    <a:pt x="3" y="4"/>
                  </a:lnTo>
                  <a:lnTo>
                    <a:pt x="13" y="0"/>
                  </a:lnTo>
                  <a:close/>
                </a:path>
              </a:pathLst>
            </a:custGeom>
            <a:grpFill/>
            <a:ln w="1905">
              <a:noFill/>
              <a:round/>
              <a:headEnd/>
              <a:tailEnd/>
            </a:ln>
          </p:spPr>
          <p:txBody>
            <a:bodyPr/>
            <a:lstStyle/>
            <a:p>
              <a:endParaRPr lang="en-GB">
                <a:solidFill>
                  <a:srgbClr val="000000"/>
                </a:solidFill>
                <a:latin typeface="Arial"/>
              </a:endParaRPr>
            </a:p>
          </p:txBody>
        </p:sp>
        <p:sp>
          <p:nvSpPr>
            <p:cNvPr id="773" name="Freeform 769"/>
            <p:cNvSpPr>
              <a:spLocks/>
            </p:cNvSpPr>
            <p:nvPr/>
          </p:nvSpPr>
          <p:spPr bwMode="auto">
            <a:xfrm>
              <a:off x="2804" y="1995"/>
              <a:ext cx="6" cy="5"/>
            </a:xfrm>
            <a:custGeom>
              <a:avLst/>
              <a:gdLst>
                <a:gd name="T0" fmla="*/ 6 w 6"/>
                <a:gd name="T1" fmla="*/ 0 h 5"/>
                <a:gd name="T2" fmla="*/ 6 w 6"/>
                <a:gd name="T3" fmla="*/ 5 h 5"/>
                <a:gd name="T4" fmla="*/ 4 w 6"/>
                <a:gd name="T5" fmla="*/ 5 h 5"/>
                <a:gd name="T6" fmla="*/ 3 w 6"/>
                <a:gd name="T7" fmla="*/ 3 h 5"/>
                <a:gd name="T8" fmla="*/ 0 w 6"/>
                <a:gd name="T9" fmla="*/ 2 h 5"/>
                <a:gd name="T10" fmla="*/ 1 w 6"/>
                <a:gd name="T11" fmla="*/ 0 h 5"/>
                <a:gd name="T12" fmla="*/ 4 w 6"/>
                <a:gd name="T13" fmla="*/ 0 h 5"/>
                <a:gd name="T14" fmla="*/ 6 w 6"/>
                <a:gd name="T15" fmla="*/ 0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6" y="0"/>
                  </a:moveTo>
                  <a:lnTo>
                    <a:pt x="6" y="5"/>
                  </a:lnTo>
                  <a:lnTo>
                    <a:pt x="4" y="5"/>
                  </a:lnTo>
                  <a:lnTo>
                    <a:pt x="3" y="3"/>
                  </a:lnTo>
                  <a:lnTo>
                    <a:pt x="0" y="2"/>
                  </a:lnTo>
                  <a:lnTo>
                    <a:pt x="1" y="0"/>
                  </a:lnTo>
                  <a:lnTo>
                    <a:pt x="4"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774" name="Freeform 770"/>
            <p:cNvSpPr>
              <a:spLocks/>
            </p:cNvSpPr>
            <p:nvPr/>
          </p:nvSpPr>
          <p:spPr bwMode="auto">
            <a:xfrm>
              <a:off x="4477" y="2699"/>
              <a:ext cx="5" cy="4"/>
            </a:xfrm>
            <a:custGeom>
              <a:avLst/>
              <a:gdLst>
                <a:gd name="T0" fmla="*/ 5 w 5"/>
                <a:gd name="T1" fmla="*/ 3 h 4"/>
                <a:gd name="T2" fmla="*/ 5 w 5"/>
                <a:gd name="T3" fmla="*/ 0 h 4"/>
                <a:gd name="T4" fmla="*/ 3 w 5"/>
                <a:gd name="T5" fmla="*/ 0 h 4"/>
                <a:gd name="T6" fmla="*/ 0 w 5"/>
                <a:gd name="T7" fmla="*/ 1 h 4"/>
                <a:gd name="T8" fmla="*/ 0 w 5"/>
                <a:gd name="T9" fmla="*/ 3 h 4"/>
                <a:gd name="T10" fmla="*/ 0 w 5"/>
                <a:gd name="T11" fmla="*/ 4 h 4"/>
                <a:gd name="T12" fmla="*/ 2 w 5"/>
                <a:gd name="T13" fmla="*/ 4 h 4"/>
                <a:gd name="T14" fmla="*/ 3 w 5"/>
                <a:gd name="T15" fmla="*/ 4 h 4"/>
                <a:gd name="T16" fmla="*/ 5 w 5"/>
                <a:gd name="T17" fmla="*/ 3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4"/>
                <a:gd name="T29" fmla="*/ 5 w 5"/>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4">
                  <a:moveTo>
                    <a:pt x="5" y="3"/>
                  </a:moveTo>
                  <a:lnTo>
                    <a:pt x="5" y="0"/>
                  </a:lnTo>
                  <a:lnTo>
                    <a:pt x="3" y="0"/>
                  </a:lnTo>
                  <a:lnTo>
                    <a:pt x="0" y="1"/>
                  </a:lnTo>
                  <a:lnTo>
                    <a:pt x="0" y="3"/>
                  </a:lnTo>
                  <a:lnTo>
                    <a:pt x="0" y="4"/>
                  </a:lnTo>
                  <a:lnTo>
                    <a:pt x="2" y="4"/>
                  </a:lnTo>
                  <a:lnTo>
                    <a:pt x="3" y="4"/>
                  </a:lnTo>
                  <a:lnTo>
                    <a:pt x="5" y="3"/>
                  </a:lnTo>
                  <a:close/>
                </a:path>
              </a:pathLst>
            </a:custGeom>
            <a:grpFill/>
            <a:ln w="1905">
              <a:noFill/>
              <a:round/>
              <a:headEnd/>
              <a:tailEnd/>
            </a:ln>
          </p:spPr>
          <p:txBody>
            <a:bodyPr/>
            <a:lstStyle/>
            <a:p>
              <a:endParaRPr lang="en-GB">
                <a:solidFill>
                  <a:srgbClr val="000000"/>
                </a:solidFill>
                <a:latin typeface="Arial"/>
              </a:endParaRPr>
            </a:p>
          </p:txBody>
        </p:sp>
        <p:sp>
          <p:nvSpPr>
            <p:cNvPr id="775" name="Freeform 771"/>
            <p:cNvSpPr>
              <a:spLocks/>
            </p:cNvSpPr>
            <p:nvPr/>
          </p:nvSpPr>
          <p:spPr bwMode="auto">
            <a:xfrm>
              <a:off x="5197" y="2759"/>
              <a:ext cx="8" cy="4"/>
            </a:xfrm>
            <a:custGeom>
              <a:avLst/>
              <a:gdLst>
                <a:gd name="T0" fmla="*/ 0 w 8"/>
                <a:gd name="T1" fmla="*/ 0 h 4"/>
                <a:gd name="T2" fmla="*/ 2 w 8"/>
                <a:gd name="T3" fmla="*/ 0 h 4"/>
                <a:gd name="T4" fmla="*/ 8 w 8"/>
                <a:gd name="T5" fmla="*/ 0 h 4"/>
                <a:gd name="T6" fmla="*/ 6 w 8"/>
                <a:gd name="T7" fmla="*/ 3 h 4"/>
                <a:gd name="T8" fmla="*/ 5 w 8"/>
                <a:gd name="T9" fmla="*/ 3 h 4"/>
                <a:gd name="T10" fmla="*/ 3 w 8"/>
                <a:gd name="T11" fmla="*/ 3 h 4"/>
                <a:gd name="T12" fmla="*/ 0 w 8"/>
                <a:gd name="T13" fmla="*/ 4 h 4"/>
                <a:gd name="T14" fmla="*/ 0 w 8"/>
                <a:gd name="T15" fmla="*/ 3 h 4"/>
                <a:gd name="T16" fmla="*/ 0 w 8"/>
                <a:gd name="T17" fmla="*/ 1 h 4"/>
                <a:gd name="T18" fmla="*/ 0 w 8"/>
                <a:gd name="T19" fmla="*/ 0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4"/>
                <a:gd name="T32" fmla="*/ 8 w 8"/>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4">
                  <a:moveTo>
                    <a:pt x="0" y="0"/>
                  </a:moveTo>
                  <a:lnTo>
                    <a:pt x="2" y="0"/>
                  </a:lnTo>
                  <a:lnTo>
                    <a:pt x="8" y="0"/>
                  </a:lnTo>
                  <a:lnTo>
                    <a:pt x="6" y="3"/>
                  </a:lnTo>
                  <a:lnTo>
                    <a:pt x="5" y="3"/>
                  </a:lnTo>
                  <a:lnTo>
                    <a:pt x="3" y="3"/>
                  </a:lnTo>
                  <a:lnTo>
                    <a:pt x="0" y="4"/>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76" name="Freeform 772"/>
            <p:cNvSpPr>
              <a:spLocks/>
            </p:cNvSpPr>
            <p:nvPr/>
          </p:nvSpPr>
          <p:spPr bwMode="auto">
            <a:xfrm>
              <a:off x="5247" y="2747"/>
              <a:ext cx="3" cy="4"/>
            </a:xfrm>
            <a:custGeom>
              <a:avLst/>
              <a:gdLst>
                <a:gd name="T0" fmla="*/ 0 w 3"/>
                <a:gd name="T1" fmla="*/ 0 h 4"/>
                <a:gd name="T2" fmla="*/ 3 w 3"/>
                <a:gd name="T3" fmla="*/ 3 h 4"/>
                <a:gd name="T4" fmla="*/ 1 w 3"/>
                <a:gd name="T5" fmla="*/ 4 h 4"/>
                <a:gd name="T6" fmla="*/ 0 w 3"/>
                <a:gd name="T7" fmla="*/ 3 h 4"/>
                <a:gd name="T8" fmla="*/ 0 w 3"/>
                <a:gd name="T9" fmla="*/ 1 h 4"/>
                <a:gd name="T10" fmla="*/ 0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0" y="0"/>
                  </a:moveTo>
                  <a:lnTo>
                    <a:pt x="3" y="3"/>
                  </a:lnTo>
                  <a:lnTo>
                    <a:pt x="1" y="4"/>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77" name="Freeform 773"/>
            <p:cNvSpPr>
              <a:spLocks/>
            </p:cNvSpPr>
            <p:nvPr/>
          </p:nvSpPr>
          <p:spPr bwMode="auto">
            <a:xfrm>
              <a:off x="5254" y="2766"/>
              <a:ext cx="8" cy="5"/>
            </a:xfrm>
            <a:custGeom>
              <a:avLst/>
              <a:gdLst>
                <a:gd name="T0" fmla="*/ 0 w 8"/>
                <a:gd name="T1" fmla="*/ 0 h 5"/>
                <a:gd name="T2" fmla="*/ 6 w 8"/>
                <a:gd name="T3" fmla="*/ 0 h 5"/>
                <a:gd name="T4" fmla="*/ 8 w 8"/>
                <a:gd name="T5" fmla="*/ 2 h 5"/>
                <a:gd name="T6" fmla="*/ 8 w 8"/>
                <a:gd name="T7" fmla="*/ 3 h 5"/>
                <a:gd name="T8" fmla="*/ 3 w 8"/>
                <a:gd name="T9" fmla="*/ 5 h 5"/>
                <a:gd name="T10" fmla="*/ 0 w 8"/>
                <a:gd name="T11" fmla="*/ 2 h 5"/>
                <a:gd name="T12" fmla="*/ 0 w 8"/>
                <a:gd name="T13" fmla="*/ 0 h 5"/>
                <a:gd name="T14" fmla="*/ 0 60000 65536"/>
                <a:gd name="T15" fmla="*/ 0 60000 65536"/>
                <a:gd name="T16" fmla="*/ 0 60000 65536"/>
                <a:gd name="T17" fmla="*/ 0 60000 65536"/>
                <a:gd name="T18" fmla="*/ 0 60000 65536"/>
                <a:gd name="T19" fmla="*/ 0 60000 65536"/>
                <a:gd name="T20" fmla="*/ 0 60000 65536"/>
                <a:gd name="T21" fmla="*/ 0 w 8"/>
                <a:gd name="T22" fmla="*/ 0 h 5"/>
                <a:gd name="T23" fmla="*/ 8 w 8"/>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5">
                  <a:moveTo>
                    <a:pt x="0" y="0"/>
                  </a:moveTo>
                  <a:lnTo>
                    <a:pt x="6" y="0"/>
                  </a:lnTo>
                  <a:lnTo>
                    <a:pt x="8" y="2"/>
                  </a:lnTo>
                  <a:lnTo>
                    <a:pt x="8" y="3"/>
                  </a:lnTo>
                  <a:lnTo>
                    <a:pt x="3"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78" name="Freeform 774"/>
            <p:cNvSpPr>
              <a:spLocks/>
            </p:cNvSpPr>
            <p:nvPr/>
          </p:nvSpPr>
          <p:spPr bwMode="auto">
            <a:xfrm>
              <a:off x="5268" y="2768"/>
              <a:ext cx="40" cy="37"/>
            </a:xfrm>
            <a:custGeom>
              <a:avLst/>
              <a:gdLst>
                <a:gd name="T0" fmla="*/ 0 w 40"/>
                <a:gd name="T1" fmla="*/ 1 h 37"/>
                <a:gd name="T2" fmla="*/ 0 w 40"/>
                <a:gd name="T3" fmla="*/ 0 h 37"/>
                <a:gd name="T4" fmla="*/ 16 w 40"/>
                <a:gd name="T5" fmla="*/ 10 h 37"/>
                <a:gd name="T6" fmla="*/ 19 w 40"/>
                <a:gd name="T7" fmla="*/ 12 h 37"/>
                <a:gd name="T8" fmla="*/ 29 w 40"/>
                <a:gd name="T9" fmla="*/ 18 h 37"/>
                <a:gd name="T10" fmla="*/ 31 w 40"/>
                <a:gd name="T11" fmla="*/ 21 h 37"/>
                <a:gd name="T12" fmla="*/ 32 w 40"/>
                <a:gd name="T13" fmla="*/ 22 h 37"/>
                <a:gd name="T14" fmla="*/ 35 w 40"/>
                <a:gd name="T15" fmla="*/ 22 h 37"/>
                <a:gd name="T16" fmla="*/ 37 w 40"/>
                <a:gd name="T17" fmla="*/ 24 h 37"/>
                <a:gd name="T18" fmla="*/ 40 w 40"/>
                <a:gd name="T19" fmla="*/ 30 h 37"/>
                <a:gd name="T20" fmla="*/ 40 w 40"/>
                <a:gd name="T21" fmla="*/ 31 h 37"/>
                <a:gd name="T22" fmla="*/ 37 w 40"/>
                <a:gd name="T23" fmla="*/ 37 h 37"/>
                <a:gd name="T24" fmla="*/ 34 w 40"/>
                <a:gd name="T25" fmla="*/ 37 h 37"/>
                <a:gd name="T26" fmla="*/ 26 w 40"/>
                <a:gd name="T27" fmla="*/ 16 h 37"/>
                <a:gd name="T28" fmla="*/ 25 w 40"/>
                <a:gd name="T29" fmla="*/ 15 h 37"/>
                <a:gd name="T30" fmla="*/ 19 w 40"/>
                <a:gd name="T31" fmla="*/ 15 h 37"/>
                <a:gd name="T32" fmla="*/ 14 w 40"/>
                <a:gd name="T33" fmla="*/ 10 h 37"/>
                <a:gd name="T34" fmla="*/ 12 w 40"/>
                <a:gd name="T35" fmla="*/ 10 h 37"/>
                <a:gd name="T36" fmla="*/ 3 w 40"/>
                <a:gd name="T37" fmla="*/ 3 h 37"/>
                <a:gd name="T38" fmla="*/ 0 w 40"/>
                <a:gd name="T39" fmla="*/ 3 h 37"/>
                <a:gd name="T40" fmla="*/ 0 w 40"/>
                <a:gd name="T41" fmla="*/ 1 h 3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37"/>
                <a:gd name="T65" fmla="*/ 40 w 40"/>
                <a:gd name="T66" fmla="*/ 37 h 3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37">
                  <a:moveTo>
                    <a:pt x="0" y="1"/>
                  </a:moveTo>
                  <a:lnTo>
                    <a:pt x="0" y="0"/>
                  </a:lnTo>
                  <a:lnTo>
                    <a:pt x="16" y="10"/>
                  </a:lnTo>
                  <a:lnTo>
                    <a:pt x="19" y="12"/>
                  </a:lnTo>
                  <a:lnTo>
                    <a:pt x="29" y="18"/>
                  </a:lnTo>
                  <a:lnTo>
                    <a:pt x="31" y="21"/>
                  </a:lnTo>
                  <a:lnTo>
                    <a:pt x="32" y="22"/>
                  </a:lnTo>
                  <a:lnTo>
                    <a:pt x="35" y="22"/>
                  </a:lnTo>
                  <a:lnTo>
                    <a:pt x="37" y="24"/>
                  </a:lnTo>
                  <a:lnTo>
                    <a:pt x="40" y="30"/>
                  </a:lnTo>
                  <a:lnTo>
                    <a:pt x="40" y="31"/>
                  </a:lnTo>
                  <a:lnTo>
                    <a:pt x="37" y="37"/>
                  </a:lnTo>
                  <a:lnTo>
                    <a:pt x="34" y="37"/>
                  </a:lnTo>
                  <a:lnTo>
                    <a:pt x="26" y="16"/>
                  </a:lnTo>
                  <a:lnTo>
                    <a:pt x="25" y="15"/>
                  </a:lnTo>
                  <a:lnTo>
                    <a:pt x="19" y="15"/>
                  </a:lnTo>
                  <a:lnTo>
                    <a:pt x="14" y="10"/>
                  </a:lnTo>
                  <a:lnTo>
                    <a:pt x="12" y="10"/>
                  </a:lnTo>
                  <a:lnTo>
                    <a:pt x="3" y="3"/>
                  </a:lnTo>
                  <a:lnTo>
                    <a:pt x="0" y="3"/>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779" name="Freeform 775"/>
            <p:cNvSpPr>
              <a:spLocks/>
            </p:cNvSpPr>
            <p:nvPr/>
          </p:nvSpPr>
          <p:spPr bwMode="auto">
            <a:xfrm>
              <a:off x="5205" y="2813"/>
              <a:ext cx="3" cy="4"/>
            </a:xfrm>
            <a:custGeom>
              <a:avLst/>
              <a:gdLst>
                <a:gd name="T0" fmla="*/ 0 w 3"/>
                <a:gd name="T1" fmla="*/ 0 h 4"/>
                <a:gd name="T2" fmla="*/ 1 w 3"/>
                <a:gd name="T3" fmla="*/ 0 h 4"/>
                <a:gd name="T4" fmla="*/ 1 w 3"/>
                <a:gd name="T5" fmla="*/ 1 h 4"/>
                <a:gd name="T6" fmla="*/ 3 w 3"/>
                <a:gd name="T7" fmla="*/ 3 h 4"/>
                <a:gd name="T8" fmla="*/ 1 w 3"/>
                <a:gd name="T9" fmla="*/ 4 h 4"/>
                <a:gd name="T10" fmla="*/ 0 w 3"/>
                <a:gd name="T11" fmla="*/ 3 h 4"/>
                <a:gd name="T12" fmla="*/ 0 w 3"/>
                <a:gd name="T13" fmla="*/ 1 h 4"/>
                <a:gd name="T14" fmla="*/ 0 w 3"/>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
                <a:gd name="T26" fmla="*/ 3 w 3"/>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
                  <a:moveTo>
                    <a:pt x="0" y="0"/>
                  </a:moveTo>
                  <a:lnTo>
                    <a:pt x="1" y="0"/>
                  </a:lnTo>
                  <a:lnTo>
                    <a:pt x="1" y="1"/>
                  </a:lnTo>
                  <a:lnTo>
                    <a:pt x="3" y="3"/>
                  </a:lnTo>
                  <a:lnTo>
                    <a:pt x="1" y="4"/>
                  </a:lnTo>
                  <a:lnTo>
                    <a:pt x="0"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80" name="Freeform 776"/>
            <p:cNvSpPr>
              <a:spLocks/>
            </p:cNvSpPr>
            <p:nvPr/>
          </p:nvSpPr>
          <p:spPr bwMode="auto">
            <a:xfrm>
              <a:off x="5217" y="2817"/>
              <a:ext cx="6" cy="5"/>
            </a:xfrm>
            <a:custGeom>
              <a:avLst/>
              <a:gdLst>
                <a:gd name="T0" fmla="*/ 0 w 6"/>
                <a:gd name="T1" fmla="*/ 0 h 5"/>
                <a:gd name="T2" fmla="*/ 1 w 6"/>
                <a:gd name="T3" fmla="*/ 0 h 5"/>
                <a:gd name="T4" fmla="*/ 3 w 6"/>
                <a:gd name="T5" fmla="*/ 0 h 5"/>
                <a:gd name="T6" fmla="*/ 4 w 6"/>
                <a:gd name="T7" fmla="*/ 2 h 5"/>
                <a:gd name="T8" fmla="*/ 6 w 6"/>
                <a:gd name="T9" fmla="*/ 5 h 5"/>
                <a:gd name="T10" fmla="*/ 3 w 6"/>
                <a:gd name="T11" fmla="*/ 5 h 5"/>
                <a:gd name="T12" fmla="*/ 0 w 6"/>
                <a:gd name="T13" fmla="*/ 0 h 5"/>
                <a:gd name="T14" fmla="*/ 0 60000 65536"/>
                <a:gd name="T15" fmla="*/ 0 60000 65536"/>
                <a:gd name="T16" fmla="*/ 0 60000 65536"/>
                <a:gd name="T17" fmla="*/ 0 60000 65536"/>
                <a:gd name="T18" fmla="*/ 0 60000 65536"/>
                <a:gd name="T19" fmla="*/ 0 60000 65536"/>
                <a:gd name="T20" fmla="*/ 0 60000 65536"/>
                <a:gd name="T21" fmla="*/ 0 w 6"/>
                <a:gd name="T22" fmla="*/ 0 h 5"/>
                <a:gd name="T23" fmla="*/ 6 w 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5">
                  <a:moveTo>
                    <a:pt x="0" y="0"/>
                  </a:moveTo>
                  <a:lnTo>
                    <a:pt x="1" y="0"/>
                  </a:lnTo>
                  <a:lnTo>
                    <a:pt x="3" y="0"/>
                  </a:lnTo>
                  <a:lnTo>
                    <a:pt x="4" y="2"/>
                  </a:lnTo>
                  <a:lnTo>
                    <a:pt x="6" y="5"/>
                  </a:lnTo>
                  <a:lnTo>
                    <a:pt x="3" y="5"/>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81" name="Freeform 777"/>
            <p:cNvSpPr>
              <a:spLocks/>
            </p:cNvSpPr>
            <p:nvPr/>
          </p:nvSpPr>
          <p:spPr bwMode="auto">
            <a:xfrm>
              <a:off x="5226" y="2795"/>
              <a:ext cx="68" cy="36"/>
            </a:xfrm>
            <a:custGeom>
              <a:avLst/>
              <a:gdLst>
                <a:gd name="T0" fmla="*/ 0 w 68"/>
                <a:gd name="T1" fmla="*/ 22 h 36"/>
                <a:gd name="T2" fmla="*/ 1 w 68"/>
                <a:gd name="T3" fmla="*/ 21 h 36"/>
                <a:gd name="T4" fmla="*/ 3 w 68"/>
                <a:gd name="T5" fmla="*/ 22 h 36"/>
                <a:gd name="T6" fmla="*/ 25 w 68"/>
                <a:gd name="T7" fmla="*/ 22 h 36"/>
                <a:gd name="T8" fmla="*/ 27 w 68"/>
                <a:gd name="T9" fmla="*/ 21 h 36"/>
                <a:gd name="T10" fmla="*/ 27 w 68"/>
                <a:gd name="T11" fmla="*/ 19 h 36"/>
                <a:gd name="T12" fmla="*/ 28 w 68"/>
                <a:gd name="T13" fmla="*/ 16 h 36"/>
                <a:gd name="T14" fmla="*/ 30 w 68"/>
                <a:gd name="T15" fmla="*/ 15 h 36"/>
                <a:gd name="T16" fmla="*/ 31 w 68"/>
                <a:gd name="T17" fmla="*/ 15 h 36"/>
                <a:gd name="T18" fmla="*/ 30 w 68"/>
                <a:gd name="T19" fmla="*/ 18 h 36"/>
                <a:gd name="T20" fmla="*/ 30 w 68"/>
                <a:gd name="T21" fmla="*/ 21 h 36"/>
                <a:gd name="T22" fmla="*/ 31 w 68"/>
                <a:gd name="T23" fmla="*/ 22 h 36"/>
                <a:gd name="T24" fmla="*/ 36 w 68"/>
                <a:gd name="T25" fmla="*/ 21 h 36"/>
                <a:gd name="T26" fmla="*/ 39 w 68"/>
                <a:gd name="T27" fmla="*/ 22 h 36"/>
                <a:gd name="T28" fmla="*/ 42 w 68"/>
                <a:gd name="T29" fmla="*/ 22 h 36"/>
                <a:gd name="T30" fmla="*/ 43 w 68"/>
                <a:gd name="T31" fmla="*/ 21 h 36"/>
                <a:gd name="T32" fmla="*/ 49 w 68"/>
                <a:gd name="T33" fmla="*/ 15 h 36"/>
                <a:gd name="T34" fmla="*/ 52 w 68"/>
                <a:gd name="T35" fmla="*/ 13 h 36"/>
                <a:gd name="T36" fmla="*/ 54 w 68"/>
                <a:gd name="T37" fmla="*/ 13 h 36"/>
                <a:gd name="T38" fmla="*/ 56 w 68"/>
                <a:gd name="T39" fmla="*/ 12 h 36"/>
                <a:gd name="T40" fmla="*/ 56 w 68"/>
                <a:gd name="T41" fmla="*/ 9 h 36"/>
                <a:gd name="T42" fmla="*/ 55 w 68"/>
                <a:gd name="T43" fmla="*/ 3 h 36"/>
                <a:gd name="T44" fmla="*/ 55 w 68"/>
                <a:gd name="T45" fmla="*/ 1 h 36"/>
                <a:gd name="T46" fmla="*/ 58 w 68"/>
                <a:gd name="T47" fmla="*/ 1 h 36"/>
                <a:gd name="T48" fmla="*/ 59 w 68"/>
                <a:gd name="T49" fmla="*/ 1 h 36"/>
                <a:gd name="T50" fmla="*/ 61 w 68"/>
                <a:gd name="T51" fmla="*/ 1 h 36"/>
                <a:gd name="T52" fmla="*/ 62 w 68"/>
                <a:gd name="T53" fmla="*/ 1 h 36"/>
                <a:gd name="T54" fmla="*/ 64 w 68"/>
                <a:gd name="T55" fmla="*/ 0 h 36"/>
                <a:gd name="T56" fmla="*/ 67 w 68"/>
                <a:gd name="T57" fmla="*/ 1 h 36"/>
                <a:gd name="T58" fmla="*/ 68 w 68"/>
                <a:gd name="T59" fmla="*/ 4 h 36"/>
                <a:gd name="T60" fmla="*/ 68 w 68"/>
                <a:gd name="T61" fmla="*/ 9 h 36"/>
                <a:gd name="T62" fmla="*/ 67 w 68"/>
                <a:gd name="T63" fmla="*/ 12 h 36"/>
                <a:gd name="T64" fmla="*/ 65 w 68"/>
                <a:gd name="T65" fmla="*/ 13 h 36"/>
                <a:gd name="T66" fmla="*/ 64 w 68"/>
                <a:gd name="T67" fmla="*/ 13 h 36"/>
                <a:gd name="T68" fmla="*/ 62 w 68"/>
                <a:gd name="T69" fmla="*/ 16 h 36"/>
                <a:gd name="T70" fmla="*/ 64 w 68"/>
                <a:gd name="T71" fmla="*/ 19 h 36"/>
                <a:gd name="T72" fmla="*/ 62 w 68"/>
                <a:gd name="T73" fmla="*/ 22 h 36"/>
                <a:gd name="T74" fmla="*/ 59 w 68"/>
                <a:gd name="T75" fmla="*/ 24 h 36"/>
                <a:gd name="T76" fmla="*/ 56 w 68"/>
                <a:gd name="T77" fmla="*/ 22 h 36"/>
                <a:gd name="T78" fmla="*/ 55 w 68"/>
                <a:gd name="T79" fmla="*/ 24 h 36"/>
                <a:gd name="T80" fmla="*/ 55 w 68"/>
                <a:gd name="T81" fmla="*/ 27 h 36"/>
                <a:gd name="T82" fmla="*/ 51 w 68"/>
                <a:gd name="T83" fmla="*/ 30 h 36"/>
                <a:gd name="T84" fmla="*/ 40 w 68"/>
                <a:gd name="T85" fmla="*/ 34 h 36"/>
                <a:gd name="T86" fmla="*/ 24 w 68"/>
                <a:gd name="T87" fmla="*/ 36 h 36"/>
                <a:gd name="T88" fmla="*/ 21 w 68"/>
                <a:gd name="T89" fmla="*/ 33 h 36"/>
                <a:gd name="T90" fmla="*/ 15 w 68"/>
                <a:gd name="T91" fmla="*/ 34 h 36"/>
                <a:gd name="T92" fmla="*/ 9 w 68"/>
                <a:gd name="T93" fmla="*/ 30 h 36"/>
                <a:gd name="T94" fmla="*/ 4 w 68"/>
                <a:gd name="T95" fmla="*/ 28 h 36"/>
                <a:gd name="T96" fmla="*/ 1 w 68"/>
                <a:gd name="T97" fmla="*/ 25 h 36"/>
                <a:gd name="T98" fmla="*/ 0 w 68"/>
                <a:gd name="T99" fmla="*/ 22 h 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8"/>
                <a:gd name="T151" fmla="*/ 0 h 36"/>
                <a:gd name="T152" fmla="*/ 68 w 68"/>
                <a:gd name="T153" fmla="*/ 36 h 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8" h="36">
                  <a:moveTo>
                    <a:pt x="0" y="22"/>
                  </a:moveTo>
                  <a:lnTo>
                    <a:pt x="1" y="21"/>
                  </a:lnTo>
                  <a:lnTo>
                    <a:pt x="3" y="22"/>
                  </a:lnTo>
                  <a:lnTo>
                    <a:pt x="25" y="22"/>
                  </a:lnTo>
                  <a:lnTo>
                    <a:pt x="27" y="21"/>
                  </a:lnTo>
                  <a:lnTo>
                    <a:pt x="27" y="19"/>
                  </a:lnTo>
                  <a:lnTo>
                    <a:pt x="28" y="16"/>
                  </a:lnTo>
                  <a:lnTo>
                    <a:pt x="30" y="15"/>
                  </a:lnTo>
                  <a:lnTo>
                    <a:pt x="31" y="15"/>
                  </a:lnTo>
                  <a:lnTo>
                    <a:pt x="30" y="18"/>
                  </a:lnTo>
                  <a:lnTo>
                    <a:pt x="30" y="21"/>
                  </a:lnTo>
                  <a:lnTo>
                    <a:pt x="31" y="22"/>
                  </a:lnTo>
                  <a:lnTo>
                    <a:pt x="36" y="21"/>
                  </a:lnTo>
                  <a:lnTo>
                    <a:pt x="39" y="22"/>
                  </a:lnTo>
                  <a:lnTo>
                    <a:pt x="42" y="22"/>
                  </a:lnTo>
                  <a:lnTo>
                    <a:pt x="43" y="21"/>
                  </a:lnTo>
                  <a:lnTo>
                    <a:pt x="49" y="15"/>
                  </a:lnTo>
                  <a:lnTo>
                    <a:pt x="52" y="13"/>
                  </a:lnTo>
                  <a:lnTo>
                    <a:pt x="54" y="13"/>
                  </a:lnTo>
                  <a:lnTo>
                    <a:pt x="56" y="12"/>
                  </a:lnTo>
                  <a:lnTo>
                    <a:pt x="56" y="9"/>
                  </a:lnTo>
                  <a:lnTo>
                    <a:pt x="55" y="3"/>
                  </a:lnTo>
                  <a:lnTo>
                    <a:pt x="55" y="1"/>
                  </a:lnTo>
                  <a:lnTo>
                    <a:pt x="58" y="1"/>
                  </a:lnTo>
                  <a:lnTo>
                    <a:pt x="59" y="1"/>
                  </a:lnTo>
                  <a:lnTo>
                    <a:pt x="61" y="1"/>
                  </a:lnTo>
                  <a:lnTo>
                    <a:pt x="62" y="1"/>
                  </a:lnTo>
                  <a:lnTo>
                    <a:pt x="64" y="0"/>
                  </a:lnTo>
                  <a:lnTo>
                    <a:pt x="67" y="1"/>
                  </a:lnTo>
                  <a:lnTo>
                    <a:pt x="68" y="4"/>
                  </a:lnTo>
                  <a:lnTo>
                    <a:pt x="68" y="9"/>
                  </a:lnTo>
                  <a:lnTo>
                    <a:pt x="67" y="12"/>
                  </a:lnTo>
                  <a:lnTo>
                    <a:pt x="65" y="13"/>
                  </a:lnTo>
                  <a:lnTo>
                    <a:pt x="64" y="13"/>
                  </a:lnTo>
                  <a:lnTo>
                    <a:pt x="62" y="16"/>
                  </a:lnTo>
                  <a:lnTo>
                    <a:pt x="64" y="19"/>
                  </a:lnTo>
                  <a:lnTo>
                    <a:pt x="62" y="22"/>
                  </a:lnTo>
                  <a:lnTo>
                    <a:pt x="59" y="24"/>
                  </a:lnTo>
                  <a:lnTo>
                    <a:pt x="56" y="22"/>
                  </a:lnTo>
                  <a:lnTo>
                    <a:pt x="55" y="24"/>
                  </a:lnTo>
                  <a:lnTo>
                    <a:pt x="55" y="27"/>
                  </a:lnTo>
                  <a:lnTo>
                    <a:pt x="51" y="30"/>
                  </a:lnTo>
                  <a:lnTo>
                    <a:pt x="40" y="34"/>
                  </a:lnTo>
                  <a:lnTo>
                    <a:pt x="24" y="36"/>
                  </a:lnTo>
                  <a:lnTo>
                    <a:pt x="21" y="33"/>
                  </a:lnTo>
                  <a:lnTo>
                    <a:pt x="15" y="34"/>
                  </a:lnTo>
                  <a:lnTo>
                    <a:pt x="9" y="30"/>
                  </a:lnTo>
                  <a:lnTo>
                    <a:pt x="4" y="28"/>
                  </a:lnTo>
                  <a:lnTo>
                    <a:pt x="1" y="25"/>
                  </a:lnTo>
                  <a:lnTo>
                    <a:pt x="0" y="22"/>
                  </a:lnTo>
                  <a:close/>
                </a:path>
              </a:pathLst>
            </a:custGeom>
            <a:grpFill/>
            <a:ln w="1905">
              <a:noFill/>
              <a:round/>
              <a:headEnd/>
              <a:tailEnd/>
            </a:ln>
          </p:spPr>
          <p:txBody>
            <a:bodyPr/>
            <a:lstStyle/>
            <a:p>
              <a:endParaRPr lang="en-GB">
                <a:solidFill>
                  <a:srgbClr val="000000"/>
                </a:solidFill>
                <a:latin typeface="Arial"/>
              </a:endParaRPr>
            </a:p>
          </p:txBody>
        </p:sp>
        <p:sp>
          <p:nvSpPr>
            <p:cNvPr id="782" name="Freeform 778"/>
            <p:cNvSpPr>
              <a:spLocks/>
            </p:cNvSpPr>
            <p:nvPr/>
          </p:nvSpPr>
          <p:spPr bwMode="auto">
            <a:xfrm>
              <a:off x="5297" y="2875"/>
              <a:ext cx="6" cy="5"/>
            </a:xfrm>
            <a:custGeom>
              <a:avLst/>
              <a:gdLst>
                <a:gd name="T0" fmla="*/ 0 w 6"/>
                <a:gd name="T1" fmla="*/ 0 h 5"/>
                <a:gd name="T2" fmla="*/ 6 w 6"/>
                <a:gd name="T3" fmla="*/ 3 h 5"/>
                <a:gd name="T4" fmla="*/ 6 w 6"/>
                <a:gd name="T5" fmla="*/ 5 h 5"/>
                <a:gd name="T6" fmla="*/ 3 w 6"/>
                <a:gd name="T7" fmla="*/ 5 h 5"/>
                <a:gd name="T8" fmla="*/ 2 w 6"/>
                <a:gd name="T9" fmla="*/ 3 h 5"/>
                <a:gd name="T10" fmla="*/ 0 w 6"/>
                <a:gd name="T11" fmla="*/ 0 h 5"/>
                <a:gd name="T12" fmla="*/ 0 60000 65536"/>
                <a:gd name="T13" fmla="*/ 0 60000 65536"/>
                <a:gd name="T14" fmla="*/ 0 60000 65536"/>
                <a:gd name="T15" fmla="*/ 0 60000 65536"/>
                <a:gd name="T16" fmla="*/ 0 60000 65536"/>
                <a:gd name="T17" fmla="*/ 0 60000 65536"/>
                <a:gd name="T18" fmla="*/ 0 w 6"/>
                <a:gd name="T19" fmla="*/ 0 h 5"/>
                <a:gd name="T20" fmla="*/ 6 w 6"/>
                <a:gd name="T21" fmla="*/ 5 h 5"/>
              </a:gdLst>
              <a:ahLst/>
              <a:cxnLst>
                <a:cxn ang="T12">
                  <a:pos x="T0" y="T1"/>
                </a:cxn>
                <a:cxn ang="T13">
                  <a:pos x="T2" y="T3"/>
                </a:cxn>
                <a:cxn ang="T14">
                  <a:pos x="T4" y="T5"/>
                </a:cxn>
                <a:cxn ang="T15">
                  <a:pos x="T6" y="T7"/>
                </a:cxn>
                <a:cxn ang="T16">
                  <a:pos x="T8" y="T9"/>
                </a:cxn>
                <a:cxn ang="T17">
                  <a:pos x="T10" y="T11"/>
                </a:cxn>
              </a:cxnLst>
              <a:rect l="T18" t="T19" r="T20" b="T21"/>
              <a:pathLst>
                <a:path w="6" h="5">
                  <a:moveTo>
                    <a:pt x="0" y="0"/>
                  </a:moveTo>
                  <a:lnTo>
                    <a:pt x="6" y="3"/>
                  </a:lnTo>
                  <a:lnTo>
                    <a:pt x="6" y="5"/>
                  </a:lnTo>
                  <a:lnTo>
                    <a:pt x="3" y="5"/>
                  </a:lnTo>
                  <a:lnTo>
                    <a:pt x="2"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83" name="Freeform 779"/>
            <p:cNvSpPr>
              <a:spLocks/>
            </p:cNvSpPr>
            <p:nvPr/>
          </p:nvSpPr>
          <p:spPr bwMode="auto">
            <a:xfrm>
              <a:off x="5263" y="2881"/>
              <a:ext cx="8" cy="6"/>
            </a:xfrm>
            <a:custGeom>
              <a:avLst/>
              <a:gdLst>
                <a:gd name="T0" fmla="*/ 0 w 8"/>
                <a:gd name="T1" fmla="*/ 0 h 6"/>
                <a:gd name="T2" fmla="*/ 5 w 8"/>
                <a:gd name="T3" fmla="*/ 2 h 6"/>
                <a:gd name="T4" fmla="*/ 6 w 8"/>
                <a:gd name="T5" fmla="*/ 3 h 6"/>
                <a:gd name="T6" fmla="*/ 8 w 8"/>
                <a:gd name="T7" fmla="*/ 6 h 6"/>
                <a:gd name="T8" fmla="*/ 0 w 8"/>
                <a:gd name="T9" fmla="*/ 5 h 6"/>
                <a:gd name="T10" fmla="*/ 0 w 8"/>
                <a:gd name="T11" fmla="*/ 2 h 6"/>
                <a:gd name="T12" fmla="*/ 0 w 8"/>
                <a:gd name="T13" fmla="*/ 0 h 6"/>
                <a:gd name="T14" fmla="*/ 0 60000 65536"/>
                <a:gd name="T15" fmla="*/ 0 60000 65536"/>
                <a:gd name="T16" fmla="*/ 0 60000 65536"/>
                <a:gd name="T17" fmla="*/ 0 60000 65536"/>
                <a:gd name="T18" fmla="*/ 0 60000 65536"/>
                <a:gd name="T19" fmla="*/ 0 60000 65536"/>
                <a:gd name="T20" fmla="*/ 0 60000 65536"/>
                <a:gd name="T21" fmla="*/ 0 w 8"/>
                <a:gd name="T22" fmla="*/ 0 h 6"/>
                <a:gd name="T23" fmla="*/ 8 w 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6">
                  <a:moveTo>
                    <a:pt x="0" y="0"/>
                  </a:moveTo>
                  <a:lnTo>
                    <a:pt x="5" y="2"/>
                  </a:lnTo>
                  <a:lnTo>
                    <a:pt x="6" y="3"/>
                  </a:lnTo>
                  <a:lnTo>
                    <a:pt x="8" y="6"/>
                  </a:lnTo>
                  <a:lnTo>
                    <a:pt x="0"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84" name="Freeform 780"/>
            <p:cNvSpPr>
              <a:spLocks/>
            </p:cNvSpPr>
            <p:nvPr/>
          </p:nvSpPr>
          <p:spPr bwMode="auto">
            <a:xfrm>
              <a:off x="5268" y="2889"/>
              <a:ext cx="7" cy="6"/>
            </a:xfrm>
            <a:custGeom>
              <a:avLst/>
              <a:gdLst>
                <a:gd name="T0" fmla="*/ 0 w 7"/>
                <a:gd name="T1" fmla="*/ 0 h 6"/>
                <a:gd name="T2" fmla="*/ 3 w 7"/>
                <a:gd name="T3" fmla="*/ 3 h 6"/>
                <a:gd name="T4" fmla="*/ 4 w 7"/>
                <a:gd name="T5" fmla="*/ 3 h 6"/>
                <a:gd name="T6" fmla="*/ 6 w 7"/>
                <a:gd name="T7" fmla="*/ 3 h 6"/>
                <a:gd name="T8" fmla="*/ 7 w 7"/>
                <a:gd name="T9" fmla="*/ 3 h 6"/>
                <a:gd name="T10" fmla="*/ 7 w 7"/>
                <a:gd name="T11" fmla="*/ 6 h 6"/>
                <a:gd name="T12" fmla="*/ 6 w 7"/>
                <a:gd name="T13" fmla="*/ 6 h 6"/>
                <a:gd name="T14" fmla="*/ 1 w 7"/>
                <a:gd name="T15" fmla="*/ 3 h 6"/>
                <a:gd name="T16" fmla="*/ 0 w 7"/>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0" y="0"/>
                  </a:moveTo>
                  <a:lnTo>
                    <a:pt x="3" y="3"/>
                  </a:lnTo>
                  <a:lnTo>
                    <a:pt x="4" y="3"/>
                  </a:lnTo>
                  <a:lnTo>
                    <a:pt x="6" y="3"/>
                  </a:lnTo>
                  <a:lnTo>
                    <a:pt x="7" y="3"/>
                  </a:lnTo>
                  <a:lnTo>
                    <a:pt x="7" y="6"/>
                  </a:lnTo>
                  <a:lnTo>
                    <a:pt x="6" y="6"/>
                  </a:lnTo>
                  <a:lnTo>
                    <a:pt x="1"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785" name="Freeform 781"/>
            <p:cNvSpPr>
              <a:spLocks/>
            </p:cNvSpPr>
            <p:nvPr/>
          </p:nvSpPr>
          <p:spPr bwMode="auto">
            <a:xfrm>
              <a:off x="5706" y="3019"/>
              <a:ext cx="23" cy="15"/>
            </a:xfrm>
            <a:custGeom>
              <a:avLst/>
              <a:gdLst>
                <a:gd name="T0" fmla="*/ 12 w 23"/>
                <a:gd name="T1" fmla="*/ 2 h 15"/>
                <a:gd name="T2" fmla="*/ 14 w 23"/>
                <a:gd name="T3" fmla="*/ 2 h 15"/>
                <a:gd name="T4" fmla="*/ 17 w 23"/>
                <a:gd name="T5" fmla="*/ 0 h 15"/>
                <a:gd name="T6" fmla="*/ 17 w 23"/>
                <a:gd name="T7" fmla="*/ 2 h 15"/>
                <a:gd name="T8" fmla="*/ 18 w 23"/>
                <a:gd name="T9" fmla="*/ 3 h 15"/>
                <a:gd name="T10" fmla="*/ 20 w 23"/>
                <a:gd name="T11" fmla="*/ 3 h 15"/>
                <a:gd name="T12" fmla="*/ 21 w 23"/>
                <a:gd name="T13" fmla="*/ 5 h 15"/>
                <a:gd name="T14" fmla="*/ 23 w 23"/>
                <a:gd name="T15" fmla="*/ 12 h 15"/>
                <a:gd name="T16" fmla="*/ 23 w 23"/>
                <a:gd name="T17" fmla="*/ 14 h 15"/>
                <a:gd name="T18" fmla="*/ 18 w 23"/>
                <a:gd name="T19" fmla="*/ 14 h 15"/>
                <a:gd name="T20" fmla="*/ 17 w 23"/>
                <a:gd name="T21" fmla="*/ 15 h 15"/>
                <a:gd name="T22" fmla="*/ 8 w 23"/>
                <a:gd name="T23" fmla="*/ 15 h 15"/>
                <a:gd name="T24" fmla="*/ 8 w 23"/>
                <a:gd name="T25" fmla="*/ 14 h 15"/>
                <a:gd name="T26" fmla="*/ 3 w 23"/>
                <a:gd name="T27" fmla="*/ 14 h 15"/>
                <a:gd name="T28" fmla="*/ 2 w 23"/>
                <a:gd name="T29" fmla="*/ 12 h 15"/>
                <a:gd name="T30" fmla="*/ 0 w 23"/>
                <a:gd name="T31" fmla="*/ 9 h 15"/>
                <a:gd name="T32" fmla="*/ 2 w 23"/>
                <a:gd name="T33" fmla="*/ 5 h 15"/>
                <a:gd name="T34" fmla="*/ 6 w 23"/>
                <a:gd name="T35" fmla="*/ 2 h 15"/>
                <a:gd name="T36" fmla="*/ 9 w 23"/>
                <a:gd name="T37" fmla="*/ 2 h 15"/>
                <a:gd name="T38" fmla="*/ 11 w 23"/>
                <a:gd name="T39" fmla="*/ 2 h 15"/>
                <a:gd name="T40" fmla="*/ 12 w 23"/>
                <a:gd name="T41" fmla="*/ 2 h 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3"/>
                <a:gd name="T64" fmla="*/ 0 h 15"/>
                <a:gd name="T65" fmla="*/ 23 w 23"/>
                <a:gd name="T66" fmla="*/ 15 h 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3" h="15">
                  <a:moveTo>
                    <a:pt x="12" y="2"/>
                  </a:moveTo>
                  <a:lnTo>
                    <a:pt x="14" y="2"/>
                  </a:lnTo>
                  <a:lnTo>
                    <a:pt x="17" y="0"/>
                  </a:lnTo>
                  <a:lnTo>
                    <a:pt x="17" y="2"/>
                  </a:lnTo>
                  <a:lnTo>
                    <a:pt x="18" y="3"/>
                  </a:lnTo>
                  <a:lnTo>
                    <a:pt x="20" y="3"/>
                  </a:lnTo>
                  <a:lnTo>
                    <a:pt x="21" y="5"/>
                  </a:lnTo>
                  <a:lnTo>
                    <a:pt x="23" y="12"/>
                  </a:lnTo>
                  <a:lnTo>
                    <a:pt x="23" y="14"/>
                  </a:lnTo>
                  <a:lnTo>
                    <a:pt x="18" y="14"/>
                  </a:lnTo>
                  <a:lnTo>
                    <a:pt x="17" y="15"/>
                  </a:lnTo>
                  <a:lnTo>
                    <a:pt x="8" y="15"/>
                  </a:lnTo>
                  <a:lnTo>
                    <a:pt x="8" y="14"/>
                  </a:lnTo>
                  <a:lnTo>
                    <a:pt x="3" y="14"/>
                  </a:lnTo>
                  <a:lnTo>
                    <a:pt x="2" y="12"/>
                  </a:lnTo>
                  <a:lnTo>
                    <a:pt x="0" y="9"/>
                  </a:lnTo>
                  <a:lnTo>
                    <a:pt x="2" y="5"/>
                  </a:lnTo>
                  <a:lnTo>
                    <a:pt x="6" y="2"/>
                  </a:lnTo>
                  <a:lnTo>
                    <a:pt x="9" y="2"/>
                  </a:lnTo>
                  <a:lnTo>
                    <a:pt x="11" y="2"/>
                  </a:lnTo>
                  <a:lnTo>
                    <a:pt x="12" y="2"/>
                  </a:lnTo>
                  <a:close/>
                </a:path>
              </a:pathLst>
            </a:custGeom>
            <a:grpFill/>
            <a:ln w="1905">
              <a:noFill/>
              <a:round/>
              <a:headEnd/>
              <a:tailEnd/>
            </a:ln>
          </p:spPr>
          <p:txBody>
            <a:bodyPr/>
            <a:lstStyle/>
            <a:p>
              <a:endParaRPr lang="en-GB">
                <a:solidFill>
                  <a:srgbClr val="000000"/>
                </a:solidFill>
                <a:latin typeface="Arial"/>
              </a:endParaRPr>
            </a:p>
          </p:txBody>
        </p:sp>
        <p:sp>
          <p:nvSpPr>
            <p:cNvPr id="786" name="Freeform 782"/>
            <p:cNvSpPr>
              <a:spLocks/>
            </p:cNvSpPr>
            <p:nvPr/>
          </p:nvSpPr>
          <p:spPr bwMode="auto">
            <a:xfrm>
              <a:off x="5727" y="2998"/>
              <a:ext cx="26" cy="15"/>
            </a:xfrm>
            <a:custGeom>
              <a:avLst/>
              <a:gdLst>
                <a:gd name="T0" fmla="*/ 8 w 26"/>
                <a:gd name="T1" fmla="*/ 5 h 15"/>
                <a:gd name="T2" fmla="*/ 8 w 26"/>
                <a:gd name="T3" fmla="*/ 6 h 15"/>
                <a:gd name="T4" fmla="*/ 9 w 26"/>
                <a:gd name="T5" fmla="*/ 5 h 15"/>
                <a:gd name="T6" fmla="*/ 26 w 26"/>
                <a:gd name="T7" fmla="*/ 0 h 15"/>
                <a:gd name="T8" fmla="*/ 24 w 26"/>
                <a:gd name="T9" fmla="*/ 2 h 15"/>
                <a:gd name="T10" fmla="*/ 20 w 26"/>
                <a:gd name="T11" fmla="*/ 5 h 15"/>
                <a:gd name="T12" fmla="*/ 18 w 26"/>
                <a:gd name="T13" fmla="*/ 9 h 15"/>
                <a:gd name="T14" fmla="*/ 23 w 26"/>
                <a:gd name="T15" fmla="*/ 5 h 15"/>
                <a:gd name="T16" fmla="*/ 24 w 26"/>
                <a:gd name="T17" fmla="*/ 11 h 15"/>
                <a:gd name="T18" fmla="*/ 14 w 26"/>
                <a:gd name="T19" fmla="*/ 11 h 15"/>
                <a:gd name="T20" fmla="*/ 14 w 26"/>
                <a:gd name="T21" fmla="*/ 9 h 15"/>
                <a:gd name="T22" fmla="*/ 12 w 26"/>
                <a:gd name="T23" fmla="*/ 9 h 15"/>
                <a:gd name="T24" fmla="*/ 11 w 26"/>
                <a:gd name="T25" fmla="*/ 11 h 15"/>
                <a:gd name="T26" fmla="*/ 9 w 26"/>
                <a:gd name="T27" fmla="*/ 14 h 15"/>
                <a:gd name="T28" fmla="*/ 8 w 26"/>
                <a:gd name="T29" fmla="*/ 14 h 15"/>
                <a:gd name="T30" fmla="*/ 6 w 26"/>
                <a:gd name="T31" fmla="*/ 14 h 15"/>
                <a:gd name="T32" fmla="*/ 5 w 26"/>
                <a:gd name="T33" fmla="*/ 15 h 15"/>
                <a:gd name="T34" fmla="*/ 2 w 26"/>
                <a:gd name="T35" fmla="*/ 12 h 15"/>
                <a:gd name="T36" fmla="*/ 0 w 26"/>
                <a:gd name="T37" fmla="*/ 11 h 15"/>
                <a:gd name="T38" fmla="*/ 0 w 26"/>
                <a:gd name="T39" fmla="*/ 9 h 15"/>
                <a:gd name="T40" fmla="*/ 3 w 26"/>
                <a:gd name="T41" fmla="*/ 8 h 15"/>
                <a:gd name="T42" fmla="*/ 8 w 26"/>
                <a:gd name="T43" fmla="*/ 5 h 1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
                <a:gd name="T67" fmla="*/ 0 h 15"/>
                <a:gd name="T68" fmla="*/ 26 w 26"/>
                <a:gd name="T69" fmla="*/ 15 h 1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 h="15">
                  <a:moveTo>
                    <a:pt x="8" y="5"/>
                  </a:moveTo>
                  <a:lnTo>
                    <a:pt x="8" y="6"/>
                  </a:lnTo>
                  <a:lnTo>
                    <a:pt x="9" y="5"/>
                  </a:lnTo>
                  <a:lnTo>
                    <a:pt x="26" y="0"/>
                  </a:lnTo>
                  <a:lnTo>
                    <a:pt x="24" y="2"/>
                  </a:lnTo>
                  <a:lnTo>
                    <a:pt x="20" y="5"/>
                  </a:lnTo>
                  <a:lnTo>
                    <a:pt x="18" y="9"/>
                  </a:lnTo>
                  <a:lnTo>
                    <a:pt x="23" y="5"/>
                  </a:lnTo>
                  <a:lnTo>
                    <a:pt x="24" y="11"/>
                  </a:lnTo>
                  <a:lnTo>
                    <a:pt x="14" y="11"/>
                  </a:lnTo>
                  <a:lnTo>
                    <a:pt x="14" y="9"/>
                  </a:lnTo>
                  <a:lnTo>
                    <a:pt x="12" y="9"/>
                  </a:lnTo>
                  <a:lnTo>
                    <a:pt x="11" y="11"/>
                  </a:lnTo>
                  <a:lnTo>
                    <a:pt x="9" y="14"/>
                  </a:lnTo>
                  <a:lnTo>
                    <a:pt x="8" y="14"/>
                  </a:lnTo>
                  <a:lnTo>
                    <a:pt x="6" y="14"/>
                  </a:lnTo>
                  <a:lnTo>
                    <a:pt x="5" y="15"/>
                  </a:lnTo>
                  <a:lnTo>
                    <a:pt x="2" y="12"/>
                  </a:lnTo>
                  <a:lnTo>
                    <a:pt x="0" y="11"/>
                  </a:lnTo>
                  <a:lnTo>
                    <a:pt x="0" y="9"/>
                  </a:lnTo>
                  <a:lnTo>
                    <a:pt x="3" y="8"/>
                  </a:lnTo>
                  <a:lnTo>
                    <a:pt x="8" y="5"/>
                  </a:lnTo>
                  <a:close/>
                </a:path>
              </a:pathLst>
            </a:custGeom>
            <a:grpFill/>
            <a:ln w="1905">
              <a:noFill/>
              <a:round/>
              <a:headEnd/>
              <a:tailEnd/>
            </a:ln>
          </p:spPr>
          <p:txBody>
            <a:bodyPr/>
            <a:lstStyle/>
            <a:p>
              <a:endParaRPr lang="en-GB">
                <a:solidFill>
                  <a:srgbClr val="000000"/>
                </a:solidFill>
                <a:latin typeface="Arial"/>
              </a:endParaRPr>
            </a:p>
          </p:txBody>
        </p:sp>
        <p:sp>
          <p:nvSpPr>
            <p:cNvPr id="787" name="Freeform 783"/>
            <p:cNvSpPr>
              <a:spLocks/>
            </p:cNvSpPr>
            <p:nvPr/>
          </p:nvSpPr>
          <p:spPr bwMode="auto">
            <a:xfrm>
              <a:off x="3461" y="2929"/>
              <a:ext cx="118" cy="238"/>
            </a:xfrm>
            <a:custGeom>
              <a:avLst/>
              <a:gdLst>
                <a:gd name="T0" fmla="*/ 21 w 118"/>
                <a:gd name="T1" fmla="*/ 69 h 238"/>
                <a:gd name="T2" fmla="*/ 28 w 118"/>
                <a:gd name="T3" fmla="*/ 69 h 238"/>
                <a:gd name="T4" fmla="*/ 33 w 118"/>
                <a:gd name="T5" fmla="*/ 66 h 238"/>
                <a:gd name="T6" fmla="*/ 34 w 118"/>
                <a:gd name="T7" fmla="*/ 68 h 238"/>
                <a:gd name="T8" fmla="*/ 37 w 118"/>
                <a:gd name="T9" fmla="*/ 68 h 238"/>
                <a:gd name="T10" fmla="*/ 40 w 118"/>
                <a:gd name="T11" fmla="*/ 63 h 238"/>
                <a:gd name="T12" fmla="*/ 45 w 118"/>
                <a:gd name="T13" fmla="*/ 63 h 238"/>
                <a:gd name="T14" fmla="*/ 48 w 118"/>
                <a:gd name="T15" fmla="*/ 62 h 238"/>
                <a:gd name="T16" fmla="*/ 52 w 118"/>
                <a:gd name="T17" fmla="*/ 68 h 238"/>
                <a:gd name="T18" fmla="*/ 57 w 118"/>
                <a:gd name="T19" fmla="*/ 68 h 238"/>
                <a:gd name="T20" fmla="*/ 52 w 118"/>
                <a:gd name="T21" fmla="*/ 62 h 238"/>
                <a:gd name="T22" fmla="*/ 55 w 118"/>
                <a:gd name="T23" fmla="*/ 56 h 238"/>
                <a:gd name="T24" fmla="*/ 61 w 118"/>
                <a:gd name="T25" fmla="*/ 54 h 238"/>
                <a:gd name="T26" fmla="*/ 64 w 118"/>
                <a:gd name="T27" fmla="*/ 59 h 238"/>
                <a:gd name="T28" fmla="*/ 63 w 118"/>
                <a:gd name="T29" fmla="*/ 51 h 238"/>
                <a:gd name="T30" fmla="*/ 67 w 118"/>
                <a:gd name="T31" fmla="*/ 45 h 238"/>
                <a:gd name="T32" fmla="*/ 70 w 118"/>
                <a:gd name="T33" fmla="*/ 45 h 238"/>
                <a:gd name="T34" fmla="*/ 75 w 118"/>
                <a:gd name="T35" fmla="*/ 44 h 238"/>
                <a:gd name="T36" fmla="*/ 79 w 118"/>
                <a:gd name="T37" fmla="*/ 44 h 238"/>
                <a:gd name="T38" fmla="*/ 75 w 118"/>
                <a:gd name="T39" fmla="*/ 41 h 238"/>
                <a:gd name="T40" fmla="*/ 78 w 118"/>
                <a:gd name="T41" fmla="*/ 33 h 238"/>
                <a:gd name="T42" fmla="*/ 79 w 118"/>
                <a:gd name="T43" fmla="*/ 32 h 238"/>
                <a:gd name="T44" fmla="*/ 78 w 118"/>
                <a:gd name="T45" fmla="*/ 24 h 238"/>
                <a:gd name="T46" fmla="*/ 82 w 118"/>
                <a:gd name="T47" fmla="*/ 29 h 238"/>
                <a:gd name="T48" fmla="*/ 87 w 118"/>
                <a:gd name="T49" fmla="*/ 20 h 238"/>
                <a:gd name="T50" fmla="*/ 91 w 118"/>
                <a:gd name="T51" fmla="*/ 20 h 238"/>
                <a:gd name="T52" fmla="*/ 91 w 118"/>
                <a:gd name="T53" fmla="*/ 5 h 238"/>
                <a:gd name="T54" fmla="*/ 96 w 118"/>
                <a:gd name="T55" fmla="*/ 2 h 238"/>
                <a:gd name="T56" fmla="*/ 108 w 118"/>
                <a:gd name="T57" fmla="*/ 11 h 238"/>
                <a:gd name="T58" fmla="*/ 117 w 118"/>
                <a:gd name="T59" fmla="*/ 65 h 238"/>
                <a:gd name="T60" fmla="*/ 112 w 118"/>
                <a:gd name="T61" fmla="*/ 56 h 238"/>
                <a:gd name="T62" fmla="*/ 108 w 118"/>
                <a:gd name="T63" fmla="*/ 69 h 238"/>
                <a:gd name="T64" fmla="*/ 109 w 118"/>
                <a:gd name="T65" fmla="*/ 77 h 238"/>
                <a:gd name="T66" fmla="*/ 97 w 118"/>
                <a:gd name="T67" fmla="*/ 122 h 238"/>
                <a:gd name="T68" fmla="*/ 61 w 118"/>
                <a:gd name="T69" fmla="*/ 228 h 238"/>
                <a:gd name="T70" fmla="*/ 55 w 118"/>
                <a:gd name="T71" fmla="*/ 229 h 238"/>
                <a:gd name="T72" fmla="*/ 36 w 118"/>
                <a:gd name="T73" fmla="*/ 237 h 238"/>
                <a:gd name="T74" fmla="*/ 15 w 118"/>
                <a:gd name="T75" fmla="*/ 225 h 238"/>
                <a:gd name="T76" fmla="*/ 7 w 118"/>
                <a:gd name="T77" fmla="*/ 204 h 238"/>
                <a:gd name="T78" fmla="*/ 4 w 118"/>
                <a:gd name="T79" fmla="*/ 192 h 238"/>
                <a:gd name="T80" fmla="*/ 0 w 118"/>
                <a:gd name="T81" fmla="*/ 184 h 238"/>
                <a:gd name="T82" fmla="*/ 6 w 118"/>
                <a:gd name="T83" fmla="*/ 159 h 238"/>
                <a:gd name="T84" fmla="*/ 16 w 118"/>
                <a:gd name="T85" fmla="*/ 140 h 238"/>
                <a:gd name="T86" fmla="*/ 21 w 118"/>
                <a:gd name="T87" fmla="*/ 134 h 238"/>
                <a:gd name="T88" fmla="*/ 21 w 118"/>
                <a:gd name="T89" fmla="*/ 129 h 238"/>
                <a:gd name="T90" fmla="*/ 15 w 118"/>
                <a:gd name="T91" fmla="*/ 98 h 238"/>
                <a:gd name="T92" fmla="*/ 19 w 118"/>
                <a:gd name="T93" fmla="*/ 75 h 23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8"/>
                <a:gd name="T142" fmla="*/ 0 h 238"/>
                <a:gd name="T143" fmla="*/ 118 w 118"/>
                <a:gd name="T144" fmla="*/ 238 h 23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8" h="238">
                  <a:moveTo>
                    <a:pt x="19" y="71"/>
                  </a:moveTo>
                  <a:lnTo>
                    <a:pt x="21" y="69"/>
                  </a:lnTo>
                  <a:lnTo>
                    <a:pt x="22" y="69"/>
                  </a:lnTo>
                  <a:lnTo>
                    <a:pt x="28" y="69"/>
                  </a:lnTo>
                  <a:lnTo>
                    <a:pt x="28" y="68"/>
                  </a:lnTo>
                  <a:lnTo>
                    <a:pt x="33" y="66"/>
                  </a:lnTo>
                  <a:lnTo>
                    <a:pt x="33" y="68"/>
                  </a:lnTo>
                  <a:lnTo>
                    <a:pt x="34" y="68"/>
                  </a:lnTo>
                  <a:lnTo>
                    <a:pt x="36" y="66"/>
                  </a:lnTo>
                  <a:lnTo>
                    <a:pt x="37" y="68"/>
                  </a:lnTo>
                  <a:lnTo>
                    <a:pt x="39" y="65"/>
                  </a:lnTo>
                  <a:lnTo>
                    <a:pt x="40" y="63"/>
                  </a:lnTo>
                  <a:lnTo>
                    <a:pt x="43" y="62"/>
                  </a:lnTo>
                  <a:lnTo>
                    <a:pt x="45" y="63"/>
                  </a:lnTo>
                  <a:lnTo>
                    <a:pt x="46" y="62"/>
                  </a:lnTo>
                  <a:lnTo>
                    <a:pt x="48" y="62"/>
                  </a:lnTo>
                  <a:lnTo>
                    <a:pt x="49" y="65"/>
                  </a:lnTo>
                  <a:lnTo>
                    <a:pt x="52" y="68"/>
                  </a:lnTo>
                  <a:lnTo>
                    <a:pt x="54" y="68"/>
                  </a:lnTo>
                  <a:lnTo>
                    <a:pt x="57" y="68"/>
                  </a:lnTo>
                  <a:lnTo>
                    <a:pt x="55" y="65"/>
                  </a:lnTo>
                  <a:lnTo>
                    <a:pt x="52" y="62"/>
                  </a:lnTo>
                  <a:lnTo>
                    <a:pt x="52" y="59"/>
                  </a:lnTo>
                  <a:lnTo>
                    <a:pt x="55" y="56"/>
                  </a:lnTo>
                  <a:lnTo>
                    <a:pt x="60" y="53"/>
                  </a:lnTo>
                  <a:lnTo>
                    <a:pt x="61" y="54"/>
                  </a:lnTo>
                  <a:lnTo>
                    <a:pt x="61" y="59"/>
                  </a:lnTo>
                  <a:lnTo>
                    <a:pt x="64" y="59"/>
                  </a:lnTo>
                  <a:lnTo>
                    <a:pt x="66" y="57"/>
                  </a:lnTo>
                  <a:lnTo>
                    <a:pt x="63" y="51"/>
                  </a:lnTo>
                  <a:lnTo>
                    <a:pt x="67" y="47"/>
                  </a:lnTo>
                  <a:lnTo>
                    <a:pt x="67" y="45"/>
                  </a:lnTo>
                  <a:lnTo>
                    <a:pt x="69" y="44"/>
                  </a:lnTo>
                  <a:lnTo>
                    <a:pt x="70" y="45"/>
                  </a:lnTo>
                  <a:lnTo>
                    <a:pt x="70" y="50"/>
                  </a:lnTo>
                  <a:lnTo>
                    <a:pt x="75" y="44"/>
                  </a:lnTo>
                  <a:lnTo>
                    <a:pt x="78" y="44"/>
                  </a:lnTo>
                  <a:lnTo>
                    <a:pt x="79" y="44"/>
                  </a:lnTo>
                  <a:lnTo>
                    <a:pt x="78" y="42"/>
                  </a:lnTo>
                  <a:lnTo>
                    <a:pt x="75" y="41"/>
                  </a:lnTo>
                  <a:lnTo>
                    <a:pt x="73" y="39"/>
                  </a:lnTo>
                  <a:lnTo>
                    <a:pt x="78" y="33"/>
                  </a:lnTo>
                  <a:lnTo>
                    <a:pt x="79" y="35"/>
                  </a:lnTo>
                  <a:lnTo>
                    <a:pt x="79" y="32"/>
                  </a:lnTo>
                  <a:lnTo>
                    <a:pt x="78" y="26"/>
                  </a:lnTo>
                  <a:lnTo>
                    <a:pt x="78" y="24"/>
                  </a:lnTo>
                  <a:lnTo>
                    <a:pt x="81" y="26"/>
                  </a:lnTo>
                  <a:lnTo>
                    <a:pt x="82" y="29"/>
                  </a:lnTo>
                  <a:lnTo>
                    <a:pt x="87" y="23"/>
                  </a:lnTo>
                  <a:lnTo>
                    <a:pt x="87" y="20"/>
                  </a:lnTo>
                  <a:lnTo>
                    <a:pt x="90" y="21"/>
                  </a:lnTo>
                  <a:lnTo>
                    <a:pt x="91" y="20"/>
                  </a:lnTo>
                  <a:lnTo>
                    <a:pt x="94" y="8"/>
                  </a:lnTo>
                  <a:lnTo>
                    <a:pt x="91" y="5"/>
                  </a:lnTo>
                  <a:lnTo>
                    <a:pt x="93" y="6"/>
                  </a:lnTo>
                  <a:lnTo>
                    <a:pt x="96" y="2"/>
                  </a:lnTo>
                  <a:lnTo>
                    <a:pt x="99" y="0"/>
                  </a:lnTo>
                  <a:lnTo>
                    <a:pt x="108" y="11"/>
                  </a:lnTo>
                  <a:lnTo>
                    <a:pt x="118" y="60"/>
                  </a:lnTo>
                  <a:lnTo>
                    <a:pt x="117" y="65"/>
                  </a:lnTo>
                  <a:lnTo>
                    <a:pt x="115" y="65"/>
                  </a:lnTo>
                  <a:lnTo>
                    <a:pt x="112" y="56"/>
                  </a:lnTo>
                  <a:lnTo>
                    <a:pt x="109" y="57"/>
                  </a:lnTo>
                  <a:lnTo>
                    <a:pt x="108" y="69"/>
                  </a:lnTo>
                  <a:lnTo>
                    <a:pt x="109" y="72"/>
                  </a:lnTo>
                  <a:lnTo>
                    <a:pt x="109" y="77"/>
                  </a:lnTo>
                  <a:lnTo>
                    <a:pt x="105" y="87"/>
                  </a:lnTo>
                  <a:lnTo>
                    <a:pt x="97" y="122"/>
                  </a:lnTo>
                  <a:lnTo>
                    <a:pt x="64" y="225"/>
                  </a:lnTo>
                  <a:lnTo>
                    <a:pt x="61" y="228"/>
                  </a:lnTo>
                  <a:lnTo>
                    <a:pt x="58" y="229"/>
                  </a:lnTo>
                  <a:lnTo>
                    <a:pt x="55" y="229"/>
                  </a:lnTo>
                  <a:lnTo>
                    <a:pt x="46" y="231"/>
                  </a:lnTo>
                  <a:lnTo>
                    <a:pt x="36" y="237"/>
                  </a:lnTo>
                  <a:lnTo>
                    <a:pt x="31" y="238"/>
                  </a:lnTo>
                  <a:lnTo>
                    <a:pt x="15" y="225"/>
                  </a:lnTo>
                  <a:lnTo>
                    <a:pt x="10" y="219"/>
                  </a:lnTo>
                  <a:lnTo>
                    <a:pt x="7" y="204"/>
                  </a:lnTo>
                  <a:lnTo>
                    <a:pt x="9" y="201"/>
                  </a:lnTo>
                  <a:lnTo>
                    <a:pt x="4" y="192"/>
                  </a:lnTo>
                  <a:lnTo>
                    <a:pt x="3" y="189"/>
                  </a:lnTo>
                  <a:lnTo>
                    <a:pt x="0" y="184"/>
                  </a:lnTo>
                  <a:lnTo>
                    <a:pt x="0" y="170"/>
                  </a:lnTo>
                  <a:lnTo>
                    <a:pt x="6" y="159"/>
                  </a:lnTo>
                  <a:lnTo>
                    <a:pt x="9" y="158"/>
                  </a:lnTo>
                  <a:lnTo>
                    <a:pt x="16" y="140"/>
                  </a:lnTo>
                  <a:lnTo>
                    <a:pt x="19" y="137"/>
                  </a:lnTo>
                  <a:lnTo>
                    <a:pt x="21" y="134"/>
                  </a:lnTo>
                  <a:lnTo>
                    <a:pt x="21" y="131"/>
                  </a:lnTo>
                  <a:lnTo>
                    <a:pt x="21" y="129"/>
                  </a:lnTo>
                  <a:lnTo>
                    <a:pt x="15" y="107"/>
                  </a:lnTo>
                  <a:lnTo>
                    <a:pt x="15" y="98"/>
                  </a:lnTo>
                  <a:lnTo>
                    <a:pt x="10" y="93"/>
                  </a:lnTo>
                  <a:lnTo>
                    <a:pt x="19" y="75"/>
                  </a:lnTo>
                  <a:lnTo>
                    <a:pt x="19" y="71"/>
                  </a:lnTo>
                  <a:close/>
                </a:path>
              </a:pathLst>
            </a:custGeom>
            <a:grpFill/>
            <a:ln w="1905">
              <a:noFill/>
              <a:round/>
              <a:headEnd/>
              <a:tailEnd/>
            </a:ln>
          </p:spPr>
          <p:txBody>
            <a:bodyPr/>
            <a:lstStyle/>
            <a:p>
              <a:endParaRPr lang="en-GB">
                <a:solidFill>
                  <a:srgbClr val="000000"/>
                </a:solidFill>
                <a:latin typeface="Arial"/>
              </a:endParaRPr>
            </a:p>
          </p:txBody>
        </p:sp>
        <p:sp>
          <p:nvSpPr>
            <p:cNvPr id="788" name="Freeform 784"/>
            <p:cNvSpPr>
              <a:spLocks/>
            </p:cNvSpPr>
            <p:nvPr/>
          </p:nvSpPr>
          <p:spPr bwMode="auto">
            <a:xfrm>
              <a:off x="2914" y="2124"/>
              <a:ext cx="5" cy="4"/>
            </a:xfrm>
            <a:custGeom>
              <a:avLst/>
              <a:gdLst>
                <a:gd name="T0" fmla="*/ 3 w 5"/>
                <a:gd name="T1" fmla="*/ 0 h 4"/>
                <a:gd name="T2" fmla="*/ 5 w 5"/>
                <a:gd name="T3" fmla="*/ 2 h 4"/>
                <a:gd name="T4" fmla="*/ 5 w 5"/>
                <a:gd name="T5" fmla="*/ 4 h 4"/>
                <a:gd name="T6" fmla="*/ 2 w 5"/>
                <a:gd name="T7" fmla="*/ 4 h 4"/>
                <a:gd name="T8" fmla="*/ 0 w 5"/>
                <a:gd name="T9" fmla="*/ 2 h 4"/>
                <a:gd name="T10" fmla="*/ 3 w 5"/>
                <a:gd name="T11" fmla="*/ 0 h 4"/>
                <a:gd name="T12" fmla="*/ 0 60000 65536"/>
                <a:gd name="T13" fmla="*/ 0 60000 65536"/>
                <a:gd name="T14" fmla="*/ 0 60000 65536"/>
                <a:gd name="T15" fmla="*/ 0 60000 65536"/>
                <a:gd name="T16" fmla="*/ 0 60000 65536"/>
                <a:gd name="T17" fmla="*/ 0 60000 65536"/>
                <a:gd name="T18" fmla="*/ 0 w 5"/>
                <a:gd name="T19" fmla="*/ 0 h 4"/>
                <a:gd name="T20" fmla="*/ 5 w 5"/>
                <a:gd name="T21" fmla="*/ 4 h 4"/>
              </a:gdLst>
              <a:ahLst/>
              <a:cxnLst>
                <a:cxn ang="T12">
                  <a:pos x="T0" y="T1"/>
                </a:cxn>
                <a:cxn ang="T13">
                  <a:pos x="T2" y="T3"/>
                </a:cxn>
                <a:cxn ang="T14">
                  <a:pos x="T4" y="T5"/>
                </a:cxn>
                <a:cxn ang="T15">
                  <a:pos x="T6" y="T7"/>
                </a:cxn>
                <a:cxn ang="T16">
                  <a:pos x="T8" y="T9"/>
                </a:cxn>
                <a:cxn ang="T17">
                  <a:pos x="T10" y="T11"/>
                </a:cxn>
              </a:cxnLst>
              <a:rect l="T18" t="T19" r="T20" b="T21"/>
              <a:pathLst>
                <a:path w="5" h="4">
                  <a:moveTo>
                    <a:pt x="3" y="0"/>
                  </a:moveTo>
                  <a:lnTo>
                    <a:pt x="5" y="2"/>
                  </a:lnTo>
                  <a:lnTo>
                    <a:pt x="5" y="4"/>
                  </a:lnTo>
                  <a:lnTo>
                    <a:pt x="2" y="4"/>
                  </a:lnTo>
                  <a:lnTo>
                    <a:pt x="0"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789" name="Freeform 785"/>
            <p:cNvSpPr>
              <a:spLocks/>
            </p:cNvSpPr>
            <p:nvPr/>
          </p:nvSpPr>
          <p:spPr bwMode="auto">
            <a:xfrm>
              <a:off x="3054" y="814"/>
              <a:ext cx="7" cy="12"/>
            </a:xfrm>
            <a:custGeom>
              <a:avLst/>
              <a:gdLst>
                <a:gd name="T0" fmla="*/ 0 w 7"/>
                <a:gd name="T1" fmla="*/ 5 h 12"/>
                <a:gd name="T2" fmla="*/ 1 w 7"/>
                <a:gd name="T3" fmla="*/ 6 h 12"/>
                <a:gd name="T4" fmla="*/ 3 w 7"/>
                <a:gd name="T5" fmla="*/ 8 h 12"/>
                <a:gd name="T6" fmla="*/ 1 w 7"/>
                <a:gd name="T7" fmla="*/ 11 h 12"/>
                <a:gd name="T8" fmla="*/ 3 w 7"/>
                <a:gd name="T9" fmla="*/ 12 h 12"/>
                <a:gd name="T10" fmla="*/ 6 w 7"/>
                <a:gd name="T11" fmla="*/ 9 h 12"/>
                <a:gd name="T12" fmla="*/ 7 w 7"/>
                <a:gd name="T13" fmla="*/ 3 h 12"/>
                <a:gd name="T14" fmla="*/ 3 w 7"/>
                <a:gd name="T15" fmla="*/ 0 h 12"/>
                <a:gd name="T16" fmla="*/ 3 w 7"/>
                <a:gd name="T17" fmla="*/ 2 h 12"/>
                <a:gd name="T18" fmla="*/ 0 w 7"/>
                <a:gd name="T19" fmla="*/ 3 h 12"/>
                <a:gd name="T20" fmla="*/ 0 w 7"/>
                <a:gd name="T21" fmla="*/ 5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12"/>
                <a:gd name="T35" fmla="*/ 7 w 7"/>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12">
                  <a:moveTo>
                    <a:pt x="0" y="5"/>
                  </a:moveTo>
                  <a:lnTo>
                    <a:pt x="1" y="6"/>
                  </a:lnTo>
                  <a:lnTo>
                    <a:pt x="3" y="8"/>
                  </a:lnTo>
                  <a:lnTo>
                    <a:pt x="1" y="11"/>
                  </a:lnTo>
                  <a:lnTo>
                    <a:pt x="3" y="12"/>
                  </a:lnTo>
                  <a:lnTo>
                    <a:pt x="6" y="9"/>
                  </a:lnTo>
                  <a:lnTo>
                    <a:pt x="7" y="3"/>
                  </a:lnTo>
                  <a:lnTo>
                    <a:pt x="3" y="0"/>
                  </a:lnTo>
                  <a:lnTo>
                    <a:pt x="3" y="2"/>
                  </a:lnTo>
                  <a:lnTo>
                    <a:pt x="0" y="3"/>
                  </a:lnTo>
                  <a:lnTo>
                    <a:pt x="0" y="5"/>
                  </a:lnTo>
                  <a:close/>
                </a:path>
              </a:pathLst>
            </a:custGeom>
            <a:grpFill/>
            <a:ln w="1905">
              <a:noFill/>
              <a:round/>
              <a:headEnd/>
              <a:tailEnd/>
            </a:ln>
          </p:spPr>
          <p:txBody>
            <a:bodyPr/>
            <a:lstStyle/>
            <a:p>
              <a:endParaRPr lang="en-GB">
                <a:solidFill>
                  <a:srgbClr val="000000"/>
                </a:solidFill>
                <a:latin typeface="Arial"/>
              </a:endParaRPr>
            </a:p>
          </p:txBody>
        </p:sp>
        <p:sp>
          <p:nvSpPr>
            <p:cNvPr id="790" name="Freeform 786"/>
            <p:cNvSpPr>
              <a:spLocks/>
            </p:cNvSpPr>
            <p:nvPr/>
          </p:nvSpPr>
          <p:spPr bwMode="auto">
            <a:xfrm>
              <a:off x="1241" y="2411"/>
              <a:ext cx="19" cy="45"/>
            </a:xfrm>
            <a:custGeom>
              <a:avLst/>
              <a:gdLst>
                <a:gd name="T0" fmla="*/ 15 w 19"/>
                <a:gd name="T1" fmla="*/ 2 h 45"/>
                <a:gd name="T2" fmla="*/ 12 w 19"/>
                <a:gd name="T3" fmla="*/ 0 h 45"/>
                <a:gd name="T4" fmla="*/ 12 w 19"/>
                <a:gd name="T5" fmla="*/ 2 h 45"/>
                <a:gd name="T6" fmla="*/ 7 w 19"/>
                <a:gd name="T7" fmla="*/ 11 h 45"/>
                <a:gd name="T8" fmla="*/ 1 w 19"/>
                <a:gd name="T9" fmla="*/ 11 h 45"/>
                <a:gd name="T10" fmla="*/ 0 w 19"/>
                <a:gd name="T11" fmla="*/ 44 h 45"/>
                <a:gd name="T12" fmla="*/ 3 w 19"/>
                <a:gd name="T13" fmla="*/ 45 h 45"/>
                <a:gd name="T14" fmla="*/ 6 w 19"/>
                <a:gd name="T15" fmla="*/ 45 h 45"/>
                <a:gd name="T16" fmla="*/ 6 w 19"/>
                <a:gd name="T17" fmla="*/ 42 h 45"/>
                <a:gd name="T18" fmla="*/ 6 w 19"/>
                <a:gd name="T19" fmla="*/ 41 h 45"/>
                <a:gd name="T20" fmla="*/ 13 w 19"/>
                <a:gd name="T21" fmla="*/ 35 h 45"/>
                <a:gd name="T22" fmla="*/ 15 w 19"/>
                <a:gd name="T23" fmla="*/ 32 h 45"/>
                <a:gd name="T24" fmla="*/ 16 w 19"/>
                <a:gd name="T25" fmla="*/ 14 h 45"/>
                <a:gd name="T26" fmla="*/ 19 w 19"/>
                <a:gd name="T27" fmla="*/ 6 h 45"/>
                <a:gd name="T28" fmla="*/ 19 w 19"/>
                <a:gd name="T29" fmla="*/ 5 h 45"/>
                <a:gd name="T30" fmla="*/ 18 w 19"/>
                <a:gd name="T31" fmla="*/ 3 h 45"/>
                <a:gd name="T32" fmla="*/ 15 w 19"/>
                <a:gd name="T33" fmla="*/ 2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
                <a:gd name="T52" fmla="*/ 0 h 45"/>
                <a:gd name="T53" fmla="*/ 19 w 19"/>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 h="45">
                  <a:moveTo>
                    <a:pt x="15" y="2"/>
                  </a:moveTo>
                  <a:lnTo>
                    <a:pt x="12" y="0"/>
                  </a:lnTo>
                  <a:lnTo>
                    <a:pt x="12" y="2"/>
                  </a:lnTo>
                  <a:lnTo>
                    <a:pt x="7" y="11"/>
                  </a:lnTo>
                  <a:lnTo>
                    <a:pt x="1" y="11"/>
                  </a:lnTo>
                  <a:lnTo>
                    <a:pt x="0" y="44"/>
                  </a:lnTo>
                  <a:lnTo>
                    <a:pt x="3" y="45"/>
                  </a:lnTo>
                  <a:lnTo>
                    <a:pt x="6" y="45"/>
                  </a:lnTo>
                  <a:lnTo>
                    <a:pt x="6" y="42"/>
                  </a:lnTo>
                  <a:lnTo>
                    <a:pt x="6" y="41"/>
                  </a:lnTo>
                  <a:lnTo>
                    <a:pt x="13" y="35"/>
                  </a:lnTo>
                  <a:lnTo>
                    <a:pt x="15" y="32"/>
                  </a:lnTo>
                  <a:lnTo>
                    <a:pt x="16" y="14"/>
                  </a:lnTo>
                  <a:lnTo>
                    <a:pt x="19" y="6"/>
                  </a:lnTo>
                  <a:lnTo>
                    <a:pt x="19" y="5"/>
                  </a:lnTo>
                  <a:lnTo>
                    <a:pt x="18" y="3"/>
                  </a:lnTo>
                  <a:lnTo>
                    <a:pt x="15" y="2"/>
                  </a:lnTo>
                  <a:close/>
                </a:path>
              </a:pathLst>
            </a:custGeom>
            <a:grpFill/>
            <a:ln w="1905">
              <a:noFill/>
              <a:round/>
              <a:headEnd/>
              <a:tailEnd/>
            </a:ln>
          </p:spPr>
          <p:txBody>
            <a:bodyPr/>
            <a:lstStyle/>
            <a:p>
              <a:endParaRPr lang="en-GB">
                <a:solidFill>
                  <a:srgbClr val="000000"/>
                </a:solidFill>
                <a:latin typeface="Arial"/>
              </a:endParaRPr>
            </a:p>
          </p:txBody>
        </p:sp>
        <p:sp>
          <p:nvSpPr>
            <p:cNvPr id="791" name="Freeform 787"/>
            <p:cNvSpPr>
              <a:spLocks/>
            </p:cNvSpPr>
            <p:nvPr/>
          </p:nvSpPr>
          <p:spPr bwMode="auto">
            <a:xfrm>
              <a:off x="1227" y="2482"/>
              <a:ext cx="39" cy="22"/>
            </a:xfrm>
            <a:custGeom>
              <a:avLst/>
              <a:gdLst>
                <a:gd name="T0" fmla="*/ 11 w 39"/>
                <a:gd name="T1" fmla="*/ 0 h 22"/>
                <a:gd name="T2" fmla="*/ 9 w 39"/>
                <a:gd name="T3" fmla="*/ 1 h 22"/>
                <a:gd name="T4" fmla="*/ 9 w 39"/>
                <a:gd name="T5" fmla="*/ 3 h 22"/>
                <a:gd name="T6" fmla="*/ 8 w 39"/>
                <a:gd name="T7" fmla="*/ 4 h 22"/>
                <a:gd name="T8" fmla="*/ 6 w 39"/>
                <a:gd name="T9" fmla="*/ 6 h 22"/>
                <a:gd name="T10" fmla="*/ 5 w 39"/>
                <a:gd name="T11" fmla="*/ 7 h 22"/>
                <a:gd name="T12" fmla="*/ 3 w 39"/>
                <a:gd name="T13" fmla="*/ 9 h 22"/>
                <a:gd name="T14" fmla="*/ 0 w 39"/>
                <a:gd name="T15" fmla="*/ 12 h 22"/>
                <a:gd name="T16" fmla="*/ 3 w 39"/>
                <a:gd name="T17" fmla="*/ 15 h 22"/>
                <a:gd name="T18" fmla="*/ 24 w 39"/>
                <a:gd name="T19" fmla="*/ 21 h 22"/>
                <a:gd name="T20" fmla="*/ 32 w 39"/>
                <a:gd name="T21" fmla="*/ 22 h 22"/>
                <a:gd name="T22" fmla="*/ 38 w 39"/>
                <a:gd name="T23" fmla="*/ 19 h 22"/>
                <a:gd name="T24" fmla="*/ 39 w 39"/>
                <a:gd name="T25" fmla="*/ 18 h 22"/>
                <a:gd name="T26" fmla="*/ 38 w 39"/>
                <a:gd name="T27" fmla="*/ 18 h 22"/>
                <a:gd name="T28" fmla="*/ 38 w 39"/>
                <a:gd name="T29" fmla="*/ 12 h 22"/>
                <a:gd name="T30" fmla="*/ 38 w 39"/>
                <a:gd name="T31" fmla="*/ 10 h 22"/>
                <a:gd name="T32" fmla="*/ 36 w 39"/>
                <a:gd name="T33" fmla="*/ 10 h 22"/>
                <a:gd name="T34" fmla="*/ 35 w 39"/>
                <a:gd name="T35" fmla="*/ 9 h 22"/>
                <a:gd name="T36" fmla="*/ 33 w 39"/>
                <a:gd name="T37" fmla="*/ 9 h 22"/>
                <a:gd name="T38" fmla="*/ 32 w 39"/>
                <a:gd name="T39" fmla="*/ 9 h 22"/>
                <a:gd name="T40" fmla="*/ 30 w 39"/>
                <a:gd name="T41" fmla="*/ 10 h 22"/>
                <a:gd name="T42" fmla="*/ 27 w 39"/>
                <a:gd name="T43" fmla="*/ 10 h 22"/>
                <a:gd name="T44" fmla="*/ 27 w 39"/>
                <a:gd name="T45" fmla="*/ 9 h 22"/>
                <a:gd name="T46" fmla="*/ 26 w 39"/>
                <a:gd name="T47" fmla="*/ 9 h 22"/>
                <a:gd name="T48" fmla="*/ 26 w 39"/>
                <a:gd name="T49" fmla="*/ 7 h 22"/>
                <a:gd name="T50" fmla="*/ 24 w 39"/>
                <a:gd name="T51" fmla="*/ 7 h 22"/>
                <a:gd name="T52" fmla="*/ 23 w 39"/>
                <a:gd name="T53" fmla="*/ 7 h 22"/>
                <a:gd name="T54" fmla="*/ 23 w 39"/>
                <a:gd name="T55" fmla="*/ 6 h 22"/>
                <a:gd name="T56" fmla="*/ 21 w 39"/>
                <a:gd name="T57" fmla="*/ 6 h 22"/>
                <a:gd name="T58" fmla="*/ 18 w 39"/>
                <a:gd name="T59" fmla="*/ 4 h 22"/>
                <a:gd name="T60" fmla="*/ 17 w 39"/>
                <a:gd name="T61" fmla="*/ 1 h 22"/>
                <a:gd name="T62" fmla="*/ 12 w 39"/>
                <a:gd name="T63" fmla="*/ 1 h 22"/>
                <a:gd name="T64" fmla="*/ 11 w 39"/>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9"/>
                <a:gd name="T100" fmla="*/ 0 h 22"/>
                <a:gd name="T101" fmla="*/ 39 w 39"/>
                <a:gd name="T102" fmla="*/ 22 h 2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9" h="22">
                  <a:moveTo>
                    <a:pt x="11" y="0"/>
                  </a:moveTo>
                  <a:lnTo>
                    <a:pt x="9" y="1"/>
                  </a:lnTo>
                  <a:lnTo>
                    <a:pt x="9" y="3"/>
                  </a:lnTo>
                  <a:lnTo>
                    <a:pt x="8" y="4"/>
                  </a:lnTo>
                  <a:lnTo>
                    <a:pt x="6" y="6"/>
                  </a:lnTo>
                  <a:lnTo>
                    <a:pt x="5" y="7"/>
                  </a:lnTo>
                  <a:lnTo>
                    <a:pt x="3" y="9"/>
                  </a:lnTo>
                  <a:lnTo>
                    <a:pt x="0" y="12"/>
                  </a:lnTo>
                  <a:lnTo>
                    <a:pt x="3" y="15"/>
                  </a:lnTo>
                  <a:lnTo>
                    <a:pt x="24" y="21"/>
                  </a:lnTo>
                  <a:lnTo>
                    <a:pt x="32" y="22"/>
                  </a:lnTo>
                  <a:lnTo>
                    <a:pt x="38" y="19"/>
                  </a:lnTo>
                  <a:lnTo>
                    <a:pt x="39" y="18"/>
                  </a:lnTo>
                  <a:lnTo>
                    <a:pt x="38" y="18"/>
                  </a:lnTo>
                  <a:lnTo>
                    <a:pt x="38" y="12"/>
                  </a:lnTo>
                  <a:lnTo>
                    <a:pt x="38" y="10"/>
                  </a:lnTo>
                  <a:lnTo>
                    <a:pt x="36" y="10"/>
                  </a:lnTo>
                  <a:lnTo>
                    <a:pt x="35" y="9"/>
                  </a:lnTo>
                  <a:lnTo>
                    <a:pt x="33" y="9"/>
                  </a:lnTo>
                  <a:lnTo>
                    <a:pt x="32" y="9"/>
                  </a:lnTo>
                  <a:lnTo>
                    <a:pt x="30" y="10"/>
                  </a:lnTo>
                  <a:lnTo>
                    <a:pt x="27" y="10"/>
                  </a:lnTo>
                  <a:lnTo>
                    <a:pt x="27" y="9"/>
                  </a:lnTo>
                  <a:lnTo>
                    <a:pt x="26" y="9"/>
                  </a:lnTo>
                  <a:lnTo>
                    <a:pt x="26" y="7"/>
                  </a:lnTo>
                  <a:lnTo>
                    <a:pt x="24" y="7"/>
                  </a:lnTo>
                  <a:lnTo>
                    <a:pt x="23" y="7"/>
                  </a:lnTo>
                  <a:lnTo>
                    <a:pt x="23" y="6"/>
                  </a:lnTo>
                  <a:lnTo>
                    <a:pt x="21" y="6"/>
                  </a:lnTo>
                  <a:lnTo>
                    <a:pt x="18" y="4"/>
                  </a:lnTo>
                  <a:lnTo>
                    <a:pt x="17" y="1"/>
                  </a:lnTo>
                  <a:lnTo>
                    <a:pt x="12" y="1"/>
                  </a:lnTo>
                  <a:lnTo>
                    <a:pt x="11" y="0"/>
                  </a:lnTo>
                  <a:close/>
                </a:path>
              </a:pathLst>
            </a:custGeom>
            <a:grpFill/>
            <a:ln w="1905">
              <a:noFill/>
              <a:round/>
              <a:headEnd/>
              <a:tailEnd/>
            </a:ln>
          </p:spPr>
          <p:txBody>
            <a:bodyPr/>
            <a:lstStyle/>
            <a:p>
              <a:endParaRPr lang="en-GB">
                <a:solidFill>
                  <a:srgbClr val="000000"/>
                </a:solidFill>
                <a:latin typeface="Arial"/>
              </a:endParaRPr>
            </a:p>
          </p:txBody>
        </p:sp>
        <p:sp>
          <p:nvSpPr>
            <p:cNvPr id="792" name="Freeform 788"/>
            <p:cNvSpPr>
              <a:spLocks/>
            </p:cNvSpPr>
            <p:nvPr/>
          </p:nvSpPr>
          <p:spPr bwMode="auto">
            <a:xfrm>
              <a:off x="1298" y="2537"/>
              <a:ext cx="55" cy="48"/>
            </a:xfrm>
            <a:custGeom>
              <a:avLst/>
              <a:gdLst>
                <a:gd name="T0" fmla="*/ 37 w 55"/>
                <a:gd name="T1" fmla="*/ 6 h 48"/>
                <a:gd name="T2" fmla="*/ 28 w 55"/>
                <a:gd name="T3" fmla="*/ 8 h 48"/>
                <a:gd name="T4" fmla="*/ 22 w 55"/>
                <a:gd name="T5" fmla="*/ 3 h 48"/>
                <a:gd name="T6" fmla="*/ 15 w 55"/>
                <a:gd name="T7" fmla="*/ 5 h 48"/>
                <a:gd name="T8" fmla="*/ 4 w 55"/>
                <a:gd name="T9" fmla="*/ 0 h 48"/>
                <a:gd name="T10" fmla="*/ 1 w 55"/>
                <a:gd name="T11" fmla="*/ 3 h 48"/>
                <a:gd name="T12" fmla="*/ 0 w 55"/>
                <a:gd name="T13" fmla="*/ 5 h 48"/>
                <a:gd name="T14" fmla="*/ 0 w 55"/>
                <a:gd name="T15" fmla="*/ 6 h 48"/>
                <a:gd name="T16" fmla="*/ 1 w 55"/>
                <a:gd name="T17" fmla="*/ 8 h 48"/>
                <a:gd name="T18" fmla="*/ 1 w 55"/>
                <a:gd name="T19" fmla="*/ 11 h 48"/>
                <a:gd name="T20" fmla="*/ 0 w 55"/>
                <a:gd name="T21" fmla="*/ 14 h 48"/>
                <a:gd name="T22" fmla="*/ 1 w 55"/>
                <a:gd name="T23" fmla="*/ 20 h 48"/>
                <a:gd name="T24" fmla="*/ 3 w 55"/>
                <a:gd name="T25" fmla="*/ 21 h 48"/>
                <a:gd name="T26" fmla="*/ 6 w 55"/>
                <a:gd name="T27" fmla="*/ 23 h 48"/>
                <a:gd name="T28" fmla="*/ 7 w 55"/>
                <a:gd name="T29" fmla="*/ 23 h 48"/>
                <a:gd name="T30" fmla="*/ 13 w 55"/>
                <a:gd name="T31" fmla="*/ 27 h 48"/>
                <a:gd name="T32" fmla="*/ 15 w 55"/>
                <a:gd name="T33" fmla="*/ 23 h 48"/>
                <a:gd name="T34" fmla="*/ 12 w 55"/>
                <a:gd name="T35" fmla="*/ 21 h 48"/>
                <a:gd name="T36" fmla="*/ 12 w 55"/>
                <a:gd name="T37" fmla="*/ 20 h 48"/>
                <a:gd name="T38" fmla="*/ 13 w 55"/>
                <a:gd name="T39" fmla="*/ 20 h 48"/>
                <a:gd name="T40" fmla="*/ 15 w 55"/>
                <a:gd name="T41" fmla="*/ 20 h 48"/>
                <a:gd name="T42" fmla="*/ 19 w 55"/>
                <a:gd name="T43" fmla="*/ 24 h 48"/>
                <a:gd name="T44" fmla="*/ 21 w 55"/>
                <a:gd name="T45" fmla="*/ 27 h 48"/>
                <a:gd name="T46" fmla="*/ 24 w 55"/>
                <a:gd name="T47" fmla="*/ 29 h 48"/>
                <a:gd name="T48" fmla="*/ 33 w 55"/>
                <a:gd name="T49" fmla="*/ 33 h 48"/>
                <a:gd name="T50" fmla="*/ 36 w 55"/>
                <a:gd name="T51" fmla="*/ 36 h 48"/>
                <a:gd name="T52" fmla="*/ 37 w 55"/>
                <a:gd name="T53" fmla="*/ 44 h 48"/>
                <a:gd name="T54" fmla="*/ 37 w 55"/>
                <a:gd name="T55" fmla="*/ 45 h 48"/>
                <a:gd name="T56" fmla="*/ 40 w 55"/>
                <a:gd name="T57" fmla="*/ 47 h 48"/>
                <a:gd name="T58" fmla="*/ 42 w 55"/>
                <a:gd name="T59" fmla="*/ 47 h 48"/>
                <a:gd name="T60" fmla="*/ 43 w 55"/>
                <a:gd name="T61" fmla="*/ 47 h 48"/>
                <a:gd name="T62" fmla="*/ 42 w 55"/>
                <a:gd name="T63" fmla="*/ 44 h 48"/>
                <a:gd name="T64" fmla="*/ 42 w 55"/>
                <a:gd name="T65" fmla="*/ 42 h 48"/>
                <a:gd name="T66" fmla="*/ 45 w 55"/>
                <a:gd name="T67" fmla="*/ 44 h 48"/>
                <a:gd name="T68" fmla="*/ 46 w 55"/>
                <a:gd name="T69" fmla="*/ 45 h 48"/>
                <a:gd name="T70" fmla="*/ 46 w 55"/>
                <a:gd name="T71" fmla="*/ 48 h 48"/>
                <a:gd name="T72" fmla="*/ 48 w 55"/>
                <a:gd name="T73" fmla="*/ 48 h 48"/>
                <a:gd name="T74" fmla="*/ 51 w 55"/>
                <a:gd name="T75" fmla="*/ 47 h 48"/>
                <a:gd name="T76" fmla="*/ 51 w 55"/>
                <a:gd name="T77" fmla="*/ 44 h 48"/>
                <a:gd name="T78" fmla="*/ 51 w 55"/>
                <a:gd name="T79" fmla="*/ 41 h 48"/>
                <a:gd name="T80" fmla="*/ 51 w 55"/>
                <a:gd name="T81" fmla="*/ 39 h 48"/>
                <a:gd name="T82" fmla="*/ 52 w 55"/>
                <a:gd name="T83" fmla="*/ 38 h 48"/>
                <a:gd name="T84" fmla="*/ 49 w 55"/>
                <a:gd name="T85" fmla="*/ 35 h 48"/>
                <a:gd name="T86" fmla="*/ 49 w 55"/>
                <a:gd name="T87" fmla="*/ 30 h 48"/>
                <a:gd name="T88" fmla="*/ 52 w 55"/>
                <a:gd name="T89" fmla="*/ 27 h 48"/>
                <a:gd name="T90" fmla="*/ 54 w 55"/>
                <a:gd name="T91" fmla="*/ 27 h 48"/>
                <a:gd name="T92" fmla="*/ 55 w 55"/>
                <a:gd name="T93" fmla="*/ 27 h 48"/>
                <a:gd name="T94" fmla="*/ 40 w 55"/>
                <a:gd name="T95" fmla="*/ 14 h 48"/>
                <a:gd name="T96" fmla="*/ 37 w 55"/>
                <a:gd name="T97" fmla="*/ 6 h 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5"/>
                <a:gd name="T148" fmla="*/ 0 h 48"/>
                <a:gd name="T149" fmla="*/ 55 w 55"/>
                <a:gd name="T150" fmla="*/ 48 h 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5" h="48">
                  <a:moveTo>
                    <a:pt x="37" y="6"/>
                  </a:moveTo>
                  <a:lnTo>
                    <a:pt x="28" y="8"/>
                  </a:lnTo>
                  <a:lnTo>
                    <a:pt x="22" y="3"/>
                  </a:lnTo>
                  <a:lnTo>
                    <a:pt x="15" y="5"/>
                  </a:lnTo>
                  <a:lnTo>
                    <a:pt x="4" y="0"/>
                  </a:lnTo>
                  <a:lnTo>
                    <a:pt x="1" y="3"/>
                  </a:lnTo>
                  <a:lnTo>
                    <a:pt x="0" y="5"/>
                  </a:lnTo>
                  <a:lnTo>
                    <a:pt x="0" y="6"/>
                  </a:lnTo>
                  <a:lnTo>
                    <a:pt x="1" y="8"/>
                  </a:lnTo>
                  <a:lnTo>
                    <a:pt x="1" y="11"/>
                  </a:lnTo>
                  <a:lnTo>
                    <a:pt x="0" y="14"/>
                  </a:lnTo>
                  <a:lnTo>
                    <a:pt x="1" y="20"/>
                  </a:lnTo>
                  <a:lnTo>
                    <a:pt x="3" y="21"/>
                  </a:lnTo>
                  <a:lnTo>
                    <a:pt x="6" y="23"/>
                  </a:lnTo>
                  <a:lnTo>
                    <a:pt x="7" y="23"/>
                  </a:lnTo>
                  <a:lnTo>
                    <a:pt x="13" y="27"/>
                  </a:lnTo>
                  <a:lnTo>
                    <a:pt x="15" y="23"/>
                  </a:lnTo>
                  <a:lnTo>
                    <a:pt x="12" y="21"/>
                  </a:lnTo>
                  <a:lnTo>
                    <a:pt x="12" y="20"/>
                  </a:lnTo>
                  <a:lnTo>
                    <a:pt x="13" y="20"/>
                  </a:lnTo>
                  <a:lnTo>
                    <a:pt x="15" y="20"/>
                  </a:lnTo>
                  <a:lnTo>
                    <a:pt x="19" y="24"/>
                  </a:lnTo>
                  <a:lnTo>
                    <a:pt x="21" y="27"/>
                  </a:lnTo>
                  <a:lnTo>
                    <a:pt x="24" y="29"/>
                  </a:lnTo>
                  <a:lnTo>
                    <a:pt x="33" y="33"/>
                  </a:lnTo>
                  <a:lnTo>
                    <a:pt x="36" y="36"/>
                  </a:lnTo>
                  <a:lnTo>
                    <a:pt x="37" y="44"/>
                  </a:lnTo>
                  <a:lnTo>
                    <a:pt x="37" y="45"/>
                  </a:lnTo>
                  <a:lnTo>
                    <a:pt x="40" y="47"/>
                  </a:lnTo>
                  <a:lnTo>
                    <a:pt x="42" y="47"/>
                  </a:lnTo>
                  <a:lnTo>
                    <a:pt x="43" y="47"/>
                  </a:lnTo>
                  <a:lnTo>
                    <a:pt x="42" y="44"/>
                  </a:lnTo>
                  <a:lnTo>
                    <a:pt x="42" y="42"/>
                  </a:lnTo>
                  <a:lnTo>
                    <a:pt x="45" y="44"/>
                  </a:lnTo>
                  <a:lnTo>
                    <a:pt x="46" y="45"/>
                  </a:lnTo>
                  <a:lnTo>
                    <a:pt x="46" y="48"/>
                  </a:lnTo>
                  <a:lnTo>
                    <a:pt x="48" y="48"/>
                  </a:lnTo>
                  <a:lnTo>
                    <a:pt x="51" y="47"/>
                  </a:lnTo>
                  <a:lnTo>
                    <a:pt x="51" y="44"/>
                  </a:lnTo>
                  <a:lnTo>
                    <a:pt x="51" y="41"/>
                  </a:lnTo>
                  <a:lnTo>
                    <a:pt x="51" y="39"/>
                  </a:lnTo>
                  <a:lnTo>
                    <a:pt x="52" y="38"/>
                  </a:lnTo>
                  <a:lnTo>
                    <a:pt x="49" y="35"/>
                  </a:lnTo>
                  <a:lnTo>
                    <a:pt x="49" y="30"/>
                  </a:lnTo>
                  <a:lnTo>
                    <a:pt x="52" y="27"/>
                  </a:lnTo>
                  <a:lnTo>
                    <a:pt x="54" y="27"/>
                  </a:lnTo>
                  <a:lnTo>
                    <a:pt x="55" y="27"/>
                  </a:lnTo>
                  <a:lnTo>
                    <a:pt x="40" y="14"/>
                  </a:lnTo>
                  <a:lnTo>
                    <a:pt x="37" y="6"/>
                  </a:lnTo>
                  <a:close/>
                </a:path>
              </a:pathLst>
            </a:custGeom>
            <a:grpFill/>
            <a:ln w="1905">
              <a:noFill/>
              <a:round/>
              <a:headEnd/>
              <a:tailEnd/>
            </a:ln>
          </p:spPr>
          <p:txBody>
            <a:bodyPr/>
            <a:lstStyle/>
            <a:p>
              <a:endParaRPr lang="en-GB">
                <a:solidFill>
                  <a:srgbClr val="000000"/>
                </a:solidFill>
                <a:latin typeface="Arial"/>
              </a:endParaRPr>
            </a:p>
          </p:txBody>
        </p:sp>
        <p:sp>
          <p:nvSpPr>
            <p:cNvPr id="793" name="Freeform 789"/>
            <p:cNvSpPr>
              <a:spLocks/>
            </p:cNvSpPr>
            <p:nvPr/>
          </p:nvSpPr>
          <p:spPr bwMode="auto">
            <a:xfrm>
              <a:off x="1515" y="2383"/>
              <a:ext cx="4" cy="1"/>
            </a:xfrm>
            <a:custGeom>
              <a:avLst/>
              <a:gdLst>
                <a:gd name="T0" fmla="*/ 1 w 4"/>
                <a:gd name="T1" fmla="*/ 0 h 1"/>
                <a:gd name="T2" fmla="*/ 3 w 4"/>
                <a:gd name="T3" fmla="*/ 0 h 1"/>
                <a:gd name="T4" fmla="*/ 4 w 4"/>
                <a:gd name="T5" fmla="*/ 1 h 1"/>
                <a:gd name="T6" fmla="*/ 1 w 4"/>
                <a:gd name="T7" fmla="*/ 1 h 1"/>
                <a:gd name="T8" fmla="*/ 0 w 4"/>
                <a:gd name="T9" fmla="*/ 1 h 1"/>
                <a:gd name="T10" fmla="*/ 1 w 4"/>
                <a:gd name="T11" fmla="*/ 0 h 1"/>
                <a:gd name="T12" fmla="*/ 0 60000 65536"/>
                <a:gd name="T13" fmla="*/ 0 60000 65536"/>
                <a:gd name="T14" fmla="*/ 0 60000 65536"/>
                <a:gd name="T15" fmla="*/ 0 60000 65536"/>
                <a:gd name="T16" fmla="*/ 0 60000 65536"/>
                <a:gd name="T17" fmla="*/ 0 60000 65536"/>
                <a:gd name="T18" fmla="*/ 0 w 4"/>
                <a:gd name="T19" fmla="*/ 0 h 1"/>
                <a:gd name="T20" fmla="*/ 4 w 4"/>
                <a:gd name="T21" fmla="*/ 1 h 1"/>
              </a:gdLst>
              <a:ahLst/>
              <a:cxnLst>
                <a:cxn ang="T12">
                  <a:pos x="T0" y="T1"/>
                </a:cxn>
                <a:cxn ang="T13">
                  <a:pos x="T2" y="T3"/>
                </a:cxn>
                <a:cxn ang="T14">
                  <a:pos x="T4" y="T5"/>
                </a:cxn>
                <a:cxn ang="T15">
                  <a:pos x="T6" y="T7"/>
                </a:cxn>
                <a:cxn ang="T16">
                  <a:pos x="T8" y="T9"/>
                </a:cxn>
                <a:cxn ang="T17">
                  <a:pos x="T10" y="T11"/>
                </a:cxn>
              </a:cxnLst>
              <a:rect l="T18" t="T19" r="T20" b="T21"/>
              <a:pathLst>
                <a:path w="4" h="1">
                  <a:moveTo>
                    <a:pt x="1" y="0"/>
                  </a:moveTo>
                  <a:lnTo>
                    <a:pt x="3" y="0"/>
                  </a:lnTo>
                  <a:lnTo>
                    <a:pt x="4" y="1"/>
                  </a:lnTo>
                  <a:lnTo>
                    <a:pt x="1" y="1"/>
                  </a:lnTo>
                  <a:lnTo>
                    <a:pt x="0" y="1"/>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794" name="Freeform 790"/>
            <p:cNvSpPr>
              <a:spLocks/>
            </p:cNvSpPr>
            <p:nvPr/>
          </p:nvSpPr>
          <p:spPr bwMode="auto">
            <a:xfrm>
              <a:off x="1509" y="2402"/>
              <a:ext cx="7" cy="5"/>
            </a:xfrm>
            <a:custGeom>
              <a:avLst/>
              <a:gdLst>
                <a:gd name="T0" fmla="*/ 4 w 7"/>
                <a:gd name="T1" fmla="*/ 2 h 5"/>
                <a:gd name="T2" fmla="*/ 7 w 7"/>
                <a:gd name="T3" fmla="*/ 3 h 5"/>
                <a:gd name="T4" fmla="*/ 7 w 7"/>
                <a:gd name="T5" fmla="*/ 5 h 5"/>
                <a:gd name="T6" fmla="*/ 4 w 7"/>
                <a:gd name="T7" fmla="*/ 5 h 5"/>
                <a:gd name="T8" fmla="*/ 1 w 7"/>
                <a:gd name="T9" fmla="*/ 3 h 5"/>
                <a:gd name="T10" fmla="*/ 0 w 7"/>
                <a:gd name="T11" fmla="*/ 2 h 5"/>
                <a:gd name="T12" fmla="*/ 1 w 7"/>
                <a:gd name="T13" fmla="*/ 0 h 5"/>
                <a:gd name="T14" fmla="*/ 4 w 7"/>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5"/>
                <a:gd name="T26" fmla="*/ 7 w 7"/>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5">
                  <a:moveTo>
                    <a:pt x="4" y="2"/>
                  </a:moveTo>
                  <a:lnTo>
                    <a:pt x="7" y="3"/>
                  </a:lnTo>
                  <a:lnTo>
                    <a:pt x="7" y="5"/>
                  </a:lnTo>
                  <a:lnTo>
                    <a:pt x="4" y="5"/>
                  </a:lnTo>
                  <a:lnTo>
                    <a:pt x="1" y="3"/>
                  </a:lnTo>
                  <a:lnTo>
                    <a:pt x="0" y="2"/>
                  </a:lnTo>
                  <a:lnTo>
                    <a:pt x="1" y="0"/>
                  </a:lnTo>
                  <a:lnTo>
                    <a:pt x="4" y="2"/>
                  </a:lnTo>
                  <a:close/>
                </a:path>
              </a:pathLst>
            </a:custGeom>
            <a:grpFill/>
            <a:ln w="1905">
              <a:noFill/>
              <a:round/>
              <a:headEnd/>
              <a:tailEnd/>
            </a:ln>
          </p:spPr>
          <p:txBody>
            <a:bodyPr/>
            <a:lstStyle/>
            <a:p>
              <a:endParaRPr lang="en-GB">
                <a:solidFill>
                  <a:srgbClr val="000000"/>
                </a:solidFill>
                <a:latin typeface="Arial"/>
              </a:endParaRPr>
            </a:p>
          </p:txBody>
        </p:sp>
        <p:sp>
          <p:nvSpPr>
            <p:cNvPr id="795" name="Freeform 791"/>
            <p:cNvSpPr>
              <a:spLocks/>
            </p:cNvSpPr>
            <p:nvPr/>
          </p:nvSpPr>
          <p:spPr bwMode="auto">
            <a:xfrm>
              <a:off x="1491" y="2386"/>
              <a:ext cx="46" cy="33"/>
            </a:xfrm>
            <a:custGeom>
              <a:avLst/>
              <a:gdLst>
                <a:gd name="T0" fmla="*/ 43 w 46"/>
                <a:gd name="T1" fmla="*/ 33 h 33"/>
                <a:gd name="T2" fmla="*/ 45 w 46"/>
                <a:gd name="T3" fmla="*/ 28 h 33"/>
                <a:gd name="T4" fmla="*/ 43 w 46"/>
                <a:gd name="T5" fmla="*/ 27 h 33"/>
                <a:gd name="T6" fmla="*/ 42 w 46"/>
                <a:gd name="T7" fmla="*/ 25 h 33"/>
                <a:gd name="T8" fmla="*/ 42 w 46"/>
                <a:gd name="T9" fmla="*/ 24 h 33"/>
                <a:gd name="T10" fmla="*/ 42 w 46"/>
                <a:gd name="T11" fmla="*/ 22 h 33"/>
                <a:gd name="T12" fmla="*/ 45 w 46"/>
                <a:gd name="T13" fmla="*/ 21 h 33"/>
                <a:gd name="T14" fmla="*/ 45 w 46"/>
                <a:gd name="T15" fmla="*/ 16 h 33"/>
                <a:gd name="T16" fmla="*/ 46 w 46"/>
                <a:gd name="T17" fmla="*/ 15 h 33"/>
                <a:gd name="T18" fmla="*/ 46 w 46"/>
                <a:gd name="T19" fmla="*/ 13 h 33"/>
                <a:gd name="T20" fmla="*/ 45 w 46"/>
                <a:gd name="T21" fmla="*/ 12 h 33"/>
                <a:gd name="T22" fmla="*/ 45 w 46"/>
                <a:gd name="T23" fmla="*/ 7 h 33"/>
                <a:gd name="T24" fmla="*/ 45 w 46"/>
                <a:gd name="T25" fmla="*/ 4 h 33"/>
                <a:gd name="T26" fmla="*/ 43 w 46"/>
                <a:gd name="T27" fmla="*/ 3 h 33"/>
                <a:gd name="T28" fmla="*/ 43 w 46"/>
                <a:gd name="T29" fmla="*/ 1 h 33"/>
                <a:gd name="T30" fmla="*/ 42 w 46"/>
                <a:gd name="T31" fmla="*/ 1 h 33"/>
                <a:gd name="T32" fmla="*/ 40 w 46"/>
                <a:gd name="T33" fmla="*/ 3 h 33"/>
                <a:gd name="T34" fmla="*/ 31 w 46"/>
                <a:gd name="T35" fmla="*/ 3 h 33"/>
                <a:gd name="T36" fmla="*/ 27 w 46"/>
                <a:gd name="T37" fmla="*/ 0 h 33"/>
                <a:gd name="T38" fmla="*/ 22 w 46"/>
                <a:gd name="T39" fmla="*/ 0 h 33"/>
                <a:gd name="T40" fmla="*/ 18 w 46"/>
                <a:gd name="T41" fmla="*/ 1 h 33"/>
                <a:gd name="T42" fmla="*/ 16 w 46"/>
                <a:gd name="T43" fmla="*/ 1 h 33"/>
                <a:gd name="T44" fmla="*/ 15 w 46"/>
                <a:gd name="T45" fmla="*/ 3 h 33"/>
                <a:gd name="T46" fmla="*/ 15 w 46"/>
                <a:gd name="T47" fmla="*/ 6 h 33"/>
                <a:gd name="T48" fmla="*/ 16 w 46"/>
                <a:gd name="T49" fmla="*/ 6 h 33"/>
                <a:gd name="T50" fmla="*/ 22 w 46"/>
                <a:gd name="T51" fmla="*/ 6 h 33"/>
                <a:gd name="T52" fmla="*/ 25 w 46"/>
                <a:gd name="T53" fmla="*/ 7 h 33"/>
                <a:gd name="T54" fmla="*/ 27 w 46"/>
                <a:gd name="T55" fmla="*/ 9 h 33"/>
                <a:gd name="T56" fmla="*/ 27 w 46"/>
                <a:gd name="T57" fmla="*/ 16 h 33"/>
                <a:gd name="T58" fmla="*/ 27 w 46"/>
                <a:gd name="T59" fmla="*/ 18 h 33"/>
                <a:gd name="T60" fmla="*/ 33 w 46"/>
                <a:gd name="T61" fmla="*/ 22 h 33"/>
                <a:gd name="T62" fmla="*/ 33 w 46"/>
                <a:gd name="T63" fmla="*/ 24 h 33"/>
                <a:gd name="T64" fmla="*/ 13 w 46"/>
                <a:gd name="T65" fmla="*/ 25 h 33"/>
                <a:gd name="T66" fmla="*/ 9 w 46"/>
                <a:gd name="T67" fmla="*/ 24 h 33"/>
                <a:gd name="T68" fmla="*/ 0 w 46"/>
                <a:gd name="T69" fmla="*/ 24 h 33"/>
                <a:gd name="T70" fmla="*/ 0 w 46"/>
                <a:gd name="T71" fmla="*/ 27 h 33"/>
                <a:gd name="T72" fmla="*/ 1 w 46"/>
                <a:gd name="T73" fmla="*/ 30 h 33"/>
                <a:gd name="T74" fmla="*/ 6 w 46"/>
                <a:gd name="T75" fmla="*/ 31 h 33"/>
                <a:gd name="T76" fmla="*/ 7 w 46"/>
                <a:gd name="T77" fmla="*/ 33 h 33"/>
                <a:gd name="T78" fmla="*/ 9 w 46"/>
                <a:gd name="T79" fmla="*/ 33 h 33"/>
                <a:gd name="T80" fmla="*/ 9 w 46"/>
                <a:gd name="T81" fmla="*/ 31 h 33"/>
                <a:gd name="T82" fmla="*/ 10 w 46"/>
                <a:gd name="T83" fmla="*/ 30 h 33"/>
                <a:gd name="T84" fmla="*/ 12 w 46"/>
                <a:gd name="T85" fmla="*/ 30 h 33"/>
                <a:gd name="T86" fmla="*/ 27 w 46"/>
                <a:gd name="T87" fmla="*/ 31 h 33"/>
                <a:gd name="T88" fmla="*/ 34 w 46"/>
                <a:gd name="T89" fmla="*/ 30 h 33"/>
                <a:gd name="T90" fmla="*/ 39 w 46"/>
                <a:gd name="T91" fmla="*/ 31 h 33"/>
                <a:gd name="T92" fmla="*/ 43 w 46"/>
                <a:gd name="T93" fmla="*/ 33 h 3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6"/>
                <a:gd name="T142" fmla="*/ 0 h 33"/>
                <a:gd name="T143" fmla="*/ 46 w 46"/>
                <a:gd name="T144" fmla="*/ 33 h 3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6" h="33">
                  <a:moveTo>
                    <a:pt x="43" y="33"/>
                  </a:moveTo>
                  <a:lnTo>
                    <a:pt x="45" y="28"/>
                  </a:lnTo>
                  <a:lnTo>
                    <a:pt x="43" y="27"/>
                  </a:lnTo>
                  <a:lnTo>
                    <a:pt x="42" y="25"/>
                  </a:lnTo>
                  <a:lnTo>
                    <a:pt x="42" y="24"/>
                  </a:lnTo>
                  <a:lnTo>
                    <a:pt x="42" y="22"/>
                  </a:lnTo>
                  <a:lnTo>
                    <a:pt x="45" y="21"/>
                  </a:lnTo>
                  <a:lnTo>
                    <a:pt x="45" y="16"/>
                  </a:lnTo>
                  <a:lnTo>
                    <a:pt x="46" y="15"/>
                  </a:lnTo>
                  <a:lnTo>
                    <a:pt x="46" y="13"/>
                  </a:lnTo>
                  <a:lnTo>
                    <a:pt x="45" y="12"/>
                  </a:lnTo>
                  <a:lnTo>
                    <a:pt x="45" y="7"/>
                  </a:lnTo>
                  <a:lnTo>
                    <a:pt x="45" y="4"/>
                  </a:lnTo>
                  <a:lnTo>
                    <a:pt x="43" y="3"/>
                  </a:lnTo>
                  <a:lnTo>
                    <a:pt x="43" y="1"/>
                  </a:lnTo>
                  <a:lnTo>
                    <a:pt x="42" y="1"/>
                  </a:lnTo>
                  <a:lnTo>
                    <a:pt x="40" y="3"/>
                  </a:lnTo>
                  <a:lnTo>
                    <a:pt x="31" y="3"/>
                  </a:lnTo>
                  <a:lnTo>
                    <a:pt x="27" y="0"/>
                  </a:lnTo>
                  <a:lnTo>
                    <a:pt x="22" y="0"/>
                  </a:lnTo>
                  <a:lnTo>
                    <a:pt x="18" y="1"/>
                  </a:lnTo>
                  <a:lnTo>
                    <a:pt x="16" y="1"/>
                  </a:lnTo>
                  <a:lnTo>
                    <a:pt x="15" y="3"/>
                  </a:lnTo>
                  <a:lnTo>
                    <a:pt x="15" y="6"/>
                  </a:lnTo>
                  <a:lnTo>
                    <a:pt x="16" y="6"/>
                  </a:lnTo>
                  <a:lnTo>
                    <a:pt x="22" y="6"/>
                  </a:lnTo>
                  <a:lnTo>
                    <a:pt x="25" y="7"/>
                  </a:lnTo>
                  <a:lnTo>
                    <a:pt x="27" y="9"/>
                  </a:lnTo>
                  <a:lnTo>
                    <a:pt x="27" y="16"/>
                  </a:lnTo>
                  <a:lnTo>
                    <a:pt x="27" y="18"/>
                  </a:lnTo>
                  <a:lnTo>
                    <a:pt x="33" y="22"/>
                  </a:lnTo>
                  <a:lnTo>
                    <a:pt x="33" y="24"/>
                  </a:lnTo>
                  <a:lnTo>
                    <a:pt x="13" y="25"/>
                  </a:lnTo>
                  <a:lnTo>
                    <a:pt x="9" y="24"/>
                  </a:lnTo>
                  <a:lnTo>
                    <a:pt x="0" y="24"/>
                  </a:lnTo>
                  <a:lnTo>
                    <a:pt x="0" y="27"/>
                  </a:lnTo>
                  <a:lnTo>
                    <a:pt x="1" y="30"/>
                  </a:lnTo>
                  <a:lnTo>
                    <a:pt x="6" y="31"/>
                  </a:lnTo>
                  <a:lnTo>
                    <a:pt x="7" y="33"/>
                  </a:lnTo>
                  <a:lnTo>
                    <a:pt x="9" y="33"/>
                  </a:lnTo>
                  <a:lnTo>
                    <a:pt x="9" y="31"/>
                  </a:lnTo>
                  <a:lnTo>
                    <a:pt x="10" y="30"/>
                  </a:lnTo>
                  <a:lnTo>
                    <a:pt x="12" y="30"/>
                  </a:lnTo>
                  <a:lnTo>
                    <a:pt x="27" y="31"/>
                  </a:lnTo>
                  <a:lnTo>
                    <a:pt x="34" y="30"/>
                  </a:lnTo>
                  <a:lnTo>
                    <a:pt x="39" y="31"/>
                  </a:lnTo>
                  <a:lnTo>
                    <a:pt x="43" y="33"/>
                  </a:lnTo>
                  <a:close/>
                </a:path>
              </a:pathLst>
            </a:custGeom>
            <a:grpFill/>
            <a:ln w="1905">
              <a:noFill/>
              <a:round/>
              <a:headEnd/>
              <a:tailEnd/>
            </a:ln>
          </p:spPr>
          <p:txBody>
            <a:bodyPr/>
            <a:lstStyle/>
            <a:p>
              <a:endParaRPr lang="en-GB">
                <a:solidFill>
                  <a:srgbClr val="000000"/>
                </a:solidFill>
                <a:latin typeface="Arial"/>
              </a:endParaRPr>
            </a:p>
          </p:txBody>
        </p:sp>
        <p:sp>
          <p:nvSpPr>
            <p:cNvPr id="796" name="Freeform 792"/>
            <p:cNvSpPr>
              <a:spLocks/>
            </p:cNvSpPr>
            <p:nvPr/>
          </p:nvSpPr>
          <p:spPr bwMode="auto">
            <a:xfrm>
              <a:off x="1500" y="2639"/>
              <a:ext cx="653" cy="684"/>
            </a:xfrm>
            <a:custGeom>
              <a:avLst/>
              <a:gdLst>
                <a:gd name="T0" fmla="*/ 203 w 653"/>
                <a:gd name="T1" fmla="*/ 16 h 684"/>
                <a:gd name="T2" fmla="*/ 151 w 653"/>
                <a:gd name="T3" fmla="*/ 15 h 684"/>
                <a:gd name="T4" fmla="*/ 166 w 653"/>
                <a:gd name="T5" fmla="*/ 46 h 684"/>
                <a:gd name="T6" fmla="*/ 169 w 653"/>
                <a:gd name="T7" fmla="*/ 54 h 684"/>
                <a:gd name="T8" fmla="*/ 157 w 653"/>
                <a:gd name="T9" fmla="*/ 63 h 684"/>
                <a:gd name="T10" fmla="*/ 124 w 653"/>
                <a:gd name="T11" fmla="*/ 73 h 684"/>
                <a:gd name="T12" fmla="*/ 103 w 653"/>
                <a:gd name="T13" fmla="*/ 54 h 684"/>
                <a:gd name="T14" fmla="*/ 67 w 653"/>
                <a:gd name="T15" fmla="*/ 58 h 684"/>
                <a:gd name="T16" fmla="*/ 72 w 653"/>
                <a:gd name="T17" fmla="*/ 69 h 684"/>
                <a:gd name="T18" fmla="*/ 72 w 653"/>
                <a:gd name="T19" fmla="*/ 75 h 684"/>
                <a:gd name="T20" fmla="*/ 66 w 653"/>
                <a:gd name="T21" fmla="*/ 145 h 684"/>
                <a:gd name="T22" fmla="*/ 12 w 653"/>
                <a:gd name="T23" fmla="*/ 196 h 684"/>
                <a:gd name="T24" fmla="*/ 12 w 653"/>
                <a:gd name="T25" fmla="*/ 235 h 684"/>
                <a:gd name="T26" fmla="*/ 27 w 653"/>
                <a:gd name="T27" fmla="*/ 247 h 684"/>
                <a:gd name="T28" fmla="*/ 55 w 653"/>
                <a:gd name="T29" fmla="*/ 269 h 684"/>
                <a:gd name="T30" fmla="*/ 72 w 653"/>
                <a:gd name="T31" fmla="*/ 268 h 684"/>
                <a:gd name="T32" fmla="*/ 142 w 653"/>
                <a:gd name="T33" fmla="*/ 251 h 684"/>
                <a:gd name="T34" fmla="*/ 175 w 653"/>
                <a:gd name="T35" fmla="*/ 296 h 684"/>
                <a:gd name="T36" fmla="*/ 224 w 653"/>
                <a:gd name="T37" fmla="*/ 325 h 684"/>
                <a:gd name="T38" fmla="*/ 229 w 653"/>
                <a:gd name="T39" fmla="*/ 361 h 684"/>
                <a:gd name="T40" fmla="*/ 271 w 653"/>
                <a:gd name="T41" fmla="*/ 394 h 684"/>
                <a:gd name="T42" fmla="*/ 263 w 653"/>
                <a:gd name="T43" fmla="*/ 428 h 684"/>
                <a:gd name="T44" fmla="*/ 275 w 653"/>
                <a:gd name="T45" fmla="*/ 466 h 684"/>
                <a:gd name="T46" fmla="*/ 305 w 653"/>
                <a:gd name="T47" fmla="*/ 492 h 684"/>
                <a:gd name="T48" fmla="*/ 326 w 653"/>
                <a:gd name="T49" fmla="*/ 500 h 684"/>
                <a:gd name="T50" fmla="*/ 329 w 653"/>
                <a:gd name="T51" fmla="*/ 561 h 684"/>
                <a:gd name="T52" fmla="*/ 277 w 653"/>
                <a:gd name="T53" fmla="*/ 611 h 684"/>
                <a:gd name="T54" fmla="*/ 296 w 653"/>
                <a:gd name="T55" fmla="*/ 623 h 684"/>
                <a:gd name="T56" fmla="*/ 313 w 653"/>
                <a:gd name="T57" fmla="*/ 636 h 684"/>
                <a:gd name="T58" fmla="*/ 326 w 653"/>
                <a:gd name="T59" fmla="*/ 645 h 684"/>
                <a:gd name="T60" fmla="*/ 344 w 653"/>
                <a:gd name="T61" fmla="*/ 666 h 684"/>
                <a:gd name="T62" fmla="*/ 350 w 653"/>
                <a:gd name="T63" fmla="*/ 677 h 684"/>
                <a:gd name="T64" fmla="*/ 420 w 653"/>
                <a:gd name="T65" fmla="*/ 579 h 684"/>
                <a:gd name="T66" fmla="*/ 420 w 653"/>
                <a:gd name="T67" fmla="*/ 540 h 684"/>
                <a:gd name="T68" fmla="*/ 464 w 653"/>
                <a:gd name="T69" fmla="*/ 497 h 684"/>
                <a:gd name="T70" fmla="*/ 489 w 653"/>
                <a:gd name="T71" fmla="*/ 485 h 684"/>
                <a:gd name="T72" fmla="*/ 503 w 653"/>
                <a:gd name="T73" fmla="*/ 479 h 684"/>
                <a:gd name="T74" fmla="*/ 545 w 653"/>
                <a:gd name="T75" fmla="*/ 464 h 684"/>
                <a:gd name="T76" fmla="*/ 585 w 653"/>
                <a:gd name="T77" fmla="*/ 307 h 684"/>
                <a:gd name="T78" fmla="*/ 648 w 653"/>
                <a:gd name="T79" fmla="*/ 183 h 684"/>
                <a:gd name="T80" fmla="*/ 569 w 653"/>
                <a:gd name="T81" fmla="*/ 135 h 684"/>
                <a:gd name="T82" fmla="*/ 492 w 653"/>
                <a:gd name="T83" fmla="*/ 132 h 684"/>
                <a:gd name="T84" fmla="*/ 491 w 653"/>
                <a:gd name="T85" fmla="*/ 123 h 684"/>
                <a:gd name="T86" fmla="*/ 482 w 653"/>
                <a:gd name="T87" fmla="*/ 112 h 684"/>
                <a:gd name="T88" fmla="*/ 465 w 653"/>
                <a:gd name="T89" fmla="*/ 105 h 684"/>
                <a:gd name="T90" fmla="*/ 429 w 653"/>
                <a:gd name="T91" fmla="*/ 103 h 684"/>
                <a:gd name="T92" fmla="*/ 413 w 653"/>
                <a:gd name="T93" fmla="*/ 127 h 684"/>
                <a:gd name="T94" fmla="*/ 394 w 653"/>
                <a:gd name="T95" fmla="*/ 118 h 684"/>
                <a:gd name="T96" fmla="*/ 377 w 653"/>
                <a:gd name="T97" fmla="*/ 118 h 684"/>
                <a:gd name="T98" fmla="*/ 385 w 653"/>
                <a:gd name="T99" fmla="*/ 118 h 684"/>
                <a:gd name="T100" fmla="*/ 385 w 653"/>
                <a:gd name="T101" fmla="*/ 103 h 684"/>
                <a:gd name="T102" fmla="*/ 382 w 653"/>
                <a:gd name="T103" fmla="*/ 103 h 684"/>
                <a:gd name="T104" fmla="*/ 395 w 653"/>
                <a:gd name="T105" fmla="*/ 73 h 684"/>
                <a:gd name="T106" fmla="*/ 383 w 653"/>
                <a:gd name="T107" fmla="*/ 24 h 684"/>
                <a:gd name="T108" fmla="*/ 358 w 653"/>
                <a:gd name="T109" fmla="*/ 43 h 684"/>
                <a:gd name="T110" fmla="*/ 332 w 653"/>
                <a:gd name="T111" fmla="*/ 54 h 684"/>
                <a:gd name="T112" fmla="*/ 304 w 653"/>
                <a:gd name="T113" fmla="*/ 46 h 684"/>
                <a:gd name="T114" fmla="*/ 283 w 653"/>
                <a:gd name="T115" fmla="*/ 54 h 684"/>
                <a:gd name="T116" fmla="*/ 262 w 653"/>
                <a:gd name="T117" fmla="*/ 61 h 684"/>
                <a:gd name="T118" fmla="*/ 239 w 653"/>
                <a:gd name="T119" fmla="*/ 57 h 684"/>
                <a:gd name="T120" fmla="*/ 236 w 653"/>
                <a:gd name="T121" fmla="*/ 28 h 684"/>
                <a:gd name="T122" fmla="*/ 235 w 653"/>
                <a:gd name="T123" fmla="*/ 12 h 684"/>
                <a:gd name="T124" fmla="*/ 224 w 653"/>
                <a:gd name="T125" fmla="*/ 0 h 68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653"/>
                <a:gd name="T190" fmla="*/ 0 h 684"/>
                <a:gd name="T191" fmla="*/ 653 w 653"/>
                <a:gd name="T192" fmla="*/ 684 h 68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653" h="684">
                  <a:moveTo>
                    <a:pt x="221" y="0"/>
                  </a:moveTo>
                  <a:lnTo>
                    <a:pt x="221" y="4"/>
                  </a:lnTo>
                  <a:lnTo>
                    <a:pt x="217" y="10"/>
                  </a:lnTo>
                  <a:lnTo>
                    <a:pt x="215" y="10"/>
                  </a:lnTo>
                  <a:lnTo>
                    <a:pt x="209" y="10"/>
                  </a:lnTo>
                  <a:lnTo>
                    <a:pt x="205" y="13"/>
                  </a:lnTo>
                  <a:lnTo>
                    <a:pt x="203" y="16"/>
                  </a:lnTo>
                  <a:lnTo>
                    <a:pt x="202" y="16"/>
                  </a:lnTo>
                  <a:lnTo>
                    <a:pt x="182" y="21"/>
                  </a:lnTo>
                  <a:lnTo>
                    <a:pt x="182" y="22"/>
                  </a:lnTo>
                  <a:lnTo>
                    <a:pt x="181" y="22"/>
                  </a:lnTo>
                  <a:lnTo>
                    <a:pt x="174" y="22"/>
                  </a:lnTo>
                  <a:lnTo>
                    <a:pt x="153" y="15"/>
                  </a:lnTo>
                  <a:lnTo>
                    <a:pt x="151" y="15"/>
                  </a:lnTo>
                  <a:lnTo>
                    <a:pt x="151" y="18"/>
                  </a:lnTo>
                  <a:lnTo>
                    <a:pt x="153" y="21"/>
                  </a:lnTo>
                  <a:lnTo>
                    <a:pt x="160" y="24"/>
                  </a:lnTo>
                  <a:lnTo>
                    <a:pt x="160" y="25"/>
                  </a:lnTo>
                  <a:lnTo>
                    <a:pt x="160" y="36"/>
                  </a:lnTo>
                  <a:lnTo>
                    <a:pt x="162" y="46"/>
                  </a:lnTo>
                  <a:lnTo>
                    <a:pt x="166" y="46"/>
                  </a:lnTo>
                  <a:lnTo>
                    <a:pt x="168" y="48"/>
                  </a:lnTo>
                  <a:lnTo>
                    <a:pt x="175" y="46"/>
                  </a:lnTo>
                  <a:lnTo>
                    <a:pt x="175" y="49"/>
                  </a:lnTo>
                  <a:lnTo>
                    <a:pt x="175" y="51"/>
                  </a:lnTo>
                  <a:lnTo>
                    <a:pt x="171" y="51"/>
                  </a:lnTo>
                  <a:lnTo>
                    <a:pt x="169" y="52"/>
                  </a:lnTo>
                  <a:lnTo>
                    <a:pt x="169" y="54"/>
                  </a:lnTo>
                  <a:lnTo>
                    <a:pt x="166" y="54"/>
                  </a:lnTo>
                  <a:lnTo>
                    <a:pt x="165" y="54"/>
                  </a:lnTo>
                  <a:lnTo>
                    <a:pt x="163" y="57"/>
                  </a:lnTo>
                  <a:lnTo>
                    <a:pt x="162" y="61"/>
                  </a:lnTo>
                  <a:lnTo>
                    <a:pt x="160" y="61"/>
                  </a:lnTo>
                  <a:lnTo>
                    <a:pt x="159" y="63"/>
                  </a:lnTo>
                  <a:lnTo>
                    <a:pt x="157" y="63"/>
                  </a:lnTo>
                  <a:lnTo>
                    <a:pt x="154" y="64"/>
                  </a:lnTo>
                  <a:lnTo>
                    <a:pt x="153" y="66"/>
                  </a:lnTo>
                  <a:lnTo>
                    <a:pt x="141" y="69"/>
                  </a:lnTo>
                  <a:lnTo>
                    <a:pt x="138" y="73"/>
                  </a:lnTo>
                  <a:lnTo>
                    <a:pt x="126" y="75"/>
                  </a:lnTo>
                  <a:lnTo>
                    <a:pt x="126" y="73"/>
                  </a:lnTo>
                  <a:lnTo>
                    <a:pt x="124" y="73"/>
                  </a:lnTo>
                  <a:lnTo>
                    <a:pt x="120" y="70"/>
                  </a:lnTo>
                  <a:lnTo>
                    <a:pt x="117" y="64"/>
                  </a:lnTo>
                  <a:lnTo>
                    <a:pt x="117" y="66"/>
                  </a:lnTo>
                  <a:lnTo>
                    <a:pt x="112" y="67"/>
                  </a:lnTo>
                  <a:lnTo>
                    <a:pt x="111" y="58"/>
                  </a:lnTo>
                  <a:lnTo>
                    <a:pt x="106" y="54"/>
                  </a:lnTo>
                  <a:lnTo>
                    <a:pt x="103" y="54"/>
                  </a:lnTo>
                  <a:lnTo>
                    <a:pt x="97" y="57"/>
                  </a:lnTo>
                  <a:lnTo>
                    <a:pt x="96" y="54"/>
                  </a:lnTo>
                  <a:lnTo>
                    <a:pt x="94" y="54"/>
                  </a:lnTo>
                  <a:lnTo>
                    <a:pt x="93" y="55"/>
                  </a:lnTo>
                  <a:lnTo>
                    <a:pt x="93" y="57"/>
                  </a:lnTo>
                  <a:lnTo>
                    <a:pt x="91" y="58"/>
                  </a:lnTo>
                  <a:lnTo>
                    <a:pt x="67" y="58"/>
                  </a:lnTo>
                  <a:lnTo>
                    <a:pt x="66" y="58"/>
                  </a:lnTo>
                  <a:lnTo>
                    <a:pt x="66" y="67"/>
                  </a:lnTo>
                  <a:lnTo>
                    <a:pt x="67" y="67"/>
                  </a:lnTo>
                  <a:lnTo>
                    <a:pt x="67" y="69"/>
                  </a:lnTo>
                  <a:lnTo>
                    <a:pt x="69" y="70"/>
                  </a:lnTo>
                  <a:lnTo>
                    <a:pt x="72" y="70"/>
                  </a:lnTo>
                  <a:lnTo>
                    <a:pt x="72" y="69"/>
                  </a:lnTo>
                  <a:lnTo>
                    <a:pt x="75" y="69"/>
                  </a:lnTo>
                  <a:lnTo>
                    <a:pt x="76" y="70"/>
                  </a:lnTo>
                  <a:lnTo>
                    <a:pt x="78" y="76"/>
                  </a:lnTo>
                  <a:lnTo>
                    <a:pt x="76" y="78"/>
                  </a:lnTo>
                  <a:lnTo>
                    <a:pt x="76" y="76"/>
                  </a:lnTo>
                  <a:lnTo>
                    <a:pt x="75" y="76"/>
                  </a:lnTo>
                  <a:lnTo>
                    <a:pt x="72" y="75"/>
                  </a:lnTo>
                  <a:lnTo>
                    <a:pt x="63" y="78"/>
                  </a:lnTo>
                  <a:lnTo>
                    <a:pt x="63" y="90"/>
                  </a:lnTo>
                  <a:lnTo>
                    <a:pt x="72" y="99"/>
                  </a:lnTo>
                  <a:lnTo>
                    <a:pt x="73" y="108"/>
                  </a:lnTo>
                  <a:lnTo>
                    <a:pt x="70" y="132"/>
                  </a:lnTo>
                  <a:lnTo>
                    <a:pt x="67" y="144"/>
                  </a:lnTo>
                  <a:lnTo>
                    <a:pt x="66" y="145"/>
                  </a:lnTo>
                  <a:lnTo>
                    <a:pt x="64" y="156"/>
                  </a:lnTo>
                  <a:lnTo>
                    <a:pt x="61" y="157"/>
                  </a:lnTo>
                  <a:lnTo>
                    <a:pt x="55" y="157"/>
                  </a:lnTo>
                  <a:lnTo>
                    <a:pt x="25" y="169"/>
                  </a:lnTo>
                  <a:lnTo>
                    <a:pt x="13" y="186"/>
                  </a:lnTo>
                  <a:lnTo>
                    <a:pt x="12" y="187"/>
                  </a:lnTo>
                  <a:lnTo>
                    <a:pt x="12" y="196"/>
                  </a:lnTo>
                  <a:lnTo>
                    <a:pt x="6" y="198"/>
                  </a:lnTo>
                  <a:lnTo>
                    <a:pt x="6" y="199"/>
                  </a:lnTo>
                  <a:lnTo>
                    <a:pt x="0" y="211"/>
                  </a:lnTo>
                  <a:lnTo>
                    <a:pt x="0" y="213"/>
                  </a:lnTo>
                  <a:lnTo>
                    <a:pt x="3" y="220"/>
                  </a:lnTo>
                  <a:lnTo>
                    <a:pt x="4" y="225"/>
                  </a:lnTo>
                  <a:lnTo>
                    <a:pt x="12" y="235"/>
                  </a:lnTo>
                  <a:lnTo>
                    <a:pt x="15" y="236"/>
                  </a:lnTo>
                  <a:lnTo>
                    <a:pt x="15" y="239"/>
                  </a:lnTo>
                  <a:lnTo>
                    <a:pt x="13" y="242"/>
                  </a:lnTo>
                  <a:lnTo>
                    <a:pt x="13" y="244"/>
                  </a:lnTo>
                  <a:lnTo>
                    <a:pt x="24" y="244"/>
                  </a:lnTo>
                  <a:lnTo>
                    <a:pt x="25" y="245"/>
                  </a:lnTo>
                  <a:lnTo>
                    <a:pt x="27" y="247"/>
                  </a:lnTo>
                  <a:lnTo>
                    <a:pt x="27" y="250"/>
                  </a:lnTo>
                  <a:lnTo>
                    <a:pt x="28" y="251"/>
                  </a:lnTo>
                  <a:lnTo>
                    <a:pt x="33" y="253"/>
                  </a:lnTo>
                  <a:lnTo>
                    <a:pt x="39" y="253"/>
                  </a:lnTo>
                  <a:lnTo>
                    <a:pt x="55" y="241"/>
                  </a:lnTo>
                  <a:lnTo>
                    <a:pt x="55" y="242"/>
                  </a:lnTo>
                  <a:lnTo>
                    <a:pt x="55" y="269"/>
                  </a:lnTo>
                  <a:lnTo>
                    <a:pt x="57" y="271"/>
                  </a:lnTo>
                  <a:lnTo>
                    <a:pt x="58" y="271"/>
                  </a:lnTo>
                  <a:lnTo>
                    <a:pt x="61" y="271"/>
                  </a:lnTo>
                  <a:lnTo>
                    <a:pt x="64" y="269"/>
                  </a:lnTo>
                  <a:lnTo>
                    <a:pt x="69" y="269"/>
                  </a:lnTo>
                  <a:lnTo>
                    <a:pt x="70" y="268"/>
                  </a:lnTo>
                  <a:lnTo>
                    <a:pt x="72" y="268"/>
                  </a:lnTo>
                  <a:lnTo>
                    <a:pt x="78" y="271"/>
                  </a:lnTo>
                  <a:lnTo>
                    <a:pt x="90" y="271"/>
                  </a:lnTo>
                  <a:lnTo>
                    <a:pt x="105" y="265"/>
                  </a:lnTo>
                  <a:lnTo>
                    <a:pt x="120" y="250"/>
                  </a:lnTo>
                  <a:lnTo>
                    <a:pt x="139" y="248"/>
                  </a:lnTo>
                  <a:lnTo>
                    <a:pt x="141" y="248"/>
                  </a:lnTo>
                  <a:lnTo>
                    <a:pt x="142" y="251"/>
                  </a:lnTo>
                  <a:lnTo>
                    <a:pt x="142" y="269"/>
                  </a:lnTo>
                  <a:lnTo>
                    <a:pt x="141" y="272"/>
                  </a:lnTo>
                  <a:lnTo>
                    <a:pt x="141" y="275"/>
                  </a:lnTo>
                  <a:lnTo>
                    <a:pt x="142" y="281"/>
                  </a:lnTo>
                  <a:lnTo>
                    <a:pt x="145" y="286"/>
                  </a:lnTo>
                  <a:lnTo>
                    <a:pt x="156" y="293"/>
                  </a:lnTo>
                  <a:lnTo>
                    <a:pt x="175" y="296"/>
                  </a:lnTo>
                  <a:lnTo>
                    <a:pt x="178" y="299"/>
                  </a:lnTo>
                  <a:lnTo>
                    <a:pt x="181" y="302"/>
                  </a:lnTo>
                  <a:lnTo>
                    <a:pt x="194" y="307"/>
                  </a:lnTo>
                  <a:lnTo>
                    <a:pt x="200" y="313"/>
                  </a:lnTo>
                  <a:lnTo>
                    <a:pt x="212" y="313"/>
                  </a:lnTo>
                  <a:lnTo>
                    <a:pt x="220" y="317"/>
                  </a:lnTo>
                  <a:lnTo>
                    <a:pt x="224" y="325"/>
                  </a:lnTo>
                  <a:lnTo>
                    <a:pt x="224" y="329"/>
                  </a:lnTo>
                  <a:lnTo>
                    <a:pt x="224" y="332"/>
                  </a:lnTo>
                  <a:lnTo>
                    <a:pt x="226" y="334"/>
                  </a:lnTo>
                  <a:lnTo>
                    <a:pt x="226" y="341"/>
                  </a:lnTo>
                  <a:lnTo>
                    <a:pt x="223" y="341"/>
                  </a:lnTo>
                  <a:lnTo>
                    <a:pt x="223" y="344"/>
                  </a:lnTo>
                  <a:lnTo>
                    <a:pt x="229" y="361"/>
                  </a:lnTo>
                  <a:lnTo>
                    <a:pt x="257" y="362"/>
                  </a:lnTo>
                  <a:lnTo>
                    <a:pt x="259" y="362"/>
                  </a:lnTo>
                  <a:lnTo>
                    <a:pt x="259" y="364"/>
                  </a:lnTo>
                  <a:lnTo>
                    <a:pt x="257" y="370"/>
                  </a:lnTo>
                  <a:lnTo>
                    <a:pt x="259" y="377"/>
                  </a:lnTo>
                  <a:lnTo>
                    <a:pt x="265" y="380"/>
                  </a:lnTo>
                  <a:lnTo>
                    <a:pt x="271" y="394"/>
                  </a:lnTo>
                  <a:lnTo>
                    <a:pt x="269" y="410"/>
                  </a:lnTo>
                  <a:lnTo>
                    <a:pt x="266" y="418"/>
                  </a:lnTo>
                  <a:lnTo>
                    <a:pt x="266" y="422"/>
                  </a:lnTo>
                  <a:lnTo>
                    <a:pt x="266" y="424"/>
                  </a:lnTo>
                  <a:lnTo>
                    <a:pt x="266" y="427"/>
                  </a:lnTo>
                  <a:lnTo>
                    <a:pt x="265" y="428"/>
                  </a:lnTo>
                  <a:lnTo>
                    <a:pt x="263" y="428"/>
                  </a:lnTo>
                  <a:lnTo>
                    <a:pt x="263" y="430"/>
                  </a:lnTo>
                  <a:lnTo>
                    <a:pt x="263" y="431"/>
                  </a:lnTo>
                  <a:lnTo>
                    <a:pt x="266" y="434"/>
                  </a:lnTo>
                  <a:lnTo>
                    <a:pt x="266" y="436"/>
                  </a:lnTo>
                  <a:lnTo>
                    <a:pt x="266" y="461"/>
                  </a:lnTo>
                  <a:lnTo>
                    <a:pt x="268" y="463"/>
                  </a:lnTo>
                  <a:lnTo>
                    <a:pt x="275" y="466"/>
                  </a:lnTo>
                  <a:lnTo>
                    <a:pt x="289" y="467"/>
                  </a:lnTo>
                  <a:lnTo>
                    <a:pt x="290" y="466"/>
                  </a:lnTo>
                  <a:lnTo>
                    <a:pt x="293" y="464"/>
                  </a:lnTo>
                  <a:lnTo>
                    <a:pt x="295" y="466"/>
                  </a:lnTo>
                  <a:lnTo>
                    <a:pt x="302" y="469"/>
                  </a:lnTo>
                  <a:lnTo>
                    <a:pt x="304" y="472"/>
                  </a:lnTo>
                  <a:lnTo>
                    <a:pt x="305" y="492"/>
                  </a:lnTo>
                  <a:lnTo>
                    <a:pt x="308" y="495"/>
                  </a:lnTo>
                  <a:lnTo>
                    <a:pt x="311" y="497"/>
                  </a:lnTo>
                  <a:lnTo>
                    <a:pt x="314" y="497"/>
                  </a:lnTo>
                  <a:lnTo>
                    <a:pt x="317" y="497"/>
                  </a:lnTo>
                  <a:lnTo>
                    <a:pt x="323" y="495"/>
                  </a:lnTo>
                  <a:lnTo>
                    <a:pt x="325" y="497"/>
                  </a:lnTo>
                  <a:lnTo>
                    <a:pt x="326" y="500"/>
                  </a:lnTo>
                  <a:lnTo>
                    <a:pt x="323" y="527"/>
                  </a:lnTo>
                  <a:lnTo>
                    <a:pt x="332" y="527"/>
                  </a:lnTo>
                  <a:lnTo>
                    <a:pt x="334" y="528"/>
                  </a:lnTo>
                  <a:lnTo>
                    <a:pt x="338" y="540"/>
                  </a:lnTo>
                  <a:lnTo>
                    <a:pt x="337" y="554"/>
                  </a:lnTo>
                  <a:lnTo>
                    <a:pt x="335" y="557"/>
                  </a:lnTo>
                  <a:lnTo>
                    <a:pt x="329" y="561"/>
                  </a:lnTo>
                  <a:lnTo>
                    <a:pt x="320" y="564"/>
                  </a:lnTo>
                  <a:lnTo>
                    <a:pt x="301" y="582"/>
                  </a:lnTo>
                  <a:lnTo>
                    <a:pt x="301" y="584"/>
                  </a:lnTo>
                  <a:lnTo>
                    <a:pt x="293" y="593"/>
                  </a:lnTo>
                  <a:lnTo>
                    <a:pt x="292" y="594"/>
                  </a:lnTo>
                  <a:lnTo>
                    <a:pt x="277" y="609"/>
                  </a:lnTo>
                  <a:lnTo>
                    <a:pt x="277" y="611"/>
                  </a:lnTo>
                  <a:lnTo>
                    <a:pt x="271" y="615"/>
                  </a:lnTo>
                  <a:lnTo>
                    <a:pt x="277" y="617"/>
                  </a:lnTo>
                  <a:lnTo>
                    <a:pt x="278" y="615"/>
                  </a:lnTo>
                  <a:lnTo>
                    <a:pt x="280" y="614"/>
                  </a:lnTo>
                  <a:lnTo>
                    <a:pt x="281" y="612"/>
                  </a:lnTo>
                  <a:lnTo>
                    <a:pt x="283" y="612"/>
                  </a:lnTo>
                  <a:lnTo>
                    <a:pt x="296" y="623"/>
                  </a:lnTo>
                  <a:lnTo>
                    <a:pt x="298" y="630"/>
                  </a:lnTo>
                  <a:lnTo>
                    <a:pt x="301" y="630"/>
                  </a:lnTo>
                  <a:lnTo>
                    <a:pt x="302" y="630"/>
                  </a:lnTo>
                  <a:lnTo>
                    <a:pt x="305" y="627"/>
                  </a:lnTo>
                  <a:lnTo>
                    <a:pt x="307" y="629"/>
                  </a:lnTo>
                  <a:lnTo>
                    <a:pt x="310" y="632"/>
                  </a:lnTo>
                  <a:lnTo>
                    <a:pt x="313" y="636"/>
                  </a:lnTo>
                  <a:lnTo>
                    <a:pt x="314" y="636"/>
                  </a:lnTo>
                  <a:lnTo>
                    <a:pt x="316" y="636"/>
                  </a:lnTo>
                  <a:lnTo>
                    <a:pt x="319" y="639"/>
                  </a:lnTo>
                  <a:lnTo>
                    <a:pt x="322" y="639"/>
                  </a:lnTo>
                  <a:lnTo>
                    <a:pt x="323" y="641"/>
                  </a:lnTo>
                  <a:lnTo>
                    <a:pt x="325" y="644"/>
                  </a:lnTo>
                  <a:lnTo>
                    <a:pt x="326" y="645"/>
                  </a:lnTo>
                  <a:lnTo>
                    <a:pt x="335" y="650"/>
                  </a:lnTo>
                  <a:lnTo>
                    <a:pt x="337" y="651"/>
                  </a:lnTo>
                  <a:lnTo>
                    <a:pt x="338" y="659"/>
                  </a:lnTo>
                  <a:lnTo>
                    <a:pt x="346" y="663"/>
                  </a:lnTo>
                  <a:lnTo>
                    <a:pt x="347" y="665"/>
                  </a:lnTo>
                  <a:lnTo>
                    <a:pt x="346" y="666"/>
                  </a:lnTo>
                  <a:lnTo>
                    <a:pt x="344" y="666"/>
                  </a:lnTo>
                  <a:lnTo>
                    <a:pt x="344" y="668"/>
                  </a:lnTo>
                  <a:lnTo>
                    <a:pt x="343" y="669"/>
                  </a:lnTo>
                  <a:lnTo>
                    <a:pt x="341" y="674"/>
                  </a:lnTo>
                  <a:lnTo>
                    <a:pt x="340" y="683"/>
                  </a:lnTo>
                  <a:lnTo>
                    <a:pt x="341" y="684"/>
                  </a:lnTo>
                  <a:lnTo>
                    <a:pt x="343" y="681"/>
                  </a:lnTo>
                  <a:lnTo>
                    <a:pt x="350" y="677"/>
                  </a:lnTo>
                  <a:lnTo>
                    <a:pt x="356" y="668"/>
                  </a:lnTo>
                  <a:lnTo>
                    <a:pt x="361" y="656"/>
                  </a:lnTo>
                  <a:lnTo>
                    <a:pt x="379" y="642"/>
                  </a:lnTo>
                  <a:lnTo>
                    <a:pt x="412" y="587"/>
                  </a:lnTo>
                  <a:lnTo>
                    <a:pt x="418" y="585"/>
                  </a:lnTo>
                  <a:lnTo>
                    <a:pt x="419" y="581"/>
                  </a:lnTo>
                  <a:lnTo>
                    <a:pt x="420" y="579"/>
                  </a:lnTo>
                  <a:lnTo>
                    <a:pt x="422" y="560"/>
                  </a:lnTo>
                  <a:lnTo>
                    <a:pt x="423" y="558"/>
                  </a:lnTo>
                  <a:lnTo>
                    <a:pt x="425" y="558"/>
                  </a:lnTo>
                  <a:lnTo>
                    <a:pt x="422" y="552"/>
                  </a:lnTo>
                  <a:lnTo>
                    <a:pt x="422" y="548"/>
                  </a:lnTo>
                  <a:lnTo>
                    <a:pt x="422" y="543"/>
                  </a:lnTo>
                  <a:lnTo>
                    <a:pt x="420" y="540"/>
                  </a:lnTo>
                  <a:lnTo>
                    <a:pt x="420" y="537"/>
                  </a:lnTo>
                  <a:lnTo>
                    <a:pt x="422" y="537"/>
                  </a:lnTo>
                  <a:lnTo>
                    <a:pt x="422" y="531"/>
                  </a:lnTo>
                  <a:lnTo>
                    <a:pt x="437" y="515"/>
                  </a:lnTo>
                  <a:lnTo>
                    <a:pt x="459" y="497"/>
                  </a:lnTo>
                  <a:lnTo>
                    <a:pt x="462" y="497"/>
                  </a:lnTo>
                  <a:lnTo>
                    <a:pt x="464" y="497"/>
                  </a:lnTo>
                  <a:lnTo>
                    <a:pt x="465" y="494"/>
                  </a:lnTo>
                  <a:lnTo>
                    <a:pt x="474" y="492"/>
                  </a:lnTo>
                  <a:lnTo>
                    <a:pt x="477" y="491"/>
                  </a:lnTo>
                  <a:lnTo>
                    <a:pt x="479" y="489"/>
                  </a:lnTo>
                  <a:lnTo>
                    <a:pt x="482" y="486"/>
                  </a:lnTo>
                  <a:lnTo>
                    <a:pt x="486" y="485"/>
                  </a:lnTo>
                  <a:lnTo>
                    <a:pt x="489" y="485"/>
                  </a:lnTo>
                  <a:lnTo>
                    <a:pt x="489" y="483"/>
                  </a:lnTo>
                  <a:lnTo>
                    <a:pt x="488" y="482"/>
                  </a:lnTo>
                  <a:lnTo>
                    <a:pt x="491" y="479"/>
                  </a:lnTo>
                  <a:lnTo>
                    <a:pt x="492" y="479"/>
                  </a:lnTo>
                  <a:lnTo>
                    <a:pt x="494" y="480"/>
                  </a:lnTo>
                  <a:lnTo>
                    <a:pt x="501" y="479"/>
                  </a:lnTo>
                  <a:lnTo>
                    <a:pt x="503" y="479"/>
                  </a:lnTo>
                  <a:lnTo>
                    <a:pt x="507" y="479"/>
                  </a:lnTo>
                  <a:lnTo>
                    <a:pt x="512" y="477"/>
                  </a:lnTo>
                  <a:lnTo>
                    <a:pt x="513" y="477"/>
                  </a:lnTo>
                  <a:lnTo>
                    <a:pt x="516" y="479"/>
                  </a:lnTo>
                  <a:lnTo>
                    <a:pt x="531" y="477"/>
                  </a:lnTo>
                  <a:lnTo>
                    <a:pt x="533" y="472"/>
                  </a:lnTo>
                  <a:lnTo>
                    <a:pt x="545" y="464"/>
                  </a:lnTo>
                  <a:lnTo>
                    <a:pt x="546" y="463"/>
                  </a:lnTo>
                  <a:lnTo>
                    <a:pt x="549" y="449"/>
                  </a:lnTo>
                  <a:lnTo>
                    <a:pt x="570" y="416"/>
                  </a:lnTo>
                  <a:lnTo>
                    <a:pt x="573" y="394"/>
                  </a:lnTo>
                  <a:lnTo>
                    <a:pt x="578" y="388"/>
                  </a:lnTo>
                  <a:lnTo>
                    <a:pt x="584" y="308"/>
                  </a:lnTo>
                  <a:lnTo>
                    <a:pt x="585" y="307"/>
                  </a:lnTo>
                  <a:lnTo>
                    <a:pt x="588" y="304"/>
                  </a:lnTo>
                  <a:lnTo>
                    <a:pt x="590" y="304"/>
                  </a:lnTo>
                  <a:lnTo>
                    <a:pt x="591" y="304"/>
                  </a:lnTo>
                  <a:lnTo>
                    <a:pt x="593" y="304"/>
                  </a:lnTo>
                  <a:lnTo>
                    <a:pt x="648" y="233"/>
                  </a:lnTo>
                  <a:lnTo>
                    <a:pt x="653" y="198"/>
                  </a:lnTo>
                  <a:lnTo>
                    <a:pt x="648" y="183"/>
                  </a:lnTo>
                  <a:lnTo>
                    <a:pt x="642" y="174"/>
                  </a:lnTo>
                  <a:lnTo>
                    <a:pt x="641" y="172"/>
                  </a:lnTo>
                  <a:lnTo>
                    <a:pt x="623" y="172"/>
                  </a:lnTo>
                  <a:lnTo>
                    <a:pt x="621" y="171"/>
                  </a:lnTo>
                  <a:lnTo>
                    <a:pt x="618" y="171"/>
                  </a:lnTo>
                  <a:lnTo>
                    <a:pt x="617" y="171"/>
                  </a:lnTo>
                  <a:lnTo>
                    <a:pt x="569" y="135"/>
                  </a:lnTo>
                  <a:lnTo>
                    <a:pt x="539" y="135"/>
                  </a:lnTo>
                  <a:lnTo>
                    <a:pt x="513" y="127"/>
                  </a:lnTo>
                  <a:lnTo>
                    <a:pt x="510" y="129"/>
                  </a:lnTo>
                  <a:lnTo>
                    <a:pt x="509" y="127"/>
                  </a:lnTo>
                  <a:lnTo>
                    <a:pt x="507" y="126"/>
                  </a:lnTo>
                  <a:lnTo>
                    <a:pt x="495" y="132"/>
                  </a:lnTo>
                  <a:lnTo>
                    <a:pt x="492" y="132"/>
                  </a:lnTo>
                  <a:lnTo>
                    <a:pt x="492" y="130"/>
                  </a:lnTo>
                  <a:lnTo>
                    <a:pt x="494" y="129"/>
                  </a:lnTo>
                  <a:lnTo>
                    <a:pt x="495" y="126"/>
                  </a:lnTo>
                  <a:lnTo>
                    <a:pt x="495" y="124"/>
                  </a:lnTo>
                  <a:lnTo>
                    <a:pt x="494" y="123"/>
                  </a:lnTo>
                  <a:lnTo>
                    <a:pt x="492" y="123"/>
                  </a:lnTo>
                  <a:lnTo>
                    <a:pt x="491" y="123"/>
                  </a:lnTo>
                  <a:lnTo>
                    <a:pt x="489" y="123"/>
                  </a:lnTo>
                  <a:lnTo>
                    <a:pt x="489" y="121"/>
                  </a:lnTo>
                  <a:lnTo>
                    <a:pt x="491" y="121"/>
                  </a:lnTo>
                  <a:lnTo>
                    <a:pt x="491" y="118"/>
                  </a:lnTo>
                  <a:lnTo>
                    <a:pt x="485" y="111"/>
                  </a:lnTo>
                  <a:lnTo>
                    <a:pt x="483" y="112"/>
                  </a:lnTo>
                  <a:lnTo>
                    <a:pt x="482" y="112"/>
                  </a:lnTo>
                  <a:lnTo>
                    <a:pt x="480" y="114"/>
                  </a:lnTo>
                  <a:lnTo>
                    <a:pt x="477" y="115"/>
                  </a:lnTo>
                  <a:lnTo>
                    <a:pt x="477" y="111"/>
                  </a:lnTo>
                  <a:lnTo>
                    <a:pt x="476" y="108"/>
                  </a:lnTo>
                  <a:lnTo>
                    <a:pt x="471" y="108"/>
                  </a:lnTo>
                  <a:lnTo>
                    <a:pt x="468" y="105"/>
                  </a:lnTo>
                  <a:lnTo>
                    <a:pt x="465" y="105"/>
                  </a:lnTo>
                  <a:lnTo>
                    <a:pt x="464" y="103"/>
                  </a:lnTo>
                  <a:lnTo>
                    <a:pt x="458" y="103"/>
                  </a:lnTo>
                  <a:lnTo>
                    <a:pt x="444" y="97"/>
                  </a:lnTo>
                  <a:lnTo>
                    <a:pt x="435" y="97"/>
                  </a:lnTo>
                  <a:lnTo>
                    <a:pt x="432" y="99"/>
                  </a:lnTo>
                  <a:lnTo>
                    <a:pt x="431" y="103"/>
                  </a:lnTo>
                  <a:lnTo>
                    <a:pt x="429" y="103"/>
                  </a:lnTo>
                  <a:lnTo>
                    <a:pt x="426" y="111"/>
                  </a:lnTo>
                  <a:lnTo>
                    <a:pt x="419" y="112"/>
                  </a:lnTo>
                  <a:lnTo>
                    <a:pt x="418" y="114"/>
                  </a:lnTo>
                  <a:lnTo>
                    <a:pt x="415" y="123"/>
                  </a:lnTo>
                  <a:lnTo>
                    <a:pt x="413" y="123"/>
                  </a:lnTo>
                  <a:lnTo>
                    <a:pt x="413" y="124"/>
                  </a:lnTo>
                  <a:lnTo>
                    <a:pt x="413" y="127"/>
                  </a:lnTo>
                  <a:lnTo>
                    <a:pt x="412" y="127"/>
                  </a:lnTo>
                  <a:lnTo>
                    <a:pt x="410" y="123"/>
                  </a:lnTo>
                  <a:lnTo>
                    <a:pt x="412" y="118"/>
                  </a:lnTo>
                  <a:lnTo>
                    <a:pt x="410" y="117"/>
                  </a:lnTo>
                  <a:lnTo>
                    <a:pt x="409" y="117"/>
                  </a:lnTo>
                  <a:lnTo>
                    <a:pt x="406" y="118"/>
                  </a:lnTo>
                  <a:lnTo>
                    <a:pt x="394" y="118"/>
                  </a:lnTo>
                  <a:lnTo>
                    <a:pt x="392" y="118"/>
                  </a:lnTo>
                  <a:lnTo>
                    <a:pt x="391" y="118"/>
                  </a:lnTo>
                  <a:lnTo>
                    <a:pt x="389" y="118"/>
                  </a:lnTo>
                  <a:lnTo>
                    <a:pt x="385" y="120"/>
                  </a:lnTo>
                  <a:lnTo>
                    <a:pt x="383" y="120"/>
                  </a:lnTo>
                  <a:lnTo>
                    <a:pt x="379" y="118"/>
                  </a:lnTo>
                  <a:lnTo>
                    <a:pt x="377" y="118"/>
                  </a:lnTo>
                  <a:lnTo>
                    <a:pt x="376" y="121"/>
                  </a:lnTo>
                  <a:lnTo>
                    <a:pt x="374" y="118"/>
                  </a:lnTo>
                  <a:lnTo>
                    <a:pt x="376" y="118"/>
                  </a:lnTo>
                  <a:lnTo>
                    <a:pt x="377" y="117"/>
                  </a:lnTo>
                  <a:lnTo>
                    <a:pt x="379" y="117"/>
                  </a:lnTo>
                  <a:lnTo>
                    <a:pt x="382" y="117"/>
                  </a:lnTo>
                  <a:lnTo>
                    <a:pt x="385" y="118"/>
                  </a:lnTo>
                  <a:lnTo>
                    <a:pt x="388" y="117"/>
                  </a:lnTo>
                  <a:lnTo>
                    <a:pt x="389" y="115"/>
                  </a:lnTo>
                  <a:lnTo>
                    <a:pt x="389" y="108"/>
                  </a:lnTo>
                  <a:lnTo>
                    <a:pt x="388" y="108"/>
                  </a:lnTo>
                  <a:lnTo>
                    <a:pt x="386" y="106"/>
                  </a:lnTo>
                  <a:lnTo>
                    <a:pt x="385" y="105"/>
                  </a:lnTo>
                  <a:lnTo>
                    <a:pt x="385" y="103"/>
                  </a:lnTo>
                  <a:lnTo>
                    <a:pt x="386" y="103"/>
                  </a:lnTo>
                  <a:lnTo>
                    <a:pt x="388" y="102"/>
                  </a:lnTo>
                  <a:lnTo>
                    <a:pt x="388" y="100"/>
                  </a:lnTo>
                  <a:lnTo>
                    <a:pt x="386" y="100"/>
                  </a:lnTo>
                  <a:lnTo>
                    <a:pt x="385" y="100"/>
                  </a:lnTo>
                  <a:lnTo>
                    <a:pt x="383" y="100"/>
                  </a:lnTo>
                  <a:lnTo>
                    <a:pt x="382" y="103"/>
                  </a:lnTo>
                  <a:lnTo>
                    <a:pt x="382" y="106"/>
                  </a:lnTo>
                  <a:lnTo>
                    <a:pt x="379" y="106"/>
                  </a:lnTo>
                  <a:lnTo>
                    <a:pt x="377" y="105"/>
                  </a:lnTo>
                  <a:lnTo>
                    <a:pt x="377" y="99"/>
                  </a:lnTo>
                  <a:lnTo>
                    <a:pt x="377" y="96"/>
                  </a:lnTo>
                  <a:lnTo>
                    <a:pt x="377" y="93"/>
                  </a:lnTo>
                  <a:lnTo>
                    <a:pt x="395" y="73"/>
                  </a:lnTo>
                  <a:lnTo>
                    <a:pt x="397" y="72"/>
                  </a:lnTo>
                  <a:lnTo>
                    <a:pt x="398" y="70"/>
                  </a:lnTo>
                  <a:lnTo>
                    <a:pt x="401" y="60"/>
                  </a:lnTo>
                  <a:lnTo>
                    <a:pt x="400" y="58"/>
                  </a:lnTo>
                  <a:lnTo>
                    <a:pt x="398" y="58"/>
                  </a:lnTo>
                  <a:lnTo>
                    <a:pt x="394" y="57"/>
                  </a:lnTo>
                  <a:lnTo>
                    <a:pt x="383" y="24"/>
                  </a:lnTo>
                  <a:lnTo>
                    <a:pt x="379" y="16"/>
                  </a:lnTo>
                  <a:lnTo>
                    <a:pt x="377" y="16"/>
                  </a:lnTo>
                  <a:lnTo>
                    <a:pt x="376" y="16"/>
                  </a:lnTo>
                  <a:lnTo>
                    <a:pt x="376" y="18"/>
                  </a:lnTo>
                  <a:lnTo>
                    <a:pt x="374" y="19"/>
                  </a:lnTo>
                  <a:lnTo>
                    <a:pt x="361" y="36"/>
                  </a:lnTo>
                  <a:lnTo>
                    <a:pt x="358" y="43"/>
                  </a:lnTo>
                  <a:lnTo>
                    <a:pt x="349" y="51"/>
                  </a:lnTo>
                  <a:lnTo>
                    <a:pt x="347" y="52"/>
                  </a:lnTo>
                  <a:lnTo>
                    <a:pt x="344" y="52"/>
                  </a:lnTo>
                  <a:lnTo>
                    <a:pt x="343" y="51"/>
                  </a:lnTo>
                  <a:lnTo>
                    <a:pt x="340" y="51"/>
                  </a:lnTo>
                  <a:lnTo>
                    <a:pt x="335" y="54"/>
                  </a:lnTo>
                  <a:lnTo>
                    <a:pt x="332" y="54"/>
                  </a:lnTo>
                  <a:lnTo>
                    <a:pt x="329" y="51"/>
                  </a:lnTo>
                  <a:lnTo>
                    <a:pt x="326" y="48"/>
                  </a:lnTo>
                  <a:lnTo>
                    <a:pt x="316" y="45"/>
                  </a:lnTo>
                  <a:lnTo>
                    <a:pt x="310" y="46"/>
                  </a:lnTo>
                  <a:lnTo>
                    <a:pt x="308" y="46"/>
                  </a:lnTo>
                  <a:lnTo>
                    <a:pt x="305" y="46"/>
                  </a:lnTo>
                  <a:lnTo>
                    <a:pt x="304" y="46"/>
                  </a:lnTo>
                  <a:lnTo>
                    <a:pt x="301" y="46"/>
                  </a:lnTo>
                  <a:lnTo>
                    <a:pt x="302" y="54"/>
                  </a:lnTo>
                  <a:lnTo>
                    <a:pt x="301" y="55"/>
                  </a:lnTo>
                  <a:lnTo>
                    <a:pt x="295" y="55"/>
                  </a:lnTo>
                  <a:lnTo>
                    <a:pt x="292" y="54"/>
                  </a:lnTo>
                  <a:lnTo>
                    <a:pt x="284" y="55"/>
                  </a:lnTo>
                  <a:lnTo>
                    <a:pt x="283" y="54"/>
                  </a:lnTo>
                  <a:lnTo>
                    <a:pt x="281" y="54"/>
                  </a:lnTo>
                  <a:lnTo>
                    <a:pt x="280" y="54"/>
                  </a:lnTo>
                  <a:lnTo>
                    <a:pt x="275" y="55"/>
                  </a:lnTo>
                  <a:lnTo>
                    <a:pt x="274" y="58"/>
                  </a:lnTo>
                  <a:lnTo>
                    <a:pt x="269" y="58"/>
                  </a:lnTo>
                  <a:lnTo>
                    <a:pt x="265" y="61"/>
                  </a:lnTo>
                  <a:lnTo>
                    <a:pt x="262" y="61"/>
                  </a:lnTo>
                  <a:lnTo>
                    <a:pt x="259" y="61"/>
                  </a:lnTo>
                  <a:lnTo>
                    <a:pt x="257" y="64"/>
                  </a:lnTo>
                  <a:lnTo>
                    <a:pt x="256" y="66"/>
                  </a:lnTo>
                  <a:lnTo>
                    <a:pt x="251" y="66"/>
                  </a:lnTo>
                  <a:lnTo>
                    <a:pt x="244" y="61"/>
                  </a:lnTo>
                  <a:lnTo>
                    <a:pt x="241" y="58"/>
                  </a:lnTo>
                  <a:lnTo>
                    <a:pt x="239" y="57"/>
                  </a:lnTo>
                  <a:lnTo>
                    <a:pt x="238" y="57"/>
                  </a:lnTo>
                  <a:lnTo>
                    <a:pt x="238" y="55"/>
                  </a:lnTo>
                  <a:lnTo>
                    <a:pt x="238" y="49"/>
                  </a:lnTo>
                  <a:lnTo>
                    <a:pt x="235" y="46"/>
                  </a:lnTo>
                  <a:lnTo>
                    <a:pt x="233" y="45"/>
                  </a:lnTo>
                  <a:lnTo>
                    <a:pt x="235" y="34"/>
                  </a:lnTo>
                  <a:lnTo>
                    <a:pt x="236" y="28"/>
                  </a:lnTo>
                  <a:lnTo>
                    <a:pt x="236" y="25"/>
                  </a:lnTo>
                  <a:lnTo>
                    <a:pt x="239" y="22"/>
                  </a:lnTo>
                  <a:lnTo>
                    <a:pt x="241" y="21"/>
                  </a:lnTo>
                  <a:lnTo>
                    <a:pt x="239" y="19"/>
                  </a:lnTo>
                  <a:lnTo>
                    <a:pt x="238" y="16"/>
                  </a:lnTo>
                  <a:lnTo>
                    <a:pt x="238" y="12"/>
                  </a:lnTo>
                  <a:lnTo>
                    <a:pt x="235" y="12"/>
                  </a:lnTo>
                  <a:lnTo>
                    <a:pt x="235" y="10"/>
                  </a:lnTo>
                  <a:lnTo>
                    <a:pt x="232" y="10"/>
                  </a:lnTo>
                  <a:lnTo>
                    <a:pt x="233" y="4"/>
                  </a:lnTo>
                  <a:lnTo>
                    <a:pt x="232" y="1"/>
                  </a:lnTo>
                  <a:lnTo>
                    <a:pt x="232" y="0"/>
                  </a:lnTo>
                  <a:lnTo>
                    <a:pt x="229" y="0"/>
                  </a:lnTo>
                  <a:lnTo>
                    <a:pt x="224" y="0"/>
                  </a:lnTo>
                  <a:lnTo>
                    <a:pt x="221" y="0"/>
                  </a:lnTo>
                  <a:close/>
                </a:path>
              </a:pathLst>
            </a:custGeom>
            <a:grpFill/>
            <a:ln w="1905">
              <a:noFill/>
              <a:round/>
              <a:headEnd/>
              <a:tailEnd/>
            </a:ln>
          </p:spPr>
          <p:txBody>
            <a:bodyPr/>
            <a:lstStyle/>
            <a:p>
              <a:endParaRPr lang="en-GB">
                <a:solidFill>
                  <a:srgbClr val="000000"/>
                </a:solidFill>
                <a:latin typeface="Arial"/>
              </a:endParaRPr>
            </a:p>
          </p:txBody>
        </p:sp>
        <p:sp>
          <p:nvSpPr>
            <p:cNvPr id="797" name="Freeform 793"/>
            <p:cNvSpPr>
              <a:spLocks/>
            </p:cNvSpPr>
            <p:nvPr/>
          </p:nvSpPr>
          <p:spPr bwMode="auto">
            <a:xfrm>
              <a:off x="2603" y="1612"/>
              <a:ext cx="43" cy="39"/>
            </a:xfrm>
            <a:custGeom>
              <a:avLst/>
              <a:gdLst>
                <a:gd name="T0" fmla="*/ 9 w 43"/>
                <a:gd name="T1" fmla="*/ 12 h 39"/>
                <a:gd name="T2" fmla="*/ 9 w 43"/>
                <a:gd name="T3" fmla="*/ 15 h 39"/>
                <a:gd name="T4" fmla="*/ 8 w 43"/>
                <a:gd name="T5" fmla="*/ 18 h 39"/>
                <a:gd name="T6" fmla="*/ 5 w 43"/>
                <a:gd name="T7" fmla="*/ 18 h 39"/>
                <a:gd name="T8" fmla="*/ 5 w 43"/>
                <a:gd name="T9" fmla="*/ 22 h 39"/>
                <a:gd name="T10" fmla="*/ 0 w 43"/>
                <a:gd name="T11" fmla="*/ 25 h 39"/>
                <a:gd name="T12" fmla="*/ 6 w 43"/>
                <a:gd name="T13" fmla="*/ 28 h 39"/>
                <a:gd name="T14" fmla="*/ 8 w 43"/>
                <a:gd name="T15" fmla="*/ 33 h 39"/>
                <a:gd name="T16" fmla="*/ 12 w 43"/>
                <a:gd name="T17" fmla="*/ 36 h 39"/>
                <a:gd name="T18" fmla="*/ 15 w 43"/>
                <a:gd name="T19" fmla="*/ 31 h 39"/>
                <a:gd name="T20" fmla="*/ 17 w 43"/>
                <a:gd name="T21" fmla="*/ 28 h 39"/>
                <a:gd name="T22" fmla="*/ 26 w 43"/>
                <a:gd name="T23" fmla="*/ 27 h 39"/>
                <a:gd name="T24" fmla="*/ 30 w 43"/>
                <a:gd name="T25" fmla="*/ 30 h 39"/>
                <a:gd name="T26" fmla="*/ 32 w 43"/>
                <a:gd name="T27" fmla="*/ 37 h 39"/>
                <a:gd name="T28" fmla="*/ 32 w 43"/>
                <a:gd name="T29" fmla="*/ 39 h 39"/>
                <a:gd name="T30" fmla="*/ 33 w 43"/>
                <a:gd name="T31" fmla="*/ 39 h 39"/>
                <a:gd name="T32" fmla="*/ 36 w 43"/>
                <a:gd name="T33" fmla="*/ 36 h 39"/>
                <a:gd name="T34" fmla="*/ 37 w 43"/>
                <a:gd name="T35" fmla="*/ 33 h 39"/>
                <a:gd name="T36" fmla="*/ 42 w 43"/>
                <a:gd name="T37" fmla="*/ 31 h 39"/>
                <a:gd name="T38" fmla="*/ 43 w 43"/>
                <a:gd name="T39" fmla="*/ 30 h 39"/>
                <a:gd name="T40" fmla="*/ 40 w 43"/>
                <a:gd name="T41" fmla="*/ 24 h 39"/>
                <a:gd name="T42" fmla="*/ 43 w 43"/>
                <a:gd name="T43" fmla="*/ 28 h 39"/>
                <a:gd name="T44" fmla="*/ 43 w 43"/>
                <a:gd name="T45" fmla="*/ 24 h 39"/>
                <a:gd name="T46" fmla="*/ 42 w 43"/>
                <a:gd name="T47" fmla="*/ 21 h 39"/>
                <a:gd name="T48" fmla="*/ 40 w 43"/>
                <a:gd name="T49" fmla="*/ 20 h 39"/>
                <a:gd name="T50" fmla="*/ 36 w 43"/>
                <a:gd name="T51" fmla="*/ 21 h 39"/>
                <a:gd name="T52" fmla="*/ 37 w 43"/>
                <a:gd name="T53" fmla="*/ 18 h 39"/>
                <a:gd name="T54" fmla="*/ 37 w 43"/>
                <a:gd name="T55" fmla="*/ 12 h 39"/>
                <a:gd name="T56" fmla="*/ 33 w 43"/>
                <a:gd name="T57" fmla="*/ 5 h 39"/>
                <a:gd name="T58" fmla="*/ 29 w 43"/>
                <a:gd name="T59" fmla="*/ 3 h 39"/>
                <a:gd name="T60" fmla="*/ 21 w 43"/>
                <a:gd name="T61" fmla="*/ 6 h 39"/>
                <a:gd name="T62" fmla="*/ 18 w 43"/>
                <a:gd name="T63" fmla="*/ 8 h 39"/>
                <a:gd name="T64" fmla="*/ 17 w 43"/>
                <a:gd name="T65" fmla="*/ 9 h 39"/>
                <a:gd name="T66" fmla="*/ 15 w 43"/>
                <a:gd name="T67" fmla="*/ 8 h 39"/>
                <a:gd name="T68" fmla="*/ 20 w 43"/>
                <a:gd name="T69" fmla="*/ 3 h 39"/>
                <a:gd name="T70" fmla="*/ 18 w 43"/>
                <a:gd name="T71" fmla="*/ 3 h 39"/>
                <a:gd name="T72" fmla="*/ 15 w 43"/>
                <a:gd name="T73" fmla="*/ 2 h 39"/>
                <a:gd name="T74" fmla="*/ 14 w 43"/>
                <a:gd name="T75" fmla="*/ 0 h 39"/>
                <a:gd name="T76" fmla="*/ 12 w 43"/>
                <a:gd name="T77" fmla="*/ 2 h 39"/>
                <a:gd name="T78" fmla="*/ 12 w 43"/>
                <a:gd name="T79" fmla="*/ 3 h 39"/>
                <a:gd name="T80" fmla="*/ 11 w 43"/>
                <a:gd name="T81" fmla="*/ 5 h 39"/>
                <a:gd name="T82" fmla="*/ 12 w 43"/>
                <a:gd name="T83" fmla="*/ 9 h 39"/>
                <a:gd name="T84" fmla="*/ 11 w 43"/>
                <a:gd name="T85" fmla="*/ 11 h 39"/>
                <a:gd name="T86" fmla="*/ 9 w 43"/>
                <a:gd name="T87" fmla="*/ 12 h 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3"/>
                <a:gd name="T133" fmla="*/ 0 h 39"/>
                <a:gd name="T134" fmla="*/ 43 w 43"/>
                <a:gd name="T135" fmla="*/ 39 h 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3" h="39">
                  <a:moveTo>
                    <a:pt x="9" y="12"/>
                  </a:moveTo>
                  <a:lnTo>
                    <a:pt x="9" y="15"/>
                  </a:lnTo>
                  <a:lnTo>
                    <a:pt x="8" y="18"/>
                  </a:lnTo>
                  <a:lnTo>
                    <a:pt x="5" y="18"/>
                  </a:lnTo>
                  <a:lnTo>
                    <a:pt x="5" y="22"/>
                  </a:lnTo>
                  <a:lnTo>
                    <a:pt x="0" y="25"/>
                  </a:lnTo>
                  <a:lnTo>
                    <a:pt x="6" y="28"/>
                  </a:lnTo>
                  <a:lnTo>
                    <a:pt x="8" y="33"/>
                  </a:lnTo>
                  <a:lnTo>
                    <a:pt x="12" y="36"/>
                  </a:lnTo>
                  <a:lnTo>
                    <a:pt x="15" y="31"/>
                  </a:lnTo>
                  <a:lnTo>
                    <a:pt x="17" y="28"/>
                  </a:lnTo>
                  <a:lnTo>
                    <a:pt x="26" y="27"/>
                  </a:lnTo>
                  <a:lnTo>
                    <a:pt x="30" y="30"/>
                  </a:lnTo>
                  <a:lnTo>
                    <a:pt x="32" y="37"/>
                  </a:lnTo>
                  <a:lnTo>
                    <a:pt x="32" y="39"/>
                  </a:lnTo>
                  <a:lnTo>
                    <a:pt x="33" y="39"/>
                  </a:lnTo>
                  <a:lnTo>
                    <a:pt x="36" y="36"/>
                  </a:lnTo>
                  <a:lnTo>
                    <a:pt x="37" y="33"/>
                  </a:lnTo>
                  <a:lnTo>
                    <a:pt x="42" y="31"/>
                  </a:lnTo>
                  <a:lnTo>
                    <a:pt x="43" y="30"/>
                  </a:lnTo>
                  <a:lnTo>
                    <a:pt x="40" y="24"/>
                  </a:lnTo>
                  <a:lnTo>
                    <a:pt x="43" y="28"/>
                  </a:lnTo>
                  <a:lnTo>
                    <a:pt x="43" y="24"/>
                  </a:lnTo>
                  <a:lnTo>
                    <a:pt x="42" y="21"/>
                  </a:lnTo>
                  <a:lnTo>
                    <a:pt x="40" y="20"/>
                  </a:lnTo>
                  <a:lnTo>
                    <a:pt x="36" y="21"/>
                  </a:lnTo>
                  <a:lnTo>
                    <a:pt x="37" y="18"/>
                  </a:lnTo>
                  <a:lnTo>
                    <a:pt x="37" y="12"/>
                  </a:lnTo>
                  <a:lnTo>
                    <a:pt x="33" y="5"/>
                  </a:lnTo>
                  <a:lnTo>
                    <a:pt x="29" y="3"/>
                  </a:lnTo>
                  <a:lnTo>
                    <a:pt x="21" y="6"/>
                  </a:lnTo>
                  <a:lnTo>
                    <a:pt x="18" y="8"/>
                  </a:lnTo>
                  <a:lnTo>
                    <a:pt x="17" y="9"/>
                  </a:lnTo>
                  <a:lnTo>
                    <a:pt x="15" y="8"/>
                  </a:lnTo>
                  <a:lnTo>
                    <a:pt x="20" y="3"/>
                  </a:lnTo>
                  <a:lnTo>
                    <a:pt x="18" y="3"/>
                  </a:lnTo>
                  <a:lnTo>
                    <a:pt x="15" y="2"/>
                  </a:lnTo>
                  <a:lnTo>
                    <a:pt x="14" y="0"/>
                  </a:lnTo>
                  <a:lnTo>
                    <a:pt x="12" y="2"/>
                  </a:lnTo>
                  <a:lnTo>
                    <a:pt x="12" y="3"/>
                  </a:lnTo>
                  <a:lnTo>
                    <a:pt x="11" y="5"/>
                  </a:lnTo>
                  <a:lnTo>
                    <a:pt x="12" y="9"/>
                  </a:lnTo>
                  <a:lnTo>
                    <a:pt x="11" y="11"/>
                  </a:lnTo>
                  <a:lnTo>
                    <a:pt x="9" y="12"/>
                  </a:lnTo>
                  <a:close/>
                </a:path>
              </a:pathLst>
            </a:custGeom>
            <a:grpFill/>
            <a:ln w="1905">
              <a:noFill/>
              <a:round/>
              <a:headEnd/>
              <a:tailEnd/>
            </a:ln>
          </p:spPr>
          <p:txBody>
            <a:bodyPr/>
            <a:lstStyle/>
            <a:p>
              <a:endParaRPr lang="en-GB">
                <a:solidFill>
                  <a:srgbClr val="000000"/>
                </a:solidFill>
                <a:latin typeface="Arial"/>
              </a:endParaRPr>
            </a:p>
          </p:txBody>
        </p:sp>
        <p:sp>
          <p:nvSpPr>
            <p:cNvPr id="798" name="Freeform 794"/>
            <p:cNvSpPr>
              <a:spLocks/>
            </p:cNvSpPr>
            <p:nvPr/>
          </p:nvSpPr>
          <p:spPr bwMode="auto">
            <a:xfrm>
              <a:off x="2822" y="1010"/>
              <a:ext cx="435" cy="520"/>
            </a:xfrm>
            <a:custGeom>
              <a:avLst/>
              <a:gdLst>
                <a:gd name="T0" fmla="*/ 411 w 435"/>
                <a:gd name="T1" fmla="*/ 71 h 520"/>
                <a:gd name="T2" fmla="*/ 396 w 435"/>
                <a:gd name="T3" fmla="*/ 50 h 520"/>
                <a:gd name="T4" fmla="*/ 422 w 435"/>
                <a:gd name="T5" fmla="*/ 27 h 520"/>
                <a:gd name="T6" fmla="*/ 405 w 435"/>
                <a:gd name="T7" fmla="*/ 14 h 520"/>
                <a:gd name="T8" fmla="*/ 389 w 435"/>
                <a:gd name="T9" fmla="*/ 23 h 520"/>
                <a:gd name="T10" fmla="*/ 387 w 435"/>
                <a:gd name="T11" fmla="*/ 0 h 520"/>
                <a:gd name="T12" fmla="*/ 359 w 435"/>
                <a:gd name="T13" fmla="*/ 21 h 520"/>
                <a:gd name="T14" fmla="*/ 336 w 435"/>
                <a:gd name="T15" fmla="*/ 39 h 520"/>
                <a:gd name="T16" fmla="*/ 330 w 435"/>
                <a:gd name="T17" fmla="*/ 8 h 520"/>
                <a:gd name="T18" fmla="*/ 305 w 435"/>
                <a:gd name="T19" fmla="*/ 44 h 520"/>
                <a:gd name="T20" fmla="*/ 292 w 435"/>
                <a:gd name="T21" fmla="*/ 48 h 520"/>
                <a:gd name="T22" fmla="*/ 277 w 435"/>
                <a:gd name="T23" fmla="*/ 41 h 520"/>
                <a:gd name="T24" fmla="*/ 268 w 435"/>
                <a:gd name="T25" fmla="*/ 65 h 520"/>
                <a:gd name="T26" fmla="*/ 256 w 435"/>
                <a:gd name="T27" fmla="*/ 81 h 520"/>
                <a:gd name="T28" fmla="*/ 242 w 435"/>
                <a:gd name="T29" fmla="*/ 92 h 520"/>
                <a:gd name="T30" fmla="*/ 221 w 435"/>
                <a:gd name="T31" fmla="*/ 87 h 520"/>
                <a:gd name="T32" fmla="*/ 211 w 435"/>
                <a:gd name="T33" fmla="*/ 108 h 520"/>
                <a:gd name="T34" fmla="*/ 193 w 435"/>
                <a:gd name="T35" fmla="*/ 123 h 520"/>
                <a:gd name="T36" fmla="*/ 197 w 435"/>
                <a:gd name="T37" fmla="*/ 132 h 520"/>
                <a:gd name="T38" fmla="*/ 185 w 435"/>
                <a:gd name="T39" fmla="*/ 151 h 520"/>
                <a:gd name="T40" fmla="*/ 178 w 435"/>
                <a:gd name="T41" fmla="*/ 157 h 520"/>
                <a:gd name="T42" fmla="*/ 167 w 435"/>
                <a:gd name="T43" fmla="*/ 169 h 520"/>
                <a:gd name="T44" fmla="*/ 149 w 435"/>
                <a:gd name="T45" fmla="*/ 192 h 520"/>
                <a:gd name="T46" fmla="*/ 140 w 435"/>
                <a:gd name="T47" fmla="*/ 213 h 520"/>
                <a:gd name="T48" fmla="*/ 127 w 435"/>
                <a:gd name="T49" fmla="*/ 231 h 520"/>
                <a:gd name="T50" fmla="*/ 128 w 435"/>
                <a:gd name="T51" fmla="*/ 246 h 520"/>
                <a:gd name="T52" fmla="*/ 119 w 435"/>
                <a:gd name="T53" fmla="*/ 259 h 520"/>
                <a:gd name="T54" fmla="*/ 112 w 435"/>
                <a:gd name="T55" fmla="*/ 271 h 520"/>
                <a:gd name="T56" fmla="*/ 103 w 435"/>
                <a:gd name="T57" fmla="*/ 294 h 520"/>
                <a:gd name="T58" fmla="*/ 82 w 435"/>
                <a:gd name="T59" fmla="*/ 325 h 520"/>
                <a:gd name="T60" fmla="*/ 89 w 435"/>
                <a:gd name="T61" fmla="*/ 333 h 520"/>
                <a:gd name="T62" fmla="*/ 71 w 435"/>
                <a:gd name="T63" fmla="*/ 330 h 520"/>
                <a:gd name="T64" fmla="*/ 57 w 435"/>
                <a:gd name="T65" fmla="*/ 342 h 520"/>
                <a:gd name="T66" fmla="*/ 36 w 435"/>
                <a:gd name="T67" fmla="*/ 352 h 520"/>
                <a:gd name="T68" fmla="*/ 27 w 435"/>
                <a:gd name="T69" fmla="*/ 364 h 520"/>
                <a:gd name="T70" fmla="*/ 22 w 435"/>
                <a:gd name="T71" fmla="*/ 375 h 520"/>
                <a:gd name="T72" fmla="*/ 3 w 435"/>
                <a:gd name="T73" fmla="*/ 382 h 520"/>
                <a:gd name="T74" fmla="*/ 7 w 435"/>
                <a:gd name="T75" fmla="*/ 392 h 520"/>
                <a:gd name="T76" fmla="*/ 0 w 435"/>
                <a:gd name="T77" fmla="*/ 413 h 520"/>
                <a:gd name="T78" fmla="*/ 31 w 435"/>
                <a:gd name="T79" fmla="*/ 415 h 520"/>
                <a:gd name="T80" fmla="*/ 34 w 435"/>
                <a:gd name="T81" fmla="*/ 418 h 520"/>
                <a:gd name="T82" fmla="*/ 9 w 435"/>
                <a:gd name="T83" fmla="*/ 421 h 520"/>
                <a:gd name="T84" fmla="*/ 9 w 435"/>
                <a:gd name="T85" fmla="*/ 433 h 520"/>
                <a:gd name="T86" fmla="*/ 12 w 435"/>
                <a:gd name="T87" fmla="*/ 454 h 520"/>
                <a:gd name="T88" fmla="*/ 27 w 435"/>
                <a:gd name="T89" fmla="*/ 437 h 520"/>
                <a:gd name="T90" fmla="*/ 13 w 435"/>
                <a:gd name="T91" fmla="*/ 461 h 520"/>
                <a:gd name="T92" fmla="*/ 4 w 435"/>
                <a:gd name="T93" fmla="*/ 476 h 520"/>
                <a:gd name="T94" fmla="*/ 18 w 435"/>
                <a:gd name="T95" fmla="*/ 478 h 520"/>
                <a:gd name="T96" fmla="*/ 25 w 435"/>
                <a:gd name="T97" fmla="*/ 512 h 520"/>
                <a:gd name="T98" fmla="*/ 51 w 435"/>
                <a:gd name="T99" fmla="*/ 515 h 520"/>
                <a:gd name="T100" fmla="*/ 86 w 435"/>
                <a:gd name="T101" fmla="*/ 481 h 520"/>
                <a:gd name="T102" fmla="*/ 91 w 435"/>
                <a:gd name="T103" fmla="*/ 469 h 520"/>
                <a:gd name="T104" fmla="*/ 101 w 435"/>
                <a:gd name="T105" fmla="*/ 484 h 520"/>
                <a:gd name="T106" fmla="*/ 122 w 435"/>
                <a:gd name="T107" fmla="*/ 448 h 520"/>
                <a:gd name="T108" fmla="*/ 119 w 435"/>
                <a:gd name="T109" fmla="*/ 375 h 520"/>
                <a:gd name="T110" fmla="*/ 148 w 435"/>
                <a:gd name="T111" fmla="*/ 312 h 520"/>
                <a:gd name="T112" fmla="*/ 190 w 435"/>
                <a:gd name="T113" fmla="*/ 183 h 520"/>
                <a:gd name="T114" fmla="*/ 221 w 435"/>
                <a:gd name="T115" fmla="*/ 125 h 520"/>
                <a:gd name="T116" fmla="*/ 254 w 435"/>
                <a:gd name="T117" fmla="*/ 105 h 520"/>
                <a:gd name="T118" fmla="*/ 289 w 435"/>
                <a:gd name="T119" fmla="*/ 105 h 520"/>
                <a:gd name="T120" fmla="*/ 339 w 435"/>
                <a:gd name="T121" fmla="*/ 108 h 520"/>
                <a:gd name="T122" fmla="*/ 401 w 435"/>
                <a:gd name="T123" fmla="*/ 90 h 520"/>
                <a:gd name="T124" fmla="*/ 428 w 435"/>
                <a:gd name="T125" fmla="*/ 77 h 52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35"/>
                <a:gd name="T190" fmla="*/ 0 h 520"/>
                <a:gd name="T191" fmla="*/ 435 w 435"/>
                <a:gd name="T192" fmla="*/ 520 h 52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35" h="520">
                  <a:moveTo>
                    <a:pt x="434" y="66"/>
                  </a:moveTo>
                  <a:lnTo>
                    <a:pt x="426" y="65"/>
                  </a:lnTo>
                  <a:lnTo>
                    <a:pt x="426" y="71"/>
                  </a:lnTo>
                  <a:lnTo>
                    <a:pt x="423" y="71"/>
                  </a:lnTo>
                  <a:lnTo>
                    <a:pt x="425" y="69"/>
                  </a:lnTo>
                  <a:lnTo>
                    <a:pt x="422" y="69"/>
                  </a:lnTo>
                  <a:lnTo>
                    <a:pt x="420" y="68"/>
                  </a:lnTo>
                  <a:lnTo>
                    <a:pt x="420" y="71"/>
                  </a:lnTo>
                  <a:lnTo>
                    <a:pt x="419" y="72"/>
                  </a:lnTo>
                  <a:lnTo>
                    <a:pt x="419" y="69"/>
                  </a:lnTo>
                  <a:lnTo>
                    <a:pt x="414" y="69"/>
                  </a:lnTo>
                  <a:lnTo>
                    <a:pt x="411" y="71"/>
                  </a:lnTo>
                  <a:lnTo>
                    <a:pt x="413" y="68"/>
                  </a:lnTo>
                  <a:lnTo>
                    <a:pt x="414" y="66"/>
                  </a:lnTo>
                  <a:lnTo>
                    <a:pt x="416" y="65"/>
                  </a:lnTo>
                  <a:lnTo>
                    <a:pt x="417" y="63"/>
                  </a:lnTo>
                  <a:lnTo>
                    <a:pt x="417" y="62"/>
                  </a:lnTo>
                  <a:lnTo>
                    <a:pt x="416" y="59"/>
                  </a:lnTo>
                  <a:lnTo>
                    <a:pt x="410" y="60"/>
                  </a:lnTo>
                  <a:lnTo>
                    <a:pt x="410" y="59"/>
                  </a:lnTo>
                  <a:lnTo>
                    <a:pt x="408" y="56"/>
                  </a:lnTo>
                  <a:lnTo>
                    <a:pt x="405" y="54"/>
                  </a:lnTo>
                  <a:lnTo>
                    <a:pt x="401" y="51"/>
                  </a:lnTo>
                  <a:lnTo>
                    <a:pt x="396" y="50"/>
                  </a:lnTo>
                  <a:lnTo>
                    <a:pt x="396" y="48"/>
                  </a:lnTo>
                  <a:lnTo>
                    <a:pt x="396" y="47"/>
                  </a:lnTo>
                  <a:lnTo>
                    <a:pt x="396" y="45"/>
                  </a:lnTo>
                  <a:lnTo>
                    <a:pt x="419" y="51"/>
                  </a:lnTo>
                  <a:lnTo>
                    <a:pt x="429" y="42"/>
                  </a:lnTo>
                  <a:lnTo>
                    <a:pt x="434" y="41"/>
                  </a:lnTo>
                  <a:lnTo>
                    <a:pt x="435" y="38"/>
                  </a:lnTo>
                  <a:lnTo>
                    <a:pt x="435" y="35"/>
                  </a:lnTo>
                  <a:lnTo>
                    <a:pt x="431" y="32"/>
                  </a:lnTo>
                  <a:lnTo>
                    <a:pt x="429" y="29"/>
                  </a:lnTo>
                  <a:lnTo>
                    <a:pt x="423" y="27"/>
                  </a:lnTo>
                  <a:lnTo>
                    <a:pt x="422" y="27"/>
                  </a:lnTo>
                  <a:lnTo>
                    <a:pt x="423" y="24"/>
                  </a:lnTo>
                  <a:lnTo>
                    <a:pt x="419" y="23"/>
                  </a:lnTo>
                  <a:lnTo>
                    <a:pt x="417" y="20"/>
                  </a:lnTo>
                  <a:lnTo>
                    <a:pt x="416" y="21"/>
                  </a:lnTo>
                  <a:lnTo>
                    <a:pt x="414" y="23"/>
                  </a:lnTo>
                  <a:lnTo>
                    <a:pt x="414" y="21"/>
                  </a:lnTo>
                  <a:lnTo>
                    <a:pt x="413" y="20"/>
                  </a:lnTo>
                  <a:lnTo>
                    <a:pt x="407" y="21"/>
                  </a:lnTo>
                  <a:lnTo>
                    <a:pt x="407" y="20"/>
                  </a:lnTo>
                  <a:lnTo>
                    <a:pt x="407" y="18"/>
                  </a:lnTo>
                  <a:lnTo>
                    <a:pt x="407" y="15"/>
                  </a:lnTo>
                  <a:lnTo>
                    <a:pt x="405" y="14"/>
                  </a:lnTo>
                  <a:lnTo>
                    <a:pt x="404" y="12"/>
                  </a:lnTo>
                  <a:lnTo>
                    <a:pt x="402" y="12"/>
                  </a:lnTo>
                  <a:lnTo>
                    <a:pt x="399" y="12"/>
                  </a:lnTo>
                  <a:lnTo>
                    <a:pt x="398" y="12"/>
                  </a:lnTo>
                  <a:lnTo>
                    <a:pt x="395" y="17"/>
                  </a:lnTo>
                  <a:lnTo>
                    <a:pt x="395" y="32"/>
                  </a:lnTo>
                  <a:lnTo>
                    <a:pt x="390" y="33"/>
                  </a:lnTo>
                  <a:lnTo>
                    <a:pt x="387" y="32"/>
                  </a:lnTo>
                  <a:lnTo>
                    <a:pt x="384" y="32"/>
                  </a:lnTo>
                  <a:lnTo>
                    <a:pt x="383" y="30"/>
                  </a:lnTo>
                  <a:lnTo>
                    <a:pt x="387" y="27"/>
                  </a:lnTo>
                  <a:lnTo>
                    <a:pt x="389" y="23"/>
                  </a:lnTo>
                  <a:lnTo>
                    <a:pt x="389" y="21"/>
                  </a:lnTo>
                  <a:lnTo>
                    <a:pt x="383" y="24"/>
                  </a:lnTo>
                  <a:lnTo>
                    <a:pt x="381" y="24"/>
                  </a:lnTo>
                  <a:lnTo>
                    <a:pt x="386" y="20"/>
                  </a:lnTo>
                  <a:lnTo>
                    <a:pt x="383" y="17"/>
                  </a:lnTo>
                  <a:lnTo>
                    <a:pt x="384" y="14"/>
                  </a:lnTo>
                  <a:lnTo>
                    <a:pt x="390" y="15"/>
                  </a:lnTo>
                  <a:lnTo>
                    <a:pt x="392" y="11"/>
                  </a:lnTo>
                  <a:lnTo>
                    <a:pt x="392" y="6"/>
                  </a:lnTo>
                  <a:lnTo>
                    <a:pt x="389" y="6"/>
                  </a:lnTo>
                  <a:lnTo>
                    <a:pt x="389" y="3"/>
                  </a:lnTo>
                  <a:lnTo>
                    <a:pt x="387" y="0"/>
                  </a:lnTo>
                  <a:lnTo>
                    <a:pt x="386" y="0"/>
                  </a:lnTo>
                  <a:lnTo>
                    <a:pt x="381" y="3"/>
                  </a:lnTo>
                  <a:lnTo>
                    <a:pt x="378" y="0"/>
                  </a:lnTo>
                  <a:lnTo>
                    <a:pt x="371" y="21"/>
                  </a:lnTo>
                  <a:lnTo>
                    <a:pt x="372" y="24"/>
                  </a:lnTo>
                  <a:lnTo>
                    <a:pt x="369" y="24"/>
                  </a:lnTo>
                  <a:lnTo>
                    <a:pt x="368" y="27"/>
                  </a:lnTo>
                  <a:lnTo>
                    <a:pt x="369" y="32"/>
                  </a:lnTo>
                  <a:lnTo>
                    <a:pt x="365" y="32"/>
                  </a:lnTo>
                  <a:lnTo>
                    <a:pt x="360" y="36"/>
                  </a:lnTo>
                  <a:lnTo>
                    <a:pt x="363" y="26"/>
                  </a:lnTo>
                  <a:lnTo>
                    <a:pt x="359" y="21"/>
                  </a:lnTo>
                  <a:lnTo>
                    <a:pt x="362" y="18"/>
                  </a:lnTo>
                  <a:lnTo>
                    <a:pt x="362" y="9"/>
                  </a:lnTo>
                  <a:lnTo>
                    <a:pt x="360" y="8"/>
                  </a:lnTo>
                  <a:lnTo>
                    <a:pt x="359" y="9"/>
                  </a:lnTo>
                  <a:lnTo>
                    <a:pt x="339" y="42"/>
                  </a:lnTo>
                  <a:lnTo>
                    <a:pt x="342" y="41"/>
                  </a:lnTo>
                  <a:lnTo>
                    <a:pt x="336" y="51"/>
                  </a:lnTo>
                  <a:lnTo>
                    <a:pt x="333" y="53"/>
                  </a:lnTo>
                  <a:lnTo>
                    <a:pt x="333" y="45"/>
                  </a:lnTo>
                  <a:lnTo>
                    <a:pt x="335" y="42"/>
                  </a:lnTo>
                  <a:lnTo>
                    <a:pt x="336" y="42"/>
                  </a:lnTo>
                  <a:lnTo>
                    <a:pt x="336" y="39"/>
                  </a:lnTo>
                  <a:lnTo>
                    <a:pt x="338" y="35"/>
                  </a:lnTo>
                  <a:lnTo>
                    <a:pt x="336" y="32"/>
                  </a:lnTo>
                  <a:lnTo>
                    <a:pt x="348" y="12"/>
                  </a:lnTo>
                  <a:lnTo>
                    <a:pt x="345" y="11"/>
                  </a:lnTo>
                  <a:lnTo>
                    <a:pt x="341" y="15"/>
                  </a:lnTo>
                  <a:lnTo>
                    <a:pt x="338" y="15"/>
                  </a:lnTo>
                  <a:lnTo>
                    <a:pt x="338" y="11"/>
                  </a:lnTo>
                  <a:lnTo>
                    <a:pt x="335" y="11"/>
                  </a:lnTo>
                  <a:lnTo>
                    <a:pt x="335" y="8"/>
                  </a:lnTo>
                  <a:lnTo>
                    <a:pt x="333" y="6"/>
                  </a:lnTo>
                  <a:lnTo>
                    <a:pt x="330" y="9"/>
                  </a:lnTo>
                  <a:lnTo>
                    <a:pt x="330" y="8"/>
                  </a:lnTo>
                  <a:lnTo>
                    <a:pt x="327" y="8"/>
                  </a:lnTo>
                  <a:lnTo>
                    <a:pt x="327" y="15"/>
                  </a:lnTo>
                  <a:lnTo>
                    <a:pt x="323" y="14"/>
                  </a:lnTo>
                  <a:lnTo>
                    <a:pt x="324" y="18"/>
                  </a:lnTo>
                  <a:lnTo>
                    <a:pt x="327" y="21"/>
                  </a:lnTo>
                  <a:lnTo>
                    <a:pt x="323" y="24"/>
                  </a:lnTo>
                  <a:lnTo>
                    <a:pt x="321" y="27"/>
                  </a:lnTo>
                  <a:lnTo>
                    <a:pt x="323" y="32"/>
                  </a:lnTo>
                  <a:lnTo>
                    <a:pt x="315" y="32"/>
                  </a:lnTo>
                  <a:lnTo>
                    <a:pt x="311" y="36"/>
                  </a:lnTo>
                  <a:lnTo>
                    <a:pt x="309" y="39"/>
                  </a:lnTo>
                  <a:lnTo>
                    <a:pt x="305" y="44"/>
                  </a:lnTo>
                  <a:lnTo>
                    <a:pt x="305" y="45"/>
                  </a:lnTo>
                  <a:lnTo>
                    <a:pt x="306" y="48"/>
                  </a:lnTo>
                  <a:lnTo>
                    <a:pt x="305" y="56"/>
                  </a:lnTo>
                  <a:lnTo>
                    <a:pt x="302" y="57"/>
                  </a:lnTo>
                  <a:lnTo>
                    <a:pt x="300" y="54"/>
                  </a:lnTo>
                  <a:lnTo>
                    <a:pt x="300" y="51"/>
                  </a:lnTo>
                  <a:lnTo>
                    <a:pt x="302" y="51"/>
                  </a:lnTo>
                  <a:lnTo>
                    <a:pt x="299" y="50"/>
                  </a:lnTo>
                  <a:lnTo>
                    <a:pt x="300" y="47"/>
                  </a:lnTo>
                  <a:lnTo>
                    <a:pt x="300" y="45"/>
                  </a:lnTo>
                  <a:lnTo>
                    <a:pt x="292" y="45"/>
                  </a:lnTo>
                  <a:lnTo>
                    <a:pt x="292" y="48"/>
                  </a:lnTo>
                  <a:lnTo>
                    <a:pt x="290" y="48"/>
                  </a:lnTo>
                  <a:lnTo>
                    <a:pt x="289" y="48"/>
                  </a:lnTo>
                  <a:lnTo>
                    <a:pt x="289" y="45"/>
                  </a:lnTo>
                  <a:lnTo>
                    <a:pt x="287" y="42"/>
                  </a:lnTo>
                  <a:lnTo>
                    <a:pt x="286" y="44"/>
                  </a:lnTo>
                  <a:lnTo>
                    <a:pt x="286" y="41"/>
                  </a:lnTo>
                  <a:lnTo>
                    <a:pt x="283" y="42"/>
                  </a:lnTo>
                  <a:lnTo>
                    <a:pt x="283" y="41"/>
                  </a:lnTo>
                  <a:lnTo>
                    <a:pt x="281" y="42"/>
                  </a:lnTo>
                  <a:lnTo>
                    <a:pt x="281" y="48"/>
                  </a:lnTo>
                  <a:lnTo>
                    <a:pt x="278" y="41"/>
                  </a:lnTo>
                  <a:lnTo>
                    <a:pt x="277" y="41"/>
                  </a:lnTo>
                  <a:lnTo>
                    <a:pt x="277" y="48"/>
                  </a:lnTo>
                  <a:lnTo>
                    <a:pt x="283" y="51"/>
                  </a:lnTo>
                  <a:lnTo>
                    <a:pt x="284" y="51"/>
                  </a:lnTo>
                  <a:lnTo>
                    <a:pt x="283" y="62"/>
                  </a:lnTo>
                  <a:lnTo>
                    <a:pt x="284" y="65"/>
                  </a:lnTo>
                  <a:lnTo>
                    <a:pt x="284" y="69"/>
                  </a:lnTo>
                  <a:lnTo>
                    <a:pt x="272" y="54"/>
                  </a:lnTo>
                  <a:lnTo>
                    <a:pt x="274" y="60"/>
                  </a:lnTo>
                  <a:lnTo>
                    <a:pt x="272" y="60"/>
                  </a:lnTo>
                  <a:lnTo>
                    <a:pt x="271" y="63"/>
                  </a:lnTo>
                  <a:lnTo>
                    <a:pt x="269" y="63"/>
                  </a:lnTo>
                  <a:lnTo>
                    <a:pt x="268" y="65"/>
                  </a:lnTo>
                  <a:lnTo>
                    <a:pt x="266" y="63"/>
                  </a:lnTo>
                  <a:lnTo>
                    <a:pt x="266" y="62"/>
                  </a:lnTo>
                  <a:lnTo>
                    <a:pt x="268" y="59"/>
                  </a:lnTo>
                  <a:lnTo>
                    <a:pt x="265" y="60"/>
                  </a:lnTo>
                  <a:lnTo>
                    <a:pt x="263" y="63"/>
                  </a:lnTo>
                  <a:lnTo>
                    <a:pt x="262" y="66"/>
                  </a:lnTo>
                  <a:lnTo>
                    <a:pt x="260" y="68"/>
                  </a:lnTo>
                  <a:lnTo>
                    <a:pt x="262" y="74"/>
                  </a:lnTo>
                  <a:lnTo>
                    <a:pt x="257" y="78"/>
                  </a:lnTo>
                  <a:lnTo>
                    <a:pt x="254" y="84"/>
                  </a:lnTo>
                  <a:lnTo>
                    <a:pt x="253" y="87"/>
                  </a:lnTo>
                  <a:lnTo>
                    <a:pt x="256" y="81"/>
                  </a:lnTo>
                  <a:lnTo>
                    <a:pt x="256" y="59"/>
                  </a:lnTo>
                  <a:lnTo>
                    <a:pt x="253" y="60"/>
                  </a:lnTo>
                  <a:lnTo>
                    <a:pt x="248" y="68"/>
                  </a:lnTo>
                  <a:lnTo>
                    <a:pt x="245" y="81"/>
                  </a:lnTo>
                  <a:lnTo>
                    <a:pt x="245" y="65"/>
                  </a:lnTo>
                  <a:lnTo>
                    <a:pt x="236" y="66"/>
                  </a:lnTo>
                  <a:lnTo>
                    <a:pt x="235" y="72"/>
                  </a:lnTo>
                  <a:lnTo>
                    <a:pt x="235" y="80"/>
                  </a:lnTo>
                  <a:lnTo>
                    <a:pt x="238" y="84"/>
                  </a:lnTo>
                  <a:lnTo>
                    <a:pt x="241" y="86"/>
                  </a:lnTo>
                  <a:lnTo>
                    <a:pt x="242" y="89"/>
                  </a:lnTo>
                  <a:lnTo>
                    <a:pt x="242" y="92"/>
                  </a:lnTo>
                  <a:lnTo>
                    <a:pt x="239" y="92"/>
                  </a:lnTo>
                  <a:lnTo>
                    <a:pt x="238" y="87"/>
                  </a:lnTo>
                  <a:lnTo>
                    <a:pt x="235" y="84"/>
                  </a:lnTo>
                  <a:lnTo>
                    <a:pt x="229" y="77"/>
                  </a:lnTo>
                  <a:lnTo>
                    <a:pt x="226" y="78"/>
                  </a:lnTo>
                  <a:lnTo>
                    <a:pt x="227" y="83"/>
                  </a:lnTo>
                  <a:lnTo>
                    <a:pt x="232" y="87"/>
                  </a:lnTo>
                  <a:lnTo>
                    <a:pt x="229" y="90"/>
                  </a:lnTo>
                  <a:lnTo>
                    <a:pt x="226" y="87"/>
                  </a:lnTo>
                  <a:lnTo>
                    <a:pt x="224" y="90"/>
                  </a:lnTo>
                  <a:lnTo>
                    <a:pt x="224" y="86"/>
                  </a:lnTo>
                  <a:lnTo>
                    <a:pt x="221" y="87"/>
                  </a:lnTo>
                  <a:lnTo>
                    <a:pt x="221" y="86"/>
                  </a:lnTo>
                  <a:lnTo>
                    <a:pt x="223" y="81"/>
                  </a:lnTo>
                  <a:lnTo>
                    <a:pt x="221" y="80"/>
                  </a:lnTo>
                  <a:lnTo>
                    <a:pt x="218" y="89"/>
                  </a:lnTo>
                  <a:lnTo>
                    <a:pt x="218" y="92"/>
                  </a:lnTo>
                  <a:lnTo>
                    <a:pt x="220" y="93"/>
                  </a:lnTo>
                  <a:lnTo>
                    <a:pt x="211" y="99"/>
                  </a:lnTo>
                  <a:lnTo>
                    <a:pt x="209" y="105"/>
                  </a:lnTo>
                  <a:lnTo>
                    <a:pt x="211" y="107"/>
                  </a:lnTo>
                  <a:lnTo>
                    <a:pt x="212" y="107"/>
                  </a:lnTo>
                  <a:lnTo>
                    <a:pt x="215" y="108"/>
                  </a:lnTo>
                  <a:lnTo>
                    <a:pt x="211" y="108"/>
                  </a:lnTo>
                  <a:lnTo>
                    <a:pt x="212" y="111"/>
                  </a:lnTo>
                  <a:lnTo>
                    <a:pt x="212" y="114"/>
                  </a:lnTo>
                  <a:lnTo>
                    <a:pt x="208" y="113"/>
                  </a:lnTo>
                  <a:lnTo>
                    <a:pt x="206" y="113"/>
                  </a:lnTo>
                  <a:lnTo>
                    <a:pt x="209" y="116"/>
                  </a:lnTo>
                  <a:lnTo>
                    <a:pt x="208" y="117"/>
                  </a:lnTo>
                  <a:lnTo>
                    <a:pt x="205" y="116"/>
                  </a:lnTo>
                  <a:lnTo>
                    <a:pt x="203" y="119"/>
                  </a:lnTo>
                  <a:lnTo>
                    <a:pt x="200" y="117"/>
                  </a:lnTo>
                  <a:lnTo>
                    <a:pt x="196" y="119"/>
                  </a:lnTo>
                  <a:lnTo>
                    <a:pt x="194" y="122"/>
                  </a:lnTo>
                  <a:lnTo>
                    <a:pt x="193" y="123"/>
                  </a:lnTo>
                  <a:lnTo>
                    <a:pt x="193" y="125"/>
                  </a:lnTo>
                  <a:lnTo>
                    <a:pt x="196" y="126"/>
                  </a:lnTo>
                  <a:lnTo>
                    <a:pt x="199" y="126"/>
                  </a:lnTo>
                  <a:lnTo>
                    <a:pt x="200" y="123"/>
                  </a:lnTo>
                  <a:lnTo>
                    <a:pt x="205" y="126"/>
                  </a:lnTo>
                  <a:lnTo>
                    <a:pt x="209" y="125"/>
                  </a:lnTo>
                  <a:lnTo>
                    <a:pt x="211" y="128"/>
                  </a:lnTo>
                  <a:lnTo>
                    <a:pt x="208" y="128"/>
                  </a:lnTo>
                  <a:lnTo>
                    <a:pt x="206" y="130"/>
                  </a:lnTo>
                  <a:lnTo>
                    <a:pt x="205" y="133"/>
                  </a:lnTo>
                  <a:lnTo>
                    <a:pt x="200" y="132"/>
                  </a:lnTo>
                  <a:lnTo>
                    <a:pt x="197" y="132"/>
                  </a:lnTo>
                  <a:lnTo>
                    <a:pt x="197" y="129"/>
                  </a:lnTo>
                  <a:lnTo>
                    <a:pt x="193" y="129"/>
                  </a:lnTo>
                  <a:lnTo>
                    <a:pt x="188" y="132"/>
                  </a:lnTo>
                  <a:lnTo>
                    <a:pt x="188" y="133"/>
                  </a:lnTo>
                  <a:lnTo>
                    <a:pt x="190" y="138"/>
                  </a:lnTo>
                  <a:lnTo>
                    <a:pt x="191" y="141"/>
                  </a:lnTo>
                  <a:lnTo>
                    <a:pt x="188" y="141"/>
                  </a:lnTo>
                  <a:lnTo>
                    <a:pt x="190" y="145"/>
                  </a:lnTo>
                  <a:lnTo>
                    <a:pt x="190" y="148"/>
                  </a:lnTo>
                  <a:lnTo>
                    <a:pt x="188" y="147"/>
                  </a:lnTo>
                  <a:lnTo>
                    <a:pt x="188" y="151"/>
                  </a:lnTo>
                  <a:lnTo>
                    <a:pt x="185" y="151"/>
                  </a:lnTo>
                  <a:lnTo>
                    <a:pt x="184" y="139"/>
                  </a:lnTo>
                  <a:lnTo>
                    <a:pt x="182" y="141"/>
                  </a:lnTo>
                  <a:lnTo>
                    <a:pt x="181" y="144"/>
                  </a:lnTo>
                  <a:lnTo>
                    <a:pt x="178" y="144"/>
                  </a:lnTo>
                  <a:lnTo>
                    <a:pt x="178" y="145"/>
                  </a:lnTo>
                  <a:lnTo>
                    <a:pt x="181" y="147"/>
                  </a:lnTo>
                  <a:lnTo>
                    <a:pt x="179" y="147"/>
                  </a:lnTo>
                  <a:lnTo>
                    <a:pt x="178" y="148"/>
                  </a:lnTo>
                  <a:lnTo>
                    <a:pt x="175" y="150"/>
                  </a:lnTo>
                  <a:lnTo>
                    <a:pt x="175" y="153"/>
                  </a:lnTo>
                  <a:lnTo>
                    <a:pt x="175" y="156"/>
                  </a:lnTo>
                  <a:lnTo>
                    <a:pt x="178" y="157"/>
                  </a:lnTo>
                  <a:lnTo>
                    <a:pt x="175" y="159"/>
                  </a:lnTo>
                  <a:lnTo>
                    <a:pt x="176" y="160"/>
                  </a:lnTo>
                  <a:lnTo>
                    <a:pt x="175" y="162"/>
                  </a:lnTo>
                  <a:lnTo>
                    <a:pt x="173" y="165"/>
                  </a:lnTo>
                  <a:lnTo>
                    <a:pt x="172" y="166"/>
                  </a:lnTo>
                  <a:lnTo>
                    <a:pt x="170" y="165"/>
                  </a:lnTo>
                  <a:lnTo>
                    <a:pt x="170" y="166"/>
                  </a:lnTo>
                  <a:lnTo>
                    <a:pt x="175" y="168"/>
                  </a:lnTo>
                  <a:lnTo>
                    <a:pt x="179" y="166"/>
                  </a:lnTo>
                  <a:lnTo>
                    <a:pt x="173" y="172"/>
                  </a:lnTo>
                  <a:lnTo>
                    <a:pt x="169" y="171"/>
                  </a:lnTo>
                  <a:lnTo>
                    <a:pt x="167" y="169"/>
                  </a:lnTo>
                  <a:lnTo>
                    <a:pt x="167" y="166"/>
                  </a:lnTo>
                  <a:lnTo>
                    <a:pt x="164" y="168"/>
                  </a:lnTo>
                  <a:lnTo>
                    <a:pt x="161" y="171"/>
                  </a:lnTo>
                  <a:lnTo>
                    <a:pt x="160" y="175"/>
                  </a:lnTo>
                  <a:lnTo>
                    <a:pt x="157" y="178"/>
                  </a:lnTo>
                  <a:lnTo>
                    <a:pt x="157" y="180"/>
                  </a:lnTo>
                  <a:lnTo>
                    <a:pt x="158" y="180"/>
                  </a:lnTo>
                  <a:lnTo>
                    <a:pt x="157" y="184"/>
                  </a:lnTo>
                  <a:lnTo>
                    <a:pt x="155" y="186"/>
                  </a:lnTo>
                  <a:lnTo>
                    <a:pt x="154" y="192"/>
                  </a:lnTo>
                  <a:lnTo>
                    <a:pt x="151" y="190"/>
                  </a:lnTo>
                  <a:lnTo>
                    <a:pt x="149" y="192"/>
                  </a:lnTo>
                  <a:lnTo>
                    <a:pt x="148" y="192"/>
                  </a:lnTo>
                  <a:lnTo>
                    <a:pt x="145" y="195"/>
                  </a:lnTo>
                  <a:lnTo>
                    <a:pt x="146" y="198"/>
                  </a:lnTo>
                  <a:lnTo>
                    <a:pt x="145" y="199"/>
                  </a:lnTo>
                  <a:lnTo>
                    <a:pt x="142" y="201"/>
                  </a:lnTo>
                  <a:lnTo>
                    <a:pt x="142" y="204"/>
                  </a:lnTo>
                  <a:lnTo>
                    <a:pt x="139" y="204"/>
                  </a:lnTo>
                  <a:lnTo>
                    <a:pt x="139" y="205"/>
                  </a:lnTo>
                  <a:lnTo>
                    <a:pt x="137" y="207"/>
                  </a:lnTo>
                  <a:lnTo>
                    <a:pt x="137" y="210"/>
                  </a:lnTo>
                  <a:lnTo>
                    <a:pt x="142" y="210"/>
                  </a:lnTo>
                  <a:lnTo>
                    <a:pt x="140" y="213"/>
                  </a:lnTo>
                  <a:lnTo>
                    <a:pt x="137" y="214"/>
                  </a:lnTo>
                  <a:lnTo>
                    <a:pt x="136" y="213"/>
                  </a:lnTo>
                  <a:lnTo>
                    <a:pt x="136" y="217"/>
                  </a:lnTo>
                  <a:lnTo>
                    <a:pt x="139" y="220"/>
                  </a:lnTo>
                  <a:lnTo>
                    <a:pt x="140" y="217"/>
                  </a:lnTo>
                  <a:lnTo>
                    <a:pt x="140" y="219"/>
                  </a:lnTo>
                  <a:lnTo>
                    <a:pt x="140" y="222"/>
                  </a:lnTo>
                  <a:lnTo>
                    <a:pt x="134" y="223"/>
                  </a:lnTo>
                  <a:lnTo>
                    <a:pt x="133" y="225"/>
                  </a:lnTo>
                  <a:lnTo>
                    <a:pt x="133" y="229"/>
                  </a:lnTo>
                  <a:lnTo>
                    <a:pt x="130" y="231"/>
                  </a:lnTo>
                  <a:lnTo>
                    <a:pt x="127" y="231"/>
                  </a:lnTo>
                  <a:lnTo>
                    <a:pt x="125" y="235"/>
                  </a:lnTo>
                  <a:lnTo>
                    <a:pt x="128" y="235"/>
                  </a:lnTo>
                  <a:lnTo>
                    <a:pt x="130" y="232"/>
                  </a:lnTo>
                  <a:lnTo>
                    <a:pt x="134" y="231"/>
                  </a:lnTo>
                  <a:lnTo>
                    <a:pt x="134" y="234"/>
                  </a:lnTo>
                  <a:lnTo>
                    <a:pt x="136" y="238"/>
                  </a:lnTo>
                  <a:lnTo>
                    <a:pt x="130" y="237"/>
                  </a:lnTo>
                  <a:lnTo>
                    <a:pt x="130" y="238"/>
                  </a:lnTo>
                  <a:lnTo>
                    <a:pt x="130" y="240"/>
                  </a:lnTo>
                  <a:lnTo>
                    <a:pt x="128" y="241"/>
                  </a:lnTo>
                  <a:lnTo>
                    <a:pt x="128" y="243"/>
                  </a:lnTo>
                  <a:lnTo>
                    <a:pt x="128" y="246"/>
                  </a:lnTo>
                  <a:lnTo>
                    <a:pt x="127" y="247"/>
                  </a:lnTo>
                  <a:lnTo>
                    <a:pt x="125" y="246"/>
                  </a:lnTo>
                  <a:lnTo>
                    <a:pt x="124" y="247"/>
                  </a:lnTo>
                  <a:lnTo>
                    <a:pt x="125" y="250"/>
                  </a:lnTo>
                  <a:lnTo>
                    <a:pt x="127" y="252"/>
                  </a:lnTo>
                  <a:lnTo>
                    <a:pt x="128" y="258"/>
                  </a:lnTo>
                  <a:lnTo>
                    <a:pt x="125" y="256"/>
                  </a:lnTo>
                  <a:lnTo>
                    <a:pt x="124" y="255"/>
                  </a:lnTo>
                  <a:lnTo>
                    <a:pt x="121" y="252"/>
                  </a:lnTo>
                  <a:lnTo>
                    <a:pt x="122" y="256"/>
                  </a:lnTo>
                  <a:lnTo>
                    <a:pt x="121" y="258"/>
                  </a:lnTo>
                  <a:lnTo>
                    <a:pt x="119" y="259"/>
                  </a:lnTo>
                  <a:lnTo>
                    <a:pt x="118" y="262"/>
                  </a:lnTo>
                  <a:lnTo>
                    <a:pt x="119" y="262"/>
                  </a:lnTo>
                  <a:lnTo>
                    <a:pt x="121" y="262"/>
                  </a:lnTo>
                  <a:lnTo>
                    <a:pt x="122" y="259"/>
                  </a:lnTo>
                  <a:lnTo>
                    <a:pt x="122" y="261"/>
                  </a:lnTo>
                  <a:lnTo>
                    <a:pt x="122" y="264"/>
                  </a:lnTo>
                  <a:lnTo>
                    <a:pt x="124" y="267"/>
                  </a:lnTo>
                  <a:lnTo>
                    <a:pt x="121" y="268"/>
                  </a:lnTo>
                  <a:lnTo>
                    <a:pt x="118" y="267"/>
                  </a:lnTo>
                  <a:lnTo>
                    <a:pt x="116" y="268"/>
                  </a:lnTo>
                  <a:lnTo>
                    <a:pt x="115" y="268"/>
                  </a:lnTo>
                  <a:lnTo>
                    <a:pt x="112" y="271"/>
                  </a:lnTo>
                  <a:lnTo>
                    <a:pt x="112" y="274"/>
                  </a:lnTo>
                  <a:lnTo>
                    <a:pt x="109" y="276"/>
                  </a:lnTo>
                  <a:lnTo>
                    <a:pt x="107" y="276"/>
                  </a:lnTo>
                  <a:lnTo>
                    <a:pt x="106" y="283"/>
                  </a:lnTo>
                  <a:lnTo>
                    <a:pt x="109" y="282"/>
                  </a:lnTo>
                  <a:lnTo>
                    <a:pt x="110" y="280"/>
                  </a:lnTo>
                  <a:lnTo>
                    <a:pt x="112" y="282"/>
                  </a:lnTo>
                  <a:lnTo>
                    <a:pt x="107" y="283"/>
                  </a:lnTo>
                  <a:lnTo>
                    <a:pt x="107" y="286"/>
                  </a:lnTo>
                  <a:lnTo>
                    <a:pt x="107" y="289"/>
                  </a:lnTo>
                  <a:lnTo>
                    <a:pt x="107" y="292"/>
                  </a:lnTo>
                  <a:lnTo>
                    <a:pt x="103" y="294"/>
                  </a:lnTo>
                  <a:lnTo>
                    <a:pt x="100" y="289"/>
                  </a:lnTo>
                  <a:lnTo>
                    <a:pt x="98" y="289"/>
                  </a:lnTo>
                  <a:lnTo>
                    <a:pt x="95" y="294"/>
                  </a:lnTo>
                  <a:lnTo>
                    <a:pt x="92" y="297"/>
                  </a:lnTo>
                  <a:lnTo>
                    <a:pt x="92" y="298"/>
                  </a:lnTo>
                  <a:lnTo>
                    <a:pt x="83" y="310"/>
                  </a:lnTo>
                  <a:lnTo>
                    <a:pt x="85" y="313"/>
                  </a:lnTo>
                  <a:lnTo>
                    <a:pt x="79" y="318"/>
                  </a:lnTo>
                  <a:lnTo>
                    <a:pt x="77" y="321"/>
                  </a:lnTo>
                  <a:lnTo>
                    <a:pt x="80" y="322"/>
                  </a:lnTo>
                  <a:lnTo>
                    <a:pt x="83" y="321"/>
                  </a:lnTo>
                  <a:lnTo>
                    <a:pt x="82" y="325"/>
                  </a:lnTo>
                  <a:lnTo>
                    <a:pt x="83" y="328"/>
                  </a:lnTo>
                  <a:lnTo>
                    <a:pt x="86" y="330"/>
                  </a:lnTo>
                  <a:lnTo>
                    <a:pt x="104" y="319"/>
                  </a:lnTo>
                  <a:lnTo>
                    <a:pt x="106" y="316"/>
                  </a:lnTo>
                  <a:lnTo>
                    <a:pt x="107" y="318"/>
                  </a:lnTo>
                  <a:lnTo>
                    <a:pt x="106" y="319"/>
                  </a:lnTo>
                  <a:lnTo>
                    <a:pt x="101" y="322"/>
                  </a:lnTo>
                  <a:lnTo>
                    <a:pt x="100" y="322"/>
                  </a:lnTo>
                  <a:lnTo>
                    <a:pt x="94" y="327"/>
                  </a:lnTo>
                  <a:lnTo>
                    <a:pt x="95" y="328"/>
                  </a:lnTo>
                  <a:lnTo>
                    <a:pt x="95" y="330"/>
                  </a:lnTo>
                  <a:lnTo>
                    <a:pt x="89" y="333"/>
                  </a:lnTo>
                  <a:lnTo>
                    <a:pt x="86" y="333"/>
                  </a:lnTo>
                  <a:lnTo>
                    <a:pt x="85" y="333"/>
                  </a:lnTo>
                  <a:lnTo>
                    <a:pt x="86" y="336"/>
                  </a:lnTo>
                  <a:lnTo>
                    <a:pt x="85" y="336"/>
                  </a:lnTo>
                  <a:lnTo>
                    <a:pt x="82" y="336"/>
                  </a:lnTo>
                  <a:lnTo>
                    <a:pt x="82" y="333"/>
                  </a:lnTo>
                  <a:lnTo>
                    <a:pt x="79" y="328"/>
                  </a:lnTo>
                  <a:lnTo>
                    <a:pt x="79" y="327"/>
                  </a:lnTo>
                  <a:lnTo>
                    <a:pt x="76" y="327"/>
                  </a:lnTo>
                  <a:lnTo>
                    <a:pt x="76" y="328"/>
                  </a:lnTo>
                  <a:lnTo>
                    <a:pt x="73" y="328"/>
                  </a:lnTo>
                  <a:lnTo>
                    <a:pt x="71" y="330"/>
                  </a:lnTo>
                  <a:lnTo>
                    <a:pt x="71" y="333"/>
                  </a:lnTo>
                  <a:lnTo>
                    <a:pt x="73" y="334"/>
                  </a:lnTo>
                  <a:lnTo>
                    <a:pt x="73" y="336"/>
                  </a:lnTo>
                  <a:lnTo>
                    <a:pt x="70" y="337"/>
                  </a:lnTo>
                  <a:lnTo>
                    <a:pt x="68" y="336"/>
                  </a:lnTo>
                  <a:lnTo>
                    <a:pt x="68" y="333"/>
                  </a:lnTo>
                  <a:lnTo>
                    <a:pt x="68" y="331"/>
                  </a:lnTo>
                  <a:lnTo>
                    <a:pt x="59" y="334"/>
                  </a:lnTo>
                  <a:lnTo>
                    <a:pt x="58" y="336"/>
                  </a:lnTo>
                  <a:lnTo>
                    <a:pt x="58" y="339"/>
                  </a:lnTo>
                  <a:lnTo>
                    <a:pt x="55" y="339"/>
                  </a:lnTo>
                  <a:lnTo>
                    <a:pt x="57" y="342"/>
                  </a:lnTo>
                  <a:lnTo>
                    <a:pt x="55" y="342"/>
                  </a:lnTo>
                  <a:lnTo>
                    <a:pt x="52" y="343"/>
                  </a:lnTo>
                  <a:lnTo>
                    <a:pt x="54" y="342"/>
                  </a:lnTo>
                  <a:lnTo>
                    <a:pt x="52" y="340"/>
                  </a:lnTo>
                  <a:lnTo>
                    <a:pt x="51" y="340"/>
                  </a:lnTo>
                  <a:lnTo>
                    <a:pt x="51" y="342"/>
                  </a:lnTo>
                  <a:lnTo>
                    <a:pt x="51" y="343"/>
                  </a:lnTo>
                  <a:lnTo>
                    <a:pt x="48" y="343"/>
                  </a:lnTo>
                  <a:lnTo>
                    <a:pt x="43" y="346"/>
                  </a:lnTo>
                  <a:lnTo>
                    <a:pt x="40" y="354"/>
                  </a:lnTo>
                  <a:lnTo>
                    <a:pt x="39" y="352"/>
                  </a:lnTo>
                  <a:lnTo>
                    <a:pt x="36" y="352"/>
                  </a:lnTo>
                  <a:lnTo>
                    <a:pt x="33" y="354"/>
                  </a:lnTo>
                  <a:lnTo>
                    <a:pt x="33" y="355"/>
                  </a:lnTo>
                  <a:lnTo>
                    <a:pt x="36" y="358"/>
                  </a:lnTo>
                  <a:lnTo>
                    <a:pt x="34" y="360"/>
                  </a:lnTo>
                  <a:lnTo>
                    <a:pt x="37" y="361"/>
                  </a:lnTo>
                  <a:lnTo>
                    <a:pt x="40" y="360"/>
                  </a:lnTo>
                  <a:lnTo>
                    <a:pt x="42" y="361"/>
                  </a:lnTo>
                  <a:lnTo>
                    <a:pt x="43" y="363"/>
                  </a:lnTo>
                  <a:lnTo>
                    <a:pt x="40" y="364"/>
                  </a:lnTo>
                  <a:lnTo>
                    <a:pt x="42" y="367"/>
                  </a:lnTo>
                  <a:lnTo>
                    <a:pt x="39" y="366"/>
                  </a:lnTo>
                  <a:lnTo>
                    <a:pt x="27" y="364"/>
                  </a:lnTo>
                  <a:lnTo>
                    <a:pt x="25" y="366"/>
                  </a:lnTo>
                  <a:lnTo>
                    <a:pt x="24" y="366"/>
                  </a:lnTo>
                  <a:lnTo>
                    <a:pt x="22" y="367"/>
                  </a:lnTo>
                  <a:lnTo>
                    <a:pt x="24" y="369"/>
                  </a:lnTo>
                  <a:lnTo>
                    <a:pt x="22" y="369"/>
                  </a:lnTo>
                  <a:lnTo>
                    <a:pt x="22" y="372"/>
                  </a:lnTo>
                  <a:lnTo>
                    <a:pt x="25" y="370"/>
                  </a:lnTo>
                  <a:lnTo>
                    <a:pt x="27" y="370"/>
                  </a:lnTo>
                  <a:lnTo>
                    <a:pt x="24" y="373"/>
                  </a:lnTo>
                  <a:lnTo>
                    <a:pt x="25" y="380"/>
                  </a:lnTo>
                  <a:lnTo>
                    <a:pt x="24" y="376"/>
                  </a:lnTo>
                  <a:lnTo>
                    <a:pt x="22" y="375"/>
                  </a:lnTo>
                  <a:lnTo>
                    <a:pt x="19" y="376"/>
                  </a:lnTo>
                  <a:lnTo>
                    <a:pt x="16" y="382"/>
                  </a:lnTo>
                  <a:lnTo>
                    <a:pt x="18" y="383"/>
                  </a:lnTo>
                  <a:lnTo>
                    <a:pt x="18" y="385"/>
                  </a:lnTo>
                  <a:lnTo>
                    <a:pt x="16" y="383"/>
                  </a:lnTo>
                  <a:lnTo>
                    <a:pt x="15" y="380"/>
                  </a:lnTo>
                  <a:lnTo>
                    <a:pt x="12" y="382"/>
                  </a:lnTo>
                  <a:lnTo>
                    <a:pt x="7" y="382"/>
                  </a:lnTo>
                  <a:lnTo>
                    <a:pt x="7" y="383"/>
                  </a:lnTo>
                  <a:lnTo>
                    <a:pt x="9" y="385"/>
                  </a:lnTo>
                  <a:lnTo>
                    <a:pt x="3" y="380"/>
                  </a:lnTo>
                  <a:lnTo>
                    <a:pt x="3" y="382"/>
                  </a:lnTo>
                  <a:lnTo>
                    <a:pt x="4" y="386"/>
                  </a:lnTo>
                  <a:lnTo>
                    <a:pt x="3" y="388"/>
                  </a:lnTo>
                  <a:lnTo>
                    <a:pt x="3" y="389"/>
                  </a:lnTo>
                  <a:lnTo>
                    <a:pt x="19" y="388"/>
                  </a:lnTo>
                  <a:lnTo>
                    <a:pt x="15" y="389"/>
                  </a:lnTo>
                  <a:lnTo>
                    <a:pt x="16" y="391"/>
                  </a:lnTo>
                  <a:lnTo>
                    <a:pt x="22" y="389"/>
                  </a:lnTo>
                  <a:lnTo>
                    <a:pt x="22" y="391"/>
                  </a:lnTo>
                  <a:lnTo>
                    <a:pt x="19" y="392"/>
                  </a:lnTo>
                  <a:lnTo>
                    <a:pt x="10" y="392"/>
                  </a:lnTo>
                  <a:lnTo>
                    <a:pt x="9" y="392"/>
                  </a:lnTo>
                  <a:lnTo>
                    <a:pt x="7" y="392"/>
                  </a:lnTo>
                  <a:lnTo>
                    <a:pt x="3" y="394"/>
                  </a:lnTo>
                  <a:lnTo>
                    <a:pt x="3" y="395"/>
                  </a:lnTo>
                  <a:lnTo>
                    <a:pt x="1" y="395"/>
                  </a:lnTo>
                  <a:lnTo>
                    <a:pt x="0" y="397"/>
                  </a:lnTo>
                  <a:lnTo>
                    <a:pt x="0" y="398"/>
                  </a:lnTo>
                  <a:lnTo>
                    <a:pt x="4" y="400"/>
                  </a:lnTo>
                  <a:lnTo>
                    <a:pt x="4" y="403"/>
                  </a:lnTo>
                  <a:lnTo>
                    <a:pt x="4" y="404"/>
                  </a:lnTo>
                  <a:lnTo>
                    <a:pt x="0" y="409"/>
                  </a:lnTo>
                  <a:lnTo>
                    <a:pt x="1" y="410"/>
                  </a:lnTo>
                  <a:lnTo>
                    <a:pt x="0" y="412"/>
                  </a:lnTo>
                  <a:lnTo>
                    <a:pt x="0" y="413"/>
                  </a:lnTo>
                  <a:lnTo>
                    <a:pt x="1" y="415"/>
                  </a:lnTo>
                  <a:lnTo>
                    <a:pt x="1" y="418"/>
                  </a:lnTo>
                  <a:lnTo>
                    <a:pt x="6" y="418"/>
                  </a:lnTo>
                  <a:lnTo>
                    <a:pt x="16" y="415"/>
                  </a:lnTo>
                  <a:lnTo>
                    <a:pt x="18" y="416"/>
                  </a:lnTo>
                  <a:lnTo>
                    <a:pt x="21" y="416"/>
                  </a:lnTo>
                  <a:lnTo>
                    <a:pt x="25" y="407"/>
                  </a:lnTo>
                  <a:lnTo>
                    <a:pt x="25" y="410"/>
                  </a:lnTo>
                  <a:lnTo>
                    <a:pt x="24" y="415"/>
                  </a:lnTo>
                  <a:lnTo>
                    <a:pt x="27" y="415"/>
                  </a:lnTo>
                  <a:lnTo>
                    <a:pt x="30" y="415"/>
                  </a:lnTo>
                  <a:lnTo>
                    <a:pt x="31" y="415"/>
                  </a:lnTo>
                  <a:lnTo>
                    <a:pt x="33" y="416"/>
                  </a:lnTo>
                  <a:lnTo>
                    <a:pt x="37" y="412"/>
                  </a:lnTo>
                  <a:lnTo>
                    <a:pt x="37" y="404"/>
                  </a:lnTo>
                  <a:lnTo>
                    <a:pt x="42" y="403"/>
                  </a:lnTo>
                  <a:lnTo>
                    <a:pt x="42" y="404"/>
                  </a:lnTo>
                  <a:lnTo>
                    <a:pt x="39" y="409"/>
                  </a:lnTo>
                  <a:lnTo>
                    <a:pt x="39" y="413"/>
                  </a:lnTo>
                  <a:lnTo>
                    <a:pt x="40" y="413"/>
                  </a:lnTo>
                  <a:lnTo>
                    <a:pt x="42" y="412"/>
                  </a:lnTo>
                  <a:lnTo>
                    <a:pt x="43" y="413"/>
                  </a:lnTo>
                  <a:lnTo>
                    <a:pt x="39" y="416"/>
                  </a:lnTo>
                  <a:lnTo>
                    <a:pt x="34" y="418"/>
                  </a:lnTo>
                  <a:lnTo>
                    <a:pt x="34" y="421"/>
                  </a:lnTo>
                  <a:lnTo>
                    <a:pt x="36" y="424"/>
                  </a:lnTo>
                  <a:lnTo>
                    <a:pt x="31" y="425"/>
                  </a:lnTo>
                  <a:lnTo>
                    <a:pt x="31" y="422"/>
                  </a:lnTo>
                  <a:lnTo>
                    <a:pt x="30" y="421"/>
                  </a:lnTo>
                  <a:lnTo>
                    <a:pt x="27" y="418"/>
                  </a:lnTo>
                  <a:lnTo>
                    <a:pt x="24" y="418"/>
                  </a:lnTo>
                  <a:lnTo>
                    <a:pt x="21" y="419"/>
                  </a:lnTo>
                  <a:lnTo>
                    <a:pt x="16" y="418"/>
                  </a:lnTo>
                  <a:lnTo>
                    <a:pt x="13" y="419"/>
                  </a:lnTo>
                  <a:lnTo>
                    <a:pt x="10" y="419"/>
                  </a:lnTo>
                  <a:lnTo>
                    <a:pt x="9" y="421"/>
                  </a:lnTo>
                  <a:lnTo>
                    <a:pt x="3" y="419"/>
                  </a:lnTo>
                  <a:lnTo>
                    <a:pt x="1" y="424"/>
                  </a:lnTo>
                  <a:lnTo>
                    <a:pt x="1" y="427"/>
                  </a:lnTo>
                  <a:lnTo>
                    <a:pt x="3" y="427"/>
                  </a:lnTo>
                  <a:lnTo>
                    <a:pt x="4" y="427"/>
                  </a:lnTo>
                  <a:lnTo>
                    <a:pt x="4" y="431"/>
                  </a:lnTo>
                  <a:lnTo>
                    <a:pt x="3" y="430"/>
                  </a:lnTo>
                  <a:lnTo>
                    <a:pt x="0" y="428"/>
                  </a:lnTo>
                  <a:lnTo>
                    <a:pt x="0" y="430"/>
                  </a:lnTo>
                  <a:lnTo>
                    <a:pt x="3" y="436"/>
                  </a:lnTo>
                  <a:lnTo>
                    <a:pt x="4" y="436"/>
                  </a:lnTo>
                  <a:lnTo>
                    <a:pt x="9" y="433"/>
                  </a:lnTo>
                  <a:lnTo>
                    <a:pt x="12" y="433"/>
                  </a:lnTo>
                  <a:lnTo>
                    <a:pt x="6" y="439"/>
                  </a:lnTo>
                  <a:lnTo>
                    <a:pt x="7" y="440"/>
                  </a:lnTo>
                  <a:lnTo>
                    <a:pt x="3" y="442"/>
                  </a:lnTo>
                  <a:lnTo>
                    <a:pt x="3" y="443"/>
                  </a:lnTo>
                  <a:lnTo>
                    <a:pt x="3" y="446"/>
                  </a:lnTo>
                  <a:lnTo>
                    <a:pt x="4" y="448"/>
                  </a:lnTo>
                  <a:lnTo>
                    <a:pt x="4" y="449"/>
                  </a:lnTo>
                  <a:lnTo>
                    <a:pt x="7" y="448"/>
                  </a:lnTo>
                  <a:lnTo>
                    <a:pt x="9" y="446"/>
                  </a:lnTo>
                  <a:lnTo>
                    <a:pt x="9" y="449"/>
                  </a:lnTo>
                  <a:lnTo>
                    <a:pt x="12" y="454"/>
                  </a:lnTo>
                  <a:lnTo>
                    <a:pt x="9" y="454"/>
                  </a:lnTo>
                  <a:lnTo>
                    <a:pt x="6" y="455"/>
                  </a:lnTo>
                  <a:lnTo>
                    <a:pt x="6" y="457"/>
                  </a:lnTo>
                  <a:lnTo>
                    <a:pt x="7" y="458"/>
                  </a:lnTo>
                  <a:lnTo>
                    <a:pt x="10" y="457"/>
                  </a:lnTo>
                  <a:lnTo>
                    <a:pt x="13" y="452"/>
                  </a:lnTo>
                  <a:lnTo>
                    <a:pt x="13" y="449"/>
                  </a:lnTo>
                  <a:lnTo>
                    <a:pt x="16" y="448"/>
                  </a:lnTo>
                  <a:lnTo>
                    <a:pt x="22" y="437"/>
                  </a:lnTo>
                  <a:lnTo>
                    <a:pt x="25" y="434"/>
                  </a:lnTo>
                  <a:lnTo>
                    <a:pt x="27" y="436"/>
                  </a:lnTo>
                  <a:lnTo>
                    <a:pt x="27" y="437"/>
                  </a:lnTo>
                  <a:lnTo>
                    <a:pt x="30" y="437"/>
                  </a:lnTo>
                  <a:lnTo>
                    <a:pt x="33" y="437"/>
                  </a:lnTo>
                  <a:lnTo>
                    <a:pt x="28" y="439"/>
                  </a:lnTo>
                  <a:lnTo>
                    <a:pt x="27" y="445"/>
                  </a:lnTo>
                  <a:lnTo>
                    <a:pt x="27" y="442"/>
                  </a:lnTo>
                  <a:lnTo>
                    <a:pt x="25" y="440"/>
                  </a:lnTo>
                  <a:lnTo>
                    <a:pt x="19" y="448"/>
                  </a:lnTo>
                  <a:lnTo>
                    <a:pt x="21" y="449"/>
                  </a:lnTo>
                  <a:lnTo>
                    <a:pt x="21" y="451"/>
                  </a:lnTo>
                  <a:lnTo>
                    <a:pt x="18" y="452"/>
                  </a:lnTo>
                  <a:lnTo>
                    <a:pt x="12" y="460"/>
                  </a:lnTo>
                  <a:lnTo>
                    <a:pt x="13" y="461"/>
                  </a:lnTo>
                  <a:lnTo>
                    <a:pt x="19" y="461"/>
                  </a:lnTo>
                  <a:lnTo>
                    <a:pt x="21" y="460"/>
                  </a:lnTo>
                  <a:lnTo>
                    <a:pt x="22" y="461"/>
                  </a:lnTo>
                  <a:lnTo>
                    <a:pt x="16" y="464"/>
                  </a:lnTo>
                  <a:lnTo>
                    <a:pt x="15" y="466"/>
                  </a:lnTo>
                  <a:lnTo>
                    <a:pt x="13" y="467"/>
                  </a:lnTo>
                  <a:lnTo>
                    <a:pt x="10" y="467"/>
                  </a:lnTo>
                  <a:lnTo>
                    <a:pt x="9" y="467"/>
                  </a:lnTo>
                  <a:lnTo>
                    <a:pt x="7" y="467"/>
                  </a:lnTo>
                  <a:lnTo>
                    <a:pt x="3" y="473"/>
                  </a:lnTo>
                  <a:lnTo>
                    <a:pt x="3" y="476"/>
                  </a:lnTo>
                  <a:lnTo>
                    <a:pt x="4" y="476"/>
                  </a:lnTo>
                  <a:lnTo>
                    <a:pt x="4" y="478"/>
                  </a:lnTo>
                  <a:lnTo>
                    <a:pt x="7" y="478"/>
                  </a:lnTo>
                  <a:lnTo>
                    <a:pt x="9" y="475"/>
                  </a:lnTo>
                  <a:lnTo>
                    <a:pt x="9" y="478"/>
                  </a:lnTo>
                  <a:lnTo>
                    <a:pt x="12" y="478"/>
                  </a:lnTo>
                  <a:lnTo>
                    <a:pt x="12" y="476"/>
                  </a:lnTo>
                  <a:lnTo>
                    <a:pt x="12" y="475"/>
                  </a:lnTo>
                  <a:lnTo>
                    <a:pt x="15" y="475"/>
                  </a:lnTo>
                  <a:lnTo>
                    <a:pt x="19" y="473"/>
                  </a:lnTo>
                  <a:lnTo>
                    <a:pt x="21" y="470"/>
                  </a:lnTo>
                  <a:lnTo>
                    <a:pt x="22" y="472"/>
                  </a:lnTo>
                  <a:lnTo>
                    <a:pt x="18" y="478"/>
                  </a:lnTo>
                  <a:lnTo>
                    <a:pt x="19" y="478"/>
                  </a:lnTo>
                  <a:lnTo>
                    <a:pt x="19" y="481"/>
                  </a:lnTo>
                  <a:lnTo>
                    <a:pt x="16" y="485"/>
                  </a:lnTo>
                  <a:lnTo>
                    <a:pt x="15" y="487"/>
                  </a:lnTo>
                  <a:lnTo>
                    <a:pt x="15" y="490"/>
                  </a:lnTo>
                  <a:lnTo>
                    <a:pt x="13" y="490"/>
                  </a:lnTo>
                  <a:lnTo>
                    <a:pt x="12" y="491"/>
                  </a:lnTo>
                  <a:lnTo>
                    <a:pt x="10" y="488"/>
                  </a:lnTo>
                  <a:lnTo>
                    <a:pt x="9" y="488"/>
                  </a:lnTo>
                  <a:lnTo>
                    <a:pt x="7" y="499"/>
                  </a:lnTo>
                  <a:lnTo>
                    <a:pt x="22" y="512"/>
                  </a:lnTo>
                  <a:lnTo>
                    <a:pt x="25" y="512"/>
                  </a:lnTo>
                  <a:lnTo>
                    <a:pt x="28" y="509"/>
                  </a:lnTo>
                  <a:lnTo>
                    <a:pt x="27" y="518"/>
                  </a:lnTo>
                  <a:lnTo>
                    <a:pt x="28" y="517"/>
                  </a:lnTo>
                  <a:lnTo>
                    <a:pt x="31" y="518"/>
                  </a:lnTo>
                  <a:lnTo>
                    <a:pt x="33" y="515"/>
                  </a:lnTo>
                  <a:lnTo>
                    <a:pt x="37" y="515"/>
                  </a:lnTo>
                  <a:lnTo>
                    <a:pt x="36" y="518"/>
                  </a:lnTo>
                  <a:lnTo>
                    <a:pt x="40" y="520"/>
                  </a:lnTo>
                  <a:lnTo>
                    <a:pt x="45" y="518"/>
                  </a:lnTo>
                  <a:lnTo>
                    <a:pt x="48" y="515"/>
                  </a:lnTo>
                  <a:lnTo>
                    <a:pt x="49" y="512"/>
                  </a:lnTo>
                  <a:lnTo>
                    <a:pt x="51" y="515"/>
                  </a:lnTo>
                  <a:lnTo>
                    <a:pt x="58" y="511"/>
                  </a:lnTo>
                  <a:lnTo>
                    <a:pt x="64" y="502"/>
                  </a:lnTo>
                  <a:lnTo>
                    <a:pt x="67" y="500"/>
                  </a:lnTo>
                  <a:lnTo>
                    <a:pt x="68" y="497"/>
                  </a:lnTo>
                  <a:lnTo>
                    <a:pt x="70" y="496"/>
                  </a:lnTo>
                  <a:lnTo>
                    <a:pt x="71" y="494"/>
                  </a:lnTo>
                  <a:lnTo>
                    <a:pt x="76" y="488"/>
                  </a:lnTo>
                  <a:lnTo>
                    <a:pt x="74" y="485"/>
                  </a:lnTo>
                  <a:lnTo>
                    <a:pt x="79" y="488"/>
                  </a:lnTo>
                  <a:lnTo>
                    <a:pt x="83" y="488"/>
                  </a:lnTo>
                  <a:lnTo>
                    <a:pt x="85" y="487"/>
                  </a:lnTo>
                  <a:lnTo>
                    <a:pt x="86" y="481"/>
                  </a:lnTo>
                  <a:lnTo>
                    <a:pt x="89" y="479"/>
                  </a:lnTo>
                  <a:lnTo>
                    <a:pt x="89" y="476"/>
                  </a:lnTo>
                  <a:lnTo>
                    <a:pt x="86" y="473"/>
                  </a:lnTo>
                  <a:lnTo>
                    <a:pt x="85" y="470"/>
                  </a:lnTo>
                  <a:lnTo>
                    <a:pt x="86" y="470"/>
                  </a:lnTo>
                  <a:lnTo>
                    <a:pt x="86" y="469"/>
                  </a:lnTo>
                  <a:lnTo>
                    <a:pt x="86" y="466"/>
                  </a:lnTo>
                  <a:lnTo>
                    <a:pt x="88" y="466"/>
                  </a:lnTo>
                  <a:lnTo>
                    <a:pt x="89" y="469"/>
                  </a:lnTo>
                  <a:lnTo>
                    <a:pt x="89" y="470"/>
                  </a:lnTo>
                  <a:lnTo>
                    <a:pt x="91" y="470"/>
                  </a:lnTo>
                  <a:lnTo>
                    <a:pt x="91" y="469"/>
                  </a:lnTo>
                  <a:lnTo>
                    <a:pt x="89" y="466"/>
                  </a:lnTo>
                  <a:lnTo>
                    <a:pt x="89" y="461"/>
                  </a:lnTo>
                  <a:lnTo>
                    <a:pt x="89" y="460"/>
                  </a:lnTo>
                  <a:lnTo>
                    <a:pt x="91" y="460"/>
                  </a:lnTo>
                  <a:lnTo>
                    <a:pt x="92" y="460"/>
                  </a:lnTo>
                  <a:lnTo>
                    <a:pt x="94" y="460"/>
                  </a:lnTo>
                  <a:lnTo>
                    <a:pt x="94" y="463"/>
                  </a:lnTo>
                  <a:lnTo>
                    <a:pt x="92" y="463"/>
                  </a:lnTo>
                  <a:lnTo>
                    <a:pt x="94" y="481"/>
                  </a:lnTo>
                  <a:lnTo>
                    <a:pt x="97" y="481"/>
                  </a:lnTo>
                  <a:lnTo>
                    <a:pt x="100" y="484"/>
                  </a:lnTo>
                  <a:lnTo>
                    <a:pt x="101" y="484"/>
                  </a:lnTo>
                  <a:lnTo>
                    <a:pt x="103" y="487"/>
                  </a:lnTo>
                  <a:lnTo>
                    <a:pt x="103" y="494"/>
                  </a:lnTo>
                  <a:lnTo>
                    <a:pt x="104" y="490"/>
                  </a:lnTo>
                  <a:lnTo>
                    <a:pt x="106" y="491"/>
                  </a:lnTo>
                  <a:lnTo>
                    <a:pt x="107" y="490"/>
                  </a:lnTo>
                  <a:lnTo>
                    <a:pt x="110" y="479"/>
                  </a:lnTo>
                  <a:lnTo>
                    <a:pt x="109" y="470"/>
                  </a:lnTo>
                  <a:lnTo>
                    <a:pt x="112" y="463"/>
                  </a:lnTo>
                  <a:lnTo>
                    <a:pt x="112" y="460"/>
                  </a:lnTo>
                  <a:lnTo>
                    <a:pt x="121" y="455"/>
                  </a:lnTo>
                  <a:lnTo>
                    <a:pt x="122" y="452"/>
                  </a:lnTo>
                  <a:lnTo>
                    <a:pt x="122" y="448"/>
                  </a:lnTo>
                  <a:lnTo>
                    <a:pt x="122" y="445"/>
                  </a:lnTo>
                  <a:lnTo>
                    <a:pt x="124" y="436"/>
                  </a:lnTo>
                  <a:lnTo>
                    <a:pt x="121" y="427"/>
                  </a:lnTo>
                  <a:lnTo>
                    <a:pt x="118" y="422"/>
                  </a:lnTo>
                  <a:lnTo>
                    <a:pt x="119" y="421"/>
                  </a:lnTo>
                  <a:lnTo>
                    <a:pt x="124" y="418"/>
                  </a:lnTo>
                  <a:lnTo>
                    <a:pt x="127" y="415"/>
                  </a:lnTo>
                  <a:lnTo>
                    <a:pt x="128" y="409"/>
                  </a:lnTo>
                  <a:lnTo>
                    <a:pt x="128" y="403"/>
                  </a:lnTo>
                  <a:lnTo>
                    <a:pt x="121" y="398"/>
                  </a:lnTo>
                  <a:lnTo>
                    <a:pt x="119" y="394"/>
                  </a:lnTo>
                  <a:lnTo>
                    <a:pt x="119" y="375"/>
                  </a:lnTo>
                  <a:lnTo>
                    <a:pt x="118" y="370"/>
                  </a:lnTo>
                  <a:lnTo>
                    <a:pt x="116" y="369"/>
                  </a:lnTo>
                  <a:lnTo>
                    <a:pt x="119" y="349"/>
                  </a:lnTo>
                  <a:lnTo>
                    <a:pt x="121" y="346"/>
                  </a:lnTo>
                  <a:lnTo>
                    <a:pt x="119" y="345"/>
                  </a:lnTo>
                  <a:lnTo>
                    <a:pt x="118" y="342"/>
                  </a:lnTo>
                  <a:lnTo>
                    <a:pt x="116" y="336"/>
                  </a:lnTo>
                  <a:lnTo>
                    <a:pt x="119" y="325"/>
                  </a:lnTo>
                  <a:lnTo>
                    <a:pt x="127" y="316"/>
                  </a:lnTo>
                  <a:lnTo>
                    <a:pt x="133" y="312"/>
                  </a:lnTo>
                  <a:lnTo>
                    <a:pt x="139" y="310"/>
                  </a:lnTo>
                  <a:lnTo>
                    <a:pt x="148" y="312"/>
                  </a:lnTo>
                  <a:lnTo>
                    <a:pt x="151" y="307"/>
                  </a:lnTo>
                  <a:lnTo>
                    <a:pt x="152" y="298"/>
                  </a:lnTo>
                  <a:lnTo>
                    <a:pt x="146" y="289"/>
                  </a:lnTo>
                  <a:lnTo>
                    <a:pt x="145" y="286"/>
                  </a:lnTo>
                  <a:lnTo>
                    <a:pt x="157" y="267"/>
                  </a:lnTo>
                  <a:lnTo>
                    <a:pt x="160" y="231"/>
                  </a:lnTo>
                  <a:lnTo>
                    <a:pt x="161" y="229"/>
                  </a:lnTo>
                  <a:lnTo>
                    <a:pt x="164" y="229"/>
                  </a:lnTo>
                  <a:lnTo>
                    <a:pt x="170" y="225"/>
                  </a:lnTo>
                  <a:lnTo>
                    <a:pt x="175" y="210"/>
                  </a:lnTo>
                  <a:lnTo>
                    <a:pt x="190" y="186"/>
                  </a:lnTo>
                  <a:lnTo>
                    <a:pt x="190" y="183"/>
                  </a:lnTo>
                  <a:lnTo>
                    <a:pt x="185" y="175"/>
                  </a:lnTo>
                  <a:lnTo>
                    <a:pt x="187" y="171"/>
                  </a:lnTo>
                  <a:lnTo>
                    <a:pt x="193" y="163"/>
                  </a:lnTo>
                  <a:lnTo>
                    <a:pt x="194" y="153"/>
                  </a:lnTo>
                  <a:lnTo>
                    <a:pt x="203" y="144"/>
                  </a:lnTo>
                  <a:lnTo>
                    <a:pt x="206" y="144"/>
                  </a:lnTo>
                  <a:lnTo>
                    <a:pt x="211" y="145"/>
                  </a:lnTo>
                  <a:lnTo>
                    <a:pt x="214" y="148"/>
                  </a:lnTo>
                  <a:lnTo>
                    <a:pt x="215" y="150"/>
                  </a:lnTo>
                  <a:lnTo>
                    <a:pt x="220" y="135"/>
                  </a:lnTo>
                  <a:lnTo>
                    <a:pt x="220" y="128"/>
                  </a:lnTo>
                  <a:lnTo>
                    <a:pt x="221" y="125"/>
                  </a:lnTo>
                  <a:lnTo>
                    <a:pt x="223" y="123"/>
                  </a:lnTo>
                  <a:lnTo>
                    <a:pt x="226" y="123"/>
                  </a:lnTo>
                  <a:lnTo>
                    <a:pt x="248" y="129"/>
                  </a:lnTo>
                  <a:lnTo>
                    <a:pt x="251" y="129"/>
                  </a:lnTo>
                  <a:lnTo>
                    <a:pt x="253" y="126"/>
                  </a:lnTo>
                  <a:lnTo>
                    <a:pt x="250" y="123"/>
                  </a:lnTo>
                  <a:lnTo>
                    <a:pt x="250" y="120"/>
                  </a:lnTo>
                  <a:lnTo>
                    <a:pt x="251" y="117"/>
                  </a:lnTo>
                  <a:lnTo>
                    <a:pt x="253" y="113"/>
                  </a:lnTo>
                  <a:lnTo>
                    <a:pt x="253" y="111"/>
                  </a:lnTo>
                  <a:lnTo>
                    <a:pt x="254" y="108"/>
                  </a:lnTo>
                  <a:lnTo>
                    <a:pt x="254" y="105"/>
                  </a:lnTo>
                  <a:lnTo>
                    <a:pt x="253" y="102"/>
                  </a:lnTo>
                  <a:lnTo>
                    <a:pt x="251" y="99"/>
                  </a:lnTo>
                  <a:lnTo>
                    <a:pt x="253" y="99"/>
                  </a:lnTo>
                  <a:lnTo>
                    <a:pt x="260" y="99"/>
                  </a:lnTo>
                  <a:lnTo>
                    <a:pt x="262" y="96"/>
                  </a:lnTo>
                  <a:lnTo>
                    <a:pt x="265" y="96"/>
                  </a:lnTo>
                  <a:lnTo>
                    <a:pt x="266" y="98"/>
                  </a:lnTo>
                  <a:lnTo>
                    <a:pt x="269" y="96"/>
                  </a:lnTo>
                  <a:lnTo>
                    <a:pt x="268" y="89"/>
                  </a:lnTo>
                  <a:lnTo>
                    <a:pt x="272" y="87"/>
                  </a:lnTo>
                  <a:lnTo>
                    <a:pt x="277" y="89"/>
                  </a:lnTo>
                  <a:lnTo>
                    <a:pt x="289" y="105"/>
                  </a:lnTo>
                  <a:lnTo>
                    <a:pt x="290" y="111"/>
                  </a:lnTo>
                  <a:lnTo>
                    <a:pt x="292" y="114"/>
                  </a:lnTo>
                  <a:lnTo>
                    <a:pt x="299" y="114"/>
                  </a:lnTo>
                  <a:lnTo>
                    <a:pt x="305" y="117"/>
                  </a:lnTo>
                  <a:lnTo>
                    <a:pt x="308" y="117"/>
                  </a:lnTo>
                  <a:lnTo>
                    <a:pt x="312" y="114"/>
                  </a:lnTo>
                  <a:lnTo>
                    <a:pt x="318" y="108"/>
                  </a:lnTo>
                  <a:lnTo>
                    <a:pt x="321" y="110"/>
                  </a:lnTo>
                  <a:lnTo>
                    <a:pt x="324" y="117"/>
                  </a:lnTo>
                  <a:lnTo>
                    <a:pt x="327" y="117"/>
                  </a:lnTo>
                  <a:lnTo>
                    <a:pt x="336" y="113"/>
                  </a:lnTo>
                  <a:lnTo>
                    <a:pt x="339" y="108"/>
                  </a:lnTo>
                  <a:lnTo>
                    <a:pt x="347" y="102"/>
                  </a:lnTo>
                  <a:lnTo>
                    <a:pt x="348" y="75"/>
                  </a:lnTo>
                  <a:lnTo>
                    <a:pt x="351" y="65"/>
                  </a:lnTo>
                  <a:lnTo>
                    <a:pt x="356" y="62"/>
                  </a:lnTo>
                  <a:lnTo>
                    <a:pt x="386" y="51"/>
                  </a:lnTo>
                  <a:lnTo>
                    <a:pt x="387" y="53"/>
                  </a:lnTo>
                  <a:lnTo>
                    <a:pt x="390" y="59"/>
                  </a:lnTo>
                  <a:lnTo>
                    <a:pt x="393" y="62"/>
                  </a:lnTo>
                  <a:lnTo>
                    <a:pt x="399" y="63"/>
                  </a:lnTo>
                  <a:lnTo>
                    <a:pt x="404" y="69"/>
                  </a:lnTo>
                  <a:lnTo>
                    <a:pt x="407" y="83"/>
                  </a:lnTo>
                  <a:lnTo>
                    <a:pt x="401" y="90"/>
                  </a:lnTo>
                  <a:lnTo>
                    <a:pt x="399" y="93"/>
                  </a:lnTo>
                  <a:lnTo>
                    <a:pt x="399" y="98"/>
                  </a:lnTo>
                  <a:lnTo>
                    <a:pt x="402" y="99"/>
                  </a:lnTo>
                  <a:lnTo>
                    <a:pt x="404" y="99"/>
                  </a:lnTo>
                  <a:lnTo>
                    <a:pt x="407" y="96"/>
                  </a:lnTo>
                  <a:lnTo>
                    <a:pt x="407" y="95"/>
                  </a:lnTo>
                  <a:lnTo>
                    <a:pt x="407" y="92"/>
                  </a:lnTo>
                  <a:lnTo>
                    <a:pt x="408" y="90"/>
                  </a:lnTo>
                  <a:lnTo>
                    <a:pt x="417" y="84"/>
                  </a:lnTo>
                  <a:lnTo>
                    <a:pt x="420" y="83"/>
                  </a:lnTo>
                  <a:lnTo>
                    <a:pt x="422" y="72"/>
                  </a:lnTo>
                  <a:lnTo>
                    <a:pt x="428" y="77"/>
                  </a:lnTo>
                  <a:lnTo>
                    <a:pt x="432" y="77"/>
                  </a:lnTo>
                  <a:lnTo>
                    <a:pt x="434" y="71"/>
                  </a:lnTo>
                  <a:lnTo>
                    <a:pt x="434" y="68"/>
                  </a:lnTo>
                  <a:lnTo>
                    <a:pt x="434" y="66"/>
                  </a:lnTo>
                  <a:close/>
                </a:path>
              </a:pathLst>
            </a:custGeom>
            <a:grpFill/>
            <a:ln w="1905">
              <a:noFill/>
              <a:round/>
              <a:headEnd/>
              <a:tailEnd/>
            </a:ln>
          </p:spPr>
          <p:txBody>
            <a:bodyPr/>
            <a:lstStyle/>
            <a:p>
              <a:endParaRPr lang="en-GB">
                <a:solidFill>
                  <a:srgbClr val="000000"/>
                </a:solidFill>
                <a:latin typeface="Arial"/>
              </a:endParaRPr>
            </a:p>
          </p:txBody>
        </p:sp>
        <p:sp>
          <p:nvSpPr>
            <p:cNvPr id="799" name="Freeform 795"/>
            <p:cNvSpPr>
              <a:spLocks/>
            </p:cNvSpPr>
            <p:nvPr/>
          </p:nvSpPr>
          <p:spPr bwMode="auto">
            <a:xfrm>
              <a:off x="3108" y="1694"/>
              <a:ext cx="303" cy="202"/>
            </a:xfrm>
            <a:custGeom>
              <a:avLst/>
              <a:gdLst>
                <a:gd name="T0" fmla="*/ 41 w 303"/>
                <a:gd name="T1" fmla="*/ 116 h 202"/>
                <a:gd name="T2" fmla="*/ 6 w 303"/>
                <a:gd name="T3" fmla="*/ 87 h 202"/>
                <a:gd name="T4" fmla="*/ 32 w 303"/>
                <a:gd name="T5" fmla="*/ 48 h 202"/>
                <a:gd name="T6" fmla="*/ 26 w 303"/>
                <a:gd name="T7" fmla="*/ 20 h 202"/>
                <a:gd name="T8" fmla="*/ 53 w 303"/>
                <a:gd name="T9" fmla="*/ 12 h 202"/>
                <a:gd name="T10" fmla="*/ 83 w 303"/>
                <a:gd name="T11" fmla="*/ 21 h 202"/>
                <a:gd name="T12" fmla="*/ 97 w 303"/>
                <a:gd name="T13" fmla="*/ 24 h 202"/>
                <a:gd name="T14" fmla="*/ 110 w 303"/>
                <a:gd name="T15" fmla="*/ 26 h 202"/>
                <a:gd name="T16" fmla="*/ 125 w 303"/>
                <a:gd name="T17" fmla="*/ 27 h 202"/>
                <a:gd name="T18" fmla="*/ 143 w 303"/>
                <a:gd name="T19" fmla="*/ 23 h 202"/>
                <a:gd name="T20" fmla="*/ 155 w 303"/>
                <a:gd name="T21" fmla="*/ 8 h 202"/>
                <a:gd name="T22" fmla="*/ 170 w 303"/>
                <a:gd name="T23" fmla="*/ 8 h 202"/>
                <a:gd name="T24" fmla="*/ 191 w 303"/>
                <a:gd name="T25" fmla="*/ 2 h 202"/>
                <a:gd name="T26" fmla="*/ 208 w 303"/>
                <a:gd name="T27" fmla="*/ 17 h 202"/>
                <a:gd name="T28" fmla="*/ 218 w 303"/>
                <a:gd name="T29" fmla="*/ 30 h 202"/>
                <a:gd name="T30" fmla="*/ 229 w 303"/>
                <a:gd name="T31" fmla="*/ 53 h 202"/>
                <a:gd name="T32" fmla="*/ 244 w 303"/>
                <a:gd name="T33" fmla="*/ 56 h 202"/>
                <a:gd name="T34" fmla="*/ 273 w 303"/>
                <a:gd name="T35" fmla="*/ 62 h 202"/>
                <a:gd name="T36" fmla="*/ 293 w 303"/>
                <a:gd name="T37" fmla="*/ 69 h 202"/>
                <a:gd name="T38" fmla="*/ 300 w 303"/>
                <a:gd name="T39" fmla="*/ 87 h 202"/>
                <a:gd name="T40" fmla="*/ 296 w 303"/>
                <a:gd name="T41" fmla="*/ 96 h 202"/>
                <a:gd name="T42" fmla="*/ 296 w 303"/>
                <a:gd name="T43" fmla="*/ 119 h 202"/>
                <a:gd name="T44" fmla="*/ 278 w 303"/>
                <a:gd name="T45" fmla="*/ 123 h 202"/>
                <a:gd name="T46" fmla="*/ 254 w 303"/>
                <a:gd name="T47" fmla="*/ 141 h 202"/>
                <a:gd name="T48" fmla="*/ 236 w 303"/>
                <a:gd name="T49" fmla="*/ 149 h 202"/>
                <a:gd name="T50" fmla="*/ 218 w 303"/>
                <a:gd name="T51" fmla="*/ 162 h 202"/>
                <a:gd name="T52" fmla="*/ 218 w 303"/>
                <a:gd name="T53" fmla="*/ 158 h 202"/>
                <a:gd name="T54" fmla="*/ 214 w 303"/>
                <a:gd name="T55" fmla="*/ 162 h 202"/>
                <a:gd name="T56" fmla="*/ 209 w 303"/>
                <a:gd name="T57" fmla="*/ 161 h 202"/>
                <a:gd name="T58" fmla="*/ 199 w 303"/>
                <a:gd name="T59" fmla="*/ 162 h 202"/>
                <a:gd name="T60" fmla="*/ 205 w 303"/>
                <a:gd name="T61" fmla="*/ 164 h 202"/>
                <a:gd name="T62" fmla="*/ 212 w 303"/>
                <a:gd name="T63" fmla="*/ 173 h 202"/>
                <a:gd name="T64" fmla="*/ 226 w 303"/>
                <a:gd name="T65" fmla="*/ 179 h 202"/>
                <a:gd name="T66" fmla="*/ 241 w 303"/>
                <a:gd name="T67" fmla="*/ 177 h 202"/>
                <a:gd name="T68" fmla="*/ 235 w 303"/>
                <a:gd name="T69" fmla="*/ 187 h 202"/>
                <a:gd name="T70" fmla="*/ 209 w 303"/>
                <a:gd name="T71" fmla="*/ 195 h 202"/>
                <a:gd name="T72" fmla="*/ 194 w 303"/>
                <a:gd name="T73" fmla="*/ 201 h 202"/>
                <a:gd name="T74" fmla="*/ 187 w 303"/>
                <a:gd name="T75" fmla="*/ 185 h 202"/>
                <a:gd name="T76" fmla="*/ 187 w 303"/>
                <a:gd name="T77" fmla="*/ 170 h 202"/>
                <a:gd name="T78" fmla="*/ 191 w 303"/>
                <a:gd name="T79" fmla="*/ 164 h 202"/>
                <a:gd name="T80" fmla="*/ 172 w 303"/>
                <a:gd name="T81" fmla="*/ 162 h 202"/>
                <a:gd name="T82" fmla="*/ 163 w 303"/>
                <a:gd name="T83" fmla="*/ 153 h 202"/>
                <a:gd name="T84" fmla="*/ 169 w 303"/>
                <a:gd name="T85" fmla="*/ 152 h 202"/>
                <a:gd name="T86" fmla="*/ 145 w 303"/>
                <a:gd name="T87" fmla="*/ 152 h 202"/>
                <a:gd name="T88" fmla="*/ 136 w 303"/>
                <a:gd name="T89" fmla="*/ 156 h 202"/>
                <a:gd name="T90" fmla="*/ 131 w 303"/>
                <a:gd name="T91" fmla="*/ 170 h 202"/>
                <a:gd name="T92" fmla="*/ 127 w 303"/>
                <a:gd name="T93" fmla="*/ 179 h 202"/>
                <a:gd name="T94" fmla="*/ 104 w 303"/>
                <a:gd name="T95" fmla="*/ 177 h 202"/>
                <a:gd name="T96" fmla="*/ 110 w 303"/>
                <a:gd name="T97" fmla="*/ 168 h 202"/>
                <a:gd name="T98" fmla="*/ 118 w 303"/>
                <a:gd name="T99" fmla="*/ 153 h 202"/>
                <a:gd name="T100" fmla="*/ 131 w 303"/>
                <a:gd name="T101" fmla="*/ 149 h 202"/>
                <a:gd name="T102" fmla="*/ 124 w 303"/>
                <a:gd name="T103" fmla="*/ 132 h 202"/>
                <a:gd name="T104" fmla="*/ 118 w 303"/>
                <a:gd name="T105" fmla="*/ 114 h 202"/>
                <a:gd name="T106" fmla="*/ 94 w 303"/>
                <a:gd name="T107" fmla="*/ 105 h 20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03"/>
                <a:gd name="T163" fmla="*/ 0 h 202"/>
                <a:gd name="T164" fmla="*/ 303 w 303"/>
                <a:gd name="T165" fmla="*/ 202 h 20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03" h="202">
                  <a:moveTo>
                    <a:pt x="76" y="110"/>
                  </a:moveTo>
                  <a:lnTo>
                    <a:pt x="73" y="110"/>
                  </a:lnTo>
                  <a:lnTo>
                    <a:pt x="62" y="116"/>
                  </a:lnTo>
                  <a:lnTo>
                    <a:pt x="52" y="117"/>
                  </a:lnTo>
                  <a:lnTo>
                    <a:pt x="47" y="120"/>
                  </a:lnTo>
                  <a:lnTo>
                    <a:pt x="41" y="116"/>
                  </a:lnTo>
                  <a:lnTo>
                    <a:pt x="13" y="116"/>
                  </a:lnTo>
                  <a:lnTo>
                    <a:pt x="12" y="117"/>
                  </a:lnTo>
                  <a:lnTo>
                    <a:pt x="10" y="113"/>
                  </a:lnTo>
                  <a:lnTo>
                    <a:pt x="0" y="105"/>
                  </a:lnTo>
                  <a:lnTo>
                    <a:pt x="4" y="87"/>
                  </a:lnTo>
                  <a:lnTo>
                    <a:pt x="6" y="87"/>
                  </a:lnTo>
                  <a:lnTo>
                    <a:pt x="10" y="87"/>
                  </a:lnTo>
                  <a:lnTo>
                    <a:pt x="9" y="83"/>
                  </a:lnTo>
                  <a:lnTo>
                    <a:pt x="9" y="78"/>
                  </a:lnTo>
                  <a:lnTo>
                    <a:pt x="19" y="62"/>
                  </a:lnTo>
                  <a:lnTo>
                    <a:pt x="31" y="53"/>
                  </a:lnTo>
                  <a:lnTo>
                    <a:pt x="32" y="48"/>
                  </a:lnTo>
                  <a:lnTo>
                    <a:pt x="31" y="44"/>
                  </a:lnTo>
                  <a:lnTo>
                    <a:pt x="31" y="41"/>
                  </a:lnTo>
                  <a:lnTo>
                    <a:pt x="26" y="36"/>
                  </a:lnTo>
                  <a:lnTo>
                    <a:pt x="22" y="23"/>
                  </a:lnTo>
                  <a:lnTo>
                    <a:pt x="25" y="21"/>
                  </a:lnTo>
                  <a:lnTo>
                    <a:pt x="26" y="20"/>
                  </a:lnTo>
                  <a:lnTo>
                    <a:pt x="29" y="21"/>
                  </a:lnTo>
                  <a:lnTo>
                    <a:pt x="34" y="18"/>
                  </a:lnTo>
                  <a:lnTo>
                    <a:pt x="35" y="17"/>
                  </a:lnTo>
                  <a:lnTo>
                    <a:pt x="37" y="14"/>
                  </a:lnTo>
                  <a:lnTo>
                    <a:pt x="52" y="11"/>
                  </a:lnTo>
                  <a:lnTo>
                    <a:pt x="53" y="12"/>
                  </a:lnTo>
                  <a:lnTo>
                    <a:pt x="62" y="12"/>
                  </a:lnTo>
                  <a:lnTo>
                    <a:pt x="71" y="17"/>
                  </a:lnTo>
                  <a:lnTo>
                    <a:pt x="73" y="17"/>
                  </a:lnTo>
                  <a:lnTo>
                    <a:pt x="76" y="17"/>
                  </a:lnTo>
                  <a:lnTo>
                    <a:pt x="83" y="20"/>
                  </a:lnTo>
                  <a:lnTo>
                    <a:pt x="83" y="21"/>
                  </a:lnTo>
                  <a:lnTo>
                    <a:pt x="85" y="23"/>
                  </a:lnTo>
                  <a:lnTo>
                    <a:pt x="91" y="23"/>
                  </a:lnTo>
                  <a:lnTo>
                    <a:pt x="91" y="26"/>
                  </a:lnTo>
                  <a:lnTo>
                    <a:pt x="92" y="27"/>
                  </a:lnTo>
                  <a:lnTo>
                    <a:pt x="94" y="26"/>
                  </a:lnTo>
                  <a:lnTo>
                    <a:pt x="97" y="24"/>
                  </a:lnTo>
                  <a:lnTo>
                    <a:pt x="100" y="24"/>
                  </a:lnTo>
                  <a:lnTo>
                    <a:pt x="101" y="23"/>
                  </a:lnTo>
                  <a:lnTo>
                    <a:pt x="103" y="24"/>
                  </a:lnTo>
                  <a:lnTo>
                    <a:pt x="106" y="26"/>
                  </a:lnTo>
                  <a:lnTo>
                    <a:pt x="109" y="24"/>
                  </a:lnTo>
                  <a:lnTo>
                    <a:pt x="110" y="26"/>
                  </a:lnTo>
                  <a:lnTo>
                    <a:pt x="112" y="27"/>
                  </a:lnTo>
                  <a:lnTo>
                    <a:pt x="116" y="23"/>
                  </a:lnTo>
                  <a:lnTo>
                    <a:pt x="121" y="26"/>
                  </a:lnTo>
                  <a:lnTo>
                    <a:pt x="122" y="27"/>
                  </a:lnTo>
                  <a:lnTo>
                    <a:pt x="124" y="29"/>
                  </a:lnTo>
                  <a:lnTo>
                    <a:pt x="125" y="27"/>
                  </a:lnTo>
                  <a:lnTo>
                    <a:pt x="136" y="27"/>
                  </a:lnTo>
                  <a:lnTo>
                    <a:pt x="139" y="29"/>
                  </a:lnTo>
                  <a:lnTo>
                    <a:pt x="140" y="30"/>
                  </a:lnTo>
                  <a:lnTo>
                    <a:pt x="142" y="30"/>
                  </a:lnTo>
                  <a:lnTo>
                    <a:pt x="143" y="27"/>
                  </a:lnTo>
                  <a:lnTo>
                    <a:pt x="143" y="23"/>
                  </a:lnTo>
                  <a:lnTo>
                    <a:pt x="143" y="20"/>
                  </a:lnTo>
                  <a:lnTo>
                    <a:pt x="143" y="17"/>
                  </a:lnTo>
                  <a:lnTo>
                    <a:pt x="145" y="15"/>
                  </a:lnTo>
                  <a:lnTo>
                    <a:pt x="151" y="9"/>
                  </a:lnTo>
                  <a:lnTo>
                    <a:pt x="152" y="8"/>
                  </a:lnTo>
                  <a:lnTo>
                    <a:pt x="155" y="8"/>
                  </a:lnTo>
                  <a:lnTo>
                    <a:pt x="157" y="6"/>
                  </a:lnTo>
                  <a:lnTo>
                    <a:pt x="164" y="6"/>
                  </a:lnTo>
                  <a:lnTo>
                    <a:pt x="163" y="6"/>
                  </a:lnTo>
                  <a:lnTo>
                    <a:pt x="166" y="8"/>
                  </a:lnTo>
                  <a:lnTo>
                    <a:pt x="167" y="9"/>
                  </a:lnTo>
                  <a:lnTo>
                    <a:pt x="170" y="8"/>
                  </a:lnTo>
                  <a:lnTo>
                    <a:pt x="172" y="6"/>
                  </a:lnTo>
                  <a:lnTo>
                    <a:pt x="172" y="3"/>
                  </a:lnTo>
                  <a:lnTo>
                    <a:pt x="175" y="2"/>
                  </a:lnTo>
                  <a:lnTo>
                    <a:pt x="182" y="3"/>
                  </a:lnTo>
                  <a:lnTo>
                    <a:pt x="187" y="2"/>
                  </a:lnTo>
                  <a:lnTo>
                    <a:pt x="191" y="2"/>
                  </a:lnTo>
                  <a:lnTo>
                    <a:pt x="197" y="0"/>
                  </a:lnTo>
                  <a:lnTo>
                    <a:pt x="200" y="5"/>
                  </a:lnTo>
                  <a:lnTo>
                    <a:pt x="202" y="6"/>
                  </a:lnTo>
                  <a:lnTo>
                    <a:pt x="202" y="9"/>
                  </a:lnTo>
                  <a:lnTo>
                    <a:pt x="208" y="14"/>
                  </a:lnTo>
                  <a:lnTo>
                    <a:pt x="208" y="17"/>
                  </a:lnTo>
                  <a:lnTo>
                    <a:pt x="205" y="18"/>
                  </a:lnTo>
                  <a:lnTo>
                    <a:pt x="202" y="18"/>
                  </a:lnTo>
                  <a:lnTo>
                    <a:pt x="205" y="27"/>
                  </a:lnTo>
                  <a:lnTo>
                    <a:pt x="214" y="32"/>
                  </a:lnTo>
                  <a:lnTo>
                    <a:pt x="217" y="30"/>
                  </a:lnTo>
                  <a:lnTo>
                    <a:pt x="218" y="30"/>
                  </a:lnTo>
                  <a:lnTo>
                    <a:pt x="220" y="33"/>
                  </a:lnTo>
                  <a:lnTo>
                    <a:pt x="223" y="36"/>
                  </a:lnTo>
                  <a:lnTo>
                    <a:pt x="226" y="45"/>
                  </a:lnTo>
                  <a:lnTo>
                    <a:pt x="224" y="48"/>
                  </a:lnTo>
                  <a:lnTo>
                    <a:pt x="226" y="50"/>
                  </a:lnTo>
                  <a:lnTo>
                    <a:pt x="229" y="53"/>
                  </a:lnTo>
                  <a:lnTo>
                    <a:pt x="232" y="51"/>
                  </a:lnTo>
                  <a:lnTo>
                    <a:pt x="233" y="51"/>
                  </a:lnTo>
                  <a:lnTo>
                    <a:pt x="236" y="51"/>
                  </a:lnTo>
                  <a:lnTo>
                    <a:pt x="239" y="56"/>
                  </a:lnTo>
                  <a:lnTo>
                    <a:pt x="242" y="54"/>
                  </a:lnTo>
                  <a:lnTo>
                    <a:pt x="244" y="56"/>
                  </a:lnTo>
                  <a:lnTo>
                    <a:pt x="257" y="51"/>
                  </a:lnTo>
                  <a:lnTo>
                    <a:pt x="258" y="51"/>
                  </a:lnTo>
                  <a:lnTo>
                    <a:pt x="267" y="65"/>
                  </a:lnTo>
                  <a:lnTo>
                    <a:pt x="269" y="65"/>
                  </a:lnTo>
                  <a:lnTo>
                    <a:pt x="270" y="62"/>
                  </a:lnTo>
                  <a:lnTo>
                    <a:pt x="273" y="62"/>
                  </a:lnTo>
                  <a:lnTo>
                    <a:pt x="275" y="63"/>
                  </a:lnTo>
                  <a:lnTo>
                    <a:pt x="279" y="65"/>
                  </a:lnTo>
                  <a:lnTo>
                    <a:pt x="281" y="68"/>
                  </a:lnTo>
                  <a:lnTo>
                    <a:pt x="285" y="66"/>
                  </a:lnTo>
                  <a:lnTo>
                    <a:pt x="290" y="69"/>
                  </a:lnTo>
                  <a:lnTo>
                    <a:pt x="293" y="69"/>
                  </a:lnTo>
                  <a:lnTo>
                    <a:pt x="296" y="72"/>
                  </a:lnTo>
                  <a:lnTo>
                    <a:pt x="300" y="74"/>
                  </a:lnTo>
                  <a:lnTo>
                    <a:pt x="303" y="75"/>
                  </a:lnTo>
                  <a:lnTo>
                    <a:pt x="300" y="75"/>
                  </a:lnTo>
                  <a:lnTo>
                    <a:pt x="303" y="83"/>
                  </a:lnTo>
                  <a:lnTo>
                    <a:pt x="300" y="87"/>
                  </a:lnTo>
                  <a:lnTo>
                    <a:pt x="296" y="89"/>
                  </a:lnTo>
                  <a:lnTo>
                    <a:pt x="297" y="90"/>
                  </a:lnTo>
                  <a:lnTo>
                    <a:pt x="300" y="92"/>
                  </a:lnTo>
                  <a:lnTo>
                    <a:pt x="302" y="93"/>
                  </a:lnTo>
                  <a:lnTo>
                    <a:pt x="296" y="95"/>
                  </a:lnTo>
                  <a:lnTo>
                    <a:pt x="296" y="96"/>
                  </a:lnTo>
                  <a:lnTo>
                    <a:pt x="294" y="99"/>
                  </a:lnTo>
                  <a:lnTo>
                    <a:pt x="296" y="101"/>
                  </a:lnTo>
                  <a:lnTo>
                    <a:pt x="297" y="104"/>
                  </a:lnTo>
                  <a:lnTo>
                    <a:pt x="297" y="105"/>
                  </a:lnTo>
                  <a:lnTo>
                    <a:pt x="299" y="107"/>
                  </a:lnTo>
                  <a:lnTo>
                    <a:pt x="296" y="119"/>
                  </a:lnTo>
                  <a:lnTo>
                    <a:pt x="294" y="120"/>
                  </a:lnTo>
                  <a:lnTo>
                    <a:pt x="288" y="119"/>
                  </a:lnTo>
                  <a:lnTo>
                    <a:pt x="287" y="120"/>
                  </a:lnTo>
                  <a:lnTo>
                    <a:pt x="282" y="117"/>
                  </a:lnTo>
                  <a:lnTo>
                    <a:pt x="281" y="119"/>
                  </a:lnTo>
                  <a:lnTo>
                    <a:pt x="278" y="123"/>
                  </a:lnTo>
                  <a:lnTo>
                    <a:pt x="273" y="125"/>
                  </a:lnTo>
                  <a:lnTo>
                    <a:pt x="270" y="129"/>
                  </a:lnTo>
                  <a:lnTo>
                    <a:pt x="270" y="137"/>
                  </a:lnTo>
                  <a:lnTo>
                    <a:pt x="260" y="138"/>
                  </a:lnTo>
                  <a:lnTo>
                    <a:pt x="257" y="141"/>
                  </a:lnTo>
                  <a:lnTo>
                    <a:pt x="254" y="141"/>
                  </a:lnTo>
                  <a:lnTo>
                    <a:pt x="250" y="144"/>
                  </a:lnTo>
                  <a:lnTo>
                    <a:pt x="248" y="147"/>
                  </a:lnTo>
                  <a:lnTo>
                    <a:pt x="244" y="146"/>
                  </a:lnTo>
                  <a:lnTo>
                    <a:pt x="238" y="149"/>
                  </a:lnTo>
                  <a:lnTo>
                    <a:pt x="236" y="150"/>
                  </a:lnTo>
                  <a:lnTo>
                    <a:pt x="236" y="149"/>
                  </a:lnTo>
                  <a:lnTo>
                    <a:pt x="233" y="150"/>
                  </a:lnTo>
                  <a:lnTo>
                    <a:pt x="230" y="150"/>
                  </a:lnTo>
                  <a:lnTo>
                    <a:pt x="226" y="155"/>
                  </a:lnTo>
                  <a:lnTo>
                    <a:pt x="224" y="155"/>
                  </a:lnTo>
                  <a:lnTo>
                    <a:pt x="221" y="161"/>
                  </a:lnTo>
                  <a:lnTo>
                    <a:pt x="218" y="162"/>
                  </a:lnTo>
                  <a:lnTo>
                    <a:pt x="220" y="161"/>
                  </a:lnTo>
                  <a:lnTo>
                    <a:pt x="221" y="159"/>
                  </a:lnTo>
                  <a:lnTo>
                    <a:pt x="223" y="158"/>
                  </a:lnTo>
                  <a:lnTo>
                    <a:pt x="221" y="153"/>
                  </a:lnTo>
                  <a:lnTo>
                    <a:pt x="220" y="153"/>
                  </a:lnTo>
                  <a:lnTo>
                    <a:pt x="218" y="158"/>
                  </a:lnTo>
                  <a:lnTo>
                    <a:pt x="215" y="161"/>
                  </a:lnTo>
                  <a:lnTo>
                    <a:pt x="217" y="168"/>
                  </a:lnTo>
                  <a:lnTo>
                    <a:pt x="214" y="168"/>
                  </a:lnTo>
                  <a:lnTo>
                    <a:pt x="214" y="167"/>
                  </a:lnTo>
                  <a:lnTo>
                    <a:pt x="212" y="164"/>
                  </a:lnTo>
                  <a:lnTo>
                    <a:pt x="214" y="162"/>
                  </a:lnTo>
                  <a:lnTo>
                    <a:pt x="212" y="161"/>
                  </a:lnTo>
                  <a:lnTo>
                    <a:pt x="211" y="162"/>
                  </a:lnTo>
                  <a:lnTo>
                    <a:pt x="209" y="165"/>
                  </a:lnTo>
                  <a:lnTo>
                    <a:pt x="209" y="164"/>
                  </a:lnTo>
                  <a:lnTo>
                    <a:pt x="209" y="162"/>
                  </a:lnTo>
                  <a:lnTo>
                    <a:pt x="209" y="161"/>
                  </a:lnTo>
                  <a:lnTo>
                    <a:pt x="205" y="161"/>
                  </a:lnTo>
                  <a:lnTo>
                    <a:pt x="203" y="158"/>
                  </a:lnTo>
                  <a:lnTo>
                    <a:pt x="203" y="156"/>
                  </a:lnTo>
                  <a:lnTo>
                    <a:pt x="202" y="161"/>
                  </a:lnTo>
                  <a:lnTo>
                    <a:pt x="196" y="159"/>
                  </a:lnTo>
                  <a:lnTo>
                    <a:pt x="199" y="162"/>
                  </a:lnTo>
                  <a:lnTo>
                    <a:pt x="200" y="162"/>
                  </a:lnTo>
                  <a:lnTo>
                    <a:pt x="202" y="162"/>
                  </a:lnTo>
                  <a:lnTo>
                    <a:pt x="202" y="164"/>
                  </a:lnTo>
                  <a:lnTo>
                    <a:pt x="202" y="165"/>
                  </a:lnTo>
                  <a:lnTo>
                    <a:pt x="203" y="167"/>
                  </a:lnTo>
                  <a:lnTo>
                    <a:pt x="205" y="164"/>
                  </a:lnTo>
                  <a:lnTo>
                    <a:pt x="208" y="165"/>
                  </a:lnTo>
                  <a:lnTo>
                    <a:pt x="209" y="167"/>
                  </a:lnTo>
                  <a:lnTo>
                    <a:pt x="211" y="167"/>
                  </a:lnTo>
                  <a:lnTo>
                    <a:pt x="209" y="170"/>
                  </a:lnTo>
                  <a:lnTo>
                    <a:pt x="212" y="170"/>
                  </a:lnTo>
                  <a:lnTo>
                    <a:pt x="212" y="173"/>
                  </a:lnTo>
                  <a:lnTo>
                    <a:pt x="215" y="173"/>
                  </a:lnTo>
                  <a:lnTo>
                    <a:pt x="217" y="174"/>
                  </a:lnTo>
                  <a:lnTo>
                    <a:pt x="218" y="182"/>
                  </a:lnTo>
                  <a:lnTo>
                    <a:pt x="220" y="180"/>
                  </a:lnTo>
                  <a:lnTo>
                    <a:pt x="224" y="182"/>
                  </a:lnTo>
                  <a:lnTo>
                    <a:pt x="226" y="179"/>
                  </a:lnTo>
                  <a:lnTo>
                    <a:pt x="229" y="182"/>
                  </a:lnTo>
                  <a:lnTo>
                    <a:pt x="232" y="179"/>
                  </a:lnTo>
                  <a:lnTo>
                    <a:pt x="233" y="177"/>
                  </a:lnTo>
                  <a:lnTo>
                    <a:pt x="235" y="179"/>
                  </a:lnTo>
                  <a:lnTo>
                    <a:pt x="236" y="179"/>
                  </a:lnTo>
                  <a:lnTo>
                    <a:pt x="241" y="177"/>
                  </a:lnTo>
                  <a:lnTo>
                    <a:pt x="244" y="177"/>
                  </a:lnTo>
                  <a:lnTo>
                    <a:pt x="244" y="180"/>
                  </a:lnTo>
                  <a:lnTo>
                    <a:pt x="242" y="182"/>
                  </a:lnTo>
                  <a:lnTo>
                    <a:pt x="242" y="187"/>
                  </a:lnTo>
                  <a:lnTo>
                    <a:pt x="236" y="187"/>
                  </a:lnTo>
                  <a:lnTo>
                    <a:pt x="235" y="187"/>
                  </a:lnTo>
                  <a:lnTo>
                    <a:pt x="226" y="185"/>
                  </a:lnTo>
                  <a:lnTo>
                    <a:pt x="217" y="193"/>
                  </a:lnTo>
                  <a:lnTo>
                    <a:pt x="214" y="192"/>
                  </a:lnTo>
                  <a:lnTo>
                    <a:pt x="209" y="193"/>
                  </a:lnTo>
                  <a:lnTo>
                    <a:pt x="211" y="195"/>
                  </a:lnTo>
                  <a:lnTo>
                    <a:pt x="209" y="195"/>
                  </a:lnTo>
                  <a:lnTo>
                    <a:pt x="208" y="198"/>
                  </a:lnTo>
                  <a:lnTo>
                    <a:pt x="206" y="199"/>
                  </a:lnTo>
                  <a:lnTo>
                    <a:pt x="205" y="199"/>
                  </a:lnTo>
                  <a:lnTo>
                    <a:pt x="200" y="202"/>
                  </a:lnTo>
                  <a:lnTo>
                    <a:pt x="196" y="202"/>
                  </a:lnTo>
                  <a:lnTo>
                    <a:pt x="194" y="201"/>
                  </a:lnTo>
                  <a:lnTo>
                    <a:pt x="191" y="198"/>
                  </a:lnTo>
                  <a:lnTo>
                    <a:pt x="193" y="196"/>
                  </a:lnTo>
                  <a:lnTo>
                    <a:pt x="193" y="187"/>
                  </a:lnTo>
                  <a:lnTo>
                    <a:pt x="191" y="185"/>
                  </a:lnTo>
                  <a:lnTo>
                    <a:pt x="190" y="185"/>
                  </a:lnTo>
                  <a:lnTo>
                    <a:pt x="187" y="185"/>
                  </a:lnTo>
                  <a:lnTo>
                    <a:pt x="181" y="180"/>
                  </a:lnTo>
                  <a:lnTo>
                    <a:pt x="176" y="180"/>
                  </a:lnTo>
                  <a:lnTo>
                    <a:pt x="176" y="179"/>
                  </a:lnTo>
                  <a:lnTo>
                    <a:pt x="178" y="177"/>
                  </a:lnTo>
                  <a:lnTo>
                    <a:pt x="181" y="176"/>
                  </a:lnTo>
                  <a:lnTo>
                    <a:pt x="187" y="170"/>
                  </a:lnTo>
                  <a:lnTo>
                    <a:pt x="196" y="167"/>
                  </a:lnTo>
                  <a:lnTo>
                    <a:pt x="197" y="167"/>
                  </a:lnTo>
                  <a:lnTo>
                    <a:pt x="196" y="165"/>
                  </a:lnTo>
                  <a:lnTo>
                    <a:pt x="196" y="162"/>
                  </a:lnTo>
                  <a:lnTo>
                    <a:pt x="193" y="161"/>
                  </a:lnTo>
                  <a:lnTo>
                    <a:pt x="191" y="164"/>
                  </a:lnTo>
                  <a:lnTo>
                    <a:pt x="188" y="162"/>
                  </a:lnTo>
                  <a:lnTo>
                    <a:pt x="188" y="161"/>
                  </a:lnTo>
                  <a:lnTo>
                    <a:pt x="185" y="161"/>
                  </a:lnTo>
                  <a:lnTo>
                    <a:pt x="185" y="162"/>
                  </a:lnTo>
                  <a:lnTo>
                    <a:pt x="176" y="164"/>
                  </a:lnTo>
                  <a:lnTo>
                    <a:pt x="172" y="162"/>
                  </a:lnTo>
                  <a:lnTo>
                    <a:pt x="169" y="159"/>
                  </a:lnTo>
                  <a:lnTo>
                    <a:pt x="167" y="159"/>
                  </a:lnTo>
                  <a:lnTo>
                    <a:pt x="164" y="159"/>
                  </a:lnTo>
                  <a:lnTo>
                    <a:pt x="164" y="158"/>
                  </a:lnTo>
                  <a:lnTo>
                    <a:pt x="167" y="155"/>
                  </a:lnTo>
                  <a:lnTo>
                    <a:pt x="163" y="153"/>
                  </a:lnTo>
                  <a:lnTo>
                    <a:pt x="161" y="153"/>
                  </a:lnTo>
                  <a:lnTo>
                    <a:pt x="163" y="152"/>
                  </a:lnTo>
                  <a:lnTo>
                    <a:pt x="170" y="153"/>
                  </a:lnTo>
                  <a:lnTo>
                    <a:pt x="172" y="152"/>
                  </a:lnTo>
                  <a:lnTo>
                    <a:pt x="170" y="152"/>
                  </a:lnTo>
                  <a:lnTo>
                    <a:pt x="169" y="152"/>
                  </a:lnTo>
                  <a:lnTo>
                    <a:pt x="166" y="146"/>
                  </a:lnTo>
                  <a:lnTo>
                    <a:pt x="164" y="147"/>
                  </a:lnTo>
                  <a:lnTo>
                    <a:pt x="160" y="150"/>
                  </a:lnTo>
                  <a:lnTo>
                    <a:pt x="160" y="147"/>
                  </a:lnTo>
                  <a:lnTo>
                    <a:pt x="154" y="150"/>
                  </a:lnTo>
                  <a:lnTo>
                    <a:pt x="145" y="152"/>
                  </a:lnTo>
                  <a:lnTo>
                    <a:pt x="145" y="155"/>
                  </a:lnTo>
                  <a:lnTo>
                    <a:pt x="142" y="161"/>
                  </a:lnTo>
                  <a:lnTo>
                    <a:pt x="140" y="161"/>
                  </a:lnTo>
                  <a:lnTo>
                    <a:pt x="139" y="158"/>
                  </a:lnTo>
                  <a:lnTo>
                    <a:pt x="137" y="158"/>
                  </a:lnTo>
                  <a:lnTo>
                    <a:pt x="136" y="156"/>
                  </a:lnTo>
                  <a:lnTo>
                    <a:pt x="136" y="158"/>
                  </a:lnTo>
                  <a:lnTo>
                    <a:pt x="139" y="161"/>
                  </a:lnTo>
                  <a:lnTo>
                    <a:pt x="139" y="164"/>
                  </a:lnTo>
                  <a:lnTo>
                    <a:pt x="136" y="168"/>
                  </a:lnTo>
                  <a:lnTo>
                    <a:pt x="131" y="168"/>
                  </a:lnTo>
                  <a:lnTo>
                    <a:pt x="131" y="170"/>
                  </a:lnTo>
                  <a:lnTo>
                    <a:pt x="130" y="171"/>
                  </a:lnTo>
                  <a:lnTo>
                    <a:pt x="130" y="173"/>
                  </a:lnTo>
                  <a:lnTo>
                    <a:pt x="128" y="173"/>
                  </a:lnTo>
                  <a:lnTo>
                    <a:pt x="127" y="170"/>
                  </a:lnTo>
                  <a:lnTo>
                    <a:pt x="127" y="168"/>
                  </a:lnTo>
                  <a:lnTo>
                    <a:pt x="127" y="179"/>
                  </a:lnTo>
                  <a:lnTo>
                    <a:pt x="125" y="179"/>
                  </a:lnTo>
                  <a:lnTo>
                    <a:pt x="122" y="179"/>
                  </a:lnTo>
                  <a:lnTo>
                    <a:pt x="115" y="180"/>
                  </a:lnTo>
                  <a:lnTo>
                    <a:pt x="112" y="182"/>
                  </a:lnTo>
                  <a:lnTo>
                    <a:pt x="109" y="183"/>
                  </a:lnTo>
                  <a:lnTo>
                    <a:pt x="104" y="177"/>
                  </a:lnTo>
                  <a:lnTo>
                    <a:pt x="101" y="177"/>
                  </a:lnTo>
                  <a:lnTo>
                    <a:pt x="104" y="177"/>
                  </a:lnTo>
                  <a:lnTo>
                    <a:pt x="106" y="174"/>
                  </a:lnTo>
                  <a:lnTo>
                    <a:pt x="107" y="173"/>
                  </a:lnTo>
                  <a:lnTo>
                    <a:pt x="107" y="170"/>
                  </a:lnTo>
                  <a:lnTo>
                    <a:pt x="110" y="168"/>
                  </a:lnTo>
                  <a:lnTo>
                    <a:pt x="110" y="167"/>
                  </a:lnTo>
                  <a:lnTo>
                    <a:pt x="112" y="164"/>
                  </a:lnTo>
                  <a:lnTo>
                    <a:pt x="115" y="164"/>
                  </a:lnTo>
                  <a:lnTo>
                    <a:pt x="115" y="156"/>
                  </a:lnTo>
                  <a:lnTo>
                    <a:pt x="116" y="153"/>
                  </a:lnTo>
                  <a:lnTo>
                    <a:pt x="118" y="153"/>
                  </a:lnTo>
                  <a:lnTo>
                    <a:pt x="119" y="155"/>
                  </a:lnTo>
                  <a:lnTo>
                    <a:pt x="122" y="153"/>
                  </a:lnTo>
                  <a:lnTo>
                    <a:pt x="128" y="155"/>
                  </a:lnTo>
                  <a:lnTo>
                    <a:pt x="131" y="153"/>
                  </a:lnTo>
                  <a:lnTo>
                    <a:pt x="133" y="152"/>
                  </a:lnTo>
                  <a:lnTo>
                    <a:pt x="131" y="149"/>
                  </a:lnTo>
                  <a:lnTo>
                    <a:pt x="131" y="147"/>
                  </a:lnTo>
                  <a:lnTo>
                    <a:pt x="131" y="144"/>
                  </a:lnTo>
                  <a:lnTo>
                    <a:pt x="130" y="143"/>
                  </a:lnTo>
                  <a:lnTo>
                    <a:pt x="125" y="140"/>
                  </a:lnTo>
                  <a:lnTo>
                    <a:pt x="124" y="135"/>
                  </a:lnTo>
                  <a:lnTo>
                    <a:pt x="124" y="132"/>
                  </a:lnTo>
                  <a:lnTo>
                    <a:pt x="124" y="131"/>
                  </a:lnTo>
                  <a:lnTo>
                    <a:pt x="121" y="131"/>
                  </a:lnTo>
                  <a:lnTo>
                    <a:pt x="119" y="128"/>
                  </a:lnTo>
                  <a:lnTo>
                    <a:pt x="118" y="126"/>
                  </a:lnTo>
                  <a:lnTo>
                    <a:pt x="119" y="116"/>
                  </a:lnTo>
                  <a:lnTo>
                    <a:pt x="118" y="114"/>
                  </a:lnTo>
                  <a:lnTo>
                    <a:pt x="115" y="114"/>
                  </a:lnTo>
                  <a:lnTo>
                    <a:pt x="112" y="111"/>
                  </a:lnTo>
                  <a:lnTo>
                    <a:pt x="109" y="111"/>
                  </a:lnTo>
                  <a:lnTo>
                    <a:pt x="104" y="111"/>
                  </a:lnTo>
                  <a:lnTo>
                    <a:pt x="101" y="111"/>
                  </a:lnTo>
                  <a:lnTo>
                    <a:pt x="94" y="105"/>
                  </a:lnTo>
                  <a:lnTo>
                    <a:pt x="89" y="104"/>
                  </a:lnTo>
                  <a:lnTo>
                    <a:pt x="82" y="105"/>
                  </a:lnTo>
                  <a:lnTo>
                    <a:pt x="79" y="105"/>
                  </a:lnTo>
                  <a:lnTo>
                    <a:pt x="77" y="105"/>
                  </a:lnTo>
                  <a:lnTo>
                    <a:pt x="76" y="110"/>
                  </a:lnTo>
                  <a:close/>
                </a:path>
              </a:pathLst>
            </a:custGeom>
            <a:grpFill/>
            <a:ln w="1905">
              <a:noFill/>
              <a:round/>
              <a:headEnd/>
              <a:tailEnd/>
            </a:ln>
          </p:spPr>
          <p:txBody>
            <a:bodyPr/>
            <a:lstStyle/>
            <a:p>
              <a:endParaRPr lang="en-GB">
                <a:solidFill>
                  <a:srgbClr val="000000"/>
                </a:solidFill>
                <a:latin typeface="Arial"/>
              </a:endParaRPr>
            </a:p>
          </p:txBody>
        </p:sp>
        <p:sp>
          <p:nvSpPr>
            <p:cNvPr id="800" name="Freeform 796"/>
            <p:cNvSpPr>
              <a:spLocks/>
            </p:cNvSpPr>
            <p:nvPr/>
          </p:nvSpPr>
          <p:spPr bwMode="auto">
            <a:xfrm>
              <a:off x="2937" y="1729"/>
              <a:ext cx="115" cy="69"/>
            </a:xfrm>
            <a:custGeom>
              <a:avLst/>
              <a:gdLst>
                <a:gd name="T0" fmla="*/ 115 w 115"/>
                <a:gd name="T1" fmla="*/ 42 h 69"/>
                <a:gd name="T2" fmla="*/ 114 w 115"/>
                <a:gd name="T3" fmla="*/ 43 h 69"/>
                <a:gd name="T4" fmla="*/ 111 w 115"/>
                <a:gd name="T5" fmla="*/ 43 h 69"/>
                <a:gd name="T6" fmla="*/ 108 w 115"/>
                <a:gd name="T7" fmla="*/ 48 h 69"/>
                <a:gd name="T8" fmla="*/ 105 w 115"/>
                <a:gd name="T9" fmla="*/ 49 h 69"/>
                <a:gd name="T10" fmla="*/ 103 w 115"/>
                <a:gd name="T11" fmla="*/ 51 h 69"/>
                <a:gd name="T12" fmla="*/ 103 w 115"/>
                <a:gd name="T13" fmla="*/ 54 h 69"/>
                <a:gd name="T14" fmla="*/ 102 w 115"/>
                <a:gd name="T15" fmla="*/ 57 h 69"/>
                <a:gd name="T16" fmla="*/ 99 w 115"/>
                <a:gd name="T17" fmla="*/ 57 h 69"/>
                <a:gd name="T18" fmla="*/ 99 w 115"/>
                <a:gd name="T19" fmla="*/ 60 h 69"/>
                <a:gd name="T20" fmla="*/ 96 w 115"/>
                <a:gd name="T21" fmla="*/ 63 h 69"/>
                <a:gd name="T22" fmla="*/ 91 w 115"/>
                <a:gd name="T23" fmla="*/ 63 h 69"/>
                <a:gd name="T24" fmla="*/ 88 w 115"/>
                <a:gd name="T25" fmla="*/ 61 h 69"/>
                <a:gd name="T26" fmla="*/ 87 w 115"/>
                <a:gd name="T27" fmla="*/ 61 h 69"/>
                <a:gd name="T28" fmla="*/ 84 w 115"/>
                <a:gd name="T29" fmla="*/ 69 h 69"/>
                <a:gd name="T30" fmla="*/ 84 w 115"/>
                <a:gd name="T31" fmla="*/ 64 h 69"/>
                <a:gd name="T32" fmla="*/ 81 w 115"/>
                <a:gd name="T33" fmla="*/ 61 h 69"/>
                <a:gd name="T34" fmla="*/ 70 w 115"/>
                <a:gd name="T35" fmla="*/ 61 h 69"/>
                <a:gd name="T36" fmla="*/ 63 w 115"/>
                <a:gd name="T37" fmla="*/ 57 h 69"/>
                <a:gd name="T38" fmla="*/ 52 w 115"/>
                <a:gd name="T39" fmla="*/ 55 h 69"/>
                <a:gd name="T40" fmla="*/ 49 w 115"/>
                <a:gd name="T41" fmla="*/ 61 h 69"/>
                <a:gd name="T42" fmla="*/ 46 w 115"/>
                <a:gd name="T43" fmla="*/ 64 h 69"/>
                <a:gd name="T44" fmla="*/ 45 w 115"/>
                <a:gd name="T45" fmla="*/ 66 h 69"/>
                <a:gd name="T46" fmla="*/ 37 w 115"/>
                <a:gd name="T47" fmla="*/ 66 h 69"/>
                <a:gd name="T48" fmla="*/ 34 w 115"/>
                <a:gd name="T49" fmla="*/ 63 h 69"/>
                <a:gd name="T50" fmla="*/ 31 w 115"/>
                <a:gd name="T51" fmla="*/ 61 h 69"/>
                <a:gd name="T52" fmla="*/ 7 w 115"/>
                <a:gd name="T53" fmla="*/ 39 h 69"/>
                <a:gd name="T54" fmla="*/ 6 w 115"/>
                <a:gd name="T55" fmla="*/ 30 h 69"/>
                <a:gd name="T56" fmla="*/ 3 w 115"/>
                <a:gd name="T57" fmla="*/ 28 h 69"/>
                <a:gd name="T58" fmla="*/ 0 w 115"/>
                <a:gd name="T59" fmla="*/ 25 h 69"/>
                <a:gd name="T60" fmla="*/ 0 w 115"/>
                <a:gd name="T61" fmla="*/ 22 h 69"/>
                <a:gd name="T62" fmla="*/ 0 w 115"/>
                <a:gd name="T63" fmla="*/ 21 h 69"/>
                <a:gd name="T64" fmla="*/ 6 w 115"/>
                <a:gd name="T65" fmla="*/ 25 h 69"/>
                <a:gd name="T66" fmla="*/ 7 w 115"/>
                <a:gd name="T67" fmla="*/ 21 h 69"/>
                <a:gd name="T68" fmla="*/ 22 w 115"/>
                <a:gd name="T69" fmla="*/ 15 h 69"/>
                <a:gd name="T70" fmla="*/ 25 w 115"/>
                <a:gd name="T71" fmla="*/ 12 h 69"/>
                <a:gd name="T72" fmla="*/ 36 w 115"/>
                <a:gd name="T73" fmla="*/ 7 h 69"/>
                <a:gd name="T74" fmla="*/ 37 w 115"/>
                <a:gd name="T75" fmla="*/ 0 h 69"/>
                <a:gd name="T76" fmla="*/ 40 w 115"/>
                <a:gd name="T77" fmla="*/ 1 h 69"/>
                <a:gd name="T78" fmla="*/ 45 w 115"/>
                <a:gd name="T79" fmla="*/ 7 h 69"/>
                <a:gd name="T80" fmla="*/ 46 w 115"/>
                <a:gd name="T81" fmla="*/ 7 h 69"/>
                <a:gd name="T82" fmla="*/ 49 w 115"/>
                <a:gd name="T83" fmla="*/ 9 h 69"/>
                <a:gd name="T84" fmla="*/ 54 w 115"/>
                <a:gd name="T85" fmla="*/ 4 h 69"/>
                <a:gd name="T86" fmla="*/ 57 w 115"/>
                <a:gd name="T87" fmla="*/ 6 h 69"/>
                <a:gd name="T88" fmla="*/ 58 w 115"/>
                <a:gd name="T89" fmla="*/ 9 h 69"/>
                <a:gd name="T90" fmla="*/ 60 w 115"/>
                <a:gd name="T91" fmla="*/ 9 h 69"/>
                <a:gd name="T92" fmla="*/ 67 w 115"/>
                <a:gd name="T93" fmla="*/ 9 h 69"/>
                <a:gd name="T94" fmla="*/ 70 w 115"/>
                <a:gd name="T95" fmla="*/ 13 h 69"/>
                <a:gd name="T96" fmla="*/ 73 w 115"/>
                <a:gd name="T97" fmla="*/ 13 h 69"/>
                <a:gd name="T98" fmla="*/ 73 w 115"/>
                <a:gd name="T99" fmla="*/ 15 h 69"/>
                <a:gd name="T100" fmla="*/ 72 w 115"/>
                <a:gd name="T101" fmla="*/ 19 h 69"/>
                <a:gd name="T102" fmla="*/ 78 w 115"/>
                <a:gd name="T103" fmla="*/ 24 h 69"/>
                <a:gd name="T104" fmla="*/ 81 w 115"/>
                <a:gd name="T105" fmla="*/ 25 h 69"/>
                <a:gd name="T106" fmla="*/ 84 w 115"/>
                <a:gd name="T107" fmla="*/ 22 h 69"/>
                <a:gd name="T108" fmla="*/ 84 w 115"/>
                <a:gd name="T109" fmla="*/ 21 h 69"/>
                <a:gd name="T110" fmla="*/ 84 w 115"/>
                <a:gd name="T111" fmla="*/ 19 h 69"/>
                <a:gd name="T112" fmla="*/ 97 w 115"/>
                <a:gd name="T113" fmla="*/ 22 h 69"/>
                <a:gd name="T114" fmla="*/ 97 w 115"/>
                <a:gd name="T115" fmla="*/ 27 h 69"/>
                <a:gd name="T116" fmla="*/ 100 w 115"/>
                <a:gd name="T117" fmla="*/ 30 h 69"/>
                <a:gd name="T118" fmla="*/ 102 w 115"/>
                <a:gd name="T119" fmla="*/ 28 h 69"/>
                <a:gd name="T120" fmla="*/ 105 w 115"/>
                <a:gd name="T121" fmla="*/ 30 h 69"/>
                <a:gd name="T122" fmla="*/ 111 w 115"/>
                <a:gd name="T123" fmla="*/ 39 h 69"/>
                <a:gd name="T124" fmla="*/ 115 w 115"/>
                <a:gd name="T125" fmla="*/ 42 h 6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15"/>
                <a:gd name="T190" fmla="*/ 0 h 69"/>
                <a:gd name="T191" fmla="*/ 115 w 115"/>
                <a:gd name="T192" fmla="*/ 69 h 69"/>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15" h="69">
                  <a:moveTo>
                    <a:pt x="115" y="42"/>
                  </a:moveTo>
                  <a:lnTo>
                    <a:pt x="114" y="43"/>
                  </a:lnTo>
                  <a:lnTo>
                    <a:pt x="111" y="43"/>
                  </a:lnTo>
                  <a:lnTo>
                    <a:pt x="108" y="48"/>
                  </a:lnTo>
                  <a:lnTo>
                    <a:pt x="105" y="49"/>
                  </a:lnTo>
                  <a:lnTo>
                    <a:pt x="103" y="51"/>
                  </a:lnTo>
                  <a:lnTo>
                    <a:pt x="103" y="54"/>
                  </a:lnTo>
                  <a:lnTo>
                    <a:pt x="102" y="57"/>
                  </a:lnTo>
                  <a:lnTo>
                    <a:pt x="99" y="57"/>
                  </a:lnTo>
                  <a:lnTo>
                    <a:pt x="99" y="60"/>
                  </a:lnTo>
                  <a:lnTo>
                    <a:pt x="96" y="63"/>
                  </a:lnTo>
                  <a:lnTo>
                    <a:pt x="91" y="63"/>
                  </a:lnTo>
                  <a:lnTo>
                    <a:pt x="88" y="61"/>
                  </a:lnTo>
                  <a:lnTo>
                    <a:pt x="87" y="61"/>
                  </a:lnTo>
                  <a:lnTo>
                    <a:pt x="84" y="69"/>
                  </a:lnTo>
                  <a:lnTo>
                    <a:pt x="84" y="64"/>
                  </a:lnTo>
                  <a:lnTo>
                    <a:pt x="81" y="61"/>
                  </a:lnTo>
                  <a:lnTo>
                    <a:pt x="70" y="61"/>
                  </a:lnTo>
                  <a:lnTo>
                    <a:pt x="63" y="57"/>
                  </a:lnTo>
                  <a:lnTo>
                    <a:pt x="52" y="55"/>
                  </a:lnTo>
                  <a:lnTo>
                    <a:pt x="49" y="61"/>
                  </a:lnTo>
                  <a:lnTo>
                    <a:pt x="46" y="64"/>
                  </a:lnTo>
                  <a:lnTo>
                    <a:pt x="45" y="66"/>
                  </a:lnTo>
                  <a:lnTo>
                    <a:pt x="37" y="66"/>
                  </a:lnTo>
                  <a:lnTo>
                    <a:pt x="34" y="63"/>
                  </a:lnTo>
                  <a:lnTo>
                    <a:pt x="31" y="61"/>
                  </a:lnTo>
                  <a:lnTo>
                    <a:pt x="7" y="39"/>
                  </a:lnTo>
                  <a:lnTo>
                    <a:pt x="6" y="30"/>
                  </a:lnTo>
                  <a:lnTo>
                    <a:pt x="3" y="28"/>
                  </a:lnTo>
                  <a:lnTo>
                    <a:pt x="0" y="25"/>
                  </a:lnTo>
                  <a:lnTo>
                    <a:pt x="0" y="22"/>
                  </a:lnTo>
                  <a:lnTo>
                    <a:pt x="0" y="21"/>
                  </a:lnTo>
                  <a:lnTo>
                    <a:pt x="6" y="25"/>
                  </a:lnTo>
                  <a:lnTo>
                    <a:pt x="7" y="21"/>
                  </a:lnTo>
                  <a:lnTo>
                    <a:pt x="22" y="15"/>
                  </a:lnTo>
                  <a:lnTo>
                    <a:pt x="25" y="12"/>
                  </a:lnTo>
                  <a:lnTo>
                    <a:pt x="36" y="7"/>
                  </a:lnTo>
                  <a:lnTo>
                    <a:pt x="37" y="0"/>
                  </a:lnTo>
                  <a:lnTo>
                    <a:pt x="40" y="1"/>
                  </a:lnTo>
                  <a:lnTo>
                    <a:pt x="45" y="7"/>
                  </a:lnTo>
                  <a:lnTo>
                    <a:pt x="46" y="7"/>
                  </a:lnTo>
                  <a:lnTo>
                    <a:pt x="49" y="9"/>
                  </a:lnTo>
                  <a:lnTo>
                    <a:pt x="54" y="4"/>
                  </a:lnTo>
                  <a:lnTo>
                    <a:pt x="57" y="6"/>
                  </a:lnTo>
                  <a:lnTo>
                    <a:pt x="58" y="9"/>
                  </a:lnTo>
                  <a:lnTo>
                    <a:pt x="60" y="9"/>
                  </a:lnTo>
                  <a:lnTo>
                    <a:pt x="67" y="9"/>
                  </a:lnTo>
                  <a:lnTo>
                    <a:pt x="70" y="13"/>
                  </a:lnTo>
                  <a:lnTo>
                    <a:pt x="73" y="13"/>
                  </a:lnTo>
                  <a:lnTo>
                    <a:pt x="73" y="15"/>
                  </a:lnTo>
                  <a:lnTo>
                    <a:pt x="72" y="19"/>
                  </a:lnTo>
                  <a:lnTo>
                    <a:pt x="78" y="24"/>
                  </a:lnTo>
                  <a:lnTo>
                    <a:pt x="81" y="25"/>
                  </a:lnTo>
                  <a:lnTo>
                    <a:pt x="84" y="22"/>
                  </a:lnTo>
                  <a:lnTo>
                    <a:pt x="84" y="21"/>
                  </a:lnTo>
                  <a:lnTo>
                    <a:pt x="84" y="19"/>
                  </a:lnTo>
                  <a:lnTo>
                    <a:pt x="97" y="22"/>
                  </a:lnTo>
                  <a:lnTo>
                    <a:pt x="97" y="27"/>
                  </a:lnTo>
                  <a:lnTo>
                    <a:pt x="100" y="30"/>
                  </a:lnTo>
                  <a:lnTo>
                    <a:pt x="102" y="28"/>
                  </a:lnTo>
                  <a:lnTo>
                    <a:pt x="105" y="30"/>
                  </a:lnTo>
                  <a:lnTo>
                    <a:pt x="111" y="39"/>
                  </a:lnTo>
                  <a:lnTo>
                    <a:pt x="115" y="42"/>
                  </a:lnTo>
                  <a:close/>
                </a:path>
              </a:pathLst>
            </a:custGeom>
            <a:grpFill/>
            <a:ln w="1905">
              <a:noFill/>
              <a:round/>
              <a:headEnd/>
              <a:tailEnd/>
            </a:ln>
          </p:spPr>
          <p:txBody>
            <a:bodyPr/>
            <a:lstStyle/>
            <a:p>
              <a:endParaRPr lang="en-GB">
                <a:solidFill>
                  <a:srgbClr val="000000"/>
                </a:solidFill>
                <a:latin typeface="Arial"/>
              </a:endParaRPr>
            </a:p>
          </p:txBody>
        </p:sp>
        <p:sp>
          <p:nvSpPr>
            <p:cNvPr id="801" name="Freeform 797"/>
            <p:cNvSpPr>
              <a:spLocks/>
            </p:cNvSpPr>
            <p:nvPr/>
          </p:nvSpPr>
          <p:spPr bwMode="auto">
            <a:xfrm>
              <a:off x="2838" y="1819"/>
              <a:ext cx="73" cy="43"/>
            </a:xfrm>
            <a:custGeom>
              <a:avLst/>
              <a:gdLst>
                <a:gd name="T0" fmla="*/ 17 w 73"/>
                <a:gd name="T1" fmla="*/ 43 h 43"/>
                <a:gd name="T2" fmla="*/ 15 w 73"/>
                <a:gd name="T3" fmla="*/ 40 h 43"/>
                <a:gd name="T4" fmla="*/ 14 w 73"/>
                <a:gd name="T5" fmla="*/ 39 h 43"/>
                <a:gd name="T6" fmla="*/ 12 w 73"/>
                <a:gd name="T7" fmla="*/ 31 h 43"/>
                <a:gd name="T8" fmla="*/ 12 w 73"/>
                <a:gd name="T9" fmla="*/ 30 h 43"/>
                <a:gd name="T10" fmla="*/ 6 w 73"/>
                <a:gd name="T11" fmla="*/ 30 h 43"/>
                <a:gd name="T12" fmla="*/ 3 w 73"/>
                <a:gd name="T13" fmla="*/ 36 h 43"/>
                <a:gd name="T14" fmla="*/ 2 w 73"/>
                <a:gd name="T15" fmla="*/ 37 h 43"/>
                <a:gd name="T16" fmla="*/ 0 w 73"/>
                <a:gd name="T17" fmla="*/ 36 h 43"/>
                <a:gd name="T18" fmla="*/ 2 w 73"/>
                <a:gd name="T19" fmla="*/ 25 h 43"/>
                <a:gd name="T20" fmla="*/ 3 w 73"/>
                <a:gd name="T21" fmla="*/ 24 h 43"/>
                <a:gd name="T22" fmla="*/ 3 w 73"/>
                <a:gd name="T23" fmla="*/ 22 h 43"/>
                <a:gd name="T24" fmla="*/ 6 w 73"/>
                <a:gd name="T25" fmla="*/ 21 h 43"/>
                <a:gd name="T26" fmla="*/ 8 w 73"/>
                <a:gd name="T27" fmla="*/ 18 h 43"/>
                <a:gd name="T28" fmla="*/ 17 w 73"/>
                <a:gd name="T29" fmla="*/ 7 h 43"/>
                <a:gd name="T30" fmla="*/ 15 w 73"/>
                <a:gd name="T31" fmla="*/ 4 h 43"/>
                <a:gd name="T32" fmla="*/ 17 w 73"/>
                <a:gd name="T33" fmla="*/ 3 h 43"/>
                <a:gd name="T34" fmla="*/ 21 w 73"/>
                <a:gd name="T35" fmla="*/ 3 h 43"/>
                <a:gd name="T36" fmla="*/ 24 w 73"/>
                <a:gd name="T37" fmla="*/ 3 h 43"/>
                <a:gd name="T38" fmla="*/ 26 w 73"/>
                <a:gd name="T39" fmla="*/ 0 h 43"/>
                <a:gd name="T40" fmla="*/ 29 w 73"/>
                <a:gd name="T41" fmla="*/ 3 h 43"/>
                <a:gd name="T42" fmla="*/ 46 w 73"/>
                <a:gd name="T43" fmla="*/ 0 h 43"/>
                <a:gd name="T44" fmla="*/ 58 w 73"/>
                <a:gd name="T45" fmla="*/ 4 h 43"/>
                <a:gd name="T46" fmla="*/ 60 w 73"/>
                <a:gd name="T47" fmla="*/ 6 h 43"/>
                <a:gd name="T48" fmla="*/ 58 w 73"/>
                <a:gd name="T49" fmla="*/ 12 h 43"/>
                <a:gd name="T50" fmla="*/ 61 w 73"/>
                <a:gd name="T51" fmla="*/ 16 h 43"/>
                <a:gd name="T52" fmla="*/ 66 w 73"/>
                <a:gd name="T53" fmla="*/ 18 h 43"/>
                <a:gd name="T54" fmla="*/ 69 w 73"/>
                <a:gd name="T55" fmla="*/ 19 h 43"/>
                <a:gd name="T56" fmla="*/ 72 w 73"/>
                <a:gd name="T57" fmla="*/ 18 h 43"/>
                <a:gd name="T58" fmla="*/ 73 w 73"/>
                <a:gd name="T59" fmla="*/ 19 h 43"/>
                <a:gd name="T60" fmla="*/ 73 w 73"/>
                <a:gd name="T61" fmla="*/ 22 h 43"/>
                <a:gd name="T62" fmla="*/ 73 w 73"/>
                <a:gd name="T63" fmla="*/ 25 h 43"/>
                <a:gd name="T64" fmla="*/ 72 w 73"/>
                <a:gd name="T65" fmla="*/ 25 h 43"/>
                <a:gd name="T66" fmla="*/ 69 w 73"/>
                <a:gd name="T67" fmla="*/ 25 h 43"/>
                <a:gd name="T68" fmla="*/ 67 w 73"/>
                <a:gd name="T69" fmla="*/ 28 h 43"/>
                <a:gd name="T70" fmla="*/ 67 w 73"/>
                <a:gd name="T71" fmla="*/ 30 h 43"/>
                <a:gd name="T72" fmla="*/ 69 w 73"/>
                <a:gd name="T73" fmla="*/ 31 h 43"/>
                <a:gd name="T74" fmla="*/ 69 w 73"/>
                <a:gd name="T75" fmla="*/ 33 h 43"/>
                <a:gd name="T76" fmla="*/ 58 w 73"/>
                <a:gd name="T77" fmla="*/ 31 h 43"/>
                <a:gd name="T78" fmla="*/ 57 w 73"/>
                <a:gd name="T79" fmla="*/ 30 h 43"/>
                <a:gd name="T80" fmla="*/ 54 w 73"/>
                <a:gd name="T81" fmla="*/ 28 h 43"/>
                <a:gd name="T82" fmla="*/ 54 w 73"/>
                <a:gd name="T83" fmla="*/ 33 h 43"/>
                <a:gd name="T84" fmla="*/ 51 w 73"/>
                <a:gd name="T85" fmla="*/ 37 h 43"/>
                <a:gd name="T86" fmla="*/ 49 w 73"/>
                <a:gd name="T87" fmla="*/ 40 h 43"/>
                <a:gd name="T88" fmla="*/ 49 w 73"/>
                <a:gd name="T89" fmla="*/ 42 h 43"/>
                <a:gd name="T90" fmla="*/ 48 w 73"/>
                <a:gd name="T91" fmla="*/ 40 h 43"/>
                <a:gd name="T92" fmla="*/ 45 w 73"/>
                <a:gd name="T93" fmla="*/ 39 h 43"/>
                <a:gd name="T94" fmla="*/ 42 w 73"/>
                <a:gd name="T95" fmla="*/ 36 h 43"/>
                <a:gd name="T96" fmla="*/ 41 w 73"/>
                <a:gd name="T97" fmla="*/ 30 h 43"/>
                <a:gd name="T98" fmla="*/ 36 w 73"/>
                <a:gd name="T99" fmla="*/ 31 h 43"/>
                <a:gd name="T100" fmla="*/ 35 w 73"/>
                <a:gd name="T101" fmla="*/ 34 h 43"/>
                <a:gd name="T102" fmla="*/ 35 w 73"/>
                <a:gd name="T103" fmla="*/ 37 h 43"/>
                <a:gd name="T104" fmla="*/ 30 w 73"/>
                <a:gd name="T105" fmla="*/ 42 h 43"/>
                <a:gd name="T106" fmla="*/ 17 w 73"/>
                <a:gd name="T107" fmla="*/ 43 h 4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3"/>
                <a:gd name="T163" fmla="*/ 0 h 43"/>
                <a:gd name="T164" fmla="*/ 73 w 73"/>
                <a:gd name="T165" fmla="*/ 43 h 4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3" h="43">
                  <a:moveTo>
                    <a:pt x="17" y="43"/>
                  </a:moveTo>
                  <a:lnTo>
                    <a:pt x="15" y="40"/>
                  </a:lnTo>
                  <a:lnTo>
                    <a:pt x="14" y="39"/>
                  </a:lnTo>
                  <a:lnTo>
                    <a:pt x="12" y="31"/>
                  </a:lnTo>
                  <a:lnTo>
                    <a:pt x="12" y="30"/>
                  </a:lnTo>
                  <a:lnTo>
                    <a:pt x="6" y="30"/>
                  </a:lnTo>
                  <a:lnTo>
                    <a:pt x="3" y="36"/>
                  </a:lnTo>
                  <a:lnTo>
                    <a:pt x="2" y="37"/>
                  </a:lnTo>
                  <a:lnTo>
                    <a:pt x="0" y="36"/>
                  </a:lnTo>
                  <a:lnTo>
                    <a:pt x="2" y="25"/>
                  </a:lnTo>
                  <a:lnTo>
                    <a:pt x="3" y="24"/>
                  </a:lnTo>
                  <a:lnTo>
                    <a:pt x="3" y="22"/>
                  </a:lnTo>
                  <a:lnTo>
                    <a:pt x="6" y="21"/>
                  </a:lnTo>
                  <a:lnTo>
                    <a:pt x="8" y="18"/>
                  </a:lnTo>
                  <a:lnTo>
                    <a:pt x="17" y="7"/>
                  </a:lnTo>
                  <a:lnTo>
                    <a:pt x="15" y="4"/>
                  </a:lnTo>
                  <a:lnTo>
                    <a:pt x="17" y="3"/>
                  </a:lnTo>
                  <a:lnTo>
                    <a:pt x="21" y="3"/>
                  </a:lnTo>
                  <a:lnTo>
                    <a:pt x="24" y="3"/>
                  </a:lnTo>
                  <a:lnTo>
                    <a:pt x="26" y="0"/>
                  </a:lnTo>
                  <a:lnTo>
                    <a:pt x="29" y="3"/>
                  </a:lnTo>
                  <a:lnTo>
                    <a:pt x="46" y="0"/>
                  </a:lnTo>
                  <a:lnTo>
                    <a:pt x="58" y="4"/>
                  </a:lnTo>
                  <a:lnTo>
                    <a:pt x="60" y="6"/>
                  </a:lnTo>
                  <a:lnTo>
                    <a:pt x="58" y="12"/>
                  </a:lnTo>
                  <a:lnTo>
                    <a:pt x="61" y="16"/>
                  </a:lnTo>
                  <a:lnTo>
                    <a:pt x="66" y="18"/>
                  </a:lnTo>
                  <a:lnTo>
                    <a:pt x="69" y="19"/>
                  </a:lnTo>
                  <a:lnTo>
                    <a:pt x="72" y="18"/>
                  </a:lnTo>
                  <a:lnTo>
                    <a:pt x="73" y="19"/>
                  </a:lnTo>
                  <a:lnTo>
                    <a:pt x="73" y="22"/>
                  </a:lnTo>
                  <a:lnTo>
                    <a:pt x="73" y="25"/>
                  </a:lnTo>
                  <a:lnTo>
                    <a:pt x="72" y="25"/>
                  </a:lnTo>
                  <a:lnTo>
                    <a:pt x="69" y="25"/>
                  </a:lnTo>
                  <a:lnTo>
                    <a:pt x="67" y="28"/>
                  </a:lnTo>
                  <a:lnTo>
                    <a:pt x="67" y="30"/>
                  </a:lnTo>
                  <a:lnTo>
                    <a:pt x="69" y="31"/>
                  </a:lnTo>
                  <a:lnTo>
                    <a:pt x="69" y="33"/>
                  </a:lnTo>
                  <a:lnTo>
                    <a:pt x="58" y="31"/>
                  </a:lnTo>
                  <a:lnTo>
                    <a:pt x="57" y="30"/>
                  </a:lnTo>
                  <a:lnTo>
                    <a:pt x="54" y="28"/>
                  </a:lnTo>
                  <a:lnTo>
                    <a:pt x="54" y="33"/>
                  </a:lnTo>
                  <a:lnTo>
                    <a:pt x="51" y="37"/>
                  </a:lnTo>
                  <a:lnTo>
                    <a:pt x="49" y="40"/>
                  </a:lnTo>
                  <a:lnTo>
                    <a:pt x="49" y="42"/>
                  </a:lnTo>
                  <a:lnTo>
                    <a:pt x="48" y="40"/>
                  </a:lnTo>
                  <a:lnTo>
                    <a:pt x="45" y="39"/>
                  </a:lnTo>
                  <a:lnTo>
                    <a:pt x="42" y="36"/>
                  </a:lnTo>
                  <a:lnTo>
                    <a:pt x="41" y="30"/>
                  </a:lnTo>
                  <a:lnTo>
                    <a:pt x="36" y="31"/>
                  </a:lnTo>
                  <a:lnTo>
                    <a:pt x="35" y="34"/>
                  </a:lnTo>
                  <a:lnTo>
                    <a:pt x="35" y="37"/>
                  </a:lnTo>
                  <a:lnTo>
                    <a:pt x="30" y="42"/>
                  </a:lnTo>
                  <a:lnTo>
                    <a:pt x="17" y="43"/>
                  </a:lnTo>
                  <a:close/>
                </a:path>
              </a:pathLst>
            </a:custGeom>
            <a:grpFill/>
            <a:ln w="1905">
              <a:noFill/>
              <a:round/>
              <a:headEnd/>
              <a:tailEnd/>
            </a:ln>
          </p:spPr>
          <p:txBody>
            <a:bodyPr/>
            <a:lstStyle/>
            <a:p>
              <a:endParaRPr lang="en-GB">
                <a:solidFill>
                  <a:srgbClr val="000000"/>
                </a:solidFill>
                <a:latin typeface="Arial"/>
              </a:endParaRPr>
            </a:p>
          </p:txBody>
        </p:sp>
        <p:sp>
          <p:nvSpPr>
            <p:cNvPr id="802" name="Freeform 798"/>
            <p:cNvSpPr>
              <a:spLocks/>
            </p:cNvSpPr>
            <p:nvPr/>
          </p:nvSpPr>
          <p:spPr bwMode="auto">
            <a:xfrm>
              <a:off x="2784" y="1721"/>
              <a:ext cx="59" cy="48"/>
            </a:xfrm>
            <a:custGeom>
              <a:avLst/>
              <a:gdLst>
                <a:gd name="T0" fmla="*/ 50 w 59"/>
                <a:gd name="T1" fmla="*/ 48 h 48"/>
                <a:gd name="T2" fmla="*/ 47 w 59"/>
                <a:gd name="T3" fmla="*/ 48 h 48"/>
                <a:gd name="T4" fmla="*/ 44 w 59"/>
                <a:gd name="T5" fmla="*/ 48 h 48"/>
                <a:gd name="T6" fmla="*/ 38 w 59"/>
                <a:gd name="T7" fmla="*/ 44 h 48"/>
                <a:gd name="T8" fmla="*/ 38 w 59"/>
                <a:gd name="T9" fmla="*/ 42 h 48"/>
                <a:gd name="T10" fmla="*/ 36 w 59"/>
                <a:gd name="T11" fmla="*/ 42 h 48"/>
                <a:gd name="T12" fmla="*/ 36 w 59"/>
                <a:gd name="T13" fmla="*/ 35 h 48"/>
                <a:gd name="T14" fmla="*/ 35 w 59"/>
                <a:gd name="T15" fmla="*/ 35 h 48"/>
                <a:gd name="T16" fmla="*/ 32 w 59"/>
                <a:gd name="T17" fmla="*/ 39 h 48"/>
                <a:gd name="T18" fmla="*/ 29 w 59"/>
                <a:gd name="T19" fmla="*/ 39 h 48"/>
                <a:gd name="T20" fmla="*/ 26 w 59"/>
                <a:gd name="T21" fmla="*/ 38 h 48"/>
                <a:gd name="T22" fmla="*/ 24 w 59"/>
                <a:gd name="T23" fmla="*/ 30 h 48"/>
                <a:gd name="T24" fmla="*/ 23 w 59"/>
                <a:gd name="T25" fmla="*/ 29 h 48"/>
                <a:gd name="T26" fmla="*/ 11 w 59"/>
                <a:gd name="T27" fmla="*/ 24 h 48"/>
                <a:gd name="T28" fmla="*/ 8 w 59"/>
                <a:gd name="T29" fmla="*/ 18 h 48"/>
                <a:gd name="T30" fmla="*/ 5 w 59"/>
                <a:gd name="T31" fmla="*/ 18 h 48"/>
                <a:gd name="T32" fmla="*/ 2 w 59"/>
                <a:gd name="T33" fmla="*/ 17 h 48"/>
                <a:gd name="T34" fmla="*/ 0 w 59"/>
                <a:gd name="T35" fmla="*/ 14 h 48"/>
                <a:gd name="T36" fmla="*/ 0 w 59"/>
                <a:gd name="T37" fmla="*/ 8 h 48"/>
                <a:gd name="T38" fmla="*/ 11 w 59"/>
                <a:gd name="T39" fmla="*/ 3 h 48"/>
                <a:gd name="T40" fmla="*/ 12 w 59"/>
                <a:gd name="T41" fmla="*/ 2 h 48"/>
                <a:gd name="T42" fmla="*/ 12 w 59"/>
                <a:gd name="T43" fmla="*/ 3 h 48"/>
                <a:gd name="T44" fmla="*/ 18 w 59"/>
                <a:gd name="T45" fmla="*/ 6 h 48"/>
                <a:gd name="T46" fmla="*/ 29 w 59"/>
                <a:gd name="T47" fmla="*/ 0 h 48"/>
                <a:gd name="T48" fmla="*/ 36 w 59"/>
                <a:gd name="T49" fmla="*/ 0 h 48"/>
                <a:gd name="T50" fmla="*/ 39 w 59"/>
                <a:gd name="T51" fmla="*/ 2 h 48"/>
                <a:gd name="T52" fmla="*/ 41 w 59"/>
                <a:gd name="T53" fmla="*/ 3 h 48"/>
                <a:gd name="T54" fmla="*/ 42 w 59"/>
                <a:gd name="T55" fmla="*/ 5 h 48"/>
                <a:gd name="T56" fmla="*/ 45 w 59"/>
                <a:gd name="T57" fmla="*/ 5 h 48"/>
                <a:gd name="T58" fmla="*/ 48 w 59"/>
                <a:gd name="T59" fmla="*/ 6 h 48"/>
                <a:gd name="T60" fmla="*/ 48 w 59"/>
                <a:gd name="T61" fmla="*/ 17 h 48"/>
                <a:gd name="T62" fmla="*/ 51 w 59"/>
                <a:gd name="T63" fmla="*/ 18 h 48"/>
                <a:gd name="T64" fmla="*/ 54 w 59"/>
                <a:gd name="T65" fmla="*/ 18 h 48"/>
                <a:gd name="T66" fmla="*/ 56 w 59"/>
                <a:gd name="T67" fmla="*/ 20 h 48"/>
                <a:gd name="T68" fmla="*/ 56 w 59"/>
                <a:gd name="T69" fmla="*/ 23 h 48"/>
                <a:gd name="T70" fmla="*/ 59 w 59"/>
                <a:gd name="T71" fmla="*/ 26 h 48"/>
                <a:gd name="T72" fmla="*/ 59 w 59"/>
                <a:gd name="T73" fmla="*/ 29 h 48"/>
                <a:gd name="T74" fmla="*/ 54 w 59"/>
                <a:gd name="T75" fmla="*/ 33 h 48"/>
                <a:gd name="T76" fmla="*/ 53 w 59"/>
                <a:gd name="T77" fmla="*/ 33 h 48"/>
                <a:gd name="T78" fmla="*/ 50 w 59"/>
                <a:gd name="T79" fmla="*/ 36 h 48"/>
                <a:gd name="T80" fmla="*/ 48 w 59"/>
                <a:gd name="T81" fmla="*/ 39 h 48"/>
                <a:gd name="T82" fmla="*/ 50 w 59"/>
                <a:gd name="T83" fmla="*/ 44 h 48"/>
                <a:gd name="T84" fmla="*/ 50 w 59"/>
                <a:gd name="T85" fmla="*/ 48 h 4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
                <a:gd name="T130" fmla="*/ 0 h 48"/>
                <a:gd name="T131" fmla="*/ 59 w 59"/>
                <a:gd name="T132" fmla="*/ 48 h 4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 h="48">
                  <a:moveTo>
                    <a:pt x="50" y="48"/>
                  </a:moveTo>
                  <a:lnTo>
                    <a:pt x="47" y="48"/>
                  </a:lnTo>
                  <a:lnTo>
                    <a:pt x="44" y="48"/>
                  </a:lnTo>
                  <a:lnTo>
                    <a:pt x="38" y="44"/>
                  </a:lnTo>
                  <a:lnTo>
                    <a:pt x="38" y="42"/>
                  </a:lnTo>
                  <a:lnTo>
                    <a:pt x="36" y="42"/>
                  </a:lnTo>
                  <a:lnTo>
                    <a:pt x="36" y="35"/>
                  </a:lnTo>
                  <a:lnTo>
                    <a:pt x="35" y="35"/>
                  </a:lnTo>
                  <a:lnTo>
                    <a:pt x="32" y="39"/>
                  </a:lnTo>
                  <a:lnTo>
                    <a:pt x="29" y="39"/>
                  </a:lnTo>
                  <a:lnTo>
                    <a:pt x="26" y="38"/>
                  </a:lnTo>
                  <a:lnTo>
                    <a:pt x="24" y="30"/>
                  </a:lnTo>
                  <a:lnTo>
                    <a:pt x="23" y="29"/>
                  </a:lnTo>
                  <a:lnTo>
                    <a:pt x="11" y="24"/>
                  </a:lnTo>
                  <a:lnTo>
                    <a:pt x="8" y="18"/>
                  </a:lnTo>
                  <a:lnTo>
                    <a:pt x="5" y="18"/>
                  </a:lnTo>
                  <a:lnTo>
                    <a:pt x="2" y="17"/>
                  </a:lnTo>
                  <a:lnTo>
                    <a:pt x="0" y="14"/>
                  </a:lnTo>
                  <a:lnTo>
                    <a:pt x="0" y="8"/>
                  </a:lnTo>
                  <a:lnTo>
                    <a:pt x="11" y="3"/>
                  </a:lnTo>
                  <a:lnTo>
                    <a:pt x="12" y="2"/>
                  </a:lnTo>
                  <a:lnTo>
                    <a:pt x="12" y="3"/>
                  </a:lnTo>
                  <a:lnTo>
                    <a:pt x="18" y="6"/>
                  </a:lnTo>
                  <a:lnTo>
                    <a:pt x="29" y="0"/>
                  </a:lnTo>
                  <a:lnTo>
                    <a:pt x="36" y="0"/>
                  </a:lnTo>
                  <a:lnTo>
                    <a:pt x="39" y="2"/>
                  </a:lnTo>
                  <a:lnTo>
                    <a:pt x="41" y="3"/>
                  </a:lnTo>
                  <a:lnTo>
                    <a:pt x="42" y="5"/>
                  </a:lnTo>
                  <a:lnTo>
                    <a:pt x="45" y="5"/>
                  </a:lnTo>
                  <a:lnTo>
                    <a:pt x="48" y="6"/>
                  </a:lnTo>
                  <a:lnTo>
                    <a:pt x="48" y="17"/>
                  </a:lnTo>
                  <a:lnTo>
                    <a:pt x="51" y="18"/>
                  </a:lnTo>
                  <a:lnTo>
                    <a:pt x="54" y="18"/>
                  </a:lnTo>
                  <a:lnTo>
                    <a:pt x="56" y="20"/>
                  </a:lnTo>
                  <a:lnTo>
                    <a:pt x="56" y="23"/>
                  </a:lnTo>
                  <a:lnTo>
                    <a:pt x="59" y="26"/>
                  </a:lnTo>
                  <a:lnTo>
                    <a:pt x="59" y="29"/>
                  </a:lnTo>
                  <a:lnTo>
                    <a:pt x="54" y="33"/>
                  </a:lnTo>
                  <a:lnTo>
                    <a:pt x="53" y="33"/>
                  </a:lnTo>
                  <a:lnTo>
                    <a:pt x="50" y="36"/>
                  </a:lnTo>
                  <a:lnTo>
                    <a:pt x="48" y="39"/>
                  </a:lnTo>
                  <a:lnTo>
                    <a:pt x="50" y="44"/>
                  </a:lnTo>
                  <a:lnTo>
                    <a:pt x="50" y="48"/>
                  </a:lnTo>
                  <a:close/>
                </a:path>
              </a:pathLst>
            </a:custGeom>
            <a:grpFill/>
            <a:ln w="1905">
              <a:noFill/>
              <a:round/>
              <a:headEnd/>
              <a:tailEnd/>
            </a:ln>
          </p:spPr>
          <p:txBody>
            <a:bodyPr/>
            <a:lstStyle/>
            <a:p>
              <a:endParaRPr lang="en-GB">
                <a:solidFill>
                  <a:srgbClr val="000000"/>
                </a:solidFill>
                <a:latin typeface="Arial"/>
              </a:endParaRPr>
            </a:p>
          </p:txBody>
        </p:sp>
        <p:sp>
          <p:nvSpPr>
            <p:cNvPr id="803" name="Freeform 799"/>
            <p:cNvSpPr>
              <a:spLocks/>
            </p:cNvSpPr>
            <p:nvPr/>
          </p:nvSpPr>
          <p:spPr bwMode="auto">
            <a:xfrm>
              <a:off x="2762" y="1938"/>
              <a:ext cx="6" cy="5"/>
            </a:xfrm>
            <a:custGeom>
              <a:avLst/>
              <a:gdLst>
                <a:gd name="T0" fmla="*/ 4 w 6"/>
                <a:gd name="T1" fmla="*/ 3 h 5"/>
                <a:gd name="T2" fmla="*/ 6 w 6"/>
                <a:gd name="T3" fmla="*/ 5 h 5"/>
                <a:gd name="T4" fmla="*/ 4 w 6"/>
                <a:gd name="T5" fmla="*/ 5 h 5"/>
                <a:gd name="T6" fmla="*/ 3 w 6"/>
                <a:gd name="T7" fmla="*/ 5 h 5"/>
                <a:gd name="T8" fmla="*/ 1 w 6"/>
                <a:gd name="T9" fmla="*/ 3 h 5"/>
                <a:gd name="T10" fmla="*/ 0 w 6"/>
                <a:gd name="T11" fmla="*/ 0 h 5"/>
                <a:gd name="T12" fmla="*/ 3 w 6"/>
                <a:gd name="T13" fmla="*/ 2 h 5"/>
                <a:gd name="T14" fmla="*/ 4 w 6"/>
                <a:gd name="T15" fmla="*/ 3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4" y="3"/>
                  </a:moveTo>
                  <a:lnTo>
                    <a:pt x="6" y="5"/>
                  </a:lnTo>
                  <a:lnTo>
                    <a:pt x="4" y="5"/>
                  </a:lnTo>
                  <a:lnTo>
                    <a:pt x="3" y="5"/>
                  </a:lnTo>
                  <a:lnTo>
                    <a:pt x="1" y="3"/>
                  </a:lnTo>
                  <a:lnTo>
                    <a:pt x="0" y="0"/>
                  </a:lnTo>
                  <a:lnTo>
                    <a:pt x="3" y="2"/>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804" name="Freeform 800"/>
            <p:cNvSpPr>
              <a:spLocks/>
            </p:cNvSpPr>
            <p:nvPr/>
          </p:nvSpPr>
          <p:spPr bwMode="auto">
            <a:xfrm>
              <a:off x="2585" y="1913"/>
              <a:ext cx="210" cy="166"/>
            </a:xfrm>
            <a:custGeom>
              <a:avLst/>
              <a:gdLst>
                <a:gd name="T0" fmla="*/ 30 w 210"/>
                <a:gd name="T1" fmla="*/ 135 h 166"/>
                <a:gd name="T2" fmla="*/ 38 w 210"/>
                <a:gd name="T3" fmla="*/ 121 h 166"/>
                <a:gd name="T4" fmla="*/ 33 w 210"/>
                <a:gd name="T5" fmla="*/ 115 h 166"/>
                <a:gd name="T6" fmla="*/ 38 w 210"/>
                <a:gd name="T7" fmla="*/ 103 h 166"/>
                <a:gd name="T8" fmla="*/ 32 w 210"/>
                <a:gd name="T9" fmla="*/ 91 h 166"/>
                <a:gd name="T10" fmla="*/ 38 w 210"/>
                <a:gd name="T11" fmla="*/ 88 h 166"/>
                <a:gd name="T12" fmla="*/ 41 w 210"/>
                <a:gd name="T13" fmla="*/ 82 h 166"/>
                <a:gd name="T14" fmla="*/ 42 w 210"/>
                <a:gd name="T15" fmla="*/ 61 h 166"/>
                <a:gd name="T16" fmla="*/ 51 w 210"/>
                <a:gd name="T17" fmla="*/ 48 h 166"/>
                <a:gd name="T18" fmla="*/ 38 w 210"/>
                <a:gd name="T19" fmla="*/ 40 h 166"/>
                <a:gd name="T20" fmla="*/ 21 w 210"/>
                <a:gd name="T21" fmla="*/ 42 h 166"/>
                <a:gd name="T22" fmla="*/ 20 w 210"/>
                <a:gd name="T23" fmla="*/ 37 h 166"/>
                <a:gd name="T24" fmla="*/ 8 w 210"/>
                <a:gd name="T25" fmla="*/ 43 h 166"/>
                <a:gd name="T26" fmla="*/ 6 w 210"/>
                <a:gd name="T27" fmla="*/ 39 h 166"/>
                <a:gd name="T28" fmla="*/ 11 w 210"/>
                <a:gd name="T29" fmla="*/ 33 h 166"/>
                <a:gd name="T30" fmla="*/ 8 w 210"/>
                <a:gd name="T31" fmla="*/ 30 h 166"/>
                <a:gd name="T32" fmla="*/ 8 w 210"/>
                <a:gd name="T33" fmla="*/ 25 h 166"/>
                <a:gd name="T34" fmla="*/ 5 w 210"/>
                <a:gd name="T35" fmla="*/ 24 h 166"/>
                <a:gd name="T36" fmla="*/ 0 w 210"/>
                <a:gd name="T37" fmla="*/ 18 h 166"/>
                <a:gd name="T38" fmla="*/ 5 w 210"/>
                <a:gd name="T39" fmla="*/ 10 h 166"/>
                <a:gd name="T40" fmla="*/ 14 w 210"/>
                <a:gd name="T41" fmla="*/ 9 h 166"/>
                <a:gd name="T42" fmla="*/ 17 w 210"/>
                <a:gd name="T43" fmla="*/ 4 h 166"/>
                <a:gd name="T44" fmla="*/ 26 w 210"/>
                <a:gd name="T45" fmla="*/ 0 h 166"/>
                <a:gd name="T46" fmla="*/ 51 w 210"/>
                <a:gd name="T47" fmla="*/ 4 h 166"/>
                <a:gd name="T48" fmla="*/ 124 w 210"/>
                <a:gd name="T49" fmla="*/ 7 h 166"/>
                <a:gd name="T50" fmla="*/ 133 w 210"/>
                <a:gd name="T51" fmla="*/ 16 h 166"/>
                <a:gd name="T52" fmla="*/ 142 w 210"/>
                <a:gd name="T53" fmla="*/ 21 h 166"/>
                <a:gd name="T54" fmla="*/ 163 w 210"/>
                <a:gd name="T55" fmla="*/ 25 h 166"/>
                <a:gd name="T56" fmla="*/ 169 w 210"/>
                <a:gd name="T57" fmla="*/ 22 h 166"/>
                <a:gd name="T58" fmla="*/ 180 w 210"/>
                <a:gd name="T59" fmla="*/ 30 h 166"/>
                <a:gd name="T60" fmla="*/ 183 w 210"/>
                <a:gd name="T61" fmla="*/ 30 h 166"/>
                <a:gd name="T62" fmla="*/ 186 w 210"/>
                <a:gd name="T63" fmla="*/ 30 h 166"/>
                <a:gd name="T64" fmla="*/ 207 w 210"/>
                <a:gd name="T65" fmla="*/ 30 h 166"/>
                <a:gd name="T66" fmla="*/ 210 w 210"/>
                <a:gd name="T67" fmla="*/ 33 h 166"/>
                <a:gd name="T68" fmla="*/ 207 w 210"/>
                <a:gd name="T69" fmla="*/ 37 h 166"/>
                <a:gd name="T70" fmla="*/ 205 w 210"/>
                <a:gd name="T71" fmla="*/ 43 h 166"/>
                <a:gd name="T72" fmla="*/ 172 w 210"/>
                <a:gd name="T73" fmla="*/ 61 h 166"/>
                <a:gd name="T74" fmla="*/ 168 w 210"/>
                <a:gd name="T75" fmla="*/ 69 h 166"/>
                <a:gd name="T76" fmla="*/ 148 w 210"/>
                <a:gd name="T77" fmla="*/ 97 h 166"/>
                <a:gd name="T78" fmla="*/ 150 w 210"/>
                <a:gd name="T79" fmla="*/ 100 h 166"/>
                <a:gd name="T80" fmla="*/ 153 w 210"/>
                <a:gd name="T81" fmla="*/ 106 h 166"/>
                <a:gd name="T82" fmla="*/ 157 w 210"/>
                <a:gd name="T83" fmla="*/ 108 h 166"/>
                <a:gd name="T84" fmla="*/ 156 w 210"/>
                <a:gd name="T85" fmla="*/ 112 h 166"/>
                <a:gd name="T86" fmla="*/ 141 w 210"/>
                <a:gd name="T87" fmla="*/ 133 h 166"/>
                <a:gd name="T88" fmla="*/ 132 w 210"/>
                <a:gd name="T89" fmla="*/ 136 h 166"/>
                <a:gd name="T90" fmla="*/ 123 w 210"/>
                <a:gd name="T91" fmla="*/ 150 h 166"/>
                <a:gd name="T92" fmla="*/ 118 w 210"/>
                <a:gd name="T93" fmla="*/ 153 h 166"/>
                <a:gd name="T94" fmla="*/ 111 w 210"/>
                <a:gd name="T95" fmla="*/ 153 h 166"/>
                <a:gd name="T96" fmla="*/ 97 w 210"/>
                <a:gd name="T97" fmla="*/ 153 h 166"/>
                <a:gd name="T98" fmla="*/ 82 w 210"/>
                <a:gd name="T99" fmla="*/ 154 h 166"/>
                <a:gd name="T100" fmla="*/ 75 w 210"/>
                <a:gd name="T101" fmla="*/ 157 h 166"/>
                <a:gd name="T102" fmla="*/ 69 w 210"/>
                <a:gd name="T103" fmla="*/ 162 h 166"/>
                <a:gd name="T104" fmla="*/ 66 w 210"/>
                <a:gd name="T105" fmla="*/ 165 h 166"/>
                <a:gd name="T106" fmla="*/ 58 w 210"/>
                <a:gd name="T107" fmla="*/ 166 h 166"/>
                <a:gd name="T108" fmla="*/ 51 w 210"/>
                <a:gd name="T109" fmla="*/ 157 h 166"/>
                <a:gd name="T110" fmla="*/ 48 w 210"/>
                <a:gd name="T111" fmla="*/ 153 h 166"/>
                <a:gd name="T112" fmla="*/ 45 w 210"/>
                <a:gd name="T113" fmla="*/ 145 h 166"/>
                <a:gd name="T114" fmla="*/ 38 w 210"/>
                <a:gd name="T115" fmla="*/ 142 h 16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10"/>
                <a:gd name="T175" fmla="*/ 0 h 166"/>
                <a:gd name="T176" fmla="*/ 210 w 210"/>
                <a:gd name="T177" fmla="*/ 166 h 16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10" h="166">
                  <a:moveTo>
                    <a:pt x="32" y="142"/>
                  </a:moveTo>
                  <a:lnTo>
                    <a:pt x="30" y="135"/>
                  </a:lnTo>
                  <a:lnTo>
                    <a:pt x="39" y="126"/>
                  </a:lnTo>
                  <a:lnTo>
                    <a:pt x="38" y="121"/>
                  </a:lnTo>
                  <a:lnTo>
                    <a:pt x="35" y="118"/>
                  </a:lnTo>
                  <a:lnTo>
                    <a:pt x="33" y="115"/>
                  </a:lnTo>
                  <a:lnTo>
                    <a:pt x="35" y="111"/>
                  </a:lnTo>
                  <a:lnTo>
                    <a:pt x="38" y="103"/>
                  </a:lnTo>
                  <a:lnTo>
                    <a:pt x="33" y="97"/>
                  </a:lnTo>
                  <a:lnTo>
                    <a:pt x="32" y="91"/>
                  </a:lnTo>
                  <a:lnTo>
                    <a:pt x="35" y="90"/>
                  </a:lnTo>
                  <a:lnTo>
                    <a:pt x="38" y="88"/>
                  </a:lnTo>
                  <a:lnTo>
                    <a:pt x="41" y="85"/>
                  </a:lnTo>
                  <a:lnTo>
                    <a:pt x="41" y="82"/>
                  </a:lnTo>
                  <a:lnTo>
                    <a:pt x="39" y="79"/>
                  </a:lnTo>
                  <a:lnTo>
                    <a:pt x="42" y="61"/>
                  </a:lnTo>
                  <a:lnTo>
                    <a:pt x="51" y="51"/>
                  </a:lnTo>
                  <a:lnTo>
                    <a:pt x="51" y="48"/>
                  </a:lnTo>
                  <a:lnTo>
                    <a:pt x="47" y="42"/>
                  </a:lnTo>
                  <a:lnTo>
                    <a:pt x="38" y="40"/>
                  </a:lnTo>
                  <a:lnTo>
                    <a:pt x="33" y="43"/>
                  </a:lnTo>
                  <a:lnTo>
                    <a:pt x="21" y="42"/>
                  </a:lnTo>
                  <a:lnTo>
                    <a:pt x="20" y="42"/>
                  </a:lnTo>
                  <a:lnTo>
                    <a:pt x="20" y="37"/>
                  </a:lnTo>
                  <a:lnTo>
                    <a:pt x="11" y="40"/>
                  </a:lnTo>
                  <a:lnTo>
                    <a:pt x="8" y="43"/>
                  </a:lnTo>
                  <a:lnTo>
                    <a:pt x="8" y="42"/>
                  </a:lnTo>
                  <a:lnTo>
                    <a:pt x="6" y="39"/>
                  </a:lnTo>
                  <a:lnTo>
                    <a:pt x="8" y="36"/>
                  </a:lnTo>
                  <a:lnTo>
                    <a:pt x="11" y="33"/>
                  </a:lnTo>
                  <a:lnTo>
                    <a:pt x="8" y="33"/>
                  </a:lnTo>
                  <a:lnTo>
                    <a:pt x="8" y="30"/>
                  </a:lnTo>
                  <a:lnTo>
                    <a:pt x="6" y="28"/>
                  </a:lnTo>
                  <a:lnTo>
                    <a:pt x="8" y="25"/>
                  </a:lnTo>
                  <a:lnTo>
                    <a:pt x="6" y="25"/>
                  </a:lnTo>
                  <a:lnTo>
                    <a:pt x="5" y="24"/>
                  </a:lnTo>
                  <a:lnTo>
                    <a:pt x="5" y="21"/>
                  </a:lnTo>
                  <a:lnTo>
                    <a:pt x="0" y="18"/>
                  </a:lnTo>
                  <a:lnTo>
                    <a:pt x="2" y="13"/>
                  </a:lnTo>
                  <a:lnTo>
                    <a:pt x="5" y="10"/>
                  </a:lnTo>
                  <a:lnTo>
                    <a:pt x="8" y="9"/>
                  </a:lnTo>
                  <a:lnTo>
                    <a:pt x="14" y="9"/>
                  </a:lnTo>
                  <a:lnTo>
                    <a:pt x="17" y="7"/>
                  </a:lnTo>
                  <a:lnTo>
                    <a:pt x="17" y="4"/>
                  </a:lnTo>
                  <a:lnTo>
                    <a:pt x="18" y="1"/>
                  </a:lnTo>
                  <a:lnTo>
                    <a:pt x="26" y="0"/>
                  </a:lnTo>
                  <a:lnTo>
                    <a:pt x="33" y="3"/>
                  </a:lnTo>
                  <a:lnTo>
                    <a:pt x="51" y="4"/>
                  </a:lnTo>
                  <a:lnTo>
                    <a:pt x="54" y="1"/>
                  </a:lnTo>
                  <a:lnTo>
                    <a:pt x="124" y="7"/>
                  </a:lnTo>
                  <a:lnTo>
                    <a:pt x="124" y="9"/>
                  </a:lnTo>
                  <a:lnTo>
                    <a:pt x="133" y="16"/>
                  </a:lnTo>
                  <a:lnTo>
                    <a:pt x="138" y="16"/>
                  </a:lnTo>
                  <a:lnTo>
                    <a:pt x="142" y="21"/>
                  </a:lnTo>
                  <a:lnTo>
                    <a:pt x="162" y="25"/>
                  </a:lnTo>
                  <a:lnTo>
                    <a:pt x="163" y="25"/>
                  </a:lnTo>
                  <a:lnTo>
                    <a:pt x="166" y="22"/>
                  </a:lnTo>
                  <a:lnTo>
                    <a:pt x="169" y="22"/>
                  </a:lnTo>
                  <a:lnTo>
                    <a:pt x="178" y="28"/>
                  </a:lnTo>
                  <a:lnTo>
                    <a:pt x="180" y="30"/>
                  </a:lnTo>
                  <a:lnTo>
                    <a:pt x="181" y="30"/>
                  </a:lnTo>
                  <a:lnTo>
                    <a:pt x="183" y="30"/>
                  </a:lnTo>
                  <a:lnTo>
                    <a:pt x="181" y="28"/>
                  </a:lnTo>
                  <a:lnTo>
                    <a:pt x="186" y="30"/>
                  </a:lnTo>
                  <a:lnTo>
                    <a:pt x="187" y="31"/>
                  </a:lnTo>
                  <a:lnTo>
                    <a:pt x="207" y="30"/>
                  </a:lnTo>
                  <a:lnTo>
                    <a:pt x="208" y="31"/>
                  </a:lnTo>
                  <a:lnTo>
                    <a:pt x="210" y="33"/>
                  </a:lnTo>
                  <a:lnTo>
                    <a:pt x="207" y="34"/>
                  </a:lnTo>
                  <a:lnTo>
                    <a:pt x="207" y="37"/>
                  </a:lnTo>
                  <a:lnTo>
                    <a:pt x="208" y="40"/>
                  </a:lnTo>
                  <a:lnTo>
                    <a:pt x="205" y="43"/>
                  </a:lnTo>
                  <a:lnTo>
                    <a:pt x="190" y="55"/>
                  </a:lnTo>
                  <a:lnTo>
                    <a:pt x="172" y="61"/>
                  </a:lnTo>
                  <a:lnTo>
                    <a:pt x="168" y="66"/>
                  </a:lnTo>
                  <a:lnTo>
                    <a:pt x="168" y="69"/>
                  </a:lnTo>
                  <a:lnTo>
                    <a:pt x="151" y="91"/>
                  </a:lnTo>
                  <a:lnTo>
                    <a:pt x="148" y="97"/>
                  </a:lnTo>
                  <a:lnTo>
                    <a:pt x="148" y="99"/>
                  </a:lnTo>
                  <a:lnTo>
                    <a:pt x="150" y="100"/>
                  </a:lnTo>
                  <a:lnTo>
                    <a:pt x="151" y="105"/>
                  </a:lnTo>
                  <a:lnTo>
                    <a:pt x="153" y="106"/>
                  </a:lnTo>
                  <a:lnTo>
                    <a:pt x="154" y="108"/>
                  </a:lnTo>
                  <a:lnTo>
                    <a:pt x="157" y="108"/>
                  </a:lnTo>
                  <a:lnTo>
                    <a:pt x="157" y="109"/>
                  </a:lnTo>
                  <a:lnTo>
                    <a:pt x="156" y="112"/>
                  </a:lnTo>
                  <a:lnTo>
                    <a:pt x="147" y="120"/>
                  </a:lnTo>
                  <a:lnTo>
                    <a:pt x="141" y="133"/>
                  </a:lnTo>
                  <a:lnTo>
                    <a:pt x="142" y="135"/>
                  </a:lnTo>
                  <a:lnTo>
                    <a:pt x="132" y="136"/>
                  </a:lnTo>
                  <a:lnTo>
                    <a:pt x="126" y="142"/>
                  </a:lnTo>
                  <a:lnTo>
                    <a:pt x="123" y="150"/>
                  </a:lnTo>
                  <a:lnTo>
                    <a:pt x="121" y="151"/>
                  </a:lnTo>
                  <a:lnTo>
                    <a:pt x="118" y="153"/>
                  </a:lnTo>
                  <a:lnTo>
                    <a:pt x="115" y="151"/>
                  </a:lnTo>
                  <a:lnTo>
                    <a:pt x="111" y="153"/>
                  </a:lnTo>
                  <a:lnTo>
                    <a:pt x="102" y="151"/>
                  </a:lnTo>
                  <a:lnTo>
                    <a:pt x="97" y="153"/>
                  </a:lnTo>
                  <a:lnTo>
                    <a:pt x="93" y="153"/>
                  </a:lnTo>
                  <a:lnTo>
                    <a:pt x="82" y="154"/>
                  </a:lnTo>
                  <a:lnTo>
                    <a:pt x="78" y="157"/>
                  </a:lnTo>
                  <a:lnTo>
                    <a:pt x="75" y="157"/>
                  </a:lnTo>
                  <a:lnTo>
                    <a:pt x="70" y="159"/>
                  </a:lnTo>
                  <a:lnTo>
                    <a:pt x="69" y="162"/>
                  </a:lnTo>
                  <a:lnTo>
                    <a:pt x="67" y="163"/>
                  </a:lnTo>
                  <a:lnTo>
                    <a:pt x="66" y="165"/>
                  </a:lnTo>
                  <a:lnTo>
                    <a:pt x="63" y="166"/>
                  </a:lnTo>
                  <a:lnTo>
                    <a:pt x="58" y="166"/>
                  </a:lnTo>
                  <a:lnTo>
                    <a:pt x="54" y="163"/>
                  </a:lnTo>
                  <a:lnTo>
                    <a:pt x="51" y="157"/>
                  </a:lnTo>
                  <a:lnTo>
                    <a:pt x="51" y="156"/>
                  </a:lnTo>
                  <a:lnTo>
                    <a:pt x="48" y="153"/>
                  </a:lnTo>
                  <a:lnTo>
                    <a:pt x="48" y="148"/>
                  </a:lnTo>
                  <a:lnTo>
                    <a:pt x="45" y="145"/>
                  </a:lnTo>
                  <a:lnTo>
                    <a:pt x="41" y="144"/>
                  </a:lnTo>
                  <a:lnTo>
                    <a:pt x="38" y="142"/>
                  </a:lnTo>
                  <a:lnTo>
                    <a:pt x="32" y="142"/>
                  </a:lnTo>
                  <a:close/>
                </a:path>
              </a:pathLst>
            </a:custGeom>
            <a:grpFill/>
            <a:ln w="1905">
              <a:noFill/>
              <a:round/>
              <a:headEnd/>
              <a:tailEnd/>
            </a:ln>
          </p:spPr>
          <p:txBody>
            <a:bodyPr/>
            <a:lstStyle/>
            <a:p>
              <a:endParaRPr lang="en-GB">
                <a:solidFill>
                  <a:srgbClr val="000000"/>
                </a:solidFill>
                <a:latin typeface="Arial"/>
              </a:endParaRPr>
            </a:p>
          </p:txBody>
        </p:sp>
        <p:sp>
          <p:nvSpPr>
            <p:cNvPr id="805" name="Freeform 801"/>
            <p:cNvSpPr>
              <a:spLocks/>
            </p:cNvSpPr>
            <p:nvPr/>
          </p:nvSpPr>
          <p:spPr bwMode="auto">
            <a:xfrm>
              <a:off x="3310" y="2136"/>
              <a:ext cx="24" cy="76"/>
            </a:xfrm>
            <a:custGeom>
              <a:avLst/>
              <a:gdLst>
                <a:gd name="T0" fmla="*/ 13 w 24"/>
                <a:gd name="T1" fmla="*/ 76 h 76"/>
                <a:gd name="T2" fmla="*/ 18 w 24"/>
                <a:gd name="T3" fmla="*/ 48 h 76"/>
                <a:gd name="T4" fmla="*/ 21 w 24"/>
                <a:gd name="T5" fmla="*/ 43 h 76"/>
                <a:gd name="T6" fmla="*/ 19 w 24"/>
                <a:gd name="T7" fmla="*/ 40 h 76"/>
                <a:gd name="T8" fmla="*/ 21 w 24"/>
                <a:gd name="T9" fmla="*/ 36 h 76"/>
                <a:gd name="T10" fmla="*/ 19 w 24"/>
                <a:gd name="T11" fmla="*/ 36 h 76"/>
                <a:gd name="T12" fmla="*/ 16 w 24"/>
                <a:gd name="T13" fmla="*/ 37 h 76"/>
                <a:gd name="T14" fmla="*/ 12 w 24"/>
                <a:gd name="T15" fmla="*/ 39 h 76"/>
                <a:gd name="T16" fmla="*/ 12 w 24"/>
                <a:gd name="T17" fmla="*/ 37 h 76"/>
                <a:gd name="T18" fmla="*/ 12 w 24"/>
                <a:gd name="T19" fmla="*/ 36 h 76"/>
                <a:gd name="T20" fmla="*/ 12 w 24"/>
                <a:gd name="T21" fmla="*/ 34 h 76"/>
                <a:gd name="T22" fmla="*/ 13 w 24"/>
                <a:gd name="T23" fmla="*/ 31 h 76"/>
                <a:gd name="T24" fmla="*/ 15 w 24"/>
                <a:gd name="T25" fmla="*/ 30 h 76"/>
                <a:gd name="T26" fmla="*/ 16 w 24"/>
                <a:gd name="T27" fmla="*/ 30 h 76"/>
                <a:gd name="T28" fmla="*/ 16 w 24"/>
                <a:gd name="T29" fmla="*/ 28 h 76"/>
                <a:gd name="T30" fmla="*/ 12 w 24"/>
                <a:gd name="T31" fmla="*/ 28 h 76"/>
                <a:gd name="T32" fmla="*/ 13 w 24"/>
                <a:gd name="T33" fmla="*/ 27 h 76"/>
                <a:gd name="T34" fmla="*/ 12 w 24"/>
                <a:gd name="T35" fmla="*/ 25 h 76"/>
                <a:gd name="T36" fmla="*/ 12 w 24"/>
                <a:gd name="T37" fmla="*/ 21 h 76"/>
                <a:gd name="T38" fmla="*/ 13 w 24"/>
                <a:gd name="T39" fmla="*/ 19 h 76"/>
                <a:gd name="T40" fmla="*/ 15 w 24"/>
                <a:gd name="T41" fmla="*/ 16 h 76"/>
                <a:gd name="T42" fmla="*/ 15 w 24"/>
                <a:gd name="T43" fmla="*/ 15 h 76"/>
                <a:gd name="T44" fmla="*/ 16 w 24"/>
                <a:gd name="T45" fmla="*/ 15 h 76"/>
                <a:gd name="T46" fmla="*/ 18 w 24"/>
                <a:gd name="T47" fmla="*/ 15 h 76"/>
                <a:gd name="T48" fmla="*/ 19 w 24"/>
                <a:gd name="T49" fmla="*/ 15 h 76"/>
                <a:gd name="T50" fmla="*/ 21 w 24"/>
                <a:gd name="T51" fmla="*/ 16 h 76"/>
                <a:gd name="T52" fmla="*/ 21 w 24"/>
                <a:gd name="T53" fmla="*/ 18 h 76"/>
                <a:gd name="T54" fmla="*/ 22 w 24"/>
                <a:gd name="T55" fmla="*/ 18 h 76"/>
                <a:gd name="T56" fmla="*/ 22 w 24"/>
                <a:gd name="T57" fmla="*/ 12 h 76"/>
                <a:gd name="T58" fmla="*/ 24 w 24"/>
                <a:gd name="T59" fmla="*/ 10 h 76"/>
                <a:gd name="T60" fmla="*/ 24 w 24"/>
                <a:gd name="T61" fmla="*/ 7 h 76"/>
                <a:gd name="T62" fmla="*/ 24 w 24"/>
                <a:gd name="T63" fmla="*/ 6 h 76"/>
                <a:gd name="T64" fmla="*/ 24 w 24"/>
                <a:gd name="T65" fmla="*/ 4 h 76"/>
                <a:gd name="T66" fmla="*/ 24 w 24"/>
                <a:gd name="T67" fmla="*/ 0 h 76"/>
                <a:gd name="T68" fmla="*/ 22 w 24"/>
                <a:gd name="T69" fmla="*/ 0 h 76"/>
                <a:gd name="T70" fmla="*/ 22 w 24"/>
                <a:gd name="T71" fmla="*/ 4 h 76"/>
                <a:gd name="T72" fmla="*/ 21 w 24"/>
                <a:gd name="T73" fmla="*/ 4 h 76"/>
                <a:gd name="T74" fmla="*/ 19 w 24"/>
                <a:gd name="T75" fmla="*/ 4 h 76"/>
                <a:gd name="T76" fmla="*/ 18 w 24"/>
                <a:gd name="T77" fmla="*/ 4 h 76"/>
                <a:gd name="T78" fmla="*/ 15 w 24"/>
                <a:gd name="T79" fmla="*/ 4 h 76"/>
                <a:gd name="T80" fmla="*/ 6 w 24"/>
                <a:gd name="T81" fmla="*/ 31 h 76"/>
                <a:gd name="T82" fmla="*/ 3 w 24"/>
                <a:gd name="T83" fmla="*/ 34 h 76"/>
                <a:gd name="T84" fmla="*/ 4 w 24"/>
                <a:gd name="T85" fmla="*/ 36 h 76"/>
                <a:gd name="T86" fmla="*/ 1 w 24"/>
                <a:gd name="T87" fmla="*/ 39 h 76"/>
                <a:gd name="T88" fmla="*/ 1 w 24"/>
                <a:gd name="T89" fmla="*/ 40 h 76"/>
                <a:gd name="T90" fmla="*/ 0 w 24"/>
                <a:gd name="T91" fmla="*/ 42 h 76"/>
                <a:gd name="T92" fmla="*/ 12 w 24"/>
                <a:gd name="T93" fmla="*/ 76 h 76"/>
                <a:gd name="T94" fmla="*/ 13 w 24"/>
                <a:gd name="T95" fmla="*/ 76 h 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
                <a:gd name="T145" fmla="*/ 0 h 76"/>
                <a:gd name="T146" fmla="*/ 24 w 24"/>
                <a:gd name="T147" fmla="*/ 76 h 7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 h="76">
                  <a:moveTo>
                    <a:pt x="13" y="76"/>
                  </a:moveTo>
                  <a:lnTo>
                    <a:pt x="18" y="48"/>
                  </a:lnTo>
                  <a:lnTo>
                    <a:pt x="21" y="43"/>
                  </a:lnTo>
                  <a:lnTo>
                    <a:pt x="19" y="40"/>
                  </a:lnTo>
                  <a:lnTo>
                    <a:pt x="21" y="36"/>
                  </a:lnTo>
                  <a:lnTo>
                    <a:pt x="19" y="36"/>
                  </a:lnTo>
                  <a:lnTo>
                    <a:pt x="16" y="37"/>
                  </a:lnTo>
                  <a:lnTo>
                    <a:pt x="12" y="39"/>
                  </a:lnTo>
                  <a:lnTo>
                    <a:pt x="12" y="37"/>
                  </a:lnTo>
                  <a:lnTo>
                    <a:pt x="12" y="36"/>
                  </a:lnTo>
                  <a:lnTo>
                    <a:pt x="12" y="34"/>
                  </a:lnTo>
                  <a:lnTo>
                    <a:pt x="13" y="31"/>
                  </a:lnTo>
                  <a:lnTo>
                    <a:pt x="15" y="30"/>
                  </a:lnTo>
                  <a:lnTo>
                    <a:pt x="16" y="30"/>
                  </a:lnTo>
                  <a:lnTo>
                    <a:pt x="16" y="28"/>
                  </a:lnTo>
                  <a:lnTo>
                    <a:pt x="12" y="28"/>
                  </a:lnTo>
                  <a:lnTo>
                    <a:pt x="13" y="27"/>
                  </a:lnTo>
                  <a:lnTo>
                    <a:pt x="12" y="25"/>
                  </a:lnTo>
                  <a:lnTo>
                    <a:pt x="12" y="21"/>
                  </a:lnTo>
                  <a:lnTo>
                    <a:pt x="13" y="19"/>
                  </a:lnTo>
                  <a:lnTo>
                    <a:pt x="15" y="16"/>
                  </a:lnTo>
                  <a:lnTo>
                    <a:pt x="15" y="15"/>
                  </a:lnTo>
                  <a:lnTo>
                    <a:pt x="16" y="15"/>
                  </a:lnTo>
                  <a:lnTo>
                    <a:pt x="18" y="15"/>
                  </a:lnTo>
                  <a:lnTo>
                    <a:pt x="19" y="15"/>
                  </a:lnTo>
                  <a:lnTo>
                    <a:pt x="21" y="16"/>
                  </a:lnTo>
                  <a:lnTo>
                    <a:pt x="21" y="18"/>
                  </a:lnTo>
                  <a:lnTo>
                    <a:pt x="22" y="18"/>
                  </a:lnTo>
                  <a:lnTo>
                    <a:pt x="22" y="12"/>
                  </a:lnTo>
                  <a:lnTo>
                    <a:pt x="24" y="10"/>
                  </a:lnTo>
                  <a:lnTo>
                    <a:pt x="24" y="7"/>
                  </a:lnTo>
                  <a:lnTo>
                    <a:pt x="24" y="6"/>
                  </a:lnTo>
                  <a:lnTo>
                    <a:pt x="24" y="4"/>
                  </a:lnTo>
                  <a:lnTo>
                    <a:pt x="24" y="0"/>
                  </a:lnTo>
                  <a:lnTo>
                    <a:pt x="22" y="0"/>
                  </a:lnTo>
                  <a:lnTo>
                    <a:pt x="22" y="4"/>
                  </a:lnTo>
                  <a:lnTo>
                    <a:pt x="21" y="4"/>
                  </a:lnTo>
                  <a:lnTo>
                    <a:pt x="19" y="4"/>
                  </a:lnTo>
                  <a:lnTo>
                    <a:pt x="18" y="4"/>
                  </a:lnTo>
                  <a:lnTo>
                    <a:pt x="15" y="4"/>
                  </a:lnTo>
                  <a:lnTo>
                    <a:pt x="6" y="31"/>
                  </a:lnTo>
                  <a:lnTo>
                    <a:pt x="3" y="34"/>
                  </a:lnTo>
                  <a:lnTo>
                    <a:pt x="4" y="36"/>
                  </a:lnTo>
                  <a:lnTo>
                    <a:pt x="1" y="39"/>
                  </a:lnTo>
                  <a:lnTo>
                    <a:pt x="1" y="40"/>
                  </a:lnTo>
                  <a:lnTo>
                    <a:pt x="0" y="42"/>
                  </a:lnTo>
                  <a:lnTo>
                    <a:pt x="12" y="76"/>
                  </a:lnTo>
                  <a:lnTo>
                    <a:pt x="13" y="76"/>
                  </a:lnTo>
                  <a:close/>
                </a:path>
              </a:pathLst>
            </a:custGeom>
            <a:grpFill/>
            <a:ln w="1905">
              <a:noFill/>
              <a:round/>
              <a:headEnd/>
              <a:tailEnd/>
            </a:ln>
          </p:spPr>
          <p:txBody>
            <a:bodyPr/>
            <a:lstStyle/>
            <a:p>
              <a:endParaRPr lang="en-GB">
                <a:solidFill>
                  <a:srgbClr val="000000"/>
                </a:solidFill>
                <a:latin typeface="Arial"/>
              </a:endParaRPr>
            </a:p>
          </p:txBody>
        </p:sp>
        <p:sp>
          <p:nvSpPr>
            <p:cNvPr id="806" name="Freeform 802"/>
            <p:cNvSpPr>
              <a:spLocks/>
            </p:cNvSpPr>
            <p:nvPr/>
          </p:nvSpPr>
          <p:spPr bwMode="auto">
            <a:xfrm>
              <a:off x="3387" y="2049"/>
              <a:ext cx="165" cy="168"/>
            </a:xfrm>
            <a:custGeom>
              <a:avLst/>
              <a:gdLst>
                <a:gd name="T0" fmla="*/ 165 w 165"/>
                <a:gd name="T1" fmla="*/ 150 h 168"/>
                <a:gd name="T2" fmla="*/ 162 w 165"/>
                <a:gd name="T3" fmla="*/ 153 h 168"/>
                <a:gd name="T4" fmla="*/ 156 w 165"/>
                <a:gd name="T5" fmla="*/ 150 h 168"/>
                <a:gd name="T6" fmla="*/ 156 w 165"/>
                <a:gd name="T7" fmla="*/ 151 h 168"/>
                <a:gd name="T8" fmla="*/ 155 w 165"/>
                <a:gd name="T9" fmla="*/ 151 h 168"/>
                <a:gd name="T10" fmla="*/ 147 w 165"/>
                <a:gd name="T11" fmla="*/ 150 h 168"/>
                <a:gd name="T12" fmla="*/ 143 w 165"/>
                <a:gd name="T13" fmla="*/ 151 h 168"/>
                <a:gd name="T14" fmla="*/ 137 w 165"/>
                <a:gd name="T15" fmla="*/ 163 h 168"/>
                <a:gd name="T16" fmla="*/ 131 w 165"/>
                <a:gd name="T17" fmla="*/ 168 h 168"/>
                <a:gd name="T18" fmla="*/ 101 w 165"/>
                <a:gd name="T19" fmla="*/ 166 h 168"/>
                <a:gd name="T20" fmla="*/ 83 w 165"/>
                <a:gd name="T21" fmla="*/ 157 h 168"/>
                <a:gd name="T22" fmla="*/ 81 w 165"/>
                <a:gd name="T23" fmla="*/ 157 h 168"/>
                <a:gd name="T24" fmla="*/ 81 w 165"/>
                <a:gd name="T25" fmla="*/ 145 h 168"/>
                <a:gd name="T26" fmla="*/ 81 w 165"/>
                <a:gd name="T27" fmla="*/ 144 h 168"/>
                <a:gd name="T28" fmla="*/ 72 w 165"/>
                <a:gd name="T29" fmla="*/ 144 h 168"/>
                <a:gd name="T30" fmla="*/ 69 w 165"/>
                <a:gd name="T31" fmla="*/ 138 h 168"/>
                <a:gd name="T32" fmla="*/ 6 w 165"/>
                <a:gd name="T33" fmla="*/ 108 h 168"/>
                <a:gd name="T34" fmla="*/ 0 w 165"/>
                <a:gd name="T35" fmla="*/ 85 h 168"/>
                <a:gd name="T36" fmla="*/ 39 w 165"/>
                <a:gd name="T37" fmla="*/ 63 h 168"/>
                <a:gd name="T38" fmla="*/ 42 w 165"/>
                <a:gd name="T39" fmla="*/ 56 h 168"/>
                <a:gd name="T40" fmla="*/ 44 w 165"/>
                <a:gd name="T41" fmla="*/ 23 h 168"/>
                <a:gd name="T42" fmla="*/ 53 w 165"/>
                <a:gd name="T43" fmla="*/ 20 h 168"/>
                <a:gd name="T44" fmla="*/ 59 w 165"/>
                <a:gd name="T45" fmla="*/ 11 h 168"/>
                <a:gd name="T46" fmla="*/ 71 w 165"/>
                <a:gd name="T47" fmla="*/ 0 h 168"/>
                <a:gd name="T48" fmla="*/ 77 w 165"/>
                <a:gd name="T49" fmla="*/ 3 h 168"/>
                <a:gd name="T50" fmla="*/ 92 w 165"/>
                <a:gd name="T51" fmla="*/ 3 h 168"/>
                <a:gd name="T52" fmla="*/ 95 w 165"/>
                <a:gd name="T53" fmla="*/ 6 h 168"/>
                <a:gd name="T54" fmla="*/ 99 w 165"/>
                <a:gd name="T55" fmla="*/ 8 h 168"/>
                <a:gd name="T56" fmla="*/ 102 w 165"/>
                <a:gd name="T57" fmla="*/ 5 h 168"/>
                <a:gd name="T58" fmla="*/ 104 w 165"/>
                <a:gd name="T59" fmla="*/ 15 h 168"/>
                <a:gd name="T60" fmla="*/ 107 w 165"/>
                <a:gd name="T61" fmla="*/ 20 h 168"/>
                <a:gd name="T62" fmla="*/ 110 w 165"/>
                <a:gd name="T63" fmla="*/ 23 h 168"/>
                <a:gd name="T64" fmla="*/ 113 w 165"/>
                <a:gd name="T65" fmla="*/ 30 h 168"/>
                <a:gd name="T66" fmla="*/ 116 w 165"/>
                <a:gd name="T67" fmla="*/ 33 h 168"/>
                <a:gd name="T68" fmla="*/ 126 w 165"/>
                <a:gd name="T69" fmla="*/ 35 h 168"/>
                <a:gd name="T70" fmla="*/ 125 w 165"/>
                <a:gd name="T71" fmla="*/ 38 h 168"/>
                <a:gd name="T72" fmla="*/ 123 w 165"/>
                <a:gd name="T73" fmla="*/ 41 h 168"/>
                <a:gd name="T74" fmla="*/ 125 w 165"/>
                <a:gd name="T75" fmla="*/ 47 h 168"/>
                <a:gd name="T76" fmla="*/ 117 w 165"/>
                <a:gd name="T77" fmla="*/ 57 h 168"/>
                <a:gd name="T78" fmla="*/ 117 w 165"/>
                <a:gd name="T79" fmla="*/ 59 h 168"/>
                <a:gd name="T80" fmla="*/ 116 w 165"/>
                <a:gd name="T81" fmla="*/ 60 h 168"/>
                <a:gd name="T82" fmla="*/ 114 w 165"/>
                <a:gd name="T83" fmla="*/ 62 h 168"/>
                <a:gd name="T84" fmla="*/ 113 w 165"/>
                <a:gd name="T85" fmla="*/ 71 h 168"/>
                <a:gd name="T86" fmla="*/ 111 w 165"/>
                <a:gd name="T87" fmla="*/ 72 h 168"/>
                <a:gd name="T88" fmla="*/ 111 w 165"/>
                <a:gd name="T89" fmla="*/ 77 h 168"/>
                <a:gd name="T90" fmla="*/ 113 w 165"/>
                <a:gd name="T91" fmla="*/ 79 h 168"/>
                <a:gd name="T92" fmla="*/ 116 w 165"/>
                <a:gd name="T93" fmla="*/ 78 h 168"/>
                <a:gd name="T94" fmla="*/ 117 w 165"/>
                <a:gd name="T95" fmla="*/ 81 h 168"/>
                <a:gd name="T96" fmla="*/ 119 w 165"/>
                <a:gd name="T97" fmla="*/ 82 h 168"/>
                <a:gd name="T98" fmla="*/ 122 w 165"/>
                <a:gd name="T99" fmla="*/ 87 h 168"/>
                <a:gd name="T100" fmla="*/ 122 w 165"/>
                <a:gd name="T101" fmla="*/ 90 h 168"/>
                <a:gd name="T102" fmla="*/ 137 w 165"/>
                <a:gd name="T103" fmla="*/ 100 h 168"/>
                <a:gd name="T104" fmla="*/ 141 w 165"/>
                <a:gd name="T105" fmla="*/ 102 h 168"/>
                <a:gd name="T106" fmla="*/ 150 w 165"/>
                <a:gd name="T107" fmla="*/ 117 h 168"/>
                <a:gd name="T108" fmla="*/ 149 w 165"/>
                <a:gd name="T109" fmla="*/ 132 h 168"/>
                <a:gd name="T110" fmla="*/ 153 w 165"/>
                <a:gd name="T111" fmla="*/ 133 h 168"/>
                <a:gd name="T112" fmla="*/ 153 w 165"/>
                <a:gd name="T113" fmla="*/ 139 h 168"/>
                <a:gd name="T114" fmla="*/ 165 w 165"/>
                <a:gd name="T115" fmla="*/ 150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5"/>
                <a:gd name="T175" fmla="*/ 0 h 168"/>
                <a:gd name="T176" fmla="*/ 165 w 165"/>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5" h="168">
                  <a:moveTo>
                    <a:pt x="165" y="150"/>
                  </a:moveTo>
                  <a:lnTo>
                    <a:pt x="162" y="153"/>
                  </a:lnTo>
                  <a:lnTo>
                    <a:pt x="156" y="150"/>
                  </a:lnTo>
                  <a:lnTo>
                    <a:pt x="156" y="151"/>
                  </a:lnTo>
                  <a:lnTo>
                    <a:pt x="155" y="151"/>
                  </a:lnTo>
                  <a:lnTo>
                    <a:pt x="147" y="150"/>
                  </a:lnTo>
                  <a:lnTo>
                    <a:pt x="143" y="151"/>
                  </a:lnTo>
                  <a:lnTo>
                    <a:pt x="137" y="163"/>
                  </a:lnTo>
                  <a:lnTo>
                    <a:pt x="131" y="168"/>
                  </a:lnTo>
                  <a:lnTo>
                    <a:pt x="101" y="166"/>
                  </a:lnTo>
                  <a:lnTo>
                    <a:pt x="83" y="157"/>
                  </a:lnTo>
                  <a:lnTo>
                    <a:pt x="81" y="157"/>
                  </a:lnTo>
                  <a:lnTo>
                    <a:pt x="81" y="145"/>
                  </a:lnTo>
                  <a:lnTo>
                    <a:pt x="81" y="144"/>
                  </a:lnTo>
                  <a:lnTo>
                    <a:pt x="72" y="144"/>
                  </a:lnTo>
                  <a:lnTo>
                    <a:pt x="69" y="138"/>
                  </a:lnTo>
                  <a:lnTo>
                    <a:pt x="6" y="108"/>
                  </a:lnTo>
                  <a:lnTo>
                    <a:pt x="0" y="85"/>
                  </a:lnTo>
                  <a:lnTo>
                    <a:pt x="39" y="63"/>
                  </a:lnTo>
                  <a:lnTo>
                    <a:pt x="42" y="56"/>
                  </a:lnTo>
                  <a:lnTo>
                    <a:pt x="44" y="23"/>
                  </a:lnTo>
                  <a:lnTo>
                    <a:pt x="53" y="20"/>
                  </a:lnTo>
                  <a:lnTo>
                    <a:pt x="59" y="11"/>
                  </a:lnTo>
                  <a:lnTo>
                    <a:pt x="71" y="0"/>
                  </a:lnTo>
                  <a:lnTo>
                    <a:pt x="77" y="3"/>
                  </a:lnTo>
                  <a:lnTo>
                    <a:pt x="92" y="3"/>
                  </a:lnTo>
                  <a:lnTo>
                    <a:pt x="95" y="6"/>
                  </a:lnTo>
                  <a:lnTo>
                    <a:pt x="99" y="8"/>
                  </a:lnTo>
                  <a:lnTo>
                    <a:pt x="102" y="5"/>
                  </a:lnTo>
                  <a:lnTo>
                    <a:pt x="104" y="15"/>
                  </a:lnTo>
                  <a:lnTo>
                    <a:pt x="107" y="20"/>
                  </a:lnTo>
                  <a:lnTo>
                    <a:pt x="110" y="23"/>
                  </a:lnTo>
                  <a:lnTo>
                    <a:pt x="113" y="30"/>
                  </a:lnTo>
                  <a:lnTo>
                    <a:pt x="116" y="33"/>
                  </a:lnTo>
                  <a:lnTo>
                    <a:pt x="126" y="35"/>
                  </a:lnTo>
                  <a:lnTo>
                    <a:pt x="125" y="38"/>
                  </a:lnTo>
                  <a:lnTo>
                    <a:pt x="123" y="41"/>
                  </a:lnTo>
                  <a:lnTo>
                    <a:pt x="125" y="47"/>
                  </a:lnTo>
                  <a:lnTo>
                    <a:pt x="117" y="57"/>
                  </a:lnTo>
                  <a:lnTo>
                    <a:pt x="117" y="59"/>
                  </a:lnTo>
                  <a:lnTo>
                    <a:pt x="116" y="60"/>
                  </a:lnTo>
                  <a:lnTo>
                    <a:pt x="114" y="62"/>
                  </a:lnTo>
                  <a:lnTo>
                    <a:pt x="113" y="71"/>
                  </a:lnTo>
                  <a:lnTo>
                    <a:pt x="111" y="72"/>
                  </a:lnTo>
                  <a:lnTo>
                    <a:pt x="111" y="77"/>
                  </a:lnTo>
                  <a:lnTo>
                    <a:pt x="113" y="79"/>
                  </a:lnTo>
                  <a:lnTo>
                    <a:pt x="116" y="78"/>
                  </a:lnTo>
                  <a:lnTo>
                    <a:pt x="117" y="81"/>
                  </a:lnTo>
                  <a:lnTo>
                    <a:pt x="119" y="82"/>
                  </a:lnTo>
                  <a:lnTo>
                    <a:pt x="122" y="87"/>
                  </a:lnTo>
                  <a:lnTo>
                    <a:pt x="122" y="90"/>
                  </a:lnTo>
                  <a:lnTo>
                    <a:pt x="137" y="100"/>
                  </a:lnTo>
                  <a:lnTo>
                    <a:pt x="141" y="102"/>
                  </a:lnTo>
                  <a:lnTo>
                    <a:pt x="150" y="117"/>
                  </a:lnTo>
                  <a:lnTo>
                    <a:pt x="149" y="132"/>
                  </a:lnTo>
                  <a:lnTo>
                    <a:pt x="153" y="133"/>
                  </a:lnTo>
                  <a:lnTo>
                    <a:pt x="153" y="139"/>
                  </a:lnTo>
                  <a:lnTo>
                    <a:pt x="165" y="150"/>
                  </a:lnTo>
                  <a:close/>
                </a:path>
              </a:pathLst>
            </a:custGeom>
            <a:grpFill/>
            <a:ln w="1905">
              <a:noFill/>
              <a:round/>
              <a:headEnd/>
              <a:tailEnd/>
            </a:ln>
          </p:spPr>
          <p:txBody>
            <a:bodyPr/>
            <a:lstStyle/>
            <a:p>
              <a:endParaRPr lang="en-GB">
                <a:solidFill>
                  <a:srgbClr val="000000"/>
                </a:solidFill>
                <a:latin typeface="Arial"/>
              </a:endParaRPr>
            </a:p>
          </p:txBody>
        </p:sp>
        <p:sp>
          <p:nvSpPr>
            <p:cNvPr id="807" name="Freeform 803"/>
            <p:cNvSpPr>
              <a:spLocks/>
            </p:cNvSpPr>
            <p:nvPr/>
          </p:nvSpPr>
          <p:spPr bwMode="auto">
            <a:xfrm>
              <a:off x="3588" y="2274"/>
              <a:ext cx="13" cy="30"/>
            </a:xfrm>
            <a:custGeom>
              <a:avLst/>
              <a:gdLst>
                <a:gd name="T0" fmla="*/ 5 w 13"/>
                <a:gd name="T1" fmla="*/ 30 h 30"/>
                <a:gd name="T2" fmla="*/ 11 w 13"/>
                <a:gd name="T3" fmla="*/ 27 h 30"/>
                <a:gd name="T4" fmla="*/ 12 w 13"/>
                <a:gd name="T5" fmla="*/ 25 h 30"/>
                <a:gd name="T6" fmla="*/ 12 w 13"/>
                <a:gd name="T7" fmla="*/ 24 h 30"/>
                <a:gd name="T8" fmla="*/ 13 w 13"/>
                <a:gd name="T9" fmla="*/ 22 h 30"/>
                <a:gd name="T10" fmla="*/ 13 w 13"/>
                <a:gd name="T11" fmla="*/ 21 h 30"/>
                <a:gd name="T12" fmla="*/ 13 w 13"/>
                <a:gd name="T13" fmla="*/ 16 h 30"/>
                <a:gd name="T14" fmla="*/ 12 w 13"/>
                <a:gd name="T15" fmla="*/ 15 h 30"/>
                <a:gd name="T16" fmla="*/ 12 w 13"/>
                <a:gd name="T17" fmla="*/ 9 h 30"/>
                <a:gd name="T18" fmla="*/ 13 w 13"/>
                <a:gd name="T19" fmla="*/ 9 h 30"/>
                <a:gd name="T20" fmla="*/ 12 w 13"/>
                <a:gd name="T21" fmla="*/ 9 h 30"/>
                <a:gd name="T22" fmla="*/ 13 w 13"/>
                <a:gd name="T23" fmla="*/ 7 h 30"/>
                <a:gd name="T24" fmla="*/ 13 w 13"/>
                <a:gd name="T25" fmla="*/ 6 h 30"/>
                <a:gd name="T26" fmla="*/ 13 w 13"/>
                <a:gd name="T27" fmla="*/ 4 h 30"/>
                <a:gd name="T28" fmla="*/ 13 w 13"/>
                <a:gd name="T29" fmla="*/ 3 h 30"/>
                <a:gd name="T30" fmla="*/ 11 w 13"/>
                <a:gd name="T31" fmla="*/ 3 h 30"/>
                <a:gd name="T32" fmla="*/ 11 w 13"/>
                <a:gd name="T33" fmla="*/ 1 h 30"/>
                <a:gd name="T34" fmla="*/ 9 w 13"/>
                <a:gd name="T35" fmla="*/ 0 h 30"/>
                <a:gd name="T36" fmla="*/ 8 w 13"/>
                <a:gd name="T37" fmla="*/ 0 h 30"/>
                <a:gd name="T38" fmla="*/ 6 w 13"/>
                <a:gd name="T39" fmla="*/ 0 h 30"/>
                <a:gd name="T40" fmla="*/ 3 w 13"/>
                <a:gd name="T41" fmla="*/ 10 h 30"/>
                <a:gd name="T42" fmla="*/ 0 w 13"/>
                <a:gd name="T43" fmla="*/ 12 h 30"/>
                <a:gd name="T44" fmla="*/ 0 w 13"/>
                <a:gd name="T45" fmla="*/ 15 h 30"/>
                <a:gd name="T46" fmla="*/ 0 w 13"/>
                <a:gd name="T47" fmla="*/ 16 h 30"/>
                <a:gd name="T48" fmla="*/ 0 w 13"/>
                <a:gd name="T49" fmla="*/ 18 h 30"/>
                <a:gd name="T50" fmla="*/ 2 w 13"/>
                <a:gd name="T51" fmla="*/ 22 h 30"/>
                <a:gd name="T52" fmla="*/ 0 w 13"/>
                <a:gd name="T53" fmla="*/ 22 h 30"/>
                <a:gd name="T54" fmla="*/ 2 w 13"/>
                <a:gd name="T55" fmla="*/ 24 h 30"/>
                <a:gd name="T56" fmla="*/ 2 w 13"/>
                <a:gd name="T57" fmla="*/ 25 h 30"/>
                <a:gd name="T58" fmla="*/ 0 w 13"/>
                <a:gd name="T59" fmla="*/ 25 h 30"/>
                <a:gd name="T60" fmla="*/ 3 w 13"/>
                <a:gd name="T61" fmla="*/ 28 h 30"/>
                <a:gd name="T62" fmla="*/ 5 w 13"/>
                <a:gd name="T63" fmla="*/ 30 h 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
                <a:gd name="T97" fmla="*/ 0 h 30"/>
                <a:gd name="T98" fmla="*/ 13 w 13"/>
                <a:gd name="T99" fmla="*/ 30 h 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 h="30">
                  <a:moveTo>
                    <a:pt x="5" y="30"/>
                  </a:moveTo>
                  <a:lnTo>
                    <a:pt x="11" y="27"/>
                  </a:lnTo>
                  <a:lnTo>
                    <a:pt x="12" y="25"/>
                  </a:lnTo>
                  <a:lnTo>
                    <a:pt x="12" y="24"/>
                  </a:lnTo>
                  <a:lnTo>
                    <a:pt x="13" y="22"/>
                  </a:lnTo>
                  <a:lnTo>
                    <a:pt x="13" y="21"/>
                  </a:lnTo>
                  <a:lnTo>
                    <a:pt x="13" y="16"/>
                  </a:lnTo>
                  <a:lnTo>
                    <a:pt x="12" y="15"/>
                  </a:lnTo>
                  <a:lnTo>
                    <a:pt x="12" y="9"/>
                  </a:lnTo>
                  <a:lnTo>
                    <a:pt x="13" y="9"/>
                  </a:lnTo>
                  <a:lnTo>
                    <a:pt x="12" y="9"/>
                  </a:lnTo>
                  <a:lnTo>
                    <a:pt x="13" y="7"/>
                  </a:lnTo>
                  <a:lnTo>
                    <a:pt x="13" y="6"/>
                  </a:lnTo>
                  <a:lnTo>
                    <a:pt x="13" y="4"/>
                  </a:lnTo>
                  <a:lnTo>
                    <a:pt x="13" y="3"/>
                  </a:lnTo>
                  <a:lnTo>
                    <a:pt x="11" y="3"/>
                  </a:lnTo>
                  <a:lnTo>
                    <a:pt x="11" y="1"/>
                  </a:lnTo>
                  <a:lnTo>
                    <a:pt x="9" y="0"/>
                  </a:lnTo>
                  <a:lnTo>
                    <a:pt x="8" y="0"/>
                  </a:lnTo>
                  <a:lnTo>
                    <a:pt x="6" y="0"/>
                  </a:lnTo>
                  <a:lnTo>
                    <a:pt x="3" y="10"/>
                  </a:lnTo>
                  <a:lnTo>
                    <a:pt x="0" y="12"/>
                  </a:lnTo>
                  <a:lnTo>
                    <a:pt x="0" y="15"/>
                  </a:lnTo>
                  <a:lnTo>
                    <a:pt x="0" y="16"/>
                  </a:lnTo>
                  <a:lnTo>
                    <a:pt x="0" y="18"/>
                  </a:lnTo>
                  <a:lnTo>
                    <a:pt x="2" y="22"/>
                  </a:lnTo>
                  <a:lnTo>
                    <a:pt x="0" y="22"/>
                  </a:lnTo>
                  <a:lnTo>
                    <a:pt x="2" y="24"/>
                  </a:lnTo>
                  <a:lnTo>
                    <a:pt x="2" y="25"/>
                  </a:lnTo>
                  <a:lnTo>
                    <a:pt x="0" y="25"/>
                  </a:lnTo>
                  <a:lnTo>
                    <a:pt x="3" y="28"/>
                  </a:lnTo>
                  <a:lnTo>
                    <a:pt x="5" y="30"/>
                  </a:lnTo>
                  <a:close/>
                </a:path>
              </a:pathLst>
            </a:custGeom>
            <a:grpFill/>
            <a:ln w="1905">
              <a:noFill/>
              <a:round/>
              <a:headEnd/>
              <a:tailEnd/>
            </a:ln>
          </p:spPr>
          <p:txBody>
            <a:bodyPr/>
            <a:lstStyle/>
            <a:p>
              <a:endParaRPr lang="en-GB">
                <a:solidFill>
                  <a:srgbClr val="000000"/>
                </a:solidFill>
                <a:latin typeface="Arial"/>
              </a:endParaRPr>
            </a:p>
          </p:txBody>
        </p:sp>
        <p:sp>
          <p:nvSpPr>
            <p:cNvPr id="808" name="Freeform 804"/>
            <p:cNvSpPr>
              <a:spLocks/>
            </p:cNvSpPr>
            <p:nvPr/>
          </p:nvSpPr>
          <p:spPr bwMode="auto">
            <a:xfrm>
              <a:off x="5103" y="2768"/>
              <a:ext cx="166" cy="136"/>
            </a:xfrm>
            <a:custGeom>
              <a:avLst/>
              <a:gdLst>
                <a:gd name="T0" fmla="*/ 0 w 166"/>
                <a:gd name="T1" fmla="*/ 70 h 136"/>
                <a:gd name="T2" fmla="*/ 4 w 166"/>
                <a:gd name="T3" fmla="*/ 110 h 136"/>
                <a:gd name="T4" fmla="*/ 9 w 166"/>
                <a:gd name="T5" fmla="*/ 110 h 136"/>
                <a:gd name="T6" fmla="*/ 22 w 166"/>
                <a:gd name="T7" fmla="*/ 110 h 136"/>
                <a:gd name="T8" fmla="*/ 37 w 166"/>
                <a:gd name="T9" fmla="*/ 107 h 136"/>
                <a:gd name="T10" fmla="*/ 37 w 166"/>
                <a:gd name="T11" fmla="*/ 101 h 136"/>
                <a:gd name="T12" fmla="*/ 42 w 166"/>
                <a:gd name="T13" fmla="*/ 94 h 136"/>
                <a:gd name="T14" fmla="*/ 43 w 166"/>
                <a:gd name="T15" fmla="*/ 91 h 136"/>
                <a:gd name="T16" fmla="*/ 49 w 166"/>
                <a:gd name="T17" fmla="*/ 91 h 136"/>
                <a:gd name="T18" fmla="*/ 49 w 166"/>
                <a:gd name="T19" fmla="*/ 85 h 136"/>
                <a:gd name="T20" fmla="*/ 55 w 166"/>
                <a:gd name="T21" fmla="*/ 85 h 136"/>
                <a:gd name="T22" fmla="*/ 60 w 166"/>
                <a:gd name="T23" fmla="*/ 85 h 136"/>
                <a:gd name="T24" fmla="*/ 64 w 166"/>
                <a:gd name="T25" fmla="*/ 84 h 136"/>
                <a:gd name="T26" fmla="*/ 70 w 166"/>
                <a:gd name="T27" fmla="*/ 88 h 136"/>
                <a:gd name="T28" fmla="*/ 75 w 166"/>
                <a:gd name="T29" fmla="*/ 91 h 136"/>
                <a:gd name="T30" fmla="*/ 88 w 166"/>
                <a:gd name="T31" fmla="*/ 96 h 136"/>
                <a:gd name="T32" fmla="*/ 94 w 166"/>
                <a:gd name="T33" fmla="*/ 109 h 136"/>
                <a:gd name="T34" fmla="*/ 100 w 166"/>
                <a:gd name="T35" fmla="*/ 112 h 136"/>
                <a:gd name="T36" fmla="*/ 106 w 166"/>
                <a:gd name="T37" fmla="*/ 118 h 136"/>
                <a:gd name="T38" fmla="*/ 115 w 166"/>
                <a:gd name="T39" fmla="*/ 125 h 136"/>
                <a:gd name="T40" fmla="*/ 151 w 166"/>
                <a:gd name="T41" fmla="*/ 131 h 136"/>
                <a:gd name="T42" fmla="*/ 153 w 166"/>
                <a:gd name="T43" fmla="*/ 134 h 136"/>
                <a:gd name="T44" fmla="*/ 160 w 166"/>
                <a:gd name="T45" fmla="*/ 134 h 136"/>
                <a:gd name="T46" fmla="*/ 159 w 166"/>
                <a:gd name="T47" fmla="*/ 131 h 136"/>
                <a:gd name="T48" fmla="*/ 163 w 166"/>
                <a:gd name="T49" fmla="*/ 131 h 136"/>
                <a:gd name="T50" fmla="*/ 166 w 166"/>
                <a:gd name="T51" fmla="*/ 128 h 136"/>
                <a:gd name="T52" fmla="*/ 148 w 166"/>
                <a:gd name="T53" fmla="*/ 122 h 136"/>
                <a:gd name="T54" fmla="*/ 151 w 166"/>
                <a:gd name="T55" fmla="*/ 119 h 136"/>
                <a:gd name="T56" fmla="*/ 141 w 166"/>
                <a:gd name="T57" fmla="*/ 118 h 136"/>
                <a:gd name="T58" fmla="*/ 139 w 166"/>
                <a:gd name="T59" fmla="*/ 109 h 136"/>
                <a:gd name="T60" fmla="*/ 130 w 166"/>
                <a:gd name="T61" fmla="*/ 109 h 136"/>
                <a:gd name="T62" fmla="*/ 126 w 166"/>
                <a:gd name="T63" fmla="*/ 103 h 136"/>
                <a:gd name="T64" fmla="*/ 121 w 166"/>
                <a:gd name="T65" fmla="*/ 98 h 136"/>
                <a:gd name="T66" fmla="*/ 120 w 166"/>
                <a:gd name="T67" fmla="*/ 93 h 136"/>
                <a:gd name="T68" fmla="*/ 109 w 166"/>
                <a:gd name="T69" fmla="*/ 84 h 136"/>
                <a:gd name="T70" fmla="*/ 102 w 166"/>
                <a:gd name="T71" fmla="*/ 73 h 136"/>
                <a:gd name="T72" fmla="*/ 111 w 166"/>
                <a:gd name="T73" fmla="*/ 70 h 136"/>
                <a:gd name="T74" fmla="*/ 115 w 166"/>
                <a:gd name="T75" fmla="*/ 70 h 136"/>
                <a:gd name="T76" fmla="*/ 112 w 166"/>
                <a:gd name="T77" fmla="*/ 58 h 136"/>
                <a:gd name="T78" fmla="*/ 106 w 166"/>
                <a:gd name="T79" fmla="*/ 57 h 136"/>
                <a:gd name="T80" fmla="*/ 90 w 166"/>
                <a:gd name="T81" fmla="*/ 51 h 136"/>
                <a:gd name="T82" fmla="*/ 81 w 166"/>
                <a:gd name="T83" fmla="*/ 48 h 136"/>
                <a:gd name="T84" fmla="*/ 79 w 166"/>
                <a:gd name="T85" fmla="*/ 39 h 136"/>
                <a:gd name="T86" fmla="*/ 61 w 166"/>
                <a:gd name="T87" fmla="*/ 25 h 136"/>
                <a:gd name="T88" fmla="*/ 54 w 166"/>
                <a:gd name="T89" fmla="*/ 19 h 1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66"/>
                <a:gd name="T136" fmla="*/ 0 h 136"/>
                <a:gd name="T137" fmla="*/ 166 w 166"/>
                <a:gd name="T138" fmla="*/ 136 h 1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66" h="136">
                  <a:moveTo>
                    <a:pt x="0" y="0"/>
                  </a:moveTo>
                  <a:lnTo>
                    <a:pt x="0" y="70"/>
                  </a:lnTo>
                  <a:lnTo>
                    <a:pt x="1" y="76"/>
                  </a:lnTo>
                  <a:lnTo>
                    <a:pt x="4" y="110"/>
                  </a:lnTo>
                  <a:lnTo>
                    <a:pt x="7" y="110"/>
                  </a:lnTo>
                  <a:lnTo>
                    <a:pt x="9" y="110"/>
                  </a:lnTo>
                  <a:lnTo>
                    <a:pt x="15" y="112"/>
                  </a:lnTo>
                  <a:lnTo>
                    <a:pt x="22" y="110"/>
                  </a:lnTo>
                  <a:lnTo>
                    <a:pt x="28" y="112"/>
                  </a:lnTo>
                  <a:lnTo>
                    <a:pt x="37" y="107"/>
                  </a:lnTo>
                  <a:lnTo>
                    <a:pt x="39" y="106"/>
                  </a:lnTo>
                  <a:lnTo>
                    <a:pt x="37" y="101"/>
                  </a:lnTo>
                  <a:lnTo>
                    <a:pt x="34" y="97"/>
                  </a:lnTo>
                  <a:lnTo>
                    <a:pt x="42" y="94"/>
                  </a:lnTo>
                  <a:lnTo>
                    <a:pt x="42" y="93"/>
                  </a:lnTo>
                  <a:lnTo>
                    <a:pt x="43" y="91"/>
                  </a:lnTo>
                  <a:lnTo>
                    <a:pt x="46" y="91"/>
                  </a:lnTo>
                  <a:lnTo>
                    <a:pt x="49" y="91"/>
                  </a:lnTo>
                  <a:lnTo>
                    <a:pt x="46" y="84"/>
                  </a:lnTo>
                  <a:lnTo>
                    <a:pt x="49" y="85"/>
                  </a:lnTo>
                  <a:lnTo>
                    <a:pt x="52" y="87"/>
                  </a:lnTo>
                  <a:lnTo>
                    <a:pt x="55" y="85"/>
                  </a:lnTo>
                  <a:lnTo>
                    <a:pt x="57" y="82"/>
                  </a:lnTo>
                  <a:lnTo>
                    <a:pt x="60" y="85"/>
                  </a:lnTo>
                  <a:lnTo>
                    <a:pt x="61" y="84"/>
                  </a:lnTo>
                  <a:lnTo>
                    <a:pt x="64" y="84"/>
                  </a:lnTo>
                  <a:lnTo>
                    <a:pt x="64" y="85"/>
                  </a:lnTo>
                  <a:lnTo>
                    <a:pt x="70" y="88"/>
                  </a:lnTo>
                  <a:lnTo>
                    <a:pt x="72" y="88"/>
                  </a:lnTo>
                  <a:lnTo>
                    <a:pt x="75" y="91"/>
                  </a:lnTo>
                  <a:lnTo>
                    <a:pt x="85" y="93"/>
                  </a:lnTo>
                  <a:lnTo>
                    <a:pt x="88" y="96"/>
                  </a:lnTo>
                  <a:lnTo>
                    <a:pt x="88" y="98"/>
                  </a:lnTo>
                  <a:lnTo>
                    <a:pt x="94" y="109"/>
                  </a:lnTo>
                  <a:lnTo>
                    <a:pt x="100" y="109"/>
                  </a:lnTo>
                  <a:lnTo>
                    <a:pt x="100" y="112"/>
                  </a:lnTo>
                  <a:lnTo>
                    <a:pt x="102" y="115"/>
                  </a:lnTo>
                  <a:lnTo>
                    <a:pt x="106" y="118"/>
                  </a:lnTo>
                  <a:lnTo>
                    <a:pt x="114" y="125"/>
                  </a:lnTo>
                  <a:lnTo>
                    <a:pt x="115" y="125"/>
                  </a:lnTo>
                  <a:lnTo>
                    <a:pt x="118" y="127"/>
                  </a:lnTo>
                  <a:lnTo>
                    <a:pt x="151" y="131"/>
                  </a:lnTo>
                  <a:lnTo>
                    <a:pt x="151" y="133"/>
                  </a:lnTo>
                  <a:lnTo>
                    <a:pt x="153" y="134"/>
                  </a:lnTo>
                  <a:lnTo>
                    <a:pt x="157" y="136"/>
                  </a:lnTo>
                  <a:lnTo>
                    <a:pt x="160" y="134"/>
                  </a:lnTo>
                  <a:lnTo>
                    <a:pt x="162" y="133"/>
                  </a:lnTo>
                  <a:lnTo>
                    <a:pt x="159" y="131"/>
                  </a:lnTo>
                  <a:lnTo>
                    <a:pt x="157" y="131"/>
                  </a:lnTo>
                  <a:lnTo>
                    <a:pt x="163" y="131"/>
                  </a:lnTo>
                  <a:lnTo>
                    <a:pt x="166" y="130"/>
                  </a:lnTo>
                  <a:lnTo>
                    <a:pt x="166" y="128"/>
                  </a:lnTo>
                  <a:lnTo>
                    <a:pt x="154" y="127"/>
                  </a:lnTo>
                  <a:lnTo>
                    <a:pt x="148" y="122"/>
                  </a:lnTo>
                  <a:lnTo>
                    <a:pt x="150" y="121"/>
                  </a:lnTo>
                  <a:lnTo>
                    <a:pt x="151" y="119"/>
                  </a:lnTo>
                  <a:lnTo>
                    <a:pt x="148" y="118"/>
                  </a:lnTo>
                  <a:lnTo>
                    <a:pt x="141" y="118"/>
                  </a:lnTo>
                  <a:lnTo>
                    <a:pt x="138" y="115"/>
                  </a:lnTo>
                  <a:lnTo>
                    <a:pt x="139" y="109"/>
                  </a:lnTo>
                  <a:lnTo>
                    <a:pt x="138" y="107"/>
                  </a:lnTo>
                  <a:lnTo>
                    <a:pt x="130" y="109"/>
                  </a:lnTo>
                  <a:lnTo>
                    <a:pt x="127" y="107"/>
                  </a:lnTo>
                  <a:lnTo>
                    <a:pt x="126" y="103"/>
                  </a:lnTo>
                  <a:lnTo>
                    <a:pt x="123" y="101"/>
                  </a:lnTo>
                  <a:lnTo>
                    <a:pt x="121" y="98"/>
                  </a:lnTo>
                  <a:lnTo>
                    <a:pt x="121" y="93"/>
                  </a:lnTo>
                  <a:lnTo>
                    <a:pt x="120" y="93"/>
                  </a:lnTo>
                  <a:lnTo>
                    <a:pt x="118" y="91"/>
                  </a:lnTo>
                  <a:lnTo>
                    <a:pt x="109" y="84"/>
                  </a:lnTo>
                  <a:lnTo>
                    <a:pt x="106" y="82"/>
                  </a:lnTo>
                  <a:lnTo>
                    <a:pt x="102" y="73"/>
                  </a:lnTo>
                  <a:lnTo>
                    <a:pt x="103" y="72"/>
                  </a:lnTo>
                  <a:lnTo>
                    <a:pt x="111" y="70"/>
                  </a:lnTo>
                  <a:lnTo>
                    <a:pt x="112" y="70"/>
                  </a:lnTo>
                  <a:lnTo>
                    <a:pt x="115" y="70"/>
                  </a:lnTo>
                  <a:lnTo>
                    <a:pt x="115" y="66"/>
                  </a:lnTo>
                  <a:lnTo>
                    <a:pt x="112" y="58"/>
                  </a:lnTo>
                  <a:lnTo>
                    <a:pt x="109" y="57"/>
                  </a:lnTo>
                  <a:lnTo>
                    <a:pt x="106" y="57"/>
                  </a:lnTo>
                  <a:lnTo>
                    <a:pt x="96" y="55"/>
                  </a:lnTo>
                  <a:lnTo>
                    <a:pt x="90" y="51"/>
                  </a:lnTo>
                  <a:lnTo>
                    <a:pt x="82" y="49"/>
                  </a:lnTo>
                  <a:lnTo>
                    <a:pt x="81" y="48"/>
                  </a:lnTo>
                  <a:lnTo>
                    <a:pt x="81" y="42"/>
                  </a:lnTo>
                  <a:lnTo>
                    <a:pt x="79" y="39"/>
                  </a:lnTo>
                  <a:lnTo>
                    <a:pt x="76" y="34"/>
                  </a:lnTo>
                  <a:lnTo>
                    <a:pt x="61" y="25"/>
                  </a:lnTo>
                  <a:lnTo>
                    <a:pt x="57" y="19"/>
                  </a:lnTo>
                  <a:lnTo>
                    <a:pt x="54" y="19"/>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09" name="Freeform 805"/>
            <p:cNvSpPr>
              <a:spLocks/>
            </p:cNvSpPr>
            <p:nvPr/>
          </p:nvSpPr>
          <p:spPr bwMode="auto">
            <a:xfrm>
              <a:off x="2651" y="2473"/>
              <a:ext cx="127" cy="93"/>
            </a:xfrm>
            <a:custGeom>
              <a:avLst/>
              <a:gdLst>
                <a:gd name="T0" fmla="*/ 79 w 127"/>
                <a:gd name="T1" fmla="*/ 0 h 93"/>
                <a:gd name="T2" fmla="*/ 51 w 127"/>
                <a:gd name="T3" fmla="*/ 19 h 93"/>
                <a:gd name="T4" fmla="*/ 24 w 127"/>
                <a:gd name="T5" fmla="*/ 28 h 93"/>
                <a:gd name="T6" fmla="*/ 13 w 127"/>
                <a:gd name="T7" fmla="*/ 49 h 93"/>
                <a:gd name="T8" fmla="*/ 0 w 127"/>
                <a:gd name="T9" fmla="*/ 67 h 93"/>
                <a:gd name="T10" fmla="*/ 0 w 127"/>
                <a:gd name="T11" fmla="*/ 81 h 93"/>
                <a:gd name="T12" fmla="*/ 3 w 127"/>
                <a:gd name="T13" fmla="*/ 84 h 93"/>
                <a:gd name="T14" fmla="*/ 4 w 127"/>
                <a:gd name="T15" fmla="*/ 87 h 93"/>
                <a:gd name="T16" fmla="*/ 6 w 127"/>
                <a:gd name="T17" fmla="*/ 88 h 93"/>
                <a:gd name="T18" fmla="*/ 10 w 127"/>
                <a:gd name="T19" fmla="*/ 90 h 93"/>
                <a:gd name="T20" fmla="*/ 10 w 127"/>
                <a:gd name="T21" fmla="*/ 90 h 93"/>
                <a:gd name="T22" fmla="*/ 15 w 127"/>
                <a:gd name="T23" fmla="*/ 90 h 93"/>
                <a:gd name="T24" fmla="*/ 25 w 127"/>
                <a:gd name="T25" fmla="*/ 85 h 93"/>
                <a:gd name="T26" fmla="*/ 33 w 127"/>
                <a:gd name="T27" fmla="*/ 85 h 93"/>
                <a:gd name="T28" fmla="*/ 36 w 127"/>
                <a:gd name="T29" fmla="*/ 88 h 93"/>
                <a:gd name="T30" fmla="*/ 39 w 127"/>
                <a:gd name="T31" fmla="*/ 93 h 93"/>
                <a:gd name="T32" fmla="*/ 42 w 127"/>
                <a:gd name="T33" fmla="*/ 93 h 93"/>
                <a:gd name="T34" fmla="*/ 42 w 127"/>
                <a:gd name="T35" fmla="*/ 85 h 93"/>
                <a:gd name="T36" fmla="*/ 40 w 127"/>
                <a:gd name="T37" fmla="*/ 79 h 93"/>
                <a:gd name="T38" fmla="*/ 40 w 127"/>
                <a:gd name="T39" fmla="*/ 76 h 93"/>
                <a:gd name="T40" fmla="*/ 37 w 127"/>
                <a:gd name="T41" fmla="*/ 73 h 93"/>
                <a:gd name="T42" fmla="*/ 39 w 127"/>
                <a:gd name="T43" fmla="*/ 67 h 93"/>
                <a:gd name="T44" fmla="*/ 75 w 127"/>
                <a:gd name="T45" fmla="*/ 69 h 93"/>
                <a:gd name="T46" fmla="*/ 84 w 127"/>
                <a:gd name="T47" fmla="*/ 66 h 93"/>
                <a:gd name="T48" fmla="*/ 96 w 127"/>
                <a:gd name="T49" fmla="*/ 69 h 93"/>
                <a:gd name="T50" fmla="*/ 102 w 127"/>
                <a:gd name="T51" fmla="*/ 67 h 93"/>
                <a:gd name="T52" fmla="*/ 105 w 127"/>
                <a:gd name="T53" fmla="*/ 64 h 93"/>
                <a:gd name="T54" fmla="*/ 106 w 127"/>
                <a:gd name="T55" fmla="*/ 63 h 93"/>
                <a:gd name="T56" fmla="*/ 109 w 127"/>
                <a:gd name="T57" fmla="*/ 60 h 93"/>
                <a:gd name="T58" fmla="*/ 112 w 127"/>
                <a:gd name="T59" fmla="*/ 60 h 93"/>
                <a:gd name="T60" fmla="*/ 117 w 127"/>
                <a:gd name="T61" fmla="*/ 60 h 93"/>
                <a:gd name="T62" fmla="*/ 121 w 127"/>
                <a:gd name="T63" fmla="*/ 60 h 93"/>
                <a:gd name="T64" fmla="*/ 126 w 127"/>
                <a:gd name="T65" fmla="*/ 55 h 93"/>
                <a:gd name="T66" fmla="*/ 126 w 127"/>
                <a:gd name="T67" fmla="*/ 54 h 93"/>
                <a:gd name="T68" fmla="*/ 127 w 127"/>
                <a:gd name="T69" fmla="*/ 51 h 93"/>
                <a:gd name="T70" fmla="*/ 121 w 127"/>
                <a:gd name="T71" fmla="*/ 46 h 93"/>
                <a:gd name="T72" fmla="*/ 121 w 127"/>
                <a:gd name="T73" fmla="*/ 43 h 93"/>
                <a:gd name="T74" fmla="*/ 124 w 127"/>
                <a:gd name="T75" fmla="*/ 43 h 93"/>
                <a:gd name="T76" fmla="*/ 120 w 127"/>
                <a:gd name="T77" fmla="*/ 37 h 93"/>
                <a:gd name="T78" fmla="*/ 117 w 127"/>
                <a:gd name="T79" fmla="*/ 40 h 93"/>
                <a:gd name="T80" fmla="*/ 109 w 127"/>
                <a:gd name="T81" fmla="*/ 37 h 93"/>
                <a:gd name="T82" fmla="*/ 91 w 127"/>
                <a:gd name="T83" fmla="*/ 13 h 93"/>
                <a:gd name="T84" fmla="*/ 91 w 127"/>
                <a:gd name="T85" fmla="*/ 10 h 93"/>
                <a:gd name="T86" fmla="*/ 88 w 127"/>
                <a:gd name="T87" fmla="*/ 4 h 93"/>
                <a:gd name="T88" fmla="*/ 90 w 127"/>
                <a:gd name="T89" fmla="*/ 0 h 9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7"/>
                <a:gd name="T136" fmla="*/ 0 h 93"/>
                <a:gd name="T137" fmla="*/ 127 w 127"/>
                <a:gd name="T138" fmla="*/ 93 h 9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7" h="93">
                  <a:moveTo>
                    <a:pt x="90" y="0"/>
                  </a:moveTo>
                  <a:lnTo>
                    <a:pt x="79" y="0"/>
                  </a:lnTo>
                  <a:lnTo>
                    <a:pt x="55" y="15"/>
                  </a:lnTo>
                  <a:lnTo>
                    <a:pt x="51" y="19"/>
                  </a:lnTo>
                  <a:lnTo>
                    <a:pt x="45" y="24"/>
                  </a:lnTo>
                  <a:lnTo>
                    <a:pt x="24" y="28"/>
                  </a:lnTo>
                  <a:lnTo>
                    <a:pt x="21" y="30"/>
                  </a:lnTo>
                  <a:lnTo>
                    <a:pt x="13" y="49"/>
                  </a:lnTo>
                  <a:lnTo>
                    <a:pt x="4" y="57"/>
                  </a:lnTo>
                  <a:lnTo>
                    <a:pt x="0" y="67"/>
                  </a:lnTo>
                  <a:lnTo>
                    <a:pt x="0" y="79"/>
                  </a:lnTo>
                  <a:lnTo>
                    <a:pt x="0" y="81"/>
                  </a:lnTo>
                  <a:lnTo>
                    <a:pt x="1" y="81"/>
                  </a:lnTo>
                  <a:lnTo>
                    <a:pt x="3" y="84"/>
                  </a:lnTo>
                  <a:lnTo>
                    <a:pt x="4" y="85"/>
                  </a:lnTo>
                  <a:lnTo>
                    <a:pt x="4" y="87"/>
                  </a:lnTo>
                  <a:lnTo>
                    <a:pt x="6" y="87"/>
                  </a:lnTo>
                  <a:lnTo>
                    <a:pt x="6" y="88"/>
                  </a:lnTo>
                  <a:lnTo>
                    <a:pt x="9" y="90"/>
                  </a:lnTo>
                  <a:lnTo>
                    <a:pt x="10" y="90"/>
                  </a:lnTo>
                  <a:lnTo>
                    <a:pt x="10" y="88"/>
                  </a:lnTo>
                  <a:lnTo>
                    <a:pt x="10" y="90"/>
                  </a:lnTo>
                  <a:lnTo>
                    <a:pt x="13" y="91"/>
                  </a:lnTo>
                  <a:lnTo>
                    <a:pt x="15" y="90"/>
                  </a:lnTo>
                  <a:lnTo>
                    <a:pt x="15" y="88"/>
                  </a:lnTo>
                  <a:lnTo>
                    <a:pt x="25" y="85"/>
                  </a:lnTo>
                  <a:lnTo>
                    <a:pt x="31" y="87"/>
                  </a:lnTo>
                  <a:lnTo>
                    <a:pt x="33" y="85"/>
                  </a:lnTo>
                  <a:lnTo>
                    <a:pt x="34" y="85"/>
                  </a:lnTo>
                  <a:lnTo>
                    <a:pt x="36" y="88"/>
                  </a:lnTo>
                  <a:lnTo>
                    <a:pt x="37" y="88"/>
                  </a:lnTo>
                  <a:lnTo>
                    <a:pt x="39" y="93"/>
                  </a:lnTo>
                  <a:lnTo>
                    <a:pt x="40" y="93"/>
                  </a:lnTo>
                  <a:lnTo>
                    <a:pt x="42" y="93"/>
                  </a:lnTo>
                  <a:lnTo>
                    <a:pt x="42" y="90"/>
                  </a:lnTo>
                  <a:lnTo>
                    <a:pt x="42" y="85"/>
                  </a:lnTo>
                  <a:lnTo>
                    <a:pt x="40" y="82"/>
                  </a:lnTo>
                  <a:lnTo>
                    <a:pt x="40" y="79"/>
                  </a:lnTo>
                  <a:lnTo>
                    <a:pt x="39" y="78"/>
                  </a:lnTo>
                  <a:lnTo>
                    <a:pt x="40" y="76"/>
                  </a:lnTo>
                  <a:lnTo>
                    <a:pt x="39" y="75"/>
                  </a:lnTo>
                  <a:lnTo>
                    <a:pt x="37" y="73"/>
                  </a:lnTo>
                  <a:lnTo>
                    <a:pt x="37" y="70"/>
                  </a:lnTo>
                  <a:lnTo>
                    <a:pt x="39" y="67"/>
                  </a:lnTo>
                  <a:lnTo>
                    <a:pt x="73" y="69"/>
                  </a:lnTo>
                  <a:lnTo>
                    <a:pt x="75" y="69"/>
                  </a:lnTo>
                  <a:lnTo>
                    <a:pt x="78" y="66"/>
                  </a:lnTo>
                  <a:lnTo>
                    <a:pt x="84" y="66"/>
                  </a:lnTo>
                  <a:lnTo>
                    <a:pt x="94" y="67"/>
                  </a:lnTo>
                  <a:lnTo>
                    <a:pt x="96" y="69"/>
                  </a:lnTo>
                  <a:lnTo>
                    <a:pt x="97" y="67"/>
                  </a:lnTo>
                  <a:lnTo>
                    <a:pt x="102" y="67"/>
                  </a:lnTo>
                  <a:lnTo>
                    <a:pt x="103" y="66"/>
                  </a:lnTo>
                  <a:lnTo>
                    <a:pt x="105" y="64"/>
                  </a:lnTo>
                  <a:lnTo>
                    <a:pt x="105" y="63"/>
                  </a:lnTo>
                  <a:lnTo>
                    <a:pt x="106" y="63"/>
                  </a:lnTo>
                  <a:lnTo>
                    <a:pt x="108" y="63"/>
                  </a:lnTo>
                  <a:lnTo>
                    <a:pt x="109" y="60"/>
                  </a:lnTo>
                  <a:lnTo>
                    <a:pt x="111" y="60"/>
                  </a:lnTo>
                  <a:lnTo>
                    <a:pt x="112" y="60"/>
                  </a:lnTo>
                  <a:lnTo>
                    <a:pt x="115" y="60"/>
                  </a:lnTo>
                  <a:lnTo>
                    <a:pt x="117" y="60"/>
                  </a:lnTo>
                  <a:lnTo>
                    <a:pt x="120" y="60"/>
                  </a:lnTo>
                  <a:lnTo>
                    <a:pt x="121" y="60"/>
                  </a:lnTo>
                  <a:lnTo>
                    <a:pt x="124" y="55"/>
                  </a:lnTo>
                  <a:lnTo>
                    <a:pt x="126" y="55"/>
                  </a:lnTo>
                  <a:lnTo>
                    <a:pt x="124" y="54"/>
                  </a:lnTo>
                  <a:lnTo>
                    <a:pt x="126" y="54"/>
                  </a:lnTo>
                  <a:lnTo>
                    <a:pt x="127" y="52"/>
                  </a:lnTo>
                  <a:lnTo>
                    <a:pt x="127" y="51"/>
                  </a:lnTo>
                  <a:lnTo>
                    <a:pt x="126" y="51"/>
                  </a:lnTo>
                  <a:lnTo>
                    <a:pt x="121" y="46"/>
                  </a:lnTo>
                  <a:lnTo>
                    <a:pt x="121" y="45"/>
                  </a:lnTo>
                  <a:lnTo>
                    <a:pt x="121" y="43"/>
                  </a:lnTo>
                  <a:lnTo>
                    <a:pt x="123" y="43"/>
                  </a:lnTo>
                  <a:lnTo>
                    <a:pt x="124" y="43"/>
                  </a:lnTo>
                  <a:lnTo>
                    <a:pt x="121" y="39"/>
                  </a:lnTo>
                  <a:lnTo>
                    <a:pt x="120" y="37"/>
                  </a:lnTo>
                  <a:lnTo>
                    <a:pt x="118" y="39"/>
                  </a:lnTo>
                  <a:lnTo>
                    <a:pt x="117" y="40"/>
                  </a:lnTo>
                  <a:lnTo>
                    <a:pt x="115" y="40"/>
                  </a:lnTo>
                  <a:lnTo>
                    <a:pt x="109" y="37"/>
                  </a:lnTo>
                  <a:lnTo>
                    <a:pt x="93" y="16"/>
                  </a:lnTo>
                  <a:lnTo>
                    <a:pt x="91" y="13"/>
                  </a:lnTo>
                  <a:lnTo>
                    <a:pt x="91" y="12"/>
                  </a:lnTo>
                  <a:lnTo>
                    <a:pt x="91" y="10"/>
                  </a:lnTo>
                  <a:lnTo>
                    <a:pt x="88" y="7"/>
                  </a:lnTo>
                  <a:lnTo>
                    <a:pt x="88" y="4"/>
                  </a:lnTo>
                  <a:lnTo>
                    <a:pt x="88" y="0"/>
                  </a:lnTo>
                  <a:lnTo>
                    <a:pt x="90" y="0"/>
                  </a:lnTo>
                  <a:close/>
                </a:path>
              </a:pathLst>
            </a:custGeom>
            <a:grpFill/>
            <a:ln w="1905">
              <a:noFill/>
              <a:round/>
              <a:headEnd/>
              <a:tailEnd/>
            </a:ln>
          </p:spPr>
          <p:txBody>
            <a:bodyPr/>
            <a:lstStyle/>
            <a:p>
              <a:endParaRPr lang="en-GB">
                <a:solidFill>
                  <a:srgbClr val="000000"/>
                </a:solidFill>
                <a:latin typeface="Arial"/>
              </a:endParaRPr>
            </a:p>
          </p:txBody>
        </p:sp>
        <p:sp>
          <p:nvSpPr>
            <p:cNvPr id="810" name="Freeform 806"/>
            <p:cNvSpPr>
              <a:spLocks/>
            </p:cNvSpPr>
            <p:nvPr/>
          </p:nvSpPr>
          <p:spPr bwMode="auto">
            <a:xfrm>
              <a:off x="2485" y="2510"/>
              <a:ext cx="124" cy="95"/>
            </a:xfrm>
            <a:custGeom>
              <a:avLst/>
              <a:gdLst>
                <a:gd name="T0" fmla="*/ 54 w 124"/>
                <a:gd name="T1" fmla="*/ 6 h 95"/>
                <a:gd name="T2" fmla="*/ 45 w 124"/>
                <a:gd name="T3" fmla="*/ 6 h 95"/>
                <a:gd name="T4" fmla="*/ 37 w 124"/>
                <a:gd name="T5" fmla="*/ 3 h 95"/>
                <a:gd name="T6" fmla="*/ 34 w 124"/>
                <a:gd name="T7" fmla="*/ 3 h 95"/>
                <a:gd name="T8" fmla="*/ 28 w 124"/>
                <a:gd name="T9" fmla="*/ 2 h 95"/>
                <a:gd name="T10" fmla="*/ 25 w 124"/>
                <a:gd name="T11" fmla="*/ 6 h 95"/>
                <a:gd name="T12" fmla="*/ 21 w 124"/>
                <a:gd name="T13" fmla="*/ 11 h 95"/>
                <a:gd name="T14" fmla="*/ 21 w 124"/>
                <a:gd name="T15" fmla="*/ 18 h 95"/>
                <a:gd name="T16" fmla="*/ 7 w 124"/>
                <a:gd name="T17" fmla="*/ 23 h 95"/>
                <a:gd name="T18" fmla="*/ 0 w 124"/>
                <a:gd name="T19" fmla="*/ 35 h 95"/>
                <a:gd name="T20" fmla="*/ 6 w 124"/>
                <a:gd name="T21" fmla="*/ 32 h 95"/>
                <a:gd name="T22" fmla="*/ 12 w 124"/>
                <a:gd name="T23" fmla="*/ 45 h 95"/>
                <a:gd name="T24" fmla="*/ 25 w 124"/>
                <a:gd name="T25" fmla="*/ 57 h 95"/>
                <a:gd name="T26" fmla="*/ 30 w 124"/>
                <a:gd name="T27" fmla="*/ 62 h 95"/>
                <a:gd name="T28" fmla="*/ 37 w 124"/>
                <a:gd name="T29" fmla="*/ 60 h 95"/>
                <a:gd name="T30" fmla="*/ 43 w 124"/>
                <a:gd name="T31" fmla="*/ 53 h 95"/>
                <a:gd name="T32" fmla="*/ 52 w 124"/>
                <a:gd name="T33" fmla="*/ 50 h 95"/>
                <a:gd name="T34" fmla="*/ 67 w 124"/>
                <a:gd name="T35" fmla="*/ 51 h 95"/>
                <a:gd name="T36" fmla="*/ 70 w 124"/>
                <a:gd name="T37" fmla="*/ 57 h 95"/>
                <a:gd name="T38" fmla="*/ 73 w 124"/>
                <a:gd name="T39" fmla="*/ 60 h 95"/>
                <a:gd name="T40" fmla="*/ 76 w 124"/>
                <a:gd name="T41" fmla="*/ 65 h 95"/>
                <a:gd name="T42" fmla="*/ 73 w 124"/>
                <a:gd name="T43" fmla="*/ 75 h 95"/>
                <a:gd name="T44" fmla="*/ 79 w 124"/>
                <a:gd name="T45" fmla="*/ 75 h 95"/>
                <a:gd name="T46" fmla="*/ 85 w 124"/>
                <a:gd name="T47" fmla="*/ 74 h 95"/>
                <a:gd name="T48" fmla="*/ 91 w 124"/>
                <a:gd name="T49" fmla="*/ 74 h 95"/>
                <a:gd name="T50" fmla="*/ 96 w 124"/>
                <a:gd name="T51" fmla="*/ 84 h 95"/>
                <a:gd name="T52" fmla="*/ 93 w 124"/>
                <a:gd name="T53" fmla="*/ 92 h 95"/>
                <a:gd name="T54" fmla="*/ 100 w 124"/>
                <a:gd name="T55" fmla="*/ 95 h 95"/>
                <a:gd name="T56" fmla="*/ 105 w 124"/>
                <a:gd name="T57" fmla="*/ 92 h 95"/>
                <a:gd name="T58" fmla="*/ 109 w 124"/>
                <a:gd name="T59" fmla="*/ 87 h 95"/>
                <a:gd name="T60" fmla="*/ 117 w 124"/>
                <a:gd name="T61" fmla="*/ 87 h 95"/>
                <a:gd name="T62" fmla="*/ 118 w 124"/>
                <a:gd name="T63" fmla="*/ 80 h 95"/>
                <a:gd name="T64" fmla="*/ 115 w 124"/>
                <a:gd name="T65" fmla="*/ 77 h 95"/>
                <a:gd name="T66" fmla="*/ 120 w 124"/>
                <a:gd name="T67" fmla="*/ 74 h 95"/>
                <a:gd name="T68" fmla="*/ 124 w 124"/>
                <a:gd name="T69" fmla="*/ 75 h 95"/>
                <a:gd name="T70" fmla="*/ 121 w 124"/>
                <a:gd name="T71" fmla="*/ 69 h 95"/>
                <a:gd name="T72" fmla="*/ 123 w 124"/>
                <a:gd name="T73" fmla="*/ 65 h 95"/>
                <a:gd name="T74" fmla="*/ 118 w 124"/>
                <a:gd name="T75" fmla="*/ 59 h 95"/>
                <a:gd name="T76" fmla="*/ 117 w 124"/>
                <a:gd name="T77" fmla="*/ 47 h 95"/>
                <a:gd name="T78" fmla="*/ 117 w 124"/>
                <a:gd name="T79" fmla="*/ 41 h 95"/>
                <a:gd name="T80" fmla="*/ 114 w 124"/>
                <a:gd name="T81" fmla="*/ 29 h 95"/>
                <a:gd name="T82" fmla="*/ 108 w 124"/>
                <a:gd name="T83" fmla="*/ 29 h 95"/>
                <a:gd name="T84" fmla="*/ 112 w 124"/>
                <a:gd name="T85" fmla="*/ 24 h 95"/>
                <a:gd name="T86" fmla="*/ 108 w 124"/>
                <a:gd name="T87" fmla="*/ 21 h 95"/>
                <a:gd name="T88" fmla="*/ 105 w 124"/>
                <a:gd name="T89" fmla="*/ 14 h 95"/>
                <a:gd name="T90" fmla="*/ 103 w 124"/>
                <a:gd name="T91" fmla="*/ 9 h 95"/>
                <a:gd name="T92" fmla="*/ 100 w 124"/>
                <a:gd name="T93" fmla="*/ 5 h 95"/>
                <a:gd name="T94" fmla="*/ 96 w 124"/>
                <a:gd name="T95" fmla="*/ 5 h 95"/>
                <a:gd name="T96" fmla="*/ 91 w 124"/>
                <a:gd name="T97" fmla="*/ 11 h 95"/>
                <a:gd name="T98" fmla="*/ 81 w 124"/>
                <a:gd name="T99" fmla="*/ 9 h 95"/>
                <a:gd name="T100" fmla="*/ 76 w 124"/>
                <a:gd name="T101" fmla="*/ 14 h 95"/>
                <a:gd name="T102" fmla="*/ 69 w 124"/>
                <a:gd name="T103" fmla="*/ 9 h 95"/>
                <a:gd name="T104" fmla="*/ 61 w 124"/>
                <a:gd name="T105" fmla="*/ 11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4"/>
                <a:gd name="T160" fmla="*/ 0 h 95"/>
                <a:gd name="T161" fmla="*/ 124 w 124"/>
                <a:gd name="T162" fmla="*/ 95 h 9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4" h="95">
                  <a:moveTo>
                    <a:pt x="63" y="6"/>
                  </a:moveTo>
                  <a:lnTo>
                    <a:pt x="60" y="6"/>
                  </a:lnTo>
                  <a:lnTo>
                    <a:pt x="58" y="6"/>
                  </a:lnTo>
                  <a:lnTo>
                    <a:pt x="54" y="6"/>
                  </a:lnTo>
                  <a:lnTo>
                    <a:pt x="51" y="6"/>
                  </a:lnTo>
                  <a:lnTo>
                    <a:pt x="48" y="8"/>
                  </a:lnTo>
                  <a:lnTo>
                    <a:pt x="46" y="8"/>
                  </a:lnTo>
                  <a:lnTo>
                    <a:pt x="45" y="6"/>
                  </a:lnTo>
                  <a:lnTo>
                    <a:pt x="43" y="6"/>
                  </a:lnTo>
                  <a:lnTo>
                    <a:pt x="42" y="6"/>
                  </a:lnTo>
                  <a:lnTo>
                    <a:pt x="40" y="6"/>
                  </a:lnTo>
                  <a:lnTo>
                    <a:pt x="37" y="3"/>
                  </a:lnTo>
                  <a:lnTo>
                    <a:pt x="37" y="5"/>
                  </a:lnTo>
                  <a:lnTo>
                    <a:pt x="36" y="5"/>
                  </a:lnTo>
                  <a:lnTo>
                    <a:pt x="34" y="5"/>
                  </a:lnTo>
                  <a:lnTo>
                    <a:pt x="34" y="3"/>
                  </a:lnTo>
                  <a:lnTo>
                    <a:pt x="34" y="2"/>
                  </a:lnTo>
                  <a:lnTo>
                    <a:pt x="31" y="2"/>
                  </a:lnTo>
                  <a:lnTo>
                    <a:pt x="30" y="2"/>
                  </a:lnTo>
                  <a:lnTo>
                    <a:pt x="28" y="2"/>
                  </a:lnTo>
                  <a:lnTo>
                    <a:pt x="24" y="0"/>
                  </a:lnTo>
                  <a:lnTo>
                    <a:pt x="24" y="3"/>
                  </a:lnTo>
                  <a:lnTo>
                    <a:pt x="25" y="5"/>
                  </a:lnTo>
                  <a:lnTo>
                    <a:pt x="25" y="6"/>
                  </a:lnTo>
                  <a:lnTo>
                    <a:pt x="24" y="8"/>
                  </a:lnTo>
                  <a:lnTo>
                    <a:pt x="22" y="9"/>
                  </a:lnTo>
                  <a:lnTo>
                    <a:pt x="21" y="9"/>
                  </a:lnTo>
                  <a:lnTo>
                    <a:pt x="21" y="11"/>
                  </a:lnTo>
                  <a:lnTo>
                    <a:pt x="22" y="11"/>
                  </a:lnTo>
                  <a:lnTo>
                    <a:pt x="22" y="12"/>
                  </a:lnTo>
                  <a:lnTo>
                    <a:pt x="24" y="18"/>
                  </a:lnTo>
                  <a:lnTo>
                    <a:pt x="21" y="18"/>
                  </a:lnTo>
                  <a:lnTo>
                    <a:pt x="21" y="20"/>
                  </a:lnTo>
                  <a:lnTo>
                    <a:pt x="15" y="20"/>
                  </a:lnTo>
                  <a:lnTo>
                    <a:pt x="9" y="21"/>
                  </a:lnTo>
                  <a:lnTo>
                    <a:pt x="7" y="23"/>
                  </a:lnTo>
                  <a:lnTo>
                    <a:pt x="4" y="29"/>
                  </a:lnTo>
                  <a:lnTo>
                    <a:pt x="3" y="30"/>
                  </a:lnTo>
                  <a:lnTo>
                    <a:pt x="0" y="32"/>
                  </a:lnTo>
                  <a:lnTo>
                    <a:pt x="0" y="35"/>
                  </a:lnTo>
                  <a:lnTo>
                    <a:pt x="1" y="35"/>
                  </a:lnTo>
                  <a:lnTo>
                    <a:pt x="3" y="35"/>
                  </a:lnTo>
                  <a:lnTo>
                    <a:pt x="4" y="32"/>
                  </a:lnTo>
                  <a:lnTo>
                    <a:pt x="6" y="32"/>
                  </a:lnTo>
                  <a:lnTo>
                    <a:pt x="6" y="36"/>
                  </a:lnTo>
                  <a:lnTo>
                    <a:pt x="9" y="36"/>
                  </a:lnTo>
                  <a:lnTo>
                    <a:pt x="10" y="41"/>
                  </a:lnTo>
                  <a:lnTo>
                    <a:pt x="12" y="45"/>
                  </a:lnTo>
                  <a:lnTo>
                    <a:pt x="21" y="50"/>
                  </a:lnTo>
                  <a:lnTo>
                    <a:pt x="22" y="53"/>
                  </a:lnTo>
                  <a:lnTo>
                    <a:pt x="24" y="56"/>
                  </a:lnTo>
                  <a:lnTo>
                    <a:pt x="25" y="57"/>
                  </a:lnTo>
                  <a:lnTo>
                    <a:pt x="27" y="59"/>
                  </a:lnTo>
                  <a:lnTo>
                    <a:pt x="27" y="60"/>
                  </a:lnTo>
                  <a:lnTo>
                    <a:pt x="28" y="60"/>
                  </a:lnTo>
                  <a:lnTo>
                    <a:pt x="30" y="62"/>
                  </a:lnTo>
                  <a:lnTo>
                    <a:pt x="33" y="63"/>
                  </a:lnTo>
                  <a:lnTo>
                    <a:pt x="34" y="63"/>
                  </a:lnTo>
                  <a:lnTo>
                    <a:pt x="36" y="62"/>
                  </a:lnTo>
                  <a:lnTo>
                    <a:pt x="37" y="60"/>
                  </a:lnTo>
                  <a:lnTo>
                    <a:pt x="39" y="59"/>
                  </a:lnTo>
                  <a:lnTo>
                    <a:pt x="39" y="57"/>
                  </a:lnTo>
                  <a:lnTo>
                    <a:pt x="40" y="57"/>
                  </a:lnTo>
                  <a:lnTo>
                    <a:pt x="43" y="53"/>
                  </a:lnTo>
                  <a:lnTo>
                    <a:pt x="43" y="50"/>
                  </a:lnTo>
                  <a:lnTo>
                    <a:pt x="45" y="50"/>
                  </a:lnTo>
                  <a:lnTo>
                    <a:pt x="48" y="50"/>
                  </a:lnTo>
                  <a:lnTo>
                    <a:pt x="52" y="50"/>
                  </a:lnTo>
                  <a:lnTo>
                    <a:pt x="54" y="48"/>
                  </a:lnTo>
                  <a:lnTo>
                    <a:pt x="64" y="48"/>
                  </a:lnTo>
                  <a:lnTo>
                    <a:pt x="66" y="50"/>
                  </a:lnTo>
                  <a:lnTo>
                    <a:pt x="67" y="51"/>
                  </a:lnTo>
                  <a:lnTo>
                    <a:pt x="69" y="53"/>
                  </a:lnTo>
                  <a:lnTo>
                    <a:pt x="70" y="54"/>
                  </a:lnTo>
                  <a:lnTo>
                    <a:pt x="72" y="56"/>
                  </a:lnTo>
                  <a:lnTo>
                    <a:pt x="70" y="57"/>
                  </a:lnTo>
                  <a:lnTo>
                    <a:pt x="72" y="57"/>
                  </a:lnTo>
                  <a:lnTo>
                    <a:pt x="73" y="57"/>
                  </a:lnTo>
                  <a:lnTo>
                    <a:pt x="75" y="59"/>
                  </a:lnTo>
                  <a:lnTo>
                    <a:pt x="73" y="60"/>
                  </a:lnTo>
                  <a:lnTo>
                    <a:pt x="75" y="62"/>
                  </a:lnTo>
                  <a:lnTo>
                    <a:pt x="73" y="62"/>
                  </a:lnTo>
                  <a:lnTo>
                    <a:pt x="75" y="63"/>
                  </a:lnTo>
                  <a:lnTo>
                    <a:pt x="76" y="65"/>
                  </a:lnTo>
                  <a:lnTo>
                    <a:pt x="76" y="66"/>
                  </a:lnTo>
                  <a:lnTo>
                    <a:pt x="76" y="69"/>
                  </a:lnTo>
                  <a:lnTo>
                    <a:pt x="75" y="69"/>
                  </a:lnTo>
                  <a:lnTo>
                    <a:pt x="73" y="75"/>
                  </a:lnTo>
                  <a:lnTo>
                    <a:pt x="78" y="74"/>
                  </a:lnTo>
                  <a:lnTo>
                    <a:pt x="79" y="72"/>
                  </a:lnTo>
                  <a:lnTo>
                    <a:pt x="79" y="74"/>
                  </a:lnTo>
                  <a:lnTo>
                    <a:pt x="79" y="75"/>
                  </a:lnTo>
                  <a:lnTo>
                    <a:pt x="81" y="75"/>
                  </a:lnTo>
                  <a:lnTo>
                    <a:pt x="82" y="72"/>
                  </a:lnTo>
                  <a:lnTo>
                    <a:pt x="84" y="72"/>
                  </a:lnTo>
                  <a:lnTo>
                    <a:pt x="85" y="74"/>
                  </a:lnTo>
                  <a:lnTo>
                    <a:pt x="87" y="74"/>
                  </a:lnTo>
                  <a:lnTo>
                    <a:pt x="90" y="72"/>
                  </a:lnTo>
                  <a:lnTo>
                    <a:pt x="90" y="74"/>
                  </a:lnTo>
                  <a:lnTo>
                    <a:pt x="91" y="74"/>
                  </a:lnTo>
                  <a:lnTo>
                    <a:pt x="94" y="75"/>
                  </a:lnTo>
                  <a:lnTo>
                    <a:pt x="94" y="78"/>
                  </a:lnTo>
                  <a:lnTo>
                    <a:pt x="94" y="80"/>
                  </a:lnTo>
                  <a:lnTo>
                    <a:pt x="96" y="84"/>
                  </a:lnTo>
                  <a:lnTo>
                    <a:pt x="96" y="89"/>
                  </a:lnTo>
                  <a:lnTo>
                    <a:pt x="96" y="90"/>
                  </a:lnTo>
                  <a:lnTo>
                    <a:pt x="94" y="92"/>
                  </a:lnTo>
                  <a:lnTo>
                    <a:pt x="93" y="92"/>
                  </a:lnTo>
                  <a:lnTo>
                    <a:pt x="94" y="92"/>
                  </a:lnTo>
                  <a:lnTo>
                    <a:pt x="96" y="92"/>
                  </a:lnTo>
                  <a:lnTo>
                    <a:pt x="97" y="92"/>
                  </a:lnTo>
                  <a:lnTo>
                    <a:pt x="100" y="95"/>
                  </a:lnTo>
                  <a:lnTo>
                    <a:pt x="102" y="95"/>
                  </a:lnTo>
                  <a:lnTo>
                    <a:pt x="103" y="93"/>
                  </a:lnTo>
                  <a:lnTo>
                    <a:pt x="105" y="93"/>
                  </a:lnTo>
                  <a:lnTo>
                    <a:pt x="105" y="92"/>
                  </a:lnTo>
                  <a:lnTo>
                    <a:pt x="106" y="90"/>
                  </a:lnTo>
                  <a:lnTo>
                    <a:pt x="106" y="87"/>
                  </a:lnTo>
                  <a:lnTo>
                    <a:pt x="108" y="87"/>
                  </a:lnTo>
                  <a:lnTo>
                    <a:pt x="109" y="87"/>
                  </a:lnTo>
                  <a:lnTo>
                    <a:pt x="111" y="89"/>
                  </a:lnTo>
                  <a:lnTo>
                    <a:pt x="112" y="89"/>
                  </a:lnTo>
                  <a:lnTo>
                    <a:pt x="117" y="89"/>
                  </a:lnTo>
                  <a:lnTo>
                    <a:pt x="117" y="87"/>
                  </a:lnTo>
                  <a:lnTo>
                    <a:pt x="118" y="86"/>
                  </a:lnTo>
                  <a:lnTo>
                    <a:pt x="118" y="81"/>
                  </a:lnTo>
                  <a:lnTo>
                    <a:pt x="120" y="80"/>
                  </a:lnTo>
                  <a:lnTo>
                    <a:pt x="118" y="80"/>
                  </a:lnTo>
                  <a:lnTo>
                    <a:pt x="118" y="78"/>
                  </a:lnTo>
                  <a:lnTo>
                    <a:pt x="117" y="78"/>
                  </a:lnTo>
                  <a:lnTo>
                    <a:pt x="115" y="78"/>
                  </a:lnTo>
                  <a:lnTo>
                    <a:pt x="115" y="77"/>
                  </a:lnTo>
                  <a:lnTo>
                    <a:pt x="115" y="75"/>
                  </a:lnTo>
                  <a:lnTo>
                    <a:pt x="115" y="74"/>
                  </a:lnTo>
                  <a:lnTo>
                    <a:pt x="117" y="72"/>
                  </a:lnTo>
                  <a:lnTo>
                    <a:pt x="120" y="74"/>
                  </a:lnTo>
                  <a:lnTo>
                    <a:pt x="121" y="74"/>
                  </a:lnTo>
                  <a:lnTo>
                    <a:pt x="123" y="74"/>
                  </a:lnTo>
                  <a:lnTo>
                    <a:pt x="123" y="75"/>
                  </a:lnTo>
                  <a:lnTo>
                    <a:pt x="124" y="75"/>
                  </a:lnTo>
                  <a:lnTo>
                    <a:pt x="124" y="71"/>
                  </a:lnTo>
                  <a:lnTo>
                    <a:pt x="123" y="71"/>
                  </a:lnTo>
                  <a:lnTo>
                    <a:pt x="123" y="69"/>
                  </a:lnTo>
                  <a:lnTo>
                    <a:pt x="121" y="69"/>
                  </a:lnTo>
                  <a:lnTo>
                    <a:pt x="121" y="68"/>
                  </a:lnTo>
                  <a:lnTo>
                    <a:pt x="120" y="68"/>
                  </a:lnTo>
                  <a:lnTo>
                    <a:pt x="121" y="66"/>
                  </a:lnTo>
                  <a:lnTo>
                    <a:pt x="123" y="65"/>
                  </a:lnTo>
                  <a:lnTo>
                    <a:pt x="123" y="63"/>
                  </a:lnTo>
                  <a:lnTo>
                    <a:pt x="121" y="62"/>
                  </a:lnTo>
                  <a:lnTo>
                    <a:pt x="121" y="57"/>
                  </a:lnTo>
                  <a:lnTo>
                    <a:pt x="118" y="59"/>
                  </a:lnTo>
                  <a:lnTo>
                    <a:pt x="117" y="57"/>
                  </a:lnTo>
                  <a:lnTo>
                    <a:pt x="117" y="56"/>
                  </a:lnTo>
                  <a:lnTo>
                    <a:pt x="117" y="48"/>
                  </a:lnTo>
                  <a:lnTo>
                    <a:pt x="117" y="47"/>
                  </a:lnTo>
                  <a:lnTo>
                    <a:pt x="120" y="45"/>
                  </a:lnTo>
                  <a:lnTo>
                    <a:pt x="120" y="42"/>
                  </a:lnTo>
                  <a:lnTo>
                    <a:pt x="118" y="42"/>
                  </a:lnTo>
                  <a:lnTo>
                    <a:pt x="117" y="41"/>
                  </a:lnTo>
                  <a:lnTo>
                    <a:pt x="117" y="39"/>
                  </a:lnTo>
                  <a:lnTo>
                    <a:pt x="115" y="39"/>
                  </a:lnTo>
                  <a:lnTo>
                    <a:pt x="114" y="38"/>
                  </a:lnTo>
                  <a:lnTo>
                    <a:pt x="114" y="29"/>
                  </a:lnTo>
                  <a:lnTo>
                    <a:pt x="112" y="29"/>
                  </a:lnTo>
                  <a:lnTo>
                    <a:pt x="111" y="29"/>
                  </a:lnTo>
                  <a:lnTo>
                    <a:pt x="108" y="32"/>
                  </a:lnTo>
                  <a:lnTo>
                    <a:pt x="108" y="29"/>
                  </a:lnTo>
                  <a:lnTo>
                    <a:pt x="109" y="27"/>
                  </a:lnTo>
                  <a:lnTo>
                    <a:pt x="111" y="26"/>
                  </a:lnTo>
                  <a:lnTo>
                    <a:pt x="112" y="26"/>
                  </a:lnTo>
                  <a:lnTo>
                    <a:pt x="112" y="24"/>
                  </a:lnTo>
                  <a:lnTo>
                    <a:pt x="112" y="23"/>
                  </a:lnTo>
                  <a:lnTo>
                    <a:pt x="111" y="23"/>
                  </a:lnTo>
                  <a:lnTo>
                    <a:pt x="109" y="23"/>
                  </a:lnTo>
                  <a:lnTo>
                    <a:pt x="108" y="21"/>
                  </a:lnTo>
                  <a:lnTo>
                    <a:pt x="108" y="18"/>
                  </a:lnTo>
                  <a:lnTo>
                    <a:pt x="106" y="20"/>
                  </a:lnTo>
                  <a:lnTo>
                    <a:pt x="105" y="20"/>
                  </a:lnTo>
                  <a:lnTo>
                    <a:pt x="105" y="14"/>
                  </a:lnTo>
                  <a:lnTo>
                    <a:pt x="105" y="12"/>
                  </a:lnTo>
                  <a:lnTo>
                    <a:pt x="103" y="12"/>
                  </a:lnTo>
                  <a:lnTo>
                    <a:pt x="105" y="11"/>
                  </a:lnTo>
                  <a:lnTo>
                    <a:pt x="103" y="9"/>
                  </a:lnTo>
                  <a:lnTo>
                    <a:pt x="102" y="9"/>
                  </a:lnTo>
                  <a:lnTo>
                    <a:pt x="102" y="6"/>
                  </a:lnTo>
                  <a:lnTo>
                    <a:pt x="102" y="5"/>
                  </a:lnTo>
                  <a:lnTo>
                    <a:pt x="100" y="5"/>
                  </a:lnTo>
                  <a:lnTo>
                    <a:pt x="100" y="6"/>
                  </a:lnTo>
                  <a:lnTo>
                    <a:pt x="99" y="6"/>
                  </a:lnTo>
                  <a:lnTo>
                    <a:pt x="97" y="5"/>
                  </a:lnTo>
                  <a:lnTo>
                    <a:pt x="96" y="5"/>
                  </a:lnTo>
                  <a:lnTo>
                    <a:pt x="96" y="8"/>
                  </a:lnTo>
                  <a:lnTo>
                    <a:pt x="94" y="8"/>
                  </a:lnTo>
                  <a:lnTo>
                    <a:pt x="91" y="9"/>
                  </a:lnTo>
                  <a:lnTo>
                    <a:pt x="91" y="11"/>
                  </a:lnTo>
                  <a:lnTo>
                    <a:pt x="90" y="12"/>
                  </a:lnTo>
                  <a:lnTo>
                    <a:pt x="85" y="11"/>
                  </a:lnTo>
                  <a:lnTo>
                    <a:pt x="84" y="9"/>
                  </a:lnTo>
                  <a:lnTo>
                    <a:pt x="81" y="9"/>
                  </a:lnTo>
                  <a:lnTo>
                    <a:pt x="79" y="9"/>
                  </a:lnTo>
                  <a:lnTo>
                    <a:pt x="78" y="11"/>
                  </a:lnTo>
                  <a:lnTo>
                    <a:pt x="76" y="11"/>
                  </a:lnTo>
                  <a:lnTo>
                    <a:pt x="76" y="14"/>
                  </a:lnTo>
                  <a:lnTo>
                    <a:pt x="75" y="14"/>
                  </a:lnTo>
                  <a:lnTo>
                    <a:pt x="73" y="14"/>
                  </a:lnTo>
                  <a:lnTo>
                    <a:pt x="70" y="9"/>
                  </a:lnTo>
                  <a:lnTo>
                    <a:pt x="69" y="9"/>
                  </a:lnTo>
                  <a:lnTo>
                    <a:pt x="66" y="12"/>
                  </a:lnTo>
                  <a:lnTo>
                    <a:pt x="64" y="12"/>
                  </a:lnTo>
                  <a:lnTo>
                    <a:pt x="63" y="12"/>
                  </a:lnTo>
                  <a:lnTo>
                    <a:pt x="61" y="11"/>
                  </a:lnTo>
                  <a:lnTo>
                    <a:pt x="61" y="9"/>
                  </a:lnTo>
                  <a:lnTo>
                    <a:pt x="63" y="8"/>
                  </a:lnTo>
                  <a:lnTo>
                    <a:pt x="63" y="6"/>
                  </a:lnTo>
                  <a:close/>
                </a:path>
              </a:pathLst>
            </a:custGeom>
            <a:grpFill/>
            <a:ln w="1905">
              <a:noFill/>
              <a:round/>
              <a:headEnd/>
              <a:tailEnd/>
            </a:ln>
          </p:spPr>
          <p:txBody>
            <a:bodyPr/>
            <a:lstStyle/>
            <a:p>
              <a:endParaRPr lang="en-GB">
                <a:solidFill>
                  <a:srgbClr val="000000"/>
                </a:solidFill>
                <a:latin typeface="Arial"/>
              </a:endParaRPr>
            </a:p>
          </p:txBody>
        </p:sp>
        <p:sp>
          <p:nvSpPr>
            <p:cNvPr id="811" name="Freeform 807"/>
            <p:cNvSpPr>
              <a:spLocks/>
            </p:cNvSpPr>
            <p:nvPr/>
          </p:nvSpPr>
          <p:spPr bwMode="auto">
            <a:xfrm>
              <a:off x="2861" y="2054"/>
              <a:ext cx="67" cy="140"/>
            </a:xfrm>
            <a:custGeom>
              <a:avLst/>
              <a:gdLst>
                <a:gd name="T0" fmla="*/ 37 w 67"/>
                <a:gd name="T1" fmla="*/ 140 h 140"/>
                <a:gd name="T2" fmla="*/ 46 w 67"/>
                <a:gd name="T3" fmla="*/ 131 h 140"/>
                <a:gd name="T4" fmla="*/ 44 w 67"/>
                <a:gd name="T5" fmla="*/ 121 h 140"/>
                <a:gd name="T6" fmla="*/ 46 w 67"/>
                <a:gd name="T7" fmla="*/ 115 h 140"/>
                <a:gd name="T8" fmla="*/ 53 w 67"/>
                <a:gd name="T9" fmla="*/ 107 h 140"/>
                <a:gd name="T10" fmla="*/ 67 w 67"/>
                <a:gd name="T11" fmla="*/ 97 h 140"/>
                <a:gd name="T12" fmla="*/ 64 w 67"/>
                <a:gd name="T13" fmla="*/ 83 h 140"/>
                <a:gd name="T14" fmla="*/ 61 w 67"/>
                <a:gd name="T15" fmla="*/ 82 h 140"/>
                <a:gd name="T16" fmla="*/ 56 w 67"/>
                <a:gd name="T17" fmla="*/ 76 h 140"/>
                <a:gd name="T18" fmla="*/ 52 w 67"/>
                <a:gd name="T19" fmla="*/ 76 h 140"/>
                <a:gd name="T20" fmla="*/ 50 w 67"/>
                <a:gd name="T21" fmla="*/ 74 h 140"/>
                <a:gd name="T22" fmla="*/ 43 w 67"/>
                <a:gd name="T23" fmla="*/ 72 h 140"/>
                <a:gd name="T24" fmla="*/ 41 w 67"/>
                <a:gd name="T25" fmla="*/ 66 h 140"/>
                <a:gd name="T26" fmla="*/ 46 w 67"/>
                <a:gd name="T27" fmla="*/ 61 h 140"/>
                <a:gd name="T28" fmla="*/ 50 w 67"/>
                <a:gd name="T29" fmla="*/ 58 h 140"/>
                <a:gd name="T30" fmla="*/ 58 w 67"/>
                <a:gd name="T31" fmla="*/ 52 h 140"/>
                <a:gd name="T32" fmla="*/ 61 w 67"/>
                <a:gd name="T33" fmla="*/ 34 h 140"/>
                <a:gd name="T34" fmla="*/ 58 w 67"/>
                <a:gd name="T35" fmla="*/ 31 h 140"/>
                <a:gd name="T36" fmla="*/ 53 w 67"/>
                <a:gd name="T37" fmla="*/ 28 h 140"/>
                <a:gd name="T38" fmla="*/ 53 w 67"/>
                <a:gd name="T39" fmla="*/ 19 h 140"/>
                <a:gd name="T40" fmla="*/ 59 w 67"/>
                <a:gd name="T41" fmla="*/ 16 h 140"/>
                <a:gd name="T42" fmla="*/ 61 w 67"/>
                <a:gd name="T43" fmla="*/ 6 h 140"/>
                <a:gd name="T44" fmla="*/ 58 w 67"/>
                <a:gd name="T45" fmla="*/ 7 h 140"/>
                <a:gd name="T46" fmla="*/ 53 w 67"/>
                <a:gd name="T47" fmla="*/ 10 h 140"/>
                <a:gd name="T48" fmla="*/ 49 w 67"/>
                <a:gd name="T49" fmla="*/ 10 h 140"/>
                <a:gd name="T50" fmla="*/ 47 w 67"/>
                <a:gd name="T51" fmla="*/ 3 h 140"/>
                <a:gd name="T52" fmla="*/ 38 w 67"/>
                <a:gd name="T53" fmla="*/ 0 h 140"/>
                <a:gd name="T54" fmla="*/ 25 w 67"/>
                <a:gd name="T55" fmla="*/ 6 h 140"/>
                <a:gd name="T56" fmla="*/ 22 w 67"/>
                <a:gd name="T57" fmla="*/ 7 h 140"/>
                <a:gd name="T58" fmla="*/ 16 w 67"/>
                <a:gd name="T59" fmla="*/ 15 h 140"/>
                <a:gd name="T60" fmla="*/ 18 w 67"/>
                <a:gd name="T61" fmla="*/ 16 h 140"/>
                <a:gd name="T62" fmla="*/ 16 w 67"/>
                <a:gd name="T63" fmla="*/ 40 h 140"/>
                <a:gd name="T64" fmla="*/ 15 w 67"/>
                <a:gd name="T65" fmla="*/ 55 h 140"/>
                <a:gd name="T66" fmla="*/ 9 w 67"/>
                <a:gd name="T67" fmla="*/ 63 h 140"/>
                <a:gd name="T68" fmla="*/ 4 w 67"/>
                <a:gd name="T69" fmla="*/ 66 h 140"/>
                <a:gd name="T70" fmla="*/ 1 w 67"/>
                <a:gd name="T71" fmla="*/ 69 h 140"/>
                <a:gd name="T72" fmla="*/ 4 w 67"/>
                <a:gd name="T73" fmla="*/ 82 h 140"/>
                <a:gd name="T74" fmla="*/ 12 w 67"/>
                <a:gd name="T75" fmla="*/ 86 h 140"/>
                <a:gd name="T76" fmla="*/ 13 w 67"/>
                <a:gd name="T77" fmla="*/ 98 h 140"/>
                <a:gd name="T78" fmla="*/ 28 w 67"/>
                <a:gd name="T79" fmla="*/ 106 h 14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7"/>
                <a:gd name="T121" fmla="*/ 0 h 140"/>
                <a:gd name="T122" fmla="*/ 67 w 67"/>
                <a:gd name="T123" fmla="*/ 140 h 14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7" h="140">
                  <a:moveTo>
                    <a:pt x="34" y="140"/>
                  </a:moveTo>
                  <a:lnTo>
                    <a:pt x="37" y="140"/>
                  </a:lnTo>
                  <a:lnTo>
                    <a:pt x="44" y="134"/>
                  </a:lnTo>
                  <a:lnTo>
                    <a:pt x="46" y="131"/>
                  </a:lnTo>
                  <a:lnTo>
                    <a:pt x="46" y="128"/>
                  </a:lnTo>
                  <a:lnTo>
                    <a:pt x="44" y="121"/>
                  </a:lnTo>
                  <a:lnTo>
                    <a:pt x="44" y="118"/>
                  </a:lnTo>
                  <a:lnTo>
                    <a:pt x="46" y="115"/>
                  </a:lnTo>
                  <a:lnTo>
                    <a:pt x="53" y="110"/>
                  </a:lnTo>
                  <a:lnTo>
                    <a:pt x="53" y="107"/>
                  </a:lnTo>
                  <a:lnTo>
                    <a:pt x="65" y="100"/>
                  </a:lnTo>
                  <a:lnTo>
                    <a:pt x="67" y="97"/>
                  </a:lnTo>
                  <a:lnTo>
                    <a:pt x="67" y="85"/>
                  </a:lnTo>
                  <a:lnTo>
                    <a:pt x="64" y="83"/>
                  </a:lnTo>
                  <a:lnTo>
                    <a:pt x="61" y="83"/>
                  </a:lnTo>
                  <a:lnTo>
                    <a:pt x="61" y="82"/>
                  </a:lnTo>
                  <a:lnTo>
                    <a:pt x="58" y="76"/>
                  </a:lnTo>
                  <a:lnTo>
                    <a:pt x="56" y="76"/>
                  </a:lnTo>
                  <a:lnTo>
                    <a:pt x="53" y="77"/>
                  </a:lnTo>
                  <a:lnTo>
                    <a:pt x="52" y="76"/>
                  </a:lnTo>
                  <a:lnTo>
                    <a:pt x="52" y="74"/>
                  </a:lnTo>
                  <a:lnTo>
                    <a:pt x="50" y="74"/>
                  </a:lnTo>
                  <a:lnTo>
                    <a:pt x="47" y="74"/>
                  </a:lnTo>
                  <a:lnTo>
                    <a:pt x="43" y="72"/>
                  </a:lnTo>
                  <a:lnTo>
                    <a:pt x="41" y="69"/>
                  </a:lnTo>
                  <a:lnTo>
                    <a:pt x="41" y="66"/>
                  </a:lnTo>
                  <a:lnTo>
                    <a:pt x="46" y="66"/>
                  </a:lnTo>
                  <a:lnTo>
                    <a:pt x="46" y="61"/>
                  </a:lnTo>
                  <a:lnTo>
                    <a:pt x="49" y="61"/>
                  </a:lnTo>
                  <a:lnTo>
                    <a:pt x="50" y="58"/>
                  </a:lnTo>
                  <a:lnTo>
                    <a:pt x="52" y="58"/>
                  </a:lnTo>
                  <a:lnTo>
                    <a:pt x="58" y="52"/>
                  </a:lnTo>
                  <a:lnTo>
                    <a:pt x="62" y="43"/>
                  </a:lnTo>
                  <a:lnTo>
                    <a:pt x="61" y="34"/>
                  </a:lnTo>
                  <a:lnTo>
                    <a:pt x="59" y="33"/>
                  </a:lnTo>
                  <a:lnTo>
                    <a:pt x="58" y="31"/>
                  </a:lnTo>
                  <a:lnTo>
                    <a:pt x="55" y="30"/>
                  </a:lnTo>
                  <a:lnTo>
                    <a:pt x="53" y="28"/>
                  </a:lnTo>
                  <a:lnTo>
                    <a:pt x="52" y="24"/>
                  </a:lnTo>
                  <a:lnTo>
                    <a:pt x="53" y="19"/>
                  </a:lnTo>
                  <a:lnTo>
                    <a:pt x="55" y="18"/>
                  </a:lnTo>
                  <a:lnTo>
                    <a:pt x="59" y="16"/>
                  </a:lnTo>
                  <a:lnTo>
                    <a:pt x="62" y="9"/>
                  </a:lnTo>
                  <a:lnTo>
                    <a:pt x="61" y="6"/>
                  </a:lnTo>
                  <a:lnTo>
                    <a:pt x="59" y="6"/>
                  </a:lnTo>
                  <a:lnTo>
                    <a:pt x="58" y="7"/>
                  </a:lnTo>
                  <a:lnTo>
                    <a:pt x="55" y="9"/>
                  </a:lnTo>
                  <a:lnTo>
                    <a:pt x="53" y="10"/>
                  </a:lnTo>
                  <a:lnTo>
                    <a:pt x="52" y="12"/>
                  </a:lnTo>
                  <a:lnTo>
                    <a:pt x="49" y="10"/>
                  </a:lnTo>
                  <a:lnTo>
                    <a:pt x="49" y="7"/>
                  </a:lnTo>
                  <a:lnTo>
                    <a:pt x="47" y="3"/>
                  </a:lnTo>
                  <a:lnTo>
                    <a:pt x="47" y="1"/>
                  </a:lnTo>
                  <a:lnTo>
                    <a:pt x="38" y="0"/>
                  </a:lnTo>
                  <a:lnTo>
                    <a:pt x="31" y="1"/>
                  </a:lnTo>
                  <a:lnTo>
                    <a:pt x="25" y="6"/>
                  </a:lnTo>
                  <a:lnTo>
                    <a:pt x="23" y="7"/>
                  </a:lnTo>
                  <a:lnTo>
                    <a:pt x="22" y="7"/>
                  </a:lnTo>
                  <a:lnTo>
                    <a:pt x="22" y="9"/>
                  </a:lnTo>
                  <a:lnTo>
                    <a:pt x="16" y="15"/>
                  </a:lnTo>
                  <a:lnTo>
                    <a:pt x="15" y="16"/>
                  </a:lnTo>
                  <a:lnTo>
                    <a:pt x="18" y="16"/>
                  </a:lnTo>
                  <a:lnTo>
                    <a:pt x="18" y="18"/>
                  </a:lnTo>
                  <a:lnTo>
                    <a:pt x="16" y="40"/>
                  </a:lnTo>
                  <a:lnTo>
                    <a:pt x="18" y="42"/>
                  </a:lnTo>
                  <a:lnTo>
                    <a:pt x="15" y="55"/>
                  </a:lnTo>
                  <a:lnTo>
                    <a:pt x="9" y="60"/>
                  </a:lnTo>
                  <a:lnTo>
                    <a:pt x="9" y="63"/>
                  </a:lnTo>
                  <a:lnTo>
                    <a:pt x="6" y="64"/>
                  </a:lnTo>
                  <a:lnTo>
                    <a:pt x="4" y="66"/>
                  </a:lnTo>
                  <a:lnTo>
                    <a:pt x="4" y="67"/>
                  </a:lnTo>
                  <a:lnTo>
                    <a:pt x="1" y="69"/>
                  </a:lnTo>
                  <a:lnTo>
                    <a:pt x="0" y="69"/>
                  </a:lnTo>
                  <a:lnTo>
                    <a:pt x="4" y="82"/>
                  </a:lnTo>
                  <a:lnTo>
                    <a:pt x="10" y="85"/>
                  </a:lnTo>
                  <a:lnTo>
                    <a:pt x="12" y="86"/>
                  </a:lnTo>
                  <a:lnTo>
                    <a:pt x="13" y="92"/>
                  </a:lnTo>
                  <a:lnTo>
                    <a:pt x="13" y="98"/>
                  </a:lnTo>
                  <a:lnTo>
                    <a:pt x="26" y="106"/>
                  </a:lnTo>
                  <a:lnTo>
                    <a:pt x="28" y="106"/>
                  </a:lnTo>
                  <a:lnTo>
                    <a:pt x="34" y="140"/>
                  </a:lnTo>
                  <a:close/>
                </a:path>
              </a:pathLst>
            </a:custGeom>
            <a:grpFill/>
            <a:ln w="1905">
              <a:noFill/>
              <a:round/>
              <a:headEnd/>
              <a:tailEnd/>
            </a:ln>
          </p:spPr>
          <p:txBody>
            <a:bodyPr/>
            <a:lstStyle/>
            <a:p>
              <a:endParaRPr lang="en-GB">
                <a:solidFill>
                  <a:srgbClr val="000000"/>
                </a:solidFill>
                <a:latin typeface="Arial"/>
              </a:endParaRPr>
            </a:p>
          </p:txBody>
        </p:sp>
        <p:sp>
          <p:nvSpPr>
            <p:cNvPr id="812" name="Freeform 808"/>
            <p:cNvSpPr>
              <a:spLocks/>
            </p:cNvSpPr>
            <p:nvPr/>
          </p:nvSpPr>
          <p:spPr bwMode="auto">
            <a:xfrm>
              <a:off x="2980" y="2540"/>
              <a:ext cx="219" cy="138"/>
            </a:xfrm>
            <a:custGeom>
              <a:avLst/>
              <a:gdLst>
                <a:gd name="T0" fmla="*/ 126 w 219"/>
                <a:gd name="T1" fmla="*/ 3 h 138"/>
                <a:gd name="T2" fmla="*/ 122 w 219"/>
                <a:gd name="T3" fmla="*/ 8 h 138"/>
                <a:gd name="T4" fmla="*/ 120 w 219"/>
                <a:gd name="T5" fmla="*/ 14 h 138"/>
                <a:gd name="T6" fmla="*/ 117 w 219"/>
                <a:gd name="T7" fmla="*/ 17 h 138"/>
                <a:gd name="T8" fmla="*/ 111 w 219"/>
                <a:gd name="T9" fmla="*/ 23 h 138"/>
                <a:gd name="T10" fmla="*/ 108 w 219"/>
                <a:gd name="T11" fmla="*/ 27 h 138"/>
                <a:gd name="T12" fmla="*/ 102 w 219"/>
                <a:gd name="T13" fmla="*/ 32 h 138"/>
                <a:gd name="T14" fmla="*/ 96 w 219"/>
                <a:gd name="T15" fmla="*/ 32 h 138"/>
                <a:gd name="T16" fmla="*/ 89 w 219"/>
                <a:gd name="T17" fmla="*/ 33 h 138"/>
                <a:gd name="T18" fmla="*/ 75 w 219"/>
                <a:gd name="T19" fmla="*/ 36 h 138"/>
                <a:gd name="T20" fmla="*/ 77 w 219"/>
                <a:gd name="T21" fmla="*/ 39 h 138"/>
                <a:gd name="T22" fmla="*/ 77 w 219"/>
                <a:gd name="T23" fmla="*/ 42 h 138"/>
                <a:gd name="T24" fmla="*/ 75 w 219"/>
                <a:gd name="T25" fmla="*/ 47 h 138"/>
                <a:gd name="T26" fmla="*/ 72 w 219"/>
                <a:gd name="T27" fmla="*/ 47 h 138"/>
                <a:gd name="T28" fmla="*/ 71 w 219"/>
                <a:gd name="T29" fmla="*/ 50 h 138"/>
                <a:gd name="T30" fmla="*/ 63 w 219"/>
                <a:gd name="T31" fmla="*/ 51 h 138"/>
                <a:gd name="T32" fmla="*/ 56 w 219"/>
                <a:gd name="T33" fmla="*/ 51 h 138"/>
                <a:gd name="T34" fmla="*/ 47 w 219"/>
                <a:gd name="T35" fmla="*/ 56 h 138"/>
                <a:gd name="T36" fmla="*/ 42 w 219"/>
                <a:gd name="T37" fmla="*/ 59 h 138"/>
                <a:gd name="T38" fmla="*/ 38 w 219"/>
                <a:gd name="T39" fmla="*/ 57 h 138"/>
                <a:gd name="T40" fmla="*/ 36 w 219"/>
                <a:gd name="T41" fmla="*/ 54 h 138"/>
                <a:gd name="T42" fmla="*/ 33 w 219"/>
                <a:gd name="T43" fmla="*/ 54 h 138"/>
                <a:gd name="T44" fmla="*/ 29 w 219"/>
                <a:gd name="T45" fmla="*/ 57 h 138"/>
                <a:gd name="T46" fmla="*/ 24 w 219"/>
                <a:gd name="T47" fmla="*/ 60 h 138"/>
                <a:gd name="T48" fmla="*/ 15 w 219"/>
                <a:gd name="T49" fmla="*/ 60 h 138"/>
                <a:gd name="T50" fmla="*/ 0 w 219"/>
                <a:gd name="T51" fmla="*/ 85 h 138"/>
                <a:gd name="T52" fmla="*/ 0 w 219"/>
                <a:gd name="T53" fmla="*/ 94 h 138"/>
                <a:gd name="T54" fmla="*/ 18 w 219"/>
                <a:gd name="T55" fmla="*/ 132 h 138"/>
                <a:gd name="T56" fmla="*/ 27 w 219"/>
                <a:gd name="T57" fmla="*/ 138 h 138"/>
                <a:gd name="T58" fmla="*/ 42 w 219"/>
                <a:gd name="T59" fmla="*/ 124 h 138"/>
                <a:gd name="T60" fmla="*/ 59 w 219"/>
                <a:gd name="T61" fmla="*/ 127 h 138"/>
                <a:gd name="T62" fmla="*/ 69 w 219"/>
                <a:gd name="T63" fmla="*/ 123 h 138"/>
                <a:gd name="T64" fmla="*/ 72 w 219"/>
                <a:gd name="T65" fmla="*/ 120 h 138"/>
                <a:gd name="T66" fmla="*/ 77 w 219"/>
                <a:gd name="T67" fmla="*/ 108 h 138"/>
                <a:gd name="T68" fmla="*/ 84 w 219"/>
                <a:gd name="T69" fmla="*/ 99 h 138"/>
                <a:gd name="T70" fmla="*/ 96 w 219"/>
                <a:gd name="T71" fmla="*/ 102 h 138"/>
                <a:gd name="T72" fmla="*/ 102 w 219"/>
                <a:gd name="T73" fmla="*/ 111 h 138"/>
                <a:gd name="T74" fmla="*/ 107 w 219"/>
                <a:gd name="T75" fmla="*/ 108 h 138"/>
                <a:gd name="T76" fmla="*/ 119 w 219"/>
                <a:gd name="T77" fmla="*/ 112 h 138"/>
                <a:gd name="T78" fmla="*/ 137 w 219"/>
                <a:gd name="T79" fmla="*/ 112 h 138"/>
                <a:gd name="T80" fmla="*/ 141 w 219"/>
                <a:gd name="T81" fmla="*/ 103 h 138"/>
                <a:gd name="T82" fmla="*/ 150 w 219"/>
                <a:gd name="T83" fmla="*/ 106 h 138"/>
                <a:gd name="T84" fmla="*/ 171 w 219"/>
                <a:gd name="T85" fmla="*/ 100 h 138"/>
                <a:gd name="T86" fmla="*/ 171 w 219"/>
                <a:gd name="T87" fmla="*/ 102 h 138"/>
                <a:gd name="T88" fmla="*/ 175 w 219"/>
                <a:gd name="T89" fmla="*/ 102 h 138"/>
                <a:gd name="T90" fmla="*/ 181 w 219"/>
                <a:gd name="T91" fmla="*/ 97 h 138"/>
                <a:gd name="T92" fmla="*/ 199 w 219"/>
                <a:gd name="T93" fmla="*/ 97 h 138"/>
                <a:gd name="T94" fmla="*/ 205 w 219"/>
                <a:gd name="T95" fmla="*/ 99 h 138"/>
                <a:gd name="T96" fmla="*/ 211 w 219"/>
                <a:gd name="T97" fmla="*/ 99 h 138"/>
                <a:gd name="T98" fmla="*/ 217 w 219"/>
                <a:gd name="T99" fmla="*/ 96 h 138"/>
                <a:gd name="T100" fmla="*/ 216 w 219"/>
                <a:gd name="T101" fmla="*/ 90 h 138"/>
                <a:gd name="T102" fmla="*/ 204 w 219"/>
                <a:gd name="T103" fmla="*/ 84 h 138"/>
                <a:gd name="T104" fmla="*/ 201 w 219"/>
                <a:gd name="T105" fmla="*/ 77 h 138"/>
                <a:gd name="T106" fmla="*/ 195 w 219"/>
                <a:gd name="T107" fmla="*/ 69 h 138"/>
                <a:gd name="T108" fmla="*/ 181 w 219"/>
                <a:gd name="T109" fmla="*/ 59 h 138"/>
                <a:gd name="T110" fmla="*/ 180 w 219"/>
                <a:gd name="T111" fmla="*/ 53 h 138"/>
                <a:gd name="T112" fmla="*/ 174 w 219"/>
                <a:gd name="T113" fmla="*/ 47 h 138"/>
                <a:gd name="T114" fmla="*/ 163 w 219"/>
                <a:gd name="T115" fmla="*/ 45 h 138"/>
                <a:gd name="T116" fmla="*/ 154 w 219"/>
                <a:gd name="T117" fmla="*/ 39 h 138"/>
                <a:gd name="T118" fmla="*/ 151 w 219"/>
                <a:gd name="T119" fmla="*/ 32 h 138"/>
                <a:gd name="T120" fmla="*/ 151 w 219"/>
                <a:gd name="T121" fmla="*/ 17 h 1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19"/>
                <a:gd name="T184" fmla="*/ 0 h 138"/>
                <a:gd name="T185" fmla="*/ 219 w 219"/>
                <a:gd name="T186" fmla="*/ 138 h 1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19" h="138">
                  <a:moveTo>
                    <a:pt x="138" y="0"/>
                  </a:moveTo>
                  <a:lnTo>
                    <a:pt x="126" y="3"/>
                  </a:lnTo>
                  <a:lnTo>
                    <a:pt x="125" y="5"/>
                  </a:lnTo>
                  <a:lnTo>
                    <a:pt x="122" y="8"/>
                  </a:lnTo>
                  <a:lnTo>
                    <a:pt x="122" y="12"/>
                  </a:lnTo>
                  <a:lnTo>
                    <a:pt x="120" y="14"/>
                  </a:lnTo>
                  <a:lnTo>
                    <a:pt x="119" y="17"/>
                  </a:lnTo>
                  <a:lnTo>
                    <a:pt x="117" y="17"/>
                  </a:lnTo>
                  <a:lnTo>
                    <a:pt x="116" y="18"/>
                  </a:lnTo>
                  <a:lnTo>
                    <a:pt x="111" y="23"/>
                  </a:lnTo>
                  <a:lnTo>
                    <a:pt x="110" y="26"/>
                  </a:lnTo>
                  <a:lnTo>
                    <a:pt x="108" y="27"/>
                  </a:lnTo>
                  <a:lnTo>
                    <a:pt x="104" y="29"/>
                  </a:lnTo>
                  <a:lnTo>
                    <a:pt x="102" y="32"/>
                  </a:lnTo>
                  <a:lnTo>
                    <a:pt x="98" y="33"/>
                  </a:lnTo>
                  <a:lnTo>
                    <a:pt x="96" y="32"/>
                  </a:lnTo>
                  <a:lnTo>
                    <a:pt x="90" y="33"/>
                  </a:lnTo>
                  <a:lnTo>
                    <a:pt x="89" y="33"/>
                  </a:lnTo>
                  <a:lnTo>
                    <a:pt x="80" y="35"/>
                  </a:lnTo>
                  <a:lnTo>
                    <a:pt x="75" y="36"/>
                  </a:lnTo>
                  <a:lnTo>
                    <a:pt x="75" y="38"/>
                  </a:lnTo>
                  <a:lnTo>
                    <a:pt x="77" y="39"/>
                  </a:lnTo>
                  <a:lnTo>
                    <a:pt x="78" y="41"/>
                  </a:lnTo>
                  <a:lnTo>
                    <a:pt x="77" y="42"/>
                  </a:lnTo>
                  <a:lnTo>
                    <a:pt x="75" y="44"/>
                  </a:lnTo>
                  <a:lnTo>
                    <a:pt x="75" y="47"/>
                  </a:lnTo>
                  <a:lnTo>
                    <a:pt x="74" y="47"/>
                  </a:lnTo>
                  <a:lnTo>
                    <a:pt x="72" y="47"/>
                  </a:lnTo>
                  <a:lnTo>
                    <a:pt x="71" y="48"/>
                  </a:lnTo>
                  <a:lnTo>
                    <a:pt x="71" y="50"/>
                  </a:lnTo>
                  <a:lnTo>
                    <a:pt x="71" y="51"/>
                  </a:lnTo>
                  <a:lnTo>
                    <a:pt x="63" y="51"/>
                  </a:lnTo>
                  <a:lnTo>
                    <a:pt x="60" y="51"/>
                  </a:lnTo>
                  <a:lnTo>
                    <a:pt x="56" y="51"/>
                  </a:lnTo>
                  <a:lnTo>
                    <a:pt x="48" y="54"/>
                  </a:lnTo>
                  <a:lnTo>
                    <a:pt x="47" y="56"/>
                  </a:lnTo>
                  <a:lnTo>
                    <a:pt x="42" y="57"/>
                  </a:lnTo>
                  <a:lnTo>
                    <a:pt x="42" y="59"/>
                  </a:lnTo>
                  <a:lnTo>
                    <a:pt x="41" y="59"/>
                  </a:lnTo>
                  <a:lnTo>
                    <a:pt x="38" y="57"/>
                  </a:lnTo>
                  <a:lnTo>
                    <a:pt x="38" y="56"/>
                  </a:lnTo>
                  <a:lnTo>
                    <a:pt x="36" y="54"/>
                  </a:lnTo>
                  <a:lnTo>
                    <a:pt x="35" y="54"/>
                  </a:lnTo>
                  <a:lnTo>
                    <a:pt x="33" y="54"/>
                  </a:lnTo>
                  <a:lnTo>
                    <a:pt x="32" y="57"/>
                  </a:lnTo>
                  <a:lnTo>
                    <a:pt x="29" y="57"/>
                  </a:lnTo>
                  <a:lnTo>
                    <a:pt x="26" y="60"/>
                  </a:lnTo>
                  <a:lnTo>
                    <a:pt x="24" y="60"/>
                  </a:lnTo>
                  <a:lnTo>
                    <a:pt x="21" y="60"/>
                  </a:lnTo>
                  <a:lnTo>
                    <a:pt x="15" y="60"/>
                  </a:lnTo>
                  <a:lnTo>
                    <a:pt x="15" y="62"/>
                  </a:lnTo>
                  <a:lnTo>
                    <a:pt x="0" y="85"/>
                  </a:lnTo>
                  <a:lnTo>
                    <a:pt x="0" y="90"/>
                  </a:lnTo>
                  <a:lnTo>
                    <a:pt x="0" y="94"/>
                  </a:lnTo>
                  <a:lnTo>
                    <a:pt x="0" y="105"/>
                  </a:lnTo>
                  <a:lnTo>
                    <a:pt x="18" y="132"/>
                  </a:lnTo>
                  <a:lnTo>
                    <a:pt x="24" y="138"/>
                  </a:lnTo>
                  <a:lnTo>
                    <a:pt x="27" y="138"/>
                  </a:lnTo>
                  <a:lnTo>
                    <a:pt x="30" y="133"/>
                  </a:lnTo>
                  <a:lnTo>
                    <a:pt x="42" y="124"/>
                  </a:lnTo>
                  <a:lnTo>
                    <a:pt x="48" y="123"/>
                  </a:lnTo>
                  <a:lnTo>
                    <a:pt x="59" y="127"/>
                  </a:lnTo>
                  <a:lnTo>
                    <a:pt x="68" y="124"/>
                  </a:lnTo>
                  <a:lnTo>
                    <a:pt x="69" y="123"/>
                  </a:lnTo>
                  <a:lnTo>
                    <a:pt x="74" y="123"/>
                  </a:lnTo>
                  <a:lnTo>
                    <a:pt x="72" y="120"/>
                  </a:lnTo>
                  <a:lnTo>
                    <a:pt x="74" y="109"/>
                  </a:lnTo>
                  <a:lnTo>
                    <a:pt x="77" y="108"/>
                  </a:lnTo>
                  <a:lnTo>
                    <a:pt x="78" y="103"/>
                  </a:lnTo>
                  <a:lnTo>
                    <a:pt x="84" y="99"/>
                  </a:lnTo>
                  <a:lnTo>
                    <a:pt x="93" y="99"/>
                  </a:lnTo>
                  <a:lnTo>
                    <a:pt x="96" y="102"/>
                  </a:lnTo>
                  <a:lnTo>
                    <a:pt x="96" y="105"/>
                  </a:lnTo>
                  <a:lnTo>
                    <a:pt x="102" y="111"/>
                  </a:lnTo>
                  <a:lnTo>
                    <a:pt x="105" y="111"/>
                  </a:lnTo>
                  <a:lnTo>
                    <a:pt x="107" y="108"/>
                  </a:lnTo>
                  <a:lnTo>
                    <a:pt x="111" y="111"/>
                  </a:lnTo>
                  <a:lnTo>
                    <a:pt x="119" y="112"/>
                  </a:lnTo>
                  <a:lnTo>
                    <a:pt x="134" y="112"/>
                  </a:lnTo>
                  <a:lnTo>
                    <a:pt x="137" y="112"/>
                  </a:lnTo>
                  <a:lnTo>
                    <a:pt x="137" y="106"/>
                  </a:lnTo>
                  <a:lnTo>
                    <a:pt x="141" y="103"/>
                  </a:lnTo>
                  <a:lnTo>
                    <a:pt x="147" y="105"/>
                  </a:lnTo>
                  <a:lnTo>
                    <a:pt x="150" y="106"/>
                  </a:lnTo>
                  <a:lnTo>
                    <a:pt x="169" y="100"/>
                  </a:lnTo>
                  <a:lnTo>
                    <a:pt x="171" y="100"/>
                  </a:lnTo>
                  <a:lnTo>
                    <a:pt x="172" y="102"/>
                  </a:lnTo>
                  <a:lnTo>
                    <a:pt x="171" y="102"/>
                  </a:lnTo>
                  <a:lnTo>
                    <a:pt x="174" y="103"/>
                  </a:lnTo>
                  <a:lnTo>
                    <a:pt x="175" y="102"/>
                  </a:lnTo>
                  <a:lnTo>
                    <a:pt x="180" y="102"/>
                  </a:lnTo>
                  <a:lnTo>
                    <a:pt x="181" y="97"/>
                  </a:lnTo>
                  <a:lnTo>
                    <a:pt x="187" y="99"/>
                  </a:lnTo>
                  <a:lnTo>
                    <a:pt x="199" y="97"/>
                  </a:lnTo>
                  <a:lnTo>
                    <a:pt x="202" y="102"/>
                  </a:lnTo>
                  <a:lnTo>
                    <a:pt x="205" y="99"/>
                  </a:lnTo>
                  <a:lnTo>
                    <a:pt x="208" y="102"/>
                  </a:lnTo>
                  <a:lnTo>
                    <a:pt x="211" y="99"/>
                  </a:lnTo>
                  <a:lnTo>
                    <a:pt x="219" y="99"/>
                  </a:lnTo>
                  <a:lnTo>
                    <a:pt x="217" y="96"/>
                  </a:lnTo>
                  <a:lnTo>
                    <a:pt x="217" y="93"/>
                  </a:lnTo>
                  <a:lnTo>
                    <a:pt x="216" y="90"/>
                  </a:lnTo>
                  <a:lnTo>
                    <a:pt x="207" y="84"/>
                  </a:lnTo>
                  <a:lnTo>
                    <a:pt x="204" y="84"/>
                  </a:lnTo>
                  <a:lnTo>
                    <a:pt x="202" y="79"/>
                  </a:lnTo>
                  <a:lnTo>
                    <a:pt x="201" y="77"/>
                  </a:lnTo>
                  <a:lnTo>
                    <a:pt x="198" y="71"/>
                  </a:lnTo>
                  <a:lnTo>
                    <a:pt x="195" y="69"/>
                  </a:lnTo>
                  <a:lnTo>
                    <a:pt x="192" y="66"/>
                  </a:lnTo>
                  <a:lnTo>
                    <a:pt x="181" y="59"/>
                  </a:lnTo>
                  <a:lnTo>
                    <a:pt x="180" y="56"/>
                  </a:lnTo>
                  <a:lnTo>
                    <a:pt x="180" y="53"/>
                  </a:lnTo>
                  <a:lnTo>
                    <a:pt x="180" y="51"/>
                  </a:lnTo>
                  <a:lnTo>
                    <a:pt x="174" y="47"/>
                  </a:lnTo>
                  <a:lnTo>
                    <a:pt x="166" y="47"/>
                  </a:lnTo>
                  <a:lnTo>
                    <a:pt x="163" y="45"/>
                  </a:lnTo>
                  <a:lnTo>
                    <a:pt x="162" y="41"/>
                  </a:lnTo>
                  <a:lnTo>
                    <a:pt x="154" y="39"/>
                  </a:lnTo>
                  <a:lnTo>
                    <a:pt x="151" y="36"/>
                  </a:lnTo>
                  <a:lnTo>
                    <a:pt x="151" y="32"/>
                  </a:lnTo>
                  <a:lnTo>
                    <a:pt x="153" y="21"/>
                  </a:lnTo>
                  <a:lnTo>
                    <a:pt x="151" y="17"/>
                  </a:lnTo>
                  <a:lnTo>
                    <a:pt x="138" y="0"/>
                  </a:lnTo>
                  <a:close/>
                </a:path>
              </a:pathLst>
            </a:custGeom>
            <a:grpFill/>
            <a:ln w="1905">
              <a:noFill/>
              <a:round/>
              <a:headEnd/>
              <a:tailEnd/>
            </a:ln>
          </p:spPr>
          <p:txBody>
            <a:bodyPr/>
            <a:lstStyle/>
            <a:p>
              <a:endParaRPr lang="en-GB">
                <a:solidFill>
                  <a:srgbClr val="000000"/>
                </a:solidFill>
                <a:latin typeface="Arial"/>
              </a:endParaRPr>
            </a:p>
          </p:txBody>
        </p:sp>
        <p:sp>
          <p:nvSpPr>
            <p:cNvPr id="813" name="Freeform 809"/>
            <p:cNvSpPr>
              <a:spLocks/>
            </p:cNvSpPr>
            <p:nvPr/>
          </p:nvSpPr>
          <p:spPr bwMode="auto">
            <a:xfrm>
              <a:off x="3438" y="2510"/>
              <a:ext cx="26" cy="33"/>
            </a:xfrm>
            <a:custGeom>
              <a:avLst/>
              <a:gdLst>
                <a:gd name="T0" fmla="*/ 21 w 26"/>
                <a:gd name="T1" fmla="*/ 0 h 33"/>
                <a:gd name="T2" fmla="*/ 8 w 26"/>
                <a:gd name="T3" fmla="*/ 9 h 33"/>
                <a:gd name="T4" fmla="*/ 5 w 26"/>
                <a:gd name="T5" fmla="*/ 20 h 33"/>
                <a:gd name="T6" fmla="*/ 0 w 26"/>
                <a:gd name="T7" fmla="*/ 27 h 33"/>
                <a:gd name="T8" fmla="*/ 2 w 26"/>
                <a:gd name="T9" fmla="*/ 30 h 33"/>
                <a:gd name="T10" fmla="*/ 3 w 26"/>
                <a:gd name="T11" fmla="*/ 32 h 33"/>
                <a:gd name="T12" fmla="*/ 6 w 26"/>
                <a:gd name="T13" fmla="*/ 32 h 33"/>
                <a:gd name="T14" fmla="*/ 8 w 26"/>
                <a:gd name="T15" fmla="*/ 32 h 33"/>
                <a:gd name="T16" fmla="*/ 11 w 26"/>
                <a:gd name="T17" fmla="*/ 32 h 33"/>
                <a:gd name="T18" fmla="*/ 15 w 26"/>
                <a:gd name="T19" fmla="*/ 30 h 33"/>
                <a:gd name="T20" fmla="*/ 17 w 26"/>
                <a:gd name="T21" fmla="*/ 30 h 33"/>
                <a:gd name="T22" fmla="*/ 18 w 26"/>
                <a:gd name="T23" fmla="*/ 32 h 33"/>
                <a:gd name="T24" fmla="*/ 18 w 26"/>
                <a:gd name="T25" fmla="*/ 33 h 33"/>
                <a:gd name="T26" fmla="*/ 20 w 26"/>
                <a:gd name="T27" fmla="*/ 30 h 33"/>
                <a:gd name="T28" fmla="*/ 23 w 26"/>
                <a:gd name="T29" fmla="*/ 27 h 33"/>
                <a:gd name="T30" fmla="*/ 24 w 26"/>
                <a:gd name="T31" fmla="*/ 24 h 33"/>
                <a:gd name="T32" fmla="*/ 24 w 26"/>
                <a:gd name="T33" fmla="*/ 23 h 33"/>
                <a:gd name="T34" fmla="*/ 23 w 26"/>
                <a:gd name="T35" fmla="*/ 23 h 33"/>
                <a:gd name="T36" fmla="*/ 23 w 26"/>
                <a:gd name="T37" fmla="*/ 21 h 33"/>
                <a:gd name="T38" fmla="*/ 20 w 26"/>
                <a:gd name="T39" fmla="*/ 21 h 33"/>
                <a:gd name="T40" fmla="*/ 18 w 26"/>
                <a:gd name="T41" fmla="*/ 21 h 33"/>
                <a:gd name="T42" fmla="*/ 15 w 26"/>
                <a:gd name="T43" fmla="*/ 23 h 33"/>
                <a:gd name="T44" fmla="*/ 14 w 26"/>
                <a:gd name="T45" fmla="*/ 23 h 33"/>
                <a:gd name="T46" fmla="*/ 12 w 26"/>
                <a:gd name="T47" fmla="*/ 21 h 33"/>
                <a:gd name="T48" fmla="*/ 14 w 26"/>
                <a:gd name="T49" fmla="*/ 21 h 33"/>
                <a:gd name="T50" fmla="*/ 15 w 26"/>
                <a:gd name="T51" fmla="*/ 21 h 33"/>
                <a:gd name="T52" fmla="*/ 17 w 26"/>
                <a:gd name="T53" fmla="*/ 18 h 33"/>
                <a:gd name="T54" fmla="*/ 18 w 26"/>
                <a:gd name="T55" fmla="*/ 18 h 33"/>
                <a:gd name="T56" fmla="*/ 20 w 26"/>
                <a:gd name="T57" fmla="*/ 18 h 33"/>
                <a:gd name="T58" fmla="*/ 21 w 26"/>
                <a:gd name="T59" fmla="*/ 15 h 33"/>
                <a:gd name="T60" fmla="*/ 24 w 26"/>
                <a:gd name="T61" fmla="*/ 15 h 33"/>
                <a:gd name="T62" fmla="*/ 26 w 26"/>
                <a:gd name="T63" fmla="*/ 14 h 33"/>
                <a:gd name="T64" fmla="*/ 26 w 26"/>
                <a:gd name="T65" fmla="*/ 12 h 33"/>
                <a:gd name="T66" fmla="*/ 26 w 26"/>
                <a:gd name="T67" fmla="*/ 6 h 33"/>
                <a:gd name="T68" fmla="*/ 24 w 26"/>
                <a:gd name="T69" fmla="*/ 5 h 33"/>
                <a:gd name="T70" fmla="*/ 23 w 26"/>
                <a:gd name="T71" fmla="*/ 3 h 33"/>
                <a:gd name="T72" fmla="*/ 21 w 26"/>
                <a:gd name="T73" fmla="*/ 2 h 33"/>
                <a:gd name="T74" fmla="*/ 21 w 26"/>
                <a:gd name="T75" fmla="*/ 0 h 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6"/>
                <a:gd name="T115" fmla="*/ 0 h 33"/>
                <a:gd name="T116" fmla="*/ 26 w 26"/>
                <a:gd name="T117" fmla="*/ 33 h 3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6" h="33">
                  <a:moveTo>
                    <a:pt x="21" y="0"/>
                  </a:moveTo>
                  <a:lnTo>
                    <a:pt x="8" y="9"/>
                  </a:lnTo>
                  <a:lnTo>
                    <a:pt x="5" y="20"/>
                  </a:lnTo>
                  <a:lnTo>
                    <a:pt x="0" y="27"/>
                  </a:lnTo>
                  <a:lnTo>
                    <a:pt x="2" y="30"/>
                  </a:lnTo>
                  <a:lnTo>
                    <a:pt x="3" y="32"/>
                  </a:lnTo>
                  <a:lnTo>
                    <a:pt x="6" y="32"/>
                  </a:lnTo>
                  <a:lnTo>
                    <a:pt x="8" y="32"/>
                  </a:lnTo>
                  <a:lnTo>
                    <a:pt x="11" y="32"/>
                  </a:lnTo>
                  <a:lnTo>
                    <a:pt x="15" y="30"/>
                  </a:lnTo>
                  <a:lnTo>
                    <a:pt x="17" y="30"/>
                  </a:lnTo>
                  <a:lnTo>
                    <a:pt x="18" y="32"/>
                  </a:lnTo>
                  <a:lnTo>
                    <a:pt x="18" y="33"/>
                  </a:lnTo>
                  <a:lnTo>
                    <a:pt x="20" y="30"/>
                  </a:lnTo>
                  <a:lnTo>
                    <a:pt x="23" y="27"/>
                  </a:lnTo>
                  <a:lnTo>
                    <a:pt x="24" y="24"/>
                  </a:lnTo>
                  <a:lnTo>
                    <a:pt x="24" y="23"/>
                  </a:lnTo>
                  <a:lnTo>
                    <a:pt x="23" y="23"/>
                  </a:lnTo>
                  <a:lnTo>
                    <a:pt x="23" y="21"/>
                  </a:lnTo>
                  <a:lnTo>
                    <a:pt x="20" y="21"/>
                  </a:lnTo>
                  <a:lnTo>
                    <a:pt x="18" y="21"/>
                  </a:lnTo>
                  <a:lnTo>
                    <a:pt x="15" y="23"/>
                  </a:lnTo>
                  <a:lnTo>
                    <a:pt x="14" y="23"/>
                  </a:lnTo>
                  <a:lnTo>
                    <a:pt x="12" y="21"/>
                  </a:lnTo>
                  <a:lnTo>
                    <a:pt x="14" y="21"/>
                  </a:lnTo>
                  <a:lnTo>
                    <a:pt x="15" y="21"/>
                  </a:lnTo>
                  <a:lnTo>
                    <a:pt x="17" y="18"/>
                  </a:lnTo>
                  <a:lnTo>
                    <a:pt x="18" y="18"/>
                  </a:lnTo>
                  <a:lnTo>
                    <a:pt x="20" y="18"/>
                  </a:lnTo>
                  <a:lnTo>
                    <a:pt x="21" y="15"/>
                  </a:lnTo>
                  <a:lnTo>
                    <a:pt x="24" y="15"/>
                  </a:lnTo>
                  <a:lnTo>
                    <a:pt x="26" y="14"/>
                  </a:lnTo>
                  <a:lnTo>
                    <a:pt x="26" y="12"/>
                  </a:lnTo>
                  <a:lnTo>
                    <a:pt x="26" y="6"/>
                  </a:lnTo>
                  <a:lnTo>
                    <a:pt x="24" y="5"/>
                  </a:lnTo>
                  <a:lnTo>
                    <a:pt x="23" y="3"/>
                  </a:lnTo>
                  <a:lnTo>
                    <a:pt x="21" y="2"/>
                  </a:lnTo>
                  <a:lnTo>
                    <a:pt x="21" y="0"/>
                  </a:lnTo>
                  <a:close/>
                </a:path>
              </a:pathLst>
            </a:custGeom>
            <a:grpFill/>
            <a:ln w="1905">
              <a:noFill/>
              <a:round/>
              <a:headEnd/>
              <a:tailEnd/>
            </a:ln>
          </p:spPr>
          <p:txBody>
            <a:bodyPr/>
            <a:lstStyle/>
            <a:p>
              <a:endParaRPr lang="en-GB">
                <a:solidFill>
                  <a:srgbClr val="000000"/>
                </a:solidFill>
                <a:latin typeface="Arial"/>
              </a:endParaRPr>
            </a:p>
          </p:txBody>
        </p:sp>
        <p:sp>
          <p:nvSpPr>
            <p:cNvPr id="814" name="Freeform 810"/>
            <p:cNvSpPr>
              <a:spLocks/>
            </p:cNvSpPr>
            <p:nvPr/>
          </p:nvSpPr>
          <p:spPr bwMode="auto">
            <a:xfrm>
              <a:off x="3224" y="2742"/>
              <a:ext cx="32" cy="29"/>
            </a:xfrm>
            <a:custGeom>
              <a:avLst/>
              <a:gdLst>
                <a:gd name="T0" fmla="*/ 2 w 32"/>
                <a:gd name="T1" fmla="*/ 27 h 29"/>
                <a:gd name="T2" fmla="*/ 3 w 32"/>
                <a:gd name="T3" fmla="*/ 27 h 29"/>
                <a:gd name="T4" fmla="*/ 3 w 32"/>
                <a:gd name="T5" fmla="*/ 26 h 29"/>
                <a:gd name="T6" fmla="*/ 5 w 32"/>
                <a:gd name="T7" fmla="*/ 24 h 29"/>
                <a:gd name="T8" fmla="*/ 6 w 32"/>
                <a:gd name="T9" fmla="*/ 24 h 29"/>
                <a:gd name="T10" fmla="*/ 8 w 32"/>
                <a:gd name="T11" fmla="*/ 29 h 29"/>
                <a:gd name="T12" fmla="*/ 9 w 32"/>
                <a:gd name="T13" fmla="*/ 29 h 29"/>
                <a:gd name="T14" fmla="*/ 11 w 32"/>
                <a:gd name="T15" fmla="*/ 29 h 29"/>
                <a:gd name="T16" fmla="*/ 12 w 32"/>
                <a:gd name="T17" fmla="*/ 27 h 29"/>
                <a:gd name="T18" fmla="*/ 15 w 32"/>
                <a:gd name="T19" fmla="*/ 27 h 29"/>
                <a:gd name="T20" fmla="*/ 17 w 32"/>
                <a:gd name="T21" fmla="*/ 27 h 29"/>
                <a:gd name="T22" fmla="*/ 17 w 32"/>
                <a:gd name="T23" fmla="*/ 24 h 29"/>
                <a:gd name="T24" fmla="*/ 17 w 32"/>
                <a:gd name="T25" fmla="*/ 23 h 29"/>
                <a:gd name="T26" fmla="*/ 20 w 32"/>
                <a:gd name="T27" fmla="*/ 23 h 29"/>
                <a:gd name="T28" fmla="*/ 24 w 32"/>
                <a:gd name="T29" fmla="*/ 21 h 29"/>
                <a:gd name="T30" fmla="*/ 26 w 32"/>
                <a:gd name="T31" fmla="*/ 21 h 29"/>
                <a:gd name="T32" fmla="*/ 27 w 32"/>
                <a:gd name="T33" fmla="*/ 21 h 29"/>
                <a:gd name="T34" fmla="*/ 27 w 32"/>
                <a:gd name="T35" fmla="*/ 23 h 29"/>
                <a:gd name="T36" fmla="*/ 32 w 32"/>
                <a:gd name="T37" fmla="*/ 18 h 29"/>
                <a:gd name="T38" fmla="*/ 32 w 32"/>
                <a:gd name="T39" fmla="*/ 15 h 29"/>
                <a:gd name="T40" fmla="*/ 24 w 32"/>
                <a:gd name="T41" fmla="*/ 0 h 29"/>
                <a:gd name="T42" fmla="*/ 23 w 32"/>
                <a:gd name="T43" fmla="*/ 0 h 29"/>
                <a:gd name="T44" fmla="*/ 21 w 32"/>
                <a:gd name="T45" fmla="*/ 2 h 29"/>
                <a:gd name="T46" fmla="*/ 20 w 32"/>
                <a:gd name="T47" fmla="*/ 2 h 29"/>
                <a:gd name="T48" fmla="*/ 18 w 32"/>
                <a:gd name="T49" fmla="*/ 6 h 29"/>
                <a:gd name="T50" fmla="*/ 15 w 32"/>
                <a:gd name="T51" fmla="*/ 6 h 29"/>
                <a:gd name="T52" fmla="*/ 14 w 32"/>
                <a:gd name="T53" fmla="*/ 5 h 29"/>
                <a:gd name="T54" fmla="*/ 12 w 32"/>
                <a:gd name="T55" fmla="*/ 5 h 29"/>
                <a:gd name="T56" fmla="*/ 11 w 32"/>
                <a:gd name="T57" fmla="*/ 5 h 29"/>
                <a:gd name="T58" fmla="*/ 0 w 32"/>
                <a:gd name="T59" fmla="*/ 23 h 29"/>
                <a:gd name="T60" fmla="*/ 0 w 32"/>
                <a:gd name="T61" fmla="*/ 26 h 29"/>
                <a:gd name="T62" fmla="*/ 2 w 32"/>
                <a:gd name="T63" fmla="*/ 27 h 2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2"/>
                <a:gd name="T97" fmla="*/ 0 h 29"/>
                <a:gd name="T98" fmla="*/ 32 w 32"/>
                <a:gd name="T99" fmla="*/ 29 h 2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2" h="29">
                  <a:moveTo>
                    <a:pt x="2" y="27"/>
                  </a:moveTo>
                  <a:lnTo>
                    <a:pt x="3" y="27"/>
                  </a:lnTo>
                  <a:lnTo>
                    <a:pt x="3" y="26"/>
                  </a:lnTo>
                  <a:lnTo>
                    <a:pt x="5" y="24"/>
                  </a:lnTo>
                  <a:lnTo>
                    <a:pt x="6" y="24"/>
                  </a:lnTo>
                  <a:lnTo>
                    <a:pt x="8" y="29"/>
                  </a:lnTo>
                  <a:lnTo>
                    <a:pt x="9" y="29"/>
                  </a:lnTo>
                  <a:lnTo>
                    <a:pt x="11" y="29"/>
                  </a:lnTo>
                  <a:lnTo>
                    <a:pt x="12" y="27"/>
                  </a:lnTo>
                  <a:lnTo>
                    <a:pt x="15" y="27"/>
                  </a:lnTo>
                  <a:lnTo>
                    <a:pt x="17" y="27"/>
                  </a:lnTo>
                  <a:lnTo>
                    <a:pt x="17" y="24"/>
                  </a:lnTo>
                  <a:lnTo>
                    <a:pt x="17" y="23"/>
                  </a:lnTo>
                  <a:lnTo>
                    <a:pt x="20" y="23"/>
                  </a:lnTo>
                  <a:lnTo>
                    <a:pt x="24" y="21"/>
                  </a:lnTo>
                  <a:lnTo>
                    <a:pt x="26" y="21"/>
                  </a:lnTo>
                  <a:lnTo>
                    <a:pt x="27" y="21"/>
                  </a:lnTo>
                  <a:lnTo>
                    <a:pt x="27" y="23"/>
                  </a:lnTo>
                  <a:lnTo>
                    <a:pt x="32" y="18"/>
                  </a:lnTo>
                  <a:lnTo>
                    <a:pt x="32" y="15"/>
                  </a:lnTo>
                  <a:lnTo>
                    <a:pt x="24" y="0"/>
                  </a:lnTo>
                  <a:lnTo>
                    <a:pt x="23" y="0"/>
                  </a:lnTo>
                  <a:lnTo>
                    <a:pt x="21" y="2"/>
                  </a:lnTo>
                  <a:lnTo>
                    <a:pt x="20" y="2"/>
                  </a:lnTo>
                  <a:lnTo>
                    <a:pt x="18" y="6"/>
                  </a:lnTo>
                  <a:lnTo>
                    <a:pt x="15" y="6"/>
                  </a:lnTo>
                  <a:lnTo>
                    <a:pt x="14" y="5"/>
                  </a:lnTo>
                  <a:lnTo>
                    <a:pt x="12" y="5"/>
                  </a:lnTo>
                  <a:lnTo>
                    <a:pt x="11" y="5"/>
                  </a:lnTo>
                  <a:lnTo>
                    <a:pt x="0" y="23"/>
                  </a:lnTo>
                  <a:lnTo>
                    <a:pt x="0" y="26"/>
                  </a:lnTo>
                  <a:lnTo>
                    <a:pt x="2" y="27"/>
                  </a:lnTo>
                  <a:close/>
                </a:path>
              </a:pathLst>
            </a:custGeom>
            <a:grpFill/>
            <a:ln w="1905">
              <a:noFill/>
              <a:round/>
              <a:headEnd/>
              <a:tailEnd/>
            </a:ln>
          </p:spPr>
          <p:txBody>
            <a:bodyPr/>
            <a:lstStyle/>
            <a:p>
              <a:endParaRPr lang="en-GB">
                <a:solidFill>
                  <a:srgbClr val="000000"/>
                </a:solidFill>
                <a:latin typeface="Arial"/>
              </a:endParaRPr>
            </a:p>
          </p:txBody>
        </p:sp>
        <p:sp>
          <p:nvSpPr>
            <p:cNvPr id="815" name="Freeform 811"/>
            <p:cNvSpPr>
              <a:spLocks/>
            </p:cNvSpPr>
            <p:nvPr/>
          </p:nvSpPr>
          <p:spPr bwMode="auto">
            <a:xfrm>
              <a:off x="3465" y="1967"/>
              <a:ext cx="53" cy="52"/>
            </a:xfrm>
            <a:custGeom>
              <a:avLst/>
              <a:gdLst>
                <a:gd name="T0" fmla="*/ 24 w 53"/>
                <a:gd name="T1" fmla="*/ 36 h 52"/>
                <a:gd name="T2" fmla="*/ 20 w 53"/>
                <a:gd name="T3" fmla="*/ 31 h 52"/>
                <a:gd name="T4" fmla="*/ 17 w 53"/>
                <a:gd name="T5" fmla="*/ 30 h 52"/>
                <a:gd name="T6" fmla="*/ 14 w 53"/>
                <a:gd name="T7" fmla="*/ 27 h 52"/>
                <a:gd name="T8" fmla="*/ 8 w 53"/>
                <a:gd name="T9" fmla="*/ 24 h 52"/>
                <a:gd name="T10" fmla="*/ 6 w 53"/>
                <a:gd name="T11" fmla="*/ 21 h 52"/>
                <a:gd name="T12" fmla="*/ 5 w 53"/>
                <a:gd name="T13" fmla="*/ 10 h 52"/>
                <a:gd name="T14" fmla="*/ 2 w 53"/>
                <a:gd name="T15" fmla="*/ 6 h 52"/>
                <a:gd name="T16" fmla="*/ 0 w 53"/>
                <a:gd name="T17" fmla="*/ 4 h 52"/>
                <a:gd name="T18" fmla="*/ 6 w 53"/>
                <a:gd name="T19" fmla="*/ 3 h 52"/>
                <a:gd name="T20" fmla="*/ 8 w 53"/>
                <a:gd name="T21" fmla="*/ 1 h 52"/>
                <a:gd name="T22" fmla="*/ 14 w 53"/>
                <a:gd name="T23" fmla="*/ 1 h 52"/>
                <a:gd name="T24" fmla="*/ 15 w 53"/>
                <a:gd name="T25" fmla="*/ 0 h 52"/>
                <a:gd name="T26" fmla="*/ 20 w 53"/>
                <a:gd name="T27" fmla="*/ 1 h 52"/>
                <a:gd name="T28" fmla="*/ 26 w 53"/>
                <a:gd name="T29" fmla="*/ 0 h 52"/>
                <a:gd name="T30" fmla="*/ 30 w 53"/>
                <a:gd name="T31" fmla="*/ 6 h 52"/>
                <a:gd name="T32" fmla="*/ 32 w 53"/>
                <a:gd name="T33" fmla="*/ 6 h 52"/>
                <a:gd name="T34" fmla="*/ 35 w 53"/>
                <a:gd name="T35" fmla="*/ 7 h 52"/>
                <a:gd name="T36" fmla="*/ 35 w 53"/>
                <a:gd name="T37" fmla="*/ 9 h 52"/>
                <a:gd name="T38" fmla="*/ 33 w 53"/>
                <a:gd name="T39" fmla="*/ 12 h 52"/>
                <a:gd name="T40" fmla="*/ 33 w 53"/>
                <a:gd name="T41" fmla="*/ 13 h 52"/>
                <a:gd name="T42" fmla="*/ 35 w 53"/>
                <a:gd name="T43" fmla="*/ 16 h 52"/>
                <a:gd name="T44" fmla="*/ 38 w 53"/>
                <a:gd name="T45" fmla="*/ 19 h 52"/>
                <a:gd name="T46" fmla="*/ 42 w 53"/>
                <a:gd name="T47" fmla="*/ 22 h 52"/>
                <a:gd name="T48" fmla="*/ 42 w 53"/>
                <a:gd name="T49" fmla="*/ 25 h 52"/>
                <a:gd name="T50" fmla="*/ 41 w 53"/>
                <a:gd name="T51" fmla="*/ 27 h 52"/>
                <a:gd name="T52" fmla="*/ 39 w 53"/>
                <a:gd name="T53" fmla="*/ 28 h 52"/>
                <a:gd name="T54" fmla="*/ 39 w 53"/>
                <a:gd name="T55" fmla="*/ 30 h 52"/>
                <a:gd name="T56" fmla="*/ 42 w 53"/>
                <a:gd name="T57" fmla="*/ 34 h 52"/>
                <a:gd name="T58" fmla="*/ 47 w 53"/>
                <a:gd name="T59" fmla="*/ 37 h 52"/>
                <a:gd name="T60" fmla="*/ 50 w 53"/>
                <a:gd name="T61" fmla="*/ 36 h 52"/>
                <a:gd name="T62" fmla="*/ 51 w 53"/>
                <a:gd name="T63" fmla="*/ 37 h 52"/>
                <a:gd name="T64" fmla="*/ 50 w 53"/>
                <a:gd name="T65" fmla="*/ 42 h 52"/>
                <a:gd name="T66" fmla="*/ 51 w 53"/>
                <a:gd name="T67" fmla="*/ 43 h 52"/>
                <a:gd name="T68" fmla="*/ 51 w 53"/>
                <a:gd name="T69" fmla="*/ 46 h 52"/>
                <a:gd name="T70" fmla="*/ 50 w 53"/>
                <a:gd name="T71" fmla="*/ 46 h 52"/>
                <a:gd name="T72" fmla="*/ 51 w 53"/>
                <a:gd name="T73" fmla="*/ 51 h 52"/>
                <a:gd name="T74" fmla="*/ 53 w 53"/>
                <a:gd name="T75" fmla="*/ 52 h 52"/>
                <a:gd name="T76" fmla="*/ 44 w 53"/>
                <a:gd name="T77" fmla="*/ 52 h 52"/>
                <a:gd name="T78" fmla="*/ 42 w 53"/>
                <a:gd name="T79" fmla="*/ 45 h 52"/>
                <a:gd name="T80" fmla="*/ 39 w 53"/>
                <a:gd name="T81" fmla="*/ 39 h 52"/>
                <a:gd name="T82" fmla="*/ 38 w 53"/>
                <a:gd name="T83" fmla="*/ 37 h 52"/>
                <a:gd name="T84" fmla="*/ 35 w 53"/>
                <a:gd name="T85" fmla="*/ 39 h 52"/>
                <a:gd name="T86" fmla="*/ 32 w 53"/>
                <a:gd name="T87" fmla="*/ 39 h 52"/>
                <a:gd name="T88" fmla="*/ 30 w 53"/>
                <a:gd name="T89" fmla="*/ 37 h 52"/>
                <a:gd name="T90" fmla="*/ 29 w 53"/>
                <a:gd name="T91" fmla="*/ 36 h 52"/>
                <a:gd name="T92" fmla="*/ 26 w 53"/>
                <a:gd name="T93" fmla="*/ 34 h 52"/>
                <a:gd name="T94" fmla="*/ 24 w 53"/>
                <a:gd name="T95" fmla="*/ 36 h 5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3"/>
                <a:gd name="T145" fmla="*/ 0 h 52"/>
                <a:gd name="T146" fmla="*/ 53 w 53"/>
                <a:gd name="T147" fmla="*/ 52 h 5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3" h="52">
                  <a:moveTo>
                    <a:pt x="24" y="36"/>
                  </a:moveTo>
                  <a:lnTo>
                    <a:pt x="20" y="31"/>
                  </a:lnTo>
                  <a:lnTo>
                    <a:pt x="17" y="30"/>
                  </a:lnTo>
                  <a:lnTo>
                    <a:pt x="14" y="27"/>
                  </a:lnTo>
                  <a:lnTo>
                    <a:pt x="8" y="24"/>
                  </a:lnTo>
                  <a:lnTo>
                    <a:pt x="6" y="21"/>
                  </a:lnTo>
                  <a:lnTo>
                    <a:pt x="5" y="10"/>
                  </a:lnTo>
                  <a:lnTo>
                    <a:pt x="2" y="6"/>
                  </a:lnTo>
                  <a:lnTo>
                    <a:pt x="0" y="4"/>
                  </a:lnTo>
                  <a:lnTo>
                    <a:pt x="6" y="3"/>
                  </a:lnTo>
                  <a:lnTo>
                    <a:pt x="8" y="1"/>
                  </a:lnTo>
                  <a:lnTo>
                    <a:pt x="14" y="1"/>
                  </a:lnTo>
                  <a:lnTo>
                    <a:pt x="15" y="0"/>
                  </a:lnTo>
                  <a:lnTo>
                    <a:pt x="20" y="1"/>
                  </a:lnTo>
                  <a:lnTo>
                    <a:pt x="26" y="0"/>
                  </a:lnTo>
                  <a:lnTo>
                    <a:pt x="30" y="6"/>
                  </a:lnTo>
                  <a:lnTo>
                    <a:pt x="32" y="6"/>
                  </a:lnTo>
                  <a:lnTo>
                    <a:pt x="35" y="7"/>
                  </a:lnTo>
                  <a:lnTo>
                    <a:pt x="35" y="9"/>
                  </a:lnTo>
                  <a:lnTo>
                    <a:pt x="33" y="12"/>
                  </a:lnTo>
                  <a:lnTo>
                    <a:pt x="33" y="13"/>
                  </a:lnTo>
                  <a:lnTo>
                    <a:pt x="35" y="16"/>
                  </a:lnTo>
                  <a:lnTo>
                    <a:pt x="38" y="19"/>
                  </a:lnTo>
                  <a:lnTo>
                    <a:pt x="42" y="22"/>
                  </a:lnTo>
                  <a:lnTo>
                    <a:pt x="42" y="25"/>
                  </a:lnTo>
                  <a:lnTo>
                    <a:pt x="41" y="27"/>
                  </a:lnTo>
                  <a:lnTo>
                    <a:pt x="39" y="28"/>
                  </a:lnTo>
                  <a:lnTo>
                    <a:pt x="39" y="30"/>
                  </a:lnTo>
                  <a:lnTo>
                    <a:pt x="42" y="34"/>
                  </a:lnTo>
                  <a:lnTo>
                    <a:pt x="47" y="37"/>
                  </a:lnTo>
                  <a:lnTo>
                    <a:pt x="50" y="36"/>
                  </a:lnTo>
                  <a:lnTo>
                    <a:pt x="51" y="37"/>
                  </a:lnTo>
                  <a:lnTo>
                    <a:pt x="50" y="42"/>
                  </a:lnTo>
                  <a:lnTo>
                    <a:pt x="51" y="43"/>
                  </a:lnTo>
                  <a:lnTo>
                    <a:pt x="51" y="46"/>
                  </a:lnTo>
                  <a:lnTo>
                    <a:pt x="50" y="46"/>
                  </a:lnTo>
                  <a:lnTo>
                    <a:pt x="51" y="51"/>
                  </a:lnTo>
                  <a:lnTo>
                    <a:pt x="53" y="52"/>
                  </a:lnTo>
                  <a:lnTo>
                    <a:pt x="44" y="52"/>
                  </a:lnTo>
                  <a:lnTo>
                    <a:pt x="42" y="45"/>
                  </a:lnTo>
                  <a:lnTo>
                    <a:pt x="39" y="39"/>
                  </a:lnTo>
                  <a:lnTo>
                    <a:pt x="38" y="37"/>
                  </a:lnTo>
                  <a:lnTo>
                    <a:pt x="35" y="39"/>
                  </a:lnTo>
                  <a:lnTo>
                    <a:pt x="32" y="39"/>
                  </a:lnTo>
                  <a:lnTo>
                    <a:pt x="30" y="37"/>
                  </a:lnTo>
                  <a:lnTo>
                    <a:pt x="29" y="36"/>
                  </a:lnTo>
                  <a:lnTo>
                    <a:pt x="26" y="34"/>
                  </a:lnTo>
                  <a:lnTo>
                    <a:pt x="24" y="36"/>
                  </a:lnTo>
                  <a:close/>
                </a:path>
              </a:pathLst>
            </a:custGeom>
            <a:grpFill/>
            <a:ln w="1905">
              <a:noFill/>
              <a:round/>
              <a:headEnd/>
              <a:tailEnd/>
            </a:ln>
          </p:spPr>
          <p:txBody>
            <a:bodyPr/>
            <a:lstStyle/>
            <a:p>
              <a:endParaRPr lang="en-GB">
                <a:solidFill>
                  <a:srgbClr val="000000"/>
                </a:solidFill>
                <a:latin typeface="Arial"/>
              </a:endParaRPr>
            </a:p>
          </p:txBody>
        </p:sp>
        <p:sp>
          <p:nvSpPr>
            <p:cNvPr id="816" name="Freeform 812"/>
            <p:cNvSpPr>
              <a:spLocks/>
            </p:cNvSpPr>
            <p:nvPr/>
          </p:nvSpPr>
          <p:spPr bwMode="auto">
            <a:xfrm>
              <a:off x="3919" y="1998"/>
              <a:ext cx="3" cy="3"/>
            </a:xfrm>
            <a:custGeom>
              <a:avLst/>
              <a:gdLst>
                <a:gd name="T0" fmla="*/ 3 w 3"/>
                <a:gd name="T1" fmla="*/ 2 h 3"/>
                <a:gd name="T2" fmla="*/ 3 w 3"/>
                <a:gd name="T3" fmla="*/ 0 h 3"/>
                <a:gd name="T4" fmla="*/ 0 w 3"/>
                <a:gd name="T5" fmla="*/ 0 h 3"/>
                <a:gd name="T6" fmla="*/ 0 w 3"/>
                <a:gd name="T7" fmla="*/ 3 h 3"/>
                <a:gd name="T8" fmla="*/ 3 w 3"/>
                <a:gd name="T9" fmla="*/ 3 h 3"/>
                <a:gd name="T10" fmla="*/ 3 w 3"/>
                <a:gd name="T11" fmla="*/ 2 h 3"/>
                <a:gd name="T12" fmla="*/ 0 60000 65536"/>
                <a:gd name="T13" fmla="*/ 0 60000 65536"/>
                <a:gd name="T14" fmla="*/ 0 60000 65536"/>
                <a:gd name="T15" fmla="*/ 0 60000 65536"/>
                <a:gd name="T16" fmla="*/ 0 60000 65536"/>
                <a:gd name="T17" fmla="*/ 0 60000 65536"/>
                <a:gd name="T18" fmla="*/ 0 w 3"/>
                <a:gd name="T19" fmla="*/ 0 h 3"/>
                <a:gd name="T20" fmla="*/ 3 w 3"/>
                <a:gd name="T21" fmla="*/ 3 h 3"/>
              </a:gdLst>
              <a:ahLst/>
              <a:cxnLst>
                <a:cxn ang="T12">
                  <a:pos x="T0" y="T1"/>
                </a:cxn>
                <a:cxn ang="T13">
                  <a:pos x="T2" y="T3"/>
                </a:cxn>
                <a:cxn ang="T14">
                  <a:pos x="T4" y="T5"/>
                </a:cxn>
                <a:cxn ang="T15">
                  <a:pos x="T6" y="T7"/>
                </a:cxn>
                <a:cxn ang="T16">
                  <a:pos x="T8" y="T9"/>
                </a:cxn>
                <a:cxn ang="T17">
                  <a:pos x="T10" y="T11"/>
                </a:cxn>
              </a:cxnLst>
              <a:rect l="T18" t="T19" r="T20" b="T21"/>
              <a:pathLst>
                <a:path w="3" h="3">
                  <a:moveTo>
                    <a:pt x="3" y="2"/>
                  </a:moveTo>
                  <a:lnTo>
                    <a:pt x="3" y="0"/>
                  </a:lnTo>
                  <a:lnTo>
                    <a:pt x="0" y="0"/>
                  </a:lnTo>
                  <a:lnTo>
                    <a:pt x="0" y="3"/>
                  </a:lnTo>
                  <a:lnTo>
                    <a:pt x="3" y="3"/>
                  </a:lnTo>
                  <a:lnTo>
                    <a:pt x="3" y="2"/>
                  </a:lnTo>
                  <a:close/>
                </a:path>
              </a:pathLst>
            </a:custGeom>
            <a:grpFill/>
            <a:ln w="1905">
              <a:noFill/>
              <a:round/>
              <a:headEnd/>
              <a:tailEnd/>
            </a:ln>
          </p:spPr>
          <p:txBody>
            <a:bodyPr/>
            <a:lstStyle/>
            <a:p>
              <a:endParaRPr lang="en-GB">
                <a:solidFill>
                  <a:srgbClr val="000000"/>
                </a:solidFill>
                <a:latin typeface="Arial"/>
              </a:endParaRPr>
            </a:p>
          </p:txBody>
        </p:sp>
        <p:sp>
          <p:nvSpPr>
            <p:cNvPr id="817" name="Freeform 813"/>
            <p:cNvSpPr>
              <a:spLocks/>
            </p:cNvSpPr>
            <p:nvPr/>
          </p:nvSpPr>
          <p:spPr bwMode="auto">
            <a:xfrm>
              <a:off x="2453" y="2254"/>
              <a:ext cx="202" cy="222"/>
            </a:xfrm>
            <a:custGeom>
              <a:avLst/>
              <a:gdLst>
                <a:gd name="T0" fmla="*/ 6 w 202"/>
                <a:gd name="T1" fmla="*/ 105 h 222"/>
                <a:gd name="T2" fmla="*/ 2 w 202"/>
                <a:gd name="T3" fmla="*/ 111 h 222"/>
                <a:gd name="T4" fmla="*/ 3 w 202"/>
                <a:gd name="T5" fmla="*/ 111 h 222"/>
                <a:gd name="T6" fmla="*/ 8 w 202"/>
                <a:gd name="T7" fmla="*/ 120 h 222"/>
                <a:gd name="T8" fmla="*/ 14 w 202"/>
                <a:gd name="T9" fmla="*/ 126 h 222"/>
                <a:gd name="T10" fmla="*/ 11 w 202"/>
                <a:gd name="T11" fmla="*/ 138 h 222"/>
                <a:gd name="T12" fmla="*/ 9 w 202"/>
                <a:gd name="T13" fmla="*/ 139 h 222"/>
                <a:gd name="T14" fmla="*/ 14 w 202"/>
                <a:gd name="T15" fmla="*/ 148 h 222"/>
                <a:gd name="T16" fmla="*/ 8 w 202"/>
                <a:gd name="T17" fmla="*/ 198 h 222"/>
                <a:gd name="T18" fmla="*/ 12 w 202"/>
                <a:gd name="T19" fmla="*/ 192 h 222"/>
                <a:gd name="T20" fmla="*/ 18 w 202"/>
                <a:gd name="T21" fmla="*/ 190 h 222"/>
                <a:gd name="T22" fmla="*/ 24 w 202"/>
                <a:gd name="T23" fmla="*/ 192 h 222"/>
                <a:gd name="T24" fmla="*/ 29 w 202"/>
                <a:gd name="T25" fmla="*/ 190 h 222"/>
                <a:gd name="T26" fmla="*/ 32 w 202"/>
                <a:gd name="T27" fmla="*/ 190 h 222"/>
                <a:gd name="T28" fmla="*/ 33 w 202"/>
                <a:gd name="T29" fmla="*/ 189 h 222"/>
                <a:gd name="T30" fmla="*/ 42 w 202"/>
                <a:gd name="T31" fmla="*/ 189 h 222"/>
                <a:gd name="T32" fmla="*/ 45 w 202"/>
                <a:gd name="T33" fmla="*/ 190 h 222"/>
                <a:gd name="T34" fmla="*/ 50 w 202"/>
                <a:gd name="T35" fmla="*/ 193 h 222"/>
                <a:gd name="T36" fmla="*/ 53 w 202"/>
                <a:gd name="T37" fmla="*/ 198 h 222"/>
                <a:gd name="T38" fmla="*/ 56 w 202"/>
                <a:gd name="T39" fmla="*/ 198 h 222"/>
                <a:gd name="T40" fmla="*/ 59 w 202"/>
                <a:gd name="T41" fmla="*/ 198 h 222"/>
                <a:gd name="T42" fmla="*/ 65 w 202"/>
                <a:gd name="T43" fmla="*/ 207 h 222"/>
                <a:gd name="T44" fmla="*/ 66 w 202"/>
                <a:gd name="T45" fmla="*/ 210 h 222"/>
                <a:gd name="T46" fmla="*/ 68 w 202"/>
                <a:gd name="T47" fmla="*/ 211 h 222"/>
                <a:gd name="T48" fmla="*/ 71 w 202"/>
                <a:gd name="T49" fmla="*/ 213 h 222"/>
                <a:gd name="T50" fmla="*/ 71 w 202"/>
                <a:gd name="T51" fmla="*/ 214 h 222"/>
                <a:gd name="T52" fmla="*/ 74 w 202"/>
                <a:gd name="T53" fmla="*/ 216 h 222"/>
                <a:gd name="T54" fmla="*/ 77 w 202"/>
                <a:gd name="T55" fmla="*/ 217 h 222"/>
                <a:gd name="T56" fmla="*/ 80 w 202"/>
                <a:gd name="T57" fmla="*/ 220 h 222"/>
                <a:gd name="T58" fmla="*/ 89 w 202"/>
                <a:gd name="T59" fmla="*/ 216 h 222"/>
                <a:gd name="T60" fmla="*/ 95 w 202"/>
                <a:gd name="T61" fmla="*/ 202 h 222"/>
                <a:gd name="T62" fmla="*/ 98 w 202"/>
                <a:gd name="T63" fmla="*/ 204 h 222"/>
                <a:gd name="T64" fmla="*/ 108 w 202"/>
                <a:gd name="T65" fmla="*/ 214 h 222"/>
                <a:gd name="T66" fmla="*/ 192 w 202"/>
                <a:gd name="T67" fmla="*/ 210 h 222"/>
                <a:gd name="T68" fmla="*/ 189 w 202"/>
                <a:gd name="T69" fmla="*/ 193 h 222"/>
                <a:gd name="T70" fmla="*/ 202 w 202"/>
                <a:gd name="T71" fmla="*/ 41 h 222"/>
                <a:gd name="T72" fmla="*/ 141 w 202"/>
                <a:gd name="T73" fmla="*/ 21 h 222"/>
                <a:gd name="T74" fmla="*/ 87 w 202"/>
                <a:gd name="T75" fmla="*/ 68 h 222"/>
                <a:gd name="T76" fmla="*/ 69 w 202"/>
                <a:gd name="T77" fmla="*/ 72 h 222"/>
                <a:gd name="T78" fmla="*/ 68 w 202"/>
                <a:gd name="T79" fmla="*/ 105 h 22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02"/>
                <a:gd name="T121" fmla="*/ 0 h 222"/>
                <a:gd name="T122" fmla="*/ 202 w 202"/>
                <a:gd name="T123" fmla="*/ 222 h 22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02" h="222">
                  <a:moveTo>
                    <a:pt x="60" y="105"/>
                  </a:moveTo>
                  <a:lnTo>
                    <a:pt x="6" y="105"/>
                  </a:lnTo>
                  <a:lnTo>
                    <a:pt x="5" y="108"/>
                  </a:lnTo>
                  <a:lnTo>
                    <a:pt x="2" y="111"/>
                  </a:lnTo>
                  <a:lnTo>
                    <a:pt x="0" y="113"/>
                  </a:lnTo>
                  <a:lnTo>
                    <a:pt x="3" y="111"/>
                  </a:lnTo>
                  <a:lnTo>
                    <a:pt x="8" y="118"/>
                  </a:lnTo>
                  <a:lnTo>
                    <a:pt x="8" y="120"/>
                  </a:lnTo>
                  <a:lnTo>
                    <a:pt x="11" y="118"/>
                  </a:lnTo>
                  <a:lnTo>
                    <a:pt x="14" y="126"/>
                  </a:lnTo>
                  <a:lnTo>
                    <a:pt x="14" y="133"/>
                  </a:lnTo>
                  <a:lnTo>
                    <a:pt x="11" y="138"/>
                  </a:lnTo>
                  <a:lnTo>
                    <a:pt x="11" y="139"/>
                  </a:lnTo>
                  <a:lnTo>
                    <a:pt x="9" y="139"/>
                  </a:lnTo>
                  <a:lnTo>
                    <a:pt x="9" y="141"/>
                  </a:lnTo>
                  <a:lnTo>
                    <a:pt x="14" y="148"/>
                  </a:lnTo>
                  <a:lnTo>
                    <a:pt x="17" y="171"/>
                  </a:lnTo>
                  <a:lnTo>
                    <a:pt x="8" y="198"/>
                  </a:lnTo>
                  <a:lnTo>
                    <a:pt x="11" y="195"/>
                  </a:lnTo>
                  <a:lnTo>
                    <a:pt x="12" y="192"/>
                  </a:lnTo>
                  <a:lnTo>
                    <a:pt x="14" y="190"/>
                  </a:lnTo>
                  <a:lnTo>
                    <a:pt x="18" y="190"/>
                  </a:lnTo>
                  <a:lnTo>
                    <a:pt x="21" y="192"/>
                  </a:lnTo>
                  <a:lnTo>
                    <a:pt x="24" y="192"/>
                  </a:lnTo>
                  <a:lnTo>
                    <a:pt x="24" y="190"/>
                  </a:lnTo>
                  <a:lnTo>
                    <a:pt x="29" y="190"/>
                  </a:lnTo>
                  <a:lnTo>
                    <a:pt x="30" y="190"/>
                  </a:lnTo>
                  <a:lnTo>
                    <a:pt x="32" y="190"/>
                  </a:lnTo>
                  <a:lnTo>
                    <a:pt x="32" y="189"/>
                  </a:lnTo>
                  <a:lnTo>
                    <a:pt x="33" y="189"/>
                  </a:lnTo>
                  <a:lnTo>
                    <a:pt x="35" y="189"/>
                  </a:lnTo>
                  <a:lnTo>
                    <a:pt x="42" y="189"/>
                  </a:lnTo>
                  <a:lnTo>
                    <a:pt x="44" y="189"/>
                  </a:lnTo>
                  <a:lnTo>
                    <a:pt x="45" y="190"/>
                  </a:lnTo>
                  <a:lnTo>
                    <a:pt x="47" y="190"/>
                  </a:lnTo>
                  <a:lnTo>
                    <a:pt x="50" y="193"/>
                  </a:lnTo>
                  <a:lnTo>
                    <a:pt x="50" y="196"/>
                  </a:lnTo>
                  <a:lnTo>
                    <a:pt x="53" y="198"/>
                  </a:lnTo>
                  <a:lnTo>
                    <a:pt x="56" y="196"/>
                  </a:lnTo>
                  <a:lnTo>
                    <a:pt x="56" y="198"/>
                  </a:lnTo>
                  <a:lnTo>
                    <a:pt x="57" y="198"/>
                  </a:lnTo>
                  <a:lnTo>
                    <a:pt x="59" y="198"/>
                  </a:lnTo>
                  <a:lnTo>
                    <a:pt x="63" y="205"/>
                  </a:lnTo>
                  <a:lnTo>
                    <a:pt x="65" y="207"/>
                  </a:lnTo>
                  <a:lnTo>
                    <a:pt x="66" y="208"/>
                  </a:lnTo>
                  <a:lnTo>
                    <a:pt x="66" y="210"/>
                  </a:lnTo>
                  <a:lnTo>
                    <a:pt x="68" y="208"/>
                  </a:lnTo>
                  <a:lnTo>
                    <a:pt x="68" y="211"/>
                  </a:lnTo>
                  <a:lnTo>
                    <a:pt x="69" y="211"/>
                  </a:lnTo>
                  <a:lnTo>
                    <a:pt x="71" y="213"/>
                  </a:lnTo>
                  <a:lnTo>
                    <a:pt x="69" y="213"/>
                  </a:lnTo>
                  <a:lnTo>
                    <a:pt x="71" y="214"/>
                  </a:lnTo>
                  <a:lnTo>
                    <a:pt x="72" y="216"/>
                  </a:lnTo>
                  <a:lnTo>
                    <a:pt x="74" y="216"/>
                  </a:lnTo>
                  <a:lnTo>
                    <a:pt x="75" y="216"/>
                  </a:lnTo>
                  <a:lnTo>
                    <a:pt x="77" y="217"/>
                  </a:lnTo>
                  <a:lnTo>
                    <a:pt x="77" y="219"/>
                  </a:lnTo>
                  <a:lnTo>
                    <a:pt x="80" y="220"/>
                  </a:lnTo>
                  <a:lnTo>
                    <a:pt x="81" y="222"/>
                  </a:lnTo>
                  <a:lnTo>
                    <a:pt x="89" y="216"/>
                  </a:lnTo>
                  <a:lnTo>
                    <a:pt x="93" y="202"/>
                  </a:lnTo>
                  <a:lnTo>
                    <a:pt x="95" y="202"/>
                  </a:lnTo>
                  <a:lnTo>
                    <a:pt x="96" y="204"/>
                  </a:lnTo>
                  <a:lnTo>
                    <a:pt x="98" y="204"/>
                  </a:lnTo>
                  <a:lnTo>
                    <a:pt x="102" y="214"/>
                  </a:lnTo>
                  <a:lnTo>
                    <a:pt x="108" y="214"/>
                  </a:lnTo>
                  <a:lnTo>
                    <a:pt x="116" y="208"/>
                  </a:lnTo>
                  <a:lnTo>
                    <a:pt x="192" y="210"/>
                  </a:lnTo>
                  <a:lnTo>
                    <a:pt x="196" y="195"/>
                  </a:lnTo>
                  <a:lnTo>
                    <a:pt x="189" y="193"/>
                  </a:lnTo>
                  <a:lnTo>
                    <a:pt x="174" y="41"/>
                  </a:lnTo>
                  <a:lnTo>
                    <a:pt x="202" y="41"/>
                  </a:lnTo>
                  <a:lnTo>
                    <a:pt x="141" y="0"/>
                  </a:lnTo>
                  <a:lnTo>
                    <a:pt x="141" y="21"/>
                  </a:lnTo>
                  <a:lnTo>
                    <a:pt x="87" y="21"/>
                  </a:lnTo>
                  <a:lnTo>
                    <a:pt x="87" y="68"/>
                  </a:lnTo>
                  <a:lnTo>
                    <a:pt x="71" y="72"/>
                  </a:lnTo>
                  <a:lnTo>
                    <a:pt x="69" y="72"/>
                  </a:lnTo>
                  <a:lnTo>
                    <a:pt x="66" y="78"/>
                  </a:lnTo>
                  <a:lnTo>
                    <a:pt x="68" y="105"/>
                  </a:lnTo>
                  <a:lnTo>
                    <a:pt x="60" y="105"/>
                  </a:lnTo>
                  <a:close/>
                </a:path>
              </a:pathLst>
            </a:custGeom>
            <a:grpFill/>
            <a:ln w="1905">
              <a:noFill/>
              <a:round/>
              <a:headEnd/>
              <a:tailEnd/>
            </a:ln>
          </p:spPr>
          <p:txBody>
            <a:bodyPr/>
            <a:lstStyle/>
            <a:p>
              <a:endParaRPr lang="en-GB">
                <a:solidFill>
                  <a:srgbClr val="000000"/>
                </a:solidFill>
                <a:latin typeface="Arial"/>
              </a:endParaRPr>
            </a:p>
          </p:txBody>
        </p:sp>
        <p:sp>
          <p:nvSpPr>
            <p:cNvPr id="818" name="Freeform 814"/>
            <p:cNvSpPr>
              <a:spLocks/>
            </p:cNvSpPr>
            <p:nvPr/>
          </p:nvSpPr>
          <p:spPr bwMode="auto">
            <a:xfrm>
              <a:off x="3106" y="2862"/>
              <a:ext cx="196" cy="169"/>
            </a:xfrm>
            <a:custGeom>
              <a:avLst/>
              <a:gdLst>
                <a:gd name="T0" fmla="*/ 37 w 196"/>
                <a:gd name="T1" fmla="*/ 81 h 169"/>
                <a:gd name="T2" fmla="*/ 33 w 196"/>
                <a:gd name="T3" fmla="*/ 78 h 169"/>
                <a:gd name="T4" fmla="*/ 34 w 196"/>
                <a:gd name="T5" fmla="*/ 46 h 169"/>
                <a:gd name="T6" fmla="*/ 34 w 196"/>
                <a:gd name="T7" fmla="*/ 45 h 169"/>
                <a:gd name="T8" fmla="*/ 40 w 196"/>
                <a:gd name="T9" fmla="*/ 51 h 169"/>
                <a:gd name="T10" fmla="*/ 49 w 196"/>
                <a:gd name="T11" fmla="*/ 51 h 169"/>
                <a:gd name="T12" fmla="*/ 57 w 196"/>
                <a:gd name="T13" fmla="*/ 54 h 169"/>
                <a:gd name="T14" fmla="*/ 75 w 196"/>
                <a:gd name="T15" fmla="*/ 63 h 169"/>
                <a:gd name="T16" fmla="*/ 91 w 196"/>
                <a:gd name="T17" fmla="*/ 66 h 169"/>
                <a:gd name="T18" fmla="*/ 105 w 196"/>
                <a:gd name="T19" fmla="*/ 70 h 169"/>
                <a:gd name="T20" fmla="*/ 121 w 196"/>
                <a:gd name="T21" fmla="*/ 84 h 169"/>
                <a:gd name="T22" fmla="*/ 126 w 196"/>
                <a:gd name="T23" fmla="*/ 84 h 169"/>
                <a:gd name="T24" fmla="*/ 130 w 196"/>
                <a:gd name="T25" fmla="*/ 87 h 169"/>
                <a:gd name="T26" fmla="*/ 129 w 196"/>
                <a:gd name="T27" fmla="*/ 67 h 169"/>
                <a:gd name="T28" fmla="*/ 117 w 196"/>
                <a:gd name="T29" fmla="*/ 69 h 169"/>
                <a:gd name="T30" fmla="*/ 109 w 196"/>
                <a:gd name="T31" fmla="*/ 57 h 169"/>
                <a:gd name="T32" fmla="*/ 120 w 196"/>
                <a:gd name="T33" fmla="*/ 6 h 169"/>
                <a:gd name="T34" fmla="*/ 145 w 196"/>
                <a:gd name="T35" fmla="*/ 2 h 169"/>
                <a:gd name="T36" fmla="*/ 145 w 196"/>
                <a:gd name="T37" fmla="*/ 7 h 169"/>
                <a:gd name="T38" fmla="*/ 154 w 196"/>
                <a:gd name="T39" fmla="*/ 6 h 169"/>
                <a:gd name="T40" fmla="*/ 165 w 196"/>
                <a:gd name="T41" fmla="*/ 13 h 169"/>
                <a:gd name="T42" fmla="*/ 184 w 196"/>
                <a:gd name="T43" fmla="*/ 21 h 169"/>
                <a:gd name="T44" fmla="*/ 186 w 196"/>
                <a:gd name="T45" fmla="*/ 25 h 169"/>
                <a:gd name="T46" fmla="*/ 192 w 196"/>
                <a:gd name="T47" fmla="*/ 31 h 169"/>
                <a:gd name="T48" fmla="*/ 196 w 196"/>
                <a:gd name="T49" fmla="*/ 40 h 169"/>
                <a:gd name="T50" fmla="*/ 193 w 196"/>
                <a:gd name="T51" fmla="*/ 45 h 169"/>
                <a:gd name="T52" fmla="*/ 190 w 196"/>
                <a:gd name="T53" fmla="*/ 57 h 169"/>
                <a:gd name="T54" fmla="*/ 193 w 196"/>
                <a:gd name="T55" fmla="*/ 70 h 169"/>
                <a:gd name="T56" fmla="*/ 187 w 196"/>
                <a:gd name="T57" fmla="*/ 75 h 169"/>
                <a:gd name="T58" fmla="*/ 181 w 196"/>
                <a:gd name="T59" fmla="*/ 91 h 169"/>
                <a:gd name="T60" fmla="*/ 183 w 196"/>
                <a:gd name="T61" fmla="*/ 96 h 169"/>
                <a:gd name="T62" fmla="*/ 135 w 196"/>
                <a:gd name="T63" fmla="*/ 117 h 169"/>
                <a:gd name="T64" fmla="*/ 139 w 196"/>
                <a:gd name="T65" fmla="*/ 127 h 169"/>
                <a:gd name="T66" fmla="*/ 132 w 196"/>
                <a:gd name="T67" fmla="*/ 127 h 169"/>
                <a:gd name="T68" fmla="*/ 126 w 196"/>
                <a:gd name="T69" fmla="*/ 127 h 169"/>
                <a:gd name="T70" fmla="*/ 114 w 196"/>
                <a:gd name="T71" fmla="*/ 132 h 169"/>
                <a:gd name="T72" fmla="*/ 105 w 196"/>
                <a:gd name="T73" fmla="*/ 142 h 169"/>
                <a:gd name="T74" fmla="*/ 99 w 196"/>
                <a:gd name="T75" fmla="*/ 147 h 169"/>
                <a:gd name="T76" fmla="*/ 96 w 196"/>
                <a:gd name="T77" fmla="*/ 148 h 169"/>
                <a:gd name="T78" fmla="*/ 91 w 196"/>
                <a:gd name="T79" fmla="*/ 154 h 169"/>
                <a:gd name="T80" fmla="*/ 87 w 196"/>
                <a:gd name="T81" fmla="*/ 160 h 169"/>
                <a:gd name="T82" fmla="*/ 78 w 196"/>
                <a:gd name="T83" fmla="*/ 169 h 169"/>
                <a:gd name="T84" fmla="*/ 73 w 196"/>
                <a:gd name="T85" fmla="*/ 166 h 169"/>
                <a:gd name="T86" fmla="*/ 66 w 196"/>
                <a:gd name="T87" fmla="*/ 166 h 169"/>
                <a:gd name="T88" fmla="*/ 54 w 196"/>
                <a:gd name="T89" fmla="*/ 165 h 169"/>
                <a:gd name="T90" fmla="*/ 48 w 196"/>
                <a:gd name="T91" fmla="*/ 160 h 169"/>
                <a:gd name="T92" fmla="*/ 36 w 196"/>
                <a:gd name="T93" fmla="*/ 157 h 169"/>
                <a:gd name="T94" fmla="*/ 16 w 196"/>
                <a:gd name="T95" fmla="*/ 157 h 169"/>
                <a:gd name="T96" fmla="*/ 0 w 196"/>
                <a:gd name="T97" fmla="*/ 144 h 16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169"/>
                <a:gd name="T149" fmla="*/ 196 w 196"/>
                <a:gd name="T150" fmla="*/ 169 h 16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169">
                  <a:moveTo>
                    <a:pt x="0" y="142"/>
                  </a:moveTo>
                  <a:lnTo>
                    <a:pt x="0" y="81"/>
                  </a:lnTo>
                  <a:lnTo>
                    <a:pt x="37" y="81"/>
                  </a:lnTo>
                  <a:lnTo>
                    <a:pt x="34" y="81"/>
                  </a:lnTo>
                  <a:lnTo>
                    <a:pt x="33" y="79"/>
                  </a:lnTo>
                  <a:lnTo>
                    <a:pt x="33" y="78"/>
                  </a:lnTo>
                  <a:lnTo>
                    <a:pt x="34" y="51"/>
                  </a:lnTo>
                  <a:lnTo>
                    <a:pt x="34" y="48"/>
                  </a:lnTo>
                  <a:lnTo>
                    <a:pt x="34" y="46"/>
                  </a:lnTo>
                  <a:lnTo>
                    <a:pt x="36" y="46"/>
                  </a:lnTo>
                  <a:lnTo>
                    <a:pt x="36" y="45"/>
                  </a:lnTo>
                  <a:lnTo>
                    <a:pt x="34" y="45"/>
                  </a:lnTo>
                  <a:lnTo>
                    <a:pt x="39" y="43"/>
                  </a:lnTo>
                  <a:lnTo>
                    <a:pt x="40" y="46"/>
                  </a:lnTo>
                  <a:lnTo>
                    <a:pt x="40" y="51"/>
                  </a:lnTo>
                  <a:lnTo>
                    <a:pt x="42" y="52"/>
                  </a:lnTo>
                  <a:lnTo>
                    <a:pt x="48" y="51"/>
                  </a:lnTo>
                  <a:lnTo>
                    <a:pt x="49" y="51"/>
                  </a:lnTo>
                  <a:lnTo>
                    <a:pt x="54" y="49"/>
                  </a:lnTo>
                  <a:lnTo>
                    <a:pt x="55" y="51"/>
                  </a:lnTo>
                  <a:lnTo>
                    <a:pt x="57" y="54"/>
                  </a:lnTo>
                  <a:lnTo>
                    <a:pt x="58" y="55"/>
                  </a:lnTo>
                  <a:lnTo>
                    <a:pt x="72" y="63"/>
                  </a:lnTo>
                  <a:lnTo>
                    <a:pt x="75" y="63"/>
                  </a:lnTo>
                  <a:lnTo>
                    <a:pt x="84" y="60"/>
                  </a:lnTo>
                  <a:lnTo>
                    <a:pt x="85" y="60"/>
                  </a:lnTo>
                  <a:lnTo>
                    <a:pt x="91" y="66"/>
                  </a:lnTo>
                  <a:lnTo>
                    <a:pt x="99" y="69"/>
                  </a:lnTo>
                  <a:lnTo>
                    <a:pt x="103" y="69"/>
                  </a:lnTo>
                  <a:lnTo>
                    <a:pt x="105" y="70"/>
                  </a:lnTo>
                  <a:lnTo>
                    <a:pt x="108" y="76"/>
                  </a:lnTo>
                  <a:lnTo>
                    <a:pt x="115" y="82"/>
                  </a:lnTo>
                  <a:lnTo>
                    <a:pt x="121" y="84"/>
                  </a:lnTo>
                  <a:lnTo>
                    <a:pt x="123" y="84"/>
                  </a:lnTo>
                  <a:lnTo>
                    <a:pt x="124" y="84"/>
                  </a:lnTo>
                  <a:lnTo>
                    <a:pt x="126" y="84"/>
                  </a:lnTo>
                  <a:lnTo>
                    <a:pt x="127" y="85"/>
                  </a:lnTo>
                  <a:lnTo>
                    <a:pt x="129" y="87"/>
                  </a:lnTo>
                  <a:lnTo>
                    <a:pt x="130" y="87"/>
                  </a:lnTo>
                  <a:lnTo>
                    <a:pt x="130" y="85"/>
                  </a:lnTo>
                  <a:lnTo>
                    <a:pt x="130" y="70"/>
                  </a:lnTo>
                  <a:lnTo>
                    <a:pt x="129" y="67"/>
                  </a:lnTo>
                  <a:lnTo>
                    <a:pt x="127" y="67"/>
                  </a:lnTo>
                  <a:lnTo>
                    <a:pt x="124" y="69"/>
                  </a:lnTo>
                  <a:lnTo>
                    <a:pt x="117" y="69"/>
                  </a:lnTo>
                  <a:lnTo>
                    <a:pt x="115" y="67"/>
                  </a:lnTo>
                  <a:lnTo>
                    <a:pt x="109" y="60"/>
                  </a:lnTo>
                  <a:lnTo>
                    <a:pt x="109" y="57"/>
                  </a:lnTo>
                  <a:lnTo>
                    <a:pt x="117" y="30"/>
                  </a:lnTo>
                  <a:lnTo>
                    <a:pt x="114" y="16"/>
                  </a:lnTo>
                  <a:lnTo>
                    <a:pt x="120" y="6"/>
                  </a:lnTo>
                  <a:lnTo>
                    <a:pt x="121" y="4"/>
                  </a:lnTo>
                  <a:lnTo>
                    <a:pt x="144" y="0"/>
                  </a:lnTo>
                  <a:lnTo>
                    <a:pt x="145" y="2"/>
                  </a:lnTo>
                  <a:lnTo>
                    <a:pt x="144" y="3"/>
                  </a:lnTo>
                  <a:lnTo>
                    <a:pt x="145" y="6"/>
                  </a:lnTo>
                  <a:lnTo>
                    <a:pt x="145" y="7"/>
                  </a:lnTo>
                  <a:lnTo>
                    <a:pt x="148" y="7"/>
                  </a:lnTo>
                  <a:lnTo>
                    <a:pt x="151" y="10"/>
                  </a:lnTo>
                  <a:lnTo>
                    <a:pt x="154" y="6"/>
                  </a:lnTo>
                  <a:lnTo>
                    <a:pt x="156" y="6"/>
                  </a:lnTo>
                  <a:lnTo>
                    <a:pt x="159" y="6"/>
                  </a:lnTo>
                  <a:lnTo>
                    <a:pt x="165" y="13"/>
                  </a:lnTo>
                  <a:lnTo>
                    <a:pt x="183" y="18"/>
                  </a:lnTo>
                  <a:lnTo>
                    <a:pt x="184" y="19"/>
                  </a:lnTo>
                  <a:lnTo>
                    <a:pt x="184" y="21"/>
                  </a:lnTo>
                  <a:lnTo>
                    <a:pt x="184" y="22"/>
                  </a:lnTo>
                  <a:lnTo>
                    <a:pt x="186" y="22"/>
                  </a:lnTo>
                  <a:lnTo>
                    <a:pt x="186" y="25"/>
                  </a:lnTo>
                  <a:lnTo>
                    <a:pt x="189" y="25"/>
                  </a:lnTo>
                  <a:lnTo>
                    <a:pt x="192" y="28"/>
                  </a:lnTo>
                  <a:lnTo>
                    <a:pt x="192" y="31"/>
                  </a:lnTo>
                  <a:lnTo>
                    <a:pt x="193" y="34"/>
                  </a:lnTo>
                  <a:lnTo>
                    <a:pt x="195" y="39"/>
                  </a:lnTo>
                  <a:lnTo>
                    <a:pt x="196" y="40"/>
                  </a:lnTo>
                  <a:lnTo>
                    <a:pt x="196" y="42"/>
                  </a:lnTo>
                  <a:lnTo>
                    <a:pt x="196" y="43"/>
                  </a:lnTo>
                  <a:lnTo>
                    <a:pt x="193" y="45"/>
                  </a:lnTo>
                  <a:lnTo>
                    <a:pt x="192" y="46"/>
                  </a:lnTo>
                  <a:lnTo>
                    <a:pt x="192" y="51"/>
                  </a:lnTo>
                  <a:lnTo>
                    <a:pt x="190" y="57"/>
                  </a:lnTo>
                  <a:lnTo>
                    <a:pt x="190" y="69"/>
                  </a:lnTo>
                  <a:lnTo>
                    <a:pt x="192" y="70"/>
                  </a:lnTo>
                  <a:lnTo>
                    <a:pt x="193" y="70"/>
                  </a:lnTo>
                  <a:lnTo>
                    <a:pt x="193" y="73"/>
                  </a:lnTo>
                  <a:lnTo>
                    <a:pt x="190" y="73"/>
                  </a:lnTo>
                  <a:lnTo>
                    <a:pt x="187" y="75"/>
                  </a:lnTo>
                  <a:lnTo>
                    <a:pt x="186" y="76"/>
                  </a:lnTo>
                  <a:lnTo>
                    <a:pt x="183" y="90"/>
                  </a:lnTo>
                  <a:lnTo>
                    <a:pt x="181" y="91"/>
                  </a:lnTo>
                  <a:lnTo>
                    <a:pt x="181" y="93"/>
                  </a:lnTo>
                  <a:lnTo>
                    <a:pt x="181" y="96"/>
                  </a:lnTo>
                  <a:lnTo>
                    <a:pt x="183" y="96"/>
                  </a:lnTo>
                  <a:lnTo>
                    <a:pt x="184" y="99"/>
                  </a:lnTo>
                  <a:lnTo>
                    <a:pt x="187" y="99"/>
                  </a:lnTo>
                  <a:lnTo>
                    <a:pt x="135" y="117"/>
                  </a:lnTo>
                  <a:lnTo>
                    <a:pt x="138" y="126"/>
                  </a:lnTo>
                  <a:lnTo>
                    <a:pt x="139" y="126"/>
                  </a:lnTo>
                  <a:lnTo>
                    <a:pt x="139" y="127"/>
                  </a:lnTo>
                  <a:lnTo>
                    <a:pt x="136" y="127"/>
                  </a:lnTo>
                  <a:lnTo>
                    <a:pt x="133" y="127"/>
                  </a:lnTo>
                  <a:lnTo>
                    <a:pt x="132" y="127"/>
                  </a:lnTo>
                  <a:lnTo>
                    <a:pt x="130" y="126"/>
                  </a:lnTo>
                  <a:lnTo>
                    <a:pt x="129" y="126"/>
                  </a:lnTo>
                  <a:lnTo>
                    <a:pt x="126" y="127"/>
                  </a:lnTo>
                  <a:lnTo>
                    <a:pt x="120" y="129"/>
                  </a:lnTo>
                  <a:lnTo>
                    <a:pt x="117" y="132"/>
                  </a:lnTo>
                  <a:lnTo>
                    <a:pt x="114" y="132"/>
                  </a:lnTo>
                  <a:lnTo>
                    <a:pt x="112" y="133"/>
                  </a:lnTo>
                  <a:lnTo>
                    <a:pt x="111" y="142"/>
                  </a:lnTo>
                  <a:lnTo>
                    <a:pt x="105" y="142"/>
                  </a:lnTo>
                  <a:lnTo>
                    <a:pt x="103" y="144"/>
                  </a:lnTo>
                  <a:lnTo>
                    <a:pt x="102" y="144"/>
                  </a:lnTo>
                  <a:lnTo>
                    <a:pt x="99" y="147"/>
                  </a:lnTo>
                  <a:lnTo>
                    <a:pt x="97" y="147"/>
                  </a:lnTo>
                  <a:lnTo>
                    <a:pt x="96" y="147"/>
                  </a:lnTo>
                  <a:lnTo>
                    <a:pt x="96" y="148"/>
                  </a:lnTo>
                  <a:lnTo>
                    <a:pt x="94" y="150"/>
                  </a:lnTo>
                  <a:lnTo>
                    <a:pt x="93" y="150"/>
                  </a:lnTo>
                  <a:lnTo>
                    <a:pt x="91" y="154"/>
                  </a:lnTo>
                  <a:lnTo>
                    <a:pt x="88" y="157"/>
                  </a:lnTo>
                  <a:lnTo>
                    <a:pt x="87" y="159"/>
                  </a:lnTo>
                  <a:lnTo>
                    <a:pt x="87" y="160"/>
                  </a:lnTo>
                  <a:lnTo>
                    <a:pt x="81" y="168"/>
                  </a:lnTo>
                  <a:lnTo>
                    <a:pt x="79" y="168"/>
                  </a:lnTo>
                  <a:lnTo>
                    <a:pt x="78" y="169"/>
                  </a:lnTo>
                  <a:lnTo>
                    <a:pt x="76" y="168"/>
                  </a:lnTo>
                  <a:lnTo>
                    <a:pt x="75" y="166"/>
                  </a:lnTo>
                  <a:lnTo>
                    <a:pt x="73" y="166"/>
                  </a:lnTo>
                  <a:lnTo>
                    <a:pt x="72" y="166"/>
                  </a:lnTo>
                  <a:lnTo>
                    <a:pt x="70" y="166"/>
                  </a:lnTo>
                  <a:lnTo>
                    <a:pt x="66" y="166"/>
                  </a:lnTo>
                  <a:lnTo>
                    <a:pt x="61" y="165"/>
                  </a:lnTo>
                  <a:lnTo>
                    <a:pt x="55" y="166"/>
                  </a:lnTo>
                  <a:lnTo>
                    <a:pt x="54" y="165"/>
                  </a:lnTo>
                  <a:lnTo>
                    <a:pt x="52" y="165"/>
                  </a:lnTo>
                  <a:lnTo>
                    <a:pt x="51" y="163"/>
                  </a:lnTo>
                  <a:lnTo>
                    <a:pt x="48" y="160"/>
                  </a:lnTo>
                  <a:lnTo>
                    <a:pt x="48" y="159"/>
                  </a:lnTo>
                  <a:lnTo>
                    <a:pt x="36" y="159"/>
                  </a:lnTo>
                  <a:lnTo>
                    <a:pt x="36" y="157"/>
                  </a:lnTo>
                  <a:lnTo>
                    <a:pt x="21" y="160"/>
                  </a:lnTo>
                  <a:lnTo>
                    <a:pt x="18" y="159"/>
                  </a:lnTo>
                  <a:lnTo>
                    <a:pt x="16" y="157"/>
                  </a:lnTo>
                  <a:lnTo>
                    <a:pt x="5" y="147"/>
                  </a:lnTo>
                  <a:lnTo>
                    <a:pt x="3" y="145"/>
                  </a:lnTo>
                  <a:lnTo>
                    <a:pt x="0" y="144"/>
                  </a:lnTo>
                  <a:lnTo>
                    <a:pt x="0" y="142"/>
                  </a:lnTo>
                  <a:close/>
                </a:path>
              </a:pathLst>
            </a:custGeom>
            <a:grpFill/>
            <a:ln w="1905">
              <a:noFill/>
              <a:round/>
              <a:headEnd/>
              <a:tailEnd/>
            </a:ln>
          </p:spPr>
          <p:txBody>
            <a:bodyPr/>
            <a:lstStyle/>
            <a:p>
              <a:endParaRPr lang="en-GB">
                <a:solidFill>
                  <a:srgbClr val="000000"/>
                </a:solidFill>
                <a:latin typeface="Arial"/>
              </a:endParaRPr>
            </a:p>
          </p:txBody>
        </p:sp>
        <p:sp>
          <p:nvSpPr>
            <p:cNvPr id="819" name="Freeform 815"/>
            <p:cNvSpPr>
              <a:spLocks/>
            </p:cNvSpPr>
            <p:nvPr/>
          </p:nvSpPr>
          <p:spPr bwMode="auto">
            <a:xfrm>
              <a:off x="1611" y="2411"/>
              <a:ext cx="24" cy="9"/>
            </a:xfrm>
            <a:custGeom>
              <a:avLst/>
              <a:gdLst>
                <a:gd name="T0" fmla="*/ 22 w 24"/>
                <a:gd name="T1" fmla="*/ 2 h 9"/>
                <a:gd name="T2" fmla="*/ 24 w 24"/>
                <a:gd name="T3" fmla="*/ 3 h 9"/>
                <a:gd name="T4" fmla="*/ 24 w 24"/>
                <a:gd name="T5" fmla="*/ 6 h 9"/>
                <a:gd name="T6" fmla="*/ 21 w 24"/>
                <a:gd name="T7" fmla="*/ 9 h 9"/>
                <a:gd name="T8" fmla="*/ 1 w 24"/>
                <a:gd name="T9" fmla="*/ 9 h 9"/>
                <a:gd name="T10" fmla="*/ 1 w 24"/>
                <a:gd name="T11" fmla="*/ 6 h 9"/>
                <a:gd name="T12" fmla="*/ 0 w 24"/>
                <a:gd name="T13" fmla="*/ 3 h 9"/>
                <a:gd name="T14" fmla="*/ 0 w 24"/>
                <a:gd name="T15" fmla="*/ 2 h 9"/>
                <a:gd name="T16" fmla="*/ 1 w 24"/>
                <a:gd name="T17" fmla="*/ 0 h 9"/>
                <a:gd name="T18" fmla="*/ 21 w 24"/>
                <a:gd name="T19" fmla="*/ 0 h 9"/>
                <a:gd name="T20" fmla="*/ 22 w 24"/>
                <a:gd name="T21" fmla="*/ 0 h 9"/>
                <a:gd name="T22" fmla="*/ 22 w 24"/>
                <a:gd name="T23" fmla="*/ 2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9"/>
                <a:gd name="T38" fmla="*/ 24 w 24"/>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9">
                  <a:moveTo>
                    <a:pt x="22" y="2"/>
                  </a:moveTo>
                  <a:lnTo>
                    <a:pt x="24" y="3"/>
                  </a:lnTo>
                  <a:lnTo>
                    <a:pt x="24" y="6"/>
                  </a:lnTo>
                  <a:lnTo>
                    <a:pt x="21" y="9"/>
                  </a:lnTo>
                  <a:lnTo>
                    <a:pt x="1" y="9"/>
                  </a:lnTo>
                  <a:lnTo>
                    <a:pt x="1" y="6"/>
                  </a:lnTo>
                  <a:lnTo>
                    <a:pt x="0" y="3"/>
                  </a:lnTo>
                  <a:lnTo>
                    <a:pt x="0" y="2"/>
                  </a:lnTo>
                  <a:lnTo>
                    <a:pt x="1" y="0"/>
                  </a:lnTo>
                  <a:lnTo>
                    <a:pt x="21" y="0"/>
                  </a:lnTo>
                  <a:lnTo>
                    <a:pt x="22" y="0"/>
                  </a:lnTo>
                  <a:lnTo>
                    <a:pt x="22" y="2"/>
                  </a:lnTo>
                  <a:close/>
                </a:path>
              </a:pathLst>
            </a:custGeom>
            <a:grpFill/>
            <a:ln w="1905">
              <a:noFill/>
              <a:round/>
              <a:headEnd/>
              <a:tailEnd/>
            </a:ln>
          </p:spPr>
          <p:txBody>
            <a:bodyPr/>
            <a:lstStyle/>
            <a:p>
              <a:endParaRPr lang="en-GB">
                <a:solidFill>
                  <a:srgbClr val="000000"/>
                </a:solidFill>
                <a:latin typeface="Arial"/>
              </a:endParaRPr>
            </a:p>
          </p:txBody>
        </p:sp>
        <p:sp>
          <p:nvSpPr>
            <p:cNvPr id="820" name="Freeform 816"/>
            <p:cNvSpPr>
              <a:spLocks/>
            </p:cNvSpPr>
            <p:nvPr/>
          </p:nvSpPr>
          <p:spPr bwMode="auto">
            <a:xfrm>
              <a:off x="1714" y="2501"/>
              <a:ext cx="1" cy="5"/>
            </a:xfrm>
            <a:custGeom>
              <a:avLst/>
              <a:gdLst>
                <a:gd name="T0" fmla="*/ 0 w 1"/>
                <a:gd name="T1" fmla="*/ 0 h 5"/>
                <a:gd name="T2" fmla="*/ 0 w 1"/>
                <a:gd name="T3" fmla="*/ 5 h 5"/>
                <a:gd name="T4" fmla="*/ 0 w 1"/>
                <a:gd name="T5" fmla="*/ 3 h 5"/>
                <a:gd name="T6" fmla="*/ 0 w 1"/>
                <a:gd name="T7" fmla="*/ 0 h 5"/>
                <a:gd name="T8" fmla="*/ 0 60000 65536"/>
                <a:gd name="T9" fmla="*/ 0 60000 65536"/>
                <a:gd name="T10" fmla="*/ 0 60000 65536"/>
                <a:gd name="T11" fmla="*/ 0 60000 65536"/>
                <a:gd name="T12" fmla="*/ 0 w 1"/>
                <a:gd name="T13" fmla="*/ 0 h 5"/>
                <a:gd name="T14" fmla="*/ 1 w 1"/>
                <a:gd name="T15" fmla="*/ 5 h 5"/>
              </a:gdLst>
              <a:ahLst/>
              <a:cxnLst>
                <a:cxn ang="T8">
                  <a:pos x="T0" y="T1"/>
                </a:cxn>
                <a:cxn ang="T9">
                  <a:pos x="T2" y="T3"/>
                </a:cxn>
                <a:cxn ang="T10">
                  <a:pos x="T4" y="T5"/>
                </a:cxn>
                <a:cxn ang="T11">
                  <a:pos x="T6" y="T7"/>
                </a:cxn>
              </a:cxnLst>
              <a:rect l="T12" t="T13" r="T14" b="T15"/>
              <a:pathLst>
                <a:path w="1" h="5">
                  <a:moveTo>
                    <a:pt x="0" y="0"/>
                  </a:moveTo>
                  <a:lnTo>
                    <a:pt x="0" y="5"/>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21" name="Freeform 817"/>
            <p:cNvSpPr>
              <a:spLocks/>
            </p:cNvSpPr>
            <p:nvPr/>
          </p:nvSpPr>
          <p:spPr bwMode="auto">
            <a:xfrm>
              <a:off x="1702" y="2446"/>
              <a:ext cx="9" cy="9"/>
            </a:xfrm>
            <a:custGeom>
              <a:avLst/>
              <a:gdLst>
                <a:gd name="T0" fmla="*/ 6 w 9"/>
                <a:gd name="T1" fmla="*/ 0 h 9"/>
                <a:gd name="T2" fmla="*/ 4 w 9"/>
                <a:gd name="T3" fmla="*/ 1 h 9"/>
                <a:gd name="T4" fmla="*/ 4 w 9"/>
                <a:gd name="T5" fmla="*/ 3 h 9"/>
                <a:gd name="T6" fmla="*/ 0 w 9"/>
                <a:gd name="T7" fmla="*/ 3 h 9"/>
                <a:gd name="T8" fmla="*/ 0 w 9"/>
                <a:gd name="T9" fmla="*/ 6 h 9"/>
                <a:gd name="T10" fmla="*/ 0 w 9"/>
                <a:gd name="T11" fmla="*/ 9 h 9"/>
                <a:gd name="T12" fmla="*/ 3 w 9"/>
                <a:gd name="T13" fmla="*/ 9 h 9"/>
                <a:gd name="T14" fmla="*/ 3 w 9"/>
                <a:gd name="T15" fmla="*/ 6 h 9"/>
                <a:gd name="T16" fmla="*/ 4 w 9"/>
                <a:gd name="T17" fmla="*/ 6 h 9"/>
                <a:gd name="T18" fmla="*/ 6 w 9"/>
                <a:gd name="T19" fmla="*/ 6 h 9"/>
                <a:gd name="T20" fmla="*/ 9 w 9"/>
                <a:gd name="T21" fmla="*/ 4 h 9"/>
                <a:gd name="T22" fmla="*/ 9 w 9"/>
                <a:gd name="T23" fmla="*/ 3 h 9"/>
                <a:gd name="T24" fmla="*/ 7 w 9"/>
                <a:gd name="T25" fmla="*/ 3 h 9"/>
                <a:gd name="T26" fmla="*/ 6 w 9"/>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9"/>
                <a:gd name="T44" fmla="*/ 9 w 9"/>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9">
                  <a:moveTo>
                    <a:pt x="6" y="0"/>
                  </a:moveTo>
                  <a:lnTo>
                    <a:pt x="4" y="1"/>
                  </a:lnTo>
                  <a:lnTo>
                    <a:pt x="4" y="3"/>
                  </a:lnTo>
                  <a:lnTo>
                    <a:pt x="0" y="3"/>
                  </a:lnTo>
                  <a:lnTo>
                    <a:pt x="0" y="6"/>
                  </a:lnTo>
                  <a:lnTo>
                    <a:pt x="0" y="9"/>
                  </a:lnTo>
                  <a:lnTo>
                    <a:pt x="3" y="9"/>
                  </a:lnTo>
                  <a:lnTo>
                    <a:pt x="3" y="6"/>
                  </a:lnTo>
                  <a:lnTo>
                    <a:pt x="4" y="6"/>
                  </a:lnTo>
                  <a:lnTo>
                    <a:pt x="6" y="6"/>
                  </a:lnTo>
                  <a:lnTo>
                    <a:pt x="9" y="4"/>
                  </a:lnTo>
                  <a:lnTo>
                    <a:pt x="9" y="3"/>
                  </a:lnTo>
                  <a:lnTo>
                    <a:pt x="7" y="3"/>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822" name="Freeform 818"/>
            <p:cNvSpPr>
              <a:spLocks/>
            </p:cNvSpPr>
            <p:nvPr/>
          </p:nvSpPr>
          <p:spPr bwMode="auto">
            <a:xfrm>
              <a:off x="2585" y="1006"/>
              <a:ext cx="20" cy="16"/>
            </a:xfrm>
            <a:custGeom>
              <a:avLst/>
              <a:gdLst>
                <a:gd name="T0" fmla="*/ 12 w 20"/>
                <a:gd name="T1" fmla="*/ 4 h 16"/>
                <a:gd name="T2" fmla="*/ 9 w 20"/>
                <a:gd name="T3" fmla="*/ 7 h 16"/>
                <a:gd name="T4" fmla="*/ 2 w 20"/>
                <a:gd name="T5" fmla="*/ 12 h 16"/>
                <a:gd name="T6" fmla="*/ 0 w 20"/>
                <a:gd name="T7" fmla="*/ 15 h 16"/>
                <a:gd name="T8" fmla="*/ 0 w 20"/>
                <a:gd name="T9" fmla="*/ 16 h 16"/>
                <a:gd name="T10" fmla="*/ 3 w 20"/>
                <a:gd name="T11" fmla="*/ 15 h 16"/>
                <a:gd name="T12" fmla="*/ 5 w 20"/>
                <a:gd name="T13" fmla="*/ 13 h 16"/>
                <a:gd name="T14" fmla="*/ 15 w 20"/>
                <a:gd name="T15" fmla="*/ 9 h 16"/>
                <a:gd name="T16" fmla="*/ 18 w 20"/>
                <a:gd name="T17" fmla="*/ 4 h 16"/>
                <a:gd name="T18" fmla="*/ 20 w 20"/>
                <a:gd name="T19" fmla="*/ 0 h 16"/>
                <a:gd name="T20" fmla="*/ 15 w 20"/>
                <a:gd name="T21" fmla="*/ 0 h 16"/>
                <a:gd name="T22" fmla="*/ 12 w 20"/>
                <a:gd name="T23" fmla="*/ 4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6"/>
                <a:gd name="T38" fmla="*/ 20 w 2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6">
                  <a:moveTo>
                    <a:pt x="12" y="4"/>
                  </a:moveTo>
                  <a:lnTo>
                    <a:pt x="9" y="7"/>
                  </a:lnTo>
                  <a:lnTo>
                    <a:pt x="2" y="12"/>
                  </a:lnTo>
                  <a:lnTo>
                    <a:pt x="0" y="15"/>
                  </a:lnTo>
                  <a:lnTo>
                    <a:pt x="0" y="16"/>
                  </a:lnTo>
                  <a:lnTo>
                    <a:pt x="3" y="15"/>
                  </a:lnTo>
                  <a:lnTo>
                    <a:pt x="5" y="13"/>
                  </a:lnTo>
                  <a:lnTo>
                    <a:pt x="15" y="9"/>
                  </a:lnTo>
                  <a:lnTo>
                    <a:pt x="18" y="4"/>
                  </a:lnTo>
                  <a:lnTo>
                    <a:pt x="20" y="0"/>
                  </a:lnTo>
                  <a:lnTo>
                    <a:pt x="15" y="0"/>
                  </a:lnTo>
                  <a:lnTo>
                    <a:pt x="12" y="4"/>
                  </a:lnTo>
                  <a:close/>
                </a:path>
              </a:pathLst>
            </a:custGeom>
            <a:grpFill/>
            <a:ln w="1905">
              <a:noFill/>
              <a:round/>
              <a:headEnd/>
              <a:tailEnd/>
            </a:ln>
          </p:spPr>
          <p:txBody>
            <a:bodyPr/>
            <a:lstStyle/>
            <a:p>
              <a:endParaRPr lang="en-GB">
                <a:solidFill>
                  <a:srgbClr val="000000"/>
                </a:solidFill>
                <a:latin typeface="Arial"/>
              </a:endParaRPr>
            </a:p>
          </p:txBody>
        </p:sp>
        <p:sp>
          <p:nvSpPr>
            <p:cNvPr id="823" name="Freeform 819"/>
            <p:cNvSpPr>
              <a:spLocks/>
            </p:cNvSpPr>
            <p:nvPr/>
          </p:nvSpPr>
          <p:spPr bwMode="auto">
            <a:xfrm>
              <a:off x="5082" y="1873"/>
              <a:ext cx="102" cy="92"/>
            </a:xfrm>
            <a:custGeom>
              <a:avLst/>
              <a:gdLst>
                <a:gd name="T0" fmla="*/ 93 w 102"/>
                <a:gd name="T1" fmla="*/ 28 h 92"/>
                <a:gd name="T2" fmla="*/ 90 w 102"/>
                <a:gd name="T3" fmla="*/ 38 h 92"/>
                <a:gd name="T4" fmla="*/ 93 w 102"/>
                <a:gd name="T5" fmla="*/ 44 h 92"/>
                <a:gd name="T6" fmla="*/ 97 w 102"/>
                <a:gd name="T7" fmla="*/ 49 h 92"/>
                <a:gd name="T8" fmla="*/ 100 w 102"/>
                <a:gd name="T9" fmla="*/ 50 h 92"/>
                <a:gd name="T10" fmla="*/ 87 w 102"/>
                <a:gd name="T11" fmla="*/ 56 h 92"/>
                <a:gd name="T12" fmla="*/ 84 w 102"/>
                <a:gd name="T13" fmla="*/ 59 h 92"/>
                <a:gd name="T14" fmla="*/ 73 w 102"/>
                <a:gd name="T15" fmla="*/ 58 h 92"/>
                <a:gd name="T16" fmla="*/ 61 w 102"/>
                <a:gd name="T17" fmla="*/ 73 h 92"/>
                <a:gd name="T18" fmla="*/ 58 w 102"/>
                <a:gd name="T19" fmla="*/ 80 h 92"/>
                <a:gd name="T20" fmla="*/ 30 w 102"/>
                <a:gd name="T21" fmla="*/ 67 h 92"/>
                <a:gd name="T22" fmla="*/ 24 w 102"/>
                <a:gd name="T23" fmla="*/ 71 h 92"/>
                <a:gd name="T24" fmla="*/ 16 w 102"/>
                <a:gd name="T25" fmla="*/ 68 h 92"/>
                <a:gd name="T26" fmla="*/ 9 w 102"/>
                <a:gd name="T27" fmla="*/ 73 h 92"/>
                <a:gd name="T28" fmla="*/ 18 w 102"/>
                <a:gd name="T29" fmla="*/ 79 h 92"/>
                <a:gd name="T30" fmla="*/ 22 w 102"/>
                <a:gd name="T31" fmla="*/ 86 h 92"/>
                <a:gd name="T32" fmla="*/ 13 w 102"/>
                <a:gd name="T33" fmla="*/ 88 h 92"/>
                <a:gd name="T34" fmla="*/ 7 w 102"/>
                <a:gd name="T35" fmla="*/ 92 h 92"/>
                <a:gd name="T36" fmla="*/ 4 w 102"/>
                <a:gd name="T37" fmla="*/ 89 h 92"/>
                <a:gd name="T38" fmla="*/ 0 w 102"/>
                <a:gd name="T39" fmla="*/ 74 h 92"/>
                <a:gd name="T40" fmla="*/ 4 w 102"/>
                <a:gd name="T41" fmla="*/ 64 h 92"/>
                <a:gd name="T42" fmla="*/ 10 w 102"/>
                <a:gd name="T43" fmla="*/ 59 h 92"/>
                <a:gd name="T44" fmla="*/ 10 w 102"/>
                <a:gd name="T45" fmla="*/ 53 h 92"/>
                <a:gd name="T46" fmla="*/ 18 w 102"/>
                <a:gd name="T47" fmla="*/ 52 h 92"/>
                <a:gd name="T48" fmla="*/ 27 w 102"/>
                <a:gd name="T49" fmla="*/ 47 h 92"/>
                <a:gd name="T50" fmla="*/ 30 w 102"/>
                <a:gd name="T51" fmla="*/ 38 h 92"/>
                <a:gd name="T52" fmla="*/ 30 w 102"/>
                <a:gd name="T53" fmla="*/ 7 h 92"/>
                <a:gd name="T54" fmla="*/ 34 w 102"/>
                <a:gd name="T55" fmla="*/ 0 h 92"/>
                <a:gd name="T56" fmla="*/ 37 w 102"/>
                <a:gd name="T57" fmla="*/ 1 h 92"/>
                <a:gd name="T58" fmla="*/ 55 w 102"/>
                <a:gd name="T59" fmla="*/ 22 h 92"/>
                <a:gd name="T60" fmla="*/ 75 w 102"/>
                <a:gd name="T61" fmla="*/ 32 h 92"/>
                <a:gd name="T62" fmla="*/ 81 w 102"/>
                <a:gd name="T63" fmla="*/ 35 h 92"/>
                <a:gd name="T64" fmla="*/ 88 w 102"/>
                <a:gd name="T65" fmla="*/ 32 h 9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2"/>
                <a:gd name="T100" fmla="*/ 0 h 92"/>
                <a:gd name="T101" fmla="*/ 102 w 102"/>
                <a:gd name="T102" fmla="*/ 92 h 9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2" h="92">
                  <a:moveTo>
                    <a:pt x="88" y="32"/>
                  </a:moveTo>
                  <a:lnTo>
                    <a:pt x="93" y="28"/>
                  </a:lnTo>
                  <a:lnTo>
                    <a:pt x="94" y="28"/>
                  </a:lnTo>
                  <a:lnTo>
                    <a:pt x="90" y="38"/>
                  </a:lnTo>
                  <a:lnTo>
                    <a:pt x="90" y="43"/>
                  </a:lnTo>
                  <a:lnTo>
                    <a:pt x="93" y="44"/>
                  </a:lnTo>
                  <a:lnTo>
                    <a:pt x="93" y="49"/>
                  </a:lnTo>
                  <a:lnTo>
                    <a:pt x="97" y="49"/>
                  </a:lnTo>
                  <a:lnTo>
                    <a:pt x="102" y="47"/>
                  </a:lnTo>
                  <a:lnTo>
                    <a:pt x="100" y="50"/>
                  </a:lnTo>
                  <a:lnTo>
                    <a:pt x="90" y="56"/>
                  </a:lnTo>
                  <a:lnTo>
                    <a:pt x="87" y="56"/>
                  </a:lnTo>
                  <a:lnTo>
                    <a:pt x="85" y="56"/>
                  </a:lnTo>
                  <a:lnTo>
                    <a:pt x="84" y="59"/>
                  </a:lnTo>
                  <a:lnTo>
                    <a:pt x="78" y="58"/>
                  </a:lnTo>
                  <a:lnTo>
                    <a:pt x="73" y="58"/>
                  </a:lnTo>
                  <a:lnTo>
                    <a:pt x="69" y="61"/>
                  </a:lnTo>
                  <a:lnTo>
                    <a:pt x="61" y="73"/>
                  </a:lnTo>
                  <a:lnTo>
                    <a:pt x="60" y="77"/>
                  </a:lnTo>
                  <a:lnTo>
                    <a:pt x="58" y="80"/>
                  </a:lnTo>
                  <a:lnTo>
                    <a:pt x="36" y="67"/>
                  </a:lnTo>
                  <a:lnTo>
                    <a:pt x="30" y="67"/>
                  </a:lnTo>
                  <a:lnTo>
                    <a:pt x="27" y="68"/>
                  </a:lnTo>
                  <a:lnTo>
                    <a:pt x="24" y="71"/>
                  </a:lnTo>
                  <a:lnTo>
                    <a:pt x="19" y="70"/>
                  </a:lnTo>
                  <a:lnTo>
                    <a:pt x="16" y="68"/>
                  </a:lnTo>
                  <a:lnTo>
                    <a:pt x="12" y="68"/>
                  </a:lnTo>
                  <a:lnTo>
                    <a:pt x="9" y="73"/>
                  </a:lnTo>
                  <a:lnTo>
                    <a:pt x="10" y="76"/>
                  </a:lnTo>
                  <a:lnTo>
                    <a:pt x="18" y="79"/>
                  </a:lnTo>
                  <a:lnTo>
                    <a:pt x="24" y="83"/>
                  </a:lnTo>
                  <a:lnTo>
                    <a:pt x="22" y="86"/>
                  </a:lnTo>
                  <a:lnTo>
                    <a:pt x="15" y="85"/>
                  </a:lnTo>
                  <a:lnTo>
                    <a:pt x="13" y="88"/>
                  </a:lnTo>
                  <a:lnTo>
                    <a:pt x="12" y="89"/>
                  </a:lnTo>
                  <a:lnTo>
                    <a:pt x="7" y="92"/>
                  </a:lnTo>
                  <a:lnTo>
                    <a:pt x="4" y="92"/>
                  </a:lnTo>
                  <a:lnTo>
                    <a:pt x="4" y="89"/>
                  </a:lnTo>
                  <a:lnTo>
                    <a:pt x="6" y="79"/>
                  </a:lnTo>
                  <a:lnTo>
                    <a:pt x="0" y="74"/>
                  </a:lnTo>
                  <a:lnTo>
                    <a:pt x="1" y="67"/>
                  </a:lnTo>
                  <a:lnTo>
                    <a:pt x="4" y="64"/>
                  </a:lnTo>
                  <a:lnTo>
                    <a:pt x="7" y="62"/>
                  </a:lnTo>
                  <a:lnTo>
                    <a:pt x="10" y="59"/>
                  </a:lnTo>
                  <a:lnTo>
                    <a:pt x="12" y="55"/>
                  </a:lnTo>
                  <a:lnTo>
                    <a:pt x="10" y="53"/>
                  </a:lnTo>
                  <a:lnTo>
                    <a:pt x="10" y="50"/>
                  </a:lnTo>
                  <a:lnTo>
                    <a:pt x="18" y="52"/>
                  </a:lnTo>
                  <a:lnTo>
                    <a:pt x="25" y="52"/>
                  </a:lnTo>
                  <a:lnTo>
                    <a:pt x="27" y="47"/>
                  </a:lnTo>
                  <a:lnTo>
                    <a:pt x="27" y="40"/>
                  </a:lnTo>
                  <a:lnTo>
                    <a:pt x="30" y="38"/>
                  </a:lnTo>
                  <a:lnTo>
                    <a:pt x="34" y="16"/>
                  </a:lnTo>
                  <a:lnTo>
                    <a:pt x="30" y="7"/>
                  </a:lnTo>
                  <a:lnTo>
                    <a:pt x="31" y="4"/>
                  </a:lnTo>
                  <a:lnTo>
                    <a:pt x="34" y="0"/>
                  </a:lnTo>
                  <a:lnTo>
                    <a:pt x="36" y="0"/>
                  </a:lnTo>
                  <a:lnTo>
                    <a:pt x="37" y="1"/>
                  </a:lnTo>
                  <a:lnTo>
                    <a:pt x="39" y="4"/>
                  </a:lnTo>
                  <a:lnTo>
                    <a:pt x="55" y="22"/>
                  </a:lnTo>
                  <a:lnTo>
                    <a:pt x="69" y="31"/>
                  </a:lnTo>
                  <a:lnTo>
                    <a:pt x="75" y="32"/>
                  </a:lnTo>
                  <a:lnTo>
                    <a:pt x="76" y="34"/>
                  </a:lnTo>
                  <a:lnTo>
                    <a:pt x="81" y="35"/>
                  </a:lnTo>
                  <a:lnTo>
                    <a:pt x="84" y="35"/>
                  </a:lnTo>
                  <a:lnTo>
                    <a:pt x="88" y="32"/>
                  </a:lnTo>
                  <a:close/>
                </a:path>
              </a:pathLst>
            </a:custGeom>
            <a:grpFill/>
            <a:ln w="1905">
              <a:noFill/>
              <a:round/>
              <a:headEnd/>
              <a:tailEnd/>
            </a:ln>
          </p:spPr>
          <p:txBody>
            <a:bodyPr/>
            <a:lstStyle/>
            <a:p>
              <a:endParaRPr lang="en-GB">
                <a:solidFill>
                  <a:srgbClr val="000000"/>
                </a:solidFill>
                <a:latin typeface="Arial"/>
              </a:endParaRPr>
            </a:p>
          </p:txBody>
        </p:sp>
        <p:sp>
          <p:nvSpPr>
            <p:cNvPr id="824" name="Freeform 820"/>
            <p:cNvSpPr>
              <a:spLocks/>
            </p:cNvSpPr>
            <p:nvPr/>
          </p:nvSpPr>
          <p:spPr bwMode="auto">
            <a:xfrm>
              <a:off x="5103" y="1877"/>
              <a:ext cx="4" cy="4"/>
            </a:xfrm>
            <a:custGeom>
              <a:avLst/>
              <a:gdLst>
                <a:gd name="T0" fmla="*/ 3 w 4"/>
                <a:gd name="T1" fmla="*/ 0 h 4"/>
                <a:gd name="T2" fmla="*/ 0 w 4"/>
                <a:gd name="T3" fmla="*/ 2 h 4"/>
                <a:gd name="T4" fmla="*/ 3 w 4"/>
                <a:gd name="T5" fmla="*/ 4 h 4"/>
                <a:gd name="T6" fmla="*/ 4 w 4"/>
                <a:gd name="T7" fmla="*/ 4 h 4"/>
                <a:gd name="T8" fmla="*/ 4 w 4"/>
                <a:gd name="T9" fmla="*/ 0 h 4"/>
                <a:gd name="T10" fmla="*/ 3 w 4"/>
                <a:gd name="T11" fmla="*/ 0 h 4"/>
                <a:gd name="T12" fmla="*/ 0 60000 65536"/>
                <a:gd name="T13" fmla="*/ 0 60000 65536"/>
                <a:gd name="T14" fmla="*/ 0 60000 65536"/>
                <a:gd name="T15" fmla="*/ 0 60000 65536"/>
                <a:gd name="T16" fmla="*/ 0 60000 65536"/>
                <a:gd name="T17" fmla="*/ 0 60000 65536"/>
                <a:gd name="T18" fmla="*/ 0 w 4"/>
                <a:gd name="T19" fmla="*/ 0 h 4"/>
                <a:gd name="T20" fmla="*/ 4 w 4"/>
                <a:gd name="T21" fmla="*/ 4 h 4"/>
              </a:gdLst>
              <a:ahLst/>
              <a:cxnLst>
                <a:cxn ang="T12">
                  <a:pos x="T0" y="T1"/>
                </a:cxn>
                <a:cxn ang="T13">
                  <a:pos x="T2" y="T3"/>
                </a:cxn>
                <a:cxn ang="T14">
                  <a:pos x="T4" y="T5"/>
                </a:cxn>
                <a:cxn ang="T15">
                  <a:pos x="T6" y="T7"/>
                </a:cxn>
                <a:cxn ang="T16">
                  <a:pos x="T8" y="T9"/>
                </a:cxn>
                <a:cxn ang="T17">
                  <a:pos x="T10" y="T11"/>
                </a:cxn>
              </a:cxnLst>
              <a:rect l="T18" t="T19" r="T20" b="T21"/>
              <a:pathLst>
                <a:path w="4" h="4">
                  <a:moveTo>
                    <a:pt x="3" y="0"/>
                  </a:moveTo>
                  <a:lnTo>
                    <a:pt x="0" y="2"/>
                  </a:lnTo>
                  <a:lnTo>
                    <a:pt x="3" y="4"/>
                  </a:lnTo>
                  <a:lnTo>
                    <a:pt x="4" y="4"/>
                  </a:lnTo>
                  <a:lnTo>
                    <a:pt x="4" y="0"/>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825" name="Freeform 821"/>
            <p:cNvSpPr>
              <a:spLocks/>
            </p:cNvSpPr>
            <p:nvPr/>
          </p:nvSpPr>
          <p:spPr bwMode="auto">
            <a:xfrm>
              <a:off x="4934" y="1964"/>
              <a:ext cx="187" cy="169"/>
            </a:xfrm>
            <a:custGeom>
              <a:avLst/>
              <a:gdLst>
                <a:gd name="T0" fmla="*/ 176 w 187"/>
                <a:gd name="T1" fmla="*/ 4 h 169"/>
                <a:gd name="T2" fmla="*/ 181 w 187"/>
                <a:gd name="T3" fmla="*/ 25 h 169"/>
                <a:gd name="T4" fmla="*/ 185 w 187"/>
                <a:gd name="T5" fmla="*/ 49 h 169"/>
                <a:gd name="T6" fmla="*/ 181 w 187"/>
                <a:gd name="T7" fmla="*/ 55 h 169"/>
                <a:gd name="T8" fmla="*/ 173 w 187"/>
                <a:gd name="T9" fmla="*/ 69 h 169"/>
                <a:gd name="T10" fmla="*/ 170 w 187"/>
                <a:gd name="T11" fmla="*/ 97 h 169"/>
                <a:gd name="T12" fmla="*/ 163 w 187"/>
                <a:gd name="T13" fmla="*/ 118 h 169"/>
                <a:gd name="T14" fmla="*/ 163 w 187"/>
                <a:gd name="T15" fmla="*/ 126 h 169"/>
                <a:gd name="T16" fmla="*/ 149 w 187"/>
                <a:gd name="T17" fmla="*/ 138 h 169"/>
                <a:gd name="T18" fmla="*/ 154 w 187"/>
                <a:gd name="T19" fmla="*/ 126 h 169"/>
                <a:gd name="T20" fmla="*/ 146 w 187"/>
                <a:gd name="T21" fmla="*/ 135 h 169"/>
                <a:gd name="T22" fmla="*/ 139 w 187"/>
                <a:gd name="T23" fmla="*/ 136 h 169"/>
                <a:gd name="T24" fmla="*/ 133 w 187"/>
                <a:gd name="T25" fmla="*/ 145 h 169"/>
                <a:gd name="T26" fmla="*/ 130 w 187"/>
                <a:gd name="T27" fmla="*/ 136 h 169"/>
                <a:gd name="T28" fmla="*/ 103 w 187"/>
                <a:gd name="T29" fmla="*/ 147 h 169"/>
                <a:gd name="T30" fmla="*/ 103 w 187"/>
                <a:gd name="T31" fmla="*/ 144 h 169"/>
                <a:gd name="T32" fmla="*/ 99 w 187"/>
                <a:gd name="T33" fmla="*/ 142 h 169"/>
                <a:gd name="T34" fmla="*/ 94 w 187"/>
                <a:gd name="T35" fmla="*/ 145 h 169"/>
                <a:gd name="T36" fmla="*/ 97 w 187"/>
                <a:gd name="T37" fmla="*/ 153 h 169"/>
                <a:gd name="T38" fmla="*/ 91 w 187"/>
                <a:gd name="T39" fmla="*/ 156 h 169"/>
                <a:gd name="T40" fmla="*/ 76 w 187"/>
                <a:gd name="T41" fmla="*/ 167 h 169"/>
                <a:gd name="T42" fmla="*/ 70 w 187"/>
                <a:gd name="T43" fmla="*/ 159 h 169"/>
                <a:gd name="T44" fmla="*/ 76 w 187"/>
                <a:gd name="T45" fmla="*/ 145 h 169"/>
                <a:gd name="T46" fmla="*/ 61 w 187"/>
                <a:gd name="T47" fmla="*/ 144 h 169"/>
                <a:gd name="T48" fmla="*/ 48 w 187"/>
                <a:gd name="T49" fmla="*/ 148 h 169"/>
                <a:gd name="T50" fmla="*/ 24 w 187"/>
                <a:gd name="T51" fmla="*/ 153 h 169"/>
                <a:gd name="T52" fmla="*/ 12 w 187"/>
                <a:gd name="T53" fmla="*/ 159 h 169"/>
                <a:gd name="T54" fmla="*/ 6 w 187"/>
                <a:gd name="T55" fmla="*/ 160 h 169"/>
                <a:gd name="T56" fmla="*/ 7 w 187"/>
                <a:gd name="T57" fmla="*/ 150 h 169"/>
                <a:gd name="T58" fmla="*/ 25 w 187"/>
                <a:gd name="T59" fmla="*/ 135 h 169"/>
                <a:gd name="T60" fmla="*/ 40 w 187"/>
                <a:gd name="T61" fmla="*/ 129 h 169"/>
                <a:gd name="T62" fmla="*/ 79 w 187"/>
                <a:gd name="T63" fmla="*/ 129 h 169"/>
                <a:gd name="T64" fmla="*/ 87 w 187"/>
                <a:gd name="T65" fmla="*/ 114 h 169"/>
                <a:gd name="T66" fmla="*/ 99 w 187"/>
                <a:gd name="T67" fmla="*/ 90 h 169"/>
                <a:gd name="T68" fmla="*/ 106 w 187"/>
                <a:gd name="T69" fmla="*/ 90 h 169"/>
                <a:gd name="T70" fmla="*/ 100 w 187"/>
                <a:gd name="T71" fmla="*/ 94 h 169"/>
                <a:gd name="T72" fmla="*/ 107 w 187"/>
                <a:gd name="T73" fmla="*/ 102 h 169"/>
                <a:gd name="T74" fmla="*/ 128 w 187"/>
                <a:gd name="T75" fmla="*/ 87 h 169"/>
                <a:gd name="T76" fmla="*/ 139 w 187"/>
                <a:gd name="T77" fmla="*/ 76 h 169"/>
                <a:gd name="T78" fmla="*/ 151 w 187"/>
                <a:gd name="T79" fmla="*/ 36 h 169"/>
                <a:gd name="T80" fmla="*/ 151 w 187"/>
                <a:gd name="T81" fmla="*/ 19 h 169"/>
                <a:gd name="T82" fmla="*/ 157 w 187"/>
                <a:gd name="T83" fmla="*/ 10 h 169"/>
                <a:gd name="T84" fmla="*/ 161 w 187"/>
                <a:gd name="T85" fmla="*/ 9 h 169"/>
                <a:gd name="T86" fmla="*/ 166 w 187"/>
                <a:gd name="T87" fmla="*/ 12 h 169"/>
                <a:gd name="T88" fmla="*/ 172 w 187"/>
                <a:gd name="T89" fmla="*/ 9 h 169"/>
                <a:gd name="T90" fmla="*/ 166 w 187"/>
                <a:gd name="T91" fmla="*/ 9 h 169"/>
                <a:gd name="T92" fmla="*/ 167 w 187"/>
                <a:gd name="T93" fmla="*/ 0 h 1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
                <a:gd name="T142" fmla="*/ 0 h 169"/>
                <a:gd name="T143" fmla="*/ 187 w 187"/>
                <a:gd name="T144" fmla="*/ 169 h 1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 h="169">
                  <a:moveTo>
                    <a:pt x="170" y="3"/>
                  </a:moveTo>
                  <a:lnTo>
                    <a:pt x="175" y="3"/>
                  </a:lnTo>
                  <a:lnTo>
                    <a:pt x="176" y="4"/>
                  </a:lnTo>
                  <a:lnTo>
                    <a:pt x="176" y="16"/>
                  </a:lnTo>
                  <a:lnTo>
                    <a:pt x="178" y="21"/>
                  </a:lnTo>
                  <a:lnTo>
                    <a:pt x="181" y="25"/>
                  </a:lnTo>
                  <a:lnTo>
                    <a:pt x="187" y="43"/>
                  </a:lnTo>
                  <a:lnTo>
                    <a:pt x="187" y="46"/>
                  </a:lnTo>
                  <a:lnTo>
                    <a:pt x="185" y="49"/>
                  </a:lnTo>
                  <a:lnTo>
                    <a:pt x="185" y="52"/>
                  </a:lnTo>
                  <a:lnTo>
                    <a:pt x="182" y="55"/>
                  </a:lnTo>
                  <a:lnTo>
                    <a:pt x="181" y="55"/>
                  </a:lnTo>
                  <a:lnTo>
                    <a:pt x="178" y="64"/>
                  </a:lnTo>
                  <a:lnTo>
                    <a:pt x="178" y="69"/>
                  </a:lnTo>
                  <a:lnTo>
                    <a:pt x="173" y="69"/>
                  </a:lnTo>
                  <a:lnTo>
                    <a:pt x="169" y="72"/>
                  </a:lnTo>
                  <a:lnTo>
                    <a:pt x="167" y="76"/>
                  </a:lnTo>
                  <a:lnTo>
                    <a:pt x="170" y="97"/>
                  </a:lnTo>
                  <a:lnTo>
                    <a:pt x="167" y="100"/>
                  </a:lnTo>
                  <a:lnTo>
                    <a:pt x="164" y="106"/>
                  </a:lnTo>
                  <a:lnTo>
                    <a:pt x="163" y="118"/>
                  </a:lnTo>
                  <a:lnTo>
                    <a:pt x="166" y="121"/>
                  </a:lnTo>
                  <a:lnTo>
                    <a:pt x="166" y="124"/>
                  </a:lnTo>
                  <a:lnTo>
                    <a:pt x="163" y="126"/>
                  </a:lnTo>
                  <a:lnTo>
                    <a:pt x="158" y="135"/>
                  </a:lnTo>
                  <a:lnTo>
                    <a:pt x="151" y="141"/>
                  </a:lnTo>
                  <a:lnTo>
                    <a:pt x="149" y="138"/>
                  </a:lnTo>
                  <a:lnTo>
                    <a:pt x="151" y="130"/>
                  </a:lnTo>
                  <a:lnTo>
                    <a:pt x="152" y="127"/>
                  </a:lnTo>
                  <a:lnTo>
                    <a:pt x="154" y="126"/>
                  </a:lnTo>
                  <a:lnTo>
                    <a:pt x="149" y="126"/>
                  </a:lnTo>
                  <a:lnTo>
                    <a:pt x="146" y="132"/>
                  </a:lnTo>
                  <a:lnTo>
                    <a:pt x="146" y="135"/>
                  </a:lnTo>
                  <a:lnTo>
                    <a:pt x="145" y="133"/>
                  </a:lnTo>
                  <a:lnTo>
                    <a:pt x="140" y="133"/>
                  </a:lnTo>
                  <a:lnTo>
                    <a:pt x="139" y="136"/>
                  </a:lnTo>
                  <a:lnTo>
                    <a:pt x="137" y="144"/>
                  </a:lnTo>
                  <a:lnTo>
                    <a:pt x="134" y="145"/>
                  </a:lnTo>
                  <a:lnTo>
                    <a:pt x="133" y="145"/>
                  </a:lnTo>
                  <a:lnTo>
                    <a:pt x="131" y="141"/>
                  </a:lnTo>
                  <a:lnTo>
                    <a:pt x="133" y="138"/>
                  </a:lnTo>
                  <a:lnTo>
                    <a:pt x="130" y="136"/>
                  </a:lnTo>
                  <a:lnTo>
                    <a:pt x="122" y="147"/>
                  </a:lnTo>
                  <a:lnTo>
                    <a:pt x="107" y="145"/>
                  </a:lnTo>
                  <a:lnTo>
                    <a:pt x="103" y="147"/>
                  </a:lnTo>
                  <a:lnTo>
                    <a:pt x="105" y="145"/>
                  </a:lnTo>
                  <a:lnTo>
                    <a:pt x="106" y="144"/>
                  </a:lnTo>
                  <a:lnTo>
                    <a:pt x="103" y="144"/>
                  </a:lnTo>
                  <a:lnTo>
                    <a:pt x="102" y="142"/>
                  </a:lnTo>
                  <a:lnTo>
                    <a:pt x="102" y="144"/>
                  </a:lnTo>
                  <a:lnTo>
                    <a:pt x="99" y="142"/>
                  </a:lnTo>
                  <a:lnTo>
                    <a:pt x="99" y="138"/>
                  </a:lnTo>
                  <a:lnTo>
                    <a:pt x="97" y="138"/>
                  </a:lnTo>
                  <a:lnTo>
                    <a:pt x="94" y="145"/>
                  </a:lnTo>
                  <a:lnTo>
                    <a:pt x="100" y="150"/>
                  </a:lnTo>
                  <a:lnTo>
                    <a:pt x="100" y="154"/>
                  </a:lnTo>
                  <a:lnTo>
                    <a:pt x="97" y="153"/>
                  </a:lnTo>
                  <a:lnTo>
                    <a:pt x="96" y="154"/>
                  </a:lnTo>
                  <a:lnTo>
                    <a:pt x="93" y="154"/>
                  </a:lnTo>
                  <a:lnTo>
                    <a:pt x="91" y="156"/>
                  </a:lnTo>
                  <a:lnTo>
                    <a:pt x="85" y="167"/>
                  </a:lnTo>
                  <a:lnTo>
                    <a:pt x="81" y="169"/>
                  </a:lnTo>
                  <a:lnTo>
                    <a:pt x="76" y="167"/>
                  </a:lnTo>
                  <a:lnTo>
                    <a:pt x="75" y="164"/>
                  </a:lnTo>
                  <a:lnTo>
                    <a:pt x="72" y="162"/>
                  </a:lnTo>
                  <a:lnTo>
                    <a:pt x="70" y="159"/>
                  </a:lnTo>
                  <a:lnTo>
                    <a:pt x="70" y="153"/>
                  </a:lnTo>
                  <a:lnTo>
                    <a:pt x="75" y="147"/>
                  </a:lnTo>
                  <a:lnTo>
                    <a:pt x="76" y="145"/>
                  </a:lnTo>
                  <a:lnTo>
                    <a:pt x="75" y="145"/>
                  </a:lnTo>
                  <a:lnTo>
                    <a:pt x="69" y="145"/>
                  </a:lnTo>
                  <a:lnTo>
                    <a:pt x="61" y="144"/>
                  </a:lnTo>
                  <a:lnTo>
                    <a:pt x="58" y="144"/>
                  </a:lnTo>
                  <a:lnTo>
                    <a:pt x="49" y="150"/>
                  </a:lnTo>
                  <a:lnTo>
                    <a:pt x="48" y="148"/>
                  </a:lnTo>
                  <a:lnTo>
                    <a:pt x="28" y="154"/>
                  </a:lnTo>
                  <a:lnTo>
                    <a:pt x="25" y="153"/>
                  </a:lnTo>
                  <a:lnTo>
                    <a:pt x="24" y="153"/>
                  </a:lnTo>
                  <a:lnTo>
                    <a:pt x="21" y="160"/>
                  </a:lnTo>
                  <a:lnTo>
                    <a:pt x="19" y="160"/>
                  </a:lnTo>
                  <a:lnTo>
                    <a:pt x="12" y="159"/>
                  </a:lnTo>
                  <a:lnTo>
                    <a:pt x="9" y="159"/>
                  </a:lnTo>
                  <a:lnTo>
                    <a:pt x="7" y="159"/>
                  </a:lnTo>
                  <a:lnTo>
                    <a:pt x="6" y="160"/>
                  </a:lnTo>
                  <a:lnTo>
                    <a:pt x="0" y="159"/>
                  </a:lnTo>
                  <a:lnTo>
                    <a:pt x="0" y="151"/>
                  </a:lnTo>
                  <a:lnTo>
                    <a:pt x="7" y="150"/>
                  </a:lnTo>
                  <a:lnTo>
                    <a:pt x="18" y="142"/>
                  </a:lnTo>
                  <a:lnTo>
                    <a:pt x="22" y="138"/>
                  </a:lnTo>
                  <a:lnTo>
                    <a:pt x="25" y="135"/>
                  </a:lnTo>
                  <a:lnTo>
                    <a:pt x="28" y="130"/>
                  </a:lnTo>
                  <a:lnTo>
                    <a:pt x="36" y="127"/>
                  </a:lnTo>
                  <a:lnTo>
                    <a:pt x="40" y="129"/>
                  </a:lnTo>
                  <a:lnTo>
                    <a:pt x="72" y="124"/>
                  </a:lnTo>
                  <a:lnTo>
                    <a:pt x="72" y="126"/>
                  </a:lnTo>
                  <a:lnTo>
                    <a:pt x="79" y="129"/>
                  </a:lnTo>
                  <a:lnTo>
                    <a:pt x="81" y="127"/>
                  </a:lnTo>
                  <a:lnTo>
                    <a:pt x="85" y="124"/>
                  </a:lnTo>
                  <a:lnTo>
                    <a:pt x="87" y="114"/>
                  </a:lnTo>
                  <a:lnTo>
                    <a:pt x="94" y="105"/>
                  </a:lnTo>
                  <a:lnTo>
                    <a:pt x="97" y="99"/>
                  </a:lnTo>
                  <a:lnTo>
                    <a:pt x="99" y="90"/>
                  </a:lnTo>
                  <a:lnTo>
                    <a:pt x="105" y="87"/>
                  </a:lnTo>
                  <a:lnTo>
                    <a:pt x="106" y="87"/>
                  </a:lnTo>
                  <a:lnTo>
                    <a:pt x="106" y="90"/>
                  </a:lnTo>
                  <a:lnTo>
                    <a:pt x="103" y="91"/>
                  </a:lnTo>
                  <a:lnTo>
                    <a:pt x="102" y="94"/>
                  </a:lnTo>
                  <a:lnTo>
                    <a:pt x="100" y="94"/>
                  </a:lnTo>
                  <a:lnTo>
                    <a:pt x="102" y="99"/>
                  </a:lnTo>
                  <a:lnTo>
                    <a:pt x="102" y="102"/>
                  </a:lnTo>
                  <a:lnTo>
                    <a:pt x="107" y="102"/>
                  </a:lnTo>
                  <a:lnTo>
                    <a:pt x="110" y="99"/>
                  </a:lnTo>
                  <a:lnTo>
                    <a:pt x="119" y="94"/>
                  </a:lnTo>
                  <a:lnTo>
                    <a:pt x="128" y="87"/>
                  </a:lnTo>
                  <a:lnTo>
                    <a:pt x="134" y="79"/>
                  </a:lnTo>
                  <a:lnTo>
                    <a:pt x="137" y="76"/>
                  </a:lnTo>
                  <a:lnTo>
                    <a:pt x="139" y="76"/>
                  </a:lnTo>
                  <a:lnTo>
                    <a:pt x="142" y="72"/>
                  </a:lnTo>
                  <a:lnTo>
                    <a:pt x="152" y="37"/>
                  </a:lnTo>
                  <a:lnTo>
                    <a:pt x="151" y="36"/>
                  </a:lnTo>
                  <a:lnTo>
                    <a:pt x="146" y="34"/>
                  </a:lnTo>
                  <a:lnTo>
                    <a:pt x="152" y="28"/>
                  </a:lnTo>
                  <a:lnTo>
                    <a:pt x="151" y="19"/>
                  </a:lnTo>
                  <a:lnTo>
                    <a:pt x="152" y="16"/>
                  </a:lnTo>
                  <a:lnTo>
                    <a:pt x="155" y="15"/>
                  </a:lnTo>
                  <a:lnTo>
                    <a:pt x="157" y="10"/>
                  </a:lnTo>
                  <a:lnTo>
                    <a:pt x="157" y="7"/>
                  </a:lnTo>
                  <a:lnTo>
                    <a:pt x="160" y="6"/>
                  </a:lnTo>
                  <a:lnTo>
                    <a:pt x="161" y="9"/>
                  </a:lnTo>
                  <a:lnTo>
                    <a:pt x="163" y="13"/>
                  </a:lnTo>
                  <a:lnTo>
                    <a:pt x="164" y="15"/>
                  </a:lnTo>
                  <a:lnTo>
                    <a:pt x="166" y="12"/>
                  </a:lnTo>
                  <a:lnTo>
                    <a:pt x="169" y="13"/>
                  </a:lnTo>
                  <a:lnTo>
                    <a:pt x="170" y="13"/>
                  </a:lnTo>
                  <a:lnTo>
                    <a:pt x="172" y="9"/>
                  </a:lnTo>
                  <a:lnTo>
                    <a:pt x="173" y="4"/>
                  </a:lnTo>
                  <a:lnTo>
                    <a:pt x="170" y="7"/>
                  </a:lnTo>
                  <a:lnTo>
                    <a:pt x="166" y="9"/>
                  </a:lnTo>
                  <a:lnTo>
                    <a:pt x="164" y="4"/>
                  </a:lnTo>
                  <a:lnTo>
                    <a:pt x="166" y="1"/>
                  </a:lnTo>
                  <a:lnTo>
                    <a:pt x="167" y="0"/>
                  </a:lnTo>
                  <a:lnTo>
                    <a:pt x="170" y="3"/>
                  </a:lnTo>
                  <a:close/>
                </a:path>
              </a:pathLst>
            </a:custGeom>
            <a:grpFill/>
            <a:ln w="1905">
              <a:noFill/>
              <a:round/>
              <a:headEnd/>
              <a:tailEnd/>
            </a:ln>
          </p:spPr>
          <p:txBody>
            <a:bodyPr/>
            <a:lstStyle/>
            <a:p>
              <a:endParaRPr lang="en-GB">
                <a:solidFill>
                  <a:srgbClr val="000000"/>
                </a:solidFill>
                <a:latin typeface="Arial"/>
              </a:endParaRPr>
            </a:p>
          </p:txBody>
        </p:sp>
        <p:sp>
          <p:nvSpPr>
            <p:cNvPr id="826" name="Freeform 822"/>
            <p:cNvSpPr>
              <a:spLocks/>
            </p:cNvSpPr>
            <p:nvPr/>
          </p:nvSpPr>
          <p:spPr bwMode="auto">
            <a:xfrm>
              <a:off x="5056" y="2034"/>
              <a:ext cx="5" cy="9"/>
            </a:xfrm>
            <a:custGeom>
              <a:avLst/>
              <a:gdLst>
                <a:gd name="T0" fmla="*/ 5 w 5"/>
                <a:gd name="T1" fmla="*/ 0 h 9"/>
                <a:gd name="T2" fmla="*/ 5 w 5"/>
                <a:gd name="T3" fmla="*/ 3 h 9"/>
                <a:gd name="T4" fmla="*/ 5 w 5"/>
                <a:gd name="T5" fmla="*/ 5 h 9"/>
                <a:gd name="T6" fmla="*/ 3 w 5"/>
                <a:gd name="T7" fmla="*/ 9 h 9"/>
                <a:gd name="T8" fmla="*/ 0 w 5"/>
                <a:gd name="T9" fmla="*/ 9 h 9"/>
                <a:gd name="T10" fmla="*/ 0 w 5"/>
                <a:gd name="T11" fmla="*/ 6 h 9"/>
                <a:gd name="T12" fmla="*/ 2 w 5"/>
                <a:gd name="T13" fmla="*/ 2 h 9"/>
                <a:gd name="T14" fmla="*/ 5 w 5"/>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9"/>
                <a:gd name="T26" fmla="*/ 5 w 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9">
                  <a:moveTo>
                    <a:pt x="5" y="0"/>
                  </a:moveTo>
                  <a:lnTo>
                    <a:pt x="5" y="3"/>
                  </a:lnTo>
                  <a:lnTo>
                    <a:pt x="5" y="5"/>
                  </a:lnTo>
                  <a:lnTo>
                    <a:pt x="3" y="9"/>
                  </a:lnTo>
                  <a:lnTo>
                    <a:pt x="0" y="9"/>
                  </a:lnTo>
                  <a:lnTo>
                    <a:pt x="0" y="6"/>
                  </a:lnTo>
                  <a:lnTo>
                    <a:pt x="2" y="2"/>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827" name="Freeform 823"/>
            <p:cNvSpPr>
              <a:spLocks/>
            </p:cNvSpPr>
            <p:nvPr/>
          </p:nvSpPr>
          <p:spPr bwMode="auto">
            <a:xfrm>
              <a:off x="4955" y="2115"/>
              <a:ext cx="42" cy="33"/>
            </a:xfrm>
            <a:custGeom>
              <a:avLst/>
              <a:gdLst>
                <a:gd name="T0" fmla="*/ 34 w 42"/>
                <a:gd name="T1" fmla="*/ 21 h 33"/>
                <a:gd name="T2" fmla="*/ 25 w 42"/>
                <a:gd name="T3" fmla="*/ 18 h 33"/>
                <a:gd name="T4" fmla="*/ 22 w 42"/>
                <a:gd name="T5" fmla="*/ 19 h 33"/>
                <a:gd name="T6" fmla="*/ 19 w 42"/>
                <a:gd name="T7" fmla="*/ 21 h 33"/>
                <a:gd name="T8" fmla="*/ 13 w 42"/>
                <a:gd name="T9" fmla="*/ 30 h 33"/>
                <a:gd name="T10" fmla="*/ 13 w 42"/>
                <a:gd name="T11" fmla="*/ 33 h 33"/>
                <a:gd name="T12" fmla="*/ 10 w 42"/>
                <a:gd name="T13" fmla="*/ 33 h 33"/>
                <a:gd name="T14" fmla="*/ 7 w 42"/>
                <a:gd name="T15" fmla="*/ 30 h 33"/>
                <a:gd name="T16" fmla="*/ 4 w 42"/>
                <a:gd name="T17" fmla="*/ 25 h 33"/>
                <a:gd name="T18" fmla="*/ 4 w 42"/>
                <a:gd name="T19" fmla="*/ 24 h 33"/>
                <a:gd name="T20" fmla="*/ 4 w 42"/>
                <a:gd name="T21" fmla="*/ 21 h 33"/>
                <a:gd name="T22" fmla="*/ 1 w 42"/>
                <a:gd name="T23" fmla="*/ 19 h 33"/>
                <a:gd name="T24" fmla="*/ 0 w 42"/>
                <a:gd name="T25" fmla="*/ 19 h 33"/>
                <a:gd name="T26" fmla="*/ 10 w 42"/>
                <a:gd name="T27" fmla="*/ 8 h 33"/>
                <a:gd name="T28" fmla="*/ 16 w 42"/>
                <a:gd name="T29" fmla="*/ 9 h 33"/>
                <a:gd name="T30" fmla="*/ 19 w 42"/>
                <a:gd name="T31" fmla="*/ 9 h 33"/>
                <a:gd name="T32" fmla="*/ 22 w 42"/>
                <a:gd name="T33" fmla="*/ 8 h 33"/>
                <a:gd name="T34" fmla="*/ 24 w 42"/>
                <a:gd name="T35" fmla="*/ 5 h 33"/>
                <a:gd name="T36" fmla="*/ 28 w 42"/>
                <a:gd name="T37" fmla="*/ 0 h 33"/>
                <a:gd name="T38" fmla="*/ 30 w 42"/>
                <a:gd name="T39" fmla="*/ 0 h 33"/>
                <a:gd name="T40" fmla="*/ 33 w 42"/>
                <a:gd name="T41" fmla="*/ 2 h 33"/>
                <a:gd name="T42" fmla="*/ 37 w 42"/>
                <a:gd name="T43" fmla="*/ 3 h 33"/>
                <a:gd name="T44" fmla="*/ 39 w 42"/>
                <a:gd name="T45" fmla="*/ 3 h 33"/>
                <a:gd name="T46" fmla="*/ 42 w 42"/>
                <a:gd name="T47" fmla="*/ 11 h 33"/>
                <a:gd name="T48" fmla="*/ 40 w 42"/>
                <a:gd name="T49" fmla="*/ 13 h 33"/>
                <a:gd name="T50" fmla="*/ 39 w 42"/>
                <a:gd name="T51" fmla="*/ 15 h 33"/>
                <a:gd name="T52" fmla="*/ 34 w 42"/>
                <a:gd name="T53" fmla="*/ 21 h 3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33"/>
                <a:gd name="T83" fmla="*/ 42 w 42"/>
                <a:gd name="T84" fmla="*/ 33 h 3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33">
                  <a:moveTo>
                    <a:pt x="34" y="21"/>
                  </a:moveTo>
                  <a:lnTo>
                    <a:pt x="25" y="18"/>
                  </a:lnTo>
                  <a:lnTo>
                    <a:pt x="22" y="19"/>
                  </a:lnTo>
                  <a:lnTo>
                    <a:pt x="19" y="21"/>
                  </a:lnTo>
                  <a:lnTo>
                    <a:pt x="13" y="30"/>
                  </a:lnTo>
                  <a:lnTo>
                    <a:pt x="13" y="33"/>
                  </a:lnTo>
                  <a:lnTo>
                    <a:pt x="10" y="33"/>
                  </a:lnTo>
                  <a:lnTo>
                    <a:pt x="7" y="30"/>
                  </a:lnTo>
                  <a:lnTo>
                    <a:pt x="4" y="25"/>
                  </a:lnTo>
                  <a:lnTo>
                    <a:pt x="4" y="24"/>
                  </a:lnTo>
                  <a:lnTo>
                    <a:pt x="4" y="21"/>
                  </a:lnTo>
                  <a:lnTo>
                    <a:pt x="1" y="19"/>
                  </a:lnTo>
                  <a:lnTo>
                    <a:pt x="0" y="19"/>
                  </a:lnTo>
                  <a:lnTo>
                    <a:pt x="10" y="8"/>
                  </a:lnTo>
                  <a:lnTo>
                    <a:pt x="16" y="9"/>
                  </a:lnTo>
                  <a:lnTo>
                    <a:pt x="19" y="9"/>
                  </a:lnTo>
                  <a:lnTo>
                    <a:pt x="22" y="8"/>
                  </a:lnTo>
                  <a:lnTo>
                    <a:pt x="24" y="5"/>
                  </a:lnTo>
                  <a:lnTo>
                    <a:pt x="28" y="0"/>
                  </a:lnTo>
                  <a:lnTo>
                    <a:pt x="30" y="0"/>
                  </a:lnTo>
                  <a:lnTo>
                    <a:pt x="33" y="2"/>
                  </a:lnTo>
                  <a:lnTo>
                    <a:pt x="37" y="3"/>
                  </a:lnTo>
                  <a:lnTo>
                    <a:pt x="39" y="3"/>
                  </a:lnTo>
                  <a:lnTo>
                    <a:pt x="42" y="11"/>
                  </a:lnTo>
                  <a:lnTo>
                    <a:pt x="40" y="13"/>
                  </a:lnTo>
                  <a:lnTo>
                    <a:pt x="39" y="15"/>
                  </a:lnTo>
                  <a:lnTo>
                    <a:pt x="34" y="21"/>
                  </a:lnTo>
                  <a:close/>
                </a:path>
              </a:pathLst>
            </a:custGeom>
            <a:grpFill/>
            <a:ln w="1905">
              <a:noFill/>
              <a:round/>
              <a:headEnd/>
              <a:tailEnd/>
            </a:ln>
          </p:spPr>
          <p:txBody>
            <a:bodyPr/>
            <a:lstStyle/>
            <a:p>
              <a:endParaRPr lang="en-GB">
                <a:solidFill>
                  <a:srgbClr val="000000"/>
                </a:solidFill>
                <a:latin typeface="Arial"/>
              </a:endParaRPr>
            </a:p>
          </p:txBody>
        </p:sp>
        <p:sp>
          <p:nvSpPr>
            <p:cNvPr id="828" name="Freeform 824"/>
            <p:cNvSpPr>
              <a:spLocks/>
            </p:cNvSpPr>
            <p:nvPr/>
          </p:nvSpPr>
          <p:spPr bwMode="auto">
            <a:xfrm>
              <a:off x="4997" y="2111"/>
              <a:ext cx="4" cy="7"/>
            </a:xfrm>
            <a:custGeom>
              <a:avLst/>
              <a:gdLst>
                <a:gd name="T0" fmla="*/ 4 w 4"/>
                <a:gd name="T1" fmla="*/ 0 h 7"/>
                <a:gd name="T2" fmla="*/ 0 w 4"/>
                <a:gd name="T3" fmla="*/ 7 h 7"/>
                <a:gd name="T4" fmla="*/ 1 w 4"/>
                <a:gd name="T5" fmla="*/ 7 h 7"/>
                <a:gd name="T6" fmla="*/ 3 w 4"/>
                <a:gd name="T7" fmla="*/ 7 h 7"/>
                <a:gd name="T8" fmla="*/ 4 w 4"/>
                <a:gd name="T9" fmla="*/ 0 h 7"/>
                <a:gd name="T10" fmla="*/ 0 60000 65536"/>
                <a:gd name="T11" fmla="*/ 0 60000 65536"/>
                <a:gd name="T12" fmla="*/ 0 60000 65536"/>
                <a:gd name="T13" fmla="*/ 0 60000 65536"/>
                <a:gd name="T14" fmla="*/ 0 60000 65536"/>
                <a:gd name="T15" fmla="*/ 0 w 4"/>
                <a:gd name="T16" fmla="*/ 0 h 7"/>
                <a:gd name="T17" fmla="*/ 4 w 4"/>
                <a:gd name="T18" fmla="*/ 7 h 7"/>
              </a:gdLst>
              <a:ahLst/>
              <a:cxnLst>
                <a:cxn ang="T10">
                  <a:pos x="T0" y="T1"/>
                </a:cxn>
                <a:cxn ang="T11">
                  <a:pos x="T2" y="T3"/>
                </a:cxn>
                <a:cxn ang="T12">
                  <a:pos x="T4" y="T5"/>
                </a:cxn>
                <a:cxn ang="T13">
                  <a:pos x="T6" y="T7"/>
                </a:cxn>
                <a:cxn ang="T14">
                  <a:pos x="T8" y="T9"/>
                </a:cxn>
              </a:cxnLst>
              <a:rect l="T15" t="T16" r="T17" b="T18"/>
              <a:pathLst>
                <a:path w="4" h="7">
                  <a:moveTo>
                    <a:pt x="4" y="0"/>
                  </a:moveTo>
                  <a:lnTo>
                    <a:pt x="0" y="7"/>
                  </a:lnTo>
                  <a:lnTo>
                    <a:pt x="1" y="7"/>
                  </a:lnTo>
                  <a:lnTo>
                    <a:pt x="3" y="7"/>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829" name="Freeform 825"/>
            <p:cNvSpPr>
              <a:spLocks/>
            </p:cNvSpPr>
            <p:nvPr/>
          </p:nvSpPr>
          <p:spPr bwMode="auto">
            <a:xfrm>
              <a:off x="4911" y="2124"/>
              <a:ext cx="39" cy="57"/>
            </a:xfrm>
            <a:custGeom>
              <a:avLst/>
              <a:gdLst>
                <a:gd name="T0" fmla="*/ 20 w 39"/>
                <a:gd name="T1" fmla="*/ 0 h 57"/>
                <a:gd name="T2" fmla="*/ 21 w 39"/>
                <a:gd name="T3" fmla="*/ 0 h 57"/>
                <a:gd name="T4" fmla="*/ 20 w 39"/>
                <a:gd name="T5" fmla="*/ 0 h 57"/>
                <a:gd name="T6" fmla="*/ 17 w 39"/>
                <a:gd name="T7" fmla="*/ 2 h 57"/>
                <a:gd name="T8" fmla="*/ 14 w 39"/>
                <a:gd name="T9" fmla="*/ 3 h 57"/>
                <a:gd name="T10" fmla="*/ 12 w 39"/>
                <a:gd name="T11" fmla="*/ 7 h 57"/>
                <a:gd name="T12" fmla="*/ 11 w 39"/>
                <a:gd name="T13" fmla="*/ 7 h 57"/>
                <a:gd name="T14" fmla="*/ 9 w 39"/>
                <a:gd name="T15" fmla="*/ 9 h 57"/>
                <a:gd name="T16" fmla="*/ 6 w 39"/>
                <a:gd name="T17" fmla="*/ 9 h 57"/>
                <a:gd name="T18" fmla="*/ 5 w 39"/>
                <a:gd name="T19" fmla="*/ 9 h 57"/>
                <a:gd name="T20" fmla="*/ 3 w 39"/>
                <a:gd name="T21" fmla="*/ 10 h 57"/>
                <a:gd name="T22" fmla="*/ 0 w 39"/>
                <a:gd name="T23" fmla="*/ 15 h 57"/>
                <a:gd name="T24" fmla="*/ 5 w 39"/>
                <a:gd name="T25" fmla="*/ 19 h 57"/>
                <a:gd name="T26" fmla="*/ 5 w 39"/>
                <a:gd name="T27" fmla="*/ 22 h 57"/>
                <a:gd name="T28" fmla="*/ 3 w 39"/>
                <a:gd name="T29" fmla="*/ 19 h 57"/>
                <a:gd name="T30" fmla="*/ 2 w 39"/>
                <a:gd name="T31" fmla="*/ 18 h 57"/>
                <a:gd name="T32" fmla="*/ 3 w 39"/>
                <a:gd name="T33" fmla="*/ 27 h 57"/>
                <a:gd name="T34" fmla="*/ 5 w 39"/>
                <a:gd name="T35" fmla="*/ 25 h 57"/>
                <a:gd name="T36" fmla="*/ 8 w 39"/>
                <a:gd name="T37" fmla="*/ 24 h 57"/>
                <a:gd name="T38" fmla="*/ 11 w 39"/>
                <a:gd name="T39" fmla="*/ 25 h 57"/>
                <a:gd name="T40" fmla="*/ 12 w 39"/>
                <a:gd name="T41" fmla="*/ 22 h 57"/>
                <a:gd name="T42" fmla="*/ 11 w 39"/>
                <a:gd name="T43" fmla="*/ 22 h 57"/>
                <a:gd name="T44" fmla="*/ 9 w 39"/>
                <a:gd name="T45" fmla="*/ 19 h 57"/>
                <a:gd name="T46" fmla="*/ 9 w 39"/>
                <a:gd name="T47" fmla="*/ 16 h 57"/>
                <a:gd name="T48" fmla="*/ 11 w 39"/>
                <a:gd name="T49" fmla="*/ 15 h 57"/>
                <a:gd name="T50" fmla="*/ 15 w 39"/>
                <a:gd name="T51" fmla="*/ 22 h 57"/>
                <a:gd name="T52" fmla="*/ 15 w 39"/>
                <a:gd name="T53" fmla="*/ 25 h 57"/>
                <a:gd name="T54" fmla="*/ 17 w 39"/>
                <a:gd name="T55" fmla="*/ 27 h 57"/>
                <a:gd name="T56" fmla="*/ 17 w 39"/>
                <a:gd name="T57" fmla="*/ 30 h 57"/>
                <a:gd name="T58" fmla="*/ 14 w 39"/>
                <a:gd name="T59" fmla="*/ 34 h 57"/>
                <a:gd name="T60" fmla="*/ 12 w 39"/>
                <a:gd name="T61" fmla="*/ 36 h 57"/>
                <a:gd name="T62" fmla="*/ 11 w 39"/>
                <a:gd name="T63" fmla="*/ 39 h 57"/>
                <a:gd name="T64" fmla="*/ 12 w 39"/>
                <a:gd name="T65" fmla="*/ 48 h 57"/>
                <a:gd name="T66" fmla="*/ 11 w 39"/>
                <a:gd name="T67" fmla="*/ 51 h 57"/>
                <a:gd name="T68" fmla="*/ 12 w 39"/>
                <a:gd name="T69" fmla="*/ 52 h 57"/>
                <a:gd name="T70" fmla="*/ 17 w 39"/>
                <a:gd name="T71" fmla="*/ 55 h 57"/>
                <a:gd name="T72" fmla="*/ 18 w 39"/>
                <a:gd name="T73" fmla="*/ 51 h 57"/>
                <a:gd name="T74" fmla="*/ 17 w 39"/>
                <a:gd name="T75" fmla="*/ 46 h 57"/>
                <a:gd name="T76" fmla="*/ 17 w 39"/>
                <a:gd name="T77" fmla="*/ 45 h 57"/>
                <a:gd name="T78" fmla="*/ 20 w 39"/>
                <a:gd name="T79" fmla="*/ 45 h 57"/>
                <a:gd name="T80" fmla="*/ 18 w 39"/>
                <a:gd name="T81" fmla="*/ 46 h 57"/>
                <a:gd name="T82" fmla="*/ 18 w 39"/>
                <a:gd name="T83" fmla="*/ 48 h 57"/>
                <a:gd name="T84" fmla="*/ 20 w 39"/>
                <a:gd name="T85" fmla="*/ 57 h 57"/>
                <a:gd name="T86" fmla="*/ 21 w 39"/>
                <a:gd name="T87" fmla="*/ 57 h 57"/>
                <a:gd name="T88" fmla="*/ 24 w 39"/>
                <a:gd name="T89" fmla="*/ 54 h 57"/>
                <a:gd name="T90" fmla="*/ 24 w 39"/>
                <a:gd name="T91" fmla="*/ 51 h 57"/>
                <a:gd name="T92" fmla="*/ 27 w 39"/>
                <a:gd name="T93" fmla="*/ 49 h 57"/>
                <a:gd name="T94" fmla="*/ 29 w 39"/>
                <a:gd name="T95" fmla="*/ 49 h 57"/>
                <a:gd name="T96" fmla="*/ 39 w 39"/>
                <a:gd name="T97" fmla="*/ 21 h 57"/>
                <a:gd name="T98" fmla="*/ 39 w 39"/>
                <a:gd name="T99" fmla="*/ 18 h 57"/>
                <a:gd name="T100" fmla="*/ 38 w 39"/>
                <a:gd name="T101" fmla="*/ 15 h 57"/>
                <a:gd name="T102" fmla="*/ 33 w 39"/>
                <a:gd name="T103" fmla="*/ 13 h 57"/>
                <a:gd name="T104" fmla="*/ 33 w 39"/>
                <a:gd name="T105" fmla="*/ 12 h 57"/>
                <a:gd name="T106" fmla="*/ 35 w 39"/>
                <a:gd name="T107" fmla="*/ 7 h 57"/>
                <a:gd name="T108" fmla="*/ 35 w 39"/>
                <a:gd name="T109" fmla="*/ 6 h 57"/>
                <a:gd name="T110" fmla="*/ 32 w 39"/>
                <a:gd name="T111" fmla="*/ 6 h 57"/>
                <a:gd name="T112" fmla="*/ 27 w 39"/>
                <a:gd name="T113" fmla="*/ 6 h 57"/>
                <a:gd name="T114" fmla="*/ 23 w 39"/>
                <a:gd name="T115" fmla="*/ 3 h 57"/>
                <a:gd name="T116" fmla="*/ 23 w 39"/>
                <a:gd name="T117" fmla="*/ 2 h 57"/>
                <a:gd name="T118" fmla="*/ 20 w 39"/>
                <a:gd name="T119" fmla="*/ 0 h 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9"/>
                <a:gd name="T181" fmla="*/ 0 h 57"/>
                <a:gd name="T182" fmla="*/ 39 w 39"/>
                <a:gd name="T183" fmla="*/ 57 h 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9" h="57">
                  <a:moveTo>
                    <a:pt x="20" y="0"/>
                  </a:moveTo>
                  <a:lnTo>
                    <a:pt x="21" y="0"/>
                  </a:lnTo>
                  <a:lnTo>
                    <a:pt x="20" y="0"/>
                  </a:lnTo>
                  <a:lnTo>
                    <a:pt x="17" y="2"/>
                  </a:lnTo>
                  <a:lnTo>
                    <a:pt x="14" y="3"/>
                  </a:lnTo>
                  <a:lnTo>
                    <a:pt x="12" y="7"/>
                  </a:lnTo>
                  <a:lnTo>
                    <a:pt x="11" y="7"/>
                  </a:lnTo>
                  <a:lnTo>
                    <a:pt x="9" y="9"/>
                  </a:lnTo>
                  <a:lnTo>
                    <a:pt x="6" y="9"/>
                  </a:lnTo>
                  <a:lnTo>
                    <a:pt x="5" y="9"/>
                  </a:lnTo>
                  <a:lnTo>
                    <a:pt x="3" y="10"/>
                  </a:lnTo>
                  <a:lnTo>
                    <a:pt x="0" y="15"/>
                  </a:lnTo>
                  <a:lnTo>
                    <a:pt x="5" y="19"/>
                  </a:lnTo>
                  <a:lnTo>
                    <a:pt x="5" y="22"/>
                  </a:lnTo>
                  <a:lnTo>
                    <a:pt x="3" y="19"/>
                  </a:lnTo>
                  <a:lnTo>
                    <a:pt x="2" y="18"/>
                  </a:lnTo>
                  <a:lnTo>
                    <a:pt x="3" y="27"/>
                  </a:lnTo>
                  <a:lnTo>
                    <a:pt x="5" y="25"/>
                  </a:lnTo>
                  <a:lnTo>
                    <a:pt x="8" y="24"/>
                  </a:lnTo>
                  <a:lnTo>
                    <a:pt x="11" y="25"/>
                  </a:lnTo>
                  <a:lnTo>
                    <a:pt x="12" y="22"/>
                  </a:lnTo>
                  <a:lnTo>
                    <a:pt x="11" y="22"/>
                  </a:lnTo>
                  <a:lnTo>
                    <a:pt x="9" y="19"/>
                  </a:lnTo>
                  <a:lnTo>
                    <a:pt x="9" y="16"/>
                  </a:lnTo>
                  <a:lnTo>
                    <a:pt x="11" y="15"/>
                  </a:lnTo>
                  <a:lnTo>
                    <a:pt x="15" y="22"/>
                  </a:lnTo>
                  <a:lnTo>
                    <a:pt x="15" y="25"/>
                  </a:lnTo>
                  <a:lnTo>
                    <a:pt x="17" y="27"/>
                  </a:lnTo>
                  <a:lnTo>
                    <a:pt x="17" y="30"/>
                  </a:lnTo>
                  <a:lnTo>
                    <a:pt x="14" y="34"/>
                  </a:lnTo>
                  <a:lnTo>
                    <a:pt x="12" y="36"/>
                  </a:lnTo>
                  <a:lnTo>
                    <a:pt x="11" y="39"/>
                  </a:lnTo>
                  <a:lnTo>
                    <a:pt x="12" y="48"/>
                  </a:lnTo>
                  <a:lnTo>
                    <a:pt x="11" y="51"/>
                  </a:lnTo>
                  <a:lnTo>
                    <a:pt x="12" y="52"/>
                  </a:lnTo>
                  <a:lnTo>
                    <a:pt x="17" y="55"/>
                  </a:lnTo>
                  <a:lnTo>
                    <a:pt x="18" y="51"/>
                  </a:lnTo>
                  <a:lnTo>
                    <a:pt x="17" y="46"/>
                  </a:lnTo>
                  <a:lnTo>
                    <a:pt x="17" y="45"/>
                  </a:lnTo>
                  <a:lnTo>
                    <a:pt x="20" y="45"/>
                  </a:lnTo>
                  <a:lnTo>
                    <a:pt x="18" y="46"/>
                  </a:lnTo>
                  <a:lnTo>
                    <a:pt x="18" y="48"/>
                  </a:lnTo>
                  <a:lnTo>
                    <a:pt x="20" y="57"/>
                  </a:lnTo>
                  <a:lnTo>
                    <a:pt x="21" y="57"/>
                  </a:lnTo>
                  <a:lnTo>
                    <a:pt x="24" y="54"/>
                  </a:lnTo>
                  <a:lnTo>
                    <a:pt x="24" y="51"/>
                  </a:lnTo>
                  <a:lnTo>
                    <a:pt x="27" y="49"/>
                  </a:lnTo>
                  <a:lnTo>
                    <a:pt x="29" y="49"/>
                  </a:lnTo>
                  <a:lnTo>
                    <a:pt x="39" y="21"/>
                  </a:lnTo>
                  <a:lnTo>
                    <a:pt x="39" y="18"/>
                  </a:lnTo>
                  <a:lnTo>
                    <a:pt x="38" y="15"/>
                  </a:lnTo>
                  <a:lnTo>
                    <a:pt x="33" y="13"/>
                  </a:lnTo>
                  <a:lnTo>
                    <a:pt x="33" y="12"/>
                  </a:lnTo>
                  <a:lnTo>
                    <a:pt x="35" y="7"/>
                  </a:lnTo>
                  <a:lnTo>
                    <a:pt x="35" y="6"/>
                  </a:lnTo>
                  <a:lnTo>
                    <a:pt x="32" y="6"/>
                  </a:lnTo>
                  <a:lnTo>
                    <a:pt x="27" y="6"/>
                  </a:lnTo>
                  <a:lnTo>
                    <a:pt x="23" y="3"/>
                  </a:lnTo>
                  <a:lnTo>
                    <a:pt x="23" y="2"/>
                  </a:lnTo>
                  <a:lnTo>
                    <a:pt x="20" y="0"/>
                  </a:lnTo>
                  <a:close/>
                </a:path>
              </a:pathLst>
            </a:custGeom>
            <a:grpFill/>
            <a:ln w="1905">
              <a:noFill/>
              <a:round/>
              <a:headEnd/>
              <a:tailEnd/>
            </a:ln>
          </p:spPr>
          <p:txBody>
            <a:bodyPr/>
            <a:lstStyle/>
            <a:p>
              <a:endParaRPr lang="en-GB">
                <a:solidFill>
                  <a:srgbClr val="000000"/>
                </a:solidFill>
                <a:latin typeface="Arial"/>
              </a:endParaRPr>
            </a:p>
          </p:txBody>
        </p:sp>
        <p:sp>
          <p:nvSpPr>
            <p:cNvPr id="830" name="Freeform 826"/>
            <p:cNvSpPr>
              <a:spLocks/>
            </p:cNvSpPr>
            <p:nvPr/>
          </p:nvSpPr>
          <p:spPr bwMode="auto">
            <a:xfrm>
              <a:off x="4919" y="2152"/>
              <a:ext cx="1" cy="6"/>
            </a:xfrm>
            <a:custGeom>
              <a:avLst/>
              <a:gdLst>
                <a:gd name="T0" fmla="*/ 0 w 1"/>
                <a:gd name="T1" fmla="*/ 0 h 6"/>
                <a:gd name="T2" fmla="*/ 0 w 1"/>
                <a:gd name="T3" fmla="*/ 3 h 6"/>
                <a:gd name="T4" fmla="*/ 0 w 1"/>
                <a:gd name="T5" fmla="*/ 5 h 6"/>
                <a:gd name="T6" fmla="*/ 0 w 1"/>
                <a:gd name="T7" fmla="*/ 6 h 6"/>
                <a:gd name="T8" fmla="*/ 1 w 1"/>
                <a:gd name="T9" fmla="*/ 2 h 6"/>
                <a:gd name="T10" fmla="*/ 0 w 1"/>
                <a:gd name="T11" fmla="*/ 0 h 6"/>
                <a:gd name="T12" fmla="*/ 0 60000 65536"/>
                <a:gd name="T13" fmla="*/ 0 60000 65536"/>
                <a:gd name="T14" fmla="*/ 0 60000 65536"/>
                <a:gd name="T15" fmla="*/ 0 60000 65536"/>
                <a:gd name="T16" fmla="*/ 0 60000 65536"/>
                <a:gd name="T17" fmla="*/ 0 60000 65536"/>
                <a:gd name="T18" fmla="*/ 0 w 1"/>
                <a:gd name="T19" fmla="*/ 0 h 6"/>
                <a:gd name="T20" fmla="*/ 1 w 1"/>
                <a:gd name="T21" fmla="*/ 6 h 6"/>
              </a:gdLst>
              <a:ahLst/>
              <a:cxnLst>
                <a:cxn ang="T12">
                  <a:pos x="T0" y="T1"/>
                </a:cxn>
                <a:cxn ang="T13">
                  <a:pos x="T2" y="T3"/>
                </a:cxn>
                <a:cxn ang="T14">
                  <a:pos x="T4" y="T5"/>
                </a:cxn>
                <a:cxn ang="T15">
                  <a:pos x="T6" y="T7"/>
                </a:cxn>
                <a:cxn ang="T16">
                  <a:pos x="T8" y="T9"/>
                </a:cxn>
                <a:cxn ang="T17">
                  <a:pos x="T10" y="T11"/>
                </a:cxn>
              </a:cxnLst>
              <a:rect l="T18" t="T19" r="T20" b="T21"/>
              <a:pathLst>
                <a:path w="1" h="6">
                  <a:moveTo>
                    <a:pt x="0" y="0"/>
                  </a:moveTo>
                  <a:lnTo>
                    <a:pt x="0" y="3"/>
                  </a:lnTo>
                  <a:lnTo>
                    <a:pt x="0" y="5"/>
                  </a:lnTo>
                  <a:lnTo>
                    <a:pt x="0" y="6"/>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31" name="Freeform 827"/>
            <p:cNvSpPr>
              <a:spLocks/>
            </p:cNvSpPr>
            <p:nvPr/>
          </p:nvSpPr>
          <p:spPr bwMode="auto">
            <a:xfrm>
              <a:off x="4932" y="2185"/>
              <a:ext cx="3" cy="9"/>
            </a:xfrm>
            <a:custGeom>
              <a:avLst/>
              <a:gdLst>
                <a:gd name="T0" fmla="*/ 3 w 3"/>
                <a:gd name="T1" fmla="*/ 3 h 9"/>
                <a:gd name="T2" fmla="*/ 3 w 3"/>
                <a:gd name="T3" fmla="*/ 0 h 9"/>
                <a:gd name="T4" fmla="*/ 0 w 3"/>
                <a:gd name="T5" fmla="*/ 8 h 9"/>
                <a:gd name="T6" fmla="*/ 2 w 3"/>
                <a:gd name="T7" fmla="*/ 9 h 9"/>
                <a:gd name="T8" fmla="*/ 3 w 3"/>
                <a:gd name="T9" fmla="*/ 3 h 9"/>
                <a:gd name="T10" fmla="*/ 0 60000 65536"/>
                <a:gd name="T11" fmla="*/ 0 60000 65536"/>
                <a:gd name="T12" fmla="*/ 0 60000 65536"/>
                <a:gd name="T13" fmla="*/ 0 60000 65536"/>
                <a:gd name="T14" fmla="*/ 0 60000 65536"/>
                <a:gd name="T15" fmla="*/ 0 w 3"/>
                <a:gd name="T16" fmla="*/ 0 h 9"/>
                <a:gd name="T17" fmla="*/ 3 w 3"/>
                <a:gd name="T18" fmla="*/ 9 h 9"/>
              </a:gdLst>
              <a:ahLst/>
              <a:cxnLst>
                <a:cxn ang="T10">
                  <a:pos x="T0" y="T1"/>
                </a:cxn>
                <a:cxn ang="T11">
                  <a:pos x="T2" y="T3"/>
                </a:cxn>
                <a:cxn ang="T12">
                  <a:pos x="T4" y="T5"/>
                </a:cxn>
                <a:cxn ang="T13">
                  <a:pos x="T6" y="T7"/>
                </a:cxn>
                <a:cxn ang="T14">
                  <a:pos x="T8" y="T9"/>
                </a:cxn>
              </a:cxnLst>
              <a:rect l="T15" t="T16" r="T17" b="T18"/>
              <a:pathLst>
                <a:path w="3" h="9">
                  <a:moveTo>
                    <a:pt x="3" y="3"/>
                  </a:moveTo>
                  <a:lnTo>
                    <a:pt x="3" y="0"/>
                  </a:lnTo>
                  <a:lnTo>
                    <a:pt x="0" y="8"/>
                  </a:lnTo>
                  <a:lnTo>
                    <a:pt x="2" y="9"/>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832" name="Freeform 828"/>
            <p:cNvSpPr>
              <a:spLocks/>
            </p:cNvSpPr>
            <p:nvPr/>
          </p:nvSpPr>
          <p:spPr bwMode="auto">
            <a:xfrm>
              <a:off x="4925" y="2193"/>
              <a:ext cx="3" cy="4"/>
            </a:xfrm>
            <a:custGeom>
              <a:avLst/>
              <a:gdLst>
                <a:gd name="T0" fmla="*/ 1 w 3"/>
                <a:gd name="T1" fmla="*/ 1 h 4"/>
                <a:gd name="T2" fmla="*/ 0 w 3"/>
                <a:gd name="T3" fmla="*/ 0 h 4"/>
                <a:gd name="T4" fmla="*/ 0 w 3"/>
                <a:gd name="T5" fmla="*/ 1 h 4"/>
                <a:gd name="T6" fmla="*/ 0 w 3"/>
                <a:gd name="T7" fmla="*/ 4 h 4"/>
                <a:gd name="T8" fmla="*/ 3 w 3"/>
                <a:gd name="T9" fmla="*/ 4 h 4"/>
                <a:gd name="T10" fmla="*/ 3 w 3"/>
                <a:gd name="T11" fmla="*/ 1 h 4"/>
                <a:gd name="T12" fmla="*/ 1 w 3"/>
                <a:gd name="T13" fmla="*/ 1 h 4"/>
                <a:gd name="T14" fmla="*/ 0 60000 65536"/>
                <a:gd name="T15" fmla="*/ 0 60000 65536"/>
                <a:gd name="T16" fmla="*/ 0 60000 65536"/>
                <a:gd name="T17" fmla="*/ 0 60000 65536"/>
                <a:gd name="T18" fmla="*/ 0 60000 65536"/>
                <a:gd name="T19" fmla="*/ 0 60000 65536"/>
                <a:gd name="T20" fmla="*/ 0 60000 65536"/>
                <a:gd name="T21" fmla="*/ 0 w 3"/>
                <a:gd name="T22" fmla="*/ 0 h 4"/>
                <a:gd name="T23" fmla="*/ 3 w 3"/>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4">
                  <a:moveTo>
                    <a:pt x="1" y="1"/>
                  </a:moveTo>
                  <a:lnTo>
                    <a:pt x="0" y="0"/>
                  </a:lnTo>
                  <a:lnTo>
                    <a:pt x="0" y="1"/>
                  </a:lnTo>
                  <a:lnTo>
                    <a:pt x="0" y="4"/>
                  </a:lnTo>
                  <a:lnTo>
                    <a:pt x="3" y="4"/>
                  </a:lnTo>
                  <a:lnTo>
                    <a:pt x="3" y="1"/>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833" name="Rectangle 829"/>
            <p:cNvSpPr>
              <a:spLocks noChangeArrowheads="1"/>
            </p:cNvSpPr>
            <p:nvPr/>
          </p:nvSpPr>
          <p:spPr bwMode="auto">
            <a:xfrm>
              <a:off x="4895" y="2148"/>
              <a:ext cx="3" cy="3"/>
            </a:xfrm>
            <a:prstGeom prst="rect">
              <a:avLst/>
            </a:prstGeom>
            <a:grpFill/>
            <a:ln w="1905">
              <a:noFill/>
              <a:miter lim="800000"/>
              <a:headEnd/>
              <a:tailEnd/>
            </a:ln>
          </p:spPr>
          <p:txBody>
            <a:bodyPr/>
            <a:lstStyle/>
            <a:p>
              <a:endParaRPr lang="en-GB">
                <a:solidFill>
                  <a:srgbClr val="000000"/>
                </a:solidFill>
                <a:latin typeface="Arial"/>
                <a:cs typeface="Arial" charset="0"/>
              </a:endParaRPr>
            </a:p>
          </p:txBody>
        </p:sp>
        <p:sp>
          <p:nvSpPr>
            <p:cNvPr id="834" name="Freeform 830"/>
            <p:cNvSpPr>
              <a:spLocks/>
            </p:cNvSpPr>
            <p:nvPr/>
          </p:nvSpPr>
          <p:spPr bwMode="auto">
            <a:xfrm>
              <a:off x="4901" y="2142"/>
              <a:ext cx="3" cy="4"/>
            </a:xfrm>
            <a:custGeom>
              <a:avLst/>
              <a:gdLst>
                <a:gd name="T0" fmla="*/ 3 w 3"/>
                <a:gd name="T1" fmla="*/ 1 h 4"/>
                <a:gd name="T2" fmla="*/ 3 w 3"/>
                <a:gd name="T3" fmla="*/ 0 h 4"/>
                <a:gd name="T4" fmla="*/ 1 w 3"/>
                <a:gd name="T5" fmla="*/ 0 h 4"/>
                <a:gd name="T6" fmla="*/ 0 w 3"/>
                <a:gd name="T7" fmla="*/ 1 h 4"/>
                <a:gd name="T8" fmla="*/ 1 w 3"/>
                <a:gd name="T9" fmla="*/ 4 h 4"/>
                <a:gd name="T10" fmla="*/ 3 w 3"/>
                <a:gd name="T11" fmla="*/ 1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3" y="1"/>
                  </a:moveTo>
                  <a:lnTo>
                    <a:pt x="3" y="0"/>
                  </a:lnTo>
                  <a:lnTo>
                    <a:pt x="1" y="0"/>
                  </a:lnTo>
                  <a:lnTo>
                    <a:pt x="0" y="1"/>
                  </a:lnTo>
                  <a:lnTo>
                    <a:pt x="1" y="4"/>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835" name="Freeform 831"/>
            <p:cNvSpPr>
              <a:spLocks/>
            </p:cNvSpPr>
            <p:nvPr/>
          </p:nvSpPr>
          <p:spPr bwMode="auto">
            <a:xfrm>
              <a:off x="4913" y="2126"/>
              <a:ext cx="1" cy="2"/>
            </a:xfrm>
            <a:custGeom>
              <a:avLst/>
              <a:gdLst>
                <a:gd name="T0" fmla="*/ 0 w 1"/>
                <a:gd name="T1" fmla="*/ 0 h 2"/>
                <a:gd name="T2" fmla="*/ 0 w 1"/>
                <a:gd name="T3" fmla="*/ 1 h 2"/>
                <a:gd name="T4" fmla="*/ 0 w 1"/>
                <a:gd name="T5" fmla="*/ 2 h 2"/>
                <a:gd name="T6" fmla="*/ 1 w 1"/>
                <a:gd name="T7" fmla="*/ 1 h 2"/>
                <a:gd name="T8" fmla="*/ 0 w 1"/>
                <a:gd name="T9" fmla="*/ 0 h 2"/>
                <a:gd name="T10" fmla="*/ 0 60000 65536"/>
                <a:gd name="T11" fmla="*/ 0 60000 65536"/>
                <a:gd name="T12" fmla="*/ 0 60000 65536"/>
                <a:gd name="T13" fmla="*/ 0 60000 65536"/>
                <a:gd name="T14" fmla="*/ 0 60000 65536"/>
                <a:gd name="T15" fmla="*/ 0 w 1"/>
                <a:gd name="T16" fmla="*/ 0 h 2"/>
                <a:gd name="T17" fmla="*/ 1 w 1"/>
                <a:gd name="T18" fmla="*/ 2 h 2"/>
              </a:gdLst>
              <a:ahLst/>
              <a:cxnLst>
                <a:cxn ang="T10">
                  <a:pos x="T0" y="T1"/>
                </a:cxn>
                <a:cxn ang="T11">
                  <a:pos x="T2" y="T3"/>
                </a:cxn>
                <a:cxn ang="T12">
                  <a:pos x="T4" y="T5"/>
                </a:cxn>
                <a:cxn ang="T13">
                  <a:pos x="T6" y="T7"/>
                </a:cxn>
                <a:cxn ang="T14">
                  <a:pos x="T8" y="T9"/>
                </a:cxn>
              </a:cxnLst>
              <a:rect l="T15" t="T16" r="T17" b="T18"/>
              <a:pathLst>
                <a:path w="1" h="2">
                  <a:moveTo>
                    <a:pt x="0" y="0"/>
                  </a:moveTo>
                  <a:lnTo>
                    <a:pt x="0" y="1"/>
                  </a:lnTo>
                  <a:lnTo>
                    <a:pt x="0" y="2"/>
                  </a:lnTo>
                  <a:lnTo>
                    <a:pt x="1"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36" name="Freeform 832"/>
            <p:cNvSpPr>
              <a:spLocks/>
            </p:cNvSpPr>
            <p:nvPr/>
          </p:nvSpPr>
          <p:spPr bwMode="auto">
            <a:xfrm>
              <a:off x="4751" y="2290"/>
              <a:ext cx="29" cy="60"/>
            </a:xfrm>
            <a:custGeom>
              <a:avLst/>
              <a:gdLst>
                <a:gd name="T0" fmla="*/ 23 w 29"/>
                <a:gd name="T1" fmla="*/ 0 h 60"/>
                <a:gd name="T2" fmla="*/ 24 w 29"/>
                <a:gd name="T3" fmla="*/ 0 h 60"/>
                <a:gd name="T4" fmla="*/ 26 w 29"/>
                <a:gd name="T5" fmla="*/ 2 h 60"/>
                <a:gd name="T6" fmla="*/ 27 w 29"/>
                <a:gd name="T7" fmla="*/ 2 h 60"/>
                <a:gd name="T8" fmla="*/ 29 w 29"/>
                <a:gd name="T9" fmla="*/ 3 h 60"/>
                <a:gd name="T10" fmla="*/ 29 w 29"/>
                <a:gd name="T11" fmla="*/ 5 h 60"/>
                <a:gd name="T12" fmla="*/ 29 w 29"/>
                <a:gd name="T13" fmla="*/ 9 h 60"/>
                <a:gd name="T14" fmla="*/ 29 w 29"/>
                <a:gd name="T15" fmla="*/ 12 h 60"/>
                <a:gd name="T16" fmla="*/ 12 w 29"/>
                <a:gd name="T17" fmla="*/ 60 h 60"/>
                <a:gd name="T18" fmla="*/ 11 w 29"/>
                <a:gd name="T19" fmla="*/ 60 h 60"/>
                <a:gd name="T20" fmla="*/ 8 w 29"/>
                <a:gd name="T21" fmla="*/ 51 h 60"/>
                <a:gd name="T22" fmla="*/ 5 w 29"/>
                <a:gd name="T23" fmla="*/ 50 h 60"/>
                <a:gd name="T24" fmla="*/ 2 w 29"/>
                <a:gd name="T25" fmla="*/ 45 h 60"/>
                <a:gd name="T26" fmla="*/ 0 w 29"/>
                <a:gd name="T27" fmla="*/ 30 h 60"/>
                <a:gd name="T28" fmla="*/ 0 w 29"/>
                <a:gd name="T29" fmla="*/ 27 h 60"/>
                <a:gd name="T30" fmla="*/ 14 w 29"/>
                <a:gd name="T31" fmla="*/ 5 h 60"/>
                <a:gd name="T32" fmla="*/ 20 w 29"/>
                <a:gd name="T33" fmla="*/ 2 h 60"/>
                <a:gd name="T34" fmla="*/ 21 w 29"/>
                <a:gd name="T35" fmla="*/ 0 h 60"/>
                <a:gd name="T36" fmla="*/ 23 w 29"/>
                <a:gd name="T37" fmla="*/ 0 h 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
                <a:gd name="T58" fmla="*/ 0 h 60"/>
                <a:gd name="T59" fmla="*/ 29 w 29"/>
                <a:gd name="T60" fmla="*/ 60 h 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 h="60">
                  <a:moveTo>
                    <a:pt x="23" y="0"/>
                  </a:moveTo>
                  <a:lnTo>
                    <a:pt x="24" y="0"/>
                  </a:lnTo>
                  <a:lnTo>
                    <a:pt x="26" y="2"/>
                  </a:lnTo>
                  <a:lnTo>
                    <a:pt x="27" y="2"/>
                  </a:lnTo>
                  <a:lnTo>
                    <a:pt x="29" y="3"/>
                  </a:lnTo>
                  <a:lnTo>
                    <a:pt x="29" y="5"/>
                  </a:lnTo>
                  <a:lnTo>
                    <a:pt x="29" y="9"/>
                  </a:lnTo>
                  <a:lnTo>
                    <a:pt x="29" y="12"/>
                  </a:lnTo>
                  <a:lnTo>
                    <a:pt x="12" y="60"/>
                  </a:lnTo>
                  <a:lnTo>
                    <a:pt x="11" y="60"/>
                  </a:lnTo>
                  <a:lnTo>
                    <a:pt x="8" y="51"/>
                  </a:lnTo>
                  <a:lnTo>
                    <a:pt x="5" y="50"/>
                  </a:lnTo>
                  <a:lnTo>
                    <a:pt x="2" y="45"/>
                  </a:lnTo>
                  <a:lnTo>
                    <a:pt x="0" y="30"/>
                  </a:lnTo>
                  <a:lnTo>
                    <a:pt x="0" y="27"/>
                  </a:lnTo>
                  <a:lnTo>
                    <a:pt x="14" y="5"/>
                  </a:lnTo>
                  <a:lnTo>
                    <a:pt x="20" y="2"/>
                  </a:lnTo>
                  <a:lnTo>
                    <a:pt x="21" y="0"/>
                  </a:lnTo>
                  <a:lnTo>
                    <a:pt x="23" y="0"/>
                  </a:lnTo>
                  <a:close/>
                </a:path>
              </a:pathLst>
            </a:custGeom>
            <a:grpFill/>
            <a:ln w="1905">
              <a:noFill/>
              <a:round/>
              <a:headEnd/>
              <a:tailEnd/>
            </a:ln>
          </p:spPr>
          <p:txBody>
            <a:bodyPr/>
            <a:lstStyle/>
            <a:p>
              <a:endParaRPr lang="en-GB">
                <a:solidFill>
                  <a:srgbClr val="000000"/>
                </a:solidFill>
                <a:latin typeface="Arial"/>
              </a:endParaRPr>
            </a:p>
          </p:txBody>
        </p:sp>
        <p:sp>
          <p:nvSpPr>
            <p:cNvPr id="837" name="Freeform 833"/>
            <p:cNvSpPr>
              <a:spLocks/>
            </p:cNvSpPr>
            <p:nvPr/>
          </p:nvSpPr>
          <p:spPr bwMode="auto">
            <a:xfrm>
              <a:off x="4811" y="2305"/>
              <a:ext cx="3" cy="3"/>
            </a:xfrm>
            <a:custGeom>
              <a:avLst/>
              <a:gdLst>
                <a:gd name="T0" fmla="*/ 0 w 3"/>
                <a:gd name="T1" fmla="*/ 0 h 3"/>
                <a:gd name="T2" fmla="*/ 1 w 3"/>
                <a:gd name="T3" fmla="*/ 0 h 3"/>
                <a:gd name="T4" fmla="*/ 3 w 3"/>
                <a:gd name="T5" fmla="*/ 2 h 3"/>
                <a:gd name="T6" fmla="*/ 3 w 3"/>
                <a:gd name="T7" fmla="*/ 3 h 3"/>
                <a:gd name="T8" fmla="*/ 0 w 3"/>
                <a:gd name="T9" fmla="*/ 3 h 3"/>
                <a:gd name="T10" fmla="*/ 0 w 3"/>
                <a:gd name="T11" fmla="*/ 2 h 3"/>
                <a:gd name="T12" fmla="*/ 0 w 3"/>
                <a:gd name="T13" fmla="*/ 0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0" y="0"/>
                  </a:moveTo>
                  <a:lnTo>
                    <a:pt x="1" y="0"/>
                  </a:lnTo>
                  <a:lnTo>
                    <a:pt x="3" y="2"/>
                  </a:lnTo>
                  <a:lnTo>
                    <a:pt x="3" y="3"/>
                  </a:lnTo>
                  <a:lnTo>
                    <a:pt x="0" y="3"/>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38" name="Freeform 834"/>
            <p:cNvSpPr>
              <a:spLocks/>
            </p:cNvSpPr>
            <p:nvPr/>
          </p:nvSpPr>
          <p:spPr bwMode="auto">
            <a:xfrm>
              <a:off x="4817" y="2304"/>
              <a:ext cx="3" cy="3"/>
            </a:xfrm>
            <a:custGeom>
              <a:avLst/>
              <a:gdLst>
                <a:gd name="T0" fmla="*/ 1 w 3"/>
                <a:gd name="T1" fmla="*/ 1 h 3"/>
                <a:gd name="T2" fmla="*/ 0 w 3"/>
                <a:gd name="T3" fmla="*/ 1 h 3"/>
                <a:gd name="T4" fmla="*/ 1 w 3"/>
                <a:gd name="T5" fmla="*/ 1 h 3"/>
                <a:gd name="T6" fmla="*/ 3 w 3"/>
                <a:gd name="T7" fmla="*/ 0 h 3"/>
                <a:gd name="T8" fmla="*/ 3 w 3"/>
                <a:gd name="T9" fmla="*/ 1 h 3"/>
                <a:gd name="T10" fmla="*/ 3 w 3"/>
                <a:gd name="T11" fmla="*/ 3 h 3"/>
                <a:gd name="T12" fmla="*/ 1 w 3"/>
                <a:gd name="T13" fmla="*/ 3 h 3"/>
                <a:gd name="T14" fmla="*/ 1 w 3"/>
                <a:gd name="T15" fmla="*/ 1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1" y="1"/>
                  </a:moveTo>
                  <a:lnTo>
                    <a:pt x="0" y="1"/>
                  </a:lnTo>
                  <a:lnTo>
                    <a:pt x="1" y="1"/>
                  </a:lnTo>
                  <a:lnTo>
                    <a:pt x="3" y="0"/>
                  </a:lnTo>
                  <a:lnTo>
                    <a:pt x="3" y="1"/>
                  </a:lnTo>
                  <a:lnTo>
                    <a:pt x="3" y="3"/>
                  </a:lnTo>
                  <a:lnTo>
                    <a:pt x="1" y="3"/>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839" name="Freeform 835"/>
            <p:cNvSpPr>
              <a:spLocks/>
            </p:cNvSpPr>
            <p:nvPr/>
          </p:nvSpPr>
          <p:spPr bwMode="auto">
            <a:xfrm>
              <a:off x="4878" y="2260"/>
              <a:ext cx="9" cy="14"/>
            </a:xfrm>
            <a:custGeom>
              <a:avLst/>
              <a:gdLst>
                <a:gd name="T0" fmla="*/ 2 w 9"/>
                <a:gd name="T1" fmla="*/ 6 h 14"/>
                <a:gd name="T2" fmla="*/ 3 w 9"/>
                <a:gd name="T3" fmla="*/ 5 h 14"/>
                <a:gd name="T4" fmla="*/ 3 w 9"/>
                <a:gd name="T5" fmla="*/ 3 h 14"/>
                <a:gd name="T6" fmla="*/ 5 w 9"/>
                <a:gd name="T7" fmla="*/ 3 h 14"/>
                <a:gd name="T8" fmla="*/ 8 w 9"/>
                <a:gd name="T9" fmla="*/ 2 h 14"/>
                <a:gd name="T10" fmla="*/ 8 w 9"/>
                <a:gd name="T11" fmla="*/ 0 h 14"/>
                <a:gd name="T12" fmla="*/ 9 w 9"/>
                <a:gd name="T13" fmla="*/ 2 h 14"/>
                <a:gd name="T14" fmla="*/ 8 w 9"/>
                <a:gd name="T15" fmla="*/ 5 h 14"/>
                <a:gd name="T16" fmla="*/ 5 w 9"/>
                <a:gd name="T17" fmla="*/ 6 h 14"/>
                <a:gd name="T18" fmla="*/ 3 w 9"/>
                <a:gd name="T19" fmla="*/ 9 h 14"/>
                <a:gd name="T20" fmla="*/ 2 w 9"/>
                <a:gd name="T21" fmla="*/ 11 h 14"/>
                <a:gd name="T22" fmla="*/ 2 w 9"/>
                <a:gd name="T23" fmla="*/ 12 h 14"/>
                <a:gd name="T24" fmla="*/ 0 w 9"/>
                <a:gd name="T25" fmla="*/ 14 h 14"/>
                <a:gd name="T26" fmla="*/ 0 w 9"/>
                <a:gd name="T27" fmla="*/ 11 h 14"/>
                <a:gd name="T28" fmla="*/ 0 w 9"/>
                <a:gd name="T29" fmla="*/ 8 h 14"/>
                <a:gd name="T30" fmla="*/ 2 w 9"/>
                <a:gd name="T31" fmla="*/ 6 h 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
                <a:gd name="T49" fmla="*/ 0 h 14"/>
                <a:gd name="T50" fmla="*/ 9 w 9"/>
                <a:gd name="T51" fmla="*/ 14 h 1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 h="14">
                  <a:moveTo>
                    <a:pt x="2" y="6"/>
                  </a:moveTo>
                  <a:lnTo>
                    <a:pt x="3" y="5"/>
                  </a:lnTo>
                  <a:lnTo>
                    <a:pt x="3" y="3"/>
                  </a:lnTo>
                  <a:lnTo>
                    <a:pt x="5" y="3"/>
                  </a:lnTo>
                  <a:lnTo>
                    <a:pt x="8" y="2"/>
                  </a:lnTo>
                  <a:lnTo>
                    <a:pt x="8" y="0"/>
                  </a:lnTo>
                  <a:lnTo>
                    <a:pt x="9" y="2"/>
                  </a:lnTo>
                  <a:lnTo>
                    <a:pt x="8" y="5"/>
                  </a:lnTo>
                  <a:lnTo>
                    <a:pt x="5" y="6"/>
                  </a:lnTo>
                  <a:lnTo>
                    <a:pt x="3" y="9"/>
                  </a:lnTo>
                  <a:lnTo>
                    <a:pt x="2" y="11"/>
                  </a:lnTo>
                  <a:lnTo>
                    <a:pt x="2" y="12"/>
                  </a:lnTo>
                  <a:lnTo>
                    <a:pt x="0" y="14"/>
                  </a:lnTo>
                  <a:lnTo>
                    <a:pt x="0" y="11"/>
                  </a:lnTo>
                  <a:lnTo>
                    <a:pt x="0" y="8"/>
                  </a:lnTo>
                  <a:lnTo>
                    <a:pt x="2" y="6"/>
                  </a:lnTo>
                  <a:close/>
                </a:path>
              </a:pathLst>
            </a:custGeom>
            <a:grpFill/>
            <a:ln w="1905">
              <a:noFill/>
              <a:round/>
              <a:headEnd/>
              <a:tailEnd/>
            </a:ln>
          </p:spPr>
          <p:txBody>
            <a:bodyPr/>
            <a:lstStyle/>
            <a:p>
              <a:endParaRPr lang="en-GB">
                <a:solidFill>
                  <a:srgbClr val="000000"/>
                </a:solidFill>
                <a:latin typeface="Arial"/>
              </a:endParaRPr>
            </a:p>
          </p:txBody>
        </p:sp>
        <p:sp>
          <p:nvSpPr>
            <p:cNvPr id="840" name="Freeform 836"/>
            <p:cNvSpPr>
              <a:spLocks/>
            </p:cNvSpPr>
            <p:nvPr/>
          </p:nvSpPr>
          <p:spPr bwMode="auto">
            <a:xfrm>
              <a:off x="4898" y="2241"/>
              <a:ext cx="1" cy="3"/>
            </a:xfrm>
            <a:custGeom>
              <a:avLst/>
              <a:gdLst>
                <a:gd name="T0" fmla="*/ 1 w 1"/>
                <a:gd name="T1" fmla="*/ 1 h 3"/>
                <a:gd name="T2" fmla="*/ 1 w 1"/>
                <a:gd name="T3" fmla="*/ 3 h 3"/>
                <a:gd name="T4" fmla="*/ 0 w 1"/>
                <a:gd name="T5" fmla="*/ 3 h 3"/>
                <a:gd name="T6" fmla="*/ 0 w 1"/>
                <a:gd name="T7" fmla="*/ 1 h 3"/>
                <a:gd name="T8" fmla="*/ 0 w 1"/>
                <a:gd name="T9" fmla="*/ 0 h 3"/>
                <a:gd name="T10" fmla="*/ 0 w 1"/>
                <a:gd name="T11" fmla="*/ 1 h 3"/>
                <a:gd name="T12" fmla="*/ 1 w 1"/>
                <a:gd name="T13" fmla="*/ 1 h 3"/>
                <a:gd name="T14" fmla="*/ 0 60000 65536"/>
                <a:gd name="T15" fmla="*/ 0 60000 65536"/>
                <a:gd name="T16" fmla="*/ 0 60000 65536"/>
                <a:gd name="T17" fmla="*/ 0 60000 65536"/>
                <a:gd name="T18" fmla="*/ 0 60000 65536"/>
                <a:gd name="T19" fmla="*/ 0 60000 65536"/>
                <a:gd name="T20" fmla="*/ 0 60000 65536"/>
                <a:gd name="T21" fmla="*/ 0 w 1"/>
                <a:gd name="T22" fmla="*/ 0 h 3"/>
                <a:gd name="T23" fmla="*/ 1 w 1"/>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3">
                  <a:moveTo>
                    <a:pt x="1" y="1"/>
                  </a:moveTo>
                  <a:lnTo>
                    <a:pt x="1" y="3"/>
                  </a:lnTo>
                  <a:lnTo>
                    <a:pt x="0" y="3"/>
                  </a:lnTo>
                  <a:lnTo>
                    <a:pt x="0" y="1"/>
                  </a:lnTo>
                  <a:lnTo>
                    <a:pt x="0" y="0"/>
                  </a:lnTo>
                  <a:lnTo>
                    <a:pt x="0" y="1"/>
                  </a:lnTo>
                  <a:lnTo>
                    <a:pt x="1" y="1"/>
                  </a:lnTo>
                  <a:close/>
                </a:path>
              </a:pathLst>
            </a:custGeom>
            <a:grpFill/>
            <a:ln w="1905">
              <a:noFill/>
              <a:round/>
              <a:headEnd/>
              <a:tailEnd/>
            </a:ln>
          </p:spPr>
          <p:txBody>
            <a:bodyPr/>
            <a:lstStyle/>
            <a:p>
              <a:endParaRPr lang="en-GB">
                <a:solidFill>
                  <a:srgbClr val="000000"/>
                </a:solidFill>
                <a:latin typeface="Arial"/>
              </a:endParaRPr>
            </a:p>
          </p:txBody>
        </p:sp>
        <p:sp>
          <p:nvSpPr>
            <p:cNvPr id="841" name="Freeform 837"/>
            <p:cNvSpPr>
              <a:spLocks/>
            </p:cNvSpPr>
            <p:nvPr/>
          </p:nvSpPr>
          <p:spPr bwMode="auto">
            <a:xfrm>
              <a:off x="4904" y="2229"/>
              <a:ext cx="6" cy="6"/>
            </a:xfrm>
            <a:custGeom>
              <a:avLst/>
              <a:gdLst>
                <a:gd name="T0" fmla="*/ 3 w 6"/>
                <a:gd name="T1" fmla="*/ 1 h 6"/>
                <a:gd name="T2" fmla="*/ 6 w 6"/>
                <a:gd name="T3" fmla="*/ 0 h 6"/>
                <a:gd name="T4" fmla="*/ 6 w 6"/>
                <a:gd name="T5" fmla="*/ 1 h 6"/>
                <a:gd name="T6" fmla="*/ 6 w 6"/>
                <a:gd name="T7" fmla="*/ 3 h 6"/>
                <a:gd name="T8" fmla="*/ 4 w 6"/>
                <a:gd name="T9" fmla="*/ 4 h 6"/>
                <a:gd name="T10" fmla="*/ 3 w 6"/>
                <a:gd name="T11" fmla="*/ 6 h 6"/>
                <a:gd name="T12" fmla="*/ 1 w 6"/>
                <a:gd name="T13" fmla="*/ 6 h 6"/>
                <a:gd name="T14" fmla="*/ 0 w 6"/>
                <a:gd name="T15" fmla="*/ 4 h 6"/>
                <a:gd name="T16" fmla="*/ 1 w 6"/>
                <a:gd name="T17" fmla="*/ 1 h 6"/>
                <a:gd name="T18" fmla="*/ 3 w 6"/>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3" y="1"/>
                  </a:moveTo>
                  <a:lnTo>
                    <a:pt x="6" y="0"/>
                  </a:lnTo>
                  <a:lnTo>
                    <a:pt x="6" y="1"/>
                  </a:lnTo>
                  <a:lnTo>
                    <a:pt x="6" y="3"/>
                  </a:lnTo>
                  <a:lnTo>
                    <a:pt x="4" y="4"/>
                  </a:lnTo>
                  <a:lnTo>
                    <a:pt x="3" y="6"/>
                  </a:lnTo>
                  <a:lnTo>
                    <a:pt x="1" y="6"/>
                  </a:lnTo>
                  <a:lnTo>
                    <a:pt x="0" y="4"/>
                  </a:lnTo>
                  <a:lnTo>
                    <a:pt x="1" y="1"/>
                  </a:lnTo>
                  <a:lnTo>
                    <a:pt x="3" y="1"/>
                  </a:lnTo>
                  <a:close/>
                </a:path>
              </a:pathLst>
            </a:custGeom>
            <a:grpFill/>
            <a:ln w="1905">
              <a:noFill/>
              <a:round/>
              <a:headEnd/>
              <a:tailEnd/>
            </a:ln>
          </p:spPr>
          <p:txBody>
            <a:bodyPr/>
            <a:lstStyle/>
            <a:p>
              <a:endParaRPr lang="en-GB">
                <a:solidFill>
                  <a:srgbClr val="000000"/>
                </a:solidFill>
                <a:latin typeface="Arial"/>
              </a:endParaRPr>
            </a:p>
          </p:txBody>
        </p:sp>
        <p:sp>
          <p:nvSpPr>
            <p:cNvPr id="842" name="Freeform 838"/>
            <p:cNvSpPr>
              <a:spLocks/>
            </p:cNvSpPr>
            <p:nvPr/>
          </p:nvSpPr>
          <p:spPr bwMode="auto">
            <a:xfrm>
              <a:off x="4838" y="2298"/>
              <a:ext cx="1" cy="3"/>
            </a:xfrm>
            <a:custGeom>
              <a:avLst/>
              <a:gdLst>
                <a:gd name="T0" fmla="*/ 0 w 1"/>
                <a:gd name="T1" fmla="*/ 0 h 3"/>
                <a:gd name="T2" fmla="*/ 0 w 1"/>
                <a:gd name="T3" fmla="*/ 1 h 3"/>
                <a:gd name="T4" fmla="*/ 1 w 1"/>
                <a:gd name="T5" fmla="*/ 1 h 3"/>
                <a:gd name="T6" fmla="*/ 1 w 1"/>
                <a:gd name="T7" fmla="*/ 3 h 3"/>
                <a:gd name="T8" fmla="*/ 0 w 1"/>
                <a:gd name="T9" fmla="*/ 1 h 3"/>
                <a:gd name="T10" fmla="*/ 0 w 1"/>
                <a:gd name="T11" fmla="*/ 0 h 3"/>
                <a:gd name="T12" fmla="*/ 0 60000 65536"/>
                <a:gd name="T13" fmla="*/ 0 60000 65536"/>
                <a:gd name="T14" fmla="*/ 0 60000 65536"/>
                <a:gd name="T15" fmla="*/ 0 60000 65536"/>
                <a:gd name="T16" fmla="*/ 0 60000 65536"/>
                <a:gd name="T17" fmla="*/ 0 60000 65536"/>
                <a:gd name="T18" fmla="*/ 0 w 1"/>
                <a:gd name="T19" fmla="*/ 0 h 3"/>
                <a:gd name="T20" fmla="*/ 1 w 1"/>
                <a:gd name="T21" fmla="*/ 3 h 3"/>
              </a:gdLst>
              <a:ahLst/>
              <a:cxnLst>
                <a:cxn ang="T12">
                  <a:pos x="T0" y="T1"/>
                </a:cxn>
                <a:cxn ang="T13">
                  <a:pos x="T2" y="T3"/>
                </a:cxn>
                <a:cxn ang="T14">
                  <a:pos x="T4" y="T5"/>
                </a:cxn>
                <a:cxn ang="T15">
                  <a:pos x="T6" y="T7"/>
                </a:cxn>
                <a:cxn ang="T16">
                  <a:pos x="T8" y="T9"/>
                </a:cxn>
                <a:cxn ang="T17">
                  <a:pos x="T10" y="T11"/>
                </a:cxn>
              </a:cxnLst>
              <a:rect l="T18" t="T19" r="T20" b="T21"/>
              <a:pathLst>
                <a:path w="1" h="3">
                  <a:moveTo>
                    <a:pt x="0" y="0"/>
                  </a:moveTo>
                  <a:lnTo>
                    <a:pt x="0" y="1"/>
                  </a:lnTo>
                  <a:lnTo>
                    <a:pt x="1" y="1"/>
                  </a:lnTo>
                  <a:lnTo>
                    <a:pt x="1"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43" name="Freeform 839"/>
            <p:cNvSpPr>
              <a:spLocks/>
            </p:cNvSpPr>
            <p:nvPr/>
          </p:nvSpPr>
          <p:spPr bwMode="auto">
            <a:xfrm>
              <a:off x="5528" y="2973"/>
              <a:ext cx="10" cy="15"/>
            </a:xfrm>
            <a:custGeom>
              <a:avLst/>
              <a:gdLst>
                <a:gd name="T0" fmla="*/ 0 w 10"/>
                <a:gd name="T1" fmla="*/ 0 h 15"/>
                <a:gd name="T2" fmla="*/ 1 w 10"/>
                <a:gd name="T3" fmla="*/ 0 h 15"/>
                <a:gd name="T4" fmla="*/ 1 w 10"/>
                <a:gd name="T5" fmla="*/ 3 h 15"/>
                <a:gd name="T6" fmla="*/ 1 w 10"/>
                <a:gd name="T7" fmla="*/ 4 h 15"/>
                <a:gd name="T8" fmla="*/ 3 w 10"/>
                <a:gd name="T9" fmla="*/ 9 h 15"/>
                <a:gd name="T10" fmla="*/ 4 w 10"/>
                <a:gd name="T11" fmla="*/ 9 h 15"/>
                <a:gd name="T12" fmla="*/ 6 w 10"/>
                <a:gd name="T13" fmla="*/ 7 h 15"/>
                <a:gd name="T14" fmla="*/ 6 w 10"/>
                <a:gd name="T15" fmla="*/ 6 h 15"/>
                <a:gd name="T16" fmla="*/ 7 w 10"/>
                <a:gd name="T17" fmla="*/ 4 h 15"/>
                <a:gd name="T18" fmla="*/ 7 w 10"/>
                <a:gd name="T19" fmla="*/ 6 h 15"/>
                <a:gd name="T20" fmla="*/ 9 w 10"/>
                <a:gd name="T21" fmla="*/ 7 h 15"/>
                <a:gd name="T22" fmla="*/ 10 w 10"/>
                <a:gd name="T23" fmla="*/ 13 h 15"/>
                <a:gd name="T24" fmla="*/ 9 w 10"/>
                <a:gd name="T25" fmla="*/ 15 h 15"/>
                <a:gd name="T26" fmla="*/ 6 w 10"/>
                <a:gd name="T27" fmla="*/ 15 h 15"/>
                <a:gd name="T28" fmla="*/ 4 w 10"/>
                <a:gd name="T29" fmla="*/ 15 h 15"/>
                <a:gd name="T30" fmla="*/ 3 w 10"/>
                <a:gd name="T31" fmla="*/ 15 h 15"/>
                <a:gd name="T32" fmla="*/ 0 w 10"/>
                <a:gd name="T33" fmla="*/ 0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
                <a:gd name="T52" fmla="*/ 0 h 15"/>
                <a:gd name="T53" fmla="*/ 10 w 10"/>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 h="15">
                  <a:moveTo>
                    <a:pt x="0" y="0"/>
                  </a:moveTo>
                  <a:lnTo>
                    <a:pt x="1" y="0"/>
                  </a:lnTo>
                  <a:lnTo>
                    <a:pt x="1" y="3"/>
                  </a:lnTo>
                  <a:lnTo>
                    <a:pt x="1" y="4"/>
                  </a:lnTo>
                  <a:lnTo>
                    <a:pt x="3" y="9"/>
                  </a:lnTo>
                  <a:lnTo>
                    <a:pt x="4" y="9"/>
                  </a:lnTo>
                  <a:lnTo>
                    <a:pt x="6" y="7"/>
                  </a:lnTo>
                  <a:lnTo>
                    <a:pt x="6" y="6"/>
                  </a:lnTo>
                  <a:lnTo>
                    <a:pt x="7" y="4"/>
                  </a:lnTo>
                  <a:lnTo>
                    <a:pt x="7" y="6"/>
                  </a:lnTo>
                  <a:lnTo>
                    <a:pt x="9" y="7"/>
                  </a:lnTo>
                  <a:lnTo>
                    <a:pt x="10" y="13"/>
                  </a:lnTo>
                  <a:lnTo>
                    <a:pt x="9" y="15"/>
                  </a:lnTo>
                  <a:lnTo>
                    <a:pt x="6" y="15"/>
                  </a:lnTo>
                  <a:lnTo>
                    <a:pt x="4" y="15"/>
                  </a:lnTo>
                  <a:lnTo>
                    <a:pt x="3" y="15"/>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44" name="Freeform 840"/>
            <p:cNvSpPr>
              <a:spLocks/>
            </p:cNvSpPr>
            <p:nvPr/>
          </p:nvSpPr>
          <p:spPr bwMode="auto">
            <a:xfrm>
              <a:off x="5538" y="2994"/>
              <a:ext cx="9" cy="10"/>
            </a:xfrm>
            <a:custGeom>
              <a:avLst/>
              <a:gdLst>
                <a:gd name="T0" fmla="*/ 0 w 9"/>
                <a:gd name="T1" fmla="*/ 0 h 10"/>
                <a:gd name="T2" fmla="*/ 2 w 9"/>
                <a:gd name="T3" fmla="*/ 0 h 10"/>
                <a:gd name="T4" fmla="*/ 3 w 9"/>
                <a:gd name="T5" fmla="*/ 1 h 10"/>
                <a:gd name="T6" fmla="*/ 5 w 9"/>
                <a:gd name="T7" fmla="*/ 3 h 10"/>
                <a:gd name="T8" fmla="*/ 6 w 9"/>
                <a:gd name="T9" fmla="*/ 4 h 10"/>
                <a:gd name="T10" fmla="*/ 8 w 9"/>
                <a:gd name="T11" fmla="*/ 7 h 10"/>
                <a:gd name="T12" fmla="*/ 9 w 9"/>
                <a:gd name="T13" fmla="*/ 9 h 10"/>
                <a:gd name="T14" fmla="*/ 9 w 9"/>
                <a:gd name="T15" fmla="*/ 10 h 10"/>
                <a:gd name="T16" fmla="*/ 3 w 9"/>
                <a:gd name="T17" fmla="*/ 10 h 10"/>
                <a:gd name="T18" fmla="*/ 3 w 9"/>
                <a:gd name="T19" fmla="*/ 3 h 10"/>
                <a:gd name="T20" fmla="*/ 2 w 9"/>
                <a:gd name="T21" fmla="*/ 3 h 10"/>
                <a:gd name="T22" fmla="*/ 0 w 9"/>
                <a:gd name="T23" fmla="*/ 1 h 10"/>
                <a:gd name="T24" fmla="*/ 0 w 9"/>
                <a:gd name="T25" fmla="*/ 0 h 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10"/>
                <a:gd name="T41" fmla="*/ 9 w 9"/>
                <a:gd name="T42" fmla="*/ 10 h 1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10">
                  <a:moveTo>
                    <a:pt x="0" y="0"/>
                  </a:moveTo>
                  <a:lnTo>
                    <a:pt x="2" y="0"/>
                  </a:lnTo>
                  <a:lnTo>
                    <a:pt x="3" y="1"/>
                  </a:lnTo>
                  <a:lnTo>
                    <a:pt x="5" y="3"/>
                  </a:lnTo>
                  <a:lnTo>
                    <a:pt x="6" y="4"/>
                  </a:lnTo>
                  <a:lnTo>
                    <a:pt x="8" y="7"/>
                  </a:lnTo>
                  <a:lnTo>
                    <a:pt x="9" y="9"/>
                  </a:lnTo>
                  <a:lnTo>
                    <a:pt x="9" y="10"/>
                  </a:lnTo>
                  <a:lnTo>
                    <a:pt x="3" y="10"/>
                  </a:lnTo>
                  <a:lnTo>
                    <a:pt x="3" y="3"/>
                  </a:lnTo>
                  <a:lnTo>
                    <a:pt x="2" y="3"/>
                  </a:lnTo>
                  <a:lnTo>
                    <a:pt x="0" y="1"/>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45" name="Freeform 841"/>
            <p:cNvSpPr>
              <a:spLocks/>
            </p:cNvSpPr>
            <p:nvPr/>
          </p:nvSpPr>
          <p:spPr bwMode="auto">
            <a:xfrm>
              <a:off x="5555" y="2986"/>
              <a:ext cx="1" cy="8"/>
            </a:xfrm>
            <a:custGeom>
              <a:avLst/>
              <a:gdLst>
                <a:gd name="T0" fmla="*/ 0 w 1"/>
                <a:gd name="T1" fmla="*/ 0 h 8"/>
                <a:gd name="T2" fmla="*/ 0 w 1"/>
                <a:gd name="T3" fmla="*/ 5 h 8"/>
                <a:gd name="T4" fmla="*/ 1 w 1"/>
                <a:gd name="T5" fmla="*/ 5 h 8"/>
                <a:gd name="T6" fmla="*/ 1 w 1"/>
                <a:gd name="T7" fmla="*/ 8 h 8"/>
                <a:gd name="T8" fmla="*/ 0 w 1"/>
                <a:gd name="T9" fmla="*/ 8 h 8"/>
                <a:gd name="T10" fmla="*/ 0 w 1"/>
                <a:gd name="T11" fmla="*/ 3 h 8"/>
                <a:gd name="T12" fmla="*/ 0 w 1"/>
                <a:gd name="T13" fmla="*/ 0 h 8"/>
                <a:gd name="T14" fmla="*/ 0 60000 65536"/>
                <a:gd name="T15" fmla="*/ 0 60000 65536"/>
                <a:gd name="T16" fmla="*/ 0 60000 65536"/>
                <a:gd name="T17" fmla="*/ 0 60000 65536"/>
                <a:gd name="T18" fmla="*/ 0 60000 65536"/>
                <a:gd name="T19" fmla="*/ 0 60000 65536"/>
                <a:gd name="T20" fmla="*/ 0 60000 65536"/>
                <a:gd name="T21" fmla="*/ 0 w 1"/>
                <a:gd name="T22" fmla="*/ 0 h 8"/>
                <a:gd name="T23" fmla="*/ 1 w 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8">
                  <a:moveTo>
                    <a:pt x="0" y="0"/>
                  </a:moveTo>
                  <a:lnTo>
                    <a:pt x="0" y="5"/>
                  </a:lnTo>
                  <a:lnTo>
                    <a:pt x="1" y="5"/>
                  </a:lnTo>
                  <a:lnTo>
                    <a:pt x="1" y="8"/>
                  </a:lnTo>
                  <a:lnTo>
                    <a:pt x="0" y="8"/>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46" name="Freeform 842"/>
            <p:cNvSpPr>
              <a:spLocks/>
            </p:cNvSpPr>
            <p:nvPr/>
          </p:nvSpPr>
          <p:spPr bwMode="auto">
            <a:xfrm>
              <a:off x="5550" y="2997"/>
              <a:ext cx="6" cy="4"/>
            </a:xfrm>
            <a:custGeom>
              <a:avLst/>
              <a:gdLst>
                <a:gd name="T0" fmla="*/ 3 w 6"/>
                <a:gd name="T1" fmla="*/ 0 h 4"/>
                <a:gd name="T2" fmla="*/ 5 w 6"/>
                <a:gd name="T3" fmla="*/ 0 h 4"/>
                <a:gd name="T4" fmla="*/ 5 w 6"/>
                <a:gd name="T5" fmla="*/ 3 h 4"/>
                <a:gd name="T6" fmla="*/ 6 w 6"/>
                <a:gd name="T7" fmla="*/ 4 h 4"/>
                <a:gd name="T8" fmla="*/ 3 w 6"/>
                <a:gd name="T9" fmla="*/ 4 h 4"/>
                <a:gd name="T10" fmla="*/ 2 w 6"/>
                <a:gd name="T11" fmla="*/ 4 h 4"/>
                <a:gd name="T12" fmla="*/ 0 w 6"/>
                <a:gd name="T13" fmla="*/ 3 h 4"/>
                <a:gd name="T14" fmla="*/ 0 w 6"/>
                <a:gd name="T15" fmla="*/ 1 h 4"/>
                <a:gd name="T16" fmla="*/ 2 w 6"/>
                <a:gd name="T17" fmla="*/ 1 h 4"/>
                <a:gd name="T18" fmla="*/ 3 w 6"/>
                <a:gd name="T19" fmla="*/ 0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4"/>
                <a:gd name="T32" fmla="*/ 6 w 6"/>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4">
                  <a:moveTo>
                    <a:pt x="3" y="0"/>
                  </a:moveTo>
                  <a:lnTo>
                    <a:pt x="5" y="0"/>
                  </a:lnTo>
                  <a:lnTo>
                    <a:pt x="5" y="3"/>
                  </a:lnTo>
                  <a:lnTo>
                    <a:pt x="6" y="4"/>
                  </a:lnTo>
                  <a:lnTo>
                    <a:pt x="3" y="4"/>
                  </a:lnTo>
                  <a:lnTo>
                    <a:pt x="2" y="4"/>
                  </a:lnTo>
                  <a:lnTo>
                    <a:pt x="0" y="3"/>
                  </a:lnTo>
                  <a:lnTo>
                    <a:pt x="0" y="1"/>
                  </a:lnTo>
                  <a:lnTo>
                    <a:pt x="2"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847" name="Freeform 843"/>
            <p:cNvSpPr>
              <a:spLocks/>
            </p:cNvSpPr>
            <p:nvPr/>
          </p:nvSpPr>
          <p:spPr bwMode="auto">
            <a:xfrm>
              <a:off x="5555" y="3022"/>
              <a:ext cx="6" cy="5"/>
            </a:xfrm>
            <a:custGeom>
              <a:avLst/>
              <a:gdLst>
                <a:gd name="T0" fmla="*/ 4 w 6"/>
                <a:gd name="T1" fmla="*/ 0 h 5"/>
                <a:gd name="T2" fmla="*/ 4 w 6"/>
                <a:gd name="T3" fmla="*/ 2 h 5"/>
                <a:gd name="T4" fmla="*/ 6 w 6"/>
                <a:gd name="T5" fmla="*/ 5 h 5"/>
                <a:gd name="T6" fmla="*/ 4 w 6"/>
                <a:gd name="T7" fmla="*/ 5 h 5"/>
                <a:gd name="T8" fmla="*/ 1 w 6"/>
                <a:gd name="T9" fmla="*/ 5 h 5"/>
                <a:gd name="T10" fmla="*/ 0 w 6"/>
                <a:gd name="T11" fmla="*/ 3 h 5"/>
                <a:gd name="T12" fmla="*/ 0 w 6"/>
                <a:gd name="T13" fmla="*/ 2 h 5"/>
                <a:gd name="T14" fmla="*/ 1 w 6"/>
                <a:gd name="T15" fmla="*/ 2 h 5"/>
                <a:gd name="T16" fmla="*/ 3 w 6"/>
                <a:gd name="T17" fmla="*/ 0 h 5"/>
                <a:gd name="T18" fmla="*/ 4 w 6"/>
                <a:gd name="T19" fmla="*/ 0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5"/>
                <a:gd name="T32" fmla="*/ 6 w 6"/>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5">
                  <a:moveTo>
                    <a:pt x="4" y="0"/>
                  </a:moveTo>
                  <a:lnTo>
                    <a:pt x="4" y="2"/>
                  </a:lnTo>
                  <a:lnTo>
                    <a:pt x="6" y="5"/>
                  </a:lnTo>
                  <a:lnTo>
                    <a:pt x="4" y="5"/>
                  </a:lnTo>
                  <a:lnTo>
                    <a:pt x="1" y="5"/>
                  </a:lnTo>
                  <a:lnTo>
                    <a:pt x="0" y="3"/>
                  </a:lnTo>
                  <a:lnTo>
                    <a:pt x="0" y="2"/>
                  </a:lnTo>
                  <a:lnTo>
                    <a:pt x="1" y="2"/>
                  </a:lnTo>
                  <a:lnTo>
                    <a:pt x="3"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848" name="Freeform 844"/>
            <p:cNvSpPr>
              <a:spLocks/>
            </p:cNvSpPr>
            <p:nvPr/>
          </p:nvSpPr>
          <p:spPr bwMode="auto">
            <a:xfrm>
              <a:off x="5567" y="3042"/>
              <a:ext cx="4" cy="4"/>
            </a:xfrm>
            <a:custGeom>
              <a:avLst/>
              <a:gdLst>
                <a:gd name="T0" fmla="*/ 1 w 4"/>
                <a:gd name="T1" fmla="*/ 0 h 4"/>
                <a:gd name="T2" fmla="*/ 3 w 4"/>
                <a:gd name="T3" fmla="*/ 0 h 4"/>
                <a:gd name="T4" fmla="*/ 3 w 4"/>
                <a:gd name="T5" fmla="*/ 1 h 4"/>
                <a:gd name="T6" fmla="*/ 4 w 4"/>
                <a:gd name="T7" fmla="*/ 4 h 4"/>
                <a:gd name="T8" fmla="*/ 3 w 4"/>
                <a:gd name="T9" fmla="*/ 4 h 4"/>
                <a:gd name="T10" fmla="*/ 1 w 4"/>
                <a:gd name="T11" fmla="*/ 3 h 4"/>
                <a:gd name="T12" fmla="*/ 0 w 4"/>
                <a:gd name="T13" fmla="*/ 1 h 4"/>
                <a:gd name="T14" fmla="*/ 1 w 4"/>
                <a:gd name="T15" fmla="*/ 0 h 4"/>
                <a:gd name="T16" fmla="*/ 1 w 4"/>
                <a:gd name="T17" fmla="*/ 3 h 4"/>
                <a:gd name="T18" fmla="*/ 0 w 4"/>
                <a:gd name="T19" fmla="*/ 1 h 4"/>
                <a:gd name="T20" fmla="*/ 1 w 4"/>
                <a:gd name="T21" fmla="*/ 0 h 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
                <a:gd name="T34" fmla="*/ 0 h 4"/>
                <a:gd name="T35" fmla="*/ 4 w 4"/>
                <a:gd name="T36" fmla="*/ 4 h 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 h="4">
                  <a:moveTo>
                    <a:pt x="1" y="0"/>
                  </a:moveTo>
                  <a:lnTo>
                    <a:pt x="3" y="0"/>
                  </a:lnTo>
                  <a:lnTo>
                    <a:pt x="3" y="1"/>
                  </a:lnTo>
                  <a:lnTo>
                    <a:pt x="4" y="4"/>
                  </a:lnTo>
                  <a:lnTo>
                    <a:pt x="3" y="4"/>
                  </a:lnTo>
                  <a:lnTo>
                    <a:pt x="1" y="3"/>
                  </a:lnTo>
                  <a:lnTo>
                    <a:pt x="0" y="1"/>
                  </a:lnTo>
                  <a:lnTo>
                    <a:pt x="1" y="0"/>
                  </a:lnTo>
                  <a:lnTo>
                    <a:pt x="1" y="3"/>
                  </a:lnTo>
                  <a:lnTo>
                    <a:pt x="0" y="1"/>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849" name="Freeform 845"/>
            <p:cNvSpPr>
              <a:spLocks/>
            </p:cNvSpPr>
            <p:nvPr/>
          </p:nvSpPr>
          <p:spPr bwMode="auto">
            <a:xfrm>
              <a:off x="5571" y="3054"/>
              <a:ext cx="3" cy="4"/>
            </a:xfrm>
            <a:custGeom>
              <a:avLst/>
              <a:gdLst>
                <a:gd name="T0" fmla="*/ 2 w 3"/>
                <a:gd name="T1" fmla="*/ 0 h 4"/>
                <a:gd name="T2" fmla="*/ 3 w 3"/>
                <a:gd name="T3" fmla="*/ 3 h 4"/>
                <a:gd name="T4" fmla="*/ 3 w 3"/>
                <a:gd name="T5" fmla="*/ 4 h 4"/>
                <a:gd name="T6" fmla="*/ 2 w 3"/>
                <a:gd name="T7" fmla="*/ 4 h 4"/>
                <a:gd name="T8" fmla="*/ 0 w 3"/>
                <a:gd name="T9" fmla="*/ 3 h 4"/>
                <a:gd name="T10" fmla="*/ 0 w 3"/>
                <a:gd name="T11" fmla="*/ 1 h 4"/>
                <a:gd name="T12" fmla="*/ 2 w 3"/>
                <a:gd name="T13" fmla="*/ 0 h 4"/>
                <a:gd name="T14" fmla="*/ 0 60000 65536"/>
                <a:gd name="T15" fmla="*/ 0 60000 65536"/>
                <a:gd name="T16" fmla="*/ 0 60000 65536"/>
                <a:gd name="T17" fmla="*/ 0 60000 65536"/>
                <a:gd name="T18" fmla="*/ 0 60000 65536"/>
                <a:gd name="T19" fmla="*/ 0 60000 65536"/>
                <a:gd name="T20" fmla="*/ 0 60000 65536"/>
                <a:gd name="T21" fmla="*/ 0 w 3"/>
                <a:gd name="T22" fmla="*/ 0 h 4"/>
                <a:gd name="T23" fmla="*/ 3 w 3"/>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4">
                  <a:moveTo>
                    <a:pt x="2" y="0"/>
                  </a:moveTo>
                  <a:lnTo>
                    <a:pt x="3" y="3"/>
                  </a:lnTo>
                  <a:lnTo>
                    <a:pt x="3" y="4"/>
                  </a:lnTo>
                  <a:lnTo>
                    <a:pt x="2" y="4"/>
                  </a:lnTo>
                  <a:lnTo>
                    <a:pt x="0" y="3"/>
                  </a:lnTo>
                  <a:lnTo>
                    <a:pt x="0" y="1"/>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850" name="Freeform 846"/>
            <p:cNvSpPr>
              <a:spLocks/>
            </p:cNvSpPr>
            <p:nvPr/>
          </p:nvSpPr>
          <p:spPr bwMode="auto">
            <a:xfrm>
              <a:off x="4646" y="2344"/>
              <a:ext cx="3" cy="3"/>
            </a:xfrm>
            <a:custGeom>
              <a:avLst/>
              <a:gdLst>
                <a:gd name="T0" fmla="*/ 3 w 3"/>
                <a:gd name="T1" fmla="*/ 0 h 3"/>
                <a:gd name="T2" fmla="*/ 2 w 3"/>
                <a:gd name="T3" fmla="*/ 0 h 3"/>
                <a:gd name="T4" fmla="*/ 0 w 3"/>
                <a:gd name="T5" fmla="*/ 0 h 3"/>
                <a:gd name="T6" fmla="*/ 0 w 3"/>
                <a:gd name="T7" fmla="*/ 2 h 3"/>
                <a:gd name="T8" fmla="*/ 2 w 3"/>
                <a:gd name="T9" fmla="*/ 2 h 3"/>
                <a:gd name="T10" fmla="*/ 2 w 3"/>
                <a:gd name="T11" fmla="*/ 3 h 3"/>
                <a:gd name="T12" fmla="*/ 2 w 3"/>
                <a:gd name="T13" fmla="*/ 2 h 3"/>
                <a:gd name="T14" fmla="*/ 3 w 3"/>
                <a:gd name="T15" fmla="*/ 0 h 3"/>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3"/>
                <a:gd name="T26" fmla="*/ 3 w 3"/>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3">
                  <a:moveTo>
                    <a:pt x="3" y="0"/>
                  </a:moveTo>
                  <a:lnTo>
                    <a:pt x="2" y="0"/>
                  </a:lnTo>
                  <a:lnTo>
                    <a:pt x="0" y="0"/>
                  </a:lnTo>
                  <a:lnTo>
                    <a:pt x="0" y="2"/>
                  </a:lnTo>
                  <a:lnTo>
                    <a:pt x="2" y="2"/>
                  </a:lnTo>
                  <a:lnTo>
                    <a:pt x="2" y="3"/>
                  </a:lnTo>
                  <a:lnTo>
                    <a:pt x="2" y="2"/>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851" name="Freeform 847"/>
            <p:cNvSpPr>
              <a:spLocks/>
            </p:cNvSpPr>
            <p:nvPr/>
          </p:nvSpPr>
          <p:spPr bwMode="auto">
            <a:xfrm>
              <a:off x="4651" y="2344"/>
              <a:ext cx="1" cy="2"/>
            </a:xfrm>
            <a:custGeom>
              <a:avLst/>
              <a:gdLst>
                <a:gd name="T0" fmla="*/ 1 w 1"/>
                <a:gd name="T1" fmla="*/ 0 h 2"/>
                <a:gd name="T2" fmla="*/ 0 w 1"/>
                <a:gd name="T3" fmla="*/ 0 h 2"/>
                <a:gd name="T4" fmla="*/ 1 w 1"/>
                <a:gd name="T5" fmla="*/ 2 h 2"/>
                <a:gd name="T6" fmla="*/ 1 w 1"/>
                <a:gd name="T7" fmla="*/ 0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1" y="0"/>
                  </a:moveTo>
                  <a:lnTo>
                    <a:pt x="0" y="0"/>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852" name="Freeform 848"/>
            <p:cNvSpPr>
              <a:spLocks/>
            </p:cNvSpPr>
            <p:nvPr/>
          </p:nvSpPr>
          <p:spPr bwMode="auto">
            <a:xfrm>
              <a:off x="4560" y="2383"/>
              <a:ext cx="37" cy="34"/>
            </a:xfrm>
            <a:custGeom>
              <a:avLst/>
              <a:gdLst>
                <a:gd name="T0" fmla="*/ 29 w 37"/>
                <a:gd name="T1" fmla="*/ 1 h 34"/>
                <a:gd name="T2" fmla="*/ 29 w 37"/>
                <a:gd name="T3" fmla="*/ 0 h 34"/>
                <a:gd name="T4" fmla="*/ 31 w 37"/>
                <a:gd name="T5" fmla="*/ 0 h 34"/>
                <a:gd name="T6" fmla="*/ 32 w 37"/>
                <a:gd name="T7" fmla="*/ 1 h 34"/>
                <a:gd name="T8" fmla="*/ 37 w 37"/>
                <a:gd name="T9" fmla="*/ 1 h 34"/>
                <a:gd name="T10" fmla="*/ 37 w 37"/>
                <a:gd name="T11" fmla="*/ 7 h 34"/>
                <a:gd name="T12" fmla="*/ 34 w 37"/>
                <a:gd name="T13" fmla="*/ 10 h 34"/>
                <a:gd name="T14" fmla="*/ 29 w 37"/>
                <a:gd name="T15" fmla="*/ 24 h 34"/>
                <a:gd name="T16" fmla="*/ 22 w 37"/>
                <a:gd name="T17" fmla="*/ 30 h 34"/>
                <a:gd name="T18" fmla="*/ 19 w 37"/>
                <a:gd name="T19" fmla="*/ 30 h 34"/>
                <a:gd name="T20" fmla="*/ 16 w 37"/>
                <a:gd name="T21" fmla="*/ 34 h 34"/>
                <a:gd name="T22" fmla="*/ 14 w 37"/>
                <a:gd name="T23" fmla="*/ 33 h 34"/>
                <a:gd name="T24" fmla="*/ 13 w 37"/>
                <a:gd name="T25" fmla="*/ 33 h 34"/>
                <a:gd name="T26" fmla="*/ 2 w 37"/>
                <a:gd name="T27" fmla="*/ 30 h 34"/>
                <a:gd name="T28" fmla="*/ 0 w 37"/>
                <a:gd name="T29" fmla="*/ 25 h 34"/>
                <a:gd name="T30" fmla="*/ 0 w 37"/>
                <a:gd name="T31" fmla="*/ 15 h 34"/>
                <a:gd name="T32" fmla="*/ 7 w 37"/>
                <a:gd name="T33" fmla="*/ 6 h 34"/>
                <a:gd name="T34" fmla="*/ 8 w 37"/>
                <a:gd name="T35" fmla="*/ 6 h 34"/>
                <a:gd name="T36" fmla="*/ 13 w 37"/>
                <a:gd name="T37" fmla="*/ 3 h 34"/>
                <a:gd name="T38" fmla="*/ 22 w 37"/>
                <a:gd name="T39" fmla="*/ 1 h 34"/>
                <a:gd name="T40" fmla="*/ 25 w 37"/>
                <a:gd name="T41" fmla="*/ 0 h 34"/>
                <a:gd name="T42" fmla="*/ 29 w 37"/>
                <a:gd name="T43" fmla="*/ 1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7"/>
                <a:gd name="T67" fmla="*/ 0 h 34"/>
                <a:gd name="T68" fmla="*/ 37 w 37"/>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7" h="34">
                  <a:moveTo>
                    <a:pt x="29" y="1"/>
                  </a:moveTo>
                  <a:lnTo>
                    <a:pt x="29" y="0"/>
                  </a:lnTo>
                  <a:lnTo>
                    <a:pt x="31" y="0"/>
                  </a:lnTo>
                  <a:lnTo>
                    <a:pt x="32" y="1"/>
                  </a:lnTo>
                  <a:lnTo>
                    <a:pt x="37" y="1"/>
                  </a:lnTo>
                  <a:lnTo>
                    <a:pt x="37" y="7"/>
                  </a:lnTo>
                  <a:lnTo>
                    <a:pt x="34" y="10"/>
                  </a:lnTo>
                  <a:lnTo>
                    <a:pt x="29" y="24"/>
                  </a:lnTo>
                  <a:lnTo>
                    <a:pt x="22" y="30"/>
                  </a:lnTo>
                  <a:lnTo>
                    <a:pt x="19" y="30"/>
                  </a:lnTo>
                  <a:lnTo>
                    <a:pt x="16" y="34"/>
                  </a:lnTo>
                  <a:lnTo>
                    <a:pt x="14" y="33"/>
                  </a:lnTo>
                  <a:lnTo>
                    <a:pt x="13" y="33"/>
                  </a:lnTo>
                  <a:lnTo>
                    <a:pt x="2" y="30"/>
                  </a:lnTo>
                  <a:lnTo>
                    <a:pt x="0" y="25"/>
                  </a:lnTo>
                  <a:lnTo>
                    <a:pt x="0" y="15"/>
                  </a:lnTo>
                  <a:lnTo>
                    <a:pt x="7" y="6"/>
                  </a:lnTo>
                  <a:lnTo>
                    <a:pt x="8" y="6"/>
                  </a:lnTo>
                  <a:lnTo>
                    <a:pt x="13" y="3"/>
                  </a:lnTo>
                  <a:lnTo>
                    <a:pt x="22" y="1"/>
                  </a:lnTo>
                  <a:lnTo>
                    <a:pt x="25" y="0"/>
                  </a:lnTo>
                  <a:lnTo>
                    <a:pt x="29" y="1"/>
                  </a:lnTo>
                  <a:close/>
                </a:path>
              </a:pathLst>
            </a:custGeom>
            <a:grpFill/>
            <a:ln w="1905">
              <a:noFill/>
              <a:round/>
              <a:headEnd/>
              <a:tailEnd/>
            </a:ln>
          </p:spPr>
          <p:txBody>
            <a:bodyPr/>
            <a:lstStyle/>
            <a:p>
              <a:endParaRPr lang="en-GB">
                <a:solidFill>
                  <a:srgbClr val="000000"/>
                </a:solidFill>
                <a:latin typeface="Arial"/>
              </a:endParaRPr>
            </a:p>
          </p:txBody>
        </p:sp>
        <p:sp>
          <p:nvSpPr>
            <p:cNvPr id="853" name="Freeform 849"/>
            <p:cNvSpPr>
              <a:spLocks/>
            </p:cNvSpPr>
            <p:nvPr/>
          </p:nvSpPr>
          <p:spPr bwMode="auto">
            <a:xfrm>
              <a:off x="2456" y="2229"/>
              <a:ext cx="11" cy="10"/>
            </a:xfrm>
            <a:custGeom>
              <a:avLst/>
              <a:gdLst>
                <a:gd name="T0" fmla="*/ 11 w 11"/>
                <a:gd name="T1" fmla="*/ 0 h 10"/>
                <a:gd name="T2" fmla="*/ 9 w 11"/>
                <a:gd name="T3" fmla="*/ 0 h 10"/>
                <a:gd name="T4" fmla="*/ 3 w 11"/>
                <a:gd name="T5" fmla="*/ 3 h 10"/>
                <a:gd name="T6" fmla="*/ 0 w 11"/>
                <a:gd name="T7" fmla="*/ 4 h 10"/>
                <a:gd name="T8" fmla="*/ 0 w 11"/>
                <a:gd name="T9" fmla="*/ 7 h 10"/>
                <a:gd name="T10" fmla="*/ 3 w 11"/>
                <a:gd name="T11" fmla="*/ 10 h 10"/>
                <a:gd name="T12" fmla="*/ 6 w 11"/>
                <a:gd name="T13" fmla="*/ 9 h 10"/>
                <a:gd name="T14" fmla="*/ 8 w 11"/>
                <a:gd name="T15" fmla="*/ 4 h 10"/>
                <a:gd name="T16" fmla="*/ 11 w 11"/>
                <a:gd name="T17" fmla="*/ 1 h 10"/>
                <a:gd name="T18" fmla="*/ 11 w 11"/>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10"/>
                <a:gd name="T32" fmla="*/ 11 w 11"/>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10">
                  <a:moveTo>
                    <a:pt x="11" y="0"/>
                  </a:moveTo>
                  <a:lnTo>
                    <a:pt x="9" y="0"/>
                  </a:lnTo>
                  <a:lnTo>
                    <a:pt x="3" y="3"/>
                  </a:lnTo>
                  <a:lnTo>
                    <a:pt x="0" y="4"/>
                  </a:lnTo>
                  <a:lnTo>
                    <a:pt x="0" y="7"/>
                  </a:lnTo>
                  <a:lnTo>
                    <a:pt x="3" y="10"/>
                  </a:lnTo>
                  <a:lnTo>
                    <a:pt x="6" y="9"/>
                  </a:lnTo>
                  <a:lnTo>
                    <a:pt x="8" y="4"/>
                  </a:lnTo>
                  <a:lnTo>
                    <a:pt x="11" y="1"/>
                  </a:lnTo>
                  <a:lnTo>
                    <a:pt x="11" y="0"/>
                  </a:lnTo>
                  <a:close/>
                </a:path>
              </a:pathLst>
            </a:custGeom>
            <a:grpFill/>
            <a:ln w="1905">
              <a:noFill/>
              <a:round/>
              <a:headEnd/>
              <a:tailEnd/>
            </a:ln>
          </p:spPr>
          <p:txBody>
            <a:bodyPr/>
            <a:lstStyle/>
            <a:p>
              <a:endParaRPr lang="en-GB">
                <a:solidFill>
                  <a:srgbClr val="000000"/>
                </a:solidFill>
                <a:latin typeface="Arial"/>
              </a:endParaRPr>
            </a:p>
          </p:txBody>
        </p:sp>
        <p:sp>
          <p:nvSpPr>
            <p:cNvPr id="854" name="Freeform 850"/>
            <p:cNvSpPr>
              <a:spLocks/>
            </p:cNvSpPr>
            <p:nvPr/>
          </p:nvSpPr>
          <p:spPr bwMode="auto">
            <a:xfrm>
              <a:off x="2474" y="2236"/>
              <a:ext cx="6" cy="8"/>
            </a:xfrm>
            <a:custGeom>
              <a:avLst/>
              <a:gdLst>
                <a:gd name="T0" fmla="*/ 2 w 6"/>
                <a:gd name="T1" fmla="*/ 0 h 8"/>
                <a:gd name="T2" fmla="*/ 0 w 6"/>
                <a:gd name="T3" fmla="*/ 3 h 8"/>
                <a:gd name="T4" fmla="*/ 0 w 6"/>
                <a:gd name="T5" fmla="*/ 8 h 8"/>
                <a:gd name="T6" fmla="*/ 3 w 6"/>
                <a:gd name="T7" fmla="*/ 8 h 8"/>
                <a:gd name="T8" fmla="*/ 5 w 6"/>
                <a:gd name="T9" fmla="*/ 8 h 8"/>
                <a:gd name="T10" fmla="*/ 6 w 6"/>
                <a:gd name="T11" fmla="*/ 6 h 8"/>
                <a:gd name="T12" fmla="*/ 6 w 6"/>
                <a:gd name="T13" fmla="*/ 5 h 8"/>
                <a:gd name="T14" fmla="*/ 6 w 6"/>
                <a:gd name="T15" fmla="*/ 2 h 8"/>
                <a:gd name="T16" fmla="*/ 2 w 6"/>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2" y="0"/>
                  </a:moveTo>
                  <a:lnTo>
                    <a:pt x="0" y="3"/>
                  </a:lnTo>
                  <a:lnTo>
                    <a:pt x="0" y="8"/>
                  </a:lnTo>
                  <a:lnTo>
                    <a:pt x="3" y="8"/>
                  </a:lnTo>
                  <a:lnTo>
                    <a:pt x="5" y="8"/>
                  </a:lnTo>
                  <a:lnTo>
                    <a:pt x="6" y="6"/>
                  </a:lnTo>
                  <a:lnTo>
                    <a:pt x="6" y="5"/>
                  </a:lnTo>
                  <a:lnTo>
                    <a:pt x="6" y="2"/>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855" name="Freeform 851"/>
            <p:cNvSpPr>
              <a:spLocks/>
            </p:cNvSpPr>
            <p:nvPr/>
          </p:nvSpPr>
          <p:spPr bwMode="auto">
            <a:xfrm>
              <a:off x="2497" y="2226"/>
              <a:ext cx="9" cy="12"/>
            </a:xfrm>
            <a:custGeom>
              <a:avLst/>
              <a:gdLst>
                <a:gd name="T0" fmla="*/ 9 w 9"/>
                <a:gd name="T1" fmla="*/ 0 h 12"/>
                <a:gd name="T2" fmla="*/ 7 w 9"/>
                <a:gd name="T3" fmla="*/ 0 h 12"/>
                <a:gd name="T4" fmla="*/ 3 w 9"/>
                <a:gd name="T5" fmla="*/ 9 h 12"/>
                <a:gd name="T6" fmla="*/ 3 w 9"/>
                <a:gd name="T7" fmla="*/ 10 h 12"/>
                <a:gd name="T8" fmla="*/ 0 w 9"/>
                <a:gd name="T9" fmla="*/ 12 h 12"/>
                <a:gd name="T10" fmla="*/ 6 w 9"/>
                <a:gd name="T11" fmla="*/ 9 h 12"/>
                <a:gd name="T12" fmla="*/ 9 w 9"/>
                <a:gd name="T13" fmla="*/ 7 h 12"/>
                <a:gd name="T14" fmla="*/ 9 w 9"/>
                <a:gd name="T15" fmla="*/ 4 h 12"/>
                <a:gd name="T16" fmla="*/ 9 w 9"/>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2"/>
                <a:gd name="T29" fmla="*/ 9 w 9"/>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2">
                  <a:moveTo>
                    <a:pt x="9" y="0"/>
                  </a:moveTo>
                  <a:lnTo>
                    <a:pt x="7" y="0"/>
                  </a:lnTo>
                  <a:lnTo>
                    <a:pt x="3" y="9"/>
                  </a:lnTo>
                  <a:lnTo>
                    <a:pt x="3" y="10"/>
                  </a:lnTo>
                  <a:lnTo>
                    <a:pt x="0" y="12"/>
                  </a:lnTo>
                  <a:lnTo>
                    <a:pt x="6" y="9"/>
                  </a:lnTo>
                  <a:lnTo>
                    <a:pt x="9" y="7"/>
                  </a:lnTo>
                  <a:lnTo>
                    <a:pt x="9" y="4"/>
                  </a:lnTo>
                  <a:lnTo>
                    <a:pt x="9" y="0"/>
                  </a:lnTo>
                  <a:close/>
                </a:path>
              </a:pathLst>
            </a:custGeom>
            <a:grpFill/>
            <a:ln w="1905">
              <a:noFill/>
              <a:round/>
              <a:headEnd/>
              <a:tailEnd/>
            </a:ln>
          </p:spPr>
          <p:txBody>
            <a:bodyPr/>
            <a:lstStyle/>
            <a:p>
              <a:endParaRPr lang="en-GB">
                <a:solidFill>
                  <a:srgbClr val="000000"/>
                </a:solidFill>
                <a:latin typeface="Arial"/>
              </a:endParaRPr>
            </a:p>
          </p:txBody>
        </p:sp>
        <p:sp>
          <p:nvSpPr>
            <p:cNvPr id="856" name="Freeform 852"/>
            <p:cNvSpPr>
              <a:spLocks/>
            </p:cNvSpPr>
            <p:nvPr/>
          </p:nvSpPr>
          <p:spPr bwMode="auto">
            <a:xfrm>
              <a:off x="2507" y="2217"/>
              <a:ext cx="6" cy="6"/>
            </a:xfrm>
            <a:custGeom>
              <a:avLst/>
              <a:gdLst>
                <a:gd name="T0" fmla="*/ 6 w 6"/>
                <a:gd name="T1" fmla="*/ 0 h 6"/>
                <a:gd name="T2" fmla="*/ 5 w 6"/>
                <a:gd name="T3" fmla="*/ 0 h 6"/>
                <a:gd name="T4" fmla="*/ 5 w 6"/>
                <a:gd name="T5" fmla="*/ 1 h 6"/>
                <a:gd name="T6" fmla="*/ 2 w 6"/>
                <a:gd name="T7" fmla="*/ 3 h 6"/>
                <a:gd name="T8" fmla="*/ 0 w 6"/>
                <a:gd name="T9" fmla="*/ 4 h 6"/>
                <a:gd name="T10" fmla="*/ 0 w 6"/>
                <a:gd name="T11" fmla="*/ 6 h 6"/>
                <a:gd name="T12" fmla="*/ 3 w 6"/>
                <a:gd name="T13" fmla="*/ 4 h 6"/>
                <a:gd name="T14" fmla="*/ 5 w 6"/>
                <a:gd name="T15" fmla="*/ 4 h 6"/>
                <a:gd name="T16" fmla="*/ 6 w 6"/>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6" y="0"/>
                  </a:moveTo>
                  <a:lnTo>
                    <a:pt x="5" y="0"/>
                  </a:lnTo>
                  <a:lnTo>
                    <a:pt x="5" y="1"/>
                  </a:lnTo>
                  <a:lnTo>
                    <a:pt x="2" y="3"/>
                  </a:lnTo>
                  <a:lnTo>
                    <a:pt x="0" y="4"/>
                  </a:lnTo>
                  <a:lnTo>
                    <a:pt x="0" y="6"/>
                  </a:lnTo>
                  <a:lnTo>
                    <a:pt x="3" y="4"/>
                  </a:lnTo>
                  <a:lnTo>
                    <a:pt x="5" y="4"/>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857" name="Freeform 853"/>
            <p:cNvSpPr>
              <a:spLocks/>
            </p:cNvSpPr>
            <p:nvPr/>
          </p:nvSpPr>
          <p:spPr bwMode="auto">
            <a:xfrm>
              <a:off x="2859" y="2696"/>
              <a:ext cx="2" cy="3"/>
            </a:xfrm>
            <a:custGeom>
              <a:avLst/>
              <a:gdLst>
                <a:gd name="T0" fmla="*/ 2 w 2"/>
                <a:gd name="T1" fmla="*/ 0 h 3"/>
                <a:gd name="T2" fmla="*/ 2 w 2"/>
                <a:gd name="T3" fmla="*/ 1 h 3"/>
                <a:gd name="T4" fmla="*/ 2 w 2"/>
                <a:gd name="T5" fmla="*/ 3 h 3"/>
                <a:gd name="T6" fmla="*/ 0 w 2"/>
                <a:gd name="T7" fmla="*/ 3 h 3"/>
                <a:gd name="T8" fmla="*/ 0 w 2"/>
                <a:gd name="T9" fmla="*/ 0 h 3"/>
                <a:gd name="T10" fmla="*/ 2 w 2"/>
                <a:gd name="T11" fmla="*/ 0 h 3"/>
                <a:gd name="T12" fmla="*/ 0 60000 65536"/>
                <a:gd name="T13" fmla="*/ 0 60000 65536"/>
                <a:gd name="T14" fmla="*/ 0 60000 65536"/>
                <a:gd name="T15" fmla="*/ 0 60000 65536"/>
                <a:gd name="T16" fmla="*/ 0 60000 65536"/>
                <a:gd name="T17" fmla="*/ 0 60000 65536"/>
                <a:gd name="T18" fmla="*/ 0 w 2"/>
                <a:gd name="T19" fmla="*/ 0 h 3"/>
                <a:gd name="T20" fmla="*/ 2 w 2"/>
                <a:gd name="T21" fmla="*/ 3 h 3"/>
              </a:gdLst>
              <a:ahLst/>
              <a:cxnLst>
                <a:cxn ang="T12">
                  <a:pos x="T0" y="T1"/>
                </a:cxn>
                <a:cxn ang="T13">
                  <a:pos x="T2" y="T3"/>
                </a:cxn>
                <a:cxn ang="T14">
                  <a:pos x="T4" y="T5"/>
                </a:cxn>
                <a:cxn ang="T15">
                  <a:pos x="T6" y="T7"/>
                </a:cxn>
                <a:cxn ang="T16">
                  <a:pos x="T8" y="T9"/>
                </a:cxn>
                <a:cxn ang="T17">
                  <a:pos x="T10" y="T11"/>
                </a:cxn>
              </a:cxnLst>
              <a:rect l="T18" t="T19" r="T20" b="T21"/>
              <a:pathLst>
                <a:path w="2" h="3">
                  <a:moveTo>
                    <a:pt x="2" y="0"/>
                  </a:moveTo>
                  <a:lnTo>
                    <a:pt x="2" y="1"/>
                  </a:lnTo>
                  <a:lnTo>
                    <a:pt x="2" y="3"/>
                  </a:lnTo>
                  <a:lnTo>
                    <a:pt x="0" y="3"/>
                  </a:lnTo>
                  <a:lnTo>
                    <a:pt x="0"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858" name="Freeform 854"/>
            <p:cNvSpPr>
              <a:spLocks/>
            </p:cNvSpPr>
            <p:nvPr/>
          </p:nvSpPr>
          <p:spPr bwMode="auto">
            <a:xfrm>
              <a:off x="2846" y="2717"/>
              <a:ext cx="4" cy="6"/>
            </a:xfrm>
            <a:custGeom>
              <a:avLst/>
              <a:gdLst>
                <a:gd name="T0" fmla="*/ 3 w 4"/>
                <a:gd name="T1" fmla="*/ 0 h 6"/>
                <a:gd name="T2" fmla="*/ 4 w 4"/>
                <a:gd name="T3" fmla="*/ 1 h 6"/>
                <a:gd name="T4" fmla="*/ 4 w 4"/>
                <a:gd name="T5" fmla="*/ 3 h 6"/>
                <a:gd name="T6" fmla="*/ 3 w 4"/>
                <a:gd name="T7" fmla="*/ 6 h 6"/>
                <a:gd name="T8" fmla="*/ 1 w 4"/>
                <a:gd name="T9" fmla="*/ 6 h 6"/>
                <a:gd name="T10" fmla="*/ 0 w 4"/>
                <a:gd name="T11" fmla="*/ 6 h 6"/>
                <a:gd name="T12" fmla="*/ 0 w 4"/>
                <a:gd name="T13" fmla="*/ 3 h 6"/>
                <a:gd name="T14" fmla="*/ 0 w 4"/>
                <a:gd name="T15" fmla="*/ 1 h 6"/>
                <a:gd name="T16" fmla="*/ 1 w 4"/>
                <a:gd name="T17" fmla="*/ 1 h 6"/>
                <a:gd name="T18" fmla="*/ 3 w 4"/>
                <a:gd name="T19" fmla="*/ 0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6"/>
                <a:gd name="T32" fmla="*/ 4 w 4"/>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6">
                  <a:moveTo>
                    <a:pt x="3" y="0"/>
                  </a:moveTo>
                  <a:lnTo>
                    <a:pt x="4" y="1"/>
                  </a:lnTo>
                  <a:lnTo>
                    <a:pt x="4" y="3"/>
                  </a:lnTo>
                  <a:lnTo>
                    <a:pt x="3" y="6"/>
                  </a:lnTo>
                  <a:lnTo>
                    <a:pt x="1" y="6"/>
                  </a:lnTo>
                  <a:lnTo>
                    <a:pt x="0" y="6"/>
                  </a:lnTo>
                  <a:lnTo>
                    <a:pt x="0" y="3"/>
                  </a:lnTo>
                  <a:lnTo>
                    <a:pt x="0" y="1"/>
                  </a:lnTo>
                  <a:lnTo>
                    <a:pt x="1" y="1"/>
                  </a:lnTo>
                  <a:lnTo>
                    <a:pt x="3" y="0"/>
                  </a:lnTo>
                  <a:close/>
                </a:path>
              </a:pathLst>
            </a:custGeom>
            <a:grpFill/>
            <a:ln w="1905">
              <a:noFill/>
              <a:round/>
              <a:headEnd/>
              <a:tailEnd/>
            </a:ln>
          </p:spPr>
          <p:txBody>
            <a:bodyPr/>
            <a:lstStyle/>
            <a:p>
              <a:endParaRPr lang="en-GB">
                <a:solidFill>
                  <a:srgbClr val="000000"/>
                </a:solidFill>
                <a:latin typeface="Arial"/>
              </a:endParaRPr>
            </a:p>
          </p:txBody>
        </p:sp>
        <p:sp>
          <p:nvSpPr>
            <p:cNvPr id="859" name="Freeform 855"/>
            <p:cNvSpPr>
              <a:spLocks/>
            </p:cNvSpPr>
            <p:nvPr/>
          </p:nvSpPr>
          <p:spPr bwMode="auto">
            <a:xfrm>
              <a:off x="3973" y="1666"/>
              <a:ext cx="1025" cy="714"/>
            </a:xfrm>
            <a:custGeom>
              <a:avLst/>
              <a:gdLst>
                <a:gd name="T0" fmla="*/ 667 w 1025"/>
                <a:gd name="T1" fmla="*/ 678 h 714"/>
                <a:gd name="T2" fmla="*/ 642 w 1025"/>
                <a:gd name="T3" fmla="*/ 687 h 714"/>
                <a:gd name="T4" fmla="*/ 601 w 1025"/>
                <a:gd name="T5" fmla="*/ 701 h 714"/>
                <a:gd name="T6" fmla="*/ 575 w 1025"/>
                <a:gd name="T7" fmla="*/ 693 h 714"/>
                <a:gd name="T8" fmla="*/ 513 w 1025"/>
                <a:gd name="T9" fmla="*/ 671 h 714"/>
                <a:gd name="T10" fmla="*/ 479 w 1025"/>
                <a:gd name="T11" fmla="*/ 675 h 714"/>
                <a:gd name="T12" fmla="*/ 446 w 1025"/>
                <a:gd name="T13" fmla="*/ 692 h 714"/>
                <a:gd name="T14" fmla="*/ 404 w 1025"/>
                <a:gd name="T15" fmla="*/ 644 h 714"/>
                <a:gd name="T16" fmla="*/ 401 w 1025"/>
                <a:gd name="T17" fmla="*/ 567 h 714"/>
                <a:gd name="T18" fmla="*/ 371 w 1025"/>
                <a:gd name="T19" fmla="*/ 546 h 714"/>
                <a:gd name="T20" fmla="*/ 302 w 1025"/>
                <a:gd name="T21" fmla="*/ 576 h 714"/>
                <a:gd name="T22" fmla="*/ 256 w 1025"/>
                <a:gd name="T23" fmla="*/ 584 h 714"/>
                <a:gd name="T24" fmla="*/ 239 w 1025"/>
                <a:gd name="T25" fmla="*/ 575 h 714"/>
                <a:gd name="T26" fmla="*/ 208 w 1025"/>
                <a:gd name="T27" fmla="*/ 573 h 714"/>
                <a:gd name="T28" fmla="*/ 185 w 1025"/>
                <a:gd name="T29" fmla="*/ 561 h 714"/>
                <a:gd name="T30" fmla="*/ 172 w 1025"/>
                <a:gd name="T31" fmla="*/ 549 h 714"/>
                <a:gd name="T32" fmla="*/ 128 w 1025"/>
                <a:gd name="T33" fmla="*/ 530 h 714"/>
                <a:gd name="T34" fmla="*/ 105 w 1025"/>
                <a:gd name="T35" fmla="*/ 518 h 714"/>
                <a:gd name="T36" fmla="*/ 85 w 1025"/>
                <a:gd name="T37" fmla="*/ 509 h 714"/>
                <a:gd name="T38" fmla="*/ 85 w 1025"/>
                <a:gd name="T39" fmla="*/ 483 h 714"/>
                <a:gd name="T40" fmla="*/ 96 w 1025"/>
                <a:gd name="T41" fmla="*/ 476 h 714"/>
                <a:gd name="T42" fmla="*/ 93 w 1025"/>
                <a:gd name="T43" fmla="*/ 455 h 714"/>
                <a:gd name="T44" fmla="*/ 110 w 1025"/>
                <a:gd name="T45" fmla="*/ 431 h 714"/>
                <a:gd name="T46" fmla="*/ 99 w 1025"/>
                <a:gd name="T47" fmla="*/ 419 h 714"/>
                <a:gd name="T48" fmla="*/ 70 w 1025"/>
                <a:gd name="T49" fmla="*/ 425 h 714"/>
                <a:gd name="T50" fmla="*/ 37 w 1025"/>
                <a:gd name="T51" fmla="*/ 415 h 714"/>
                <a:gd name="T52" fmla="*/ 27 w 1025"/>
                <a:gd name="T53" fmla="*/ 397 h 714"/>
                <a:gd name="T54" fmla="*/ 21 w 1025"/>
                <a:gd name="T55" fmla="*/ 389 h 714"/>
                <a:gd name="T56" fmla="*/ 16 w 1025"/>
                <a:gd name="T57" fmla="*/ 323 h 714"/>
                <a:gd name="T58" fmla="*/ 84 w 1025"/>
                <a:gd name="T59" fmla="*/ 298 h 714"/>
                <a:gd name="T60" fmla="*/ 142 w 1025"/>
                <a:gd name="T61" fmla="*/ 201 h 714"/>
                <a:gd name="T62" fmla="*/ 220 w 1025"/>
                <a:gd name="T63" fmla="*/ 127 h 714"/>
                <a:gd name="T64" fmla="*/ 287 w 1025"/>
                <a:gd name="T65" fmla="*/ 180 h 714"/>
                <a:gd name="T66" fmla="*/ 474 w 1025"/>
                <a:gd name="T67" fmla="*/ 278 h 714"/>
                <a:gd name="T68" fmla="*/ 591 w 1025"/>
                <a:gd name="T69" fmla="*/ 277 h 714"/>
                <a:gd name="T70" fmla="*/ 667 w 1025"/>
                <a:gd name="T71" fmla="*/ 223 h 714"/>
                <a:gd name="T72" fmla="*/ 748 w 1025"/>
                <a:gd name="T73" fmla="*/ 147 h 714"/>
                <a:gd name="T74" fmla="*/ 744 w 1025"/>
                <a:gd name="T75" fmla="*/ 103 h 714"/>
                <a:gd name="T76" fmla="*/ 777 w 1025"/>
                <a:gd name="T77" fmla="*/ 28 h 714"/>
                <a:gd name="T78" fmla="*/ 883 w 1025"/>
                <a:gd name="T79" fmla="*/ 31 h 714"/>
                <a:gd name="T80" fmla="*/ 955 w 1025"/>
                <a:gd name="T81" fmla="*/ 124 h 714"/>
                <a:gd name="T82" fmla="*/ 1022 w 1025"/>
                <a:gd name="T83" fmla="*/ 144 h 714"/>
                <a:gd name="T84" fmla="*/ 961 w 1025"/>
                <a:gd name="T85" fmla="*/ 263 h 714"/>
                <a:gd name="T86" fmla="*/ 898 w 1025"/>
                <a:gd name="T87" fmla="*/ 298 h 714"/>
                <a:gd name="T88" fmla="*/ 805 w 1025"/>
                <a:gd name="T89" fmla="*/ 353 h 714"/>
                <a:gd name="T90" fmla="*/ 814 w 1025"/>
                <a:gd name="T91" fmla="*/ 319 h 714"/>
                <a:gd name="T92" fmla="*/ 747 w 1025"/>
                <a:gd name="T93" fmla="*/ 350 h 714"/>
                <a:gd name="T94" fmla="*/ 769 w 1025"/>
                <a:gd name="T95" fmla="*/ 394 h 714"/>
                <a:gd name="T96" fmla="*/ 820 w 1025"/>
                <a:gd name="T97" fmla="*/ 388 h 714"/>
                <a:gd name="T98" fmla="*/ 792 w 1025"/>
                <a:gd name="T99" fmla="*/ 404 h 714"/>
                <a:gd name="T100" fmla="*/ 781 w 1025"/>
                <a:gd name="T101" fmla="*/ 451 h 714"/>
                <a:gd name="T102" fmla="*/ 778 w 1025"/>
                <a:gd name="T103" fmla="*/ 498 h 714"/>
                <a:gd name="T104" fmla="*/ 795 w 1025"/>
                <a:gd name="T105" fmla="*/ 525 h 714"/>
                <a:gd name="T106" fmla="*/ 801 w 1025"/>
                <a:gd name="T107" fmla="*/ 545 h 714"/>
                <a:gd name="T108" fmla="*/ 796 w 1025"/>
                <a:gd name="T109" fmla="*/ 567 h 714"/>
                <a:gd name="T110" fmla="*/ 772 w 1025"/>
                <a:gd name="T111" fmla="*/ 605 h 714"/>
                <a:gd name="T112" fmla="*/ 760 w 1025"/>
                <a:gd name="T113" fmla="*/ 626 h 714"/>
                <a:gd name="T114" fmla="*/ 736 w 1025"/>
                <a:gd name="T115" fmla="*/ 651 h 714"/>
                <a:gd name="T116" fmla="*/ 700 w 1025"/>
                <a:gd name="T117" fmla="*/ 671 h 7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025"/>
                <a:gd name="T178" fmla="*/ 0 h 714"/>
                <a:gd name="T179" fmla="*/ 1025 w 1025"/>
                <a:gd name="T180" fmla="*/ 714 h 71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025" h="714">
                  <a:moveTo>
                    <a:pt x="685" y="674"/>
                  </a:moveTo>
                  <a:lnTo>
                    <a:pt x="684" y="675"/>
                  </a:lnTo>
                  <a:lnTo>
                    <a:pt x="684" y="674"/>
                  </a:lnTo>
                  <a:lnTo>
                    <a:pt x="682" y="672"/>
                  </a:lnTo>
                  <a:lnTo>
                    <a:pt x="679" y="674"/>
                  </a:lnTo>
                  <a:lnTo>
                    <a:pt x="681" y="677"/>
                  </a:lnTo>
                  <a:lnTo>
                    <a:pt x="675" y="677"/>
                  </a:lnTo>
                  <a:lnTo>
                    <a:pt x="675" y="675"/>
                  </a:lnTo>
                  <a:lnTo>
                    <a:pt x="675" y="674"/>
                  </a:lnTo>
                  <a:lnTo>
                    <a:pt x="672" y="671"/>
                  </a:lnTo>
                  <a:lnTo>
                    <a:pt x="669" y="671"/>
                  </a:lnTo>
                  <a:lnTo>
                    <a:pt x="667" y="668"/>
                  </a:lnTo>
                  <a:lnTo>
                    <a:pt x="667" y="678"/>
                  </a:lnTo>
                  <a:lnTo>
                    <a:pt x="666" y="680"/>
                  </a:lnTo>
                  <a:lnTo>
                    <a:pt x="666" y="678"/>
                  </a:lnTo>
                  <a:lnTo>
                    <a:pt x="661" y="674"/>
                  </a:lnTo>
                  <a:lnTo>
                    <a:pt x="660" y="672"/>
                  </a:lnTo>
                  <a:lnTo>
                    <a:pt x="658" y="680"/>
                  </a:lnTo>
                  <a:lnTo>
                    <a:pt x="658" y="684"/>
                  </a:lnTo>
                  <a:lnTo>
                    <a:pt x="657" y="684"/>
                  </a:lnTo>
                  <a:lnTo>
                    <a:pt x="655" y="684"/>
                  </a:lnTo>
                  <a:lnTo>
                    <a:pt x="651" y="687"/>
                  </a:lnTo>
                  <a:lnTo>
                    <a:pt x="648" y="687"/>
                  </a:lnTo>
                  <a:lnTo>
                    <a:pt x="646" y="689"/>
                  </a:lnTo>
                  <a:lnTo>
                    <a:pt x="643" y="689"/>
                  </a:lnTo>
                  <a:lnTo>
                    <a:pt x="642" y="687"/>
                  </a:lnTo>
                  <a:lnTo>
                    <a:pt x="639" y="687"/>
                  </a:lnTo>
                  <a:lnTo>
                    <a:pt x="636" y="690"/>
                  </a:lnTo>
                  <a:lnTo>
                    <a:pt x="628" y="692"/>
                  </a:lnTo>
                  <a:lnTo>
                    <a:pt x="625" y="692"/>
                  </a:lnTo>
                  <a:lnTo>
                    <a:pt x="625" y="693"/>
                  </a:lnTo>
                  <a:lnTo>
                    <a:pt x="618" y="696"/>
                  </a:lnTo>
                  <a:lnTo>
                    <a:pt x="615" y="695"/>
                  </a:lnTo>
                  <a:lnTo>
                    <a:pt x="612" y="702"/>
                  </a:lnTo>
                  <a:lnTo>
                    <a:pt x="615" y="708"/>
                  </a:lnTo>
                  <a:lnTo>
                    <a:pt x="615" y="712"/>
                  </a:lnTo>
                  <a:lnTo>
                    <a:pt x="610" y="714"/>
                  </a:lnTo>
                  <a:lnTo>
                    <a:pt x="607" y="712"/>
                  </a:lnTo>
                  <a:lnTo>
                    <a:pt x="601" y="701"/>
                  </a:lnTo>
                  <a:lnTo>
                    <a:pt x="604" y="693"/>
                  </a:lnTo>
                  <a:lnTo>
                    <a:pt x="603" y="692"/>
                  </a:lnTo>
                  <a:lnTo>
                    <a:pt x="597" y="693"/>
                  </a:lnTo>
                  <a:lnTo>
                    <a:pt x="594" y="695"/>
                  </a:lnTo>
                  <a:lnTo>
                    <a:pt x="592" y="693"/>
                  </a:lnTo>
                  <a:lnTo>
                    <a:pt x="592" y="692"/>
                  </a:lnTo>
                  <a:lnTo>
                    <a:pt x="585" y="689"/>
                  </a:lnTo>
                  <a:lnTo>
                    <a:pt x="584" y="689"/>
                  </a:lnTo>
                  <a:lnTo>
                    <a:pt x="582" y="692"/>
                  </a:lnTo>
                  <a:lnTo>
                    <a:pt x="579" y="692"/>
                  </a:lnTo>
                  <a:lnTo>
                    <a:pt x="579" y="693"/>
                  </a:lnTo>
                  <a:lnTo>
                    <a:pt x="579" y="690"/>
                  </a:lnTo>
                  <a:lnTo>
                    <a:pt x="575" y="693"/>
                  </a:lnTo>
                  <a:lnTo>
                    <a:pt x="572" y="692"/>
                  </a:lnTo>
                  <a:lnTo>
                    <a:pt x="563" y="692"/>
                  </a:lnTo>
                  <a:lnTo>
                    <a:pt x="561" y="689"/>
                  </a:lnTo>
                  <a:lnTo>
                    <a:pt x="555" y="686"/>
                  </a:lnTo>
                  <a:lnTo>
                    <a:pt x="552" y="681"/>
                  </a:lnTo>
                  <a:lnTo>
                    <a:pt x="551" y="677"/>
                  </a:lnTo>
                  <a:lnTo>
                    <a:pt x="552" y="672"/>
                  </a:lnTo>
                  <a:lnTo>
                    <a:pt x="551" y="669"/>
                  </a:lnTo>
                  <a:lnTo>
                    <a:pt x="542" y="668"/>
                  </a:lnTo>
                  <a:lnTo>
                    <a:pt x="528" y="662"/>
                  </a:lnTo>
                  <a:lnTo>
                    <a:pt x="527" y="662"/>
                  </a:lnTo>
                  <a:lnTo>
                    <a:pt x="521" y="668"/>
                  </a:lnTo>
                  <a:lnTo>
                    <a:pt x="513" y="671"/>
                  </a:lnTo>
                  <a:lnTo>
                    <a:pt x="512" y="669"/>
                  </a:lnTo>
                  <a:lnTo>
                    <a:pt x="509" y="672"/>
                  </a:lnTo>
                  <a:lnTo>
                    <a:pt x="506" y="674"/>
                  </a:lnTo>
                  <a:lnTo>
                    <a:pt x="504" y="671"/>
                  </a:lnTo>
                  <a:lnTo>
                    <a:pt x="500" y="672"/>
                  </a:lnTo>
                  <a:lnTo>
                    <a:pt x="498" y="671"/>
                  </a:lnTo>
                  <a:lnTo>
                    <a:pt x="497" y="672"/>
                  </a:lnTo>
                  <a:lnTo>
                    <a:pt x="492" y="674"/>
                  </a:lnTo>
                  <a:lnTo>
                    <a:pt x="491" y="674"/>
                  </a:lnTo>
                  <a:lnTo>
                    <a:pt x="488" y="672"/>
                  </a:lnTo>
                  <a:lnTo>
                    <a:pt x="483" y="671"/>
                  </a:lnTo>
                  <a:lnTo>
                    <a:pt x="482" y="671"/>
                  </a:lnTo>
                  <a:lnTo>
                    <a:pt x="479" y="675"/>
                  </a:lnTo>
                  <a:lnTo>
                    <a:pt x="479" y="677"/>
                  </a:lnTo>
                  <a:lnTo>
                    <a:pt x="477" y="675"/>
                  </a:lnTo>
                  <a:lnTo>
                    <a:pt x="471" y="674"/>
                  </a:lnTo>
                  <a:lnTo>
                    <a:pt x="468" y="677"/>
                  </a:lnTo>
                  <a:lnTo>
                    <a:pt x="468" y="686"/>
                  </a:lnTo>
                  <a:lnTo>
                    <a:pt x="470" y="690"/>
                  </a:lnTo>
                  <a:lnTo>
                    <a:pt x="470" y="695"/>
                  </a:lnTo>
                  <a:lnTo>
                    <a:pt x="468" y="696"/>
                  </a:lnTo>
                  <a:lnTo>
                    <a:pt x="462" y="698"/>
                  </a:lnTo>
                  <a:lnTo>
                    <a:pt x="461" y="687"/>
                  </a:lnTo>
                  <a:lnTo>
                    <a:pt x="456" y="687"/>
                  </a:lnTo>
                  <a:lnTo>
                    <a:pt x="452" y="690"/>
                  </a:lnTo>
                  <a:lnTo>
                    <a:pt x="446" y="692"/>
                  </a:lnTo>
                  <a:lnTo>
                    <a:pt x="440" y="686"/>
                  </a:lnTo>
                  <a:lnTo>
                    <a:pt x="440" y="683"/>
                  </a:lnTo>
                  <a:lnTo>
                    <a:pt x="429" y="680"/>
                  </a:lnTo>
                  <a:lnTo>
                    <a:pt x="432" y="666"/>
                  </a:lnTo>
                  <a:lnTo>
                    <a:pt x="423" y="660"/>
                  </a:lnTo>
                  <a:lnTo>
                    <a:pt x="423" y="654"/>
                  </a:lnTo>
                  <a:lnTo>
                    <a:pt x="422" y="650"/>
                  </a:lnTo>
                  <a:lnTo>
                    <a:pt x="422" y="645"/>
                  </a:lnTo>
                  <a:lnTo>
                    <a:pt x="410" y="647"/>
                  </a:lnTo>
                  <a:lnTo>
                    <a:pt x="402" y="653"/>
                  </a:lnTo>
                  <a:lnTo>
                    <a:pt x="401" y="651"/>
                  </a:lnTo>
                  <a:lnTo>
                    <a:pt x="404" y="645"/>
                  </a:lnTo>
                  <a:lnTo>
                    <a:pt x="404" y="644"/>
                  </a:lnTo>
                  <a:lnTo>
                    <a:pt x="404" y="638"/>
                  </a:lnTo>
                  <a:lnTo>
                    <a:pt x="407" y="629"/>
                  </a:lnTo>
                  <a:lnTo>
                    <a:pt x="410" y="624"/>
                  </a:lnTo>
                  <a:lnTo>
                    <a:pt x="411" y="621"/>
                  </a:lnTo>
                  <a:lnTo>
                    <a:pt x="413" y="621"/>
                  </a:lnTo>
                  <a:lnTo>
                    <a:pt x="419" y="609"/>
                  </a:lnTo>
                  <a:lnTo>
                    <a:pt x="417" y="582"/>
                  </a:lnTo>
                  <a:lnTo>
                    <a:pt x="413" y="582"/>
                  </a:lnTo>
                  <a:lnTo>
                    <a:pt x="411" y="579"/>
                  </a:lnTo>
                  <a:lnTo>
                    <a:pt x="410" y="573"/>
                  </a:lnTo>
                  <a:lnTo>
                    <a:pt x="405" y="570"/>
                  </a:lnTo>
                  <a:lnTo>
                    <a:pt x="402" y="567"/>
                  </a:lnTo>
                  <a:lnTo>
                    <a:pt x="401" y="567"/>
                  </a:lnTo>
                  <a:lnTo>
                    <a:pt x="399" y="569"/>
                  </a:lnTo>
                  <a:lnTo>
                    <a:pt x="398" y="570"/>
                  </a:lnTo>
                  <a:lnTo>
                    <a:pt x="396" y="567"/>
                  </a:lnTo>
                  <a:lnTo>
                    <a:pt x="393" y="566"/>
                  </a:lnTo>
                  <a:lnTo>
                    <a:pt x="389" y="566"/>
                  </a:lnTo>
                  <a:lnTo>
                    <a:pt x="386" y="564"/>
                  </a:lnTo>
                  <a:lnTo>
                    <a:pt x="380" y="564"/>
                  </a:lnTo>
                  <a:lnTo>
                    <a:pt x="381" y="555"/>
                  </a:lnTo>
                  <a:lnTo>
                    <a:pt x="377" y="554"/>
                  </a:lnTo>
                  <a:lnTo>
                    <a:pt x="377" y="551"/>
                  </a:lnTo>
                  <a:lnTo>
                    <a:pt x="377" y="549"/>
                  </a:lnTo>
                  <a:lnTo>
                    <a:pt x="374" y="545"/>
                  </a:lnTo>
                  <a:lnTo>
                    <a:pt x="371" y="546"/>
                  </a:lnTo>
                  <a:lnTo>
                    <a:pt x="366" y="549"/>
                  </a:lnTo>
                  <a:lnTo>
                    <a:pt x="362" y="549"/>
                  </a:lnTo>
                  <a:lnTo>
                    <a:pt x="353" y="549"/>
                  </a:lnTo>
                  <a:lnTo>
                    <a:pt x="351" y="548"/>
                  </a:lnTo>
                  <a:lnTo>
                    <a:pt x="350" y="548"/>
                  </a:lnTo>
                  <a:lnTo>
                    <a:pt x="344" y="552"/>
                  </a:lnTo>
                  <a:lnTo>
                    <a:pt x="343" y="555"/>
                  </a:lnTo>
                  <a:lnTo>
                    <a:pt x="337" y="560"/>
                  </a:lnTo>
                  <a:lnTo>
                    <a:pt x="332" y="561"/>
                  </a:lnTo>
                  <a:lnTo>
                    <a:pt x="325" y="569"/>
                  </a:lnTo>
                  <a:lnTo>
                    <a:pt x="302" y="576"/>
                  </a:lnTo>
                  <a:lnTo>
                    <a:pt x="302" y="578"/>
                  </a:lnTo>
                  <a:lnTo>
                    <a:pt x="302" y="576"/>
                  </a:lnTo>
                  <a:lnTo>
                    <a:pt x="298" y="575"/>
                  </a:lnTo>
                  <a:lnTo>
                    <a:pt x="298" y="573"/>
                  </a:lnTo>
                  <a:lnTo>
                    <a:pt x="296" y="573"/>
                  </a:lnTo>
                  <a:lnTo>
                    <a:pt x="292" y="575"/>
                  </a:lnTo>
                  <a:lnTo>
                    <a:pt x="281" y="572"/>
                  </a:lnTo>
                  <a:lnTo>
                    <a:pt x="280" y="570"/>
                  </a:lnTo>
                  <a:lnTo>
                    <a:pt x="278" y="569"/>
                  </a:lnTo>
                  <a:lnTo>
                    <a:pt x="277" y="567"/>
                  </a:lnTo>
                  <a:lnTo>
                    <a:pt x="272" y="567"/>
                  </a:lnTo>
                  <a:lnTo>
                    <a:pt x="269" y="569"/>
                  </a:lnTo>
                  <a:lnTo>
                    <a:pt x="265" y="573"/>
                  </a:lnTo>
                  <a:lnTo>
                    <a:pt x="262" y="578"/>
                  </a:lnTo>
                  <a:lnTo>
                    <a:pt x="256" y="584"/>
                  </a:lnTo>
                  <a:lnTo>
                    <a:pt x="256" y="585"/>
                  </a:lnTo>
                  <a:lnTo>
                    <a:pt x="254" y="585"/>
                  </a:lnTo>
                  <a:lnTo>
                    <a:pt x="253" y="585"/>
                  </a:lnTo>
                  <a:lnTo>
                    <a:pt x="253" y="584"/>
                  </a:lnTo>
                  <a:lnTo>
                    <a:pt x="251" y="582"/>
                  </a:lnTo>
                  <a:lnTo>
                    <a:pt x="253" y="578"/>
                  </a:lnTo>
                  <a:lnTo>
                    <a:pt x="253" y="573"/>
                  </a:lnTo>
                  <a:lnTo>
                    <a:pt x="251" y="572"/>
                  </a:lnTo>
                  <a:lnTo>
                    <a:pt x="250" y="572"/>
                  </a:lnTo>
                  <a:lnTo>
                    <a:pt x="247" y="573"/>
                  </a:lnTo>
                  <a:lnTo>
                    <a:pt x="244" y="573"/>
                  </a:lnTo>
                  <a:lnTo>
                    <a:pt x="241" y="575"/>
                  </a:lnTo>
                  <a:lnTo>
                    <a:pt x="239" y="575"/>
                  </a:lnTo>
                  <a:lnTo>
                    <a:pt x="238" y="575"/>
                  </a:lnTo>
                  <a:lnTo>
                    <a:pt x="236" y="578"/>
                  </a:lnTo>
                  <a:lnTo>
                    <a:pt x="230" y="576"/>
                  </a:lnTo>
                  <a:lnTo>
                    <a:pt x="229" y="578"/>
                  </a:lnTo>
                  <a:lnTo>
                    <a:pt x="227" y="578"/>
                  </a:lnTo>
                  <a:lnTo>
                    <a:pt x="221" y="575"/>
                  </a:lnTo>
                  <a:lnTo>
                    <a:pt x="220" y="573"/>
                  </a:lnTo>
                  <a:lnTo>
                    <a:pt x="217" y="573"/>
                  </a:lnTo>
                  <a:lnTo>
                    <a:pt x="215" y="573"/>
                  </a:lnTo>
                  <a:lnTo>
                    <a:pt x="214" y="575"/>
                  </a:lnTo>
                  <a:lnTo>
                    <a:pt x="212" y="575"/>
                  </a:lnTo>
                  <a:lnTo>
                    <a:pt x="211" y="575"/>
                  </a:lnTo>
                  <a:lnTo>
                    <a:pt x="208" y="573"/>
                  </a:lnTo>
                  <a:lnTo>
                    <a:pt x="208" y="575"/>
                  </a:lnTo>
                  <a:lnTo>
                    <a:pt x="205" y="575"/>
                  </a:lnTo>
                  <a:lnTo>
                    <a:pt x="203" y="573"/>
                  </a:lnTo>
                  <a:lnTo>
                    <a:pt x="203" y="572"/>
                  </a:lnTo>
                  <a:lnTo>
                    <a:pt x="202" y="570"/>
                  </a:lnTo>
                  <a:lnTo>
                    <a:pt x="199" y="569"/>
                  </a:lnTo>
                  <a:lnTo>
                    <a:pt x="196" y="570"/>
                  </a:lnTo>
                  <a:lnTo>
                    <a:pt x="191" y="567"/>
                  </a:lnTo>
                  <a:lnTo>
                    <a:pt x="191" y="566"/>
                  </a:lnTo>
                  <a:lnTo>
                    <a:pt x="193" y="561"/>
                  </a:lnTo>
                  <a:lnTo>
                    <a:pt x="191" y="561"/>
                  </a:lnTo>
                  <a:lnTo>
                    <a:pt x="190" y="561"/>
                  </a:lnTo>
                  <a:lnTo>
                    <a:pt x="185" y="561"/>
                  </a:lnTo>
                  <a:lnTo>
                    <a:pt x="184" y="561"/>
                  </a:lnTo>
                  <a:lnTo>
                    <a:pt x="182" y="561"/>
                  </a:lnTo>
                  <a:lnTo>
                    <a:pt x="181" y="560"/>
                  </a:lnTo>
                  <a:lnTo>
                    <a:pt x="179" y="560"/>
                  </a:lnTo>
                  <a:lnTo>
                    <a:pt x="178" y="560"/>
                  </a:lnTo>
                  <a:lnTo>
                    <a:pt x="178" y="557"/>
                  </a:lnTo>
                  <a:lnTo>
                    <a:pt x="175" y="558"/>
                  </a:lnTo>
                  <a:lnTo>
                    <a:pt x="175" y="557"/>
                  </a:lnTo>
                  <a:lnTo>
                    <a:pt x="176" y="554"/>
                  </a:lnTo>
                  <a:lnTo>
                    <a:pt x="175" y="551"/>
                  </a:lnTo>
                  <a:lnTo>
                    <a:pt x="176" y="549"/>
                  </a:lnTo>
                  <a:lnTo>
                    <a:pt x="175" y="548"/>
                  </a:lnTo>
                  <a:lnTo>
                    <a:pt x="172" y="549"/>
                  </a:lnTo>
                  <a:lnTo>
                    <a:pt x="170" y="549"/>
                  </a:lnTo>
                  <a:lnTo>
                    <a:pt x="170" y="551"/>
                  </a:lnTo>
                  <a:lnTo>
                    <a:pt x="169" y="552"/>
                  </a:lnTo>
                  <a:lnTo>
                    <a:pt x="167" y="552"/>
                  </a:lnTo>
                  <a:lnTo>
                    <a:pt x="167" y="554"/>
                  </a:lnTo>
                  <a:lnTo>
                    <a:pt x="164" y="552"/>
                  </a:lnTo>
                  <a:lnTo>
                    <a:pt x="163" y="551"/>
                  </a:lnTo>
                  <a:lnTo>
                    <a:pt x="161" y="546"/>
                  </a:lnTo>
                  <a:lnTo>
                    <a:pt x="157" y="540"/>
                  </a:lnTo>
                  <a:lnTo>
                    <a:pt x="152" y="539"/>
                  </a:lnTo>
                  <a:lnTo>
                    <a:pt x="148" y="534"/>
                  </a:lnTo>
                  <a:lnTo>
                    <a:pt x="134" y="530"/>
                  </a:lnTo>
                  <a:lnTo>
                    <a:pt x="128" y="530"/>
                  </a:lnTo>
                  <a:lnTo>
                    <a:pt x="128" y="531"/>
                  </a:lnTo>
                  <a:lnTo>
                    <a:pt x="127" y="533"/>
                  </a:lnTo>
                  <a:lnTo>
                    <a:pt x="127" y="534"/>
                  </a:lnTo>
                  <a:lnTo>
                    <a:pt x="124" y="533"/>
                  </a:lnTo>
                  <a:lnTo>
                    <a:pt x="124" y="531"/>
                  </a:lnTo>
                  <a:lnTo>
                    <a:pt x="122" y="530"/>
                  </a:lnTo>
                  <a:lnTo>
                    <a:pt x="116" y="528"/>
                  </a:lnTo>
                  <a:lnTo>
                    <a:pt x="115" y="525"/>
                  </a:lnTo>
                  <a:lnTo>
                    <a:pt x="113" y="525"/>
                  </a:lnTo>
                  <a:lnTo>
                    <a:pt x="110" y="522"/>
                  </a:lnTo>
                  <a:lnTo>
                    <a:pt x="106" y="521"/>
                  </a:lnTo>
                  <a:lnTo>
                    <a:pt x="106" y="519"/>
                  </a:lnTo>
                  <a:lnTo>
                    <a:pt x="105" y="518"/>
                  </a:lnTo>
                  <a:lnTo>
                    <a:pt x="103" y="518"/>
                  </a:lnTo>
                  <a:lnTo>
                    <a:pt x="103" y="516"/>
                  </a:lnTo>
                  <a:lnTo>
                    <a:pt x="102" y="516"/>
                  </a:lnTo>
                  <a:lnTo>
                    <a:pt x="99" y="518"/>
                  </a:lnTo>
                  <a:lnTo>
                    <a:pt x="99" y="515"/>
                  </a:lnTo>
                  <a:lnTo>
                    <a:pt x="97" y="515"/>
                  </a:lnTo>
                  <a:lnTo>
                    <a:pt x="91" y="515"/>
                  </a:lnTo>
                  <a:lnTo>
                    <a:pt x="90" y="516"/>
                  </a:lnTo>
                  <a:lnTo>
                    <a:pt x="88" y="516"/>
                  </a:lnTo>
                  <a:lnTo>
                    <a:pt x="88" y="515"/>
                  </a:lnTo>
                  <a:lnTo>
                    <a:pt x="88" y="512"/>
                  </a:lnTo>
                  <a:lnTo>
                    <a:pt x="87" y="512"/>
                  </a:lnTo>
                  <a:lnTo>
                    <a:pt x="85" y="509"/>
                  </a:lnTo>
                  <a:lnTo>
                    <a:pt x="84" y="507"/>
                  </a:lnTo>
                  <a:lnTo>
                    <a:pt x="84" y="506"/>
                  </a:lnTo>
                  <a:lnTo>
                    <a:pt x="85" y="503"/>
                  </a:lnTo>
                  <a:lnTo>
                    <a:pt x="84" y="501"/>
                  </a:lnTo>
                  <a:lnTo>
                    <a:pt x="84" y="498"/>
                  </a:lnTo>
                  <a:lnTo>
                    <a:pt x="85" y="497"/>
                  </a:lnTo>
                  <a:lnTo>
                    <a:pt x="81" y="491"/>
                  </a:lnTo>
                  <a:lnTo>
                    <a:pt x="81" y="488"/>
                  </a:lnTo>
                  <a:lnTo>
                    <a:pt x="79" y="486"/>
                  </a:lnTo>
                  <a:lnTo>
                    <a:pt x="79" y="485"/>
                  </a:lnTo>
                  <a:lnTo>
                    <a:pt x="84" y="485"/>
                  </a:lnTo>
                  <a:lnTo>
                    <a:pt x="84" y="483"/>
                  </a:lnTo>
                  <a:lnTo>
                    <a:pt x="85" y="483"/>
                  </a:lnTo>
                  <a:lnTo>
                    <a:pt x="85" y="486"/>
                  </a:lnTo>
                  <a:lnTo>
                    <a:pt x="87" y="488"/>
                  </a:lnTo>
                  <a:lnTo>
                    <a:pt x="88" y="489"/>
                  </a:lnTo>
                  <a:lnTo>
                    <a:pt x="90" y="488"/>
                  </a:lnTo>
                  <a:lnTo>
                    <a:pt x="91" y="488"/>
                  </a:lnTo>
                  <a:lnTo>
                    <a:pt x="91" y="486"/>
                  </a:lnTo>
                  <a:lnTo>
                    <a:pt x="93" y="486"/>
                  </a:lnTo>
                  <a:lnTo>
                    <a:pt x="94" y="483"/>
                  </a:lnTo>
                  <a:lnTo>
                    <a:pt x="96" y="485"/>
                  </a:lnTo>
                  <a:lnTo>
                    <a:pt x="99" y="482"/>
                  </a:lnTo>
                  <a:lnTo>
                    <a:pt x="99" y="480"/>
                  </a:lnTo>
                  <a:lnTo>
                    <a:pt x="96" y="477"/>
                  </a:lnTo>
                  <a:lnTo>
                    <a:pt x="96" y="476"/>
                  </a:lnTo>
                  <a:lnTo>
                    <a:pt x="96" y="474"/>
                  </a:lnTo>
                  <a:lnTo>
                    <a:pt x="96" y="473"/>
                  </a:lnTo>
                  <a:lnTo>
                    <a:pt x="93" y="471"/>
                  </a:lnTo>
                  <a:lnTo>
                    <a:pt x="91" y="471"/>
                  </a:lnTo>
                  <a:lnTo>
                    <a:pt x="88" y="468"/>
                  </a:lnTo>
                  <a:lnTo>
                    <a:pt x="88" y="464"/>
                  </a:lnTo>
                  <a:lnTo>
                    <a:pt x="90" y="464"/>
                  </a:lnTo>
                  <a:lnTo>
                    <a:pt x="90" y="462"/>
                  </a:lnTo>
                  <a:lnTo>
                    <a:pt x="90" y="461"/>
                  </a:lnTo>
                  <a:lnTo>
                    <a:pt x="88" y="458"/>
                  </a:lnTo>
                  <a:lnTo>
                    <a:pt x="88" y="457"/>
                  </a:lnTo>
                  <a:lnTo>
                    <a:pt x="91" y="457"/>
                  </a:lnTo>
                  <a:lnTo>
                    <a:pt x="93" y="455"/>
                  </a:lnTo>
                  <a:lnTo>
                    <a:pt x="96" y="457"/>
                  </a:lnTo>
                  <a:lnTo>
                    <a:pt x="99" y="451"/>
                  </a:lnTo>
                  <a:lnTo>
                    <a:pt x="99" y="448"/>
                  </a:lnTo>
                  <a:lnTo>
                    <a:pt x="102" y="448"/>
                  </a:lnTo>
                  <a:lnTo>
                    <a:pt x="103" y="448"/>
                  </a:lnTo>
                  <a:lnTo>
                    <a:pt x="102" y="446"/>
                  </a:lnTo>
                  <a:lnTo>
                    <a:pt x="103" y="445"/>
                  </a:lnTo>
                  <a:lnTo>
                    <a:pt x="103" y="443"/>
                  </a:lnTo>
                  <a:lnTo>
                    <a:pt x="107" y="442"/>
                  </a:lnTo>
                  <a:lnTo>
                    <a:pt x="107" y="439"/>
                  </a:lnTo>
                  <a:lnTo>
                    <a:pt x="109" y="437"/>
                  </a:lnTo>
                  <a:lnTo>
                    <a:pt x="109" y="433"/>
                  </a:lnTo>
                  <a:lnTo>
                    <a:pt x="110" y="431"/>
                  </a:lnTo>
                  <a:lnTo>
                    <a:pt x="110" y="428"/>
                  </a:lnTo>
                  <a:lnTo>
                    <a:pt x="112" y="427"/>
                  </a:lnTo>
                  <a:lnTo>
                    <a:pt x="112" y="425"/>
                  </a:lnTo>
                  <a:lnTo>
                    <a:pt x="110" y="425"/>
                  </a:lnTo>
                  <a:lnTo>
                    <a:pt x="109" y="425"/>
                  </a:lnTo>
                  <a:lnTo>
                    <a:pt x="107" y="427"/>
                  </a:lnTo>
                  <a:lnTo>
                    <a:pt x="106" y="427"/>
                  </a:lnTo>
                  <a:lnTo>
                    <a:pt x="105" y="422"/>
                  </a:lnTo>
                  <a:lnTo>
                    <a:pt x="103" y="424"/>
                  </a:lnTo>
                  <a:lnTo>
                    <a:pt x="102" y="422"/>
                  </a:lnTo>
                  <a:lnTo>
                    <a:pt x="100" y="422"/>
                  </a:lnTo>
                  <a:lnTo>
                    <a:pt x="100" y="419"/>
                  </a:lnTo>
                  <a:lnTo>
                    <a:pt x="99" y="419"/>
                  </a:lnTo>
                  <a:lnTo>
                    <a:pt x="99" y="418"/>
                  </a:lnTo>
                  <a:lnTo>
                    <a:pt x="97" y="418"/>
                  </a:lnTo>
                  <a:lnTo>
                    <a:pt x="96" y="416"/>
                  </a:lnTo>
                  <a:lnTo>
                    <a:pt x="94" y="416"/>
                  </a:lnTo>
                  <a:lnTo>
                    <a:pt x="93" y="416"/>
                  </a:lnTo>
                  <a:lnTo>
                    <a:pt x="90" y="416"/>
                  </a:lnTo>
                  <a:lnTo>
                    <a:pt x="88" y="418"/>
                  </a:lnTo>
                  <a:lnTo>
                    <a:pt x="85" y="418"/>
                  </a:lnTo>
                  <a:lnTo>
                    <a:pt x="76" y="424"/>
                  </a:lnTo>
                  <a:lnTo>
                    <a:pt x="75" y="425"/>
                  </a:lnTo>
                  <a:lnTo>
                    <a:pt x="73" y="425"/>
                  </a:lnTo>
                  <a:lnTo>
                    <a:pt x="72" y="427"/>
                  </a:lnTo>
                  <a:lnTo>
                    <a:pt x="70" y="425"/>
                  </a:lnTo>
                  <a:lnTo>
                    <a:pt x="67" y="427"/>
                  </a:lnTo>
                  <a:lnTo>
                    <a:pt x="63" y="427"/>
                  </a:lnTo>
                  <a:lnTo>
                    <a:pt x="61" y="425"/>
                  </a:lnTo>
                  <a:lnTo>
                    <a:pt x="60" y="425"/>
                  </a:lnTo>
                  <a:lnTo>
                    <a:pt x="48" y="419"/>
                  </a:lnTo>
                  <a:lnTo>
                    <a:pt x="48" y="418"/>
                  </a:lnTo>
                  <a:lnTo>
                    <a:pt x="48" y="416"/>
                  </a:lnTo>
                  <a:lnTo>
                    <a:pt x="46" y="418"/>
                  </a:lnTo>
                  <a:lnTo>
                    <a:pt x="45" y="418"/>
                  </a:lnTo>
                  <a:lnTo>
                    <a:pt x="43" y="419"/>
                  </a:lnTo>
                  <a:lnTo>
                    <a:pt x="42" y="418"/>
                  </a:lnTo>
                  <a:lnTo>
                    <a:pt x="40" y="415"/>
                  </a:lnTo>
                  <a:lnTo>
                    <a:pt x="37" y="415"/>
                  </a:lnTo>
                  <a:lnTo>
                    <a:pt x="37" y="413"/>
                  </a:lnTo>
                  <a:lnTo>
                    <a:pt x="39" y="412"/>
                  </a:lnTo>
                  <a:lnTo>
                    <a:pt x="39" y="410"/>
                  </a:lnTo>
                  <a:lnTo>
                    <a:pt x="39" y="409"/>
                  </a:lnTo>
                  <a:lnTo>
                    <a:pt x="39" y="406"/>
                  </a:lnTo>
                  <a:lnTo>
                    <a:pt x="37" y="403"/>
                  </a:lnTo>
                  <a:lnTo>
                    <a:pt x="33" y="400"/>
                  </a:lnTo>
                  <a:lnTo>
                    <a:pt x="31" y="400"/>
                  </a:lnTo>
                  <a:lnTo>
                    <a:pt x="30" y="401"/>
                  </a:lnTo>
                  <a:lnTo>
                    <a:pt x="28" y="400"/>
                  </a:lnTo>
                  <a:lnTo>
                    <a:pt x="28" y="397"/>
                  </a:lnTo>
                  <a:lnTo>
                    <a:pt x="28" y="395"/>
                  </a:lnTo>
                  <a:lnTo>
                    <a:pt x="27" y="397"/>
                  </a:lnTo>
                  <a:lnTo>
                    <a:pt x="24" y="395"/>
                  </a:lnTo>
                  <a:lnTo>
                    <a:pt x="19" y="395"/>
                  </a:lnTo>
                  <a:lnTo>
                    <a:pt x="16" y="395"/>
                  </a:lnTo>
                  <a:lnTo>
                    <a:pt x="16" y="394"/>
                  </a:lnTo>
                  <a:lnTo>
                    <a:pt x="15" y="392"/>
                  </a:lnTo>
                  <a:lnTo>
                    <a:pt x="13" y="392"/>
                  </a:lnTo>
                  <a:lnTo>
                    <a:pt x="13" y="391"/>
                  </a:lnTo>
                  <a:lnTo>
                    <a:pt x="15" y="389"/>
                  </a:lnTo>
                  <a:lnTo>
                    <a:pt x="16" y="388"/>
                  </a:lnTo>
                  <a:lnTo>
                    <a:pt x="18" y="389"/>
                  </a:lnTo>
                  <a:lnTo>
                    <a:pt x="19" y="389"/>
                  </a:lnTo>
                  <a:lnTo>
                    <a:pt x="18" y="389"/>
                  </a:lnTo>
                  <a:lnTo>
                    <a:pt x="21" y="389"/>
                  </a:lnTo>
                  <a:lnTo>
                    <a:pt x="21" y="379"/>
                  </a:lnTo>
                  <a:lnTo>
                    <a:pt x="18" y="371"/>
                  </a:lnTo>
                  <a:lnTo>
                    <a:pt x="18" y="365"/>
                  </a:lnTo>
                  <a:lnTo>
                    <a:pt x="16" y="362"/>
                  </a:lnTo>
                  <a:lnTo>
                    <a:pt x="10" y="361"/>
                  </a:lnTo>
                  <a:lnTo>
                    <a:pt x="4" y="362"/>
                  </a:lnTo>
                  <a:lnTo>
                    <a:pt x="1" y="361"/>
                  </a:lnTo>
                  <a:lnTo>
                    <a:pt x="0" y="349"/>
                  </a:lnTo>
                  <a:lnTo>
                    <a:pt x="3" y="340"/>
                  </a:lnTo>
                  <a:lnTo>
                    <a:pt x="3" y="335"/>
                  </a:lnTo>
                  <a:lnTo>
                    <a:pt x="4" y="329"/>
                  </a:lnTo>
                  <a:lnTo>
                    <a:pt x="15" y="326"/>
                  </a:lnTo>
                  <a:lnTo>
                    <a:pt x="16" y="323"/>
                  </a:lnTo>
                  <a:lnTo>
                    <a:pt x="18" y="323"/>
                  </a:lnTo>
                  <a:lnTo>
                    <a:pt x="21" y="319"/>
                  </a:lnTo>
                  <a:lnTo>
                    <a:pt x="24" y="320"/>
                  </a:lnTo>
                  <a:lnTo>
                    <a:pt x="28" y="319"/>
                  </a:lnTo>
                  <a:lnTo>
                    <a:pt x="31" y="319"/>
                  </a:lnTo>
                  <a:lnTo>
                    <a:pt x="33" y="323"/>
                  </a:lnTo>
                  <a:lnTo>
                    <a:pt x="45" y="323"/>
                  </a:lnTo>
                  <a:lnTo>
                    <a:pt x="49" y="320"/>
                  </a:lnTo>
                  <a:lnTo>
                    <a:pt x="51" y="314"/>
                  </a:lnTo>
                  <a:lnTo>
                    <a:pt x="54" y="311"/>
                  </a:lnTo>
                  <a:lnTo>
                    <a:pt x="76" y="305"/>
                  </a:lnTo>
                  <a:lnTo>
                    <a:pt x="79" y="302"/>
                  </a:lnTo>
                  <a:lnTo>
                    <a:pt x="84" y="298"/>
                  </a:lnTo>
                  <a:lnTo>
                    <a:pt x="109" y="286"/>
                  </a:lnTo>
                  <a:lnTo>
                    <a:pt x="110" y="281"/>
                  </a:lnTo>
                  <a:lnTo>
                    <a:pt x="110" y="269"/>
                  </a:lnTo>
                  <a:lnTo>
                    <a:pt x="113" y="266"/>
                  </a:lnTo>
                  <a:lnTo>
                    <a:pt x="113" y="262"/>
                  </a:lnTo>
                  <a:lnTo>
                    <a:pt x="116" y="260"/>
                  </a:lnTo>
                  <a:lnTo>
                    <a:pt x="109" y="227"/>
                  </a:lnTo>
                  <a:lnTo>
                    <a:pt x="107" y="223"/>
                  </a:lnTo>
                  <a:lnTo>
                    <a:pt x="105" y="220"/>
                  </a:lnTo>
                  <a:lnTo>
                    <a:pt x="107" y="218"/>
                  </a:lnTo>
                  <a:lnTo>
                    <a:pt x="143" y="213"/>
                  </a:lnTo>
                  <a:lnTo>
                    <a:pt x="145" y="211"/>
                  </a:lnTo>
                  <a:lnTo>
                    <a:pt x="142" y="201"/>
                  </a:lnTo>
                  <a:lnTo>
                    <a:pt x="155" y="165"/>
                  </a:lnTo>
                  <a:lnTo>
                    <a:pt x="163" y="165"/>
                  </a:lnTo>
                  <a:lnTo>
                    <a:pt x="166" y="166"/>
                  </a:lnTo>
                  <a:lnTo>
                    <a:pt x="170" y="169"/>
                  </a:lnTo>
                  <a:lnTo>
                    <a:pt x="181" y="168"/>
                  </a:lnTo>
                  <a:lnTo>
                    <a:pt x="187" y="172"/>
                  </a:lnTo>
                  <a:lnTo>
                    <a:pt x="191" y="169"/>
                  </a:lnTo>
                  <a:lnTo>
                    <a:pt x="199" y="166"/>
                  </a:lnTo>
                  <a:lnTo>
                    <a:pt x="200" y="141"/>
                  </a:lnTo>
                  <a:lnTo>
                    <a:pt x="203" y="135"/>
                  </a:lnTo>
                  <a:lnTo>
                    <a:pt x="209" y="135"/>
                  </a:lnTo>
                  <a:lnTo>
                    <a:pt x="215" y="133"/>
                  </a:lnTo>
                  <a:lnTo>
                    <a:pt x="220" y="127"/>
                  </a:lnTo>
                  <a:lnTo>
                    <a:pt x="223" y="121"/>
                  </a:lnTo>
                  <a:lnTo>
                    <a:pt x="230" y="124"/>
                  </a:lnTo>
                  <a:lnTo>
                    <a:pt x="235" y="120"/>
                  </a:lnTo>
                  <a:lnTo>
                    <a:pt x="236" y="120"/>
                  </a:lnTo>
                  <a:lnTo>
                    <a:pt x="241" y="132"/>
                  </a:lnTo>
                  <a:lnTo>
                    <a:pt x="250" y="139"/>
                  </a:lnTo>
                  <a:lnTo>
                    <a:pt x="253" y="145"/>
                  </a:lnTo>
                  <a:lnTo>
                    <a:pt x="257" y="148"/>
                  </a:lnTo>
                  <a:lnTo>
                    <a:pt x="260" y="145"/>
                  </a:lnTo>
                  <a:lnTo>
                    <a:pt x="265" y="147"/>
                  </a:lnTo>
                  <a:lnTo>
                    <a:pt x="269" y="148"/>
                  </a:lnTo>
                  <a:lnTo>
                    <a:pt x="275" y="150"/>
                  </a:lnTo>
                  <a:lnTo>
                    <a:pt x="287" y="180"/>
                  </a:lnTo>
                  <a:lnTo>
                    <a:pt x="287" y="199"/>
                  </a:lnTo>
                  <a:lnTo>
                    <a:pt x="286" y="205"/>
                  </a:lnTo>
                  <a:lnTo>
                    <a:pt x="284" y="210"/>
                  </a:lnTo>
                  <a:lnTo>
                    <a:pt x="287" y="211"/>
                  </a:lnTo>
                  <a:lnTo>
                    <a:pt x="314" y="217"/>
                  </a:lnTo>
                  <a:lnTo>
                    <a:pt x="322" y="215"/>
                  </a:lnTo>
                  <a:lnTo>
                    <a:pt x="357" y="232"/>
                  </a:lnTo>
                  <a:lnTo>
                    <a:pt x="362" y="232"/>
                  </a:lnTo>
                  <a:lnTo>
                    <a:pt x="387" y="268"/>
                  </a:lnTo>
                  <a:lnTo>
                    <a:pt x="392" y="269"/>
                  </a:lnTo>
                  <a:lnTo>
                    <a:pt x="449" y="266"/>
                  </a:lnTo>
                  <a:lnTo>
                    <a:pt x="467" y="271"/>
                  </a:lnTo>
                  <a:lnTo>
                    <a:pt x="474" y="278"/>
                  </a:lnTo>
                  <a:lnTo>
                    <a:pt x="504" y="290"/>
                  </a:lnTo>
                  <a:lnTo>
                    <a:pt x="513" y="290"/>
                  </a:lnTo>
                  <a:lnTo>
                    <a:pt x="515" y="292"/>
                  </a:lnTo>
                  <a:lnTo>
                    <a:pt x="518" y="293"/>
                  </a:lnTo>
                  <a:lnTo>
                    <a:pt x="521" y="295"/>
                  </a:lnTo>
                  <a:lnTo>
                    <a:pt x="524" y="295"/>
                  </a:lnTo>
                  <a:lnTo>
                    <a:pt x="531" y="290"/>
                  </a:lnTo>
                  <a:lnTo>
                    <a:pt x="546" y="284"/>
                  </a:lnTo>
                  <a:lnTo>
                    <a:pt x="549" y="281"/>
                  </a:lnTo>
                  <a:lnTo>
                    <a:pt x="569" y="277"/>
                  </a:lnTo>
                  <a:lnTo>
                    <a:pt x="578" y="277"/>
                  </a:lnTo>
                  <a:lnTo>
                    <a:pt x="582" y="275"/>
                  </a:lnTo>
                  <a:lnTo>
                    <a:pt x="591" y="277"/>
                  </a:lnTo>
                  <a:lnTo>
                    <a:pt x="592" y="277"/>
                  </a:lnTo>
                  <a:lnTo>
                    <a:pt x="601" y="277"/>
                  </a:lnTo>
                  <a:lnTo>
                    <a:pt x="621" y="266"/>
                  </a:lnTo>
                  <a:lnTo>
                    <a:pt x="624" y="262"/>
                  </a:lnTo>
                  <a:lnTo>
                    <a:pt x="640" y="245"/>
                  </a:lnTo>
                  <a:lnTo>
                    <a:pt x="640" y="242"/>
                  </a:lnTo>
                  <a:lnTo>
                    <a:pt x="633" y="233"/>
                  </a:lnTo>
                  <a:lnTo>
                    <a:pt x="634" y="229"/>
                  </a:lnTo>
                  <a:lnTo>
                    <a:pt x="640" y="217"/>
                  </a:lnTo>
                  <a:lnTo>
                    <a:pt x="648" y="215"/>
                  </a:lnTo>
                  <a:lnTo>
                    <a:pt x="652" y="217"/>
                  </a:lnTo>
                  <a:lnTo>
                    <a:pt x="657" y="221"/>
                  </a:lnTo>
                  <a:lnTo>
                    <a:pt x="667" y="223"/>
                  </a:lnTo>
                  <a:lnTo>
                    <a:pt x="676" y="217"/>
                  </a:lnTo>
                  <a:lnTo>
                    <a:pt x="688" y="204"/>
                  </a:lnTo>
                  <a:lnTo>
                    <a:pt x="696" y="205"/>
                  </a:lnTo>
                  <a:lnTo>
                    <a:pt x="703" y="201"/>
                  </a:lnTo>
                  <a:lnTo>
                    <a:pt x="723" y="178"/>
                  </a:lnTo>
                  <a:lnTo>
                    <a:pt x="753" y="175"/>
                  </a:lnTo>
                  <a:lnTo>
                    <a:pt x="763" y="177"/>
                  </a:lnTo>
                  <a:lnTo>
                    <a:pt x="768" y="175"/>
                  </a:lnTo>
                  <a:lnTo>
                    <a:pt x="766" y="172"/>
                  </a:lnTo>
                  <a:lnTo>
                    <a:pt x="763" y="169"/>
                  </a:lnTo>
                  <a:lnTo>
                    <a:pt x="763" y="162"/>
                  </a:lnTo>
                  <a:lnTo>
                    <a:pt x="762" y="159"/>
                  </a:lnTo>
                  <a:lnTo>
                    <a:pt x="748" y="147"/>
                  </a:lnTo>
                  <a:lnTo>
                    <a:pt x="747" y="142"/>
                  </a:lnTo>
                  <a:lnTo>
                    <a:pt x="732" y="153"/>
                  </a:lnTo>
                  <a:lnTo>
                    <a:pt x="717" y="156"/>
                  </a:lnTo>
                  <a:lnTo>
                    <a:pt x="705" y="153"/>
                  </a:lnTo>
                  <a:lnTo>
                    <a:pt x="702" y="148"/>
                  </a:lnTo>
                  <a:lnTo>
                    <a:pt x="700" y="135"/>
                  </a:lnTo>
                  <a:lnTo>
                    <a:pt x="703" y="130"/>
                  </a:lnTo>
                  <a:lnTo>
                    <a:pt x="703" y="114"/>
                  </a:lnTo>
                  <a:lnTo>
                    <a:pt x="712" y="97"/>
                  </a:lnTo>
                  <a:lnTo>
                    <a:pt x="715" y="96"/>
                  </a:lnTo>
                  <a:lnTo>
                    <a:pt x="715" y="94"/>
                  </a:lnTo>
                  <a:lnTo>
                    <a:pt x="739" y="105"/>
                  </a:lnTo>
                  <a:lnTo>
                    <a:pt x="744" y="103"/>
                  </a:lnTo>
                  <a:lnTo>
                    <a:pt x="763" y="91"/>
                  </a:lnTo>
                  <a:lnTo>
                    <a:pt x="763" y="88"/>
                  </a:lnTo>
                  <a:lnTo>
                    <a:pt x="763" y="85"/>
                  </a:lnTo>
                  <a:lnTo>
                    <a:pt x="763" y="81"/>
                  </a:lnTo>
                  <a:lnTo>
                    <a:pt x="769" y="73"/>
                  </a:lnTo>
                  <a:lnTo>
                    <a:pt x="775" y="52"/>
                  </a:lnTo>
                  <a:lnTo>
                    <a:pt x="781" y="49"/>
                  </a:lnTo>
                  <a:lnTo>
                    <a:pt x="789" y="40"/>
                  </a:lnTo>
                  <a:lnTo>
                    <a:pt x="789" y="39"/>
                  </a:lnTo>
                  <a:lnTo>
                    <a:pt x="787" y="36"/>
                  </a:lnTo>
                  <a:lnTo>
                    <a:pt x="787" y="28"/>
                  </a:lnTo>
                  <a:lnTo>
                    <a:pt x="786" y="27"/>
                  </a:lnTo>
                  <a:lnTo>
                    <a:pt x="777" y="28"/>
                  </a:lnTo>
                  <a:lnTo>
                    <a:pt x="775" y="27"/>
                  </a:lnTo>
                  <a:lnTo>
                    <a:pt x="777" y="22"/>
                  </a:lnTo>
                  <a:lnTo>
                    <a:pt x="784" y="16"/>
                  </a:lnTo>
                  <a:lnTo>
                    <a:pt x="786" y="12"/>
                  </a:lnTo>
                  <a:lnTo>
                    <a:pt x="792" y="7"/>
                  </a:lnTo>
                  <a:lnTo>
                    <a:pt x="836" y="0"/>
                  </a:lnTo>
                  <a:lnTo>
                    <a:pt x="850" y="10"/>
                  </a:lnTo>
                  <a:lnTo>
                    <a:pt x="856" y="12"/>
                  </a:lnTo>
                  <a:lnTo>
                    <a:pt x="862" y="10"/>
                  </a:lnTo>
                  <a:lnTo>
                    <a:pt x="871" y="13"/>
                  </a:lnTo>
                  <a:lnTo>
                    <a:pt x="877" y="24"/>
                  </a:lnTo>
                  <a:lnTo>
                    <a:pt x="877" y="27"/>
                  </a:lnTo>
                  <a:lnTo>
                    <a:pt x="883" y="31"/>
                  </a:lnTo>
                  <a:lnTo>
                    <a:pt x="883" y="34"/>
                  </a:lnTo>
                  <a:lnTo>
                    <a:pt x="883" y="33"/>
                  </a:lnTo>
                  <a:lnTo>
                    <a:pt x="901" y="88"/>
                  </a:lnTo>
                  <a:lnTo>
                    <a:pt x="901" y="90"/>
                  </a:lnTo>
                  <a:lnTo>
                    <a:pt x="902" y="102"/>
                  </a:lnTo>
                  <a:lnTo>
                    <a:pt x="905" y="106"/>
                  </a:lnTo>
                  <a:lnTo>
                    <a:pt x="913" y="106"/>
                  </a:lnTo>
                  <a:lnTo>
                    <a:pt x="919" y="105"/>
                  </a:lnTo>
                  <a:lnTo>
                    <a:pt x="935" y="109"/>
                  </a:lnTo>
                  <a:lnTo>
                    <a:pt x="944" y="118"/>
                  </a:lnTo>
                  <a:lnTo>
                    <a:pt x="950" y="121"/>
                  </a:lnTo>
                  <a:lnTo>
                    <a:pt x="953" y="121"/>
                  </a:lnTo>
                  <a:lnTo>
                    <a:pt x="955" y="124"/>
                  </a:lnTo>
                  <a:lnTo>
                    <a:pt x="956" y="129"/>
                  </a:lnTo>
                  <a:lnTo>
                    <a:pt x="958" y="132"/>
                  </a:lnTo>
                  <a:lnTo>
                    <a:pt x="958" y="142"/>
                  </a:lnTo>
                  <a:lnTo>
                    <a:pt x="962" y="151"/>
                  </a:lnTo>
                  <a:lnTo>
                    <a:pt x="968" y="151"/>
                  </a:lnTo>
                  <a:lnTo>
                    <a:pt x="974" y="153"/>
                  </a:lnTo>
                  <a:lnTo>
                    <a:pt x="979" y="153"/>
                  </a:lnTo>
                  <a:lnTo>
                    <a:pt x="1000" y="141"/>
                  </a:lnTo>
                  <a:lnTo>
                    <a:pt x="1004" y="141"/>
                  </a:lnTo>
                  <a:lnTo>
                    <a:pt x="1025" y="132"/>
                  </a:lnTo>
                  <a:lnTo>
                    <a:pt x="1025" y="133"/>
                  </a:lnTo>
                  <a:lnTo>
                    <a:pt x="1022" y="138"/>
                  </a:lnTo>
                  <a:lnTo>
                    <a:pt x="1022" y="144"/>
                  </a:lnTo>
                  <a:lnTo>
                    <a:pt x="1024" y="148"/>
                  </a:lnTo>
                  <a:lnTo>
                    <a:pt x="1024" y="154"/>
                  </a:lnTo>
                  <a:lnTo>
                    <a:pt x="1016" y="162"/>
                  </a:lnTo>
                  <a:lnTo>
                    <a:pt x="1009" y="190"/>
                  </a:lnTo>
                  <a:lnTo>
                    <a:pt x="998" y="208"/>
                  </a:lnTo>
                  <a:lnTo>
                    <a:pt x="997" y="214"/>
                  </a:lnTo>
                  <a:lnTo>
                    <a:pt x="994" y="217"/>
                  </a:lnTo>
                  <a:lnTo>
                    <a:pt x="991" y="215"/>
                  </a:lnTo>
                  <a:lnTo>
                    <a:pt x="976" y="213"/>
                  </a:lnTo>
                  <a:lnTo>
                    <a:pt x="961" y="224"/>
                  </a:lnTo>
                  <a:lnTo>
                    <a:pt x="964" y="229"/>
                  </a:lnTo>
                  <a:lnTo>
                    <a:pt x="965" y="256"/>
                  </a:lnTo>
                  <a:lnTo>
                    <a:pt x="961" y="263"/>
                  </a:lnTo>
                  <a:lnTo>
                    <a:pt x="955" y="268"/>
                  </a:lnTo>
                  <a:lnTo>
                    <a:pt x="955" y="274"/>
                  </a:lnTo>
                  <a:lnTo>
                    <a:pt x="952" y="272"/>
                  </a:lnTo>
                  <a:lnTo>
                    <a:pt x="949" y="269"/>
                  </a:lnTo>
                  <a:lnTo>
                    <a:pt x="946" y="265"/>
                  </a:lnTo>
                  <a:lnTo>
                    <a:pt x="943" y="268"/>
                  </a:lnTo>
                  <a:lnTo>
                    <a:pt x="937" y="278"/>
                  </a:lnTo>
                  <a:lnTo>
                    <a:pt x="928" y="286"/>
                  </a:lnTo>
                  <a:lnTo>
                    <a:pt x="914" y="287"/>
                  </a:lnTo>
                  <a:lnTo>
                    <a:pt x="913" y="290"/>
                  </a:lnTo>
                  <a:lnTo>
                    <a:pt x="914" y="301"/>
                  </a:lnTo>
                  <a:lnTo>
                    <a:pt x="902" y="301"/>
                  </a:lnTo>
                  <a:lnTo>
                    <a:pt x="898" y="298"/>
                  </a:lnTo>
                  <a:lnTo>
                    <a:pt x="892" y="296"/>
                  </a:lnTo>
                  <a:lnTo>
                    <a:pt x="863" y="320"/>
                  </a:lnTo>
                  <a:lnTo>
                    <a:pt x="859" y="322"/>
                  </a:lnTo>
                  <a:lnTo>
                    <a:pt x="850" y="332"/>
                  </a:lnTo>
                  <a:lnTo>
                    <a:pt x="850" y="334"/>
                  </a:lnTo>
                  <a:lnTo>
                    <a:pt x="835" y="338"/>
                  </a:lnTo>
                  <a:lnTo>
                    <a:pt x="833" y="335"/>
                  </a:lnTo>
                  <a:lnTo>
                    <a:pt x="827" y="340"/>
                  </a:lnTo>
                  <a:lnTo>
                    <a:pt x="817" y="344"/>
                  </a:lnTo>
                  <a:lnTo>
                    <a:pt x="814" y="347"/>
                  </a:lnTo>
                  <a:lnTo>
                    <a:pt x="811" y="352"/>
                  </a:lnTo>
                  <a:lnTo>
                    <a:pt x="808" y="353"/>
                  </a:lnTo>
                  <a:lnTo>
                    <a:pt x="805" y="353"/>
                  </a:lnTo>
                  <a:lnTo>
                    <a:pt x="804" y="356"/>
                  </a:lnTo>
                  <a:lnTo>
                    <a:pt x="798" y="359"/>
                  </a:lnTo>
                  <a:lnTo>
                    <a:pt x="796" y="358"/>
                  </a:lnTo>
                  <a:lnTo>
                    <a:pt x="799" y="353"/>
                  </a:lnTo>
                  <a:lnTo>
                    <a:pt x="804" y="352"/>
                  </a:lnTo>
                  <a:lnTo>
                    <a:pt x="805" y="346"/>
                  </a:lnTo>
                  <a:lnTo>
                    <a:pt x="801" y="343"/>
                  </a:lnTo>
                  <a:lnTo>
                    <a:pt x="799" y="341"/>
                  </a:lnTo>
                  <a:lnTo>
                    <a:pt x="802" y="340"/>
                  </a:lnTo>
                  <a:lnTo>
                    <a:pt x="802" y="337"/>
                  </a:lnTo>
                  <a:lnTo>
                    <a:pt x="805" y="334"/>
                  </a:lnTo>
                  <a:lnTo>
                    <a:pt x="814" y="322"/>
                  </a:lnTo>
                  <a:lnTo>
                    <a:pt x="814" y="319"/>
                  </a:lnTo>
                  <a:lnTo>
                    <a:pt x="810" y="314"/>
                  </a:lnTo>
                  <a:lnTo>
                    <a:pt x="810" y="311"/>
                  </a:lnTo>
                  <a:lnTo>
                    <a:pt x="808" y="308"/>
                  </a:lnTo>
                  <a:lnTo>
                    <a:pt x="807" y="311"/>
                  </a:lnTo>
                  <a:lnTo>
                    <a:pt x="799" y="311"/>
                  </a:lnTo>
                  <a:lnTo>
                    <a:pt x="796" y="313"/>
                  </a:lnTo>
                  <a:lnTo>
                    <a:pt x="784" y="328"/>
                  </a:lnTo>
                  <a:lnTo>
                    <a:pt x="768" y="337"/>
                  </a:lnTo>
                  <a:lnTo>
                    <a:pt x="765" y="344"/>
                  </a:lnTo>
                  <a:lnTo>
                    <a:pt x="763" y="347"/>
                  </a:lnTo>
                  <a:lnTo>
                    <a:pt x="760" y="349"/>
                  </a:lnTo>
                  <a:lnTo>
                    <a:pt x="748" y="352"/>
                  </a:lnTo>
                  <a:lnTo>
                    <a:pt x="747" y="350"/>
                  </a:lnTo>
                  <a:lnTo>
                    <a:pt x="742" y="349"/>
                  </a:lnTo>
                  <a:lnTo>
                    <a:pt x="739" y="352"/>
                  </a:lnTo>
                  <a:lnTo>
                    <a:pt x="738" y="364"/>
                  </a:lnTo>
                  <a:lnTo>
                    <a:pt x="744" y="373"/>
                  </a:lnTo>
                  <a:lnTo>
                    <a:pt x="747" y="373"/>
                  </a:lnTo>
                  <a:lnTo>
                    <a:pt x="748" y="373"/>
                  </a:lnTo>
                  <a:lnTo>
                    <a:pt x="750" y="376"/>
                  </a:lnTo>
                  <a:lnTo>
                    <a:pt x="753" y="376"/>
                  </a:lnTo>
                  <a:lnTo>
                    <a:pt x="754" y="379"/>
                  </a:lnTo>
                  <a:lnTo>
                    <a:pt x="757" y="382"/>
                  </a:lnTo>
                  <a:lnTo>
                    <a:pt x="759" y="386"/>
                  </a:lnTo>
                  <a:lnTo>
                    <a:pt x="760" y="391"/>
                  </a:lnTo>
                  <a:lnTo>
                    <a:pt x="769" y="394"/>
                  </a:lnTo>
                  <a:lnTo>
                    <a:pt x="774" y="394"/>
                  </a:lnTo>
                  <a:lnTo>
                    <a:pt x="777" y="388"/>
                  </a:lnTo>
                  <a:lnTo>
                    <a:pt x="780" y="385"/>
                  </a:lnTo>
                  <a:lnTo>
                    <a:pt x="783" y="382"/>
                  </a:lnTo>
                  <a:lnTo>
                    <a:pt x="789" y="379"/>
                  </a:lnTo>
                  <a:lnTo>
                    <a:pt x="792" y="379"/>
                  </a:lnTo>
                  <a:lnTo>
                    <a:pt x="798" y="383"/>
                  </a:lnTo>
                  <a:lnTo>
                    <a:pt x="801" y="385"/>
                  </a:lnTo>
                  <a:lnTo>
                    <a:pt x="802" y="386"/>
                  </a:lnTo>
                  <a:lnTo>
                    <a:pt x="810" y="386"/>
                  </a:lnTo>
                  <a:lnTo>
                    <a:pt x="811" y="385"/>
                  </a:lnTo>
                  <a:lnTo>
                    <a:pt x="816" y="386"/>
                  </a:lnTo>
                  <a:lnTo>
                    <a:pt x="820" y="388"/>
                  </a:lnTo>
                  <a:lnTo>
                    <a:pt x="820" y="392"/>
                  </a:lnTo>
                  <a:lnTo>
                    <a:pt x="819" y="395"/>
                  </a:lnTo>
                  <a:lnTo>
                    <a:pt x="819" y="397"/>
                  </a:lnTo>
                  <a:lnTo>
                    <a:pt x="816" y="400"/>
                  </a:lnTo>
                  <a:lnTo>
                    <a:pt x="814" y="398"/>
                  </a:lnTo>
                  <a:lnTo>
                    <a:pt x="813" y="395"/>
                  </a:lnTo>
                  <a:lnTo>
                    <a:pt x="811" y="397"/>
                  </a:lnTo>
                  <a:lnTo>
                    <a:pt x="810" y="397"/>
                  </a:lnTo>
                  <a:lnTo>
                    <a:pt x="807" y="398"/>
                  </a:lnTo>
                  <a:lnTo>
                    <a:pt x="805" y="401"/>
                  </a:lnTo>
                  <a:lnTo>
                    <a:pt x="798" y="401"/>
                  </a:lnTo>
                  <a:lnTo>
                    <a:pt x="795" y="404"/>
                  </a:lnTo>
                  <a:lnTo>
                    <a:pt x="792" y="404"/>
                  </a:lnTo>
                  <a:lnTo>
                    <a:pt x="792" y="407"/>
                  </a:lnTo>
                  <a:lnTo>
                    <a:pt x="790" y="409"/>
                  </a:lnTo>
                  <a:lnTo>
                    <a:pt x="787" y="415"/>
                  </a:lnTo>
                  <a:lnTo>
                    <a:pt x="784" y="415"/>
                  </a:lnTo>
                  <a:lnTo>
                    <a:pt x="783" y="412"/>
                  </a:lnTo>
                  <a:lnTo>
                    <a:pt x="780" y="412"/>
                  </a:lnTo>
                  <a:lnTo>
                    <a:pt x="778" y="415"/>
                  </a:lnTo>
                  <a:lnTo>
                    <a:pt x="781" y="416"/>
                  </a:lnTo>
                  <a:lnTo>
                    <a:pt x="777" y="422"/>
                  </a:lnTo>
                  <a:lnTo>
                    <a:pt x="772" y="425"/>
                  </a:lnTo>
                  <a:lnTo>
                    <a:pt x="763" y="440"/>
                  </a:lnTo>
                  <a:lnTo>
                    <a:pt x="765" y="442"/>
                  </a:lnTo>
                  <a:lnTo>
                    <a:pt x="781" y="451"/>
                  </a:lnTo>
                  <a:lnTo>
                    <a:pt x="783" y="454"/>
                  </a:lnTo>
                  <a:lnTo>
                    <a:pt x="784" y="458"/>
                  </a:lnTo>
                  <a:lnTo>
                    <a:pt x="786" y="461"/>
                  </a:lnTo>
                  <a:lnTo>
                    <a:pt x="792" y="483"/>
                  </a:lnTo>
                  <a:lnTo>
                    <a:pt x="795" y="486"/>
                  </a:lnTo>
                  <a:lnTo>
                    <a:pt x="799" y="489"/>
                  </a:lnTo>
                  <a:lnTo>
                    <a:pt x="799" y="492"/>
                  </a:lnTo>
                  <a:lnTo>
                    <a:pt x="808" y="503"/>
                  </a:lnTo>
                  <a:lnTo>
                    <a:pt x="798" y="500"/>
                  </a:lnTo>
                  <a:lnTo>
                    <a:pt x="795" y="500"/>
                  </a:lnTo>
                  <a:lnTo>
                    <a:pt x="787" y="495"/>
                  </a:lnTo>
                  <a:lnTo>
                    <a:pt x="778" y="497"/>
                  </a:lnTo>
                  <a:lnTo>
                    <a:pt x="778" y="498"/>
                  </a:lnTo>
                  <a:lnTo>
                    <a:pt x="787" y="497"/>
                  </a:lnTo>
                  <a:lnTo>
                    <a:pt x="789" y="498"/>
                  </a:lnTo>
                  <a:lnTo>
                    <a:pt x="789" y="501"/>
                  </a:lnTo>
                  <a:lnTo>
                    <a:pt x="793" y="501"/>
                  </a:lnTo>
                  <a:lnTo>
                    <a:pt x="796" y="504"/>
                  </a:lnTo>
                  <a:lnTo>
                    <a:pt x="799" y="507"/>
                  </a:lnTo>
                  <a:lnTo>
                    <a:pt x="804" y="510"/>
                  </a:lnTo>
                  <a:lnTo>
                    <a:pt x="808" y="516"/>
                  </a:lnTo>
                  <a:lnTo>
                    <a:pt x="808" y="518"/>
                  </a:lnTo>
                  <a:lnTo>
                    <a:pt x="804" y="518"/>
                  </a:lnTo>
                  <a:lnTo>
                    <a:pt x="801" y="522"/>
                  </a:lnTo>
                  <a:lnTo>
                    <a:pt x="795" y="524"/>
                  </a:lnTo>
                  <a:lnTo>
                    <a:pt x="795" y="525"/>
                  </a:lnTo>
                  <a:lnTo>
                    <a:pt x="790" y="528"/>
                  </a:lnTo>
                  <a:lnTo>
                    <a:pt x="783" y="528"/>
                  </a:lnTo>
                  <a:lnTo>
                    <a:pt x="780" y="530"/>
                  </a:lnTo>
                  <a:lnTo>
                    <a:pt x="783" y="530"/>
                  </a:lnTo>
                  <a:lnTo>
                    <a:pt x="790" y="533"/>
                  </a:lnTo>
                  <a:lnTo>
                    <a:pt x="796" y="530"/>
                  </a:lnTo>
                  <a:lnTo>
                    <a:pt x="799" y="531"/>
                  </a:lnTo>
                  <a:lnTo>
                    <a:pt x="802" y="533"/>
                  </a:lnTo>
                  <a:lnTo>
                    <a:pt x="802" y="534"/>
                  </a:lnTo>
                  <a:lnTo>
                    <a:pt x="807" y="537"/>
                  </a:lnTo>
                  <a:lnTo>
                    <a:pt x="808" y="537"/>
                  </a:lnTo>
                  <a:lnTo>
                    <a:pt x="810" y="537"/>
                  </a:lnTo>
                  <a:lnTo>
                    <a:pt x="801" y="545"/>
                  </a:lnTo>
                  <a:lnTo>
                    <a:pt x="802" y="545"/>
                  </a:lnTo>
                  <a:lnTo>
                    <a:pt x="807" y="543"/>
                  </a:lnTo>
                  <a:lnTo>
                    <a:pt x="807" y="549"/>
                  </a:lnTo>
                  <a:lnTo>
                    <a:pt x="805" y="549"/>
                  </a:lnTo>
                  <a:lnTo>
                    <a:pt x="801" y="551"/>
                  </a:lnTo>
                  <a:lnTo>
                    <a:pt x="801" y="552"/>
                  </a:lnTo>
                  <a:lnTo>
                    <a:pt x="802" y="555"/>
                  </a:lnTo>
                  <a:lnTo>
                    <a:pt x="802" y="560"/>
                  </a:lnTo>
                  <a:lnTo>
                    <a:pt x="801" y="560"/>
                  </a:lnTo>
                  <a:lnTo>
                    <a:pt x="801" y="566"/>
                  </a:lnTo>
                  <a:lnTo>
                    <a:pt x="799" y="570"/>
                  </a:lnTo>
                  <a:lnTo>
                    <a:pt x="798" y="570"/>
                  </a:lnTo>
                  <a:lnTo>
                    <a:pt x="796" y="567"/>
                  </a:lnTo>
                  <a:lnTo>
                    <a:pt x="795" y="569"/>
                  </a:lnTo>
                  <a:lnTo>
                    <a:pt x="786" y="582"/>
                  </a:lnTo>
                  <a:lnTo>
                    <a:pt x="786" y="584"/>
                  </a:lnTo>
                  <a:lnTo>
                    <a:pt x="783" y="590"/>
                  </a:lnTo>
                  <a:lnTo>
                    <a:pt x="778" y="594"/>
                  </a:lnTo>
                  <a:lnTo>
                    <a:pt x="777" y="599"/>
                  </a:lnTo>
                  <a:lnTo>
                    <a:pt x="775" y="600"/>
                  </a:lnTo>
                  <a:lnTo>
                    <a:pt x="774" y="600"/>
                  </a:lnTo>
                  <a:lnTo>
                    <a:pt x="774" y="596"/>
                  </a:lnTo>
                  <a:lnTo>
                    <a:pt x="771" y="596"/>
                  </a:lnTo>
                  <a:lnTo>
                    <a:pt x="769" y="599"/>
                  </a:lnTo>
                  <a:lnTo>
                    <a:pt x="771" y="603"/>
                  </a:lnTo>
                  <a:lnTo>
                    <a:pt x="772" y="605"/>
                  </a:lnTo>
                  <a:lnTo>
                    <a:pt x="769" y="609"/>
                  </a:lnTo>
                  <a:lnTo>
                    <a:pt x="769" y="611"/>
                  </a:lnTo>
                  <a:lnTo>
                    <a:pt x="769" y="615"/>
                  </a:lnTo>
                  <a:lnTo>
                    <a:pt x="768" y="615"/>
                  </a:lnTo>
                  <a:lnTo>
                    <a:pt x="766" y="618"/>
                  </a:lnTo>
                  <a:lnTo>
                    <a:pt x="768" y="620"/>
                  </a:lnTo>
                  <a:lnTo>
                    <a:pt x="766" y="621"/>
                  </a:lnTo>
                  <a:lnTo>
                    <a:pt x="765" y="620"/>
                  </a:lnTo>
                  <a:lnTo>
                    <a:pt x="763" y="620"/>
                  </a:lnTo>
                  <a:lnTo>
                    <a:pt x="762" y="621"/>
                  </a:lnTo>
                  <a:lnTo>
                    <a:pt x="763" y="624"/>
                  </a:lnTo>
                  <a:lnTo>
                    <a:pt x="762" y="626"/>
                  </a:lnTo>
                  <a:lnTo>
                    <a:pt x="760" y="626"/>
                  </a:lnTo>
                  <a:lnTo>
                    <a:pt x="759" y="626"/>
                  </a:lnTo>
                  <a:lnTo>
                    <a:pt x="757" y="630"/>
                  </a:lnTo>
                  <a:lnTo>
                    <a:pt x="754" y="632"/>
                  </a:lnTo>
                  <a:lnTo>
                    <a:pt x="754" y="635"/>
                  </a:lnTo>
                  <a:lnTo>
                    <a:pt x="753" y="636"/>
                  </a:lnTo>
                  <a:lnTo>
                    <a:pt x="747" y="638"/>
                  </a:lnTo>
                  <a:lnTo>
                    <a:pt x="745" y="636"/>
                  </a:lnTo>
                  <a:lnTo>
                    <a:pt x="742" y="639"/>
                  </a:lnTo>
                  <a:lnTo>
                    <a:pt x="744" y="641"/>
                  </a:lnTo>
                  <a:lnTo>
                    <a:pt x="742" y="644"/>
                  </a:lnTo>
                  <a:lnTo>
                    <a:pt x="738" y="648"/>
                  </a:lnTo>
                  <a:lnTo>
                    <a:pt x="736" y="648"/>
                  </a:lnTo>
                  <a:lnTo>
                    <a:pt x="736" y="651"/>
                  </a:lnTo>
                  <a:lnTo>
                    <a:pt x="735" y="650"/>
                  </a:lnTo>
                  <a:lnTo>
                    <a:pt x="733" y="651"/>
                  </a:lnTo>
                  <a:lnTo>
                    <a:pt x="733" y="653"/>
                  </a:lnTo>
                  <a:lnTo>
                    <a:pt x="732" y="653"/>
                  </a:lnTo>
                  <a:lnTo>
                    <a:pt x="729" y="654"/>
                  </a:lnTo>
                  <a:lnTo>
                    <a:pt x="727" y="654"/>
                  </a:lnTo>
                  <a:lnTo>
                    <a:pt x="724" y="656"/>
                  </a:lnTo>
                  <a:lnTo>
                    <a:pt x="718" y="663"/>
                  </a:lnTo>
                  <a:lnTo>
                    <a:pt x="708" y="669"/>
                  </a:lnTo>
                  <a:lnTo>
                    <a:pt x="703" y="668"/>
                  </a:lnTo>
                  <a:lnTo>
                    <a:pt x="702" y="669"/>
                  </a:lnTo>
                  <a:lnTo>
                    <a:pt x="702" y="671"/>
                  </a:lnTo>
                  <a:lnTo>
                    <a:pt x="700" y="671"/>
                  </a:lnTo>
                  <a:lnTo>
                    <a:pt x="697" y="671"/>
                  </a:lnTo>
                  <a:lnTo>
                    <a:pt x="697" y="669"/>
                  </a:lnTo>
                  <a:lnTo>
                    <a:pt x="696" y="668"/>
                  </a:lnTo>
                  <a:lnTo>
                    <a:pt x="693" y="671"/>
                  </a:lnTo>
                  <a:lnTo>
                    <a:pt x="691" y="672"/>
                  </a:lnTo>
                  <a:lnTo>
                    <a:pt x="688" y="672"/>
                  </a:lnTo>
                  <a:lnTo>
                    <a:pt x="688" y="671"/>
                  </a:lnTo>
                  <a:lnTo>
                    <a:pt x="688" y="669"/>
                  </a:lnTo>
                  <a:lnTo>
                    <a:pt x="685" y="671"/>
                  </a:lnTo>
                  <a:lnTo>
                    <a:pt x="685" y="674"/>
                  </a:lnTo>
                  <a:close/>
                </a:path>
              </a:pathLst>
            </a:custGeom>
            <a:grpFill/>
            <a:ln w="1905">
              <a:noFill/>
              <a:round/>
              <a:headEnd/>
              <a:tailEnd/>
            </a:ln>
          </p:spPr>
          <p:txBody>
            <a:bodyPr/>
            <a:lstStyle/>
            <a:p>
              <a:endParaRPr lang="en-GB">
                <a:solidFill>
                  <a:srgbClr val="000000"/>
                </a:solidFill>
                <a:latin typeface="Arial"/>
              </a:endParaRPr>
            </a:p>
          </p:txBody>
        </p:sp>
        <p:sp>
          <p:nvSpPr>
            <p:cNvPr id="860" name="Freeform 856"/>
            <p:cNvSpPr>
              <a:spLocks/>
            </p:cNvSpPr>
            <p:nvPr/>
          </p:nvSpPr>
          <p:spPr bwMode="auto">
            <a:xfrm>
              <a:off x="3307" y="2648"/>
              <a:ext cx="133" cy="154"/>
            </a:xfrm>
            <a:custGeom>
              <a:avLst/>
              <a:gdLst>
                <a:gd name="T0" fmla="*/ 118 w 133"/>
                <a:gd name="T1" fmla="*/ 79 h 154"/>
                <a:gd name="T2" fmla="*/ 118 w 133"/>
                <a:gd name="T3" fmla="*/ 30 h 154"/>
                <a:gd name="T4" fmla="*/ 119 w 133"/>
                <a:gd name="T5" fmla="*/ 30 h 154"/>
                <a:gd name="T6" fmla="*/ 133 w 133"/>
                <a:gd name="T7" fmla="*/ 13 h 154"/>
                <a:gd name="T8" fmla="*/ 133 w 133"/>
                <a:gd name="T9" fmla="*/ 12 h 154"/>
                <a:gd name="T10" fmla="*/ 124 w 133"/>
                <a:gd name="T11" fmla="*/ 12 h 154"/>
                <a:gd name="T12" fmla="*/ 115 w 133"/>
                <a:gd name="T13" fmla="*/ 7 h 154"/>
                <a:gd name="T14" fmla="*/ 103 w 133"/>
                <a:gd name="T15" fmla="*/ 10 h 154"/>
                <a:gd name="T16" fmla="*/ 98 w 133"/>
                <a:gd name="T17" fmla="*/ 15 h 154"/>
                <a:gd name="T18" fmla="*/ 91 w 133"/>
                <a:gd name="T19" fmla="*/ 18 h 154"/>
                <a:gd name="T20" fmla="*/ 65 w 133"/>
                <a:gd name="T21" fmla="*/ 15 h 154"/>
                <a:gd name="T22" fmla="*/ 45 w 133"/>
                <a:gd name="T23" fmla="*/ 1 h 154"/>
                <a:gd name="T24" fmla="*/ 36 w 133"/>
                <a:gd name="T25" fmla="*/ 1 h 154"/>
                <a:gd name="T26" fmla="*/ 31 w 133"/>
                <a:gd name="T27" fmla="*/ 0 h 154"/>
                <a:gd name="T28" fmla="*/ 9 w 133"/>
                <a:gd name="T29" fmla="*/ 1 h 154"/>
                <a:gd name="T30" fmla="*/ 4 w 133"/>
                <a:gd name="T31" fmla="*/ 3 h 154"/>
                <a:gd name="T32" fmla="*/ 0 w 133"/>
                <a:gd name="T33" fmla="*/ 9 h 154"/>
                <a:gd name="T34" fmla="*/ 1 w 133"/>
                <a:gd name="T35" fmla="*/ 9 h 154"/>
                <a:gd name="T36" fmla="*/ 1 w 133"/>
                <a:gd name="T37" fmla="*/ 10 h 154"/>
                <a:gd name="T38" fmla="*/ 6 w 133"/>
                <a:gd name="T39" fmla="*/ 10 h 154"/>
                <a:gd name="T40" fmla="*/ 6 w 133"/>
                <a:gd name="T41" fmla="*/ 12 h 154"/>
                <a:gd name="T42" fmla="*/ 6 w 133"/>
                <a:gd name="T43" fmla="*/ 13 h 154"/>
                <a:gd name="T44" fmla="*/ 7 w 133"/>
                <a:gd name="T45" fmla="*/ 15 h 154"/>
                <a:gd name="T46" fmla="*/ 9 w 133"/>
                <a:gd name="T47" fmla="*/ 25 h 154"/>
                <a:gd name="T48" fmla="*/ 10 w 133"/>
                <a:gd name="T49" fmla="*/ 27 h 154"/>
                <a:gd name="T50" fmla="*/ 15 w 133"/>
                <a:gd name="T51" fmla="*/ 28 h 154"/>
                <a:gd name="T52" fmla="*/ 16 w 133"/>
                <a:gd name="T53" fmla="*/ 31 h 154"/>
                <a:gd name="T54" fmla="*/ 18 w 133"/>
                <a:gd name="T55" fmla="*/ 48 h 154"/>
                <a:gd name="T56" fmla="*/ 16 w 133"/>
                <a:gd name="T57" fmla="*/ 52 h 154"/>
                <a:gd name="T58" fmla="*/ 1 w 133"/>
                <a:gd name="T59" fmla="*/ 73 h 154"/>
                <a:gd name="T60" fmla="*/ 1 w 133"/>
                <a:gd name="T61" fmla="*/ 78 h 154"/>
                <a:gd name="T62" fmla="*/ 3 w 133"/>
                <a:gd name="T63" fmla="*/ 81 h 154"/>
                <a:gd name="T64" fmla="*/ 4 w 133"/>
                <a:gd name="T65" fmla="*/ 84 h 154"/>
                <a:gd name="T66" fmla="*/ 6 w 133"/>
                <a:gd name="T67" fmla="*/ 82 h 154"/>
                <a:gd name="T68" fmla="*/ 7 w 133"/>
                <a:gd name="T69" fmla="*/ 82 h 154"/>
                <a:gd name="T70" fmla="*/ 15 w 133"/>
                <a:gd name="T71" fmla="*/ 81 h 154"/>
                <a:gd name="T72" fmla="*/ 15 w 133"/>
                <a:gd name="T73" fmla="*/ 82 h 154"/>
                <a:gd name="T74" fmla="*/ 10 w 133"/>
                <a:gd name="T75" fmla="*/ 84 h 154"/>
                <a:gd name="T76" fmla="*/ 9 w 133"/>
                <a:gd name="T77" fmla="*/ 87 h 154"/>
                <a:gd name="T78" fmla="*/ 4 w 133"/>
                <a:gd name="T79" fmla="*/ 87 h 154"/>
                <a:gd name="T80" fmla="*/ 3 w 133"/>
                <a:gd name="T81" fmla="*/ 90 h 154"/>
                <a:gd name="T82" fmla="*/ 4 w 133"/>
                <a:gd name="T83" fmla="*/ 93 h 154"/>
                <a:gd name="T84" fmla="*/ 64 w 133"/>
                <a:gd name="T85" fmla="*/ 127 h 154"/>
                <a:gd name="T86" fmla="*/ 67 w 133"/>
                <a:gd name="T87" fmla="*/ 141 h 154"/>
                <a:gd name="T88" fmla="*/ 91 w 133"/>
                <a:gd name="T89" fmla="*/ 154 h 154"/>
                <a:gd name="T90" fmla="*/ 94 w 133"/>
                <a:gd name="T91" fmla="*/ 153 h 154"/>
                <a:gd name="T92" fmla="*/ 104 w 133"/>
                <a:gd name="T93" fmla="*/ 132 h 154"/>
                <a:gd name="T94" fmla="*/ 106 w 133"/>
                <a:gd name="T95" fmla="*/ 126 h 154"/>
                <a:gd name="T96" fmla="*/ 109 w 133"/>
                <a:gd name="T97" fmla="*/ 120 h 154"/>
                <a:gd name="T98" fmla="*/ 116 w 133"/>
                <a:gd name="T99" fmla="*/ 117 h 154"/>
                <a:gd name="T100" fmla="*/ 116 w 133"/>
                <a:gd name="T101" fmla="*/ 114 h 154"/>
                <a:gd name="T102" fmla="*/ 119 w 133"/>
                <a:gd name="T103" fmla="*/ 111 h 154"/>
                <a:gd name="T104" fmla="*/ 121 w 133"/>
                <a:gd name="T105" fmla="*/ 109 h 154"/>
                <a:gd name="T106" fmla="*/ 124 w 133"/>
                <a:gd name="T107" fmla="*/ 109 h 154"/>
                <a:gd name="T108" fmla="*/ 127 w 133"/>
                <a:gd name="T109" fmla="*/ 106 h 154"/>
                <a:gd name="T110" fmla="*/ 127 w 133"/>
                <a:gd name="T111" fmla="*/ 105 h 154"/>
                <a:gd name="T112" fmla="*/ 127 w 133"/>
                <a:gd name="T113" fmla="*/ 103 h 154"/>
                <a:gd name="T114" fmla="*/ 118 w 133"/>
                <a:gd name="T115" fmla="*/ 91 h 154"/>
                <a:gd name="T116" fmla="*/ 118 w 133"/>
                <a:gd name="T117" fmla="*/ 79 h 1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3"/>
                <a:gd name="T178" fmla="*/ 0 h 154"/>
                <a:gd name="T179" fmla="*/ 133 w 133"/>
                <a:gd name="T180" fmla="*/ 154 h 1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3" h="154">
                  <a:moveTo>
                    <a:pt x="118" y="79"/>
                  </a:moveTo>
                  <a:lnTo>
                    <a:pt x="118" y="30"/>
                  </a:lnTo>
                  <a:lnTo>
                    <a:pt x="119" y="30"/>
                  </a:lnTo>
                  <a:lnTo>
                    <a:pt x="133" y="13"/>
                  </a:lnTo>
                  <a:lnTo>
                    <a:pt x="133" y="12"/>
                  </a:lnTo>
                  <a:lnTo>
                    <a:pt x="124" y="12"/>
                  </a:lnTo>
                  <a:lnTo>
                    <a:pt x="115" y="7"/>
                  </a:lnTo>
                  <a:lnTo>
                    <a:pt x="103" y="10"/>
                  </a:lnTo>
                  <a:lnTo>
                    <a:pt x="98" y="15"/>
                  </a:lnTo>
                  <a:lnTo>
                    <a:pt x="91" y="18"/>
                  </a:lnTo>
                  <a:lnTo>
                    <a:pt x="65" y="15"/>
                  </a:lnTo>
                  <a:lnTo>
                    <a:pt x="45" y="1"/>
                  </a:lnTo>
                  <a:lnTo>
                    <a:pt x="36" y="1"/>
                  </a:lnTo>
                  <a:lnTo>
                    <a:pt x="31" y="0"/>
                  </a:lnTo>
                  <a:lnTo>
                    <a:pt x="9" y="1"/>
                  </a:lnTo>
                  <a:lnTo>
                    <a:pt x="4" y="3"/>
                  </a:lnTo>
                  <a:lnTo>
                    <a:pt x="0" y="9"/>
                  </a:lnTo>
                  <a:lnTo>
                    <a:pt x="1" y="9"/>
                  </a:lnTo>
                  <a:lnTo>
                    <a:pt x="1" y="10"/>
                  </a:lnTo>
                  <a:lnTo>
                    <a:pt x="6" y="10"/>
                  </a:lnTo>
                  <a:lnTo>
                    <a:pt x="6" y="12"/>
                  </a:lnTo>
                  <a:lnTo>
                    <a:pt x="6" y="13"/>
                  </a:lnTo>
                  <a:lnTo>
                    <a:pt x="7" y="15"/>
                  </a:lnTo>
                  <a:lnTo>
                    <a:pt x="9" y="25"/>
                  </a:lnTo>
                  <a:lnTo>
                    <a:pt x="10" y="27"/>
                  </a:lnTo>
                  <a:lnTo>
                    <a:pt x="15" y="28"/>
                  </a:lnTo>
                  <a:lnTo>
                    <a:pt x="16" y="31"/>
                  </a:lnTo>
                  <a:lnTo>
                    <a:pt x="18" y="48"/>
                  </a:lnTo>
                  <a:lnTo>
                    <a:pt x="16" y="52"/>
                  </a:lnTo>
                  <a:lnTo>
                    <a:pt x="1" y="73"/>
                  </a:lnTo>
                  <a:lnTo>
                    <a:pt x="1" y="78"/>
                  </a:lnTo>
                  <a:lnTo>
                    <a:pt x="3" y="81"/>
                  </a:lnTo>
                  <a:lnTo>
                    <a:pt x="4" y="84"/>
                  </a:lnTo>
                  <a:lnTo>
                    <a:pt x="6" y="82"/>
                  </a:lnTo>
                  <a:lnTo>
                    <a:pt x="7" y="82"/>
                  </a:lnTo>
                  <a:lnTo>
                    <a:pt x="15" y="81"/>
                  </a:lnTo>
                  <a:lnTo>
                    <a:pt x="15" y="82"/>
                  </a:lnTo>
                  <a:lnTo>
                    <a:pt x="10" y="84"/>
                  </a:lnTo>
                  <a:lnTo>
                    <a:pt x="9" y="87"/>
                  </a:lnTo>
                  <a:lnTo>
                    <a:pt x="4" y="87"/>
                  </a:lnTo>
                  <a:lnTo>
                    <a:pt x="3" y="90"/>
                  </a:lnTo>
                  <a:lnTo>
                    <a:pt x="4" y="93"/>
                  </a:lnTo>
                  <a:lnTo>
                    <a:pt x="64" y="127"/>
                  </a:lnTo>
                  <a:lnTo>
                    <a:pt x="67" y="141"/>
                  </a:lnTo>
                  <a:lnTo>
                    <a:pt x="91" y="154"/>
                  </a:lnTo>
                  <a:lnTo>
                    <a:pt x="94" y="153"/>
                  </a:lnTo>
                  <a:lnTo>
                    <a:pt x="104" y="132"/>
                  </a:lnTo>
                  <a:lnTo>
                    <a:pt x="106" y="126"/>
                  </a:lnTo>
                  <a:lnTo>
                    <a:pt x="109" y="120"/>
                  </a:lnTo>
                  <a:lnTo>
                    <a:pt x="116" y="117"/>
                  </a:lnTo>
                  <a:lnTo>
                    <a:pt x="116" y="114"/>
                  </a:lnTo>
                  <a:lnTo>
                    <a:pt x="119" y="111"/>
                  </a:lnTo>
                  <a:lnTo>
                    <a:pt x="121" y="109"/>
                  </a:lnTo>
                  <a:lnTo>
                    <a:pt x="124" y="109"/>
                  </a:lnTo>
                  <a:lnTo>
                    <a:pt x="127" y="106"/>
                  </a:lnTo>
                  <a:lnTo>
                    <a:pt x="127" y="105"/>
                  </a:lnTo>
                  <a:lnTo>
                    <a:pt x="127" y="103"/>
                  </a:lnTo>
                  <a:lnTo>
                    <a:pt x="118" y="91"/>
                  </a:lnTo>
                  <a:lnTo>
                    <a:pt x="118" y="79"/>
                  </a:lnTo>
                  <a:close/>
                </a:path>
              </a:pathLst>
            </a:custGeom>
            <a:grpFill/>
            <a:ln w="1905">
              <a:noFill/>
              <a:round/>
              <a:headEnd/>
              <a:tailEnd/>
            </a:ln>
          </p:spPr>
          <p:txBody>
            <a:bodyPr/>
            <a:lstStyle/>
            <a:p>
              <a:endParaRPr lang="en-GB">
                <a:solidFill>
                  <a:srgbClr val="000000"/>
                </a:solidFill>
                <a:latin typeface="Arial"/>
              </a:endParaRPr>
            </a:p>
          </p:txBody>
        </p:sp>
        <p:sp>
          <p:nvSpPr>
            <p:cNvPr id="861" name="Freeform 857"/>
            <p:cNvSpPr>
              <a:spLocks/>
            </p:cNvSpPr>
            <p:nvPr/>
          </p:nvSpPr>
          <p:spPr bwMode="auto">
            <a:xfrm>
              <a:off x="3676" y="1868"/>
              <a:ext cx="288" cy="187"/>
            </a:xfrm>
            <a:custGeom>
              <a:avLst/>
              <a:gdLst>
                <a:gd name="T0" fmla="*/ 17 w 288"/>
                <a:gd name="T1" fmla="*/ 100 h 187"/>
                <a:gd name="T2" fmla="*/ 17 w 288"/>
                <a:gd name="T3" fmla="*/ 91 h 187"/>
                <a:gd name="T4" fmla="*/ 20 w 288"/>
                <a:gd name="T5" fmla="*/ 84 h 187"/>
                <a:gd name="T6" fmla="*/ 32 w 288"/>
                <a:gd name="T7" fmla="*/ 78 h 187"/>
                <a:gd name="T8" fmla="*/ 35 w 288"/>
                <a:gd name="T9" fmla="*/ 72 h 187"/>
                <a:gd name="T10" fmla="*/ 39 w 288"/>
                <a:gd name="T11" fmla="*/ 70 h 187"/>
                <a:gd name="T12" fmla="*/ 42 w 288"/>
                <a:gd name="T13" fmla="*/ 69 h 187"/>
                <a:gd name="T14" fmla="*/ 56 w 288"/>
                <a:gd name="T15" fmla="*/ 76 h 187"/>
                <a:gd name="T16" fmla="*/ 66 w 288"/>
                <a:gd name="T17" fmla="*/ 76 h 187"/>
                <a:gd name="T18" fmla="*/ 68 w 288"/>
                <a:gd name="T19" fmla="*/ 84 h 187"/>
                <a:gd name="T20" fmla="*/ 69 w 288"/>
                <a:gd name="T21" fmla="*/ 90 h 187"/>
                <a:gd name="T22" fmla="*/ 69 w 288"/>
                <a:gd name="T23" fmla="*/ 97 h 187"/>
                <a:gd name="T24" fmla="*/ 92 w 288"/>
                <a:gd name="T25" fmla="*/ 100 h 187"/>
                <a:gd name="T26" fmla="*/ 101 w 288"/>
                <a:gd name="T27" fmla="*/ 103 h 187"/>
                <a:gd name="T28" fmla="*/ 104 w 288"/>
                <a:gd name="T29" fmla="*/ 114 h 187"/>
                <a:gd name="T30" fmla="*/ 108 w 288"/>
                <a:gd name="T31" fmla="*/ 124 h 187"/>
                <a:gd name="T32" fmla="*/ 141 w 288"/>
                <a:gd name="T33" fmla="*/ 150 h 187"/>
                <a:gd name="T34" fmla="*/ 164 w 288"/>
                <a:gd name="T35" fmla="*/ 165 h 187"/>
                <a:gd name="T36" fmla="*/ 175 w 288"/>
                <a:gd name="T37" fmla="*/ 168 h 187"/>
                <a:gd name="T38" fmla="*/ 177 w 288"/>
                <a:gd name="T39" fmla="*/ 184 h 187"/>
                <a:gd name="T40" fmla="*/ 190 w 288"/>
                <a:gd name="T41" fmla="*/ 187 h 187"/>
                <a:gd name="T42" fmla="*/ 198 w 288"/>
                <a:gd name="T43" fmla="*/ 186 h 187"/>
                <a:gd name="T44" fmla="*/ 205 w 288"/>
                <a:gd name="T45" fmla="*/ 171 h 187"/>
                <a:gd name="T46" fmla="*/ 207 w 288"/>
                <a:gd name="T47" fmla="*/ 165 h 187"/>
                <a:gd name="T48" fmla="*/ 202 w 288"/>
                <a:gd name="T49" fmla="*/ 156 h 187"/>
                <a:gd name="T50" fmla="*/ 201 w 288"/>
                <a:gd name="T51" fmla="*/ 148 h 187"/>
                <a:gd name="T52" fmla="*/ 195 w 288"/>
                <a:gd name="T53" fmla="*/ 145 h 187"/>
                <a:gd name="T54" fmla="*/ 193 w 288"/>
                <a:gd name="T55" fmla="*/ 138 h 187"/>
                <a:gd name="T56" fmla="*/ 201 w 288"/>
                <a:gd name="T57" fmla="*/ 136 h 187"/>
                <a:gd name="T58" fmla="*/ 214 w 288"/>
                <a:gd name="T59" fmla="*/ 129 h 187"/>
                <a:gd name="T60" fmla="*/ 220 w 288"/>
                <a:gd name="T61" fmla="*/ 124 h 187"/>
                <a:gd name="T62" fmla="*/ 223 w 288"/>
                <a:gd name="T63" fmla="*/ 118 h 187"/>
                <a:gd name="T64" fmla="*/ 225 w 288"/>
                <a:gd name="T65" fmla="*/ 112 h 187"/>
                <a:gd name="T66" fmla="*/ 231 w 288"/>
                <a:gd name="T67" fmla="*/ 112 h 187"/>
                <a:gd name="T68" fmla="*/ 243 w 288"/>
                <a:gd name="T69" fmla="*/ 103 h 187"/>
                <a:gd name="T70" fmla="*/ 247 w 288"/>
                <a:gd name="T71" fmla="*/ 108 h 187"/>
                <a:gd name="T72" fmla="*/ 244 w 288"/>
                <a:gd name="T73" fmla="*/ 114 h 187"/>
                <a:gd name="T74" fmla="*/ 247 w 288"/>
                <a:gd name="T75" fmla="*/ 123 h 187"/>
                <a:gd name="T76" fmla="*/ 261 w 288"/>
                <a:gd name="T77" fmla="*/ 123 h 187"/>
                <a:gd name="T78" fmla="*/ 270 w 288"/>
                <a:gd name="T79" fmla="*/ 118 h 187"/>
                <a:gd name="T80" fmla="*/ 276 w 288"/>
                <a:gd name="T81" fmla="*/ 115 h 187"/>
                <a:gd name="T82" fmla="*/ 282 w 288"/>
                <a:gd name="T83" fmla="*/ 112 h 187"/>
                <a:gd name="T84" fmla="*/ 285 w 288"/>
                <a:gd name="T85" fmla="*/ 108 h 187"/>
                <a:gd name="T86" fmla="*/ 274 w 288"/>
                <a:gd name="T87" fmla="*/ 103 h 187"/>
                <a:gd name="T88" fmla="*/ 267 w 288"/>
                <a:gd name="T89" fmla="*/ 97 h 187"/>
                <a:gd name="T90" fmla="*/ 261 w 288"/>
                <a:gd name="T91" fmla="*/ 99 h 187"/>
                <a:gd name="T92" fmla="*/ 255 w 288"/>
                <a:gd name="T93" fmla="*/ 102 h 187"/>
                <a:gd name="T94" fmla="*/ 244 w 288"/>
                <a:gd name="T95" fmla="*/ 96 h 187"/>
                <a:gd name="T96" fmla="*/ 240 w 288"/>
                <a:gd name="T97" fmla="*/ 91 h 187"/>
                <a:gd name="T98" fmla="*/ 255 w 288"/>
                <a:gd name="T99" fmla="*/ 76 h 187"/>
                <a:gd name="T100" fmla="*/ 246 w 288"/>
                <a:gd name="T101" fmla="*/ 81 h 187"/>
                <a:gd name="T102" fmla="*/ 238 w 288"/>
                <a:gd name="T103" fmla="*/ 85 h 187"/>
                <a:gd name="T104" fmla="*/ 225 w 288"/>
                <a:gd name="T105" fmla="*/ 94 h 187"/>
                <a:gd name="T106" fmla="*/ 214 w 288"/>
                <a:gd name="T107" fmla="*/ 105 h 187"/>
                <a:gd name="T108" fmla="*/ 180 w 288"/>
                <a:gd name="T109" fmla="*/ 87 h 187"/>
                <a:gd name="T110" fmla="*/ 172 w 288"/>
                <a:gd name="T111" fmla="*/ 75 h 187"/>
                <a:gd name="T112" fmla="*/ 162 w 288"/>
                <a:gd name="T113" fmla="*/ 52 h 187"/>
                <a:gd name="T114" fmla="*/ 101 w 288"/>
                <a:gd name="T115" fmla="*/ 48 h 18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88"/>
                <a:gd name="T175" fmla="*/ 0 h 187"/>
                <a:gd name="T176" fmla="*/ 288 w 288"/>
                <a:gd name="T177" fmla="*/ 187 h 18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88" h="187">
                  <a:moveTo>
                    <a:pt x="0" y="15"/>
                  </a:moveTo>
                  <a:lnTo>
                    <a:pt x="0" y="97"/>
                  </a:lnTo>
                  <a:lnTo>
                    <a:pt x="17" y="100"/>
                  </a:lnTo>
                  <a:lnTo>
                    <a:pt x="18" y="99"/>
                  </a:lnTo>
                  <a:lnTo>
                    <a:pt x="17" y="94"/>
                  </a:lnTo>
                  <a:lnTo>
                    <a:pt x="17" y="91"/>
                  </a:lnTo>
                  <a:lnTo>
                    <a:pt x="17" y="87"/>
                  </a:lnTo>
                  <a:lnTo>
                    <a:pt x="17" y="85"/>
                  </a:lnTo>
                  <a:lnTo>
                    <a:pt x="20" y="84"/>
                  </a:lnTo>
                  <a:lnTo>
                    <a:pt x="23" y="79"/>
                  </a:lnTo>
                  <a:lnTo>
                    <a:pt x="30" y="78"/>
                  </a:lnTo>
                  <a:lnTo>
                    <a:pt x="32" y="78"/>
                  </a:lnTo>
                  <a:lnTo>
                    <a:pt x="33" y="75"/>
                  </a:lnTo>
                  <a:lnTo>
                    <a:pt x="33" y="73"/>
                  </a:lnTo>
                  <a:lnTo>
                    <a:pt x="35" y="72"/>
                  </a:lnTo>
                  <a:lnTo>
                    <a:pt x="39" y="75"/>
                  </a:lnTo>
                  <a:lnTo>
                    <a:pt x="41" y="75"/>
                  </a:lnTo>
                  <a:lnTo>
                    <a:pt x="39" y="70"/>
                  </a:lnTo>
                  <a:lnTo>
                    <a:pt x="38" y="69"/>
                  </a:lnTo>
                  <a:lnTo>
                    <a:pt x="39" y="67"/>
                  </a:lnTo>
                  <a:lnTo>
                    <a:pt x="42" y="69"/>
                  </a:lnTo>
                  <a:lnTo>
                    <a:pt x="44" y="67"/>
                  </a:lnTo>
                  <a:lnTo>
                    <a:pt x="44" y="64"/>
                  </a:lnTo>
                  <a:lnTo>
                    <a:pt x="56" y="76"/>
                  </a:lnTo>
                  <a:lnTo>
                    <a:pt x="59" y="76"/>
                  </a:lnTo>
                  <a:lnTo>
                    <a:pt x="62" y="76"/>
                  </a:lnTo>
                  <a:lnTo>
                    <a:pt x="66" y="76"/>
                  </a:lnTo>
                  <a:lnTo>
                    <a:pt x="68" y="79"/>
                  </a:lnTo>
                  <a:lnTo>
                    <a:pt x="66" y="82"/>
                  </a:lnTo>
                  <a:lnTo>
                    <a:pt x="68" y="84"/>
                  </a:lnTo>
                  <a:lnTo>
                    <a:pt x="71" y="87"/>
                  </a:lnTo>
                  <a:lnTo>
                    <a:pt x="69" y="88"/>
                  </a:lnTo>
                  <a:lnTo>
                    <a:pt x="69" y="90"/>
                  </a:lnTo>
                  <a:lnTo>
                    <a:pt x="69" y="93"/>
                  </a:lnTo>
                  <a:lnTo>
                    <a:pt x="68" y="96"/>
                  </a:lnTo>
                  <a:lnTo>
                    <a:pt x="69" y="97"/>
                  </a:lnTo>
                  <a:lnTo>
                    <a:pt x="74" y="100"/>
                  </a:lnTo>
                  <a:lnTo>
                    <a:pt x="89" y="102"/>
                  </a:lnTo>
                  <a:lnTo>
                    <a:pt x="92" y="100"/>
                  </a:lnTo>
                  <a:lnTo>
                    <a:pt x="92" y="99"/>
                  </a:lnTo>
                  <a:lnTo>
                    <a:pt x="95" y="97"/>
                  </a:lnTo>
                  <a:lnTo>
                    <a:pt x="101" y="103"/>
                  </a:lnTo>
                  <a:lnTo>
                    <a:pt x="102" y="106"/>
                  </a:lnTo>
                  <a:lnTo>
                    <a:pt x="102" y="111"/>
                  </a:lnTo>
                  <a:lnTo>
                    <a:pt x="104" y="114"/>
                  </a:lnTo>
                  <a:lnTo>
                    <a:pt x="107" y="117"/>
                  </a:lnTo>
                  <a:lnTo>
                    <a:pt x="108" y="121"/>
                  </a:lnTo>
                  <a:lnTo>
                    <a:pt x="108" y="124"/>
                  </a:lnTo>
                  <a:lnTo>
                    <a:pt x="113" y="130"/>
                  </a:lnTo>
                  <a:lnTo>
                    <a:pt x="135" y="148"/>
                  </a:lnTo>
                  <a:lnTo>
                    <a:pt x="141" y="150"/>
                  </a:lnTo>
                  <a:lnTo>
                    <a:pt x="159" y="165"/>
                  </a:lnTo>
                  <a:lnTo>
                    <a:pt x="162" y="165"/>
                  </a:lnTo>
                  <a:lnTo>
                    <a:pt x="164" y="165"/>
                  </a:lnTo>
                  <a:lnTo>
                    <a:pt x="166" y="163"/>
                  </a:lnTo>
                  <a:lnTo>
                    <a:pt x="174" y="166"/>
                  </a:lnTo>
                  <a:lnTo>
                    <a:pt x="175" y="168"/>
                  </a:lnTo>
                  <a:lnTo>
                    <a:pt x="178" y="171"/>
                  </a:lnTo>
                  <a:lnTo>
                    <a:pt x="177" y="175"/>
                  </a:lnTo>
                  <a:lnTo>
                    <a:pt x="177" y="184"/>
                  </a:lnTo>
                  <a:lnTo>
                    <a:pt x="186" y="184"/>
                  </a:lnTo>
                  <a:lnTo>
                    <a:pt x="187" y="186"/>
                  </a:lnTo>
                  <a:lnTo>
                    <a:pt x="190" y="187"/>
                  </a:lnTo>
                  <a:lnTo>
                    <a:pt x="193" y="186"/>
                  </a:lnTo>
                  <a:lnTo>
                    <a:pt x="196" y="186"/>
                  </a:lnTo>
                  <a:lnTo>
                    <a:pt x="198" y="186"/>
                  </a:lnTo>
                  <a:lnTo>
                    <a:pt x="198" y="181"/>
                  </a:lnTo>
                  <a:lnTo>
                    <a:pt x="204" y="172"/>
                  </a:lnTo>
                  <a:lnTo>
                    <a:pt x="205" y="171"/>
                  </a:lnTo>
                  <a:lnTo>
                    <a:pt x="207" y="169"/>
                  </a:lnTo>
                  <a:lnTo>
                    <a:pt x="207" y="166"/>
                  </a:lnTo>
                  <a:lnTo>
                    <a:pt x="207" y="165"/>
                  </a:lnTo>
                  <a:lnTo>
                    <a:pt x="205" y="163"/>
                  </a:lnTo>
                  <a:lnTo>
                    <a:pt x="204" y="162"/>
                  </a:lnTo>
                  <a:lnTo>
                    <a:pt x="202" y="156"/>
                  </a:lnTo>
                  <a:lnTo>
                    <a:pt x="204" y="151"/>
                  </a:lnTo>
                  <a:lnTo>
                    <a:pt x="202" y="150"/>
                  </a:lnTo>
                  <a:lnTo>
                    <a:pt x="201" y="148"/>
                  </a:lnTo>
                  <a:lnTo>
                    <a:pt x="198" y="148"/>
                  </a:lnTo>
                  <a:lnTo>
                    <a:pt x="196" y="148"/>
                  </a:lnTo>
                  <a:lnTo>
                    <a:pt x="195" y="145"/>
                  </a:lnTo>
                  <a:lnTo>
                    <a:pt x="190" y="142"/>
                  </a:lnTo>
                  <a:lnTo>
                    <a:pt x="193" y="141"/>
                  </a:lnTo>
                  <a:lnTo>
                    <a:pt x="193" y="138"/>
                  </a:lnTo>
                  <a:lnTo>
                    <a:pt x="193" y="136"/>
                  </a:lnTo>
                  <a:lnTo>
                    <a:pt x="199" y="135"/>
                  </a:lnTo>
                  <a:lnTo>
                    <a:pt x="201" y="136"/>
                  </a:lnTo>
                  <a:lnTo>
                    <a:pt x="208" y="136"/>
                  </a:lnTo>
                  <a:lnTo>
                    <a:pt x="210" y="136"/>
                  </a:lnTo>
                  <a:lnTo>
                    <a:pt x="214" y="129"/>
                  </a:lnTo>
                  <a:lnTo>
                    <a:pt x="214" y="127"/>
                  </a:lnTo>
                  <a:lnTo>
                    <a:pt x="216" y="126"/>
                  </a:lnTo>
                  <a:lnTo>
                    <a:pt x="220" y="124"/>
                  </a:lnTo>
                  <a:lnTo>
                    <a:pt x="223" y="123"/>
                  </a:lnTo>
                  <a:lnTo>
                    <a:pt x="223" y="121"/>
                  </a:lnTo>
                  <a:lnTo>
                    <a:pt x="223" y="118"/>
                  </a:lnTo>
                  <a:lnTo>
                    <a:pt x="222" y="117"/>
                  </a:lnTo>
                  <a:lnTo>
                    <a:pt x="225" y="115"/>
                  </a:lnTo>
                  <a:lnTo>
                    <a:pt x="225" y="112"/>
                  </a:lnTo>
                  <a:lnTo>
                    <a:pt x="226" y="111"/>
                  </a:lnTo>
                  <a:lnTo>
                    <a:pt x="229" y="112"/>
                  </a:lnTo>
                  <a:lnTo>
                    <a:pt x="231" y="112"/>
                  </a:lnTo>
                  <a:lnTo>
                    <a:pt x="240" y="108"/>
                  </a:lnTo>
                  <a:lnTo>
                    <a:pt x="241" y="105"/>
                  </a:lnTo>
                  <a:lnTo>
                    <a:pt x="243" y="103"/>
                  </a:lnTo>
                  <a:lnTo>
                    <a:pt x="246" y="103"/>
                  </a:lnTo>
                  <a:lnTo>
                    <a:pt x="246" y="106"/>
                  </a:lnTo>
                  <a:lnTo>
                    <a:pt x="247" y="108"/>
                  </a:lnTo>
                  <a:lnTo>
                    <a:pt x="247" y="111"/>
                  </a:lnTo>
                  <a:lnTo>
                    <a:pt x="246" y="112"/>
                  </a:lnTo>
                  <a:lnTo>
                    <a:pt x="244" y="114"/>
                  </a:lnTo>
                  <a:lnTo>
                    <a:pt x="243" y="115"/>
                  </a:lnTo>
                  <a:lnTo>
                    <a:pt x="244" y="123"/>
                  </a:lnTo>
                  <a:lnTo>
                    <a:pt x="247" y="123"/>
                  </a:lnTo>
                  <a:lnTo>
                    <a:pt x="249" y="121"/>
                  </a:lnTo>
                  <a:lnTo>
                    <a:pt x="256" y="121"/>
                  </a:lnTo>
                  <a:lnTo>
                    <a:pt x="261" y="123"/>
                  </a:lnTo>
                  <a:lnTo>
                    <a:pt x="267" y="121"/>
                  </a:lnTo>
                  <a:lnTo>
                    <a:pt x="268" y="120"/>
                  </a:lnTo>
                  <a:lnTo>
                    <a:pt x="270" y="118"/>
                  </a:lnTo>
                  <a:lnTo>
                    <a:pt x="271" y="117"/>
                  </a:lnTo>
                  <a:lnTo>
                    <a:pt x="274" y="117"/>
                  </a:lnTo>
                  <a:lnTo>
                    <a:pt x="276" y="115"/>
                  </a:lnTo>
                  <a:lnTo>
                    <a:pt x="277" y="115"/>
                  </a:lnTo>
                  <a:lnTo>
                    <a:pt x="280" y="115"/>
                  </a:lnTo>
                  <a:lnTo>
                    <a:pt x="282" y="112"/>
                  </a:lnTo>
                  <a:lnTo>
                    <a:pt x="286" y="111"/>
                  </a:lnTo>
                  <a:lnTo>
                    <a:pt x="288" y="109"/>
                  </a:lnTo>
                  <a:lnTo>
                    <a:pt x="285" y="108"/>
                  </a:lnTo>
                  <a:lnTo>
                    <a:pt x="283" y="108"/>
                  </a:lnTo>
                  <a:lnTo>
                    <a:pt x="279" y="108"/>
                  </a:lnTo>
                  <a:lnTo>
                    <a:pt x="274" y="103"/>
                  </a:lnTo>
                  <a:lnTo>
                    <a:pt x="273" y="103"/>
                  </a:lnTo>
                  <a:lnTo>
                    <a:pt x="265" y="100"/>
                  </a:lnTo>
                  <a:lnTo>
                    <a:pt x="267" y="97"/>
                  </a:lnTo>
                  <a:lnTo>
                    <a:pt x="264" y="96"/>
                  </a:lnTo>
                  <a:lnTo>
                    <a:pt x="262" y="94"/>
                  </a:lnTo>
                  <a:lnTo>
                    <a:pt x="261" y="99"/>
                  </a:lnTo>
                  <a:lnTo>
                    <a:pt x="259" y="100"/>
                  </a:lnTo>
                  <a:lnTo>
                    <a:pt x="258" y="102"/>
                  </a:lnTo>
                  <a:lnTo>
                    <a:pt x="255" y="102"/>
                  </a:lnTo>
                  <a:lnTo>
                    <a:pt x="249" y="99"/>
                  </a:lnTo>
                  <a:lnTo>
                    <a:pt x="246" y="96"/>
                  </a:lnTo>
                  <a:lnTo>
                    <a:pt x="244" y="96"/>
                  </a:lnTo>
                  <a:lnTo>
                    <a:pt x="241" y="94"/>
                  </a:lnTo>
                  <a:lnTo>
                    <a:pt x="240" y="94"/>
                  </a:lnTo>
                  <a:lnTo>
                    <a:pt x="240" y="91"/>
                  </a:lnTo>
                  <a:lnTo>
                    <a:pt x="250" y="81"/>
                  </a:lnTo>
                  <a:lnTo>
                    <a:pt x="255" y="79"/>
                  </a:lnTo>
                  <a:lnTo>
                    <a:pt x="255" y="76"/>
                  </a:lnTo>
                  <a:lnTo>
                    <a:pt x="250" y="75"/>
                  </a:lnTo>
                  <a:lnTo>
                    <a:pt x="249" y="78"/>
                  </a:lnTo>
                  <a:lnTo>
                    <a:pt x="246" y="81"/>
                  </a:lnTo>
                  <a:lnTo>
                    <a:pt x="243" y="82"/>
                  </a:lnTo>
                  <a:lnTo>
                    <a:pt x="241" y="81"/>
                  </a:lnTo>
                  <a:lnTo>
                    <a:pt x="238" y="85"/>
                  </a:lnTo>
                  <a:lnTo>
                    <a:pt x="237" y="87"/>
                  </a:lnTo>
                  <a:lnTo>
                    <a:pt x="226" y="93"/>
                  </a:lnTo>
                  <a:lnTo>
                    <a:pt x="225" y="94"/>
                  </a:lnTo>
                  <a:lnTo>
                    <a:pt x="220" y="97"/>
                  </a:lnTo>
                  <a:lnTo>
                    <a:pt x="217" y="102"/>
                  </a:lnTo>
                  <a:lnTo>
                    <a:pt x="214" y="105"/>
                  </a:lnTo>
                  <a:lnTo>
                    <a:pt x="199" y="99"/>
                  </a:lnTo>
                  <a:lnTo>
                    <a:pt x="183" y="100"/>
                  </a:lnTo>
                  <a:lnTo>
                    <a:pt x="180" y="87"/>
                  </a:lnTo>
                  <a:lnTo>
                    <a:pt x="169" y="84"/>
                  </a:lnTo>
                  <a:lnTo>
                    <a:pt x="169" y="75"/>
                  </a:lnTo>
                  <a:lnTo>
                    <a:pt x="172" y="75"/>
                  </a:lnTo>
                  <a:lnTo>
                    <a:pt x="171" y="63"/>
                  </a:lnTo>
                  <a:lnTo>
                    <a:pt x="168" y="63"/>
                  </a:lnTo>
                  <a:lnTo>
                    <a:pt x="162" y="52"/>
                  </a:lnTo>
                  <a:lnTo>
                    <a:pt x="150" y="43"/>
                  </a:lnTo>
                  <a:lnTo>
                    <a:pt x="146" y="45"/>
                  </a:lnTo>
                  <a:lnTo>
                    <a:pt x="101" y="48"/>
                  </a:lnTo>
                  <a:lnTo>
                    <a:pt x="44" y="0"/>
                  </a:lnTo>
                  <a:lnTo>
                    <a:pt x="0" y="15"/>
                  </a:lnTo>
                  <a:close/>
                </a:path>
              </a:pathLst>
            </a:custGeom>
            <a:grpFill/>
            <a:ln w="1905">
              <a:noFill/>
              <a:round/>
              <a:headEnd/>
              <a:tailEnd/>
            </a:ln>
          </p:spPr>
          <p:txBody>
            <a:bodyPr/>
            <a:lstStyle/>
            <a:p>
              <a:endParaRPr lang="en-GB">
                <a:solidFill>
                  <a:srgbClr val="000000"/>
                </a:solidFill>
                <a:latin typeface="Arial"/>
              </a:endParaRPr>
            </a:p>
          </p:txBody>
        </p:sp>
        <p:sp>
          <p:nvSpPr>
            <p:cNvPr id="862" name="Freeform 858"/>
            <p:cNvSpPr>
              <a:spLocks/>
            </p:cNvSpPr>
            <p:nvPr/>
          </p:nvSpPr>
          <p:spPr bwMode="auto">
            <a:xfrm>
              <a:off x="1546" y="1368"/>
              <a:ext cx="11" cy="8"/>
            </a:xfrm>
            <a:custGeom>
              <a:avLst/>
              <a:gdLst>
                <a:gd name="T0" fmla="*/ 0 w 11"/>
                <a:gd name="T1" fmla="*/ 0 h 8"/>
                <a:gd name="T2" fmla="*/ 2 w 11"/>
                <a:gd name="T3" fmla="*/ 0 h 8"/>
                <a:gd name="T4" fmla="*/ 5 w 11"/>
                <a:gd name="T5" fmla="*/ 2 h 8"/>
                <a:gd name="T6" fmla="*/ 8 w 11"/>
                <a:gd name="T7" fmla="*/ 2 h 8"/>
                <a:gd name="T8" fmla="*/ 11 w 11"/>
                <a:gd name="T9" fmla="*/ 5 h 8"/>
                <a:gd name="T10" fmla="*/ 11 w 11"/>
                <a:gd name="T11" fmla="*/ 8 h 8"/>
                <a:gd name="T12" fmla="*/ 8 w 11"/>
                <a:gd name="T13" fmla="*/ 8 h 8"/>
                <a:gd name="T14" fmla="*/ 5 w 11"/>
                <a:gd name="T15" fmla="*/ 6 h 8"/>
                <a:gd name="T16" fmla="*/ 2 w 11"/>
                <a:gd name="T17" fmla="*/ 5 h 8"/>
                <a:gd name="T18" fmla="*/ 0 w 11"/>
                <a:gd name="T19" fmla="*/ 2 h 8"/>
                <a:gd name="T20" fmla="*/ 0 w 11"/>
                <a:gd name="T21" fmla="*/ 0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
                <a:gd name="T34" fmla="*/ 0 h 8"/>
                <a:gd name="T35" fmla="*/ 11 w 11"/>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 h="8">
                  <a:moveTo>
                    <a:pt x="0" y="0"/>
                  </a:moveTo>
                  <a:lnTo>
                    <a:pt x="2" y="0"/>
                  </a:lnTo>
                  <a:lnTo>
                    <a:pt x="5" y="2"/>
                  </a:lnTo>
                  <a:lnTo>
                    <a:pt x="8" y="2"/>
                  </a:lnTo>
                  <a:lnTo>
                    <a:pt x="11" y="5"/>
                  </a:lnTo>
                  <a:lnTo>
                    <a:pt x="11" y="8"/>
                  </a:lnTo>
                  <a:lnTo>
                    <a:pt x="8" y="8"/>
                  </a:lnTo>
                  <a:lnTo>
                    <a:pt x="5" y="6"/>
                  </a:lnTo>
                  <a:lnTo>
                    <a:pt x="2" y="5"/>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63" name="Freeform 859"/>
            <p:cNvSpPr>
              <a:spLocks/>
            </p:cNvSpPr>
            <p:nvPr/>
          </p:nvSpPr>
          <p:spPr bwMode="auto">
            <a:xfrm>
              <a:off x="3114" y="1902"/>
              <a:ext cx="104" cy="66"/>
            </a:xfrm>
            <a:custGeom>
              <a:avLst/>
              <a:gdLst>
                <a:gd name="T0" fmla="*/ 8 w 104"/>
                <a:gd name="T1" fmla="*/ 63 h 66"/>
                <a:gd name="T2" fmla="*/ 6 w 104"/>
                <a:gd name="T3" fmla="*/ 50 h 66"/>
                <a:gd name="T4" fmla="*/ 0 w 104"/>
                <a:gd name="T5" fmla="*/ 44 h 66"/>
                <a:gd name="T6" fmla="*/ 0 w 104"/>
                <a:gd name="T7" fmla="*/ 36 h 66"/>
                <a:gd name="T8" fmla="*/ 3 w 104"/>
                <a:gd name="T9" fmla="*/ 29 h 66"/>
                <a:gd name="T10" fmla="*/ 7 w 104"/>
                <a:gd name="T11" fmla="*/ 24 h 66"/>
                <a:gd name="T12" fmla="*/ 0 w 104"/>
                <a:gd name="T13" fmla="*/ 15 h 66"/>
                <a:gd name="T14" fmla="*/ 0 w 104"/>
                <a:gd name="T15" fmla="*/ 2 h 66"/>
                <a:gd name="T16" fmla="*/ 4 w 104"/>
                <a:gd name="T17" fmla="*/ 0 h 66"/>
                <a:gd name="T18" fmla="*/ 8 w 104"/>
                <a:gd name="T19" fmla="*/ 2 h 66"/>
                <a:gd name="T20" fmla="*/ 7 w 104"/>
                <a:gd name="T21" fmla="*/ 5 h 66"/>
                <a:gd name="T22" fmla="*/ 10 w 104"/>
                <a:gd name="T23" fmla="*/ 8 h 66"/>
                <a:gd name="T24" fmla="*/ 50 w 104"/>
                <a:gd name="T25" fmla="*/ 12 h 66"/>
                <a:gd name="T26" fmla="*/ 76 w 104"/>
                <a:gd name="T27" fmla="*/ 2 h 66"/>
                <a:gd name="T28" fmla="*/ 82 w 104"/>
                <a:gd name="T29" fmla="*/ 2 h 66"/>
                <a:gd name="T30" fmla="*/ 83 w 104"/>
                <a:gd name="T31" fmla="*/ 3 h 66"/>
                <a:gd name="T32" fmla="*/ 92 w 104"/>
                <a:gd name="T33" fmla="*/ 5 h 66"/>
                <a:gd name="T34" fmla="*/ 98 w 104"/>
                <a:gd name="T35" fmla="*/ 9 h 66"/>
                <a:gd name="T36" fmla="*/ 104 w 104"/>
                <a:gd name="T37" fmla="*/ 9 h 66"/>
                <a:gd name="T38" fmla="*/ 103 w 104"/>
                <a:gd name="T39" fmla="*/ 14 h 66"/>
                <a:gd name="T40" fmla="*/ 101 w 104"/>
                <a:gd name="T41" fmla="*/ 18 h 66"/>
                <a:gd name="T42" fmla="*/ 95 w 104"/>
                <a:gd name="T43" fmla="*/ 18 h 66"/>
                <a:gd name="T44" fmla="*/ 92 w 104"/>
                <a:gd name="T45" fmla="*/ 23 h 66"/>
                <a:gd name="T46" fmla="*/ 92 w 104"/>
                <a:gd name="T47" fmla="*/ 33 h 66"/>
                <a:gd name="T48" fmla="*/ 89 w 104"/>
                <a:gd name="T49" fmla="*/ 33 h 66"/>
                <a:gd name="T50" fmla="*/ 88 w 104"/>
                <a:gd name="T51" fmla="*/ 35 h 66"/>
                <a:gd name="T52" fmla="*/ 85 w 104"/>
                <a:gd name="T53" fmla="*/ 38 h 66"/>
                <a:gd name="T54" fmla="*/ 86 w 104"/>
                <a:gd name="T55" fmla="*/ 39 h 66"/>
                <a:gd name="T56" fmla="*/ 88 w 104"/>
                <a:gd name="T57" fmla="*/ 39 h 66"/>
                <a:gd name="T58" fmla="*/ 94 w 104"/>
                <a:gd name="T59" fmla="*/ 50 h 66"/>
                <a:gd name="T60" fmla="*/ 94 w 104"/>
                <a:gd name="T61" fmla="*/ 51 h 66"/>
                <a:gd name="T62" fmla="*/ 91 w 104"/>
                <a:gd name="T63" fmla="*/ 51 h 66"/>
                <a:gd name="T64" fmla="*/ 83 w 104"/>
                <a:gd name="T65" fmla="*/ 53 h 66"/>
                <a:gd name="T66" fmla="*/ 79 w 104"/>
                <a:gd name="T67" fmla="*/ 50 h 66"/>
                <a:gd name="T68" fmla="*/ 68 w 104"/>
                <a:gd name="T69" fmla="*/ 53 h 66"/>
                <a:gd name="T70" fmla="*/ 65 w 104"/>
                <a:gd name="T71" fmla="*/ 54 h 66"/>
                <a:gd name="T72" fmla="*/ 62 w 104"/>
                <a:gd name="T73" fmla="*/ 54 h 66"/>
                <a:gd name="T74" fmla="*/ 61 w 104"/>
                <a:gd name="T75" fmla="*/ 60 h 66"/>
                <a:gd name="T76" fmla="*/ 56 w 104"/>
                <a:gd name="T77" fmla="*/ 65 h 66"/>
                <a:gd name="T78" fmla="*/ 50 w 104"/>
                <a:gd name="T79" fmla="*/ 66 h 66"/>
                <a:gd name="T80" fmla="*/ 40 w 104"/>
                <a:gd name="T81" fmla="*/ 62 h 66"/>
                <a:gd name="T82" fmla="*/ 37 w 104"/>
                <a:gd name="T83" fmla="*/ 59 h 66"/>
                <a:gd name="T84" fmla="*/ 8 w 104"/>
                <a:gd name="T85" fmla="*/ 63 h 6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4"/>
                <a:gd name="T130" fmla="*/ 0 h 66"/>
                <a:gd name="T131" fmla="*/ 104 w 104"/>
                <a:gd name="T132" fmla="*/ 66 h 6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4" h="66">
                  <a:moveTo>
                    <a:pt x="8" y="63"/>
                  </a:moveTo>
                  <a:lnTo>
                    <a:pt x="6" y="50"/>
                  </a:lnTo>
                  <a:lnTo>
                    <a:pt x="0" y="44"/>
                  </a:lnTo>
                  <a:lnTo>
                    <a:pt x="0" y="36"/>
                  </a:lnTo>
                  <a:lnTo>
                    <a:pt x="3" y="29"/>
                  </a:lnTo>
                  <a:lnTo>
                    <a:pt x="7" y="24"/>
                  </a:lnTo>
                  <a:lnTo>
                    <a:pt x="0" y="15"/>
                  </a:lnTo>
                  <a:lnTo>
                    <a:pt x="0" y="2"/>
                  </a:lnTo>
                  <a:lnTo>
                    <a:pt x="4" y="0"/>
                  </a:lnTo>
                  <a:lnTo>
                    <a:pt x="8" y="2"/>
                  </a:lnTo>
                  <a:lnTo>
                    <a:pt x="7" y="5"/>
                  </a:lnTo>
                  <a:lnTo>
                    <a:pt x="10" y="8"/>
                  </a:lnTo>
                  <a:lnTo>
                    <a:pt x="50" y="12"/>
                  </a:lnTo>
                  <a:lnTo>
                    <a:pt x="76" y="2"/>
                  </a:lnTo>
                  <a:lnTo>
                    <a:pt x="82" y="2"/>
                  </a:lnTo>
                  <a:lnTo>
                    <a:pt x="83" y="3"/>
                  </a:lnTo>
                  <a:lnTo>
                    <a:pt x="92" y="5"/>
                  </a:lnTo>
                  <a:lnTo>
                    <a:pt x="98" y="9"/>
                  </a:lnTo>
                  <a:lnTo>
                    <a:pt x="104" y="9"/>
                  </a:lnTo>
                  <a:lnTo>
                    <a:pt x="103" y="14"/>
                  </a:lnTo>
                  <a:lnTo>
                    <a:pt x="101" y="18"/>
                  </a:lnTo>
                  <a:lnTo>
                    <a:pt x="95" y="18"/>
                  </a:lnTo>
                  <a:lnTo>
                    <a:pt x="92" y="23"/>
                  </a:lnTo>
                  <a:lnTo>
                    <a:pt x="92" y="33"/>
                  </a:lnTo>
                  <a:lnTo>
                    <a:pt x="89" y="33"/>
                  </a:lnTo>
                  <a:lnTo>
                    <a:pt x="88" y="35"/>
                  </a:lnTo>
                  <a:lnTo>
                    <a:pt x="85" y="38"/>
                  </a:lnTo>
                  <a:lnTo>
                    <a:pt x="86" y="39"/>
                  </a:lnTo>
                  <a:lnTo>
                    <a:pt x="88" y="39"/>
                  </a:lnTo>
                  <a:lnTo>
                    <a:pt x="94" y="50"/>
                  </a:lnTo>
                  <a:lnTo>
                    <a:pt x="94" y="51"/>
                  </a:lnTo>
                  <a:lnTo>
                    <a:pt x="91" y="51"/>
                  </a:lnTo>
                  <a:lnTo>
                    <a:pt x="83" y="53"/>
                  </a:lnTo>
                  <a:lnTo>
                    <a:pt x="79" y="50"/>
                  </a:lnTo>
                  <a:lnTo>
                    <a:pt x="68" y="53"/>
                  </a:lnTo>
                  <a:lnTo>
                    <a:pt x="65" y="54"/>
                  </a:lnTo>
                  <a:lnTo>
                    <a:pt x="62" y="54"/>
                  </a:lnTo>
                  <a:lnTo>
                    <a:pt x="61" y="60"/>
                  </a:lnTo>
                  <a:lnTo>
                    <a:pt x="56" y="65"/>
                  </a:lnTo>
                  <a:lnTo>
                    <a:pt x="50" y="66"/>
                  </a:lnTo>
                  <a:lnTo>
                    <a:pt x="40" y="62"/>
                  </a:lnTo>
                  <a:lnTo>
                    <a:pt x="37" y="59"/>
                  </a:lnTo>
                  <a:lnTo>
                    <a:pt x="8" y="63"/>
                  </a:lnTo>
                  <a:close/>
                </a:path>
              </a:pathLst>
            </a:custGeom>
            <a:grpFill/>
            <a:ln w="1905">
              <a:noFill/>
              <a:round/>
              <a:headEnd/>
              <a:tailEnd/>
            </a:ln>
          </p:spPr>
          <p:txBody>
            <a:bodyPr/>
            <a:lstStyle/>
            <a:p>
              <a:endParaRPr lang="en-GB">
                <a:solidFill>
                  <a:srgbClr val="000000"/>
                </a:solidFill>
                <a:latin typeface="Arial"/>
              </a:endParaRPr>
            </a:p>
          </p:txBody>
        </p:sp>
        <p:sp>
          <p:nvSpPr>
            <p:cNvPr id="864" name="Freeform 860"/>
            <p:cNvSpPr>
              <a:spLocks/>
            </p:cNvSpPr>
            <p:nvPr/>
          </p:nvSpPr>
          <p:spPr bwMode="auto">
            <a:xfrm>
              <a:off x="2979" y="1877"/>
              <a:ext cx="6" cy="6"/>
            </a:xfrm>
            <a:custGeom>
              <a:avLst/>
              <a:gdLst>
                <a:gd name="T0" fmla="*/ 1 w 6"/>
                <a:gd name="T1" fmla="*/ 0 h 6"/>
                <a:gd name="T2" fmla="*/ 3 w 6"/>
                <a:gd name="T3" fmla="*/ 3 h 6"/>
                <a:gd name="T4" fmla="*/ 4 w 6"/>
                <a:gd name="T5" fmla="*/ 4 h 6"/>
                <a:gd name="T6" fmla="*/ 6 w 6"/>
                <a:gd name="T7" fmla="*/ 6 h 6"/>
                <a:gd name="T8" fmla="*/ 3 w 6"/>
                <a:gd name="T9" fmla="*/ 4 h 6"/>
                <a:gd name="T10" fmla="*/ 1 w 6"/>
                <a:gd name="T11" fmla="*/ 4 h 6"/>
                <a:gd name="T12" fmla="*/ 0 w 6"/>
                <a:gd name="T13" fmla="*/ 4 h 6"/>
                <a:gd name="T14" fmla="*/ 1 w 6"/>
                <a:gd name="T15" fmla="*/ 2 h 6"/>
                <a:gd name="T16" fmla="*/ 1 w 6"/>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1" y="0"/>
                  </a:moveTo>
                  <a:lnTo>
                    <a:pt x="3" y="3"/>
                  </a:lnTo>
                  <a:lnTo>
                    <a:pt x="4" y="4"/>
                  </a:lnTo>
                  <a:lnTo>
                    <a:pt x="6" y="6"/>
                  </a:lnTo>
                  <a:lnTo>
                    <a:pt x="3" y="4"/>
                  </a:lnTo>
                  <a:lnTo>
                    <a:pt x="1" y="4"/>
                  </a:lnTo>
                  <a:lnTo>
                    <a:pt x="0" y="4"/>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865" name="Freeform 861"/>
            <p:cNvSpPr>
              <a:spLocks/>
            </p:cNvSpPr>
            <p:nvPr/>
          </p:nvSpPr>
          <p:spPr bwMode="auto">
            <a:xfrm>
              <a:off x="2976" y="1879"/>
              <a:ext cx="3" cy="11"/>
            </a:xfrm>
            <a:custGeom>
              <a:avLst/>
              <a:gdLst>
                <a:gd name="T0" fmla="*/ 1 w 3"/>
                <a:gd name="T1" fmla="*/ 0 h 11"/>
                <a:gd name="T2" fmla="*/ 1 w 3"/>
                <a:gd name="T3" fmla="*/ 1 h 11"/>
                <a:gd name="T4" fmla="*/ 3 w 3"/>
                <a:gd name="T5" fmla="*/ 11 h 11"/>
                <a:gd name="T6" fmla="*/ 0 w 3"/>
                <a:gd name="T7" fmla="*/ 7 h 11"/>
                <a:gd name="T8" fmla="*/ 0 w 3"/>
                <a:gd name="T9" fmla="*/ 5 h 11"/>
                <a:gd name="T10" fmla="*/ 1 w 3"/>
                <a:gd name="T11" fmla="*/ 4 h 11"/>
                <a:gd name="T12" fmla="*/ 1 w 3"/>
                <a:gd name="T13" fmla="*/ 2 h 11"/>
                <a:gd name="T14" fmla="*/ 1 w 3"/>
                <a:gd name="T15" fmla="*/ 0 h 11"/>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11"/>
                <a:gd name="T26" fmla="*/ 3 w 3"/>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11">
                  <a:moveTo>
                    <a:pt x="1" y="0"/>
                  </a:moveTo>
                  <a:lnTo>
                    <a:pt x="1" y="1"/>
                  </a:lnTo>
                  <a:lnTo>
                    <a:pt x="3" y="11"/>
                  </a:lnTo>
                  <a:lnTo>
                    <a:pt x="0" y="7"/>
                  </a:lnTo>
                  <a:lnTo>
                    <a:pt x="0" y="5"/>
                  </a:lnTo>
                  <a:lnTo>
                    <a:pt x="1" y="4"/>
                  </a:lnTo>
                  <a:lnTo>
                    <a:pt x="1" y="2"/>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866" name="Freeform 862"/>
            <p:cNvSpPr>
              <a:spLocks/>
            </p:cNvSpPr>
            <p:nvPr/>
          </p:nvSpPr>
          <p:spPr bwMode="auto">
            <a:xfrm>
              <a:off x="3012" y="1920"/>
              <a:ext cx="7" cy="2"/>
            </a:xfrm>
            <a:custGeom>
              <a:avLst/>
              <a:gdLst>
                <a:gd name="T0" fmla="*/ 0 w 7"/>
                <a:gd name="T1" fmla="*/ 0 h 2"/>
                <a:gd name="T2" fmla="*/ 1 w 7"/>
                <a:gd name="T3" fmla="*/ 0 h 2"/>
                <a:gd name="T4" fmla="*/ 7 w 7"/>
                <a:gd name="T5" fmla="*/ 2 h 2"/>
                <a:gd name="T6" fmla="*/ 1 w 7"/>
                <a:gd name="T7" fmla="*/ 2 h 2"/>
                <a:gd name="T8" fmla="*/ 0 w 7"/>
                <a:gd name="T9" fmla="*/ 0 h 2"/>
                <a:gd name="T10" fmla="*/ 0 60000 65536"/>
                <a:gd name="T11" fmla="*/ 0 60000 65536"/>
                <a:gd name="T12" fmla="*/ 0 60000 65536"/>
                <a:gd name="T13" fmla="*/ 0 60000 65536"/>
                <a:gd name="T14" fmla="*/ 0 60000 65536"/>
                <a:gd name="T15" fmla="*/ 0 w 7"/>
                <a:gd name="T16" fmla="*/ 0 h 2"/>
                <a:gd name="T17" fmla="*/ 7 w 7"/>
                <a:gd name="T18" fmla="*/ 2 h 2"/>
              </a:gdLst>
              <a:ahLst/>
              <a:cxnLst>
                <a:cxn ang="T10">
                  <a:pos x="T0" y="T1"/>
                </a:cxn>
                <a:cxn ang="T11">
                  <a:pos x="T2" y="T3"/>
                </a:cxn>
                <a:cxn ang="T12">
                  <a:pos x="T4" y="T5"/>
                </a:cxn>
                <a:cxn ang="T13">
                  <a:pos x="T6" y="T7"/>
                </a:cxn>
                <a:cxn ang="T14">
                  <a:pos x="T8" y="T9"/>
                </a:cxn>
              </a:cxnLst>
              <a:rect l="T15" t="T16" r="T17" b="T18"/>
              <a:pathLst>
                <a:path w="7" h="2">
                  <a:moveTo>
                    <a:pt x="0" y="0"/>
                  </a:moveTo>
                  <a:lnTo>
                    <a:pt x="1" y="0"/>
                  </a:lnTo>
                  <a:lnTo>
                    <a:pt x="7" y="2"/>
                  </a:lnTo>
                  <a:lnTo>
                    <a:pt x="1"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67" name="Freeform 863"/>
            <p:cNvSpPr>
              <a:spLocks/>
            </p:cNvSpPr>
            <p:nvPr/>
          </p:nvSpPr>
          <p:spPr bwMode="auto">
            <a:xfrm>
              <a:off x="3016" y="1929"/>
              <a:ext cx="8" cy="2"/>
            </a:xfrm>
            <a:custGeom>
              <a:avLst/>
              <a:gdLst>
                <a:gd name="T0" fmla="*/ 0 w 8"/>
                <a:gd name="T1" fmla="*/ 0 h 2"/>
                <a:gd name="T2" fmla="*/ 2 w 8"/>
                <a:gd name="T3" fmla="*/ 0 h 2"/>
                <a:gd name="T4" fmla="*/ 6 w 8"/>
                <a:gd name="T5" fmla="*/ 0 h 2"/>
                <a:gd name="T6" fmla="*/ 8 w 8"/>
                <a:gd name="T7" fmla="*/ 0 h 2"/>
                <a:gd name="T8" fmla="*/ 8 w 8"/>
                <a:gd name="T9" fmla="*/ 2 h 2"/>
                <a:gd name="T10" fmla="*/ 0 w 8"/>
                <a:gd name="T11" fmla="*/ 2 h 2"/>
                <a:gd name="T12" fmla="*/ 0 w 8"/>
                <a:gd name="T13" fmla="*/ 0 h 2"/>
                <a:gd name="T14" fmla="*/ 0 60000 65536"/>
                <a:gd name="T15" fmla="*/ 0 60000 65536"/>
                <a:gd name="T16" fmla="*/ 0 60000 65536"/>
                <a:gd name="T17" fmla="*/ 0 60000 65536"/>
                <a:gd name="T18" fmla="*/ 0 60000 65536"/>
                <a:gd name="T19" fmla="*/ 0 60000 65536"/>
                <a:gd name="T20" fmla="*/ 0 60000 65536"/>
                <a:gd name="T21" fmla="*/ 0 w 8"/>
                <a:gd name="T22" fmla="*/ 0 h 2"/>
                <a:gd name="T23" fmla="*/ 8 w 8"/>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2">
                  <a:moveTo>
                    <a:pt x="0" y="0"/>
                  </a:moveTo>
                  <a:lnTo>
                    <a:pt x="2" y="0"/>
                  </a:lnTo>
                  <a:lnTo>
                    <a:pt x="6" y="0"/>
                  </a:lnTo>
                  <a:lnTo>
                    <a:pt x="8" y="0"/>
                  </a:lnTo>
                  <a:lnTo>
                    <a:pt x="8" y="2"/>
                  </a:ln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68" name="Freeform 864"/>
            <p:cNvSpPr>
              <a:spLocks/>
            </p:cNvSpPr>
            <p:nvPr/>
          </p:nvSpPr>
          <p:spPr bwMode="auto">
            <a:xfrm>
              <a:off x="3024" y="1928"/>
              <a:ext cx="22" cy="12"/>
            </a:xfrm>
            <a:custGeom>
              <a:avLst/>
              <a:gdLst>
                <a:gd name="T0" fmla="*/ 22 w 22"/>
                <a:gd name="T1" fmla="*/ 12 h 12"/>
                <a:gd name="T2" fmla="*/ 13 w 22"/>
                <a:gd name="T3" fmla="*/ 6 h 12"/>
                <a:gd name="T4" fmla="*/ 9 w 22"/>
                <a:gd name="T5" fmla="*/ 4 h 12"/>
                <a:gd name="T6" fmla="*/ 4 w 22"/>
                <a:gd name="T7" fmla="*/ 1 h 12"/>
                <a:gd name="T8" fmla="*/ 0 w 22"/>
                <a:gd name="T9" fmla="*/ 1 h 12"/>
                <a:gd name="T10" fmla="*/ 1 w 22"/>
                <a:gd name="T11" fmla="*/ 0 h 12"/>
                <a:gd name="T12" fmla="*/ 4 w 22"/>
                <a:gd name="T13" fmla="*/ 0 h 12"/>
                <a:gd name="T14" fmla="*/ 6 w 22"/>
                <a:gd name="T15" fmla="*/ 3 h 12"/>
                <a:gd name="T16" fmla="*/ 7 w 22"/>
                <a:gd name="T17" fmla="*/ 3 h 12"/>
                <a:gd name="T18" fmla="*/ 10 w 22"/>
                <a:gd name="T19" fmla="*/ 1 h 12"/>
                <a:gd name="T20" fmla="*/ 12 w 22"/>
                <a:gd name="T21" fmla="*/ 1 h 12"/>
                <a:gd name="T22" fmla="*/ 12 w 22"/>
                <a:gd name="T23" fmla="*/ 3 h 12"/>
                <a:gd name="T24" fmla="*/ 15 w 22"/>
                <a:gd name="T25" fmla="*/ 4 h 12"/>
                <a:gd name="T26" fmla="*/ 16 w 22"/>
                <a:gd name="T27" fmla="*/ 6 h 12"/>
                <a:gd name="T28" fmla="*/ 19 w 22"/>
                <a:gd name="T29" fmla="*/ 7 h 12"/>
                <a:gd name="T30" fmla="*/ 21 w 22"/>
                <a:gd name="T31" fmla="*/ 9 h 12"/>
                <a:gd name="T32" fmla="*/ 21 w 22"/>
                <a:gd name="T33" fmla="*/ 10 h 12"/>
                <a:gd name="T34" fmla="*/ 22 w 22"/>
                <a:gd name="T35" fmla="*/ 10 h 12"/>
                <a:gd name="T36" fmla="*/ 22 w 22"/>
                <a:gd name="T37" fmla="*/ 12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
                <a:gd name="T58" fmla="*/ 0 h 12"/>
                <a:gd name="T59" fmla="*/ 22 w 22"/>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 h="12">
                  <a:moveTo>
                    <a:pt x="22" y="12"/>
                  </a:moveTo>
                  <a:lnTo>
                    <a:pt x="13" y="6"/>
                  </a:lnTo>
                  <a:lnTo>
                    <a:pt x="9" y="4"/>
                  </a:lnTo>
                  <a:lnTo>
                    <a:pt x="4" y="1"/>
                  </a:lnTo>
                  <a:lnTo>
                    <a:pt x="0" y="1"/>
                  </a:lnTo>
                  <a:lnTo>
                    <a:pt x="1" y="0"/>
                  </a:lnTo>
                  <a:lnTo>
                    <a:pt x="4" y="0"/>
                  </a:lnTo>
                  <a:lnTo>
                    <a:pt x="6" y="3"/>
                  </a:lnTo>
                  <a:lnTo>
                    <a:pt x="7" y="3"/>
                  </a:lnTo>
                  <a:lnTo>
                    <a:pt x="10" y="1"/>
                  </a:lnTo>
                  <a:lnTo>
                    <a:pt x="12" y="1"/>
                  </a:lnTo>
                  <a:lnTo>
                    <a:pt x="12" y="3"/>
                  </a:lnTo>
                  <a:lnTo>
                    <a:pt x="15" y="4"/>
                  </a:lnTo>
                  <a:lnTo>
                    <a:pt x="16" y="6"/>
                  </a:lnTo>
                  <a:lnTo>
                    <a:pt x="19" y="7"/>
                  </a:lnTo>
                  <a:lnTo>
                    <a:pt x="21" y="9"/>
                  </a:lnTo>
                  <a:lnTo>
                    <a:pt x="21" y="10"/>
                  </a:lnTo>
                  <a:lnTo>
                    <a:pt x="22" y="10"/>
                  </a:lnTo>
                  <a:lnTo>
                    <a:pt x="22" y="12"/>
                  </a:lnTo>
                  <a:close/>
                </a:path>
              </a:pathLst>
            </a:custGeom>
            <a:grpFill/>
            <a:ln w="1905">
              <a:noFill/>
              <a:round/>
              <a:headEnd/>
              <a:tailEnd/>
            </a:ln>
          </p:spPr>
          <p:txBody>
            <a:bodyPr/>
            <a:lstStyle/>
            <a:p>
              <a:endParaRPr lang="en-GB">
                <a:solidFill>
                  <a:srgbClr val="000000"/>
                </a:solidFill>
                <a:latin typeface="Arial"/>
              </a:endParaRPr>
            </a:p>
          </p:txBody>
        </p:sp>
        <p:sp>
          <p:nvSpPr>
            <p:cNvPr id="869" name="Freeform 865"/>
            <p:cNvSpPr>
              <a:spLocks/>
            </p:cNvSpPr>
            <p:nvPr/>
          </p:nvSpPr>
          <p:spPr bwMode="auto">
            <a:xfrm>
              <a:off x="2964" y="1844"/>
              <a:ext cx="99" cy="85"/>
            </a:xfrm>
            <a:custGeom>
              <a:avLst/>
              <a:gdLst>
                <a:gd name="T0" fmla="*/ 73 w 99"/>
                <a:gd name="T1" fmla="*/ 20 h 85"/>
                <a:gd name="T2" fmla="*/ 63 w 99"/>
                <a:gd name="T3" fmla="*/ 12 h 85"/>
                <a:gd name="T4" fmla="*/ 51 w 99"/>
                <a:gd name="T5" fmla="*/ 3 h 85"/>
                <a:gd name="T6" fmla="*/ 48 w 99"/>
                <a:gd name="T7" fmla="*/ 0 h 85"/>
                <a:gd name="T8" fmla="*/ 45 w 99"/>
                <a:gd name="T9" fmla="*/ 3 h 85"/>
                <a:gd name="T10" fmla="*/ 45 w 99"/>
                <a:gd name="T11" fmla="*/ 5 h 85"/>
                <a:gd name="T12" fmla="*/ 42 w 99"/>
                <a:gd name="T13" fmla="*/ 8 h 85"/>
                <a:gd name="T14" fmla="*/ 34 w 99"/>
                <a:gd name="T15" fmla="*/ 12 h 85"/>
                <a:gd name="T16" fmla="*/ 34 w 99"/>
                <a:gd name="T17" fmla="*/ 20 h 85"/>
                <a:gd name="T18" fmla="*/ 30 w 99"/>
                <a:gd name="T19" fmla="*/ 24 h 85"/>
                <a:gd name="T20" fmla="*/ 27 w 99"/>
                <a:gd name="T21" fmla="*/ 32 h 85"/>
                <a:gd name="T22" fmla="*/ 22 w 99"/>
                <a:gd name="T23" fmla="*/ 29 h 85"/>
                <a:gd name="T24" fmla="*/ 18 w 99"/>
                <a:gd name="T25" fmla="*/ 24 h 85"/>
                <a:gd name="T26" fmla="*/ 9 w 99"/>
                <a:gd name="T27" fmla="*/ 29 h 85"/>
                <a:gd name="T28" fmla="*/ 3 w 99"/>
                <a:gd name="T29" fmla="*/ 29 h 85"/>
                <a:gd name="T30" fmla="*/ 6 w 99"/>
                <a:gd name="T31" fmla="*/ 42 h 85"/>
                <a:gd name="T32" fmla="*/ 13 w 99"/>
                <a:gd name="T33" fmla="*/ 32 h 85"/>
                <a:gd name="T34" fmla="*/ 21 w 99"/>
                <a:gd name="T35" fmla="*/ 35 h 85"/>
                <a:gd name="T36" fmla="*/ 24 w 99"/>
                <a:gd name="T37" fmla="*/ 45 h 85"/>
                <a:gd name="T38" fmla="*/ 28 w 99"/>
                <a:gd name="T39" fmla="*/ 55 h 85"/>
                <a:gd name="T40" fmla="*/ 31 w 99"/>
                <a:gd name="T41" fmla="*/ 63 h 85"/>
                <a:gd name="T42" fmla="*/ 51 w 99"/>
                <a:gd name="T43" fmla="*/ 73 h 85"/>
                <a:gd name="T44" fmla="*/ 63 w 99"/>
                <a:gd name="T45" fmla="*/ 76 h 85"/>
                <a:gd name="T46" fmla="*/ 60 w 99"/>
                <a:gd name="T47" fmla="*/ 72 h 85"/>
                <a:gd name="T48" fmla="*/ 49 w 99"/>
                <a:gd name="T49" fmla="*/ 60 h 85"/>
                <a:gd name="T50" fmla="*/ 43 w 99"/>
                <a:gd name="T51" fmla="*/ 55 h 85"/>
                <a:gd name="T52" fmla="*/ 43 w 99"/>
                <a:gd name="T53" fmla="*/ 48 h 85"/>
                <a:gd name="T54" fmla="*/ 39 w 99"/>
                <a:gd name="T55" fmla="*/ 42 h 85"/>
                <a:gd name="T56" fmla="*/ 37 w 99"/>
                <a:gd name="T57" fmla="*/ 37 h 85"/>
                <a:gd name="T58" fmla="*/ 42 w 99"/>
                <a:gd name="T59" fmla="*/ 32 h 85"/>
                <a:gd name="T60" fmla="*/ 51 w 99"/>
                <a:gd name="T61" fmla="*/ 32 h 85"/>
                <a:gd name="T62" fmla="*/ 58 w 99"/>
                <a:gd name="T63" fmla="*/ 30 h 85"/>
                <a:gd name="T64" fmla="*/ 63 w 99"/>
                <a:gd name="T65" fmla="*/ 32 h 85"/>
                <a:gd name="T66" fmla="*/ 69 w 99"/>
                <a:gd name="T67" fmla="*/ 33 h 85"/>
                <a:gd name="T68" fmla="*/ 75 w 99"/>
                <a:gd name="T69" fmla="*/ 33 h 85"/>
                <a:gd name="T70" fmla="*/ 79 w 99"/>
                <a:gd name="T71" fmla="*/ 33 h 85"/>
                <a:gd name="T72" fmla="*/ 84 w 99"/>
                <a:gd name="T73" fmla="*/ 35 h 85"/>
                <a:gd name="T74" fmla="*/ 88 w 99"/>
                <a:gd name="T75" fmla="*/ 39 h 85"/>
                <a:gd name="T76" fmla="*/ 94 w 99"/>
                <a:gd name="T77" fmla="*/ 39 h 85"/>
                <a:gd name="T78" fmla="*/ 94 w 99"/>
                <a:gd name="T79" fmla="*/ 33 h 85"/>
                <a:gd name="T80" fmla="*/ 97 w 99"/>
                <a:gd name="T81" fmla="*/ 32 h 85"/>
                <a:gd name="T82" fmla="*/ 97 w 99"/>
                <a:gd name="T83" fmla="*/ 30 h 85"/>
                <a:gd name="T84" fmla="*/ 93 w 99"/>
                <a:gd name="T85" fmla="*/ 29 h 85"/>
                <a:gd name="T86" fmla="*/ 91 w 99"/>
                <a:gd name="T87" fmla="*/ 26 h 85"/>
                <a:gd name="T88" fmla="*/ 91 w 99"/>
                <a:gd name="T89" fmla="*/ 24 h 85"/>
                <a:gd name="T90" fmla="*/ 90 w 99"/>
                <a:gd name="T91" fmla="*/ 21 h 85"/>
                <a:gd name="T92" fmla="*/ 87 w 99"/>
                <a:gd name="T93" fmla="*/ 17 h 8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99"/>
                <a:gd name="T142" fmla="*/ 0 h 85"/>
                <a:gd name="T143" fmla="*/ 99 w 99"/>
                <a:gd name="T144" fmla="*/ 85 h 8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99" h="85">
                  <a:moveTo>
                    <a:pt x="87" y="17"/>
                  </a:moveTo>
                  <a:lnTo>
                    <a:pt x="84" y="18"/>
                  </a:lnTo>
                  <a:lnTo>
                    <a:pt x="73" y="20"/>
                  </a:lnTo>
                  <a:lnTo>
                    <a:pt x="69" y="17"/>
                  </a:lnTo>
                  <a:lnTo>
                    <a:pt x="66" y="17"/>
                  </a:lnTo>
                  <a:lnTo>
                    <a:pt x="63" y="12"/>
                  </a:lnTo>
                  <a:lnTo>
                    <a:pt x="58" y="9"/>
                  </a:lnTo>
                  <a:lnTo>
                    <a:pt x="55" y="5"/>
                  </a:lnTo>
                  <a:lnTo>
                    <a:pt x="51" y="3"/>
                  </a:lnTo>
                  <a:lnTo>
                    <a:pt x="51" y="2"/>
                  </a:lnTo>
                  <a:lnTo>
                    <a:pt x="51" y="3"/>
                  </a:lnTo>
                  <a:lnTo>
                    <a:pt x="48" y="0"/>
                  </a:lnTo>
                  <a:lnTo>
                    <a:pt x="46" y="0"/>
                  </a:lnTo>
                  <a:lnTo>
                    <a:pt x="45" y="2"/>
                  </a:lnTo>
                  <a:lnTo>
                    <a:pt x="45" y="3"/>
                  </a:lnTo>
                  <a:lnTo>
                    <a:pt x="46" y="5"/>
                  </a:lnTo>
                  <a:lnTo>
                    <a:pt x="45" y="6"/>
                  </a:lnTo>
                  <a:lnTo>
                    <a:pt x="45" y="5"/>
                  </a:lnTo>
                  <a:lnTo>
                    <a:pt x="42" y="5"/>
                  </a:lnTo>
                  <a:lnTo>
                    <a:pt x="42" y="6"/>
                  </a:lnTo>
                  <a:lnTo>
                    <a:pt x="42" y="8"/>
                  </a:lnTo>
                  <a:lnTo>
                    <a:pt x="34" y="9"/>
                  </a:lnTo>
                  <a:lnTo>
                    <a:pt x="34" y="11"/>
                  </a:lnTo>
                  <a:lnTo>
                    <a:pt x="34" y="12"/>
                  </a:lnTo>
                  <a:lnTo>
                    <a:pt x="36" y="14"/>
                  </a:lnTo>
                  <a:lnTo>
                    <a:pt x="36" y="18"/>
                  </a:lnTo>
                  <a:lnTo>
                    <a:pt x="34" y="20"/>
                  </a:lnTo>
                  <a:lnTo>
                    <a:pt x="33" y="20"/>
                  </a:lnTo>
                  <a:lnTo>
                    <a:pt x="28" y="23"/>
                  </a:lnTo>
                  <a:lnTo>
                    <a:pt x="30" y="24"/>
                  </a:lnTo>
                  <a:lnTo>
                    <a:pt x="28" y="26"/>
                  </a:lnTo>
                  <a:lnTo>
                    <a:pt x="28" y="30"/>
                  </a:lnTo>
                  <a:lnTo>
                    <a:pt x="27" y="32"/>
                  </a:lnTo>
                  <a:lnTo>
                    <a:pt x="25" y="29"/>
                  </a:lnTo>
                  <a:lnTo>
                    <a:pt x="24" y="29"/>
                  </a:lnTo>
                  <a:lnTo>
                    <a:pt x="22" y="29"/>
                  </a:lnTo>
                  <a:lnTo>
                    <a:pt x="22" y="30"/>
                  </a:lnTo>
                  <a:lnTo>
                    <a:pt x="21" y="30"/>
                  </a:lnTo>
                  <a:lnTo>
                    <a:pt x="18" y="24"/>
                  </a:lnTo>
                  <a:lnTo>
                    <a:pt x="16" y="24"/>
                  </a:lnTo>
                  <a:lnTo>
                    <a:pt x="15" y="29"/>
                  </a:lnTo>
                  <a:lnTo>
                    <a:pt x="9" y="29"/>
                  </a:lnTo>
                  <a:lnTo>
                    <a:pt x="7" y="27"/>
                  </a:lnTo>
                  <a:lnTo>
                    <a:pt x="7" y="29"/>
                  </a:lnTo>
                  <a:lnTo>
                    <a:pt x="3" y="29"/>
                  </a:lnTo>
                  <a:lnTo>
                    <a:pt x="0" y="27"/>
                  </a:lnTo>
                  <a:lnTo>
                    <a:pt x="1" y="33"/>
                  </a:lnTo>
                  <a:lnTo>
                    <a:pt x="6" y="42"/>
                  </a:lnTo>
                  <a:lnTo>
                    <a:pt x="7" y="43"/>
                  </a:lnTo>
                  <a:lnTo>
                    <a:pt x="9" y="42"/>
                  </a:lnTo>
                  <a:lnTo>
                    <a:pt x="13" y="32"/>
                  </a:lnTo>
                  <a:lnTo>
                    <a:pt x="18" y="32"/>
                  </a:lnTo>
                  <a:lnTo>
                    <a:pt x="19" y="35"/>
                  </a:lnTo>
                  <a:lnTo>
                    <a:pt x="21" y="35"/>
                  </a:lnTo>
                  <a:lnTo>
                    <a:pt x="22" y="37"/>
                  </a:lnTo>
                  <a:lnTo>
                    <a:pt x="24" y="40"/>
                  </a:lnTo>
                  <a:lnTo>
                    <a:pt x="24" y="45"/>
                  </a:lnTo>
                  <a:lnTo>
                    <a:pt x="25" y="49"/>
                  </a:lnTo>
                  <a:lnTo>
                    <a:pt x="31" y="54"/>
                  </a:lnTo>
                  <a:lnTo>
                    <a:pt x="28" y="55"/>
                  </a:lnTo>
                  <a:lnTo>
                    <a:pt x="28" y="57"/>
                  </a:lnTo>
                  <a:lnTo>
                    <a:pt x="28" y="58"/>
                  </a:lnTo>
                  <a:lnTo>
                    <a:pt x="31" y="63"/>
                  </a:lnTo>
                  <a:lnTo>
                    <a:pt x="40" y="69"/>
                  </a:lnTo>
                  <a:lnTo>
                    <a:pt x="42" y="73"/>
                  </a:lnTo>
                  <a:lnTo>
                    <a:pt x="51" y="73"/>
                  </a:lnTo>
                  <a:lnTo>
                    <a:pt x="67" y="85"/>
                  </a:lnTo>
                  <a:lnTo>
                    <a:pt x="69" y="84"/>
                  </a:lnTo>
                  <a:lnTo>
                    <a:pt x="63" y="76"/>
                  </a:lnTo>
                  <a:lnTo>
                    <a:pt x="61" y="73"/>
                  </a:lnTo>
                  <a:lnTo>
                    <a:pt x="61" y="72"/>
                  </a:lnTo>
                  <a:lnTo>
                    <a:pt x="60" y="72"/>
                  </a:lnTo>
                  <a:lnTo>
                    <a:pt x="52" y="64"/>
                  </a:lnTo>
                  <a:lnTo>
                    <a:pt x="52" y="63"/>
                  </a:lnTo>
                  <a:lnTo>
                    <a:pt x="49" y="60"/>
                  </a:lnTo>
                  <a:lnTo>
                    <a:pt x="48" y="58"/>
                  </a:lnTo>
                  <a:lnTo>
                    <a:pt x="45" y="55"/>
                  </a:lnTo>
                  <a:lnTo>
                    <a:pt x="43" y="55"/>
                  </a:lnTo>
                  <a:lnTo>
                    <a:pt x="45" y="52"/>
                  </a:lnTo>
                  <a:lnTo>
                    <a:pt x="43" y="49"/>
                  </a:lnTo>
                  <a:lnTo>
                    <a:pt x="43" y="48"/>
                  </a:lnTo>
                  <a:lnTo>
                    <a:pt x="42" y="46"/>
                  </a:lnTo>
                  <a:lnTo>
                    <a:pt x="40" y="43"/>
                  </a:lnTo>
                  <a:lnTo>
                    <a:pt x="39" y="42"/>
                  </a:lnTo>
                  <a:lnTo>
                    <a:pt x="37" y="40"/>
                  </a:lnTo>
                  <a:lnTo>
                    <a:pt x="37" y="39"/>
                  </a:lnTo>
                  <a:lnTo>
                    <a:pt x="37" y="37"/>
                  </a:lnTo>
                  <a:lnTo>
                    <a:pt x="37" y="32"/>
                  </a:lnTo>
                  <a:lnTo>
                    <a:pt x="40" y="30"/>
                  </a:lnTo>
                  <a:lnTo>
                    <a:pt x="42" y="32"/>
                  </a:lnTo>
                  <a:lnTo>
                    <a:pt x="46" y="36"/>
                  </a:lnTo>
                  <a:lnTo>
                    <a:pt x="48" y="36"/>
                  </a:lnTo>
                  <a:lnTo>
                    <a:pt x="51" y="32"/>
                  </a:lnTo>
                  <a:lnTo>
                    <a:pt x="55" y="32"/>
                  </a:lnTo>
                  <a:lnTo>
                    <a:pt x="57" y="30"/>
                  </a:lnTo>
                  <a:lnTo>
                    <a:pt x="58" y="30"/>
                  </a:lnTo>
                  <a:lnTo>
                    <a:pt x="61" y="33"/>
                  </a:lnTo>
                  <a:lnTo>
                    <a:pt x="63" y="33"/>
                  </a:lnTo>
                  <a:lnTo>
                    <a:pt x="63" y="32"/>
                  </a:lnTo>
                  <a:lnTo>
                    <a:pt x="64" y="33"/>
                  </a:lnTo>
                  <a:lnTo>
                    <a:pt x="69" y="35"/>
                  </a:lnTo>
                  <a:lnTo>
                    <a:pt x="69" y="33"/>
                  </a:lnTo>
                  <a:lnTo>
                    <a:pt x="70" y="33"/>
                  </a:lnTo>
                  <a:lnTo>
                    <a:pt x="73" y="36"/>
                  </a:lnTo>
                  <a:lnTo>
                    <a:pt x="75" y="33"/>
                  </a:lnTo>
                  <a:lnTo>
                    <a:pt x="76" y="33"/>
                  </a:lnTo>
                  <a:lnTo>
                    <a:pt x="78" y="35"/>
                  </a:lnTo>
                  <a:lnTo>
                    <a:pt x="79" y="33"/>
                  </a:lnTo>
                  <a:lnTo>
                    <a:pt x="82" y="35"/>
                  </a:lnTo>
                  <a:lnTo>
                    <a:pt x="84" y="36"/>
                  </a:lnTo>
                  <a:lnTo>
                    <a:pt x="84" y="35"/>
                  </a:lnTo>
                  <a:lnTo>
                    <a:pt x="87" y="35"/>
                  </a:lnTo>
                  <a:lnTo>
                    <a:pt x="88" y="37"/>
                  </a:lnTo>
                  <a:lnTo>
                    <a:pt x="88" y="39"/>
                  </a:lnTo>
                  <a:lnTo>
                    <a:pt x="90" y="40"/>
                  </a:lnTo>
                  <a:lnTo>
                    <a:pt x="93" y="40"/>
                  </a:lnTo>
                  <a:lnTo>
                    <a:pt x="94" y="39"/>
                  </a:lnTo>
                  <a:lnTo>
                    <a:pt x="94" y="37"/>
                  </a:lnTo>
                  <a:lnTo>
                    <a:pt x="93" y="35"/>
                  </a:lnTo>
                  <a:lnTo>
                    <a:pt x="94" y="33"/>
                  </a:lnTo>
                  <a:lnTo>
                    <a:pt x="94" y="32"/>
                  </a:lnTo>
                  <a:lnTo>
                    <a:pt x="96" y="32"/>
                  </a:lnTo>
                  <a:lnTo>
                    <a:pt x="97" y="32"/>
                  </a:lnTo>
                  <a:lnTo>
                    <a:pt x="99" y="32"/>
                  </a:lnTo>
                  <a:lnTo>
                    <a:pt x="99" y="30"/>
                  </a:lnTo>
                  <a:lnTo>
                    <a:pt x="97" y="30"/>
                  </a:lnTo>
                  <a:lnTo>
                    <a:pt x="96" y="30"/>
                  </a:lnTo>
                  <a:lnTo>
                    <a:pt x="94" y="30"/>
                  </a:lnTo>
                  <a:lnTo>
                    <a:pt x="93" y="29"/>
                  </a:lnTo>
                  <a:lnTo>
                    <a:pt x="91" y="29"/>
                  </a:lnTo>
                  <a:lnTo>
                    <a:pt x="91" y="27"/>
                  </a:lnTo>
                  <a:lnTo>
                    <a:pt x="91" y="26"/>
                  </a:lnTo>
                  <a:lnTo>
                    <a:pt x="93" y="26"/>
                  </a:lnTo>
                  <a:lnTo>
                    <a:pt x="93" y="24"/>
                  </a:lnTo>
                  <a:lnTo>
                    <a:pt x="91" y="24"/>
                  </a:lnTo>
                  <a:lnTo>
                    <a:pt x="90" y="24"/>
                  </a:lnTo>
                  <a:lnTo>
                    <a:pt x="90" y="23"/>
                  </a:lnTo>
                  <a:lnTo>
                    <a:pt x="90" y="21"/>
                  </a:lnTo>
                  <a:lnTo>
                    <a:pt x="90" y="20"/>
                  </a:lnTo>
                  <a:lnTo>
                    <a:pt x="90" y="18"/>
                  </a:lnTo>
                  <a:lnTo>
                    <a:pt x="87" y="17"/>
                  </a:lnTo>
                  <a:close/>
                </a:path>
              </a:pathLst>
            </a:custGeom>
            <a:grpFill/>
            <a:ln w="1905">
              <a:noFill/>
              <a:round/>
              <a:headEnd/>
              <a:tailEnd/>
            </a:ln>
          </p:spPr>
          <p:txBody>
            <a:bodyPr/>
            <a:lstStyle/>
            <a:p>
              <a:endParaRPr lang="en-GB">
                <a:solidFill>
                  <a:srgbClr val="000000"/>
                </a:solidFill>
                <a:latin typeface="Arial"/>
              </a:endParaRPr>
            </a:p>
          </p:txBody>
        </p:sp>
        <p:sp>
          <p:nvSpPr>
            <p:cNvPr id="870" name="Freeform 866"/>
            <p:cNvSpPr>
              <a:spLocks/>
            </p:cNvSpPr>
            <p:nvPr/>
          </p:nvSpPr>
          <p:spPr bwMode="auto">
            <a:xfrm>
              <a:off x="3061" y="1937"/>
              <a:ext cx="29" cy="66"/>
            </a:xfrm>
            <a:custGeom>
              <a:avLst/>
              <a:gdLst>
                <a:gd name="T0" fmla="*/ 15 w 29"/>
                <a:gd name="T1" fmla="*/ 66 h 66"/>
                <a:gd name="T2" fmla="*/ 12 w 29"/>
                <a:gd name="T3" fmla="*/ 64 h 66"/>
                <a:gd name="T4" fmla="*/ 11 w 29"/>
                <a:gd name="T5" fmla="*/ 61 h 66"/>
                <a:gd name="T6" fmla="*/ 9 w 29"/>
                <a:gd name="T7" fmla="*/ 58 h 66"/>
                <a:gd name="T8" fmla="*/ 3 w 29"/>
                <a:gd name="T9" fmla="*/ 57 h 66"/>
                <a:gd name="T10" fmla="*/ 0 w 29"/>
                <a:gd name="T11" fmla="*/ 49 h 66"/>
                <a:gd name="T12" fmla="*/ 2 w 29"/>
                <a:gd name="T13" fmla="*/ 49 h 66"/>
                <a:gd name="T14" fmla="*/ 0 w 29"/>
                <a:gd name="T15" fmla="*/ 43 h 66"/>
                <a:gd name="T16" fmla="*/ 2 w 29"/>
                <a:gd name="T17" fmla="*/ 39 h 66"/>
                <a:gd name="T18" fmla="*/ 3 w 29"/>
                <a:gd name="T19" fmla="*/ 39 h 66"/>
                <a:gd name="T20" fmla="*/ 2 w 29"/>
                <a:gd name="T21" fmla="*/ 36 h 66"/>
                <a:gd name="T22" fmla="*/ 3 w 29"/>
                <a:gd name="T23" fmla="*/ 33 h 66"/>
                <a:gd name="T24" fmla="*/ 2 w 29"/>
                <a:gd name="T25" fmla="*/ 30 h 66"/>
                <a:gd name="T26" fmla="*/ 5 w 29"/>
                <a:gd name="T27" fmla="*/ 19 h 66"/>
                <a:gd name="T28" fmla="*/ 3 w 29"/>
                <a:gd name="T29" fmla="*/ 18 h 66"/>
                <a:gd name="T30" fmla="*/ 0 w 29"/>
                <a:gd name="T31" fmla="*/ 18 h 66"/>
                <a:gd name="T32" fmla="*/ 2 w 29"/>
                <a:gd name="T33" fmla="*/ 13 h 66"/>
                <a:gd name="T34" fmla="*/ 2 w 29"/>
                <a:gd name="T35" fmla="*/ 9 h 66"/>
                <a:gd name="T36" fmla="*/ 3 w 29"/>
                <a:gd name="T37" fmla="*/ 4 h 66"/>
                <a:gd name="T38" fmla="*/ 5 w 29"/>
                <a:gd name="T39" fmla="*/ 3 h 66"/>
                <a:gd name="T40" fmla="*/ 6 w 29"/>
                <a:gd name="T41" fmla="*/ 0 h 66"/>
                <a:gd name="T42" fmla="*/ 9 w 29"/>
                <a:gd name="T43" fmla="*/ 3 h 66"/>
                <a:gd name="T44" fmla="*/ 14 w 29"/>
                <a:gd name="T45" fmla="*/ 3 h 66"/>
                <a:gd name="T46" fmla="*/ 15 w 29"/>
                <a:gd name="T47" fmla="*/ 6 h 66"/>
                <a:gd name="T48" fmla="*/ 18 w 29"/>
                <a:gd name="T49" fmla="*/ 7 h 66"/>
                <a:gd name="T50" fmla="*/ 23 w 29"/>
                <a:gd name="T51" fmla="*/ 13 h 66"/>
                <a:gd name="T52" fmla="*/ 21 w 29"/>
                <a:gd name="T53" fmla="*/ 28 h 66"/>
                <a:gd name="T54" fmla="*/ 23 w 29"/>
                <a:gd name="T55" fmla="*/ 34 h 66"/>
                <a:gd name="T56" fmla="*/ 29 w 29"/>
                <a:gd name="T57" fmla="*/ 40 h 66"/>
                <a:gd name="T58" fmla="*/ 29 w 29"/>
                <a:gd name="T59" fmla="*/ 48 h 66"/>
                <a:gd name="T60" fmla="*/ 26 w 29"/>
                <a:gd name="T61" fmla="*/ 51 h 66"/>
                <a:gd name="T62" fmla="*/ 23 w 29"/>
                <a:gd name="T63" fmla="*/ 57 h 66"/>
                <a:gd name="T64" fmla="*/ 20 w 29"/>
                <a:gd name="T65" fmla="*/ 58 h 66"/>
                <a:gd name="T66" fmla="*/ 18 w 29"/>
                <a:gd name="T67" fmla="*/ 63 h 66"/>
                <a:gd name="T68" fmla="*/ 18 w 29"/>
                <a:gd name="T69" fmla="*/ 64 h 66"/>
                <a:gd name="T70" fmla="*/ 15 w 29"/>
                <a:gd name="T71" fmla="*/ 66 h 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9"/>
                <a:gd name="T109" fmla="*/ 0 h 66"/>
                <a:gd name="T110" fmla="*/ 29 w 29"/>
                <a:gd name="T111" fmla="*/ 66 h 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9" h="66">
                  <a:moveTo>
                    <a:pt x="15" y="66"/>
                  </a:moveTo>
                  <a:lnTo>
                    <a:pt x="12" y="64"/>
                  </a:lnTo>
                  <a:lnTo>
                    <a:pt x="11" y="61"/>
                  </a:lnTo>
                  <a:lnTo>
                    <a:pt x="9" y="58"/>
                  </a:lnTo>
                  <a:lnTo>
                    <a:pt x="3" y="57"/>
                  </a:lnTo>
                  <a:lnTo>
                    <a:pt x="0" y="49"/>
                  </a:lnTo>
                  <a:lnTo>
                    <a:pt x="2" y="49"/>
                  </a:lnTo>
                  <a:lnTo>
                    <a:pt x="0" y="43"/>
                  </a:lnTo>
                  <a:lnTo>
                    <a:pt x="2" y="39"/>
                  </a:lnTo>
                  <a:lnTo>
                    <a:pt x="3" y="39"/>
                  </a:lnTo>
                  <a:lnTo>
                    <a:pt x="2" y="36"/>
                  </a:lnTo>
                  <a:lnTo>
                    <a:pt x="3" y="33"/>
                  </a:lnTo>
                  <a:lnTo>
                    <a:pt x="2" y="30"/>
                  </a:lnTo>
                  <a:lnTo>
                    <a:pt x="5" y="19"/>
                  </a:lnTo>
                  <a:lnTo>
                    <a:pt x="3" y="18"/>
                  </a:lnTo>
                  <a:lnTo>
                    <a:pt x="0" y="18"/>
                  </a:lnTo>
                  <a:lnTo>
                    <a:pt x="2" y="13"/>
                  </a:lnTo>
                  <a:lnTo>
                    <a:pt x="2" y="9"/>
                  </a:lnTo>
                  <a:lnTo>
                    <a:pt x="3" y="4"/>
                  </a:lnTo>
                  <a:lnTo>
                    <a:pt x="5" y="3"/>
                  </a:lnTo>
                  <a:lnTo>
                    <a:pt x="6" y="0"/>
                  </a:lnTo>
                  <a:lnTo>
                    <a:pt x="9" y="3"/>
                  </a:lnTo>
                  <a:lnTo>
                    <a:pt x="14" y="3"/>
                  </a:lnTo>
                  <a:lnTo>
                    <a:pt x="15" y="6"/>
                  </a:lnTo>
                  <a:lnTo>
                    <a:pt x="18" y="7"/>
                  </a:lnTo>
                  <a:lnTo>
                    <a:pt x="23" y="13"/>
                  </a:lnTo>
                  <a:lnTo>
                    <a:pt x="21" y="28"/>
                  </a:lnTo>
                  <a:lnTo>
                    <a:pt x="23" y="34"/>
                  </a:lnTo>
                  <a:lnTo>
                    <a:pt x="29" y="40"/>
                  </a:lnTo>
                  <a:lnTo>
                    <a:pt x="29" y="48"/>
                  </a:lnTo>
                  <a:lnTo>
                    <a:pt x="26" y="51"/>
                  </a:lnTo>
                  <a:lnTo>
                    <a:pt x="23" y="57"/>
                  </a:lnTo>
                  <a:lnTo>
                    <a:pt x="20" y="58"/>
                  </a:lnTo>
                  <a:lnTo>
                    <a:pt x="18" y="63"/>
                  </a:lnTo>
                  <a:lnTo>
                    <a:pt x="18" y="64"/>
                  </a:lnTo>
                  <a:lnTo>
                    <a:pt x="15" y="66"/>
                  </a:lnTo>
                  <a:close/>
                </a:path>
              </a:pathLst>
            </a:custGeom>
            <a:grpFill/>
            <a:ln w="1905">
              <a:noFill/>
              <a:round/>
              <a:headEnd/>
              <a:tailEnd/>
            </a:ln>
          </p:spPr>
          <p:txBody>
            <a:bodyPr/>
            <a:lstStyle/>
            <a:p>
              <a:endParaRPr lang="en-GB">
                <a:solidFill>
                  <a:srgbClr val="000000"/>
                </a:solidFill>
                <a:latin typeface="Arial"/>
              </a:endParaRPr>
            </a:p>
          </p:txBody>
        </p:sp>
        <p:sp>
          <p:nvSpPr>
            <p:cNvPr id="871" name="Freeform 867"/>
            <p:cNvSpPr>
              <a:spLocks/>
            </p:cNvSpPr>
            <p:nvPr/>
          </p:nvSpPr>
          <p:spPr bwMode="auto">
            <a:xfrm>
              <a:off x="4386" y="2590"/>
              <a:ext cx="3" cy="4"/>
            </a:xfrm>
            <a:custGeom>
              <a:avLst/>
              <a:gdLst>
                <a:gd name="T0" fmla="*/ 1 w 3"/>
                <a:gd name="T1" fmla="*/ 0 h 4"/>
                <a:gd name="T2" fmla="*/ 0 w 3"/>
                <a:gd name="T3" fmla="*/ 0 h 4"/>
                <a:gd name="T4" fmla="*/ 0 w 3"/>
                <a:gd name="T5" fmla="*/ 3 h 4"/>
                <a:gd name="T6" fmla="*/ 1 w 3"/>
                <a:gd name="T7" fmla="*/ 4 h 4"/>
                <a:gd name="T8" fmla="*/ 3 w 3"/>
                <a:gd name="T9" fmla="*/ 3 h 4"/>
                <a:gd name="T10" fmla="*/ 3 w 3"/>
                <a:gd name="T11" fmla="*/ 1 h 4"/>
                <a:gd name="T12" fmla="*/ 1 w 3"/>
                <a:gd name="T13" fmla="*/ 0 h 4"/>
                <a:gd name="T14" fmla="*/ 0 60000 65536"/>
                <a:gd name="T15" fmla="*/ 0 60000 65536"/>
                <a:gd name="T16" fmla="*/ 0 60000 65536"/>
                <a:gd name="T17" fmla="*/ 0 60000 65536"/>
                <a:gd name="T18" fmla="*/ 0 60000 65536"/>
                <a:gd name="T19" fmla="*/ 0 60000 65536"/>
                <a:gd name="T20" fmla="*/ 0 60000 65536"/>
                <a:gd name="T21" fmla="*/ 0 w 3"/>
                <a:gd name="T22" fmla="*/ 0 h 4"/>
                <a:gd name="T23" fmla="*/ 3 w 3"/>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4">
                  <a:moveTo>
                    <a:pt x="1" y="0"/>
                  </a:moveTo>
                  <a:lnTo>
                    <a:pt x="0" y="0"/>
                  </a:lnTo>
                  <a:lnTo>
                    <a:pt x="0" y="3"/>
                  </a:lnTo>
                  <a:lnTo>
                    <a:pt x="1" y="4"/>
                  </a:lnTo>
                  <a:lnTo>
                    <a:pt x="3" y="3"/>
                  </a:lnTo>
                  <a:lnTo>
                    <a:pt x="3" y="1"/>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872" name="Freeform 868"/>
            <p:cNvSpPr>
              <a:spLocks/>
            </p:cNvSpPr>
            <p:nvPr/>
          </p:nvSpPr>
          <p:spPr bwMode="auto">
            <a:xfrm>
              <a:off x="4374" y="2372"/>
              <a:ext cx="132" cy="258"/>
            </a:xfrm>
            <a:custGeom>
              <a:avLst/>
              <a:gdLst>
                <a:gd name="T0" fmla="*/ 39 w 132"/>
                <a:gd name="T1" fmla="*/ 8 h 258"/>
                <a:gd name="T2" fmla="*/ 7 w 132"/>
                <a:gd name="T3" fmla="*/ 20 h 258"/>
                <a:gd name="T4" fmla="*/ 0 w 132"/>
                <a:gd name="T5" fmla="*/ 41 h 258"/>
                <a:gd name="T6" fmla="*/ 15 w 132"/>
                <a:gd name="T7" fmla="*/ 63 h 258"/>
                <a:gd name="T8" fmla="*/ 21 w 132"/>
                <a:gd name="T9" fmla="*/ 80 h 258"/>
                <a:gd name="T10" fmla="*/ 16 w 132"/>
                <a:gd name="T11" fmla="*/ 93 h 258"/>
                <a:gd name="T12" fmla="*/ 10 w 132"/>
                <a:gd name="T13" fmla="*/ 102 h 258"/>
                <a:gd name="T14" fmla="*/ 27 w 132"/>
                <a:gd name="T15" fmla="*/ 138 h 258"/>
                <a:gd name="T16" fmla="*/ 34 w 132"/>
                <a:gd name="T17" fmla="*/ 156 h 258"/>
                <a:gd name="T18" fmla="*/ 12 w 132"/>
                <a:gd name="T19" fmla="*/ 213 h 258"/>
                <a:gd name="T20" fmla="*/ 25 w 132"/>
                <a:gd name="T21" fmla="*/ 222 h 258"/>
                <a:gd name="T22" fmla="*/ 36 w 132"/>
                <a:gd name="T23" fmla="*/ 237 h 258"/>
                <a:gd name="T24" fmla="*/ 46 w 132"/>
                <a:gd name="T25" fmla="*/ 242 h 258"/>
                <a:gd name="T26" fmla="*/ 60 w 132"/>
                <a:gd name="T27" fmla="*/ 250 h 258"/>
                <a:gd name="T28" fmla="*/ 69 w 132"/>
                <a:gd name="T29" fmla="*/ 253 h 258"/>
                <a:gd name="T30" fmla="*/ 76 w 132"/>
                <a:gd name="T31" fmla="*/ 250 h 258"/>
                <a:gd name="T32" fmla="*/ 51 w 132"/>
                <a:gd name="T33" fmla="*/ 231 h 258"/>
                <a:gd name="T34" fmla="*/ 40 w 132"/>
                <a:gd name="T35" fmla="*/ 201 h 258"/>
                <a:gd name="T36" fmla="*/ 31 w 132"/>
                <a:gd name="T37" fmla="*/ 200 h 258"/>
                <a:gd name="T38" fmla="*/ 28 w 132"/>
                <a:gd name="T39" fmla="*/ 177 h 258"/>
                <a:gd name="T40" fmla="*/ 31 w 132"/>
                <a:gd name="T41" fmla="*/ 170 h 258"/>
                <a:gd name="T42" fmla="*/ 42 w 132"/>
                <a:gd name="T43" fmla="*/ 134 h 258"/>
                <a:gd name="T44" fmla="*/ 49 w 132"/>
                <a:gd name="T45" fmla="*/ 125 h 258"/>
                <a:gd name="T46" fmla="*/ 55 w 132"/>
                <a:gd name="T47" fmla="*/ 140 h 258"/>
                <a:gd name="T48" fmla="*/ 72 w 132"/>
                <a:gd name="T49" fmla="*/ 141 h 258"/>
                <a:gd name="T50" fmla="*/ 84 w 132"/>
                <a:gd name="T51" fmla="*/ 150 h 258"/>
                <a:gd name="T52" fmla="*/ 90 w 132"/>
                <a:gd name="T53" fmla="*/ 158 h 258"/>
                <a:gd name="T54" fmla="*/ 85 w 132"/>
                <a:gd name="T55" fmla="*/ 146 h 258"/>
                <a:gd name="T56" fmla="*/ 79 w 132"/>
                <a:gd name="T57" fmla="*/ 126 h 258"/>
                <a:gd name="T58" fmla="*/ 85 w 132"/>
                <a:gd name="T59" fmla="*/ 120 h 258"/>
                <a:gd name="T60" fmla="*/ 121 w 132"/>
                <a:gd name="T61" fmla="*/ 111 h 258"/>
                <a:gd name="T62" fmla="*/ 127 w 132"/>
                <a:gd name="T63" fmla="*/ 111 h 258"/>
                <a:gd name="T64" fmla="*/ 132 w 132"/>
                <a:gd name="T65" fmla="*/ 95 h 258"/>
                <a:gd name="T66" fmla="*/ 132 w 132"/>
                <a:gd name="T67" fmla="*/ 87 h 258"/>
                <a:gd name="T68" fmla="*/ 127 w 132"/>
                <a:gd name="T69" fmla="*/ 83 h 258"/>
                <a:gd name="T70" fmla="*/ 120 w 132"/>
                <a:gd name="T71" fmla="*/ 77 h 258"/>
                <a:gd name="T72" fmla="*/ 115 w 132"/>
                <a:gd name="T73" fmla="*/ 56 h 258"/>
                <a:gd name="T74" fmla="*/ 108 w 132"/>
                <a:gd name="T75" fmla="*/ 48 h 258"/>
                <a:gd name="T76" fmla="*/ 91 w 132"/>
                <a:gd name="T77" fmla="*/ 45 h 258"/>
                <a:gd name="T78" fmla="*/ 81 w 132"/>
                <a:gd name="T79" fmla="*/ 50 h 258"/>
                <a:gd name="T80" fmla="*/ 75 w 132"/>
                <a:gd name="T81" fmla="*/ 44 h 258"/>
                <a:gd name="T82" fmla="*/ 60 w 132"/>
                <a:gd name="T83" fmla="*/ 51 h 258"/>
                <a:gd name="T84" fmla="*/ 57 w 132"/>
                <a:gd name="T85" fmla="*/ 54 h 258"/>
                <a:gd name="T86" fmla="*/ 58 w 132"/>
                <a:gd name="T87" fmla="*/ 24 h 258"/>
                <a:gd name="T88" fmla="*/ 51 w 132"/>
                <a:gd name="T89" fmla="*/ 18 h 258"/>
                <a:gd name="T90" fmla="*/ 46 w 132"/>
                <a:gd name="T91" fmla="*/ 3 h 258"/>
                <a:gd name="T92" fmla="*/ 43 w 132"/>
                <a:gd name="T93" fmla="*/ 0 h 25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32"/>
                <a:gd name="T142" fmla="*/ 0 h 258"/>
                <a:gd name="T143" fmla="*/ 132 w 132"/>
                <a:gd name="T144" fmla="*/ 258 h 25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32" h="258">
                  <a:moveTo>
                    <a:pt x="45" y="0"/>
                  </a:moveTo>
                  <a:lnTo>
                    <a:pt x="42" y="0"/>
                  </a:lnTo>
                  <a:lnTo>
                    <a:pt x="39" y="8"/>
                  </a:lnTo>
                  <a:lnTo>
                    <a:pt x="34" y="8"/>
                  </a:lnTo>
                  <a:lnTo>
                    <a:pt x="21" y="18"/>
                  </a:lnTo>
                  <a:lnTo>
                    <a:pt x="7" y="20"/>
                  </a:lnTo>
                  <a:lnTo>
                    <a:pt x="3" y="36"/>
                  </a:lnTo>
                  <a:lnTo>
                    <a:pt x="3" y="39"/>
                  </a:lnTo>
                  <a:lnTo>
                    <a:pt x="0" y="41"/>
                  </a:lnTo>
                  <a:lnTo>
                    <a:pt x="6" y="56"/>
                  </a:lnTo>
                  <a:lnTo>
                    <a:pt x="13" y="60"/>
                  </a:lnTo>
                  <a:lnTo>
                    <a:pt x="15" y="63"/>
                  </a:lnTo>
                  <a:lnTo>
                    <a:pt x="16" y="77"/>
                  </a:lnTo>
                  <a:lnTo>
                    <a:pt x="19" y="77"/>
                  </a:lnTo>
                  <a:lnTo>
                    <a:pt x="21" y="80"/>
                  </a:lnTo>
                  <a:lnTo>
                    <a:pt x="18" y="83"/>
                  </a:lnTo>
                  <a:lnTo>
                    <a:pt x="16" y="89"/>
                  </a:lnTo>
                  <a:lnTo>
                    <a:pt x="16" y="93"/>
                  </a:lnTo>
                  <a:lnTo>
                    <a:pt x="12" y="96"/>
                  </a:lnTo>
                  <a:lnTo>
                    <a:pt x="10" y="99"/>
                  </a:lnTo>
                  <a:lnTo>
                    <a:pt x="10" y="102"/>
                  </a:lnTo>
                  <a:lnTo>
                    <a:pt x="12" y="108"/>
                  </a:lnTo>
                  <a:lnTo>
                    <a:pt x="24" y="119"/>
                  </a:lnTo>
                  <a:lnTo>
                    <a:pt x="27" y="138"/>
                  </a:lnTo>
                  <a:lnTo>
                    <a:pt x="28" y="138"/>
                  </a:lnTo>
                  <a:lnTo>
                    <a:pt x="34" y="153"/>
                  </a:lnTo>
                  <a:lnTo>
                    <a:pt x="34" y="156"/>
                  </a:lnTo>
                  <a:lnTo>
                    <a:pt x="28" y="165"/>
                  </a:lnTo>
                  <a:lnTo>
                    <a:pt x="25" y="168"/>
                  </a:lnTo>
                  <a:lnTo>
                    <a:pt x="12" y="213"/>
                  </a:lnTo>
                  <a:lnTo>
                    <a:pt x="13" y="216"/>
                  </a:lnTo>
                  <a:lnTo>
                    <a:pt x="19" y="215"/>
                  </a:lnTo>
                  <a:lnTo>
                    <a:pt x="25" y="222"/>
                  </a:lnTo>
                  <a:lnTo>
                    <a:pt x="27" y="222"/>
                  </a:lnTo>
                  <a:lnTo>
                    <a:pt x="34" y="233"/>
                  </a:lnTo>
                  <a:lnTo>
                    <a:pt x="36" y="237"/>
                  </a:lnTo>
                  <a:lnTo>
                    <a:pt x="45" y="246"/>
                  </a:lnTo>
                  <a:lnTo>
                    <a:pt x="43" y="242"/>
                  </a:lnTo>
                  <a:lnTo>
                    <a:pt x="46" y="242"/>
                  </a:lnTo>
                  <a:lnTo>
                    <a:pt x="49" y="245"/>
                  </a:lnTo>
                  <a:lnTo>
                    <a:pt x="57" y="246"/>
                  </a:lnTo>
                  <a:lnTo>
                    <a:pt x="60" y="250"/>
                  </a:lnTo>
                  <a:lnTo>
                    <a:pt x="60" y="255"/>
                  </a:lnTo>
                  <a:lnTo>
                    <a:pt x="61" y="258"/>
                  </a:lnTo>
                  <a:lnTo>
                    <a:pt x="69" y="253"/>
                  </a:lnTo>
                  <a:lnTo>
                    <a:pt x="72" y="253"/>
                  </a:lnTo>
                  <a:lnTo>
                    <a:pt x="75" y="253"/>
                  </a:lnTo>
                  <a:lnTo>
                    <a:pt x="76" y="250"/>
                  </a:lnTo>
                  <a:lnTo>
                    <a:pt x="66" y="239"/>
                  </a:lnTo>
                  <a:lnTo>
                    <a:pt x="55" y="237"/>
                  </a:lnTo>
                  <a:lnTo>
                    <a:pt x="51" y="231"/>
                  </a:lnTo>
                  <a:lnTo>
                    <a:pt x="46" y="218"/>
                  </a:lnTo>
                  <a:lnTo>
                    <a:pt x="42" y="212"/>
                  </a:lnTo>
                  <a:lnTo>
                    <a:pt x="40" y="201"/>
                  </a:lnTo>
                  <a:lnTo>
                    <a:pt x="39" y="198"/>
                  </a:lnTo>
                  <a:lnTo>
                    <a:pt x="36" y="198"/>
                  </a:lnTo>
                  <a:lnTo>
                    <a:pt x="31" y="200"/>
                  </a:lnTo>
                  <a:lnTo>
                    <a:pt x="28" y="198"/>
                  </a:lnTo>
                  <a:lnTo>
                    <a:pt x="27" y="182"/>
                  </a:lnTo>
                  <a:lnTo>
                    <a:pt x="28" y="177"/>
                  </a:lnTo>
                  <a:lnTo>
                    <a:pt x="28" y="174"/>
                  </a:lnTo>
                  <a:lnTo>
                    <a:pt x="30" y="173"/>
                  </a:lnTo>
                  <a:lnTo>
                    <a:pt x="31" y="170"/>
                  </a:lnTo>
                  <a:lnTo>
                    <a:pt x="31" y="165"/>
                  </a:lnTo>
                  <a:lnTo>
                    <a:pt x="39" y="149"/>
                  </a:lnTo>
                  <a:lnTo>
                    <a:pt x="42" y="134"/>
                  </a:lnTo>
                  <a:lnTo>
                    <a:pt x="40" y="128"/>
                  </a:lnTo>
                  <a:lnTo>
                    <a:pt x="43" y="126"/>
                  </a:lnTo>
                  <a:lnTo>
                    <a:pt x="49" y="125"/>
                  </a:lnTo>
                  <a:lnTo>
                    <a:pt x="55" y="126"/>
                  </a:lnTo>
                  <a:lnTo>
                    <a:pt x="57" y="128"/>
                  </a:lnTo>
                  <a:lnTo>
                    <a:pt x="55" y="140"/>
                  </a:lnTo>
                  <a:lnTo>
                    <a:pt x="57" y="141"/>
                  </a:lnTo>
                  <a:lnTo>
                    <a:pt x="57" y="140"/>
                  </a:lnTo>
                  <a:lnTo>
                    <a:pt x="72" y="141"/>
                  </a:lnTo>
                  <a:lnTo>
                    <a:pt x="79" y="149"/>
                  </a:lnTo>
                  <a:lnTo>
                    <a:pt x="82" y="150"/>
                  </a:lnTo>
                  <a:lnTo>
                    <a:pt x="84" y="150"/>
                  </a:lnTo>
                  <a:lnTo>
                    <a:pt x="85" y="150"/>
                  </a:lnTo>
                  <a:lnTo>
                    <a:pt x="87" y="156"/>
                  </a:lnTo>
                  <a:lnTo>
                    <a:pt x="90" y="158"/>
                  </a:lnTo>
                  <a:lnTo>
                    <a:pt x="90" y="156"/>
                  </a:lnTo>
                  <a:lnTo>
                    <a:pt x="90" y="153"/>
                  </a:lnTo>
                  <a:lnTo>
                    <a:pt x="85" y="146"/>
                  </a:lnTo>
                  <a:lnTo>
                    <a:pt x="82" y="141"/>
                  </a:lnTo>
                  <a:lnTo>
                    <a:pt x="79" y="131"/>
                  </a:lnTo>
                  <a:lnTo>
                    <a:pt x="79" y="126"/>
                  </a:lnTo>
                  <a:lnTo>
                    <a:pt x="81" y="125"/>
                  </a:lnTo>
                  <a:lnTo>
                    <a:pt x="84" y="122"/>
                  </a:lnTo>
                  <a:lnTo>
                    <a:pt x="85" y="120"/>
                  </a:lnTo>
                  <a:lnTo>
                    <a:pt x="91" y="111"/>
                  </a:lnTo>
                  <a:lnTo>
                    <a:pt x="94" y="111"/>
                  </a:lnTo>
                  <a:lnTo>
                    <a:pt x="121" y="111"/>
                  </a:lnTo>
                  <a:lnTo>
                    <a:pt x="124" y="114"/>
                  </a:lnTo>
                  <a:lnTo>
                    <a:pt x="127" y="113"/>
                  </a:lnTo>
                  <a:lnTo>
                    <a:pt x="127" y="111"/>
                  </a:lnTo>
                  <a:lnTo>
                    <a:pt x="129" y="111"/>
                  </a:lnTo>
                  <a:lnTo>
                    <a:pt x="132" y="108"/>
                  </a:lnTo>
                  <a:lnTo>
                    <a:pt x="132" y="95"/>
                  </a:lnTo>
                  <a:lnTo>
                    <a:pt x="132" y="92"/>
                  </a:lnTo>
                  <a:lnTo>
                    <a:pt x="132" y="89"/>
                  </a:lnTo>
                  <a:lnTo>
                    <a:pt x="132" y="87"/>
                  </a:lnTo>
                  <a:lnTo>
                    <a:pt x="130" y="86"/>
                  </a:lnTo>
                  <a:lnTo>
                    <a:pt x="127" y="84"/>
                  </a:lnTo>
                  <a:lnTo>
                    <a:pt x="127" y="83"/>
                  </a:lnTo>
                  <a:lnTo>
                    <a:pt x="124" y="81"/>
                  </a:lnTo>
                  <a:lnTo>
                    <a:pt x="121" y="80"/>
                  </a:lnTo>
                  <a:lnTo>
                    <a:pt x="120" y="77"/>
                  </a:lnTo>
                  <a:lnTo>
                    <a:pt x="118" y="74"/>
                  </a:lnTo>
                  <a:lnTo>
                    <a:pt x="118" y="62"/>
                  </a:lnTo>
                  <a:lnTo>
                    <a:pt x="115" y="56"/>
                  </a:lnTo>
                  <a:lnTo>
                    <a:pt x="114" y="54"/>
                  </a:lnTo>
                  <a:lnTo>
                    <a:pt x="112" y="51"/>
                  </a:lnTo>
                  <a:lnTo>
                    <a:pt x="108" y="48"/>
                  </a:lnTo>
                  <a:lnTo>
                    <a:pt x="103" y="41"/>
                  </a:lnTo>
                  <a:lnTo>
                    <a:pt x="93" y="42"/>
                  </a:lnTo>
                  <a:lnTo>
                    <a:pt x="91" y="45"/>
                  </a:lnTo>
                  <a:lnTo>
                    <a:pt x="90" y="47"/>
                  </a:lnTo>
                  <a:lnTo>
                    <a:pt x="84" y="50"/>
                  </a:lnTo>
                  <a:lnTo>
                    <a:pt x="81" y="50"/>
                  </a:lnTo>
                  <a:lnTo>
                    <a:pt x="79" y="48"/>
                  </a:lnTo>
                  <a:lnTo>
                    <a:pt x="76" y="45"/>
                  </a:lnTo>
                  <a:lnTo>
                    <a:pt x="75" y="44"/>
                  </a:lnTo>
                  <a:lnTo>
                    <a:pt x="67" y="47"/>
                  </a:lnTo>
                  <a:lnTo>
                    <a:pt x="64" y="50"/>
                  </a:lnTo>
                  <a:lnTo>
                    <a:pt x="60" y="51"/>
                  </a:lnTo>
                  <a:lnTo>
                    <a:pt x="58" y="54"/>
                  </a:lnTo>
                  <a:lnTo>
                    <a:pt x="57" y="56"/>
                  </a:lnTo>
                  <a:lnTo>
                    <a:pt x="57" y="54"/>
                  </a:lnTo>
                  <a:lnTo>
                    <a:pt x="55" y="50"/>
                  </a:lnTo>
                  <a:lnTo>
                    <a:pt x="60" y="30"/>
                  </a:lnTo>
                  <a:lnTo>
                    <a:pt x="58" y="24"/>
                  </a:lnTo>
                  <a:lnTo>
                    <a:pt x="60" y="20"/>
                  </a:lnTo>
                  <a:lnTo>
                    <a:pt x="58" y="18"/>
                  </a:lnTo>
                  <a:lnTo>
                    <a:pt x="51" y="18"/>
                  </a:lnTo>
                  <a:lnTo>
                    <a:pt x="49" y="18"/>
                  </a:lnTo>
                  <a:lnTo>
                    <a:pt x="49" y="8"/>
                  </a:lnTo>
                  <a:lnTo>
                    <a:pt x="46" y="3"/>
                  </a:lnTo>
                  <a:lnTo>
                    <a:pt x="43" y="3"/>
                  </a:lnTo>
                  <a:lnTo>
                    <a:pt x="43" y="2"/>
                  </a:lnTo>
                  <a:lnTo>
                    <a:pt x="43" y="0"/>
                  </a:lnTo>
                  <a:lnTo>
                    <a:pt x="45" y="0"/>
                  </a:lnTo>
                  <a:close/>
                </a:path>
              </a:pathLst>
            </a:custGeom>
            <a:grpFill/>
            <a:ln w="1905">
              <a:noFill/>
              <a:round/>
              <a:headEnd/>
              <a:tailEnd/>
            </a:ln>
          </p:spPr>
          <p:txBody>
            <a:bodyPr/>
            <a:lstStyle/>
            <a:p>
              <a:endParaRPr lang="en-GB">
                <a:solidFill>
                  <a:srgbClr val="000000"/>
                </a:solidFill>
                <a:latin typeface="Arial"/>
              </a:endParaRPr>
            </a:p>
          </p:txBody>
        </p:sp>
        <p:sp>
          <p:nvSpPr>
            <p:cNvPr id="873" name="Freeform 869"/>
            <p:cNvSpPr>
              <a:spLocks/>
            </p:cNvSpPr>
            <p:nvPr/>
          </p:nvSpPr>
          <p:spPr bwMode="auto">
            <a:xfrm>
              <a:off x="3090" y="1576"/>
              <a:ext cx="95" cy="75"/>
            </a:xfrm>
            <a:custGeom>
              <a:avLst/>
              <a:gdLst>
                <a:gd name="T0" fmla="*/ 1 w 95"/>
                <a:gd name="T1" fmla="*/ 24 h 75"/>
                <a:gd name="T2" fmla="*/ 3 w 95"/>
                <a:gd name="T3" fmla="*/ 32 h 75"/>
                <a:gd name="T4" fmla="*/ 4 w 95"/>
                <a:gd name="T5" fmla="*/ 36 h 75"/>
                <a:gd name="T6" fmla="*/ 9 w 95"/>
                <a:gd name="T7" fmla="*/ 38 h 75"/>
                <a:gd name="T8" fmla="*/ 13 w 95"/>
                <a:gd name="T9" fmla="*/ 41 h 75"/>
                <a:gd name="T10" fmla="*/ 25 w 95"/>
                <a:gd name="T11" fmla="*/ 41 h 75"/>
                <a:gd name="T12" fmla="*/ 31 w 95"/>
                <a:gd name="T13" fmla="*/ 50 h 75"/>
                <a:gd name="T14" fmla="*/ 30 w 95"/>
                <a:gd name="T15" fmla="*/ 63 h 75"/>
                <a:gd name="T16" fmla="*/ 41 w 95"/>
                <a:gd name="T17" fmla="*/ 75 h 75"/>
                <a:gd name="T18" fmla="*/ 50 w 95"/>
                <a:gd name="T19" fmla="*/ 75 h 75"/>
                <a:gd name="T20" fmla="*/ 58 w 95"/>
                <a:gd name="T21" fmla="*/ 73 h 75"/>
                <a:gd name="T22" fmla="*/ 61 w 95"/>
                <a:gd name="T23" fmla="*/ 73 h 75"/>
                <a:gd name="T24" fmla="*/ 62 w 95"/>
                <a:gd name="T25" fmla="*/ 69 h 75"/>
                <a:gd name="T26" fmla="*/ 67 w 95"/>
                <a:gd name="T27" fmla="*/ 67 h 75"/>
                <a:gd name="T28" fmla="*/ 71 w 95"/>
                <a:gd name="T29" fmla="*/ 64 h 75"/>
                <a:gd name="T30" fmla="*/ 74 w 95"/>
                <a:gd name="T31" fmla="*/ 67 h 75"/>
                <a:gd name="T32" fmla="*/ 79 w 95"/>
                <a:gd name="T33" fmla="*/ 67 h 75"/>
                <a:gd name="T34" fmla="*/ 77 w 95"/>
                <a:gd name="T35" fmla="*/ 63 h 75"/>
                <a:gd name="T36" fmla="*/ 77 w 95"/>
                <a:gd name="T37" fmla="*/ 58 h 75"/>
                <a:gd name="T38" fmla="*/ 80 w 95"/>
                <a:gd name="T39" fmla="*/ 53 h 75"/>
                <a:gd name="T40" fmla="*/ 80 w 95"/>
                <a:gd name="T41" fmla="*/ 47 h 75"/>
                <a:gd name="T42" fmla="*/ 83 w 95"/>
                <a:gd name="T43" fmla="*/ 44 h 75"/>
                <a:gd name="T44" fmla="*/ 88 w 95"/>
                <a:gd name="T45" fmla="*/ 41 h 75"/>
                <a:gd name="T46" fmla="*/ 94 w 95"/>
                <a:gd name="T47" fmla="*/ 41 h 75"/>
                <a:gd name="T48" fmla="*/ 94 w 95"/>
                <a:gd name="T49" fmla="*/ 33 h 75"/>
                <a:gd name="T50" fmla="*/ 91 w 95"/>
                <a:gd name="T51" fmla="*/ 29 h 75"/>
                <a:gd name="T52" fmla="*/ 95 w 95"/>
                <a:gd name="T53" fmla="*/ 26 h 75"/>
                <a:gd name="T54" fmla="*/ 92 w 95"/>
                <a:gd name="T55" fmla="*/ 23 h 75"/>
                <a:gd name="T56" fmla="*/ 85 w 95"/>
                <a:gd name="T57" fmla="*/ 15 h 75"/>
                <a:gd name="T58" fmla="*/ 73 w 95"/>
                <a:gd name="T59" fmla="*/ 11 h 75"/>
                <a:gd name="T60" fmla="*/ 67 w 95"/>
                <a:gd name="T61" fmla="*/ 2 h 75"/>
                <a:gd name="T62" fmla="*/ 62 w 95"/>
                <a:gd name="T63" fmla="*/ 2 h 75"/>
                <a:gd name="T64" fmla="*/ 55 w 95"/>
                <a:gd name="T65" fmla="*/ 6 h 75"/>
                <a:gd name="T66" fmla="*/ 37 w 95"/>
                <a:gd name="T67" fmla="*/ 2 h 75"/>
                <a:gd name="T68" fmla="*/ 32 w 95"/>
                <a:gd name="T69" fmla="*/ 2 h 75"/>
                <a:gd name="T70" fmla="*/ 28 w 95"/>
                <a:gd name="T71" fmla="*/ 3 h 75"/>
                <a:gd name="T72" fmla="*/ 19 w 95"/>
                <a:gd name="T73" fmla="*/ 2 h 75"/>
                <a:gd name="T74" fmla="*/ 4 w 95"/>
                <a:gd name="T75" fmla="*/ 11 h 75"/>
                <a:gd name="T76" fmla="*/ 0 w 95"/>
                <a:gd name="T77" fmla="*/ 12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5"/>
                <a:gd name="T118" fmla="*/ 0 h 75"/>
                <a:gd name="T119" fmla="*/ 95 w 95"/>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5" h="75">
                  <a:moveTo>
                    <a:pt x="0" y="12"/>
                  </a:moveTo>
                  <a:lnTo>
                    <a:pt x="1" y="24"/>
                  </a:lnTo>
                  <a:lnTo>
                    <a:pt x="0" y="18"/>
                  </a:lnTo>
                  <a:lnTo>
                    <a:pt x="3" y="32"/>
                  </a:lnTo>
                  <a:lnTo>
                    <a:pt x="3" y="35"/>
                  </a:lnTo>
                  <a:lnTo>
                    <a:pt x="4" y="36"/>
                  </a:lnTo>
                  <a:lnTo>
                    <a:pt x="7" y="36"/>
                  </a:lnTo>
                  <a:lnTo>
                    <a:pt x="9" y="38"/>
                  </a:lnTo>
                  <a:lnTo>
                    <a:pt x="12" y="39"/>
                  </a:lnTo>
                  <a:lnTo>
                    <a:pt x="13" y="41"/>
                  </a:lnTo>
                  <a:lnTo>
                    <a:pt x="21" y="42"/>
                  </a:lnTo>
                  <a:lnTo>
                    <a:pt x="25" y="41"/>
                  </a:lnTo>
                  <a:lnTo>
                    <a:pt x="27" y="42"/>
                  </a:lnTo>
                  <a:lnTo>
                    <a:pt x="31" y="50"/>
                  </a:lnTo>
                  <a:lnTo>
                    <a:pt x="28" y="54"/>
                  </a:lnTo>
                  <a:lnTo>
                    <a:pt x="30" y="63"/>
                  </a:lnTo>
                  <a:lnTo>
                    <a:pt x="40" y="69"/>
                  </a:lnTo>
                  <a:lnTo>
                    <a:pt x="41" y="75"/>
                  </a:lnTo>
                  <a:lnTo>
                    <a:pt x="46" y="75"/>
                  </a:lnTo>
                  <a:lnTo>
                    <a:pt x="50" y="75"/>
                  </a:lnTo>
                  <a:lnTo>
                    <a:pt x="55" y="75"/>
                  </a:lnTo>
                  <a:lnTo>
                    <a:pt x="58" y="73"/>
                  </a:lnTo>
                  <a:lnTo>
                    <a:pt x="59" y="72"/>
                  </a:lnTo>
                  <a:lnTo>
                    <a:pt x="61" y="73"/>
                  </a:lnTo>
                  <a:lnTo>
                    <a:pt x="64" y="73"/>
                  </a:lnTo>
                  <a:lnTo>
                    <a:pt x="62" y="69"/>
                  </a:lnTo>
                  <a:lnTo>
                    <a:pt x="65" y="67"/>
                  </a:lnTo>
                  <a:lnTo>
                    <a:pt x="67" y="67"/>
                  </a:lnTo>
                  <a:lnTo>
                    <a:pt x="68" y="66"/>
                  </a:lnTo>
                  <a:lnTo>
                    <a:pt x="71" y="64"/>
                  </a:lnTo>
                  <a:lnTo>
                    <a:pt x="74" y="66"/>
                  </a:lnTo>
                  <a:lnTo>
                    <a:pt x="74" y="67"/>
                  </a:lnTo>
                  <a:lnTo>
                    <a:pt x="77" y="69"/>
                  </a:lnTo>
                  <a:lnTo>
                    <a:pt x="79" y="67"/>
                  </a:lnTo>
                  <a:lnTo>
                    <a:pt x="79" y="66"/>
                  </a:lnTo>
                  <a:lnTo>
                    <a:pt x="77" y="63"/>
                  </a:lnTo>
                  <a:lnTo>
                    <a:pt x="76" y="61"/>
                  </a:lnTo>
                  <a:lnTo>
                    <a:pt x="77" y="58"/>
                  </a:lnTo>
                  <a:lnTo>
                    <a:pt x="80" y="54"/>
                  </a:lnTo>
                  <a:lnTo>
                    <a:pt x="80" y="53"/>
                  </a:lnTo>
                  <a:lnTo>
                    <a:pt x="80" y="50"/>
                  </a:lnTo>
                  <a:lnTo>
                    <a:pt x="80" y="47"/>
                  </a:lnTo>
                  <a:lnTo>
                    <a:pt x="80" y="45"/>
                  </a:lnTo>
                  <a:lnTo>
                    <a:pt x="83" y="44"/>
                  </a:lnTo>
                  <a:lnTo>
                    <a:pt x="85" y="44"/>
                  </a:lnTo>
                  <a:lnTo>
                    <a:pt x="88" y="41"/>
                  </a:lnTo>
                  <a:lnTo>
                    <a:pt x="89" y="41"/>
                  </a:lnTo>
                  <a:lnTo>
                    <a:pt x="94" y="41"/>
                  </a:lnTo>
                  <a:lnTo>
                    <a:pt x="95" y="35"/>
                  </a:lnTo>
                  <a:lnTo>
                    <a:pt x="94" y="33"/>
                  </a:lnTo>
                  <a:lnTo>
                    <a:pt x="91" y="33"/>
                  </a:lnTo>
                  <a:lnTo>
                    <a:pt x="91" y="29"/>
                  </a:lnTo>
                  <a:lnTo>
                    <a:pt x="94" y="27"/>
                  </a:lnTo>
                  <a:lnTo>
                    <a:pt x="95" y="26"/>
                  </a:lnTo>
                  <a:lnTo>
                    <a:pt x="95" y="24"/>
                  </a:lnTo>
                  <a:lnTo>
                    <a:pt x="92" y="23"/>
                  </a:lnTo>
                  <a:lnTo>
                    <a:pt x="91" y="23"/>
                  </a:lnTo>
                  <a:lnTo>
                    <a:pt x="85" y="15"/>
                  </a:lnTo>
                  <a:lnTo>
                    <a:pt x="77" y="11"/>
                  </a:lnTo>
                  <a:lnTo>
                    <a:pt x="73" y="11"/>
                  </a:lnTo>
                  <a:lnTo>
                    <a:pt x="70" y="9"/>
                  </a:lnTo>
                  <a:lnTo>
                    <a:pt x="67" y="2"/>
                  </a:lnTo>
                  <a:lnTo>
                    <a:pt x="65" y="0"/>
                  </a:lnTo>
                  <a:lnTo>
                    <a:pt x="62" y="2"/>
                  </a:lnTo>
                  <a:lnTo>
                    <a:pt x="59" y="5"/>
                  </a:lnTo>
                  <a:lnTo>
                    <a:pt x="55" y="6"/>
                  </a:lnTo>
                  <a:lnTo>
                    <a:pt x="44" y="3"/>
                  </a:lnTo>
                  <a:lnTo>
                    <a:pt x="37" y="2"/>
                  </a:lnTo>
                  <a:lnTo>
                    <a:pt x="35" y="3"/>
                  </a:lnTo>
                  <a:lnTo>
                    <a:pt x="32" y="2"/>
                  </a:lnTo>
                  <a:lnTo>
                    <a:pt x="31" y="3"/>
                  </a:lnTo>
                  <a:lnTo>
                    <a:pt x="28" y="3"/>
                  </a:lnTo>
                  <a:lnTo>
                    <a:pt x="27" y="2"/>
                  </a:lnTo>
                  <a:lnTo>
                    <a:pt x="19" y="2"/>
                  </a:lnTo>
                  <a:lnTo>
                    <a:pt x="7" y="6"/>
                  </a:lnTo>
                  <a:lnTo>
                    <a:pt x="4" y="11"/>
                  </a:lnTo>
                  <a:lnTo>
                    <a:pt x="3" y="12"/>
                  </a:lnTo>
                  <a:lnTo>
                    <a:pt x="0" y="12"/>
                  </a:lnTo>
                  <a:close/>
                </a:path>
              </a:pathLst>
            </a:custGeom>
            <a:grpFill/>
            <a:ln w="1905">
              <a:noFill/>
              <a:round/>
              <a:headEnd/>
              <a:tailEnd/>
            </a:ln>
          </p:spPr>
          <p:txBody>
            <a:bodyPr/>
            <a:lstStyle/>
            <a:p>
              <a:endParaRPr lang="en-GB">
                <a:solidFill>
                  <a:srgbClr val="000000"/>
                </a:solidFill>
                <a:latin typeface="Arial"/>
              </a:endParaRPr>
            </a:p>
          </p:txBody>
        </p:sp>
        <p:sp>
          <p:nvSpPr>
            <p:cNvPr id="874" name="Freeform 870"/>
            <p:cNvSpPr>
              <a:spLocks/>
            </p:cNvSpPr>
            <p:nvPr/>
          </p:nvSpPr>
          <p:spPr bwMode="auto">
            <a:xfrm>
              <a:off x="506" y="1645"/>
              <a:ext cx="24" cy="28"/>
            </a:xfrm>
            <a:custGeom>
              <a:avLst/>
              <a:gdLst>
                <a:gd name="T0" fmla="*/ 18 w 24"/>
                <a:gd name="T1" fmla="*/ 4 h 28"/>
                <a:gd name="T2" fmla="*/ 21 w 24"/>
                <a:gd name="T3" fmla="*/ 3 h 28"/>
                <a:gd name="T4" fmla="*/ 22 w 24"/>
                <a:gd name="T5" fmla="*/ 1 h 28"/>
                <a:gd name="T6" fmla="*/ 24 w 24"/>
                <a:gd name="T7" fmla="*/ 6 h 28"/>
                <a:gd name="T8" fmla="*/ 18 w 24"/>
                <a:gd name="T9" fmla="*/ 27 h 28"/>
                <a:gd name="T10" fmla="*/ 16 w 24"/>
                <a:gd name="T11" fmla="*/ 25 h 28"/>
                <a:gd name="T12" fmla="*/ 13 w 24"/>
                <a:gd name="T13" fmla="*/ 25 h 28"/>
                <a:gd name="T14" fmla="*/ 12 w 24"/>
                <a:gd name="T15" fmla="*/ 28 h 28"/>
                <a:gd name="T16" fmla="*/ 12 w 24"/>
                <a:gd name="T17" fmla="*/ 27 h 28"/>
                <a:gd name="T18" fmla="*/ 10 w 24"/>
                <a:gd name="T19" fmla="*/ 25 h 28"/>
                <a:gd name="T20" fmla="*/ 9 w 24"/>
                <a:gd name="T21" fmla="*/ 22 h 28"/>
                <a:gd name="T22" fmla="*/ 10 w 24"/>
                <a:gd name="T23" fmla="*/ 24 h 28"/>
                <a:gd name="T24" fmla="*/ 12 w 24"/>
                <a:gd name="T25" fmla="*/ 22 h 28"/>
                <a:gd name="T26" fmla="*/ 12 w 24"/>
                <a:gd name="T27" fmla="*/ 19 h 28"/>
                <a:gd name="T28" fmla="*/ 6 w 24"/>
                <a:gd name="T29" fmla="*/ 18 h 28"/>
                <a:gd name="T30" fmla="*/ 4 w 24"/>
                <a:gd name="T31" fmla="*/ 16 h 28"/>
                <a:gd name="T32" fmla="*/ 1 w 24"/>
                <a:gd name="T33" fmla="*/ 7 h 28"/>
                <a:gd name="T34" fmla="*/ 0 w 24"/>
                <a:gd name="T35" fmla="*/ 6 h 28"/>
                <a:gd name="T36" fmla="*/ 0 w 24"/>
                <a:gd name="T37" fmla="*/ 0 h 28"/>
                <a:gd name="T38" fmla="*/ 7 w 24"/>
                <a:gd name="T39" fmla="*/ 0 h 28"/>
                <a:gd name="T40" fmla="*/ 7 w 24"/>
                <a:gd name="T41" fmla="*/ 1 h 28"/>
                <a:gd name="T42" fmla="*/ 7 w 24"/>
                <a:gd name="T43" fmla="*/ 6 h 28"/>
                <a:gd name="T44" fmla="*/ 9 w 24"/>
                <a:gd name="T45" fmla="*/ 4 h 28"/>
                <a:gd name="T46" fmla="*/ 10 w 24"/>
                <a:gd name="T47" fmla="*/ 3 h 28"/>
                <a:gd name="T48" fmla="*/ 12 w 24"/>
                <a:gd name="T49" fmla="*/ 1 h 28"/>
                <a:gd name="T50" fmla="*/ 13 w 24"/>
                <a:gd name="T51" fmla="*/ 4 h 28"/>
                <a:gd name="T52" fmla="*/ 15 w 24"/>
                <a:gd name="T53" fmla="*/ 10 h 28"/>
                <a:gd name="T54" fmla="*/ 13 w 24"/>
                <a:gd name="T55" fmla="*/ 10 h 28"/>
                <a:gd name="T56" fmla="*/ 7 w 24"/>
                <a:gd name="T57" fmla="*/ 13 h 28"/>
                <a:gd name="T58" fmla="*/ 10 w 24"/>
                <a:gd name="T59" fmla="*/ 13 h 28"/>
                <a:gd name="T60" fmla="*/ 10 w 24"/>
                <a:gd name="T61" fmla="*/ 16 h 28"/>
                <a:gd name="T62" fmla="*/ 12 w 24"/>
                <a:gd name="T63" fmla="*/ 16 h 28"/>
                <a:gd name="T64" fmla="*/ 15 w 24"/>
                <a:gd name="T65" fmla="*/ 13 h 28"/>
                <a:gd name="T66" fmla="*/ 16 w 24"/>
                <a:gd name="T67" fmla="*/ 7 h 28"/>
                <a:gd name="T68" fmla="*/ 16 w 24"/>
                <a:gd name="T69" fmla="*/ 4 h 28"/>
                <a:gd name="T70" fmla="*/ 18 w 24"/>
                <a:gd name="T71" fmla="*/ 4 h 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
                <a:gd name="T109" fmla="*/ 0 h 28"/>
                <a:gd name="T110" fmla="*/ 24 w 24"/>
                <a:gd name="T111" fmla="*/ 28 h 2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 h="28">
                  <a:moveTo>
                    <a:pt x="18" y="4"/>
                  </a:moveTo>
                  <a:lnTo>
                    <a:pt x="21" y="3"/>
                  </a:lnTo>
                  <a:lnTo>
                    <a:pt x="22" y="1"/>
                  </a:lnTo>
                  <a:lnTo>
                    <a:pt x="24" y="6"/>
                  </a:lnTo>
                  <a:lnTo>
                    <a:pt x="18" y="27"/>
                  </a:lnTo>
                  <a:lnTo>
                    <a:pt x="16" y="25"/>
                  </a:lnTo>
                  <a:lnTo>
                    <a:pt x="13" y="25"/>
                  </a:lnTo>
                  <a:lnTo>
                    <a:pt x="12" y="28"/>
                  </a:lnTo>
                  <a:lnTo>
                    <a:pt x="12" y="27"/>
                  </a:lnTo>
                  <a:lnTo>
                    <a:pt x="10" y="25"/>
                  </a:lnTo>
                  <a:lnTo>
                    <a:pt x="9" y="22"/>
                  </a:lnTo>
                  <a:lnTo>
                    <a:pt x="10" y="24"/>
                  </a:lnTo>
                  <a:lnTo>
                    <a:pt x="12" y="22"/>
                  </a:lnTo>
                  <a:lnTo>
                    <a:pt x="12" y="19"/>
                  </a:lnTo>
                  <a:lnTo>
                    <a:pt x="6" y="18"/>
                  </a:lnTo>
                  <a:lnTo>
                    <a:pt x="4" y="16"/>
                  </a:lnTo>
                  <a:lnTo>
                    <a:pt x="1" y="7"/>
                  </a:lnTo>
                  <a:lnTo>
                    <a:pt x="0" y="6"/>
                  </a:lnTo>
                  <a:lnTo>
                    <a:pt x="0" y="0"/>
                  </a:lnTo>
                  <a:lnTo>
                    <a:pt x="7" y="0"/>
                  </a:lnTo>
                  <a:lnTo>
                    <a:pt x="7" y="1"/>
                  </a:lnTo>
                  <a:lnTo>
                    <a:pt x="7" y="6"/>
                  </a:lnTo>
                  <a:lnTo>
                    <a:pt x="9" y="4"/>
                  </a:lnTo>
                  <a:lnTo>
                    <a:pt x="10" y="3"/>
                  </a:lnTo>
                  <a:lnTo>
                    <a:pt x="12" y="1"/>
                  </a:lnTo>
                  <a:lnTo>
                    <a:pt x="13" y="4"/>
                  </a:lnTo>
                  <a:lnTo>
                    <a:pt x="15" y="10"/>
                  </a:lnTo>
                  <a:lnTo>
                    <a:pt x="13" y="10"/>
                  </a:lnTo>
                  <a:lnTo>
                    <a:pt x="7" y="13"/>
                  </a:lnTo>
                  <a:lnTo>
                    <a:pt x="10" y="13"/>
                  </a:lnTo>
                  <a:lnTo>
                    <a:pt x="10" y="16"/>
                  </a:lnTo>
                  <a:lnTo>
                    <a:pt x="12" y="16"/>
                  </a:lnTo>
                  <a:lnTo>
                    <a:pt x="15" y="13"/>
                  </a:lnTo>
                  <a:lnTo>
                    <a:pt x="16" y="7"/>
                  </a:lnTo>
                  <a:lnTo>
                    <a:pt x="16" y="4"/>
                  </a:lnTo>
                  <a:lnTo>
                    <a:pt x="18" y="4"/>
                  </a:lnTo>
                  <a:close/>
                </a:path>
              </a:pathLst>
            </a:custGeom>
            <a:grpFill/>
            <a:ln w="1905">
              <a:noFill/>
              <a:round/>
              <a:headEnd/>
              <a:tailEnd/>
            </a:ln>
          </p:spPr>
          <p:txBody>
            <a:bodyPr/>
            <a:lstStyle/>
            <a:p>
              <a:endParaRPr lang="en-GB">
                <a:solidFill>
                  <a:srgbClr val="000000"/>
                </a:solidFill>
                <a:latin typeface="Arial"/>
              </a:endParaRPr>
            </a:p>
          </p:txBody>
        </p:sp>
        <p:sp>
          <p:nvSpPr>
            <p:cNvPr id="875" name="Freeform 871"/>
            <p:cNvSpPr>
              <a:spLocks/>
            </p:cNvSpPr>
            <p:nvPr/>
          </p:nvSpPr>
          <p:spPr bwMode="auto">
            <a:xfrm>
              <a:off x="518" y="1670"/>
              <a:ext cx="19" cy="32"/>
            </a:xfrm>
            <a:custGeom>
              <a:avLst/>
              <a:gdLst>
                <a:gd name="T0" fmla="*/ 4 w 19"/>
                <a:gd name="T1" fmla="*/ 15 h 32"/>
                <a:gd name="T2" fmla="*/ 3 w 19"/>
                <a:gd name="T3" fmla="*/ 14 h 32"/>
                <a:gd name="T4" fmla="*/ 4 w 19"/>
                <a:gd name="T5" fmla="*/ 9 h 32"/>
                <a:gd name="T6" fmla="*/ 3 w 19"/>
                <a:gd name="T7" fmla="*/ 11 h 32"/>
                <a:gd name="T8" fmla="*/ 1 w 19"/>
                <a:gd name="T9" fmla="*/ 11 h 32"/>
                <a:gd name="T10" fmla="*/ 1 w 19"/>
                <a:gd name="T11" fmla="*/ 9 h 32"/>
                <a:gd name="T12" fmla="*/ 3 w 19"/>
                <a:gd name="T13" fmla="*/ 6 h 32"/>
                <a:gd name="T14" fmla="*/ 0 w 19"/>
                <a:gd name="T15" fmla="*/ 6 h 32"/>
                <a:gd name="T16" fmla="*/ 9 w 19"/>
                <a:gd name="T17" fmla="*/ 0 h 32"/>
                <a:gd name="T18" fmla="*/ 12 w 19"/>
                <a:gd name="T19" fmla="*/ 5 h 32"/>
                <a:gd name="T20" fmla="*/ 7 w 19"/>
                <a:gd name="T21" fmla="*/ 6 h 32"/>
                <a:gd name="T22" fmla="*/ 12 w 19"/>
                <a:gd name="T23" fmla="*/ 8 h 32"/>
                <a:gd name="T24" fmla="*/ 12 w 19"/>
                <a:gd name="T25" fmla="*/ 9 h 32"/>
                <a:gd name="T26" fmla="*/ 10 w 19"/>
                <a:gd name="T27" fmla="*/ 11 h 32"/>
                <a:gd name="T28" fmla="*/ 9 w 19"/>
                <a:gd name="T29" fmla="*/ 11 h 32"/>
                <a:gd name="T30" fmla="*/ 7 w 19"/>
                <a:gd name="T31" fmla="*/ 11 h 32"/>
                <a:gd name="T32" fmla="*/ 9 w 19"/>
                <a:gd name="T33" fmla="*/ 14 h 32"/>
                <a:gd name="T34" fmla="*/ 7 w 19"/>
                <a:gd name="T35" fmla="*/ 15 h 32"/>
                <a:gd name="T36" fmla="*/ 9 w 19"/>
                <a:gd name="T37" fmla="*/ 20 h 32"/>
                <a:gd name="T38" fmla="*/ 13 w 19"/>
                <a:gd name="T39" fmla="*/ 20 h 32"/>
                <a:gd name="T40" fmla="*/ 13 w 19"/>
                <a:gd name="T41" fmla="*/ 23 h 32"/>
                <a:gd name="T42" fmla="*/ 15 w 19"/>
                <a:gd name="T43" fmla="*/ 23 h 32"/>
                <a:gd name="T44" fmla="*/ 19 w 19"/>
                <a:gd name="T45" fmla="*/ 30 h 32"/>
                <a:gd name="T46" fmla="*/ 19 w 19"/>
                <a:gd name="T47" fmla="*/ 32 h 32"/>
                <a:gd name="T48" fmla="*/ 18 w 19"/>
                <a:gd name="T49" fmla="*/ 32 h 32"/>
                <a:gd name="T50" fmla="*/ 10 w 19"/>
                <a:gd name="T51" fmla="*/ 24 h 32"/>
                <a:gd name="T52" fmla="*/ 10 w 19"/>
                <a:gd name="T53" fmla="*/ 23 h 32"/>
                <a:gd name="T54" fmla="*/ 9 w 19"/>
                <a:gd name="T55" fmla="*/ 21 h 32"/>
                <a:gd name="T56" fmla="*/ 4 w 19"/>
                <a:gd name="T57" fmla="*/ 15 h 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9"/>
                <a:gd name="T88" fmla="*/ 0 h 32"/>
                <a:gd name="T89" fmla="*/ 19 w 19"/>
                <a:gd name="T90" fmla="*/ 32 h 3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9" h="32">
                  <a:moveTo>
                    <a:pt x="4" y="15"/>
                  </a:moveTo>
                  <a:lnTo>
                    <a:pt x="3" y="14"/>
                  </a:lnTo>
                  <a:lnTo>
                    <a:pt x="4" y="9"/>
                  </a:lnTo>
                  <a:lnTo>
                    <a:pt x="3" y="11"/>
                  </a:lnTo>
                  <a:lnTo>
                    <a:pt x="1" y="11"/>
                  </a:lnTo>
                  <a:lnTo>
                    <a:pt x="1" y="9"/>
                  </a:lnTo>
                  <a:lnTo>
                    <a:pt x="3" y="6"/>
                  </a:lnTo>
                  <a:lnTo>
                    <a:pt x="0" y="6"/>
                  </a:lnTo>
                  <a:lnTo>
                    <a:pt x="9" y="0"/>
                  </a:lnTo>
                  <a:lnTo>
                    <a:pt x="12" y="5"/>
                  </a:lnTo>
                  <a:lnTo>
                    <a:pt x="7" y="6"/>
                  </a:lnTo>
                  <a:lnTo>
                    <a:pt x="12" y="8"/>
                  </a:lnTo>
                  <a:lnTo>
                    <a:pt x="12" y="9"/>
                  </a:lnTo>
                  <a:lnTo>
                    <a:pt x="10" y="11"/>
                  </a:lnTo>
                  <a:lnTo>
                    <a:pt x="9" y="11"/>
                  </a:lnTo>
                  <a:lnTo>
                    <a:pt x="7" y="11"/>
                  </a:lnTo>
                  <a:lnTo>
                    <a:pt x="9" y="14"/>
                  </a:lnTo>
                  <a:lnTo>
                    <a:pt x="7" y="15"/>
                  </a:lnTo>
                  <a:lnTo>
                    <a:pt x="9" y="20"/>
                  </a:lnTo>
                  <a:lnTo>
                    <a:pt x="13" y="20"/>
                  </a:lnTo>
                  <a:lnTo>
                    <a:pt x="13" y="23"/>
                  </a:lnTo>
                  <a:lnTo>
                    <a:pt x="15" y="23"/>
                  </a:lnTo>
                  <a:lnTo>
                    <a:pt x="19" y="30"/>
                  </a:lnTo>
                  <a:lnTo>
                    <a:pt x="19" y="32"/>
                  </a:lnTo>
                  <a:lnTo>
                    <a:pt x="18" y="32"/>
                  </a:lnTo>
                  <a:lnTo>
                    <a:pt x="10" y="24"/>
                  </a:lnTo>
                  <a:lnTo>
                    <a:pt x="10" y="23"/>
                  </a:lnTo>
                  <a:lnTo>
                    <a:pt x="9" y="21"/>
                  </a:lnTo>
                  <a:lnTo>
                    <a:pt x="4" y="15"/>
                  </a:lnTo>
                  <a:close/>
                </a:path>
              </a:pathLst>
            </a:custGeom>
            <a:grpFill/>
            <a:ln w="1905">
              <a:noFill/>
              <a:round/>
              <a:headEnd/>
              <a:tailEnd/>
            </a:ln>
          </p:spPr>
          <p:txBody>
            <a:bodyPr/>
            <a:lstStyle/>
            <a:p>
              <a:endParaRPr lang="en-GB">
                <a:solidFill>
                  <a:srgbClr val="000000"/>
                </a:solidFill>
                <a:latin typeface="Arial"/>
              </a:endParaRPr>
            </a:p>
          </p:txBody>
        </p:sp>
        <p:sp>
          <p:nvSpPr>
            <p:cNvPr id="876" name="Freeform 872"/>
            <p:cNvSpPr>
              <a:spLocks/>
            </p:cNvSpPr>
            <p:nvPr/>
          </p:nvSpPr>
          <p:spPr bwMode="auto">
            <a:xfrm>
              <a:off x="548" y="1648"/>
              <a:ext cx="6" cy="6"/>
            </a:xfrm>
            <a:custGeom>
              <a:avLst/>
              <a:gdLst>
                <a:gd name="T0" fmla="*/ 0 w 6"/>
                <a:gd name="T1" fmla="*/ 3 h 6"/>
                <a:gd name="T2" fmla="*/ 0 w 6"/>
                <a:gd name="T3" fmla="*/ 1 h 6"/>
                <a:gd name="T4" fmla="*/ 3 w 6"/>
                <a:gd name="T5" fmla="*/ 0 h 6"/>
                <a:gd name="T6" fmla="*/ 4 w 6"/>
                <a:gd name="T7" fmla="*/ 1 h 6"/>
                <a:gd name="T8" fmla="*/ 6 w 6"/>
                <a:gd name="T9" fmla="*/ 4 h 6"/>
                <a:gd name="T10" fmla="*/ 4 w 6"/>
                <a:gd name="T11" fmla="*/ 6 h 6"/>
                <a:gd name="T12" fmla="*/ 1 w 6"/>
                <a:gd name="T13" fmla="*/ 3 h 6"/>
                <a:gd name="T14" fmla="*/ 0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0" y="3"/>
                  </a:moveTo>
                  <a:lnTo>
                    <a:pt x="0" y="1"/>
                  </a:lnTo>
                  <a:lnTo>
                    <a:pt x="3" y="0"/>
                  </a:lnTo>
                  <a:lnTo>
                    <a:pt x="4" y="1"/>
                  </a:lnTo>
                  <a:lnTo>
                    <a:pt x="6" y="4"/>
                  </a:lnTo>
                  <a:lnTo>
                    <a:pt x="4" y="6"/>
                  </a:lnTo>
                  <a:lnTo>
                    <a:pt x="1" y="3"/>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877" name="Freeform 873"/>
            <p:cNvSpPr>
              <a:spLocks/>
            </p:cNvSpPr>
            <p:nvPr/>
          </p:nvSpPr>
          <p:spPr bwMode="auto">
            <a:xfrm>
              <a:off x="549" y="1660"/>
              <a:ext cx="12" cy="13"/>
            </a:xfrm>
            <a:custGeom>
              <a:avLst/>
              <a:gdLst>
                <a:gd name="T0" fmla="*/ 0 w 12"/>
                <a:gd name="T1" fmla="*/ 0 h 13"/>
                <a:gd name="T2" fmla="*/ 5 w 12"/>
                <a:gd name="T3" fmla="*/ 1 h 13"/>
                <a:gd name="T4" fmla="*/ 9 w 12"/>
                <a:gd name="T5" fmla="*/ 6 h 13"/>
                <a:gd name="T6" fmla="*/ 12 w 12"/>
                <a:gd name="T7" fmla="*/ 10 h 13"/>
                <a:gd name="T8" fmla="*/ 12 w 12"/>
                <a:gd name="T9" fmla="*/ 13 h 13"/>
                <a:gd name="T10" fmla="*/ 11 w 12"/>
                <a:gd name="T11" fmla="*/ 13 h 13"/>
                <a:gd name="T12" fmla="*/ 8 w 12"/>
                <a:gd name="T13" fmla="*/ 9 h 13"/>
                <a:gd name="T14" fmla="*/ 5 w 12"/>
                <a:gd name="T15" fmla="*/ 7 h 13"/>
                <a:gd name="T16" fmla="*/ 5 w 12"/>
                <a:gd name="T17" fmla="*/ 4 h 13"/>
                <a:gd name="T18" fmla="*/ 2 w 12"/>
                <a:gd name="T19" fmla="*/ 3 h 13"/>
                <a:gd name="T20" fmla="*/ 0 w 12"/>
                <a:gd name="T21" fmla="*/ 0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3"/>
                <a:gd name="T35" fmla="*/ 12 w 12"/>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3">
                  <a:moveTo>
                    <a:pt x="0" y="0"/>
                  </a:moveTo>
                  <a:lnTo>
                    <a:pt x="5" y="1"/>
                  </a:lnTo>
                  <a:lnTo>
                    <a:pt x="9" y="6"/>
                  </a:lnTo>
                  <a:lnTo>
                    <a:pt x="12" y="10"/>
                  </a:lnTo>
                  <a:lnTo>
                    <a:pt x="12" y="13"/>
                  </a:lnTo>
                  <a:lnTo>
                    <a:pt x="11" y="13"/>
                  </a:lnTo>
                  <a:lnTo>
                    <a:pt x="8" y="9"/>
                  </a:lnTo>
                  <a:lnTo>
                    <a:pt x="5" y="7"/>
                  </a:lnTo>
                  <a:lnTo>
                    <a:pt x="5" y="4"/>
                  </a:lnTo>
                  <a:lnTo>
                    <a:pt x="2"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78" name="Freeform 874"/>
            <p:cNvSpPr>
              <a:spLocks/>
            </p:cNvSpPr>
            <p:nvPr/>
          </p:nvSpPr>
          <p:spPr bwMode="auto">
            <a:xfrm>
              <a:off x="554" y="1652"/>
              <a:ext cx="12" cy="20"/>
            </a:xfrm>
            <a:custGeom>
              <a:avLst/>
              <a:gdLst>
                <a:gd name="T0" fmla="*/ 7 w 12"/>
                <a:gd name="T1" fmla="*/ 8 h 20"/>
                <a:gd name="T2" fmla="*/ 9 w 12"/>
                <a:gd name="T3" fmla="*/ 9 h 20"/>
                <a:gd name="T4" fmla="*/ 12 w 12"/>
                <a:gd name="T5" fmla="*/ 14 h 20"/>
                <a:gd name="T6" fmla="*/ 12 w 12"/>
                <a:gd name="T7" fmla="*/ 18 h 20"/>
                <a:gd name="T8" fmla="*/ 12 w 12"/>
                <a:gd name="T9" fmla="*/ 20 h 20"/>
                <a:gd name="T10" fmla="*/ 3 w 12"/>
                <a:gd name="T11" fmla="*/ 6 h 20"/>
                <a:gd name="T12" fmla="*/ 3 w 12"/>
                <a:gd name="T13" fmla="*/ 5 h 20"/>
                <a:gd name="T14" fmla="*/ 1 w 12"/>
                <a:gd name="T15" fmla="*/ 5 h 20"/>
                <a:gd name="T16" fmla="*/ 0 w 12"/>
                <a:gd name="T17" fmla="*/ 2 h 20"/>
                <a:gd name="T18" fmla="*/ 0 w 12"/>
                <a:gd name="T19" fmla="*/ 0 h 20"/>
                <a:gd name="T20" fmla="*/ 1 w 12"/>
                <a:gd name="T21" fmla="*/ 2 h 20"/>
                <a:gd name="T22" fmla="*/ 4 w 12"/>
                <a:gd name="T23" fmla="*/ 3 h 20"/>
                <a:gd name="T24" fmla="*/ 7 w 12"/>
                <a:gd name="T25" fmla="*/ 8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20"/>
                <a:gd name="T41" fmla="*/ 12 w 12"/>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20">
                  <a:moveTo>
                    <a:pt x="7" y="8"/>
                  </a:moveTo>
                  <a:lnTo>
                    <a:pt x="9" y="9"/>
                  </a:lnTo>
                  <a:lnTo>
                    <a:pt x="12" y="14"/>
                  </a:lnTo>
                  <a:lnTo>
                    <a:pt x="12" y="18"/>
                  </a:lnTo>
                  <a:lnTo>
                    <a:pt x="12" y="20"/>
                  </a:lnTo>
                  <a:lnTo>
                    <a:pt x="3" y="6"/>
                  </a:lnTo>
                  <a:lnTo>
                    <a:pt x="3" y="5"/>
                  </a:lnTo>
                  <a:lnTo>
                    <a:pt x="1" y="5"/>
                  </a:lnTo>
                  <a:lnTo>
                    <a:pt x="0" y="2"/>
                  </a:lnTo>
                  <a:lnTo>
                    <a:pt x="0" y="0"/>
                  </a:lnTo>
                  <a:lnTo>
                    <a:pt x="1" y="2"/>
                  </a:lnTo>
                  <a:lnTo>
                    <a:pt x="4" y="3"/>
                  </a:lnTo>
                  <a:lnTo>
                    <a:pt x="7" y="8"/>
                  </a:lnTo>
                  <a:close/>
                </a:path>
              </a:pathLst>
            </a:custGeom>
            <a:grpFill/>
            <a:ln w="1905">
              <a:noFill/>
              <a:round/>
              <a:headEnd/>
              <a:tailEnd/>
            </a:ln>
          </p:spPr>
          <p:txBody>
            <a:bodyPr/>
            <a:lstStyle/>
            <a:p>
              <a:endParaRPr lang="en-GB">
                <a:solidFill>
                  <a:srgbClr val="000000"/>
                </a:solidFill>
                <a:latin typeface="Arial"/>
              </a:endParaRPr>
            </a:p>
          </p:txBody>
        </p:sp>
        <p:sp>
          <p:nvSpPr>
            <p:cNvPr id="879" name="Freeform 875"/>
            <p:cNvSpPr>
              <a:spLocks/>
            </p:cNvSpPr>
            <p:nvPr/>
          </p:nvSpPr>
          <p:spPr bwMode="auto">
            <a:xfrm>
              <a:off x="570" y="1682"/>
              <a:ext cx="5" cy="9"/>
            </a:xfrm>
            <a:custGeom>
              <a:avLst/>
              <a:gdLst>
                <a:gd name="T0" fmla="*/ 2 w 5"/>
                <a:gd name="T1" fmla="*/ 0 h 9"/>
                <a:gd name="T2" fmla="*/ 5 w 5"/>
                <a:gd name="T3" fmla="*/ 6 h 9"/>
                <a:gd name="T4" fmla="*/ 5 w 5"/>
                <a:gd name="T5" fmla="*/ 9 h 9"/>
                <a:gd name="T6" fmla="*/ 3 w 5"/>
                <a:gd name="T7" fmla="*/ 8 h 9"/>
                <a:gd name="T8" fmla="*/ 0 w 5"/>
                <a:gd name="T9" fmla="*/ 3 h 9"/>
                <a:gd name="T10" fmla="*/ 2 w 5"/>
                <a:gd name="T11" fmla="*/ 0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2" y="0"/>
                  </a:moveTo>
                  <a:lnTo>
                    <a:pt x="5" y="6"/>
                  </a:lnTo>
                  <a:lnTo>
                    <a:pt x="5" y="9"/>
                  </a:lnTo>
                  <a:lnTo>
                    <a:pt x="3" y="8"/>
                  </a:lnTo>
                  <a:lnTo>
                    <a:pt x="0" y="3"/>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880" name="Freeform 876"/>
            <p:cNvSpPr>
              <a:spLocks/>
            </p:cNvSpPr>
            <p:nvPr/>
          </p:nvSpPr>
          <p:spPr bwMode="auto">
            <a:xfrm>
              <a:off x="587" y="1736"/>
              <a:ext cx="84" cy="65"/>
            </a:xfrm>
            <a:custGeom>
              <a:avLst/>
              <a:gdLst>
                <a:gd name="T0" fmla="*/ 13 w 84"/>
                <a:gd name="T1" fmla="*/ 6 h 65"/>
                <a:gd name="T2" fmla="*/ 4 w 84"/>
                <a:gd name="T3" fmla="*/ 3 h 65"/>
                <a:gd name="T4" fmla="*/ 1 w 84"/>
                <a:gd name="T5" fmla="*/ 6 h 65"/>
                <a:gd name="T6" fmla="*/ 0 w 84"/>
                <a:gd name="T7" fmla="*/ 3 h 65"/>
                <a:gd name="T8" fmla="*/ 1 w 84"/>
                <a:gd name="T9" fmla="*/ 0 h 65"/>
                <a:gd name="T10" fmla="*/ 13 w 84"/>
                <a:gd name="T11" fmla="*/ 3 h 65"/>
                <a:gd name="T12" fmla="*/ 45 w 84"/>
                <a:gd name="T13" fmla="*/ 14 h 65"/>
                <a:gd name="T14" fmla="*/ 48 w 84"/>
                <a:gd name="T15" fmla="*/ 17 h 65"/>
                <a:gd name="T16" fmla="*/ 57 w 84"/>
                <a:gd name="T17" fmla="*/ 30 h 65"/>
                <a:gd name="T18" fmla="*/ 57 w 84"/>
                <a:gd name="T19" fmla="*/ 33 h 65"/>
                <a:gd name="T20" fmla="*/ 64 w 84"/>
                <a:gd name="T21" fmla="*/ 39 h 65"/>
                <a:gd name="T22" fmla="*/ 69 w 84"/>
                <a:gd name="T23" fmla="*/ 41 h 65"/>
                <a:gd name="T24" fmla="*/ 76 w 84"/>
                <a:gd name="T25" fmla="*/ 45 h 65"/>
                <a:gd name="T26" fmla="*/ 82 w 84"/>
                <a:gd name="T27" fmla="*/ 57 h 65"/>
                <a:gd name="T28" fmla="*/ 82 w 84"/>
                <a:gd name="T29" fmla="*/ 62 h 65"/>
                <a:gd name="T30" fmla="*/ 81 w 84"/>
                <a:gd name="T31" fmla="*/ 65 h 65"/>
                <a:gd name="T32" fmla="*/ 67 w 84"/>
                <a:gd name="T33" fmla="*/ 59 h 65"/>
                <a:gd name="T34" fmla="*/ 64 w 84"/>
                <a:gd name="T35" fmla="*/ 60 h 65"/>
                <a:gd name="T36" fmla="*/ 60 w 84"/>
                <a:gd name="T37" fmla="*/ 56 h 65"/>
                <a:gd name="T38" fmla="*/ 60 w 84"/>
                <a:gd name="T39" fmla="*/ 53 h 65"/>
                <a:gd name="T40" fmla="*/ 57 w 84"/>
                <a:gd name="T41" fmla="*/ 56 h 65"/>
                <a:gd name="T42" fmla="*/ 54 w 84"/>
                <a:gd name="T43" fmla="*/ 53 h 65"/>
                <a:gd name="T44" fmla="*/ 55 w 84"/>
                <a:gd name="T45" fmla="*/ 50 h 65"/>
                <a:gd name="T46" fmla="*/ 55 w 84"/>
                <a:gd name="T47" fmla="*/ 48 h 65"/>
                <a:gd name="T48" fmla="*/ 52 w 84"/>
                <a:gd name="T49" fmla="*/ 48 h 65"/>
                <a:gd name="T50" fmla="*/ 46 w 84"/>
                <a:gd name="T51" fmla="*/ 50 h 65"/>
                <a:gd name="T52" fmla="*/ 48 w 84"/>
                <a:gd name="T53" fmla="*/ 47 h 65"/>
                <a:gd name="T54" fmla="*/ 43 w 84"/>
                <a:gd name="T55" fmla="*/ 41 h 65"/>
                <a:gd name="T56" fmla="*/ 39 w 84"/>
                <a:gd name="T57" fmla="*/ 39 h 65"/>
                <a:gd name="T58" fmla="*/ 31 w 84"/>
                <a:gd name="T59" fmla="*/ 38 h 65"/>
                <a:gd name="T60" fmla="*/ 31 w 84"/>
                <a:gd name="T61" fmla="*/ 33 h 65"/>
                <a:gd name="T62" fmla="*/ 39 w 84"/>
                <a:gd name="T63" fmla="*/ 32 h 65"/>
                <a:gd name="T64" fmla="*/ 33 w 84"/>
                <a:gd name="T65" fmla="*/ 30 h 65"/>
                <a:gd name="T66" fmla="*/ 31 w 84"/>
                <a:gd name="T67" fmla="*/ 29 h 65"/>
                <a:gd name="T68" fmla="*/ 28 w 84"/>
                <a:gd name="T69" fmla="*/ 27 h 65"/>
                <a:gd name="T70" fmla="*/ 24 w 84"/>
                <a:gd name="T71" fmla="*/ 26 h 65"/>
                <a:gd name="T72" fmla="*/ 21 w 84"/>
                <a:gd name="T73" fmla="*/ 26 h 65"/>
                <a:gd name="T74" fmla="*/ 19 w 84"/>
                <a:gd name="T75" fmla="*/ 21 h 65"/>
                <a:gd name="T76" fmla="*/ 19 w 84"/>
                <a:gd name="T77" fmla="*/ 20 h 65"/>
                <a:gd name="T78" fmla="*/ 16 w 84"/>
                <a:gd name="T79" fmla="*/ 21 h 65"/>
                <a:gd name="T80" fmla="*/ 13 w 84"/>
                <a:gd name="T81" fmla="*/ 18 h 65"/>
                <a:gd name="T82" fmla="*/ 10 w 84"/>
                <a:gd name="T83" fmla="*/ 20 h 65"/>
                <a:gd name="T84" fmla="*/ 7 w 84"/>
                <a:gd name="T85" fmla="*/ 18 h 65"/>
                <a:gd name="T86" fmla="*/ 9 w 84"/>
                <a:gd name="T87" fmla="*/ 14 h 65"/>
                <a:gd name="T88" fmla="*/ 6 w 84"/>
                <a:gd name="T89" fmla="*/ 11 h 65"/>
                <a:gd name="T90" fmla="*/ 12 w 84"/>
                <a:gd name="T91" fmla="*/ 11 h 6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4"/>
                <a:gd name="T139" fmla="*/ 0 h 65"/>
                <a:gd name="T140" fmla="*/ 84 w 84"/>
                <a:gd name="T141" fmla="*/ 65 h 6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4" h="65">
                  <a:moveTo>
                    <a:pt x="13" y="12"/>
                  </a:moveTo>
                  <a:lnTo>
                    <a:pt x="13" y="6"/>
                  </a:lnTo>
                  <a:lnTo>
                    <a:pt x="7" y="6"/>
                  </a:lnTo>
                  <a:lnTo>
                    <a:pt x="4" y="3"/>
                  </a:lnTo>
                  <a:lnTo>
                    <a:pt x="3" y="8"/>
                  </a:lnTo>
                  <a:lnTo>
                    <a:pt x="1" y="6"/>
                  </a:lnTo>
                  <a:lnTo>
                    <a:pt x="0" y="5"/>
                  </a:lnTo>
                  <a:lnTo>
                    <a:pt x="0" y="3"/>
                  </a:lnTo>
                  <a:lnTo>
                    <a:pt x="0" y="2"/>
                  </a:lnTo>
                  <a:lnTo>
                    <a:pt x="1" y="0"/>
                  </a:lnTo>
                  <a:lnTo>
                    <a:pt x="4" y="0"/>
                  </a:lnTo>
                  <a:lnTo>
                    <a:pt x="13" y="3"/>
                  </a:lnTo>
                  <a:lnTo>
                    <a:pt x="16" y="5"/>
                  </a:lnTo>
                  <a:lnTo>
                    <a:pt x="45" y="14"/>
                  </a:lnTo>
                  <a:lnTo>
                    <a:pt x="46" y="15"/>
                  </a:lnTo>
                  <a:lnTo>
                    <a:pt x="48" y="17"/>
                  </a:lnTo>
                  <a:lnTo>
                    <a:pt x="48" y="20"/>
                  </a:lnTo>
                  <a:lnTo>
                    <a:pt x="57" y="30"/>
                  </a:lnTo>
                  <a:lnTo>
                    <a:pt x="57" y="32"/>
                  </a:lnTo>
                  <a:lnTo>
                    <a:pt x="57" y="33"/>
                  </a:lnTo>
                  <a:lnTo>
                    <a:pt x="58" y="35"/>
                  </a:lnTo>
                  <a:lnTo>
                    <a:pt x="64" y="39"/>
                  </a:lnTo>
                  <a:lnTo>
                    <a:pt x="67" y="39"/>
                  </a:lnTo>
                  <a:lnTo>
                    <a:pt x="69" y="41"/>
                  </a:lnTo>
                  <a:lnTo>
                    <a:pt x="72" y="42"/>
                  </a:lnTo>
                  <a:lnTo>
                    <a:pt x="76" y="45"/>
                  </a:lnTo>
                  <a:lnTo>
                    <a:pt x="81" y="59"/>
                  </a:lnTo>
                  <a:lnTo>
                    <a:pt x="82" y="57"/>
                  </a:lnTo>
                  <a:lnTo>
                    <a:pt x="84" y="62"/>
                  </a:lnTo>
                  <a:lnTo>
                    <a:pt x="82" y="62"/>
                  </a:lnTo>
                  <a:lnTo>
                    <a:pt x="82" y="63"/>
                  </a:lnTo>
                  <a:lnTo>
                    <a:pt x="81" y="65"/>
                  </a:lnTo>
                  <a:lnTo>
                    <a:pt x="67" y="60"/>
                  </a:lnTo>
                  <a:lnTo>
                    <a:pt x="67" y="59"/>
                  </a:lnTo>
                  <a:lnTo>
                    <a:pt x="66" y="59"/>
                  </a:lnTo>
                  <a:lnTo>
                    <a:pt x="64" y="60"/>
                  </a:lnTo>
                  <a:lnTo>
                    <a:pt x="60" y="57"/>
                  </a:lnTo>
                  <a:lnTo>
                    <a:pt x="60" y="56"/>
                  </a:lnTo>
                  <a:lnTo>
                    <a:pt x="61" y="53"/>
                  </a:lnTo>
                  <a:lnTo>
                    <a:pt x="60" y="53"/>
                  </a:lnTo>
                  <a:lnTo>
                    <a:pt x="60" y="56"/>
                  </a:lnTo>
                  <a:lnTo>
                    <a:pt x="57" y="56"/>
                  </a:lnTo>
                  <a:lnTo>
                    <a:pt x="55" y="54"/>
                  </a:lnTo>
                  <a:lnTo>
                    <a:pt x="54" y="53"/>
                  </a:lnTo>
                  <a:lnTo>
                    <a:pt x="54" y="51"/>
                  </a:lnTo>
                  <a:lnTo>
                    <a:pt x="55" y="50"/>
                  </a:lnTo>
                  <a:lnTo>
                    <a:pt x="57" y="48"/>
                  </a:lnTo>
                  <a:lnTo>
                    <a:pt x="55" y="48"/>
                  </a:lnTo>
                  <a:lnTo>
                    <a:pt x="54" y="47"/>
                  </a:lnTo>
                  <a:lnTo>
                    <a:pt x="52" y="48"/>
                  </a:lnTo>
                  <a:lnTo>
                    <a:pt x="49" y="48"/>
                  </a:lnTo>
                  <a:lnTo>
                    <a:pt x="46" y="50"/>
                  </a:lnTo>
                  <a:lnTo>
                    <a:pt x="43" y="47"/>
                  </a:lnTo>
                  <a:lnTo>
                    <a:pt x="48" y="47"/>
                  </a:lnTo>
                  <a:lnTo>
                    <a:pt x="46" y="44"/>
                  </a:lnTo>
                  <a:lnTo>
                    <a:pt x="43" y="41"/>
                  </a:lnTo>
                  <a:lnTo>
                    <a:pt x="40" y="41"/>
                  </a:lnTo>
                  <a:lnTo>
                    <a:pt x="39" y="39"/>
                  </a:lnTo>
                  <a:lnTo>
                    <a:pt x="36" y="38"/>
                  </a:lnTo>
                  <a:lnTo>
                    <a:pt x="31" y="38"/>
                  </a:lnTo>
                  <a:lnTo>
                    <a:pt x="30" y="33"/>
                  </a:lnTo>
                  <a:lnTo>
                    <a:pt x="31" y="33"/>
                  </a:lnTo>
                  <a:lnTo>
                    <a:pt x="36" y="33"/>
                  </a:lnTo>
                  <a:lnTo>
                    <a:pt x="39" y="32"/>
                  </a:lnTo>
                  <a:lnTo>
                    <a:pt x="36" y="30"/>
                  </a:lnTo>
                  <a:lnTo>
                    <a:pt x="33" y="30"/>
                  </a:lnTo>
                  <a:lnTo>
                    <a:pt x="31" y="30"/>
                  </a:lnTo>
                  <a:lnTo>
                    <a:pt x="31" y="29"/>
                  </a:lnTo>
                  <a:lnTo>
                    <a:pt x="30" y="30"/>
                  </a:lnTo>
                  <a:lnTo>
                    <a:pt x="28" y="27"/>
                  </a:lnTo>
                  <a:lnTo>
                    <a:pt x="25" y="24"/>
                  </a:lnTo>
                  <a:lnTo>
                    <a:pt x="24" y="26"/>
                  </a:lnTo>
                  <a:lnTo>
                    <a:pt x="24" y="24"/>
                  </a:lnTo>
                  <a:lnTo>
                    <a:pt x="21" y="26"/>
                  </a:lnTo>
                  <a:lnTo>
                    <a:pt x="19" y="24"/>
                  </a:lnTo>
                  <a:lnTo>
                    <a:pt x="19" y="21"/>
                  </a:lnTo>
                  <a:lnTo>
                    <a:pt x="21" y="20"/>
                  </a:lnTo>
                  <a:lnTo>
                    <a:pt x="19" y="20"/>
                  </a:lnTo>
                  <a:lnTo>
                    <a:pt x="18" y="18"/>
                  </a:lnTo>
                  <a:lnTo>
                    <a:pt x="16" y="21"/>
                  </a:lnTo>
                  <a:lnTo>
                    <a:pt x="15" y="18"/>
                  </a:lnTo>
                  <a:lnTo>
                    <a:pt x="13" y="18"/>
                  </a:lnTo>
                  <a:lnTo>
                    <a:pt x="12" y="17"/>
                  </a:lnTo>
                  <a:lnTo>
                    <a:pt x="10" y="20"/>
                  </a:lnTo>
                  <a:lnTo>
                    <a:pt x="9" y="20"/>
                  </a:lnTo>
                  <a:lnTo>
                    <a:pt x="7" y="18"/>
                  </a:lnTo>
                  <a:lnTo>
                    <a:pt x="9" y="17"/>
                  </a:lnTo>
                  <a:lnTo>
                    <a:pt x="9" y="14"/>
                  </a:lnTo>
                  <a:lnTo>
                    <a:pt x="6" y="14"/>
                  </a:lnTo>
                  <a:lnTo>
                    <a:pt x="6" y="11"/>
                  </a:lnTo>
                  <a:lnTo>
                    <a:pt x="9" y="11"/>
                  </a:lnTo>
                  <a:lnTo>
                    <a:pt x="12" y="11"/>
                  </a:lnTo>
                  <a:lnTo>
                    <a:pt x="13" y="12"/>
                  </a:lnTo>
                  <a:close/>
                </a:path>
              </a:pathLst>
            </a:custGeom>
            <a:grpFill/>
            <a:ln w="1905">
              <a:noFill/>
              <a:round/>
              <a:headEnd/>
              <a:tailEnd/>
            </a:ln>
          </p:spPr>
          <p:txBody>
            <a:bodyPr/>
            <a:lstStyle/>
            <a:p>
              <a:endParaRPr lang="en-GB">
                <a:solidFill>
                  <a:srgbClr val="000000"/>
                </a:solidFill>
                <a:latin typeface="Arial"/>
              </a:endParaRPr>
            </a:p>
          </p:txBody>
        </p:sp>
        <p:sp>
          <p:nvSpPr>
            <p:cNvPr id="881" name="Freeform 877"/>
            <p:cNvSpPr>
              <a:spLocks/>
            </p:cNvSpPr>
            <p:nvPr/>
          </p:nvSpPr>
          <p:spPr bwMode="auto">
            <a:xfrm>
              <a:off x="1657" y="1760"/>
              <a:ext cx="46" cy="21"/>
            </a:xfrm>
            <a:custGeom>
              <a:avLst/>
              <a:gdLst>
                <a:gd name="T0" fmla="*/ 11 w 46"/>
                <a:gd name="T1" fmla="*/ 0 h 21"/>
                <a:gd name="T2" fmla="*/ 31 w 46"/>
                <a:gd name="T3" fmla="*/ 9 h 21"/>
                <a:gd name="T4" fmla="*/ 37 w 46"/>
                <a:gd name="T5" fmla="*/ 14 h 21"/>
                <a:gd name="T6" fmla="*/ 40 w 46"/>
                <a:gd name="T7" fmla="*/ 14 h 21"/>
                <a:gd name="T8" fmla="*/ 42 w 46"/>
                <a:gd name="T9" fmla="*/ 15 h 21"/>
                <a:gd name="T10" fmla="*/ 43 w 46"/>
                <a:gd name="T11" fmla="*/ 15 h 21"/>
                <a:gd name="T12" fmla="*/ 45 w 46"/>
                <a:gd name="T13" fmla="*/ 18 h 21"/>
                <a:gd name="T14" fmla="*/ 46 w 46"/>
                <a:gd name="T15" fmla="*/ 21 h 21"/>
                <a:gd name="T16" fmla="*/ 43 w 46"/>
                <a:gd name="T17" fmla="*/ 21 h 21"/>
                <a:gd name="T18" fmla="*/ 28 w 46"/>
                <a:gd name="T19" fmla="*/ 21 h 21"/>
                <a:gd name="T20" fmla="*/ 18 w 46"/>
                <a:gd name="T21" fmla="*/ 15 h 21"/>
                <a:gd name="T22" fmla="*/ 15 w 46"/>
                <a:gd name="T23" fmla="*/ 14 h 21"/>
                <a:gd name="T24" fmla="*/ 14 w 46"/>
                <a:gd name="T25" fmla="*/ 9 h 21"/>
                <a:gd name="T26" fmla="*/ 0 w 46"/>
                <a:gd name="T27" fmla="*/ 2 h 21"/>
                <a:gd name="T28" fmla="*/ 0 w 46"/>
                <a:gd name="T29" fmla="*/ 0 h 21"/>
                <a:gd name="T30" fmla="*/ 5 w 46"/>
                <a:gd name="T31" fmla="*/ 0 h 21"/>
                <a:gd name="T32" fmla="*/ 11 w 46"/>
                <a:gd name="T33" fmla="*/ 0 h 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21"/>
                <a:gd name="T53" fmla="*/ 46 w 46"/>
                <a:gd name="T54" fmla="*/ 21 h 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21">
                  <a:moveTo>
                    <a:pt x="11" y="0"/>
                  </a:moveTo>
                  <a:lnTo>
                    <a:pt x="31" y="9"/>
                  </a:lnTo>
                  <a:lnTo>
                    <a:pt x="37" y="14"/>
                  </a:lnTo>
                  <a:lnTo>
                    <a:pt x="40" y="14"/>
                  </a:lnTo>
                  <a:lnTo>
                    <a:pt x="42" y="15"/>
                  </a:lnTo>
                  <a:lnTo>
                    <a:pt x="43" y="15"/>
                  </a:lnTo>
                  <a:lnTo>
                    <a:pt x="45" y="18"/>
                  </a:lnTo>
                  <a:lnTo>
                    <a:pt x="46" y="21"/>
                  </a:lnTo>
                  <a:lnTo>
                    <a:pt x="43" y="21"/>
                  </a:lnTo>
                  <a:lnTo>
                    <a:pt x="28" y="21"/>
                  </a:lnTo>
                  <a:lnTo>
                    <a:pt x="18" y="15"/>
                  </a:lnTo>
                  <a:lnTo>
                    <a:pt x="15" y="14"/>
                  </a:lnTo>
                  <a:lnTo>
                    <a:pt x="14" y="9"/>
                  </a:lnTo>
                  <a:lnTo>
                    <a:pt x="0" y="2"/>
                  </a:lnTo>
                  <a:lnTo>
                    <a:pt x="0" y="0"/>
                  </a:lnTo>
                  <a:lnTo>
                    <a:pt x="5" y="0"/>
                  </a:lnTo>
                  <a:lnTo>
                    <a:pt x="11" y="0"/>
                  </a:lnTo>
                  <a:close/>
                </a:path>
              </a:pathLst>
            </a:custGeom>
            <a:grpFill/>
            <a:ln w="1905">
              <a:noFill/>
              <a:round/>
              <a:headEnd/>
              <a:tailEnd/>
            </a:ln>
          </p:spPr>
          <p:txBody>
            <a:bodyPr/>
            <a:lstStyle/>
            <a:p>
              <a:endParaRPr lang="en-GB">
                <a:solidFill>
                  <a:srgbClr val="000000"/>
                </a:solidFill>
                <a:latin typeface="Arial"/>
              </a:endParaRPr>
            </a:p>
          </p:txBody>
        </p:sp>
        <p:sp>
          <p:nvSpPr>
            <p:cNvPr id="882" name="Freeform 878"/>
            <p:cNvSpPr>
              <a:spLocks/>
            </p:cNvSpPr>
            <p:nvPr/>
          </p:nvSpPr>
          <p:spPr bwMode="auto">
            <a:xfrm>
              <a:off x="1793" y="1832"/>
              <a:ext cx="2" cy="8"/>
            </a:xfrm>
            <a:custGeom>
              <a:avLst/>
              <a:gdLst>
                <a:gd name="T0" fmla="*/ 0 w 2"/>
                <a:gd name="T1" fmla="*/ 0 h 8"/>
                <a:gd name="T2" fmla="*/ 2 w 2"/>
                <a:gd name="T3" fmla="*/ 8 h 8"/>
                <a:gd name="T4" fmla="*/ 2 w 2"/>
                <a:gd name="T5" fmla="*/ 6 h 8"/>
                <a:gd name="T6" fmla="*/ 2 w 2"/>
                <a:gd name="T7" fmla="*/ 2 h 8"/>
                <a:gd name="T8" fmla="*/ 0 w 2"/>
                <a:gd name="T9" fmla="*/ 0 h 8"/>
                <a:gd name="T10" fmla="*/ 0 60000 65536"/>
                <a:gd name="T11" fmla="*/ 0 60000 65536"/>
                <a:gd name="T12" fmla="*/ 0 60000 65536"/>
                <a:gd name="T13" fmla="*/ 0 60000 65536"/>
                <a:gd name="T14" fmla="*/ 0 60000 65536"/>
                <a:gd name="T15" fmla="*/ 0 w 2"/>
                <a:gd name="T16" fmla="*/ 0 h 8"/>
                <a:gd name="T17" fmla="*/ 2 w 2"/>
                <a:gd name="T18" fmla="*/ 8 h 8"/>
              </a:gdLst>
              <a:ahLst/>
              <a:cxnLst>
                <a:cxn ang="T10">
                  <a:pos x="T0" y="T1"/>
                </a:cxn>
                <a:cxn ang="T11">
                  <a:pos x="T2" y="T3"/>
                </a:cxn>
                <a:cxn ang="T12">
                  <a:pos x="T4" y="T5"/>
                </a:cxn>
                <a:cxn ang="T13">
                  <a:pos x="T6" y="T7"/>
                </a:cxn>
                <a:cxn ang="T14">
                  <a:pos x="T8" y="T9"/>
                </a:cxn>
              </a:cxnLst>
              <a:rect l="T15" t="T16" r="T17" b="T18"/>
              <a:pathLst>
                <a:path w="2" h="8">
                  <a:moveTo>
                    <a:pt x="0" y="0"/>
                  </a:moveTo>
                  <a:lnTo>
                    <a:pt x="2" y="8"/>
                  </a:lnTo>
                  <a:lnTo>
                    <a:pt x="2" y="6"/>
                  </a:lnTo>
                  <a:lnTo>
                    <a:pt x="2"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83" name="Freeform 879"/>
            <p:cNvSpPr>
              <a:spLocks/>
            </p:cNvSpPr>
            <p:nvPr/>
          </p:nvSpPr>
          <p:spPr bwMode="auto">
            <a:xfrm>
              <a:off x="1615" y="1887"/>
              <a:ext cx="3" cy="5"/>
            </a:xfrm>
            <a:custGeom>
              <a:avLst/>
              <a:gdLst>
                <a:gd name="T0" fmla="*/ 2 w 3"/>
                <a:gd name="T1" fmla="*/ 0 h 5"/>
                <a:gd name="T2" fmla="*/ 2 w 3"/>
                <a:gd name="T3" fmla="*/ 2 h 5"/>
                <a:gd name="T4" fmla="*/ 0 w 3"/>
                <a:gd name="T5" fmla="*/ 5 h 5"/>
                <a:gd name="T6" fmla="*/ 2 w 3"/>
                <a:gd name="T7" fmla="*/ 3 h 5"/>
                <a:gd name="T8" fmla="*/ 3 w 3"/>
                <a:gd name="T9" fmla="*/ 3 h 5"/>
                <a:gd name="T10" fmla="*/ 3 w 3"/>
                <a:gd name="T11" fmla="*/ 0 h 5"/>
                <a:gd name="T12" fmla="*/ 2 w 3"/>
                <a:gd name="T13" fmla="*/ 0 h 5"/>
                <a:gd name="T14" fmla="*/ 0 60000 65536"/>
                <a:gd name="T15" fmla="*/ 0 60000 65536"/>
                <a:gd name="T16" fmla="*/ 0 60000 65536"/>
                <a:gd name="T17" fmla="*/ 0 60000 65536"/>
                <a:gd name="T18" fmla="*/ 0 60000 65536"/>
                <a:gd name="T19" fmla="*/ 0 60000 65536"/>
                <a:gd name="T20" fmla="*/ 0 60000 65536"/>
                <a:gd name="T21" fmla="*/ 0 w 3"/>
                <a:gd name="T22" fmla="*/ 0 h 5"/>
                <a:gd name="T23" fmla="*/ 3 w 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5">
                  <a:moveTo>
                    <a:pt x="2" y="0"/>
                  </a:moveTo>
                  <a:lnTo>
                    <a:pt x="2" y="2"/>
                  </a:lnTo>
                  <a:lnTo>
                    <a:pt x="0" y="5"/>
                  </a:lnTo>
                  <a:lnTo>
                    <a:pt x="2" y="3"/>
                  </a:lnTo>
                  <a:lnTo>
                    <a:pt x="3" y="3"/>
                  </a:lnTo>
                  <a:lnTo>
                    <a:pt x="3" y="0"/>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884" name="Freeform 880"/>
            <p:cNvSpPr>
              <a:spLocks/>
            </p:cNvSpPr>
            <p:nvPr/>
          </p:nvSpPr>
          <p:spPr bwMode="auto">
            <a:xfrm>
              <a:off x="1744" y="1715"/>
              <a:ext cx="111" cy="129"/>
            </a:xfrm>
            <a:custGeom>
              <a:avLst/>
              <a:gdLst>
                <a:gd name="T0" fmla="*/ 43 w 111"/>
                <a:gd name="T1" fmla="*/ 11 h 129"/>
                <a:gd name="T2" fmla="*/ 39 w 111"/>
                <a:gd name="T3" fmla="*/ 17 h 129"/>
                <a:gd name="T4" fmla="*/ 33 w 111"/>
                <a:gd name="T5" fmla="*/ 24 h 129"/>
                <a:gd name="T6" fmla="*/ 33 w 111"/>
                <a:gd name="T7" fmla="*/ 30 h 129"/>
                <a:gd name="T8" fmla="*/ 28 w 111"/>
                <a:gd name="T9" fmla="*/ 41 h 129"/>
                <a:gd name="T10" fmla="*/ 24 w 111"/>
                <a:gd name="T11" fmla="*/ 56 h 129"/>
                <a:gd name="T12" fmla="*/ 18 w 111"/>
                <a:gd name="T13" fmla="*/ 63 h 129"/>
                <a:gd name="T14" fmla="*/ 21 w 111"/>
                <a:gd name="T15" fmla="*/ 66 h 129"/>
                <a:gd name="T16" fmla="*/ 10 w 111"/>
                <a:gd name="T17" fmla="*/ 78 h 129"/>
                <a:gd name="T18" fmla="*/ 3 w 111"/>
                <a:gd name="T19" fmla="*/ 81 h 129"/>
                <a:gd name="T20" fmla="*/ 12 w 111"/>
                <a:gd name="T21" fmla="*/ 83 h 129"/>
                <a:gd name="T22" fmla="*/ 0 w 111"/>
                <a:gd name="T23" fmla="*/ 102 h 129"/>
                <a:gd name="T24" fmla="*/ 21 w 111"/>
                <a:gd name="T25" fmla="*/ 104 h 129"/>
                <a:gd name="T26" fmla="*/ 52 w 111"/>
                <a:gd name="T27" fmla="*/ 104 h 129"/>
                <a:gd name="T28" fmla="*/ 58 w 111"/>
                <a:gd name="T29" fmla="*/ 104 h 129"/>
                <a:gd name="T30" fmla="*/ 57 w 111"/>
                <a:gd name="T31" fmla="*/ 108 h 129"/>
                <a:gd name="T32" fmla="*/ 69 w 111"/>
                <a:gd name="T33" fmla="*/ 105 h 129"/>
                <a:gd name="T34" fmla="*/ 67 w 111"/>
                <a:gd name="T35" fmla="*/ 111 h 129"/>
                <a:gd name="T36" fmla="*/ 57 w 111"/>
                <a:gd name="T37" fmla="*/ 122 h 129"/>
                <a:gd name="T38" fmla="*/ 75 w 111"/>
                <a:gd name="T39" fmla="*/ 111 h 129"/>
                <a:gd name="T40" fmla="*/ 85 w 111"/>
                <a:gd name="T41" fmla="*/ 98 h 129"/>
                <a:gd name="T42" fmla="*/ 87 w 111"/>
                <a:gd name="T43" fmla="*/ 123 h 129"/>
                <a:gd name="T44" fmla="*/ 97 w 111"/>
                <a:gd name="T45" fmla="*/ 117 h 129"/>
                <a:gd name="T46" fmla="*/ 97 w 111"/>
                <a:gd name="T47" fmla="*/ 129 h 129"/>
                <a:gd name="T48" fmla="*/ 111 w 111"/>
                <a:gd name="T49" fmla="*/ 108 h 129"/>
                <a:gd name="T50" fmla="*/ 105 w 111"/>
                <a:gd name="T51" fmla="*/ 108 h 129"/>
                <a:gd name="T52" fmla="*/ 106 w 111"/>
                <a:gd name="T53" fmla="*/ 95 h 129"/>
                <a:gd name="T54" fmla="*/ 100 w 111"/>
                <a:gd name="T55" fmla="*/ 95 h 129"/>
                <a:gd name="T56" fmla="*/ 93 w 111"/>
                <a:gd name="T57" fmla="*/ 102 h 129"/>
                <a:gd name="T58" fmla="*/ 93 w 111"/>
                <a:gd name="T59" fmla="*/ 92 h 129"/>
                <a:gd name="T60" fmla="*/ 99 w 111"/>
                <a:gd name="T61" fmla="*/ 84 h 129"/>
                <a:gd name="T62" fmla="*/ 103 w 111"/>
                <a:gd name="T63" fmla="*/ 78 h 129"/>
                <a:gd name="T64" fmla="*/ 90 w 111"/>
                <a:gd name="T65" fmla="*/ 84 h 129"/>
                <a:gd name="T66" fmla="*/ 91 w 111"/>
                <a:gd name="T67" fmla="*/ 75 h 129"/>
                <a:gd name="T68" fmla="*/ 94 w 111"/>
                <a:gd name="T69" fmla="*/ 66 h 129"/>
                <a:gd name="T70" fmla="*/ 88 w 111"/>
                <a:gd name="T71" fmla="*/ 59 h 129"/>
                <a:gd name="T72" fmla="*/ 69 w 111"/>
                <a:gd name="T73" fmla="*/ 63 h 129"/>
                <a:gd name="T74" fmla="*/ 69 w 111"/>
                <a:gd name="T75" fmla="*/ 56 h 129"/>
                <a:gd name="T76" fmla="*/ 63 w 111"/>
                <a:gd name="T77" fmla="*/ 57 h 129"/>
                <a:gd name="T78" fmla="*/ 54 w 111"/>
                <a:gd name="T79" fmla="*/ 53 h 129"/>
                <a:gd name="T80" fmla="*/ 54 w 111"/>
                <a:gd name="T81" fmla="*/ 45 h 129"/>
                <a:gd name="T82" fmla="*/ 43 w 111"/>
                <a:gd name="T83" fmla="*/ 54 h 129"/>
                <a:gd name="T84" fmla="*/ 43 w 111"/>
                <a:gd name="T85" fmla="*/ 42 h 129"/>
                <a:gd name="T86" fmla="*/ 54 w 111"/>
                <a:gd name="T87" fmla="*/ 23 h 129"/>
                <a:gd name="T88" fmla="*/ 55 w 111"/>
                <a:gd name="T89" fmla="*/ 11 h 129"/>
                <a:gd name="T90" fmla="*/ 63 w 111"/>
                <a:gd name="T91" fmla="*/ 3 h 129"/>
                <a:gd name="T92" fmla="*/ 58 w 111"/>
                <a:gd name="T93" fmla="*/ 2 h 12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1"/>
                <a:gd name="T142" fmla="*/ 0 h 129"/>
                <a:gd name="T143" fmla="*/ 111 w 111"/>
                <a:gd name="T144" fmla="*/ 129 h 12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1" h="129">
                  <a:moveTo>
                    <a:pt x="51" y="5"/>
                  </a:moveTo>
                  <a:lnTo>
                    <a:pt x="45" y="8"/>
                  </a:lnTo>
                  <a:lnTo>
                    <a:pt x="43" y="11"/>
                  </a:lnTo>
                  <a:lnTo>
                    <a:pt x="42" y="14"/>
                  </a:lnTo>
                  <a:lnTo>
                    <a:pt x="40" y="15"/>
                  </a:lnTo>
                  <a:lnTo>
                    <a:pt x="39" y="17"/>
                  </a:lnTo>
                  <a:lnTo>
                    <a:pt x="37" y="21"/>
                  </a:lnTo>
                  <a:lnTo>
                    <a:pt x="36" y="23"/>
                  </a:lnTo>
                  <a:lnTo>
                    <a:pt x="33" y="24"/>
                  </a:lnTo>
                  <a:lnTo>
                    <a:pt x="31" y="26"/>
                  </a:lnTo>
                  <a:lnTo>
                    <a:pt x="34" y="27"/>
                  </a:lnTo>
                  <a:lnTo>
                    <a:pt x="33" y="30"/>
                  </a:lnTo>
                  <a:lnTo>
                    <a:pt x="31" y="38"/>
                  </a:lnTo>
                  <a:lnTo>
                    <a:pt x="33" y="39"/>
                  </a:lnTo>
                  <a:lnTo>
                    <a:pt x="28" y="41"/>
                  </a:lnTo>
                  <a:lnTo>
                    <a:pt x="24" y="51"/>
                  </a:lnTo>
                  <a:lnTo>
                    <a:pt x="24" y="54"/>
                  </a:lnTo>
                  <a:lnTo>
                    <a:pt x="24" y="56"/>
                  </a:lnTo>
                  <a:lnTo>
                    <a:pt x="22" y="56"/>
                  </a:lnTo>
                  <a:lnTo>
                    <a:pt x="19" y="60"/>
                  </a:lnTo>
                  <a:lnTo>
                    <a:pt x="18" y="63"/>
                  </a:lnTo>
                  <a:lnTo>
                    <a:pt x="19" y="63"/>
                  </a:lnTo>
                  <a:lnTo>
                    <a:pt x="21" y="65"/>
                  </a:lnTo>
                  <a:lnTo>
                    <a:pt x="21" y="66"/>
                  </a:lnTo>
                  <a:lnTo>
                    <a:pt x="21" y="68"/>
                  </a:lnTo>
                  <a:lnTo>
                    <a:pt x="15" y="68"/>
                  </a:lnTo>
                  <a:lnTo>
                    <a:pt x="10" y="78"/>
                  </a:lnTo>
                  <a:lnTo>
                    <a:pt x="9" y="80"/>
                  </a:lnTo>
                  <a:lnTo>
                    <a:pt x="7" y="78"/>
                  </a:lnTo>
                  <a:lnTo>
                    <a:pt x="3" y="81"/>
                  </a:lnTo>
                  <a:lnTo>
                    <a:pt x="3" y="83"/>
                  </a:lnTo>
                  <a:lnTo>
                    <a:pt x="9" y="81"/>
                  </a:lnTo>
                  <a:lnTo>
                    <a:pt x="12" y="83"/>
                  </a:lnTo>
                  <a:lnTo>
                    <a:pt x="13" y="84"/>
                  </a:lnTo>
                  <a:lnTo>
                    <a:pt x="0" y="98"/>
                  </a:lnTo>
                  <a:lnTo>
                    <a:pt x="0" y="102"/>
                  </a:lnTo>
                  <a:lnTo>
                    <a:pt x="1" y="105"/>
                  </a:lnTo>
                  <a:lnTo>
                    <a:pt x="4" y="107"/>
                  </a:lnTo>
                  <a:lnTo>
                    <a:pt x="21" y="104"/>
                  </a:lnTo>
                  <a:lnTo>
                    <a:pt x="31" y="104"/>
                  </a:lnTo>
                  <a:lnTo>
                    <a:pt x="33" y="105"/>
                  </a:lnTo>
                  <a:lnTo>
                    <a:pt x="52" y="104"/>
                  </a:lnTo>
                  <a:lnTo>
                    <a:pt x="54" y="102"/>
                  </a:lnTo>
                  <a:lnTo>
                    <a:pt x="60" y="99"/>
                  </a:lnTo>
                  <a:lnTo>
                    <a:pt x="58" y="104"/>
                  </a:lnTo>
                  <a:lnTo>
                    <a:pt x="54" y="107"/>
                  </a:lnTo>
                  <a:lnTo>
                    <a:pt x="54" y="108"/>
                  </a:lnTo>
                  <a:lnTo>
                    <a:pt x="57" y="108"/>
                  </a:lnTo>
                  <a:lnTo>
                    <a:pt x="64" y="108"/>
                  </a:lnTo>
                  <a:lnTo>
                    <a:pt x="67" y="104"/>
                  </a:lnTo>
                  <a:lnTo>
                    <a:pt x="69" y="105"/>
                  </a:lnTo>
                  <a:lnTo>
                    <a:pt x="73" y="105"/>
                  </a:lnTo>
                  <a:lnTo>
                    <a:pt x="75" y="105"/>
                  </a:lnTo>
                  <a:lnTo>
                    <a:pt x="67" y="111"/>
                  </a:lnTo>
                  <a:lnTo>
                    <a:pt x="64" y="117"/>
                  </a:lnTo>
                  <a:lnTo>
                    <a:pt x="58" y="119"/>
                  </a:lnTo>
                  <a:lnTo>
                    <a:pt x="57" y="122"/>
                  </a:lnTo>
                  <a:lnTo>
                    <a:pt x="60" y="123"/>
                  </a:lnTo>
                  <a:lnTo>
                    <a:pt x="67" y="120"/>
                  </a:lnTo>
                  <a:lnTo>
                    <a:pt x="75" y="111"/>
                  </a:lnTo>
                  <a:lnTo>
                    <a:pt x="81" y="108"/>
                  </a:lnTo>
                  <a:lnTo>
                    <a:pt x="81" y="110"/>
                  </a:lnTo>
                  <a:lnTo>
                    <a:pt x="85" y="98"/>
                  </a:lnTo>
                  <a:lnTo>
                    <a:pt x="88" y="98"/>
                  </a:lnTo>
                  <a:lnTo>
                    <a:pt x="90" y="111"/>
                  </a:lnTo>
                  <a:lnTo>
                    <a:pt x="87" y="123"/>
                  </a:lnTo>
                  <a:lnTo>
                    <a:pt x="90" y="125"/>
                  </a:lnTo>
                  <a:lnTo>
                    <a:pt x="96" y="116"/>
                  </a:lnTo>
                  <a:lnTo>
                    <a:pt x="97" y="117"/>
                  </a:lnTo>
                  <a:lnTo>
                    <a:pt x="96" y="120"/>
                  </a:lnTo>
                  <a:lnTo>
                    <a:pt x="96" y="126"/>
                  </a:lnTo>
                  <a:lnTo>
                    <a:pt x="97" y="129"/>
                  </a:lnTo>
                  <a:lnTo>
                    <a:pt x="100" y="126"/>
                  </a:lnTo>
                  <a:lnTo>
                    <a:pt x="105" y="128"/>
                  </a:lnTo>
                  <a:lnTo>
                    <a:pt x="111" y="108"/>
                  </a:lnTo>
                  <a:lnTo>
                    <a:pt x="111" y="102"/>
                  </a:lnTo>
                  <a:lnTo>
                    <a:pt x="109" y="101"/>
                  </a:lnTo>
                  <a:lnTo>
                    <a:pt x="105" y="108"/>
                  </a:lnTo>
                  <a:lnTo>
                    <a:pt x="103" y="107"/>
                  </a:lnTo>
                  <a:lnTo>
                    <a:pt x="103" y="102"/>
                  </a:lnTo>
                  <a:lnTo>
                    <a:pt x="106" y="95"/>
                  </a:lnTo>
                  <a:lnTo>
                    <a:pt x="108" y="93"/>
                  </a:lnTo>
                  <a:lnTo>
                    <a:pt x="108" y="90"/>
                  </a:lnTo>
                  <a:lnTo>
                    <a:pt x="100" y="95"/>
                  </a:lnTo>
                  <a:lnTo>
                    <a:pt x="97" y="104"/>
                  </a:lnTo>
                  <a:lnTo>
                    <a:pt x="94" y="104"/>
                  </a:lnTo>
                  <a:lnTo>
                    <a:pt x="93" y="102"/>
                  </a:lnTo>
                  <a:lnTo>
                    <a:pt x="93" y="101"/>
                  </a:lnTo>
                  <a:lnTo>
                    <a:pt x="94" y="95"/>
                  </a:lnTo>
                  <a:lnTo>
                    <a:pt x="93" y="92"/>
                  </a:lnTo>
                  <a:lnTo>
                    <a:pt x="91" y="90"/>
                  </a:lnTo>
                  <a:lnTo>
                    <a:pt x="97" y="87"/>
                  </a:lnTo>
                  <a:lnTo>
                    <a:pt x="99" y="84"/>
                  </a:lnTo>
                  <a:lnTo>
                    <a:pt x="102" y="84"/>
                  </a:lnTo>
                  <a:lnTo>
                    <a:pt x="103" y="80"/>
                  </a:lnTo>
                  <a:lnTo>
                    <a:pt x="103" y="78"/>
                  </a:lnTo>
                  <a:lnTo>
                    <a:pt x="96" y="83"/>
                  </a:lnTo>
                  <a:lnTo>
                    <a:pt x="94" y="83"/>
                  </a:lnTo>
                  <a:lnTo>
                    <a:pt x="90" y="84"/>
                  </a:lnTo>
                  <a:lnTo>
                    <a:pt x="88" y="83"/>
                  </a:lnTo>
                  <a:lnTo>
                    <a:pt x="93" y="77"/>
                  </a:lnTo>
                  <a:lnTo>
                    <a:pt x="91" y="75"/>
                  </a:lnTo>
                  <a:lnTo>
                    <a:pt x="90" y="74"/>
                  </a:lnTo>
                  <a:lnTo>
                    <a:pt x="91" y="71"/>
                  </a:lnTo>
                  <a:lnTo>
                    <a:pt x="94" y="66"/>
                  </a:lnTo>
                  <a:lnTo>
                    <a:pt x="97" y="62"/>
                  </a:lnTo>
                  <a:lnTo>
                    <a:pt x="97" y="60"/>
                  </a:lnTo>
                  <a:lnTo>
                    <a:pt x="88" y="59"/>
                  </a:lnTo>
                  <a:lnTo>
                    <a:pt x="84" y="59"/>
                  </a:lnTo>
                  <a:lnTo>
                    <a:pt x="81" y="57"/>
                  </a:lnTo>
                  <a:lnTo>
                    <a:pt x="69" y="63"/>
                  </a:lnTo>
                  <a:lnTo>
                    <a:pt x="66" y="63"/>
                  </a:lnTo>
                  <a:lnTo>
                    <a:pt x="69" y="57"/>
                  </a:lnTo>
                  <a:lnTo>
                    <a:pt x="69" y="56"/>
                  </a:lnTo>
                  <a:lnTo>
                    <a:pt x="66" y="57"/>
                  </a:lnTo>
                  <a:lnTo>
                    <a:pt x="66" y="59"/>
                  </a:lnTo>
                  <a:lnTo>
                    <a:pt x="63" y="57"/>
                  </a:lnTo>
                  <a:lnTo>
                    <a:pt x="57" y="57"/>
                  </a:lnTo>
                  <a:lnTo>
                    <a:pt x="57" y="53"/>
                  </a:lnTo>
                  <a:lnTo>
                    <a:pt x="54" y="53"/>
                  </a:lnTo>
                  <a:lnTo>
                    <a:pt x="63" y="47"/>
                  </a:lnTo>
                  <a:lnTo>
                    <a:pt x="61" y="45"/>
                  </a:lnTo>
                  <a:lnTo>
                    <a:pt x="54" y="45"/>
                  </a:lnTo>
                  <a:lnTo>
                    <a:pt x="54" y="41"/>
                  </a:lnTo>
                  <a:lnTo>
                    <a:pt x="52" y="41"/>
                  </a:lnTo>
                  <a:lnTo>
                    <a:pt x="43" y="54"/>
                  </a:lnTo>
                  <a:lnTo>
                    <a:pt x="42" y="50"/>
                  </a:lnTo>
                  <a:lnTo>
                    <a:pt x="43" y="47"/>
                  </a:lnTo>
                  <a:lnTo>
                    <a:pt x="43" y="42"/>
                  </a:lnTo>
                  <a:lnTo>
                    <a:pt x="51" y="29"/>
                  </a:lnTo>
                  <a:lnTo>
                    <a:pt x="52" y="20"/>
                  </a:lnTo>
                  <a:lnTo>
                    <a:pt x="54" y="23"/>
                  </a:lnTo>
                  <a:lnTo>
                    <a:pt x="57" y="20"/>
                  </a:lnTo>
                  <a:lnTo>
                    <a:pt x="58" y="14"/>
                  </a:lnTo>
                  <a:lnTo>
                    <a:pt x="55" y="11"/>
                  </a:lnTo>
                  <a:lnTo>
                    <a:pt x="57" y="8"/>
                  </a:lnTo>
                  <a:lnTo>
                    <a:pt x="60" y="8"/>
                  </a:lnTo>
                  <a:lnTo>
                    <a:pt x="63" y="3"/>
                  </a:lnTo>
                  <a:lnTo>
                    <a:pt x="63" y="0"/>
                  </a:lnTo>
                  <a:lnTo>
                    <a:pt x="60" y="3"/>
                  </a:lnTo>
                  <a:lnTo>
                    <a:pt x="58" y="2"/>
                  </a:lnTo>
                  <a:lnTo>
                    <a:pt x="55" y="2"/>
                  </a:lnTo>
                  <a:lnTo>
                    <a:pt x="51" y="5"/>
                  </a:lnTo>
                  <a:close/>
                </a:path>
              </a:pathLst>
            </a:custGeom>
            <a:grpFill/>
            <a:ln w="1905">
              <a:noFill/>
              <a:round/>
              <a:headEnd/>
              <a:tailEnd/>
            </a:ln>
          </p:spPr>
          <p:txBody>
            <a:bodyPr/>
            <a:lstStyle/>
            <a:p>
              <a:endParaRPr lang="en-GB">
                <a:solidFill>
                  <a:srgbClr val="000000"/>
                </a:solidFill>
                <a:latin typeface="Arial"/>
              </a:endParaRPr>
            </a:p>
          </p:txBody>
        </p:sp>
        <p:sp>
          <p:nvSpPr>
            <p:cNvPr id="885" name="Freeform 881"/>
            <p:cNvSpPr>
              <a:spLocks/>
            </p:cNvSpPr>
            <p:nvPr/>
          </p:nvSpPr>
          <p:spPr bwMode="auto">
            <a:xfrm>
              <a:off x="469" y="1076"/>
              <a:ext cx="23" cy="35"/>
            </a:xfrm>
            <a:custGeom>
              <a:avLst/>
              <a:gdLst>
                <a:gd name="T0" fmla="*/ 4 w 23"/>
                <a:gd name="T1" fmla="*/ 18 h 35"/>
                <a:gd name="T2" fmla="*/ 6 w 23"/>
                <a:gd name="T3" fmla="*/ 18 h 35"/>
                <a:gd name="T4" fmla="*/ 7 w 23"/>
                <a:gd name="T5" fmla="*/ 17 h 35"/>
                <a:gd name="T6" fmla="*/ 6 w 23"/>
                <a:gd name="T7" fmla="*/ 14 h 35"/>
                <a:gd name="T8" fmla="*/ 7 w 23"/>
                <a:gd name="T9" fmla="*/ 14 h 35"/>
                <a:gd name="T10" fmla="*/ 9 w 23"/>
                <a:gd name="T11" fmla="*/ 15 h 35"/>
                <a:gd name="T12" fmla="*/ 10 w 23"/>
                <a:gd name="T13" fmla="*/ 15 h 35"/>
                <a:gd name="T14" fmla="*/ 11 w 23"/>
                <a:gd name="T15" fmla="*/ 17 h 35"/>
                <a:gd name="T16" fmla="*/ 13 w 23"/>
                <a:gd name="T17" fmla="*/ 14 h 35"/>
                <a:gd name="T18" fmla="*/ 14 w 23"/>
                <a:gd name="T19" fmla="*/ 12 h 35"/>
                <a:gd name="T20" fmla="*/ 13 w 23"/>
                <a:gd name="T21" fmla="*/ 12 h 35"/>
                <a:gd name="T22" fmla="*/ 11 w 23"/>
                <a:gd name="T23" fmla="*/ 12 h 35"/>
                <a:gd name="T24" fmla="*/ 13 w 23"/>
                <a:gd name="T25" fmla="*/ 11 h 35"/>
                <a:gd name="T26" fmla="*/ 14 w 23"/>
                <a:gd name="T27" fmla="*/ 6 h 35"/>
                <a:gd name="T28" fmla="*/ 13 w 23"/>
                <a:gd name="T29" fmla="*/ 3 h 35"/>
                <a:gd name="T30" fmla="*/ 13 w 23"/>
                <a:gd name="T31" fmla="*/ 0 h 35"/>
                <a:gd name="T32" fmla="*/ 14 w 23"/>
                <a:gd name="T33" fmla="*/ 0 h 35"/>
                <a:gd name="T34" fmla="*/ 14 w 23"/>
                <a:gd name="T35" fmla="*/ 3 h 35"/>
                <a:gd name="T36" fmla="*/ 17 w 23"/>
                <a:gd name="T37" fmla="*/ 5 h 35"/>
                <a:gd name="T38" fmla="*/ 17 w 23"/>
                <a:gd name="T39" fmla="*/ 8 h 35"/>
                <a:gd name="T40" fmla="*/ 17 w 23"/>
                <a:gd name="T41" fmla="*/ 9 h 35"/>
                <a:gd name="T42" fmla="*/ 19 w 23"/>
                <a:gd name="T43" fmla="*/ 11 h 35"/>
                <a:gd name="T44" fmla="*/ 23 w 23"/>
                <a:gd name="T45" fmla="*/ 8 h 35"/>
                <a:gd name="T46" fmla="*/ 23 w 23"/>
                <a:gd name="T47" fmla="*/ 9 h 35"/>
                <a:gd name="T48" fmla="*/ 23 w 23"/>
                <a:gd name="T49" fmla="*/ 12 h 35"/>
                <a:gd name="T50" fmla="*/ 23 w 23"/>
                <a:gd name="T51" fmla="*/ 15 h 35"/>
                <a:gd name="T52" fmla="*/ 10 w 23"/>
                <a:gd name="T53" fmla="*/ 33 h 35"/>
                <a:gd name="T54" fmla="*/ 7 w 23"/>
                <a:gd name="T55" fmla="*/ 33 h 35"/>
                <a:gd name="T56" fmla="*/ 6 w 23"/>
                <a:gd name="T57" fmla="*/ 33 h 35"/>
                <a:gd name="T58" fmla="*/ 6 w 23"/>
                <a:gd name="T59" fmla="*/ 35 h 35"/>
                <a:gd name="T60" fmla="*/ 4 w 23"/>
                <a:gd name="T61" fmla="*/ 33 h 35"/>
                <a:gd name="T62" fmla="*/ 4 w 23"/>
                <a:gd name="T63" fmla="*/ 30 h 35"/>
                <a:gd name="T64" fmla="*/ 7 w 23"/>
                <a:gd name="T65" fmla="*/ 32 h 35"/>
                <a:gd name="T66" fmla="*/ 10 w 23"/>
                <a:gd name="T67" fmla="*/ 29 h 35"/>
                <a:gd name="T68" fmla="*/ 11 w 23"/>
                <a:gd name="T69" fmla="*/ 26 h 35"/>
                <a:gd name="T70" fmla="*/ 7 w 23"/>
                <a:gd name="T71" fmla="*/ 30 h 35"/>
                <a:gd name="T72" fmla="*/ 4 w 23"/>
                <a:gd name="T73" fmla="*/ 27 h 35"/>
                <a:gd name="T74" fmla="*/ 1 w 23"/>
                <a:gd name="T75" fmla="*/ 18 h 35"/>
                <a:gd name="T76" fmla="*/ 0 w 23"/>
                <a:gd name="T77" fmla="*/ 18 h 35"/>
                <a:gd name="T78" fmla="*/ 0 w 23"/>
                <a:gd name="T79" fmla="*/ 15 h 35"/>
                <a:gd name="T80" fmla="*/ 0 w 23"/>
                <a:gd name="T81" fmla="*/ 14 h 35"/>
                <a:gd name="T82" fmla="*/ 1 w 23"/>
                <a:gd name="T83" fmla="*/ 14 h 35"/>
                <a:gd name="T84" fmla="*/ 4 w 23"/>
                <a:gd name="T85" fmla="*/ 18 h 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3"/>
                <a:gd name="T130" fmla="*/ 0 h 35"/>
                <a:gd name="T131" fmla="*/ 23 w 23"/>
                <a:gd name="T132" fmla="*/ 35 h 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3" h="35">
                  <a:moveTo>
                    <a:pt x="4" y="18"/>
                  </a:moveTo>
                  <a:lnTo>
                    <a:pt x="6" y="18"/>
                  </a:lnTo>
                  <a:lnTo>
                    <a:pt x="7" y="17"/>
                  </a:lnTo>
                  <a:lnTo>
                    <a:pt x="6" y="14"/>
                  </a:lnTo>
                  <a:lnTo>
                    <a:pt x="7" y="14"/>
                  </a:lnTo>
                  <a:lnTo>
                    <a:pt x="9" y="15"/>
                  </a:lnTo>
                  <a:lnTo>
                    <a:pt x="10" y="15"/>
                  </a:lnTo>
                  <a:lnTo>
                    <a:pt x="11" y="17"/>
                  </a:lnTo>
                  <a:lnTo>
                    <a:pt x="13" y="14"/>
                  </a:lnTo>
                  <a:lnTo>
                    <a:pt x="14" y="12"/>
                  </a:lnTo>
                  <a:lnTo>
                    <a:pt x="13" y="12"/>
                  </a:lnTo>
                  <a:lnTo>
                    <a:pt x="11" y="12"/>
                  </a:lnTo>
                  <a:lnTo>
                    <a:pt x="13" y="11"/>
                  </a:lnTo>
                  <a:lnTo>
                    <a:pt x="14" y="6"/>
                  </a:lnTo>
                  <a:lnTo>
                    <a:pt x="13" y="3"/>
                  </a:lnTo>
                  <a:lnTo>
                    <a:pt x="13" y="0"/>
                  </a:lnTo>
                  <a:lnTo>
                    <a:pt x="14" y="0"/>
                  </a:lnTo>
                  <a:lnTo>
                    <a:pt x="14" y="3"/>
                  </a:lnTo>
                  <a:lnTo>
                    <a:pt x="17" y="5"/>
                  </a:lnTo>
                  <a:lnTo>
                    <a:pt x="17" y="8"/>
                  </a:lnTo>
                  <a:lnTo>
                    <a:pt x="17" y="9"/>
                  </a:lnTo>
                  <a:lnTo>
                    <a:pt x="19" y="11"/>
                  </a:lnTo>
                  <a:lnTo>
                    <a:pt x="23" y="8"/>
                  </a:lnTo>
                  <a:lnTo>
                    <a:pt x="23" y="9"/>
                  </a:lnTo>
                  <a:lnTo>
                    <a:pt x="23" y="12"/>
                  </a:lnTo>
                  <a:lnTo>
                    <a:pt x="23" y="15"/>
                  </a:lnTo>
                  <a:lnTo>
                    <a:pt x="10" y="33"/>
                  </a:lnTo>
                  <a:lnTo>
                    <a:pt x="7" y="33"/>
                  </a:lnTo>
                  <a:lnTo>
                    <a:pt x="6" y="33"/>
                  </a:lnTo>
                  <a:lnTo>
                    <a:pt x="6" y="35"/>
                  </a:lnTo>
                  <a:lnTo>
                    <a:pt x="4" y="33"/>
                  </a:lnTo>
                  <a:lnTo>
                    <a:pt x="4" y="30"/>
                  </a:lnTo>
                  <a:lnTo>
                    <a:pt x="7" y="32"/>
                  </a:lnTo>
                  <a:lnTo>
                    <a:pt x="10" y="29"/>
                  </a:lnTo>
                  <a:lnTo>
                    <a:pt x="11" y="26"/>
                  </a:lnTo>
                  <a:lnTo>
                    <a:pt x="7" y="30"/>
                  </a:lnTo>
                  <a:lnTo>
                    <a:pt x="4" y="27"/>
                  </a:lnTo>
                  <a:lnTo>
                    <a:pt x="1" y="18"/>
                  </a:lnTo>
                  <a:lnTo>
                    <a:pt x="0" y="18"/>
                  </a:lnTo>
                  <a:lnTo>
                    <a:pt x="0" y="15"/>
                  </a:lnTo>
                  <a:lnTo>
                    <a:pt x="0" y="14"/>
                  </a:lnTo>
                  <a:lnTo>
                    <a:pt x="1" y="14"/>
                  </a:lnTo>
                  <a:lnTo>
                    <a:pt x="4" y="18"/>
                  </a:lnTo>
                  <a:close/>
                </a:path>
              </a:pathLst>
            </a:custGeom>
            <a:grpFill/>
            <a:ln w="1905">
              <a:noFill/>
              <a:round/>
              <a:headEnd/>
              <a:tailEnd/>
            </a:ln>
          </p:spPr>
          <p:txBody>
            <a:bodyPr/>
            <a:lstStyle/>
            <a:p>
              <a:endParaRPr lang="en-GB">
                <a:solidFill>
                  <a:srgbClr val="000000"/>
                </a:solidFill>
                <a:latin typeface="Arial"/>
              </a:endParaRPr>
            </a:p>
          </p:txBody>
        </p:sp>
        <p:sp>
          <p:nvSpPr>
            <p:cNvPr id="886" name="Freeform 882"/>
            <p:cNvSpPr>
              <a:spLocks/>
            </p:cNvSpPr>
            <p:nvPr/>
          </p:nvSpPr>
          <p:spPr bwMode="auto">
            <a:xfrm>
              <a:off x="458" y="1099"/>
              <a:ext cx="17" cy="18"/>
            </a:xfrm>
            <a:custGeom>
              <a:avLst/>
              <a:gdLst>
                <a:gd name="T0" fmla="*/ 0 w 17"/>
                <a:gd name="T1" fmla="*/ 0 h 18"/>
                <a:gd name="T2" fmla="*/ 0 w 17"/>
                <a:gd name="T3" fmla="*/ 6 h 18"/>
                <a:gd name="T4" fmla="*/ 3 w 17"/>
                <a:gd name="T5" fmla="*/ 7 h 18"/>
                <a:gd name="T6" fmla="*/ 3 w 17"/>
                <a:gd name="T7" fmla="*/ 10 h 18"/>
                <a:gd name="T8" fmla="*/ 6 w 17"/>
                <a:gd name="T9" fmla="*/ 12 h 18"/>
                <a:gd name="T10" fmla="*/ 9 w 17"/>
                <a:gd name="T11" fmla="*/ 15 h 18"/>
                <a:gd name="T12" fmla="*/ 12 w 17"/>
                <a:gd name="T13" fmla="*/ 15 h 18"/>
                <a:gd name="T14" fmla="*/ 14 w 17"/>
                <a:gd name="T15" fmla="*/ 16 h 18"/>
                <a:gd name="T16" fmla="*/ 15 w 17"/>
                <a:gd name="T17" fmla="*/ 18 h 18"/>
                <a:gd name="T18" fmla="*/ 15 w 17"/>
                <a:gd name="T19" fmla="*/ 16 h 18"/>
                <a:gd name="T20" fmla="*/ 17 w 17"/>
                <a:gd name="T21" fmla="*/ 15 h 18"/>
                <a:gd name="T22" fmla="*/ 14 w 17"/>
                <a:gd name="T23" fmla="*/ 12 h 18"/>
                <a:gd name="T24" fmla="*/ 9 w 17"/>
                <a:gd name="T25" fmla="*/ 9 h 18"/>
                <a:gd name="T26" fmla="*/ 9 w 17"/>
                <a:gd name="T27" fmla="*/ 6 h 18"/>
                <a:gd name="T28" fmla="*/ 6 w 17"/>
                <a:gd name="T29" fmla="*/ 4 h 18"/>
                <a:gd name="T30" fmla="*/ 5 w 17"/>
                <a:gd name="T31" fmla="*/ 0 h 18"/>
                <a:gd name="T32" fmla="*/ 3 w 17"/>
                <a:gd name="T33" fmla="*/ 0 h 18"/>
                <a:gd name="T34" fmla="*/ 2 w 17"/>
                <a:gd name="T35" fmla="*/ 0 h 18"/>
                <a:gd name="T36" fmla="*/ 0 w 17"/>
                <a:gd name="T37" fmla="*/ 0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8"/>
                <a:gd name="T59" fmla="*/ 17 w 17"/>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8">
                  <a:moveTo>
                    <a:pt x="0" y="0"/>
                  </a:moveTo>
                  <a:lnTo>
                    <a:pt x="0" y="6"/>
                  </a:lnTo>
                  <a:lnTo>
                    <a:pt x="3" y="7"/>
                  </a:lnTo>
                  <a:lnTo>
                    <a:pt x="3" y="10"/>
                  </a:lnTo>
                  <a:lnTo>
                    <a:pt x="6" y="12"/>
                  </a:lnTo>
                  <a:lnTo>
                    <a:pt x="9" y="15"/>
                  </a:lnTo>
                  <a:lnTo>
                    <a:pt x="12" y="15"/>
                  </a:lnTo>
                  <a:lnTo>
                    <a:pt x="14" y="16"/>
                  </a:lnTo>
                  <a:lnTo>
                    <a:pt x="15" y="18"/>
                  </a:lnTo>
                  <a:lnTo>
                    <a:pt x="15" y="16"/>
                  </a:lnTo>
                  <a:lnTo>
                    <a:pt x="17" y="15"/>
                  </a:lnTo>
                  <a:lnTo>
                    <a:pt x="14" y="12"/>
                  </a:lnTo>
                  <a:lnTo>
                    <a:pt x="9" y="9"/>
                  </a:lnTo>
                  <a:lnTo>
                    <a:pt x="9" y="6"/>
                  </a:lnTo>
                  <a:lnTo>
                    <a:pt x="6" y="4"/>
                  </a:lnTo>
                  <a:lnTo>
                    <a:pt x="5" y="0"/>
                  </a:lnTo>
                  <a:lnTo>
                    <a:pt x="3" y="0"/>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887" name="Freeform 883"/>
            <p:cNvSpPr>
              <a:spLocks/>
            </p:cNvSpPr>
            <p:nvPr/>
          </p:nvSpPr>
          <p:spPr bwMode="auto">
            <a:xfrm>
              <a:off x="1069" y="1070"/>
              <a:ext cx="73" cy="68"/>
            </a:xfrm>
            <a:custGeom>
              <a:avLst/>
              <a:gdLst>
                <a:gd name="T0" fmla="*/ 40 w 73"/>
                <a:gd name="T1" fmla="*/ 11 h 68"/>
                <a:gd name="T2" fmla="*/ 37 w 73"/>
                <a:gd name="T3" fmla="*/ 11 h 68"/>
                <a:gd name="T4" fmla="*/ 37 w 73"/>
                <a:gd name="T5" fmla="*/ 5 h 68"/>
                <a:gd name="T6" fmla="*/ 33 w 73"/>
                <a:gd name="T7" fmla="*/ 2 h 68"/>
                <a:gd name="T8" fmla="*/ 27 w 73"/>
                <a:gd name="T9" fmla="*/ 0 h 68"/>
                <a:gd name="T10" fmla="*/ 24 w 73"/>
                <a:gd name="T11" fmla="*/ 6 h 68"/>
                <a:gd name="T12" fmla="*/ 22 w 73"/>
                <a:gd name="T13" fmla="*/ 15 h 68"/>
                <a:gd name="T14" fmla="*/ 21 w 73"/>
                <a:gd name="T15" fmla="*/ 15 h 68"/>
                <a:gd name="T16" fmla="*/ 16 w 73"/>
                <a:gd name="T17" fmla="*/ 18 h 68"/>
                <a:gd name="T18" fmla="*/ 18 w 73"/>
                <a:gd name="T19" fmla="*/ 27 h 68"/>
                <a:gd name="T20" fmla="*/ 15 w 73"/>
                <a:gd name="T21" fmla="*/ 33 h 68"/>
                <a:gd name="T22" fmla="*/ 9 w 73"/>
                <a:gd name="T23" fmla="*/ 36 h 68"/>
                <a:gd name="T24" fmla="*/ 1 w 73"/>
                <a:gd name="T25" fmla="*/ 38 h 68"/>
                <a:gd name="T26" fmla="*/ 1 w 73"/>
                <a:gd name="T27" fmla="*/ 47 h 68"/>
                <a:gd name="T28" fmla="*/ 7 w 73"/>
                <a:gd name="T29" fmla="*/ 51 h 68"/>
                <a:gd name="T30" fmla="*/ 9 w 73"/>
                <a:gd name="T31" fmla="*/ 47 h 68"/>
                <a:gd name="T32" fmla="*/ 13 w 73"/>
                <a:gd name="T33" fmla="*/ 48 h 68"/>
                <a:gd name="T34" fmla="*/ 16 w 73"/>
                <a:gd name="T35" fmla="*/ 53 h 68"/>
                <a:gd name="T36" fmla="*/ 19 w 73"/>
                <a:gd name="T37" fmla="*/ 53 h 68"/>
                <a:gd name="T38" fmla="*/ 22 w 73"/>
                <a:gd name="T39" fmla="*/ 53 h 68"/>
                <a:gd name="T40" fmla="*/ 24 w 73"/>
                <a:gd name="T41" fmla="*/ 56 h 68"/>
                <a:gd name="T42" fmla="*/ 31 w 73"/>
                <a:gd name="T43" fmla="*/ 60 h 68"/>
                <a:gd name="T44" fmla="*/ 40 w 73"/>
                <a:gd name="T45" fmla="*/ 63 h 68"/>
                <a:gd name="T46" fmla="*/ 42 w 73"/>
                <a:gd name="T47" fmla="*/ 62 h 68"/>
                <a:gd name="T48" fmla="*/ 54 w 73"/>
                <a:gd name="T49" fmla="*/ 66 h 68"/>
                <a:gd name="T50" fmla="*/ 60 w 73"/>
                <a:gd name="T51" fmla="*/ 59 h 68"/>
                <a:gd name="T52" fmla="*/ 67 w 73"/>
                <a:gd name="T53" fmla="*/ 54 h 68"/>
                <a:gd name="T54" fmla="*/ 69 w 73"/>
                <a:gd name="T55" fmla="*/ 56 h 68"/>
                <a:gd name="T56" fmla="*/ 73 w 73"/>
                <a:gd name="T57" fmla="*/ 50 h 68"/>
                <a:gd name="T58" fmla="*/ 67 w 73"/>
                <a:gd name="T59" fmla="*/ 51 h 68"/>
                <a:gd name="T60" fmla="*/ 63 w 73"/>
                <a:gd name="T61" fmla="*/ 44 h 68"/>
                <a:gd name="T62" fmla="*/ 58 w 73"/>
                <a:gd name="T63" fmla="*/ 33 h 68"/>
                <a:gd name="T64" fmla="*/ 54 w 73"/>
                <a:gd name="T65" fmla="*/ 27 h 68"/>
                <a:gd name="T66" fmla="*/ 43 w 73"/>
                <a:gd name="T67" fmla="*/ 17 h 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3"/>
                <a:gd name="T103" fmla="*/ 0 h 68"/>
                <a:gd name="T104" fmla="*/ 73 w 73"/>
                <a:gd name="T105" fmla="*/ 68 h 6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3" h="68">
                  <a:moveTo>
                    <a:pt x="43" y="17"/>
                  </a:moveTo>
                  <a:lnTo>
                    <a:pt x="40" y="11"/>
                  </a:lnTo>
                  <a:lnTo>
                    <a:pt x="39" y="11"/>
                  </a:lnTo>
                  <a:lnTo>
                    <a:pt x="37" y="11"/>
                  </a:lnTo>
                  <a:lnTo>
                    <a:pt x="37" y="8"/>
                  </a:lnTo>
                  <a:lnTo>
                    <a:pt x="37" y="5"/>
                  </a:lnTo>
                  <a:lnTo>
                    <a:pt x="34" y="5"/>
                  </a:lnTo>
                  <a:lnTo>
                    <a:pt x="33" y="2"/>
                  </a:lnTo>
                  <a:lnTo>
                    <a:pt x="30" y="0"/>
                  </a:lnTo>
                  <a:lnTo>
                    <a:pt x="27" y="0"/>
                  </a:lnTo>
                  <a:lnTo>
                    <a:pt x="27" y="3"/>
                  </a:lnTo>
                  <a:lnTo>
                    <a:pt x="24" y="6"/>
                  </a:lnTo>
                  <a:lnTo>
                    <a:pt x="21" y="14"/>
                  </a:lnTo>
                  <a:lnTo>
                    <a:pt x="22" y="15"/>
                  </a:lnTo>
                  <a:lnTo>
                    <a:pt x="22" y="17"/>
                  </a:lnTo>
                  <a:lnTo>
                    <a:pt x="21" y="15"/>
                  </a:lnTo>
                  <a:lnTo>
                    <a:pt x="18" y="15"/>
                  </a:lnTo>
                  <a:lnTo>
                    <a:pt x="16" y="18"/>
                  </a:lnTo>
                  <a:lnTo>
                    <a:pt x="16" y="23"/>
                  </a:lnTo>
                  <a:lnTo>
                    <a:pt x="18" y="27"/>
                  </a:lnTo>
                  <a:lnTo>
                    <a:pt x="16" y="30"/>
                  </a:lnTo>
                  <a:lnTo>
                    <a:pt x="15" y="33"/>
                  </a:lnTo>
                  <a:lnTo>
                    <a:pt x="13" y="33"/>
                  </a:lnTo>
                  <a:lnTo>
                    <a:pt x="9" y="36"/>
                  </a:lnTo>
                  <a:lnTo>
                    <a:pt x="4" y="36"/>
                  </a:lnTo>
                  <a:lnTo>
                    <a:pt x="1" y="38"/>
                  </a:lnTo>
                  <a:lnTo>
                    <a:pt x="0" y="42"/>
                  </a:lnTo>
                  <a:lnTo>
                    <a:pt x="1" y="47"/>
                  </a:lnTo>
                  <a:lnTo>
                    <a:pt x="3" y="50"/>
                  </a:lnTo>
                  <a:lnTo>
                    <a:pt x="7" y="51"/>
                  </a:lnTo>
                  <a:lnTo>
                    <a:pt x="7" y="48"/>
                  </a:lnTo>
                  <a:lnTo>
                    <a:pt x="9" y="47"/>
                  </a:lnTo>
                  <a:lnTo>
                    <a:pt x="10" y="47"/>
                  </a:lnTo>
                  <a:lnTo>
                    <a:pt x="13" y="48"/>
                  </a:lnTo>
                  <a:lnTo>
                    <a:pt x="13" y="51"/>
                  </a:lnTo>
                  <a:lnTo>
                    <a:pt x="16" y="53"/>
                  </a:lnTo>
                  <a:lnTo>
                    <a:pt x="18" y="54"/>
                  </a:lnTo>
                  <a:lnTo>
                    <a:pt x="19" y="53"/>
                  </a:lnTo>
                  <a:lnTo>
                    <a:pt x="19" y="51"/>
                  </a:lnTo>
                  <a:lnTo>
                    <a:pt x="22" y="53"/>
                  </a:lnTo>
                  <a:lnTo>
                    <a:pt x="22" y="56"/>
                  </a:lnTo>
                  <a:lnTo>
                    <a:pt x="24" y="56"/>
                  </a:lnTo>
                  <a:lnTo>
                    <a:pt x="28" y="56"/>
                  </a:lnTo>
                  <a:lnTo>
                    <a:pt x="31" y="60"/>
                  </a:lnTo>
                  <a:lnTo>
                    <a:pt x="34" y="62"/>
                  </a:lnTo>
                  <a:lnTo>
                    <a:pt x="40" y="63"/>
                  </a:lnTo>
                  <a:lnTo>
                    <a:pt x="40" y="65"/>
                  </a:lnTo>
                  <a:lnTo>
                    <a:pt x="42" y="62"/>
                  </a:lnTo>
                  <a:lnTo>
                    <a:pt x="51" y="68"/>
                  </a:lnTo>
                  <a:lnTo>
                    <a:pt x="54" y="66"/>
                  </a:lnTo>
                  <a:lnTo>
                    <a:pt x="58" y="60"/>
                  </a:lnTo>
                  <a:lnTo>
                    <a:pt x="60" y="59"/>
                  </a:lnTo>
                  <a:lnTo>
                    <a:pt x="64" y="54"/>
                  </a:lnTo>
                  <a:lnTo>
                    <a:pt x="67" y="54"/>
                  </a:lnTo>
                  <a:lnTo>
                    <a:pt x="67" y="57"/>
                  </a:lnTo>
                  <a:lnTo>
                    <a:pt x="69" y="56"/>
                  </a:lnTo>
                  <a:lnTo>
                    <a:pt x="72" y="53"/>
                  </a:lnTo>
                  <a:lnTo>
                    <a:pt x="73" y="50"/>
                  </a:lnTo>
                  <a:lnTo>
                    <a:pt x="72" y="50"/>
                  </a:lnTo>
                  <a:lnTo>
                    <a:pt x="67" y="51"/>
                  </a:lnTo>
                  <a:lnTo>
                    <a:pt x="64" y="47"/>
                  </a:lnTo>
                  <a:lnTo>
                    <a:pt x="63" y="44"/>
                  </a:lnTo>
                  <a:lnTo>
                    <a:pt x="63" y="41"/>
                  </a:lnTo>
                  <a:lnTo>
                    <a:pt x="58" y="33"/>
                  </a:lnTo>
                  <a:lnTo>
                    <a:pt x="55" y="30"/>
                  </a:lnTo>
                  <a:lnTo>
                    <a:pt x="54" y="27"/>
                  </a:lnTo>
                  <a:lnTo>
                    <a:pt x="45" y="18"/>
                  </a:lnTo>
                  <a:lnTo>
                    <a:pt x="43" y="17"/>
                  </a:lnTo>
                  <a:close/>
                </a:path>
              </a:pathLst>
            </a:custGeom>
            <a:grpFill/>
            <a:ln w="1905">
              <a:noFill/>
              <a:round/>
              <a:headEnd/>
              <a:tailEnd/>
            </a:ln>
          </p:spPr>
          <p:txBody>
            <a:bodyPr/>
            <a:lstStyle/>
            <a:p>
              <a:endParaRPr lang="en-GB">
                <a:solidFill>
                  <a:srgbClr val="000000"/>
                </a:solidFill>
                <a:latin typeface="Arial"/>
              </a:endParaRPr>
            </a:p>
          </p:txBody>
        </p:sp>
        <p:sp>
          <p:nvSpPr>
            <p:cNvPr id="888" name="Freeform 884"/>
            <p:cNvSpPr>
              <a:spLocks/>
            </p:cNvSpPr>
            <p:nvPr/>
          </p:nvSpPr>
          <p:spPr bwMode="auto">
            <a:xfrm>
              <a:off x="1361" y="1673"/>
              <a:ext cx="22" cy="15"/>
            </a:xfrm>
            <a:custGeom>
              <a:avLst/>
              <a:gdLst>
                <a:gd name="T0" fmla="*/ 1 w 22"/>
                <a:gd name="T1" fmla="*/ 2 h 15"/>
                <a:gd name="T2" fmla="*/ 10 w 22"/>
                <a:gd name="T3" fmla="*/ 0 h 15"/>
                <a:gd name="T4" fmla="*/ 13 w 22"/>
                <a:gd name="T5" fmla="*/ 2 h 15"/>
                <a:gd name="T6" fmla="*/ 18 w 22"/>
                <a:gd name="T7" fmla="*/ 2 h 15"/>
                <a:gd name="T8" fmla="*/ 19 w 22"/>
                <a:gd name="T9" fmla="*/ 5 h 15"/>
                <a:gd name="T10" fmla="*/ 21 w 22"/>
                <a:gd name="T11" fmla="*/ 8 h 15"/>
                <a:gd name="T12" fmla="*/ 21 w 22"/>
                <a:gd name="T13" fmla="*/ 11 h 15"/>
                <a:gd name="T14" fmla="*/ 22 w 22"/>
                <a:gd name="T15" fmla="*/ 14 h 15"/>
                <a:gd name="T16" fmla="*/ 22 w 22"/>
                <a:gd name="T17" fmla="*/ 15 h 15"/>
                <a:gd name="T18" fmla="*/ 19 w 22"/>
                <a:gd name="T19" fmla="*/ 14 h 15"/>
                <a:gd name="T20" fmla="*/ 16 w 22"/>
                <a:gd name="T21" fmla="*/ 14 h 15"/>
                <a:gd name="T22" fmla="*/ 10 w 22"/>
                <a:gd name="T23" fmla="*/ 8 h 15"/>
                <a:gd name="T24" fmla="*/ 4 w 22"/>
                <a:gd name="T25" fmla="*/ 8 h 15"/>
                <a:gd name="T26" fmla="*/ 0 w 22"/>
                <a:gd name="T27" fmla="*/ 6 h 15"/>
                <a:gd name="T28" fmla="*/ 1 w 22"/>
                <a:gd name="T29" fmla="*/ 2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15"/>
                <a:gd name="T47" fmla="*/ 22 w 22"/>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15">
                  <a:moveTo>
                    <a:pt x="1" y="2"/>
                  </a:moveTo>
                  <a:lnTo>
                    <a:pt x="10" y="0"/>
                  </a:lnTo>
                  <a:lnTo>
                    <a:pt x="13" y="2"/>
                  </a:lnTo>
                  <a:lnTo>
                    <a:pt x="18" y="2"/>
                  </a:lnTo>
                  <a:lnTo>
                    <a:pt x="19" y="5"/>
                  </a:lnTo>
                  <a:lnTo>
                    <a:pt x="21" y="8"/>
                  </a:lnTo>
                  <a:lnTo>
                    <a:pt x="21" y="11"/>
                  </a:lnTo>
                  <a:lnTo>
                    <a:pt x="22" y="14"/>
                  </a:lnTo>
                  <a:lnTo>
                    <a:pt x="22" y="15"/>
                  </a:lnTo>
                  <a:lnTo>
                    <a:pt x="19" y="14"/>
                  </a:lnTo>
                  <a:lnTo>
                    <a:pt x="16" y="14"/>
                  </a:lnTo>
                  <a:lnTo>
                    <a:pt x="10" y="8"/>
                  </a:lnTo>
                  <a:lnTo>
                    <a:pt x="4" y="8"/>
                  </a:lnTo>
                  <a:lnTo>
                    <a:pt x="0" y="6"/>
                  </a:lnTo>
                  <a:lnTo>
                    <a:pt x="1" y="2"/>
                  </a:lnTo>
                  <a:close/>
                </a:path>
              </a:pathLst>
            </a:custGeom>
            <a:grpFill/>
            <a:ln w="1905">
              <a:noFill/>
              <a:round/>
              <a:headEnd/>
              <a:tailEnd/>
            </a:ln>
          </p:spPr>
          <p:txBody>
            <a:bodyPr/>
            <a:lstStyle/>
            <a:p>
              <a:endParaRPr lang="en-GB">
                <a:solidFill>
                  <a:srgbClr val="000000"/>
                </a:solidFill>
                <a:latin typeface="Arial"/>
              </a:endParaRPr>
            </a:p>
          </p:txBody>
        </p:sp>
        <p:sp>
          <p:nvSpPr>
            <p:cNvPr id="889" name="Freeform 885"/>
            <p:cNvSpPr>
              <a:spLocks/>
            </p:cNvSpPr>
            <p:nvPr/>
          </p:nvSpPr>
          <p:spPr bwMode="auto">
            <a:xfrm>
              <a:off x="626" y="810"/>
              <a:ext cx="178" cy="199"/>
            </a:xfrm>
            <a:custGeom>
              <a:avLst/>
              <a:gdLst>
                <a:gd name="T0" fmla="*/ 33 w 178"/>
                <a:gd name="T1" fmla="*/ 42 h 199"/>
                <a:gd name="T2" fmla="*/ 25 w 178"/>
                <a:gd name="T3" fmla="*/ 63 h 199"/>
                <a:gd name="T4" fmla="*/ 22 w 178"/>
                <a:gd name="T5" fmla="*/ 70 h 199"/>
                <a:gd name="T6" fmla="*/ 19 w 178"/>
                <a:gd name="T7" fmla="*/ 81 h 199"/>
                <a:gd name="T8" fmla="*/ 18 w 178"/>
                <a:gd name="T9" fmla="*/ 86 h 199"/>
                <a:gd name="T10" fmla="*/ 19 w 178"/>
                <a:gd name="T11" fmla="*/ 91 h 199"/>
                <a:gd name="T12" fmla="*/ 22 w 178"/>
                <a:gd name="T13" fmla="*/ 95 h 199"/>
                <a:gd name="T14" fmla="*/ 13 w 178"/>
                <a:gd name="T15" fmla="*/ 100 h 199"/>
                <a:gd name="T16" fmla="*/ 13 w 178"/>
                <a:gd name="T17" fmla="*/ 109 h 199"/>
                <a:gd name="T18" fmla="*/ 15 w 178"/>
                <a:gd name="T19" fmla="*/ 115 h 199"/>
                <a:gd name="T20" fmla="*/ 12 w 178"/>
                <a:gd name="T21" fmla="*/ 121 h 199"/>
                <a:gd name="T22" fmla="*/ 10 w 178"/>
                <a:gd name="T23" fmla="*/ 124 h 199"/>
                <a:gd name="T24" fmla="*/ 6 w 178"/>
                <a:gd name="T25" fmla="*/ 133 h 199"/>
                <a:gd name="T26" fmla="*/ 3 w 178"/>
                <a:gd name="T27" fmla="*/ 139 h 199"/>
                <a:gd name="T28" fmla="*/ 4 w 178"/>
                <a:gd name="T29" fmla="*/ 140 h 199"/>
                <a:gd name="T30" fmla="*/ 4 w 178"/>
                <a:gd name="T31" fmla="*/ 146 h 199"/>
                <a:gd name="T32" fmla="*/ 1 w 178"/>
                <a:gd name="T33" fmla="*/ 155 h 199"/>
                <a:gd name="T34" fmla="*/ 15 w 178"/>
                <a:gd name="T35" fmla="*/ 155 h 199"/>
                <a:gd name="T36" fmla="*/ 18 w 178"/>
                <a:gd name="T37" fmla="*/ 158 h 199"/>
                <a:gd name="T38" fmla="*/ 22 w 178"/>
                <a:gd name="T39" fmla="*/ 158 h 199"/>
                <a:gd name="T40" fmla="*/ 34 w 178"/>
                <a:gd name="T41" fmla="*/ 170 h 199"/>
                <a:gd name="T42" fmla="*/ 42 w 178"/>
                <a:gd name="T43" fmla="*/ 193 h 199"/>
                <a:gd name="T44" fmla="*/ 55 w 178"/>
                <a:gd name="T45" fmla="*/ 191 h 199"/>
                <a:gd name="T46" fmla="*/ 70 w 178"/>
                <a:gd name="T47" fmla="*/ 176 h 199"/>
                <a:gd name="T48" fmla="*/ 72 w 178"/>
                <a:gd name="T49" fmla="*/ 182 h 199"/>
                <a:gd name="T50" fmla="*/ 81 w 178"/>
                <a:gd name="T51" fmla="*/ 181 h 199"/>
                <a:gd name="T52" fmla="*/ 84 w 178"/>
                <a:gd name="T53" fmla="*/ 181 h 199"/>
                <a:gd name="T54" fmla="*/ 91 w 178"/>
                <a:gd name="T55" fmla="*/ 170 h 199"/>
                <a:gd name="T56" fmla="*/ 91 w 178"/>
                <a:gd name="T57" fmla="*/ 163 h 199"/>
                <a:gd name="T58" fmla="*/ 94 w 178"/>
                <a:gd name="T59" fmla="*/ 145 h 199"/>
                <a:gd name="T60" fmla="*/ 103 w 178"/>
                <a:gd name="T61" fmla="*/ 136 h 199"/>
                <a:gd name="T62" fmla="*/ 113 w 178"/>
                <a:gd name="T63" fmla="*/ 116 h 199"/>
                <a:gd name="T64" fmla="*/ 175 w 178"/>
                <a:gd name="T65" fmla="*/ 60 h 199"/>
                <a:gd name="T66" fmla="*/ 148 w 178"/>
                <a:gd name="T67" fmla="*/ 28 h 199"/>
                <a:gd name="T68" fmla="*/ 128 w 178"/>
                <a:gd name="T69" fmla="*/ 18 h 199"/>
                <a:gd name="T70" fmla="*/ 118 w 178"/>
                <a:gd name="T71" fmla="*/ 28 h 199"/>
                <a:gd name="T72" fmla="*/ 113 w 178"/>
                <a:gd name="T73" fmla="*/ 36 h 199"/>
                <a:gd name="T74" fmla="*/ 113 w 178"/>
                <a:gd name="T75" fmla="*/ 24 h 199"/>
                <a:gd name="T76" fmla="*/ 107 w 178"/>
                <a:gd name="T77" fmla="*/ 25 h 199"/>
                <a:gd name="T78" fmla="*/ 103 w 178"/>
                <a:gd name="T79" fmla="*/ 27 h 199"/>
                <a:gd name="T80" fmla="*/ 84 w 178"/>
                <a:gd name="T81" fmla="*/ 3 h 199"/>
                <a:gd name="T82" fmla="*/ 69 w 178"/>
                <a:gd name="T83" fmla="*/ 4 h 199"/>
                <a:gd name="T84" fmla="*/ 48 w 178"/>
                <a:gd name="T85" fmla="*/ 6 h 199"/>
                <a:gd name="T86" fmla="*/ 48 w 178"/>
                <a:gd name="T87" fmla="*/ 10 h 199"/>
                <a:gd name="T88" fmla="*/ 43 w 178"/>
                <a:gd name="T89" fmla="*/ 9 h 199"/>
                <a:gd name="T90" fmla="*/ 36 w 178"/>
                <a:gd name="T91" fmla="*/ 7 h 199"/>
                <a:gd name="T92" fmla="*/ 30 w 178"/>
                <a:gd name="T93" fmla="*/ 9 h 199"/>
                <a:gd name="T94" fmla="*/ 24 w 178"/>
                <a:gd name="T95" fmla="*/ 19 h 199"/>
                <a:gd name="T96" fmla="*/ 25 w 178"/>
                <a:gd name="T97" fmla="*/ 27 h 19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78"/>
                <a:gd name="T148" fmla="*/ 0 h 199"/>
                <a:gd name="T149" fmla="*/ 178 w 178"/>
                <a:gd name="T150" fmla="*/ 199 h 19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78" h="199">
                  <a:moveTo>
                    <a:pt x="28" y="36"/>
                  </a:moveTo>
                  <a:lnTo>
                    <a:pt x="30" y="39"/>
                  </a:lnTo>
                  <a:lnTo>
                    <a:pt x="33" y="42"/>
                  </a:lnTo>
                  <a:lnTo>
                    <a:pt x="34" y="45"/>
                  </a:lnTo>
                  <a:lnTo>
                    <a:pt x="28" y="60"/>
                  </a:lnTo>
                  <a:lnTo>
                    <a:pt x="25" y="63"/>
                  </a:lnTo>
                  <a:lnTo>
                    <a:pt x="25" y="64"/>
                  </a:lnTo>
                  <a:lnTo>
                    <a:pt x="24" y="69"/>
                  </a:lnTo>
                  <a:lnTo>
                    <a:pt x="22" y="70"/>
                  </a:lnTo>
                  <a:lnTo>
                    <a:pt x="22" y="73"/>
                  </a:lnTo>
                  <a:lnTo>
                    <a:pt x="22" y="76"/>
                  </a:lnTo>
                  <a:lnTo>
                    <a:pt x="19" y="81"/>
                  </a:lnTo>
                  <a:lnTo>
                    <a:pt x="19" y="82"/>
                  </a:lnTo>
                  <a:lnTo>
                    <a:pt x="19" y="84"/>
                  </a:lnTo>
                  <a:lnTo>
                    <a:pt x="18" y="86"/>
                  </a:lnTo>
                  <a:lnTo>
                    <a:pt x="16" y="88"/>
                  </a:lnTo>
                  <a:lnTo>
                    <a:pt x="18" y="91"/>
                  </a:lnTo>
                  <a:lnTo>
                    <a:pt x="19" y="91"/>
                  </a:lnTo>
                  <a:lnTo>
                    <a:pt x="19" y="92"/>
                  </a:lnTo>
                  <a:lnTo>
                    <a:pt x="22" y="94"/>
                  </a:lnTo>
                  <a:lnTo>
                    <a:pt x="22" y="95"/>
                  </a:lnTo>
                  <a:lnTo>
                    <a:pt x="22" y="97"/>
                  </a:lnTo>
                  <a:lnTo>
                    <a:pt x="15" y="100"/>
                  </a:lnTo>
                  <a:lnTo>
                    <a:pt x="13" y="100"/>
                  </a:lnTo>
                  <a:lnTo>
                    <a:pt x="12" y="101"/>
                  </a:lnTo>
                  <a:lnTo>
                    <a:pt x="13" y="104"/>
                  </a:lnTo>
                  <a:lnTo>
                    <a:pt x="13" y="109"/>
                  </a:lnTo>
                  <a:lnTo>
                    <a:pt x="15" y="109"/>
                  </a:lnTo>
                  <a:lnTo>
                    <a:pt x="13" y="116"/>
                  </a:lnTo>
                  <a:lnTo>
                    <a:pt x="15" y="115"/>
                  </a:lnTo>
                  <a:lnTo>
                    <a:pt x="15" y="118"/>
                  </a:lnTo>
                  <a:lnTo>
                    <a:pt x="13" y="119"/>
                  </a:lnTo>
                  <a:lnTo>
                    <a:pt x="12" y="121"/>
                  </a:lnTo>
                  <a:lnTo>
                    <a:pt x="13" y="124"/>
                  </a:lnTo>
                  <a:lnTo>
                    <a:pt x="12" y="124"/>
                  </a:lnTo>
                  <a:lnTo>
                    <a:pt x="10" y="124"/>
                  </a:lnTo>
                  <a:lnTo>
                    <a:pt x="7" y="127"/>
                  </a:lnTo>
                  <a:lnTo>
                    <a:pt x="7" y="131"/>
                  </a:lnTo>
                  <a:lnTo>
                    <a:pt x="6" y="133"/>
                  </a:lnTo>
                  <a:lnTo>
                    <a:pt x="6" y="134"/>
                  </a:lnTo>
                  <a:lnTo>
                    <a:pt x="9" y="136"/>
                  </a:lnTo>
                  <a:lnTo>
                    <a:pt x="3" y="139"/>
                  </a:lnTo>
                  <a:lnTo>
                    <a:pt x="4" y="139"/>
                  </a:lnTo>
                  <a:lnTo>
                    <a:pt x="6" y="142"/>
                  </a:lnTo>
                  <a:lnTo>
                    <a:pt x="4" y="140"/>
                  </a:lnTo>
                  <a:lnTo>
                    <a:pt x="3" y="143"/>
                  </a:lnTo>
                  <a:lnTo>
                    <a:pt x="3" y="146"/>
                  </a:lnTo>
                  <a:lnTo>
                    <a:pt x="4" y="146"/>
                  </a:lnTo>
                  <a:lnTo>
                    <a:pt x="3" y="152"/>
                  </a:lnTo>
                  <a:lnTo>
                    <a:pt x="0" y="152"/>
                  </a:lnTo>
                  <a:lnTo>
                    <a:pt x="1" y="155"/>
                  </a:lnTo>
                  <a:lnTo>
                    <a:pt x="9" y="152"/>
                  </a:lnTo>
                  <a:lnTo>
                    <a:pt x="15" y="154"/>
                  </a:lnTo>
                  <a:lnTo>
                    <a:pt x="15" y="155"/>
                  </a:lnTo>
                  <a:lnTo>
                    <a:pt x="12" y="154"/>
                  </a:lnTo>
                  <a:lnTo>
                    <a:pt x="12" y="155"/>
                  </a:lnTo>
                  <a:lnTo>
                    <a:pt x="18" y="158"/>
                  </a:lnTo>
                  <a:lnTo>
                    <a:pt x="19" y="161"/>
                  </a:lnTo>
                  <a:lnTo>
                    <a:pt x="19" y="158"/>
                  </a:lnTo>
                  <a:lnTo>
                    <a:pt x="22" y="158"/>
                  </a:lnTo>
                  <a:lnTo>
                    <a:pt x="22" y="161"/>
                  </a:lnTo>
                  <a:lnTo>
                    <a:pt x="30" y="164"/>
                  </a:lnTo>
                  <a:lnTo>
                    <a:pt x="34" y="170"/>
                  </a:lnTo>
                  <a:lnTo>
                    <a:pt x="36" y="175"/>
                  </a:lnTo>
                  <a:lnTo>
                    <a:pt x="37" y="178"/>
                  </a:lnTo>
                  <a:lnTo>
                    <a:pt x="42" y="193"/>
                  </a:lnTo>
                  <a:lnTo>
                    <a:pt x="46" y="199"/>
                  </a:lnTo>
                  <a:lnTo>
                    <a:pt x="49" y="199"/>
                  </a:lnTo>
                  <a:lnTo>
                    <a:pt x="55" y="191"/>
                  </a:lnTo>
                  <a:lnTo>
                    <a:pt x="60" y="190"/>
                  </a:lnTo>
                  <a:lnTo>
                    <a:pt x="69" y="181"/>
                  </a:lnTo>
                  <a:lnTo>
                    <a:pt x="70" y="176"/>
                  </a:lnTo>
                  <a:lnTo>
                    <a:pt x="72" y="179"/>
                  </a:lnTo>
                  <a:lnTo>
                    <a:pt x="73" y="181"/>
                  </a:lnTo>
                  <a:lnTo>
                    <a:pt x="72" y="182"/>
                  </a:lnTo>
                  <a:lnTo>
                    <a:pt x="76" y="184"/>
                  </a:lnTo>
                  <a:lnTo>
                    <a:pt x="79" y="182"/>
                  </a:lnTo>
                  <a:lnTo>
                    <a:pt x="81" y="181"/>
                  </a:lnTo>
                  <a:lnTo>
                    <a:pt x="81" y="178"/>
                  </a:lnTo>
                  <a:lnTo>
                    <a:pt x="82" y="179"/>
                  </a:lnTo>
                  <a:lnTo>
                    <a:pt x="84" y="181"/>
                  </a:lnTo>
                  <a:lnTo>
                    <a:pt x="85" y="179"/>
                  </a:lnTo>
                  <a:lnTo>
                    <a:pt x="88" y="175"/>
                  </a:lnTo>
                  <a:lnTo>
                    <a:pt x="91" y="170"/>
                  </a:lnTo>
                  <a:lnTo>
                    <a:pt x="91" y="167"/>
                  </a:lnTo>
                  <a:lnTo>
                    <a:pt x="91" y="166"/>
                  </a:lnTo>
                  <a:lnTo>
                    <a:pt x="91" y="163"/>
                  </a:lnTo>
                  <a:lnTo>
                    <a:pt x="91" y="155"/>
                  </a:lnTo>
                  <a:lnTo>
                    <a:pt x="90" y="152"/>
                  </a:lnTo>
                  <a:lnTo>
                    <a:pt x="94" y="145"/>
                  </a:lnTo>
                  <a:lnTo>
                    <a:pt x="95" y="136"/>
                  </a:lnTo>
                  <a:lnTo>
                    <a:pt x="100" y="139"/>
                  </a:lnTo>
                  <a:lnTo>
                    <a:pt x="103" y="136"/>
                  </a:lnTo>
                  <a:lnTo>
                    <a:pt x="106" y="134"/>
                  </a:lnTo>
                  <a:lnTo>
                    <a:pt x="110" y="131"/>
                  </a:lnTo>
                  <a:lnTo>
                    <a:pt x="113" y="116"/>
                  </a:lnTo>
                  <a:lnTo>
                    <a:pt x="178" y="67"/>
                  </a:lnTo>
                  <a:lnTo>
                    <a:pt x="178" y="61"/>
                  </a:lnTo>
                  <a:lnTo>
                    <a:pt x="175" y="60"/>
                  </a:lnTo>
                  <a:lnTo>
                    <a:pt x="170" y="54"/>
                  </a:lnTo>
                  <a:lnTo>
                    <a:pt x="169" y="54"/>
                  </a:lnTo>
                  <a:lnTo>
                    <a:pt x="148" y="28"/>
                  </a:lnTo>
                  <a:lnTo>
                    <a:pt x="146" y="27"/>
                  </a:lnTo>
                  <a:lnTo>
                    <a:pt x="140" y="21"/>
                  </a:lnTo>
                  <a:lnTo>
                    <a:pt x="128" y="18"/>
                  </a:lnTo>
                  <a:lnTo>
                    <a:pt x="116" y="24"/>
                  </a:lnTo>
                  <a:lnTo>
                    <a:pt x="116" y="25"/>
                  </a:lnTo>
                  <a:lnTo>
                    <a:pt x="118" y="28"/>
                  </a:lnTo>
                  <a:lnTo>
                    <a:pt x="116" y="31"/>
                  </a:lnTo>
                  <a:lnTo>
                    <a:pt x="116" y="34"/>
                  </a:lnTo>
                  <a:lnTo>
                    <a:pt x="113" y="36"/>
                  </a:lnTo>
                  <a:lnTo>
                    <a:pt x="112" y="33"/>
                  </a:lnTo>
                  <a:lnTo>
                    <a:pt x="113" y="30"/>
                  </a:lnTo>
                  <a:lnTo>
                    <a:pt x="113" y="24"/>
                  </a:lnTo>
                  <a:lnTo>
                    <a:pt x="109" y="22"/>
                  </a:lnTo>
                  <a:lnTo>
                    <a:pt x="107" y="24"/>
                  </a:lnTo>
                  <a:lnTo>
                    <a:pt x="107" y="25"/>
                  </a:lnTo>
                  <a:lnTo>
                    <a:pt x="104" y="28"/>
                  </a:lnTo>
                  <a:lnTo>
                    <a:pt x="103" y="33"/>
                  </a:lnTo>
                  <a:lnTo>
                    <a:pt x="103" y="27"/>
                  </a:lnTo>
                  <a:lnTo>
                    <a:pt x="104" y="22"/>
                  </a:lnTo>
                  <a:lnTo>
                    <a:pt x="85" y="7"/>
                  </a:lnTo>
                  <a:lnTo>
                    <a:pt x="84" y="3"/>
                  </a:lnTo>
                  <a:lnTo>
                    <a:pt x="75" y="0"/>
                  </a:lnTo>
                  <a:lnTo>
                    <a:pt x="70" y="0"/>
                  </a:lnTo>
                  <a:lnTo>
                    <a:pt x="69" y="4"/>
                  </a:lnTo>
                  <a:lnTo>
                    <a:pt x="64" y="3"/>
                  </a:lnTo>
                  <a:lnTo>
                    <a:pt x="60" y="4"/>
                  </a:lnTo>
                  <a:lnTo>
                    <a:pt x="48" y="6"/>
                  </a:lnTo>
                  <a:lnTo>
                    <a:pt x="48" y="7"/>
                  </a:lnTo>
                  <a:lnTo>
                    <a:pt x="48" y="13"/>
                  </a:lnTo>
                  <a:lnTo>
                    <a:pt x="48" y="10"/>
                  </a:lnTo>
                  <a:lnTo>
                    <a:pt x="46" y="9"/>
                  </a:lnTo>
                  <a:lnTo>
                    <a:pt x="45" y="6"/>
                  </a:lnTo>
                  <a:lnTo>
                    <a:pt x="43" y="9"/>
                  </a:lnTo>
                  <a:lnTo>
                    <a:pt x="42" y="7"/>
                  </a:lnTo>
                  <a:lnTo>
                    <a:pt x="42" y="6"/>
                  </a:lnTo>
                  <a:lnTo>
                    <a:pt x="36" y="7"/>
                  </a:lnTo>
                  <a:lnTo>
                    <a:pt x="31" y="7"/>
                  </a:lnTo>
                  <a:lnTo>
                    <a:pt x="30" y="7"/>
                  </a:lnTo>
                  <a:lnTo>
                    <a:pt x="30" y="9"/>
                  </a:lnTo>
                  <a:lnTo>
                    <a:pt x="21" y="12"/>
                  </a:lnTo>
                  <a:lnTo>
                    <a:pt x="22" y="12"/>
                  </a:lnTo>
                  <a:lnTo>
                    <a:pt x="24" y="19"/>
                  </a:lnTo>
                  <a:lnTo>
                    <a:pt x="28" y="22"/>
                  </a:lnTo>
                  <a:lnTo>
                    <a:pt x="25" y="24"/>
                  </a:lnTo>
                  <a:lnTo>
                    <a:pt x="25" y="27"/>
                  </a:lnTo>
                  <a:lnTo>
                    <a:pt x="28" y="36"/>
                  </a:lnTo>
                  <a:close/>
                </a:path>
              </a:pathLst>
            </a:custGeom>
            <a:grpFill/>
            <a:ln w="1905">
              <a:noFill/>
              <a:round/>
              <a:headEnd/>
              <a:tailEnd/>
            </a:ln>
          </p:spPr>
          <p:txBody>
            <a:bodyPr/>
            <a:lstStyle/>
            <a:p>
              <a:endParaRPr lang="en-GB">
                <a:solidFill>
                  <a:srgbClr val="000000"/>
                </a:solidFill>
                <a:latin typeface="Arial"/>
              </a:endParaRPr>
            </a:p>
          </p:txBody>
        </p:sp>
        <p:sp>
          <p:nvSpPr>
            <p:cNvPr id="890" name="Freeform 886"/>
            <p:cNvSpPr>
              <a:spLocks/>
            </p:cNvSpPr>
            <p:nvPr/>
          </p:nvSpPr>
          <p:spPr bwMode="auto">
            <a:xfrm>
              <a:off x="741" y="885"/>
              <a:ext cx="305" cy="251"/>
            </a:xfrm>
            <a:custGeom>
              <a:avLst/>
              <a:gdLst>
                <a:gd name="T0" fmla="*/ 42 w 305"/>
                <a:gd name="T1" fmla="*/ 202 h 251"/>
                <a:gd name="T2" fmla="*/ 109 w 305"/>
                <a:gd name="T3" fmla="*/ 167 h 251"/>
                <a:gd name="T4" fmla="*/ 115 w 305"/>
                <a:gd name="T5" fmla="*/ 155 h 251"/>
                <a:gd name="T6" fmla="*/ 91 w 305"/>
                <a:gd name="T7" fmla="*/ 146 h 251"/>
                <a:gd name="T8" fmla="*/ 48 w 305"/>
                <a:gd name="T9" fmla="*/ 148 h 251"/>
                <a:gd name="T10" fmla="*/ 13 w 305"/>
                <a:gd name="T11" fmla="*/ 128 h 251"/>
                <a:gd name="T12" fmla="*/ 55 w 305"/>
                <a:gd name="T13" fmla="*/ 107 h 251"/>
                <a:gd name="T14" fmla="*/ 37 w 305"/>
                <a:gd name="T15" fmla="*/ 106 h 251"/>
                <a:gd name="T16" fmla="*/ 25 w 305"/>
                <a:gd name="T17" fmla="*/ 106 h 251"/>
                <a:gd name="T18" fmla="*/ 15 w 305"/>
                <a:gd name="T19" fmla="*/ 103 h 251"/>
                <a:gd name="T20" fmla="*/ 10 w 305"/>
                <a:gd name="T21" fmla="*/ 95 h 251"/>
                <a:gd name="T22" fmla="*/ 16 w 305"/>
                <a:gd name="T23" fmla="*/ 62 h 251"/>
                <a:gd name="T24" fmla="*/ 40 w 305"/>
                <a:gd name="T25" fmla="*/ 17 h 251"/>
                <a:gd name="T26" fmla="*/ 81 w 305"/>
                <a:gd name="T27" fmla="*/ 4 h 251"/>
                <a:gd name="T28" fmla="*/ 78 w 305"/>
                <a:gd name="T29" fmla="*/ 37 h 251"/>
                <a:gd name="T30" fmla="*/ 85 w 305"/>
                <a:gd name="T31" fmla="*/ 41 h 251"/>
                <a:gd name="T32" fmla="*/ 94 w 305"/>
                <a:gd name="T33" fmla="*/ 20 h 251"/>
                <a:gd name="T34" fmla="*/ 127 w 305"/>
                <a:gd name="T35" fmla="*/ 34 h 251"/>
                <a:gd name="T36" fmla="*/ 130 w 305"/>
                <a:gd name="T37" fmla="*/ 50 h 251"/>
                <a:gd name="T38" fmla="*/ 139 w 305"/>
                <a:gd name="T39" fmla="*/ 44 h 251"/>
                <a:gd name="T40" fmla="*/ 151 w 305"/>
                <a:gd name="T41" fmla="*/ 46 h 251"/>
                <a:gd name="T42" fmla="*/ 154 w 305"/>
                <a:gd name="T43" fmla="*/ 37 h 251"/>
                <a:gd name="T44" fmla="*/ 156 w 305"/>
                <a:gd name="T45" fmla="*/ 26 h 251"/>
                <a:gd name="T46" fmla="*/ 168 w 305"/>
                <a:gd name="T47" fmla="*/ 37 h 251"/>
                <a:gd name="T48" fmla="*/ 177 w 305"/>
                <a:gd name="T49" fmla="*/ 65 h 251"/>
                <a:gd name="T50" fmla="*/ 186 w 305"/>
                <a:gd name="T51" fmla="*/ 94 h 251"/>
                <a:gd name="T52" fmla="*/ 192 w 305"/>
                <a:gd name="T53" fmla="*/ 76 h 251"/>
                <a:gd name="T54" fmla="*/ 187 w 305"/>
                <a:gd name="T55" fmla="*/ 49 h 251"/>
                <a:gd name="T56" fmla="*/ 186 w 305"/>
                <a:gd name="T57" fmla="*/ 10 h 251"/>
                <a:gd name="T58" fmla="*/ 193 w 305"/>
                <a:gd name="T59" fmla="*/ 4 h 251"/>
                <a:gd name="T60" fmla="*/ 207 w 305"/>
                <a:gd name="T61" fmla="*/ 6 h 251"/>
                <a:gd name="T62" fmla="*/ 224 w 305"/>
                <a:gd name="T63" fmla="*/ 25 h 251"/>
                <a:gd name="T64" fmla="*/ 235 w 305"/>
                <a:gd name="T65" fmla="*/ 76 h 251"/>
                <a:gd name="T66" fmla="*/ 247 w 305"/>
                <a:gd name="T67" fmla="*/ 107 h 251"/>
                <a:gd name="T68" fmla="*/ 254 w 305"/>
                <a:gd name="T69" fmla="*/ 139 h 251"/>
                <a:gd name="T70" fmla="*/ 269 w 305"/>
                <a:gd name="T71" fmla="*/ 146 h 251"/>
                <a:gd name="T72" fmla="*/ 295 w 305"/>
                <a:gd name="T73" fmla="*/ 166 h 251"/>
                <a:gd name="T74" fmla="*/ 304 w 305"/>
                <a:gd name="T75" fmla="*/ 172 h 251"/>
                <a:gd name="T76" fmla="*/ 296 w 305"/>
                <a:gd name="T77" fmla="*/ 188 h 251"/>
                <a:gd name="T78" fmla="*/ 287 w 305"/>
                <a:gd name="T79" fmla="*/ 191 h 251"/>
                <a:gd name="T80" fmla="*/ 280 w 305"/>
                <a:gd name="T81" fmla="*/ 188 h 251"/>
                <a:gd name="T82" fmla="*/ 269 w 305"/>
                <a:gd name="T83" fmla="*/ 199 h 251"/>
                <a:gd name="T84" fmla="*/ 277 w 305"/>
                <a:gd name="T85" fmla="*/ 203 h 251"/>
                <a:gd name="T86" fmla="*/ 284 w 305"/>
                <a:gd name="T87" fmla="*/ 212 h 251"/>
                <a:gd name="T88" fmla="*/ 293 w 305"/>
                <a:gd name="T89" fmla="*/ 217 h 251"/>
                <a:gd name="T90" fmla="*/ 289 w 305"/>
                <a:gd name="T91" fmla="*/ 227 h 251"/>
                <a:gd name="T92" fmla="*/ 272 w 305"/>
                <a:gd name="T93" fmla="*/ 235 h 251"/>
                <a:gd name="T94" fmla="*/ 247 w 305"/>
                <a:gd name="T95" fmla="*/ 229 h 251"/>
                <a:gd name="T96" fmla="*/ 232 w 305"/>
                <a:gd name="T97" fmla="*/ 221 h 251"/>
                <a:gd name="T98" fmla="*/ 214 w 305"/>
                <a:gd name="T99" fmla="*/ 212 h 251"/>
                <a:gd name="T100" fmla="*/ 201 w 305"/>
                <a:gd name="T101" fmla="*/ 220 h 251"/>
                <a:gd name="T102" fmla="*/ 151 w 305"/>
                <a:gd name="T103" fmla="*/ 244 h 251"/>
                <a:gd name="T104" fmla="*/ 132 w 305"/>
                <a:gd name="T105" fmla="*/ 247 h 251"/>
                <a:gd name="T106" fmla="*/ 96 w 305"/>
                <a:gd name="T107" fmla="*/ 244 h 251"/>
                <a:gd name="T108" fmla="*/ 88 w 305"/>
                <a:gd name="T109" fmla="*/ 218 h 25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05"/>
                <a:gd name="T166" fmla="*/ 0 h 251"/>
                <a:gd name="T167" fmla="*/ 305 w 305"/>
                <a:gd name="T168" fmla="*/ 251 h 25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05" h="251">
                  <a:moveTo>
                    <a:pt x="70" y="214"/>
                  </a:moveTo>
                  <a:lnTo>
                    <a:pt x="69" y="215"/>
                  </a:lnTo>
                  <a:lnTo>
                    <a:pt x="63" y="215"/>
                  </a:lnTo>
                  <a:lnTo>
                    <a:pt x="60" y="214"/>
                  </a:lnTo>
                  <a:lnTo>
                    <a:pt x="54" y="212"/>
                  </a:lnTo>
                  <a:lnTo>
                    <a:pt x="42" y="205"/>
                  </a:lnTo>
                  <a:lnTo>
                    <a:pt x="42" y="202"/>
                  </a:lnTo>
                  <a:lnTo>
                    <a:pt x="39" y="200"/>
                  </a:lnTo>
                  <a:lnTo>
                    <a:pt x="37" y="199"/>
                  </a:lnTo>
                  <a:lnTo>
                    <a:pt x="36" y="193"/>
                  </a:lnTo>
                  <a:lnTo>
                    <a:pt x="33" y="190"/>
                  </a:lnTo>
                  <a:lnTo>
                    <a:pt x="28" y="178"/>
                  </a:lnTo>
                  <a:lnTo>
                    <a:pt x="81" y="161"/>
                  </a:lnTo>
                  <a:lnTo>
                    <a:pt x="109" y="167"/>
                  </a:lnTo>
                  <a:lnTo>
                    <a:pt x="114" y="163"/>
                  </a:lnTo>
                  <a:lnTo>
                    <a:pt x="112" y="161"/>
                  </a:lnTo>
                  <a:lnTo>
                    <a:pt x="112" y="160"/>
                  </a:lnTo>
                  <a:lnTo>
                    <a:pt x="115" y="161"/>
                  </a:lnTo>
                  <a:lnTo>
                    <a:pt x="117" y="161"/>
                  </a:lnTo>
                  <a:lnTo>
                    <a:pt x="117" y="158"/>
                  </a:lnTo>
                  <a:lnTo>
                    <a:pt x="115" y="155"/>
                  </a:lnTo>
                  <a:lnTo>
                    <a:pt x="112" y="155"/>
                  </a:lnTo>
                  <a:lnTo>
                    <a:pt x="106" y="154"/>
                  </a:lnTo>
                  <a:lnTo>
                    <a:pt x="106" y="151"/>
                  </a:lnTo>
                  <a:lnTo>
                    <a:pt x="102" y="152"/>
                  </a:lnTo>
                  <a:lnTo>
                    <a:pt x="97" y="149"/>
                  </a:lnTo>
                  <a:lnTo>
                    <a:pt x="96" y="148"/>
                  </a:lnTo>
                  <a:lnTo>
                    <a:pt x="91" y="146"/>
                  </a:lnTo>
                  <a:lnTo>
                    <a:pt x="88" y="148"/>
                  </a:lnTo>
                  <a:lnTo>
                    <a:pt x="87" y="145"/>
                  </a:lnTo>
                  <a:lnTo>
                    <a:pt x="60" y="152"/>
                  </a:lnTo>
                  <a:lnTo>
                    <a:pt x="58" y="151"/>
                  </a:lnTo>
                  <a:lnTo>
                    <a:pt x="52" y="151"/>
                  </a:lnTo>
                  <a:lnTo>
                    <a:pt x="49" y="149"/>
                  </a:lnTo>
                  <a:lnTo>
                    <a:pt x="48" y="148"/>
                  </a:lnTo>
                  <a:lnTo>
                    <a:pt x="37" y="149"/>
                  </a:lnTo>
                  <a:lnTo>
                    <a:pt x="31" y="146"/>
                  </a:lnTo>
                  <a:lnTo>
                    <a:pt x="25" y="148"/>
                  </a:lnTo>
                  <a:lnTo>
                    <a:pt x="25" y="145"/>
                  </a:lnTo>
                  <a:lnTo>
                    <a:pt x="21" y="142"/>
                  </a:lnTo>
                  <a:lnTo>
                    <a:pt x="15" y="133"/>
                  </a:lnTo>
                  <a:lnTo>
                    <a:pt x="13" y="128"/>
                  </a:lnTo>
                  <a:lnTo>
                    <a:pt x="19" y="121"/>
                  </a:lnTo>
                  <a:lnTo>
                    <a:pt x="49" y="109"/>
                  </a:lnTo>
                  <a:lnTo>
                    <a:pt x="49" y="110"/>
                  </a:lnTo>
                  <a:lnTo>
                    <a:pt x="51" y="112"/>
                  </a:lnTo>
                  <a:lnTo>
                    <a:pt x="55" y="110"/>
                  </a:lnTo>
                  <a:lnTo>
                    <a:pt x="57" y="109"/>
                  </a:lnTo>
                  <a:lnTo>
                    <a:pt x="55" y="107"/>
                  </a:lnTo>
                  <a:lnTo>
                    <a:pt x="51" y="107"/>
                  </a:lnTo>
                  <a:lnTo>
                    <a:pt x="54" y="104"/>
                  </a:lnTo>
                  <a:lnTo>
                    <a:pt x="57" y="104"/>
                  </a:lnTo>
                  <a:lnTo>
                    <a:pt x="60" y="103"/>
                  </a:lnTo>
                  <a:lnTo>
                    <a:pt x="60" y="101"/>
                  </a:lnTo>
                  <a:lnTo>
                    <a:pt x="40" y="104"/>
                  </a:lnTo>
                  <a:lnTo>
                    <a:pt x="37" y="106"/>
                  </a:lnTo>
                  <a:lnTo>
                    <a:pt x="34" y="106"/>
                  </a:lnTo>
                  <a:lnTo>
                    <a:pt x="33" y="107"/>
                  </a:lnTo>
                  <a:lnTo>
                    <a:pt x="30" y="107"/>
                  </a:lnTo>
                  <a:lnTo>
                    <a:pt x="28" y="106"/>
                  </a:lnTo>
                  <a:lnTo>
                    <a:pt x="25" y="104"/>
                  </a:lnTo>
                  <a:lnTo>
                    <a:pt x="24" y="106"/>
                  </a:lnTo>
                  <a:lnTo>
                    <a:pt x="25" y="106"/>
                  </a:lnTo>
                  <a:lnTo>
                    <a:pt x="25" y="109"/>
                  </a:lnTo>
                  <a:lnTo>
                    <a:pt x="21" y="109"/>
                  </a:lnTo>
                  <a:lnTo>
                    <a:pt x="19" y="110"/>
                  </a:lnTo>
                  <a:lnTo>
                    <a:pt x="16" y="110"/>
                  </a:lnTo>
                  <a:lnTo>
                    <a:pt x="13" y="109"/>
                  </a:lnTo>
                  <a:lnTo>
                    <a:pt x="13" y="106"/>
                  </a:lnTo>
                  <a:lnTo>
                    <a:pt x="15" y="103"/>
                  </a:lnTo>
                  <a:lnTo>
                    <a:pt x="16" y="101"/>
                  </a:lnTo>
                  <a:lnTo>
                    <a:pt x="21" y="101"/>
                  </a:lnTo>
                  <a:lnTo>
                    <a:pt x="21" y="95"/>
                  </a:lnTo>
                  <a:lnTo>
                    <a:pt x="16" y="95"/>
                  </a:lnTo>
                  <a:lnTo>
                    <a:pt x="13" y="98"/>
                  </a:lnTo>
                  <a:lnTo>
                    <a:pt x="10" y="97"/>
                  </a:lnTo>
                  <a:lnTo>
                    <a:pt x="10" y="95"/>
                  </a:lnTo>
                  <a:lnTo>
                    <a:pt x="9" y="94"/>
                  </a:lnTo>
                  <a:lnTo>
                    <a:pt x="3" y="95"/>
                  </a:lnTo>
                  <a:lnTo>
                    <a:pt x="0" y="83"/>
                  </a:lnTo>
                  <a:lnTo>
                    <a:pt x="1" y="79"/>
                  </a:lnTo>
                  <a:lnTo>
                    <a:pt x="10" y="67"/>
                  </a:lnTo>
                  <a:lnTo>
                    <a:pt x="16" y="64"/>
                  </a:lnTo>
                  <a:lnTo>
                    <a:pt x="16" y="62"/>
                  </a:lnTo>
                  <a:lnTo>
                    <a:pt x="16" y="59"/>
                  </a:lnTo>
                  <a:lnTo>
                    <a:pt x="15" y="58"/>
                  </a:lnTo>
                  <a:lnTo>
                    <a:pt x="12" y="58"/>
                  </a:lnTo>
                  <a:lnTo>
                    <a:pt x="10" y="55"/>
                  </a:lnTo>
                  <a:lnTo>
                    <a:pt x="10" y="50"/>
                  </a:lnTo>
                  <a:lnTo>
                    <a:pt x="12" y="46"/>
                  </a:lnTo>
                  <a:lnTo>
                    <a:pt x="40" y="17"/>
                  </a:lnTo>
                  <a:lnTo>
                    <a:pt x="43" y="17"/>
                  </a:lnTo>
                  <a:lnTo>
                    <a:pt x="45" y="13"/>
                  </a:lnTo>
                  <a:lnTo>
                    <a:pt x="49" y="13"/>
                  </a:lnTo>
                  <a:lnTo>
                    <a:pt x="73" y="0"/>
                  </a:lnTo>
                  <a:lnTo>
                    <a:pt x="78" y="1"/>
                  </a:lnTo>
                  <a:lnTo>
                    <a:pt x="78" y="3"/>
                  </a:lnTo>
                  <a:lnTo>
                    <a:pt x="81" y="4"/>
                  </a:lnTo>
                  <a:lnTo>
                    <a:pt x="81" y="7"/>
                  </a:lnTo>
                  <a:lnTo>
                    <a:pt x="82" y="9"/>
                  </a:lnTo>
                  <a:lnTo>
                    <a:pt x="84" y="29"/>
                  </a:lnTo>
                  <a:lnTo>
                    <a:pt x="79" y="31"/>
                  </a:lnTo>
                  <a:lnTo>
                    <a:pt x="78" y="34"/>
                  </a:lnTo>
                  <a:lnTo>
                    <a:pt x="78" y="35"/>
                  </a:lnTo>
                  <a:lnTo>
                    <a:pt x="78" y="37"/>
                  </a:lnTo>
                  <a:lnTo>
                    <a:pt x="78" y="38"/>
                  </a:lnTo>
                  <a:lnTo>
                    <a:pt x="73" y="40"/>
                  </a:lnTo>
                  <a:lnTo>
                    <a:pt x="73" y="41"/>
                  </a:lnTo>
                  <a:lnTo>
                    <a:pt x="75" y="44"/>
                  </a:lnTo>
                  <a:lnTo>
                    <a:pt x="82" y="38"/>
                  </a:lnTo>
                  <a:lnTo>
                    <a:pt x="84" y="38"/>
                  </a:lnTo>
                  <a:lnTo>
                    <a:pt x="85" y="41"/>
                  </a:lnTo>
                  <a:lnTo>
                    <a:pt x="91" y="38"/>
                  </a:lnTo>
                  <a:lnTo>
                    <a:pt x="93" y="34"/>
                  </a:lnTo>
                  <a:lnTo>
                    <a:pt x="90" y="34"/>
                  </a:lnTo>
                  <a:lnTo>
                    <a:pt x="90" y="29"/>
                  </a:lnTo>
                  <a:lnTo>
                    <a:pt x="93" y="25"/>
                  </a:lnTo>
                  <a:lnTo>
                    <a:pt x="94" y="23"/>
                  </a:lnTo>
                  <a:lnTo>
                    <a:pt x="94" y="20"/>
                  </a:lnTo>
                  <a:lnTo>
                    <a:pt x="96" y="19"/>
                  </a:lnTo>
                  <a:lnTo>
                    <a:pt x="102" y="19"/>
                  </a:lnTo>
                  <a:lnTo>
                    <a:pt x="109" y="25"/>
                  </a:lnTo>
                  <a:lnTo>
                    <a:pt x="120" y="28"/>
                  </a:lnTo>
                  <a:lnTo>
                    <a:pt x="121" y="31"/>
                  </a:lnTo>
                  <a:lnTo>
                    <a:pt x="124" y="32"/>
                  </a:lnTo>
                  <a:lnTo>
                    <a:pt x="127" y="34"/>
                  </a:lnTo>
                  <a:lnTo>
                    <a:pt x="130" y="38"/>
                  </a:lnTo>
                  <a:lnTo>
                    <a:pt x="130" y="44"/>
                  </a:lnTo>
                  <a:lnTo>
                    <a:pt x="120" y="58"/>
                  </a:lnTo>
                  <a:lnTo>
                    <a:pt x="120" y="59"/>
                  </a:lnTo>
                  <a:lnTo>
                    <a:pt x="124" y="58"/>
                  </a:lnTo>
                  <a:lnTo>
                    <a:pt x="127" y="53"/>
                  </a:lnTo>
                  <a:lnTo>
                    <a:pt x="130" y="50"/>
                  </a:lnTo>
                  <a:lnTo>
                    <a:pt x="130" y="53"/>
                  </a:lnTo>
                  <a:lnTo>
                    <a:pt x="129" y="56"/>
                  </a:lnTo>
                  <a:lnTo>
                    <a:pt x="133" y="58"/>
                  </a:lnTo>
                  <a:lnTo>
                    <a:pt x="133" y="56"/>
                  </a:lnTo>
                  <a:lnTo>
                    <a:pt x="135" y="49"/>
                  </a:lnTo>
                  <a:lnTo>
                    <a:pt x="138" y="49"/>
                  </a:lnTo>
                  <a:lnTo>
                    <a:pt x="139" y="44"/>
                  </a:lnTo>
                  <a:lnTo>
                    <a:pt x="142" y="46"/>
                  </a:lnTo>
                  <a:lnTo>
                    <a:pt x="145" y="44"/>
                  </a:lnTo>
                  <a:lnTo>
                    <a:pt x="148" y="50"/>
                  </a:lnTo>
                  <a:lnTo>
                    <a:pt x="150" y="49"/>
                  </a:lnTo>
                  <a:lnTo>
                    <a:pt x="148" y="44"/>
                  </a:lnTo>
                  <a:lnTo>
                    <a:pt x="150" y="44"/>
                  </a:lnTo>
                  <a:lnTo>
                    <a:pt x="151" y="46"/>
                  </a:lnTo>
                  <a:lnTo>
                    <a:pt x="153" y="44"/>
                  </a:lnTo>
                  <a:lnTo>
                    <a:pt x="153" y="41"/>
                  </a:lnTo>
                  <a:lnTo>
                    <a:pt x="148" y="40"/>
                  </a:lnTo>
                  <a:lnTo>
                    <a:pt x="148" y="37"/>
                  </a:lnTo>
                  <a:lnTo>
                    <a:pt x="150" y="37"/>
                  </a:lnTo>
                  <a:lnTo>
                    <a:pt x="153" y="40"/>
                  </a:lnTo>
                  <a:lnTo>
                    <a:pt x="154" y="37"/>
                  </a:lnTo>
                  <a:lnTo>
                    <a:pt x="150" y="31"/>
                  </a:lnTo>
                  <a:lnTo>
                    <a:pt x="147" y="31"/>
                  </a:lnTo>
                  <a:lnTo>
                    <a:pt x="144" y="23"/>
                  </a:lnTo>
                  <a:lnTo>
                    <a:pt x="144" y="20"/>
                  </a:lnTo>
                  <a:lnTo>
                    <a:pt x="147" y="20"/>
                  </a:lnTo>
                  <a:lnTo>
                    <a:pt x="154" y="23"/>
                  </a:lnTo>
                  <a:lnTo>
                    <a:pt x="156" y="26"/>
                  </a:lnTo>
                  <a:lnTo>
                    <a:pt x="159" y="26"/>
                  </a:lnTo>
                  <a:lnTo>
                    <a:pt x="159" y="28"/>
                  </a:lnTo>
                  <a:lnTo>
                    <a:pt x="162" y="32"/>
                  </a:lnTo>
                  <a:lnTo>
                    <a:pt x="163" y="34"/>
                  </a:lnTo>
                  <a:lnTo>
                    <a:pt x="165" y="34"/>
                  </a:lnTo>
                  <a:lnTo>
                    <a:pt x="168" y="35"/>
                  </a:lnTo>
                  <a:lnTo>
                    <a:pt x="168" y="37"/>
                  </a:lnTo>
                  <a:lnTo>
                    <a:pt x="169" y="38"/>
                  </a:lnTo>
                  <a:lnTo>
                    <a:pt x="169" y="40"/>
                  </a:lnTo>
                  <a:lnTo>
                    <a:pt x="169" y="41"/>
                  </a:lnTo>
                  <a:lnTo>
                    <a:pt x="172" y="43"/>
                  </a:lnTo>
                  <a:lnTo>
                    <a:pt x="174" y="47"/>
                  </a:lnTo>
                  <a:lnTo>
                    <a:pt x="174" y="59"/>
                  </a:lnTo>
                  <a:lnTo>
                    <a:pt x="177" y="65"/>
                  </a:lnTo>
                  <a:lnTo>
                    <a:pt x="177" y="74"/>
                  </a:lnTo>
                  <a:lnTo>
                    <a:pt x="181" y="79"/>
                  </a:lnTo>
                  <a:lnTo>
                    <a:pt x="180" y="83"/>
                  </a:lnTo>
                  <a:lnTo>
                    <a:pt x="180" y="91"/>
                  </a:lnTo>
                  <a:lnTo>
                    <a:pt x="181" y="91"/>
                  </a:lnTo>
                  <a:lnTo>
                    <a:pt x="184" y="95"/>
                  </a:lnTo>
                  <a:lnTo>
                    <a:pt x="186" y="94"/>
                  </a:lnTo>
                  <a:lnTo>
                    <a:pt x="187" y="92"/>
                  </a:lnTo>
                  <a:lnTo>
                    <a:pt x="190" y="91"/>
                  </a:lnTo>
                  <a:lnTo>
                    <a:pt x="193" y="86"/>
                  </a:lnTo>
                  <a:lnTo>
                    <a:pt x="193" y="83"/>
                  </a:lnTo>
                  <a:lnTo>
                    <a:pt x="196" y="82"/>
                  </a:lnTo>
                  <a:lnTo>
                    <a:pt x="196" y="80"/>
                  </a:lnTo>
                  <a:lnTo>
                    <a:pt x="192" y="76"/>
                  </a:lnTo>
                  <a:lnTo>
                    <a:pt x="192" y="71"/>
                  </a:lnTo>
                  <a:lnTo>
                    <a:pt x="192" y="68"/>
                  </a:lnTo>
                  <a:lnTo>
                    <a:pt x="190" y="67"/>
                  </a:lnTo>
                  <a:lnTo>
                    <a:pt x="189" y="56"/>
                  </a:lnTo>
                  <a:lnTo>
                    <a:pt x="190" y="56"/>
                  </a:lnTo>
                  <a:lnTo>
                    <a:pt x="189" y="50"/>
                  </a:lnTo>
                  <a:lnTo>
                    <a:pt x="187" y="49"/>
                  </a:lnTo>
                  <a:lnTo>
                    <a:pt x="183" y="19"/>
                  </a:lnTo>
                  <a:lnTo>
                    <a:pt x="184" y="19"/>
                  </a:lnTo>
                  <a:lnTo>
                    <a:pt x="184" y="14"/>
                  </a:lnTo>
                  <a:lnTo>
                    <a:pt x="183" y="14"/>
                  </a:lnTo>
                  <a:lnTo>
                    <a:pt x="181" y="11"/>
                  </a:lnTo>
                  <a:lnTo>
                    <a:pt x="183" y="10"/>
                  </a:lnTo>
                  <a:lnTo>
                    <a:pt x="186" y="10"/>
                  </a:lnTo>
                  <a:lnTo>
                    <a:pt x="187" y="9"/>
                  </a:lnTo>
                  <a:lnTo>
                    <a:pt x="183" y="6"/>
                  </a:lnTo>
                  <a:lnTo>
                    <a:pt x="184" y="3"/>
                  </a:lnTo>
                  <a:lnTo>
                    <a:pt x="184" y="1"/>
                  </a:lnTo>
                  <a:lnTo>
                    <a:pt x="187" y="1"/>
                  </a:lnTo>
                  <a:lnTo>
                    <a:pt x="193" y="3"/>
                  </a:lnTo>
                  <a:lnTo>
                    <a:pt x="193" y="4"/>
                  </a:lnTo>
                  <a:lnTo>
                    <a:pt x="199" y="10"/>
                  </a:lnTo>
                  <a:lnTo>
                    <a:pt x="204" y="11"/>
                  </a:lnTo>
                  <a:lnTo>
                    <a:pt x="205" y="9"/>
                  </a:lnTo>
                  <a:lnTo>
                    <a:pt x="204" y="9"/>
                  </a:lnTo>
                  <a:lnTo>
                    <a:pt x="202" y="4"/>
                  </a:lnTo>
                  <a:lnTo>
                    <a:pt x="204" y="4"/>
                  </a:lnTo>
                  <a:lnTo>
                    <a:pt x="207" y="6"/>
                  </a:lnTo>
                  <a:lnTo>
                    <a:pt x="208" y="7"/>
                  </a:lnTo>
                  <a:lnTo>
                    <a:pt x="211" y="9"/>
                  </a:lnTo>
                  <a:lnTo>
                    <a:pt x="211" y="13"/>
                  </a:lnTo>
                  <a:lnTo>
                    <a:pt x="213" y="16"/>
                  </a:lnTo>
                  <a:lnTo>
                    <a:pt x="220" y="20"/>
                  </a:lnTo>
                  <a:lnTo>
                    <a:pt x="220" y="22"/>
                  </a:lnTo>
                  <a:lnTo>
                    <a:pt x="224" y="25"/>
                  </a:lnTo>
                  <a:lnTo>
                    <a:pt x="227" y="28"/>
                  </a:lnTo>
                  <a:lnTo>
                    <a:pt x="227" y="29"/>
                  </a:lnTo>
                  <a:lnTo>
                    <a:pt x="229" y="31"/>
                  </a:lnTo>
                  <a:lnTo>
                    <a:pt x="230" y="32"/>
                  </a:lnTo>
                  <a:lnTo>
                    <a:pt x="227" y="37"/>
                  </a:lnTo>
                  <a:lnTo>
                    <a:pt x="230" y="37"/>
                  </a:lnTo>
                  <a:lnTo>
                    <a:pt x="235" y="76"/>
                  </a:lnTo>
                  <a:lnTo>
                    <a:pt x="236" y="76"/>
                  </a:lnTo>
                  <a:lnTo>
                    <a:pt x="238" y="83"/>
                  </a:lnTo>
                  <a:lnTo>
                    <a:pt x="244" y="94"/>
                  </a:lnTo>
                  <a:lnTo>
                    <a:pt x="245" y="98"/>
                  </a:lnTo>
                  <a:lnTo>
                    <a:pt x="245" y="100"/>
                  </a:lnTo>
                  <a:lnTo>
                    <a:pt x="247" y="103"/>
                  </a:lnTo>
                  <a:lnTo>
                    <a:pt x="247" y="107"/>
                  </a:lnTo>
                  <a:lnTo>
                    <a:pt x="245" y="107"/>
                  </a:lnTo>
                  <a:lnTo>
                    <a:pt x="244" y="109"/>
                  </a:lnTo>
                  <a:lnTo>
                    <a:pt x="244" y="118"/>
                  </a:lnTo>
                  <a:lnTo>
                    <a:pt x="242" y="121"/>
                  </a:lnTo>
                  <a:lnTo>
                    <a:pt x="244" y="125"/>
                  </a:lnTo>
                  <a:lnTo>
                    <a:pt x="248" y="128"/>
                  </a:lnTo>
                  <a:lnTo>
                    <a:pt x="254" y="139"/>
                  </a:lnTo>
                  <a:lnTo>
                    <a:pt x="259" y="140"/>
                  </a:lnTo>
                  <a:lnTo>
                    <a:pt x="262" y="146"/>
                  </a:lnTo>
                  <a:lnTo>
                    <a:pt x="263" y="148"/>
                  </a:lnTo>
                  <a:lnTo>
                    <a:pt x="266" y="148"/>
                  </a:lnTo>
                  <a:lnTo>
                    <a:pt x="268" y="151"/>
                  </a:lnTo>
                  <a:lnTo>
                    <a:pt x="269" y="149"/>
                  </a:lnTo>
                  <a:lnTo>
                    <a:pt x="269" y="146"/>
                  </a:lnTo>
                  <a:lnTo>
                    <a:pt x="271" y="145"/>
                  </a:lnTo>
                  <a:lnTo>
                    <a:pt x="274" y="146"/>
                  </a:lnTo>
                  <a:lnTo>
                    <a:pt x="275" y="148"/>
                  </a:lnTo>
                  <a:lnTo>
                    <a:pt x="275" y="151"/>
                  </a:lnTo>
                  <a:lnTo>
                    <a:pt x="290" y="164"/>
                  </a:lnTo>
                  <a:lnTo>
                    <a:pt x="293" y="164"/>
                  </a:lnTo>
                  <a:lnTo>
                    <a:pt x="295" y="166"/>
                  </a:lnTo>
                  <a:lnTo>
                    <a:pt x="295" y="169"/>
                  </a:lnTo>
                  <a:lnTo>
                    <a:pt x="295" y="172"/>
                  </a:lnTo>
                  <a:lnTo>
                    <a:pt x="298" y="172"/>
                  </a:lnTo>
                  <a:lnTo>
                    <a:pt x="299" y="170"/>
                  </a:lnTo>
                  <a:lnTo>
                    <a:pt x="301" y="172"/>
                  </a:lnTo>
                  <a:lnTo>
                    <a:pt x="302" y="170"/>
                  </a:lnTo>
                  <a:lnTo>
                    <a:pt x="304" y="172"/>
                  </a:lnTo>
                  <a:lnTo>
                    <a:pt x="305" y="178"/>
                  </a:lnTo>
                  <a:lnTo>
                    <a:pt x="304" y="182"/>
                  </a:lnTo>
                  <a:lnTo>
                    <a:pt x="305" y="190"/>
                  </a:lnTo>
                  <a:lnTo>
                    <a:pt x="304" y="194"/>
                  </a:lnTo>
                  <a:lnTo>
                    <a:pt x="301" y="196"/>
                  </a:lnTo>
                  <a:lnTo>
                    <a:pt x="299" y="194"/>
                  </a:lnTo>
                  <a:lnTo>
                    <a:pt x="296" y="188"/>
                  </a:lnTo>
                  <a:lnTo>
                    <a:pt x="296" y="182"/>
                  </a:lnTo>
                  <a:lnTo>
                    <a:pt x="293" y="194"/>
                  </a:lnTo>
                  <a:lnTo>
                    <a:pt x="293" y="196"/>
                  </a:lnTo>
                  <a:lnTo>
                    <a:pt x="292" y="193"/>
                  </a:lnTo>
                  <a:lnTo>
                    <a:pt x="290" y="191"/>
                  </a:lnTo>
                  <a:lnTo>
                    <a:pt x="289" y="194"/>
                  </a:lnTo>
                  <a:lnTo>
                    <a:pt x="287" y="191"/>
                  </a:lnTo>
                  <a:lnTo>
                    <a:pt x="286" y="187"/>
                  </a:lnTo>
                  <a:lnTo>
                    <a:pt x="286" y="182"/>
                  </a:lnTo>
                  <a:lnTo>
                    <a:pt x="284" y="185"/>
                  </a:lnTo>
                  <a:lnTo>
                    <a:pt x="283" y="185"/>
                  </a:lnTo>
                  <a:lnTo>
                    <a:pt x="283" y="184"/>
                  </a:lnTo>
                  <a:lnTo>
                    <a:pt x="281" y="188"/>
                  </a:lnTo>
                  <a:lnTo>
                    <a:pt x="280" y="188"/>
                  </a:lnTo>
                  <a:lnTo>
                    <a:pt x="277" y="191"/>
                  </a:lnTo>
                  <a:lnTo>
                    <a:pt x="275" y="193"/>
                  </a:lnTo>
                  <a:lnTo>
                    <a:pt x="277" y="193"/>
                  </a:lnTo>
                  <a:lnTo>
                    <a:pt x="278" y="200"/>
                  </a:lnTo>
                  <a:lnTo>
                    <a:pt x="275" y="200"/>
                  </a:lnTo>
                  <a:lnTo>
                    <a:pt x="274" y="200"/>
                  </a:lnTo>
                  <a:lnTo>
                    <a:pt x="269" y="199"/>
                  </a:lnTo>
                  <a:lnTo>
                    <a:pt x="268" y="200"/>
                  </a:lnTo>
                  <a:lnTo>
                    <a:pt x="268" y="202"/>
                  </a:lnTo>
                  <a:lnTo>
                    <a:pt x="269" y="208"/>
                  </a:lnTo>
                  <a:lnTo>
                    <a:pt x="269" y="214"/>
                  </a:lnTo>
                  <a:lnTo>
                    <a:pt x="272" y="208"/>
                  </a:lnTo>
                  <a:lnTo>
                    <a:pt x="275" y="206"/>
                  </a:lnTo>
                  <a:lnTo>
                    <a:pt x="277" y="203"/>
                  </a:lnTo>
                  <a:lnTo>
                    <a:pt x="284" y="203"/>
                  </a:lnTo>
                  <a:lnTo>
                    <a:pt x="284" y="205"/>
                  </a:lnTo>
                  <a:lnTo>
                    <a:pt x="287" y="205"/>
                  </a:lnTo>
                  <a:lnTo>
                    <a:pt x="287" y="208"/>
                  </a:lnTo>
                  <a:lnTo>
                    <a:pt x="286" y="209"/>
                  </a:lnTo>
                  <a:lnTo>
                    <a:pt x="284" y="211"/>
                  </a:lnTo>
                  <a:lnTo>
                    <a:pt x="284" y="212"/>
                  </a:lnTo>
                  <a:lnTo>
                    <a:pt x="283" y="212"/>
                  </a:lnTo>
                  <a:lnTo>
                    <a:pt x="283" y="214"/>
                  </a:lnTo>
                  <a:lnTo>
                    <a:pt x="284" y="217"/>
                  </a:lnTo>
                  <a:lnTo>
                    <a:pt x="286" y="218"/>
                  </a:lnTo>
                  <a:lnTo>
                    <a:pt x="286" y="214"/>
                  </a:lnTo>
                  <a:lnTo>
                    <a:pt x="290" y="217"/>
                  </a:lnTo>
                  <a:lnTo>
                    <a:pt x="293" y="217"/>
                  </a:lnTo>
                  <a:lnTo>
                    <a:pt x="295" y="220"/>
                  </a:lnTo>
                  <a:lnTo>
                    <a:pt x="293" y="223"/>
                  </a:lnTo>
                  <a:lnTo>
                    <a:pt x="292" y="223"/>
                  </a:lnTo>
                  <a:lnTo>
                    <a:pt x="292" y="221"/>
                  </a:lnTo>
                  <a:lnTo>
                    <a:pt x="290" y="224"/>
                  </a:lnTo>
                  <a:lnTo>
                    <a:pt x="289" y="226"/>
                  </a:lnTo>
                  <a:lnTo>
                    <a:pt x="289" y="227"/>
                  </a:lnTo>
                  <a:lnTo>
                    <a:pt x="286" y="227"/>
                  </a:lnTo>
                  <a:lnTo>
                    <a:pt x="280" y="230"/>
                  </a:lnTo>
                  <a:lnTo>
                    <a:pt x="280" y="233"/>
                  </a:lnTo>
                  <a:lnTo>
                    <a:pt x="275" y="233"/>
                  </a:lnTo>
                  <a:lnTo>
                    <a:pt x="274" y="232"/>
                  </a:lnTo>
                  <a:lnTo>
                    <a:pt x="274" y="235"/>
                  </a:lnTo>
                  <a:lnTo>
                    <a:pt x="272" y="235"/>
                  </a:lnTo>
                  <a:lnTo>
                    <a:pt x="271" y="236"/>
                  </a:lnTo>
                  <a:lnTo>
                    <a:pt x="268" y="235"/>
                  </a:lnTo>
                  <a:lnTo>
                    <a:pt x="263" y="238"/>
                  </a:lnTo>
                  <a:lnTo>
                    <a:pt x="256" y="235"/>
                  </a:lnTo>
                  <a:lnTo>
                    <a:pt x="254" y="233"/>
                  </a:lnTo>
                  <a:lnTo>
                    <a:pt x="248" y="232"/>
                  </a:lnTo>
                  <a:lnTo>
                    <a:pt x="247" y="229"/>
                  </a:lnTo>
                  <a:lnTo>
                    <a:pt x="245" y="229"/>
                  </a:lnTo>
                  <a:lnTo>
                    <a:pt x="244" y="232"/>
                  </a:lnTo>
                  <a:lnTo>
                    <a:pt x="232" y="229"/>
                  </a:lnTo>
                  <a:lnTo>
                    <a:pt x="232" y="227"/>
                  </a:lnTo>
                  <a:lnTo>
                    <a:pt x="236" y="221"/>
                  </a:lnTo>
                  <a:lnTo>
                    <a:pt x="235" y="220"/>
                  </a:lnTo>
                  <a:lnTo>
                    <a:pt x="232" y="221"/>
                  </a:lnTo>
                  <a:lnTo>
                    <a:pt x="227" y="221"/>
                  </a:lnTo>
                  <a:lnTo>
                    <a:pt x="227" y="218"/>
                  </a:lnTo>
                  <a:lnTo>
                    <a:pt x="223" y="218"/>
                  </a:lnTo>
                  <a:lnTo>
                    <a:pt x="221" y="218"/>
                  </a:lnTo>
                  <a:lnTo>
                    <a:pt x="214" y="217"/>
                  </a:lnTo>
                  <a:lnTo>
                    <a:pt x="213" y="214"/>
                  </a:lnTo>
                  <a:lnTo>
                    <a:pt x="214" y="212"/>
                  </a:lnTo>
                  <a:lnTo>
                    <a:pt x="213" y="203"/>
                  </a:lnTo>
                  <a:lnTo>
                    <a:pt x="210" y="202"/>
                  </a:lnTo>
                  <a:lnTo>
                    <a:pt x="207" y="208"/>
                  </a:lnTo>
                  <a:lnTo>
                    <a:pt x="202" y="209"/>
                  </a:lnTo>
                  <a:lnTo>
                    <a:pt x="204" y="215"/>
                  </a:lnTo>
                  <a:lnTo>
                    <a:pt x="204" y="217"/>
                  </a:lnTo>
                  <a:lnTo>
                    <a:pt x="201" y="220"/>
                  </a:lnTo>
                  <a:lnTo>
                    <a:pt x="196" y="227"/>
                  </a:lnTo>
                  <a:lnTo>
                    <a:pt x="175" y="229"/>
                  </a:lnTo>
                  <a:lnTo>
                    <a:pt x="177" y="230"/>
                  </a:lnTo>
                  <a:lnTo>
                    <a:pt x="174" y="235"/>
                  </a:lnTo>
                  <a:lnTo>
                    <a:pt x="160" y="244"/>
                  </a:lnTo>
                  <a:lnTo>
                    <a:pt x="154" y="244"/>
                  </a:lnTo>
                  <a:lnTo>
                    <a:pt x="151" y="244"/>
                  </a:lnTo>
                  <a:lnTo>
                    <a:pt x="148" y="245"/>
                  </a:lnTo>
                  <a:lnTo>
                    <a:pt x="144" y="244"/>
                  </a:lnTo>
                  <a:lnTo>
                    <a:pt x="141" y="245"/>
                  </a:lnTo>
                  <a:lnTo>
                    <a:pt x="139" y="244"/>
                  </a:lnTo>
                  <a:lnTo>
                    <a:pt x="135" y="245"/>
                  </a:lnTo>
                  <a:lnTo>
                    <a:pt x="130" y="247"/>
                  </a:lnTo>
                  <a:lnTo>
                    <a:pt x="132" y="247"/>
                  </a:lnTo>
                  <a:lnTo>
                    <a:pt x="132" y="248"/>
                  </a:lnTo>
                  <a:lnTo>
                    <a:pt x="121" y="250"/>
                  </a:lnTo>
                  <a:lnTo>
                    <a:pt x="118" y="250"/>
                  </a:lnTo>
                  <a:lnTo>
                    <a:pt x="97" y="251"/>
                  </a:lnTo>
                  <a:lnTo>
                    <a:pt x="99" y="250"/>
                  </a:lnTo>
                  <a:lnTo>
                    <a:pt x="102" y="247"/>
                  </a:lnTo>
                  <a:lnTo>
                    <a:pt x="96" y="244"/>
                  </a:lnTo>
                  <a:lnTo>
                    <a:pt x="91" y="232"/>
                  </a:lnTo>
                  <a:lnTo>
                    <a:pt x="91" y="227"/>
                  </a:lnTo>
                  <a:lnTo>
                    <a:pt x="93" y="224"/>
                  </a:lnTo>
                  <a:lnTo>
                    <a:pt x="93" y="223"/>
                  </a:lnTo>
                  <a:lnTo>
                    <a:pt x="90" y="221"/>
                  </a:lnTo>
                  <a:lnTo>
                    <a:pt x="90" y="220"/>
                  </a:lnTo>
                  <a:lnTo>
                    <a:pt x="88" y="218"/>
                  </a:lnTo>
                  <a:lnTo>
                    <a:pt x="85" y="217"/>
                  </a:lnTo>
                  <a:lnTo>
                    <a:pt x="85" y="214"/>
                  </a:lnTo>
                  <a:lnTo>
                    <a:pt x="79" y="212"/>
                  </a:lnTo>
                  <a:lnTo>
                    <a:pt x="70" y="214"/>
                  </a:lnTo>
                  <a:close/>
                </a:path>
              </a:pathLst>
            </a:custGeom>
            <a:grpFill/>
            <a:ln w="1905">
              <a:noFill/>
              <a:round/>
              <a:headEnd/>
              <a:tailEnd/>
            </a:ln>
          </p:spPr>
          <p:txBody>
            <a:bodyPr/>
            <a:lstStyle/>
            <a:p>
              <a:endParaRPr lang="en-GB">
                <a:solidFill>
                  <a:srgbClr val="000000"/>
                </a:solidFill>
                <a:latin typeface="Arial"/>
              </a:endParaRPr>
            </a:p>
          </p:txBody>
        </p:sp>
        <p:sp>
          <p:nvSpPr>
            <p:cNvPr id="891" name="Freeform 887"/>
            <p:cNvSpPr>
              <a:spLocks/>
            </p:cNvSpPr>
            <p:nvPr/>
          </p:nvSpPr>
          <p:spPr bwMode="auto">
            <a:xfrm>
              <a:off x="943" y="861"/>
              <a:ext cx="42" cy="50"/>
            </a:xfrm>
            <a:custGeom>
              <a:avLst/>
              <a:gdLst>
                <a:gd name="T0" fmla="*/ 34 w 42"/>
                <a:gd name="T1" fmla="*/ 40 h 50"/>
                <a:gd name="T2" fmla="*/ 34 w 42"/>
                <a:gd name="T3" fmla="*/ 37 h 50"/>
                <a:gd name="T4" fmla="*/ 39 w 42"/>
                <a:gd name="T5" fmla="*/ 30 h 50"/>
                <a:gd name="T6" fmla="*/ 42 w 42"/>
                <a:gd name="T7" fmla="*/ 12 h 50"/>
                <a:gd name="T8" fmla="*/ 40 w 42"/>
                <a:gd name="T9" fmla="*/ 9 h 50"/>
                <a:gd name="T10" fmla="*/ 39 w 42"/>
                <a:gd name="T11" fmla="*/ 9 h 50"/>
                <a:gd name="T12" fmla="*/ 36 w 42"/>
                <a:gd name="T13" fmla="*/ 4 h 50"/>
                <a:gd name="T14" fmla="*/ 30 w 42"/>
                <a:gd name="T15" fmla="*/ 1 h 50"/>
                <a:gd name="T16" fmla="*/ 27 w 42"/>
                <a:gd name="T17" fmla="*/ 0 h 50"/>
                <a:gd name="T18" fmla="*/ 21 w 42"/>
                <a:gd name="T19" fmla="*/ 1 h 50"/>
                <a:gd name="T20" fmla="*/ 11 w 42"/>
                <a:gd name="T21" fmla="*/ 3 h 50"/>
                <a:gd name="T22" fmla="*/ 8 w 42"/>
                <a:gd name="T23" fmla="*/ 4 h 50"/>
                <a:gd name="T24" fmla="*/ 0 w 42"/>
                <a:gd name="T25" fmla="*/ 15 h 50"/>
                <a:gd name="T26" fmla="*/ 0 w 42"/>
                <a:gd name="T27" fmla="*/ 18 h 50"/>
                <a:gd name="T28" fmla="*/ 8 w 42"/>
                <a:gd name="T29" fmla="*/ 22 h 50"/>
                <a:gd name="T30" fmla="*/ 21 w 42"/>
                <a:gd name="T31" fmla="*/ 40 h 50"/>
                <a:gd name="T32" fmla="*/ 22 w 42"/>
                <a:gd name="T33" fmla="*/ 43 h 50"/>
                <a:gd name="T34" fmla="*/ 28 w 42"/>
                <a:gd name="T35" fmla="*/ 50 h 50"/>
                <a:gd name="T36" fmla="*/ 28 w 42"/>
                <a:gd name="T37" fmla="*/ 49 h 50"/>
                <a:gd name="T38" fmla="*/ 30 w 42"/>
                <a:gd name="T39" fmla="*/ 49 h 50"/>
                <a:gd name="T40" fmla="*/ 34 w 42"/>
                <a:gd name="T41" fmla="*/ 41 h 50"/>
                <a:gd name="T42" fmla="*/ 34 w 42"/>
                <a:gd name="T43" fmla="*/ 40 h 5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2"/>
                <a:gd name="T67" fmla="*/ 0 h 50"/>
                <a:gd name="T68" fmla="*/ 42 w 42"/>
                <a:gd name="T69" fmla="*/ 50 h 5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2" h="50">
                  <a:moveTo>
                    <a:pt x="34" y="40"/>
                  </a:moveTo>
                  <a:lnTo>
                    <a:pt x="34" y="37"/>
                  </a:lnTo>
                  <a:lnTo>
                    <a:pt x="39" y="30"/>
                  </a:lnTo>
                  <a:lnTo>
                    <a:pt x="42" y="12"/>
                  </a:lnTo>
                  <a:lnTo>
                    <a:pt x="40" y="9"/>
                  </a:lnTo>
                  <a:lnTo>
                    <a:pt x="39" y="9"/>
                  </a:lnTo>
                  <a:lnTo>
                    <a:pt x="36" y="4"/>
                  </a:lnTo>
                  <a:lnTo>
                    <a:pt x="30" y="1"/>
                  </a:lnTo>
                  <a:lnTo>
                    <a:pt x="27" y="0"/>
                  </a:lnTo>
                  <a:lnTo>
                    <a:pt x="21" y="1"/>
                  </a:lnTo>
                  <a:lnTo>
                    <a:pt x="11" y="3"/>
                  </a:lnTo>
                  <a:lnTo>
                    <a:pt x="8" y="4"/>
                  </a:lnTo>
                  <a:lnTo>
                    <a:pt x="0" y="15"/>
                  </a:lnTo>
                  <a:lnTo>
                    <a:pt x="0" y="18"/>
                  </a:lnTo>
                  <a:lnTo>
                    <a:pt x="8" y="22"/>
                  </a:lnTo>
                  <a:lnTo>
                    <a:pt x="21" y="40"/>
                  </a:lnTo>
                  <a:lnTo>
                    <a:pt x="22" y="43"/>
                  </a:lnTo>
                  <a:lnTo>
                    <a:pt x="28" y="50"/>
                  </a:lnTo>
                  <a:lnTo>
                    <a:pt x="28" y="49"/>
                  </a:lnTo>
                  <a:lnTo>
                    <a:pt x="30" y="49"/>
                  </a:lnTo>
                  <a:lnTo>
                    <a:pt x="34" y="41"/>
                  </a:lnTo>
                  <a:lnTo>
                    <a:pt x="34" y="40"/>
                  </a:lnTo>
                  <a:close/>
                </a:path>
              </a:pathLst>
            </a:custGeom>
            <a:grpFill/>
            <a:ln w="1905">
              <a:noFill/>
              <a:round/>
              <a:headEnd/>
              <a:tailEnd/>
            </a:ln>
          </p:spPr>
          <p:txBody>
            <a:bodyPr/>
            <a:lstStyle/>
            <a:p>
              <a:endParaRPr lang="en-GB">
                <a:solidFill>
                  <a:srgbClr val="000000"/>
                </a:solidFill>
                <a:latin typeface="Arial"/>
              </a:endParaRPr>
            </a:p>
          </p:txBody>
        </p:sp>
        <p:sp>
          <p:nvSpPr>
            <p:cNvPr id="892" name="Freeform 888"/>
            <p:cNvSpPr>
              <a:spLocks/>
            </p:cNvSpPr>
            <p:nvPr/>
          </p:nvSpPr>
          <p:spPr bwMode="auto">
            <a:xfrm>
              <a:off x="1021" y="853"/>
              <a:ext cx="100" cy="148"/>
            </a:xfrm>
            <a:custGeom>
              <a:avLst/>
              <a:gdLst>
                <a:gd name="T0" fmla="*/ 37 w 100"/>
                <a:gd name="T1" fmla="*/ 108 h 148"/>
                <a:gd name="T2" fmla="*/ 33 w 100"/>
                <a:gd name="T3" fmla="*/ 102 h 148"/>
                <a:gd name="T4" fmla="*/ 24 w 100"/>
                <a:gd name="T5" fmla="*/ 97 h 148"/>
                <a:gd name="T6" fmla="*/ 15 w 100"/>
                <a:gd name="T7" fmla="*/ 94 h 148"/>
                <a:gd name="T8" fmla="*/ 0 w 100"/>
                <a:gd name="T9" fmla="*/ 75 h 148"/>
                <a:gd name="T10" fmla="*/ 7 w 100"/>
                <a:gd name="T11" fmla="*/ 55 h 148"/>
                <a:gd name="T12" fmla="*/ 13 w 100"/>
                <a:gd name="T13" fmla="*/ 60 h 148"/>
                <a:gd name="T14" fmla="*/ 18 w 100"/>
                <a:gd name="T15" fmla="*/ 64 h 148"/>
                <a:gd name="T16" fmla="*/ 21 w 100"/>
                <a:gd name="T17" fmla="*/ 75 h 148"/>
                <a:gd name="T18" fmla="*/ 30 w 100"/>
                <a:gd name="T19" fmla="*/ 72 h 148"/>
                <a:gd name="T20" fmla="*/ 37 w 100"/>
                <a:gd name="T21" fmla="*/ 69 h 148"/>
                <a:gd name="T22" fmla="*/ 36 w 100"/>
                <a:gd name="T23" fmla="*/ 60 h 148"/>
                <a:gd name="T24" fmla="*/ 40 w 100"/>
                <a:gd name="T25" fmla="*/ 58 h 148"/>
                <a:gd name="T26" fmla="*/ 34 w 100"/>
                <a:gd name="T27" fmla="*/ 52 h 148"/>
                <a:gd name="T28" fmla="*/ 33 w 100"/>
                <a:gd name="T29" fmla="*/ 42 h 148"/>
                <a:gd name="T30" fmla="*/ 42 w 100"/>
                <a:gd name="T31" fmla="*/ 45 h 148"/>
                <a:gd name="T32" fmla="*/ 34 w 100"/>
                <a:gd name="T33" fmla="*/ 39 h 148"/>
                <a:gd name="T34" fmla="*/ 21 w 100"/>
                <a:gd name="T35" fmla="*/ 33 h 148"/>
                <a:gd name="T36" fmla="*/ 18 w 100"/>
                <a:gd name="T37" fmla="*/ 24 h 148"/>
                <a:gd name="T38" fmla="*/ 27 w 100"/>
                <a:gd name="T39" fmla="*/ 29 h 148"/>
                <a:gd name="T40" fmla="*/ 28 w 100"/>
                <a:gd name="T41" fmla="*/ 24 h 148"/>
                <a:gd name="T42" fmla="*/ 24 w 100"/>
                <a:gd name="T43" fmla="*/ 18 h 148"/>
                <a:gd name="T44" fmla="*/ 22 w 100"/>
                <a:gd name="T45" fmla="*/ 9 h 148"/>
                <a:gd name="T46" fmla="*/ 34 w 100"/>
                <a:gd name="T47" fmla="*/ 9 h 148"/>
                <a:gd name="T48" fmla="*/ 37 w 100"/>
                <a:gd name="T49" fmla="*/ 8 h 148"/>
                <a:gd name="T50" fmla="*/ 36 w 100"/>
                <a:gd name="T51" fmla="*/ 2 h 148"/>
                <a:gd name="T52" fmla="*/ 43 w 100"/>
                <a:gd name="T53" fmla="*/ 6 h 148"/>
                <a:gd name="T54" fmla="*/ 57 w 100"/>
                <a:gd name="T55" fmla="*/ 11 h 148"/>
                <a:gd name="T56" fmla="*/ 75 w 100"/>
                <a:gd name="T57" fmla="*/ 3 h 148"/>
                <a:gd name="T58" fmla="*/ 87 w 100"/>
                <a:gd name="T59" fmla="*/ 8 h 148"/>
                <a:gd name="T60" fmla="*/ 85 w 100"/>
                <a:gd name="T61" fmla="*/ 21 h 148"/>
                <a:gd name="T62" fmla="*/ 82 w 100"/>
                <a:gd name="T63" fmla="*/ 23 h 148"/>
                <a:gd name="T64" fmla="*/ 85 w 100"/>
                <a:gd name="T65" fmla="*/ 33 h 148"/>
                <a:gd name="T66" fmla="*/ 73 w 100"/>
                <a:gd name="T67" fmla="*/ 45 h 148"/>
                <a:gd name="T68" fmla="*/ 67 w 100"/>
                <a:gd name="T69" fmla="*/ 52 h 148"/>
                <a:gd name="T70" fmla="*/ 78 w 100"/>
                <a:gd name="T71" fmla="*/ 51 h 148"/>
                <a:gd name="T72" fmla="*/ 85 w 100"/>
                <a:gd name="T73" fmla="*/ 61 h 148"/>
                <a:gd name="T74" fmla="*/ 88 w 100"/>
                <a:gd name="T75" fmla="*/ 66 h 148"/>
                <a:gd name="T76" fmla="*/ 88 w 100"/>
                <a:gd name="T77" fmla="*/ 73 h 148"/>
                <a:gd name="T78" fmla="*/ 96 w 100"/>
                <a:gd name="T79" fmla="*/ 72 h 148"/>
                <a:gd name="T80" fmla="*/ 97 w 100"/>
                <a:gd name="T81" fmla="*/ 73 h 148"/>
                <a:gd name="T82" fmla="*/ 100 w 100"/>
                <a:gd name="T83" fmla="*/ 87 h 148"/>
                <a:gd name="T84" fmla="*/ 96 w 100"/>
                <a:gd name="T85" fmla="*/ 91 h 148"/>
                <a:gd name="T86" fmla="*/ 97 w 100"/>
                <a:gd name="T87" fmla="*/ 105 h 148"/>
                <a:gd name="T88" fmla="*/ 99 w 100"/>
                <a:gd name="T89" fmla="*/ 111 h 148"/>
                <a:gd name="T90" fmla="*/ 93 w 100"/>
                <a:gd name="T91" fmla="*/ 120 h 148"/>
                <a:gd name="T92" fmla="*/ 81 w 100"/>
                <a:gd name="T93" fmla="*/ 129 h 148"/>
                <a:gd name="T94" fmla="*/ 72 w 100"/>
                <a:gd name="T95" fmla="*/ 132 h 148"/>
                <a:gd name="T96" fmla="*/ 70 w 100"/>
                <a:gd name="T97" fmla="*/ 142 h 148"/>
                <a:gd name="T98" fmla="*/ 64 w 100"/>
                <a:gd name="T99" fmla="*/ 148 h 148"/>
                <a:gd name="T100" fmla="*/ 58 w 100"/>
                <a:gd name="T101" fmla="*/ 145 h 148"/>
                <a:gd name="T102" fmla="*/ 52 w 100"/>
                <a:gd name="T103" fmla="*/ 129 h 148"/>
                <a:gd name="T104" fmla="*/ 43 w 100"/>
                <a:gd name="T105" fmla="*/ 118 h 14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0"/>
                <a:gd name="T160" fmla="*/ 0 h 148"/>
                <a:gd name="T161" fmla="*/ 100 w 100"/>
                <a:gd name="T162" fmla="*/ 148 h 14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0" h="148">
                  <a:moveTo>
                    <a:pt x="42" y="115"/>
                  </a:moveTo>
                  <a:lnTo>
                    <a:pt x="40" y="114"/>
                  </a:lnTo>
                  <a:lnTo>
                    <a:pt x="37" y="108"/>
                  </a:lnTo>
                  <a:lnTo>
                    <a:pt x="37" y="105"/>
                  </a:lnTo>
                  <a:lnTo>
                    <a:pt x="34" y="103"/>
                  </a:lnTo>
                  <a:lnTo>
                    <a:pt x="33" y="102"/>
                  </a:lnTo>
                  <a:lnTo>
                    <a:pt x="30" y="105"/>
                  </a:lnTo>
                  <a:lnTo>
                    <a:pt x="25" y="97"/>
                  </a:lnTo>
                  <a:lnTo>
                    <a:pt x="24" y="97"/>
                  </a:lnTo>
                  <a:lnTo>
                    <a:pt x="24" y="99"/>
                  </a:lnTo>
                  <a:lnTo>
                    <a:pt x="16" y="99"/>
                  </a:lnTo>
                  <a:lnTo>
                    <a:pt x="15" y="94"/>
                  </a:lnTo>
                  <a:lnTo>
                    <a:pt x="12" y="91"/>
                  </a:lnTo>
                  <a:lnTo>
                    <a:pt x="12" y="88"/>
                  </a:lnTo>
                  <a:lnTo>
                    <a:pt x="0" y="75"/>
                  </a:lnTo>
                  <a:lnTo>
                    <a:pt x="1" y="58"/>
                  </a:lnTo>
                  <a:lnTo>
                    <a:pt x="4" y="55"/>
                  </a:lnTo>
                  <a:lnTo>
                    <a:pt x="7" y="55"/>
                  </a:lnTo>
                  <a:lnTo>
                    <a:pt x="10" y="58"/>
                  </a:lnTo>
                  <a:lnTo>
                    <a:pt x="12" y="60"/>
                  </a:lnTo>
                  <a:lnTo>
                    <a:pt x="13" y="60"/>
                  </a:lnTo>
                  <a:lnTo>
                    <a:pt x="12" y="61"/>
                  </a:lnTo>
                  <a:lnTo>
                    <a:pt x="13" y="64"/>
                  </a:lnTo>
                  <a:lnTo>
                    <a:pt x="18" y="64"/>
                  </a:lnTo>
                  <a:lnTo>
                    <a:pt x="19" y="66"/>
                  </a:lnTo>
                  <a:lnTo>
                    <a:pt x="19" y="70"/>
                  </a:lnTo>
                  <a:lnTo>
                    <a:pt x="21" y="75"/>
                  </a:lnTo>
                  <a:lnTo>
                    <a:pt x="27" y="75"/>
                  </a:lnTo>
                  <a:lnTo>
                    <a:pt x="28" y="73"/>
                  </a:lnTo>
                  <a:lnTo>
                    <a:pt x="30" y="72"/>
                  </a:lnTo>
                  <a:lnTo>
                    <a:pt x="31" y="73"/>
                  </a:lnTo>
                  <a:lnTo>
                    <a:pt x="34" y="72"/>
                  </a:lnTo>
                  <a:lnTo>
                    <a:pt x="37" y="69"/>
                  </a:lnTo>
                  <a:lnTo>
                    <a:pt x="36" y="64"/>
                  </a:lnTo>
                  <a:lnTo>
                    <a:pt x="34" y="60"/>
                  </a:lnTo>
                  <a:lnTo>
                    <a:pt x="36" y="60"/>
                  </a:lnTo>
                  <a:lnTo>
                    <a:pt x="39" y="63"/>
                  </a:lnTo>
                  <a:lnTo>
                    <a:pt x="40" y="63"/>
                  </a:lnTo>
                  <a:lnTo>
                    <a:pt x="40" y="58"/>
                  </a:lnTo>
                  <a:lnTo>
                    <a:pt x="39" y="55"/>
                  </a:lnTo>
                  <a:lnTo>
                    <a:pt x="36" y="55"/>
                  </a:lnTo>
                  <a:lnTo>
                    <a:pt x="34" y="52"/>
                  </a:lnTo>
                  <a:lnTo>
                    <a:pt x="33" y="51"/>
                  </a:lnTo>
                  <a:lnTo>
                    <a:pt x="33" y="43"/>
                  </a:lnTo>
                  <a:lnTo>
                    <a:pt x="33" y="42"/>
                  </a:lnTo>
                  <a:lnTo>
                    <a:pt x="36" y="42"/>
                  </a:lnTo>
                  <a:lnTo>
                    <a:pt x="42" y="46"/>
                  </a:lnTo>
                  <a:lnTo>
                    <a:pt x="42" y="45"/>
                  </a:lnTo>
                  <a:lnTo>
                    <a:pt x="36" y="35"/>
                  </a:lnTo>
                  <a:lnTo>
                    <a:pt x="34" y="36"/>
                  </a:lnTo>
                  <a:lnTo>
                    <a:pt x="34" y="39"/>
                  </a:lnTo>
                  <a:lnTo>
                    <a:pt x="27" y="41"/>
                  </a:lnTo>
                  <a:lnTo>
                    <a:pt x="22" y="38"/>
                  </a:lnTo>
                  <a:lnTo>
                    <a:pt x="21" y="33"/>
                  </a:lnTo>
                  <a:lnTo>
                    <a:pt x="18" y="32"/>
                  </a:lnTo>
                  <a:lnTo>
                    <a:pt x="18" y="27"/>
                  </a:lnTo>
                  <a:lnTo>
                    <a:pt x="18" y="24"/>
                  </a:lnTo>
                  <a:lnTo>
                    <a:pt x="24" y="24"/>
                  </a:lnTo>
                  <a:lnTo>
                    <a:pt x="25" y="26"/>
                  </a:lnTo>
                  <a:lnTo>
                    <a:pt x="27" y="29"/>
                  </a:lnTo>
                  <a:lnTo>
                    <a:pt x="30" y="30"/>
                  </a:lnTo>
                  <a:lnTo>
                    <a:pt x="30" y="29"/>
                  </a:lnTo>
                  <a:lnTo>
                    <a:pt x="28" y="24"/>
                  </a:lnTo>
                  <a:lnTo>
                    <a:pt x="30" y="21"/>
                  </a:lnTo>
                  <a:lnTo>
                    <a:pt x="25" y="21"/>
                  </a:lnTo>
                  <a:lnTo>
                    <a:pt x="24" y="18"/>
                  </a:lnTo>
                  <a:lnTo>
                    <a:pt x="21" y="18"/>
                  </a:lnTo>
                  <a:lnTo>
                    <a:pt x="19" y="14"/>
                  </a:lnTo>
                  <a:lnTo>
                    <a:pt x="22" y="9"/>
                  </a:lnTo>
                  <a:lnTo>
                    <a:pt x="28" y="6"/>
                  </a:lnTo>
                  <a:lnTo>
                    <a:pt x="30" y="9"/>
                  </a:lnTo>
                  <a:lnTo>
                    <a:pt x="34" y="9"/>
                  </a:lnTo>
                  <a:lnTo>
                    <a:pt x="37" y="12"/>
                  </a:lnTo>
                  <a:lnTo>
                    <a:pt x="37" y="11"/>
                  </a:lnTo>
                  <a:lnTo>
                    <a:pt x="37" y="8"/>
                  </a:lnTo>
                  <a:lnTo>
                    <a:pt x="34" y="6"/>
                  </a:lnTo>
                  <a:lnTo>
                    <a:pt x="33" y="3"/>
                  </a:lnTo>
                  <a:lnTo>
                    <a:pt x="36" y="2"/>
                  </a:lnTo>
                  <a:lnTo>
                    <a:pt x="39" y="0"/>
                  </a:lnTo>
                  <a:lnTo>
                    <a:pt x="40" y="2"/>
                  </a:lnTo>
                  <a:lnTo>
                    <a:pt x="43" y="6"/>
                  </a:lnTo>
                  <a:lnTo>
                    <a:pt x="46" y="6"/>
                  </a:lnTo>
                  <a:lnTo>
                    <a:pt x="52" y="12"/>
                  </a:lnTo>
                  <a:lnTo>
                    <a:pt x="57" y="11"/>
                  </a:lnTo>
                  <a:lnTo>
                    <a:pt x="58" y="12"/>
                  </a:lnTo>
                  <a:lnTo>
                    <a:pt x="66" y="9"/>
                  </a:lnTo>
                  <a:lnTo>
                    <a:pt x="75" y="3"/>
                  </a:lnTo>
                  <a:lnTo>
                    <a:pt x="84" y="0"/>
                  </a:lnTo>
                  <a:lnTo>
                    <a:pt x="84" y="3"/>
                  </a:lnTo>
                  <a:lnTo>
                    <a:pt x="87" y="8"/>
                  </a:lnTo>
                  <a:lnTo>
                    <a:pt x="90" y="9"/>
                  </a:lnTo>
                  <a:lnTo>
                    <a:pt x="88" y="15"/>
                  </a:lnTo>
                  <a:lnTo>
                    <a:pt x="85" y="21"/>
                  </a:lnTo>
                  <a:lnTo>
                    <a:pt x="82" y="21"/>
                  </a:lnTo>
                  <a:lnTo>
                    <a:pt x="81" y="23"/>
                  </a:lnTo>
                  <a:lnTo>
                    <a:pt x="82" y="23"/>
                  </a:lnTo>
                  <a:lnTo>
                    <a:pt x="85" y="26"/>
                  </a:lnTo>
                  <a:lnTo>
                    <a:pt x="85" y="35"/>
                  </a:lnTo>
                  <a:lnTo>
                    <a:pt x="85" y="33"/>
                  </a:lnTo>
                  <a:lnTo>
                    <a:pt x="81" y="35"/>
                  </a:lnTo>
                  <a:lnTo>
                    <a:pt x="76" y="41"/>
                  </a:lnTo>
                  <a:lnTo>
                    <a:pt x="73" y="45"/>
                  </a:lnTo>
                  <a:lnTo>
                    <a:pt x="70" y="48"/>
                  </a:lnTo>
                  <a:lnTo>
                    <a:pt x="69" y="51"/>
                  </a:lnTo>
                  <a:lnTo>
                    <a:pt x="67" y="52"/>
                  </a:lnTo>
                  <a:lnTo>
                    <a:pt x="67" y="60"/>
                  </a:lnTo>
                  <a:lnTo>
                    <a:pt x="73" y="52"/>
                  </a:lnTo>
                  <a:lnTo>
                    <a:pt x="78" y="51"/>
                  </a:lnTo>
                  <a:lnTo>
                    <a:pt x="81" y="52"/>
                  </a:lnTo>
                  <a:lnTo>
                    <a:pt x="85" y="58"/>
                  </a:lnTo>
                  <a:lnTo>
                    <a:pt x="85" y="61"/>
                  </a:lnTo>
                  <a:lnTo>
                    <a:pt x="85" y="63"/>
                  </a:lnTo>
                  <a:lnTo>
                    <a:pt x="87" y="66"/>
                  </a:lnTo>
                  <a:lnTo>
                    <a:pt x="88" y="66"/>
                  </a:lnTo>
                  <a:lnTo>
                    <a:pt x="88" y="67"/>
                  </a:lnTo>
                  <a:lnTo>
                    <a:pt x="90" y="70"/>
                  </a:lnTo>
                  <a:lnTo>
                    <a:pt x="88" y="73"/>
                  </a:lnTo>
                  <a:lnTo>
                    <a:pt x="88" y="76"/>
                  </a:lnTo>
                  <a:lnTo>
                    <a:pt x="93" y="72"/>
                  </a:lnTo>
                  <a:lnTo>
                    <a:pt x="96" y="72"/>
                  </a:lnTo>
                  <a:lnTo>
                    <a:pt x="96" y="67"/>
                  </a:lnTo>
                  <a:lnTo>
                    <a:pt x="97" y="70"/>
                  </a:lnTo>
                  <a:lnTo>
                    <a:pt x="97" y="73"/>
                  </a:lnTo>
                  <a:lnTo>
                    <a:pt x="99" y="75"/>
                  </a:lnTo>
                  <a:lnTo>
                    <a:pt x="100" y="84"/>
                  </a:lnTo>
                  <a:lnTo>
                    <a:pt x="100" y="87"/>
                  </a:lnTo>
                  <a:lnTo>
                    <a:pt x="100" y="88"/>
                  </a:lnTo>
                  <a:lnTo>
                    <a:pt x="97" y="91"/>
                  </a:lnTo>
                  <a:lnTo>
                    <a:pt x="96" y="91"/>
                  </a:lnTo>
                  <a:lnTo>
                    <a:pt x="99" y="99"/>
                  </a:lnTo>
                  <a:lnTo>
                    <a:pt x="99" y="103"/>
                  </a:lnTo>
                  <a:lnTo>
                    <a:pt x="97" y="105"/>
                  </a:lnTo>
                  <a:lnTo>
                    <a:pt x="96" y="108"/>
                  </a:lnTo>
                  <a:lnTo>
                    <a:pt x="99" y="108"/>
                  </a:lnTo>
                  <a:lnTo>
                    <a:pt x="99" y="111"/>
                  </a:lnTo>
                  <a:lnTo>
                    <a:pt x="99" y="118"/>
                  </a:lnTo>
                  <a:lnTo>
                    <a:pt x="97" y="118"/>
                  </a:lnTo>
                  <a:lnTo>
                    <a:pt x="93" y="120"/>
                  </a:lnTo>
                  <a:lnTo>
                    <a:pt x="91" y="126"/>
                  </a:lnTo>
                  <a:lnTo>
                    <a:pt x="85" y="132"/>
                  </a:lnTo>
                  <a:lnTo>
                    <a:pt x="81" y="129"/>
                  </a:lnTo>
                  <a:lnTo>
                    <a:pt x="75" y="130"/>
                  </a:lnTo>
                  <a:lnTo>
                    <a:pt x="72" y="129"/>
                  </a:lnTo>
                  <a:lnTo>
                    <a:pt x="72" y="132"/>
                  </a:lnTo>
                  <a:lnTo>
                    <a:pt x="75" y="136"/>
                  </a:lnTo>
                  <a:lnTo>
                    <a:pt x="75" y="139"/>
                  </a:lnTo>
                  <a:lnTo>
                    <a:pt x="70" y="142"/>
                  </a:lnTo>
                  <a:lnTo>
                    <a:pt x="69" y="145"/>
                  </a:lnTo>
                  <a:lnTo>
                    <a:pt x="67" y="148"/>
                  </a:lnTo>
                  <a:lnTo>
                    <a:pt x="64" y="148"/>
                  </a:lnTo>
                  <a:lnTo>
                    <a:pt x="61" y="142"/>
                  </a:lnTo>
                  <a:lnTo>
                    <a:pt x="60" y="142"/>
                  </a:lnTo>
                  <a:lnTo>
                    <a:pt x="58" y="145"/>
                  </a:lnTo>
                  <a:lnTo>
                    <a:pt x="57" y="145"/>
                  </a:lnTo>
                  <a:lnTo>
                    <a:pt x="54" y="132"/>
                  </a:lnTo>
                  <a:lnTo>
                    <a:pt x="52" y="129"/>
                  </a:lnTo>
                  <a:lnTo>
                    <a:pt x="51" y="124"/>
                  </a:lnTo>
                  <a:lnTo>
                    <a:pt x="48" y="121"/>
                  </a:lnTo>
                  <a:lnTo>
                    <a:pt x="43" y="118"/>
                  </a:lnTo>
                  <a:lnTo>
                    <a:pt x="42" y="115"/>
                  </a:lnTo>
                  <a:close/>
                </a:path>
              </a:pathLst>
            </a:custGeom>
            <a:grpFill/>
            <a:ln w="1905">
              <a:noFill/>
              <a:round/>
              <a:headEnd/>
              <a:tailEnd/>
            </a:ln>
          </p:spPr>
          <p:txBody>
            <a:bodyPr/>
            <a:lstStyle/>
            <a:p>
              <a:endParaRPr lang="en-GB">
                <a:solidFill>
                  <a:srgbClr val="000000"/>
                </a:solidFill>
                <a:latin typeface="Arial"/>
              </a:endParaRPr>
            </a:p>
          </p:txBody>
        </p:sp>
        <p:sp>
          <p:nvSpPr>
            <p:cNvPr id="893" name="Freeform 889"/>
            <p:cNvSpPr>
              <a:spLocks/>
            </p:cNvSpPr>
            <p:nvPr/>
          </p:nvSpPr>
          <p:spPr bwMode="auto">
            <a:xfrm>
              <a:off x="1108" y="896"/>
              <a:ext cx="10" cy="15"/>
            </a:xfrm>
            <a:custGeom>
              <a:avLst/>
              <a:gdLst>
                <a:gd name="T0" fmla="*/ 9 w 10"/>
                <a:gd name="T1" fmla="*/ 9 h 15"/>
                <a:gd name="T2" fmla="*/ 10 w 10"/>
                <a:gd name="T3" fmla="*/ 6 h 15"/>
                <a:gd name="T4" fmla="*/ 10 w 10"/>
                <a:gd name="T5" fmla="*/ 3 h 15"/>
                <a:gd name="T6" fmla="*/ 6 w 10"/>
                <a:gd name="T7" fmla="*/ 0 h 15"/>
                <a:gd name="T8" fmla="*/ 0 w 10"/>
                <a:gd name="T9" fmla="*/ 5 h 15"/>
                <a:gd name="T10" fmla="*/ 3 w 10"/>
                <a:gd name="T11" fmla="*/ 15 h 15"/>
                <a:gd name="T12" fmla="*/ 6 w 10"/>
                <a:gd name="T13" fmla="*/ 15 h 15"/>
                <a:gd name="T14" fmla="*/ 9 w 10"/>
                <a:gd name="T15" fmla="*/ 12 h 15"/>
                <a:gd name="T16" fmla="*/ 9 w 10"/>
                <a:gd name="T17" fmla="*/ 11 h 15"/>
                <a:gd name="T18" fmla="*/ 9 w 10"/>
                <a:gd name="T19" fmla="*/ 9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
                <a:gd name="T31" fmla="*/ 0 h 15"/>
                <a:gd name="T32" fmla="*/ 10 w 10"/>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 h="15">
                  <a:moveTo>
                    <a:pt x="9" y="9"/>
                  </a:moveTo>
                  <a:lnTo>
                    <a:pt x="10" y="6"/>
                  </a:lnTo>
                  <a:lnTo>
                    <a:pt x="10" y="3"/>
                  </a:lnTo>
                  <a:lnTo>
                    <a:pt x="6" y="0"/>
                  </a:lnTo>
                  <a:lnTo>
                    <a:pt x="0" y="5"/>
                  </a:lnTo>
                  <a:lnTo>
                    <a:pt x="3" y="15"/>
                  </a:lnTo>
                  <a:lnTo>
                    <a:pt x="6" y="15"/>
                  </a:lnTo>
                  <a:lnTo>
                    <a:pt x="9" y="12"/>
                  </a:lnTo>
                  <a:lnTo>
                    <a:pt x="9" y="11"/>
                  </a:lnTo>
                  <a:lnTo>
                    <a:pt x="9" y="9"/>
                  </a:lnTo>
                  <a:close/>
                </a:path>
              </a:pathLst>
            </a:custGeom>
            <a:grpFill/>
            <a:ln w="1905">
              <a:noFill/>
              <a:round/>
              <a:headEnd/>
              <a:tailEnd/>
            </a:ln>
          </p:spPr>
          <p:txBody>
            <a:bodyPr/>
            <a:lstStyle/>
            <a:p>
              <a:endParaRPr lang="en-GB">
                <a:solidFill>
                  <a:srgbClr val="000000"/>
                </a:solidFill>
                <a:latin typeface="Arial"/>
              </a:endParaRPr>
            </a:p>
          </p:txBody>
        </p:sp>
        <p:sp>
          <p:nvSpPr>
            <p:cNvPr id="894" name="Freeform 890"/>
            <p:cNvSpPr>
              <a:spLocks/>
            </p:cNvSpPr>
            <p:nvPr/>
          </p:nvSpPr>
          <p:spPr bwMode="auto">
            <a:xfrm>
              <a:off x="1070" y="841"/>
              <a:ext cx="27" cy="18"/>
            </a:xfrm>
            <a:custGeom>
              <a:avLst/>
              <a:gdLst>
                <a:gd name="T0" fmla="*/ 14 w 27"/>
                <a:gd name="T1" fmla="*/ 17 h 18"/>
                <a:gd name="T2" fmla="*/ 18 w 27"/>
                <a:gd name="T3" fmla="*/ 15 h 18"/>
                <a:gd name="T4" fmla="*/ 26 w 27"/>
                <a:gd name="T5" fmla="*/ 8 h 18"/>
                <a:gd name="T6" fmla="*/ 27 w 27"/>
                <a:gd name="T7" fmla="*/ 3 h 18"/>
                <a:gd name="T8" fmla="*/ 27 w 27"/>
                <a:gd name="T9" fmla="*/ 0 h 18"/>
                <a:gd name="T10" fmla="*/ 23 w 27"/>
                <a:gd name="T11" fmla="*/ 0 h 18"/>
                <a:gd name="T12" fmla="*/ 14 w 27"/>
                <a:gd name="T13" fmla="*/ 5 h 18"/>
                <a:gd name="T14" fmla="*/ 11 w 27"/>
                <a:gd name="T15" fmla="*/ 6 h 18"/>
                <a:gd name="T16" fmla="*/ 8 w 27"/>
                <a:gd name="T17" fmla="*/ 9 h 18"/>
                <a:gd name="T18" fmla="*/ 6 w 27"/>
                <a:gd name="T19" fmla="*/ 11 h 18"/>
                <a:gd name="T20" fmla="*/ 0 w 27"/>
                <a:gd name="T21" fmla="*/ 14 h 18"/>
                <a:gd name="T22" fmla="*/ 2 w 27"/>
                <a:gd name="T23" fmla="*/ 15 h 18"/>
                <a:gd name="T24" fmla="*/ 6 w 27"/>
                <a:gd name="T25" fmla="*/ 17 h 18"/>
                <a:gd name="T26" fmla="*/ 6 w 27"/>
                <a:gd name="T27" fmla="*/ 15 h 18"/>
                <a:gd name="T28" fmla="*/ 8 w 27"/>
                <a:gd name="T29" fmla="*/ 15 h 18"/>
                <a:gd name="T30" fmla="*/ 9 w 27"/>
                <a:gd name="T31" fmla="*/ 18 h 18"/>
                <a:gd name="T32" fmla="*/ 11 w 27"/>
                <a:gd name="T33" fmla="*/ 17 h 18"/>
                <a:gd name="T34" fmla="*/ 12 w 27"/>
                <a:gd name="T35" fmla="*/ 18 h 18"/>
                <a:gd name="T36" fmla="*/ 14 w 27"/>
                <a:gd name="T37" fmla="*/ 1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
                <a:gd name="T58" fmla="*/ 0 h 18"/>
                <a:gd name="T59" fmla="*/ 27 w 27"/>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 h="18">
                  <a:moveTo>
                    <a:pt x="14" y="17"/>
                  </a:moveTo>
                  <a:lnTo>
                    <a:pt x="18" y="15"/>
                  </a:lnTo>
                  <a:lnTo>
                    <a:pt x="26" y="8"/>
                  </a:lnTo>
                  <a:lnTo>
                    <a:pt x="27" y="3"/>
                  </a:lnTo>
                  <a:lnTo>
                    <a:pt x="27" y="0"/>
                  </a:lnTo>
                  <a:lnTo>
                    <a:pt x="23" y="0"/>
                  </a:lnTo>
                  <a:lnTo>
                    <a:pt x="14" y="5"/>
                  </a:lnTo>
                  <a:lnTo>
                    <a:pt x="11" y="6"/>
                  </a:lnTo>
                  <a:lnTo>
                    <a:pt x="8" y="9"/>
                  </a:lnTo>
                  <a:lnTo>
                    <a:pt x="6" y="11"/>
                  </a:lnTo>
                  <a:lnTo>
                    <a:pt x="0" y="14"/>
                  </a:lnTo>
                  <a:lnTo>
                    <a:pt x="2" y="15"/>
                  </a:lnTo>
                  <a:lnTo>
                    <a:pt x="6" y="17"/>
                  </a:lnTo>
                  <a:lnTo>
                    <a:pt x="6" y="15"/>
                  </a:lnTo>
                  <a:lnTo>
                    <a:pt x="8" y="15"/>
                  </a:lnTo>
                  <a:lnTo>
                    <a:pt x="9" y="18"/>
                  </a:lnTo>
                  <a:lnTo>
                    <a:pt x="11" y="17"/>
                  </a:lnTo>
                  <a:lnTo>
                    <a:pt x="12" y="18"/>
                  </a:lnTo>
                  <a:lnTo>
                    <a:pt x="14" y="17"/>
                  </a:lnTo>
                  <a:close/>
                </a:path>
              </a:pathLst>
            </a:custGeom>
            <a:grpFill/>
            <a:ln w="1905">
              <a:noFill/>
              <a:round/>
              <a:headEnd/>
              <a:tailEnd/>
            </a:ln>
          </p:spPr>
          <p:txBody>
            <a:bodyPr/>
            <a:lstStyle/>
            <a:p>
              <a:endParaRPr lang="en-GB">
                <a:solidFill>
                  <a:srgbClr val="000000"/>
                </a:solidFill>
                <a:latin typeface="Arial"/>
              </a:endParaRPr>
            </a:p>
          </p:txBody>
        </p:sp>
        <p:sp>
          <p:nvSpPr>
            <p:cNvPr id="895" name="Freeform 891"/>
            <p:cNvSpPr>
              <a:spLocks/>
            </p:cNvSpPr>
            <p:nvPr/>
          </p:nvSpPr>
          <p:spPr bwMode="auto">
            <a:xfrm>
              <a:off x="1109" y="736"/>
              <a:ext cx="18" cy="20"/>
            </a:xfrm>
            <a:custGeom>
              <a:avLst/>
              <a:gdLst>
                <a:gd name="T0" fmla="*/ 12 w 18"/>
                <a:gd name="T1" fmla="*/ 5 h 20"/>
                <a:gd name="T2" fmla="*/ 9 w 18"/>
                <a:gd name="T3" fmla="*/ 11 h 20"/>
                <a:gd name="T4" fmla="*/ 9 w 18"/>
                <a:gd name="T5" fmla="*/ 12 h 20"/>
                <a:gd name="T6" fmla="*/ 9 w 18"/>
                <a:gd name="T7" fmla="*/ 15 h 20"/>
                <a:gd name="T8" fmla="*/ 6 w 18"/>
                <a:gd name="T9" fmla="*/ 15 h 20"/>
                <a:gd name="T10" fmla="*/ 8 w 18"/>
                <a:gd name="T11" fmla="*/ 18 h 20"/>
                <a:gd name="T12" fmla="*/ 6 w 18"/>
                <a:gd name="T13" fmla="*/ 20 h 20"/>
                <a:gd name="T14" fmla="*/ 3 w 18"/>
                <a:gd name="T15" fmla="*/ 20 h 20"/>
                <a:gd name="T16" fmla="*/ 2 w 18"/>
                <a:gd name="T17" fmla="*/ 18 h 20"/>
                <a:gd name="T18" fmla="*/ 2 w 18"/>
                <a:gd name="T19" fmla="*/ 15 h 20"/>
                <a:gd name="T20" fmla="*/ 0 w 18"/>
                <a:gd name="T21" fmla="*/ 14 h 20"/>
                <a:gd name="T22" fmla="*/ 0 w 18"/>
                <a:gd name="T23" fmla="*/ 11 h 20"/>
                <a:gd name="T24" fmla="*/ 5 w 18"/>
                <a:gd name="T25" fmla="*/ 6 h 20"/>
                <a:gd name="T26" fmla="*/ 6 w 18"/>
                <a:gd name="T27" fmla="*/ 6 h 20"/>
                <a:gd name="T28" fmla="*/ 8 w 18"/>
                <a:gd name="T29" fmla="*/ 5 h 20"/>
                <a:gd name="T30" fmla="*/ 11 w 18"/>
                <a:gd name="T31" fmla="*/ 5 h 20"/>
                <a:gd name="T32" fmla="*/ 12 w 18"/>
                <a:gd name="T33" fmla="*/ 0 h 20"/>
                <a:gd name="T34" fmla="*/ 18 w 18"/>
                <a:gd name="T35" fmla="*/ 5 h 20"/>
                <a:gd name="T36" fmla="*/ 18 w 18"/>
                <a:gd name="T37" fmla="*/ 9 h 20"/>
                <a:gd name="T38" fmla="*/ 15 w 18"/>
                <a:gd name="T39" fmla="*/ 14 h 20"/>
                <a:gd name="T40" fmla="*/ 15 w 18"/>
                <a:gd name="T41" fmla="*/ 12 h 20"/>
                <a:gd name="T42" fmla="*/ 12 w 18"/>
                <a:gd name="T43" fmla="*/ 11 h 20"/>
                <a:gd name="T44" fmla="*/ 12 w 18"/>
                <a:gd name="T45" fmla="*/ 5 h 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
                <a:gd name="T70" fmla="*/ 0 h 20"/>
                <a:gd name="T71" fmla="*/ 18 w 18"/>
                <a:gd name="T72" fmla="*/ 20 h 2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 h="20">
                  <a:moveTo>
                    <a:pt x="12" y="5"/>
                  </a:moveTo>
                  <a:lnTo>
                    <a:pt x="9" y="11"/>
                  </a:lnTo>
                  <a:lnTo>
                    <a:pt x="9" y="12"/>
                  </a:lnTo>
                  <a:lnTo>
                    <a:pt x="9" y="15"/>
                  </a:lnTo>
                  <a:lnTo>
                    <a:pt x="6" y="15"/>
                  </a:lnTo>
                  <a:lnTo>
                    <a:pt x="8" y="18"/>
                  </a:lnTo>
                  <a:lnTo>
                    <a:pt x="6" y="20"/>
                  </a:lnTo>
                  <a:lnTo>
                    <a:pt x="3" y="20"/>
                  </a:lnTo>
                  <a:lnTo>
                    <a:pt x="2" y="18"/>
                  </a:lnTo>
                  <a:lnTo>
                    <a:pt x="2" y="15"/>
                  </a:lnTo>
                  <a:lnTo>
                    <a:pt x="0" y="14"/>
                  </a:lnTo>
                  <a:lnTo>
                    <a:pt x="0" y="11"/>
                  </a:lnTo>
                  <a:lnTo>
                    <a:pt x="5" y="6"/>
                  </a:lnTo>
                  <a:lnTo>
                    <a:pt x="6" y="6"/>
                  </a:lnTo>
                  <a:lnTo>
                    <a:pt x="8" y="5"/>
                  </a:lnTo>
                  <a:lnTo>
                    <a:pt x="11" y="5"/>
                  </a:lnTo>
                  <a:lnTo>
                    <a:pt x="12" y="0"/>
                  </a:lnTo>
                  <a:lnTo>
                    <a:pt x="18" y="5"/>
                  </a:lnTo>
                  <a:lnTo>
                    <a:pt x="18" y="9"/>
                  </a:lnTo>
                  <a:lnTo>
                    <a:pt x="15" y="14"/>
                  </a:lnTo>
                  <a:lnTo>
                    <a:pt x="15" y="12"/>
                  </a:lnTo>
                  <a:lnTo>
                    <a:pt x="12" y="11"/>
                  </a:lnTo>
                  <a:lnTo>
                    <a:pt x="12" y="5"/>
                  </a:lnTo>
                  <a:close/>
                </a:path>
              </a:pathLst>
            </a:custGeom>
            <a:grpFill/>
            <a:ln w="1905">
              <a:noFill/>
              <a:round/>
              <a:headEnd/>
              <a:tailEnd/>
            </a:ln>
          </p:spPr>
          <p:txBody>
            <a:bodyPr/>
            <a:lstStyle/>
            <a:p>
              <a:endParaRPr lang="en-GB">
                <a:solidFill>
                  <a:srgbClr val="000000"/>
                </a:solidFill>
                <a:latin typeface="Arial"/>
              </a:endParaRPr>
            </a:p>
          </p:txBody>
        </p:sp>
        <p:sp>
          <p:nvSpPr>
            <p:cNvPr id="896" name="Freeform 892"/>
            <p:cNvSpPr>
              <a:spLocks/>
            </p:cNvSpPr>
            <p:nvPr/>
          </p:nvSpPr>
          <p:spPr bwMode="auto">
            <a:xfrm>
              <a:off x="1013" y="667"/>
              <a:ext cx="90" cy="117"/>
            </a:xfrm>
            <a:custGeom>
              <a:avLst/>
              <a:gdLst>
                <a:gd name="T0" fmla="*/ 83 w 90"/>
                <a:gd name="T1" fmla="*/ 62 h 117"/>
                <a:gd name="T2" fmla="*/ 90 w 90"/>
                <a:gd name="T3" fmla="*/ 87 h 117"/>
                <a:gd name="T4" fmla="*/ 81 w 90"/>
                <a:gd name="T5" fmla="*/ 74 h 117"/>
                <a:gd name="T6" fmla="*/ 83 w 90"/>
                <a:gd name="T7" fmla="*/ 83 h 117"/>
                <a:gd name="T8" fmla="*/ 81 w 90"/>
                <a:gd name="T9" fmla="*/ 86 h 117"/>
                <a:gd name="T10" fmla="*/ 78 w 90"/>
                <a:gd name="T11" fmla="*/ 87 h 117"/>
                <a:gd name="T12" fmla="*/ 84 w 90"/>
                <a:gd name="T13" fmla="*/ 107 h 117"/>
                <a:gd name="T14" fmla="*/ 78 w 90"/>
                <a:gd name="T15" fmla="*/ 102 h 117"/>
                <a:gd name="T16" fmla="*/ 77 w 90"/>
                <a:gd name="T17" fmla="*/ 108 h 117"/>
                <a:gd name="T18" fmla="*/ 71 w 90"/>
                <a:gd name="T19" fmla="*/ 113 h 117"/>
                <a:gd name="T20" fmla="*/ 63 w 90"/>
                <a:gd name="T21" fmla="*/ 111 h 117"/>
                <a:gd name="T22" fmla="*/ 59 w 90"/>
                <a:gd name="T23" fmla="*/ 113 h 117"/>
                <a:gd name="T24" fmla="*/ 51 w 90"/>
                <a:gd name="T25" fmla="*/ 117 h 117"/>
                <a:gd name="T26" fmla="*/ 38 w 90"/>
                <a:gd name="T27" fmla="*/ 104 h 117"/>
                <a:gd name="T28" fmla="*/ 45 w 90"/>
                <a:gd name="T29" fmla="*/ 99 h 117"/>
                <a:gd name="T30" fmla="*/ 36 w 90"/>
                <a:gd name="T31" fmla="*/ 92 h 117"/>
                <a:gd name="T32" fmla="*/ 44 w 90"/>
                <a:gd name="T33" fmla="*/ 86 h 117"/>
                <a:gd name="T34" fmla="*/ 51 w 90"/>
                <a:gd name="T35" fmla="*/ 80 h 117"/>
                <a:gd name="T36" fmla="*/ 48 w 90"/>
                <a:gd name="T37" fmla="*/ 75 h 117"/>
                <a:gd name="T38" fmla="*/ 51 w 90"/>
                <a:gd name="T39" fmla="*/ 69 h 117"/>
                <a:gd name="T40" fmla="*/ 63 w 90"/>
                <a:gd name="T41" fmla="*/ 66 h 117"/>
                <a:gd name="T42" fmla="*/ 48 w 90"/>
                <a:gd name="T43" fmla="*/ 68 h 117"/>
                <a:gd name="T44" fmla="*/ 23 w 90"/>
                <a:gd name="T45" fmla="*/ 74 h 117"/>
                <a:gd name="T46" fmla="*/ 9 w 90"/>
                <a:gd name="T47" fmla="*/ 78 h 117"/>
                <a:gd name="T48" fmla="*/ 3 w 90"/>
                <a:gd name="T49" fmla="*/ 74 h 117"/>
                <a:gd name="T50" fmla="*/ 12 w 90"/>
                <a:gd name="T51" fmla="*/ 71 h 117"/>
                <a:gd name="T52" fmla="*/ 9 w 90"/>
                <a:gd name="T53" fmla="*/ 63 h 117"/>
                <a:gd name="T54" fmla="*/ 21 w 90"/>
                <a:gd name="T55" fmla="*/ 62 h 117"/>
                <a:gd name="T56" fmla="*/ 21 w 90"/>
                <a:gd name="T57" fmla="*/ 54 h 117"/>
                <a:gd name="T58" fmla="*/ 17 w 90"/>
                <a:gd name="T59" fmla="*/ 50 h 117"/>
                <a:gd name="T60" fmla="*/ 15 w 90"/>
                <a:gd name="T61" fmla="*/ 35 h 117"/>
                <a:gd name="T62" fmla="*/ 14 w 90"/>
                <a:gd name="T63" fmla="*/ 20 h 117"/>
                <a:gd name="T64" fmla="*/ 24 w 90"/>
                <a:gd name="T65" fmla="*/ 18 h 117"/>
                <a:gd name="T66" fmla="*/ 30 w 90"/>
                <a:gd name="T67" fmla="*/ 26 h 117"/>
                <a:gd name="T68" fmla="*/ 36 w 90"/>
                <a:gd name="T69" fmla="*/ 41 h 117"/>
                <a:gd name="T70" fmla="*/ 47 w 90"/>
                <a:gd name="T71" fmla="*/ 51 h 117"/>
                <a:gd name="T72" fmla="*/ 50 w 90"/>
                <a:gd name="T73" fmla="*/ 48 h 117"/>
                <a:gd name="T74" fmla="*/ 41 w 90"/>
                <a:gd name="T75" fmla="*/ 33 h 117"/>
                <a:gd name="T76" fmla="*/ 44 w 90"/>
                <a:gd name="T77" fmla="*/ 27 h 117"/>
                <a:gd name="T78" fmla="*/ 36 w 90"/>
                <a:gd name="T79" fmla="*/ 23 h 117"/>
                <a:gd name="T80" fmla="*/ 33 w 90"/>
                <a:gd name="T81" fmla="*/ 12 h 117"/>
                <a:gd name="T82" fmla="*/ 53 w 90"/>
                <a:gd name="T83" fmla="*/ 2 h 117"/>
                <a:gd name="T84" fmla="*/ 63 w 90"/>
                <a:gd name="T85" fmla="*/ 17 h 117"/>
                <a:gd name="T86" fmla="*/ 66 w 90"/>
                <a:gd name="T87" fmla="*/ 6 h 117"/>
                <a:gd name="T88" fmla="*/ 68 w 90"/>
                <a:gd name="T89" fmla="*/ 0 h 117"/>
                <a:gd name="T90" fmla="*/ 75 w 90"/>
                <a:gd name="T91" fmla="*/ 6 h 117"/>
                <a:gd name="T92" fmla="*/ 84 w 90"/>
                <a:gd name="T93" fmla="*/ 27 h 117"/>
                <a:gd name="T94" fmla="*/ 87 w 90"/>
                <a:gd name="T95" fmla="*/ 50 h 11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90"/>
                <a:gd name="T145" fmla="*/ 0 h 117"/>
                <a:gd name="T146" fmla="*/ 90 w 90"/>
                <a:gd name="T147" fmla="*/ 117 h 11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90" h="117">
                  <a:moveTo>
                    <a:pt x="87" y="50"/>
                  </a:moveTo>
                  <a:lnTo>
                    <a:pt x="87" y="51"/>
                  </a:lnTo>
                  <a:lnTo>
                    <a:pt x="87" y="57"/>
                  </a:lnTo>
                  <a:lnTo>
                    <a:pt x="83" y="62"/>
                  </a:lnTo>
                  <a:lnTo>
                    <a:pt x="83" y="63"/>
                  </a:lnTo>
                  <a:lnTo>
                    <a:pt x="89" y="65"/>
                  </a:lnTo>
                  <a:lnTo>
                    <a:pt x="90" y="65"/>
                  </a:lnTo>
                  <a:lnTo>
                    <a:pt x="90" y="87"/>
                  </a:lnTo>
                  <a:lnTo>
                    <a:pt x="86" y="75"/>
                  </a:lnTo>
                  <a:lnTo>
                    <a:pt x="84" y="74"/>
                  </a:lnTo>
                  <a:lnTo>
                    <a:pt x="84" y="75"/>
                  </a:lnTo>
                  <a:lnTo>
                    <a:pt x="81" y="74"/>
                  </a:lnTo>
                  <a:lnTo>
                    <a:pt x="80" y="77"/>
                  </a:lnTo>
                  <a:lnTo>
                    <a:pt x="83" y="78"/>
                  </a:lnTo>
                  <a:lnTo>
                    <a:pt x="83" y="81"/>
                  </a:lnTo>
                  <a:lnTo>
                    <a:pt x="83" y="83"/>
                  </a:lnTo>
                  <a:lnTo>
                    <a:pt x="81" y="80"/>
                  </a:lnTo>
                  <a:lnTo>
                    <a:pt x="80" y="81"/>
                  </a:lnTo>
                  <a:lnTo>
                    <a:pt x="78" y="83"/>
                  </a:lnTo>
                  <a:lnTo>
                    <a:pt x="81" y="86"/>
                  </a:lnTo>
                  <a:lnTo>
                    <a:pt x="80" y="86"/>
                  </a:lnTo>
                  <a:lnTo>
                    <a:pt x="80" y="87"/>
                  </a:lnTo>
                  <a:lnTo>
                    <a:pt x="80" y="90"/>
                  </a:lnTo>
                  <a:lnTo>
                    <a:pt x="78" y="87"/>
                  </a:lnTo>
                  <a:lnTo>
                    <a:pt x="77" y="93"/>
                  </a:lnTo>
                  <a:lnTo>
                    <a:pt x="77" y="95"/>
                  </a:lnTo>
                  <a:lnTo>
                    <a:pt x="78" y="95"/>
                  </a:lnTo>
                  <a:lnTo>
                    <a:pt x="84" y="107"/>
                  </a:lnTo>
                  <a:lnTo>
                    <a:pt x="83" y="107"/>
                  </a:lnTo>
                  <a:lnTo>
                    <a:pt x="81" y="105"/>
                  </a:lnTo>
                  <a:lnTo>
                    <a:pt x="80" y="102"/>
                  </a:lnTo>
                  <a:lnTo>
                    <a:pt x="78" y="102"/>
                  </a:lnTo>
                  <a:lnTo>
                    <a:pt x="77" y="102"/>
                  </a:lnTo>
                  <a:lnTo>
                    <a:pt x="77" y="104"/>
                  </a:lnTo>
                  <a:lnTo>
                    <a:pt x="77" y="107"/>
                  </a:lnTo>
                  <a:lnTo>
                    <a:pt x="77" y="108"/>
                  </a:lnTo>
                  <a:lnTo>
                    <a:pt x="78" y="110"/>
                  </a:lnTo>
                  <a:lnTo>
                    <a:pt x="78" y="113"/>
                  </a:lnTo>
                  <a:lnTo>
                    <a:pt x="71" y="114"/>
                  </a:lnTo>
                  <a:lnTo>
                    <a:pt x="71" y="113"/>
                  </a:lnTo>
                  <a:lnTo>
                    <a:pt x="68" y="114"/>
                  </a:lnTo>
                  <a:lnTo>
                    <a:pt x="65" y="114"/>
                  </a:lnTo>
                  <a:lnTo>
                    <a:pt x="65" y="111"/>
                  </a:lnTo>
                  <a:lnTo>
                    <a:pt x="63" y="111"/>
                  </a:lnTo>
                  <a:lnTo>
                    <a:pt x="62" y="114"/>
                  </a:lnTo>
                  <a:lnTo>
                    <a:pt x="59" y="114"/>
                  </a:lnTo>
                  <a:lnTo>
                    <a:pt x="59" y="111"/>
                  </a:lnTo>
                  <a:lnTo>
                    <a:pt x="59" y="113"/>
                  </a:lnTo>
                  <a:lnTo>
                    <a:pt x="56" y="114"/>
                  </a:lnTo>
                  <a:lnTo>
                    <a:pt x="54" y="111"/>
                  </a:lnTo>
                  <a:lnTo>
                    <a:pt x="56" y="108"/>
                  </a:lnTo>
                  <a:lnTo>
                    <a:pt x="51" y="117"/>
                  </a:lnTo>
                  <a:lnTo>
                    <a:pt x="45" y="117"/>
                  </a:lnTo>
                  <a:lnTo>
                    <a:pt x="41" y="114"/>
                  </a:lnTo>
                  <a:lnTo>
                    <a:pt x="38" y="113"/>
                  </a:lnTo>
                  <a:lnTo>
                    <a:pt x="38" y="104"/>
                  </a:lnTo>
                  <a:lnTo>
                    <a:pt x="36" y="102"/>
                  </a:lnTo>
                  <a:lnTo>
                    <a:pt x="38" y="101"/>
                  </a:lnTo>
                  <a:lnTo>
                    <a:pt x="44" y="101"/>
                  </a:lnTo>
                  <a:lnTo>
                    <a:pt x="45" y="99"/>
                  </a:lnTo>
                  <a:lnTo>
                    <a:pt x="41" y="98"/>
                  </a:lnTo>
                  <a:lnTo>
                    <a:pt x="42" y="93"/>
                  </a:lnTo>
                  <a:lnTo>
                    <a:pt x="38" y="95"/>
                  </a:lnTo>
                  <a:lnTo>
                    <a:pt x="36" y="92"/>
                  </a:lnTo>
                  <a:lnTo>
                    <a:pt x="39" y="90"/>
                  </a:lnTo>
                  <a:lnTo>
                    <a:pt x="35" y="86"/>
                  </a:lnTo>
                  <a:lnTo>
                    <a:pt x="41" y="84"/>
                  </a:lnTo>
                  <a:lnTo>
                    <a:pt x="44" y="86"/>
                  </a:lnTo>
                  <a:lnTo>
                    <a:pt x="45" y="84"/>
                  </a:lnTo>
                  <a:lnTo>
                    <a:pt x="44" y="83"/>
                  </a:lnTo>
                  <a:lnTo>
                    <a:pt x="50" y="83"/>
                  </a:lnTo>
                  <a:lnTo>
                    <a:pt x="51" y="80"/>
                  </a:lnTo>
                  <a:lnTo>
                    <a:pt x="44" y="81"/>
                  </a:lnTo>
                  <a:lnTo>
                    <a:pt x="48" y="78"/>
                  </a:lnTo>
                  <a:lnTo>
                    <a:pt x="47" y="77"/>
                  </a:lnTo>
                  <a:lnTo>
                    <a:pt x="48" y="75"/>
                  </a:lnTo>
                  <a:lnTo>
                    <a:pt x="53" y="74"/>
                  </a:lnTo>
                  <a:lnTo>
                    <a:pt x="53" y="72"/>
                  </a:lnTo>
                  <a:lnTo>
                    <a:pt x="51" y="71"/>
                  </a:lnTo>
                  <a:lnTo>
                    <a:pt x="51" y="69"/>
                  </a:lnTo>
                  <a:lnTo>
                    <a:pt x="63" y="68"/>
                  </a:lnTo>
                  <a:lnTo>
                    <a:pt x="65" y="66"/>
                  </a:lnTo>
                  <a:lnTo>
                    <a:pt x="65" y="65"/>
                  </a:lnTo>
                  <a:lnTo>
                    <a:pt x="63" y="66"/>
                  </a:lnTo>
                  <a:lnTo>
                    <a:pt x="54" y="66"/>
                  </a:lnTo>
                  <a:lnTo>
                    <a:pt x="53" y="66"/>
                  </a:lnTo>
                  <a:lnTo>
                    <a:pt x="51" y="68"/>
                  </a:lnTo>
                  <a:lnTo>
                    <a:pt x="48" y="68"/>
                  </a:lnTo>
                  <a:lnTo>
                    <a:pt x="42" y="71"/>
                  </a:lnTo>
                  <a:lnTo>
                    <a:pt x="41" y="69"/>
                  </a:lnTo>
                  <a:lnTo>
                    <a:pt x="29" y="74"/>
                  </a:lnTo>
                  <a:lnTo>
                    <a:pt x="23" y="74"/>
                  </a:lnTo>
                  <a:lnTo>
                    <a:pt x="21" y="77"/>
                  </a:lnTo>
                  <a:lnTo>
                    <a:pt x="20" y="74"/>
                  </a:lnTo>
                  <a:lnTo>
                    <a:pt x="17" y="78"/>
                  </a:lnTo>
                  <a:lnTo>
                    <a:pt x="9" y="78"/>
                  </a:lnTo>
                  <a:lnTo>
                    <a:pt x="6" y="81"/>
                  </a:lnTo>
                  <a:lnTo>
                    <a:pt x="2" y="78"/>
                  </a:lnTo>
                  <a:lnTo>
                    <a:pt x="0" y="74"/>
                  </a:lnTo>
                  <a:lnTo>
                    <a:pt x="3" y="74"/>
                  </a:lnTo>
                  <a:lnTo>
                    <a:pt x="3" y="71"/>
                  </a:lnTo>
                  <a:lnTo>
                    <a:pt x="3" y="69"/>
                  </a:lnTo>
                  <a:lnTo>
                    <a:pt x="6" y="68"/>
                  </a:lnTo>
                  <a:lnTo>
                    <a:pt x="12" y="71"/>
                  </a:lnTo>
                  <a:lnTo>
                    <a:pt x="12" y="68"/>
                  </a:lnTo>
                  <a:lnTo>
                    <a:pt x="11" y="66"/>
                  </a:lnTo>
                  <a:lnTo>
                    <a:pt x="11" y="63"/>
                  </a:lnTo>
                  <a:lnTo>
                    <a:pt x="9" y="63"/>
                  </a:lnTo>
                  <a:lnTo>
                    <a:pt x="9" y="59"/>
                  </a:lnTo>
                  <a:lnTo>
                    <a:pt x="14" y="57"/>
                  </a:lnTo>
                  <a:lnTo>
                    <a:pt x="15" y="56"/>
                  </a:lnTo>
                  <a:lnTo>
                    <a:pt x="21" y="62"/>
                  </a:lnTo>
                  <a:lnTo>
                    <a:pt x="23" y="65"/>
                  </a:lnTo>
                  <a:lnTo>
                    <a:pt x="26" y="63"/>
                  </a:lnTo>
                  <a:lnTo>
                    <a:pt x="26" y="57"/>
                  </a:lnTo>
                  <a:lnTo>
                    <a:pt x="21" y="54"/>
                  </a:lnTo>
                  <a:lnTo>
                    <a:pt x="21" y="51"/>
                  </a:lnTo>
                  <a:lnTo>
                    <a:pt x="24" y="48"/>
                  </a:lnTo>
                  <a:lnTo>
                    <a:pt x="24" y="47"/>
                  </a:lnTo>
                  <a:lnTo>
                    <a:pt x="17" y="50"/>
                  </a:lnTo>
                  <a:lnTo>
                    <a:pt x="17" y="45"/>
                  </a:lnTo>
                  <a:lnTo>
                    <a:pt x="14" y="42"/>
                  </a:lnTo>
                  <a:lnTo>
                    <a:pt x="14" y="38"/>
                  </a:lnTo>
                  <a:lnTo>
                    <a:pt x="15" y="35"/>
                  </a:lnTo>
                  <a:lnTo>
                    <a:pt x="11" y="35"/>
                  </a:lnTo>
                  <a:lnTo>
                    <a:pt x="11" y="26"/>
                  </a:lnTo>
                  <a:lnTo>
                    <a:pt x="14" y="21"/>
                  </a:lnTo>
                  <a:lnTo>
                    <a:pt x="14" y="20"/>
                  </a:lnTo>
                  <a:lnTo>
                    <a:pt x="15" y="17"/>
                  </a:lnTo>
                  <a:lnTo>
                    <a:pt x="17" y="15"/>
                  </a:lnTo>
                  <a:lnTo>
                    <a:pt x="23" y="18"/>
                  </a:lnTo>
                  <a:lnTo>
                    <a:pt x="24" y="18"/>
                  </a:lnTo>
                  <a:lnTo>
                    <a:pt x="26" y="20"/>
                  </a:lnTo>
                  <a:lnTo>
                    <a:pt x="26" y="23"/>
                  </a:lnTo>
                  <a:lnTo>
                    <a:pt x="27" y="23"/>
                  </a:lnTo>
                  <a:lnTo>
                    <a:pt x="30" y="26"/>
                  </a:lnTo>
                  <a:lnTo>
                    <a:pt x="27" y="29"/>
                  </a:lnTo>
                  <a:lnTo>
                    <a:pt x="35" y="38"/>
                  </a:lnTo>
                  <a:lnTo>
                    <a:pt x="35" y="39"/>
                  </a:lnTo>
                  <a:lnTo>
                    <a:pt x="36" y="41"/>
                  </a:lnTo>
                  <a:lnTo>
                    <a:pt x="38" y="39"/>
                  </a:lnTo>
                  <a:lnTo>
                    <a:pt x="39" y="41"/>
                  </a:lnTo>
                  <a:lnTo>
                    <a:pt x="38" y="44"/>
                  </a:lnTo>
                  <a:lnTo>
                    <a:pt x="47" y="51"/>
                  </a:lnTo>
                  <a:lnTo>
                    <a:pt x="50" y="51"/>
                  </a:lnTo>
                  <a:lnTo>
                    <a:pt x="53" y="50"/>
                  </a:lnTo>
                  <a:lnTo>
                    <a:pt x="53" y="48"/>
                  </a:lnTo>
                  <a:lnTo>
                    <a:pt x="50" y="48"/>
                  </a:lnTo>
                  <a:lnTo>
                    <a:pt x="44" y="36"/>
                  </a:lnTo>
                  <a:lnTo>
                    <a:pt x="50" y="35"/>
                  </a:lnTo>
                  <a:lnTo>
                    <a:pt x="48" y="32"/>
                  </a:lnTo>
                  <a:lnTo>
                    <a:pt x="41" y="33"/>
                  </a:lnTo>
                  <a:lnTo>
                    <a:pt x="38" y="30"/>
                  </a:lnTo>
                  <a:lnTo>
                    <a:pt x="39" y="29"/>
                  </a:lnTo>
                  <a:lnTo>
                    <a:pt x="42" y="29"/>
                  </a:lnTo>
                  <a:lnTo>
                    <a:pt x="44" y="27"/>
                  </a:lnTo>
                  <a:lnTo>
                    <a:pt x="45" y="27"/>
                  </a:lnTo>
                  <a:lnTo>
                    <a:pt x="44" y="26"/>
                  </a:lnTo>
                  <a:lnTo>
                    <a:pt x="41" y="23"/>
                  </a:lnTo>
                  <a:lnTo>
                    <a:pt x="36" y="23"/>
                  </a:lnTo>
                  <a:lnTo>
                    <a:pt x="33" y="20"/>
                  </a:lnTo>
                  <a:lnTo>
                    <a:pt x="30" y="14"/>
                  </a:lnTo>
                  <a:lnTo>
                    <a:pt x="30" y="12"/>
                  </a:lnTo>
                  <a:lnTo>
                    <a:pt x="33" y="12"/>
                  </a:lnTo>
                  <a:lnTo>
                    <a:pt x="35" y="6"/>
                  </a:lnTo>
                  <a:lnTo>
                    <a:pt x="41" y="3"/>
                  </a:lnTo>
                  <a:lnTo>
                    <a:pt x="48" y="3"/>
                  </a:lnTo>
                  <a:lnTo>
                    <a:pt x="53" y="2"/>
                  </a:lnTo>
                  <a:lnTo>
                    <a:pt x="57" y="9"/>
                  </a:lnTo>
                  <a:lnTo>
                    <a:pt x="63" y="11"/>
                  </a:lnTo>
                  <a:lnTo>
                    <a:pt x="62" y="14"/>
                  </a:lnTo>
                  <a:lnTo>
                    <a:pt x="63" y="17"/>
                  </a:lnTo>
                  <a:lnTo>
                    <a:pt x="63" y="14"/>
                  </a:lnTo>
                  <a:lnTo>
                    <a:pt x="66" y="15"/>
                  </a:lnTo>
                  <a:lnTo>
                    <a:pt x="68" y="12"/>
                  </a:lnTo>
                  <a:lnTo>
                    <a:pt x="66" y="6"/>
                  </a:lnTo>
                  <a:lnTo>
                    <a:pt x="66" y="5"/>
                  </a:lnTo>
                  <a:lnTo>
                    <a:pt x="71" y="6"/>
                  </a:lnTo>
                  <a:lnTo>
                    <a:pt x="72" y="2"/>
                  </a:lnTo>
                  <a:lnTo>
                    <a:pt x="68" y="0"/>
                  </a:lnTo>
                  <a:lnTo>
                    <a:pt x="74" y="0"/>
                  </a:lnTo>
                  <a:lnTo>
                    <a:pt x="75" y="3"/>
                  </a:lnTo>
                  <a:lnTo>
                    <a:pt x="78" y="8"/>
                  </a:lnTo>
                  <a:lnTo>
                    <a:pt x="75" y="6"/>
                  </a:lnTo>
                  <a:lnTo>
                    <a:pt x="77" y="8"/>
                  </a:lnTo>
                  <a:lnTo>
                    <a:pt x="81" y="11"/>
                  </a:lnTo>
                  <a:lnTo>
                    <a:pt x="86" y="15"/>
                  </a:lnTo>
                  <a:lnTo>
                    <a:pt x="84" y="27"/>
                  </a:lnTo>
                  <a:lnTo>
                    <a:pt x="87" y="33"/>
                  </a:lnTo>
                  <a:lnTo>
                    <a:pt x="87" y="38"/>
                  </a:lnTo>
                  <a:lnTo>
                    <a:pt x="86" y="45"/>
                  </a:lnTo>
                  <a:lnTo>
                    <a:pt x="87" y="50"/>
                  </a:lnTo>
                  <a:close/>
                </a:path>
              </a:pathLst>
            </a:custGeom>
            <a:grpFill/>
            <a:ln w="1905">
              <a:noFill/>
              <a:round/>
              <a:headEnd/>
              <a:tailEnd/>
            </a:ln>
          </p:spPr>
          <p:txBody>
            <a:bodyPr/>
            <a:lstStyle/>
            <a:p>
              <a:endParaRPr lang="en-GB">
                <a:solidFill>
                  <a:srgbClr val="000000"/>
                </a:solidFill>
                <a:latin typeface="Arial"/>
              </a:endParaRPr>
            </a:p>
          </p:txBody>
        </p:sp>
        <p:sp>
          <p:nvSpPr>
            <p:cNvPr id="897" name="Freeform 893"/>
            <p:cNvSpPr>
              <a:spLocks/>
            </p:cNvSpPr>
            <p:nvPr/>
          </p:nvSpPr>
          <p:spPr bwMode="auto">
            <a:xfrm>
              <a:off x="1018" y="570"/>
              <a:ext cx="28" cy="17"/>
            </a:xfrm>
            <a:custGeom>
              <a:avLst/>
              <a:gdLst>
                <a:gd name="T0" fmla="*/ 10 w 28"/>
                <a:gd name="T1" fmla="*/ 2 h 17"/>
                <a:gd name="T2" fmla="*/ 13 w 28"/>
                <a:gd name="T3" fmla="*/ 0 h 17"/>
                <a:gd name="T4" fmla="*/ 25 w 28"/>
                <a:gd name="T5" fmla="*/ 9 h 17"/>
                <a:gd name="T6" fmla="*/ 28 w 28"/>
                <a:gd name="T7" fmla="*/ 14 h 17"/>
                <a:gd name="T8" fmla="*/ 21 w 28"/>
                <a:gd name="T9" fmla="*/ 14 h 17"/>
                <a:gd name="T10" fmla="*/ 18 w 28"/>
                <a:gd name="T11" fmla="*/ 14 h 17"/>
                <a:gd name="T12" fmla="*/ 15 w 28"/>
                <a:gd name="T13" fmla="*/ 17 h 17"/>
                <a:gd name="T14" fmla="*/ 7 w 28"/>
                <a:gd name="T15" fmla="*/ 17 h 17"/>
                <a:gd name="T16" fmla="*/ 0 w 28"/>
                <a:gd name="T17" fmla="*/ 8 h 17"/>
                <a:gd name="T18" fmla="*/ 0 w 28"/>
                <a:gd name="T19" fmla="*/ 5 h 17"/>
                <a:gd name="T20" fmla="*/ 6 w 28"/>
                <a:gd name="T21" fmla="*/ 2 h 17"/>
                <a:gd name="T22" fmla="*/ 10 w 28"/>
                <a:gd name="T23" fmla="*/ 2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17"/>
                <a:gd name="T38" fmla="*/ 28 w 28"/>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17">
                  <a:moveTo>
                    <a:pt x="10" y="2"/>
                  </a:moveTo>
                  <a:lnTo>
                    <a:pt x="13" y="0"/>
                  </a:lnTo>
                  <a:lnTo>
                    <a:pt x="25" y="9"/>
                  </a:lnTo>
                  <a:lnTo>
                    <a:pt x="28" y="14"/>
                  </a:lnTo>
                  <a:lnTo>
                    <a:pt x="21" y="14"/>
                  </a:lnTo>
                  <a:lnTo>
                    <a:pt x="18" y="14"/>
                  </a:lnTo>
                  <a:lnTo>
                    <a:pt x="15" y="17"/>
                  </a:lnTo>
                  <a:lnTo>
                    <a:pt x="7" y="17"/>
                  </a:lnTo>
                  <a:lnTo>
                    <a:pt x="0" y="8"/>
                  </a:lnTo>
                  <a:lnTo>
                    <a:pt x="0" y="5"/>
                  </a:lnTo>
                  <a:lnTo>
                    <a:pt x="6" y="2"/>
                  </a:lnTo>
                  <a:lnTo>
                    <a:pt x="10" y="2"/>
                  </a:lnTo>
                  <a:close/>
                </a:path>
              </a:pathLst>
            </a:custGeom>
            <a:grpFill/>
            <a:ln w="1905">
              <a:noFill/>
              <a:round/>
              <a:headEnd/>
              <a:tailEnd/>
            </a:ln>
          </p:spPr>
          <p:txBody>
            <a:bodyPr/>
            <a:lstStyle/>
            <a:p>
              <a:endParaRPr lang="en-GB">
                <a:solidFill>
                  <a:srgbClr val="000000"/>
                </a:solidFill>
                <a:latin typeface="Arial"/>
              </a:endParaRPr>
            </a:p>
          </p:txBody>
        </p:sp>
        <p:sp>
          <p:nvSpPr>
            <p:cNvPr id="898" name="Freeform 894"/>
            <p:cNvSpPr>
              <a:spLocks/>
            </p:cNvSpPr>
            <p:nvPr/>
          </p:nvSpPr>
          <p:spPr bwMode="auto">
            <a:xfrm>
              <a:off x="961" y="587"/>
              <a:ext cx="28" cy="49"/>
            </a:xfrm>
            <a:custGeom>
              <a:avLst/>
              <a:gdLst>
                <a:gd name="T0" fmla="*/ 16 w 28"/>
                <a:gd name="T1" fmla="*/ 15 h 49"/>
                <a:gd name="T2" fmla="*/ 18 w 28"/>
                <a:gd name="T3" fmla="*/ 18 h 49"/>
                <a:gd name="T4" fmla="*/ 16 w 28"/>
                <a:gd name="T5" fmla="*/ 22 h 49"/>
                <a:gd name="T6" fmla="*/ 18 w 28"/>
                <a:gd name="T7" fmla="*/ 24 h 49"/>
                <a:gd name="T8" fmla="*/ 22 w 28"/>
                <a:gd name="T9" fmla="*/ 27 h 49"/>
                <a:gd name="T10" fmla="*/ 22 w 28"/>
                <a:gd name="T11" fmla="*/ 28 h 49"/>
                <a:gd name="T12" fmla="*/ 27 w 28"/>
                <a:gd name="T13" fmla="*/ 34 h 49"/>
                <a:gd name="T14" fmla="*/ 25 w 28"/>
                <a:gd name="T15" fmla="*/ 36 h 49"/>
                <a:gd name="T16" fmla="*/ 28 w 28"/>
                <a:gd name="T17" fmla="*/ 39 h 49"/>
                <a:gd name="T18" fmla="*/ 28 w 28"/>
                <a:gd name="T19" fmla="*/ 43 h 49"/>
                <a:gd name="T20" fmla="*/ 27 w 28"/>
                <a:gd name="T21" fmla="*/ 46 h 49"/>
                <a:gd name="T22" fmla="*/ 25 w 28"/>
                <a:gd name="T23" fmla="*/ 46 h 49"/>
                <a:gd name="T24" fmla="*/ 24 w 28"/>
                <a:gd name="T25" fmla="*/ 49 h 49"/>
                <a:gd name="T26" fmla="*/ 16 w 28"/>
                <a:gd name="T27" fmla="*/ 45 h 49"/>
                <a:gd name="T28" fmla="*/ 13 w 28"/>
                <a:gd name="T29" fmla="*/ 45 h 49"/>
                <a:gd name="T30" fmla="*/ 4 w 28"/>
                <a:gd name="T31" fmla="*/ 21 h 49"/>
                <a:gd name="T32" fmla="*/ 6 w 28"/>
                <a:gd name="T33" fmla="*/ 18 h 49"/>
                <a:gd name="T34" fmla="*/ 0 w 28"/>
                <a:gd name="T35" fmla="*/ 1 h 49"/>
                <a:gd name="T36" fmla="*/ 0 w 28"/>
                <a:gd name="T37" fmla="*/ 0 h 49"/>
                <a:gd name="T38" fmla="*/ 1 w 28"/>
                <a:gd name="T39" fmla="*/ 1 h 49"/>
                <a:gd name="T40" fmla="*/ 6 w 28"/>
                <a:gd name="T41" fmla="*/ 1 h 49"/>
                <a:gd name="T42" fmla="*/ 9 w 28"/>
                <a:gd name="T43" fmla="*/ 4 h 49"/>
                <a:gd name="T44" fmla="*/ 10 w 28"/>
                <a:gd name="T45" fmla="*/ 7 h 49"/>
                <a:gd name="T46" fmla="*/ 15 w 28"/>
                <a:gd name="T47" fmla="*/ 12 h 49"/>
                <a:gd name="T48" fmla="*/ 15 w 28"/>
                <a:gd name="T49" fmla="*/ 15 h 49"/>
                <a:gd name="T50" fmla="*/ 16 w 28"/>
                <a:gd name="T51" fmla="*/ 15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
                <a:gd name="T79" fmla="*/ 0 h 49"/>
                <a:gd name="T80" fmla="*/ 28 w 28"/>
                <a:gd name="T81" fmla="*/ 49 h 4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 h="49">
                  <a:moveTo>
                    <a:pt x="16" y="15"/>
                  </a:moveTo>
                  <a:lnTo>
                    <a:pt x="18" y="18"/>
                  </a:lnTo>
                  <a:lnTo>
                    <a:pt x="16" y="22"/>
                  </a:lnTo>
                  <a:lnTo>
                    <a:pt x="18" y="24"/>
                  </a:lnTo>
                  <a:lnTo>
                    <a:pt x="22" y="27"/>
                  </a:lnTo>
                  <a:lnTo>
                    <a:pt x="22" y="28"/>
                  </a:lnTo>
                  <a:lnTo>
                    <a:pt x="27" y="34"/>
                  </a:lnTo>
                  <a:lnTo>
                    <a:pt x="25" y="36"/>
                  </a:lnTo>
                  <a:lnTo>
                    <a:pt x="28" y="39"/>
                  </a:lnTo>
                  <a:lnTo>
                    <a:pt x="28" y="43"/>
                  </a:lnTo>
                  <a:lnTo>
                    <a:pt x="27" y="46"/>
                  </a:lnTo>
                  <a:lnTo>
                    <a:pt x="25" y="46"/>
                  </a:lnTo>
                  <a:lnTo>
                    <a:pt x="24" y="49"/>
                  </a:lnTo>
                  <a:lnTo>
                    <a:pt x="16" y="45"/>
                  </a:lnTo>
                  <a:lnTo>
                    <a:pt x="13" y="45"/>
                  </a:lnTo>
                  <a:lnTo>
                    <a:pt x="4" y="21"/>
                  </a:lnTo>
                  <a:lnTo>
                    <a:pt x="6" y="18"/>
                  </a:lnTo>
                  <a:lnTo>
                    <a:pt x="0" y="1"/>
                  </a:lnTo>
                  <a:lnTo>
                    <a:pt x="0" y="0"/>
                  </a:lnTo>
                  <a:lnTo>
                    <a:pt x="1" y="1"/>
                  </a:lnTo>
                  <a:lnTo>
                    <a:pt x="6" y="1"/>
                  </a:lnTo>
                  <a:lnTo>
                    <a:pt x="9" y="4"/>
                  </a:lnTo>
                  <a:lnTo>
                    <a:pt x="10" y="7"/>
                  </a:lnTo>
                  <a:lnTo>
                    <a:pt x="15" y="12"/>
                  </a:lnTo>
                  <a:lnTo>
                    <a:pt x="15" y="15"/>
                  </a:lnTo>
                  <a:lnTo>
                    <a:pt x="16" y="15"/>
                  </a:lnTo>
                  <a:close/>
                </a:path>
              </a:pathLst>
            </a:custGeom>
            <a:grpFill/>
            <a:ln w="1905">
              <a:noFill/>
              <a:round/>
              <a:headEnd/>
              <a:tailEnd/>
            </a:ln>
          </p:spPr>
          <p:txBody>
            <a:bodyPr/>
            <a:lstStyle/>
            <a:p>
              <a:endParaRPr lang="en-GB">
                <a:solidFill>
                  <a:srgbClr val="000000"/>
                </a:solidFill>
                <a:latin typeface="Arial"/>
              </a:endParaRPr>
            </a:p>
          </p:txBody>
        </p:sp>
        <p:sp>
          <p:nvSpPr>
            <p:cNvPr id="899" name="Freeform 895"/>
            <p:cNvSpPr>
              <a:spLocks/>
            </p:cNvSpPr>
            <p:nvPr/>
          </p:nvSpPr>
          <p:spPr bwMode="auto">
            <a:xfrm>
              <a:off x="982" y="669"/>
              <a:ext cx="27" cy="25"/>
            </a:xfrm>
            <a:custGeom>
              <a:avLst/>
              <a:gdLst>
                <a:gd name="T0" fmla="*/ 12 w 27"/>
                <a:gd name="T1" fmla="*/ 4 h 25"/>
                <a:gd name="T2" fmla="*/ 13 w 27"/>
                <a:gd name="T3" fmla="*/ 4 h 25"/>
                <a:gd name="T4" fmla="*/ 13 w 27"/>
                <a:gd name="T5" fmla="*/ 3 h 25"/>
                <a:gd name="T6" fmla="*/ 18 w 27"/>
                <a:gd name="T7" fmla="*/ 7 h 25"/>
                <a:gd name="T8" fmla="*/ 19 w 27"/>
                <a:gd name="T9" fmla="*/ 10 h 25"/>
                <a:gd name="T10" fmla="*/ 22 w 27"/>
                <a:gd name="T11" fmla="*/ 12 h 25"/>
                <a:gd name="T12" fmla="*/ 27 w 27"/>
                <a:gd name="T13" fmla="*/ 18 h 25"/>
                <a:gd name="T14" fmla="*/ 25 w 27"/>
                <a:gd name="T15" fmla="*/ 22 h 25"/>
                <a:gd name="T16" fmla="*/ 18 w 27"/>
                <a:gd name="T17" fmla="*/ 25 h 25"/>
                <a:gd name="T18" fmla="*/ 7 w 27"/>
                <a:gd name="T19" fmla="*/ 24 h 25"/>
                <a:gd name="T20" fmla="*/ 4 w 27"/>
                <a:gd name="T21" fmla="*/ 18 h 25"/>
                <a:gd name="T22" fmla="*/ 4 w 27"/>
                <a:gd name="T23" fmla="*/ 16 h 25"/>
                <a:gd name="T24" fmla="*/ 4 w 27"/>
                <a:gd name="T25" fmla="*/ 10 h 25"/>
                <a:gd name="T26" fmla="*/ 3 w 27"/>
                <a:gd name="T27" fmla="*/ 13 h 25"/>
                <a:gd name="T28" fmla="*/ 3 w 27"/>
                <a:gd name="T29" fmla="*/ 12 h 25"/>
                <a:gd name="T30" fmla="*/ 3 w 27"/>
                <a:gd name="T31" fmla="*/ 9 h 25"/>
                <a:gd name="T32" fmla="*/ 0 w 27"/>
                <a:gd name="T33" fmla="*/ 9 h 25"/>
                <a:gd name="T34" fmla="*/ 0 w 27"/>
                <a:gd name="T35" fmla="*/ 6 h 25"/>
                <a:gd name="T36" fmla="*/ 3 w 27"/>
                <a:gd name="T37" fmla="*/ 3 h 25"/>
                <a:gd name="T38" fmla="*/ 9 w 27"/>
                <a:gd name="T39" fmla="*/ 0 h 25"/>
                <a:gd name="T40" fmla="*/ 12 w 27"/>
                <a:gd name="T41" fmla="*/ 0 h 25"/>
                <a:gd name="T42" fmla="*/ 13 w 27"/>
                <a:gd name="T43" fmla="*/ 3 h 25"/>
                <a:gd name="T44" fmla="*/ 12 w 27"/>
                <a:gd name="T45" fmla="*/ 4 h 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
                <a:gd name="T70" fmla="*/ 0 h 25"/>
                <a:gd name="T71" fmla="*/ 27 w 27"/>
                <a:gd name="T72" fmla="*/ 25 h 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 h="25">
                  <a:moveTo>
                    <a:pt x="12" y="4"/>
                  </a:moveTo>
                  <a:lnTo>
                    <a:pt x="13" y="4"/>
                  </a:lnTo>
                  <a:lnTo>
                    <a:pt x="13" y="3"/>
                  </a:lnTo>
                  <a:lnTo>
                    <a:pt x="18" y="7"/>
                  </a:lnTo>
                  <a:lnTo>
                    <a:pt x="19" y="10"/>
                  </a:lnTo>
                  <a:lnTo>
                    <a:pt x="22" y="12"/>
                  </a:lnTo>
                  <a:lnTo>
                    <a:pt x="27" y="18"/>
                  </a:lnTo>
                  <a:lnTo>
                    <a:pt x="25" y="22"/>
                  </a:lnTo>
                  <a:lnTo>
                    <a:pt x="18" y="25"/>
                  </a:lnTo>
                  <a:lnTo>
                    <a:pt x="7" y="24"/>
                  </a:lnTo>
                  <a:lnTo>
                    <a:pt x="4" y="18"/>
                  </a:lnTo>
                  <a:lnTo>
                    <a:pt x="4" y="16"/>
                  </a:lnTo>
                  <a:lnTo>
                    <a:pt x="4" y="10"/>
                  </a:lnTo>
                  <a:lnTo>
                    <a:pt x="3" y="13"/>
                  </a:lnTo>
                  <a:lnTo>
                    <a:pt x="3" y="12"/>
                  </a:lnTo>
                  <a:lnTo>
                    <a:pt x="3" y="9"/>
                  </a:lnTo>
                  <a:lnTo>
                    <a:pt x="0" y="9"/>
                  </a:lnTo>
                  <a:lnTo>
                    <a:pt x="0" y="6"/>
                  </a:lnTo>
                  <a:lnTo>
                    <a:pt x="3" y="3"/>
                  </a:lnTo>
                  <a:lnTo>
                    <a:pt x="9" y="0"/>
                  </a:lnTo>
                  <a:lnTo>
                    <a:pt x="12" y="0"/>
                  </a:lnTo>
                  <a:lnTo>
                    <a:pt x="13" y="3"/>
                  </a:lnTo>
                  <a:lnTo>
                    <a:pt x="12" y="4"/>
                  </a:lnTo>
                  <a:close/>
                </a:path>
              </a:pathLst>
            </a:custGeom>
            <a:grpFill/>
            <a:ln w="1905">
              <a:noFill/>
              <a:round/>
              <a:headEnd/>
              <a:tailEnd/>
            </a:ln>
          </p:spPr>
          <p:txBody>
            <a:bodyPr/>
            <a:lstStyle/>
            <a:p>
              <a:endParaRPr lang="en-GB">
                <a:solidFill>
                  <a:srgbClr val="000000"/>
                </a:solidFill>
                <a:latin typeface="Arial"/>
              </a:endParaRPr>
            </a:p>
          </p:txBody>
        </p:sp>
        <p:sp>
          <p:nvSpPr>
            <p:cNvPr id="900" name="Freeform 896"/>
            <p:cNvSpPr>
              <a:spLocks/>
            </p:cNvSpPr>
            <p:nvPr/>
          </p:nvSpPr>
          <p:spPr bwMode="auto">
            <a:xfrm>
              <a:off x="985" y="693"/>
              <a:ext cx="33" cy="19"/>
            </a:xfrm>
            <a:custGeom>
              <a:avLst/>
              <a:gdLst>
                <a:gd name="T0" fmla="*/ 25 w 33"/>
                <a:gd name="T1" fmla="*/ 1 h 19"/>
                <a:gd name="T2" fmla="*/ 30 w 33"/>
                <a:gd name="T3" fmla="*/ 1 h 19"/>
                <a:gd name="T4" fmla="*/ 31 w 33"/>
                <a:gd name="T5" fmla="*/ 3 h 19"/>
                <a:gd name="T6" fmla="*/ 33 w 33"/>
                <a:gd name="T7" fmla="*/ 6 h 19"/>
                <a:gd name="T8" fmla="*/ 33 w 33"/>
                <a:gd name="T9" fmla="*/ 10 h 19"/>
                <a:gd name="T10" fmla="*/ 31 w 33"/>
                <a:gd name="T11" fmla="*/ 13 h 19"/>
                <a:gd name="T12" fmla="*/ 21 w 33"/>
                <a:gd name="T13" fmla="*/ 19 h 19"/>
                <a:gd name="T14" fmla="*/ 9 w 33"/>
                <a:gd name="T15" fmla="*/ 19 h 19"/>
                <a:gd name="T16" fmla="*/ 9 w 33"/>
                <a:gd name="T17" fmla="*/ 18 h 19"/>
                <a:gd name="T18" fmla="*/ 7 w 33"/>
                <a:gd name="T19" fmla="*/ 19 h 19"/>
                <a:gd name="T20" fmla="*/ 4 w 33"/>
                <a:gd name="T21" fmla="*/ 16 h 19"/>
                <a:gd name="T22" fmla="*/ 1 w 33"/>
                <a:gd name="T23" fmla="*/ 16 h 19"/>
                <a:gd name="T24" fmla="*/ 0 w 33"/>
                <a:gd name="T25" fmla="*/ 12 h 19"/>
                <a:gd name="T26" fmla="*/ 1 w 33"/>
                <a:gd name="T27" fmla="*/ 9 h 19"/>
                <a:gd name="T28" fmla="*/ 1 w 33"/>
                <a:gd name="T29" fmla="*/ 7 h 19"/>
                <a:gd name="T30" fmla="*/ 9 w 33"/>
                <a:gd name="T31" fmla="*/ 6 h 19"/>
                <a:gd name="T32" fmla="*/ 24 w 33"/>
                <a:gd name="T33" fmla="*/ 0 h 19"/>
                <a:gd name="T34" fmla="*/ 25 w 33"/>
                <a:gd name="T35" fmla="*/ 1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
                <a:gd name="T55" fmla="*/ 0 h 19"/>
                <a:gd name="T56" fmla="*/ 33 w 33"/>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 h="19">
                  <a:moveTo>
                    <a:pt x="25" y="1"/>
                  </a:moveTo>
                  <a:lnTo>
                    <a:pt x="30" y="1"/>
                  </a:lnTo>
                  <a:lnTo>
                    <a:pt x="31" y="3"/>
                  </a:lnTo>
                  <a:lnTo>
                    <a:pt x="33" y="6"/>
                  </a:lnTo>
                  <a:lnTo>
                    <a:pt x="33" y="10"/>
                  </a:lnTo>
                  <a:lnTo>
                    <a:pt x="31" y="13"/>
                  </a:lnTo>
                  <a:lnTo>
                    <a:pt x="21" y="19"/>
                  </a:lnTo>
                  <a:lnTo>
                    <a:pt x="9" y="19"/>
                  </a:lnTo>
                  <a:lnTo>
                    <a:pt x="9" y="18"/>
                  </a:lnTo>
                  <a:lnTo>
                    <a:pt x="7" y="19"/>
                  </a:lnTo>
                  <a:lnTo>
                    <a:pt x="4" y="16"/>
                  </a:lnTo>
                  <a:lnTo>
                    <a:pt x="1" y="16"/>
                  </a:lnTo>
                  <a:lnTo>
                    <a:pt x="0" y="12"/>
                  </a:lnTo>
                  <a:lnTo>
                    <a:pt x="1" y="9"/>
                  </a:lnTo>
                  <a:lnTo>
                    <a:pt x="1" y="7"/>
                  </a:lnTo>
                  <a:lnTo>
                    <a:pt x="9" y="6"/>
                  </a:lnTo>
                  <a:lnTo>
                    <a:pt x="24" y="0"/>
                  </a:lnTo>
                  <a:lnTo>
                    <a:pt x="25" y="1"/>
                  </a:lnTo>
                  <a:close/>
                </a:path>
              </a:pathLst>
            </a:custGeom>
            <a:grpFill/>
            <a:ln w="1905">
              <a:noFill/>
              <a:round/>
              <a:headEnd/>
              <a:tailEnd/>
            </a:ln>
          </p:spPr>
          <p:txBody>
            <a:bodyPr/>
            <a:lstStyle/>
            <a:p>
              <a:endParaRPr lang="en-GB">
                <a:solidFill>
                  <a:srgbClr val="000000"/>
                </a:solidFill>
                <a:latin typeface="Arial"/>
              </a:endParaRPr>
            </a:p>
          </p:txBody>
        </p:sp>
        <p:sp>
          <p:nvSpPr>
            <p:cNvPr id="901" name="Freeform 897"/>
            <p:cNvSpPr>
              <a:spLocks/>
            </p:cNvSpPr>
            <p:nvPr/>
          </p:nvSpPr>
          <p:spPr bwMode="auto">
            <a:xfrm>
              <a:off x="995" y="709"/>
              <a:ext cx="26" cy="14"/>
            </a:xfrm>
            <a:custGeom>
              <a:avLst/>
              <a:gdLst>
                <a:gd name="T0" fmla="*/ 15 w 26"/>
                <a:gd name="T1" fmla="*/ 3 h 14"/>
                <a:gd name="T2" fmla="*/ 21 w 26"/>
                <a:gd name="T3" fmla="*/ 0 h 14"/>
                <a:gd name="T4" fmla="*/ 26 w 26"/>
                <a:gd name="T5" fmla="*/ 2 h 14"/>
                <a:gd name="T6" fmla="*/ 26 w 26"/>
                <a:gd name="T7" fmla="*/ 5 h 14"/>
                <a:gd name="T8" fmla="*/ 23 w 26"/>
                <a:gd name="T9" fmla="*/ 8 h 14"/>
                <a:gd name="T10" fmla="*/ 0 w 26"/>
                <a:gd name="T11" fmla="*/ 14 h 14"/>
                <a:gd name="T12" fmla="*/ 0 w 26"/>
                <a:gd name="T13" fmla="*/ 11 h 14"/>
                <a:gd name="T14" fmla="*/ 15 w 26"/>
                <a:gd name="T15" fmla="*/ 3 h 14"/>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14"/>
                <a:gd name="T26" fmla="*/ 26 w 26"/>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14">
                  <a:moveTo>
                    <a:pt x="15" y="3"/>
                  </a:moveTo>
                  <a:lnTo>
                    <a:pt x="21" y="0"/>
                  </a:lnTo>
                  <a:lnTo>
                    <a:pt x="26" y="2"/>
                  </a:lnTo>
                  <a:lnTo>
                    <a:pt x="26" y="5"/>
                  </a:lnTo>
                  <a:lnTo>
                    <a:pt x="23" y="8"/>
                  </a:lnTo>
                  <a:lnTo>
                    <a:pt x="0" y="14"/>
                  </a:lnTo>
                  <a:lnTo>
                    <a:pt x="0" y="11"/>
                  </a:lnTo>
                  <a:lnTo>
                    <a:pt x="15" y="3"/>
                  </a:lnTo>
                  <a:close/>
                </a:path>
              </a:pathLst>
            </a:custGeom>
            <a:grpFill/>
            <a:ln w="1905">
              <a:noFill/>
              <a:round/>
              <a:headEnd/>
              <a:tailEnd/>
            </a:ln>
          </p:spPr>
          <p:txBody>
            <a:bodyPr/>
            <a:lstStyle/>
            <a:p>
              <a:endParaRPr lang="en-GB">
                <a:solidFill>
                  <a:srgbClr val="000000"/>
                </a:solidFill>
                <a:latin typeface="Arial"/>
              </a:endParaRPr>
            </a:p>
          </p:txBody>
        </p:sp>
        <p:sp>
          <p:nvSpPr>
            <p:cNvPr id="902" name="Freeform 898"/>
            <p:cNvSpPr>
              <a:spLocks/>
            </p:cNvSpPr>
            <p:nvPr/>
          </p:nvSpPr>
          <p:spPr bwMode="auto">
            <a:xfrm>
              <a:off x="1004" y="715"/>
              <a:ext cx="21" cy="18"/>
            </a:xfrm>
            <a:custGeom>
              <a:avLst/>
              <a:gdLst>
                <a:gd name="T0" fmla="*/ 6 w 21"/>
                <a:gd name="T1" fmla="*/ 8 h 18"/>
                <a:gd name="T2" fmla="*/ 8 w 21"/>
                <a:gd name="T3" fmla="*/ 5 h 18"/>
                <a:gd name="T4" fmla="*/ 20 w 21"/>
                <a:gd name="T5" fmla="*/ 0 h 18"/>
                <a:gd name="T6" fmla="*/ 21 w 21"/>
                <a:gd name="T7" fmla="*/ 5 h 18"/>
                <a:gd name="T8" fmla="*/ 15 w 21"/>
                <a:gd name="T9" fmla="*/ 12 h 18"/>
                <a:gd name="T10" fmla="*/ 12 w 21"/>
                <a:gd name="T11" fmla="*/ 17 h 18"/>
                <a:gd name="T12" fmla="*/ 9 w 21"/>
                <a:gd name="T13" fmla="*/ 15 h 18"/>
                <a:gd name="T14" fmla="*/ 5 w 21"/>
                <a:gd name="T15" fmla="*/ 18 h 18"/>
                <a:gd name="T16" fmla="*/ 2 w 21"/>
                <a:gd name="T17" fmla="*/ 18 h 18"/>
                <a:gd name="T18" fmla="*/ 0 w 21"/>
                <a:gd name="T19" fmla="*/ 17 h 18"/>
                <a:gd name="T20" fmla="*/ 0 w 21"/>
                <a:gd name="T21" fmla="*/ 15 h 18"/>
                <a:gd name="T22" fmla="*/ 5 w 21"/>
                <a:gd name="T23" fmla="*/ 8 h 18"/>
                <a:gd name="T24" fmla="*/ 6 w 21"/>
                <a:gd name="T25" fmla="*/ 8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
                <a:gd name="T40" fmla="*/ 0 h 18"/>
                <a:gd name="T41" fmla="*/ 21 w 21"/>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 h="18">
                  <a:moveTo>
                    <a:pt x="6" y="8"/>
                  </a:moveTo>
                  <a:lnTo>
                    <a:pt x="8" y="5"/>
                  </a:lnTo>
                  <a:lnTo>
                    <a:pt x="20" y="0"/>
                  </a:lnTo>
                  <a:lnTo>
                    <a:pt x="21" y="5"/>
                  </a:lnTo>
                  <a:lnTo>
                    <a:pt x="15" y="12"/>
                  </a:lnTo>
                  <a:lnTo>
                    <a:pt x="12" y="17"/>
                  </a:lnTo>
                  <a:lnTo>
                    <a:pt x="9" y="15"/>
                  </a:lnTo>
                  <a:lnTo>
                    <a:pt x="5" y="18"/>
                  </a:lnTo>
                  <a:lnTo>
                    <a:pt x="2" y="18"/>
                  </a:lnTo>
                  <a:lnTo>
                    <a:pt x="0" y="17"/>
                  </a:lnTo>
                  <a:lnTo>
                    <a:pt x="0" y="15"/>
                  </a:lnTo>
                  <a:lnTo>
                    <a:pt x="5" y="8"/>
                  </a:lnTo>
                  <a:lnTo>
                    <a:pt x="6" y="8"/>
                  </a:lnTo>
                  <a:close/>
                </a:path>
              </a:pathLst>
            </a:custGeom>
            <a:grpFill/>
            <a:ln w="1905">
              <a:noFill/>
              <a:round/>
              <a:headEnd/>
              <a:tailEnd/>
            </a:ln>
          </p:spPr>
          <p:txBody>
            <a:bodyPr/>
            <a:lstStyle/>
            <a:p>
              <a:endParaRPr lang="en-GB">
                <a:solidFill>
                  <a:srgbClr val="000000"/>
                </a:solidFill>
                <a:latin typeface="Arial"/>
              </a:endParaRPr>
            </a:p>
          </p:txBody>
        </p:sp>
        <p:sp>
          <p:nvSpPr>
            <p:cNvPr id="903" name="Freeform 899"/>
            <p:cNvSpPr>
              <a:spLocks/>
            </p:cNvSpPr>
            <p:nvPr/>
          </p:nvSpPr>
          <p:spPr bwMode="auto">
            <a:xfrm>
              <a:off x="979" y="754"/>
              <a:ext cx="21" cy="26"/>
            </a:xfrm>
            <a:custGeom>
              <a:avLst/>
              <a:gdLst>
                <a:gd name="T0" fmla="*/ 13 w 21"/>
                <a:gd name="T1" fmla="*/ 0 h 26"/>
                <a:gd name="T2" fmla="*/ 15 w 21"/>
                <a:gd name="T3" fmla="*/ 2 h 26"/>
                <a:gd name="T4" fmla="*/ 16 w 21"/>
                <a:gd name="T5" fmla="*/ 5 h 26"/>
                <a:gd name="T6" fmla="*/ 18 w 21"/>
                <a:gd name="T7" fmla="*/ 6 h 26"/>
                <a:gd name="T8" fmla="*/ 21 w 21"/>
                <a:gd name="T9" fmla="*/ 18 h 26"/>
                <a:gd name="T10" fmla="*/ 18 w 21"/>
                <a:gd name="T11" fmla="*/ 23 h 26"/>
                <a:gd name="T12" fmla="*/ 12 w 21"/>
                <a:gd name="T13" fmla="*/ 26 h 26"/>
                <a:gd name="T14" fmla="*/ 4 w 21"/>
                <a:gd name="T15" fmla="*/ 24 h 26"/>
                <a:gd name="T16" fmla="*/ 0 w 21"/>
                <a:gd name="T17" fmla="*/ 21 h 26"/>
                <a:gd name="T18" fmla="*/ 0 w 21"/>
                <a:gd name="T19" fmla="*/ 18 h 26"/>
                <a:gd name="T20" fmla="*/ 6 w 21"/>
                <a:gd name="T21" fmla="*/ 2 h 26"/>
                <a:gd name="T22" fmla="*/ 13 w 21"/>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26"/>
                <a:gd name="T38" fmla="*/ 21 w 21"/>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26">
                  <a:moveTo>
                    <a:pt x="13" y="0"/>
                  </a:moveTo>
                  <a:lnTo>
                    <a:pt x="15" y="2"/>
                  </a:lnTo>
                  <a:lnTo>
                    <a:pt x="16" y="5"/>
                  </a:lnTo>
                  <a:lnTo>
                    <a:pt x="18" y="6"/>
                  </a:lnTo>
                  <a:lnTo>
                    <a:pt x="21" y="18"/>
                  </a:lnTo>
                  <a:lnTo>
                    <a:pt x="18" y="23"/>
                  </a:lnTo>
                  <a:lnTo>
                    <a:pt x="12" y="26"/>
                  </a:lnTo>
                  <a:lnTo>
                    <a:pt x="4" y="24"/>
                  </a:lnTo>
                  <a:lnTo>
                    <a:pt x="0" y="21"/>
                  </a:lnTo>
                  <a:lnTo>
                    <a:pt x="0" y="18"/>
                  </a:lnTo>
                  <a:lnTo>
                    <a:pt x="6" y="2"/>
                  </a:lnTo>
                  <a:lnTo>
                    <a:pt x="13" y="0"/>
                  </a:lnTo>
                  <a:close/>
                </a:path>
              </a:pathLst>
            </a:custGeom>
            <a:grpFill/>
            <a:ln w="1905">
              <a:noFill/>
              <a:round/>
              <a:headEnd/>
              <a:tailEnd/>
            </a:ln>
          </p:spPr>
          <p:txBody>
            <a:bodyPr/>
            <a:lstStyle/>
            <a:p>
              <a:endParaRPr lang="en-GB">
                <a:solidFill>
                  <a:srgbClr val="000000"/>
                </a:solidFill>
                <a:latin typeface="Arial"/>
              </a:endParaRPr>
            </a:p>
          </p:txBody>
        </p:sp>
        <p:sp>
          <p:nvSpPr>
            <p:cNvPr id="904" name="Freeform 900"/>
            <p:cNvSpPr>
              <a:spLocks/>
            </p:cNvSpPr>
            <p:nvPr/>
          </p:nvSpPr>
          <p:spPr bwMode="auto">
            <a:xfrm>
              <a:off x="765" y="655"/>
              <a:ext cx="205" cy="164"/>
            </a:xfrm>
            <a:custGeom>
              <a:avLst/>
              <a:gdLst>
                <a:gd name="T0" fmla="*/ 132 w 205"/>
                <a:gd name="T1" fmla="*/ 24 h 164"/>
                <a:gd name="T2" fmla="*/ 142 w 205"/>
                <a:gd name="T3" fmla="*/ 2 h 164"/>
                <a:gd name="T4" fmla="*/ 153 w 205"/>
                <a:gd name="T5" fmla="*/ 12 h 164"/>
                <a:gd name="T6" fmla="*/ 153 w 205"/>
                <a:gd name="T7" fmla="*/ 24 h 164"/>
                <a:gd name="T8" fmla="*/ 160 w 205"/>
                <a:gd name="T9" fmla="*/ 38 h 164"/>
                <a:gd name="T10" fmla="*/ 159 w 205"/>
                <a:gd name="T11" fmla="*/ 47 h 164"/>
                <a:gd name="T12" fmla="*/ 163 w 205"/>
                <a:gd name="T13" fmla="*/ 54 h 164"/>
                <a:gd name="T14" fmla="*/ 162 w 205"/>
                <a:gd name="T15" fmla="*/ 72 h 164"/>
                <a:gd name="T16" fmla="*/ 177 w 205"/>
                <a:gd name="T17" fmla="*/ 68 h 164"/>
                <a:gd name="T18" fmla="*/ 183 w 205"/>
                <a:gd name="T19" fmla="*/ 72 h 164"/>
                <a:gd name="T20" fmla="*/ 200 w 205"/>
                <a:gd name="T21" fmla="*/ 66 h 164"/>
                <a:gd name="T22" fmla="*/ 203 w 205"/>
                <a:gd name="T23" fmla="*/ 90 h 164"/>
                <a:gd name="T24" fmla="*/ 186 w 205"/>
                <a:gd name="T25" fmla="*/ 126 h 164"/>
                <a:gd name="T26" fmla="*/ 166 w 205"/>
                <a:gd name="T27" fmla="*/ 126 h 164"/>
                <a:gd name="T28" fmla="*/ 150 w 205"/>
                <a:gd name="T29" fmla="*/ 129 h 164"/>
                <a:gd name="T30" fmla="*/ 147 w 205"/>
                <a:gd name="T31" fmla="*/ 122 h 164"/>
                <a:gd name="T32" fmla="*/ 136 w 205"/>
                <a:gd name="T33" fmla="*/ 134 h 164"/>
                <a:gd name="T34" fmla="*/ 118 w 205"/>
                <a:gd name="T35" fmla="*/ 143 h 164"/>
                <a:gd name="T36" fmla="*/ 109 w 205"/>
                <a:gd name="T37" fmla="*/ 152 h 164"/>
                <a:gd name="T38" fmla="*/ 99 w 205"/>
                <a:gd name="T39" fmla="*/ 158 h 164"/>
                <a:gd name="T40" fmla="*/ 54 w 205"/>
                <a:gd name="T41" fmla="*/ 149 h 164"/>
                <a:gd name="T42" fmla="*/ 60 w 205"/>
                <a:gd name="T43" fmla="*/ 140 h 164"/>
                <a:gd name="T44" fmla="*/ 72 w 205"/>
                <a:gd name="T45" fmla="*/ 137 h 164"/>
                <a:gd name="T46" fmla="*/ 96 w 205"/>
                <a:gd name="T47" fmla="*/ 126 h 164"/>
                <a:gd name="T48" fmla="*/ 105 w 205"/>
                <a:gd name="T49" fmla="*/ 122 h 164"/>
                <a:gd name="T50" fmla="*/ 111 w 205"/>
                <a:gd name="T51" fmla="*/ 108 h 164"/>
                <a:gd name="T52" fmla="*/ 90 w 205"/>
                <a:gd name="T53" fmla="*/ 117 h 164"/>
                <a:gd name="T54" fmla="*/ 84 w 205"/>
                <a:gd name="T55" fmla="*/ 110 h 164"/>
                <a:gd name="T56" fmla="*/ 76 w 205"/>
                <a:gd name="T57" fmla="*/ 120 h 164"/>
                <a:gd name="T58" fmla="*/ 63 w 205"/>
                <a:gd name="T59" fmla="*/ 125 h 164"/>
                <a:gd name="T60" fmla="*/ 64 w 205"/>
                <a:gd name="T61" fmla="*/ 114 h 164"/>
                <a:gd name="T62" fmla="*/ 69 w 205"/>
                <a:gd name="T63" fmla="*/ 98 h 164"/>
                <a:gd name="T64" fmla="*/ 57 w 205"/>
                <a:gd name="T65" fmla="*/ 113 h 164"/>
                <a:gd name="T66" fmla="*/ 54 w 205"/>
                <a:gd name="T67" fmla="*/ 116 h 164"/>
                <a:gd name="T68" fmla="*/ 43 w 205"/>
                <a:gd name="T69" fmla="*/ 128 h 164"/>
                <a:gd name="T70" fmla="*/ 34 w 205"/>
                <a:gd name="T71" fmla="*/ 119 h 164"/>
                <a:gd name="T72" fmla="*/ 25 w 205"/>
                <a:gd name="T73" fmla="*/ 119 h 164"/>
                <a:gd name="T74" fmla="*/ 16 w 205"/>
                <a:gd name="T75" fmla="*/ 119 h 164"/>
                <a:gd name="T76" fmla="*/ 3 w 205"/>
                <a:gd name="T77" fmla="*/ 99 h 164"/>
                <a:gd name="T78" fmla="*/ 31 w 205"/>
                <a:gd name="T79" fmla="*/ 90 h 164"/>
                <a:gd name="T80" fmla="*/ 30 w 205"/>
                <a:gd name="T81" fmla="*/ 84 h 164"/>
                <a:gd name="T82" fmla="*/ 6 w 205"/>
                <a:gd name="T83" fmla="*/ 83 h 164"/>
                <a:gd name="T84" fmla="*/ 43 w 205"/>
                <a:gd name="T85" fmla="*/ 69 h 164"/>
                <a:gd name="T86" fmla="*/ 13 w 205"/>
                <a:gd name="T87" fmla="*/ 65 h 164"/>
                <a:gd name="T88" fmla="*/ 15 w 205"/>
                <a:gd name="T89" fmla="*/ 56 h 164"/>
                <a:gd name="T90" fmla="*/ 36 w 205"/>
                <a:gd name="T91" fmla="*/ 47 h 164"/>
                <a:gd name="T92" fmla="*/ 43 w 205"/>
                <a:gd name="T93" fmla="*/ 44 h 164"/>
                <a:gd name="T94" fmla="*/ 34 w 205"/>
                <a:gd name="T95" fmla="*/ 27 h 164"/>
                <a:gd name="T96" fmla="*/ 54 w 205"/>
                <a:gd name="T97" fmla="*/ 26 h 164"/>
                <a:gd name="T98" fmla="*/ 58 w 205"/>
                <a:gd name="T99" fmla="*/ 45 h 164"/>
                <a:gd name="T100" fmla="*/ 78 w 205"/>
                <a:gd name="T101" fmla="*/ 45 h 164"/>
                <a:gd name="T102" fmla="*/ 94 w 205"/>
                <a:gd name="T103" fmla="*/ 62 h 164"/>
                <a:gd name="T104" fmla="*/ 94 w 205"/>
                <a:gd name="T105" fmla="*/ 72 h 164"/>
                <a:gd name="T106" fmla="*/ 102 w 205"/>
                <a:gd name="T107" fmla="*/ 80 h 164"/>
                <a:gd name="T108" fmla="*/ 106 w 205"/>
                <a:gd name="T109" fmla="*/ 92 h 164"/>
                <a:gd name="T110" fmla="*/ 115 w 205"/>
                <a:gd name="T111" fmla="*/ 90 h 164"/>
                <a:gd name="T112" fmla="*/ 142 w 205"/>
                <a:gd name="T113" fmla="*/ 93 h 164"/>
                <a:gd name="T114" fmla="*/ 136 w 205"/>
                <a:gd name="T115" fmla="*/ 72 h 164"/>
                <a:gd name="T116" fmla="*/ 129 w 205"/>
                <a:gd name="T117" fmla="*/ 68 h 164"/>
                <a:gd name="T118" fmla="*/ 139 w 205"/>
                <a:gd name="T119" fmla="*/ 50 h 164"/>
                <a:gd name="T120" fmla="*/ 129 w 205"/>
                <a:gd name="T121" fmla="*/ 42 h 164"/>
                <a:gd name="T122" fmla="*/ 126 w 205"/>
                <a:gd name="T123" fmla="*/ 27 h 16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5"/>
                <a:gd name="T187" fmla="*/ 0 h 164"/>
                <a:gd name="T188" fmla="*/ 205 w 205"/>
                <a:gd name="T189" fmla="*/ 164 h 16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5" h="164">
                  <a:moveTo>
                    <a:pt x="127" y="26"/>
                  </a:moveTo>
                  <a:lnTo>
                    <a:pt x="127" y="24"/>
                  </a:lnTo>
                  <a:lnTo>
                    <a:pt x="127" y="26"/>
                  </a:lnTo>
                  <a:lnTo>
                    <a:pt x="132" y="24"/>
                  </a:lnTo>
                  <a:lnTo>
                    <a:pt x="133" y="23"/>
                  </a:lnTo>
                  <a:lnTo>
                    <a:pt x="133" y="18"/>
                  </a:lnTo>
                  <a:lnTo>
                    <a:pt x="139" y="3"/>
                  </a:lnTo>
                  <a:lnTo>
                    <a:pt x="142" y="2"/>
                  </a:lnTo>
                  <a:lnTo>
                    <a:pt x="145" y="2"/>
                  </a:lnTo>
                  <a:lnTo>
                    <a:pt x="148" y="0"/>
                  </a:lnTo>
                  <a:lnTo>
                    <a:pt x="153" y="8"/>
                  </a:lnTo>
                  <a:lnTo>
                    <a:pt x="153" y="12"/>
                  </a:lnTo>
                  <a:lnTo>
                    <a:pt x="150" y="15"/>
                  </a:lnTo>
                  <a:lnTo>
                    <a:pt x="151" y="18"/>
                  </a:lnTo>
                  <a:lnTo>
                    <a:pt x="153" y="21"/>
                  </a:lnTo>
                  <a:lnTo>
                    <a:pt x="153" y="24"/>
                  </a:lnTo>
                  <a:lnTo>
                    <a:pt x="153" y="29"/>
                  </a:lnTo>
                  <a:lnTo>
                    <a:pt x="153" y="30"/>
                  </a:lnTo>
                  <a:lnTo>
                    <a:pt x="156" y="32"/>
                  </a:lnTo>
                  <a:lnTo>
                    <a:pt x="160" y="38"/>
                  </a:lnTo>
                  <a:lnTo>
                    <a:pt x="160" y="39"/>
                  </a:lnTo>
                  <a:lnTo>
                    <a:pt x="160" y="42"/>
                  </a:lnTo>
                  <a:lnTo>
                    <a:pt x="160" y="44"/>
                  </a:lnTo>
                  <a:lnTo>
                    <a:pt x="159" y="47"/>
                  </a:lnTo>
                  <a:lnTo>
                    <a:pt x="156" y="53"/>
                  </a:lnTo>
                  <a:lnTo>
                    <a:pt x="153" y="54"/>
                  </a:lnTo>
                  <a:lnTo>
                    <a:pt x="156" y="56"/>
                  </a:lnTo>
                  <a:lnTo>
                    <a:pt x="163" y="54"/>
                  </a:lnTo>
                  <a:lnTo>
                    <a:pt x="169" y="60"/>
                  </a:lnTo>
                  <a:lnTo>
                    <a:pt x="168" y="66"/>
                  </a:lnTo>
                  <a:lnTo>
                    <a:pt x="165" y="66"/>
                  </a:lnTo>
                  <a:lnTo>
                    <a:pt x="162" y="72"/>
                  </a:lnTo>
                  <a:lnTo>
                    <a:pt x="162" y="75"/>
                  </a:lnTo>
                  <a:lnTo>
                    <a:pt x="166" y="69"/>
                  </a:lnTo>
                  <a:lnTo>
                    <a:pt x="171" y="66"/>
                  </a:lnTo>
                  <a:lnTo>
                    <a:pt x="177" y="68"/>
                  </a:lnTo>
                  <a:lnTo>
                    <a:pt x="181" y="81"/>
                  </a:lnTo>
                  <a:lnTo>
                    <a:pt x="183" y="74"/>
                  </a:lnTo>
                  <a:lnTo>
                    <a:pt x="184" y="74"/>
                  </a:lnTo>
                  <a:lnTo>
                    <a:pt x="183" y="72"/>
                  </a:lnTo>
                  <a:lnTo>
                    <a:pt x="181" y="63"/>
                  </a:lnTo>
                  <a:lnTo>
                    <a:pt x="184" y="57"/>
                  </a:lnTo>
                  <a:lnTo>
                    <a:pt x="195" y="59"/>
                  </a:lnTo>
                  <a:lnTo>
                    <a:pt x="200" y="66"/>
                  </a:lnTo>
                  <a:lnTo>
                    <a:pt x="205" y="75"/>
                  </a:lnTo>
                  <a:lnTo>
                    <a:pt x="203" y="80"/>
                  </a:lnTo>
                  <a:lnTo>
                    <a:pt x="205" y="81"/>
                  </a:lnTo>
                  <a:lnTo>
                    <a:pt x="203" y="90"/>
                  </a:lnTo>
                  <a:lnTo>
                    <a:pt x="200" y="93"/>
                  </a:lnTo>
                  <a:lnTo>
                    <a:pt x="193" y="125"/>
                  </a:lnTo>
                  <a:lnTo>
                    <a:pt x="189" y="125"/>
                  </a:lnTo>
                  <a:lnTo>
                    <a:pt x="186" y="126"/>
                  </a:lnTo>
                  <a:lnTo>
                    <a:pt x="183" y="131"/>
                  </a:lnTo>
                  <a:lnTo>
                    <a:pt x="175" y="132"/>
                  </a:lnTo>
                  <a:lnTo>
                    <a:pt x="171" y="131"/>
                  </a:lnTo>
                  <a:lnTo>
                    <a:pt x="166" y="126"/>
                  </a:lnTo>
                  <a:lnTo>
                    <a:pt x="166" y="122"/>
                  </a:lnTo>
                  <a:lnTo>
                    <a:pt x="160" y="131"/>
                  </a:lnTo>
                  <a:lnTo>
                    <a:pt x="156" y="131"/>
                  </a:lnTo>
                  <a:lnTo>
                    <a:pt x="150" y="129"/>
                  </a:lnTo>
                  <a:lnTo>
                    <a:pt x="153" y="126"/>
                  </a:lnTo>
                  <a:lnTo>
                    <a:pt x="150" y="122"/>
                  </a:lnTo>
                  <a:lnTo>
                    <a:pt x="150" y="120"/>
                  </a:lnTo>
                  <a:lnTo>
                    <a:pt x="147" y="122"/>
                  </a:lnTo>
                  <a:lnTo>
                    <a:pt x="147" y="125"/>
                  </a:lnTo>
                  <a:lnTo>
                    <a:pt x="144" y="128"/>
                  </a:lnTo>
                  <a:lnTo>
                    <a:pt x="141" y="129"/>
                  </a:lnTo>
                  <a:lnTo>
                    <a:pt x="136" y="134"/>
                  </a:lnTo>
                  <a:lnTo>
                    <a:pt x="129" y="135"/>
                  </a:lnTo>
                  <a:lnTo>
                    <a:pt x="126" y="135"/>
                  </a:lnTo>
                  <a:lnTo>
                    <a:pt x="117" y="140"/>
                  </a:lnTo>
                  <a:lnTo>
                    <a:pt x="118" y="143"/>
                  </a:lnTo>
                  <a:lnTo>
                    <a:pt x="117" y="146"/>
                  </a:lnTo>
                  <a:lnTo>
                    <a:pt x="114" y="147"/>
                  </a:lnTo>
                  <a:lnTo>
                    <a:pt x="114" y="149"/>
                  </a:lnTo>
                  <a:lnTo>
                    <a:pt x="109" y="152"/>
                  </a:lnTo>
                  <a:lnTo>
                    <a:pt x="106" y="153"/>
                  </a:lnTo>
                  <a:lnTo>
                    <a:pt x="106" y="155"/>
                  </a:lnTo>
                  <a:lnTo>
                    <a:pt x="100" y="155"/>
                  </a:lnTo>
                  <a:lnTo>
                    <a:pt x="99" y="158"/>
                  </a:lnTo>
                  <a:lnTo>
                    <a:pt x="84" y="164"/>
                  </a:lnTo>
                  <a:lnTo>
                    <a:pt x="70" y="162"/>
                  </a:lnTo>
                  <a:lnTo>
                    <a:pt x="55" y="152"/>
                  </a:lnTo>
                  <a:lnTo>
                    <a:pt x="54" y="149"/>
                  </a:lnTo>
                  <a:lnTo>
                    <a:pt x="54" y="147"/>
                  </a:lnTo>
                  <a:lnTo>
                    <a:pt x="55" y="143"/>
                  </a:lnTo>
                  <a:lnTo>
                    <a:pt x="58" y="140"/>
                  </a:lnTo>
                  <a:lnTo>
                    <a:pt x="60" y="140"/>
                  </a:lnTo>
                  <a:lnTo>
                    <a:pt x="64" y="137"/>
                  </a:lnTo>
                  <a:lnTo>
                    <a:pt x="67" y="137"/>
                  </a:lnTo>
                  <a:lnTo>
                    <a:pt x="69" y="138"/>
                  </a:lnTo>
                  <a:lnTo>
                    <a:pt x="72" y="137"/>
                  </a:lnTo>
                  <a:lnTo>
                    <a:pt x="73" y="135"/>
                  </a:lnTo>
                  <a:lnTo>
                    <a:pt x="73" y="132"/>
                  </a:lnTo>
                  <a:lnTo>
                    <a:pt x="76" y="128"/>
                  </a:lnTo>
                  <a:lnTo>
                    <a:pt x="96" y="126"/>
                  </a:lnTo>
                  <a:lnTo>
                    <a:pt x="96" y="129"/>
                  </a:lnTo>
                  <a:lnTo>
                    <a:pt x="99" y="129"/>
                  </a:lnTo>
                  <a:lnTo>
                    <a:pt x="102" y="125"/>
                  </a:lnTo>
                  <a:lnTo>
                    <a:pt x="105" y="122"/>
                  </a:lnTo>
                  <a:lnTo>
                    <a:pt x="106" y="117"/>
                  </a:lnTo>
                  <a:lnTo>
                    <a:pt x="111" y="114"/>
                  </a:lnTo>
                  <a:lnTo>
                    <a:pt x="112" y="111"/>
                  </a:lnTo>
                  <a:lnTo>
                    <a:pt x="111" y="108"/>
                  </a:lnTo>
                  <a:lnTo>
                    <a:pt x="108" y="108"/>
                  </a:lnTo>
                  <a:lnTo>
                    <a:pt x="105" y="116"/>
                  </a:lnTo>
                  <a:lnTo>
                    <a:pt x="100" y="114"/>
                  </a:lnTo>
                  <a:lnTo>
                    <a:pt x="90" y="117"/>
                  </a:lnTo>
                  <a:lnTo>
                    <a:pt x="88" y="114"/>
                  </a:lnTo>
                  <a:lnTo>
                    <a:pt x="88" y="111"/>
                  </a:lnTo>
                  <a:lnTo>
                    <a:pt x="84" y="114"/>
                  </a:lnTo>
                  <a:lnTo>
                    <a:pt x="84" y="110"/>
                  </a:lnTo>
                  <a:lnTo>
                    <a:pt x="82" y="110"/>
                  </a:lnTo>
                  <a:lnTo>
                    <a:pt x="82" y="116"/>
                  </a:lnTo>
                  <a:lnTo>
                    <a:pt x="79" y="120"/>
                  </a:lnTo>
                  <a:lnTo>
                    <a:pt x="76" y="120"/>
                  </a:lnTo>
                  <a:lnTo>
                    <a:pt x="75" y="117"/>
                  </a:lnTo>
                  <a:lnTo>
                    <a:pt x="72" y="122"/>
                  </a:lnTo>
                  <a:lnTo>
                    <a:pt x="67" y="122"/>
                  </a:lnTo>
                  <a:lnTo>
                    <a:pt x="63" y="125"/>
                  </a:lnTo>
                  <a:lnTo>
                    <a:pt x="61" y="122"/>
                  </a:lnTo>
                  <a:lnTo>
                    <a:pt x="61" y="120"/>
                  </a:lnTo>
                  <a:lnTo>
                    <a:pt x="66" y="114"/>
                  </a:lnTo>
                  <a:lnTo>
                    <a:pt x="64" y="114"/>
                  </a:lnTo>
                  <a:lnTo>
                    <a:pt x="64" y="104"/>
                  </a:lnTo>
                  <a:lnTo>
                    <a:pt x="69" y="101"/>
                  </a:lnTo>
                  <a:lnTo>
                    <a:pt x="70" y="98"/>
                  </a:lnTo>
                  <a:lnTo>
                    <a:pt x="69" y="98"/>
                  </a:lnTo>
                  <a:lnTo>
                    <a:pt x="66" y="101"/>
                  </a:lnTo>
                  <a:lnTo>
                    <a:pt x="60" y="99"/>
                  </a:lnTo>
                  <a:lnTo>
                    <a:pt x="58" y="111"/>
                  </a:lnTo>
                  <a:lnTo>
                    <a:pt x="57" y="113"/>
                  </a:lnTo>
                  <a:lnTo>
                    <a:pt x="54" y="107"/>
                  </a:lnTo>
                  <a:lnTo>
                    <a:pt x="51" y="107"/>
                  </a:lnTo>
                  <a:lnTo>
                    <a:pt x="51" y="111"/>
                  </a:lnTo>
                  <a:lnTo>
                    <a:pt x="54" y="116"/>
                  </a:lnTo>
                  <a:lnTo>
                    <a:pt x="54" y="122"/>
                  </a:lnTo>
                  <a:lnTo>
                    <a:pt x="52" y="122"/>
                  </a:lnTo>
                  <a:lnTo>
                    <a:pt x="46" y="128"/>
                  </a:lnTo>
                  <a:lnTo>
                    <a:pt x="43" y="128"/>
                  </a:lnTo>
                  <a:lnTo>
                    <a:pt x="42" y="122"/>
                  </a:lnTo>
                  <a:lnTo>
                    <a:pt x="42" y="116"/>
                  </a:lnTo>
                  <a:lnTo>
                    <a:pt x="37" y="119"/>
                  </a:lnTo>
                  <a:lnTo>
                    <a:pt x="34" y="119"/>
                  </a:lnTo>
                  <a:lnTo>
                    <a:pt x="34" y="129"/>
                  </a:lnTo>
                  <a:lnTo>
                    <a:pt x="30" y="128"/>
                  </a:lnTo>
                  <a:lnTo>
                    <a:pt x="24" y="123"/>
                  </a:lnTo>
                  <a:lnTo>
                    <a:pt x="25" y="119"/>
                  </a:lnTo>
                  <a:lnTo>
                    <a:pt x="22" y="117"/>
                  </a:lnTo>
                  <a:lnTo>
                    <a:pt x="22" y="113"/>
                  </a:lnTo>
                  <a:lnTo>
                    <a:pt x="19" y="114"/>
                  </a:lnTo>
                  <a:lnTo>
                    <a:pt x="16" y="119"/>
                  </a:lnTo>
                  <a:lnTo>
                    <a:pt x="7" y="117"/>
                  </a:lnTo>
                  <a:lnTo>
                    <a:pt x="3" y="114"/>
                  </a:lnTo>
                  <a:lnTo>
                    <a:pt x="0" y="110"/>
                  </a:lnTo>
                  <a:lnTo>
                    <a:pt x="3" y="99"/>
                  </a:lnTo>
                  <a:lnTo>
                    <a:pt x="6" y="95"/>
                  </a:lnTo>
                  <a:lnTo>
                    <a:pt x="25" y="95"/>
                  </a:lnTo>
                  <a:lnTo>
                    <a:pt x="28" y="95"/>
                  </a:lnTo>
                  <a:lnTo>
                    <a:pt x="31" y="90"/>
                  </a:lnTo>
                  <a:lnTo>
                    <a:pt x="39" y="84"/>
                  </a:lnTo>
                  <a:lnTo>
                    <a:pt x="42" y="80"/>
                  </a:lnTo>
                  <a:lnTo>
                    <a:pt x="36" y="84"/>
                  </a:lnTo>
                  <a:lnTo>
                    <a:pt x="30" y="84"/>
                  </a:lnTo>
                  <a:lnTo>
                    <a:pt x="25" y="89"/>
                  </a:lnTo>
                  <a:lnTo>
                    <a:pt x="18" y="92"/>
                  </a:lnTo>
                  <a:lnTo>
                    <a:pt x="6" y="90"/>
                  </a:lnTo>
                  <a:lnTo>
                    <a:pt x="6" y="83"/>
                  </a:lnTo>
                  <a:lnTo>
                    <a:pt x="9" y="75"/>
                  </a:lnTo>
                  <a:lnTo>
                    <a:pt x="22" y="74"/>
                  </a:lnTo>
                  <a:lnTo>
                    <a:pt x="31" y="71"/>
                  </a:lnTo>
                  <a:lnTo>
                    <a:pt x="43" y="69"/>
                  </a:lnTo>
                  <a:lnTo>
                    <a:pt x="48" y="65"/>
                  </a:lnTo>
                  <a:lnTo>
                    <a:pt x="16" y="71"/>
                  </a:lnTo>
                  <a:lnTo>
                    <a:pt x="13" y="69"/>
                  </a:lnTo>
                  <a:lnTo>
                    <a:pt x="13" y="65"/>
                  </a:lnTo>
                  <a:lnTo>
                    <a:pt x="15" y="62"/>
                  </a:lnTo>
                  <a:lnTo>
                    <a:pt x="18" y="60"/>
                  </a:lnTo>
                  <a:lnTo>
                    <a:pt x="16" y="57"/>
                  </a:lnTo>
                  <a:lnTo>
                    <a:pt x="15" y="56"/>
                  </a:lnTo>
                  <a:lnTo>
                    <a:pt x="18" y="48"/>
                  </a:lnTo>
                  <a:lnTo>
                    <a:pt x="22" y="47"/>
                  </a:lnTo>
                  <a:lnTo>
                    <a:pt x="31" y="47"/>
                  </a:lnTo>
                  <a:lnTo>
                    <a:pt x="36" y="47"/>
                  </a:lnTo>
                  <a:lnTo>
                    <a:pt x="46" y="50"/>
                  </a:lnTo>
                  <a:lnTo>
                    <a:pt x="48" y="48"/>
                  </a:lnTo>
                  <a:lnTo>
                    <a:pt x="45" y="48"/>
                  </a:lnTo>
                  <a:lnTo>
                    <a:pt x="43" y="44"/>
                  </a:lnTo>
                  <a:lnTo>
                    <a:pt x="30" y="42"/>
                  </a:lnTo>
                  <a:lnTo>
                    <a:pt x="28" y="39"/>
                  </a:lnTo>
                  <a:lnTo>
                    <a:pt x="30" y="32"/>
                  </a:lnTo>
                  <a:lnTo>
                    <a:pt x="34" y="27"/>
                  </a:lnTo>
                  <a:lnTo>
                    <a:pt x="42" y="27"/>
                  </a:lnTo>
                  <a:lnTo>
                    <a:pt x="45" y="24"/>
                  </a:lnTo>
                  <a:lnTo>
                    <a:pt x="51" y="24"/>
                  </a:lnTo>
                  <a:lnTo>
                    <a:pt x="54" y="26"/>
                  </a:lnTo>
                  <a:lnTo>
                    <a:pt x="58" y="30"/>
                  </a:lnTo>
                  <a:lnTo>
                    <a:pt x="58" y="36"/>
                  </a:lnTo>
                  <a:lnTo>
                    <a:pt x="57" y="38"/>
                  </a:lnTo>
                  <a:lnTo>
                    <a:pt x="58" y="45"/>
                  </a:lnTo>
                  <a:lnTo>
                    <a:pt x="66" y="45"/>
                  </a:lnTo>
                  <a:lnTo>
                    <a:pt x="70" y="42"/>
                  </a:lnTo>
                  <a:lnTo>
                    <a:pt x="78" y="42"/>
                  </a:lnTo>
                  <a:lnTo>
                    <a:pt x="78" y="45"/>
                  </a:lnTo>
                  <a:lnTo>
                    <a:pt x="85" y="47"/>
                  </a:lnTo>
                  <a:lnTo>
                    <a:pt x="87" y="56"/>
                  </a:lnTo>
                  <a:lnTo>
                    <a:pt x="91" y="62"/>
                  </a:lnTo>
                  <a:lnTo>
                    <a:pt x="94" y="62"/>
                  </a:lnTo>
                  <a:lnTo>
                    <a:pt x="97" y="65"/>
                  </a:lnTo>
                  <a:lnTo>
                    <a:pt x="91" y="69"/>
                  </a:lnTo>
                  <a:lnTo>
                    <a:pt x="91" y="72"/>
                  </a:lnTo>
                  <a:lnTo>
                    <a:pt x="94" y="72"/>
                  </a:lnTo>
                  <a:lnTo>
                    <a:pt x="102" y="71"/>
                  </a:lnTo>
                  <a:lnTo>
                    <a:pt x="103" y="74"/>
                  </a:lnTo>
                  <a:lnTo>
                    <a:pt x="103" y="77"/>
                  </a:lnTo>
                  <a:lnTo>
                    <a:pt x="102" y="80"/>
                  </a:lnTo>
                  <a:lnTo>
                    <a:pt x="103" y="78"/>
                  </a:lnTo>
                  <a:lnTo>
                    <a:pt x="105" y="83"/>
                  </a:lnTo>
                  <a:lnTo>
                    <a:pt x="105" y="89"/>
                  </a:lnTo>
                  <a:lnTo>
                    <a:pt x="106" y="92"/>
                  </a:lnTo>
                  <a:lnTo>
                    <a:pt x="109" y="92"/>
                  </a:lnTo>
                  <a:lnTo>
                    <a:pt x="111" y="92"/>
                  </a:lnTo>
                  <a:lnTo>
                    <a:pt x="112" y="90"/>
                  </a:lnTo>
                  <a:lnTo>
                    <a:pt x="115" y="90"/>
                  </a:lnTo>
                  <a:lnTo>
                    <a:pt x="120" y="89"/>
                  </a:lnTo>
                  <a:lnTo>
                    <a:pt x="121" y="92"/>
                  </a:lnTo>
                  <a:lnTo>
                    <a:pt x="127" y="90"/>
                  </a:lnTo>
                  <a:lnTo>
                    <a:pt x="142" y="93"/>
                  </a:lnTo>
                  <a:lnTo>
                    <a:pt x="145" y="92"/>
                  </a:lnTo>
                  <a:lnTo>
                    <a:pt x="147" y="81"/>
                  </a:lnTo>
                  <a:lnTo>
                    <a:pt x="141" y="72"/>
                  </a:lnTo>
                  <a:lnTo>
                    <a:pt x="136" y="72"/>
                  </a:lnTo>
                  <a:lnTo>
                    <a:pt x="135" y="71"/>
                  </a:lnTo>
                  <a:lnTo>
                    <a:pt x="135" y="68"/>
                  </a:lnTo>
                  <a:lnTo>
                    <a:pt x="132" y="71"/>
                  </a:lnTo>
                  <a:lnTo>
                    <a:pt x="129" y="68"/>
                  </a:lnTo>
                  <a:lnTo>
                    <a:pt x="136" y="63"/>
                  </a:lnTo>
                  <a:lnTo>
                    <a:pt x="138" y="59"/>
                  </a:lnTo>
                  <a:lnTo>
                    <a:pt x="141" y="59"/>
                  </a:lnTo>
                  <a:lnTo>
                    <a:pt x="139" y="50"/>
                  </a:lnTo>
                  <a:lnTo>
                    <a:pt x="138" y="47"/>
                  </a:lnTo>
                  <a:lnTo>
                    <a:pt x="135" y="47"/>
                  </a:lnTo>
                  <a:lnTo>
                    <a:pt x="133" y="44"/>
                  </a:lnTo>
                  <a:lnTo>
                    <a:pt x="129" y="42"/>
                  </a:lnTo>
                  <a:lnTo>
                    <a:pt x="123" y="38"/>
                  </a:lnTo>
                  <a:lnTo>
                    <a:pt x="121" y="32"/>
                  </a:lnTo>
                  <a:lnTo>
                    <a:pt x="121" y="29"/>
                  </a:lnTo>
                  <a:lnTo>
                    <a:pt x="126" y="27"/>
                  </a:lnTo>
                  <a:lnTo>
                    <a:pt x="127" y="26"/>
                  </a:lnTo>
                  <a:close/>
                </a:path>
              </a:pathLst>
            </a:custGeom>
            <a:grpFill/>
            <a:ln w="1905">
              <a:noFill/>
              <a:round/>
              <a:headEnd/>
              <a:tailEnd/>
            </a:ln>
          </p:spPr>
          <p:txBody>
            <a:bodyPr/>
            <a:lstStyle/>
            <a:p>
              <a:endParaRPr lang="en-GB">
                <a:solidFill>
                  <a:srgbClr val="000000"/>
                </a:solidFill>
                <a:latin typeface="Arial"/>
              </a:endParaRPr>
            </a:p>
          </p:txBody>
        </p:sp>
        <p:sp>
          <p:nvSpPr>
            <p:cNvPr id="905" name="Freeform 901"/>
            <p:cNvSpPr>
              <a:spLocks/>
            </p:cNvSpPr>
            <p:nvPr/>
          </p:nvSpPr>
          <p:spPr bwMode="auto">
            <a:xfrm>
              <a:off x="736" y="708"/>
              <a:ext cx="30" cy="42"/>
            </a:xfrm>
            <a:custGeom>
              <a:avLst/>
              <a:gdLst>
                <a:gd name="T0" fmla="*/ 23 w 30"/>
                <a:gd name="T1" fmla="*/ 4 h 42"/>
                <a:gd name="T2" fmla="*/ 20 w 30"/>
                <a:gd name="T3" fmla="*/ 7 h 42"/>
                <a:gd name="T4" fmla="*/ 20 w 30"/>
                <a:gd name="T5" fmla="*/ 6 h 42"/>
                <a:gd name="T6" fmla="*/ 23 w 30"/>
                <a:gd name="T7" fmla="*/ 4 h 42"/>
                <a:gd name="T8" fmla="*/ 24 w 30"/>
                <a:gd name="T9" fmla="*/ 1 h 42"/>
                <a:gd name="T10" fmla="*/ 27 w 30"/>
                <a:gd name="T11" fmla="*/ 0 h 42"/>
                <a:gd name="T12" fmla="*/ 30 w 30"/>
                <a:gd name="T13" fmla="*/ 1 h 42"/>
                <a:gd name="T14" fmla="*/ 26 w 30"/>
                <a:gd name="T15" fmla="*/ 19 h 42"/>
                <a:gd name="T16" fmla="*/ 24 w 30"/>
                <a:gd name="T17" fmla="*/ 22 h 42"/>
                <a:gd name="T18" fmla="*/ 20 w 30"/>
                <a:gd name="T19" fmla="*/ 34 h 42"/>
                <a:gd name="T20" fmla="*/ 15 w 30"/>
                <a:gd name="T21" fmla="*/ 40 h 42"/>
                <a:gd name="T22" fmla="*/ 11 w 30"/>
                <a:gd name="T23" fmla="*/ 42 h 42"/>
                <a:gd name="T24" fmla="*/ 8 w 30"/>
                <a:gd name="T25" fmla="*/ 39 h 42"/>
                <a:gd name="T26" fmla="*/ 2 w 30"/>
                <a:gd name="T27" fmla="*/ 34 h 42"/>
                <a:gd name="T28" fmla="*/ 0 w 30"/>
                <a:gd name="T29" fmla="*/ 30 h 42"/>
                <a:gd name="T30" fmla="*/ 0 w 30"/>
                <a:gd name="T31" fmla="*/ 27 h 42"/>
                <a:gd name="T32" fmla="*/ 14 w 30"/>
                <a:gd name="T33" fmla="*/ 10 h 42"/>
                <a:gd name="T34" fmla="*/ 18 w 30"/>
                <a:gd name="T35" fmla="*/ 9 h 42"/>
                <a:gd name="T36" fmla="*/ 20 w 30"/>
                <a:gd name="T37" fmla="*/ 6 h 42"/>
                <a:gd name="T38" fmla="*/ 23 w 30"/>
                <a:gd name="T39" fmla="*/ 4 h 4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0"/>
                <a:gd name="T61" fmla="*/ 0 h 42"/>
                <a:gd name="T62" fmla="*/ 30 w 30"/>
                <a:gd name="T63" fmla="*/ 42 h 4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0" h="42">
                  <a:moveTo>
                    <a:pt x="23" y="4"/>
                  </a:moveTo>
                  <a:lnTo>
                    <a:pt x="20" y="7"/>
                  </a:lnTo>
                  <a:lnTo>
                    <a:pt x="20" y="6"/>
                  </a:lnTo>
                  <a:lnTo>
                    <a:pt x="23" y="4"/>
                  </a:lnTo>
                  <a:lnTo>
                    <a:pt x="24" y="1"/>
                  </a:lnTo>
                  <a:lnTo>
                    <a:pt x="27" y="0"/>
                  </a:lnTo>
                  <a:lnTo>
                    <a:pt x="30" y="1"/>
                  </a:lnTo>
                  <a:lnTo>
                    <a:pt x="26" y="19"/>
                  </a:lnTo>
                  <a:lnTo>
                    <a:pt x="24" y="22"/>
                  </a:lnTo>
                  <a:lnTo>
                    <a:pt x="20" y="34"/>
                  </a:lnTo>
                  <a:lnTo>
                    <a:pt x="15" y="40"/>
                  </a:lnTo>
                  <a:lnTo>
                    <a:pt x="11" y="42"/>
                  </a:lnTo>
                  <a:lnTo>
                    <a:pt x="8" y="39"/>
                  </a:lnTo>
                  <a:lnTo>
                    <a:pt x="2" y="34"/>
                  </a:lnTo>
                  <a:lnTo>
                    <a:pt x="0" y="30"/>
                  </a:lnTo>
                  <a:lnTo>
                    <a:pt x="0" y="27"/>
                  </a:lnTo>
                  <a:lnTo>
                    <a:pt x="14" y="10"/>
                  </a:lnTo>
                  <a:lnTo>
                    <a:pt x="18" y="9"/>
                  </a:lnTo>
                  <a:lnTo>
                    <a:pt x="20" y="6"/>
                  </a:lnTo>
                  <a:lnTo>
                    <a:pt x="23" y="4"/>
                  </a:lnTo>
                  <a:close/>
                </a:path>
              </a:pathLst>
            </a:custGeom>
            <a:grpFill/>
            <a:ln w="1905">
              <a:noFill/>
              <a:round/>
              <a:headEnd/>
              <a:tailEnd/>
            </a:ln>
          </p:spPr>
          <p:txBody>
            <a:bodyPr/>
            <a:lstStyle/>
            <a:p>
              <a:endParaRPr lang="en-GB">
                <a:solidFill>
                  <a:srgbClr val="000000"/>
                </a:solidFill>
                <a:latin typeface="Arial"/>
              </a:endParaRPr>
            </a:p>
          </p:txBody>
        </p:sp>
        <p:sp>
          <p:nvSpPr>
            <p:cNvPr id="906" name="Freeform 902"/>
            <p:cNvSpPr>
              <a:spLocks/>
            </p:cNvSpPr>
            <p:nvPr/>
          </p:nvSpPr>
          <p:spPr bwMode="auto">
            <a:xfrm>
              <a:off x="677" y="603"/>
              <a:ext cx="122" cy="126"/>
            </a:xfrm>
            <a:custGeom>
              <a:avLst/>
              <a:gdLst>
                <a:gd name="T0" fmla="*/ 47 w 122"/>
                <a:gd name="T1" fmla="*/ 39 h 126"/>
                <a:gd name="T2" fmla="*/ 53 w 122"/>
                <a:gd name="T3" fmla="*/ 30 h 126"/>
                <a:gd name="T4" fmla="*/ 59 w 122"/>
                <a:gd name="T5" fmla="*/ 23 h 126"/>
                <a:gd name="T6" fmla="*/ 68 w 122"/>
                <a:gd name="T7" fmla="*/ 15 h 126"/>
                <a:gd name="T8" fmla="*/ 74 w 122"/>
                <a:gd name="T9" fmla="*/ 15 h 126"/>
                <a:gd name="T10" fmla="*/ 82 w 122"/>
                <a:gd name="T11" fmla="*/ 14 h 126"/>
                <a:gd name="T12" fmla="*/ 83 w 122"/>
                <a:gd name="T13" fmla="*/ 23 h 126"/>
                <a:gd name="T14" fmla="*/ 86 w 122"/>
                <a:gd name="T15" fmla="*/ 18 h 126"/>
                <a:gd name="T16" fmla="*/ 92 w 122"/>
                <a:gd name="T17" fmla="*/ 18 h 126"/>
                <a:gd name="T18" fmla="*/ 100 w 122"/>
                <a:gd name="T19" fmla="*/ 14 h 126"/>
                <a:gd name="T20" fmla="*/ 94 w 122"/>
                <a:gd name="T21" fmla="*/ 8 h 126"/>
                <a:gd name="T22" fmla="*/ 104 w 122"/>
                <a:gd name="T23" fmla="*/ 0 h 126"/>
                <a:gd name="T24" fmla="*/ 122 w 122"/>
                <a:gd name="T25" fmla="*/ 18 h 126"/>
                <a:gd name="T26" fmla="*/ 118 w 122"/>
                <a:gd name="T27" fmla="*/ 24 h 126"/>
                <a:gd name="T28" fmla="*/ 107 w 122"/>
                <a:gd name="T29" fmla="*/ 30 h 126"/>
                <a:gd name="T30" fmla="*/ 115 w 122"/>
                <a:gd name="T31" fmla="*/ 45 h 126"/>
                <a:gd name="T32" fmla="*/ 110 w 122"/>
                <a:gd name="T33" fmla="*/ 46 h 126"/>
                <a:gd name="T34" fmla="*/ 110 w 122"/>
                <a:gd name="T35" fmla="*/ 54 h 126"/>
                <a:gd name="T36" fmla="*/ 115 w 122"/>
                <a:gd name="T37" fmla="*/ 64 h 126"/>
                <a:gd name="T38" fmla="*/ 98 w 122"/>
                <a:gd name="T39" fmla="*/ 72 h 126"/>
                <a:gd name="T40" fmla="*/ 97 w 122"/>
                <a:gd name="T41" fmla="*/ 88 h 126"/>
                <a:gd name="T42" fmla="*/ 88 w 122"/>
                <a:gd name="T43" fmla="*/ 94 h 126"/>
                <a:gd name="T44" fmla="*/ 82 w 122"/>
                <a:gd name="T45" fmla="*/ 55 h 126"/>
                <a:gd name="T46" fmla="*/ 74 w 122"/>
                <a:gd name="T47" fmla="*/ 63 h 126"/>
                <a:gd name="T48" fmla="*/ 74 w 122"/>
                <a:gd name="T49" fmla="*/ 75 h 126"/>
                <a:gd name="T50" fmla="*/ 65 w 122"/>
                <a:gd name="T51" fmla="*/ 73 h 126"/>
                <a:gd name="T52" fmla="*/ 67 w 122"/>
                <a:gd name="T53" fmla="*/ 81 h 126"/>
                <a:gd name="T54" fmla="*/ 70 w 122"/>
                <a:gd name="T55" fmla="*/ 93 h 126"/>
                <a:gd name="T56" fmla="*/ 64 w 122"/>
                <a:gd name="T57" fmla="*/ 105 h 126"/>
                <a:gd name="T58" fmla="*/ 56 w 122"/>
                <a:gd name="T59" fmla="*/ 88 h 126"/>
                <a:gd name="T60" fmla="*/ 53 w 122"/>
                <a:gd name="T61" fmla="*/ 97 h 126"/>
                <a:gd name="T62" fmla="*/ 55 w 122"/>
                <a:gd name="T63" fmla="*/ 103 h 126"/>
                <a:gd name="T64" fmla="*/ 55 w 122"/>
                <a:gd name="T65" fmla="*/ 115 h 126"/>
                <a:gd name="T66" fmla="*/ 49 w 122"/>
                <a:gd name="T67" fmla="*/ 121 h 126"/>
                <a:gd name="T68" fmla="*/ 43 w 122"/>
                <a:gd name="T69" fmla="*/ 126 h 126"/>
                <a:gd name="T70" fmla="*/ 37 w 122"/>
                <a:gd name="T71" fmla="*/ 112 h 126"/>
                <a:gd name="T72" fmla="*/ 36 w 122"/>
                <a:gd name="T73" fmla="*/ 97 h 126"/>
                <a:gd name="T74" fmla="*/ 28 w 122"/>
                <a:gd name="T75" fmla="*/ 117 h 126"/>
                <a:gd name="T76" fmla="*/ 18 w 122"/>
                <a:gd name="T77" fmla="*/ 108 h 126"/>
                <a:gd name="T78" fmla="*/ 16 w 122"/>
                <a:gd name="T79" fmla="*/ 109 h 126"/>
                <a:gd name="T80" fmla="*/ 7 w 122"/>
                <a:gd name="T81" fmla="*/ 117 h 126"/>
                <a:gd name="T82" fmla="*/ 6 w 122"/>
                <a:gd name="T83" fmla="*/ 100 h 126"/>
                <a:gd name="T84" fmla="*/ 1 w 122"/>
                <a:gd name="T85" fmla="*/ 97 h 126"/>
                <a:gd name="T86" fmla="*/ 9 w 122"/>
                <a:gd name="T87" fmla="*/ 85 h 126"/>
                <a:gd name="T88" fmla="*/ 15 w 122"/>
                <a:gd name="T89" fmla="*/ 81 h 126"/>
                <a:gd name="T90" fmla="*/ 22 w 122"/>
                <a:gd name="T91" fmla="*/ 82 h 126"/>
                <a:gd name="T92" fmla="*/ 28 w 122"/>
                <a:gd name="T93" fmla="*/ 64 h 126"/>
                <a:gd name="T94" fmla="*/ 34 w 122"/>
                <a:gd name="T95" fmla="*/ 63 h 126"/>
                <a:gd name="T96" fmla="*/ 42 w 122"/>
                <a:gd name="T97" fmla="*/ 54 h 126"/>
                <a:gd name="T98" fmla="*/ 46 w 122"/>
                <a:gd name="T99" fmla="*/ 42 h 12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22"/>
                <a:gd name="T151" fmla="*/ 0 h 126"/>
                <a:gd name="T152" fmla="*/ 122 w 122"/>
                <a:gd name="T153" fmla="*/ 126 h 12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22" h="126">
                  <a:moveTo>
                    <a:pt x="46" y="41"/>
                  </a:moveTo>
                  <a:lnTo>
                    <a:pt x="47" y="42"/>
                  </a:lnTo>
                  <a:lnTo>
                    <a:pt x="47" y="39"/>
                  </a:lnTo>
                  <a:lnTo>
                    <a:pt x="50" y="38"/>
                  </a:lnTo>
                  <a:lnTo>
                    <a:pt x="52" y="33"/>
                  </a:lnTo>
                  <a:lnTo>
                    <a:pt x="53" y="30"/>
                  </a:lnTo>
                  <a:lnTo>
                    <a:pt x="56" y="30"/>
                  </a:lnTo>
                  <a:lnTo>
                    <a:pt x="56" y="27"/>
                  </a:lnTo>
                  <a:lnTo>
                    <a:pt x="59" y="23"/>
                  </a:lnTo>
                  <a:lnTo>
                    <a:pt x="61" y="20"/>
                  </a:lnTo>
                  <a:lnTo>
                    <a:pt x="67" y="18"/>
                  </a:lnTo>
                  <a:lnTo>
                    <a:pt x="68" y="15"/>
                  </a:lnTo>
                  <a:lnTo>
                    <a:pt x="71" y="15"/>
                  </a:lnTo>
                  <a:lnTo>
                    <a:pt x="73" y="18"/>
                  </a:lnTo>
                  <a:lnTo>
                    <a:pt x="74" y="15"/>
                  </a:lnTo>
                  <a:lnTo>
                    <a:pt x="77" y="15"/>
                  </a:lnTo>
                  <a:lnTo>
                    <a:pt x="79" y="14"/>
                  </a:lnTo>
                  <a:lnTo>
                    <a:pt x="82" y="14"/>
                  </a:lnTo>
                  <a:lnTo>
                    <a:pt x="82" y="18"/>
                  </a:lnTo>
                  <a:lnTo>
                    <a:pt x="82" y="23"/>
                  </a:lnTo>
                  <a:lnTo>
                    <a:pt x="83" y="23"/>
                  </a:lnTo>
                  <a:lnTo>
                    <a:pt x="83" y="18"/>
                  </a:lnTo>
                  <a:lnTo>
                    <a:pt x="85" y="15"/>
                  </a:lnTo>
                  <a:lnTo>
                    <a:pt x="86" y="18"/>
                  </a:lnTo>
                  <a:lnTo>
                    <a:pt x="91" y="20"/>
                  </a:lnTo>
                  <a:lnTo>
                    <a:pt x="94" y="20"/>
                  </a:lnTo>
                  <a:lnTo>
                    <a:pt x="92" y="18"/>
                  </a:lnTo>
                  <a:lnTo>
                    <a:pt x="97" y="18"/>
                  </a:lnTo>
                  <a:lnTo>
                    <a:pt x="101" y="15"/>
                  </a:lnTo>
                  <a:lnTo>
                    <a:pt x="100" y="14"/>
                  </a:lnTo>
                  <a:lnTo>
                    <a:pt x="98" y="14"/>
                  </a:lnTo>
                  <a:lnTo>
                    <a:pt x="95" y="12"/>
                  </a:lnTo>
                  <a:lnTo>
                    <a:pt x="94" y="8"/>
                  </a:lnTo>
                  <a:lnTo>
                    <a:pt x="97" y="6"/>
                  </a:lnTo>
                  <a:lnTo>
                    <a:pt x="98" y="2"/>
                  </a:lnTo>
                  <a:lnTo>
                    <a:pt x="104" y="0"/>
                  </a:lnTo>
                  <a:lnTo>
                    <a:pt x="112" y="6"/>
                  </a:lnTo>
                  <a:lnTo>
                    <a:pt x="112" y="8"/>
                  </a:lnTo>
                  <a:lnTo>
                    <a:pt x="122" y="18"/>
                  </a:lnTo>
                  <a:lnTo>
                    <a:pt x="122" y="21"/>
                  </a:lnTo>
                  <a:lnTo>
                    <a:pt x="121" y="23"/>
                  </a:lnTo>
                  <a:lnTo>
                    <a:pt x="118" y="24"/>
                  </a:lnTo>
                  <a:lnTo>
                    <a:pt x="116" y="26"/>
                  </a:lnTo>
                  <a:lnTo>
                    <a:pt x="109" y="27"/>
                  </a:lnTo>
                  <a:lnTo>
                    <a:pt x="107" y="30"/>
                  </a:lnTo>
                  <a:lnTo>
                    <a:pt x="106" y="33"/>
                  </a:lnTo>
                  <a:lnTo>
                    <a:pt x="107" y="36"/>
                  </a:lnTo>
                  <a:lnTo>
                    <a:pt x="115" y="45"/>
                  </a:lnTo>
                  <a:lnTo>
                    <a:pt x="115" y="49"/>
                  </a:lnTo>
                  <a:lnTo>
                    <a:pt x="113" y="49"/>
                  </a:lnTo>
                  <a:lnTo>
                    <a:pt x="110" y="46"/>
                  </a:lnTo>
                  <a:lnTo>
                    <a:pt x="107" y="48"/>
                  </a:lnTo>
                  <a:lnTo>
                    <a:pt x="109" y="52"/>
                  </a:lnTo>
                  <a:lnTo>
                    <a:pt x="110" y="54"/>
                  </a:lnTo>
                  <a:lnTo>
                    <a:pt x="112" y="57"/>
                  </a:lnTo>
                  <a:lnTo>
                    <a:pt x="113" y="58"/>
                  </a:lnTo>
                  <a:lnTo>
                    <a:pt x="115" y="64"/>
                  </a:lnTo>
                  <a:lnTo>
                    <a:pt x="112" y="67"/>
                  </a:lnTo>
                  <a:lnTo>
                    <a:pt x="107" y="72"/>
                  </a:lnTo>
                  <a:lnTo>
                    <a:pt x="98" y="72"/>
                  </a:lnTo>
                  <a:lnTo>
                    <a:pt x="97" y="75"/>
                  </a:lnTo>
                  <a:lnTo>
                    <a:pt x="97" y="79"/>
                  </a:lnTo>
                  <a:lnTo>
                    <a:pt x="97" y="88"/>
                  </a:lnTo>
                  <a:lnTo>
                    <a:pt x="95" y="93"/>
                  </a:lnTo>
                  <a:lnTo>
                    <a:pt x="91" y="94"/>
                  </a:lnTo>
                  <a:lnTo>
                    <a:pt x="88" y="94"/>
                  </a:lnTo>
                  <a:lnTo>
                    <a:pt x="80" y="82"/>
                  </a:lnTo>
                  <a:lnTo>
                    <a:pt x="85" y="55"/>
                  </a:lnTo>
                  <a:lnTo>
                    <a:pt x="82" y="55"/>
                  </a:lnTo>
                  <a:lnTo>
                    <a:pt x="80" y="58"/>
                  </a:lnTo>
                  <a:lnTo>
                    <a:pt x="74" y="58"/>
                  </a:lnTo>
                  <a:lnTo>
                    <a:pt x="74" y="63"/>
                  </a:lnTo>
                  <a:lnTo>
                    <a:pt x="73" y="64"/>
                  </a:lnTo>
                  <a:lnTo>
                    <a:pt x="74" y="67"/>
                  </a:lnTo>
                  <a:lnTo>
                    <a:pt x="74" y="75"/>
                  </a:lnTo>
                  <a:lnTo>
                    <a:pt x="71" y="78"/>
                  </a:lnTo>
                  <a:lnTo>
                    <a:pt x="68" y="73"/>
                  </a:lnTo>
                  <a:lnTo>
                    <a:pt x="65" y="73"/>
                  </a:lnTo>
                  <a:lnTo>
                    <a:pt x="65" y="75"/>
                  </a:lnTo>
                  <a:lnTo>
                    <a:pt x="64" y="78"/>
                  </a:lnTo>
                  <a:lnTo>
                    <a:pt x="67" y="81"/>
                  </a:lnTo>
                  <a:lnTo>
                    <a:pt x="70" y="81"/>
                  </a:lnTo>
                  <a:lnTo>
                    <a:pt x="71" y="88"/>
                  </a:lnTo>
                  <a:lnTo>
                    <a:pt x="70" y="93"/>
                  </a:lnTo>
                  <a:lnTo>
                    <a:pt x="65" y="94"/>
                  </a:lnTo>
                  <a:lnTo>
                    <a:pt x="65" y="102"/>
                  </a:lnTo>
                  <a:lnTo>
                    <a:pt x="64" y="105"/>
                  </a:lnTo>
                  <a:lnTo>
                    <a:pt x="64" y="103"/>
                  </a:lnTo>
                  <a:lnTo>
                    <a:pt x="61" y="105"/>
                  </a:lnTo>
                  <a:lnTo>
                    <a:pt x="56" y="88"/>
                  </a:lnTo>
                  <a:lnTo>
                    <a:pt x="55" y="90"/>
                  </a:lnTo>
                  <a:lnTo>
                    <a:pt x="52" y="88"/>
                  </a:lnTo>
                  <a:lnTo>
                    <a:pt x="53" y="97"/>
                  </a:lnTo>
                  <a:lnTo>
                    <a:pt x="55" y="99"/>
                  </a:lnTo>
                  <a:lnTo>
                    <a:pt x="52" y="102"/>
                  </a:lnTo>
                  <a:lnTo>
                    <a:pt x="55" y="103"/>
                  </a:lnTo>
                  <a:lnTo>
                    <a:pt x="49" y="106"/>
                  </a:lnTo>
                  <a:lnTo>
                    <a:pt x="53" y="108"/>
                  </a:lnTo>
                  <a:lnTo>
                    <a:pt x="55" y="115"/>
                  </a:lnTo>
                  <a:lnTo>
                    <a:pt x="53" y="115"/>
                  </a:lnTo>
                  <a:lnTo>
                    <a:pt x="52" y="120"/>
                  </a:lnTo>
                  <a:lnTo>
                    <a:pt x="49" y="121"/>
                  </a:lnTo>
                  <a:lnTo>
                    <a:pt x="47" y="121"/>
                  </a:lnTo>
                  <a:lnTo>
                    <a:pt x="44" y="117"/>
                  </a:lnTo>
                  <a:lnTo>
                    <a:pt x="43" y="126"/>
                  </a:lnTo>
                  <a:lnTo>
                    <a:pt x="40" y="120"/>
                  </a:lnTo>
                  <a:lnTo>
                    <a:pt x="40" y="112"/>
                  </a:lnTo>
                  <a:lnTo>
                    <a:pt x="37" y="112"/>
                  </a:lnTo>
                  <a:lnTo>
                    <a:pt x="36" y="108"/>
                  </a:lnTo>
                  <a:lnTo>
                    <a:pt x="36" y="103"/>
                  </a:lnTo>
                  <a:lnTo>
                    <a:pt x="36" y="97"/>
                  </a:lnTo>
                  <a:lnTo>
                    <a:pt x="31" y="100"/>
                  </a:lnTo>
                  <a:lnTo>
                    <a:pt x="31" y="109"/>
                  </a:lnTo>
                  <a:lnTo>
                    <a:pt x="28" y="117"/>
                  </a:lnTo>
                  <a:lnTo>
                    <a:pt x="25" y="114"/>
                  </a:lnTo>
                  <a:lnTo>
                    <a:pt x="18" y="109"/>
                  </a:lnTo>
                  <a:lnTo>
                    <a:pt x="18" y="108"/>
                  </a:lnTo>
                  <a:lnTo>
                    <a:pt x="18" y="106"/>
                  </a:lnTo>
                  <a:lnTo>
                    <a:pt x="18" y="102"/>
                  </a:lnTo>
                  <a:lnTo>
                    <a:pt x="16" y="109"/>
                  </a:lnTo>
                  <a:lnTo>
                    <a:pt x="13" y="111"/>
                  </a:lnTo>
                  <a:lnTo>
                    <a:pt x="12" y="115"/>
                  </a:lnTo>
                  <a:lnTo>
                    <a:pt x="7" y="117"/>
                  </a:lnTo>
                  <a:lnTo>
                    <a:pt x="4" y="114"/>
                  </a:lnTo>
                  <a:lnTo>
                    <a:pt x="7" y="102"/>
                  </a:lnTo>
                  <a:lnTo>
                    <a:pt x="6" y="100"/>
                  </a:lnTo>
                  <a:lnTo>
                    <a:pt x="1" y="106"/>
                  </a:lnTo>
                  <a:lnTo>
                    <a:pt x="0" y="100"/>
                  </a:lnTo>
                  <a:lnTo>
                    <a:pt x="1" y="97"/>
                  </a:lnTo>
                  <a:lnTo>
                    <a:pt x="4" y="94"/>
                  </a:lnTo>
                  <a:lnTo>
                    <a:pt x="4" y="87"/>
                  </a:lnTo>
                  <a:lnTo>
                    <a:pt x="9" y="85"/>
                  </a:lnTo>
                  <a:lnTo>
                    <a:pt x="9" y="84"/>
                  </a:lnTo>
                  <a:lnTo>
                    <a:pt x="12" y="81"/>
                  </a:lnTo>
                  <a:lnTo>
                    <a:pt x="15" y="81"/>
                  </a:lnTo>
                  <a:lnTo>
                    <a:pt x="18" y="84"/>
                  </a:lnTo>
                  <a:lnTo>
                    <a:pt x="19" y="82"/>
                  </a:lnTo>
                  <a:lnTo>
                    <a:pt x="22" y="82"/>
                  </a:lnTo>
                  <a:lnTo>
                    <a:pt x="25" y="73"/>
                  </a:lnTo>
                  <a:lnTo>
                    <a:pt x="27" y="70"/>
                  </a:lnTo>
                  <a:lnTo>
                    <a:pt x="28" y="64"/>
                  </a:lnTo>
                  <a:lnTo>
                    <a:pt x="28" y="66"/>
                  </a:lnTo>
                  <a:lnTo>
                    <a:pt x="31" y="66"/>
                  </a:lnTo>
                  <a:lnTo>
                    <a:pt x="34" y="63"/>
                  </a:lnTo>
                  <a:lnTo>
                    <a:pt x="34" y="60"/>
                  </a:lnTo>
                  <a:lnTo>
                    <a:pt x="37" y="60"/>
                  </a:lnTo>
                  <a:lnTo>
                    <a:pt x="42" y="54"/>
                  </a:lnTo>
                  <a:lnTo>
                    <a:pt x="44" y="52"/>
                  </a:lnTo>
                  <a:lnTo>
                    <a:pt x="42" y="52"/>
                  </a:lnTo>
                  <a:lnTo>
                    <a:pt x="46" y="42"/>
                  </a:lnTo>
                  <a:lnTo>
                    <a:pt x="46" y="41"/>
                  </a:lnTo>
                  <a:close/>
                </a:path>
              </a:pathLst>
            </a:custGeom>
            <a:grpFill/>
            <a:ln w="1905">
              <a:noFill/>
              <a:round/>
              <a:headEnd/>
              <a:tailEnd/>
            </a:ln>
          </p:spPr>
          <p:txBody>
            <a:bodyPr/>
            <a:lstStyle/>
            <a:p>
              <a:endParaRPr lang="en-GB">
                <a:solidFill>
                  <a:srgbClr val="000000"/>
                </a:solidFill>
                <a:latin typeface="Arial"/>
              </a:endParaRPr>
            </a:p>
          </p:txBody>
        </p:sp>
        <p:sp>
          <p:nvSpPr>
            <p:cNvPr id="907" name="Freeform 903"/>
            <p:cNvSpPr>
              <a:spLocks/>
            </p:cNvSpPr>
            <p:nvPr/>
          </p:nvSpPr>
          <p:spPr bwMode="auto">
            <a:xfrm>
              <a:off x="810" y="652"/>
              <a:ext cx="22" cy="14"/>
            </a:xfrm>
            <a:custGeom>
              <a:avLst/>
              <a:gdLst>
                <a:gd name="T0" fmla="*/ 13 w 22"/>
                <a:gd name="T1" fmla="*/ 0 h 14"/>
                <a:gd name="T2" fmla="*/ 16 w 22"/>
                <a:gd name="T3" fmla="*/ 0 h 14"/>
                <a:gd name="T4" fmla="*/ 22 w 22"/>
                <a:gd name="T5" fmla="*/ 6 h 14"/>
                <a:gd name="T6" fmla="*/ 21 w 22"/>
                <a:gd name="T7" fmla="*/ 12 h 14"/>
                <a:gd name="T8" fmla="*/ 13 w 22"/>
                <a:gd name="T9" fmla="*/ 14 h 14"/>
                <a:gd name="T10" fmla="*/ 4 w 22"/>
                <a:gd name="T11" fmla="*/ 11 h 14"/>
                <a:gd name="T12" fmla="*/ 0 w 22"/>
                <a:gd name="T13" fmla="*/ 6 h 14"/>
                <a:gd name="T14" fmla="*/ 1 w 22"/>
                <a:gd name="T15" fmla="*/ 5 h 14"/>
                <a:gd name="T16" fmla="*/ 13 w 22"/>
                <a:gd name="T17" fmla="*/ 0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
                <a:gd name="T28" fmla="*/ 0 h 14"/>
                <a:gd name="T29" fmla="*/ 22 w 22"/>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 h="14">
                  <a:moveTo>
                    <a:pt x="13" y="0"/>
                  </a:moveTo>
                  <a:lnTo>
                    <a:pt x="16" y="0"/>
                  </a:lnTo>
                  <a:lnTo>
                    <a:pt x="22" y="6"/>
                  </a:lnTo>
                  <a:lnTo>
                    <a:pt x="21" y="12"/>
                  </a:lnTo>
                  <a:lnTo>
                    <a:pt x="13" y="14"/>
                  </a:lnTo>
                  <a:lnTo>
                    <a:pt x="4" y="11"/>
                  </a:lnTo>
                  <a:lnTo>
                    <a:pt x="0" y="6"/>
                  </a:lnTo>
                  <a:lnTo>
                    <a:pt x="1" y="5"/>
                  </a:lnTo>
                  <a:lnTo>
                    <a:pt x="13" y="0"/>
                  </a:lnTo>
                  <a:close/>
                </a:path>
              </a:pathLst>
            </a:custGeom>
            <a:grpFill/>
            <a:ln w="1905">
              <a:noFill/>
              <a:round/>
              <a:headEnd/>
              <a:tailEnd/>
            </a:ln>
          </p:spPr>
          <p:txBody>
            <a:bodyPr/>
            <a:lstStyle/>
            <a:p>
              <a:endParaRPr lang="en-GB">
                <a:solidFill>
                  <a:srgbClr val="000000"/>
                </a:solidFill>
                <a:latin typeface="Arial"/>
              </a:endParaRPr>
            </a:p>
          </p:txBody>
        </p:sp>
        <p:sp>
          <p:nvSpPr>
            <p:cNvPr id="908" name="Freeform 904"/>
            <p:cNvSpPr>
              <a:spLocks/>
            </p:cNvSpPr>
            <p:nvPr/>
          </p:nvSpPr>
          <p:spPr bwMode="auto">
            <a:xfrm>
              <a:off x="835" y="558"/>
              <a:ext cx="62" cy="60"/>
            </a:xfrm>
            <a:custGeom>
              <a:avLst/>
              <a:gdLst>
                <a:gd name="T0" fmla="*/ 23 w 62"/>
                <a:gd name="T1" fmla="*/ 6 h 60"/>
                <a:gd name="T2" fmla="*/ 26 w 62"/>
                <a:gd name="T3" fmla="*/ 8 h 60"/>
                <a:gd name="T4" fmla="*/ 26 w 62"/>
                <a:gd name="T5" fmla="*/ 6 h 60"/>
                <a:gd name="T6" fmla="*/ 29 w 62"/>
                <a:gd name="T7" fmla="*/ 5 h 60"/>
                <a:gd name="T8" fmla="*/ 39 w 62"/>
                <a:gd name="T9" fmla="*/ 3 h 60"/>
                <a:gd name="T10" fmla="*/ 39 w 62"/>
                <a:gd name="T11" fmla="*/ 5 h 60"/>
                <a:gd name="T12" fmla="*/ 42 w 62"/>
                <a:gd name="T13" fmla="*/ 6 h 60"/>
                <a:gd name="T14" fmla="*/ 45 w 62"/>
                <a:gd name="T15" fmla="*/ 2 h 60"/>
                <a:gd name="T16" fmla="*/ 53 w 62"/>
                <a:gd name="T17" fmla="*/ 0 h 60"/>
                <a:gd name="T18" fmla="*/ 60 w 62"/>
                <a:gd name="T19" fmla="*/ 3 h 60"/>
                <a:gd name="T20" fmla="*/ 62 w 62"/>
                <a:gd name="T21" fmla="*/ 6 h 60"/>
                <a:gd name="T22" fmla="*/ 60 w 62"/>
                <a:gd name="T23" fmla="*/ 12 h 60"/>
                <a:gd name="T24" fmla="*/ 59 w 62"/>
                <a:gd name="T25" fmla="*/ 15 h 60"/>
                <a:gd name="T26" fmla="*/ 45 w 62"/>
                <a:gd name="T27" fmla="*/ 20 h 60"/>
                <a:gd name="T28" fmla="*/ 41 w 62"/>
                <a:gd name="T29" fmla="*/ 20 h 60"/>
                <a:gd name="T30" fmla="*/ 41 w 62"/>
                <a:gd name="T31" fmla="*/ 21 h 60"/>
                <a:gd name="T32" fmla="*/ 39 w 62"/>
                <a:gd name="T33" fmla="*/ 21 h 60"/>
                <a:gd name="T34" fmla="*/ 41 w 62"/>
                <a:gd name="T35" fmla="*/ 24 h 60"/>
                <a:gd name="T36" fmla="*/ 39 w 62"/>
                <a:gd name="T37" fmla="*/ 26 h 60"/>
                <a:gd name="T38" fmla="*/ 32 w 62"/>
                <a:gd name="T39" fmla="*/ 26 h 60"/>
                <a:gd name="T40" fmla="*/ 33 w 62"/>
                <a:gd name="T41" fmla="*/ 27 h 60"/>
                <a:gd name="T42" fmla="*/ 33 w 62"/>
                <a:gd name="T43" fmla="*/ 30 h 60"/>
                <a:gd name="T44" fmla="*/ 35 w 62"/>
                <a:gd name="T45" fmla="*/ 27 h 60"/>
                <a:gd name="T46" fmla="*/ 36 w 62"/>
                <a:gd name="T47" fmla="*/ 30 h 60"/>
                <a:gd name="T48" fmla="*/ 33 w 62"/>
                <a:gd name="T49" fmla="*/ 33 h 60"/>
                <a:gd name="T50" fmla="*/ 38 w 62"/>
                <a:gd name="T51" fmla="*/ 29 h 60"/>
                <a:gd name="T52" fmla="*/ 39 w 62"/>
                <a:gd name="T53" fmla="*/ 29 h 60"/>
                <a:gd name="T54" fmla="*/ 39 w 62"/>
                <a:gd name="T55" fmla="*/ 33 h 60"/>
                <a:gd name="T56" fmla="*/ 41 w 62"/>
                <a:gd name="T57" fmla="*/ 32 h 60"/>
                <a:gd name="T58" fmla="*/ 41 w 62"/>
                <a:gd name="T59" fmla="*/ 27 h 60"/>
                <a:gd name="T60" fmla="*/ 42 w 62"/>
                <a:gd name="T61" fmla="*/ 26 h 60"/>
                <a:gd name="T62" fmla="*/ 44 w 62"/>
                <a:gd name="T63" fmla="*/ 29 h 60"/>
                <a:gd name="T64" fmla="*/ 47 w 62"/>
                <a:gd name="T65" fmla="*/ 29 h 60"/>
                <a:gd name="T66" fmla="*/ 53 w 62"/>
                <a:gd name="T67" fmla="*/ 27 h 60"/>
                <a:gd name="T68" fmla="*/ 53 w 62"/>
                <a:gd name="T69" fmla="*/ 47 h 60"/>
                <a:gd name="T70" fmla="*/ 50 w 62"/>
                <a:gd name="T71" fmla="*/ 51 h 60"/>
                <a:gd name="T72" fmla="*/ 38 w 62"/>
                <a:gd name="T73" fmla="*/ 54 h 60"/>
                <a:gd name="T74" fmla="*/ 36 w 62"/>
                <a:gd name="T75" fmla="*/ 53 h 60"/>
                <a:gd name="T76" fmla="*/ 23 w 62"/>
                <a:gd name="T77" fmla="*/ 60 h 60"/>
                <a:gd name="T78" fmla="*/ 20 w 62"/>
                <a:gd name="T79" fmla="*/ 60 h 60"/>
                <a:gd name="T80" fmla="*/ 15 w 62"/>
                <a:gd name="T81" fmla="*/ 59 h 60"/>
                <a:gd name="T82" fmla="*/ 14 w 62"/>
                <a:gd name="T83" fmla="*/ 56 h 60"/>
                <a:gd name="T84" fmla="*/ 14 w 62"/>
                <a:gd name="T85" fmla="*/ 53 h 60"/>
                <a:gd name="T86" fmla="*/ 5 w 62"/>
                <a:gd name="T87" fmla="*/ 50 h 60"/>
                <a:gd name="T88" fmla="*/ 2 w 62"/>
                <a:gd name="T89" fmla="*/ 47 h 60"/>
                <a:gd name="T90" fmla="*/ 2 w 62"/>
                <a:gd name="T91" fmla="*/ 42 h 60"/>
                <a:gd name="T92" fmla="*/ 3 w 62"/>
                <a:gd name="T93" fmla="*/ 41 h 60"/>
                <a:gd name="T94" fmla="*/ 0 w 62"/>
                <a:gd name="T95" fmla="*/ 26 h 60"/>
                <a:gd name="T96" fmla="*/ 2 w 62"/>
                <a:gd name="T97" fmla="*/ 20 h 60"/>
                <a:gd name="T98" fmla="*/ 2 w 62"/>
                <a:gd name="T99" fmla="*/ 18 h 60"/>
                <a:gd name="T100" fmla="*/ 9 w 62"/>
                <a:gd name="T101" fmla="*/ 15 h 60"/>
                <a:gd name="T102" fmla="*/ 11 w 62"/>
                <a:gd name="T103" fmla="*/ 12 h 60"/>
                <a:gd name="T104" fmla="*/ 14 w 62"/>
                <a:gd name="T105" fmla="*/ 11 h 60"/>
                <a:gd name="T106" fmla="*/ 17 w 62"/>
                <a:gd name="T107" fmla="*/ 12 h 60"/>
                <a:gd name="T108" fmla="*/ 20 w 62"/>
                <a:gd name="T109" fmla="*/ 8 h 60"/>
                <a:gd name="T110" fmla="*/ 21 w 62"/>
                <a:gd name="T111" fmla="*/ 8 h 60"/>
                <a:gd name="T112" fmla="*/ 23 w 62"/>
                <a:gd name="T113" fmla="*/ 6 h 6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62"/>
                <a:gd name="T172" fmla="*/ 0 h 60"/>
                <a:gd name="T173" fmla="*/ 62 w 62"/>
                <a:gd name="T174" fmla="*/ 60 h 6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62" h="60">
                  <a:moveTo>
                    <a:pt x="23" y="6"/>
                  </a:moveTo>
                  <a:lnTo>
                    <a:pt x="26" y="8"/>
                  </a:lnTo>
                  <a:lnTo>
                    <a:pt x="26" y="6"/>
                  </a:lnTo>
                  <a:lnTo>
                    <a:pt x="29" y="5"/>
                  </a:lnTo>
                  <a:lnTo>
                    <a:pt x="39" y="3"/>
                  </a:lnTo>
                  <a:lnTo>
                    <a:pt x="39" y="5"/>
                  </a:lnTo>
                  <a:lnTo>
                    <a:pt x="42" y="6"/>
                  </a:lnTo>
                  <a:lnTo>
                    <a:pt x="45" y="2"/>
                  </a:lnTo>
                  <a:lnTo>
                    <a:pt x="53" y="0"/>
                  </a:lnTo>
                  <a:lnTo>
                    <a:pt x="60" y="3"/>
                  </a:lnTo>
                  <a:lnTo>
                    <a:pt x="62" y="6"/>
                  </a:lnTo>
                  <a:lnTo>
                    <a:pt x="60" y="12"/>
                  </a:lnTo>
                  <a:lnTo>
                    <a:pt x="59" y="15"/>
                  </a:lnTo>
                  <a:lnTo>
                    <a:pt x="45" y="20"/>
                  </a:lnTo>
                  <a:lnTo>
                    <a:pt x="41" y="20"/>
                  </a:lnTo>
                  <a:lnTo>
                    <a:pt x="41" y="21"/>
                  </a:lnTo>
                  <a:lnTo>
                    <a:pt x="39" y="21"/>
                  </a:lnTo>
                  <a:lnTo>
                    <a:pt x="41" y="24"/>
                  </a:lnTo>
                  <a:lnTo>
                    <a:pt x="39" y="26"/>
                  </a:lnTo>
                  <a:lnTo>
                    <a:pt x="32" y="26"/>
                  </a:lnTo>
                  <a:lnTo>
                    <a:pt x="33" y="27"/>
                  </a:lnTo>
                  <a:lnTo>
                    <a:pt x="33" y="30"/>
                  </a:lnTo>
                  <a:lnTo>
                    <a:pt x="35" y="27"/>
                  </a:lnTo>
                  <a:lnTo>
                    <a:pt x="36" y="30"/>
                  </a:lnTo>
                  <a:lnTo>
                    <a:pt x="33" y="33"/>
                  </a:lnTo>
                  <a:lnTo>
                    <a:pt x="38" y="29"/>
                  </a:lnTo>
                  <a:lnTo>
                    <a:pt x="39" y="29"/>
                  </a:lnTo>
                  <a:lnTo>
                    <a:pt x="39" y="33"/>
                  </a:lnTo>
                  <a:lnTo>
                    <a:pt x="41" y="32"/>
                  </a:lnTo>
                  <a:lnTo>
                    <a:pt x="41" y="27"/>
                  </a:lnTo>
                  <a:lnTo>
                    <a:pt x="42" y="26"/>
                  </a:lnTo>
                  <a:lnTo>
                    <a:pt x="44" y="29"/>
                  </a:lnTo>
                  <a:lnTo>
                    <a:pt x="47" y="29"/>
                  </a:lnTo>
                  <a:lnTo>
                    <a:pt x="53" y="27"/>
                  </a:lnTo>
                  <a:lnTo>
                    <a:pt x="53" y="47"/>
                  </a:lnTo>
                  <a:lnTo>
                    <a:pt x="50" y="51"/>
                  </a:lnTo>
                  <a:lnTo>
                    <a:pt x="38" y="54"/>
                  </a:lnTo>
                  <a:lnTo>
                    <a:pt x="36" y="53"/>
                  </a:lnTo>
                  <a:lnTo>
                    <a:pt x="23" y="60"/>
                  </a:lnTo>
                  <a:lnTo>
                    <a:pt x="20" y="60"/>
                  </a:lnTo>
                  <a:lnTo>
                    <a:pt x="15" y="59"/>
                  </a:lnTo>
                  <a:lnTo>
                    <a:pt x="14" y="56"/>
                  </a:lnTo>
                  <a:lnTo>
                    <a:pt x="14" y="53"/>
                  </a:lnTo>
                  <a:lnTo>
                    <a:pt x="5" y="50"/>
                  </a:lnTo>
                  <a:lnTo>
                    <a:pt x="2" y="47"/>
                  </a:lnTo>
                  <a:lnTo>
                    <a:pt x="2" y="42"/>
                  </a:lnTo>
                  <a:lnTo>
                    <a:pt x="3" y="41"/>
                  </a:lnTo>
                  <a:lnTo>
                    <a:pt x="0" y="26"/>
                  </a:lnTo>
                  <a:lnTo>
                    <a:pt x="2" y="20"/>
                  </a:lnTo>
                  <a:lnTo>
                    <a:pt x="2" y="18"/>
                  </a:lnTo>
                  <a:lnTo>
                    <a:pt x="9" y="15"/>
                  </a:lnTo>
                  <a:lnTo>
                    <a:pt x="11" y="12"/>
                  </a:lnTo>
                  <a:lnTo>
                    <a:pt x="14" y="11"/>
                  </a:lnTo>
                  <a:lnTo>
                    <a:pt x="17" y="12"/>
                  </a:lnTo>
                  <a:lnTo>
                    <a:pt x="20" y="8"/>
                  </a:lnTo>
                  <a:lnTo>
                    <a:pt x="21" y="8"/>
                  </a:lnTo>
                  <a:lnTo>
                    <a:pt x="23" y="6"/>
                  </a:lnTo>
                  <a:close/>
                </a:path>
              </a:pathLst>
            </a:custGeom>
            <a:grpFill/>
            <a:ln w="1905">
              <a:noFill/>
              <a:round/>
              <a:headEnd/>
              <a:tailEnd/>
            </a:ln>
          </p:spPr>
          <p:txBody>
            <a:bodyPr/>
            <a:lstStyle/>
            <a:p>
              <a:endParaRPr lang="en-GB">
                <a:solidFill>
                  <a:srgbClr val="000000"/>
                </a:solidFill>
                <a:latin typeface="Arial"/>
              </a:endParaRPr>
            </a:p>
          </p:txBody>
        </p:sp>
        <p:sp>
          <p:nvSpPr>
            <p:cNvPr id="909" name="Freeform 905"/>
            <p:cNvSpPr>
              <a:spLocks/>
            </p:cNvSpPr>
            <p:nvPr/>
          </p:nvSpPr>
          <p:spPr bwMode="auto">
            <a:xfrm>
              <a:off x="807" y="564"/>
              <a:ext cx="24" cy="27"/>
            </a:xfrm>
            <a:custGeom>
              <a:avLst/>
              <a:gdLst>
                <a:gd name="T0" fmla="*/ 1 w 24"/>
                <a:gd name="T1" fmla="*/ 8 h 27"/>
                <a:gd name="T2" fmla="*/ 3 w 24"/>
                <a:gd name="T3" fmla="*/ 6 h 27"/>
                <a:gd name="T4" fmla="*/ 4 w 24"/>
                <a:gd name="T5" fmla="*/ 8 h 27"/>
                <a:gd name="T6" fmla="*/ 4 w 24"/>
                <a:gd name="T7" fmla="*/ 5 h 27"/>
                <a:gd name="T8" fmla="*/ 6 w 24"/>
                <a:gd name="T9" fmla="*/ 3 h 27"/>
                <a:gd name="T10" fmla="*/ 10 w 24"/>
                <a:gd name="T11" fmla="*/ 0 h 27"/>
                <a:gd name="T12" fmla="*/ 12 w 24"/>
                <a:gd name="T13" fmla="*/ 2 h 27"/>
                <a:gd name="T14" fmla="*/ 10 w 24"/>
                <a:gd name="T15" fmla="*/ 3 h 27"/>
                <a:gd name="T16" fmla="*/ 12 w 24"/>
                <a:gd name="T17" fmla="*/ 6 h 27"/>
                <a:gd name="T18" fmla="*/ 22 w 24"/>
                <a:gd name="T19" fmla="*/ 15 h 27"/>
                <a:gd name="T20" fmla="*/ 24 w 24"/>
                <a:gd name="T21" fmla="*/ 20 h 27"/>
                <a:gd name="T22" fmla="*/ 21 w 24"/>
                <a:gd name="T23" fmla="*/ 24 h 27"/>
                <a:gd name="T24" fmla="*/ 13 w 24"/>
                <a:gd name="T25" fmla="*/ 27 h 27"/>
                <a:gd name="T26" fmla="*/ 9 w 24"/>
                <a:gd name="T27" fmla="*/ 23 h 27"/>
                <a:gd name="T28" fmla="*/ 4 w 24"/>
                <a:gd name="T29" fmla="*/ 15 h 27"/>
                <a:gd name="T30" fmla="*/ 3 w 24"/>
                <a:gd name="T31" fmla="*/ 15 h 27"/>
                <a:gd name="T32" fmla="*/ 1 w 24"/>
                <a:gd name="T33" fmla="*/ 11 h 27"/>
                <a:gd name="T34" fmla="*/ 0 w 24"/>
                <a:gd name="T35" fmla="*/ 9 h 27"/>
                <a:gd name="T36" fmla="*/ 1 w 24"/>
                <a:gd name="T37" fmla="*/ 8 h 2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7"/>
                <a:gd name="T59" fmla="*/ 24 w 24"/>
                <a:gd name="T60" fmla="*/ 27 h 2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7">
                  <a:moveTo>
                    <a:pt x="1" y="8"/>
                  </a:moveTo>
                  <a:lnTo>
                    <a:pt x="3" y="6"/>
                  </a:lnTo>
                  <a:lnTo>
                    <a:pt x="4" y="8"/>
                  </a:lnTo>
                  <a:lnTo>
                    <a:pt x="4" y="5"/>
                  </a:lnTo>
                  <a:lnTo>
                    <a:pt x="6" y="3"/>
                  </a:lnTo>
                  <a:lnTo>
                    <a:pt x="10" y="0"/>
                  </a:lnTo>
                  <a:lnTo>
                    <a:pt x="12" y="2"/>
                  </a:lnTo>
                  <a:lnTo>
                    <a:pt x="10" y="3"/>
                  </a:lnTo>
                  <a:lnTo>
                    <a:pt x="12" y="6"/>
                  </a:lnTo>
                  <a:lnTo>
                    <a:pt x="22" y="15"/>
                  </a:lnTo>
                  <a:lnTo>
                    <a:pt x="24" y="20"/>
                  </a:lnTo>
                  <a:lnTo>
                    <a:pt x="21" y="24"/>
                  </a:lnTo>
                  <a:lnTo>
                    <a:pt x="13" y="27"/>
                  </a:lnTo>
                  <a:lnTo>
                    <a:pt x="9" y="23"/>
                  </a:lnTo>
                  <a:lnTo>
                    <a:pt x="4" y="15"/>
                  </a:lnTo>
                  <a:lnTo>
                    <a:pt x="3" y="15"/>
                  </a:lnTo>
                  <a:lnTo>
                    <a:pt x="1" y="11"/>
                  </a:lnTo>
                  <a:lnTo>
                    <a:pt x="0" y="9"/>
                  </a:lnTo>
                  <a:lnTo>
                    <a:pt x="1" y="8"/>
                  </a:lnTo>
                  <a:close/>
                </a:path>
              </a:pathLst>
            </a:custGeom>
            <a:grpFill/>
            <a:ln w="1905">
              <a:noFill/>
              <a:round/>
              <a:headEnd/>
              <a:tailEnd/>
            </a:ln>
          </p:spPr>
          <p:txBody>
            <a:bodyPr/>
            <a:lstStyle/>
            <a:p>
              <a:endParaRPr lang="en-GB">
                <a:solidFill>
                  <a:srgbClr val="000000"/>
                </a:solidFill>
                <a:latin typeface="Arial"/>
              </a:endParaRPr>
            </a:p>
          </p:txBody>
        </p:sp>
        <p:sp>
          <p:nvSpPr>
            <p:cNvPr id="910" name="Freeform 906"/>
            <p:cNvSpPr>
              <a:spLocks/>
            </p:cNvSpPr>
            <p:nvPr/>
          </p:nvSpPr>
          <p:spPr bwMode="auto">
            <a:xfrm>
              <a:off x="835" y="506"/>
              <a:ext cx="66" cy="40"/>
            </a:xfrm>
            <a:custGeom>
              <a:avLst/>
              <a:gdLst>
                <a:gd name="T0" fmla="*/ 57 w 66"/>
                <a:gd name="T1" fmla="*/ 9 h 40"/>
                <a:gd name="T2" fmla="*/ 59 w 66"/>
                <a:gd name="T3" fmla="*/ 13 h 40"/>
                <a:gd name="T4" fmla="*/ 63 w 66"/>
                <a:gd name="T5" fmla="*/ 13 h 40"/>
                <a:gd name="T6" fmla="*/ 63 w 66"/>
                <a:gd name="T7" fmla="*/ 16 h 40"/>
                <a:gd name="T8" fmla="*/ 66 w 66"/>
                <a:gd name="T9" fmla="*/ 19 h 40"/>
                <a:gd name="T10" fmla="*/ 66 w 66"/>
                <a:gd name="T11" fmla="*/ 36 h 40"/>
                <a:gd name="T12" fmla="*/ 63 w 66"/>
                <a:gd name="T13" fmla="*/ 37 h 40"/>
                <a:gd name="T14" fmla="*/ 60 w 66"/>
                <a:gd name="T15" fmla="*/ 37 h 40"/>
                <a:gd name="T16" fmla="*/ 57 w 66"/>
                <a:gd name="T17" fmla="*/ 36 h 40"/>
                <a:gd name="T18" fmla="*/ 48 w 66"/>
                <a:gd name="T19" fmla="*/ 39 h 40"/>
                <a:gd name="T20" fmla="*/ 45 w 66"/>
                <a:gd name="T21" fmla="*/ 39 h 40"/>
                <a:gd name="T22" fmla="*/ 39 w 66"/>
                <a:gd name="T23" fmla="*/ 31 h 40"/>
                <a:gd name="T24" fmla="*/ 36 w 66"/>
                <a:gd name="T25" fmla="*/ 31 h 40"/>
                <a:gd name="T26" fmla="*/ 35 w 66"/>
                <a:gd name="T27" fmla="*/ 28 h 40"/>
                <a:gd name="T28" fmla="*/ 33 w 66"/>
                <a:gd name="T29" fmla="*/ 28 h 40"/>
                <a:gd name="T30" fmla="*/ 33 w 66"/>
                <a:gd name="T31" fmla="*/ 27 h 40"/>
                <a:gd name="T32" fmla="*/ 33 w 66"/>
                <a:gd name="T33" fmla="*/ 31 h 40"/>
                <a:gd name="T34" fmla="*/ 35 w 66"/>
                <a:gd name="T35" fmla="*/ 36 h 40"/>
                <a:gd name="T36" fmla="*/ 32 w 66"/>
                <a:gd name="T37" fmla="*/ 36 h 40"/>
                <a:gd name="T38" fmla="*/ 33 w 66"/>
                <a:gd name="T39" fmla="*/ 39 h 40"/>
                <a:gd name="T40" fmla="*/ 26 w 66"/>
                <a:gd name="T41" fmla="*/ 40 h 40"/>
                <a:gd name="T42" fmla="*/ 24 w 66"/>
                <a:gd name="T43" fmla="*/ 33 h 40"/>
                <a:gd name="T44" fmla="*/ 18 w 66"/>
                <a:gd name="T45" fmla="*/ 33 h 40"/>
                <a:gd name="T46" fmla="*/ 17 w 66"/>
                <a:gd name="T47" fmla="*/ 30 h 40"/>
                <a:gd name="T48" fmla="*/ 15 w 66"/>
                <a:gd name="T49" fmla="*/ 30 h 40"/>
                <a:gd name="T50" fmla="*/ 15 w 66"/>
                <a:gd name="T51" fmla="*/ 31 h 40"/>
                <a:gd name="T52" fmla="*/ 15 w 66"/>
                <a:gd name="T53" fmla="*/ 33 h 40"/>
                <a:gd name="T54" fmla="*/ 14 w 66"/>
                <a:gd name="T55" fmla="*/ 33 h 40"/>
                <a:gd name="T56" fmla="*/ 9 w 66"/>
                <a:gd name="T57" fmla="*/ 34 h 40"/>
                <a:gd name="T58" fmla="*/ 9 w 66"/>
                <a:gd name="T59" fmla="*/ 37 h 40"/>
                <a:gd name="T60" fmla="*/ 9 w 66"/>
                <a:gd name="T61" fmla="*/ 39 h 40"/>
                <a:gd name="T62" fmla="*/ 9 w 66"/>
                <a:gd name="T63" fmla="*/ 37 h 40"/>
                <a:gd name="T64" fmla="*/ 5 w 66"/>
                <a:gd name="T65" fmla="*/ 40 h 40"/>
                <a:gd name="T66" fmla="*/ 2 w 66"/>
                <a:gd name="T67" fmla="*/ 39 h 40"/>
                <a:gd name="T68" fmla="*/ 2 w 66"/>
                <a:gd name="T69" fmla="*/ 36 h 40"/>
                <a:gd name="T70" fmla="*/ 0 w 66"/>
                <a:gd name="T71" fmla="*/ 36 h 40"/>
                <a:gd name="T72" fmla="*/ 2 w 66"/>
                <a:gd name="T73" fmla="*/ 28 h 40"/>
                <a:gd name="T74" fmla="*/ 6 w 66"/>
                <a:gd name="T75" fmla="*/ 24 h 40"/>
                <a:gd name="T76" fmla="*/ 8 w 66"/>
                <a:gd name="T77" fmla="*/ 25 h 40"/>
                <a:gd name="T78" fmla="*/ 11 w 66"/>
                <a:gd name="T79" fmla="*/ 24 h 40"/>
                <a:gd name="T80" fmla="*/ 11 w 66"/>
                <a:gd name="T81" fmla="*/ 22 h 40"/>
                <a:gd name="T82" fmla="*/ 17 w 66"/>
                <a:gd name="T83" fmla="*/ 18 h 40"/>
                <a:gd name="T84" fmla="*/ 32 w 66"/>
                <a:gd name="T85" fmla="*/ 13 h 40"/>
                <a:gd name="T86" fmla="*/ 36 w 66"/>
                <a:gd name="T87" fmla="*/ 4 h 40"/>
                <a:gd name="T88" fmla="*/ 36 w 66"/>
                <a:gd name="T89" fmla="*/ 7 h 40"/>
                <a:gd name="T90" fmla="*/ 42 w 66"/>
                <a:gd name="T91" fmla="*/ 0 h 40"/>
                <a:gd name="T92" fmla="*/ 48 w 66"/>
                <a:gd name="T93" fmla="*/ 0 h 40"/>
                <a:gd name="T94" fmla="*/ 50 w 66"/>
                <a:gd name="T95" fmla="*/ 1 h 40"/>
                <a:gd name="T96" fmla="*/ 50 w 66"/>
                <a:gd name="T97" fmla="*/ 3 h 40"/>
                <a:gd name="T98" fmla="*/ 51 w 66"/>
                <a:gd name="T99" fmla="*/ 3 h 40"/>
                <a:gd name="T100" fmla="*/ 53 w 66"/>
                <a:gd name="T101" fmla="*/ 6 h 40"/>
                <a:gd name="T102" fmla="*/ 57 w 66"/>
                <a:gd name="T103" fmla="*/ 7 h 40"/>
                <a:gd name="T104" fmla="*/ 57 w 66"/>
                <a:gd name="T105" fmla="*/ 9 h 4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6"/>
                <a:gd name="T160" fmla="*/ 0 h 40"/>
                <a:gd name="T161" fmla="*/ 66 w 66"/>
                <a:gd name="T162" fmla="*/ 40 h 4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6" h="40">
                  <a:moveTo>
                    <a:pt x="57" y="9"/>
                  </a:moveTo>
                  <a:lnTo>
                    <a:pt x="59" y="13"/>
                  </a:lnTo>
                  <a:lnTo>
                    <a:pt x="63" y="13"/>
                  </a:lnTo>
                  <a:lnTo>
                    <a:pt x="63" y="16"/>
                  </a:lnTo>
                  <a:lnTo>
                    <a:pt x="66" y="19"/>
                  </a:lnTo>
                  <a:lnTo>
                    <a:pt x="66" y="36"/>
                  </a:lnTo>
                  <a:lnTo>
                    <a:pt x="63" y="37"/>
                  </a:lnTo>
                  <a:lnTo>
                    <a:pt x="60" y="37"/>
                  </a:lnTo>
                  <a:lnTo>
                    <a:pt x="57" y="36"/>
                  </a:lnTo>
                  <a:lnTo>
                    <a:pt x="48" y="39"/>
                  </a:lnTo>
                  <a:lnTo>
                    <a:pt x="45" y="39"/>
                  </a:lnTo>
                  <a:lnTo>
                    <a:pt x="39" y="31"/>
                  </a:lnTo>
                  <a:lnTo>
                    <a:pt x="36" y="31"/>
                  </a:lnTo>
                  <a:lnTo>
                    <a:pt x="35" y="28"/>
                  </a:lnTo>
                  <a:lnTo>
                    <a:pt x="33" y="28"/>
                  </a:lnTo>
                  <a:lnTo>
                    <a:pt x="33" y="27"/>
                  </a:lnTo>
                  <a:lnTo>
                    <a:pt x="33" y="31"/>
                  </a:lnTo>
                  <a:lnTo>
                    <a:pt x="35" y="36"/>
                  </a:lnTo>
                  <a:lnTo>
                    <a:pt x="32" y="36"/>
                  </a:lnTo>
                  <a:lnTo>
                    <a:pt x="33" y="39"/>
                  </a:lnTo>
                  <a:lnTo>
                    <a:pt x="26" y="40"/>
                  </a:lnTo>
                  <a:lnTo>
                    <a:pt x="24" y="33"/>
                  </a:lnTo>
                  <a:lnTo>
                    <a:pt x="18" y="33"/>
                  </a:lnTo>
                  <a:lnTo>
                    <a:pt x="17" y="30"/>
                  </a:lnTo>
                  <a:lnTo>
                    <a:pt x="15" y="30"/>
                  </a:lnTo>
                  <a:lnTo>
                    <a:pt x="15" y="31"/>
                  </a:lnTo>
                  <a:lnTo>
                    <a:pt x="15" y="33"/>
                  </a:lnTo>
                  <a:lnTo>
                    <a:pt x="14" y="33"/>
                  </a:lnTo>
                  <a:lnTo>
                    <a:pt x="9" y="34"/>
                  </a:lnTo>
                  <a:lnTo>
                    <a:pt x="9" y="37"/>
                  </a:lnTo>
                  <a:lnTo>
                    <a:pt x="9" y="39"/>
                  </a:lnTo>
                  <a:lnTo>
                    <a:pt x="9" y="37"/>
                  </a:lnTo>
                  <a:lnTo>
                    <a:pt x="5" y="40"/>
                  </a:lnTo>
                  <a:lnTo>
                    <a:pt x="2" y="39"/>
                  </a:lnTo>
                  <a:lnTo>
                    <a:pt x="2" y="36"/>
                  </a:lnTo>
                  <a:lnTo>
                    <a:pt x="0" y="36"/>
                  </a:lnTo>
                  <a:lnTo>
                    <a:pt x="2" y="28"/>
                  </a:lnTo>
                  <a:lnTo>
                    <a:pt x="6" y="24"/>
                  </a:lnTo>
                  <a:lnTo>
                    <a:pt x="8" y="25"/>
                  </a:lnTo>
                  <a:lnTo>
                    <a:pt x="11" y="24"/>
                  </a:lnTo>
                  <a:lnTo>
                    <a:pt x="11" y="22"/>
                  </a:lnTo>
                  <a:lnTo>
                    <a:pt x="17" y="18"/>
                  </a:lnTo>
                  <a:lnTo>
                    <a:pt x="32" y="13"/>
                  </a:lnTo>
                  <a:lnTo>
                    <a:pt x="36" y="4"/>
                  </a:lnTo>
                  <a:lnTo>
                    <a:pt x="36" y="7"/>
                  </a:lnTo>
                  <a:lnTo>
                    <a:pt x="42" y="0"/>
                  </a:lnTo>
                  <a:lnTo>
                    <a:pt x="48" y="0"/>
                  </a:lnTo>
                  <a:lnTo>
                    <a:pt x="50" y="1"/>
                  </a:lnTo>
                  <a:lnTo>
                    <a:pt x="50" y="3"/>
                  </a:lnTo>
                  <a:lnTo>
                    <a:pt x="51" y="3"/>
                  </a:lnTo>
                  <a:lnTo>
                    <a:pt x="53" y="6"/>
                  </a:lnTo>
                  <a:lnTo>
                    <a:pt x="57" y="7"/>
                  </a:lnTo>
                  <a:lnTo>
                    <a:pt x="57" y="9"/>
                  </a:lnTo>
                  <a:close/>
                </a:path>
              </a:pathLst>
            </a:custGeom>
            <a:grpFill/>
            <a:ln w="1905">
              <a:noFill/>
              <a:round/>
              <a:headEnd/>
              <a:tailEnd/>
            </a:ln>
          </p:spPr>
          <p:txBody>
            <a:bodyPr/>
            <a:lstStyle/>
            <a:p>
              <a:endParaRPr lang="en-GB">
                <a:solidFill>
                  <a:srgbClr val="000000"/>
                </a:solidFill>
                <a:latin typeface="Arial"/>
              </a:endParaRPr>
            </a:p>
          </p:txBody>
        </p:sp>
        <p:sp>
          <p:nvSpPr>
            <p:cNvPr id="911" name="Freeform 907"/>
            <p:cNvSpPr>
              <a:spLocks/>
            </p:cNvSpPr>
            <p:nvPr/>
          </p:nvSpPr>
          <p:spPr bwMode="auto">
            <a:xfrm>
              <a:off x="1126" y="584"/>
              <a:ext cx="49" cy="31"/>
            </a:xfrm>
            <a:custGeom>
              <a:avLst/>
              <a:gdLst>
                <a:gd name="T0" fmla="*/ 18 w 49"/>
                <a:gd name="T1" fmla="*/ 4 h 31"/>
                <a:gd name="T2" fmla="*/ 21 w 49"/>
                <a:gd name="T3" fmla="*/ 6 h 31"/>
                <a:gd name="T4" fmla="*/ 22 w 49"/>
                <a:gd name="T5" fmla="*/ 4 h 31"/>
                <a:gd name="T6" fmla="*/ 27 w 49"/>
                <a:gd name="T7" fmla="*/ 3 h 31"/>
                <a:gd name="T8" fmla="*/ 27 w 49"/>
                <a:gd name="T9" fmla="*/ 4 h 31"/>
                <a:gd name="T10" fmla="*/ 31 w 49"/>
                <a:gd name="T11" fmla="*/ 6 h 31"/>
                <a:gd name="T12" fmla="*/ 31 w 49"/>
                <a:gd name="T13" fmla="*/ 4 h 31"/>
                <a:gd name="T14" fmla="*/ 37 w 49"/>
                <a:gd name="T15" fmla="*/ 7 h 31"/>
                <a:gd name="T16" fmla="*/ 40 w 49"/>
                <a:gd name="T17" fmla="*/ 7 h 31"/>
                <a:gd name="T18" fmla="*/ 42 w 49"/>
                <a:gd name="T19" fmla="*/ 4 h 31"/>
                <a:gd name="T20" fmla="*/ 45 w 49"/>
                <a:gd name="T21" fmla="*/ 7 h 31"/>
                <a:gd name="T22" fmla="*/ 48 w 49"/>
                <a:gd name="T23" fmla="*/ 9 h 31"/>
                <a:gd name="T24" fmla="*/ 49 w 49"/>
                <a:gd name="T25" fmla="*/ 13 h 31"/>
                <a:gd name="T26" fmla="*/ 49 w 49"/>
                <a:gd name="T27" fmla="*/ 15 h 31"/>
                <a:gd name="T28" fmla="*/ 45 w 49"/>
                <a:gd name="T29" fmla="*/ 16 h 31"/>
                <a:gd name="T30" fmla="*/ 45 w 49"/>
                <a:gd name="T31" fmla="*/ 18 h 31"/>
                <a:gd name="T32" fmla="*/ 45 w 49"/>
                <a:gd name="T33" fmla="*/ 19 h 31"/>
                <a:gd name="T34" fmla="*/ 46 w 49"/>
                <a:gd name="T35" fmla="*/ 22 h 31"/>
                <a:gd name="T36" fmla="*/ 45 w 49"/>
                <a:gd name="T37" fmla="*/ 25 h 31"/>
                <a:gd name="T38" fmla="*/ 45 w 49"/>
                <a:gd name="T39" fmla="*/ 28 h 31"/>
                <a:gd name="T40" fmla="*/ 43 w 49"/>
                <a:gd name="T41" fmla="*/ 31 h 31"/>
                <a:gd name="T42" fmla="*/ 37 w 49"/>
                <a:gd name="T43" fmla="*/ 31 h 31"/>
                <a:gd name="T44" fmla="*/ 31 w 49"/>
                <a:gd name="T45" fmla="*/ 30 h 31"/>
                <a:gd name="T46" fmla="*/ 30 w 49"/>
                <a:gd name="T47" fmla="*/ 28 h 31"/>
                <a:gd name="T48" fmla="*/ 24 w 49"/>
                <a:gd name="T49" fmla="*/ 28 h 31"/>
                <a:gd name="T50" fmla="*/ 24 w 49"/>
                <a:gd name="T51" fmla="*/ 27 h 31"/>
                <a:gd name="T52" fmla="*/ 19 w 49"/>
                <a:gd name="T53" fmla="*/ 30 h 31"/>
                <a:gd name="T54" fmla="*/ 19 w 49"/>
                <a:gd name="T55" fmla="*/ 28 h 31"/>
                <a:gd name="T56" fmla="*/ 16 w 49"/>
                <a:gd name="T57" fmla="*/ 27 h 31"/>
                <a:gd name="T58" fmla="*/ 9 w 49"/>
                <a:gd name="T59" fmla="*/ 27 h 31"/>
                <a:gd name="T60" fmla="*/ 7 w 49"/>
                <a:gd name="T61" fmla="*/ 24 h 31"/>
                <a:gd name="T62" fmla="*/ 4 w 49"/>
                <a:gd name="T63" fmla="*/ 24 h 31"/>
                <a:gd name="T64" fmla="*/ 1 w 49"/>
                <a:gd name="T65" fmla="*/ 19 h 31"/>
                <a:gd name="T66" fmla="*/ 0 w 49"/>
                <a:gd name="T67" fmla="*/ 16 h 31"/>
                <a:gd name="T68" fmla="*/ 0 w 49"/>
                <a:gd name="T69" fmla="*/ 13 h 31"/>
                <a:gd name="T70" fmla="*/ 0 w 49"/>
                <a:gd name="T71" fmla="*/ 9 h 31"/>
                <a:gd name="T72" fmla="*/ 3 w 49"/>
                <a:gd name="T73" fmla="*/ 6 h 31"/>
                <a:gd name="T74" fmla="*/ 9 w 49"/>
                <a:gd name="T75" fmla="*/ 4 h 31"/>
                <a:gd name="T76" fmla="*/ 10 w 49"/>
                <a:gd name="T77" fmla="*/ 0 h 31"/>
                <a:gd name="T78" fmla="*/ 12 w 49"/>
                <a:gd name="T79" fmla="*/ 0 h 31"/>
                <a:gd name="T80" fmla="*/ 13 w 49"/>
                <a:gd name="T81" fmla="*/ 4 h 31"/>
                <a:gd name="T82" fmla="*/ 15 w 49"/>
                <a:gd name="T83" fmla="*/ 4 h 31"/>
                <a:gd name="T84" fmla="*/ 16 w 49"/>
                <a:gd name="T85" fmla="*/ 6 h 31"/>
                <a:gd name="T86" fmla="*/ 18 w 49"/>
                <a:gd name="T87" fmla="*/ 4 h 3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9"/>
                <a:gd name="T133" fmla="*/ 0 h 31"/>
                <a:gd name="T134" fmla="*/ 49 w 49"/>
                <a:gd name="T135" fmla="*/ 31 h 3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9" h="31">
                  <a:moveTo>
                    <a:pt x="18" y="4"/>
                  </a:moveTo>
                  <a:lnTo>
                    <a:pt x="21" y="6"/>
                  </a:lnTo>
                  <a:lnTo>
                    <a:pt x="22" y="4"/>
                  </a:lnTo>
                  <a:lnTo>
                    <a:pt x="27" y="3"/>
                  </a:lnTo>
                  <a:lnTo>
                    <a:pt x="27" y="4"/>
                  </a:lnTo>
                  <a:lnTo>
                    <a:pt x="31" y="6"/>
                  </a:lnTo>
                  <a:lnTo>
                    <a:pt x="31" y="4"/>
                  </a:lnTo>
                  <a:lnTo>
                    <a:pt x="37" y="7"/>
                  </a:lnTo>
                  <a:lnTo>
                    <a:pt x="40" y="7"/>
                  </a:lnTo>
                  <a:lnTo>
                    <a:pt x="42" y="4"/>
                  </a:lnTo>
                  <a:lnTo>
                    <a:pt x="45" y="7"/>
                  </a:lnTo>
                  <a:lnTo>
                    <a:pt x="48" y="9"/>
                  </a:lnTo>
                  <a:lnTo>
                    <a:pt x="49" y="13"/>
                  </a:lnTo>
                  <a:lnTo>
                    <a:pt x="49" y="15"/>
                  </a:lnTo>
                  <a:lnTo>
                    <a:pt x="45" y="16"/>
                  </a:lnTo>
                  <a:lnTo>
                    <a:pt x="45" y="18"/>
                  </a:lnTo>
                  <a:lnTo>
                    <a:pt x="45" y="19"/>
                  </a:lnTo>
                  <a:lnTo>
                    <a:pt x="46" y="22"/>
                  </a:lnTo>
                  <a:lnTo>
                    <a:pt x="45" y="25"/>
                  </a:lnTo>
                  <a:lnTo>
                    <a:pt x="45" y="28"/>
                  </a:lnTo>
                  <a:lnTo>
                    <a:pt x="43" y="31"/>
                  </a:lnTo>
                  <a:lnTo>
                    <a:pt x="37" y="31"/>
                  </a:lnTo>
                  <a:lnTo>
                    <a:pt x="31" y="30"/>
                  </a:lnTo>
                  <a:lnTo>
                    <a:pt x="30" y="28"/>
                  </a:lnTo>
                  <a:lnTo>
                    <a:pt x="24" y="28"/>
                  </a:lnTo>
                  <a:lnTo>
                    <a:pt x="24" y="27"/>
                  </a:lnTo>
                  <a:lnTo>
                    <a:pt x="19" y="30"/>
                  </a:lnTo>
                  <a:lnTo>
                    <a:pt x="19" y="28"/>
                  </a:lnTo>
                  <a:lnTo>
                    <a:pt x="16" y="27"/>
                  </a:lnTo>
                  <a:lnTo>
                    <a:pt x="9" y="27"/>
                  </a:lnTo>
                  <a:lnTo>
                    <a:pt x="7" y="24"/>
                  </a:lnTo>
                  <a:lnTo>
                    <a:pt x="4" y="24"/>
                  </a:lnTo>
                  <a:lnTo>
                    <a:pt x="1" y="19"/>
                  </a:lnTo>
                  <a:lnTo>
                    <a:pt x="0" y="16"/>
                  </a:lnTo>
                  <a:lnTo>
                    <a:pt x="0" y="13"/>
                  </a:lnTo>
                  <a:lnTo>
                    <a:pt x="0" y="9"/>
                  </a:lnTo>
                  <a:lnTo>
                    <a:pt x="3" y="6"/>
                  </a:lnTo>
                  <a:lnTo>
                    <a:pt x="9" y="4"/>
                  </a:lnTo>
                  <a:lnTo>
                    <a:pt x="10" y="0"/>
                  </a:lnTo>
                  <a:lnTo>
                    <a:pt x="12" y="0"/>
                  </a:lnTo>
                  <a:lnTo>
                    <a:pt x="13" y="4"/>
                  </a:lnTo>
                  <a:lnTo>
                    <a:pt x="15" y="4"/>
                  </a:lnTo>
                  <a:lnTo>
                    <a:pt x="16" y="6"/>
                  </a:lnTo>
                  <a:lnTo>
                    <a:pt x="18" y="4"/>
                  </a:lnTo>
                  <a:close/>
                </a:path>
              </a:pathLst>
            </a:custGeom>
            <a:grpFill/>
            <a:ln w="1905">
              <a:noFill/>
              <a:round/>
              <a:headEnd/>
              <a:tailEnd/>
            </a:ln>
          </p:spPr>
          <p:txBody>
            <a:bodyPr/>
            <a:lstStyle/>
            <a:p>
              <a:endParaRPr lang="en-GB">
                <a:solidFill>
                  <a:srgbClr val="000000"/>
                </a:solidFill>
                <a:latin typeface="Arial"/>
              </a:endParaRPr>
            </a:p>
          </p:txBody>
        </p:sp>
        <p:sp>
          <p:nvSpPr>
            <p:cNvPr id="912" name="Freeform 908"/>
            <p:cNvSpPr>
              <a:spLocks/>
            </p:cNvSpPr>
            <p:nvPr/>
          </p:nvSpPr>
          <p:spPr bwMode="auto">
            <a:xfrm>
              <a:off x="1111" y="638"/>
              <a:ext cx="290" cy="181"/>
            </a:xfrm>
            <a:custGeom>
              <a:avLst/>
              <a:gdLst>
                <a:gd name="T0" fmla="*/ 9 w 290"/>
                <a:gd name="T1" fmla="*/ 4 h 181"/>
                <a:gd name="T2" fmla="*/ 3 w 290"/>
                <a:gd name="T3" fmla="*/ 11 h 181"/>
                <a:gd name="T4" fmla="*/ 7 w 290"/>
                <a:gd name="T5" fmla="*/ 23 h 181"/>
                <a:gd name="T6" fmla="*/ 7 w 290"/>
                <a:gd name="T7" fmla="*/ 28 h 181"/>
                <a:gd name="T8" fmla="*/ 22 w 290"/>
                <a:gd name="T9" fmla="*/ 50 h 181"/>
                <a:gd name="T10" fmla="*/ 37 w 290"/>
                <a:gd name="T11" fmla="*/ 61 h 181"/>
                <a:gd name="T12" fmla="*/ 54 w 290"/>
                <a:gd name="T13" fmla="*/ 59 h 181"/>
                <a:gd name="T14" fmla="*/ 64 w 290"/>
                <a:gd name="T15" fmla="*/ 56 h 181"/>
                <a:gd name="T16" fmla="*/ 78 w 290"/>
                <a:gd name="T17" fmla="*/ 94 h 181"/>
                <a:gd name="T18" fmla="*/ 73 w 290"/>
                <a:gd name="T19" fmla="*/ 134 h 181"/>
                <a:gd name="T20" fmla="*/ 84 w 290"/>
                <a:gd name="T21" fmla="*/ 163 h 181"/>
                <a:gd name="T22" fmla="*/ 94 w 290"/>
                <a:gd name="T23" fmla="*/ 169 h 181"/>
                <a:gd name="T24" fmla="*/ 103 w 290"/>
                <a:gd name="T25" fmla="*/ 163 h 181"/>
                <a:gd name="T26" fmla="*/ 112 w 290"/>
                <a:gd name="T27" fmla="*/ 172 h 181"/>
                <a:gd name="T28" fmla="*/ 124 w 290"/>
                <a:gd name="T29" fmla="*/ 166 h 181"/>
                <a:gd name="T30" fmla="*/ 133 w 290"/>
                <a:gd name="T31" fmla="*/ 169 h 181"/>
                <a:gd name="T32" fmla="*/ 139 w 290"/>
                <a:gd name="T33" fmla="*/ 179 h 181"/>
                <a:gd name="T34" fmla="*/ 152 w 290"/>
                <a:gd name="T35" fmla="*/ 181 h 181"/>
                <a:gd name="T36" fmla="*/ 170 w 290"/>
                <a:gd name="T37" fmla="*/ 181 h 181"/>
                <a:gd name="T38" fmla="*/ 178 w 290"/>
                <a:gd name="T39" fmla="*/ 178 h 181"/>
                <a:gd name="T40" fmla="*/ 190 w 290"/>
                <a:gd name="T41" fmla="*/ 167 h 181"/>
                <a:gd name="T42" fmla="*/ 199 w 290"/>
                <a:gd name="T43" fmla="*/ 169 h 181"/>
                <a:gd name="T44" fmla="*/ 226 w 290"/>
                <a:gd name="T45" fmla="*/ 160 h 181"/>
                <a:gd name="T46" fmla="*/ 232 w 290"/>
                <a:gd name="T47" fmla="*/ 170 h 181"/>
                <a:gd name="T48" fmla="*/ 248 w 290"/>
                <a:gd name="T49" fmla="*/ 179 h 181"/>
                <a:gd name="T50" fmla="*/ 277 w 290"/>
                <a:gd name="T51" fmla="*/ 172 h 181"/>
                <a:gd name="T52" fmla="*/ 278 w 290"/>
                <a:gd name="T53" fmla="*/ 155 h 181"/>
                <a:gd name="T54" fmla="*/ 283 w 290"/>
                <a:gd name="T55" fmla="*/ 134 h 181"/>
                <a:gd name="T56" fmla="*/ 286 w 290"/>
                <a:gd name="T57" fmla="*/ 112 h 181"/>
                <a:gd name="T58" fmla="*/ 280 w 290"/>
                <a:gd name="T59" fmla="*/ 106 h 181"/>
                <a:gd name="T60" fmla="*/ 265 w 290"/>
                <a:gd name="T61" fmla="*/ 94 h 181"/>
                <a:gd name="T62" fmla="*/ 232 w 290"/>
                <a:gd name="T63" fmla="*/ 95 h 181"/>
                <a:gd name="T64" fmla="*/ 218 w 290"/>
                <a:gd name="T65" fmla="*/ 91 h 181"/>
                <a:gd name="T66" fmla="*/ 206 w 290"/>
                <a:gd name="T67" fmla="*/ 104 h 181"/>
                <a:gd name="T68" fmla="*/ 194 w 290"/>
                <a:gd name="T69" fmla="*/ 112 h 181"/>
                <a:gd name="T70" fmla="*/ 184 w 290"/>
                <a:gd name="T71" fmla="*/ 110 h 181"/>
                <a:gd name="T72" fmla="*/ 188 w 290"/>
                <a:gd name="T73" fmla="*/ 122 h 181"/>
                <a:gd name="T74" fmla="*/ 173 w 290"/>
                <a:gd name="T75" fmla="*/ 121 h 181"/>
                <a:gd name="T76" fmla="*/ 154 w 290"/>
                <a:gd name="T77" fmla="*/ 112 h 181"/>
                <a:gd name="T78" fmla="*/ 148 w 290"/>
                <a:gd name="T79" fmla="*/ 113 h 181"/>
                <a:gd name="T80" fmla="*/ 143 w 290"/>
                <a:gd name="T81" fmla="*/ 112 h 181"/>
                <a:gd name="T82" fmla="*/ 133 w 290"/>
                <a:gd name="T83" fmla="*/ 110 h 181"/>
                <a:gd name="T84" fmla="*/ 125 w 290"/>
                <a:gd name="T85" fmla="*/ 109 h 181"/>
                <a:gd name="T86" fmla="*/ 119 w 290"/>
                <a:gd name="T87" fmla="*/ 110 h 181"/>
                <a:gd name="T88" fmla="*/ 125 w 290"/>
                <a:gd name="T89" fmla="*/ 92 h 181"/>
                <a:gd name="T90" fmla="*/ 115 w 290"/>
                <a:gd name="T91" fmla="*/ 83 h 181"/>
                <a:gd name="T92" fmla="*/ 106 w 290"/>
                <a:gd name="T93" fmla="*/ 83 h 181"/>
                <a:gd name="T94" fmla="*/ 95 w 290"/>
                <a:gd name="T95" fmla="*/ 89 h 181"/>
                <a:gd name="T96" fmla="*/ 106 w 290"/>
                <a:gd name="T97" fmla="*/ 77 h 181"/>
                <a:gd name="T98" fmla="*/ 100 w 290"/>
                <a:gd name="T99" fmla="*/ 74 h 181"/>
                <a:gd name="T100" fmla="*/ 91 w 290"/>
                <a:gd name="T101" fmla="*/ 65 h 181"/>
                <a:gd name="T102" fmla="*/ 107 w 290"/>
                <a:gd name="T103" fmla="*/ 73 h 181"/>
                <a:gd name="T104" fmla="*/ 122 w 290"/>
                <a:gd name="T105" fmla="*/ 71 h 181"/>
                <a:gd name="T106" fmla="*/ 118 w 290"/>
                <a:gd name="T107" fmla="*/ 59 h 181"/>
                <a:gd name="T108" fmla="*/ 100 w 290"/>
                <a:gd name="T109" fmla="*/ 49 h 181"/>
                <a:gd name="T110" fmla="*/ 100 w 290"/>
                <a:gd name="T111" fmla="*/ 44 h 181"/>
                <a:gd name="T112" fmla="*/ 107 w 290"/>
                <a:gd name="T113" fmla="*/ 41 h 181"/>
                <a:gd name="T114" fmla="*/ 92 w 290"/>
                <a:gd name="T115" fmla="*/ 29 h 181"/>
                <a:gd name="T116" fmla="*/ 75 w 290"/>
                <a:gd name="T117" fmla="*/ 35 h 181"/>
                <a:gd name="T118" fmla="*/ 57 w 290"/>
                <a:gd name="T119" fmla="*/ 46 h 181"/>
                <a:gd name="T120" fmla="*/ 60 w 290"/>
                <a:gd name="T121" fmla="*/ 25 h 181"/>
                <a:gd name="T122" fmla="*/ 49 w 290"/>
                <a:gd name="T123" fmla="*/ 9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181"/>
                <a:gd name="T188" fmla="*/ 290 w 290"/>
                <a:gd name="T189" fmla="*/ 181 h 18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181">
                  <a:moveTo>
                    <a:pt x="34" y="4"/>
                  </a:moveTo>
                  <a:lnTo>
                    <a:pt x="31" y="6"/>
                  </a:lnTo>
                  <a:lnTo>
                    <a:pt x="25" y="1"/>
                  </a:lnTo>
                  <a:lnTo>
                    <a:pt x="19" y="0"/>
                  </a:lnTo>
                  <a:lnTo>
                    <a:pt x="9" y="4"/>
                  </a:lnTo>
                  <a:lnTo>
                    <a:pt x="9" y="6"/>
                  </a:lnTo>
                  <a:lnTo>
                    <a:pt x="7" y="9"/>
                  </a:lnTo>
                  <a:lnTo>
                    <a:pt x="3" y="7"/>
                  </a:lnTo>
                  <a:lnTo>
                    <a:pt x="3" y="10"/>
                  </a:lnTo>
                  <a:lnTo>
                    <a:pt x="3" y="11"/>
                  </a:lnTo>
                  <a:lnTo>
                    <a:pt x="3" y="14"/>
                  </a:lnTo>
                  <a:lnTo>
                    <a:pt x="6" y="16"/>
                  </a:lnTo>
                  <a:lnTo>
                    <a:pt x="12" y="22"/>
                  </a:lnTo>
                  <a:lnTo>
                    <a:pt x="12" y="23"/>
                  </a:lnTo>
                  <a:lnTo>
                    <a:pt x="7" y="23"/>
                  </a:lnTo>
                  <a:lnTo>
                    <a:pt x="3" y="19"/>
                  </a:lnTo>
                  <a:lnTo>
                    <a:pt x="1" y="20"/>
                  </a:lnTo>
                  <a:lnTo>
                    <a:pt x="0" y="25"/>
                  </a:lnTo>
                  <a:lnTo>
                    <a:pt x="3" y="28"/>
                  </a:lnTo>
                  <a:lnTo>
                    <a:pt x="7" y="28"/>
                  </a:lnTo>
                  <a:lnTo>
                    <a:pt x="7" y="31"/>
                  </a:lnTo>
                  <a:lnTo>
                    <a:pt x="12" y="32"/>
                  </a:lnTo>
                  <a:lnTo>
                    <a:pt x="15" y="37"/>
                  </a:lnTo>
                  <a:lnTo>
                    <a:pt x="16" y="37"/>
                  </a:lnTo>
                  <a:lnTo>
                    <a:pt x="22" y="50"/>
                  </a:lnTo>
                  <a:lnTo>
                    <a:pt x="28" y="52"/>
                  </a:lnTo>
                  <a:lnTo>
                    <a:pt x="31" y="55"/>
                  </a:lnTo>
                  <a:lnTo>
                    <a:pt x="34" y="64"/>
                  </a:lnTo>
                  <a:lnTo>
                    <a:pt x="34" y="58"/>
                  </a:lnTo>
                  <a:lnTo>
                    <a:pt x="37" y="61"/>
                  </a:lnTo>
                  <a:lnTo>
                    <a:pt x="52" y="64"/>
                  </a:lnTo>
                  <a:lnTo>
                    <a:pt x="54" y="64"/>
                  </a:lnTo>
                  <a:lnTo>
                    <a:pt x="52" y="62"/>
                  </a:lnTo>
                  <a:lnTo>
                    <a:pt x="52" y="59"/>
                  </a:lnTo>
                  <a:lnTo>
                    <a:pt x="54" y="59"/>
                  </a:lnTo>
                  <a:lnTo>
                    <a:pt x="55" y="59"/>
                  </a:lnTo>
                  <a:lnTo>
                    <a:pt x="58" y="56"/>
                  </a:lnTo>
                  <a:lnTo>
                    <a:pt x="60" y="55"/>
                  </a:lnTo>
                  <a:lnTo>
                    <a:pt x="61" y="53"/>
                  </a:lnTo>
                  <a:lnTo>
                    <a:pt x="64" y="56"/>
                  </a:lnTo>
                  <a:lnTo>
                    <a:pt x="67" y="65"/>
                  </a:lnTo>
                  <a:lnTo>
                    <a:pt x="69" y="70"/>
                  </a:lnTo>
                  <a:lnTo>
                    <a:pt x="70" y="82"/>
                  </a:lnTo>
                  <a:lnTo>
                    <a:pt x="72" y="83"/>
                  </a:lnTo>
                  <a:lnTo>
                    <a:pt x="78" y="94"/>
                  </a:lnTo>
                  <a:lnTo>
                    <a:pt x="79" y="106"/>
                  </a:lnTo>
                  <a:lnTo>
                    <a:pt x="82" y="107"/>
                  </a:lnTo>
                  <a:lnTo>
                    <a:pt x="73" y="121"/>
                  </a:lnTo>
                  <a:lnTo>
                    <a:pt x="75" y="122"/>
                  </a:lnTo>
                  <a:lnTo>
                    <a:pt x="73" y="134"/>
                  </a:lnTo>
                  <a:lnTo>
                    <a:pt x="75" y="139"/>
                  </a:lnTo>
                  <a:lnTo>
                    <a:pt x="81" y="137"/>
                  </a:lnTo>
                  <a:lnTo>
                    <a:pt x="79" y="148"/>
                  </a:lnTo>
                  <a:lnTo>
                    <a:pt x="79" y="158"/>
                  </a:lnTo>
                  <a:lnTo>
                    <a:pt x="84" y="163"/>
                  </a:lnTo>
                  <a:lnTo>
                    <a:pt x="88" y="166"/>
                  </a:lnTo>
                  <a:lnTo>
                    <a:pt x="87" y="166"/>
                  </a:lnTo>
                  <a:lnTo>
                    <a:pt x="87" y="169"/>
                  </a:lnTo>
                  <a:lnTo>
                    <a:pt x="88" y="170"/>
                  </a:lnTo>
                  <a:lnTo>
                    <a:pt x="94" y="169"/>
                  </a:lnTo>
                  <a:lnTo>
                    <a:pt x="94" y="164"/>
                  </a:lnTo>
                  <a:lnTo>
                    <a:pt x="101" y="158"/>
                  </a:lnTo>
                  <a:lnTo>
                    <a:pt x="98" y="164"/>
                  </a:lnTo>
                  <a:lnTo>
                    <a:pt x="103" y="172"/>
                  </a:lnTo>
                  <a:lnTo>
                    <a:pt x="103" y="163"/>
                  </a:lnTo>
                  <a:lnTo>
                    <a:pt x="106" y="170"/>
                  </a:lnTo>
                  <a:lnTo>
                    <a:pt x="109" y="170"/>
                  </a:lnTo>
                  <a:lnTo>
                    <a:pt x="107" y="173"/>
                  </a:lnTo>
                  <a:lnTo>
                    <a:pt x="110" y="175"/>
                  </a:lnTo>
                  <a:lnTo>
                    <a:pt x="112" y="172"/>
                  </a:lnTo>
                  <a:lnTo>
                    <a:pt x="113" y="176"/>
                  </a:lnTo>
                  <a:lnTo>
                    <a:pt x="121" y="178"/>
                  </a:lnTo>
                  <a:lnTo>
                    <a:pt x="127" y="170"/>
                  </a:lnTo>
                  <a:lnTo>
                    <a:pt x="127" y="169"/>
                  </a:lnTo>
                  <a:lnTo>
                    <a:pt x="124" y="166"/>
                  </a:lnTo>
                  <a:lnTo>
                    <a:pt x="124" y="161"/>
                  </a:lnTo>
                  <a:lnTo>
                    <a:pt x="127" y="161"/>
                  </a:lnTo>
                  <a:lnTo>
                    <a:pt x="128" y="163"/>
                  </a:lnTo>
                  <a:lnTo>
                    <a:pt x="128" y="158"/>
                  </a:lnTo>
                  <a:lnTo>
                    <a:pt x="133" y="169"/>
                  </a:lnTo>
                  <a:lnTo>
                    <a:pt x="136" y="163"/>
                  </a:lnTo>
                  <a:lnTo>
                    <a:pt x="136" y="158"/>
                  </a:lnTo>
                  <a:lnTo>
                    <a:pt x="137" y="158"/>
                  </a:lnTo>
                  <a:lnTo>
                    <a:pt x="140" y="161"/>
                  </a:lnTo>
                  <a:lnTo>
                    <a:pt x="139" y="179"/>
                  </a:lnTo>
                  <a:lnTo>
                    <a:pt x="143" y="181"/>
                  </a:lnTo>
                  <a:lnTo>
                    <a:pt x="145" y="179"/>
                  </a:lnTo>
                  <a:lnTo>
                    <a:pt x="148" y="181"/>
                  </a:lnTo>
                  <a:lnTo>
                    <a:pt x="151" y="178"/>
                  </a:lnTo>
                  <a:lnTo>
                    <a:pt x="152" y="181"/>
                  </a:lnTo>
                  <a:lnTo>
                    <a:pt x="158" y="179"/>
                  </a:lnTo>
                  <a:lnTo>
                    <a:pt x="158" y="176"/>
                  </a:lnTo>
                  <a:lnTo>
                    <a:pt x="160" y="176"/>
                  </a:lnTo>
                  <a:lnTo>
                    <a:pt x="160" y="179"/>
                  </a:lnTo>
                  <a:lnTo>
                    <a:pt x="170" y="181"/>
                  </a:lnTo>
                  <a:lnTo>
                    <a:pt x="172" y="179"/>
                  </a:lnTo>
                  <a:lnTo>
                    <a:pt x="169" y="173"/>
                  </a:lnTo>
                  <a:lnTo>
                    <a:pt x="170" y="176"/>
                  </a:lnTo>
                  <a:lnTo>
                    <a:pt x="175" y="179"/>
                  </a:lnTo>
                  <a:lnTo>
                    <a:pt x="178" y="178"/>
                  </a:lnTo>
                  <a:lnTo>
                    <a:pt x="178" y="173"/>
                  </a:lnTo>
                  <a:lnTo>
                    <a:pt x="182" y="181"/>
                  </a:lnTo>
                  <a:lnTo>
                    <a:pt x="188" y="179"/>
                  </a:lnTo>
                  <a:lnTo>
                    <a:pt x="190" y="176"/>
                  </a:lnTo>
                  <a:lnTo>
                    <a:pt x="190" y="167"/>
                  </a:lnTo>
                  <a:lnTo>
                    <a:pt x="194" y="178"/>
                  </a:lnTo>
                  <a:lnTo>
                    <a:pt x="196" y="179"/>
                  </a:lnTo>
                  <a:lnTo>
                    <a:pt x="197" y="176"/>
                  </a:lnTo>
                  <a:lnTo>
                    <a:pt x="200" y="173"/>
                  </a:lnTo>
                  <a:lnTo>
                    <a:pt x="199" y="169"/>
                  </a:lnTo>
                  <a:lnTo>
                    <a:pt x="199" y="166"/>
                  </a:lnTo>
                  <a:lnTo>
                    <a:pt x="202" y="178"/>
                  </a:lnTo>
                  <a:lnTo>
                    <a:pt x="223" y="173"/>
                  </a:lnTo>
                  <a:lnTo>
                    <a:pt x="229" y="163"/>
                  </a:lnTo>
                  <a:lnTo>
                    <a:pt x="226" y="160"/>
                  </a:lnTo>
                  <a:lnTo>
                    <a:pt x="223" y="152"/>
                  </a:lnTo>
                  <a:lnTo>
                    <a:pt x="226" y="154"/>
                  </a:lnTo>
                  <a:lnTo>
                    <a:pt x="229" y="158"/>
                  </a:lnTo>
                  <a:lnTo>
                    <a:pt x="232" y="158"/>
                  </a:lnTo>
                  <a:lnTo>
                    <a:pt x="232" y="170"/>
                  </a:lnTo>
                  <a:lnTo>
                    <a:pt x="238" y="178"/>
                  </a:lnTo>
                  <a:lnTo>
                    <a:pt x="241" y="178"/>
                  </a:lnTo>
                  <a:lnTo>
                    <a:pt x="242" y="175"/>
                  </a:lnTo>
                  <a:lnTo>
                    <a:pt x="244" y="178"/>
                  </a:lnTo>
                  <a:lnTo>
                    <a:pt x="248" y="179"/>
                  </a:lnTo>
                  <a:lnTo>
                    <a:pt x="253" y="181"/>
                  </a:lnTo>
                  <a:lnTo>
                    <a:pt x="256" y="176"/>
                  </a:lnTo>
                  <a:lnTo>
                    <a:pt x="263" y="175"/>
                  </a:lnTo>
                  <a:lnTo>
                    <a:pt x="274" y="175"/>
                  </a:lnTo>
                  <a:lnTo>
                    <a:pt x="277" y="172"/>
                  </a:lnTo>
                  <a:lnTo>
                    <a:pt x="281" y="172"/>
                  </a:lnTo>
                  <a:lnTo>
                    <a:pt x="281" y="163"/>
                  </a:lnTo>
                  <a:lnTo>
                    <a:pt x="280" y="161"/>
                  </a:lnTo>
                  <a:lnTo>
                    <a:pt x="280" y="160"/>
                  </a:lnTo>
                  <a:lnTo>
                    <a:pt x="278" y="155"/>
                  </a:lnTo>
                  <a:lnTo>
                    <a:pt x="274" y="151"/>
                  </a:lnTo>
                  <a:lnTo>
                    <a:pt x="275" y="143"/>
                  </a:lnTo>
                  <a:lnTo>
                    <a:pt x="278" y="142"/>
                  </a:lnTo>
                  <a:lnTo>
                    <a:pt x="281" y="139"/>
                  </a:lnTo>
                  <a:lnTo>
                    <a:pt x="283" y="134"/>
                  </a:lnTo>
                  <a:lnTo>
                    <a:pt x="286" y="133"/>
                  </a:lnTo>
                  <a:lnTo>
                    <a:pt x="290" y="127"/>
                  </a:lnTo>
                  <a:lnTo>
                    <a:pt x="289" y="115"/>
                  </a:lnTo>
                  <a:lnTo>
                    <a:pt x="287" y="115"/>
                  </a:lnTo>
                  <a:lnTo>
                    <a:pt x="286" y="112"/>
                  </a:lnTo>
                  <a:lnTo>
                    <a:pt x="287" y="110"/>
                  </a:lnTo>
                  <a:lnTo>
                    <a:pt x="278" y="112"/>
                  </a:lnTo>
                  <a:lnTo>
                    <a:pt x="277" y="110"/>
                  </a:lnTo>
                  <a:lnTo>
                    <a:pt x="280" y="109"/>
                  </a:lnTo>
                  <a:lnTo>
                    <a:pt x="280" y="106"/>
                  </a:lnTo>
                  <a:lnTo>
                    <a:pt x="278" y="104"/>
                  </a:lnTo>
                  <a:lnTo>
                    <a:pt x="274" y="100"/>
                  </a:lnTo>
                  <a:lnTo>
                    <a:pt x="269" y="101"/>
                  </a:lnTo>
                  <a:lnTo>
                    <a:pt x="263" y="100"/>
                  </a:lnTo>
                  <a:lnTo>
                    <a:pt x="265" y="94"/>
                  </a:lnTo>
                  <a:lnTo>
                    <a:pt x="263" y="92"/>
                  </a:lnTo>
                  <a:lnTo>
                    <a:pt x="262" y="92"/>
                  </a:lnTo>
                  <a:lnTo>
                    <a:pt x="244" y="89"/>
                  </a:lnTo>
                  <a:lnTo>
                    <a:pt x="238" y="91"/>
                  </a:lnTo>
                  <a:lnTo>
                    <a:pt x="232" y="95"/>
                  </a:lnTo>
                  <a:lnTo>
                    <a:pt x="227" y="95"/>
                  </a:lnTo>
                  <a:lnTo>
                    <a:pt x="226" y="92"/>
                  </a:lnTo>
                  <a:lnTo>
                    <a:pt x="223" y="94"/>
                  </a:lnTo>
                  <a:lnTo>
                    <a:pt x="220" y="91"/>
                  </a:lnTo>
                  <a:lnTo>
                    <a:pt x="218" y="91"/>
                  </a:lnTo>
                  <a:lnTo>
                    <a:pt x="215" y="94"/>
                  </a:lnTo>
                  <a:lnTo>
                    <a:pt x="206" y="100"/>
                  </a:lnTo>
                  <a:lnTo>
                    <a:pt x="205" y="101"/>
                  </a:lnTo>
                  <a:lnTo>
                    <a:pt x="205" y="103"/>
                  </a:lnTo>
                  <a:lnTo>
                    <a:pt x="206" y="104"/>
                  </a:lnTo>
                  <a:lnTo>
                    <a:pt x="200" y="103"/>
                  </a:lnTo>
                  <a:lnTo>
                    <a:pt x="197" y="103"/>
                  </a:lnTo>
                  <a:lnTo>
                    <a:pt x="196" y="107"/>
                  </a:lnTo>
                  <a:lnTo>
                    <a:pt x="194" y="106"/>
                  </a:lnTo>
                  <a:lnTo>
                    <a:pt x="194" y="112"/>
                  </a:lnTo>
                  <a:lnTo>
                    <a:pt x="194" y="110"/>
                  </a:lnTo>
                  <a:lnTo>
                    <a:pt x="191" y="109"/>
                  </a:lnTo>
                  <a:lnTo>
                    <a:pt x="190" y="107"/>
                  </a:lnTo>
                  <a:lnTo>
                    <a:pt x="187" y="110"/>
                  </a:lnTo>
                  <a:lnTo>
                    <a:pt x="184" y="110"/>
                  </a:lnTo>
                  <a:lnTo>
                    <a:pt x="179" y="113"/>
                  </a:lnTo>
                  <a:lnTo>
                    <a:pt x="179" y="115"/>
                  </a:lnTo>
                  <a:lnTo>
                    <a:pt x="182" y="118"/>
                  </a:lnTo>
                  <a:lnTo>
                    <a:pt x="188" y="119"/>
                  </a:lnTo>
                  <a:lnTo>
                    <a:pt x="188" y="122"/>
                  </a:lnTo>
                  <a:lnTo>
                    <a:pt x="185" y="121"/>
                  </a:lnTo>
                  <a:lnTo>
                    <a:pt x="178" y="121"/>
                  </a:lnTo>
                  <a:lnTo>
                    <a:pt x="170" y="125"/>
                  </a:lnTo>
                  <a:lnTo>
                    <a:pt x="169" y="124"/>
                  </a:lnTo>
                  <a:lnTo>
                    <a:pt x="173" y="121"/>
                  </a:lnTo>
                  <a:lnTo>
                    <a:pt x="172" y="118"/>
                  </a:lnTo>
                  <a:lnTo>
                    <a:pt x="164" y="115"/>
                  </a:lnTo>
                  <a:lnTo>
                    <a:pt x="161" y="110"/>
                  </a:lnTo>
                  <a:lnTo>
                    <a:pt x="157" y="107"/>
                  </a:lnTo>
                  <a:lnTo>
                    <a:pt x="154" y="112"/>
                  </a:lnTo>
                  <a:lnTo>
                    <a:pt x="155" y="115"/>
                  </a:lnTo>
                  <a:lnTo>
                    <a:pt x="154" y="118"/>
                  </a:lnTo>
                  <a:lnTo>
                    <a:pt x="152" y="112"/>
                  </a:lnTo>
                  <a:lnTo>
                    <a:pt x="151" y="109"/>
                  </a:lnTo>
                  <a:lnTo>
                    <a:pt x="148" y="113"/>
                  </a:lnTo>
                  <a:lnTo>
                    <a:pt x="146" y="115"/>
                  </a:lnTo>
                  <a:lnTo>
                    <a:pt x="145" y="118"/>
                  </a:lnTo>
                  <a:lnTo>
                    <a:pt x="142" y="118"/>
                  </a:lnTo>
                  <a:lnTo>
                    <a:pt x="143" y="113"/>
                  </a:lnTo>
                  <a:lnTo>
                    <a:pt x="143" y="112"/>
                  </a:lnTo>
                  <a:lnTo>
                    <a:pt x="140" y="109"/>
                  </a:lnTo>
                  <a:lnTo>
                    <a:pt x="140" y="107"/>
                  </a:lnTo>
                  <a:lnTo>
                    <a:pt x="136" y="104"/>
                  </a:lnTo>
                  <a:lnTo>
                    <a:pt x="133" y="106"/>
                  </a:lnTo>
                  <a:lnTo>
                    <a:pt x="133" y="110"/>
                  </a:lnTo>
                  <a:lnTo>
                    <a:pt x="134" y="118"/>
                  </a:lnTo>
                  <a:lnTo>
                    <a:pt x="133" y="121"/>
                  </a:lnTo>
                  <a:lnTo>
                    <a:pt x="131" y="118"/>
                  </a:lnTo>
                  <a:lnTo>
                    <a:pt x="130" y="112"/>
                  </a:lnTo>
                  <a:lnTo>
                    <a:pt x="125" y="109"/>
                  </a:lnTo>
                  <a:lnTo>
                    <a:pt x="122" y="112"/>
                  </a:lnTo>
                  <a:lnTo>
                    <a:pt x="121" y="112"/>
                  </a:lnTo>
                  <a:lnTo>
                    <a:pt x="121" y="110"/>
                  </a:lnTo>
                  <a:lnTo>
                    <a:pt x="121" y="109"/>
                  </a:lnTo>
                  <a:lnTo>
                    <a:pt x="119" y="110"/>
                  </a:lnTo>
                  <a:lnTo>
                    <a:pt x="119" y="107"/>
                  </a:lnTo>
                  <a:lnTo>
                    <a:pt x="125" y="107"/>
                  </a:lnTo>
                  <a:lnTo>
                    <a:pt x="128" y="97"/>
                  </a:lnTo>
                  <a:lnTo>
                    <a:pt x="125" y="97"/>
                  </a:lnTo>
                  <a:lnTo>
                    <a:pt x="125" y="92"/>
                  </a:lnTo>
                  <a:lnTo>
                    <a:pt x="121" y="94"/>
                  </a:lnTo>
                  <a:lnTo>
                    <a:pt x="116" y="94"/>
                  </a:lnTo>
                  <a:lnTo>
                    <a:pt x="119" y="89"/>
                  </a:lnTo>
                  <a:lnTo>
                    <a:pt x="116" y="85"/>
                  </a:lnTo>
                  <a:lnTo>
                    <a:pt x="115" y="83"/>
                  </a:lnTo>
                  <a:lnTo>
                    <a:pt x="113" y="86"/>
                  </a:lnTo>
                  <a:lnTo>
                    <a:pt x="112" y="88"/>
                  </a:lnTo>
                  <a:lnTo>
                    <a:pt x="110" y="85"/>
                  </a:lnTo>
                  <a:lnTo>
                    <a:pt x="106" y="88"/>
                  </a:lnTo>
                  <a:lnTo>
                    <a:pt x="106" y="83"/>
                  </a:lnTo>
                  <a:lnTo>
                    <a:pt x="104" y="85"/>
                  </a:lnTo>
                  <a:lnTo>
                    <a:pt x="101" y="85"/>
                  </a:lnTo>
                  <a:lnTo>
                    <a:pt x="100" y="88"/>
                  </a:lnTo>
                  <a:lnTo>
                    <a:pt x="94" y="95"/>
                  </a:lnTo>
                  <a:lnTo>
                    <a:pt x="95" y="89"/>
                  </a:lnTo>
                  <a:lnTo>
                    <a:pt x="97" y="88"/>
                  </a:lnTo>
                  <a:lnTo>
                    <a:pt x="98" y="86"/>
                  </a:lnTo>
                  <a:lnTo>
                    <a:pt x="95" y="83"/>
                  </a:lnTo>
                  <a:lnTo>
                    <a:pt x="109" y="80"/>
                  </a:lnTo>
                  <a:lnTo>
                    <a:pt x="106" y="77"/>
                  </a:lnTo>
                  <a:lnTo>
                    <a:pt x="101" y="79"/>
                  </a:lnTo>
                  <a:lnTo>
                    <a:pt x="100" y="77"/>
                  </a:lnTo>
                  <a:lnTo>
                    <a:pt x="100" y="76"/>
                  </a:lnTo>
                  <a:lnTo>
                    <a:pt x="101" y="74"/>
                  </a:lnTo>
                  <a:lnTo>
                    <a:pt x="100" y="74"/>
                  </a:lnTo>
                  <a:lnTo>
                    <a:pt x="98" y="73"/>
                  </a:lnTo>
                  <a:lnTo>
                    <a:pt x="94" y="70"/>
                  </a:lnTo>
                  <a:lnTo>
                    <a:pt x="89" y="70"/>
                  </a:lnTo>
                  <a:lnTo>
                    <a:pt x="92" y="67"/>
                  </a:lnTo>
                  <a:lnTo>
                    <a:pt x="91" y="65"/>
                  </a:lnTo>
                  <a:lnTo>
                    <a:pt x="91" y="64"/>
                  </a:lnTo>
                  <a:lnTo>
                    <a:pt x="95" y="68"/>
                  </a:lnTo>
                  <a:lnTo>
                    <a:pt x="100" y="70"/>
                  </a:lnTo>
                  <a:lnTo>
                    <a:pt x="103" y="70"/>
                  </a:lnTo>
                  <a:lnTo>
                    <a:pt x="107" y="73"/>
                  </a:lnTo>
                  <a:lnTo>
                    <a:pt x="109" y="73"/>
                  </a:lnTo>
                  <a:lnTo>
                    <a:pt x="106" y="71"/>
                  </a:lnTo>
                  <a:lnTo>
                    <a:pt x="110" y="70"/>
                  </a:lnTo>
                  <a:lnTo>
                    <a:pt x="119" y="73"/>
                  </a:lnTo>
                  <a:lnTo>
                    <a:pt x="122" y="71"/>
                  </a:lnTo>
                  <a:lnTo>
                    <a:pt x="127" y="68"/>
                  </a:lnTo>
                  <a:lnTo>
                    <a:pt x="128" y="62"/>
                  </a:lnTo>
                  <a:lnTo>
                    <a:pt x="128" y="59"/>
                  </a:lnTo>
                  <a:lnTo>
                    <a:pt x="122" y="59"/>
                  </a:lnTo>
                  <a:lnTo>
                    <a:pt x="118" y="59"/>
                  </a:lnTo>
                  <a:lnTo>
                    <a:pt x="110" y="53"/>
                  </a:lnTo>
                  <a:lnTo>
                    <a:pt x="107" y="53"/>
                  </a:lnTo>
                  <a:lnTo>
                    <a:pt x="106" y="55"/>
                  </a:lnTo>
                  <a:lnTo>
                    <a:pt x="106" y="52"/>
                  </a:lnTo>
                  <a:lnTo>
                    <a:pt x="100" y="49"/>
                  </a:lnTo>
                  <a:lnTo>
                    <a:pt x="91" y="47"/>
                  </a:lnTo>
                  <a:lnTo>
                    <a:pt x="91" y="46"/>
                  </a:lnTo>
                  <a:lnTo>
                    <a:pt x="91" y="44"/>
                  </a:lnTo>
                  <a:lnTo>
                    <a:pt x="98" y="46"/>
                  </a:lnTo>
                  <a:lnTo>
                    <a:pt x="100" y="44"/>
                  </a:lnTo>
                  <a:lnTo>
                    <a:pt x="100" y="46"/>
                  </a:lnTo>
                  <a:lnTo>
                    <a:pt x="106" y="49"/>
                  </a:lnTo>
                  <a:lnTo>
                    <a:pt x="109" y="47"/>
                  </a:lnTo>
                  <a:lnTo>
                    <a:pt x="107" y="46"/>
                  </a:lnTo>
                  <a:lnTo>
                    <a:pt x="107" y="41"/>
                  </a:lnTo>
                  <a:lnTo>
                    <a:pt x="106" y="40"/>
                  </a:lnTo>
                  <a:lnTo>
                    <a:pt x="98" y="34"/>
                  </a:lnTo>
                  <a:lnTo>
                    <a:pt x="95" y="32"/>
                  </a:lnTo>
                  <a:lnTo>
                    <a:pt x="92" y="31"/>
                  </a:lnTo>
                  <a:lnTo>
                    <a:pt x="92" y="29"/>
                  </a:lnTo>
                  <a:lnTo>
                    <a:pt x="89" y="29"/>
                  </a:lnTo>
                  <a:lnTo>
                    <a:pt x="84" y="32"/>
                  </a:lnTo>
                  <a:lnTo>
                    <a:pt x="81" y="37"/>
                  </a:lnTo>
                  <a:lnTo>
                    <a:pt x="76" y="37"/>
                  </a:lnTo>
                  <a:lnTo>
                    <a:pt x="75" y="35"/>
                  </a:lnTo>
                  <a:lnTo>
                    <a:pt x="72" y="37"/>
                  </a:lnTo>
                  <a:lnTo>
                    <a:pt x="64" y="37"/>
                  </a:lnTo>
                  <a:lnTo>
                    <a:pt x="60" y="46"/>
                  </a:lnTo>
                  <a:lnTo>
                    <a:pt x="55" y="50"/>
                  </a:lnTo>
                  <a:lnTo>
                    <a:pt x="57" y="46"/>
                  </a:lnTo>
                  <a:lnTo>
                    <a:pt x="55" y="44"/>
                  </a:lnTo>
                  <a:lnTo>
                    <a:pt x="60" y="37"/>
                  </a:lnTo>
                  <a:lnTo>
                    <a:pt x="58" y="34"/>
                  </a:lnTo>
                  <a:lnTo>
                    <a:pt x="61" y="26"/>
                  </a:lnTo>
                  <a:lnTo>
                    <a:pt x="60" y="25"/>
                  </a:lnTo>
                  <a:lnTo>
                    <a:pt x="60" y="22"/>
                  </a:lnTo>
                  <a:lnTo>
                    <a:pt x="57" y="19"/>
                  </a:lnTo>
                  <a:lnTo>
                    <a:pt x="54" y="11"/>
                  </a:lnTo>
                  <a:lnTo>
                    <a:pt x="51" y="11"/>
                  </a:lnTo>
                  <a:lnTo>
                    <a:pt x="49" y="9"/>
                  </a:lnTo>
                  <a:lnTo>
                    <a:pt x="48" y="11"/>
                  </a:lnTo>
                  <a:lnTo>
                    <a:pt x="45" y="13"/>
                  </a:lnTo>
                  <a:lnTo>
                    <a:pt x="42" y="10"/>
                  </a:lnTo>
                  <a:lnTo>
                    <a:pt x="34" y="4"/>
                  </a:lnTo>
                  <a:close/>
                </a:path>
              </a:pathLst>
            </a:custGeom>
            <a:grpFill/>
            <a:ln w="1905">
              <a:noFill/>
              <a:round/>
              <a:headEnd/>
              <a:tailEnd/>
            </a:ln>
          </p:spPr>
          <p:txBody>
            <a:bodyPr/>
            <a:lstStyle/>
            <a:p>
              <a:endParaRPr lang="en-GB">
                <a:solidFill>
                  <a:srgbClr val="000000"/>
                </a:solidFill>
                <a:latin typeface="Arial"/>
              </a:endParaRPr>
            </a:p>
          </p:txBody>
        </p:sp>
        <p:sp>
          <p:nvSpPr>
            <p:cNvPr id="913" name="Freeform 909"/>
            <p:cNvSpPr>
              <a:spLocks/>
            </p:cNvSpPr>
            <p:nvPr/>
          </p:nvSpPr>
          <p:spPr bwMode="auto">
            <a:xfrm>
              <a:off x="1398" y="709"/>
              <a:ext cx="14" cy="24"/>
            </a:xfrm>
            <a:custGeom>
              <a:avLst/>
              <a:gdLst>
                <a:gd name="T0" fmla="*/ 12 w 14"/>
                <a:gd name="T1" fmla="*/ 5 h 24"/>
                <a:gd name="T2" fmla="*/ 9 w 14"/>
                <a:gd name="T3" fmla="*/ 14 h 24"/>
                <a:gd name="T4" fmla="*/ 12 w 14"/>
                <a:gd name="T5" fmla="*/ 17 h 24"/>
                <a:gd name="T6" fmla="*/ 14 w 14"/>
                <a:gd name="T7" fmla="*/ 20 h 24"/>
                <a:gd name="T8" fmla="*/ 8 w 14"/>
                <a:gd name="T9" fmla="*/ 21 h 24"/>
                <a:gd name="T10" fmla="*/ 8 w 14"/>
                <a:gd name="T11" fmla="*/ 23 h 24"/>
                <a:gd name="T12" fmla="*/ 6 w 14"/>
                <a:gd name="T13" fmla="*/ 24 h 24"/>
                <a:gd name="T14" fmla="*/ 0 w 14"/>
                <a:gd name="T15" fmla="*/ 21 h 24"/>
                <a:gd name="T16" fmla="*/ 2 w 14"/>
                <a:gd name="T17" fmla="*/ 17 h 24"/>
                <a:gd name="T18" fmla="*/ 2 w 14"/>
                <a:gd name="T19" fmla="*/ 14 h 24"/>
                <a:gd name="T20" fmla="*/ 5 w 14"/>
                <a:gd name="T21" fmla="*/ 8 h 24"/>
                <a:gd name="T22" fmla="*/ 6 w 14"/>
                <a:gd name="T23" fmla="*/ 5 h 24"/>
                <a:gd name="T24" fmla="*/ 6 w 14"/>
                <a:gd name="T25" fmla="*/ 3 h 24"/>
                <a:gd name="T26" fmla="*/ 6 w 14"/>
                <a:gd name="T27" fmla="*/ 2 h 24"/>
                <a:gd name="T28" fmla="*/ 8 w 14"/>
                <a:gd name="T29" fmla="*/ 0 h 24"/>
                <a:gd name="T30" fmla="*/ 12 w 14"/>
                <a:gd name="T31" fmla="*/ 5 h 2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
                <a:gd name="T49" fmla="*/ 0 h 24"/>
                <a:gd name="T50" fmla="*/ 14 w 14"/>
                <a:gd name="T51" fmla="*/ 24 h 2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 h="24">
                  <a:moveTo>
                    <a:pt x="12" y="5"/>
                  </a:moveTo>
                  <a:lnTo>
                    <a:pt x="9" y="14"/>
                  </a:lnTo>
                  <a:lnTo>
                    <a:pt x="12" y="17"/>
                  </a:lnTo>
                  <a:lnTo>
                    <a:pt x="14" y="20"/>
                  </a:lnTo>
                  <a:lnTo>
                    <a:pt x="8" y="21"/>
                  </a:lnTo>
                  <a:lnTo>
                    <a:pt x="8" y="23"/>
                  </a:lnTo>
                  <a:lnTo>
                    <a:pt x="6" y="24"/>
                  </a:lnTo>
                  <a:lnTo>
                    <a:pt x="0" y="21"/>
                  </a:lnTo>
                  <a:lnTo>
                    <a:pt x="2" y="17"/>
                  </a:lnTo>
                  <a:lnTo>
                    <a:pt x="2" y="14"/>
                  </a:lnTo>
                  <a:lnTo>
                    <a:pt x="5" y="8"/>
                  </a:lnTo>
                  <a:lnTo>
                    <a:pt x="6" y="5"/>
                  </a:lnTo>
                  <a:lnTo>
                    <a:pt x="6" y="3"/>
                  </a:lnTo>
                  <a:lnTo>
                    <a:pt x="6" y="2"/>
                  </a:lnTo>
                  <a:lnTo>
                    <a:pt x="8" y="0"/>
                  </a:lnTo>
                  <a:lnTo>
                    <a:pt x="12" y="5"/>
                  </a:lnTo>
                  <a:close/>
                </a:path>
              </a:pathLst>
            </a:custGeom>
            <a:grpFill/>
            <a:ln w="1905">
              <a:noFill/>
              <a:round/>
              <a:headEnd/>
              <a:tailEnd/>
            </a:ln>
          </p:spPr>
          <p:txBody>
            <a:bodyPr/>
            <a:lstStyle/>
            <a:p>
              <a:endParaRPr lang="en-GB">
                <a:solidFill>
                  <a:srgbClr val="000000"/>
                </a:solidFill>
                <a:latin typeface="Arial"/>
              </a:endParaRPr>
            </a:p>
          </p:txBody>
        </p:sp>
        <p:sp>
          <p:nvSpPr>
            <p:cNvPr id="914" name="Freeform 910"/>
            <p:cNvSpPr>
              <a:spLocks/>
            </p:cNvSpPr>
            <p:nvPr/>
          </p:nvSpPr>
          <p:spPr bwMode="auto">
            <a:xfrm>
              <a:off x="1388" y="781"/>
              <a:ext cx="18" cy="15"/>
            </a:xfrm>
            <a:custGeom>
              <a:avLst/>
              <a:gdLst>
                <a:gd name="T0" fmla="*/ 13 w 18"/>
                <a:gd name="T1" fmla="*/ 12 h 15"/>
                <a:gd name="T2" fmla="*/ 16 w 18"/>
                <a:gd name="T3" fmla="*/ 11 h 15"/>
                <a:gd name="T4" fmla="*/ 18 w 18"/>
                <a:gd name="T5" fmla="*/ 8 h 15"/>
                <a:gd name="T6" fmla="*/ 15 w 18"/>
                <a:gd name="T7" fmla="*/ 6 h 15"/>
                <a:gd name="T8" fmla="*/ 15 w 18"/>
                <a:gd name="T9" fmla="*/ 0 h 15"/>
                <a:gd name="T10" fmla="*/ 9 w 18"/>
                <a:gd name="T11" fmla="*/ 2 h 15"/>
                <a:gd name="T12" fmla="*/ 6 w 18"/>
                <a:gd name="T13" fmla="*/ 3 h 15"/>
                <a:gd name="T14" fmla="*/ 4 w 18"/>
                <a:gd name="T15" fmla="*/ 5 h 15"/>
                <a:gd name="T16" fmla="*/ 3 w 18"/>
                <a:gd name="T17" fmla="*/ 5 h 15"/>
                <a:gd name="T18" fmla="*/ 0 w 18"/>
                <a:gd name="T19" fmla="*/ 6 h 15"/>
                <a:gd name="T20" fmla="*/ 3 w 18"/>
                <a:gd name="T21" fmla="*/ 12 h 15"/>
                <a:gd name="T22" fmla="*/ 6 w 18"/>
                <a:gd name="T23" fmla="*/ 15 h 15"/>
                <a:gd name="T24" fmla="*/ 10 w 18"/>
                <a:gd name="T25" fmla="*/ 14 h 15"/>
                <a:gd name="T26" fmla="*/ 13 w 18"/>
                <a:gd name="T27" fmla="*/ 12 h 1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15"/>
                <a:gd name="T44" fmla="*/ 18 w 18"/>
                <a:gd name="T45" fmla="*/ 15 h 1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15">
                  <a:moveTo>
                    <a:pt x="13" y="12"/>
                  </a:moveTo>
                  <a:lnTo>
                    <a:pt x="16" y="11"/>
                  </a:lnTo>
                  <a:lnTo>
                    <a:pt x="18" y="8"/>
                  </a:lnTo>
                  <a:lnTo>
                    <a:pt x="15" y="6"/>
                  </a:lnTo>
                  <a:lnTo>
                    <a:pt x="15" y="0"/>
                  </a:lnTo>
                  <a:lnTo>
                    <a:pt x="9" y="2"/>
                  </a:lnTo>
                  <a:lnTo>
                    <a:pt x="6" y="3"/>
                  </a:lnTo>
                  <a:lnTo>
                    <a:pt x="4" y="5"/>
                  </a:lnTo>
                  <a:lnTo>
                    <a:pt x="3" y="5"/>
                  </a:lnTo>
                  <a:lnTo>
                    <a:pt x="0" y="6"/>
                  </a:lnTo>
                  <a:lnTo>
                    <a:pt x="3" y="12"/>
                  </a:lnTo>
                  <a:lnTo>
                    <a:pt x="6" y="15"/>
                  </a:lnTo>
                  <a:lnTo>
                    <a:pt x="10" y="14"/>
                  </a:lnTo>
                  <a:lnTo>
                    <a:pt x="13" y="12"/>
                  </a:lnTo>
                  <a:close/>
                </a:path>
              </a:pathLst>
            </a:custGeom>
            <a:grpFill/>
            <a:ln w="1905">
              <a:noFill/>
              <a:round/>
              <a:headEnd/>
              <a:tailEnd/>
            </a:ln>
          </p:spPr>
          <p:txBody>
            <a:bodyPr/>
            <a:lstStyle/>
            <a:p>
              <a:endParaRPr lang="en-GB">
                <a:solidFill>
                  <a:srgbClr val="000000"/>
                </a:solidFill>
                <a:latin typeface="Arial"/>
              </a:endParaRPr>
            </a:p>
          </p:txBody>
        </p:sp>
        <p:sp>
          <p:nvSpPr>
            <p:cNvPr id="915" name="Freeform 911"/>
            <p:cNvSpPr>
              <a:spLocks/>
            </p:cNvSpPr>
            <p:nvPr/>
          </p:nvSpPr>
          <p:spPr bwMode="auto">
            <a:xfrm>
              <a:off x="1120" y="738"/>
              <a:ext cx="49" cy="70"/>
            </a:xfrm>
            <a:custGeom>
              <a:avLst/>
              <a:gdLst>
                <a:gd name="T0" fmla="*/ 25 w 49"/>
                <a:gd name="T1" fmla="*/ 0 h 70"/>
                <a:gd name="T2" fmla="*/ 31 w 49"/>
                <a:gd name="T3" fmla="*/ 7 h 70"/>
                <a:gd name="T4" fmla="*/ 37 w 49"/>
                <a:gd name="T5" fmla="*/ 12 h 70"/>
                <a:gd name="T6" fmla="*/ 39 w 49"/>
                <a:gd name="T7" fmla="*/ 15 h 70"/>
                <a:gd name="T8" fmla="*/ 39 w 49"/>
                <a:gd name="T9" fmla="*/ 24 h 70"/>
                <a:gd name="T10" fmla="*/ 45 w 49"/>
                <a:gd name="T11" fmla="*/ 24 h 70"/>
                <a:gd name="T12" fmla="*/ 49 w 49"/>
                <a:gd name="T13" fmla="*/ 30 h 70"/>
                <a:gd name="T14" fmla="*/ 49 w 49"/>
                <a:gd name="T15" fmla="*/ 64 h 70"/>
                <a:gd name="T16" fmla="*/ 45 w 49"/>
                <a:gd name="T17" fmla="*/ 69 h 70"/>
                <a:gd name="T18" fmla="*/ 37 w 49"/>
                <a:gd name="T19" fmla="*/ 70 h 70"/>
                <a:gd name="T20" fmla="*/ 30 w 49"/>
                <a:gd name="T21" fmla="*/ 70 h 70"/>
                <a:gd name="T22" fmla="*/ 25 w 49"/>
                <a:gd name="T23" fmla="*/ 64 h 70"/>
                <a:gd name="T24" fmla="*/ 22 w 49"/>
                <a:gd name="T25" fmla="*/ 60 h 70"/>
                <a:gd name="T26" fmla="*/ 18 w 49"/>
                <a:gd name="T27" fmla="*/ 57 h 70"/>
                <a:gd name="T28" fmla="*/ 18 w 49"/>
                <a:gd name="T29" fmla="*/ 60 h 70"/>
                <a:gd name="T30" fmla="*/ 15 w 49"/>
                <a:gd name="T31" fmla="*/ 58 h 70"/>
                <a:gd name="T32" fmla="*/ 15 w 49"/>
                <a:gd name="T33" fmla="*/ 54 h 70"/>
                <a:gd name="T34" fmla="*/ 12 w 49"/>
                <a:gd name="T35" fmla="*/ 55 h 70"/>
                <a:gd name="T36" fmla="*/ 7 w 49"/>
                <a:gd name="T37" fmla="*/ 49 h 70"/>
                <a:gd name="T38" fmla="*/ 9 w 49"/>
                <a:gd name="T39" fmla="*/ 43 h 70"/>
                <a:gd name="T40" fmla="*/ 7 w 49"/>
                <a:gd name="T41" fmla="*/ 42 h 70"/>
                <a:gd name="T42" fmla="*/ 4 w 49"/>
                <a:gd name="T43" fmla="*/ 48 h 70"/>
                <a:gd name="T44" fmla="*/ 1 w 49"/>
                <a:gd name="T45" fmla="*/ 43 h 70"/>
                <a:gd name="T46" fmla="*/ 0 w 49"/>
                <a:gd name="T47" fmla="*/ 31 h 70"/>
                <a:gd name="T48" fmla="*/ 3 w 49"/>
                <a:gd name="T49" fmla="*/ 30 h 70"/>
                <a:gd name="T50" fmla="*/ 10 w 49"/>
                <a:gd name="T51" fmla="*/ 24 h 70"/>
                <a:gd name="T52" fmla="*/ 7 w 49"/>
                <a:gd name="T53" fmla="*/ 22 h 70"/>
                <a:gd name="T54" fmla="*/ 9 w 49"/>
                <a:gd name="T55" fmla="*/ 18 h 70"/>
                <a:gd name="T56" fmla="*/ 12 w 49"/>
                <a:gd name="T57" fmla="*/ 18 h 70"/>
                <a:gd name="T58" fmla="*/ 9 w 49"/>
                <a:gd name="T59" fmla="*/ 15 h 70"/>
                <a:gd name="T60" fmla="*/ 6 w 49"/>
                <a:gd name="T61" fmla="*/ 15 h 70"/>
                <a:gd name="T62" fmla="*/ 13 w 49"/>
                <a:gd name="T63" fmla="*/ 15 h 70"/>
                <a:gd name="T64" fmla="*/ 19 w 49"/>
                <a:gd name="T65" fmla="*/ 1 h 70"/>
                <a:gd name="T66" fmla="*/ 25 w 49"/>
                <a:gd name="T67" fmla="*/ 1 h 7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9"/>
                <a:gd name="T103" fmla="*/ 0 h 70"/>
                <a:gd name="T104" fmla="*/ 49 w 49"/>
                <a:gd name="T105" fmla="*/ 70 h 7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9" h="70">
                  <a:moveTo>
                    <a:pt x="25" y="1"/>
                  </a:moveTo>
                  <a:lnTo>
                    <a:pt x="25" y="0"/>
                  </a:lnTo>
                  <a:lnTo>
                    <a:pt x="25" y="3"/>
                  </a:lnTo>
                  <a:lnTo>
                    <a:pt x="31" y="7"/>
                  </a:lnTo>
                  <a:lnTo>
                    <a:pt x="34" y="10"/>
                  </a:lnTo>
                  <a:lnTo>
                    <a:pt x="37" y="12"/>
                  </a:lnTo>
                  <a:lnTo>
                    <a:pt x="37" y="15"/>
                  </a:lnTo>
                  <a:lnTo>
                    <a:pt x="39" y="15"/>
                  </a:lnTo>
                  <a:lnTo>
                    <a:pt x="40" y="18"/>
                  </a:lnTo>
                  <a:lnTo>
                    <a:pt x="39" y="24"/>
                  </a:lnTo>
                  <a:lnTo>
                    <a:pt x="43" y="19"/>
                  </a:lnTo>
                  <a:lnTo>
                    <a:pt x="45" y="24"/>
                  </a:lnTo>
                  <a:lnTo>
                    <a:pt x="45" y="25"/>
                  </a:lnTo>
                  <a:lnTo>
                    <a:pt x="49" y="30"/>
                  </a:lnTo>
                  <a:lnTo>
                    <a:pt x="48" y="33"/>
                  </a:lnTo>
                  <a:lnTo>
                    <a:pt x="49" y="64"/>
                  </a:lnTo>
                  <a:lnTo>
                    <a:pt x="48" y="67"/>
                  </a:lnTo>
                  <a:lnTo>
                    <a:pt x="45" y="69"/>
                  </a:lnTo>
                  <a:lnTo>
                    <a:pt x="42" y="69"/>
                  </a:lnTo>
                  <a:lnTo>
                    <a:pt x="37" y="70"/>
                  </a:lnTo>
                  <a:lnTo>
                    <a:pt x="34" y="69"/>
                  </a:lnTo>
                  <a:lnTo>
                    <a:pt x="30" y="70"/>
                  </a:lnTo>
                  <a:lnTo>
                    <a:pt x="27" y="67"/>
                  </a:lnTo>
                  <a:lnTo>
                    <a:pt x="25" y="64"/>
                  </a:lnTo>
                  <a:lnTo>
                    <a:pt x="24" y="63"/>
                  </a:lnTo>
                  <a:lnTo>
                    <a:pt x="22" y="60"/>
                  </a:lnTo>
                  <a:lnTo>
                    <a:pt x="21" y="57"/>
                  </a:lnTo>
                  <a:lnTo>
                    <a:pt x="18" y="57"/>
                  </a:lnTo>
                  <a:lnTo>
                    <a:pt x="18" y="58"/>
                  </a:lnTo>
                  <a:lnTo>
                    <a:pt x="18" y="60"/>
                  </a:lnTo>
                  <a:lnTo>
                    <a:pt x="16" y="60"/>
                  </a:lnTo>
                  <a:lnTo>
                    <a:pt x="15" y="58"/>
                  </a:lnTo>
                  <a:lnTo>
                    <a:pt x="15" y="55"/>
                  </a:lnTo>
                  <a:lnTo>
                    <a:pt x="15" y="54"/>
                  </a:lnTo>
                  <a:lnTo>
                    <a:pt x="12" y="54"/>
                  </a:lnTo>
                  <a:lnTo>
                    <a:pt x="12" y="55"/>
                  </a:lnTo>
                  <a:lnTo>
                    <a:pt x="10" y="54"/>
                  </a:lnTo>
                  <a:lnTo>
                    <a:pt x="7" y="49"/>
                  </a:lnTo>
                  <a:lnTo>
                    <a:pt x="7" y="46"/>
                  </a:lnTo>
                  <a:lnTo>
                    <a:pt x="9" y="43"/>
                  </a:lnTo>
                  <a:lnTo>
                    <a:pt x="7" y="45"/>
                  </a:lnTo>
                  <a:lnTo>
                    <a:pt x="7" y="42"/>
                  </a:lnTo>
                  <a:lnTo>
                    <a:pt x="6" y="48"/>
                  </a:lnTo>
                  <a:lnTo>
                    <a:pt x="4" y="48"/>
                  </a:lnTo>
                  <a:lnTo>
                    <a:pt x="3" y="45"/>
                  </a:lnTo>
                  <a:lnTo>
                    <a:pt x="1" y="43"/>
                  </a:lnTo>
                  <a:lnTo>
                    <a:pt x="0" y="34"/>
                  </a:lnTo>
                  <a:lnTo>
                    <a:pt x="0" y="31"/>
                  </a:lnTo>
                  <a:lnTo>
                    <a:pt x="1" y="31"/>
                  </a:lnTo>
                  <a:lnTo>
                    <a:pt x="3" y="30"/>
                  </a:lnTo>
                  <a:lnTo>
                    <a:pt x="1" y="28"/>
                  </a:lnTo>
                  <a:lnTo>
                    <a:pt x="10" y="24"/>
                  </a:lnTo>
                  <a:lnTo>
                    <a:pt x="10" y="22"/>
                  </a:lnTo>
                  <a:lnTo>
                    <a:pt x="7" y="22"/>
                  </a:lnTo>
                  <a:lnTo>
                    <a:pt x="7" y="21"/>
                  </a:lnTo>
                  <a:lnTo>
                    <a:pt x="9" y="18"/>
                  </a:lnTo>
                  <a:lnTo>
                    <a:pt x="9" y="19"/>
                  </a:lnTo>
                  <a:lnTo>
                    <a:pt x="12" y="18"/>
                  </a:lnTo>
                  <a:lnTo>
                    <a:pt x="12" y="15"/>
                  </a:lnTo>
                  <a:lnTo>
                    <a:pt x="9" y="15"/>
                  </a:lnTo>
                  <a:lnTo>
                    <a:pt x="6" y="18"/>
                  </a:lnTo>
                  <a:lnTo>
                    <a:pt x="6" y="15"/>
                  </a:lnTo>
                  <a:lnTo>
                    <a:pt x="9" y="13"/>
                  </a:lnTo>
                  <a:lnTo>
                    <a:pt x="13" y="15"/>
                  </a:lnTo>
                  <a:lnTo>
                    <a:pt x="12" y="9"/>
                  </a:lnTo>
                  <a:lnTo>
                    <a:pt x="19" y="1"/>
                  </a:lnTo>
                  <a:lnTo>
                    <a:pt x="22" y="0"/>
                  </a:lnTo>
                  <a:lnTo>
                    <a:pt x="25" y="1"/>
                  </a:lnTo>
                  <a:close/>
                </a:path>
              </a:pathLst>
            </a:custGeom>
            <a:grpFill/>
            <a:ln w="1905">
              <a:noFill/>
              <a:round/>
              <a:headEnd/>
              <a:tailEnd/>
            </a:ln>
          </p:spPr>
          <p:txBody>
            <a:bodyPr/>
            <a:lstStyle/>
            <a:p>
              <a:endParaRPr lang="en-GB">
                <a:solidFill>
                  <a:srgbClr val="000000"/>
                </a:solidFill>
                <a:latin typeface="Arial"/>
              </a:endParaRPr>
            </a:p>
          </p:txBody>
        </p:sp>
        <p:sp>
          <p:nvSpPr>
            <p:cNvPr id="916" name="Freeform 912"/>
            <p:cNvSpPr>
              <a:spLocks/>
            </p:cNvSpPr>
            <p:nvPr/>
          </p:nvSpPr>
          <p:spPr bwMode="auto">
            <a:xfrm>
              <a:off x="1275" y="1248"/>
              <a:ext cx="119" cy="107"/>
            </a:xfrm>
            <a:custGeom>
              <a:avLst/>
              <a:gdLst>
                <a:gd name="T0" fmla="*/ 26 w 119"/>
                <a:gd name="T1" fmla="*/ 0 h 107"/>
                <a:gd name="T2" fmla="*/ 29 w 119"/>
                <a:gd name="T3" fmla="*/ 3 h 107"/>
                <a:gd name="T4" fmla="*/ 33 w 119"/>
                <a:gd name="T5" fmla="*/ 8 h 107"/>
                <a:gd name="T6" fmla="*/ 35 w 119"/>
                <a:gd name="T7" fmla="*/ 14 h 107"/>
                <a:gd name="T8" fmla="*/ 39 w 119"/>
                <a:gd name="T9" fmla="*/ 26 h 107"/>
                <a:gd name="T10" fmla="*/ 44 w 119"/>
                <a:gd name="T11" fmla="*/ 17 h 107"/>
                <a:gd name="T12" fmla="*/ 50 w 119"/>
                <a:gd name="T13" fmla="*/ 21 h 107"/>
                <a:gd name="T14" fmla="*/ 51 w 119"/>
                <a:gd name="T15" fmla="*/ 27 h 107"/>
                <a:gd name="T16" fmla="*/ 63 w 119"/>
                <a:gd name="T17" fmla="*/ 30 h 107"/>
                <a:gd name="T18" fmla="*/ 68 w 119"/>
                <a:gd name="T19" fmla="*/ 39 h 107"/>
                <a:gd name="T20" fmla="*/ 75 w 119"/>
                <a:gd name="T21" fmla="*/ 44 h 107"/>
                <a:gd name="T22" fmla="*/ 81 w 119"/>
                <a:gd name="T23" fmla="*/ 45 h 107"/>
                <a:gd name="T24" fmla="*/ 90 w 119"/>
                <a:gd name="T25" fmla="*/ 56 h 107"/>
                <a:gd name="T26" fmla="*/ 93 w 119"/>
                <a:gd name="T27" fmla="*/ 68 h 107"/>
                <a:gd name="T28" fmla="*/ 95 w 119"/>
                <a:gd name="T29" fmla="*/ 74 h 107"/>
                <a:gd name="T30" fmla="*/ 101 w 119"/>
                <a:gd name="T31" fmla="*/ 72 h 107"/>
                <a:gd name="T32" fmla="*/ 105 w 119"/>
                <a:gd name="T33" fmla="*/ 69 h 107"/>
                <a:gd name="T34" fmla="*/ 110 w 119"/>
                <a:gd name="T35" fmla="*/ 74 h 107"/>
                <a:gd name="T36" fmla="*/ 111 w 119"/>
                <a:gd name="T37" fmla="*/ 78 h 107"/>
                <a:gd name="T38" fmla="*/ 117 w 119"/>
                <a:gd name="T39" fmla="*/ 81 h 107"/>
                <a:gd name="T40" fmla="*/ 116 w 119"/>
                <a:gd name="T41" fmla="*/ 84 h 107"/>
                <a:gd name="T42" fmla="*/ 102 w 119"/>
                <a:gd name="T43" fmla="*/ 95 h 107"/>
                <a:gd name="T44" fmla="*/ 96 w 119"/>
                <a:gd name="T45" fmla="*/ 92 h 107"/>
                <a:gd name="T46" fmla="*/ 93 w 119"/>
                <a:gd name="T47" fmla="*/ 90 h 107"/>
                <a:gd name="T48" fmla="*/ 90 w 119"/>
                <a:gd name="T49" fmla="*/ 87 h 107"/>
                <a:gd name="T50" fmla="*/ 86 w 119"/>
                <a:gd name="T51" fmla="*/ 86 h 107"/>
                <a:gd name="T52" fmla="*/ 81 w 119"/>
                <a:gd name="T53" fmla="*/ 86 h 107"/>
                <a:gd name="T54" fmla="*/ 81 w 119"/>
                <a:gd name="T55" fmla="*/ 81 h 107"/>
                <a:gd name="T56" fmla="*/ 78 w 119"/>
                <a:gd name="T57" fmla="*/ 75 h 107"/>
                <a:gd name="T58" fmla="*/ 72 w 119"/>
                <a:gd name="T59" fmla="*/ 77 h 107"/>
                <a:gd name="T60" fmla="*/ 71 w 119"/>
                <a:gd name="T61" fmla="*/ 71 h 107"/>
                <a:gd name="T62" fmla="*/ 72 w 119"/>
                <a:gd name="T63" fmla="*/ 68 h 107"/>
                <a:gd name="T64" fmla="*/ 60 w 119"/>
                <a:gd name="T65" fmla="*/ 78 h 107"/>
                <a:gd name="T66" fmla="*/ 60 w 119"/>
                <a:gd name="T67" fmla="*/ 84 h 107"/>
                <a:gd name="T68" fmla="*/ 57 w 119"/>
                <a:gd name="T69" fmla="*/ 86 h 107"/>
                <a:gd name="T70" fmla="*/ 54 w 119"/>
                <a:gd name="T71" fmla="*/ 89 h 107"/>
                <a:gd name="T72" fmla="*/ 50 w 119"/>
                <a:gd name="T73" fmla="*/ 90 h 107"/>
                <a:gd name="T74" fmla="*/ 45 w 119"/>
                <a:gd name="T75" fmla="*/ 96 h 107"/>
                <a:gd name="T76" fmla="*/ 33 w 119"/>
                <a:gd name="T77" fmla="*/ 107 h 107"/>
                <a:gd name="T78" fmla="*/ 30 w 119"/>
                <a:gd name="T79" fmla="*/ 107 h 107"/>
                <a:gd name="T80" fmla="*/ 27 w 119"/>
                <a:gd name="T81" fmla="*/ 89 h 107"/>
                <a:gd name="T82" fmla="*/ 26 w 119"/>
                <a:gd name="T83" fmla="*/ 80 h 107"/>
                <a:gd name="T84" fmla="*/ 23 w 119"/>
                <a:gd name="T85" fmla="*/ 86 h 107"/>
                <a:gd name="T86" fmla="*/ 20 w 119"/>
                <a:gd name="T87" fmla="*/ 87 h 107"/>
                <a:gd name="T88" fmla="*/ 11 w 119"/>
                <a:gd name="T89" fmla="*/ 87 h 107"/>
                <a:gd name="T90" fmla="*/ 3 w 119"/>
                <a:gd name="T91" fmla="*/ 92 h 107"/>
                <a:gd name="T92" fmla="*/ 0 w 119"/>
                <a:gd name="T93" fmla="*/ 87 h 107"/>
                <a:gd name="T94" fmla="*/ 6 w 119"/>
                <a:gd name="T95" fmla="*/ 77 h 107"/>
                <a:gd name="T96" fmla="*/ 15 w 119"/>
                <a:gd name="T97" fmla="*/ 68 h 107"/>
                <a:gd name="T98" fmla="*/ 15 w 119"/>
                <a:gd name="T99" fmla="*/ 63 h 107"/>
                <a:gd name="T100" fmla="*/ 24 w 119"/>
                <a:gd name="T101" fmla="*/ 5 h 1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9"/>
                <a:gd name="T154" fmla="*/ 0 h 107"/>
                <a:gd name="T155" fmla="*/ 119 w 119"/>
                <a:gd name="T156" fmla="*/ 107 h 1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9" h="107">
                  <a:moveTo>
                    <a:pt x="24" y="5"/>
                  </a:moveTo>
                  <a:lnTo>
                    <a:pt x="26" y="0"/>
                  </a:lnTo>
                  <a:lnTo>
                    <a:pt x="27" y="0"/>
                  </a:lnTo>
                  <a:lnTo>
                    <a:pt x="29" y="3"/>
                  </a:lnTo>
                  <a:lnTo>
                    <a:pt x="32" y="3"/>
                  </a:lnTo>
                  <a:lnTo>
                    <a:pt x="33" y="8"/>
                  </a:lnTo>
                  <a:lnTo>
                    <a:pt x="36" y="11"/>
                  </a:lnTo>
                  <a:lnTo>
                    <a:pt x="35" y="14"/>
                  </a:lnTo>
                  <a:lnTo>
                    <a:pt x="36" y="24"/>
                  </a:lnTo>
                  <a:lnTo>
                    <a:pt x="39" y="26"/>
                  </a:lnTo>
                  <a:lnTo>
                    <a:pt x="41" y="21"/>
                  </a:lnTo>
                  <a:lnTo>
                    <a:pt x="44" y="17"/>
                  </a:lnTo>
                  <a:lnTo>
                    <a:pt x="45" y="18"/>
                  </a:lnTo>
                  <a:lnTo>
                    <a:pt x="50" y="21"/>
                  </a:lnTo>
                  <a:lnTo>
                    <a:pt x="51" y="21"/>
                  </a:lnTo>
                  <a:lnTo>
                    <a:pt x="51" y="27"/>
                  </a:lnTo>
                  <a:lnTo>
                    <a:pt x="54" y="29"/>
                  </a:lnTo>
                  <a:lnTo>
                    <a:pt x="63" y="30"/>
                  </a:lnTo>
                  <a:lnTo>
                    <a:pt x="65" y="35"/>
                  </a:lnTo>
                  <a:lnTo>
                    <a:pt x="68" y="39"/>
                  </a:lnTo>
                  <a:lnTo>
                    <a:pt x="72" y="41"/>
                  </a:lnTo>
                  <a:lnTo>
                    <a:pt x="75" y="44"/>
                  </a:lnTo>
                  <a:lnTo>
                    <a:pt x="78" y="45"/>
                  </a:lnTo>
                  <a:lnTo>
                    <a:pt x="81" y="45"/>
                  </a:lnTo>
                  <a:lnTo>
                    <a:pt x="87" y="50"/>
                  </a:lnTo>
                  <a:lnTo>
                    <a:pt x="90" y="56"/>
                  </a:lnTo>
                  <a:lnTo>
                    <a:pt x="92" y="65"/>
                  </a:lnTo>
                  <a:lnTo>
                    <a:pt x="93" y="68"/>
                  </a:lnTo>
                  <a:lnTo>
                    <a:pt x="93" y="72"/>
                  </a:lnTo>
                  <a:lnTo>
                    <a:pt x="95" y="74"/>
                  </a:lnTo>
                  <a:lnTo>
                    <a:pt x="98" y="72"/>
                  </a:lnTo>
                  <a:lnTo>
                    <a:pt x="101" y="72"/>
                  </a:lnTo>
                  <a:lnTo>
                    <a:pt x="101" y="74"/>
                  </a:lnTo>
                  <a:lnTo>
                    <a:pt x="105" y="69"/>
                  </a:lnTo>
                  <a:lnTo>
                    <a:pt x="108" y="71"/>
                  </a:lnTo>
                  <a:lnTo>
                    <a:pt x="110" y="74"/>
                  </a:lnTo>
                  <a:lnTo>
                    <a:pt x="111" y="75"/>
                  </a:lnTo>
                  <a:lnTo>
                    <a:pt x="111" y="78"/>
                  </a:lnTo>
                  <a:lnTo>
                    <a:pt x="111" y="80"/>
                  </a:lnTo>
                  <a:lnTo>
                    <a:pt x="117" y="81"/>
                  </a:lnTo>
                  <a:lnTo>
                    <a:pt x="119" y="83"/>
                  </a:lnTo>
                  <a:lnTo>
                    <a:pt x="116" y="84"/>
                  </a:lnTo>
                  <a:lnTo>
                    <a:pt x="105" y="93"/>
                  </a:lnTo>
                  <a:lnTo>
                    <a:pt x="102" y="95"/>
                  </a:lnTo>
                  <a:lnTo>
                    <a:pt x="98" y="93"/>
                  </a:lnTo>
                  <a:lnTo>
                    <a:pt x="96" y="92"/>
                  </a:lnTo>
                  <a:lnTo>
                    <a:pt x="96" y="90"/>
                  </a:lnTo>
                  <a:lnTo>
                    <a:pt x="93" y="90"/>
                  </a:lnTo>
                  <a:lnTo>
                    <a:pt x="93" y="89"/>
                  </a:lnTo>
                  <a:lnTo>
                    <a:pt x="90" y="87"/>
                  </a:lnTo>
                  <a:lnTo>
                    <a:pt x="87" y="87"/>
                  </a:lnTo>
                  <a:lnTo>
                    <a:pt x="86" y="86"/>
                  </a:lnTo>
                  <a:lnTo>
                    <a:pt x="84" y="87"/>
                  </a:lnTo>
                  <a:lnTo>
                    <a:pt x="81" y="86"/>
                  </a:lnTo>
                  <a:lnTo>
                    <a:pt x="80" y="84"/>
                  </a:lnTo>
                  <a:lnTo>
                    <a:pt x="81" y="81"/>
                  </a:lnTo>
                  <a:lnTo>
                    <a:pt x="81" y="77"/>
                  </a:lnTo>
                  <a:lnTo>
                    <a:pt x="78" y="75"/>
                  </a:lnTo>
                  <a:lnTo>
                    <a:pt x="72" y="75"/>
                  </a:lnTo>
                  <a:lnTo>
                    <a:pt x="72" y="77"/>
                  </a:lnTo>
                  <a:lnTo>
                    <a:pt x="69" y="75"/>
                  </a:lnTo>
                  <a:lnTo>
                    <a:pt x="71" y="71"/>
                  </a:lnTo>
                  <a:lnTo>
                    <a:pt x="72" y="69"/>
                  </a:lnTo>
                  <a:lnTo>
                    <a:pt x="72" y="68"/>
                  </a:lnTo>
                  <a:lnTo>
                    <a:pt x="60" y="71"/>
                  </a:lnTo>
                  <a:lnTo>
                    <a:pt x="60" y="78"/>
                  </a:lnTo>
                  <a:lnTo>
                    <a:pt x="60" y="80"/>
                  </a:lnTo>
                  <a:lnTo>
                    <a:pt x="60" y="84"/>
                  </a:lnTo>
                  <a:lnTo>
                    <a:pt x="59" y="84"/>
                  </a:lnTo>
                  <a:lnTo>
                    <a:pt x="57" y="86"/>
                  </a:lnTo>
                  <a:lnTo>
                    <a:pt x="54" y="87"/>
                  </a:lnTo>
                  <a:lnTo>
                    <a:pt x="54" y="89"/>
                  </a:lnTo>
                  <a:lnTo>
                    <a:pt x="53" y="90"/>
                  </a:lnTo>
                  <a:lnTo>
                    <a:pt x="50" y="90"/>
                  </a:lnTo>
                  <a:lnTo>
                    <a:pt x="47" y="96"/>
                  </a:lnTo>
                  <a:lnTo>
                    <a:pt x="45" y="96"/>
                  </a:lnTo>
                  <a:lnTo>
                    <a:pt x="42" y="102"/>
                  </a:lnTo>
                  <a:lnTo>
                    <a:pt x="33" y="107"/>
                  </a:lnTo>
                  <a:lnTo>
                    <a:pt x="32" y="105"/>
                  </a:lnTo>
                  <a:lnTo>
                    <a:pt x="30" y="107"/>
                  </a:lnTo>
                  <a:lnTo>
                    <a:pt x="27" y="101"/>
                  </a:lnTo>
                  <a:lnTo>
                    <a:pt x="27" y="89"/>
                  </a:lnTo>
                  <a:lnTo>
                    <a:pt x="26" y="87"/>
                  </a:lnTo>
                  <a:lnTo>
                    <a:pt x="26" y="80"/>
                  </a:lnTo>
                  <a:lnTo>
                    <a:pt x="24" y="81"/>
                  </a:lnTo>
                  <a:lnTo>
                    <a:pt x="23" y="86"/>
                  </a:lnTo>
                  <a:lnTo>
                    <a:pt x="21" y="86"/>
                  </a:lnTo>
                  <a:lnTo>
                    <a:pt x="20" y="87"/>
                  </a:lnTo>
                  <a:lnTo>
                    <a:pt x="14" y="87"/>
                  </a:lnTo>
                  <a:lnTo>
                    <a:pt x="11" y="87"/>
                  </a:lnTo>
                  <a:lnTo>
                    <a:pt x="8" y="90"/>
                  </a:lnTo>
                  <a:lnTo>
                    <a:pt x="3" y="92"/>
                  </a:lnTo>
                  <a:lnTo>
                    <a:pt x="2" y="90"/>
                  </a:lnTo>
                  <a:lnTo>
                    <a:pt x="0" y="87"/>
                  </a:lnTo>
                  <a:lnTo>
                    <a:pt x="3" y="78"/>
                  </a:lnTo>
                  <a:lnTo>
                    <a:pt x="6" y="77"/>
                  </a:lnTo>
                  <a:lnTo>
                    <a:pt x="11" y="75"/>
                  </a:lnTo>
                  <a:lnTo>
                    <a:pt x="15" y="68"/>
                  </a:lnTo>
                  <a:lnTo>
                    <a:pt x="15" y="65"/>
                  </a:lnTo>
                  <a:lnTo>
                    <a:pt x="15" y="63"/>
                  </a:lnTo>
                  <a:lnTo>
                    <a:pt x="21" y="9"/>
                  </a:lnTo>
                  <a:lnTo>
                    <a:pt x="24" y="5"/>
                  </a:lnTo>
                  <a:close/>
                </a:path>
              </a:pathLst>
            </a:custGeom>
            <a:grpFill/>
            <a:ln w="1905">
              <a:noFill/>
              <a:round/>
              <a:headEnd/>
              <a:tailEnd/>
            </a:ln>
          </p:spPr>
          <p:txBody>
            <a:bodyPr/>
            <a:lstStyle/>
            <a:p>
              <a:endParaRPr lang="en-GB">
                <a:solidFill>
                  <a:srgbClr val="000000"/>
                </a:solidFill>
                <a:latin typeface="Arial"/>
              </a:endParaRPr>
            </a:p>
          </p:txBody>
        </p:sp>
        <p:sp>
          <p:nvSpPr>
            <p:cNvPr id="917" name="Freeform 913"/>
            <p:cNvSpPr>
              <a:spLocks/>
            </p:cNvSpPr>
            <p:nvPr/>
          </p:nvSpPr>
          <p:spPr bwMode="auto">
            <a:xfrm>
              <a:off x="1322" y="1239"/>
              <a:ext cx="18" cy="20"/>
            </a:xfrm>
            <a:custGeom>
              <a:avLst/>
              <a:gdLst>
                <a:gd name="T0" fmla="*/ 9 w 18"/>
                <a:gd name="T1" fmla="*/ 6 h 20"/>
                <a:gd name="T2" fmla="*/ 10 w 18"/>
                <a:gd name="T3" fmla="*/ 8 h 20"/>
                <a:gd name="T4" fmla="*/ 12 w 18"/>
                <a:gd name="T5" fmla="*/ 8 h 20"/>
                <a:gd name="T6" fmla="*/ 13 w 18"/>
                <a:gd name="T7" fmla="*/ 14 h 20"/>
                <a:gd name="T8" fmla="*/ 15 w 18"/>
                <a:gd name="T9" fmla="*/ 17 h 20"/>
                <a:gd name="T10" fmla="*/ 18 w 18"/>
                <a:gd name="T11" fmla="*/ 17 h 20"/>
                <a:gd name="T12" fmla="*/ 18 w 18"/>
                <a:gd name="T13" fmla="*/ 20 h 20"/>
                <a:gd name="T14" fmla="*/ 12 w 18"/>
                <a:gd name="T15" fmla="*/ 20 h 20"/>
                <a:gd name="T16" fmla="*/ 10 w 18"/>
                <a:gd name="T17" fmla="*/ 17 h 20"/>
                <a:gd name="T18" fmla="*/ 6 w 18"/>
                <a:gd name="T19" fmla="*/ 12 h 20"/>
                <a:gd name="T20" fmla="*/ 3 w 18"/>
                <a:gd name="T21" fmla="*/ 5 h 20"/>
                <a:gd name="T22" fmla="*/ 0 w 18"/>
                <a:gd name="T23" fmla="*/ 2 h 20"/>
                <a:gd name="T24" fmla="*/ 0 w 18"/>
                <a:gd name="T25" fmla="*/ 0 h 20"/>
                <a:gd name="T26" fmla="*/ 1 w 18"/>
                <a:gd name="T27" fmla="*/ 0 h 20"/>
                <a:gd name="T28" fmla="*/ 4 w 18"/>
                <a:gd name="T29" fmla="*/ 2 h 20"/>
                <a:gd name="T30" fmla="*/ 9 w 18"/>
                <a:gd name="T31" fmla="*/ 6 h 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
                <a:gd name="T49" fmla="*/ 0 h 20"/>
                <a:gd name="T50" fmla="*/ 18 w 18"/>
                <a:gd name="T51" fmla="*/ 20 h 2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 h="20">
                  <a:moveTo>
                    <a:pt x="9" y="6"/>
                  </a:moveTo>
                  <a:lnTo>
                    <a:pt x="10" y="8"/>
                  </a:lnTo>
                  <a:lnTo>
                    <a:pt x="12" y="8"/>
                  </a:lnTo>
                  <a:lnTo>
                    <a:pt x="13" y="14"/>
                  </a:lnTo>
                  <a:lnTo>
                    <a:pt x="15" y="17"/>
                  </a:lnTo>
                  <a:lnTo>
                    <a:pt x="18" y="17"/>
                  </a:lnTo>
                  <a:lnTo>
                    <a:pt x="18" y="20"/>
                  </a:lnTo>
                  <a:lnTo>
                    <a:pt x="12" y="20"/>
                  </a:lnTo>
                  <a:lnTo>
                    <a:pt x="10" y="17"/>
                  </a:lnTo>
                  <a:lnTo>
                    <a:pt x="6" y="12"/>
                  </a:lnTo>
                  <a:lnTo>
                    <a:pt x="3" y="5"/>
                  </a:lnTo>
                  <a:lnTo>
                    <a:pt x="0" y="2"/>
                  </a:lnTo>
                  <a:lnTo>
                    <a:pt x="0" y="0"/>
                  </a:lnTo>
                  <a:lnTo>
                    <a:pt x="1" y="0"/>
                  </a:lnTo>
                  <a:lnTo>
                    <a:pt x="4" y="2"/>
                  </a:lnTo>
                  <a:lnTo>
                    <a:pt x="9" y="6"/>
                  </a:lnTo>
                  <a:close/>
                </a:path>
              </a:pathLst>
            </a:custGeom>
            <a:grpFill/>
            <a:ln w="1905">
              <a:noFill/>
              <a:round/>
              <a:headEnd/>
              <a:tailEnd/>
            </a:ln>
          </p:spPr>
          <p:txBody>
            <a:bodyPr/>
            <a:lstStyle/>
            <a:p>
              <a:endParaRPr lang="en-GB">
                <a:solidFill>
                  <a:srgbClr val="000000"/>
                </a:solidFill>
                <a:latin typeface="Arial"/>
              </a:endParaRPr>
            </a:p>
          </p:txBody>
        </p:sp>
        <p:sp>
          <p:nvSpPr>
            <p:cNvPr id="918" name="Freeform 914"/>
            <p:cNvSpPr>
              <a:spLocks/>
            </p:cNvSpPr>
            <p:nvPr/>
          </p:nvSpPr>
          <p:spPr bwMode="auto">
            <a:xfrm>
              <a:off x="1441" y="1143"/>
              <a:ext cx="36" cy="50"/>
            </a:xfrm>
            <a:custGeom>
              <a:avLst/>
              <a:gdLst>
                <a:gd name="T0" fmla="*/ 15 w 36"/>
                <a:gd name="T1" fmla="*/ 2 h 50"/>
                <a:gd name="T2" fmla="*/ 17 w 36"/>
                <a:gd name="T3" fmla="*/ 0 h 50"/>
                <a:gd name="T4" fmla="*/ 17 w 36"/>
                <a:gd name="T5" fmla="*/ 2 h 50"/>
                <a:gd name="T6" fmla="*/ 20 w 36"/>
                <a:gd name="T7" fmla="*/ 3 h 50"/>
                <a:gd name="T8" fmla="*/ 23 w 36"/>
                <a:gd name="T9" fmla="*/ 0 h 50"/>
                <a:gd name="T10" fmla="*/ 26 w 36"/>
                <a:gd name="T11" fmla="*/ 2 h 50"/>
                <a:gd name="T12" fmla="*/ 27 w 36"/>
                <a:gd name="T13" fmla="*/ 5 h 50"/>
                <a:gd name="T14" fmla="*/ 30 w 36"/>
                <a:gd name="T15" fmla="*/ 6 h 50"/>
                <a:gd name="T16" fmla="*/ 33 w 36"/>
                <a:gd name="T17" fmla="*/ 5 h 50"/>
                <a:gd name="T18" fmla="*/ 36 w 36"/>
                <a:gd name="T19" fmla="*/ 11 h 50"/>
                <a:gd name="T20" fmla="*/ 36 w 36"/>
                <a:gd name="T21" fmla="*/ 36 h 50"/>
                <a:gd name="T22" fmla="*/ 27 w 36"/>
                <a:gd name="T23" fmla="*/ 47 h 50"/>
                <a:gd name="T24" fmla="*/ 12 w 36"/>
                <a:gd name="T25" fmla="*/ 50 h 50"/>
                <a:gd name="T26" fmla="*/ 9 w 36"/>
                <a:gd name="T27" fmla="*/ 48 h 50"/>
                <a:gd name="T28" fmla="*/ 5 w 36"/>
                <a:gd name="T29" fmla="*/ 47 h 50"/>
                <a:gd name="T30" fmla="*/ 2 w 36"/>
                <a:gd name="T31" fmla="*/ 41 h 50"/>
                <a:gd name="T32" fmla="*/ 0 w 36"/>
                <a:gd name="T33" fmla="*/ 21 h 50"/>
                <a:gd name="T34" fmla="*/ 9 w 36"/>
                <a:gd name="T35" fmla="*/ 3 h 50"/>
                <a:gd name="T36" fmla="*/ 14 w 36"/>
                <a:gd name="T37" fmla="*/ 3 h 50"/>
                <a:gd name="T38" fmla="*/ 15 w 36"/>
                <a:gd name="T39" fmla="*/ 2 h 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
                <a:gd name="T61" fmla="*/ 0 h 50"/>
                <a:gd name="T62" fmla="*/ 36 w 36"/>
                <a:gd name="T63" fmla="*/ 50 h 5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 h="50">
                  <a:moveTo>
                    <a:pt x="15" y="2"/>
                  </a:moveTo>
                  <a:lnTo>
                    <a:pt x="17" y="0"/>
                  </a:lnTo>
                  <a:lnTo>
                    <a:pt x="17" y="2"/>
                  </a:lnTo>
                  <a:lnTo>
                    <a:pt x="20" y="3"/>
                  </a:lnTo>
                  <a:lnTo>
                    <a:pt x="23" y="0"/>
                  </a:lnTo>
                  <a:lnTo>
                    <a:pt x="26" y="2"/>
                  </a:lnTo>
                  <a:lnTo>
                    <a:pt x="27" y="5"/>
                  </a:lnTo>
                  <a:lnTo>
                    <a:pt x="30" y="6"/>
                  </a:lnTo>
                  <a:lnTo>
                    <a:pt x="33" y="5"/>
                  </a:lnTo>
                  <a:lnTo>
                    <a:pt x="36" y="11"/>
                  </a:lnTo>
                  <a:lnTo>
                    <a:pt x="36" y="36"/>
                  </a:lnTo>
                  <a:lnTo>
                    <a:pt x="27" y="47"/>
                  </a:lnTo>
                  <a:lnTo>
                    <a:pt x="12" y="50"/>
                  </a:lnTo>
                  <a:lnTo>
                    <a:pt x="9" y="48"/>
                  </a:lnTo>
                  <a:lnTo>
                    <a:pt x="5" y="47"/>
                  </a:lnTo>
                  <a:lnTo>
                    <a:pt x="2" y="41"/>
                  </a:lnTo>
                  <a:lnTo>
                    <a:pt x="0" y="21"/>
                  </a:lnTo>
                  <a:lnTo>
                    <a:pt x="9" y="3"/>
                  </a:lnTo>
                  <a:lnTo>
                    <a:pt x="14" y="3"/>
                  </a:lnTo>
                  <a:lnTo>
                    <a:pt x="15" y="2"/>
                  </a:lnTo>
                  <a:close/>
                </a:path>
              </a:pathLst>
            </a:custGeom>
            <a:grpFill/>
            <a:ln w="1905">
              <a:noFill/>
              <a:round/>
              <a:headEnd/>
              <a:tailEnd/>
            </a:ln>
          </p:spPr>
          <p:txBody>
            <a:bodyPr/>
            <a:lstStyle/>
            <a:p>
              <a:endParaRPr lang="en-GB">
                <a:solidFill>
                  <a:srgbClr val="000000"/>
                </a:solidFill>
                <a:latin typeface="Arial"/>
              </a:endParaRPr>
            </a:p>
          </p:txBody>
        </p:sp>
        <p:sp>
          <p:nvSpPr>
            <p:cNvPr id="919" name="Freeform 915"/>
            <p:cNvSpPr>
              <a:spLocks/>
            </p:cNvSpPr>
            <p:nvPr/>
          </p:nvSpPr>
          <p:spPr bwMode="auto">
            <a:xfrm>
              <a:off x="1483" y="1151"/>
              <a:ext cx="21" cy="19"/>
            </a:xfrm>
            <a:custGeom>
              <a:avLst/>
              <a:gdLst>
                <a:gd name="T0" fmla="*/ 0 w 21"/>
                <a:gd name="T1" fmla="*/ 7 h 19"/>
                <a:gd name="T2" fmla="*/ 2 w 21"/>
                <a:gd name="T3" fmla="*/ 4 h 19"/>
                <a:gd name="T4" fmla="*/ 5 w 21"/>
                <a:gd name="T5" fmla="*/ 3 h 19"/>
                <a:gd name="T6" fmla="*/ 8 w 21"/>
                <a:gd name="T7" fmla="*/ 0 h 19"/>
                <a:gd name="T8" fmla="*/ 9 w 21"/>
                <a:gd name="T9" fmla="*/ 4 h 19"/>
                <a:gd name="T10" fmla="*/ 18 w 21"/>
                <a:gd name="T11" fmla="*/ 7 h 19"/>
                <a:gd name="T12" fmla="*/ 21 w 21"/>
                <a:gd name="T13" fmla="*/ 16 h 19"/>
                <a:gd name="T14" fmla="*/ 18 w 21"/>
                <a:gd name="T15" fmla="*/ 19 h 19"/>
                <a:gd name="T16" fmla="*/ 12 w 21"/>
                <a:gd name="T17" fmla="*/ 16 h 19"/>
                <a:gd name="T18" fmla="*/ 6 w 21"/>
                <a:gd name="T19" fmla="*/ 16 h 19"/>
                <a:gd name="T20" fmla="*/ 2 w 21"/>
                <a:gd name="T21" fmla="*/ 12 h 19"/>
                <a:gd name="T22" fmla="*/ 0 w 21"/>
                <a:gd name="T23" fmla="*/ 7 h 1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19"/>
                <a:gd name="T38" fmla="*/ 21 w 21"/>
                <a:gd name="T39" fmla="*/ 19 h 1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19">
                  <a:moveTo>
                    <a:pt x="0" y="7"/>
                  </a:moveTo>
                  <a:lnTo>
                    <a:pt x="2" y="4"/>
                  </a:lnTo>
                  <a:lnTo>
                    <a:pt x="5" y="3"/>
                  </a:lnTo>
                  <a:lnTo>
                    <a:pt x="8" y="0"/>
                  </a:lnTo>
                  <a:lnTo>
                    <a:pt x="9" y="4"/>
                  </a:lnTo>
                  <a:lnTo>
                    <a:pt x="18" y="7"/>
                  </a:lnTo>
                  <a:lnTo>
                    <a:pt x="21" y="16"/>
                  </a:lnTo>
                  <a:lnTo>
                    <a:pt x="18" y="19"/>
                  </a:lnTo>
                  <a:lnTo>
                    <a:pt x="12" y="16"/>
                  </a:lnTo>
                  <a:lnTo>
                    <a:pt x="6" y="16"/>
                  </a:lnTo>
                  <a:lnTo>
                    <a:pt x="2" y="12"/>
                  </a:lnTo>
                  <a:lnTo>
                    <a:pt x="0" y="7"/>
                  </a:lnTo>
                  <a:close/>
                </a:path>
              </a:pathLst>
            </a:custGeom>
            <a:grpFill/>
            <a:ln w="1905">
              <a:noFill/>
              <a:round/>
              <a:headEnd/>
              <a:tailEnd/>
            </a:ln>
          </p:spPr>
          <p:txBody>
            <a:bodyPr/>
            <a:lstStyle/>
            <a:p>
              <a:endParaRPr lang="en-GB">
                <a:solidFill>
                  <a:srgbClr val="000000"/>
                </a:solidFill>
                <a:latin typeface="Arial"/>
              </a:endParaRPr>
            </a:p>
          </p:txBody>
        </p:sp>
        <p:sp>
          <p:nvSpPr>
            <p:cNvPr id="920" name="Freeform 916"/>
            <p:cNvSpPr>
              <a:spLocks/>
            </p:cNvSpPr>
            <p:nvPr/>
          </p:nvSpPr>
          <p:spPr bwMode="auto">
            <a:xfrm>
              <a:off x="1406" y="1094"/>
              <a:ext cx="18" cy="24"/>
            </a:xfrm>
            <a:custGeom>
              <a:avLst/>
              <a:gdLst>
                <a:gd name="T0" fmla="*/ 15 w 18"/>
                <a:gd name="T1" fmla="*/ 11 h 24"/>
                <a:gd name="T2" fmla="*/ 10 w 18"/>
                <a:gd name="T3" fmla="*/ 20 h 24"/>
                <a:gd name="T4" fmla="*/ 7 w 18"/>
                <a:gd name="T5" fmla="*/ 23 h 24"/>
                <a:gd name="T6" fmla="*/ 0 w 18"/>
                <a:gd name="T7" fmla="*/ 24 h 24"/>
                <a:gd name="T8" fmla="*/ 0 w 18"/>
                <a:gd name="T9" fmla="*/ 20 h 24"/>
                <a:gd name="T10" fmla="*/ 3 w 18"/>
                <a:gd name="T11" fmla="*/ 15 h 24"/>
                <a:gd name="T12" fmla="*/ 7 w 18"/>
                <a:gd name="T13" fmla="*/ 12 h 24"/>
                <a:gd name="T14" fmla="*/ 13 w 18"/>
                <a:gd name="T15" fmla="*/ 2 h 24"/>
                <a:gd name="T16" fmla="*/ 16 w 18"/>
                <a:gd name="T17" fmla="*/ 0 h 24"/>
                <a:gd name="T18" fmla="*/ 18 w 18"/>
                <a:gd name="T19" fmla="*/ 2 h 24"/>
                <a:gd name="T20" fmla="*/ 18 w 18"/>
                <a:gd name="T21" fmla="*/ 6 h 24"/>
                <a:gd name="T22" fmla="*/ 18 w 18"/>
                <a:gd name="T23" fmla="*/ 8 h 24"/>
                <a:gd name="T24" fmla="*/ 15 w 18"/>
                <a:gd name="T25" fmla="*/ 8 h 24"/>
                <a:gd name="T26" fmla="*/ 15 w 18"/>
                <a:gd name="T27" fmla="*/ 11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24"/>
                <a:gd name="T44" fmla="*/ 18 w 18"/>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24">
                  <a:moveTo>
                    <a:pt x="15" y="11"/>
                  </a:moveTo>
                  <a:lnTo>
                    <a:pt x="10" y="20"/>
                  </a:lnTo>
                  <a:lnTo>
                    <a:pt x="7" y="23"/>
                  </a:lnTo>
                  <a:lnTo>
                    <a:pt x="0" y="24"/>
                  </a:lnTo>
                  <a:lnTo>
                    <a:pt x="0" y="20"/>
                  </a:lnTo>
                  <a:lnTo>
                    <a:pt x="3" y="15"/>
                  </a:lnTo>
                  <a:lnTo>
                    <a:pt x="7" y="12"/>
                  </a:lnTo>
                  <a:lnTo>
                    <a:pt x="13" y="2"/>
                  </a:lnTo>
                  <a:lnTo>
                    <a:pt x="16" y="0"/>
                  </a:lnTo>
                  <a:lnTo>
                    <a:pt x="18" y="2"/>
                  </a:lnTo>
                  <a:lnTo>
                    <a:pt x="18" y="6"/>
                  </a:lnTo>
                  <a:lnTo>
                    <a:pt x="18" y="8"/>
                  </a:lnTo>
                  <a:lnTo>
                    <a:pt x="15" y="8"/>
                  </a:lnTo>
                  <a:lnTo>
                    <a:pt x="15" y="11"/>
                  </a:lnTo>
                  <a:close/>
                </a:path>
              </a:pathLst>
            </a:custGeom>
            <a:grpFill/>
            <a:ln w="1905">
              <a:noFill/>
              <a:round/>
              <a:headEnd/>
              <a:tailEnd/>
            </a:ln>
          </p:spPr>
          <p:txBody>
            <a:bodyPr/>
            <a:lstStyle/>
            <a:p>
              <a:endParaRPr lang="en-GB">
                <a:solidFill>
                  <a:srgbClr val="000000"/>
                </a:solidFill>
                <a:latin typeface="Arial"/>
              </a:endParaRPr>
            </a:p>
          </p:txBody>
        </p:sp>
        <p:sp>
          <p:nvSpPr>
            <p:cNvPr id="921" name="Freeform 917"/>
            <p:cNvSpPr>
              <a:spLocks/>
            </p:cNvSpPr>
            <p:nvPr/>
          </p:nvSpPr>
          <p:spPr bwMode="auto">
            <a:xfrm>
              <a:off x="1388" y="1075"/>
              <a:ext cx="18" cy="15"/>
            </a:xfrm>
            <a:custGeom>
              <a:avLst/>
              <a:gdLst>
                <a:gd name="T0" fmla="*/ 4 w 18"/>
                <a:gd name="T1" fmla="*/ 0 h 15"/>
                <a:gd name="T2" fmla="*/ 6 w 18"/>
                <a:gd name="T3" fmla="*/ 1 h 15"/>
                <a:gd name="T4" fmla="*/ 7 w 18"/>
                <a:gd name="T5" fmla="*/ 3 h 15"/>
                <a:gd name="T6" fmla="*/ 9 w 18"/>
                <a:gd name="T7" fmla="*/ 3 h 15"/>
                <a:gd name="T8" fmla="*/ 12 w 18"/>
                <a:gd name="T9" fmla="*/ 0 h 15"/>
                <a:gd name="T10" fmla="*/ 13 w 18"/>
                <a:gd name="T11" fmla="*/ 0 h 15"/>
                <a:gd name="T12" fmla="*/ 16 w 18"/>
                <a:gd name="T13" fmla="*/ 0 h 15"/>
                <a:gd name="T14" fmla="*/ 18 w 18"/>
                <a:gd name="T15" fmla="*/ 3 h 15"/>
                <a:gd name="T16" fmla="*/ 18 w 18"/>
                <a:gd name="T17" fmla="*/ 7 h 15"/>
                <a:gd name="T18" fmla="*/ 10 w 18"/>
                <a:gd name="T19" fmla="*/ 10 h 15"/>
                <a:gd name="T20" fmla="*/ 7 w 18"/>
                <a:gd name="T21" fmla="*/ 7 h 15"/>
                <a:gd name="T22" fmla="*/ 7 w 18"/>
                <a:gd name="T23" fmla="*/ 15 h 15"/>
                <a:gd name="T24" fmla="*/ 3 w 18"/>
                <a:gd name="T25" fmla="*/ 9 h 15"/>
                <a:gd name="T26" fmla="*/ 0 w 18"/>
                <a:gd name="T27" fmla="*/ 0 h 15"/>
                <a:gd name="T28" fmla="*/ 4 w 18"/>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8"/>
                <a:gd name="T46" fmla="*/ 0 h 15"/>
                <a:gd name="T47" fmla="*/ 18 w 18"/>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8" h="15">
                  <a:moveTo>
                    <a:pt x="4" y="0"/>
                  </a:moveTo>
                  <a:lnTo>
                    <a:pt x="6" y="1"/>
                  </a:lnTo>
                  <a:lnTo>
                    <a:pt x="7" y="3"/>
                  </a:lnTo>
                  <a:lnTo>
                    <a:pt x="9" y="3"/>
                  </a:lnTo>
                  <a:lnTo>
                    <a:pt x="12" y="0"/>
                  </a:lnTo>
                  <a:lnTo>
                    <a:pt x="13" y="0"/>
                  </a:lnTo>
                  <a:lnTo>
                    <a:pt x="16" y="0"/>
                  </a:lnTo>
                  <a:lnTo>
                    <a:pt x="18" y="3"/>
                  </a:lnTo>
                  <a:lnTo>
                    <a:pt x="18" y="7"/>
                  </a:lnTo>
                  <a:lnTo>
                    <a:pt x="10" y="10"/>
                  </a:lnTo>
                  <a:lnTo>
                    <a:pt x="7" y="7"/>
                  </a:lnTo>
                  <a:lnTo>
                    <a:pt x="7" y="15"/>
                  </a:lnTo>
                  <a:lnTo>
                    <a:pt x="3" y="9"/>
                  </a:lnTo>
                  <a:lnTo>
                    <a:pt x="0"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922" name="Freeform 918"/>
            <p:cNvSpPr>
              <a:spLocks/>
            </p:cNvSpPr>
            <p:nvPr/>
          </p:nvSpPr>
          <p:spPr bwMode="auto">
            <a:xfrm>
              <a:off x="1421" y="1343"/>
              <a:ext cx="16" cy="15"/>
            </a:xfrm>
            <a:custGeom>
              <a:avLst/>
              <a:gdLst>
                <a:gd name="T0" fmla="*/ 1 w 16"/>
                <a:gd name="T1" fmla="*/ 3 h 15"/>
                <a:gd name="T2" fmla="*/ 0 w 16"/>
                <a:gd name="T3" fmla="*/ 3 h 15"/>
                <a:gd name="T4" fmla="*/ 0 w 16"/>
                <a:gd name="T5" fmla="*/ 1 h 15"/>
                <a:gd name="T6" fmla="*/ 4 w 16"/>
                <a:gd name="T7" fmla="*/ 0 h 15"/>
                <a:gd name="T8" fmla="*/ 9 w 16"/>
                <a:gd name="T9" fmla="*/ 0 h 15"/>
                <a:gd name="T10" fmla="*/ 10 w 16"/>
                <a:gd name="T11" fmla="*/ 1 h 15"/>
                <a:gd name="T12" fmla="*/ 13 w 16"/>
                <a:gd name="T13" fmla="*/ 1 h 15"/>
                <a:gd name="T14" fmla="*/ 15 w 16"/>
                <a:gd name="T15" fmla="*/ 4 h 15"/>
                <a:gd name="T16" fmla="*/ 16 w 16"/>
                <a:gd name="T17" fmla="*/ 10 h 15"/>
                <a:gd name="T18" fmla="*/ 12 w 16"/>
                <a:gd name="T19" fmla="*/ 15 h 15"/>
                <a:gd name="T20" fmla="*/ 1 w 16"/>
                <a:gd name="T21" fmla="*/ 3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15"/>
                <a:gd name="T35" fmla="*/ 16 w 1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15">
                  <a:moveTo>
                    <a:pt x="1" y="3"/>
                  </a:moveTo>
                  <a:lnTo>
                    <a:pt x="0" y="3"/>
                  </a:lnTo>
                  <a:lnTo>
                    <a:pt x="0" y="1"/>
                  </a:lnTo>
                  <a:lnTo>
                    <a:pt x="4" y="0"/>
                  </a:lnTo>
                  <a:lnTo>
                    <a:pt x="9" y="0"/>
                  </a:lnTo>
                  <a:lnTo>
                    <a:pt x="10" y="1"/>
                  </a:lnTo>
                  <a:lnTo>
                    <a:pt x="13" y="1"/>
                  </a:lnTo>
                  <a:lnTo>
                    <a:pt x="15" y="4"/>
                  </a:lnTo>
                  <a:lnTo>
                    <a:pt x="16" y="10"/>
                  </a:lnTo>
                  <a:lnTo>
                    <a:pt x="12" y="15"/>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923" name="Freeform 919"/>
            <p:cNvSpPr>
              <a:spLocks/>
            </p:cNvSpPr>
            <p:nvPr/>
          </p:nvSpPr>
          <p:spPr bwMode="auto">
            <a:xfrm>
              <a:off x="1439" y="1334"/>
              <a:ext cx="13" cy="12"/>
            </a:xfrm>
            <a:custGeom>
              <a:avLst/>
              <a:gdLst>
                <a:gd name="T0" fmla="*/ 0 w 13"/>
                <a:gd name="T1" fmla="*/ 0 h 12"/>
                <a:gd name="T2" fmla="*/ 11 w 13"/>
                <a:gd name="T3" fmla="*/ 6 h 12"/>
                <a:gd name="T4" fmla="*/ 11 w 13"/>
                <a:gd name="T5" fmla="*/ 7 h 12"/>
                <a:gd name="T6" fmla="*/ 13 w 13"/>
                <a:gd name="T7" fmla="*/ 12 h 12"/>
                <a:gd name="T8" fmla="*/ 10 w 13"/>
                <a:gd name="T9" fmla="*/ 12 h 12"/>
                <a:gd name="T10" fmla="*/ 2 w 13"/>
                <a:gd name="T11" fmla="*/ 6 h 12"/>
                <a:gd name="T12" fmla="*/ 0 w 13"/>
                <a:gd name="T13" fmla="*/ 0 h 12"/>
                <a:gd name="T14" fmla="*/ 0 60000 65536"/>
                <a:gd name="T15" fmla="*/ 0 60000 65536"/>
                <a:gd name="T16" fmla="*/ 0 60000 65536"/>
                <a:gd name="T17" fmla="*/ 0 60000 65536"/>
                <a:gd name="T18" fmla="*/ 0 60000 65536"/>
                <a:gd name="T19" fmla="*/ 0 60000 65536"/>
                <a:gd name="T20" fmla="*/ 0 60000 65536"/>
                <a:gd name="T21" fmla="*/ 0 w 13"/>
                <a:gd name="T22" fmla="*/ 0 h 12"/>
                <a:gd name="T23" fmla="*/ 13 w 1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2">
                  <a:moveTo>
                    <a:pt x="0" y="0"/>
                  </a:moveTo>
                  <a:lnTo>
                    <a:pt x="11" y="6"/>
                  </a:lnTo>
                  <a:lnTo>
                    <a:pt x="11" y="7"/>
                  </a:lnTo>
                  <a:lnTo>
                    <a:pt x="13" y="12"/>
                  </a:lnTo>
                  <a:lnTo>
                    <a:pt x="10" y="12"/>
                  </a:lnTo>
                  <a:lnTo>
                    <a:pt x="2" y="6"/>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24" name="Freeform 920"/>
            <p:cNvSpPr>
              <a:spLocks/>
            </p:cNvSpPr>
            <p:nvPr/>
          </p:nvSpPr>
          <p:spPr bwMode="auto">
            <a:xfrm>
              <a:off x="1380" y="864"/>
              <a:ext cx="81" cy="58"/>
            </a:xfrm>
            <a:custGeom>
              <a:avLst/>
              <a:gdLst>
                <a:gd name="T0" fmla="*/ 33 w 81"/>
                <a:gd name="T1" fmla="*/ 6 h 58"/>
                <a:gd name="T2" fmla="*/ 39 w 81"/>
                <a:gd name="T3" fmla="*/ 6 h 58"/>
                <a:gd name="T4" fmla="*/ 45 w 81"/>
                <a:gd name="T5" fmla="*/ 6 h 58"/>
                <a:gd name="T6" fmla="*/ 61 w 81"/>
                <a:gd name="T7" fmla="*/ 15 h 58"/>
                <a:gd name="T8" fmla="*/ 63 w 81"/>
                <a:gd name="T9" fmla="*/ 18 h 58"/>
                <a:gd name="T10" fmla="*/ 64 w 81"/>
                <a:gd name="T11" fmla="*/ 21 h 58"/>
                <a:gd name="T12" fmla="*/ 66 w 81"/>
                <a:gd name="T13" fmla="*/ 25 h 58"/>
                <a:gd name="T14" fmla="*/ 69 w 81"/>
                <a:gd name="T15" fmla="*/ 27 h 58"/>
                <a:gd name="T16" fmla="*/ 78 w 81"/>
                <a:gd name="T17" fmla="*/ 40 h 58"/>
                <a:gd name="T18" fmla="*/ 78 w 81"/>
                <a:gd name="T19" fmla="*/ 41 h 58"/>
                <a:gd name="T20" fmla="*/ 78 w 81"/>
                <a:gd name="T21" fmla="*/ 46 h 58"/>
                <a:gd name="T22" fmla="*/ 81 w 81"/>
                <a:gd name="T23" fmla="*/ 49 h 58"/>
                <a:gd name="T24" fmla="*/ 78 w 81"/>
                <a:gd name="T25" fmla="*/ 53 h 58"/>
                <a:gd name="T26" fmla="*/ 66 w 81"/>
                <a:gd name="T27" fmla="*/ 52 h 58"/>
                <a:gd name="T28" fmla="*/ 57 w 81"/>
                <a:gd name="T29" fmla="*/ 49 h 58"/>
                <a:gd name="T30" fmla="*/ 45 w 81"/>
                <a:gd name="T31" fmla="*/ 49 h 58"/>
                <a:gd name="T32" fmla="*/ 33 w 81"/>
                <a:gd name="T33" fmla="*/ 56 h 58"/>
                <a:gd name="T34" fmla="*/ 26 w 81"/>
                <a:gd name="T35" fmla="*/ 58 h 58"/>
                <a:gd name="T36" fmla="*/ 15 w 81"/>
                <a:gd name="T37" fmla="*/ 50 h 58"/>
                <a:gd name="T38" fmla="*/ 12 w 81"/>
                <a:gd name="T39" fmla="*/ 31 h 58"/>
                <a:gd name="T40" fmla="*/ 3 w 81"/>
                <a:gd name="T41" fmla="*/ 28 h 58"/>
                <a:gd name="T42" fmla="*/ 0 w 81"/>
                <a:gd name="T43" fmla="*/ 22 h 58"/>
                <a:gd name="T44" fmla="*/ 0 w 81"/>
                <a:gd name="T45" fmla="*/ 16 h 58"/>
                <a:gd name="T46" fmla="*/ 2 w 81"/>
                <a:gd name="T47" fmla="*/ 15 h 58"/>
                <a:gd name="T48" fmla="*/ 2 w 81"/>
                <a:gd name="T49" fmla="*/ 6 h 58"/>
                <a:gd name="T50" fmla="*/ 5 w 81"/>
                <a:gd name="T51" fmla="*/ 1 h 58"/>
                <a:gd name="T52" fmla="*/ 9 w 81"/>
                <a:gd name="T53" fmla="*/ 0 h 58"/>
                <a:gd name="T54" fmla="*/ 12 w 81"/>
                <a:gd name="T55" fmla="*/ 3 h 58"/>
                <a:gd name="T56" fmla="*/ 15 w 81"/>
                <a:gd name="T57" fmla="*/ 3 h 58"/>
                <a:gd name="T58" fmla="*/ 32 w 81"/>
                <a:gd name="T59" fmla="*/ 7 h 58"/>
                <a:gd name="T60" fmla="*/ 33 w 81"/>
                <a:gd name="T61" fmla="*/ 6 h 5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1"/>
                <a:gd name="T94" fmla="*/ 0 h 58"/>
                <a:gd name="T95" fmla="*/ 81 w 81"/>
                <a:gd name="T96" fmla="*/ 58 h 5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1" h="58">
                  <a:moveTo>
                    <a:pt x="33" y="6"/>
                  </a:moveTo>
                  <a:lnTo>
                    <a:pt x="39" y="6"/>
                  </a:lnTo>
                  <a:lnTo>
                    <a:pt x="45" y="6"/>
                  </a:lnTo>
                  <a:lnTo>
                    <a:pt x="61" y="15"/>
                  </a:lnTo>
                  <a:lnTo>
                    <a:pt x="63" y="18"/>
                  </a:lnTo>
                  <a:lnTo>
                    <a:pt x="64" y="21"/>
                  </a:lnTo>
                  <a:lnTo>
                    <a:pt x="66" y="25"/>
                  </a:lnTo>
                  <a:lnTo>
                    <a:pt x="69" y="27"/>
                  </a:lnTo>
                  <a:lnTo>
                    <a:pt x="78" y="40"/>
                  </a:lnTo>
                  <a:lnTo>
                    <a:pt x="78" y="41"/>
                  </a:lnTo>
                  <a:lnTo>
                    <a:pt x="78" y="46"/>
                  </a:lnTo>
                  <a:lnTo>
                    <a:pt x="81" y="49"/>
                  </a:lnTo>
                  <a:lnTo>
                    <a:pt x="78" y="53"/>
                  </a:lnTo>
                  <a:lnTo>
                    <a:pt x="66" y="52"/>
                  </a:lnTo>
                  <a:lnTo>
                    <a:pt x="57" y="49"/>
                  </a:lnTo>
                  <a:lnTo>
                    <a:pt x="45" y="49"/>
                  </a:lnTo>
                  <a:lnTo>
                    <a:pt x="33" y="56"/>
                  </a:lnTo>
                  <a:lnTo>
                    <a:pt x="26" y="58"/>
                  </a:lnTo>
                  <a:lnTo>
                    <a:pt x="15" y="50"/>
                  </a:lnTo>
                  <a:lnTo>
                    <a:pt x="12" y="31"/>
                  </a:lnTo>
                  <a:lnTo>
                    <a:pt x="3" y="28"/>
                  </a:lnTo>
                  <a:lnTo>
                    <a:pt x="0" y="22"/>
                  </a:lnTo>
                  <a:lnTo>
                    <a:pt x="0" y="16"/>
                  </a:lnTo>
                  <a:lnTo>
                    <a:pt x="2" y="15"/>
                  </a:lnTo>
                  <a:lnTo>
                    <a:pt x="2" y="6"/>
                  </a:lnTo>
                  <a:lnTo>
                    <a:pt x="5" y="1"/>
                  </a:lnTo>
                  <a:lnTo>
                    <a:pt x="9" y="0"/>
                  </a:lnTo>
                  <a:lnTo>
                    <a:pt x="12" y="3"/>
                  </a:lnTo>
                  <a:lnTo>
                    <a:pt x="15" y="3"/>
                  </a:lnTo>
                  <a:lnTo>
                    <a:pt x="32" y="7"/>
                  </a:lnTo>
                  <a:lnTo>
                    <a:pt x="33" y="6"/>
                  </a:lnTo>
                  <a:close/>
                </a:path>
              </a:pathLst>
            </a:custGeom>
            <a:grpFill/>
            <a:ln w="1905">
              <a:noFill/>
              <a:round/>
              <a:headEnd/>
              <a:tailEnd/>
            </a:ln>
          </p:spPr>
          <p:txBody>
            <a:bodyPr/>
            <a:lstStyle/>
            <a:p>
              <a:endParaRPr lang="en-GB">
                <a:solidFill>
                  <a:srgbClr val="000000"/>
                </a:solidFill>
                <a:latin typeface="Arial"/>
              </a:endParaRPr>
            </a:p>
          </p:txBody>
        </p:sp>
        <p:sp>
          <p:nvSpPr>
            <p:cNvPr id="925" name="Freeform 921"/>
            <p:cNvSpPr>
              <a:spLocks/>
            </p:cNvSpPr>
            <p:nvPr/>
          </p:nvSpPr>
          <p:spPr bwMode="auto">
            <a:xfrm>
              <a:off x="1332" y="1362"/>
              <a:ext cx="30" cy="31"/>
            </a:xfrm>
            <a:custGeom>
              <a:avLst/>
              <a:gdLst>
                <a:gd name="T0" fmla="*/ 21 w 30"/>
                <a:gd name="T1" fmla="*/ 2 h 31"/>
                <a:gd name="T2" fmla="*/ 12 w 30"/>
                <a:gd name="T3" fmla="*/ 5 h 31"/>
                <a:gd name="T4" fmla="*/ 9 w 30"/>
                <a:gd name="T5" fmla="*/ 8 h 31"/>
                <a:gd name="T6" fmla="*/ 0 w 30"/>
                <a:gd name="T7" fmla="*/ 25 h 31"/>
                <a:gd name="T8" fmla="*/ 0 w 30"/>
                <a:gd name="T9" fmla="*/ 30 h 31"/>
                <a:gd name="T10" fmla="*/ 2 w 30"/>
                <a:gd name="T11" fmla="*/ 31 h 31"/>
                <a:gd name="T12" fmla="*/ 6 w 30"/>
                <a:gd name="T13" fmla="*/ 28 h 31"/>
                <a:gd name="T14" fmla="*/ 11 w 30"/>
                <a:gd name="T15" fmla="*/ 28 h 31"/>
                <a:gd name="T16" fmla="*/ 12 w 30"/>
                <a:gd name="T17" fmla="*/ 25 h 31"/>
                <a:gd name="T18" fmla="*/ 17 w 30"/>
                <a:gd name="T19" fmla="*/ 23 h 31"/>
                <a:gd name="T20" fmla="*/ 17 w 30"/>
                <a:gd name="T21" fmla="*/ 20 h 31"/>
                <a:gd name="T22" fmla="*/ 18 w 30"/>
                <a:gd name="T23" fmla="*/ 17 h 31"/>
                <a:gd name="T24" fmla="*/ 21 w 30"/>
                <a:gd name="T25" fmla="*/ 15 h 31"/>
                <a:gd name="T26" fmla="*/ 29 w 30"/>
                <a:gd name="T27" fmla="*/ 11 h 31"/>
                <a:gd name="T28" fmla="*/ 29 w 30"/>
                <a:gd name="T29" fmla="*/ 6 h 31"/>
                <a:gd name="T30" fmla="*/ 30 w 30"/>
                <a:gd name="T31" fmla="*/ 5 h 31"/>
                <a:gd name="T32" fmla="*/ 30 w 30"/>
                <a:gd name="T33" fmla="*/ 2 h 31"/>
                <a:gd name="T34" fmla="*/ 26 w 30"/>
                <a:gd name="T35" fmla="*/ 0 h 31"/>
                <a:gd name="T36" fmla="*/ 21 w 30"/>
                <a:gd name="T37" fmla="*/ 2 h 3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
                <a:gd name="T58" fmla="*/ 0 h 31"/>
                <a:gd name="T59" fmla="*/ 30 w 30"/>
                <a:gd name="T60" fmla="*/ 31 h 3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 h="31">
                  <a:moveTo>
                    <a:pt x="21" y="2"/>
                  </a:moveTo>
                  <a:lnTo>
                    <a:pt x="12" y="5"/>
                  </a:lnTo>
                  <a:lnTo>
                    <a:pt x="9" y="8"/>
                  </a:lnTo>
                  <a:lnTo>
                    <a:pt x="0" y="25"/>
                  </a:lnTo>
                  <a:lnTo>
                    <a:pt x="0" y="30"/>
                  </a:lnTo>
                  <a:lnTo>
                    <a:pt x="2" y="31"/>
                  </a:lnTo>
                  <a:lnTo>
                    <a:pt x="6" y="28"/>
                  </a:lnTo>
                  <a:lnTo>
                    <a:pt x="11" y="28"/>
                  </a:lnTo>
                  <a:lnTo>
                    <a:pt x="12" y="25"/>
                  </a:lnTo>
                  <a:lnTo>
                    <a:pt x="17" y="23"/>
                  </a:lnTo>
                  <a:lnTo>
                    <a:pt x="17" y="20"/>
                  </a:lnTo>
                  <a:lnTo>
                    <a:pt x="18" y="17"/>
                  </a:lnTo>
                  <a:lnTo>
                    <a:pt x="21" y="15"/>
                  </a:lnTo>
                  <a:lnTo>
                    <a:pt x="29" y="11"/>
                  </a:lnTo>
                  <a:lnTo>
                    <a:pt x="29" y="6"/>
                  </a:lnTo>
                  <a:lnTo>
                    <a:pt x="30" y="5"/>
                  </a:lnTo>
                  <a:lnTo>
                    <a:pt x="30" y="2"/>
                  </a:lnTo>
                  <a:lnTo>
                    <a:pt x="26" y="0"/>
                  </a:lnTo>
                  <a:lnTo>
                    <a:pt x="21" y="2"/>
                  </a:lnTo>
                  <a:close/>
                </a:path>
              </a:pathLst>
            </a:custGeom>
            <a:grpFill/>
            <a:ln w="1905">
              <a:noFill/>
              <a:round/>
              <a:headEnd/>
              <a:tailEnd/>
            </a:ln>
          </p:spPr>
          <p:txBody>
            <a:bodyPr/>
            <a:lstStyle/>
            <a:p>
              <a:endParaRPr lang="en-GB">
                <a:solidFill>
                  <a:srgbClr val="000000"/>
                </a:solidFill>
                <a:latin typeface="Arial"/>
              </a:endParaRPr>
            </a:p>
          </p:txBody>
        </p:sp>
        <p:sp>
          <p:nvSpPr>
            <p:cNvPr id="926" name="Freeform 922"/>
            <p:cNvSpPr>
              <a:spLocks/>
            </p:cNvSpPr>
            <p:nvPr/>
          </p:nvSpPr>
          <p:spPr bwMode="auto">
            <a:xfrm>
              <a:off x="1391" y="1385"/>
              <a:ext cx="16" cy="28"/>
            </a:xfrm>
            <a:custGeom>
              <a:avLst/>
              <a:gdLst>
                <a:gd name="T0" fmla="*/ 4 w 16"/>
                <a:gd name="T1" fmla="*/ 0 h 28"/>
                <a:gd name="T2" fmla="*/ 3 w 16"/>
                <a:gd name="T3" fmla="*/ 0 h 28"/>
                <a:gd name="T4" fmla="*/ 3 w 16"/>
                <a:gd name="T5" fmla="*/ 1 h 28"/>
                <a:gd name="T6" fmla="*/ 1 w 16"/>
                <a:gd name="T7" fmla="*/ 2 h 28"/>
                <a:gd name="T8" fmla="*/ 0 w 16"/>
                <a:gd name="T9" fmla="*/ 19 h 28"/>
                <a:gd name="T10" fmla="*/ 3 w 16"/>
                <a:gd name="T11" fmla="*/ 20 h 28"/>
                <a:gd name="T12" fmla="*/ 4 w 16"/>
                <a:gd name="T13" fmla="*/ 23 h 28"/>
                <a:gd name="T14" fmla="*/ 6 w 16"/>
                <a:gd name="T15" fmla="*/ 26 h 28"/>
                <a:gd name="T16" fmla="*/ 7 w 16"/>
                <a:gd name="T17" fmla="*/ 28 h 28"/>
                <a:gd name="T18" fmla="*/ 10 w 16"/>
                <a:gd name="T19" fmla="*/ 23 h 28"/>
                <a:gd name="T20" fmla="*/ 9 w 16"/>
                <a:gd name="T21" fmla="*/ 20 h 28"/>
                <a:gd name="T22" fmla="*/ 16 w 16"/>
                <a:gd name="T23" fmla="*/ 1 h 28"/>
                <a:gd name="T24" fmla="*/ 13 w 16"/>
                <a:gd name="T25" fmla="*/ 0 h 28"/>
                <a:gd name="T26" fmla="*/ 4 w 16"/>
                <a:gd name="T27" fmla="*/ 0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
                <a:gd name="T43" fmla="*/ 0 h 28"/>
                <a:gd name="T44" fmla="*/ 16 w 16"/>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 h="28">
                  <a:moveTo>
                    <a:pt x="4" y="0"/>
                  </a:moveTo>
                  <a:lnTo>
                    <a:pt x="3" y="0"/>
                  </a:lnTo>
                  <a:lnTo>
                    <a:pt x="3" y="1"/>
                  </a:lnTo>
                  <a:lnTo>
                    <a:pt x="1" y="2"/>
                  </a:lnTo>
                  <a:lnTo>
                    <a:pt x="0" y="19"/>
                  </a:lnTo>
                  <a:lnTo>
                    <a:pt x="3" y="20"/>
                  </a:lnTo>
                  <a:lnTo>
                    <a:pt x="4" y="23"/>
                  </a:lnTo>
                  <a:lnTo>
                    <a:pt x="6" y="26"/>
                  </a:lnTo>
                  <a:lnTo>
                    <a:pt x="7" y="28"/>
                  </a:lnTo>
                  <a:lnTo>
                    <a:pt x="10" y="23"/>
                  </a:lnTo>
                  <a:lnTo>
                    <a:pt x="9" y="20"/>
                  </a:lnTo>
                  <a:lnTo>
                    <a:pt x="16" y="1"/>
                  </a:lnTo>
                  <a:lnTo>
                    <a:pt x="13" y="0"/>
                  </a:lnTo>
                  <a:lnTo>
                    <a:pt x="4" y="0"/>
                  </a:lnTo>
                  <a:close/>
                </a:path>
              </a:pathLst>
            </a:custGeom>
            <a:grpFill/>
            <a:ln w="1905">
              <a:noFill/>
              <a:round/>
              <a:headEnd/>
              <a:tailEnd/>
            </a:ln>
          </p:spPr>
          <p:txBody>
            <a:bodyPr/>
            <a:lstStyle/>
            <a:p>
              <a:endParaRPr lang="en-GB">
                <a:solidFill>
                  <a:srgbClr val="000000"/>
                </a:solidFill>
                <a:latin typeface="Arial"/>
              </a:endParaRPr>
            </a:p>
          </p:txBody>
        </p:sp>
        <p:sp>
          <p:nvSpPr>
            <p:cNvPr id="927" name="Freeform 923"/>
            <p:cNvSpPr>
              <a:spLocks/>
            </p:cNvSpPr>
            <p:nvPr/>
          </p:nvSpPr>
          <p:spPr bwMode="auto">
            <a:xfrm>
              <a:off x="1593" y="1446"/>
              <a:ext cx="7" cy="10"/>
            </a:xfrm>
            <a:custGeom>
              <a:avLst/>
              <a:gdLst>
                <a:gd name="T0" fmla="*/ 1 w 7"/>
                <a:gd name="T1" fmla="*/ 3 h 10"/>
                <a:gd name="T2" fmla="*/ 0 w 7"/>
                <a:gd name="T3" fmla="*/ 1 h 10"/>
                <a:gd name="T4" fmla="*/ 0 w 7"/>
                <a:gd name="T5" fmla="*/ 9 h 10"/>
                <a:gd name="T6" fmla="*/ 0 w 7"/>
                <a:gd name="T7" fmla="*/ 10 h 10"/>
                <a:gd name="T8" fmla="*/ 3 w 7"/>
                <a:gd name="T9" fmla="*/ 7 h 10"/>
                <a:gd name="T10" fmla="*/ 6 w 7"/>
                <a:gd name="T11" fmla="*/ 7 h 10"/>
                <a:gd name="T12" fmla="*/ 7 w 7"/>
                <a:gd name="T13" fmla="*/ 4 h 10"/>
                <a:gd name="T14" fmla="*/ 7 w 7"/>
                <a:gd name="T15" fmla="*/ 0 h 10"/>
                <a:gd name="T16" fmla="*/ 4 w 7"/>
                <a:gd name="T17" fmla="*/ 0 h 10"/>
                <a:gd name="T18" fmla="*/ 1 w 7"/>
                <a:gd name="T19" fmla="*/ 1 h 10"/>
                <a:gd name="T20" fmla="*/ 1 w 7"/>
                <a:gd name="T21" fmla="*/ 3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10"/>
                <a:gd name="T35" fmla="*/ 7 w 7"/>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10">
                  <a:moveTo>
                    <a:pt x="1" y="3"/>
                  </a:moveTo>
                  <a:lnTo>
                    <a:pt x="0" y="1"/>
                  </a:lnTo>
                  <a:lnTo>
                    <a:pt x="0" y="9"/>
                  </a:lnTo>
                  <a:lnTo>
                    <a:pt x="0" y="10"/>
                  </a:lnTo>
                  <a:lnTo>
                    <a:pt x="3" y="7"/>
                  </a:lnTo>
                  <a:lnTo>
                    <a:pt x="6" y="7"/>
                  </a:lnTo>
                  <a:lnTo>
                    <a:pt x="7" y="4"/>
                  </a:lnTo>
                  <a:lnTo>
                    <a:pt x="7" y="0"/>
                  </a:lnTo>
                  <a:lnTo>
                    <a:pt x="4" y="0"/>
                  </a:lnTo>
                  <a:lnTo>
                    <a:pt x="1" y="1"/>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928" name="Freeform 924"/>
            <p:cNvSpPr>
              <a:spLocks/>
            </p:cNvSpPr>
            <p:nvPr/>
          </p:nvSpPr>
          <p:spPr bwMode="auto">
            <a:xfrm>
              <a:off x="1639" y="1407"/>
              <a:ext cx="14" cy="12"/>
            </a:xfrm>
            <a:custGeom>
              <a:avLst/>
              <a:gdLst>
                <a:gd name="T0" fmla="*/ 8 w 14"/>
                <a:gd name="T1" fmla="*/ 0 h 12"/>
                <a:gd name="T2" fmla="*/ 9 w 14"/>
                <a:gd name="T3" fmla="*/ 1 h 12"/>
                <a:gd name="T4" fmla="*/ 11 w 14"/>
                <a:gd name="T5" fmla="*/ 3 h 12"/>
                <a:gd name="T6" fmla="*/ 12 w 14"/>
                <a:gd name="T7" fmla="*/ 3 h 12"/>
                <a:gd name="T8" fmla="*/ 14 w 14"/>
                <a:gd name="T9" fmla="*/ 4 h 12"/>
                <a:gd name="T10" fmla="*/ 12 w 14"/>
                <a:gd name="T11" fmla="*/ 12 h 12"/>
                <a:gd name="T12" fmla="*/ 11 w 14"/>
                <a:gd name="T13" fmla="*/ 12 h 12"/>
                <a:gd name="T14" fmla="*/ 8 w 14"/>
                <a:gd name="T15" fmla="*/ 10 h 12"/>
                <a:gd name="T16" fmla="*/ 6 w 14"/>
                <a:gd name="T17" fmla="*/ 7 h 12"/>
                <a:gd name="T18" fmla="*/ 5 w 14"/>
                <a:gd name="T19" fmla="*/ 9 h 12"/>
                <a:gd name="T20" fmla="*/ 3 w 14"/>
                <a:gd name="T21" fmla="*/ 4 h 12"/>
                <a:gd name="T22" fmla="*/ 0 w 14"/>
                <a:gd name="T23" fmla="*/ 6 h 12"/>
                <a:gd name="T24" fmla="*/ 0 w 14"/>
                <a:gd name="T25" fmla="*/ 3 h 12"/>
                <a:gd name="T26" fmla="*/ 3 w 14"/>
                <a:gd name="T27" fmla="*/ 0 h 12"/>
                <a:gd name="T28" fmla="*/ 8 w 14"/>
                <a:gd name="T29" fmla="*/ 0 h 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
                <a:gd name="T46" fmla="*/ 0 h 12"/>
                <a:gd name="T47" fmla="*/ 14 w 14"/>
                <a:gd name="T48" fmla="*/ 12 h 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 h="12">
                  <a:moveTo>
                    <a:pt x="8" y="0"/>
                  </a:moveTo>
                  <a:lnTo>
                    <a:pt x="9" y="1"/>
                  </a:lnTo>
                  <a:lnTo>
                    <a:pt x="11" y="3"/>
                  </a:lnTo>
                  <a:lnTo>
                    <a:pt x="12" y="3"/>
                  </a:lnTo>
                  <a:lnTo>
                    <a:pt x="14" y="4"/>
                  </a:lnTo>
                  <a:lnTo>
                    <a:pt x="12" y="12"/>
                  </a:lnTo>
                  <a:lnTo>
                    <a:pt x="11" y="12"/>
                  </a:lnTo>
                  <a:lnTo>
                    <a:pt x="8" y="10"/>
                  </a:lnTo>
                  <a:lnTo>
                    <a:pt x="6" y="7"/>
                  </a:lnTo>
                  <a:lnTo>
                    <a:pt x="5" y="9"/>
                  </a:lnTo>
                  <a:lnTo>
                    <a:pt x="3" y="4"/>
                  </a:lnTo>
                  <a:lnTo>
                    <a:pt x="0" y="6"/>
                  </a:lnTo>
                  <a:lnTo>
                    <a:pt x="0" y="3"/>
                  </a:lnTo>
                  <a:lnTo>
                    <a:pt x="3" y="0"/>
                  </a:lnTo>
                  <a:lnTo>
                    <a:pt x="8" y="0"/>
                  </a:lnTo>
                  <a:close/>
                </a:path>
              </a:pathLst>
            </a:custGeom>
            <a:grpFill/>
            <a:ln w="1905">
              <a:noFill/>
              <a:round/>
              <a:headEnd/>
              <a:tailEnd/>
            </a:ln>
          </p:spPr>
          <p:txBody>
            <a:bodyPr/>
            <a:lstStyle/>
            <a:p>
              <a:endParaRPr lang="en-GB">
                <a:solidFill>
                  <a:srgbClr val="000000"/>
                </a:solidFill>
                <a:latin typeface="Arial"/>
              </a:endParaRPr>
            </a:p>
          </p:txBody>
        </p:sp>
        <p:sp>
          <p:nvSpPr>
            <p:cNvPr id="929" name="Freeform 925"/>
            <p:cNvSpPr>
              <a:spLocks/>
            </p:cNvSpPr>
            <p:nvPr/>
          </p:nvSpPr>
          <p:spPr bwMode="auto">
            <a:xfrm>
              <a:off x="1226" y="858"/>
              <a:ext cx="483" cy="543"/>
            </a:xfrm>
            <a:custGeom>
              <a:avLst/>
              <a:gdLst>
                <a:gd name="T0" fmla="*/ 343 w 483"/>
                <a:gd name="T1" fmla="*/ 509 h 543"/>
                <a:gd name="T2" fmla="*/ 359 w 483"/>
                <a:gd name="T3" fmla="*/ 525 h 543"/>
                <a:gd name="T4" fmla="*/ 391 w 483"/>
                <a:gd name="T5" fmla="*/ 534 h 543"/>
                <a:gd name="T6" fmla="*/ 383 w 483"/>
                <a:gd name="T7" fmla="*/ 509 h 543"/>
                <a:gd name="T8" fmla="*/ 376 w 483"/>
                <a:gd name="T9" fmla="*/ 485 h 543"/>
                <a:gd name="T10" fmla="*/ 412 w 483"/>
                <a:gd name="T11" fmla="*/ 506 h 543"/>
                <a:gd name="T12" fmla="*/ 422 w 483"/>
                <a:gd name="T13" fmla="*/ 507 h 543"/>
                <a:gd name="T14" fmla="*/ 422 w 483"/>
                <a:gd name="T15" fmla="*/ 485 h 543"/>
                <a:gd name="T16" fmla="*/ 421 w 483"/>
                <a:gd name="T17" fmla="*/ 452 h 543"/>
                <a:gd name="T18" fmla="*/ 400 w 483"/>
                <a:gd name="T19" fmla="*/ 434 h 543"/>
                <a:gd name="T20" fmla="*/ 386 w 483"/>
                <a:gd name="T21" fmla="*/ 410 h 543"/>
                <a:gd name="T22" fmla="*/ 382 w 483"/>
                <a:gd name="T23" fmla="*/ 389 h 543"/>
                <a:gd name="T24" fmla="*/ 385 w 483"/>
                <a:gd name="T25" fmla="*/ 374 h 543"/>
                <a:gd name="T26" fmla="*/ 407 w 483"/>
                <a:gd name="T27" fmla="*/ 387 h 543"/>
                <a:gd name="T28" fmla="*/ 437 w 483"/>
                <a:gd name="T29" fmla="*/ 423 h 543"/>
                <a:gd name="T30" fmla="*/ 465 w 483"/>
                <a:gd name="T31" fmla="*/ 395 h 543"/>
                <a:gd name="T32" fmla="*/ 477 w 483"/>
                <a:gd name="T33" fmla="*/ 375 h 543"/>
                <a:gd name="T34" fmla="*/ 462 w 483"/>
                <a:gd name="T35" fmla="*/ 344 h 543"/>
                <a:gd name="T36" fmla="*/ 434 w 483"/>
                <a:gd name="T37" fmla="*/ 332 h 543"/>
                <a:gd name="T38" fmla="*/ 410 w 483"/>
                <a:gd name="T39" fmla="*/ 300 h 543"/>
                <a:gd name="T40" fmla="*/ 368 w 483"/>
                <a:gd name="T41" fmla="*/ 275 h 543"/>
                <a:gd name="T42" fmla="*/ 367 w 483"/>
                <a:gd name="T43" fmla="*/ 248 h 543"/>
                <a:gd name="T44" fmla="*/ 397 w 483"/>
                <a:gd name="T45" fmla="*/ 245 h 543"/>
                <a:gd name="T46" fmla="*/ 371 w 483"/>
                <a:gd name="T47" fmla="*/ 223 h 543"/>
                <a:gd name="T48" fmla="*/ 355 w 483"/>
                <a:gd name="T49" fmla="*/ 209 h 543"/>
                <a:gd name="T50" fmla="*/ 353 w 483"/>
                <a:gd name="T51" fmla="*/ 173 h 543"/>
                <a:gd name="T52" fmla="*/ 337 w 483"/>
                <a:gd name="T53" fmla="*/ 166 h 543"/>
                <a:gd name="T54" fmla="*/ 302 w 483"/>
                <a:gd name="T55" fmla="*/ 154 h 543"/>
                <a:gd name="T56" fmla="*/ 281 w 483"/>
                <a:gd name="T57" fmla="*/ 128 h 543"/>
                <a:gd name="T58" fmla="*/ 278 w 483"/>
                <a:gd name="T59" fmla="*/ 115 h 543"/>
                <a:gd name="T60" fmla="*/ 251 w 483"/>
                <a:gd name="T61" fmla="*/ 100 h 543"/>
                <a:gd name="T62" fmla="*/ 193 w 483"/>
                <a:gd name="T63" fmla="*/ 74 h 543"/>
                <a:gd name="T64" fmla="*/ 163 w 483"/>
                <a:gd name="T65" fmla="*/ 92 h 543"/>
                <a:gd name="T66" fmla="*/ 163 w 483"/>
                <a:gd name="T67" fmla="*/ 64 h 543"/>
                <a:gd name="T68" fmla="*/ 144 w 483"/>
                <a:gd name="T69" fmla="*/ 6 h 543"/>
                <a:gd name="T70" fmla="*/ 96 w 483"/>
                <a:gd name="T71" fmla="*/ 36 h 543"/>
                <a:gd name="T72" fmla="*/ 76 w 483"/>
                <a:gd name="T73" fmla="*/ 44 h 543"/>
                <a:gd name="T74" fmla="*/ 73 w 483"/>
                <a:gd name="T75" fmla="*/ 64 h 543"/>
                <a:gd name="T76" fmla="*/ 75 w 483"/>
                <a:gd name="T77" fmla="*/ 98 h 543"/>
                <a:gd name="T78" fmla="*/ 88 w 483"/>
                <a:gd name="T79" fmla="*/ 154 h 543"/>
                <a:gd name="T80" fmla="*/ 76 w 483"/>
                <a:gd name="T81" fmla="*/ 145 h 543"/>
                <a:gd name="T82" fmla="*/ 57 w 483"/>
                <a:gd name="T83" fmla="*/ 59 h 543"/>
                <a:gd name="T84" fmla="*/ 16 w 483"/>
                <a:gd name="T85" fmla="*/ 37 h 543"/>
                <a:gd name="T86" fmla="*/ 3 w 483"/>
                <a:gd name="T87" fmla="*/ 94 h 543"/>
                <a:gd name="T88" fmla="*/ 49 w 483"/>
                <a:gd name="T89" fmla="*/ 157 h 543"/>
                <a:gd name="T90" fmla="*/ 39 w 483"/>
                <a:gd name="T91" fmla="*/ 191 h 543"/>
                <a:gd name="T92" fmla="*/ 81 w 483"/>
                <a:gd name="T93" fmla="*/ 203 h 543"/>
                <a:gd name="T94" fmla="*/ 147 w 483"/>
                <a:gd name="T95" fmla="*/ 212 h 543"/>
                <a:gd name="T96" fmla="*/ 174 w 483"/>
                <a:gd name="T97" fmla="*/ 215 h 543"/>
                <a:gd name="T98" fmla="*/ 208 w 483"/>
                <a:gd name="T99" fmla="*/ 196 h 543"/>
                <a:gd name="T100" fmla="*/ 242 w 483"/>
                <a:gd name="T101" fmla="*/ 248 h 543"/>
                <a:gd name="T102" fmla="*/ 265 w 483"/>
                <a:gd name="T103" fmla="*/ 254 h 543"/>
                <a:gd name="T104" fmla="*/ 278 w 483"/>
                <a:gd name="T105" fmla="*/ 288 h 543"/>
                <a:gd name="T106" fmla="*/ 290 w 483"/>
                <a:gd name="T107" fmla="*/ 341 h 543"/>
                <a:gd name="T108" fmla="*/ 277 w 483"/>
                <a:gd name="T109" fmla="*/ 408 h 543"/>
                <a:gd name="T110" fmla="*/ 233 w 483"/>
                <a:gd name="T111" fmla="*/ 414 h 543"/>
                <a:gd name="T112" fmla="*/ 202 w 483"/>
                <a:gd name="T113" fmla="*/ 429 h 543"/>
                <a:gd name="T114" fmla="*/ 232 w 483"/>
                <a:gd name="T115" fmla="*/ 452 h 543"/>
                <a:gd name="T116" fmla="*/ 259 w 483"/>
                <a:gd name="T117" fmla="*/ 446 h 543"/>
                <a:gd name="T118" fmla="*/ 266 w 483"/>
                <a:gd name="T119" fmla="*/ 440 h 543"/>
                <a:gd name="T120" fmla="*/ 287 w 483"/>
                <a:gd name="T121" fmla="*/ 461 h 543"/>
                <a:gd name="T122" fmla="*/ 301 w 483"/>
                <a:gd name="T123" fmla="*/ 476 h 543"/>
                <a:gd name="T124" fmla="*/ 310 w 483"/>
                <a:gd name="T125" fmla="*/ 497 h 54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3"/>
                <a:gd name="T190" fmla="*/ 0 h 543"/>
                <a:gd name="T191" fmla="*/ 483 w 483"/>
                <a:gd name="T192" fmla="*/ 543 h 54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3" h="543">
                  <a:moveTo>
                    <a:pt x="317" y="503"/>
                  </a:moveTo>
                  <a:lnTo>
                    <a:pt x="328" y="506"/>
                  </a:lnTo>
                  <a:lnTo>
                    <a:pt x="328" y="509"/>
                  </a:lnTo>
                  <a:lnTo>
                    <a:pt x="329" y="509"/>
                  </a:lnTo>
                  <a:lnTo>
                    <a:pt x="334" y="510"/>
                  </a:lnTo>
                  <a:lnTo>
                    <a:pt x="337" y="509"/>
                  </a:lnTo>
                  <a:lnTo>
                    <a:pt x="338" y="506"/>
                  </a:lnTo>
                  <a:lnTo>
                    <a:pt x="340" y="507"/>
                  </a:lnTo>
                  <a:lnTo>
                    <a:pt x="338" y="510"/>
                  </a:lnTo>
                  <a:lnTo>
                    <a:pt x="341" y="512"/>
                  </a:lnTo>
                  <a:lnTo>
                    <a:pt x="343" y="509"/>
                  </a:lnTo>
                  <a:lnTo>
                    <a:pt x="346" y="510"/>
                  </a:lnTo>
                  <a:lnTo>
                    <a:pt x="347" y="509"/>
                  </a:lnTo>
                  <a:lnTo>
                    <a:pt x="347" y="512"/>
                  </a:lnTo>
                  <a:lnTo>
                    <a:pt x="347" y="515"/>
                  </a:lnTo>
                  <a:lnTo>
                    <a:pt x="350" y="515"/>
                  </a:lnTo>
                  <a:lnTo>
                    <a:pt x="350" y="516"/>
                  </a:lnTo>
                  <a:lnTo>
                    <a:pt x="352" y="519"/>
                  </a:lnTo>
                  <a:lnTo>
                    <a:pt x="355" y="524"/>
                  </a:lnTo>
                  <a:lnTo>
                    <a:pt x="358" y="525"/>
                  </a:lnTo>
                  <a:lnTo>
                    <a:pt x="359" y="521"/>
                  </a:lnTo>
                  <a:lnTo>
                    <a:pt x="359" y="525"/>
                  </a:lnTo>
                  <a:lnTo>
                    <a:pt x="361" y="527"/>
                  </a:lnTo>
                  <a:lnTo>
                    <a:pt x="362" y="528"/>
                  </a:lnTo>
                  <a:lnTo>
                    <a:pt x="365" y="529"/>
                  </a:lnTo>
                  <a:lnTo>
                    <a:pt x="368" y="529"/>
                  </a:lnTo>
                  <a:lnTo>
                    <a:pt x="371" y="531"/>
                  </a:lnTo>
                  <a:lnTo>
                    <a:pt x="377" y="531"/>
                  </a:lnTo>
                  <a:lnTo>
                    <a:pt x="379" y="534"/>
                  </a:lnTo>
                  <a:lnTo>
                    <a:pt x="382" y="537"/>
                  </a:lnTo>
                  <a:lnTo>
                    <a:pt x="383" y="537"/>
                  </a:lnTo>
                  <a:lnTo>
                    <a:pt x="388" y="537"/>
                  </a:lnTo>
                  <a:lnTo>
                    <a:pt x="391" y="534"/>
                  </a:lnTo>
                  <a:lnTo>
                    <a:pt x="400" y="543"/>
                  </a:lnTo>
                  <a:lnTo>
                    <a:pt x="404" y="541"/>
                  </a:lnTo>
                  <a:lnTo>
                    <a:pt x="404" y="540"/>
                  </a:lnTo>
                  <a:lnTo>
                    <a:pt x="403" y="537"/>
                  </a:lnTo>
                  <a:lnTo>
                    <a:pt x="403" y="535"/>
                  </a:lnTo>
                  <a:lnTo>
                    <a:pt x="404" y="534"/>
                  </a:lnTo>
                  <a:lnTo>
                    <a:pt x="404" y="529"/>
                  </a:lnTo>
                  <a:lnTo>
                    <a:pt x="403" y="527"/>
                  </a:lnTo>
                  <a:lnTo>
                    <a:pt x="391" y="513"/>
                  </a:lnTo>
                  <a:lnTo>
                    <a:pt x="388" y="513"/>
                  </a:lnTo>
                  <a:lnTo>
                    <a:pt x="383" y="509"/>
                  </a:lnTo>
                  <a:lnTo>
                    <a:pt x="382" y="504"/>
                  </a:lnTo>
                  <a:lnTo>
                    <a:pt x="377" y="503"/>
                  </a:lnTo>
                  <a:lnTo>
                    <a:pt x="377" y="498"/>
                  </a:lnTo>
                  <a:lnTo>
                    <a:pt x="374" y="500"/>
                  </a:lnTo>
                  <a:lnTo>
                    <a:pt x="373" y="495"/>
                  </a:lnTo>
                  <a:lnTo>
                    <a:pt x="371" y="494"/>
                  </a:lnTo>
                  <a:lnTo>
                    <a:pt x="371" y="495"/>
                  </a:lnTo>
                  <a:lnTo>
                    <a:pt x="356" y="476"/>
                  </a:lnTo>
                  <a:lnTo>
                    <a:pt x="361" y="474"/>
                  </a:lnTo>
                  <a:lnTo>
                    <a:pt x="371" y="485"/>
                  </a:lnTo>
                  <a:lnTo>
                    <a:pt x="376" y="485"/>
                  </a:lnTo>
                  <a:lnTo>
                    <a:pt x="374" y="482"/>
                  </a:lnTo>
                  <a:lnTo>
                    <a:pt x="377" y="480"/>
                  </a:lnTo>
                  <a:lnTo>
                    <a:pt x="385" y="492"/>
                  </a:lnTo>
                  <a:lnTo>
                    <a:pt x="388" y="494"/>
                  </a:lnTo>
                  <a:lnTo>
                    <a:pt x="391" y="494"/>
                  </a:lnTo>
                  <a:lnTo>
                    <a:pt x="394" y="501"/>
                  </a:lnTo>
                  <a:lnTo>
                    <a:pt x="403" y="501"/>
                  </a:lnTo>
                  <a:lnTo>
                    <a:pt x="407" y="506"/>
                  </a:lnTo>
                  <a:lnTo>
                    <a:pt x="407" y="503"/>
                  </a:lnTo>
                  <a:lnTo>
                    <a:pt x="410" y="504"/>
                  </a:lnTo>
                  <a:lnTo>
                    <a:pt x="412" y="506"/>
                  </a:lnTo>
                  <a:lnTo>
                    <a:pt x="415" y="503"/>
                  </a:lnTo>
                  <a:lnTo>
                    <a:pt x="415" y="504"/>
                  </a:lnTo>
                  <a:lnTo>
                    <a:pt x="416" y="506"/>
                  </a:lnTo>
                  <a:lnTo>
                    <a:pt x="418" y="509"/>
                  </a:lnTo>
                  <a:lnTo>
                    <a:pt x="421" y="509"/>
                  </a:lnTo>
                  <a:lnTo>
                    <a:pt x="421" y="510"/>
                  </a:lnTo>
                  <a:lnTo>
                    <a:pt x="419" y="515"/>
                  </a:lnTo>
                  <a:lnTo>
                    <a:pt x="422" y="516"/>
                  </a:lnTo>
                  <a:lnTo>
                    <a:pt x="424" y="519"/>
                  </a:lnTo>
                  <a:lnTo>
                    <a:pt x="427" y="518"/>
                  </a:lnTo>
                  <a:lnTo>
                    <a:pt x="422" y="507"/>
                  </a:lnTo>
                  <a:lnTo>
                    <a:pt x="424" y="504"/>
                  </a:lnTo>
                  <a:lnTo>
                    <a:pt x="425" y="504"/>
                  </a:lnTo>
                  <a:lnTo>
                    <a:pt x="428" y="507"/>
                  </a:lnTo>
                  <a:lnTo>
                    <a:pt x="431" y="509"/>
                  </a:lnTo>
                  <a:lnTo>
                    <a:pt x="431" y="506"/>
                  </a:lnTo>
                  <a:lnTo>
                    <a:pt x="431" y="504"/>
                  </a:lnTo>
                  <a:lnTo>
                    <a:pt x="430" y="503"/>
                  </a:lnTo>
                  <a:lnTo>
                    <a:pt x="428" y="501"/>
                  </a:lnTo>
                  <a:lnTo>
                    <a:pt x="425" y="501"/>
                  </a:lnTo>
                  <a:lnTo>
                    <a:pt x="422" y="492"/>
                  </a:lnTo>
                  <a:lnTo>
                    <a:pt x="422" y="485"/>
                  </a:lnTo>
                  <a:lnTo>
                    <a:pt x="430" y="492"/>
                  </a:lnTo>
                  <a:lnTo>
                    <a:pt x="430" y="491"/>
                  </a:lnTo>
                  <a:lnTo>
                    <a:pt x="430" y="486"/>
                  </a:lnTo>
                  <a:lnTo>
                    <a:pt x="431" y="485"/>
                  </a:lnTo>
                  <a:lnTo>
                    <a:pt x="431" y="476"/>
                  </a:lnTo>
                  <a:lnTo>
                    <a:pt x="430" y="473"/>
                  </a:lnTo>
                  <a:lnTo>
                    <a:pt x="428" y="464"/>
                  </a:lnTo>
                  <a:lnTo>
                    <a:pt x="424" y="464"/>
                  </a:lnTo>
                  <a:lnTo>
                    <a:pt x="418" y="459"/>
                  </a:lnTo>
                  <a:lnTo>
                    <a:pt x="418" y="453"/>
                  </a:lnTo>
                  <a:lnTo>
                    <a:pt x="421" y="452"/>
                  </a:lnTo>
                  <a:lnTo>
                    <a:pt x="422" y="447"/>
                  </a:lnTo>
                  <a:lnTo>
                    <a:pt x="422" y="443"/>
                  </a:lnTo>
                  <a:lnTo>
                    <a:pt x="418" y="443"/>
                  </a:lnTo>
                  <a:lnTo>
                    <a:pt x="418" y="441"/>
                  </a:lnTo>
                  <a:lnTo>
                    <a:pt x="418" y="438"/>
                  </a:lnTo>
                  <a:lnTo>
                    <a:pt x="416" y="437"/>
                  </a:lnTo>
                  <a:lnTo>
                    <a:pt x="412" y="441"/>
                  </a:lnTo>
                  <a:lnTo>
                    <a:pt x="410" y="431"/>
                  </a:lnTo>
                  <a:lnTo>
                    <a:pt x="407" y="431"/>
                  </a:lnTo>
                  <a:lnTo>
                    <a:pt x="403" y="435"/>
                  </a:lnTo>
                  <a:lnTo>
                    <a:pt x="400" y="434"/>
                  </a:lnTo>
                  <a:lnTo>
                    <a:pt x="403" y="428"/>
                  </a:lnTo>
                  <a:lnTo>
                    <a:pt x="401" y="429"/>
                  </a:lnTo>
                  <a:lnTo>
                    <a:pt x="397" y="428"/>
                  </a:lnTo>
                  <a:lnTo>
                    <a:pt x="395" y="428"/>
                  </a:lnTo>
                  <a:lnTo>
                    <a:pt x="394" y="434"/>
                  </a:lnTo>
                  <a:lnTo>
                    <a:pt x="389" y="419"/>
                  </a:lnTo>
                  <a:lnTo>
                    <a:pt x="385" y="417"/>
                  </a:lnTo>
                  <a:lnTo>
                    <a:pt x="385" y="416"/>
                  </a:lnTo>
                  <a:lnTo>
                    <a:pt x="386" y="413"/>
                  </a:lnTo>
                  <a:lnTo>
                    <a:pt x="383" y="411"/>
                  </a:lnTo>
                  <a:lnTo>
                    <a:pt x="386" y="410"/>
                  </a:lnTo>
                  <a:lnTo>
                    <a:pt x="383" y="407"/>
                  </a:lnTo>
                  <a:lnTo>
                    <a:pt x="382" y="404"/>
                  </a:lnTo>
                  <a:lnTo>
                    <a:pt x="383" y="401"/>
                  </a:lnTo>
                  <a:lnTo>
                    <a:pt x="379" y="399"/>
                  </a:lnTo>
                  <a:lnTo>
                    <a:pt x="373" y="402"/>
                  </a:lnTo>
                  <a:lnTo>
                    <a:pt x="373" y="401"/>
                  </a:lnTo>
                  <a:lnTo>
                    <a:pt x="374" y="396"/>
                  </a:lnTo>
                  <a:lnTo>
                    <a:pt x="373" y="390"/>
                  </a:lnTo>
                  <a:lnTo>
                    <a:pt x="376" y="390"/>
                  </a:lnTo>
                  <a:lnTo>
                    <a:pt x="377" y="390"/>
                  </a:lnTo>
                  <a:lnTo>
                    <a:pt x="382" y="389"/>
                  </a:lnTo>
                  <a:lnTo>
                    <a:pt x="386" y="387"/>
                  </a:lnTo>
                  <a:lnTo>
                    <a:pt x="383" y="383"/>
                  </a:lnTo>
                  <a:lnTo>
                    <a:pt x="379" y="378"/>
                  </a:lnTo>
                  <a:lnTo>
                    <a:pt x="373" y="377"/>
                  </a:lnTo>
                  <a:lnTo>
                    <a:pt x="371" y="375"/>
                  </a:lnTo>
                  <a:lnTo>
                    <a:pt x="370" y="369"/>
                  </a:lnTo>
                  <a:lnTo>
                    <a:pt x="374" y="369"/>
                  </a:lnTo>
                  <a:lnTo>
                    <a:pt x="373" y="366"/>
                  </a:lnTo>
                  <a:lnTo>
                    <a:pt x="376" y="366"/>
                  </a:lnTo>
                  <a:lnTo>
                    <a:pt x="383" y="374"/>
                  </a:lnTo>
                  <a:lnTo>
                    <a:pt x="385" y="374"/>
                  </a:lnTo>
                  <a:lnTo>
                    <a:pt x="382" y="368"/>
                  </a:lnTo>
                  <a:lnTo>
                    <a:pt x="385" y="368"/>
                  </a:lnTo>
                  <a:lnTo>
                    <a:pt x="380" y="363"/>
                  </a:lnTo>
                  <a:lnTo>
                    <a:pt x="383" y="360"/>
                  </a:lnTo>
                  <a:lnTo>
                    <a:pt x="386" y="363"/>
                  </a:lnTo>
                  <a:lnTo>
                    <a:pt x="391" y="365"/>
                  </a:lnTo>
                  <a:lnTo>
                    <a:pt x="391" y="369"/>
                  </a:lnTo>
                  <a:lnTo>
                    <a:pt x="389" y="372"/>
                  </a:lnTo>
                  <a:lnTo>
                    <a:pt x="394" y="374"/>
                  </a:lnTo>
                  <a:lnTo>
                    <a:pt x="406" y="381"/>
                  </a:lnTo>
                  <a:lnTo>
                    <a:pt x="407" y="387"/>
                  </a:lnTo>
                  <a:lnTo>
                    <a:pt x="412" y="387"/>
                  </a:lnTo>
                  <a:lnTo>
                    <a:pt x="416" y="386"/>
                  </a:lnTo>
                  <a:lnTo>
                    <a:pt x="415" y="392"/>
                  </a:lnTo>
                  <a:lnTo>
                    <a:pt x="418" y="401"/>
                  </a:lnTo>
                  <a:lnTo>
                    <a:pt x="424" y="410"/>
                  </a:lnTo>
                  <a:lnTo>
                    <a:pt x="428" y="407"/>
                  </a:lnTo>
                  <a:lnTo>
                    <a:pt x="428" y="410"/>
                  </a:lnTo>
                  <a:lnTo>
                    <a:pt x="427" y="414"/>
                  </a:lnTo>
                  <a:lnTo>
                    <a:pt x="430" y="419"/>
                  </a:lnTo>
                  <a:lnTo>
                    <a:pt x="434" y="416"/>
                  </a:lnTo>
                  <a:lnTo>
                    <a:pt x="437" y="423"/>
                  </a:lnTo>
                  <a:lnTo>
                    <a:pt x="440" y="422"/>
                  </a:lnTo>
                  <a:lnTo>
                    <a:pt x="443" y="428"/>
                  </a:lnTo>
                  <a:lnTo>
                    <a:pt x="446" y="429"/>
                  </a:lnTo>
                  <a:lnTo>
                    <a:pt x="449" y="414"/>
                  </a:lnTo>
                  <a:lnTo>
                    <a:pt x="452" y="414"/>
                  </a:lnTo>
                  <a:lnTo>
                    <a:pt x="448" y="401"/>
                  </a:lnTo>
                  <a:lnTo>
                    <a:pt x="448" y="396"/>
                  </a:lnTo>
                  <a:lnTo>
                    <a:pt x="455" y="402"/>
                  </a:lnTo>
                  <a:lnTo>
                    <a:pt x="459" y="402"/>
                  </a:lnTo>
                  <a:lnTo>
                    <a:pt x="462" y="396"/>
                  </a:lnTo>
                  <a:lnTo>
                    <a:pt x="465" y="395"/>
                  </a:lnTo>
                  <a:lnTo>
                    <a:pt x="465" y="387"/>
                  </a:lnTo>
                  <a:lnTo>
                    <a:pt x="471" y="386"/>
                  </a:lnTo>
                  <a:lnTo>
                    <a:pt x="468" y="381"/>
                  </a:lnTo>
                  <a:lnTo>
                    <a:pt x="462" y="383"/>
                  </a:lnTo>
                  <a:lnTo>
                    <a:pt x="462" y="378"/>
                  </a:lnTo>
                  <a:lnTo>
                    <a:pt x="467" y="378"/>
                  </a:lnTo>
                  <a:lnTo>
                    <a:pt x="467" y="375"/>
                  </a:lnTo>
                  <a:lnTo>
                    <a:pt x="462" y="374"/>
                  </a:lnTo>
                  <a:lnTo>
                    <a:pt x="465" y="371"/>
                  </a:lnTo>
                  <a:lnTo>
                    <a:pt x="473" y="375"/>
                  </a:lnTo>
                  <a:lnTo>
                    <a:pt x="477" y="375"/>
                  </a:lnTo>
                  <a:lnTo>
                    <a:pt x="479" y="374"/>
                  </a:lnTo>
                  <a:lnTo>
                    <a:pt x="476" y="369"/>
                  </a:lnTo>
                  <a:lnTo>
                    <a:pt x="477" y="365"/>
                  </a:lnTo>
                  <a:lnTo>
                    <a:pt x="480" y="363"/>
                  </a:lnTo>
                  <a:lnTo>
                    <a:pt x="483" y="360"/>
                  </a:lnTo>
                  <a:lnTo>
                    <a:pt x="480" y="356"/>
                  </a:lnTo>
                  <a:lnTo>
                    <a:pt x="474" y="348"/>
                  </a:lnTo>
                  <a:lnTo>
                    <a:pt x="471" y="347"/>
                  </a:lnTo>
                  <a:lnTo>
                    <a:pt x="468" y="345"/>
                  </a:lnTo>
                  <a:lnTo>
                    <a:pt x="465" y="345"/>
                  </a:lnTo>
                  <a:lnTo>
                    <a:pt x="462" y="344"/>
                  </a:lnTo>
                  <a:lnTo>
                    <a:pt x="456" y="345"/>
                  </a:lnTo>
                  <a:lnTo>
                    <a:pt x="451" y="348"/>
                  </a:lnTo>
                  <a:lnTo>
                    <a:pt x="452" y="339"/>
                  </a:lnTo>
                  <a:lnTo>
                    <a:pt x="455" y="335"/>
                  </a:lnTo>
                  <a:lnTo>
                    <a:pt x="455" y="332"/>
                  </a:lnTo>
                  <a:lnTo>
                    <a:pt x="452" y="332"/>
                  </a:lnTo>
                  <a:lnTo>
                    <a:pt x="449" y="333"/>
                  </a:lnTo>
                  <a:lnTo>
                    <a:pt x="440" y="335"/>
                  </a:lnTo>
                  <a:lnTo>
                    <a:pt x="436" y="335"/>
                  </a:lnTo>
                  <a:lnTo>
                    <a:pt x="439" y="332"/>
                  </a:lnTo>
                  <a:lnTo>
                    <a:pt x="434" y="332"/>
                  </a:lnTo>
                  <a:lnTo>
                    <a:pt x="436" y="330"/>
                  </a:lnTo>
                  <a:lnTo>
                    <a:pt x="440" y="329"/>
                  </a:lnTo>
                  <a:lnTo>
                    <a:pt x="440" y="326"/>
                  </a:lnTo>
                  <a:lnTo>
                    <a:pt x="433" y="311"/>
                  </a:lnTo>
                  <a:lnTo>
                    <a:pt x="428" y="308"/>
                  </a:lnTo>
                  <a:lnTo>
                    <a:pt x="421" y="309"/>
                  </a:lnTo>
                  <a:lnTo>
                    <a:pt x="421" y="308"/>
                  </a:lnTo>
                  <a:lnTo>
                    <a:pt x="421" y="305"/>
                  </a:lnTo>
                  <a:lnTo>
                    <a:pt x="422" y="303"/>
                  </a:lnTo>
                  <a:lnTo>
                    <a:pt x="422" y="299"/>
                  </a:lnTo>
                  <a:lnTo>
                    <a:pt x="410" y="300"/>
                  </a:lnTo>
                  <a:lnTo>
                    <a:pt x="406" y="305"/>
                  </a:lnTo>
                  <a:lnTo>
                    <a:pt x="404" y="302"/>
                  </a:lnTo>
                  <a:lnTo>
                    <a:pt x="401" y="300"/>
                  </a:lnTo>
                  <a:lnTo>
                    <a:pt x="401" y="297"/>
                  </a:lnTo>
                  <a:lnTo>
                    <a:pt x="404" y="296"/>
                  </a:lnTo>
                  <a:lnTo>
                    <a:pt x="403" y="290"/>
                  </a:lnTo>
                  <a:lnTo>
                    <a:pt x="392" y="291"/>
                  </a:lnTo>
                  <a:lnTo>
                    <a:pt x="391" y="290"/>
                  </a:lnTo>
                  <a:lnTo>
                    <a:pt x="394" y="282"/>
                  </a:lnTo>
                  <a:lnTo>
                    <a:pt x="391" y="281"/>
                  </a:lnTo>
                  <a:lnTo>
                    <a:pt x="368" y="275"/>
                  </a:lnTo>
                  <a:lnTo>
                    <a:pt x="367" y="272"/>
                  </a:lnTo>
                  <a:lnTo>
                    <a:pt x="371" y="272"/>
                  </a:lnTo>
                  <a:lnTo>
                    <a:pt x="371" y="269"/>
                  </a:lnTo>
                  <a:lnTo>
                    <a:pt x="377" y="269"/>
                  </a:lnTo>
                  <a:lnTo>
                    <a:pt x="374" y="266"/>
                  </a:lnTo>
                  <a:lnTo>
                    <a:pt x="374" y="265"/>
                  </a:lnTo>
                  <a:lnTo>
                    <a:pt x="370" y="260"/>
                  </a:lnTo>
                  <a:lnTo>
                    <a:pt x="370" y="257"/>
                  </a:lnTo>
                  <a:lnTo>
                    <a:pt x="376" y="257"/>
                  </a:lnTo>
                  <a:lnTo>
                    <a:pt x="376" y="254"/>
                  </a:lnTo>
                  <a:lnTo>
                    <a:pt x="367" y="248"/>
                  </a:lnTo>
                  <a:lnTo>
                    <a:pt x="362" y="248"/>
                  </a:lnTo>
                  <a:lnTo>
                    <a:pt x="362" y="247"/>
                  </a:lnTo>
                  <a:lnTo>
                    <a:pt x="367" y="245"/>
                  </a:lnTo>
                  <a:lnTo>
                    <a:pt x="368" y="247"/>
                  </a:lnTo>
                  <a:lnTo>
                    <a:pt x="371" y="245"/>
                  </a:lnTo>
                  <a:lnTo>
                    <a:pt x="371" y="241"/>
                  </a:lnTo>
                  <a:lnTo>
                    <a:pt x="382" y="248"/>
                  </a:lnTo>
                  <a:lnTo>
                    <a:pt x="386" y="247"/>
                  </a:lnTo>
                  <a:lnTo>
                    <a:pt x="391" y="245"/>
                  </a:lnTo>
                  <a:lnTo>
                    <a:pt x="395" y="247"/>
                  </a:lnTo>
                  <a:lnTo>
                    <a:pt x="397" y="245"/>
                  </a:lnTo>
                  <a:lnTo>
                    <a:pt x="397" y="242"/>
                  </a:lnTo>
                  <a:lnTo>
                    <a:pt x="388" y="235"/>
                  </a:lnTo>
                  <a:lnTo>
                    <a:pt x="376" y="233"/>
                  </a:lnTo>
                  <a:lnTo>
                    <a:pt x="370" y="230"/>
                  </a:lnTo>
                  <a:lnTo>
                    <a:pt x="368" y="235"/>
                  </a:lnTo>
                  <a:lnTo>
                    <a:pt x="364" y="229"/>
                  </a:lnTo>
                  <a:lnTo>
                    <a:pt x="359" y="227"/>
                  </a:lnTo>
                  <a:lnTo>
                    <a:pt x="358" y="229"/>
                  </a:lnTo>
                  <a:lnTo>
                    <a:pt x="361" y="224"/>
                  </a:lnTo>
                  <a:lnTo>
                    <a:pt x="367" y="224"/>
                  </a:lnTo>
                  <a:lnTo>
                    <a:pt x="371" y="223"/>
                  </a:lnTo>
                  <a:lnTo>
                    <a:pt x="373" y="218"/>
                  </a:lnTo>
                  <a:lnTo>
                    <a:pt x="379" y="217"/>
                  </a:lnTo>
                  <a:lnTo>
                    <a:pt x="385" y="220"/>
                  </a:lnTo>
                  <a:lnTo>
                    <a:pt x="388" y="215"/>
                  </a:lnTo>
                  <a:lnTo>
                    <a:pt x="374" y="196"/>
                  </a:lnTo>
                  <a:lnTo>
                    <a:pt x="368" y="193"/>
                  </a:lnTo>
                  <a:lnTo>
                    <a:pt x="367" y="197"/>
                  </a:lnTo>
                  <a:lnTo>
                    <a:pt x="367" y="202"/>
                  </a:lnTo>
                  <a:lnTo>
                    <a:pt x="362" y="205"/>
                  </a:lnTo>
                  <a:lnTo>
                    <a:pt x="359" y="209"/>
                  </a:lnTo>
                  <a:lnTo>
                    <a:pt x="355" y="209"/>
                  </a:lnTo>
                  <a:lnTo>
                    <a:pt x="359" y="202"/>
                  </a:lnTo>
                  <a:lnTo>
                    <a:pt x="359" y="197"/>
                  </a:lnTo>
                  <a:lnTo>
                    <a:pt x="349" y="199"/>
                  </a:lnTo>
                  <a:lnTo>
                    <a:pt x="346" y="200"/>
                  </a:lnTo>
                  <a:lnTo>
                    <a:pt x="344" y="199"/>
                  </a:lnTo>
                  <a:lnTo>
                    <a:pt x="349" y="194"/>
                  </a:lnTo>
                  <a:lnTo>
                    <a:pt x="358" y="191"/>
                  </a:lnTo>
                  <a:lnTo>
                    <a:pt x="359" y="184"/>
                  </a:lnTo>
                  <a:lnTo>
                    <a:pt x="362" y="188"/>
                  </a:lnTo>
                  <a:lnTo>
                    <a:pt x="364" y="178"/>
                  </a:lnTo>
                  <a:lnTo>
                    <a:pt x="353" y="173"/>
                  </a:lnTo>
                  <a:lnTo>
                    <a:pt x="349" y="170"/>
                  </a:lnTo>
                  <a:lnTo>
                    <a:pt x="346" y="169"/>
                  </a:lnTo>
                  <a:lnTo>
                    <a:pt x="340" y="172"/>
                  </a:lnTo>
                  <a:lnTo>
                    <a:pt x="335" y="176"/>
                  </a:lnTo>
                  <a:lnTo>
                    <a:pt x="334" y="178"/>
                  </a:lnTo>
                  <a:lnTo>
                    <a:pt x="331" y="182"/>
                  </a:lnTo>
                  <a:lnTo>
                    <a:pt x="331" y="179"/>
                  </a:lnTo>
                  <a:lnTo>
                    <a:pt x="332" y="175"/>
                  </a:lnTo>
                  <a:lnTo>
                    <a:pt x="337" y="172"/>
                  </a:lnTo>
                  <a:lnTo>
                    <a:pt x="340" y="164"/>
                  </a:lnTo>
                  <a:lnTo>
                    <a:pt x="337" y="166"/>
                  </a:lnTo>
                  <a:lnTo>
                    <a:pt x="332" y="169"/>
                  </a:lnTo>
                  <a:lnTo>
                    <a:pt x="329" y="170"/>
                  </a:lnTo>
                  <a:lnTo>
                    <a:pt x="323" y="175"/>
                  </a:lnTo>
                  <a:lnTo>
                    <a:pt x="323" y="172"/>
                  </a:lnTo>
                  <a:lnTo>
                    <a:pt x="328" y="161"/>
                  </a:lnTo>
                  <a:lnTo>
                    <a:pt x="328" y="155"/>
                  </a:lnTo>
                  <a:lnTo>
                    <a:pt x="323" y="154"/>
                  </a:lnTo>
                  <a:lnTo>
                    <a:pt x="319" y="158"/>
                  </a:lnTo>
                  <a:lnTo>
                    <a:pt x="314" y="160"/>
                  </a:lnTo>
                  <a:lnTo>
                    <a:pt x="311" y="155"/>
                  </a:lnTo>
                  <a:lnTo>
                    <a:pt x="302" y="154"/>
                  </a:lnTo>
                  <a:lnTo>
                    <a:pt x="311" y="152"/>
                  </a:lnTo>
                  <a:lnTo>
                    <a:pt x="316" y="152"/>
                  </a:lnTo>
                  <a:lnTo>
                    <a:pt x="320" y="145"/>
                  </a:lnTo>
                  <a:lnTo>
                    <a:pt x="319" y="139"/>
                  </a:lnTo>
                  <a:lnTo>
                    <a:pt x="314" y="131"/>
                  </a:lnTo>
                  <a:lnTo>
                    <a:pt x="301" y="125"/>
                  </a:lnTo>
                  <a:lnTo>
                    <a:pt x="295" y="119"/>
                  </a:lnTo>
                  <a:lnTo>
                    <a:pt x="293" y="125"/>
                  </a:lnTo>
                  <a:lnTo>
                    <a:pt x="290" y="130"/>
                  </a:lnTo>
                  <a:lnTo>
                    <a:pt x="286" y="127"/>
                  </a:lnTo>
                  <a:lnTo>
                    <a:pt x="281" y="128"/>
                  </a:lnTo>
                  <a:lnTo>
                    <a:pt x="283" y="137"/>
                  </a:lnTo>
                  <a:lnTo>
                    <a:pt x="283" y="140"/>
                  </a:lnTo>
                  <a:lnTo>
                    <a:pt x="283" y="139"/>
                  </a:lnTo>
                  <a:lnTo>
                    <a:pt x="278" y="139"/>
                  </a:lnTo>
                  <a:lnTo>
                    <a:pt x="278" y="137"/>
                  </a:lnTo>
                  <a:lnTo>
                    <a:pt x="277" y="134"/>
                  </a:lnTo>
                  <a:lnTo>
                    <a:pt x="277" y="127"/>
                  </a:lnTo>
                  <a:lnTo>
                    <a:pt x="274" y="127"/>
                  </a:lnTo>
                  <a:lnTo>
                    <a:pt x="269" y="133"/>
                  </a:lnTo>
                  <a:lnTo>
                    <a:pt x="278" y="116"/>
                  </a:lnTo>
                  <a:lnTo>
                    <a:pt x="278" y="115"/>
                  </a:lnTo>
                  <a:lnTo>
                    <a:pt x="269" y="116"/>
                  </a:lnTo>
                  <a:lnTo>
                    <a:pt x="265" y="116"/>
                  </a:lnTo>
                  <a:lnTo>
                    <a:pt x="260" y="122"/>
                  </a:lnTo>
                  <a:lnTo>
                    <a:pt x="257" y="125"/>
                  </a:lnTo>
                  <a:lnTo>
                    <a:pt x="257" y="119"/>
                  </a:lnTo>
                  <a:lnTo>
                    <a:pt x="253" y="121"/>
                  </a:lnTo>
                  <a:lnTo>
                    <a:pt x="263" y="112"/>
                  </a:lnTo>
                  <a:lnTo>
                    <a:pt x="266" y="109"/>
                  </a:lnTo>
                  <a:lnTo>
                    <a:pt x="265" y="101"/>
                  </a:lnTo>
                  <a:lnTo>
                    <a:pt x="259" y="100"/>
                  </a:lnTo>
                  <a:lnTo>
                    <a:pt x="251" y="100"/>
                  </a:lnTo>
                  <a:lnTo>
                    <a:pt x="250" y="97"/>
                  </a:lnTo>
                  <a:lnTo>
                    <a:pt x="254" y="92"/>
                  </a:lnTo>
                  <a:lnTo>
                    <a:pt x="250" y="80"/>
                  </a:lnTo>
                  <a:lnTo>
                    <a:pt x="247" y="79"/>
                  </a:lnTo>
                  <a:lnTo>
                    <a:pt x="248" y="76"/>
                  </a:lnTo>
                  <a:lnTo>
                    <a:pt x="241" y="73"/>
                  </a:lnTo>
                  <a:lnTo>
                    <a:pt x="235" y="71"/>
                  </a:lnTo>
                  <a:lnTo>
                    <a:pt x="217" y="62"/>
                  </a:lnTo>
                  <a:lnTo>
                    <a:pt x="210" y="62"/>
                  </a:lnTo>
                  <a:lnTo>
                    <a:pt x="201" y="67"/>
                  </a:lnTo>
                  <a:lnTo>
                    <a:pt x="193" y="74"/>
                  </a:lnTo>
                  <a:lnTo>
                    <a:pt x="193" y="80"/>
                  </a:lnTo>
                  <a:lnTo>
                    <a:pt x="198" y="85"/>
                  </a:lnTo>
                  <a:lnTo>
                    <a:pt x="193" y="86"/>
                  </a:lnTo>
                  <a:lnTo>
                    <a:pt x="189" y="86"/>
                  </a:lnTo>
                  <a:lnTo>
                    <a:pt x="186" y="91"/>
                  </a:lnTo>
                  <a:lnTo>
                    <a:pt x="180" y="83"/>
                  </a:lnTo>
                  <a:lnTo>
                    <a:pt x="175" y="88"/>
                  </a:lnTo>
                  <a:lnTo>
                    <a:pt x="172" y="86"/>
                  </a:lnTo>
                  <a:lnTo>
                    <a:pt x="172" y="76"/>
                  </a:lnTo>
                  <a:lnTo>
                    <a:pt x="166" y="92"/>
                  </a:lnTo>
                  <a:lnTo>
                    <a:pt x="163" y="92"/>
                  </a:lnTo>
                  <a:lnTo>
                    <a:pt x="163" y="97"/>
                  </a:lnTo>
                  <a:lnTo>
                    <a:pt x="159" y="104"/>
                  </a:lnTo>
                  <a:lnTo>
                    <a:pt x="154" y="109"/>
                  </a:lnTo>
                  <a:lnTo>
                    <a:pt x="154" y="104"/>
                  </a:lnTo>
                  <a:lnTo>
                    <a:pt x="153" y="101"/>
                  </a:lnTo>
                  <a:lnTo>
                    <a:pt x="154" y="98"/>
                  </a:lnTo>
                  <a:lnTo>
                    <a:pt x="157" y="100"/>
                  </a:lnTo>
                  <a:lnTo>
                    <a:pt x="159" y="98"/>
                  </a:lnTo>
                  <a:lnTo>
                    <a:pt x="156" y="94"/>
                  </a:lnTo>
                  <a:lnTo>
                    <a:pt x="154" y="94"/>
                  </a:lnTo>
                  <a:lnTo>
                    <a:pt x="163" y="64"/>
                  </a:lnTo>
                  <a:lnTo>
                    <a:pt x="159" y="59"/>
                  </a:lnTo>
                  <a:lnTo>
                    <a:pt x="156" y="53"/>
                  </a:lnTo>
                  <a:lnTo>
                    <a:pt x="156" y="50"/>
                  </a:lnTo>
                  <a:lnTo>
                    <a:pt x="159" y="47"/>
                  </a:lnTo>
                  <a:lnTo>
                    <a:pt x="159" y="44"/>
                  </a:lnTo>
                  <a:lnTo>
                    <a:pt x="156" y="40"/>
                  </a:lnTo>
                  <a:lnTo>
                    <a:pt x="151" y="37"/>
                  </a:lnTo>
                  <a:lnTo>
                    <a:pt x="145" y="34"/>
                  </a:lnTo>
                  <a:lnTo>
                    <a:pt x="150" y="30"/>
                  </a:lnTo>
                  <a:lnTo>
                    <a:pt x="148" y="13"/>
                  </a:lnTo>
                  <a:lnTo>
                    <a:pt x="144" y="6"/>
                  </a:lnTo>
                  <a:lnTo>
                    <a:pt x="123" y="7"/>
                  </a:lnTo>
                  <a:lnTo>
                    <a:pt x="120" y="9"/>
                  </a:lnTo>
                  <a:lnTo>
                    <a:pt x="115" y="10"/>
                  </a:lnTo>
                  <a:lnTo>
                    <a:pt x="103" y="21"/>
                  </a:lnTo>
                  <a:lnTo>
                    <a:pt x="108" y="25"/>
                  </a:lnTo>
                  <a:lnTo>
                    <a:pt x="108" y="31"/>
                  </a:lnTo>
                  <a:lnTo>
                    <a:pt x="103" y="24"/>
                  </a:lnTo>
                  <a:lnTo>
                    <a:pt x="99" y="21"/>
                  </a:lnTo>
                  <a:lnTo>
                    <a:pt x="93" y="24"/>
                  </a:lnTo>
                  <a:lnTo>
                    <a:pt x="93" y="28"/>
                  </a:lnTo>
                  <a:lnTo>
                    <a:pt x="96" y="36"/>
                  </a:lnTo>
                  <a:lnTo>
                    <a:pt x="93" y="34"/>
                  </a:lnTo>
                  <a:lnTo>
                    <a:pt x="88" y="28"/>
                  </a:lnTo>
                  <a:lnTo>
                    <a:pt x="85" y="30"/>
                  </a:lnTo>
                  <a:lnTo>
                    <a:pt x="82" y="34"/>
                  </a:lnTo>
                  <a:lnTo>
                    <a:pt x="87" y="38"/>
                  </a:lnTo>
                  <a:lnTo>
                    <a:pt x="105" y="46"/>
                  </a:lnTo>
                  <a:lnTo>
                    <a:pt x="105" y="47"/>
                  </a:lnTo>
                  <a:lnTo>
                    <a:pt x="81" y="41"/>
                  </a:lnTo>
                  <a:lnTo>
                    <a:pt x="81" y="44"/>
                  </a:lnTo>
                  <a:lnTo>
                    <a:pt x="78" y="43"/>
                  </a:lnTo>
                  <a:lnTo>
                    <a:pt x="76" y="44"/>
                  </a:lnTo>
                  <a:lnTo>
                    <a:pt x="79" y="47"/>
                  </a:lnTo>
                  <a:lnTo>
                    <a:pt x="84" y="47"/>
                  </a:lnTo>
                  <a:lnTo>
                    <a:pt x="90" y="53"/>
                  </a:lnTo>
                  <a:lnTo>
                    <a:pt x="96" y="56"/>
                  </a:lnTo>
                  <a:lnTo>
                    <a:pt x="102" y="61"/>
                  </a:lnTo>
                  <a:lnTo>
                    <a:pt x="97" y="62"/>
                  </a:lnTo>
                  <a:lnTo>
                    <a:pt x="85" y="53"/>
                  </a:lnTo>
                  <a:lnTo>
                    <a:pt x="78" y="50"/>
                  </a:lnTo>
                  <a:lnTo>
                    <a:pt x="73" y="52"/>
                  </a:lnTo>
                  <a:lnTo>
                    <a:pt x="72" y="55"/>
                  </a:lnTo>
                  <a:lnTo>
                    <a:pt x="73" y="64"/>
                  </a:lnTo>
                  <a:lnTo>
                    <a:pt x="75" y="71"/>
                  </a:lnTo>
                  <a:lnTo>
                    <a:pt x="73" y="74"/>
                  </a:lnTo>
                  <a:lnTo>
                    <a:pt x="76" y="79"/>
                  </a:lnTo>
                  <a:lnTo>
                    <a:pt x="82" y="83"/>
                  </a:lnTo>
                  <a:lnTo>
                    <a:pt x="85" y="83"/>
                  </a:lnTo>
                  <a:lnTo>
                    <a:pt x="87" y="80"/>
                  </a:lnTo>
                  <a:lnTo>
                    <a:pt x="88" y="82"/>
                  </a:lnTo>
                  <a:lnTo>
                    <a:pt x="87" y="88"/>
                  </a:lnTo>
                  <a:lnTo>
                    <a:pt x="82" y="91"/>
                  </a:lnTo>
                  <a:lnTo>
                    <a:pt x="78" y="91"/>
                  </a:lnTo>
                  <a:lnTo>
                    <a:pt x="75" y="98"/>
                  </a:lnTo>
                  <a:lnTo>
                    <a:pt x="69" y="104"/>
                  </a:lnTo>
                  <a:lnTo>
                    <a:pt x="70" y="107"/>
                  </a:lnTo>
                  <a:lnTo>
                    <a:pt x="75" y="110"/>
                  </a:lnTo>
                  <a:lnTo>
                    <a:pt x="75" y="115"/>
                  </a:lnTo>
                  <a:lnTo>
                    <a:pt x="79" y="121"/>
                  </a:lnTo>
                  <a:lnTo>
                    <a:pt x="85" y="122"/>
                  </a:lnTo>
                  <a:lnTo>
                    <a:pt x="90" y="122"/>
                  </a:lnTo>
                  <a:lnTo>
                    <a:pt x="91" y="127"/>
                  </a:lnTo>
                  <a:lnTo>
                    <a:pt x="90" y="136"/>
                  </a:lnTo>
                  <a:lnTo>
                    <a:pt x="88" y="139"/>
                  </a:lnTo>
                  <a:lnTo>
                    <a:pt x="88" y="154"/>
                  </a:lnTo>
                  <a:lnTo>
                    <a:pt x="85" y="160"/>
                  </a:lnTo>
                  <a:lnTo>
                    <a:pt x="84" y="158"/>
                  </a:lnTo>
                  <a:lnTo>
                    <a:pt x="85" y="149"/>
                  </a:lnTo>
                  <a:lnTo>
                    <a:pt x="84" y="148"/>
                  </a:lnTo>
                  <a:lnTo>
                    <a:pt x="82" y="149"/>
                  </a:lnTo>
                  <a:lnTo>
                    <a:pt x="78" y="148"/>
                  </a:lnTo>
                  <a:lnTo>
                    <a:pt x="69" y="151"/>
                  </a:lnTo>
                  <a:lnTo>
                    <a:pt x="63" y="157"/>
                  </a:lnTo>
                  <a:lnTo>
                    <a:pt x="58" y="155"/>
                  </a:lnTo>
                  <a:lnTo>
                    <a:pt x="69" y="146"/>
                  </a:lnTo>
                  <a:lnTo>
                    <a:pt x="76" y="145"/>
                  </a:lnTo>
                  <a:lnTo>
                    <a:pt x="78" y="143"/>
                  </a:lnTo>
                  <a:lnTo>
                    <a:pt x="81" y="142"/>
                  </a:lnTo>
                  <a:lnTo>
                    <a:pt x="85" y="142"/>
                  </a:lnTo>
                  <a:lnTo>
                    <a:pt x="85" y="136"/>
                  </a:lnTo>
                  <a:lnTo>
                    <a:pt x="84" y="133"/>
                  </a:lnTo>
                  <a:lnTo>
                    <a:pt x="78" y="131"/>
                  </a:lnTo>
                  <a:lnTo>
                    <a:pt x="63" y="109"/>
                  </a:lnTo>
                  <a:lnTo>
                    <a:pt x="60" y="101"/>
                  </a:lnTo>
                  <a:lnTo>
                    <a:pt x="63" y="83"/>
                  </a:lnTo>
                  <a:lnTo>
                    <a:pt x="57" y="68"/>
                  </a:lnTo>
                  <a:lnTo>
                    <a:pt x="57" y="59"/>
                  </a:lnTo>
                  <a:lnTo>
                    <a:pt x="63" y="46"/>
                  </a:lnTo>
                  <a:lnTo>
                    <a:pt x="64" y="37"/>
                  </a:lnTo>
                  <a:lnTo>
                    <a:pt x="87" y="7"/>
                  </a:lnTo>
                  <a:lnTo>
                    <a:pt x="87" y="6"/>
                  </a:lnTo>
                  <a:lnTo>
                    <a:pt x="82" y="1"/>
                  </a:lnTo>
                  <a:lnTo>
                    <a:pt x="58" y="0"/>
                  </a:lnTo>
                  <a:lnTo>
                    <a:pt x="34" y="12"/>
                  </a:lnTo>
                  <a:lnTo>
                    <a:pt x="24" y="22"/>
                  </a:lnTo>
                  <a:lnTo>
                    <a:pt x="22" y="30"/>
                  </a:lnTo>
                  <a:lnTo>
                    <a:pt x="18" y="36"/>
                  </a:lnTo>
                  <a:lnTo>
                    <a:pt x="16" y="37"/>
                  </a:lnTo>
                  <a:lnTo>
                    <a:pt x="13" y="44"/>
                  </a:lnTo>
                  <a:lnTo>
                    <a:pt x="15" y="49"/>
                  </a:lnTo>
                  <a:lnTo>
                    <a:pt x="12" y="52"/>
                  </a:lnTo>
                  <a:lnTo>
                    <a:pt x="10" y="59"/>
                  </a:lnTo>
                  <a:lnTo>
                    <a:pt x="15" y="61"/>
                  </a:lnTo>
                  <a:lnTo>
                    <a:pt x="9" y="61"/>
                  </a:lnTo>
                  <a:lnTo>
                    <a:pt x="7" y="70"/>
                  </a:lnTo>
                  <a:lnTo>
                    <a:pt x="4" y="71"/>
                  </a:lnTo>
                  <a:lnTo>
                    <a:pt x="4" y="79"/>
                  </a:lnTo>
                  <a:lnTo>
                    <a:pt x="1" y="83"/>
                  </a:lnTo>
                  <a:lnTo>
                    <a:pt x="3" y="94"/>
                  </a:lnTo>
                  <a:lnTo>
                    <a:pt x="7" y="94"/>
                  </a:lnTo>
                  <a:lnTo>
                    <a:pt x="4" y="95"/>
                  </a:lnTo>
                  <a:lnTo>
                    <a:pt x="1" y="100"/>
                  </a:lnTo>
                  <a:lnTo>
                    <a:pt x="0" y="104"/>
                  </a:lnTo>
                  <a:lnTo>
                    <a:pt x="3" y="116"/>
                  </a:lnTo>
                  <a:lnTo>
                    <a:pt x="1" y="122"/>
                  </a:lnTo>
                  <a:lnTo>
                    <a:pt x="1" y="134"/>
                  </a:lnTo>
                  <a:lnTo>
                    <a:pt x="3" y="140"/>
                  </a:lnTo>
                  <a:lnTo>
                    <a:pt x="34" y="145"/>
                  </a:lnTo>
                  <a:lnTo>
                    <a:pt x="43" y="154"/>
                  </a:lnTo>
                  <a:lnTo>
                    <a:pt x="49" y="157"/>
                  </a:lnTo>
                  <a:lnTo>
                    <a:pt x="40" y="161"/>
                  </a:lnTo>
                  <a:lnTo>
                    <a:pt x="31" y="161"/>
                  </a:lnTo>
                  <a:lnTo>
                    <a:pt x="22" y="155"/>
                  </a:lnTo>
                  <a:lnTo>
                    <a:pt x="10" y="154"/>
                  </a:lnTo>
                  <a:lnTo>
                    <a:pt x="13" y="157"/>
                  </a:lnTo>
                  <a:lnTo>
                    <a:pt x="10" y="161"/>
                  </a:lnTo>
                  <a:lnTo>
                    <a:pt x="25" y="184"/>
                  </a:lnTo>
                  <a:lnTo>
                    <a:pt x="36" y="190"/>
                  </a:lnTo>
                  <a:lnTo>
                    <a:pt x="31" y="191"/>
                  </a:lnTo>
                  <a:lnTo>
                    <a:pt x="37" y="193"/>
                  </a:lnTo>
                  <a:lnTo>
                    <a:pt x="39" y="191"/>
                  </a:lnTo>
                  <a:lnTo>
                    <a:pt x="43" y="191"/>
                  </a:lnTo>
                  <a:lnTo>
                    <a:pt x="51" y="193"/>
                  </a:lnTo>
                  <a:lnTo>
                    <a:pt x="57" y="191"/>
                  </a:lnTo>
                  <a:lnTo>
                    <a:pt x="58" y="184"/>
                  </a:lnTo>
                  <a:lnTo>
                    <a:pt x="60" y="193"/>
                  </a:lnTo>
                  <a:lnTo>
                    <a:pt x="63" y="200"/>
                  </a:lnTo>
                  <a:lnTo>
                    <a:pt x="69" y="205"/>
                  </a:lnTo>
                  <a:lnTo>
                    <a:pt x="76" y="208"/>
                  </a:lnTo>
                  <a:lnTo>
                    <a:pt x="81" y="208"/>
                  </a:lnTo>
                  <a:lnTo>
                    <a:pt x="76" y="205"/>
                  </a:lnTo>
                  <a:lnTo>
                    <a:pt x="81" y="203"/>
                  </a:lnTo>
                  <a:lnTo>
                    <a:pt x="109" y="212"/>
                  </a:lnTo>
                  <a:lnTo>
                    <a:pt x="109" y="209"/>
                  </a:lnTo>
                  <a:lnTo>
                    <a:pt x="117" y="206"/>
                  </a:lnTo>
                  <a:lnTo>
                    <a:pt x="127" y="214"/>
                  </a:lnTo>
                  <a:lnTo>
                    <a:pt x="132" y="214"/>
                  </a:lnTo>
                  <a:lnTo>
                    <a:pt x="133" y="215"/>
                  </a:lnTo>
                  <a:lnTo>
                    <a:pt x="135" y="214"/>
                  </a:lnTo>
                  <a:lnTo>
                    <a:pt x="136" y="215"/>
                  </a:lnTo>
                  <a:lnTo>
                    <a:pt x="139" y="211"/>
                  </a:lnTo>
                  <a:lnTo>
                    <a:pt x="142" y="209"/>
                  </a:lnTo>
                  <a:lnTo>
                    <a:pt x="147" y="212"/>
                  </a:lnTo>
                  <a:lnTo>
                    <a:pt x="151" y="218"/>
                  </a:lnTo>
                  <a:lnTo>
                    <a:pt x="154" y="218"/>
                  </a:lnTo>
                  <a:lnTo>
                    <a:pt x="153" y="214"/>
                  </a:lnTo>
                  <a:lnTo>
                    <a:pt x="147" y="208"/>
                  </a:lnTo>
                  <a:lnTo>
                    <a:pt x="141" y="205"/>
                  </a:lnTo>
                  <a:lnTo>
                    <a:pt x="142" y="200"/>
                  </a:lnTo>
                  <a:lnTo>
                    <a:pt x="162" y="208"/>
                  </a:lnTo>
                  <a:lnTo>
                    <a:pt x="166" y="206"/>
                  </a:lnTo>
                  <a:lnTo>
                    <a:pt x="168" y="208"/>
                  </a:lnTo>
                  <a:lnTo>
                    <a:pt x="171" y="208"/>
                  </a:lnTo>
                  <a:lnTo>
                    <a:pt x="174" y="215"/>
                  </a:lnTo>
                  <a:lnTo>
                    <a:pt x="189" y="212"/>
                  </a:lnTo>
                  <a:lnTo>
                    <a:pt x="190" y="209"/>
                  </a:lnTo>
                  <a:lnTo>
                    <a:pt x="184" y="190"/>
                  </a:lnTo>
                  <a:lnTo>
                    <a:pt x="180" y="190"/>
                  </a:lnTo>
                  <a:lnTo>
                    <a:pt x="177" y="188"/>
                  </a:lnTo>
                  <a:lnTo>
                    <a:pt x="181" y="185"/>
                  </a:lnTo>
                  <a:lnTo>
                    <a:pt x="189" y="187"/>
                  </a:lnTo>
                  <a:lnTo>
                    <a:pt x="199" y="197"/>
                  </a:lnTo>
                  <a:lnTo>
                    <a:pt x="201" y="194"/>
                  </a:lnTo>
                  <a:lnTo>
                    <a:pt x="205" y="197"/>
                  </a:lnTo>
                  <a:lnTo>
                    <a:pt x="208" y="196"/>
                  </a:lnTo>
                  <a:lnTo>
                    <a:pt x="210" y="215"/>
                  </a:lnTo>
                  <a:lnTo>
                    <a:pt x="213" y="218"/>
                  </a:lnTo>
                  <a:lnTo>
                    <a:pt x="214" y="214"/>
                  </a:lnTo>
                  <a:lnTo>
                    <a:pt x="217" y="215"/>
                  </a:lnTo>
                  <a:lnTo>
                    <a:pt x="221" y="215"/>
                  </a:lnTo>
                  <a:lnTo>
                    <a:pt x="223" y="217"/>
                  </a:lnTo>
                  <a:lnTo>
                    <a:pt x="221" y="221"/>
                  </a:lnTo>
                  <a:lnTo>
                    <a:pt x="218" y="224"/>
                  </a:lnTo>
                  <a:lnTo>
                    <a:pt x="221" y="224"/>
                  </a:lnTo>
                  <a:lnTo>
                    <a:pt x="241" y="242"/>
                  </a:lnTo>
                  <a:lnTo>
                    <a:pt x="242" y="248"/>
                  </a:lnTo>
                  <a:lnTo>
                    <a:pt x="236" y="254"/>
                  </a:lnTo>
                  <a:lnTo>
                    <a:pt x="229" y="253"/>
                  </a:lnTo>
                  <a:lnTo>
                    <a:pt x="224" y="253"/>
                  </a:lnTo>
                  <a:lnTo>
                    <a:pt x="227" y="260"/>
                  </a:lnTo>
                  <a:lnTo>
                    <a:pt x="226" y="271"/>
                  </a:lnTo>
                  <a:lnTo>
                    <a:pt x="241" y="262"/>
                  </a:lnTo>
                  <a:lnTo>
                    <a:pt x="244" y="257"/>
                  </a:lnTo>
                  <a:lnTo>
                    <a:pt x="248" y="259"/>
                  </a:lnTo>
                  <a:lnTo>
                    <a:pt x="253" y="254"/>
                  </a:lnTo>
                  <a:lnTo>
                    <a:pt x="259" y="253"/>
                  </a:lnTo>
                  <a:lnTo>
                    <a:pt x="265" y="254"/>
                  </a:lnTo>
                  <a:lnTo>
                    <a:pt x="256" y="257"/>
                  </a:lnTo>
                  <a:lnTo>
                    <a:pt x="257" y="259"/>
                  </a:lnTo>
                  <a:lnTo>
                    <a:pt x="254" y="263"/>
                  </a:lnTo>
                  <a:lnTo>
                    <a:pt x="266" y="277"/>
                  </a:lnTo>
                  <a:lnTo>
                    <a:pt x="268" y="275"/>
                  </a:lnTo>
                  <a:lnTo>
                    <a:pt x="266" y="271"/>
                  </a:lnTo>
                  <a:lnTo>
                    <a:pt x="266" y="268"/>
                  </a:lnTo>
                  <a:lnTo>
                    <a:pt x="272" y="269"/>
                  </a:lnTo>
                  <a:lnTo>
                    <a:pt x="272" y="281"/>
                  </a:lnTo>
                  <a:lnTo>
                    <a:pt x="274" y="285"/>
                  </a:lnTo>
                  <a:lnTo>
                    <a:pt x="278" y="288"/>
                  </a:lnTo>
                  <a:lnTo>
                    <a:pt x="283" y="287"/>
                  </a:lnTo>
                  <a:lnTo>
                    <a:pt x="287" y="294"/>
                  </a:lnTo>
                  <a:lnTo>
                    <a:pt x="290" y="306"/>
                  </a:lnTo>
                  <a:lnTo>
                    <a:pt x="292" y="309"/>
                  </a:lnTo>
                  <a:lnTo>
                    <a:pt x="292" y="317"/>
                  </a:lnTo>
                  <a:lnTo>
                    <a:pt x="295" y="320"/>
                  </a:lnTo>
                  <a:lnTo>
                    <a:pt x="296" y="330"/>
                  </a:lnTo>
                  <a:lnTo>
                    <a:pt x="298" y="332"/>
                  </a:lnTo>
                  <a:lnTo>
                    <a:pt x="296" y="336"/>
                  </a:lnTo>
                  <a:lnTo>
                    <a:pt x="295" y="339"/>
                  </a:lnTo>
                  <a:lnTo>
                    <a:pt x="290" y="341"/>
                  </a:lnTo>
                  <a:lnTo>
                    <a:pt x="287" y="344"/>
                  </a:lnTo>
                  <a:lnTo>
                    <a:pt x="287" y="356"/>
                  </a:lnTo>
                  <a:lnTo>
                    <a:pt x="286" y="357"/>
                  </a:lnTo>
                  <a:lnTo>
                    <a:pt x="281" y="357"/>
                  </a:lnTo>
                  <a:lnTo>
                    <a:pt x="263" y="378"/>
                  </a:lnTo>
                  <a:lnTo>
                    <a:pt x="263" y="383"/>
                  </a:lnTo>
                  <a:lnTo>
                    <a:pt x="268" y="389"/>
                  </a:lnTo>
                  <a:lnTo>
                    <a:pt x="272" y="395"/>
                  </a:lnTo>
                  <a:lnTo>
                    <a:pt x="274" y="399"/>
                  </a:lnTo>
                  <a:lnTo>
                    <a:pt x="277" y="401"/>
                  </a:lnTo>
                  <a:lnTo>
                    <a:pt x="277" y="408"/>
                  </a:lnTo>
                  <a:lnTo>
                    <a:pt x="271" y="405"/>
                  </a:lnTo>
                  <a:lnTo>
                    <a:pt x="271" y="407"/>
                  </a:lnTo>
                  <a:lnTo>
                    <a:pt x="266" y="405"/>
                  </a:lnTo>
                  <a:lnTo>
                    <a:pt x="266" y="407"/>
                  </a:lnTo>
                  <a:lnTo>
                    <a:pt x="263" y="408"/>
                  </a:lnTo>
                  <a:lnTo>
                    <a:pt x="259" y="411"/>
                  </a:lnTo>
                  <a:lnTo>
                    <a:pt x="251" y="411"/>
                  </a:lnTo>
                  <a:lnTo>
                    <a:pt x="250" y="416"/>
                  </a:lnTo>
                  <a:lnTo>
                    <a:pt x="247" y="416"/>
                  </a:lnTo>
                  <a:lnTo>
                    <a:pt x="242" y="413"/>
                  </a:lnTo>
                  <a:lnTo>
                    <a:pt x="233" y="414"/>
                  </a:lnTo>
                  <a:lnTo>
                    <a:pt x="227" y="411"/>
                  </a:lnTo>
                  <a:lnTo>
                    <a:pt x="223" y="411"/>
                  </a:lnTo>
                  <a:lnTo>
                    <a:pt x="218" y="410"/>
                  </a:lnTo>
                  <a:lnTo>
                    <a:pt x="217" y="408"/>
                  </a:lnTo>
                  <a:lnTo>
                    <a:pt x="214" y="408"/>
                  </a:lnTo>
                  <a:lnTo>
                    <a:pt x="215" y="411"/>
                  </a:lnTo>
                  <a:lnTo>
                    <a:pt x="213" y="411"/>
                  </a:lnTo>
                  <a:lnTo>
                    <a:pt x="214" y="419"/>
                  </a:lnTo>
                  <a:lnTo>
                    <a:pt x="210" y="420"/>
                  </a:lnTo>
                  <a:lnTo>
                    <a:pt x="204" y="425"/>
                  </a:lnTo>
                  <a:lnTo>
                    <a:pt x="202" y="429"/>
                  </a:lnTo>
                  <a:lnTo>
                    <a:pt x="201" y="440"/>
                  </a:lnTo>
                  <a:lnTo>
                    <a:pt x="204" y="446"/>
                  </a:lnTo>
                  <a:lnTo>
                    <a:pt x="208" y="450"/>
                  </a:lnTo>
                  <a:lnTo>
                    <a:pt x="211" y="449"/>
                  </a:lnTo>
                  <a:lnTo>
                    <a:pt x="214" y="455"/>
                  </a:lnTo>
                  <a:lnTo>
                    <a:pt x="217" y="453"/>
                  </a:lnTo>
                  <a:lnTo>
                    <a:pt x="223" y="455"/>
                  </a:lnTo>
                  <a:lnTo>
                    <a:pt x="224" y="456"/>
                  </a:lnTo>
                  <a:lnTo>
                    <a:pt x="226" y="456"/>
                  </a:lnTo>
                  <a:lnTo>
                    <a:pt x="232" y="453"/>
                  </a:lnTo>
                  <a:lnTo>
                    <a:pt x="232" y="452"/>
                  </a:lnTo>
                  <a:lnTo>
                    <a:pt x="236" y="450"/>
                  </a:lnTo>
                  <a:lnTo>
                    <a:pt x="239" y="450"/>
                  </a:lnTo>
                  <a:lnTo>
                    <a:pt x="239" y="446"/>
                  </a:lnTo>
                  <a:lnTo>
                    <a:pt x="238" y="443"/>
                  </a:lnTo>
                  <a:lnTo>
                    <a:pt x="242" y="441"/>
                  </a:lnTo>
                  <a:lnTo>
                    <a:pt x="245" y="441"/>
                  </a:lnTo>
                  <a:lnTo>
                    <a:pt x="248" y="444"/>
                  </a:lnTo>
                  <a:lnTo>
                    <a:pt x="248" y="447"/>
                  </a:lnTo>
                  <a:lnTo>
                    <a:pt x="256" y="447"/>
                  </a:lnTo>
                  <a:lnTo>
                    <a:pt x="259" y="449"/>
                  </a:lnTo>
                  <a:lnTo>
                    <a:pt x="259" y="446"/>
                  </a:lnTo>
                  <a:lnTo>
                    <a:pt x="260" y="444"/>
                  </a:lnTo>
                  <a:lnTo>
                    <a:pt x="262" y="446"/>
                  </a:lnTo>
                  <a:lnTo>
                    <a:pt x="259" y="440"/>
                  </a:lnTo>
                  <a:lnTo>
                    <a:pt x="254" y="438"/>
                  </a:lnTo>
                  <a:lnTo>
                    <a:pt x="254" y="434"/>
                  </a:lnTo>
                  <a:lnTo>
                    <a:pt x="259" y="434"/>
                  </a:lnTo>
                  <a:lnTo>
                    <a:pt x="260" y="431"/>
                  </a:lnTo>
                  <a:lnTo>
                    <a:pt x="260" y="438"/>
                  </a:lnTo>
                  <a:lnTo>
                    <a:pt x="262" y="435"/>
                  </a:lnTo>
                  <a:lnTo>
                    <a:pt x="263" y="438"/>
                  </a:lnTo>
                  <a:lnTo>
                    <a:pt x="266" y="440"/>
                  </a:lnTo>
                  <a:lnTo>
                    <a:pt x="268" y="438"/>
                  </a:lnTo>
                  <a:lnTo>
                    <a:pt x="271" y="438"/>
                  </a:lnTo>
                  <a:lnTo>
                    <a:pt x="274" y="443"/>
                  </a:lnTo>
                  <a:lnTo>
                    <a:pt x="277" y="441"/>
                  </a:lnTo>
                  <a:lnTo>
                    <a:pt x="278" y="441"/>
                  </a:lnTo>
                  <a:lnTo>
                    <a:pt x="280" y="444"/>
                  </a:lnTo>
                  <a:lnTo>
                    <a:pt x="280" y="446"/>
                  </a:lnTo>
                  <a:lnTo>
                    <a:pt x="281" y="453"/>
                  </a:lnTo>
                  <a:lnTo>
                    <a:pt x="283" y="452"/>
                  </a:lnTo>
                  <a:lnTo>
                    <a:pt x="286" y="458"/>
                  </a:lnTo>
                  <a:lnTo>
                    <a:pt x="287" y="461"/>
                  </a:lnTo>
                  <a:lnTo>
                    <a:pt x="287" y="462"/>
                  </a:lnTo>
                  <a:lnTo>
                    <a:pt x="287" y="464"/>
                  </a:lnTo>
                  <a:lnTo>
                    <a:pt x="289" y="467"/>
                  </a:lnTo>
                  <a:lnTo>
                    <a:pt x="290" y="465"/>
                  </a:lnTo>
                  <a:lnTo>
                    <a:pt x="292" y="467"/>
                  </a:lnTo>
                  <a:lnTo>
                    <a:pt x="293" y="471"/>
                  </a:lnTo>
                  <a:lnTo>
                    <a:pt x="296" y="473"/>
                  </a:lnTo>
                  <a:lnTo>
                    <a:pt x="298" y="470"/>
                  </a:lnTo>
                  <a:lnTo>
                    <a:pt x="299" y="471"/>
                  </a:lnTo>
                  <a:lnTo>
                    <a:pt x="299" y="473"/>
                  </a:lnTo>
                  <a:lnTo>
                    <a:pt x="301" y="476"/>
                  </a:lnTo>
                  <a:lnTo>
                    <a:pt x="304" y="477"/>
                  </a:lnTo>
                  <a:lnTo>
                    <a:pt x="304" y="474"/>
                  </a:lnTo>
                  <a:lnTo>
                    <a:pt x="305" y="471"/>
                  </a:lnTo>
                  <a:lnTo>
                    <a:pt x="308" y="476"/>
                  </a:lnTo>
                  <a:lnTo>
                    <a:pt x="311" y="477"/>
                  </a:lnTo>
                  <a:lnTo>
                    <a:pt x="311" y="480"/>
                  </a:lnTo>
                  <a:lnTo>
                    <a:pt x="316" y="480"/>
                  </a:lnTo>
                  <a:lnTo>
                    <a:pt x="311" y="485"/>
                  </a:lnTo>
                  <a:lnTo>
                    <a:pt x="307" y="486"/>
                  </a:lnTo>
                  <a:lnTo>
                    <a:pt x="302" y="482"/>
                  </a:lnTo>
                  <a:lnTo>
                    <a:pt x="310" y="497"/>
                  </a:lnTo>
                  <a:lnTo>
                    <a:pt x="313" y="498"/>
                  </a:lnTo>
                  <a:lnTo>
                    <a:pt x="316" y="501"/>
                  </a:lnTo>
                  <a:lnTo>
                    <a:pt x="317" y="503"/>
                  </a:lnTo>
                  <a:close/>
                </a:path>
              </a:pathLst>
            </a:custGeom>
            <a:grpFill/>
            <a:ln w="1905">
              <a:noFill/>
              <a:round/>
              <a:headEnd/>
              <a:tailEnd/>
            </a:ln>
          </p:spPr>
          <p:txBody>
            <a:bodyPr/>
            <a:lstStyle/>
            <a:p>
              <a:endParaRPr lang="en-GB">
                <a:solidFill>
                  <a:srgbClr val="000000"/>
                </a:solidFill>
                <a:latin typeface="Arial"/>
              </a:endParaRPr>
            </a:p>
          </p:txBody>
        </p:sp>
        <p:sp>
          <p:nvSpPr>
            <p:cNvPr id="930" name="Freeform 926"/>
            <p:cNvSpPr>
              <a:spLocks/>
            </p:cNvSpPr>
            <p:nvPr/>
          </p:nvSpPr>
          <p:spPr bwMode="auto">
            <a:xfrm>
              <a:off x="1033" y="661"/>
              <a:ext cx="19" cy="15"/>
            </a:xfrm>
            <a:custGeom>
              <a:avLst/>
              <a:gdLst>
                <a:gd name="T0" fmla="*/ 12 w 19"/>
                <a:gd name="T1" fmla="*/ 3 h 15"/>
                <a:gd name="T2" fmla="*/ 15 w 19"/>
                <a:gd name="T3" fmla="*/ 0 h 15"/>
                <a:gd name="T4" fmla="*/ 19 w 19"/>
                <a:gd name="T5" fmla="*/ 5 h 15"/>
                <a:gd name="T6" fmla="*/ 13 w 19"/>
                <a:gd name="T7" fmla="*/ 11 h 15"/>
                <a:gd name="T8" fmla="*/ 6 w 19"/>
                <a:gd name="T9" fmla="*/ 15 h 15"/>
                <a:gd name="T10" fmla="*/ 0 w 19"/>
                <a:gd name="T11" fmla="*/ 14 h 15"/>
                <a:gd name="T12" fmla="*/ 0 w 19"/>
                <a:gd name="T13" fmla="*/ 12 h 15"/>
                <a:gd name="T14" fmla="*/ 4 w 19"/>
                <a:gd name="T15" fmla="*/ 9 h 15"/>
                <a:gd name="T16" fmla="*/ 9 w 19"/>
                <a:gd name="T17" fmla="*/ 3 h 15"/>
                <a:gd name="T18" fmla="*/ 12 w 19"/>
                <a:gd name="T19" fmla="*/ 3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15"/>
                <a:gd name="T32" fmla="*/ 19 w 19"/>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15">
                  <a:moveTo>
                    <a:pt x="12" y="3"/>
                  </a:moveTo>
                  <a:lnTo>
                    <a:pt x="15" y="0"/>
                  </a:lnTo>
                  <a:lnTo>
                    <a:pt x="19" y="5"/>
                  </a:lnTo>
                  <a:lnTo>
                    <a:pt x="13" y="11"/>
                  </a:lnTo>
                  <a:lnTo>
                    <a:pt x="6" y="15"/>
                  </a:lnTo>
                  <a:lnTo>
                    <a:pt x="0" y="14"/>
                  </a:lnTo>
                  <a:lnTo>
                    <a:pt x="0" y="12"/>
                  </a:lnTo>
                  <a:lnTo>
                    <a:pt x="4" y="9"/>
                  </a:lnTo>
                  <a:lnTo>
                    <a:pt x="9" y="3"/>
                  </a:lnTo>
                  <a:lnTo>
                    <a:pt x="12" y="3"/>
                  </a:lnTo>
                  <a:close/>
                </a:path>
              </a:pathLst>
            </a:custGeom>
            <a:grpFill/>
            <a:ln w="1905">
              <a:noFill/>
              <a:round/>
              <a:headEnd/>
              <a:tailEnd/>
            </a:ln>
          </p:spPr>
          <p:txBody>
            <a:bodyPr/>
            <a:lstStyle/>
            <a:p>
              <a:endParaRPr lang="en-GB">
                <a:solidFill>
                  <a:srgbClr val="000000"/>
                </a:solidFill>
                <a:latin typeface="Arial"/>
              </a:endParaRPr>
            </a:p>
          </p:txBody>
        </p:sp>
        <p:sp>
          <p:nvSpPr>
            <p:cNvPr id="931" name="Freeform 927"/>
            <p:cNvSpPr>
              <a:spLocks/>
            </p:cNvSpPr>
            <p:nvPr/>
          </p:nvSpPr>
          <p:spPr bwMode="auto">
            <a:xfrm>
              <a:off x="1280" y="1143"/>
              <a:ext cx="7" cy="26"/>
            </a:xfrm>
            <a:custGeom>
              <a:avLst/>
              <a:gdLst>
                <a:gd name="T0" fmla="*/ 4 w 7"/>
                <a:gd name="T1" fmla="*/ 3 h 26"/>
                <a:gd name="T2" fmla="*/ 6 w 7"/>
                <a:gd name="T3" fmla="*/ 3 h 26"/>
                <a:gd name="T4" fmla="*/ 7 w 7"/>
                <a:gd name="T5" fmla="*/ 20 h 26"/>
                <a:gd name="T6" fmla="*/ 6 w 7"/>
                <a:gd name="T7" fmla="*/ 26 h 26"/>
                <a:gd name="T8" fmla="*/ 3 w 7"/>
                <a:gd name="T9" fmla="*/ 24 h 26"/>
                <a:gd name="T10" fmla="*/ 0 w 7"/>
                <a:gd name="T11" fmla="*/ 20 h 26"/>
                <a:gd name="T12" fmla="*/ 0 w 7"/>
                <a:gd name="T13" fmla="*/ 5 h 26"/>
                <a:gd name="T14" fmla="*/ 3 w 7"/>
                <a:gd name="T15" fmla="*/ 0 h 26"/>
                <a:gd name="T16" fmla="*/ 4 w 7"/>
                <a:gd name="T17" fmla="*/ 3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26"/>
                <a:gd name="T29" fmla="*/ 7 w 7"/>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26">
                  <a:moveTo>
                    <a:pt x="4" y="3"/>
                  </a:moveTo>
                  <a:lnTo>
                    <a:pt x="6" y="3"/>
                  </a:lnTo>
                  <a:lnTo>
                    <a:pt x="7" y="20"/>
                  </a:lnTo>
                  <a:lnTo>
                    <a:pt x="6" y="26"/>
                  </a:lnTo>
                  <a:lnTo>
                    <a:pt x="3" y="24"/>
                  </a:lnTo>
                  <a:lnTo>
                    <a:pt x="0" y="20"/>
                  </a:lnTo>
                  <a:lnTo>
                    <a:pt x="0" y="5"/>
                  </a:lnTo>
                  <a:lnTo>
                    <a:pt x="3" y="0"/>
                  </a:lnTo>
                  <a:lnTo>
                    <a:pt x="4" y="3"/>
                  </a:lnTo>
                  <a:close/>
                </a:path>
              </a:pathLst>
            </a:custGeom>
            <a:grpFill/>
            <a:ln w="1905">
              <a:noFill/>
              <a:round/>
              <a:headEnd/>
              <a:tailEnd/>
            </a:ln>
          </p:spPr>
          <p:txBody>
            <a:bodyPr/>
            <a:lstStyle/>
            <a:p>
              <a:endParaRPr lang="en-GB">
                <a:solidFill>
                  <a:srgbClr val="000000"/>
                </a:solidFill>
                <a:latin typeface="Arial"/>
              </a:endParaRPr>
            </a:p>
          </p:txBody>
        </p:sp>
        <p:sp>
          <p:nvSpPr>
            <p:cNvPr id="932" name="Freeform 928"/>
            <p:cNvSpPr>
              <a:spLocks/>
            </p:cNvSpPr>
            <p:nvPr/>
          </p:nvSpPr>
          <p:spPr bwMode="auto">
            <a:xfrm>
              <a:off x="1483" y="1370"/>
              <a:ext cx="14" cy="4"/>
            </a:xfrm>
            <a:custGeom>
              <a:avLst/>
              <a:gdLst>
                <a:gd name="T0" fmla="*/ 12 w 14"/>
                <a:gd name="T1" fmla="*/ 1 h 4"/>
                <a:gd name="T2" fmla="*/ 12 w 14"/>
                <a:gd name="T3" fmla="*/ 0 h 4"/>
                <a:gd name="T4" fmla="*/ 14 w 14"/>
                <a:gd name="T5" fmla="*/ 1 h 4"/>
                <a:gd name="T6" fmla="*/ 14 w 14"/>
                <a:gd name="T7" fmla="*/ 3 h 4"/>
                <a:gd name="T8" fmla="*/ 12 w 14"/>
                <a:gd name="T9" fmla="*/ 4 h 4"/>
                <a:gd name="T10" fmla="*/ 9 w 14"/>
                <a:gd name="T11" fmla="*/ 4 h 4"/>
                <a:gd name="T12" fmla="*/ 3 w 14"/>
                <a:gd name="T13" fmla="*/ 3 h 4"/>
                <a:gd name="T14" fmla="*/ 0 w 14"/>
                <a:gd name="T15" fmla="*/ 1 h 4"/>
                <a:gd name="T16" fmla="*/ 3 w 14"/>
                <a:gd name="T17" fmla="*/ 0 h 4"/>
                <a:gd name="T18" fmla="*/ 5 w 14"/>
                <a:gd name="T19" fmla="*/ 1 h 4"/>
                <a:gd name="T20" fmla="*/ 11 w 14"/>
                <a:gd name="T21" fmla="*/ 0 h 4"/>
                <a:gd name="T22" fmla="*/ 12 w 14"/>
                <a:gd name="T23" fmla="*/ 1 h 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4"/>
                <a:gd name="T38" fmla="*/ 14 w 14"/>
                <a:gd name="T39" fmla="*/ 4 h 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4">
                  <a:moveTo>
                    <a:pt x="12" y="1"/>
                  </a:moveTo>
                  <a:lnTo>
                    <a:pt x="12" y="0"/>
                  </a:lnTo>
                  <a:lnTo>
                    <a:pt x="14" y="1"/>
                  </a:lnTo>
                  <a:lnTo>
                    <a:pt x="14" y="3"/>
                  </a:lnTo>
                  <a:lnTo>
                    <a:pt x="12" y="4"/>
                  </a:lnTo>
                  <a:lnTo>
                    <a:pt x="9" y="4"/>
                  </a:lnTo>
                  <a:lnTo>
                    <a:pt x="3" y="3"/>
                  </a:lnTo>
                  <a:lnTo>
                    <a:pt x="0" y="1"/>
                  </a:lnTo>
                  <a:lnTo>
                    <a:pt x="3" y="0"/>
                  </a:lnTo>
                  <a:lnTo>
                    <a:pt x="5" y="1"/>
                  </a:lnTo>
                  <a:lnTo>
                    <a:pt x="11" y="0"/>
                  </a:lnTo>
                  <a:lnTo>
                    <a:pt x="12" y="1"/>
                  </a:lnTo>
                  <a:close/>
                </a:path>
              </a:pathLst>
            </a:custGeom>
            <a:grpFill/>
            <a:ln w="1905">
              <a:noFill/>
              <a:round/>
              <a:headEnd/>
              <a:tailEnd/>
            </a:ln>
          </p:spPr>
          <p:txBody>
            <a:bodyPr/>
            <a:lstStyle/>
            <a:p>
              <a:endParaRPr lang="en-GB">
                <a:solidFill>
                  <a:srgbClr val="000000"/>
                </a:solidFill>
                <a:latin typeface="Arial"/>
              </a:endParaRPr>
            </a:p>
          </p:txBody>
        </p:sp>
        <p:sp>
          <p:nvSpPr>
            <p:cNvPr id="933" name="Freeform 929"/>
            <p:cNvSpPr>
              <a:spLocks/>
            </p:cNvSpPr>
            <p:nvPr/>
          </p:nvSpPr>
          <p:spPr bwMode="auto">
            <a:xfrm>
              <a:off x="1660" y="1832"/>
              <a:ext cx="37" cy="27"/>
            </a:xfrm>
            <a:custGeom>
              <a:avLst/>
              <a:gdLst>
                <a:gd name="T0" fmla="*/ 33 w 37"/>
                <a:gd name="T1" fmla="*/ 20 h 27"/>
                <a:gd name="T2" fmla="*/ 34 w 37"/>
                <a:gd name="T3" fmla="*/ 18 h 27"/>
                <a:gd name="T4" fmla="*/ 37 w 37"/>
                <a:gd name="T5" fmla="*/ 17 h 27"/>
                <a:gd name="T6" fmla="*/ 37 w 37"/>
                <a:gd name="T7" fmla="*/ 15 h 27"/>
                <a:gd name="T8" fmla="*/ 30 w 37"/>
                <a:gd name="T9" fmla="*/ 15 h 27"/>
                <a:gd name="T10" fmla="*/ 22 w 37"/>
                <a:gd name="T11" fmla="*/ 17 h 27"/>
                <a:gd name="T12" fmla="*/ 11 w 37"/>
                <a:gd name="T13" fmla="*/ 14 h 27"/>
                <a:gd name="T14" fmla="*/ 9 w 37"/>
                <a:gd name="T15" fmla="*/ 15 h 27"/>
                <a:gd name="T16" fmla="*/ 8 w 37"/>
                <a:gd name="T17" fmla="*/ 14 h 27"/>
                <a:gd name="T18" fmla="*/ 5 w 37"/>
                <a:gd name="T19" fmla="*/ 8 h 27"/>
                <a:gd name="T20" fmla="*/ 6 w 37"/>
                <a:gd name="T21" fmla="*/ 5 h 27"/>
                <a:gd name="T22" fmla="*/ 6 w 37"/>
                <a:gd name="T23" fmla="*/ 0 h 27"/>
                <a:gd name="T24" fmla="*/ 0 w 37"/>
                <a:gd name="T25" fmla="*/ 8 h 27"/>
                <a:gd name="T26" fmla="*/ 0 w 37"/>
                <a:gd name="T27" fmla="*/ 11 h 27"/>
                <a:gd name="T28" fmla="*/ 5 w 37"/>
                <a:gd name="T29" fmla="*/ 12 h 27"/>
                <a:gd name="T30" fmla="*/ 5 w 37"/>
                <a:gd name="T31" fmla="*/ 14 h 27"/>
                <a:gd name="T32" fmla="*/ 6 w 37"/>
                <a:gd name="T33" fmla="*/ 17 h 27"/>
                <a:gd name="T34" fmla="*/ 9 w 37"/>
                <a:gd name="T35" fmla="*/ 17 h 27"/>
                <a:gd name="T36" fmla="*/ 11 w 37"/>
                <a:gd name="T37" fmla="*/ 20 h 27"/>
                <a:gd name="T38" fmla="*/ 17 w 37"/>
                <a:gd name="T39" fmla="*/ 23 h 27"/>
                <a:gd name="T40" fmla="*/ 20 w 37"/>
                <a:gd name="T41" fmla="*/ 23 h 27"/>
                <a:gd name="T42" fmla="*/ 20 w 37"/>
                <a:gd name="T43" fmla="*/ 21 h 27"/>
                <a:gd name="T44" fmla="*/ 21 w 37"/>
                <a:gd name="T45" fmla="*/ 21 h 27"/>
                <a:gd name="T46" fmla="*/ 24 w 37"/>
                <a:gd name="T47" fmla="*/ 23 h 27"/>
                <a:gd name="T48" fmla="*/ 24 w 37"/>
                <a:gd name="T49" fmla="*/ 24 h 27"/>
                <a:gd name="T50" fmla="*/ 24 w 37"/>
                <a:gd name="T51" fmla="*/ 26 h 27"/>
                <a:gd name="T52" fmla="*/ 28 w 37"/>
                <a:gd name="T53" fmla="*/ 27 h 27"/>
                <a:gd name="T54" fmla="*/ 31 w 37"/>
                <a:gd name="T55" fmla="*/ 26 h 27"/>
                <a:gd name="T56" fmla="*/ 31 w 37"/>
                <a:gd name="T57" fmla="*/ 21 h 27"/>
                <a:gd name="T58" fmla="*/ 33 w 37"/>
                <a:gd name="T59" fmla="*/ 20 h 2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7"/>
                <a:gd name="T91" fmla="*/ 0 h 27"/>
                <a:gd name="T92" fmla="*/ 37 w 37"/>
                <a:gd name="T93" fmla="*/ 27 h 2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7" h="27">
                  <a:moveTo>
                    <a:pt x="33" y="20"/>
                  </a:moveTo>
                  <a:lnTo>
                    <a:pt x="34" y="18"/>
                  </a:lnTo>
                  <a:lnTo>
                    <a:pt x="37" y="17"/>
                  </a:lnTo>
                  <a:lnTo>
                    <a:pt x="37" y="15"/>
                  </a:lnTo>
                  <a:lnTo>
                    <a:pt x="30" y="15"/>
                  </a:lnTo>
                  <a:lnTo>
                    <a:pt x="22" y="17"/>
                  </a:lnTo>
                  <a:lnTo>
                    <a:pt x="11" y="14"/>
                  </a:lnTo>
                  <a:lnTo>
                    <a:pt x="9" y="15"/>
                  </a:lnTo>
                  <a:lnTo>
                    <a:pt x="8" y="14"/>
                  </a:lnTo>
                  <a:lnTo>
                    <a:pt x="5" y="8"/>
                  </a:lnTo>
                  <a:lnTo>
                    <a:pt x="6" y="5"/>
                  </a:lnTo>
                  <a:lnTo>
                    <a:pt x="6" y="0"/>
                  </a:lnTo>
                  <a:lnTo>
                    <a:pt x="0" y="8"/>
                  </a:lnTo>
                  <a:lnTo>
                    <a:pt x="0" y="11"/>
                  </a:lnTo>
                  <a:lnTo>
                    <a:pt x="5" y="12"/>
                  </a:lnTo>
                  <a:lnTo>
                    <a:pt x="5" y="14"/>
                  </a:lnTo>
                  <a:lnTo>
                    <a:pt x="6" y="17"/>
                  </a:lnTo>
                  <a:lnTo>
                    <a:pt x="9" y="17"/>
                  </a:lnTo>
                  <a:lnTo>
                    <a:pt x="11" y="20"/>
                  </a:lnTo>
                  <a:lnTo>
                    <a:pt x="17" y="23"/>
                  </a:lnTo>
                  <a:lnTo>
                    <a:pt x="20" y="23"/>
                  </a:lnTo>
                  <a:lnTo>
                    <a:pt x="20" y="21"/>
                  </a:lnTo>
                  <a:lnTo>
                    <a:pt x="21" y="21"/>
                  </a:lnTo>
                  <a:lnTo>
                    <a:pt x="24" y="23"/>
                  </a:lnTo>
                  <a:lnTo>
                    <a:pt x="24" y="24"/>
                  </a:lnTo>
                  <a:lnTo>
                    <a:pt x="24" y="26"/>
                  </a:lnTo>
                  <a:lnTo>
                    <a:pt x="28" y="27"/>
                  </a:lnTo>
                  <a:lnTo>
                    <a:pt x="31" y="26"/>
                  </a:lnTo>
                  <a:lnTo>
                    <a:pt x="31" y="21"/>
                  </a:lnTo>
                  <a:lnTo>
                    <a:pt x="33" y="20"/>
                  </a:lnTo>
                  <a:close/>
                </a:path>
              </a:pathLst>
            </a:custGeom>
            <a:grpFill/>
            <a:ln w="1905">
              <a:noFill/>
              <a:round/>
              <a:headEnd/>
              <a:tailEnd/>
            </a:ln>
          </p:spPr>
          <p:txBody>
            <a:bodyPr/>
            <a:lstStyle/>
            <a:p>
              <a:endParaRPr lang="en-GB">
                <a:solidFill>
                  <a:srgbClr val="000000"/>
                </a:solidFill>
                <a:latin typeface="Arial"/>
              </a:endParaRPr>
            </a:p>
          </p:txBody>
        </p:sp>
        <p:sp>
          <p:nvSpPr>
            <p:cNvPr id="934" name="Freeform 930"/>
            <p:cNvSpPr>
              <a:spLocks/>
            </p:cNvSpPr>
            <p:nvPr/>
          </p:nvSpPr>
          <p:spPr bwMode="auto">
            <a:xfrm>
              <a:off x="1801" y="1661"/>
              <a:ext cx="1" cy="2"/>
            </a:xfrm>
            <a:custGeom>
              <a:avLst/>
              <a:gdLst>
                <a:gd name="T0" fmla="*/ 0 w 1"/>
                <a:gd name="T1" fmla="*/ 0 h 2"/>
                <a:gd name="T2" fmla="*/ 0 w 1"/>
                <a:gd name="T3" fmla="*/ 2 h 2"/>
                <a:gd name="T4" fmla="*/ 0 w 1"/>
                <a:gd name="T5" fmla="*/ 0 h 2"/>
                <a:gd name="T6" fmla="*/ 0 60000 65536"/>
                <a:gd name="T7" fmla="*/ 0 60000 65536"/>
                <a:gd name="T8" fmla="*/ 0 60000 65536"/>
                <a:gd name="T9" fmla="*/ 0 w 1"/>
                <a:gd name="T10" fmla="*/ 0 h 2"/>
                <a:gd name="T11" fmla="*/ 1 w 1"/>
                <a:gd name="T12" fmla="*/ 2 h 2"/>
              </a:gdLst>
              <a:ahLst/>
              <a:cxnLst>
                <a:cxn ang="T6">
                  <a:pos x="T0" y="T1"/>
                </a:cxn>
                <a:cxn ang="T7">
                  <a:pos x="T2" y="T3"/>
                </a:cxn>
                <a:cxn ang="T8">
                  <a:pos x="T4" y="T5"/>
                </a:cxn>
              </a:cxnLst>
              <a:rect l="T9" t="T10" r="T11" b="T12"/>
              <a:pathLst>
                <a:path w="1" h="2">
                  <a:moveTo>
                    <a:pt x="0" y="0"/>
                  </a:moveTo>
                  <a:lnTo>
                    <a:pt x="0"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35" name="Freeform 931"/>
            <p:cNvSpPr>
              <a:spLocks/>
            </p:cNvSpPr>
            <p:nvPr/>
          </p:nvSpPr>
          <p:spPr bwMode="auto">
            <a:xfrm>
              <a:off x="374" y="964"/>
              <a:ext cx="1431" cy="989"/>
            </a:xfrm>
            <a:custGeom>
              <a:avLst/>
              <a:gdLst>
                <a:gd name="T0" fmla="*/ 1252 w 1431"/>
                <a:gd name="T1" fmla="*/ 789 h 989"/>
                <a:gd name="T2" fmla="*/ 1286 w 1431"/>
                <a:gd name="T3" fmla="*/ 832 h 989"/>
                <a:gd name="T4" fmla="*/ 1328 w 1431"/>
                <a:gd name="T5" fmla="*/ 903 h 989"/>
                <a:gd name="T6" fmla="*/ 1270 w 1431"/>
                <a:gd name="T7" fmla="*/ 949 h 989"/>
                <a:gd name="T8" fmla="*/ 1276 w 1431"/>
                <a:gd name="T9" fmla="*/ 903 h 989"/>
                <a:gd name="T10" fmla="*/ 1166 w 1431"/>
                <a:gd name="T11" fmla="*/ 913 h 989"/>
                <a:gd name="T12" fmla="*/ 970 w 1431"/>
                <a:gd name="T13" fmla="*/ 988 h 989"/>
                <a:gd name="T14" fmla="*/ 1021 w 1431"/>
                <a:gd name="T15" fmla="*/ 929 h 989"/>
                <a:gd name="T16" fmla="*/ 954 w 1431"/>
                <a:gd name="T17" fmla="*/ 886 h 989"/>
                <a:gd name="T18" fmla="*/ 879 w 1431"/>
                <a:gd name="T19" fmla="*/ 834 h 989"/>
                <a:gd name="T20" fmla="*/ 771 w 1431"/>
                <a:gd name="T21" fmla="*/ 811 h 989"/>
                <a:gd name="T22" fmla="*/ 285 w 1431"/>
                <a:gd name="T23" fmla="*/ 795 h 989"/>
                <a:gd name="T24" fmla="*/ 249 w 1431"/>
                <a:gd name="T25" fmla="*/ 771 h 989"/>
                <a:gd name="T26" fmla="*/ 219 w 1431"/>
                <a:gd name="T27" fmla="*/ 733 h 989"/>
                <a:gd name="T28" fmla="*/ 183 w 1431"/>
                <a:gd name="T29" fmla="*/ 666 h 989"/>
                <a:gd name="T30" fmla="*/ 95 w 1431"/>
                <a:gd name="T31" fmla="*/ 512 h 989"/>
                <a:gd name="T32" fmla="*/ 0 w 1431"/>
                <a:gd name="T33" fmla="*/ 115 h 989"/>
                <a:gd name="T34" fmla="*/ 105 w 1431"/>
                <a:gd name="T35" fmla="*/ 156 h 989"/>
                <a:gd name="T36" fmla="*/ 169 w 1431"/>
                <a:gd name="T37" fmla="*/ 96 h 989"/>
                <a:gd name="T38" fmla="*/ 153 w 1431"/>
                <a:gd name="T39" fmla="*/ 132 h 989"/>
                <a:gd name="T40" fmla="*/ 216 w 1431"/>
                <a:gd name="T41" fmla="*/ 73 h 989"/>
                <a:gd name="T42" fmla="*/ 265 w 1431"/>
                <a:gd name="T43" fmla="*/ 97 h 989"/>
                <a:gd name="T44" fmla="*/ 315 w 1431"/>
                <a:gd name="T45" fmla="*/ 111 h 989"/>
                <a:gd name="T46" fmla="*/ 449 w 1431"/>
                <a:gd name="T47" fmla="*/ 175 h 989"/>
                <a:gd name="T48" fmla="*/ 485 w 1431"/>
                <a:gd name="T49" fmla="*/ 203 h 989"/>
                <a:gd name="T50" fmla="*/ 539 w 1431"/>
                <a:gd name="T51" fmla="*/ 218 h 989"/>
                <a:gd name="T52" fmla="*/ 551 w 1431"/>
                <a:gd name="T53" fmla="*/ 203 h 989"/>
                <a:gd name="T54" fmla="*/ 572 w 1431"/>
                <a:gd name="T55" fmla="*/ 176 h 989"/>
                <a:gd name="T56" fmla="*/ 575 w 1431"/>
                <a:gd name="T57" fmla="*/ 150 h 989"/>
                <a:gd name="T58" fmla="*/ 638 w 1431"/>
                <a:gd name="T59" fmla="*/ 197 h 989"/>
                <a:gd name="T60" fmla="*/ 726 w 1431"/>
                <a:gd name="T61" fmla="*/ 208 h 989"/>
                <a:gd name="T62" fmla="*/ 732 w 1431"/>
                <a:gd name="T63" fmla="*/ 171 h 989"/>
                <a:gd name="T64" fmla="*/ 759 w 1431"/>
                <a:gd name="T65" fmla="*/ 205 h 989"/>
                <a:gd name="T66" fmla="*/ 782 w 1431"/>
                <a:gd name="T67" fmla="*/ 142 h 989"/>
                <a:gd name="T68" fmla="*/ 752 w 1431"/>
                <a:gd name="T69" fmla="*/ 73 h 989"/>
                <a:gd name="T70" fmla="*/ 792 w 1431"/>
                <a:gd name="T71" fmla="*/ 10 h 989"/>
                <a:gd name="T72" fmla="*/ 809 w 1431"/>
                <a:gd name="T73" fmla="*/ 112 h 989"/>
                <a:gd name="T74" fmla="*/ 861 w 1431"/>
                <a:gd name="T75" fmla="*/ 142 h 989"/>
                <a:gd name="T76" fmla="*/ 936 w 1431"/>
                <a:gd name="T77" fmla="*/ 159 h 989"/>
                <a:gd name="T78" fmla="*/ 979 w 1431"/>
                <a:gd name="T79" fmla="*/ 126 h 989"/>
                <a:gd name="T80" fmla="*/ 999 w 1431"/>
                <a:gd name="T81" fmla="*/ 224 h 989"/>
                <a:gd name="T82" fmla="*/ 924 w 1431"/>
                <a:gd name="T83" fmla="*/ 259 h 989"/>
                <a:gd name="T84" fmla="*/ 904 w 1431"/>
                <a:gd name="T85" fmla="*/ 320 h 989"/>
                <a:gd name="T86" fmla="*/ 835 w 1431"/>
                <a:gd name="T87" fmla="*/ 371 h 989"/>
                <a:gd name="T88" fmla="*/ 837 w 1431"/>
                <a:gd name="T89" fmla="*/ 379 h 989"/>
                <a:gd name="T90" fmla="*/ 786 w 1431"/>
                <a:gd name="T91" fmla="*/ 453 h 989"/>
                <a:gd name="T92" fmla="*/ 809 w 1431"/>
                <a:gd name="T93" fmla="*/ 602 h 989"/>
                <a:gd name="T94" fmla="*/ 982 w 1431"/>
                <a:gd name="T95" fmla="*/ 654 h 989"/>
                <a:gd name="T96" fmla="*/ 1039 w 1431"/>
                <a:gd name="T97" fmla="*/ 756 h 989"/>
                <a:gd name="T98" fmla="*/ 1085 w 1431"/>
                <a:gd name="T99" fmla="*/ 623 h 989"/>
                <a:gd name="T100" fmla="*/ 1060 w 1431"/>
                <a:gd name="T101" fmla="*/ 500 h 989"/>
                <a:gd name="T102" fmla="*/ 1056 w 1431"/>
                <a:gd name="T103" fmla="*/ 422 h 989"/>
                <a:gd name="T104" fmla="*/ 1154 w 1431"/>
                <a:gd name="T105" fmla="*/ 443 h 989"/>
                <a:gd name="T106" fmla="*/ 1195 w 1431"/>
                <a:gd name="T107" fmla="*/ 483 h 989"/>
                <a:gd name="T108" fmla="*/ 1192 w 1431"/>
                <a:gd name="T109" fmla="*/ 539 h 989"/>
                <a:gd name="T110" fmla="*/ 1261 w 1431"/>
                <a:gd name="T111" fmla="*/ 537 h 989"/>
                <a:gd name="T112" fmla="*/ 1295 w 1431"/>
                <a:gd name="T113" fmla="*/ 522 h 989"/>
                <a:gd name="T114" fmla="*/ 1313 w 1431"/>
                <a:gd name="T115" fmla="*/ 555 h 989"/>
                <a:gd name="T116" fmla="*/ 1328 w 1431"/>
                <a:gd name="T117" fmla="*/ 611 h 989"/>
                <a:gd name="T118" fmla="*/ 1374 w 1431"/>
                <a:gd name="T119" fmla="*/ 653 h 989"/>
                <a:gd name="T120" fmla="*/ 1353 w 1431"/>
                <a:gd name="T121" fmla="*/ 699 h 989"/>
                <a:gd name="T122" fmla="*/ 1421 w 1431"/>
                <a:gd name="T123" fmla="*/ 709 h 98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31"/>
                <a:gd name="T187" fmla="*/ 0 h 989"/>
                <a:gd name="T188" fmla="*/ 1431 w 1431"/>
                <a:gd name="T189" fmla="*/ 989 h 98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31" h="989">
                  <a:moveTo>
                    <a:pt x="1427" y="732"/>
                  </a:moveTo>
                  <a:lnTo>
                    <a:pt x="1431" y="738"/>
                  </a:lnTo>
                  <a:lnTo>
                    <a:pt x="1425" y="744"/>
                  </a:lnTo>
                  <a:lnTo>
                    <a:pt x="1419" y="748"/>
                  </a:lnTo>
                  <a:lnTo>
                    <a:pt x="1415" y="754"/>
                  </a:lnTo>
                  <a:lnTo>
                    <a:pt x="1412" y="754"/>
                  </a:lnTo>
                  <a:lnTo>
                    <a:pt x="1410" y="756"/>
                  </a:lnTo>
                  <a:lnTo>
                    <a:pt x="1398" y="756"/>
                  </a:lnTo>
                  <a:lnTo>
                    <a:pt x="1385" y="760"/>
                  </a:lnTo>
                  <a:lnTo>
                    <a:pt x="1382" y="763"/>
                  </a:lnTo>
                  <a:lnTo>
                    <a:pt x="1379" y="768"/>
                  </a:lnTo>
                  <a:lnTo>
                    <a:pt x="1377" y="768"/>
                  </a:lnTo>
                  <a:lnTo>
                    <a:pt x="1368" y="780"/>
                  </a:lnTo>
                  <a:lnTo>
                    <a:pt x="1364" y="783"/>
                  </a:lnTo>
                  <a:lnTo>
                    <a:pt x="1361" y="787"/>
                  </a:lnTo>
                  <a:lnTo>
                    <a:pt x="1358" y="789"/>
                  </a:lnTo>
                  <a:lnTo>
                    <a:pt x="1356" y="789"/>
                  </a:lnTo>
                  <a:lnTo>
                    <a:pt x="1355" y="787"/>
                  </a:lnTo>
                  <a:lnTo>
                    <a:pt x="1356" y="783"/>
                  </a:lnTo>
                  <a:lnTo>
                    <a:pt x="1353" y="784"/>
                  </a:lnTo>
                  <a:lnTo>
                    <a:pt x="1352" y="787"/>
                  </a:lnTo>
                  <a:lnTo>
                    <a:pt x="1332" y="792"/>
                  </a:lnTo>
                  <a:lnTo>
                    <a:pt x="1329" y="792"/>
                  </a:lnTo>
                  <a:lnTo>
                    <a:pt x="1329" y="790"/>
                  </a:lnTo>
                  <a:lnTo>
                    <a:pt x="1326" y="789"/>
                  </a:lnTo>
                  <a:lnTo>
                    <a:pt x="1308" y="787"/>
                  </a:lnTo>
                  <a:lnTo>
                    <a:pt x="1303" y="789"/>
                  </a:lnTo>
                  <a:lnTo>
                    <a:pt x="1283" y="786"/>
                  </a:lnTo>
                  <a:lnTo>
                    <a:pt x="1276" y="789"/>
                  </a:lnTo>
                  <a:lnTo>
                    <a:pt x="1268" y="787"/>
                  </a:lnTo>
                  <a:lnTo>
                    <a:pt x="1264" y="789"/>
                  </a:lnTo>
                  <a:lnTo>
                    <a:pt x="1259" y="787"/>
                  </a:lnTo>
                  <a:lnTo>
                    <a:pt x="1256" y="789"/>
                  </a:lnTo>
                  <a:lnTo>
                    <a:pt x="1253" y="789"/>
                  </a:lnTo>
                  <a:lnTo>
                    <a:pt x="1252" y="789"/>
                  </a:lnTo>
                  <a:lnTo>
                    <a:pt x="1250" y="792"/>
                  </a:lnTo>
                  <a:lnTo>
                    <a:pt x="1247" y="792"/>
                  </a:lnTo>
                  <a:lnTo>
                    <a:pt x="1244" y="793"/>
                  </a:lnTo>
                  <a:lnTo>
                    <a:pt x="1240" y="799"/>
                  </a:lnTo>
                  <a:lnTo>
                    <a:pt x="1237" y="811"/>
                  </a:lnTo>
                  <a:lnTo>
                    <a:pt x="1235" y="811"/>
                  </a:lnTo>
                  <a:lnTo>
                    <a:pt x="1223" y="813"/>
                  </a:lnTo>
                  <a:lnTo>
                    <a:pt x="1220" y="816"/>
                  </a:lnTo>
                  <a:lnTo>
                    <a:pt x="1219" y="816"/>
                  </a:lnTo>
                  <a:lnTo>
                    <a:pt x="1219" y="817"/>
                  </a:lnTo>
                  <a:lnTo>
                    <a:pt x="1213" y="823"/>
                  </a:lnTo>
                  <a:lnTo>
                    <a:pt x="1210" y="825"/>
                  </a:lnTo>
                  <a:lnTo>
                    <a:pt x="1201" y="838"/>
                  </a:lnTo>
                  <a:lnTo>
                    <a:pt x="1198" y="841"/>
                  </a:lnTo>
                  <a:lnTo>
                    <a:pt x="1195" y="841"/>
                  </a:lnTo>
                  <a:lnTo>
                    <a:pt x="1195" y="846"/>
                  </a:lnTo>
                  <a:lnTo>
                    <a:pt x="1187" y="859"/>
                  </a:lnTo>
                  <a:lnTo>
                    <a:pt x="1186" y="859"/>
                  </a:lnTo>
                  <a:lnTo>
                    <a:pt x="1172" y="874"/>
                  </a:lnTo>
                  <a:lnTo>
                    <a:pt x="1175" y="873"/>
                  </a:lnTo>
                  <a:lnTo>
                    <a:pt x="1178" y="871"/>
                  </a:lnTo>
                  <a:lnTo>
                    <a:pt x="1180" y="870"/>
                  </a:lnTo>
                  <a:lnTo>
                    <a:pt x="1181" y="870"/>
                  </a:lnTo>
                  <a:lnTo>
                    <a:pt x="1210" y="835"/>
                  </a:lnTo>
                  <a:lnTo>
                    <a:pt x="1213" y="835"/>
                  </a:lnTo>
                  <a:lnTo>
                    <a:pt x="1214" y="832"/>
                  </a:lnTo>
                  <a:lnTo>
                    <a:pt x="1249" y="816"/>
                  </a:lnTo>
                  <a:lnTo>
                    <a:pt x="1265" y="813"/>
                  </a:lnTo>
                  <a:lnTo>
                    <a:pt x="1274" y="814"/>
                  </a:lnTo>
                  <a:lnTo>
                    <a:pt x="1286" y="820"/>
                  </a:lnTo>
                  <a:lnTo>
                    <a:pt x="1288" y="825"/>
                  </a:lnTo>
                  <a:lnTo>
                    <a:pt x="1286" y="825"/>
                  </a:lnTo>
                  <a:lnTo>
                    <a:pt x="1285" y="825"/>
                  </a:lnTo>
                  <a:lnTo>
                    <a:pt x="1286" y="828"/>
                  </a:lnTo>
                  <a:lnTo>
                    <a:pt x="1286" y="832"/>
                  </a:lnTo>
                  <a:lnTo>
                    <a:pt x="1271" y="844"/>
                  </a:lnTo>
                  <a:lnTo>
                    <a:pt x="1265" y="844"/>
                  </a:lnTo>
                  <a:lnTo>
                    <a:pt x="1261" y="841"/>
                  </a:lnTo>
                  <a:lnTo>
                    <a:pt x="1250" y="844"/>
                  </a:lnTo>
                  <a:lnTo>
                    <a:pt x="1249" y="846"/>
                  </a:lnTo>
                  <a:lnTo>
                    <a:pt x="1253" y="844"/>
                  </a:lnTo>
                  <a:lnTo>
                    <a:pt x="1261" y="847"/>
                  </a:lnTo>
                  <a:lnTo>
                    <a:pt x="1262" y="852"/>
                  </a:lnTo>
                  <a:lnTo>
                    <a:pt x="1264" y="853"/>
                  </a:lnTo>
                  <a:lnTo>
                    <a:pt x="1273" y="849"/>
                  </a:lnTo>
                  <a:lnTo>
                    <a:pt x="1274" y="849"/>
                  </a:lnTo>
                  <a:lnTo>
                    <a:pt x="1274" y="850"/>
                  </a:lnTo>
                  <a:lnTo>
                    <a:pt x="1277" y="850"/>
                  </a:lnTo>
                  <a:lnTo>
                    <a:pt x="1279" y="852"/>
                  </a:lnTo>
                  <a:lnTo>
                    <a:pt x="1279" y="855"/>
                  </a:lnTo>
                  <a:lnTo>
                    <a:pt x="1276" y="862"/>
                  </a:lnTo>
                  <a:lnTo>
                    <a:pt x="1270" y="867"/>
                  </a:lnTo>
                  <a:lnTo>
                    <a:pt x="1270" y="868"/>
                  </a:lnTo>
                  <a:lnTo>
                    <a:pt x="1273" y="868"/>
                  </a:lnTo>
                  <a:lnTo>
                    <a:pt x="1277" y="868"/>
                  </a:lnTo>
                  <a:lnTo>
                    <a:pt x="1277" y="874"/>
                  </a:lnTo>
                  <a:lnTo>
                    <a:pt x="1282" y="885"/>
                  </a:lnTo>
                  <a:lnTo>
                    <a:pt x="1283" y="886"/>
                  </a:lnTo>
                  <a:lnTo>
                    <a:pt x="1283" y="888"/>
                  </a:lnTo>
                  <a:lnTo>
                    <a:pt x="1288" y="889"/>
                  </a:lnTo>
                  <a:lnTo>
                    <a:pt x="1295" y="892"/>
                  </a:lnTo>
                  <a:lnTo>
                    <a:pt x="1294" y="894"/>
                  </a:lnTo>
                  <a:lnTo>
                    <a:pt x="1292" y="897"/>
                  </a:lnTo>
                  <a:lnTo>
                    <a:pt x="1311" y="901"/>
                  </a:lnTo>
                  <a:lnTo>
                    <a:pt x="1313" y="903"/>
                  </a:lnTo>
                  <a:lnTo>
                    <a:pt x="1320" y="901"/>
                  </a:lnTo>
                  <a:lnTo>
                    <a:pt x="1326" y="898"/>
                  </a:lnTo>
                  <a:lnTo>
                    <a:pt x="1328" y="901"/>
                  </a:lnTo>
                  <a:lnTo>
                    <a:pt x="1326" y="903"/>
                  </a:lnTo>
                  <a:lnTo>
                    <a:pt x="1328" y="903"/>
                  </a:lnTo>
                  <a:lnTo>
                    <a:pt x="1331" y="903"/>
                  </a:lnTo>
                  <a:lnTo>
                    <a:pt x="1334" y="903"/>
                  </a:lnTo>
                  <a:lnTo>
                    <a:pt x="1338" y="907"/>
                  </a:lnTo>
                  <a:lnTo>
                    <a:pt x="1335" y="909"/>
                  </a:lnTo>
                  <a:lnTo>
                    <a:pt x="1335" y="910"/>
                  </a:lnTo>
                  <a:lnTo>
                    <a:pt x="1340" y="910"/>
                  </a:lnTo>
                  <a:lnTo>
                    <a:pt x="1341" y="912"/>
                  </a:lnTo>
                  <a:lnTo>
                    <a:pt x="1340" y="913"/>
                  </a:lnTo>
                  <a:lnTo>
                    <a:pt x="1337" y="912"/>
                  </a:lnTo>
                  <a:lnTo>
                    <a:pt x="1334" y="915"/>
                  </a:lnTo>
                  <a:lnTo>
                    <a:pt x="1332" y="913"/>
                  </a:lnTo>
                  <a:lnTo>
                    <a:pt x="1319" y="920"/>
                  </a:lnTo>
                  <a:lnTo>
                    <a:pt x="1317" y="920"/>
                  </a:lnTo>
                  <a:lnTo>
                    <a:pt x="1316" y="922"/>
                  </a:lnTo>
                  <a:lnTo>
                    <a:pt x="1314" y="922"/>
                  </a:lnTo>
                  <a:lnTo>
                    <a:pt x="1310" y="925"/>
                  </a:lnTo>
                  <a:lnTo>
                    <a:pt x="1307" y="925"/>
                  </a:lnTo>
                  <a:lnTo>
                    <a:pt x="1307" y="923"/>
                  </a:lnTo>
                  <a:lnTo>
                    <a:pt x="1303" y="926"/>
                  </a:lnTo>
                  <a:lnTo>
                    <a:pt x="1298" y="925"/>
                  </a:lnTo>
                  <a:lnTo>
                    <a:pt x="1300" y="929"/>
                  </a:lnTo>
                  <a:lnTo>
                    <a:pt x="1300" y="931"/>
                  </a:lnTo>
                  <a:lnTo>
                    <a:pt x="1295" y="931"/>
                  </a:lnTo>
                  <a:lnTo>
                    <a:pt x="1294" y="928"/>
                  </a:lnTo>
                  <a:lnTo>
                    <a:pt x="1294" y="926"/>
                  </a:lnTo>
                  <a:lnTo>
                    <a:pt x="1291" y="931"/>
                  </a:lnTo>
                  <a:lnTo>
                    <a:pt x="1289" y="928"/>
                  </a:lnTo>
                  <a:lnTo>
                    <a:pt x="1288" y="931"/>
                  </a:lnTo>
                  <a:lnTo>
                    <a:pt x="1288" y="935"/>
                  </a:lnTo>
                  <a:lnTo>
                    <a:pt x="1285" y="937"/>
                  </a:lnTo>
                  <a:lnTo>
                    <a:pt x="1279" y="944"/>
                  </a:lnTo>
                  <a:lnTo>
                    <a:pt x="1276" y="946"/>
                  </a:lnTo>
                  <a:lnTo>
                    <a:pt x="1274" y="949"/>
                  </a:lnTo>
                  <a:lnTo>
                    <a:pt x="1271" y="949"/>
                  </a:lnTo>
                  <a:lnTo>
                    <a:pt x="1270" y="949"/>
                  </a:lnTo>
                  <a:lnTo>
                    <a:pt x="1270" y="952"/>
                  </a:lnTo>
                  <a:lnTo>
                    <a:pt x="1268" y="953"/>
                  </a:lnTo>
                  <a:lnTo>
                    <a:pt x="1267" y="953"/>
                  </a:lnTo>
                  <a:lnTo>
                    <a:pt x="1264" y="953"/>
                  </a:lnTo>
                  <a:lnTo>
                    <a:pt x="1262" y="949"/>
                  </a:lnTo>
                  <a:lnTo>
                    <a:pt x="1261" y="947"/>
                  </a:lnTo>
                  <a:lnTo>
                    <a:pt x="1258" y="946"/>
                  </a:lnTo>
                  <a:lnTo>
                    <a:pt x="1256" y="937"/>
                  </a:lnTo>
                  <a:lnTo>
                    <a:pt x="1256" y="934"/>
                  </a:lnTo>
                  <a:lnTo>
                    <a:pt x="1261" y="928"/>
                  </a:lnTo>
                  <a:lnTo>
                    <a:pt x="1259" y="929"/>
                  </a:lnTo>
                  <a:lnTo>
                    <a:pt x="1256" y="932"/>
                  </a:lnTo>
                  <a:lnTo>
                    <a:pt x="1256" y="929"/>
                  </a:lnTo>
                  <a:lnTo>
                    <a:pt x="1261" y="926"/>
                  </a:lnTo>
                  <a:lnTo>
                    <a:pt x="1264" y="926"/>
                  </a:lnTo>
                  <a:lnTo>
                    <a:pt x="1267" y="925"/>
                  </a:lnTo>
                  <a:lnTo>
                    <a:pt x="1265" y="923"/>
                  </a:lnTo>
                  <a:lnTo>
                    <a:pt x="1285" y="912"/>
                  </a:lnTo>
                  <a:lnTo>
                    <a:pt x="1286" y="913"/>
                  </a:lnTo>
                  <a:lnTo>
                    <a:pt x="1286" y="915"/>
                  </a:lnTo>
                  <a:lnTo>
                    <a:pt x="1289" y="916"/>
                  </a:lnTo>
                  <a:lnTo>
                    <a:pt x="1292" y="913"/>
                  </a:lnTo>
                  <a:lnTo>
                    <a:pt x="1295" y="912"/>
                  </a:lnTo>
                  <a:lnTo>
                    <a:pt x="1303" y="910"/>
                  </a:lnTo>
                  <a:lnTo>
                    <a:pt x="1303" y="909"/>
                  </a:lnTo>
                  <a:lnTo>
                    <a:pt x="1294" y="910"/>
                  </a:lnTo>
                  <a:lnTo>
                    <a:pt x="1286" y="909"/>
                  </a:lnTo>
                  <a:lnTo>
                    <a:pt x="1282" y="910"/>
                  </a:lnTo>
                  <a:lnTo>
                    <a:pt x="1279" y="910"/>
                  </a:lnTo>
                  <a:lnTo>
                    <a:pt x="1277" y="907"/>
                  </a:lnTo>
                  <a:lnTo>
                    <a:pt x="1286" y="900"/>
                  </a:lnTo>
                  <a:lnTo>
                    <a:pt x="1283" y="900"/>
                  </a:lnTo>
                  <a:lnTo>
                    <a:pt x="1282" y="897"/>
                  </a:lnTo>
                  <a:lnTo>
                    <a:pt x="1280" y="903"/>
                  </a:lnTo>
                  <a:lnTo>
                    <a:pt x="1276" y="903"/>
                  </a:lnTo>
                  <a:lnTo>
                    <a:pt x="1264" y="912"/>
                  </a:lnTo>
                  <a:lnTo>
                    <a:pt x="1261" y="913"/>
                  </a:lnTo>
                  <a:lnTo>
                    <a:pt x="1258" y="912"/>
                  </a:lnTo>
                  <a:lnTo>
                    <a:pt x="1253" y="916"/>
                  </a:lnTo>
                  <a:lnTo>
                    <a:pt x="1244" y="916"/>
                  </a:lnTo>
                  <a:lnTo>
                    <a:pt x="1243" y="915"/>
                  </a:lnTo>
                  <a:lnTo>
                    <a:pt x="1240" y="915"/>
                  </a:lnTo>
                  <a:lnTo>
                    <a:pt x="1240" y="916"/>
                  </a:lnTo>
                  <a:lnTo>
                    <a:pt x="1238" y="916"/>
                  </a:lnTo>
                  <a:lnTo>
                    <a:pt x="1235" y="915"/>
                  </a:lnTo>
                  <a:lnTo>
                    <a:pt x="1232" y="913"/>
                  </a:lnTo>
                  <a:lnTo>
                    <a:pt x="1232" y="910"/>
                  </a:lnTo>
                  <a:lnTo>
                    <a:pt x="1232" y="906"/>
                  </a:lnTo>
                  <a:lnTo>
                    <a:pt x="1228" y="903"/>
                  </a:lnTo>
                  <a:lnTo>
                    <a:pt x="1228" y="870"/>
                  </a:lnTo>
                  <a:lnTo>
                    <a:pt x="1219" y="862"/>
                  </a:lnTo>
                  <a:lnTo>
                    <a:pt x="1217" y="862"/>
                  </a:lnTo>
                  <a:lnTo>
                    <a:pt x="1214" y="865"/>
                  </a:lnTo>
                  <a:lnTo>
                    <a:pt x="1210" y="867"/>
                  </a:lnTo>
                  <a:lnTo>
                    <a:pt x="1205" y="865"/>
                  </a:lnTo>
                  <a:lnTo>
                    <a:pt x="1204" y="862"/>
                  </a:lnTo>
                  <a:lnTo>
                    <a:pt x="1202" y="861"/>
                  </a:lnTo>
                  <a:lnTo>
                    <a:pt x="1201" y="861"/>
                  </a:lnTo>
                  <a:lnTo>
                    <a:pt x="1198" y="862"/>
                  </a:lnTo>
                  <a:lnTo>
                    <a:pt x="1184" y="894"/>
                  </a:lnTo>
                  <a:lnTo>
                    <a:pt x="1183" y="904"/>
                  </a:lnTo>
                  <a:lnTo>
                    <a:pt x="1180" y="907"/>
                  </a:lnTo>
                  <a:lnTo>
                    <a:pt x="1180" y="909"/>
                  </a:lnTo>
                  <a:lnTo>
                    <a:pt x="1180" y="912"/>
                  </a:lnTo>
                  <a:lnTo>
                    <a:pt x="1177" y="910"/>
                  </a:lnTo>
                  <a:lnTo>
                    <a:pt x="1177" y="912"/>
                  </a:lnTo>
                  <a:lnTo>
                    <a:pt x="1177" y="913"/>
                  </a:lnTo>
                  <a:lnTo>
                    <a:pt x="1174" y="912"/>
                  </a:lnTo>
                  <a:lnTo>
                    <a:pt x="1171" y="913"/>
                  </a:lnTo>
                  <a:lnTo>
                    <a:pt x="1166" y="913"/>
                  </a:lnTo>
                  <a:lnTo>
                    <a:pt x="1166" y="915"/>
                  </a:lnTo>
                  <a:lnTo>
                    <a:pt x="1163" y="919"/>
                  </a:lnTo>
                  <a:lnTo>
                    <a:pt x="1106" y="919"/>
                  </a:lnTo>
                  <a:lnTo>
                    <a:pt x="1094" y="928"/>
                  </a:lnTo>
                  <a:lnTo>
                    <a:pt x="1094" y="929"/>
                  </a:lnTo>
                  <a:lnTo>
                    <a:pt x="1090" y="934"/>
                  </a:lnTo>
                  <a:lnTo>
                    <a:pt x="1073" y="940"/>
                  </a:lnTo>
                  <a:lnTo>
                    <a:pt x="1073" y="938"/>
                  </a:lnTo>
                  <a:lnTo>
                    <a:pt x="1069" y="938"/>
                  </a:lnTo>
                  <a:lnTo>
                    <a:pt x="1069" y="940"/>
                  </a:lnTo>
                  <a:lnTo>
                    <a:pt x="1070" y="940"/>
                  </a:lnTo>
                  <a:lnTo>
                    <a:pt x="1072" y="943"/>
                  </a:lnTo>
                  <a:lnTo>
                    <a:pt x="1072" y="944"/>
                  </a:lnTo>
                  <a:lnTo>
                    <a:pt x="1069" y="946"/>
                  </a:lnTo>
                  <a:lnTo>
                    <a:pt x="1069" y="944"/>
                  </a:lnTo>
                  <a:lnTo>
                    <a:pt x="1054" y="943"/>
                  </a:lnTo>
                  <a:lnTo>
                    <a:pt x="1036" y="947"/>
                  </a:lnTo>
                  <a:lnTo>
                    <a:pt x="1026" y="959"/>
                  </a:lnTo>
                  <a:lnTo>
                    <a:pt x="1033" y="961"/>
                  </a:lnTo>
                  <a:lnTo>
                    <a:pt x="1038" y="959"/>
                  </a:lnTo>
                  <a:lnTo>
                    <a:pt x="1042" y="970"/>
                  </a:lnTo>
                  <a:lnTo>
                    <a:pt x="1027" y="968"/>
                  </a:lnTo>
                  <a:lnTo>
                    <a:pt x="1018" y="971"/>
                  </a:lnTo>
                  <a:lnTo>
                    <a:pt x="1014" y="976"/>
                  </a:lnTo>
                  <a:lnTo>
                    <a:pt x="1003" y="973"/>
                  </a:lnTo>
                  <a:lnTo>
                    <a:pt x="996" y="976"/>
                  </a:lnTo>
                  <a:lnTo>
                    <a:pt x="994" y="977"/>
                  </a:lnTo>
                  <a:lnTo>
                    <a:pt x="993" y="982"/>
                  </a:lnTo>
                  <a:lnTo>
                    <a:pt x="991" y="980"/>
                  </a:lnTo>
                  <a:lnTo>
                    <a:pt x="988" y="982"/>
                  </a:lnTo>
                  <a:lnTo>
                    <a:pt x="981" y="988"/>
                  </a:lnTo>
                  <a:lnTo>
                    <a:pt x="981" y="989"/>
                  </a:lnTo>
                  <a:lnTo>
                    <a:pt x="976" y="988"/>
                  </a:lnTo>
                  <a:lnTo>
                    <a:pt x="975" y="988"/>
                  </a:lnTo>
                  <a:lnTo>
                    <a:pt x="970" y="988"/>
                  </a:lnTo>
                  <a:lnTo>
                    <a:pt x="970" y="985"/>
                  </a:lnTo>
                  <a:lnTo>
                    <a:pt x="972" y="982"/>
                  </a:lnTo>
                  <a:lnTo>
                    <a:pt x="973" y="979"/>
                  </a:lnTo>
                  <a:lnTo>
                    <a:pt x="973" y="980"/>
                  </a:lnTo>
                  <a:lnTo>
                    <a:pt x="976" y="982"/>
                  </a:lnTo>
                  <a:lnTo>
                    <a:pt x="979" y="980"/>
                  </a:lnTo>
                  <a:lnTo>
                    <a:pt x="981" y="980"/>
                  </a:lnTo>
                  <a:lnTo>
                    <a:pt x="982" y="977"/>
                  </a:lnTo>
                  <a:lnTo>
                    <a:pt x="981" y="977"/>
                  </a:lnTo>
                  <a:lnTo>
                    <a:pt x="979" y="976"/>
                  </a:lnTo>
                  <a:lnTo>
                    <a:pt x="979" y="974"/>
                  </a:lnTo>
                  <a:lnTo>
                    <a:pt x="982" y="964"/>
                  </a:lnTo>
                  <a:lnTo>
                    <a:pt x="985" y="964"/>
                  </a:lnTo>
                  <a:lnTo>
                    <a:pt x="987" y="962"/>
                  </a:lnTo>
                  <a:lnTo>
                    <a:pt x="987" y="961"/>
                  </a:lnTo>
                  <a:lnTo>
                    <a:pt x="990" y="961"/>
                  </a:lnTo>
                  <a:lnTo>
                    <a:pt x="993" y="958"/>
                  </a:lnTo>
                  <a:lnTo>
                    <a:pt x="993" y="938"/>
                  </a:lnTo>
                  <a:lnTo>
                    <a:pt x="999" y="928"/>
                  </a:lnTo>
                  <a:lnTo>
                    <a:pt x="999" y="923"/>
                  </a:lnTo>
                  <a:lnTo>
                    <a:pt x="996" y="915"/>
                  </a:lnTo>
                  <a:lnTo>
                    <a:pt x="994" y="913"/>
                  </a:lnTo>
                  <a:lnTo>
                    <a:pt x="996" y="913"/>
                  </a:lnTo>
                  <a:lnTo>
                    <a:pt x="1000" y="913"/>
                  </a:lnTo>
                  <a:lnTo>
                    <a:pt x="1002" y="922"/>
                  </a:lnTo>
                  <a:lnTo>
                    <a:pt x="1003" y="922"/>
                  </a:lnTo>
                  <a:lnTo>
                    <a:pt x="1005" y="920"/>
                  </a:lnTo>
                  <a:lnTo>
                    <a:pt x="1005" y="919"/>
                  </a:lnTo>
                  <a:lnTo>
                    <a:pt x="1005" y="923"/>
                  </a:lnTo>
                  <a:lnTo>
                    <a:pt x="1006" y="923"/>
                  </a:lnTo>
                  <a:lnTo>
                    <a:pt x="1006" y="928"/>
                  </a:lnTo>
                  <a:lnTo>
                    <a:pt x="1009" y="925"/>
                  </a:lnTo>
                  <a:lnTo>
                    <a:pt x="1011" y="928"/>
                  </a:lnTo>
                  <a:lnTo>
                    <a:pt x="1017" y="929"/>
                  </a:lnTo>
                  <a:lnTo>
                    <a:pt x="1021" y="929"/>
                  </a:lnTo>
                  <a:lnTo>
                    <a:pt x="1023" y="928"/>
                  </a:lnTo>
                  <a:lnTo>
                    <a:pt x="1023" y="926"/>
                  </a:lnTo>
                  <a:lnTo>
                    <a:pt x="1021" y="923"/>
                  </a:lnTo>
                  <a:lnTo>
                    <a:pt x="1021" y="922"/>
                  </a:lnTo>
                  <a:lnTo>
                    <a:pt x="1024" y="923"/>
                  </a:lnTo>
                  <a:lnTo>
                    <a:pt x="1026" y="923"/>
                  </a:lnTo>
                  <a:lnTo>
                    <a:pt x="1027" y="923"/>
                  </a:lnTo>
                  <a:lnTo>
                    <a:pt x="1027" y="922"/>
                  </a:lnTo>
                  <a:lnTo>
                    <a:pt x="1027" y="920"/>
                  </a:lnTo>
                  <a:lnTo>
                    <a:pt x="1024" y="919"/>
                  </a:lnTo>
                  <a:lnTo>
                    <a:pt x="1021" y="916"/>
                  </a:lnTo>
                  <a:lnTo>
                    <a:pt x="1023" y="915"/>
                  </a:lnTo>
                  <a:lnTo>
                    <a:pt x="1021" y="913"/>
                  </a:lnTo>
                  <a:lnTo>
                    <a:pt x="1021" y="910"/>
                  </a:lnTo>
                  <a:lnTo>
                    <a:pt x="1020" y="910"/>
                  </a:lnTo>
                  <a:lnTo>
                    <a:pt x="1018" y="909"/>
                  </a:lnTo>
                  <a:lnTo>
                    <a:pt x="1017" y="907"/>
                  </a:lnTo>
                  <a:lnTo>
                    <a:pt x="1014" y="904"/>
                  </a:lnTo>
                  <a:lnTo>
                    <a:pt x="1012" y="898"/>
                  </a:lnTo>
                  <a:lnTo>
                    <a:pt x="1000" y="895"/>
                  </a:lnTo>
                  <a:lnTo>
                    <a:pt x="996" y="897"/>
                  </a:lnTo>
                  <a:lnTo>
                    <a:pt x="996" y="895"/>
                  </a:lnTo>
                  <a:lnTo>
                    <a:pt x="996" y="894"/>
                  </a:lnTo>
                  <a:lnTo>
                    <a:pt x="991" y="894"/>
                  </a:lnTo>
                  <a:lnTo>
                    <a:pt x="982" y="892"/>
                  </a:lnTo>
                  <a:lnTo>
                    <a:pt x="981" y="892"/>
                  </a:lnTo>
                  <a:lnTo>
                    <a:pt x="979" y="892"/>
                  </a:lnTo>
                  <a:lnTo>
                    <a:pt x="978" y="892"/>
                  </a:lnTo>
                  <a:lnTo>
                    <a:pt x="976" y="891"/>
                  </a:lnTo>
                  <a:lnTo>
                    <a:pt x="972" y="891"/>
                  </a:lnTo>
                  <a:lnTo>
                    <a:pt x="970" y="892"/>
                  </a:lnTo>
                  <a:lnTo>
                    <a:pt x="958" y="888"/>
                  </a:lnTo>
                  <a:lnTo>
                    <a:pt x="955" y="888"/>
                  </a:lnTo>
                  <a:lnTo>
                    <a:pt x="954" y="888"/>
                  </a:lnTo>
                  <a:lnTo>
                    <a:pt x="954" y="886"/>
                  </a:lnTo>
                  <a:lnTo>
                    <a:pt x="951" y="882"/>
                  </a:lnTo>
                  <a:lnTo>
                    <a:pt x="949" y="880"/>
                  </a:lnTo>
                  <a:lnTo>
                    <a:pt x="949" y="882"/>
                  </a:lnTo>
                  <a:lnTo>
                    <a:pt x="949" y="883"/>
                  </a:lnTo>
                  <a:lnTo>
                    <a:pt x="946" y="883"/>
                  </a:lnTo>
                  <a:lnTo>
                    <a:pt x="948" y="883"/>
                  </a:lnTo>
                  <a:lnTo>
                    <a:pt x="946" y="883"/>
                  </a:lnTo>
                  <a:lnTo>
                    <a:pt x="946" y="880"/>
                  </a:lnTo>
                  <a:lnTo>
                    <a:pt x="948" y="877"/>
                  </a:lnTo>
                  <a:lnTo>
                    <a:pt x="946" y="879"/>
                  </a:lnTo>
                  <a:lnTo>
                    <a:pt x="946" y="877"/>
                  </a:lnTo>
                  <a:lnTo>
                    <a:pt x="948" y="874"/>
                  </a:lnTo>
                  <a:lnTo>
                    <a:pt x="943" y="871"/>
                  </a:lnTo>
                  <a:lnTo>
                    <a:pt x="942" y="868"/>
                  </a:lnTo>
                  <a:lnTo>
                    <a:pt x="943" y="862"/>
                  </a:lnTo>
                  <a:lnTo>
                    <a:pt x="939" y="858"/>
                  </a:lnTo>
                  <a:lnTo>
                    <a:pt x="939" y="855"/>
                  </a:lnTo>
                  <a:lnTo>
                    <a:pt x="940" y="846"/>
                  </a:lnTo>
                  <a:lnTo>
                    <a:pt x="925" y="847"/>
                  </a:lnTo>
                  <a:lnTo>
                    <a:pt x="922" y="846"/>
                  </a:lnTo>
                  <a:lnTo>
                    <a:pt x="915" y="828"/>
                  </a:lnTo>
                  <a:lnTo>
                    <a:pt x="912" y="828"/>
                  </a:lnTo>
                  <a:lnTo>
                    <a:pt x="907" y="826"/>
                  </a:lnTo>
                  <a:lnTo>
                    <a:pt x="903" y="826"/>
                  </a:lnTo>
                  <a:lnTo>
                    <a:pt x="903" y="838"/>
                  </a:lnTo>
                  <a:lnTo>
                    <a:pt x="897" y="825"/>
                  </a:lnTo>
                  <a:lnTo>
                    <a:pt x="886" y="822"/>
                  </a:lnTo>
                  <a:lnTo>
                    <a:pt x="885" y="822"/>
                  </a:lnTo>
                  <a:lnTo>
                    <a:pt x="885" y="823"/>
                  </a:lnTo>
                  <a:lnTo>
                    <a:pt x="885" y="829"/>
                  </a:lnTo>
                  <a:lnTo>
                    <a:pt x="885" y="831"/>
                  </a:lnTo>
                  <a:lnTo>
                    <a:pt x="882" y="832"/>
                  </a:lnTo>
                  <a:lnTo>
                    <a:pt x="880" y="835"/>
                  </a:lnTo>
                  <a:lnTo>
                    <a:pt x="879" y="835"/>
                  </a:lnTo>
                  <a:lnTo>
                    <a:pt x="879" y="834"/>
                  </a:lnTo>
                  <a:lnTo>
                    <a:pt x="882" y="828"/>
                  </a:lnTo>
                  <a:lnTo>
                    <a:pt x="880" y="826"/>
                  </a:lnTo>
                  <a:lnTo>
                    <a:pt x="876" y="837"/>
                  </a:lnTo>
                  <a:lnTo>
                    <a:pt x="874" y="838"/>
                  </a:lnTo>
                  <a:lnTo>
                    <a:pt x="873" y="835"/>
                  </a:lnTo>
                  <a:lnTo>
                    <a:pt x="873" y="832"/>
                  </a:lnTo>
                  <a:lnTo>
                    <a:pt x="868" y="837"/>
                  </a:lnTo>
                  <a:lnTo>
                    <a:pt x="867" y="841"/>
                  </a:lnTo>
                  <a:lnTo>
                    <a:pt x="865" y="843"/>
                  </a:lnTo>
                  <a:lnTo>
                    <a:pt x="865" y="844"/>
                  </a:lnTo>
                  <a:lnTo>
                    <a:pt x="859" y="847"/>
                  </a:lnTo>
                  <a:lnTo>
                    <a:pt x="858" y="847"/>
                  </a:lnTo>
                  <a:lnTo>
                    <a:pt x="853" y="844"/>
                  </a:lnTo>
                  <a:lnTo>
                    <a:pt x="846" y="844"/>
                  </a:lnTo>
                  <a:lnTo>
                    <a:pt x="840" y="843"/>
                  </a:lnTo>
                  <a:lnTo>
                    <a:pt x="837" y="843"/>
                  </a:lnTo>
                  <a:lnTo>
                    <a:pt x="834" y="844"/>
                  </a:lnTo>
                  <a:lnTo>
                    <a:pt x="831" y="844"/>
                  </a:lnTo>
                  <a:lnTo>
                    <a:pt x="828" y="843"/>
                  </a:lnTo>
                  <a:lnTo>
                    <a:pt x="825" y="840"/>
                  </a:lnTo>
                  <a:lnTo>
                    <a:pt x="815" y="835"/>
                  </a:lnTo>
                  <a:lnTo>
                    <a:pt x="813" y="834"/>
                  </a:lnTo>
                  <a:lnTo>
                    <a:pt x="807" y="831"/>
                  </a:lnTo>
                  <a:lnTo>
                    <a:pt x="800" y="829"/>
                  </a:lnTo>
                  <a:lnTo>
                    <a:pt x="797" y="831"/>
                  </a:lnTo>
                  <a:lnTo>
                    <a:pt x="794" y="832"/>
                  </a:lnTo>
                  <a:lnTo>
                    <a:pt x="792" y="831"/>
                  </a:lnTo>
                  <a:lnTo>
                    <a:pt x="791" y="829"/>
                  </a:lnTo>
                  <a:lnTo>
                    <a:pt x="786" y="828"/>
                  </a:lnTo>
                  <a:lnTo>
                    <a:pt x="782" y="828"/>
                  </a:lnTo>
                  <a:lnTo>
                    <a:pt x="780" y="828"/>
                  </a:lnTo>
                  <a:lnTo>
                    <a:pt x="779" y="828"/>
                  </a:lnTo>
                  <a:lnTo>
                    <a:pt x="776" y="822"/>
                  </a:lnTo>
                  <a:lnTo>
                    <a:pt x="776" y="820"/>
                  </a:lnTo>
                  <a:lnTo>
                    <a:pt x="771" y="811"/>
                  </a:lnTo>
                  <a:lnTo>
                    <a:pt x="768" y="811"/>
                  </a:lnTo>
                  <a:lnTo>
                    <a:pt x="768" y="822"/>
                  </a:lnTo>
                  <a:lnTo>
                    <a:pt x="306" y="822"/>
                  </a:lnTo>
                  <a:lnTo>
                    <a:pt x="306" y="820"/>
                  </a:lnTo>
                  <a:lnTo>
                    <a:pt x="303" y="819"/>
                  </a:lnTo>
                  <a:lnTo>
                    <a:pt x="301" y="819"/>
                  </a:lnTo>
                  <a:lnTo>
                    <a:pt x="301" y="817"/>
                  </a:lnTo>
                  <a:lnTo>
                    <a:pt x="306" y="816"/>
                  </a:lnTo>
                  <a:lnTo>
                    <a:pt x="309" y="816"/>
                  </a:lnTo>
                  <a:lnTo>
                    <a:pt x="309" y="814"/>
                  </a:lnTo>
                  <a:lnTo>
                    <a:pt x="307" y="814"/>
                  </a:lnTo>
                  <a:lnTo>
                    <a:pt x="307" y="813"/>
                  </a:lnTo>
                  <a:lnTo>
                    <a:pt x="303" y="814"/>
                  </a:lnTo>
                  <a:lnTo>
                    <a:pt x="300" y="814"/>
                  </a:lnTo>
                  <a:lnTo>
                    <a:pt x="298" y="813"/>
                  </a:lnTo>
                  <a:lnTo>
                    <a:pt x="300" y="813"/>
                  </a:lnTo>
                  <a:lnTo>
                    <a:pt x="298" y="811"/>
                  </a:lnTo>
                  <a:lnTo>
                    <a:pt x="298" y="810"/>
                  </a:lnTo>
                  <a:lnTo>
                    <a:pt x="300" y="810"/>
                  </a:lnTo>
                  <a:lnTo>
                    <a:pt x="300" y="802"/>
                  </a:lnTo>
                  <a:lnTo>
                    <a:pt x="298" y="802"/>
                  </a:lnTo>
                  <a:lnTo>
                    <a:pt x="298" y="804"/>
                  </a:lnTo>
                  <a:lnTo>
                    <a:pt x="295" y="807"/>
                  </a:lnTo>
                  <a:lnTo>
                    <a:pt x="294" y="810"/>
                  </a:lnTo>
                  <a:lnTo>
                    <a:pt x="291" y="810"/>
                  </a:lnTo>
                  <a:lnTo>
                    <a:pt x="291" y="807"/>
                  </a:lnTo>
                  <a:lnTo>
                    <a:pt x="291" y="805"/>
                  </a:lnTo>
                  <a:lnTo>
                    <a:pt x="292" y="802"/>
                  </a:lnTo>
                  <a:lnTo>
                    <a:pt x="289" y="802"/>
                  </a:lnTo>
                  <a:lnTo>
                    <a:pt x="289" y="801"/>
                  </a:lnTo>
                  <a:lnTo>
                    <a:pt x="288" y="799"/>
                  </a:lnTo>
                  <a:lnTo>
                    <a:pt x="288" y="798"/>
                  </a:lnTo>
                  <a:lnTo>
                    <a:pt x="286" y="796"/>
                  </a:lnTo>
                  <a:lnTo>
                    <a:pt x="286" y="793"/>
                  </a:lnTo>
                  <a:lnTo>
                    <a:pt x="285" y="795"/>
                  </a:lnTo>
                  <a:lnTo>
                    <a:pt x="286" y="798"/>
                  </a:lnTo>
                  <a:lnTo>
                    <a:pt x="286" y="799"/>
                  </a:lnTo>
                  <a:lnTo>
                    <a:pt x="283" y="796"/>
                  </a:lnTo>
                  <a:lnTo>
                    <a:pt x="283" y="799"/>
                  </a:lnTo>
                  <a:lnTo>
                    <a:pt x="282" y="799"/>
                  </a:lnTo>
                  <a:lnTo>
                    <a:pt x="277" y="799"/>
                  </a:lnTo>
                  <a:lnTo>
                    <a:pt x="274" y="796"/>
                  </a:lnTo>
                  <a:lnTo>
                    <a:pt x="271" y="793"/>
                  </a:lnTo>
                  <a:lnTo>
                    <a:pt x="274" y="790"/>
                  </a:lnTo>
                  <a:lnTo>
                    <a:pt x="274" y="787"/>
                  </a:lnTo>
                  <a:lnTo>
                    <a:pt x="274" y="786"/>
                  </a:lnTo>
                  <a:lnTo>
                    <a:pt x="274" y="784"/>
                  </a:lnTo>
                  <a:lnTo>
                    <a:pt x="273" y="783"/>
                  </a:lnTo>
                  <a:lnTo>
                    <a:pt x="271" y="784"/>
                  </a:lnTo>
                  <a:lnTo>
                    <a:pt x="270" y="786"/>
                  </a:lnTo>
                  <a:lnTo>
                    <a:pt x="268" y="784"/>
                  </a:lnTo>
                  <a:lnTo>
                    <a:pt x="268" y="781"/>
                  </a:lnTo>
                  <a:lnTo>
                    <a:pt x="267" y="781"/>
                  </a:lnTo>
                  <a:lnTo>
                    <a:pt x="264" y="783"/>
                  </a:lnTo>
                  <a:lnTo>
                    <a:pt x="261" y="781"/>
                  </a:lnTo>
                  <a:lnTo>
                    <a:pt x="259" y="783"/>
                  </a:lnTo>
                  <a:lnTo>
                    <a:pt x="256" y="780"/>
                  </a:lnTo>
                  <a:lnTo>
                    <a:pt x="256" y="781"/>
                  </a:lnTo>
                  <a:lnTo>
                    <a:pt x="255" y="783"/>
                  </a:lnTo>
                  <a:lnTo>
                    <a:pt x="253" y="781"/>
                  </a:lnTo>
                  <a:lnTo>
                    <a:pt x="244" y="781"/>
                  </a:lnTo>
                  <a:lnTo>
                    <a:pt x="244" y="780"/>
                  </a:lnTo>
                  <a:lnTo>
                    <a:pt x="252" y="778"/>
                  </a:lnTo>
                  <a:lnTo>
                    <a:pt x="252" y="777"/>
                  </a:lnTo>
                  <a:lnTo>
                    <a:pt x="249" y="777"/>
                  </a:lnTo>
                  <a:lnTo>
                    <a:pt x="250" y="774"/>
                  </a:lnTo>
                  <a:lnTo>
                    <a:pt x="247" y="772"/>
                  </a:lnTo>
                  <a:lnTo>
                    <a:pt x="244" y="772"/>
                  </a:lnTo>
                  <a:lnTo>
                    <a:pt x="247" y="772"/>
                  </a:lnTo>
                  <a:lnTo>
                    <a:pt x="249" y="771"/>
                  </a:lnTo>
                  <a:lnTo>
                    <a:pt x="247" y="769"/>
                  </a:lnTo>
                  <a:lnTo>
                    <a:pt x="241" y="768"/>
                  </a:lnTo>
                  <a:lnTo>
                    <a:pt x="240" y="771"/>
                  </a:lnTo>
                  <a:lnTo>
                    <a:pt x="238" y="769"/>
                  </a:lnTo>
                  <a:lnTo>
                    <a:pt x="234" y="769"/>
                  </a:lnTo>
                  <a:lnTo>
                    <a:pt x="234" y="771"/>
                  </a:lnTo>
                  <a:lnTo>
                    <a:pt x="232" y="772"/>
                  </a:lnTo>
                  <a:lnTo>
                    <a:pt x="226" y="768"/>
                  </a:lnTo>
                  <a:lnTo>
                    <a:pt x="223" y="765"/>
                  </a:lnTo>
                  <a:lnTo>
                    <a:pt x="222" y="763"/>
                  </a:lnTo>
                  <a:lnTo>
                    <a:pt x="222" y="762"/>
                  </a:lnTo>
                  <a:lnTo>
                    <a:pt x="223" y="760"/>
                  </a:lnTo>
                  <a:lnTo>
                    <a:pt x="226" y="760"/>
                  </a:lnTo>
                  <a:lnTo>
                    <a:pt x="228" y="760"/>
                  </a:lnTo>
                  <a:lnTo>
                    <a:pt x="228" y="759"/>
                  </a:lnTo>
                  <a:lnTo>
                    <a:pt x="226" y="759"/>
                  </a:lnTo>
                  <a:lnTo>
                    <a:pt x="222" y="759"/>
                  </a:lnTo>
                  <a:lnTo>
                    <a:pt x="223" y="757"/>
                  </a:lnTo>
                  <a:lnTo>
                    <a:pt x="226" y="756"/>
                  </a:lnTo>
                  <a:lnTo>
                    <a:pt x="229" y="756"/>
                  </a:lnTo>
                  <a:lnTo>
                    <a:pt x="231" y="756"/>
                  </a:lnTo>
                  <a:lnTo>
                    <a:pt x="226" y="754"/>
                  </a:lnTo>
                  <a:lnTo>
                    <a:pt x="226" y="753"/>
                  </a:lnTo>
                  <a:lnTo>
                    <a:pt x="228" y="751"/>
                  </a:lnTo>
                  <a:lnTo>
                    <a:pt x="226" y="748"/>
                  </a:lnTo>
                  <a:lnTo>
                    <a:pt x="223" y="751"/>
                  </a:lnTo>
                  <a:lnTo>
                    <a:pt x="222" y="753"/>
                  </a:lnTo>
                  <a:lnTo>
                    <a:pt x="222" y="751"/>
                  </a:lnTo>
                  <a:lnTo>
                    <a:pt x="220" y="747"/>
                  </a:lnTo>
                  <a:lnTo>
                    <a:pt x="222" y="742"/>
                  </a:lnTo>
                  <a:lnTo>
                    <a:pt x="220" y="742"/>
                  </a:lnTo>
                  <a:lnTo>
                    <a:pt x="220" y="741"/>
                  </a:lnTo>
                  <a:lnTo>
                    <a:pt x="220" y="736"/>
                  </a:lnTo>
                  <a:lnTo>
                    <a:pt x="220" y="733"/>
                  </a:lnTo>
                  <a:lnTo>
                    <a:pt x="219" y="733"/>
                  </a:lnTo>
                  <a:lnTo>
                    <a:pt x="219" y="730"/>
                  </a:lnTo>
                  <a:lnTo>
                    <a:pt x="216" y="732"/>
                  </a:lnTo>
                  <a:lnTo>
                    <a:pt x="213" y="732"/>
                  </a:lnTo>
                  <a:lnTo>
                    <a:pt x="213" y="730"/>
                  </a:lnTo>
                  <a:lnTo>
                    <a:pt x="214" y="730"/>
                  </a:lnTo>
                  <a:lnTo>
                    <a:pt x="214" y="729"/>
                  </a:lnTo>
                  <a:lnTo>
                    <a:pt x="213" y="727"/>
                  </a:lnTo>
                  <a:lnTo>
                    <a:pt x="211" y="727"/>
                  </a:lnTo>
                  <a:lnTo>
                    <a:pt x="208" y="727"/>
                  </a:lnTo>
                  <a:lnTo>
                    <a:pt x="205" y="727"/>
                  </a:lnTo>
                  <a:lnTo>
                    <a:pt x="204" y="726"/>
                  </a:lnTo>
                  <a:lnTo>
                    <a:pt x="204" y="721"/>
                  </a:lnTo>
                  <a:lnTo>
                    <a:pt x="202" y="721"/>
                  </a:lnTo>
                  <a:lnTo>
                    <a:pt x="199" y="718"/>
                  </a:lnTo>
                  <a:lnTo>
                    <a:pt x="199" y="717"/>
                  </a:lnTo>
                  <a:lnTo>
                    <a:pt x="198" y="714"/>
                  </a:lnTo>
                  <a:lnTo>
                    <a:pt x="201" y="709"/>
                  </a:lnTo>
                  <a:lnTo>
                    <a:pt x="201" y="702"/>
                  </a:lnTo>
                  <a:lnTo>
                    <a:pt x="199" y="702"/>
                  </a:lnTo>
                  <a:lnTo>
                    <a:pt x="199" y="700"/>
                  </a:lnTo>
                  <a:lnTo>
                    <a:pt x="196" y="702"/>
                  </a:lnTo>
                  <a:lnTo>
                    <a:pt x="195" y="702"/>
                  </a:lnTo>
                  <a:lnTo>
                    <a:pt x="183" y="687"/>
                  </a:lnTo>
                  <a:lnTo>
                    <a:pt x="183" y="684"/>
                  </a:lnTo>
                  <a:lnTo>
                    <a:pt x="184" y="682"/>
                  </a:lnTo>
                  <a:lnTo>
                    <a:pt x="186" y="681"/>
                  </a:lnTo>
                  <a:lnTo>
                    <a:pt x="186" y="679"/>
                  </a:lnTo>
                  <a:lnTo>
                    <a:pt x="181" y="679"/>
                  </a:lnTo>
                  <a:lnTo>
                    <a:pt x="180" y="679"/>
                  </a:lnTo>
                  <a:lnTo>
                    <a:pt x="177" y="675"/>
                  </a:lnTo>
                  <a:lnTo>
                    <a:pt x="177" y="670"/>
                  </a:lnTo>
                  <a:lnTo>
                    <a:pt x="178" y="666"/>
                  </a:lnTo>
                  <a:lnTo>
                    <a:pt x="180" y="666"/>
                  </a:lnTo>
                  <a:lnTo>
                    <a:pt x="183" y="668"/>
                  </a:lnTo>
                  <a:lnTo>
                    <a:pt x="183" y="666"/>
                  </a:lnTo>
                  <a:lnTo>
                    <a:pt x="181" y="665"/>
                  </a:lnTo>
                  <a:lnTo>
                    <a:pt x="181" y="663"/>
                  </a:lnTo>
                  <a:lnTo>
                    <a:pt x="183" y="660"/>
                  </a:lnTo>
                  <a:lnTo>
                    <a:pt x="184" y="659"/>
                  </a:lnTo>
                  <a:lnTo>
                    <a:pt x="183" y="656"/>
                  </a:lnTo>
                  <a:lnTo>
                    <a:pt x="183" y="654"/>
                  </a:lnTo>
                  <a:lnTo>
                    <a:pt x="183" y="653"/>
                  </a:lnTo>
                  <a:lnTo>
                    <a:pt x="184" y="651"/>
                  </a:lnTo>
                  <a:lnTo>
                    <a:pt x="184" y="650"/>
                  </a:lnTo>
                  <a:lnTo>
                    <a:pt x="183" y="645"/>
                  </a:lnTo>
                  <a:lnTo>
                    <a:pt x="183" y="632"/>
                  </a:lnTo>
                  <a:lnTo>
                    <a:pt x="184" y="630"/>
                  </a:lnTo>
                  <a:lnTo>
                    <a:pt x="183" y="626"/>
                  </a:lnTo>
                  <a:lnTo>
                    <a:pt x="177" y="624"/>
                  </a:lnTo>
                  <a:lnTo>
                    <a:pt x="166" y="617"/>
                  </a:lnTo>
                  <a:lnTo>
                    <a:pt x="156" y="614"/>
                  </a:lnTo>
                  <a:lnTo>
                    <a:pt x="153" y="611"/>
                  </a:lnTo>
                  <a:lnTo>
                    <a:pt x="150" y="608"/>
                  </a:lnTo>
                  <a:lnTo>
                    <a:pt x="147" y="599"/>
                  </a:lnTo>
                  <a:lnTo>
                    <a:pt x="144" y="596"/>
                  </a:lnTo>
                  <a:lnTo>
                    <a:pt x="144" y="594"/>
                  </a:lnTo>
                  <a:lnTo>
                    <a:pt x="144" y="593"/>
                  </a:lnTo>
                  <a:lnTo>
                    <a:pt x="144" y="591"/>
                  </a:lnTo>
                  <a:lnTo>
                    <a:pt x="139" y="584"/>
                  </a:lnTo>
                  <a:lnTo>
                    <a:pt x="138" y="578"/>
                  </a:lnTo>
                  <a:lnTo>
                    <a:pt x="136" y="578"/>
                  </a:lnTo>
                  <a:lnTo>
                    <a:pt x="117" y="542"/>
                  </a:lnTo>
                  <a:lnTo>
                    <a:pt x="109" y="539"/>
                  </a:lnTo>
                  <a:lnTo>
                    <a:pt x="109" y="537"/>
                  </a:lnTo>
                  <a:lnTo>
                    <a:pt x="109" y="536"/>
                  </a:lnTo>
                  <a:lnTo>
                    <a:pt x="108" y="531"/>
                  </a:lnTo>
                  <a:lnTo>
                    <a:pt x="105" y="528"/>
                  </a:lnTo>
                  <a:lnTo>
                    <a:pt x="99" y="518"/>
                  </a:lnTo>
                  <a:lnTo>
                    <a:pt x="98" y="516"/>
                  </a:lnTo>
                  <a:lnTo>
                    <a:pt x="95" y="512"/>
                  </a:lnTo>
                  <a:lnTo>
                    <a:pt x="93" y="509"/>
                  </a:lnTo>
                  <a:lnTo>
                    <a:pt x="92" y="509"/>
                  </a:lnTo>
                  <a:lnTo>
                    <a:pt x="84" y="515"/>
                  </a:lnTo>
                  <a:lnTo>
                    <a:pt x="78" y="516"/>
                  </a:lnTo>
                  <a:lnTo>
                    <a:pt x="77" y="518"/>
                  </a:lnTo>
                  <a:lnTo>
                    <a:pt x="77" y="521"/>
                  </a:lnTo>
                  <a:lnTo>
                    <a:pt x="75" y="522"/>
                  </a:lnTo>
                  <a:lnTo>
                    <a:pt x="74" y="524"/>
                  </a:lnTo>
                  <a:lnTo>
                    <a:pt x="72" y="525"/>
                  </a:lnTo>
                  <a:lnTo>
                    <a:pt x="72" y="527"/>
                  </a:lnTo>
                  <a:lnTo>
                    <a:pt x="72" y="530"/>
                  </a:lnTo>
                  <a:lnTo>
                    <a:pt x="66" y="531"/>
                  </a:lnTo>
                  <a:lnTo>
                    <a:pt x="62" y="536"/>
                  </a:lnTo>
                  <a:lnTo>
                    <a:pt x="57" y="537"/>
                  </a:lnTo>
                  <a:lnTo>
                    <a:pt x="57" y="536"/>
                  </a:lnTo>
                  <a:lnTo>
                    <a:pt x="53" y="527"/>
                  </a:lnTo>
                  <a:lnTo>
                    <a:pt x="48" y="522"/>
                  </a:lnTo>
                  <a:lnTo>
                    <a:pt x="53" y="518"/>
                  </a:lnTo>
                  <a:lnTo>
                    <a:pt x="53" y="516"/>
                  </a:lnTo>
                  <a:lnTo>
                    <a:pt x="48" y="513"/>
                  </a:lnTo>
                  <a:lnTo>
                    <a:pt x="51" y="516"/>
                  </a:lnTo>
                  <a:lnTo>
                    <a:pt x="50" y="518"/>
                  </a:lnTo>
                  <a:lnTo>
                    <a:pt x="47" y="518"/>
                  </a:lnTo>
                  <a:lnTo>
                    <a:pt x="45" y="519"/>
                  </a:lnTo>
                  <a:lnTo>
                    <a:pt x="29" y="500"/>
                  </a:lnTo>
                  <a:lnTo>
                    <a:pt x="30" y="500"/>
                  </a:lnTo>
                  <a:lnTo>
                    <a:pt x="30" y="491"/>
                  </a:lnTo>
                  <a:lnTo>
                    <a:pt x="20" y="491"/>
                  </a:lnTo>
                  <a:lnTo>
                    <a:pt x="17" y="495"/>
                  </a:lnTo>
                  <a:lnTo>
                    <a:pt x="15" y="495"/>
                  </a:lnTo>
                  <a:lnTo>
                    <a:pt x="11" y="492"/>
                  </a:lnTo>
                  <a:lnTo>
                    <a:pt x="6" y="495"/>
                  </a:lnTo>
                  <a:lnTo>
                    <a:pt x="0" y="491"/>
                  </a:lnTo>
                  <a:lnTo>
                    <a:pt x="0" y="114"/>
                  </a:lnTo>
                  <a:lnTo>
                    <a:pt x="0" y="115"/>
                  </a:lnTo>
                  <a:lnTo>
                    <a:pt x="6" y="117"/>
                  </a:lnTo>
                  <a:lnTo>
                    <a:pt x="21" y="117"/>
                  </a:lnTo>
                  <a:lnTo>
                    <a:pt x="21" y="120"/>
                  </a:lnTo>
                  <a:lnTo>
                    <a:pt x="27" y="120"/>
                  </a:lnTo>
                  <a:lnTo>
                    <a:pt x="39" y="136"/>
                  </a:lnTo>
                  <a:lnTo>
                    <a:pt x="42" y="136"/>
                  </a:lnTo>
                  <a:lnTo>
                    <a:pt x="42" y="138"/>
                  </a:lnTo>
                  <a:lnTo>
                    <a:pt x="44" y="136"/>
                  </a:lnTo>
                  <a:lnTo>
                    <a:pt x="45" y="139"/>
                  </a:lnTo>
                  <a:lnTo>
                    <a:pt x="51" y="145"/>
                  </a:lnTo>
                  <a:lnTo>
                    <a:pt x="54" y="147"/>
                  </a:lnTo>
                  <a:lnTo>
                    <a:pt x="57" y="150"/>
                  </a:lnTo>
                  <a:lnTo>
                    <a:pt x="60" y="150"/>
                  </a:lnTo>
                  <a:lnTo>
                    <a:pt x="65" y="151"/>
                  </a:lnTo>
                  <a:lnTo>
                    <a:pt x="69" y="153"/>
                  </a:lnTo>
                  <a:lnTo>
                    <a:pt x="72" y="154"/>
                  </a:lnTo>
                  <a:lnTo>
                    <a:pt x="74" y="153"/>
                  </a:lnTo>
                  <a:lnTo>
                    <a:pt x="75" y="154"/>
                  </a:lnTo>
                  <a:lnTo>
                    <a:pt x="75" y="153"/>
                  </a:lnTo>
                  <a:lnTo>
                    <a:pt x="74" y="150"/>
                  </a:lnTo>
                  <a:lnTo>
                    <a:pt x="80" y="153"/>
                  </a:lnTo>
                  <a:lnTo>
                    <a:pt x="81" y="154"/>
                  </a:lnTo>
                  <a:lnTo>
                    <a:pt x="84" y="154"/>
                  </a:lnTo>
                  <a:lnTo>
                    <a:pt x="93" y="163"/>
                  </a:lnTo>
                  <a:lnTo>
                    <a:pt x="96" y="163"/>
                  </a:lnTo>
                  <a:lnTo>
                    <a:pt x="98" y="163"/>
                  </a:lnTo>
                  <a:lnTo>
                    <a:pt x="96" y="162"/>
                  </a:lnTo>
                  <a:lnTo>
                    <a:pt x="93" y="157"/>
                  </a:lnTo>
                  <a:lnTo>
                    <a:pt x="93" y="154"/>
                  </a:lnTo>
                  <a:lnTo>
                    <a:pt x="92" y="153"/>
                  </a:lnTo>
                  <a:lnTo>
                    <a:pt x="93" y="153"/>
                  </a:lnTo>
                  <a:lnTo>
                    <a:pt x="98" y="154"/>
                  </a:lnTo>
                  <a:lnTo>
                    <a:pt x="101" y="153"/>
                  </a:lnTo>
                  <a:lnTo>
                    <a:pt x="104" y="154"/>
                  </a:lnTo>
                  <a:lnTo>
                    <a:pt x="105" y="156"/>
                  </a:lnTo>
                  <a:lnTo>
                    <a:pt x="106" y="160"/>
                  </a:lnTo>
                  <a:lnTo>
                    <a:pt x="108" y="162"/>
                  </a:lnTo>
                  <a:lnTo>
                    <a:pt x="112" y="166"/>
                  </a:lnTo>
                  <a:lnTo>
                    <a:pt x="112" y="169"/>
                  </a:lnTo>
                  <a:lnTo>
                    <a:pt x="114" y="165"/>
                  </a:lnTo>
                  <a:lnTo>
                    <a:pt x="114" y="160"/>
                  </a:lnTo>
                  <a:lnTo>
                    <a:pt x="106" y="147"/>
                  </a:lnTo>
                  <a:lnTo>
                    <a:pt x="106" y="145"/>
                  </a:lnTo>
                  <a:lnTo>
                    <a:pt x="109" y="142"/>
                  </a:lnTo>
                  <a:lnTo>
                    <a:pt x="112" y="139"/>
                  </a:lnTo>
                  <a:lnTo>
                    <a:pt x="117" y="136"/>
                  </a:lnTo>
                  <a:lnTo>
                    <a:pt x="118" y="132"/>
                  </a:lnTo>
                  <a:lnTo>
                    <a:pt x="120" y="133"/>
                  </a:lnTo>
                  <a:lnTo>
                    <a:pt x="121" y="130"/>
                  </a:lnTo>
                  <a:lnTo>
                    <a:pt x="129" y="130"/>
                  </a:lnTo>
                  <a:lnTo>
                    <a:pt x="130" y="129"/>
                  </a:lnTo>
                  <a:lnTo>
                    <a:pt x="133" y="126"/>
                  </a:lnTo>
                  <a:lnTo>
                    <a:pt x="133" y="118"/>
                  </a:lnTo>
                  <a:lnTo>
                    <a:pt x="136" y="117"/>
                  </a:lnTo>
                  <a:lnTo>
                    <a:pt x="136" y="118"/>
                  </a:lnTo>
                  <a:lnTo>
                    <a:pt x="138" y="118"/>
                  </a:lnTo>
                  <a:lnTo>
                    <a:pt x="139" y="115"/>
                  </a:lnTo>
                  <a:lnTo>
                    <a:pt x="141" y="114"/>
                  </a:lnTo>
                  <a:lnTo>
                    <a:pt x="142" y="114"/>
                  </a:lnTo>
                  <a:lnTo>
                    <a:pt x="142" y="115"/>
                  </a:lnTo>
                  <a:lnTo>
                    <a:pt x="147" y="115"/>
                  </a:lnTo>
                  <a:lnTo>
                    <a:pt x="148" y="112"/>
                  </a:lnTo>
                  <a:lnTo>
                    <a:pt x="150" y="111"/>
                  </a:lnTo>
                  <a:lnTo>
                    <a:pt x="153" y="111"/>
                  </a:lnTo>
                  <a:lnTo>
                    <a:pt x="159" y="106"/>
                  </a:lnTo>
                  <a:lnTo>
                    <a:pt x="159" y="103"/>
                  </a:lnTo>
                  <a:lnTo>
                    <a:pt x="165" y="105"/>
                  </a:lnTo>
                  <a:lnTo>
                    <a:pt x="166" y="102"/>
                  </a:lnTo>
                  <a:lnTo>
                    <a:pt x="168" y="99"/>
                  </a:lnTo>
                  <a:lnTo>
                    <a:pt x="169" y="96"/>
                  </a:lnTo>
                  <a:lnTo>
                    <a:pt x="172" y="94"/>
                  </a:lnTo>
                  <a:lnTo>
                    <a:pt x="175" y="93"/>
                  </a:lnTo>
                  <a:lnTo>
                    <a:pt x="178" y="94"/>
                  </a:lnTo>
                  <a:lnTo>
                    <a:pt x="181" y="94"/>
                  </a:lnTo>
                  <a:lnTo>
                    <a:pt x="181" y="97"/>
                  </a:lnTo>
                  <a:lnTo>
                    <a:pt x="184" y="96"/>
                  </a:lnTo>
                  <a:lnTo>
                    <a:pt x="186" y="91"/>
                  </a:lnTo>
                  <a:lnTo>
                    <a:pt x="187" y="90"/>
                  </a:lnTo>
                  <a:lnTo>
                    <a:pt x="189" y="88"/>
                  </a:lnTo>
                  <a:lnTo>
                    <a:pt x="190" y="91"/>
                  </a:lnTo>
                  <a:lnTo>
                    <a:pt x="192" y="93"/>
                  </a:lnTo>
                  <a:lnTo>
                    <a:pt x="193" y="97"/>
                  </a:lnTo>
                  <a:lnTo>
                    <a:pt x="192" y="97"/>
                  </a:lnTo>
                  <a:lnTo>
                    <a:pt x="189" y="102"/>
                  </a:lnTo>
                  <a:lnTo>
                    <a:pt x="177" y="109"/>
                  </a:lnTo>
                  <a:lnTo>
                    <a:pt x="175" y="114"/>
                  </a:lnTo>
                  <a:lnTo>
                    <a:pt x="172" y="115"/>
                  </a:lnTo>
                  <a:lnTo>
                    <a:pt x="166" y="121"/>
                  </a:lnTo>
                  <a:lnTo>
                    <a:pt x="162" y="120"/>
                  </a:lnTo>
                  <a:lnTo>
                    <a:pt x="151" y="123"/>
                  </a:lnTo>
                  <a:lnTo>
                    <a:pt x="148" y="126"/>
                  </a:lnTo>
                  <a:lnTo>
                    <a:pt x="147" y="129"/>
                  </a:lnTo>
                  <a:lnTo>
                    <a:pt x="150" y="129"/>
                  </a:lnTo>
                  <a:lnTo>
                    <a:pt x="145" y="133"/>
                  </a:lnTo>
                  <a:lnTo>
                    <a:pt x="144" y="135"/>
                  </a:lnTo>
                  <a:lnTo>
                    <a:pt x="142" y="135"/>
                  </a:lnTo>
                  <a:lnTo>
                    <a:pt x="139" y="141"/>
                  </a:lnTo>
                  <a:lnTo>
                    <a:pt x="139" y="138"/>
                  </a:lnTo>
                  <a:lnTo>
                    <a:pt x="138" y="138"/>
                  </a:lnTo>
                  <a:lnTo>
                    <a:pt x="135" y="142"/>
                  </a:lnTo>
                  <a:lnTo>
                    <a:pt x="133" y="145"/>
                  </a:lnTo>
                  <a:lnTo>
                    <a:pt x="136" y="145"/>
                  </a:lnTo>
                  <a:lnTo>
                    <a:pt x="139" y="142"/>
                  </a:lnTo>
                  <a:lnTo>
                    <a:pt x="147" y="139"/>
                  </a:lnTo>
                  <a:lnTo>
                    <a:pt x="153" y="132"/>
                  </a:lnTo>
                  <a:lnTo>
                    <a:pt x="154" y="132"/>
                  </a:lnTo>
                  <a:lnTo>
                    <a:pt x="153" y="130"/>
                  </a:lnTo>
                  <a:lnTo>
                    <a:pt x="156" y="127"/>
                  </a:lnTo>
                  <a:lnTo>
                    <a:pt x="157" y="129"/>
                  </a:lnTo>
                  <a:lnTo>
                    <a:pt x="157" y="132"/>
                  </a:lnTo>
                  <a:lnTo>
                    <a:pt x="159" y="129"/>
                  </a:lnTo>
                  <a:lnTo>
                    <a:pt x="160" y="132"/>
                  </a:lnTo>
                  <a:lnTo>
                    <a:pt x="163" y="126"/>
                  </a:lnTo>
                  <a:lnTo>
                    <a:pt x="165" y="126"/>
                  </a:lnTo>
                  <a:lnTo>
                    <a:pt x="166" y="127"/>
                  </a:lnTo>
                  <a:lnTo>
                    <a:pt x="166" y="139"/>
                  </a:lnTo>
                  <a:lnTo>
                    <a:pt x="177" y="118"/>
                  </a:lnTo>
                  <a:lnTo>
                    <a:pt x="177" y="115"/>
                  </a:lnTo>
                  <a:lnTo>
                    <a:pt x="184" y="112"/>
                  </a:lnTo>
                  <a:lnTo>
                    <a:pt x="187" y="109"/>
                  </a:lnTo>
                  <a:lnTo>
                    <a:pt x="196" y="106"/>
                  </a:lnTo>
                  <a:lnTo>
                    <a:pt x="202" y="102"/>
                  </a:lnTo>
                  <a:lnTo>
                    <a:pt x="201" y="108"/>
                  </a:lnTo>
                  <a:lnTo>
                    <a:pt x="198" y="115"/>
                  </a:lnTo>
                  <a:lnTo>
                    <a:pt x="205" y="109"/>
                  </a:lnTo>
                  <a:lnTo>
                    <a:pt x="211" y="103"/>
                  </a:lnTo>
                  <a:lnTo>
                    <a:pt x="213" y="99"/>
                  </a:lnTo>
                  <a:lnTo>
                    <a:pt x="211" y="96"/>
                  </a:lnTo>
                  <a:lnTo>
                    <a:pt x="213" y="94"/>
                  </a:lnTo>
                  <a:lnTo>
                    <a:pt x="220" y="91"/>
                  </a:lnTo>
                  <a:lnTo>
                    <a:pt x="223" y="88"/>
                  </a:lnTo>
                  <a:lnTo>
                    <a:pt x="219" y="87"/>
                  </a:lnTo>
                  <a:lnTo>
                    <a:pt x="216" y="85"/>
                  </a:lnTo>
                  <a:lnTo>
                    <a:pt x="217" y="84"/>
                  </a:lnTo>
                  <a:lnTo>
                    <a:pt x="217" y="81"/>
                  </a:lnTo>
                  <a:lnTo>
                    <a:pt x="216" y="79"/>
                  </a:lnTo>
                  <a:lnTo>
                    <a:pt x="213" y="81"/>
                  </a:lnTo>
                  <a:lnTo>
                    <a:pt x="213" y="78"/>
                  </a:lnTo>
                  <a:lnTo>
                    <a:pt x="214" y="75"/>
                  </a:lnTo>
                  <a:lnTo>
                    <a:pt x="216" y="73"/>
                  </a:lnTo>
                  <a:lnTo>
                    <a:pt x="220" y="75"/>
                  </a:lnTo>
                  <a:lnTo>
                    <a:pt x="231" y="90"/>
                  </a:lnTo>
                  <a:lnTo>
                    <a:pt x="232" y="99"/>
                  </a:lnTo>
                  <a:lnTo>
                    <a:pt x="240" y="118"/>
                  </a:lnTo>
                  <a:lnTo>
                    <a:pt x="243" y="120"/>
                  </a:lnTo>
                  <a:lnTo>
                    <a:pt x="244" y="124"/>
                  </a:lnTo>
                  <a:lnTo>
                    <a:pt x="246" y="124"/>
                  </a:lnTo>
                  <a:lnTo>
                    <a:pt x="250" y="130"/>
                  </a:lnTo>
                  <a:lnTo>
                    <a:pt x="253" y="130"/>
                  </a:lnTo>
                  <a:lnTo>
                    <a:pt x="261" y="130"/>
                  </a:lnTo>
                  <a:lnTo>
                    <a:pt x="259" y="130"/>
                  </a:lnTo>
                  <a:lnTo>
                    <a:pt x="261" y="129"/>
                  </a:lnTo>
                  <a:lnTo>
                    <a:pt x="264" y="129"/>
                  </a:lnTo>
                  <a:lnTo>
                    <a:pt x="264" y="127"/>
                  </a:lnTo>
                  <a:lnTo>
                    <a:pt x="262" y="126"/>
                  </a:lnTo>
                  <a:lnTo>
                    <a:pt x="256" y="127"/>
                  </a:lnTo>
                  <a:lnTo>
                    <a:pt x="258" y="124"/>
                  </a:lnTo>
                  <a:lnTo>
                    <a:pt x="262" y="124"/>
                  </a:lnTo>
                  <a:lnTo>
                    <a:pt x="265" y="123"/>
                  </a:lnTo>
                  <a:lnTo>
                    <a:pt x="264" y="123"/>
                  </a:lnTo>
                  <a:lnTo>
                    <a:pt x="259" y="118"/>
                  </a:lnTo>
                  <a:lnTo>
                    <a:pt x="262" y="117"/>
                  </a:lnTo>
                  <a:lnTo>
                    <a:pt x="265" y="115"/>
                  </a:lnTo>
                  <a:lnTo>
                    <a:pt x="265" y="112"/>
                  </a:lnTo>
                  <a:lnTo>
                    <a:pt x="264" y="112"/>
                  </a:lnTo>
                  <a:lnTo>
                    <a:pt x="264" y="108"/>
                  </a:lnTo>
                  <a:lnTo>
                    <a:pt x="264" y="111"/>
                  </a:lnTo>
                  <a:lnTo>
                    <a:pt x="270" y="103"/>
                  </a:lnTo>
                  <a:lnTo>
                    <a:pt x="271" y="100"/>
                  </a:lnTo>
                  <a:lnTo>
                    <a:pt x="270" y="100"/>
                  </a:lnTo>
                  <a:lnTo>
                    <a:pt x="267" y="102"/>
                  </a:lnTo>
                  <a:lnTo>
                    <a:pt x="267" y="103"/>
                  </a:lnTo>
                  <a:lnTo>
                    <a:pt x="265" y="103"/>
                  </a:lnTo>
                  <a:lnTo>
                    <a:pt x="265" y="100"/>
                  </a:lnTo>
                  <a:lnTo>
                    <a:pt x="265" y="97"/>
                  </a:lnTo>
                  <a:lnTo>
                    <a:pt x="268" y="99"/>
                  </a:lnTo>
                  <a:lnTo>
                    <a:pt x="271" y="97"/>
                  </a:lnTo>
                  <a:lnTo>
                    <a:pt x="273" y="99"/>
                  </a:lnTo>
                  <a:lnTo>
                    <a:pt x="273" y="102"/>
                  </a:lnTo>
                  <a:lnTo>
                    <a:pt x="274" y="99"/>
                  </a:lnTo>
                  <a:lnTo>
                    <a:pt x="277" y="99"/>
                  </a:lnTo>
                  <a:lnTo>
                    <a:pt x="276" y="97"/>
                  </a:lnTo>
                  <a:lnTo>
                    <a:pt x="274" y="96"/>
                  </a:lnTo>
                  <a:lnTo>
                    <a:pt x="273" y="94"/>
                  </a:lnTo>
                  <a:lnTo>
                    <a:pt x="277" y="94"/>
                  </a:lnTo>
                  <a:lnTo>
                    <a:pt x="277" y="96"/>
                  </a:lnTo>
                  <a:lnTo>
                    <a:pt x="279" y="97"/>
                  </a:lnTo>
                  <a:lnTo>
                    <a:pt x="277" y="109"/>
                  </a:lnTo>
                  <a:lnTo>
                    <a:pt x="276" y="111"/>
                  </a:lnTo>
                  <a:lnTo>
                    <a:pt x="277" y="114"/>
                  </a:lnTo>
                  <a:lnTo>
                    <a:pt x="279" y="115"/>
                  </a:lnTo>
                  <a:lnTo>
                    <a:pt x="280" y="114"/>
                  </a:lnTo>
                  <a:lnTo>
                    <a:pt x="283" y="114"/>
                  </a:lnTo>
                  <a:lnTo>
                    <a:pt x="277" y="129"/>
                  </a:lnTo>
                  <a:lnTo>
                    <a:pt x="276" y="126"/>
                  </a:lnTo>
                  <a:lnTo>
                    <a:pt x="276" y="129"/>
                  </a:lnTo>
                  <a:lnTo>
                    <a:pt x="276" y="130"/>
                  </a:lnTo>
                  <a:lnTo>
                    <a:pt x="282" y="132"/>
                  </a:lnTo>
                  <a:lnTo>
                    <a:pt x="285" y="130"/>
                  </a:lnTo>
                  <a:lnTo>
                    <a:pt x="286" y="130"/>
                  </a:lnTo>
                  <a:lnTo>
                    <a:pt x="291" y="132"/>
                  </a:lnTo>
                  <a:lnTo>
                    <a:pt x="294" y="129"/>
                  </a:lnTo>
                  <a:lnTo>
                    <a:pt x="294" y="126"/>
                  </a:lnTo>
                  <a:lnTo>
                    <a:pt x="297" y="124"/>
                  </a:lnTo>
                  <a:lnTo>
                    <a:pt x="300" y="109"/>
                  </a:lnTo>
                  <a:lnTo>
                    <a:pt x="303" y="109"/>
                  </a:lnTo>
                  <a:lnTo>
                    <a:pt x="307" y="108"/>
                  </a:lnTo>
                  <a:lnTo>
                    <a:pt x="310" y="109"/>
                  </a:lnTo>
                  <a:lnTo>
                    <a:pt x="315" y="109"/>
                  </a:lnTo>
                  <a:lnTo>
                    <a:pt x="315" y="111"/>
                  </a:lnTo>
                  <a:lnTo>
                    <a:pt x="322" y="109"/>
                  </a:lnTo>
                  <a:lnTo>
                    <a:pt x="328" y="112"/>
                  </a:lnTo>
                  <a:lnTo>
                    <a:pt x="339" y="120"/>
                  </a:lnTo>
                  <a:lnTo>
                    <a:pt x="345" y="127"/>
                  </a:lnTo>
                  <a:lnTo>
                    <a:pt x="349" y="130"/>
                  </a:lnTo>
                  <a:lnTo>
                    <a:pt x="355" y="132"/>
                  </a:lnTo>
                  <a:lnTo>
                    <a:pt x="358" y="133"/>
                  </a:lnTo>
                  <a:lnTo>
                    <a:pt x="362" y="133"/>
                  </a:lnTo>
                  <a:lnTo>
                    <a:pt x="368" y="136"/>
                  </a:lnTo>
                  <a:lnTo>
                    <a:pt x="370" y="136"/>
                  </a:lnTo>
                  <a:lnTo>
                    <a:pt x="373" y="138"/>
                  </a:lnTo>
                  <a:lnTo>
                    <a:pt x="374" y="141"/>
                  </a:lnTo>
                  <a:lnTo>
                    <a:pt x="391" y="150"/>
                  </a:lnTo>
                  <a:lnTo>
                    <a:pt x="397" y="150"/>
                  </a:lnTo>
                  <a:lnTo>
                    <a:pt x="398" y="151"/>
                  </a:lnTo>
                  <a:lnTo>
                    <a:pt x="403" y="153"/>
                  </a:lnTo>
                  <a:lnTo>
                    <a:pt x="401" y="151"/>
                  </a:lnTo>
                  <a:lnTo>
                    <a:pt x="412" y="153"/>
                  </a:lnTo>
                  <a:lnTo>
                    <a:pt x="415" y="153"/>
                  </a:lnTo>
                  <a:lnTo>
                    <a:pt x="418" y="156"/>
                  </a:lnTo>
                  <a:lnTo>
                    <a:pt x="419" y="154"/>
                  </a:lnTo>
                  <a:lnTo>
                    <a:pt x="413" y="148"/>
                  </a:lnTo>
                  <a:lnTo>
                    <a:pt x="418" y="148"/>
                  </a:lnTo>
                  <a:lnTo>
                    <a:pt x="419" y="150"/>
                  </a:lnTo>
                  <a:lnTo>
                    <a:pt x="422" y="150"/>
                  </a:lnTo>
                  <a:lnTo>
                    <a:pt x="422" y="148"/>
                  </a:lnTo>
                  <a:lnTo>
                    <a:pt x="431" y="150"/>
                  </a:lnTo>
                  <a:lnTo>
                    <a:pt x="430" y="151"/>
                  </a:lnTo>
                  <a:lnTo>
                    <a:pt x="434" y="154"/>
                  </a:lnTo>
                  <a:lnTo>
                    <a:pt x="434" y="156"/>
                  </a:lnTo>
                  <a:lnTo>
                    <a:pt x="437" y="154"/>
                  </a:lnTo>
                  <a:lnTo>
                    <a:pt x="437" y="157"/>
                  </a:lnTo>
                  <a:lnTo>
                    <a:pt x="443" y="162"/>
                  </a:lnTo>
                  <a:lnTo>
                    <a:pt x="449" y="169"/>
                  </a:lnTo>
                  <a:lnTo>
                    <a:pt x="449" y="175"/>
                  </a:lnTo>
                  <a:lnTo>
                    <a:pt x="451" y="172"/>
                  </a:lnTo>
                  <a:lnTo>
                    <a:pt x="451" y="175"/>
                  </a:lnTo>
                  <a:lnTo>
                    <a:pt x="451" y="178"/>
                  </a:lnTo>
                  <a:lnTo>
                    <a:pt x="452" y="179"/>
                  </a:lnTo>
                  <a:lnTo>
                    <a:pt x="449" y="179"/>
                  </a:lnTo>
                  <a:lnTo>
                    <a:pt x="448" y="182"/>
                  </a:lnTo>
                  <a:lnTo>
                    <a:pt x="446" y="182"/>
                  </a:lnTo>
                  <a:lnTo>
                    <a:pt x="445" y="179"/>
                  </a:lnTo>
                  <a:lnTo>
                    <a:pt x="440" y="181"/>
                  </a:lnTo>
                  <a:lnTo>
                    <a:pt x="434" y="179"/>
                  </a:lnTo>
                  <a:lnTo>
                    <a:pt x="439" y="182"/>
                  </a:lnTo>
                  <a:lnTo>
                    <a:pt x="436" y="185"/>
                  </a:lnTo>
                  <a:lnTo>
                    <a:pt x="430" y="184"/>
                  </a:lnTo>
                  <a:lnTo>
                    <a:pt x="431" y="185"/>
                  </a:lnTo>
                  <a:lnTo>
                    <a:pt x="430" y="188"/>
                  </a:lnTo>
                  <a:lnTo>
                    <a:pt x="430" y="191"/>
                  </a:lnTo>
                  <a:lnTo>
                    <a:pt x="425" y="194"/>
                  </a:lnTo>
                  <a:lnTo>
                    <a:pt x="427" y="196"/>
                  </a:lnTo>
                  <a:lnTo>
                    <a:pt x="428" y="197"/>
                  </a:lnTo>
                  <a:lnTo>
                    <a:pt x="431" y="196"/>
                  </a:lnTo>
                  <a:lnTo>
                    <a:pt x="430" y="197"/>
                  </a:lnTo>
                  <a:lnTo>
                    <a:pt x="440" y="203"/>
                  </a:lnTo>
                  <a:lnTo>
                    <a:pt x="442" y="200"/>
                  </a:lnTo>
                  <a:lnTo>
                    <a:pt x="443" y="202"/>
                  </a:lnTo>
                  <a:lnTo>
                    <a:pt x="445" y="203"/>
                  </a:lnTo>
                  <a:lnTo>
                    <a:pt x="449" y="203"/>
                  </a:lnTo>
                  <a:lnTo>
                    <a:pt x="452" y="205"/>
                  </a:lnTo>
                  <a:lnTo>
                    <a:pt x="458" y="203"/>
                  </a:lnTo>
                  <a:lnTo>
                    <a:pt x="463" y="205"/>
                  </a:lnTo>
                  <a:lnTo>
                    <a:pt x="469" y="203"/>
                  </a:lnTo>
                  <a:lnTo>
                    <a:pt x="467" y="205"/>
                  </a:lnTo>
                  <a:lnTo>
                    <a:pt x="472" y="206"/>
                  </a:lnTo>
                  <a:lnTo>
                    <a:pt x="479" y="205"/>
                  </a:lnTo>
                  <a:lnTo>
                    <a:pt x="481" y="203"/>
                  </a:lnTo>
                  <a:lnTo>
                    <a:pt x="485" y="203"/>
                  </a:lnTo>
                  <a:lnTo>
                    <a:pt x="485" y="205"/>
                  </a:lnTo>
                  <a:lnTo>
                    <a:pt x="488" y="205"/>
                  </a:lnTo>
                  <a:lnTo>
                    <a:pt x="487" y="203"/>
                  </a:lnTo>
                  <a:lnTo>
                    <a:pt x="488" y="202"/>
                  </a:lnTo>
                  <a:lnTo>
                    <a:pt x="490" y="203"/>
                  </a:lnTo>
                  <a:lnTo>
                    <a:pt x="493" y="205"/>
                  </a:lnTo>
                  <a:lnTo>
                    <a:pt x="493" y="203"/>
                  </a:lnTo>
                  <a:lnTo>
                    <a:pt x="496" y="203"/>
                  </a:lnTo>
                  <a:lnTo>
                    <a:pt x="497" y="199"/>
                  </a:lnTo>
                  <a:lnTo>
                    <a:pt x="500" y="197"/>
                  </a:lnTo>
                  <a:lnTo>
                    <a:pt x="500" y="203"/>
                  </a:lnTo>
                  <a:lnTo>
                    <a:pt x="503" y="203"/>
                  </a:lnTo>
                  <a:lnTo>
                    <a:pt x="506" y="202"/>
                  </a:lnTo>
                  <a:lnTo>
                    <a:pt x="509" y="196"/>
                  </a:lnTo>
                  <a:lnTo>
                    <a:pt x="512" y="194"/>
                  </a:lnTo>
                  <a:lnTo>
                    <a:pt x="517" y="194"/>
                  </a:lnTo>
                  <a:lnTo>
                    <a:pt x="518" y="191"/>
                  </a:lnTo>
                  <a:lnTo>
                    <a:pt x="520" y="194"/>
                  </a:lnTo>
                  <a:lnTo>
                    <a:pt x="520" y="197"/>
                  </a:lnTo>
                  <a:lnTo>
                    <a:pt x="521" y="197"/>
                  </a:lnTo>
                  <a:lnTo>
                    <a:pt x="521" y="196"/>
                  </a:lnTo>
                  <a:lnTo>
                    <a:pt x="524" y="200"/>
                  </a:lnTo>
                  <a:lnTo>
                    <a:pt x="524" y="203"/>
                  </a:lnTo>
                  <a:lnTo>
                    <a:pt x="523" y="203"/>
                  </a:lnTo>
                  <a:lnTo>
                    <a:pt x="529" y="205"/>
                  </a:lnTo>
                  <a:lnTo>
                    <a:pt x="529" y="203"/>
                  </a:lnTo>
                  <a:lnTo>
                    <a:pt x="536" y="203"/>
                  </a:lnTo>
                  <a:lnTo>
                    <a:pt x="536" y="206"/>
                  </a:lnTo>
                  <a:lnTo>
                    <a:pt x="536" y="208"/>
                  </a:lnTo>
                  <a:lnTo>
                    <a:pt x="536" y="209"/>
                  </a:lnTo>
                  <a:lnTo>
                    <a:pt x="538" y="212"/>
                  </a:lnTo>
                  <a:lnTo>
                    <a:pt x="536" y="215"/>
                  </a:lnTo>
                  <a:lnTo>
                    <a:pt x="538" y="218"/>
                  </a:lnTo>
                  <a:lnTo>
                    <a:pt x="538" y="217"/>
                  </a:lnTo>
                  <a:lnTo>
                    <a:pt x="539" y="218"/>
                  </a:lnTo>
                  <a:lnTo>
                    <a:pt x="541" y="214"/>
                  </a:lnTo>
                  <a:lnTo>
                    <a:pt x="541" y="208"/>
                  </a:lnTo>
                  <a:lnTo>
                    <a:pt x="542" y="209"/>
                  </a:lnTo>
                  <a:lnTo>
                    <a:pt x="542" y="212"/>
                  </a:lnTo>
                  <a:lnTo>
                    <a:pt x="544" y="212"/>
                  </a:lnTo>
                  <a:lnTo>
                    <a:pt x="542" y="215"/>
                  </a:lnTo>
                  <a:lnTo>
                    <a:pt x="542" y="218"/>
                  </a:lnTo>
                  <a:lnTo>
                    <a:pt x="545" y="220"/>
                  </a:lnTo>
                  <a:lnTo>
                    <a:pt x="547" y="217"/>
                  </a:lnTo>
                  <a:lnTo>
                    <a:pt x="548" y="221"/>
                  </a:lnTo>
                  <a:lnTo>
                    <a:pt x="551" y="221"/>
                  </a:lnTo>
                  <a:lnTo>
                    <a:pt x="554" y="230"/>
                  </a:lnTo>
                  <a:lnTo>
                    <a:pt x="553" y="233"/>
                  </a:lnTo>
                  <a:lnTo>
                    <a:pt x="550" y="232"/>
                  </a:lnTo>
                  <a:lnTo>
                    <a:pt x="547" y="235"/>
                  </a:lnTo>
                  <a:lnTo>
                    <a:pt x="545" y="233"/>
                  </a:lnTo>
                  <a:lnTo>
                    <a:pt x="547" y="236"/>
                  </a:lnTo>
                  <a:lnTo>
                    <a:pt x="553" y="245"/>
                  </a:lnTo>
                  <a:lnTo>
                    <a:pt x="556" y="247"/>
                  </a:lnTo>
                  <a:lnTo>
                    <a:pt x="556" y="241"/>
                  </a:lnTo>
                  <a:lnTo>
                    <a:pt x="557" y="241"/>
                  </a:lnTo>
                  <a:lnTo>
                    <a:pt x="560" y="242"/>
                  </a:lnTo>
                  <a:lnTo>
                    <a:pt x="563" y="239"/>
                  </a:lnTo>
                  <a:lnTo>
                    <a:pt x="566" y="239"/>
                  </a:lnTo>
                  <a:lnTo>
                    <a:pt x="562" y="233"/>
                  </a:lnTo>
                  <a:lnTo>
                    <a:pt x="565" y="232"/>
                  </a:lnTo>
                  <a:lnTo>
                    <a:pt x="565" y="230"/>
                  </a:lnTo>
                  <a:lnTo>
                    <a:pt x="562" y="230"/>
                  </a:lnTo>
                  <a:lnTo>
                    <a:pt x="557" y="218"/>
                  </a:lnTo>
                  <a:lnTo>
                    <a:pt x="559" y="217"/>
                  </a:lnTo>
                  <a:lnTo>
                    <a:pt x="559" y="212"/>
                  </a:lnTo>
                  <a:lnTo>
                    <a:pt x="557" y="211"/>
                  </a:lnTo>
                  <a:lnTo>
                    <a:pt x="557" y="208"/>
                  </a:lnTo>
                  <a:lnTo>
                    <a:pt x="553" y="206"/>
                  </a:lnTo>
                  <a:lnTo>
                    <a:pt x="551" y="203"/>
                  </a:lnTo>
                  <a:lnTo>
                    <a:pt x="553" y="197"/>
                  </a:lnTo>
                  <a:lnTo>
                    <a:pt x="556" y="199"/>
                  </a:lnTo>
                  <a:lnTo>
                    <a:pt x="556" y="196"/>
                  </a:lnTo>
                  <a:lnTo>
                    <a:pt x="559" y="194"/>
                  </a:lnTo>
                  <a:lnTo>
                    <a:pt x="556" y="194"/>
                  </a:lnTo>
                  <a:lnTo>
                    <a:pt x="557" y="190"/>
                  </a:lnTo>
                  <a:lnTo>
                    <a:pt x="562" y="190"/>
                  </a:lnTo>
                  <a:lnTo>
                    <a:pt x="566" y="187"/>
                  </a:lnTo>
                  <a:lnTo>
                    <a:pt x="566" y="185"/>
                  </a:lnTo>
                  <a:lnTo>
                    <a:pt x="566" y="188"/>
                  </a:lnTo>
                  <a:lnTo>
                    <a:pt x="574" y="187"/>
                  </a:lnTo>
                  <a:lnTo>
                    <a:pt x="572" y="182"/>
                  </a:lnTo>
                  <a:lnTo>
                    <a:pt x="575" y="182"/>
                  </a:lnTo>
                  <a:lnTo>
                    <a:pt x="578" y="182"/>
                  </a:lnTo>
                  <a:lnTo>
                    <a:pt x="578" y="178"/>
                  </a:lnTo>
                  <a:lnTo>
                    <a:pt x="580" y="176"/>
                  </a:lnTo>
                  <a:lnTo>
                    <a:pt x="581" y="179"/>
                  </a:lnTo>
                  <a:lnTo>
                    <a:pt x="583" y="175"/>
                  </a:lnTo>
                  <a:lnTo>
                    <a:pt x="584" y="174"/>
                  </a:lnTo>
                  <a:lnTo>
                    <a:pt x="583" y="171"/>
                  </a:lnTo>
                  <a:lnTo>
                    <a:pt x="587" y="169"/>
                  </a:lnTo>
                  <a:lnTo>
                    <a:pt x="586" y="168"/>
                  </a:lnTo>
                  <a:lnTo>
                    <a:pt x="588" y="165"/>
                  </a:lnTo>
                  <a:lnTo>
                    <a:pt x="588" y="163"/>
                  </a:lnTo>
                  <a:lnTo>
                    <a:pt x="586" y="163"/>
                  </a:lnTo>
                  <a:lnTo>
                    <a:pt x="575" y="166"/>
                  </a:lnTo>
                  <a:lnTo>
                    <a:pt x="578" y="169"/>
                  </a:lnTo>
                  <a:lnTo>
                    <a:pt x="572" y="171"/>
                  </a:lnTo>
                  <a:lnTo>
                    <a:pt x="575" y="175"/>
                  </a:lnTo>
                  <a:lnTo>
                    <a:pt x="575" y="174"/>
                  </a:lnTo>
                  <a:lnTo>
                    <a:pt x="575" y="178"/>
                  </a:lnTo>
                  <a:lnTo>
                    <a:pt x="575" y="179"/>
                  </a:lnTo>
                  <a:lnTo>
                    <a:pt x="574" y="178"/>
                  </a:lnTo>
                  <a:lnTo>
                    <a:pt x="574" y="176"/>
                  </a:lnTo>
                  <a:lnTo>
                    <a:pt x="572" y="176"/>
                  </a:lnTo>
                  <a:lnTo>
                    <a:pt x="572" y="175"/>
                  </a:lnTo>
                  <a:lnTo>
                    <a:pt x="569" y="175"/>
                  </a:lnTo>
                  <a:lnTo>
                    <a:pt x="568" y="176"/>
                  </a:lnTo>
                  <a:lnTo>
                    <a:pt x="566" y="179"/>
                  </a:lnTo>
                  <a:lnTo>
                    <a:pt x="565" y="178"/>
                  </a:lnTo>
                  <a:lnTo>
                    <a:pt x="560" y="176"/>
                  </a:lnTo>
                  <a:lnTo>
                    <a:pt x="560" y="175"/>
                  </a:lnTo>
                  <a:lnTo>
                    <a:pt x="556" y="176"/>
                  </a:lnTo>
                  <a:lnTo>
                    <a:pt x="553" y="179"/>
                  </a:lnTo>
                  <a:lnTo>
                    <a:pt x="554" y="181"/>
                  </a:lnTo>
                  <a:lnTo>
                    <a:pt x="557" y="181"/>
                  </a:lnTo>
                  <a:lnTo>
                    <a:pt x="557" y="182"/>
                  </a:lnTo>
                  <a:lnTo>
                    <a:pt x="559" y="184"/>
                  </a:lnTo>
                  <a:lnTo>
                    <a:pt x="554" y="184"/>
                  </a:lnTo>
                  <a:lnTo>
                    <a:pt x="553" y="187"/>
                  </a:lnTo>
                  <a:lnTo>
                    <a:pt x="551" y="185"/>
                  </a:lnTo>
                  <a:lnTo>
                    <a:pt x="553" y="184"/>
                  </a:lnTo>
                  <a:lnTo>
                    <a:pt x="547" y="185"/>
                  </a:lnTo>
                  <a:lnTo>
                    <a:pt x="547" y="184"/>
                  </a:lnTo>
                  <a:lnTo>
                    <a:pt x="544" y="184"/>
                  </a:lnTo>
                  <a:lnTo>
                    <a:pt x="545" y="182"/>
                  </a:lnTo>
                  <a:lnTo>
                    <a:pt x="542" y="182"/>
                  </a:lnTo>
                  <a:lnTo>
                    <a:pt x="544" y="179"/>
                  </a:lnTo>
                  <a:lnTo>
                    <a:pt x="539" y="181"/>
                  </a:lnTo>
                  <a:lnTo>
                    <a:pt x="538" y="179"/>
                  </a:lnTo>
                  <a:lnTo>
                    <a:pt x="539" y="176"/>
                  </a:lnTo>
                  <a:lnTo>
                    <a:pt x="542" y="172"/>
                  </a:lnTo>
                  <a:lnTo>
                    <a:pt x="542" y="171"/>
                  </a:lnTo>
                  <a:lnTo>
                    <a:pt x="544" y="165"/>
                  </a:lnTo>
                  <a:lnTo>
                    <a:pt x="547" y="163"/>
                  </a:lnTo>
                  <a:lnTo>
                    <a:pt x="557" y="163"/>
                  </a:lnTo>
                  <a:lnTo>
                    <a:pt x="568" y="157"/>
                  </a:lnTo>
                  <a:lnTo>
                    <a:pt x="571" y="154"/>
                  </a:lnTo>
                  <a:lnTo>
                    <a:pt x="575" y="153"/>
                  </a:lnTo>
                  <a:lnTo>
                    <a:pt x="575" y="150"/>
                  </a:lnTo>
                  <a:lnTo>
                    <a:pt x="580" y="151"/>
                  </a:lnTo>
                  <a:lnTo>
                    <a:pt x="583" y="148"/>
                  </a:lnTo>
                  <a:lnTo>
                    <a:pt x="586" y="150"/>
                  </a:lnTo>
                  <a:lnTo>
                    <a:pt x="586" y="151"/>
                  </a:lnTo>
                  <a:lnTo>
                    <a:pt x="588" y="153"/>
                  </a:lnTo>
                  <a:lnTo>
                    <a:pt x="590" y="156"/>
                  </a:lnTo>
                  <a:lnTo>
                    <a:pt x="593" y="159"/>
                  </a:lnTo>
                  <a:lnTo>
                    <a:pt x="591" y="162"/>
                  </a:lnTo>
                  <a:lnTo>
                    <a:pt x="593" y="163"/>
                  </a:lnTo>
                  <a:lnTo>
                    <a:pt x="594" y="166"/>
                  </a:lnTo>
                  <a:lnTo>
                    <a:pt x="596" y="168"/>
                  </a:lnTo>
                  <a:lnTo>
                    <a:pt x="596" y="171"/>
                  </a:lnTo>
                  <a:lnTo>
                    <a:pt x="594" y="171"/>
                  </a:lnTo>
                  <a:lnTo>
                    <a:pt x="591" y="171"/>
                  </a:lnTo>
                  <a:lnTo>
                    <a:pt x="591" y="172"/>
                  </a:lnTo>
                  <a:lnTo>
                    <a:pt x="594" y="172"/>
                  </a:lnTo>
                  <a:lnTo>
                    <a:pt x="596" y="175"/>
                  </a:lnTo>
                  <a:lnTo>
                    <a:pt x="599" y="176"/>
                  </a:lnTo>
                  <a:lnTo>
                    <a:pt x="599" y="178"/>
                  </a:lnTo>
                  <a:lnTo>
                    <a:pt x="602" y="181"/>
                  </a:lnTo>
                  <a:lnTo>
                    <a:pt x="608" y="182"/>
                  </a:lnTo>
                  <a:lnTo>
                    <a:pt x="606" y="182"/>
                  </a:lnTo>
                  <a:lnTo>
                    <a:pt x="608" y="188"/>
                  </a:lnTo>
                  <a:lnTo>
                    <a:pt x="611" y="190"/>
                  </a:lnTo>
                  <a:lnTo>
                    <a:pt x="612" y="190"/>
                  </a:lnTo>
                  <a:lnTo>
                    <a:pt x="617" y="191"/>
                  </a:lnTo>
                  <a:lnTo>
                    <a:pt x="620" y="190"/>
                  </a:lnTo>
                  <a:lnTo>
                    <a:pt x="623" y="191"/>
                  </a:lnTo>
                  <a:lnTo>
                    <a:pt x="623" y="188"/>
                  </a:lnTo>
                  <a:lnTo>
                    <a:pt x="624" y="190"/>
                  </a:lnTo>
                  <a:lnTo>
                    <a:pt x="626" y="188"/>
                  </a:lnTo>
                  <a:lnTo>
                    <a:pt x="626" y="184"/>
                  </a:lnTo>
                  <a:lnTo>
                    <a:pt x="632" y="187"/>
                  </a:lnTo>
                  <a:lnTo>
                    <a:pt x="632" y="191"/>
                  </a:lnTo>
                  <a:lnTo>
                    <a:pt x="638" y="197"/>
                  </a:lnTo>
                  <a:lnTo>
                    <a:pt x="641" y="203"/>
                  </a:lnTo>
                  <a:lnTo>
                    <a:pt x="642" y="203"/>
                  </a:lnTo>
                  <a:lnTo>
                    <a:pt x="648" y="206"/>
                  </a:lnTo>
                  <a:lnTo>
                    <a:pt x="650" y="206"/>
                  </a:lnTo>
                  <a:lnTo>
                    <a:pt x="650" y="203"/>
                  </a:lnTo>
                  <a:lnTo>
                    <a:pt x="653" y="203"/>
                  </a:lnTo>
                  <a:lnTo>
                    <a:pt x="656" y="205"/>
                  </a:lnTo>
                  <a:lnTo>
                    <a:pt x="657" y="203"/>
                  </a:lnTo>
                  <a:lnTo>
                    <a:pt x="660" y="206"/>
                  </a:lnTo>
                  <a:lnTo>
                    <a:pt x="666" y="203"/>
                  </a:lnTo>
                  <a:lnTo>
                    <a:pt x="674" y="205"/>
                  </a:lnTo>
                  <a:lnTo>
                    <a:pt x="678" y="203"/>
                  </a:lnTo>
                  <a:lnTo>
                    <a:pt x="681" y="199"/>
                  </a:lnTo>
                  <a:lnTo>
                    <a:pt x="692" y="202"/>
                  </a:lnTo>
                  <a:lnTo>
                    <a:pt x="695" y="200"/>
                  </a:lnTo>
                  <a:lnTo>
                    <a:pt x="699" y="205"/>
                  </a:lnTo>
                  <a:lnTo>
                    <a:pt x="701" y="203"/>
                  </a:lnTo>
                  <a:lnTo>
                    <a:pt x="702" y="203"/>
                  </a:lnTo>
                  <a:lnTo>
                    <a:pt x="702" y="205"/>
                  </a:lnTo>
                  <a:lnTo>
                    <a:pt x="710" y="203"/>
                  </a:lnTo>
                  <a:lnTo>
                    <a:pt x="714" y="203"/>
                  </a:lnTo>
                  <a:lnTo>
                    <a:pt x="711" y="199"/>
                  </a:lnTo>
                  <a:lnTo>
                    <a:pt x="711" y="197"/>
                  </a:lnTo>
                  <a:lnTo>
                    <a:pt x="708" y="194"/>
                  </a:lnTo>
                  <a:lnTo>
                    <a:pt x="708" y="191"/>
                  </a:lnTo>
                  <a:lnTo>
                    <a:pt x="710" y="190"/>
                  </a:lnTo>
                  <a:lnTo>
                    <a:pt x="711" y="190"/>
                  </a:lnTo>
                  <a:lnTo>
                    <a:pt x="713" y="190"/>
                  </a:lnTo>
                  <a:lnTo>
                    <a:pt x="713" y="194"/>
                  </a:lnTo>
                  <a:lnTo>
                    <a:pt x="716" y="196"/>
                  </a:lnTo>
                  <a:lnTo>
                    <a:pt x="716" y="199"/>
                  </a:lnTo>
                  <a:lnTo>
                    <a:pt x="717" y="203"/>
                  </a:lnTo>
                  <a:lnTo>
                    <a:pt x="720" y="203"/>
                  </a:lnTo>
                  <a:lnTo>
                    <a:pt x="722" y="206"/>
                  </a:lnTo>
                  <a:lnTo>
                    <a:pt x="726" y="208"/>
                  </a:lnTo>
                  <a:lnTo>
                    <a:pt x="728" y="211"/>
                  </a:lnTo>
                  <a:lnTo>
                    <a:pt x="732" y="209"/>
                  </a:lnTo>
                  <a:lnTo>
                    <a:pt x="735" y="206"/>
                  </a:lnTo>
                  <a:lnTo>
                    <a:pt x="734" y="196"/>
                  </a:lnTo>
                  <a:lnTo>
                    <a:pt x="732" y="196"/>
                  </a:lnTo>
                  <a:lnTo>
                    <a:pt x="732" y="197"/>
                  </a:lnTo>
                  <a:lnTo>
                    <a:pt x="729" y="197"/>
                  </a:lnTo>
                  <a:lnTo>
                    <a:pt x="729" y="196"/>
                  </a:lnTo>
                  <a:lnTo>
                    <a:pt x="728" y="194"/>
                  </a:lnTo>
                  <a:lnTo>
                    <a:pt x="722" y="194"/>
                  </a:lnTo>
                  <a:lnTo>
                    <a:pt x="720" y="197"/>
                  </a:lnTo>
                  <a:lnTo>
                    <a:pt x="722" y="200"/>
                  </a:lnTo>
                  <a:lnTo>
                    <a:pt x="719" y="200"/>
                  </a:lnTo>
                  <a:lnTo>
                    <a:pt x="717" y="194"/>
                  </a:lnTo>
                  <a:lnTo>
                    <a:pt x="713" y="187"/>
                  </a:lnTo>
                  <a:lnTo>
                    <a:pt x="716" y="188"/>
                  </a:lnTo>
                  <a:lnTo>
                    <a:pt x="716" y="184"/>
                  </a:lnTo>
                  <a:lnTo>
                    <a:pt x="713" y="181"/>
                  </a:lnTo>
                  <a:lnTo>
                    <a:pt x="713" y="179"/>
                  </a:lnTo>
                  <a:lnTo>
                    <a:pt x="708" y="175"/>
                  </a:lnTo>
                  <a:lnTo>
                    <a:pt x="711" y="175"/>
                  </a:lnTo>
                  <a:lnTo>
                    <a:pt x="713" y="178"/>
                  </a:lnTo>
                  <a:lnTo>
                    <a:pt x="714" y="176"/>
                  </a:lnTo>
                  <a:lnTo>
                    <a:pt x="714" y="175"/>
                  </a:lnTo>
                  <a:lnTo>
                    <a:pt x="717" y="175"/>
                  </a:lnTo>
                  <a:lnTo>
                    <a:pt x="719" y="176"/>
                  </a:lnTo>
                  <a:lnTo>
                    <a:pt x="725" y="176"/>
                  </a:lnTo>
                  <a:lnTo>
                    <a:pt x="725" y="175"/>
                  </a:lnTo>
                  <a:lnTo>
                    <a:pt x="720" y="169"/>
                  </a:lnTo>
                  <a:lnTo>
                    <a:pt x="722" y="168"/>
                  </a:lnTo>
                  <a:lnTo>
                    <a:pt x="726" y="169"/>
                  </a:lnTo>
                  <a:lnTo>
                    <a:pt x="726" y="172"/>
                  </a:lnTo>
                  <a:lnTo>
                    <a:pt x="729" y="175"/>
                  </a:lnTo>
                  <a:lnTo>
                    <a:pt x="728" y="171"/>
                  </a:lnTo>
                  <a:lnTo>
                    <a:pt x="732" y="171"/>
                  </a:lnTo>
                  <a:lnTo>
                    <a:pt x="735" y="175"/>
                  </a:lnTo>
                  <a:lnTo>
                    <a:pt x="740" y="178"/>
                  </a:lnTo>
                  <a:lnTo>
                    <a:pt x="737" y="179"/>
                  </a:lnTo>
                  <a:lnTo>
                    <a:pt x="740" y="181"/>
                  </a:lnTo>
                  <a:lnTo>
                    <a:pt x="744" y="179"/>
                  </a:lnTo>
                  <a:lnTo>
                    <a:pt x="744" y="181"/>
                  </a:lnTo>
                  <a:lnTo>
                    <a:pt x="743" y="184"/>
                  </a:lnTo>
                  <a:lnTo>
                    <a:pt x="743" y="188"/>
                  </a:lnTo>
                  <a:lnTo>
                    <a:pt x="741" y="190"/>
                  </a:lnTo>
                  <a:lnTo>
                    <a:pt x="743" y="191"/>
                  </a:lnTo>
                  <a:lnTo>
                    <a:pt x="744" y="190"/>
                  </a:lnTo>
                  <a:lnTo>
                    <a:pt x="746" y="193"/>
                  </a:lnTo>
                  <a:lnTo>
                    <a:pt x="746" y="187"/>
                  </a:lnTo>
                  <a:lnTo>
                    <a:pt x="753" y="181"/>
                  </a:lnTo>
                  <a:lnTo>
                    <a:pt x="753" y="182"/>
                  </a:lnTo>
                  <a:lnTo>
                    <a:pt x="753" y="194"/>
                  </a:lnTo>
                  <a:lnTo>
                    <a:pt x="752" y="197"/>
                  </a:lnTo>
                  <a:lnTo>
                    <a:pt x="750" y="203"/>
                  </a:lnTo>
                  <a:lnTo>
                    <a:pt x="753" y="208"/>
                  </a:lnTo>
                  <a:lnTo>
                    <a:pt x="747" y="212"/>
                  </a:lnTo>
                  <a:lnTo>
                    <a:pt x="749" y="217"/>
                  </a:lnTo>
                  <a:lnTo>
                    <a:pt x="753" y="217"/>
                  </a:lnTo>
                  <a:lnTo>
                    <a:pt x="753" y="224"/>
                  </a:lnTo>
                  <a:lnTo>
                    <a:pt x="758" y="220"/>
                  </a:lnTo>
                  <a:lnTo>
                    <a:pt x="759" y="221"/>
                  </a:lnTo>
                  <a:lnTo>
                    <a:pt x="762" y="220"/>
                  </a:lnTo>
                  <a:lnTo>
                    <a:pt x="762" y="221"/>
                  </a:lnTo>
                  <a:lnTo>
                    <a:pt x="761" y="224"/>
                  </a:lnTo>
                  <a:lnTo>
                    <a:pt x="762" y="226"/>
                  </a:lnTo>
                  <a:lnTo>
                    <a:pt x="765" y="227"/>
                  </a:lnTo>
                  <a:lnTo>
                    <a:pt x="767" y="221"/>
                  </a:lnTo>
                  <a:lnTo>
                    <a:pt x="765" y="217"/>
                  </a:lnTo>
                  <a:lnTo>
                    <a:pt x="765" y="212"/>
                  </a:lnTo>
                  <a:lnTo>
                    <a:pt x="764" y="208"/>
                  </a:lnTo>
                  <a:lnTo>
                    <a:pt x="759" y="205"/>
                  </a:lnTo>
                  <a:lnTo>
                    <a:pt x="762" y="194"/>
                  </a:lnTo>
                  <a:lnTo>
                    <a:pt x="761" y="188"/>
                  </a:lnTo>
                  <a:lnTo>
                    <a:pt x="762" y="188"/>
                  </a:lnTo>
                  <a:lnTo>
                    <a:pt x="764" y="188"/>
                  </a:lnTo>
                  <a:lnTo>
                    <a:pt x="765" y="188"/>
                  </a:lnTo>
                  <a:lnTo>
                    <a:pt x="765" y="190"/>
                  </a:lnTo>
                  <a:lnTo>
                    <a:pt x="767" y="190"/>
                  </a:lnTo>
                  <a:lnTo>
                    <a:pt x="770" y="190"/>
                  </a:lnTo>
                  <a:lnTo>
                    <a:pt x="774" y="191"/>
                  </a:lnTo>
                  <a:lnTo>
                    <a:pt x="776" y="190"/>
                  </a:lnTo>
                  <a:lnTo>
                    <a:pt x="777" y="187"/>
                  </a:lnTo>
                  <a:lnTo>
                    <a:pt x="779" y="185"/>
                  </a:lnTo>
                  <a:lnTo>
                    <a:pt x="783" y="182"/>
                  </a:lnTo>
                  <a:lnTo>
                    <a:pt x="783" y="179"/>
                  </a:lnTo>
                  <a:lnTo>
                    <a:pt x="785" y="175"/>
                  </a:lnTo>
                  <a:lnTo>
                    <a:pt x="792" y="169"/>
                  </a:lnTo>
                  <a:lnTo>
                    <a:pt x="795" y="166"/>
                  </a:lnTo>
                  <a:lnTo>
                    <a:pt x="792" y="165"/>
                  </a:lnTo>
                  <a:lnTo>
                    <a:pt x="791" y="150"/>
                  </a:lnTo>
                  <a:lnTo>
                    <a:pt x="788" y="147"/>
                  </a:lnTo>
                  <a:lnTo>
                    <a:pt x="786" y="150"/>
                  </a:lnTo>
                  <a:lnTo>
                    <a:pt x="786" y="153"/>
                  </a:lnTo>
                  <a:lnTo>
                    <a:pt x="786" y="156"/>
                  </a:lnTo>
                  <a:lnTo>
                    <a:pt x="788" y="154"/>
                  </a:lnTo>
                  <a:lnTo>
                    <a:pt x="789" y="151"/>
                  </a:lnTo>
                  <a:lnTo>
                    <a:pt x="785" y="159"/>
                  </a:lnTo>
                  <a:lnTo>
                    <a:pt x="779" y="162"/>
                  </a:lnTo>
                  <a:lnTo>
                    <a:pt x="776" y="160"/>
                  </a:lnTo>
                  <a:lnTo>
                    <a:pt x="776" y="157"/>
                  </a:lnTo>
                  <a:lnTo>
                    <a:pt x="777" y="151"/>
                  </a:lnTo>
                  <a:lnTo>
                    <a:pt x="779" y="150"/>
                  </a:lnTo>
                  <a:lnTo>
                    <a:pt x="780" y="150"/>
                  </a:lnTo>
                  <a:lnTo>
                    <a:pt x="783" y="144"/>
                  </a:lnTo>
                  <a:lnTo>
                    <a:pt x="783" y="141"/>
                  </a:lnTo>
                  <a:lnTo>
                    <a:pt x="782" y="142"/>
                  </a:lnTo>
                  <a:lnTo>
                    <a:pt x="782" y="138"/>
                  </a:lnTo>
                  <a:lnTo>
                    <a:pt x="785" y="132"/>
                  </a:lnTo>
                  <a:lnTo>
                    <a:pt x="789" y="130"/>
                  </a:lnTo>
                  <a:lnTo>
                    <a:pt x="791" y="129"/>
                  </a:lnTo>
                  <a:lnTo>
                    <a:pt x="789" y="133"/>
                  </a:lnTo>
                  <a:lnTo>
                    <a:pt x="789" y="138"/>
                  </a:lnTo>
                  <a:lnTo>
                    <a:pt x="789" y="139"/>
                  </a:lnTo>
                  <a:lnTo>
                    <a:pt x="792" y="135"/>
                  </a:lnTo>
                  <a:lnTo>
                    <a:pt x="794" y="130"/>
                  </a:lnTo>
                  <a:lnTo>
                    <a:pt x="792" y="124"/>
                  </a:lnTo>
                  <a:lnTo>
                    <a:pt x="789" y="124"/>
                  </a:lnTo>
                  <a:lnTo>
                    <a:pt x="785" y="127"/>
                  </a:lnTo>
                  <a:lnTo>
                    <a:pt x="780" y="127"/>
                  </a:lnTo>
                  <a:lnTo>
                    <a:pt x="776" y="118"/>
                  </a:lnTo>
                  <a:lnTo>
                    <a:pt x="774" y="117"/>
                  </a:lnTo>
                  <a:lnTo>
                    <a:pt x="776" y="120"/>
                  </a:lnTo>
                  <a:lnTo>
                    <a:pt x="774" y="121"/>
                  </a:lnTo>
                  <a:lnTo>
                    <a:pt x="771" y="120"/>
                  </a:lnTo>
                  <a:lnTo>
                    <a:pt x="771" y="118"/>
                  </a:lnTo>
                  <a:lnTo>
                    <a:pt x="767" y="115"/>
                  </a:lnTo>
                  <a:lnTo>
                    <a:pt x="765" y="114"/>
                  </a:lnTo>
                  <a:lnTo>
                    <a:pt x="765" y="112"/>
                  </a:lnTo>
                  <a:lnTo>
                    <a:pt x="758" y="112"/>
                  </a:lnTo>
                  <a:lnTo>
                    <a:pt x="753" y="109"/>
                  </a:lnTo>
                  <a:lnTo>
                    <a:pt x="752" y="108"/>
                  </a:lnTo>
                  <a:lnTo>
                    <a:pt x="753" y="105"/>
                  </a:lnTo>
                  <a:lnTo>
                    <a:pt x="747" y="102"/>
                  </a:lnTo>
                  <a:lnTo>
                    <a:pt x="747" y="100"/>
                  </a:lnTo>
                  <a:lnTo>
                    <a:pt x="744" y="97"/>
                  </a:lnTo>
                  <a:lnTo>
                    <a:pt x="744" y="81"/>
                  </a:lnTo>
                  <a:lnTo>
                    <a:pt x="746" y="79"/>
                  </a:lnTo>
                  <a:lnTo>
                    <a:pt x="747" y="79"/>
                  </a:lnTo>
                  <a:lnTo>
                    <a:pt x="750" y="72"/>
                  </a:lnTo>
                  <a:lnTo>
                    <a:pt x="752" y="72"/>
                  </a:lnTo>
                  <a:lnTo>
                    <a:pt x="752" y="73"/>
                  </a:lnTo>
                  <a:lnTo>
                    <a:pt x="753" y="72"/>
                  </a:lnTo>
                  <a:lnTo>
                    <a:pt x="753" y="67"/>
                  </a:lnTo>
                  <a:lnTo>
                    <a:pt x="752" y="69"/>
                  </a:lnTo>
                  <a:lnTo>
                    <a:pt x="749" y="61"/>
                  </a:lnTo>
                  <a:lnTo>
                    <a:pt x="746" y="58"/>
                  </a:lnTo>
                  <a:lnTo>
                    <a:pt x="747" y="51"/>
                  </a:lnTo>
                  <a:lnTo>
                    <a:pt x="749" y="48"/>
                  </a:lnTo>
                  <a:lnTo>
                    <a:pt x="749" y="37"/>
                  </a:lnTo>
                  <a:lnTo>
                    <a:pt x="750" y="36"/>
                  </a:lnTo>
                  <a:lnTo>
                    <a:pt x="752" y="36"/>
                  </a:lnTo>
                  <a:lnTo>
                    <a:pt x="752" y="34"/>
                  </a:lnTo>
                  <a:lnTo>
                    <a:pt x="752" y="31"/>
                  </a:lnTo>
                  <a:lnTo>
                    <a:pt x="755" y="30"/>
                  </a:lnTo>
                  <a:lnTo>
                    <a:pt x="761" y="37"/>
                  </a:lnTo>
                  <a:lnTo>
                    <a:pt x="762" y="33"/>
                  </a:lnTo>
                  <a:lnTo>
                    <a:pt x="762" y="25"/>
                  </a:lnTo>
                  <a:lnTo>
                    <a:pt x="759" y="25"/>
                  </a:lnTo>
                  <a:lnTo>
                    <a:pt x="758" y="24"/>
                  </a:lnTo>
                  <a:lnTo>
                    <a:pt x="758" y="21"/>
                  </a:lnTo>
                  <a:lnTo>
                    <a:pt x="764" y="10"/>
                  </a:lnTo>
                  <a:lnTo>
                    <a:pt x="768" y="0"/>
                  </a:lnTo>
                  <a:lnTo>
                    <a:pt x="770" y="0"/>
                  </a:lnTo>
                  <a:lnTo>
                    <a:pt x="773" y="0"/>
                  </a:lnTo>
                  <a:lnTo>
                    <a:pt x="776" y="0"/>
                  </a:lnTo>
                  <a:lnTo>
                    <a:pt x="779" y="3"/>
                  </a:lnTo>
                  <a:lnTo>
                    <a:pt x="779" y="4"/>
                  </a:lnTo>
                  <a:lnTo>
                    <a:pt x="777" y="6"/>
                  </a:lnTo>
                  <a:lnTo>
                    <a:pt x="777" y="9"/>
                  </a:lnTo>
                  <a:lnTo>
                    <a:pt x="777" y="12"/>
                  </a:lnTo>
                  <a:lnTo>
                    <a:pt x="780" y="9"/>
                  </a:lnTo>
                  <a:lnTo>
                    <a:pt x="780" y="15"/>
                  </a:lnTo>
                  <a:lnTo>
                    <a:pt x="783" y="12"/>
                  </a:lnTo>
                  <a:lnTo>
                    <a:pt x="785" y="9"/>
                  </a:lnTo>
                  <a:lnTo>
                    <a:pt x="788" y="13"/>
                  </a:lnTo>
                  <a:lnTo>
                    <a:pt x="792" y="10"/>
                  </a:lnTo>
                  <a:lnTo>
                    <a:pt x="791" y="18"/>
                  </a:lnTo>
                  <a:lnTo>
                    <a:pt x="792" y="22"/>
                  </a:lnTo>
                  <a:lnTo>
                    <a:pt x="795" y="22"/>
                  </a:lnTo>
                  <a:lnTo>
                    <a:pt x="804" y="34"/>
                  </a:lnTo>
                  <a:lnTo>
                    <a:pt x="806" y="57"/>
                  </a:lnTo>
                  <a:lnTo>
                    <a:pt x="804" y="57"/>
                  </a:lnTo>
                  <a:lnTo>
                    <a:pt x="804" y="60"/>
                  </a:lnTo>
                  <a:lnTo>
                    <a:pt x="809" y="61"/>
                  </a:lnTo>
                  <a:lnTo>
                    <a:pt x="809" y="67"/>
                  </a:lnTo>
                  <a:lnTo>
                    <a:pt x="813" y="67"/>
                  </a:lnTo>
                  <a:lnTo>
                    <a:pt x="816" y="70"/>
                  </a:lnTo>
                  <a:lnTo>
                    <a:pt x="816" y="76"/>
                  </a:lnTo>
                  <a:lnTo>
                    <a:pt x="819" y="84"/>
                  </a:lnTo>
                  <a:lnTo>
                    <a:pt x="821" y="87"/>
                  </a:lnTo>
                  <a:lnTo>
                    <a:pt x="822" y="85"/>
                  </a:lnTo>
                  <a:lnTo>
                    <a:pt x="822" y="84"/>
                  </a:lnTo>
                  <a:lnTo>
                    <a:pt x="825" y="85"/>
                  </a:lnTo>
                  <a:lnTo>
                    <a:pt x="825" y="91"/>
                  </a:lnTo>
                  <a:lnTo>
                    <a:pt x="828" y="91"/>
                  </a:lnTo>
                  <a:lnTo>
                    <a:pt x="828" y="94"/>
                  </a:lnTo>
                  <a:lnTo>
                    <a:pt x="824" y="94"/>
                  </a:lnTo>
                  <a:lnTo>
                    <a:pt x="816" y="91"/>
                  </a:lnTo>
                  <a:lnTo>
                    <a:pt x="813" y="91"/>
                  </a:lnTo>
                  <a:lnTo>
                    <a:pt x="815" y="93"/>
                  </a:lnTo>
                  <a:lnTo>
                    <a:pt x="815" y="94"/>
                  </a:lnTo>
                  <a:lnTo>
                    <a:pt x="813" y="96"/>
                  </a:lnTo>
                  <a:lnTo>
                    <a:pt x="813" y="97"/>
                  </a:lnTo>
                  <a:lnTo>
                    <a:pt x="819" y="97"/>
                  </a:lnTo>
                  <a:lnTo>
                    <a:pt x="821" y="102"/>
                  </a:lnTo>
                  <a:lnTo>
                    <a:pt x="818" y="108"/>
                  </a:lnTo>
                  <a:lnTo>
                    <a:pt x="816" y="108"/>
                  </a:lnTo>
                  <a:lnTo>
                    <a:pt x="813" y="109"/>
                  </a:lnTo>
                  <a:lnTo>
                    <a:pt x="812" y="109"/>
                  </a:lnTo>
                  <a:lnTo>
                    <a:pt x="812" y="111"/>
                  </a:lnTo>
                  <a:lnTo>
                    <a:pt x="809" y="112"/>
                  </a:lnTo>
                  <a:lnTo>
                    <a:pt x="810" y="115"/>
                  </a:lnTo>
                  <a:lnTo>
                    <a:pt x="809" y="117"/>
                  </a:lnTo>
                  <a:lnTo>
                    <a:pt x="815" y="115"/>
                  </a:lnTo>
                  <a:lnTo>
                    <a:pt x="819" y="123"/>
                  </a:lnTo>
                  <a:lnTo>
                    <a:pt x="822" y="124"/>
                  </a:lnTo>
                  <a:lnTo>
                    <a:pt x="826" y="123"/>
                  </a:lnTo>
                  <a:lnTo>
                    <a:pt x="829" y="118"/>
                  </a:lnTo>
                  <a:lnTo>
                    <a:pt x="832" y="118"/>
                  </a:lnTo>
                  <a:lnTo>
                    <a:pt x="832" y="120"/>
                  </a:lnTo>
                  <a:lnTo>
                    <a:pt x="831" y="123"/>
                  </a:lnTo>
                  <a:lnTo>
                    <a:pt x="832" y="123"/>
                  </a:lnTo>
                  <a:lnTo>
                    <a:pt x="834" y="126"/>
                  </a:lnTo>
                  <a:lnTo>
                    <a:pt x="835" y="124"/>
                  </a:lnTo>
                  <a:lnTo>
                    <a:pt x="838" y="127"/>
                  </a:lnTo>
                  <a:lnTo>
                    <a:pt x="840" y="124"/>
                  </a:lnTo>
                  <a:lnTo>
                    <a:pt x="840" y="129"/>
                  </a:lnTo>
                  <a:lnTo>
                    <a:pt x="840" y="132"/>
                  </a:lnTo>
                  <a:lnTo>
                    <a:pt x="838" y="133"/>
                  </a:lnTo>
                  <a:lnTo>
                    <a:pt x="835" y="132"/>
                  </a:lnTo>
                  <a:lnTo>
                    <a:pt x="834" y="132"/>
                  </a:lnTo>
                  <a:lnTo>
                    <a:pt x="831" y="132"/>
                  </a:lnTo>
                  <a:lnTo>
                    <a:pt x="838" y="142"/>
                  </a:lnTo>
                  <a:lnTo>
                    <a:pt x="841" y="142"/>
                  </a:lnTo>
                  <a:lnTo>
                    <a:pt x="841" y="145"/>
                  </a:lnTo>
                  <a:lnTo>
                    <a:pt x="844" y="151"/>
                  </a:lnTo>
                  <a:lnTo>
                    <a:pt x="844" y="153"/>
                  </a:lnTo>
                  <a:lnTo>
                    <a:pt x="847" y="157"/>
                  </a:lnTo>
                  <a:lnTo>
                    <a:pt x="844" y="171"/>
                  </a:lnTo>
                  <a:lnTo>
                    <a:pt x="849" y="179"/>
                  </a:lnTo>
                  <a:lnTo>
                    <a:pt x="855" y="171"/>
                  </a:lnTo>
                  <a:lnTo>
                    <a:pt x="855" y="163"/>
                  </a:lnTo>
                  <a:lnTo>
                    <a:pt x="855" y="162"/>
                  </a:lnTo>
                  <a:lnTo>
                    <a:pt x="858" y="162"/>
                  </a:lnTo>
                  <a:lnTo>
                    <a:pt x="856" y="147"/>
                  </a:lnTo>
                  <a:lnTo>
                    <a:pt x="861" y="142"/>
                  </a:lnTo>
                  <a:lnTo>
                    <a:pt x="862" y="136"/>
                  </a:lnTo>
                  <a:lnTo>
                    <a:pt x="867" y="135"/>
                  </a:lnTo>
                  <a:lnTo>
                    <a:pt x="870" y="135"/>
                  </a:lnTo>
                  <a:lnTo>
                    <a:pt x="873" y="141"/>
                  </a:lnTo>
                  <a:lnTo>
                    <a:pt x="876" y="147"/>
                  </a:lnTo>
                  <a:lnTo>
                    <a:pt x="885" y="154"/>
                  </a:lnTo>
                  <a:lnTo>
                    <a:pt x="891" y="181"/>
                  </a:lnTo>
                  <a:lnTo>
                    <a:pt x="888" y="182"/>
                  </a:lnTo>
                  <a:lnTo>
                    <a:pt x="885" y="182"/>
                  </a:lnTo>
                  <a:lnTo>
                    <a:pt x="883" y="181"/>
                  </a:lnTo>
                  <a:lnTo>
                    <a:pt x="883" y="175"/>
                  </a:lnTo>
                  <a:lnTo>
                    <a:pt x="880" y="182"/>
                  </a:lnTo>
                  <a:lnTo>
                    <a:pt x="882" y="188"/>
                  </a:lnTo>
                  <a:lnTo>
                    <a:pt x="880" y="196"/>
                  </a:lnTo>
                  <a:lnTo>
                    <a:pt x="895" y="223"/>
                  </a:lnTo>
                  <a:lnTo>
                    <a:pt x="900" y="227"/>
                  </a:lnTo>
                  <a:lnTo>
                    <a:pt x="903" y="226"/>
                  </a:lnTo>
                  <a:lnTo>
                    <a:pt x="903" y="220"/>
                  </a:lnTo>
                  <a:lnTo>
                    <a:pt x="906" y="218"/>
                  </a:lnTo>
                  <a:lnTo>
                    <a:pt x="907" y="220"/>
                  </a:lnTo>
                  <a:lnTo>
                    <a:pt x="909" y="218"/>
                  </a:lnTo>
                  <a:lnTo>
                    <a:pt x="909" y="220"/>
                  </a:lnTo>
                  <a:lnTo>
                    <a:pt x="912" y="220"/>
                  </a:lnTo>
                  <a:lnTo>
                    <a:pt x="912" y="208"/>
                  </a:lnTo>
                  <a:lnTo>
                    <a:pt x="915" y="199"/>
                  </a:lnTo>
                  <a:lnTo>
                    <a:pt x="919" y="194"/>
                  </a:lnTo>
                  <a:lnTo>
                    <a:pt x="922" y="185"/>
                  </a:lnTo>
                  <a:lnTo>
                    <a:pt x="922" y="181"/>
                  </a:lnTo>
                  <a:lnTo>
                    <a:pt x="925" y="178"/>
                  </a:lnTo>
                  <a:lnTo>
                    <a:pt x="925" y="165"/>
                  </a:lnTo>
                  <a:lnTo>
                    <a:pt x="927" y="162"/>
                  </a:lnTo>
                  <a:lnTo>
                    <a:pt x="931" y="162"/>
                  </a:lnTo>
                  <a:lnTo>
                    <a:pt x="931" y="160"/>
                  </a:lnTo>
                  <a:lnTo>
                    <a:pt x="933" y="160"/>
                  </a:lnTo>
                  <a:lnTo>
                    <a:pt x="936" y="159"/>
                  </a:lnTo>
                  <a:lnTo>
                    <a:pt x="940" y="160"/>
                  </a:lnTo>
                  <a:lnTo>
                    <a:pt x="943" y="159"/>
                  </a:lnTo>
                  <a:lnTo>
                    <a:pt x="942" y="157"/>
                  </a:lnTo>
                  <a:lnTo>
                    <a:pt x="937" y="157"/>
                  </a:lnTo>
                  <a:lnTo>
                    <a:pt x="936" y="154"/>
                  </a:lnTo>
                  <a:lnTo>
                    <a:pt x="937" y="153"/>
                  </a:lnTo>
                  <a:lnTo>
                    <a:pt x="937" y="151"/>
                  </a:lnTo>
                  <a:lnTo>
                    <a:pt x="939" y="151"/>
                  </a:lnTo>
                  <a:lnTo>
                    <a:pt x="939" y="148"/>
                  </a:lnTo>
                  <a:lnTo>
                    <a:pt x="940" y="148"/>
                  </a:lnTo>
                  <a:lnTo>
                    <a:pt x="943" y="150"/>
                  </a:lnTo>
                  <a:lnTo>
                    <a:pt x="943" y="147"/>
                  </a:lnTo>
                  <a:lnTo>
                    <a:pt x="942" y="145"/>
                  </a:lnTo>
                  <a:lnTo>
                    <a:pt x="939" y="144"/>
                  </a:lnTo>
                  <a:lnTo>
                    <a:pt x="934" y="142"/>
                  </a:lnTo>
                  <a:lnTo>
                    <a:pt x="933" y="139"/>
                  </a:lnTo>
                  <a:lnTo>
                    <a:pt x="931" y="135"/>
                  </a:lnTo>
                  <a:lnTo>
                    <a:pt x="931" y="132"/>
                  </a:lnTo>
                  <a:lnTo>
                    <a:pt x="931" y="130"/>
                  </a:lnTo>
                  <a:lnTo>
                    <a:pt x="931" y="126"/>
                  </a:lnTo>
                  <a:lnTo>
                    <a:pt x="931" y="121"/>
                  </a:lnTo>
                  <a:lnTo>
                    <a:pt x="930" y="118"/>
                  </a:lnTo>
                  <a:lnTo>
                    <a:pt x="931" y="109"/>
                  </a:lnTo>
                  <a:lnTo>
                    <a:pt x="937" y="111"/>
                  </a:lnTo>
                  <a:lnTo>
                    <a:pt x="939" y="109"/>
                  </a:lnTo>
                  <a:lnTo>
                    <a:pt x="946" y="108"/>
                  </a:lnTo>
                  <a:lnTo>
                    <a:pt x="952" y="109"/>
                  </a:lnTo>
                  <a:lnTo>
                    <a:pt x="955" y="114"/>
                  </a:lnTo>
                  <a:lnTo>
                    <a:pt x="963" y="117"/>
                  </a:lnTo>
                  <a:lnTo>
                    <a:pt x="970" y="115"/>
                  </a:lnTo>
                  <a:lnTo>
                    <a:pt x="972" y="117"/>
                  </a:lnTo>
                  <a:lnTo>
                    <a:pt x="975" y="117"/>
                  </a:lnTo>
                  <a:lnTo>
                    <a:pt x="978" y="115"/>
                  </a:lnTo>
                  <a:lnTo>
                    <a:pt x="979" y="118"/>
                  </a:lnTo>
                  <a:lnTo>
                    <a:pt x="979" y="126"/>
                  </a:lnTo>
                  <a:lnTo>
                    <a:pt x="978" y="127"/>
                  </a:lnTo>
                  <a:lnTo>
                    <a:pt x="979" y="127"/>
                  </a:lnTo>
                  <a:lnTo>
                    <a:pt x="985" y="136"/>
                  </a:lnTo>
                  <a:lnTo>
                    <a:pt x="984" y="138"/>
                  </a:lnTo>
                  <a:lnTo>
                    <a:pt x="993" y="138"/>
                  </a:lnTo>
                  <a:lnTo>
                    <a:pt x="996" y="139"/>
                  </a:lnTo>
                  <a:lnTo>
                    <a:pt x="999" y="141"/>
                  </a:lnTo>
                  <a:lnTo>
                    <a:pt x="1000" y="144"/>
                  </a:lnTo>
                  <a:lnTo>
                    <a:pt x="997" y="148"/>
                  </a:lnTo>
                  <a:lnTo>
                    <a:pt x="991" y="151"/>
                  </a:lnTo>
                  <a:lnTo>
                    <a:pt x="990" y="156"/>
                  </a:lnTo>
                  <a:lnTo>
                    <a:pt x="1000" y="157"/>
                  </a:lnTo>
                  <a:lnTo>
                    <a:pt x="1002" y="160"/>
                  </a:lnTo>
                  <a:lnTo>
                    <a:pt x="1000" y="165"/>
                  </a:lnTo>
                  <a:lnTo>
                    <a:pt x="999" y="168"/>
                  </a:lnTo>
                  <a:lnTo>
                    <a:pt x="996" y="171"/>
                  </a:lnTo>
                  <a:lnTo>
                    <a:pt x="994" y="171"/>
                  </a:lnTo>
                  <a:lnTo>
                    <a:pt x="991" y="176"/>
                  </a:lnTo>
                  <a:lnTo>
                    <a:pt x="988" y="174"/>
                  </a:lnTo>
                  <a:lnTo>
                    <a:pt x="988" y="169"/>
                  </a:lnTo>
                  <a:lnTo>
                    <a:pt x="985" y="171"/>
                  </a:lnTo>
                  <a:lnTo>
                    <a:pt x="984" y="172"/>
                  </a:lnTo>
                  <a:lnTo>
                    <a:pt x="979" y="171"/>
                  </a:lnTo>
                  <a:lnTo>
                    <a:pt x="979" y="174"/>
                  </a:lnTo>
                  <a:lnTo>
                    <a:pt x="984" y="179"/>
                  </a:lnTo>
                  <a:lnTo>
                    <a:pt x="982" y="181"/>
                  </a:lnTo>
                  <a:lnTo>
                    <a:pt x="984" y="182"/>
                  </a:lnTo>
                  <a:lnTo>
                    <a:pt x="984" y="187"/>
                  </a:lnTo>
                  <a:lnTo>
                    <a:pt x="990" y="184"/>
                  </a:lnTo>
                  <a:lnTo>
                    <a:pt x="987" y="194"/>
                  </a:lnTo>
                  <a:lnTo>
                    <a:pt x="987" y="199"/>
                  </a:lnTo>
                  <a:lnTo>
                    <a:pt x="1000" y="217"/>
                  </a:lnTo>
                  <a:lnTo>
                    <a:pt x="1000" y="218"/>
                  </a:lnTo>
                  <a:lnTo>
                    <a:pt x="999" y="220"/>
                  </a:lnTo>
                  <a:lnTo>
                    <a:pt x="999" y="224"/>
                  </a:lnTo>
                  <a:lnTo>
                    <a:pt x="1000" y="227"/>
                  </a:lnTo>
                  <a:lnTo>
                    <a:pt x="999" y="230"/>
                  </a:lnTo>
                  <a:lnTo>
                    <a:pt x="999" y="233"/>
                  </a:lnTo>
                  <a:lnTo>
                    <a:pt x="994" y="235"/>
                  </a:lnTo>
                  <a:lnTo>
                    <a:pt x="988" y="241"/>
                  </a:lnTo>
                  <a:lnTo>
                    <a:pt x="988" y="244"/>
                  </a:lnTo>
                  <a:lnTo>
                    <a:pt x="978" y="254"/>
                  </a:lnTo>
                  <a:lnTo>
                    <a:pt x="973" y="256"/>
                  </a:lnTo>
                  <a:lnTo>
                    <a:pt x="972" y="260"/>
                  </a:lnTo>
                  <a:lnTo>
                    <a:pt x="969" y="263"/>
                  </a:lnTo>
                  <a:lnTo>
                    <a:pt x="966" y="263"/>
                  </a:lnTo>
                  <a:lnTo>
                    <a:pt x="964" y="262"/>
                  </a:lnTo>
                  <a:lnTo>
                    <a:pt x="964" y="260"/>
                  </a:lnTo>
                  <a:lnTo>
                    <a:pt x="957" y="254"/>
                  </a:lnTo>
                  <a:lnTo>
                    <a:pt x="955" y="250"/>
                  </a:lnTo>
                  <a:lnTo>
                    <a:pt x="952" y="253"/>
                  </a:lnTo>
                  <a:lnTo>
                    <a:pt x="954" y="256"/>
                  </a:lnTo>
                  <a:lnTo>
                    <a:pt x="957" y="260"/>
                  </a:lnTo>
                  <a:lnTo>
                    <a:pt x="957" y="265"/>
                  </a:lnTo>
                  <a:lnTo>
                    <a:pt x="960" y="271"/>
                  </a:lnTo>
                  <a:lnTo>
                    <a:pt x="960" y="272"/>
                  </a:lnTo>
                  <a:lnTo>
                    <a:pt x="960" y="271"/>
                  </a:lnTo>
                  <a:lnTo>
                    <a:pt x="955" y="269"/>
                  </a:lnTo>
                  <a:lnTo>
                    <a:pt x="951" y="265"/>
                  </a:lnTo>
                  <a:lnTo>
                    <a:pt x="949" y="265"/>
                  </a:lnTo>
                  <a:lnTo>
                    <a:pt x="948" y="263"/>
                  </a:lnTo>
                  <a:lnTo>
                    <a:pt x="946" y="263"/>
                  </a:lnTo>
                  <a:lnTo>
                    <a:pt x="948" y="271"/>
                  </a:lnTo>
                  <a:lnTo>
                    <a:pt x="942" y="269"/>
                  </a:lnTo>
                  <a:lnTo>
                    <a:pt x="940" y="269"/>
                  </a:lnTo>
                  <a:lnTo>
                    <a:pt x="937" y="266"/>
                  </a:lnTo>
                  <a:lnTo>
                    <a:pt x="936" y="268"/>
                  </a:lnTo>
                  <a:lnTo>
                    <a:pt x="933" y="256"/>
                  </a:lnTo>
                  <a:lnTo>
                    <a:pt x="930" y="254"/>
                  </a:lnTo>
                  <a:lnTo>
                    <a:pt x="924" y="259"/>
                  </a:lnTo>
                  <a:lnTo>
                    <a:pt x="922" y="259"/>
                  </a:lnTo>
                  <a:lnTo>
                    <a:pt x="913" y="256"/>
                  </a:lnTo>
                  <a:lnTo>
                    <a:pt x="910" y="259"/>
                  </a:lnTo>
                  <a:lnTo>
                    <a:pt x="910" y="260"/>
                  </a:lnTo>
                  <a:lnTo>
                    <a:pt x="909" y="262"/>
                  </a:lnTo>
                  <a:lnTo>
                    <a:pt x="910" y="263"/>
                  </a:lnTo>
                  <a:lnTo>
                    <a:pt x="918" y="268"/>
                  </a:lnTo>
                  <a:lnTo>
                    <a:pt x="921" y="268"/>
                  </a:lnTo>
                  <a:lnTo>
                    <a:pt x="922" y="271"/>
                  </a:lnTo>
                  <a:lnTo>
                    <a:pt x="921" y="277"/>
                  </a:lnTo>
                  <a:lnTo>
                    <a:pt x="921" y="280"/>
                  </a:lnTo>
                  <a:lnTo>
                    <a:pt x="913" y="292"/>
                  </a:lnTo>
                  <a:lnTo>
                    <a:pt x="910" y="293"/>
                  </a:lnTo>
                  <a:lnTo>
                    <a:pt x="910" y="295"/>
                  </a:lnTo>
                  <a:lnTo>
                    <a:pt x="906" y="296"/>
                  </a:lnTo>
                  <a:lnTo>
                    <a:pt x="904" y="302"/>
                  </a:lnTo>
                  <a:lnTo>
                    <a:pt x="903" y="304"/>
                  </a:lnTo>
                  <a:lnTo>
                    <a:pt x="889" y="305"/>
                  </a:lnTo>
                  <a:lnTo>
                    <a:pt x="886" y="301"/>
                  </a:lnTo>
                  <a:lnTo>
                    <a:pt x="876" y="292"/>
                  </a:lnTo>
                  <a:lnTo>
                    <a:pt x="870" y="289"/>
                  </a:lnTo>
                  <a:lnTo>
                    <a:pt x="862" y="284"/>
                  </a:lnTo>
                  <a:lnTo>
                    <a:pt x="861" y="283"/>
                  </a:lnTo>
                  <a:lnTo>
                    <a:pt x="858" y="284"/>
                  </a:lnTo>
                  <a:lnTo>
                    <a:pt x="853" y="283"/>
                  </a:lnTo>
                  <a:lnTo>
                    <a:pt x="852" y="287"/>
                  </a:lnTo>
                  <a:lnTo>
                    <a:pt x="858" y="290"/>
                  </a:lnTo>
                  <a:lnTo>
                    <a:pt x="871" y="305"/>
                  </a:lnTo>
                  <a:lnTo>
                    <a:pt x="886" y="310"/>
                  </a:lnTo>
                  <a:lnTo>
                    <a:pt x="889" y="308"/>
                  </a:lnTo>
                  <a:lnTo>
                    <a:pt x="904" y="310"/>
                  </a:lnTo>
                  <a:lnTo>
                    <a:pt x="904" y="311"/>
                  </a:lnTo>
                  <a:lnTo>
                    <a:pt x="907" y="311"/>
                  </a:lnTo>
                  <a:lnTo>
                    <a:pt x="904" y="317"/>
                  </a:lnTo>
                  <a:lnTo>
                    <a:pt x="904" y="320"/>
                  </a:lnTo>
                  <a:lnTo>
                    <a:pt x="901" y="325"/>
                  </a:lnTo>
                  <a:lnTo>
                    <a:pt x="900" y="331"/>
                  </a:lnTo>
                  <a:lnTo>
                    <a:pt x="897" y="331"/>
                  </a:lnTo>
                  <a:lnTo>
                    <a:pt x="895" y="337"/>
                  </a:lnTo>
                  <a:lnTo>
                    <a:pt x="891" y="338"/>
                  </a:lnTo>
                  <a:lnTo>
                    <a:pt x="891" y="343"/>
                  </a:lnTo>
                  <a:lnTo>
                    <a:pt x="886" y="352"/>
                  </a:lnTo>
                  <a:lnTo>
                    <a:pt x="882" y="356"/>
                  </a:lnTo>
                  <a:lnTo>
                    <a:pt x="877" y="358"/>
                  </a:lnTo>
                  <a:lnTo>
                    <a:pt x="871" y="356"/>
                  </a:lnTo>
                  <a:lnTo>
                    <a:pt x="870" y="359"/>
                  </a:lnTo>
                  <a:lnTo>
                    <a:pt x="864" y="355"/>
                  </a:lnTo>
                  <a:lnTo>
                    <a:pt x="862" y="356"/>
                  </a:lnTo>
                  <a:lnTo>
                    <a:pt x="862" y="358"/>
                  </a:lnTo>
                  <a:lnTo>
                    <a:pt x="861" y="355"/>
                  </a:lnTo>
                  <a:lnTo>
                    <a:pt x="859" y="355"/>
                  </a:lnTo>
                  <a:lnTo>
                    <a:pt x="858" y="353"/>
                  </a:lnTo>
                  <a:lnTo>
                    <a:pt x="856" y="352"/>
                  </a:lnTo>
                  <a:lnTo>
                    <a:pt x="858" y="355"/>
                  </a:lnTo>
                  <a:lnTo>
                    <a:pt x="856" y="358"/>
                  </a:lnTo>
                  <a:lnTo>
                    <a:pt x="858" y="361"/>
                  </a:lnTo>
                  <a:lnTo>
                    <a:pt x="856" y="361"/>
                  </a:lnTo>
                  <a:lnTo>
                    <a:pt x="853" y="359"/>
                  </a:lnTo>
                  <a:lnTo>
                    <a:pt x="853" y="364"/>
                  </a:lnTo>
                  <a:lnTo>
                    <a:pt x="855" y="365"/>
                  </a:lnTo>
                  <a:lnTo>
                    <a:pt x="852" y="373"/>
                  </a:lnTo>
                  <a:lnTo>
                    <a:pt x="849" y="373"/>
                  </a:lnTo>
                  <a:lnTo>
                    <a:pt x="849" y="376"/>
                  </a:lnTo>
                  <a:lnTo>
                    <a:pt x="847" y="376"/>
                  </a:lnTo>
                  <a:lnTo>
                    <a:pt x="846" y="376"/>
                  </a:lnTo>
                  <a:lnTo>
                    <a:pt x="844" y="377"/>
                  </a:lnTo>
                  <a:lnTo>
                    <a:pt x="843" y="376"/>
                  </a:lnTo>
                  <a:lnTo>
                    <a:pt x="840" y="374"/>
                  </a:lnTo>
                  <a:lnTo>
                    <a:pt x="838" y="373"/>
                  </a:lnTo>
                  <a:lnTo>
                    <a:pt x="835" y="371"/>
                  </a:lnTo>
                  <a:lnTo>
                    <a:pt x="831" y="368"/>
                  </a:lnTo>
                  <a:lnTo>
                    <a:pt x="829" y="370"/>
                  </a:lnTo>
                  <a:lnTo>
                    <a:pt x="829" y="365"/>
                  </a:lnTo>
                  <a:lnTo>
                    <a:pt x="826" y="368"/>
                  </a:lnTo>
                  <a:lnTo>
                    <a:pt x="824" y="368"/>
                  </a:lnTo>
                  <a:lnTo>
                    <a:pt x="822" y="367"/>
                  </a:lnTo>
                  <a:lnTo>
                    <a:pt x="821" y="368"/>
                  </a:lnTo>
                  <a:lnTo>
                    <a:pt x="819" y="368"/>
                  </a:lnTo>
                  <a:lnTo>
                    <a:pt x="812" y="365"/>
                  </a:lnTo>
                  <a:lnTo>
                    <a:pt x="810" y="364"/>
                  </a:lnTo>
                  <a:lnTo>
                    <a:pt x="797" y="356"/>
                  </a:lnTo>
                  <a:lnTo>
                    <a:pt x="794" y="361"/>
                  </a:lnTo>
                  <a:lnTo>
                    <a:pt x="795" y="364"/>
                  </a:lnTo>
                  <a:lnTo>
                    <a:pt x="798" y="365"/>
                  </a:lnTo>
                  <a:lnTo>
                    <a:pt x="800" y="364"/>
                  </a:lnTo>
                  <a:lnTo>
                    <a:pt x="800" y="362"/>
                  </a:lnTo>
                  <a:lnTo>
                    <a:pt x="800" y="361"/>
                  </a:lnTo>
                  <a:lnTo>
                    <a:pt x="801" y="364"/>
                  </a:lnTo>
                  <a:lnTo>
                    <a:pt x="810" y="367"/>
                  </a:lnTo>
                  <a:lnTo>
                    <a:pt x="812" y="368"/>
                  </a:lnTo>
                  <a:lnTo>
                    <a:pt x="812" y="370"/>
                  </a:lnTo>
                  <a:lnTo>
                    <a:pt x="813" y="367"/>
                  </a:lnTo>
                  <a:lnTo>
                    <a:pt x="819" y="370"/>
                  </a:lnTo>
                  <a:lnTo>
                    <a:pt x="819" y="371"/>
                  </a:lnTo>
                  <a:lnTo>
                    <a:pt x="818" y="373"/>
                  </a:lnTo>
                  <a:lnTo>
                    <a:pt x="816" y="374"/>
                  </a:lnTo>
                  <a:lnTo>
                    <a:pt x="818" y="374"/>
                  </a:lnTo>
                  <a:lnTo>
                    <a:pt x="819" y="373"/>
                  </a:lnTo>
                  <a:lnTo>
                    <a:pt x="822" y="371"/>
                  </a:lnTo>
                  <a:lnTo>
                    <a:pt x="825" y="370"/>
                  </a:lnTo>
                  <a:lnTo>
                    <a:pt x="828" y="371"/>
                  </a:lnTo>
                  <a:lnTo>
                    <a:pt x="828" y="373"/>
                  </a:lnTo>
                  <a:lnTo>
                    <a:pt x="832" y="377"/>
                  </a:lnTo>
                  <a:lnTo>
                    <a:pt x="835" y="377"/>
                  </a:lnTo>
                  <a:lnTo>
                    <a:pt x="837" y="379"/>
                  </a:lnTo>
                  <a:lnTo>
                    <a:pt x="840" y="379"/>
                  </a:lnTo>
                  <a:lnTo>
                    <a:pt x="840" y="380"/>
                  </a:lnTo>
                  <a:lnTo>
                    <a:pt x="840" y="382"/>
                  </a:lnTo>
                  <a:lnTo>
                    <a:pt x="843" y="385"/>
                  </a:lnTo>
                  <a:lnTo>
                    <a:pt x="844" y="394"/>
                  </a:lnTo>
                  <a:lnTo>
                    <a:pt x="844" y="397"/>
                  </a:lnTo>
                  <a:lnTo>
                    <a:pt x="843" y="398"/>
                  </a:lnTo>
                  <a:lnTo>
                    <a:pt x="841" y="400"/>
                  </a:lnTo>
                  <a:lnTo>
                    <a:pt x="835" y="401"/>
                  </a:lnTo>
                  <a:lnTo>
                    <a:pt x="832" y="403"/>
                  </a:lnTo>
                  <a:lnTo>
                    <a:pt x="831" y="404"/>
                  </a:lnTo>
                  <a:lnTo>
                    <a:pt x="821" y="403"/>
                  </a:lnTo>
                  <a:lnTo>
                    <a:pt x="818" y="404"/>
                  </a:lnTo>
                  <a:lnTo>
                    <a:pt x="815" y="403"/>
                  </a:lnTo>
                  <a:lnTo>
                    <a:pt x="813" y="406"/>
                  </a:lnTo>
                  <a:lnTo>
                    <a:pt x="816" y="410"/>
                  </a:lnTo>
                  <a:lnTo>
                    <a:pt x="821" y="409"/>
                  </a:lnTo>
                  <a:lnTo>
                    <a:pt x="821" y="412"/>
                  </a:lnTo>
                  <a:lnTo>
                    <a:pt x="818" y="413"/>
                  </a:lnTo>
                  <a:lnTo>
                    <a:pt x="815" y="412"/>
                  </a:lnTo>
                  <a:lnTo>
                    <a:pt x="812" y="412"/>
                  </a:lnTo>
                  <a:lnTo>
                    <a:pt x="810" y="422"/>
                  </a:lnTo>
                  <a:lnTo>
                    <a:pt x="812" y="431"/>
                  </a:lnTo>
                  <a:lnTo>
                    <a:pt x="806" y="425"/>
                  </a:lnTo>
                  <a:lnTo>
                    <a:pt x="804" y="425"/>
                  </a:lnTo>
                  <a:lnTo>
                    <a:pt x="804" y="428"/>
                  </a:lnTo>
                  <a:lnTo>
                    <a:pt x="801" y="429"/>
                  </a:lnTo>
                  <a:lnTo>
                    <a:pt x="803" y="431"/>
                  </a:lnTo>
                  <a:lnTo>
                    <a:pt x="801" y="434"/>
                  </a:lnTo>
                  <a:lnTo>
                    <a:pt x="801" y="435"/>
                  </a:lnTo>
                  <a:lnTo>
                    <a:pt x="795" y="435"/>
                  </a:lnTo>
                  <a:lnTo>
                    <a:pt x="797" y="438"/>
                  </a:lnTo>
                  <a:lnTo>
                    <a:pt x="798" y="440"/>
                  </a:lnTo>
                  <a:lnTo>
                    <a:pt x="795" y="446"/>
                  </a:lnTo>
                  <a:lnTo>
                    <a:pt x="786" y="453"/>
                  </a:lnTo>
                  <a:lnTo>
                    <a:pt x="779" y="453"/>
                  </a:lnTo>
                  <a:lnTo>
                    <a:pt x="777" y="455"/>
                  </a:lnTo>
                  <a:lnTo>
                    <a:pt x="785" y="459"/>
                  </a:lnTo>
                  <a:lnTo>
                    <a:pt x="783" y="470"/>
                  </a:lnTo>
                  <a:lnTo>
                    <a:pt x="782" y="471"/>
                  </a:lnTo>
                  <a:lnTo>
                    <a:pt x="779" y="473"/>
                  </a:lnTo>
                  <a:lnTo>
                    <a:pt x="779" y="480"/>
                  </a:lnTo>
                  <a:lnTo>
                    <a:pt x="779" y="483"/>
                  </a:lnTo>
                  <a:lnTo>
                    <a:pt x="776" y="483"/>
                  </a:lnTo>
                  <a:lnTo>
                    <a:pt x="776" y="485"/>
                  </a:lnTo>
                  <a:lnTo>
                    <a:pt x="774" y="528"/>
                  </a:lnTo>
                  <a:lnTo>
                    <a:pt x="771" y="533"/>
                  </a:lnTo>
                  <a:lnTo>
                    <a:pt x="774" y="534"/>
                  </a:lnTo>
                  <a:lnTo>
                    <a:pt x="777" y="540"/>
                  </a:lnTo>
                  <a:lnTo>
                    <a:pt x="779" y="542"/>
                  </a:lnTo>
                  <a:lnTo>
                    <a:pt x="780" y="543"/>
                  </a:lnTo>
                  <a:lnTo>
                    <a:pt x="782" y="542"/>
                  </a:lnTo>
                  <a:lnTo>
                    <a:pt x="782" y="551"/>
                  </a:lnTo>
                  <a:lnTo>
                    <a:pt x="783" y="549"/>
                  </a:lnTo>
                  <a:lnTo>
                    <a:pt x="783" y="542"/>
                  </a:lnTo>
                  <a:lnTo>
                    <a:pt x="785" y="542"/>
                  </a:lnTo>
                  <a:lnTo>
                    <a:pt x="792" y="542"/>
                  </a:lnTo>
                  <a:lnTo>
                    <a:pt x="795" y="542"/>
                  </a:lnTo>
                  <a:lnTo>
                    <a:pt x="797" y="543"/>
                  </a:lnTo>
                  <a:lnTo>
                    <a:pt x="798" y="542"/>
                  </a:lnTo>
                  <a:lnTo>
                    <a:pt x="801" y="543"/>
                  </a:lnTo>
                  <a:lnTo>
                    <a:pt x="801" y="545"/>
                  </a:lnTo>
                  <a:lnTo>
                    <a:pt x="803" y="554"/>
                  </a:lnTo>
                  <a:lnTo>
                    <a:pt x="809" y="567"/>
                  </a:lnTo>
                  <a:lnTo>
                    <a:pt x="809" y="578"/>
                  </a:lnTo>
                  <a:lnTo>
                    <a:pt x="813" y="584"/>
                  </a:lnTo>
                  <a:lnTo>
                    <a:pt x="813" y="594"/>
                  </a:lnTo>
                  <a:lnTo>
                    <a:pt x="812" y="597"/>
                  </a:lnTo>
                  <a:lnTo>
                    <a:pt x="807" y="600"/>
                  </a:lnTo>
                  <a:lnTo>
                    <a:pt x="809" y="602"/>
                  </a:lnTo>
                  <a:lnTo>
                    <a:pt x="815" y="597"/>
                  </a:lnTo>
                  <a:lnTo>
                    <a:pt x="815" y="600"/>
                  </a:lnTo>
                  <a:lnTo>
                    <a:pt x="816" y="600"/>
                  </a:lnTo>
                  <a:lnTo>
                    <a:pt x="835" y="590"/>
                  </a:lnTo>
                  <a:lnTo>
                    <a:pt x="841" y="591"/>
                  </a:lnTo>
                  <a:lnTo>
                    <a:pt x="847" y="596"/>
                  </a:lnTo>
                  <a:lnTo>
                    <a:pt x="849" y="597"/>
                  </a:lnTo>
                  <a:lnTo>
                    <a:pt x="861" y="603"/>
                  </a:lnTo>
                  <a:lnTo>
                    <a:pt x="868" y="605"/>
                  </a:lnTo>
                  <a:lnTo>
                    <a:pt x="885" y="615"/>
                  </a:lnTo>
                  <a:lnTo>
                    <a:pt x="894" y="626"/>
                  </a:lnTo>
                  <a:lnTo>
                    <a:pt x="892" y="629"/>
                  </a:lnTo>
                  <a:lnTo>
                    <a:pt x="895" y="630"/>
                  </a:lnTo>
                  <a:lnTo>
                    <a:pt x="895" y="629"/>
                  </a:lnTo>
                  <a:lnTo>
                    <a:pt x="898" y="629"/>
                  </a:lnTo>
                  <a:lnTo>
                    <a:pt x="898" y="630"/>
                  </a:lnTo>
                  <a:lnTo>
                    <a:pt x="901" y="632"/>
                  </a:lnTo>
                  <a:lnTo>
                    <a:pt x="904" y="630"/>
                  </a:lnTo>
                  <a:lnTo>
                    <a:pt x="906" y="632"/>
                  </a:lnTo>
                  <a:lnTo>
                    <a:pt x="910" y="635"/>
                  </a:lnTo>
                  <a:lnTo>
                    <a:pt x="922" y="639"/>
                  </a:lnTo>
                  <a:lnTo>
                    <a:pt x="927" y="641"/>
                  </a:lnTo>
                  <a:lnTo>
                    <a:pt x="927" y="644"/>
                  </a:lnTo>
                  <a:lnTo>
                    <a:pt x="931" y="647"/>
                  </a:lnTo>
                  <a:lnTo>
                    <a:pt x="933" y="648"/>
                  </a:lnTo>
                  <a:lnTo>
                    <a:pt x="927" y="663"/>
                  </a:lnTo>
                  <a:lnTo>
                    <a:pt x="933" y="650"/>
                  </a:lnTo>
                  <a:lnTo>
                    <a:pt x="967" y="651"/>
                  </a:lnTo>
                  <a:lnTo>
                    <a:pt x="969" y="650"/>
                  </a:lnTo>
                  <a:lnTo>
                    <a:pt x="972" y="651"/>
                  </a:lnTo>
                  <a:lnTo>
                    <a:pt x="973" y="653"/>
                  </a:lnTo>
                  <a:lnTo>
                    <a:pt x="975" y="653"/>
                  </a:lnTo>
                  <a:lnTo>
                    <a:pt x="979" y="654"/>
                  </a:lnTo>
                  <a:lnTo>
                    <a:pt x="981" y="656"/>
                  </a:lnTo>
                  <a:lnTo>
                    <a:pt x="982" y="654"/>
                  </a:lnTo>
                  <a:lnTo>
                    <a:pt x="984" y="662"/>
                  </a:lnTo>
                  <a:lnTo>
                    <a:pt x="982" y="682"/>
                  </a:lnTo>
                  <a:lnTo>
                    <a:pt x="984" y="690"/>
                  </a:lnTo>
                  <a:lnTo>
                    <a:pt x="985" y="706"/>
                  </a:lnTo>
                  <a:lnTo>
                    <a:pt x="984" y="709"/>
                  </a:lnTo>
                  <a:lnTo>
                    <a:pt x="984" y="715"/>
                  </a:lnTo>
                  <a:lnTo>
                    <a:pt x="985" y="717"/>
                  </a:lnTo>
                  <a:lnTo>
                    <a:pt x="987" y="718"/>
                  </a:lnTo>
                  <a:lnTo>
                    <a:pt x="987" y="720"/>
                  </a:lnTo>
                  <a:lnTo>
                    <a:pt x="990" y="724"/>
                  </a:lnTo>
                  <a:lnTo>
                    <a:pt x="991" y="724"/>
                  </a:lnTo>
                  <a:lnTo>
                    <a:pt x="994" y="727"/>
                  </a:lnTo>
                  <a:lnTo>
                    <a:pt x="999" y="735"/>
                  </a:lnTo>
                  <a:lnTo>
                    <a:pt x="994" y="735"/>
                  </a:lnTo>
                  <a:lnTo>
                    <a:pt x="987" y="741"/>
                  </a:lnTo>
                  <a:lnTo>
                    <a:pt x="997" y="738"/>
                  </a:lnTo>
                  <a:lnTo>
                    <a:pt x="1000" y="738"/>
                  </a:lnTo>
                  <a:lnTo>
                    <a:pt x="1011" y="748"/>
                  </a:lnTo>
                  <a:lnTo>
                    <a:pt x="1014" y="757"/>
                  </a:lnTo>
                  <a:lnTo>
                    <a:pt x="1012" y="759"/>
                  </a:lnTo>
                  <a:lnTo>
                    <a:pt x="1005" y="768"/>
                  </a:lnTo>
                  <a:lnTo>
                    <a:pt x="1014" y="760"/>
                  </a:lnTo>
                  <a:lnTo>
                    <a:pt x="1015" y="760"/>
                  </a:lnTo>
                  <a:lnTo>
                    <a:pt x="1020" y="763"/>
                  </a:lnTo>
                  <a:lnTo>
                    <a:pt x="1021" y="763"/>
                  </a:lnTo>
                  <a:lnTo>
                    <a:pt x="1026" y="768"/>
                  </a:lnTo>
                  <a:lnTo>
                    <a:pt x="1027" y="766"/>
                  </a:lnTo>
                  <a:lnTo>
                    <a:pt x="1027" y="759"/>
                  </a:lnTo>
                  <a:lnTo>
                    <a:pt x="1027" y="757"/>
                  </a:lnTo>
                  <a:lnTo>
                    <a:pt x="1030" y="757"/>
                  </a:lnTo>
                  <a:lnTo>
                    <a:pt x="1030" y="753"/>
                  </a:lnTo>
                  <a:lnTo>
                    <a:pt x="1033" y="751"/>
                  </a:lnTo>
                  <a:lnTo>
                    <a:pt x="1035" y="751"/>
                  </a:lnTo>
                  <a:lnTo>
                    <a:pt x="1035" y="754"/>
                  </a:lnTo>
                  <a:lnTo>
                    <a:pt x="1039" y="756"/>
                  </a:lnTo>
                  <a:lnTo>
                    <a:pt x="1039" y="762"/>
                  </a:lnTo>
                  <a:lnTo>
                    <a:pt x="1041" y="762"/>
                  </a:lnTo>
                  <a:lnTo>
                    <a:pt x="1044" y="760"/>
                  </a:lnTo>
                  <a:lnTo>
                    <a:pt x="1044" y="759"/>
                  </a:lnTo>
                  <a:lnTo>
                    <a:pt x="1045" y="757"/>
                  </a:lnTo>
                  <a:lnTo>
                    <a:pt x="1045" y="754"/>
                  </a:lnTo>
                  <a:lnTo>
                    <a:pt x="1042" y="754"/>
                  </a:lnTo>
                  <a:lnTo>
                    <a:pt x="1039" y="748"/>
                  </a:lnTo>
                  <a:lnTo>
                    <a:pt x="1039" y="747"/>
                  </a:lnTo>
                  <a:lnTo>
                    <a:pt x="1042" y="745"/>
                  </a:lnTo>
                  <a:lnTo>
                    <a:pt x="1042" y="744"/>
                  </a:lnTo>
                  <a:lnTo>
                    <a:pt x="1045" y="742"/>
                  </a:lnTo>
                  <a:lnTo>
                    <a:pt x="1048" y="738"/>
                  </a:lnTo>
                  <a:lnTo>
                    <a:pt x="1050" y="736"/>
                  </a:lnTo>
                  <a:lnTo>
                    <a:pt x="1056" y="736"/>
                  </a:lnTo>
                  <a:lnTo>
                    <a:pt x="1057" y="736"/>
                  </a:lnTo>
                  <a:lnTo>
                    <a:pt x="1057" y="735"/>
                  </a:lnTo>
                  <a:lnTo>
                    <a:pt x="1053" y="735"/>
                  </a:lnTo>
                  <a:lnTo>
                    <a:pt x="1050" y="735"/>
                  </a:lnTo>
                  <a:lnTo>
                    <a:pt x="1048" y="733"/>
                  </a:lnTo>
                  <a:lnTo>
                    <a:pt x="1047" y="729"/>
                  </a:lnTo>
                  <a:lnTo>
                    <a:pt x="1044" y="729"/>
                  </a:lnTo>
                  <a:lnTo>
                    <a:pt x="1042" y="723"/>
                  </a:lnTo>
                  <a:lnTo>
                    <a:pt x="1044" y="721"/>
                  </a:lnTo>
                  <a:lnTo>
                    <a:pt x="1044" y="720"/>
                  </a:lnTo>
                  <a:lnTo>
                    <a:pt x="1042" y="718"/>
                  </a:lnTo>
                  <a:lnTo>
                    <a:pt x="1041" y="691"/>
                  </a:lnTo>
                  <a:lnTo>
                    <a:pt x="1032" y="672"/>
                  </a:lnTo>
                  <a:lnTo>
                    <a:pt x="1027" y="670"/>
                  </a:lnTo>
                  <a:lnTo>
                    <a:pt x="1066" y="642"/>
                  </a:lnTo>
                  <a:lnTo>
                    <a:pt x="1062" y="645"/>
                  </a:lnTo>
                  <a:lnTo>
                    <a:pt x="1076" y="623"/>
                  </a:lnTo>
                  <a:lnTo>
                    <a:pt x="1079" y="623"/>
                  </a:lnTo>
                  <a:lnTo>
                    <a:pt x="1082" y="624"/>
                  </a:lnTo>
                  <a:lnTo>
                    <a:pt x="1085" y="623"/>
                  </a:lnTo>
                  <a:lnTo>
                    <a:pt x="1085" y="621"/>
                  </a:lnTo>
                  <a:lnTo>
                    <a:pt x="1084" y="621"/>
                  </a:lnTo>
                  <a:lnTo>
                    <a:pt x="1082" y="614"/>
                  </a:lnTo>
                  <a:lnTo>
                    <a:pt x="1081" y="611"/>
                  </a:lnTo>
                  <a:lnTo>
                    <a:pt x="1078" y="620"/>
                  </a:lnTo>
                  <a:lnTo>
                    <a:pt x="1076" y="620"/>
                  </a:lnTo>
                  <a:lnTo>
                    <a:pt x="1075" y="599"/>
                  </a:lnTo>
                  <a:lnTo>
                    <a:pt x="1073" y="597"/>
                  </a:lnTo>
                  <a:lnTo>
                    <a:pt x="1063" y="558"/>
                  </a:lnTo>
                  <a:lnTo>
                    <a:pt x="1062" y="558"/>
                  </a:lnTo>
                  <a:lnTo>
                    <a:pt x="1044" y="543"/>
                  </a:lnTo>
                  <a:lnTo>
                    <a:pt x="1042" y="540"/>
                  </a:lnTo>
                  <a:lnTo>
                    <a:pt x="1044" y="540"/>
                  </a:lnTo>
                  <a:lnTo>
                    <a:pt x="1042" y="534"/>
                  </a:lnTo>
                  <a:lnTo>
                    <a:pt x="1042" y="531"/>
                  </a:lnTo>
                  <a:lnTo>
                    <a:pt x="1045" y="531"/>
                  </a:lnTo>
                  <a:lnTo>
                    <a:pt x="1048" y="528"/>
                  </a:lnTo>
                  <a:lnTo>
                    <a:pt x="1054" y="528"/>
                  </a:lnTo>
                  <a:lnTo>
                    <a:pt x="1056" y="527"/>
                  </a:lnTo>
                  <a:lnTo>
                    <a:pt x="1060" y="527"/>
                  </a:lnTo>
                  <a:lnTo>
                    <a:pt x="1060" y="522"/>
                  </a:lnTo>
                  <a:lnTo>
                    <a:pt x="1059" y="521"/>
                  </a:lnTo>
                  <a:lnTo>
                    <a:pt x="1059" y="518"/>
                  </a:lnTo>
                  <a:lnTo>
                    <a:pt x="1060" y="513"/>
                  </a:lnTo>
                  <a:lnTo>
                    <a:pt x="1065" y="515"/>
                  </a:lnTo>
                  <a:lnTo>
                    <a:pt x="1066" y="516"/>
                  </a:lnTo>
                  <a:lnTo>
                    <a:pt x="1072" y="515"/>
                  </a:lnTo>
                  <a:lnTo>
                    <a:pt x="1066" y="513"/>
                  </a:lnTo>
                  <a:lnTo>
                    <a:pt x="1065" y="512"/>
                  </a:lnTo>
                  <a:lnTo>
                    <a:pt x="1066" y="506"/>
                  </a:lnTo>
                  <a:lnTo>
                    <a:pt x="1067" y="506"/>
                  </a:lnTo>
                  <a:lnTo>
                    <a:pt x="1069" y="501"/>
                  </a:lnTo>
                  <a:lnTo>
                    <a:pt x="1067" y="503"/>
                  </a:lnTo>
                  <a:lnTo>
                    <a:pt x="1060" y="503"/>
                  </a:lnTo>
                  <a:lnTo>
                    <a:pt x="1060" y="500"/>
                  </a:lnTo>
                  <a:lnTo>
                    <a:pt x="1062" y="500"/>
                  </a:lnTo>
                  <a:lnTo>
                    <a:pt x="1063" y="498"/>
                  </a:lnTo>
                  <a:lnTo>
                    <a:pt x="1065" y="497"/>
                  </a:lnTo>
                  <a:lnTo>
                    <a:pt x="1063" y="494"/>
                  </a:lnTo>
                  <a:lnTo>
                    <a:pt x="1062" y="494"/>
                  </a:lnTo>
                  <a:lnTo>
                    <a:pt x="1059" y="488"/>
                  </a:lnTo>
                  <a:lnTo>
                    <a:pt x="1060" y="482"/>
                  </a:lnTo>
                  <a:lnTo>
                    <a:pt x="1059" y="482"/>
                  </a:lnTo>
                  <a:lnTo>
                    <a:pt x="1059" y="479"/>
                  </a:lnTo>
                  <a:lnTo>
                    <a:pt x="1065" y="477"/>
                  </a:lnTo>
                  <a:lnTo>
                    <a:pt x="1062" y="477"/>
                  </a:lnTo>
                  <a:lnTo>
                    <a:pt x="1060" y="476"/>
                  </a:lnTo>
                  <a:lnTo>
                    <a:pt x="1057" y="477"/>
                  </a:lnTo>
                  <a:lnTo>
                    <a:pt x="1056" y="476"/>
                  </a:lnTo>
                  <a:lnTo>
                    <a:pt x="1053" y="473"/>
                  </a:lnTo>
                  <a:lnTo>
                    <a:pt x="1053" y="470"/>
                  </a:lnTo>
                  <a:lnTo>
                    <a:pt x="1056" y="465"/>
                  </a:lnTo>
                  <a:lnTo>
                    <a:pt x="1057" y="459"/>
                  </a:lnTo>
                  <a:lnTo>
                    <a:pt x="1060" y="458"/>
                  </a:lnTo>
                  <a:lnTo>
                    <a:pt x="1059" y="453"/>
                  </a:lnTo>
                  <a:lnTo>
                    <a:pt x="1060" y="453"/>
                  </a:lnTo>
                  <a:lnTo>
                    <a:pt x="1062" y="450"/>
                  </a:lnTo>
                  <a:lnTo>
                    <a:pt x="1062" y="447"/>
                  </a:lnTo>
                  <a:lnTo>
                    <a:pt x="1065" y="447"/>
                  </a:lnTo>
                  <a:lnTo>
                    <a:pt x="1065" y="441"/>
                  </a:lnTo>
                  <a:lnTo>
                    <a:pt x="1063" y="444"/>
                  </a:lnTo>
                  <a:lnTo>
                    <a:pt x="1062" y="444"/>
                  </a:lnTo>
                  <a:lnTo>
                    <a:pt x="1059" y="443"/>
                  </a:lnTo>
                  <a:lnTo>
                    <a:pt x="1057" y="443"/>
                  </a:lnTo>
                  <a:lnTo>
                    <a:pt x="1054" y="440"/>
                  </a:lnTo>
                  <a:lnTo>
                    <a:pt x="1053" y="435"/>
                  </a:lnTo>
                  <a:lnTo>
                    <a:pt x="1051" y="432"/>
                  </a:lnTo>
                  <a:lnTo>
                    <a:pt x="1051" y="425"/>
                  </a:lnTo>
                  <a:lnTo>
                    <a:pt x="1053" y="423"/>
                  </a:lnTo>
                  <a:lnTo>
                    <a:pt x="1056" y="422"/>
                  </a:lnTo>
                  <a:lnTo>
                    <a:pt x="1062" y="413"/>
                  </a:lnTo>
                  <a:lnTo>
                    <a:pt x="1063" y="412"/>
                  </a:lnTo>
                  <a:lnTo>
                    <a:pt x="1063" y="415"/>
                  </a:lnTo>
                  <a:lnTo>
                    <a:pt x="1075" y="413"/>
                  </a:lnTo>
                  <a:lnTo>
                    <a:pt x="1084" y="416"/>
                  </a:lnTo>
                  <a:lnTo>
                    <a:pt x="1085" y="418"/>
                  </a:lnTo>
                  <a:lnTo>
                    <a:pt x="1088" y="419"/>
                  </a:lnTo>
                  <a:lnTo>
                    <a:pt x="1093" y="421"/>
                  </a:lnTo>
                  <a:lnTo>
                    <a:pt x="1096" y="422"/>
                  </a:lnTo>
                  <a:lnTo>
                    <a:pt x="1094" y="423"/>
                  </a:lnTo>
                  <a:lnTo>
                    <a:pt x="1096" y="425"/>
                  </a:lnTo>
                  <a:lnTo>
                    <a:pt x="1099" y="422"/>
                  </a:lnTo>
                  <a:lnTo>
                    <a:pt x="1103" y="422"/>
                  </a:lnTo>
                  <a:lnTo>
                    <a:pt x="1105" y="423"/>
                  </a:lnTo>
                  <a:lnTo>
                    <a:pt x="1103" y="426"/>
                  </a:lnTo>
                  <a:lnTo>
                    <a:pt x="1109" y="426"/>
                  </a:lnTo>
                  <a:lnTo>
                    <a:pt x="1109" y="425"/>
                  </a:lnTo>
                  <a:lnTo>
                    <a:pt x="1111" y="423"/>
                  </a:lnTo>
                  <a:lnTo>
                    <a:pt x="1121" y="419"/>
                  </a:lnTo>
                  <a:lnTo>
                    <a:pt x="1124" y="416"/>
                  </a:lnTo>
                  <a:lnTo>
                    <a:pt x="1135" y="421"/>
                  </a:lnTo>
                  <a:lnTo>
                    <a:pt x="1138" y="425"/>
                  </a:lnTo>
                  <a:lnTo>
                    <a:pt x="1142" y="426"/>
                  </a:lnTo>
                  <a:lnTo>
                    <a:pt x="1145" y="426"/>
                  </a:lnTo>
                  <a:lnTo>
                    <a:pt x="1145" y="428"/>
                  </a:lnTo>
                  <a:lnTo>
                    <a:pt x="1147" y="431"/>
                  </a:lnTo>
                  <a:lnTo>
                    <a:pt x="1142" y="440"/>
                  </a:lnTo>
                  <a:lnTo>
                    <a:pt x="1144" y="438"/>
                  </a:lnTo>
                  <a:lnTo>
                    <a:pt x="1145" y="438"/>
                  </a:lnTo>
                  <a:lnTo>
                    <a:pt x="1147" y="437"/>
                  </a:lnTo>
                  <a:lnTo>
                    <a:pt x="1147" y="434"/>
                  </a:lnTo>
                  <a:lnTo>
                    <a:pt x="1148" y="434"/>
                  </a:lnTo>
                  <a:lnTo>
                    <a:pt x="1151" y="435"/>
                  </a:lnTo>
                  <a:lnTo>
                    <a:pt x="1151" y="440"/>
                  </a:lnTo>
                  <a:lnTo>
                    <a:pt x="1154" y="443"/>
                  </a:lnTo>
                  <a:lnTo>
                    <a:pt x="1154" y="444"/>
                  </a:lnTo>
                  <a:lnTo>
                    <a:pt x="1151" y="446"/>
                  </a:lnTo>
                  <a:lnTo>
                    <a:pt x="1153" y="449"/>
                  </a:lnTo>
                  <a:lnTo>
                    <a:pt x="1156" y="447"/>
                  </a:lnTo>
                  <a:lnTo>
                    <a:pt x="1156" y="446"/>
                  </a:lnTo>
                  <a:lnTo>
                    <a:pt x="1159" y="444"/>
                  </a:lnTo>
                  <a:lnTo>
                    <a:pt x="1162" y="446"/>
                  </a:lnTo>
                  <a:lnTo>
                    <a:pt x="1163" y="447"/>
                  </a:lnTo>
                  <a:lnTo>
                    <a:pt x="1162" y="449"/>
                  </a:lnTo>
                  <a:lnTo>
                    <a:pt x="1160" y="450"/>
                  </a:lnTo>
                  <a:lnTo>
                    <a:pt x="1159" y="452"/>
                  </a:lnTo>
                  <a:lnTo>
                    <a:pt x="1159" y="455"/>
                  </a:lnTo>
                  <a:lnTo>
                    <a:pt x="1160" y="458"/>
                  </a:lnTo>
                  <a:lnTo>
                    <a:pt x="1163" y="459"/>
                  </a:lnTo>
                  <a:lnTo>
                    <a:pt x="1163" y="461"/>
                  </a:lnTo>
                  <a:lnTo>
                    <a:pt x="1163" y="462"/>
                  </a:lnTo>
                  <a:lnTo>
                    <a:pt x="1168" y="461"/>
                  </a:lnTo>
                  <a:lnTo>
                    <a:pt x="1172" y="462"/>
                  </a:lnTo>
                  <a:lnTo>
                    <a:pt x="1172" y="465"/>
                  </a:lnTo>
                  <a:lnTo>
                    <a:pt x="1174" y="468"/>
                  </a:lnTo>
                  <a:lnTo>
                    <a:pt x="1175" y="465"/>
                  </a:lnTo>
                  <a:lnTo>
                    <a:pt x="1181" y="467"/>
                  </a:lnTo>
                  <a:lnTo>
                    <a:pt x="1184" y="465"/>
                  </a:lnTo>
                  <a:lnTo>
                    <a:pt x="1186" y="467"/>
                  </a:lnTo>
                  <a:lnTo>
                    <a:pt x="1187" y="470"/>
                  </a:lnTo>
                  <a:lnTo>
                    <a:pt x="1186" y="471"/>
                  </a:lnTo>
                  <a:lnTo>
                    <a:pt x="1187" y="471"/>
                  </a:lnTo>
                  <a:lnTo>
                    <a:pt x="1195" y="468"/>
                  </a:lnTo>
                  <a:lnTo>
                    <a:pt x="1193" y="467"/>
                  </a:lnTo>
                  <a:lnTo>
                    <a:pt x="1196" y="465"/>
                  </a:lnTo>
                  <a:lnTo>
                    <a:pt x="1199" y="471"/>
                  </a:lnTo>
                  <a:lnTo>
                    <a:pt x="1199" y="473"/>
                  </a:lnTo>
                  <a:lnTo>
                    <a:pt x="1199" y="474"/>
                  </a:lnTo>
                  <a:lnTo>
                    <a:pt x="1195" y="479"/>
                  </a:lnTo>
                  <a:lnTo>
                    <a:pt x="1195" y="483"/>
                  </a:lnTo>
                  <a:lnTo>
                    <a:pt x="1195" y="486"/>
                  </a:lnTo>
                  <a:lnTo>
                    <a:pt x="1195" y="488"/>
                  </a:lnTo>
                  <a:lnTo>
                    <a:pt x="1196" y="488"/>
                  </a:lnTo>
                  <a:lnTo>
                    <a:pt x="1196" y="494"/>
                  </a:lnTo>
                  <a:lnTo>
                    <a:pt x="1199" y="498"/>
                  </a:lnTo>
                  <a:lnTo>
                    <a:pt x="1196" y="498"/>
                  </a:lnTo>
                  <a:lnTo>
                    <a:pt x="1195" y="500"/>
                  </a:lnTo>
                  <a:lnTo>
                    <a:pt x="1195" y="501"/>
                  </a:lnTo>
                  <a:lnTo>
                    <a:pt x="1177" y="500"/>
                  </a:lnTo>
                  <a:lnTo>
                    <a:pt x="1174" y="498"/>
                  </a:lnTo>
                  <a:lnTo>
                    <a:pt x="1171" y="498"/>
                  </a:lnTo>
                  <a:lnTo>
                    <a:pt x="1169" y="500"/>
                  </a:lnTo>
                  <a:lnTo>
                    <a:pt x="1175" y="500"/>
                  </a:lnTo>
                  <a:lnTo>
                    <a:pt x="1180" y="504"/>
                  </a:lnTo>
                  <a:lnTo>
                    <a:pt x="1192" y="504"/>
                  </a:lnTo>
                  <a:lnTo>
                    <a:pt x="1195" y="504"/>
                  </a:lnTo>
                  <a:lnTo>
                    <a:pt x="1199" y="509"/>
                  </a:lnTo>
                  <a:lnTo>
                    <a:pt x="1199" y="512"/>
                  </a:lnTo>
                  <a:lnTo>
                    <a:pt x="1199" y="513"/>
                  </a:lnTo>
                  <a:lnTo>
                    <a:pt x="1196" y="524"/>
                  </a:lnTo>
                  <a:lnTo>
                    <a:pt x="1201" y="524"/>
                  </a:lnTo>
                  <a:lnTo>
                    <a:pt x="1204" y="524"/>
                  </a:lnTo>
                  <a:lnTo>
                    <a:pt x="1202" y="525"/>
                  </a:lnTo>
                  <a:lnTo>
                    <a:pt x="1199" y="528"/>
                  </a:lnTo>
                  <a:lnTo>
                    <a:pt x="1199" y="530"/>
                  </a:lnTo>
                  <a:lnTo>
                    <a:pt x="1202" y="530"/>
                  </a:lnTo>
                  <a:lnTo>
                    <a:pt x="1204" y="533"/>
                  </a:lnTo>
                  <a:lnTo>
                    <a:pt x="1204" y="534"/>
                  </a:lnTo>
                  <a:lnTo>
                    <a:pt x="1202" y="534"/>
                  </a:lnTo>
                  <a:lnTo>
                    <a:pt x="1201" y="534"/>
                  </a:lnTo>
                  <a:lnTo>
                    <a:pt x="1195" y="539"/>
                  </a:lnTo>
                  <a:lnTo>
                    <a:pt x="1195" y="536"/>
                  </a:lnTo>
                  <a:lnTo>
                    <a:pt x="1193" y="534"/>
                  </a:lnTo>
                  <a:lnTo>
                    <a:pt x="1190" y="534"/>
                  </a:lnTo>
                  <a:lnTo>
                    <a:pt x="1192" y="539"/>
                  </a:lnTo>
                  <a:lnTo>
                    <a:pt x="1192" y="540"/>
                  </a:lnTo>
                  <a:lnTo>
                    <a:pt x="1186" y="542"/>
                  </a:lnTo>
                  <a:lnTo>
                    <a:pt x="1187" y="543"/>
                  </a:lnTo>
                  <a:lnTo>
                    <a:pt x="1192" y="543"/>
                  </a:lnTo>
                  <a:lnTo>
                    <a:pt x="1193" y="546"/>
                  </a:lnTo>
                  <a:lnTo>
                    <a:pt x="1201" y="539"/>
                  </a:lnTo>
                  <a:lnTo>
                    <a:pt x="1213" y="537"/>
                  </a:lnTo>
                  <a:lnTo>
                    <a:pt x="1216" y="539"/>
                  </a:lnTo>
                  <a:lnTo>
                    <a:pt x="1217" y="546"/>
                  </a:lnTo>
                  <a:lnTo>
                    <a:pt x="1219" y="548"/>
                  </a:lnTo>
                  <a:lnTo>
                    <a:pt x="1220" y="552"/>
                  </a:lnTo>
                  <a:lnTo>
                    <a:pt x="1219" y="561"/>
                  </a:lnTo>
                  <a:lnTo>
                    <a:pt x="1202" y="572"/>
                  </a:lnTo>
                  <a:lnTo>
                    <a:pt x="1219" y="563"/>
                  </a:lnTo>
                  <a:lnTo>
                    <a:pt x="1222" y="551"/>
                  </a:lnTo>
                  <a:lnTo>
                    <a:pt x="1225" y="548"/>
                  </a:lnTo>
                  <a:lnTo>
                    <a:pt x="1225" y="554"/>
                  </a:lnTo>
                  <a:lnTo>
                    <a:pt x="1223" y="555"/>
                  </a:lnTo>
                  <a:lnTo>
                    <a:pt x="1226" y="552"/>
                  </a:lnTo>
                  <a:lnTo>
                    <a:pt x="1228" y="555"/>
                  </a:lnTo>
                  <a:lnTo>
                    <a:pt x="1226" y="557"/>
                  </a:lnTo>
                  <a:lnTo>
                    <a:pt x="1228" y="563"/>
                  </a:lnTo>
                  <a:lnTo>
                    <a:pt x="1231" y="558"/>
                  </a:lnTo>
                  <a:lnTo>
                    <a:pt x="1240" y="552"/>
                  </a:lnTo>
                  <a:lnTo>
                    <a:pt x="1246" y="551"/>
                  </a:lnTo>
                  <a:lnTo>
                    <a:pt x="1250" y="540"/>
                  </a:lnTo>
                  <a:lnTo>
                    <a:pt x="1253" y="542"/>
                  </a:lnTo>
                  <a:lnTo>
                    <a:pt x="1256" y="543"/>
                  </a:lnTo>
                  <a:lnTo>
                    <a:pt x="1258" y="548"/>
                  </a:lnTo>
                  <a:lnTo>
                    <a:pt x="1256" y="552"/>
                  </a:lnTo>
                  <a:lnTo>
                    <a:pt x="1261" y="545"/>
                  </a:lnTo>
                  <a:lnTo>
                    <a:pt x="1255" y="537"/>
                  </a:lnTo>
                  <a:lnTo>
                    <a:pt x="1258" y="540"/>
                  </a:lnTo>
                  <a:lnTo>
                    <a:pt x="1259" y="539"/>
                  </a:lnTo>
                  <a:lnTo>
                    <a:pt x="1261" y="537"/>
                  </a:lnTo>
                  <a:lnTo>
                    <a:pt x="1259" y="536"/>
                  </a:lnTo>
                  <a:lnTo>
                    <a:pt x="1261" y="533"/>
                  </a:lnTo>
                  <a:lnTo>
                    <a:pt x="1262" y="533"/>
                  </a:lnTo>
                  <a:lnTo>
                    <a:pt x="1264" y="530"/>
                  </a:lnTo>
                  <a:lnTo>
                    <a:pt x="1262" y="525"/>
                  </a:lnTo>
                  <a:lnTo>
                    <a:pt x="1264" y="527"/>
                  </a:lnTo>
                  <a:lnTo>
                    <a:pt x="1265" y="524"/>
                  </a:lnTo>
                  <a:lnTo>
                    <a:pt x="1268" y="522"/>
                  </a:lnTo>
                  <a:lnTo>
                    <a:pt x="1268" y="521"/>
                  </a:lnTo>
                  <a:lnTo>
                    <a:pt x="1271" y="519"/>
                  </a:lnTo>
                  <a:lnTo>
                    <a:pt x="1264" y="510"/>
                  </a:lnTo>
                  <a:lnTo>
                    <a:pt x="1270" y="500"/>
                  </a:lnTo>
                  <a:lnTo>
                    <a:pt x="1273" y="498"/>
                  </a:lnTo>
                  <a:lnTo>
                    <a:pt x="1276" y="495"/>
                  </a:lnTo>
                  <a:lnTo>
                    <a:pt x="1274" y="494"/>
                  </a:lnTo>
                  <a:lnTo>
                    <a:pt x="1276" y="491"/>
                  </a:lnTo>
                  <a:lnTo>
                    <a:pt x="1279" y="491"/>
                  </a:lnTo>
                  <a:lnTo>
                    <a:pt x="1282" y="491"/>
                  </a:lnTo>
                  <a:lnTo>
                    <a:pt x="1283" y="494"/>
                  </a:lnTo>
                  <a:lnTo>
                    <a:pt x="1282" y="495"/>
                  </a:lnTo>
                  <a:lnTo>
                    <a:pt x="1285" y="495"/>
                  </a:lnTo>
                  <a:lnTo>
                    <a:pt x="1283" y="498"/>
                  </a:lnTo>
                  <a:lnTo>
                    <a:pt x="1285" y="500"/>
                  </a:lnTo>
                  <a:lnTo>
                    <a:pt x="1285" y="504"/>
                  </a:lnTo>
                  <a:lnTo>
                    <a:pt x="1283" y="506"/>
                  </a:lnTo>
                  <a:lnTo>
                    <a:pt x="1286" y="504"/>
                  </a:lnTo>
                  <a:lnTo>
                    <a:pt x="1288" y="506"/>
                  </a:lnTo>
                  <a:lnTo>
                    <a:pt x="1286" y="513"/>
                  </a:lnTo>
                  <a:lnTo>
                    <a:pt x="1291" y="513"/>
                  </a:lnTo>
                  <a:lnTo>
                    <a:pt x="1289" y="513"/>
                  </a:lnTo>
                  <a:lnTo>
                    <a:pt x="1289" y="516"/>
                  </a:lnTo>
                  <a:lnTo>
                    <a:pt x="1292" y="516"/>
                  </a:lnTo>
                  <a:lnTo>
                    <a:pt x="1295" y="518"/>
                  </a:lnTo>
                  <a:lnTo>
                    <a:pt x="1291" y="522"/>
                  </a:lnTo>
                  <a:lnTo>
                    <a:pt x="1295" y="522"/>
                  </a:lnTo>
                  <a:lnTo>
                    <a:pt x="1295" y="525"/>
                  </a:lnTo>
                  <a:lnTo>
                    <a:pt x="1297" y="522"/>
                  </a:lnTo>
                  <a:lnTo>
                    <a:pt x="1298" y="522"/>
                  </a:lnTo>
                  <a:lnTo>
                    <a:pt x="1298" y="527"/>
                  </a:lnTo>
                  <a:lnTo>
                    <a:pt x="1300" y="525"/>
                  </a:lnTo>
                  <a:lnTo>
                    <a:pt x="1301" y="527"/>
                  </a:lnTo>
                  <a:lnTo>
                    <a:pt x="1301" y="530"/>
                  </a:lnTo>
                  <a:lnTo>
                    <a:pt x="1298" y="531"/>
                  </a:lnTo>
                  <a:lnTo>
                    <a:pt x="1292" y="531"/>
                  </a:lnTo>
                  <a:lnTo>
                    <a:pt x="1288" y="534"/>
                  </a:lnTo>
                  <a:lnTo>
                    <a:pt x="1286" y="536"/>
                  </a:lnTo>
                  <a:lnTo>
                    <a:pt x="1291" y="533"/>
                  </a:lnTo>
                  <a:lnTo>
                    <a:pt x="1292" y="534"/>
                  </a:lnTo>
                  <a:lnTo>
                    <a:pt x="1294" y="533"/>
                  </a:lnTo>
                  <a:lnTo>
                    <a:pt x="1298" y="533"/>
                  </a:lnTo>
                  <a:lnTo>
                    <a:pt x="1303" y="531"/>
                  </a:lnTo>
                  <a:lnTo>
                    <a:pt x="1304" y="533"/>
                  </a:lnTo>
                  <a:lnTo>
                    <a:pt x="1303" y="536"/>
                  </a:lnTo>
                  <a:lnTo>
                    <a:pt x="1304" y="536"/>
                  </a:lnTo>
                  <a:lnTo>
                    <a:pt x="1304" y="539"/>
                  </a:lnTo>
                  <a:lnTo>
                    <a:pt x="1304" y="540"/>
                  </a:lnTo>
                  <a:lnTo>
                    <a:pt x="1306" y="540"/>
                  </a:lnTo>
                  <a:lnTo>
                    <a:pt x="1308" y="540"/>
                  </a:lnTo>
                  <a:lnTo>
                    <a:pt x="1307" y="543"/>
                  </a:lnTo>
                  <a:lnTo>
                    <a:pt x="1308" y="545"/>
                  </a:lnTo>
                  <a:lnTo>
                    <a:pt x="1310" y="546"/>
                  </a:lnTo>
                  <a:lnTo>
                    <a:pt x="1310" y="548"/>
                  </a:lnTo>
                  <a:lnTo>
                    <a:pt x="1303" y="549"/>
                  </a:lnTo>
                  <a:lnTo>
                    <a:pt x="1301" y="548"/>
                  </a:lnTo>
                  <a:lnTo>
                    <a:pt x="1300" y="549"/>
                  </a:lnTo>
                  <a:lnTo>
                    <a:pt x="1300" y="551"/>
                  </a:lnTo>
                  <a:lnTo>
                    <a:pt x="1301" y="552"/>
                  </a:lnTo>
                  <a:lnTo>
                    <a:pt x="1314" y="551"/>
                  </a:lnTo>
                  <a:lnTo>
                    <a:pt x="1314" y="554"/>
                  </a:lnTo>
                  <a:lnTo>
                    <a:pt x="1313" y="555"/>
                  </a:lnTo>
                  <a:lnTo>
                    <a:pt x="1311" y="557"/>
                  </a:lnTo>
                  <a:lnTo>
                    <a:pt x="1313" y="558"/>
                  </a:lnTo>
                  <a:lnTo>
                    <a:pt x="1311" y="560"/>
                  </a:lnTo>
                  <a:lnTo>
                    <a:pt x="1307" y="561"/>
                  </a:lnTo>
                  <a:lnTo>
                    <a:pt x="1304" y="566"/>
                  </a:lnTo>
                  <a:lnTo>
                    <a:pt x="1307" y="566"/>
                  </a:lnTo>
                  <a:lnTo>
                    <a:pt x="1310" y="563"/>
                  </a:lnTo>
                  <a:lnTo>
                    <a:pt x="1313" y="563"/>
                  </a:lnTo>
                  <a:lnTo>
                    <a:pt x="1316" y="561"/>
                  </a:lnTo>
                  <a:lnTo>
                    <a:pt x="1319" y="566"/>
                  </a:lnTo>
                  <a:lnTo>
                    <a:pt x="1317" y="566"/>
                  </a:lnTo>
                  <a:lnTo>
                    <a:pt x="1314" y="569"/>
                  </a:lnTo>
                  <a:lnTo>
                    <a:pt x="1314" y="570"/>
                  </a:lnTo>
                  <a:lnTo>
                    <a:pt x="1317" y="569"/>
                  </a:lnTo>
                  <a:lnTo>
                    <a:pt x="1320" y="570"/>
                  </a:lnTo>
                  <a:lnTo>
                    <a:pt x="1323" y="573"/>
                  </a:lnTo>
                  <a:lnTo>
                    <a:pt x="1326" y="576"/>
                  </a:lnTo>
                  <a:lnTo>
                    <a:pt x="1326" y="578"/>
                  </a:lnTo>
                  <a:lnTo>
                    <a:pt x="1320" y="582"/>
                  </a:lnTo>
                  <a:lnTo>
                    <a:pt x="1317" y="582"/>
                  </a:lnTo>
                  <a:lnTo>
                    <a:pt x="1317" y="585"/>
                  </a:lnTo>
                  <a:lnTo>
                    <a:pt x="1326" y="584"/>
                  </a:lnTo>
                  <a:lnTo>
                    <a:pt x="1328" y="587"/>
                  </a:lnTo>
                  <a:lnTo>
                    <a:pt x="1326" y="590"/>
                  </a:lnTo>
                  <a:lnTo>
                    <a:pt x="1334" y="593"/>
                  </a:lnTo>
                  <a:lnTo>
                    <a:pt x="1335" y="597"/>
                  </a:lnTo>
                  <a:lnTo>
                    <a:pt x="1328" y="603"/>
                  </a:lnTo>
                  <a:lnTo>
                    <a:pt x="1329" y="608"/>
                  </a:lnTo>
                  <a:lnTo>
                    <a:pt x="1326" y="608"/>
                  </a:lnTo>
                  <a:lnTo>
                    <a:pt x="1319" y="603"/>
                  </a:lnTo>
                  <a:lnTo>
                    <a:pt x="1317" y="605"/>
                  </a:lnTo>
                  <a:lnTo>
                    <a:pt x="1322" y="606"/>
                  </a:lnTo>
                  <a:lnTo>
                    <a:pt x="1322" y="608"/>
                  </a:lnTo>
                  <a:lnTo>
                    <a:pt x="1310" y="609"/>
                  </a:lnTo>
                  <a:lnTo>
                    <a:pt x="1328" y="611"/>
                  </a:lnTo>
                  <a:lnTo>
                    <a:pt x="1329" y="612"/>
                  </a:lnTo>
                  <a:lnTo>
                    <a:pt x="1326" y="612"/>
                  </a:lnTo>
                  <a:lnTo>
                    <a:pt x="1325" y="614"/>
                  </a:lnTo>
                  <a:lnTo>
                    <a:pt x="1325" y="615"/>
                  </a:lnTo>
                  <a:lnTo>
                    <a:pt x="1329" y="618"/>
                  </a:lnTo>
                  <a:lnTo>
                    <a:pt x="1329" y="620"/>
                  </a:lnTo>
                  <a:lnTo>
                    <a:pt x="1326" y="620"/>
                  </a:lnTo>
                  <a:lnTo>
                    <a:pt x="1325" y="623"/>
                  </a:lnTo>
                  <a:lnTo>
                    <a:pt x="1335" y="621"/>
                  </a:lnTo>
                  <a:lnTo>
                    <a:pt x="1337" y="629"/>
                  </a:lnTo>
                  <a:lnTo>
                    <a:pt x="1338" y="629"/>
                  </a:lnTo>
                  <a:lnTo>
                    <a:pt x="1337" y="632"/>
                  </a:lnTo>
                  <a:lnTo>
                    <a:pt x="1346" y="632"/>
                  </a:lnTo>
                  <a:lnTo>
                    <a:pt x="1347" y="633"/>
                  </a:lnTo>
                  <a:lnTo>
                    <a:pt x="1347" y="636"/>
                  </a:lnTo>
                  <a:lnTo>
                    <a:pt x="1350" y="635"/>
                  </a:lnTo>
                  <a:lnTo>
                    <a:pt x="1353" y="635"/>
                  </a:lnTo>
                  <a:lnTo>
                    <a:pt x="1353" y="639"/>
                  </a:lnTo>
                  <a:lnTo>
                    <a:pt x="1352" y="641"/>
                  </a:lnTo>
                  <a:lnTo>
                    <a:pt x="1353" y="642"/>
                  </a:lnTo>
                  <a:lnTo>
                    <a:pt x="1353" y="645"/>
                  </a:lnTo>
                  <a:lnTo>
                    <a:pt x="1350" y="648"/>
                  </a:lnTo>
                  <a:lnTo>
                    <a:pt x="1350" y="650"/>
                  </a:lnTo>
                  <a:lnTo>
                    <a:pt x="1355" y="648"/>
                  </a:lnTo>
                  <a:lnTo>
                    <a:pt x="1359" y="651"/>
                  </a:lnTo>
                  <a:lnTo>
                    <a:pt x="1361" y="650"/>
                  </a:lnTo>
                  <a:lnTo>
                    <a:pt x="1364" y="648"/>
                  </a:lnTo>
                  <a:lnTo>
                    <a:pt x="1364" y="651"/>
                  </a:lnTo>
                  <a:lnTo>
                    <a:pt x="1367" y="651"/>
                  </a:lnTo>
                  <a:lnTo>
                    <a:pt x="1364" y="660"/>
                  </a:lnTo>
                  <a:lnTo>
                    <a:pt x="1370" y="653"/>
                  </a:lnTo>
                  <a:lnTo>
                    <a:pt x="1373" y="651"/>
                  </a:lnTo>
                  <a:lnTo>
                    <a:pt x="1371" y="656"/>
                  </a:lnTo>
                  <a:lnTo>
                    <a:pt x="1373" y="656"/>
                  </a:lnTo>
                  <a:lnTo>
                    <a:pt x="1374" y="653"/>
                  </a:lnTo>
                  <a:lnTo>
                    <a:pt x="1376" y="660"/>
                  </a:lnTo>
                  <a:lnTo>
                    <a:pt x="1379" y="662"/>
                  </a:lnTo>
                  <a:lnTo>
                    <a:pt x="1386" y="665"/>
                  </a:lnTo>
                  <a:lnTo>
                    <a:pt x="1388" y="663"/>
                  </a:lnTo>
                  <a:lnTo>
                    <a:pt x="1388" y="662"/>
                  </a:lnTo>
                  <a:lnTo>
                    <a:pt x="1391" y="659"/>
                  </a:lnTo>
                  <a:lnTo>
                    <a:pt x="1394" y="662"/>
                  </a:lnTo>
                  <a:lnTo>
                    <a:pt x="1392" y="665"/>
                  </a:lnTo>
                  <a:lnTo>
                    <a:pt x="1395" y="665"/>
                  </a:lnTo>
                  <a:lnTo>
                    <a:pt x="1398" y="666"/>
                  </a:lnTo>
                  <a:lnTo>
                    <a:pt x="1400" y="668"/>
                  </a:lnTo>
                  <a:lnTo>
                    <a:pt x="1401" y="670"/>
                  </a:lnTo>
                  <a:lnTo>
                    <a:pt x="1400" y="672"/>
                  </a:lnTo>
                  <a:lnTo>
                    <a:pt x="1400" y="673"/>
                  </a:lnTo>
                  <a:lnTo>
                    <a:pt x="1397" y="675"/>
                  </a:lnTo>
                  <a:lnTo>
                    <a:pt x="1395" y="673"/>
                  </a:lnTo>
                  <a:lnTo>
                    <a:pt x="1392" y="673"/>
                  </a:lnTo>
                  <a:lnTo>
                    <a:pt x="1388" y="676"/>
                  </a:lnTo>
                  <a:lnTo>
                    <a:pt x="1388" y="678"/>
                  </a:lnTo>
                  <a:lnTo>
                    <a:pt x="1382" y="681"/>
                  </a:lnTo>
                  <a:lnTo>
                    <a:pt x="1368" y="684"/>
                  </a:lnTo>
                  <a:lnTo>
                    <a:pt x="1365" y="687"/>
                  </a:lnTo>
                  <a:lnTo>
                    <a:pt x="1370" y="687"/>
                  </a:lnTo>
                  <a:lnTo>
                    <a:pt x="1377" y="682"/>
                  </a:lnTo>
                  <a:lnTo>
                    <a:pt x="1380" y="682"/>
                  </a:lnTo>
                  <a:lnTo>
                    <a:pt x="1365" y="690"/>
                  </a:lnTo>
                  <a:lnTo>
                    <a:pt x="1361" y="690"/>
                  </a:lnTo>
                  <a:lnTo>
                    <a:pt x="1355" y="696"/>
                  </a:lnTo>
                  <a:lnTo>
                    <a:pt x="1352" y="696"/>
                  </a:lnTo>
                  <a:lnTo>
                    <a:pt x="1349" y="693"/>
                  </a:lnTo>
                  <a:lnTo>
                    <a:pt x="1344" y="691"/>
                  </a:lnTo>
                  <a:lnTo>
                    <a:pt x="1340" y="691"/>
                  </a:lnTo>
                  <a:lnTo>
                    <a:pt x="1340" y="694"/>
                  </a:lnTo>
                  <a:lnTo>
                    <a:pt x="1350" y="697"/>
                  </a:lnTo>
                  <a:lnTo>
                    <a:pt x="1353" y="699"/>
                  </a:lnTo>
                  <a:lnTo>
                    <a:pt x="1352" y="706"/>
                  </a:lnTo>
                  <a:lnTo>
                    <a:pt x="1361" y="702"/>
                  </a:lnTo>
                  <a:lnTo>
                    <a:pt x="1362" y="700"/>
                  </a:lnTo>
                  <a:lnTo>
                    <a:pt x="1368" y="694"/>
                  </a:lnTo>
                  <a:lnTo>
                    <a:pt x="1374" y="691"/>
                  </a:lnTo>
                  <a:lnTo>
                    <a:pt x="1377" y="688"/>
                  </a:lnTo>
                  <a:lnTo>
                    <a:pt x="1380" y="685"/>
                  </a:lnTo>
                  <a:lnTo>
                    <a:pt x="1389" y="684"/>
                  </a:lnTo>
                  <a:lnTo>
                    <a:pt x="1394" y="684"/>
                  </a:lnTo>
                  <a:lnTo>
                    <a:pt x="1397" y="684"/>
                  </a:lnTo>
                  <a:lnTo>
                    <a:pt x="1389" y="681"/>
                  </a:lnTo>
                  <a:lnTo>
                    <a:pt x="1383" y="682"/>
                  </a:lnTo>
                  <a:lnTo>
                    <a:pt x="1392" y="679"/>
                  </a:lnTo>
                  <a:lnTo>
                    <a:pt x="1403" y="681"/>
                  </a:lnTo>
                  <a:lnTo>
                    <a:pt x="1404" y="682"/>
                  </a:lnTo>
                  <a:lnTo>
                    <a:pt x="1404" y="685"/>
                  </a:lnTo>
                  <a:lnTo>
                    <a:pt x="1406" y="691"/>
                  </a:lnTo>
                  <a:lnTo>
                    <a:pt x="1403" y="694"/>
                  </a:lnTo>
                  <a:lnTo>
                    <a:pt x="1403" y="703"/>
                  </a:lnTo>
                  <a:lnTo>
                    <a:pt x="1404" y="703"/>
                  </a:lnTo>
                  <a:lnTo>
                    <a:pt x="1407" y="694"/>
                  </a:lnTo>
                  <a:lnTo>
                    <a:pt x="1410" y="693"/>
                  </a:lnTo>
                  <a:lnTo>
                    <a:pt x="1415" y="693"/>
                  </a:lnTo>
                  <a:lnTo>
                    <a:pt x="1416" y="693"/>
                  </a:lnTo>
                  <a:lnTo>
                    <a:pt x="1416" y="694"/>
                  </a:lnTo>
                  <a:lnTo>
                    <a:pt x="1427" y="699"/>
                  </a:lnTo>
                  <a:lnTo>
                    <a:pt x="1425" y="700"/>
                  </a:lnTo>
                  <a:lnTo>
                    <a:pt x="1427" y="703"/>
                  </a:lnTo>
                  <a:lnTo>
                    <a:pt x="1428" y="705"/>
                  </a:lnTo>
                  <a:lnTo>
                    <a:pt x="1428" y="706"/>
                  </a:lnTo>
                  <a:lnTo>
                    <a:pt x="1430" y="708"/>
                  </a:lnTo>
                  <a:lnTo>
                    <a:pt x="1430" y="709"/>
                  </a:lnTo>
                  <a:lnTo>
                    <a:pt x="1428" y="711"/>
                  </a:lnTo>
                  <a:lnTo>
                    <a:pt x="1427" y="712"/>
                  </a:lnTo>
                  <a:lnTo>
                    <a:pt x="1421" y="709"/>
                  </a:lnTo>
                  <a:lnTo>
                    <a:pt x="1422" y="712"/>
                  </a:lnTo>
                  <a:lnTo>
                    <a:pt x="1424" y="714"/>
                  </a:lnTo>
                  <a:lnTo>
                    <a:pt x="1427" y="714"/>
                  </a:lnTo>
                  <a:lnTo>
                    <a:pt x="1428" y="718"/>
                  </a:lnTo>
                  <a:lnTo>
                    <a:pt x="1427" y="718"/>
                  </a:lnTo>
                  <a:lnTo>
                    <a:pt x="1427" y="720"/>
                  </a:lnTo>
                  <a:lnTo>
                    <a:pt x="1430" y="724"/>
                  </a:lnTo>
                  <a:lnTo>
                    <a:pt x="1427" y="724"/>
                  </a:lnTo>
                  <a:lnTo>
                    <a:pt x="1425" y="726"/>
                  </a:lnTo>
                  <a:lnTo>
                    <a:pt x="1430" y="729"/>
                  </a:lnTo>
                  <a:lnTo>
                    <a:pt x="1431" y="732"/>
                  </a:lnTo>
                  <a:lnTo>
                    <a:pt x="1425" y="730"/>
                  </a:lnTo>
                  <a:lnTo>
                    <a:pt x="1427" y="732"/>
                  </a:lnTo>
                  <a:close/>
                </a:path>
              </a:pathLst>
            </a:custGeom>
            <a:grpFill/>
            <a:ln w="1905">
              <a:noFill/>
              <a:round/>
              <a:headEnd/>
              <a:tailEnd/>
            </a:ln>
          </p:spPr>
          <p:txBody>
            <a:bodyPr/>
            <a:lstStyle/>
            <a:p>
              <a:endParaRPr lang="en-GB">
                <a:solidFill>
                  <a:srgbClr val="000000"/>
                </a:solidFill>
                <a:latin typeface="Arial"/>
              </a:endParaRPr>
            </a:p>
          </p:txBody>
        </p:sp>
        <p:sp>
          <p:nvSpPr>
            <p:cNvPr id="936" name="Freeform 932"/>
            <p:cNvSpPr>
              <a:spLocks/>
            </p:cNvSpPr>
            <p:nvPr/>
          </p:nvSpPr>
          <p:spPr bwMode="auto">
            <a:xfrm>
              <a:off x="1708" y="1834"/>
              <a:ext cx="28" cy="36"/>
            </a:xfrm>
            <a:custGeom>
              <a:avLst/>
              <a:gdLst>
                <a:gd name="T0" fmla="*/ 27 w 28"/>
                <a:gd name="T1" fmla="*/ 19 h 36"/>
                <a:gd name="T2" fmla="*/ 24 w 28"/>
                <a:gd name="T3" fmla="*/ 18 h 36"/>
                <a:gd name="T4" fmla="*/ 21 w 28"/>
                <a:gd name="T5" fmla="*/ 22 h 36"/>
                <a:gd name="T6" fmla="*/ 21 w 28"/>
                <a:gd name="T7" fmla="*/ 19 h 36"/>
                <a:gd name="T8" fmla="*/ 15 w 28"/>
                <a:gd name="T9" fmla="*/ 22 h 36"/>
                <a:gd name="T10" fmla="*/ 13 w 28"/>
                <a:gd name="T11" fmla="*/ 22 h 36"/>
                <a:gd name="T12" fmla="*/ 16 w 28"/>
                <a:gd name="T13" fmla="*/ 18 h 36"/>
                <a:gd name="T14" fmla="*/ 15 w 28"/>
                <a:gd name="T15" fmla="*/ 16 h 36"/>
                <a:gd name="T16" fmla="*/ 18 w 28"/>
                <a:gd name="T17" fmla="*/ 4 h 36"/>
                <a:gd name="T18" fmla="*/ 18 w 28"/>
                <a:gd name="T19" fmla="*/ 1 h 36"/>
                <a:gd name="T20" fmla="*/ 16 w 28"/>
                <a:gd name="T21" fmla="*/ 1 h 36"/>
                <a:gd name="T22" fmla="*/ 15 w 28"/>
                <a:gd name="T23" fmla="*/ 0 h 36"/>
                <a:gd name="T24" fmla="*/ 15 w 28"/>
                <a:gd name="T25" fmla="*/ 1 h 36"/>
                <a:gd name="T26" fmla="*/ 13 w 28"/>
                <a:gd name="T27" fmla="*/ 0 h 36"/>
                <a:gd name="T28" fmla="*/ 13 w 28"/>
                <a:gd name="T29" fmla="*/ 3 h 36"/>
                <a:gd name="T30" fmla="*/ 1 w 28"/>
                <a:gd name="T31" fmla="*/ 21 h 36"/>
                <a:gd name="T32" fmla="*/ 0 w 28"/>
                <a:gd name="T33" fmla="*/ 30 h 36"/>
                <a:gd name="T34" fmla="*/ 3 w 28"/>
                <a:gd name="T35" fmla="*/ 34 h 36"/>
                <a:gd name="T36" fmla="*/ 6 w 28"/>
                <a:gd name="T37" fmla="*/ 36 h 36"/>
                <a:gd name="T38" fmla="*/ 10 w 28"/>
                <a:gd name="T39" fmla="*/ 33 h 36"/>
                <a:gd name="T40" fmla="*/ 16 w 28"/>
                <a:gd name="T41" fmla="*/ 34 h 36"/>
                <a:gd name="T42" fmla="*/ 21 w 28"/>
                <a:gd name="T43" fmla="*/ 31 h 36"/>
                <a:gd name="T44" fmla="*/ 25 w 28"/>
                <a:gd name="T45" fmla="*/ 27 h 36"/>
                <a:gd name="T46" fmla="*/ 27 w 28"/>
                <a:gd name="T47" fmla="*/ 25 h 36"/>
                <a:gd name="T48" fmla="*/ 28 w 28"/>
                <a:gd name="T49" fmla="*/ 24 h 36"/>
                <a:gd name="T50" fmla="*/ 25 w 28"/>
                <a:gd name="T51" fmla="*/ 24 h 36"/>
                <a:gd name="T52" fmla="*/ 27 w 28"/>
                <a:gd name="T53" fmla="*/ 19 h 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8"/>
                <a:gd name="T82" fmla="*/ 0 h 36"/>
                <a:gd name="T83" fmla="*/ 28 w 28"/>
                <a:gd name="T84" fmla="*/ 36 h 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8" h="36">
                  <a:moveTo>
                    <a:pt x="27" y="19"/>
                  </a:moveTo>
                  <a:lnTo>
                    <a:pt x="24" y="18"/>
                  </a:lnTo>
                  <a:lnTo>
                    <a:pt x="21" y="22"/>
                  </a:lnTo>
                  <a:lnTo>
                    <a:pt x="21" y="19"/>
                  </a:lnTo>
                  <a:lnTo>
                    <a:pt x="15" y="22"/>
                  </a:lnTo>
                  <a:lnTo>
                    <a:pt x="13" y="22"/>
                  </a:lnTo>
                  <a:lnTo>
                    <a:pt x="16" y="18"/>
                  </a:lnTo>
                  <a:lnTo>
                    <a:pt x="15" y="16"/>
                  </a:lnTo>
                  <a:lnTo>
                    <a:pt x="18" y="4"/>
                  </a:lnTo>
                  <a:lnTo>
                    <a:pt x="18" y="1"/>
                  </a:lnTo>
                  <a:lnTo>
                    <a:pt x="16" y="1"/>
                  </a:lnTo>
                  <a:lnTo>
                    <a:pt x="15" y="0"/>
                  </a:lnTo>
                  <a:lnTo>
                    <a:pt x="15" y="1"/>
                  </a:lnTo>
                  <a:lnTo>
                    <a:pt x="13" y="0"/>
                  </a:lnTo>
                  <a:lnTo>
                    <a:pt x="13" y="3"/>
                  </a:lnTo>
                  <a:lnTo>
                    <a:pt x="1" y="21"/>
                  </a:lnTo>
                  <a:lnTo>
                    <a:pt x="0" y="30"/>
                  </a:lnTo>
                  <a:lnTo>
                    <a:pt x="3" y="34"/>
                  </a:lnTo>
                  <a:lnTo>
                    <a:pt x="6" y="36"/>
                  </a:lnTo>
                  <a:lnTo>
                    <a:pt x="10" y="33"/>
                  </a:lnTo>
                  <a:lnTo>
                    <a:pt x="16" y="34"/>
                  </a:lnTo>
                  <a:lnTo>
                    <a:pt x="21" y="31"/>
                  </a:lnTo>
                  <a:lnTo>
                    <a:pt x="25" y="27"/>
                  </a:lnTo>
                  <a:lnTo>
                    <a:pt x="27" y="25"/>
                  </a:lnTo>
                  <a:lnTo>
                    <a:pt x="28" y="24"/>
                  </a:lnTo>
                  <a:lnTo>
                    <a:pt x="25" y="24"/>
                  </a:lnTo>
                  <a:lnTo>
                    <a:pt x="27" y="19"/>
                  </a:lnTo>
                  <a:close/>
                </a:path>
              </a:pathLst>
            </a:custGeom>
            <a:grpFill/>
            <a:ln w="1905">
              <a:noFill/>
              <a:round/>
              <a:headEnd/>
              <a:tailEnd/>
            </a:ln>
          </p:spPr>
          <p:txBody>
            <a:bodyPr/>
            <a:lstStyle/>
            <a:p>
              <a:endParaRPr lang="en-GB">
                <a:solidFill>
                  <a:srgbClr val="000000"/>
                </a:solidFill>
                <a:latin typeface="Arial"/>
              </a:endParaRPr>
            </a:p>
          </p:txBody>
        </p:sp>
        <p:sp>
          <p:nvSpPr>
            <p:cNvPr id="937" name="Freeform 933"/>
            <p:cNvSpPr>
              <a:spLocks/>
            </p:cNvSpPr>
            <p:nvPr/>
          </p:nvSpPr>
          <p:spPr bwMode="auto">
            <a:xfrm>
              <a:off x="1088" y="489"/>
              <a:ext cx="60" cy="98"/>
            </a:xfrm>
            <a:custGeom>
              <a:avLst/>
              <a:gdLst>
                <a:gd name="T0" fmla="*/ 60 w 60"/>
                <a:gd name="T1" fmla="*/ 51 h 98"/>
                <a:gd name="T2" fmla="*/ 60 w 60"/>
                <a:gd name="T3" fmla="*/ 48 h 98"/>
                <a:gd name="T4" fmla="*/ 56 w 60"/>
                <a:gd name="T5" fmla="*/ 38 h 98"/>
                <a:gd name="T6" fmla="*/ 48 w 60"/>
                <a:gd name="T7" fmla="*/ 32 h 98"/>
                <a:gd name="T8" fmla="*/ 44 w 60"/>
                <a:gd name="T9" fmla="*/ 35 h 98"/>
                <a:gd name="T10" fmla="*/ 39 w 60"/>
                <a:gd name="T11" fmla="*/ 33 h 98"/>
                <a:gd name="T12" fmla="*/ 41 w 60"/>
                <a:gd name="T13" fmla="*/ 23 h 98"/>
                <a:gd name="T14" fmla="*/ 39 w 60"/>
                <a:gd name="T15" fmla="*/ 21 h 98"/>
                <a:gd name="T16" fmla="*/ 38 w 60"/>
                <a:gd name="T17" fmla="*/ 20 h 98"/>
                <a:gd name="T18" fmla="*/ 33 w 60"/>
                <a:gd name="T19" fmla="*/ 15 h 98"/>
                <a:gd name="T20" fmla="*/ 29 w 60"/>
                <a:gd name="T21" fmla="*/ 14 h 98"/>
                <a:gd name="T22" fmla="*/ 17 w 60"/>
                <a:gd name="T23" fmla="*/ 3 h 98"/>
                <a:gd name="T24" fmla="*/ 8 w 60"/>
                <a:gd name="T25" fmla="*/ 0 h 98"/>
                <a:gd name="T26" fmla="*/ 2 w 60"/>
                <a:gd name="T27" fmla="*/ 6 h 98"/>
                <a:gd name="T28" fmla="*/ 2 w 60"/>
                <a:gd name="T29" fmla="*/ 8 h 98"/>
                <a:gd name="T30" fmla="*/ 2 w 60"/>
                <a:gd name="T31" fmla="*/ 9 h 98"/>
                <a:gd name="T32" fmla="*/ 3 w 60"/>
                <a:gd name="T33" fmla="*/ 21 h 98"/>
                <a:gd name="T34" fmla="*/ 5 w 60"/>
                <a:gd name="T35" fmla="*/ 23 h 98"/>
                <a:gd name="T36" fmla="*/ 6 w 60"/>
                <a:gd name="T37" fmla="*/ 26 h 98"/>
                <a:gd name="T38" fmla="*/ 5 w 60"/>
                <a:gd name="T39" fmla="*/ 29 h 98"/>
                <a:gd name="T40" fmla="*/ 0 w 60"/>
                <a:gd name="T41" fmla="*/ 30 h 98"/>
                <a:gd name="T42" fmla="*/ 5 w 60"/>
                <a:gd name="T43" fmla="*/ 39 h 98"/>
                <a:gd name="T44" fmla="*/ 6 w 60"/>
                <a:gd name="T45" fmla="*/ 39 h 98"/>
                <a:gd name="T46" fmla="*/ 6 w 60"/>
                <a:gd name="T47" fmla="*/ 44 h 98"/>
                <a:gd name="T48" fmla="*/ 6 w 60"/>
                <a:gd name="T49" fmla="*/ 50 h 98"/>
                <a:gd name="T50" fmla="*/ 11 w 60"/>
                <a:gd name="T51" fmla="*/ 51 h 98"/>
                <a:gd name="T52" fmla="*/ 11 w 60"/>
                <a:gd name="T53" fmla="*/ 54 h 98"/>
                <a:gd name="T54" fmla="*/ 8 w 60"/>
                <a:gd name="T55" fmla="*/ 56 h 98"/>
                <a:gd name="T56" fmla="*/ 9 w 60"/>
                <a:gd name="T57" fmla="*/ 57 h 98"/>
                <a:gd name="T58" fmla="*/ 14 w 60"/>
                <a:gd name="T59" fmla="*/ 59 h 98"/>
                <a:gd name="T60" fmla="*/ 17 w 60"/>
                <a:gd name="T61" fmla="*/ 59 h 98"/>
                <a:gd name="T62" fmla="*/ 27 w 60"/>
                <a:gd name="T63" fmla="*/ 63 h 98"/>
                <a:gd name="T64" fmla="*/ 26 w 60"/>
                <a:gd name="T65" fmla="*/ 66 h 98"/>
                <a:gd name="T66" fmla="*/ 27 w 60"/>
                <a:gd name="T67" fmla="*/ 66 h 98"/>
                <a:gd name="T68" fmla="*/ 24 w 60"/>
                <a:gd name="T69" fmla="*/ 71 h 98"/>
                <a:gd name="T70" fmla="*/ 12 w 60"/>
                <a:gd name="T71" fmla="*/ 69 h 98"/>
                <a:gd name="T72" fmla="*/ 11 w 60"/>
                <a:gd name="T73" fmla="*/ 74 h 98"/>
                <a:gd name="T74" fmla="*/ 23 w 60"/>
                <a:gd name="T75" fmla="*/ 86 h 98"/>
                <a:gd name="T76" fmla="*/ 20 w 60"/>
                <a:gd name="T77" fmla="*/ 93 h 98"/>
                <a:gd name="T78" fmla="*/ 21 w 60"/>
                <a:gd name="T79" fmla="*/ 95 h 98"/>
                <a:gd name="T80" fmla="*/ 27 w 60"/>
                <a:gd name="T81" fmla="*/ 98 h 98"/>
                <a:gd name="T82" fmla="*/ 30 w 60"/>
                <a:gd name="T83" fmla="*/ 92 h 98"/>
                <a:gd name="T84" fmla="*/ 30 w 60"/>
                <a:gd name="T85" fmla="*/ 90 h 98"/>
                <a:gd name="T86" fmla="*/ 29 w 60"/>
                <a:gd name="T87" fmla="*/ 90 h 98"/>
                <a:gd name="T88" fmla="*/ 33 w 60"/>
                <a:gd name="T89" fmla="*/ 86 h 98"/>
                <a:gd name="T90" fmla="*/ 38 w 60"/>
                <a:gd name="T91" fmla="*/ 89 h 98"/>
                <a:gd name="T92" fmla="*/ 41 w 60"/>
                <a:gd name="T93" fmla="*/ 89 h 98"/>
                <a:gd name="T94" fmla="*/ 53 w 60"/>
                <a:gd name="T95" fmla="*/ 83 h 98"/>
                <a:gd name="T96" fmla="*/ 56 w 60"/>
                <a:gd name="T97" fmla="*/ 84 h 98"/>
                <a:gd name="T98" fmla="*/ 57 w 60"/>
                <a:gd name="T99" fmla="*/ 86 h 98"/>
                <a:gd name="T100" fmla="*/ 59 w 60"/>
                <a:gd name="T101" fmla="*/ 84 h 98"/>
                <a:gd name="T102" fmla="*/ 60 w 60"/>
                <a:gd name="T103" fmla="*/ 72 h 98"/>
                <a:gd name="T104" fmla="*/ 60 w 60"/>
                <a:gd name="T105" fmla="*/ 71 h 98"/>
                <a:gd name="T106" fmla="*/ 57 w 60"/>
                <a:gd name="T107" fmla="*/ 69 h 98"/>
                <a:gd name="T108" fmla="*/ 57 w 60"/>
                <a:gd name="T109" fmla="*/ 54 h 98"/>
                <a:gd name="T110" fmla="*/ 60 w 60"/>
                <a:gd name="T111" fmla="*/ 51 h 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0"/>
                <a:gd name="T169" fmla="*/ 0 h 98"/>
                <a:gd name="T170" fmla="*/ 60 w 60"/>
                <a:gd name="T171" fmla="*/ 98 h 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0" h="98">
                  <a:moveTo>
                    <a:pt x="60" y="51"/>
                  </a:moveTo>
                  <a:lnTo>
                    <a:pt x="60" y="48"/>
                  </a:lnTo>
                  <a:lnTo>
                    <a:pt x="56" y="38"/>
                  </a:lnTo>
                  <a:lnTo>
                    <a:pt x="48" y="32"/>
                  </a:lnTo>
                  <a:lnTo>
                    <a:pt x="44" y="35"/>
                  </a:lnTo>
                  <a:lnTo>
                    <a:pt x="39" y="33"/>
                  </a:lnTo>
                  <a:lnTo>
                    <a:pt x="41" y="23"/>
                  </a:lnTo>
                  <a:lnTo>
                    <a:pt x="39" y="21"/>
                  </a:lnTo>
                  <a:lnTo>
                    <a:pt x="38" y="20"/>
                  </a:lnTo>
                  <a:lnTo>
                    <a:pt x="33" y="15"/>
                  </a:lnTo>
                  <a:lnTo>
                    <a:pt x="29" y="14"/>
                  </a:lnTo>
                  <a:lnTo>
                    <a:pt x="17" y="3"/>
                  </a:lnTo>
                  <a:lnTo>
                    <a:pt x="8" y="0"/>
                  </a:lnTo>
                  <a:lnTo>
                    <a:pt x="2" y="6"/>
                  </a:lnTo>
                  <a:lnTo>
                    <a:pt x="2" y="8"/>
                  </a:lnTo>
                  <a:lnTo>
                    <a:pt x="2" y="9"/>
                  </a:lnTo>
                  <a:lnTo>
                    <a:pt x="3" y="21"/>
                  </a:lnTo>
                  <a:lnTo>
                    <a:pt x="5" y="23"/>
                  </a:lnTo>
                  <a:lnTo>
                    <a:pt x="6" y="26"/>
                  </a:lnTo>
                  <a:lnTo>
                    <a:pt x="5" y="29"/>
                  </a:lnTo>
                  <a:lnTo>
                    <a:pt x="0" y="30"/>
                  </a:lnTo>
                  <a:lnTo>
                    <a:pt x="5" y="39"/>
                  </a:lnTo>
                  <a:lnTo>
                    <a:pt x="6" y="39"/>
                  </a:lnTo>
                  <a:lnTo>
                    <a:pt x="6" y="44"/>
                  </a:lnTo>
                  <a:lnTo>
                    <a:pt x="6" y="50"/>
                  </a:lnTo>
                  <a:lnTo>
                    <a:pt x="11" y="51"/>
                  </a:lnTo>
                  <a:lnTo>
                    <a:pt x="11" y="54"/>
                  </a:lnTo>
                  <a:lnTo>
                    <a:pt x="8" y="56"/>
                  </a:lnTo>
                  <a:lnTo>
                    <a:pt x="9" y="57"/>
                  </a:lnTo>
                  <a:lnTo>
                    <a:pt x="14" y="59"/>
                  </a:lnTo>
                  <a:lnTo>
                    <a:pt x="17" y="59"/>
                  </a:lnTo>
                  <a:lnTo>
                    <a:pt x="27" y="63"/>
                  </a:lnTo>
                  <a:lnTo>
                    <a:pt x="26" y="66"/>
                  </a:lnTo>
                  <a:lnTo>
                    <a:pt x="27" y="66"/>
                  </a:lnTo>
                  <a:lnTo>
                    <a:pt x="24" y="71"/>
                  </a:lnTo>
                  <a:lnTo>
                    <a:pt x="12" y="69"/>
                  </a:lnTo>
                  <a:lnTo>
                    <a:pt x="11" y="74"/>
                  </a:lnTo>
                  <a:lnTo>
                    <a:pt x="23" y="86"/>
                  </a:lnTo>
                  <a:lnTo>
                    <a:pt x="20" y="93"/>
                  </a:lnTo>
                  <a:lnTo>
                    <a:pt x="21" y="95"/>
                  </a:lnTo>
                  <a:lnTo>
                    <a:pt x="27" y="98"/>
                  </a:lnTo>
                  <a:lnTo>
                    <a:pt x="30" y="92"/>
                  </a:lnTo>
                  <a:lnTo>
                    <a:pt x="30" y="90"/>
                  </a:lnTo>
                  <a:lnTo>
                    <a:pt x="29" y="90"/>
                  </a:lnTo>
                  <a:lnTo>
                    <a:pt x="33" y="86"/>
                  </a:lnTo>
                  <a:lnTo>
                    <a:pt x="38" y="89"/>
                  </a:lnTo>
                  <a:lnTo>
                    <a:pt x="41" y="89"/>
                  </a:lnTo>
                  <a:lnTo>
                    <a:pt x="53" y="83"/>
                  </a:lnTo>
                  <a:lnTo>
                    <a:pt x="56" y="84"/>
                  </a:lnTo>
                  <a:lnTo>
                    <a:pt x="57" y="86"/>
                  </a:lnTo>
                  <a:lnTo>
                    <a:pt x="59" y="84"/>
                  </a:lnTo>
                  <a:lnTo>
                    <a:pt x="60" y="72"/>
                  </a:lnTo>
                  <a:lnTo>
                    <a:pt x="60" y="71"/>
                  </a:lnTo>
                  <a:lnTo>
                    <a:pt x="57" y="69"/>
                  </a:lnTo>
                  <a:lnTo>
                    <a:pt x="57" y="54"/>
                  </a:lnTo>
                  <a:lnTo>
                    <a:pt x="60" y="51"/>
                  </a:lnTo>
                  <a:close/>
                </a:path>
              </a:pathLst>
            </a:custGeom>
            <a:grpFill/>
            <a:ln w="1905">
              <a:noFill/>
              <a:round/>
              <a:headEnd/>
              <a:tailEnd/>
            </a:ln>
          </p:spPr>
          <p:txBody>
            <a:bodyPr/>
            <a:lstStyle/>
            <a:p>
              <a:endParaRPr lang="en-GB">
                <a:solidFill>
                  <a:srgbClr val="000000"/>
                </a:solidFill>
                <a:latin typeface="Arial"/>
              </a:endParaRPr>
            </a:p>
          </p:txBody>
        </p:sp>
        <p:sp>
          <p:nvSpPr>
            <p:cNvPr id="938" name="Freeform 934"/>
            <p:cNvSpPr>
              <a:spLocks/>
            </p:cNvSpPr>
            <p:nvPr/>
          </p:nvSpPr>
          <p:spPr bwMode="auto">
            <a:xfrm>
              <a:off x="965" y="452"/>
              <a:ext cx="113" cy="132"/>
            </a:xfrm>
            <a:custGeom>
              <a:avLst/>
              <a:gdLst>
                <a:gd name="T0" fmla="*/ 102 w 113"/>
                <a:gd name="T1" fmla="*/ 87 h 132"/>
                <a:gd name="T2" fmla="*/ 98 w 113"/>
                <a:gd name="T3" fmla="*/ 79 h 132"/>
                <a:gd name="T4" fmla="*/ 99 w 113"/>
                <a:gd name="T5" fmla="*/ 69 h 132"/>
                <a:gd name="T6" fmla="*/ 101 w 113"/>
                <a:gd name="T7" fmla="*/ 63 h 132"/>
                <a:gd name="T8" fmla="*/ 99 w 113"/>
                <a:gd name="T9" fmla="*/ 58 h 132"/>
                <a:gd name="T10" fmla="*/ 98 w 113"/>
                <a:gd name="T11" fmla="*/ 60 h 132"/>
                <a:gd name="T12" fmla="*/ 92 w 113"/>
                <a:gd name="T13" fmla="*/ 54 h 132"/>
                <a:gd name="T14" fmla="*/ 93 w 113"/>
                <a:gd name="T15" fmla="*/ 48 h 132"/>
                <a:gd name="T16" fmla="*/ 81 w 113"/>
                <a:gd name="T17" fmla="*/ 36 h 132"/>
                <a:gd name="T18" fmla="*/ 75 w 113"/>
                <a:gd name="T19" fmla="*/ 40 h 132"/>
                <a:gd name="T20" fmla="*/ 72 w 113"/>
                <a:gd name="T21" fmla="*/ 42 h 132"/>
                <a:gd name="T22" fmla="*/ 69 w 113"/>
                <a:gd name="T23" fmla="*/ 39 h 132"/>
                <a:gd name="T24" fmla="*/ 71 w 113"/>
                <a:gd name="T25" fmla="*/ 25 h 132"/>
                <a:gd name="T26" fmla="*/ 68 w 113"/>
                <a:gd name="T27" fmla="*/ 25 h 132"/>
                <a:gd name="T28" fmla="*/ 65 w 113"/>
                <a:gd name="T29" fmla="*/ 25 h 132"/>
                <a:gd name="T30" fmla="*/ 62 w 113"/>
                <a:gd name="T31" fmla="*/ 21 h 132"/>
                <a:gd name="T32" fmla="*/ 54 w 113"/>
                <a:gd name="T33" fmla="*/ 13 h 132"/>
                <a:gd name="T34" fmla="*/ 45 w 113"/>
                <a:gd name="T35" fmla="*/ 19 h 132"/>
                <a:gd name="T36" fmla="*/ 44 w 113"/>
                <a:gd name="T37" fmla="*/ 31 h 132"/>
                <a:gd name="T38" fmla="*/ 39 w 113"/>
                <a:gd name="T39" fmla="*/ 28 h 132"/>
                <a:gd name="T40" fmla="*/ 39 w 113"/>
                <a:gd name="T41" fmla="*/ 7 h 132"/>
                <a:gd name="T42" fmla="*/ 32 w 113"/>
                <a:gd name="T43" fmla="*/ 9 h 132"/>
                <a:gd name="T44" fmla="*/ 32 w 113"/>
                <a:gd name="T45" fmla="*/ 3 h 132"/>
                <a:gd name="T46" fmla="*/ 18 w 113"/>
                <a:gd name="T47" fmla="*/ 4 h 132"/>
                <a:gd name="T48" fmla="*/ 3 w 113"/>
                <a:gd name="T49" fmla="*/ 4 h 132"/>
                <a:gd name="T50" fmla="*/ 0 w 113"/>
                <a:gd name="T51" fmla="*/ 16 h 132"/>
                <a:gd name="T52" fmla="*/ 5 w 113"/>
                <a:gd name="T53" fmla="*/ 33 h 132"/>
                <a:gd name="T54" fmla="*/ 15 w 113"/>
                <a:gd name="T55" fmla="*/ 30 h 132"/>
                <a:gd name="T56" fmla="*/ 11 w 113"/>
                <a:gd name="T57" fmla="*/ 46 h 132"/>
                <a:gd name="T58" fmla="*/ 17 w 113"/>
                <a:gd name="T59" fmla="*/ 48 h 132"/>
                <a:gd name="T60" fmla="*/ 23 w 113"/>
                <a:gd name="T61" fmla="*/ 36 h 132"/>
                <a:gd name="T62" fmla="*/ 26 w 113"/>
                <a:gd name="T63" fmla="*/ 33 h 132"/>
                <a:gd name="T64" fmla="*/ 29 w 113"/>
                <a:gd name="T65" fmla="*/ 40 h 132"/>
                <a:gd name="T66" fmla="*/ 24 w 113"/>
                <a:gd name="T67" fmla="*/ 48 h 132"/>
                <a:gd name="T68" fmla="*/ 27 w 113"/>
                <a:gd name="T69" fmla="*/ 54 h 132"/>
                <a:gd name="T70" fmla="*/ 32 w 113"/>
                <a:gd name="T71" fmla="*/ 51 h 132"/>
                <a:gd name="T72" fmla="*/ 38 w 113"/>
                <a:gd name="T73" fmla="*/ 51 h 132"/>
                <a:gd name="T74" fmla="*/ 35 w 113"/>
                <a:gd name="T75" fmla="*/ 58 h 132"/>
                <a:gd name="T76" fmla="*/ 29 w 113"/>
                <a:gd name="T77" fmla="*/ 64 h 132"/>
                <a:gd name="T78" fmla="*/ 36 w 113"/>
                <a:gd name="T79" fmla="*/ 73 h 132"/>
                <a:gd name="T80" fmla="*/ 20 w 113"/>
                <a:gd name="T81" fmla="*/ 69 h 132"/>
                <a:gd name="T82" fmla="*/ 12 w 113"/>
                <a:gd name="T83" fmla="*/ 72 h 132"/>
                <a:gd name="T84" fmla="*/ 17 w 113"/>
                <a:gd name="T85" fmla="*/ 88 h 132"/>
                <a:gd name="T86" fmla="*/ 32 w 113"/>
                <a:gd name="T87" fmla="*/ 94 h 132"/>
                <a:gd name="T88" fmla="*/ 36 w 113"/>
                <a:gd name="T89" fmla="*/ 88 h 132"/>
                <a:gd name="T90" fmla="*/ 48 w 113"/>
                <a:gd name="T91" fmla="*/ 84 h 132"/>
                <a:gd name="T92" fmla="*/ 48 w 113"/>
                <a:gd name="T93" fmla="*/ 90 h 132"/>
                <a:gd name="T94" fmla="*/ 54 w 113"/>
                <a:gd name="T95" fmla="*/ 93 h 132"/>
                <a:gd name="T96" fmla="*/ 71 w 113"/>
                <a:gd name="T97" fmla="*/ 93 h 132"/>
                <a:gd name="T98" fmla="*/ 71 w 113"/>
                <a:gd name="T99" fmla="*/ 99 h 132"/>
                <a:gd name="T100" fmla="*/ 77 w 113"/>
                <a:gd name="T101" fmla="*/ 96 h 132"/>
                <a:gd name="T102" fmla="*/ 78 w 113"/>
                <a:gd name="T103" fmla="*/ 100 h 132"/>
                <a:gd name="T104" fmla="*/ 81 w 113"/>
                <a:gd name="T105" fmla="*/ 112 h 132"/>
                <a:gd name="T106" fmla="*/ 84 w 113"/>
                <a:gd name="T107" fmla="*/ 123 h 132"/>
                <a:gd name="T108" fmla="*/ 92 w 113"/>
                <a:gd name="T109" fmla="*/ 127 h 132"/>
                <a:gd name="T110" fmla="*/ 98 w 113"/>
                <a:gd name="T111" fmla="*/ 129 h 132"/>
                <a:gd name="T112" fmla="*/ 104 w 113"/>
                <a:gd name="T113" fmla="*/ 127 h 132"/>
                <a:gd name="T114" fmla="*/ 110 w 113"/>
                <a:gd name="T115" fmla="*/ 121 h 132"/>
                <a:gd name="T116" fmla="*/ 113 w 113"/>
                <a:gd name="T117" fmla="*/ 109 h 1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13"/>
                <a:gd name="T178" fmla="*/ 0 h 132"/>
                <a:gd name="T179" fmla="*/ 113 w 113"/>
                <a:gd name="T180" fmla="*/ 132 h 13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13" h="132">
                  <a:moveTo>
                    <a:pt x="102" y="93"/>
                  </a:moveTo>
                  <a:lnTo>
                    <a:pt x="102" y="87"/>
                  </a:lnTo>
                  <a:lnTo>
                    <a:pt x="98" y="85"/>
                  </a:lnTo>
                  <a:lnTo>
                    <a:pt x="98" y="79"/>
                  </a:lnTo>
                  <a:lnTo>
                    <a:pt x="96" y="75"/>
                  </a:lnTo>
                  <a:lnTo>
                    <a:pt x="99" y="69"/>
                  </a:lnTo>
                  <a:lnTo>
                    <a:pt x="101" y="64"/>
                  </a:lnTo>
                  <a:lnTo>
                    <a:pt x="101" y="63"/>
                  </a:lnTo>
                  <a:lnTo>
                    <a:pt x="101" y="60"/>
                  </a:lnTo>
                  <a:lnTo>
                    <a:pt x="99" y="58"/>
                  </a:lnTo>
                  <a:lnTo>
                    <a:pt x="99" y="57"/>
                  </a:lnTo>
                  <a:lnTo>
                    <a:pt x="98" y="60"/>
                  </a:lnTo>
                  <a:lnTo>
                    <a:pt x="95" y="54"/>
                  </a:lnTo>
                  <a:lnTo>
                    <a:pt x="92" y="54"/>
                  </a:lnTo>
                  <a:lnTo>
                    <a:pt x="92" y="52"/>
                  </a:lnTo>
                  <a:lnTo>
                    <a:pt x="93" y="48"/>
                  </a:lnTo>
                  <a:lnTo>
                    <a:pt x="90" y="43"/>
                  </a:lnTo>
                  <a:lnTo>
                    <a:pt x="81" y="36"/>
                  </a:lnTo>
                  <a:lnTo>
                    <a:pt x="80" y="39"/>
                  </a:lnTo>
                  <a:lnTo>
                    <a:pt x="75" y="40"/>
                  </a:lnTo>
                  <a:lnTo>
                    <a:pt x="72" y="43"/>
                  </a:lnTo>
                  <a:lnTo>
                    <a:pt x="72" y="42"/>
                  </a:lnTo>
                  <a:lnTo>
                    <a:pt x="72" y="40"/>
                  </a:lnTo>
                  <a:lnTo>
                    <a:pt x="69" y="39"/>
                  </a:lnTo>
                  <a:lnTo>
                    <a:pt x="71" y="31"/>
                  </a:lnTo>
                  <a:lnTo>
                    <a:pt x="71" y="25"/>
                  </a:lnTo>
                  <a:lnTo>
                    <a:pt x="68" y="22"/>
                  </a:lnTo>
                  <a:lnTo>
                    <a:pt x="68" y="25"/>
                  </a:lnTo>
                  <a:lnTo>
                    <a:pt x="65" y="27"/>
                  </a:lnTo>
                  <a:lnTo>
                    <a:pt x="65" y="25"/>
                  </a:lnTo>
                  <a:lnTo>
                    <a:pt x="63" y="24"/>
                  </a:lnTo>
                  <a:lnTo>
                    <a:pt x="62" y="21"/>
                  </a:lnTo>
                  <a:lnTo>
                    <a:pt x="59" y="16"/>
                  </a:lnTo>
                  <a:lnTo>
                    <a:pt x="54" y="13"/>
                  </a:lnTo>
                  <a:lnTo>
                    <a:pt x="50" y="13"/>
                  </a:lnTo>
                  <a:lnTo>
                    <a:pt x="45" y="19"/>
                  </a:lnTo>
                  <a:lnTo>
                    <a:pt x="45" y="24"/>
                  </a:lnTo>
                  <a:lnTo>
                    <a:pt x="44" y="31"/>
                  </a:lnTo>
                  <a:lnTo>
                    <a:pt x="44" y="34"/>
                  </a:lnTo>
                  <a:lnTo>
                    <a:pt x="39" y="28"/>
                  </a:lnTo>
                  <a:lnTo>
                    <a:pt x="41" y="10"/>
                  </a:lnTo>
                  <a:lnTo>
                    <a:pt x="39" y="7"/>
                  </a:lnTo>
                  <a:lnTo>
                    <a:pt x="35" y="6"/>
                  </a:lnTo>
                  <a:lnTo>
                    <a:pt x="32" y="9"/>
                  </a:lnTo>
                  <a:lnTo>
                    <a:pt x="33" y="4"/>
                  </a:lnTo>
                  <a:lnTo>
                    <a:pt x="32" y="3"/>
                  </a:lnTo>
                  <a:lnTo>
                    <a:pt x="26" y="0"/>
                  </a:lnTo>
                  <a:lnTo>
                    <a:pt x="18" y="4"/>
                  </a:lnTo>
                  <a:lnTo>
                    <a:pt x="6" y="7"/>
                  </a:lnTo>
                  <a:lnTo>
                    <a:pt x="3" y="4"/>
                  </a:lnTo>
                  <a:lnTo>
                    <a:pt x="2" y="6"/>
                  </a:lnTo>
                  <a:lnTo>
                    <a:pt x="0" y="16"/>
                  </a:lnTo>
                  <a:lnTo>
                    <a:pt x="2" y="31"/>
                  </a:lnTo>
                  <a:lnTo>
                    <a:pt x="5" y="33"/>
                  </a:lnTo>
                  <a:lnTo>
                    <a:pt x="12" y="28"/>
                  </a:lnTo>
                  <a:lnTo>
                    <a:pt x="15" y="30"/>
                  </a:lnTo>
                  <a:lnTo>
                    <a:pt x="12" y="45"/>
                  </a:lnTo>
                  <a:lnTo>
                    <a:pt x="11" y="46"/>
                  </a:lnTo>
                  <a:lnTo>
                    <a:pt x="12" y="49"/>
                  </a:lnTo>
                  <a:lnTo>
                    <a:pt x="17" y="48"/>
                  </a:lnTo>
                  <a:lnTo>
                    <a:pt x="20" y="37"/>
                  </a:lnTo>
                  <a:lnTo>
                    <a:pt x="23" y="36"/>
                  </a:lnTo>
                  <a:lnTo>
                    <a:pt x="24" y="33"/>
                  </a:lnTo>
                  <a:lnTo>
                    <a:pt x="26" y="33"/>
                  </a:lnTo>
                  <a:lnTo>
                    <a:pt x="27" y="36"/>
                  </a:lnTo>
                  <a:lnTo>
                    <a:pt x="29" y="40"/>
                  </a:lnTo>
                  <a:lnTo>
                    <a:pt x="27" y="45"/>
                  </a:lnTo>
                  <a:lnTo>
                    <a:pt x="24" y="48"/>
                  </a:lnTo>
                  <a:lnTo>
                    <a:pt x="26" y="52"/>
                  </a:lnTo>
                  <a:lnTo>
                    <a:pt x="27" y="54"/>
                  </a:lnTo>
                  <a:lnTo>
                    <a:pt x="29" y="49"/>
                  </a:lnTo>
                  <a:lnTo>
                    <a:pt x="32" y="51"/>
                  </a:lnTo>
                  <a:lnTo>
                    <a:pt x="32" y="54"/>
                  </a:lnTo>
                  <a:lnTo>
                    <a:pt x="38" y="51"/>
                  </a:lnTo>
                  <a:lnTo>
                    <a:pt x="36" y="55"/>
                  </a:lnTo>
                  <a:lnTo>
                    <a:pt x="35" y="58"/>
                  </a:lnTo>
                  <a:lnTo>
                    <a:pt x="29" y="61"/>
                  </a:lnTo>
                  <a:lnTo>
                    <a:pt x="29" y="64"/>
                  </a:lnTo>
                  <a:lnTo>
                    <a:pt x="39" y="66"/>
                  </a:lnTo>
                  <a:lnTo>
                    <a:pt x="36" y="73"/>
                  </a:lnTo>
                  <a:lnTo>
                    <a:pt x="29" y="73"/>
                  </a:lnTo>
                  <a:lnTo>
                    <a:pt x="20" y="69"/>
                  </a:lnTo>
                  <a:lnTo>
                    <a:pt x="14" y="70"/>
                  </a:lnTo>
                  <a:lnTo>
                    <a:pt x="12" y="72"/>
                  </a:lnTo>
                  <a:lnTo>
                    <a:pt x="12" y="82"/>
                  </a:lnTo>
                  <a:lnTo>
                    <a:pt x="17" y="88"/>
                  </a:lnTo>
                  <a:lnTo>
                    <a:pt x="24" y="94"/>
                  </a:lnTo>
                  <a:lnTo>
                    <a:pt x="32" y="94"/>
                  </a:lnTo>
                  <a:lnTo>
                    <a:pt x="33" y="93"/>
                  </a:lnTo>
                  <a:lnTo>
                    <a:pt x="36" y="88"/>
                  </a:lnTo>
                  <a:lnTo>
                    <a:pt x="39" y="88"/>
                  </a:lnTo>
                  <a:lnTo>
                    <a:pt x="48" y="84"/>
                  </a:lnTo>
                  <a:lnTo>
                    <a:pt x="48" y="87"/>
                  </a:lnTo>
                  <a:lnTo>
                    <a:pt x="48" y="90"/>
                  </a:lnTo>
                  <a:lnTo>
                    <a:pt x="51" y="93"/>
                  </a:lnTo>
                  <a:lnTo>
                    <a:pt x="54" y="93"/>
                  </a:lnTo>
                  <a:lnTo>
                    <a:pt x="59" y="91"/>
                  </a:lnTo>
                  <a:lnTo>
                    <a:pt x="71" y="93"/>
                  </a:lnTo>
                  <a:lnTo>
                    <a:pt x="71" y="96"/>
                  </a:lnTo>
                  <a:lnTo>
                    <a:pt x="71" y="99"/>
                  </a:lnTo>
                  <a:lnTo>
                    <a:pt x="75" y="99"/>
                  </a:lnTo>
                  <a:lnTo>
                    <a:pt x="77" y="96"/>
                  </a:lnTo>
                  <a:lnTo>
                    <a:pt x="78" y="97"/>
                  </a:lnTo>
                  <a:lnTo>
                    <a:pt x="78" y="100"/>
                  </a:lnTo>
                  <a:lnTo>
                    <a:pt x="81" y="105"/>
                  </a:lnTo>
                  <a:lnTo>
                    <a:pt x="81" y="112"/>
                  </a:lnTo>
                  <a:lnTo>
                    <a:pt x="84" y="118"/>
                  </a:lnTo>
                  <a:lnTo>
                    <a:pt x="84" y="123"/>
                  </a:lnTo>
                  <a:lnTo>
                    <a:pt x="90" y="127"/>
                  </a:lnTo>
                  <a:lnTo>
                    <a:pt x="92" y="127"/>
                  </a:lnTo>
                  <a:lnTo>
                    <a:pt x="96" y="132"/>
                  </a:lnTo>
                  <a:lnTo>
                    <a:pt x="98" y="129"/>
                  </a:lnTo>
                  <a:lnTo>
                    <a:pt x="99" y="127"/>
                  </a:lnTo>
                  <a:lnTo>
                    <a:pt x="104" y="127"/>
                  </a:lnTo>
                  <a:lnTo>
                    <a:pt x="108" y="126"/>
                  </a:lnTo>
                  <a:lnTo>
                    <a:pt x="110" y="121"/>
                  </a:lnTo>
                  <a:lnTo>
                    <a:pt x="110" y="117"/>
                  </a:lnTo>
                  <a:lnTo>
                    <a:pt x="113" y="109"/>
                  </a:lnTo>
                  <a:lnTo>
                    <a:pt x="102" y="93"/>
                  </a:lnTo>
                  <a:close/>
                </a:path>
              </a:pathLst>
            </a:custGeom>
            <a:grpFill/>
            <a:ln w="1905">
              <a:noFill/>
              <a:round/>
              <a:headEnd/>
              <a:tailEnd/>
            </a:ln>
          </p:spPr>
          <p:txBody>
            <a:bodyPr/>
            <a:lstStyle/>
            <a:p>
              <a:endParaRPr lang="en-GB">
                <a:solidFill>
                  <a:srgbClr val="000000"/>
                </a:solidFill>
                <a:latin typeface="Arial"/>
              </a:endParaRPr>
            </a:p>
          </p:txBody>
        </p:sp>
        <p:sp>
          <p:nvSpPr>
            <p:cNvPr id="939" name="Freeform 935"/>
            <p:cNvSpPr>
              <a:spLocks/>
            </p:cNvSpPr>
            <p:nvPr/>
          </p:nvSpPr>
          <p:spPr bwMode="auto">
            <a:xfrm>
              <a:off x="1069" y="391"/>
              <a:ext cx="22" cy="35"/>
            </a:xfrm>
            <a:custGeom>
              <a:avLst/>
              <a:gdLst>
                <a:gd name="T0" fmla="*/ 0 w 22"/>
                <a:gd name="T1" fmla="*/ 16 h 35"/>
                <a:gd name="T2" fmla="*/ 9 w 22"/>
                <a:gd name="T3" fmla="*/ 16 h 35"/>
                <a:gd name="T4" fmla="*/ 10 w 22"/>
                <a:gd name="T5" fmla="*/ 19 h 35"/>
                <a:gd name="T6" fmla="*/ 10 w 22"/>
                <a:gd name="T7" fmla="*/ 22 h 35"/>
                <a:gd name="T8" fmla="*/ 10 w 22"/>
                <a:gd name="T9" fmla="*/ 25 h 35"/>
                <a:gd name="T10" fmla="*/ 16 w 22"/>
                <a:gd name="T11" fmla="*/ 34 h 35"/>
                <a:gd name="T12" fmla="*/ 19 w 22"/>
                <a:gd name="T13" fmla="*/ 35 h 35"/>
                <a:gd name="T14" fmla="*/ 22 w 22"/>
                <a:gd name="T15" fmla="*/ 7 h 35"/>
                <a:gd name="T16" fmla="*/ 21 w 22"/>
                <a:gd name="T17" fmla="*/ 0 h 35"/>
                <a:gd name="T18" fmla="*/ 1 w 22"/>
                <a:gd name="T19" fmla="*/ 0 h 35"/>
                <a:gd name="T20" fmla="*/ 0 w 22"/>
                <a:gd name="T21" fmla="*/ 16 h 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35"/>
                <a:gd name="T35" fmla="*/ 22 w 22"/>
                <a:gd name="T36" fmla="*/ 35 h 3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35">
                  <a:moveTo>
                    <a:pt x="0" y="16"/>
                  </a:moveTo>
                  <a:lnTo>
                    <a:pt x="9" y="16"/>
                  </a:lnTo>
                  <a:lnTo>
                    <a:pt x="10" y="19"/>
                  </a:lnTo>
                  <a:lnTo>
                    <a:pt x="10" y="22"/>
                  </a:lnTo>
                  <a:lnTo>
                    <a:pt x="10" y="25"/>
                  </a:lnTo>
                  <a:lnTo>
                    <a:pt x="16" y="34"/>
                  </a:lnTo>
                  <a:lnTo>
                    <a:pt x="19" y="35"/>
                  </a:lnTo>
                  <a:lnTo>
                    <a:pt x="22" y="7"/>
                  </a:lnTo>
                  <a:lnTo>
                    <a:pt x="21" y="0"/>
                  </a:lnTo>
                  <a:lnTo>
                    <a:pt x="1" y="0"/>
                  </a:lnTo>
                  <a:lnTo>
                    <a:pt x="0" y="16"/>
                  </a:lnTo>
                  <a:close/>
                </a:path>
              </a:pathLst>
            </a:custGeom>
            <a:grpFill/>
            <a:ln w="1905">
              <a:noFill/>
              <a:round/>
              <a:headEnd/>
              <a:tailEnd/>
            </a:ln>
          </p:spPr>
          <p:txBody>
            <a:bodyPr/>
            <a:lstStyle/>
            <a:p>
              <a:endParaRPr lang="en-GB">
                <a:solidFill>
                  <a:srgbClr val="000000"/>
                </a:solidFill>
                <a:latin typeface="Arial"/>
              </a:endParaRPr>
            </a:p>
          </p:txBody>
        </p:sp>
        <p:sp>
          <p:nvSpPr>
            <p:cNvPr id="940" name="Freeform 936"/>
            <p:cNvSpPr>
              <a:spLocks/>
            </p:cNvSpPr>
            <p:nvPr/>
          </p:nvSpPr>
          <p:spPr bwMode="auto">
            <a:xfrm>
              <a:off x="1127" y="391"/>
              <a:ext cx="184" cy="170"/>
            </a:xfrm>
            <a:custGeom>
              <a:avLst/>
              <a:gdLst>
                <a:gd name="T0" fmla="*/ 8 w 184"/>
                <a:gd name="T1" fmla="*/ 10 h 170"/>
                <a:gd name="T2" fmla="*/ 3 w 184"/>
                <a:gd name="T3" fmla="*/ 16 h 170"/>
                <a:gd name="T4" fmla="*/ 11 w 184"/>
                <a:gd name="T5" fmla="*/ 31 h 170"/>
                <a:gd name="T6" fmla="*/ 27 w 184"/>
                <a:gd name="T7" fmla="*/ 35 h 170"/>
                <a:gd name="T8" fmla="*/ 36 w 184"/>
                <a:gd name="T9" fmla="*/ 40 h 170"/>
                <a:gd name="T10" fmla="*/ 24 w 184"/>
                <a:gd name="T11" fmla="*/ 46 h 170"/>
                <a:gd name="T12" fmla="*/ 12 w 184"/>
                <a:gd name="T13" fmla="*/ 47 h 170"/>
                <a:gd name="T14" fmla="*/ 12 w 184"/>
                <a:gd name="T15" fmla="*/ 55 h 170"/>
                <a:gd name="T16" fmla="*/ 18 w 184"/>
                <a:gd name="T17" fmla="*/ 59 h 170"/>
                <a:gd name="T18" fmla="*/ 23 w 184"/>
                <a:gd name="T19" fmla="*/ 64 h 170"/>
                <a:gd name="T20" fmla="*/ 27 w 184"/>
                <a:gd name="T21" fmla="*/ 68 h 170"/>
                <a:gd name="T22" fmla="*/ 33 w 184"/>
                <a:gd name="T23" fmla="*/ 61 h 170"/>
                <a:gd name="T24" fmla="*/ 41 w 184"/>
                <a:gd name="T25" fmla="*/ 59 h 170"/>
                <a:gd name="T26" fmla="*/ 39 w 184"/>
                <a:gd name="T27" fmla="*/ 64 h 170"/>
                <a:gd name="T28" fmla="*/ 42 w 184"/>
                <a:gd name="T29" fmla="*/ 71 h 170"/>
                <a:gd name="T30" fmla="*/ 48 w 184"/>
                <a:gd name="T31" fmla="*/ 62 h 170"/>
                <a:gd name="T32" fmla="*/ 54 w 184"/>
                <a:gd name="T33" fmla="*/ 55 h 170"/>
                <a:gd name="T34" fmla="*/ 59 w 184"/>
                <a:gd name="T35" fmla="*/ 58 h 170"/>
                <a:gd name="T36" fmla="*/ 71 w 184"/>
                <a:gd name="T37" fmla="*/ 64 h 170"/>
                <a:gd name="T38" fmla="*/ 79 w 184"/>
                <a:gd name="T39" fmla="*/ 65 h 170"/>
                <a:gd name="T40" fmla="*/ 65 w 184"/>
                <a:gd name="T41" fmla="*/ 68 h 170"/>
                <a:gd name="T42" fmla="*/ 69 w 184"/>
                <a:gd name="T43" fmla="*/ 74 h 170"/>
                <a:gd name="T44" fmla="*/ 94 w 184"/>
                <a:gd name="T45" fmla="*/ 71 h 170"/>
                <a:gd name="T46" fmla="*/ 53 w 184"/>
                <a:gd name="T47" fmla="*/ 82 h 170"/>
                <a:gd name="T48" fmla="*/ 39 w 184"/>
                <a:gd name="T49" fmla="*/ 95 h 170"/>
                <a:gd name="T50" fmla="*/ 56 w 184"/>
                <a:gd name="T51" fmla="*/ 113 h 170"/>
                <a:gd name="T52" fmla="*/ 48 w 184"/>
                <a:gd name="T53" fmla="*/ 115 h 170"/>
                <a:gd name="T54" fmla="*/ 48 w 184"/>
                <a:gd name="T55" fmla="*/ 124 h 170"/>
                <a:gd name="T56" fmla="*/ 50 w 184"/>
                <a:gd name="T57" fmla="*/ 127 h 170"/>
                <a:gd name="T58" fmla="*/ 62 w 184"/>
                <a:gd name="T59" fmla="*/ 131 h 170"/>
                <a:gd name="T60" fmla="*/ 54 w 184"/>
                <a:gd name="T61" fmla="*/ 140 h 170"/>
                <a:gd name="T62" fmla="*/ 59 w 184"/>
                <a:gd name="T63" fmla="*/ 151 h 170"/>
                <a:gd name="T64" fmla="*/ 65 w 184"/>
                <a:gd name="T65" fmla="*/ 155 h 170"/>
                <a:gd name="T66" fmla="*/ 66 w 184"/>
                <a:gd name="T67" fmla="*/ 155 h 170"/>
                <a:gd name="T68" fmla="*/ 68 w 184"/>
                <a:gd name="T69" fmla="*/ 164 h 170"/>
                <a:gd name="T70" fmla="*/ 88 w 184"/>
                <a:gd name="T71" fmla="*/ 170 h 170"/>
                <a:gd name="T72" fmla="*/ 99 w 184"/>
                <a:gd name="T73" fmla="*/ 163 h 170"/>
                <a:gd name="T74" fmla="*/ 100 w 184"/>
                <a:gd name="T75" fmla="*/ 157 h 170"/>
                <a:gd name="T76" fmla="*/ 109 w 184"/>
                <a:gd name="T77" fmla="*/ 164 h 170"/>
                <a:gd name="T78" fmla="*/ 97 w 184"/>
                <a:gd name="T79" fmla="*/ 137 h 170"/>
                <a:gd name="T80" fmla="*/ 100 w 184"/>
                <a:gd name="T81" fmla="*/ 131 h 170"/>
                <a:gd name="T82" fmla="*/ 117 w 184"/>
                <a:gd name="T83" fmla="*/ 163 h 170"/>
                <a:gd name="T84" fmla="*/ 126 w 184"/>
                <a:gd name="T85" fmla="*/ 148 h 170"/>
                <a:gd name="T86" fmla="*/ 123 w 184"/>
                <a:gd name="T87" fmla="*/ 127 h 170"/>
                <a:gd name="T88" fmla="*/ 129 w 184"/>
                <a:gd name="T89" fmla="*/ 142 h 170"/>
                <a:gd name="T90" fmla="*/ 133 w 184"/>
                <a:gd name="T91" fmla="*/ 127 h 170"/>
                <a:gd name="T92" fmla="*/ 133 w 184"/>
                <a:gd name="T93" fmla="*/ 86 h 170"/>
                <a:gd name="T94" fmla="*/ 141 w 184"/>
                <a:gd name="T95" fmla="*/ 124 h 170"/>
                <a:gd name="T96" fmla="*/ 151 w 184"/>
                <a:gd name="T97" fmla="*/ 92 h 170"/>
                <a:gd name="T98" fmla="*/ 156 w 184"/>
                <a:gd name="T99" fmla="*/ 94 h 170"/>
                <a:gd name="T100" fmla="*/ 184 w 184"/>
                <a:gd name="T101" fmla="*/ 71 h 170"/>
                <a:gd name="T102" fmla="*/ 181 w 184"/>
                <a:gd name="T103" fmla="*/ 56 h 170"/>
                <a:gd name="T104" fmla="*/ 169 w 184"/>
                <a:gd name="T105" fmla="*/ 38 h 170"/>
                <a:gd name="T106" fmla="*/ 163 w 184"/>
                <a:gd name="T107" fmla="*/ 52 h 170"/>
                <a:gd name="T108" fmla="*/ 162 w 184"/>
                <a:gd name="T109" fmla="*/ 37 h 170"/>
                <a:gd name="T110" fmla="*/ 153 w 184"/>
                <a:gd name="T111" fmla="*/ 28 h 170"/>
                <a:gd name="T112" fmla="*/ 142 w 184"/>
                <a:gd name="T113" fmla="*/ 38 h 170"/>
                <a:gd name="T114" fmla="*/ 147 w 184"/>
                <a:gd name="T115" fmla="*/ 29 h 170"/>
                <a:gd name="T116" fmla="*/ 147 w 184"/>
                <a:gd name="T117" fmla="*/ 9 h 170"/>
                <a:gd name="T118" fmla="*/ 32 w 184"/>
                <a:gd name="T119" fmla="*/ 0 h 170"/>
                <a:gd name="T120" fmla="*/ 32 w 184"/>
                <a:gd name="T121" fmla="*/ 1 h 170"/>
                <a:gd name="T122" fmla="*/ 23 w 184"/>
                <a:gd name="T123" fmla="*/ 1 h 170"/>
                <a:gd name="T124" fmla="*/ 0 w 184"/>
                <a:gd name="T125" fmla="*/ 3 h 1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4"/>
                <a:gd name="T190" fmla="*/ 0 h 170"/>
                <a:gd name="T191" fmla="*/ 184 w 184"/>
                <a:gd name="T192" fmla="*/ 170 h 1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4" h="170">
                  <a:moveTo>
                    <a:pt x="2" y="7"/>
                  </a:moveTo>
                  <a:lnTo>
                    <a:pt x="6" y="9"/>
                  </a:lnTo>
                  <a:lnTo>
                    <a:pt x="8" y="10"/>
                  </a:lnTo>
                  <a:lnTo>
                    <a:pt x="6" y="11"/>
                  </a:lnTo>
                  <a:lnTo>
                    <a:pt x="0" y="13"/>
                  </a:lnTo>
                  <a:lnTo>
                    <a:pt x="3" y="16"/>
                  </a:lnTo>
                  <a:lnTo>
                    <a:pt x="3" y="17"/>
                  </a:lnTo>
                  <a:lnTo>
                    <a:pt x="6" y="20"/>
                  </a:lnTo>
                  <a:lnTo>
                    <a:pt x="11" y="31"/>
                  </a:lnTo>
                  <a:lnTo>
                    <a:pt x="17" y="35"/>
                  </a:lnTo>
                  <a:lnTo>
                    <a:pt x="18" y="38"/>
                  </a:lnTo>
                  <a:lnTo>
                    <a:pt x="27" y="35"/>
                  </a:lnTo>
                  <a:lnTo>
                    <a:pt x="32" y="38"/>
                  </a:lnTo>
                  <a:lnTo>
                    <a:pt x="38" y="32"/>
                  </a:lnTo>
                  <a:lnTo>
                    <a:pt x="36" y="40"/>
                  </a:lnTo>
                  <a:lnTo>
                    <a:pt x="32" y="43"/>
                  </a:lnTo>
                  <a:lnTo>
                    <a:pt x="24" y="44"/>
                  </a:lnTo>
                  <a:lnTo>
                    <a:pt x="24" y="46"/>
                  </a:lnTo>
                  <a:lnTo>
                    <a:pt x="20" y="47"/>
                  </a:lnTo>
                  <a:lnTo>
                    <a:pt x="14" y="44"/>
                  </a:lnTo>
                  <a:lnTo>
                    <a:pt x="12" y="47"/>
                  </a:lnTo>
                  <a:lnTo>
                    <a:pt x="11" y="49"/>
                  </a:lnTo>
                  <a:lnTo>
                    <a:pt x="12" y="52"/>
                  </a:lnTo>
                  <a:lnTo>
                    <a:pt x="12" y="55"/>
                  </a:lnTo>
                  <a:lnTo>
                    <a:pt x="15" y="58"/>
                  </a:lnTo>
                  <a:lnTo>
                    <a:pt x="17" y="58"/>
                  </a:lnTo>
                  <a:lnTo>
                    <a:pt x="18" y="59"/>
                  </a:lnTo>
                  <a:lnTo>
                    <a:pt x="21" y="58"/>
                  </a:lnTo>
                  <a:lnTo>
                    <a:pt x="23" y="61"/>
                  </a:lnTo>
                  <a:lnTo>
                    <a:pt x="23" y="64"/>
                  </a:lnTo>
                  <a:lnTo>
                    <a:pt x="23" y="65"/>
                  </a:lnTo>
                  <a:lnTo>
                    <a:pt x="26" y="71"/>
                  </a:lnTo>
                  <a:lnTo>
                    <a:pt x="27" y="68"/>
                  </a:lnTo>
                  <a:lnTo>
                    <a:pt x="30" y="65"/>
                  </a:lnTo>
                  <a:lnTo>
                    <a:pt x="33" y="64"/>
                  </a:lnTo>
                  <a:lnTo>
                    <a:pt x="33" y="61"/>
                  </a:lnTo>
                  <a:lnTo>
                    <a:pt x="33" y="59"/>
                  </a:lnTo>
                  <a:lnTo>
                    <a:pt x="35" y="56"/>
                  </a:lnTo>
                  <a:lnTo>
                    <a:pt x="41" y="59"/>
                  </a:lnTo>
                  <a:lnTo>
                    <a:pt x="44" y="58"/>
                  </a:lnTo>
                  <a:lnTo>
                    <a:pt x="41" y="62"/>
                  </a:lnTo>
                  <a:lnTo>
                    <a:pt x="39" y="64"/>
                  </a:lnTo>
                  <a:lnTo>
                    <a:pt x="39" y="68"/>
                  </a:lnTo>
                  <a:lnTo>
                    <a:pt x="41" y="68"/>
                  </a:lnTo>
                  <a:lnTo>
                    <a:pt x="42" y="71"/>
                  </a:lnTo>
                  <a:lnTo>
                    <a:pt x="45" y="71"/>
                  </a:lnTo>
                  <a:lnTo>
                    <a:pt x="48" y="67"/>
                  </a:lnTo>
                  <a:lnTo>
                    <a:pt x="48" y="62"/>
                  </a:lnTo>
                  <a:lnTo>
                    <a:pt x="51" y="59"/>
                  </a:lnTo>
                  <a:lnTo>
                    <a:pt x="54" y="52"/>
                  </a:lnTo>
                  <a:lnTo>
                    <a:pt x="54" y="55"/>
                  </a:lnTo>
                  <a:lnTo>
                    <a:pt x="53" y="64"/>
                  </a:lnTo>
                  <a:lnTo>
                    <a:pt x="59" y="62"/>
                  </a:lnTo>
                  <a:lnTo>
                    <a:pt x="59" y="58"/>
                  </a:lnTo>
                  <a:lnTo>
                    <a:pt x="66" y="56"/>
                  </a:lnTo>
                  <a:lnTo>
                    <a:pt x="66" y="61"/>
                  </a:lnTo>
                  <a:lnTo>
                    <a:pt x="71" y="64"/>
                  </a:lnTo>
                  <a:lnTo>
                    <a:pt x="84" y="62"/>
                  </a:lnTo>
                  <a:lnTo>
                    <a:pt x="84" y="64"/>
                  </a:lnTo>
                  <a:lnTo>
                    <a:pt x="79" y="65"/>
                  </a:lnTo>
                  <a:lnTo>
                    <a:pt x="68" y="67"/>
                  </a:lnTo>
                  <a:lnTo>
                    <a:pt x="68" y="68"/>
                  </a:lnTo>
                  <a:lnTo>
                    <a:pt x="65" y="68"/>
                  </a:lnTo>
                  <a:lnTo>
                    <a:pt x="63" y="71"/>
                  </a:lnTo>
                  <a:lnTo>
                    <a:pt x="65" y="73"/>
                  </a:lnTo>
                  <a:lnTo>
                    <a:pt x="69" y="74"/>
                  </a:lnTo>
                  <a:lnTo>
                    <a:pt x="79" y="74"/>
                  </a:lnTo>
                  <a:lnTo>
                    <a:pt x="81" y="73"/>
                  </a:lnTo>
                  <a:lnTo>
                    <a:pt x="94" y="71"/>
                  </a:lnTo>
                  <a:lnTo>
                    <a:pt x="99" y="68"/>
                  </a:lnTo>
                  <a:lnTo>
                    <a:pt x="96" y="74"/>
                  </a:lnTo>
                  <a:lnTo>
                    <a:pt x="53" y="82"/>
                  </a:lnTo>
                  <a:lnTo>
                    <a:pt x="47" y="89"/>
                  </a:lnTo>
                  <a:lnTo>
                    <a:pt x="42" y="91"/>
                  </a:lnTo>
                  <a:lnTo>
                    <a:pt x="39" y="95"/>
                  </a:lnTo>
                  <a:lnTo>
                    <a:pt x="44" y="110"/>
                  </a:lnTo>
                  <a:lnTo>
                    <a:pt x="50" y="109"/>
                  </a:lnTo>
                  <a:lnTo>
                    <a:pt x="56" y="113"/>
                  </a:lnTo>
                  <a:lnTo>
                    <a:pt x="57" y="116"/>
                  </a:lnTo>
                  <a:lnTo>
                    <a:pt x="50" y="116"/>
                  </a:lnTo>
                  <a:lnTo>
                    <a:pt x="48" y="115"/>
                  </a:lnTo>
                  <a:lnTo>
                    <a:pt x="47" y="115"/>
                  </a:lnTo>
                  <a:lnTo>
                    <a:pt x="47" y="119"/>
                  </a:lnTo>
                  <a:lnTo>
                    <a:pt x="48" y="124"/>
                  </a:lnTo>
                  <a:lnTo>
                    <a:pt x="51" y="124"/>
                  </a:lnTo>
                  <a:lnTo>
                    <a:pt x="50" y="125"/>
                  </a:lnTo>
                  <a:lnTo>
                    <a:pt x="50" y="127"/>
                  </a:lnTo>
                  <a:lnTo>
                    <a:pt x="53" y="130"/>
                  </a:lnTo>
                  <a:lnTo>
                    <a:pt x="59" y="128"/>
                  </a:lnTo>
                  <a:lnTo>
                    <a:pt x="62" y="131"/>
                  </a:lnTo>
                  <a:lnTo>
                    <a:pt x="73" y="136"/>
                  </a:lnTo>
                  <a:lnTo>
                    <a:pt x="72" y="137"/>
                  </a:lnTo>
                  <a:lnTo>
                    <a:pt x="54" y="140"/>
                  </a:lnTo>
                  <a:lnTo>
                    <a:pt x="54" y="145"/>
                  </a:lnTo>
                  <a:lnTo>
                    <a:pt x="56" y="149"/>
                  </a:lnTo>
                  <a:lnTo>
                    <a:pt x="59" y="151"/>
                  </a:lnTo>
                  <a:lnTo>
                    <a:pt x="60" y="154"/>
                  </a:lnTo>
                  <a:lnTo>
                    <a:pt x="63" y="155"/>
                  </a:lnTo>
                  <a:lnTo>
                    <a:pt x="65" y="155"/>
                  </a:lnTo>
                  <a:lnTo>
                    <a:pt x="65" y="152"/>
                  </a:lnTo>
                  <a:lnTo>
                    <a:pt x="66" y="152"/>
                  </a:lnTo>
                  <a:lnTo>
                    <a:pt x="66" y="155"/>
                  </a:lnTo>
                  <a:lnTo>
                    <a:pt x="65" y="157"/>
                  </a:lnTo>
                  <a:lnTo>
                    <a:pt x="66" y="160"/>
                  </a:lnTo>
                  <a:lnTo>
                    <a:pt x="68" y="164"/>
                  </a:lnTo>
                  <a:lnTo>
                    <a:pt x="73" y="164"/>
                  </a:lnTo>
                  <a:lnTo>
                    <a:pt x="76" y="167"/>
                  </a:lnTo>
                  <a:lnTo>
                    <a:pt x="88" y="170"/>
                  </a:lnTo>
                  <a:lnTo>
                    <a:pt x="99" y="170"/>
                  </a:lnTo>
                  <a:lnTo>
                    <a:pt x="100" y="169"/>
                  </a:lnTo>
                  <a:lnTo>
                    <a:pt x="99" y="163"/>
                  </a:lnTo>
                  <a:lnTo>
                    <a:pt x="93" y="160"/>
                  </a:lnTo>
                  <a:lnTo>
                    <a:pt x="91" y="157"/>
                  </a:lnTo>
                  <a:lnTo>
                    <a:pt x="100" y="157"/>
                  </a:lnTo>
                  <a:lnTo>
                    <a:pt x="103" y="158"/>
                  </a:lnTo>
                  <a:lnTo>
                    <a:pt x="106" y="163"/>
                  </a:lnTo>
                  <a:lnTo>
                    <a:pt x="109" y="164"/>
                  </a:lnTo>
                  <a:lnTo>
                    <a:pt x="111" y="169"/>
                  </a:lnTo>
                  <a:lnTo>
                    <a:pt x="112" y="167"/>
                  </a:lnTo>
                  <a:lnTo>
                    <a:pt x="97" y="137"/>
                  </a:lnTo>
                  <a:lnTo>
                    <a:pt x="99" y="131"/>
                  </a:lnTo>
                  <a:lnTo>
                    <a:pt x="100" y="130"/>
                  </a:lnTo>
                  <a:lnTo>
                    <a:pt x="100" y="131"/>
                  </a:lnTo>
                  <a:lnTo>
                    <a:pt x="105" y="143"/>
                  </a:lnTo>
                  <a:lnTo>
                    <a:pt x="112" y="149"/>
                  </a:lnTo>
                  <a:lnTo>
                    <a:pt x="117" y="163"/>
                  </a:lnTo>
                  <a:lnTo>
                    <a:pt x="120" y="167"/>
                  </a:lnTo>
                  <a:lnTo>
                    <a:pt x="123" y="167"/>
                  </a:lnTo>
                  <a:lnTo>
                    <a:pt x="126" y="148"/>
                  </a:lnTo>
                  <a:lnTo>
                    <a:pt x="121" y="139"/>
                  </a:lnTo>
                  <a:lnTo>
                    <a:pt x="121" y="127"/>
                  </a:lnTo>
                  <a:lnTo>
                    <a:pt x="123" y="127"/>
                  </a:lnTo>
                  <a:lnTo>
                    <a:pt x="123" y="131"/>
                  </a:lnTo>
                  <a:lnTo>
                    <a:pt x="127" y="137"/>
                  </a:lnTo>
                  <a:lnTo>
                    <a:pt x="129" y="142"/>
                  </a:lnTo>
                  <a:lnTo>
                    <a:pt x="133" y="142"/>
                  </a:lnTo>
                  <a:lnTo>
                    <a:pt x="133" y="133"/>
                  </a:lnTo>
                  <a:lnTo>
                    <a:pt x="133" y="127"/>
                  </a:lnTo>
                  <a:lnTo>
                    <a:pt x="129" y="124"/>
                  </a:lnTo>
                  <a:lnTo>
                    <a:pt x="132" y="86"/>
                  </a:lnTo>
                  <a:lnTo>
                    <a:pt x="133" y="86"/>
                  </a:lnTo>
                  <a:lnTo>
                    <a:pt x="133" y="116"/>
                  </a:lnTo>
                  <a:lnTo>
                    <a:pt x="139" y="124"/>
                  </a:lnTo>
                  <a:lnTo>
                    <a:pt x="141" y="124"/>
                  </a:lnTo>
                  <a:lnTo>
                    <a:pt x="150" y="106"/>
                  </a:lnTo>
                  <a:lnTo>
                    <a:pt x="148" y="89"/>
                  </a:lnTo>
                  <a:lnTo>
                    <a:pt x="151" y="92"/>
                  </a:lnTo>
                  <a:lnTo>
                    <a:pt x="153" y="101"/>
                  </a:lnTo>
                  <a:lnTo>
                    <a:pt x="157" y="95"/>
                  </a:lnTo>
                  <a:lnTo>
                    <a:pt x="156" y="94"/>
                  </a:lnTo>
                  <a:lnTo>
                    <a:pt x="156" y="89"/>
                  </a:lnTo>
                  <a:lnTo>
                    <a:pt x="172" y="82"/>
                  </a:lnTo>
                  <a:lnTo>
                    <a:pt x="184" y="71"/>
                  </a:lnTo>
                  <a:lnTo>
                    <a:pt x="184" y="62"/>
                  </a:lnTo>
                  <a:lnTo>
                    <a:pt x="184" y="59"/>
                  </a:lnTo>
                  <a:lnTo>
                    <a:pt x="181" y="56"/>
                  </a:lnTo>
                  <a:lnTo>
                    <a:pt x="180" y="52"/>
                  </a:lnTo>
                  <a:lnTo>
                    <a:pt x="171" y="37"/>
                  </a:lnTo>
                  <a:lnTo>
                    <a:pt x="169" y="38"/>
                  </a:lnTo>
                  <a:lnTo>
                    <a:pt x="166" y="50"/>
                  </a:lnTo>
                  <a:lnTo>
                    <a:pt x="163" y="53"/>
                  </a:lnTo>
                  <a:lnTo>
                    <a:pt x="163" y="52"/>
                  </a:lnTo>
                  <a:lnTo>
                    <a:pt x="165" y="49"/>
                  </a:lnTo>
                  <a:lnTo>
                    <a:pt x="165" y="40"/>
                  </a:lnTo>
                  <a:lnTo>
                    <a:pt x="162" y="37"/>
                  </a:lnTo>
                  <a:lnTo>
                    <a:pt x="159" y="31"/>
                  </a:lnTo>
                  <a:lnTo>
                    <a:pt x="154" y="29"/>
                  </a:lnTo>
                  <a:lnTo>
                    <a:pt x="153" y="28"/>
                  </a:lnTo>
                  <a:lnTo>
                    <a:pt x="150" y="32"/>
                  </a:lnTo>
                  <a:lnTo>
                    <a:pt x="147" y="32"/>
                  </a:lnTo>
                  <a:lnTo>
                    <a:pt x="142" y="38"/>
                  </a:lnTo>
                  <a:lnTo>
                    <a:pt x="142" y="35"/>
                  </a:lnTo>
                  <a:lnTo>
                    <a:pt x="144" y="31"/>
                  </a:lnTo>
                  <a:lnTo>
                    <a:pt x="147" y="29"/>
                  </a:lnTo>
                  <a:lnTo>
                    <a:pt x="151" y="9"/>
                  </a:lnTo>
                  <a:lnTo>
                    <a:pt x="147" y="10"/>
                  </a:lnTo>
                  <a:lnTo>
                    <a:pt x="147" y="9"/>
                  </a:lnTo>
                  <a:lnTo>
                    <a:pt x="150" y="6"/>
                  </a:lnTo>
                  <a:lnTo>
                    <a:pt x="148" y="0"/>
                  </a:lnTo>
                  <a:lnTo>
                    <a:pt x="32" y="0"/>
                  </a:lnTo>
                  <a:lnTo>
                    <a:pt x="33" y="3"/>
                  </a:lnTo>
                  <a:lnTo>
                    <a:pt x="35" y="4"/>
                  </a:lnTo>
                  <a:lnTo>
                    <a:pt x="32" y="1"/>
                  </a:lnTo>
                  <a:lnTo>
                    <a:pt x="30" y="0"/>
                  </a:lnTo>
                  <a:lnTo>
                    <a:pt x="24" y="0"/>
                  </a:lnTo>
                  <a:lnTo>
                    <a:pt x="23" y="1"/>
                  </a:lnTo>
                  <a:lnTo>
                    <a:pt x="21" y="0"/>
                  </a:lnTo>
                  <a:lnTo>
                    <a:pt x="0" y="0"/>
                  </a:lnTo>
                  <a:lnTo>
                    <a:pt x="0" y="3"/>
                  </a:lnTo>
                  <a:lnTo>
                    <a:pt x="2" y="7"/>
                  </a:lnTo>
                  <a:close/>
                </a:path>
              </a:pathLst>
            </a:custGeom>
            <a:grpFill/>
            <a:ln w="1905">
              <a:noFill/>
              <a:round/>
              <a:headEnd/>
              <a:tailEnd/>
            </a:ln>
          </p:spPr>
          <p:txBody>
            <a:bodyPr/>
            <a:lstStyle/>
            <a:p>
              <a:endParaRPr lang="en-GB">
                <a:solidFill>
                  <a:srgbClr val="000000"/>
                </a:solidFill>
                <a:latin typeface="Arial"/>
              </a:endParaRPr>
            </a:p>
          </p:txBody>
        </p:sp>
        <p:sp>
          <p:nvSpPr>
            <p:cNvPr id="941" name="Freeform 937"/>
            <p:cNvSpPr>
              <a:spLocks/>
            </p:cNvSpPr>
            <p:nvPr/>
          </p:nvSpPr>
          <p:spPr bwMode="auto">
            <a:xfrm>
              <a:off x="1233" y="391"/>
              <a:ext cx="316" cy="317"/>
            </a:xfrm>
            <a:custGeom>
              <a:avLst/>
              <a:gdLst>
                <a:gd name="T0" fmla="*/ 56 w 316"/>
                <a:gd name="T1" fmla="*/ 22 h 317"/>
                <a:gd name="T2" fmla="*/ 95 w 316"/>
                <a:gd name="T3" fmla="*/ 76 h 317"/>
                <a:gd name="T4" fmla="*/ 104 w 316"/>
                <a:gd name="T5" fmla="*/ 94 h 317"/>
                <a:gd name="T6" fmla="*/ 86 w 316"/>
                <a:gd name="T7" fmla="*/ 94 h 317"/>
                <a:gd name="T8" fmla="*/ 137 w 316"/>
                <a:gd name="T9" fmla="*/ 95 h 317"/>
                <a:gd name="T10" fmla="*/ 123 w 316"/>
                <a:gd name="T11" fmla="*/ 112 h 317"/>
                <a:gd name="T12" fmla="*/ 120 w 316"/>
                <a:gd name="T13" fmla="*/ 122 h 317"/>
                <a:gd name="T14" fmla="*/ 75 w 316"/>
                <a:gd name="T15" fmla="*/ 101 h 317"/>
                <a:gd name="T16" fmla="*/ 39 w 316"/>
                <a:gd name="T17" fmla="*/ 136 h 317"/>
                <a:gd name="T18" fmla="*/ 39 w 316"/>
                <a:gd name="T19" fmla="*/ 164 h 317"/>
                <a:gd name="T20" fmla="*/ 60 w 316"/>
                <a:gd name="T21" fmla="*/ 154 h 317"/>
                <a:gd name="T22" fmla="*/ 71 w 316"/>
                <a:gd name="T23" fmla="*/ 170 h 317"/>
                <a:gd name="T24" fmla="*/ 81 w 316"/>
                <a:gd name="T25" fmla="*/ 157 h 317"/>
                <a:gd name="T26" fmla="*/ 86 w 316"/>
                <a:gd name="T27" fmla="*/ 166 h 317"/>
                <a:gd name="T28" fmla="*/ 65 w 316"/>
                <a:gd name="T29" fmla="*/ 184 h 317"/>
                <a:gd name="T30" fmla="*/ 80 w 316"/>
                <a:gd name="T31" fmla="*/ 187 h 317"/>
                <a:gd name="T32" fmla="*/ 74 w 316"/>
                <a:gd name="T33" fmla="*/ 205 h 317"/>
                <a:gd name="T34" fmla="*/ 90 w 316"/>
                <a:gd name="T35" fmla="*/ 214 h 317"/>
                <a:gd name="T36" fmla="*/ 119 w 316"/>
                <a:gd name="T37" fmla="*/ 175 h 317"/>
                <a:gd name="T38" fmla="*/ 104 w 316"/>
                <a:gd name="T39" fmla="*/ 226 h 317"/>
                <a:gd name="T40" fmla="*/ 80 w 316"/>
                <a:gd name="T41" fmla="*/ 226 h 317"/>
                <a:gd name="T42" fmla="*/ 38 w 316"/>
                <a:gd name="T43" fmla="*/ 187 h 317"/>
                <a:gd name="T44" fmla="*/ 29 w 316"/>
                <a:gd name="T45" fmla="*/ 214 h 317"/>
                <a:gd name="T46" fmla="*/ 41 w 316"/>
                <a:gd name="T47" fmla="*/ 236 h 317"/>
                <a:gd name="T48" fmla="*/ 42 w 316"/>
                <a:gd name="T49" fmla="*/ 245 h 317"/>
                <a:gd name="T50" fmla="*/ 27 w 316"/>
                <a:gd name="T51" fmla="*/ 248 h 317"/>
                <a:gd name="T52" fmla="*/ 0 w 316"/>
                <a:gd name="T53" fmla="*/ 288 h 317"/>
                <a:gd name="T54" fmla="*/ 20 w 316"/>
                <a:gd name="T55" fmla="*/ 299 h 317"/>
                <a:gd name="T56" fmla="*/ 45 w 316"/>
                <a:gd name="T57" fmla="*/ 302 h 317"/>
                <a:gd name="T58" fmla="*/ 84 w 316"/>
                <a:gd name="T59" fmla="*/ 308 h 317"/>
                <a:gd name="T60" fmla="*/ 107 w 316"/>
                <a:gd name="T61" fmla="*/ 296 h 317"/>
                <a:gd name="T62" fmla="*/ 128 w 316"/>
                <a:gd name="T63" fmla="*/ 282 h 317"/>
                <a:gd name="T64" fmla="*/ 143 w 316"/>
                <a:gd name="T65" fmla="*/ 312 h 317"/>
                <a:gd name="T66" fmla="*/ 192 w 316"/>
                <a:gd name="T67" fmla="*/ 258 h 317"/>
                <a:gd name="T68" fmla="*/ 176 w 316"/>
                <a:gd name="T69" fmla="*/ 242 h 317"/>
                <a:gd name="T70" fmla="*/ 132 w 316"/>
                <a:gd name="T71" fmla="*/ 251 h 317"/>
                <a:gd name="T72" fmla="*/ 144 w 316"/>
                <a:gd name="T73" fmla="*/ 230 h 317"/>
                <a:gd name="T74" fmla="*/ 197 w 316"/>
                <a:gd name="T75" fmla="*/ 217 h 317"/>
                <a:gd name="T76" fmla="*/ 192 w 316"/>
                <a:gd name="T77" fmla="*/ 191 h 317"/>
                <a:gd name="T78" fmla="*/ 228 w 316"/>
                <a:gd name="T79" fmla="*/ 181 h 317"/>
                <a:gd name="T80" fmla="*/ 238 w 316"/>
                <a:gd name="T81" fmla="*/ 157 h 317"/>
                <a:gd name="T82" fmla="*/ 241 w 316"/>
                <a:gd name="T83" fmla="*/ 136 h 317"/>
                <a:gd name="T84" fmla="*/ 237 w 316"/>
                <a:gd name="T85" fmla="*/ 103 h 317"/>
                <a:gd name="T86" fmla="*/ 201 w 316"/>
                <a:gd name="T87" fmla="*/ 101 h 317"/>
                <a:gd name="T88" fmla="*/ 220 w 316"/>
                <a:gd name="T89" fmla="*/ 82 h 317"/>
                <a:gd name="T90" fmla="*/ 232 w 316"/>
                <a:gd name="T91" fmla="*/ 88 h 317"/>
                <a:gd name="T92" fmla="*/ 231 w 316"/>
                <a:gd name="T93" fmla="*/ 73 h 317"/>
                <a:gd name="T94" fmla="*/ 208 w 316"/>
                <a:gd name="T95" fmla="*/ 56 h 317"/>
                <a:gd name="T96" fmla="*/ 226 w 316"/>
                <a:gd name="T97" fmla="*/ 55 h 317"/>
                <a:gd name="T98" fmla="*/ 249 w 316"/>
                <a:gd name="T99" fmla="*/ 53 h 317"/>
                <a:gd name="T100" fmla="*/ 268 w 316"/>
                <a:gd name="T101" fmla="*/ 28 h 317"/>
                <a:gd name="T102" fmla="*/ 280 w 316"/>
                <a:gd name="T103" fmla="*/ 34 h 317"/>
                <a:gd name="T104" fmla="*/ 301 w 316"/>
                <a:gd name="T105" fmla="*/ 13 h 317"/>
                <a:gd name="T106" fmla="*/ 132 w 316"/>
                <a:gd name="T107" fmla="*/ 13 h 317"/>
                <a:gd name="T108" fmla="*/ 162 w 316"/>
                <a:gd name="T109" fmla="*/ 32 h 317"/>
                <a:gd name="T110" fmla="*/ 137 w 316"/>
                <a:gd name="T111" fmla="*/ 40 h 317"/>
                <a:gd name="T112" fmla="*/ 57 w 316"/>
                <a:gd name="T113" fmla="*/ 0 h 31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16"/>
                <a:gd name="T172" fmla="*/ 0 h 317"/>
                <a:gd name="T173" fmla="*/ 316 w 316"/>
                <a:gd name="T174" fmla="*/ 317 h 31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16" h="317">
                  <a:moveTo>
                    <a:pt x="72" y="7"/>
                  </a:moveTo>
                  <a:lnTo>
                    <a:pt x="72" y="9"/>
                  </a:lnTo>
                  <a:lnTo>
                    <a:pt x="71" y="10"/>
                  </a:lnTo>
                  <a:lnTo>
                    <a:pt x="60" y="6"/>
                  </a:lnTo>
                  <a:lnTo>
                    <a:pt x="57" y="3"/>
                  </a:lnTo>
                  <a:lnTo>
                    <a:pt x="54" y="3"/>
                  </a:lnTo>
                  <a:lnTo>
                    <a:pt x="53" y="4"/>
                  </a:lnTo>
                  <a:lnTo>
                    <a:pt x="53" y="17"/>
                  </a:lnTo>
                  <a:lnTo>
                    <a:pt x="56" y="22"/>
                  </a:lnTo>
                  <a:lnTo>
                    <a:pt x="63" y="26"/>
                  </a:lnTo>
                  <a:lnTo>
                    <a:pt x="68" y="26"/>
                  </a:lnTo>
                  <a:lnTo>
                    <a:pt x="75" y="34"/>
                  </a:lnTo>
                  <a:lnTo>
                    <a:pt x="78" y="43"/>
                  </a:lnTo>
                  <a:lnTo>
                    <a:pt x="86" y="56"/>
                  </a:lnTo>
                  <a:lnTo>
                    <a:pt x="89" y="68"/>
                  </a:lnTo>
                  <a:lnTo>
                    <a:pt x="87" y="70"/>
                  </a:lnTo>
                  <a:lnTo>
                    <a:pt x="90" y="77"/>
                  </a:lnTo>
                  <a:lnTo>
                    <a:pt x="95" y="76"/>
                  </a:lnTo>
                  <a:lnTo>
                    <a:pt x="96" y="73"/>
                  </a:lnTo>
                  <a:lnTo>
                    <a:pt x="95" y="76"/>
                  </a:lnTo>
                  <a:lnTo>
                    <a:pt x="93" y="79"/>
                  </a:lnTo>
                  <a:lnTo>
                    <a:pt x="98" y="85"/>
                  </a:lnTo>
                  <a:lnTo>
                    <a:pt x="99" y="85"/>
                  </a:lnTo>
                  <a:lnTo>
                    <a:pt x="101" y="89"/>
                  </a:lnTo>
                  <a:lnTo>
                    <a:pt x="102" y="91"/>
                  </a:lnTo>
                  <a:lnTo>
                    <a:pt x="107" y="91"/>
                  </a:lnTo>
                  <a:lnTo>
                    <a:pt x="104" y="94"/>
                  </a:lnTo>
                  <a:lnTo>
                    <a:pt x="98" y="94"/>
                  </a:lnTo>
                  <a:lnTo>
                    <a:pt x="95" y="92"/>
                  </a:lnTo>
                  <a:lnTo>
                    <a:pt x="92" y="86"/>
                  </a:lnTo>
                  <a:lnTo>
                    <a:pt x="87" y="85"/>
                  </a:lnTo>
                  <a:lnTo>
                    <a:pt x="86" y="82"/>
                  </a:lnTo>
                  <a:lnTo>
                    <a:pt x="84" y="83"/>
                  </a:lnTo>
                  <a:lnTo>
                    <a:pt x="81" y="88"/>
                  </a:lnTo>
                  <a:lnTo>
                    <a:pt x="83" y="92"/>
                  </a:lnTo>
                  <a:lnTo>
                    <a:pt x="86" y="94"/>
                  </a:lnTo>
                  <a:lnTo>
                    <a:pt x="92" y="100"/>
                  </a:lnTo>
                  <a:lnTo>
                    <a:pt x="110" y="101"/>
                  </a:lnTo>
                  <a:lnTo>
                    <a:pt x="116" y="106"/>
                  </a:lnTo>
                  <a:lnTo>
                    <a:pt x="126" y="106"/>
                  </a:lnTo>
                  <a:lnTo>
                    <a:pt x="126" y="104"/>
                  </a:lnTo>
                  <a:lnTo>
                    <a:pt x="128" y="103"/>
                  </a:lnTo>
                  <a:lnTo>
                    <a:pt x="129" y="103"/>
                  </a:lnTo>
                  <a:lnTo>
                    <a:pt x="134" y="97"/>
                  </a:lnTo>
                  <a:lnTo>
                    <a:pt x="137" y="95"/>
                  </a:lnTo>
                  <a:lnTo>
                    <a:pt x="137" y="97"/>
                  </a:lnTo>
                  <a:lnTo>
                    <a:pt x="134" y="101"/>
                  </a:lnTo>
                  <a:lnTo>
                    <a:pt x="134" y="107"/>
                  </a:lnTo>
                  <a:lnTo>
                    <a:pt x="132" y="110"/>
                  </a:lnTo>
                  <a:lnTo>
                    <a:pt x="131" y="110"/>
                  </a:lnTo>
                  <a:lnTo>
                    <a:pt x="131" y="112"/>
                  </a:lnTo>
                  <a:lnTo>
                    <a:pt x="129" y="113"/>
                  </a:lnTo>
                  <a:lnTo>
                    <a:pt x="126" y="109"/>
                  </a:lnTo>
                  <a:lnTo>
                    <a:pt x="123" y="112"/>
                  </a:lnTo>
                  <a:lnTo>
                    <a:pt x="110" y="109"/>
                  </a:lnTo>
                  <a:lnTo>
                    <a:pt x="107" y="112"/>
                  </a:lnTo>
                  <a:lnTo>
                    <a:pt x="108" y="115"/>
                  </a:lnTo>
                  <a:lnTo>
                    <a:pt x="113" y="118"/>
                  </a:lnTo>
                  <a:lnTo>
                    <a:pt x="116" y="118"/>
                  </a:lnTo>
                  <a:lnTo>
                    <a:pt x="117" y="121"/>
                  </a:lnTo>
                  <a:lnTo>
                    <a:pt x="125" y="121"/>
                  </a:lnTo>
                  <a:lnTo>
                    <a:pt x="125" y="124"/>
                  </a:lnTo>
                  <a:lnTo>
                    <a:pt x="120" y="122"/>
                  </a:lnTo>
                  <a:lnTo>
                    <a:pt x="123" y="131"/>
                  </a:lnTo>
                  <a:lnTo>
                    <a:pt x="123" y="134"/>
                  </a:lnTo>
                  <a:lnTo>
                    <a:pt x="117" y="131"/>
                  </a:lnTo>
                  <a:lnTo>
                    <a:pt x="117" y="128"/>
                  </a:lnTo>
                  <a:lnTo>
                    <a:pt x="114" y="122"/>
                  </a:lnTo>
                  <a:lnTo>
                    <a:pt x="110" y="122"/>
                  </a:lnTo>
                  <a:lnTo>
                    <a:pt x="96" y="107"/>
                  </a:lnTo>
                  <a:lnTo>
                    <a:pt x="84" y="106"/>
                  </a:lnTo>
                  <a:lnTo>
                    <a:pt x="75" y="101"/>
                  </a:lnTo>
                  <a:lnTo>
                    <a:pt x="72" y="101"/>
                  </a:lnTo>
                  <a:lnTo>
                    <a:pt x="72" y="104"/>
                  </a:lnTo>
                  <a:lnTo>
                    <a:pt x="69" y="109"/>
                  </a:lnTo>
                  <a:lnTo>
                    <a:pt x="50" y="112"/>
                  </a:lnTo>
                  <a:lnTo>
                    <a:pt x="48" y="113"/>
                  </a:lnTo>
                  <a:lnTo>
                    <a:pt x="42" y="130"/>
                  </a:lnTo>
                  <a:lnTo>
                    <a:pt x="47" y="131"/>
                  </a:lnTo>
                  <a:lnTo>
                    <a:pt x="45" y="133"/>
                  </a:lnTo>
                  <a:lnTo>
                    <a:pt x="39" y="136"/>
                  </a:lnTo>
                  <a:lnTo>
                    <a:pt x="38" y="139"/>
                  </a:lnTo>
                  <a:lnTo>
                    <a:pt x="35" y="145"/>
                  </a:lnTo>
                  <a:lnTo>
                    <a:pt x="36" y="149"/>
                  </a:lnTo>
                  <a:lnTo>
                    <a:pt x="36" y="154"/>
                  </a:lnTo>
                  <a:lnTo>
                    <a:pt x="36" y="155"/>
                  </a:lnTo>
                  <a:lnTo>
                    <a:pt x="36" y="163"/>
                  </a:lnTo>
                  <a:lnTo>
                    <a:pt x="39" y="160"/>
                  </a:lnTo>
                  <a:lnTo>
                    <a:pt x="44" y="163"/>
                  </a:lnTo>
                  <a:lnTo>
                    <a:pt x="39" y="164"/>
                  </a:lnTo>
                  <a:lnTo>
                    <a:pt x="38" y="166"/>
                  </a:lnTo>
                  <a:lnTo>
                    <a:pt x="36" y="169"/>
                  </a:lnTo>
                  <a:lnTo>
                    <a:pt x="38" y="169"/>
                  </a:lnTo>
                  <a:lnTo>
                    <a:pt x="45" y="170"/>
                  </a:lnTo>
                  <a:lnTo>
                    <a:pt x="53" y="167"/>
                  </a:lnTo>
                  <a:lnTo>
                    <a:pt x="54" y="161"/>
                  </a:lnTo>
                  <a:lnTo>
                    <a:pt x="57" y="161"/>
                  </a:lnTo>
                  <a:lnTo>
                    <a:pt x="59" y="160"/>
                  </a:lnTo>
                  <a:lnTo>
                    <a:pt x="60" y="154"/>
                  </a:lnTo>
                  <a:lnTo>
                    <a:pt x="63" y="149"/>
                  </a:lnTo>
                  <a:lnTo>
                    <a:pt x="62" y="158"/>
                  </a:lnTo>
                  <a:lnTo>
                    <a:pt x="57" y="166"/>
                  </a:lnTo>
                  <a:lnTo>
                    <a:pt x="59" y="167"/>
                  </a:lnTo>
                  <a:lnTo>
                    <a:pt x="59" y="170"/>
                  </a:lnTo>
                  <a:lnTo>
                    <a:pt x="59" y="172"/>
                  </a:lnTo>
                  <a:lnTo>
                    <a:pt x="60" y="173"/>
                  </a:lnTo>
                  <a:lnTo>
                    <a:pt x="69" y="169"/>
                  </a:lnTo>
                  <a:lnTo>
                    <a:pt x="71" y="170"/>
                  </a:lnTo>
                  <a:lnTo>
                    <a:pt x="72" y="169"/>
                  </a:lnTo>
                  <a:lnTo>
                    <a:pt x="84" y="130"/>
                  </a:lnTo>
                  <a:lnTo>
                    <a:pt x="81" y="148"/>
                  </a:lnTo>
                  <a:lnTo>
                    <a:pt x="83" y="151"/>
                  </a:lnTo>
                  <a:lnTo>
                    <a:pt x="84" y="151"/>
                  </a:lnTo>
                  <a:lnTo>
                    <a:pt x="86" y="149"/>
                  </a:lnTo>
                  <a:lnTo>
                    <a:pt x="84" y="151"/>
                  </a:lnTo>
                  <a:lnTo>
                    <a:pt x="81" y="154"/>
                  </a:lnTo>
                  <a:lnTo>
                    <a:pt x="81" y="157"/>
                  </a:lnTo>
                  <a:lnTo>
                    <a:pt x="80" y="163"/>
                  </a:lnTo>
                  <a:lnTo>
                    <a:pt x="81" y="164"/>
                  </a:lnTo>
                  <a:lnTo>
                    <a:pt x="86" y="163"/>
                  </a:lnTo>
                  <a:lnTo>
                    <a:pt x="92" y="164"/>
                  </a:lnTo>
                  <a:lnTo>
                    <a:pt x="92" y="166"/>
                  </a:lnTo>
                  <a:lnTo>
                    <a:pt x="95" y="164"/>
                  </a:lnTo>
                  <a:lnTo>
                    <a:pt x="93" y="167"/>
                  </a:lnTo>
                  <a:lnTo>
                    <a:pt x="92" y="169"/>
                  </a:lnTo>
                  <a:lnTo>
                    <a:pt x="86" y="166"/>
                  </a:lnTo>
                  <a:lnTo>
                    <a:pt x="78" y="167"/>
                  </a:lnTo>
                  <a:lnTo>
                    <a:pt x="77" y="170"/>
                  </a:lnTo>
                  <a:lnTo>
                    <a:pt x="77" y="172"/>
                  </a:lnTo>
                  <a:lnTo>
                    <a:pt x="75" y="175"/>
                  </a:lnTo>
                  <a:lnTo>
                    <a:pt x="80" y="176"/>
                  </a:lnTo>
                  <a:lnTo>
                    <a:pt x="77" y="178"/>
                  </a:lnTo>
                  <a:lnTo>
                    <a:pt x="72" y="176"/>
                  </a:lnTo>
                  <a:lnTo>
                    <a:pt x="71" y="178"/>
                  </a:lnTo>
                  <a:lnTo>
                    <a:pt x="65" y="184"/>
                  </a:lnTo>
                  <a:lnTo>
                    <a:pt x="65" y="185"/>
                  </a:lnTo>
                  <a:lnTo>
                    <a:pt x="66" y="187"/>
                  </a:lnTo>
                  <a:lnTo>
                    <a:pt x="68" y="188"/>
                  </a:lnTo>
                  <a:lnTo>
                    <a:pt x="72" y="187"/>
                  </a:lnTo>
                  <a:lnTo>
                    <a:pt x="78" y="185"/>
                  </a:lnTo>
                  <a:lnTo>
                    <a:pt x="81" y="184"/>
                  </a:lnTo>
                  <a:lnTo>
                    <a:pt x="81" y="185"/>
                  </a:lnTo>
                  <a:lnTo>
                    <a:pt x="83" y="187"/>
                  </a:lnTo>
                  <a:lnTo>
                    <a:pt x="80" y="187"/>
                  </a:lnTo>
                  <a:lnTo>
                    <a:pt x="78" y="190"/>
                  </a:lnTo>
                  <a:lnTo>
                    <a:pt x="78" y="188"/>
                  </a:lnTo>
                  <a:lnTo>
                    <a:pt x="77" y="188"/>
                  </a:lnTo>
                  <a:lnTo>
                    <a:pt x="71" y="190"/>
                  </a:lnTo>
                  <a:lnTo>
                    <a:pt x="71" y="193"/>
                  </a:lnTo>
                  <a:lnTo>
                    <a:pt x="77" y="191"/>
                  </a:lnTo>
                  <a:lnTo>
                    <a:pt x="74" y="196"/>
                  </a:lnTo>
                  <a:lnTo>
                    <a:pt x="72" y="199"/>
                  </a:lnTo>
                  <a:lnTo>
                    <a:pt x="74" y="205"/>
                  </a:lnTo>
                  <a:lnTo>
                    <a:pt x="80" y="209"/>
                  </a:lnTo>
                  <a:lnTo>
                    <a:pt x="83" y="203"/>
                  </a:lnTo>
                  <a:lnTo>
                    <a:pt x="83" y="199"/>
                  </a:lnTo>
                  <a:lnTo>
                    <a:pt x="84" y="197"/>
                  </a:lnTo>
                  <a:lnTo>
                    <a:pt x="84" y="202"/>
                  </a:lnTo>
                  <a:lnTo>
                    <a:pt x="81" y="209"/>
                  </a:lnTo>
                  <a:lnTo>
                    <a:pt x="81" y="215"/>
                  </a:lnTo>
                  <a:lnTo>
                    <a:pt x="86" y="215"/>
                  </a:lnTo>
                  <a:lnTo>
                    <a:pt x="90" y="214"/>
                  </a:lnTo>
                  <a:lnTo>
                    <a:pt x="98" y="217"/>
                  </a:lnTo>
                  <a:lnTo>
                    <a:pt x="104" y="214"/>
                  </a:lnTo>
                  <a:lnTo>
                    <a:pt x="107" y="209"/>
                  </a:lnTo>
                  <a:lnTo>
                    <a:pt x="111" y="196"/>
                  </a:lnTo>
                  <a:lnTo>
                    <a:pt x="113" y="193"/>
                  </a:lnTo>
                  <a:lnTo>
                    <a:pt x="116" y="184"/>
                  </a:lnTo>
                  <a:lnTo>
                    <a:pt x="116" y="179"/>
                  </a:lnTo>
                  <a:lnTo>
                    <a:pt x="116" y="176"/>
                  </a:lnTo>
                  <a:lnTo>
                    <a:pt x="119" y="175"/>
                  </a:lnTo>
                  <a:lnTo>
                    <a:pt x="122" y="175"/>
                  </a:lnTo>
                  <a:lnTo>
                    <a:pt x="119" y="179"/>
                  </a:lnTo>
                  <a:lnTo>
                    <a:pt x="119" y="184"/>
                  </a:lnTo>
                  <a:lnTo>
                    <a:pt x="105" y="214"/>
                  </a:lnTo>
                  <a:lnTo>
                    <a:pt x="105" y="215"/>
                  </a:lnTo>
                  <a:lnTo>
                    <a:pt x="101" y="220"/>
                  </a:lnTo>
                  <a:lnTo>
                    <a:pt x="101" y="223"/>
                  </a:lnTo>
                  <a:lnTo>
                    <a:pt x="104" y="224"/>
                  </a:lnTo>
                  <a:lnTo>
                    <a:pt x="104" y="226"/>
                  </a:lnTo>
                  <a:lnTo>
                    <a:pt x="102" y="227"/>
                  </a:lnTo>
                  <a:lnTo>
                    <a:pt x="96" y="226"/>
                  </a:lnTo>
                  <a:lnTo>
                    <a:pt x="95" y="223"/>
                  </a:lnTo>
                  <a:lnTo>
                    <a:pt x="86" y="224"/>
                  </a:lnTo>
                  <a:lnTo>
                    <a:pt x="89" y="229"/>
                  </a:lnTo>
                  <a:lnTo>
                    <a:pt x="89" y="230"/>
                  </a:lnTo>
                  <a:lnTo>
                    <a:pt x="89" y="232"/>
                  </a:lnTo>
                  <a:lnTo>
                    <a:pt x="86" y="232"/>
                  </a:lnTo>
                  <a:lnTo>
                    <a:pt x="80" y="226"/>
                  </a:lnTo>
                  <a:lnTo>
                    <a:pt x="72" y="226"/>
                  </a:lnTo>
                  <a:lnTo>
                    <a:pt x="66" y="221"/>
                  </a:lnTo>
                  <a:lnTo>
                    <a:pt x="66" y="223"/>
                  </a:lnTo>
                  <a:lnTo>
                    <a:pt x="66" y="220"/>
                  </a:lnTo>
                  <a:lnTo>
                    <a:pt x="60" y="203"/>
                  </a:lnTo>
                  <a:lnTo>
                    <a:pt x="59" y="200"/>
                  </a:lnTo>
                  <a:lnTo>
                    <a:pt x="59" y="197"/>
                  </a:lnTo>
                  <a:lnTo>
                    <a:pt x="53" y="190"/>
                  </a:lnTo>
                  <a:lnTo>
                    <a:pt x="38" y="187"/>
                  </a:lnTo>
                  <a:lnTo>
                    <a:pt x="29" y="193"/>
                  </a:lnTo>
                  <a:lnTo>
                    <a:pt x="26" y="191"/>
                  </a:lnTo>
                  <a:lnTo>
                    <a:pt x="24" y="194"/>
                  </a:lnTo>
                  <a:lnTo>
                    <a:pt x="23" y="194"/>
                  </a:lnTo>
                  <a:lnTo>
                    <a:pt x="23" y="199"/>
                  </a:lnTo>
                  <a:lnTo>
                    <a:pt x="23" y="200"/>
                  </a:lnTo>
                  <a:lnTo>
                    <a:pt x="23" y="208"/>
                  </a:lnTo>
                  <a:lnTo>
                    <a:pt x="27" y="212"/>
                  </a:lnTo>
                  <a:lnTo>
                    <a:pt x="29" y="214"/>
                  </a:lnTo>
                  <a:lnTo>
                    <a:pt x="32" y="220"/>
                  </a:lnTo>
                  <a:lnTo>
                    <a:pt x="32" y="224"/>
                  </a:lnTo>
                  <a:lnTo>
                    <a:pt x="33" y="230"/>
                  </a:lnTo>
                  <a:lnTo>
                    <a:pt x="38" y="232"/>
                  </a:lnTo>
                  <a:lnTo>
                    <a:pt x="41" y="229"/>
                  </a:lnTo>
                  <a:lnTo>
                    <a:pt x="45" y="229"/>
                  </a:lnTo>
                  <a:lnTo>
                    <a:pt x="45" y="230"/>
                  </a:lnTo>
                  <a:lnTo>
                    <a:pt x="39" y="235"/>
                  </a:lnTo>
                  <a:lnTo>
                    <a:pt x="41" y="236"/>
                  </a:lnTo>
                  <a:lnTo>
                    <a:pt x="44" y="236"/>
                  </a:lnTo>
                  <a:lnTo>
                    <a:pt x="44" y="238"/>
                  </a:lnTo>
                  <a:lnTo>
                    <a:pt x="41" y="239"/>
                  </a:lnTo>
                  <a:lnTo>
                    <a:pt x="41" y="242"/>
                  </a:lnTo>
                  <a:lnTo>
                    <a:pt x="42" y="242"/>
                  </a:lnTo>
                  <a:lnTo>
                    <a:pt x="48" y="244"/>
                  </a:lnTo>
                  <a:lnTo>
                    <a:pt x="47" y="245"/>
                  </a:lnTo>
                  <a:lnTo>
                    <a:pt x="45" y="247"/>
                  </a:lnTo>
                  <a:lnTo>
                    <a:pt x="42" y="245"/>
                  </a:lnTo>
                  <a:lnTo>
                    <a:pt x="42" y="244"/>
                  </a:lnTo>
                  <a:lnTo>
                    <a:pt x="38" y="245"/>
                  </a:lnTo>
                  <a:lnTo>
                    <a:pt x="36" y="247"/>
                  </a:lnTo>
                  <a:lnTo>
                    <a:pt x="38" y="250"/>
                  </a:lnTo>
                  <a:lnTo>
                    <a:pt x="33" y="250"/>
                  </a:lnTo>
                  <a:lnTo>
                    <a:pt x="33" y="248"/>
                  </a:lnTo>
                  <a:lnTo>
                    <a:pt x="32" y="248"/>
                  </a:lnTo>
                  <a:lnTo>
                    <a:pt x="29" y="251"/>
                  </a:lnTo>
                  <a:lnTo>
                    <a:pt x="27" y="248"/>
                  </a:lnTo>
                  <a:lnTo>
                    <a:pt x="23" y="248"/>
                  </a:lnTo>
                  <a:lnTo>
                    <a:pt x="21" y="253"/>
                  </a:lnTo>
                  <a:lnTo>
                    <a:pt x="18" y="254"/>
                  </a:lnTo>
                  <a:lnTo>
                    <a:pt x="17" y="256"/>
                  </a:lnTo>
                  <a:lnTo>
                    <a:pt x="15" y="258"/>
                  </a:lnTo>
                  <a:lnTo>
                    <a:pt x="3" y="266"/>
                  </a:lnTo>
                  <a:lnTo>
                    <a:pt x="2" y="273"/>
                  </a:lnTo>
                  <a:lnTo>
                    <a:pt x="3" y="281"/>
                  </a:lnTo>
                  <a:lnTo>
                    <a:pt x="0" y="288"/>
                  </a:lnTo>
                  <a:lnTo>
                    <a:pt x="6" y="297"/>
                  </a:lnTo>
                  <a:lnTo>
                    <a:pt x="9" y="299"/>
                  </a:lnTo>
                  <a:lnTo>
                    <a:pt x="12" y="293"/>
                  </a:lnTo>
                  <a:lnTo>
                    <a:pt x="14" y="288"/>
                  </a:lnTo>
                  <a:lnTo>
                    <a:pt x="15" y="297"/>
                  </a:lnTo>
                  <a:lnTo>
                    <a:pt x="17" y="288"/>
                  </a:lnTo>
                  <a:lnTo>
                    <a:pt x="15" y="275"/>
                  </a:lnTo>
                  <a:lnTo>
                    <a:pt x="17" y="270"/>
                  </a:lnTo>
                  <a:lnTo>
                    <a:pt x="20" y="299"/>
                  </a:lnTo>
                  <a:lnTo>
                    <a:pt x="24" y="299"/>
                  </a:lnTo>
                  <a:lnTo>
                    <a:pt x="27" y="303"/>
                  </a:lnTo>
                  <a:lnTo>
                    <a:pt x="32" y="302"/>
                  </a:lnTo>
                  <a:lnTo>
                    <a:pt x="33" y="296"/>
                  </a:lnTo>
                  <a:lnTo>
                    <a:pt x="32" y="288"/>
                  </a:lnTo>
                  <a:lnTo>
                    <a:pt x="35" y="294"/>
                  </a:lnTo>
                  <a:lnTo>
                    <a:pt x="39" y="299"/>
                  </a:lnTo>
                  <a:lnTo>
                    <a:pt x="41" y="302"/>
                  </a:lnTo>
                  <a:lnTo>
                    <a:pt x="45" y="302"/>
                  </a:lnTo>
                  <a:lnTo>
                    <a:pt x="45" y="296"/>
                  </a:lnTo>
                  <a:lnTo>
                    <a:pt x="50" y="293"/>
                  </a:lnTo>
                  <a:lnTo>
                    <a:pt x="50" y="285"/>
                  </a:lnTo>
                  <a:lnTo>
                    <a:pt x="51" y="288"/>
                  </a:lnTo>
                  <a:lnTo>
                    <a:pt x="51" y="294"/>
                  </a:lnTo>
                  <a:lnTo>
                    <a:pt x="63" y="306"/>
                  </a:lnTo>
                  <a:lnTo>
                    <a:pt x="69" y="308"/>
                  </a:lnTo>
                  <a:lnTo>
                    <a:pt x="71" y="311"/>
                  </a:lnTo>
                  <a:lnTo>
                    <a:pt x="84" y="308"/>
                  </a:lnTo>
                  <a:lnTo>
                    <a:pt x="75" y="294"/>
                  </a:lnTo>
                  <a:lnTo>
                    <a:pt x="75" y="288"/>
                  </a:lnTo>
                  <a:lnTo>
                    <a:pt x="80" y="297"/>
                  </a:lnTo>
                  <a:lnTo>
                    <a:pt x="84" y="297"/>
                  </a:lnTo>
                  <a:lnTo>
                    <a:pt x="89" y="293"/>
                  </a:lnTo>
                  <a:lnTo>
                    <a:pt x="89" y="282"/>
                  </a:lnTo>
                  <a:lnTo>
                    <a:pt x="96" y="294"/>
                  </a:lnTo>
                  <a:lnTo>
                    <a:pt x="102" y="299"/>
                  </a:lnTo>
                  <a:lnTo>
                    <a:pt x="107" y="296"/>
                  </a:lnTo>
                  <a:lnTo>
                    <a:pt x="107" y="288"/>
                  </a:lnTo>
                  <a:lnTo>
                    <a:pt x="102" y="275"/>
                  </a:lnTo>
                  <a:lnTo>
                    <a:pt x="111" y="297"/>
                  </a:lnTo>
                  <a:lnTo>
                    <a:pt x="116" y="302"/>
                  </a:lnTo>
                  <a:lnTo>
                    <a:pt x="123" y="299"/>
                  </a:lnTo>
                  <a:lnTo>
                    <a:pt x="125" y="291"/>
                  </a:lnTo>
                  <a:lnTo>
                    <a:pt x="119" y="279"/>
                  </a:lnTo>
                  <a:lnTo>
                    <a:pt x="122" y="282"/>
                  </a:lnTo>
                  <a:lnTo>
                    <a:pt x="128" y="282"/>
                  </a:lnTo>
                  <a:lnTo>
                    <a:pt x="128" y="290"/>
                  </a:lnTo>
                  <a:lnTo>
                    <a:pt x="129" y="294"/>
                  </a:lnTo>
                  <a:lnTo>
                    <a:pt x="135" y="296"/>
                  </a:lnTo>
                  <a:lnTo>
                    <a:pt x="141" y="293"/>
                  </a:lnTo>
                  <a:lnTo>
                    <a:pt x="144" y="293"/>
                  </a:lnTo>
                  <a:lnTo>
                    <a:pt x="146" y="297"/>
                  </a:lnTo>
                  <a:lnTo>
                    <a:pt x="147" y="302"/>
                  </a:lnTo>
                  <a:lnTo>
                    <a:pt x="144" y="309"/>
                  </a:lnTo>
                  <a:lnTo>
                    <a:pt x="143" y="312"/>
                  </a:lnTo>
                  <a:lnTo>
                    <a:pt x="144" y="317"/>
                  </a:lnTo>
                  <a:lnTo>
                    <a:pt x="167" y="308"/>
                  </a:lnTo>
                  <a:lnTo>
                    <a:pt x="179" y="288"/>
                  </a:lnTo>
                  <a:lnTo>
                    <a:pt x="180" y="297"/>
                  </a:lnTo>
                  <a:lnTo>
                    <a:pt x="188" y="293"/>
                  </a:lnTo>
                  <a:lnTo>
                    <a:pt x="189" y="288"/>
                  </a:lnTo>
                  <a:lnTo>
                    <a:pt x="195" y="285"/>
                  </a:lnTo>
                  <a:lnTo>
                    <a:pt x="195" y="264"/>
                  </a:lnTo>
                  <a:lnTo>
                    <a:pt x="192" y="258"/>
                  </a:lnTo>
                  <a:lnTo>
                    <a:pt x="186" y="260"/>
                  </a:lnTo>
                  <a:lnTo>
                    <a:pt x="180" y="269"/>
                  </a:lnTo>
                  <a:lnTo>
                    <a:pt x="177" y="267"/>
                  </a:lnTo>
                  <a:lnTo>
                    <a:pt x="177" y="263"/>
                  </a:lnTo>
                  <a:lnTo>
                    <a:pt x="171" y="260"/>
                  </a:lnTo>
                  <a:lnTo>
                    <a:pt x="171" y="257"/>
                  </a:lnTo>
                  <a:lnTo>
                    <a:pt x="177" y="254"/>
                  </a:lnTo>
                  <a:lnTo>
                    <a:pt x="179" y="250"/>
                  </a:lnTo>
                  <a:lnTo>
                    <a:pt x="176" y="242"/>
                  </a:lnTo>
                  <a:lnTo>
                    <a:pt x="171" y="241"/>
                  </a:lnTo>
                  <a:lnTo>
                    <a:pt x="167" y="242"/>
                  </a:lnTo>
                  <a:lnTo>
                    <a:pt x="158" y="251"/>
                  </a:lnTo>
                  <a:lnTo>
                    <a:pt x="156" y="251"/>
                  </a:lnTo>
                  <a:lnTo>
                    <a:pt x="159" y="245"/>
                  </a:lnTo>
                  <a:lnTo>
                    <a:pt x="159" y="241"/>
                  </a:lnTo>
                  <a:lnTo>
                    <a:pt x="146" y="239"/>
                  </a:lnTo>
                  <a:lnTo>
                    <a:pt x="140" y="241"/>
                  </a:lnTo>
                  <a:lnTo>
                    <a:pt x="132" y="251"/>
                  </a:lnTo>
                  <a:lnTo>
                    <a:pt x="129" y="241"/>
                  </a:lnTo>
                  <a:lnTo>
                    <a:pt x="128" y="238"/>
                  </a:lnTo>
                  <a:lnTo>
                    <a:pt x="132" y="238"/>
                  </a:lnTo>
                  <a:lnTo>
                    <a:pt x="141" y="235"/>
                  </a:lnTo>
                  <a:lnTo>
                    <a:pt x="141" y="233"/>
                  </a:lnTo>
                  <a:lnTo>
                    <a:pt x="137" y="229"/>
                  </a:lnTo>
                  <a:lnTo>
                    <a:pt x="135" y="224"/>
                  </a:lnTo>
                  <a:lnTo>
                    <a:pt x="135" y="221"/>
                  </a:lnTo>
                  <a:lnTo>
                    <a:pt x="144" y="230"/>
                  </a:lnTo>
                  <a:lnTo>
                    <a:pt x="153" y="236"/>
                  </a:lnTo>
                  <a:lnTo>
                    <a:pt x="179" y="236"/>
                  </a:lnTo>
                  <a:lnTo>
                    <a:pt x="180" y="232"/>
                  </a:lnTo>
                  <a:lnTo>
                    <a:pt x="183" y="233"/>
                  </a:lnTo>
                  <a:lnTo>
                    <a:pt x="182" y="235"/>
                  </a:lnTo>
                  <a:lnTo>
                    <a:pt x="183" y="236"/>
                  </a:lnTo>
                  <a:lnTo>
                    <a:pt x="191" y="230"/>
                  </a:lnTo>
                  <a:lnTo>
                    <a:pt x="195" y="221"/>
                  </a:lnTo>
                  <a:lnTo>
                    <a:pt x="197" y="217"/>
                  </a:lnTo>
                  <a:lnTo>
                    <a:pt x="195" y="215"/>
                  </a:lnTo>
                  <a:lnTo>
                    <a:pt x="201" y="212"/>
                  </a:lnTo>
                  <a:lnTo>
                    <a:pt x="201" y="211"/>
                  </a:lnTo>
                  <a:lnTo>
                    <a:pt x="195" y="205"/>
                  </a:lnTo>
                  <a:lnTo>
                    <a:pt x="195" y="202"/>
                  </a:lnTo>
                  <a:lnTo>
                    <a:pt x="195" y="199"/>
                  </a:lnTo>
                  <a:lnTo>
                    <a:pt x="194" y="193"/>
                  </a:lnTo>
                  <a:lnTo>
                    <a:pt x="192" y="193"/>
                  </a:lnTo>
                  <a:lnTo>
                    <a:pt x="192" y="191"/>
                  </a:lnTo>
                  <a:lnTo>
                    <a:pt x="192" y="188"/>
                  </a:lnTo>
                  <a:lnTo>
                    <a:pt x="191" y="185"/>
                  </a:lnTo>
                  <a:lnTo>
                    <a:pt x="191" y="182"/>
                  </a:lnTo>
                  <a:lnTo>
                    <a:pt x="195" y="185"/>
                  </a:lnTo>
                  <a:lnTo>
                    <a:pt x="208" y="185"/>
                  </a:lnTo>
                  <a:lnTo>
                    <a:pt x="211" y="188"/>
                  </a:lnTo>
                  <a:lnTo>
                    <a:pt x="217" y="185"/>
                  </a:lnTo>
                  <a:lnTo>
                    <a:pt x="223" y="179"/>
                  </a:lnTo>
                  <a:lnTo>
                    <a:pt x="228" y="181"/>
                  </a:lnTo>
                  <a:lnTo>
                    <a:pt x="229" y="184"/>
                  </a:lnTo>
                  <a:lnTo>
                    <a:pt x="234" y="176"/>
                  </a:lnTo>
                  <a:lnTo>
                    <a:pt x="234" y="175"/>
                  </a:lnTo>
                  <a:lnTo>
                    <a:pt x="235" y="170"/>
                  </a:lnTo>
                  <a:lnTo>
                    <a:pt x="213" y="164"/>
                  </a:lnTo>
                  <a:lnTo>
                    <a:pt x="217" y="160"/>
                  </a:lnTo>
                  <a:lnTo>
                    <a:pt x="223" y="160"/>
                  </a:lnTo>
                  <a:lnTo>
                    <a:pt x="235" y="164"/>
                  </a:lnTo>
                  <a:lnTo>
                    <a:pt x="238" y="157"/>
                  </a:lnTo>
                  <a:lnTo>
                    <a:pt x="244" y="154"/>
                  </a:lnTo>
                  <a:lnTo>
                    <a:pt x="244" y="151"/>
                  </a:lnTo>
                  <a:lnTo>
                    <a:pt x="241" y="146"/>
                  </a:lnTo>
                  <a:lnTo>
                    <a:pt x="238" y="143"/>
                  </a:lnTo>
                  <a:lnTo>
                    <a:pt x="231" y="142"/>
                  </a:lnTo>
                  <a:lnTo>
                    <a:pt x="226" y="139"/>
                  </a:lnTo>
                  <a:lnTo>
                    <a:pt x="223" y="137"/>
                  </a:lnTo>
                  <a:lnTo>
                    <a:pt x="225" y="136"/>
                  </a:lnTo>
                  <a:lnTo>
                    <a:pt x="241" y="136"/>
                  </a:lnTo>
                  <a:lnTo>
                    <a:pt x="246" y="134"/>
                  </a:lnTo>
                  <a:lnTo>
                    <a:pt x="247" y="131"/>
                  </a:lnTo>
                  <a:lnTo>
                    <a:pt x="252" y="128"/>
                  </a:lnTo>
                  <a:lnTo>
                    <a:pt x="250" y="125"/>
                  </a:lnTo>
                  <a:lnTo>
                    <a:pt x="250" y="122"/>
                  </a:lnTo>
                  <a:lnTo>
                    <a:pt x="250" y="119"/>
                  </a:lnTo>
                  <a:lnTo>
                    <a:pt x="250" y="109"/>
                  </a:lnTo>
                  <a:lnTo>
                    <a:pt x="246" y="106"/>
                  </a:lnTo>
                  <a:lnTo>
                    <a:pt x="237" y="103"/>
                  </a:lnTo>
                  <a:lnTo>
                    <a:pt x="225" y="104"/>
                  </a:lnTo>
                  <a:lnTo>
                    <a:pt x="225" y="101"/>
                  </a:lnTo>
                  <a:lnTo>
                    <a:pt x="229" y="100"/>
                  </a:lnTo>
                  <a:lnTo>
                    <a:pt x="232" y="98"/>
                  </a:lnTo>
                  <a:lnTo>
                    <a:pt x="232" y="95"/>
                  </a:lnTo>
                  <a:lnTo>
                    <a:pt x="231" y="92"/>
                  </a:lnTo>
                  <a:lnTo>
                    <a:pt x="208" y="94"/>
                  </a:lnTo>
                  <a:lnTo>
                    <a:pt x="204" y="97"/>
                  </a:lnTo>
                  <a:lnTo>
                    <a:pt x="201" y="101"/>
                  </a:lnTo>
                  <a:lnTo>
                    <a:pt x="200" y="101"/>
                  </a:lnTo>
                  <a:lnTo>
                    <a:pt x="203" y="92"/>
                  </a:lnTo>
                  <a:lnTo>
                    <a:pt x="200" y="92"/>
                  </a:lnTo>
                  <a:lnTo>
                    <a:pt x="198" y="89"/>
                  </a:lnTo>
                  <a:lnTo>
                    <a:pt x="206" y="91"/>
                  </a:lnTo>
                  <a:lnTo>
                    <a:pt x="219" y="86"/>
                  </a:lnTo>
                  <a:lnTo>
                    <a:pt x="228" y="88"/>
                  </a:lnTo>
                  <a:lnTo>
                    <a:pt x="228" y="85"/>
                  </a:lnTo>
                  <a:lnTo>
                    <a:pt x="220" y="82"/>
                  </a:lnTo>
                  <a:lnTo>
                    <a:pt x="201" y="82"/>
                  </a:lnTo>
                  <a:lnTo>
                    <a:pt x="198" y="80"/>
                  </a:lnTo>
                  <a:lnTo>
                    <a:pt x="203" y="79"/>
                  </a:lnTo>
                  <a:lnTo>
                    <a:pt x="216" y="77"/>
                  </a:lnTo>
                  <a:lnTo>
                    <a:pt x="220" y="76"/>
                  </a:lnTo>
                  <a:lnTo>
                    <a:pt x="229" y="77"/>
                  </a:lnTo>
                  <a:lnTo>
                    <a:pt x="232" y="80"/>
                  </a:lnTo>
                  <a:lnTo>
                    <a:pt x="231" y="85"/>
                  </a:lnTo>
                  <a:lnTo>
                    <a:pt x="232" y="88"/>
                  </a:lnTo>
                  <a:lnTo>
                    <a:pt x="237" y="89"/>
                  </a:lnTo>
                  <a:lnTo>
                    <a:pt x="252" y="92"/>
                  </a:lnTo>
                  <a:lnTo>
                    <a:pt x="253" y="91"/>
                  </a:lnTo>
                  <a:lnTo>
                    <a:pt x="255" y="88"/>
                  </a:lnTo>
                  <a:lnTo>
                    <a:pt x="255" y="83"/>
                  </a:lnTo>
                  <a:lnTo>
                    <a:pt x="250" y="79"/>
                  </a:lnTo>
                  <a:lnTo>
                    <a:pt x="253" y="73"/>
                  </a:lnTo>
                  <a:lnTo>
                    <a:pt x="252" y="71"/>
                  </a:lnTo>
                  <a:lnTo>
                    <a:pt x="231" y="73"/>
                  </a:lnTo>
                  <a:lnTo>
                    <a:pt x="229" y="70"/>
                  </a:lnTo>
                  <a:lnTo>
                    <a:pt x="203" y="74"/>
                  </a:lnTo>
                  <a:lnTo>
                    <a:pt x="206" y="73"/>
                  </a:lnTo>
                  <a:lnTo>
                    <a:pt x="207" y="70"/>
                  </a:lnTo>
                  <a:lnTo>
                    <a:pt x="200" y="68"/>
                  </a:lnTo>
                  <a:lnTo>
                    <a:pt x="197" y="65"/>
                  </a:lnTo>
                  <a:lnTo>
                    <a:pt x="203" y="64"/>
                  </a:lnTo>
                  <a:lnTo>
                    <a:pt x="210" y="65"/>
                  </a:lnTo>
                  <a:lnTo>
                    <a:pt x="208" y="56"/>
                  </a:lnTo>
                  <a:lnTo>
                    <a:pt x="207" y="55"/>
                  </a:lnTo>
                  <a:lnTo>
                    <a:pt x="208" y="55"/>
                  </a:lnTo>
                  <a:lnTo>
                    <a:pt x="210" y="56"/>
                  </a:lnTo>
                  <a:lnTo>
                    <a:pt x="211" y="61"/>
                  </a:lnTo>
                  <a:lnTo>
                    <a:pt x="214" y="62"/>
                  </a:lnTo>
                  <a:lnTo>
                    <a:pt x="229" y="64"/>
                  </a:lnTo>
                  <a:lnTo>
                    <a:pt x="231" y="61"/>
                  </a:lnTo>
                  <a:lnTo>
                    <a:pt x="226" y="58"/>
                  </a:lnTo>
                  <a:lnTo>
                    <a:pt x="226" y="55"/>
                  </a:lnTo>
                  <a:lnTo>
                    <a:pt x="211" y="52"/>
                  </a:lnTo>
                  <a:lnTo>
                    <a:pt x="208" y="49"/>
                  </a:lnTo>
                  <a:lnTo>
                    <a:pt x="211" y="47"/>
                  </a:lnTo>
                  <a:lnTo>
                    <a:pt x="222" y="49"/>
                  </a:lnTo>
                  <a:lnTo>
                    <a:pt x="235" y="58"/>
                  </a:lnTo>
                  <a:lnTo>
                    <a:pt x="244" y="59"/>
                  </a:lnTo>
                  <a:lnTo>
                    <a:pt x="246" y="56"/>
                  </a:lnTo>
                  <a:lnTo>
                    <a:pt x="244" y="52"/>
                  </a:lnTo>
                  <a:lnTo>
                    <a:pt x="249" y="53"/>
                  </a:lnTo>
                  <a:lnTo>
                    <a:pt x="258" y="55"/>
                  </a:lnTo>
                  <a:lnTo>
                    <a:pt x="259" y="50"/>
                  </a:lnTo>
                  <a:lnTo>
                    <a:pt x="259" y="47"/>
                  </a:lnTo>
                  <a:lnTo>
                    <a:pt x="261" y="47"/>
                  </a:lnTo>
                  <a:lnTo>
                    <a:pt x="262" y="44"/>
                  </a:lnTo>
                  <a:lnTo>
                    <a:pt x="264" y="49"/>
                  </a:lnTo>
                  <a:lnTo>
                    <a:pt x="270" y="47"/>
                  </a:lnTo>
                  <a:lnTo>
                    <a:pt x="270" y="43"/>
                  </a:lnTo>
                  <a:lnTo>
                    <a:pt x="268" y="28"/>
                  </a:lnTo>
                  <a:lnTo>
                    <a:pt x="250" y="25"/>
                  </a:lnTo>
                  <a:lnTo>
                    <a:pt x="250" y="20"/>
                  </a:lnTo>
                  <a:lnTo>
                    <a:pt x="256" y="19"/>
                  </a:lnTo>
                  <a:lnTo>
                    <a:pt x="262" y="22"/>
                  </a:lnTo>
                  <a:lnTo>
                    <a:pt x="271" y="25"/>
                  </a:lnTo>
                  <a:lnTo>
                    <a:pt x="271" y="28"/>
                  </a:lnTo>
                  <a:lnTo>
                    <a:pt x="271" y="31"/>
                  </a:lnTo>
                  <a:lnTo>
                    <a:pt x="276" y="34"/>
                  </a:lnTo>
                  <a:lnTo>
                    <a:pt x="280" y="34"/>
                  </a:lnTo>
                  <a:lnTo>
                    <a:pt x="280" y="35"/>
                  </a:lnTo>
                  <a:lnTo>
                    <a:pt x="288" y="32"/>
                  </a:lnTo>
                  <a:lnTo>
                    <a:pt x="295" y="34"/>
                  </a:lnTo>
                  <a:lnTo>
                    <a:pt x="297" y="31"/>
                  </a:lnTo>
                  <a:lnTo>
                    <a:pt x="301" y="29"/>
                  </a:lnTo>
                  <a:lnTo>
                    <a:pt x="309" y="19"/>
                  </a:lnTo>
                  <a:lnTo>
                    <a:pt x="306" y="17"/>
                  </a:lnTo>
                  <a:lnTo>
                    <a:pt x="300" y="17"/>
                  </a:lnTo>
                  <a:lnTo>
                    <a:pt x="301" y="13"/>
                  </a:lnTo>
                  <a:lnTo>
                    <a:pt x="304" y="9"/>
                  </a:lnTo>
                  <a:lnTo>
                    <a:pt x="310" y="7"/>
                  </a:lnTo>
                  <a:lnTo>
                    <a:pt x="312" y="4"/>
                  </a:lnTo>
                  <a:lnTo>
                    <a:pt x="316" y="0"/>
                  </a:lnTo>
                  <a:lnTo>
                    <a:pt x="122" y="0"/>
                  </a:lnTo>
                  <a:lnTo>
                    <a:pt x="122" y="1"/>
                  </a:lnTo>
                  <a:lnTo>
                    <a:pt x="135" y="9"/>
                  </a:lnTo>
                  <a:lnTo>
                    <a:pt x="135" y="10"/>
                  </a:lnTo>
                  <a:lnTo>
                    <a:pt x="132" y="13"/>
                  </a:lnTo>
                  <a:lnTo>
                    <a:pt x="132" y="14"/>
                  </a:lnTo>
                  <a:lnTo>
                    <a:pt x="134" y="26"/>
                  </a:lnTo>
                  <a:lnTo>
                    <a:pt x="135" y="26"/>
                  </a:lnTo>
                  <a:lnTo>
                    <a:pt x="135" y="28"/>
                  </a:lnTo>
                  <a:lnTo>
                    <a:pt x="137" y="31"/>
                  </a:lnTo>
                  <a:lnTo>
                    <a:pt x="143" y="32"/>
                  </a:lnTo>
                  <a:lnTo>
                    <a:pt x="149" y="37"/>
                  </a:lnTo>
                  <a:lnTo>
                    <a:pt x="159" y="32"/>
                  </a:lnTo>
                  <a:lnTo>
                    <a:pt x="162" y="32"/>
                  </a:lnTo>
                  <a:lnTo>
                    <a:pt x="162" y="34"/>
                  </a:lnTo>
                  <a:lnTo>
                    <a:pt x="162" y="37"/>
                  </a:lnTo>
                  <a:lnTo>
                    <a:pt x="159" y="37"/>
                  </a:lnTo>
                  <a:lnTo>
                    <a:pt x="149" y="41"/>
                  </a:lnTo>
                  <a:lnTo>
                    <a:pt x="147" y="44"/>
                  </a:lnTo>
                  <a:lnTo>
                    <a:pt x="147" y="46"/>
                  </a:lnTo>
                  <a:lnTo>
                    <a:pt x="149" y="47"/>
                  </a:lnTo>
                  <a:lnTo>
                    <a:pt x="147" y="47"/>
                  </a:lnTo>
                  <a:lnTo>
                    <a:pt x="137" y="40"/>
                  </a:lnTo>
                  <a:lnTo>
                    <a:pt x="134" y="40"/>
                  </a:lnTo>
                  <a:lnTo>
                    <a:pt x="131" y="43"/>
                  </a:lnTo>
                  <a:lnTo>
                    <a:pt x="131" y="34"/>
                  </a:lnTo>
                  <a:lnTo>
                    <a:pt x="128" y="34"/>
                  </a:lnTo>
                  <a:lnTo>
                    <a:pt x="126" y="26"/>
                  </a:lnTo>
                  <a:lnTo>
                    <a:pt x="125" y="25"/>
                  </a:lnTo>
                  <a:lnTo>
                    <a:pt x="125" y="20"/>
                  </a:lnTo>
                  <a:lnTo>
                    <a:pt x="111" y="0"/>
                  </a:lnTo>
                  <a:lnTo>
                    <a:pt x="57" y="0"/>
                  </a:lnTo>
                  <a:lnTo>
                    <a:pt x="69" y="4"/>
                  </a:lnTo>
                  <a:lnTo>
                    <a:pt x="72" y="7"/>
                  </a:lnTo>
                  <a:close/>
                </a:path>
              </a:pathLst>
            </a:custGeom>
            <a:grpFill/>
            <a:ln w="1905">
              <a:noFill/>
              <a:round/>
              <a:headEnd/>
              <a:tailEnd/>
            </a:ln>
          </p:spPr>
          <p:txBody>
            <a:bodyPr/>
            <a:lstStyle/>
            <a:p>
              <a:endParaRPr lang="en-GB">
                <a:solidFill>
                  <a:srgbClr val="000000"/>
                </a:solidFill>
                <a:latin typeface="Arial"/>
              </a:endParaRPr>
            </a:p>
          </p:txBody>
        </p:sp>
        <p:sp>
          <p:nvSpPr>
            <p:cNvPr id="942" name="Freeform 938"/>
            <p:cNvSpPr>
              <a:spLocks/>
            </p:cNvSpPr>
            <p:nvPr/>
          </p:nvSpPr>
          <p:spPr bwMode="auto">
            <a:xfrm>
              <a:off x="1283" y="685"/>
              <a:ext cx="9" cy="11"/>
            </a:xfrm>
            <a:custGeom>
              <a:avLst/>
              <a:gdLst>
                <a:gd name="T0" fmla="*/ 0 w 9"/>
                <a:gd name="T1" fmla="*/ 6 h 11"/>
                <a:gd name="T2" fmla="*/ 0 w 9"/>
                <a:gd name="T3" fmla="*/ 8 h 11"/>
                <a:gd name="T4" fmla="*/ 9 w 9"/>
                <a:gd name="T5" fmla="*/ 11 h 11"/>
                <a:gd name="T6" fmla="*/ 1 w 9"/>
                <a:gd name="T7" fmla="*/ 0 h 11"/>
                <a:gd name="T8" fmla="*/ 0 w 9"/>
                <a:gd name="T9" fmla="*/ 6 h 11"/>
                <a:gd name="T10" fmla="*/ 0 60000 65536"/>
                <a:gd name="T11" fmla="*/ 0 60000 65536"/>
                <a:gd name="T12" fmla="*/ 0 60000 65536"/>
                <a:gd name="T13" fmla="*/ 0 60000 65536"/>
                <a:gd name="T14" fmla="*/ 0 60000 65536"/>
                <a:gd name="T15" fmla="*/ 0 w 9"/>
                <a:gd name="T16" fmla="*/ 0 h 11"/>
                <a:gd name="T17" fmla="*/ 9 w 9"/>
                <a:gd name="T18" fmla="*/ 11 h 11"/>
              </a:gdLst>
              <a:ahLst/>
              <a:cxnLst>
                <a:cxn ang="T10">
                  <a:pos x="T0" y="T1"/>
                </a:cxn>
                <a:cxn ang="T11">
                  <a:pos x="T2" y="T3"/>
                </a:cxn>
                <a:cxn ang="T12">
                  <a:pos x="T4" y="T5"/>
                </a:cxn>
                <a:cxn ang="T13">
                  <a:pos x="T6" y="T7"/>
                </a:cxn>
                <a:cxn ang="T14">
                  <a:pos x="T8" y="T9"/>
                </a:cxn>
              </a:cxnLst>
              <a:rect l="T15" t="T16" r="T17" b="T18"/>
              <a:pathLst>
                <a:path w="9" h="11">
                  <a:moveTo>
                    <a:pt x="0" y="6"/>
                  </a:moveTo>
                  <a:lnTo>
                    <a:pt x="0" y="8"/>
                  </a:lnTo>
                  <a:lnTo>
                    <a:pt x="9" y="11"/>
                  </a:lnTo>
                  <a:lnTo>
                    <a:pt x="1" y="0"/>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943" name="Freeform 939"/>
            <p:cNvSpPr>
              <a:spLocks/>
            </p:cNvSpPr>
            <p:nvPr/>
          </p:nvSpPr>
          <p:spPr bwMode="auto">
            <a:xfrm>
              <a:off x="1283" y="676"/>
              <a:ext cx="1" cy="9"/>
            </a:xfrm>
            <a:custGeom>
              <a:avLst/>
              <a:gdLst>
                <a:gd name="T0" fmla="*/ 1 w 1"/>
                <a:gd name="T1" fmla="*/ 3 h 9"/>
                <a:gd name="T2" fmla="*/ 0 w 1"/>
                <a:gd name="T3" fmla="*/ 0 h 9"/>
                <a:gd name="T4" fmla="*/ 0 w 1"/>
                <a:gd name="T5" fmla="*/ 8 h 9"/>
                <a:gd name="T6" fmla="*/ 1 w 1"/>
                <a:gd name="T7" fmla="*/ 9 h 9"/>
                <a:gd name="T8" fmla="*/ 1 w 1"/>
                <a:gd name="T9" fmla="*/ 3 h 9"/>
                <a:gd name="T10" fmla="*/ 0 60000 65536"/>
                <a:gd name="T11" fmla="*/ 0 60000 65536"/>
                <a:gd name="T12" fmla="*/ 0 60000 65536"/>
                <a:gd name="T13" fmla="*/ 0 60000 65536"/>
                <a:gd name="T14" fmla="*/ 0 60000 65536"/>
                <a:gd name="T15" fmla="*/ 0 w 1"/>
                <a:gd name="T16" fmla="*/ 0 h 9"/>
                <a:gd name="T17" fmla="*/ 1 w 1"/>
                <a:gd name="T18" fmla="*/ 9 h 9"/>
              </a:gdLst>
              <a:ahLst/>
              <a:cxnLst>
                <a:cxn ang="T10">
                  <a:pos x="T0" y="T1"/>
                </a:cxn>
                <a:cxn ang="T11">
                  <a:pos x="T2" y="T3"/>
                </a:cxn>
                <a:cxn ang="T12">
                  <a:pos x="T4" y="T5"/>
                </a:cxn>
                <a:cxn ang="T13">
                  <a:pos x="T6" y="T7"/>
                </a:cxn>
                <a:cxn ang="T14">
                  <a:pos x="T8" y="T9"/>
                </a:cxn>
              </a:cxnLst>
              <a:rect l="T15" t="T16" r="T17" b="T18"/>
              <a:pathLst>
                <a:path w="1" h="9">
                  <a:moveTo>
                    <a:pt x="1" y="3"/>
                  </a:moveTo>
                  <a:lnTo>
                    <a:pt x="0" y="0"/>
                  </a:lnTo>
                  <a:lnTo>
                    <a:pt x="0" y="8"/>
                  </a:lnTo>
                  <a:lnTo>
                    <a:pt x="1" y="9"/>
                  </a:lnTo>
                  <a:lnTo>
                    <a:pt x="1" y="3"/>
                  </a:lnTo>
                  <a:close/>
                </a:path>
              </a:pathLst>
            </a:custGeom>
            <a:grpFill/>
            <a:ln w="1905">
              <a:noFill/>
              <a:round/>
              <a:headEnd/>
              <a:tailEnd/>
            </a:ln>
          </p:spPr>
          <p:txBody>
            <a:bodyPr/>
            <a:lstStyle/>
            <a:p>
              <a:endParaRPr lang="en-GB">
                <a:solidFill>
                  <a:srgbClr val="000000"/>
                </a:solidFill>
                <a:latin typeface="Arial"/>
              </a:endParaRPr>
            </a:p>
          </p:txBody>
        </p:sp>
        <p:sp>
          <p:nvSpPr>
            <p:cNvPr id="944" name="Freeform 940"/>
            <p:cNvSpPr>
              <a:spLocks/>
            </p:cNvSpPr>
            <p:nvPr/>
          </p:nvSpPr>
          <p:spPr bwMode="auto">
            <a:xfrm>
              <a:off x="1394" y="1576"/>
              <a:ext cx="10" cy="11"/>
            </a:xfrm>
            <a:custGeom>
              <a:avLst/>
              <a:gdLst>
                <a:gd name="T0" fmla="*/ 1 w 10"/>
                <a:gd name="T1" fmla="*/ 11 h 11"/>
                <a:gd name="T2" fmla="*/ 7 w 10"/>
                <a:gd name="T3" fmla="*/ 6 h 11"/>
                <a:gd name="T4" fmla="*/ 10 w 10"/>
                <a:gd name="T5" fmla="*/ 0 h 11"/>
                <a:gd name="T6" fmla="*/ 9 w 10"/>
                <a:gd name="T7" fmla="*/ 0 h 11"/>
                <a:gd name="T8" fmla="*/ 9 w 10"/>
                <a:gd name="T9" fmla="*/ 2 h 11"/>
                <a:gd name="T10" fmla="*/ 9 w 10"/>
                <a:gd name="T11" fmla="*/ 3 h 11"/>
                <a:gd name="T12" fmla="*/ 7 w 10"/>
                <a:gd name="T13" fmla="*/ 5 h 11"/>
                <a:gd name="T14" fmla="*/ 6 w 10"/>
                <a:gd name="T15" fmla="*/ 5 h 11"/>
                <a:gd name="T16" fmla="*/ 4 w 10"/>
                <a:gd name="T17" fmla="*/ 5 h 11"/>
                <a:gd name="T18" fmla="*/ 4 w 10"/>
                <a:gd name="T19" fmla="*/ 6 h 11"/>
                <a:gd name="T20" fmla="*/ 3 w 10"/>
                <a:gd name="T21" fmla="*/ 6 h 11"/>
                <a:gd name="T22" fmla="*/ 1 w 10"/>
                <a:gd name="T23" fmla="*/ 6 h 11"/>
                <a:gd name="T24" fmla="*/ 1 w 10"/>
                <a:gd name="T25" fmla="*/ 8 h 11"/>
                <a:gd name="T26" fmla="*/ 1 w 10"/>
                <a:gd name="T27" fmla="*/ 9 h 11"/>
                <a:gd name="T28" fmla="*/ 0 w 10"/>
                <a:gd name="T29" fmla="*/ 9 h 11"/>
                <a:gd name="T30" fmla="*/ 0 w 10"/>
                <a:gd name="T31" fmla="*/ 11 h 11"/>
                <a:gd name="T32" fmla="*/ 1 w 10"/>
                <a:gd name="T33" fmla="*/ 11 h 1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
                <a:gd name="T52" fmla="*/ 0 h 11"/>
                <a:gd name="T53" fmla="*/ 10 w 10"/>
                <a:gd name="T54" fmla="*/ 11 h 1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 h="11">
                  <a:moveTo>
                    <a:pt x="1" y="11"/>
                  </a:moveTo>
                  <a:lnTo>
                    <a:pt x="7" y="6"/>
                  </a:lnTo>
                  <a:lnTo>
                    <a:pt x="10" y="0"/>
                  </a:lnTo>
                  <a:lnTo>
                    <a:pt x="9" y="0"/>
                  </a:lnTo>
                  <a:lnTo>
                    <a:pt x="9" y="2"/>
                  </a:lnTo>
                  <a:lnTo>
                    <a:pt x="9" y="3"/>
                  </a:lnTo>
                  <a:lnTo>
                    <a:pt x="7" y="5"/>
                  </a:lnTo>
                  <a:lnTo>
                    <a:pt x="6" y="5"/>
                  </a:lnTo>
                  <a:lnTo>
                    <a:pt x="4" y="5"/>
                  </a:lnTo>
                  <a:lnTo>
                    <a:pt x="4" y="6"/>
                  </a:lnTo>
                  <a:lnTo>
                    <a:pt x="3" y="6"/>
                  </a:lnTo>
                  <a:lnTo>
                    <a:pt x="1" y="6"/>
                  </a:lnTo>
                  <a:lnTo>
                    <a:pt x="1" y="8"/>
                  </a:lnTo>
                  <a:lnTo>
                    <a:pt x="1" y="9"/>
                  </a:lnTo>
                  <a:lnTo>
                    <a:pt x="0" y="9"/>
                  </a:lnTo>
                  <a:lnTo>
                    <a:pt x="0" y="11"/>
                  </a:lnTo>
                  <a:lnTo>
                    <a:pt x="1" y="11"/>
                  </a:lnTo>
                  <a:close/>
                </a:path>
              </a:pathLst>
            </a:custGeom>
            <a:grpFill/>
            <a:ln w="1905">
              <a:noFill/>
              <a:round/>
              <a:headEnd/>
              <a:tailEnd/>
            </a:ln>
          </p:spPr>
          <p:txBody>
            <a:bodyPr/>
            <a:lstStyle/>
            <a:p>
              <a:endParaRPr lang="en-GB">
                <a:solidFill>
                  <a:srgbClr val="000000"/>
                </a:solidFill>
                <a:latin typeface="Arial"/>
              </a:endParaRPr>
            </a:p>
          </p:txBody>
        </p:sp>
        <p:sp>
          <p:nvSpPr>
            <p:cNvPr id="945" name="Freeform 941"/>
            <p:cNvSpPr>
              <a:spLocks/>
            </p:cNvSpPr>
            <p:nvPr/>
          </p:nvSpPr>
          <p:spPr bwMode="auto">
            <a:xfrm>
              <a:off x="1395" y="1573"/>
              <a:ext cx="20" cy="26"/>
            </a:xfrm>
            <a:custGeom>
              <a:avLst/>
              <a:gdLst>
                <a:gd name="T0" fmla="*/ 15 w 20"/>
                <a:gd name="T1" fmla="*/ 20 h 26"/>
                <a:gd name="T2" fmla="*/ 18 w 20"/>
                <a:gd name="T3" fmla="*/ 11 h 26"/>
                <a:gd name="T4" fmla="*/ 20 w 20"/>
                <a:gd name="T5" fmla="*/ 11 h 26"/>
                <a:gd name="T6" fmla="*/ 20 w 20"/>
                <a:gd name="T7" fmla="*/ 9 h 26"/>
                <a:gd name="T8" fmla="*/ 18 w 20"/>
                <a:gd name="T9" fmla="*/ 9 h 26"/>
                <a:gd name="T10" fmla="*/ 20 w 20"/>
                <a:gd name="T11" fmla="*/ 9 h 26"/>
                <a:gd name="T12" fmla="*/ 20 w 20"/>
                <a:gd name="T13" fmla="*/ 8 h 26"/>
                <a:gd name="T14" fmla="*/ 20 w 20"/>
                <a:gd name="T15" fmla="*/ 6 h 26"/>
                <a:gd name="T16" fmla="*/ 18 w 20"/>
                <a:gd name="T17" fmla="*/ 6 h 26"/>
                <a:gd name="T18" fmla="*/ 17 w 20"/>
                <a:gd name="T19" fmla="*/ 6 h 26"/>
                <a:gd name="T20" fmla="*/ 15 w 20"/>
                <a:gd name="T21" fmla="*/ 5 h 26"/>
                <a:gd name="T22" fmla="*/ 15 w 20"/>
                <a:gd name="T23" fmla="*/ 3 h 26"/>
                <a:gd name="T24" fmla="*/ 14 w 20"/>
                <a:gd name="T25" fmla="*/ 3 h 26"/>
                <a:gd name="T26" fmla="*/ 14 w 20"/>
                <a:gd name="T27" fmla="*/ 2 h 26"/>
                <a:gd name="T28" fmla="*/ 14 w 20"/>
                <a:gd name="T29" fmla="*/ 0 h 26"/>
                <a:gd name="T30" fmla="*/ 11 w 20"/>
                <a:gd name="T31" fmla="*/ 14 h 26"/>
                <a:gd name="T32" fmla="*/ 9 w 20"/>
                <a:gd name="T33" fmla="*/ 14 h 26"/>
                <a:gd name="T34" fmla="*/ 8 w 20"/>
                <a:gd name="T35" fmla="*/ 14 h 26"/>
                <a:gd name="T36" fmla="*/ 8 w 20"/>
                <a:gd name="T37" fmla="*/ 15 h 26"/>
                <a:gd name="T38" fmla="*/ 8 w 20"/>
                <a:gd name="T39" fmla="*/ 14 h 26"/>
                <a:gd name="T40" fmla="*/ 9 w 20"/>
                <a:gd name="T41" fmla="*/ 14 h 26"/>
                <a:gd name="T42" fmla="*/ 9 w 20"/>
                <a:gd name="T43" fmla="*/ 11 h 26"/>
                <a:gd name="T44" fmla="*/ 9 w 20"/>
                <a:gd name="T45" fmla="*/ 9 h 26"/>
                <a:gd name="T46" fmla="*/ 11 w 20"/>
                <a:gd name="T47" fmla="*/ 6 h 26"/>
                <a:gd name="T48" fmla="*/ 11 w 20"/>
                <a:gd name="T49" fmla="*/ 2 h 26"/>
                <a:gd name="T50" fmla="*/ 11 w 20"/>
                <a:gd name="T51" fmla="*/ 3 h 26"/>
                <a:gd name="T52" fmla="*/ 9 w 20"/>
                <a:gd name="T53" fmla="*/ 3 h 26"/>
                <a:gd name="T54" fmla="*/ 11 w 20"/>
                <a:gd name="T55" fmla="*/ 5 h 26"/>
                <a:gd name="T56" fmla="*/ 9 w 20"/>
                <a:gd name="T57" fmla="*/ 11 h 26"/>
                <a:gd name="T58" fmla="*/ 8 w 20"/>
                <a:gd name="T59" fmla="*/ 12 h 26"/>
                <a:gd name="T60" fmla="*/ 6 w 20"/>
                <a:gd name="T61" fmla="*/ 14 h 26"/>
                <a:gd name="T62" fmla="*/ 0 w 20"/>
                <a:gd name="T63" fmla="*/ 21 h 26"/>
                <a:gd name="T64" fmla="*/ 0 w 20"/>
                <a:gd name="T65" fmla="*/ 23 h 26"/>
                <a:gd name="T66" fmla="*/ 2 w 20"/>
                <a:gd name="T67" fmla="*/ 23 h 26"/>
                <a:gd name="T68" fmla="*/ 3 w 20"/>
                <a:gd name="T69" fmla="*/ 24 h 26"/>
                <a:gd name="T70" fmla="*/ 9 w 20"/>
                <a:gd name="T71" fmla="*/ 15 h 26"/>
                <a:gd name="T72" fmla="*/ 9 w 20"/>
                <a:gd name="T73" fmla="*/ 17 h 26"/>
                <a:gd name="T74" fmla="*/ 5 w 20"/>
                <a:gd name="T75" fmla="*/ 26 h 26"/>
                <a:gd name="T76" fmla="*/ 6 w 20"/>
                <a:gd name="T77" fmla="*/ 23 h 26"/>
                <a:gd name="T78" fmla="*/ 8 w 20"/>
                <a:gd name="T79" fmla="*/ 23 h 26"/>
                <a:gd name="T80" fmla="*/ 9 w 20"/>
                <a:gd name="T81" fmla="*/ 24 h 26"/>
                <a:gd name="T82" fmla="*/ 11 w 20"/>
                <a:gd name="T83" fmla="*/ 23 h 26"/>
                <a:gd name="T84" fmla="*/ 15 w 20"/>
                <a:gd name="T85" fmla="*/ 12 h 26"/>
                <a:gd name="T86" fmla="*/ 15 w 20"/>
                <a:gd name="T87" fmla="*/ 15 h 26"/>
                <a:gd name="T88" fmla="*/ 14 w 20"/>
                <a:gd name="T89" fmla="*/ 23 h 26"/>
                <a:gd name="T90" fmla="*/ 17 w 20"/>
                <a:gd name="T91" fmla="*/ 14 h 26"/>
                <a:gd name="T92" fmla="*/ 17 w 20"/>
                <a:gd name="T93" fmla="*/ 12 h 26"/>
                <a:gd name="T94" fmla="*/ 17 w 20"/>
                <a:gd name="T95" fmla="*/ 9 h 26"/>
                <a:gd name="T96" fmla="*/ 17 w 20"/>
                <a:gd name="T97" fmla="*/ 8 h 26"/>
                <a:gd name="T98" fmla="*/ 18 w 20"/>
                <a:gd name="T99" fmla="*/ 8 h 26"/>
                <a:gd name="T100" fmla="*/ 18 w 20"/>
                <a:gd name="T101" fmla="*/ 9 h 26"/>
                <a:gd name="T102" fmla="*/ 15 w 20"/>
                <a:gd name="T103" fmla="*/ 21 h 26"/>
                <a:gd name="T104" fmla="*/ 14 w 20"/>
                <a:gd name="T105" fmla="*/ 23 h 26"/>
                <a:gd name="T106" fmla="*/ 15 w 20"/>
                <a:gd name="T107" fmla="*/ 20 h 2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0"/>
                <a:gd name="T163" fmla="*/ 0 h 26"/>
                <a:gd name="T164" fmla="*/ 20 w 20"/>
                <a:gd name="T165" fmla="*/ 26 h 2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0" h="26">
                  <a:moveTo>
                    <a:pt x="15" y="20"/>
                  </a:moveTo>
                  <a:lnTo>
                    <a:pt x="18" y="11"/>
                  </a:lnTo>
                  <a:lnTo>
                    <a:pt x="20" y="11"/>
                  </a:lnTo>
                  <a:lnTo>
                    <a:pt x="20" y="9"/>
                  </a:lnTo>
                  <a:lnTo>
                    <a:pt x="18" y="9"/>
                  </a:lnTo>
                  <a:lnTo>
                    <a:pt x="20" y="9"/>
                  </a:lnTo>
                  <a:lnTo>
                    <a:pt x="20" y="8"/>
                  </a:lnTo>
                  <a:lnTo>
                    <a:pt x="20" y="6"/>
                  </a:lnTo>
                  <a:lnTo>
                    <a:pt x="18" y="6"/>
                  </a:lnTo>
                  <a:lnTo>
                    <a:pt x="17" y="6"/>
                  </a:lnTo>
                  <a:lnTo>
                    <a:pt x="15" y="5"/>
                  </a:lnTo>
                  <a:lnTo>
                    <a:pt x="15" y="3"/>
                  </a:lnTo>
                  <a:lnTo>
                    <a:pt x="14" y="3"/>
                  </a:lnTo>
                  <a:lnTo>
                    <a:pt x="14" y="2"/>
                  </a:lnTo>
                  <a:lnTo>
                    <a:pt x="14" y="0"/>
                  </a:lnTo>
                  <a:lnTo>
                    <a:pt x="11" y="14"/>
                  </a:lnTo>
                  <a:lnTo>
                    <a:pt x="9" y="14"/>
                  </a:lnTo>
                  <a:lnTo>
                    <a:pt x="8" y="14"/>
                  </a:lnTo>
                  <a:lnTo>
                    <a:pt x="8" y="15"/>
                  </a:lnTo>
                  <a:lnTo>
                    <a:pt x="8" y="14"/>
                  </a:lnTo>
                  <a:lnTo>
                    <a:pt x="9" y="14"/>
                  </a:lnTo>
                  <a:lnTo>
                    <a:pt x="9" y="11"/>
                  </a:lnTo>
                  <a:lnTo>
                    <a:pt x="9" y="9"/>
                  </a:lnTo>
                  <a:lnTo>
                    <a:pt x="11" y="6"/>
                  </a:lnTo>
                  <a:lnTo>
                    <a:pt x="11" y="2"/>
                  </a:lnTo>
                  <a:lnTo>
                    <a:pt x="11" y="3"/>
                  </a:lnTo>
                  <a:lnTo>
                    <a:pt x="9" y="3"/>
                  </a:lnTo>
                  <a:lnTo>
                    <a:pt x="11" y="5"/>
                  </a:lnTo>
                  <a:lnTo>
                    <a:pt x="9" y="11"/>
                  </a:lnTo>
                  <a:lnTo>
                    <a:pt x="8" y="12"/>
                  </a:lnTo>
                  <a:lnTo>
                    <a:pt x="6" y="14"/>
                  </a:lnTo>
                  <a:lnTo>
                    <a:pt x="0" y="21"/>
                  </a:lnTo>
                  <a:lnTo>
                    <a:pt x="0" y="23"/>
                  </a:lnTo>
                  <a:lnTo>
                    <a:pt x="2" y="23"/>
                  </a:lnTo>
                  <a:lnTo>
                    <a:pt x="3" y="24"/>
                  </a:lnTo>
                  <a:lnTo>
                    <a:pt x="9" y="15"/>
                  </a:lnTo>
                  <a:lnTo>
                    <a:pt x="9" y="17"/>
                  </a:lnTo>
                  <a:lnTo>
                    <a:pt x="5" y="26"/>
                  </a:lnTo>
                  <a:lnTo>
                    <a:pt x="6" y="23"/>
                  </a:lnTo>
                  <a:lnTo>
                    <a:pt x="8" y="23"/>
                  </a:lnTo>
                  <a:lnTo>
                    <a:pt x="9" y="24"/>
                  </a:lnTo>
                  <a:lnTo>
                    <a:pt x="11" y="23"/>
                  </a:lnTo>
                  <a:lnTo>
                    <a:pt x="15" y="12"/>
                  </a:lnTo>
                  <a:lnTo>
                    <a:pt x="15" y="15"/>
                  </a:lnTo>
                  <a:lnTo>
                    <a:pt x="14" y="23"/>
                  </a:lnTo>
                  <a:lnTo>
                    <a:pt x="17" y="14"/>
                  </a:lnTo>
                  <a:lnTo>
                    <a:pt x="17" y="12"/>
                  </a:lnTo>
                  <a:lnTo>
                    <a:pt x="17" y="9"/>
                  </a:lnTo>
                  <a:lnTo>
                    <a:pt x="17" y="8"/>
                  </a:lnTo>
                  <a:lnTo>
                    <a:pt x="18" y="8"/>
                  </a:lnTo>
                  <a:lnTo>
                    <a:pt x="18" y="9"/>
                  </a:lnTo>
                  <a:lnTo>
                    <a:pt x="15" y="21"/>
                  </a:lnTo>
                  <a:lnTo>
                    <a:pt x="14" y="23"/>
                  </a:lnTo>
                  <a:lnTo>
                    <a:pt x="15" y="20"/>
                  </a:lnTo>
                  <a:close/>
                </a:path>
              </a:pathLst>
            </a:custGeom>
            <a:grpFill/>
            <a:ln w="1905">
              <a:noFill/>
              <a:round/>
              <a:headEnd/>
              <a:tailEnd/>
            </a:ln>
          </p:spPr>
          <p:txBody>
            <a:bodyPr/>
            <a:lstStyle/>
            <a:p>
              <a:endParaRPr lang="en-GB">
                <a:solidFill>
                  <a:srgbClr val="000000"/>
                </a:solidFill>
                <a:latin typeface="Arial"/>
              </a:endParaRPr>
            </a:p>
          </p:txBody>
        </p:sp>
        <p:sp>
          <p:nvSpPr>
            <p:cNvPr id="946" name="Freeform 942"/>
            <p:cNvSpPr>
              <a:spLocks/>
            </p:cNvSpPr>
            <p:nvPr/>
          </p:nvSpPr>
          <p:spPr bwMode="auto">
            <a:xfrm>
              <a:off x="1415" y="1579"/>
              <a:ext cx="4" cy="9"/>
            </a:xfrm>
            <a:custGeom>
              <a:avLst/>
              <a:gdLst>
                <a:gd name="T0" fmla="*/ 0 w 4"/>
                <a:gd name="T1" fmla="*/ 9 h 9"/>
                <a:gd name="T2" fmla="*/ 1 w 4"/>
                <a:gd name="T3" fmla="*/ 9 h 9"/>
                <a:gd name="T4" fmla="*/ 1 w 4"/>
                <a:gd name="T5" fmla="*/ 8 h 9"/>
                <a:gd name="T6" fmla="*/ 1 w 4"/>
                <a:gd name="T7" fmla="*/ 9 h 9"/>
                <a:gd name="T8" fmla="*/ 3 w 4"/>
                <a:gd name="T9" fmla="*/ 8 h 9"/>
                <a:gd name="T10" fmla="*/ 4 w 4"/>
                <a:gd name="T11" fmla="*/ 6 h 9"/>
                <a:gd name="T12" fmla="*/ 4 w 4"/>
                <a:gd name="T13" fmla="*/ 5 h 9"/>
                <a:gd name="T14" fmla="*/ 3 w 4"/>
                <a:gd name="T15" fmla="*/ 0 h 9"/>
                <a:gd name="T16" fmla="*/ 1 w 4"/>
                <a:gd name="T17" fmla="*/ 0 h 9"/>
                <a:gd name="T18" fmla="*/ 1 w 4"/>
                <a:gd name="T19" fmla="*/ 2 h 9"/>
                <a:gd name="T20" fmla="*/ 1 w 4"/>
                <a:gd name="T21" fmla="*/ 3 h 9"/>
                <a:gd name="T22" fmla="*/ 1 w 4"/>
                <a:gd name="T23" fmla="*/ 5 h 9"/>
                <a:gd name="T24" fmla="*/ 1 w 4"/>
                <a:gd name="T25" fmla="*/ 6 h 9"/>
                <a:gd name="T26" fmla="*/ 0 w 4"/>
                <a:gd name="T27" fmla="*/ 8 h 9"/>
                <a:gd name="T28" fmla="*/ 0 w 4"/>
                <a:gd name="T29" fmla="*/ 9 h 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
                <a:gd name="T46" fmla="*/ 0 h 9"/>
                <a:gd name="T47" fmla="*/ 4 w 4"/>
                <a:gd name="T48" fmla="*/ 9 h 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 h="9">
                  <a:moveTo>
                    <a:pt x="0" y="9"/>
                  </a:moveTo>
                  <a:lnTo>
                    <a:pt x="1" y="9"/>
                  </a:lnTo>
                  <a:lnTo>
                    <a:pt x="1" y="8"/>
                  </a:lnTo>
                  <a:lnTo>
                    <a:pt x="1" y="9"/>
                  </a:lnTo>
                  <a:lnTo>
                    <a:pt x="3" y="8"/>
                  </a:lnTo>
                  <a:lnTo>
                    <a:pt x="4" y="6"/>
                  </a:lnTo>
                  <a:lnTo>
                    <a:pt x="4" y="5"/>
                  </a:lnTo>
                  <a:lnTo>
                    <a:pt x="3" y="0"/>
                  </a:lnTo>
                  <a:lnTo>
                    <a:pt x="1" y="0"/>
                  </a:lnTo>
                  <a:lnTo>
                    <a:pt x="1" y="2"/>
                  </a:lnTo>
                  <a:lnTo>
                    <a:pt x="1" y="3"/>
                  </a:lnTo>
                  <a:lnTo>
                    <a:pt x="1" y="5"/>
                  </a:lnTo>
                  <a:lnTo>
                    <a:pt x="1" y="6"/>
                  </a:lnTo>
                  <a:lnTo>
                    <a:pt x="0" y="8"/>
                  </a:lnTo>
                  <a:lnTo>
                    <a:pt x="0" y="9"/>
                  </a:lnTo>
                  <a:close/>
                </a:path>
              </a:pathLst>
            </a:custGeom>
            <a:grpFill/>
            <a:ln w="1905">
              <a:noFill/>
              <a:round/>
              <a:headEnd/>
              <a:tailEnd/>
            </a:ln>
          </p:spPr>
          <p:txBody>
            <a:bodyPr/>
            <a:lstStyle/>
            <a:p>
              <a:endParaRPr lang="en-GB">
                <a:solidFill>
                  <a:srgbClr val="000000"/>
                </a:solidFill>
                <a:latin typeface="Arial"/>
              </a:endParaRPr>
            </a:p>
          </p:txBody>
        </p:sp>
        <p:sp>
          <p:nvSpPr>
            <p:cNvPr id="947" name="Freeform 943"/>
            <p:cNvSpPr>
              <a:spLocks/>
            </p:cNvSpPr>
            <p:nvPr/>
          </p:nvSpPr>
          <p:spPr bwMode="auto">
            <a:xfrm>
              <a:off x="1133" y="835"/>
              <a:ext cx="91" cy="127"/>
            </a:xfrm>
            <a:custGeom>
              <a:avLst/>
              <a:gdLst>
                <a:gd name="T0" fmla="*/ 38 w 91"/>
                <a:gd name="T1" fmla="*/ 2 h 127"/>
                <a:gd name="T2" fmla="*/ 32 w 91"/>
                <a:gd name="T3" fmla="*/ 6 h 127"/>
                <a:gd name="T4" fmla="*/ 27 w 91"/>
                <a:gd name="T5" fmla="*/ 3 h 127"/>
                <a:gd name="T6" fmla="*/ 15 w 91"/>
                <a:gd name="T7" fmla="*/ 6 h 127"/>
                <a:gd name="T8" fmla="*/ 8 w 91"/>
                <a:gd name="T9" fmla="*/ 11 h 127"/>
                <a:gd name="T10" fmla="*/ 9 w 91"/>
                <a:gd name="T11" fmla="*/ 23 h 127"/>
                <a:gd name="T12" fmla="*/ 12 w 91"/>
                <a:gd name="T13" fmla="*/ 21 h 127"/>
                <a:gd name="T14" fmla="*/ 9 w 91"/>
                <a:gd name="T15" fmla="*/ 23 h 127"/>
                <a:gd name="T16" fmla="*/ 15 w 91"/>
                <a:gd name="T17" fmla="*/ 30 h 127"/>
                <a:gd name="T18" fmla="*/ 17 w 91"/>
                <a:gd name="T19" fmla="*/ 33 h 127"/>
                <a:gd name="T20" fmla="*/ 9 w 91"/>
                <a:gd name="T21" fmla="*/ 30 h 127"/>
                <a:gd name="T22" fmla="*/ 3 w 91"/>
                <a:gd name="T23" fmla="*/ 26 h 127"/>
                <a:gd name="T24" fmla="*/ 0 w 91"/>
                <a:gd name="T25" fmla="*/ 30 h 127"/>
                <a:gd name="T26" fmla="*/ 2 w 91"/>
                <a:gd name="T27" fmla="*/ 35 h 127"/>
                <a:gd name="T28" fmla="*/ 0 w 91"/>
                <a:gd name="T29" fmla="*/ 36 h 127"/>
                <a:gd name="T30" fmla="*/ 0 w 91"/>
                <a:gd name="T31" fmla="*/ 45 h 127"/>
                <a:gd name="T32" fmla="*/ 2 w 91"/>
                <a:gd name="T33" fmla="*/ 54 h 127"/>
                <a:gd name="T34" fmla="*/ 2 w 91"/>
                <a:gd name="T35" fmla="*/ 63 h 127"/>
                <a:gd name="T36" fmla="*/ 0 w 91"/>
                <a:gd name="T37" fmla="*/ 67 h 127"/>
                <a:gd name="T38" fmla="*/ 0 w 91"/>
                <a:gd name="T39" fmla="*/ 82 h 127"/>
                <a:gd name="T40" fmla="*/ 2 w 91"/>
                <a:gd name="T41" fmla="*/ 87 h 127"/>
                <a:gd name="T42" fmla="*/ 6 w 91"/>
                <a:gd name="T43" fmla="*/ 91 h 127"/>
                <a:gd name="T44" fmla="*/ 9 w 91"/>
                <a:gd name="T45" fmla="*/ 100 h 127"/>
                <a:gd name="T46" fmla="*/ 8 w 91"/>
                <a:gd name="T47" fmla="*/ 117 h 127"/>
                <a:gd name="T48" fmla="*/ 15 w 91"/>
                <a:gd name="T49" fmla="*/ 117 h 127"/>
                <a:gd name="T50" fmla="*/ 9 w 91"/>
                <a:gd name="T51" fmla="*/ 123 h 127"/>
                <a:gd name="T52" fmla="*/ 17 w 91"/>
                <a:gd name="T53" fmla="*/ 126 h 127"/>
                <a:gd name="T54" fmla="*/ 21 w 91"/>
                <a:gd name="T55" fmla="*/ 124 h 127"/>
                <a:gd name="T56" fmla="*/ 27 w 91"/>
                <a:gd name="T57" fmla="*/ 124 h 127"/>
                <a:gd name="T58" fmla="*/ 24 w 91"/>
                <a:gd name="T59" fmla="*/ 124 h 127"/>
                <a:gd name="T60" fmla="*/ 27 w 91"/>
                <a:gd name="T61" fmla="*/ 120 h 127"/>
                <a:gd name="T62" fmla="*/ 33 w 91"/>
                <a:gd name="T63" fmla="*/ 108 h 127"/>
                <a:gd name="T64" fmla="*/ 36 w 91"/>
                <a:gd name="T65" fmla="*/ 96 h 127"/>
                <a:gd name="T66" fmla="*/ 32 w 91"/>
                <a:gd name="T67" fmla="*/ 87 h 127"/>
                <a:gd name="T68" fmla="*/ 27 w 91"/>
                <a:gd name="T69" fmla="*/ 87 h 127"/>
                <a:gd name="T70" fmla="*/ 23 w 91"/>
                <a:gd name="T71" fmla="*/ 87 h 127"/>
                <a:gd name="T72" fmla="*/ 24 w 91"/>
                <a:gd name="T73" fmla="*/ 82 h 127"/>
                <a:gd name="T74" fmla="*/ 36 w 91"/>
                <a:gd name="T75" fmla="*/ 82 h 127"/>
                <a:gd name="T76" fmla="*/ 41 w 91"/>
                <a:gd name="T77" fmla="*/ 81 h 127"/>
                <a:gd name="T78" fmla="*/ 44 w 91"/>
                <a:gd name="T79" fmla="*/ 84 h 127"/>
                <a:gd name="T80" fmla="*/ 50 w 91"/>
                <a:gd name="T81" fmla="*/ 85 h 127"/>
                <a:gd name="T82" fmla="*/ 57 w 91"/>
                <a:gd name="T83" fmla="*/ 87 h 127"/>
                <a:gd name="T84" fmla="*/ 65 w 91"/>
                <a:gd name="T85" fmla="*/ 79 h 127"/>
                <a:gd name="T86" fmla="*/ 66 w 91"/>
                <a:gd name="T87" fmla="*/ 73 h 127"/>
                <a:gd name="T88" fmla="*/ 72 w 91"/>
                <a:gd name="T89" fmla="*/ 60 h 127"/>
                <a:gd name="T90" fmla="*/ 67 w 91"/>
                <a:gd name="T91" fmla="*/ 57 h 127"/>
                <a:gd name="T92" fmla="*/ 73 w 91"/>
                <a:gd name="T93" fmla="*/ 56 h 127"/>
                <a:gd name="T94" fmla="*/ 78 w 91"/>
                <a:gd name="T95" fmla="*/ 38 h 127"/>
                <a:gd name="T96" fmla="*/ 90 w 91"/>
                <a:gd name="T97" fmla="*/ 23 h 127"/>
                <a:gd name="T98" fmla="*/ 90 w 91"/>
                <a:gd name="T99" fmla="*/ 21 h 127"/>
                <a:gd name="T100" fmla="*/ 90 w 91"/>
                <a:gd name="T101" fmla="*/ 15 h 127"/>
                <a:gd name="T102" fmla="*/ 66 w 91"/>
                <a:gd name="T103" fmla="*/ 11 h 127"/>
                <a:gd name="T104" fmla="*/ 60 w 91"/>
                <a:gd name="T105" fmla="*/ 12 h 127"/>
                <a:gd name="T106" fmla="*/ 56 w 91"/>
                <a:gd name="T107" fmla="*/ 14 h 127"/>
                <a:gd name="T108" fmla="*/ 53 w 91"/>
                <a:gd name="T109" fmla="*/ 6 h 127"/>
                <a:gd name="T110" fmla="*/ 50 w 91"/>
                <a:gd name="T111" fmla="*/ 5 h 12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1"/>
                <a:gd name="T169" fmla="*/ 0 h 127"/>
                <a:gd name="T170" fmla="*/ 91 w 91"/>
                <a:gd name="T171" fmla="*/ 127 h 12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1" h="127">
                  <a:moveTo>
                    <a:pt x="42" y="2"/>
                  </a:moveTo>
                  <a:lnTo>
                    <a:pt x="39" y="0"/>
                  </a:lnTo>
                  <a:lnTo>
                    <a:pt x="38" y="2"/>
                  </a:lnTo>
                  <a:lnTo>
                    <a:pt x="36" y="0"/>
                  </a:lnTo>
                  <a:lnTo>
                    <a:pt x="33" y="2"/>
                  </a:lnTo>
                  <a:lnTo>
                    <a:pt x="32" y="6"/>
                  </a:lnTo>
                  <a:lnTo>
                    <a:pt x="30" y="5"/>
                  </a:lnTo>
                  <a:lnTo>
                    <a:pt x="30" y="3"/>
                  </a:lnTo>
                  <a:lnTo>
                    <a:pt x="27" y="3"/>
                  </a:lnTo>
                  <a:lnTo>
                    <a:pt x="20" y="6"/>
                  </a:lnTo>
                  <a:lnTo>
                    <a:pt x="18" y="6"/>
                  </a:lnTo>
                  <a:lnTo>
                    <a:pt x="15" y="6"/>
                  </a:lnTo>
                  <a:lnTo>
                    <a:pt x="15" y="8"/>
                  </a:lnTo>
                  <a:lnTo>
                    <a:pt x="9" y="11"/>
                  </a:lnTo>
                  <a:lnTo>
                    <a:pt x="8" y="11"/>
                  </a:lnTo>
                  <a:lnTo>
                    <a:pt x="6" y="15"/>
                  </a:lnTo>
                  <a:lnTo>
                    <a:pt x="6" y="18"/>
                  </a:lnTo>
                  <a:lnTo>
                    <a:pt x="9" y="23"/>
                  </a:lnTo>
                  <a:lnTo>
                    <a:pt x="9" y="21"/>
                  </a:lnTo>
                  <a:lnTo>
                    <a:pt x="11" y="20"/>
                  </a:lnTo>
                  <a:lnTo>
                    <a:pt x="12" y="21"/>
                  </a:lnTo>
                  <a:lnTo>
                    <a:pt x="11" y="21"/>
                  </a:lnTo>
                  <a:lnTo>
                    <a:pt x="11" y="23"/>
                  </a:lnTo>
                  <a:lnTo>
                    <a:pt x="9" y="23"/>
                  </a:lnTo>
                  <a:lnTo>
                    <a:pt x="12" y="29"/>
                  </a:lnTo>
                  <a:lnTo>
                    <a:pt x="14" y="30"/>
                  </a:lnTo>
                  <a:lnTo>
                    <a:pt x="15" y="30"/>
                  </a:lnTo>
                  <a:lnTo>
                    <a:pt x="18" y="32"/>
                  </a:lnTo>
                  <a:lnTo>
                    <a:pt x="18" y="33"/>
                  </a:lnTo>
                  <a:lnTo>
                    <a:pt x="17" y="33"/>
                  </a:lnTo>
                  <a:lnTo>
                    <a:pt x="15" y="32"/>
                  </a:lnTo>
                  <a:lnTo>
                    <a:pt x="14" y="33"/>
                  </a:lnTo>
                  <a:lnTo>
                    <a:pt x="9" y="30"/>
                  </a:lnTo>
                  <a:lnTo>
                    <a:pt x="6" y="26"/>
                  </a:lnTo>
                  <a:lnTo>
                    <a:pt x="5" y="26"/>
                  </a:lnTo>
                  <a:lnTo>
                    <a:pt x="3" y="26"/>
                  </a:lnTo>
                  <a:lnTo>
                    <a:pt x="2" y="27"/>
                  </a:lnTo>
                  <a:lnTo>
                    <a:pt x="0" y="27"/>
                  </a:lnTo>
                  <a:lnTo>
                    <a:pt x="0" y="30"/>
                  </a:lnTo>
                  <a:lnTo>
                    <a:pt x="0" y="32"/>
                  </a:lnTo>
                  <a:lnTo>
                    <a:pt x="0" y="33"/>
                  </a:lnTo>
                  <a:lnTo>
                    <a:pt x="2" y="35"/>
                  </a:lnTo>
                  <a:lnTo>
                    <a:pt x="2" y="36"/>
                  </a:lnTo>
                  <a:lnTo>
                    <a:pt x="2" y="38"/>
                  </a:lnTo>
                  <a:lnTo>
                    <a:pt x="0" y="36"/>
                  </a:lnTo>
                  <a:lnTo>
                    <a:pt x="0" y="39"/>
                  </a:lnTo>
                  <a:lnTo>
                    <a:pt x="0" y="41"/>
                  </a:lnTo>
                  <a:lnTo>
                    <a:pt x="0" y="45"/>
                  </a:lnTo>
                  <a:lnTo>
                    <a:pt x="2" y="50"/>
                  </a:lnTo>
                  <a:lnTo>
                    <a:pt x="0" y="53"/>
                  </a:lnTo>
                  <a:lnTo>
                    <a:pt x="2" y="54"/>
                  </a:lnTo>
                  <a:lnTo>
                    <a:pt x="2" y="61"/>
                  </a:lnTo>
                  <a:lnTo>
                    <a:pt x="3" y="63"/>
                  </a:lnTo>
                  <a:lnTo>
                    <a:pt x="2" y="63"/>
                  </a:lnTo>
                  <a:lnTo>
                    <a:pt x="0" y="64"/>
                  </a:lnTo>
                  <a:lnTo>
                    <a:pt x="0" y="66"/>
                  </a:lnTo>
                  <a:lnTo>
                    <a:pt x="0" y="67"/>
                  </a:lnTo>
                  <a:lnTo>
                    <a:pt x="0" y="70"/>
                  </a:lnTo>
                  <a:lnTo>
                    <a:pt x="2" y="75"/>
                  </a:lnTo>
                  <a:lnTo>
                    <a:pt x="0" y="82"/>
                  </a:lnTo>
                  <a:lnTo>
                    <a:pt x="2" y="82"/>
                  </a:lnTo>
                  <a:lnTo>
                    <a:pt x="2" y="85"/>
                  </a:lnTo>
                  <a:lnTo>
                    <a:pt x="2" y="87"/>
                  </a:lnTo>
                  <a:lnTo>
                    <a:pt x="2" y="88"/>
                  </a:lnTo>
                  <a:lnTo>
                    <a:pt x="3" y="88"/>
                  </a:lnTo>
                  <a:lnTo>
                    <a:pt x="6" y="91"/>
                  </a:lnTo>
                  <a:lnTo>
                    <a:pt x="6" y="96"/>
                  </a:lnTo>
                  <a:lnTo>
                    <a:pt x="8" y="99"/>
                  </a:lnTo>
                  <a:lnTo>
                    <a:pt x="9" y="100"/>
                  </a:lnTo>
                  <a:lnTo>
                    <a:pt x="8" y="103"/>
                  </a:lnTo>
                  <a:lnTo>
                    <a:pt x="9" y="106"/>
                  </a:lnTo>
                  <a:lnTo>
                    <a:pt x="8" y="117"/>
                  </a:lnTo>
                  <a:lnTo>
                    <a:pt x="9" y="118"/>
                  </a:lnTo>
                  <a:lnTo>
                    <a:pt x="12" y="117"/>
                  </a:lnTo>
                  <a:lnTo>
                    <a:pt x="15" y="117"/>
                  </a:lnTo>
                  <a:lnTo>
                    <a:pt x="11" y="118"/>
                  </a:lnTo>
                  <a:lnTo>
                    <a:pt x="9" y="121"/>
                  </a:lnTo>
                  <a:lnTo>
                    <a:pt x="9" y="123"/>
                  </a:lnTo>
                  <a:lnTo>
                    <a:pt x="8" y="127"/>
                  </a:lnTo>
                  <a:lnTo>
                    <a:pt x="9" y="127"/>
                  </a:lnTo>
                  <a:lnTo>
                    <a:pt x="17" y="126"/>
                  </a:lnTo>
                  <a:lnTo>
                    <a:pt x="18" y="126"/>
                  </a:lnTo>
                  <a:lnTo>
                    <a:pt x="20" y="124"/>
                  </a:lnTo>
                  <a:lnTo>
                    <a:pt x="21" y="124"/>
                  </a:lnTo>
                  <a:lnTo>
                    <a:pt x="27" y="127"/>
                  </a:lnTo>
                  <a:lnTo>
                    <a:pt x="27" y="126"/>
                  </a:lnTo>
                  <a:lnTo>
                    <a:pt x="27" y="124"/>
                  </a:lnTo>
                  <a:lnTo>
                    <a:pt x="27" y="123"/>
                  </a:lnTo>
                  <a:lnTo>
                    <a:pt x="26" y="124"/>
                  </a:lnTo>
                  <a:lnTo>
                    <a:pt x="24" y="124"/>
                  </a:lnTo>
                  <a:lnTo>
                    <a:pt x="26" y="123"/>
                  </a:lnTo>
                  <a:lnTo>
                    <a:pt x="27" y="121"/>
                  </a:lnTo>
                  <a:lnTo>
                    <a:pt x="27" y="120"/>
                  </a:lnTo>
                  <a:lnTo>
                    <a:pt x="27" y="118"/>
                  </a:lnTo>
                  <a:lnTo>
                    <a:pt x="32" y="109"/>
                  </a:lnTo>
                  <a:lnTo>
                    <a:pt x="33" y="108"/>
                  </a:lnTo>
                  <a:lnTo>
                    <a:pt x="35" y="108"/>
                  </a:lnTo>
                  <a:lnTo>
                    <a:pt x="38" y="102"/>
                  </a:lnTo>
                  <a:lnTo>
                    <a:pt x="36" y="96"/>
                  </a:lnTo>
                  <a:lnTo>
                    <a:pt x="33" y="91"/>
                  </a:lnTo>
                  <a:lnTo>
                    <a:pt x="32" y="91"/>
                  </a:lnTo>
                  <a:lnTo>
                    <a:pt x="32" y="87"/>
                  </a:lnTo>
                  <a:lnTo>
                    <a:pt x="32" y="85"/>
                  </a:lnTo>
                  <a:lnTo>
                    <a:pt x="30" y="87"/>
                  </a:lnTo>
                  <a:lnTo>
                    <a:pt x="27" y="87"/>
                  </a:lnTo>
                  <a:lnTo>
                    <a:pt x="26" y="85"/>
                  </a:lnTo>
                  <a:lnTo>
                    <a:pt x="24" y="85"/>
                  </a:lnTo>
                  <a:lnTo>
                    <a:pt x="23" y="87"/>
                  </a:lnTo>
                  <a:lnTo>
                    <a:pt x="23" y="85"/>
                  </a:lnTo>
                  <a:lnTo>
                    <a:pt x="23" y="84"/>
                  </a:lnTo>
                  <a:lnTo>
                    <a:pt x="24" y="82"/>
                  </a:lnTo>
                  <a:lnTo>
                    <a:pt x="26" y="84"/>
                  </a:lnTo>
                  <a:lnTo>
                    <a:pt x="35" y="82"/>
                  </a:lnTo>
                  <a:lnTo>
                    <a:pt x="36" y="82"/>
                  </a:lnTo>
                  <a:lnTo>
                    <a:pt x="38" y="82"/>
                  </a:lnTo>
                  <a:lnTo>
                    <a:pt x="39" y="82"/>
                  </a:lnTo>
                  <a:lnTo>
                    <a:pt x="41" y="81"/>
                  </a:lnTo>
                  <a:lnTo>
                    <a:pt x="41" y="82"/>
                  </a:lnTo>
                  <a:lnTo>
                    <a:pt x="42" y="82"/>
                  </a:lnTo>
                  <a:lnTo>
                    <a:pt x="44" y="84"/>
                  </a:lnTo>
                  <a:lnTo>
                    <a:pt x="45" y="84"/>
                  </a:lnTo>
                  <a:lnTo>
                    <a:pt x="48" y="85"/>
                  </a:lnTo>
                  <a:lnTo>
                    <a:pt x="50" y="85"/>
                  </a:lnTo>
                  <a:lnTo>
                    <a:pt x="54" y="85"/>
                  </a:lnTo>
                  <a:lnTo>
                    <a:pt x="54" y="87"/>
                  </a:lnTo>
                  <a:lnTo>
                    <a:pt x="57" y="87"/>
                  </a:lnTo>
                  <a:lnTo>
                    <a:pt x="60" y="85"/>
                  </a:lnTo>
                  <a:lnTo>
                    <a:pt x="62" y="82"/>
                  </a:lnTo>
                  <a:lnTo>
                    <a:pt x="65" y="79"/>
                  </a:lnTo>
                  <a:lnTo>
                    <a:pt x="65" y="78"/>
                  </a:lnTo>
                  <a:lnTo>
                    <a:pt x="65" y="75"/>
                  </a:lnTo>
                  <a:lnTo>
                    <a:pt x="66" y="73"/>
                  </a:lnTo>
                  <a:lnTo>
                    <a:pt x="67" y="70"/>
                  </a:lnTo>
                  <a:lnTo>
                    <a:pt x="67" y="69"/>
                  </a:lnTo>
                  <a:lnTo>
                    <a:pt x="72" y="60"/>
                  </a:lnTo>
                  <a:lnTo>
                    <a:pt x="72" y="59"/>
                  </a:lnTo>
                  <a:lnTo>
                    <a:pt x="70" y="59"/>
                  </a:lnTo>
                  <a:lnTo>
                    <a:pt x="67" y="57"/>
                  </a:lnTo>
                  <a:lnTo>
                    <a:pt x="69" y="57"/>
                  </a:lnTo>
                  <a:lnTo>
                    <a:pt x="70" y="57"/>
                  </a:lnTo>
                  <a:lnTo>
                    <a:pt x="73" y="56"/>
                  </a:lnTo>
                  <a:lnTo>
                    <a:pt x="79" y="41"/>
                  </a:lnTo>
                  <a:lnTo>
                    <a:pt x="78" y="39"/>
                  </a:lnTo>
                  <a:lnTo>
                    <a:pt x="78" y="38"/>
                  </a:lnTo>
                  <a:lnTo>
                    <a:pt x="79" y="39"/>
                  </a:lnTo>
                  <a:lnTo>
                    <a:pt x="81" y="39"/>
                  </a:lnTo>
                  <a:lnTo>
                    <a:pt x="90" y="23"/>
                  </a:lnTo>
                  <a:lnTo>
                    <a:pt x="88" y="20"/>
                  </a:lnTo>
                  <a:lnTo>
                    <a:pt x="90" y="20"/>
                  </a:lnTo>
                  <a:lnTo>
                    <a:pt x="90" y="21"/>
                  </a:lnTo>
                  <a:lnTo>
                    <a:pt x="91" y="20"/>
                  </a:lnTo>
                  <a:lnTo>
                    <a:pt x="91" y="17"/>
                  </a:lnTo>
                  <a:lnTo>
                    <a:pt x="90" y="15"/>
                  </a:lnTo>
                  <a:lnTo>
                    <a:pt x="88" y="17"/>
                  </a:lnTo>
                  <a:lnTo>
                    <a:pt x="73" y="11"/>
                  </a:lnTo>
                  <a:lnTo>
                    <a:pt x="66" y="11"/>
                  </a:lnTo>
                  <a:lnTo>
                    <a:pt x="65" y="11"/>
                  </a:lnTo>
                  <a:lnTo>
                    <a:pt x="63" y="11"/>
                  </a:lnTo>
                  <a:lnTo>
                    <a:pt x="60" y="12"/>
                  </a:lnTo>
                  <a:lnTo>
                    <a:pt x="60" y="15"/>
                  </a:lnTo>
                  <a:lnTo>
                    <a:pt x="59" y="15"/>
                  </a:lnTo>
                  <a:lnTo>
                    <a:pt x="56" y="14"/>
                  </a:lnTo>
                  <a:lnTo>
                    <a:pt x="57" y="11"/>
                  </a:lnTo>
                  <a:lnTo>
                    <a:pt x="56" y="9"/>
                  </a:lnTo>
                  <a:lnTo>
                    <a:pt x="53" y="6"/>
                  </a:lnTo>
                  <a:lnTo>
                    <a:pt x="51" y="5"/>
                  </a:lnTo>
                  <a:lnTo>
                    <a:pt x="50" y="6"/>
                  </a:lnTo>
                  <a:lnTo>
                    <a:pt x="50" y="5"/>
                  </a:lnTo>
                  <a:lnTo>
                    <a:pt x="42" y="2"/>
                  </a:lnTo>
                  <a:close/>
                </a:path>
              </a:pathLst>
            </a:custGeom>
            <a:grpFill/>
            <a:ln w="1905">
              <a:noFill/>
              <a:round/>
              <a:headEnd/>
              <a:tailEnd/>
            </a:ln>
          </p:spPr>
          <p:txBody>
            <a:bodyPr/>
            <a:lstStyle/>
            <a:p>
              <a:endParaRPr lang="en-GB">
                <a:solidFill>
                  <a:srgbClr val="000000"/>
                </a:solidFill>
                <a:latin typeface="Arial"/>
              </a:endParaRPr>
            </a:p>
          </p:txBody>
        </p:sp>
        <p:sp>
          <p:nvSpPr>
            <p:cNvPr id="948" name="Freeform 944"/>
            <p:cNvSpPr>
              <a:spLocks/>
            </p:cNvSpPr>
            <p:nvPr/>
          </p:nvSpPr>
          <p:spPr bwMode="auto">
            <a:xfrm>
              <a:off x="4817" y="2878"/>
              <a:ext cx="7" cy="6"/>
            </a:xfrm>
            <a:custGeom>
              <a:avLst/>
              <a:gdLst>
                <a:gd name="T0" fmla="*/ 0 w 7"/>
                <a:gd name="T1" fmla="*/ 3 h 6"/>
                <a:gd name="T2" fmla="*/ 7 w 7"/>
                <a:gd name="T3" fmla="*/ 0 h 6"/>
                <a:gd name="T4" fmla="*/ 7 w 7"/>
                <a:gd name="T5" fmla="*/ 2 h 6"/>
                <a:gd name="T6" fmla="*/ 6 w 7"/>
                <a:gd name="T7" fmla="*/ 2 h 6"/>
                <a:gd name="T8" fmla="*/ 7 w 7"/>
                <a:gd name="T9" fmla="*/ 2 h 6"/>
                <a:gd name="T10" fmla="*/ 6 w 7"/>
                <a:gd name="T11" fmla="*/ 2 h 6"/>
                <a:gd name="T12" fmla="*/ 6 w 7"/>
                <a:gd name="T13" fmla="*/ 3 h 6"/>
                <a:gd name="T14" fmla="*/ 6 w 7"/>
                <a:gd name="T15" fmla="*/ 5 h 6"/>
                <a:gd name="T16" fmla="*/ 4 w 7"/>
                <a:gd name="T17" fmla="*/ 5 h 6"/>
                <a:gd name="T18" fmla="*/ 6 w 7"/>
                <a:gd name="T19" fmla="*/ 5 h 6"/>
                <a:gd name="T20" fmla="*/ 4 w 7"/>
                <a:gd name="T21" fmla="*/ 5 h 6"/>
                <a:gd name="T22" fmla="*/ 4 w 7"/>
                <a:gd name="T23" fmla="*/ 6 h 6"/>
                <a:gd name="T24" fmla="*/ 3 w 7"/>
                <a:gd name="T25" fmla="*/ 6 h 6"/>
                <a:gd name="T26" fmla="*/ 3 w 7"/>
                <a:gd name="T27" fmla="*/ 5 h 6"/>
                <a:gd name="T28" fmla="*/ 3 w 7"/>
                <a:gd name="T29" fmla="*/ 3 h 6"/>
                <a:gd name="T30" fmla="*/ 1 w 7"/>
                <a:gd name="T31" fmla="*/ 5 h 6"/>
                <a:gd name="T32" fmla="*/ 0 w 7"/>
                <a:gd name="T33" fmla="*/ 5 h 6"/>
                <a:gd name="T34" fmla="*/ 0 w 7"/>
                <a:gd name="T35" fmla="*/ 3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
                <a:gd name="T55" fmla="*/ 0 h 6"/>
                <a:gd name="T56" fmla="*/ 7 w 7"/>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 h="6">
                  <a:moveTo>
                    <a:pt x="0" y="3"/>
                  </a:moveTo>
                  <a:lnTo>
                    <a:pt x="7" y="0"/>
                  </a:lnTo>
                  <a:lnTo>
                    <a:pt x="7" y="2"/>
                  </a:lnTo>
                  <a:lnTo>
                    <a:pt x="6" y="2"/>
                  </a:lnTo>
                  <a:lnTo>
                    <a:pt x="7" y="2"/>
                  </a:lnTo>
                  <a:lnTo>
                    <a:pt x="6" y="2"/>
                  </a:lnTo>
                  <a:lnTo>
                    <a:pt x="6" y="3"/>
                  </a:lnTo>
                  <a:lnTo>
                    <a:pt x="6" y="5"/>
                  </a:lnTo>
                  <a:lnTo>
                    <a:pt x="4" y="5"/>
                  </a:lnTo>
                  <a:lnTo>
                    <a:pt x="6" y="5"/>
                  </a:lnTo>
                  <a:lnTo>
                    <a:pt x="4" y="5"/>
                  </a:lnTo>
                  <a:lnTo>
                    <a:pt x="4" y="6"/>
                  </a:lnTo>
                  <a:lnTo>
                    <a:pt x="3" y="6"/>
                  </a:lnTo>
                  <a:lnTo>
                    <a:pt x="3" y="5"/>
                  </a:lnTo>
                  <a:lnTo>
                    <a:pt x="3" y="3"/>
                  </a:lnTo>
                  <a:lnTo>
                    <a:pt x="1" y="5"/>
                  </a:lnTo>
                  <a:lnTo>
                    <a:pt x="0" y="5"/>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949" name="Freeform 945"/>
            <p:cNvSpPr>
              <a:spLocks/>
            </p:cNvSpPr>
            <p:nvPr/>
          </p:nvSpPr>
          <p:spPr bwMode="auto">
            <a:xfrm>
              <a:off x="4832" y="2865"/>
              <a:ext cx="39" cy="19"/>
            </a:xfrm>
            <a:custGeom>
              <a:avLst/>
              <a:gdLst>
                <a:gd name="T0" fmla="*/ 3 w 39"/>
                <a:gd name="T1" fmla="*/ 19 h 19"/>
                <a:gd name="T2" fmla="*/ 3 w 39"/>
                <a:gd name="T3" fmla="*/ 18 h 19"/>
                <a:gd name="T4" fmla="*/ 1 w 39"/>
                <a:gd name="T5" fmla="*/ 18 h 19"/>
                <a:gd name="T6" fmla="*/ 1 w 39"/>
                <a:gd name="T7" fmla="*/ 16 h 19"/>
                <a:gd name="T8" fmla="*/ 1 w 39"/>
                <a:gd name="T9" fmla="*/ 15 h 19"/>
                <a:gd name="T10" fmla="*/ 0 w 39"/>
                <a:gd name="T11" fmla="*/ 15 h 19"/>
                <a:gd name="T12" fmla="*/ 1 w 39"/>
                <a:gd name="T13" fmla="*/ 15 h 19"/>
                <a:gd name="T14" fmla="*/ 0 w 39"/>
                <a:gd name="T15" fmla="*/ 15 h 19"/>
                <a:gd name="T16" fmla="*/ 1 w 39"/>
                <a:gd name="T17" fmla="*/ 15 h 19"/>
                <a:gd name="T18" fmla="*/ 0 w 39"/>
                <a:gd name="T19" fmla="*/ 15 h 19"/>
                <a:gd name="T20" fmla="*/ 0 w 39"/>
                <a:gd name="T21" fmla="*/ 13 h 19"/>
                <a:gd name="T22" fmla="*/ 1 w 39"/>
                <a:gd name="T23" fmla="*/ 13 h 19"/>
                <a:gd name="T24" fmla="*/ 3 w 39"/>
                <a:gd name="T25" fmla="*/ 13 h 19"/>
                <a:gd name="T26" fmla="*/ 4 w 39"/>
                <a:gd name="T27" fmla="*/ 13 h 19"/>
                <a:gd name="T28" fmla="*/ 4 w 39"/>
                <a:gd name="T29" fmla="*/ 12 h 19"/>
                <a:gd name="T30" fmla="*/ 4 w 39"/>
                <a:gd name="T31" fmla="*/ 10 h 19"/>
                <a:gd name="T32" fmla="*/ 3 w 39"/>
                <a:gd name="T33" fmla="*/ 10 h 19"/>
                <a:gd name="T34" fmla="*/ 1 w 39"/>
                <a:gd name="T35" fmla="*/ 10 h 19"/>
                <a:gd name="T36" fmla="*/ 1 w 39"/>
                <a:gd name="T37" fmla="*/ 12 h 19"/>
                <a:gd name="T38" fmla="*/ 0 w 39"/>
                <a:gd name="T39" fmla="*/ 12 h 19"/>
                <a:gd name="T40" fmla="*/ 0 w 39"/>
                <a:gd name="T41" fmla="*/ 10 h 19"/>
                <a:gd name="T42" fmla="*/ 3 w 39"/>
                <a:gd name="T43" fmla="*/ 4 h 19"/>
                <a:gd name="T44" fmla="*/ 15 w 39"/>
                <a:gd name="T45" fmla="*/ 3 h 19"/>
                <a:gd name="T46" fmla="*/ 16 w 39"/>
                <a:gd name="T47" fmla="*/ 3 h 19"/>
                <a:gd name="T48" fmla="*/ 33 w 39"/>
                <a:gd name="T49" fmla="*/ 1 h 19"/>
                <a:gd name="T50" fmla="*/ 36 w 39"/>
                <a:gd name="T51" fmla="*/ 0 h 19"/>
                <a:gd name="T52" fmla="*/ 37 w 39"/>
                <a:gd name="T53" fmla="*/ 1 h 19"/>
                <a:gd name="T54" fmla="*/ 39 w 39"/>
                <a:gd name="T55" fmla="*/ 1 h 19"/>
                <a:gd name="T56" fmla="*/ 37 w 39"/>
                <a:gd name="T57" fmla="*/ 6 h 19"/>
                <a:gd name="T58" fmla="*/ 4 w 39"/>
                <a:gd name="T59" fmla="*/ 19 h 19"/>
                <a:gd name="T60" fmla="*/ 3 w 39"/>
                <a:gd name="T61" fmla="*/ 19 h 1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19"/>
                <a:gd name="T95" fmla="*/ 39 w 39"/>
                <a:gd name="T96" fmla="*/ 19 h 1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19">
                  <a:moveTo>
                    <a:pt x="3" y="19"/>
                  </a:moveTo>
                  <a:lnTo>
                    <a:pt x="3" y="18"/>
                  </a:lnTo>
                  <a:lnTo>
                    <a:pt x="1" y="18"/>
                  </a:lnTo>
                  <a:lnTo>
                    <a:pt x="1" y="16"/>
                  </a:lnTo>
                  <a:lnTo>
                    <a:pt x="1" y="15"/>
                  </a:lnTo>
                  <a:lnTo>
                    <a:pt x="0" y="15"/>
                  </a:lnTo>
                  <a:lnTo>
                    <a:pt x="1" y="15"/>
                  </a:lnTo>
                  <a:lnTo>
                    <a:pt x="0" y="15"/>
                  </a:lnTo>
                  <a:lnTo>
                    <a:pt x="1" y="15"/>
                  </a:lnTo>
                  <a:lnTo>
                    <a:pt x="0" y="15"/>
                  </a:lnTo>
                  <a:lnTo>
                    <a:pt x="0" y="13"/>
                  </a:lnTo>
                  <a:lnTo>
                    <a:pt x="1" y="13"/>
                  </a:lnTo>
                  <a:lnTo>
                    <a:pt x="3" y="13"/>
                  </a:lnTo>
                  <a:lnTo>
                    <a:pt x="4" y="13"/>
                  </a:lnTo>
                  <a:lnTo>
                    <a:pt x="4" y="12"/>
                  </a:lnTo>
                  <a:lnTo>
                    <a:pt x="4" y="10"/>
                  </a:lnTo>
                  <a:lnTo>
                    <a:pt x="3" y="10"/>
                  </a:lnTo>
                  <a:lnTo>
                    <a:pt x="1" y="10"/>
                  </a:lnTo>
                  <a:lnTo>
                    <a:pt x="1" y="12"/>
                  </a:lnTo>
                  <a:lnTo>
                    <a:pt x="0" y="12"/>
                  </a:lnTo>
                  <a:lnTo>
                    <a:pt x="0" y="10"/>
                  </a:lnTo>
                  <a:lnTo>
                    <a:pt x="3" y="4"/>
                  </a:lnTo>
                  <a:lnTo>
                    <a:pt x="15" y="3"/>
                  </a:lnTo>
                  <a:lnTo>
                    <a:pt x="16" y="3"/>
                  </a:lnTo>
                  <a:lnTo>
                    <a:pt x="33" y="1"/>
                  </a:lnTo>
                  <a:lnTo>
                    <a:pt x="36" y="0"/>
                  </a:lnTo>
                  <a:lnTo>
                    <a:pt x="37" y="1"/>
                  </a:lnTo>
                  <a:lnTo>
                    <a:pt x="39" y="1"/>
                  </a:lnTo>
                  <a:lnTo>
                    <a:pt x="37" y="6"/>
                  </a:lnTo>
                  <a:lnTo>
                    <a:pt x="4" y="19"/>
                  </a:lnTo>
                  <a:lnTo>
                    <a:pt x="3" y="19"/>
                  </a:lnTo>
                  <a:close/>
                </a:path>
              </a:pathLst>
            </a:custGeom>
            <a:grpFill/>
            <a:ln w="1905">
              <a:noFill/>
              <a:round/>
              <a:headEnd/>
              <a:tailEnd/>
            </a:ln>
          </p:spPr>
          <p:txBody>
            <a:bodyPr/>
            <a:lstStyle/>
            <a:p>
              <a:endParaRPr lang="en-GB">
                <a:solidFill>
                  <a:srgbClr val="000000"/>
                </a:solidFill>
                <a:latin typeface="Arial"/>
              </a:endParaRPr>
            </a:p>
          </p:txBody>
        </p:sp>
        <p:sp>
          <p:nvSpPr>
            <p:cNvPr id="950" name="Freeform 946"/>
            <p:cNvSpPr>
              <a:spLocks/>
            </p:cNvSpPr>
            <p:nvPr/>
          </p:nvSpPr>
          <p:spPr bwMode="auto">
            <a:xfrm>
              <a:off x="1314" y="2328"/>
              <a:ext cx="178" cy="59"/>
            </a:xfrm>
            <a:custGeom>
              <a:avLst/>
              <a:gdLst>
                <a:gd name="T0" fmla="*/ 127 w 178"/>
                <a:gd name="T1" fmla="*/ 28 h 59"/>
                <a:gd name="T2" fmla="*/ 141 w 178"/>
                <a:gd name="T3" fmla="*/ 34 h 59"/>
                <a:gd name="T4" fmla="*/ 151 w 178"/>
                <a:gd name="T5" fmla="*/ 37 h 59"/>
                <a:gd name="T6" fmla="*/ 154 w 178"/>
                <a:gd name="T7" fmla="*/ 39 h 59"/>
                <a:gd name="T8" fmla="*/ 153 w 178"/>
                <a:gd name="T9" fmla="*/ 42 h 59"/>
                <a:gd name="T10" fmla="*/ 165 w 178"/>
                <a:gd name="T11" fmla="*/ 43 h 59"/>
                <a:gd name="T12" fmla="*/ 169 w 178"/>
                <a:gd name="T13" fmla="*/ 46 h 59"/>
                <a:gd name="T14" fmla="*/ 174 w 178"/>
                <a:gd name="T15" fmla="*/ 50 h 59"/>
                <a:gd name="T16" fmla="*/ 178 w 178"/>
                <a:gd name="T17" fmla="*/ 53 h 59"/>
                <a:gd name="T18" fmla="*/ 122 w 178"/>
                <a:gd name="T19" fmla="*/ 59 h 59"/>
                <a:gd name="T20" fmla="*/ 120 w 178"/>
                <a:gd name="T21" fmla="*/ 58 h 59"/>
                <a:gd name="T22" fmla="*/ 130 w 178"/>
                <a:gd name="T23" fmla="*/ 50 h 59"/>
                <a:gd name="T24" fmla="*/ 130 w 178"/>
                <a:gd name="T25" fmla="*/ 47 h 59"/>
                <a:gd name="T26" fmla="*/ 114 w 178"/>
                <a:gd name="T27" fmla="*/ 44 h 59"/>
                <a:gd name="T28" fmla="*/ 105 w 178"/>
                <a:gd name="T29" fmla="*/ 33 h 59"/>
                <a:gd name="T30" fmla="*/ 92 w 178"/>
                <a:gd name="T31" fmla="*/ 30 h 59"/>
                <a:gd name="T32" fmla="*/ 72 w 178"/>
                <a:gd name="T33" fmla="*/ 21 h 59"/>
                <a:gd name="T34" fmla="*/ 63 w 178"/>
                <a:gd name="T35" fmla="*/ 19 h 59"/>
                <a:gd name="T36" fmla="*/ 59 w 178"/>
                <a:gd name="T37" fmla="*/ 21 h 59"/>
                <a:gd name="T38" fmla="*/ 48 w 178"/>
                <a:gd name="T39" fmla="*/ 18 h 59"/>
                <a:gd name="T40" fmla="*/ 47 w 178"/>
                <a:gd name="T41" fmla="*/ 15 h 59"/>
                <a:gd name="T42" fmla="*/ 53 w 178"/>
                <a:gd name="T43" fmla="*/ 13 h 59"/>
                <a:gd name="T44" fmla="*/ 50 w 178"/>
                <a:gd name="T45" fmla="*/ 10 h 59"/>
                <a:gd name="T46" fmla="*/ 30 w 178"/>
                <a:gd name="T47" fmla="*/ 13 h 59"/>
                <a:gd name="T48" fmla="*/ 17 w 178"/>
                <a:gd name="T49" fmla="*/ 19 h 59"/>
                <a:gd name="T50" fmla="*/ 11 w 178"/>
                <a:gd name="T51" fmla="*/ 22 h 59"/>
                <a:gd name="T52" fmla="*/ 6 w 178"/>
                <a:gd name="T53" fmla="*/ 25 h 59"/>
                <a:gd name="T54" fmla="*/ 0 w 178"/>
                <a:gd name="T55" fmla="*/ 25 h 59"/>
                <a:gd name="T56" fmla="*/ 5 w 178"/>
                <a:gd name="T57" fmla="*/ 21 h 59"/>
                <a:gd name="T58" fmla="*/ 8 w 178"/>
                <a:gd name="T59" fmla="*/ 13 h 59"/>
                <a:gd name="T60" fmla="*/ 41 w 178"/>
                <a:gd name="T61" fmla="*/ 0 h 59"/>
                <a:gd name="T62" fmla="*/ 72 w 178"/>
                <a:gd name="T63" fmla="*/ 3 h 59"/>
                <a:gd name="T64" fmla="*/ 80 w 178"/>
                <a:gd name="T65" fmla="*/ 4 h 59"/>
                <a:gd name="T66" fmla="*/ 87 w 178"/>
                <a:gd name="T67" fmla="*/ 10 h 59"/>
                <a:gd name="T68" fmla="*/ 93 w 178"/>
                <a:gd name="T69" fmla="*/ 13 h 59"/>
                <a:gd name="T70" fmla="*/ 102 w 178"/>
                <a:gd name="T71" fmla="*/ 15 h 59"/>
                <a:gd name="T72" fmla="*/ 107 w 178"/>
                <a:gd name="T73" fmla="*/ 16 h 59"/>
                <a:gd name="T74" fmla="*/ 107 w 178"/>
                <a:gd name="T75" fmla="*/ 18 h 59"/>
                <a:gd name="T76" fmla="*/ 113 w 178"/>
                <a:gd name="T77" fmla="*/ 19 h 59"/>
                <a:gd name="T78" fmla="*/ 127 w 178"/>
                <a:gd name="T79" fmla="*/ 27 h 5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78"/>
                <a:gd name="T121" fmla="*/ 0 h 59"/>
                <a:gd name="T122" fmla="*/ 178 w 178"/>
                <a:gd name="T123" fmla="*/ 59 h 5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78" h="59">
                  <a:moveTo>
                    <a:pt x="127" y="27"/>
                  </a:moveTo>
                  <a:lnTo>
                    <a:pt x="127" y="28"/>
                  </a:lnTo>
                  <a:lnTo>
                    <a:pt x="139" y="34"/>
                  </a:lnTo>
                  <a:lnTo>
                    <a:pt x="141" y="34"/>
                  </a:lnTo>
                  <a:lnTo>
                    <a:pt x="147" y="37"/>
                  </a:lnTo>
                  <a:lnTo>
                    <a:pt x="151" y="37"/>
                  </a:lnTo>
                  <a:lnTo>
                    <a:pt x="153" y="37"/>
                  </a:lnTo>
                  <a:lnTo>
                    <a:pt x="154" y="39"/>
                  </a:lnTo>
                  <a:lnTo>
                    <a:pt x="154" y="40"/>
                  </a:lnTo>
                  <a:lnTo>
                    <a:pt x="153" y="42"/>
                  </a:lnTo>
                  <a:lnTo>
                    <a:pt x="153" y="43"/>
                  </a:lnTo>
                  <a:lnTo>
                    <a:pt x="165" y="43"/>
                  </a:lnTo>
                  <a:lnTo>
                    <a:pt x="166" y="44"/>
                  </a:lnTo>
                  <a:lnTo>
                    <a:pt x="169" y="46"/>
                  </a:lnTo>
                  <a:lnTo>
                    <a:pt x="169" y="47"/>
                  </a:lnTo>
                  <a:lnTo>
                    <a:pt x="174" y="50"/>
                  </a:lnTo>
                  <a:lnTo>
                    <a:pt x="178" y="52"/>
                  </a:lnTo>
                  <a:lnTo>
                    <a:pt x="178" y="53"/>
                  </a:lnTo>
                  <a:lnTo>
                    <a:pt x="163" y="59"/>
                  </a:lnTo>
                  <a:lnTo>
                    <a:pt x="122" y="59"/>
                  </a:lnTo>
                  <a:lnTo>
                    <a:pt x="120" y="59"/>
                  </a:lnTo>
                  <a:lnTo>
                    <a:pt x="120" y="58"/>
                  </a:lnTo>
                  <a:lnTo>
                    <a:pt x="123" y="55"/>
                  </a:lnTo>
                  <a:lnTo>
                    <a:pt x="130" y="50"/>
                  </a:lnTo>
                  <a:lnTo>
                    <a:pt x="132" y="49"/>
                  </a:lnTo>
                  <a:lnTo>
                    <a:pt x="130" y="47"/>
                  </a:lnTo>
                  <a:lnTo>
                    <a:pt x="125" y="46"/>
                  </a:lnTo>
                  <a:lnTo>
                    <a:pt x="114" y="44"/>
                  </a:lnTo>
                  <a:lnTo>
                    <a:pt x="108" y="39"/>
                  </a:lnTo>
                  <a:lnTo>
                    <a:pt x="105" y="33"/>
                  </a:lnTo>
                  <a:lnTo>
                    <a:pt x="104" y="30"/>
                  </a:lnTo>
                  <a:lnTo>
                    <a:pt x="92" y="30"/>
                  </a:lnTo>
                  <a:lnTo>
                    <a:pt x="78" y="25"/>
                  </a:lnTo>
                  <a:lnTo>
                    <a:pt x="72" y="21"/>
                  </a:lnTo>
                  <a:lnTo>
                    <a:pt x="65" y="21"/>
                  </a:lnTo>
                  <a:lnTo>
                    <a:pt x="63" y="19"/>
                  </a:lnTo>
                  <a:lnTo>
                    <a:pt x="62" y="19"/>
                  </a:lnTo>
                  <a:lnTo>
                    <a:pt x="59" y="21"/>
                  </a:lnTo>
                  <a:lnTo>
                    <a:pt x="56" y="19"/>
                  </a:lnTo>
                  <a:lnTo>
                    <a:pt x="48" y="18"/>
                  </a:lnTo>
                  <a:lnTo>
                    <a:pt x="47" y="16"/>
                  </a:lnTo>
                  <a:lnTo>
                    <a:pt x="47" y="15"/>
                  </a:lnTo>
                  <a:lnTo>
                    <a:pt x="51" y="13"/>
                  </a:lnTo>
                  <a:lnTo>
                    <a:pt x="53" y="13"/>
                  </a:lnTo>
                  <a:lnTo>
                    <a:pt x="53" y="12"/>
                  </a:lnTo>
                  <a:lnTo>
                    <a:pt x="50" y="10"/>
                  </a:lnTo>
                  <a:lnTo>
                    <a:pt x="35" y="9"/>
                  </a:lnTo>
                  <a:lnTo>
                    <a:pt x="30" y="13"/>
                  </a:lnTo>
                  <a:lnTo>
                    <a:pt x="27" y="16"/>
                  </a:lnTo>
                  <a:lnTo>
                    <a:pt x="17" y="19"/>
                  </a:lnTo>
                  <a:lnTo>
                    <a:pt x="15" y="22"/>
                  </a:lnTo>
                  <a:lnTo>
                    <a:pt x="11" y="22"/>
                  </a:lnTo>
                  <a:lnTo>
                    <a:pt x="6" y="27"/>
                  </a:lnTo>
                  <a:lnTo>
                    <a:pt x="6" y="25"/>
                  </a:lnTo>
                  <a:lnTo>
                    <a:pt x="5" y="24"/>
                  </a:lnTo>
                  <a:lnTo>
                    <a:pt x="0" y="25"/>
                  </a:lnTo>
                  <a:lnTo>
                    <a:pt x="0" y="24"/>
                  </a:lnTo>
                  <a:lnTo>
                    <a:pt x="5" y="21"/>
                  </a:lnTo>
                  <a:lnTo>
                    <a:pt x="8" y="21"/>
                  </a:lnTo>
                  <a:lnTo>
                    <a:pt x="8" y="13"/>
                  </a:lnTo>
                  <a:lnTo>
                    <a:pt x="9" y="12"/>
                  </a:lnTo>
                  <a:lnTo>
                    <a:pt x="41" y="0"/>
                  </a:lnTo>
                  <a:lnTo>
                    <a:pt x="69" y="1"/>
                  </a:lnTo>
                  <a:lnTo>
                    <a:pt x="72" y="3"/>
                  </a:lnTo>
                  <a:lnTo>
                    <a:pt x="74" y="4"/>
                  </a:lnTo>
                  <a:lnTo>
                    <a:pt x="80" y="4"/>
                  </a:lnTo>
                  <a:lnTo>
                    <a:pt x="86" y="9"/>
                  </a:lnTo>
                  <a:lnTo>
                    <a:pt x="87" y="10"/>
                  </a:lnTo>
                  <a:lnTo>
                    <a:pt x="92" y="13"/>
                  </a:lnTo>
                  <a:lnTo>
                    <a:pt x="93" y="13"/>
                  </a:lnTo>
                  <a:lnTo>
                    <a:pt x="101" y="13"/>
                  </a:lnTo>
                  <a:lnTo>
                    <a:pt x="102" y="15"/>
                  </a:lnTo>
                  <a:lnTo>
                    <a:pt x="105" y="15"/>
                  </a:lnTo>
                  <a:lnTo>
                    <a:pt x="107" y="16"/>
                  </a:lnTo>
                  <a:lnTo>
                    <a:pt x="105" y="16"/>
                  </a:lnTo>
                  <a:lnTo>
                    <a:pt x="107" y="18"/>
                  </a:lnTo>
                  <a:lnTo>
                    <a:pt x="110" y="18"/>
                  </a:lnTo>
                  <a:lnTo>
                    <a:pt x="113" y="19"/>
                  </a:lnTo>
                  <a:lnTo>
                    <a:pt x="116" y="24"/>
                  </a:lnTo>
                  <a:lnTo>
                    <a:pt x="127" y="27"/>
                  </a:lnTo>
                  <a:close/>
                </a:path>
              </a:pathLst>
            </a:custGeom>
            <a:grpFill/>
            <a:ln w="1905">
              <a:noFill/>
              <a:round/>
              <a:headEnd/>
              <a:tailEnd/>
            </a:ln>
          </p:spPr>
          <p:txBody>
            <a:bodyPr/>
            <a:lstStyle/>
            <a:p>
              <a:endParaRPr lang="en-GB">
                <a:solidFill>
                  <a:srgbClr val="000000"/>
                </a:solidFill>
                <a:latin typeface="Arial"/>
              </a:endParaRPr>
            </a:p>
          </p:txBody>
        </p:sp>
        <p:sp>
          <p:nvSpPr>
            <p:cNvPr id="951" name="Freeform 947"/>
            <p:cNvSpPr>
              <a:spLocks/>
            </p:cNvSpPr>
            <p:nvPr/>
          </p:nvSpPr>
          <p:spPr bwMode="auto">
            <a:xfrm>
              <a:off x="1343" y="2352"/>
              <a:ext cx="9" cy="7"/>
            </a:xfrm>
            <a:custGeom>
              <a:avLst/>
              <a:gdLst>
                <a:gd name="T0" fmla="*/ 6 w 9"/>
                <a:gd name="T1" fmla="*/ 0 h 7"/>
                <a:gd name="T2" fmla="*/ 6 w 9"/>
                <a:gd name="T3" fmla="*/ 1 h 7"/>
                <a:gd name="T4" fmla="*/ 7 w 9"/>
                <a:gd name="T5" fmla="*/ 3 h 7"/>
                <a:gd name="T6" fmla="*/ 9 w 9"/>
                <a:gd name="T7" fmla="*/ 6 h 7"/>
                <a:gd name="T8" fmla="*/ 3 w 9"/>
                <a:gd name="T9" fmla="*/ 7 h 7"/>
                <a:gd name="T10" fmla="*/ 1 w 9"/>
                <a:gd name="T11" fmla="*/ 7 h 7"/>
                <a:gd name="T12" fmla="*/ 0 w 9"/>
                <a:gd name="T13" fmla="*/ 6 h 7"/>
                <a:gd name="T14" fmla="*/ 0 w 9"/>
                <a:gd name="T15" fmla="*/ 4 h 7"/>
                <a:gd name="T16" fmla="*/ 1 w 9"/>
                <a:gd name="T17" fmla="*/ 6 h 7"/>
                <a:gd name="T18" fmla="*/ 3 w 9"/>
                <a:gd name="T19" fmla="*/ 4 h 7"/>
                <a:gd name="T20" fmla="*/ 1 w 9"/>
                <a:gd name="T21" fmla="*/ 3 h 7"/>
                <a:gd name="T22" fmla="*/ 1 w 9"/>
                <a:gd name="T23" fmla="*/ 1 h 7"/>
                <a:gd name="T24" fmla="*/ 1 w 9"/>
                <a:gd name="T25" fmla="*/ 0 h 7"/>
                <a:gd name="T26" fmla="*/ 4 w 9"/>
                <a:gd name="T27" fmla="*/ 0 h 7"/>
                <a:gd name="T28" fmla="*/ 6 w 9"/>
                <a:gd name="T29" fmla="*/ 0 h 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
                <a:gd name="T46" fmla="*/ 0 h 7"/>
                <a:gd name="T47" fmla="*/ 9 w 9"/>
                <a:gd name="T48" fmla="*/ 7 h 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 h="7">
                  <a:moveTo>
                    <a:pt x="6" y="0"/>
                  </a:moveTo>
                  <a:lnTo>
                    <a:pt x="6" y="1"/>
                  </a:lnTo>
                  <a:lnTo>
                    <a:pt x="7" y="3"/>
                  </a:lnTo>
                  <a:lnTo>
                    <a:pt x="9" y="6"/>
                  </a:lnTo>
                  <a:lnTo>
                    <a:pt x="3" y="7"/>
                  </a:lnTo>
                  <a:lnTo>
                    <a:pt x="1" y="7"/>
                  </a:lnTo>
                  <a:lnTo>
                    <a:pt x="0" y="6"/>
                  </a:lnTo>
                  <a:lnTo>
                    <a:pt x="0" y="4"/>
                  </a:lnTo>
                  <a:lnTo>
                    <a:pt x="1" y="6"/>
                  </a:lnTo>
                  <a:lnTo>
                    <a:pt x="3" y="4"/>
                  </a:lnTo>
                  <a:lnTo>
                    <a:pt x="1" y="3"/>
                  </a:lnTo>
                  <a:lnTo>
                    <a:pt x="1" y="1"/>
                  </a:lnTo>
                  <a:lnTo>
                    <a:pt x="1" y="0"/>
                  </a:lnTo>
                  <a:lnTo>
                    <a:pt x="4" y="0"/>
                  </a:lnTo>
                  <a:lnTo>
                    <a:pt x="6" y="0"/>
                  </a:lnTo>
                  <a:close/>
                </a:path>
              </a:pathLst>
            </a:custGeom>
            <a:grpFill/>
            <a:ln w="1905">
              <a:noFill/>
              <a:round/>
              <a:headEnd/>
              <a:tailEnd/>
            </a:ln>
          </p:spPr>
          <p:txBody>
            <a:bodyPr/>
            <a:lstStyle/>
            <a:p>
              <a:endParaRPr lang="en-GB">
                <a:solidFill>
                  <a:srgbClr val="000000"/>
                </a:solidFill>
                <a:latin typeface="Arial"/>
              </a:endParaRPr>
            </a:p>
          </p:txBody>
        </p:sp>
        <p:sp>
          <p:nvSpPr>
            <p:cNvPr id="952" name="Freeform 948"/>
            <p:cNvSpPr>
              <a:spLocks/>
            </p:cNvSpPr>
            <p:nvPr/>
          </p:nvSpPr>
          <p:spPr bwMode="auto">
            <a:xfrm>
              <a:off x="1418" y="2340"/>
              <a:ext cx="18" cy="10"/>
            </a:xfrm>
            <a:custGeom>
              <a:avLst/>
              <a:gdLst>
                <a:gd name="T0" fmla="*/ 12 w 18"/>
                <a:gd name="T1" fmla="*/ 4 h 10"/>
                <a:gd name="T2" fmla="*/ 15 w 18"/>
                <a:gd name="T3" fmla="*/ 6 h 10"/>
                <a:gd name="T4" fmla="*/ 16 w 18"/>
                <a:gd name="T5" fmla="*/ 7 h 10"/>
                <a:gd name="T6" fmla="*/ 18 w 18"/>
                <a:gd name="T7" fmla="*/ 10 h 10"/>
                <a:gd name="T8" fmla="*/ 15 w 18"/>
                <a:gd name="T9" fmla="*/ 10 h 10"/>
                <a:gd name="T10" fmla="*/ 12 w 18"/>
                <a:gd name="T11" fmla="*/ 7 h 10"/>
                <a:gd name="T12" fmla="*/ 9 w 18"/>
                <a:gd name="T13" fmla="*/ 4 h 10"/>
                <a:gd name="T14" fmla="*/ 7 w 18"/>
                <a:gd name="T15" fmla="*/ 3 h 10"/>
                <a:gd name="T16" fmla="*/ 3 w 18"/>
                <a:gd name="T17" fmla="*/ 3 h 10"/>
                <a:gd name="T18" fmla="*/ 1 w 18"/>
                <a:gd name="T19" fmla="*/ 1 h 10"/>
                <a:gd name="T20" fmla="*/ 0 w 18"/>
                <a:gd name="T21" fmla="*/ 1 h 10"/>
                <a:gd name="T22" fmla="*/ 0 w 18"/>
                <a:gd name="T23" fmla="*/ 0 h 10"/>
                <a:gd name="T24" fmla="*/ 4 w 18"/>
                <a:gd name="T25" fmla="*/ 0 h 10"/>
                <a:gd name="T26" fmla="*/ 12 w 18"/>
                <a:gd name="T27" fmla="*/ 4 h 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10"/>
                <a:gd name="T44" fmla="*/ 18 w 18"/>
                <a:gd name="T45" fmla="*/ 10 h 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10">
                  <a:moveTo>
                    <a:pt x="12" y="4"/>
                  </a:moveTo>
                  <a:lnTo>
                    <a:pt x="15" y="6"/>
                  </a:lnTo>
                  <a:lnTo>
                    <a:pt x="16" y="7"/>
                  </a:lnTo>
                  <a:lnTo>
                    <a:pt x="18" y="10"/>
                  </a:lnTo>
                  <a:lnTo>
                    <a:pt x="15" y="10"/>
                  </a:lnTo>
                  <a:lnTo>
                    <a:pt x="12" y="7"/>
                  </a:lnTo>
                  <a:lnTo>
                    <a:pt x="9" y="4"/>
                  </a:lnTo>
                  <a:lnTo>
                    <a:pt x="7" y="3"/>
                  </a:lnTo>
                  <a:lnTo>
                    <a:pt x="3" y="3"/>
                  </a:lnTo>
                  <a:lnTo>
                    <a:pt x="1" y="1"/>
                  </a:lnTo>
                  <a:lnTo>
                    <a:pt x="0" y="1"/>
                  </a:lnTo>
                  <a:lnTo>
                    <a:pt x="0" y="0"/>
                  </a:lnTo>
                  <a:lnTo>
                    <a:pt x="4" y="0"/>
                  </a:lnTo>
                  <a:lnTo>
                    <a:pt x="12" y="4"/>
                  </a:lnTo>
                  <a:close/>
                </a:path>
              </a:pathLst>
            </a:custGeom>
            <a:grpFill/>
            <a:ln w="1905">
              <a:noFill/>
              <a:round/>
              <a:headEnd/>
              <a:tailEnd/>
            </a:ln>
          </p:spPr>
          <p:txBody>
            <a:bodyPr/>
            <a:lstStyle/>
            <a:p>
              <a:endParaRPr lang="en-GB">
                <a:solidFill>
                  <a:srgbClr val="000000"/>
                </a:solidFill>
                <a:latin typeface="Arial"/>
              </a:endParaRPr>
            </a:p>
          </p:txBody>
        </p:sp>
        <p:sp>
          <p:nvSpPr>
            <p:cNvPr id="953" name="Freeform 949"/>
            <p:cNvSpPr>
              <a:spLocks/>
            </p:cNvSpPr>
            <p:nvPr/>
          </p:nvSpPr>
          <p:spPr bwMode="auto">
            <a:xfrm>
              <a:off x="1654" y="3822"/>
              <a:ext cx="17" cy="4"/>
            </a:xfrm>
            <a:custGeom>
              <a:avLst/>
              <a:gdLst>
                <a:gd name="T0" fmla="*/ 5 w 17"/>
                <a:gd name="T1" fmla="*/ 1 h 4"/>
                <a:gd name="T2" fmla="*/ 8 w 17"/>
                <a:gd name="T3" fmla="*/ 0 h 4"/>
                <a:gd name="T4" fmla="*/ 12 w 17"/>
                <a:gd name="T5" fmla="*/ 1 h 4"/>
                <a:gd name="T6" fmla="*/ 15 w 17"/>
                <a:gd name="T7" fmla="*/ 0 h 4"/>
                <a:gd name="T8" fmla="*/ 17 w 17"/>
                <a:gd name="T9" fmla="*/ 0 h 4"/>
                <a:gd name="T10" fmla="*/ 17 w 17"/>
                <a:gd name="T11" fmla="*/ 3 h 4"/>
                <a:gd name="T12" fmla="*/ 15 w 17"/>
                <a:gd name="T13" fmla="*/ 3 h 4"/>
                <a:gd name="T14" fmla="*/ 12 w 17"/>
                <a:gd name="T15" fmla="*/ 1 h 4"/>
                <a:gd name="T16" fmla="*/ 9 w 17"/>
                <a:gd name="T17" fmla="*/ 3 h 4"/>
                <a:gd name="T18" fmla="*/ 9 w 17"/>
                <a:gd name="T19" fmla="*/ 4 h 4"/>
                <a:gd name="T20" fmla="*/ 6 w 17"/>
                <a:gd name="T21" fmla="*/ 3 h 4"/>
                <a:gd name="T22" fmla="*/ 5 w 17"/>
                <a:gd name="T23" fmla="*/ 4 h 4"/>
                <a:gd name="T24" fmla="*/ 0 w 17"/>
                <a:gd name="T25" fmla="*/ 4 h 4"/>
                <a:gd name="T26" fmla="*/ 2 w 17"/>
                <a:gd name="T27" fmla="*/ 1 h 4"/>
                <a:gd name="T28" fmla="*/ 5 w 17"/>
                <a:gd name="T29" fmla="*/ 1 h 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4"/>
                <a:gd name="T47" fmla="*/ 17 w 17"/>
                <a:gd name="T48" fmla="*/ 4 h 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4">
                  <a:moveTo>
                    <a:pt x="5" y="1"/>
                  </a:moveTo>
                  <a:lnTo>
                    <a:pt x="8" y="0"/>
                  </a:lnTo>
                  <a:lnTo>
                    <a:pt x="12" y="1"/>
                  </a:lnTo>
                  <a:lnTo>
                    <a:pt x="15" y="0"/>
                  </a:lnTo>
                  <a:lnTo>
                    <a:pt x="17" y="0"/>
                  </a:lnTo>
                  <a:lnTo>
                    <a:pt x="17" y="3"/>
                  </a:lnTo>
                  <a:lnTo>
                    <a:pt x="15" y="3"/>
                  </a:lnTo>
                  <a:lnTo>
                    <a:pt x="12" y="1"/>
                  </a:lnTo>
                  <a:lnTo>
                    <a:pt x="9" y="3"/>
                  </a:lnTo>
                  <a:lnTo>
                    <a:pt x="9" y="4"/>
                  </a:lnTo>
                  <a:lnTo>
                    <a:pt x="6" y="3"/>
                  </a:lnTo>
                  <a:lnTo>
                    <a:pt x="5" y="4"/>
                  </a:lnTo>
                  <a:lnTo>
                    <a:pt x="0" y="4"/>
                  </a:lnTo>
                  <a:lnTo>
                    <a:pt x="2" y="1"/>
                  </a:lnTo>
                  <a:lnTo>
                    <a:pt x="5" y="1"/>
                  </a:lnTo>
                  <a:close/>
                </a:path>
              </a:pathLst>
            </a:custGeom>
            <a:grpFill/>
            <a:ln w="1905">
              <a:noFill/>
              <a:round/>
              <a:headEnd/>
              <a:tailEnd/>
            </a:ln>
          </p:spPr>
          <p:txBody>
            <a:bodyPr/>
            <a:lstStyle/>
            <a:p>
              <a:endParaRPr lang="en-GB">
                <a:solidFill>
                  <a:srgbClr val="000000"/>
                </a:solidFill>
                <a:latin typeface="Arial"/>
              </a:endParaRPr>
            </a:p>
          </p:txBody>
        </p:sp>
        <p:sp>
          <p:nvSpPr>
            <p:cNvPr id="954" name="Freeform 950"/>
            <p:cNvSpPr>
              <a:spLocks/>
            </p:cNvSpPr>
            <p:nvPr/>
          </p:nvSpPr>
          <p:spPr bwMode="auto">
            <a:xfrm>
              <a:off x="3437" y="2440"/>
              <a:ext cx="3" cy="3"/>
            </a:xfrm>
            <a:custGeom>
              <a:avLst/>
              <a:gdLst>
                <a:gd name="T0" fmla="*/ 3 w 3"/>
                <a:gd name="T1" fmla="*/ 3 h 3"/>
                <a:gd name="T2" fmla="*/ 1 w 3"/>
                <a:gd name="T3" fmla="*/ 1 h 3"/>
                <a:gd name="T4" fmla="*/ 1 w 3"/>
                <a:gd name="T5" fmla="*/ 0 h 3"/>
                <a:gd name="T6" fmla="*/ 0 w 3"/>
                <a:gd name="T7" fmla="*/ 0 h 3"/>
                <a:gd name="T8" fmla="*/ 0 w 3"/>
                <a:gd name="T9" fmla="*/ 1 h 3"/>
                <a:gd name="T10" fmla="*/ 1 w 3"/>
                <a:gd name="T11" fmla="*/ 3 h 3"/>
                <a:gd name="T12" fmla="*/ 3 w 3"/>
                <a:gd name="T13" fmla="*/ 3 h 3"/>
                <a:gd name="T14" fmla="*/ 0 60000 65536"/>
                <a:gd name="T15" fmla="*/ 0 60000 65536"/>
                <a:gd name="T16" fmla="*/ 0 60000 65536"/>
                <a:gd name="T17" fmla="*/ 0 60000 65536"/>
                <a:gd name="T18" fmla="*/ 0 60000 65536"/>
                <a:gd name="T19" fmla="*/ 0 60000 65536"/>
                <a:gd name="T20" fmla="*/ 0 60000 65536"/>
                <a:gd name="T21" fmla="*/ 0 w 3"/>
                <a:gd name="T22" fmla="*/ 0 h 3"/>
                <a:gd name="T23" fmla="*/ 3 w 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3">
                  <a:moveTo>
                    <a:pt x="3" y="3"/>
                  </a:moveTo>
                  <a:lnTo>
                    <a:pt x="1" y="1"/>
                  </a:lnTo>
                  <a:lnTo>
                    <a:pt x="1" y="0"/>
                  </a:lnTo>
                  <a:lnTo>
                    <a:pt x="0" y="0"/>
                  </a:lnTo>
                  <a:lnTo>
                    <a:pt x="0" y="1"/>
                  </a:lnTo>
                  <a:lnTo>
                    <a:pt x="1" y="3"/>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955" name="Freeform 951"/>
            <p:cNvSpPr>
              <a:spLocks/>
            </p:cNvSpPr>
            <p:nvPr/>
          </p:nvSpPr>
          <p:spPr bwMode="auto">
            <a:xfrm>
              <a:off x="3438" y="2438"/>
              <a:ext cx="2" cy="3"/>
            </a:xfrm>
            <a:custGeom>
              <a:avLst/>
              <a:gdLst>
                <a:gd name="T0" fmla="*/ 0 w 2"/>
                <a:gd name="T1" fmla="*/ 0 h 3"/>
                <a:gd name="T2" fmla="*/ 0 w 2"/>
                <a:gd name="T3" fmla="*/ 2 h 3"/>
                <a:gd name="T4" fmla="*/ 0 w 2"/>
                <a:gd name="T5" fmla="*/ 3 h 3"/>
                <a:gd name="T6" fmla="*/ 2 w 2"/>
                <a:gd name="T7" fmla="*/ 3 h 3"/>
                <a:gd name="T8" fmla="*/ 2 w 2"/>
                <a:gd name="T9" fmla="*/ 2 h 3"/>
                <a:gd name="T10" fmla="*/ 0 w 2"/>
                <a:gd name="T11" fmla="*/ 0 h 3"/>
                <a:gd name="T12" fmla="*/ 0 60000 65536"/>
                <a:gd name="T13" fmla="*/ 0 60000 65536"/>
                <a:gd name="T14" fmla="*/ 0 60000 65536"/>
                <a:gd name="T15" fmla="*/ 0 60000 65536"/>
                <a:gd name="T16" fmla="*/ 0 60000 65536"/>
                <a:gd name="T17" fmla="*/ 0 60000 65536"/>
                <a:gd name="T18" fmla="*/ 0 w 2"/>
                <a:gd name="T19" fmla="*/ 0 h 3"/>
                <a:gd name="T20" fmla="*/ 2 w 2"/>
                <a:gd name="T21" fmla="*/ 3 h 3"/>
              </a:gdLst>
              <a:ahLst/>
              <a:cxnLst>
                <a:cxn ang="T12">
                  <a:pos x="T0" y="T1"/>
                </a:cxn>
                <a:cxn ang="T13">
                  <a:pos x="T2" y="T3"/>
                </a:cxn>
                <a:cxn ang="T14">
                  <a:pos x="T4" y="T5"/>
                </a:cxn>
                <a:cxn ang="T15">
                  <a:pos x="T6" y="T7"/>
                </a:cxn>
                <a:cxn ang="T16">
                  <a:pos x="T8" y="T9"/>
                </a:cxn>
                <a:cxn ang="T17">
                  <a:pos x="T10" y="T11"/>
                </a:cxn>
              </a:cxnLst>
              <a:rect l="T18" t="T19" r="T20" b="T21"/>
              <a:pathLst>
                <a:path w="2" h="3">
                  <a:moveTo>
                    <a:pt x="0" y="0"/>
                  </a:moveTo>
                  <a:lnTo>
                    <a:pt x="0" y="2"/>
                  </a:lnTo>
                  <a:lnTo>
                    <a:pt x="0" y="3"/>
                  </a:lnTo>
                  <a:lnTo>
                    <a:pt x="2" y="3"/>
                  </a:lnTo>
                  <a:lnTo>
                    <a:pt x="2" y="2"/>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56" name="Freeform 952"/>
            <p:cNvSpPr>
              <a:spLocks/>
            </p:cNvSpPr>
            <p:nvPr/>
          </p:nvSpPr>
          <p:spPr bwMode="auto">
            <a:xfrm>
              <a:off x="3441" y="2441"/>
              <a:ext cx="2" cy="3"/>
            </a:xfrm>
            <a:custGeom>
              <a:avLst/>
              <a:gdLst>
                <a:gd name="T0" fmla="*/ 2 w 2"/>
                <a:gd name="T1" fmla="*/ 3 h 3"/>
                <a:gd name="T2" fmla="*/ 2 w 2"/>
                <a:gd name="T3" fmla="*/ 2 h 3"/>
                <a:gd name="T4" fmla="*/ 0 w 2"/>
                <a:gd name="T5" fmla="*/ 0 h 3"/>
                <a:gd name="T6" fmla="*/ 0 w 2"/>
                <a:gd name="T7" fmla="*/ 2 h 3"/>
                <a:gd name="T8" fmla="*/ 0 w 2"/>
                <a:gd name="T9" fmla="*/ 3 h 3"/>
                <a:gd name="T10" fmla="*/ 2 w 2"/>
                <a:gd name="T11" fmla="*/ 3 h 3"/>
                <a:gd name="T12" fmla="*/ 0 60000 65536"/>
                <a:gd name="T13" fmla="*/ 0 60000 65536"/>
                <a:gd name="T14" fmla="*/ 0 60000 65536"/>
                <a:gd name="T15" fmla="*/ 0 60000 65536"/>
                <a:gd name="T16" fmla="*/ 0 60000 65536"/>
                <a:gd name="T17" fmla="*/ 0 60000 65536"/>
                <a:gd name="T18" fmla="*/ 0 w 2"/>
                <a:gd name="T19" fmla="*/ 0 h 3"/>
                <a:gd name="T20" fmla="*/ 2 w 2"/>
                <a:gd name="T21" fmla="*/ 3 h 3"/>
              </a:gdLst>
              <a:ahLst/>
              <a:cxnLst>
                <a:cxn ang="T12">
                  <a:pos x="T0" y="T1"/>
                </a:cxn>
                <a:cxn ang="T13">
                  <a:pos x="T2" y="T3"/>
                </a:cxn>
                <a:cxn ang="T14">
                  <a:pos x="T4" y="T5"/>
                </a:cxn>
                <a:cxn ang="T15">
                  <a:pos x="T6" y="T7"/>
                </a:cxn>
                <a:cxn ang="T16">
                  <a:pos x="T8" y="T9"/>
                </a:cxn>
                <a:cxn ang="T17">
                  <a:pos x="T10" y="T11"/>
                </a:cxn>
              </a:cxnLst>
              <a:rect l="T18" t="T19" r="T20" b="T21"/>
              <a:pathLst>
                <a:path w="2" h="3">
                  <a:moveTo>
                    <a:pt x="2" y="3"/>
                  </a:moveTo>
                  <a:lnTo>
                    <a:pt x="2" y="2"/>
                  </a:lnTo>
                  <a:lnTo>
                    <a:pt x="0" y="0"/>
                  </a:lnTo>
                  <a:lnTo>
                    <a:pt x="0" y="2"/>
                  </a:lnTo>
                  <a:lnTo>
                    <a:pt x="0" y="3"/>
                  </a:lnTo>
                  <a:lnTo>
                    <a:pt x="2" y="3"/>
                  </a:lnTo>
                  <a:close/>
                </a:path>
              </a:pathLst>
            </a:custGeom>
            <a:grpFill/>
            <a:ln w="1905">
              <a:noFill/>
              <a:round/>
              <a:headEnd/>
              <a:tailEnd/>
            </a:ln>
          </p:spPr>
          <p:txBody>
            <a:bodyPr/>
            <a:lstStyle/>
            <a:p>
              <a:endParaRPr lang="en-GB">
                <a:solidFill>
                  <a:srgbClr val="000000"/>
                </a:solidFill>
                <a:latin typeface="Arial"/>
              </a:endParaRPr>
            </a:p>
          </p:txBody>
        </p:sp>
        <p:sp>
          <p:nvSpPr>
            <p:cNvPr id="957" name="Freeform 953"/>
            <p:cNvSpPr>
              <a:spLocks/>
            </p:cNvSpPr>
            <p:nvPr/>
          </p:nvSpPr>
          <p:spPr bwMode="auto">
            <a:xfrm>
              <a:off x="4257" y="2337"/>
              <a:ext cx="3" cy="7"/>
            </a:xfrm>
            <a:custGeom>
              <a:avLst/>
              <a:gdLst>
                <a:gd name="T0" fmla="*/ 0 w 3"/>
                <a:gd name="T1" fmla="*/ 0 h 7"/>
                <a:gd name="T2" fmla="*/ 0 w 3"/>
                <a:gd name="T3" fmla="*/ 7 h 7"/>
                <a:gd name="T4" fmla="*/ 2 w 3"/>
                <a:gd name="T5" fmla="*/ 7 h 7"/>
                <a:gd name="T6" fmla="*/ 3 w 3"/>
                <a:gd name="T7" fmla="*/ 6 h 7"/>
                <a:gd name="T8" fmla="*/ 3 w 3"/>
                <a:gd name="T9" fmla="*/ 3 h 7"/>
                <a:gd name="T10" fmla="*/ 2 w 3"/>
                <a:gd name="T11" fmla="*/ 0 h 7"/>
                <a:gd name="T12" fmla="*/ 0 w 3"/>
                <a:gd name="T13" fmla="*/ 0 h 7"/>
                <a:gd name="T14" fmla="*/ 0 60000 65536"/>
                <a:gd name="T15" fmla="*/ 0 60000 65536"/>
                <a:gd name="T16" fmla="*/ 0 60000 65536"/>
                <a:gd name="T17" fmla="*/ 0 60000 65536"/>
                <a:gd name="T18" fmla="*/ 0 60000 65536"/>
                <a:gd name="T19" fmla="*/ 0 60000 65536"/>
                <a:gd name="T20" fmla="*/ 0 60000 65536"/>
                <a:gd name="T21" fmla="*/ 0 w 3"/>
                <a:gd name="T22" fmla="*/ 0 h 7"/>
                <a:gd name="T23" fmla="*/ 3 w 3"/>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7">
                  <a:moveTo>
                    <a:pt x="0" y="0"/>
                  </a:moveTo>
                  <a:lnTo>
                    <a:pt x="0" y="7"/>
                  </a:lnTo>
                  <a:lnTo>
                    <a:pt x="2" y="7"/>
                  </a:lnTo>
                  <a:lnTo>
                    <a:pt x="3" y="6"/>
                  </a:lnTo>
                  <a:lnTo>
                    <a:pt x="3" y="3"/>
                  </a:lnTo>
                  <a:lnTo>
                    <a:pt x="2"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58" name="Freeform 954"/>
            <p:cNvSpPr>
              <a:spLocks/>
            </p:cNvSpPr>
            <p:nvPr/>
          </p:nvSpPr>
          <p:spPr bwMode="auto">
            <a:xfrm>
              <a:off x="5486" y="3070"/>
              <a:ext cx="48" cy="39"/>
            </a:xfrm>
            <a:custGeom>
              <a:avLst/>
              <a:gdLst>
                <a:gd name="T0" fmla="*/ 18 w 48"/>
                <a:gd name="T1" fmla="*/ 21 h 39"/>
                <a:gd name="T2" fmla="*/ 12 w 48"/>
                <a:gd name="T3" fmla="*/ 18 h 39"/>
                <a:gd name="T4" fmla="*/ 8 w 48"/>
                <a:gd name="T5" fmla="*/ 12 h 39"/>
                <a:gd name="T6" fmla="*/ 6 w 48"/>
                <a:gd name="T7" fmla="*/ 11 h 39"/>
                <a:gd name="T8" fmla="*/ 5 w 48"/>
                <a:gd name="T9" fmla="*/ 8 h 39"/>
                <a:gd name="T10" fmla="*/ 2 w 48"/>
                <a:gd name="T11" fmla="*/ 5 h 39"/>
                <a:gd name="T12" fmla="*/ 2 w 48"/>
                <a:gd name="T13" fmla="*/ 2 h 39"/>
                <a:gd name="T14" fmla="*/ 0 w 48"/>
                <a:gd name="T15" fmla="*/ 0 h 39"/>
                <a:gd name="T16" fmla="*/ 2 w 48"/>
                <a:gd name="T17" fmla="*/ 0 h 39"/>
                <a:gd name="T18" fmla="*/ 3 w 48"/>
                <a:gd name="T19" fmla="*/ 0 h 39"/>
                <a:gd name="T20" fmla="*/ 5 w 48"/>
                <a:gd name="T21" fmla="*/ 0 h 39"/>
                <a:gd name="T22" fmla="*/ 9 w 48"/>
                <a:gd name="T23" fmla="*/ 3 h 39"/>
                <a:gd name="T24" fmla="*/ 12 w 48"/>
                <a:gd name="T25" fmla="*/ 5 h 39"/>
                <a:gd name="T26" fmla="*/ 12 w 48"/>
                <a:gd name="T27" fmla="*/ 6 h 39"/>
                <a:gd name="T28" fmla="*/ 14 w 48"/>
                <a:gd name="T29" fmla="*/ 8 h 39"/>
                <a:gd name="T30" fmla="*/ 18 w 48"/>
                <a:gd name="T31" fmla="*/ 8 h 39"/>
                <a:gd name="T32" fmla="*/ 20 w 48"/>
                <a:gd name="T33" fmla="*/ 12 h 39"/>
                <a:gd name="T34" fmla="*/ 21 w 48"/>
                <a:gd name="T35" fmla="*/ 14 h 39"/>
                <a:gd name="T36" fmla="*/ 23 w 48"/>
                <a:gd name="T37" fmla="*/ 17 h 39"/>
                <a:gd name="T38" fmla="*/ 24 w 48"/>
                <a:gd name="T39" fmla="*/ 17 h 39"/>
                <a:gd name="T40" fmla="*/ 24 w 48"/>
                <a:gd name="T41" fmla="*/ 18 h 39"/>
                <a:gd name="T42" fmla="*/ 27 w 48"/>
                <a:gd name="T43" fmla="*/ 20 h 39"/>
                <a:gd name="T44" fmla="*/ 29 w 48"/>
                <a:gd name="T45" fmla="*/ 23 h 39"/>
                <a:gd name="T46" fmla="*/ 30 w 48"/>
                <a:gd name="T47" fmla="*/ 23 h 39"/>
                <a:gd name="T48" fmla="*/ 30 w 48"/>
                <a:gd name="T49" fmla="*/ 24 h 39"/>
                <a:gd name="T50" fmla="*/ 33 w 48"/>
                <a:gd name="T51" fmla="*/ 24 h 39"/>
                <a:gd name="T52" fmla="*/ 37 w 48"/>
                <a:gd name="T53" fmla="*/ 26 h 39"/>
                <a:gd name="T54" fmla="*/ 42 w 48"/>
                <a:gd name="T55" fmla="*/ 30 h 39"/>
                <a:gd name="T56" fmla="*/ 43 w 48"/>
                <a:gd name="T57" fmla="*/ 33 h 39"/>
                <a:gd name="T58" fmla="*/ 45 w 48"/>
                <a:gd name="T59" fmla="*/ 32 h 39"/>
                <a:gd name="T60" fmla="*/ 48 w 48"/>
                <a:gd name="T61" fmla="*/ 35 h 39"/>
                <a:gd name="T62" fmla="*/ 48 w 48"/>
                <a:gd name="T63" fmla="*/ 36 h 39"/>
                <a:gd name="T64" fmla="*/ 48 w 48"/>
                <a:gd name="T65" fmla="*/ 38 h 39"/>
                <a:gd name="T66" fmla="*/ 46 w 48"/>
                <a:gd name="T67" fmla="*/ 38 h 39"/>
                <a:gd name="T68" fmla="*/ 46 w 48"/>
                <a:gd name="T69" fmla="*/ 39 h 39"/>
                <a:gd name="T70" fmla="*/ 45 w 48"/>
                <a:gd name="T71" fmla="*/ 39 h 39"/>
                <a:gd name="T72" fmla="*/ 45 w 48"/>
                <a:gd name="T73" fmla="*/ 38 h 39"/>
                <a:gd name="T74" fmla="*/ 42 w 48"/>
                <a:gd name="T75" fmla="*/ 36 h 39"/>
                <a:gd name="T76" fmla="*/ 39 w 48"/>
                <a:gd name="T77" fmla="*/ 36 h 39"/>
                <a:gd name="T78" fmla="*/ 37 w 48"/>
                <a:gd name="T79" fmla="*/ 35 h 39"/>
                <a:gd name="T80" fmla="*/ 34 w 48"/>
                <a:gd name="T81" fmla="*/ 35 h 39"/>
                <a:gd name="T82" fmla="*/ 34 w 48"/>
                <a:gd name="T83" fmla="*/ 33 h 39"/>
                <a:gd name="T84" fmla="*/ 34 w 48"/>
                <a:gd name="T85" fmla="*/ 32 h 39"/>
                <a:gd name="T86" fmla="*/ 33 w 48"/>
                <a:gd name="T87" fmla="*/ 32 h 39"/>
                <a:gd name="T88" fmla="*/ 32 w 48"/>
                <a:gd name="T89" fmla="*/ 30 h 39"/>
                <a:gd name="T90" fmla="*/ 30 w 48"/>
                <a:gd name="T91" fmla="*/ 30 h 39"/>
                <a:gd name="T92" fmla="*/ 29 w 48"/>
                <a:gd name="T93" fmla="*/ 29 h 39"/>
                <a:gd name="T94" fmla="*/ 27 w 48"/>
                <a:gd name="T95" fmla="*/ 29 h 39"/>
                <a:gd name="T96" fmla="*/ 26 w 48"/>
                <a:gd name="T97" fmla="*/ 27 h 39"/>
                <a:gd name="T98" fmla="*/ 23 w 48"/>
                <a:gd name="T99" fmla="*/ 26 h 39"/>
                <a:gd name="T100" fmla="*/ 21 w 48"/>
                <a:gd name="T101" fmla="*/ 26 h 39"/>
                <a:gd name="T102" fmla="*/ 20 w 48"/>
                <a:gd name="T103" fmla="*/ 24 h 39"/>
                <a:gd name="T104" fmla="*/ 20 w 48"/>
                <a:gd name="T105" fmla="*/ 23 h 39"/>
                <a:gd name="T106" fmla="*/ 18 w 48"/>
                <a:gd name="T107" fmla="*/ 21 h 3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8"/>
                <a:gd name="T163" fmla="*/ 0 h 39"/>
                <a:gd name="T164" fmla="*/ 48 w 48"/>
                <a:gd name="T165" fmla="*/ 39 h 3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8" h="39">
                  <a:moveTo>
                    <a:pt x="18" y="21"/>
                  </a:moveTo>
                  <a:lnTo>
                    <a:pt x="12" y="18"/>
                  </a:lnTo>
                  <a:lnTo>
                    <a:pt x="8" y="12"/>
                  </a:lnTo>
                  <a:lnTo>
                    <a:pt x="6" y="11"/>
                  </a:lnTo>
                  <a:lnTo>
                    <a:pt x="5" y="8"/>
                  </a:lnTo>
                  <a:lnTo>
                    <a:pt x="2" y="5"/>
                  </a:lnTo>
                  <a:lnTo>
                    <a:pt x="2" y="2"/>
                  </a:lnTo>
                  <a:lnTo>
                    <a:pt x="0" y="0"/>
                  </a:lnTo>
                  <a:lnTo>
                    <a:pt x="2" y="0"/>
                  </a:lnTo>
                  <a:lnTo>
                    <a:pt x="3" y="0"/>
                  </a:lnTo>
                  <a:lnTo>
                    <a:pt x="5" y="0"/>
                  </a:lnTo>
                  <a:lnTo>
                    <a:pt x="9" y="3"/>
                  </a:lnTo>
                  <a:lnTo>
                    <a:pt x="12" y="5"/>
                  </a:lnTo>
                  <a:lnTo>
                    <a:pt x="12" y="6"/>
                  </a:lnTo>
                  <a:lnTo>
                    <a:pt x="14" y="8"/>
                  </a:lnTo>
                  <a:lnTo>
                    <a:pt x="18" y="8"/>
                  </a:lnTo>
                  <a:lnTo>
                    <a:pt x="20" y="12"/>
                  </a:lnTo>
                  <a:lnTo>
                    <a:pt x="21" y="14"/>
                  </a:lnTo>
                  <a:lnTo>
                    <a:pt x="23" y="17"/>
                  </a:lnTo>
                  <a:lnTo>
                    <a:pt x="24" y="17"/>
                  </a:lnTo>
                  <a:lnTo>
                    <a:pt x="24" y="18"/>
                  </a:lnTo>
                  <a:lnTo>
                    <a:pt x="27" y="20"/>
                  </a:lnTo>
                  <a:lnTo>
                    <a:pt x="29" y="23"/>
                  </a:lnTo>
                  <a:lnTo>
                    <a:pt x="30" y="23"/>
                  </a:lnTo>
                  <a:lnTo>
                    <a:pt x="30" y="24"/>
                  </a:lnTo>
                  <a:lnTo>
                    <a:pt x="33" y="24"/>
                  </a:lnTo>
                  <a:lnTo>
                    <a:pt x="37" y="26"/>
                  </a:lnTo>
                  <a:lnTo>
                    <a:pt x="42" y="30"/>
                  </a:lnTo>
                  <a:lnTo>
                    <a:pt x="43" y="33"/>
                  </a:lnTo>
                  <a:lnTo>
                    <a:pt x="45" y="32"/>
                  </a:lnTo>
                  <a:lnTo>
                    <a:pt x="48" y="35"/>
                  </a:lnTo>
                  <a:lnTo>
                    <a:pt x="48" y="36"/>
                  </a:lnTo>
                  <a:lnTo>
                    <a:pt x="48" y="38"/>
                  </a:lnTo>
                  <a:lnTo>
                    <a:pt x="46" y="38"/>
                  </a:lnTo>
                  <a:lnTo>
                    <a:pt x="46" y="39"/>
                  </a:lnTo>
                  <a:lnTo>
                    <a:pt x="45" y="39"/>
                  </a:lnTo>
                  <a:lnTo>
                    <a:pt x="45" y="38"/>
                  </a:lnTo>
                  <a:lnTo>
                    <a:pt x="42" y="36"/>
                  </a:lnTo>
                  <a:lnTo>
                    <a:pt x="39" y="36"/>
                  </a:lnTo>
                  <a:lnTo>
                    <a:pt x="37" y="35"/>
                  </a:lnTo>
                  <a:lnTo>
                    <a:pt x="34" y="35"/>
                  </a:lnTo>
                  <a:lnTo>
                    <a:pt x="34" y="33"/>
                  </a:lnTo>
                  <a:lnTo>
                    <a:pt x="34" y="32"/>
                  </a:lnTo>
                  <a:lnTo>
                    <a:pt x="33" y="32"/>
                  </a:lnTo>
                  <a:lnTo>
                    <a:pt x="32" y="30"/>
                  </a:lnTo>
                  <a:lnTo>
                    <a:pt x="30" y="30"/>
                  </a:lnTo>
                  <a:lnTo>
                    <a:pt x="29" y="29"/>
                  </a:lnTo>
                  <a:lnTo>
                    <a:pt x="27" y="29"/>
                  </a:lnTo>
                  <a:lnTo>
                    <a:pt x="26" y="27"/>
                  </a:lnTo>
                  <a:lnTo>
                    <a:pt x="23" y="26"/>
                  </a:lnTo>
                  <a:lnTo>
                    <a:pt x="21" y="26"/>
                  </a:lnTo>
                  <a:lnTo>
                    <a:pt x="20" y="24"/>
                  </a:lnTo>
                  <a:lnTo>
                    <a:pt x="20" y="23"/>
                  </a:lnTo>
                  <a:lnTo>
                    <a:pt x="18" y="21"/>
                  </a:lnTo>
                  <a:close/>
                </a:path>
              </a:pathLst>
            </a:custGeom>
            <a:grpFill/>
            <a:ln w="1905">
              <a:noFill/>
              <a:round/>
              <a:headEnd/>
              <a:tailEnd/>
            </a:ln>
          </p:spPr>
          <p:txBody>
            <a:bodyPr/>
            <a:lstStyle/>
            <a:p>
              <a:endParaRPr lang="en-GB">
                <a:solidFill>
                  <a:srgbClr val="000000"/>
                </a:solidFill>
                <a:latin typeface="Arial"/>
              </a:endParaRPr>
            </a:p>
          </p:txBody>
        </p:sp>
        <p:sp>
          <p:nvSpPr>
            <p:cNvPr id="959" name="Freeform 955"/>
            <p:cNvSpPr>
              <a:spLocks/>
            </p:cNvSpPr>
            <p:nvPr/>
          </p:nvSpPr>
          <p:spPr bwMode="auto">
            <a:xfrm>
              <a:off x="5537" y="3079"/>
              <a:ext cx="4" cy="8"/>
            </a:xfrm>
            <a:custGeom>
              <a:avLst/>
              <a:gdLst>
                <a:gd name="T0" fmla="*/ 0 w 4"/>
                <a:gd name="T1" fmla="*/ 0 h 8"/>
                <a:gd name="T2" fmla="*/ 0 w 4"/>
                <a:gd name="T3" fmla="*/ 2 h 8"/>
                <a:gd name="T4" fmla="*/ 1 w 4"/>
                <a:gd name="T5" fmla="*/ 0 h 8"/>
                <a:gd name="T6" fmla="*/ 3 w 4"/>
                <a:gd name="T7" fmla="*/ 2 h 8"/>
                <a:gd name="T8" fmla="*/ 3 w 4"/>
                <a:gd name="T9" fmla="*/ 3 h 8"/>
                <a:gd name="T10" fmla="*/ 3 w 4"/>
                <a:gd name="T11" fmla="*/ 5 h 8"/>
                <a:gd name="T12" fmla="*/ 4 w 4"/>
                <a:gd name="T13" fmla="*/ 5 h 8"/>
                <a:gd name="T14" fmla="*/ 4 w 4"/>
                <a:gd name="T15" fmla="*/ 6 h 8"/>
                <a:gd name="T16" fmla="*/ 4 w 4"/>
                <a:gd name="T17" fmla="*/ 8 h 8"/>
                <a:gd name="T18" fmla="*/ 0 w 4"/>
                <a:gd name="T19" fmla="*/ 5 h 8"/>
                <a:gd name="T20" fmla="*/ 0 w 4"/>
                <a:gd name="T21" fmla="*/ 3 h 8"/>
                <a:gd name="T22" fmla="*/ 0 w 4"/>
                <a:gd name="T23" fmla="*/ 0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
                <a:gd name="T37" fmla="*/ 0 h 8"/>
                <a:gd name="T38" fmla="*/ 4 w 4"/>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 h="8">
                  <a:moveTo>
                    <a:pt x="0" y="0"/>
                  </a:moveTo>
                  <a:lnTo>
                    <a:pt x="0" y="2"/>
                  </a:lnTo>
                  <a:lnTo>
                    <a:pt x="1" y="0"/>
                  </a:lnTo>
                  <a:lnTo>
                    <a:pt x="3" y="2"/>
                  </a:lnTo>
                  <a:lnTo>
                    <a:pt x="3" y="3"/>
                  </a:lnTo>
                  <a:lnTo>
                    <a:pt x="3" y="5"/>
                  </a:lnTo>
                  <a:lnTo>
                    <a:pt x="4" y="5"/>
                  </a:lnTo>
                  <a:lnTo>
                    <a:pt x="4" y="6"/>
                  </a:lnTo>
                  <a:lnTo>
                    <a:pt x="4" y="8"/>
                  </a:lnTo>
                  <a:lnTo>
                    <a:pt x="0" y="5"/>
                  </a:lnTo>
                  <a:lnTo>
                    <a:pt x="0"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60" name="Freeform 956"/>
            <p:cNvSpPr>
              <a:spLocks/>
            </p:cNvSpPr>
            <p:nvPr/>
          </p:nvSpPr>
          <p:spPr bwMode="auto">
            <a:xfrm>
              <a:off x="5547" y="3090"/>
              <a:ext cx="6" cy="6"/>
            </a:xfrm>
            <a:custGeom>
              <a:avLst/>
              <a:gdLst>
                <a:gd name="T0" fmla="*/ 2 w 6"/>
                <a:gd name="T1" fmla="*/ 1 h 6"/>
                <a:gd name="T2" fmla="*/ 0 w 6"/>
                <a:gd name="T3" fmla="*/ 1 h 6"/>
                <a:gd name="T4" fmla="*/ 3 w 6"/>
                <a:gd name="T5" fmla="*/ 0 h 6"/>
                <a:gd name="T6" fmla="*/ 5 w 6"/>
                <a:gd name="T7" fmla="*/ 1 h 6"/>
                <a:gd name="T8" fmla="*/ 6 w 6"/>
                <a:gd name="T9" fmla="*/ 1 h 6"/>
                <a:gd name="T10" fmla="*/ 6 w 6"/>
                <a:gd name="T11" fmla="*/ 4 h 6"/>
                <a:gd name="T12" fmla="*/ 6 w 6"/>
                <a:gd name="T13" fmla="*/ 6 h 6"/>
                <a:gd name="T14" fmla="*/ 3 w 6"/>
                <a:gd name="T15" fmla="*/ 4 h 6"/>
                <a:gd name="T16" fmla="*/ 2 w 6"/>
                <a:gd name="T17" fmla="*/ 3 h 6"/>
                <a:gd name="T18" fmla="*/ 2 w 6"/>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2" y="1"/>
                  </a:moveTo>
                  <a:lnTo>
                    <a:pt x="0" y="1"/>
                  </a:lnTo>
                  <a:lnTo>
                    <a:pt x="3" y="0"/>
                  </a:lnTo>
                  <a:lnTo>
                    <a:pt x="5" y="1"/>
                  </a:lnTo>
                  <a:lnTo>
                    <a:pt x="6" y="1"/>
                  </a:lnTo>
                  <a:lnTo>
                    <a:pt x="6" y="4"/>
                  </a:lnTo>
                  <a:lnTo>
                    <a:pt x="6" y="6"/>
                  </a:lnTo>
                  <a:lnTo>
                    <a:pt x="3" y="4"/>
                  </a:lnTo>
                  <a:lnTo>
                    <a:pt x="2" y="3"/>
                  </a:lnTo>
                  <a:lnTo>
                    <a:pt x="2" y="1"/>
                  </a:lnTo>
                  <a:close/>
                </a:path>
              </a:pathLst>
            </a:custGeom>
            <a:grpFill/>
            <a:ln w="1905">
              <a:noFill/>
              <a:round/>
              <a:headEnd/>
              <a:tailEnd/>
            </a:ln>
          </p:spPr>
          <p:txBody>
            <a:bodyPr/>
            <a:lstStyle/>
            <a:p>
              <a:endParaRPr lang="en-GB">
                <a:solidFill>
                  <a:srgbClr val="000000"/>
                </a:solidFill>
                <a:latin typeface="Arial"/>
              </a:endParaRPr>
            </a:p>
          </p:txBody>
        </p:sp>
        <p:sp>
          <p:nvSpPr>
            <p:cNvPr id="961" name="Freeform 957"/>
            <p:cNvSpPr>
              <a:spLocks/>
            </p:cNvSpPr>
            <p:nvPr/>
          </p:nvSpPr>
          <p:spPr bwMode="auto">
            <a:xfrm>
              <a:off x="1238" y="2456"/>
              <a:ext cx="103" cy="50"/>
            </a:xfrm>
            <a:custGeom>
              <a:avLst/>
              <a:gdLst>
                <a:gd name="T0" fmla="*/ 100 w 103"/>
                <a:gd name="T1" fmla="*/ 17 h 50"/>
                <a:gd name="T2" fmla="*/ 94 w 103"/>
                <a:gd name="T3" fmla="*/ 20 h 50"/>
                <a:gd name="T4" fmla="*/ 88 w 103"/>
                <a:gd name="T5" fmla="*/ 21 h 50"/>
                <a:gd name="T6" fmla="*/ 81 w 103"/>
                <a:gd name="T7" fmla="*/ 23 h 50"/>
                <a:gd name="T8" fmla="*/ 79 w 103"/>
                <a:gd name="T9" fmla="*/ 20 h 50"/>
                <a:gd name="T10" fmla="*/ 76 w 103"/>
                <a:gd name="T11" fmla="*/ 21 h 50"/>
                <a:gd name="T12" fmla="*/ 73 w 103"/>
                <a:gd name="T13" fmla="*/ 23 h 50"/>
                <a:gd name="T14" fmla="*/ 72 w 103"/>
                <a:gd name="T15" fmla="*/ 29 h 50"/>
                <a:gd name="T16" fmla="*/ 67 w 103"/>
                <a:gd name="T17" fmla="*/ 30 h 50"/>
                <a:gd name="T18" fmla="*/ 66 w 103"/>
                <a:gd name="T19" fmla="*/ 32 h 50"/>
                <a:gd name="T20" fmla="*/ 63 w 103"/>
                <a:gd name="T21" fmla="*/ 35 h 50"/>
                <a:gd name="T22" fmla="*/ 60 w 103"/>
                <a:gd name="T23" fmla="*/ 35 h 50"/>
                <a:gd name="T24" fmla="*/ 55 w 103"/>
                <a:gd name="T25" fmla="*/ 33 h 50"/>
                <a:gd name="T26" fmla="*/ 45 w 103"/>
                <a:gd name="T27" fmla="*/ 38 h 50"/>
                <a:gd name="T28" fmla="*/ 45 w 103"/>
                <a:gd name="T29" fmla="*/ 45 h 50"/>
                <a:gd name="T30" fmla="*/ 42 w 103"/>
                <a:gd name="T31" fmla="*/ 47 h 50"/>
                <a:gd name="T32" fmla="*/ 40 w 103"/>
                <a:gd name="T33" fmla="*/ 50 h 50"/>
                <a:gd name="T34" fmla="*/ 33 w 103"/>
                <a:gd name="T35" fmla="*/ 47 h 50"/>
                <a:gd name="T36" fmla="*/ 31 w 103"/>
                <a:gd name="T37" fmla="*/ 45 h 50"/>
                <a:gd name="T38" fmla="*/ 28 w 103"/>
                <a:gd name="T39" fmla="*/ 44 h 50"/>
                <a:gd name="T40" fmla="*/ 27 w 103"/>
                <a:gd name="T41" fmla="*/ 38 h 50"/>
                <a:gd name="T42" fmla="*/ 25 w 103"/>
                <a:gd name="T43" fmla="*/ 36 h 50"/>
                <a:gd name="T44" fmla="*/ 22 w 103"/>
                <a:gd name="T45" fmla="*/ 35 h 50"/>
                <a:gd name="T46" fmla="*/ 19 w 103"/>
                <a:gd name="T47" fmla="*/ 36 h 50"/>
                <a:gd name="T48" fmla="*/ 16 w 103"/>
                <a:gd name="T49" fmla="*/ 35 h 50"/>
                <a:gd name="T50" fmla="*/ 15 w 103"/>
                <a:gd name="T51" fmla="*/ 33 h 50"/>
                <a:gd name="T52" fmla="*/ 12 w 103"/>
                <a:gd name="T53" fmla="*/ 33 h 50"/>
                <a:gd name="T54" fmla="*/ 10 w 103"/>
                <a:gd name="T55" fmla="*/ 32 h 50"/>
                <a:gd name="T56" fmla="*/ 6 w 103"/>
                <a:gd name="T57" fmla="*/ 27 h 50"/>
                <a:gd name="T58" fmla="*/ 0 w 103"/>
                <a:gd name="T59" fmla="*/ 26 h 50"/>
                <a:gd name="T60" fmla="*/ 1 w 103"/>
                <a:gd name="T61" fmla="*/ 24 h 50"/>
                <a:gd name="T62" fmla="*/ 4 w 103"/>
                <a:gd name="T63" fmla="*/ 21 h 50"/>
                <a:gd name="T64" fmla="*/ 3 w 103"/>
                <a:gd name="T65" fmla="*/ 18 h 50"/>
                <a:gd name="T66" fmla="*/ 6 w 103"/>
                <a:gd name="T67" fmla="*/ 15 h 50"/>
                <a:gd name="T68" fmla="*/ 7 w 103"/>
                <a:gd name="T69" fmla="*/ 14 h 50"/>
                <a:gd name="T70" fmla="*/ 18 w 103"/>
                <a:gd name="T71" fmla="*/ 3 h 50"/>
                <a:gd name="T72" fmla="*/ 25 w 103"/>
                <a:gd name="T73" fmla="*/ 2 h 50"/>
                <a:gd name="T74" fmla="*/ 57 w 103"/>
                <a:gd name="T75" fmla="*/ 0 h 50"/>
                <a:gd name="T76" fmla="*/ 63 w 103"/>
                <a:gd name="T77" fmla="*/ 0 h 50"/>
                <a:gd name="T78" fmla="*/ 67 w 103"/>
                <a:gd name="T79" fmla="*/ 0 h 50"/>
                <a:gd name="T80" fmla="*/ 75 w 103"/>
                <a:gd name="T81" fmla="*/ 0 h 50"/>
                <a:gd name="T82" fmla="*/ 87 w 103"/>
                <a:gd name="T83" fmla="*/ 3 h 50"/>
                <a:gd name="T84" fmla="*/ 103 w 103"/>
                <a:gd name="T85" fmla="*/ 15 h 5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3"/>
                <a:gd name="T130" fmla="*/ 0 h 50"/>
                <a:gd name="T131" fmla="*/ 103 w 103"/>
                <a:gd name="T132" fmla="*/ 50 h 5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3" h="50">
                  <a:moveTo>
                    <a:pt x="103" y="17"/>
                  </a:moveTo>
                  <a:lnTo>
                    <a:pt x="100" y="17"/>
                  </a:lnTo>
                  <a:lnTo>
                    <a:pt x="96" y="18"/>
                  </a:lnTo>
                  <a:lnTo>
                    <a:pt x="94" y="20"/>
                  </a:lnTo>
                  <a:lnTo>
                    <a:pt x="91" y="21"/>
                  </a:lnTo>
                  <a:lnTo>
                    <a:pt x="88" y="21"/>
                  </a:lnTo>
                  <a:lnTo>
                    <a:pt x="87" y="23"/>
                  </a:lnTo>
                  <a:lnTo>
                    <a:pt x="81" y="23"/>
                  </a:lnTo>
                  <a:lnTo>
                    <a:pt x="81" y="21"/>
                  </a:lnTo>
                  <a:lnTo>
                    <a:pt x="79" y="20"/>
                  </a:lnTo>
                  <a:lnTo>
                    <a:pt x="78" y="20"/>
                  </a:lnTo>
                  <a:lnTo>
                    <a:pt x="76" y="21"/>
                  </a:lnTo>
                  <a:lnTo>
                    <a:pt x="75" y="21"/>
                  </a:lnTo>
                  <a:lnTo>
                    <a:pt x="73" y="23"/>
                  </a:lnTo>
                  <a:lnTo>
                    <a:pt x="73" y="27"/>
                  </a:lnTo>
                  <a:lnTo>
                    <a:pt x="72" y="29"/>
                  </a:lnTo>
                  <a:lnTo>
                    <a:pt x="69" y="29"/>
                  </a:lnTo>
                  <a:lnTo>
                    <a:pt x="67" y="30"/>
                  </a:lnTo>
                  <a:lnTo>
                    <a:pt x="67" y="32"/>
                  </a:lnTo>
                  <a:lnTo>
                    <a:pt x="66" y="32"/>
                  </a:lnTo>
                  <a:lnTo>
                    <a:pt x="64" y="33"/>
                  </a:lnTo>
                  <a:lnTo>
                    <a:pt x="63" y="35"/>
                  </a:lnTo>
                  <a:lnTo>
                    <a:pt x="61" y="35"/>
                  </a:lnTo>
                  <a:lnTo>
                    <a:pt x="60" y="35"/>
                  </a:lnTo>
                  <a:lnTo>
                    <a:pt x="57" y="33"/>
                  </a:lnTo>
                  <a:lnTo>
                    <a:pt x="55" y="33"/>
                  </a:lnTo>
                  <a:lnTo>
                    <a:pt x="52" y="38"/>
                  </a:lnTo>
                  <a:lnTo>
                    <a:pt x="45" y="38"/>
                  </a:lnTo>
                  <a:lnTo>
                    <a:pt x="45" y="41"/>
                  </a:lnTo>
                  <a:lnTo>
                    <a:pt x="45" y="45"/>
                  </a:lnTo>
                  <a:lnTo>
                    <a:pt x="43" y="45"/>
                  </a:lnTo>
                  <a:lnTo>
                    <a:pt x="42" y="47"/>
                  </a:lnTo>
                  <a:lnTo>
                    <a:pt x="42" y="50"/>
                  </a:lnTo>
                  <a:lnTo>
                    <a:pt x="40" y="50"/>
                  </a:lnTo>
                  <a:lnTo>
                    <a:pt x="34" y="50"/>
                  </a:lnTo>
                  <a:lnTo>
                    <a:pt x="33" y="47"/>
                  </a:lnTo>
                  <a:lnTo>
                    <a:pt x="33" y="45"/>
                  </a:lnTo>
                  <a:lnTo>
                    <a:pt x="31" y="45"/>
                  </a:lnTo>
                  <a:lnTo>
                    <a:pt x="30" y="44"/>
                  </a:lnTo>
                  <a:lnTo>
                    <a:pt x="28" y="44"/>
                  </a:lnTo>
                  <a:lnTo>
                    <a:pt x="27" y="44"/>
                  </a:lnTo>
                  <a:lnTo>
                    <a:pt x="27" y="38"/>
                  </a:lnTo>
                  <a:lnTo>
                    <a:pt x="27" y="36"/>
                  </a:lnTo>
                  <a:lnTo>
                    <a:pt x="25" y="36"/>
                  </a:lnTo>
                  <a:lnTo>
                    <a:pt x="24" y="35"/>
                  </a:lnTo>
                  <a:lnTo>
                    <a:pt x="22" y="35"/>
                  </a:lnTo>
                  <a:lnTo>
                    <a:pt x="21" y="35"/>
                  </a:lnTo>
                  <a:lnTo>
                    <a:pt x="19" y="36"/>
                  </a:lnTo>
                  <a:lnTo>
                    <a:pt x="16" y="36"/>
                  </a:lnTo>
                  <a:lnTo>
                    <a:pt x="16" y="35"/>
                  </a:lnTo>
                  <a:lnTo>
                    <a:pt x="15" y="35"/>
                  </a:lnTo>
                  <a:lnTo>
                    <a:pt x="15" y="33"/>
                  </a:lnTo>
                  <a:lnTo>
                    <a:pt x="13" y="33"/>
                  </a:lnTo>
                  <a:lnTo>
                    <a:pt x="12" y="33"/>
                  </a:lnTo>
                  <a:lnTo>
                    <a:pt x="12" y="32"/>
                  </a:lnTo>
                  <a:lnTo>
                    <a:pt x="10" y="32"/>
                  </a:lnTo>
                  <a:lnTo>
                    <a:pt x="7" y="30"/>
                  </a:lnTo>
                  <a:lnTo>
                    <a:pt x="6" y="27"/>
                  </a:lnTo>
                  <a:lnTo>
                    <a:pt x="1" y="27"/>
                  </a:lnTo>
                  <a:lnTo>
                    <a:pt x="0" y="26"/>
                  </a:lnTo>
                  <a:lnTo>
                    <a:pt x="1" y="26"/>
                  </a:lnTo>
                  <a:lnTo>
                    <a:pt x="1" y="24"/>
                  </a:lnTo>
                  <a:lnTo>
                    <a:pt x="4" y="23"/>
                  </a:lnTo>
                  <a:lnTo>
                    <a:pt x="4" y="21"/>
                  </a:lnTo>
                  <a:lnTo>
                    <a:pt x="3" y="20"/>
                  </a:lnTo>
                  <a:lnTo>
                    <a:pt x="3" y="18"/>
                  </a:lnTo>
                  <a:lnTo>
                    <a:pt x="3" y="17"/>
                  </a:lnTo>
                  <a:lnTo>
                    <a:pt x="6" y="15"/>
                  </a:lnTo>
                  <a:lnTo>
                    <a:pt x="6" y="14"/>
                  </a:lnTo>
                  <a:lnTo>
                    <a:pt x="7" y="14"/>
                  </a:lnTo>
                  <a:lnTo>
                    <a:pt x="16" y="8"/>
                  </a:lnTo>
                  <a:lnTo>
                    <a:pt x="18" y="3"/>
                  </a:lnTo>
                  <a:lnTo>
                    <a:pt x="22" y="3"/>
                  </a:lnTo>
                  <a:lnTo>
                    <a:pt x="25" y="2"/>
                  </a:lnTo>
                  <a:lnTo>
                    <a:pt x="55" y="0"/>
                  </a:lnTo>
                  <a:lnTo>
                    <a:pt x="57" y="0"/>
                  </a:lnTo>
                  <a:lnTo>
                    <a:pt x="61" y="0"/>
                  </a:lnTo>
                  <a:lnTo>
                    <a:pt x="63" y="0"/>
                  </a:lnTo>
                  <a:lnTo>
                    <a:pt x="64" y="0"/>
                  </a:lnTo>
                  <a:lnTo>
                    <a:pt x="67" y="0"/>
                  </a:lnTo>
                  <a:lnTo>
                    <a:pt x="70" y="0"/>
                  </a:lnTo>
                  <a:lnTo>
                    <a:pt x="75" y="0"/>
                  </a:lnTo>
                  <a:lnTo>
                    <a:pt x="78" y="2"/>
                  </a:lnTo>
                  <a:lnTo>
                    <a:pt x="87" y="3"/>
                  </a:lnTo>
                  <a:lnTo>
                    <a:pt x="102" y="12"/>
                  </a:lnTo>
                  <a:lnTo>
                    <a:pt x="103" y="15"/>
                  </a:lnTo>
                  <a:lnTo>
                    <a:pt x="103" y="17"/>
                  </a:lnTo>
                  <a:close/>
                </a:path>
              </a:pathLst>
            </a:custGeom>
            <a:grpFill/>
            <a:ln w="1905">
              <a:noFill/>
              <a:round/>
              <a:headEnd/>
              <a:tailEnd/>
            </a:ln>
          </p:spPr>
          <p:txBody>
            <a:bodyPr/>
            <a:lstStyle/>
            <a:p>
              <a:endParaRPr lang="en-GB">
                <a:solidFill>
                  <a:srgbClr val="000000"/>
                </a:solidFill>
                <a:latin typeface="Arial"/>
              </a:endParaRPr>
            </a:p>
          </p:txBody>
        </p:sp>
        <p:sp>
          <p:nvSpPr>
            <p:cNvPr id="962" name="Freeform 958"/>
            <p:cNvSpPr>
              <a:spLocks/>
            </p:cNvSpPr>
            <p:nvPr/>
          </p:nvSpPr>
          <p:spPr bwMode="auto">
            <a:xfrm>
              <a:off x="1376" y="2727"/>
              <a:ext cx="208" cy="307"/>
            </a:xfrm>
            <a:custGeom>
              <a:avLst/>
              <a:gdLst>
                <a:gd name="T0" fmla="*/ 94 w 208"/>
                <a:gd name="T1" fmla="*/ 3 h 307"/>
                <a:gd name="T2" fmla="*/ 98 w 208"/>
                <a:gd name="T3" fmla="*/ 8 h 307"/>
                <a:gd name="T4" fmla="*/ 98 w 208"/>
                <a:gd name="T5" fmla="*/ 15 h 307"/>
                <a:gd name="T6" fmla="*/ 54 w 208"/>
                <a:gd name="T7" fmla="*/ 51 h 307"/>
                <a:gd name="T8" fmla="*/ 51 w 208"/>
                <a:gd name="T9" fmla="*/ 57 h 307"/>
                <a:gd name="T10" fmla="*/ 48 w 208"/>
                <a:gd name="T11" fmla="*/ 59 h 307"/>
                <a:gd name="T12" fmla="*/ 40 w 208"/>
                <a:gd name="T13" fmla="*/ 77 h 307"/>
                <a:gd name="T14" fmla="*/ 33 w 208"/>
                <a:gd name="T15" fmla="*/ 83 h 307"/>
                <a:gd name="T16" fmla="*/ 21 w 208"/>
                <a:gd name="T17" fmla="*/ 75 h 307"/>
                <a:gd name="T18" fmla="*/ 16 w 208"/>
                <a:gd name="T19" fmla="*/ 72 h 307"/>
                <a:gd name="T20" fmla="*/ 12 w 208"/>
                <a:gd name="T21" fmla="*/ 74 h 307"/>
                <a:gd name="T22" fmla="*/ 12 w 208"/>
                <a:gd name="T23" fmla="*/ 66 h 307"/>
                <a:gd name="T24" fmla="*/ 16 w 208"/>
                <a:gd name="T25" fmla="*/ 62 h 307"/>
                <a:gd name="T26" fmla="*/ 15 w 208"/>
                <a:gd name="T27" fmla="*/ 56 h 307"/>
                <a:gd name="T28" fmla="*/ 0 w 208"/>
                <a:gd name="T29" fmla="*/ 80 h 307"/>
                <a:gd name="T30" fmla="*/ 6 w 208"/>
                <a:gd name="T31" fmla="*/ 92 h 307"/>
                <a:gd name="T32" fmla="*/ 3 w 208"/>
                <a:gd name="T33" fmla="*/ 99 h 307"/>
                <a:gd name="T34" fmla="*/ 25 w 208"/>
                <a:gd name="T35" fmla="*/ 119 h 307"/>
                <a:gd name="T36" fmla="*/ 60 w 208"/>
                <a:gd name="T37" fmla="*/ 190 h 307"/>
                <a:gd name="T38" fmla="*/ 83 w 208"/>
                <a:gd name="T39" fmla="*/ 231 h 307"/>
                <a:gd name="T40" fmla="*/ 80 w 208"/>
                <a:gd name="T41" fmla="*/ 237 h 307"/>
                <a:gd name="T42" fmla="*/ 148 w 208"/>
                <a:gd name="T43" fmla="*/ 282 h 307"/>
                <a:gd name="T44" fmla="*/ 178 w 208"/>
                <a:gd name="T45" fmla="*/ 307 h 307"/>
                <a:gd name="T46" fmla="*/ 190 w 208"/>
                <a:gd name="T47" fmla="*/ 300 h 307"/>
                <a:gd name="T48" fmla="*/ 194 w 208"/>
                <a:gd name="T49" fmla="*/ 294 h 307"/>
                <a:gd name="T50" fmla="*/ 203 w 208"/>
                <a:gd name="T51" fmla="*/ 277 h 307"/>
                <a:gd name="T52" fmla="*/ 202 w 208"/>
                <a:gd name="T53" fmla="*/ 271 h 307"/>
                <a:gd name="T54" fmla="*/ 199 w 208"/>
                <a:gd name="T55" fmla="*/ 268 h 307"/>
                <a:gd name="T56" fmla="*/ 200 w 208"/>
                <a:gd name="T57" fmla="*/ 258 h 307"/>
                <a:gd name="T58" fmla="*/ 202 w 208"/>
                <a:gd name="T59" fmla="*/ 250 h 307"/>
                <a:gd name="T60" fmla="*/ 200 w 208"/>
                <a:gd name="T61" fmla="*/ 244 h 307"/>
                <a:gd name="T62" fmla="*/ 203 w 208"/>
                <a:gd name="T63" fmla="*/ 214 h 307"/>
                <a:gd name="T64" fmla="*/ 193 w 208"/>
                <a:gd name="T65" fmla="*/ 181 h 307"/>
                <a:gd name="T66" fmla="*/ 182 w 208"/>
                <a:gd name="T67" fmla="*/ 183 h 307"/>
                <a:gd name="T68" fmla="*/ 179 w 208"/>
                <a:gd name="T69" fmla="*/ 154 h 307"/>
                <a:gd name="T70" fmla="*/ 157 w 208"/>
                <a:gd name="T71" fmla="*/ 165 h 307"/>
                <a:gd name="T72" fmla="*/ 151 w 208"/>
                <a:gd name="T73" fmla="*/ 159 h 307"/>
                <a:gd name="T74" fmla="*/ 137 w 208"/>
                <a:gd name="T75" fmla="*/ 156 h 307"/>
                <a:gd name="T76" fmla="*/ 139 w 208"/>
                <a:gd name="T77" fmla="*/ 148 h 307"/>
                <a:gd name="T78" fmla="*/ 127 w 208"/>
                <a:gd name="T79" fmla="*/ 132 h 307"/>
                <a:gd name="T80" fmla="*/ 130 w 208"/>
                <a:gd name="T81" fmla="*/ 111 h 307"/>
                <a:gd name="T82" fmla="*/ 136 w 208"/>
                <a:gd name="T83" fmla="*/ 99 h 307"/>
                <a:gd name="T84" fmla="*/ 179 w 208"/>
                <a:gd name="T85" fmla="*/ 69 h 307"/>
                <a:gd name="T86" fmla="*/ 187 w 208"/>
                <a:gd name="T87" fmla="*/ 68 h 307"/>
                <a:gd name="T88" fmla="*/ 178 w 208"/>
                <a:gd name="T89" fmla="*/ 59 h 307"/>
                <a:gd name="T90" fmla="*/ 184 w 208"/>
                <a:gd name="T91" fmla="*/ 42 h 307"/>
                <a:gd name="T92" fmla="*/ 167 w 208"/>
                <a:gd name="T93" fmla="*/ 38 h 307"/>
                <a:gd name="T94" fmla="*/ 161 w 208"/>
                <a:gd name="T95" fmla="*/ 36 h 307"/>
                <a:gd name="T96" fmla="*/ 154 w 208"/>
                <a:gd name="T97" fmla="*/ 38 h 307"/>
                <a:gd name="T98" fmla="*/ 148 w 208"/>
                <a:gd name="T99" fmla="*/ 41 h 307"/>
                <a:gd name="T100" fmla="*/ 139 w 208"/>
                <a:gd name="T101" fmla="*/ 39 h 307"/>
                <a:gd name="T102" fmla="*/ 134 w 208"/>
                <a:gd name="T103" fmla="*/ 30 h 307"/>
                <a:gd name="T104" fmla="*/ 128 w 208"/>
                <a:gd name="T105" fmla="*/ 29 h 307"/>
                <a:gd name="T106" fmla="*/ 125 w 208"/>
                <a:gd name="T107" fmla="*/ 18 h 307"/>
                <a:gd name="T108" fmla="*/ 121 w 208"/>
                <a:gd name="T109" fmla="*/ 17 h 307"/>
                <a:gd name="T110" fmla="*/ 116 w 208"/>
                <a:gd name="T111" fmla="*/ 14 h 307"/>
                <a:gd name="T112" fmla="*/ 109 w 208"/>
                <a:gd name="T113" fmla="*/ 5 h 307"/>
                <a:gd name="T114" fmla="*/ 98 w 208"/>
                <a:gd name="T115" fmla="*/ 0 h 30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08"/>
                <a:gd name="T175" fmla="*/ 0 h 307"/>
                <a:gd name="T176" fmla="*/ 208 w 208"/>
                <a:gd name="T177" fmla="*/ 307 h 30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08" h="307">
                  <a:moveTo>
                    <a:pt x="98" y="0"/>
                  </a:moveTo>
                  <a:lnTo>
                    <a:pt x="95" y="0"/>
                  </a:lnTo>
                  <a:lnTo>
                    <a:pt x="94" y="3"/>
                  </a:lnTo>
                  <a:lnTo>
                    <a:pt x="95" y="3"/>
                  </a:lnTo>
                  <a:lnTo>
                    <a:pt x="97" y="5"/>
                  </a:lnTo>
                  <a:lnTo>
                    <a:pt x="98" y="8"/>
                  </a:lnTo>
                  <a:lnTo>
                    <a:pt x="98" y="9"/>
                  </a:lnTo>
                  <a:lnTo>
                    <a:pt x="101" y="15"/>
                  </a:lnTo>
                  <a:lnTo>
                    <a:pt x="98" y="15"/>
                  </a:lnTo>
                  <a:lnTo>
                    <a:pt x="91" y="27"/>
                  </a:lnTo>
                  <a:lnTo>
                    <a:pt x="77" y="42"/>
                  </a:lnTo>
                  <a:lnTo>
                    <a:pt x="54" y="51"/>
                  </a:lnTo>
                  <a:lnTo>
                    <a:pt x="52" y="53"/>
                  </a:lnTo>
                  <a:lnTo>
                    <a:pt x="51" y="56"/>
                  </a:lnTo>
                  <a:lnTo>
                    <a:pt x="51" y="57"/>
                  </a:lnTo>
                  <a:lnTo>
                    <a:pt x="49" y="59"/>
                  </a:lnTo>
                  <a:lnTo>
                    <a:pt x="48" y="57"/>
                  </a:lnTo>
                  <a:lnTo>
                    <a:pt x="48" y="59"/>
                  </a:lnTo>
                  <a:lnTo>
                    <a:pt x="43" y="65"/>
                  </a:lnTo>
                  <a:lnTo>
                    <a:pt x="42" y="77"/>
                  </a:lnTo>
                  <a:lnTo>
                    <a:pt x="40" y="77"/>
                  </a:lnTo>
                  <a:lnTo>
                    <a:pt x="39" y="78"/>
                  </a:lnTo>
                  <a:lnTo>
                    <a:pt x="36" y="81"/>
                  </a:lnTo>
                  <a:lnTo>
                    <a:pt x="33" y="83"/>
                  </a:lnTo>
                  <a:lnTo>
                    <a:pt x="30" y="81"/>
                  </a:lnTo>
                  <a:lnTo>
                    <a:pt x="27" y="75"/>
                  </a:lnTo>
                  <a:lnTo>
                    <a:pt x="21" y="75"/>
                  </a:lnTo>
                  <a:lnTo>
                    <a:pt x="21" y="74"/>
                  </a:lnTo>
                  <a:lnTo>
                    <a:pt x="19" y="72"/>
                  </a:lnTo>
                  <a:lnTo>
                    <a:pt x="16" y="72"/>
                  </a:lnTo>
                  <a:lnTo>
                    <a:pt x="13" y="74"/>
                  </a:lnTo>
                  <a:lnTo>
                    <a:pt x="12" y="75"/>
                  </a:lnTo>
                  <a:lnTo>
                    <a:pt x="12" y="74"/>
                  </a:lnTo>
                  <a:lnTo>
                    <a:pt x="12" y="69"/>
                  </a:lnTo>
                  <a:lnTo>
                    <a:pt x="10" y="68"/>
                  </a:lnTo>
                  <a:lnTo>
                    <a:pt x="12" y="66"/>
                  </a:lnTo>
                  <a:lnTo>
                    <a:pt x="15" y="65"/>
                  </a:lnTo>
                  <a:lnTo>
                    <a:pt x="16" y="63"/>
                  </a:lnTo>
                  <a:lnTo>
                    <a:pt x="16" y="62"/>
                  </a:lnTo>
                  <a:lnTo>
                    <a:pt x="15" y="60"/>
                  </a:lnTo>
                  <a:lnTo>
                    <a:pt x="15" y="57"/>
                  </a:lnTo>
                  <a:lnTo>
                    <a:pt x="15" y="56"/>
                  </a:lnTo>
                  <a:lnTo>
                    <a:pt x="0" y="71"/>
                  </a:lnTo>
                  <a:lnTo>
                    <a:pt x="0" y="72"/>
                  </a:lnTo>
                  <a:lnTo>
                    <a:pt x="0" y="80"/>
                  </a:lnTo>
                  <a:lnTo>
                    <a:pt x="1" y="83"/>
                  </a:lnTo>
                  <a:lnTo>
                    <a:pt x="1" y="87"/>
                  </a:lnTo>
                  <a:lnTo>
                    <a:pt x="6" y="92"/>
                  </a:lnTo>
                  <a:lnTo>
                    <a:pt x="6" y="95"/>
                  </a:lnTo>
                  <a:lnTo>
                    <a:pt x="3" y="98"/>
                  </a:lnTo>
                  <a:lnTo>
                    <a:pt x="3" y="99"/>
                  </a:lnTo>
                  <a:lnTo>
                    <a:pt x="21" y="113"/>
                  </a:lnTo>
                  <a:lnTo>
                    <a:pt x="24" y="116"/>
                  </a:lnTo>
                  <a:lnTo>
                    <a:pt x="25" y="119"/>
                  </a:lnTo>
                  <a:lnTo>
                    <a:pt x="30" y="129"/>
                  </a:lnTo>
                  <a:lnTo>
                    <a:pt x="40" y="138"/>
                  </a:lnTo>
                  <a:lnTo>
                    <a:pt x="60" y="190"/>
                  </a:lnTo>
                  <a:lnTo>
                    <a:pt x="65" y="195"/>
                  </a:lnTo>
                  <a:lnTo>
                    <a:pt x="80" y="222"/>
                  </a:lnTo>
                  <a:lnTo>
                    <a:pt x="83" y="231"/>
                  </a:lnTo>
                  <a:lnTo>
                    <a:pt x="82" y="232"/>
                  </a:lnTo>
                  <a:lnTo>
                    <a:pt x="80" y="234"/>
                  </a:lnTo>
                  <a:lnTo>
                    <a:pt x="80" y="237"/>
                  </a:lnTo>
                  <a:lnTo>
                    <a:pt x="101" y="258"/>
                  </a:lnTo>
                  <a:lnTo>
                    <a:pt x="146" y="282"/>
                  </a:lnTo>
                  <a:lnTo>
                    <a:pt x="148" y="282"/>
                  </a:lnTo>
                  <a:lnTo>
                    <a:pt x="176" y="306"/>
                  </a:lnTo>
                  <a:lnTo>
                    <a:pt x="178" y="306"/>
                  </a:lnTo>
                  <a:lnTo>
                    <a:pt x="178" y="307"/>
                  </a:lnTo>
                  <a:lnTo>
                    <a:pt x="182" y="304"/>
                  </a:lnTo>
                  <a:lnTo>
                    <a:pt x="190" y="303"/>
                  </a:lnTo>
                  <a:lnTo>
                    <a:pt x="190" y="300"/>
                  </a:lnTo>
                  <a:lnTo>
                    <a:pt x="193" y="297"/>
                  </a:lnTo>
                  <a:lnTo>
                    <a:pt x="194" y="295"/>
                  </a:lnTo>
                  <a:lnTo>
                    <a:pt x="194" y="294"/>
                  </a:lnTo>
                  <a:lnTo>
                    <a:pt x="193" y="294"/>
                  </a:lnTo>
                  <a:lnTo>
                    <a:pt x="193" y="292"/>
                  </a:lnTo>
                  <a:lnTo>
                    <a:pt x="203" y="277"/>
                  </a:lnTo>
                  <a:lnTo>
                    <a:pt x="205" y="274"/>
                  </a:lnTo>
                  <a:lnTo>
                    <a:pt x="203" y="273"/>
                  </a:lnTo>
                  <a:lnTo>
                    <a:pt x="202" y="271"/>
                  </a:lnTo>
                  <a:lnTo>
                    <a:pt x="200" y="271"/>
                  </a:lnTo>
                  <a:lnTo>
                    <a:pt x="199" y="270"/>
                  </a:lnTo>
                  <a:lnTo>
                    <a:pt x="199" y="268"/>
                  </a:lnTo>
                  <a:lnTo>
                    <a:pt x="197" y="264"/>
                  </a:lnTo>
                  <a:lnTo>
                    <a:pt x="199" y="261"/>
                  </a:lnTo>
                  <a:lnTo>
                    <a:pt x="200" y="258"/>
                  </a:lnTo>
                  <a:lnTo>
                    <a:pt x="202" y="256"/>
                  </a:lnTo>
                  <a:lnTo>
                    <a:pt x="202" y="255"/>
                  </a:lnTo>
                  <a:lnTo>
                    <a:pt x="202" y="250"/>
                  </a:lnTo>
                  <a:lnTo>
                    <a:pt x="199" y="247"/>
                  </a:lnTo>
                  <a:lnTo>
                    <a:pt x="199" y="246"/>
                  </a:lnTo>
                  <a:lnTo>
                    <a:pt x="200" y="244"/>
                  </a:lnTo>
                  <a:lnTo>
                    <a:pt x="203" y="243"/>
                  </a:lnTo>
                  <a:lnTo>
                    <a:pt x="205" y="241"/>
                  </a:lnTo>
                  <a:lnTo>
                    <a:pt x="203" y="214"/>
                  </a:lnTo>
                  <a:lnTo>
                    <a:pt x="205" y="210"/>
                  </a:lnTo>
                  <a:lnTo>
                    <a:pt x="208" y="207"/>
                  </a:lnTo>
                  <a:lnTo>
                    <a:pt x="193" y="181"/>
                  </a:lnTo>
                  <a:lnTo>
                    <a:pt x="188" y="181"/>
                  </a:lnTo>
                  <a:lnTo>
                    <a:pt x="185" y="183"/>
                  </a:lnTo>
                  <a:lnTo>
                    <a:pt x="182" y="183"/>
                  </a:lnTo>
                  <a:lnTo>
                    <a:pt x="181" y="183"/>
                  </a:lnTo>
                  <a:lnTo>
                    <a:pt x="179" y="181"/>
                  </a:lnTo>
                  <a:lnTo>
                    <a:pt x="179" y="154"/>
                  </a:lnTo>
                  <a:lnTo>
                    <a:pt x="179" y="153"/>
                  </a:lnTo>
                  <a:lnTo>
                    <a:pt x="163" y="165"/>
                  </a:lnTo>
                  <a:lnTo>
                    <a:pt x="157" y="165"/>
                  </a:lnTo>
                  <a:lnTo>
                    <a:pt x="152" y="163"/>
                  </a:lnTo>
                  <a:lnTo>
                    <a:pt x="151" y="162"/>
                  </a:lnTo>
                  <a:lnTo>
                    <a:pt x="151" y="159"/>
                  </a:lnTo>
                  <a:lnTo>
                    <a:pt x="149" y="157"/>
                  </a:lnTo>
                  <a:lnTo>
                    <a:pt x="148" y="156"/>
                  </a:lnTo>
                  <a:lnTo>
                    <a:pt x="137" y="156"/>
                  </a:lnTo>
                  <a:lnTo>
                    <a:pt x="137" y="154"/>
                  </a:lnTo>
                  <a:lnTo>
                    <a:pt x="139" y="151"/>
                  </a:lnTo>
                  <a:lnTo>
                    <a:pt x="139" y="148"/>
                  </a:lnTo>
                  <a:lnTo>
                    <a:pt x="136" y="147"/>
                  </a:lnTo>
                  <a:lnTo>
                    <a:pt x="128" y="137"/>
                  </a:lnTo>
                  <a:lnTo>
                    <a:pt x="127" y="132"/>
                  </a:lnTo>
                  <a:lnTo>
                    <a:pt x="124" y="125"/>
                  </a:lnTo>
                  <a:lnTo>
                    <a:pt x="124" y="123"/>
                  </a:lnTo>
                  <a:lnTo>
                    <a:pt x="130" y="111"/>
                  </a:lnTo>
                  <a:lnTo>
                    <a:pt x="130" y="110"/>
                  </a:lnTo>
                  <a:lnTo>
                    <a:pt x="136" y="108"/>
                  </a:lnTo>
                  <a:lnTo>
                    <a:pt x="136" y="99"/>
                  </a:lnTo>
                  <a:lnTo>
                    <a:pt x="146" y="84"/>
                  </a:lnTo>
                  <a:lnTo>
                    <a:pt x="154" y="78"/>
                  </a:lnTo>
                  <a:lnTo>
                    <a:pt x="179" y="69"/>
                  </a:lnTo>
                  <a:lnTo>
                    <a:pt x="185" y="69"/>
                  </a:lnTo>
                  <a:lnTo>
                    <a:pt x="188" y="68"/>
                  </a:lnTo>
                  <a:lnTo>
                    <a:pt x="187" y="68"/>
                  </a:lnTo>
                  <a:lnTo>
                    <a:pt x="182" y="63"/>
                  </a:lnTo>
                  <a:lnTo>
                    <a:pt x="178" y="62"/>
                  </a:lnTo>
                  <a:lnTo>
                    <a:pt x="178" y="59"/>
                  </a:lnTo>
                  <a:lnTo>
                    <a:pt x="187" y="47"/>
                  </a:lnTo>
                  <a:lnTo>
                    <a:pt x="187" y="45"/>
                  </a:lnTo>
                  <a:lnTo>
                    <a:pt x="184" y="42"/>
                  </a:lnTo>
                  <a:lnTo>
                    <a:pt x="173" y="36"/>
                  </a:lnTo>
                  <a:lnTo>
                    <a:pt x="170" y="36"/>
                  </a:lnTo>
                  <a:lnTo>
                    <a:pt x="167" y="38"/>
                  </a:lnTo>
                  <a:lnTo>
                    <a:pt x="166" y="39"/>
                  </a:lnTo>
                  <a:lnTo>
                    <a:pt x="163" y="38"/>
                  </a:lnTo>
                  <a:lnTo>
                    <a:pt x="161" y="36"/>
                  </a:lnTo>
                  <a:lnTo>
                    <a:pt x="157" y="36"/>
                  </a:lnTo>
                  <a:lnTo>
                    <a:pt x="155" y="36"/>
                  </a:lnTo>
                  <a:lnTo>
                    <a:pt x="154" y="38"/>
                  </a:lnTo>
                  <a:lnTo>
                    <a:pt x="152" y="39"/>
                  </a:lnTo>
                  <a:lnTo>
                    <a:pt x="151" y="41"/>
                  </a:lnTo>
                  <a:lnTo>
                    <a:pt x="148" y="41"/>
                  </a:lnTo>
                  <a:lnTo>
                    <a:pt x="145" y="39"/>
                  </a:lnTo>
                  <a:lnTo>
                    <a:pt x="140" y="39"/>
                  </a:lnTo>
                  <a:lnTo>
                    <a:pt x="139" y="39"/>
                  </a:lnTo>
                  <a:lnTo>
                    <a:pt x="137" y="39"/>
                  </a:lnTo>
                  <a:lnTo>
                    <a:pt x="134" y="36"/>
                  </a:lnTo>
                  <a:lnTo>
                    <a:pt x="134" y="30"/>
                  </a:lnTo>
                  <a:lnTo>
                    <a:pt x="133" y="29"/>
                  </a:lnTo>
                  <a:lnTo>
                    <a:pt x="130" y="29"/>
                  </a:lnTo>
                  <a:lnTo>
                    <a:pt x="128" y="29"/>
                  </a:lnTo>
                  <a:lnTo>
                    <a:pt x="128" y="27"/>
                  </a:lnTo>
                  <a:lnTo>
                    <a:pt x="127" y="21"/>
                  </a:lnTo>
                  <a:lnTo>
                    <a:pt x="125" y="18"/>
                  </a:lnTo>
                  <a:lnTo>
                    <a:pt x="124" y="18"/>
                  </a:lnTo>
                  <a:lnTo>
                    <a:pt x="122" y="17"/>
                  </a:lnTo>
                  <a:lnTo>
                    <a:pt x="121" y="17"/>
                  </a:lnTo>
                  <a:lnTo>
                    <a:pt x="119" y="17"/>
                  </a:lnTo>
                  <a:lnTo>
                    <a:pt x="118" y="15"/>
                  </a:lnTo>
                  <a:lnTo>
                    <a:pt x="116" y="14"/>
                  </a:lnTo>
                  <a:lnTo>
                    <a:pt x="113" y="8"/>
                  </a:lnTo>
                  <a:lnTo>
                    <a:pt x="110" y="6"/>
                  </a:lnTo>
                  <a:lnTo>
                    <a:pt x="109" y="5"/>
                  </a:lnTo>
                  <a:lnTo>
                    <a:pt x="107" y="2"/>
                  </a:lnTo>
                  <a:lnTo>
                    <a:pt x="100" y="0"/>
                  </a:lnTo>
                  <a:lnTo>
                    <a:pt x="98" y="0"/>
                  </a:lnTo>
                  <a:close/>
                </a:path>
              </a:pathLst>
            </a:custGeom>
            <a:grpFill/>
            <a:ln w="1905">
              <a:noFill/>
              <a:round/>
              <a:headEnd/>
              <a:tailEnd/>
            </a:ln>
          </p:spPr>
          <p:txBody>
            <a:bodyPr/>
            <a:lstStyle/>
            <a:p>
              <a:endParaRPr lang="en-GB">
                <a:solidFill>
                  <a:srgbClr val="000000"/>
                </a:solidFill>
                <a:latin typeface="Arial"/>
              </a:endParaRPr>
            </a:p>
          </p:txBody>
        </p:sp>
        <p:sp>
          <p:nvSpPr>
            <p:cNvPr id="963" name="Freeform 959"/>
            <p:cNvSpPr>
              <a:spLocks/>
            </p:cNvSpPr>
            <p:nvPr/>
          </p:nvSpPr>
          <p:spPr bwMode="auto">
            <a:xfrm>
              <a:off x="1507" y="3097"/>
              <a:ext cx="331" cy="657"/>
            </a:xfrm>
            <a:custGeom>
              <a:avLst/>
              <a:gdLst>
                <a:gd name="T0" fmla="*/ 45 w 331"/>
                <a:gd name="T1" fmla="*/ 650 h 657"/>
                <a:gd name="T2" fmla="*/ 17 w 331"/>
                <a:gd name="T3" fmla="*/ 612 h 657"/>
                <a:gd name="T4" fmla="*/ 5 w 331"/>
                <a:gd name="T5" fmla="*/ 617 h 657"/>
                <a:gd name="T6" fmla="*/ 3 w 331"/>
                <a:gd name="T7" fmla="*/ 584 h 657"/>
                <a:gd name="T8" fmla="*/ 17 w 331"/>
                <a:gd name="T9" fmla="*/ 552 h 657"/>
                <a:gd name="T10" fmla="*/ 15 w 331"/>
                <a:gd name="T11" fmla="*/ 542 h 657"/>
                <a:gd name="T12" fmla="*/ 32 w 331"/>
                <a:gd name="T13" fmla="*/ 475 h 657"/>
                <a:gd name="T14" fmla="*/ 33 w 331"/>
                <a:gd name="T15" fmla="*/ 466 h 657"/>
                <a:gd name="T16" fmla="*/ 26 w 331"/>
                <a:gd name="T17" fmla="*/ 457 h 657"/>
                <a:gd name="T18" fmla="*/ 24 w 331"/>
                <a:gd name="T19" fmla="*/ 427 h 657"/>
                <a:gd name="T20" fmla="*/ 29 w 331"/>
                <a:gd name="T21" fmla="*/ 395 h 657"/>
                <a:gd name="T22" fmla="*/ 38 w 331"/>
                <a:gd name="T23" fmla="*/ 329 h 657"/>
                <a:gd name="T24" fmla="*/ 42 w 331"/>
                <a:gd name="T25" fmla="*/ 280 h 657"/>
                <a:gd name="T26" fmla="*/ 48 w 331"/>
                <a:gd name="T27" fmla="*/ 274 h 657"/>
                <a:gd name="T28" fmla="*/ 57 w 331"/>
                <a:gd name="T29" fmla="*/ 217 h 657"/>
                <a:gd name="T30" fmla="*/ 48 w 331"/>
                <a:gd name="T31" fmla="*/ 186 h 657"/>
                <a:gd name="T32" fmla="*/ 56 w 331"/>
                <a:gd name="T33" fmla="*/ 159 h 657"/>
                <a:gd name="T34" fmla="*/ 80 w 331"/>
                <a:gd name="T35" fmla="*/ 96 h 657"/>
                <a:gd name="T36" fmla="*/ 83 w 331"/>
                <a:gd name="T37" fmla="*/ 49 h 657"/>
                <a:gd name="T38" fmla="*/ 105 w 331"/>
                <a:gd name="T39" fmla="*/ 18 h 657"/>
                <a:gd name="T40" fmla="*/ 144 w 331"/>
                <a:gd name="T41" fmla="*/ 9 h 657"/>
                <a:gd name="T42" fmla="*/ 152 w 331"/>
                <a:gd name="T43" fmla="*/ 16 h 657"/>
                <a:gd name="T44" fmla="*/ 184 w 331"/>
                <a:gd name="T45" fmla="*/ 12 h 657"/>
                <a:gd name="T46" fmla="*/ 207 w 331"/>
                <a:gd name="T47" fmla="*/ 33 h 657"/>
                <a:gd name="T48" fmla="*/ 252 w 331"/>
                <a:gd name="T49" fmla="*/ 58 h 657"/>
                <a:gd name="T50" fmla="*/ 262 w 331"/>
                <a:gd name="T51" fmla="*/ 72 h 657"/>
                <a:gd name="T52" fmla="*/ 277 w 331"/>
                <a:gd name="T53" fmla="*/ 105 h 657"/>
                <a:gd name="T54" fmla="*/ 288 w 331"/>
                <a:gd name="T55" fmla="*/ 103 h 657"/>
                <a:gd name="T56" fmla="*/ 316 w 331"/>
                <a:gd name="T57" fmla="*/ 69 h 657"/>
                <a:gd name="T58" fmla="*/ 328 w 331"/>
                <a:gd name="T59" fmla="*/ 99 h 657"/>
                <a:gd name="T60" fmla="*/ 286 w 331"/>
                <a:gd name="T61" fmla="*/ 135 h 657"/>
                <a:gd name="T62" fmla="*/ 264 w 331"/>
                <a:gd name="T63" fmla="*/ 159 h 657"/>
                <a:gd name="T64" fmla="*/ 255 w 331"/>
                <a:gd name="T65" fmla="*/ 213 h 657"/>
                <a:gd name="T66" fmla="*/ 271 w 331"/>
                <a:gd name="T67" fmla="*/ 259 h 657"/>
                <a:gd name="T68" fmla="*/ 276 w 331"/>
                <a:gd name="T69" fmla="*/ 280 h 657"/>
                <a:gd name="T70" fmla="*/ 261 w 331"/>
                <a:gd name="T71" fmla="*/ 322 h 657"/>
                <a:gd name="T72" fmla="*/ 186 w 331"/>
                <a:gd name="T73" fmla="*/ 341 h 657"/>
                <a:gd name="T74" fmla="*/ 186 w 331"/>
                <a:gd name="T75" fmla="*/ 353 h 657"/>
                <a:gd name="T76" fmla="*/ 177 w 331"/>
                <a:gd name="T77" fmla="*/ 380 h 657"/>
                <a:gd name="T78" fmla="*/ 138 w 331"/>
                <a:gd name="T79" fmla="*/ 376 h 657"/>
                <a:gd name="T80" fmla="*/ 149 w 331"/>
                <a:gd name="T81" fmla="*/ 409 h 657"/>
                <a:gd name="T82" fmla="*/ 153 w 331"/>
                <a:gd name="T83" fmla="*/ 406 h 657"/>
                <a:gd name="T84" fmla="*/ 164 w 331"/>
                <a:gd name="T85" fmla="*/ 418 h 657"/>
                <a:gd name="T86" fmla="*/ 153 w 331"/>
                <a:gd name="T87" fmla="*/ 416 h 657"/>
                <a:gd name="T88" fmla="*/ 143 w 331"/>
                <a:gd name="T89" fmla="*/ 416 h 657"/>
                <a:gd name="T90" fmla="*/ 143 w 331"/>
                <a:gd name="T91" fmla="*/ 431 h 657"/>
                <a:gd name="T92" fmla="*/ 132 w 331"/>
                <a:gd name="T93" fmla="*/ 461 h 657"/>
                <a:gd name="T94" fmla="*/ 119 w 331"/>
                <a:gd name="T95" fmla="*/ 473 h 657"/>
                <a:gd name="T96" fmla="*/ 98 w 331"/>
                <a:gd name="T97" fmla="*/ 500 h 657"/>
                <a:gd name="T98" fmla="*/ 129 w 331"/>
                <a:gd name="T99" fmla="*/ 524 h 657"/>
                <a:gd name="T100" fmla="*/ 126 w 331"/>
                <a:gd name="T101" fmla="*/ 545 h 657"/>
                <a:gd name="T102" fmla="*/ 98 w 331"/>
                <a:gd name="T103" fmla="*/ 578 h 657"/>
                <a:gd name="T104" fmla="*/ 83 w 331"/>
                <a:gd name="T105" fmla="*/ 596 h 657"/>
                <a:gd name="T106" fmla="*/ 83 w 331"/>
                <a:gd name="T107" fmla="*/ 599 h 657"/>
                <a:gd name="T108" fmla="*/ 71 w 331"/>
                <a:gd name="T109" fmla="*/ 623 h 657"/>
                <a:gd name="T110" fmla="*/ 71 w 331"/>
                <a:gd name="T111" fmla="*/ 639 h 65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31"/>
                <a:gd name="T169" fmla="*/ 0 h 657"/>
                <a:gd name="T170" fmla="*/ 331 w 331"/>
                <a:gd name="T171" fmla="*/ 657 h 65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31" h="657">
                  <a:moveTo>
                    <a:pt x="84" y="657"/>
                  </a:moveTo>
                  <a:lnTo>
                    <a:pt x="83" y="656"/>
                  </a:lnTo>
                  <a:lnTo>
                    <a:pt x="78" y="654"/>
                  </a:lnTo>
                  <a:lnTo>
                    <a:pt x="60" y="650"/>
                  </a:lnTo>
                  <a:lnTo>
                    <a:pt x="45" y="650"/>
                  </a:lnTo>
                  <a:lnTo>
                    <a:pt x="44" y="650"/>
                  </a:lnTo>
                  <a:lnTo>
                    <a:pt x="26" y="650"/>
                  </a:lnTo>
                  <a:lnTo>
                    <a:pt x="21" y="648"/>
                  </a:lnTo>
                  <a:lnTo>
                    <a:pt x="18" y="642"/>
                  </a:lnTo>
                  <a:lnTo>
                    <a:pt x="17" y="612"/>
                  </a:lnTo>
                  <a:lnTo>
                    <a:pt x="15" y="612"/>
                  </a:lnTo>
                  <a:lnTo>
                    <a:pt x="14" y="614"/>
                  </a:lnTo>
                  <a:lnTo>
                    <a:pt x="8" y="612"/>
                  </a:lnTo>
                  <a:lnTo>
                    <a:pt x="5" y="614"/>
                  </a:lnTo>
                  <a:lnTo>
                    <a:pt x="5" y="617"/>
                  </a:lnTo>
                  <a:lnTo>
                    <a:pt x="3" y="617"/>
                  </a:lnTo>
                  <a:lnTo>
                    <a:pt x="2" y="617"/>
                  </a:lnTo>
                  <a:lnTo>
                    <a:pt x="0" y="611"/>
                  </a:lnTo>
                  <a:lnTo>
                    <a:pt x="0" y="609"/>
                  </a:lnTo>
                  <a:lnTo>
                    <a:pt x="3" y="584"/>
                  </a:lnTo>
                  <a:lnTo>
                    <a:pt x="5" y="581"/>
                  </a:lnTo>
                  <a:lnTo>
                    <a:pt x="6" y="579"/>
                  </a:lnTo>
                  <a:lnTo>
                    <a:pt x="15" y="561"/>
                  </a:lnTo>
                  <a:lnTo>
                    <a:pt x="17" y="554"/>
                  </a:lnTo>
                  <a:lnTo>
                    <a:pt x="17" y="552"/>
                  </a:lnTo>
                  <a:lnTo>
                    <a:pt x="18" y="549"/>
                  </a:lnTo>
                  <a:lnTo>
                    <a:pt x="17" y="546"/>
                  </a:lnTo>
                  <a:lnTo>
                    <a:pt x="17" y="545"/>
                  </a:lnTo>
                  <a:lnTo>
                    <a:pt x="17" y="542"/>
                  </a:lnTo>
                  <a:lnTo>
                    <a:pt x="15" y="542"/>
                  </a:lnTo>
                  <a:lnTo>
                    <a:pt x="17" y="536"/>
                  </a:lnTo>
                  <a:lnTo>
                    <a:pt x="29" y="510"/>
                  </a:lnTo>
                  <a:lnTo>
                    <a:pt x="30" y="481"/>
                  </a:lnTo>
                  <a:lnTo>
                    <a:pt x="32" y="478"/>
                  </a:lnTo>
                  <a:lnTo>
                    <a:pt x="32" y="475"/>
                  </a:lnTo>
                  <a:lnTo>
                    <a:pt x="29" y="472"/>
                  </a:lnTo>
                  <a:lnTo>
                    <a:pt x="26" y="469"/>
                  </a:lnTo>
                  <a:lnTo>
                    <a:pt x="24" y="466"/>
                  </a:lnTo>
                  <a:lnTo>
                    <a:pt x="26" y="466"/>
                  </a:lnTo>
                  <a:lnTo>
                    <a:pt x="33" y="466"/>
                  </a:lnTo>
                  <a:lnTo>
                    <a:pt x="35" y="463"/>
                  </a:lnTo>
                  <a:lnTo>
                    <a:pt x="35" y="461"/>
                  </a:lnTo>
                  <a:lnTo>
                    <a:pt x="32" y="458"/>
                  </a:lnTo>
                  <a:lnTo>
                    <a:pt x="27" y="457"/>
                  </a:lnTo>
                  <a:lnTo>
                    <a:pt x="26" y="457"/>
                  </a:lnTo>
                  <a:lnTo>
                    <a:pt x="26" y="455"/>
                  </a:lnTo>
                  <a:lnTo>
                    <a:pt x="27" y="446"/>
                  </a:lnTo>
                  <a:lnTo>
                    <a:pt x="26" y="442"/>
                  </a:lnTo>
                  <a:lnTo>
                    <a:pt x="24" y="439"/>
                  </a:lnTo>
                  <a:lnTo>
                    <a:pt x="24" y="427"/>
                  </a:lnTo>
                  <a:lnTo>
                    <a:pt x="23" y="427"/>
                  </a:lnTo>
                  <a:lnTo>
                    <a:pt x="21" y="424"/>
                  </a:lnTo>
                  <a:lnTo>
                    <a:pt x="24" y="407"/>
                  </a:lnTo>
                  <a:lnTo>
                    <a:pt x="27" y="400"/>
                  </a:lnTo>
                  <a:lnTo>
                    <a:pt x="29" y="395"/>
                  </a:lnTo>
                  <a:lnTo>
                    <a:pt x="27" y="394"/>
                  </a:lnTo>
                  <a:lnTo>
                    <a:pt x="26" y="391"/>
                  </a:lnTo>
                  <a:lnTo>
                    <a:pt x="24" y="386"/>
                  </a:lnTo>
                  <a:lnTo>
                    <a:pt x="35" y="334"/>
                  </a:lnTo>
                  <a:lnTo>
                    <a:pt x="38" y="329"/>
                  </a:lnTo>
                  <a:lnTo>
                    <a:pt x="39" y="326"/>
                  </a:lnTo>
                  <a:lnTo>
                    <a:pt x="38" y="319"/>
                  </a:lnTo>
                  <a:lnTo>
                    <a:pt x="39" y="283"/>
                  </a:lnTo>
                  <a:lnTo>
                    <a:pt x="41" y="281"/>
                  </a:lnTo>
                  <a:lnTo>
                    <a:pt x="42" y="280"/>
                  </a:lnTo>
                  <a:lnTo>
                    <a:pt x="44" y="280"/>
                  </a:lnTo>
                  <a:lnTo>
                    <a:pt x="45" y="280"/>
                  </a:lnTo>
                  <a:lnTo>
                    <a:pt x="45" y="277"/>
                  </a:lnTo>
                  <a:lnTo>
                    <a:pt x="45" y="275"/>
                  </a:lnTo>
                  <a:lnTo>
                    <a:pt x="48" y="274"/>
                  </a:lnTo>
                  <a:lnTo>
                    <a:pt x="48" y="258"/>
                  </a:lnTo>
                  <a:lnTo>
                    <a:pt x="51" y="255"/>
                  </a:lnTo>
                  <a:lnTo>
                    <a:pt x="53" y="244"/>
                  </a:lnTo>
                  <a:lnTo>
                    <a:pt x="59" y="235"/>
                  </a:lnTo>
                  <a:lnTo>
                    <a:pt x="57" y="217"/>
                  </a:lnTo>
                  <a:lnTo>
                    <a:pt x="54" y="214"/>
                  </a:lnTo>
                  <a:lnTo>
                    <a:pt x="54" y="208"/>
                  </a:lnTo>
                  <a:lnTo>
                    <a:pt x="50" y="198"/>
                  </a:lnTo>
                  <a:lnTo>
                    <a:pt x="50" y="189"/>
                  </a:lnTo>
                  <a:lnTo>
                    <a:pt x="48" y="186"/>
                  </a:lnTo>
                  <a:lnTo>
                    <a:pt x="50" y="174"/>
                  </a:lnTo>
                  <a:lnTo>
                    <a:pt x="53" y="165"/>
                  </a:lnTo>
                  <a:lnTo>
                    <a:pt x="56" y="162"/>
                  </a:lnTo>
                  <a:lnTo>
                    <a:pt x="56" y="160"/>
                  </a:lnTo>
                  <a:lnTo>
                    <a:pt x="56" y="159"/>
                  </a:lnTo>
                  <a:lnTo>
                    <a:pt x="57" y="159"/>
                  </a:lnTo>
                  <a:lnTo>
                    <a:pt x="65" y="117"/>
                  </a:lnTo>
                  <a:lnTo>
                    <a:pt x="72" y="109"/>
                  </a:lnTo>
                  <a:lnTo>
                    <a:pt x="74" y="100"/>
                  </a:lnTo>
                  <a:lnTo>
                    <a:pt x="80" y="96"/>
                  </a:lnTo>
                  <a:lnTo>
                    <a:pt x="84" y="94"/>
                  </a:lnTo>
                  <a:lnTo>
                    <a:pt x="84" y="93"/>
                  </a:lnTo>
                  <a:lnTo>
                    <a:pt x="81" y="63"/>
                  </a:lnTo>
                  <a:lnTo>
                    <a:pt x="83" y="60"/>
                  </a:lnTo>
                  <a:lnTo>
                    <a:pt x="83" y="49"/>
                  </a:lnTo>
                  <a:lnTo>
                    <a:pt x="102" y="40"/>
                  </a:lnTo>
                  <a:lnTo>
                    <a:pt x="105" y="22"/>
                  </a:lnTo>
                  <a:lnTo>
                    <a:pt x="104" y="21"/>
                  </a:lnTo>
                  <a:lnTo>
                    <a:pt x="104" y="19"/>
                  </a:lnTo>
                  <a:lnTo>
                    <a:pt x="105" y="18"/>
                  </a:lnTo>
                  <a:lnTo>
                    <a:pt x="108" y="15"/>
                  </a:lnTo>
                  <a:lnTo>
                    <a:pt x="108" y="14"/>
                  </a:lnTo>
                  <a:lnTo>
                    <a:pt x="122" y="0"/>
                  </a:lnTo>
                  <a:lnTo>
                    <a:pt x="126" y="6"/>
                  </a:lnTo>
                  <a:lnTo>
                    <a:pt x="144" y="9"/>
                  </a:lnTo>
                  <a:lnTo>
                    <a:pt x="146" y="9"/>
                  </a:lnTo>
                  <a:lnTo>
                    <a:pt x="147" y="12"/>
                  </a:lnTo>
                  <a:lnTo>
                    <a:pt x="149" y="12"/>
                  </a:lnTo>
                  <a:lnTo>
                    <a:pt x="149" y="14"/>
                  </a:lnTo>
                  <a:lnTo>
                    <a:pt x="152" y="16"/>
                  </a:lnTo>
                  <a:lnTo>
                    <a:pt x="153" y="16"/>
                  </a:lnTo>
                  <a:lnTo>
                    <a:pt x="156" y="5"/>
                  </a:lnTo>
                  <a:lnTo>
                    <a:pt x="173" y="6"/>
                  </a:lnTo>
                  <a:lnTo>
                    <a:pt x="177" y="9"/>
                  </a:lnTo>
                  <a:lnTo>
                    <a:pt x="184" y="12"/>
                  </a:lnTo>
                  <a:lnTo>
                    <a:pt x="186" y="14"/>
                  </a:lnTo>
                  <a:lnTo>
                    <a:pt x="189" y="19"/>
                  </a:lnTo>
                  <a:lnTo>
                    <a:pt x="193" y="24"/>
                  </a:lnTo>
                  <a:lnTo>
                    <a:pt x="193" y="25"/>
                  </a:lnTo>
                  <a:lnTo>
                    <a:pt x="207" y="33"/>
                  </a:lnTo>
                  <a:lnTo>
                    <a:pt x="210" y="39"/>
                  </a:lnTo>
                  <a:lnTo>
                    <a:pt x="211" y="40"/>
                  </a:lnTo>
                  <a:lnTo>
                    <a:pt x="229" y="43"/>
                  </a:lnTo>
                  <a:lnTo>
                    <a:pt x="249" y="55"/>
                  </a:lnTo>
                  <a:lnTo>
                    <a:pt x="252" y="58"/>
                  </a:lnTo>
                  <a:lnTo>
                    <a:pt x="256" y="60"/>
                  </a:lnTo>
                  <a:lnTo>
                    <a:pt x="258" y="61"/>
                  </a:lnTo>
                  <a:lnTo>
                    <a:pt x="261" y="64"/>
                  </a:lnTo>
                  <a:lnTo>
                    <a:pt x="262" y="66"/>
                  </a:lnTo>
                  <a:lnTo>
                    <a:pt x="262" y="72"/>
                  </a:lnTo>
                  <a:lnTo>
                    <a:pt x="252" y="93"/>
                  </a:lnTo>
                  <a:lnTo>
                    <a:pt x="250" y="97"/>
                  </a:lnTo>
                  <a:lnTo>
                    <a:pt x="252" y="99"/>
                  </a:lnTo>
                  <a:lnTo>
                    <a:pt x="268" y="100"/>
                  </a:lnTo>
                  <a:lnTo>
                    <a:pt x="277" y="105"/>
                  </a:lnTo>
                  <a:lnTo>
                    <a:pt x="280" y="105"/>
                  </a:lnTo>
                  <a:lnTo>
                    <a:pt x="282" y="105"/>
                  </a:lnTo>
                  <a:lnTo>
                    <a:pt x="285" y="105"/>
                  </a:lnTo>
                  <a:lnTo>
                    <a:pt x="286" y="105"/>
                  </a:lnTo>
                  <a:lnTo>
                    <a:pt x="288" y="103"/>
                  </a:lnTo>
                  <a:lnTo>
                    <a:pt x="291" y="102"/>
                  </a:lnTo>
                  <a:lnTo>
                    <a:pt x="295" y="102"/>
                  </a:lnTo>
                  <a:lnTo>
                    <a:pt x="297" y="102"/>
                  </a:lnTo>
                  <a:lnTo>
                    <a:pt x="313" y="87"/>
                  </a:lnTo>
                  <a:lnTo>
                    <a:pt x="316" y="69"/>
                  </a:lnTo>
                  <a:lnTo>
                    <a:pt x="325" y="69"/>
                  </a:lnTo>
                  <a:lnTo>
                    <a:pt x="327" y="70"/>
                  </a:lnTo>
                  <a:lnTo>
                    <a:pt x="331" y="82"/>
                  </a:lnTo>
                  <a:lnTo>
                    <a:pt x="330" y="96"/>
                  </a:lnTo>
                  <a:lnTo>
                    <a:pt x="328" y="99"/>
                  </a:lnTo>
                  <a:lnTo>
                    <a:pt x="322" y="103"/>
                  </a:lnTo>
                  <a:lnTo>
                    <a:pt x="313" y="106"/>
                  </a:lnTo>
                  <a:lnTo>
                    <a:pt x="294" y="124"/>
                  </a:lnTo>
                  <a:lnTo>
                    <a:pt x="294" y="126"/>
                  </a:lnTo>
                  <a:lnTo>
                    <a:pt x="286" y="135"/>
                  </a:lnTo>
                  <a:lnTo>
                    <a:pt x="285" y="136"/>
                  </a:lnTo>
                  <a:lnTo>
                    <a:pt x="270" y="151"/>
                  </a:lnTo>
                  <a:lnTo>
                    <a:pt x="270" y="153"/>
                  </a:lnTo>
                  <a:lnTo>
                    <a:pt x="264" y="157"/>
                  </a:lnTo>
                  <a:lnTo>
                    <a:pt x="264" y="159"/>
                  </a:lnTo>
                  <a:lnTo>
                    <a:pt x="261" y="162"/>
                  </a:lnTo>
                  <a:lnTo>
                    <a:pt x="259" y="181"/>
                  </a:lnTo>
                  <a:lnTo>
                    <a:pt x="256" y="192"/>
                  </a:lnTo>
                  <a:lnTo>
                    <a:pt x="256" y="210"/>
                  </a:lnTo>
                  <a:lnTo>
                    <a:pt x="255" y="213"/>
                  </a:lnTo>
                  <a:lnTo>
                    <a:pt x="253" y="216"/>
                  </a:lnTo>
                  <a:lnTo>
                    <a:pt x="250" y="237"/>
                  </a:lnTo>
                  <a:lnTo>
                    <a:pt x="249" y="238"/>
                  </a:lnTo>
                  <a:lnTo>
                    <a:pt x="252" y="244"/>
                  </a:lnTo>
                  <a:lnTo>
                    <a:pt x="271" y="259"/>
                  </a:lnTo>
                  <a:lnTo>
                    <a:pt x="271" y="262"/>
                  </a:lnTo>
                  <a:lnTo>
                    <a:pt x="268" y="269"/>
                  </a:lnTo>
                  <a:lnTo>
                    <a:pt x="268" y="274"/>
                  </a:lnTo>
                  <a:lnTo>
                    <a:pt x="273" y="277"/>
                  </a:lnTo>
                  <a:lnTo>
                    <a:pt x="276" y="280"/>
                  </a:lnTo>
                  <a:lnTo>
                    <a:pt x="279" y="278"/>
                  </a:lnTo>
                  <a:lnTo>
                    <a:pt x="280" y="290"/>
                  </a:lnTo>
                  <a:lnTo>
                    <a:pt x="267" y="311"/>
                  </a:lnTo>
                  <a:lnTo>
                    <a:pt x="264" y="317"/>
                  </a:lnTo>
                  <a:lnTo>
                    <a:pt x="261" y="322"/>
                  </a:lnTo>
                  <a:lnTo>
                    <a:pt x="207" y="335"/>
                  </a:lnTo>
                  <a:lnTo>
                    <a:pt x="190" y="334"/>
                  </a:lnTo>
                  <a:lnTo>
                    <a:pt x="186" y="331"/>
                  </a:lnTo>
                  <a:lnTo>
                    <a:pt x="184" y="334"/>
                  </a:lnTo>
                  <a:lnTo>
                    <a:pt x="186" y="341"/>
                  </a:lnTo>
                  <a:lnTo>
                    <a:pt x="189" y="343"/>
                  </a:lnTo>
                  <a:lnTo>
                    <a:pt x="189" y="346"/>
                  </a:lnTo>
                  <a:lnTo>
                    <a:pt x="187" y="353"/>
                  </a:lnTo>
                  <a:lnTo>
                    <a:pt x="187" y="355"/>
                  </a:lnTo>
                  <a:lnTo>
                    <a:pt x="186" y="353"/>
                  </a:lnTo>
                  <a:lnTo>
                    <a:pt x="184" y="362"/>
                  </a:lnTo>
                  <a:lnTo>
                    <a:pt x="186" y="371"/>
                  </a:lnTo>
                  <a:lnTo>
                    <a:pt x="184" y="376"/>
                  </a:lnTo>
                  <a:lnTo>
                    <a:pt x="183" y="379"/>
                  </a:lnTo>
                  <a:lnTo>
                    <a:pt x="177" y="380"/>
                  </a:lnTo>
                  <a:lnTo>
                    <a:pt x="173" y="383"/>
                  </a:lnTo>
                  <a:lnTo>
                    <a:pt x="161" y="383"/>
                  </a:lnTo>
                  <a:lnTo>
                    <a:pt x="144" y="376"/>
                  </a:lnTo>
                  <a:lnTo>
                    <a:pt x="141" y="373"/>
                  </a:lnTo>
                  <a:lnTo>
                    <a:pt x="138" y="376"/>
                  </a:lnTo>
                  <a:lnTo>
                    <a:pt x="138" y="383"/>
                  </a:lnTo>
                  <a:lnTo>
                    <a:pt x="140" y="389"/>
                  </a:lnTo>
                  <a:lnTo>
                    <a:pt x="141" y="403"/>
                  </a:lnTo>
                  <a:lnTo>
                    <a:pt x="146" y="407"/>
                  </a:lnTo>
                  <a:lnTo>
                    <a:pt x="149" y="409"/>
                  </a:lnTo>
                  <a:lnTo>
                    <a:pt x="147" y="410"/>
                  </a:lnTo>
                  <a:lnTo>
                    <a:pt x="150" y="412"/>
                  </a:lnTo>
                  <a:lnTo>
                    <a:pt x="156" y="410"/>
                  </a:lnTo>
                  <a:lnTo>
                    <a:pt x="155" y="407"/>
                  </a:lnTo>
                  <a:lnTo>
                    <a:pt x="153" y="406"/>
                  </a:lnTo>
                  <a:lnTo>
                    <a:pt x="158" y="406"/>
                  </a:lnTo>
                  <a:lnTo>
                    <a:pt x="162" y="403"/>
                  </a:lnTo>
                  <a:lnTo>
                    <a:pt x="164" y="407"/>
                  </a:lnTo>
                  <a:lnTo>
                    <a:pt x="165" y="415"/>
                  </a:lnTo>
                  <a:lnTo>
                    <a:pt x="164" y="418"/>
                  </a:lnTo>
                  <a:lnTo>
                    <a:pt x="162" y="419"/>
                  </a:lnTo>
                  <a:lnTo>
                    <a:pt x="159" y="421"/>
                  </a:lnTo>
                  <a:lnTo>
                    <a:pt x="156" y="421"/>
                  </a:lnTo>
                  <a:lnTo>
                    <a:pt x="153" y="419"/>
                  </a:lnTo>
                  <a:lnTo>
                    <a:pt x="153" y="416"/>
                  </a:lnTo>
                  <a:lnTo>
                    <a:pt x="152" y="415"/>
                  </a:lnTo>
                  <a:lnTo>
                    <a:pt x="149" y="413"/>
                  </a:lnTo>
                  <a:lnTo>
                    <a:pt x="146" y="415"/>
                  </a:lnTo>
                  <a:lnTo>
                    <a:pt x="144" y="416"/>
                  </a:lnTo>
                  <a:lnTo>
                    <a:pt x="143" y="416"/>
                  </a:lnTo>
                  <a:lnTo>
                    <a:pt x="141" y="418"/>
                  </a:lnTo>
                  <a:lnTo>
                    <a:pt x="141" y="419"/>
                  </a:lnTo>
                  <a:lnTo>
                    <a:pt x="153" y="424"/>
                  </a:lnTo>
                  <a:lnTo>
                    <a:pt x="153" y="425"/>
                  </a:lnTo>
                  <a:lnTo>
                    <a:pt x="143" y="431"/>
                  </a:lnTo>
                  <a:lnTo>
                    <a:pt x="138" y="439"/>
                  </a:lnTo>
                  <a:lnTo>
                    <a:pt x="138" y="455"/>
                  </a:lnTo>
                  <a:lnTo>
                    <a:pt x="137" y="460"/>
                  </a:lnTo>
                  <a:lnTo>
                    <a:pt x="135" y="461"/>
                  </a:lnTo>
                  <a:lnTo>
                    <a:pt x="132" y="461"/>
                  </a:lnTo>
                  <a:lnTo>
                    <a:pt x="131" y="466"/>
                  </a:lnTo>
                  <a:lnTo>
                    <a:pt x="132" y="470"/>
                  </a:lnTo>
                  <a:lnTo>
                    <a:pt x="132" y="473"/>
                  </a:lnTo>
                  <a:lnTo>
                    <a:pt x="122" y="472"/>
                  </a:lnTo>
                  <a:lnTo>
                    <a:pt x="119" y="473"/>
                  </a:lnTo>
                  <a:lnTo>
                    <a:pt x="116" y="476"/>
                  </a:lnTo>
                  <a:lnTo>
                    <a:pt x="113" y="476"/>
                  </a:lnTo>
                  <a:lnTo>
                    <a:pt x="110" y="478"/>
                  </a:lnTo>
                  <a:lnTo>
                    <a:pt x="99" y="494"/>
                  </a:lnTo>
                  <a:lnTo>
                    <a:pt x="98" y="500"/>
                  </a:lnTo>
                  <a:lnTo>
                    <a:pt x="102" y="509"/>
                  </a:lnTo>
                  <a:lnTo>
                    <a:pt x="111" y="519"/>
                  </a:lnTo>
                  <a:lnTo>
                    <a:pt x="119" y="522"/>
                  </a:lnTo>
                  <a:lnTo>
                    <a:pt x="126" y="522"/>
                  </a:lnTo>
                  <a:lnTo>
                    <a:pt x="129" y="524"/>
                  </a:lnTo>
                  <a:lnTo>
                    <a:pt x="129" y="533"/>
                  </a:lnTo>
                  <a:lnTo>
                    <a:pt x="128" y="536"/>
                  </a:lnTo>
                  <a:lnTo>
                    <a:pt x="126" y="537"/>
                  </a:lnTo>
                  <a:lnTo>
                    <a:pt x="128" y="543"/>
                  </a:lnTo>
                  <a:lnTo>
                    <a:pt x="126" y="545"/>
                  </a:lnTo>
                  <a:lnTo>
                    <a:pt x="125" y="548"/>
                  </a:lnTo>
                  <a:lnTo>
                    <a:pt x="123" y="548"/>
                  </a:lnTo>
                  <a:lnTo>
                    <a:pt x="98" y="569"/>
                  </a:lnTo>
                  <a:lnTo>
                    <a:pt x="95" y="579"/>
                  </a:lnTo>
                  <a:lnTo>
                    <a:pt x="98" y="578"/>
                  </a:lnTo>
                  <a:lnTo>
                    <a:pt x="93" y="593"/>
                  </a:lnTo>
                  <a:lnTo>
                    <a:pt x="90" y="596"/>
                  </a:lnTo>
                  <a:lnTo>
                    <a:pt x="87" y="597"/>
                  </a:lnTo>
                  <a:lnTo>
                    <a:pt x="84" y="597"/>
                  </a:lnTo>
                  <a:lnTo>
                    <a:pt x="83" y="596"/>
                  </a:lnTo>
                  <a:lnTo>
                    <a:pt x="80" y="588"/>
                  </a:lnTo>
                  <a:lnTo>
                    <a:pt x="80" y="594"/>
                  </a:lnTo>
                  <a:lnTo>
                    <a:pt x="83" y="596"/>
                  </a:lnTo>
                  <a:lnTo>
                    <a:pt x="83" y="597"/>
                  </a:lnTo>
                  <a:lnTo>
                    <a:pt x="83" y="599"/>
                  </a:lnTo>
                  <a:lnTo>
                    <a:pt x="74" y="606"/>
                  </a:lnTo>
                  <a:lnTo>
                    <a:pt x="69" y="620"/>
                  </a:lnTo>
                  <a:lnTo>
                    <a:pt x="68" y="623"/>
                  </a:lnTo>
                  <a:lnTo>
                    <a:pt x="69" y="623"/>
                  </a:lnTo>
                  <a:lnTo>
                    <a:pt x="71" y="623"/>
                  </a:lnTo>
                  <a:lnTo>
                    <a:pt x="74" y="635"/>
                  </a:lnTo>
                  <a:lnTo>
                    <a:pt x="72" y="636"/>
                  </a:lnTo>
                  <a:lnTo>
                    <a:pt x="69" y="636"/>
                  </a:lnTo>
                  <a:lnTo>
                    <a:pt x="68" y="638"/>
                  </a:lnTo>
                  <a:lnTo>
                    <a:pt x="71" y="639"/>
                  </a:lnTo>
                  <a:lnTo>
                    <a:pt x="72" y="639"/>
                  </a:lnTo>
                  <a:lnTo>
                    <a:pt x="74" y="639"/>
                  </a:lnTo>
                  <a:lnTo>
                    <a:pt x="84" y="656"/>
                  </a:lnTo>
                  <a:lnTo>
                    <a:pt x="84" y="657"/>
                  </a:lnTo>
                  <a:close/>
                </a:path>
              </a:pathLst>
            </a:custGeom>
            <a:grpFill/>
            <a:ln w="1905">
              <a:noFill/>
              <a:round/>
              <a:headEnd/>
              <a:tailEnd/>
            </a:ln>
          </p:spPr>
          <p:txBody>
            <a:bodyPr/>
            <a:lstStyle/>
            <a:p>
              <a:endParaRPr lang="en-GB">
                <a:solidFill>
                  <a:srgbClr val="000000"/>
                </a:solidFill>
                <a:latin typeface="Arial"/>
              </a:endParaRPr>
            </a:p>
          </p:txBody>
        </p:sp>
        <p:sp>
          <p:nvSpPr>
            <p:cNvPr id="964" name="Freeform 960"/>
            <p:cNvSpPr>
              <a:spLocks/>
            </p:cNvSpPr>
            <p:nvPr/>
          </p:nvSpPr>
          <p:spPr bwMode="auto">
            <a:xfrm>
              <a:off x="1587" y="3763"/>
              <a:ext cx="58" cy="68"/>
            </a:xfrm>
            <a:custGeom>
              <a:avLst/>
              <a:gdLst>
                <a:gd name="T0" fmla="*/ 1 w 58"/>
                <a:gd name="T1" fmla="*/ 63 h 68"/>
                <a:gd name="T2" fmla="*/ 0 w 58"/>
                <a:gd name="T3" fmla="*/ 0 h 68"/>
                <a:gd name="T4" fmla="*/ 9 w 58"/>
                <a:gd name="T5" fmla="*/ 12 h 68"/>
                <a:gd name="T6" fmla="*/ 9 w 58"/>
                <a:gd name="T7" fmla="*/ 14 h 68"/>
                <a:gd name="T8" fmla="*/ 7 w 58"/>
                <a:gd name="T9" fmla="*/ 12 h 68"/>
                <a:gd name="T10" fmla="*/ 4 w 58"/>
                <a:gd name="T11" fmla="*/ 12 h 68"/>
                <a:gd name="T12" fmla="*/ 3 w 58"/>
                <a:gd name="T13" fmla="*/ 12 h 68"/>
                <a:gd name="T14" fmla="*/ 3 w 58"/>
                <a:gd name="T15" fmla="*/ 15 h 68"/>
                <a:gd name="T16" fmla="*/ 4 w 58"/>
                <a:gd name="T17" fmla="*/ 17 h 68"/>
                <a:gd name="T18" fmla="*/ 6 w 58"/>
                <a:gd name="T19" fmla="*/ 18 h 68"/>
                <a:gd name="T20" fmla="*/ 7 w 58"/>
                <a:gd name="T21" fmla="*/ 20 h 68"/>
                <a:gd name="T22" fmla="*/ 10 w 58"/>
                <a:gd name="T23" fmla="*/ 29 h 68"/>
                <a:gd name="T24" fmla="*/ 22 w 58"/>
                <a:gd name="T25" fmla="*/ 39 h 68"/>
                <a:gd name="T26" fmla="*/ 25 w 58"/>
                <a:gd name="T27" fmla="*/ 39 h 68"/>
                <a:gd name="T28" fmla="*/ 27 w 58"/>
                <a:gd name="T29" fmla="*/ 41 h 68"/>
                <a:gd name="T30" fmla="*/ 28 w 58"/>
                <a:gd name="T31" fmla="*/ 42 h 68"/>
                <a:gd name="T32" fmla="*/ 30 w 58"/>
                <a:gd name="T33" fmla="*/ 44 h 68"/>
                <a:gd name="T34" fmla="*/ 33 w 58"/>
                <a:gd name="T35" fmla="*/ 45 h 68"/>
                <a:gd name="T36" fmla="*/ 48 w 58"/>
                <a:gd name="T37" fmla="*/ 57 h 68"/>
                <a:gd name="T38" fmla="*/ 55 w 58"/>
                <a:gd name="T39" fmla="*/ 57 h 68"/>
                <a:gd name="T40" fmla="*/ 58 w 58"/>
                <a:gd name="T41" fmla="*/ 57 h 68"/>
                <a:gd name="T42" fmla="*/ 58 w 58"/>
                <a:gd name="T43" fmla="*/ 62 h 68"/>
                <a:gd name="T44" fmla="*/ 57 w 58"/>
                <a:gd name="T45" fmla="*/ 63 h 68"/>
                <a:gd name="T46" fmla="*/ 54 w 58"/>
                <a:gd name="T47" fmla="*/ 66 h 68"/>
                <a:gd name="T48" fmla="*/ 46 w 58"/>
                <a:gd name="T49" fmla="*/ 65 h 68"/>
                <a:gd name="T50" fmla="*/ 39 w 58"/>
                <a:gd name="T51" fmla="*/ 66 h 68"/>
                <a:gd name="T52" fmla="*/ 39 w 58"/>
                <a:gd name="T53" fmla="*/ 68 h 68"/>
                <a:gd name="T54" fmla="*/ 36 w 58"/>
                <a:gd name="T55" fmla="*/ 68 h 68"/>
                <a:gd name="T56" fmla="*/ 31 w 58"/>
                <a:gd name="T57" fmla="*/ 65 h 68"/>
                <a:gd name="T58" fmla="*/ 15 w 58"/>
                <a:gd name="T59" fmla="*/ 63 h 68"/>
                <a:gd name="T60" fmla="*/ 12 w 58"/>
                <a:gd name="T61" fmla="*/ 62 h 68"/>
                <a:gd name="T62" fmla="*/ 7 w 58"/>
                <a:gd name="T63" fmla="*/ 60 h 68"/>
                <a:gd name="T64" fmla="*/ 3 w 58"/>
                <a:gd name="T65" fmla="*/ 63 h 68"/>
                <a:gd name="T66" fmla="*/ 1 w 58"/>
                <a:gd name="T67" fmla="*/ 63 h 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8"/>
                <a:gd name="T103" fmla="*/ 0 h 68"/>
                <a:gd name="T104" fmla="*/ 58 w 58"/>
                <a:gd name="T105" fmla="*/ 68 h 6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8" h="68">
                  <a:moveTo>
                    <a:pt x="1" y="63"/>
                  </a:moveTo>
                  <a:lnTo>
                    <a:pt x="0" y="0"/>
                  </a:lnTo>
                  <a:lnTo>
                    <a:pt x="9" y="12"/>
                  </a:lnTo>
                  <a:lnTo>
                    <a:pt x="9" y="14"/>
                  </a:lnTo>
                  <a:lnTo>
                    <a:pt x="7" y="12"/>
                  </a:lnTo>
                  <a:lnTo>
                    <a:pt x="4" y="12"/>
                  </a:lnTo>
                  <a:lnTo>
                    <a:pt x="3" y="12"/>
                  </a:lnTo>
                  <a:lnTo>
                    <a:pt x="3" y="15"/>
                  </a:lnTo>
                  <a:lnTo>
                    <a:pt x="4" y="17"/>
                  </a:lnTo>
                  <a:lnTo>
                    <a:pt x="6" y="18"/>
                  </a:lnTo>
                  <a:lnTo>
                    <a:pt x="7" y="20"/>
                  </a:lnTo>
                  <a:lnTo>
                    <a:pt x="10" y="29"/>
                  </a:lnTo>
                  <a:lnTo>
                    <a:pt x="22" y="39"/>
                  </a:lnTo>
                  <a:lnTo>
                    <a:pt x="25" y="39"/>
                  </a:lnTo>
                  <a:lnTo>
                    <a:pt x="27" y="41"/>
                  </a:lnTo>
                  <a:lnTo>
                    <a:pt x="28" y="42"/>
                  </a:lnTo>
                  <a:lnTo>
                    <a:pt x="30" y="44"/>
                  </a:lnTo>
                  <a:lnTo>
                    <a:pt x="33" y="45"/>
                  </a:lnTo>
                  <a:lnTo>
                    <a:pt x="48" y="57"/>
                  </a:lnTo>
                  <a:lnTo>
                    <a:pt x="55" y="57"/>
                  </a:lnTo>
                  <a:lnTo>
                    <a:pt x="58" y="57"/>
                  </a:lnTo>
                  <a:lnTo>
                    <a:pt x="58" y="62"/>
                  </a:lnTo>
                  <a:lnTo>
                    <a:pt x="57" y="63"/>
                  </a:lnTo>
                  <a:lnTo>
                    <a:pt x="54" y="66"/>
                  </a:lnTo>
                  <a:lnTo>
                    <a:pt x="46" y="65"/>
                  </a:lnTo>
                  <a:lnTo>
                    <a:pt x="39" y="66"/>
                  </a:lnTo>
                  <a:lnTo>
                    <a:pt x="39" y="68"/>
                  </a:lnTo>
                  <a:lnTo>
                    <a:pt x="36" y="68"/>
                  </a:lnTo>
                  <a:lnTo>
                    <a:pt x="31" y="65"/>
                  </a:lnTo>
                  <a:lnTo>
                    <a:pt x="15" y="63"/>
                  </a:lnTo>
                  <a:lnTo>
                    <a:pt x="12" y="62"/>
                  </a:lnTo>
                  <a:lnTo>
                    <a:pt x="7" y="60"/>
                  </a:lnTo>
                  <a:lnTo>
                    <a:pt x="3" y="63"/>
                  </a:lnTo>
                  <a:lnTo>
                    <a:pt x="1" y="63"/>
                  </a:lnTo>
                  <a:close/>
                </a:path>
              </a:pathLst>
            </a:custGeom>
            <a:grpFill/>
            <a:ln w="1905">
              <a:noFill/>
              <a:round/>
              <a:headEnd/>
              <a:tailEnd/>
            </a:ln>
          </p:spPr>
          <p:txBody>
            <a:bodyPr/>
            <a:lstStyle/>
            <a:p>
              <a:endParaRPr lang="en-GB">
                <a:solidFill>
                  <a:srgbClr val="000000"/>
                </a:solidFill>
                <a:latin typeface="Arial"/>
              </a:endParaRPr>
            </a:p>
          </p:txBody>
        </p:sp>
        <p:sp>
          <p:nvSpPr>
            <p:cNvPr id="965" name="Freeform 961"/>
            <p:cNvSpPr>
              <a:spLocks/>
            </p:cNvSpPr>
            <p:nvPr/>
          </p:nvSpPr>
          <p:spPr bwMode="auto">
            <a:xfrm>
              <a:off x="1763" y="2627"/>
              <a:ext cx="71" cy="67"/>
            </a:xfrm>
            <a:custGeom>
              <a:avLst/>
              <a:gdLst>
                <a:gd name="T0" fmla="*/ 63 w 71"/>
                <a:gd name="T1" fmla="*/ 60 h 67"/>
                <a:gd name="T2" fmla="*/ 53 w 71"/>
                <a:gd name="T3" fmla="*/ 57 h 67"/>
                <a:gd name="T4" fmla="*/ 47 w 71"/>
                <a:gd name="T5" fmla="*/ 58 h 67"/>
                <a:gd name="T6" fmla="*/ 45 w 71"/>
                <a:gd name="T7" fmla="*/ 58 h 67"/>
                <a:gd name="T8" fmla="*/ 42 w 71"/>
                <a:gd name="T9" fmla="*/ 58 h 67"/>
                <a:gd name="T10" fmla="*/ 41 w 71"/>
                <a:gd name="T11" fmla="*/ 58 h 67"/>
                <a:gd name="T12" fmla="*/ 38 w 71"/>
                <a:gd name="T13" fmla="*/ 58 h 67"/>
                <a:gd name="T14" fmla="*/ 39 w 71"/>
                <a:gd name="T15" fmla="*/ 66 h 67"/>
                <a:gd name="T16" fmla="*/ 38 w 71"/>
                <a:gd name="T17" fmla="*/ 67 h 67"/>
                <a:gd name="T18" fmla="*/ 32 w 71"/>
                <a:gd name="T19" fmla="*/ 67 h 67"/>
                <a:gd name="T20" fmla="*/ 29 w 71"/>
                <a:gd name="T21" fmla="*/ 66 h 67"/>
                <a:gd name="T22" fmla="*/ 27 w 71"/>
                <a:gd name="T23" fmla="*/ 66 h 67"/>
                <a:gd name="T24" fmla="*/ 17 w 71"/>
                <a:gd name="T25" fmla="*/ 51 h 67"/>
                <a:gd name="T26" fmla="*/ 17 w 71"/>
                <a:gd name="T27" fmla="*/ 48 h 67"/>
                <a:gd name="T28" fmla="*/ 15 w 71"/>
                <a:gd name="T29" fmla="*/ 46 h 67"/>
                <a:gd name="T30" fmla="*/ 15 w 71"/>
                <a:gd name="T31" fmla="*/ 43 h 67"/>
                <a:gd name="T32" fmla="*/ 14 w 71"/>
                <a:gd name="T33" fmla="*/ 43 h 67"/>
                <a:gd name="T34" fmla="*/ 11 w 71"/>
                <a:gd name="T35" fmla="*/ 42 h 67"/>
                <a:gd name="T36" fmla="*/ 9 w 71"/>
                <a:gd name="T37" fmla="*/ 42 h 67"/>
                <a:gd name="T38" fmla="*/ 9 w 71"/>
                <a:gd name="T39" fmla="*/ 40 h 67"/>
                <a:gd name="T40" fmla="*/ 9 w 71"/>
                <a:gd name="T41" fmla="*/ 39 h 67"/>
                <a:gd name="T42" fmla="*/ 6 w 71"/>
                <a:gd name="T43" fmla="*/ 37 h 67"/>
                <a:gd name="T44" fmla="*/ 5 w 71"/>
                <a:gd name="T45" fmla="*/ 37 h 67"/>
                <a:gd name="T46" fmla="*/ 0 w 71"/>
                <a:gd name="T47" fmla="*/ 30 h 67"/>
                <a:gd name="T48" fmla="*/ 0 w 71"/>
                <a:gd name="T49" fmla="*/ 28 h 67"/>
                <a:gd name="T50" fmla="*/ 3 w 71"/>
                <a:gd name="T51" fmla="*/ 22 h 67"/>
                <a:gd name="T52" fmla="*/ 3 w 71"/>
                <a:gd name="T53" fmla="*/ 18 h 67"/>
                <a:gd name="T54" fmla="*/ 5 w 71"/>
                <a:gd name="T55" fmla="*/ 16 h 67"/>
                <a:gd name="T56" fmla="*/ 8 w 71"/>
                <a:gd name="T57" fmla="*/ 15 h 67"/>
                <a:gd name="T58" fmla="*/ 12 w 71"/>
                <a:gd name="T59" fmla="*/ 15 h 67"/>
                <a:gd name="T60" fmla="*/ 12 w 71"/>
                <a:gd name="T61" fmla="*/ 13 h 67"/>
                <a:gd name="T62" fmla="*/ 15 w 71"/>
                <a:gd name="T63" fmla="*/ 12 h 67"/>
                <a:gd name="T64" fmla="*/ 15 w 71"/>
                <a:gd name="T65" fmla="*/ 9 h 67"/>
                <a:gd name="T66" fmla="*/ 14 w 71"/>
                <a:gd name="T67" fmla="*/ 9 h 67"/>
                <a:gd name="T68" fmla="*/ 14 w 71"/>
                <a:gd name="T69" fmla="*/ 7 h 67"/>
                <a:gd name="T70" fmla="*/ 18 w 71"/>
                <a:gd name="T71" fmla="*/ 1 h 67"/>
                <a:gd name="T72" fmla="*/ 20 w 71"/>
                <a:gd name="T73" fmla="*/ 1 h 67"/>
                <a:gd name="T74" fmla="*/ 21 w 71"/>
                <a:gd name="T75" fmla="*/ 0 h 67"/>
                <a:gd name="T76" fmla="*/ 23 w 71"/>
                <a:gd name="T77" fmla="*/ 0 h 67"/>
                <a:gd name="T78" fmla="*/ 30 w 71"/>
                <a:gd name="T79" fmla="*/ 1 h 67"/>
                <a:gd name="T80" fmla="*/ 51 w 71"/>
                <a:gd name="T81" fmla="*/ 0 h 67"/>
                <a:gd name="T82" fmla="*/ 53 w 71"/>
                <a:gd name="T83" fmla="*/ 0 h 67"/>
                <a:gd name="T84" fmla="*/ 69 w 71"/>
                <a:gd name="T85" fmla="*/ 3 h 67"/>
                <a:gd name="T86" fmla="*/ 69 w 71"/>
                <a:gd name="T87" fmla="*/ 6 h 67"/>
                <a:gd name="T88" fmla="*/ 69 w 71"/>
                <a:gd name="T89" fmla="*/ 7 h 67"/>
                <a:gd name="T90" fmla="*/ 65 w 71"/>
                <a:gd name="T91" fmla="*/ 12 h 67"/>
                <a:gd name="T92" fmla="*/ 63 w 71"/>
                <a:gd name="T93" fmla="*/ 15 h 67"/>
                <a:gd name="T94" fmla="*/ 65 w 71"/>
                <a:gd name="T95" fmla="*/ 27 h 67"/>
                <a:gd name="T96" fmla="*/ 68 w 71"/>
                <a:gd name="T97" fmla="*/ 34 h 67"/>
                <a:gd name="T98" fmla="*/ 69 w 71"/>
                <a:gd name="T99" fmla="*/ 36 h 67"/>
                <a:gd name="T100" fmla="*/ 71 w 71"/>
                <a:gd name="T101" fmla="*/ 37 h 67"/>
                <a:gd name="T102" fmla="*/ 68 w 71"/>
                <a:gd name="T103" fmla="*/ 57 h 67"/>
                <a:gd name="T104" fmla="*/ 63 w 71"/>
                <a:gd name="T105" fmla="*/ 60 h 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1"/>
                <a:gd name="T160" fmla="*/ 0 h 67"/>
                <a:gd name="T161" fmla="*/ 71 w 71"/>
                <a:gd name="T162" fmla="*/ 67 h 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1" h="67">
                  <a:moveTo>
                    <a:pt x="63" y="60"/>
                  </a:moveTo>
                  <a:lnTo>
                    <a:pt x="53" y="57"/>
                  </a:lnTo>
                  <a:lnTo>
                    <a:pt x="47" y="58"/>
                  </a:lnTo>
                  <a:lnTo>
                    <a:pt x="45" y="58"/>
                  </a:lnTo>
                  <a:lnTo>
                    <a:pt x="42" y="58"/>
                  </a:lnTo>
                  <a:lnTo>
                    <a:pt x="41" y="58"/>
                  </a:lnTo>
                  <a:lnTo>
                    <a:pt x="38" y="58"/>
                  </a:lnTo>
                  <a:lnTo>
                    <a:pt x="39" y="66"/>
                  </a:lnTo>
                  <a:lnTo>
                    <a:pt x="38" y="67"/>
                  </a:lnTo>
                  <a:lnTo>
                    <a:pt x="32" y="67"/>
                  </a:lnTo>
                  <a:lnTo>
                    <a:pt x="29" y="66"/>
                  </a:lnTo>
                  <a:lnTo>
                    <a:pt x="27" y="66"/>
                  </a:lnTo>
                  <a:lnTo>
                    <a:pt x="17" y="51"/>
                  </a:lnTo>
                  <a:lnTo>
                    <a:pt x="17" y="48"/>
                  </a:lnTo>
                  <a:lnTo>
                    <a:pt x="15" y="46"/>
                  </a:lnTo>
                  <a:lnTo>
                    <a:pt x="15" y="43"/>
                  </a:lnTo>
                  <a:lnTo>
                    <a:pt x="14" y="43"/>
                  </a:lnTo>
                  <a:lnTo>
                    <a:pt x="11" y="42"/>
                  </a:lnTo>
                  <a:lnTo>
                    <a:pt x="9" y="42"/>
                  </a:lnTo>
                  <a:lnTo>
                    <a:pt x="9" y="40"/>
                  </a:lnTo>
                  <a:lnTo>
                    <a:pt x="9" y="39"/>
                  </a:lnTo>
                  <a:lnTo>
                    <a:pt x="6" y="37"/>
                  </a:lnTo>
                  <a:lnTo>
                    <a:pt x="5" y="37"/>
                  </a:lnTo>
                  <a:lnTo>
                    <a:pt x="0" y="30"/>
                  </a:lnTo>
                  <a:lnTo>
                    <a:pt x="0" y="28"/>
                  </a:lnTo>
                  <a:lnTo>
                    <a:pt x="3" y="22"/>
                  </a:lnTo>
                  <a:lnTo>
                    <a:pt x="3" y="18"/>
                  </a:lnTo>
                  <a:lnTo>
                    <a:pt x="5" y="16"/>
                  </a:lnTo>
                  <a:lnTo>
                    <a:pt x="8" y="15"/>
                  </a:lnTo>
                  <a:lnTo>
                    <a:pt x="12" y="15"/>
                  </a:lnTo>
                  <a:lnTo>
                    <a:pt x="12" y="13"/>
                  </a:lnTo>
                  <a:lnTo>
                    <a:pt x="15" y="12"/>
                  </a:lnTo>
                  <a:lnTo>
                    <a:pt x="15" y="9"/>
                  </a:lnTo>
                  <a:lnTo>
                    <a:pt x="14" y="9"/>
                  </a:lnTo>
                  <a:lnTo>
                    <a:pt x="14" y="7"/>
                  </a:lnTo>
                  <a:lnTo>
                    <a:pt x="18" y="1"/>
                  </a:lnTo>
                  <a:lnTo>
                    <a:pt x="20" y="1"/>
                  </a:lnTo>
                  <a:lnTo>
                    <a:pt x="21" y="0"/>
                  </a:lnTo>
                  <a:lnTo>
                    <a:pt x="23" y="0"/>
                  </a:lnTo>
                  <a:lnTo>
                    <a:pt x="30" y="1"/>
                  </a:lnTo>
                  <a:lnTo>
                    <a:pt x="51" y="0"/>
                  </a:lnTo>
                  <a:lnTo>
                    <a:pt x="53" y="0"/>
                  </a:lnTo>
                  <a:lnTo>
                    <a:pt x="69" y="3"/>
                  </a:lnTo>
                  <a:lnTo>
                    <a:pt x="69" y="6"/>
                  </a:lnTo>
                  <a:lnTo>
                    <a:pt x="69" y="7"/>
                  </a:lnTo>
                  <a:lnTo>
                    <a:pt x="65" y="12"/>
                  </a:lnTo>
                  <a:lnTo>
                    <a:pt x="63" y="15"/>
                  </a:lnTo>
                  <a:lnTo>
                    <a:pt x="65" y="27"/>
                  </a:lnTo>
                  <a:lnTo>
                    <a:pt x="68" y="34"/>
                  </a:lnTo>
                  <a:lnTo>
                    <a:pt x="69" y="36"/>
                  </a:lnTo>
                  <a:lnTo>
                    <a:pt x="71" y="37"/>
                  </a:lnTo>
                  <a:lnTo>
                    <a:pt x="68" y="57"/>
                  </a:lnTo>
                  <a:lnTo>
                    <a:pt x="63" y="60"/>
                  </a:lnTo>
                  <a:close/>
                </a:path>
              </a:pathLst>
            </a:custGeom>
            <a:grpFill/>
            <a:ln w="1905">
              <a:noFill/>
              <a:round/>
              <a:headEnd/>
              <a:tailEnd/>
            </a:ln>
          </p:spPr>
          <p:txBody>
            <a:bodyPr/>
            <a:lstStyle/>
            <a:p>
              <a:endParaRPr lang="en-GB">
                <a:solidFill>
                  <a:srgbClr val="000000"/>
                </a:solidFill>
                <a:latin typeface="Arial"/>
              </a:endParaRPr>
            </a:p>
          </p:txBody>
        </p:sp>
        <p:sp>
          <p:nvSpPr>
            <p:cNvPr id="966" name="Freeform 962"/>
            <p:cNvSpPr>
              <a:spLocks/>
            </p:cNvSpPr>
            <p:nvPr/>
          </p:nvSpPr>
          <p:spPr bwMode="auto">
            <a:xfrm>
              <a:off x="3125" y="1587"/>
              <a:ext cx="162" cy="137"/>
            </a:xfrm>
            <a:custGeom>
              <a:avLst/>
              <a:gdLst>
                <a:gd name="T0" fmla="*/ 2 w 162"/>
                <a:gd name="T1" fmla="*/ 113 h 137"/>
                <a:gd name="T2" fmla="*/ 8 w 162"/>
                <a:gd name="T3" fmla="*/ 103 h 137"/>
                <a:gd name="T4" fmla="*/ 11 w 162"/>
                <a:gd name="T5" fmla="*/ 64 h 137"/>
                <a:gd name="T6" fmla="*/ 23 w 162"/>
                <a:gd name="T7" fmla="*/ 62 h 137"/>
                <a:gd name="T8" fmla="*/ 29 w 162"/>
                <a:gd name="T9" fmla="*/ 62 h 137"/>
                <a:gd name="T10" fmla="*/ 32 w 162"/>
                <a:gd name="T11" fmla="*/ 56 h 137"/>
                <a:gd name="T12" fmla="*/ 39 w 162"/>
                <a:gd name="T13" fmla="*/ 55 h 137"/>
                <a:gd name="T14" fmla="*/ 44 w 162"/>
                <a:gd name="T15" fmla="*/ 56 h 137"/>
                <a:gd name="T16" fmla="*/ 42 w 162"/>
                <a:gd name="T17" fmla="*/ 47 h 137"/>
                <a:gd name="T18" fmla="*/ 48 w 162"/>
                <a:gd name="T19" fmla="*/ 33 h 137"/>
                <a:gd name="T20" fmla="*/ 59 w 162"/>
                <a:gd name="T21" fmla="*/ 30 h 137"/>
                <a:gd name="T22" fmla="*/ 56 w 162"/>
                <a:gd name="T23" fmla="*/ 22 h 137"/>
                <a:gd name="T24" fmla="*/ 60 w 162"/>
                <a:gd name="T25" fmla="*/ 15 h 137"/>
                <a:gd name="T26" fmla="*/ 65 w 162"/>
                <a:gd name="T27" fmla="*/ 13 h 137"/>
                <a:gd name="T28" fmla="*/ 72 w 162"/>
                <a:gd name="T29" fmla="*/ 12 h 137"/>
                <a:gd name="T30" fmla="*/ 78 w 162"/>
                <a:gd name="T31" fmla="*/ 4 h 137"/>
                <a:gd name="T32" fmla="*/ 87 w 162"/>
                <a:gd name="T33" fmla="*/ 1 h 137"/>
                <a:gd name="T34" fmla="*/ 96 w 162"/>
                <a:gd name="T35" fmla="*/ 4 h 137"/>
                <a:gd name="T36" fmla="*/ 107 w 162"/>
                <a:gd name="T37" fmla="*/ 6 h 137"/>
                <a:gd name="T38" fmla="*/ 113 w 162"/>
                <a:gd name="T39" fmla="*/ 10 h 137"/>
                <a:gd name="T40" fmla="*/ 125 w 162"/>
                <a:gd name="T41" fmla="*/ 9 h 137"/>
                <a:gd name="T42" fmla="*/ 132 w 162"/>
                <a:gd name="T43" fmla="*/ 19 h 137"/>
                <a:gd name="T44" fmla="*/ 132 w 162"/>
                <a:gd name="T45" fmla="*/ 25 h 137"/>
                <a:gd name="T46" fmla="*/ 131 w 162"/>
                <a:gd name="T47" fmla="*/ 34 h 137"/>
                <a:gd name="T48" fmla="*/ 134 w 162"/>
                <a:gd name="T49" fmla="*/ 43 h 137"/>
                <a:gd name="T50" fmla="*/ 146 w 162"/>
                <a:gd name="T51" fmla="*/ 61 h 137"/>
                <a:gd name="T52" fmla="*/ 147 w 162"/>
                <a:gd name="T53" fmla="*/ 67 h 137"/>
                <a:gd name="T54" fmla="*/ 159 w 162"/>
                <a:gd name="T55" fmla="*/ 68 h 137"/>
                <a:gd name="T56" fmla="*/ 162 w 162"/>
                <a:gd name="T57" fmla="*/ 73 h 137"/>
                <a:gd name="T58" fmla="*/ 149 w 162"/>
                <a:gd name="T59" fmla="*/ 85 h 137"/>
                <a:gd name="T60" fmla="*/ 140 w 162"/>
                <a:gd name="T61" fmla="*/ 83 h 137"/>
                <a:gd name="T62" fmla="*/ 138 w 162"/>
                <a:gd name="T63" fmla="*/ 89 h 137"/>
                <a:gd name="T64" fmla="*/ 141 w 162"/>
                <a:gd name="T65" fmla="*/ 97 h 137"/>
                <a:gd name="T66" fmla="*/ 144 w 162"/>
                <a:gd name="T67" fmla="*/ 101 h 137"/>
                <a:gd name="T68" fmla="*/ 147 w 162"/>
                <a:gd name="T69" fmla="*/ 113 h 137"/>
                <a:gd name="T70" fmla="*/ 135 w 162"/>
                <a:gd name="T71" fmla="*/ 115 h 137"/>
                <a:gd name="T72" fmla="*/ 126 w 162"/>
                <a:gd name="T73" fmla="*/ 124 h 137"/>
                <a:gd name="T74" fmla="*/ 126 w 162"/>
                <a:gd name="T75" fmla="*/ 134 h 137"/>
                <a:gd name="T76" fmla="*/ 122 w 162"/>
                <a:gd name="T77" fmla="*/ 136 h 137"/>
                <a:gd name="T78" fmla="*/ 107 w 162"/>
                <a:gd name="T79" fmla="*/ 136 h 137"/>
                <a:gd name="T80" fmla="*/ 99 w 162"/>
                <a:gd name="T81" fmla="*/ 130 h 137"/>
                <a:gd name="T82" fmla="*/ 92 w 162"/>
                <a:gd name="T83" fmla="*/ 131 h 137"/>
                <a:gd name="T84" fmla="*/ 84 w 162"/>
                <a:gd name="T85" fmla="*/ 130 h 137"/>
                <a:gd name="T86" fmla="*/ 77 w 162"/>
                <a:gd name="T87" fmla="*/ 133 h 137"/>
                <a:gd name="T88" fmla="*/ 74 w 162"/>
                <a:gd name="T89" fmla="*/ 130 h 137"/>
                <a:gd name="T90" fmla="*/ 66 w 162"/>
                <a:gd name="T91" fmla="*/ 127 h 137"/>
                <a:gd name="T92" fmla="*/ 50 w 162"/>
                <a:gd name="T93" fmla="*/ 122 h 137"/>
                <a:gd name="T94" fmla="*/ 35 w 162"/>
                <a:gd name="T95" fmla="*/ 118 h 137"/>
                <a:gd name="T96" fmla="*/ 17 w 162"/>
                <a:gd name="T97" fmla="*/ 125 h 137"/>
                <a:gd name="T98" fmla="*/ 8 w 162"/>
                <a:gd name="T99" fmla="*/ 128 h 13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2"/>
                <a:gd name="T151" fmla="*/ 0 h 137"/>
                <a:gd name="T152" fmla="*/ 162 w 162"/>
                <a:gd name="T153" fmla="*/ 137 h 13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2" h="137">
                  <a:moveTo>
                    <a:pt x="5" y="130"/>
                  </a:moveTo>
                  <a:lnTo>
                    <a:pt x="6" y="118"/>
                  </a:lnTo>
                  <a:lnTo>
                    <a:pt x="2" y="113"/>
                  </a:lnTo>
                  <a:lnTo>
                    <a:pt x="0" y="110"/>
                  </a:lnTo>
                  <a:lnTo>
                    <a:pt x="3" y="106"/>
                  </a:lnTo>
                  <a:lnTo>
                    <a:pt x="8" y="103"/>
                  </a:lnTo>
                  <a:lnTo>
                    <a:pt x="11" y="98"/>
                  </a:lnTo>
                  <a:lnTo>
                    <a:pt x="6" y="64"/>
                  </a:lnTo>
                  <a:lnTo>
                    <a:pt x="11" y="64"/>
                  </a:lnTo>
                  <a:lnTo>
                    <a:pt x="15" y="64"/>
                  </a:lnTo>
                  <a:lnTo>
                    <a:pt x="20" y="64"/>
                  </a:lnTo>
                  <a:lnTo>
                    <a:pt x="23" y="62"/>
                  </a:lnTo>
                  <a:lnTo>
                    <a:pt x="24" y="61"/>
                  </a:lnTo>
                  <a:lnTo>
                    <a:pt x="26" y="62"/>
                  </a:lnTo>
                  <a:lnTo>
                    <a:pt x="29" y="62"/>
                  </a:lnTo>
                  <a:lnTo>
                    <a:pt x="27" y="58"/>
                  </a:lnTo>
                  <a:lnTo>
                    <a:pt x="30" y="56"/>
                  </a:lnTo>
                  <a:lnTo>
                    <a:pt x="32" y="56"/>
                  </a:lnTo>
                  <a:lnTo>
                    <a:pt x="33" y="55"/>
                  </a:lnTo>
                  <a:lnTo>
                    <a:pt x="36" y="53"/>
                  </a:lnTo>
                  <a:lnTo>
                    <a:pt x="39" y="55"/>
                  </a:lnTo>
                  <a:lnTo>
                    <a:pt x="39" y="56"/>
                  </a:lnTo>
                  <a:lnTo>
                    <a:pt x="42" y="58"/>
                  </a:lnTo>
                  <a:lnTo>
                    <a:pt x="44" y="56"/>
                  </a:lnTo>
                  <a:lnTo>
                    <a:pt x="44" y="55"/>
                  </a:lnTo>
                  <a:lnTo>
                    <a:pt x="41" y="50"/>
                  </a:lnTo>
                  <a:lnTo>
                    <a:pt x="42" y="47"/>
                  </a:lnTo>
                  <a:lnTo>
                    <a:pt x="45" y="43"/>
                  </a:lnTo>
                  <a:lnTo>
                    <a:pt x="45" y="34"/>
                  </a:lnTo>
                  <a:lnTo>
                    <a:pt x="48" y="33"/>
                  </a:lnTo>
                  <a:lnTo>
                    <a:pt x="50" y="33"/>
                  </a:lnTo>
                  <a:lnTo>
                    <a:pt x="54" y="30"/>
                  </a:lnTo>
                  <a:lnTo>
                    <a:pt x="59" y="30"/>
                  </a:lnTo>
                  <a:lnTo>
                    <a:pt x="60" y="24"/>
                  </a:lnTo>
                  <a:lnTo>
                    <a:pt x="59" y="22"/>
                  </a:lnTo>
                  <a:lnTo>
                    <a:pt x="56" y="22"/>
                  </a:lnTo>
                  <a:lnTo>
                    <a:pt x="56" y="18"/>
                  </a:lnTo>
                  <a:lnTo>
                    <a:pt x="59" y="16"/>
                  </a:lnTo>
                  <a:lnTo>
                    <a:pt x="60" y="15"/>
                  </a:lnTo>
                  <a:lnTo>
                    <a:pt x="60" y="13"/>
                  </a:lnTo>
                  <a:lnTo>
                    <a:pt x="62" y="15"/>
                  </a:lnTo>
                  <a:lnTo>
                    <a:pt x="65" y="13"/>
                  </a:lnTo>
                  <a:lnTo>
                    <a:pt x="65" y="10"/>
                  </a:lnTo>
                  <a:lnTo>
                    <a:pt x="68" y="9"/>
                  </a:lnTo>
                  <a:lnTo>
                    <a:pt x="72" y="12"/>
                  </a:lnTo>
                  <a:lnTo>
                    <a:pt x="74" y="10"/>
                  </a:lnTo>
                  <a:lnTo>
                    <a:pt x="77" y="7"/>
                  </a:lnTo>
                  <a:lnTo>
                    <a:pt x="78" y="4"/>
                  </a:lnTo>
                  <a:lnTo>
                    <a:pt x="84" y="0"/>
                  </a:lnTo>
                  <a:lnTo>
                    <a:pt x="87" y="0"/>
                  </a:lnTo>
                  <a:lnTo>
                    <a:pt x="87" y="1"/>
                  </a:lnTo>
                  <a:lnTo>
                    <a:pt x="92" y="1"/>
                  </a:lnTo>
                  <a:lnTo>
                    <a:pt x="95" y="1"/>
                  </a:lnTo>
                  <a:lnTo>
                    <a:pt x="96" y="4"/>
                  </a:lnTo>
                  <a:lnTo>
                    <a:pt x="101" y="3"/>
                  </a:lnTo>
                  <a:lnTo>
                    <a:pt x="104" y="4"/>
                  </a:lnTo>
                  <a:lnTo>
                    <a:pt x="107" y="6"/>
                  </a:lnTo>
                  <a:lnTo>
                    <a:pt x="107" y="12"/>
                  </a:lnTo>
                  <a:lnTo>
                    <a:pt x="111" y="10"/>
                  </a:lnTo>
                  <a:lnTo>
                    <a:pt x="113" y="10"/>
                  </a:lnTo>
                  <a:lnTo>
                    <a:pt x="116" y="7"/>
                  </a:lnTo>
                  <a:lnTo>
                    <a:pt x="122" y="7"/>
                  </a:lnTo>
                  <a:lnTo>
                    <a:pt x="125" y="9"/>
                  </a:lnTo>
                  <a:lnTo>
                    <a:pt x="129" y="15"/>
                  </a:lnTo>
                  <a:lnTo>
                    <a:pt x="132" y="15"/>
                  </a:lnTo>
                  <a:lnTo>
                    <a:pt x="132" y="19"/>
                  </a:lnTo>
                  <a:lnTo>
                    <a:pt x="131" y="21"/>
                  </a:lnTo>
                  <a:lnTo>
                    <a:pt x="131" y="24"/>
                  </a:lnTo>
                  <a:lnTo>
                    <a:pt x="132" y="25"/>
                  </a:lnTo>
                  <a:lnTo>
                    <a:pt x="134" y="28"/>
                  </a:lnTo>
                  <a:lnTo>
                    <a:pt x="132" y="33"/>
                  </a:lnTo>
                  <a:lnTo>
                    <a:pt x="131" y="34"/>
                  </a:lnTo>
                  <a:lnTo>
                    <a:pt x="129" y="37"/>
                  </a:lnTo>
                  <a:lnTo>
                    <a:pt x="131" y="39"/>
                  </a:lnTo>
                  <a:lnTo>
                    <a:pt x="134" y="43"/>
                  </a:lnTo>
                  <a:lnTo>
                    <a:pt x="140" y="56"/>
                  </a:lnTo>
                  <a:lnTo>
                    <a:pt x="144" y="58"/>
                  </a:lnTo>
                  <a:lnTo>
                    <a:pt x="146" y="61"/>
                  </a:lnTo>
                  <a:lnTo>
                    <a:pt x="147" y="62"/>
                  </a:lnTo>
                  <a:lnTo>
                    <a:pt x="146" y="65"/>
                  </a:lnTo>
                  <a:lnTo>
                    <a:pt x="147" y="67"/>
                  </a:lnTo>
                  <a:lnTo>
                    <a:pt x="155" y="67"/>
                  </a:lnTo>
                  <a:lnTo>
                    <a:pt x="156" y="68"/>
                  </a:lnTo>
                  <a:lnTo>
                    <a:pt x="159" y="68"/>
                  </a:lnTo>
                  <a:lnTo>
                    <a:pt x="158" y="71"/>
                  </a:lnTo>
                  <a:lnTo>
                    <a:pt x="159" y="73"/>
                  </a:lnTo>
                  <a:lnTo>
                    <a:pt x="162" y="73"/>
                  </a:lnTo>
                  <a:lnTo>
                    <a:pt x="162" y="77"/>
                  </a:lnTo>
                  <a:lnTo>
                    <a:pt x="153" y="86"/>
                  </a:lnTo>
                  <a:lnTo>
                    <a:pt x="149" y="85"/>
                  </a:lnTo>
                  <a:lnTo>
                    <a:pt x="144" y="82"/>
                  </a:lnTo>
                  <a:lnTo>
                    <a:pt x="143" y="82"/>
                  </a:lnTo>
                  <a:lnTo>
                    <a:pt x="140" y="83"/>
                  </a:lnTo>
                  <a:lnTo>
                    <a:pt x="140" y="85"/>
                  </a:lnTo>
                  <a:lnTo>
                    <a:pt x="137" y="86"/>
                  </a:lnTo>
                  <a:lnTo>
                    <a:pt x="138" y="89"/>
                  </a:lnTo>
                  <a:lnTo>
                    <a:pt x="141" y="92"/>
                  </a:lnTo>
                  <a:lnTo>
                    <a:pt x="141" y="94"/>
                  </a:lnTo>
                  <a:lnTo>
                    <a:pt x="141" y="97"/>
                  </a:lnTo>
                  <a:lnTo>
                    <a:pt x="143" y="98"/>
                  </a:lnTo>
                  <a:lnTo>
                    <a:pt x="143" y="101"/>
                  </a:lnTo>
                  <a:lnTo>
                    <a:pt x="144" y="101"/>
                  </a:lnTo>
                  <a:lnTo>
                    <a:pt x="146" y="104"/>
                  </a:lnTo>
                  <a:lnTo>
                    <a:pt x="146" y="107"/>
                  </a:lnTo>
                  <a:lnTo>
                    <a:pt x="147" y="113"/>
                  </a:lnTo>
                  <a:lnTo>
                    <a:pt x="140" y="113"/>
                  </a:lnTo>
                  <a:lnTo>
                    <a:pt x="138" y="115"/>
                  </a:lnTo>
                  <a:lnTo>
                    <a:pt x="135" y="115"/>
                  </a:lnTo>
                  <a:lnTo>
                    <a:pt x="134" y="116"/>
                  </a:lnTo>
                  <a:lnTo>
                    <a:pt x="128" y="122"/>
                  </a:lnTo>
                  <a:lnTo>
                    <a:pt x="126" y="124"/>
                  </a:lnTo>
                  <a:lnTo>
                    <a:pt x="126" y="127"/>
                  </a:lnTo>
                  <a:lnTo>
                    <a:pt x="126" y="130"/>
                  </a:lnTo>
                  <a:lnTo>
                    <a:pt x="126" y="134"/>
                  </a:lnTo>
                  <a:lnTo>
                    <a:pt x="125" y="137"/>
                  </a:lnTo>
                  <a:lnTo>
                    <a:pt x="123" y="137"/>
                  </a:lnTo>
                  <a:lnTo>
                    <a:pt x="122" y="136"/>
                  </a:lnTo>
                  <a:lnTo>
                    <a:pt x="119" y="134"/>
                  </a:lnTo>
                  <a:lnTo>
                    <a:pt x="108" y="134"/>
                  </a:lnTo>
                  <a:lnTo>
                    <a:pt x="107" y="136"/>
                  </a:lnTo>
                  <a:lnTo>
                    <a:pt x="105" y="134"/>
                  </a:lnTo>
                  <a:lnTo>
                    <a:pt x="104" y="133"/>
                  </a:lnTo>
                  <a:lnTo>
                    <a:pt x="99" y="130"/>
                  </a:lnTo>
                  <a:lnTo>
                    <a:pt x="95" y="134"/>
                  </a:lnTo>
                  <a:lnTo>
                    <a:pt x="93" y="133"/>
                  </a:lnTo>
                  <a:lnTo>
                    <a:pt x="92" y="131"/>
                  </a:lnTo>
                  <a:lnTo>
                    <a:pt x="89" y="133"/>
                  </a:lnTo>
                  <a:lnTo>
                    <a:pt x="86" y="131"/>
                  </a:lnTo>
                  <a:lnTo>
                    <a:pt x="84" y="130"/>
                  </a:lnTo>
                  <a:lnTo>
                    <a:pt x="83" y="131"/>
                  </a:lnTo>
                  <a:lnTo>
                    <a:pt x="80" y="131"/>
                  </a:lnTo>
                  <a:lnTo>
                    <a:pt x="77" y="133"/>
                  </a:lnTo>
                  <a:lnTo>
                    <a:pt x="75" y="134"/>
                  </a:lnTo>
                  <a:lnTo>
                    <a:pt x="74" y="133"/>
                  </a:lnTo>
                  <a:lnTo>
                    <a:pt x="74" y="130"/>
                  </a:lnTo>
                  <a:lnTo>
                    <a:pt x="68" y="130"/>
                  </a:lnTo>
                  <a:lnTo>
                    <a:pt x="66" y="128"/>
                  </a:lnTo>
                  <a:lnTo>
                    <a:pt x="66" y="127"/>
                  </a:lnTo>
                  <a:lnTo>
                    <a:pt x="59" y="124"/>
                  </a:lnTo>
                  <a:lnTo>
                    <a:pt x="56" y="124"/>
                  </a:lnTo>
                  <a:lnTo>
                    <a:pt x="50" y="122"/>
                  </a:lnTo>
                  <a:lnTo>
                    <a:pt x="45" y="119"/>
                  </a:lnTo>
                  <a:lnTo>
                    <a:pt x="36" y="119"/>
                  </a:lnTo>
                  <a:lnTo>
                    <a:pt x="35" y="118"/>
                  </a:lnTo>
                  <a:lnTo>
                    <a:pt x="20" y="121"/>
                  </a:lnTo>
                  <a:lnTo>
                    <a:pt x="18" y="124"/>
                  </a:lnTo>
                  <a:lnTo>
                    <a:pt x="17" y="125"/>
                  </a:lnTo>
                  <a:lnTo>
                    <a:pt x="12" y="128"/>
                  </a:lnTo>
                  <a:lnTo>
                    <a:pt x="9" y="127"/>
                  </a:lnTo>
                  <a:lnTo>
                    <a:pt x="8" y="128"/>
                  </a:lnTo>
                  <a:lnTo>
                    <a:pt x="5" y="130"/>
                  </a:lnTo>
                  <a:close/>
                </a:path>
              </a:pathLst>
            </a:custGeom>
            <a:grpFill/>
            <a:ln w="1905">
              <a:noFill/>
              <a:round/>
              <a:headEnd/>
              <a:tailEnd/>
            </a:ln>
          </p:spPr>
          <p:txBody>
            <a:bodyPr/>
            <a:lstStyle/>
            <a:p>
              <a:endParaRPr lang="en-GB">
                <a:solidFill>
                  <a:srgbClr val="000000"/>
                </a:solidFill>
                <a:latin typeface="Arial"/>
              </a:endParaRPr>
            </a:p>
          </p:txBody>
        </p:sp>
        <p:sp>
          <p:nvSpPr>
            <p:cNvPr id="967" name="Freeform 963"/>
            <p:cNvSpPr>
              <a:spLocks/>
            </p:cNvSpPr>
            <p:nvPr/>
          </p:nvSpPr>
          <p:spPr bwMode="auto">
            <a:xfrm>
              <a:off x="3021" y="1771"/>
              <a:ext cx="91" cy="45"/>
            </a:xfrm>
            <a:custGeom>
              <a:avLst/>
              <a:gdLst>
                <a:gd name="T0" fmla="*/ 87 w 91"/>
                <a:gd name="T1" fmla="*/ 28 h 45"/>
                <a:gd name="T2" fmla="*/ 82 w 91"/>
                <a:gd name="T3" fmla="*/ 30 h 45"/>
                <a:gd name="T4" fmla="*/ 78 w 91"/>
                <a:gd name="T5" fmla="*/ 27 h 45"/>
                <a:gd name="T6" fmla="*/ 73 w 91"/>
                <a:gd name="T7" fmla="*/ 25 h 45"/>
                <a:gd name="T8" fmla="*/ 69 w 91"/>
                <a:gd name="T9" fmla="*/ 25 h 45"/>
                <a:gd name="T10" fmla="*/ 64 w 91"/>
                <a:gd name="T11" fmla="*/ 25 h 45"/>
                <a:gd name="T12" fmla="*/ 58 w 91"/>
                <a:gd name="T13" fmla="*/ 28 h 45"/>
                <a:gd name="T14" fmla="*/ 57 w 91"/>
                <a:gd name="T15" fmla="*/ 31 h 45"/>
                <a:gd name="T16" fmla="*/ 51 w 91"/>
                <a:gd name="T17" fmla="*/ 34 h 45"/>
                <a:gd name="T18" fmla="*/ 45 w 91"/>
                <a:gd name="T19" fmla="*/ 33 h 45"/>
                <a:gd name="T20" fmla="*/ 31 w 91"/>
                <a:gd name="T21" fmla="*/ 39 h 45"/>
                <a:gd name="T22" fmla="*/ 27 w 91"/>
                <a:gd name="T23" fmla="*/ 45 h 45"/>
                <a:gd name="T24" fmla="*/ 15 w 91"/>
                <a:gd name="T25" fmla="*/ 45 h 45"/>
                <a:gd name="T26" fmla="*/ 3 w 91"/>
                <a:gd name="T27" fmla="*/ 37 h 45"/>
                <a:gd name="T28" fmla="*/ 0 w 91"/>
                <a:gd name="T29" fmla="*/ 27 h 45"/>
                <a:gd name="T30" fmla="*/ 3 w 91"/>
                <a:gd name="T31" fmla="*/ 19 h 45"/>
                <a:gd name="T32" fmla="*/ 4 w 91"/>
                <a:gd name="T33" fmla="*/ 19 h 45"/>
                <a:gd name="T34" fmla="*/ 7 w 91"/>
                <a:gd name="T35" fmla="*/ 21 h 45"/>
                <a:gd name="T36" fmla="*/ 12 w 91"/>
                <a:gd name="T37" fmla="*/ 21 h 45"/>
                <a:gd name="T38" fmla="*/ 15 w 91"/>
                <a:gd name="T39" fmla="*/ 18 h 45"/>
                <a:gd name="T40" fmla="*/ 15 w 91"/>
                <a:gd name="T41" fmla="*/ 15 h 45"/>
                <a:gd name="T42" fmla="*/ 18 w 91"/>
                <a:gd name="T43" fmla="*/ 15 h 45"/>
                <a:gd name="T44" fmla="*/ 19 w 91"/>
                <a:gd name="T45" fmla="*/ 12 h 45"/>
                <a:gd name="T46" fmla="*/ 19 w 91"/>
                <a:gd name="T47" fmla="*/ 9 h 45"/>
                <a:gd name="T48" fmla="*/ 21 w 91"/>
                <a:gd name="T49" fmla="*/ 7 h 45"/>
                <a:gd name="T50" fmla="*/ 24 w 91"/>
                <a:gd name="T51" fmla="*/ 6 h 45"/>
                <a:gd name="T52" fmla="*/ 27 w 91"/>
                <a:gd name="T53" fmla="*/ 1 h 45"/>
                <a:gd name="T54" fmla="*/ 30 w 91"/>
                <a:gd name="T55" fmla="*/ 1 h 45"/>
                <a:gd name="T56" fmla="*/ 31 w 91"/>
                <a:gd name="T57" fmla="*/ 0 h 45"/>
                <a:gd name="T58" fmla="*/ 36 w 91"/>
                <a:gd name="T59" fmla="*/ 1 h 45"/>
                <a:gd name="T60" fmla="*/ 42 w 91"/>
                <a:gd name="T61" fmla="*/ 0 h 45"/>
                <a:gd name="T62" fmla="*/ 49 w 91"/>
                <a:gd name="T63" fmla="*/ 7 h 45"/>
                <a:gd name="T64" fmla="*/ 52 w 91"/>
                <a:gd name="T65" fmla="*/ 7 h 45"/>
                <a:gd name="T66" fmla="*/ 55 w 91"/>
                <a:gd name="T67" fmla="*/ 6 h 45"/>
                <a:gd name="T68" fmla="*/ 58 w 91"/>
                <a:gd name="T69" fmla="*/ 3 h 45"/>
                <a:gd name="T70" fmla="*/ 63 w 91"/>
                <a:gd name="T71" fmla="*/ 3 h 45"/>
                <a:gd name="T72" fmla="*/ 67 w 91"/>
                <a:gd name="T73" fmla="*/ 6 h 45"/>
                <a:gd name="T74" fmla="*/ 72 w 91"/>
                <a:gd name="T75" fmla="*/ 3 h 45"/>
                <a:gd name="T76" fmla="*/ 81 w 91"/>
                <a:gd name="T77" fmla="*/ 3 h 45"/>
                <a:gd name="T78" fmla="*/ 88 w 91"/>
                <a:gd name="T79" fmla="*/ 9 h 45"/>
                <a:gd name="T80" fmla="*/ 91 w 91"/>
                <a:gd name="T81" fmla="*/ 10 h 45"/>
                <a:gd name="T82" fmla="*/ 87 w 91"/>
                <a:gd name="T83" fmla="*/ 28 h 4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1"/>
                <a:gd name="T127" fmla="*/ 0 h 45"/>
                <a:gd name="T128" fmla="*/ 91 w 91"/>
                <a:gd name="T129" fmla="*/ 45 h 4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1" h="45">
                  <a:moveTo>
                    <a:pt x="87" y="28"/>
                  </a:moveTo>
                  <a:lnTo>
                    <a:pt x="82" y="30"/>
                  </a:lnTo>
                  <a:lnTo>
                    <a:pt x="78" y="27"/>
                  </a:lnTo>
                  <a:lnTo>
                    <a:pt x="73" y="25"/>
                  </a:lnTo>
                  <a:lnTo>
                    <a:pt x="69" y="25"/>
                  </a:lnTo>
                  <a:lnTo>
                    <a:pt x="64" y="25"/>
                  </a:lnTo>
                  <a:lnTo>
                    <a:pt x="58" y="28"/>
                  </a:lnTo>
                  <a:lnTo>
                    <a:pt x="57" y="31"/>
                  </a:lnTo>
                  <a:lnTo>
                    <a:pt x="51" y="34"/>
                  </a:lnTo>
                  <a:lnTo>
                    <a:pt x="45" y="33"/>
                  </a:lnTo>
                  <a:lnTo>
                    <a:pt x="31" y="39"/>
                  </a:lnTo>
                  <a:lnTo>
                    <a:pt x="27" y="45"/>
                  </a:lnTo>
                  <a:lnTo>
                    <a:pt x="15" y="45"/>
                  </a:lnTo>
                  <a:lnTo>
                    <a:pt x="3" y="37"/>
                  </a:lnTo>
                  <a:lnTo>
                    <a:pt x="0" y="27"/>
                  </a:lnTo>
                  <a:lnTo>
                    <a:pt x="3" y="19"/>
                  </a:lnTo>
                  <a:lnTo>
                    <a:pt x="4" y="19"/>
                  </a:lnTo>
                  <a:lnTo>
                    <a:pt x="7" y="21"/>
                  </a:lnTo>
                  <a:lnTo>
                    <a:pt x="12" y="21"/>
                  </a:lnTo>
                  <a:lnTo>
                    <a:pt x="15" y="18"/>
                  </a:lnTo>
                  <a:lnTo>
                    <a:pt x="15" y="15"/>
                  </a:lnTo>
                  <a:lnTo>
                    <a:pt x="18" y="15"/>
                  </a:lnTo>
                  <a:lnTo>
                    <a:pt x="19" y="12"/>
                  </a:lnTo>
                  <a:lnTo>
                    <a:pt x="19" y="9"/>
                  </a:lnTo>
                  <a:lnTo>
                    <a:pt x="21" y="7"/>
                  </a:lnTo>
                  <a:lnTo>
                    <a:pt x="24" y="6"/>
                  </a:lnTo>
                  <a:lnTo>
                    <a:pt x="27" y="1"/>
                  </a:lnTo>
                  <a:lnTo>
                    <a:pt x="30" y="1"/>
                  </a:lnTo>
                  <a:lnTo>
                    <a:pt x="31" y="0"/>
                  </a:lnTo>
                  <a:lnTo>
                    <a:pt x="36" y="1"/>
                  </a:lnTo>
                  <a:lnTo>
                    <a:pt x="42" y="0"/>
                  </a:lnTo>
                  <a:lnTo>
                    <a:pt x="49" y="7"/>
                  </a:lnTo>
                  <a:lnTo>
                    <a:pt x="52" y="7"/>
                  </a:lnTo>
                  <a:lnTo>
                    <a:pt x="55" y="6"/>
                  </a:lnTo>
                  <a:lnTo>
                    <a:pt x="58" y="3"/>
                  </a:lnTo>
                  <a:lnTo>
                    <a:pt x="63" y="3"/>
                  </a:lnTo>
                  <a:lnTo>
                    <a:pt x="67" y="6"/>
                  </a:lnTo>
                  <a:lnTo>
                    <a:pt x="72" y="3"/>
                  </a:lnTo>
                  <a:lnTo>
                    <a:pt x="81" y="3"/>
                  </a:lnTo>
                  <a:lnTo>
                    <a:pt x="88" y="9"/>
                  </a:lnTo>
                  <a:lnTo>
                    <a:pt x="91" y="10"/>
                  </a:lnTo>
                  <a:lnTo>
                    <a:pt x="87" y="28"/>
                  </a:lnTo>
                  <a:close/>
                </a:path>
              </a:pathLst>
            </a:custGeom>
            <a:grpFill/>
            <a:ln w="1905">
              <a:noFill/>
              <a:round/>
              <a:headEnd/>
              <a:tailEnd/>
            </a:ln>
          </p:spPr>
          <p:txBody>
            <a:bodyPr/>
            <a:lstStyle/>
            <a:p>
              <a:endParaRPr lang="en-GB">
                <a:solidFill>
                  <a:srgbClr val="000000"/>
                </a:solidFill>
                <a:latin typeface="Arial"/>
              </a:endParaRPr>
            </a:p>
          </p:txBody>
        </p:sp>
        <p:sp>
          <p:nvSpPr>
            <p:cNvPr id="968" name="Freeform 964"/>
            <p:cNvSpPr>
              <a:spLocks/>
            </p:cNvSpPr>
            <p:nvPr/>
          </p:nvSpPr>
          <p:spPr bwMode="auto">
            <a:xfrm>
              <a:off x="2896" y="1825"/>
              <a:ext cx="5" cy="10"/>
            </a:xfrm>
            <a:custGeom>
              <a:avLst/>
              <a:gdLst>
                <a:gd name="T0" fmla="*/ 3 w 5"/>
                <a:gd name="T1" fmla="*/ 10 h 10"/>
                <a:gd name="T2" fmla="*/ 5 w 5"/>
                <a:gd name="T3" fmla="*/ 7 h 10"/>
                <a:gd name="T4" fmla="*/ 5 w 5"/>
                <a:gd name="T5" fmla="*/ 1 h 10"/>
                <a:gd name="T6" fmla="*/ 2 w 5"/>
                <a:gd name="T7" fmla="*/ 0 h 10"/>
                <a:gd name="T8" fmla="*/ 0 w 5"/>
                <a:gd name="T9" fmla="*/ 6 h 10"/>
                <a:gd name="T10" fmla="*/ 3 w 5"/>
                <a:gd name="T11" fmla="*/ 10 h 10"/>
                <a:gd name="T12" fmla="*/ 0 60000 65536"/>
                <a:gd name="T13" fmla="*/ 0 60000 65536"/>
                <a:gd name="T14" fmla="*/ 0 60000 65536"/>
                <a:gd name="T15" fmla="*/ 0 60000 65536"/>
                <a:gd name="T16" fmla="*/ 0 60000 65536"/>
                <a:gd name="T17" fmla="*/ 0 60000 65536"/>
                <a:gd name="T18" fmla="*/ 0 w 5"/>
                <a:gd name="T19" fmla="*/ 0 h 10"/>
                <a:gd name="T20" fmla="*/ 5 w 5"/>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5" h="10">
                  <a:moveTo>
                    <a:pt x="3" y="10"/>
                  </a:moveTo>
                  <a:lnTo>
                    <a:pt x="5" y="7"/>
                  </a:lnTo>
                  <a:lnTo>
                    <a:pt x="5" y="1"/>
                  </a:lnTo>
                  <a:lnTo>
                    <a:pt x="2" y="0"/>
                  </a:lnTo>
                  <a:lnTo>
                    <a:pt x="0" y="6"/>
                  </a:lnTo>
                  <a:lnTo>
                    <a:pt x="3" y="10"/>
                  </a:lnTo>
                  <a:close/>
                </a:path>
              </a:pathLst>
            </a:custGeom>
            <a:grpFill/>
            <a:ln w="1905">
              <a:noFill/>
              <a:round/>
              <a:headEnd/>
              <a:tailEnd/>
            </a:ln>
          </p:spPr>
          <p:txBody>
            <a:bodyPr/>
            <a:lstStyle/>
            <a:p>
              <a:endParaRPr lang="en-GB">
                <a:solidFill>
                  <a:srgbClr val="000000"/>
                </a:solidFill>
                <a:latin typeface="Arial"/>
              </a:endParaRPr>
            </a:p>
          </p:txBody>
        </p:sp>
        <p:sp>
          <p:nvSpPr>
            <p:cNvPr id="969" name="Freeform 965"/>
            <p:cNvSpPr>
              <a:spLocks/>
            </p:cNvSpPr>
            <p:nvPr/>
          </p:nvSpPr>
          <p:spPr bwMode="auto">
            <a:xfrm>
              <a:off x="3332" y="2052"/>
              <a:ext cx="118" cy="103"/>
            </a:xfrm>
            <a:custGeom>
              <a:avLst/>
              <a:gdLst>
                <a:gd name="T0" fmla="*/ 94 w 118"/>
                <a:gd name="T1" fmla="*/ 60 h 103"/>
                <a:gd name="T2" fmla="*/ 99 w 118"/>
                <a:gd name="T3" fmla="*/ 20 h 103"/>
                <a:gd name="T4" fmla="*/ 114 w 118"/>
                <a:gd name="T5" fmla="*/ 8 h 103"/>
                <a:gd name="T6" fmla="*/ 115 w 118"/>
                <a:gd name="T7" fmla="*/ 5 h 103"/>
                <a:gd name="T8" fmla="*/ 115 w 118"/>
                <a:gd name="T9" fmla="*/ 2 h 103"/>
                <a:gd name="T10" fmla="*/ 114 w 118"/>
                <a:gd name="T11" fmla="*/ 0 h 103"/>
                <a:gd name="T12" fmla="*/ 106 w 118"/>
                <a:gd name="T13" fmla="*/ 5 h 103"/>
                <a:gd name="T14" fmla="*/ 91 w 118"/>
                <a:gd name="T15" fmla="*/ 5 h 103"/>
                <a:gd name="T16" fmla="*/ 79 w 118"/>
                <a:gd name="T17" fmla="*/ 11 h 103"/>
                <a:gd name="T18" fmla="*/ 73 w 118"/>
                <a:gd name="T19" fmla="*/ 12 h 103"/>
                <a:gd name="T20" fmla="*/ 55 w 118"/>
                <a:gd name="T21" fmla="*/ 14 h 103"/>
                <a:gd name="T22" fmla="*/ 49 w 118"/>
                <a:gd name="T23" fmla="*/ 9 h 103"/>
                <a:gd name="T24" fmla="*/ 36 w 118"/>
                <a:gd name="T25" fmla="*/ 14 h 103"/>
                <a:gd name="T26" fmla="*/ 30 w 118"/>
                <a:gd name="T27" fmla="*/ 14 h 103"/>
                <a:gd name="T28" fmla="*/ 27 w 118"/>
                <a:gd name="T29" fmla="*/ 14 h 103"/>
                <a:gd name="T30" fmla="*/ 26 w 118"/>
                <a:gd name="T31" fmla="*/ 12 h 103"/>
                <a:gd name="T32" fmla="*/ 21 w 118"/>
                <a:gd name="T33" fmla="*/ 11 h 103"/>
                <a:gd name="T34" fmla="*/ 20 w 118"/>
                <a:gd name="T35" fmla="*/ 15 h 103"/>
                <a:gd name="T36" fmla="*/ 21 w 118"/>
                <a:gd name="T37" fmla="*/ 23 h 103"/>
                <a:gd name="T38" fmla="*/ 18 w 118"/>
                <a:gd name="T39" fmla="*/ 24 h 103"/>
                <a:gd name="T40" fmla="*/ 15 w 118"/>
                <a:gd name="T41" fmla="*/ 29 h 103"/>
                <a:gd name="T42" fmla="*/ 12 w 118"/>
                <a:gd name="T43" fmla="*/ 30 h 103"/>
                <a:gd name="T44" fmla="*/ 11 w 118"/>
                <a:gd name="T45" fmla="*/ 30 h 103"/>
                <a:gd name="T46" fmla="*/ 8 w 118"/>
                <a:gd name="T47" fmla="*/ 29 h 103"/>
                <a:gd name="T48" fmla="*/ 6 w 118"/>
                <a:gd name="T49" fmla="*/ 38 h 103"/>
                <a:gd name="T50" fmla="*/ 9 w 118"/>
                <a:gd name="T51" fmla="*/ 42 h 103"/>
                <a:gd name="T52" fmla="*/ 8 w 118"/>
                <a:gd name="T53" fmla="*/ 51 h 103"/>
                <a:gd name="T54" fmla="*/ 14 w 118"/>
                <a:gd name="T55" fmla="*/ 56 h 103"/>
                <a:gd name="T56" fmla="*/ 17 w 118"/>
                <a:gd name="T57" fmla="*/ 56 h 103"/>
                <a:gd name="T58" fmla="*/ 18 w 118"/>
                <a:gd name="T59" fmla="*/ 57 h 103"/>
                <a:gd name="T60" fmla="*/ 15 w 118"/>
                <a:gd name="T61" fmla="*/ 57 h 103"/>
                <a:gd name="T62" fmla="*/ 18 w 118"/>
                <a:gd name="T63" fmla="*/ 59 h 103"/>
                <a:gd name="T64" fmla="*/ 20 w 118"/>
                <a:gd name="T65" fmla="*/ 60 h 103"/>
                <a:gd name="T66" fmla="*/ 20 w 118"/>
                <a:gd name="T67" fmla="*/ 63 h 103"/>
                <a:gd name="T68" fmla="*/ 21 w 118"/>
                <a:gd name="T69" fmla="*/ 65 h 103"/>
                <a:gd name="T70" fmla="*/ 20 w 118"/>
                <a:gd name="T71" fmla="*/ 68 h 103"/>
                <a:gd name="T72" fmla="*/ 17 w 118"/>
                <a:gd name="T73" fmla="*/ 68 h 103"/>
                <a:gd name="T74" fmla="*/ 15 w 118"/>
                <a:gd name="T75" fmla="*/ 71 h 103"/>
                <a:gd name="T76" fmla="*/ 15 w 118"/>
                <a:gd name="T77" fmla="*/ 72 h 103"/>
                <a:gd name="T78" fmla="*/ 17 w 118"/>
                <a:gd name="T79" fmla="*/ 74 h 103"/>
                <a:gd name="T80" fmla="*/ 14 w 118"/>
                <a:gd name="T81" fmla="*/ 72 h 103"/>
                <a:gd name="T82" fmla="*/ 9 w 118"/>
                <a:gd name="T83" fmla="*/ 75 h 103"/>
                <a:gd name="T84" fmla="*/ 9 w 118"/>
                <a:gd name="T85" fmla="*/ 78 h 103"/>
                <a:gd name="T86" fmla="*/ 6 w 118"/>
                <a:gd name="T87" fmla="*/ 82 h 103"/>
                <a:gd name="T88" fmla="*/ 2 w 118"/>
                <a:gd name="T89" fmla="*/ 85 h 103"/>
                <a:gd name="T90" fmla="*/ 2 w 118"/>
                <a:gd name="T91" fmla="*/ 90 h 103"/>
                <a:gd name="T92" fmla="*/ 2 w 118"/>
                <a:gd name="T93" fmla="*/ 94 h 103"/>
                <a:gd name="T94" fmla="*/ 3 w 118"/>
                <a:gd name="T95" fmla="*/ 94 h 103"/>
                <a:gd name="T96" fmla="*/ 8 w 118"/>
                <a:gd name="T97" fmla="*/ 99 h 103"/>
                <a:gd name="T98" fmla="*/ 17 w 118"/>
                <a:gd name="T99" fmla="*/ 103 h 103"/>
                <a:gd name="T100" fmla="*/ 55 w 118"/>
                <a:gd name="T101" fmla="*/ 82 h 10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8"/>
                <a:gd name="T154" fmla="*/ 0 h 103"/>
                <a:gd name="T155" fmla="*/ 118 w 118"/>
                <a:gd name="T156" fmla="*/ 103 h 10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8" h="103">
                  <a:moveTo>
                    <a:pt x="55" y="82"/>
                  </a:moveTo>
                  <a:lnTo>
                    <a:pt x="94" y="60"/>
                  </a:lnTo>
                  <a:lnTo>
                    <a:pt x="97" y="53"/>
                  </a:lnTo>
                  <a:lnTo>
                    <a:pt x="99" y="20"/>
                  </a:lnTo>
                  <a:lnTo>
                    <a:pt x="108" y="17"/>
                  </a:lnTo>
                  <a:lnTo>
                    <a:pt x="114" y="8"/>
                  </a:lnTo>
                  <a:lnTo>
                    <a:pt x="118" y="5"/>
                  </a:lnTo>
                  <a:lnTo>
                    <a:pt x="115" y="5"/>
                  </a:lnTo>
                  <a:lnTo>
                    <a:pt x="115" y="3"/>
                  </a:lnTo>
                  <a:lnTo>
                    <a:pt x="115" y="2"/>
                  </a:lnTo>
                  <a:lnTo>
                    <a:pt x="114" y="2"/>
                  </a:lnTo>
                  <a:lnTo>
                    <a:pt x="114" y="0"/>
                  </a:lnTo>
                  <a:lnTo>
                    <a:pt x="111" y="3"/>
                  </a:lnTo>
                  <a:lnTo>
                    <a:pt x="106" y="5"/>
                  </a:lnTo>
                  <a:lnTo>
                    <a:pt x="94" y="6"/>
                  </a:lnTo>
                  <a:lnTo>
                    <a:pt x="91" y="5"/>
                  </a:lnTo>
                  <a:lnTo>
                    <a:pt x="84" y="6"/>
                  </a:lnTo>
                  <a:lnTo>
                    <a:pt x="79" y="11"/>
                  </a:lnTo>
                  <a:lnTo>
                    <a:pt x="75" y="11"/>
                  </a:lnTo>
                  <a:lnTo>
                    <a:pt x="73" y="12"/>
                  </a:lnTo>
                  <a:lnTo>
                    <a:pt x="63" y="14"/>
                  </a:lnTo>
                  <a:lnTo>
                    <a:pt x="55" y="14"/>
                  </a:lnTo>
                  <a:lnTo>
                    <a:pt x="51" y="9"/>
                  </a:lnTo>
                  <a:lnTo>
                    <a:pt x="49" y="9"/>
                  </a:lnTo>
                  <a:lnTo>
                    <a:pt x="45" y="9"/>
                  </a:lnTo>
                  <a:lnTo>
                    <a:pt x="36" y="14"/>
                  </a:lnTo>
                  <a:lnTo>
                    <a:pt x="34" y="15"/>
                  </a:lnTo>
                  <a:lnTo>
                    <a:pt x="30" y="14"/>
                  </a:lnTo>
                  <a:lnTo>
                    <a:pt x="27" y="15"/>
                  </a:lnTo>
                  <a:lnTo>
                    <a:pt x="27" y="14"/>
                  </a:lnTo>
                  <a:lnTo>
                    <a:pt x="27" y="12"/>
                  </a:lnTo>
                  <a:lnTo>
                    <a:pt x="26" y="12"/>
                  </a:lnTo>
                  <a:lnTo>
                    <a:pt x="23" y="12"/>
                  </a:lnTo>
                  <a:lnTo>
                    <a:pt x="21" y="11"/>
                  </a:lnTo>
                  <a:lnTo>
                    <a:pt x="20" y="14"/>
                  </a:lnTo>
                  <a:lnTo>
                    <a:pt x="20" y="15"/>
                  </a:lnTo>
                  <a:lnTo>
                    <a:pt x="18" y="18"/>
                  </a:lnTo>
                  <a:lnTo>
                    <a:pt x="21" y="23"/>
                  </a:lnTo>
                  <a:lnTo>
                    <a:pt x="21" y="24"/>
                  </a:lnTo>
                  <a:lnTo>
                    <a:pt x="18" y="24"/>
                  </a:lnTo>
                  <a:lnTo>
                    <a:pt x="15" y="24"/>
                  </a:lnTo>
                  <a:lnTo>
                    <a:pt x="15" y="29"/>
                  </a:lnTo>
                  <a:lnTo>
                    <a:pt x="14" y="30"/>
                  </a:lnTo>
                  <a:lnTo>
                    <a:pt x="12" y="30"/>
                  </a:lnTo>
                  <a:lnTo>
                    <a:pt x="12" y="32"/>
                  </a:lnTo>
                  <a:lnTo>
                    <a:pt x="11" y="30"/>
                  </a:lnTo>
                  <a:lnTo>
                    <a:pt x="9" y="29"/>
                  </a:lnTo>
                  <a:lnTo>
                    <a:pt x="8" y="29"/>
                  </a:lnTo>
                  <a:lnTo>
                    <a:pt x="8" y="33"/>
                  </a:lnTo>
                  <a:lnTo>
                    <a:pt x="6" y="38"/>
                  </a:lnTo>
                  <a:lnTo>
                    <a:pt x="8" y="38"/>
                  </a:lnTo>
                  <a:lnTo>
                    <a:pt x="9" y="42"/>
                  </a:lnTo>
                  <a:lnTo>
                    <a:pt x="9" y="48"/>
                  </a:lnTo>
                  <a:lnTo>
                    <a:pt x="8" y="51"/>
                  </a:lnTo>
                  <a:lnTo>
                    <a:pt x="9" y="56"/>
                  </a:lnTo>
                  <a:lnTo>
                    <a:pt x="14" y="56"/>
                  </a:lnTo>
                  <a:lnTo>
                    <a:pt x="15" y="54"/>
                  </a:lnTo>
                  <a:lnTo>
                    <a:pt x="17" y="56"/>
                  </a:lnTo>
                  <a:lnTo>
                    <a:pt x="18" y="56"/>
                  </a:lnTo>
                  <a:lnTo>
                    <a:pt x="18" y="57"/>
                  </a:lnTo>
                  <a:lnTo>
                    <a:pt x="17" y="57"/>
                  </a:lnTo>
                  <a:lnTo>
                    <a:pt x="15" y="57"/>
                  </a:lnTo>
                  <a:lnTo>
                    <a:pt x="15" y="59"/>
                  </a:lnTo>
                  <a:lnTo>
                    <a:pt x="18" y="59"/>
                  </a:lnTo>
                  <a:lnTo>
                    <a:pt x="18" y="60"/>
                  </a:lnTo>
                  <a:lnTo>
                    <a:pt x="20" y="60"/>
                  </a:lnTo>
                  <a:lnTo>
                    <a:pt x="20" y="62"/>
                  </a:lnTo>
                  <a:lnTo>
                    <a:pt x="20" y="63"/>
                  </a:lnTo>
                  <a:lnTo>
                    <a:pt x="20" y="65"/>
                  </a:lnTo>
                  <a:lnTo>
                    <a:pt x="21" y="65"/>
                  </a:lnTo>
                  <a:lnTo>
                    <a:pt x="20" y="66"/>
                  </a:lnTo>
                  <a:lnTo>
                    <a:pt x="20" y="68"/>
                  </a:lnTo>
                  <a:lnTo>
                    <a:pt x="18" y="68"/>
                  </a:lnTo>
                  <a:lnTo>
                    <a:pt x="17" y="68"/>
                  </a:lnTo>
                  <a:lnTo>
                    <a:pt x="15" y="69"/>
                  </a:lnTo>
                  <a:lnTo>
                    <a:pt x="15" y="71"/>
                  </a:lnTo>
                  <a:lnTo>
                    <a:pt x="14" y="71"/>
                  </a:lnTo>
                  <a:lnTo>
                    <a:pt x="15" y="72"/>
                  </a:lnTo>
                  <a:lnTo>
                    <a:pt x="17" y="72"/>
                  </a:lnTo>
                  <a:lnTo>
                    <a:pt x="17" y="74"/>
                  </a:lnTo>
                  <a:lnTo>
                    <a:pt x="15" y="74"/>
                  </a:lnTo>
                  <a:lnTo>
                    <a:pt x="14" y="72"/>
                  </a:lnTo>
                  <a:lnTo>
                    <a:pt x="11" y="74"/>
                  </a:lnTo>
                  <a:lnTo>
                    <a:pt x="9" y="75"/>
                  </a:lnTo>
                  <a:lnTo>
                    <a:pt x="8" y="76"/>
                  </a:lnTo>
                  <a:lnTo>
                    <a:pt x="9" y="78"/>
                  </a:lnTo>
                  <a:lnTo>
                    <a:pt x="9" y="79"/>
                  </a:lnTo>
                  <a:lnTo>
                    <a:pt x="6" y="82"/>
                  </a:lnTo>
                  <a:lnTo>
                    <a:pt x="5" y="82"/>
                  </a:lnTo>
                  <a:lnTo>
                    <a:pt x="2" y="85"/>
                  </a:lnTo>
                  <a:lnTo>
                    <a:pt x="2" y="88"/>
                  </a:lnTo>
                  <a:lnTo>
                    <a:pt x="2" y="90"/>
                  </a:lnTo>
                  <a:lnTo>
                    <a:pt x="2" y="91"/>
                  </a:lnTo>
                  <a:lnTo>
                    <a:pt x="2" y="94"/>
                  </a:lnTo>
                  <a:lnTo>
                    <a:pt x="0" y="96"/>
                  </a:lnTo>
                  <a:lnTo>
                    <a:pt x="3" y="94"/>
                  </a:lnTo>
                  <a:lnTo>
                    <a:pt x="5" y="96"/>
                  </a:lnTo>
                  <a:lnTo>
                    <a:pt x="8" y="99"/>
                  </a:lnTo>
                  <a:lnTo>
                    <a:pt x="14" y="103"/>
                  </a:lnTo>
                  <a:lnTo>
                    <a:pt x="17" y="103"/>
                  </a:lnTo>
                  <a:lnTo>
                    <a:pt x="20" y="103"/>
                  </a:lnTo>
                  <a:lnTo>
                    <a:pt x="55" y="82"/>
                  </a:lnTo>
                  <a:close/>
                </a:path>
              </a:pathLst>
            </a:custGeom>
            <a:grpFill/>
            <a:ln w="1905">
              <a:noFill/>
              <a:round/>
              <a:headEnd/>
              <a:tailEnd/>
            </a:ln>
          </p:spPr>
          <p:txBody>
            <a:bodyPr/>
            <a:lstStyle/>
            <a:p>
              <a:endParaRPr lang="en-GB">
                <a:solidFill>
                  <a:srgbClr val="000000"/>
                </a:solidFill>
                <a:latin typeface="Arial"/>
              </a:endParaRPr>
            </a:p>
          </p:txBody>
        </p:sp>
        <p:sp>
          <p:nvSpPr>
            <p:cNvPr id="970" name="Freeform 966"/>
            <p:cNvSpPr>
              <a:spLocks/>
            </p:cNvSpPr>
            <p:nvPr/>
          </p:nvSpPr>
          <p:spPr bwMode="auto">
            <a:xfrm>
              <a:off x="3751" y="2030"/>
              <a:ext cx="241" cy="182"/>
            </a:xfrm>
            <a:custGeom>
              <a:avLst/>
              <a:gdLst>
                <a:gd name="T0" fmla="*/ 21 w 241"/>
                <a:gd name="T1" fmla="*/ 148 h 182"/>
                <a:gd name="T2" fmla="*/ 5 w 241"/>
                <a:gd name="T3" fmla="*/ 136 h 182"/>
                <a:gd name="T4" fmla="*/ 5 w 241"/>
                <a:gd name="T5" fmla="*/ 98 h 182"/>
                <a:gd name="T6" fmla="*/ 8 w 241"/>
                <a:gd name="T7" fmla="*/ 81 h 182"/>
                <a:gd name="T8" fmla="*/ 18 w 241"/>
                <a:gd name="T9" fmla="*/ 63 h 182"/>
                <a:gd name="T10" fmla="*/ 29 w 241"/>
                <a:gd name="T11" fmla="*/ 64 h 182"/>
                <a:gd name="T12" fmla="*/ 39 w 241"/>
                <a:gd name="T13" fmla="*/ 66 h 182"/>
                <a:gd name="T14" fmla="*/ 47 w 241"/>
                <a:gd name="T15" fmla="*/ 58 h 182"/>
                <a:gd name="T16" fmla="*/ 48 w 241"/>
                <a:gd name="T17" fmla="*/ 54 h 182"/>
                <a:gd name="T18" fmla="*/ 62 w 241"/>
                <a:gd name="T19" fmla="*/ 48 h 182"/>
                <a:gd name="T20" fmla="*/ 69 w 241"/>
                <a:gd name="T21" fmla="*/ 37 h 182"/>
                <a:gd name="T22" fmla="*/ 72 w 241"/>
                <a:gd name="T23" fmla="*/ 27 h 182"/>
                <a:gd name="T24" fmla="*/ 80 w 241"/>
                <a:gd name="T25" fmla="*/ 25 h 182"/>
                <a:gd name="T26" fmla="*/ 86 w 241"/>
                <a:gd name="T27" fmla="*/ 19 h 182"/>
                <a:gd name="T28" fmla="*/ 111 w 241"/>
                <a:gd name="T29" fmla="*/ 22 h 182"/>
                <a:gd name="T30" fmla="*/ 121 w 241"/>
                <a:gd name="T31" fmla="*/ 24 h 182"/>
                <a:gd name="T32" fmla="*/ 132 w 241"/>
                <a:gd name="T33" fmla="*/ 28 h 182"/>
                <a:gd name="T34" fmla="*/ 144 w 241"/>
                <a:gd name="T35" fmla="*/ 25 h 182"/>
                <a:gd name="T36" fmla="*/ 150 w 241"/>
                <a:gd name="T37" fmla="*/ 24 h 182"/>
                <a:gd name="T38" fmla="*/ 153 w 241"/>
                <a:gd name="T39" fmla="*/ 18 h 182"/>
                <a:gd name="T40" fmla="*/ 162 w 241"/>
                <a:gd name="T41" fmla="*/ 19 h 182"/>
                <a:gd name="T42" fmla="*/ 163 w 241"/>
                <a:gd name="T43" fmla="*/ 12 h 182"/>
                <a:gd name="T44" fmla="*/ 172 w 241"/>
                <a:gd name="T45" fmla="*/ 0 h 182"/>
                <a:gd name="T46" fmla="*/ 183 w 241"/>
                <a:gd name="T47" fmla="*/ 3 h 182"/>
                <a:gd name="T48" fmla="*/ 181 w 241"/>
                <a:gd name="T49" fmla="*/ 10 h 182"/>
                <a:gd name="T50" fmla="*/ 186 w 241"/>
                <a:gd name="T51" fmla="*/ 12 h 182"/>
                <a:gd name="T52" fmla="*/ 184 w 241"/>
                <a:gd name="T53" fmla="*/ 19 h 182"/>
                <a:gd name="T54" fmla="*/ 187 w 241"/>
                <a:gd name="T55" fmla="*/ 36 h 182"/>
                <a:gd name="T56" fmla="*/ 207 w 241"/>
                <a:gd name="T57" fmla="*/ 27 h 182"/>
                <a:gd name="T58" fmla="*/ 216 w 241"/>
                <a:gd name="T59" fmla="*/ 22 h 182"/>
                <a:gd name="T60" fmla="*/ 223 w 241"/>
                <a:gd name="T61" fmla="*/ 24 h 182"/>
                <a:gd name="T62" fmla="*/ 237 w 241"/>
                <a:gd name="T63" fmla="*/ 22 h 182"/>
                <a:gd name="T64" fmla="*/ 241 w 241"/>
                <a:gd name="T65" fmla="*/ 25 h 182"/>
                <a:gd name="T66" fmla="*/ 238 w 241"/>
                <a:gd name="T67" fmla="*/ 24 h 182"/>
                <a:gd name="T68" fmla="*/ 237 w 241"/>
                <a:gd name="T69" fmla="*/ 28 h 182"/>
                <a:gd name="T70" fmla="*/ 234 w 241"/>
                <a:gd name="T71" fmla="*/ 33 h 182"/>
                <a:gd name="T72" fmla="*/ 225 w 241"/>
                <a:gd name="T73" fmla="*/ 33 h 182"/>
                <a:gd name="T74" fmla="*/ 199 w 241"/>
                <a:gd name="T75" fmla="*/ 36 h 182"/>
                <a:gd name="T76" fmla="*/ 195 w 241"/>
                <a:gd name="T77" fmla="*/ 39 h 182"/>
                <a:gd name="T78" fmla="*/ 189 w 241"/>
                <a:gd name="T79" fmla="*/ 42 h 182"/>
                <a:gd name="T80" fmla="*/ 181 w 241"/>
                <a:gd name="T81" fmla="*/ 49 h 182"/>
                <a:gd name="T82" fmla="*/ 187 w 241"/>
                <a:gd name="T83" fmla="*/ 66 h 182"/>
                <a:gd name="T84" fmla="*/ 178 w 241"/>
                <a:gd name="T85" fmla="*/ 81 h 182"/>
                <a:gd name="T86" fmla="*/ 180 w 241"/>
                <a:gd name="T87" fmla="*/ 85 h 182"/>
                <a:gd name="T88" fmla="*/ 171 w 241"/>
                <a:gd name="T89" fmla="*/ 93 h 182"/>
                <a:gd name="T90" fmla="*/ 162 w 241"/>
                <a:gd name="T91" fmla="*/ 97 h 182"/>
                <a:gd name="T92" fmla="*/ 159 w 241"/>
                <a:gd name="T93" fmla="*/ 109 h 182"/>
                <a:gd name="T94" fmla="*/ 150 w 241"/>
                <a:gd name="T95" fmla="*/ 115 h 182"/>
                <a:gd name="T96" fmla="*/ 147 w 241"/>
                <a:gd name="T97" fmla="*/ 122 h 182"/>
                <a:gd name="T98" fmla="*/ 139 w 241"/>
                <a:gd name="T99" fmla="*/ 139 h 182"/>
                <a:gd name="T100" fmla="*/ 135 w 241"/>
                <a:gd name="T101" fmla="*/ 136 h 182"/>
                <a:gd name="T102" fmla="*/ 129 w 241"/>
                <a:gd name="T103" fmla="*/ 136 h 182"/>
                <a:gd name="T104" fmla="*/ 120 w 241"/>
                <a:gd name="T105" fmla="*/ 142 h 182"/>
                <a:gd name="T106" fmla="*/ 121 w 241"/>
                <a:gd name="T107" fmla="*/ 145 h 182"/>
                <a:gd name="T108" fmla="*/ 106 w 241"/>
                <a:gd name="T109" fmla="*/ 146 h 182"/>
                <a:gd name="T110" fmla="*/ 99 w 241"/>
                <a:gd name="T111" fmla="*/ 161 h 182"/>
                <a:gd name="T112" fmla="*/ 99 w 241"/>
                <a:gd name="T113" fmla="*/ 172 h 182"/>
                <a:gd name="T114" fmla="*/ 63 w 241"/>
                <a:gd name="T115" fmla="*/ 179 h 182"/>
                <a:gd name="T116" fmla="*/ 36 w 241"/>
                <a:gd name="T117" fmla="*/ 181 h 18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1"/>
                <a:gd name="T178" fmla="*/ 0 h 182"/>
                <a:gd name="T179" fmla="*/ 241 w 241"/>
                <a:gd name="T180" fmla="*/ 182 h 18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1" h="182">
                  <a:moveTo>
                    <a:pt x="8" y="173"/>
                  </a:moveTo>
                  <a:lnTo>
                    <a:pt x="18" y="158"/>
                  </a:lnTo>
                  <a:lnTo>
                    <a:pt x="21" y="152"/>
                  </a:lnTo>
                  <a:lnTo>
                    <a:pt x="21" y="148"/>
                  </a:lnTo>
                  <a:lnTo>
                    <a:pt x="18" y="143"/>
                  </a:lnTo>
                  <a:lnTo>
                    <a:pt x="15" y="140"/>
                  </a:lnTo>
                  <a:lnTo>
                    <a:pt x="8" y="139"/>
                  </a:lnTo>
                  <a:lnTo>
                    <a:pt x="5" y="136"/>
                  </a:lnTo>
                  <a:lnTo>
                    <a:pt x="5" y="121"/>
                  </a:lnTo>
                  <a:lnTo>
                    <a:pt x="2" y="112"/>
                  </a:lnTo>
                  <a:lnTo>
                    <a:pt x="5" y="101"/>
                  </a:lnTo>
                  <a:lnTo>
                    <a:pt x="5" y="98"/>
                  </a:lnTo>
                  <a:lnTo>
                    <a:pt x="0" y="97"/>
                  </a:lnTo>
                  <a:lnTo>
                    <a:pt x="0" y="88"/>
                  </a:lnTo>
                  <a:lnTo>
                    <a:pt x="8" y="85"/>
                  </a:lnTo>
                  <a:lnTo>
                    <a:pt x="8" y="81"/>
                  </a:lnTo>
                  <a:lnTo>
                    <a:pt x="11" y="73"/>
                  </a:lnTo>
                  <a:lnTo>
                    <a:pt x="14" y="58"/>
                  </a:lnTo>
                  <a:lnTo>
                    <a:pt x="17" y="61"/>
                  </a:lnTo>
                  <a:lnTo>
                    <a:pt x="18" y="63"/>
                  </a:lnTo>
                  <a:lnTo>
                    <a:pt x="21" y="63"/>
                  </a:lnTo>
                  <a:lnTo>
                    <a:pt x="26" y="63"/>
                  </a:lnTo>
                  <a:lnTo>
                    <a:pt x="27" y="64"/>
                  </a:lnTo>
                  <a:lnTo>
                    <a:pt x="29" y="64"/>
                  </a:lnTo>
                  <a:lnTo>
                    <a:pt x="30" y="67"/>
                  </a:lnTo>
                  <a:lnTo>
                    <a:pt x="32" y="67"/>
                  </a:lnTo>
                  <a:lnTo>
                    <a:pt x="35" y="66"/>
                  </a:lnTo>
                  <a:lnTo>
                    <a:pt x="39" y="66"/>
                  </a:lnTo>
                  <a:lnTo>
                    <a:pt x="41" y="64"/>
                  </a:lnTo>
                  <a:lnTo>
                    <a:pt x="44" y="63"/>
                  </a:lnTo>
                  <a:lnTo>
                    <a:pt x="45" y="58"/>
                  </a:lnTo>
                  <a:lnTo>
                    <a:pt x="47" y="58"/>
                  </a:lnTo>
                  <a:lnTo>
                    <a:pt x="47" y="57"/>
                  </a:lnTo>
                  <a:lnTo>
                    <a:pt x="45" y="55"/>
                  </a:lnTo>
                  <a:lnTo>
                    <a:pt x="45" y="54"/>
                  </a:lnTo>
                  <a:lnTo>
                    <a:pt x="48" y="54"/>
                  </a:lnTo>
                  <a:lnTo>
                    <a:pt x="56" y="52"/>
                  </a:lnTo>
                  <a:lnTo>
                    <a:pt x="57" y="51"/>
                  </a:lnTo>
                  <a:lnTo>
                    <a:pt x="60" y="49"/>
                  </a:lnTo>
                  <a:lnTo>
                    <a:pt x="62" y="48"/>
                  </a:lnTo>
                  <a:lnTo>
                    <a:pt x="65" y="48"/>
                  </a:lnTo>
                  <a:lnTo>
                    <a:pt x="69" y="45"/>
                  </a:lnTo>
                  <a:lnTo>
                    <a:pt x="69" y="43"/>
                  </a:lnTo>
                  <a:lnTo>
                    <a:pt x="69" y="37"/>
                  </a:lnTo>
                  <a:lnTo>
                    <a:pt x="71" y="36"/>
                  </a:lnTo>
                  <a:lnTo>
                    <a:pt x="72" y="30"/>
                  </a:lnTo>
                  <a:lnTo>
                    <a:pt x="72" y="28"/>
                  </a:lnTo>
                  <a:lnTo>
                    <a:pt x="72" y="27"/>
                  </a:lnTo>
                  <a:lnTo>
                    <a:pt x="74" y="27"/>
                  </a:lnTo>
                  <a:lnTo>
                    <a:pt x="75" y="25"/>
                  </a:lnTo>
                  <a:lnTo>
                    <a:pt x="78" y="24"/>
                  </a:lnTo>
                  <a:lnTo>
                    <a:pt x="80" y="25"/>
                  </a:lnTo>
                  <a:lnTo>
                    <a:pt x="84" y="24"/>
                  </a:lnTo>
                  <a:lnTo>
                    <a:pt x="86" y="24"/>
                  </a:lnTo>
                  <a:lnTo>
                    <a:pt x="86" y="22"/>
                  </a:lnTo>
                  <a:lnTo>
                    <a:pt x="86" y="19"/>
                  </a:lnTo>
                  <a:lnTo>
                    <a:pt x="87" y="19"/>
                  </a:lnTo>
                  <a:lnTo>
                    <a:pt x="90" y="19"/>
                  </a:lnTo>
                  <a:lnTo>
                    <a:pt x="97" y="22"/>
                  </a:lnTo>
                  <a:lnTo>
                    <a:pt x="111" y="22"/>
                  </a:lnTo>
                  <a:lnTo>
                    <a:pt x="112" y="24"/>
                  </a:lnTo>
                  <a:lnTo>
                    <a:pt x="114" y="25"/>
                  </a:lnTo>
                  <a:lnTo>
                    <a:pt x="118" y="24"/>
                  </a:lnTo>
                  <a:lnTo>
                    <a:pt x="121" y="24"/>
                  </a:lnTo>
                  <a:lnTo>
                    <a:pt x="127" y="30"/>
                  </a:lnTo>
                  <a:lnTo>
                    <a:pt x="129" y="30"/>
                  </a:lnTo>
                  <a:lnTo>
                    <a:pt x="132" y="30"/>
                  </a:lnTo>
                  <a:lnTo>
                    <a:pt x="132" y="28"/>
                  </a:lnTo>
                  <a:lnTo>
                    <a:pt x="138" y="25"/>
                  </a:lnTo>
                  <a:lnTo>
                    <a:pt x="139" y="25"/>
                  </a:lnTo>
                  <a:lnTo>
                    <a:pt x="142" y="24"/>
                  </a:lnTo>
                  <a:lnTo>
                    <a:pt x="144" y="25"/>
                  </a:lnTo>
                  <a:lnTo>
                    <a:pt x="148" y="27"/>
                  </a:lnTo>
                  <a:lnTo>
                    <a:pt x="150" y="27"/>
                  </a:lnTo>
                  <a:lnTo>
                    <a:pt x="150" y="25"/>
                  </a:lnTo>
                  <a:lnTo>
                    <a:pt x="150" y="24"/>
                  </a:lnTo>
                  <a:lnTo>
                    <a:pt x="150" y="22"/>
                  </a:lnTo>
                  <a:lnTo>
                    <a:pt x="150" y="21"/>
                  </a:lnTo>
                  <a:lnTo>
                    <a:pt x="151" y="18"/>
                  </a:lnTo>
                  <a:lnTo>
                    <a:pt x="153" y="18"/>
                  </a:lnTo>
                  <a:lnTo>
                    <a:pt x="156" y="18"/>
                  </a:lnTo>
                  <a:lnTo>
                    <a:pt x="157" y="18"/>
                  </a:lnTo>
                  <a:lnTo>
                    <a:pt x="160" y="19"/>
                  </a:lnTo>
                  <a:lnTo>
                    <a:pt x="162" y="19"/>
                  </a:lnTo>
                  <a:lnTo>
                    <a:pt x="165" y="16"/>
                  </a:lnTo>
                  <a:lnTo>
                    <a:pt x="165" y="15"/>
                  </a:lnTo>
                  <a:lnTo>
                    <a:pt x="163" y="13"/>
                  </a:lnTo>
                  <a:lnTo>
                    <a:pt x="163" y="12"/>
                  </a:lnTo>
                  <a:lnTo>
                    <a:pt x="169" y="3"/>
                  </a:lnTo>
                  <a:lnTo>
                    <a:pt x="171" y="1"/>
                  </a:lnTo>
                  <a:lnTo>
                    <a:pt x="171" y="0"/>
                  </a:lnTo>
                  <a:lnTo>
                    <a:pt x="172" y="0"/>
                  </a:lnTo>
                  <a:lnTo>
                    <a:pt x="174" y="0"/>
                  </a:lnTo>
                  <a:lnTo>
                    <a:pt x="175" y="0"/>
                  </a:lnTo>
                  <a:lnTo>
                    <a:pt x="178" y="0"/>
                  </a:lnTo>
                  <a:lnTo>
                    <a:pt x="183" y="3"/>
                  </a:lnTo>
                  <a:lnTo>
                    <a:pt x="183" y="6"/>
                  </a:lnTo>
                  <a:lnTo>
                    <a:pt x="181" y="7"/>
                  </a:lnTo>
                  <a:lnTo>
                    <a:pt x="181" y="9"/>
                  </a:lnTo>
                  <a:lnTo>
                    <a:pt x="181" y="10"/>
                  </a:lnTo>
                  <a:lnTo>
                    <a:pt x="183" y="10"/>
                  </a:lnTo>
                  <a:lnTo>
                    <a:pt x="184" y="10"/>
                  </a:lnTo>
                  <a:lnTo>
                    <a:pt x="186" y="10"/>
                  </a:lnTo>
                  <a:lnTo>
                    <a:pt x="186" y="12"/>
                  </a:lnTo>
                  <a:lnTo>
                    <a:pt x="186" y="13"/>
                  </a:lnTo>
                  <a:lnTo>
                    <a:pt x="184" y="15"/>
                  </a:lnTo>
                  <a:lnTo>
                    <a:pt x="186" y="18"/>
                  </a:lnTo>
                  <a:lnTo>
                    <a:pt x="184" y="19"/>
                  </a:lnTo>
                  <a:lnTo>
                    <a:pt x="184" y="21"/>
                  </a:lnTo>
                  <a:lnTo>
                    <a:pt x="184" y="24"/>
                  </a:lnTo>
                  <a:lnTo>
                    <a:pt x="183" y="27"/>
                  </a:lnTo>
                  <a:lnTo>
                    <a:pt x="187" y="36"/>
                  </a:lnTo>
                  <a:lnTo>
                    <a:pt x="189" y="37"/>
                  </a:lnTo>
                  <a:lnTo>
                    <a:pt x="199" y="31"/>
                  </a:lnTo>
                  <a:lnTo>
                    <a:pt x="205" y="30"/>
                  </a:lnTo>
                  <a:lnTo>
                    <a:pt x="207" y="27"/>
                  </a:lnTo>
                  <a:lnTo>
                    <a:pt x="210" y="25"/>
                  </a:lnTo>
                  <a:lnTo>
                    <a:pt x="211" y="25"/>
                  </a:lnTo>
                  <a:lnTo>
                    <a:pt x="214" y="22"/>
                  </a:lnTo>
                  <a:lnTo>
                    <a:pt x="216" y="22"/>
                  </a:lnTo>
                  <a:lnTo>
                    <a:pt x="219" y="21"/>
                  </a:lnTo>
                  <a:lnTo>
                    <a:pt x="220" y="21"/>
                  </a:lnTo>
                  <a:lnTo>
                    <a:pt x="223" y="21"/>
                  </a:lnTo>
                  <a:lnTo>
                    <a:pt x="223" y="24"/>
                  </a:lnTo>
                  <a:lnTo>
                    <a:pt x="225" y="25"/>
                  </a:lnTo>
                  <a:lnTo>
                    <a:pt x="228" y="24"/>
                  </a:lnTo>
                  <a:lnTo>
                    <a:pt x="235" y="22"/>
                  </a:lnTo>
                  <a:lnTo>
                    <a:pt x="237" y="22"/>
                  </a:lnTo>
                  <a:lnTo>
                    <a:pt x="238" y="22"/>
                  </a:lnTo>
                  <a:lnTo>
                    <a:pt x="241" y="22"/>
                  </a:lnTo>
                  <a:lnTo>
                    <a:pt x="241" y="24"/>
                  </a:lnTo>
                  <a:lnTo>
                    <a:pt x="241" y="25"/>
                  </a:lnTo>
                  <a:lnTo>
                    <a:pt x="240" y="25"/>
                  </a:lnTo>
                  <a:lnTo>
                    <a:pt x="241" y="25"/>
                  </a:lnTo>
                  <a:lnTo>
                    <a:pt x="240" y="25"/>
                  </a:lnTo>
                  <a:lnTo>
                    <a:pt x="238" y="24"/>
                  </a:lnTo>
                  <a:lnTo>
                    <a:pt x="237" y="25"/>
                  </a:lnTo>
                  <a:lnTo>
                    <a:pt x="235" y="27"/>
                  </a:lnTo>
                  <a:lnTo>
                    <a:pt x="235" y="28"/>
                  </a:lnTo>
                  <a:lnTo>
                    <a:pt x="237" y="28"/>
                  </a:lnTo>
                  <a:lnTo>
                    <a:pt x="238" y="30"/>
                  </a:lnTo>
                  <a:lnTo>
                    <a:pt x="238" y="31"/>
                  </a:lnTo>
                  <a:lnTo>
                    <a:pt x="235" y="31"/>
                  </a:lnTo>
                  <a:lnTo>
                    <a:pt x="234" y="33"/>
                  </a:lnTo>
                  <a:lnTo>
                    <a:pt x="232" y="33"/>
                  </a:lnTo>
                  <a:lnTo>
                    <a:pt x="231" y="34"/>
                  </a:lnTo>
                  <a:lnTo>
                    <a:pt x="229" y="34"/>
                  </a:lnTo>
                  <a:lnTo>
                    <a:pt x="225" y="33"/>
                  </a:lnTo>
                  <a:lnTo>
                    <a:pt x="222" y="33"/>
                  </a:lnTo>
                  <a:lnTo>
                    <a:pt x="204" y="34"/>
                  </a:lnTo>
                  <a:lnTo>
                    <a:pt x="201" y="36"/>
                  </a:lnTo>
                  <a:lnTo>
                    <a:pt x="199" y="36"/>
                  </a:lnTo>
                  <a:lnTo>
                    <a:pt x="198" y="37"/>
                  </a:lnTo>
                  <a:lnTo>
                    <a:pt x="196" y="37"/>
                  </a:lnTo>
                  <a:lnTo>
                    <a:pt x="196" y="39"/>
                  </a:lnTo>
                  <a:lnTo>
                    <a:pt x="195" y="39"/>
                  </a:lnTo>
                  <a:lnTo>
                    <a:pt x="192" y="40"/>
                  </a:lnTo>
                  <a:lnTo>
                    <a:pt x="192" y="42"/>
                  </a:lnTo>
                  <a:lnTo>
                    <a:pt x="190" y="42"/>
                  </a:lnTo>
                  <a:lnTo>
                    <a:pt x="189" y="42"/>
                  </a:lnTo>
                  <a:lnTo>
                    <a:pt x="187" y="42"/>
                  </a:lnTo>
                  <a:lnTo>
                    <a:pt x="187" y="43"/>
                  </a:lnTo>
                  <a:lnTo>
                    <a:pt x="181" y="48"/>
                  </a:lnTo>
                  <a:lnTo>
                    <a:pt x="181" y="49"/>
                  </a:lnTo>
                  <a:lnTo>
                    <a:pt x="181" y="51"/>
                  </a:lnTo>
                  <a:lnTo>
                    <a:pt x="186" y="55"/>
                  </a:lnTo>
                  <a:lnTo>
                    <a:pt x="187" y="63"/>
                  </a:lnTo>
                  <a:lnTo>
                    <a:pt x="187" y="66"/>
                  </a:lnTo>
                  <a:lnTo>
                    <a:pt x="187" y="67"/>
                  </a:lnTo>
                  <a:lnTo>
                    <a:pt x="187" y="69"/>
                  </a:lnTo>
                  <a:lnTo>
                    <a:pt x="180" y="78"/>
                  </a:lnTo>
                  <a:lnTo>
                    <a:pt x="178" y="81"/>
                  </a:lnTo>
                  <a:lnTo>
                    <a:pt x="177" y="82"/>
                  </a:lnTo>
                  <a:lnTo>
                    <a:pt x="177" y="84"/>
                  </a:lnTo>
                  <a:lnTo>
                    <a:pt x="178" y="84"/>
                  </a:lnTo>
                  <a:lnTo>
                    <a:pt x="180" y="85"/>
                  </a:lnTo>
                  <a:lnTo>
                    <a:pt x="178" y="85"/>
                  </a:lnTo>
                  <a:lnTo>
                    <a:pt x="178" y="88"/>
                  </a:lnTo>
                  <a:lnTo>
                    <a:pt x="177" y="91"/>
                  </a:lnTo>
                  <a:lnTo>
                    <a:pt x="171" y="93"/>
                  </a:lnTo>
                  <a:lnTo>
                    <a:pt x="160" y="91"/>
                  </a:lnTo>
                  <a:lnTo>
                    <a:pt x="159" y="91"/>
                  </a:lnTo>
                  <a:lnTo>
                    <a:pt x="159" y="93"/>
                  </a:lnTo>
                  <a:lnTo>
                    <a:pt x="162" y="97"/>
                  </a:lnTo>
                  <a:lnTo>
                    <a:pt x="163" y="101"/>
                  </a:lnTo>
                  <a:lnTo>
                    <a:pt x="165" y="103"/>
                  </a:lnTo>
                  <a:lnTo>
                    <a:pt x="165" y="104"/>
                  </a:lnTo>
                  <a:lnTo>
                    <a:pt x="159" y="109"/>
                  </a:lnTo>
                  <a:lnTo>
                    <a:pt x="156" y="109"/>
                  </a:lnTo>
                  <a:lnTo>
                    <a:pt x="153" y="110"/>
                  </a:lnTo>
                  <a:lnTo>
                    <a:pt x="153" y="113"/>
                  </a:lnTo>
                  <a:lnTo>
                    <a:pt x="150" y="115"/>
                  </a:lnTo>
                  <a:lnTo>
                    <a:pt x="150" y="116"/>
                  </a:lnTo>
                  <a:lnTo>
                    <a:pt x="150" y="118"/>
                  </a:lnTo>
                  <a:lnTo>
                    <a:pt x="150" y="119"/>
                  </a:lnTo>
                  <a:lnTo>
                    <a:pt x="147" y="122"/>
                  </a:lnTo>
                  <a:lnTo>
                    <a:pt x="148" y="133"/>
                  </a:lnTo>
                  <a:lnTo>
                    <a:pt x="142" y="139"/>
                  </a:lnTo>
                  <a:lnTo>
                    <a:pt x="141" y="140"/>
                  </a:lnTo>
                  <a:lnTo>
                    <a:pt x="139" y="139"/>
                  </a:lnTo>
                  <a:lnTo>
                    <a:pt x="139" y="137"/>
                  </a:lnTo>
                  <a:lnTo>
                    <a:pt x="138" y="136"/>
                  </a:lnTo>
                  <a:lnTo>
                    <a:pt x="136" y="136"/>
                  </a:lnTo>
                  <a:lnTo>
                    <a:pt x="135" y="136"/>
                  </a:lnTo>
                  <a:lnTo>
                    <a:pt x="135" y="137"/>
                  </a:lnTo>
                  <a:lnTo>
                    <a:pt x="136" y="137"/>
                  </a:lnTo>
                  <a:lnTo>
                    <a:pt x="130" y="136"/>
                  </a:lnTo>
                  <a:lnTo>
                    <a:pt x="129" y="136"/>
                  </a:lnTo>
                  <a:lnTo>
                    <a:pt x="127" y="137"/>
                  </a:lnTo>
                  <a:lnTo>
                    <a:pt x="126" y="139"/>
                  </a:lnTo>
                  <a:lnTo>
                    <a:pt x="121" y="140"/>
                  </a:lnTo>
                  <a:lnTo>
                    <a:pt x="120" y="142"/>
                  </a:lnTo>
                  <a:lnTo>
                    <a:pt x="120" y="143"/>
                  </a:lnTo>
                  <a:lnTo>
                    <a:pt x="123" y="143"/>
                  </a:lnTo>
                  <a:lnTo>
                    <a:pt x="123" y="145"/>
                  </a:lnTo>
                  <a:lnTo>
                    <a:pt x="121" y="145"/>
                  </a:lnTo>
                  <a:lnTo>
                    <a:pt x="109" y="146"/>
                  </a:lnTo>
                  <a:lnTo>
                    <a:pt x="109" y="145"/>
                  </a:lnTo>
                  <a:lnTo>
                    <a:pt x="108" y="145"/>
                  </a:lnTo>
                  <a:lnTo>
                    <a:pt x="106" y="146"/>
                  </a:lnTo>
                  <a:lnTo>
                    <a:pt x="105" y="149"/>
                  </a:lnTo>
                  <a:lnTo>
                    <a:pt x="100" y="152"/>
                  </a:lnTo>
                  <a:lnTo>
                    <a:pt x="99" y="158"/>
                  </a:lnTo>
                  <a:lnTo>
                    <a:pt x="99" y="161"/>
                  </a:lnTo>
                  <a:lnTo>
                    <a:pt x="97" y="167"/>
                  </a:lnTo>
                  <a:lnTo>
                    <a:pt x="97" y="169"/>
                  </a:lnTo>
                  <a:lnTo>
                    <a:pt x="99" y="170"/>
                  </a:lnTo>
                  <a:lnTo>
                    <a:pt x="99" y="172"/>
                  </a:lnTo>
                  <a:lnTo>
                    <a:pt x="96" y="173"/>
                  </a:lnTo>
                  <a:lnTo>
                    <a:pt x="78" y="179"/>
                  </a:lnTo>
                  <a:lnTo>
                    <a:pt x="66" y="178"/>
                  </a:lnTo>
                  <a:lnTo>
                    <a:pt x="63" y="179"/>
                  </a:lnTo>
                  <a:lnTo>
                    <a:pt x="62" y="181"/>
                  </a:lnTo>
                  <a:lnTo>
                    <a:pt x="62" y="182"/>
                  </a:lnTo>
                  <a:lnTo>
                    <a:pt x="56" y="179"/>
                  </a:lnTo>
                  <a:lnTo>
                    <a:pt x="36" y="181"/>
                  </a:lnTo>
                  <a:lnTo>
                    <a:pt x="35" y="182"/>
                  </a:lnTo>
                  <a:lnTo>
                    <a:pt x="33" y="182"/>
                  </a:lnTo>
                  <a:lnTo>
                    <a:pt x="8" y="173"/>
                  </a:lnTo>
                  <a:close/>
                </a:path>
              </a:pathLst>
            </a:custGeom>
            <a:grpFill/>
            <a:ln w="1905">
              <a:noFill/>
              <a:round/>
              <a:headEnd/>
              <a:tailEnd/>
            </a:ln>
          </p:spPr>
          <p:txBody>
            <a:bodyPr/>
            <a:lstStyle/>
            <a:p>
              <a:endParaRPr lang="en-GB">
                <a:solidFill>
                  <a:srgbClr val="000000"/>
                </a:solidFill>
                <a:latin typeface="Arial"/>
              </a:endParaRPr>
            </a:p>
          </p:txBody>
        </p:sp>
        <p:sp>
          <p:nvSpPr>
            <p:cNvPr id="971" name="Freeform 967"/>
            <p:cNvSpPr>
              <a:spLocks/>
            </p:cNvSpPr>
            <p:nvPr/>
          </p:nvSpPr>
          <p:spPr bwMode="auto">
            <a:xfrm>
              <a:off x="4079" y="2196"/>
              <a:ext cx="136" cy="73"/>
            </a:xfrm>
            <a:custGeom>
              <a:avLst/>
              <a:gdLst>
                <a:gd name="T0" fmla="*/ 133 w 136"/>
                <a:gd name="T1" fmla="*/ 48 h 73"/>
                <a:gd name="T2" fmla="*/ 132 w 136"/>
                <a:gd name="T3" fmla="*/ 61 h 73"/>
                <a:gd name="T4" fmla="*/ 133 w 136"/>
                <a:gd name="T5" fmla="*/ 64 h 73"/>
                <a:gd name="T6" fmla="*/ 135 w 136"/>
                <a:gd name="T7" fmla="*/ 69 h 73"/>
                <a:gd name="T8" fmla="*/ 133 w 136"/>
                <a:gd name="T9" fmla="*/ 73 h 73"/>
                <a:gd name="T10" fmla="*/ 126 w 136"/>
                <a:gd name="T11" fmla="*/ 73 h 73"/>
                <a:gd name="T12" fmla="*/ 120 w 136"/>
                <a:gd name="T13" fmla="*/ 73 h 73"/>
                <a:gd name="T14" fmla="*/ 97 w 136"/>
                <a:gd name="T15" fmla="*/ 70 h 73"/>
                <a:gd name="T16" fmla="*/ 82 w 136"/>
                <a:gd name="T17" fmla="*/ 66 h 73"/>
                <a:gd name="T18" fmla="*/ 73 w 136"/>
                <a:gd name="T19" fmla="*/ 57 h 73"/>
                <a:gd name="T20" fmla="*/ 64 w 136"/>
                <a:gd name="T21" fmla="*/ 55 h 73"/>
                <a:gd name="T22" fmla="*/ 57 w 136"/>
                <a:gd name="T23" fmla="*/ 55 h 73"/>
                <a:gd name="T24" fmla="*/ 46 w 136"/>
                <a:gd name="T25" fmla="*/ 55 h 73"/>
                <a:gd name="T26" fmla="*/ 42 w 136"/>
                <a:gd name="T27" fmla="*/ 51 h 73"/>
                <a:gd name="T28" fmla="*/ 36 w 136"/>
                <a:gd name="T29" fmla="*/ 48 h 73"/>
                <a:gd name="T30" fmla="*/ 28 w 136"/>
                <a:gd name="T31" fmla="*/ 46 h 73"/>
                <a:gd name="T32" fmla="*/ 21 w 136"/>
                <a:gd name="T33" fmla="*/ 39 h 73"/>
                <a:gd name="T34" fmla="*/ 15 w 136"/>
                <a:gd name="T35" fmla="*/ 34 h 73"/>
                <a:gd name="T36" fmla="*/ 9 w 136"/>
                <a:gd name="T37" fmla="*/ 33 h 73"/>
                <a:gd name="T38" fmla="*/ 7 w 136"/>
                <a:gd name="T39" fmla="*/ 34 h 73"/>
                <a:gd name="T40" fmla="*/ 6 w 136"/>
                <a:gd name="T41" fmla="*/ 31 h 73"/>
                <a:gd name="T42" fmla="*/ 1 w 136"/>
                <a:gd name="T43" fmla="*/ 28 h 73"/>
                <a:gd name="T44" fmla="*/ 1 w 136"/>
                <a:gd name="T45" fmla="*/ 25 h 73"/>
                <a:gd name="T46" fmla="*/ 3 w 136"/>
                <a:gd name="T47" fmla="*/ 22 h 73"/>
                <a:gd name="T48" fmla="*/ 4 w 136"/>
                <a:gd name="T49" fmla="*/ 19 h 73"/>
                <a:gd name="T50" fmla="*/ 4 w 136"/>
                <a:gd name="T51" fmla="*/ 15 h 73"/>
                <a:gd name="T52" fmla="*/ 6 w 136"/>
                <a:gd name="T53" fmla="*/ 10 h 73"/>
                <a:gd name="T54" fmla="*/ 7 w 136"/>
                <a:gd name="T55" fmla="*/ 7 h 73"/>
                <a:gd name="T56" fmla="*/ 10 w 136"/>
                <a:gd name="T57" fmla="*/ 6 h 73"/>
                <a:gd name="T58" fmla="*/ 13 w 136"/>
                <a:gd name="T59" fmla="*/ 3 h 73"/>
                <a:gd name="T60" fmla="*/ 15 w 136"/>
                <a:gd name="T61" fmla="*/ 0 h 73"/>
                <a:gd name="T62" fmla="*/ 16 w 136"/>
                <a:gd name="T63" fmla="*/ 0 h 73"/>
                <a:gd name="T64" fmla="*/ 18 w 136"/>
                <a:gd name="T65" fmla="*/ 3 h 73"/>
                <a:gd name="T66" fmla="*/ 21 w 136"/>
                <a:gd name="T67" fmla="*/ 3 h 73"/>
                <a:gd name="T68" fmla="*/ 22 w 136"/>
                <a:gd name="T69" fmla="*/ 0 h 73"/>
                <a:gd name="T70" fmla="*/ 40 w 136"/>
                <a:gd name="T71" fmla="*/ 3 h 73"/>
                <a:gd name="T72" fmla="*/ 46 w 136"/>
                <a:gd name="T73" fmla="*/ 9 h 73"/>
                <a:gd name="T74" fmla="*/ 55 w 136"/>
                <a:gd name="T75" fmla="*/ 16 h 73"/>
                <a:gd name="T76" fmla="*/ 58 w 136"/>
                <a:gd name="T77" fmla="*/ 22 h 73"/>
                <a:gd name="T78" fmla="*/ 61 w 136"/>
                <a:gd name="T79" fmla="*/ 22 h 73"/>
                <a:gd name="T80" fmla="*/ 64 w 136"/>
                <a:gd name="T81" fmla="*/ 21 h 73"/>
                <a:gd name="T82" fmla="*/ 66 w 136"/>
                <a:gd name="T83" fmla="*/ 19 h 73"/>
                <a:gd name="T84" fmla="*/ 70 w 136"/>
                <a:gd name="T85" fmla="*/ 19 h 73"/>
                <a:gd name="T86" fmla="*/ 70 w 136"/>
                <a:gd name="T87" fmla="*/ 24 h 73"/>
                <a:gd name="T88" fmla="*/ 69 w 136"/>
                <a:gd name="T89" fmla="*/ 28 h 73"/>
                <a:gd name="T90" fmla="*/ 72 w 136"/>
                <a:gd name="T91" fmla="*/ 30 h 73"/>
                <a:gd name="T92" fmla="*/ 75 w 136"/>
                <a:gd name="T93" fmla="*/ 30 h 73"/>
                <a:gd name="T94" fmla="*/ 78 w 136"/>
                <a:gd name="T95" fmla="*/ 31 h 73"/>
                <a:gd name="T96" fmla="*/ 82 w 136"/>
                <a:gd name="T97" fmla="*/ 33 h 73"/>
                <a:gd name="T98" fmla="*/ 85 w 136"/>
                <a:gd name="T99" fmla="*/ 31 h 73"/>
                <a:gd name="T100" fmla="*/ 85 w 136"/>
                <a:gd name="T101" fmla="*/ 36 h 73"/>
                <a:gd name="T102" fmla="*/ 90 w 136"/>
                <a:gd name="T103" fmla="*/ 40 h 73"/>
                <a:gd name="T104" fmla="*/ 94 w 136"/>
                <a:gd name="T105" fmla="*/ 40 h 73"/>
                <a:gd name="T106" fmla="*/ 97 w 136"/>
                <a:gd name="T107" fmla="*/ 43 h 73"/>
                <a:gd name="T108" fmla="*/ 102 w 136"/>
                <a:gd name="T109" fmla="*/ 45 h 73"/>
                <a:gd name="T110" fmla="*/ 105 w 136"/>
                <a:gd name="T111" fmla="*/ 45 h 73"/>
                <a:gd name="T112" fmla="*/ 108 w 136"/>
                <a:gd name="T113" fmla="*/ 45 h 73"/>
                <a:gd name="T114" fmla="*/ 111 w 136"/>
                <a:gd name="T115" fmla="*/ 43 h 73"/>
                <a:gd name="T116" fmla="*/ 115 w 136"/>
                <a:gd name="T117" fmla="*/ 45 h 73"/>
                <a:gd name="T118" fmla="*/ 124 w 136"/>
                <a:gd name="T119" fmla="*/ 46 h 73"/>
                <a:gd name="T120" fmla="*/ 132 w 136"/>
                <a:gd name="T121" fmla="*/ 45 h 73"/>
                <a:gd name="T122" fmla="*/ 135 w 136"/>
                <a:gd name="T123" fmla="*/ 45 h 7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6"/>
                <a:gd name="T187" fmla="*/ 0 h 73"/>
                <a:gd name="T188" fmla="*/ 136 w 136"/>
                <a:gd name="T189" fmla="*/ 73 h 7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6" h="73">
                  <a:moveTo>
                    <a:pt x="135" y="45"/>
                  </a:moveTo>
                  <a:lnTo>
                    <a:pt x="133" y="48"/>
                  </a:lnTo>
                  <a:lnTo>
                    <a:pt x="133" y="60"/>
                  </a:lnTo>
                  <a:lnTo>
                    <a:pt x="132" y="61"/>
                  </a:lnTo>
                  <a:lnTo>
                    <a:pt x="132" y="63"/>
                  </a:lnTo>
                  <a:lnTo>
                    <a:pt x="133" y="64"/>
                  </a:lnTo>
                  <a:lnTo>
                    <a:pt x="136" y="67"/>
                  </a:lnTo>
                  <a:lnTo>
                    <a:pt x="135" y="69"/>
                  </a:lnTo>
                  <a:lnTo>
                    <a:pt x="133" y="72"/>
                  </a:lnTo>
                  <a:lnTo>
                    <a:pt x="133" y="73"/>
                  </a:lnTo>
                  <a:lnTo>
                    <a:pt x="130" y="73"/>
                  </a:lnTo>
                  <a:lnTo>
                    <a:pt x="126" y="73"/>
                  </a:lnTo>
                  <a:lnTo>
                    <a:pt x="121" y="73"/>
                  </a:lnTo>
                  <a:lnTo>
                    <a:pt x="120" y="73"/>
                  </a:lnTo>
                  <a:lnTo>
                    <a:pt x="117" y="72"/>
                  </a:lnTo>
                  <a:lnTo>
                    <a:pt x="97" y="70"/>
                  </a:lnTo>
                  <a:lnTo>
                    <a:pt x="94" y="67"/>
                  </a:lnTo>
                  <a:lnTo>
                    <a:pt x="82" y="66"/>
                  </a:lnTo>
                  <a:lnTo>
                    <a:pt x="76" y="61"/>
                  </a:lnTo>
                  <a:lnTo>
                    <a:pt x="73" y="57"/>
                  </a:lnTo>
                  <a:lnTo>
                    <a:pt x="72" y="57"/>
                  </a:lnTo>
                  <a:lnTo>
                    <a:pt x="64" y="55"/>
                  </a:lnTo>
                  <a:lnTo>
                    <a:pt x="64" y="57"/>
                  </a:lnTo>
                  <a:lnTo>
                    <a:pt x="57" y="55"/>
                  </a:lnTo>
                  <a:lnTo>
                    <a:pt x="54" y="57"/>
                  </a:lnTo>
                  <a:lnTo>
                    <a:pt x="46" y="55"/>
                  </a:lnTo>
                  <a:lnTo>
                    <a:pt x="43" y="51"/>
                  </a:lnTo>
                  <a:lnTo>
                    <a:pt x="42" y="51"/>
                  </a:lnTo>
                  <a:lnTo>
                    <a:pt x="39" y="51"/>
                  </a:lnTo>
                  <a:lnTo>
                    <a:pt x="36" y="48"/>
                  </a:lnTo>
                  <a:lnTo>
                    <a:pt x="33" y="46"/>
                  </a:lnTo>
                  <a:lnTo>
                    <a:pt x="28" y="46"/>
                  </a:lnTo>
                  <a:lnTo>
                    <a:pt x="24" y="43"/>
                  </a:lnTo>
                  <a:lnTo>
                    <a:pt x="21" y="39"/>
                  </a:lnTo>
                  <a:lnTo>
                    <a:pt x="15" y="36"/>
                  </a:lnTo>
                  <a:lnTo>
                    <a:pt x="15" y="34"/>
                  </a:lnTo>
                  <a:lnTo>
                    <a:pt x="10" y="33"/>
                  </a:lnTo>
                  <a:lnTo>
                    <a:pt x="9" y="33"/>
                  </a:lnTo>
                  <a:lnTo>
                    <a:pt x="9" y="34"/>
                  </a:lnTo>
                  <a:lnTo>
                    <a:pt x="7" y="34"/>
                  </a:lnTo>
                  <a:lnTo>
                    <a:pt x="6" y="33"/>
                  </a:lnTo>
                  <a:lnTo>
                    <a:pt x="6" y="31"/>
                  </a:lnTo>
                  <a:lnTo>
                    <a:pt x="4" y="28"/>
                  </a:lnTo>
                  <a:lnTo>
                    <a:pt x="1" y="28"/>
                  </a:lnTo>
                  <a:lnTo>
                    <a:pt x="0" y="28"/>
                  </a:lnTo>
                  <a:lnTo>
                    <a:pt x="1" y="25"/>
                  </a:lnTo>
                  <a:lnTo>
                    <a:pt x="3" y="24"/>
                  </a:lnTo>
                  <a:lnTo>
                    <a:pt x="3" y="22"/>
                  </a:lnTo>
                  <a:lnTo>
                    <a:pt x="4" y="21"/>
                  </a:lnTo>
                  <a:lnTo>
                    <a:pt x="4" y="19"/>
                  </a:lnTo>
                  <a:lnTo>
                    <a:pt x="4" y="16"/>
                  </a:lnTo>
                  <a:lnTo>
                    <a:pt x="4" y="15"/>
                  </a:lnTo>
                  <a:lnTo>
                    <a:pt x="6" y="13"/>
                  </a:lnTo>
                  <a:lnTo>
                    <a:pt x="6" y="10"/>
                  </a:lnTo>
                  <a:lnTo>
                    <a:pt x="6" y="9"/>
                  </a:lnTo>
                  <a:lnTo>
                    <a:pt x="7" y="7"/>
                  </a:lnTo>
                  <a:lnTo>
                    <a:pt x="9" y="7"/>
                  </a:lnTo>
                  <a:lnTo>
                    <a:pt x="10" y="6"/>
                  </a:lnTo>
                  <a:lnTo>
                    <a:pt x="12" y="4"/>
                  </a:lnTo>
                  <a:lnTo>
                    <a:pt x="13" y="3"/>
                  </a:lnTo>
                  <a:lnTo>
                    <a:pt x="13" y="1"/>
                  </a:lnTo>
                  <a:lnTo>
                    <a:pt x="15" y="0"/>
                  </a:lnTo>
                  <a:lnTo>
                    <a:pt x="15" y="1"/>
                  </a:lnTo>
                  <a:lnTo>
                    <a:pt x="16" y="0"/>
                  </a:lnTo>
                  <a:lnTo>
                    <a:pt x="18" y="1"/>
                  </a:lnTo>
                  <a:lnTo>
                    <a:pt x="18" y="3"/>
                  </a:lnTo>
                  <a:lnTo>
                    <a:pt x="21" y="4"/>
                  </a:lnTo>
                  <a:lnTo>
                    <a:pt x="21" y="3"/>
                  </a:lnTo>
                  <a:lnTo>
                    <a:pt x="22" y="1"/>
                  </a:lnTo>
                  <a:lnTo>
                    <a:pt x="22" y="0"/>
                  </a:lnTo>
                  <a:lnTo>
                    <a:pt x="28" y="0"/>
                  </a:lnTo>
                  <a:lnTo>
                    <a:pt x="40" y="3"/>
                  </a:lnTo>
                  <a:lnTo>
                    <a:pt x="42" y="4"/>
                  </a:lnTo>
                  <a:lnTo>
                    <a:pt x="46" y="9"/>
                  </a:lnTo>
                  <a:lnTo>
                    <a:pt x="51" y="10"/>
                  </a:lnTo>
                  <a:lnTo>
                    <a:pt x="55" y="16"/>
                  </a:lnTo>
                  <a:lnTo>
                    <a:pt x="57" y="21"/>
                  </a:lnTo>
                  <a:lnTo>
                    <a:pt x="58" y="22"/>
                  </a:lnTo>
                  <a:lnTo>
                    <a:pt x="60" y="24"/>
                  </a:lnTo>
                  <a:lnTo>
                    <a:pt x="61" y="22"/>
                  </a:lnTo>
                  <a:lnTo>
                    <a:pt x="63" y="22"/>
                  </a:lnTo>
                  <a:lnTo>
                    <a:pt x="64" y="21"/>
                  </a:lnTo>
                  <a:lnTo>
                    <a:pt x="64" y="19"/>
                  </a:lnTo>
                  <a:lnTo>
                    <a:pt x="66" y="19"/>
                  </a:lnTo>
                  <a:lnTo>
                    <a:pt x="69" y="18"/>
                  </a:lnTo>
                  <a:lnTo>
                    <a:pt x="70" y="19"/>
                  </a:lnTo>
                  <a:lnTo>
                    <a:pt x="69" y="21"/>
                  </a:lnTo>
                  <a:lnTo>
                    <a:pt x="70" y="24"/>
                  </a:lnTo>
                  <a:lnTo>
                    <a:pt x="69" y="27"/>
                  </a:lnTo>
                  <a:lnTo>
                    <a:pt x="69" y="28"/>
                  </a:lnTo>
                  <a:lnTo>
                    <a:pt x="72" y="28"/>
                  </a:lnTo>
                  <a:lnTo>
                    <a:pt x="72" y="30"/>
                  </a:lnTo>
                  <a:lnTo>
                    <a:pt x="73" y="30"/>
                  </a:lnTo>
                  <a:lnTo>
                    <a:pt x="75" y="30"/>
                  </a:lnTo>
                  <a:lnTo>
                    <a:pt x="76" y="31"/>
                  </a:lnTo>
                  <a:lnTo>
                    <a:pt x="78" y="31"/>
                  </a:lnTo>
                  <a:lnTo>
                    <a:pt x="79" y="31"/>
                  </a:lnTo>
                  <a:lnTo>
                    <a:pt x="82" y="33"/>
                  </a:lnTo>
                  <a:lnTo>
                    <a:pt x="84" y="31"/>
                  </a:lnTo>
                  <a:lnTo>
                    <a:pt x="85" y="31"/>
                  </a:lnTo>
                  <a:lnTo>
                    <a:pt x="87" y="31"/>
                  </a:lnTo>
                  <a:lnTo>
                    <a:pt x="85" y="36"/>
                  </a:lnTo>
                  <a:lnTo>
                    <a:pt x="85" y="37"/>
                  </a:lnTo>
                  <a:lnTo>
                    <a:pt x="90" y="40"/>
                  </a:lnTo>
                  <a:lnTo>
                    <a:pt x="93" y="39"/>
                  </a:lnTo>
                  <a:lnTo>
                    <a:pt x="94" y="40"/>
                  </a:lnTo>
                  <a:lnTo>
                    <a:pt x="97" y="42"/>
                  </a:lnTo>
                  <a:lnTo>
                    <a:pt x="97" y="43"/>
                  </a:lnTo>
                  <a:lnTo>
                    <a:pt x="99" y="45"/>
                  </a:lnTo>
                  <a:lnTo>
                    <a:pt x="102" y="45"/>
                  </a:lnTo>
                  <a:lnTo>
                    <a:pt x="102" y="43"/>
                  </a:lnTo>
                  <a:lnTo>
                    <a:pt x="105" y="45"/>
                  </a:lnTo>
                  <a:lnTo>
                    <a:pt x="106" y="45"/>
                  </a:lnTo>
                  <a:lnTo>
                    <a:pt x="108" y="45"/>
                  </a:lnTo>
                  <a:lnTo>
                    <a:pt x="109" y="43"/>
                  </a:lnTo>
                  <a:lnTo>
                    <a:pt x="111" y="43"/>
                  </a:lnTo>
                  <a:lnTo>
                    <a:pt x="114" y="43"/>
                  </a:lnTo>
                  <a:lnTo>
                    <a:pt x="115" y="45"/>
                  </a:lnTo>
                  <a:lnTo>
                    <a:pt x="123" y="48"/>
                  </a:lnTo>
                  <a:lnTo>
                    <a:pt x="124" y="46"/>
                  </a:lnTo>
                  <a:lnTo>
                    <a:pt x="130" y="48"/>
                  </a:lnTo>
                  <a:lnTo>
                    <a:pt x="132" y="45"/>
                  </a:lnTo>
                  <a:lnTo>
                    <a:pt x="133" y="45"/>
                  </a:lnTo>
                  <a:lnTo>
                    <a:pt x="135" y="45"/>
                  </a:lnTo>
                  <a:close/>
                </a:path>
              </a:pathLst>
            </a:custGeom>
            <a:grpFill/>
            <a:ln w="1905">
              <a:noFill/>
              <a:round/>
              <a:headEnd/>
              <a:tailEnd/>
            </a:ln>
          </p:spPr>
          <p:txBody>
            <a:bodyPr/>
            <a:lstStyle/>
            <a:p>
              <a:endParaRPr lang="en-GB">
                <a:solidFill>
                  <a:srgbClr val="000000"/>
                </a:solidFill>
                <a:latin typeface="Arial"/>
              </a:endParaRPr>
            </a:p>
          </p:txBody>
        </p:sp>
        <p:sp>
          <p:nvSpPr>
            <p:cNvPr id="972" name="Freeform 968"/>
            <p:cNvSpPr>
              <a:spLocks/>
            </p:cNvSpPr>
            <p:nvPr/>
          </p:nvSpPr>
          <p:spPr bwMode="auto">
            <a:xfrm>
              <a:off x="4211" y="2266"/>
              <a:ext cx="79" cy="104"/>
            </a:xfrm>
            <a:custGeom>
              <a:avLst/>
              <a:gdLst>
                <a:gd name="T0" fmla="*/ 67 w 79"/>
                <a:gd name="T1" fmla="*/ 80 h 104"/>
                <a:gd name="T2" fmla="*/ 60 w 79"/>
                <a:gd name="T3" fmla="*/ 69 h 104"/>
                <a:gd name="T4" fmla="*/ 49 w 79"/>
                <a:gd name="T5" fmla="*/ 69 h 104"/>
                <a:gd name="T6" fmla="*/ 46 w 79"/>
                <a:gd name="T7" fmla="*/ 68 h 104"/>
                <a:gd name="T8" fmla="*/ 43 w 79"/>
                <a:gd name="T9" fmla="*/ 72 h 104"/>
                <a:gd name="T10" fmla="*/ 39 w 79"/>
                <a:gd name="T11" fmla="*/ 87 h 104"/>
                <a:gd name="T12" fmla="*/ 34 w 79"/>
                <a:gd name="T13" fmla="*/ 83 h 104"/>
                <a:gd name="T14" fmla="*/ 33 w 79"/>
                <a:gd name="T15" fmla="*/ 86 h 104"/>
                <a:gd name="T16" fmla="*/ 28 w 79"/>
                <a:gd name="T17" fmla="*/ 86 h 104"/>
                <a:gd name="T18" fmla="*/ 24 w 79"/>
                <a:gd name="T19" fmla="*/ 87 h 104"/>
                <a:gd name="T20" fmla="*/ 22 w 79"/>
                <a:gd name="T21" fmla="*/ 89 h 104"/>
                <a:gd name="T22" fmla="*/ 19 w 79"/>
                <a:gd name="T23" fmla="*/ 90 h 104"/>
                <a:gd name="T24" fmla="*/ 15 w 79"/>
                <a:gd name="T25" fmla="*/ 86 h 104"/>
                <a:gd name="T26" fmla="*/ 15 w 79"/>
                <a:gd name="T27" fmla="*/ 80 h 104"/>
                <a:gd name="T28" fmla="*/ 13 w 79"/>
                <a:gd name="T29" fmla="*/ 75 h 104"/>
                <a:gd name="T30" fmla="*/ 12 w 79"/>
                <a:gd name="T31" fmla="*/ 71 h 104"/>
                <a:gd name="T32" fmla="*/ 12 w 79"/>
                <a:gd name="T33" fmla="*/ 66 h 104"/>
                <a:gd name="T34" fmla="*/ 12 w 79"/>
                <a:gd name="T35" fmla="*/ 60 h 104"/>
                <a:gd name="T36" fmla="*/ 10 w 79"/>
                <a:gd name="T37" fmla="*/ 56 h 104"/>
                <a:gd name="T38" fmla="*/ 10 w 79"/>
                <a:gd name="T39" fmla="*/ 41 h 104"/>
                <a:gd name="T40" fmla="*/ 0 w 79"/>
                <a:gd name="T41" fmla="*/ 35 h 104"/>
                <a:gd name="T42" fmla="*/ 0 w 79"/>
                <a:gd name="T43" fmla="*/ 30 h 104"/>
                <a:gd name="T44" fmla="*/ 3 w 79"/>
                <a:gd name="T45" fmla="*/ 27 h 104"/>
                <a:gd name="T46" fmla="*/ 6 w 79"/>
                <a:gd name="T47" fmla="*/ 24 h 104"/>
                <a:gd name="T48" fmla="*/ 12 w 79"/>
                <a:gd name="T49" fmla="*/ 21 h 104"/>
                <a:gd name="T50" fmla="*/ 6 w 79"/>
                <a:gd name="T51" fmla="*/ 20 h 104"/>
                <a:gd name="T52" fmla="*/ 3 w 79"/>
                <a:gd name="T53" fmla="*/ 14 h 104"/>
                <a:gd name="T54" fmla="*/ 7 w 79"/>
                <a:gd name="T55" fmla="*/ 5 h 104"/>
                <a:gd name="T56" fmla="*/ 9 w 79"/>
                <a:gd name="T57" fmla="*/ 0 h 104"/>
                <a:gd name="T58" fmla="*/ 15 w 79"/>
                <a:gd name="T59" fmla="*/ 2 h 104"/>
                <a:gd name="T60" fmla="*/ 18 w 79"/>
                <a:gd name="T61" fmla="*/ 8 h 104"/>
                <a:gd name="T62" fmla="*/ 22 w 79"/>
                <a:gd name="T63" fmla="*/ 9 h 104"/>
                <a:gd name="T64" fmla="*/ 27 w 79"/>
                <a:gd name="T65" fmla="*/ 6 h 104"/>
                <a:gd name="T66" fmla="*/ 31 w 79"/>
                <a:gd name="T67" fmla="*/ 23 h 104"/>
                <a:gd name="T68" fmla="*/ 49 w 79"/>
                <a:gd name="T69" fmla="*/ 24 h 104"/>
                <a:gd name="T70" fmla="*/ 73 w 79"/>
                <a:gd name="T71" fmla="*/ 27 h 104"/>
                <a:gd name="T72" fmla="*/ 69 w 79"/>
                <a:gd name="T73" fmla="*/ 30 h 104"/>
                <a:gd name="T74" fmla="*/ 61 w 79"/>
                <a:gd name="T75" fmla="*/ 42 h 104"/>
                <a:gd name="T76" fmla="*/ 52 w 79"/>
                <a:gd name="T77" fmla="*/ 48 h 104"/>
                <a:gd name="T78" fmla="*/ 58 w 79"/>
                <a:gd name="T79" fmla="*/ 60 h 104"/>
                <a:gd name="T80" fmla="*/ 63 w 79"/>
                <a:gd name="T81" fmla="*/ 65 h 104"/>
                <a:gd name="T82" fmla="*/ 69 w 79"/>
                <a:gd name="T83" fmla="*/ 51 h 104"/>
                <a:gd name="T84" fmla="*/ 79 w 79"/>
                <a:gd name="T85" fmla="*/ 86 h 104"/>
                <a:gd name="T86" fmla="*/ 76 w 79"/>
                <a:gd name="T87" fmla="*/ 95 h 104"/>
                <a:gd name="T88" fmla="*/ 73 w 79"/>
                <a:gd name="T89" fmla="*/ 104 h 10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9"/>
                <a:gd name="T136" fmla="*/ 0 h 104"/>
                <a:gd name="T137" fmla="*/ 79 w 79"/>
                <a:gd name="T138" fmla="*/ 104 h 10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9" h="104">
                  <a:moveTo>
                    <a:pt x="73" y="104"/>
                  </a:moveTo>
                  <a:lnTo>
                    <a:pt x="67" y="80"/>
                  </a:lnTo>
                  <a:lnTo>
                    <a:pt x="61" y="71"/>
                  </a:lnTo>
                  <a:lnTo>
                    <a:pt x="60" y="69"/>
                  </a:lnTo>
                  <a:lnTo>
                    <a:pt x="52" y="71"/>
                  </a:lnTo>
                  <a:lnTo>
                    <a:pt x="49" y="69"/>
                  </a:lnTo>
                  <a:lnTo>
                    <a:pt x="48" y="66"/>
                  </a:lnTo>
                  <a:lnTo>
                    <a:pt x="46" y="68"/>
                  </a:lnTo>
                  <a:lnTo>
                    <a:pt x="46" y="71"/>
                  </a:lnTo>
                  <a:lnTo>
                    <a:pt x="43" y="72"/>
                  </a:lnTo>
                  <a:lnTo>
                    <a:pt x="45" y="80"/>
                  </a:lnTo>
                  <a:lnTo>
                    <a:pt x="39" y="87"/>
                  </a:lnTo>
                  <a:lnTo>
                    <a:pt x="37" y="86"/>
                  </a:lnTo>
                  <a:lnTo>
                    <a:pt x="34" y="83"/>
                  </a:lnTo>
                  <a:lnTo>
                    <a:pt x="33" y="84"/>
                  </a:lnTo>
                  <a:lnTo>
                    <a:pt x="33" y="86"/>
                  </a:lnTo>
                  <a:lnTo>
                    <a:pt x="30" y="89"/>
                  </a:lnTo>
                  <a:lnTo>
                    <a:pt x="28" y="86"/>
                  </a:lnTo>
                  <a:lnTo>
                    <a:pt x="27" y="87"/>
                  </a:lnTo>
                  <a:lnTo>
                    <a:pt x="24" y="87"/>
                  </a:lnTo>
                  <a:lnTo>
                    <a:pt x="24" y="89"/>
                  </a:lnTo>
                  <a:lnTo>
                    <a:pt x="22" y="89"/>
                  </a:lnTo>
                  <a:lnTo>
                    <a:pt x="21" y="89"/>
                  </a:lnTo>
                  <a:lnTo>
                    <a:pt x="19" y="90"/>
                  </a:lnTo>
                  <a:lnTo>
                    <a:pt x="16" y="90"/>
                  </a:lnTo>
                  <a:lnTo>
                    <a:pt x="15" y="86"/>
                  </a:lnTo>
                  <a:lnTo>
                    <a:pt x="15" y="84"/>
                  </a:lnTo>
                  <a:lnTo>
                    <a:pt x="15" y="80"/>
                  </a:lnTo>
                  <a:lnTo>
                    <a:pt x="15" y="77"/>
                  </a:lnTo>
                  <a:lnTo>
                    <a:pt x="13" y="75"/>
                  </a:lnTo>
                  <a:lnTo>
                    <a:pt x="12" y="72"/>
                  </a:lnTo>
                  <a:lnTo>
                    <a:pt x="12" y="71"/>
                  </a:lnTo>
                  <a:lnTo>
                    <a:pt x="12" y="68"/>
                  </a:lnTo>
                  <a:lnTo>
                    <a:pt x="12" y="66"/>
                  </a:lnTo>
                  <a:lnTo>
                    <a:pt x="12" y="62"/>
                  </a:lnTo>
                  <a:lnTo>
                    <a:pt x="12" y="60"/>
                  </a:lnTo>
                  <a:lnTo>
                    <a:pt x="10" y="60"/>
                  </a:lnTo>
                  <a:lnTo>
                    <a:pt x="10" y="56"/>
                  </a:lnTo>
                  <a:lnTo>
                    <a:pt x="9" y="54"/>
                  </a:lnTo>
                  <a:lnTo>
                    <a:pt x="10" y="41"/>
                  </a:lnTo>
                  <a:lnTo>
                    <a:pt x="6" y="36"/>
                  </a:lnTo>
                  <a:lnTo>
                    <a:pt x="0" y="35"/>
                  </a:lnTo>
                  <a:lnTo>
                    <a:pt x="0" y="32"/>
                  </a:lnTo>
                  <a:lnTo>
                    <a:pt x="0" y="30"/>
                  </a:lnTo>
                  <a:lnTo>
                    <a:pt x="1" y="29"/>
                  </a:lnTo>
                  <a:lnTo>
                    <a:pt x="3" y="27"/>
                  </a:lnTo>
                  <a:lnTo>
                    <a:pt x="4" y="27"/>
                  </a:lnTo>
                  <a:lnTo>
                    <a:pt x="6" y="24"/>
                  </a:lnTo>
                  <a:lnTo>
                    <a:pt x="12" y="24"/>
                  </a:lnTo>
                  <a:lnTo>
                    <a:pt x="12" y="21"/>
                  </a:lnTo>
                  <a:lnTo>
                    <a:pt x="10" y="20"/>
                  </a:lnTo>
                  <a:lnTo>
                    <a:pt x="6" y="20"/>
                  </a:lnTo>
                  <a:lnTo>
                    <a:pt x="4" y="18"/>
                  </a:lnTo>
                  <a:lnTo>
                    <a:pt x="3" y="14"/>
                  </a:lnTo>
                  <a:lnTo>
                    <a:pt x="3" y="12"/>
                  </a:lnTo>
                  <a:lnTo>
                    <a:pt x="7" y="5"/>
                  </a:lnTo>
                  <a:lnTo>
                    <a:pt x="7" y="2"/>
                  </a:lnTo>
                  <a:lnTo>
                    <a:pt x="9" y="0"/>
                  </a:lnTo>
                  <a:lnTo>
                    <a:pt x="13" y="8"/>
                  </a:lnTo>
                  <a:lnTo>
                    <a:pt x="15" y="2"/>
                  </a:lnTo>
                  <a:lnTo>
                    <a:pt x="16" y="3"/>
                  </a:lnTo>
                  <a:lnTo>
                    <a:pt x="18" y="8"/>
                  </a:lnTo>
                  <a:lnTo>
                    <a:pt x="19" y="11"/>
                  </a:lnTo>
                  <a:lnTo>
                    <a:pt x="22" y="9"/>
                  </a:lnTo>
                  <a:lnTo>
                    <a:pt x="24" y="11"/>
                  </a:lnTo>
                  <a:lnTo>
                    <a:pt x="27" y="6"/>
                  </a:lnTo>
                  <a:lnTo>
                    <a:pt x="30" y="20"/>
                  </a:lnTo>
                  <a:lnTo>
                    <a:pt x="31" y="23"/>
                  </a:lnTo>
                  <a:lnTo>
                    <a:pt x="36" y="24"/>
                  </a:lnTo>
                  <a:lnTo>
                    <a:pt x="49" y="24"/>
                  </a:lnTo>
                  <a:lnTo>
                    <a:pt x="61" y="24"/>
                  </a:lnTo>
                  <a:lnTo>
                    <a:pt x="73" y="27"/>
                  </a:lnTo>
                  <a:lnTo>
                    <a:pt x="72" y="29"/>
                  </a:lnTo>
                  <a:lnTo>
                    <a:pt x="69" y="30"/>
                  </a:lnTo>
                  <a:lnTo>
                    <a:pt x="69" y="35"/>
                  </a:lnTo>
                  <a:lnTo>
                    <a:pt x="61" y="42"/>
                  </a:lnTo>
                  <a:lnTo>
                    <a:pt x="54" y="47"/>
                  </a:lnTo>
                  <a:lnTo>
                    <a:pt x="52" y="48"/>
                  </a:lnTo>
                  <a:lnTo>
                    <a:pt x="55" y="60"/>
                  </a:lnTo>
                  <a:lnTo>
                    <a:pt x="58" y="60"/>
                  </a:lnTo>
                  <a:lnTo>
                    <a:pt x="60" y="63"/>
                  </a:lnTo>
                  <a:lnTo>
                    <a:pt x="63" y="65"/>
                  </a:lnTo>
                  <a:lnTo>
                    <a:pt x="66" y="56"/>
                  </a:lnTo>
                  <a:lnTo>
                    <a:pt x="69" y="51"/>
                  </a:lnTo>
                  <a:lnTo>
                    <a:pt x="70" y="51"/>
                  </a:lnTo>
                  <a:lnTo>
                    <a:pt x="79" y="86"/>
                  </a:lnTo>
                  <a:lnTo>
                    <a:pt x="79" y="95"/>
                  </a:lnTo>
                  <a:lnTo>
                    <a:pt x="76" y="95"/>
                  </a:lnTo>
                  <a:lnTo>
                    <a:pt x="73" y="95"/>
                  </a:lnTo>
                  <a:lnTo>
                    <a:pt x="73" y="104"/>
                  </a:lnTo>
                  <a:close/>
                </a:path>
              </a:pathLst>
            </a:custGeom>
            <a:grpFill/>
            <a:ln w="1905">
              <a:noFill/>
              <a:round/>
              <a:headEnd/>
              <a:tailEnd/>
            </a:ln>
          </p:spPr>
          <p:txBody>
            <a:bodyPr/>
            <a:lstStyle/>
            <a:p>
              <a:endParaRPr lang="en-GB">
                <a:solidFill>
                  <a:srgbClr val="000000"/>
                </a:solidFill>
                <a:latin typeface="Arial"/>
              </a:endParaRPr>
            </a:p>
          </p:txBody>
        </p:sp>
        <p:sp>
          <p:nvSpPr>
            <p:cNvPr id="973" name="Freeform 969"/>
            <p:cNvSpPr>
              <a:spLocks/>
            </p:cNvSpPr>
            <p:nvPr/>
          </p:nvSpPr>
          <p:spPr bwMode="auto">
            <a:xfrm>
              <a:off x="2750" y="2516"/>
              <a:ext cx="51" cy="105"/>
            </a:xfrm>
            <a:custGeom>
              <a:avLst/>
              <a:gdLst>
                <a:gd name="T0" fmla="*/ 48 w 51"/>
                <a:gd name="T1" fmla="*/ 12 h 105"/>
                <a:gd name="T2" fmla="*/ 34 w 51"/>
                <a:gd name="T3" fmla="*/ 0 h 105"/>
                <a:gd name="T4" fmla="*/ 33 w 51"/>
                <a:gd name="T5" fmla="*/ 2 h 105"/>
                <a:gd name="T6" fmla="*/ 27 w 51"/>
                <a:gd name="T7" fmla="*/ 3 h 105"/>
                <a:gd name="T8" fmla="*/ 28 w 51"/>
                <a:gd name="T9" fmla="*/ 5 h 105"/>
                <a:gd name="T10" fmla="*/ 30 w 51"/>
                <a:gd name="T11" fmla="*/ 8 h 105"/>
                <a:gd name="T12" fmla="*/ 27 w 51"/>
                <a:gd name="T13" fmla="*/ 8 h 105"/>
                <a:gd name="T14" fmla="*/ 28 w 51"/>
                <a:gd name="T15" fmla="*/ 8 h 105"/>
                <a:gd name="T16" fmla="*/ 28 w 51"/>
                <a:gd name="T17" fmla="*/ 9 h 105"/>
                <a:gd name="T18" fmla="*/ 27 w 51"/>
                <a:gd name="T19" fmla="*/ 11 h 105"/>
                <a:gd name="T20" fmla="*/ 25 w 51"/>
                <a:gd name="T21" fmla="*/ 11 h 105"/>
                <a:gd name="T22" fmla="*/ 27 w 51"/>
                <a:gd name="T23" fmla="*/ 12 h 105"/>
                <a:gd name="T24" fmla="*/ 25 w 51"/>
                <a:gd name="T25" fmla="*/ 12 h 105"/>
                <a:gd name="T26" fmla="*/ 22 w 51"/>
                <a:gd name="T27" fmla="*/ 17 h 105"/>
                <a:gd name="T28" fmla="*/ 21 w 51"/>
                <a:gd name="T29" fmla="*/ 17 h 105"/>
                <a:gd name="T30" fmla="*/ 18 w 51"/>
                <a:gd name="T31" fmla="*/ 17 h 105"/>
                <a:gd name="T32" fmla="*/ 16 w 51"/>
                <a:gd name="T33" fmla="*/ 17 h 105"/>
                <a:gd name="T34" fmla="*/ 13 w 51"/>
                <a:gd name="T35" fmla="*/ 17 h 105"/>
                <a:gd name="T36" fmla="*/ 12 w 51"/>
                <a:gd name="T37" fmla="*/ 17 h 105"/>
                <a:gd name="T38" fmla="*/ 10 w 51"/>
                <a:gd name="T39" fmla="*/ 17 h 105"/>
                <a:gd name="T40" fmla="*/ 9 w 51"/>
                <a:gd name="T41" fmla="*/ 20 h 105"/>
                <a:gd name="T42" fmla="*/ 7 w 51"/>
                <a:gd name="T43" fmla="*/ 20 h 105"/>
                <a:gd name="T44" fmla="*/ 6 w 51"/>
                <a:gd name="T45" fmla="*/ 20 h 105"/>
                <a:gd name="T46" fmla="*/ 6 w 51"/>
                <a:gd name="T47" fmla="*/ 21 h 105"/>
                <a:gd name="T48" fmla="*/ 4 w 51"/>
                <a:gd name="T49" fmla="*/ 23 h 105"/>
                <a:gd name="T50" fmla="*/ 1 w 51"/>
                <a:gd name="T51" fmla="*/ 26 h 105"/>
                <a:gd name="T52" fmla="*/ 1 w 51"/>
                <a:gd name="T53" fmla="*/ 27 h 105"/>
                <a:gd name="T54" fmla="*/ 0 w 51"/>
                <a:gd name="T55" fmla="*/ 30 h 105"/>
                <a:gd name="T56" fmla="*/ 0 w 51"/>
                <a:gd name="T57" fmla="*/ 33 h 105"/>
                <a:gd name="T58" fmla="*/ 0 w 51"/>
                <a:gd name="T59" fmla="*/ 36 h 105"/>
                <a:gd name="T60" fmla="*/ 1 w 51"/>
                <a:gd name="T61" fmla="*/ 36 h 105"/>
                <a:gd name="T62" fmla="*/ 4 w 51"/>
                <a:gd name="T63" fmla="*/ 38 h 105"/>
                <a:gd name="T64" fmla="*/ 6 w 51"/>
                <a:gd name="T65" fmla="*/ 39 h 105"/>
                <a:gd name="T66" fmla="*/ 10 w 51"/>
                <a:gd name="T67" fmla="*/ 44 h 105"/>
                <a:gd name="T68" fmla="*/ 18 w 51"/>
                <a:gd name="T69" fmla="*/ 102 h 105"/>
                <a:gd name="T70" fmla="*/ 19 w 51"/>
                <a:gd name="T71" fmla="*/ 105 h 105"/>
                <a:gd name="T72" fmla="*/ 34 w 51"/>
                <a:gd name="T73" fmla="*/ 103 h 105"/>
                <a:gd name="T74" fmla="*/ 33 w 51"/>
                <a:gd name="T75" fmla="*/ 103 h 105"/>
                <a:gd name="T76" fmla="*/ 34 w 51"/>
                <a:gd name="T77" fmla="*/ 66 h 105"/>
                <a:gd name="T78" fmla="*/ 40 w 51"/>
                <a:gd name="T79" fmla="*/ 57 h 105"/>
                <a:gd name="T80" fmla="*/ 40 w 51"/>
                <a:gd name="T81" fmla="*/ 50 h 105"/>
                <a:gd name="T82" fmla="*/ 48 w 51"/>
                <a:gd name="T83" fmla="*/ 42 h 105"/>
                <a:gd name="T84" fmla="*/ 48 w 51"/>
                <a:gd name="T85" fmla="*/ 41 h 105"/>
                <a:gd name="T86" fmla="*/ 49 w 51"/>
                <a:gd name="T87" fmla="*/ 41 h 105"/>
                <a:gd name="T88" fmla="*/ 49 w 51"/>
                <a:gd name="T89" fmla="*/ 39 h 105"/>
                <a:gd name="T90" fmla="*/ 48 w 51"/>
                <a:gd name="T91" fmla="*/ 38 h 105"/>
                <a:gd name="T92" fmla="*/ 48 w 51"/>
                <a:gd name="T93" fmla="*/ 36 h 105"/>
                <a:gd name="T94" fmla="*/ 48 w 51"/>
                <a:gd name="T95" fmla="*/ 35 h 105"/>
                <a:gd name="T96" fmla="*/ 49 w 51"/>
                <a:gd name="T97" fmla="*/ 35 h 105"/>
                <a:gd name="T98" fmla="*/ 51 w 51"/>
                <a:gd name="T99" fmla="*/ 35 h 105"/>
                <a:gd name="T100" fmla="*/ 51 w 51"/>
                <a:gd name="T101" fmla="*/ 33 h 105"/>
                <a:gd name="T102" fmla="*/ 49 w 51"/>
                <a:gd name="T103" fmla="*/ 21 h 105"/>
                <a:gd name="T104" fmla="*/ 46 w 51"/>
                <a:gd name="T105" fmla="*/ 18 h 105"/>
                <a:gd name="T106" fmla="*/ 46 w 51"/>
                <a:gd name="T107" fmla="*/ 14 h 105"/>
                <a:gd name="T108" fmla="*/ 48 w 51"/>
                <a:gd name="T109" fmla="*/ 12 h 10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1"/>
                <a:gd name="T166" fmla="*/ 0 h 105"/>
                <a:gd name="T167" fmla="*/ 51 w 51"/>
                <a:gd name="T168" fmla="*/ 105 h 10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1" h="105">
                  <a:moveTo>
                    <a:pt x="48" y="12"/>
                  </a:moveTo>
                  <a:lnTo>
                    <a:pt x="34" y="0"/>
                  </a:lnTo>
                  <a:lnTo>
                    <a:pt x="33" y="2"/>
                  </a:lnTo>
                  <a:lnTo>
                    <a:pt x="27" y="3"/>
                  </a:lnTo>
                  <a:lnTo>
                    <a:pt x="28" y="5"/>
                  </a:lnTo>
                  <a:lnTo>
                    <a:pt x="30" y="8"/>
                  </a:lnTo>
                  <a:lnTo>
                    <a:pt x="27" y="8"/>
                  </a:lnTo>
                  <a:lnTo>
                    <a:pt x="28" y="8"/>
                  </a:lnTo>
                  <a:lnTo>
                    <a:pt x="28" y="9"/>
                  </a:lnTo>
                  <a:lnTo>
                    <a:pt x="27" y="11"/>
                  </a:lnTo>
                  <a:lnTo>
                    <a:pt x="25" y="11"/>
                  </a:lnTo>
                  <a:lnTo>
                    <a:pt x="27" y="12"/>
                  </a:lnTo>
                  <a:lnTo>
                    <a:pt x="25" y="12"/>
                  </a:lnTo>
                  <a:lnTo>
                    <a:pt x="22" y="17"/>
                  </a:lnTo>
                  <a:lnTo>
                    <a:pt x="21" y="17"/>
                  </a:lnTo>
                  <a:lnTo>
                    <a:pt x="18" y="17"/>
                  </a:lnTo>
                  <a:lnTo>
                    <a:pt x="16" y="17"/>
                  </a:lnTo>
                  <a:lnTo>
                    <a:pt x="13" y="17"/>
                  </a:lnTo>
                  <a:lnTo>
                    <a:pt x="12" y="17"/>
                  </a:lnTo>
                  <a:lnTo>
                    <a:pt x="10" y="17"/>
                  </a:lnTo>
                  <a:lnTo>
                    <a:pt x="9" y="20"/>
                  </a:lnTo>
                  <a:lnTo>
                    <a:pt x="7" y="20"/>
                  </a:lnTo>
                  <a:lnTo>
                    <a:pt x="6" y="20"/>
                  </a:lnTo>
                  <a:lnTo>
                    <a:pt x="6" y="21"/>
                  </a:lnTo>
                  <a:lnTo>
                    <a:pt x="4" y="23"/>
                  </a:lnTo>
                  <a:lnTo>
                    <a:pt x="1" y="26"/>
                  </a:lnTo>
                  <a:lnTo>
                    <a:pt x="1" y="27"/>
                  </a:lnTo>
                  <a:lnTo>
                    <a:pt x="0" y="30"/>
                  </a:lnTo>
                  <a:lnTo>
                    <a:pt x="0" y="33"/>
                  </a:lnTo>
                  <a:lnTo>
                    <a:pt x="0" y="36"/>
                  </a:lnTo>
                  <a:lnTo>
                    <a:pt x="1" y="36"/>
                  </a:lnTo>
                  <a:lnTo>
                    <a:pt x="4" y="38"/>
                  </a:lnTo>
                  <a:lnTo>
                    <a:pt x="6" y="39"/>
                  </a:lnTo>
                  <a:lnTo>
                    <a:pt x="10" y="44"/>
                  </a:lnTo>
                  <a:lnTo>
                    <a:pt x="18" y="102"/>
                  </a:lnTo>
                  <a:lnTo>
                    <a:pt x="19" y="105"/>
                  </a:lnTo>
                  <a:lnTo>
                    <a:pt x="34" y="103"/>
                  </a:lnTo>
                  <a:lnTo>
                    <a:pt x="33" y="103"/>
                  </a:lnTo>
                  <a:lnTo>
                    <a:pt x="34" y="66"/>
                  </a:lnTo>
                  <a:lnTo>
                    <a:pt x="40" y="57"/>
                  </a:lnTo>
                  <a:lnTo>
                    <a:pt x="40" y="50"/>
                  </a:lnTo>
                  <a:lnTo>
                    <a:pt x="48" y="42"/>
                  </a:lnTo>
                  <a:lnTo>
                    <a:pt x="48" y="41"/>
                  </a:lnTo>
                  <a:lnTo>
                    <a:pt x="49" y="41"/>
                  </a:lnTo>
                  <a:lnTo>
                    <a:pt x="49" y="39"/>
                  </a:lnTo>
                  <a:lnTo>
                    <a:pt x="48" y="38"/>
                  </a:lnTo>
                  <a:lnTo>
                    <a:pt x="48" y="36"/>
                  </a:lnTo>
                  <a:lnTo>
                    <a:pt x="48" y="35"/>
                  </a:lnTo>
                  <a:lnTo>
                    <a:pt x="49" y="35"/>
                  </a:lnTo>
                  <a:lnTo>
                    <a:pt x="51" y="35"/>
                  </a:lnTo>
                  <a:lnTo>
                    <a:pt x="51" y="33"/>
                  </a:lnTo>
                  <a:lnTo>
                    <a:pt x="49" y="21"/>
                  </a:lnTo>
                  <a:lnTo>
                    <a:pt x="46" y="18"/>
                  </a:lnTo>
                  <a:lnTo>
                    <a:pt x="46" y="14"/>
                  </a:lnTo>
                  <a:lnTo>
                    <a:pt x="48" y="12"/>
                  </a:lnTo>
                  <a:close/>
                </a:path>
              </a:pathLst>
            </a:custGeom>
            <a:grpFill/>
            <a:ln w="1905">
              <a:noFill/>
              <a:round/>
              <a:headEnd/>
              <a:tailEnd/>
            </a:ln>
          </p:spPr>
          <p:txBody>
            <a:bodyPr/>
            <a:lstStyle/>
            <a:p>
              <a:endParaRPr lang="en-GB">
                <a:solidFill>
                  <a:srgbClr val="000000"/>
                </a:solidFill>
                <a:latin typeface="Arial"/>
              </a:endParaRPr>
            </a:p>
          </p:txBody>
        </p:sp>
        <p:sp>
          <p:nvSpPr>
            <p:cNvPr id="974" name="Freeform 970"/>
            <p:cNvSpPr>
              <a:spLocks/>
            </p:cNvSpPr>
            <p:nvPr/>
          </p:nvSpPr>
          <p:spPr bwMode="auto">
            <a:xfrm>
              <a:off x="2884" y="2688"/>
              <a:ext cx="93" cy="104"/>
            </a:xfrm>
            <a:custGeom>
              <a:avLst/>
              <a:gdLst>
                <a:gd name="T0" fmla="*/ 39 w 93"/>
                <a:gd name="T1" fmla="*/ 104 h 104"/>
                <a:gd name="T2" fmla="*/ 36 w 93"/>
                <a:gd name="T3" fmla="*/ 99 h 104"/>
                <a:gd name="T4" fmla="*/ 8 w 93"/>
                <a:gd name="T5" fmla="*/ 69 h 104"/>
                <a:gd name="T6" fmla="*/ 0 w 93"/>
                <a:gd name="T7" fmla="*/ 50 h 104"/>
                <a:gd name="T8" fmla="*/ 3 w 93"/>
                <a:gd name="T9" fmla="*/ 48 h 104"/>
                <a:gd name="T10" fmla="*/ 5 w 93"/>
                <a:gd name="T11" fmla="*/ 47 h 104"/>
                <a:gd name="T12" fmla="*/ 8 w 93"/>
                <a:gd name="T13" fmla="*/ 44 h 104"/>
                <a:gd name="T14" fmla="*/ 8 w 93"/>
                <a:gd name="T15" fmla="*/ 33 h 104"/>
                <a:gd name="T16" fmla="*/ 9 w 93"/>
                <a:gd name="T17" fmla="*/ 33 h 104"/>
                <a:gd name="T18" fmla="*/ 11 w 93"/>
                <a:gd name="T19" fmla="*/ 35 h 104"/>
                <a:gd name="T20" fmla="*/ 14 w 93"/>
                <a:gd name="T21" fmla="*/ 36 h 104"/>
                <a:gd name="T22" fmla="*/ 18 w 93"/>
                <a:gd name="T23" fmla="*/ 36 h 104"/>
                <a:gd name="T24" fmla="*/ 18 w 93"/>
                <a:gd name="T25" fmla="*/ 35 h 104"/>
                <a:gd name="T26" fmla="*/ 17 w 93"/>
                <a:gd name="T27" fmla="*/ 35 h 104"/>
                <a:gd name="T28" fmla="*/ 15 w 93"/>
                <a:gd name="T29" fmla="*/ 33 h 104"/>
                <a:gd name="T30" fmla="*/ 11 w 93"/>
                <a:gd name="T31" fmla="*/ 30 h 104"/>
                <a:gd name="T32" fmla="*/ 9 w 93"/>
                <a:gd name="T33" fmla="*/ 29 h 104"/>
                <a:gd name="T34" fmla="*/ 9 w 93"/>
                <a:gd name="T35" fmla="*/ 27 h 104"/>
                <a:gd name="T36" fmla="*/ 12 w 93"/>
                <a:gd name="T37" fmla="*/ 27 h 104"/>
                <a:gd name="T38" fmla="*/ 14 w 93"/>
                <a:gd name="T39" fmla="*/ 26 h 104"/>
                <a:gd name="T40" fmla="*/ 12 w 93"/>
                <a:gd name="T41" fmla="*/ 21 h 104"/>
                <a:gd name="T42" fmla="*/ 42 w 93"/>
                <a:gd name="T43" fmla="*/ 18 h 104"/>
                <a:gd name="T44" fmla="*/ 41 w 93"/>
                <a:gd name="T45" fmla="*/ 18 h 104"/>
                <a:gd name="T46" fmla="*/ 41 w 93"/>
                <a:gd name="T47" fmla="*/ 5 h 104"/>
                <a:gd name="T48" fmla="*/ 42 w 93"/>
                <a:gd name="T49" fmla="*/ 0 h 104"/>
                <a:gd name="T50" fmla="*/ 72 w 93"/>
                <a:gd name="T51" fmla="*/ 0 h 104"/>
                <a:gd name="T52" fmla="*/ 75 w 93"/>
                <a:gd name="T53" fmla="*/ 0 h 104"/>
                <a:gd name="T54" fmla="*/ 74 w 93"/>
                <a:gd name="T55" fmla="*/ 5 h 104"/>
                <a:gd name="T56" fmla="*/ 74 w 93"/>
                <a:gd name="T57" fmla="*/ 17 h 104"/>
                <a:gd name="T58" fmla="*/ 75 w 93"/>
                <a:gd name="T59" fmla="*/ 18 h 104"/>
                <a:gd name="T60" fmla="*/ 81 w 93"/>
                <a:gd name="T61" fmla="*/ 11 h 104"/>
                <a:gd name="T62" fmla="*/ 90 w 93"/>
                <a:gd name="T63" fmla="*/ 14 h 104"/>
                <a:gd name="T64" fmla="*/ 93 w 93"/>
                <a:gd name="T65" fmla="*/ 17 h 104"/>
                <a:gd name="T66" fmla="*/ 93 w 93"/>
                <a:gd name="T67" fmla="*/ 23 h 104"/>
                <a:gd name="T68" fmla="*/ 87 w 93"/>
                <a:gd name="T69" fmla="*/ 33 h 104"/>
                <a:gd name="T70" fmla="*/ 87 w 93"/>
                <a:gd name="T71" fmla="*/ 38 h 104"/>
                <a:gd name="T72" fmla="*/ 92 w 93"/>
                <a:gd name="T73" fmla="*/ 50 h 104"/>
                <a:gd name="T74" fmla="*/ 89 w 93"/>
                <a:gd name="T75" fmla="*/ 75 h 104"/>
                <a:gd name="T76" fmla="*/ 84 w 93"/>
                <a:gd name="T77" fmla="*/ 78 h 104"/>
                <a:gd name="T78" fmla="*/ 78 w 93"/>
                <a:gd name="T79" fmla="*/ 72 h 104"/>
                <a:gd name="T80" fmla="*/ 71 w 93"/>
                <a:gd name="T81" fmla="*/ 74 h 104"/>
                <a:gd name="T82" fmla="*/ 68 w 93"/>
                <a:gd name="T83" fmla="*/ 69 h 104"/>
                <a:gd name="T84" fmla="*/ 65 w 93"/>
                <a:gd name="T85" fmla="*/ 69 h 104"/>
                <a:gd name="T86" fmla="*/ 59 w 93"/>
                <a:gd name="T87" fmla="*/ 74 h 104"/>
                <a:gd name="T88" fmla="*/ 48 w 93"/>
                <a:gd name="T89" fmla="*/ 80 h 104"/>
                <a:gd name="T90" fmla="*/ 47 w 93"/>
                <a:gd name="T91" fmla="*/ 83 h 104"/>
                <a:gd name="T92" fmla="*/ 47 w 93"/>
                <a:gd name="T93" fmla="*/ 86 h 104"/>
                <a:gd name="T94" fmla="*/ 50 w 93"/>
                <a:gd name="T95" fmla="*/ 95 h 104"/>
                <a:gd name="T96" fmla="*/ 48 w 93"/>
                <a:gd name="T97" fmla="*/ 96 h 104"/>
                <a:gd name="T98" fmla="*/ 45 w 93"/>
                <a:gd name="T99" fmla="*/ 96 h 104"/>
                <a:gd name="T100" fmla="*/ 41 w 93"/>
                <a:gd name="T101" fmla="*/ 96 h 104"/>
                <a:gd name="T102" fmla="*/ 39 w 93"/>
                <a:gd name="T103" fmla="*/ 99 h 104"/>
                <a:gd name="T104" fmla="*/ 39 w 93"/>
                <a:gd name="T105" fmla="*/ 104 h 10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3"/>
                <a:gd name="T160" fmla="*/ 0 h 104"/>
                <a:gd name="T161" fmla="*/ 93 w 93"/>
                <a:gd name="T162" fmla="*/ 104 h 10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3" h="104">
                  <a:moveTo>
                    <a:pt x="39" y="104"/>
                  </a:moveTo>
                  <a:lnTo>
                    <a:pt x="36" y="99"/>
                  </a:lnTo>
                  <a:lnTo>
                    <a:pt x="8" y="69"/>
                  </a:lnTo>
                  <a:lnTo>
                    <a:pt x="0" y="50"/>
                  </a:lnTo>
                  <a:lnTo>
                    <a:pt x="3" y="48"/>
                  </a:lnTo>
                  <a:lnTo>
                    <a:pt x="5" y="47"/>
                  </a:lnTo>
                  <a:lnTo>
                    <a:pt x="8" y="44"/>
                  </a:lnTo>
                  <a:lnTo>
                    <a:pt x="8" y="33"/>
                  </a:lnTo>
                  <a:lnTo>
                    <a:pt x="9" y="33"/>
                  </a:lnTo>
                  <a:lnTo>
                    <a:pt x="11" y="35"/>
                  </a:lnTo>
                  <a:lnTo>
                    <a:pt x="14" y="36"/>
                  </a:lnTo>
                  <a:lnTo>
                    <a:pt x="18" y="36"/>
                  </a:lnTo>
                  <a:lnTo>
                    <a:pt x="18" y="35"/>
                  </a:lnTo>
                  <a:lnTo>
                    <a:pt x="17" y="35"/>
                  </a:lnTo>
                  <a:lnTo>
                    <a:pt x="15" y="33"/>
                  </a:lnTo>
                  <a:lnTo>
                    <a:pt x="11" y="30"/>
                  </a:lnTo>
                  <a:lnTo>
                    <a:pt x="9" y="29"/>
                  </a:lnTo>
                  <a:lnTo>
                    <a:pt x="9" y="27"/>
                  </a:lnTo>
                  <a:lnTo>
                    <a:pt x="12" y="27"/>
                  </a:lnTo>
                  <a:lnTo>
                    <a:pt x="14" y="26"/>
                  </a:lnTo>
                  <a:lnTo>
                    <a:pt x="12" y="21"/>
                  </a:lnTo>
                  <a:lnTo>
                    <a:pt x="42" y="18"/>
                  </a:lnTo>
                  <a:lnTo>
                    <a:pt x="41" y="18"/>
                  </a:lnTo>
                  <a:lnTo>
                    <a:pt x="41" y="5"/>
                  </a:lnTo>
                  <a:lnTo>
                    <a:pt x="42" y="0"/>
                  </a:lnTo>
                  <a:lnTo>
                    <a:pt x="72" y="0"/>
                  </a:lnTo>
                  <a:lnTo>
                    <a:pt x="75" y="0"/>
                  </a:lnTo>
                  <a:lnTo>
                    <a:pt x="74" y="5"/>
                  </a:lnTo>
                  <a:lnTo>
                    <a:pt x="74" y="17"/>
                  </a:lnTo>
                  <a:lnTo>
                    <a:pt x="75" y="18"/>
                  </a:lnTo>
                  <a:lnTo>
                    <a:pt x="81" y="11"/>
                  </a:lnTo>
                  <a:lnTo>
                    <a:pt x="90" y="14"/>
                  </a:lnTo>
                  <a:lnTo>
                    <a:pt x="93" y="17"/>
                  </a:lnTo>
                  <a:lnTo>
                    <a:pt x="93" y="23"/>
                  </a:lnTo>
                  <a:lnTo>
                    <a:pt x="87" y="33"/>
                  </a:lnTo>
                  <a:lnTo>
                    <a:pt x="87" y="38"/>
                  </a:lnTo>
                  <a:lnTo>
                    <a:pt x="92" y="50"/>
                  </a:lnTo>
                  <a:lnTo>
                    <a:pt x="89" y="75"/>
                  </a:lnTo>
                  <a:lnTo>
                    <a:pt x="84" y="78"/>
                  </a:lnTo>
                  <a:lnTo>
                    <a:pt x="78" y="72"/>
                  </a:lnTo>
                  <a:lnTo>
                    <a:pt x="71" y="74"/>
                  </a:lnTo>
                  <a:lnTo>
                    <a:pt x="68" y="69"/>
                  </a:lnTo>
                  <a:lnTo>
                    <a:pt x="65" y="69"/>
                  </a:lnTo>
                  <a:lnTo>
                    <a:pt x="59" y="74"/>
                  </a:lnTo>
                  <a:lnTo>
                    <a:pt x="48" y="80"/>
                  </a:lnTo>
                  <a:lnTo>
                    <a:pt x="47" y="83"/>
                  </a:lnTo>
                  <a:lnTo>
                    <a:pt x="47" y="86"/>
                  </a:lnTo>
                  <a:lnTo>
                    <a:pt x="50" y="95"/>
                  </a:lnTo>
                  <a:lnTo>
                    <a:pt x="48" y="96"/>
                  </a:lnTo>
                  <a:lnTo>
                    <a:pt x="45" y="96"/>
                  </a:lnTo>
                  <a:lnTo>
                    <a:pt x="41" y="96"/>
                  </a:lnTo>
                  <a:lnTo>
                    <a:pt x="39" y="99"/>
                  </a:lnTo>
                  <a:lnTo>
                    <a:pt x="39" y="104"/>
                  </a:lnTo>
                  <a:close/>
                </a:path>
              </a:pathLst>
            </a:custGeom>
            <a:grpFill/>
            <a:ln w="1905">
              <a:noFill/>
              <a:round/>
              <a:headEnd/>
              <a:tailEnd/>
            </a:ln>
          </p:spPr>
          <p:txBody>
            <a:bodyPr/>
            <a:lstStyle/>
            <a:p>
              <a:endParaRPr lang="en-GB">
                <a:solidFill>
                  <a:srgbClr val="000000"/>
                </a:solidFill>
                <a:latin typeface="Arial"/>
              </a:endParaRPr>
            </a:p>
          </p:txBody>
        </p:sp>
        <p:sp>
          <p:nvSpPr>
            <p:cNvPr id="975" name="Freeform 971"/>
            <p:cNvSpPr>
              <a:spLocks/>
            </p:cNvSpPr>
            <p:nvPr/>
          </p:nvSpPr>
          <p:spPr bwMode="auto">
            <a:xfrm>
              <a:off x="3292" y="2476"/>
              <a:ext cx="251" cy="190"/>
            </a:xfrm>
            <a:custGeom>
              <a:avLst/>
              <a:gdLst>
                <a:gd name="T0" fmla="*/ 52 w 251"/>
                <a:gd name="T1" fmla="*/ 31 h 190"/>
                <a:gd name="T2" fmla="*/ 48 w 251"/>
                <a:gd name="T3" fmla="*/ 34 h 190"/>
                <a:gd name="T4" fmla="*/ 31 w 251"/>
                <a:gd name="T5" fmla="*/ 66 h 190"/>
                <a:gd name="T6" fmla="*/ 27 w 251"/>
                <a:gd name="T7" fmla="*/ 66 h 190"/>
                <a:gd name="T8" fmla="*/ 21 w 251"/>
                <a:gd name="T9" fmla="*/ 75 h 190"/>
                <a:gd name="T10" fmla="*/ 18 w 251"/>
                <a:gd name="T11" fmla="*/ 105 h 190"/>
                <a:gd name="T12" fmla="*/ 12 w 251"/>
                <a:gd name="T13" fmla="*/ 109 h 190"/>
                <a:gd name="T14" fmla="*/ 3 w 251"/>
                <a:gd name="T15" fmla="*/ 109 h 190"/>
                <a:gd name="T16" fmla="*/ 0 w 251"/>
                <a:gd name="T17" fmla="*/ 115 h 190"/>
                <a:gd name="T18" fmla="*/ 1 w 251"/>
                <a:gd name="T19" fmla="*/ 118 h 190"/>
                <a:gd name="T20" fmla="*/ 6 w 251"/>
                <a:gd name="T21" fmla="*/ 120 h 190"/>
                <a:gd name="T22" fmla="*/ 12 w 251"/>
                <a:gd name="T23" fmla="*/ 121 h 190"/>
                <a:gd name="T24" fmla="*/ 16 w 251"/>
                <a:gd name="T25" fmla="*/ 126 h 190"/>
                <a:gd name="T26" fmla="*/ 21 w 251"/>
                <a:gd name="T27" fmla="*/ 133 h 190"/>
                <a:gd name="T28" fmla="*/ 36 w 251"/>
                <a:gd name="T29" fmla="*/ 155 h 190"/>
                <a:gd name="T30" fmla="*/ 45 w 251"/>
                <a:gd name="T31" fmla="*/ 158 h 190"/>
                <a:gd name="T32" fmla="*/ 46 w 251"/>
                <a:gd name="T33" fmla="*/ 172 h 190"/>
                <a:gd name="T34" fmla="*/ 60 w 251"/>
                <a:gd name="T35" fmla="*/ 173 h 190"/>
                <a:gd name="T36" fmla="*/ 80 w 251"/>
                <a:gd name="T37" fmla="*/ 187 h 190"/>
                <a:gd name="T38" fmla="*/ 113 w 251"/>
                <a:gd name="T39" fmla="*/ 187 h 190"/>
                <a:gd name="T40" fmla="*/ 130 w 251"/>
                <a:gd name="T41" fmla="*/ 179 h 190"/>
                <a:gd name="T42" fmla="*/ 148 w 251"/>
                <a:gd name="T43" fmla="*/ 184 h 190"/>
                <a:gd name="T44" fmla="*/ 164 w 251"/>
                <a:gd name="T45" fmla="*/ 176 h 190"/>
                <a:gd name="T46" fmla="*/ 181 w 251"/>
                <a:gd name="T47" fmla="*/ 166 h 190"/>
                <a:gd name="T48" fmla="*/ 251 w 251"/>
                <a:gd name="T49" fmla="*/ 115 h 190"/>
                <a:gd name="T50" fmla="*/ 184 w 251"/>
                <a:gd name="T51" fmla="*/ 97 h 190"/>
                <a:gd name="T52" fmla="*/ 176 w 251"/>
                <a:gd name="T53" fmla="*/ 90 h 190"/>
                <a:gd name="T54" fmla="*/ 172 w 251"/>
                <a:gd name="T55" fmla="*/ 85 h 190"/>
                <a:gd name="T56" fmla="*/ 167 w 251"/>
                <a:gd name="T57" fmla="*/ 81 h 190"/>
                <a:gd name="T58" fmla="*/ 164 w 251"/>
                <a:gd name="T59" fmla="*/ 76 h 190"/>
                <a:gd name="T60" fmla="*/ 164 w 251"/>
                <a:gd name="T61" fmla="*/ 69 h 190"/>
                <a:gd name="T62" fmla="*/ 164 w 251"/>
                <a:gd name="T63" fmla="*/ 66 h 190"/>
                <a:gd name="T64" fmla="*/ 161 w 251"/>
                <a:gd name="T65" fmla="*/ 64 h 190"/>
                <a:gd name="T66" fmla="*/ 154 w 251"/>
                <a:gd name="T67" fmla="*/ 66 h 190"/>
                <a:gd name="T68" fmla="*/ 149 w 251"/>
                <a:gd name="T69" fmla="*/ 66 h 190"/>
                <a:gd name="T70" fmla="*/ 146 w 251"/>
                <a:gd name="T71" fmla="*/ 61 h 190"/>
                <a:gd name="T72" fmla="*/ 154 w 251"/>
                <a:gd name="T73" fmla="*/ 43 h 190"/>
                <a:gd name="T74" fmla="*/ 152 w 251"/>
                <a:gd name="T75" fmla="*/ 37 h 190"/>
                <a:gd name="T76" fmla="*/ 146 w 251"/>
                <a:gd name="T77" fmla="*/ 30 h 190"/>
                <a:gd name="T78" fmla="*/ 125 w 251"/>
                <a:gd name="T79" fmla="*/ 12 h 190"/>
                <a:gd name="T80" fmla="*/ 115 w 251"/>
                <a:gd name="T81" fmla="*/ 6 h 190"/>
                <a:gd name="T82" fmla="*/ 112 w 251"/>
                <a:gd name="T83" fmla="*/ 6 h 190"/>
                <a:gd name="T84" fmla="*/ 107 w 251"/>
                <a:gd name="T85" fmla="*/ 4 h 190"/>
                <a:gd name="T86" fmla="*/ 103 w 251"/>
                <a:gd name="T87" fmla="*/ 6 h 190"/>
                <a:gd name="T88" fmla="*/ 101 w 251"/>
                <a:gd name="T89" fmla="*/ 7 h 190"/>
                <a:gd name="T90" fmla="*/ 100 w 251"/>
                <a:gd name="T91" fmla="*/ 3 h 190"/>
                <a:gd name="T92" fmla="*/ 98 w 251"/>
                <a:gd name="T93" fmla="*/ 4 h 190"/>
                <a:gd name="T94" fmla="*/ 92 w 251"/>
                <a:gd name="T95" fmla="*/ 7 h 190"/>
                <a:gd name="T96" fmla="*/ 88 w 251"/>
                <a:gd name="T97" fmla="*/ 7 h 190"/>
                <a:gd name="T98" fmla="*/ 85 w 251"/>
                <a:gd name="T99" fmla="*/ 3 h 190"/>
                <a:gd name="T100" fmla="*/ 79 w 251"/>
                <a:gd name="T101" fmla="*/ 0 h 190"/>
                <a:gd name="T102" fmla="*/ 71 w 251"/>
                <a:gd name="T103" fmla="*/ 10 h 190"/>
                <a:gd name="T104" fmla="*/ 70 w 251"/>
                <a:gd name="T105" fmla="*/ 7 h 190"/>
                <a:gd name="T106" fmla="*/ 66 w 251"/>
                <a:gd name="T107" fmla="*/ 7 h 190"/>
                <a:gd name="T108" fmla="*/ 66 w 251"/>
                <a:gd name="T109" fmla="*/ 10 h 190"/>
                <a:gd name="T110" fmla="*/ 63 w 251"/>
                <a:gd name="T111" fmla="*/ 9 h 19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51"/>
                <a:gd name="T169" fmla="*/ 0 h 190"/>
                <a:gd name="T170" fmla="*/ 251 w 251"/>
                <a:gd name="T171" fmla="*/ 190 h 19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51" h="190">
                  <a:moveTo>
                    <a:pt x="58" y="9"/>
                  </a:moveTo>
                  <a:lnTo>
                    <a:pt x="52" y="31"/>
                  </a:lnTo>
                  <a:lnTo>
                    <a:pt x="51" y="34"/>
                  </a:lnTo>
                  <a:lnTo>
                    <a:pt x="48" y="34"/>
                  </a:lnTo>
                  <a:lnTo>
                    <a:pt x="34" y="52"/>
                  </a:lnTo>
                  <a:lnTo>
                    <a:pt x="31" y="66"/>
                  </a:lnTo>
                  <a:lnTo>
                    <a:pt x="30" y="66"/>
                  </a:lnTo>
                  <a:lnTo>
                    <a:pt x="27" y="66"/>
                  </a:lnTo>
                  <a:lnTo>
                    <a:pt x="24" y="67"/>
                  </a:lnTo>
                  <a:lnTo>
                    <a:pt x="21" y="75"/>
                  </a:lnTo>
                  <a:lnTo>
                    <a:pt x="19" y="73"/>
                  </a:lnTo>
                  <a:lnTo>
                    <a:pt x="18" y="105"/>
                  </a:lnTo>
                  <a:lnTo>
                    <a:pt x="15" y="108"/>
                  </a:lnTo>
                  <a:lnTo>
                    <a:pt x="12" y="109"/>
                  </a:lnTo>
                  <a:lnTo>
                    <a:pt x="6" y="108"/>
                  </a:lnTo>
                  <a:lnTo>
                    <a:pt x="3" y="109"/>
                  </a:lnTo>
                  <a:lnTo>
                    <a:pt x="3" y="114"/>
                  </a:lnTo>
                  <a:lnTo>
                    <a:pt x="0" y="115"/>
                  </a:lnTo>
                  <a:lnTo>
                    <a:pt x="0" y="117"/>
                  </a:lnTo>
                  <a:lnTo>
                    <a:pt x="1" y="118"/>
                  </a:lnTo>
                  <a:lnTo>
                    <a:pt x="3" y="118"/>
                  </a:lnTo>
                  <a:lnTo>
                    <a:pt x="6" y="120"/>
                  </a:lnTo>
                  <a:lnTo>
                    <a:pt x="7" y="120"/>
                  </a:lnTo>
                  <a:lnTo>
                    <a:pt x="12" y="121"/>
                  </a:lnTo>
                  <a:lnTo>
                    <a:pt x="13" y="123"/>
                  </a:lnTo>
                  <a:lnTo>
                    <a:pt x="16" y="126"/>
                  </a:lnTo>
                  <a:lnTo>
                    <a:pt x="16" y="129"/>
                  </a:lnTo>
                  <a:lnTo>
                    <a:pt x="21" y="133"/>
                  </a:lnTo>
                  <a:lnTo>
                    <a:pt x="28" y="138"/>
                  </a:lnTo>
                  <a:lnTo>
                    <a:pt x="36" y="155"/>
                  </a:lnTo>
                  <a:lnTo>
                    <a:pt x="37" y="157"/>
                  </a:lnTo>
                  <a:lnTo>
                    <a:pt x="45" y="158"/>
                  </a:lnTo>
                  <a:lnTo>
                    <a:pt x="48" y="160"/>
                  </a:lnTo>
                  <a:lnTo>
                    <a:pt x="46" y="172"/>
                  </a:lnTo>
                  <a:lnTo>
                    <a:pt x="51" y="173"/>
                  </a:lnTo>
                  <a:lnTo>
                    <a:pt x="60" y="173"/>
                  </a:lnTo>
                  <a:lnTo>
                    <a:pt x="77" y="182"/>
                  </a:lnTo>
                  <a:lnTo>
                    <a:pt x="80" y="187"/>
                  </a:lnTo>
                  <a:lnTo>
                    <a:pt x="106" y="190"/>
                  </a:lnTo>
                  <a:lnTo>
                    <a:pt x="113" y="187"/>
                  </a:lnTo>
                  <a:lnTo>
                    <a:pt x="118" y="182"/>
                  </a:lnTo>
                  <a:lnTo>
                    <a:pt x="130" y="179"/>
                  </a:lnTo>
                  <a:lnTo>
                    <a:pt x="139" y="184"/>
                  </a:lnTo>
                  <a:lnTo>
                    <a:pt x="148" y="184"/>
                  </a:lnTo>
                  <a:lnTo>
                    <a:pt x="149" y="182"/>
                  </a:lnTo>
                  <a:lnTo>
                    <a:pt x="164" y="176"/>
                  </a:lnTo>
                  <a:lnTo>
                    <a:pt x="172" y="170"/>
                  </a:lnTo>
                  <a:lnTo>
                    <a:pt x="181" y="166"/>
                  </a:lnTo>
                  <a:lnTo>
                    <a:pt x="200" y="166"/>
                  </a:lnTo>
                  <a:lnTo>
                    <a:pt x="251" y="115"/>
                  </a:lnTo>
                  <a:lnTo>
                    <a:pt x="235" y="115"/>
                  </a:lnTo>
                  <a:lnTo>
                    <a:pt x="184" y="97"/>
                  </a:lnTo>
                  <a:lnTo>
                    <a:pt x="182" y="94"/>
                  </a:lnTo>
                  <a:lnTo>
                    <a:pt x="176" y="90"/>
                  </a:lnTo>
                  <a:lnTo>
                    <a:pt x="173" y="87"/>
                  </a:lnTo>
                  <a:lnTo>
                    <a:pt x="172" y="85"/>
                  </a:lnTo>
                  <a:lnTo>
                    <a:pt x="172" y="84"/>
                  </a:lnTo>
                  <a:lnTo>
                    <a:pt x="167" y="81"/>
                  </a:lnTo>
                  <a:lnTo>
                    <a:pt x="167" y="79"/>
                  </a:lnTo>
                  <a:lnTo>
                    <a:pt x="164" y="76"/>
                  </a:lnTo>
                  <a:lnTo>
                    <a:pt x="163" y="70"/>
                  </a:lnTo>
                  <a:lnTo>
                    <a:pt x="164" y="69"/>
                  </a:lnTo>
                  <a:lnTo>
                    <a:pt x="164" y="67"/>
                  </a:lnTo>
                  <a:lnTo>
                    <a:pt x="164" y="66"/>
                  </a:lnTo>
                  <a:lnTo>
                    <a:pt x="163" y="64"/>
                  </a:lnTo>
                  <a:lnTo>
                    <a:pt x="161" y="64"/>
                  </a:lnTo>
                  <a:lnTo>
                    <a:pt x="157" y="66"/>
                  </a:lnTo>
                  <a:lnTo>
                    <a:pt x="154" y="66"/>
                  </a:lnTo>
                  <a:lnTo>
                    <a:pt x="152" y="66"/>
                  </a:lnTo>
                  <a:lnTo>
                    <a:pt x="149" y="66"/>
                  </a:lnTo>
                  <a:lnTo>
                    <a:pt x="148" y="64"/>
                  </a:lnTo>
                  <a:lnTo>
                    <a:pt x="146" y="61"/>
                  </a:lnTo>
                  <a:lnTo>
                    <a:pt x="151" y="54"/>
                  </a:lnTo>
                  <a:lnTo>
                    <a:pt x="154" y="43"/>
                  </a:lnTo>
                  <a:lnTo>
                    <a:pt x="155" y="42"/>
                  </a:lnTo>
                  <a:lnTo>
                    <a:pt x="152" y="37"/>
                  </a:lnTo>
                  <a:lnTo>
                    <a:pt x="148" y="34"/>
                  </a:lnTo>
                  <a:lnTo>
                    <a:pt x="146" y="30"/>
                  </a:lnTo>
                  <a:lnTo>
                    <a:pt x="127" y="12"/>
                  </a:lnTo>
                  <a:lnTo>
                    <a:pt x="125" y="12"/>
                  </a:lnTo>
                  <a:lnTo>
                    <a:pt x="118" y="6"/>
                  </a:lnTo>
                  <a:lnTo>
                    <a:pt x="115" y="6"/>
                  </a:lnTo>
                  <a:lnTo>
                    <a:pt x="113" y="7"/>
                  </a:lnTo>
                  <a:lnTo>
                    <a:pt x="112" y="6"/>
                  </a:lnTo>
                  <a:lnTo>
                    <a:pt x="109" y="6"/>
                  </a:lnTo>
                  <a:lnTo>
                    <a:pt x="107" y="4"/>
                  </a:lnTo>
                  <a:lnTo>
                    <a:pt x="106" y="6"/>
                  </a:lnTo>
                  <a:lnTo>
                    <a:pt x="103" y="6"/>
                  </a:lnTo>
                  <a:lnTo>
                    <a:pt x="103" y="7"/>
                  </a:lnTo>
                  <a:lnTo>
                    <a:pt x="101" y="7"/>
                  </a:lnTo>
                  <a:lnTo>
                    <a:pt x="101" y="4"/>
                  </a:lnTo>
                  <a:lnTo>
                    <a:pt x="100" y="3"/>
                  </a:lnTo>
                  <a:lnTo>
                    <a:pt x="98" y="3"/>
                  </a:lnTo>
                  <a:lnTo>
                    <a:pt x="98" y="4"/>
                  </a:lnTo>
                  <a:lnTo>
                    <a:pt x="97" y="6"/>
                  </a:lnTo>
                  <a:lnTo>
                    <a:pt x="92" y="7"/>
                  </a:lnTo>
                  <a:lnTo>
                    <a:pt x="91" y="7"/>
                  </a:lnTo>
                  <a:lnTo>
                    <a:pt x="88" y="7"/>
                  </a:lnTo>
                  <a:lnTo>
                    <a:pt x="86" y="4"/>
                  </a:lnTo>
                  <a:lnTo>
                    <a:pt x="85" y="3"/>
                  </a:lnTo>
                  <a:lnTo>
                    <a:pt x="82" y="3"/>
                  </a:lnTo>
                  <a:lnTo>
                    <a:pt x="79" y="0"/>
                  </a:lnTo>
                  <a:lnTo>
                    <a:pt x="73" y="13"/>
                  </a:lnTo>
                  <a:lnTo>
                    <a:pt x="71" y="10"/>
                  </a:lnTo>
                  <a:lnTo>
                    <a:pt x="71" y="9"/>
                  </a:lnTo>
                  <a:lnTo>
                    <a:pt x="70" y="7"/>
                  </a:lnTo>
                  <a:lnTo>
                    <a:pt x="67" y="7"/>
                  </a:lnTo>
                  <a:lnTo>
                    <a:pt x="66" y="7"/>
                  </a:lnTo>
                  <a:lnTo>
                    <a:pt x="66" y="9"/>
                  </a:lnTo>
                  <a:lnTo>
                    <a:pt x="66" y="10"/>
                  </a:lnTo>
                  <a:lnTo>
                    <a:pt x="64" y="10"/>
                  </a:lnTo>
                  <a:lnTo>
                    <a:pt x="63" y="9"/>
                  </a:lnTo>
                  <a:lnTo>
                    <a:pt x="58" y="9"/>
                  </a:lnTo>
                  <a:close/>
                </a:path>
              </a:pathLst>
            </a:custGeom>
            <a:grpFill/>
            <a:ln w="1905">
              <a:noFill/>
              <a:round/>
              <a:headEnd/>
              <a:tailEnd/>
            </a:ln>
          </p:spPr>
          <p:txBody>
            <a:bodyPr/>
            <a:lstStyle/>
            <a:p>
              <a:endParaRPr lang="en-GB">
                <a:solidFill>
                  <a:srgbClr val="000000"/>
                </a:solidFill>
                <a:latin typeface="Arial"/>
              </a:endParaRPr>
            </a:p>
          </p:txBody>
        </p:sp>
        <p:sp>
          <p:nvSpPr>
            <p:cNvPr id="976" name="Freeform 972"/>
            <p:cNvSpPr>
              <a:spLocks/>
            </p:cNvSpPr>
            <p:nvPr/>
          </p:nvSpPr>
          <p:spPr bwMode="auto">
            <a:xfrm>
              <a:off x="3241" y="2901"/>
              <a:ext cx="178" cy="287"/>
            </a:xfrm>
            <a:custGeom>
              <a:avLst/>
              <a:gdLst>
                <a:gd name="T0" fmla="*/ 178 w 178"/>
                <a:gd name="T1" fmla="*/ 3 h 287"/>
                <a:gd name="T2" fmla="*/ 175 w 178"/>
                <a:gd name="T3" fmla="*/ 39 h 287"/>
                <a:gd name="T4" fmla="*/ 175 w 178"/>
                <a:gd name="T5" fmla="*/ 60 h 287"/>
                <a:gd name="T6" fmla="*/ 176 w 178"/>
                <a:gd name="T7" fmla="*/ 63 h 287"/>
                <a:gd name="T8" fmla="*/ 176 w 178"/>
                <a:gd name="T9" fmla="*/ 67 h 287"/>
                <a:gd name="T10" fmla="*/ 175 w 178"/>
                <a:gd name="T11" fmla="*/ 78 h 287"/>
                <a:gd name="T12" fmla="*/ 175 w 178"/>
                <a:gd name="T13" fmla="*/ 87 h 287"/>
                <a:gd name="T14" fmla="*/ 160 w 178"/>
                <a:gd name="T15" fmla="*/ 99 h 287"/>
                <a:gd name="T16" fmla="*/ 151 w 178"/>
                <a:gd name="T17" fmla="*/ 109 h 287"/>
                <a:gd name="T18" fmla="*/ 140 w 178"/>
                <a:gd name="T19" fmla="*/ 114 h 287"/>
                <a:gd name="T20" fmla="*/ 112 w 178"/>
                <a:gd name="T21" fmla="*/ 133 h 287"/>
                <a:gd name="T22" fmla="*/ 111 w 178"/>
                <a:gd name="T23" fmla="*/ 136 h 287"/>
                <a:gd name="T24" fmla="*/ 100 w 178"/>
                <a:gd name="T25" fmla="*/ 141 h 287"/>
                <a:gd name="T26" fmla="*/ 81 w 178"/>
                <a:gd name="T27" fmla="*/ 163 h 287"/>
                <a:gd name="T28" fmla="*/ 81 w 178"/>
                <a:gd name="T29" fmla="*/ 178 h 287"/>
                <a:gd name="T30" fmla="*/ 84 w 178"/>
                <a:gd name="T31" fmla="*/ 184 h 287"/>
                <a:gd name="T32" fmla="*/ 91 w 178"/>
                <a:gd name="T33" fmla="*/ 204 h 287"/>
                <a:gd name="T34" fmla="*/ 88 w 178"/>
                <a:gd name="T35" fmla="*/ 236 h 287"/>
                <a:gd name="T36" fmla="*/ 84 w 178"/>
                <a:gd name="T37" fmla="*/ 248 h 287"/>
                <a:gd name="T38" fmla="*/ 69 w 178"/>
                <a:gd name="T39" fmla="*/ 254 h 287"/>
                <a:gd name="T40" fmla="*/ 45 w 178"/>
                <a:gd name="T41" fmla="*/ 278 h 287"/>
                <a:gd name="T42" fmla="*/ 46 w 178"/>
                <a:gd name="T43" fmla="*/ 287 h 287"/>
                <a:gd name="T44" fmla="*/ 25 w 178"/>
                <a:gd name="T45" fmla="*/ 207 h 287"/>
                <a:gd name="T46" fmla="*/ 34 w 178"/>
                <a:gd name="T47" fmla="*/ 195 h 287"/>
                <a:gd name="T48" fmla="*/ 48 w 178"/>
                <a:gd name="T49" fmla="*/ 141 h 287"/>
                <a:gd name="T50" fmla="*/ 43 w 178"/>
                <a:gd name="T51" fmla="*/ 103 h 287"/>
                <a:gd name="T52" fmla="*/ 4 w 178"/>
                <a:gd name="T53" fmla="*/ 87 h 287"/>
                <a:gd name="T54" fmla="*/ 52 w 178"/>
                <a:gd name="T55" fmla="*/ 60 h 287"/>
                <a:gd name="T56" fmla="*/ 57 w 178"/>
                <a:gd name="T57" fmla="*/ 66 h 287"/>
                <a:gd name="T58" fmla="*/ 73 w 178"/>
                <a:gd name="T59" fmla="*/ 67 h 287"/>
                <a:gd name="T60" fmla="*/ 76 w 178"/>
                <a:gd name="T61" fmla="*/ 82 h 287"/>
                <a:gd name="T62" fmla="*/ 75 w 178"/>
                <a:gd name="T63" fmla="*/ 88 h 287"/>
                <a:gd name="T64" fmla="*/ 73 w 178"/>
                <a:gd name="T65" fmla="*/ 94 h 287"/>
                <a:gd name="T66" fmla="*/ 76 w 178"/>
                <a:gd name="T67" fmla="*/ 100 h 287"/>
                <a:gd name="T68" fmla="*/ 87 w 178"/>
                <a:gd name="T69" fmla="*/ 109 h 287"/>
                <a:gd name="T70" fmla="*/ 85 w 178"/>
                <a:gd name="T71" fmla="*/ 114 h 287"/>
                <a:gd name="T72" fmla="*/ 90 w 178"/>
                <a:gd name="T73" fmla="*/ 108 h 287"/>
                <a:gd name="T74" fmla="*/ 87 w 178"/>
                <a:gd name="T75" fmla="*/ 103 h 287"/>
                <a:gd name="T76" fmla="*/ 88 w 178"/>
                <a:gd name="T77" fmla="*/ 99 h 287"/>
                <a:gd name="T78" fmla="*/ 97 w 178"/>
                <a:gd name="T79" fmla="*/ 87 h 287"/>
                <a:gd name="T80" fmla="*/ 99 w 178"/>
                <a:gd name="T81" fmla="*/ 75 h 287"/>
                <a:gd name="T82" fmla="*/ 79 w 178"/>
                <a:gd name="T83" fmla="*/ 37 h 287"/>
                <a:gd name="T84" fmla="*/ 84 w 178"/>
                <a:gd name="T85" fmla="*/ 18 h 287"/>
                <a:gd name="T86" fmla="*/ 100 w 178"/>
                <a:gd name="T87" fmla="*/ 16 h 287"/>
                <a:gd name="T88" fmla="*/ 108 w 178"/>
                <a:gd name="T89" fmla="*/ 21 h 287"/>
                <a:gd name="T90" fmla="*/ 117 w 178"/>
                <a:gd name="T91" fmla="*/ 18 h 287"/>
                <a:gd name="T92" fmla="*/ 137 w 178"/>
                <a:gd name="T93" fmla="*/ 13 h 287"/>
                <a:gd name="T94" fmla="*/ 149 w 178"/>
                <a:gd name="T95" fmla="*/ 13 h 28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
                <a:gd name="T145" fmla="*/ 0 h 287"/>
                <a:gd name="T146" fmla="*/ 178 w 178"/>
                <a:gd name="T147" fmla="*/ 287 h 28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 h="287">
                  <a:moveTo>
                    <a:pt x="176" y="0"/>
                  </a:moveTo>
                  <a:lnTo>
                    <a:pt x="178" y="1"/>
                  </a:lnTo>
                  <a:lnTo>
                    <a:pt x="178" y="3"/>
                  </a:lnTo>
                  <a:lnTo>
                    <a:pt x="178" y="9"/>
                  </a:lnTo>
                  <a:lnTo>
                    <a:pt x="172" y="22"/>
                  </a:lnTo>
                  <a:lnTo>
                    <a:pt x="175" y="39"/>
                  </a:lnTo>
                  <a:lnTo>
                    <a:pt x="172" y="40"/>
                  </a:lnTo>
                  <a:lnTo>
                    <a:pt x="173" y="43"/>
                  </a:lnTo>
                  <a:lnTo>
                    <a:pt x="175" y="60"/>
                  </a:lnTo>
                  <a:lnTo>
                    <a:pt x="173" y="63"/>
                  </a:lnTo>
                  <a:lnTo>
                    <a:pt x="175" y="64"/>
                  </a:lnTo>
                  <a:lnTo>
                    <a:pt x="176" y="63"/>
                  </a:lnTo>
                  <a:lnTo>
                    <a:pt x="178" y="66"/>
                  </a:lnTo>
                  <a:lnTo>
                    <a:pt x="175" y="67"/>
                  </a:lnTo>
                  <a:lnTo>
                    <a:pt x="176" y="67"/>
                  </a:lnTo>
                  <a:lnTo>
                    <a:pt x="178" y="69"/>
                  </a:lnTo>
                  <a:lnTo>
                    <a:pt x="178" y="72"/>
                  </a:lnTo>
                  <a:lnTo>
                    <a:pt x="175" y="78"/>
                  </a:lnTo>
                  <a:lnTo>
                    <a:pt x="173" y="81"/>
                  </a:lnTo>
                  <a:lnTo>
                    <a:pt x="175" y="81"/>
                  </a:lnTo>
                  <a:lnTo>
                    <a:pt x="175" y="87"/>
                  </a:lnTo>
                  <a:lnTo>
                    <a:pt x="172" y="88"/>
                  </a:lnTo>
                  <a:lnTo>
                    <a:pt x="166" y="96"/>
                  </a:lnTo>
                  <a:lnTo>
                    <a:pt x="160" y="99"/>
                  </a:lnTo>
                  <a:lnTo>
                    <a:pt x="161" y="100"/>
                  </a:lnTo>
                  <a:lnTo>
                    <a:pt x="161" y="103"/>
                  </a:lnTo>
                  <a:lnTo>
                    <a:pt x="151" y="109"/>
                  </a:lnTo>
                  <a:lnTo>
                    <a:pt x="149" y="112"/>
                  </a:lnTo>
                  <a:lnTo>
                    <a:pt x="145" y="114"/>
                  </a:lnTo>
                  <a:lnTo>
                    <a:pt x="140" y="114"/>
                  </a:lnTo>
                  <a:lnTo>
                    <a:pt x="114" y="129"/>
                  </a:lnTo>
                  <a:lnTo>
                    <a:pt x="114" y="132"/>
                  </a:lnTo>
                  <a:lnTo>
                    <a:pt x="112" y="133"/>
                  </a:lnTo>
                  <a:lnTo>
                    <a:pt x="109" y="133"/>
                  </a:lnTo>
                  <a:lnTo>
                    <a:pt x="108" y="133"/>
                  </a:lnTo>
                  <a:lnTo>
                    <a:pt x="111" y="136"/>
                  </a:lnTo>
                  <a:lnTo>
                    <a:pt x="103" y="145"/>
                  </a:lnTo>
                  <a:lnTo>
                    <a:pt x="102" y="144"/>
                  </a:lnTo>
                  <a:lnTo>
                    <a:pt x="100" y="141"/>
                  </a:lnTo>
                  <a:lnTo>
                    <a:pt x="99" y="147"/>
                  </a:lnTo>
                  <a:lnTo>
                    <a:pt x="96" y="147"/>
                  </a:lnTo>
                  <a:lnTo>
                    <a:pt x="81" y="163"/>
                  </a:lnTo>
                  <a:lnTo>
                    <a:pt x="78" y="163"/>
                  </a:lnTo>
                  <a:lnTo>
                    <a:pt x="78" y="175"/>
                  </a:lnTo>
                  <a:lnTo>
                    <a:pt x="81" y="178"/>
                  </a:lnTo>
                  <a:lnTo>
                    <a:pt x="82" y="180"/>
                  </a:lnTo>
                  <a:lnTo>
                    <a:pt x="82" y="183"/>
                  </a:lnTo>
                  <a:lnTo>
                    <a:pt x="84" y="184"/>
                  </a:lnTo>
                  <a:lnTo>
                    <a:pt x="88" y="204"/>
                  </a:lnTo>
                  <a:lnTo>
                    <a:pt x="90" y="202"/>
                  </a:lnTo>
                  <a:lnTo>
                    <a:pt x="91" y="204"/>
                  </a:lnTo>
                  <a:lnTo>
                    <a:pt x="87" y="236"/>
                  </a:lnTo>
                  <a:lnTo>
                    <a:pt x="87" y="239"/>
                  </a:lnTo>
                  <a:lnTo>
                    <a:pt x="88" y="236"/>
                  </a:lnTo>
                  <a:lnTo>
                    <a:pt x="90" y="233"/>
                  </a:lnTo>
                  <a:lnTo>
                    <a:pt x="90" y="239"/>
                  </a:lnTo>
                  <a:lnTo>
                    <a:pt x="84" y="248"/>
                  </a:lnTo>
                  <a:lnTo>
                    <a:pt x="79" y="251"/>
                  </a:lnTo>
                  <a:lnTo>
                    <a:pt x="73" y="254"/>
                  </a:lnTo>
                  <a:lnTo>
                    <a:pt x="69" y="254"/>
                  </a:lnTo>
                  <a:lnTo>
                    <a:pt x="48" y="265"/>
                  </a:lnTo>
                  <a:lnTo>
                    <a:pt x="40" y="274"/>
                  </a:lnTo>
                  <a:lnTo>
                    <a:pt x="45" y="278"/>
                  </a:lnTo>
                  <a:lnTo>
                    <a:pt x="46" y="277"/>
                  </a:lnTo>
                  <a:lnTo>
                    <a:pt x="48" y="275"/>
                  </a:lnTo>
                  <a:lnTo>
                    <a:pt x="46" y="287"/>
                  </a:lnTo>
                  <a:lnTo>
                    <a:pt x="34" y="287"/>
                  </a:lnTo>
                  <a:lnTo>
                    <a:pt x="25" y="211"/>
                  </a:lnTo>
                  <a:lnTo>
                    <a:pt x="25" y="207"/>
                  </a:lnTo>
                  <a:lnTo>
                    <a:pt x="27" y="202"/>
                  </a:lnTo>
                  <a:lnTo>
                    <a:pt x="28" y="199"/>
                  </a:lnTo>
                  <a:lnTo>
                    <a:pt x="34" y="195"/>
                  </a:lnTo>
                  <a:lnTo>
                    <a:pt x="48" y="165"/>
                  </a:lnTo>
                  <a:lnTo>
                    <a:pt x="45" y="147"/>
                  </a:lnTo>
                  <a:lnTo>
                    <a:pt x="48" y="141"/>
                  </a:lnTo>
                  <a:lnTo>
                    <a:pt x="49" y="120"/>
                  </a:lnTo>
                  <a:lnTo>
                    <a:pt x="46" y="105"/>
                  </a:lnTo>
                  <a:lnTo>
                    <a:pt x="43" y="103"/>
                  </a:lnTo>
                  <a:lnTo>
                    <a:pt x="16" y="93"/>
                  </a:lnTo>
                  <a:lnTo>
                    <a:pt x="4" y="93"/>
                  </a:lnTo>
                  <a:lnTo>
                    <a:pt x="4" y="87"/>
                  </a:lnTo>
                  <a:lnTo>
                    <a:pt x="3" y="87"/>
                  </a:lnTo>
                  <a:lnTo>
                    <a:pt x="0" y="78"/>
                  </a:lnTo>
                  <a:lnTo>
                    <a:pt x="52" y="60"/>
                  </a:lnTo>
                  <a:lnTo>
                    <a:pt x="54" y="61"/>
                  </a:lnTo>
                  <a:lnTo>
                    <a:pt x="55" y="61"/>
                  </a:lnTo>
                  <a:lnTo>
                    <a:pt x="57" y="66"/>
                  </a:lnTo>
                  <a:lnTo>
                    <a:pt x="60" y="69"/>
                  </a:lnTo>
                  <a:lnTo>
                    <a:pt x="61" y="70"/>
                  </a:lnTo>
                  <a:lnTo>
                    <a:pt x="73" y="67"/>
                  </a:lnTo>
                  <a:lnTo>
                    <a:pt x="75" y="67"/>
                  </a:lnTo>
                  <a:lnTo>
                    <a:pt x="75" y="70"/>
                  </a:lnTo>
                  <a:lnTo>
                    <a:pt x="76" y="82"/>
                  </a:lnTo>
                  <a:lnTo>
                    <a:pt x="76" y="84"/>
                  </a:lnTo>
                  <a:lnTo>
                    <a:pt x="75" y="85"/>
                  </a:lnTo>
                  <a:lnTo>
                    <a:pt x="75" y="88"/>
                  </a:lnTo>
                  <a:lnTo>
                    <a:pt x="73" y="90"/>
                  </a:lnTo>
                  <a:lnTo>
                    <a:pt x="72" y="93"/>
                  </a:lnTo>
                  <a:lnTo>
                    <a:pt x="73" y="94"/>
                  </a:lnTo>
                  <a:lnTo>
                    <a:pt x="75" y="99"/>
                  </a:lnTo>
                  <a:lnTo>
                    <a:pt x="75" y="100"/>
                  </a:lnTo>
                  <a:lnTo>
                    <a:pt x="76" y="100"/>
                  </a:lnTo>
                  <a:lnTo>
                    <a:pt x="81" y="106"/>
                  </a:lnTo>
                  <a:lnTo>
                    <a:pt x="85" y="108"/>
                  </a:lnTo>
                  <a:lnTo>
                    <a:pt x="87" y="109"/>
                  </a:lnTo>
                  <a:lnTo>
                    <a:pt x="87" y="111"/>
                  </a:lnTo>
                  <a:lnTo>
                    <a:pt x="85" y="112"/>
                  </a:lnTo>
                  <a:lnTo>
                    <a:pt x="85" y="114"/>
                  </a:lnTo>
                  <a:lnTo>
                    <a:pt x="88" y="114"/>
                  </a:lnTo>
                  <a:lnTo>
                    <a:pt x="90" y="112"/>
                  </a:lnTo>
                  <a:lnTo>
                    <a:pt x="90" y="108"/>
                  </a:lnTo>
                  <a:lnTo>
                    <a:pt x="88" y="106"/>
                  </a:lnTo>
                  <a:lnTo>
                    <a:pt x="87" y="105"/>
                  </a:lnTo>
                  <a:lnTo>
                    <a:pt x="87" y="103"/>
                  </a:lnTo>
                  <a:lnTo>
                    <a:pt x="88" y="102"/>
                  </a:lnTo>
                  <a:lnTo>
                    <a:pt x="88" y="100"/>
                  </a:lnTo>
                  <a:lnTo>
                    <a:pt x="88" y="99"/>
                  </a:lnTo>
                  <a:lnTo>
                    <a:pt x="96" y="96"/>
                  </a:lnTo>
                  <a:lnTo>
                    <a:pt x="97" y="94"/>
                  </a:lnTo>
                  <a:lnTo>
                    <a:pt x="97" y="87"/>
                  </a:lnTo>
                  <a:lnTo>
                    <a:pt x="99" y="85"/>
                  </a:lnTo>
                  <a:lnTo>
                    <a:pt x="97" y="81"/>
                  </a:lnTo>
                  <a:lnTo>
                    <a:pt x="99" y="75"/>
                  </a:lnTo>
                  <a:lnTo>
                    <a:pt x="99" y="72"/>
                  </a:lnTo>
                  <a:lnTo>
                    <a:pt x="81" y="51"/>
                  </a:lnTo>
                  <a:lnTo>
                    <a:pt x="79" y="37"/>
                  </a:lnTo>
                  <a:lnTo>
                    <a:pt x="79" y="36"/>
                  </a:lnTo>
                  <a:lnTo>
                    <a:pt x="78" y="33"/>
                  </a:lnTo>
                  <a:lnTo>
                    <a:pt x="84" y="18"/>
                  </a:lnTo>
                  <a:lnTo>
                    <a:pt x="97" y="18"/>
                  </a:lnTo>
                  <a:lnTo>
                    <a:pt x="99" y="16"/>
                  </a:lnTo>
                  <a:lnTo>
                    <a:pt x="100" y="16"/>
                  </a:lnTo>
                  <a:lnTo>
                    <a:pt x="103" y="18"/>
                  </a:lnTo>
                  <a:lnTo>
                    <a:pt x="106" y="21"/>
                  </a:lnTo>
                  <a:lnTo>
                    <a:pt x="108" y="21"/>
                  </a:lnTo>
                  <a:lnTo>
                    <a:pt x="111" y="19"/>
                  </a:lnTo>
                  <a:lnTo>
                    <a:pt x="112" y="19"/>
                  </a:lnTo>
                  <a:lnTo>
                    <a:pt x="117" y="18"/>
                  </a:lnTo>
                  <a:lnTo>
                    <a:pt x="128" y="18"/>
                  </a:lnTo>
                  <a:lnTo>
                    <a:pt x="133" y="13"/>
                  </a:lnTo>
                  <a:lnTo>
                    <a:pt x="137" y="13"/>
                  </a:lnTo>
                  <a:lnTo>
                    <a:pt x="140" y="12"/>
                  </a:lnTo>
                  <a:lnTo>
                    <a:pt x="143" y="15"/>
                  </a:lnTo>
                  <a:lnTo>
                    <a:pt x="149" y="13"/>
                  </a:lnTo>
                  <a:lnTo>
                    <a:pt x="166" y="9"/>
                  </a:lnTo>
                  <a:lnTo>
                    <a:pt x="176" y="0"/>
                  </a:lnTo>
                  <a:close/>
                </a:path>
              </a:pathLst>
            </a:custGeom>
            <a:grpFill/>
            <a:ln w="1905">
              <a:noFill/>
              <a:round/>
              <a:headEnd/>
              <a:tailEnd/>
            </a:ln>
          </p:spPr>
          <p:txBody>
            <a:bodyPr/>
            <a:lstStyle/>
            <a:p>
              <a:endParaRPr lang="en-GB">
                <a:solidFill>
                  <a:srgbClr val="000000"/>
                </a:solidFill>
                <a:latin typeface="Arial"/>
              </a:endParaRPr>
            </a:p>
          </p:txBody>
        </p:sp>
        <p:sp>
          <p:nvSpPr>
            <p:cNvPr id="977" name="Freeform 973"/>
            <p:cNvSpPr>
              <a:spLocks/>
            </p:cNvSpPr>
            <p:nvPr/>
          </p:nvSpPr>
          <p:spPr bwMode="auto">
            <a:xfrm>
              <a:off x="3489" y="2001"/>
              <a:ext cx="20" cy="18"/>
            </a:xfrm>
            <a:custGeom>
              <a:avLst/>
              <a:gdLst>
                <a:gd name="T0" fmla="*/ 20 w 20"/>
                <a:gd name="T1" fmla="*/ 18 h 18"/>
                <a:gd name="T2" fmla="*/ 11 w 20"/>
                <a:gd name="T3" fmla="*/ 17 h 18"/>
                <a:gd name="T4" fmla="*/ 0 w 20"/>
                <a:gd name="T5" fmla="*/ 2 h 18"/>
                <a:gd name="T6" fmla="*/ 2 w 20"/>
                <a:gd name="T7" fmla="*/ 0 h 18"/>
                <a:gd name="T8" fmla="*/ 5 w 20"/>
                <a:gd name="T9" fmla="*/ 2 h 18"/>
                <a:gd name="T10" fmla="*/ 6 w 20"/>
                <a:gd name="T11" fmla="*/ 3 h 18"/>
                <a:gd name="T12" fmla="*/ 8 w 20"/>
                <a:gd name="T13" fmla="*/ 5 h 18"/>
                <a:gd name="T14" fmla="*/ 11 w 20"/>
                <a:gd name="T15" fmla="*/ 5 h 18"/>
                <a:gd name="T16" fmla="*/ 14 w 20"/>
                <a:gd name="T17" fmla="*/ 3 h 18"/>
                <a:gd name="T18" fmla="*/ 15 w 20"/>
                <a:gd name="T19" fmla="*/ 5 h 18"/>
                <a:gd name="T20" fmla="*/ 18 w 20"/>
                <a:gd name="T21" fmla="*/ 11 h 18"/>
                <a:gd name="T22" fmla="*/ 20 w 20"/>
                <a:gd name="T23" fmla="*/ 18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8"/>
                <a:gd name="T38" fmla="*/ 20 w 20"/>
                <a:gd name="T39" fmla="*/ 18 h 1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8">
                  <a:moveTo>
                    <a:pt x="20" y="18"/>
                  </a:moveTo>
                  <a:lnTo>
                    <a:pt x="11" y="17"/>
                  </a:lnTo>
                  <a:lnTo>
                    <a:pt x="0" y="2"/>
                  </a:lnTo>
                  <a:lnTo>
                    <a:pt x="2" y="0"/>
                  </a:lnTo>
                  <a:lnTo>
                    <a:pt x="5" y="2"/>
                  </a:lnTo>
                  <a:lnTo>
                    <a:pt x="6" y="3"/>
                  </a:lnTo>
                  <a:lnTo>
                    <a:pt x="8" y="5"/>
                  </a:lnTo>
                  <a:lnTo>
                    <a:pt x="11" y="5"/>
                  </a:lnTo>
                  <a:lnTo>
                    <a:pt x="14" y="3"/>
                  </a:lnTo>
                  <a:lnTo>
                    <a:pt x="15" y="5"/>
                  </a:lnTo>
                  <a:lnTo>
                    <a:pt x="18" y="11"/>
                  </a:lnTo>
                  <a:lnTo>
                    <a:pt x="20" y="18"/>
                  </a:lnTo>
                  <a:close/>
                </a:path>
              </a:pathLst>
            </a:custGeom>
            <a:grpFill/>
            <a:ln w="1905">
              <a:noFill/>
              <a:round/>
              <a:headEnd/>
              <a:tailEnd/>
            </a:ln>
          </p:spPr>
          <p:txBody>
            <a:bodyPr/>
            <a:lstStyle/>
            <a:p>
              <a:endParaRPr lang="en-GB">
                <a:solidFill>
                  <a:srgbClr val="000000"/>
                </a:solidFill>
                <a:latin typeface="Arial"/>
              </a:endParaRPr>
            </a:p>
          </p:txBody>
        </p:sp>
        <p:sp>
          <p:nvSpPr>
            <p:cNvPr id="978" name="Freeform 974"/>
            <p:cNvSpPr>
              <a:spLocks/>
            </p:cNvSpPr>
            <p:nvPr/>
          </p:nvSpPr>
          <p:spPr bwMode="auto">
            <a:xfrm>
              <a:off x="3491" y="1953"/>
              <a:ext cx="90" cy="75"/>
            </a:xfrm>
            <a:custGeom>
              <a:avLst/>
              <a:gdLst>
                <a:gd name="T0" fmla="*/ 27 w 90"/>
                <a:gd name="T1" fmla="*/ 2 h 75"/>
                <a:gd name="T2" fmla="*/ 34 w 90"/>
                <a:gd name="T3" fmla="*/ 8 h 75"/>
                <a:gd name="T4" fmla="*/ 39 w 90"/>
                <a:gd name="T5" fmla="*/ 14 h 75"/>
                <a:gd name="T6" fmla="*/ 49 w 90"/>
                <a:gd name="T7" fmla="*/ 15 h 75"/>
                <a:gd name="T8" fmla="*/ 52 w 90"/>
                <a:gd name="T9" fmla="*/ 8 h 75"/>
                <a:gd name="T10" fmla="*/ 60 w 90"/>
                <a:gd name="T11" fmla="*/ 0 h 75"/>
                <a:gd name="T12" fmla="*/ 81 w 90"/>
                <a:gd name="T13" fmla="*/ 30 h 75"/>
                <a:gd name="T14" fmla="*/ 87 w 90"/>
                <a:gd name="T15" fmla="*/ 30 h 75"/>
                <a:gd name="T16" fmla="*/ 90 w 90"/>
                <a:gd name="T17" fmla="*/ 36 h 75"/>
                <a:gd name="T18" fmla="*/ 82 w 90"/>
                <a:gd name="T19" fmla="*/ 33 h 75"/>
                <a:gd name="T20" fmla="*/ 78 w 90"/>
                <a:gd name="T21" fmla="*/ 39 h 75"/>
                <a:gd name="T22" fmla="*/ 69 w 90"/>
                <a:gd name="T23" fmla="*/ 59 h 75"/>
                <a:gd name="T24" fmla="*/ 66 w 90"/>
                <a:gd name="T25" fmla="*/ 74 h 75"/>
                <a:gd name="T26" fmla="*/ 60 w 90"/>
                <a:gd name="T27" fmla="*/ 74 h 75"/>
                <a:gd name="T28" fmla="*/ 55 w 90"/>
                <a:gd name="T29" fmla="*/ 71 h 75"/>
                <a:gd name="T30" fmla="*/ 51 w 90"/>
                <a:gd name="T31" fmla="*/ 68 h 75"/>
                <a:gd name="T32" fmla="*/ 57 w 90"/>
                <a:gd name="T33" fmla="*/ 63 h 75"/>
                <a:gd name="T34" fmla="*/ 55 w 90"/>
                <a:gd name="T35" fmla="*/ 53 h 75"/>
                <a:gd name="T36" fmla="*/ 42 w 90"/>
                <a:gd name="T37" fmla="*/ 51 h 75"/>
                <a:gd name="T38" fmla="*/ 33 w 90"/>
                <a:gd name="T39" fmla="*/ 62 h 75"/>
                <a:gd name="T40" fmla="*/ 27 w 90"/>
                <a:gd name="T41" fmla="*/ 66 h 75"/>
                <a:gd name="T42" fmla="*/ 24 w 90"/>
                <a:gd name="T43" fmla="*/ 60 h 75"/>
                <a:gd name="T44" fmla="*/ 25 w 90"/>
                <a:gd name="T45" fmla="*/ 57 h 75"/>
                <a:gd name="T46" fmla="*/ 24 w 90"/>
                <a:gd name="T47" fmla="*/ 53 h 75"/>
                <a:gd name="T48" fmla="*/ 24 w 90"/>
                <a:gd name="T49" fmla="*/ 50 h 75"/>
                <a:gd name="T50" fmla="*/ 16 w 90"/>
                <a:gd name="T51" fmla="*/ 48 h 75"/>
                <a:gd name="T52" fmla="*/ 13 w 90"/>
                <a:gd name="T53" fmla="*/ 42 h 75"/>
                <a:gd name="T54" fmla="*/ 16 w 90"/>
                <a:gd name="T55" fmla="*/ 39 h 75"/>
                <a:gd name="T56" fmla="*/ 10 w 90"/>
                <a:gd name="T57" fmla="*/ 32 h 75"/>
                <a:gd name="T58" fmla="*/ 7 w 90"/>
                <a:gd name="T59" fmla="*/ 27 h 75"/>
                <a:gd name="T60" fmla="*/ 9 w 90"/>
                <a:gd name="T61" fmla="*/ 23 h 75"/>
                <a:gd name="T62" fmla="*/ 6 w 90"/>
                <a:gd name="T63" fmla="*/ 20 h 75"/>
                <a:gd name="T64" fmla="*/ 0 w 90"/>
                <a:gd name="T65" fmla="*/ 14 h 75"/>
                <a:gd name="T66" fmla="*/ 10 w 90"/>
                <a:gd name="T67" fmla="*/ 11 h 75"/>
                <a:gd name="T68" fmla="*/ 16 w 90"/>
                <a:gd name="T69" fmla="*/ 15 h 75"/>
                <a:gd name="T70" fmla="*/ 27 w 90"/>
                <a:gd name="T71" fmla="*/ 17 h 75"/>
                <a:gd name="T72" fmla="*/ 27 w 90"/>
                <a:gd name="T73" fmla="*/ 12 h 75"/>
                <a:gd name="T74" fmla="*/ 22 w 90"/>
                <a:gd name="T75" fmla="*/ 8 h 75"/>
                <a:gd name="T76" fmla="*/ 21 w 90"/>
                <a:gd name="T77" fmla="*/ 3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0"/>
                <a:gd name="T118" fmla="*/ 0 h 75"/>
                <a:gd name="T119" fmla="*/ 90 w 90"/>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0" h="75">
                  <a:moveTo>
                    <a:pt x="24" y="0"/>
                  </a:moveTo>
                  <a:lnTo>
                    <a:pt x="27" y="2"/>
                  </a:lnTo>
                  <a:lnTo>
                    <a:pt x="30" y="2"/>
                  </a:lnTo>
                  <a:lnTo>
                    <a:pt x="34" y="8"/>
                  </a:lnTo>
                  <a:lnTo>
                    <a:pt x="37" y="8"/>
                  </a:lnTo>
                  <a:lnTo>
                    <a:pt x="39" y="14"/>
                  </a:lnTo>
                  <a:lnTo>
                    <a:pt x="46" y="15"/>
                  </a:lnTo>
                  <a:lnTo>
                    <a:pt x="49" y="15"/>
                  </a:lnTo>
                  <a:lnTo>
                    <a:pt x="51" y="14"/>
                  </a:lnTo>
                  <a:lnTo>
                    <a:pt x="52" y="8"/>
                  </a:lnTo>
                  <a:lnTo>
                    <a:pt x="57" y="6"/>
                  </a:lnTo>
                  <a:lnTo>
                    <a:pt x="60" y="0"/>
                  </a:lnTo>
                  <a:lnTo>
                    <a:pt x="78" y="29"/>
                  </a:lnTo>
                  <a:lnTo>
                    <a:pt x="81" y="30"/>
                  </a:lnTo>
                  <a:lnTo>
                    <a:pt x="84" y="29"/>
                  </a:lnTo>
                  <a:lnTo>
                    <a:pt x="87" y="30"/>
                  </a:lnTo>
                  <a:lnTo>
                    <a:pt x="88" y="30"/>
                  </a:lnTo>
                  <a:lnTo>
                    <a:pt x="90" y="36"/>
                  </a:lnTo>
                  <a:lnTo>
                    <a:pt x="87" y="33"/>
                  </a:lnTo>
                  <a:lnTo>
                    <a:pt x="82" y="33"/>
                  </a:lnTo>
                  <a:lnTo>
                    <a:pt x="79" y="36"/>
                  </a:lnTo>
                  <a:lnTo>
                    <a:pt x="78" y="39"/>
                  </a:lnTo>
                  <a:lnTo>
                    <a:pt x="72" y="63"/>
                  </a:lnTo>
                  <a:lnTo>
                    <a:pt x="69" y="59"/>
                  </a:lnTo>
                  <a:lnTo>
                    <a:pt x="66" y="60"/>
                  </a:lnTo>
                  <a:lnTo>
                    <a:pt x="66" y="74"/>
                  </a:lnTo>
                  <a:lnTo>
                    <a:pt x="64" y="75"/>
                  </a:lnTo>
                  <a:lnTo>
                    <a:pt x="60" y="74"/>
                  </a:lnTo>
                  <a:lnTo>
                    <a:pt x="58" y="72"/>
                  </a:lnTo>
                  <a:lnTo>
                    <a:pt x="55" y="71"/>
                  </a:lnTo>
                  <a:lnTo>
                    <a:pt x="54" y="69"/>
                  </a:lnTo>
                  <a:lnTo>
                    <a:pt x="51" y="68"/>
                  </a:lnTo>
                  <a:lnTo>
                    <a:pt x="52" y="66"/>
                  </a:lnTo>
                  <a:lnTo>
                    <a:pt x="57" y="63"/>
                  </a:lnTo>
                  <a:lnTo>
                    <a:pt x="54" y="57"/>
                  </a:lnTo>
                  <a:lnTo>
                    <a:pt x="55" y="53"/>
                  </a:lnTo>
                  <a:lnTo>
                    <a:pt x="49" y="50"/>
                  </a:lnTo>
                  <a:lnTo>
                    <a:pt x="42" y="51"/>
                  </a:lnTo>
                  <a:lnTo>
                    <a:pt x="34" y="57"/>
                  </a:lnTo>
                  <a:lnTo>
                    <a:pt x="33" y="62"/>
                  </a:lnTo>
                  <a:lnTo>
                    <a:pt x="30" y="66"/>
                  </a:lnTo>
                  <a:lnTo>
                    <a:pt x="27" y="66"/>
                  </a:lnTo>
                  <a:lnTo>
                    <a:pt x="25" y="62"/>
                  </a:lnTo>
                  <a:lnTo>
                    <a:pt x="24" y="60"/>
                  </a:lnTo>
                  <a:lnTo>
                    <a:pt x="25" y="60"/>
                  </a:lnTo>
                  <a:lnTo>
                    <a:pt x="25" y="57"/>
                  </a:lnTo>
                  <a:lnTo>
                    <a:pt x="24" y="56"/>
                  </a:lnTo>
                  <a:lnTo>
                    <a:pt x="24" y="53"/>
                  </a:lnTo>
                  <a:lnTo>
                    <a:pt x="25" y="51"/>
                  </a:lnTo>
                  <a:lnTo>
                    <a:pt x="24" y="50"/>
                  </a:lnTo>
                  <a:lnTo>
                    <a:pt x="21" y="51"/>
                  </a:lnTo>
                  <a:lnTo>
                    <a:pt x="16" y="48"/>
                  </a:lnTo>
                  <a:lnTo>
                    <a:pt x="13" y="44"/>
                  </a:lnTo>
                  <a:lnTo>
                    <a:pt x="13" y="42"/>
                  </a:lnTo>
                  <a:lnTo>
                    <a:pt x="15" y="41"/>
                  </a:lnTo>
                  <a:lnTo>
                    <a:pt x="16" y="39"/>
                  </a:lnTo>
                  <a:lnTo>
                    <a:pt x="16" y="36"/>
                  </a:lnTo>
                  <a:lnTo>
                    <a:pt x="10" y="32"/>
                  </a:lnTo>
                  <a:lnTo>
                    <a:pt x="9" y="30"/>
                  </a:lnTo>
                  <a:lnTo>
                    <a:pt x="7" y="27"/>
                  </a:lnTo>
                  <a:lnTo>
                    <a:pt x="7" y="26"/>
                  </a:lnTo>
                  <a:lnTo>
                    <a:pt x="9" y="23"/>
                  </a:lnTo>
                  <a:lnTo>
                    <a:pt x="9" y="21"/>
                  </a:lnTo>
                  <a:lnTo>
                    <a:pt x="6" y="20"/>
                  </a:lnTo>
                  <a:lnTo>
                    <a:pt x="4" y="20"/>
                  </a:lnTo>
                  <a:lnTo>
                    <a:pt x="0" y="14"/>
                  </a:lnTo>
                  <a:lnTo>
                    <a:pt x="6" y="9"/>
                  </a:lnTo>
                  <a:lnTo>
                    <a:pt x="10" y="11"/>
                  </a:lnTo>
                  <a:lnTo>
                    <a:pt x="13" y="12"/>
                  </a:lnTo>
                  <a:lnTo>
                    <a:pt x="16" y="15"/>
                  </a:lnTo>
                  <a:lnTo>
                    <a:pt x="19" y="15"/>
                  </a:lnTo>
                  <a:lnTo>
                    <a:pt x="27" y="17"/>
                  </a:lnTo>
                  <a:lnTo>
                    <a:pt x="28" y="15"/>
                  </a:lnTo>
                  <a:lnTo>
                    <a:pt x="27" y="12"/>
                  </a:lnTo>
                  <a:lnTo>
                    <a:pt x="24" y="9"/>
                  </a:lnTo>
                  <a:lnTo>
                    <a:pt x="22" y="8"/>
                  </a:lnTo>
                  <a:lnTo>
                    <a:pt x="21" y="6"/>
                  </a:lnTo>
                  <a:lnTo>
                    <a:pt x="21" y="3"/>
                  </a:lnTo>
                  <a:lnTo>
                    <a:pt x="24" y="0"/>
                  </a:lnTo>
                  <a:close/>
                </a:path>
              </a:pathLst>
            </a:custGeom>
            <a:grpFill/>
            <a:ln w="1905">
              <a:noFill/>
              <a:round/>
              <a:headEnd/>
              <a:tailEnd/>
            </a:ln>
          </p:spPr>
          <p:txBody>
            <a:bodyPr/>
            <a:lstStyle/>
            <a:p>
              <a:endParaRPr lang="en-GB">
                <a:solidFill>
                  <a:srgbClr val="000000"/>
                </a:solidFill>
                <a:latin typeface="Arial"/>
              </a:endParaRPr>
            </a:p>
          </p:txBody>
        </p:sp>
        <p:sp>
          <p:nvSpPr>
            <p:cNvPr id="979" name="Freeform 975"/>
            <p:cNvSpPr>
              <a:spLocks/>
            </p:cNvSpPr>
            <p:nvPr/>
          </p:nvSpPr>
          <p:spPr bwMode="auto">
            <a:xfrm>
              <a:off x="2890" y="2139"/>
              <a:ext cx="267" cy="254"/>
            </a:xfrm>
            <a:custGeom>
              <a:avLst/>
              <a:gdLst>
                <a:gd name="T0" fmla="*/ 36 w 267"/>
                <a:gd name="T1" fmla="*/ 168 h 254"/>
                <a:gd name="T2" fmla="*/ 18 w 267"/>
                <a:gd name="T3" fmla="*/ 163 h 254"/>
                <a:gd name="T4" fmla="*/ 12 w 267"/>
                <a:gd name="T5" fmla="*/ 150 h 254"/>
                <a:gd name="T6" fmla="*/ 2 w 267"/>
                <a:gd name="T7" fmla="*/ 133 h 254"/>
                <a:gd name="T8" fmla="*/ 9 w 267"/>
                <a:gd name="T9" fmla="*/ 129 h 254"/>
                <a:gd name="T10" fmla="*/ 0 w 267"/>
                <a:gd name="T11" fmla="*/ 63 h 254"/>
                <a:gd name="T12" fmla="*/ 5 w 267"/>
                <a:gd name="T13" fmla="*/ 57 h 254"/>
                <a:gd name="T14" fmla="*/ 8 w 267"/>
                <a:gd name="T15" fmla="*/ 55 h 254"/>
                <a:gd name="T16" fmla="*/ 17 w 267"/>
                <a:gd name="T17" fmla="*/ 46 h 254"/>
                <a:gd name="T18" fmla="*/ 15 w 267"/>
                <a:gd name="T19" fmla="*/ 36 h 254"/>
                <a:gd name="T20" fmla="*/ 17 w 267"/>
                <a:gd name="T21" fmla="*/ 30 h 254"/>
                <a:gd name="T22" fmla="*/ 24 w 267"/>
                <a:gd name="T23" fmla="*/ 22 h 254"/>
                <a:gd name="T24" fmla="*/ 38 w 267"/>
                <a:gd name="T25" fmla="*/ 12 h 254"/>
                <a:gd name="T26" fmla="*/ 53 w 267"/>
                <a:gd name="T27" fmla="*/ 6 h 254"/>
                <a:gd name="T28" fmla="*/ 65 w 267"/>
                <a:gd name="T29" fmla="*/ 4 h 254"/>
                <a:gd name="T30" fmla="*/ 74 w 267"/>
                <a:gd name="T31" fmla="*/ 7 h 254"/>
                <a:gd name="T32" fmla="*/ 99 w 267"/>
                <a:gd name="T33" fmla="*/ 16 h 254"/>
                <a:gd name="T34" fmla="*/ 102 w 267"/>
                <a:gd name="T35" fmla="*/ 25 h 254"/>
                <a:gd name="T36" fmla="*/ 152 w 267"/>
                <a:gd name="T37" fmla="*/ 48 h 254"/>
                <a:gd name="T38" fmla="*/ 162 w 267"/>
                <a:gd name="T39" fmla="*/ 57 h 254"/>
                <a:gd name="T40" fmla="*/ 176 w 267"/>
                <a:gd name="T41" fmla="*/ 52 h 254"/>
                <a:gd name="T42" fmla="*/ 183 w 267"/>
                <a:gd name="T43" fmla="*/ 40 h 254"/>
                <a:gd name="T44" fmla="*/ 180 w 267"/>
                <a:gd name="T45" fmla="*/ 33 h 254"/>
                <a:gd name="T46" fmla="*/ 179 w 267"/>
                <a:gd name="T47" fmla="*/ 25 h 254"/>
                <a:gd name="T48" fmla="*/ 197 w 267"/>
                <a:gd name="T49" fmla="*/ 7 h 254"/>
                <a:gd name="T50" fmla="*/ 227 w 267"/>
                <a:gd name="T51" fmla="*/ 9 h 254"/>
                <a:gd name="T52" fmla="*/ 231 w 267"/>
                <a:gd name="T53" fmla="*/ 10 h 254"/>
                <a:gd name="T54" fmla="*/ 231 w 267"/>
                <a:gd name="T55" fmla="*/ 15 h 254"/>
                <a:gd name="T56" fmla="*/ 234 w 267"/>
                <a:gd name="T57" fmla="*/ 19 h 254"/>
                <a:gd name="T58" fmla="*/ 237 w 267"/>
                <a:gd name="T59" fmla="*/ 19 h 254"/>
                <a:gd name="T60" fmla="*/ 265 w 267"/>
                <a:gd name="T61" fmla="*/ 25 h 254"/>
                <a:gd name="T62" fmla="*/ 265 w 267"/>
                <a:gd name="T63" fmla="*/ 30 h 254"/>
                <a:gd name="T64" fmla="*/ 261 w 267"/>
                <a:gd name="T65" fmla="*/ 36 h 254"/>
                <a:gd name="T66" fmla="*/ 264 w 267"/>
                <a:gd name="T67" fmla="*/ 55 h 254"/>
                <a:gd name="T68" fmla="*/ 261 w 267"/>
                <a:gd name="T69" fmla="*/ 57 h 254"/>
                <a:gd name="T70" fmla="*/ 259 w 267"/>
                <a:gd name="T71" fmla="*/ 60 h 254"/>
                <a:gd name="T72" fmla="*/ 262 w 267"/>
                <a:gd name="T73" fmla="*/ 70 h 254"/>
                <a:gd name="T74" fmla="*/ 267 w 267"/>
                <a:gd name="T75" fmla="*/ 79 h 254"/>
                <a:gd name="T76" fmla="*/ 250 w 267"/>
                <a:gd name="T77" fmla="*/ 244 h 254"/>
                <a:gd name="T78" fmla="*/ 247 w 267"/>
                <a:gd name="T79" fmla="*/ 254 h 254"/>
                <a:gd name="T80" fmla="*/ 93 w 267"/>
                <a:gd name="T81" fmla="*/ 193 h 254"/>
                <a:gd name="T82" fmla="*/ 86 w 267"/>
                <a:gd name="T83" fmla="*/ 187 h 254"/>
                <a:gd name="T84" fmla="*/ 83 w 267"/>
                <a:gd name="T85" fmla="*/ 184 h 254"/>
                <a:gd name="T86" fmla="*/ 44 w 267"/>
                <a:gd name="T87" fmla="*/ 183 h 2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67"/>
                <a:gd name="T133" fmla="*/ 0 h 254"/>
                <a:gd name="T134" fmla="*/ 267 w 267"/>
                <a:gd name="T135" fmla="*/ 254 h 2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67" h="254">
                  <a:moveTo>
                    <a:pt x="44" y="183"/>
                  </a:moveTo>
                  <a:lnTo>
                    <a:pt x="36" y="168"/>
                  </a:lnTo>
                  <a:lnTo>
                    <a:pt x="27" y="163"/>
                  </a:lnTo>
                  <a:lnTo>
                    <a:pt x="18" y="163"/>
                  </a:lnTo>
                  <a:lnTo>
                    <a:pt x="14" y="159"/>
                  </a:lnTo>
                  <a:lnTo>
                    <a:pt x="12" y="150"/>
                  </a:lnTo>
                  <a:lnTo>
                    <a:pt x="3" y="138"/>
                  </a:lnTo>
                  <a:lnTo>
                    <a:pt x="2" y="133"/>
                  </a:lnTo>
                  <a:lnTo>
                    <a:pt x="3" y="130"/>
                  </a:lnTo>
                  <a:lnTo>
                    <a:pt x="9" y="129"/>
                  </a:lnTo>
                  <a:lnTo>
                    <a:pt x="8" y="75"/>
                  </a:lnTo>
                  <a:lnTo>
                    <a:pt x="0" y="63"/>
                  </a:lnTo>
                  <a:lnTo>
                    <a:pt x="2" y="58"/>
                  </a:lnTo>
                  <a:lnTo>
                    <a:pt x="5" y="57"/>
                  </a:lnTo>
                  <a:lnTo>
                    <a:pt x="5" y="55"/>
                  </a:lnTo>
                  <a:lnTo>
                    <a:pt x="8" y="55"/>
                  </a:lnTo>
                  <a:lnTo>
                    <a:pt x="15" y="49"/>
                  </a:lnTo>
                  <a:lnTo>
                    <a:pt x="17" y="46"/>
                  </a:lnTo>
                  <a:lnTo>
                    <a:pt x="17" y="43"/>
                  </a:lnTo>
                  <a:lnTo>
                    <a:pt x="15" y="36"/>
                  </a:lnTo>
                  <a:lnTo>
                    <a:pt x="15" y="33"/>
                  </a:lnTo>
                  <a:lnTo>
                    <a:pt x="17" y="30"/>
                  </a:lnTo>
                  <a:lnTo>
                    <a:pt x="24" y="25"/>
                  </a:lnTo>
                  <a:lnTo>
                    <a:pt x="24" y="22"/>
                  </a:lnTo>
                  <a:lnTo>
                    <a:pt x="36" y="15"/>
                  </a:lnTo>
                  <a:lnTo>
                    <a:pt x="38" y="12"/>
                  </a:lnTo>
                  <a:lnTo>
                    <a:pt x="38" y="0"/>
                  </a:lnTo>
                  <a:lnTo>
                    <a:pt x="53" y="6"/>
                  </a:lnTo>
                  <a:lnTo>
                    <a:pt x="59" y="7"/>
                  </a:lnTo>
                  <a:lnTo>
                    <a:pt x="65" y="4"/>
                  </a:lnTo>
                  <a:lnTo>
                    <a:pt x="69" y="6"/>
                  </a:lnTo>
                  <a:lnTo>
                    <a:pt x="74" y="7"/>
                  </a:lnTo>
                  <a:lnTo>
                    <a:pt x="77" y="7"/>
                  </a:lnTo>
                  <a:lnTo>
                    <a:pt x="99" y="16"/>
                  </a:lnTo>
                  <a:lnTo>
                    <a:pt x="102" y="18"/>
                  </a:lnTo>
                  <a:lnTo>
                    <a:pt x="102" y="25"/>
                  </a:lnTo>
                  <a:lnTo>
                    <a:pt x="110" y="36"/>
                  </a:lnTo>
                  <a:lnTo>
                    <a:pt x="152" y="48"/>
                  </a:lnTo>
                  <a:lnTo>
                    <a:pt x="158" y="54"/>
                  </a:lnTo>
                  <a:lnTo>
                    <a:pt x="162" y="57"/>
                  </a:lnTo>
                  <a:lnTo>
                    <a:pt x="167" y="57"/>
                  </a:lnTo>
                  <a:lnTo>
                    <a:pt x="176" y="52"/>
                  </a:lnTo>
                  <a:lnTo>
                    <a:pt x="182" y="42"/>
                  </a:lnTo>
                  <a:lnTo>
                    <a:pt x="183" y="40"/>
                  </a:lnTo>
                  <a:lnTo>
                    <a:pt x="182" y="36"/>
                  </a:lnTo>
                  <a:lnTo>
                    <a:pt x="180" y="33"/>
                  </a:lnTo>
                  <a:lnTo>
                    <a:pt x="179" y="30"/>
                  </a:lnTo>
                  <a:lnTo>
                    <a:pt x="179" y="25"/>
                  </a:lnTo>
                  <a:lnTo>
                    <a:pt x="180" y="21"/>
                  </a:lnTo>
                  <a:lnTo>
                    <a:pt x="197" y="7"/>
                  </a:lnTo>
                  <a:lnTo>
                    <a:pt x="215" y="4"/>
                  </a:lnTo>
                  <a:lnTo>
                    <a:pt x="227" y="9"/>
                  </a:lnTo>
                  <a:lnTo>
                    <a:pt x="228" y="9"/>
                  </a:lnTo>
                  <a:lnTo>
                    <a:pt x="231" y="10"/>
                  </a:lnTo>
                  <a:lnTo>
                    <a:pt x="232" y="13"/>
                  </a:lnTo>
                  <a:lnTo>
                    <a:pt x="231" y="15"/>
                  </a:lnTo>
                  <a:lnTo>
                    <a:pt x="231" y="16"/>
                  </a:lnTo>
                  <a:lnTo>
                    <a:pt x="234" y="19"/>
                  </a:lnTo>
                  <a:lnTo>
                    <a:pt x="235" y="19"/>
                  </a:lnTo>
                  <a:lnTo>
                    <a:pt x="237" y="19"/>
                  </a:lnTo>
                  <a:lnTo>
                    <a:pt x="262" y="24"/>
                  </a:lnTo>
                  <a:lnTo>
                    <a:pt x="265" y="25"/>
                  </a:lnTo>
                  <a:lnTo>
                    <a:pt x="267" y="30"/>
                  </a:lnTo>
                  <a:lnTo>
                    <a:pt x="265" y="30"/>
                  </a:lnTo>
                  <a:lnTo>
                    <a:pt x="264" y="33"/>
                  </a:lnTo>
                  <a:lnTo>
                    <a:pt x="261" y="36"/>
                  </a:lnTo>
                  <a:lnTo>
                    <a:pt x="262" y="39"/>
                  </a:lnTo>
                  <a:lnTo>
                    <a:pt x="264" y="55"/>
                  </a:lnTo>
                  <a:lnTo>
                    <a:pt x="262" y="55"/>
                  </a:lnTo>
                  <a:lnTo>
                    <a:pt x="261" y="57"/>
                  </a:lnTo>
                  <a:lnTo>
                    <a:pt x="259" y="58"/>
                  </a:lnTo>
                  <a:lnTo>
                    <a:pt x="259" y="60"/>
                  </a:lnTo>
                  <a:lnTo>
                    <a:pt x="259" y="66"/>
                  </a:lnTo>
                  <a:lnTo>
                    <a:pt x="262" y="70"/>
                  </a:lnTo>
                  <a:lnTo>
                    <a:pt x="261" y="75"/>
                  </a:lnTo>
                  <a:lnTo>
                    <a:pt x="267" y="79"/>
                  </a:lnTo>
                  <a:lnTo>
                    <a:pt x="267" y="244"/>
                  </a:lnTo>
                  <a:lnTo>
                    <a:pt x="250" y="244"/>
                  </a:lnTo>
                  <a:lnTo>
                    <a:pt x="250" y="254"/>
                  </a:lnTo>
                  <a:lnTo>
                    <a:pt x="247" y="254"/>
                  </a:lnTo>
                  <a:lnTo>
                    <a:pt x="116" y="186"/>
                  </a:lnTo>
                  <a:lnTo>
                    <a:pt x="93" y="193"/>
                  </a:lnTo>
                  <a:lnTo>
                    <a:pt x="90" y="189"/>
                  </a:lnTo>
                  <a:lnTo>
                    <a:pt x="86" y="187"/>
                  </a:lnTo>
                  <a:lnTo>
                    <a:pt x="84" y="186"/>
                  </a:lnTo>
                  <a:lnTo>
                    <a:pt x="83" y="184"/>
                  </a:lnTo>
                  <a:lnTo>
                    <a:pt x="45" y="183"/>
                  </a:lnTo>
                  <a:lnTo>
                    <a:pt x="44" y="183"/>
                  </a:lnTo>
                  <a:close/>
                </a:path>
              </a:pathLst>
            </a:custGeom>
            <a:grpFill/>
            <a:ln w="1905">
              <a:noFill/>
              <a:round/>
              <a:headEnd/>
              <a:tailEnd/>
            </a:ln>
          </p:spPr>
          <p:txBody>
            <a:bodyPr/>
            <a:lstStyle/>
            <a:p>
              <a:endParaRPr lang="en-GB">
                <a:solidFill>
                  <a:srgbClr val="000000"/>
                </a:solidFill>
                <a:latin typeface="Arial"/>
              </a:endParaRPr>
            </a:p>
          </p:txBody>
        </p:sp>
        <p:sp>
          <p:nvSpPr>
            <p:cNvPr id="980" name="Freeform 976"/>
            <p:cNvSpPr>
              <a:spLocks/>
            </p:cNvSpPr>
            <p:nvPr/>
          </p:nvSpPr>
          <p:spPr bwMode="auto">
            <a:xfrm>
              <a:off x="2534" y="2295"/>
              <a:ext cx="273" cy="260"/>
            </a:xfrm>
            <a:custGeom>
              <a:avLst/>
              <a:gdLst>
                <a:gd name="T0" fmla="*/ 223 w 273"/>
                <a:gd name="T1" fmla="*/ 72 h 260"/>
                <a:gd name="T2" fmla="*/ 231 w 273"/>
                <a:gd name="T3" fmla="*/ 79 h 260"/>
                <a:gd name="T4" fmla="*/ 238 w 273"/>
                <a:gd name="T5" fmla="*/ 85 h 260"/>
                <a:gd name="T6" fmla="*/ 247 w 273"/>
                <a:gd name="T7" fmla="*/ 88 h 260"/>
                <a:gd name="T8" fmla="*/ 256 w 273"/>
                <a:gd name="T9" fmla="*/ 91 h 260"/>
                <a:gd name="T10" fmla="*/ 258 w 273"/>
                <a:gd name="T11" fmla="*/ 95 h 260"/>
                <a:gd name="T12" fmla="*/ 256 w 273"/>
                <a:gd name="T13" fmla="*/ 100 h 260"/>
                <a:gd name="T14" fmla="*/ 259 w 273"/>
                <a:gd name="T15" fmla="*/ 107 h 260"/>
                <a:gd name="T16" fmla="*/ 273 w 273"/>
                <a:gd name="T17" fmla="*/ 104 h 260"/>
                <a:gd name="T18" fmla="*/ 268 w 273"/>
                <a:gd name="T19" fmla="*/ 161 h 260"/>
                <a:gd name="T20" fmla="*/ 262 w 273"/>
                <a:gd name="T21" fmla="*/ 169 h 260"/>
                <a:gd name="T22" fmla="*/ 252 w 273"/>
                <a:gd name="T23" fmla="*/ 170 h 260"/>
                <a:gd name="T24" fmla="*/ 172 w 273"/>
                <a:gd name="T25" fmla="*/ 193 h 260"/>
                <a:gd name="T26" fmla="*/ 138 w 273"/>
                <a:gd name="T27" fmla="*/ 208 h 260"/>
                <a:gd name="T28" fmla="*/ 117 w 273"/>
                <a:gd name="T29" fmla="*/ 257 h 260"/>
                <a:gd name="T30" fmla="*/ 106 w 273"/>
                <a:gd name="T31" fmla="*/ 254 h 260"/>
                <a:gd name="T32" fmla="*/ 101 w 273"/>
                <a:gd name="T33" fmla="*/ 257 h 260"/>
                <a:gd name="T34" fmla="*/ 99 w 273"/>
                <a:gd name="T35" fmla="*/ 250 h 260"/>
                <a:gd name="T36" fmla="*/ 95 w 273"/>
                <a:gd name="T37" fmla="*/ 253 h 260"/>
                <a:gd name="T38" fmla="*/ 93 w 273"/>
                <a:gd name="T39" fmla="*/ 256 h 260"/>
                <a:gd name="T40" fmla="*/ 87 w 273"/>
                <a:gd name="T41" fmla="*/ 259 h 260"/>
                <a:gd name="T42" fmla="*/ 81 w 273"/>
                <a:gd name="T43" fmla="*/ 257 h 260"/>
                <a:gd name="T44" fmla="*/ 78 w 273"/>
                <a:gd name="T45" fmla="*/ 254 h 260"/>
                <a:gd name="T46" fmla="*/ 74 w 273"/>
                <a:gd name="T47" fmla="*/ 257 h 260"/>
                <a:gd name="T48" fmla="*/ 69 w 273"/>
                <a:gd name="T49" fmla="*/ 257 h 260"/>
                <a:gd name="T50" fmla="*/ 65 w 273"/>
                <a:gd name="T51" fmla="*/ 253 h 260"/>
                <a:gd name="T52" fmla="*/ 60 w 273"/>
                <a:gd name="T53" fmla="*/ 247 h 260"/>
                <a:gd name="T54" fmla="*/ 62 w 273"/>
                <a:gd name="T55" fmla="*/ 241 h 260"/>
                <a:gd name="T56" fmla="*/ 62 w 273"/>
                <a:gd name="T57" fmla="*/ 238 h 260"/>
                <a:gd name="T58" fmla="*/ 57 w 273"/>
                <a:gd name="T59" fmla="*/ 235 h 260"/>
                <a:gd name="T60" fmla="*/ 54 w 273"/>
                <a:gd name="T61" fmla="*/ 227 h 260"/>
                <a:gd name="T62" fmla="*/ 53 w 273"/>
                <a:gd name="T63" fmla="*/ 221 h 260"/>
                <a:gd name="T64" fmla="*/ 50 w 273"/>
                <a:gd name="T65" fmla="*/ 221 h 260"/>
                <a:gd name="T66" fmla="*/ 45 w 273"/>
                <a:gd name="T67" fmla="*/ 223 h 260"/>
                <a:gd name="T68" fmla="*/ 36 w 273"/>
                <a:gd name="T69" fmla="*/ 226 h 260"/>
                <a:gd name="T70" fmla="*/ 29 w 273"/>
                <a:gd name="T71" fmla="*/ 226 h 260"/>
                <a:gd name="T72" fmla="*/ 24 w 273"/>
                <a:gd name="T73" fmla="*/ 229 h 260"/>
                <a:gd name="T74" fmla="*/ 15 w 273"/>
                <a:gd name="T75" fmla="*/ 227 h 260"/>
                <a:gd name="T76" fmla="*/ 14 w 273"/>
                <a:gd name="T77" fmla="*/ 223 h 260"/>
                <a:gd name="T78" fmla="*/ 14 w 273"/>
                <a:gd name="T79" fmla="*/ 215 h 260"/>
                <a:gd name="T80" fmla="*/ 12 w 273"/>
                <a:gd name="T81" fmla="*/ 209 h 260"/>
                <a:gd name="T82" fmla="*/ 9 w 273"/>
                <a:gd name="T83" fmla="*/ 205 h 260"/>
                <a:gd name="T84" fmla="*/ 3 w 273"/>
                <a:gd name="T85" fmla="*/ 199 h 260"/>
                <a:gd name="T86" fmla="*/ 3 w 273"/>
                <a:gd name="T87" fmla="*/ 190 h 260"/>
                <a:gd name="T88" fmla="*/ 0 w 273"/>
                <a:gd name="T89" fmla="*/ 185 h 260"/>
                <a:gd name="T90" fmla="*/ 12 w 273"/>
                <a:gd name="T91" fmla="*/ 161 h 260"/>
                <a:gd name="T92" fmla="*/ 21 w 273"/>
                <a:gd name="T93" fmla="*/ 173 h 260"/>
                <a:gd name="T94" fmla="*/ 115 w 273"/>
                <a:gd name="T95" fmla="*/ 154 h 260"/>
                <a:gd name="T96" fmla="*/ 141 w 273"/>
                <a:gd name="T97" fmla="*/ 13 h 26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3"/>
                <a:gd name="T148" fmla="*/ 0 h 260"/>
                <a:gd name="T149" fmla="*/ 273 w 273"/>
                <a:gd name="T150" fmla="*/ 260 h 26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3" h="260">
                  <a:moveTo>
                    <a:pt x="141" y="13"/>
                  </a:moveTo>
                  <a:lnTo>
                    <a:pt x="222" y="69"/>
                  </a:lnTo>
                  <a:lnTo>
                    <a:pt x="222" y="70"/>
                  </a:lnTo>
                  <a:lnTo>
                    <a:pt x="223" y="72"/>
                  </a:lnTo>
                  <a:lnTo>
                    <a:pt x="222" y="73"/>
                  </a:lnTo>
                  <a:lnTo>
                    <a:pt x="223" y="75"/>
                  </a:lnTo>
                  <a:lnTo>
                    <a:pt x="231" y="77"/>
                  </a:lnTo>
                  <a:lnTo>
                    <a:pt x="231" y="79"/>
                  </a:lnTo>
                  <a:lnTo>
                    <a:pt x="231" y="80"/>
                  </a:lnTo>
                  <a:lnTo>
                    <a:pt x="232" y="82"/>
                  </a:lnTo>
                  <a:lnTo>
                    <a:pt x="235" y="85"/>
                  </a:lnTo>
                  <a:lnTo>
                    <a:pt x="238" y="85"/>
                  </a:lnTo>
                  <a:lnTo>
                    <a:pt x="241" y="85"/>
                  </a:lnTo>
                  <a:lnTo>
                    <a:pt x="243" y="88"/>
                  </a:lnTo>
                  <a:lnTo>
                    <a:pt x="244" y="88"/>
                  </a:lnTo>
                  <a:lnTo>
                    <a:pt x="247" y="88"/>
                  </a:lnTo>
                  <a:lnTo>
                    <a:pt x="249" y="89"/>
                  </a:lnTo>
                  <a:lnTo>
                    <a:pt x="250" y="89"/>
                  </a:lnTo>
                  <a:lnTo>
                    <a:pt x="253" y="91"/>
                  </a:lnTo>
                  <a:lnTo>
                    <a:pt x="256" y="91"/>
                  </a:lnTo>
                  <a:lnTo>
                    <a:pt x="256" y="92"/>
                  </a:lnTo>
                  <a:lnTo>
                    <a:pt x="258" y="92"/>
                  </a:lnTo>
                  <a:lnTo>
                    <a:pt x="258" y="94"/>
                  </a:lnTo>
                  <a:lnTo>
                    <a:pt x="258" y="95"/>
                  </a:lnTo>
                  <a:lnTo>
                    <a:pt x="258" y="97"/>
                  </a:lnTo>
                  <a:lnTo>
                    <a:pt x="258" y="98"/>
                  </a:lnTo>
                  <a:lnTo>
                    <a:pt x="258" y="100"/>
                  </a:lnTo>
                  <a:lnTo>
                    <a:pt x="256" y="100"/>
                  </a:lnTo>
                  <a:lnTo>
                    <a:pt x="258" y="101"/>
                  </a:lnTo>
                  <a:lnTo>
                    <a:pt x="256" y="103"/>
                  </a:lnTo>
                  <a:lnTo>
                    <a:pt x="256" y="104"/>
                  </a:lnTo>
                  <a:lnTo>
                    <a:pt x="259" y="107"/>
                  </a:lnTo>
                  <a:lnTo>
                    <a:pt x="262" y="107"/>
                  </a:lnTo>
                  <a:lnTo>
                    <a:pt x="265" y="106"/>
                  </a:lnTo>
                  <a:lnTo>
                    <a:pt x="268" y="106"/>
                  </a:lnTo>
                  <a:lnTo>
                    <a:pt x="273" y="104"/>
                  </a:lnTo>
                  <a:lnTo>
                    <a:pt x="273" y="106"/>
                  </a:lnTo>
                  <a:lnTo>
                    <a:pt x="273" y="158"/>
                  </a:lnTo>
                  <a:lnTo>
                    <a:pt x="271" y="160"/>
                  </a:lnTo>
                  <a:lnTo>
                    <a:pt x="268" y="161"/>
                  </a:lnTo>
                  <a:lnTo>
                    <a:pt x="268" y="163"/>
                  </a:lnTo>
                  <a:lnTo>
                    <a:pt x="267" y="166"/>
                  </a:lnTo>
                  <a:lnTo>
                    <a:pt x="264" y="167"/>
                  </a:lnTo>
                  <a:lnTo>
                    <a:pt x="262" y="169"/>
                  </a:lnTo>
                  <a:lnTo>
                    <a:pt x="261" y="170"/>
                  </a:lnTo>
                  <a:lnTo>
                    <a:pt x="253" y="170"/>
                  </a:lnTo>
                  <a:lnTo>
                    <a:pt x="253" y="172"/>
                  </a:lnTo>
                  <a:lnTo>
                    <a:pt x="252" y="170"/>
                  </a:lnTo>
                  <a:lnTo>
                    <a:pt x="225" y="172"/>
                  </a:lnTo>
                  <a:lnTo>
                    <a:pt x="217" y="178"/>
                  </a:lnTo>
                  <a:lnTo>
                    <a:pt x="196" y="178"/>
                  </a:lnTo>
                  <a:lnTo>
                    <a:pt x="172" y="193"/>
                  </a:lnTo>
                  <a:lnTo>
                    <a:pt x="168" y="197"/>
                  </a:lnTo>
                  <a:lnTo>
                    <a:pt x="162" y="202"/>
                  </a:lnTo>
                  <a:lnTo>
                    <a:pt x="141" y="206"/>
                  </a:lnTo>
                  <a:lnTo>
                    <a:pt x="138" y="208"/>
                  </a:lnTo>
                  <a:lnTo>
                    <a:pt x="130" y="227"/>
                  </a:lnTo>
                  <a:lnTo>
                    <a:pt x="121" y="235"/>
                  </a:lnTo>
                  <a:lnTo>
                    <a:pt x="117" y="245"/>
                  </a:lnTo>
                  <a:lnTo>
                    <a:pt x="117" y="257"/>
                  </a:lnTo>
                  <a:lnTo>
                    <a:pt x="112" y="257"/>
                  </a:lnTo>
                  <a:lnTo>
                    <a:pt x="111" y="256"/>
                  </a:lnTo>
                  <a:lnTo>
                    <a:pt x="111" y="254"/>
                  </a:lnTo>
                  <a:lnTo>
                    <a:pt x="106" y="254"/>
                  </a:lnTo>
                  <a:lnTo>
                    <a:pt x="105" y="257"/>
                  </a:lnTo>
                  <a:lnTo>
                    <a:pt x="104" y="257"/>
                  </a:lnTo>
                  <a:lnTo>
                    <a:pt x="104" y="259"/>
                  </a:lnTo>
                  <a:lnTo>
                    <a:pt x="101" y="257"/>
                  </a:lnTo>
                  <a:lnTo>
                    <a:pt x="101" y="254"/>
                  </a:lnTo>
                  <a:lnTo>
                    <a:pt x="99" y="253"/>
                  </a:lnTo>
                  <a:lnTo>
                    <a:pt x="99" y="251"/>
                  </a:lnTo>
                  <a:lnTo>
                    <a:pt x="99" y="250"/>
                  </a:lnTo>
                  <a:lnTo>
                    <a:pt x="98" y="250"/>
                  </a:lnTo>
                  <a:lnTo>
                    <a:pt x="96" y="250"/>
                  </a:lnTo>
                  <a:lnTo>
                    <a:pt x="96" y="253"/>
                  </a:lnTo>
                  <a:lnTo>
                    <a:pt x="95" y="253"/>
                  </a:lnTo>
                  <a:lnTo>
                    <a:pt x="93" y="251"/>
                  </a:lnTo>
                  <a:lnTo>
                    <a:pt x="92" y="253"/>
                  </a:lnTo>
                  <a:lnTo>
                    <a:pt x="92" y="254"/>
                  </a:lnTo>
                  <a:lnTo>
                    <a:pt x="93" y="256"/>
                  </a:lnTo>
                  <a:lnTo>
                    <a:pt x="92" y="256"/>
                  </a:lnTo>
                  <a:lnTo>
                    <a:pt x="89" y="256"/>
                  </a:lnTo>
                  <a:lnTo>
                    <a:pt x="87" y="257"/>
                  </a:lnTo>
                  <a:lnTo>
                    <a:pt x="87" y="259"/>
                  </a:lnTo>
                  <a:lnTo>
                    <a:pt x="86" y="260"/>
                  </a:lnTo>
                  <a:lnTo>
                    <a:pt x="84" y="259"/>
                  </a:lnTo>
                  <a:lnTo>
                    <a:pt x="83" y="257"/>
                  </a:lnTo>
                  <a:lnTo>
                    <a:pt x="81" y="257"/>
                  </a:lnTo>
                  <a:lnTo>
                    <a:pt x="81" y="259"/>
                  </a:lnTo>
                  <a:lnTo>
                    <a:pt x="80" y="259"/>
                  </a:lnTo>
                  <a:lnTo>
                    <a:pt x="80" y="256"/>
                  </a:lnTo>
                  <a:lnTo>
                    <a:pt x="78" y="254"/>
                  </a:lnTo>
                  <a:lnTo>
                    <a:pt x="77" y="256"/>
                  </a:lnTo>
                  <a:lnTo>
                    <a:pt x="75" y="254"/>
                  </a:lnTo>
                  <a:lnTo>
                    <a:pt x="74" y="256"/>
                  </a:lnTo>
                  <a:lnTo>
                    <a:pt x="74" y="257"/>
                  </a:lnTo>
                  <a:lnTo>
                    <a:pt x="72" y="259"/>
                  </a:lnTo>
                  <a:lnTo>
                    <a:pt x="71" y="259"/>
                  </a:lnTo>
                  <a:lnTo>
                    <a:pt x="71" y="257"/>
                  </a:lnTo>
                  <a:lnTo>
                    <a:pt x="69" y="257"/>
                  </a:lnTo>
                  <a:lnTo>
                    <a:pt x="68" y="256"/>
                  </a:lnTo>
                  <a:lnTo>
                    <a:pt x="68" y="254"/>
                  </a:lnTo>
                  <a:lnTo>
                    <a:pt x="66" y="254"/>
                  </a:lnTo>
                  <a:lnTo>
                    <a:pt x="65" y="253"/>
                  </a:lnTo>
                  <a:lnTo>
                    <a:pt x="65" y="244"/>
                  </a:lnTo>
                  <a:lnTo>
                    <a:pt x="63" y="244"/>
                  </a:lnTo>
                  <a:lnTo>
                    <a:pt x="62" y="244"/>
                  </a:lnTo>
                  <a:lnTo>
                    <a:pt x="60" y="247"/>
                  </a:lnTo>
                  <a:lnTo>
                    <a:pt x="59" y="247"/>
                  </a:lnTo>
                  <a:lnTo>
                    <a:pt x="59" y="244"/>
                  </a:lnTo>
                  <a:lnTo>
                    <a:pt x="60" y="242"/>
                  </a:lnTo>
                  <a:lnTo>
                    <a:pt x="62" y="241"/>
                  </a:lnTo>
                  <a:lnTo>
                    <a:pt x="63" y="241"/>
                  </a:lnTo>
                  <a:lnTo>
                    <a:pt x="63" y="239"/>
                  </a:lnTo>
                  <a:lnTo>
                    <a:pt x="63" y="238"/>
                  </a:lnTo>
                  <a:lnTo>
                    <a:pt x="62" y="238"/>
                  </a:lnTo>
                  <a:lnTo>
                    <a:pt x="60" y="238"/>
                  </a:lnTo>
                  <a:lnTo>
                    <a:pt x="60" y="236"/>
                  </a:lnTo>
                  <a:lnTo>
                    <a:pt x="59" y="233"/>
                  </a:lnTo>
                  <a:lnTo>
                    <a:pt x="57" y="235"/>
                  </a:lnTo>
                  <a:lnTo>
                    <a:pt x="56" y="235"/>
                  </a:lnTo>
                  <a:lnTo>
                    <a:pt x="56" y="229"/>
                  </a:lnTo>
                  <a:lnTo>
                    <a:pt x="56" y="227"/>
                  </a:lnTo>
                  <a:lnTo>
                    <a:pt x="54" y="227"/>
                  </a:lnTo>
                  <a:lnTo>
                    <a:pt x="56" y="226"/>
                  </a:lnTo>
                  <a:lnTo>
                    <a:pt x="54" y="224"/>
                  </a:lnTo>
                  <a:lnTo>
                    <a:pt x="53" y="224"/>
                  </a:lnTo>
                  <a:lnTo>
                    <a:pt x="53" y="221"/>
                  </a:lnTo>
                  <a:lnTo>
                    <a:pt x="53" y="220"/>
                  </a:lnTo>
                  <a:lnTo>
                    <a:pt x="51" y="220"/>
                  </a:lnTo>
                  <a:lnTo>
                    <a:pt x="51" y="221"/>
                  </a:lnTo>
                  <a:lnTo>
                    <a:pt x="50" y="221"/>
                  </a:lnTo>
                  <a:lnTo>
                    <a:pt x="48" y="220"/>
                  </a:lnTo>
                  <a:lnTo>
                    <a:pt x="47" y="220"/>
                  </a:lnTo>
                  <a:lnTo>
                    <a:pt x="47" y="223"/>
                  </a:lnTo>
                  <a:lnTo>
                    <a:pt x="45" y="223"/>
                  </a:lnTo>
                  <a:lnTo>
                    <a:pt x="42" y="224"/>
                  </a:lnTo>
                  <a:lnTo>
                    <a:pt x="42" y="226"/>
                  </a:lnTo>
                  <a:lnTo>
                    <a:pt x="41" y="227"/>
                  </a:lnTo>
                  <a:lnTo>
                    <a:pt x="36" y="226"/>
                  </a:lnTo>
                  <a:lnTo>
                    <a:pt x="35" y="224"/>
                  </a:lnTo>
                  <a:lnTo>
                    <a:pt x="32" y="224"/>
                  </a:lnTo>
                  <a:lnTo>
                    <a:pt x="30" y="224"/>
                  </a:lnTo>
                  <a:lnTo>
                    <a:pt x="29" y="226"/>
                  </a:lnTo>
                  <a:lnTo>
                    <a:pt x="27" y="226"/>
                  </a:lnTo>
                  <a:lnTo>
                    <a:pt x="27" y="229"/>
                  </a:lnTo>
                  <a:lnTo>
                    <a:pt x="26" y="229"/>
                  </a:lnTo>
                  <a:lnTo>
                    <a:pt x="24" y="229"/>
                  </a:lnTo>
                  <a:lnTo>
                    <a:pt x="21" y="224"/>
                  </a:lnTo>
                  <a:lnTo>
                    <a:pt x="20" y="224"/>
                  </a:lnTo>
                  <a:lnTo>
                    <a:pt x="17" y="227"/>
                  </a:lnTo>
                  <a:lnTo>
                    <a:pt x="15" y="227"/>
                  </a:lnTo>
                  <a:lnTo>
                    <a:pt x="14" y="227"/>
                  </a:lnTo>
                  <a:lnTo>
                    <a:pt x="12" y="226"/>
                  </a:lnTo>
                  <a:lnTo>
                    <a:pt x="12" y="224"/>
                  </a:lnTo>
                  <a:lnTo>
                    <a:pt x="14" y="223"/>
                  </a:lnTo>
                  <a:lnTo>
                    <a:pt x="15" y="220"/>
                  </a:lnTo>
                  <a:lnTo>
                    <a:pt x="14" y="218"/>
                  </a:lnTo>
                  <a:lnTo>
                    <a:pt x="14" y="217"/>
                  </a:lnTo>
                  <a:lnTo>
                    <a:pt x="14" y="215"/>
                  </a:lnTo>
                  <a:lnTo>
                    <a:pt x="14" y="214"/>
                  </a:lnTo>
                  <a:lnTo>
                    <a:pt x="14" y="212"/>
                  </a:lnTo>
                  <a:lnTo>
                    <a:pt x="14" y="211"/>
                  </a:lnTo>
                  <a:lnTo>
                    <a:pt x="12" y="209"/>
                  </a:lnTo>
                  <a:lnTo>
                    <a:pt x="12" y="208"/>
                  </a:lnTo>
                  <a:lnTo>
                    <a:pt x="11" y="208"/>
                  </a:lnTo>
                  <a:lnTo>
                    <a:pt x="11" y="206"/>
                  </a:lnTo>
                  <a:lnTo>
                    <a:pt x="9" y="205"/>
                  </a:lnTo>
                  <a:lnTo>
                    <a:pt x="8" y="205"/>
                  </a:lnTo>
                  <a:lnTo>
                    <a:pt x="6" y="205"/>
                  </a:lnTo>
                  <a:lnTo>
                    <a:pt x="5" y="203"/>
                  </a:lnTo>
                  <a:lnTo>
                    <a:pt x="3" y="199"/>
                  </a:lnTo>
                  <a:lnTo>
                    <a:pt x="5" y="196"/>
                  </a:lnTo>
                  <a:lnTo>
                    <a:pt x="5" y="194"/>
                  </a:lnTo>
                  <a:lnTo>
                    <a:pt x="3" y="193"/>
                  </a:lnTo>
                  <a:lnTo>
                    <a:pt x="3" y="190"/>
                  </a:lnTo>
                  <a:lnTo>
                    <a:pt x="2" y="188"/>
                  </a:lnTo>
                  <a:lnTo>
                    <a:pt x="2" y="187"/>
                  </a:lnTo>
                  <a:lnTo>
                    <a:pt x="0" y="187"/>
                  </a:lnTo>
                  <a:lnTo>
                    <a:pt x="0" y="185"/>
                  </a:lnTo>
                  <a:lnTo>
                    <a:pt x="2" y="182"/>
                  </a:lnTo>
                  <a:lnTo>
                    <a:pt x="0" y="181"/>
                  </a:lnTo>
                  <a:lnTo>
                    <a:pt x="8" y="175"/>
                  </a:lnTo>
                  <a:lnTo>
                    <a:pt x="12" y="161"/>
                  </a:lnTo>
                  <a:lnTo>
                    <a:pt x="14" y="161"/>
                  </a:lnTo>
                  <a:lnTo>
                    <a:pt x="15" y="163"/>
                  </a:lnTo>
                  <a:lnTo>
                    <a:pt x="17" y="163"/>
                  </a:lnTo>
                  <a:lnTo>
                    <a:pt x="21" y="173"/>
                  </a:lnTo>
                  <a:lnTo>
                    <a:pt x="27" y="173"/>
                  </a:lnTo>
                  <a:lnTo>
                    <a:pt x="35" y="167"/>
                  </a:lnTo>
                  <a:lnTo>
                    <a:pt x="111" y="169"/>
                  </a:lnTo>
                  <a:lnTo>
                    <a:pt x="115" y="154"/>
                  </a:lnTo>
                  <a:lnTo>
                    <a:pt x="108" y="152"/>
                  </a:lnTo>
                  <a:lnTo>
                    <a:pt x="93" y="0"/>
                  </a:lnTo>
                  <a:lnTo>
                    <a:pt x="121" y="0"/>
                  </a:lnTo>
                  <a:lnTo>
                    <a:pt x="141" y="13"/>
                  </a:lnTo>
                  <a:close/>
                </a:path>
              </a:pathLst>
            </a:custGeom>
            <a:grpFill/>
            <a:ln w="1905">
              <a:noFill/>
              <a:round/>
              <a:headEnd/>
              <a:tailEnd/>
            </a:ln>
          </p:spPr>
          <p:txBody>
            <a:bodyPr/>
            <a:lstStyle/>
            <a:p>
              <a:endParaRPr lang="en-GB">
                <a:solidFill>
                  <a:srgbClr val="000000"/>
                </a:solidFill>
                <a:latin typeface="Arial"/>
              </a:endParaRPr>
            </a:p>
          </p:txBody>
        </p:sp>
        <p:sp>
          <p:nvSpPr>
            <p:cNvPr id="981" name="Freeform 977"/>
            <p:cNvSpPr>
              <a:spLocks/>
            </p:cNvSpPr>
            <p:nvPr/>
          </p:nvSpPr>
          <p:spPr bwMode="auto">
            <a:xfrm>
              <a:off x="2453" y="2244"/>
              <a:ext cx="141" cy="123"/>
            </a:xfrm>
            <a:custGeom>
              <a:avLst/>
              <a:gdLst>
                <a:gd name="T0" fmla="*/ 60 w 141"/>
                <a:gd name="T1" fmla="*/ 115 h 123"/>
                <a:gd name="T2" fmla="*/ 6 w 141"/>
                <a:gd name="T3" fmla="*/ 115 h 123"/>
                <a:gd name="T4" fmla="*/ 5 w 141"/>
                <a:gd name="T5" fmla="*/ 118 h 123"/>
                <a:gd name="T6" fmla="*/ 2 w 141"/>
                <a:gd name="T7" fmla="*/ 121 h 123"/>
                <a:gd name="T8" fmla="*/ 0 w 141"/>
                <a:gd name="T9" fmla="*/ 123 h 123"/>
                <a:gd name="T10" fmla="*/ 2 w 141"/>
                <a:gd name="T11" fmla="*/ 109 h 123"/>
                <a:gd name="T12" fmla="*/ 5 w 141"/>
                <a:gd name="T13" fmla="*/ 100 h 123"/>
                <a:gd name="T14" fmla="*/ 9 w 141"/>
                <a:gd name="T15" fmla="*/ 99 h 123"/>
                <a:gd name="T16" fmla="*/ 15 w 141"/>
                <a:gd name="T17" fmla="*/ 87 h 123"/>
                <a:gd name="T18" fmla="*/ 15 w 141"/>
                <a:gd name="T19" fmla="*/ 84 h 123"/>
                <a:gd name="T20" fmla="*/ 21 w 141"/>
                <a:gd name="T21" fmla="*/ 73 h 123"/>
                <a:gd name="T22" fmla="*/ 23 w 141"/>
                <a:gd name="T23" fmla="*/ 70 h 123"/>
                <a:gd name="T24" fmla="*/ 38 w 141"/>
                <a:gd name="T25" fmla="*/ 49 h 123"/>
                <a:gd name="T26" fmla="*/ 42 w 141"/>
                <a:gd name="T27" fmla="*/ 30 h 123"/>
                <a:gd name="T28" fmla="*/ 48 w 141"/>
                <a:gd name="T29" fmla="*/ 24 h 123"/>
                <a:gd name="T30" fmla="*/ 59 w 141"/>
                <a:gd name="T31" fmla="*/ 18 h 123"/>
                <a:gd name="T32" fmla="*/ 66 w 141"/>
                <a:gd name="T33" fmla="*/ 1 h 123"/>
                <a:gd name="T34" fmla="*/ 68 w 141"/>
                <a:gd name="T35" fmla="*/ 0 h 123"/>
                <a:gd name="T36" fmla="*/ 141 w 141"/>
                <a:gd name="T37" fmla="*/ 0 h 123"/>
                <a:gd name="T38" fmla="*/ 141 w 141"/>
                <a:gd name="T39" fmla="*/ 31 h 123"/>
                <a:gd name="T40" fmla="*/ 87 w 141"/>
                <a:gd name="T41" fmla="*/ 31 h 123"/>
                <a:gd name="T42" fmla="*/ 87 w 141"/>
                <a:gd name="T43" fmla="*/ 78 h 123"/>
                <a:gd name="T44" fmla="*/ 71 w 141"/>
                <a:gd name="T45" fmla="*/ 82 h 123"/>
                <a:gd name="T46" fmla="*/ 69 w 141"/>
                <a:gd name="T47" fmla="*/ 82 h 123"/>
                <a:gd name="T48" fmla="*/ 66 w 141"/>
                <a:gd name="T49" fmla="*/ 88 h 123"/>
                <a:gd name="T50" fmla="*/ 68 w 141"/>
                <a:gd name="T51" fmla="*/ 115 h 123"/>
                <a:gd name="T52" fmla="*/ 60 w 141"/>
                <a:gd name="T53" fmla="*/ 115 h 12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41"/>
                <a:gd name="T82" fmla="*/ 0 h 123"/>
                <a:gd name="T83" fmla="*/ 141 w 141"/>
                <a:gd name="T84" fmla="*/ 123 h 12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41" h="123">
                  <a:moveTo>
                    <a:pt x="60" y="115"/>
                  </a:moveTo>
                  <a:lnTo>
                    <a:pt x="6" y="115"/>
                  </a:lnTo>
                  <a:lnTo>
                    <a:pt x="5" y="118"/>
                  </a:lnTo>
                  <a:lnTo>
                    <a:pt x="2" y="121"/>
                  </a:lnTo>
                  <a:lnTo>
                    <a:pt x="0" y="123"/>
                  </a:lnTo>
                  <a:lnTo>
                    <a:pt x="2" y="109"/>
                  </a:lnTo>
                  <a:lnTo>
                    <a:pt x="5" y="100"/>
                  </a:lnTo>
                  <a:lnTo>
                    <a:pt x="9" y="99"/>
                  </a:lnTo>
                  <a:lnTo>
                    <a:pt x="15" y="87"/>
                  </a:lnTo>
                  <a:lnTo>
                    <a:pt x="15" y="84"/>
                  </a:lnTo>
                  <a:lnTo>
                    <a:pt x="21" y="73"/>
                  </a:lnTo>
                  <a:lnTo>
                    <a:pt x="23" y="70"/>
                  </a:lnTo>
                  <a:lnTo>
                    <a:pt x="38" y="49"/>
                  </a:lnTo>
                  <a:lnTo>
                    <a:pt x="42" y="30"/>
                  </a:lnTo>
                  <a:lnTo>
                    <a:pt x="48" y="24"/>
                  </a:lnTo>
                  <a:lnTo>
                    <a:pt x="59" y="18"/>
                  </a:lnTo>
                  <a:lnTo>
                    <a:pt x="66" y="1"/>
                  </a:lnTo>
                  <a:lnTo>
                    <a:pt x="68" y="0"/>
                  </a:lnTo>
                  <a:lnTo>
                    <a:pt x="141" y="0"/>
                  </a:lnTo>
                  <a:lnTo>
                    <a:pt x="141" y="31"/>
                  </a:lnTo>
                  <a:lnTo>
                    <a:pt x="87" y="31"/>
                  </a:lnTo>
                  <a:lnTo>
                    <a:pt x="87" y="78"/>
                  </a:lnTo>
                  <a:lnTo>
                    <a:pt x="71" y="82"/>
                  </a:lnTo>
                  <a:lnTo>
                    <a:pt x="69" y="82"/>
                  </a:lnTo>
                  <a:lnTo>
                    <a:pt x="66" y="88"/>
                  </a:lnTo>
                  <a:lnTo>
                    <a:pt x="68" y="115"/>
                  </a:lnTo>
                  <a:lnTo>
                    <a:pt x="60" y="115"/>
                  </a:lnTo>
                  <a:close/>
                </a:path>
              </a:pathLst>
            </a:custGeom>
            <a:grpFill/>
            <a:ln w="1905">
              <a:noFill/>
              <a:round/>
              <a:headEnd/>
              <a:tailEnd/>
            </a:ln>
          </p:spPr>
          <p:txBody>
            <a:bodyPr/>
            <a:lstStyle/>
            <a:p>
              <a:endParaRPr lang="en-GB">
                <a:solidFill>
                  <a:srgbClr val="000000"/>
                </a:solidFill>
                <a:latin typeface="Arial"/>
              </a:endParaRPr>
            </a:p>
          </p:txBody>
        </p:sp>
        <p:sp>
          <p:nvSpPr>
            <p:cNvPr id="982" name="Freeform 978"/>
            <p:cNvSpPr>
              <a:spLocks/>
            </p:cNvSpPr>
            <p:nvPr/>
          </p:nvSpPr>
          <p:spPr bwMode="auto">
            <a:xfrm>
              <a:off x="3070" y="3025"/>
              <a:ext cx="159" cy="165"/>
            </a:xfrm>
            <a:custGeom>
              <a:avLst/>
              <a:gdLst>
                <a:gd name="T0" fmla="*/ 0 w 159"/>
                <a:gd name="T1" fmla="*/ 126 h 165"/>
                <a:gd name="T2" fmla="*/ 0 w 159"/>
                <a:gd name="T3" fmla="*/ 75 h 165"/>
                <a:gd name="T4" fmla="*/ 17 w 159"/>
                <a:gd name="T5" fmla="*/ 75 h 165"/>
                <a:gd name="T6" fmla="*/ 17 w 159"/>
                <a:gd name="T7" fmla="*/ 14 h 165"/>
                <a:gd name="T8" fmla="*/ 18 w 159"/>
                <a:gd name="T9" fmla="*/ 12 h 165"/>
                <a:gd name="T10" fmla="*/ 55 w 159"/>
                <a:gd name="T11" fmla="*/ 6 h 165"/>
                <a:gd name="T12" fmla="*/ 58 w 159"/>
                <a:gd name="T13" fmla="*/ 8 h 165"/>
                <a:gd name="T14" fmla="*/ 61 w 159"/>
                <a:gd name="T15" fmla="*/ 11 h 165"/>
                <a:gd name="T16" fmla="*/ 61 w 159"/>
                <a:gd name="T17" fmla="*/ 15 h 165"/>
                <a:gd name="T18" fmla="*/ 66 w 159"/>
                <a:gd name="T19" fmla="*/ 11 h 165"/>
                <a:gd name="T20" fmla="*/ 72 w 159"/>
                <a:gd name="T21" fmla="*/ 6 h 165"/>
                <a:gd name="T22" fmla="*/ 79 w 159"/>
                <a:gd name="T23" fmla="*/ 5 h 165"/>
                <a:gd name="T24" fmla="*/ 81 w 159"/>
                <a:gd name="T25" fmla="*/ 2 h 165"/>
                <a:gd name="T26" fmla="*/ 84 w 159"/>
                <a:gd name="T27" fmla="*/ 2 h 165"/>
                <a:gd name="T28" fmla="*/ 87 w 159"/>
                <a:gd name="T29" fmla="*/ 0 h 165"/>
                <a:gd name="T30" fmla="*/ 88 w 159"/>
                <a:gd name="T31" fmla="*/ 2 h 165"/>
                <a:gd name="T32" fmla="*/ 88 w 159"/>
                <a:gd name="T33" fmla="*/ 5 h 165"/>
                <a:gd name="T34" fmla="*/ 94 w 159"/>
                <a:gd name="T35" fmla="*/ 12 h 165"/>
                <a:gd name="T36" fmla="*/ 97 w 159"/>
                <a:gd name="T37" fmla="*/ 15 h 165"/>
                <a:gd name="T38" fmla="*/ 100 w 159"/>
                <a:gd name="T39" fmla="*/ 24 h 165"/>
                <a:gd name="T40" fmla="*/ 112 w 159"/>
                <a:gd name="T41" fmla="*/ 39 h 165"/>
                <a:gd name="T42" fmla="*/ 118 w 159"/>
                <a:gd name="T43" fmla="*/ 41 h 165"/>
                <a:gd name="T44" fmla="*/ 121 w 159"/>
                <a:gd name="T45" fmla="*/ 42 h 165"/>
                <a:gd name="T46" fmla="*/ 124 w 159"/>
                <a:gd name="T47" fmla="*/ 47 h 165"/>
                <a:gd name="T48" fmla="*/ 129 w 159"/>
                <a:gd name="T49" fmla="*/ 48 h 165"/>
                <a:gd name="T50" fmla="*/ 132 w 159"/>
                <a:gd name="T51" fmla="*/ 51 h 165"/>
                <a:gd name="T52" fmla="*/ 133 w 159"/>
                <a:gd name="T53" fmla="*/ 63 h 165"/>
                <a:gd name="T54" fmla="*/ 135 w 159"/>
                <a:gd name="T55" fmla="*/ 68 h 165"/>
                <a:gd name="T56" fmla="*/ 138 w 159"/>
                <a:gd name="T57" fmla="*/ 71 h 165"/>
                <a:gd name="T58" fmla="*/ 141 w 159"/>
                <a:gd name="T59" fmla="*/ 72 h 165"/>
                <a:gd name="T60" fmla="*/ 148 w 159"/>
                <a:gd name="T61" fmla="*/ 72 h 165"/>
                <a:gd name="T62" fmla="*/ 159 w 159"/>
                <a:gd name="T63" fmla="*/ 78 h 165"/>
                <a:gd name="T64" fmla="*/ 159 w 159"/>
                <a:gd name="T65" fmla="*/ 80 h 165"/>
                <a:gd name="T66" fmla="*/ 139 w 159"/>
                <a:gd name="T67" fmla="*/ 88 h 165"/>
                <a:gd name="T68" fmla="*/ 100 w 159"/>
                <a:gd name="T69" fmla="*/ 127 h 165"/>
                <a:gd name="T70" fmla="*/ 96 w 159"/>
                <a:gd name="T71" fmla="*/ 138 h 165"/>
                <a:gd name="T72" fmla="*/ 94 w 159"/>
                <a:gd name="T73" fmla="*/ 139 h 165"/>
                <a:gd name="T74" fmla="*/ 81 w 159"/>
                <a:gd name="T75" fmla="*/ 144 h 165"/>
                <a:gd name="T76" fmla="*/ 76 w 159"/>
                <a:gd name="T77" fmla="*/ 142 h 165"/>
                <a:gd name="T78" fmla="*/ 66 w 159"/>
                <a:gd name="T79" fmla="*/ 138 h 165"/>
                <a:gd name="T80" fmla="*/ 61 w 159"/>
                <a:gd name="T81" fmla="*/ 136 h 165"/>
                <a:gd name="T82" fmla="*/ 58 w 159"/>
                <a:gd name="T83" fmla="*/ 138 h 165"/>
                <a:gd name="T84" fmla="*/ 50 w 159"/>
                <a:gd name="T85" fmla="*/ 147 h 165"/>
                <a:gd name="T86" fmla="*/ 50 w 159"/>
                <a:gd name="T87" fmla="*/ 150 h 165"/>
                <a:gd name="T88" fmla="*/ 47 w 159"/>
                <a:gd name="T89" fmla="*/ 153 h 165"/>
                <a:gd name="T90" fmla="*/ 42 w 159"/>
                <a:gd name="T91" fmla="*/ 154 h 165"/>
                <a:gd name="T92" fmla="*/ 39 w 159"/>
                <a:gd name="T93" fmla="*/ 162 h 165"/>
                <a:gd name="T94" fmla="*/ 29 w 159"/>
                <a:gd name="T95" fmla="*/ 165 h 165"/>
                <a:gd name="T96" fmla="*/ 14 w 159"/>
                <a:gd name="T97" fmla="*/ 162 h 165"/>
                <a:gd name="T98" fmla="*/ 14 w 159"/>
                <a:gd name="T99" fmla="*/ 159 h 165"/>
                <a:gd name="T100" fmla="*/ 17 w 159"/>
                <a:gd name="T101" fmla="*/ 148 h 165"/>
                <a:gd name="T102" fmla="*/ 15 w 159"/>
                <a:gd name="T103" fmla="*/ 142 h 165"/>
                <a:gd name="T104" fmla="*/ 14 w 159"/>
                <a:gd name="T105" fmla="*/ 138 h 165"/>
                <a:gd name="T106" fmla="*/ 9 w 159"/>
                <a:gd name="T107" fmla="*/ 135 h 165"/>
                <a:gd name="T108" fmla="*/ 8 w 159"/>
                <a:gd name="T109" fmla="*/ 132 h 165"/>
                <a:gd name="T110" fmla="*/ 5 w 159"/>
                <a:gd name="T111" fmla="*/ 129 h 165"/>
                <a:gd name="T112" fmla="*/ 3 w 159"/>
                <a:gd name="T113" fmla="*/ 127 h 165"/>
                <a:gd name="T114" fmla="*/ 2 w 159"/>
                <a:gd name="T115" fmla="*/ 126 h 165"/>
                <a:gd name="T116" fmla="*/ 0 w 159"/>
                <a:gd name="T117" fmla="*/ 126 h 16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59"/>
                <a:gd name="T178" fmla="*/ 0 h 165"/>
                <a:gd name="T179" fmla="*/ 159 w 159"/>
                <a:gd name="T180" fmla="*/ 165 h 16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59" h="165">
                  <a:moveTo>
                    <a:pt x="0" y="126"/>
                  </a:moveTo>
                  <a:lnTo>
                    <a:pt x="0" y="75"/>
                  </a:lnTo>
                  <a:lnTo>
                    <a:pt x="17" y="75"/>
                  </a:lnTo>
                  <a:lnTo>
                    <a:pt x="17" y="14"/>
                  </a:lnTo>
                  <a:lnTo>
                    <a:pt x="18" y="12"/>
                  </a:lnTo>
                  <a:lnTo>
                    <a:pt x="55" y="6"/>
                  </a:lnTo>
                  <a:lnTo>
                    <a:pt x="58" y="8"/>
                  </a:lnTo>
                  <a:lnTo>
                    <a:pt x="61" y="11"/>
                  </a:lnTo>
                  <a:lnTo>
                    <a:pt x="61" y="15"/>
                  </a:lnTo>
                  <a:lnTo>
                    <a:pt x="66" y="11"/>
                  </a:lnTo>
                  <a:lnTo>
                    <a:pt x="72" y="6"/>
                  </a:lnTo>
                  <a:lnTo>
                    <a:pt x="79" y="5"/>
                  </a:lnTo>
                  <a:lnTo>
                    <a:pt x="81" y="2"/>
                  </a:lnTo>
                  <a:lnTo>
                    <a:pt x="84" y="2"/>
                  </a:lnTo>
                  <a:lnTo>
                    <a:pt x="87" y="0"/>
                  </a:lnTo>
                  <a:lnTo>
                    <a:pt x="88" y="2"/>
                  </a:lnTo>
                  <a:lnTo>
                    <a:pt x="88" y="5"/>
                  </a:lnTo>
                  <a:lnTo>
                    <a:pt x="94" y="12"/>
                  </a:lnTo>
                  <a:lnTo>
                    <a:pt x="97" y="15"/>
                  </a:lnTo>
                  <a:lnTo>
                    <a:pt x="100" y="24"/>
                  </a:lnTo>
                  <a:lnTo>
                    <a:pt x="112" y="39"/>
                  </a:lnTo>
                  <a:lnTo>
                    <a:pt x="118" y="41"/>
                  </a:lnTo>
                  <a:lnTo>
                    <a:pt x="121" y="42"/>
                  </a:lnTo>
                  <a:lnTo>
                    <a:pt x="124" y="47"/>
                  </a:lnTo>
                  <a:lnTo>
                    <a:pt x="129" y="48"/>
                  </a:lnTo>
                  <a:lnTo>
                    <a:pt x="132" y="51"/>
                  </a:lnTo>
                  <a:lnTo>
                    <a:pt x="133" y="63"/>
                  </a:lnTo>
                  <a:lnTo>
                    <a:pt x="135" y="68"/>
                  </a:lnTo>
                  <a:lnTo>
                    <a:pt x="138" y="71"/>
                  </a:lnTo>
                  <a:lnTo>
                    <a:pt x="141" y="72"/>
                  </a:lnTo>
                  <a:lnTo>
                    <a:pt x="148" y="72"/>
                  </a:lnTo>
                  <a:lnTo>
                    <a:pt x="159" y="78"/>
                  </a:lnTo>
                  <a:lnTo>
                    <a:pt x="159" y="80"/>
                  </a:lnTo>
                  <a:lnTo>
                    <a:pt x="139" y="88"/>
                  </a:lnTo>
                  <a:lnTo>
                    <a:pt x="100" y="127"/>
                  </a:lnTo>
                  <a:lnTo>
                    <a:pt x="96" y="138"/>
                  </a:lnTo>
                  <a:lnTo>
                    <a:pt x="94" y="139"/>
                  </a:lnTo>
                  <a:lnTo>
                    <a:pt x="81" y="144"/>
                  </a:lnTo>
                  <a:lnTo>
                    <a:pt x="76" y="142"/>
                  </a:lnTo>
                  <a:lnTo>
                    <a:pt x="66" y="138"/>
                  </a:lnTo>
                  <a:lnTo>
                    <a:pt x="61" y="136"/>
                  </a:lnTo>
                  <a:lnTo>
                    <a:pt x="58" y="138"/>
                  </a:lnTo>
                  <a:lnTo>
                    <a:pt x="50" y="147"/>
                  </a:lnTo>
                  <a:lnTo>
                    <a:pt x="50" y="150"/>
                  </a:lnTo>
                  <a:lnTo>
                    <a:pt x="47" y="153"/>
                  </a:lnTo>
                  <a:lnTo>
                    <a:pt x="42" y="154"/>
                  </a:lnTo>
                  <a:lnTo>
                    <a:pt x="39" y="162"/>
                  </a:lnTo>
                  <a:lnTo>
                    <a:pt x="29" y="165"/>
                  </a:lnTo>
                  <a:lnTo>
                    <a:pt x="14" y="162"/>
                  </a:lnTo>
                  <a:lnTo>
                    <a:pt x="14" y="159"/>
                  </a:lnTo>
                  <a:lnTo>
                    <a:pt x="17" y="148"/>
                  </a:lnTo>
                  <a:lnTo>
                    <a:pt x="15" y="142"/>
                  </a:lnTo>
                  <a:lnTo>
                    <a:pt x="14" y="138"/>
                  </a:lnTo>
                  <a:lnTo>
                    <a:pt x="9" y="135"/>
                  </a:lnTo>
                  <a:lnTo>
                    <a:pt x="8" y="132"/>
                  </a:lnTo>
                  <a:lnTo>
                    <a:pt x="5" y="129"/>
                  </a:lnTo>
                  <a:lnTo>
                    <a:pt x="3" y="127"/>
                  </a:lnTo>
                  <a:lnTo>
                    <a:pt x="2" y="126"/>
                  </a:lnTo>
                  <a:lnTo>
                    <a:pt x="0" y="126"/>
                  </a:lnTo>
                  <a:close/>
                </a:path>
              </a:pathLst>
            </a:custGeom>
            <a:grpFill/>
            <a:ln w="1905">
              <a:noFill/>
              <a:round/>
              <a:headEnd/>
              <a:tailEnd/>
            </a:ln>
          </p:spPr>
          <p:txBody>
            <a:bodyPr/>
            <a:lstStyle/>
            <a:p>
              <a:endParaRPr lang="en-GB">
                <a:solidFill>
                  <a:srgbClr val="000000"/>
                </a:solidFill>
                <a:latin typeface="Arial"/>
              </a:endParaRPr>
            </a:p>
          </p:txBody>
        </p:sp>
        <p:sp>
          <p:nvSpPr>
            <p:cNvPr id="983" name="Freeform 979"/>
            <p:cNvSpPr>
              <a:spLocks/>
            </p:cNvSpPr>
            <p:nvPr/>
          </p:nvSpPr>
          <p:spPr bwMode="auto">
            <a:xfrm>
              <a:off x="3518" y="1608"/>
              <a:ext cx="681" cy="365"/>
            </a:xfrm>
            <a:custGeom>
              <a:avLst/>
              <a:gdLst>
                <a:gd name="T0" fmla="*/ 137 w 681"/>
                <a:gd name="T1" fmla="*/ 341 h 365"/>
                <a:gd name="T2" fmla="*/ 101 w 681"/>
                <a:gd name="T3" fmla="*/ 326 h 365"/>
                <a:gd name="T4" fmla="*/ 73 w 681"/>
                <a:gd name="T5" fmla="*/ 297 h 365"/>
                <a:gd name="T6" fmla="*/ 83 w 681"/>
                <a:gd name="T7" fmla="*/ 285 h 365"/>
                <a:gd name="T8" fmla="*/ 91 w 681"/>
                <a:gd name="T9" fmla="*/ 268 h 365"/>
                <a:gd name="T10" fmla="*/ 130 w 681"/>
                <a:gd name="T11" fmla="*/ 272 h 365"/>
                <a:gd name="T12" fmla="*/ 128 w 681"/>
                <a:gd name="T13" fmla="*/ 253 h 365"/>
                <a:gd name="T14" fmla="*/ 112 w 681"/>
                <a:gd name="T15" fmla="*/ 229 h 365"/>
                <a:gd name="T16" fmla="*/ 63 w 681"/>
                <a:gd name="T17" fmla="*/ 230 h 365"/>
                <a:gd name="T18" fmla="*/ 27 w 681"/>
                <a:gd name="T19" fmla="*/ 239 h 365"/>
                <a:gd name="T20" fmla="*/ 31 w 681"/>
                <a:gd name="T21" fmla="*/ 214 h 365"/>
                <a:gd name="T22" fmla="*/ 10 w 681"/>
                <a:gd name="T23" fmla="*/ 202 h 365"/>
                <a:gd name="T24" fmla="*/ 9 w 681"/>
                <a:gd name="T25" fmla="*/ 172 h 365"/>
                <a:gd name="T26" fmla="*/ 13 w 681"/>
                <a:gd name="T27" fmla="*/ 142 h 365"/>
                <a:gd name="T28" fmla="*/ 34 w 681"/>
                <a:gd name="T29" fmla="*/ 133 h 365"/>
                <a:gd name="T30" fmla="*/ 57 w 681"/>
                <a:gd name="T31" fmla="*/ 118 h 365"/>
                <a:gd name="T32" fmla="*/ 79 w 681"/>
                <a:gd name="T33" fmla="*/ 106 h 365"/>
                <a:gd name="T34" fmla="*/ 95 w 681"/>
                <a:gd name="T35" fmla="*/ 103 h 365"/>
                <a:gd name="T36" fmla="*/ 119 w 681"/>
                <a:gd name="T37" fmla="*/ 112 h 365"/>
                <a:gd name="T38" fmla="*/ 136 w 681"/>
                <a:gd name="T39" fmla="*/ 134 h 365"/>
                <a:gd name="T40" fmla="*/ 145 w 681"/>
                <a:gd name="T41" fmla="*/ 131 h 365"/>
                <a:gd name="T42" fmla="*/ 170 w 681"/>
                <a:gd name="T43" fmla="*/ 125 h 365"/>
                <a:gd name="T44" fmla="*/ 196 w 681"/>
                <a:gd name="T45" fmla="*/ 121 h 365"/>
                <a:gd name="T46" fmla="*/ 221 w 681"/>
                <a:gd name="T47" fmla="*/ 136 h 365"/>
                <a:gd name="T48" fmla="*/ 254 w 681"/>
                <a:gd name="T49" fmla="*/ 115 h 365"/>
                <a:gd name="T50" fmla="*/ 226 w 681"/>
                <a:gd name="T51" fmla="*/ 97 h 365"/>
                <a:gd name="T52" fmla="*/ 241 w 681"/>
                <a:gd name="T53" fmla="*/ 74 h 365"/>
                <a:gd name="T54" fmla="*/ 247 w 681"/>
                <a:gd name="T55" fmla="*/ 61 h 365"/>
                <a:gd name="T56" fmla="*/ 242 w 681"/>
                <a:gd name="T57" fmla="*/ 53 h 365"/>
                <a:gd name="T58" fmla="*/ 253 w 681"/>
                <a:gd name="T59" fmla="*/ 43 h 365"/>
                <a:gd name="T60" fmla="*/ 278 w 681"/>
                <a:gd name="T61" fmla="*/ 40 h 365"/>
                <a:gd name="T62" fmla="*/ 299 w 681"/>
                <a:gd name="T63" fmla="*/ 32 h 365"/>
                <a:gd name="T64" fmla="*/ 316 w 681"/>
                <a:gd name="T65" fmla="*/ 24 h 365"/>
                <a:gd name="T66" fmla="*/ 365 w 681"/>
                <a:gd name="T67" fmla="*/ 12 h 365"/>
                <a:gd name="T68" fmla="*/ 378 w 681"/>
                <a:gd name="T69" fmla="*/ 0 h 365"/>
                <a:gd name="T70" fmla="*/ 398 w 681"/>
                <a:gd name="T71" fmla="*/ 7 h 365"/>
                <a:gd name="T72" fmla="*/ 414 w 681"/>
                <a:gd name="T73" fmla="*/ 22 h 365"/>
                <a:gd name="T74" fmla="*/ 422 w 681"/>
                <a:gd name="T75" fmla="*/ 37 h 365"/>
                <a:gd name="T76" fmla="*/ 432 w 681"/>
                <a:gd name="T77" fmla="*/ 43 h 365"/>
                <a:gd name="T78" fmla="*/ 452 w 681"/>
                <a:gd name="T79" fmla="*/ 41 h 365"/>
                <a:gd name="T80" fmla="*/ 449 w 681"/>
                <a:gd name="T81" fmla="*/ 53 h 365"/>
                <a:gd name="T82" fmla="*/ 468 w 681"/>
                <a:gd name="T83" fmla="*/ 55 h 365"/>
                <a:gd name="T84" fmla="*/ 486 w 681"/>
                <a:gd name="T85" fmla="*/ 37 h 365"/>
                <a:gd name="T86" fmla="*/ 507 w 681"/>
                <a:gd name="T87" fmla="*/ 37 h 365"/>
                <a:gd name="T88" fmla="*/ 567 w 681"/>
                <a:gd name="T89" fmla="*/ 127 h 365"/>
                <a:gd name="T90" fmla="*/ 580 w 681"/>
                <a:gd name="T91" fmla="*/ 124 h 365"/>
                <a:gd name="T92" fmla="*/ 606 w 681"/>
                <a:gd name="T93" fmla="*/ 128 h 365"/>
                <a:gd name="T94" fmla="*/ 622 w 681"/>
                <a:gd name="T95" fmla="*/ 128 h 365"/>
                <a:gd name="T96" fmla="*/ 634 w 681"/>
                <a:gd name="T97" fmla="*/ 145 h 365"/>
                <a:gd name="T98" fmla="*/ 655 w 681"/>
                <a:gd name="T99" fmla="*/ 161 h 365"/>
                <a:gd name="T100" fmla="*/ 676 w 681"/>
                <a:gd name="T101" fmla="*/ 164 h 365"/>
                <a:gd name="T102" fmla="*/ 658 w 681"/>
                <a:gd name="T103" fmla="*/ 193 h 365"/>
                <a:gd name="T104" fmla="*/ 618 w 681"/>
                <a:gd name="T105" fmla="*/ 223 h 365"/>
                <a:gd name="T106" fmla="*/ 571 w 681"/>
                <a:gd name="T107" fmla="*/ 314 h 365"/>
                <a:gd name="T108" fmla="*/ 557 w 681"/>
                <a:gd name="T109" fmla="*/ 332 h 365"/>
                <a:gd name="T110" fmla="*/ 504 w 681"/>
                <a:gd name="T111" fmla="*/ 323 h 365"/>
                <a:gd name="T112" fmla="*/ 456 w 681"/>
                <a:gd name="T113" fmla="*/ 318 h 365"/>
                <a:gd name="T114" fmla="*/ 417 w 681"/>
                <a:gd name="T115" fmla="*/ 324 h 365"/>
                <a:gd name="T116" fmla="*/ 395 w 681"/>
                <a:gd name="T117" fmla="*/ 347 h 365"/>
                <a:gd name="T118" fmla="*/ 338 w 681"/>
                <a:gd name="T119" fmla="*/ 347 h 365"/>
                <a:gd name="T120" fmla="*/ 304 w 681"/>
                <a:gd name="T121" fmla="*/ 305 h 36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81"/>
                <a:gd name="T184" fmla="*/ 0 h 365"/>
                <a:gd name="T185" fmla="*/ 681 w 681"/>
                <a:gd name="T186" fmla="*/ 365 h 36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81" h="365">
                  <a:moveTo>
                    <a:pt x="158" y="275"/>
                  </a:moveTo>
                  <a:lnTo>
                    <a:pt x="158" y="357"/>
                  </a:lnTo>
                  <a:lnTo>
                    <a:pt x="154" y="359"/>
                  </a:lnTo>
                  <a:lnTo>
                    <a:pt x="149" y="359"/>
                  </a:lnTo>
                  <a:lnTo>
                    <a:pt x="145" y="357"/>
                  </a:lnTo>
                  <a:lnTo>
                    <a:pt x="142" y="348"/>
                  </a:lnTo>
                  <a:lnTo>
                    <a:pt x="140" y="345"/>
                  </a:lnTo>
                  <a:lnTo>
                    <a:pt x="137" y="341"/>
                  </a:lnTo>
                  <a:lnTo>
                    <a:pt x="136" y="339"/>
                  </a:lnTo>
                  <a:lnTo>
                    <a:pt x="127" y="335"/>
                  </a:lnTo>
                  <a:lnTo>
                    <a:pt x="125" y="335"/>
                  </a:lnTo>
                  <a:lnTo>
                    <a:pt x="109" y="339"/>
                  </a:lnTo>
                  <a:lnTo>
                    <a:pt x="98" y="347"/>
                  </a:lnTo>
                  <a:lnTo>
                    <a:pt x="98" y="335"/>
                  </a:lnTo>
                  <a:lnTo>
                    <a:pt x="101" y="332"/>
                  </a:lnTo>
                  <a:lnTo>
                    <a:pt x="101" y="326"/>
                  </a:lnTo>
                  <a:lnTo>
                    <a:pt x="98" y="324"/>
                  </a:lnTo>
                  <a:lnTo>
                    <a:pt x="95" y="324"/>
                  </a:lnTo>
                  <a:lnTo>
                    <a:pt x="89" y="321"/>
                  </a:lnTo>
                  <a:lnTo>
                    <a:pt x="86" y="317"/>
                  </a:lnTo>
                  <a:lnTo>
                    <a:pt x="79" y="317"/>
                  </a:lnTo>
                  <a:lnTo>
                    <a:pt x="79" y="305"/>
                  </a:lnTo>
                  <a:lnTo>
                    <a:pt x="75" y="299"/>
                  </a:lnTo>
                  <a:lnTo>
                    <a:pt x="73" y="297"/>
                  </a:lnTo>
                  <a:lnTo>
                    <a:pt x="70" y="293"/>
                  </a:lnTo>
                  <a:lnTo>
                    <a:pt x="64" y="290"/>
                  </a:lnTo>
                  <a:lnTo>
                    <a:pt x="60" y="284"/>
                  </a:lnTo>
                  <a:lnTo>
                    <a:pt x="63" y="282"/>
                  </a:lnTo>
                  <a:lnTo>
                    <a:pt x="69" y="282"/>
                  </a:lnTo>
                  <a:lnTo>
                    <a:pt x="76" y="285"/>
                  </a:lnTo>
                  <a:lnTo>
                    <a:pt x="79" y="284"/>
                  </a:lnTo>
                  <a:lnTo>
                    <a:pt x="83" y="285"/>
                  </a:lnTo>
                  <a:lnTo>
                    <a:pt x="81" y="279"/>
                  </a:lnTo>
                  <a:lnTo>
                    <a:pt x="79" y="273"/>
                  </a:lnTo>
                  <a:lnTo>
                    <a:pt x="81" y="271"/>
                  </a:lnTo>
                  <a:lnTo>
                    <a:pt x="83" y="269"/>
                  </a:lnTo>
                  <a:lnTo>
                    <a:pt x="83" y="271"/>
                  </a:lnTo>
                  <a:lnTo>
                    <a:pt x="88" y="272"/>
                  </a:lnTo>
                  <a:lnTo>
                    <a:pt x="91" y="271"/>
                  </a:lnTo>
                  <a:lnTo>
                    <a:pt x="91" y="268"/>
                  </a:lnTo>
                  <a:lnTo>
                    <a:pt x="94" y="265"/>
                  </a:lnTo>
                  <a:lnTo>
                    <a:pt x="100" y="265"/>
                  </a:lnTo>
                  <a:lnTo>
                    <a:pt x="109" y="269"/>
                  </a:lnTo>
                  <a:lnTo>
                    <a:pt x="115" y="268"/>
                  </a:lnTo>
                  <a:lnTo>
                    <a:pt x="118" y="266"/>
                  </a:lnTo>
                  <a:lnTo>
                    <a:pt x="119" y="266"/>
                  </a:lnTo>
                  <a:lnTo>
                    <a:pt x="121" y="268"/>
                  </a:lnTo>
                  <a:lnTo>
                    <a:pt x="130" y="272"/>
                  </a:lnTo>
                  <a:lnTo>
                    <a:pt x="133" y="271"/>
                  </a:lnTo>
                  <a:lnTo>
                    <a:pt x="136" y="272"/>
                  </a:lnTo>
                  <a:lnTo>
                    <a:pt x="137" y="269"/>
                  </a:lnTo>
                  <a:lnTo>
                    <a:pt x="134" y="266"/>
                  </a:lnTo>
                  <a:lnTo>
                    <a:pt x="139" y="266"/>
                  </a:lnTo>
                  <a:lnTo>
                    <a:pt x="133" y="257"/>
                  </a:lnTo>
                  <a:lnTo>
                    <a:pt x="130" y="256"/>
                  </a:lnTo>
                  <a:lnTo>
                    <a:pt x="128" y="253"/>
                  </a:lnTo>
                  <a:lnTo>
                    <a:pt x="125" y="253"/>
                  </a:lnTo>
                  <a:lnTo>
                    <a:pt x="121" y="247"/>
                  </a:lnTo>
                  <a:lnTo>
                    <a:pt x="119" y="239"/>
                  </a:lnTo>
                  <a:lnTo>
                    <a:pt x="118" y="236"/>
                  </a:lnTo>
                  <a:lnTo>
                    <a:pt x="116" y="238"/>
                  </a:lnTo>
                  <a:lnTo>
                    <a:pt x="115" y="233"/>
                  </a:lnTo>
                  <a:lnTo>
                    <a:pt x="112" y="233"/>
                  </a:lnTo>
                  <a:lnTo>
                    <a:pt x="112" y="229"/>
                  </a:lnTo>
                  <a:lnTo>
                    <a:pt x="106" y="224"/>
                  </a:lnTo>
                  <a:lnTo>
                    <a:pt x="103" y="224"/>
                  </a:lnTo>
                  <a:lnTo>
                    <a:pt x="103" y="223"/>
                  </a:lnTo>
                  <a:lnTo>
                    <a:pt x="98" y="221"/>
                  </a:lnTo>
                  <a:lnTo>
                    <a:pt x="89" y="226"/>
                  </a:lnTo>
                  <a:lnTo>
                    <a:pt x="88" y="223"/>
                  </a:lnTo>
                  <a:lnTo>
                    <a:pt x="75" y="220"/>
                  </a:lnTo>
                  <a:lnTo>
                    <a:pt x="63" y="230"/>
                  </a:lnTo>
                  <a:lnTo>
                    <a:pt x="34" y="236"/>
                  </a:lnTo>
                  <a:lnTo>
                    <a:pt x="42" y="241"/>
                  </a:lnTo>
                  <a:lnTo>
                    <a:pt x="36" y="244"/>
                  </a:lnTo>
                  <a:lnTo>
                    <a:pt x="34" y="242"/>
                  </a:lnTo>
                  <a:lnTo>
                    <a:pt x="33" y="241"/>
                  </a:lnTo>
                  <a:lnTo>
                    <a:pt x="31" y="239"/>
                  </a:lnTo>
                  <a:lnTo>
                    <a:pt x="28" y="239"/>
                  </a:lnTo>
                  <a:lnTo>
                    <a:pt x="27" y="239"/>
                  </a:lnTo>
                  <a:lnTo>
                    <a:pt x="25" y="236"/>
                  </a:lnTo>
                  <a:lnTo>
                    <a:pt x="27" y="235"/>
                  </a:lnTo>
                  <a:lnTo>
                    <a:pt x="27" y="232"/>
                  </a:lnTo>
                  <a:lnTo>
                    <a:pt x="30" y="232"/>
                  </a:lnTo>
                  <a:lnTo>
                    <a:pt x="33" y="233"/>
                  </a:lnTo>
                  <a:lnTo>
                    <a:pt x="36" y="232"/>
                  </a:lnTo>
                  <a:lnTo>
                    <a:pt x="34" y="215"/>
                  </a:lnTo>
                  <a:lnTo>
                    <a:pt x="31" y="214"/>
                  </a:lnTo>
                  <a:lnTo>
                    <a:pt x="30" y="212"/>
                  </a:lnTo>
                  <a:lnTo>
                    <a:pt x="30" y="209"/>
                  </a:lnTo>
                  <a:lnTo>
                    <a:pt x="27" y="206"/>
                  </a:lnTo>
                  <a:lnTo>
                    <a:pt x="19" y="206"/>
                  </a:lnTo>
                  <a:lnTo>
                    <a:pt x="15" y="205"/>
                  </a:lnTo>
                  <a:lnTo>
                    <a:pt x="15" y="208"/>
                  </a:lnTo>
                  <a:lnTo>
                    <a:pt x="10" y="205"/>
                  </a:lnTo>
                  <a:lnTo>
                    <a:pt x="10" y="202"/>
                  </a:lnTo>
                  <a:lnTo>
                    <a:pt x="9" y="200"/>
                  </a:lnTo>
                  <a:lnTo>
                    <a:pt x="10" y="197"/>
                  </a:lnTo>
                  <a:lnTo>
                    <a:pt x="9" y="196"/>
                  </a:lnTo>
                  <a:lnTo>
                    <a:pt x="9" y="193"/>
                  </a:lnTo>
                  <a:lnTo>
                    <a:pt x="0" y="190"/>
                  </a:lnTo>
                  <a:lnTo>
                    <a:pt x="3" y="176"/>
                  </a:lnTo>
                  <a:lnTo>
                    <a:pt x="7" y="175"/>
                  </a:lnTo>
                  <a:lnTo>
                    <a:pt x="9" y="172"/>
                  </a:lnTo>
                  <a:lnTo>
                    <a:pt x="7" y="170"/>
                  </a:lnTo>
                  <a:lnTo>
                    <a:pt x="4" y="167"/>
                  </a:lnTo>
                  <a:lnTo>
                    <a:pt x="7" y="152"/>
                  </a:lnTo>
                  <a:lnTo>
                    <a:pt x="12" y="151"/>
                  </a:lnTo>
                  <a:lnTo>
                    <a:pt x="13" y="148"/>
                  </a:lnTo>
                  <a:lnTo>
                    <a:pt x="13" y="146"/>
                  </a:lnTo>
                  <a:lnTo>
                    <a:pt x="13" y="143"/>
                  </a:lnTo>
                  <a:lnTo>
                    <a:pt x="13" y="142"/>
                  </a:lnTo>
                  <a:lnTo>
                    <a:pt x="16" y="137"/>
                  </a:lnTo>
                  <a:lnTo>
                    <a:pt x="18" y="139"/>
                  </a:lnTo>
                  <a:lnTo>
                    <a:pt x="19" y="140"/>
                  </a:lnTo>
                  <a:lnTo>
                    <a:pt x="24" y="143"/>
                  </a:lnTo>
                  <a:lnTo>
                    <a:pt x="28" y="155"/>
                  </a:lnTo>
                  <a:lnTo>
                    <a:pt x="31" y="155"/>
                  </a:lnTo>
                  <a:lnTo>
                    <a:pt x="39" y="151"/>
                  </a:lnTo>
                  <a:lnTo>
                    <a:pt x="34" y="133"/>
                  </a:lnTo>
                  <a:lnTo>
                    <a:pt x="36" y="134"/>
                  </a:lnTo>
                  <a:lnTo>
                    <a:pt x="46" y="128"/>
                  </a:lnTo>
                  <a:lnTo>
                    <a:pt x="48" y="125"/>
                  </a:lnTo>
                  <a:lnTo>
                    <a:pt x="48" y="121"/>
                  </a:lnTo>
                  <a:lnTo>
                    <a:pt x="51" y="121"/>
                  </a:lnTo>
                  <a:lnTo>
                    <a:pt x="54" y="121"/>
                  </a:lnTo>
                  <a:lnTo>
                    <a:pt x="55" y="119"/>
                  </a:lnTo>
                  <a:lnTo>
                    <a:pt x="57" y="118"/>
                  </a:lnTo>
                  <a:lnTo>
                    <a:pt x="61" y="116"/>
                  </a:lnTo>
                  <a:lnTo>
                    <a:pt x="63" y="113"/>
                  </a:lnTo>
                  <a:lnTo>
                    <a:pt x="66" y="112"/>
                  </a:lnTo>
                  <a:lnTo>
                    <a:pt x="67" y="110"/>
                  </a:lnTo>
                  <a:lnTo>
                    <a:pt x="67" y="107"/>
                  </a:lnTo>
                  <a:lnTo>
                    <a:pt x="69" y="106"/>
                  </a:lnTo>
                  <a:lnTo>
                    <a:pt x="73" y="104"/>
                  </a:lnTo>
                  <a:lnTo>
                    <a:pt x="79" y="106"/>
                  </a:lnTo>
                  <a:lnTo>
                    <a:pt x="81" y="110"/>
                  </a:lnTo>
                  <a:lnTo>
                    <a:pt x="85" y="109"/>
                  </a:lnTo>
                  <a:lnTo>
                    <a:pt x="86" y="110"/>
                  </a:lnTo>
                  <a:lnTo>
                    <a:pt x="88" y="109"/>
                  </a:lnTo>
                  <a:lnTo>
                    <a:pt x="88" y="106"/>
                  </a:lnTo>
                  <a:lnTo>
                    <a:pt x="89" y="104"/>
                  </a:lnTo>
                  <a:lnTo>
                    <a:pt x="92" y="104"/>
                  </a:lnTo>
                  <a:lnTo>
                    <a:pt x="95" y="103"/>
                  </a:lnTo>
                  <a:lnTo>
                    <a:pt x="97" y="103"/>
                  </a:lnTo>
                  <a:lnTo>
                    <a:pt x="98" y="107"/>
                  </a:lnTo>
                  <a:lnTo>
                    <a:pt x="100" y="110"/>
                  </a:lnTo>
                  <a:lnTo>
                    <a:pt x="106" y="109"/>
                  </a:lnTo>
                  <a:lnTo>
                    <a:pt x="107" y="110"/>
                  </a:lnTo>
                  <a:lnTo>
                    <a:pt x="112" y="109"/>
                  </a:lnTo>
                  <a:lnTo>
                    <a:pt x="115" y="109"/>
                  </a:lnTo>
                  <a:lnTo>
                    <a:pt x="119" y="112"/>
                  </a:lnTo>
                  <a:lnTo>
                    <a:pt x="121" y="116"/>
                  </a:lnTo>
                  <a:lnTo>
                    <a:pt x="127" y="121"/>
                  </a:lnTo>
                  <a:lnTo>
                    <a:pt x="128" y="122"/>
                  </a:lnTo>
                  <a:lnTo>
                    <a:pt x="130" y="124"/>
                  </a:lnTo>
                  <a:lnTo>
                    <a:pt x="133" y="128"/>
                  </a:lnTo>
                  <a:lnTo>
                    <a:pt x="133" y="133"/>
                  </a:lnTo>
                  <a:lnTo>
                    <a:pt x="134" y="136"/>
                  </a:lnTo>
                  <a:lnTo>
                    <a:pt x="136" y="134"/>
                  </a:lnTo>
                  <a:lnTo>
                    <a:pt x="136" y="127"/>
                  </a:lnTo>
                  <a:lnTo>
                    <a:pt x="134" y="125"/>
                  </a:lnTo>
                  <a:lnTo>
                    <a:pt x="136" y="124"/>
                  </a:lnTo>
                  <a:lnTo>
                    <a:pt x="139" y="122"/>
                  </a:lnTo>
                  <a:lnTo>
                    <a:pt x="140" y="125"/>
                  </a:lnTo>
                  <a:lnTo>
                    <a:pt x="142" y="127"/>
                  </a:lnTo>
                  <a:lnTo>
                    <a:pt x="142" y="128"/>
                  </a:lnTo>
                  <a:lnTo>
                    <a:pt x="145" y="131"/>
                  </a:lnTo>
                  <a:lnTo>
                    <a:pt x="154" y="134"/>
                  </a:lnTo>
                  <a:lnTo>
                    <a:pt x="155" y="134"/>
                  </a:lnTo>
                  <a:lnTo>
                    <a:pt x="161" y="130"/>
                  </a:lnTo>
                  <a:lnTo>
                    <a:pt x="161" y="127"/>
                  </a:lnTo>
                  <a:lnTo>
                    <a:pt x="164" y="127"/>
                  </a:lnTo>
                  <a:lnTo>
                    <a:pt x="166" y="125"/>
                  </a:lnTo>
                  <a:lnTo>
                    <a:pt x="169" y="124"/>
                  </a:lnTo>
                  <a:lnTo>
                    <a:pt x="170" y="125"/>
                  </a:lnTo>
                  <a:lnTo>
                    <a:pt x="170" y="122"/>
                  </a:lnTo>
                  <a:lnTo>
                    <a:pt x="176" y="122"/>
                  </a:lnTo>
                  <a:lnTo>
                    <a:pt x="178" y="122"/>
                  </a:lnTo>
                  <a:lnTo>
                    <a:pt x="184" y="127"/>
                  </a:lnTo>
                  <a:lnTo>
                    <a:pt x="188" y="124"/>
                  </a:lnTo>
                  <a:lnTo>
                    <a:pt x="188" y="122"/>
                  </a:lnTo>
                  <a:lnTo>
                    <a:pt x="194" y="122"/>
                  </a:lnTo>
                  <a:lnTo>
                    <a:pt x="196" y="121"/>
                  </a:lnTo>
                  <a:lnTo>
                    <a:pt x="200" y="122"/>
                  </a:lnTo>
                  <a:lnTo>
                    <a:pt x="202" y="124"/>
                  </a:lnTo>
                  <a:lnTo>
                    <a:pt x="202" y="130"/>
                  </a:lnTo>
                  <a:lnTo>
                    <a:pt x="206" y="133"/>
                  </a:lnTo>
                  <a:lnTo>
                    <a:pt x="211" y="133"/>
                  </a:lnTo>
                  <a:lnTo>
                    <a:pt x="215" y="133"/>
                  </a:lnTo>
                  <a:lnTo>
                    <a:pt x="217" y="137"/>
                  </a:lnTo>
                  <a:lnTo>
                    <a:pt x="221" y="136"/>
                  </a:lnTo>
                  <a:lnTo>
                    <a:pt x="223" y="134"/>
                  </a:lnTo>
                  <a:lnTo>
                    <a:pt x="227" y="128"/>
                  </a:lnTo>
                  <a:lnTo>
                    <a:pt x="229" y="130"/>
                  </a:lnTo>
                  <a:lnTo>
                    <a:pt x="232" y="133"/>
                  </a:lnTo>
                  <a:lnTo>
                    <a:pt x="242" y="133"/>
                  </a:lnTo>
                  <a:lnTo>
                    <a:pt x="244" y="131"/>
                  </a:lnTo>
                  <a:lnTo>
                    <a:pt x="248" y="130"/>
                  </a:lnTo>
                  <a:lnTo>
                    <a:pt x="254" y="115"/>
                  </a:lnTo>
                  <a:lnTo>
                    <a:pt x="251" y="112"/>
                  </a:lnTo>
                  <a:lnTo>
                    <a:pt x="242" y="112"/>
                  </a:lnTo>
                  <a:lnTo>
                    <a:pt x="239" y="107"/>
                  </a:lnTo>
                  <a:lnTo>
                    <a:pt x="232" y="106"/>
                  </a:lnTo>
                  <a:lnTo>
                    <a:pt x="232" y="103"/>
                  </a:lnTo>
                  <a:lnTo>
                    <a:pt x="230" y="101"/>
                  </a:lnTo>
                  <a:lnTo>
                    <a:pt x="226" y="100"/>
                  </a:lnTo>
                  <a:lnTo>
                    <a:pt x="226" y="97"/>
                  </a:lnTo>
                  <a:lnTo>
                    <a:pt x="229" y="97"/>
                  </a:lnTo>
                  <a:lnTo>
                    <a:pt x="232" y="94"/>
                  </a:lnTo>
                  <a:lnTo>
                    <a:pt x="241" y="89"/>
                  </a:lnTo>
                  <a:lnTo>
                    <a:pt x="242" y="88"/>
                  </a:lnTo>
                  <a:lnTo>
                    <a:pt x="242" y="85"/>
                  </a:lnTo>
                  <a:lnTo>
                    <a:pt x="238" y="76"/>
                  </a:lnTo>
                  <a:lnTo>
                    <a:pt x="239" y="76"/>
                  </a:lnTo>
                  <a:lnTo>
                    <a:pt x="241" y="74"/>
                  </a:lnTo>
                  <a:lnTo>
                    <a:pt x="242" y="71"/>
                  </a:lnTo>
                  <a:lnTo>
                    <a:pt x="244" y="70"/>
                  </a:lnTo>
                  <a:lnTo>
                    <a:pt x="259" y="70"/>
                  </a:lnTo>
                  <a:lnTo>
                    <a:pt x="262" y="70"/>
                  </a:lnTo>
                  <a:lnTo>
                    <a:pt x="262" y="67"/>
                  </a:lnTo>
                  <a:lnTo>
                    <a:pt x="260" y="65"/>
                  </a:lnTo>
                  <a:lnTo>
                    <a:pt x="256" y="62"/>
                  </a:lnTo>
                  <a:lnTo>
                    <a:pt x="247" y="61"/>
                  </a:lnTo>
                  <a:lnTo>
                    <a:pt x="245" y="59"/>
                  </a:lnTo>
                  <a:lnTo>
                    <a:pt x="245" y="56"/>
                  </a:lnTo>
                  <a:lnTo>
                    <a:pt x="248" y="56"/>
                  </a:lnTo>
                  <a:lnTo>
                    <a:pt x="250" y="55"/>
                  </a:lnTo>
                  <a:lnTo>
                    <a:pt x="251" y="53"/>
                  </a:lnTo>
                  <a:lnTo>
                    <a:pt x="250" y="52"/>
                  </a:lnTo>
                  <a:lnTo>
                    <a:pt x="248" y="53"/>
                  </a:lnTo>
                  <a:lnTo>
                    <a:pt x="242" y="53"/>
                  </a:lnTo>
                  <a:lnTo>
                    <a:pt x="242" y="50"/>
                  </a:lnTo>
                  <a:lnTo>
                    <a:pt x="244" y="47"/>
                  </a:lnTo>
                  <a:lnTo>
                    <a:pt x="245" y="46"/>
                  </a:lnTo>
                  <a:lnTo>
                    <a:pt x="242" y="43"/>
                  </a:lnTo>
                  <a:lnTo>
                    <a:pt x="247" y="43"/>
                  </a:lnTo>
                  <a:lnTo>
                    <a:pt x="248" y="40"/>
                  </a:lnTo>
                  <a:lnTo>
                    <a:pt x="251" y="40"/>
                  </a:lnTo>
                  <a:lnTo>
                    <a:pt x="253" y="43"/>
                  </a:lnTo>
                  <a:lnTo>
                    <a:pt x="254" y="41"/>
                  </a:lnTo>
                  <a:lnTo>
                    <a:pt x="257" y="43"/>
                  </a:lnTo>
                  <a:lnTo>
                    <a:pt x="259" y="41"/>
                  </a:lnTo>
                  <a:lnTo>
                    <a:pt x="266" y="41"/>
                  </a:lnTo>
                  <a:lnTo>
                    <a:pt x="268" y="44"/>
                  </a:lnTo>
                  <a:lnTo>
                    <a:pt x="271" y="40"/>
                  </a:lnTo>
                  <a:lnTo>
                    <a:pt x="274" y="38"/>
                  </a:lnTo>
                  <a:lnTo>
                    <a:pt x="278" y="40"/>
                  </a:lnTo>
                  <a:lnTo>
                    <a:pt x="281" y="38"/>
                  </a:lnTo>
                  <a:lnTo>
                    <a:pt x="283" y="37"/>
                  </a:lnTo>
                  <a:lnTo>
                    <a:pt x="287" y="34"/>
                  </a:lnTo>
                  <a:lnTo>
                    <a:pt x="289" y="35"/>
                  </a:lnTo>
                  <a:lnTo>
                    <a:pt x="292" y="37"/>
                  </a:lnTo>
                  <a:lnTo>
                    <a:pt x="293" y="37"/>
                  </a:lnTo>
                  <a:lnTo>
                    <a:pt x="295" y="34"/>
                  </a:lnTo>
                  <a:lnTo>
                    <a:pt x="299" y="32"/>
                  </a:lnTo>
                  <a:lnTo>
                    <a:pt x="301" y="31"/>
                  </a:lnTo>
                  <a:lnTo>
                    <a:pt x="304" y="31"/>
                  </a:lnTo>
                  <a:lnTo>
                    <a:pt x="307" y="31"/>
                  </a:lnTo>
                  <a:lnTo>
                    <a:pt x="308" y="31"/>
                  </a:lnTo>
                  <a:lnTo>
                    <a:pt x="311" y="31"/>
                  </a:lnTo>
                  <a:lnTo>
                    <a:pt x="313" y="29"/>
                  </a:lnTo>
                  <a:lnTo>
                    <a:pt x="314" y="24"/>
                  </a:lnTo>
                  <a:lnTo>
                    <a:pt x="316" y="24"/>
                  </a:lnTo>
                  <a:lnTo>
                    <a:pt x="319" y="22"/>
                  </a:lnTo>
                  <a:lnTo>
                    <a:pt x="320" y="24"/>
                  </a:lnTo>
                  <a:lnTo>
                    <a:pt x="326" y="22"/>
                  </a:lnTo>
                  <a:lnTo>
                    <a:pt x="356" y="16"/>
                  </a:lnTo>
                  <a:lnTo>
                    <a:pt x="357" y="13"/>
                  </a:lnTo>
                  <a:lnTo>
                    <a:pt x="360" y="15"/>
                  </a:lnTo>
                  <a:lnTo>
                    <a:pt x="362" y="13"/>
                  </a:lnTo>
                  <a:lnTo>
                    <a:pt x="365" y="12"/>
                  </a:lnTo>
                  <a:lnTo>
                    <a:pt x="363" y="7"/>
                  </a:lnTo>
                  <a:lnTo>
                    <a:pt x="366" y="7"/>
                  </a:lnTo>
                  <a:lnTo>
                    <a:pt x="369" y="6"/>
                  </a:lnTo>
                  <a:lnTo>
                    <a:pt x="371" y="4"/>
                  </a:lnTo>
                  <a:lnTo>
                    <a:pt x="372" y="3"/>
                  </a:lnTo>
                  <a:lnTo>
                    <a:pt x="375" y="3"/>
                  </a:lnTo>
                  <a:lnTo>
                    <a:pt x="377" y="1"/>
                  </a:lnTo>
                  <a:lnTo>
                    <a:pt x="378" y="0"/>
                  </a:lnTo>
                  <a:lnTo>
                    <a:pt x="380" y="3"/>
                  </a:lnTo>
                  <a:lnTo>
                    <a:pt x="383" y="1"/>
                  </a:lnTo>
                  <a:lnTo>
                    <a:pt x="384" y="3"/>
                  </a:lnTo>
                  <a:lnTo>
                    <a:pt x="387" y="3"/>
                  </a:lnTo>
                  <a:lnTo>
                    <a:pt x="390" y="3"/>
                  </a:lnTo>
                  <a:lnTo>
                    <a:pt x="392" y="4"/>
                  </a:lnTo>
                  <a:lnTo>
                    <a:pt x="395" y="7"/>
                  </a:lnTo>
                  <a:lnTo>
                    <a:pt x="398" y="7"/>
                  </a:lnTo>
                  <a:lnTo>
                    <a:pt x="399" y="4"/>
                  </a:lnTo>
                  <a:lnTo>
                    <a:pt x="405" y="4"/>
                  </a:lnTo>
                  <a:lnTo>
                    <a:pt x="407" y="6"/>
                  </a:lnTo>
                  <a:lnTo>
                    <a:pt x="408" y="7"/>
                  </a:lnTo>
                  <a:lnTo>
                    <a:pt x="410" y="9"/>
                  </a:lnTo>
                  <a:lnTo>
                    <a:pt x="410" y="16"/>
                  </a:lnTo>
                  <a:lnTo>
                    <a:pt x="411" y="19"/>
                  </a:lnTo>
                  <a:lnTo>
                    <a:pt x="414" y="22"/>
                  </a:lnTo>
                  <a:lnTo>
                    <a:pt x="413" y="24"/>
                  </a:lnTo>
                  <a:lnTo>
                    <a:pt x="413" y="29"/>
                  </a:lnTo>
                  <a:lnTo>
                    <a:pt x="410" y="32"/>
                  </a:lnTo>
                  <a:lnTo>
                    <a:pt x="411" y="35"/>
                  </a:lnTo>
                  <a:lnTo>
                    <a:pt x="413" y="37"/>
                  </a:lnTo>
                  <a:lnTo>
                    <a:pt x="417" y="37"/>
                  </a:lnTo>
                  <a:lnTo>
                    <a:pt x="419" y="38"/>
                  </a:lnTo>
                  <a:lnTo>
                    <a:pt x="422" y="37"/>
                  </a:lnTo>
                  <a:lnTo>
                    <a:pt x="423" y="35"/>
                  </a:lnTo>
                  <a:lnTo>
                    <a:pt x="425" y="35"/>
                  </a:lnTo>
                  <a:lnTo>
                    <a:pt x="428" y="35"/>
                  </a:lnTo>
                  <a:lnTo>
                    <a:pt x="428" y="31"/>
                  </a:lnTo>
                  <a:lnTo>
                    <a:pt x="431" y="31"/>
                  </a:lnTo>
                  <a:lnTo>
                    <a:pt x="432" y="35"/>
                  </a:lnTo>
                  <a:lnTo>
                    <a:pt x="434" y="37"/>
                  </a:lnTo>
                  <a:lnTo>
                    <a:pt x="432" y="43"/>
                  </a:lnTo>
                  <a:lnTo>
                    <a:pt x="438" y="43"/>
                  </a:lnTo>
                  <a:lnTo>
                    <a:pt x="437" y="40"/>
                  </a:lnTo>
                  <a:lnTo>
                    <a:pt x="435" y="38"/>
                  </a:lnTo>
                  <a:lnTo>
                    <a:pt x="438" y="37"/>
                  </a:lnTo>
                  <a:lnTo>
                    <a:pt x="443" y="38"/>
                  </a:lnTo>
                  <a:lnTo>
                    <a:pt x="449" y="43"/>
                  </a:lnTo>
                  <a:lnTo>
                    <a:pt x="452" y="43"/>
                  </a:lnTo>
                  <a:lnTo>
                    <a:pt x="452" y="41"/>
                  </a:lnTo>
                  <a:lnTo>
                    <a:pt x="455" y="40"/>
                  </a:lnTo>
                  <a:lnTo>
                    <a:pt x="455" y="43"/>
                  </a:lnTo>
                  <a:lnTo>
                    <a:pt x="455" y="44"/>
                  </a:lnTo>
                  <a:lnTo>
                    <a:pt x="453" y="46"/>
                  </a:lnTo>
                  <a:lnTo>
                    <a:pt x="450" y="47"/>
                  </a:lnTo>
                  <a:lnTo>
                    <a:pt x="449" y="49"/>
                  </a:lnTo>
                  <a:lnTo>
                    <a:pt x="449" y="52"/>
                  </a:lnTo>
                  <a:lnTo>
                    <a:pt x="449" y="53"/>
                  </a:lnTo>
                  <a:lnTo>
                    <a:pt x="450" y="56"/>
                  </a:lnTo>
                  <a:lnTo>
                    <a:pt x="453" y="56"/>
                  </a:lnTo>
                  <a:lnTo>
                    <a:pt x="455" y="53"/>
                  </a:lnTo>
                  <a:lnTo>
                    <a:pt x="459" y="52"/>
                  </a:lnTo>
                  <a:lnTo>
                    <a:pt x="461" y="53"/>
                  </a:lnTo>
                  <a:lnTo>
                    <a:pt x="464" y="53"/>
                  </a:lnTo>
                  <a:lnTo>
                    <a:pt x="465" y="55"/>
                  </a:lnTo>
                  <a:lnTo>
                    <a:pt x="468" y="55"/>
                  </a:lnTo>
                  <a:lnTo>
                    <a:pt x="467" y="52"/>
                  </a:lnTo>
                  <a:lnTo>
                    <a:pt x="468" y="50"/>
                  </a:lnTo>
                  <a:lnTo>
                    <a:pt x="471" y="50"/>
                  </a:lnTo>
                  <a:lnTo>
                    <a:pt x="474" y="46"/>
                  </a:lnTo>
                  <a:lnTo>
                    <a:pt x="479" y="46"/>
                  </a:lnTo>
                  <a:lnTo>
                    <a:pt x="483" y="43"/>
                  </a:lnTo>
                  <a:lnTo>
                    <a:pt x="485" y="38"/>
                  </a:lnTo>
                  <a:lnTo>
                    <a:pt x="486" y="37"/>
                  </a:lnTo>
                  <a:lnTo>
                    <a:pt x="489" y="37"/>
                  </a:lnTo>
                  <a:lnTo>
                    <a:pt x="497" y="35"/>
                  </a:lnTo>
                  <a:lnTo>
                    <a:pt x="498" y="32"/>
                  </a:lnTo>
                  <a:lnTo>
                    <a:pt x="503" y="32"/>
                  </a:lnTo>
                  <a:lnTo>
                    <a:pt x="507" y="29"/>
                  </a:lnTo>
                  <a:lnTo>
                    <a:pt x="507" y="32"/>
                  </a:lnTo>
                  <a:lnTo>
                    <a:pt x="507" y="34"/>
                  </a:lnTo>
                  <a:lnTo>
                    <a:pt x="507" y="37"/>
                  </a:lnTo>
                  <a:lnTo>
                    <a:pt x="504" y="37"/>
                  </a:lnTo>
                  <a:lnTo>
                    <a:pt x="501" y="37"/>
                  </a:lnTo>
                  <a:lnTo>
                    <a:pt x="501" y="40"/>
                  </a:lnTo>
                  <a:lnTo>
                    <a:pt x="503" y="41"/>
                  </a:lnTo>
                  <a:lnTo>
                    <a:pt x="504" y="43"/>
                  </a:lnTo>
                  <a:lnTo>
                    <a:pt x="525" y="62"/>
                  </a:lnTo>
                  <a:lnTo>
                    <a:pt x="562" y="130"/>
                  </a:lnTo>
                  <a:lnTo>
                    <a:pt x="567" y="127"/>
                  </a:lnTo>
                  <a:lnTo>
                    <a:pt x="567" y="124"/>
                  </a:lnTo>
                  <a:lnTo>
                    <a:pt x="567" y="122"/>
                  </a:lnTo>
                  <a:lnTo>
                    <a:pt x="571" y="118"/>
                  </a:lnTo>
                  <a:lnTo>
                    <a:pt x="573" y="116"/>
                  </a:lnTo>
                  <a:lnTo>
                    <a:pt x="574" y="119"/>
                  </a:lnTo>
                  <a:lnTo>
                    <a:pt x="577" y="119"/>
                  </a:lnTo>
                  <a:lnTo>
                    <a:pt x="582" y="122"/>
                  </a:lnTo>
                  <a:lnTo>
                    <a:pt x="580" y="124"/>
                  </a:lnTo>
                  <a:lnTo>
                    <a:pt x="582" y="127"/>
                  </a:lnTo>
                  <a:lnTo>
                    <a:pt x="583" y="127"/>
                  </a:lnTo>
                  <a:lnTo>
                    <a:pt x="585" y="131"/>
                  </a:lnTo>
                  <a:lnTo>
                    <a:pt x="592" y="130"/>
                  </a:lnTo>
                  <a:lnTo>
                    <a:pt x="597" y="131"/>
                  </a:lnTo>
                  <a:lnTo>
                    <a:pt x="600" y="131"/>
                  </a:lnTo>
                  <a:lnTo>
                    <a:pt x="604" y="131"/>
                  </a:lnTo>
                  <a:lnTo>
                    <a:pt x="606" y="128"/>
                  </a:lnTo>
                  <a:lnTo>
                    <a:pt x="607" y="127"/>
                  </a:lnTo>
                  <a:lnTo>
                    <a:pt x="609" y="127"/>
                  </a:lnTo>
                  <a:lnTo>
                    <a:pt x="612" y="127"/>
                  </a:lnTo>
                  <a:lnTo>
                    <a:pt x="613" y="125"/>
                  </a:lnTo>
                  <a:lnTo>
                    <a:pt x="615" y="124"/>
                  </a:lnTo>
                  <a:lnTo>
                    <a:pt x="619" y="125"/>
                  </a:lnTo>
                  <a:lnTo>
                    <a:pt x="622" y="127"/>
                  </a:lnTo>
                  <a:lnTo>
                    <a:pt x="622" y="128"/>
                  </a:lnTo>
                  <a:lnTo>
                    <a:pt x="625" y="130"/>
                  </a:lnTo>
                  <a:lnTo>
                    <a:pt x="628" y="133"/>
                  </a:lnTo>
                  <a:lnTo>
                    <a:pt x="631" y="134"/>
                  </a:lnTo>
                  <a:lnTo>
                    <a:pt x="631" y="136"/>
                  </a:lnTo>
                  <a:lnTo>
                    <a:pt x="631" y="139"/>
                  </a:lnTo>
                  <a:lnTo>
                    <a:pt x="631" y="142"/>
                  </a:lnTo>
                  <a:lnTo>
                    <a:pt x="633" y="143"/>
                  </a:lnTo>
                  <a:lnTo>
                    <a:pt x="634" y="145"/>
                  </a:lnTo>
                  <a:lnTo>
                    <a:pt x="642" y="148"/>
                  </a:lnTo>
                  <a:lnTo>
                    <a:pt x="643" y="149"/>
                  </a:lnTo>
                  <a:lnTo>
                    <a:pt x="642" y="152"/>
                  </a:lnTo>
                  <a:lnTo>
                    <a:pt x="645" y="154"/>
                  </a:lnTo>
                  <a:lnTo>
                    <a:pt x="646" y="155"/>
                  </a:lnTo>
                  <a:lnTo>
                    <a:pt x="648" y="160"/>
                  </a:lnTo>
                  <a:lnTo>
                    <a:pt x="651" y="161"/>
                  </a:lnTo>
                  <a:lnTo>
                    <a:pt x="655" y="161"/>
                  </a:lnTo>
                  <a:lnTo>
                    <a:pt x="658" y="163"/>
                  </a:lnTo>
                  <a:lnTo>
                    <a:pt x="666" y="164"/>
                  </a:lnTo>
                  <a:lnTo>
                    <a:pt x="666" y="161"/>
                  </a:lnTo>
                  <a:lnTo>
                    <a:pt x="667" y="160"/>
                  </a:lnTo>
                  <a:lnTo>
                    <a:pt x="672" y="158"/>
                  </a:lnTo>
                  <a:lnTo>
                    <a:pt x="673" y="160"/>
                  </a:lnTo>
                  <a:lnTo>
                    <a:pt x="673" y="163"/>
                  </a:lnTo>
                  <a:lnTo>
                    <a:pt x="676" y="164"/>
                  </a:lnTo>
                  <a:lnTo>
                    <a:pt x="678" y="169"/>
                  </a:lnTo>
                  <a:lnTo>
                    <a:pt x="681" y="170"/>
                  </a:lnTo>
                  <a:lnTo>
                    <a:pt x="681" y="172"/>
                  </a:lnTo>
                  <a:lnTo>
                    <a:pt x="678" y="179"/>
                  </a:lnTo>
                  <a:lnTo>
                    <a:pt x="675" y="187"/>
                  </a:lnTo>
                  <a:lnTo>
                    <a:pt x="670" y="191"/>
                  </a:lnTo>
                  <a:lnTo>
                    <a:pt x="663" y="193"/>
                  </a:lnTo>
                  <a:lnTo>
                    <a:pt x="658" y="193"/>
                  </a:lnTo>
                  <a:lnTo>
                    <a:pt x="655" y="199"/>
                  </a:lnTo>
                  <a:lnTo>
                    <a:pt x="654" y="224"/>
                  </a:lnTo>
                  <a:lnTo>
                    <a:pt x="646" y="227"/>
                  </a:lnTo>
                  <a:lnTo>
                    <a:pt x="642" y="230"/>
                  </a:lnTo>
                  <a:lnTo>
                    <a:pt x="636" y="226"/>
                  </a:lnTo>
                  <a:lnTo>
                    <a:pt x="625" y="227"/>
                  </a:lnTo>
                  <a:lnTo>
                    <a:pt x="621" y="224"/>
                  </a:lnTo>
                  <a:lnTo>
                    <a:pt x="618" y="223"/>
                  </a:lnTo>
                  <a:lnTo>
                    <a:pt x="610" y="223"/>
                  </a:lnTo>
                  <a:lnTo>
                    <a:pt x="597" y="259"/>
                  </a:lnTo>
                  <a:lnTo>
                    <a:pt x="600" y="269"/>
                  </a:lnTo>
                  <a:lnTo>
                    <a:pt x="598" y="271"/>
                  </a:lnTo>
                  <a:lnTo>
                    <a:pt x="562" y="276"/>
                  </a:lnTo>
                  <a:lnTo>
                    <a:pt x="560" y="278"/>
                  </a:lnTo>
                  <a:lnTo>
                    <a:pt x="562" y="281"/>
                  </a:lnTo>
                  <a:lnTo>
                    <a:pt x="571" y="314"/>
                  </a:lnTo>
                  <a:lnTo>
                    <a:pt x="571" y="318"/>
                  </a:lnTo>
                  <a:lnTo>
                    <a:pt x="568" y="320"/>
                  </a:lnTo>
                  <a:lnTo>
                    <a:pt x="568" y="324"/>
                  </a:lnTo>
                  <a:lnTo>
                    <a:pt x="565" y="327"/>
                  </a:lnTo>
                  <a:lnTo>
                    <a:pt x="565" y="330"/>
                  </a:lnTo>
                  <a:lnTo>
                    <a:pt x="565" y="336"/>
                  </a:lnTo>
                  <a:lnTo>
                    <a:pt x="562" y="336"/>
                  </a:lnTo>
                  <a:lnTo>
                    <a:pt x="557" y="332"/>
                  </a:lnTo>
                  <a:lnTo>
                    <a:pt x="552" y="332"/>
                  </a:lnTo>
                  <a:lnTo>
                    <a:pt x="548" y="326"/>
                  </a:lnTo>
                  <a:lnTo>
                    <a:pt x="539" y="324"/>
                  </a:lnTo>
                  <a:lnTo>
                    <a:pt x="536" y="323"/>
                  </a:lnTo>
                  <a:lnTo>
                    <a:pt x="516" y="323"/>
                  </a:lnTo>
                  <a:lnTo>
                    <a:pt x="512" y="320"/>
                  </a:lnTo>
                  <a:lnTo>
                    <a:pt x="509" y="320"/>
                  </a:lnTo>
                  <a:lnTo>
                    <a:pt x="504" y="323"/>
                  </a:lnTo>
                  <a:lnTo>
                    <a:pt x="480" y="321"/>
                  </a:lnTo>
                  <a:lnTo>
                    <a:pt x="479" y="321"/>
                  </a:lnTo>
                  <a:lnTo>
                    <a:pt x="476" y="320"/>
                  </a:lnTo>
                  <a:lnTo>
                    <a:pt x="471" y="321"/>
                  </a:lnTo>
                  <a:lnTo>
                    <a:pt x="462" y="315"/>
                  </a:lnTo>
                  <a:lnTo>
                    <a:pt x="461" y="317"/>
                  </a:lnTo>
                  <a:lnTo>
                    <a:pt x="458" y="317"/>
                  </a:lnTo>
                  <a:lnTo>
                    <a:pt x="456" y="318"/>
                  </a:lnTo>
                  <a:lnTo>
                    <a:pt x="452" y="321"/>
                  </a:lnTo>
                  <a:lnTo>
                    <a:pt x="452" y="323"/>
                  </a:lnTo>
                  <a:lnTo>
                    <a:pt x="450" y="326"/>
                  </a:lnTo>
                  <a:lnTo>
                    <a:pt x="449" y="330"/>
                  </a:lnTo>
                  <a:lnTo>
                    <a:pt x="449" y="332"/>
                  </a:lnTo>
                  <a:lnTo>
                    <a:pt x="422" y="324"/>
                  </a:lnTo>
                  <a:lnTo>
                    <a:pt x="420" y="326"/>
                  </a:lnTo>
                  <a:lnTo>
                    <a:pt x="417" y="324"/>
                  </a:lnTo>
                  <a:lnTo>
                    <a:pt x="410" y="326"/>
                  </a:lnTo>
                  <a:lnTo>
                    <a:pt x="410" y="329"/>
                  </a:lnTo>
                  <a:lnTo>
                    <a:pt x="410" y="330"/>
                  </a:lnTo>
                  <a:lnTo>
                    <a:pt x="404" y="341"/>
                  </a:lnTo>
                  <a:lnTo>
                    <a:pt x="401" y="342"/>
                  </a:lnTo>
                  <a:lnTo>
                    <a:pt x="399" y="341"/>
                  </a:lnTo>
                  <a:lnTo>
                    <a:pt x="396" y="345"/>
                  </a:lnTo>
                  <a:lnTo>
                    <a:pt x="395" y="347"/>
                  </a:lnTo>
                  <a:lnTo>
                    <a:pt x="384" y="353"/>
                  </a:lnTo>
                  <a:lnTo>
                    <a:pt x="383" y="354"/>
                  </a:lnTo>
                  <a:lnTo>
                    <a:pt x="378" y="357"/>
                  </a:lnTo>
                  <a:lnTo>
                    <a:pt x="375" y="362"/>
                  </a:lnTo>
                  <a:lnTo>
                    <a:pt x="372" y="365"/>
                  </a:lnTo>
                  <a:lnTo>
                    <a:pt x="357" y="359"/>
                  </a:lnTo>
                  <a:lnTo>
                    <a:pt x="341" y="360"/>
                  </a:lnTo>
                  <a:lnTo>
                    <a:pt x="338" y="347"/>
                  </a:lnTo>
                  <a:lnTo>
                    <a:pt x="327" y="344"/>
                  </a:lnTo>
                  <a:lnTo>
                    <a:pt x="327" y="335"/>
                  </a:lnTo>
                  <a:lnTo>
                    <a:pt x="330" y="335"/>
                  </a:lnTo>
                  <a:lnTo>
                    <a:pt x="329" y="323"/>
                  </a:lnTo>
                  <a:lnTo>
                    <a:pt x="326" y="323"/>
                  </a:lnTo>
                  <a:lnTo>
                    <a:pt x="320" y="312"/>
                  </a:lnTo>
                  <a:lnTo>
                    <a:pt x="308" y="303"/>
                  </a:lnTo>
                  <a:lnTo>
                    <a:pt x="304" y="305"/>
                  </a:lnTo>
                  <a:lnTo>
                    <a:pt x="259" y="308"/>
                  </a:lnTo>
                  <a:lnTo>
                    <a:pt x="202" y="260"/>
                  </a:lnTo>
                  <a:lnTo>
                    <a:pt x="158" y="275"/>
                  </a:lnTo>
                  <a:close/>
                </a:path>
              </a:pathLst>
            </a:custGeom>
            <a:grpFill/>
            <a:ln w="1905">
              <a:noFill/>
              <a:round/>
              <a:headEnd/>
              <a:tailEnd/>
            </a:ln>
          </p:spPr>
          <p:txBody>
            <a:bodyPr/>
            <a:lstStyle/>
            <a:p>
              <a:endParaRPr lang="en-GB">
                <a:solidFill>
                  <a:srgbClr val="000000"/>
                </a:solidFill>
                <a:latin typeface="Arial"/>
              </a:endParaRPr>
            </a:p>
          </p:txBody>
        </p:sp>
        <p:sp>
          <p:nvSpPr>
            <p:cNvPr id="984" name="Freeform 980"/>
            <p:cNvSpPr>
              <a:spLocks/>
            </p:cNvSpPr>
            <p:nvPr/>
          </p:nvSpPr>
          <p:spPr bwMode="auto">
            <a:xfrm>
              <a:off x="4488" y="2705"/>
              <a:ext cx="6" cy="6"/>
            </a:xfrm>
            <a:custGeom>
              <a:avLst/>
              <a:gdLst>
                <a:gd name="T0" fmla="*/ 4 w 6"/>
                <a:gd name="T1" fmla="*/ 1 h 6"/>
                <a:gd name="T2" fmla="*/ 6 w 6"/>
                <a:gd name="T3" fmla="*/ 1 h 6"/>
                <a:gd name="T4" fmla="*/ 6 w 6"/>
                <a:gd name="T5" fmla="*/ 3 h 6"/>
                <a:gd name="T6" fmla="*/ 6 w 6"/>
                <a:gd name="T7" fmla="*/ 6 h 6"/>
                <a:gd name="T8" fmla="*/ 4 w 6"/>
                <a:gd name="T9" fmla="*/ 6 h 6"/>
                <a:gd name="T10" fmla="*/ 3 w 6"/>
                <a:gd name="T11" fmla="*/ 3 h 6"/>
                <a:gd name="T12" fmla="*/ 1 w 6"/>
                <a:gd name="T13" fmla="*/ 3 h 6"/>
                <a:gd name="T14" fmla="*/ 0 w 6"/>
                <a:gd name="T15" fmla="*/ 1 h 6"/>
                <a:gd name="T16" fmla="*/ 0 w 6"/>
                <a:gd name="T17" fmla="*/ 0 h 6"/>
                <a:gd name="T18" fmla="*/ 1 w 6"/>
                <a:gd name="T19" fmla="*/ 0 h 6"/>
                <a:gd name="T20" fmla="*/ 3 w 6"/>
                <a:gd name="T21" fmla="*/ 0 h 6"/>
                <a:gd name="T22" fmla="*/ 4 w 6"/>
                <a:gd name="T23" fmla="*/ 1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6"/>
                <a:gd name="T38" fmla="*/ 6 w 6"/>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6">
                  <a:moveTo>
                    <a:pt x="4" y="1"/>
                  </a:moveTo>
                  <a:lnTo>
                    <a:pt x="6" y="1"/>
                  </a:lnTo>
                  <a:lnTo>
                    <a:pt x="6" y="3"/>
                  </a:lnTo>
                  <a:lnTo>
                    <a:pt x="6" y="6"/>
                  </a:lnTo>
                  <a:lnTo>
                    <a:pt x="4" y="6"/>
                  </a:lnTo>
                  <a:lnTo>
                    <a:pt x="3" y="3"/>
                  </a:lnTo>
                  <a:lnTo>
                    <a:pt x="1" y="3"/>
                  </a:lnTo>
                  <a:lnTo>
                    <a:pt x="0" y="1"/>
                  </a:lnTo>
                  <a:lnTo>
                    <a:pt x="0" y="0"/>
                  </a:lnTo>
                  <a:lnTo>
                    <a:pt x="1" y="0"/>
                  </a:lnTo>
                  <a:lnTo>
                    <a:pt x="3" y="0"/>
                  </a:lnTo>
                  <a:lnTo>
                    <a:pt x="4" y="1"/>
                  </a:lnTo>
                  <a:close/>
                </a:path>
              </a:pathLst>
            </a:custGeom>
            <a:grpFill/>
            <a:ln w="1905">
              <a:noFill/>
              <a:round/>
              <a:headEnd/>
              <a:tailEnd/>
            </a:ln>
          </p:spPr>
          <p:txBody>
            <a:bodyPr/>
            <a:lstStyle/>
            <a:p>
              <a:endParaRPr lang="en-GB">
                <a:solidFill>
                  <a:srgbClr val="000000"/>
                </a:solidFill>
                <a:latin typeface="Arial"/>
              </a:endParaRPr>
            </a:p>
          </p:txBody>
        </p:sp>
        <p:sp>
          <p:nvSpPr>
            <p:cNvPr id="985" name="Freeform 981"/>
            <p:cNvSpPr>
              <a:spLocks/>
            </p:cNvSpPr>
            <p:nvPr/>
          </p:nvSpPr>
          <p:spPr bwMode="auto">
            <a:xfrm>
              <a:off x="4344" y="2676"/>
              <a:ext cx="12" cy="9"/>
            </a:xfrm>
            <a:custGeom>
              <a:avLst/>
              <a:gdLst>
                <a:gd name="T0" fmla="*/ 0 w 12"/>
                <a:gd name="T1" fmla="*/ 2 h 9"/>
                <a:gd name="T2" fmla="*/ 1 w 12"/>
                <a:gd name="T3" fmla="*/ 0 h 9"/>
                <a:gd name="T4" fmla="*/ 10 w 12"/>
                <a:gd name="T5" fmla="*/ 6 h 9"/>
                <a:gd name="T6" fmla="*/ 12 w 12"/>
                <a:gd name="T7" fmla="*/ 9 h 9"/>
                <a:gd name="T8" fmla="*/ 9 w 12"/>
                <a:gd name="T9" fmla="*/ 8 h 9"/>
                <a:gd name="T10" fmla="*/ 1 w 12"/>
                <a:gd name="T11" fmla="*/ 5 h 9"/>
                <a:gd name="T12" fmla="*/ 0 w 12"/>
                <a:gd name="T13" fmla="*/ 2 h 9"/>
                <a:gd name="T14" fmla="*/ 0 60000 65536"/>
                <a:gd name="T15" fmla="*/ 0 60000 65536"/>
                <a:gd name="T16" fmla="*/ 0 60000 65536"/>
                <a:gd name="T17" fmla="*/ 0 60000 65536"/>
                <a:gd name="T18" fmla="*/ 0 60000 65536"/>
                <a:gd name="T19" fmla="*/ 0 60000 65536"/>
                <a:gd name="T20" fmla="*/ 0 60000 65536"/>
                <a:gd name="T21" fmla="*/ 0 w 12"/>
                <a:gd name="T22" fmla="*/ 0 h 9"/>
                <a:gd name="T23" fmla="*/ 12 w 12"/>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9">
                  <a:moveTo>
                    <a:pt x="0" y="2"/>
                  </a:moveTo>
                  <a:lnTo>
                    <a:pt x="1" y="0"/>
                  </a:lnTo>
                  <a:lnTo>
                    <a:pt x="10" y="6"/>
                  </a:lnTo>
                  <a:lnTo>
                    <a:pt x="12" y="9"/>
                  </a:lnTo>
                  <a:lnTo>
                    <a:pt x="9" y="8"/>
                  </a:lnTo>
                  <a:lnTo>
                    <a:pt x="1" y="5"/>
                  </a:lnTo>
                  <a:lnTo>
                    <a:pt x="0" y="2"/>
                  </a:lnTo>
                  <a:close/>
                </a:path>
              </a:pathLst>
            </a:custGeom>
            <a:grpFill/>
            <a:ln w="1905">
              <a:noFill/>
              <a:round/>
              <a:headEnd/>
              <a:tailEnd/>
            </a:ln>
          </p:spPr>
          <p:txBody>
            <a:bodyPr/>
            <a:lstStyle/>
            <a:p>
              <a:endParaRPr lang="en-GB">
                <a:solidFill>
                  <a:srgbClr val="000000"/>
                </a:solidFill>
                <a:latin typeface="Arial"/>
              </a:endParaRPr>
            </a:p>
          </p:txBody>
        </p:sp>
        <p:sp>
          <p:nvSpPr>
            <p:cNvPr id="986" name="Freeform 982"/>
            <p:cNvSpPr>
              <a:spLocks/>
            </p:cNvSpPr>
            <p:nvPr/>
          </p:nvSpPr>
          <p:spPr bwMode="auto">
            <a:xfrm>
              <a:off x="4368" y="2699"/>
              <a:ext cx="13" cy="16"/>
            </a:xfrm>
            <a:custGeom>
              <a:avLst/>
              <a:gdLst>
                <a:gd name="T0" fmla="*/ 0 w 13"/>
                <a:gd name="T1" fmla="*/ 3 h 16"/>
                <a:gd name="T2" fmla="*/ 0 w 13"/>
                <a:gd name="T3" fmla="*/ 1 h 16"/>
                <a:gd name="T4" fmla="*/ 4 w 13"/>
                <a:gd name="T5" fmla="*/ 0 h 16"/>
                <a:gd name="T6" fmla="*/ 13 w 13"/>
                <a:gd name="T7" fmla="*/ 9 h 16"/>
                <a:gd name="T8" fmla="*/ 13 w 13"/>
                <a:gd name="T9" fmla="*/ 15 h 16"/>
                <a:gd name="T10" fmla="*/ 12 w 13"/>
                <a:gd name="T11" fmla="*/ 16 h 16"/>
                <a:gd name="T12" fmla="*/ 10 w 13"/>
                <a:gd name="T13" fmla="*/ 16 h 16"/>
                <a:gd name="T14" fmla="*/ 0 w 13"/>
                <a:gd name="T15" fmla="*/ 3 h 16"/>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16"/>
                <a:gd name="T26" fmla="*/ 13 w 13"/>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16">
                  <a:moveTo>
                    <a:pt x="0" y="3"/>
                  </a:moveTo>
                  <a:lnTo>
                    <a:pt x="0" y="1"/>
                  </a:lnTo>
                  <a:lnTo>
                    <a:pt x="4" y="0"/>
                  </a:lnTo>
                  <a:lnTo>
                    <a:pt x="13" y="9"/>
                  </a:lnTo>
                  <a:lnTo>
                    <a:pt x="13" y="15"/>
                  </a:lnTo>
                  <a:lnTo>
                    <a:pt x="12" y="16"/>
                  </a:lnTo>
                  <a:lnTo>
                    <a:pt x="10" y="16"/>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987" name="Freeform 983"/>
            <p:cNvSpPr>
              <a:spLocks/>
            </p:cNvSpPr>
            <p:nvPr/>
          </p:nvSpPr>
          <p:spPr bwMode="auto">
            <a:xfrm>
              <a:off x="4440" y="2690"/>
              <a:ext cx="6" cy="6"/>
            </a:xfrm>
            <a:custGeom>
              <a:avLst/>
              <a:gdLst>
                <a:gd name="T0" fmla="*/ 4 w 6"/>
                <a:gd name="T1" fmla="*/ 6 h 6"/>
                <a:gd name="T2" fmla="*/ 3 w 6"/>
                <a:gd name="T3" fmla="*/ 6 h 6"/>
                <a:gd name="T4" fmla="*/ 1 w 6"/>
                <a:gd name="T5" fmla="*/ 4 h 6"/>
                <a:gd name="T6" fmla="*/ 0 w 6"/>
                <a:gd name="T7" fmla="*/ 3 h 6"/>
                <a:gd name="T8" fmla="*/ 0 w 6"/>
                <a:gd name="T9" fmla="*/ 1 h 6"/>
                <a:gd name="T10" fmla="*/ 1 w 6"/>
                <a:gd name="T11" fmla="*/ 1 h 6"/>
                <a:gd name="T12" fmla="*/ 3 w 6"/>
                <a:gd name="T13" fmla="*/ 0 h 6"/>
                <a:gd name="T14" fmla="*/ 4 w 6"/>
                <a:gd name="T15" fmla="*/ 0 h 6"/>
                <a:gd name="T16" fmla="*/ 6 w 6"/>
                <a:gd name="T17" fmla="*/ 1 h 6"/>
                <a:gd name="T18" fmla="*/ 6 w 6"/>
                <a:gd name="T19" fmla="*/ 4 h 6"/>
                <a:gd name="T20" fmla="*/ 4 w 6"/>
                <a:gd name="T21" fmla="*/ 6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
                <a:gd name="T34" fmla="*/ 0 h 6"/>
                <a:gd name="T35" fmla="*/ 6 w 6"/>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 h="6">
                  <a:moveTo>
                    <a:pt x="4" y="6"/>
                  </a:moveTo>
                  <a:lnTo>
                    <a:pt x="3" y="6"/>
                  </a:lnTo>
                  <a:lnTo>
                    <a:pt x="1" y="4"/>
                  </a:lnTo>
                  <a:lnTo>
                    <a:pt x="0" y="3"/>
                  </a:lnTo>
                  <a:lnTo>
                    <a:pt x="0" y="1"/>
                  </a:lnTo>
                  <a:lnTo>
                    <a:pt x="1" y="1"/>
                  </a:lnTo>
                  <a:lnTo>
                    <a:pt x="3" y="0"/>
                  </a:lnTo>
                  <a:lnTo>
                    <a:pt x="4" y="0"/>
                  </a:lnTo>
                  <a:lnTo>
                    <a:pt x="6" y="1"/>
                  </a:lnTo>
                  <a:lnTo>
                    <a:pt x="6" y="4"/>
                  </a:lnTo>
                  <a:lnTo>
                    <a:pt x="4" y="6"/>
                  </a:lnTo>
                  <a:close/>
                </a:path>
              </a:pathLst>
            </a:custGeom>
            <a:grpFill/>
            <a:ln w="1905">
              <a:noFill/>
              <a:round/>
              <a:headEnd/>
              <a:tailEnd/>
            </a:ln>
          </p:spPr>
          <p:txBody>
            <a:bodyPr/>
            <a:lstStyle/>
            <a:p>
              <a:endParaRPr lang="en-GB">
                <a:solidFill>
                  <a:srgbClr val="000000"/>
                </a:solidFill>
                <a:latin typeface="Arial"/>
              </a:endParaRPr>
            </a:p>
          </p:txBody>
        </p:sp>
        <p:sp>
          <p:nvSpPr>
            <p:cNvPr id="988" name="Freeform 984"/>
            <p:cNvSpPr>
              <a:spLocks/>
            </p:cNvSpPr>
            <p:nvPr/>
          </p:nvSpPr>
          <p:spPr bwMode="auto">
            <a:xfrm>
              <a:off x="4450" y="2697"/>
              <a:ext cx="8" cy="6"/>
            </a:xfrm>
            <a:custGeom>
              <a:avLst/>
              <a:gdLst>
                <a:gd name="T0" fmla="*/ 0 w 8"/>
                <a:gd name="T1" fmla="*/ 0 h 6"/>
                <a:gd name="T2" fmla="*/ 2 w 8"/>
                <a:gd name="T3" fmla="*/ 2 h 6"/>
                <a:gd name="T4" fmla="*/ 3 w 8"/>
                <a:gd name="T5" fmla="*/ 0 h 6"/>
                <a:gd name="T6" fmla="*/ 6 w 8"/>
                <a:gd name="T7" fmla="*/ 2 h 6"/>
                <a:gd name="T8" fmla="*/ 8 w 8"/>
                <a:gd name="T9" fmla="*/ 5 h 6"/>
                <a:gd name="T10" fmla="*/ 8 w 8"/>
                <a:gd name="T11" fmla="*/ 6 h 6"/>
                <a:gd name="T12" fmla="*/ 5 w 8"/>
                <a:gd name="T13" fmla="*/ 5 h 6"/>
                <a:gd name="T14" fmla="*/ 2 w 8"/>
                <a:gd name="T15" fmla="*/ 3 h 6"/>
                <a:gd name="T16" fmla="*/ 0 w 8"/>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0" y="0"/>
                  </a:moveTo>
                  <a:lnTo>
                    <a:pt x="2" y="2"/>
                  </a:lnTo>
                  <a:lnTo>
                    <a:pt x="3" y="0"/>
                  </a:lnTo>
                  <a:lnTo>
                    <a:pt x="6" y="2"/>
                  </a:lnTo>
                  <a:lnTo>
                    <a:pt x="8" y="5"/>
                  </a:lnTo>
                  <a:lnTo>
                    <a:pt x="8" y="6"/>
                  </a:lnTo>
                  <a:lnTo>
                    <a:pt x="5" y="5"/>
                  </a:lnTo>
                  <a:lnTo>
                    <a:pt x="2" y="3"/>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989" name="Freeform 985"/>
            <p:cNvSpPr>
              <a:spLocks/>
            </p:cNvSpPr>
            <p:nvPr/>
          </p:nvSpPr>
          <p:spPr bwMode="auto">
            <a:xfrm>
              <a:off x="4393" y="2741"/>
              <a:ext cx="11" cy="13"/>
            </a:xfrm>
            <a:custGeom>
              <a:avLst/>
              <a:gdLst>
                <a:gd name="T0" fmla="*/ 2 w 11"/>
                <a:gd name="T1" fmla="*/ 0 h 13"/>
                <a:gd name="T2" fmla="*/ 5 w 11"/>
                <a:gd name="T3" fmla="*/ 0 h 13"/>
                <a:gd name="T4" fmla="*/ 8 w 11"/>
                <a:gd name="T5" fmla="*/ 7 h 13"/>
                <a:gd name="T6" fmla="*/ 11 w 11"/>
                <a:gd name="T7" fmla="*/ 12 h 13"/>
                <a:gd name="T8" fmla="*/ 11 w 11"/>
                <a:gd name="T9" fmla="*/ 13 h 13"/>
                <a:gd name="T10" fmla="*/ 8 w 11"/>
                <a:gd name="T11" fmla="*/ 13 h 13"/>
                <a:gd name="T12" fmla="*/ 6 w 11"/>
                <a:gd name="T13" fmla="*/ 13 h 13"/>
                <a:gd name="T14" fmla="*/ 5 w 11"/>
                <a:gd name="T15" fmla="*/ 12 h 13"/>
                <a:gd name="T16" fmla="*/ 0 w 11"/>
                <a:gd name="T17" fmla="*/ 6 h 13"/>
                <a:gd name="T18" fmla="*/ 0 w 11"/>
                <a:gd name="T19" fmla="*/ 3 h 13"/>
                <a:gd name="T20" fmla="*/ 2 w 11"/>
                <a:gd name="T21" fmla="*/ 0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
                <a:gd name="T34" fmla="*/ 0 h 13"/>
                <a:gd name="T35" fmla="*/ 11 w 11"/>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 h="13">
                  <a:moveTo>
                    <a:pt x="2" y="0"/>
                  </a:moveTo>
                  <a:lnTo>
                    <a:pt x="5" y="0"/>
                  </a:lnTo>
                  <a:lnTo>
                    <a:pt x="8" y="7"/>
                  </a:lnTo>
                  <a:lnTo>
                    <a:pt x="11" y="12"/>
                  </a:lnTo>
                  <a:lnTo>
                    <a:pt x="11" y="13"/>
                  </a:lnTo>
                  <a:lnTo>
                    <a:pt x="8" y="13"/>
                  </a:lnTo>
                  <a:lnTo>
                    <a:pt x="6" y="13"/>
                  </a:lnTo>
                  <a:lnTo>
                    <a:pt x="5" y="12"/>
                  </a:lnTo>
                  <a:lnTo>
                    <a:pt x="0" y="6"/>
                  </a:lnTo>
                  <a:lnTo>
                    <a:pt x="0" y="3"/>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990" name="Freeform 986"/>
            <p:cNvSpPr>
              <a:spLocks/>
            </p:cNvSpPr>
            <p:nvPr/>
          </p:nvSpPr>
          <p:spPr bwMode="auto">
            <a:xfrm>
              <a:off x="4488" y="2732"/>
              <a:ext cx="4" cy="3"/>
            </a:xfrm>
            <a:custGeom>
              <a:avLst/>
              <a:gdLst>
                <a:gd name="T0" fmla="*/ 0 w 4"/>
                <a:gd name="T1" fmla="*/ 1 h 3"/>
                <a:gd name="T2" fmla="*/ 0 w 4"/>
                <a:gd name="T3" fmla="*/ 0 h 3"/>
                <a:gd name="T4" fmla="*/ 1 w 4"/>
                <a:gd name="T5" fmla="*/ 0 h 3"/>
                <a:gd name="T6" fmla="*/ 3 w 4"/>
                <a:gd name="T7" fmla="*/ 0 h 3"/>
                <a:gd name="T8" fmla="*/ 4 w 4"/>
                <a:gd name="T9" fmla="*/ 1 h 3"/>
                <a:gd name="T10" fmla="*/ 4 w 4"/>
                <a:gd name="T11" fmla="*/ 3 h 3"/>
                <a:gd name="T12" fmla="*/ 3 w 4"/>
                <a:gd name="T13" fmla="*/ 3 h 3"/>
                <a:gd name="T14" fmla="*/ 1 w 4"/>
                <a:gd name="T15" fmla="*/ 3 h 3"/>
                <a:gd name="T16" fmla="*/ 0 w 4"/>
                <a:gd name="T17" fmla="*/ 1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3"/>
                <a:gd name="T29" fmla="*/ 4 w 4"/>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3">
                  <a:moveTo>
                    <a:pt x="0" y="1"/>
                  </a:moveTo>
                  <a:lnTo>
                    <a:pt x="0" y="0"/>
                  </a:lnTo>
                  <a:lnTo>
                    <a:pt x="1" y="0"/>
                  </a:lnTo>
                  <a:lnTo>
                    <a:pt x="3" y="0"/>
                  </a:lnTo>
                  <a:lnTo>
                    <a:pt x="4" y="1"/>
                  </a:lnTo>
                  <a:lnTo>
                    <a:pt x="4" y="3"/>
                  </a:lnTo>
                  <a:lnTo>
                    <a:pt x="3" y="3"/>
                  </a:lnTo>
                  <a:lnTo>
                    <a:pt x="1" y="3"/>
                  </a:lnTo>
                  <a:lnTo>
                    <a:pt x="0" y="1"/>
                  </a:lnTo>
                  <a:close/>
                </a:path>
              </a:pathLst>
            </a:custGeom>
            <a:grpFill/>
            <a:ln w="1905">
              <a:noFill/>
              <a:round/>
              <a:headEnd/>
              <a:tailEnd/>
            </a:ln>
          </p:spPr>
          <p:txBody>
            <a:bodyPr/>
            <a:lstStyle/>
            <a:p>
              <a:endParaRPr lang="en-GB">
                <a:solidFill>
                  <a:srgbClr val="000000"/>
                </a:solidFill>
                <a:latin typeface="Arial"/>
              </a:endParaRPr>
            </a:p>
          </p:txBody>
        </p:sp>
        <p:sp>
          <p:nvSpPr>
            <p:cNvPr id="991" name="Freeform 987"/>
            <p:cNvSpPr>
              <a:spLocks/>
            </p:cNvSpPr>
            <p:nvPr/>
          </p:nvSpPr>
          <p:spPr bwMode="auto">
            <a:xfrm>
              <a:off x="4503" y="2750"/>
              <a:ext cx="25" cy="27"/>
            </a:xfrm>
            <a:custGeom>
              <a:avLst/>
              <a:gdLst>
                <a:gd name="T0" fmla="*/ 0 w 25"/>
                <a:gd name="T1" fmla="*/ 7 h 27"/>
                <a:gd name="T2" fmla="*/ 3 w 25"/>
                <a:gd name="T3" fmla="*/ 1 h 27"/>
                <a:gd name="T4" fmla="*/ 6 w 25"/>
                <a:gd name="T5" fmla="*/ 1 h 27"/>
                <a:gd name="T6" fmla="*/ 7 w 25"/>
                <a:gd name="T7" fmla="*/ 1 h 27"/>
                <a:gd name="T8" fmla="*/ 7 w 25"/>
                <a:gd name="T9" fmla="*/ 4 h 27"/>
                <a:gd name="T10" fmla="*/ 9 w 25"/>
                <a:gd name="T11" fmla="*/ 4 h 27"/>
                <a:gd name="T12" fmla="*/ 9 w 25"/>
                <a:gd name="T13" fmla="*/ 3 h 27"/>
                <a:gd name="T14" fmla="*/ 9 w 25"/>
                <a:gd name="T15" fmla="*/ 1 h 27"/>
                <a:gd name="T16" fmla="*/ 10 w 25"/>
                <a:gd name="T17" fmla="*/ 0 h 27"/>
                <a:gd name="T18" fmla="*/ 12 w 25"/>
                <a:gd name="T19" fmla="*/ 0 h 27"/>
                <a:gd name="T20" fmla="*/ 16 w 25"/>
                <a:gd name="T21" fmla="*/ 13 h 27"/>
                <a:gd name="T22" fmla="*/ 18 w 25"/>
                <a:gd name="T23" fmla="*/ 15 h 27"/>
                <a:gd name="T24" fmla="*/ 22 w 25"/>
                <a:gd name="T25" fmla="*/ 18 h 27"/>
                <a:gd name="T26" fmla="*/ 25 w 25"/>
                <a:gd name="T27" fmla="*/ 18 h 27"/>
                <a:gd name="T28" fmla="*/ 24 w 25"/>
                <a:gd name="T29" fmla="*/ 24 h 27"/>
                <a:gd name="T30" fmla="*/ 25 w 25"/>
                <a:gd name="T31" fmla="*/ 25 h 27"/>
                <a:gd name="T32" fmla="*/ 24 w 25"/>
                <a:gd name="T33" fmla="*/ 27 h 27"/>
                <a:gd name="T34" fmla="*/ 21 w 25"/>
                <a:gd name="T35" fmla="*/ 25 h 27"/>
                <a:gd name="T36" fmla="*/ 15 w 25"/>
                <a:gd name="T37" fmla="*/ 22 h 27"/>
                <a:gd name="T38" fmla="*/ 13 w 25"/>
                <a:gd name="T39" fmla="*/ 21 h 27"/>
                <a:gd name="T40" fmla="*/ 12 w 25"/>
                <a:gd name="T41" fmla="*/ 18 h 27"/>
                <a:gd name="T42" fmla="*/ 13 w 25"/>
                <a:gd name="T43" fmla="*/ 16 h 27"/>
                <a:gd name="T44" fmla="*/ 10 w 25"/>
                <a:gd name="T45" fmla="*/ 10 h 27"/>
                <a:gd name="T46" fmla="*/ 6 w 25"/>
                <a:gd name="T47" fmla="*/ 9 h 27"/>
                <a:gd name="T48" fmla="*/ 0 w 25"/>
                <a:gd name="T49" fmla="*/ 7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5"/>
                <a:gd name="T76" fmla="*/ 0 h 27"/>
                <a:gd name="T77" fmla="*/ 25 w 25"/>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5" h="27">
                  <a:moveTo>
                    <a:pt x="0" y="7"/>
                  </a:moveTo>
                  <a:lnTo>
                    <a:pt x="3" y="1"/>
                  </a:lnTo>
                  <a:lnTo>
                    <a:pt x="6" y="1"/>
                  </a:lnTo>
                  <a:lnTo>
                    <a:pt x="7" y="1"/>
                  </a:lnTo>
                  <a:lnTo>
                    <a:pt x="7" y="4"/>
                  </a:lnTo>
                  <a:lnTo>
                    <a:pt x="9" y="4"/>
                  </a:lnTo>
                  <a:lnTo>
                    <a:pt x="9" y="3"/>
                  </a:lnTo>
                  <a:lnTo>
                    <a:pt x="9" y="1"/>
                  </a:lnTo>
                  <a:lnTo>
                    <a:pt x="10" y="0"/>
                  </a:lnTo>
                  <a:lnTo>
                    <a:pt x="12" y="0"/>
                  </a:lnTo>
                  <a:lnTo>
                    <a:pt x="16" y="13"/>
                  </a:lnTo>
                  <a:lnTo>
                    <a:pt x="18" y="15"/>
                  </a:lnTo>
                  <a:lnTo>
                    <a:pt x="22" y="18"/>
                  </a:lnTo>
                  <a:lnTo>
                    <a:pt x="25" y="18"/>
                  </a:lnTo>
                  <a:lnTo>
                    <a:pt x="24" y="24"/>
                  </a:lnTo>
                  <a:lnTo>
                    <a:pt x="25" y="25"/>
                  </a:lnTo>
                  <a:lnTo>
                    <a:pt x="24" y="27"/>
                  </a:lnTo>
                  <a:lnTo>
                    <a:pt x="21" y="25"/>
                  </a:lnTo>
                  <a:lnTo>
                    <a:pt x="15" y="22"/>
                  </a:lnTo>
                  <a:lnTo>
                    <a:pt x="13" y="21"/>
                  </a:lnTo>
                  <a:lnTo>
                    <a:pt x="12" y="18"/>
                  </a:lnTo>
                  <a:lnTo>
                    <a:pt x="13" y="16"/>
                  </a:lnTo>
                  <a:lnTo>
                    <a:pt x="10" y="10"/>
                  </a:lnTo>
                  <a:lnTo>
                    <a:pt x="6" y="9"/>
                  </a:lnTo>
                  <a:lnTo>
                    <a:pt x="0" y="7"/>
                  </a:lnTo>
                  <a:close/>
                </a:path>
              </a:pathLst>
            </a:custGeom>
            <a:grpFill/>
            <a:ln w="1905">
              <a:noFill/>
              <a:round/>
              <a:headEnd/>
              <a:tailEnd/>
            </a:ln>
          </p:spPr>
          <p:txBody>
            <a:bodyPr/>
            <a:lstStyle/>
            <a:p>
              <a:endParaRPr lang="en-GB">
                <a:solidFill>
                  <a:srgbClr val="000000"/>
                </a:solidFill>
                <a:latin typeface="Arial"/>
              </a:endParaRPr>
            </a:p>
          </p:txBody>
        </p:sp>
        <p:sp>
          <p:nvSpPr>
            <p:cNvPr id="992" name="Freeform 988"/>
            <p:cNvSpPr>
              <a:spLocks/>
            </p:cNvSpPr>
            <p:nvPr/>
          </p:nvSpPr>
          <p:spPr bwMode="auto">
            <a:xfrm>
              <a:off x="2962" y="1838"/>
              <a:ext cx="53" cy="38"/>
            </a:xfrm>
            <a:custGeom>
              <a:avLst/>
              <a:gdLst>
                <a:gd name="T0" fmla="*/ 42 w 53"/>
                <a:gd name="T1" fmla="*/ 0 h 38"/>
                <a:gd name="T2" fmla="*/ 36 w 53"/>
                <a:gd name="T3" fmla="*/ 3 h 38"/>
                <a:gd name="T4" fmla="*/ 33 w 53"/>
                <a:gd name="T5" fmla="*/ 5 h 38"/>
                <a:gd name="T6" fmla="*/ 23 w 53"/>
                <a:gd name="T7" fmla="*/ 5 h 38"/>
                <a:gd name="T8" fmla="*/ 18 w 53"/>
                <a:gd name="T9" fmla="*/ 9 h 38"/>
                <a:gd name="T10" fmla="*/ 0 w 53"/>
                <a:gd name="T11" fmla="*/ 12 h 38"/>
                <a:gd name="T12" fmla="*/ 0 w 53"/>
                <a:gd name="T13" fmla="*/ 15 h 38"/>
                <a:gd name="T14" fmla="*/ 2 w 53"/>
                <a:gd name="T15" fmla="*/ 15 h 38"/>
                <a:gd name="T16" fmla="*/ 3 w 53"/>
                <a:gd name="T17" fmla="*/ 23 h 38"/>
                <a:gd name="T18" fmla="*/ 3 w 53"/>
                <a:gd name="T19" fmla="*/ 26 h 38"/>
                <a:gd name="T20" fmla="*/ 6 w 53"/>
                <a:gd name="T21" fmla="*/ 27 h 38"/>
                <a:gd name="T22" fmla="*/ 9 w 53"/>
                <a:gd name="T23" fmla="*/ 30 h 38"/>
                <a:gd name="T24" fmla="*/ 5 w 53"/>
                <a:gd name="T25" fmla="*/ 32 h 38"/>
                <a:gd name="T26" fmla="*/ 2 w 53"/>
                <a:gd name="T27" fmla="*/ 33 h 38"/>
                <a:gd name="T28" fmla="*/ 9 w 53"/>
                <a:gd name="T29" fmla="*/ 35 h 38"/>
                <a:gd name="T30" fmla="*/ 11 w 53"/>
                <a:gd name="T31" fmla="*/ 35 h 38"/>
                <a:gd name="T32" fmla="*/ 18 w 53"/>
                <a:gd name="T33" fmla="*/ 30 h 38"/>
                <a:gd name="T34" fmla="*/ 23 w 53"/>
                <a:gd name="T35" fmla="*/ 36 h 38"/>
                <a:gd name="T36" fmla="*/ 24 w 53"/>
                <a:gd name="T37" fmla="*/ 35 h 38"/>
                <a:gd name="T38" fmla="*/ 27 w 53"/>
                <a:gd name="T39" fmla="*/ 35 h 38"/>
                <a:gd name="T40" fmla="*/ 30 w 53"/>
                <a:gd name="T41" fmla="*/ 36 h 38"/>
                <a:gd name="T42" fmla="*/ 32 w 53"/>
                <a:gd name="T43" fmla="*/ 30 h 38"/>
                <a:gd name="T44" fmla="*/ 35 w 53"/>
                <a:gd name="T45" fmla="*/ 26 h 38"/>
                <a:gd name="T46" fmla="*/ 38 w 53"/>
                <a:gd name="T47" fmla="*/ 24 h 38"/>
                <a:gd name="T48" fmla="*/ 36 w 53"/>
                <a:gd name="T49" fmla="*/ 18 h 38"/>
                <a:gd name="T50" fmla="*/ 36 w 53"/>
                <a:gd name="T51" fmla="*/ 15 h 38"/>
                <a:gd name="T52" fmla="*/ 44 w 53"/>
                <a:gd name="T53" fmla="*/ 12 h 38"/>
                <a:gd name="T54" fmla="*/ 47 w 53"/>
                <a:gd name="T55" fmla="*/ 11 h 38"/>
                <a:gd name="T56" fmla="*/ 48 w 53"/>
                <a:gd name="T57" fmla="*/ 11 h 38"/>
                <a:gd name="T58" fmla="*/ 47 w 53"/>
                <a:gd name="T59" fmla="*/ 8 h 38"/>
                <a:gd name="T60" fmla="*/ 50 w 53"/>
                <a:gd name="T61" fmla="*/ 6 h 38"/>
                <a:gd name="T62" fmla="*/ 53 w 53"/>
                <a:gd name="T63" fmla="*/ 8 h 38"/>
                <a:gd name="T64" fmla="*/ 48 w 53"/>
                <a:gd name="T65" fmla="*/ 0 h 38"/>
                <a:gd name="T66" fmla="*/ 44 w 53"/>
                <a:gd name="T67" fmla="*/ 0 h 3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3"/>
                <a:gd name="T103" fmla="*/ 0 h 38"/>
                <a:gd name="T104" fmla="*/ 53 w 53"/>
                <a:gd name="T105" fmla="*/ 38 h 3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3" h="38">
                  <a:moveTo>
                    <a:pt x="44" y="0"/>
                  </a:moveTo>
                  <a:lnTo>
                    <a:pt x="42" y="0"/>
                  </a:lnTo>
                  <a:lnTo>
                    <a:pt x="41" y="3"/>
                  </a:lnTo>
                  <a:lnTo>
                    <a:pt x="36" y="3"/>
                  </a:lnTo>
                  <a:lnTo>
                    <a:pt x="35" y="3"/>
                  </a:lnTo>
                  <a:lnTo>
                    <a:pt x="33" y="5"/>
                  </a:lnTo>
                  <a:lnTo>
                    <a:pt x="27" y="3"/>
                  </a:lnTo>
                  <a:lnTo>
                    <a:pt x="23" y="5"/>
                  </a:lnTo>
                  <a:lnTo>
                    <a:pt x="21" y="8"/>
                  </a:lnTo>
                  <a:lnTo>
                    <a:pt x="18" y="9"/>
                  </a:lnTo>
                  <a:lnTo>
                    <a:pt x="5" y="9"/>
                  </a:lnTo>
                  <a:lnTo>
                    <a:pt x="0" y="12"/>
                  </a:lnTo>
                  <a:lnTo>
                    <a:pt x="0" y="14"/>
                  </a:lnTo>
                  <a:lnTo>
                    <a:pt x="0" y="15"/>
                  </a:lnTo>
                  <a:lnTo>
                    <a:pt x="0" y="17"/>
                  </a:lnTo>
                  <a:lnTo>
                    <a:pt x="2" y="15"/>
                  </a:lnTo>
                  <a:lnTo>
                    <a:pt x="2" y="20"/>
                  </a:lnTo>
                  <a:lnTo>
                    <a:pt x="3" y="23"/>
                  </a:lnTo>
                  <a:lnTo>
                    <a:pt x="3" y="24"/>
                  </a:lnTo>
                  <a:lnTo>
                    <a:pt x="3" y="26"/>
                  </a:lnTo>
                  <a:lnTo>
                    <a:pt x="6" y="26"/>
                  </a:lnTo>
                  <a:lnTo>
                    <a:pt x="6" y="27"/>
                  </a:lnTo>
                  <a:lnTo>
                    <a:pt x="8" y="29"/>
                  </a:lnTo>
                  <a:lnTo>
                    <a:pt x="9" y="30"/>
                  </a:lnTo>
                  <a:lnTo>
                    <a:pt x="8" y="32"/>
                  </a:lnTo>
                  <a:lnTo>
                    <a:pt x="5" y="32"/>
                  </a:lnTo>
                  <a:lnTo>
                    <a:pt x="3" y="32"/>
                  </a:lnTo>
                  <a:lnTo>
                    <a:pt x="2" y="33"/>
                  </a:lnTo>
                  <a:lnTo>
                    <a:pt x="5" y="35"/>
                  </a:lnTo>
                  <a:lnTo>
                    <a:pt x="9" y="35"/>
                  </a:lnTo>
                  <a:lnTo>
                    <a:pt x="9" y="33"/>
                  </a:lnTo>
                  <a:lnTo>
                    <a:pt x="11" y="35"/>
                  </a:lnTo>
                  <a:lnTo>
                    <a:pt x="17" y="35"/>
                  </a:lnTo>
                  <a:lnTo>
                    <a:pt x="18" y="30"/>
                  </a:lnTo>
                  <a:lnTo>
                    <a:pt x="20" y="30"/>
                  </a:lnTo>
                  <a:lnTo>
                    <a:pt x="23" y="36"/>
                  </a:lnTo>
                  <a:lnTo>
                    <a:pt x="24" y="36"/>
                  </a:lnTo>
                  <a:lnTo>
                    <a:pt x="24" y="35"/>
                  </a:lnTo>
                  <a:lnTo>
                    <a:pt x="26" y="35"/>
                  </a:lnTo>
                  <a:lnTo>
                    <a:pt x="27" y="35"/>
                  </a:lnTo>
                  <a:lnTo>
                    <a:pt x="29" y="38"/>
                  </a:lnTo>
                  <a:lnTo>
                    <a:pt x="30" y="36"/>
                  </a:lnTo>
                  <a:lnTo>
                    <a:pt x="30" y="32"/>
                  </a:lnTo>
                  <a:lnTo>
                    <a:pt x="32" y="30"/>
                  </a:lnTo>
                  <a:lnTo>
                    <a:pt x="30" y="29"/>
                  </a:lnTo>
                  <a:lnTo>
                    <a:pt x="35" y="26"/>
                  </a:lnTo>
                  <a:lnTo>
                    <a:pt x="36" y="26"/>
                  </a:lnTo>
                  <a:lnTo>
                    <a:pt x="38" y="24"/>
                  </a:lnTo>
                  <a:lnTo>
                    <a:pt x="38" y="20"/>
                  </a:lnTo>
                  <a:lnTo>
                    <a:pt x="36" y="18"/>
                  </a:lnTo>
                  <a:lnTo>
                    <a:pt x="36" y="17"/>
                  </a:lnTo>
                  <a:lnTo>
                    <a:pt x="36" y="15"/>
                  </a:lnTo>
                  <a:lnTo>
                    <a:pt x="44" y="14"/>
                  </a:lnTo>
                  <a:lnTo>
                    <a:pt x="44" y="12"/>
                  </a:lnTo>
                  <a:lnTo>
                    <a:pt x="44" y="11"/>
                  </a:lnTo>
                  <a:lnTo>
                    <a:pt x="47" y="11"/>
                  </a:lnTo>
                  <a:lnTo>
                    <a:pt x="47" y="12"/>
                  </a:lnTo>
                  <a:lnTo>
                    <a:pt x="48" y="11"/>
                  </a:lnTo>
                  <a:lnTo>
                    <a:pt x="47" y="9"/>
                  </a:lnTo>
                  <a:lnTo>
                    <a:pt x="47" y="8"/>
                  </a:lnTo>
                  <a:lnTo>
                    <a:pt x="48" y="6"/>
                  </a:lnTo>
                  <a:lnTo>
                    <a:pt x="50" y="6"/>
                  </a:lnTo>
                  <a:lnTo>
                    <a:pt x="53" y="9"/>
                  </a:lnTo>
                  <a:lnTo>
                    <a:pt x="53" y="8"/>
                  </a:lnTo>
                  <a:lnTo>
                    <a:pt x="53" y="9"/>
                  </a:lnTo>
                  <a:lnTo>
                    <a:pt x="48" y="0"/>
                  </a:lnTo>
                  <a:lnTo>
                    <a:pt x="47" y="0"/>
                  </a:lnTo>
                  <a:lnTo>
                    <a:pt x="44" y="0"/>
                  </a:lnTo>
                  <a:close/>
                </a:path>
              </a:pathLst>
            </a:custGeom>
            <a:grpFill/>
            <a:ln w="1905">
              <a:noFill/>
              <a:round/>
              <a:headEnd/>
              <a:tailEnd/>
            </a:ln>
          </p:spPr>
          <p:txBody>
            <a:bodyPr/>
            <a:lstStyle/>
            <a:p>
              <a:endParaRPr lang="en-GB">
                <a:solidFill>
                  <a:srgbClr val="000000"/>
                </a:solidFill>
                <a:latin typeface="Arial"/>
              </a:endParaRPr>
            </a:p>
          </p:txBody>
        </p:sp>
        <p:sp>
          <p:nvSpPr>
            <p:cNvPr id="993" name="Freeform 989"/>
            <p:cNvSpPr>
              <a:spLocks/>
            </p:cNvSpPr>
            <p:nvPr/>
          </p:nvSpPr>
          <p:spPr bwMode="auto">
            <a:xfrm>
              <a:off x="3082" y="1944"/>
              <a:ext cx="40" cy="33"/>
            </a:xfrm>
            <a:custGeom>
              <a:avLst/>
              <a:gdLst>
                <a:gd name="T0" fmla="*/ 8 w 40"/>
                <a:gd name="T1" fmla="*/ 33 h 33"/>
                <a:gd name="T2" fmla="*/ 2 w 40"/>
                <a:gd name="T3" fmla="*/ 27 h 33"/>
                <a:gd name="T4" fmla="*/ 0 w 40"/>
                <a:gd name="T5" fmla="*/ 21 h 33"/>
                <a:gd name="T6" fmla="*/ 2 w 40"/>
                <a:gd name="T7" fmla="*/ 6 h 33"/>
                <a:gd name="T8" fmla="*/ 3 w 40"/>
                <a:gd name="T9" fmla="*/ 6 h 33"/>
                <a:gd name="T10" fmla="*/ 5 w 40"/>
                <a:gd name="T11" fmla="*/ 5 h 33"/>
                <a:gd name="T12" fmla="*/ 5 w 40"/>
                <a:gd name="T13" fmla="*/ 2 h 33"/>
                <a:gd name="T14" fmla="*/ 9 w 40"/>
                <a:gd name="T15" fmla="*/ 0 h 33"/>
                <a:gd name="T16" fmla="*/ 11 w 40"/>
                <a:gd name="T17" fmla="*/ 2 h 33"/>
                <a:gd name="T18" fmla="*/ 12 w 40"/>
                <a:gd name="T19" fmla="*/ 3 h 33"/>
                <a:gd name="T20" fmla="*/ 14 w 40"/>
                <a:gd name="T21" fmla="*/ 3 h 33"/>
                <a:gd name="T22" fmla="*/ 14 w 40"/>
                <a:gd name="T23" fmla="*/ 2 h 33"/>
                <a:gd name="T24" fmla="*/ 15 w 40"/>
                <a:gd name="T25" fmla="*/ 0 h 33"/>
                <a:gd name="T26" fmla="*/ 21 w 40"/>
                <a:gd name="T27" fmla="*/ 2 h 33"/>
                <a:gd name="T28" fmla="*/ 21 w 40"/>
                <a:gd name="T29" fmla="*/ 0 h 33"/>
                <a:gd name="T30" fmla="*/ 26 w 40"/>
                <a:gd name="T31" fmla="*/ 0 h 33"/>
                <a:gd name="T32" fmla="*/ 29 w 40"/>
                <a:gd name="T33" fmla="*/ 0 h 33"/>
                <a:gd name="T34" fmla="*/ 32 w 40"/>
                <a:gd name="T35" fmla="*/ 2 h 33"/>
                <a:gd name="T36" fmla="*/ 38 w 40"/>
                <a:gd name="T37" fmla="*/ 8 h 33"/>
                <a:gd name="T38" fmla="*/ 40 w 40"/>
                <a:gd name="T39" fmla="*/ 21 h 33"/>
                <a:gd name="T40" fmla="*/ 38 w 40"/>
                <a:gd name="T41" fmla="*/ 23 h 33"/>
                <a:gd name="T42" fmla="*/ 35 w 40"/>
                <a:gd name="T43" fmla="*/ 26 h 33"/>
                <a:gd name="T44" fmla="*/ 27 w 40"/>
                <a:gd name="T45" fmla="*/ 26 h 33"/>
                <a:gd name="T46" fmla="*/ 23 w 40"/>
                <a:gd name="T47" fmla="*/ 29 h 33"/>
                <a:gd name="T48" fmla="*/ 18 w 40"/>
                <a:gd name="T49" fmla="*/ 32 h 33"/>
                <a:gd name="T50" fmla="*/ 8 w 40"/>
                <a:gd name="T51" fmla="*/ 33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0"/>
                <a:gd name="T79" fmla="*/ 0 h 33"/>
                <a:gd name="T80" fmla="*/ 40 w 40"/>
                <a:gd name="T81" fmla="*/ 33 h 3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0" h="33">
                  <a:moveTo>
                    <a:pt x="8" y="33"/>
                  </a:moveTo>
                  <a:lnTo>
                    <a:pt x="2" y="27"/>
                  </a:lnTo>
                  <a:lnTo>
                    <a:pt x="0" y="21"/>
                  </a:lnTo>
                  <a:lnTo>
                    <a:pt x="2" y="6"/>
                  </a:lnTo>
                  <a:lnTo>
                    <a:pt x="3" y="6"/>
                  </a:lnTo>
                  <a:lnTo>
                    <a:pt x="5" y="5"/>
                  </a:lnTo>
                  <a:lnTo>
                    <a:pt x="5" y="2"/>
                  </a:lnTo>
                  <a:lnTo>
                    <a:pt x="9" y="0"/>
                  </a:lnTo>
                  <a:lnTo>
                    <a:pt x="11" y="2"/>
                  </a:lnTo>
                  <a:lnTo>
                    <a:pt x="12" y="3"/>
                  </a:lnTo>
                  <a:lnTo>
                    <a:pt x="14" y="3"/>
                  </a:lnTo>
                  <a:lnTo>
                    <a:pt x="14" y="2"/>
                  </a:lnTo>
                  <a:lnTo>
                    <a:pt x="15" y="0"/>
                  </a:lnTo>
                  <a:lnTo>
                    <a:pt x="21" y="2"/>
                  </a:lnTo>
                  <a:lnTo>
                    <a:pt x="21" y="0"/>
                  </a:lnTo>
                  <a:lnTo>
                    <a:pt x="26" y="0"/>
                  </a:lnTo>
                  <a:lnTo>
                    <a:pt x="29" y="0"/>
                  </a:lnTo>
                  <a:lnTo>
                    <a:pt x="32" y="2"/>
                  </a:lnTo>
                  <a:lnTo>
                    <a:pt x="38" y="8"/>
                  </a:lnTo>
                  <a:lnTo>
                    <a:pt x="40" y="21"/>
                  </a:lnTo>
                  <a:lnTo>
                    <a:pt x="38" y="23"/>
                  </a:lnTo>
                  <a:lnTo>
                    <a:pt x="35" y="26"/>
                  </a:lnTo>
                  <a:lnTo>
                    <a:pt x="27" y="26"/>
                  </a:lnTo>
                  <a:lnTo>
                    <a:pt x="23" y="29"/>
                  </a:lnTo>
                  <a:lnTo>
                    <a:pt x="18" y="32"/>
                  </a:lnTo>
                  <a:lnTo>
                    <a:pt x="8" y="33"/>
                  </a:lnTo>
                  <a:close/>
                </a:path>
              </a:pathLst>
            </a:custGeom>
            <a:grpFill/>
            <a:ln w="1905">
              <a:noFill/>
              <a:round/>
              <a:headEnd/>
              <a:tailEnd/>
            </a:ln>
          </p:spPr>
          <p:txBody>
            <a:bodyPr/>
            <a:lstStyle/>
            <a:p>
              <a:endParaRPr lang="en-GB">
                <a:solidFill>
                  <a:srgbClr val="000000"/>
                </a:solidFill>
                <a:latin typeface="Arial"/>
              </a:endParaRPr>
            </a:p>
          </p:txBody>
        </p:sp>
        <p:sp>
          <p:nvSpPr>
            <p:cNvPr id="994" name="Freeform 990"/>
            <p:cNvSpPr>
              <a:spLocks/>
            </p:cNvSpPr>
            <p:nvPr/>
          </p:nvSpPr>
          <p:spPr bwMode="auto">
            <a:xfrm>
              <a:off x="4823" y="1931"/>
              <a:ext cx="106" cy="115"/>
            </a:xfrm>
            <a:custGeom>
              <a:avLst/>
              <a:gdLst>
                <a:gd name="T0" fmla="*/ 67 w 106"/>
                <a:gd name="T1" fmla="*/ 96 h 115"/>
                <a:gd name="T2" fmla="*/ 52 w 106"/>
                <a:gd name="T3" fmla="*/ 84 h 115"/>
                <a:gd name="T4" fmla="*/ 52 w 106"/>
                <a:gd name="T5" fmla="*/ 78 h 115"/>
                <a:gd name="T6" fmla="*/ 52 w 106"/>
                <a:gd name="T7" fmla="*/ 70 h 115"/>
                <a:gd name="T8" fmla="*/ 60 w 106"/>
                <a:gd name="T9" fmla="*/ 64 h 115"/>
                <a:gd name="T10" fmla="*/ 72 w 106"/>
                <a:gd name="T11" fmla="*/ 61 h 115"/>
                <a:gd name="T12" fmla="*/ 84 w 106"/>
                <a:gd name="T13" fmla="*/ 49 h 115"/>
                <a:gd name="T14" fmla="*/ 90 w 106"/>
                <a:gd name="T15" fmla="*/ 46 h 115"/>
                <a:gd name="T16" fmla="*/ 88 w 106"/>
                <a:gd name="T17" fmla="*/ 34 h 115"/>
                <a:gd name="T18" fmla="*/ 102 w 106"/>
                <a:gd name="T19" fmla="*/ 15 h 115"/>
                <a:gd name="T20" fmla="*/ 106 w 106"/>
                <a:gd name="T21" fmla="*/ 15 h 115"/>
                <a:gd name="T22" fmla="*/ 102 w 106"/>
                <a:gd name="T23" fmla="*/ 7 h 115"/>
                <a:gd name="T24" fmla="*/ 96 w 106"/>
                <a:gd name="T25" fmla="*/ 0 h 115"/>
                <a:gd name="T26" fmla="*/ 87 w 106"/>
                <a:gd name="T27" fmla="*/ 13 h 115"/>
                <a:gd name="T28" fmla="*/ 64 w 106"/>
                <a:gd name="T29" fmla="*/ 22 h 115"/>
                <a:gd name="T30" fmla="*/ 64 w 106"/>
                <a:gd name="T31" fmla="*/ 36 h 115"/>
                <a:gd name="T32" fmla="*/ 48 w 106"/>
                <a:gd name="T33" fmla="*/ 33 h 115"/>
                <a:gd name="T34" fmla="*/ 13 w 106"/>
                <a:gd name="T35" fmla="*/ 55 h 115"/>
                <a:gd name="T36" fmla="*/ 0 w 106"/>
                <a:gd name="T37" fmla="*/ 67 h 115"/>
                <a:gd name="T38" fmla="*/ 3 w 106"/>
                <a:gd name="T39" fmla="*/ 72 h 115"/>
                <a:gd name="T40" fmla="*/ 9 w 106"/>
                <a:gd name="T41" fmla="*/ 73 h 115"/>
                <a:gd name="T42" fmla="*/ 18 w 106"/>
                <a:gd name="T43" fmla="*/ 76 h 115"/>
                <a:gd name="T44" fmla="*/ 15 w 106"/>
                <a:gd name="T45" fmla="*/ 94 h 115"/>
                <a:gd name="T46" fmla="*/ 13 w 106"/>
                <a:gd name="T47" fmla="*/ 97 h 115"/>
                <a:gd name="T48" fmla="*/ 10 w 106"/>
                <a:gd name="T49" fmla="*/ 99 h 115"/>
                <a:gd name="T50" fmla="*/ 6 w 106"/>
                <a:gd name="T51" fmla="*/ 108 h 115"/>
                <a:gd name="T52" fmla="*/ 15 w 106"/>
                <a:gd name="T53" fmla="*/ 108 h 115"/>
                <a:gd name="T54" fmla="*/ 13 w 106"/>
                <a:gd name="T55" fmla="*/ 111 h 115"/>
                <a:gd name="T56" fmla="*/ 12 w 106"/>
                <a:gd name="T57" fmla="*/ 112 h 115"/>
                <a:gd name="T58" fmla="*/ 15 w 106"/>
                <a:gd name="T59" fmla="*/ 115 h 115"/>
                <a:gd name="T60" fmla="*/ 19 w 106"/>
                <a:gd name="T61" fmla="*/ 114 h 115"/>
                <a:gd name="T62" fmla="*/ 22 w 106"/>
                <a:gd name="T63" fmla="*/ 111 h 115"/>
                <a:gd name="T64" fmla="*/ 22 w 106"/>
                <a:gd name="T65" fmla="*/ 109 h 115"/>
                <a:gd name="T66" fmla="*/ 27 w 106"/>
                <a:gd name="T67" fmla="*/ 112 h 115"/>
                <a:gd name="T68" fmla="*/ 31 w 106"/>
                <a:gd name="T69" fmla="*/ 114 h 115"/>
                <a:gd name="T70" fmla="*/ 36 w 106"/>
                <a:gd name="T71" fmla="*/ 114 h 115"/>
                <a:gd name="T72" fmla="*/ 57 w 106"/>
                <a:gd name="T73" fmla="*/ 105 h 115"/>
                <a:gd name="T74" fmla="*/ 67 w 106"/>
                <a:gd name="T75" fmla="*/ 97 h 11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6"/>
                <a:gd name="T115" fmla="*/ 0 h 115"/>
                <a:gd name="T116" fmla="*/ 106 w 106"/>
                <a:gd name="T117" fmla="*/ 115 h 11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6" h="115">
                  <a:moveTo>
                    <a:pt x="67" y="97"/>
                  </a:moveTo>
                  <a:lnTo>
                    <a:pt x="67" y="96"/>
                  </a:lnTo>
                  <a:lnTo>
                    <a:pt x="55" y="85"/>
                  </a:lnTo>
                  <a:lnTo>
                    <a:pt x="52" y="84"/>
                  </a:lnTo>
                  <a:lnTo>
                    <a:pt x="51" y="81"/>
                  </a:lnTo>
                  <a:lnTo>
                    <a:pt x="52" y="78"/>
                  </a:lnTo>
                  <a:lnTo>
                    <a:pt x="52" y="81"/>
                  </a:lnTo>
                  <a:lnTo>
                    <a:pt x="52" y="70"/>
                  </a:lnTo>
                  <a:lnTo>
                    <a:pt x="58" y="67"/>
                  </a:lnTo>
                  <a:lnTo>
                    <a:pt x="60" y="64"/>
                  </a:lnTo>
                  <a:lnTo>
                    <a:pt x="67" y="64"/>
                  </a:lnTo>
                  <a:lnTo>
                    <a:pt x="72" y="61"/>
                  </a:lnTo>
                  <a:lnTo>
                    <a:pt x="72" y="60"/>
                  </a:lnTo>
                  <a:lnTo>
                    <a:pt x="84" y="49"/>
                  </a:lnTo>
                  <a:lnTo>
                    <a:pt x="88" y="48"/>
                  </a:lnTo>
                  <a:lnTo>
                    <a:pt x="90" y="46"/>
                  </a:lnTo>
                  <a:lnTo>
                    <a:pt x="90" y="37"/>
                  </a:lnTo>
                  <a:lnTo>
                    <a:pt x="88" y="34"/>
                  </a:lnTo>
                  <a:lnTo>
                    <a:pt x="90" y="31"/>
                  </a:lnTo>
                  <a:lnTo>
                    <a:pt x="102" y="15"/>
                  </a:lnTo>
                  <a:lnTo>
                    <a:pt x="105" y="15"/>
                  </a:lnTo>
                  <a:lnTo>
                    <a:pt x="106" y="15"/>
                  </a:lnTo>
                  <a:lnTo>
                    <a:pt x="105" y="9"/>
                  </a:lnTo>
                  <a:lnTo>
                    <a:pt x="102" y="7"/>
                  </a:lnTo>
                  <a:lnTo>
                    <a:pt x="99" y="4"/>
                  </a:lnTo>
                  <a:lnTo>
                    <a:pt x="96" y="0"/>
                  </a:lnTo>
                  <a:lnTo>
                    <a:pt x="93" y="3"/>
                  </a:lnTo>
                  <a:lnTo>
                    <a:pt x="87" y="13"/>
                  </a:lnTo>
                  <a:lnTo>
                    <a:pt x="78" y="21"/>
                  </a:lnTo>
                  <a:lnTo>
                    <a:pt x="64" y="22"/>
                  </a:lnTo>
                  <a:lnTo>
                    <a:pt x="63" y="25"/>
                  </a:lnTo>
                  <a:lnTo>
                    <a:pt x="64" y="36"/>
                  </a:lnTo>
                  <a:lnTo>
                    <a:pt x="52" y="36"/>
                  </a:lnTo>
                  <a:lnTo>
                    <a:pt x="48" y="33"/>
                  </a:lnTo>
                  <a:lnTo>
                    <a:pt x="42" y="31"/>
                  </a:lnTo>
                  <a:lnTo>
                    <a:pt x="13" y="55"/>
                  </a:lnTo>
                  <a:lnTo>
                    <a:pt x="9" y="57"/>
                  </a:lnTo>
                  <a:lnTo>
                    <a:pt x="0" y="67"/>
                  </a:lnTo>
                  <a:lnTo>
                    <a:pt x="0" y="69"/>
                  </a:lnTo>
                  <a:lnTo>
                    <a:pt x="3" y="72"/>
                  </a:lnTo>
                  <a:lnTo>
                    <a:pt x="4" y="75"/>
                  </a:lnTo>
                  <a:lnTo>
                    <a:pt x="9" y="73"/>
                  </a:lnTo>
                  <a:lnTo>
                    <a:pt x="16" y="75"/>
                  </a:lnTo>
                  <a:lnTo>
                    <a:pt x="18" y="76"/>
                  </a:lnTo>
                  <a:lnTo>
                    <a:pt x="15" y="93"/>
                  </a:lnTo>
                  <a:lnTo>
                    <a:pt x="15" y="94"/>
                  </a:lnTo>
                  <a:lnTo>
                    <a:pt x="18" y="94"/>
                  </a:lnTo>
                  <a:lnTo>
                    <a:pt x="13" y="97"/>
                  </a:lnTo>
                  <a:lnTo>
                    <a:pt x="12" y="97"/>
                  </a:lnTo>
                  <a:lnTo>
                    <a:pt x="10" y="99"/>
                  </a:lnTo>
                  <a:lnTo>
                    <a:pt x="9" y="105"/>
                  </a:lnTo>
                  <a:lnTo>
                    <a:pt x="6" y="108"/>
                  </a:lnTo>
                  <a:lnTo>
                    <a:pt x="12" y="108"/>
                  </a:lnTo>
                  <a:lnTo>
                    <a:pt x="15" y="108"/>
                  </a:lnTo>
                  <a:lnTo>
                    <a:pt x="15" y="109"/>
                  </a:lnTo>
                  <a:lnTo>
                    <a:pt x="13" y="111"/>
                  </a:lnTo>
                  <a:lnTo>
                    <a:pt x="12" y="111"/>
                  </a:lnTo>
                  <a:lnTo>
                    <a:pt x="12" y="112"/>
                  </a:lnTo>
                  <a:lnTo>
                    <a:pt x="13" y="112"/>
                  </a:lnTo>
                  <a:lnTo>
                    <a:pt x="15" y="115"/>
                  </a:lnTo>
                  <a:lnTo>
                    <a:pt x="18" y="115"/>
                  </a:lnTo>
                  <a:lnTo>
                    <a:pt x="19" y="114"/>
                  </a:lnTo>
                  <a:lnTo>
                    <a:pt x="21" y="114"/>
                  </a:lnTo>
                  <a:lnTo>
                    <a:pt x="22" y="111"/>
                  </a:lnTo>
                  <a:lnTo>
                    <a:pt x="21" y="109"/>
                  </a:lnTo>
                  <a:lnTo>
                    <a:pt x="22" y="109"/>
                  </a:lnTo>
                  <a:lnTo>
                    <a:pt x="25" y="112"/>
                  </a:lnTo>
                  <a:lnTo>
                    <a:pt x="27" y="112"/>
                  </a:lnTo>
                  <a:lnTo>
                    <a:pt x="30" y="114"/>
                  </a:lnTo>
                  <a:lnTo>
                    <a:pt x="31" y="114"/>
                  </a:lnTo>
                  <a:lnTo>
                    <a:pt x="34" y="112"/>
                  </a:lnTo>
                  <a:lnTo>
                    <a:pt x="36" y="114"/>
                  </a:lnTo>
                  <a:lnTo>
                    <a:pt x="48" y="105"/>
                  </a:lnTo>
                  <a:lnTo>
                    <a:pt x="57" y="105"/>
                  </a:lnTo>
                  <a:lnTo>
                    <a:pt x="63" y="103"/>
                  </a:lnTo>
                  <a:lnTo>
                    <a:pt x="67" y="97"/>
                  </a:lnTo>
                  <a:close/>
                </a:path>
              </a:pathLst>
            </a:custGeom>
            <a:grpFill/>
            <a:ln w="1905">
              <a:noFill/>
              <a:round/>
              <a:headEnd/>
              <a:tailEnd/>
            </a:ln>
          </p:spPr>
          <p:txBody>
            <a:bodyPr/>
            <a:lstStyle/>
            <a:p>
              <a:endParaRPr lang="en-GB">
                <a:solidFill>
                  <a:srgbClr val="000000"/>
                </a:solidFill>
                <a:latin typeface="Arial"/>
              </a:endParaRPr>
            </a:p>
          </p:txBody>
        </p:sp>
        <p:sp>
          <p:nvSpPr>
            <p:cNvPr id="995" name="Freeform 991"/>
            <p:cNvSpPr>
              <a:spLocks/>
            </p:cNvSpPr>
            <p:nvPr/>
          </p:nvSpPr>
          <p:spPr bwMode="auto">
            <a:xfrm>
              <a:off x="3076" y="1804"/>
              <a:ext cx="159" cy="110"/>
            </a:xfrm>
            <a:custGeom>
              <a:avLst/>
              <a:gdLst>
                <a:gd name="T0" fmla="*/ 136 w 159"/>
                <a:gd name="T1" fmla="*/ 107 h 110"/>
                <a:gd name="T2" fmla="*/ 121 w 159"/>
                <a:gd name="T3" fmla="*/ 101 h 110"/>
                <a:gd name="T4" fmla="*/ 114 w 159"/>
                <a:gd name="T5" fmla="*/ 100 h 110"/>
                <a:gd name="T6" fmla="*/ 48 w 159"/>
                <a:gd name="T7" fmla="*/ 106 h 110"/>
                <a:gd name="T8" fmla="*/ 46 w 159"/>
                <a:gd name="T9" fmla="*/ 100 h 110"/>
                <a:gd name="T10" fmla="*/ 38 w 159"/>
                <a:gd name="T11" fmla="*/ 92 h 110"/>
                <a:gd name="T12" fmla="*/ 38 w 159"/>
                <a:gd name="T13" fmla="*/ 85 h 110"/>
                <a:gd name="T14" fmla="*/ 26 w 159"/>
                <a:gd name="T15" fmla="*/ 85 h 110"/>
                <a:gd name="T16" fmla="*/ 20 w 159"/>
                <a:gd name="T17" fmla="*/ 75 h 110"/>
                <a:gd name="T18" fmla="*/ 15 w 159"/>
                <a:gd name="T19" fmla="*/ 72 h 110"/>
                <a:gd name="T20" fmla="*/ 9 w 159"/>
                <a:gd name="T21" fmla="*/ 58 h 110"/>
                <a:gd name="T22" fmla="*/ 0 w 159"/>
                <a:gd name="T23" fmla="*/ 52 h 110"/>
                <a:gd name="T24" fmla="*/ 24 w 159"/>
                <a:gd name="T25" fmla="*/ 30 h 110"/>
                <a:gd name="T26" fmla="*/ 29 w 159"/>
                <a:gd name="T27" fmla="*/ 21 h 110"/>
                <a:gd name="T28" fmla="*/ 30 w 159"/>
                <a:gd name="T29" fmla="*/ 16 h 110"/>
                <a:gd name="T30" fmla="*/ 38 w 159"/>
                <a:gd name="T31" fmla="*/ 10 h 110"/>
                <a:gd name="T32" fmla="*/ 44 w 159"/>
                <a:gd name="T33" fmla="*/ 7 h 110"/>
                <a:gd name="T34" fmla="*/ 73 w 159"/>
                <a:gd name="T35" fmla="*/ 6 h 110"/>
                <a:gd name="T36" fmla="*/ 84 w 159"/>
                <a:gd name="T37" fmla="*/ 7 h 110"/>
                <a:gd name="T38" fmla="*/ 94 w 159"/>
                <a:gd name="T39" fmla="*/ 6 h 110"/>
                <a:gd name="T40" fmla="*/ 109 w 159"/>
                <a:gd name="T41" fmla="*/ 0 h 110"/>
                <a:gd name="T42" fmla="*/ 121 w 159"/>
                <a:gd name="T43" fmla="*/ 16 h 110"/>
                <a:gd name="T44" fmla="*/ 133 w 159"/>
                <a:gd name="T45" fmla="*/ 49 h 110"/>
                <a:gd name="T46" fmla="*/ 133 w 159"/>
                <a:gd name="T47" fmla="*/ 67 h 110"/>
                <a:gd name="T48" fmla="*/ 141 w 159"/>
                <a:gd name="T49" fmla="*/ 73 h 110"/>
                <a:gd name="T50" fmla="*/ 147 w 159"/>
                <a:gd name="T51" fmla="*/ 70 h 110"/>
                <a:gd name="T52" fmla="*/ 157 w 159"/>
                <a:gd name="T53" fmla="*/ 69 h 110"/>
                <a:gd name="T54" fmla="*/ 159 w 159"/>
                <a:gd name="T55" fmla="*/ 72 h 110"/>
                <a:gd name="T56" fmla="*/ 156 w 159"/>
                <a:gd name="T57" fmla="*/ 83 h 110"/>
                <a:gd name="T58" fmla="*/ 145 w 159"/>
                <a:gd name="T59" fmla="*/ 91 h 110"/>
                <a:gd name="T60" fmla="*/ 147 w 159"/>
                <a:gd name="T61" fmla="*/ 86 h 110"/>
                <a:gd name="T62" fmla="*/ 148 w 159"/>
                <a:gd name="T63" fmla="*/ 79 h 110"/>
                <a:gd name="T64" fmla="*/ 142 w 159"/>
                <a:gd name="T65" fmla="*/ 107 h 1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9"/>
                <a:gd name="T100" fmla="*/ 0 h 110"/>
                <a:gd name="T101" fmla="*/ 159 w 159"/>
                <a:gd name="T102" fmla="*/ 110 h 11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9" h="110">
                  <a:moveTo>
                    <a:pt x="142" y="107"/>
                  </a:moveTo>
                  <a:lnTo>
                    <a:pt x="136" y="107"/>
                  </a:lnTo>
                  <a:lnTo>
                    <a:pt x="130" y="103"/>
                  </a:lnTo>
                  <a:lnTo>
                    <a:pt x="121" y="101"/>
                  </a:lnTo>
                  <a:lnTo>
                    <a:pt x="120" y="100"/>
                  </a:lnTo>
                  <a:lnTo>
                    <a:pt x="114" y="100"/>
                  </a:lnTo>
                  <a:lnTo>
                    <a:pt x="88" y="110"/>
                  </a:lnTo>
                  <a:lnTo>
                    <a:pt x="48" y="106"/>
                  </a:lnTo>
                  <a:lnTo>
                    <a:pt x="45" y="103"/>
                  </a:lnTo>
                  <a:lnTo>
                    <a:pt x="46" y="100"/>
                  </a:lnTo>
                  <a:lnTo>
                    <a:pt x="39" y="97"/>
                  </a:lnTo>
                  <a:lnTo>
                    <a:pt x="38" y="92"/>
                  </a:lnTo>
                  <a:lnTo>
                    <a:pt x="41" y="89"/>
                  </a:lnTo>
                  <a:lnTo>
                    <a:pt x="38" y="85"/>
                  </a:lnTo>
                  <a:lnTo>
                    <a:pt x="35" y="88"/>
                  </a:lnTo>
                  <a:lnTo>
                    <a:pt x="26" y="85"/>
                  </a:lnTo>
                  <a:lnTo>
                    <a:pt x="21" y="82"/>
                  </a:lnTo>
                  <a:lnTo>
                    <a:pt x="20" y="75"/>
                  </a:lnTo>
                  <a:lnTo>
                    <a:pt x="18" y="73"/>
                  </a:lnTo>
                  <a:lnTo>
                    <a:pt x="15" y="72"/>
                  </a:lnTo>
                  <a:lnTo>
                    <a:pt x="12" y="67"/>
                  </a:lnTo>
                  <a:lnTo>
                    <a:pt x="9" y="58"/>
                  </a:lnTo>
                  <a:lnTo>
                    <a:pt x="6" y="55"/>
                  </a:lnTo>
                  <a:lnTo>
                    <a:pt x="0" y="52"/>
                  </a:lnTo>
                  <a:lnTo>
                    <a:pt x="15" y="46"/>
                  </a:lnTo>
                  <a:lnTo>
                    <a:pt x="24" y="30"/>
                  </a:lnTo>
                  <a:lnTo>
                    <a:pt x="27" y="25"/>
                  </a:lnTo>
                  <a:lnTo>
                    <a:pt x="29" y="21"/>
                  </a:lnTo>
                  <a:lnTo>
                    <a:pt x="30" y="18"/>
                  </a:lnTo>
                  <a:lnTo>
                    <a:pt x="30" y="16"/>
                  </a:lnTo>
                  <a:lnTo>
                    <a:pt x="33" y="13"/>
                  </a:lnTo>
                  <a:lnTo>
                    <a:pt x="38" y="10"/>
                  </a:lnTo>
                  <a:lnTo>
                    <a:pt x="41" y="10"/>
                  </a:lnTo>
                  <a:lnTo>
                    <a:pt x="44" y="7"/>
                  </a:lnTo>
                  <a:lnTo>
                    <a:pt x="45" y="6"/>
                  </a:lnTo>
                  <a:lnTo>
                    <a:pt x="73" y="6"/>
                  </a:lnTo>
                  <a:lnTo>
                    <a:pt x="79" y="10"/>
                  </a:lnTo>
                  <a:lnTo>
                    <a:pt x="84" y="7"/>
                  </a:lnTo>
                  <a:lnTo>
                    <a:pt x="90" y="6"/>
                  </a:lnTo>
                  <a:lnTo>
                    <a:pt x="94" y="6"/>
                  </a:lnTo>
                  <a:lnTo>
                    <a:pt x="105" y="0"/>
                  </a:lnTo>
                  <a:lnTo>
                    <a:pt x="109" y="0"/>
                  </a:lnTo>
                  <a:lnTo>
                    <a:pt x="120" y="10"/>
                  </a:lnTo>
                  <a:lnTo>
                    <a:pt x="121" y="16"/>
                  </a:lnTo>
                  <a:lnTo>
                    <a:pt x="132" y="34"/>
                  </a:lnTo>
                  <a:lnTo>
                    <a:pt x="133" y="49"/>
                  </a:lnTo>
                  <a:lnTo>
                    <a:pt x="133" y="55"/>
                  </a:lnTo>
                  <a:lnTo>
                    <a:pt x="133" y="67"/>
                  </a:lnTo>
                  <a:lnTo>
                    <a:pt x="136" y="67"/>
                  </a:lnTo>
                  <a:lnTo>
                    <a:pt x="141" y="73"/>
                  </a:lnTo>
                  <a:lnTo>
                    <a:pt x="144" y="72"/>
                  </a:lnTo>
                  <a:lnTo>
                    <a:pt x="147" y="70"/>
                  </a:lnTo>
                  <a:lnTo>
                    <a:pt x="154" y="69"/>
                  </a:lnTo>
                  <a:lnTo>
                    <a:pt x="157" y="69"/>
                  </a:lnTo>
                  <a:lnTo>
                    <a:pt x="159" y="69"/>
                  </a:lnTo>
                  <a:lnTo>
                    <a:pt x="159" y="72"/>
                  </a:lnTo>
                  <a:lnTo>
                    <a:pt x="159" y="80"/>
                  </a:lnTo>
                  <a:lnTo>
                    <a:pt x="156" y="83"/>
                  </a:lnTo>
                  <a:lnTo>
                    <a:pt x="153" y="83"/>
                  </a:lnTo>
                  <a:lnTo>
                    <a:pt x="145" y="91"/>
                  </a:lnTo>
                  <a:lnTo>
                    <a:pt x="145" y="89"/>
                  </a:lnTo>
                  <a:lnTo>
                    <a:pt x="147" y="86"/>
                  </a:lnTo>
                  <a:lnTo>
                    <a:pt x="148" y="83"/>
                  </a:lnTo>
                  <a:lnTo>
                    <a:pt x="148" y="79"/>
                  </a:lnTo>
                  <a:lnTo>
                    <a:pt x="145" y="79"/>
                  </a:lnTo>
                  <a:lnTo>
                    <a:pt x="142" y="107"/>
                  </a:lnTo>
                  <a:close/>
                </a:path>
              </a:pathLst>
            </a:custGeom>
            <a:grpFill/>
            <a:ln w="1905">
              <a:noFill/>
              <a:round/>
              <a:headEnd/>
              <a:tailEnd/>
            </a:ln>
          </p:spPr>
          <p:txBody>
            <a:bodyPr/>
            <a:lstStyle/>
            <a:p>
              <a:endParaRPr lang="en-GB">
                <a:solidFill>
                  <a:srgbClr val="000000"/>
                </a:solidFill>
                <a:latin typeface="Arial"/>
              </a:endParaRPr>
            </a:p>
          </p:txBody>
        </p:sp>
        <p:sp>
          <p:nvSpPr>
            <p:cNvPr id="996" name="Freeform 992"/>
            <p:cNvSpPr>
              <a:spLocks/>
            </p:cNvSpPr>
            <p:nvPr/>
          </p:nvSpPr>
          <p:spPr bwMode="auto">
            <a:xfrm>
              <a:off x="3103" y="1510"/>
              <a:ext cx="22" cy="21"/>
            </a:xfrm>
            <a:custGeom>
              <a:avLst/>
              <a:gdLst>
                <a:gd name="T0" fmla="*/ 19 w 22"/>
                <a:gd name="T1" fmla="*/ 0 h 21"/>
                <a:gd name="T2" fmla="*/ 9 w 22"/>
                <a:gd name="T3" fmla="*/ 0 h 21"/>
                <a:gd name="T4" fmla="*/ 6 w 22"/>
                <a:gd name="T5" fmla="*/ 3 h 21"/>
                <a:gd name="T6" fmla="*/ 5 w 22"/>
                <a:gd name="T7" fmla="*/ 3 h 21"/>
                <a:gd name="T8" fmla="*/ 3 w 22"/>
                <a:gd name="T9" fmla="*/ 5 h 21"/>
                <a:gd name="T10" fmla="*/ 0 w 22"/>
                <a:gd name="T11" fmla="*/ 3 h 21"/>
                <a:gd name="T12" fmla="*/ 0 w 22"/>
                <a:gd name="T13" fmla="*/ 11 h 21"/>
                <a:gd name="T14" fmla="*/ 3 w 22"/>
                <a:gd name="T15" fmla="*/ 12 h 21"/>
                <a:gd name="T16" fmla="*/ 5 w 22"/>
                <a:gd name="T17" fmla="*/ 14 h 21"/>
                <a:gd name="T18" fmla="*/ 5 w 22"/>
                <a:gd name="T19" fmla="*/ 17 h 21"/>
                <a:gd name="T20" fmla="*/ 3 w 22"/>
                <a:gd name="T21" fmla="*/ 18 h 21"/>
                <a:gd name="T22" fmla="*/ 3 w 22"/>
                <a:gd name="T23" fmla="*/ 21 h 21"/>
                <a:gd name="T24" fmla="*/ 8 w 22"/>
                <a:gd name="T25" fmla="*/ 14 h 21"/>
                <a:gd name="T26" fmla="*/ 8 w 22"/>
                <a:gd name="T27" fmla="*/ 11 h 21"/>
                <a:gd name="T28" fmla="*/ 12 w 22"/>
                <a:gd name="T29" fmla="*/ 12 h 21"/>
                <a:gd name="T30" fmla="*/ 14 w 22"/>
                <a:gd name="T31" fmla="*/ 12 h 21"/>
                <a:gd name="T32" fmla="*/ 15 w 22"/>
                <a:gd name="T33" fmla="*/ 11 h 21"/>
                <a:gd name="T34" fmla="*/ 17 w 22"/>
                <a:gd name="T35" fmla="*/ 9 h 21"/>
                <a:gd name="T36" fmla="*/ 19 w 22"/>
                <a:gd name="T37" fmla="*/ 8 h 21"/>
                <a:gd name="T38" fmla="*/ 21 w 22"/>
                <a:gd name="T39" fmla="*/ 6 h 21"/>
                <a:gd name="T40" fmla="*/ 22 w 22"/>
                <a:gd name="T41" fmla="*/ 5 h 21"/>
                <a:gd name="T42" fmla="*/ 19 w 22"/>
                <a:gd name="T43" fmla="*/ 2 h 21"/>
                <a:gd name="T44" fmla="*/ 19 w 22"/>
                <a:gd name="T45" fmla="*/ 0 h 2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2"/>
                <a:gd name="T70" fmla="*/ 0 h 21"/>
                <a:gd name="T71" fmla="*/ 22 w 22"/>
                <a:gd name="T72" fmla="*/ 21 h 2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2" h="21">
                  <a:moveTo>
                    <a:pt x="19" y="0"/>
                  </a:moveTo>
                  <a:lnTo>
                    <a:pt x="9" y="0"/>
                  </a:lnTo>
                  <a:lnTo>
                    <a:pt x="6" y="3"/>
                  </a:lnTo>
                  <a:lnTo>
                    <a:pt x="5" y="3"/>
                  </a:lnTo>
                  <a:lnTo>
                    <a:pt x="3" y="5"/>
                  </a:lnTo>
                  <a:lnTo>
                    <a:pt x="0" y="3"/>
                  </a:lnTo>
                  <a:lnTo>
                    <a:pt x="0" y="11"/>
                  </a:lnTo>
                  <a:lnTo>
                    <a:pt x="3" y="12"/>
                  </a:lnTo>
                  <a:lnTo>
                    <a:pt x="5" y="14"/>
                  </a:lnTo>
                  <a:lnTo>
                    <a:pt x="5" y="17"/>
                  </a:lnTo>
                  <a:lnTo>
                    <a:pt x="3" y="18"/>
                  </a:lnTo>
                  <a:lnTo>
                    <a:pt x="3" y="21"/>
                  </a:lnTo>
                  <a:lnTo>
                    <a:pt x="8" y="14"/>
                  </a:lnTo>
                  <a:lnTo>
                    <a:pt x="8" y="11"/>
                  </a:lnTo>
                  <a:lnTo>
                    <a:pt x="12" y="12"/>
                  </a:lnTo>
                  <a:lnTo>
                    <a:pt x="14" y="12"/>
                  </a:lnTo>
                  <a:lnTo>
                    <a:pt x="15" y="11"/>
                  </a:lnTo>
                  <a:lnTo>
                    <a:pt x="17" y="9"/>
                  </a:lnTo>
                  <a:lnTo>
                    <a:pt x="19" y="8"/>
                  </a:lnTo>
                  <a:lnTo>
                    <a:pt x="21" y="6"/>
                  </a:lnTo>
                  <a:lnTo>
                    <a:pt x="22" y="5"/>
                  </a:lnTo>
                  <a:lnTo>
                    <a:pt x="19" y="2"/>
                  </a:lnTo>
                  <a:lnTo>
                    <a:pt x="19" y="0"/>
                  </a:lnTo>
                  <a:close/>
                </a:path>
              </a:pathLst>
            </a:custGeom>
            <a:grpFill/>
            <a:ln w="1905">
              <a:noFill/>
              <a:round/>
              <a:headEnd/>
              <a:tailEnd/>
            </a:ln>
          </p:spPr>
          <p:txBody>
            <a:bodyPr/>
            <a:lstStyle/>
            <a:p>
              <a:endParaRPr lang="en-GB">
                <a:solidFill>
                  <a:srgbClr val="000000"/>
                </a:solidFill>
                <a:latin typeface="Arial"/>
              </a:endParaRPr>
            </a:p>
          </p:txBody>
        </p:sp>
        <p:sp>
          <p:nvSpPr>
            <p:cNvPr id="997" name="Freeform 993"/>
            <p:cNvSpPr>
              <a:spLocks/>
            </p:cNvSpPr>
            <p:nvPr/>
          </p:nvSpPr>
          <p:spPr bwMode="auto">
            <a:xfrm>
              <a:off x="3106" y="1495"/>
              <a:ext cx="15" cy="12"/>
            </a:xfrm>
            <a:custGeom>
              <a:avLst/>
              <a:gdLst>
                <a:gd name="T0" fmla="*/ 6 w 15"/>
                <a:gd name="T1" fmla="*/ 5 h 12"/>
                <a:gd name="T2" fmla="*/ 2 w 15"/>
                <a:gd name="T3" fmla="*/ 5 h 12"/>
                <a:gd name="T4" fmla="*/ 0 w 15"/>
                <a:gd name="T5" fmla="*/ 6 h 12"/>
                <a:gd name="T6" fmla="*/ 2 w 15"/>
                <a:gd name="T7" fmla="*/ 6 h 12"/>
                <a:gd name="T8" fmla="*/ 5 w 15"/>
                <a:gd name="T9" fmla="*/ 6 h 12"/>
                <a:gd name="T10" fmla="*/ 6 w 15"/>
                <a:gd name="T11" fmla="*/ 12 h 12"/>
                <a:gd name="T12" fmla="*/ 9 w 15"/>
                <a:gd name="T13" fmla="*/ 12 h 12"/>
                <a:gd name="T14" fmla="*/ 11 w 15"/>
                <a:gd name="T15" fmla="*/ 9 h 12"/>
                <a:gd name="T16" fmla="*/ 15 w 15"/>
                <a:gd name="T17" fmla="*/ 8 h 12"/>
                <a:gd name="T18" fmla="*/ 15 w 15"/>
                <a:gd name="T19" fmla="*/ 5 h 12"/>
                <a:gd name="T20" fmla="*/ 14 w 15"/>
                <a:gd name="T21" fmla="*/ 2 h 12"/>
                <a:gd name="T22" fmla="*/ 12 w 15"/>
                <a:gd name="T23" fmla="*/ 2 h 12"/>
                <a:gd name="T24" fmla="*/ 11 w 15"/>
                <a:gd name="T25" fmla="*/ 0 h 12"/>
                <a:gd name="T26" fmla="*/ 9 w 15"/>
                <a:gd name="T27" fmla="*/ 0 h 12"/>
                <a:gd name="T28" fmla="*/ 8 w 15"/>
                <a:gd name="T29" fmla="*/ 3 h 12"/>
                <a:gd name="T30" fmla="*/ 6 w 15"/>
                <a:gd name="T31" fmla="*/ 5 h 1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
                <a:gd name="T49" fmla="*/ 0 h 12"/>
                <a:gd name="T50" fmla="*/ 15 w 15"/>
                <a:gd name="T51" fmla="*/ 12 h 1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 h="12">
                  <a:moveTo>
                    <a:pt x="6" y="5"/>
                  </a:moveTo>
                  <a:lnTo>
                    <a:pt x="2" y="5"/>
                  </a:lnTo>
                  <a:lnTo>
                    <a:pt x="0" y="6"/>
                  </a:lnTo>
                  <a:lnTo>
                    <a:pt x="2" y="6"/>
                  </a:lnTo>
                  <a:lnTo>
                    <a:pt x="5" y="6"/>
                  </a:lnTo>
                  <a:lnTo>
                    <a:pt x="6" y="12"/>
                  </a:lnTo>
                  <a:lnTo>
                    <a:pt x="9" y="12"/>
                  </a:lnTo>
                  <a:lnTo>
                    <a:pt x="11" y="9"/>
                  </a:lnTo>
                  <a:lnTo>
                    <a:pt x="15" y="8"/>
                  </a:lnTo>
                  <a:lnTo>
                    <a:pt x="15" y="5"/>
                  </a:lnTo>
                  <a:lnTo>
                    <a:pt x="14" y="2"/>
                  </a:lnTo>
                  <a:lnTo>
                    <a:pt x="12" y="2"/>
                  </a:lnTo>
                  <a:lnTo>
                    <a:pt x="11" y="0"/>
                  </a:lnTo>
                  <a:lnTo>
                    <a:pt x="9" y="0"/>
                  </a:lnTo>
                  <a:lnTo>
                    <a:pt x="8" y="3"/>
                  </a:lnTo>
                  <a:lnTo>
                    <a:pt x="6" y="5"/>
                  </a:lnTo>
                  <a:close/>
                </a:path>
              </a:pathLst>
            </a:custGeom>
            <a:grpFill/>
            <a:ln w="1905">
              <a:noFill/>
              <a:round/>
              <a:headEnd/>
              <a:tailEnd/>
            </a:ln>
          </p:spPr>
          <p:txBody>
            <a:bodyPr/>
            <a:lstStyle/>
            <a:p>
              <a:endParaRPr lang="en-GB">
                <a:solidFill>
                  <a:srgbClr val="000000"/>
                </a:solidFill>
                <a:latin typeface="Arial"/>
              </a:endParaRPr>
            </a:p>
          </p:txBody>
        </p:sp>
        <p:sp>
          <p:nvSpPr>
            <p:cNvPr id="998" name="Freeform 994"/>
            <p:cNvSpPr>
              <a:spLocks/>
            </p:cNvSpPr>
            <p:nvPr/>
          </p:nvSpPr>
          <p:spPr bwMode="auto">
            <a:xfrm>
              <a:off x="3130" y="1476"/>
              <a:ext cx="81" cy="67"/>
            </a:xfrm>
            <a:custGeom>
              <a:avLst/>
              <a:gdLst>
                <a:gd name="T0" fmla="*/ 37 w 81"/>
                <a:gd name="T1" fmla="*/ 0 h 67"/>
                <a:gd name="T2" fmla="*/ 42 w 81"/>
                <a:gd name="T3" fmla="*/ 1 h 67"/>
                <a:gd name="T4" fmla="*/ 55 w 81"/>
                <a:gd name="T5" fmla="*/ 6 h 67"/>
                <a:gd name="T6" fmla="*/ 72 w 81"/>
                <a:gd name="T7" fmla="*/ 7 h 67"/>
                <a:gd name="T8" fmla="*/ 76 w 81"/>
                <a:gd name="T9" fmla="*/ 4 h 67"/>
                <a:gd name="T10" fmla="*/ 81 w 81"/>
                <a:gd name="T11" fmla="*/ 6 h 67"/>
                <a:gd name="T12" fmla="*/ 81 w 81"/>
                <a:gd name="T13" fmla="*/ 12 h 67"/>
                <a:gd name="T14" fmla="*/ 72 w 81"/>
                <a:gd name="T15" fmla="*/ 24 h 67"/>
                <a:gd name="T16" fmla="*/ 72 w 81"/>
                <a:gd name="T17" fmla="*/ 33 h 67"/>
                <a:gd name="T18" fmla="*/ 73 w 81"/>
                <a:gd name="T19" fmla="*/ 39 h 67"/>
                <a:gd name="T20" fmla="*/ 69 w 81"/>
                <a:gd name="T21" fmla="*/ 45 h 67"/>
                <a:gd name="T22" fmla="*/ 69 w 81"/>
                <a:gd name="T23" fmla="*/ 49 h 67"/>
                <a:gd name="T24" fmla="*/ 79 w 81"/>
                <a:gd name="T25" fmla="*/ 54 h 67"/>
                <a:gd name="T26" fmla="*/ 76 w 81"/>
                <a:gd name="T27" fmla="*/ 58 h 67"/>
                <a:gd name="T28" fmla="*/ 70 w 81"/>
                <a:gd name="T29" fmla="*/ 58 h 67"/>
                <a:gd name="T30" fmla="*/ 67 w 81"/>
                <a:gd name="T31" fmla="*/ 67 h 67"/>
                <a:gd name="T32" fmla="*/ 58 w 81"/>
                <a:gd name="T33" fmla="*/ 66 h 67"/>
                <a:gd name="T34" fmla="*/ 52 w 81"/>
                <a:gd name="T35" fmla="*/ 67 h 67"/>
                <a:gd name="T36" fmla="*/ 45 w 81"/>
                <a:gd name="T37" fmla="*/ 58 h 67"/>
                <a:gd name="T38" fmla="*/ 36 w 81"/>
                <a:gd name="T39" fmla="*/ 54 h 67"/>
                <a:gd name="T40" fmla="*/ 24 w 81"/>
                <a:gd name="T41" fmla="*/ 54 h 67"/>
                <a:gd name="T42" fmla="*/ 16 w 81"/>
                <a:gd name="T43" fmla="*/ 57 h 67"/>
                <a:gd name="T44" fmla="*/ 18 w 81"/>
                <a:gd name="T45" fmla="*/ 43 h 67"/>
                <a:gd name="T46" fmla="*/ 13 w 81"/>
                <a:gd name="T47" fmla="*/ 42 h 67"/>
                <a:gd name="T48" fmla="*/ 10 w 81"/>
                <a:gd name="T49" fmla="*/ 45 h 67"/>
                <a:gd name="T50" fmla="*/ 6 w 81"/>
                <a:gd name="T51" fmla="*/ 43 h 67"/>
                <a:gd name="T52" fmla="*/ 3 w 81"/>
                <a:gd name="T53" fmla="*/ 39 h 67"/>
                <a:gd name="T54" fmla="*/ 0 w 81"/>
                <a:gd name="T55" fmla="*/ 33 h 67"/>
                <a:gd name="T56" fmla="*/ 4 w 81"/>
                <a:gd name="T57" fmla="*/ 30 h 67"/>
                <a:gd name="T58" fmla="*/ 0 w 81"/>
                <a:gd name="T59" fmla="*/ 28 h 67"/>
                <a:gd name="T60" fmla="*/ 1 w 81"/>
                <a:gd name="T61" fmla="*/ 22 h 67"/>
                <a:gd name="T62" fmla="*/ 0 w 81"/>
                <a:gd name="T63" fmla="*/ 15 h 67"/>
                <a:gd name="T64" fmla="*/ 10 w 81"/>
                <a:gd name="T65" fmla="*/ 12 h 67"/>
                <a:gd name="T66" fmla="*/ 12 w 81"/>
                <a:gd name="T67" fmla="*/ 9 h 67"/>
                <a:gd name="T68" fmla="*/ 16 w 81"/>
                <a:gd name="T69" fmla="*/ 6 h 67"/>
                <a:gd name="T70" fmla="*/ 22 w 81"/>
                <a:gd name="T71" fmla="*/ 3 h 67"/>
                <a:gd name="T72" fmla="*/ 33 w 81"/>
                <a:gd name="T73" fmla="*/ 4 h 67"/>
                <a:gd name="T74" fmla="*/ 33 w 81"/>
                <a:gd name="T75" fmla="*/ 1 h 6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81"/>
                <a:gd name="T115" fmla="*/ 0 h 67"/>
                <a:gd name="T116" fmla="*/ 81 w 81"/>
                <a:gd name="T117" fmla="*/ 67 h 6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81" h="67">
                  <a:moveTo>
                    <a:pt x="36" y="1"/>
                  </a:moveTo>
                  <a:lnTo>
                    <a:pt x="37" y="0"/>
                  </a:lnTo>
                  <a:lnTo>
                    <a:pt x="39" y="3"/>
                  </a:lnTo>
                  <a:lnTo>
                    <a:pt x="42" y="1"/>
                  </a:lnTo>
                  <a:lnTo>
                    <a:pt x="54" y="4"/>
                  </a:lnTo>
                  <a:lnTo>
                    <a:pt x="55" y="6"/>
                  </a:lnTo>
                  <a:lnTo>
                    <a:pt x="60" y="7"/>
                  </a:lnTo>
                  <a:lnTo>
                    <a:pt x="72" y="7"/>
                  </a:lnTo>
                  <a:lnTo>
                    <a:pt x="76" y="6"/>
                  </a:lnTo>
                  <a:lnTo>
                    <a:pt x="76" y="4"/>
                  </a:lnTo>
                  <a:lnTo>
                    <a:pt x="79" y="4"/>
                  </a:lnTo>
                  <a:lnTo>
                    <a:pt x="81" y="6"/>
                  </a:lnTo>
                  <a:lnTo>
                    <a:pt x="81" y="9"/>
                  </a:lnTo>
                  <a:lnTo>
                    <a:pt x="81" y="12"/>
                  </a:lnTo>
                  <a:lnTo>
                    <a:pt x="76" y="15"/>
                  </a:lnTo>
                  <a:lnTo>
                    <a:pt x="72" y="24"/>
                  </a:lnTo>
                  <a:lnTo>
                    <a:pt x="73" y="28"/>
                  </a:lnTo>
                  <a:lnTo>
                    <a:pt x="72" y="33"/>
                  </a:lnTo>
                  <a:lnTo>
                    <a:pt x="73" y="37"/>
                  </a:lnTo>
                  <a:lnTo>
                    <a:pt x="73" y="39"/>
                  </a:lnTo>
                  <a:lnTo>
                    <a:pt x="73" y="40"/>
                  </a:lnTo>
                  <a:lnTo>
                    <a:pt x="69" y="45"/>
                  </a:lnTo>
                  <a:lnTo>
                    <a:pt x="67" y="46"/>
                  </a:lnTo>
                  <a:lnTo>
                    <a:pt x="69" y="49"/>
                  </a:lnTo>
                  <a:lnTo>
                    <a:pt x="76" y="49"/>
                  </a:lnTo>
                  <a:lnTo>
                    <a:pt x="79" y="54"/>
                  </a:lnTo>
                  <a:lnTo>
                    <a:pt x="79" y="58"/>
                  </a:lnTo>
                  <a:lnTo>
                    <a:pt x="76" y="58"/>
                  </a:lnTo>
                  <a:lnTo>
                    <a:pt x="70" y="54"/>
                  </a:lnTo>
                  <a:lnTo>
                    <a:pt x="70" y="58"/>
                  </a:lnTo>
                  <a:lnTo>
                    <a:pt x="67" y="64"/>
                  </a:lnTo>
                  <a:lnTo>
                    <a:pt x="67" y="67"/>
                  </a:lnTo>
                  <a:lnTo>
                    <a:pt x="63" y="66"/>
                  </a:lnTo>
                  <a:lnTo>
                    <a:pt x="58" y="66"/>
                  </a:lnTo>
                  <a:lnTo>
                    <a:pt x="55" y="67"/>
                  </a:lnTo>
                  <a:lnTo>
                    <a:pt x="52" y="67"/>
                  </a:lnTo>
                  <a:lnTo>
                    <a:pt x="46" y="61"/>
                  </a:lnTo>
                  <a:lnTo>
                    <a:pt x="45" y="58"/>
                  </a:lnTo>
                  <a:lnTo>
                    <a:pt x="40" y="57"/>
                  </a:lnTo>
                  <a:lnTo>
                    <a:pt x="36" y="54"/>
                  </a:lnTo>
                  <a:lnTo>
                    <a:pt x="31" y="52"/>
                  </a:lnTo>
                  <a:lnTo>
                    <a:pt x="24" y="54"/>
                  </a:lnTo>
                  <a:lnTo>
                    <a:pt x="19" y="57"/>
                  </a:lnTo>
                  <a:lnTo>
                    <a:pt x="16" y="57"/>
                  </a:lnTo>
                  <a:lnTo>
                    <a:pt x="15" y="58"/>
                  </a:lnTo>
                  <a:lnTo>
                    <a:pt x="18" y="43"/>
                  </a:lnTo>
                  <a:lnTo>
                    <a:pt x="18" y="42"/>
                  </a:lnTo>
                  <a:lnTo>
                    <a:pt x="13" y="42"/>
                  </a:lnTo>
                  <a:lnTo>
                    <a:pt x="12" y="43"/>
                  </a:lnTo>
                  <a:lnTo>
                    <a:pt x="10" y="45"/>
                  </a:lnTo>
                  <a:lnTo>
                    <a:pt x="7" y="43"/>
                  </a:lnTo>
                  <a:lnTo>
                    <a:pt x="6" y="43"/>
                  </a:lnTo>
                  <a:lnTo>
                    <a:pt x="4" y="42"/>
                  </a:lnTo>
                  <a:lnTo>
                    <a:pt x="3" y="39"/>
                  </a:lnTo>
                  <a:lnTo>
                    <a:pt x="1" y="36"/>
                  </a:lnTo>
                  <a:lnTo>
                    <a:pt x="0" y="33"/>
                  </a:lnTo>
                  <a:lnTo>
                    <a:pt x="1" y="30"/>
                  </a:lnTo>
                  <a:lnTo>
                    <a:pt x="4" y="30"/>
                  </a:lnTo>
                  <a:lnTo>
                    <a:pt x="4" y="28"/>
                  </a:lnTo>
                  <a:lnTo>
                    <a:pt x="0" y="28"/>
                  </a:lnTo>
                  <a:lnTo>
                    <a:pt x="0" y="24"/>
                  </a:lnTo>
                  <a:lnTo>
                    <a:pt x="1" y="22"/>
                  </a:lnTo>
                  <a:lnTo>
                    <a:pt x="0" y="21"/>
                  </a:lnTo>
                  <a:lnTo>
                    <a:pt x="0" y="15"/>
                  </a:lnTo>
                  <a:lnTo>
                    <a:pt x="1" y="13"/>
                  </a:lnTo>
                  <a:lnTo>
                    <a:pt x="10" y="12"/>
                  </a:lnTo>
                  <a:lnTo>
                    <a:pt x="10" y="10"/>
                  </a:lnTo>
                  <a:lnTo>
                    <a:pt x="12" y="9"/>
                  </a:lnTo>
                  <a:lnTo>
                    <a:pt x="13" y="7"/>
                  </a:lnTo>
                  <a:lnTo>
                    <a:pt x="16" y="6"/>
                  </a:lnTo>
                  <a:lnTo>
                    <a:pt x="22" y="6"/>
                  </a:lnTo>
                  <a:lnTo>
                    <a:pt x="22" y="3"/>
                  </a:lnTo>
                  <a:lnTo>
                    <a:pt x="25" y="6"/>
                  </a:lnTo>
                  <a:lnTo>
                    <a:pt x="33" y="4"/>
                  </a:lnTo>
                  <a:lnTo>
                    <a:pt x="34" y="3"/>
                  </a:lnTo>
                  <a:lnTo>
                    <a:pt x="33" y="1"/>
                  </a:lnTo>
                  <a:lnTo>
                    <a:pt x="36" y="1"/>
                  </a:lnTo>
                  <a:close/>
                </a:path>
              </a:pathLst>
            </a:custGeom>
            <a:grpFill/>
            <a:ln w="1905">
              <a:noFill/>
              <a:round/>
              <a:headEnd/>
              <a:tailEnd/>
            </a:ln>
          </p:spPr>
          <p:txBody>
            <a:bodyPr/>
            <a:lstStyle/>
            <a:p>
              <a:endParaRPr lang="en-GB">
                <a:solidFill>
                  <a:srgbClr val="000000"/>
                </a:solidFill>
                <a:latin typeface="Arial"/>
              </a:endParaRPr>
            </a:p>
          </p:txBody>
        </p:sp>
        <p:sp>
          <p:nvSpPr>
            <p:cNvPr id="999" name="Freeform 995"/>
            <p:cNvSpPr>
              <a:spLocks/>
            </p:cNvSpPr>
            <p:nvPr/>
          </p:nvSpPr>
          <p:spPr bwMode="auto">
            <a:xfrm>
              <a:off x="2837" y="1624"/>
              <a:ext cx="149" cy="202"/>
            </a:xfrm>
            <a:custGeom>
              <a:avLst/>
              <a:gdLst>
                <a:gd name="T0" fmla="*/ 80 w 149"/>
                <a:gd name="T1" fmla="*/ 22 h 202"/>
                <a:gd name="T2" fmla="*/ 83 w 149"/>
                <a:gd name="T3" fmla="*/ 15 h 202"/>
                <a:gd name="T4" fmla="*/ 74 w 149"/>
                <a:gd name="T5" fmla="*/ 15 h 202"/>
                <a:gd name="T6" fmla="*/ 68 w 149"/>
                <a:gd name="T7" fmla="*/ 15 h 202"/>
                <a:gd name="T8" fmla="*/ 64 w 149"/>
                <a:gd name="T9" fmla="*/ 12 h 202"/>
                <a:gd name="T10" fmla="*/ 65 w 149"/>
                <a:gd name="T11" fmla="*/ 3 h 202"/>
                <a:gd name="T12" fmla="*/ 58 w 149"/>
                <a:gd name="T13" fmla="*/ 0 h 202"/>
                <a:gd name="T14" fmla="*/ 46 w 149"/>
                <a:gd name="T15" fmla="*/ 0 h 202"/>
                <a:gd name="T16" fmla="*/ 46 w 149"/>
                <a:gd name="T17" fmla="*/ 15 h 202"/>
                <a:gd name="T18" fmla="*/ 49 w 149"/>
                <a:gd name="T19" fmla="*/ 18 h 202"/>
                <a:gd name="T20" fmla="*/ 50 w 149"/>
                <a:gd name="T21" fmla="*/ 22 h 202"/>
                <a:gd name="T22" fmla="*/ 49 w 149"/>
                <a:gd name="T23" fmla="*/ 27 h 202"/>
                <a:gd name="T24" fmla="*/ 43 w 149"/>
                <a:gd name="T25" fmla="*/ 34 h 202"/>
                <a:gd name="T26" fmla="*/ 42 w 149"/>
                <a:gd name="T27" fmla="*/ 39 h 202"/>
                <a:gd name="T28" fmla="*/ 37 w 149"/>
                <a:gd name="T29" fmla="*/ 42 h 202"/>
                <a:gd name="T30" fmla="*/ 30 w 149"/>
                <a:gd name="T31" fmla="*/ 34 h 202"/>
                <a:gd name="T32" fmla="*/ 19 w 149"/>
                <a:gd name="T33" fmla="*/ 40 h 202"/>
                <a:gd name="T34" fmla="*/ 22 w 149"/>
                <a:gd name="T35" fmla="*/ 43 h 202"/>
                <a:gd name="T36" fmla="*/ 25 w 149"/>
                <a:gd name="T37" fmla="*/ 49 h 202"/>
                <a:gd name="T38" fmla="*/ 16 w 149"/>
                <a:gd name="T39" fmla="*/ 61 h 202"/>
                <a:gd name="T40" fmla="*/ 18 w 149"/>
                <a:gd name="T41" fmla="*/ 70 h 202"/>
                <a:gd name="T42" fmla="*/ 12 w 149"/>
                <a:gd name="T43" fmla="*/ 78 h 202"/>
                <a:gd name="T44" fmla="*/ 7 w 149"/>
                <a:gd name="T45" fmla="*/ 85 h 202"/>
                <a:gd name="T46" fmla="*/ 1 w 149"/>
                <a:gd name="T47" fmla="*/ 103 h 202"/>
                <a:gd name="T48" fmla="*/ 1 w 149"/>
                <a:gd name="T49" fmla="*/ 114 h 202"/>
                <a:gd name="T50" fmla="*/ 3 w 149"/>
                <a:gd name="T51" fmla="*/ 120 h 202"/>
                <a:gd name="T52" fmla="*/ 1 w 149"/>
                <a:gd name="T53" fmla="*/ 130 h 202"/>
                <a:gd name="T54" fmla="*/ 4 w 149"/>
                <a:gd name="T55" fmla="*/ 136 h 202"/>
                <a:gd name="T56" fmla="*/ 6 w 149"/>
                <a:gd name="T57" fmla="*/ 147 h 202"/>
                <a:gd name="T58" fmla="*/ 36 w 149"/>
                <a:gd name="T59" fmla="*/ 162 h 202"/>
                <a:gd name="T60" fmla="*/ 27 w 149"/>
                <a:gd name="T61" fmla="*/ 183 h 202"/>
                <a:gd name="T62" fmla="*/ 47 w 149"/>
                <a:gd name="T63" fmla="*/ 195 h 202"/>
                <a:gd name="T64" fmla="*/ 65 w 149"/>
                <a:gd name="T65" fmla="*/ 198 h 202"/>
                <a:gd name="T66" fmla="*/ 71 w 149"/>
                <a:gd name="T67" fmla="*/ 202 h 202"/>
                <a:gd name="T68" fmla="*/ 77 w 149"/>
                <a:gd name="T69" fmla="*/ 198 h 202"/>
                <a:gd name="T70" fmla="*/ 88 w 149"/>
                <a:gd name="T71" fmla="*/ 199 h 202"/>
                <a:gd name="T72" fmla="*/ 106 w 149"/>
                <a:gd name="T73" fmla="*/ 193 h 202"/>
                <a:gd name="T74" fmla="*/ 115 w 149"/>
                <a:gd name="T75" fmla="*/ 196 h 202"/>
                <a:gd name="T76" fmla="*/ 115 w 149"/>
                <a:gd name="T77" fmla="*/ 189 h 202"/>
                <a:gd name="T78" fmla="*/ 124 w 149"/>
                <a:gd name="T79" fmla="*/ 177 h 202"/>
                <a:gd name="T80" fmla="*/ 131 w 149"/>
                <a:gd name="T81" fmla="*/ 166 h 202"/>
                <a:gd name="T82" fmla="*/ 103 w 149"/>
                <a:gd name="T83" fmla="*/ 133 h 202"/>
                <a:gd name="T84" fmla="*/ 100 w 149"/>
                <a:gd name="T85" fmla="*/ 126 h 202"/>
                <a:gd name="T86" fmla="*/ 122 w 149"/>
                <a:gd name="T87" fmla="*/ 120 h 202"/>
                <a:gd name="T88" fmla="*/ 137 w 149"/>
                <a:gd name="T89" fmla="*/ 105 h 202"/>
                <a:gd name="T90" fmla="*/ 146 w 149"/>
                <a:gd name="T91" fmla="*/ 112 h 202"/>
                <a:gd name="T92" fmla="*/ 145 w 149"/>
                <a:gd name="T93" fmla="*/ 91 h 202"/>
                <a:gd name="T94" fmla="*/ 137 w 149"/>
                <a:gd name="T95" fmla="*/ 57 h 202"/>
                <a:gd name="T96" fmla="*/ 137 w 149"/>
                <a:gd name="T97" fmla="*/ 33 h 202"/>
                <a:gd name="T98" fmla="*/ 127 w 149"/>
                <a:gd name="T99" fmla="*/ 22 h 202"/>
                <a:gd name="T100" fmla="*/ 121 w 149"/>
                <a:gd name="T101" fmla="*/ 21 h 202"/>
                <a:gd name="T102" fmla="*/ 116 w 149"/>
                <a:gd name="T103" fmla="*/ 15 h 202"/>
                <a:gd name="T104" fmla="*/ 107 w 149"/>
                <a:gd name="T105" fmla="*/ 16 h 202"/>
                <a:gd name="T106" fmla="*/ 107 w 149"/>
                <a:gd name="T107" fmla="*/ 13 h 202"/>
                <a:gd name="T108" fmla="*/ 101 w 149"/>
                <a:gd name="T109" fmla="*/ 22 h 202"/>
                <a:gd name="T110" fmla="*/ 91 w 149"/>
                <a:gd name="T111" fmla="*/ 25 h 202"/>
                <a:gd name="T112" fmla="*/ 85 w 149"/>
                <a:gd name="T113" fmla="*/ 25 h 20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
                <a:gd name="T172" fmla="*/ 0 h 202"/>
                <a:gd name="T173" fmla="*/ 149 w 149"/>
                <a:gd name="T174" fmla="*/ 202 h 20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 h="202">
                  <a:moveTo>
                    <a:pt x="80" y="27"/>
                  </a:moveTo>
                  <a:lnTo>
                    <a:pt x="79" y="25"/>
                  </a:lnTo>
                  <a:lnTo>
                    <a:pt x="80" y="22"/>
                  </a:lnTo>
                  <a:lnTo>
                    <a:pt x="85" y="19"/>
                  </a:lnTo>
                  <a:lnTo>
                    <a:pt x="85" y="16"/>
                  </a:lnTo>
                  <a:lnTo>
                    <a:pt x="83" y="15"/>
                  </a:lnTo>
                  <a:lnTo>
                    <a:pt x="77" y="16"/>
                  </a:lnTo>
                  <a:lnTo>
                    <a:pt x="76" y="16"/>
                  </a:lnTo>
                  <a:lnTo>
                    <a:pt x="74" y="15"/>
                  </a:lnTo>
                  <a:lnTo>
                    <a:pt x="71" y="13"/>
                  </a:lnTo>
                  <a:lnTo>
                    <a:pt x="70" y="15"/>
                  </a:lnTo>
                  <a:lnTo>
                    <a:pt x="68" y="15"/>
                  </a:lnTo>
                  <a:lnTo>
                    <a:pt x="68" y="13"/>
                  </a:lnTo>
                  <a:lnTo>
                    <a:pt x="65" y="13"/>
                  </a:lnTo>
                  <a:lnTo>
                    <a:pt x="64" y="12"/>
                  </a:lnTo>
                  <a:lnTo>
                    <a:pt x="67" y="9"/>
                  </a:lnTo>
                  <a:lnTo>
                    <a:pt x="67" y="8"/>
                  </a:lnTo>
                  <a:lnTo>
                    <a:pt x="65" y="3"/>
                  </a:lnTo>
                  <a:lnTo>
                    <a:pt x="59" y="2"/>
                  </a:lnTo>
                  <a:lnTo>
                    <a:pt x="58" y="2"/>
                  </a:lnTo>
                  <a:lnTo>
                    <a:pt x="58" y="0"/>
                  </a:lnTo>
                  <a:lnTo>
                    <a:pt x="55" y="2"/>
                  </a:lnTo>
                  <a:lnTo>
                    <a:pt x="49" y="0"/>
                  </a:lnTo>
                  <a:lnTo>
                    <a:pt x="46" y="0"/>
                  </a:lnTo>
                  <a:lnTo>
                    <a:pt x="46" y="3"/>
                  </a:lnTo>
                  <a:lnTo>
                    <a:pt x="50" y="12"/>
                  </a:lnTo>
                  <a:lnTo>
                    <a:pt x="46" y="15"/>
                  </a:lnTo>
                  <a:lnTo>
                    <a:pt x="46" y="16"/>
                  </a:lnTo>
                  <a:lnTo>
                    <a:pt x="47" y="16"/>
                  </a:lnTo>
                  <a:lnTo>
                    <a:pt x="49" y="18"/>
                  </a:lnTo>
                  <a:lnTo>
                    <a:pt x="47" y="19"/>
                  </a:lnTo>
                  <a:lnTo>
                    <a:pt x="49" y="22"/>
                  </a:lnTo>
                  <a:lnTo>
                    <a:pt x="50" y="22"/>
                  </a:lnTo>
                  <a:lnTo>
                    <a:pt x="50" y="24"/>
                  </a:lnTo>
                  <a:lnTo>
                    <a:pt x="49" y="24"/>
                  </a:lnTo>
                  <a:lnTo>
                    <a:pt x="49" y="27"/>
                  </a:lnTo>
                  <a:lnTo>
                    <a:pt x="52" y="30"/>
                  </a:lnTo>
                  <a:lnTo>
                    <a:pt x="44" y="30"/>
                  </a:lnTo>
                  <a:lnTo>
                    <a:pt x="43" y="34"/>
                  </a:lnTo>
                  <a:lnTo>
                    <a:pt x="43" y="39"/>
                  </a:lnTo>
                  <a:lnTo>
                    <a:pt x="44" y="45"/>
                  </a:lnTo>
                  <a:lnTo>
                    <a:pt x="42" y="39"/>
                  </a:lnTo>
                  <a:lnTo>
                    <a:pt x="40" y="39"/>
                  </a:lnTo>
                  <a:lnTo>
                    <a:pt x="39" y="42"/>
                  </a:lnTo>
                  <a:lnTo>
                    <a:pt x="37" y="42"/>
                  </a:lnTo>
                  <a:lnTo>
                    <a:pt x="37" y="39"/>
                  </a:lnTo>
                  <a:lnTo>
                    <a:pt x="36" y="36"/>
                  </a:lnTo>
                  <a:lnTo>
                    <a:pt x="30" y="34"/>
                  </a:lnTo>
                  <a:lnTo>
                    <a:pt x="22" y="36"/>
                  </a:lnTo>
                  <a:lnTo>
                    <a:pt x="21" y="39"/>
                  </a:lnTo>
                  <a:lnTo>
                    <a:pt x="19" y="40"/>
                  </a:lnTo>
                  <a:lnTo>
                    <a:pt x="19" y="42"/>
                  </a:lnTo>
                  <a:lnTo>
                    <a:pt x="19" y="43"/>
                  </a:lnTo>
                  <a:lnTo>
                    <a:pt x="22" y="43"/>
                  </a:lnTo>
                  <a:lnTo>
                    <a:pt x="25" y="46"/>
                  </a:lnTo>
                  <a:lnTo>
                    <a:pt x="27" y="49"/>
                  </a:lnTo>
                  <a:lnTo>
                    <a:pt x="25" y="49"/>
                  </a:lnTo>
                  <a:lnTo>
                    <a:pt x="24" y="46"/>
                  </a:lnTo>
                  <a:lnTo>
                    <a:pt x="19" y="48"/>
                  </a:lnTo>
                  <a:lnTo>
                    <a:pt x="16" y="61"/>
                  </a:lnTo>
                  <a:lnTo>
                    <a:pt x="12" y="64"/>
                  </a:lnTo>
                  <a:lnTo>
                    <a:pt x="12" y="67"/>
                  </a:lnTo>
                  <a:lnTo>
                    <a:pt x="18" y="70"/>
                  </a:lnTo>
                  <a:lnTo>
                    <a:pt x="18" y="73"/>
                  </a:lnTo>
                  <a:lnTo>
                    <a:pt x="15" y="76"/>
                  </a:lnTo>
                  <a:lnTo>
                    <a:pt x="12" y="78"/>
                  </a:lnTo>
                  <a:lnTo>
                    <a:pt x="12" y="82"/>
                  </a:lnTo>
                  <a:lnTo>
                    <a:pt x="10" y="85"/>
                  </a:lnTo>
                  <a:lnTo>
                    <a:pt x="7" y="85"/>
                  </a:lnTo>
                  <a:lnTo>
                    <a:pt x="4" y="84"/>
                  </a:lnTo>
                  <a:lnTo>
                    <a:pt x="1" y="84"/>
                  </a:lnTo>
                  <a:lnTo>
                    <a:pt x="1" y="103"/>
                  </a:lnTo>
                  <a:lnTo>
                    <a:pt x="0" y="106"/>
                  </a:lnTo>
                  <a:lnTo>
                    <a:pt x="0" y="108"/>
                  </a:lnTo>
                  <a:lnTo>
                    <a:pt x="1" y="114"/>
                  </a:lnTo>
                  <a:lnTo>
                    <a:pt x="1" y="115"/>
                  </a:lnTo>
                  <a:lnTo>
                    <a:pt x="3" y="117"/>
                  </a:lnTo>
                  <a:lnTo>
                    <a:pt x="3" y="120"/>
                  </a:lnTo>
                  <a:lnTo>
                    <a:pt x="6" y="123"/>
                  </a:lnTo>
                  <a:lnTo>
                    <a:pt x="6" y="126"/>
                  </a:lnTo>
                  <a:lnTo>
                    <a:pt x="1" y="130"/>
                  </a:lnTo>
                  <a:lnTo>
                    <a:pt x="4" y="132"/>
                  </a:lnTo>
                  <a:lnTo>
                    <a:pt x="4" y="135"/>
                  </a:lnTo>
                  <a:lnTo>
                    <a:pt x="4" y="136"/>
                  </a:lnTo>
                  <a:lnTo>
                    <a:pt x="6" y="141"/>
                  </a:lnTo>
                  <a:lnTo>
                    <a:pt x="7" y="145"/>
                  </a:lnTo>
                  <a:lnTo>
                    <a:pt x="6" y="147"/>
                  </a:lnTo>
                  <a:lnTo>
                    <a:pt x="12" y="151"/>
                  </a:lnTo>
                  <a:lnTo>
                    <a:pt x="13" y="156"/>
                  </a:lnTo>
                  <a:lnTo>
                    <a:pt x="36" y="162"/>
                  </a:lnTo>
                  <a:lnTo>
                    <a:pt x="34" y="165"/>
                  </a:lnTo>
                  <a:lnTo>
                    <a:pt x="30" y="172"/>
                  </a:lnTo>
                  <a:lnTo>
                    <a:pt x="27" y="183"/>
                  </a:lnTo>
                  <a:lnTo>
                    <a:pt x="27" y="195"/>
                  </a:lnTo>
                  <a:lnTo>
                    <a:pt x="30" y="198"/>
                  </a:lnTo>
                  <a:lnTo>
                    <a:pt x="47" y="195"/>
                  </a:lnTo>
                  <a:lnTo>
                    <a:pt x="59" y="199"/>
                  </a:lnTo>
                  <a:lnTo>
                    <a:pt x="62" y="198"/>
                  </a:lnTo>
                  <a:lnTo>
                    <a:pt x="65" y="198"/>
                  </a:lnTo>
                  <a:lnTo>
                    <a:pt x="67" y="198"/>
                  </a:lnTo>
                  <a:lnTo>
                    <a:pt x="68" y="201"/>
                  </a:lnTo>
                  <a:lnTo>
                    <a:pt x="71" y="202"/>
                  </a:lnTo>
                  <a:lnTo>
                    <a:pt x="74" y="201"/>
                  </a:lnTo>
                  <a:lnTo>
                    <a:pt x="74" y="199"/>
                  </a:lnTo>
                  <a:lnTo>
                    <a:pt x="77" y="198"/>
                  </a:lnTo>
                  <a:lnTo>
                    <a:pt x="80" y="198"/>
                  </a:lnTo>
                  <a:lnTo>
                    <a:pt x="85" y="199"/>
                  </a:lnTo>
                  <a:lnTo>
                    <a:pt x="88" y="199"/>
                  </a:lnTo>
                  <a:lnTo>
                    <a:pt x="94" y="196"/>
                  </a:lnTo>
                  <a:lnTo>
                    <a:pt x="104" y="195"/>
                  </a:lnTo>
                  <a:lnTo>
                    <a:pt x="106" y="193"/>
                  </a:lnTo>
                  <a:lnTo>
                    <a:pt x="109" y="195"/>
                  </a:lnTo>
                  <a:lnTo>
                    <a:pt x="113" y="195"/>
                  </a:lnTo>
                  <a:lnTo>
                    <a:pt x="115" y="196"/>
                  </a:lnTo>
                  <a:lnTo>
                    <a:pt x="118" y="195"/>
                  </a:lnTo>
                  <a:lnTo>
                    <a:pt x="118" y="193"/>
                  </a:lnTo>
                  <a:lnTo>
                    <a:pt x="115" y="189"/>
                  </a:lnTo>
                  <a:lnTo>
                    <a:pt x="115" y="183"/>
                  </a:lnTo>
                  <a:lnTo>
                    <a:pt x="116" y="180"/>
                  </a:lnTo>
                  <a:lnTo>
                    <a:pt x="124" y="177"/>
                  </a:lnTo>
                  <a:lnTo>
                    <a:pt x="125" y="171"/>
                  </a:lnTo>
                  <a:lnTo>
                    <a:pt x="131" y="169"/>
                  </a:lnTo>
                  <a:lnTo>
                    <a:pt x="131" y="166"/>
                  </a:lnTo>
                  <a:lnTo>
                    <a:pt x="107" y="144"/>
                  </a:lnTo>
                  <a:lnTo>
                    <a:pt x="106" y="135"/>
                  </a:lnTo>
                  <a:lnTo>
                    <a:pt x="103" y="133"/>
                  </a:lnTo>
                  <a:lnTo>
                    <a:pt x="100" y="130"/>
                  </a:lnTo>
                  <a:lnTo>
                    <a:pt x="100" y="127"/>
                  </a:lnTo>
                  <a:lnTo>
                    <a:pt x="100" y="126"/>
                  </a:lnTo>
                  <a:lnTo>
                    <a:pt x="106" y="130"/>
                  </a:lnTo>
                  <a:lnTo>
                    <a:pt x="107" y="126"/>
                  </a:lnTo>
                  <a:lnTo>
                    <a:pt x="122" y="120"/>
                  </a:lnTo>
                  <a:lnTo>
                    <a:pt x="125" y="117"/>
                  </a:lnTo>
                  <a:lnTo>
                    <a:pt x="137" y="112"/>
                  </a:lnTo>
                  <a:lnTo>
                    <a:pt x="137" y="105"/>
                  </a:lnTo>
                  <a:lnTo>
                    <a:pt x="140" y="106"/>
                  </a:lnTo>
                  <a:lnTo>
                    <a:pt x="145" y="112"/>
                  </a:lnTo>
                  <a:lnTo>
                    <a:pt x="146" y="112"/>
                  </a:lnTo>
                  <a:lnTo>
                    <a:pt x="149" y="99"/>
                  </a:lnTo>
                  <a:lnTo>
                    <a:pt x="149" y="97"/>
                  </a:lnTo>
                  <a:lnTo>
                    <a:pt x="145" y="91"/>
                  </a:lnTo>
                  <a:lnTo>
                    <a:pt x="142" y="63"/>
                  </a:lnTo>
                  <a:lnTo>
                    <a:pt x="137" y="60"/>
                  </a:lnTo>
                  <a:lnTo>
                    <a:pt x="137" y="57"/>
                  </a:lnTo>
                  <a:lnTo>
                    <a:pt x="140" y="49"/>
                  </a:lnTo>
                  <a:lnTo>
                    <a:pt x="140" y="40"/>
                  </a:lnTo>
                  <a:lnTo>
                    <a:pt x="137" y="33"/>
                  </a:lnTo>
                  <a:lnTo>
                    <a:pt x="130" y="30"/>
                  </a:lnTo>
                  <a:lnTo>
                    <a:pt x="130" y="27"/>
                  </a:lnTo>
                  <a:lnTo>
                    <a:pt x="127" y="22"/>
                  </a:lnTo>
                  <a:lnTo>
                    <a:pt x="124" y="22"/>
                  </a:lnTo>
                  <a:lnTo>
                    <a:pt x="122" y="21"/>
                  </a:lnTo>
                  <a:lnTo>
                    <a:pt x="121" y="21"/>
                  </a:lnTo>
                  <a:lnTo>
                    <a:pt x="121" y="18"/>
                  </a:lnTo>
                  <a:lnTo>
                    <a:pt x="118" y="16"/>
                  </a:lnTo>
                  <a:lnTo>
                    <a:pt x="116" y="15"/>
                  </a:lnTo>
                  <a:lnTo>
                    <a:pt x="109" y="16"/>
                  </a:lnTo>
                  <a:lnTo>
                    <a:pt x="107" y="18"/>
                  </a:lnTo>
                  <a:lnTo>
                    <a:pt x="107" y="16"/>
                  </a:lnTo>
                  <a:lnTo>
                    <a:pt x="112" y="13"/>
                  </a:lnTo>
                  <a:lnTo>
                    <a:pt x="110" y="13"/>
                  </a:lnTo>
                  <a:lnTo>
                    <a:pt x="107" y="13"/>
                  </a:lnTo>
                  <a:lnTo>
                    <a:pt x="103" y="18"/>
                  </a:lnTo>
                  <a:lnTo>
                    <a:pt x="103" y="21"/>
                  </a:lnTo>
                  <a:lnTo>
                    <a:pt x="101" y="22"/>
                  </a:lnTo>
                  <a:lnTo>
                    <a:pt x="101" y="19"/>
                  </a:lnTo>
                  <a:lnTo>
                    <a:pt x="95" y="22"/>
                  </a:lnTo>
                  <a:lnTo>
                    <a:pt x="91" y="25"/>
                  </a:lnTo>
                  <a:lnTo>
                    <a:pt x="91" y="27"/>
                  </a:lnTo>
                  <a:lnTo>
                    <a:pt x="88" y="27"/>
                  </a:lnTo>
                  <a:lnTo>
                    <a:pt x="85" y="25"/>
                  </a:lnTo>
                  <a:lnTo>
                    <a:pt x="80" y="28"/>
                  </a:lnTo>
                  <a:lnTo>
                    <a:pt x="80" y="27"/>
                  </a:lnTo>
                  <a:close/>
                </a:path>
              </a:pathLst>
            </a:custGeom>
            <a:grpFill/>
            <a:ln w="1905">
              <a:noFill/>
              <a:round/>
              <a:headEnd/>
              <a:tailEnd/>
            </a:ln>
          </p:spPr>
          <p:txBody>
            <a:bodyPr/>
            <a:lstStyle/>
            <a:p>
              <a:endParaRPr lang="en-GB">
                <a:solidFill>
                  <a:srgbClr val="000000"/>
                </a:solidFill>
                <a:latin typeface="Arial"/>
              </a:endParaRPr>
            </a:p>
          </p:txBody>
        </p:sp>
        <p:sp>
          <p:nvSpPr>
            <p:cNvPr id="1000" name="Freeform 996"/>
            <p:cNvSpPr>
              <a:spLocks/>
            </p:cNvSpPr>
            <p:nvPr/>
          </p:nvSpPr>
          <p:spPr bwMode="auto">
            <a:xfrm>
              <a:off x="2956" y="1632"/>
              <a:ext cx="9" cy="10"/>
            </a:xfrm>
            <a:custGeom>
              <a:avLst/>
              <a:gdLst>
                <a:gd name="T0" fmla="*/ 8 w 9"/>
                <a:gd name="T1" fmla="*/ 5 h 10"/>
                <a:gd name="T2" fmla="*/ 8 w 9"/>
                <a:gd name="T3" fmla="*/ 7 h 10"/>
                <a:gd name="T4" fmla="*/ 9 w 9"/>
                <a:gd name="T5" fmla="*/ 8 h 10"/>
                <a:gd name="T6" fmla="*/ 9 w 9"/>
                <a:gd name="T7" fmla="*/ 10 h 10"/>
                <a:gd name="T8" fmla="*/ 8 w 9"/>
                <a:gd name="T9" fmla="*/ 8 h 10"/>
                <a:gd name="T10" fmla="*/ 6 w 9"/>
                <a:gd name="T11" fmla="*/ 10 h 10"/>
                <a:gd name="T12" fmla="*/ 5 w 9"/>
                <a:gd name="T13" fmla="*/ 10 h 10"/>
                <a:gd name="T14" fmla="*/ 2 w 9"/>
                <a:gd name="T15" fmla="*/ 10 h 10"/>
                <a:gd name="T16" fmla="*/ 0 w 9"/>
                <a:gd name="T17" fmla="*/ 8 h 10"/>
                <a:gd name="T18" fmla="*/ 0 w 9"/>
                <a:gd name="T19" fmla="*/ 7 h 10"/>
                <a:gd name="T20" fmla="*/ 2 w 9"/>
                <a:gd name="T21" fmla="*/ 5 h 10"/>
                <a:gd name="T22" fmla="*/ 0 w 9"/>
                <a:gd name="T23" fmla="*/ 2 h 10"/>
                <a:gd name="T24" fmla="*/ 2 w 9"/>
                <a:gd name="T25" fmla="*/ 2 h 10"/>
                <a:gd name="T26" fmla="*/ 6 w 9"/>
                <a:gd name="T27" fmla="*/ 4 h 10"/>
                <a:gd name="T28" fmla="*/ 5 w 9"/>
                <a:gd name="T29" fmla="*/ 2 h 10"/>
                <a:gd name="T30" fmla="*/ 3 w 9"/>
                <a:gd name="T31" fmla="*/ 1 h 10"/>
                <a:gd name="T32" fmla="*/ 2 w 9"/>
                <a:gd name="T33" fmla="*/ 0 h 10"/>
                <a:gd name="T34" fmla="*/ 3 w 9"/>
                <a:gd name="T35" fmla="*/ 0 h 10"/>
                <a:gd name="T36" fmla="*/ 5 w 9"/>
                <a:gd name="T37" fmla="*/ 0 h 10"/>
                <a:gd name="T38" fmla="*/ 5 w 9"/>
                <a:gd name="T39" fmla="*/ 1 h 10"/>
                <a:gd name="T40" fmla="*/ 8 w 9"/>
                <a:gd name="T41" fmla="*/ 1 h 10"/>
                <a:gd name="T42" fmla="*/ 9 w 9"/>
                <a:gd name="T43" fmla="*/ 1 h 10"/>
                <a:gd name="T44" fmla="*/ 8 w 9"/>
                <a:gd name="T45" fmla="*/ 5 h 1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
                <a:gd name="T70" fmla="*/ 0 h 10"/>
                <a:gd name="T71" fmla="*/ 9 w 9"/>
                <a:gd name="T72" fmla="*/ 10 h 1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 h="10">
                  <a:moveTo>
                    <a:pt x="8" y="5"/>
                  </a:moveTo>
                  <a:lnTo>
                    <a:pt x="8" y="7"/>
                  </a:lnTo>
                  <a:lnTo>
                    <a:pt x="9" y="8"/>
                  </a:lnTo>
                  <a:lnTo>
                    <a:pt x="9" y="10"/>
                  </a:lnTo>
                  <a:lnTo>
                    <a:pt x="8" y="8"/>
                  </a:lnTo>
                  <a:lnTo>
                    <a:pt x="6" y="10"/>
                  </a:lnTo>
                  <a:lnTo>
                    <a:pt x="5" y="10"/>
                  </a:lnTo>
                  <a:lnTo>
                    <a:pt x="2" y="10"/>
                  </a:lnTo>
                  <a:lnTo>
                    <a:pt x="0" y="8"/>
                  </a:lnTo>
                  <a:lnTo>
                    <a:pt x="0" y="7"/>
                  </a:lnTo>
                  <a:lnTo>
                    <a:pt x="2" y="5"/>
                  </a:lnTo>
                  <a:lnTo>
                    <a:pt x="0" y="2"/>
                  </a:lnTo>
                  <a:lnTo>
                    <a:pt x="2" y="2"/>
                  </a:lnTo>
                  <a:lnTo>
                    <a:pt x="6" y="4"/>
                  </a:lnTo>
                  <a:lnTo>
                    <a:pt x="5" y="2"/>
                  </a:lnTo>
                  <a:lnTo>
                    <a:pt x="3" y="1"/>
                  </a:lnTo>
                  <a:lnTo>
                    <a:pt x="2" y="0"/>
                  </a:lnTo>
                  <a:lnTo>
                    <a:pt x="3" y="0"/>
                  </a:lnTo>
                  <a:lnTo>
                    <a:pt x="5" y="0"/>
                  </a:lnTo>
                  <a:lnTo>
                    <a:pt x="5" y="1"/>
                  </a:lnTo>
                  <a:lnTo>
                    <a:pt x="8" y="1"/>
                  </a:lnTo>
                  <a:lnTo>
                    <a:pt x="9" y="1"/>
                  </a:lnTo>
                  <a:lnTo>
                    <a:pt x="8" y="5"/>
                  </a:lnTo>
                  <a:close/>
                </a:path>
              </a:pathLst>
            </a:custGeom>
            <a:grpFill/>
            <a:ln w="1905">
              <a:noFill/>
              <a:round/>
              <a:headEnd/>
              <a:tailEnd/>
            </a:ln>
          </p:spPr>
          <p:txBody>
            <a:bodyPr/>
            <a:lstStyle/>
            <a:p>
              <a:endParaRPr lang="en-GB">
                <a:solidFill>
                  <a:srgbClr val="000000"/>
                </a:solidFill>
                <a:latin typeface="Arial"/>
              </a:endParaRPr>
            </a:p>
          </p:txBody>
        </p:sp>
        <p:sp>
          <p:nvSpPr>
            <p:cNvPr id="1001" name="Freeform 997"/>
            <p:cNvSpPr>
              <a:spLocks/>
            </p:cNvSpPr>
            <p:nvPr/>
          </p:nvSpPr>
          <p:spPr bwMode="auto">
            <a:xfrm>
              <a:off x="1715" y="2489"/>
              <a:ext cx="2" cy="6"/>
            </a:xfrm>
            <a:custGeom>
              <a:avLst/>
              <a:gdLst>
                <a:gd name="T0" fmla="*/ 2 w 2"/>
                <a:gd name="T1" fmla="*/ 0 h 6"/>
                <a:gd name="T2" fmla="*/ 0 w 2"/>
                <a:gd name="T3" fmla="*/ 5 h 6"/>
                <a:gd name="T4" fmla="*/ 2 w 2"/>
                <a:gd name="T5" fmla="*/ 6 h 6"/>
                <a:gd name="T6" fmla="*/ 2 w 2"/>
                <a:gd name="T7" fmla="*/ 5 h 6"/>
                <a:gd name="T8" fmla="*/ 2 w 2"/>
                <a:gd name="T9" fmla="*/ 2 h 6"/>
                <a:gd name="T10" fmla="*/ 2 w 2"/>
                <a:gd name="T11" fmla="*/ 0 h 6"/>
                <a:gd name="T12" fmla="*/ 0 60000 65536"/>
                <a:gd name="T13" fmla="*/ 0 60000 65536"/>
                <a:gd name="T14" fmla="*/ 0 60000 65536"/>
                <a:gd name="T15" fmla="*/ 0 60000 65536"/>
                <a:gd name="T16" fmla="*/ 0 60000 65536"/>
                <a:gd name="T17" fmla="*/ 0 60000 65536"/>
                <a:gd name="T18" fmla="*/ 0 w 2"/>
                <a:gd name="T19" fmla="*/ 0 h 6"/>
                <a:gd name="T20" fmla="*/ 2 w 2"/>
                <a:gd name="T21" fmla="*/ 6 h 6"/>
              </a:gdLst>
              <a:ahLst/>
              <a:cxnLst>
                <a:cxn ang="T12">
                  <a:pos x="T0" y="T1"/>
                </a:cxn>
                <a:cxn ang="T13">
                  <a:pos x="T2" y="T3"/>
                </a:cxn>
                <a:cxn ang="T14">
                  <a:pos x="T4" y="T5"/>
                </a:cxn>
                <a:cxn ang="T15">
                  <a:pos x="T6" y="T7"/>
                </a:cxn>
                <a:cxn ang="T16">
                  <a:pos x="T8" y="T9"/>
                </a:cxn>
                <a:cxn ang="T17">
                  <a:pos x="T10" y="T11"/>
                </a:cxn>
              </a:cxnLst>
              <a:rect l="T18" t="T19" r="T20" b="T21"/>
              <a:pathLst>
                <a:path w="2" h="6">
                  <a:moveTo>
                    <a:pt x="2" y="0"/>
                  </a:moveTo>
                  <a:lnTo>
                    <a:pt x="0" y="5"/>
                  </a:lnTo>
                  <a:lnTo>
                    <a:pt x="2" y="6"/>
                  </a:lnTo>
                  <a:lnTo>
                    <a:pt x="2" y="5"/>
                  </a:lnTo>
                  <a:lnTo>
                    <a:pt x="2" y="2"/>
                  </a:lnTo>
                  <a:lnTo>
                    <a:pt x="2" y="0"/>
                  </a:lnTo>
                  <a:close/>
                </a:path>
              </a:pathLst>
            </a:custGeom>
            <a:grpFill/>
            <a:ln w="1905">
              <a:noFill/>
              <a:round/>
              <a:headEnd/>
              <a:tailEnd/>
            </a:ln>
          </p:spPr>
          <p:txBody>
            <a:bodyPr/>
            <a:lstStyle/>
            <a:p>
              <a:endParaRPr lang="en-GB">
                <a:solidFill>
                  <a:srgbClr val="000000"/>
                </a:solidFill>
                <a:latin typeface="Arial"/>
              </a:endParaRPr>
            </a:p>
          </p:txBody>
        </p:sp>
        <p:sp>
          <p:nvSpPr>
            <p:cNvPr id="1002" name="Freeform 998"/>
            <p:cNvSpPr>
              <a:spLocks/>
            </p:cNvSpPr>
            <p:nvPr/>
          </p:nvSpPr>
          <p:spPr bwMode="auto">
            <a:xfrm>
              <a:off x="2943" y="2637"/>
              <a:ext cx="319" cy="312"/>
            </a:xfrm>
            <a:custGeom>
              <a:avLst/>
              <a:gdLst>
                <a:gd name="T0" fmla="*/ 301 w 319"/>
                <a:gd name="T1" fmla="*/ 210 h 312"/>
                <a:gd name="T2" fmla="*/ 289 w 319"/>
                <a:gd name="T3" fmla="*/ 198 h 312"/>
                <a:gd name="T4" fmla="*/ 287 w 319"/>
                <a:gd name="T5" fmla="*/ 183 h 312"/>
                <a:gd name="T6" fmla="*/ 284 w 319"/>
                <a:gd name="T7" fmla="*/ 158 h 312"/>
                <a:gd name="T8" fmla="*/ 286 w 319"/>
                <a:gd name="T9" fmla="*/ 137 h 312"/>
                <a:gd name="T10" fmla="*/ 292 w 319"/>
                <a:gd name="T11" fmla="*/ 110 h 312"/>
                <a:gd name="T12" fmla="*/ 310 w 319"/>
                <a:gd name="T13" fmla="*/ 62 h 312"/>
                <a:gd name="T14" fmla="*/ 319 w 319"/>
                <a:gd name="T15" fmla="*/ 53 h 312"/>
                <a:gd name="T16" fmla="*/ 316 w 319"/>
                <a:gd name="T17" fmla="*/ 48 h 312"/>
                <a:gd name="T18" fmla="*/ 313 w 319"/>
                <a:gd name="T19" fmla="*/ 32 h 312"/>
                <a:gd name="T20" fmla="*/ 311 w 319"/>
                <a:gd name="T21" fmla="*/ 27 h 312"/>
                <a:gd name="T22" fmla="*/ 284 w 319"/>
                <a:gd name="T23" fmla="*/ 14 h 312"/>
                <a:gd name="T24" fmla="*/ 272 w 319"/>
                <a:gd name="T25" fmla="*/ 15 h 312"/>
                <a:gd name="T26" fmla="*/ 259 w 319"/>
                <a:gd name="T27" fmla="*/ 5 h 312"/>
                <a:gd name="T28" fmla="*/ 245 w 319"/>
                <a:gd name="T29" fmla="*/ 5 h 312"/>
                <a:gd name="T30" fmla="*/ 236 w 319"/>
                <a:gd name="T31" fmla="*/ 0 h 312"/>
                <a:gd name="T32" fmla="*/ 217 w 319"/>
                <a:gd name="T33" fmla="*/ 5 h 312"/>
                <a:gd name="T34" fmla="*/ 208 w 319"/>
                <a:gd name="T35" fmla="*/ 5 h 312"/>
                <a:gd name="T36" fmla="*/ 206 w 319"/>
                <a:gd name="T37" fmla="*/ 3 h 312"/>
                <a:gd name="T38" fmla="*/ 178 w 319"/>
                <a:gd name="T39" fmla="*/ 6 h 312"/>
                <a:gd name="T40" fmla="*/ 171 w 319"/>
                <a:gd name="T41" fmla="*/ 15 h 312"/>
                <a:gd name="T42" fmla="*/ 144 w 319"/>
                <a:gd name="T43" fmla="*/ 11 h 312"/>
                <a:gd name="T44" fmla="*/ 133 w 319"/>
                <a:gd name="T45" fmla="*/ 8 h 312"/>
                <a:gd name="T46" fmla="*/ 121 w 319"/>
                <a:gd name="T47" fmla="*/ 2 h 312"/>
                <a:gd name="T48" fmla="*/ 111 w 319"/>
                <a:gd name="T49" fmla="*/ 12 h 312"/>
                <a:gd name="T50" fmla="*/ 106 w 319"/>
                <a:gd name="T51" fmla="*/ 26 h 312"/>
                <a:gd name="T52" fmla="*/ 91 w 319"/>
                <a:gd name="T53" fmla="*/ 99 h 312"/>
                <a:gd name="T54" fmla="*/ 64 w 319"/>
                <a:gd name="T55" fmla="*/ 147 h 312"/>
                <a:gd name="T56" fmla="*/ 37 w 319"/>
                <a:gd name="T57" fmla="*/ 168 h 312"/>
                <a:gd name="T58" fmla="*/ 33 w 319"/>
                <a:gd name="T59" fmla="*/ 161 h 312"/>
                <a:gd name="T60" fmla="*/ 21 w 319"/>
                <a:gd name="T61" fmla="*/ 168 h 312"/>
                <a:gd name="T62" fmla="*/ 10 w 319"/>
                <a:gd name="T63" fmla="*/ 167 h 312"/>
                <a:gd name="T64" fmla="*/ 0 w 319"/>
                <a:gd name="T65" fmla="*/ 186 h 312"/>
                <a:gd name="T66" fmla="*/ 0 w 319"/>
                <a:gd name="T67" fmla="*/ 192 h 312"/>
                <a:gd name="T68" fmla="*/ 36 w 319"/>
                <a:gd name="T69" fmla="*/ 185 h 312"/>
                <a:gd name="T70" fmla="*/ 69 w 319"/>
                <a:gd name="T71" fmla="*/ 188 h 312"/>
                <a:gd name="T72" fmla="*/ 78 w 319"/>
                <a:gd name="T73" fmla="*/ 210 h 312"/>
                <a:gd name="T74" fmla="*/ 96 w 319"/>
                <a:gd name="T75" fmla="*/ 224 h 312"/>
                <a:gd name="T76" fmla="*/ 120 w 319"/>
                <a:gd name="T77" fmla="*/ 215 h 312"/>
                <a:gd name="T78" fmla="*/ 135 w 319"/>
                <a:gd name="T79" fmla="*/ 204 h 312"/>
                <a:gd name="T80" fmla="*/ 142 w 319"/>
                <a:gd name="T81" fmla="*/ 210 h 312"/>
                <a:gd name="T82" fmla="*/ 162 w 319"/>
                <a:gd name="T83" fmla="*/ 237 h 312"/>
                <a:gd name="T84" fmla="*/ 168 w 319"/>
                <a:gd name="T85" fmla="*/ 265 h 312"/>
                <a:gd name="T86" fmla="*/ 162 w 319"/>
                <a:gd name="T87" fmla="*/ 273 h 312"/>
                <a:gd name="T88" fmla="*/ 166 w 319"/>
                <a:gd name="T89" fmla="*/ 277 h 312"/>
                <a:gd name="T90" fmla="*/ 171 w 319"/>
                <a:gd name="T91" fmla="*/ 273 h 312"/>
                <a:gd name="T92" fmla="*/ 190 w 319"/>
                <a:gd name="T93" fmla="*/ 271 h 312"/>
                <a:gd name="T94" fmla="*/ 196 w 319"/>
                <a:gd name="T95" fmla="*/ 270 h 312"/>
                <a:gd name="T96" fmla="*/ 203 w 319"/>
                <a:gd name="T97" fmla="*/ 271 h 312"/>
                <a:gd name="T98" fmla="*/ 211 w 319"/>
                <a:gd name="T99" fmla="*/ 276 h 312"/>
                <a:gd name="T100" fmla="*/ 218 w 319"/>
                <a:gd name="T101" fmla="*/ 276 h 312"/>
                <a:gd name="T102" fmla="*/ 235 w 319"/>
                <a:gd name="T103" fmla="*/ 288 h 312"/>
                <a:gd name="T104" fmla="*/ 248 w 319"/>
                <a:gd name="T105" fmla="*/ 285 h 312"/>
                <a:gd name="T106" fmla="*/ 266 w 319"/>
                <a:gd name="T107" fmla="*/ 294 h 312"/>
                <a:gd name="T108" fmla="*/ 278 w 319"/>
                <a:gd name="T109" fmla="*/ 307 h 312"/>
                <a:gd name="T110" fmla="*/ 287 w 319"/>
                <a:gd name="T111" fmla="*/ 309 h 312"/>
                <a:gd name="T112" fmla="*/ 292 w 319"/>
                <a:gd name="T113" fmla="*/ 312 h 312"/>
                <a:gd name="T114" fmla="*/ 293 w 319"/>
                <a:gd name="T115" fmla="*/ 295 h 312"/>
                <a:gd name="T116" fmla="*/ 287 w 319"/>
                <a:gd name="T117" fmla="*/ 294 h 312"/>
                <a:gd name="T118" fmla="*/ 272 w 319"/>
                <a:gd name="T119" fmla="*/ 285 h 312"/>
                <a:gd name="T120" fmla="*/ 277 w 319"/>
                <a:gd name="T121" fmla="*/ 241 h 312"/>
                <a:gd name="T122" fmla="*/ 307 w 319"/>
                <a:gd name="T123" fmla="*/ 225 h 31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19"/>
                <a:gd name="T187" fmla="*/ 0 h 312"/>
                <a:gd name="T188" fmla="*/ 319 w 319"/>
                <a:gd name="T189" fmla="*/ 312 h 31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19" h="312">
                  <a:moveTo>
                    <a:pt x="307" y="225"/>
                  </a:moveTo>
                  <a:lnTo>
                    <a:pt x="304" y="215"/>
                  </a:lnTo>
                  <a:lnTo>
                    <a:pt x="301" y="210"/>
                  </a:lnTo>
                  <a:lnTo>
                    <a:pt x="298" y="209"/>
                  </a:lnTo>
                  <a:lnTo>
                    <a:pt x="290" y="203"/>
                  </a:lnTo>
                  <a:lnTo>
                    <a:pt x="289" y="198"/>
                  </a:lnTo>
                  <a:lnTo>
                    <a:pt x="287" y="195"/>
                  </a:lnTo>
                  <a:lnTo>
                    <a:pt x="286" y="191"/>
                  </a:lnTo>
                  <a:lnTo>
                    <a:pt x="287" y="183"/>
                  </a:lnTo>
                  <a:lnTo>
                    <a:pt x="283" y="173"/>
                  </a:lnTo>
                  <a:lnTo>
                    <a:pt x="286" y="161"/>
                  </a:lnTo>
                  <a:lnTo>
                    <a:pt x="284" y="158"/>
                  </a:lnTo>
                  <a:lnTo>
                    <a:pt x="283" y="159"/>
                  </a:lnTo>
                  <a:lnTo>
                    <a:pt x="287" y="144"/>
                  </a:lnTo>
                  <a:lnTo>
                    <a:pt x="286" y="137"/>
                  </a:lnTo>
                  <a:lnTo>
                    <a:pt x="281" y="131"/>
                  </a:lnTo>
                  <a:lnTo>
                    <a:pt x="281" y="128"/>
                  </a:lnTo>
                  <a:lnTo>
                    <a:pt x="292" y="110"/>
                  </a:lnTo>
                  <a:lnTo>
                    <a:pt x="293" y="110"/>
                  </a:lnTo>
                  <a:lnTo>
                    <a:pt x="296" y="81"/>
                  </a:lnTo>
                  <a:lnTo>
                    <a:pt x="310" y="62"/>
                  </a:lnTo>
                  <a:lnTo>
                    <a:pt x="316" y="59"/>
                  </a:lnTo>
                  <a:lnTo>
                    <a:pt x="319" y="56"/>
                  </a:lnTo>
                  <a:lnTo>
                    <a:pt x="319" y="53"/>
                  </a:lnTo>
                  <a:lnTo>
                    <a:pt x="319" y="51"/>
                  </a:lnTo>
                  <a:lnTo>
                    <a:pt x="319" y="50"/>
                  </a:lnTo>
                  <a:lnTo>
                    <a:pt x="316" y="48"/>
                  </a:lnTo>
                  <a:lnTo>
                    <a:pt x="313" y="47"/>
                  </a:lnTo>
                  <a:lnTo>
                    <a:pt x="311" y="44"/>
                  </a:lnTo>
                  <a:lnTo>
                    <a:pt x="313" y="32"/>
                  </a:lnTo>
                  <a:lnTo>
                    <a:pt x="313" y="29"/>
                  </a:lnTo>
                  <a:lnTo>
                    <a:pt x="313" y="27"/>
                  </a:lnTo>
                  <a:lnTo>
                    <a:pt x="311" y="27"/>
                  </a:lnTo>
                  <a:lnTo>
                    <a:pt x="292" y="11"/>
                  </a:lnTo>
                  <a:lnTo>
                    <a:pt x="289" y="14"/>
                  </a:lnTo>
                  <a:lnTo>
                    <a:pt x="284" y="14"/>
                  </a:lnTo>
                  <a:lnTo>
                    <a:pt x="277" y="12"/>
                  </a:lnTo>
                  <a:lnTo>
                    <a:pt x="275" y="15"/>
                  </a:lnTo>
                  <a:lnTo>
                    <a:pt x="272" y="15"/>
                  </a:lnTo>
                  <a:lnTo>
                    <a:pt x="266" y="12"/>
                  </a:lnTo>
                  <a:lnTo>
                    <a:pt x="262" y="8"/>
                  </a:lnTo>
                  <a:lnTo>
                    <a:pt x="259" y="5"/>
                  </a:lnTo>
                  <a:lnTo>
                    <a:pt x="256" y="2"/>
                  </a:lnTo>
                  <a:lnTo>
                    <a:pt x="248" y="2"/>
                  </a:lnTo>
                  <a:lnTo>
                    <a:pt x="245" y="5"/>
                  </a:lnTo>
                  <a:lnTo>
                    <a:pt x="242" y="2"/>
                  </a:lnTo>
                  <a:lnTo>
                    <a:pt x="239" y="5"/>
                  </a:lnTo>
                  <a:lnTo>
                    <a:pt x="236" y="0"/>
                  </a:lnTo>
                  <a:lnTo>
                    <a:pt x="224" y="2"/>
                  </a:lnTo>
                  <a:lnTo>
                    <a:pt x="218" y="0"/>
                  </a:lnTo>
                  <a:lnTo>
                    <a:pt x="217" y="5"/>
                  </a:lnTo>
                  <a:lnTo>
                    <a:pt x="212" y="5"/>
                  </a:lnTo>
                  <a:lnTo>
                    <a:pt x="211" y="6"/>
                  </a:lnTo>
                  <a:lnTo>
                    <a:pt x="208" y="5"/>
                  </a:lnTo>
                  <a:lnTo>
                    <a:pt x="209" y="5"/>
                  </a:lnTo>
                  <a:lnTo>
                    <a:pt x="208" y="3"/>
                  </a:lnTo>
                  <a:lnTo>
                    <a:pt x="206" y="3"/>
                  </a:lnTo>
                  <a:lnTo>
                    <a:pt x="187" y="9"/>
                  </a:lnTo>
                  <a:lnTo>
                    <a:pt x="184" y="8"/>
                  </a:lnTo>
                  <a:lnTo>
                    <a:pt x="178" y="6"/>
                  </a:lnTo>
                  <a:lnTo>
                    <a:pt x="174" y="9"/>
                  </a:lnTo>
                  <a:lnTo>
                    <a:pt x="174" y="15"/>
                  </a:lnTo>
                  <a:lnTo>
                    <a:pt x="171" y="15"/>
                  </a:lnTo>
                  <a:lnTo>
                    <a:pt x="156" y="15"/>
                  </a:lnTo>
                  <a:lnTo>
                    <a:pt x="148" y="14"/>
                  </a:lnTo>
                  <a:lnTo>
                    <a:pt x="144" y="11"/>
                  </a:lnTo>
                  <a:lnTo>
                    <a:pt x="142" y="14"/>
                  </a:lnTo>
                  <a:lnTo>
                    <a:pt x="139" y="14"/>
                  </a:lnTo>
                  <a:lnTo>
                    <a:pt x="133" y="8"/>
                  </a:lnTo>
                  <a:lnTo>
                    <a:pt x="133" y="5"/>
                  </a:lnTo>
                  <a:lnTo>
                    <a:pt x="130" y="2"/>
                  </a:lnTo>
                  <a:lnTo>
                    <a:pt x="121" y="2"/>
                  </a:lnTo>
                  <a:lnTo>
                    <a:pt x="115" y="6"/>
                  </a:lnTo>
                  <a:lnTo>
                    <a:pt x="114" y="11"/>
                  </a:lnTo>
                  <a:lnTo>
                    <a:pt x="111" y="12"/>
                  </a:lnTo>
                  <a:lnTo>
                    <a:pt x="109" y="23"/>
                  </a:lnTo>
                  <a:lnTo>
                    <a:pt x="111" y="26"/>
                  </a:lnTo>
                  <a:lnTo>
                    <a:pt x="106" y="26"/>
                  </a:lnTo>
                  <a:lnTo>
                    <a:pt x="108" y="32"/>
                  </a:lnTo>
                  <a:lnTo>
                    <a:pt x="97" y="56"/>
                  </a:lnTo>
                  <a:lnTo>
                    <a:pt x="91" y="99"/>
                  </a:lnTo>
                  <a:lnTo>
                    <a:pt x="81" y="107"/>
                  </a:lnTo>
                  <a:lnTo>
                    <a:pt x="69" y="123"/>
                  </a:lnTo>
                  <a:lnTo>
                    <a:pt x="64" y="147"/>
                  </a:lnTo>
                  <a:lnTo>
                    <a:pt x="55" y="158"/>
                  </a:lnTo>
                  <a:lnTo>
                    <a:pt x="45" y="167"/>
                  </a:lnTo>
                  <a:lnTo>
                    <a:pt x="37" y="168"/>
                  </a:lnTo>
                  <a:lnTo>
                    <a:pt x="34" y="168"/>
                  </a:lnTo>
                  <a:lnTo>
                    <a:pt x="34" y="162"/>
                  </a:lnTo>
                  <a:lnTo>
                    <a:pt x="33" y="161"/>
                  </a:lnTo>
                  <a:lnTo>
                    <a:pt x="25" y="162"/>
                  </a:lnTo>
                  <a:lnTo>
                    <a:pt x="22" y="165"/>
                  </a:lnTo>
                  <a:lnTo>
                    <a:pt x="21" y="168"/>
                  </a:lnTo>
                  <a:lnTo>
                    <a:pt x="16" y="170"/>
                  </a:lnTo>
                  <a:lnTo>
                    <a:pt x="12" y="167"/>
                  </a:lnTo>
                  <a:lnTo>
                    <a:pt x="10" y="167"/>
                  </a:lnTo>
                  <a:lnTo>
                    <a:pt x="6" y="171"/>
                  </a:lnTo>
                  <a:lnTo>
                    <a:pt x="3" y="185"/>
                  </a:lnTo>
                  <a:lnTo>
                    <a:pt x="0" y="186"/>
                  </a:lnTo>
                  <a:lnTo>
                    <a:pt x="1" y="189"/>
                  </a:lnTo>
                  <a:lnTo>
                    <a:pt x="0" y="191"/>
                  </a:lnTo>
                  <a:lnTo>
                    <a:pt x="0" y="192"/>
                  </a:lnTo>
                  <a:lnTo>
                    <a:pt x="1" y="192"/>
                  </a:lnTo>
                  <a:lnTo>
                    <a:pt x="16" y="186"/>
                  </a:lnTo>
                  <a:lnTo>
                    <a:pt x="36" y="185"/>
                  </a:lnTo>
                  <a:lnTo>
                    <a:pt x="37" y="186"/>
                  </a:lnTo>
                  <a:lnTo>
                    <a:pt x="67" y="185"/>
                  </a:lnTo>
                  <a:lnTo>
                    <a:pt x="69" y="188"/>
                  </a:lnTo>
                  <a:lnTo>
                    <a:pt x="70" y="188"/>
                  </a:lnTo>
                  <a:lnTo>
                    <a:pt x="72" y="188"/>
                  </a:lnTo>
                  <a:lnTo>
                    <a:pt x="78" y="210"/>
                  </a:lnTo>
                  <a:lnTo>
                    <a:pt x="88" y="222"/>
                  </a:lnTo>
                  <a:lnTo>
                    <a:pt x="93" y="224"/>
                  </a:lnTo>
                  <a:lnTo>
                    <a:pt x="96" y="224"/>
                  </a:lnTo>
                  <a:lnTo>
                    <a:pt x="106" y="221"/>
                  </a:lnTo>
                  <a:lnTo>
                    <a:pt x="118" y="222"/>
                  </a:lnTo>
                  <a:lnTo>
                    <a:pt x="120" y="215"/>
                  </a:lnTo>
                  <a:lnTo>
                    <a:pt x="120" y="213"/>
                  </a:lnTo>
                  <a:lnTo>
                    <a:pt x="123" y="204"/>
                  </a:lnTo>
                  <a:lnTo>
                    <a:pt x="135" y="204"/>
                  </a:lnTo>
                  <a:lnTo>
                    <a:pt x="136" y="203"/>
                  </a:lnTo>
                  <a:lnTo>
                    <a:pt x="142" y="203"/>
                  </a:lnTo>
                  <a:lnTo>
                    <a:pt x="142" y="210"/>
                  </a:lnTo>
                  <a:lnTo>
                    <a:pt x="157" y="210"/>
                  </a:lnTo>
                  <a:lnTo>
                    <a:pt x="159" y="213"/>
                  </a:lnTo>
                  <a:lnTo>
                    <a:pt x="162" y="237"/>
                  </a:lnTo>
                  <a:lnTo>
                    <a:pt x="160" y="241"/>
                  </a:lnTo>
                  <a:lnTo>
                    <a:pt x="160" y="249"/>
                  </a:lnTo>
                  <a:lnTo>
                    <a:pt x="168" y="265"/>
                  </a:lnTo>
                  <a:lnTo>
                    <a:pt x="168" y="267"/>
                  </a:lnTo>
                  <a:lnTo>
                    <a:pt x="163" y="273"/>
                  </a:lnTo>
                  <a:lnTo>
                    <a:pt x="162" y="273"/>
                  </a:lnTo>
                  <a:lnTo>
                    <a:pt x="163" y="274"/>
                  </a:lnTo>
                  <a:lnTo>
                    <a:pt x="165" y="274"/>
                  </a:lnTo>
                  <a:lnTo>
                    <a:pt x="166" y="277"/>
                  </a:lnTo>
                  <a:lnTo>
                    <a:pt x="168" y="277"/>
                  </a:lnTo>
                  <a:lnTo>
                    <a:pt x="169" y="277"/>
                  </a:lnTo>
                  <a:lnTo>
                    <a:pt x="171" y="273"/>
                  </a:lnTo>
                  <a:lnTo>
                    <a:pt x="172" y="273"/>
                  </a:lnTo>
                  <a:lnTo>
                    <a:pt x="187" y="273"/>
                  </a:lnTo>
                  <a:lnTo>
                    <a:pt x="190" y="271"/>
                  </a:lnTo>
                  <a:lnTo>
                    <a:pt x="193" y="271"/>
                  </a:lnTo>
                  <a:lnTo>
                    <a:pt x="194" y="271"/>
                  </a:lnTo>
                  <a:lnTo>
                    <a:pt x="196" y="270"/>
                  </a:lnTo>
                  <a:lnTo>
                    <a:pt x="197" y="270"/>
                  </a:lnTo>
                  <a:lnTo>
                    <a:pt x="202" y="268"/>
                  </a:lnTo>
                  <a:lnTo>
                    <a:pt x="203" y="271"/>
                  </a:lnTo>
                  <a:lnTo>
                    <a:pt x="203" y="276"/>
                  </a:lnTo>
                  <a:lnTo>
                    <a:pt x="205" y="277"/>
                  </a:lnTo>
                  <a:lnTo>
                    <a:pt x="211" y="276"/>
                  </a:lnTo>
                  <a:lnTo>
                    <a:pt x="212" y="276"/>
                  </a:lnTo>
                  <a:lnTo>
                    <a:pt x="217" y="274"/>
                  </a:lnTo>
                  <a:lnTo>
                    <a:pt x="218" y="276"/>
                  </a:lnTo>
                  <a:lnTo>
                    <a:pt x="220" y="279"/>
                  </a:lnTo>
                  <a:lnTo>
                    <a:pt x="221" y="280"/>
                  </a:lnTo>
                  <a:lnTo>
                    <a:pt x="235" y="288"/>
                  </a:lnTo>
                  <a:lnTo>
                    <a:pt x="238" y="288"/>
                  </a:lnTo>
                  <a:lnTo>
                    <a:pt x="247" y="285"/>
                  </a:lnTo>
                  <a:lnTo>
                    <a:pt x="248" y="285"/>
                  </a:lnTo>
                  <a:lnTo>
                    <a:pt x="254" y="291"/>
                  </a:lnTo>
                  <a:lnTo>
                    <a:pt x="262" y="294"/>
                  </a:lnTo>
                  <a:lnTo>
                    <a:pt x="266" y="294"/>
                  </a:lnTo>
                  <a:lnTo>
                    <a:pt x="268" y="295"/>
                  </a:lnTo>
                  <a:lnTo>
                    <a:pt x="271" y="301"/>
                  </a:lnTo>
                  <a:lnTo>
                    <a:pt x="278" y="307"/>
                  </a:lnTo>
                  <a:lnTo>
                    <a:pt x="284" y="309"/>
                  </a:lnTo>
                  <a:lnTo>
                    <a:pt x="286" y="309"/>
                  </a:lnTo>
                  <a:lnTo>
                    <a:pt x="287" y="309"/>
                  </a:lnTo>
                  <a:lnTo>
                    <a:pt x="289" y="309"/>
                  </a:lnTo>
                  <a:lnTo>
                    <a:pt x="290" y="310"/>
                  </a:lnTo>
                  <a:lnTo>
                    <a:pt x="292" y="312"/>
                  </a:lnTo>
                  <a:lnTo>
                    <a:pt x="293" y="312"/>
                  </a:lnTo>
                  <a:lnTo>
                    <a:pt x="293" y="310"/>
                  </a:lnTo>
                  <a:lnTo>
                    <a:pt x="293" y="295"/>
                  </a:lnTo>
                  <a:lnTo>
                    <a:pt x="292" y="292"/>
                  </a:lnTo>
                  <a:lnTo>
                    <a:pt x="290" y="292"/>
                  </a:lnTo>
                  <a:lnTo>
                    <a:pt x="287" y="294"/>
                  </a:lnTo>
                  <a:lnTo>
                    <a:pt x="280" y="294"/>
                  </a:lnTo>
                  <a:lnTo>
                    <a:pt x="278" y="292"/>
                  </a:lnTo>
                  <a:lnTo>
                    <a:pt x="272" y="285"/>
                  </a:lnTo>
                  <a:lnTo>
                    <a:pt x="272" y="282"/>
                  </a:lnTo>
                  <a:lnTo>
                    <a:pt x="280" y="255"/>
                  </a:lnTo>
                  <a:lnTo>
                    <a:pt x="277" y="241"/>
                  </a:lnTo>
                  <a:lnTo>
                    <a:pt x="283" y="231"/>
                  </a:lnTo>
                  <a:lnTo>
                    <a:pt x="284" y="229"/>
                  </a:lnTo>
                  <a:lnTo>
                    <a:pt x="307" y="225"/>
                  </a:lnTo>
                  <a:close/>
                </a:path>
              </a:pathLst>
            </a:custGeom>
            <a:grpFill/>
            <a:ln w="1905">
              <a:noFill/>
              <a:round/>
              <a:headEnd/>
              <a:tailEnd/>
            </a:ln>
          </p:spPr>
          <p:txBody>
            <a:bodyPr/>
            <a:lstStyle/>
            <a:p>
              <a:endParaRPr lang="en-GB">
                <a:solidFill>
                  <a:srgbClr val="000000"/>
                </a:solidFill>
                <a:latin typeface="Arial"/>
              </a:endParaRPr>
            </a:p>
          </p:txBody>
        </p:sp>
        <p:sp>
          <p:nvSpPr>
            <p:cNvPr id="1003" name="Freeform 999"/>
            <p:cNvSpPr>
              <a:spLocks/>
            </p:cNvSpPr>
            <p:nvPr/>
          </p:nvSpPr>
          <p:spPr bwMode="auto">
            <a:xfrm>
              <a:off x="1549" y="1964"/>
              <a:ext cx="6" cy="4"/>
            </a:xfrm>
            <a:custGeom>
              <a:avLst/>
              <a:gdLst>
                <a:gd name="T0" fmla="*/ 5 w 6"/>
                <a:gd name="T1" fmla="*/ 0 h 4"/>
                <a:gd name="T2" fmla="*/ 3 w 6"/>
                <a:gd name="T3" fmla="*/ 0 h 4"/>
                <a:gd name="T4" fmla="*/ 2 w 6"/>
                <a:gd name="T5" fmla="*/ 3 h 4"/>
                <a:gd name="T6" fmla="*/ 0 w 6"/>
                <a:gd name="T7" fmla="*/ 3 h 4"/>
                <a:gd name="T8" fmla="*/ 2 w 6"/>
                <a:gd name="T9" fmla="*/ 4 h 4"/>
                <a:gd name="T10" fmla="*/ 3 w 6"/>
                <a:gd name="T11" fmla="*/ 3 h 4"/>
                <a:gd name="T12" fmla="*/ 6 w 6"/>
                <a:gd name="T13" fmla="*/ 3 h 4"/>
                <a:gd name="T14" fmla="*/ 6 w 6"/>
                <a:gd name="T15" fmla="*/ 1 h 4"/>
                <a:gd name="T16" fmla="*/ 5 w 6"/>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4"/>
                <a:gd name="T29" fmla="*/ 6 w 6"/>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4">
                  <a:moveTo>
                    <a:pt x="5" y="0"/>
                  </a:moveTo>
                  <a:lnTo>
                    <a:pt x="3" y="0"/>
                  </a:lnTo>
                  <a:lnTo>
                    <a:pt x="2" y="3"/>
                  </a:lnTo>
                  <a:lnTo>
                    <a:pt x="0" y="3"/>
                  </a:lnTo>
                  <a:lnTo>
                    <a:pt x="2" y="4"/>
                  </a:lnTo>
                  <a:lnTo>
                    <a:pt x="3" y="3"/>
                  </a:lnTo>
                  <a:lnTo>
                    <a:pt x="6" y="3"/>
                  </a:lnTo>
                  <a:lnTo>
                    <a:pt x="6" y="1"/>
                  </a:lnTo>
                  <a:lnTo>
                    <a:pt x="5" y="0"/>
                  </a:lnTo>
                  <a:close/>
                </a:path>
              </a:pathLst>
            </a:custGeom>
            <a:grpFill/>
            <a:ln w="1905">
              <a:noFill/>
              <a:round/>
              <a:headEnd/>
              <a:tailEnd/>
            </a:ln>
          </p:spPr>
          <p:txBody>
            <a:bodyPr/>
            <a:lstStyle/>
            <a:p>
              <a:endParaRPr lang="en-GB">
                <a:solidFill>
                  <a:srgbClr val="000000"/>
                </a:solidFill>
                <a:latin typeface="Arial"/>
              </a:endParaRPr>
            </a:p>
          </p:txBody>
        </p:sp>
        <p:sp>
          <p:nvSpPr>
            <p:cNvPr id="1004" name="Freeform 1000"/>
            <p:cNvSpPr>
              <a:spLocks/>
            </p:cNvSpPr>
            <p:nvPr/>
          </p:nvSpPr>
          <p:spPr bwMode="auto">
            <a:xfrm>
              <a:off x="1560" y="1965"/>
              <a:ext cx="4" cy="5"/>
            </a:xfrm>
            <a:custGeom>
              <a:avLst/>
              <a:gdLst>
                <a:gd name="T0" fmla="*/ 3 w 4"/>
                <a:gd name="T1" fmla="*/ 2 h 5"/>
                <a:gd name="T2" fmla="*/ 3 w 4"/>
                <a:gd name="T3" fmla="*/ 3 h 5"/>
                <a:gd name="T4" fmla="*/ 0 w 4"/>
                <a:gd name="T5" fmla="*/ 2 h 5"/>
                <a:gd name="T6" fmla="*/ 0 w 4"/>
                <a:gd name="T7" fmla="*/ 3 h 5"/>
                <a:gd name="T8" fmla="*/ 1 w 4"/>
                <a:gd name="T9" fmla="*/ 5 h 5"/>
                <a:gd name="T10" fmla="*/ 3 w 4"/>
                <a:gd name="T11" fmla="*/ 5 h 5"/>
                <a:gd name="T12" fmla="*/ 4 w 4"/>
                <a:gd name="T13" fmla="*/ 3 h 5"/>
                <a:gd name="T14" fmla="*/ 3 w 4"/>
                <a:gd name="T15" fmla="*/ 0 h 5"/>
                <a:gd name="T16" fmla="*/ 3 w 4"/>
                <a:gd name="T17" fmla="*/ 2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3" y="2"/>
                  </a:moveTo>
                  <a:lnTo>
                    <a:pt x="3" y="3"/>
                  </a:lnTo>
                  <a:lnTo>
                    <a:pt x="0" y="2"/>
                  </a:lnTo>
                  <a:lnTo>
                    <a:pt x="0" y="3"/>
                  </a:lnTo>
                  <a:lnTo>
                    <a:pt x="1" y="5"/>
                  </a:lnTo>
                  <a:lnTo>
                    <a:pt x="3" y="5"/>
                  </a:lnTo>
                  <a:lnTo>
                    <a:pt x="4" y="3"/>
                  </a:lnTo>
                  <a:lnTo>
                    <a:pt x="3" y="0"/>
                  </a:lnTo>
                  <a:lnTo>
                    <a:pt x="3" y="2"/>
                  </a:lnTo>
                  <a:close/>
                </a:path>
              </a:pathLst>
            </a:custGeom>
            <a:grpFill/>
            <a:ln w="1905">
              <a:noFill/>
              <a:round/>
              <a:headEnd/>
              <a:tailEnd/>
            </a:ln>
          </p:spPr>
          <p:txBody>
            <a:bodyPr/>
            <a:lstStyle/>
            <a:p>
              <a:endParaRPr lang="en-GB">
                <a:solidFill>
                  <a:srgbClr val="000000"/>
                </a:solidFill>
                <a:latin typeface="Arial"/>
              </a:endParaRPr>
            </a:p>
          </p:txBody>
        </p:sp>
        <p:sp>
          <p:nvSpPr>
            <p:cNvPr id="1005" name="Freeform 1001"/>
            <p:cNvSpPr>
              <a:spLocks/>
            </p:cNvSpPr>
            <p:nvPr/>
          </p:nvSpPr>
          <p:spPr bwMode="auto">
            <a:xfrm>
              <a:off x="649" y="1775"/>
              <a:ext cx="967" cy="517"/>
            </a:xfrm>
            <a:custGeom>
              <a:avLst/>
              <a:gdLst>
                <a:gd name="T0" fmla="*/ 954 w 967"/>
                <a:gd name="T1" fmla="*/ 59 h 517"/>
                <a:gd name="T2" fmla="*/ 906 w 967"/>
                <a:gd name="T3" fmla="*/ 98 h 517"/>
                <a:gd name="T4" fmla="*/ 811 w 967"/>
                <a:gd name="T5" fmla="*/ 127 h 517"/>
                <a:gd name="T6" fmla="*/ 799 w 967"/>
                <a:gd name="T7" fmla="*/ 147 h 517"/>
                <a:gd name="T8" fmla="*/ 719 w 967"/>
                <a:gd name="T9" fmla="*/ 187 h 517"/>
                <a:gd name="T10" fmla="*/ 699 w 967"/>
                <a:gd name="T11" fmla="*/ 166 h 517"/>
                <a:gd name="T12" fmla="*/ 683 w 967"/>
                <a:gd name="T13" fmla="*/ 139 h 517"/>
                <a:gd name="T14" fmla="*/ 683 w 967"/>
                <a:gd name="T15" fmla="*/ 99 h 517"/>
                <a:gd name="T16" fmla="*/ 656 w 967"/>
                <a:gd name="T17" fmla="*/ 109 h 517"/>
                <a:gd name="T18" fmla="*/ 641 w 967"/>
                <a:gd name="T19" fmla="*/ 127 h 517"/>
                <a:gd name="T20" fmla="*/ 623 w 967"/>
                <a:gd name="T21" fmla="*/ 112 h 517"/>
                <a:gd name="T22" fmla="*/ 654 w 967"/>
                <a:gd name="T23" fmla="*/ 83 h 517"/>
                <a:gd name="T24" fmla="*/ 678 w 967"/>
                <a:gd name="T25" fmla="*/ 81 h 517"/>
                <a:gd name="T26" fmla="*/ 639 w 967"/>
                <a:gd name="T27" fmla="*/ 71 h 517"/>
                <a:gd name="T28" fmla="*/ 614 w 967"/>
                <a:gd name="T29" fmla="*/ 51 h 517"/>
                <a:gd name="T30" fmla="*/ 564 w 967"/>
                <a:gd name="T31" fmla="*/ 62 h 517"/>
                <a:gd name="T32" fmla="*/ 560 w 967"/>
                <a:gd name="T33" fmla="*/ 33 h 517"/>
                <a:gd name="T34" fmla="*/ 508 w 967"/>
                <a:gd name="T35" fmla="*/ 17 h 517"/>
                <a:gd name="T36" fmla="*/ 41 w 967"/>
                <a:gd name="T37" fmla="*/ 17 h 517"/>
                <a:gd name="T38" fmla="*/ 33 w 967"/>
                <a:gd name="T39" fmla="*/ 44 h 517"/>
                <a:gd name="T40" fmla="*/ 14 w 967"/>
                <a:gd name="T41" fmla="*/ 30 h 517"/>
                <a:gd name="T42" fmla="*/ 12 w 967"/>
                <a:gd name="T43" fmla="*/ 65 h 517"/>
                <a:gd name="T44" fmla="*/ 21 w 967"/>
                <a:gd name="T45" fmla="*/ 80 h 517"/>
                <a:gd name="T46" fmla="*/ 5 w 967"/>
                <a:gd name="T47" fmla="*/ 157 h 517"/>
                <a:gd name="T48" fmla="*/ 30 w 967"/>
                <a:gd name="T49" fmla="*/ 264 h 517"/>
                <a:gd name="T50" fmla="*/ 44 w 967"/>
                <a:gd name="T51" fmla="*/ 273 h 517"/>
                <a:gd name="T52" fmla="*/ 63 w 967"/>
                <a:gd name="T53" fmla="*/ 318 h 517"/>
                <a:gd name="T54" fmla="*/ 91 w 967"/>
                <a:gd name="T55" fmla="*/ 343 h 517"/>
                <a:gd name="T56" fmla="*/ 165 w 967"/>
                <a:gd name="T57" fmla="*/ 376 h 517"/>
                <a:gd name="T58" fmla="*/ 367 w 967"/>
                <a:gd name="T59" fmla="*/ 430 h 517"/>
                <a:gd name="T60" fmla="*/ 443 w 967"/>
                <a:gd name="T61" fmla="*/ 500 h 517"/>
                <a:gd name="T62" fmla="*/ 457 w 967"/>
                <a:gd name="T63" fmla="*/ 478 h 517"/>
                <a:gd name="T64" fmla="*/ 469 w 967"/>
                <a:gd name="T65" fmla="*/ 457 h 517"/>
                <a:gd name="T66" fmla="*/ 481 w 967"/>
                <a:gd name="T67" fmla="*/ 452 h 517"/>
                <a:gd name="T68" fmla="*/ 502 w 967"/>
                <a:gd name="T69" fmla="*/ 434 h 517"/>
                <a:gd name="T70" fmla="*/ 563 w 967"/>
                <a:gd name="T71" fmla="*/ 440 h 517"/>
                <a:gd name="T72" fmla="*/ 590 w 967"/>
                <a:gd name="T73" fmla="*/ 445 h 517"/>
                <a:gd name="T74" fmla="*/ 584 w 967"/>
                <a:gd name="T75" fmla="*/ 425 h 517"/>
                <a:gd name="T76" fmla="*/ 611 w 967"/>
                <a:gd name="T77" fmla="*/ 418 h 517"/>
                <a:gd name="T78" fmla="*/ 642 w 967"/>
                <a:gd name="T79" fmla="*/ 418 h 517"/>
                <a:gd name="T80" fmla="*/ 690 w 967"/>
                <a:gd name="T81" fmla="*/ 431 h 517"/>
                <a:gd name="T82" fmla="*/ 710 w 967"/>
                <a:gd name="T83" fmla="*/ 485 h 517"/>
                <a:gd name="T84" fmla="*/ 729 w 967"/>
                <a:gd name="T85" fmla="*/ 517 h 517"/>
                <a:gd name="T86" fmla="*/ 732 w 967"/>
                <a:gd name="T87" fmla="*/ 386 h 517"/>
                <a:gd name="T88" fmla="*/ 758 w 967"/>
                <a:gd name="T89" fmla="*/ 367 h 517"/>
                <a:gd name="T90" fmla="*/ 789 w 967"/>
                <a:gd name="T91" fmla="*/ 339 h 517"/>
                <a:gd name="T92" fmla="*/ 807 w 967"/>
                <a:gd name="T93" fmla="*/ 321 h 517"/>
                <a:gd name="T94" fmla="*/ 816 w 967"/>
                <a:gd name="T95" fmla="*/ 313 h 517"/>
                <a:gd name="T96" fmla="*/ 819 w 967"/>
                <a:gd name="T97" fmla="*/ 303 h 517"/>
                <a:gd name="T98" fmla="*/ 810 w 967"/>
                <a:gd name="T99" fmla="*/ 282 h 517"/>
                <a:gd name="T100" fmla="*/ 793 w 967"/>
                <a:gd name="T101" fmla="*/ 256 h 517"/>
                <a:gd name="T102" fmla="*/ 807 w 967"/>
                <a:gd name="T103" fmla="*/ 249 h 517"/>
                <a:gd name="T104" fmla="*/ 813 w 967"/>
                <a:gd name="T105" fmla="*/ 243 h 517"/>
                <a:gd name="T106" fmla="*/ 819 w 967"/>
                <a:gd name="T107" fmla="*/ 262 h 517"/>
                <a:gd name="T108" fmla="*/ 831 w 967"/>
                <a:gd name="T109" fmla="*/ 258 h 517"/>
                <a:gd name="T110" fmla="*/ 847 w 967"/>
                <a:gd name="T111" fmla="*/ 223 h 517"/>
                <a:gd name="T112" fmla="*/ 868 w 967"/>
                <a:gd name="T113" fmla="*/ 193 h 517"/>
                <a:gd name="T114" fmla="*/ 918 w 967"/>
                <a:gd name="T115" fmla="*/ 184 h 517"/>
                <a:gd name="T116" fmla="*/ 900 w 967"/>
                <a:gd name="T117" fmla="*/ 169 h 517"/>
                <a:gd name="T118" fmla="*/ 921 w 967"/>
                <a:gd name="T119" fmla="*/ 138 h 517"/>
                <a:gd name="T120" fmla="*/ 934 w 967"/>
                <a:gd name="T121" fmla="*/ 121 h 517"/>
                <a:gd name="T122" fmla="*/ 952 w 967"/>
                <a:gd name="T123" fmla="*/ 121 h 51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67"/>
                <a:gd name="T187" fmla="*/ 0 h 517"/>
                <a:gd name="T188" fmla="*/ 967 w 967"/>
                <a:gd name="T189" fmla="*/ 517 h 51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67" h="517">
                  <a:moveTo>
                    <a:pt x="967" y="111"/>
                  </a:moveTo>
                  <a:lnTo>
                    <a:pt x="966" y="111"/>
                  </a:lnTo>
                  <a:lnTo>
                    <a:pt x="966" y="109"/>
                  </a:lnTo>
                  <a:lnTo>
                    <a:pt x="967" y="108"/>
                  </a:lnTo>
                  <a:lnTo>
                    <a:pt x="966" y="104"/>
                  </a:lnTo>
                  <a:lnTo>
                    <a:pt x="966" y="105"/>
                  </a:lnTo>
                  <a:lnTo>
                    <a:pt x="964" y="105"/>
                  </a:lnTo>
                  <a:lnTo>
                    <a:pt x="961" y="104"/>
                  </a:lnTo>
                  <a:lnTo>
                    <a:pt x="958" y="102"/>
                  </a:lnTo>
                  <a:lnTo>
                    <a:pt x="958" y="99"/>
                  </a:lnTo>
                  <a:lnTo>
                    <a:pt x="958" y="95"/>
                  </a:lnTo>
                  <a:lnTo>
                    <a:pt x="954" y="92"/>
                  </a:lnTo>
                  <a:lnTo>
                    <a:pt x="954" y="59"/>
                  </a:lnTo>
                  <a:lnTo>
                    <a:pt x="945" y="51"/>
                  </a:lnTo>
                  <a:lnTo>
                    <a:pt x="943" y="51"/>
                  </a:lnTo>
                  <a:lnTo>
                    <a:pt x="940" y="54"/>
                  </a:lnTo>
                  <a:lnTo>
                    <a:pt x="936" y="56"/>
                  </a:lnTo>
                  <a:lnTo>
                    <a:pt x="931" y="54"/>
                  </a:lnTo>
                  <a:lnTo>
                    <a:pt x="930" y="51"/>
                  </a:lnTo>
                  <a:lnTo>
                    <a:pt x="928" y="50"/>
                  </a:lnTo>
                  <a:lnTo>
                    <a:pt x="927" y="50"/>
                  </a:lnTo>
                  <a:lnTo>
                    <a:pt x="924" y="51"/>
                  </a:lnTo>
                  <a:lnTo>
                    <a:pt x="910" y="83"/>
                  </a:lnTo>
                  <a:lnTo>
                    <a:pt x="909" y="93"/>
                  </a:lnTo>
                  <a:lnTo>
                    <a:pt x="906" y="96"/>
                  </a:lnTo>
                  <a:lnTo>
                    <a:pt x="906" y="98"/>
                  </a:lnTo>
                  <a:lnTo>
                    <a:pt x="906" y="101"/>
                  </a:lnTo>
                  <a:lnTo>
                    <a:pt x="903" y="99"/>
                  </a:lnTo>
                  <a:lnTo>
                    <a:pt x="903" y="101"/>
                  </a:lnTo>
                  <a:lnTo>
                    <a:pt x="903" y="102"/>
                  </a:lnTo>
                  <a:lnTo>
                    <a:pt x="900" y="101"/>
                  </a:lnTo>
                  <a:lnTo>
                    <a:pt x="897" y="102"/>
                  </a:lnTo>
                  <a:lnTo>
                    <a:pt x="892" y="102"/>
                  </a:lnTo>
                  <a:lnTo>
                    <a:pt x="892" y="104"/>
                  </a:lnTo>
                  <a:lnTo>
                    <a:pt x="889" y="108"/>
                  </a:lnTo>
                  <a:lnTo>
                    <a:pt x="832" y="108"/>
                  </a:lnTo>
                  <a:lnTo>
                    <a:pt x="820" y="117"/>
                  </a:lnTo>
                  <a:lnTo>
                    <a:pt x="817" y="123"/>
                  </a:lnTo>
                  <a:lnTo>
                    <a:pt x="811" y="127"/>
                  </a:lnTo>
                  <a:lnTo>
                    <a:pt x="810" y="129"/>
                  </a:lnTo>
                  <a:lnTo>
                    <a:pt x="810" y="130"/>
                  </a:lnTo>
                  <a:lnTo>
                    <a:pt x="813" y="130"/>
                  </a:lnTo>
                  <a:lnTo>
                    <a:pt x="814" y="132"/>
                  </a:lnTo>
                  <a:lnTo>
                    <a:pt x="813" y="133"/>
                  </a:lnTo>
                  <a:lnTo>
                    <a:pt x="811" y="133"/>
                  </a:lnTo>
                  <a:lnTo>
                    <a:pt x="811" y="135"/>
                  </a:lnTo>
                  <a:lnTo>
                    <a:pt x="813" y="136"/>
                  </a:lnTo>
                  <a:lnTo>
                    <a:pt x="813" y="139"/>
                  </a:lnTo>
                  <a:lnTo>
                    <a:pt x="813" y="142"/>
                  </a:lnTo>
                  <a:lnTo>
                    <a:pt x="807" y="142"/>
                  </a:lnTo>
                  <a:lnTo>
                    <a:pt x="802" y="147"/>
                  </a:lnTo>
                  <a:lnTo>
                    <a:pt x="799" y="147"/>
                  </a:lnTo>
                  <a:lnTo>
                    <a:pt x="793" y="148"/>
                  </a:lnTo>
                  <a:lnTo>
                    <a:pt x="792" y="147"/>
                  </a:lnTo>
                  <a:lnTo>
                    <a:pt x="789" y="148"/>
                  </a:lnTo>
                  <a:lnTo>
                    <a:pt x="786" y="147"/>
                  </a:lnTo>
                  <a:lnTo>
                    <a:pt x="780" y="145"/>
                  </a:lnTo>
                  <a:lnTo>
                    <a:pt x="764" y="148"/>
                  </a:lnTo>
                  <a:lnTo>
                    <a:pt x="768" y="159"/>
                  </a:lnTo>
                  <a:lnTo>
                    <a:pt x="764" y="162"/>
                  </a:lnTo>
                  <a:lnTo>
                    <a:pt x="762" y="163"/>
                  </a:lnTo>
                  <a:lnTo>
                    <a:pt x="761" y="165"/>
                  </a:lnTo>
                  <a:lnTo>
                    <a:pt x="749" y="172"/>
                  </a:lnTo>
                  <a:lnTo>
                    <a:pt x="746" y="174"/>
                  </a:lnTo>
                  <a:lnTo>
                    <a:pt x="719" y="187"/>
                  </a:lnTo>
                  <a:lnTo>
                    <a:pt x="713" y="187"/>
                  </a:lnTo>
                  <a:lnTo>
                    <a:pt x="707" y="189"/>
                  </a:lnTo>
                  <a:lnTo>
                    <a:pt x="702" y="189"/>
                  </a:lnTo>
                  <a:lnTo>
                    <a:pt x="701" y="187"/>
                  </a:lnTo>
                  <a:lnTo>
                    <a:pt x="699" y="187"/>
                  </a:lnTo>
                  <a:lnTo>
                    <a:pt x="698" y="187"/>
                  </a:lnTo>
                  <a:lnTo>
                    <a:pt x="695" y="186"/>
                  </a:lnTo>
                  <a:lnTo>
                    <a:pt x="690" y="183"/>
                  </a:lnTo>
                  <a:lnTo>
                    <a:pt x="696" y="177"/>
                  </a:lnTo>
                  <a:lnTo>
                    <a:pt x="696" y="174"/>
                  </a:lnTo>
                  <a:lnTo>
                    <a:pt x="698" y="171"/>
                  </a:lnTo>
                  <a:lnTo>
                    <a:pt x="699" y="168"/>
                  </a:lnTo>
                  <a:lnTo>
                    <a:pt x="699" y="166"/>
                  </a:lnTo>
                  <a:lnTo>
                    <a:pt x="699" y="165"/>
                  </a:lnTo>
                  <a:lnTo>
                    <a:pt x="702" y="163"/>
                  </a:lnTo>
                  <a:lnTo>
                    <a:pt x="705" y="163"/>
                  </a:lnTo>
                  <a:lnTo>
                    <a:pt x="708" y="153"/>
                  </a:lnTo>
                  <a:lnTo>
                    <a:pt x="707" y="153"/>
                  </a:lnTo>
                  <a:lnTo>
                    <a:pt x="705" y="148"/>
                  </a:lnTo>
                  <a:lnTo>
                    <a:pt x="704" y="139"/>
                  </a:lnTo>
                  <a:lnTo>
                    <a:pt x="699" y="129"/>
                  </a:lnTo>
                  <a:lnTo>
                    <a:pt x="696" y="130"/>
                  </a:lnTo>
                  <a:lnTo>
                    <a:pt x="692" y="132"/>
                  </a:lnTo>
                  <a:lnTo>
                    <a:pt x="689" y="138"/>
                  </a:lnTo>
                  <a:lnTo>
                    <a:pt x="684" y="139"/>
                  </a:lnTo>
                  <a:lnTo>
                    <a:pt x="683" y="139"/>
                  </a:lnTo>
                  <a:lnTo>
                    <a:pt x="683" y="138"/>
                  </a:lnTo>
                  <a:lnTo>
                    <a:pt x="684" y="132"/>
                  </a:lnTo>
                  <a:lnTo>
                    <a:pt x="689" y="129"/>
                  </a:lnTo>
                  <a:lnTo>
                    <a:pt x="690" y="126"/>
                  </a:lnTo>
                  <a:lnTo>
                    <a:pt x="692" y="123"/>
                  </a:lnTo>
                  <a:lnTo>
                    <a:pt x="693" y="121"/>
                  </a:lnTo>
                  <a:lnTo>
                    <a:pt x="692" y="112"/>
                  </a:lnTo>
                  <a:lnTo>
                    <a:pt x="690" y="109"/>
                  </a:lnTo>
                  <a:lnTo>
                    <a:pt x="690" y="108"/>
                  </a:lnTo>
                  <a:lnTo>
                    <a:pt x="692" y="106"/>
                  </a:lnTo>
                  <a:lnTo>
                    <a:pt x="690" y="102"/>
                  </a:lnTo>
                  <a:lnTo>
                    <a:pt x="687" y="101"/>
                  </a:lnTo>
                  <a:lnTo>
                    <a:pt x="683" y="99"/>
                  </a:lnTo>
                  <a:lnTo>
                    <a:pt x="681" y="98"/>
                  </a:lnTo>
                  <a:lnTo>
                    <a:pt x="680" y="96"/>
                  </a:lnTo>
                  <a:lnTo>
                    <a:pt x="675" y="93"/>
                  </a:lnTo>
                  <a:lnTo>
                    <a:pt x="674" y="93"/>
                  </a:lnTo>
                  <a:lnTo>
                    <a:pt x="672" y="93"/>
                  </a:lnTo>
                  <a:lnTo>
                    <a:pt x="671" y="92"/>
                  </a:lnTo>
                  <a:lnTo>
                    <a:pt x="668" y="92"/>
                  </a:lnTo>
                  <a:lnTo>
                    <a:pt x="665" y="92"/>
                  </a:lnTo>
                  <a:lnTo>
                    <a:pt x="663" y="93"/>
                  </a:lnTo>
                  <a:lnTo>
                    <a:pt x="663" y="98"/>
                  </a:lnTo>
                  <a:lnTo>
                    <a:pt x="665" y="99"/>
                  </a:lnTo>
                  <a:lnTo>
                    <a:pt x="657" y="102"/>
                  </a:lnTo>
                  <a:lnTo>
                    <a:pt x="656" y="109"/>
                  </a:lnTo>
                  <a:lnTo>
                    <a:pt x="654" y="109"/>
                  </a:lnTo>
                  <a:lnTo>
                    <a:pt x="654" y="112"/>
                  </a:lnTo>
                  <a:lnTo>
                    <a:pt x="653" y="111"/>
                  </a:lnTo>
                  <a:lnTo>
                    <a:pt x="653" y="106"/>
                  </a:lnTo>
                  <a:lnTo>
                    <a:pt x="653" y="105"/>
                  </a:lnTo>
                  <a:lnTo>
                    <a:pt x="651" y="106"/>
                  </a:lnTo>
                  <a:lnTo>
                    <a:pt x="650" y="108"/>
                  </a:lnTo>
                  <a:lnTo>
                    <a:pt x="645" y="111"/>
                  </a:lnTo>
                  <a:lnTo>
                    <a:pt x="645" y="114"/>
                  </a:lnTo>
                  <a:lnTo>
                    <a:pt x="642" y="115"/>
                  </a:lnTo>
                  <a:lnTo>
                    <a:pt x="642" y="124"/>
                  </a:lnTo>
                  <a:lnTo>
                    <a:pt x="642" y="126"/>
                  </a:lnTo>
                  <a:lnTo>
                    <a:pt x="641" y="127"/>
                  </a:lnTo>
                  <a:lnTo>
                    <a:pt x="638" y="139"/>
                  </a:lnTo>
                  <a:lnTo>
                    <a:pt x="644" y="151"/>
                  </a:lnTo>
                  <a:lnTo>
                    <a:pt x="642" y="163"/>
                  </a:lnTo>
                  <a:lnTo>
                    <a:pt x="636" y="180"/>
                  </a:lnTo>
                  <a:lnTo>
                    <a:pt x="627" y="184"/>
                  </a:lnTo>
                  <a:lnTo>
                    <a:pt x="624" y="184"/>
                  </a:lnTo>
                  <a:lnTo>
                    <a:pt x="621" y="183"/>
                  </a:lnTo>
                  <a:lnTo>
                    <a:pt x="617" y="171"/>
                  </a:lnTo>
                  <a:lnTo>
                    <a:pt x="615" y="150"/>
                  </a:lnTo>
                  <a:lnTo>
                    <a:pt x="629" y="105"/>
                  </a:lnTo>
                  <a:lnTo>
                    <a:pt x="629" y="102"/>
                  </a:lnTo>
                  <a:lnTo>
                    <a:pt x="624" y="106"/>
                  </a:lnTo>
                  <a:lnTo>
                    <a:pt x="623" y="112"/>
                  </a:lnTo>
                  <a:lnTo>
                    <a:pt x="621" y="112"/>
                  </a:lnTo>
                  <a:lnTo>
                    <a:pt x="614" y="118"/>
                  </a:lnTo>
                  <a:lnTo>
                    <a:pt x="614" y="117"/>
                  </a:lnTo>
                  <a:lnTo>
                    <a:pt x="617" y="111"/>
                  </a:lnTo>
                  <a:lnTo>
                    <a:pt x="620" y="109"/>
                  </a:lnTo>
                  <a:lnTo>
                    <a:pt x="632" y="90"/>
                  </a:lnTo>
                  <a:lnTo>
                    <a:pt x="635" y="90"/>
                  </a:lnTo>
                  <a:lnTo>
                    <a:pt x="636" y="87"/>
                  </a:lnTo>
                  <a:lnTo>
                    <a:pt x="636" y="93"/>
                  </a:lnTo>
                  <a:lnTo>
                    <a:pt x="638" y="93"/>
                  </a:lnTo>
                  <a:lnTo>
                    <a:pt x="644" y="87"/>
                  </a:lnTo>
                  <a:lnTo>
                    <a:pt x="653" y="86"/>
                  </a:lnTo>
                  <a:lnTo>
                    <a:pt x="654" y="83"/>
                  </a:lnTo>
                  <a:lnTo>
                    <a:pt x="659" y="83"/>
                  </a:lnTo>
                  <a:lnTo>
                    <a:pt x="662" y="83"/>
                  </a:lnTo>
                  <a:lnTo>
                    <a:pt x="666" y="86"/>
                  </a:lnTo>
                  <a:lnTo>
                    <a:pt x="668" y="87"/>
                  </a:lnTo>
                  <a:lnTo>
                    <a:pt x="669" y="87"/>
                  </a:lnTo>
                  <a:lnTo>
                    <a:pt x="671" y="86"/>
                  </a:lnTo>
                  <a:lnTo>
                    <a:pt x="671" y="84"/>
                  </a:lnTo>
                  <a:lnTo>
                    <a:pt x="672" y="84"/>
                  </a:lnTo>
                  <a:lnTo>
                    <a:pt x="674" y="86"/>
                  </a:lnTo>
                  <a:lnTo>
                    <a:pt x="681" y="86"/>
                  </a:lnTo>
                  <a:lnTo>
                    <a:pt x="681" y="84"/>
                  </a:lnTo>
                  <a:lnTo>
                    <a:pt x="680" y="83"/>
                  </a:lnTo>
                  <a:lnTo>
                    <a:pt x="678" y="81"/>
                  </a:lnTo>
                  <a:lnTo>
                    <a:pt x="677" y="80"/>
                  </a:lnTo>
                  <a:lnTo>
                    <a:pt x="677" y="77"/>
                  </a:lnTo>
                  <a:lnTo>
                    <a:pt x="675" y="75"/>
                  </a:lnTo>
                  <a:lnTo>
                    <a:pt x="675" y="74"/>
                  </a:lnTo>
                  <a:lnTo>
                    <a:pt x="675" y="72"/>
                  </a:lnTo>
                  <a:lnTo>
                    <a:pt x="668" y="74"/>
                  </a:lnTo>
                  <a:lnTo>
                    <a:pt x="663" y="71"/>
                  </a:lnTo>
                  <a:lnTo>
                    <a:pt x="663" y="68"/>
                  </a:lnTo>
                  <a:lnTo>
                    <a:pt x="662" y="66"/>
                  </a:lnTo>
                  <a:lnTo>
                    <a:pt x="660" y="66"/>
                  </a:lnTo>
                  <a:lnTo>
                    <a:pt x="657" y="68"/>
                  </a:lnTo>
                  <a:lnTo>
                    <a:pt x="645" y="68"/>
                  </a:lnTo>
                  <a:lnTo>
                    <a:pt x="639" y="71"/>
                  </a:lnTo>
                  <a:lnTo>
                    <a:pt x="636" y="74"/>
                  </a:lnTo>
                  <a:lnTo>
                    <a:pt x="635" y="74"/>
                  </a:lnTo>
                  <a:lnTo>
                    <a:pt x="627" y="72"/>
                  </a:lnTo>
                  <a:lnTo>
                    <a:pt x="626" y="72"/>
                  </a:lnTo>
                  <a:lnTo>
                    <a:pt x="620" y="66"/>
                  </a:lnTo>
                  <a:lnTo>
                    <a:pt x="614" y="63"/>
                  </a:lnTo>
                  <a:lnTo>
                    <a:pt x="609" y="65"/>
                  </a:lnTo>
                  <a:lnTo>
                    <a:pt x="608" y="63"/>
                  </a:lnTo>
                  <a:lnTo>
                    <a:pt x="605" y="66"/>
                  </a:lnTo>
                  <a:lnTo>
                    <a:pt x="606" y="62"/>
                  </a:lnTo>
                  <a:lnTo>
                    <a:pt x="608" y="59"/>
                  </a:lnTo>
                  <a:lnTo>
                    <a:pt x="609" y="59"/>
                  </a:lnTo>
                  <a:lnTo>
                    <a:pt x="614" y="51"/>
                  </a:lnTo>
                  <a:lnTo>
                    <a:pt x="617" y="50"/>
                  </a:lnTo>
                  <a:lnTo>
                    <a:pt x="617" y="48"/>
                  </a:lnTo>
                  <a:lnTo>
                    <a:pt x="614" y="48"/>
                  </a:lnTo>
                  <a:lnTo>
                    <a:pt x="606" y="51"/>
                  </a:lnTo>
                  <a:lnTo>
                    <a:pt x="591" y="63"/>
                  </a:lnTo>
                  <a:lnTo>
                    <a:pt x="582" y="66"/>
                  </a:lnTo>
                  <a:lnTo>
                    <a:pt x="576" y="69"/>
                  </a:lnTo>
                  <a:lnTo>
                    <a:pt x="567" y="69"/>
                  </a:lnTo>
                  <a:lnTo>
                    <a:pt x="566" y="71"/>
                  </a:lnTo>
                  <a:lnTo>
                    <a:pt x="566" y="69"/>
                  </a:lnTo>
                  <a:lnTo>
                    <a:pt x="566" y="66"/>
                  </a:lnTo>
                  <a:lnTo>
                    <a:pt x="566" y="63"/>
                  </a:lnTo>
                  <a:lnTo>
                    <a:pt x="564" y="62"/>
                  </a:lnTo>
                  <a:lnTo>
                    <a:pt x="552" y="69"/>
                  </a:lnTo>
                  <a:lnTo>
                    <a:pt x="550" y="69"/>
                  </a:lnTo>
                  <a:lnTo>
                    <a:pt x="547" y="69"/>
                  </a:lnTo>
                  <a:lnTo>
                    <a:pt x="545" y="68"/>
                  </a:lnTo>
                  <a:lnTo>
                    <a:pt x="572" y="44"/>
                  </a:lnTo>
                  <a:lnTo>
                    <a:pt x="578" y="42"/>
                  </a:lnTo>
                  <a:lnTo>
                    <a:pt x="585" y="36"/>
                  </a:lnTo>
                  <a:lnTo>
                    <a:pt x="584" y="36"/>
                  </a:lnTo>
                  <a:lnTo>
                    <a:pt x="579" y="33"/>
                  </a:lnTo>
                  <a:lnTo>
                    <a:pt x="572" y="33"/>
                  </a:lnTo>
                  <a:lnTo>
                    <a:pt x="566" y="32"/>
                  </a:lnTo>
                  <a:lnTo>
                    <a:pt x="563" y="32"/>
                  </a:lnTo>
                  <a:lnTo>
                    <a:pt x="560" y="33"/>
                  </a:lnTo>
                  <a:lnTo>
                    <a:pt x="557" y="33"/>
                  </a:lnTo>
                  <a:lnTo>
                    <a:pt x="554" y="32"/>
                  </a:lnTo>
                  <a:lnTo>
                    <a:pt x="551" y="29"/>
                  </a:lnTo>
                  <a:lnTo>
                    <a:pt x="541" y="24"/>
                  </a:lnTo>
                  <a:lnTo>
                    <a:pt x="539" y="23"/>
                  </a:lnTo>
                  <a:lnTo>
                    <a:pt x="533" y="20"/>
                  </a:lnTo>
                  <a:lnTo>
                    <a:pt x="526" y="18"/>
                  </a:lnTo>
                  <a:lnTo>
                    <a:pt x="523" y="20"/>
                  </a:lnTo>
                  <a:lnTo>
                    <a:pt x="520" y="21"/>
                  </a:lnTo>
                  <a:lnTo>
                    <a:pt x="518" y="20"/>
                  </a:lnTo>
                  <a:lnTo>
                    <a:pt x="517" y="18"/>
                  </a:lnTo>
                  <a:lnTo>
                    <a:pt x="512" y="17"/>
                  </a:lnTo>
                  <a:lnTo>
                    <a:pt x="508" y="17"/>
                  </a:lnTo>
                  <a:lnTo>
                    <a:pt x="506" y="17"/>
                  </a:lnTo>
                  <a:lnTo>
                    <a:pt x="505" y="17"/>
                  </a:lnTo>
                  <a:lnTo>
                    <a:pt x="502" y="11"/>
                  </a:lnTo>
                  <a:lnTo>
                    <a:pt x="502" y="9"/>
                  </a:lnTo>
                  <a:lnTo>
                    <a:pt x="497" y="0"/>
                  </a:lnTo>
                  <a:lnTo>
                    <a:pt x="494" y="0"/>
                  </a:lnTo>
                  <a:lnTo>
                    <a:pt x="494" y="11"/>
                  </a:lnTo>
                  <a:lnTo>
                    <a:pt x="32" y="11"/>
                  </a:lnTo>
                  <a:lnTo>
                    <a:pt x="33" y="14"/>
                  </a:lnTo>
                  <a:lnTo>
                    <a:pt x="35" y="15"/>
                  </a:lnTo>
                  <a:lnTo>
                    <a:pt x="36" y="15"/>
                  </a:lnTo>
                  <a:lnTo>
                    <a:pt x="39" y="15"/>
                  </a:lnTo>
                  <a:lnTo>
                    <a:pt x="41" y="17"/>
                  </a:lnTo>
                  <a:lnTo>
                    <a:pt x="39" y="18"/>
                  </a:lnTo>
                  <a:lnTo>
                    <a:pt x="39" y="17"/>
                  </a:lnTo>
                  <a:lnTo>
                    <a:pt x="38" y="17"/>
                  </a:lnTo>
                  <a:lnTo>
                    <a:pt x="38" y="20"/>
                  </a:lnTo>
                  <a:lnTo>
                    <a:pt x="36" y="23"/>
                  </a:lnTo>
                  <a:lnTo>
                    <a:pt x="35" y="23"/>
                  </a:lnTo>
                  <a:lnTo>
                    <a:pt x="36" y="24"/>
                  </a:lnTo>
                  <a:lnTo>
                    <a:pt x="38" y="26"/>
                  </a:lnTo>
                  <a:lnTo>
                    <a:pt x="41" y="32"/>
                  </a:lnTo>
                  <a:lnTo>
                    <a:pt x="39" y="41"/>
                  </a:lnTo>
                  <a:lnTo>
                    <a:pt x="38" y="38"/>
                  </a:lnTo>
                  <a:lnTo>
                    <a:pt x="36" y="39"/>
                  </a:lnTo>
                  <a:lnTo>
                    <a:pt x="33" y="44"/>
                  </a:lnTo>
                  <a:lnTo>
                    <a:pt x="30" y="45"/>
                  </a:lnTo>
                  <a:lnTo>
                    <a:pt x="30" y="47"/>
                  </a:lnTo>
                  <a:lnTo>
                    <a:pt x="30" y="50"/>
                  </a:lnTo>
                  <a:lnTo>
                    <a:pt x="29" y="50"/>
                  </a:lnTo>
                  <a:lnTo>
                    <a:pt x="27" y="45"/>
                  </a:lnTo>
                  <a:lnTo>
                    <a:pt x="32" y="39"/>
                  </a:lnTo>
                  <a:lnTo>
                    <a:pt x="33" y="38"/>
                  </a:lnTo>
                  <a:lnTo>
                    <a:pt x="33" y="36"/>
                  </a:lnTo>
                  <a:lnTo>
                    <a:pt x="33" y="35"/>
                  </a:lnTo>
                  <a:lnTo>
                    <a:pt x="33" y="32"/>
                  </a:lnTo>
                  <a:lnTo>
                    <a:pt x="30" y="32"/>
                  </a:lnTo>
                  <a:lnTo>
                    <a:pt x="26" y="30"/>
                  </a:lnTo>
                  <a:lnTo>
                    <a:pt x="14" y="30"/>
                  </a:lnTo>
                  <a:lnTo>
                    <a:pt x="2" y="24"/>
                  </a:lnTo>
                  <a:lnTo>
                    <a:pt x="0" y="26"/>
                  </a:lnTo>
                  <a:lnTo>
                    <a:pt x="0" y="29"/>
                  </a:lnTo>
                  <a:lnTo>
                    <a:pt x="0" y="32"/>
                  </a:lnTo>
                  <a:lnTo>
                    <a:pt x="2" y="36"/>
                  </a:lnTo>
                  <a:lnTo>
                    <a:pt x="5" y="39"/>
                  </a:lnTo>
                  <a:lnTo>
                    <a:pt x="9" y="59"/>
                  </a:lnTo>
                  <a:lnTo>
                    <a:pt x="11" y="57"/>
                  </a:lnTo>
                  <a:lnTo>
                    <a:pt x="12" y="59"/>
                  </a:lnTo>
                  <a:lnTo>
                    <a:pt x="12" y="60"/>
                  </a:lnTo>
                  <a:lnTo>
                    <a:pt x="11" y="62"/>
                  </a:lnTo>
                  <a:lnTo>
                    <a:pt x="11" y="65"/>
                  </a:lnTo>
                  <a:lnTo>
                    <a:pt x="12" y="65"/>
                  </a:lnTo>
                  <a:lnTo>
                    <a:pt x="12" y="66"/>
                  </a:lnTo>
                  <a:lnTo>
                    <a:pt x="14" y="66"/>
                  </a:lnTo>
                  <a:lnTo>
                    <a:pt x="14" y="72"/>
                  </a:lnTo>
                  <a:lnTo>
                    <a:pt x="14" y="74"/>
                  </a:lnTo>
                  <a:lnTo>
                    <a:pt x="12" y="72"/>
                  </a:lnTo>
                  <a:lnTo>
                    <a:pt x="12" y="69"/>
                  </a:lnTo>
                  <a:lnTo>
                    <a:pt x="11" y="68"/>
                  </a:lnTo>
                  <a:lnTo>
                    <a:pt x="12" y="75"/>
                  </a:lnTo>
                  <a:lnTo>
                    <a:pt x="14" y="77"/>
                  </a:lnTo>
                  <a:lnTo>
                    <a:pt x="20" y="77"/>
                  </a:lnTo>
                  <a:lnTo>
                    <a:pt x="24" y="80"/>
                  </a:lnTo>
                  <a:lnTo>
                    <a:pt x="24" y="81"/>
                  </a:lnTo>
                  <a:lnTo>
                    <a:pt x="21" y="80"/>
                  </a:lnTo>
                  <a:lnTo>
                    <a:pt x="15" y="80"/>
                  </a:lnTo>
                  <a:lnTo>
                    <a:pt x="14" y="81"/>
                  </a:lnTo>
                  <a:lnTo>
                    <a:pt x="12" y="89"/>
                  </a:lnTo>
                  <a:lnTo>
                    <a:pt x="14" y="90"/>
                  </a:lnTo>
                  <a:lnTo>
                    <a:pt x="14" y="92"/>
                  </a:lnTo>
                  <a:lnTo>
                    <a:pt x="14" y="95"/>
                  </a:lnTo>
                  <a:lnTo>
                    <a:pt x="12" y="98"/>
                  </a:lnTo>
                  <a:lnTo>
                    <a:pt x="8" y="142"/>
                  </a:lnTo>
                  <a:lnTo>
                    <a:pt x="9" y="142"/>
                  </a:lnTo>
                  <a:lnTo>
                    <a:pt x="9" y="144"/>
                  </a:lnTo>
                  <a:lnTo>
                    <a:pt x="8" y="145"/>
                  </a:lnTo>
                  <a:lnTo>
                    <a:pt x="6" y="148"/>
                  </a:lnTo>
                  <a:lnTo>
                    <a:pt x="5" y="157"/>
                  </a:lnTo>
                  <a:lnTo>
                    <a:pt x="12" y="190"/>
                  </a:lnTo>
                  <a:lnTo>
                    <a:pt x="11" y="204"/>
                  </a:lnTo>
                  <a:lnTo>
                    <a:pt x="6" y="210"/>
                  </a:lnTo>
                  <a:lnTo>
                    <a:pt x="6" y="214"/>
                  </a:lnTo>
                  <a:lnTo>
                    <a:pt x="9" y="216"/>
                  </a:lnTo>
                  <a:lnTo>
                    <a:pt x="17" y="228"/>
                  </a:lnTo>
                  <a:lnTo>
                    <a:pt x="17" y="229"/>
                  </a:lnTo>
                  <a:lnTo>
                    <a:pt x="17" y="235"/>
                  </a:lnTo>
                  <a:lnTo>
                    <a:pt x="18" y="246"/>
                  </a:lnTo>
                  <a:lnTo>
                    <a:pt x="29" y="258"/>
                  </a:lnTo>
                  <a:lnTo>
                    <a:pt x="30" y="259"/>
                  </a:lnTo>
                  <a:lnTo>
                    <a:pt x="30" y="262"/>
                  </a:lnTo>
                  <a:lnTo>
                    <a:pt x="30" y="264"/>
                  </a:lnTo>
                  <a:lnTo>
                    <a:pt x="33" y="265"/>
                  </a:lnTo>
                  <a:lnTo>
                    <a:pt x="35" y="265"/>
                  </a:lnTo>
                  <a:lnTo>
                    <a:pt x="35" y="267"/>
                  </a:lnTo>
                  <a:lnTo>
                    <a:pt x="36" y="267"/>
                  </a:lnTo>
                  <a:lnTo>
                    <a:pt x="38" y="265"/>
                  </a:lnTo>
                  <a:lnTo>
                    <a:pt x="38" y="261"/>
                  </a:lnTo>
                  <a:lnTo>
                    <a:pt x="42" y="261"/>
                  </a:lnTo>
                  <a:lnTo>
                    <a:pt x="45" y="262"/>
                  </a:lnTo>
                  <a:lnTo>
                    <a:pt x="44" y="264"/>
                  </a:lnTo>
                  <a:lnTo>
                    <a:pt x="42" y="264"/>
                  </a:lnTo>
                  <a:lnTo>
                    <a:pt x="41" y="265"/>
                  </a:lnTo>
                  <a:lnTo>
                    <a:pt x="41" y="268"/>
                  </a:lnTo>
                  <a:lnTo>
                    <a:pt x="44" y="273"/>
                  </a:lnTo>
                  <a:lnTo>
                    <a:pt x="44" y="274"/>
                  </a:lnTo>
                  <a:lnTo>
                    <a:pt x="39" y="271"/>
                  </a:lnTo>
                  <a:lnTo>
                    <a:pt x="39" y="270"/>
                  </a:lnTo>
                  <a:lnTo>
                    <a:pt x="38" y="268"/>
                  </a:lnTo>
                  <a:lnTo>
                    <a:pt x="38" y="271"/>
                  </a:lnTo>
                  <a:lnTo>
                    <a:pt x="41" y="283"/>
                  </a:lnTo>
                  <a:lnTo>
                    <a:pt x="44" y="285"/>
                  </a:lnTo>
                  <a:lnTo>
                    <a:pt x="47" y="286"/>
                  </a:lnTo>
                  <a:lnTo>
                    <a:pt x="48" y="289"/>
                  </a:lnTo>
                  <a:lnTo>
                    <a:pt x="50" y="292"/>
                  </a:lnTo>
                  <a:lnTo>
                    <a:pt x="47" y="294"/>
                  </a:lnTo>
                  <a:lnTo>
                    <a:pt x="47" y="298"/>
                  </a:lnTo>
                  <a:lnTo>
                    <a:pt x="63" y="318"/>
                  </a:lnTo>
                  <a:lnTo>
                    <a:pt x="65" y="318"/>
                  </a:lnTo>
                  <a:lnTo>
                    <a:pt x="65" y="322"/>
                  </a:lnTo>
                  <a:lnTo>
                    <a:pt x="68" y="322"/>
                  </a:lnTo>
                  <a:lnTo>
                    <a:pt x="69" y="325"/>
                  </a:lnTo>
                  <a:lnTo>
                    <a:pt x="69" y="328"/>
                  </a:lnTo>
                  <a:lnTo>
                    <a:pt x="69" y="334"/>
                  </a:lnTo>
                  <a:lnTo>
                    <a:pt x="71" y="336"/>
                  </a:lnTo>
                  <a:lnTo>
                    <a:pt x="78" y="337"/>
                  </a:lnTo>
                  <a:lnTo>
                    <a:pt x="81" y="340"/>
                  </a:lnTo>
                  <a:lnTo>
                    <a:pt x="82" y="339"/>
                  </a:lnTo>
                  <a:lnTo>
                    <a:pt x="85" y="339"/>
                  </a:lnTo>
                  <a:lnTo>
                    <a:pt x="91" y="342"/>
                  </a:lnTo>
                  <a:lnTo>
                    <a:pt x="91" y="343"/>
                  </a:lnTo>
                  <a:lnTo>
                    <a:pt x="99" y="346"/>
                  </a:lnTo>
                  <a:lnTo>
                    <a:pt x="100" y="348"/>
                  </a:lnTo>
                  <a:lnTo>
                    <a:pt x="100" y="346"/>
                  </a:lnTo>
                  <a:lnTo>
                    <a:pt x="102" y="346"/>
                  </a:lnTo>
                  <a:lnTo>
                    <a:pt x="103" y="346"/>
                  </a:lnTo>
                  <a:lnTo>
                    <a:pt x="106" y="349"/>
                  </a:lnTo>
                  <a:lnTo>
                    <a:pt x="106" y="352"/>
                  </a:lnTo>
                  <a:lnTo>
                    <a:pt x="111" y="352"/>
                  </a:lnTo>
                  <a:lnTo>
                    <a:pt x="124" y="364"/>
                  </a:lnTo>
                  <a:lnTo>
                    <a:pt x="126" y="367"/>
                  </a:lnTo>
                  <a:lnTo>
                    <a:pt x="127" y="377"/>
                  </a:lnTo>
                  <a:lnTo>
                    <a:pt x="165" y="374"/>
                  </a:lnTo>
                  <a:lnTo>
                    <a:pt x="165" y="376"/>
                  </a:lnTo>
                  <a:lnTo>
                    <a:pt x="229" y="400"/>
                  </a:lnTo>
                  <a:lnTo>
                    <a:pt x="274" y="400"/>
                  </a:lnTo>
                  <a:lnTo>
                    <a:pt x="274" y="391"/>
                  </a:lnTo>
                  <a:lnTo>
                    <a:pt x="303" y="389"/>
                  </a:lnTo>
                  <a:lnTo>
                    <a:pt x="307" y="392"/>
                  </a:lnTo>
                  <a:lnTo>
                    <a:pt x="309" y="397"/>
                  </a:lnTo>
                  <a:lnTo>
                    <a:pt x="313" y="398"/>
                  </a:lnTo>
                  <a:lnTo>
                    <a:pt x="314" y="401"/>
                  </a:lnTo>
                  <a:lnTo>
                    <a:pt x="329" y="413"/>
                  </a:lnTo>
                  <a:lnTo>
                    <a:pt x="334" y="428"/>
                  </a:lnTo>
                  <a:lnTo>
                    <a:pt x="352" y="443"/>
                  </a:lnTo>
                  <a:lnTo>
                    <a:pt x="359" y="445"/>
                  </a:lnTo>
                  <a:lnTo>
                    <a:pt x="367" y="430"/>
                  </a:lnTo>
                  <a:lnTo>
                    <a:pt x="370" y="428"/>
                  </a:lnTo>
                  <a:lnTo>
                    <a:pt x="374" y="430"/>
                  </a:lnTo>
                  <a:lnTo>
                    <a:pt x="388" y="428"/>
                  </a:lnTo>
                  <a:lnTo>
                    <a:pt x="400" y="442"/>
                  </a:lnTo>
                  <a:lnTo>
                    <a:pt x="406" y="457"/>
                  </a:lnTo>
                  <a:lnTo>
                    <a:pt x="412" y="461"/>
                  </a:lnTo>
                  <a:lnTo>
                    <a:pt x="413" y="467"/>
                  </a:lnTo>
                  <a:lnTo>
                    <a:pt x="419" y="472"/>
                  </a:lnTo>
                  <a:lnTo>
                    <a:pt x="424" y="485"/>
                  </a:lnTo>
                  <a:lnTo>
                    <a:pt x="428" y="494"/>
                  </a:lnTo>
                  <a:lnTo>
                    <a:pt x="434" y="497"/>
                  </a:lnTo>
                  <a:lnTo>
                    <a:pt x="439" y="497"/>
                  </a:lnTo>
                  <a:lnTo>
                    <a:pt x="443" y="500"/>
                  </a:lnTo>
                  <a:lnTo>
                    <a:pt x="451" y="500"/>
                  </a:lnTo>
                  <a:lnTo>
                    <a:pt x="457" y="503"/>
                  </a:lnTo>
                  <a:lnTo>
                    <a:pt x="463" y="503"/>
                  </a:lnTo>
                  <a:lnTo>
                    <a:pt x="461" y="502"/>
                  </a:lnTo>
                  <a:lnTo>
                    <a:pt x="460" y="497"/>
                  </a:lnTo>
                  <a:lnTo>
                    <a:pt x="458" y="496"/>
                  </a:lnTo>
                  <a:lnTo>
                    <a:pt x="457" y="485"/>
                  </a:lnTo>
                  <a:lnTo>
                    <a:pt x="458" y="484"/>
                  </a:lnTo>
                  <a:lnTo>
                    <a:pt x="458" y="481"/>
                  </a:lnTo>
                  <a:lnTo>
                    <a:pt x="458" y="479"/>
                  </a:lnTo>
                  <a:lnTo>
                    <a:pt x="455" y="479"/>
                  </a:lnTo>
                  <a:lnTo>
                    <a:pt x="455" y="478"/>
                  </a:lnTo>
                  <a:lnTo>
                    <a:pt x="457" y="478"/>
                  </a:lnTo>
                  <a:lnTo>
                    <a:pt x="458" y="479"/>
                  </a:lnTo>
                  <a:lnTo>
                    <a:pt x="460" y="478"/>
                  </a:lnTo>
                  <a:lnTo>
                    <a:pt x="460" y="472"/>
                  </a:lnTo>
                  <a:lnTo>
                    <a:pt x="458" y="469"/>
                  </a:lnTo>
                  <a:lnTo>
                    <a:pt x="463" y="467"/>
                  </a:lnTo>
                  <a:lnTo>
                    <a:pt x="464" y="464"/>
                  </a:lnTo>
                  <a:lnTo>
                    <a:pt x="463" y="464"/>
                  </a:lnTo>
                  <a:lnTo>
                    <a:pt x="463" y="463"/>
                  </a:lnTo>
                  <a:lnTo>
                    <a:pt x="466" y="461"/>
                  </a:lnTo>
                  <a:lnTo>
                    <a:pt x="467" y="461"/>
                  </a:lnTo>
                  <a:lnTo>
                    <a:pt x="469" y="460"/>
                  </a:lnTo>
                  <a:lnTo>
                    <a:pt x="469" y="458"/>
                  </a:lnTo>
                  <a:lnTo>
                    <a:pt x="469" y="457"/>
                  </a:lnTo>
                  <a:lnTo>
                    <a:pt x="472" y="457"/>
                  </a:lnTo>
                  <a:lnTo>
                    <a:pt x="473" y="457"/>
                  </a:lnTo>
                  <a:lnTo>
                    <a:pt x="473" y="455"/>
                  </a:lnTo>
                  <a:lnTo>
                    <a:pt x="472" y="454"/>
                  </a:lnTo>
                  <a:lnTo>
                    <a:pt x="472" y="452"/>
                  </a:lnTo>
                  <a:lnTo>
                    <a:pt x="473" y="451"/>
                  </a:lnTo>
                  <a:lnTo>
                    <a:pt x="475" y="452"/>
                  </a:lnTo>
                  <a:lnTo>
                    <a:pt x="475" y="451"/>
                  </a:lnTo>
                  <a:lnTo>
                    <a:pt x="476" y="451"/>
                  </a:lnTo>
                  <a:lnTo>
                    <a:pt x="478" y="452"/>
                  </a:lnTo>
                  <a:lnTo>
                    <a:pt x="479" y="452"/>
                  </a:lnTo>
                  <a:lnTo>
                    <a:pt x="479" y="451"/>
                  </a:lnTo>
                  <a:lnTo>
                    <a:pt x="481" y="452"/>
                  </a:lnTo>
                  <a:lnTo>
                    <a:pt x="485" y="451"/>
                  </a:lnTo>
                  <a:lnTo>
                    <a:pt x="485" y="452"/>
                  </a:lnTo>
                  <a:lnTo>
                    <a:pt x="479" y="455"/>
                  </a:lnTo>
                  <a:lnTo>
                    <a:pt x="478" y="455"/>
                  </a:lnTo>
                  <a:lnTo>
                    <a:pt x="479" y="457"/>
                  </a:lnTo>
                  <a:lnTo>
                    <a:pt x="494" y="448"/>
                  </a:lnTo>
                  <a:lnTo>
                    <a:pt x="497" y="440"/>
                  </a:lnTo>
                  <a:lnTo>
                    <a:pt x="497" y="431"/>
                  </a:lnTo>
                  <a:lnTo>
                    <a:pt x="499" y="430"/>
                  </a:lnTo>
                  <a:lnTo>
                    <a:pt x="500" y="430"/>
                  </a:lnTo>
                  <a:lnTo>
                    <a:pt x="500" y="433"/>
                  </a:lnTo>
                  <a:lnTo>
                    <a:pt x="503" y="433"/>
                  </a:lnTo>
                  <a:lnTo>
                    <a:pt x="502" y="434"/>
                  </a:lnTo>
                  <a:lnTo>
                    <a:pt x="500" y="436"/>
                  </a:lnTo>
                  <a:lnTo>
                    <a:pt x="511" y="431"/>
                  </a:lnTo>
                  <a:lnTo>
                    <a:pt x="526" y="430"/>
                  </a:lnTo>
                  <a:lnTo>
                    <a:pt x="542" y="434"/>
                  </a:lnTo>
                  <a:lnTo>
                    <a:pt x="544" y="433"/>
                  </a:lnTo>
                  <a:lnTo>
                    <a:pt x="544" y="430"/>
                  </a:lnTo>
                  <a:lnTo>
                    <a:pt x="545" y="430"/>
                  </a:lnTo>
                  <a:lnTo>
                    <a:pt x="548" y="430"/>
                  </a:lnTo>
                  <a:lnTo>
                    <a:pt x="552" y="431"/>
                  </a:lnTo>
                  <a:lnTo>
                    <a:pt x="554" y="434"/>
                  </a:lnTo>
                  <a:lnTo>
                    <a:pt x="557" y="434"/>
                  </a:lnTo>
                  <a:lnTo>
                    <a:pt x="560" y="440"/>
                  </a:lnTo>
                  <a:lnTo>
                    <a:pt x="563" y="440"/>
                  </a:lnTo>
                  <a:lnTo>
                    <a:pt x="564" y="440"/>
                  </a:lnTo>
                  <a:lnTo>
                    <a:pt x="567" y="442"/>
                  </a:lnTo>
                  <a:lnTo>
                    <a:pt x="569" y="440"/>
                  </a:lnTo>
                  <a:lnTo>
                    <a:pt x="570" y="442"/>
                  </a:lnTo>
                  <a:lnTo>
                    <a:pt x="572" y="440"/>
                  </a:lnTo>
                  <a:lnTo>
                    <a:pt x="576" y="442"/>
                  </a:lnTo>
                  <a:lnTo>
                    <a:pt x="579" y="439"/>
                  </a:lnTo>
                  <a:lnTo>
                    <a:pt x="579" y="437"/>
                  </a:lnTo>
                  <a:lnTo>
                    <a:pt x="579" y="436"/>
                  </a:lnTo>
                  <a:lnTo>
                    <a:pt x="581" y="436"/>
                  </a:lnTo>
                  <a:lnTo>
                    <a:pt x="584" y="439"/>
                  </a:lnTo>
                  <a:lnTo>
                    <a:pt x="587" y="440"/>
                  </a:lnTo>
                  <a:lnTo>
                    <a:pt x="590" y="445"/>
                  </a:lnTo>
                  <a:lnTo>
                    <a:pt x="594" y="443"/>
                  </a:lnTo>
                  <a:lnTo>
                    <a:pt x="594" y="442"/>
                  </a:lnTo>
                  <a:lnTo>
                    <a:pt x="593" y="439"/>
                  </a:lnTo>
                  <a:lnTo>
                    <a:pt x="588" y="437"/>
                  </a:lnTo>
                  <a:lnTo>
                    <a:pt x="585" y="434"/>
                  </a:lnTo>
                  <a:lnTo>
                    <a:pt x="585" y="433"/>
                  </a:lnTo>
                  <a:lnTo>
                    <a:pt x="587" y="431"/>
                  </a:lnTo>
                  <a:lnTo>
                    <a:pt x="591" y="428"/>
                  </a:lnTo>
                  <a:lnTo>
                    <a:pt x="591" y="424"/>
                  </a:lnTo>
                  <a:lnTo>
                    <a:pt x="590" y="422"/>
                  </a:lnTo>
                  <a:lnTo>
                    <a:pt x="587" y="425"/>
                  </a:lnTo>
                  <a:lnTo>
                    <a:pt x="585" y="427"/>
                  </a:lnTo>
                  <a:lnTo>
                    <a:pt x="584" y="425"/>
                  </a:lnTo>
                  <a:lnTo>
                    <a:pt x="582" y="422"/>
                  </a:lnTo>
                  <a:lnTo>
                    <a:pt x="581" y="422"/>
                  </a:lnTo>
                  <a:lnTo>
                    <a:pt x="578" y="424"/>
                  </a:lnTo>
                  <a:lnTo>
                    <a:pt x="575" y="424"/>
                  </a:lnTo>
                  <a:lnTo>
                    <a:pt x="573" y="422"/>
                  </a:lnTo>
                  <a:lnTo>
                    <a:pt x="573" y="419"/>
                  </a:lnTo>
                  <a:lnTo>
                    <a:pt x="578" y="418"/>
                  </a:lnTo>
                  <a:lnTo>
                    <a:pt x="587" y="421"/>
                  </a:lnTo>
                  <a:lnTo>
                    <a:pt x="591" y="419"/>
                  </a:lnTo>
                  <a:lnTo>
                    <a:pt x="593" y="419"/>
                  </a:lnTo>
                  <a:lnTo>
                    <a:pt x="597" y="418"/>
                  </a:lnTo>
                  <a:lnTo>
                    <a:pt x="609" y="418"/>
                  </a:lnTo>
                  <a:lnTo>
                    <a:pt x="611" y="418"/>
                  </a:lnTo>
                  <a:lnTo>
                    <a:pt x="614" y="407"/>
                  </a:lnTo>
                  <a:lnTo>
                    <a:pt x="615" y="418"/>
                  </a:lnTo>
                  <a:lnTo>
                    <a:pt x="614" y="419"/>
                  </a:lnTo>
                  <a:lnTo>
                    <a:pt x="614" y="421"/>
                  </a:lnTo>
                  <a:lnTo>
                    <a:pt x="623" y="418"/>
                  </a:lnTo>
                  <a:lnTo>
                    <a:pt x="626" y="416"/>
                  </a:lnTo>
                  <a:lnTo>
                    <a:pt x="627" y="416"/>
                  </a:lnTo>
                  <a:lnTo>
                    <a:pt x="629" y="415"/>
                  </a:lnTo>
                  <a:lnTo>
                    <a:pt x="630" y="415"/>
                  </a:lnTo>
                  <a:lnTo>
                    <a:pt x="629" y="418"/>
                  </a:lnTo>
                  <a:lnTo>
                    <a:pt x="641" y="416"/>
                  </a:lnTo>
                  <a:lnTo>
                    <a:pt x="642" y="416"/>
                  </a:lnTo>
                  <a:lnTo>
                    <a:pt x="642" y="418"/>
                  </a:lnTo>
                  <a:lnTo>
                    <a:pt x="641" y="418"/>
                  </a:lnTo>
                  <a:lnTo>
                    <a:pt x="654" y="425"/>
                  </a:lnTo>
                  <a:lnTo>
                    <a:pt x="657" y="430"/>
                  </a:lnTo>
                  <a:lnTo>
                    <a:pt x="659" y="431"/>
                  </a:lnTo>
                  <a:lnTo>
                    <a:pt x="668" y="428"/>
                  </a:lnTo>
                  <a:lnTo>
                    <a:pt x="672" y="427"/>
                  </a:lnTo>
                  <a:lnTo>
                    <a:pt x="674" y="427"/>
                  </a:lnTo>
                  <a:lnTo>
                    <a:pt x="674" y="425"/>
                  </a:lnTo>
                  <a:lnTo>
                    <a:pt x="675" y="424"/>
                  </a:lnTo>
                  <a:lnTo>
                    <a:pt x="678" y="424"/>
                  </a:lnTo>
                  <a:lnTo>
                    <a:pt x="683" y="425"/>
                  </a:lnTo>
                  <a:lnTo>
                    <a:pt x="689" y="431"/>
                  </a:lnTo>
                  <a:lnTo>
                    <a:pt x="690" y="431"/>
                  </a:lnTo>
                  <a:lnTo>
                    <a:pt x="690" y="434"/>
                  </a:lnTo>
                  <a:lnTo>
                    <a:pt x="692" y="434"/>
                  </a:lnTo>
                  <a:lnTo>
                    <a:pt x="696" y="440"/>
                  </a:lnTo>
                  <a:lnTo>
                    <a:pt x="701" y="442"/>
                  </a:lnTo>
                  <a:lnTo>
                    <a:pt x="701" y="443"/>
                  </a:lnTo>
                  <a:lnTo>
                    <a:pt x="701" y="467"/>
                  </a:lnTo>
                  <a:lnTo>
                    <a:pt x="702" y="467"/>
                  </a:lnTo>
                  <a:lnTo>
                    <a:pt x="702" y="464"/>
                  </a:lnTo>
                  <a:lnTo>
                    <a:pt x="704" y="464"/>
                  </a:lnTo>
                  <a:lnTo>
                    <a:pt x="705" y="466"/>
                  </a:lnTo>
                  <a:lnTo>
                    <a:pt x="704" y="472"/>
                  </a:lnTo>
                  <a:lnTo>
                    <a:pt x="704" y="476"/>
                  </a:lnTo>
                  <a:lnTo>
                    <a:pt x="710" y="485"/>
                  </a:lnTo>
                  <a:lnTo>
                    <a:pt x="713" y="484"/>
                  </a:lnTo>
                  <a:lnTo>
                    <a:pt x="714" y="490"/>
                  </a:lnTo>
                  <a:lnTo>
                    <a:pt x="716" y="488"/>
                  </a:lnTo>
                  <a:lnTo>
                    <a:pt x="716" y="490"/>
                  </a:lnTo>
                  <a:lnTo>
                    <a:pt x="714" y="491"/>
                  </a:lnTo>
                  <a:lnTo>
                    <a:pt x="719" y="502"/>
                  </a:lnTo>
                  <a:lnTo>
                    <a:pt x="720" y="503"/>
                  </a:lnTo>
                  <a:lnTo>
                    <a:pt x="723" y="503"/>
                  </a:lnTo>
                  <a:lnTo>
                    <a:pt x="725" y="505"/>
                  </a:lnTo>
                  <a:lnTo>
                    <a:pt x="728" y="512"/>
                  </a:lnTo>
                  <a:lnTo>
                    <a:pt x="728" y="515"/>
                  </a:lnTo>
                  <a:lnTo>
                    <a:pt x="728" y="517"/>
                  </a:lnTo>
                  <a:lnTo>
                    <a:pt x="729" y="517"/>
                  </a:lnTo>
                  <a:lnTo>
                    <a:pt x="737" y="517"/>
                  </a:lnTo>
                  <a:lnTo>
                    <a:pt x="740" y="515"/>
                  </a:lnTo>
                  <a:lnTo>
                    <a:pt x="743" y="515"/>
                  </a:lnTo>
                  <a:lnTo>
                    <a:pt x="744" y="514"/>
                  </a:lnTo>
                  <a:lnTo>
                    <a:pt x="743" y="512"/>
                  </a:lnTo>
                  <a:lnTo>
                    <a:pt x="746" y="500"/>
                  </a:lnTo>
                  <a:lnTo>
                    <a:pt x="746" y="484"/>
                  </a:lnTo>
                  <a:lnTo>
                    <a:pt x="737" y="461"/>
                  </a:lnTo>
                  <a:lnTo>
                    <a:pt x="737" y="454"/>
                  </a:lnTo>
                  <a:lnTo>
                    <a:pt x="722" y="413"/>
                  </a:lnTo>
                  <a:lnTo>
                    <a:pt x="723" y="412"/>
                  </a:lnTo>
                  <a:lnTo>
                    <a:pt x="723" y="407"/>
                  </a:lnTo>
                  <a:lnTo>
                    <a:pt x="732" y="386"/>
                  </a:lnTo>
                  <a:lnTo>
                    <a:pt x="734" y="386"/>
                  </a:lnTo>
                  <a:lnTo>
                    <a:pt x="732" y="385"/>
                  </a:lnTo>
                  <a:lnTo>
                    <a:pt x="734" y="383"/>
                  </a:lnTo>
                  <a:lnTo>
                    <a:pt x="735" y="382"/>
                  </a:lnTo>
                  <a:lnTo>
                    <a:pt x="737" y="382"/>
                  </a:lnTo>
                  <a:lnTo>
                    <a:pt x="738" y="380"/>
                  </a:lnTo>
                  <a:lnTo>
                    <a:pt x="737" y="377"/>
                  </a:lnTo>
                  <a:lnTo>
                    <a:pt x="737" y="376"/>
                  </a:lnTo>
                  <a:lnTo>
                    <a:pt x="746" y="376"/>
                  </a:lnTo>
                  <a:lnTo>
                    <a:pt x="747" y="376"/>
                  </a:lnTo>
                  <a:lnTo>
                    <a:pt x="755" y="370"/>
                  </a:lnTo>
                  <a:lnTo>
                    <a:pt x="756" y="368"/>
                  </a:lnTo>
                  <a:lnTo>
                    <a:pt x="758" y="367"/>
                  </a:lnTo>
                  <a:lnTo>
                    <a:pt x="759" y="365"/>
                  </a:lnTo>
                  <a:lnTo>
                    <a:pt x="762" y="364"/>
                  </a:lnTo>
                  <a:lnTo>
                    <a:pt x="762" y="362"/>
                  </a:lnTo>
                  <a:lnTo>
                    <a:pt x="762" y="361"/>
                  </a:lnTo>
                  <a:lnTo>
                    <a:pt x="764" y="359"/>
                  </a:lnTo>
                  <a:lnTo>
                    <a:pt x="765" y="355"/>
                  </a:lnTo>
                  <a:lnTo>
                    <a:pt x="768" y="353"/>
                  </a:lnTo>
                  <a:lnTo>
                    <a:pt x="771" y="351"/>
                  </a:lnTo>
                  <a:lnTo>
                    <a:pt x="773" y="349"/>
                  </a:lnTo>
                  <a:lnTo>
                    <a:pt x="779" y="349"/>
                  </a:lnTo>
                  <a:lnTo>
                    <a:pt x="785" y="346"/>
                  </a:lnTo>
                  <a:lnTo>
                    <a:pt x="786" y="345"/>
                  </a:lnTo>
                  <a:lnTo>
                    <a:pt x="789" y="339"/>
                  </a:lnTo>
                  <a:lnTo>
                    <a:pt x="798" y="334"/>
                  </a:lnTo>
                  <a:lnTo>
                    <a:pt x="804" y="334"/>
                  </a:lnTo>
                  <a:lnTo>
                    <a:pt x="808" y="331"/>
                  </a:lnTo>
                  <a:lnTo>
                    <a:pt x="810" y="330"/>
                  </a:lnTo>
                  <a:lnTo>
                    <a:pt x="810" y="327"/>
                  </a:lnTo>
                  <a:lnTo>
                    <a:pt x="807" y="327"/>
                  </a:lnTo>
                  <a:lnTo>
                    <a:pt x="805" y="327"/>
                  </a:lnTo>
                  <a:lnTo>
                    <a:pt x="805" y="328"/>
                  </a:lnTo>
                  <a:lnTo>
                    <a:pt x="804" y="327"/>
                  </a:lnTo>
                  <a:lnTo>
                    <a:pt x="805" y="325"/>
                  </a:lnTo>
                  <a:lnTo>
                    <a:pt x="807" y="324"/>
                  </a:lnTo>
                  <a:lnTo>
                    <a:pt x="808" y="322"/>
                  </a:lnTo>
                  <a:lnTo>
                    <a:pt x="807" y="321"/>
                  </a:lnTo>
                  <a:lnTo>
                    <a:pt x="802" y="318"/>
                  </a:lnTo>
                  <a:lnTo>
                    <a:pt x="805" y="318"/>
                  </a:lnTo>
                  <a:lnTo>
                    <a:pt x="808" y="316"/>
                  </a:lnTo>
                  <a:lnTo>
                    <a:pt x="808" y="319"/>
                  </a:lnTo>
                  <a:lnTo>
                    <a:pt x="810" y="319"/>
                  </a:lnTo>
                  <a:lnTo>
                    <a:pt x="811" y="321"/>
                  </a:lnTo>
                  <a:lnTo>
                    <a:pt x="814" y="321"/>
                  </a:lnTo>
                  <a:lnTo>
                    <a:pt x="816" y="319"/>
                  </a:lnTo>
                  <a:lnTo>
                    <a:pt x="819" y="315"/>
                  </a:lnTo>
                  <a:lnTo>
                    <a:pt x="820" y="315"/>
                  </a:lnTo>
                  <a:lnTo>
                    <a:pt x="820" y="310"/>
                  </a:lnTo>
                  <a:lnTo>
                    <a:pt x="819" y="307"/>
                  </a:lnTo>
                  <a:lnTo>
                    <a:pt x="816" y="313"/>
                  </a:lnTo>
                  <a:lnTo>
                    <a:pt x="814" y="312"/>
                  </a:lnTo>
                  <a:lnTo>
                    <a:pt x="814" y="307"/>
                  </a:lnTo>
                  <a:lnTo>
                    <a:pt x="807" y="309"/>
                  </a:lnTo>
                  <a:lnTo>
                    <a:pt x="805" y="309"/>
                  </a:lnTo>
                  <a:lnTo>
                    <a:pt x="804" y="301"/>
                  </a:lnTo>
                  <a:lnTo>
                    <a:pt x="805" y="301"/>
                  </a:lnTo>
                  <a:lnTo>
                    <a:pt x="807" y="304"/>
                  </a:lnTo>
                  <a:lnTo>
                    <a:pt x="807" y="306"/>
                  </a:lnTo>
                  <a:lnTo>
                    <a:pt x="808" y="306"/>
                  </a:lnTo>
                  <a:lnTo>
                    <a:pt x="813" y="303"/>
                  </a:lnTo>
                  <a:lnTo>
                    <a:pt x="814" y="303"/>
                  </a:lnTo>
                  <a:lnTo>
                    <a:pt x="816" y="303"/>
                  </a:lnTo>
                  <a:lnTo>
                    <a:pt x="819" y="303"/>
                  </a:lnTo>
                  <a:lnTo>
                    <a:pt x="819" y="306"/>
                  </a:lnTo>
                  <a:lnTo>
                    <a:pt x="819" y="304"/>
                  </a:lnTo>
                  <a:lnTo>
                    <a:pt x="817" y="298"/>
                  </a:lnTo>
                  <a:lnTo>
                    <a:pt x="817" y="297"/>
                  </a:lnTo>
                  <a:lnTo>
                    <a:pt x="817" y="292"/>
                  </a:lnTo>
                  <a:lnTo>
                    <a:pt x="817" y="288"/>
                  </a:lnTo>
                  <a:lnTo>
                    <a:pt x="811" y="286"/>
                  </a:lnTo>
                  <a:lnTo>
                    <a:pt x="810" y="288"/>
                  </a:lnTo>
                  <a:lnTo>
                    <a:pt x="807" y="286"/>
                  </a:lnTo>
                  <a:lnTo>
                    <a:pt x="807" y="285"/>
                  </a:lnTo>
                  <a:lnTo>
                    <a:pt x="810" y="285"/>
                  </a:lnTo>
                  <a:lnTo>
                    <a:pt x="811" y="283"/>
                  </a:lnTo>
                  <a:lnTo>
                    <a:pt x="810" y="282"/>
                  </a:lnTo>
                  <a:lnTo>
                    <a:pt x="810" y="280"/>
                  </a:lnTo>
                  <a:lnTo>
                    <a:pt x="810" y="279"/>
                  </a:lnTo>
                  <a:lnTo>
                    <a:pt x="811" y="279"/>
                  </a:lnTo>
                  <a:lnTo>
                    <a:pt x="810" y="276"/>
                  </a:lnTo>
                  <a:lnTo>
                    <a:pt x="810" y="274"/>
                  </a:lnTo>
                  <a:lnTo>
                    <a:pt x="808" y="271"/>
                  </a:lnTo>
                  <a:lnTo>
                    <a:pt x="810" y="271"/>
                  </a:lnTo>
                  <a:lnTo>
                    <a:pt x="811" y="268"/>
                  </a:lnTo>
                  <a:lnTo>
                    <a:pt x="810" y="265"/>
                  </a:lnTo>
                  <a:lnTo>
                    <a:pt x="808" y="264"/>
                  </a:lnTo>
                  <a:lnTo>
                    <a:pt x="802" y="261"/>
                  </a:lnTo>
                  <a:lnTo>
                    <a:pt x="799" y="258"/>
                  </a:lnTo>
                  <a:lnTo>
                    <a:pt x="793" y="256"/>
                  </a:lnTo>
                  <a:lnTo>
                    <a:pt x="793" y="255"/>
                  </a:lnTo>
                  <a:lnTo>
                    <a:pt x="795" y="252"/>
                  </a:lnTo>
                  <a:lnTo>
                    <a:pt x="795" y="255"/>
                  </a:lnTo>
                  <a:lnTo>
                    <a:pt x="801" y="258"/>
                  </a:lnTo>
                  <a:lnTo>
                    <a:pt x="802" y="258"/>
                  </a:lnTo>
                  <a:lnTo>
                    <a:pt x="804" y="259"/>
                  </a:lnTo>
                  <a:lnTo>
                    <a:pt x="807" y="259"/>
                  </a:lnTo>
                  <a:lnTo>
                    <a:pt x="808" y="261"/>
                  </a:lnTo>
                  <a:lnTo>
                    <a:pt x="810" y="262"/>
                  </a:lnTo>
                  <a:lnTo>
                    <a:pt x="808" y="258"/>
                  </a:lnTo>
                  <a:lnTo>
                    <a:pt x="807" y="255"/>
                  </a:lnTo>
                  <a:lnTo>
                    <a:pt x="808" y="255"/>
                  </a:lnTo>
                  <a:lnTo>
                    <a:pt x="807" y="249"/>
                  </a:lnTo>
                  <a:lnTo>
                    <a:pt x="808" y="241"/>
                  </a:lnTo>
                  <a:lnTo>
                    <a:pt x="807" y="238"/>
                  </a:lnTo>
                  <a:lnTo>
                    <a:pt x="810" y="237"/>
                  </a:lnTo>
                  <a:lnTo>
                    <a:pt x="813" y="234"/>
                  </a:lnTo>
                  <a:lnTo>
                    <a:pt x="816" y="231"/>
                  </a:lnTo>
                  <a:lnTo>
                    <a:pt x="817" y="231"/>
                  </a:lnTo>
                  <a:lnTo>
                    <a:pt x="817" y="232"/>
                  </a:lnTo>
                  <a:lnTo>
                    <a:pt x="816" y="235"/>
                  </a:lnTo>
                  <a:lnTo>
                    <a:pt x="814" y="235"/>
                  </a:lnTo>
                  <a:lnTo>
                    <a:pt x="813" y="237"/>
                  </a:lnTo>
                  <a:lnTo>
                    <a:pt x="813" y="240"/>
                  </a:lnTo>
                  <a:lnTo>
                    <a:pt x="813" y="241"/>
                  </a:lnTo>
                  <a:lnTo>
                    <a:pt x="813" y="243"/>
                  </a:lnTo>
                  <a:lnTo>
                    <a:pt x="811" y="244"/>
                  </a:lnTo>
                  <a:lnTo>
                    <a:pt x="811" y="246"/>
                  </a:lnTo>
                  <a:lnTo>
                    <a:pt x="813" y="246"/>
                  </a:lnTo>
                  <a:lnTo>
                    <a:pt x="814" y="246"/>
                  </a:lnTo>
                  <a:lnTo>
                    <a:pt x="814" y="250"/>
                  </a:lnTo>
                  <a:lnTo>
                    <a:pt x="813" y="252"/>
                  </a:lnTo>
                  <a:lnTo>
                    <a:pt x="811" y="253"/>
                  </a:lnTo>
                  <a:lnTo>
                    <a:pt x="811" y="255"/>
                  </a:lnTo>
                  <a:lnTo>
                    <a:pt x="811" y="256"/>
                  </a:lnTo>
                  <a:lnTo>
                    <a:pt x="814" y="258"/>
                  </a:lnTo>
                  <a:lnTo>
                    <a:pt x="816" y="258"/>
                  </a:lnTo>
                  <a:lnTo>
                    <a:pt x="817" y="259"/>
                  </a:lnTo>
                  <a:lnTo>
                    <a:pt x="819" y="262"/>
                  </a:lnTo>
                  <a:lnTo>
                    <a:pt x="819" y="264"/>
                  </a:lnTo>
                  <a:lnTo>
                    <a:pt x="820" y="265"/>
                  </a:lnTo>
                  <a:lnTo>
                    <a:pt x="822" y="265"/>
                  </a:lnTo>
                  <a:lnTo>
                    <a:pt x="820" y="267"/>
                  </a:lnTo>
                  <a:lnTo>
                    <a:pt x="819" y="268"/>
                  </a:lnTo>
                  <a:lnTo>
                    <a:pt x="816" y="276"/>
                  </a:lnTo>
                  <a:lnTo>
                    <a:pt x="816" y="282"/>
                  </a:lnTo>
                  <a:lnTo>
                    <a:pt x="817" y="282"/>
                  </a:lnTo>
                  <a:lnTo>
                    <a:pt x="819" y="282"/>
                  </a:lnTo>
                  <a:lnTo>
                    <a:pt x="820" y="282"/>
                  </a:lnTo>
                  <a:lnTo>
                    <a:pt x="828" y="264"/>
                  </a:lnTo>
                  <a:lnTo>
                    <a:pt x="828" y="261"/>
                  </a:lnTo>
                  <a:lnTo>
                    <a:pt x="831" y="258"/>
                  </a:lnTo>
                  <a:lnTo>
                    <a:pt x="832" y="253"/>
                  </a:lnTo>
                  <a:lnTo>
                    <a:pt x="822" y="234"/>
                  </a:lnTo>
                  <a:lnTo>
                    <a:pt x="823" y="231"/>
                  </a:lnTo>
                  <a:lnTo>
                    <a:pt x="828" y="235"/>
                  </a:lnTo>
                  <a:lnTo>
                    <a:pt x="829" y="237"/>
                  </a:lnTo>
                  <a:lnTo>
                    <a:pt x="831" y="238"/>
                  </a:lnTo>
                  <a:lnTo>
                    <a:pt x="834" y="238"/>
                  </a:lnTo>
                  <a:lnTo>
                    <a:pt x="834" y="243"/>
                  </a:lnTo>
                  <a:lnTo>
                    <a:pt x="835" y="243"/>
                  </a:lnTo>
                  <a:lnTo>
                    <a:pt x="844" y="232"/>
                  </a:lnTo>
                  <a:lnTo>
                    <a:pt x="844" y="231"/>
                  </a:lnTo>
                  <a:lnTo>
                    <a:pt x="846" y="229"/>
                  </a:lnTo>
                  <a:lnTo>
                    <a:pt x="847" y="223"/>
                  </a:lnTo>
                  <a:lnTo>
                    <a:pt x="847" y="222"/>
                  </a:lnTo>
                  <a:lnTo>
                    <a:pt x="849" y="222"/>
                  </a:lnTo>
                  <a:lnTo>
                    <a:pt x="850" y="216"/>
                  </a:lnTo>
                  <a:lnTo>
                    <a:pt x="850" y="214"/>
                  </a:lnTo>
                  <a:lnTo>
                    <a:pt x="849" y="213"/>
                  </a:lnTo>
                  <a:lnTo>
                    <a:pt x="846" y="211"/>
                  </a:lnTo>
                  <a:lnTo>
                    <a:pt x="846" y="210"/>
                  </a:lnTo>
                  <a:lnTo>
                    <a:pt x="850" y="202"/>
                  </a:lnTo>
                  <a:lnTo>
                    <a:pt x="852" y="202"/>
                  </a:lnTo>
                  <a:lnTo>
                    <a:pt x="855" y="199"/>
                  </a:lnTo>
                  <a:lnTo>
                    <a:pt x="865" y="196"/>
                  </a:lnTo>
                  <a:lnTo>
                    <a:pt x="867" y="193"/>
                  </a:lnTo>
                  <a:lnTo>
                    <a:pt x="868" y="193"/>
                  </a:lnTo>
                  <a:lnTo>
                    <a:pt x="873" y="193"/>
                  </a:lnTo>
                  <a:lnTo>
                    <a:pt x="892" y="190"/>
                  </a:lnTo>
                  <a:lnTo>
                    <a:pt x="894" y="189"/>
                  </a:lnTo>
                  <a:lnTo>
                    <a:pt x="895" y="184"/>
                  </a:lnTo>
                  <a:lnTo>
                    <a:pt x="897" y="184"/>
                  </a:lnTo>
                  <a:lnTo>
                    <a:pt x="898" y="187"/>
                  </a:lnTo>
                  <a:lnTo>
                    <a:pt x="901" y="187"/>
                  </a:lnTo>
                  <a:lnTo>
                    <a:pt x="906" y="184"/>
                  </a:lnTo>
                  <a:lnTo>
                    <a:pt x="907" y="187"/>
                  </a:lnTo>
                  <a:lnTo>
                    <a:pt x="909" y="187"/>
                  </a:lnTo>
                  <a:lnTo>
                    <a:pt x="913" y="186"/>
                  </a:lnTo>
                  <a:lnTo>
                    <a:pt x="915" y="186"/>
                  </a:lnTo>
                  <a:lnTo>
                    <a:pt x="918" y="184"/>
                  </a:lnTo>
                  <a:lnTo>
                    <a:pt x="918" y="183"/>
                  </a:lnTo>
                  <a:lnTo>
                    <a:pt x="918" y="178"/>
                  </a:lnTo>
                  <a:lnTo>
                    <a:pt x="916" y="178"/>
                  </a:lnTo>
                  <a:lnTo>
                    <a:pt x="916" y="181"/>
                  </a:lnTo>
                  <a:lnTo>
                    <a:pt x="916" y="183"/>
                  </a:lnTo>
                  <a:lnTo>
                    <a:pt x="913" y="184"/>
                  </a:lnTo>
                  <a:lnTo>
                    <a:pt x="907" y="181"/>
                  </a:lnTo>
                  <a:lnTo>
                    <a:pt x="907" y="178"/>
                  </a:lnTo>
                  <a:lnTo>
                    <a:pt x="906" y="177"/>
                  </a:lnTo>
                  <a:lnTo>
                    <a:pt x="904" y="174"/>
                  </a:lnTo>
                  <a:lnTo>
                    <a:pt x="904" y="172"/>
                  </a:lnTo>
                  <a:lnTo>
                    <a:pt x="901" y="171"/>
                  </a:lnTo>
                  <a:lnTo>
                    <a:pt x="900" y="169"/>
                  </a:lnTo>
                  <a:lnTo>
                    <a:pt x="901" y="168"/>
                  </a:lnTo>
                  <a:lnTo>
                    <a:pt x="903" y="166"/>
                  </a:lnTo>
                  <a:lnTo>
                    <a:pt x="904" y="165"/>
                  </a:lnTo>
                  <a:lnTo>
                    <a:pt x="906" y="163"/>
                  </a:lnTo>
                  <a:lnTo>
                    <a:pt x="901" y="157"/>
                  </a:lnTo>
                  <a:lnTo>
                    <a:pt x="903" y="153"/>
                  </a:lnTo>
                  <a:lnTo>
                    <a:pt x="907" y="148"/>
                  </a:lnTo>
                  <a:lnTo>
                    <a:pt x="913" y="142"/>
                  </a:lnTo>
                  <a:lnTo>
                    <a:pt x="913" y="138"/>
                  </a:lnTo>
                  <a:lnTo>
                    <a:pt x="916" y="136"/>
                  </a:lnTo>
                  <a:lnTo>
                    <a:pt x="918" y="135"/>
                  </a:lnTo>
                  <a:lnTo>
                    <a:pt x="919" y="135"/>
                  </a:lnTo>
                  <a:lnTo>
                    <a:pt x="921" y="138"/>
                  </a:lnTo>
                  <a:lnTo>
                    <a:pt x="922" y="136"/>
                  </a:lnTo>
                  <a:lnTo>
                    <a:pt x="922" y="133"/>
                  </a:lnTo>
                  <a:lnTo>
                    <a:pt x="924" y="133"/>
                  </a:lnTo>
                  <a:lnTo>
                    <a:pt x="924" y="135"/>
                  </a:lnTo>
                  <a:lnTo>
                    <a:pt x="925" y="135"/>
                  </a:lnTo>
                  <a:lnTo>
                    <a:pt x="927" y="135"/>
                  </a:lnTo>
                  <a:lnTo>
                    <a:pt x="928" y="132"/>
                  </a:lnTo>
                  <a:lnTo>
                    <a:pt x="928" y="130"/>
                  </a:lnTo>
                  <a:lnTo>
                    <a:pt x="931" y="132"/>
                  </a:lnTo>
                  <a:lnTo>
                    <a:pt x="933" y="129"/>
                  </a:lnTo>
                  <a:lnTo>
                    <a:pt x="933" y="126"/>
                  </a:lnTo>
                  <a:lnTo>
                    <a:pt x="934" y="124"/>
                  </a:lnTo>
                  <a:lnTo>
                    <a:pt x="934" y="121"/>
                  </a:lnTo>
                  <a:lnTo>
                    <a:pt x="936" y="120"/>
                  </a:lnTo>
                  <a:lnTo>
                    <a:pt x="937" y="120"/>
                  </a:lnTo>
                  <a:lnTo>
                    <a:pt x="939" y="120"/>
                  </a:lnTo>
                  <a:lnTo>
                    <a:pt x="939" y="121"/>
                  </a:lnTo>
                  <a:lnTo>
                    <a:pt x="939" y="123"/>
                  </a:lnTo>
                  <a:lnTo>
                    <a:pt x="940" y="124"/>
                  </a:lnTo>
                  <a:lnTo>
                    <a:pt x="942" y="123"/>
                  </a:lnTo>
                  <a:lnTo>
                    <a:pt x="945" y="126"/>
                  </a:lnTo>
                  <a:lnTo>
                    <a:pt x="946" y="124"/>
                  </a:lnTo>
                  <a:lnTo>
                    <a:pt x="948" y="123"/>
                  </a:lnTo>
                  <a:lnTo>
                    <a:pt x="949" y="121"/>
                  </a:lnTo>
                  <a:lnTo>
                    <a:pt x="951" y="121"/>
                  </a:lnTo>
                  <a:lnTo>
                    <a:pt x="952" y="121"/>
                  </a:lnTo>
                  <a:lnTo>
                    <a:pt x="954" y="118"/>
                  </a:lnTo>
                  <a:lnTo>
                    <a:pt x="958" y="118"/>
                  </a:lnTo>
                  <a:lnTo>
                    <a:pt x="960" y="117"/>
                  </a:lnTo>
                  <a:lnTo>
                    <a:pt x="961" y="117"/>
                  </a:lnTo>
                  <a:lnTo>
                    <a:pt x="963" y="115"/>
                  </a:lnTo>
                  <a:lnTo>
                    <a:pt x="966" y="115"/>
                  </a:lnTo>
                  <a:lnTo>
                    <a:pt x="967" y="114"/>
                  </a:lnTo>
                  <a:lnTo>
                    <a:pt x="967" y="112"/>
                  </a:lnTo>
                  <a:lnTo>
                    <a:pt x="967" y="111"/>
                  </a:lnTo>
                  <a:close/>
                </a:path>
              </a:pathLst>
            </a:custGeom>
            <a:grpFill/>
            <a:ln w="1905">
              <a:noFill/>
              <a:round/>
              <a:headEnd/>
              <a:tailEnd/>
            </a:ln>
          </p:spPr>
          <p:txBody>
            <a:bodyPr/>
            <a:lstStyle/>
            <a:p>
              <a:endParaRPr lang="en-GB">
                <a:solidFill>
                  <a:srgbClr val="000000"/>
                </a:solidFill>
                <a:latin typeface="Arial"/>
              </a:endParaRPr>
            </a:p>
          </p:txBody>
        </p:sp>
        <p:sp>
          <p:nvSpPr>
            <p:cNvPr id="1006" name="Freeform 1002"/>
            <p:cNvSpPr>
              <a:spLocks/>
            </p:cNvSpPr>
            <p:nvPr/>
          </p:nvSpPr>
          <p:spPr bwMode="auto">
            <a:xfrm>
              <a:off x="464" y="1545"/>
              <a:ext cx="15" cy="40"/>
            </a:xfrm>
            <a:custGeom>
              <a:avLst/>
              <a:gdLst>
                <a:gd name="T0" fmla="*/ 12 w 15"/>
                <a:gd name="T1" fmla="*/ 9 h 40"/>
                <a:gd name="T2" fmla="*/ 12 w 15"/>
                <a:gd name="T3" fmla="*/ 7 h 40"/>
                <a:gd name="T4" fmla="*/ 12 w 15"/>
                <a:gd name="T5" fmla="*/ 12 h 40"/>
                <a:gd name="T6" fmla="*/ 12 w 15"/>
                <a:gd name="T7" fmla="*/ 16 h 40"/>
                <a:gd name="T8" fmla="*/ 12 w 15"/>
                <a:gd name="T9" fmla="*/ 15 h 40"/>
                <a:gd name="T10" fmla="*/ 14 w 15"/>
                <a:gd name="T11" fmla="*/ 15 h 40"/>
                <a:gd name="T12" fmla="*/ 14 w 15"/>
                <a:gd name="T13" fmla="*/ 16 h 40"/>
                <a:gd name="T14" fmla="*/ 15 w 15"/>
                <a:gd name="T15" fmla="*/ 18 h 40"/>
                <a:gd name="T16" fmla="*/ 14 w 15"/>
                <a:gd name="T17" fmla="*/ 19 h 40"/>
                <a:gd name="T18" fmla="*/ 14 w 15"/>
                <a:gd name="T19" fmla="*/ 24 h 40"/>
                <a:gd name="T20" fmla="*/ 15 w 15"/>
                <a:gd name="T21" fmla="*/ 24 h 40"/>
                <a:gd name="T22" fmla="*/ 15 w 15"/>
                <a:gd name="T23" fmla="*/ 39 h 40"/>
                <a:gd name="T24" fmla="*/ 14 w 15"/>
                <a:gd name="T25" fmla="*/ 40 h 40"/>
                <a:gd name="T26" fmla="*/ 12 w 15"/>
                <a:gd name="T27" fmla="*/ 40 h 40"/>
                <a:gd name="T28" fmla="*/ 12 w 15"/>
                <a:gd name="T29" fmla="*/ 36 h 40"/>
                <a:gd name="T30" fmla="*/ 9 w 15"/>
                <a:gd name="T31" fmla="*/ 30 h 40"/>
                <a:gd name="T32" fmla="*/ 9 w 15"/>
                <a:gd name="T33" fmla="*/ 28 h 40"/>
                <a:gd name="T34" fmla="*/ 12 w 15"/>
                <a:gd name="T35" fmla="*/ 24 h 40"/>
                <a:gd name="T36" fmla="*/ 12 w 15"/>
                <a:gd name="T37" fmla="*/ 21 h 40"/>
                <a:gd name="T38" fmla="*/ 11 w 15"/>
                <a:gd name="T39" fmla="*/ 25 h 40"/>
                <a:gd name="T40" fmla="*/ 9 w 15"/>
                <a:gd name="T41" fmla="*/ 25 h 40"/>
                <a:gd name="T42" fmla="*/ 8 w 15"/>
                <a:gd name="T43" fmla="*/ 24 h 40"/>
                <a:gd name="T44" fmla="*/ 6 w 15"/>
                <a:gd name="T45" fmla="*/ 22 h 40"/>
                <a:gd name="T46" fmla="*/ 5 w 15"/>
                <a:gd name="T47" fmla="*/ 21 h 40"/>
                <a:gd name="T48" fmla="*/ 6 w 15"/>
                <a:gd name="T49" fmla="*/ 18 h 40"/>
                <a:gd name="T50" fmla="*/ 5 w 15"/>
                <a:gd name="T51" fmla="*/ 16 h 40"/>
                <a:gd name="T52" fmla="*/ 6 w 15"/>
                <a:gd name="T53" fmla="*/ 16 h 40"/>
                <a:gd name="T54" fmla="*/ 6 w 15"/>
                <a:gd name="T55" fmla="*/ 15 h 40"/>
                <a:gd name="T56" fmla="*/ 5 w 15"/>
                <a:gd name="T57" fmla="*/ 13 h 40"/>
                <a:gd name="T58" fmla="*/ 3 w 15"/>
                <a:gd name="T59" fmla="*/ 9 h 40"/>
                <a:gd name="T60" fmla="*/ 0 w 15"/>
                <a:gd name="T61" fmla="*/ 7 h 40"/>
                <a:gd name="T62" fmla="*/ 0 w 15"/>
                <a:gd name="T63" fmla="*/ 6 h 40"/>
                <a:gd name="T64" fmla="*/ 0 w 15"/>
                <a:gd name="T65" fmla="*/ 4 h 40"/>
                <a:gd name="T66" fmla="*/ 0 w 15"/>
                <a:gd name="T67" fmla="*/ 3 h 40"/>
                <a:gd name="T68" fmla="*/ 0 w 15"/>
                <a:gd name="T69" fmla="*/ 1 h 40"/>
                <a:gd name="T70" fmla="*/ 2 w 15"/>
                <a:gd name="T71" fmla="*/ 0 h 40"/>
                <a:gd name="T72" fmla="*/ 3 w 15"/>
                <a:gd name="T73" fmla="*/ 3 h 40"/>
                <a:gd name="T74" fmla="*/ 6 w 15"/>
                <a:gd name="T75" fmla="*/ 3 h 40"/>
                <a:gd name="T76" fmla="*/ 8 w 15"/>
                <a:gd name="T77" fmla="*/ 4 h 40"/>
                <a:gd name="T78" fmla="*/ 9 w 15"/>
                <a:gd name="T79" fmla="*/ 6 h 40"/>
                <a:gd name="T80" fmla="*/ 9 w 15"/>
                <a:gd name="T81" fmla="*/ 7 h 40"/>
                <a:gd name="T82" fmla="*/ 12 w 15"/>
                <a:gd name="T83" fmla="*/ 9 h 4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5"/>
                <a:gd name="T127" fmla="*/ 0 h 40"/>
                <a:gd name="T128" fmla="*/ 15 w 15"/>
                <a:gd name="T129" fmla="*/ 40 h 4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5" h="40">
                  <a:moveTo>
                    <a:pt x="12" y="9"/>
                  </a:moveTo>
                  <a:lnTo>
                    <a:pt x="12" y="7"/>
                  </a:lnTo>
                  <a:lnTo>
                    <a:pt x="12" y="12"/>
                  </a:lnTo>
                  <a:lnTo>
                    <a:pt x="12" y="16"/>
                  </a:lnTo>
                  <a:lnTo>
                    <a:pt x="12" y="15"/>
                  </a:lnTo>
                  <a:lnTo>
                    <a:pt x="14" y="15"/>
                  </a:lnTo>
                  <a:lnTo>
                    <a:pt x="14" y="16"/>
                  </a:lnTo>
                  <a:lnTo>
                    <a:pt x="15" y="18"/>
                  </a:lnTo>
                  <a:lnTo>
                    <a:pt x="14" y="19"/>
                  </a:lnTo>
                  <a:lnTo>
                    <a:pt x="14" y="24"/>
                  </a:lnTo>
                  <a:lnTo>
                    <a:pt x="15" y="24"/>
                  </a:lnTo>
                  <a:lnTo>
                    <a:pt x="15" y="39"/>
                  </a:lnTo>
                  <a:lnTo>
                    <a:pt x="14" y="40"/>
                  </a:lnTo>
                  <a:lnTo>
                    <a:pt x="12" y="40"/>
                  </a:lnTo>
                  <a:lnTo>
                    <a:pt x="12" y="36"/>
                  </a:lnTo>
                  <a:lnTo>
                    <a:pt x="9" y="30"/>
                  </a:lnTo>
                  <a:lnTo>
                    <a:pt x="9" y="28"/>
                  </a:lnTo>
                  <a:lnTo>
                    <a:pt x="12" y="24"/>
                  </a:lnTo>
                  <a:lnTo>
                    <a:pt x="12" y="21"/>
                  </a:lnTo>
                  <a:lnTo>
                    <a:pt x="11" y="25"/>
                  </a:lnTo>
                  <a:lnTo>
                    <a:pt x="9" y="25"/>
                  </a:lnTo>
                  <a:lnTo>
                    <a:pt x="8" y="24"/>
                  </a:lnTo>
                  <a:lnTo>
                    <a:pt x="6" y="22"/>
                  </a:lnTo>
                  <a:lnTo>
                    <a:pt x="5" y="21"/>
                  </a:lnTo>
                  <a:lnTo>
                    <a:pt x="6" y="18"/>
                  </a:lnTo>
                  <a:lnTo>
                    <a:pt x="5" y="16"/>
                  </a:lnTo>
                  <a:lnTo>
                    <a:pt x="6" y="16"/>
                  </a:lnTo>
                  <a:lnTo>
                    <a:pt x="6" y="15"/>
                  </a:lnTo>
                  <a:lnTo>
                    <a:pt x="5" y="13"/>
                  </a:lnTo>
                  <a:lnTo>
                    <a:pt x="3" y="9"/>
                  </a:lnTo>
                  <a:lnTo>
                    <a:pt x="0" y="7"/>
                  </a:lnTo>
                  <a:lnTo>
                    <a:pt x="0" y="6"/>
                  </a:lnTo>
                  <a:lnTo>
                    <a:pt x="0" y="4"/>
                  </a:lnTo>
                  <a:lnTo>
                    <a:pt x="0" y="3"/>
                  </a:lnTo>
                  <a:lnTo>
                    <a:pt x="0" y="1"/>
                  </a:lnTo>
                  <a:lnTo>
                    <a:pt x="2" y="0"/>
                  </a:lnTo>
                  <a:lnTo>
                    <a:pt x="3" y="3"/>
                  </a:lnTo>
                  <a:lnTo>
                    <a:pt x="6" y="3"/>
                  </a:lnTo>
                  <a:lnTo>
                    <a:pt x="8" y="4"/>
                  </a:lnTo>
                  <a:lnTo>
                    <a:pt x="9" y="6"/>
                  </a:lnTo>
                  <a:lnTo>
                    <a:pt x="9" y="7"/>
                  </a:lnTo>
                  <a:lnTo>
                    <a:pt x="12" y="9"/>
                  </a:lnTo>
                  <a:close/>
                </a:path>
              </a:pathLst>
            </a:custGeom>
            <a:grpFill/>
            <a:ln w="1905">
              <a:noFill/>
              <a:round/>
              <a:headEnd/>
              <a:tailEnd/>
            </a:ln>
          </p:spPr>
          <p:txBody>
            <a:bodyPr/>
            <a:lstStyle/>
            <a:p>
              <a:endParaRPr lang="en-GB">
                <a:solidFill>
                  <a:srgbClr val="000000"/>
                </a:solidFill>
                <a:latin typeface="Arial"/>
              </a:endParaRPr>
            </a:p>
          </p:txBody>
        </p:sp>
        <p:sp>
          <p:nvSpPr>
            <p:cNvPr id="1007" name="Freeform 1003"/>
            <p:cNvSpPr>
              <a:spLocks/>
            </p:cNvSpPr>
            <p:nvPr/>
          </p:nvSpPr>
          <p:spPr bwMode="auto">
            <a:xfrm>
              <a:off x="478" y="1525"/>
              <a:ext cx="16" cy="35"/>
            </a:xfrm>
            <a:custGeom>
              <a:avLst/>
              <a:gdLst>
                <a:gd name="T0" fmla="*/ 2 w 16"/>
                <a:gd name="T1" fmla="*/ 18 h 35"/>
                <a:gd name="T2" fmla="*/ 0 w 16"/>
                <a:gd name="T3" fmla="*/ 3 h 35"/>
                <a:gd name="T4" fmla="*/ 0 w 16"/>
                <a:gd name="T5" fmla="*/ 0 h 35"/>
                <a:gd name="T6" fmla="*/ 1 w 16"/>
                <a:gd name="T7" fmla="*/ 0 h 35"/>
                <a:gd name="T8" fmla="*/ 8 w 16"/>
                <a:gd name="T9" fmla="*/ 0 h 35"/>
                <a:gd name="T10" fmla="*/ 13 w 16"/>
                <a:gd name="T11" fmla="*/ 9 h 35"/>
                <a:gd name="T12" fmla="*/ 14 w 16"/>
                <a:gd name="T13" fmla="*/ 14 h 35"/>
                <a:gd name="T14" fmla="*/ 14 w 16"/>
                <a:gd name="T15" fmla="*/ 15 h 35"/>
                <a:gd name="T16" fmla="*/ 16 w 16"/>
                <a:gd name="T17" fmla="*/ 18 h 35"/>
                <a:gd name="T18" fmla="*/ 8 w 16"/>
                <a:gd name="T19" fmla="*/ 3 h 35"/>
                <a:gd name="T20" fmla="*/ 8 w 16"/>
                <a:gd name="T21" fmla="*/ 5 h 35"/>
                <a:gd name="T22" fmla="*/ 7 w 16"/>
                <a:gd name="T23" fmla="*/ 5 h 35"/>
                <a:gd name="T24" fmla="*/ 8 w 16"/>
                <a:gd name="T25" fmla="*/ 12 h 35"/>
                <a:gd name="T26" fmla="*/ 10 w 16"/>
                <a:gd name="T27" fmla="*/ 14 h 35"/>
                <a:gd name="T28" fmla="*/ 11 w 16"/>
                <a:gd name="T29" fmla="*/ 15 h 35"/>
                <a:gd name="T30" fmla="*/ 13 w 16"/>
                <a:gd name="T31" fmla="*/ 17 h 35"/>
                <a:gd name="T32" fmla="*/ 14 w 16"/>
                <a:gd name="T33" fmla="*/ 21 h 35"/>
                <a:gd name="T34" fmla="*/ 13 w 16"/>
                <a:gd name="T35" fmla="*/ 20 h 35"/>
                <a:gd name="T36" fmla="*/ 11 w 16"/>
                <a:gd name="T37" fmla="*/ 21 h 35"/>
                <a:gd name="T38" fmla="*/ 14 w 16"/>
                <a:gd name="T39" fmla="*/ 23 h 35"/>
                <a:gd name="T40" fmla="*/ 14 w 16"/>
                <a:gd name="T41" fmla="*/ 26 h 35"/>
                <a:gd name="T42" fmla="*/ 13 w 16"/>
                <a:gd name="T43" fmla="*/ 26 h 35"/>
                <a:gd name="T44" fmla="*/ 10 w 16"/>
                <a:gd name="T45" fmla="*/ 24 h 35"/>
                <a:gd name="T46" fmla="*/ 10 w 16"/>
                <a:gd name="T47" fmla="*/ 29 h 35"/>
                <a:gd name="T48" fmla="*/ 10 w 16"/>
                <a:gd name="T49" fmla="*/ 30 h 35"/>
                <a:gd name="T50" fmla="*/ 8 w 16"/>
                <a:gd name="T51" fmla="*/ 29 h 35"/>
                <a:gd name="T52" fmla="*/ 5 w 16"/>
                <a:gd name="T53" fmla="*/ 35 h 35"/>
                <a:gd name="T54" fmla="*/ 4 w 16"/>
                <a:gd name="T55" fmla="*/ 35 h 35"/>
                <a:gd name="T56" fmla="*/ 2 w 16"/>
                <a:gd name="T57" fmla="*/ 35 h 35"/>
                <a:gd name="T58" fmla="*/ 2 w 16"/>
                <a:gd name="T59" fmla="*/ 33 h 35"/>
                <a:gd name="T60" fmla="*/ 2 w 16"/>
                <a:gd name="T61" fmla="*/ 26 h 35"/>
                <a:gd name="T62" fmla="*/ 4 w 16"/>
                <a:gd name="T63" fmla="*/ 24 h 35"/>
                <a:gd name="T64" fmla="*/ 5 w 16"/>
                <a:gd name="T65" fmla="*/ 26 h 35"/>
                <a:gd name="T66" fmla="*/ 7 w 16"/>
                <a:gd name="T67" fmla="*/ 24 h 35"/>
                <a:gd name="T68" fmla="*/ 4 w 16"/>
                <a:gd name="T69" fmla="*/ 23 h 35"/>
                <a:gd name="T70" fmla="*/ 4 w 16"/>
                <a:gd name="T71" fmla="*/ 21 h 35"/>
                <a:gd name="T72" fmla="*/ 5 w 16"/>
                <a:gd name="T73" fmla="*/ 20 h 35"/>
                <a:gd name="T74" fmla="*/ 7 w 16"/>
                <a:gd name="T75" fmla="*/ 18 h 35"/>
                <a:gd name="T76" fmla="*/ 5 w 16"/>
                <a:gd name="T77" fmla="*/ 18 h 35"/>
                <a:gd name="T78" fmla="*/ 4 w 16"/>
                <a:gd name="T79" fmla="*/ 20 h 35"/>
                <a:gd name="T80" fmla="*/ 2 w 16"/>
                <a:gd name="T81" fmla="*/ 18 h 3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
                <a:gd name="T124" fmla="*/ 0 h 35"/>
                <a:gd name="T125" fmla="*/ 16 w 16"/>
                <a:gd name="T126" fmla="*/ 35 h 3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 h="35">
                  <a:moveTo>
                    <a:pt x="2" y="18"/>
                  </a:moveTo>
                  <a:lnTo>
                    <a:pt x="0" y="3"/>
                  </a:lnTo>
                  <a:lnTo>
                    <a:pt x="0" y="0"/>
                  </a:lnTo>
                  <a:lnTo>
                    <a:pt x="1" y="0"/>
                  </a:lnTo>
                  <a:lnTo>
                    <a:pt x="8" y="0"/>
                  </a:lnTo>
                  <a:lnTo>
                    <a:pt x="13" y="9"/>
                  </a:lnTo>
                  <a:lnTo>
                    <a:pt x="14" y="14"/>
                  </a:lnTo>
                  <a:lnTo>
                    <a:pt x="14" y="15"/>
                  </a:lnTo>
                  <a:lnTo>
                    <a:pt x="16" y="18"/>
                  </a:lnTo>
                  <a:lnTo>
                    <a:pt x="8" y="3"/>
                  </a:lnTo>
                  <a:lnTo>
                    <a:pt x="8" y="5"/>
                  </a:lnTo>
                  <a:lnTo>
                    <a:pt x="7" y="5"/>
                  </a:lnTo>
                  <a:lnTo>
                    <a:pt x="8" y="12"/>
                  </a:lnTo>
                  <a:lnTo>
                    <a:pt x="10" y="14"/>
                  </a:lnTo>
                  <a:lnTo>
                    <a:pt x="11" y="15"/>
                  </a:lnTo>
                  <a:lnTo>
                    <a:pt x="13" y="17"/>
                  </a:lnTo>
                  <a:lnTo>
                    <a:pt x="14" y="21"/>
                  </a:lnTo>
                  <a:lnTo>
                    <a:pt x="13" y="20"/>
                  </a:lnTo>
                  <a:lnTo>
                    <a:pt x="11" y="21"/>
                  </a:lnTo>
                  <a:lnTo>
                    <a:pt x="14" y="23"/>
                  </a:lnTo>
                  <a:lnTo>
                    <a:pt x="14" y="26"/>
                  </a:lnTo>
                  <a:lnTo>
                    <a:pt x="13" y="26"/>
                  </a:lnTo>
                  <a:lnTo>
                    <a:pt x="10" y="24"/>
                  </a:lnTo>
                  <a:lnTo>
                    <a:pt x="10" y="29"/>
                  </a:lnTo>
                  <a:lnTo>
                    <a:pt x="10" y="30"/>
                  </a:lnTo>
                  <a:lnTo>
                    <a:pt x="8" y="29"/>
                  </a:lnTo>
                  <a:lnTo>
                    <a:pt x="5" y="35"/>
                  </a:lnTo>
                  <a:lnTo>
                    <a:pt x="4" y="35"/>
                  </a:lnTo>
                  <a:lnTo>
                    <a:pt x="2" y="35"/>
                  </a:lnTo>
                  <a:lnTo>
                    <a:pt x="2" y="33"/>
                  </a:lnTo>
                  <a:lnTo>
                    <a:pt x="2" y="26"/>
                  </a:lnTo>
                  <a:lnTo>
                    <a:pt x="4" y="24"/>
                  </a:lnTo>
                  <a:lnTo>
                    <a:pt x="5" y="26"/>
                  </a:lnTo>
                  <a:lnTo>
                    <a:pt x="7" y="24"/>
                  </a:lnTo>
                  <a:lnTo>
                    <a:pt x="4" y="23"/>
                  </a:lnTo>
                  <a:lnTo>
                    <a:pt x="4" y="21"/>
                  </a:lnTo>
                  <a:lnTo>
                    <a:pt x="5" y="20"/>
                  </a:lnTo>
                  <a:lnTo>
                    <a:pt x="7" y="18"/>
                  </a:lnTo>
                  <a:lnTo>
                    <a:pt x="5" y="18"/>
                  </a:lnTo>
                  <a:lnTo>
                    <a:pt x="4" y="20"/>
                  </a:lnTo>
                  <a:lnTo>
                    <a:pt x="2" y="18"/>
                  </a:lnTo>
                  <a:close/>
                </a:path>
              </a:pathLst>
            </a:custGeom>
            <a:grpFill/>
            <a:ln w="1905">
              <a:noFill/>
              <a:round/>
              <a:headEnd/>
              <a:tailEnd/>
            </a:ln>
          </p:spPr>
          <p:txBody>
            <a:bodyPr/>
            <a:lstStyle/>
            <a:p>
              <a:endParaRPr lang="en-GB">
                <a:solidFill>
                  <a:srgbClr val="000000"/>
                </a:solidFill>
                <a:latin typeface="Arial"/>
              </a:endParaRPr>
            </a:p>
          </p:txBody>
        </p:sp>
        <p:sp>
          <p:nvSpPr>
            <p:cNvPr id="1008" name="Freeform 1004"/>
            <p:cNvSpPr>
              <a:spLocks/>
            </p:cNvSpPr>
            <p:nvPr/>
          </p:nvSpPr>
          <p:spPr bwMode="auto">
            <a:xfrm>
              <a:off x="483" y="1564"/>
              <a:ext cx="11" cy="24"/>
            </a:xfrm>
            <a:custGeom>
              <a:avLst/>
              <a:gdLst>
                <a:gd name="T0" fmla="*/ 5 w 11"/>
                <a:gd name="T1" fmla="*/ 9 h 24"/>
                <a:gd name="T2" fmla="*/ 3 w 11"/>
                <a:gd name="T3" fmla="*/ 8 h 24"/>
                <a:gd name="T4" fmla="*/ 2 w 11"/>
                <a:gd name="T5" fmla="*/ 6 h 24"/>
                <a:gd name="T6" fmla="*/ 0 w 11"/>
                <a:gd name="T7" fmla="*/ 5 h 24"/>
                <a:gd name="T8" fmla="*/ 0 w 11"/>
                <a:gd name="T9" fmla="*/ 3 h 24"/>
                <a:gd name="T10" fmla="*/ 0 w 11"/>
                <a:gd name="T11" fmla="*/ 2 h 24"/>
                <a:gd name="T12" fmla="*/ 3 w 11"/>
                <a:gd name="T13" fmla="*/ 2 h 24"/>
                <a:gd name="T14" fmla="*/ 3 w 11"/>
                <a:gd name="T15" fmla="*/ 0 h 24"/>
                <a:gd name="T16" fmla="*/ 8 w 11"/>
                <a:gd name="T17" fmla="*/ 5 h 24"/>
                <a:gd name="T18" fmla="*/ 11 w 11"/>
                <a:gd name="T19" fmla="*/ 3 h 24"/>
                <a:gd name="T20" fmla="*/ 11 w 11"/>
                <a:gd name="T21" fmla="*/ 9 h 24"/>
                <a:gd name="T22" fmla="*/ 8 w 11"/>
                <a:gd name="T23" fmla="*/ 8 h 24"/>
                <a:gd name="T24" fmla="*/ 8 w 11"/>
                <a:gd name="T25" fmla="*/ 24 h 24"/>
                <a:gd name="T26" fmla="*/ 8 w 11"/>
                <a:gd name="T27" fmla="*/ 20 h 24"/>
                <a:gd name="T28" fmla="*/ 6 w 11"/>
                <a:gd name="T29" fmla="*/ 20 h 24"/>
                <a:gd name="T30" fmla="*/ 5 w 11"/>
                <a:gd name="T31" fmla="*/ 21 h 24"/>
                <a:gd name="T32" fmla="*/ 3 w 11"/>
                <a:gd name="T33" fmla="*/ 20 h 24"/>
                <a:gd name="T34" fmla="*/ 3 w 11"/>
                <a:gd name="T35" fmla="*/ 14 h 24"/>
                <a:gd name="T36" fmla="*/ 5 w 11"/>
                <a:gd name="T37" fmla="*/ 15 h 24"/>
                <a:gd name="T38" fmla="*/ 6 w 11"/>
                <a:gd name="T39" fmla="*/ 12 h 24"/>
                <a:gd name="T40" fmla="*/ 6 w 11"/>
                <a:gd name="T41" fmla="*/ 11 h 24"/>
                <a:gd name="T42" fmla="*/ 6 w 11"/>
                <a:gd name="T43" fmla="*/ 12 h 24"/>
                <a:gd name="T44" fmla="*/ 5 w 11"/>
                <a:gd name="T45" fmla="*/ 11 h 24"/>
                <a:gd name="T46" fmla="*/ 3 w 11"/>
                <a:gd name="T47" fmla="*/ 9 h 24"/>
                <a:gd name="T48" fmla="*/ 5 w 11"/>
                <a:gd name="T49" fmla="*/ 9 h 2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
                <a:gd name="T76" fmla="*/ 0 h 24"/>
                <a:gd name="T77" fmla="*/ 11 w 11"/>
                <a:gd name="T78" fmla="*/ 24 h 2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 h="24">
                  <a:moveTo>
                    <a:pt x="5" y="9"/>
                  </a:moveTo>
                  <a:lnTo>
                    <a:pt x="3" y="8"/>
                  </a:lnTo>
                  <a:lnTo>
                    <a:pt x="2" y="6"/>
                  </a:lnTo>
                  <a:lnTo>
                    <a:pt x="0" y="5"/>
                  </a:lnTo>
                  <a:lnTo>
                    <a:pt x="0" y="3"/>
                  </a:lnTo>
                  <a:lnTo>
                    <a:pt x="0" y="2"/>
                  </a:lnTo>
                  <a:lnTo>
                    <a:pt x="3" y="2"/>
                  </a:lnTo>
                  <a:lnTo>
                    <a:pt x="3" y="0"/>
                  </a:lnTo>
                  <a:lnTo>
                    <a:pt x="8" y="5"/>
                  </a:lnTo>
                  <a:lnTo>
                    <a:pt x="11" y="3"/>
                  </a:lnTo>
                  <a:lnTo>
                    <a:pt x="11" y="9"/>
                  </a:lnTo>
                  <a:lnTo>
                    <a:pt x="8" y="8"/>
                  </a:lnTo>
                  <a:lnTo>
                    <a:pt x="8" y="24"/>
                  </a:lnTo>
                  <a:lnTo>
                    <a:pt x="8" y="20"/>
                  </a:lnTo>
                  <a:lnTo>
                    <a:pt x="6" y="20"/>
                  </a:lnTo>
                  <a:lnTo>
                    <a:pt x="5" y="21"/>
                  </a:lnTo>
                  <a:lnTo>
                    <a:pt x="3" y="20"/>
                  </a:lnTo>
                  <a:lnTo>
                    <a:pt x="3" y="14"/>
                  </a:lnTo>
                  <a:lnTo>
                    <a:pt x="5" y="15"/>
                  </a:lnTo>
                  <a:lnTo>
                    <a:pt x="6" y="12"/>
                  </a:lnTo>
                  <a:lnTo>
                    <a:pt x="6" y="11"/>
                  </a:lnTo>
                  <a:lnTo>
                    <a:pt x="6" y="12"/>
                  </a:lnTo>
                  <a:lnTo>
                    <a:pt x="5" y="11"/>
                  </a:lnTo>
                  <a:lnTo>
                    <a:pt x="3" y="9"/>
                  </a:lnTo>
                  <a:lnTo>
                    <a:pt x="5" y="9"/>
                  </a:lnTo>
                  <a:close/>
                </a:path>
              </a:pathLst>
            </a:custGeom>
            <a:grpFill/>
            <a:ln w="1905">
              <a:noFill/>
              <a:round/>
              <a:headEnd/>
              <a:tailEnd/>
            </a:ln>
          </p:spPr>
          <p:txBody>
            <a:bodyPr/>
            <a:lstStyle/>
            <a:p>
              <a:endParaRPr lang="en-GB">
                <a:solidFill>
                  <a:srgbClr val="000000"/>
                </a:solidFill>
                <a:latin typeface="Arial"/>
              </a:endParaRPr>
            </a:p>
          </p:txBody>
        </p:sp>
        <p:sp>
          <p:nvSpPr>
            <p:cNvPr id="1009" name="Freeform 1005"/>
            <p:cNvSpPr>
              <a:spLocks/>
            </p:cNvSpPr>
            <p:nvPr/>
          </p:nvSpPr>
          <p:spPr bwMode="auto">
            <a:xfrm>
              <a:off x="491" y="1558"/>
              <a:ext cx="16" cy="20"/>
            </a:xfrm>
            <a:custGeom>
              <a:avLst/>
              <a:gdLst>
                <a:gd name="T0" fmla="*/ 3 w 16"/>
                <a:gd name="T1" fmla="*/ 6 h 20"/>
                <a:gd name="T2" fmla="*/ 3 w 16"/>
                <a:gd name="T3" fmla="*/ 5 h 20"/>
                <a:gd name="T4" fmla="*/ 1 w 16"/>
                <a:gd name="T5" fmla="*/ 3 h 20"/>
                <a:gd name="T6" fmla="*/ 0 w 16"/>
                <a:gd name="T7" fmla="*/ 2 h 20"/>
                <a:gd name="T8" fmla="*/ 0 w 16"/>
                <a:gd name="T9" fmla="*/ 0 h 20"/>
                <a:gd name="T10" fmla="*/ 1 w 16"/>
                <a:gd name="T11" fmla="*/ 0 h 20"/>
                <a:gd name="T12" fmla="*/ 9 w 16"/>
                <a:gd name="T13" fmla="*/ 3 h 20"/>
                <a:gd name="T14" fmla="*/ 12 w 16"/>
                <a:gd name="T15" fmla="*/ 3 h 20"/>
                <a:gd name="T16" fmla="*/ 15 w 16"/>
                <a:gd name="T17" fmla="*/ 3 h 20"/>
                <a:gd name="T18" fmla="*/ 15 w 16"/>
                <a:gd name="T19" fmla="*/ 5 h 20"/>
                <a:gd name="T20" fmla="*/ 16 w 16"/>
                <a:gd name="T21" fmla="*/ 6 h 20"/>
                <a:gd name="T22" fmla="*/ 16 w 16"/>
                <a:gd name="T23" fmla="*/ 14 h 20"/>
                <a:gd name="T24" fmla="*/ 15 w 16"/>
                <a:gd name="T25" fmla="*/ 14 h 20"/>
                <a:gd name="T26" fmla="*/ 10 w 16"/>
                <a:gd name="T27" fmla="*/ 8 h 20"/>
                <a:gd name="T28" fmla="*/ 10 w 16"/>
                <a:gd name="T29" fmla="*/ 11 h 20"/>
                <a:gd name="T30" fmla="*/ 13 w 16"/>
                <a:gd name="T31" fmla="*/ 15 h 20"/>
                <a:gd name="T32" fmla="*/ 13 w 16"/>
                <a:gd name="T33" fmla="*/ 20 h 20"/>
                <a:gd name="T34" fmla="*/ 10 w 16"/>
                <a:gd name="T35" fmla="*/ 18 h 20"/>
                <a:gd name="T36" fmla="*/ 9 w 16"/>
                <a:gd name="T37" fmla="*/ 20 h 20"/>
                <a:gd name="T38" fmla="*/ 7 w 16"/>
                <a:gd name="T39" fmla="*/ 20 h 20"/>
                <a:gd name="T40" fmla="*/ 4 w 16"/>
                <a:gd name="T41" fmla="*/ 8 h 20"/>
                <a:gd name="T42" fmla="*/ 3 w 16"/>
                <a:gd name="T43" fmla="*/ 8 h 20"/>
                <a:gd name="T44" fmla="*/ 1 w 16"/>
                <a:gd name="T45" fmla="*/ 6 h 20"/>
                <a:gd name="T46" fmla="*/ 3 w 16"/>
                <a:gd name="T47" fmla="*/ 6 h 2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6"/>
                <a:gd name="T73" fmla="*/ 0 h 20"/>
                <a:gd name="T74" fmla="*/ 16 w 16"/>
                <a:gd name="T75" fmla="*/ 20 h 2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6" h="20">
                  <a:moveTo>
                    <a:pt x="3" y="6"/>
                  </a:moveTo>
                  <a:lnTo>
                    <a:pt x="3" y="5"/>
                  </a:lnTo>
                  <a:lnTo>
                    <a:pt x="1" y="3"/>
                  </a:lnTo>
                  <a:lnTo>
                    <a:pt x="0" y="2"/>
                  </a:lnTo>
                  <a:lnTo>
                    <a:pt x="0" y="0"/>
                  </a:lnTo>
                  <a:lnTo>
                    <a:pt x="1" y="0"/>
                  </a:lnTo>
                  <a:lnTo>
                    <a:pt x="9" y="3"/>
                  </a:lnTo>
                  <a:lnTo>
                    <a:pt x="12" y="3"/>
                  </a:lnTo>
                  <a:lnTo>
                    <a:pt x="15" y="3"/>
                  </a:lnTo>
                  <a:lnTo>
                    <a:pt x="15" y="5"/>
                  </a:lnTo>
                  <a:lnTo>
                    <a:pt x="16" y="6"/>
                  </a:lnTo>
                  <a:lnTo>
                    <a:pt x="16" y="14"/>
                  </a:lnTo>
                  <a:lnTo>
                    <a:pt x="15" y="14"/>
                  </a:lnTo>
                  <a:lnTo>
                    <a:pt x="10" y="8"/>
                  </a:lnTo>
                  <a:lnTo>
                    <a:pt x="10" y="11"/>
                  </a:lnTo>
                  <a:lnTo>
                    <a:pt x="13" y="15"/>
                  </a:lnTo>
                  <a:lnTo>
                    <a:pt x="13" y="20"/>
                  </a:lnTo>
                  <a:lnTo>
                    <a:pt x="10" y="18"/>
                  </a:lnTo>
                  <a:lnTo>
                    <a:pt x="9" y="20"/>
                  </a:lnTo>
                  <a:lnTo>
                    <a:pt x="7" y="20"/>
                  </a:lnTo>
                  <a:lnTo>
                    <a:pt x="4" y="8"/>
                  </a:lnTo>
                  <a:lnTo>
                    <a:pt x="3" y="8"/>
                  </a:lnTo>
                  <a:lnTo>
                    <a:pt x="1" y="6"/>
                  </a:lnTo>
                  <a:lnTo>
                    <a:pt x="3" y="6"/>
                  </a:lnTo>
                  <a:close/>
                </a:path>
              </a:pathLst>
            </a:custGeom>
            <a:grpFill/>
            <a:ln w="1905">
              <a:noFill/>
              <a:round/>
              <a:headEnd/>
              <a:tailEnd/>
            </a:ln>
          </p:spPr>
          <p:txBody>
            <a:bodyPr/>
            <a:lstStyle/>
            <a:p>
              <a:endParaRPr lang="en-GB">
                <a:solidFill>
                  <a:srgbClr val="000000"/>
                </a:solidFill>
                <a:latin typeface="Arial"/>
              </a:endParaRPr>
            </a:p>
          </p:txBody>
        </p:sp>
        <p:sp>
          <p:nvSpPr>
            <p:cNvPr id="1010" name="Freeform 1006"/>
            <p:cNvSpPr>
              <a:spLocks/>
            </p:cNvSpPr>
            <p:nvPr/>
          </p:nvSpPr>
          <p:spPr bwMode="auto">
            <a:xfrm>
              <a:off x="509" y="1567"/>
              <a:ext cx="4" cy="9"/>
            </a:xfrm>
            <a:custGeom>
              <a:avLst/>
              <a:gdLst>
                <a:gd name="T0" fmla="*/ 1 w 4"/>
                <a:gd name="T1" fmla="*/ 0 h 9"/>
                <a:gd name="T2" fmla="*/ 4 w 4"/>
                <a:gd name="T3" fmla="*/ 6 h 9"/>
                <a:gd name="T4" fmla="*/ 4 w 4"/>
                <a:gd name="T5" fmla="*/ 8 h 9"/>
                <a:gd name="T6" fmla="*/ 3 w 4"/>
                <a:gd name="T7" fmla="*/ 8 h 9"/>
                <a:gd name="T8" fmla="*/ 3 w 4"/>
                <a:gd name="T9" fmla="*/ 9 h 9"/>
                <a:gd name="T10" fmla="*/ 1 w 4"/>
                <a:gd name="T11" fmla="*/ 9 h 9"/>
                <a:gd name="T12" fmla="*/ 0 w 4"/>
                <a:gd name="T13" fmla="*/ 6 h 9"/>
                <a:gd name="T14" fmla="*/ 0 w 4"/>
                <a:gd name="T15" fmla="*/ 0 h 9"/>
                <a:gd name="T16" fmla="*/ 1 w 4"/>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9"/>
                <a:gd name="T29" fmla="*/ 4 w 4"/>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9">
                  <a:moveTo>
                    <a:pt x="1" y="0"/>
                  </a:moveTo>
                  <a:lnTo>
                    <a:pt x="4" y="6"/>
                  </a:lnTo>
                  <a:lnTo>
                    <a:pt x="4" y="8"/>
                  </a:lnTo>
                  <a:lnTo>
                    <a:pt x="3" y="8"/>
                  </a:lnTo>
                  <a:lnTo>
                    <a:pt x="3" y="9"/>
                  </a:lnTo>
                  <a:lnTo>
                    <a:pt x="1" y="9"/>
                  </a:lnTo>
                  <a:lnTo>
                    <a:pt x="0" y="6"/>
                  </a:lnTo>
                  <a:lnTo>
                    <a:pt x="0" y="0"/>
                  </a:lnTo>
                  <a:lnTo>
                    <a:pt x="1" y="0"/>
                  </a:lnTo>
                  <a:close/>
                </a:path>
              </a:pathLst>
            </a:custGeom>
            <a:grpFill/>
            <a:ln w="1905">
              <a:noFill/>
              <a:round/>
              <a:headEnd/>
              <a:tailEnd/>
            </a:ln>
          </p:spPr>
          <p:txBody>
            <a:bodyPr/>
            <a:lstStyle/>
            <a:p>
              <a:endParaRPr lang="en-GB">
                <a:solidFill>
                  <a:srgbClr val="000000"/>
                </a:solidFill>
                <a:latin typeface="Arial"/>
              </a:endParaRPr>
            </a:p>
          </p:txBody>
        </p:sp>
        <p:sp>
          <p:nvSpPr>
            <p:cNvPr id="1011" name="Freeform 1007"/>
            <p:cNvSpPr>
              <a:spLocks/>
            </p:cNvSpPr>
            <p:nvPr/>
          </p:nvSpPr>
          <p:spPr bwMode="auto">
            <a:xfrm>
              <a:off x="506" y="1578"/>
              <a:ext cx="7" cy="6"/>
            </a:xfrm>
            <a:custGeom>
              <a:avLst/>
              <a:gdLst>
                <a:gd name="T0" fmla="*/ 6 w 7"/>
                <a:gd name="T1" fmla="*/ 1 h 6"/>
                <a:gd name="T2" fmla="*/ 7 w 7"/>
                <a:gd name="T3" fmla="*/ 1 h 6"/>
                <a:gd name="T4" fmla="*/ 6 w 7"/>
                <a:gd name="T5" fmla="*/ 4 h 6"/>
                <a:gd name="T6" fmla="*/ 6 w 7"/>
                <a:gd name="T7" fmla="*/ 6 h 6"/>
                <a:gd name="T8" fmla="*/ 4 w 7"/>
                <a:gd name="T9" fmla="*/ 4 h 6"/>
                <a:gd name="T10" fmla="*/ 1 w 7"/>
                <a:gd name="T11" fmla="*/ 4 h 6"/>
                <a:gd name="T12" fmla="*/ 0 w 7"/>
                <a:gd name="T13" fmla="*/ 3 h 6"/>
                <a:gd name="T14" fmla="*/ 1 w 7"/>
                <a:gd name="T15" fmla="*/ 1 h 6"/>
                <a:gd name="T16" fmla="*/ 4 w 7"/>
                <a:gd name="T17" fmla="*/ 0 h 6"/>
                <a:gd name="T18" fmla="*/ 6 w 7"/>
                <a:gd name="T19" fmla="*/ 0 h 6"/>
                <a:gd name="T20" fmla="*/ 6 w 7"/>
                <a:gd name="T21" fmla="*/ 1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6"/>
                <a:gd name="T35" fmla="*/ 7 w 7"/>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6">
                  <a:moveTo>
                    <a:pt x="6" y="1"/>
                  </a:moveTo>
                  <a:lnTo>
                    <a:pt x="7" y="1"/>
                  </a:lnTo>
                  <a:lnTo>
                    <a:pt x="6" y="4"/>
                  </a:lnTo>
                  <a:lnTo>
                    <a:pt x="6" y="6"/>
                  </a:lnTo>
                  <a:lnTo>
                    <a:pt x="4" y="4"/>
                  </a:lnTo>
                  <a:lnTo>
                    <a:pt x="1" y="4"/>
                  </a:lnTo>
                  <a:lnTo>
                    <a:pt x="0" y="3"/>
                  </a:lnTo>
                  <a:lnTo>
                    <a:pt x="1" y="1"/>
                  </a:lnTo>
                  <a:lnTo>
                    <a:pt x="4" y="0"/>
                  </a:lnTo>
                  <a:lnTo>
                    <a:pt x="6" y="0"/>
                  </a:lnTo>
                  <a:lnTo>
                    <a:pt x="6" y="1"/>
                  </a:lnTo>
                  <a:close/>
                </a:path>
              </a:pathLst>
            </a:custGeom>
            <a:grpFill/>
            <a:ln w="1905">
              <a:noFill/>
              <a:round/>
              <a:headEnd/>
              <a:tailEnd/>
            </a:ln>
          </p:spPr>
          <p:txBody>
            <a:bodyPr/>
            <a:lstStyle/>
            <a:p>
              <a:endParaRPr lang="en-GB">
                <a:solidFill>
                  <a:srgbClr val="000000"/>
                </a:solidFill>
                <a:latin typeface="Arial"/>
              </a:endParaRPr>
            </a:p>
          </p:txBody>
        </p:sp>
        <p:sp>
          <p:nvSpPr>
            <p:cNvPr id="1012" name="Freeform 1008"/>
            <p:cNvSpPr>
              <a:spLocks/>
            </p:cNvSpPr>
            <p:nvPr/>
          </p:nvSpPr>
          <p:spPr bwMode="auto">
            <a:xfrm>
              <a:off x="519" y="1579"/>
              <a:ext cx="6" cy="8"/>
            </a:xfrm>
            <a:custGeom>
              <a:avLst/>
              <a:gdLst>
                <a:gd name="T0" fmla="*/ 3 w 6"/>
                <a:gd name="T1" fmla="*/ 3 h 8"/>
                <a:gd name="T2" fmla="*/ 6 w 6"/>
                <a:gd name="T3" fmla="*/ 6 h 8"/>
                <a:gd name="T4" fmla="*/ 3 w 6"/>
                <a:gd name="T5" fmla="*/ 6 h 8"/>
                <a:gd name="T6" fmla="*/ 5 w 6"/>
                <a:gd name="T7" fmla="*/ 6 h 8"/>
                <a:gd name="T8" fmla="*/ 3 w 6"/>
                <a:gd name="T9" fmla="*/ 8 h 8"/>
                <a:gd name="T10" fmla="*/ 0 w 6"/>
                <a:gd name="T11" fmla="*/ 5 h 8"/>
                <a:gd name="T12" fmla="*/ 0 w 6"/>
                <a:gd name="T13" fmla="*/ 3 h 8"/>
                <a:gd name="T14" fmla="*/ 0 w 6"/>
                <a:gd name="T15" fmla="*/ 0 h 8"/>
                <a:gd name="T16" fmla="*/ 2 w 6"/>
                <a:gd name="T17" fmla="*/ 2 h 8"/>
                <a:gd name="T18" fmla="*/ 3 w 6"/>
                <a:gd name="T19" fmla="*/ 2 h 8"/>
                <a:gd name="T20" fmla="*/ 3 w 6"/>
                <a:gd name="T21" fmla="*/ 3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
                <a:gd name="T34" fmla="*/ 0 h 8"/>
                <a:gd name="T35" fmla="*/ 6 w 6"/>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 h="8">
                  <a:moveTo>
                    <a:pt x="3" y="3"/>
                  </a:moveTo>
                  <a:lnTo>
                    <a:pt x="6" y="6"/>
                  </a:lnTo>
                  <a:lnTo>
                    <a:pt x="3" y="6"/>
                  </a:lnTo>
                  <a:lnTo>
                    <a:pt x="5" y="6"/>
                  </a:lnTo>
                  <a:lnTo>
                    <a:pt x="3" y="8"/>
                  </a:lnTo>
                  <a:lnTo>
                    <a:pt x="0" y="5"/>
                  </a:lnTo>
                  <a:lnTo>
                    <a:pt x="0" y="3"/>
                  </a:lnTo>
                  <a:lnTo>
                    <a:pt x="0" y="0"/>
                  </a:lnTo>
                  <a:lnTo>
                    <a:pt x="2" y="2"/>
                  </a:lnTo>
                  <a:lnTo>
                    <a:pt x="3" y="2"/>
                  </a:lnTo>
                  <a:lnTo>
                    <a:pt x="3" y="3"/>
                  </a:lnTo>
                  <a:close/>
                </a:path>
              </a:pathLst>
            </a:custGeom>
            <a:grpFill/>
            <a:ln w="1905">
              <a:noFill/>
              <a:round/>
              <a:headEnd/>
              <a:tailEnd/>
            </a:ln>
          </p:spPr>
          <p:txBody>
            <a:bodyPr/>
            <a:lstStyle/>
            <a:p>
              <a:endParaRPr lang="en-GB">
                <a:solidFill>
                  <a:srgbClr val="000000"/>
                </a:solidFill>
                <a:latin typeface="Arial"/>
              </a:endParaRPr>
            </a:p>
          </p:txBody>
        </p:sp>
        <p:sp>
          <p:nvSpPr>
            <p:cNvPr id="1013" name="Freeform 1009"/>
            <p:cNvSpPr>
              <a:spLocks/>
            </p:cNvSpPr>
            <p:nvPr/>
          </p:nvSpPr>
          <p:spPr bwMode="auto">
            <a:xfrm>
              <a:off x="451" y="1521"/>
              <a:ext cx="24" cy="28"/>
            </a:xfrm>
            <a:custGeom>
              <a:avLst/>
              <a:gdLst>
                <a:gd name="T0" fmla="*/ 21 w 24"/>
                <a:gd name="T1" fmla="*/ 7 h 28"/>
                <a:gd name="T2" fmla="*/ 22 w 24"/>
                <a:gd name="T3" fmla="*/ 7 h 28"/>
                <a:gd name="T4" fmla="*/ 22 w 24"/>
                <a:gd name="T5" fmla="*/ 9 h 28"/>
                <a:gd name="T6" fmla="*/ 22 w 24"/>
                <a:gd name="T7" fmla="*/ 12 h 28"/>
                <a:gd name="T8" fmla="*/ 19 w 24"/>
                <a:gd name="T9" fmla="*/ 10 h 28"/>
                <a:gd name="T10" fmla="*/ 22 w 24"/>
                <a:gd name="T11" fmla="*/ 13 h 28"/>
                <a:gd name="T12" fmla="*/ 22 w 24"/>
                <a:gd name="T13" fmla="*/ 15 h 28"/>
                <a:gd name="T14" fmla="*/ 19 w 24"/>
                <a:gd name="T15" fmla="*/ 16 h 28"/>
                <a:gd name="T16" fmla="*/ 13 w 24"/>
                <a:gd name="T17" fmla="*/ 12 h 28"/>
                <a:gd name="T18" fmla="*/ 12 w 24"/>
                <a:gd name="T19" fmla="*/ 13 h 28"/>
                <a:gd name="T20" fmla="*/ 16 w 24"/>
                <a:gd name="T21" fmla="*/ 16 h 28"/>
                <a:gd name="T22" fmla="*/ 19 w 24"/>
                <a:gd name="T23" fmla="*/ 16 h 28"/>
                <a:gd name="T24" fmla="*/ 21 w 24"/>
                <a:gd name="T25" fmla="*/ 16 h 28"/>
                <a:gd name="T26" fmla="*/ 22 w 24"/>
                <a:gd name="T27" fmla="*/ 18 h 28"/>
                <a:gd name="T28" fmla="*/ 24 w 24"/>
                <a:gd name="T29" fmla="*/ 24 h 28"/>
                <a:gd name="T30" fmla="*/ 24 w 24"/>
                <a:gd name="T31" fmla="*/ 25 h 28"/>
                <a:gd name="T32" fmla="*/ 13 w 24"/>
                <a:gd name="T33" fmla="*/ 19 h 28"/>
                <a:gd name="T34" fmla="*/ 12 w 24"/>
                <a:gd name="T35" fmla="*/ 16 h 28"/>
                <a:gd name="T36" fmla="*/ 10 w 24"/>
                <a:gd name="T37" fmla="*/ 16 h 28"/>
                <a:gd name="T38" fmla="*/ 10 w 24"/>
                <a:gd name="T39" fmla="*/ 19 h 28"/>
                <a:gd name="T40" fmla="*/ 12 w 24"/>
                <a:gd name="T41" fmla="*/ 22 h 28"/>
                <a:gd name="T42" fmla="*/ 12 w 24"/>
                <a:gd name="T43" fmla="*/ 28 h 28"/>
                <a:gd name="T44" fmla="*/ 10 w 24"/>
                <a:gd name="T45" fmla="*/ 28 h 28"/>
                <a:gd name="T46" fmla="*/ 7 w 24"/>
                <a:gd name="T47" fmla="*/ 27 h 28"/>
                <a:gd name="T48" fmla="*/ 6 w 24"/>
                <a:gd name="T49" fmla="*/ 25 h 28"/>
                <a:gd name="T50" fmla="*/ 7 w 24"/>
                <a:gd name="T51" fmla="*/ 24 h 28"/>
                <a:gd name="T52" fmla="*/ 6 w 24"/>
                <a:gd name="T53" fmla="*/ 22 h 28"/>
                <a:gd name="T54" fmla="*/ 4 w 24"/>
                <a:gd name="T55" fmla="*/ 21 h 28"/>
                <a:gd name="T56" fmla="*/ 4 w 24"/>
                <a:gd name="T57" fmla="*/ 19 h 28"/>
                <a:gd name="T58" fmla="*/ 4 w 24"/>
                <a:gd name="T59" fmla="*/ 18 h 28"/>
                <a:gd name="T60" fmla="*/ 3 w 24"/>
                <a:gd name="T61" fmla="*/ 16 h 28"/>
                <a:gd name="T62" fmla="*/ 1 w 24"/>
                <a:gd name="T63" fmla="*/ 15 h 28"/>
                <a:gd name="T64" fmla="*/ 0 w 24"/>
                <a:gd name="T65" fmla="*/ 13 h 28"/>
                <a:gd name="T66" fmla="*/ 0 w 24"/>
                <a:gd name="T67" fmla="*/ 10 h 28"/>
                <a:gd name="T68" fmla="*/ 3 w 24"/>
                <a:gd name="T69" fmla="*/ 12 h 28"/>
                <a:gd name="T70" fmla="*/ 3 w 24"/>
                <a:gd name="T71" fmla="*/ 10 h 28"/>
                <a:gd name="T72" fmla="*/ 0 w 24"/>
                <a:gd name="T73" fmla="*/ 6 h 28"/>
                <a:gd name="T74" fmla="*/ 0 w 24"/>
                <a:gd name="T75" fmla="*/ 4 h 28"/>
                <a:gd name="T76" fmla="*/ 0 w 24"/>
                <a:gd name="T77" fmla="*/ 3 h 28"/>
                <a:gd name="T78" fmla="*/ 1 w 24"/>
                <a:gd name="T79" fmla="*/ 6 h 28"/>
                <a:gd name="T80" fmla="*/ 3 w 24"/>
                <a:gd name="T81" fmla="*/ 4 h 28"/>
                <a:gd name="T82" fmla="*/ 3 w 24"/>
                <a:gd name="T83" fmla="*/ 3 h 28"/>
                <a:gd name="T84" fmla="*/ 6 w 24"/>
                <a:gd name="T85" fmla="*/ 1 h 28"/>
                <a:gd name="T86" fmla="*/ 7 w 24"/>
                <a:gd name="T87" fmla="*/ 0 h 28"/>
                <a:gd name="T88" fmla="*/ 13 w 24"/>
                <a:gd name="T89" fmla="*/ 3 h 28"/>
                <a:gd name="T90" fmla="*/ 13 w 24"/>
                <a:gd name="T91" fmla="*/ 6 h 28"/>
                <a:gd name="T92" fmla="*/ 15 w 24"/>
                <a:gd name="T93" fmla="*/ 6 h 28"/>
                <a:gd name="T94" fmla="*/ 16 w 24"/>
                <a:gd name="T95" fmla="*/ 6 h 28"/>
                <a:gd name="T96" fmla="*/ 19 w 24"/>
                <a:gd name="T97" fmla="*/ 6 h 28"/>
                <a:gd name="T98" fmla="*/ 21 w 24"/>
                <a:gd name="T99" fmla="*/ 7 h 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4"/>
                <a:gd name="T151" fmla="*/ 0 h 28"/>
                <a:gd name="T152" fmla="*/ 24 w 24"/>
                <a:gd name="T153" fmla="*/ 28 h 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4" h="28">
                  <a:moveTo>
                    <a:pt x="21" y="7"/>
                  </a:moveTo>
                  <a:lnTo>
                    <a:pt x="22" y="7"/>
                  </a:lnTo>
                  <a:lnTo>
                    <a:pt x="22" y="9"/>
                  </a:lnTo>
                  <a:lnTo>
                    <a:pt x="22" y="12"/>
                  </a:lnTo>
                  <a:lnTo>
                    <a:pt x="19" y="10"/>
                  </a:lnTo>
                  <a:lnTo>
                    <a:pt x="22" y="13"/>
                  </a:lnTo>
                  <a:lnTo>
                    <a:pt x="22" y="15"/>
                  </a:lnTo>
                  <a:lnTo>
                    <a:pt x="19" y="16"/>
                  </a:lnTo>
                  <a:lnTo>
                    <a:pt x="13" y="12"/>
                  </a:lnTo>
                  <a:lnTo>
                    <a:pt x="12" y="13"/>
                  </a:lnTo>
                  <a:lnTo>
                    <a:pt x="16" y="16"/>
                  </a:lnTo>
                  <a:lnTo>
                    <a:pt x="19" y="16"/>
                  </a:lnTo>
                  <a:lnTo>
                    <a:pt x="21" y="16"/>
                  </a:lnTo>
                  <a:lnTo>
                    <a:pt x="22" y="18"/>
                  </a:lnTo>
                  <a:lnTo>
                    <a:pt x="24" y="24"/>
                  </a:lnTo>
                  <a:lnTo>
                    <a:pt x="24" y="25"/>
                  </a:lnTo>
                  <a:lnTo>
                    <a:pt x="13" y="19"/>
                  </a:lnTo>
                  <a:lnTo>
                    <a:pt x="12" y="16"/>
                  </a:lnTo>
                  <a:lnTo>
                    <a:pt x="10" y="16"/>
                  </a:lnTo>
                  <a:lnTo>
                    <a:pt x="10" y="19"/>
                  </a:lnTo>
                  <a:lnTo>
                    <a:pt x="12" y="22"/>
                  </a:lnTo>
                  <a:lnTo>
                    <a:pt x="12" y="28"/>
                  </a:lnTo>
                  <a:lnTo>
                    <a:pt x="10" y="28"/>
                  </a:lnTo>
                  <a:lnTo>
                    <a:pt x="7" y="27"/>
                  </a:lnTo>
                  <a:lnTo>
                    <a:pt x="6" y="25"/>
                  </a:lnTo>
                  <a:lnTo>
                    <a:pt x="7" y="24"/>
                  </a:lnTo>
                  <a:lnTo>
                    <a:pt x="6" y="22"/>
                  </a:lnTo>
                  <a:lnTo>
                    <a:pt x="4" y="21"/>
                  </a:lnTo>
                  <a:lnTo>
                    <a:pt x="4" y="19"/>
                  </a:lnTo>
                  <a:lnTo>
                    <a:pt x="4" y="18"/>
                  </a:lnTo>
                  <a:lnTo>
                    <a:pt x="3" y="16"/>
                  </a:lnTo>
                  <a:lnTo>
                    <a:pt x="1" y="15"/>
                  </a:lnTo>
                  <a:lnTo>
                    <a:pt x="0" y="13"/>
                  </a:lnTo>
                  <a:lnTo>
                    <a:pt x="0" y="10"/>
                  </a:lnTo>
                  <a:lnTo>
                    <a:pt x="3" y="12"/>
                  </a:lnTo>
                  <a:lnTo>
                    <a:pt x="3" y="10"/>
                  </a:lnTo>
                  <a:lnTo>
                    <a:pt x="0" y="6"/>
                  </a:lnTo>
                  <a:lnTo>
                    <a:pt x="0" y="4"/>
                  </a:lnTo>
                  <a:lnTo>
                    <a:pt x="0" y="3"/>
                  </a:lnTo>
                  <a:lnTo>
                    <a:pt x="1" y="6"/>
                  </a:lnTo>
                  <a:lnTo>
                    <a:pt x="3" y="4"/>
                  </a:lnTo>
                  <a:lnTo>
                    <a:pt x="3" y="3"/>
                  </a:lnTo>
                  <a:lnTo>
                    <a:pt x="6" y="1"/>
                  </a:lnTo>
                  <a:lnTo>
                    <a:pt x="7" y="0"/>
                  </a:lnTo>
                  <a:lnTo>
                    <a:pt x="13" y="3"/>
                  </a:lnTo>
                  <a:lnTo>
                    <a:pt x="13" y="6"/>
                  </a:lnTo>
                  <a:lnTo>
                    <a:pt x="15" y="6"/>
                  </a:lnTo>
                  <a:lnTo>
                    <a:pt x="16" y="6"/>
                  </a:lnTo>
                  <a:lnTo>
                    <a:pt x="19" y="6"/>
                  </a:lnTo>
                  <a:lnTo>
                    <a:pt x="21" y="7"/>
                  </a:lnTo>
                  <a:close/>
                </a:path>
              </a:pathLst>
            </a:custGeom>
            <a:grpFill/>
            <a:ln w="1905">
              <a:noFill/>
              <a:round/>
              <a:headEnd/>
              <a:tailEnd/>
            </a:ln>
          </p:spPr>
          <p:txBody>
            <a:bodyPr/>
            <a:lstStyle/>
            <a:p>
              <a:endParaRPr lang="en-GB">
                <a:solidFill>
                  <a:srgbClr val="000000"/>
                </a:solidFill>
                <a:latin typeface="Arial"/>
              </a:endParaRPr>
            </a:p>
          </p:txBody>
        </p:sp>
        <p:sp>
          <p:nvSpPr>
            <p:cNvPr id="1014" name="Freeform 1010"/>
            <p:cNvSpPr>
              <a:spLocks/>
            </p:cNvSpPr>
            <p:nvPr/>
          </p:nvSpPr>
          <p:spPr bwMode="auto">
            <a:xfrm>
              <a:off x="495" y="1581"/>
              <a:ext cx="29" cy="48"/>
            </a:xfrm>
            <a:custGeom>
              <a:avLst/>
              <a:gdLst>
                <a:gd name="T0" fmla="*/ 17 w 29"/>
                <a:gd name="T1" fmla="*/ 12 h 48"/>
                <a:gd name="T2" fmla="*/ 21 w 29"/>
                <a:gd name="T3" fmla="*/ 18 h 48"/>
                <a:gd name="T4" fmla="*/ 20 w 29"/>
                <a:gd name="T5" fmla="*/ 19 h 48"/>
                <a:gd name="T6" fmla="*/ 21 w 29"/>
                <a:gd name="T7" fmla="*/ 21 h 48"/>
                <a:gd name="T8" fmla="*/ 20 w 29"/>
                <a:gd name="T9" fmla="*/ 22 h 48"/>
                <a:gd name="T10" fmla="*/ 23 w 29"/>
                <a:gd name="T11" fmla="*/ 27 h 48"/>
                <a:gd name="T12" fmla="*/ 23 w 29"/>
                <a:gd name="T13" fmla="*/ 30 h 48"/>
                <a:gd name="T14" fmla="*/ 27 w 29"/>
                <a:gd name="T15" fmla="*/ 31 h 48"/>
                <a:gd name="T16" fmla="*/ 26 w 29"/>
                <a:gd name="T17" fmla="*/ 33 h 48"/>
                <a:gd name="T18" fmla="*/ 27 w 29"/>
                <a:gd name="T19" fmla="*/ 34 h 48"/>
                <a:gd name="T20" fmla="*/ 29 w 29"/>
                <a:gd name="T21" fmla="*/ 37 h 48"/>
                <a:gd name="T22" fmla="*/ 27 w 29"/>
                <a:gd name="T23" fmla="*/ 42 h 48"/>
                <a:gd name="T24" fmla="*/ 29 w 29"/>
                <a:gd name="T25" fmla="*/ 42 h 48"/>
                <a:gd name="T26" fmla="*/ 29 w 29"/>
                <a:gd name="T27" fmla="*/ 48 h 48"/>
                <a:gd name="T28" fmla="*/ 24 w 29"/>
                <a:gd name="T29" fmla="*/ 48 h 48"/>
                <a:gd name="T30" fmla="*/ 21 w 29"/>
                <a:gd name="T31" fmla="*/ 42 h 48"/>
                <a:gd name="T32" fmla="*/ 20 w 29"/>
                <a:gd name="T33" fmla="*/ 37 h 48"/>
                <a:gd name="T34" fmla="*/ 15 w 29"/>
                <a:gd name="T35" fmla="*/ 33 h 48"/>
                <a:gd name="T36" fmla="*/ 12 w 29"/>
                <a:gd name="T37" fmla="*/ 31 h 48"/>
                <a:gd name="T38" fmla="*/ 12 w 29"/>
                <a:gd name="T39" fmla="*/ 28 h 48"/>
                <a:gd name="T40" fmla="*/ 14 w 29"/>
                <a:gd name="T41" fmla="*/ 24 h 48"/>
                <a:gd name="T42" fmla="*/ 12 w 29"/>
                <a:gd name="T43" fmla="*/ 21 h 48"/>
                <a:gd name="T44" fmla="*/ 8 w 29"/>
                <a:gd name="T45" fmla="*/ 22 h 48"/>
                <a:gd name="T46" fmla="*/ 6 w 29"/>
                <a:gd name="T47" fmla="*/ 18 h 48"/>
                <a:gd name="T48" fmla="*/ 8 w 29"/>
                <a:gd name="T49" fmla="*/ 6 h 48"/>
                <a:gd name="T50" fmla="*/ 5 w 29"/>
                <a:gd name="T51" fmla="*/ 10 h 48"/>
                <a:gd name="T52" fmla="*/ 0 w 29"/>
                <a:gd name="T53" fmla="*/ 13 h 48"/>
                <a:gd name="T54" fmla="*/ 3 w 29"/>
                <a:gd name="T55" fmla="*/ 4 h 48"/>
                <a:gd name="T56" fmla="*/ 2 w 29"/>
                <a:gd name="T57" fmla="*/ 1 h 48"/>
                <a:gd name="T58" fmla="*/ 5 w 29"/>
                <a:gd name="T59" fmla="*/ 0 h 48"/>
                <a:gd name="T60" fmla="*/ 8 w 29"/>
                <a:gd name="T61" fmla="*/ 1 h 48"/>
                <a:gd name="T62" fmla="*/ 11 w 29"/>
                <a:gd name="T63" fmla="*/ 3 h 48"/>
                <a:gd name="T64" fmla="*/ 11 w 29"/>
                <a:gd name="T65" fmla="*/ 7 h 48"/>
                <a:gd name="T66" fmla="*/ 14 w 29"/>
                <a:gd name="T67" fmla="*/ 9 h 4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9"/>
                <a:gd name="T103" fmla="*/ 0 h 48"/>
                <a:gd name="T104" fmla="*/ 29 w 29"/>
                <a:gd name="T105" fmla="*/ 48 h 4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9" h="48">
                  <a:moveTo>
                    <a:pt x="15" y="10"/>
                  </a:moveTo>
                  <a:lnTo>
                    <a:pt x="17" y="12"/>
                  </a:lnTo>
                  <a:lnTo>
                    <a:pt x="20" y="16"/>
                  </a:lnTo>
                  <a:lnTo>
                    <a:pt x="21" y="18"/>
                  </a:lnTo>
                  <a:lnTo>
                    <a:pt x="21" y="19"/>
                  </a:lnTo>
                  <a:lnTo>
                    <a:pt x="20" y="19"/>
                  </a:lnTo>
                  <a:lnTo>
                    <a:pt x="20" y="21"/>
                  </a:lnTo>
                  <a:lnTo>
                    <a:pt x="21" y="21"/>
                  </a:lnTo>
                  <a:lnTo>
                    <a:pt x="26" y="27"/>
                  </a:lnTo>
                  <a:lnTo>
                    <a:pt x="20" y="22"/>
                  </a:lnTo>
                  <a:lnTo>
                    <a:pt x="20" y="25"/>
                  </a:lnTo>
                  <a:lnTo>
                    <a:pt x="23" y="27"/>
                  </a:lnTo>
                  <a:lnTo>
                    <a:pt x="23" y="28"/>
                  </a:lnTo>
                  <a:lnTo>
                    <a:pt x="23" y="30"/>
                  </a:lnTo>
                  <a:lnTo>
                    <a:pt x="24" y="28"/>
                  </a:lnTo>
                  <a:lnTo>
                    <a:pt x="27" y="31"/>
                  </a:lnTo>
                  <a:lnTo>
                    <a:pt x="27" y="33"/>
                  </a:lnTo>
                  <a:lnTo>
                    <a:pt x="26" y="33"/>
                  </a:lnTo>
                  <a:lnTo>
                    <a:pt x="26" y="34"/>
                  </a:lnTo>
                  <a:lnTo>
                    <a:pt x="27" y="34"/>
                  </a:lnTo>
                  <a:lnTo>
                    <a:pt x="29" y="34"/>
                  </a:lnTo>
                  <a:lnTo>
                    <a:pt x="29" y="37"/>
                  </a:lnTo>
                  <a:lnTo>
                    <a:pt x="27" y="37"/>
                  </a:lnTo>
                  <a:lnTo>
                    <a:pt x="27" y="42"/>
                  </a:lnTo>
                  <a:lnTo>
                    <a:pt x="27" y="40"/>
                  </a:lnTo>
                  <a:lnTo>
                    <a:pt x="29" y="42"/>
                  </a:lnTo>
                  <a:lnTo>
                    <a:pt x="29" y="43"/>
                  </a:lnTo>
                  <a:lnTo>
                    <a:pt x="29" y="48"/>
                  </a:lnTo>
                  <a:lnTo>
                    <a:pt x="27" y="48"/>
                  </a:lnTo>
                  <a:lnTo>
                    <a:pt x="24" y="48"/>
                  </a:lnTo>
                  <a:lnTo>
                    <a:pt x="23" y="40"/>
                  </a:lnTo>
                  <a:lnTo>
                    <a:pt x="21" y="42"/>
                  </a:lnTo>
                  <a:lnTo>
                    <a:pt x="21" y="40"/>
                  </a:lnTo>
                  <a:lnTo>
                    <a:pt x="20" y="37"/>
                  </a:lnTo>
                  <a:lnTo>
                    <a:pt x="18" y="34"/>
                  </a:lnTo>
                  <a:lnTo>
                    <a:pt x="15" y="33"/>
                  </a:lnTo>
                  <a:lnTo>
                    <a:pt x="14" y="33"/>
                  </a:lnTo>
                  <a:lnTo>
                    <a:pt x="12" y="31"/>
                  </a:lnTo>
                  <a:lnTo>
                    <a:pt x="9" y="30"/>
                  </a:lnTo>
                  <a:lnTo>
                    <a:pt x="12" y="28"/>
                  </a:lnTo>
                  <a:lnTo>
                    <a:pt x="12" y="25"/>
                  </a:lnTo>
                  <a:lnTo>
                    <a:pt x="14" y="24"/>
                  </a:lnTo>
                  <a:lnTo>
                    <a:pt x="12" y="22"/>
                  </a:lnTo>
                  <a:lnTo>
                    <a:pt x="12" y="21"/>
                  </a:lnTo>
                  <a:lnTo>
                    <a:pt x="9" y="22"/>
                  </a:lnTo>
                  <a:lnTo>
                    <a:pt x="8" y="22"/>
                  </a:lnTo>
                  <a:lnTo>
                    <a:pt x="6" y="21"/>
                  </a:lnTo>
                  <a:lnTo>
                    <a:pt x="6" y="18"/>
                  </a:lnTo>
                  <a:lnTo>
                    <a:pt x="8" y="16"/>
                  </a:lnTo>
                  <a:lnTo>
                    <a:pt x="8" y="6"/>
                  </a:lnTo>
                  <a:lnTo>
                    <a:pt x="6" y="9"/>
                  </a:lnTo>
                  <a:lnTo>
                    <a:pt x="5" y="10"/>
                  </a:lnTo>
                  <a:lnTo>
                    <a:pt x="2" y="13"/>
                  </a:lnTo>
                  <a:lnTo>
                    <a:pt x="0" y="13"/>
                  </a:lnTo>
                  <a:lnTo>
                    <a:pt x="0" y="10"/>
                  </a:lnTo>
                  <a:lnTo>
                    <a:pt x="3" y="4"/>
                  </a:lnTo>
                  <a:lnTo>
                    <a:pt x="2" y="3"/>
                  </a:lnTo>
                  <a:lnTo>
                    <a:pt x="2" y="1"/>
                  </a:lnTo>
                  <a:lnTo>
                    <a:pt x="2" y="0"/>
                  </a:lnTo>
                  <a:lnTo>
                    <a:pt x="5" y="0"/>
                  </a:lnTo>
                  <a:lnTo>
                    <a:pt x="6" y="3"/>
                  </a:lnTo>
                  <a:lnTo>
                    <a:pt x="8" y="1"/>
                  </a:lnTo>
                  <a:lnTo>
                    <a:pt x="9" y="1"/>
                  </a:lnTo>
                  <a:lnTo>
                    <a:pt x="11" y="3"/>
                  </a:lnTo>
                  <a:lnTo>
                    <a:pt x="11" y="6"/>
                  </a:lnTo>
                  <a:lnTo>
                    <a:pt x="11" y="7"/>
                  </a:lnTo>
                  <a:lnTo>
                    <a:pt x="11" y="9"/>
                  </a:lnTo>
                  <a:lnTo>
                    <a:pt x="14" y="9"/>
                  </a:lnTo>
                  <a:lnTo>
                    <a:pt x="15" y="10"/>
                  </a:lnTo>
                  <a:close/>
                </a:path>
              </a:pathLst>
            </a:custGeom>
            <a:grpFill/>
            <a:ln w="1905">
              <a:noFill/>
              <a:round/>
              <a:headEnd/>
              <a:tailEnd/>
            </a:ln>
          </p:spPr>
          <p:txBody>
            <a:bodyPr/>
            <a:lstStyle/>
            <a:p>
              <a:endParaRPr lang="en-GB">
                <a:solidFill>
                  <a:srgbClr val="000000"/>
                </a:solidFill>
                <a:latin typeface="Arial"/>
              </a:endParaRPr>
            </a:p>
          </p:txBody>
        </p:sp>
        <p:sp>
          <p:nvSpPr>
            <p:cNvPr id="1015" name="Freeform 1011"/>
            <p:cNvSpPr>
              <a:spLocks/>
            </p:cNvSpPr>
            <p:nvPr/>
          </p:nvSpPr>
          <p:spPr bwMode="auto">
            <a:xfrm>
              <a:off x="528" y="1593"/>
              <a:ext cx="14" cy="24"/>
            </a:xfrm>
            <a:custGeom>
              <a:avLst/>
              <a:gdLst>
                <a:gd name="T0" fmla="*/ 6 w 14"/>
                <a:gd name="T1" fmla="*/ 19 h 24"/>
                <a:gd name="T2" fmla="*/ 8 w 14"/>
                <a:gd name="T3" fmla="*/ 19 h 24"/>
                <a:gd name="T4" fmla="*/ 8 w 14"/>
                <a:gd name="T5" fmla="*/ 18 h 24"/>
                <a:gd name="T6" fmla="*/ 9 w 14"/>
                <a:gd name="T7" fmla="*/ 19 h 24"/>
                <a:gd name="T8" fmla="*/ 9 w 14"/>
                <a:gd name="T9" fmla="*/ 21 h 24"/>
                <a:gd name="T10" fmla="*/ 9 w 14"/>
                <a:gd name="T11" fmla="*/ 22 h 24"/>
                <a:gd name="T12" fmla="*/ 12 w 14"/>
                <a:gd name="T13" fmla="*/ 24 h 24"/>
                <a:gd name="T14" fmla="*/ 14 w 14"/>
                <a:gd name="T15" fmla="*/ 24 h 24"/>
                <a:gd name="T16" fmla="*/ 14 w 14"/>
                <a:gd name="T17" fmla="*/ 22 h 24"/>
                <a:gd name="T18" fmla="*/ 12 w 14"/>
                <a:gd name="T19" fmla="*/ 19 h 24"/>
                <a:gd name="T20" fmla="*/ 14 w 14"/>
                <a:gd name="T21" fmla="*/ 10 h 24"/>
                <a:gd name="T22" fmla="*/ 9 w 14"/>
                <a:gd name="T23" fmla="*/ 1 h 24"/>
                <a:gd name="T24" fmla="*/ 9 w 14"/>
                <a:gd name="T25" fmla="*/ 0 h 24"/>
                <a:gd name="T26" fmla="*/ 5 w 14"/>
                <a:gd name="T27" fmla="*/ 1 h 24"/>
                <a:gd name="T28" fmla="*/ 5 w 14"/>
                <a:gd name="T29" fmla="*/ 3 h 24"/>
                <a:gd name="T30" fmla="*/ 2 w 14"/>
                <a:gd name="T31" fmla="*/ 4 h 24"/>
                <a:gd name="T32" fmla="*/ 3 w 14"/>
                <a:gd name="T33" fmla="*/ 6 h 24"/>
                <a:gd name="T34" fmla="*/ 3 w 14"/>
                <a:gd name="T35" fmla="*/ 7 h 24"/>
                <a:gd name="T36" fmla="*/ 2 w 14"/>
                <a:gd name="T37" fmla="*/ 7 h 24"/>
                <a:gd name="T38" fmla="*/ 2 w 14"/>
                <a:gd name="T39" fmla="*/ 9 h 24"/>
                <a:gd name="T40" fmla="*/ 2 w 14"/>
                <a:gd name="T41" fmla="*/ 12 h 24"/>
                <a:gd name="T42" fmla="*/ 2 w 14"/>
                <a:gd name="T43" fmla="*/ 13 h 24"/>
                <a:gd name="T44" fmla="*/ 0 w 14"/>
                <a:gd name="T45" fmla="*/ 15 h 24"/>
                <a:gd name="T46" fmla="*/ 2 w 14"/>
                <a:gd name="T47" fmla="*/ 18 h 24"/>
                <a:gd name="T48" fmla="*/ 3 w 14"/>
                <a:gd name="T49" fmla="*/ 19 h 24"/>
                <a:gd name="T50" fmla="*/ 5 w 14"/>
                <a:gd name="T51" fmla="*/ 18 h 24"/>
                <a:gd name="T52" fmla="*/ 5 w 14"/>
                <a:gd name="T53" fmla="*/ 13 h 24"/>
                <a:gd name="T54" fmla="*/ 5 w 14"/>
                <a:gd name="T55" fmla="*/ 16 h 24"/>
                <a:gd name="T56" fmla="*/ 6 w 14"/>
                <a:gd name="T57" fmla="*/ 15 h 24"/>
                <a:gd name="T58" fmla="*/ 6 w 14"/>
                <a:gd name="T59" fmla="*/ 10 h 24"/>
                <a:gd name="T60" fmla="*/ 8 w 14"/>
                <a:gd name="T61" fmla="*/ 15 h 24"/>
                <a:gd name="T62" fmla="*/ 8 w 14"/>
                <a:gd name="T63" fmla="*/ 18 h 24"/>
                <a:gd name="T64" fmla="*/ 6 w 14"/>
                <a:gd name="T65" fmla="*/ 19 h 2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4"/>
                <a:gd name="T100" fmla="*/ 0 h 24"/>
                <a:gd name="T101" fmla="*/ 14 w 14"/>
                <a:gd name="T102" fmla="*/ 24 h 2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4" h="24">
                  <a:moveTo>
                    <a:pt x="6" y="19"/>
                  </a:moveTo>
                  <a:lnTo>
                    <a:pt x="8" y="19"/>
                  </a:lnTo>
                  <a:lnTo>
                    <a:pt x="8" y="18"/>
                  </a:lnTo>
                  <a:lnTo>
                    <a:pt x="9" y="19"/>
                  </a:lnTo>
                  <a:lnTo>
                    <a:pt x="9" y="21"/>
                  </a:lnTo>
                  <a:lnTo>
                    <a:pt x="9" y="22"/>
                  </a:lnTo>
                  <a:lnTo>
                    <a:pt x="12" y="24"/>
                  </a:lnTo>
                  <a:lnTo>
                    <a:pt x="14" y="24"/>
                  </a:lnTo>
                  <a:lnTo>
                    <a:pt x="14" y="22"/>
                  </a:lnTo>
                  <a:lnTo>
                    <a:pt x="12" y="19"/>
                  </a:lnTo>
                  <a:lnTo>
                    <a:pt x="14" y="10"/>
                  </a:lnTo>
                  <a:lnTo>
                    <a:pt x="9" y="1"/>
                  </a:lnTo>
                  <a:lnTo>
                    <a:pt x="9" y="0"/>
                  </a:lnTo>
                  <a:lnTo>
                    <a:pt x="5" y="1"/>
                  </a:lnTo>
                  <a:lnTo>
                    <a:pt x="5" y="3"/>
                  </a:lnTo>
                  <a:lnTo>
                    <a:pt x="2" y="4"/>
                  </a:lnTo>
                  <a:lnTo>
                    <a:pt x="3" y="6"/>
                  </a:lnTo>
                  <a:lnTo>
                    <a:pt x="3" y="7"/>
                  </a:lnTo>
                  <a:lnTo>
                    <a:pt x="2" y="7"/>
                  </a:lnTo>
                  <a:lnTo>
                    <a:pt x="2" y="9"/>
                  </a:lnTo>
                  <a:lnTo>
                    <a:pt x="2" y="12"/>
                  </a:lnTo>
                  <a:lnTo>
                    <a:pt x="2" y="13"/>
                  </a:lnTo>
                  <a:lnTo>
                    <a:pt x="0" y="15"/>
                  </a:lnTo>
                  <a:lnTo>
                    <a:pt x="2" y="18"/>
                  </a:lnTo>
                  <a:lnTo>
                    <a:pt x="3" y="19"/>
                  </a:lnTo>
                  <a:lnTo>
                    <a:pt x="5" y="18"/>
                  </a:lnTo>
                  <a:lnTo>
                    <a:pt x="5" y="13"/>
                  </a:lnTo>
                  <a:lnTo>
                    <a:pt x="5" y="16"/>
                  </a:lnTo>
                  <a:lnTo>
                    <a:pt x="6" y="15"/>
                  </a:lnTo>
                  <a:lnTo>
                    <a:pt x="6" y="10"/>
                  </a:lnTo>
                  <a:lnTo>
                    <a:pt x="8" y="15"/>
                  </a:lnTo>
                  <a:lnTo>
                    <a:pt x="8" y="18"/>
                  </a:lnTo>
                  <a:lnTo>
                    <a:pt x="6" y="19"/>
                  </a:lnTo>
                  <a:close/>
                </a:path>
              </a:pathLst>
            </a:custGeom>
            <a:grpFill/>
            <a:ln w="1905">
              <a:noFill/>
              <a:round/>
              <a:headEnd/>
              <a:tailEnd/>
            </a:ln>
          </p:spPr>
          <p:txBody>
            <a:bodyPr/>
            <a:lstStyle/>
            <a:p>
              <a:endParaRPr lang="en-GB">
                <a:solidFill>
                  <a:srgbClr val="000000"/>
                </a:solidFill>
                <a:latin typeface="Arial"/>
              </a:endParaRPr>
            </a:p>
          </p:txBody>
        </p:sp>
        <p:sp>
          <p:nvSpPr>
            <p:cNvPr id="1016" name="Freeform 1012"/>
            <p:cNvSpPr>
              <a:spLocks/>
            </p:cNvSpPr>
            <p:nvPr/>
          </p:nvSpPr>
          <p:spPr bwMode="auto">
            <a:xfrm>
              <a:off x="503" y="1614"/>
              <a:ext cx="9" cy="16"/>
            </a:xfrm>
            <a:custGeom>
              <a:avLst/>
              <a:gdLst>
                <a:gd name="T0" fmla="*/ 4 w 9"/>
                <a:gd name="T1" fmla="*/ 7 h 16"/>
                <a:gd name="T2" fmla="*/ 9 w 9"/>
                <a:gd name="T3" fmla="*/ 15 h 16"/>
                <a:gd name="T4" fmla="*/ 7 w 9"/>
                <a:gd name="T5" fmla="*/ 16 h 16"/>
                <a:gd name="T6" fmla="*/ 4 w 9"/>
                <a:gd name="T7" fmla="*/ 13 h 16"/>
                <a:gd name="T8" fmla="*/ 1 w 9"/>
                <a:gd name="T9" fmla="*/ 6 h 16"/>
                <a:gd name="T10" fmla="*/ 0 w 9"/>
                <a:gd name="T11" fmla="*/ 1 h 16"/>
                <a:gd name="T12" fmla="*/ 1 w 9"/>
                <a:gd name="T13" fmla="*/ 0 h 16"/>
                <a:gd name="T14" fmla="*/ 3 w 9"/>
                <a:gd name="T15" fmla="*/ 3 h 16"/>
                <a:gd name="T16" fmla="*/ 4 w 9"/>
                <a:gd name="T17" fmla="*/ 7 h 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6"/>
                <a:gd name="T29" fmla="*/ 9 w 9"/>
                <a:gd name="T30" fmla="*/ 16 h 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6">
                  <a:moveTo>
                    <a:pt x="4" y="7"/>
                  </a:moveTo>
                  <a:lnTo>
                    <a:pt x="9" y="15"/>
                  </a:lnTo>
                  <a:lnTo>
                    <a:pt x="7" y="16"/>
                  </a:lnTo>
                  <a:lnTo>
                    <a:pt x="4" y="13"/>
                  </a:lnTo>
                  <a:lnTo>
                    <a:pt x="1" y="6"/>
                  </a:lnTo>
                  <a:lnTo>
                    <a:pt x="0" y="1"/>
                  </a:lnTo>
                  <a:lnTo>
                    <a:pt x="1" y="0"/>
                  </a:lnTo>
                  <a:lnTo>
                    <a:pt x="3" y="3"/>
                  </a:lnTo>
                  <a:lnTo>
                    <a:pt x="4" y="7"/>
                  </a:lnTo>
                  <a:close/>
                </a:path>
              </a:pathLst>
            </a:custGeom>
            <a:grpFill/>
            <a:ln w="1905">
              <a:noFill/>
              <a:round/>
              <a:headEnd/>
              <a:tailEnd/>
            </a:ln>
          </p:spPr>
          <p:txBody>
            <a:bodyPr/>
            <a:lstStyle/>
            <a:p>
              <a:endParaRPr lang="en-GB">
                <a:solidFill>
                  <a:srgbClr val="000000"/>
                </a:solidFill>
                <a:latin typeface="Arial"/>
              </a:endParaRPr>
            </a:p>
          </p:txBody>
        </p:sp>
        <p:sp>
          <p:nvSpPr>
            <p:cNvPr id="1017" name="Freeform 1013"/>
            <p:cNvSpPr>
              <a:spLocks/>
            </p:cNvSpPr>
            <p:nvPr/>
          </p:nvSpPr>
          <p:spPr bwMode="auto">
            <a:xfrm>
              <a:off x="531" y="1612"/>
              <a:ext cx="3" cy="9"/>
            </a:xfrm>
            <a:custGeom>
              <a:avLst/>
              <a:gdLst>
                <a:gd name="T0" fmla="*/ 0 w 3"/>
                <a:gd name="T1" fmla="*/ 0 h 9"/>
                <a:gd name="T2" fmla="*/ 3 w 3"/>
                <a:gd name="T3" fmla="*/ 3 h 9"/>
                <a:gd name="T4" fmla="*/ 3 w 3"/>
                <a:gd name="T5" fmla="*/ 8 h 9"/>
                <a:gd name="T6" fmla="*/ 2 w 3"/>
                <a:gd name="T7" fmla="*/ 9 h 9"/>
                <a:gd name="T8" fmla="*/ 0 w 3"/>
                <a:gd name="T9" fmla="*/ 5 h 9"/>
                <a:gd name="T10" fmla="*/ 0 w 3"/>
                <a:gd name="T11" fmla="*/ 0 h 9"/>
                <a:gd name="T12" fmla="*/ 0 60000 65536"/>
                <a:gd name="T13" fmla="*/ 0 60000 65536"/>
                <a:gd name="T14" fmla="*/ 0 60000 65536"/>
                <a:gd name="T15" fmla="*/ 0 60000 65536"/>
                <a:gd name="T16" fmla="*/ 0 60000 65536"/>
                <a:gd name="T17" fmla="*/ 0 60000 65536"/>
                <a:gd name="T18" fmla="*/ 0 w 3"/>
                <a:gd name="T19" fmla="*/ 0 h 9"/>
                <a:gd name="T20" fmla="*/ 3 w 3"/>
                <a:gd name="T21" fmla="*/ 9 h 9"/>
              </a:gdLst>
              <a:ahLst/>
              <a:cxnLst>
                <a:cxn ang="T12">
                  <a:pos x="T0" y="T1"/>
                </a:cxn>
                <a:cxn ang="T13">
                  <a:pos x="T2" y="T3"/>
                </a:cxn>
                <a:cxn ang="T14">
                  <a:pos x="T4" y="T5"/>
                </a:cxn>
                <a:cxn ang="T15">
                  <a:pos x="T6" y="T7"/>
                </a:cxn>
                <a:cxn ang="T16">
                  <a:pos x="T8" y="T9"/>
                </a:cxn>
                <a:cxn ang="T17">
                  <a:pos x="T10" y="T11"/>
                </a:cxn>
              </a:cxnLst>
              <a:rect l="T18" t="T19" r="T20" b="T21"/>
              <a:pathLst>
                <a:path w="3" h="9">
                  <a:moveTo>
                    <a:pt x="0" y="0"/>
                  </a:moveTo>
                  <a:lnTo>
                    <a:pt x="3" y="3"/>
                  </a:lnTo>
                  <a:lnTo>
                    <a:pt x="3" y="8"/>
                  </a:lnTo>
                  <a:lnTo>
                    <a:pt x="2" y="9"/>
                  </a:lnTo>
                  <a:lnTo>
                    <a:pt x="0" y="5"/>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018" name="Freeform 1014"/>
            <p:cNvSpPr>
              <a:spLocks noEditPoints="1"/>
            </p:cNvSpPr>
            <p:nvPr/>
          </p:nvSpPr>
          <p:spPr bwMode="auto">
            <a:xfrm>
              <a:off x="0" y="997"/>
              <a:ext cx="419" cy="626"/>
            </a:xfrm>
            <a:custGeom>
              <a:avLst/>
              <a:gdLst>
                <a:gd name="T0" fmla="*/ 4 w 419"/>
                <a:gd name="T1" fmla="*/ 618 h 626"/>
                <a:gd name="T2" fmla="*/ 42 w 419"/>
                <a:gd name="T3" fmla="*/ 599 h 626"/>
                <a:gd name="T4" fmla="*/ 73 w 419"/>
                <a:gd name="T5" fmla="*/ 569 h 626"/>
                <a:gd name="T6" fmla="*/ 103 w 419"/>
                <a:gd name="T7" fmla="*/ 509 h 626"/>
                <a:gd name="T8" fmla="*/ 78 w 419"/>
                <a:gd name="T9" fmla="*/ 503 h 626"/>
                <a:gd name="T10" fmla="*/ 55 w 419"/>
                <a:gd name="T11" fmla="*/ 507 h 626"/>
                <a:gd name="T12" fmla="*/ 28 w 419"/>
                <a:gd name="T13" fmla="*/ 512 h 626"/>
                <a:gd name="T14" fmla="*/ 21 w 419"/>
                <a:gd name="T15" fmla="*/ 494 h 626"/>
                <a:gd name="T16" fmla="*/ 12 w 419"/>
                <a:gd name="T17" fmla="*/ 459 h 626"/>
                <a:gd name="T18" fmla="*/ 18 w 419"/>
                <a:gd name="T19" fmla="*/ 349 h 626"/>
                <a:gd name="T20" fmla="*/ 39 w 419"/>
                <a:gd name="T21" fmla="*/ 325 h 626"/>
                <a:gd name="T22" fmla="*/ 43 w 419"/>
                <a:gd name="T23" fmla="*/ 296 h 626"/>
                <a:gd name="T24" fmla="*/ 4 w 419"/>
                <a:gd name="T25" fmla="*/ 304 h 626"/>
                <a:gd name="T26" fmla="*/ 21 w 419"/>
                <a:gd name="T27" fmla="*/ 244 h 626"/>
                <a:gd name="T28" fmla="*/ 25 w 419"/>
                <a:gd name="T29" fmla="*/ 229 h 626"/>
                <a:gd name="T30" fmla="*/ 40 w 419"/>
                <a:gd name="T31" fmla="*/ 229 h 626"/>
                <a:gd name="T32" fmla="*/ 54 w 419"/>
                <a:gd name="T33" fmla="*/ 223 h 626"/>
                <a:gd name="T34" fmla="*/ 33 w 419"/>
                <a:gd name="T35" fmla="*/ 223 h 626"/>
                <a:gd name="T36" fmla="*/ 16 w 419"/>
                <a:gd name="T37" fmla="*/ 197 h 626"/>
                <a:gd name="T38" fmla="*/ 4 w 419"/>
                <a:gd name="T39" fmla="*/ 87 h 626"/>
                <a:gd name="T40" fmla="*/ 16 w 419"/>
                <a:gd name="T41" fmla="*/ 66 h 626"/>
                <a:gd name="T42" fmla="*/ 31 w 419"/>
                <a:gd name="T43" fmla="*/ 55 h 626"/>
                <a:gd name="T44" fmla="*/ 54 w 419"/>
                <a:gd name="T45" fmla="*/ 49 h 626"/>
                <a:gd name="T46" fmla="*/ 57 w 419"/>
                <a:gd name="T47" fmla="*/ 37 h 626"/>
                <a:gd name="T48" fmla="*/ 67 w 419"/>
                <a:gd name="T49" fmla="*/ 30 h 626"/>
                <a:gd name="T50" fmla="*/ 111 w 419"/>
                <a:gd name="T51" fmla="*/ 0 h 626"/>
                <a:gd name="T52" fmla="*/ 124 w 419"/>
                <a:gd name="T53" fmla="*/ 19 h 626"/>
                <a:gd name="T54" fmla="*/ 135 w 419"/>
                <a:gd name="T55" fmla="*/ 31 h 626"/>
                <a:gd name="T56" fmla="*/ 144 w 419"/>
                <a:gd name="T57" fmla="*/ 13 h 626"/>
                <a:gd name="T58" fmla="*/ 166 w 419"/>
                <a:gd name="T59" fmla="*/ 21 h 626"/>
                <a:gd name="T60" fmla="*/ 189 w 419"/>
                <a:gd name="T61" fmla="*/ 36 h 626"/>
                <a:gd name="T62" fmla="*/ 217 w 419"/>
                <a:gd name="T63" fmla="*/ 46 h 626"/>
                <a:gd name="T64" fmla="*/ 274 w 419"/>
                <a:gd name="T65" fmla="*/ 60 h 626"/>
                <a:gd name="T66" fmla="*/ 317 w 419"/>
                <a:gd name="T67" fmla="*/ 66 h 626"/>
                <a:gd name="T68" fmla="*/ 367 w 419"/>
                <a:gd name="T69" fmla="*/ 84 h 626"/>
                <a:gd name="T70" fmla="*/ 404 w 419"/>
                <a:gd name="T71" fmla="*/ 458 h 626"/>
                <a:gd name="T72" fmla="*/ 400 w 419"/>
                <a:gd name="T73" fmla="*/ 489 h 626"/>
                <a:gd name="T74" fmla="*/ 403 w 419"/>
                <a:gd name="T75" fmla="*/ 482 h 626"/>
                <a:gd name="T76" fmla="*/ 367 w 419"/>
                <a:gd name="T77" fmla="*/ 470 h 626"/>
                <a:gd name="T78" fmla="*/ 320 w 419"/>
                <a:gd name="T79" fmla="*/ 465 h 626"/>
                <a:gd name="T80" fmla="*/ 302 w 419"/>
                <a:gd name="T81" fmla="*/ 456 h 626"/>
                <a:gd name="T82" fmla="*/ 284 w 419"/>
                <a:gd name="T83" fmla="*/ 440 h 626"/>
                <a:gd name="T84" fmla="*/ 262 w 419"/>
                <a:gd name="T85" fmla="*/ 432 h 626"/>
                <a:gd name="T86" fmla="*/ 250 w 419"/>
                <a:gd name="T87" fmla="*/ 435 h 626"/>
                <a:gd name="T88" fmla="*/ 244 w 419"/>
                <a:gd name="T89" fmla="*/ 452 h 626"/>
                <a:gd name="T90" fmla="*/ 245 w 419"/>
                <a:gd name="T91" fmla="*/ 468 h 626"/>
                <a:gd name="T92" fmla="*/ 225 w 419"/>
                <a:gd name="T93" fmla="*/ 479 h 626"/>
                <a:gd name="T94" fmla="*/ 193 w 419"/>
                <a:gd name="T95" fmla="*/ 495 h 626"/>
                <a:gd name="T96" fmla="*/ 205 w 419"/>
                <a:gd name="T97" fmla="*/ 476 h 626"/>
                <a:gd name="T98" fmla="*/ 199 w 419"/>
                <a:gd name="T99" fmla="*/ 453 h 626"/>
                <a:gd name="T100" fmla="*/ 222 w 419"/>
                <a:gd name="T101" fmla="*/ 431 h 626"/>
                <a:gd name="T102" fmla="*/ 213 w 419"/>
                <a:gd name="T103" fmla="*/ 426 h 626"/>
                <a:gd name="T104" fmla="*/ 186 w 419"/>
                <a:gd name="T105" fmla="*/ 449 h 626"/>
                <a:gd name="T106" fmla="*/ 171 w 419"/>
                <a:gd name="T107" fmla="*/ 474 h 626"/>
                <a:gd name="T108" fmla="*/ 156 w 419"/>
                <a:gd name="T109" fmla="*/ 498 h 626"/>
                <a:gd name="T110" fmla="*/ 153 w 419"/>
                <a:gd name="T111" fmla="*/ 524 h 626"/>
                <a:gd name="T112" fmla="*/ 124 w 419"/>
                <a:gd name="T113" fmla="*/ 546 h 626"/>
                <a:gd name="T114" fmla="*/ 105 w 419"/>
                <a:gd name="T115" fmla="*/ 566 h 626"/>
                <a:gd name="T116" fmla="*/ 81 w 419"/>
                <a:gd name="T117" fmla="*/ 581 h 626"/>
                <a:gd name="T118" fmla="*/ 70 w 419"/>
                <a:gd name="T119" fmla="*/ 597 h 626"/>
                <a:gd name="T120" fmla="*/ 45 w 419"/>
                <a:gd name="T121" fmla="*/ 608 h 626"/>
                <a:gd name="T122" fmla="*/ 24 w 419"/>
                <a:gd name="T123" fmla="*/ 615 h 626"/>
                <a:gd name="T124" fmla="*/ 3 w 419"/>
                <a:gd name="T125" fmla="*/ 621 h 6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19"/>
                <a:gd name="T190" fmla="*/ 0 h 626"/>
                <a:gd name="T191" fmla="*/ 419 w 419"/>
                <a:gd name="T192" fmla="*/ 626 h 62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19" h="626">
                  <a:moveTo>
                    <a:pt x="3" y="310"/>
                  </a:moveTo>
                  <a:lnTo>
                    <a:pt x="0" y="307"/>
                  </a:lnTo>
                  <a:lnTo>
                    <a:pt x="0" y="304"/>
                  </a:lnTo>
                  <a:lnTo>
                    <a:pt x="4" y="307"/>
                  </a:lnTo>
                  <a:lnTo>
                    <a:pt x="4" y="308"/>
                  </a:lnTo>
                  <a:lnTo>
                    <a:pt x="3" y="310"/>
                  </a:lnTo>
                  <a:close/>
                  <a:moveTo>
                    <a:pt x="1" y="626"/>
                  </a:moveTo>
                  <a:lnTo>
                    <a:pt x="0" y="618"/>
                  </a:lnTo>
                  <a:lnTo>
                    <a:pt x="3" y="617"/>
                  </a:lnTo>
                  <a:lnTo>
                    <a:pt x="4" y="618"/>
                  </a:lnTo>
                  <a:lnTo>
                    <a:pt x="6" y="615"/>
                  </a:lnTo>
                  <a:lnTo>
                    <a:pt x="10" y="612"/>
                  </a:lnTo>
                  <a:lnTo>
                    <a:pt x="10" y="611"/>
                  </a:lnTo>
                  <a:lnTo>
                    <a:pt x="13" y="606"/>
                  </a:lnTo>
                  <a:lnTo>
                    <a:pt x="31" y="593"/>
                  </a:lnTo>
                  <a:lnTo>
                    <a:pt x="36" y="594"/>
                  </a:lnTo>
                  <a:lnTo>
                    <a:pt x="39" y="593"/>
                  </a:lnTo>
                  <a:lnTo>
                    <a:pt x="37" y="596"/>
                  </a:lnTo>
                  <a:lnTo>
                    <a:pt x="39" y="599"/>
                  </a:lnTo>
                  <a:lnTo>
                    <a:pt x="42" y="599"/>
                  </a:lnTo>
                  <a:lnTo>
                    <a:pt x="45" y="597"/>
                  </a:lnTo>
                  <a:lnTo>
                    <a:pt x="46" y="599"/>
                  </a:lnTo>
                  <a:lnTo>
                    <a:pt x="49" y="600"/>
                  </a:lnTo>
                  <a:lnTo>
                    <a:pt x="45" y="596"/>
                  </a:lnTo>
                  <a:lnTo>
                    <a:pt x="46" y="590"/>
                  </a:lnTo>
                  <a:lnTo>
                    <a:pt x="57" y="578"/>
                  </a:lnTo>
                  <a:lnTo>
                    <a:pt x="63" y="575"/>
                  </a:lnTo>
                  <a:lnTo>
                    <a:pt x="67" y="573"/>
                  </a:lnTo>
                  <a:lnTo>
                    <a:pt x="72" y="569"/>
                  </a:lnTo>
                  <a:lnTo>
                    <a:pt x="73" y="569"/>
                  </a:lnTo>
                  <a:lnTo>
                    <a:pt x="79" y="561"/>
                  </a:lnTo>
                  <a:lnTo>
                    <a:pt x="84" y="555"/>
                  </a:lnTo>
                  <a:lnTo>
                    <a:pt x="85" y="552"/>
                  </a:lnTo>
                  <a:lnTo>
                    <a:pt x="93" y="545"/>
                  </a:lnTo>
                  <a:lnTo>
                    <a:pt x="94" y="528"/>
                  </a:lnTo>
                  <a:lnTo>
                    <a:pt x="99" y="524"/>
                  </a:lnTo>
                  <a:lnTo>
                    <a:pt x="96" y="522"/>
                  </a:lnTo>
                  <a:lnTo>
                    <a:pt x="97" y="515"/>
                  </a:lnTo>
                  <a:lnTo>
                    <a:pt x="100" y="512"/>
                  </a:lnTo>
                  <a:lnTo>
                    <a:pt x="103" y="509"/>
                  </a:lnTo>
                  <a:lnTo>
                    <a:pt x="105" y="506"/>
                  </a:lnTo>
                  <a:lnTo>
                    <a:pt x="109" y="498"/>
                  </a:lnTo>
                  <a:lnTo>
                    <a:pt x="105" y="500"/>
                  </a:lnTo>
                  <a:lnTo>
                    <a:pt x="99" y="504"/>
                  </a:lnTo>
                  <a:lnTo>
                    <a:pt x="87" y="512"/>
                  </a:lnTo>
                  <a:lnTo>
                    <a:pt x="84" y="512"/>
                  </a:lnTo>
                  <a:lnTo>
                    <a:pt x="79" y="507"/>
                  </a:lnTo>
                  <a:lnTo>
                    <a:pt x="79" y="503"/>
                  </a:lnTo>
                  <a:lnTo>
                    <a:pt x="79" y="501"/>
                  </a:lnTo>
                  <a:lnTo>
                    <a:pt x="78" y="503"/>
                  </a:lnTo>
                  <a:lnTo>
                    <a:pt x="75" y="506"/>
                  </a:lnTo>
                  <a:lnTo>
                    <a:pt x="73" y="509"/>
                  </a:lnTo>
                  <a:lnTo>
                    <a:pt x="75" y="512"/>
                  </a:lnTo>
                  <a:lnTo>
                    <a:pt x="75" y="518"/>
                  </a:lnTo>
                  <a:lnTo>
                    <a:pt x="72" y="519"/>
                  </a:lnTo>
                  <a:lnTo>
                    <a:pt x="69" y="519"/>
                  </a:lnTo>
                  <a:lnTo>
                    <a:pt x="63" y="507"/>
                  </a:lnTo>
                  <a:lnTo>
                    <a:pt x="61" y="504"/>
                  </a:lnTo>
                  <a:lnTo>
                    <a:pt x="58" y="503"/>
                  </a:lnTo>
                  <a:lnTo>
                    <a:pt x="55" y="507"/>
                  </a:lnTo>
                  <a:lnTo>
                    <a:pt x="52" y="504"/>
                  </a:lnTo>
                  <a:lnTo>
                    <a:pt x="49" y="503"/>
                  </a:lnTo>
                  <a:lnTo>
                    <a:pt x="49" y="500"/>
                  </a:lnTo>
                  <a:lnTo>
                    <a:pt x="49" y="492"/>
                  </a:lnTo>
                  <a:lnTo>
                    <a:pt x="45" y="500"/>
                  </a:lnTo>
                  <a:lnTo>
                    <a:pt x="40" y="503"/>
                  </a:lnTo>
                  <a:lnTo>
                    <a:pt x="37" y="503"/>
                  </a:lnTo>
                  <a:lnTo>
                    <a:pt x="33" y="507"/>
                  </a:lnTo>
                  <a:lnTo>
                    <a:pt x="31" y="509"/>
                  </a:lnTo>
                  <a:lnTo>
                    <a:pt x="28" y="512"/>
                  </a:lnTo>
                  <a:lnTo>
                    <a:pt x="24" y="513"/>
                  </a:lnTo>
                  <a:lnTo>
                    <a:pt x="18" y="513"/>
                  </a:lnTo>
                  <a:lnTo>
                    <a:pt x="21" y="510"/>
                  </a:lnTo>
                  <a:lnTo>
                    <a:pt x="24" y="510"/>
                  </a:lnTo>
                  <a:lnTo>
                    <a:pt x="27" y="507"/>
                  </a:lnTo>
                  <a:lnTo>
                    <a:pt x="24" y="501"/>
                  </a:lnTo>
                  <a:lnTo>
                    <a:pt x="27" y="498"/>
                  </a:lnTo>
                  <a:lnTo>
                    <a:pt x="25" y="497"/>
                  </a:lnTo>
                  <a:lnTo>
                    <a:pt x="24" y="497"/>
                  </a:lnTo>
                  <a:lnTo>
                    <a:pt x="21" y="494"/>
                  </a:lnTo>
                  <a:lnTo>
                    <a:pt x="21" y="491"/>
                  </a:lnTo>
                  <a:lnTo>
                    <a:pt x="25" y="485"/>
                  </a:lnTo>
                  <a:lnTo>
                    <a:pt x="18" y="467"/>
                  </a:lnTo>
                  <a:lnTo>
                    <a:pt x="16" y="461"/>
                  </a:lnTo>
                  <a:lnTo>
                    <a:pt x="13" y="458"/>
                  </a:lnTo>
                  <a:lnTo>
                    <a:pt x="30" y="440"/>
                  </a:lnTo>
                  <a:lnTo>
                    <a:pt x="25" y="440"/>
                  </a:lnTo>
                  <a:lnTo>
                    <a:pt x="16" y="447"/>
                  </a:lnTo>
                  <a:lnTo>
                    <a:pt x="10" y="456"/>
                  </a:lnTo>
                  <a:lnTo>
                    <a:pt x="12" y="459"/>
                  </a:lnTo>
                  <a:lnTo>
                    <a:pt x="13" y="461"/>
                  </a:lnTo>
                  <a:lnTo>
                    <a:pt x="13" y="464"/>
                  </a:lnTo>
                  <a:lnTo>
                    <a:pt x="10" y="468"/>
                  </a:lnTo>
                  <a:lnTo>
                    <a:pt x="3" y="479"/>
                  </a:lnTo>
                  <a:lnTo>
                    <a:pt x="1" y="479"/>
                  </a:lnTo>
                  <a:lnTo>
                    <a:pt x="0" y="362"/>
                  </a:lnTo>
                  <a:lnTo>
                    <a:pt x="4" y="361"/>
                  </a:lnTo>
                  <a:lnTo>
                    <a:pt x="16" y="346"/>
                  </a:lnTo>
                  <a:lnTo>
                    <a:pt x="19" y="344"/>
                  </a:lnTo>
                  <a:lnTo>
                    <a:pt x="18" y="349"/>
                  </a:lnTo>
                  <a:lnTo>
                    <a:pt x="24" y="347"/>
                  </a:lnTo>
                  <a:lnTo>
                    <a:pt x="27" y="347"/>
                  </a:lnTo>
                  <a:lnTo>
                    <a:pt x="28" y="346"/>
                  </a:lnTo>
                  <a:lnTo>
                    <a:pt x="33" y="346"/>
                  </a:lnTo>
                  <a:lnTo>
                    <a:pt x="34" y="346"/>
                  </a:lnTo>
                  <a:lnTo>
                    <a:pt x="37" y="343"/>
                  </a:lnTo>
                  <a:lnTo>
                    <a:pt x="42" y="335"/>
                  </a:lnTo>
                  <a:lnTo>
                    <a:pt x="42" y="331"/>
                  </a:lnTo>
                  <a:lnTo>
                    <a:pt x="42" y="326"/>
                  </a:lnTo>
                  <a:lnTo>
                    <a:pt x="39" y="325"/>
                  </a:lnTo>
                  <a:lnTo>
                    <a:pt x="40" y="322"/>
                  </a:lnTo>
                  <a:lnTo>
                    <a:pt x="36" y="311"/>
                  </a:lnTo>
                  <a:lnTo>
                    <a:pt x="33" y="310"/>
                  </a:lnTo>
                  <a:lnTo>
                    <a:pt x="30" y="310"/>
                  </a:lnTo>
                  <a:lnTo>
                    <a:pt x="31" y="305"/>
                  </a:lnTo>
                  <a:lnTo>
                    <a:pt x="33" y="305"/>
                  </a:lnTo>
                  <a:lnTo>
                    <a:pt x="36" y="307"/>
                  </a:lnTo>
                  <a:lnTo>
                    <a:pt x="40" y="307"/>
                  </a:lnTo>
                  <a:lnTo>
                    <a:pt x="43" y="301"/>
                  </a:lnTo>
                  <a:lnTo>
                    <a:pt x="43" y="296"/>
                  </a:lnTo>
                  <a:lnTo>
                    <a:pt x="37" y="290"/>
                  </a:lnTo>
                  <a:lnTo>
                    <a:pt x="34" y="293"/>
                  </a:lnTo>
                  <a:lnTo>
                    <a:pt x="33" y="296"/>
                  </a:lnTo>
                  <a:lnTo>
                    <a:pt x="25" y="295"/>
                  </a:lnTo>
                  <a:lnTo>
                    <a:pt x="27" y="296"/>
                  </a:lnTo>
                  <a:lnTo>
                    <a:pt x="19" y="299"/>
                  </a:lnTo>
                  <a:lnTo>
                    <a:pt x="15" y="305"/>
                  </a:lnTo>
                  <a:lnTo>
                    <a:pt x="10" y="314"/>
                  </a:lnTo>
                  <a:lnTo>
                    <a:pt x="7" y="307"/>
                  </a:lnTo>
                  <a:lnTo>
                    <a:pt x="4" y="304"/>
                  </a:lnTo>
                  <a:lnTo>
                    <a:pt x="3" y="301"/>
                  </a:lnTo>
                  <a:lnTo>
                    <a:pt x="0" y="302"/>
                  </a:lnTo>
                  <a:lnTo>
                    <a:pt x="0" y="244"/>
                  </a:lnTo>
                  <a:lnTo>
                    <a:pt x="4" y="244"/>
                  </a:lnTo>
                  <a:lnTo>
                    <a:pt x="7" y="242"/>
                  </a:lnTo>
                  <a:lnTo>
                    <a:pt x="9" y="242"/>
                  </a:lnTo>
                  <a:lnTo>
                    <a:pt x="12" y="244"/>
                  </a:lnTo>
                  <a:lnTo>
                    <a:pt x="15" y="244"/>
                  </a:lnTo>
                  <a:lnTo>
                    <a:pt x="18" y="244"/>
                  </a:lnTo>
                  <a:lnTo>
                    <a:pt x="21" y="244"/>
                  </a:lnTo>
                  <a:lnTo>
                    <a:pt x="22" y="247"/>
                  </a:lnTo>
                  <a:lnTo>
                    <a:pt x="25" y="247"/>
                  </a:lnTo>
                  <a:lnTo>
                    <a:pt x="25" y="244"/>
                  </a:lnTo>
                  <a:lnTo>
                    <a:pt x="30" y="235"/>
                  </a:lnTo>
                  <a:lnTo>
                    <a:pt x="36" y="238"/>
                  </a:lnTo>
                  <a:lnTo>
                    <a:pt x="37" y="239"/>
                  </a:lnTo>
                  <a:lnTo>
                    <a:pt x="39" y="238"/>
                  </a:lnTo>
                  <a:lnTo>
                    <a:pt x="39" y="235"/>
                  </a:lnTo>
                  <a:lnTo>
                    <a:pt x="37" y="233"/>
                  </a:lnTo>
                  <a:lnTo>
                    <a:pt x="25" y="229"/>
                  </a:lnTo>
                  <a:lnTo>
                    <a:pt x="24" y="233"/>
                  </a:lnTo>
                  <a:lnTo>
                    <a:pt x="22" y="230"/>
                  </a:lnTo>
                  <a:lnTo>
                    <a:pt x="24" y="227"/>
                  </a:lnTo>
                  <a:lnTo>
                    <a:pt x="21" y="218"/>
                  </a:lnTo>
                  <a:lnTo>
                    <a:pt x="24" y="224"/>
                  </a:lnTo>
                  <a:lnTo>
                    <a:pt x="27" y="227"/>
                  </a:lnTo>
                  <a:lnTo>
                    <a:pt x="31" y="227"/>
                  </a:lnTo>
                  <a:lnTo>
                    <a:pt x="34" y="224"/>
                  </a:lnTo>
                  <a:lnTo>
                    <a:pt x="37" y="227"/>
                  </a:lnTo>
                  <a:lnTo>
                    <a:pt x="40" y="229"/>
                  </a:lnTo>
                  <a:lnTo>
                    <a:pt x="42" y="230"/>
                  </a:lnTo>
                  <a:lnTo>
                    <a:pt x="45" y="232"/>
                  </a:lnTo>
                  <a:lnTo>
                    <a:pt x="51" y="230"/>
                  </a:lnTo>
                  <a:lnTo>
                    <a:pt x="54" y="227"/>
                  </a:lnTo>
                  <a:lnTo>
                    <a:pt x="61" y="227"/>
                  </a:lnTo>
                  <a:lnTo>
                    <a:pt x="63" y="226"/>
                  </a:lnTo>
                  <a:lnTo>
                    <a:pt x="63" y="223"/>
                  </a:lnTo>
                  <a:lnTo>
                    <a:pt x="54" y="224"/>
                  </a:lnTo>
                  <a:lnTo>
                    <a:pt x="52" y="226"/>
                  </a:lnTo>
                  <a:lnTo>
                    <a:pt x="54" y="223"/>
                  </a:lnTo>
                  <a:lnTo>
                    <a:pt x="61" y="220"/>
                  </a:lnTo>
                  <a:lnTo>
                    <a:pt x="57" y="217"/>
                  </a:lnTo>
                  <a:lnTo>
                    <a:pt x="55" y="220"/>
                  </a:lnTo>
                  <a:lnTo>
                    <a:pt x="52" y="218"/>
                  </a:lnTo>
                  <a:lnTo>
                    <a:pt x="49" y="221"/>
                  </a:lnTo>
                  <a:lnTo>
                    <a:pt x="46" y="223"/>
                  </a:lnTo>
                  <a:lnTo>
                    <a:pt x="40" y="220"/>
                  </a:lnTo>
                  <a:lnTo>
                    <a:pt x="36" y="220"/>
                  </a:lnTo>
                  <a:lnTo>
                    <a:pt x="34" y="217"/>
                  </a:lnTo>
                  <a:lnTo>
                    <a:pt x="33" y="223"/>
                  </a:lnTo>
                  <a:lnTo>
                    <a:pt x="27" y="220"/>
                  </a:lnTo>
                  <a:lnTo>
                    <a:pt x="24" y="214"/>
                  </a:lnTo>
                  <a:lnTo>
                    <a:pt x="25" y="209"/>
                  </a:lnTo>
                  <a:lnTo>
                    <a:pt x="28" y="208"/>
                  </a:lnTo>
                  <a:lnTo>
                    <a:pt x="27" y="203"/>
                  </a:lnTo>
                  <a:lnTo>
                    <a:pt x="25" y="203"/>
                  </a:lnTo>
                  <a:lnTo>
                    <a:pt x="21" y="203"/>
                  </a:lnTo>
                  <a:lnTo>
                    <a:pt x="16" y="203"/>
                  </a:lnTo>
                  <a:lnTo>
                    <a:pt x="13" y="206"/>
                  </a:lnTo>
                  <a:lnTo>
                    <a:pt x="16" y="197"/>
                  </a:lnTo>
                  <a:lnTo>
                    <a:pt x="13" y="197"/>
                  </a:lnTo>
                  <a:lnTo>
                    <a:pt x="13" y="200"/>
                  </a:lnTo>
                  <a:lnTo>
                    <a:pt x="9" y="200"/>
                  </a:lnTo>
                  <a:lnTo>
                    <a:pt x="9" y="203"/>
                  </a:lnTo>
                  <a:lnTo>
                    <a:pt x="7" y="206"/>
                  </a:lnTo>
                  <a:lnTo>
                    <a:pt x="0" y="202"/>
                  </a:lnTo>
                  <a:lnTo>
                    <a:pt x="0" y="96"/>
                  </a:lnTo>
                  <a:lnTo>
                    <a:pt x="1" y="93"/>
                  </a:lnTo>
                  <a:lnTo>
                    <a:pt x="1" y="99"/>
                  </a:lnTo>
                  <a:lnTo>
                    <a:pt x="4" y="87"/>
                  </a:lnTo>
                  <a:lnTo>
                    <a:pt x="4" y="84"/>
                  </a:lnTo>
                  <a:lnTo>
                    <a:pt x="10" y="88"/>
                  </a:lnTo>
                  <a:lnTo>
                    <a:pt x="7" y="85"/>
                  </a:lnTo>
                  <a:lnTo>
                    <a:pt x="4" y="81"/>
                  </a:lnTo>
                  <a:lnTo>
                    <a:pt x="7" y="79"/>
                  </a:lnTo>
                  <a:lnTo>
                    <a:pt x="15" y="79"/>
                  </a:lnTo>
                  <a:lnTo>
                    <a:pt x="9" y="78"/>
                  </a:lnTo>
                  <a:lnTo>
                    <a:pt x="6" y="76"/>
                  </a:lnTo>
                  <a:lnTo>
                    <a:pt x="13" y="66"/>
                  </a:lnTo>
                  <a:lnTo>
                    <a:pt x="16" y="66"/>
                  </a:lnTo>
                  <a:lnTo>
                    <a:pt x="27" y="73"/>
                  </a:lnTo>
                  <a:lnTo>
                    <a:pt x="24" y="69"/>
                  </a:lnTo>
                  <a:lnTo>
                    <a:pt x="18" y="64"/>
                  </a:lnTo>
                  <a:lnTo>
                    <a:pt x="18" y="60"/>
                  </a:lnTo>
                  <a:lnTo>
                    <a:pt x="22" y="52"/>
                  </a:lnTo>
                  <a:lnTo>
                    <a:pt x="25" y="54"/>
                  </a:lnTo>
                  <a:lnTo>
                    <a:pt x="24" y="58"/>
                  </a:lnTo>
                  <a:lnTo>
                    <a:pt x="22" y="61"/>
                  </a:lnTo>
                  <a:lnTo>
                    <a:pt x="25" y="57"/>
                  </a:lnTo>
                  <a:lnTo>
                    <a:pt x="31" y="55"/>
                  </a:lnTo>
                  <a:lnTo>
                    <a:pt x="43" y="48"/>
                  </a:lnTo>
                  <a:lnTo>
                    <a:pt x="46" y="43"/>
                  </a:lnTo>
                  <a:lnTo>
                    <a:pt x="43" y="46"/>
                  </a:lnTo>
                  <a:lnTo>
                    <a:pt x="51" y="39"/>
                  </a:lnTo>
                  <a:lnTo>
                    <a:pt x="54" y="39"/>
                  </a:lnTo>
                  <a:lnTo>
                    <a:pt x="55" y="42"/>
                  </a:lnTo>
                  <a:lnTo>
                    <a:pt x="52" y="43"/>
                  </a:lnTo>
                  <a:lnTo>
                    <a:pt x="54" y="48"/>
                  </a:lnTo>
                  <a:lnTo>
                    <a:pt x="51" y="51"/>
                  </a:lnTo>
                  <a:lnTo>
                    <a:pt x="54" y="49"/>
                  </a:lnTo>
                  <a:lnTo>
                    <a:pt x="54" y="52"/>
                  </a:lnTo>
                  <a:lnTo>
                    <a:pt x="57" y="52"/>
                  </a:lnTo>
                  <a:lnTo>
                    <a:pt x="57" y="49"/>
                  </a:lnTo>
                  <a:lnTo>
                    <a:pt x="57" y="46"/>
                  </a:lnTo>
                  <a:lnTo>
                    <a:pt x="57" y="43"/>
                  </a:lnTo>
                  <a:lnTo>
                    <a:pt x="60" y="43"/>
                  </a:lnTo>
                  <a:lnTo>
                    <a:pt x="64" y="42"/>
                  </a:lnTo>
                  <a:lnTo>
                    <a:pt x="61" y="42"/>
                  </a:lnTo>
                  <a:lnTo>
                    <a:pt x="58" y="40"/>
                  </a:lnTo>
                  <a:lnTo>
                    <a:pt x="57" y="37"/>
                  </a:lnTo>
                  <a:lnTo>
                    <a:pt x="55" y="36"/>
                  </a:lnTo>
                  <a:lnTo>
                    <a:pt x="55" y="34"/>
                  </a:lnTo>
                  <a:lnTo>
                    <a:pt x="57" y="30"/>
                  </a:lnTo>
                  <a:lnTo>
                    <a:pt x="61" y="27"/>
                  </a:lnTo>
                  <a:lnTo>
                    <a:pt x="72" y="22"/>
                  </a:lnTo>
                  <a:lnTo>
                    <a:pt x="66" y="25"/>
                  </a:lnTo>
                  <a:lnTo>
                    <a:pt x="66" y="27"/>
                  </a:lnTo>
                  <a:lnTo>
                    <a:pt x="63" y="30"/>
                  </a:lnTo>
                  <a:lnTo>
                    <a:pt x="69" y="34"/>
                  </a:lnTo>
                  <a:lnTo>
                    <a:pt x="67" y="30"/>
                  </a:lnTo>
                  <a:lnTo>
                    <a:pt x="70" y="28"/>
                  </a:lnTo>
                  <a:lnTo>
                    <a:pt x="75" y="28"/>
                  </a:lnTo>
                  <a:lnTo>
                    <a:pt x="84" y="27"/>
                  </a:lnTo>
                  <a:lnTo>
                    <a:pt x="90" y="25"/>
                  </a:lnTo>
                  <a:lnTo>
                    <a:pt x="97" y="18"/>
                  </a:lnTo>
                  <a:lnTo>
                    <a:pt x="102" y="10"/>
                  </a:lnTo>
                  <a:lnTo>
                    <a:pt x="105" y="10"/>
                  </a:lnTo>
                  <a:lnTo>
                    <a:pt x="105" y="6"/>
                  </a:lnTo>
                  <a:lnTo>
                    <a:pt x="108" y="3"/>
                  </a:lnTo>
                  <a:lnTo>
                    <a:pt x="111" y="0"/>
                  </a:lnTo>
                  <a:lnTo>
                    <a:pt x="114" y="3"/>
                  </a:lnTo>
                  <a:lnTo>
                    <a:pt x="115" y="4"/>
                  </a:lnTo>
                  <a:lnTo>
                    <a:pt x="118" y="3"/>
                  </a:lnTo>
                  <a:lnTo>
                    <a:pt x="120" y="4"/>
                  </a:lnTo>
                  <a:lnTo>
                    <a:pt x="121" y="7"/>
                  </a:lnTo>
                  <a:lnTo>
                    <a:pt x="127" y="7"/>
                  </a:lnTo>
                  <a:lnTo>
                    <a:pt x="130" y="9"/>
                  </a:lnTo>
                  <a:lnTo>
                    <a:pt x="130" y="12"/>
                  </a:lnTo>
                  <a:lnTo>
                    <a:pt x="130" y="15"/>
                  </a:lnTo>
                  <a:lnTo>
                    <a:pt x="124" y="19"/>
                  </a:lnTo>
                  <a:lnTo>
                    <a:pt x="121" y="21"/>
                  </a:lnTo>
                  <a:lnTo>
                    <a:pt x="117" y="25"/>
                  </a:lnTo>
                  <a:lnTo>
                    <a:pt x="120" y="24"/>
                  </a:lnTo>
                  <a:lnTo>
                    <a:pt x="126" y="28"/>
                  </a:lnTo>
                  <a:lnTo>
                    <a:pt x="126" y="24"/>
                  </a:lnTo>
                  <a:lnTo>
                    <a:pt x="127" y="28"/>
                  </a:lnTo>
                  <a:lnTo>
                    <a:pt x="129" y="25"/>
                  </a:lnTo>
                  <a:lnTo>
                    <a:pt x="132" y="28"/>
                  </a:lnTo>
                  <a:lnTo>
                    <a:pt x="132" y="31"/>
                  </a:lnTo>
                  <a:lnTo>
                    <a:pt x="135" y="31"/>
                  </a:lnTo>
                  <a:lnTo>
                    <a:pt x="135" y="27"/>
                  </a:lnTo>
                  <a:lnTo>
                    <a:pt x="135" y="25"/>
                  </a:lnTo>
                  <a:lnTo>
                    <a:pt x="132" y="21"/>
                  </a:lnTo>
                  <a:lnTo>
                    <a:pt x="132" y="16"/>
                  </a:lnTo>
                  <a:lnTo>
                    <a:pt x="135" y="15"/>
                  </a:lnTo>
                  <a:lnTo>
                    <a:pt x="136" y="15"/>
                  </a:lnTo>
                  <a:lnTo>
                    <a:pt x="136" y="12"/>
                  </a:lnTo>
                  <a:lnTo>
                    <a:pt x="138" y="13"/>
                  </a:lnTo>
                  <a:lnTo>
                    <a:pt x="138" y="12"/>
                  </a:lnTo>
                  <a:lnTo>
                    <a:pt x="144" y="13"/>
                  </a:lnTo>
                  <a:lnTo>
                    <a:pt x="147" y="21"/>
                  </a:lnTo>
                  <a:lnTo>
                    <a:pt x="145" y="24"/>
                  </a:lnTo>
                  <a:lnTo>
                    <a:pt x="147" y="24"/>
                  </a:lnTo>
                  <a:lnTo>
                    <a:pt x="151" y="25"/>
                  </a:lnTo>
                  <a:lnTo>
                    <a:pt x="153" y="27"/>
                  </a:lnTo>
                  <a:lnTo>
                    <a:pt x="154" y="27"/>
                  </a:lnTo>
                  <a:lnTo>
                    <a:pt x="157" y="24"/>
                  </a:lnTo>
                  <a:lnTo>
                    <a:pt x="159" y="22"/>
                  </a:lnTo>
                  <a:lnTo>
                    <a:pt x="160" y="25"/>
                  </a:lnTo>
                  <a:lnTo>
                    <a:pt x="166" y="21"/>
                  </a:lnTo>
                  <a:lnTo>
                    <a:pt x="172" y="21"/>
                  </a:lnTo>
                  <a:lnTo>
                    <a:pt x="174" y="24"/>
                  </a:lnTo>
                  <a:lnTo>
                    <a:pt x="174" y="28"/>
                  </a:lnTo>
                  <a:lnTo>
                    <a:pt x="177" y="27"/>
                  </a:lnTo>
                  <a:lnTo>
                    <a:pt x="177" y="24"/>
                  </a:lnTo>
                  <a:lnTo>
                    <a:pt x="181" y="24"/>
                  </a:lnTo>
                  <a:lnTo>
                    <a:pt x="187" y="25"/>
                  </a:lnTo>
                  <a:lnTo>
                    <a:pt x="187" y="30"/>
                  </a:lnTo>
                  <a:lnTo>
                    <a:pt x="186" y="34"/>
                  </a:lnTo>
                  <a:lnTo>
                    <a:pt x="189" y="36"/>
                  </a:lnTo>
                  <a:lnTo>
                    <a:pt x="190" y="39"/>
                  </a:lnTo>
                  <a:lnTo>
                    <a:pt x="184" y="39"/>
                  </a:lnTo>
                  <a:lnTo>
                    <a:pt x="198" y="40"/>
                  </a:lnTo>
                  <a:lnTo>
                    <a:pt x="196" y="42"/>
                  </a:lnTo>
                  <a:lnTo>
                    <a:pt x="195" y="45"/>
                  </a:lnTo>
                  <a:lnTo>
                    <a:pt x="204" y="45"/>
                  </a:lnTo>
                  <a:lnTo>
                    <a:pt x="214" y="42"/>
                  </a:lnTo>
                  <a:lnTo>
                    <a:pt x="217" y="42"/>
                  </a:lnTo>
                  <a:lnTo>
                    <a:pt x="220" y="45"/>
                  </a:lnTo>
                  <a:lnTo>
                    <a:pt x="217" y="46"/>
                  </a:lnTo>
                  <a:lnTo>
                    <a:pt x="225" y="45"/>
                  </a:lnTo>
                  <a:lnTo>
                    <a:pt x="228" y="43"/>
                  </a:lnTo>
                  <a:lnTo>
                    <a:pt x="235" y="43"/>
                  </a:lnTo>
                  <a:lnTo>
                    <a:pt x="247" y="48"/>
                  </a:lnTo>
                  <a:lnTo>
                    <a:pt x="247" y="49"/>
                  </a:lnTo>
                  <a:lnTo>
                    <a:pt x="253" y="51"/>
                  </a:lnTo>
                  <a:lnTo>
                    <a:pt x="257" y="52"/>
                  </a:lnTo>
                  <a:lnTo>
                    <a:pt x="260" y="55"/>
                  </a:lnTo>
                  <a:lnTo>
                    <a:pt x="263" y="55"/>
                  </a:lnTo>
                  <a:lnTo>
                    <a:pt x="274" y="60"/>
                  </a:lnTo>
                  <a:lnTo>
                    <a:pt x="289" y="58"/>
                  </a:lnTo>
                  <a:lnTo>
                    <a:pt x="292" y="61"/>
                  </a:lnTo>
                  <a:lnTo>
                    <a:pt x="295" y="64"/>
                  </a:lnTo>
                  <a:lnTo>
                    <a:pt x="302" y="64"/>
                  </a:lnTo>
                  <a:lnTo>
                    <a:pt x="301" y="67"/>
                  </a:lnTo>
                  <a:lnTo>
                    <a:pt x="307" y="67"/>
                  </a:lnTo>
                  <a:lnTo>
                    <a:pt x="308" y="66"/>
                  </a:lnTo>
                  <a:lnTo>
                    <a:pt x="310" y="67"/>
                  </a:lnTo>
                  <a:lnTo>
                    <a:pt x="313" y="67"/>
                  </a:lnTo>
                  <a:lnTo>
                    <a:pt x="317" y="66"/>
                  </a:lnTo>
                  <a:lnTo>
                    <a:pt x="326" y="63"/>
                  </a:lnTo>
                  <a:lnTo>
                    <a:pt x="329" y="63"/>
                  </a:lnTo>
                  <a:lnTo>
                    <a:pt x="331" y="66"/>
                  </a:lnTo>
                  <a:lnTo>
                    <a:pt x="332" y="61"/>
                  </a:lnTo>
                  <a:lnTo>
                    <a:pt x="335" y="61"/>
                  </a:lnTo>
                  <a:lnTo>
                    <a:pt x="347" y="67"/>
                  </a:lnTo>
                  <a:lnTo>
                    <a:pt x="350" y="69"/>
                  </a:lnTo>
                  <a:lnTo>
                    <a:pt x="355" y="73"/>
                  </a:lnTo>
                  <a:lnTo>
                    <a:pt x="364" y="78"/>
                  </a:lnTo>
                  <a:lnTo>
                    <a:pt x="367" y="84"/>
                  </a:lnTo>
                  <a:lnTo>
                    <a:pt x="370" y="82"/>
                  </a:lnTo>
                  <a:lnTo>
                    <a:pt x="370" y="79"/>
                  </a:lnTo>
                  <a:lnTo>
                    <a:pt x="373" y="79"/>
                  </a:lnTo>
                  <a:lnTo>
                    <a:pt x="374" y="447"/>
                  </a:lnTo>
                  <a:lnTo>
                    <a:pt x="374" y="458"/>
                  </a:lnTo>
                  <a:lnTo>
                    <a:pt x="380" y="462"/>
                  </a:lnTo>
                  <a:lnTo>
                    <a:pt x="385" y="459"/>
                  </a:lnTo>
                  <a:lnTo>
                    <a:pt x="389" y="462"/>
                  </a:lnTo>
                  <a:lnTo>
                    <a:pt x="394" y="458"/>
                  </a:lnTo>
                  <a:lnTo>
                    <a:pt x="404" y="458"/>
                  </a:lnTo>
                  <a:lnTo>
                    <a:pt x="404" y="467"/>
                  </a:lnTo>
                  <a:lnTo>
                    <a:pt x="419" y="486"/>
                  </a:lnTo>
                  <a:lnTo>
                    <a:pt x="418" y="488"/>
                  </a:lnTo>
                  <a:lnTo>
                    <a:pt x="418" y="491"/>
                  </a:lnTo>
                  <a:lnTo>
                    <a:pt x="418" y="494"/>
                  </a:lnTo>
                  <a:lnTo>
                    <a:pt x="413" y="494"/>
                  </a:lnTo>
                  <a:lnTo>
                    <a:pt x="412" y="497"/>
                  </a:lnTo>
                  <a:lnTo>
                    <a:pt x="407" y="492"/>
                  </a:lnTo>
                  <a:lnTo>
                    <a:pt x="403" y="491"/>
                  </a:lnTo>
                  <a:lnTo>
                    <a:pt x="400" y="489"/>
                  </a:lnTo>
                  <a:lnTo>
                    <a:pt x="394" y="486"/>
                  </a:lnTo>
                  <a:lnTo>
                    <a:pt x="395" y="482"/>
                  </a:lnTo>
                  <a:lnTo>
                    <a:pt x="397" y="479"/>
                  </a:lnTo>
                  <a:lnTo>
                    <a:pt x="397" y="476"/>
                  </a:lnTo>
                  <a:lnTo>
                    <a:pt x="397" y="473"/>
                  </a:lnTo>
                  <a:lnTo>
                    <a:pt x="398" y="468"/>
                  </a:lnTo>
                  <a:lnTo>
                    <a:pt x="400" y="471"/>
                  </a:lnTo>
                  <a:lnTo>
                    <a:pt x="400" y="474"/>
                  </a:lnTo>
                  <a:lnTo>
                    <a:pt x="400" y="482"/>
                  </a:lnTo>
                  <a:lnTo>
                    <a:pt x="403" y="482"/>
                  </a:lnTo>
                  <a:lnTo>
                    <a:pt x="401" y="476"/>
                  </a:lnTo>
                  <a:lnTo>
                    <a:pt x="404" y="473"/>
                  </a:lnTo>
                  <a:lnTo>
                    <a:pt x="401" y="471"/>
                  </a:lnTo>
                  <a:lnTo>
                    <a:pt x="397" y="465"/>
                  </a:lnTo>
                  <a:lnTo>
                    <a:pt x="395" y="470"/>
                  </a:lnTo>
                  <a:lnTo>
                    <a:pt x="389" y="474"/>
                  </a:lnTo>
                  <a:lnTo>
                    <a:pt x="385" y="477"/>
                  </a:lnTo>
                  <a:lnTo>
                    <a:pt x="373" y="476"/>
                  </a:lnTo>
                  <a:lnTo>
                    <a:pt x="365" y="471"/>
                  </a:lnTo>
                  <a:lnTo>
                    <a:pt x="367" y="470"/>
                  </a:lnTo>
                  <a:lnTo>
                    <a:pt x="365" y="467"/>
                  </a:lnTo>
                  <a:lnTo>
                    <a:pt x="361" y="470"/>
                  </a:lnTo>
                  <a:lnTo>
                    <a:pt x="349" y="467"/>
                  </a:lnTo>
                  <a:lnTo>
                    <a:pt x="343" y="465"/>
                  </a:lnTo>
                  <a:lnTo>
                    <a:pt x="338" y="465"/>
                  </a:lnTo>
                  <a:lnTo>
                    <a:pt x="338" y="467"/>
                  </a:lnTo>
                  <a:lnTo>
                    <a:pt x="328" y="467"/>
                  </a:lnTo>
                  <a:lnTo>
                    <a:pt x="323" y="468"/>
                  </a:lnTo>
                  <a:lnTo>
                    <a:pt x="322" y="468"/>
                  </a:lnTo>
                  <a:lnTo>
                    <a:pt x="320" y="465"/>
                  </a:lnTo>
                  <a:lnTo>
                    <a:pt x="319" y="462"/>
                  </a:lnTo>
                  <a:lnTo>
                    <a:pt x="316" y="462"/>
                  </a:lnTo>
                  <a:lnTo>
                    <a:pt x="313" y="461"/>
                  </a:lnTo>
                  <a:lnTo>
                    <a:pt x="310" y="459"/>
                  </a:lnTo>
                  <a:lnTo>
                    <a:pt x="307" y="458"/>
                  </a:lnTo>
                  <a:lnTo>
                    <a:pt x="307" y="455"/>
                  </a:lnTo>
                  <a:lnTo>
                    <a:pt x="307" y="453"/>
                  </a:lnTo>
                  <a:lnTo>
                    <a:pt x="304" y="452"/>
                  </a:lnTo>
                  <a:lnTo>
                    <a:pt x="302" y="455"/>
                  </a:lnTo>
                  <a:lnTo>
                    <a:pt x="302" y="456"/>
                  </a:lnTo>
                  <a:lnTo>
                    <a:pt x="299" y="458"/>
                  </a:lnTo>
                  <a:lnTo>
                    <a:pt x="293" y="450"/>
                  </a:lnTo>
                  <a:lnTo>
                    <a:pt x="290" y="450"/>
                  </a:lnTo>
                  <a:lnTo>
                    <a:pt x="293" y="446"/>
                  </a:lnTo>
                  <a:lnTo>
                    <a:pt x="290" y="446"/>
                  </a:lnTo>
                  <a:lnTo>
                    <a:pt x="283" y="446"/>
                  </a:lnTo>
                  <a:lnTo>
                    <a:pt x="287" y="441"/>
                  </a:lnTo>
                  <a:lnTo>
                    <a:pt x="280" y="444"/>
                  </a:lnTo>
                  <a:lnTo>
                    <a:pt x="275" y="444"/>
                  </a:lnTo>
                  <a:lnTo>
                    <a:pt x="284" y="440"/>
                  </a:lnTo>
                  <a:lnTo>
                    <a:pt x="278" y="440"/>
                  </a:lnTo>
                  <a:lnTo>
                    <a:pt x="277" y="440"/>
                  </a:lnTo>
                  <a:lnTo>
                    <a:pt x="278" y="432"/>
                  </a:lnTo>
                  <a:lnTo>
                    <a:pt x="283" y="431"/>
                  </a:lnTo>
                  <a:lnTo>
                    <a:pt x="278" y="429"/>
                  </a:lnTo>
                  <a:lnTo>
                    <a:pt x="275" y="431"/>
                  </a:lnTo>
                  <a:lnTo>
                    <a:pt x="274" y="434"/>
                  </a:lnTo>
                  <a:lnTo>
                    <a:pt x="271" y="435"/>
                  </a:lnTo>
                  <a:lnTo>
                    <a:pt x="262" y="435"/>
                  </a:lnTo>
                  <a:lnTo>
                    <a:pt x="262" y="432"/>
                  </a:lnTo>
                  <a:lnTo>
                    <a:pt x="260" y="428"/>
                  </a:lnTo>
                  <a:lnTo>
                    <a:pt x="259" y="437"/>
                  </a:lnTo>
                  <a:lnTo>
                    <a:pt x="256" y="438"/>
                  </a:lnTo>
                  <a:lnTo>
                    <a:pt x="257" y="428"/>
                  </a:lnTo>
                  <a:lnTo>
                    <a:pt x="257" y="425"/>
                  </a:lnTo>
                  <a:lnTo>
                    <a:pt x="254" y="428"/>
                  </a:lnTo>
                  <a:lnTo>
                    <a:pt x="253" y="432"/>
                  </a:lnTo>
                  <a:lnTo>
                    <a:pt x="251" y="429"/>
                  </a:lnTo>
                  <a:lnTo>
                    <a:pt x="247" y="434"/>
                  </a:lnTo>
                  <a:lnTo>
                    <a:pt x="250" y="435"/>
                  </a:lnTo>
                  <a:lnTo>
                    <a:pt x="248" y="438"/>
                  </a:lnTo>
                  <a:lnTo>
                    <a:pt x="245" y="440"/>
                  </a:lnTo>
                  <a:lnTo>
                    <a:pt x="244" y="441"/>
                  </a:lnTo>
                  <a:lnTo>
                    <a:pt x="245" y="444"/>
                  </a:lnTo>
                  <a:lnTo>
                    <a:pt x="248" y="443"/>
                  </a:lnTo>
                  <a:lnTo>
                    <a:pt x="250" y="443"/>
                  </a:lnTo>
                  <a:lnTo>
                    <a:pt x="250" y="446"/>
                  </a:lnTo>
                  <a:lnTo>
                    <a:pt x="247" y="449"/>
                  </a:lnTo>
                  <a:lnTo>
                    <a:pt x="244" y="450"/>
                  </a:lnTo>
                  <a:lnTo>
                    <a:pt x="244" y="452"/>
                  </a:lnTo>
                  <a:lnTo>
                    <a:pt x="248" y="450"/>
                  </a:lnTo>
                  <a:lnTo>
                    <a:pt x="253" y="449"/>
                  </a:lnTo>
                  <a:lnTo>
                    <a:pt x="254" y="450"/>
                  </a:lnTo>
                  <a:lnTo>
                    <a:pt x="253" y="453"/>
                  </a:lnTo>
                  <a:lnTo>
                    <a:pt x="250" y="456"/>
                  </a:lnTo>
                  <a:lnTo>
                    <a:pt x="248" y="459"/>
                  </a:lnTo>
                  <a:lnTo>
                    <a:pt x="250" y="459"/>
                  </a:lnTo>
                  <a:lnTo>
                    <a:pt x="250" y="462"/>
                  </a:lnTo>
                  <a:lnTo>
                    <a:pt x="247" y="464"/>
                  </a:lnTo>
                  <a:lnTo>
                    <a:pt x="245" y="468"/>
                  </a:lnTo>
                  <a:lnTo>
                    <a:pt x="241" y="470"/>
                  </a:lnTo>
                  <a:lnTo>
                    <a:pt x="237" y="470"/>
                  </a:lnTo>
                  <a:lnTo>
                    <a:pt x="234" y="468"/>
                  </a:lnTo>
                  <a:lnTo>
                    <a:pt x="231" y="465"/>
                  </a:lnTo>
                  <a:lnTo>
                    <a:pt x="231" y="468"/>
                  </a:lnTo>
                  <a:lnTo>
                    <a:pt x="228" y="477"/>
                  </a:lnTo>
                  <a:lnTo>
                    <a:pt x="226" y="470"/>
                  </a:lnTo>
                  <a:lnTo>
                    <a:pt x="225" y="471"/>
                  </a:lnTo>
                  <a:lnTo>
                    <a:pt x="226" y="476"/>
                  </a:lnTo>
                  <a:lnTo>
                    <a:pt x="225" y="479"/>
                  </a:lnTo>
                  <a:lnTo>
                    <a:pt x="219" y="480"/>
                  </a:lnTo>
                  <a:lnTo>
                    <a:pt x="219" y="483"/>
                  </a:lnTo>
                  <a:lnTo>
                    <a:pt x="216" y="489"/>
                  </a:lnTo>
                  <a:lnTo>
                    <a:pt x="216" y="482"/>
                  </a:lnTo>
                  <a:lnTo>
                    <a:pt x="214" y="483"/>
                  </a:lnTo>
                  <a:lnTo>
                    <a:pt x="207" y="492"/>
                  </a:lnTo>
                  <a:lnTo>
                    <a:pt x="202" y="491"/>
                  </a:lnTo>
                  <a:lnTo>
                    <a:pt x="201" y="494"/>
                  </a:lnTo>
                  <a:lnTo>
                    <a:pt x="196" y="494"/>
                  </a:lnTo>
                  <a:lnTo>
                    <a:pt x="193" y="495"/>
                  </a:lnTo>
                  <a:lnTo>
                    <a:pt x="189" y="492"/>
                  </a:lnTo>
                  <a:lnTo>
                    <a:pt x="189" y="491"/>
                  </a:lnTo>
                  <a:lnTo>
                    <a:pt x="190" y="488"/>
                  </a:lnTo>
                  <a:lnTo>
                    <a:pt x="192" y="486"/>
                  </a:lnTo>
                  <a:lnTo>
                    <a:pt x="193" y="488"/>
                  </a:lnTo>
                  <a:lnTo>
                    <a:pt x="195" y="485"/>
                  </a:lnTo>
                  <a:lnTo>
                    <a:pt x="199" y="486"/>
                  </a:lnTo>
                  <a:lnTo>
                    <a:pt x="198" y="483"/>
                  </a:lnTo>
                  <a:lnTo>
                    <a:pt x="202" y="482"/>
                  </a:lnTo>
                  <a:lnTo>
                    <a:pt x="205" y="476"/>
                  </a:lnTo>
                  <a:lnTo>
                    <a:pt x="196" y="480"/>
                  </a:lnTo>
                  <a:lnTo>
                    <a:pt x="192" y="479"/>
                  </a:lnTo>
                  <a:lnTo>
                    <a:pt x="190" y="476"/>
                  </a:lnTo>
                  <a:lnTo>
                    <a:pt x="192" y="473"/>
                  </a:lnTo>
                  <a:lnTo>
                    <a:pt x="193" y="470"/>
                  </a:lnTo>
                  <a:lnTo>
                    <a:pt x="193" y="468"/>
                  </a:lnTo>
                  <a:lnTo>
                    <a:pt x="195" y="464"/>
                  </a:lnTo>
                  <a:lnTo>
                    <a:pt x="198" y="462"/>
                  </a:lnTo>
                  <a:lnTo>
                    <a:pt x="199" y="459"/>
                  </a:lnTo>
                  <a:lnTo>
                    <a:pt x="199" y="453"/>
                  </a:lnTo>
                  <a:lnTo>
                    <a:pt x="198" y="446"/>
                  </a:lnTo>
                  <a:lnTo>
                    <a:pt x="199" y="443"/>
                  </a:lnTo>
                  <a:lnTo>
                    <a:pt x="213" y="434"/>
                  </a:lnTo>
                  <a:lnTo>
                    <a:pt x="216" y="434"/>
                  </a:lnTo>
                  <a:lnTo>
                    <a:pt x="217" y="438"/>
                  </a:lnTo>
                  <a:lnTo>
                    <a:pt x="220" y="438"/>
                  </a:lnTo>
                  <a:lnTo>
                    <a:pt x="225" y="435"/>
                  </a:lnTo>
                  <a:lnTo>
                    <a:pt x="238" y="438"/>
                  </a:lnTo>
                  <a:lnTo>
                    <a:pt x="223" y="432"/>
                  </a:lnTo>
                  <a:lnTo>
                    <a:pt x="222" y="431"/>
                  </a:lnTo>
                  <a:lnTo>
                    <a:pt x="220" y="428"/>
                  </a:lnTo>
                  <a:lnTo>
                    <a:pt x="223" y="426"/>
                  </a:lnTo>
                  <a:lnTo>
                    <a:pt x="225" y="423"/>
                  </a:lnTo>
                  <a:lnTo>
                    <a:pt x="228" y="420"/>
                  </a:lnTo>
                  <a:lnTo>
                    <a:pt x="231" y="419"/>
                  </a:lnTo>
                  <a:lnTo>
                    <a:pt x="234" y="416"/>
                  </a:lnTo>
                  <a:lnTo>
                    <a:pt x="231" y="416"/>
                  </a:lnTo>
                  <a:lnTo>
                    <a:pt x="226" y="419"/>
                  </a:lnTo>
                  <a:lnTo>
                    <a:pt x="220" y="425"/>
                  </a:lnTo>
                  <a:lnTo>
                    <a:pt x="213" y="426"/>
                  </a:lnTo>
                  <a:lnTo>
                    <a:pt x="213" y="416"/>
                  </a:lnTo>
                  <a:lnTo>
                    <a:pt x="219" y="405"/>
                  </a:lnTo>
                  <a:lnTo>
                    <a:pt x="219" y="390"/>
                  </a:lnTo>
                  <a:lnTo>
                    <a:pt x="208" y="419"/>
                  </a:lnTo>
                  <a:lnTo>
                    <a:pt x="210" y="422"/>
                  </a:lnTo>
                  <a:lnTo>
                    <a:pt x="210" y="425"/>
                  </a:lnTo>
                  <a:lnTo>
                    <a:pt x="202" y="432"/>
                  </a:lnTo>
                  <a:lnTo>
                    <a:pt x="192" y="437"/>
                  </a:lnTo>
                  <a:lnTo>
                    <a:pt x="192" y="441"/>
                  </a:lnTo>
                  <a:lnTo>
                    <a:pt x="186" y="449"/>
                  </a:lnTo>
                  <a:lnTo>
                    <a:pt x="183" y="455"/>
                  </a:lnTo>
                  <a:lnTo>
                    <a:pt x="178" y="461"/>
                  </a:lnTo>
                  <a:lnTo>
                    <a:pt x="174" y="461"/>
                  </a:lnTo>
                  <a:lnTo>
                    <a:pt x="172" y="458"/>
                  </a:lnTo>
                  <a:lnTo>
                    <a:pt x="169" y="458"/>
                  </a:lnTo>
                  <a:lnTo>
                    <a:pt x="177" y="464"/>
                  </a:lnTo>
                  <a:lnTo>
                    <a:pt x="177" y="468"/>
                  </a:lnTo>
                  <a:lnTo>
                    <a:pt x="174" y="471"/>
                  </a:lnTo>
                  <a:lnTo>
                    <a:pt x="169" y="471"/>
                  </a:lnTo>
                  <a:lnTo>
                    <a:pt x="171" y="474"/>
                  </a:lnTo>
                  <a:lnTo>
                    <a:pt x="171" y="476"/>
                  </a:lnTo>
                  <a:lnTo>
                    <a:pt x="165" y="479"/>
                  </a:lnTo>
                  <a:lnTo>
                    <a:pt x="165" y="476"/>
                  </a:lnTo>
                  <a:lnTo>
                    <a:pt x="163" y="476"/>
                  </a:lnTo>
                  <a:lnTo>
                    <a:pt x="162" y="479"/>
                  </a:lnTo>
                  <a:lnTo>
                    <a:pt x="160" y="483"/>
                  </a:lnTo>
                  <a:lnTo>
                    <a:pt x="159" y="486"/>
                  </a:lnTo>
                  <a:lnTo>
                    <a:pt x="153" y="489"/>
                  </a:lnTo>
                  <a:lnTo>
                    <a:pt x="150" y="500"/>
                  </a:lnTo>
                  <a:lnTo>
                    <a:pt x="156" y="498"/>
                  </a:lnTo>
                  <a:lnTo>
                    <a:pt x="159" y="500"/>
                  </a:lnTo>
                  <a:lnTo>
                    <a:pt x="165" y="503"/>
                  </a:lnTo>
                  <a:lnTo>
                    <a:pt x="165" y="509"/>
                  </a:lnTo>
                  <a:lnTo>
                    <a:pt x="163" y="512"/>
                  </a:lnTo>
                  <a:lnTo>
                    <a:pt x="157" y="513"/>
                  </a:lnTo>
                  <a:lnTo>
                    <a:pt x="156" y="516"/>
                  </a:lnTo>
                  <a:lnTo>
                    <a:pt x="153" y="519"/>
                  </a:lnTo>
                  <a:lnTo>
                    <a:pt x="153" y="521"/>
                  </a:lnTo>
                  <a:lnTo>
                    <a:pt x="150" y="522"/>
                  </a:lnTo>
                  <a:lnTo>
                    <a:pt x="153" y="524"/>
                  </a:lnTo>
                  <a:lnTo>
                    <a:pt x="153" y="527"/>
                  </a:lnTo>
                  <a:lnTo>
                    <a:pt x="150" y="528"/>
                  </a:lnTo>
                  <a:lnTo>
                    <a:pt x="145" y="531"/>
                  </a:lnTo>
                  <a:lnTo>
                    <a:pt x="138" y="533"/>
                  </a:lnTo>
                  <a:lnTo>
                    <a:pt x="133" y="539"/>
                  </a:lnTo>
                  <a:lnTo>
                    <a:pt x="130" y="542"/>
                  </a:lnTo>
                  <a:lnTo>
                    <a:pt x="129" y="540"/>
                  </a:lnTo>
                  <a:lnTo>
                    <a:pt x="126" y="540"/>
                  </a:lnTo>
                  <a:lnTo>
                    <a:pt x="126" y="543"/>
                  </a:lnTo>
                  <a:lnTo>
                    <a:pt x="124" y="546"/>
                  </a:lnTo>
                  <a:lnTo>
                    <a:pt x="120" y="546"/>
                  </a:lnTo>
                  <a:lnTo>
                    <a:pt x="120" y="549"/>
                  </a:lnTo>
                  <a:lnTo>
                    <a:pt x="114" y="552"/>
                  </a:lnTo>
                  <a:lnTo>
                    <a:pt x="112" y="555"/>
                  </a:lnTo>
                  <a:lnTo>
                    <a:pt x="114" y="560"/>
                  </a:lnTo>
                  <a:lnTo>
                    <a:pt x="112" y="561"/>
                  </a:lnTo>
                  <a:lnTo>
                    <a:pt x="111" y="563"/>
                  </a:lnTo>
                  <a:lnTo>
                    <a:pt x="108" y="563"/>
                  </a:lnTo>
                  <a:lnTo>
                    <a:pt x="108" y="566"/>
                  </a:lnTo>
                  <a:lnTo>
                    <a:pt x="105" y="566"/>
                  </a:lnTo>
                  <a:lnTo>
                    <a:pt x="100" y="570"/>
                  </a:lnTo>
                  <a:lnTo>
                    <a:pt x="97" y="569"/>
                  </a:lnTo>
                  <a:lnTo>
                    <a:pt x="96" y="572"/>
                  </a:lnTo>
                  <a:lnTo>
                    <a:pt x="96" y="575"/>
                  </a:lnTo>
                  <a:lnTo>
                    <a:pt x="93" y="575"/>
                  </a:lnTo>
                  <a:lnTo>
                    <a:pt x="88" y="576"/>
                  </a:lnTo>
                  <a:lnTo>
                    <a:pt x="90" y="578"/>
                  </a:lnTo>
                  <a:lnTo>
                    <a:pt x="90" y="579"/>
                  </a:lnTo>
                  <a:lnTo>
                    <a:pt x="84" y="579"/>
                  </a:lnTo>
                  <a:lnTo>
                    <a:pt x="81" y="581"/>
                  </a:lnTo>
                  <a:lnTo>
                    <a:pt x="76" y="585"/>
                  </a:lnTo>
                  <a:lnTo>
                    <a:pt x="73" y="585"/>
                  </a:lnTo>
                  <a:lnTo>
                    <a:pt x="70" y="579"/>
                  </a:lnTo>
                  <a:lnTo>
                    <a:pt x="69" y="582"/>
                  </a:lnTo>
                  <a:lnTo>
                    <a:pt x="72" y="585"/>
                  </a:lnTo>
                  <a:lnTo>
                    <a:pt x="73" y="587"/>
                  </a:lnTo>
                  <a:lnTo>
                    <a:pt x="76" y="588"/>
                  </a:lnTo>
                  <a:lnTo>
                    <a:pt x="76" y="593"/>
                  </a:lnTo>
                  <a:lnTo>
                    <a:pt x="73" y="594"/>
                  </a:lnTo>
                  <a:lnTo>
                    <a:pt x="70" y="597"/>
                  </a:lnTo>
                  <a:lnTo>
                    <a:pt x="64" y="597"/>
                  </a:lnTo>
                  <a:lnTo>
                    <a:pt x="60" y="608"/>
                  </a:lnTo>
                  <a:lnTo>
                    <a:pt x="60" y="602"/>
                  </a:lnTo>
                  <a:lnTo>
                    <a:pt x="58" y="599"/>
                  </a:lnTo>
                  <a:lnTo>
                    <a:pt x="57" y="599"/>
                  </a:lnTo>
                  <a:lnTo>
                    <a:pt x="54" y="600"/>
                  </a:lnTo>
                  <a:lnTo>
                    <a:pt x="51" y="603"/>
                  </a:lnTo>
                  <a:lnTo>
                    <a:pt x="48" y="603"/>
                  </a:lnTo>
                  <a:lnTo>
                    <a:pt x="46" y="606"/>
                  </a:lnTo>
                  <a:lnTo>
                    <a:pt x="45" y="608"/>
                  </a:lnTo>
                  <a:lnTo>
                    <a:pt x="43" y="606"/>
                  </a:lnTo>
                  <a:lnTo>
                    <a:pt x="42" y="609"/>
                  </a:lnTo>
                  <a:lnTo>
                    <a:pt x="37" y="609"/>
                  </a:lnTo>
                  <a:lnTo>
                    <a:pt x="33" y="612"/>
                  </a:lnTo>
                  <a:lnTo>
                    <a:pt x="28" y="612"/>
                  </a:lnTo>
                  <a:lnTo>
                    <a:pt x="30" y="608"/>
                  </a:lnTo>
                  <a:lnTo>
                    <a:pt x="30" y="605"/>
                  </a:lnTo>
                  <a:lnTo>
                    <a:pt x="28" y="605"/>
                  </a:lnTo>
                  <a:lnTo>
                    <a:pt x="25" y="606"/>
                  </a:lnTo>
                  <a:lnTo>
                    <a:pt x="24" y="615"/>
                  </a:lnTo>
                  <a:lnTo>
                    <a:pt x="21" y="617"/>
                  </a:lnTo>
                  <a:lnTo>
                    <a:pt x="21" y="620"/>
                  </a:lnTo>
                  <a:lnTo>
                    <a:pt x="18" y="620"/>
                  </a:lnTo>
                  <a:lnTo>
                    <a:pt x="15" y="621"/>
                  </a:lnTo>
                  <a:lnTo>
                    <a:pt x="12" y="621"/>
                  </a:lnTo>
                  <a:lnTo>
                    <a:pt x="12" y="618"/>
                  </a:lnTo>
                  <a:lnTo>
                    <a:pt x="10" y="615"/>
                  </a:lnTo>
                  <a:lnTo>
                    <a:pt x="10" y="623"/>
                  </a:lnTo>
                  <a:lnTo>
                    <a:pt x="6" y="624"/>
                  </a:lnTo>
                  <a:lnTo>
                    <a:pt x="3" y="621"/>
                  </a:lnTo>
                  <a:lnTo>
                    <a:pt x="1" y="624"/>
                  </a:lnTo>
                  <a:lnTo>
                    <a:pt x="1" y="626"/>
                  </a:lnTo>
                  <a:close/>
                </a:path>
              </a:pathLst>
            </a:custGeom>
            <a:grpFill/>
            <a:ln w="1905">
              <a:noFill/>
              <a:round/>
              <a:headEnd/>
              <a:tailEnd/>
            </a:ln>
          </p:spPr>
          <p:txBody>
            <a:bodyPr/>
            <a:lstStyle/>
            <a:p>
              <a:endParaRPr lang="en-GB">
                <a:solidFill>
                  <a:srgbClr val="000000"/>
                </a:solidFill>
                <a:latin typeface="Arial"/>
              </a:endParaRPr>
            </a:p>
          </p:txBody>
        </p:sp>
        <p:sp>
          <p:nvSpPr>
            <p:cNvPr id="1019" name="Freeform 1015"/>
            <p:cNvSpPr>
              <a:spLocks/>
            </p:cNvSpPr>
            <p:nvPr/>
          </p:nvSpPr>
          <p:spPr bwMode="auto">
            <a:xfrm>
              <a:off x="1582" y="1901"/>
              <a:ext cx="2" cy="4"/>
            </a:xfrm>
            <a:custGeom>
              <a:avLst/>
              <a:gdLst>
                <a:gd name="T0" fmla="*/ 0 w 2"/>
                <a:gd name="T1" fmla="*/ 3 h 4"/>
                <a:gd name="T2" fmla="*/ 0 w 2"/>
                <a:gd name="T3" fmla="*/ 4 h 4"/>
                <a:gd name="T4" fmla="*/ 2 w 2"/>
                <a:gd name="T5" fmla="*/ 4 h 4"/>
                <a:gd name="T6" fmla="*/ 2 w 2"/>
                <a:gd name="T7" fmla="*/ 3 h 4"/>
                <a:gd name="T8" fmla="*/ 2 w 2"/>
                <a:gd name="T9" fmla="*/ 0 h 4"/>
                <a:gd name="T10" fmla="*/ 0 w 2"/>
                <a:gd name="T11" fmla="*/ 0 h 4"/>
                <a:gd name="T12" fmla="*/ 0 w 2"/>
                <a:gd name="T13" fmla="*/ 3 h 4"/>
                <a:gd name="T14" fmla="*/ 0 60000 65536"/>
                <a:gd name="T15" fmla="*/ 0 60000 65536"/>
                <a:gd name="T16" fmla="*/ 0 60000 65536"/>
                <a:gd name="T17" fmla="*/ 0 60000 65536"/>
                <a:gd name="T18" fmla="*/ 0 60000 65536"/>
                <a:gd name="T19" fmla="*/ 0 60000 65536"/>
                <a:gd name="T20" fmla="*/ 0 60000 65536"/>
                <a:gd name="T21" fmla="*/ 0 w 2"/>
                <a:gd name="T22" fmla="*/ 0 h 4"/>
                <a:gd name="T23" fmla="*/ 2 w 2"/>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4">
                  <a:moveTo>
                    <a:pt x="0" y="3"/>
                  </a:moveTo>
                  <a:lnTo>
                    <a:pt x="0" y="4"/>
                  </a:lnTo>
                  <a:lnTo>
                    <a:pt x="2" y="4"/>
                  </a:lnTo>
                  <a:lnTo>
                    <a:pt x="2" y="3"/>
                  </a:lnTo>
                  <a:lnTo>
                    <a:pt x="2" y="0"/>
                  </a:lnTo>
                  <a:lnTo>
                    <a:pt x="0" y="0"/>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020" name="Freeform 1016"/>
            <p:cNvSpPr>
              <a:spLocks/>
            </p:cNvSpPr>
            <p:nvPr/>
          </p:nvSpPr>
          <p:spPr bwMode="auto">
            <a:xfrm>
              <a:off x="1585" y="1899"/>
              <a:ext cx="2" cy="3"/>
            </a:xfrm>
            <a:custGeom>
              <a:avLst/>
              <a:gdLst>
                <a:gd name="T0" fmla="*/ 0 w 2"/>
                <a:gd name="T1" fmla="*/ 3 h 3"/>
                <a:gd name="T2" fmla="*/ 2 w 2"/>
                <a:gd name="T3" fmla="*/ 3 h 3"/>
                <a:gd name="T4" fmla="*/ 2 w 2"/>
                <a:gd name="T5" fmla="*/ 2 h 3"/>
                <a:gd name="T6" fmla="*/ 2 w 2"/>
                <a:gd name="T7" fmla="*/ 0 h 3"/>
                <a:gd name="T8" fmla="*/ 0 w 2"/>
                <a:gd name="T9" fmla="*/ 0 h 3"/>
                <a:gd name="T10" fmla="*/ 0 w 2"/>
                <a:gd name="T11" fmla="*/ 2 h 3"/>
                <a:gd name="T12" fmla="*/ 0 w 2"/>
                <a:gd name="T13" fmla="*/ 3 h 3"/>
                <a:gd name="T14" fmla="*/ 0 60000 65536"/>
                <a:gd name="T15" fmla="*/ 0 60000 65536"/>
                <a:gd name="T16" fmla="*/ 0 60000 65536"/>
                <a:gd name="T17" fmla="*/ 0 60000 65536"/>
                <a:gd name="T18" fmla="*/ 0 60000 65536"/>
                <a:gd name="T19" fmla="*/ 0 60000 65536"/>
                <a:gd name="T20" fmla="*/ 0 60000 65536"/>
                <a:gd name="T21" fmla="*/ 0 w 2"/>
                <a:gd name="T22" fmla="*/ 0 h 3"/>
                <a:gd name="T23" fmla="*/ 2 w 2"/>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3">
                  <a:moveTo>
                    <a:pt x="0" y="3"/>
                  </a:moveTo>
                  <a:lnTo>
                    <a:pt x="2" y="3"/>
                  </a:lnTo>
                  <a:lnTo>
                    <a:pt x="2" y="2"/>
                  </a:lnTo>
                  <a:lnTo>
                    <a:pt x="2" y="0"/>
                  </a:lnTo>
                  <a:lnTo>
                    <a:pt x="0" y="0"/>
                  </a:lnTo>
                  <a:lnTo>
                    <a:pt x="0" y="2"/>
                  </a:lnTo>
                  <a:lnTo>
                    <a:pt x="0" y="3"/>
                  </a:lnTo>
                  <a:close/>
                </a:path>
              </a:pathLst>
            </a:custGeom>
            <a:grpFill/>
            <a:ln w="1905">
              <a:noFill/>
              <a:round/>
              <a:headEnd/>
              <a:tailEnd/>
            </a:ln>
          </p:spPr>
          <p:txBody>
            <a:bodyPr/>
            <a:lstStyle/>
            <a:p>
              <a:endParaRPr lang="en-GB">
                <a:solidFill>
                  <a:srgbClr val="000000"/>
                </a:solidFill>
                <a:latin typeface="Arial"/>
              </a:endParaRPr>
            </a:p>
          </p:txBody>
        </p:sp>
        <p:sp>
          <p:nvSpPr>
            <p:cNvPr id="1021" name="Freeform 1017"/>
            <p:cNvSpPr>
              <a:spLocks/>
            </p:cNvSpPr>
            <p:nvPr/>
          </p:nvSpPr>
          <p:spPr bwMode="auto">
            <a:xfrm>
              <a:off x="1587" y="1904"/>
              <a:ext cx="1" cy="3"/>
            </a:xfrm>
            <a:custGeom>
              <a:avLst/>
              <a:gdLst>
                <a:gd name="T0" fmla="*/ 0 w 1"/>
                <a:gd name="T1" fmla="*/ 0 h 3"/>
                <a:gd name="T2" fmla="*/ 0 w 1"/>
                <a:gd name="T3" fmla="*/ 1 h 3"/>
                <a:gd name="T4" fmla="*/ 0 w 1"/>
                <a:gd name="T5" fmla="*/ 3 h 3"/>
                <a:gd name="T6" fmla="*/ 1 w 1"/>
                <a:gd name="T7" fmla="*/ 0 h 3"/>
                <a:gd name="T8" fmla="*/ 0 w 1"/>
                <a:gd name="T9" fmla="*/ 0 h 3"/>
                <a:gd name="T10" fmla="*/ 0 60000 65536"/>
                <a:gd name="T11" fmla="*/ 0 60000 65536"/>
                <a:gd name="T12" fmla="*/ 0 60000 65536"/>
                <a:gd name="T13" fmla="*/ 0 60000 65536"/>
                <a:gd name="T14" fmla="*/ 0 60000 65536"/>
                <a:gd name="T15" fmla="*/ 0 w 1"/>
                <a:gd name="T16" fmla="*/ 0 h 3"/>
                <a:gd name="T17" fmla="*/ 1 w 1"/>
                <a:gd name="T18" fmla="*/ 3 h 3"/>
              </a:gdLst>
              <a:ahLst/>
              <a:cxnLst>
                <a:cxn ang="T10">
                  <a:pos x="T0" y="T1"/>
                </a:cxn>
                <a:cxn ang="T11">
                  <a:pos x="T2" y="T3"/>
                </a:cxn>
                <a:cxn ang="T12">
                  <a:pos x="T4" y="T5"/>
                </a:cxn>
                <a:cxn ang="T13">
                  <a:pos x="T6" y="T7"/>
                </a:cxn>
                <a:cxn ang="T14">
                  <a:pos x="T8" y="T9"/>
                </a:cxn>
              </a:cxnLst>
              <a:rect l="T15" t="T16" r="T17" b="T18"/>
              <a:pathLst>
                <a:path w="1" h="3">
                  <a:moveTo>
                    <a:pt x="0" y="0"/>
                  </a:moveTo>
                  <a:lnTo>
                    <a:pt x="0" y="1"/>
                  </a:lnTo>
                  <a:lnTo>
                    <a:pt x="0" y="3"/>
                  </a:lnTo>
                  <a:lnTo>
                    <a:pt x="1"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022" name="Freeform 1018"/>
            <p:cNvSpPr>
              <a:spLocks/>
            </p:cNvSpPr>
            <p:nvPr/>
          </p:nvSpPr>
          <p:spPr bwMode="auto">
            <a:xfrm>
              <a:off x="419" y="1473"/>
              <a:ext cx="139" cy="154"/>
            </a:xfrm>
            <a:custGeom>
              <a:avLst/>
              <a:gdLst>
                <a:gd name="T0" fmla="*/ 12 w 139"/>
                <a:gd name="T1" fmla="*/ 28 h 154"/>
                <a:gd name="T2" fmla="*/ 27 w 139"/>
                <a:gd name="T3" fmla="*/ 18 h 154"/>
                <a:gd name="T4" fmla="*/ 32 w 139"/>
                <a:gd name="T5" fmla="*/ 12 h 154"/>
                <a:gd name="T6" fmla="*/ 47 w 139"/>
                <a:gd name="T7" fmla="*/ 0 h 154"/>
                <a:gd name="T8" fmla="*/ 54 w 139"/>
                <a:gd name="T9" fmla="*/ 9 h 154"/>
                <a:gd name="T10" fmla="*/ 64 w 139"/>
                <a:gd name="T11" fmla="*/ 28 h 154"/>
                <a:gd name="T12" fmla="*/ 93 w 139"/>
                <a:gd name="T13" fmla="*/ 69 h 154"/>
                <a:gd name="T14" fmla="*/ 99 w 139"/>
                <a:gd name="T15" fmla="*/ 85 h 154"/>
                <a:gd name="T16" fmla="*/ 108 w 139"/>
                <a:gd name="T17" fmla="*/ 102 h 154"/>
                <a:gd name="T18" fmla="*/ 138 w 139"/>
                <a:gd name="T19" fmla="*/ 117 h 154"/>
                <a:gd name="T20" fmla="*/ 139 w 139"/>
                <a:gd name="T21" fmla="*/ 142 h 154"/>
                <a:gd name="T22" fmla="*/ 135 w 139"/>
                <a:gd name="T23" fmla="*/ 147 h 154"/>
                <a:gd name="T24" fmla="*/ 127 w 139"/>
                <a:gd name="T25" fmla="*/ 154 h 154"/>
                <a:gd name="T26" fmla="*/ 123 w 139"/>
                <a:gd name="T27" fmla="*/ 148 h 154"/>
                <a:gd name="T28" fmla="*/ 129 w 139"/>
                <a:gd name="T29" fmla="*/ 145 h 154"/>
                <a:gd name="T30" fmla="*/ 126 w 139"/>
                <a:gd name="T31" fmla="*/ 139 h 154"/>
                <a:gd name="T32" fmla="*/ 123 w 139"/>
                <a:gd name="T33" fmla="*/ 127 h 154"/>
                <a:gd name="T34" fmla="*/ 120 w 139"/>
                <a:gd name="T35" fmla="*/ 118 h 154"/>
                <a:gd name="T36" fmla="*/ 117 w 139"/>
                <a:gd name="T37" fmla="*/ 118 h 154"/>
                <a:gd name="T38" fmla="*/ 111 w 139"/>
                <a:gd name="T39" fmla="*/ 121 h 154"/>
                <a:gd name="T40" fmla="*/ 108 w 139"/>
                <a:gd name="T41" fmla="*/ 127 h 154"/>
                <a:gd name="T42" fmla="*/ 105 w 139"/>
                <a:gd name="T43" fmla="*/ 133 h 154"/>
                <a:gd name="T44" fmla="*/ 103 w 139"/>
                <a:gd name="T45" fmla="*/ 126 h 154"/>
                <a:gd name="T46" fmla="*/ 108 w 139"/>
                <a:gd name="T47" fmla="*/ 114 h 154"/>
                <a:gd name="T48" fmla="*/ 102 w 139"/>
                <a:gd name="T49" fmla="*/ 106 h 154"/>
                <a:gd name="T50" fmla="*/ 97 w 139"/>
                <a:gd name="T51" fmla="*/ 96 h 154"/>
                <a:gd name="T52" fmla="*/ 88 w 139"/>
                <a:gd name="T53" fmla="*/ 88 h 154"/>
                <a:gd name="T54" fmla="*/ 91 w 139"/>
                <a:gd name="T55" fmla="*/ 88 h 154"/>
                <a:gd name="T56" fmla="*/ 87 w 139"/>
                <a:gd name="T57" fmla="*/ 87 h 154"/>
                <a:gd name="T58" fmla="*/ 82 w 139"/>
                <a:gd name="T59" fmla="*/ 85 h 154"/>
                <a:gd name="T60" fmla="*/ 85 w 139"/>
                <a:gd name="T61" fmla="*/ 79 h 154"/>
                <a:gd name="T62" fmla="*/ 81 w 139"/>
                <a:gd name="T63" fmla="*/ 76 h 154"/>
                <a:gd name="T64" fmla="*/ 79 w 139"/>
                <a:gd name="T65" fmla="*/ 72 h 154"/>
                <a:gd name="T66" fmla="*/ 85 w 139"/>
                <a:gd name="T67" fmla="*/ 70 h 154"/>
                <a:gd name="T68" fmla="*/ 85 w 139"/>
                <a:gd name="T69" fmla="*/ 70 h 154"/>
                <a:gd name="T70" fmla="*/ 79 w 139"/>
                <a:gd name="T71" fmla="*/ 64 h 154"/>
                <a:gd name="T72" fmla="*/ 85 w 139"/>
                <a:gd name="T73" fmla="*/ 61 h 154"/>
                <a:gd name="T74" fmla="*/ 76 w 139"/>
                <a:gd name="T75" fmla="*/ 63 h 154"/>
                <a:gd name="T76" fmla="*/ 79 w 139"/>
                <a:gd name="T77" fmla="*/ 55 h 154"/>
                <a:gd name="T78" fmla="*/ 78 w 139"/>
                <a:gd name="T79" fmla="*/ 51 h 154"/>
                <a:gd name="T80" fmla="*/ 73 w 139"/>
                <a:gd name="T81" fmla="*/ 57 h 154"/>
                <a:gd name="T82" fmla="*/ 69 w 139"/>
                <a:gd name="T83" fmla="*/ 49 h 154"/>
                <a:gd name="T84" fmla="*/ 59 w 139"/>
                <a:gd name="T85" fmla="*/ 45 h 154"/>
                <a:gd name="T86" fmla="*/ 53 w 139"/>
                <a:gd name="T87" fmla="*/ 33 h 154"/>
                <a:gd name="T88" fmla="*/ 47 w 139"/>
                <a:gd name="T89" fmla="*/ 21 h 154"/>
                <a:gd name="T90" fmla="*/ 48 w 139"/>
                <a:gd name="T91" fmla="*/ 49 h 154"/>
                <a:gd name="T92" fmla="*/ 39 w 139"/>
                <a:gd name="T93" fmla="*/ 45 h 154"/>
                <a:gd name="T94" fmla="*/ 38 w 139"/>
                <a:gd name="T95" fmla="*/ 34 h 154"/>
                <a:gd name="T96" fmla="*/ 35 w 139"/>
                <a:gd name="T97" fmla="*/ 28 h 154"/>
                <a:gd name="T98" fmla="*/ 27 w 139"/>
                <a:gd name="T99" fmla="*/ 27 h 154"/>
                <a:gd name="T100" fmla="*/ 21 w 139"/>
                <a:gd name="T101" fmla="*/ 25 h 154"/>
                <a:gd name="T102" fmla="*/ 24 w 139"/>
                <a:gd name="T103" fmla="*/ 28 h 154"/>
                <a:gd name="T104" fmla="*/ 30 w 139"/>
                <a:gd name="T105" fmla="*/ 37 h 154"/>
                <a:gd name="T106" fmla="*/ 35 w 139"/>
                <a:gd name="T107" fmla="*/ 45 h 154"/>
                <a:gd name="T108" fmla="*/ 30 w 139"/>
                <a:gd name="T109" fmla="*/ 46 h 154"/>
                <a:gd name="T110" fmla="*/ 17 w 139"/>
                <a:gd name="T111" fmla="*/ 43 h 154"/>
                <a:gd name="T112" fmla="*/ 11 w 139"/>
                <a:gd name="T113" fmla="*/ 34 h 154"/>
                <a:gd name="T114" fmla="*/ 2 w 139"/>
                <a:gd name="T115" fmla="*/ 15 h 1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39"/>
                <a:gd name="T175" fmla="*/ 0 h 154"/>
                <a:gd name="T176" fmla="*/ 139 w 139"/>
                <a:gd name="T177" fmla="*/ 154 h 15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39" h="154">
                  <a:moveTo>
                    <a:pt x="3" y="13"/>
                  </a:moveTo>
                  <a:lnTo>
                    <a:pt x="8" y="18"/>
                  </a:lnTo>
                  <a:lnTo>
                    <a:pt x="12" y="27"/>
                  </a:lnTo>
                  <a:lnTo>
                    <a:pt x="12" y="28"/>
                  </a:lnTo>
                  <a:lnTo>
                    <a:pt x="17" y="27"/>
                  </a:lnTo>
                  <a:lnTo>
                    <a:pt x="21" y="22"/>
                  </a:lnTo>
                  <a:lnTo>
                    <a:pt x="27" y="21"/>
                  </a:lnTo>
                  <a:lnTo>
                    <a:pt x="27" y="18"/>
                  </a:lnTo>
                  <a:lnTo>
                    <a:pt x="27" y="16"/>
                  </a:lnTo>
                  <a:lnTo>
                    <a:pt x="29" y="15"/>
                  </a:lnTo>
                  <a:lnTo>
                    <a:pt x="30" y="13"/>
                  </a:lnTo>
                  <a:lnTo>
                    <a:pt x="32" y="12"/>
                  </a:lnTo>
                  <a:lnTo>
                    <a:pt x="32" y="9"/>
                  </a:lnTo>
                  <a:lnTo>
                    <a:pt x="33" y="7"/>
                  </a:lnTo>
                  <a:lnTo>
                    <a:pt x="39" y="6"/>
                  </a:lnTo>
                  <a:lnTo>
                    <a:pt x="47" y="0"/>
                  </a:lnTo>
                  <a:lnTo>
                    <a:pt x="48" y="0"/>
                  </a:lnTo>
                  <a:lnTo>
                    <a:pt x="50" y="3"/>
                  </a:lnTo>
                  <a:lnTo>
                    <a:pt x="53" y="7"/>
                  </a:lnTo>
                  <a:lnTo>
                    <a:pt x="54" y="9"/>
                  </a:lnTo>
                  <a:lnTo>
                    <a:pt x="60" y="19"/>
                  </a:lnTo>
                  <a:lnTo>
                    <a:pt x="63" y="22"/>
                  </a:lnTo>
                  <a:lnTo>
                    <a:pt x="64" y="27"/>
                  </a:lnTo>
                  <a:lnTo>
                    <a:pt x="64" y="28"/>
                  </a:lnTo>
                  <a:lnTo>
                    <a:pt x="64" y="30"/>
                  </a:lnTo>
                  <a:lnTo>
                    <a:pt x="72" y="33"/>
                  </a:lnTo>
                  <a:lnTo>
                    <a:pt x="91" y="69"/>
                  </a:lnTo>
                  <a:lnTo>
                    <a:pt x="93" y="69"/>
                  </a:lnTo>
                  <a:lnTo>
                    <a:pt x="94" y="75"/>
                  </a:lnTo>
                  <a:lnTo>
                    <a:pt x="99" y="82"/>
                  </a:lnTo>
                  <a:lnTo>
                    <a:pt x="99" y="84"/>
                  </a:lnTo>
                  <a:lnTo>
                    <a:pt x="99" y="85"/>
                  </a:lnTo>
                  <a:lnTo>
                    <a:pt x="99" y="87"/>
                  </a:lnTo>
                  <a:lnTo>
                    <a:pt x="102" y="90"/>
                  </a:lnTo>
                  <a:lnTo>
                    <a:pt x="105" y="99"/>
                  </a:lnTo>
                  <a:lnTo>
                    <a:pt x="108" y="102"/>
                  </a:lnTo>
                  <a:lnTo>
                    <a:pt x="111" y="105"/>
                  </a:lnTo>
                  <a:lnTo>
                    <a:pt x="121" y="108"/>
                  </a:lnTo>
                  <a:lnTo>
                    <a:pt x="132" y="115"/>
                  </a:lnTo>
                  <a:lnTo>
                    <a:pt x="138" y="117"/>
                  </a:lnTo>
                  <a:lnTo>
                    <a:pt x="139" y="121"/>
                  </a:lnTo>
                  <a:lnTo>
                    <a:pt x="138" y="136"/>
                  </a:lnTo>
                  <a:lnTo>
                    <a:pt x="139" y="141"/>
                  </a:lnTo>
                  <a:lnTo>
                    <a:pt x="139" y="142"/>
                  </a:lnTo>
                  <a:lnTo>
                    <a:pt x="138" y="144"/>
                  </a:lnTo>
                  <a:lnTo>
                    <a:pt x="138" y="145"/>
                  </a:lnTo>
                  <a:lnTo>
                    <a:pt x="138" y="147"/>
                  </a:lnTo>
                  <a:lnTo>
                    <a:pt x="135" y="147"/>
                  </a:lnTo>
                  <a:lnTo>
                    <a:pt x="130" y="151"/>
                  </a:lnTo>
                  <a:lnTo>
                    <a:pt x="129" y="153"/>
                  </a:lnTo>
                  <a:lnTo>
                    <a:pt x="127" y="153"/>
                  </a:lnTo>
                  <a:lnTo>
                    <a:pt x="127" y="154"/>
                  </a:lnTo>
                  <a:lnTo>
                    <a:pt x="126" y="151"/>
                  </a:lnTo>
                  <a:lnTo>
                    <a:pt x="124" y="154"/>
                  </a:lnTo>
                  <a:lnTo>
                    <a:pt x="123" y="154"/>
                  </a:lnTo>
                  <a:lnTo>
                    <a:pt x="123" y="148"/>
                  </a:lnTo>
                  <a:lnTo>
                    <a:pt x="124" y="147"/>
                  </a:lnTo>
                  <a:lnTo>
                    <a:pt x="126" y="148"/>
                  </a:lnTo>
                  <a:lnTo>
                    <a:pt x="127" y="147"/>
                  </a:lnTo>
                  <a:lnTo>
                    <a:pt x="129" y="145"/>
                  </a:lnTo>
                  <a:lnTo>
                    <a:pt x="130" y="145"/>
                  </a:lnTo>
                  <a:lnTo>
                    <a:pt x="129" y="139"/>
                  </a:lnTo>
                  <a:lnTo>
                    <a:pt x="127" y="138"/>
                  </a:lnTo>
                  <a:lnTo>
                    <a:pt x="126" y="139"/>
                  </a:lnTo>
                  <a:lnTo>
                    <a:pt x="124" y="139"/>
                  </a:lnTo>
                  <a:lnTo>
                    <a:pt x="124" y="132"/>
                  </a:lnTo>
                  <a:lnTo>
                    <a:pt x="124" y="130"/>
                  </a:lnTo>
                  <a:lnTo>
                    <a:pt x="123" y="127"/>
                  </a:lnTo>
                  <a:lnTo>
                    <a:pt x="121" y="123"/>
                  </a:lnTo>
                  <a:lnTo>
                    <a:pt x="120" y="120"/>
                  </a:lnTo>
                  <a:lnTo>
                    <a:pt x="120" y="121"/>
                  </a:lnTo>
                  <a:lnTo>
                    <a:pt x="120" y="118"/>
                  </a:lnTo>
                  <a:lnTo>
                    <a:pt x="121" y="117"/>
                  </a:lnTo>
                  <a:lnTo>
                    <a:pt x="120" y="115"/>
                  </a:lnTo>
                  <a:lnTo>
                    <a:pt x="118" y="115"/>
                  </a:lnTo>
                  <a:lnTo>
                    <a:pt x="117" y="118"/>
                  </a:lnTo>
                  <a:lnTo>
                    <a:pt x="115" y="120"/>
                  </a:lnTo>
                  <a:lnTo>
                    <a:pt x="114" y="121"/>
                  </a:lnTo>
                  <a:lnTo>
                    <a:pt x="112" y="120"/>
                  </a:lnTo>
                  <a:lnTo>
                    <a:pt x="111" y="121"/>
                  </a:lnTo>
                  <a:lnTo>
                    <a:pt x="109" y="123"/>
                  </a:lnTo>
                  <a:lnTo>
                    <a:pt x="109" y="124"/>
                  </a:lnTo>
                  <a:lnTo>
                    <a:pt x="108" y="126"/>
                  </a:lnTo>
                  <a:lnTo>
                    <a:pt x="108" y="127"/>
                  </a:lnTo>
                  <a:lnTo>
                    <a:pt x="106" y="130"/>
                  </a:lnTo>
                  <a:lnTo>
                    <a:pt x="106" y="129"/>
                  </a:lnTo>
                  <a:lnTo>
                    <a:pt x="105" y="132"/>
                  </a:lnTo>
                  <a:lnTo>
                    <a:pt x="105" y="133"/>
                  </a:lnTo>
                  <a:lnTo>
                    <a:pt x="102" y="130"/>
                  </a:lnTo>
                  <a:lnTo>
                    <a:pt x="100" y="127"/>
                  </a:lnTo>
                  <a:lnTo>
                    <a:pt x="102" y="126"/>
                  </a:lnTo>
                  <a:lnTo>
                    <a:pt x="103" y="126"/>
                  </a:lnTo>
                  <a:lnTo>
                    <a:pt x="105" y="124"/>
                  </a:lnTo>
                  <a:lnTo>
                    <a:pt x="106" y="118"/>
                  </a:lnTo>
                  <a:lnTo>
                    <a:pt x="106" y="115"/>
                  </a:lnTo>
                  <a:lnTo>
                    <a:pt x="108" y="114"/>
                  </a:lnTo>
                  <a:lnTo>
                    <a:pt x="112" y="112"/>
                  </a:lnTo>
                  <a:lnTo>
                    <a:pt x="106" y="111"/>
                  </a:lnTo>
                  <a:lnTo>
                    <a:pt x="105" y="108"/>
                  </a:lnTo>
                  <a:lnTo>
                    <a:pt x="102" y="106"/>
                  </a:lnTo>
                  <a:lnTo>
                    <a:pt x="100" y="103"/>
                  </a:lnTo>
                  <a:lnTo>
                    <a:pt x="100" y="99"/>
                  </a:lnTo>
                  <a:lnTo>
                    <a:pt x="97" y="97"/>
                  </a:lnTo>
                  <a:lnTo>
                    <a:pt x="97" y="96"/>
                  </a:lnTo>
                  <a:lnTo>
                    <a:pt x="97" y="94"/>
                  </a:lnTo>
                  <a:lnTo>
                    <a:pt x="96" y="94"/>
                  </a:lnTo>
                  <a:lnTo>
                    <a:pt x="91" y="93"/>
                  </a:lnTo>
                  <a:lnTo>
                    <a:pt x="88" y="88"/>
                  </a:lnTo>
                  <a:lnTo>
                    <a:pt x="88" y="87"/>
                  </a:lnTo>
                  <a:lnTo>
                    <a:pt x="93" y="90"/>
                  </a:lnTo>
                  <a:lnTo>
                    <a:pt x="93" y="91"/>
                  </a:lnTo>
                  <a:lnTo>
                    <a:pt x="91" y="88"/>
                  </a:lnTo>
                  <a:lnTo>
                    <a:pt x="91" y="85"/>
                  </a:lnTo>
                  <a:lnTo>
                    <a:pt x="90" y="85"/>
                  </a:lnTo>
                  <a:lnTo>
                    <a:pt x="88" y="87"/>
                  </a:lnTo>
                  <a:lnTo>
                    <a:pt x="87" y="87"/>
                  </a:lnTo>
                  <a:lnTo>
                    <a:pt x="85" y="85"/>
                  </a:lnTo>
                  <a:lnTo>
                    <a:pt x="85" y="84"/>
                  </a:lnTo>
                  <a:lnTo>
                    <a:pt x="84" y="84"/>
                  </a:lnTo>
                  <a:lnTo>
                    <a:pt x="82" y="85"/>
                  </a:lnTo>
                  <a:lnTo>
                    <a:pt x="81" y="82"/>
                  </a:lnTo>
                  <a:lnTo>
                    <a:pt x="79" y="82"/>
                  </a:lnTo>
                  <a:lnTo>
                    <a:pt x="81" y="79"/>
                  </a:lnTo>
                  <a:lnTo>
                    <a:pt x="85" y="79"/>
                  </a:lnTo>
                  <a:lnTo>
                    <a:pt x="85" y="78"/>
                  </a:lnTo>
                  <a:lnTo>
                    <a:pt x="82" y="78"/>
                  </a:lnTo>
                  <a:lnTo>
                    <a:pt x="81" y="78"/>
                  </a:lnTo>
                  <a:lnTo>
                    <a:pt x="81" y="76"/>
                  </a:lnTo>
                  <a:lnTo>
                    <a:pt x="82" y="75"/>
                  </a:lnTo>
                  <a:lnTo>
                    <a:pt x="81" y="75"/>
                  </a:lnTo>
                  <a:lnTo>
                    <a:pt x="79" y="75"/>
                  </a:lnTo>
                  <a:lnTo>
                    <a:pt x="79" y="72"/>
                  </a:lnTo>
                  <a:lnTo>
                    <a:pt x="81" y="70"/>
                  </a:lnTo>
                  <a:lnTo>
                    <a:pt x="78" y="70"/>
                  </a:lnTo>
                  <a:lnTo>
                    <a:pt x="78" y="67"/>
                  </a:lnTo>
                  <a:lnTo>
                    <a:pt x="85" y="70"/>
                  </a:lnTo>
                  <a:lnTo>
                    <a:pt x="87" y="73"/>
                  </a:lnTo>
                  <a:lnTo>
                    <a:pt x="88" y="73"/>
                  </a:lnTo>
                  <a:lnTo>
                    <a:pt x="87" y="73"/>
                  </a:lnTo>
                  <a:lnTo>
                    <a:pt x="85" y="70"/>
                  </a:lnTo>
                  <a:lnTo>
                    <a:pt x="85" y="67"/>
                  </a:lnTo>
                  <a:lnTo>
                    <a:pt x="84" y="67"/>
                  </a:lnTo>
                  <a:lnTo>
                    <a:pt x="84" y="69"/>
                  </a:lnTo>
                  <a:lnTo>
                    <a:pt x="79" y="64"/>
                  </a:lnTo>
                  <a:lnTo>
                    <a:pt x="79" y="61"/>
                  </a:lnTo>
                  <a:lnTo>
                    <a:pt x="81" y="60"/>
                  </a:lnTo>
                  <a:lnTo>
                    <a:pt x="84" y="61"/>
                  </a:lnTo>
                  <a:lnTo>
                    <a:pt x="85" y="61"/>
                  </a:lnTo>
                  <a:lnTo>
                    <a:pt x="84" y="60"/>
                  </a:lnTo>
                  <a:lnTo>
                    <a:pt x="78" y="60"/>
                  </a:lnTo>
                  <a:lnTo>
                    <a:pt x="78" y="61"/>
                  </a:lnTo>
                  <a:lnTo>
                    <a:pt x="76" y="63"/>
                  </a:lnTo>
                  <a:lnTo>
                    <a:pt x="75" y="60"/>
                  </a:lnTo>
                  <a:lnTo>
                    <a:pt x="75" y="58"/>
                  </a:lnTo>
                  <a:lnTo>
                    <a:pt x="76" y="58"/>
                  </a:lnTo>
                  <a:lnTo>
                    <a:pt x="79" y="55"/>
                  </a:lnTo>
                  <a:lnTo>
                    <a:pt x="79" y="54"/>
                  </a:lnTo>
                  <a:lnTo>
                    <a:pt x="76" y="57"/>
                  </a:lnTo>
                  <a:lnTo>
                    <a:pt x="76" y="55"/>
                  </a:lnTo>
                  <a:lnTo>
                    <a:pt x="78" y="51"/>
                  </a:lnTo>
                  <a:lnTo>
                    <a:pt x="76" y="52"/>
                  </a:lnTo>
                  <a:lnTo>
                    <a:pt x="75" y="52"/>
                  </a:lnTo>
                  <a:lnTo>
                    <a:pt x="73" y="55"/>
                  </a:lnTo>
                  <a:lnTo>
                    <a:pt x="73" y="57"/>
                  </a:lnTo>
                  <a:lnTo>
                    <a:pt x="70" y="55"/>
                  </a:lnTo>
                  <a:lnTo>
                    <a:pt x="70" y="52"/>
                  </a:lnTo>
                  <a:lnTo>
                    <a:pt x="70" y="51"/>
                  </a:lnTo>
                  <a:lnTo>
                    <a:pt x="69" y="49"/>
                  </a:lnTo>
                  <a:lnTo>
                    <a:pt x="67" y="49"/>
                  </a:lnTo>
                  <a:lnTo>
                    <a:pt x="67" y="51"/>
                  </a:lnTo>
                  <a:lnTo>
                    <a:pt x="61" y="45"/>
                  </a:lnTo>
                  <a:lnTo>
                    <a:pt x="59" y="45"/>
                  </a:lnTo>
                  <a:lnTo>
                    <a:pt x="54" y="37"/>
                  </a:lnTo>
                  <a:lnTo>
                    <a:pt x="56" y="36"/>
                  </a:lnTo>
                  <a:lnTo>
                    <a:pt x="54" y="31"/>
                  </a:lnTo>
                  <a:lnTo>
                    <a:pt x="53" y="33"/>
                  </a:lnTo>
                  <a:lnTo>
                    <a:pt x="47" y="12"/>
                  </a:lnTo>
                  <a:lnTo>
                    <a:pt x="45" y="15"/>
                  </a:lnTo>
                  <a:lnTo>
                    <a:pt x="47" y="19"/>
                  </a:lnTo>
                  <a:lnTo>
                    <a:pt x="47" y="21"/>
                  </a:lnTo>
                  <a:lnTo>
                    <a:pt x="45" y="19"/>
                  </a:lnTo>
                  <a:lnTo>
                    <a:pt x="53" y="46"/>
                  </a:lnTo>
                  <a:lnTo>
                    <a:pt x="51" y="51"/>
                  </a:lnTo>
                  <a:lnTo>
                    <a:pt x="48" y="49"/>
                  </a:lnTo>
                  <a:lnTo>
                    <a:pt x="47" y="43"/>
                  </a:lnTo>
                  <a:lnTo>
                    <a:pt x="45" y="42"/>
                  </a:lnTo>
                  <a:lnTo>
                    <a:pt x="45" y="45"/>
                  </a:lnTo>
                  <a:lnTo>
                    <a:pt x="39" y="45"/>
                  </a:lnTo>
                  <a:lnTo>
                    <a:pt x="39" y="39"/>
                  </a:lnTo>
                  <a:lnTo>
                    <a:pt x="41" y="39"/>
                  </a:lnTo>
                  <a:lnTo>
                    <a:pt x="39" y="37"/>
                  </a:lnTo>
                  <a:lnTo>
                    <a:pt x="38" y="34"/>
                  </a:lnTo>
                  <a:lnTo>
                    <a:pt x="36" y="30"/>
                  </a:lnTo>
                  <a:lnTo>
                    <a:pt x="38" y="30"/>
                  </a:lnTo>
                  <a:lnTo>
                    <a:pt x="36" y="27"/>
                  </a:lnTo>
                  <a:lnTo>
                    <a:pt x="35" y="28"/>
                  </a:lnTo>
                  <a:lnTo>
                    <a:pt x="35" y="31"/>
                  </a:lnTo>
                  <a:lnTo>
                    <a:pt x="33" y="33"/>
                  </a:lnTo>
                  <a:lnTo>
                    <a:pt x="30" y="30"/>
                  </a:lnTo>
                  <a:lnTo>
                    <a:pt x="27" y="27"/>
                  </a:lnTo>
                  <a:lnTo>
                    <a:pt x="26" y="25"/>
                  </a:lnTo>
                  <a:lnTo>
                    <a:pt x="27" y="27"/>
                  </a:lnTo>
                  <a:lnTo>
                    <a:pt x="26" y="28"/>
                  </a:lnTo>
                  <a:lnTo>
                    <a:pt x="21" y="25"/>
                  </a:lnTo>
                  <a:lnTo>
                    <a:pt x="23" y="27"/>
                  </a:lnTo>
                  <a:lnTo>
                    <a:pt x="23" y="28"/>
                  </a:lnTo>
                  <a:lnTo>
                    <a:pt x="20" y="28"/>
                  </a:lnTo>
                  <a:lnTo>
                    <a:pt x="24" y="28"/>
                  </a:lnTo>
                  <a:lnTo>
                    <a:pt x="26" y="31"/>
                  </a:lnTo>
                  <a:lnTo>
                    <a:pt x="27" y="33"/>
                  </a:lnTo>
                  <a:lnTo>
                    <a:pt x="30" y="36"/>
                  </a:lnTo>
                  <a:lnTo>
                    <a:pt x="30" y="37"/>
                  </a:lnTo>
                  <a:lnTo>
                    <a:pt x="32" y="37"/>
                  </a:lnTo>
                  <a:lnTo>
                    <a:pt x="33" y="37"/>
                  </a:lnTo>
                  <a:lnTo>
                    <a:pt x="36" y="42"/>
                  </a:lnTo>
                  <a:lnTo>
                    <a:pt x="35" y="45"/>
                  </a:lnTo>
                  <a:lnTo>
                    <a:pt x="33" y="46"/>
                  </a:lnTo>
                  <a:lnTo>
                    <a:pt x="30" y="48"/>
                  </a:lnTo>
                  <a:lnTo>
                    <a:pt x="29" y="45"/>
                  </a:lnTo>
                  <a:lnTo>
                    <a:pt x="30" y="46"/>
                  </a:lnTo>
                  <a:lnTo>
                    <a:pt x="30" y="48"/>
                  </a:lnTo>
                  <a:lnTo>
                    <a:pt x="26" y="49"/>
                  </a:lnTo>
                  <a:lnTo>
                    <a:pt x="20" y="45"/>
                  </a:lnTo>
                  <a:lnTo>
                    <a:pt x="17" y="43"/>
                  </a:lnTo>
                  <a:lnTo>
                    <a:pt x="12" y="39"/>
                  </a:lnTo>
                  <a:lnTo>
                    <a:pt x="11" y="39"/>
                  </a:lnTo>
                  <a:lnTo>
                    <a:pt x="12" y="34"/>
                  </a:lnTo>
                  <a:lnTo>
                    <a:pt x="11" y="34"/>
                  </a:lnTo>
                  <a:lnTo>
                    <a:pt x="8" y="36"/>
                  </a:lnTo>
                  <a:lnTo>
                    <a:pt x="0" y="25"/>
                  </a:lnTo>
                  <a:lnTo>
                    <a:pt x="0" y="22"/>
                  </a:lnTo>
                  <a:lnTo>
                    <a:pt x="2" y="15"/>
                  </a:lnTo>
                  <a:lnTo>
                    <a:pt x="3" y="13"/>
                  </a:lnTo>
                  <a:close/>
                </a:path>
              </a:pathLst>
            </a:custGeom>
            <a:grpFill/>
            <a:ln w="1905">
              <a:noFill/>
              <a:round/>
              <a:headEnd/>
              <a:tailEnd/>
            </a:ln>
          </p:spPr>
          <p:txBody>
            <a:bodyPr/>
            <a:lstStyle/>
            <a:p>
              <a:endParaRPr lang="en-GB">
                <a:solidFill>
                  <a:srgbClr val="000000"/>
                </a:solidFill>
                <a:latin typeface="Arial"/>
              </a:endParaRPr>
            </a:p>
          </p:txBody>
        </p:sp>
        <p:sp>
          <p:nvSpPr>
            <p:cNvPr id="1023" name="Freeform 1019"/>
            <p:cNvSpPr>
              <a:spLocks/>
            </p:cNvSpPr>
            <p:nvPr/>
          </p:nvSpPr>
          <p:spPr bwMode="auto">
            <a:xfrm>
              <a:off x="3317" y="2157"/>
              <a:ext cx="353" cy="292"/>
            </a:xfrm>
            <a:custGeom>
              <a:avLst/>
              <a:gdLst>
                <a:gd name="T0" fmla="*/ 282 w 353"/>
                <a:gd name="T1" fmla="*/ 147 h 292"/>
                <a:gd name="T2" fmla="*/ 283 w 353"/>
                <a:gd name="T3" fmla="*/ 151 h 292"/>
                <a:gd name="T4" fmla="*/ 301 w 353"/>
                <a:gd name="T5" fmla="*/ 175 h 292"/>
                <a:gd name="T6" fmla="*/ 353 w 353"/>
                <a:gd name="T7" fmla="*/ 193 h 292"/>
                <a:gd name="T8" fmla="*/ 243 w 353"/>
                <a:gd name="T9" fmla="*/ 253 h 292"/>
                <a:gd name="T10" fmla="*/ 217 w 353"/>
                <a:gd name="T11" fmla="*/ 280 h 292"/>
                <a:gd name="T12" fmla="*/ 204 w 353"/>
                <a:gd name="T13" fmla="*/ 275 h 292"/>
                <a:gd name="T14" fmla="*/ 148 w 353"/>
                <a:gd name="T15" fmla="*/ 280 h 292"/>
                <a:gd name="T16" fmla="*/ 141 w 353"/>
                <a:gd name="T17" fmla="*/ 286 h 292"/>
                <a:gd name="T18" fmla="*/ 136 w 353"/>
                <a:gd name="T19" fmla="*/ 290 h 292"/>
                <a:gd name="T20" fmla="*/ 135 w 353"/>
                <a:gd name="T21" fmla="*/ 286 h 292"/>
                <a:gd name="T22" fmla="*/ 129 w 353"/>
                <a:gd name="T23" fmla="*/ 277 h 292"/>
                <a:gd name="T24" fmla="*/ 120 w 353"/>
                <a:gd name="T25" fmla="*/ 265 h 292"/>
                <a:gd name="T26" fmla="*/ 109 w 353"/>
                <a:gd name="T27" fmla="*/ 250 h 292"/>
                <a:gd name="T28" fmla="*/ 90 w 353"/>
                <a:gd name="T29" fmla="*/ 221 h 292"/>
                <a:gd name="T30" fmla="*/ 79 w 353"/>
                <a:gd name="T31" fmla="*/ 215 h 292"/>
                <a:gd name="T32" fmla="*/ 73 w 353"/>
                <a:gd name="T33" fmla="*/ 192 h 292"/>
                <a:gd name="T34" fmla="*/ 72 w 353"/>
                <a:gd name="T35" fmla="*/ 177 h 292"/>
                <a:gd name="T36" fmla="*/ 54 w 353"/>
                <a:gd name="T37" fmla="*/ 153 h 292"/>
                <a:gd name="T38" fmla="*/ 49 w 353"/>
                <a:gd name="T39" fmla="*/ 150 h 292"/>
                <a:gd name="T40" fmla="*/ 43 w 353"/>
                <a:gd name="T41" fmla="*/ 142 h 292"/>
                <a:gd name="T42" fmla="*/ 35 w 353"/>
                <a:gd name="T43" fmla="*/ 123 h 292"/>
                <a:gd name="T44" fmla="*/ 30 w 353"/>
                <a:gd name="T45" fmla="*/ 115 h 292"/>
                <a:gd name="T46" fmla="*/ 23 w 353"/>
                <a:gd name="T47" fmla="*/ 103 h 292"/>
                <a:gd name="T48" fmla="*/ 9 w 353"/>
                <a:gd name="T49" fmla="*/ 81 h 292"/>
                <a:gd name="T50" fmla="*/ 2 w 353"/>
                <a:gd name="T51" fmla="*/ 79 h 292"/>
                <a:gd name="T52" fmla="*/ 5 w 353"/>
                <a:gd name="T53" fmla="*/ 63 h 292"/>
                <a:gd name="T54" fmla="*/ 6 w 353"/>
                <a:gd name="T55" fmla="*/ 57 h 292"/>
                <a:gd name="T56" fmla="*/ 35 w 353"/>
                <a:gd name="T57" fmla="*/ 46 h 292"/>
                <a:gd name="T58" fmla="*/ 57 w 353"/>
                <a:gd name="T59" fmla="*/ 33 h 292"/>
                <a:gd name="T60" fmla="*/ 70 w 353"/>
                <a:gd name="T61" fmla="*/ 6 h 292"/>
                <a:gd name="T62" fmla="*/ 142 w 353"/>
                <a:gd name="T63" fmla="*/ 36 h 292"/>
                <a:gd name="T64" fmla="*/ 151 w 353"/>
                <a:gd name="T65" fmla="*/ 49 h 292"/>
                <a:gd name="T66" fmla="*/ 201 w 353"/>
                <a:gd name="T67" fmla="*/ 60 h 292"/>
                <a:gd name="T68" fmla="*/ 220 w 353"/>
                <a:gd name="T69" fmla="*/ 72 h 292"/>
                <a:gd name="T70" fmla="*/ 240 w 353"/>
                <a:gd name="T71" fmla="*/ 85 h 292"/>
                <a:gd name="T72" fmla="*/ 247 w 353"/>
                <a:gd name="T73" fmla="*/ 93 h 292"/>
                <a:gd name="T74" fmla="*/ 247 w 353"/>
                <a:gd name="T75" fmla="*/ 97 h 292"/>
                <a:gd name="T76" fmla="*/ 259 w 353"/>
                <a:gd name="T77" fmla="*/ 106 h 292"/>
                <a:gd name="T78" fmla="*/ 262 w 353"/>
                <a:gd name="T79" fmla="*/ 115 h 292"/>
                <a:gd name="T80" fmla="*/ 261 w 353"/>
                <a:gd name="T81" fmla="*/ 123 h 292"/>
                <a:gd name="T82" fmla="*/ 270 w 353"/>
                <a:gd name="T83" fmla="*/ 138 h 292"/>
                <a:gd name="T84" fmla="*/ 271 w 353"/>
                <a:gd name="T85" fmla="*/ 142 h 292"/>
                <a:gd name="T86" fmla="*/ 282 w 353"/>
                <a:gd name="T87" fmla="*/ 144 h 2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53"/>
                <a:gd name="T133" fmla="*/ 0 h 292"/>
                <a:gd name="T134" fmla="*/ 353 w 353"/>
                <a:gd name="T135" fmla="*/ 292 h 29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53" h="292">
                  <a:moveTo>
                    <a:pt x="282" y="144"/>
                  </a:moveTo>
                  <a:lnTo>
                    <a:pt x="282" y="145"/>
                  </a:lnTo>
                  <a:lnTo>
                    <a:pt x="282" y="147"/>
                  </a:lnTo>
                  <a:lnTo>
                    <a:pt x="282" y="148"/>
                  </a:lnTo>
                  <a:lnTo>
                    <a:pt x="282" y="151"/>
                  </a:lnTo>
                  <a:lnTo>
                    <a:pt x="283" y="151"/>
                  </a:lnTo>
                  <a:lnTo>
                    <a:pt x="284" y="151"/>
                  </a:lnTo>
                  <a:lnTo>
                    <a:pt x="284" y="154"/>
                  </a:lnTo>
                  <a:lnTo>
                    <a:pt x="301" y="175"/>
                  </a:lnTo>
                  <a:lnTo>
                    <a:pt x="344" y="181"/>
                  </a:lnTo>
                  <a:lnTo>
                    <a:pt x="346" y="180"/>
                  </a:lnTo>
                  <a:lnTo>
                    <a:pt x="353" y="193"/>
                  </a:lnTo>
                  <a:lnTo>
                    <a:pt x="343" y="227"/>
                  </a:lnTo>
                  <a:lnTo>
                    <a:pt x="292" y="245"/>
                  </a:lnTo>
                  <a:lnTo>
                    <a:pt x="243" y="253"/>
                  </a:lnTo>
                  <a:lnTo>
                    <a:pt x="228" y="260"/>
                  </a:lnTo>
                  <a:lnTo>
                    <a:pt x="217" y="274"/>
                  </a:lnTo>
                  <a:lnTo>
                    <a:pt x="217" y="280"/>
                  </a:lnTo>
                  <a:lnTo>
                    <a:pt x="211" y="281"/>
                  </a:lnTo>
                  <a:lnTo>
                    <a:pt x="208" y="281"/>
                  </a:lnTo>
                  <a:lnTo>
                    <a:pt x="204" y="275"/>
                  </a:lnTo>
                  <a:lnTo>
                    <a:pt x="163" y="274"/>
                  </a:lnTo>
                  <a:lnTo>
                    <a:pt x="156" y="280"/>
                  </a:lnTo>
                  <a:lnTo>
                    <a:pt x="148" y="280"/>
                  </a:lnTo>
                  <a:lnTo>
                    <a:pt x="147" y="281"/>
                  </a:lnTo>
                  <a:lnTo>
                    <a:pt x="145" y="283"/>
                  </a:lnTo>
                  <a:lnTo>
                    <a:pt x="141" y="286"/>
                  </a:lnTo>
                  <a:lnTo>
                    <a:pt x="141" y="289"/>
                  </a:lnTo>
                  <a:lnTo>
                    <a:pt x="139" y="290"/>
                  </a:lnTo>
                  <a:lnTo>
                    <a:pt x="136" y="290"/>
                  </a:lnTo>
                  <a:lnTo>
                    <a:pt x="136" y="292"/>
                  </a:lnTo>
                  <a:lnTo>
                    <a:pt x="135" y="289"/>
                  </a:lnTo>
                  <a:lnTo>
                    <a:pt x="135" y="286"/>
                  </a:lnTo>
                  <a:lnTo>
                    <a:pt x="132" y="280"/>
                  </a:lnTo>
                  <a:lnTo>
                    <a:pt x="130" y="278"/>
                  </a:lnTo>
                  <a:lnTo>
                    <a:pt x="129" y="277"/>
                  </a:lnTo>
                  <a:lnTo>
                    <a:pt x="127" y="272"/>
                  </a:lnTo>
                  <a:lnTo>
                    <a:pt x="123" y="266"/>
                  </a:lnTo>
                  <a:lnTo>
                    <a:pt x="120" y="265"/>
                  </a:lnTo>
                  <a:lnTo>
                    <a:pt x="112" y="251"/>
                  </a:lnTo>
                  <a:lnTo>
                    <a:pt x="111" y="251"/>
                  </a:lnTo>
                  <a:lnTo>
                    <a:pt x="109" y="250"/>
                  </a:lnTo>
                  <a:lnTo>
                    <a:pt x="109" y="242"/>
                  </a:lnTo>
                  <a:lnTo>
                    <a:pt x="99" y="227"/>
                  </a:lnTo>
                  <a:lnTo>
                    <a:pt x="90" y="221"/>
                  </a:lnTo>
                  <a:lnTo>
                    <a:pt x="90" y="223"/>
                  </a:lnTo>
                  <a:lnTo>
                    <a:pt x="82" y="218"/>
                  </a:lnTo>
                  <a:lnTo>
                    <a:pt x="79" y="215"/>
                  </a:lnTo>
                  <a:lnTo>
                    <a:pt x="75" y="196"/>
                  </a:lnTo>
                  <a:lnTo>
                    <a:pt x="73" y="195"/>
                  </a:lnTo>
                  <a:lnTo>
                    <a:pt x="73" y="192"/>
                  </a:lnTo>
                  <a:lnTo>
                    <a:pt x="75" y="186"/>
                  </a:lnTo>
                  <a:lnTo>
                    <a:pt x="73" y="178"/>
                  </a:lnTo>
                  <a:lnTo>
                    <a:pt x="72" y="177"/>
                  </a:lnTo>
                  <a:lnTo>
                    <a:pt x="63" y="160"/>
                  </a:lnTo>
                  <a:lnTo>
                    <a:pt x="55" y="153"/>
                  </a:lnTo>
                  <a:lnTo>
                    <a:pt x="54" y="153"/>
                  </a:lnTo>
                  <a:lnTo>
                    <a:pt x="54" y="151"/>
                  </a:lnTo>
                  <a:lnTo>
                    <a:pt x="52" y="150"/>
                  </a:lnTo>
                  <a:lnTo>
                    <a:pt x="49" y="150"/>
                  </a:lnTo>
                  <a:lnTo>
                    <a:pt x="48" y="150"/>
                  </a:lnTo>
                  <a:lnTo>
                    <a:pt x="46" y="148"/>
                  </a:lnTo>
                  <a:lnTo>
                    <a:pt x="43" y="142"/>
                  </a:lnTo>
                  <a:lnTo>
                    <a:pt x="43" y="139"/>
                  </a:lnTo>
                  <a:lnTo>
                    <a:pt x="38" y="124"/>
                  </a:lnTo>
                  <a:lnTo>
                    <a:pt x="35" y="123"/>
                  </a:lnTo>
                  <a:lnTo>
                    <a:pt x="33" y="121"/>
                  </a:lnTo>
                  <a:lnTo>
                    <a:pt x="33" y="120"/>
                  </a:lnTo>
                  <a:lnTo>
                    <a:pt x="30" y="115"/>
                  </a:lnTo>
                  <a:lnTo>
                    <a:pt x="27" y="108"/>
                  </a:lnTo>
                  <a:lnTo>
                    <a:pt x="26" y="105"/>
                  </a:lnTo>
                  <a:lnTo>
                    <a:pt x="23" y="103"/>
                  </a:lnTo>
                  <a:lnTo>
                    <a:pt x="20" y="99"/>
                  </a:lnTo>
                  <a:lnTo>
                    <a:pt x="18" y="96"/>
                  </a:lnTo>
                  <a:lnTo>
                    <a:pt x="9" y="81"/>
                  </a:lnTo>
                  <a:lnTo>
                    <a:pt x="8" y="79"/>
                  </a:lnTo>
                  <a:lnTo>
                    <a:pt x="3" y="79"/>
                  </a:lnTo>
                  <a:lnTo>
                    <a:pt x="2" y="79"/>
                  </a:lnTo>
                  <a:lnTo>
                    <a:pt x="0" y="81"/>
                  </a:lnTo>
                  <a:lnTo>
                    <a:pt x="3" y="72"/>
                  </a:lnTo>
                  <a:lnTo>
                    <a:pt x="5" y="63"/>
                  </a:lnTo>
                  <a:lnTo>
                    <a:pt x="6" y="60"/>
                  </a:lnTo>
                  <a:lnTo>
                    <a:pt x="6" y="55"/>
                  </a:lnTo>
                  <a:lnTo>
                    <a:pt x="6" y="57"/>
                  </a:lnTo>
                  <a:lnTo>
                    <a:pt x="26" y="60"/>
                  </a:lnTo>
                  <a:lnTo>
                    <a:pt x="30" y="55"/>
                  </a:lnTo>
                  <a:lnTo>
                    <a:pt x="35" y="46"/>
                  </a:lnTo>
                  <a:lnTo>
                    <a:pt x="48" y="43"/>
                  </a:lnTo>
                  <a:lnTo>
                    <a:pt x="49" y="36"/>
                  </a:lnTo>
                  <a:lnTo>
                    <a:pt x="57" y="33"/>
                  </a:lnTo>
                  <a:lnTo>
                    <a:pt x="57" y="31"/>
                  </a:lnTo>
                  <a:lnTo>
                    <a:pt x="39" y="13"/>
                  </a:lnTo>
                  <a:lnTo>
                    <a:pt x="70" y="6"/>
                  </a:lnTo>
                  <a:lnTo>
                    <a:pt x="76" y="0"/>
                  </a:lnTo>
                  <a:lnTo>
                    <a:pt x="139" y="30"/>
                  </a:lnTo>
                  <a:lnTo>
                    <a:pt x="142" y="36"/>
                  </a:lnTo>
                  <a:lnTo>
                    <a:pt x="151" y="36"/>
                  </a:lnTo>
                  <a:lnTo>
                    <a:pt x="151" y="37"/>
                  </a:lnTo>
                  <a:lnTo>
                    <a:pt x="151" y="49"/>
                  </a:lnTo>
                  <a:lnTo>
                    <a:pt x="153" y="49"/>
                  </a:lnTo>
                  <a:lnTo>
                    <a:pt x="171" y="58"/>
                  </a:lnTo>
                  <a:lnTo>
                    <a:pt x="201" y="60"/>
                  </a:lnTo>
                  <a:lnTo>
                    <a:pt x="216" y="64"/>
                  </a:lnTo>
                  <a:lnTo>
                    <a:pt x="217" y="66"/>
                  </a:lnTo>
                  <a:lnTo>
                    <a:pt x="220" y="72"/>
                  </a:lnTo>
                  <a:lnTo>
                    <a:pt x="231" y="72"/>
                  </a:lnTo>
                  <a:lnTo>
                    <a:pt x="238" y="84"/>
                  </a:lnTo>
                  <a:lnTo>
                    <a:pt x="240" y="85"/>
                  </a:lnTo>
                  <a:lnTo>
                    <a:pt x="243" y="90"/>
                  </a:lnTo>
                  <a:lnTo>
                    <a:pt x="246" y="93"/>
                  </a:lnTo>
                  <a:lnTo>
                    <a:pt x="247" y="93"/>
                  </a:lnTo>
                  <a:lnTo>
                    <a:pt x="246" y="93"/>
                  </a:lnTo>
                  <a:lnTo>
                    <a:pt x="246" y="94"/>
                  </a:lnTo>
                  <a:lnTo>
                    <a:pt x="247" y="97"/>
                  </a:lnTo>
                  <a:lnTo>
                    <a:pt x="250" y="99"/>
                  </a:lnTo>
                  <a:lnTo>
                    <a:pt x="258" y="105"/>
                  </a:lnTo>
                  <a:lnTo>
                    <a:pt x="259" y="106"/>
                  </a:lnTo>
                  <a:lnTo>
                    <a:pt x="259" y="109"/>
                  </a:lnTo>
                  <a:lnTo>
                    <a:pt x="261" y="114"/>
                  </a:lnTo>
                  <a:lnTo>
                    <a:pt x="262" y="115"/>
                  </a:lnTo>
                  <a:lnTo>
                    <a:pt x="262" y="117"/>
                  </a:lnTo>
                  <a:lnTo>
                    <a:pt x="261" y="118"/>
                  </a:lnTo>
                  <a:lnTo>
                    <a:pt x="261" y="123"/>
                  </a:lnTo>
                  <a:lnTo>
                    <a:pt x="267" y="130"/>
                  </a:lnTo>
                  <a:lnTo>
                    <a:pt x="268" y="136"/>
                  </a:lnTo>
                  <a:lnTo>
                    <a:pt x="270" y="138"/>
                  </a:lnTo>
                  <a:lnTo>
                    <a:pt x="270" y="139"/>
                  </a:lnTo>
                  <a:lnTo>
                    <a:pt x="271" y="141"/>
                  </a:lnTo>
                  <a:lnTo>
                    <a:pt x="271" y="142"/>
                  </a:lnTo>
                  <a:lnTo>
                    <a:pt x="274" y="147"/>
                  </a:lnTo>
                  <a:lnTo>
                    <a:pt x="276" y="147"/>
                  </a:lnTo>
                  <a:lnTo>
                    <a:pt x="282" y="144"/>
                  </a:lnTo>
                  <a:close/>
                </a:path>
              </a:pathLst>
            </a:custGeom>
            <a:grpFill/>
            <a:ln w="1905">
              <a:noFill/>
              <a:round/>
              <a:headEnd/>
              <a:tailEnd/>
            </a:ln>
          </p:spPr>
          <p:txBody>
            <a:bodyPr/>
            <a:lstStyle/>
            <a:p>
              <a:endParaRPr lang="en-GB">
                <a:solidFill>
                  <a:srgbClr val="000000"/>
                </a:solidFill>
                <a:latin typeface="Arial"/>
              </a:endParaRPr>
            </a:p>
          </p:txBody>
        </p:sp>
        <p:sp>
          <p:nvSpPr>
            <p:cNvPr id="1024" name="Freeform 1020"/>
            <p:cNvSpPr>
              <a:spLocks/>
            </p:cNvSpPr>
            <p:nvPr/>
          </p:nvSpPr>
          <p:spPr bwMode="auto">
            <a:xfrm>
              <a:off x="3191" y="3220"/>
              <a:ext cx="39" cy="40"/>
            </a:xfrm>
            <a:custGeom>
              <a:avLst/>
              <a:gdLst>
                <a:gd name="T0" fmla="*/ 39 w 39"/>
                <a:gd name="T1" fmla="*/ 16 h 40"/>
                <a:gd name="T2" fmla="*/ 39 w 39"/>
                <a:gd name="T3" fmla="*/ 15 h 40"/>
                <a:gd name="T4" fmla="*/ 39 w 39"/>
                <a:gd name="T5" fmla="*/ 18 h 40"/>
                <a:gd name="T6" fmla="*/ 32 w 39"/>
                <a:gd name="T7" fmla="*/ 31 h 40"/>
                <a:gd name="T8" fmla="*/ 23 w 39"/>
                <a:gd name="T9" fmla="*/ 34 h 40"/>
                <a:gd name="T10" fmla="*/ 20 w 39"/>
                <a:gd name="T11" fmla="*/ 39 h 40"/>
                <a:gd name="T12" fmla="*/ 18 w 39"/>
                <a:gd name="T13" fmla="*/ 40 h 40"/>
                <a:gd name="T14" fmla="*/ 14 w 39"/>
                <a:gd name="T15" fmla="*/ 40 h 40"/>
                <a:gd name="T16" fmla="*/ 5 w 39"/>
                <a:gd name="T17" fmla="*/ 31 h 40"/>
                <a:gd name="T18" fmla="*/ 0 w 39"/>
                <a:gd name="T19" fmla="*/ 24 h 40"/>
                <a:gd name="T20" fmla="*/ 2 w 39"/>
                <a:gd name="T21" fmla="*/ 19 h 40"/>
                <a:gd name="T22" fmla="*/ 14 w 39"/>
                <a:gd name="T23" fmla="*/ 6 h 40"/>
                <a:gd name="T24" fmla="*/ 21 w 39"/>
                <a:gd name="T25" fmla="*/ 1 h 40"/>
                <a:gd name="T26" fmla="*/ 26 w 39"/>
                <a:gd name="T27" fmla="*/ 0 h 40"/>
                <a:gd name="T28" fmla="*/ 30 w 39"/>
                <a:gd name="T29" fmla="*/ 3 h 40"/>
                <a:gd name="T30" fmla="*/ 38 w 39"/>
                <a:gd name="T31" fmla="*/ 13 h 40"/>
                <a:gd name="T32" fmla="*/ 39 w 39"/>
                <a:gd name="T33" fmla="*/ 16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9"/>
                <a:gd name="T52" fmla="*/ 0 h 40"/>
                <a:gd name="T53" fmla="*/ 39 w 39"/>
                <a:gd name="T54" fmla="*/ 40 h 4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9" h="40">
                  <a:moveTo>
                    <a:pt x="39" y="16"/>
                  </a:moveTo>
                  <a:lnTo>
                    <a:pt x="39" y="15"/>
                  </a:lnTo>
                  <a:lnTo>
                    <a:pt x="39" y="18"/>
                  </a:lnTo>
                  <a:lnTo>
                    <a:pt x="32" y="31"/>
                  </a:lnTo>
                  <a:lnTo>
                    <a:pt x="23" y="34"/>
                  </a:lnTo>
                  <a:lnTo>
                    <a:pt x="20" y="39"/>
                  </a:lnTo>
                  <a:lnTo>
                    <a:pt x="18" y="40"/>
                  </a:lnTo>
                  <a:lnTo>
                    <a:pt x="14" y="40"/>
                  </a:lnTo>
                  <a:lnTo>
                    <a:pt x="5" y="31"/>
                  </a:lnTo>
                  <a:lnTo>
                    <a:pt x="0" y="24"/>
                  </a:lnTo>
                  <a:lnTo>
                    <a:pt x="2" y="19"/>
                  </a:lnTo>
                  <a:lnTo>
                    <a:pt x="14" y="6"/>
                  </a:lnTo>
                  <a:lnTo>
                    <a:pt x="21" y="1"/>
                  </a:lnTo>
                  <a:lnTo>
                    <a:pt x="26" y="0"/>
                  </a:lnTo>
                  <a:lnTo>
                    <a:pt x="30" y="3"/>
                  </a:lnTo>
                  <a:lnTo>
                    <a:pt x="38" y="13"/>
                  </a:lnTo>
                  <a:lnTo>
                    <a:pt x="39" y="16"/>
                  </a:lnTo>
                  <a:close/>
                </a:path>
              </a:pathLst>
            </a:custGeom>
            <a:grpFill/>
            <a:ln w="1905">
              <a:noFill/>
              <a:round/>
              <a:headEnd/>
              <a:tailEnd/>
            </a:ln>
          </p:spPr>
          <p:txBody>
            <a:bodyPr/>
            <a:lstStyle/>
            <a:p>
              <a:endParaRPr lang="en-GB">
                <a:solidFill>
                  <a:srgbClr val="000000"/>
                </a:solidFill>
                <a:latin typeface="Arial"/>
              </a:endParaRPr>
            </a:p>
          </p:txBody>
        </p:sp>
        <p:sp>
          <p:nvSpPr>
            <p:cNvPr id="1025" name="Freeform 1021"/>
            <p:cNvSpPr>
              <a:spLocks/>
            </p:cNvSpPr>
            <p:nvPr/>
          </p:nvSpPr>
          <p:spPr bwMode="auto">
            <a:xfrm>
              <a:off x="3280" y="2099"/>
              <a:ext cx="30" cy="12"/>
            </a:xfrm>
            <a:custGeom>
              <a:avLst/>
              <a:gdLst>
                <a:gd name="T0" fmla="*/ 24 w 30"/>
                <a:gd name="T1" fmla="*/ 0 h 12"/>
                <a:gd name="T2" fmla="*/ 21 w 30"/>
                <a:gd name="T3" fmla="*/ 0 h 12"/>
                <a:gd name="T4" fmla="*/ 18 w 30"/>
                <a:gd name="T5" fmla="*/ 0 h 12"/>
                <a:gd name="T6" fmla="*/ 15 w 30"/>
                <a:gd name="T7" fmla="*/ 0 h 12"/>
                <a:gd name="T8" fmla="*/ 12 w 30"/>
                <a:gd name="T9" fmla="*/ 1 h 12"/>
                <a:gd name="T10" fmla="*/ 10 w 30"/>
                <a:gd name="T11" fmla="*/ 1 h 12"/>
                <a:gd name="T12" fmla="*/ 9 w 30"/>
                <a:gd name="T13" fmla="*/ 0 h 12"/>
                <a:gd name="T14" fmla="*/ 0 w 30"/>
                <a:gd name="T15" fmla="*/ 3 h 12"/>
                <a:gd name="T16" fmla="*/ 4 w 30"/>
                <a:gd name="T17" fmla="*/ 9 h 12"/>
                <a:gd name="T18" fmla="*/ 7 w 30"/>
                <a:gd name="T19" fmla="*/ 10 h 12"/>
                <a:gd name="T20" fmla="*/ 13 w 30"/>
                <a:gd name="T21" fmla="*/ 12 h 12"/>
                <a:gd name="T22" fmla="*/ 16 w 30"/>
                <a:gd name="T23" fmla="*/ 9 h 12"/>
                <a:gd name="T24" fmla="*/ 21 w 30"/>
                <a:gd name="T25" fmla="*/ 9 h 12"/>
                <a:gd name="T26" fmla="*/ 25 w 30"/>
                <a:gd name="T27" fmla="*/ 4 h 12"/>
                <a:gd name="T28" fmla="*/ 28 w 30"/>
                <a:gd name="T29" fmla="*/ 4 h 12"/>
                <a:gd name="T30" fmla="*/ 30 w 30"/>
                <a:gd name="T31" fmla="*/ 1 h 12"/>
                <a:gd name="T32" fmla="*/ 30 w 30"/>
                <a:gd name="T33" fmla="*/ 0 h 12"/>
                <a:gd name="T34" fmla="*/ 27 w 30"/>
                <a:gd name="T35" fmla="*/ 0 h 12"/>
                <a:gd name="T36" fmla="*/ 24 w 30"/>
                <a:gd name="T37" fmla="*/ 0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
                <a:gd name="T58" fmla="*/ 0 h 12"/>
                <a:gd name="T59" fmla="*/ 30 w 30"/>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 h="12">
                  <a:moveTo>
                    <a:pt x="24" y="0"/>
                  </a:moveTo>
                  <a:lnTo>
                    <a:pt x="21" y="0"/>
                  </a:lnTo>
                  <a:lnTo>
                    <a:pt x="18" y="0"/>
                  </a:lnTo>
                  <a:lnTo>
                    <a:pt x="15" y="0"/>
                  </a:lnTo>
                  <a:lnTo>
                    <a:pt x="12" y="1"/>
                  </a:lnTo>
                  <a:lnTo>
                    <a:pt x="10" y="1"/>
                  </a:lnTo>
                  <a:lnTo>
                    <a:pt x="9" y="0"/>
                  </a:lnTo>
                  <a:lnTo>
                    <a:pt x="0" y="3"/>
                  </a:lnTo>
                  <a:lnTo>
                    <a:pt x="4" y="9"/>
                  </a:lnTo>
                  <a:lnTo>
                    <a:pt x="7" y="10"/>
                  </a:lnTo>
                  <a:lnTo>
                    <a:pt x="13" y="12"/>
                  </a:lnTo>
                  <a:lnTo>
                    <a:pt x="16" y="9"/>
                  </a:lnTo>
                  <a:lnTo>
                    <a:pt x="21" y="9"/>
                  </a:lnTo>
                  <a:lnTo>
                    <a:pt x="25" y="4"/>
                  </a:lnTo>
                  <a:lnTo>
                    <a:pt x="28" y="4"/>
                  </a:lnTo>
                  <a:lnTo>
                    <a:pt x="30" y="1"/>
                  </a:lnTo>
                  <a:lnTo>
                    <a:pt x="30" y="0"/>
                  </a:lnTo>
                  <a:lnTo>
                    <a:pt x="27" y="0"/>
                  </a:lnTo>
                  <a:lnTo>
                    <a:pt x="24" y="0"/>
                  </a:lnTo>
                  <a:close/>
                </a:path>
              </a:pathLst>
            </a:custGeom>
            <a:grpFill/>
            <a:ln w="1905">
              <a:noFill/>
              <a:round/>
              <a:headEnd/>
              <a:tailEnd/>
            </a:ln>
          </p:spPr>
          <p:txBody>
            <a:bodyPr/>
            <a:lstStyle/>
            <a:p>
              <a:endParaRPr lang="en-GB">
                <a:solidFill>
                  <a:srgbClr val="000000"/>
                </a:solidFill>
                <a:latin typeface="Arial"/>
              </a:endParaRPr>
            </a:p>
          </p:txBody>
        </p:sp>
        <p:sp>
          <p:nvSpPr>
            <p:cNvPr id="1026" name="Freeform 1022"/>
            <p:cNvSpPr>
              <a:spLocks/>
            </p:cNvSpPr>
            <p:nvPr/>
          </p:nvSpPr>
          <p:spPr bwMode="auto">
            <a:xfrm>
              <a:off x="3289" y="2087"/>
              <a:ext cx="30" cy="13"/>
            </a:xfrm>
            <a:custGeom>
              <a:avLst/>
              <a:gdLst>
                <a:gd name="T0" fmla="*/ 27 w 30"/>
                <a:gd name="T1" fmla="*/ 6 h 13"/>
                <a:gd name="T2" fmla="*/ 28 w 30"/>
                <a:gd name="T3" fmla="*/ 3 h 13"/>
                <a:gd name="T4" fmla="*/ 30 w 30"/>
                <a:gd name="T5" fmla="*/ 0 h 13"/>
                <a:gd name="T6" fmla="*/ 28 w 30"/>
                <a:gd name="T7" fmla="*/ 0 h 13"/>
                <a:gd name="T8" fmla="*/ 19 w 30"/>
                <a:gd name="T9" fmla="*/ 6 h 13"/>
                <a:gd name="T10" fmla="*/ 4 w 30"/>
                <a:gd name="T11" fmla="*/ 9 h 13"/>
                <a:gd name="T12" fmla="*/ 3 w 30"/>
                <a:gd name="T13" fmla="*/ 7 h 13"/>
                <a:gd name="T14" fmla="*/ 3 w 30"/>
                <a:gd name="T15" fmla="*/ 10 h 13"/>
                <a:gd name="T16" fmla="*/ 0 w 30"/>
                <a:gd name="T17" fmla="*/ 12 h 13"/>
                <a:gd name="T18" fmla="*/ 1 w 30"/>
                <a:gd name="T19" fmla="*/ 13 h 13"/>
                <a:gd name="T20" fmla="*/ 3 w 30"/>
                <a:gd name="T21" fmla="*/ 13 h 13"/>
                <a:gd name="T22" fmla="*/ 6 w 30"/>
                <a:gd name="T23" fmla="*/ 12 h 13"/>
                <a:gd name="T24" fmla="*/ 9 w 30"/>
                <a:gd name="T25" fmla="*/ 12 h 13"/>
                <a:gd name="T26" fmla="*/ 12 w 30"/>
                <a:gd name="T27" fmla="*/ 12 h 13"/>
                <a:gd name="T28" fmla="*/ 15 w 30"/>
                <a:gd name="T29" fmla="*/ 12 h 13"/>
                <a:gd name="T30" fmla="*/ 18 w 30"/>
                <a:gd name="T31" fmla="*/ 12 h 13"/>
                <a:gd name="T32" fmla="*/ 21 w 30"/>
                <a:gd name="T33" fmla="*/ 12 h 13"/>
                <a:gd name="T34" fmla="*/ 24 w 30"/>
                <a:gd name="T35" fmla="*/ 7 h 13"/>
                <a:gd name="T36" fmla="*/ 27 w 30"/>
                <a:gd name="T37" fmla="*/ 6 h 1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
                <a:gd name="T58" fmla="*/ 0 h 13"/>
                <a:gd name="T59" fmla="*/ 30 w 30"/>
                <a:gd name="T60" fmla="*/ 13 h 1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 h="13">
                  <a:moveTo>
                    <a:pt x="27" y="6"/>
                  </a:moveTo>
                  <a:lnTo>
                    <a:pt x="28" y="3"/>
                  </a:lnTo>
                  <a:lnTo>
                    <a:pt x="30" y="0"/>
                  </a:lnTo>
                  <a:lnTo>
                    <a:pt x="28" y="0"/>
                  </a:lnTo>
                  <a:lnTo>
                    <a:pt x="19" y="6"/>
                  </a:lnTo>
                  <a:lnTo>
                    <a:pt x="4" y="9"/>
                  </a:lnTo>
                  <a:lnTo>
                    <a:pt x="3" y="7"/>
                  </a:lnTo>
                  <a:lnTo>
                    <a:pt x="3" y="10"/>
                  </a:lnTo>
                  <a:lnTo>
                    <a:pt x="0" y="12"/>
                  </a:lnTo>
                  <a:lnTo>
                    <a:pt x="1" y="13"/>
                  </a:lnTo>
                  <a:lnTo>
                    <a:pt x="3" y="13"/>
                  </a:lnTo>
                  <a:lnTo>
                    <a:pt x="6" y="12"/>
                  </a:lnTo>
                  <a:lnTo>
                    <a:pt x="9" y="12"/>
                  </a:lnTo>
                  <a:lnTo>
                    <a:pt x="12" y="12"/>
                  </a:lnTo>
                  <a:lnTo>
                    <a:pt x="15" y="12"/>
                  </a:lnTo>
                  <a:lnTo>
                    <a:pt x="18" y="12"/>
                  </a:lnTo>
                  <a:lnTo>
                    <a:pt x="21" y="12"/>
                  </a:lnTo>
                  <a:lnTo>
                    <a:pt x="24" y="7"/>
                  </a:lnTo>
                  <a:lnTo>
                    <a:pt x="27" y="6"/>
                  </a:lnTo>
                  <a:close/>
                </a:path>
              </a:pathLst>
            </a:custGeom>
            <a:grpFill/>
            <a:ln w="1905">
              <a:noFill/>
              <a:round/>
              <a:headEnd/>
              <a:tailEnd/>
            </a:ln>
          </p:spPr>
          <p:txBody>
            <a:bodyPr/>
            <a:lstStyle/>
            <a:p>
              <a:endParaRPr lang="en-GB">
                <a:solidFill>
                  <a:srgbClr val="000000"/>
                </a:solidFill>
                <a:latin typeface="Arial"/>
              </a:endParaRPr>
            </a:p>
          </p:txBody>
        </p:sp>
        <p:sp>
          <p:nvSpPr>
            <p:cNvPr id="1027" name="Freeform 1023"/>
            <p:cNvSpPr>
              <a:spLocks/>
            </p:cNvSpPr>
            <p:nvPr/>
          </p:nvSpPr>
          <p:spPr bwMode="auto">
            <a:xfrm>
              <a:off x="2900" y="1605"/>
              <a:ext cx="4" cy="4"/>
            </a:xfrm>
            <a:custGeom>
              <a:avLst/>
              <a:gdLst>
                <a:gd name="T0" fmla="*/ 0 w 11"/>
                <a:gd name="T1" fmla="*/ 0 h 11"/>
                <a:gd name="T2" fmla="*/ 0 w 11"/>
                <a:gd name="T3" fmla="*/ 0 h 11"/>
                <a:gd name="T4" fmla="*/ 0 w 11"/>
                <a:gd name="T5" fmla="*/ 0 h 11"/>
                <a:gd name="T6" fmla="*/ 0 w 11"/>
                <a:gd name="T7" fmla="*/ 0 h 11"/>
                <a:gd name="T8" fmla="*/ 0 w 11"/>
                <a:gd name="T9" fmla="*/ 0 h 11"/>
                <a:gd name="T10" fmla="*/ 0 w 11"/>
                <a:gd name="T11" fmla="*/ 0 h 11"/>
                <a:gd name="T12" fmla="*/ 0 w 11"/>
                <a:gd name="T13" fmla="*/ 0 h 11"/>
                <a:gd name="T14" fmla="*/ 0 w 11"/>
                <a:gd name="T15" fmla="*/ 0 h 11"/>
                <a:gd name="T16" fmla="*/ 0 w 11"/>
                <a:gd name="T17" fmla="*/ 0 h 11"/>
                <a:gd name="T18" fmla="*/ 0 w 11"/>
                <a:gd name="T19" fmla="*/ 0 h 11"/>
                <a:gd name="T20" fmla="*/ 0 w 11"/>
                <a:gd name="T21" fmla="*/ 0 h 11"/>
                <a:gd name="T22" fmla="*/ 0 w 11"/>
                <a:gd name="T23" fmla="*/ 0 h 11"/>
                <a:gd name="T24" fmla="*/ 0 w 11"/>
                <a:gd name="T25" fmla="*/ 0 h 11"/>
                <a:gd name="T26" fmla="*/ 0 w 11"/>
                <a:gd name="T27" fmla="*/ 0 h 11"/>
                <a:gd name="T28" fmla="*/ 0 w 11"/>
                <a:gd name="T29" fmla="*/ 0 h 11"/>
                <a:gd name="T30" fmla="*/ 0 w 11"/>
                <a:gd name="T31" fmla="*/ 0 h 11"/>
                <a:gd name="T32" fmla="*/ 0 w 11"/>
                <a:gd name="T33" fmla="*/ 0 h 11"/>
                <a:gd name="T34" fmla="*/ 0 w 11"/>
                <a:gd name="T35" fmla="*/ 0 h 1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
                <a:gd name="T55" fmla="*/ 0 h 11"/>
                <a:gd name="T56" fmla="*/ 11 w 11"/>
                <a:gd name="T57" fmla="*/ 11 h 1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 h="11">
                  <a:moveTo>
                    <a:pt x="0" y="6"/>
                  </a:moveTo>
                  <a:lnTo>
                    <a:pt x="1" y="8"/>
                  </a:lnTo>
                  <a:lnTo>
                    <a:pt x="1" y="10"/>
                  </a:lnTo>
                  <a:lnTo>
                    <a:pt x="2" y="11"/>
                  </a:lnTo>
                  <a:lnTo>
                    <a:pt x="4" y="11"/>
                  </a:lnTo>
                  <a:lnTo>
                    <a:pt x="5" y="11"/>
                  </a:lnTo>
                  <a:lnTo>
                    <a:pt x="7" y="10"/>
                  </a:lnTo>
                  <a:lnTo>
                    <a:pt x="9" y="8"/>
                  </a:lnTo>
                  <a:lnTo>
                    <a:pt x="10" y="6"/>
                  </a:lnTo>
                  <a:lnTo>
                    <a:pt x="11" y="5"/>
                  </a:lnTo>
                  <a:lnTo>
                    <a:pt x="10" y="3"/>
                  </a:lnTo>
                  <a:lnTo>
                    <a:pt x="9" y="2"/>
                  </a:lnTo>
                  <a:lnTo>
                    <a:pt x="7" y="1"/>
                  </a:lnTo>
                  <a:lnTo>
                    <a:pt x="5" y="0"/>
                  </a:lnTo>
                  <a:lnTo>
                    <a:pt x="3" y="1"/>
                  </a:lnTo>
                  <a:lnTo>
                    <a:pt x="1" y="2"/>
                  </a:lnTo>
                  <a:lnTo>
                    <a:pt x="0" y="3"/>
                  </a:lnTo>
                  <a:lnTo>
                    <a:pt x="0" y="6"/>
                  </a:lnTo>
                  <a:close/>
                </a:path>
              </a:pathLst>
            </a:custGeom>
            <a:grpFill/>
            <a:ln w="1905">
              <a:noFill/>
              <a:round/>
              <a:headEnd/>
              <a:tailEnd/>
            </a:ln>
          </p:spPr>
          <p:txBody>
            <a:bodyPr/>
            <a:lstStyle/>
            <a:p>
              <a:endParaRPr lang="en-GB">
                <a:solidFill>
                  <a:srgbClr val="000000"/>
                </a:solidFill>
                <a:latin typeface="Arial"/>
              </a:endParaRPr>
            </a:p>
          </p:txBody>
        </p:sp>
        <p:sp>
          <p:nvSpPr>
            <p:cNvPr id="1028" name="Freeform 1024"/>
            <p:cNvSpPr>
              <a:spLocks/>
            </p:cNvSpPr>
            <p:nvPr/>
          </p:nvSpPr>
          <p:spPr bwMode="auto">
            <a:xfrm>
              <a:off x="2768" y="1597"/>
              <a:ext cx="5" cy="5"/>
            </a:xfrm>
            <a:custGeom>
              <a:avLst/>
              <a:gdLst>
                <a:gd name="T0" fmla="*/ 1 w 9"/>
                <a:gd name="T1" fmla="*/ 0 h 11"/>
                <a:gd name="T2" fmla="*/ 1 w 9"/>
                <a:gd name="T3" fmla="*/ 0 h 11"/>
                <a:gd name="T4" fmla="*/ 1 w 9"/>
                <a:gd name="T5" fmla="*/ 0 h 11"/>
                <a:gd name="T6" fmla="*/ 1 w 9"/>
                <a:gd name="T7" fmla="*/ 0 h 11"/>
                <a:gd name="T8" fmla="*/ 1 w 9"/>
                <a:gd name="T9" fmla="*/ 0 h 11"/>
                <a:gd name="T10" fmla="*/ 1 w 9"/>
                <a:gd name="T11" fmla="*/ 0 h 11"/>
                <a:gd name="T12" fmla="*/ 0 w 9"/>
                <a:gd name="T13" fmla="*/ 0 h 11"/>
                <a:gd name="T14" fmla="*/ 1 w 9"/>
                <a:gd name="T15" fmla="*/ 0 h 11"/>
                <a:gd name="T16" fmla="*/ 1 w 9"/>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1"/>
                <a:gd name="T29" fmla="*/ 9 w 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1">
                  <a:moveTo>
                    <a:pt x="3" y="10"/>
                  </a:moveTo>
                  <a:lnTo>
                    <a:pt x="5" y="7"/>
                  </a:lnTo>
                  <a:lnTo>
                    <a:pt x="7" y="7"/>
                  </a:lnTo>
                  <a:lnTo>
                    <a:pt x="8" y="7"/>
                  </a:lnTo>
                  <a:lnTo>
                    <a:pt x="9" y="7"/>
                  </a:lnTo>
                  <a:lnTo>
                    <a:pt x="6" y="0"/>
                  </a:lnTo>
                  <a:lnTo>
                    <a:pt x="0" y="1"/>
                  </a:lnTo>
                  <a:lnTo>
                    <a:pt x="1" y="11"/>
                  </a:lnTo>
                  <a:lnTo>
                    <a:pt x="3" y="10"/>
                  </a:lnTo>
                  <a:close/>
                </a:path>
              </a:pathLst>
            </a:custGeom>
            <a:grpFill/>
            <a:ln w="1905">
              <a:noFill/>
              <a:round/>
              <a:headEnd/>
              <a:tailEnd/>
            </a:ln>
          </p:spPr>
          <p:txBody>
            <a:bodyPr/>
            <a:lstStyle/>
            <a:p>
              <a:endParaRPr lang="en-GB">
                <a:solidFill>
                  <a:srgbClr val="000000"/>
                </a:solidFill>
                <a:latin typeface="Arial"/>
              </a:endParaRPr>
            </a:p>
          </p:txBody>
        </p:sp>
        <p:sp>
          <p:nvSpPr>
            <p:cNvPr id="1029" name="Freeform 1025"/>
            <p:cNvSpPr>
              <a:spLocks/>
            </p:cNvSpPr>
            <p:nvPr/>
          </p:nvSpPr>
          <p:spPr bwMode="auto">
            <a:xfrm>
              <a:off x="2926" y="1890"/>
              <a:ext cx="11" cy="10"/>
            </a:xfrm>
            <a:custGeom>
              <a:avLst/>
              <a:gdLst>
                <a:gd name="T0" fmla="*/ 0 w 23"/>
                <a:gd name="T1" fmla="*/ 0 h 23"/>
                <a:gd name="T2" fmla="*/ 0 w 23"/>
                <a:gd name="T3" fmla="*/ 0 h 23"/>
                <a:gd name="T4" fmla="*/ 0 w 23"/>
                <a:gd name="T5" fmla="*/ 0 h 23"/>
                <a:gd name="T6" fmla="*/ 0 w 23"/>
                <a:gd name="T7" fmla="*/ 0 h 23"/>
                <a:gd name="T8" fmla="*/ 0 w 23"/>
                <a:gd name="T9" fmla="*/ 0 h 23"/>
                <a:gd name="T10" fmla="*/ 0 w 23"/>
                <a:gd name="T11" fmla="*/ 0 h 23"/>
                <a:gd name="T12" fmla="*/ 0 w 23"/>
                <a:gd name="T13" fmla="*/ 0 h 23"/>
                <a:gd name="T14" fmla="*/ 0 w 23"/>
                <a:gd name="T15" fmla="*/ 0 h 23"/>
                <a:gd name="T16" fmla="*/ 0 w 23"/>
                <a:gd name="T17" fmla="*/ 0 h 23"/>
                <a:gd name="T18" fmla="*/ 0 w 23"/>
                <a:gd name="T19" fmla="*/ 0 h 23"/>
                <a:gd name="T20" fmla="*/ 0 w 23"/>
                <a:gd name="T21" fmla="*/ 0 h 23"/>
                <a:gd name="T22" fmla="*/ 0 w 23"/>
                <a:gd name="T23" fmla="*/ 1 h 23"/>
                <a:gd name="T24" fmla="*/ 0 w 23"/>
                <a:gd name="T25" fmla="*/ 1 h 23"/>
                <a:gd name="T26" fmla="*/ 0 w 23"/>
                <a:gd name="T27" fmla="*/ 1 h 23"/>
                <a:gd name="T28" fmla="*/ 1 w 23"/>
                <a:gd name="T29" fmla="*/ 1 h 23"/>
                <a:gd name="T30" fmla="*/ 1 w 23"/>
                <a:gd name="T31" fmla="*/ 1 h 23"/>
                <a:gd name="T32" fmla="*/ 1 w 23"/>
                <a:gd name="T33" fmla="*/ 1 h 23"/>
                <a:gd name="T34" fmla="*/ 1 w 23"/>
                <a:gd name="T35" fmla="*/ 1 h 23"/>
                <a:gd name="T36" fmla="*/ 1 w 23"/>
                <a:gd name="T37" fmla="*/ 1 h 23"/>
                <a:gd name="T38" fmla="*/ 1 w 23"/>
                <a:gd name="T39" fmla="*/ 0 h 23"/>
                <a:gd name="T40" fmla="*/ 1 w 23"/>
                <a:gd name="T41" fmla="*/ 0 h 23"/>
                <a:gd name="T42" fmla="*/ 1 w 23"/>
                <a:gd name="T43" fmla="*/ 0 h 23"/>
                <a:gd name="T44" fmla="*/ 1 w 23"/>
                <a:gd name="T45" fmla="*/ 0 h 23"/>
                <a:gd name="T46" fmla="*/ 0 w 23"/>
                <a:gd name="T47" fmla="*/ 0 h 23"/>
                <a:gd name="T48" fmla="*/ 0 w 23"/>
                <a:gd name="T49" fmla="*/ 0 h 23"/>
                <a:gd name="T50" fmla="*/ 0 w 23"/>
                <a:gd name="T51" fmla="*/ 0 h 23"/>
                <a:gd name="T52" fmla="*/ 0 w 23"/>
                <a:gd name="T53" fmla="*/ 0 h 23"/>
                <a:gd name="T54" fmla="*/ 0 w 23"/>
                <a:gd name="T55" fmla="*/ 0 h 23"/>
                <a:gd name="T56" fmla="*/ 0 w 23"/>
                <a:gd name="T57" fmla="*/ 0 h 23"/>
                <a:gd name="T58" fmla="*/ 0 w 23"/>
                <a:gd name="T59" fmla="*/ 0 h 23"/>
                <a:gd name="T60" fmla="*/ 0 w 23"/>
                <a:gd name="T61" fmla="*/ 0 h 23"/>
                <a:gd name="T62" fmla="*/ 0 w 23"/>
                <a:gd name="T63" fmla="*/ 0 h 23"/>
                <a:gd name="T64" fmla="*/ 0 w 23"/>
                <a:gd name="T65" fmla="*/ 0 h 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
                <a:gd name="T100" fmla="*/ 0 h 23"/>
                <a:gd name="T101" fmla="*/ 23 w 23"/>
                <a:gd name="T102" fmla="*/ 23 h 2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 h="23">
                  <a:moveTo>
                    <a:pt x="0" y="0"/>
                  </a:moveTo>
                  <a:lnTo>
                    <a:pt x="0" y="1"/>
                  </a:lnTo>
                  <a:lnTo>
                    <a:pt x="0" y="4"/>
                  </a:lnTo>
                  <a:lnTo>
                    <a:pt x="0" y="6"/>
                  </a:lnTo>
                  <a:lnTo>
                    <a:pt x="0" y="7"/>
                  </a:lnTo>
                  <a:lnTo>
                    <a:pt x="1" y="8"/>
                  </a:lnTo>
                  <a:lnTo>
                    <a:pt x="3" y="8"/>
                  </a:lnTo>
                  <a:lnTo>
                    <a:pt x="8" y="9"/>
                  </a:lnTo>
                  <a:lnTo>
                    <a:pt x="8" y="14"/>
                  </a:lnTo>
                  <a:lnTo>
                    <a:pt x="8" y="16"/>
                  </a:lnTo>
                  <a:lnTo>
                    <a:pt x="8" y="18"/>
                  </a:lnTo>
                  <a:lnTo>
                    <a:pt x="11" y="20"/>
                  </a:lnTo>
                  <a:lnTo>
                    <a:pt x="14" y="20"/>
                  </a:lnTo>
                  <a:lnTo>
                    <a:pt x="14" y="22"/>
                  </a:lnTo>
                  <a:lnTo>
                    <a:pt x="17" y="23"/>
                  </a:lnTo>
                  <a:lnTo>
                    <a:pt x="19" y="23"/>
                  </a:lnTo>
                  <a:lnTo>
                    <a:pt x="22" y="23"/>
                  </a:lnTo>
                  <a:lnTo>
                    <a:pt x="23" y="23"/>
                  </a:lnTo>
                  <a:lnTo>
                    <a:pt x="23" y="22"/>
                  </a:lnTo>
                  <a:lnTo>
                    <a:pt x="23" y="19"/>
                  </a:lnTo>
                  <a:lnTo>
                    <a:pt x="23" y="18"/>
                  </a:lnTo>
                  <a:lnTo>
                    <a:pt x="22" y="15"/>
                  </a:lnTo>
                  <a:lnTo>
                    <a:pt x="17" y="13"/>
                  </a:lnTo>
                  <a:lnTo>
                    <a:pt x="12" y="11"/>
                  </a:lnTo>
                  <a:lnTo>
                    <a:pt x="11" y="9"/>
                  </a:lnTo>
                  <a:lnTo>
                    <a:pt x="10" y="7"/>
                  </a:lnTo>
                  <a:lnTo>
                    <a:pt x="8" y="5"/>
                  </a:lnTo>
                  <a:lnTo>
                    <a:pt x="5" y="3"/>
                  </a:lnTo>
                  <a:lnTo>
                    <a:pt x="5" y="0"/>
                  </a:lnTo>
                  <a:lnTo>
                    <a:pt x="4" y="0"/>
                  </a:lnTo>
                  <a:lnTo>
                    <a:pt x="2" y="0"/>
                  </a:lnTo>
                  <a:lnTo>
                    <a:pt x="1" y="0"/>
                  </a:lnTo>
                  <a:lnTo>
                    <a:pt x="0" y="0"/>
                  </a:lnTo>
                  <a:close/>
                </a:path>
              </a:pathLst>
            </a:custGeom>
            <a:grpFill/>
            <a:ln w="1905">
              <a:noFill/>
              <a:round/>
              <a:headEnd/>
              <a:tailEnd/>
            </a:ln>
          </p:spPr>
          <p:txBody>
            <a:bodyPr/>
            <a:lstStyle/>
            <a:p>
              <a:endParaRPr lang="en-GB">
                <a:solidFill>
                  <a:srgbClr val="000000"/>
                </a:solidFill>
                <a:latin typeface="Arial"/>
              </a:endParaRPr>
            </a:p>
          </p:txBody>
        </p:sp>
        <p:sp>
          <p:nvSpPr>
            <p:cNvPr id="1030" name="Freeform 1026"/>
            <p:cNvSpPr>
              <a:spLocks/>
            </p:cNvSpPr>
            <p:nvPr/>
          </p:nvSpPr>
          <p:spPr bwMode="auto">
            <a:xfrm>
              <a:off x="2843" y="1482"/>
              <a:ext cx="7" cy="11"/>
            </a:xfrm>
            <a:custGeom>
              <a:avLst/>
              <a:gdLst>
                <a:gd name="T0" fmla="*/ 1 w 12"/>
                <a:gd name="T1" fmla="*/ 1 h 24"/>
                <a:gd name="T2" fmla="*/ 1 w 12"/>
                <a:gd name="T3" fmla="*/ 1 h 24"/>
                <a:gd name="T4" fmla="*/ 1 w 12"/>
                <a:gd name="T5" fmla="*/ 1 h 24"/>
                <a:gd name="T6" fmla="*/ 1 w 12"/>
                <a:gd name="T7" fmla="*/ 1 h 24"/>
                <a:gd name="T8" fmla="*/ 1 w 12"/>
                <a:gd name="T9" fmla="*/ 1 h 24"/>
                <a:gd name="T10" fmla="*/ 1 w 12"/>
                <a:gd name="T11" fmla="*/ 0 h 24"/>
                <a:gd name="T12" fmla="*/ 1 w 12"/>
                <a:gd name="T13" fmla="*/ 0 h 24"/>
                <a:gd name="T14" fmla="*/ 1 w 12"/>
                <a:gd name="T15" fmla="*/ 0 h 24"/>
                <a:gd name="T16" fmla="*/ 1 w 12"/>
                <a:gd name="T17" fmla="*/ 0 h 24"/>
                <a:gd name="T18" fmla="*/ 1 w 12"/>
                <a:gd name="T19" fmla="*/ 0 h 24"/>
                <a:gd name="T20" fmla="*/ 1 w 12"/>
                <a:gd name="T21" fmla="*/ 0 h 24"/>
                <a:gd name="T22" fmla="*/ 1 w 12"/>
                <a:gd name="T23" fmla="*/ 0 h 24"/>
                <a:gd name="T24" fmla="*/ 1 w 12"/>
                <a:gd name="T25" fmla="*/ 0 h 24"/>
                <a:gd name="T26" fmla="*/ 1 w 12"/>
                <a:gd name="T27" fmla="*/ 0 h 24"/>
                <a:gd name="T28" fmla="*/ 1 w 12"/>
                <a:gd name="T29" fmla="*/ 0 h 24"/>
                <a:gd name="T30" fmla="*/ 1 w 12"/>
                <a:gd name="T31" fmla="*/ 0 h 24"/>
                <a:gd name="T32" fmla="*/ 1 w 12"/>
                <a:gd name="T33" fmla="*/ 0 h 24"/>
                <a:gd name="T34" fmla="*/ 1 w 12"/>
                <a:gd name="T35" fmla="*/ 0 h 24"/>
                <a:gd name="T36" fmla="*/ 1 w 12"/>
                <a:gd name="T37" fmla="*/ 0 h 24"/>
                <a:gd name="T38" fmla="*/ 1 w 12"/>
                <a:gd name="T39" fmla="*/ 1 h 24"/>
                <a:gd name="T40" fmla="*/ 1 w 12"/>
                <a:gd name="T41" fmla="*/ 1 h 24"/>
                <a:gd name="T42" fmla="*/ 1 w 12"/>
                <a:gd name="T43" fmla="*/ 1 h 24"/>
                <a:gd name="T44" fmla="*/ 0 w 12"/>
                <a:gd name="T45" fmla="*/ 1 h 24"/>
                <a:gd name="T46" fmla="*/ 0 w 12"/>
                <a:gd name="T47" fmla="*/ 1 h 24"/>
                <a:gd name="T48" fmla="*/ 1 w 12"/>
                <a:gd name="T49" fmla="*/ 1 h 24"/>
                <a:gd name="T50" fmla="*/ 1 w 12"/>
                <a:gd name="T51" fmla="*/ 1 h 24"/>
                <a:gd name="T52" fmla="*/ 1 w 12"/>
                <a:gd name="T53" fmla="*/ 1 h 24"/>
                <a:gd name="T54" fmla="*/ 1 w 12"/>
                <a:gd name="T55" fmla="*/ 1 h 24"/>
                <a:gd name="T56" fmla="*/ 1 w 12"/>
                <a:gd name="T57" fmla="*/ 1 h 24"/>
                <a:gd name="T58" fmla="*/ 1 w 12"/>
                <a:gd name="T59" fmla="*/ 1 h 2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
                <a:gd name="T91" fmla="*/ 0 h 24"/>
                <a:gd name="T92" fmla="*/ 12 w 12"/>
                <a:gd name="T93" fmla="*/ 24 h 2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 h="24">
                  <a:moveTo>
                    <a:pt x="9" y="24"/>
                  </a:moveTo>
                  <a:lnTo>
                    <a:pt x="10" y="23"/>
                  </a:lnTo>
                  <a:lnTo>
                    <a:pt x="11" y="21"/>
                  </a:lnTo>
                  <a:lnTo>
                    <a:pt x="11" y="19"/>
                  </a:lnTo>
                  <a:lnTo>
                    <a:pt x="10" y="17"/>
                  </a:lnTo>
                  <a:lnTo>
                    <a:pt x="10" y="16"/>
                  </a:lnTo>
                  <a:lnTo>
                    <a:pt x="9" y="14"/>
                  </a:lnTo>
                  <a:lnTo>
                    <a:pt x="10" y="13"/>
                  </a:lnTo>
                  <a:lnTo>
                    <a:pt x="11" y="11"/>
                  </a:lnTo>
                  <a:lnTo>
                    <a:pt x="11" y="9"/>
                  </a:lnTo>
                  <a:lnTo>
                    <a:pt x="12" y="8"/>
                  </a:lnTo>
                  <a:lnTo>
                    <a:pt x="11" y="5"/>
                  </a:lnTo>
                  <a:lnTo>
                    <a:pt x="10" y="4"/>
                  </a:lnTo>
                  <a:lnTo>
                    <a:pt x="9" y="2"/>
                  </a:lnTo>
                  <a:lnTo>
                    <a:pt x="7" y="0"/>
                  </a:lnTo>
                  <a:lnTo>
                    <a:pt x="5" y="5"/>
                  </a:lnTo>
                  <a:lnTo>
                    <a:pt x="4" y="9"/>
                  </a:lnTo>
                  <a:lnTo>
                    <a:pt x="3" y="12"/>
                  </a:lnTo>
                  <a:lnTo>
                    <a:pt x="3" y="14"/>
                  </a:lnTo>
                  <a:lnTo>
                    <a:pt x="2" y="17"/>
                  </a:lnTo>
                  <a:lnTo>
                    <a:pt x="2" y="18"/>
                  </a:lnTo>
                  <a:lnTo>
                    <a:pt x="1" y="19"/>
                  </a:lnTo>
                  <a:lnTo>
                    <a:pt x="0" y="20"/>
                  </a:lnTo>
                  <a:lnTo>
                    <a:pt x="0" y="21"/>
                  </a:lnTo>
                  <a:lnTo>
                    <a:pt x="1" y="22"/>
                  </a:lnTo>
                  <a:lnTo>
                    <a:pt x="3" y="22"/>
                  </a:lnTo>
                  <a:lnTo>
                    <a:pt x="4" y="22"/>
                  </a:lnTo>
                  <a:lnTo>
                    <a:pt x="6" y="23"/>
                  </a:lnTo>
                  <a:lnTo>
                    <a:pt x="8" y="24"/>
                  </a:lnTo>
                  <a:lnTo>
                    <a:pt x="9" y="24"/>
                  </a:lnTo>
                  <a:close/>
                </a:path>
              </a:pathLst>
            </a:custGeom>
            <a:grpFill/>
            <a:ln w="1905">
              <a:noFill/>
              <a:round/>
              <a:headEnd/>
              <a:tailEnd/>
            </a:ln>
          </p:spPr>
          <p:txBody>
            <a:bodyPr/>
            <a:lstStyle/>
            <a:p>
              <a:endParaRPr lang="en-GB">
                <a:solidFill>
                  <a:srgbClr val="000000"/>
                </a:solidFill>
                <a:latin typeface="Arial"/>
              </a:endParaRPr>
            </a:p>
          </p:txBody>
        </p:sp>
      </p:grpSp>
      <p:grpSp>
        <p:nvGrpSpPr>
          <p:cNvPr id="1031" name="Group 1030"/>
          <p:cNvGrpSpPr/>
          <p:nvPr/>
        </p:nvGrpSpPr>
        <p:grpSpPr>
          <a:xfrm>
            <a:off x="395536" y="5085184"/>
            <a:ext cx="2698650" cy="919610"/>
            <a:chOff x="428625" y="5441950"/>
            <a:chExt cx="2698650" cy="919610"/>
          </a:xfrm>
        </p:grpSpPr>
        <p:sp>
          <p:nvSpPr>
            <p:cNvPr id="1032" name="Text Box 1035"/>
            <p:cNvSpPr txBox="1">
              <a:spLocks noChangeArrowheads="1"/>
            </p:cNvSpPr>
            <p:nvPr/>
          </p:nvSpPr>
          <p:spPr bwMode="auto">
            <a:xfrm>
              <a:off x="581025" y="6089650"/>
              <a:ext cx="2546250" cy="271910"/>
            </a:xfrm>
            <a:prstGeom prst="rect">
              <a:avLst/>
            </a:prstGeom>
            <a:noFill/>
            <a:ln w="12700">
              <a:noFill/>
              <a:miter lim="800000"/>
              <a:headEnd/>
              <a:tailEnd/>
            </a:ln>
          </p:spPr>
          <p:txBody>
            <a:bodyPr wrap="none" lIns="43200" tIns="43200" rIns="43200" bIns="43200">
              <a:spAutoFit/>
            </a:bodyPr>
            <a:lstStyle/>
            <a:p>
              <a:pPr defTabSz="871538"/>
              <a:r>
                <a:rPr lang="en-US" sz="1200" dirty="0" smtClean="0">
                  <a:solidFill>
                    <a:srgbClr val="000000"/>
                  </a:solidFill>
                  <a:latin typeface="Arial"/>
                  <a:cs typeface="Arial" charset="0"/>
                </a:rPr>
                <a:t>Municipalities, co-ops, Oil &amp;Gas etc.</a:t>
              </a:r>
              <a:endParaRPr lang="en-US" sz="1200" dirty="0">
                <a:solidFill>
                  <a:srgbClr val="000000"/>
                </a:solidFill>
                <a:latin typeface="Arial"/>
                <a:cs typeface="Arial" charset="0"/>
              </a:endParaRPr>
            </a:p>
          </p:txBody>
        </p:sp>
        <p:sp>
          <p:nvSpPr>
            <p:cNvPr id="1033" name="Oval 1036"/>
            <p:cNvSpPr>
              <a:spLocks noChangeArrowheads="1"/>
            </p:cNvSpPr>
            <p:nvPr/>
          </p:nvSpPr>
          <p:spPr bwMode="auto">
            <a:xfrm>
              <a:off x="428625" y="5730036"/>
              <a:ext cx="107950" cy="107950"/>
            </a:xfrm>
            <a:prstGeom prst="ellipse">
              <a:avLst/>
            </a:prstGeom>
            <a:solidFill>
              <a:schemeClr val="folHlink"/>
            </a:solidFill>
            <a:ln w="3175">
              <a:noFill/>
              <a:round/>
              <a:headEnd/>
              <a:tailEnd/>
            </a:ln>
          </p:spPr>
          <p:txBody>
            <a:bodyPr wrap="none" lIns="43200" tIns="43200" rIns="43200" bIns="43200" anchor="ctr"/>
            <a:lstStyle/>
            <a:p>
              <a:endParaRPr lang="en-GB">
                <a:solidFill>
                  <a:srgbClr val="000000"/>
                </a:solidFill>
                <a:latin typeface="Arial"/>
                <a:cs typeface="Arial" charset="0"/>
              </a:endParaRPr>
            </a:p>
          </p:txBody>
        </p:sp>
        <p:sp>
          <p:nvSpPr>
            <p:cNvPr id="1034" name="Text Box 1037"/>
            <p:cNvSpPr txBox="1">
              <a:spLocks noChangeArrowheads="1"/>
            </p:cNvSpPr>
            <p:nvPr/>
          </p:nvSpPr>
          <p:spPr bwMode="auto">
            <a:xfrm>
              <a:off x="581025" y="5657850"/>
              <a:ext cx="412654" cy="271910"/>
            </a:xfrm>
            <a:prstGeom prst="rect">
              <a:avLst/>
            </a:prstGeom>
            <a:noFill/>
            <a:ln w="12700">
              <a:noFill/>
              <a:miter lim="800000"/>
              <a:headEnd/>
              <a:tailEnd/>
            </a:ln>
          </p:spPr>
          <p:txBody>
            <a:bodyPr wrap="none" lIns="43200" tIns="43200" rIns="43200" bIns="43200">
              <a:spAutoFit/>
            </a:bodyPr>
            <a:lstStyle/>
            <a:p>
              <a:pPr defTabSz="871538"/>
              <a:r>
                <a:rPr lang="en-US" sz="1200" dirty="0" smtClean="0">
                  <a:solidFill>
                    <a:srgbClr val="000000"/>
                  </a:solidFill>
                  <a:latin typeface="Arial"/>
                  <a:cs typeface="Arial" charset="0"/>
                </a:rPr>
                <a:t>IPPs</a:t>
              </a:r>
              <a:endParaRPr lang="en-US" sz="1200" dirty="0">
                <a:solidFill>
                  <a:srgbClr val="000000"/>
                </a:solidFill>
                <a:latin typeface="Arial"/>
                <a:cs typeface="Arial" charset="0"/>
              </a:endParaRPr>
            </a:p>
          </p:txBody>
        </p:sp>
        <p:sp>
          <p:nvSpPr>
            <p:cNvPr id="1035" name="Oval 1038"/>
            <p:cNvSpPr>
              <a:spLocks noChangeArrowheads="1"/>
            </p:cNvSpPr>
            <p:nvPr/>
          </p:nvSpPr>
          <p:spPr bwMode="auto">
            <a:xfrm>
              <a:off x="428625" y="5530850"/>
              <a:ext cx="107950" cy="107950"/>
            </a:xfrm>
            <a:prstGeom prst="ellipse">
              <a:avLst/>
            </a:prstGeom>
            <a:solidFill>
              <a:schemeClr val="accent1"/>
            </a:solidFill>
            <a:ln w="3175">
              <a:noFill/>
              <a:round/>
              <a:headEnd/>
              <a:tailEnd/>
            </a:ln>
          </p:spPr>
          <p:txBody>
            <a:bodyPr wrap="none" lIns="43200" tIns="43200" rIns="43200" bIns="43200" anchor="ctr"/>
            <a:lstStyle/>
            <a:p>
              <a:endParaRPr lang="en-GB">
                <a:solidFill>
                  <a:srgbClr val="000000"/>
                </a:solidFill>
                <a:latin typeface="Arial"/>
                <a:cs typeface="Arial" charset="0"/>
              </a:endParaRPr>
            </a:p>
          </p:txBody>
        </p:sp>
        <p:sp>
          <p:nvSpPr>
            <p:cNvPr id="1036" name="Text Box 1039"/>
            <p:cNvSpPr txBox="1">
              <a:spLocks noChangeArrowheads="1"/>
            </p:cNvSpPr>
            <p:nvPr/>
          </p:nvSpPr>
          <p:spPr bwMode="auto">
            <a:xfrm>
              <a:off x="581025" y="5441950"/>
              <a:ext cx="580969" cy="271910"/>
            </a:xfrm>
            <a:prstGeom prst="rect">
              <a:avLst/>
            </a:prstGeom>
            <a:noFill/>
            <a:ln w="12700">
              <a:noFill/>
              <a:miter lim="800000"/>
              <a:headEnd/>
              <a:tailEnd/>
            </a:ln>
          </p:spPr>
          <p:txBody>
            <a:bodyPr wrap="none" lIns="43200" tIns="43200" rIns="43200" bIns="43200">
              <a:spAutoFit/>
            </a:bodyPr>
            <a:lstStyle/>
            <a:p>
              <a:pPr defTabSz="871538"/>
              <a:r>
                <a:rPr lang="en-US" sz="1200" dirty="0" smtClean="0">
                  <a:solidFill>
                    <a:srgbClr val="000000"/>
                  </a:solidFill>
                  <a:latin typeface="Arial"/>
                  <a:cs typeface="Arial" charset="0"/>
                </a:rPr>
                <a:t>Utilities</a:t>
              </a:r>
              <a:endParaRPr lang="en-US" sz="1200" dirty="0">
                <a:solidFill>
                  <a:srgbClr val="000000"/>
                </a:solidFill>
                <a:latin typeface="Arial"/>
                <a:cs typeface="Arial" charset="0"/>
              </a:endParaRPr>
            </a:p>
          </p:txBody>
        </p:sp>
        <p:sp>
          <p:nvSpPr>
            <p:cNvPr id="1037" name="Oval 1040"/>
            <p:cNvSpPr>
              <a:spLocks noChangeArrowheads="1"/>
            </p:cNvSpPr>
            <p:nvPr/>
          </p:nvSpPr>
          <p:spPr bwMode="auto">
            <a:xfrm>
              <a:off x="428625" y="6162096"/>
              <a:ext cx="107950" cy="107950"/>
            </a:xfrm>
            <a:prstGeom prst="ellipse">
              <a:avLst/>
            </a:prstGeom>
            <a:solidFill>
              <a:schemeClr val="hlink"/>
            </a:solidFill>
            <a:ln w="3175">
              <a:noFill/>
              <a:round/>
              <a:headEnd/>
              <a:tailEnd/>
            </a:ln>
          </p:spPr>
          <p:txBody>
            <a:bodyPr wrap="none" lIns="43200" tIns="43200" rIns="43200" bIns="43200" anchor="ctr"/>
            <a:lstStyle/>
            <a:p>
              <a:endParaRPr lang="en-GB">
                <a:solidFill>
                  <a:srgbClr val="000000"/>
                </a:solidFill>
                <a:latin typeface="Arial"/>
                <a:cs typeface="Arial" charset="0"/>
              </a:endParaRPr>
            </a:p>
          </p:txBody>
        </p:sp>
        <p:sp>
          <p:nvSpPr>
            <p:cNvPr id="1038" name="Text Box 1041"/>
            <p:cNvSpPr txBox="1">
              <a:spLocks noChangeArrowheads="1"/>
            </p:cNvSpPr>
            <p:nvPr/>
          </p:nvSpPr>
          <p:spPr bwMode="auto">
            <a:xfrm>
              <a:off x="581025" y="5873750"/>
              <a:ext cx="633868" cy="271910"/>
            </a:xfrm>
            <a:prstGeom prst="rect">
              <a:avLst/>
            </a:prstGeom>
            <a:noFill/>
            <a:ln w="12700">
              <a:noFill/>
              <a:miter lim="800000"/>
              <a:headEnd/>
              <a:tailEnd/>
            </a:ln>
          </p:spPr>
          <p:txBody>
            <a:bodyPr wrap="none" lIns="43200" tIns="43200" rIns="43200" bIns="43200">
              <a:spAutoFit/>
            </a:bodyPr>
            <a:lstStyle/>
            <a:p>
              <a:pPr defTabSz="871538"/>
              <a:r>
                <a:rPr lang="en-US" sz="1200" dirty="0" smtClean="0">
                  <a:solidFill>
                    <a:srgbClr val="000000"/>
                  </a:solidFill>
                  <a:latin typeface="Arial"/>
                  <a:cs typeface="Arial" charset="0"/>
                </a:rPr>
                <a:t>Industry</a:t>
              </a:r>
              <a:endParaRPr lang="en-US" sz="1200" dirty="0">
                <a:solidFill>
                  <a:srgbClr val="000000"/>
                </a:solidFill>
                <a:latin typeface="Arial"/>
                <a:cs typeface="Arial" charset="0"/>
              </a:endParaRPr>
            </a:p>
          </p:txBody>
        </p:sp>
        <p:sp>
          <p:nvSpPr>
            <p:cNvPr id="1039" name="Oval 1042"/>
            <p:cNvSpPr>
              <a:spLocks noChangeArrowheads="1"/>
            </p:cNvSpPr>
            <p:nvPr/>
          </p:nvSpPr>
          <p:spPr bwMode="auto">
            <a:xfrm>
              <a:off x="428625" y="5970588"/>
              <a:ext cx="107950" cy="107950"/>
            </a:xfrm>
            <a:prstGeom prst="ellipse">
              <a:avLst/>
            </a:prstGeom>
            <a:solidFill>
              <a:schemeClr val="accent2"/>
            </a:solidFill>
            <a:ln w="3175">
              <a:noFill/>
              <a:round/>
              <a:headEnd/>
              <a:tailEnd/>
            </a:ln>
          </p:spPr>
          <p:txBody>
            <a:bodyPr wrap="none" lIns="43200" tIns="43200" rIns="43200" bIns="43200" anchor="ctr"/>
            <a:lstStyle/>
            <a:p>
              <a:endParaRPr lang="en-GB">
                <a:solidFill>
                  <a:srgbClr val="000000"/>
                </a:solidFill>
                <a:latin typeface="Arial"/>
                <a:cs typeface="Arial" charset="0"/>
              </a:endParaRPr>
            </a:p>
          </p:txBody>
        </p:sp>
      </p:grpSp>
      <p:sp>
        <p:nvSpPr>
          <p:cNvPr id="1040" name="Text Box 1046"/>
          <p:cNvSpPr txBox="1">
            <a:spLocks noChangeArrowheads="1"/>
          </p:cNvSpPr>
          <p:nvPr/>
        </p:nvSpPr>
        <p:spPr bwMode="auto">
          <a:xfrm>
            <a:off x="3275856" y="764679"/>
            <a:ext cx="1447045" cy="539942"/>
          </a:xfrm>
          <a:prstGeom prst="wedgeRectCallout">
            <a:avLst>
              <a:gd name="adj1" fmla="val 75095"/>
              <a:gd name="adj2" fmla="val 43987"/>
            </a:avLst>
          </a:prstGeom>
          <a:solidFill>
            <a:schemeClr val="bg1"/>
          </a:solidFill>
          <a:ln w="9525">
            <a:noFill/>
            <a:miter lim="800000"/>
            <a:headEnd/>
            <a:tailEnd/>
          </a:ln>
          <a:effectLst>
            <a:outerShdw blurRad="254000" algn="ctr" rotWithShape="0">
              <a:prstClr val="black">
                <a:alpha val="20000"/>
              </a:prstClr>
            </a:outerShdw>
          </a:effectLst>
        </p:spPr>
        <p:txBody>
          <a:bodyPr wrap="none" lIns="72000" tIns="54000" rIns="72000" bIns="54000">
            <a:spAutoFit/>
          </a:bodyPr>
          <a:lstStyle/>
          <a:p>
            <a:r>
              <a:rPr lang="en-US" sz="1400" b="1" dirty="0" smtClean="0">
                <a:solidFill>
                  <a:schemeClr val="accent1"/>
                </a:solidFill>
                <a:latin typeface="Arial"/>
                <a:cs typeface="Arial" charset="0"/>
              </a:rPr>
              <a:t>Europe:</a:t>
            </a:r>
          </a:p>
          <a:p>
            <a:r>
              <a:rPr lang="en-US" sz="1400" b="1" dirty="0" smtClean="0">
                <a:solidFill>
                  <a:srgbClr val="000000"/>
                </a:solidFill>
                <a:latin typeface="Arial"/>
                <a:cs typeface="Arial" charset="0"/>
              </a:rPr>
              <a:t>Output: 9.4 GW</a:t>
            </a:r>
          </a:p>
        </p:txBody>
      </p:sp>
      <p:sp>
        <p:nvSpPr>
          <p:cNvPr id="1041" name="Text Box 1046"/>
          <p:cNvSpPr txBox="1">
            <a:spLocks noChangeArrowheads="1"/>
          </p:cNvSpPr>
          <p:nvPr/>
        </p:nvSpPr>
        <p:spPr bwMode="auto">
          <a:xfrm>
            <a:off x="7337883" y="1304838"/>
            <a:ext cx="1806117" cy="539942"/>
          </a:xfrm>
          <a:prstGeom prst="wedgeRectCallout">
            <a:avLst>
              <a:gd name="adj1" fmla="val -35701"/>
              <a:gd name="adj2" fmla="val 128458"/>
            </a:avLst>
          </a:prstGeom>
          <a:solidFill>
            <a:schemeClr val="bg1"/>
          </a:solidFill>
          <a:ln w="9525">
            <a:noFill/>
            <a:miter lim="800000"/>
            <a:headEnd/>
            <a:tailEnd/>
          </a:ln>
          <a:effectLst>
            <a:outerShdw blurRad="254000" algn="ctr" rotWithShape="0">
              <a:prstClr val="black">
                <a:alpha val="20000"/>
              </a:prstClr>
            </a:outerShdw>
          </a:effectLst>
        </p:spPr>
        <p:txBody>
          <a:bodyPr wrap="none" lIns="72000" tIns="54000" rIns="72000" bIns="54000">
            <a:spAutoFit/>
          </a:bodyPr>
          <a:lstStyle/>
          <a:p>
            <a:r>
              <a:rPr lang="en-US" sz="1400" b="1" dirty="0" smtClean="0">
                <a:solidFill>
                  <a:schemeClr val="accent1"/>
                </a:solidFill>
                <a:latin typeface="Arial"/>
                <a:cs typeface="Arial" charset="0"/>
              </a:rPr>
              <a:t>Asia &amp; Middle East:</a:t>
            </a:r>
            <a:endParaRPr lang="en-US" sz="1400" b="1" u="sng" dirty="0" smtClean="0">
              <a:solidFill>
                <a:srgbClr val="000000"/>
              </a:solidFill>
              <a:latin typeface="Arial"/>
              <a:cs typeface="Arial" charset="0"/>
            </a:endParaRPr>
          </a:p>
          <a:p>
            <a:r>
              <a:rPr lang="en-US" sz="1400" b="1" dirty="0" smtClean="0">
                <a:solidFill>
                  <a:srgbClr val="000000"/>
                </a:solidFill>
                <a:latin typeface="Arial"/>
                <a:cs typeface="Arial" charset="0"/>
              </a:rPr>
              <a:t>Output: 30.3 GW</a:t>
            </a:r>
          </a:p>
        </p:txBody>
      </p:sp>
      <p:sp>
        <p:nvSpPr>
          <p:cNvPr id="1042" name="Text Box 1046"/>
          <p:cNvSpPr txBox="1">
            <a:spLocks noChangeArrowheads="1"/>
          </p:cNvSpPr>
          <p:nvPr/>
        </p:nvSpPr>
        <p:spPr bwMode="auto">
          <a:xfrm>
            <a:off x="5747403" y="4221088"/>
            <a:ext cx="1447045" cy="539942"/>
          </a:xfrm>
          <a:prstGeom prst="wedgeRectCallout">
            <a:avLst>
              <a:gd name="adj1" fmla="val -49919"/>
              <a:gd name="adj2" fmla="val 75952"/>
            </a:avLst>
          </a:prstGeom>
          <a:solidFill>
            <a:schemeClr val="bg1"/>
          </a:solidFill>
          <a:ln w="9525">
            <a:noFill/>
            <a:miter lim="800000"/>
            <a:headEnd/>
            <a:tailEnd/>
          </a:ln>
          <a:effectLst>
            <a:outerShdw blurRad="254000" algn="ctr" rotWithShape="0">
              <a:prstClr val="black">
                <a:alpha val="20000"/>
              </a:prstClr>
            </a:outerShdw>
          </a:effectLst>
        </p:spPr>
        <p:txBody>
          <a:bodyPr wrap="none" lIns="72000" tIns="54000" rIns="72000" bIns="54000">
            <a:spAutoFit/>
          </a:bodyPr>
          <a:lstStyle/>
          <a:p>
            <a:r>
              <a:rPr lang="en-US" sz="1400" b="1" dirty="0" smtClean="0">
                <a:solidFill>
                  <a:schemeClr val="accent1"/>
                </a:solidFill>
                <a:latin typeface="Arial"/>
                <a:cs typeface="Arial" charset="0"/>
              </a:rPr>
              <a:t>Africa:</a:t>
            </a:r>
          </a:p>
          <a:p>
            <a:r>
              <a:rPr lang="en-US" sz="1400" b="1" dirty="0" smtClean="0">
                <a:solidFill>
                  <a:srgbClr val="000000"/>
                </a:solidFill>
                <a:latin typeface="Arial"/>
                <a:cs typeface="Arial" charset="0"/>
              </a:rPr>
              <a:t>Output: 6.3 GW</a:t>
            </a:r>
          </a:p>
        </p:txBody>
      </p:sp>
      <p:sp>
        <p:nvSpPr>
          <p:cNvPr id="1043" name="TextBox 1042"/>
          <p:cNvSpPr txBox="1"/>
          <p:nvPr/>
        </p:nvSpPr>
        <p:spPr>
          <a:xfrm>
            <a:off x="323850" y="6166306"/>
            <a:ext cx="1331640" cy="215444"/>
          </a:xfrm>
          <a:prstGeom prst="rect">
            <a:avLst/>
          </a:prstGeom>
          <a:noFill/>
        </p:spPr>
        <p:txBody>
          <a:bodyPr wrap="square" rtlCol="0">
            <a:spAutoFit/>
          </a:bodyPr>
          <a:lstStyle/>
          <a:p>
            <a:r>
              <a:rPr lang="fi-FI" sz="800" dirty="0" smtClean="0"/>
              <a:t>* December 2014</a:t>
            </a:r>
            <a:endParaRPr lang="en-GB" sz="800" dirty="0"/>
          </a:p>
        </p:txBody>
      </p:sp>
      <p:graphicFrame>
        <p:nvGraphicFramePr>
          <p:cNvPr id="1044" name="Chart 1043"/>
          <p:cNvGraphicFramePr/>
          <p:nvPr>
            <p:extLst/>
          </p:nvPr>
        </p:nvGraphicFramePr>
        <p:xfrm>
          <a:off x="4788024" y="908695"/>
          <a:ext cx="2067072" cy="137804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45" name="Chart 1044"/>
          <p:cNvGraphicFramePr/>
          <p:nvPr>
            <p:extLst/>
          </p:nvPr>
        </p:nvGraphicFramePr>
        <p:xfrm>
          <a:off x="4067944" y="4941143"/>
          <a:ext cx="2067072" cy="137804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6" name="Chart 1045"/>
          <p:cNvGraphicFramePr/>
          <p:nvPr>
            <p:extLst/>
          </p:nvPr>
        </p:nvGraphicFramePr>
        <p:xfrm>
          <a:off x="395536" y="3068935"/>
          <a:ext cx="2067072" cy="1378048"/>
        </p:xfrm>
        <a:graphic>
          <a:graphicData uri="http://schemas.openxmlformats.org/drawingml/2006/chart">
            <c:chart xmlns:c="http://schemas.openxmlformats.org/drawingml/2006/chart" xmlns:r="http://schemas.openxmlformats.org/officeDocument/2006/relationships" r:id="rId5"/>
          </a:graphicData>
        </a:graphic>
      </p:graphicFrame>
      <p:sp>
        <p:nvSpPr>
          <p:cNvPr id="1047" name="Text Box 1046"/>
          <p:cNvSpPr txBox="1">
            <a:spLocks noChangeArrowheads="1"/>
          </p:cNvSpPr>
          <p:nvPr/>
        </p:nvSpPr>
        <p:spPr bwMode="auto">
          <a:xfrm>
            <a:off x="1547580" y="1844780"/>
            <a:ext cx="1536556" cy="539942"/>
          </a:xfrm>
          <a:prstGeom prst="wedgeRectCallout">
            <a:avLst>
              <a:gd name="adj1" fmla="val -29352"/>
              <a:gd name="adj2" fmla="val 93093"/>
            </a:avLst>
          </a:prstGeom>
          <a:solidFill>
            <a:schemeClr val="bg1"/>
          </a:solidFill>
          <a:ln w="9525">
            <a:noFill/>
            <a:miter lim="800000"/>
            <a:headEnd/>
            <a:tailEnd/>
          </a:ln>
          <a:effectLst>
            <a:outerShdw blurRad="254000" algn="ctr" rotWithShape="0">
              <a:prstClr val="black">
                <a:alpha val="20000"/>
              </a:prstClr>
            </a:outerShdw>
          </a:effectLst>
        </p:spPr>
        <p:txBody>
          <a:bodyPr wrap="none" lIns="72000" tIns="54000" rIns="72000" bIns="54000">
            <a:spAutoFit/>
          </a:bodyPr>
          <a:lstStyle/>
          <a:p>
            <a:r>
              <a:rPr lang="en-US" sz="1400" b="1" dirty="0" smtClean="0">
                <a:solidFill>
                  <a:schemeClr val="accent1"/>
                </a:solidFill>
                <a:latin typeface="Arial"/>
                <a:cs typeface="Arial" charset="0"/>
              </a:rPr>
              <a:t>Americas:</a:t>
            </a:r>
          </a:p>
          <a:p>
            <a:r>
              <a:rPr lang="en-US" sz="1400" b="1" dirty="0" smtClean="0">
                <a:solidFill>
                  <a:srgbClr val="000000"/>
                </a:solidFill>
                <a:latin typeface="Arial"/>
                <a:cs typeface="Arial" charset="0"/>
              </a:rPr>
              <a:t>Output: 11.9 GW</a:t>
            </a:r>
          </a:p>
        </p:txBody>
      </p:sp>
      <p:sp>
        <p:nvSpPr>
          <p:cNvPr id="1048" name="Oval 1050"/>
          <p:cNvSpPr>
            <a:spLocks noChangeArrowheads="1"/>
          </p:cNvSpPr>
          <p:nvPr/>
        </p:nvSpPr>
        <p:spPr bwMode="auto">
          <a:xfrm>
            <a:off x="3549348" y="2334368"/>
            <a:ext cx="2039640" cy="2039640"/>
          </a:xfrm>
          <a:prstGeom prst="ellipse">
            <a:avLst/>
          </a:prstGeom>
          <a:solidFill>
            <a:srgbClr val="FFFFFF">
              <a:alpha val="79999"/>
            </a:srgbClr>
          </a:solidFill>
          <a:ln w="9525" algn="ctr">
            <a:noFill/>
            <a:round/>
            <a:headEnd/>
            <a:tailEnd/>
          </a:ln>
        </p:spPr>
        <p:txBody>
          <a:bodyPr wrap="none" anchor="ctr"/>
          <a:lstStyle/>
          <a:p>
            <a:pPr algn="ctr">
              <a:spcAft>
                <a:spcPts val="0"/>
              </a:spcAft>
            </a:pPr>
            <a:r>
              <a:rPr lang="en-US" sz="1600" b="1" spc="-50" dirty="0" smtClean="0">
                <a:solidFill>
                  <a:srgbClr val="FF7300"/>
                </a:solidFill>
                <a:latin typeface="Arial"/>
                <a:cs typeface="Arial" charset="0"/>
              </a:rPr>
              <a:t>Total: 58 GW</a:t>
            </a:r>
            <a:r>
              <a:rPr lang="en-US" sz="1600" b="1" spc="-50" dirty="0">
                <a:solidFill>
                  <a:srgbClr val="FF7300"/>
                </a:solidFill>
                <a:latin typeface="Arial"/>
                <a:cs typeface="Arial" charset="0"/>
              </a:rPr>
              <a:t/>
            </a:r>
            <a:br>
              <a:rPr lang="en-US" sz="1600" b="1" spc="-50" dirty="0">
                <a:solidFill>
                  <a:srgbClr val="FF7300"/>
                </a:solidFill>
                <a:latin typeface="Arial"/>
                <a:cs typeface="Arial" charset="0"/>
              </a:rPr>
            </a:br>
            <a:r>
              <a:rPr lang="en-US" sz="1400" b="1" spc="-50" dirty="0" smtClean="0">
                <a:solidFill>
                  <a:srgbClr val="000000"/>
                </a:solidFill>
                <a:latin typeface="Arial"/>
                <a:cs typeface="Arial" charset="0"/>
              </a:rPr>
              <a:t>Countries: 175</a:t>
            </a:r>
          </a:p>
        </p:txBody>
      </p:sp>
      <p:graphicFrame>
        <p:nvGraphicFramePr>
          <p:cNvPr id="1049" name="Chart 1048"/>
          <p:cNvGraphicFramePr/>
          <p:nvPr>
            <p:extLst/>
          </p:nvPr>
        </p:nvGraphicFramePr>
        <p:xfrm>
          <a:off x="6732300" y="2348850"/>
          <a:ext cx="2067072" cy="137804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50" name="Chart 1049"/>
          <p:cNvGraphicFramePr/>
          <p:nvPr>
            <p:extLst/>
          </p:nvPr>
        </p:nvGraphicFramePr>
        <p:xfrm>
          <a:off x="1524000" y="1397000"/>
          <a:ext cx="6096000" cy="4064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23551715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0" y="0"/>
            <a:ext cx="7966192" cy="654570"/>
          </a:xfrm>
        </p:spPr>
        <p:txBody>
          <a:bodyPr/>
          <a:lstStyle/>
          <a:p>
            <a:r>
              <a:rPr lang="fi-FI" dirty="0"/>
              <a:t>Participacion de Mercado de </a:t>
            </a:r>
            <a:r>
              <a:rPr lang="en-US" dirty="0"/>
              <a:t>Wärtsilä </a:t>
            </a:r>
            <a:r>
              <a:rPr lang="en-US" dirty="0" err="1" smtClean="0"/>
              <a:t>en</a:t>
            </a:r>
            <a:r>
              <a:rPr lang="en-US" dirty="0" smtClean="0"/>
              <a:t> </a:t>
            </a:r>
            <a:r>
              <a:rPr lang="fi-FI" dirty="0" smtClean="0"/>
              <a:t>2014</a:t>
            </a:r>
            <a:endParaRPr lang="en-GB" dirty="0"/>
          </a:p>
        </p:txBody>
      </p:sp>
      <p:graphicFrame>
        <p:nvGraphicFramePr>
          <p:cNvPr id="8" name="Content Placeholder 7"/>
          <p:cNvGraphicFramePr>
            <a:graphicFrameLocks/>
          </p:cNvGraphicFramePr>
          <p:nvPr>
            <p:extLst/>
          </p:nvPr>
        </p:nvGraphicFramePr>
        <p:xfrm>
          <a:off x="1295636" y="764704"/>
          <a:ext cx="6552728" cy="5164223"/>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p:cNvSpPr txBox="1"/>
          <p:nvPr/>
        </p:nvSpPr>
        <p:spPr>
          <a:xfrm>
            <a:off x="3563888" y="3140968"/>
            <a:ext cx="2016224" cy="349702"/>
          </a:xfrm>
          <a:prstGeom prst="rect">
            <a:avLst/>
          </a:prstGeom>
          <a:noFill/>
        </p:spPr>
        <p:txBody>
          <a:bodyPr wrap="square" lIns="72000" tIns="36000" rIns="72000" bIns="36000" rtlCol="0">
            <a:spAutoFit/>
          </a:bodyPr>
          <a:lstStyle/>
          <a:p>
            <a:r>
              <a:rPr lang="fi-FI" b="1" dirty="0" smtClean="0"/>
              <a:t>Total 47.8 GW</a:t>
            </a:r>
            <a:endParaRPr lang="en-GB" b="1" dirty="0" err="1" smtClean="0"/>
          </a:p>
        </p:txBody>
      </p:sp>
      <p:sp>
        <p:nvSpPr>
          <p:cNvPr id="10" name="TextBox 9"/>
          <p:cNvSpPr txBox="1"/>
          <p:nvPr/>
        </p:nvSpPr>
        <p:spPr>
          <a:xfrm>
            <a:off x="250824" y="5589240"/>
            <a:ext cx="3529087" cy="349702"/>
          </a:xfrm>
          <a:prstGeom prst="rect">
            <a:avLst/>
          </a:prstGeom>
          <a:noFill/>
        </p:spPr>
        <p:txBody>
          <a:bodyPr wrap="square" lIns="72000" tIns="36000" rIns="72000" bIns="36000" rtlCol="0">
            <a:spAutoFit/>
          </a:bodyPr>
          <a:lstStyle/>
          <a:p>
            <a:r>
              <a:rPr lang="fi-FI" b="1" dirty="0" smtClean="0">
                <a:solidFill>
                  <a:schemeClr val="accent1"/>
                </a:solidFill>
              </a:rPr>
              <a:t>Total market down -21% y-o-y.</a:t>
            </a:r>
            <a:endParaRPr lang="en-GB" b="1" dirty="0" err="1" smtClean="0">
              <a:solidFill>
                <a:schemeClr val="accent1"/>
              </a:solidFill>
            </a:endParaRPr>
          </a:p>
        </p:txBody>
      </p:sp>
      <p:sp>
        <p:nvSpPr>
          <p:cNvPr id="11" name="Rectangle 10"/>
          <p:cNvSpPr/>
          <p:nvPr/>
        </p:nvSpPr>
        <p:spPr>
          <a:xfrm>
            <a:off x="250825" y="5949280"/>
            <a:ext cx="6119820" cy="507831"/>
          </a:xfrm>
          <a:prstGeom prst="rect">
            <a:avLst/>
          </a:prstGeom>
        </p:spPr>
        <p:txBody>
          <a:bodyPr wrap="square">
            <a:spAutoFit/>
          </a:bodyPr>
          <a:lstStyle/>
          <a:p>
            <a:r>
              <a:rPr lang="fi-FI" sz="900" dirty="0" smtClean="0">
                <a:solidFill>
                  <a:srgbClr val="000000"/>
                </a:solidFill>
              </a:rPr>
              <a:t>NB. Includes </a:t>
            </a:r>
            <a:r>
              <a:rPr lang="fi-FI" sz="900" dirty="0">
                <a:solidFill>
                  <a:srgbClr val="000000"/>
                </a:solidFill>
              </a:rPr>
              <a:t>GT-based gas and liquid-fuelled power plants with prime movers above 5 MW</a:t>
            </a:r>
          </a:p>
          <a:p>
            <a:pPr>
              <a:defRPr/>
            </a:pPr>
            <a:r>
              <a:rPr lang="fi-FI" sz="900" dirty="0" smtClean="0">
                <a:solidFill>
                  <a:srgbClr val="000000"/>
                </a:solidFill>
              </a:rPr>
              <a:t>NB. Includes </a:t>
            </a:r>
            <a:r>
              <a:rPr lang="fi-FI" sz="900" dirty="0">
                <a:solidFill>
                  <a:srgbClr val="000000"/>
                </a:solidFill>
              </a:rPr>
              <a:t>estimated output of steam turbines for combined cycles (factor 0.5 for industrial turbines, 0.33 for aeros)</a:t>
            </a:r>
          </a:p>
          <a:p>
            <a:pPr>
              <a:defRPr/>
            </a:pPr>
            <a:r>
              <a:rPr lang="fi-FI" sz="900" dirty="0">
                <a:solidFill>
                  <a:srgbClr val="000000"/>
                </a:solidFill>
              </a:rPr>
              <a:t>Other combustion engines not included – data not available</a:t>
            </a:r>
          </a:p>
        </p:txBody>
      </p:sp>
    </p:spTree>
    <p:extLst>
      <p:ext uri="{BB962C8B-B14F-4D97-AF65-F5344CB8AC3E}">
        <p14:creationId xmlns:p14="http://schemas.microsoft.com/office/powerpoint/2010/main" val="134584751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0" y="0"/>
            <a:ext cx="7820320" cy="654570"/>
          </a:xfrm>
        </p:spPr>
        <p:txBody>
          <a:bodyPr/>
          <a:lstStyle/>
          <a:p>
            <a:r>
              <a:rPr lang="fi-FI" dirty="0"/>
              <a:t>Participacion de Mercado </a:t>
            </a:r>
            <a:r>
              <a:rPr lang="fi-FI" dirty="0" smtClean="0"/>
              <a:t>de 2014, &lt;500 MW </a:t>
            </a:r>
            <a:endParaRPr lang="en-GB" dirty="0"/>
          </a:p>
        </p:txBody>
      </p:sp>
      <p:graphicFrame>
        <p:nvGraphicFramePr>
          <p:cNvPr id="8" name="Content Placeholder 7"/>
          <p:cNvGraphicFramePr>
            <a:graphicFrameLocks/>
          </p:cNvGraphicFramePr>
          <p:nvPr>
            <p:extLst/>
          </p:nvPr>
        </p:nvGraphicFramePr>
        <p:xfrm>
          <a:off x="1547664" y="905103"/>
          <a:ext cx="6093228" cy="4910572"/>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p:cNvSpPr txBox="1"/>
          <p:nvPr/>
        </p:nvSpPr>
        <p:spPr>
          <a:xfrm>
            <a:off x="3707904" y="3075681"/>
            <a:ext cx="2520280" cy="349702"/>
          </a:xfrm>
          <a:prstGeom prst="rect">
            <a:avLst/>
          </a:prstGeom>
          <a:noFill/>
        </p:spPr>
        <p:txBody>
          <a:bodyPr wrap="square" lIns="72000" tIns="36000" rIns="72000" bIns="36000" rtlCol="0">
            <a:spAutoFit/>
          </a:bodyPr>
          <a:lstStyle/>
          <a:p>
            <a:r>
              <a:rPr lang="fi-FI" b="1" dirty="0" smtClean="0"/>
              <a:t>Total 23.4 GW</a:t>
            </a:r>
            <a:endParaRPr lang="en-GB" b="1" dirty="0" err="1" smtClean="0"/>
          </a:p>
        </p:txBody>
      </p:sp>
      <p:sp>
        <p:nvSpPr>
          <p:cNvPr id="10" name="TextBox 9"/>
          <p:cNvSpPr txBox="1"/>
          <p:nvPr/>
        </p:nvSpPr>
        <p:spPr>
          <a:xfrm>
            <a:off x="250824" y="5589240"/>
            <a:ext cx="4825231" cy="349702"/>
          </a:xfrm>
          <a:prstGeom prst="rect">
            <a:avLst/>
          </a:prstGeom>
          <a:noFill/>
        </p:spPr>
        <p:txBody>
          <a:bodyPr wrap="square" lIns="72000" tIns="36000" rIns="72000" bIns="36000" rtlCol="0">
            <a:spAutoFit/>
          </a:bodyPr>
          <a:lstStyle/>
          <a:p>
            <a:r>
              <a:rPr lang="fi-FI" b="1" dirty="0" smtClean="0">
                <a:solidFill>
                  <a:schemeClr val="accent1"/>
                </a:solidFill>
              </a:rPr>
              <a:t>&lt;500MW market down -27% y-o-y.</a:t>
            </a:r>
            <a:endParaRPr lang="en-GB" b="1" dirty="0" err="1" smtClean="0">
              <a:solidFill>
                <a:schemeClr val="accent1"/>
              </a:solidFill>
            </a:endParaRPr>
          </a:p>
        </p:txBody>
      </p:sp>
      <p:sp>
        <p:nvSpPr>
          <p:cNvPr id="11" name="Rectangle 10"/>
          <p:cNvSpPr/>
          <p:nvPr/>
        </p:nvSpPr>
        <p:spPr>
          <a:xfrm>
            <a:off x="250824" y="5949280"/>
            <a:ext cx="6121375" cy="507831"/>
          </a:xfrm>
          <a:prstGeom prst="rect">
            <a:avLst/>
          </a:prstGeom>
        </p:spPr>
        <p:txBody>
          <a:bodyPr wrap="square">
            <a:spAutoFit/>
          </a:bodyPr>
          <a:lstStyle/>
          <a:p>
            <a:r>
              <a:rPr lang="fi-FI" sz="900" dirty="0" smtClean="0">
                <a:solidFill>
                  <a:srgbClr val="000000"/>
                </a:solidFill>
              </a:rPr>
              <a:t>NB. Includes </a:t>
            </a:r>
            <a:r>
              <a:rPr lang="fi-FI" sz="900" dirty="0">
                <a:solidFill>
                  <a:srgbClr val="000000"/>
                </a:solidFill>
              </a:rPr>
              <a:t>GT-based gas and liquid-fuelled power plants with prime movers above 5 MW</a:t>
            </a:r>
          </a:p>
          <a:p>
            <a:pPr>
              <a:defRPr/>
            </a:pPr>
            <a:r>
              <a:rPr lang="fi-FI" sz="900" dirty="0" smtClean="0">
                <a:solidFill>
                  <a:srgbClr val="000000"/>
                </a:solidFill>
              </a:rPr>
              <a:t>NB. Includes </a:t>
            </a:r>
            <a:r>
              <a:rPr lang="fi-FI" sz="900" dirty="0">
                <a:solidFill>
                  <a:srgbClr val="000000"/>
                </a:solidFill>
              </a:rPr>
              <a:t>estimated output of steam turbines for combined cycles (factor 0.5 for industrial turbines, 0.33 for aeros)</a:t>
            </a:r>
          </a:p>
          <a:p>
            <a:pPr>
              <a:defRPr/>
            </a:pPr>
            <a:r>
              <a:rPr lang="fi-FI" sz="900" dirty="0">
                <a:solidFill>
                  <a:srgbClr val="000000"/>
                </a:solidFill>
              </a:rPr>
              <a:t>Other combustion engines not included – data not available</a:t>
            </a:r>
          </a:p>
        </p:txBody>
      </p:sp>
    </p:spTree>
    <p:extLst>
      <p:ext uri="{BB962C8B-B14F-4D97-AF65-F5344CB8AC3E}">
        <p14:creationId xmlns:p14="http://schemas.microsoft.com/office/powerpoint/2010/main" val="282939659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5366" name="Rectangle 5"/>
          <p:cNvSpPr>
            <a:spLocks noGrp="1" noChangeArrowheads="1"/>
          </p:cNvSpPr>
          <p:nvPr>
            <p:ph type="body" sz="quarter" idx="13"/>
          </p:nvPr>
        </p:nvSpPr>
        <p:spPr>
          <a:xfrm>
            <a:off x="323850" y="1052513"/>
            <a:ext cx="5544294" cy="4608512"/>
          </a:xfrm>
        </p:spPr>
        <p:txBody>
          <a:bodyPr/>
          <a:lstStyle/>
          <a:p>
            <a:r>
              <a:rPr lang="en-US" dirty="0" err="1" smtClean="0"/>
              <a:t>Ofrecemos</a:t>
            </a:r>
            <a:r>
              <a:rPr lang="en-US" dirty="0" smtClean="0"/>
              <a:t> a </a:t>
            </a:r>
            <a:r>
              <a:rPr lang="en-US" dirty="0" err="1" smtClean="0"/>
              <a:t>nuestros</a:t>
            </a:r>
            <a:r>
              <a:rPr lang="en-US" dirty="0" smtClean="0"/>
              <a:t> </a:t>
            </a:r>
            <a:r>
              <a:rPr lang="en-US" dirty="0" err="1" smtClean="0"/>
              <a:t>clientes</a:t>
            </a:r>
            <a:r>
              <a:rPr lang="en-US" dirty="0" smtClean="0"/>
              <a:t> la </a:t>
            </a:r>
            <a:r>
              <a:rPr lang="en-US" dirty="0" err="1"/>
              <a:t>p</a:t>
            </a:r>
            <a:r>
              <a:rPr lang="en-US" dirty="0" err="1" smtClean="0"/>
              <a:t>lanificación</a:t>
            </a:r>
            <a:r>
              <a:rPr lang="en-US" dirty="0" smtClean="0"/>
              <a:t>, </a:t>
            </a:r>
            <a:r>
              <a:rPr lang="en-US" dirty="0" err="1" smtClean="0"/>
              <a:t>gerenciamiento</a:t>
            </a:r>
            <a:r>
              <a:rPr lang="en-US" dirty="0" smtClean="0"/>
              <a:t> y </a:t>
            </a:r>
            <a:r>
              <a:rPr lang="en-US" dirty="0" err="1" smtClean="0"/>
              <a:t>ejecución</a:t>
            </a:r>
            <a:r>
              <a:rPr lang="en-US" dirty="0" smtClean="0"/>
              <a:t> de los </a:t>
            </a:r>
            <a:r>
              <a:rPr lang="en-US" dirty="0" err="1" smtClean="0"/>
              <a:t>proyectos</a:t>
            </a:r>
            <a:endParaRPr lang="en-US" dirty="0" smtClean="0"/>
          </a:p>
          <a:p>
            <a:r>
              <a:rPr lang="en-US" dirty="0" err="1" smtClean="0"/>
              <a:t>Proveemos</a:t>
            </a:r>
            <a:r>
              <a:rPr lang="en-US" dirty="0" smtClean="0"/>
              <a:t> a </a:t>
            </a:r>
            <a:r>
              <a:rPr lang="en-US" dirty="0" err="1" smtClean="0"/>
              <a:t>nuestros</a:t>
            </a:r>
            <a:r>
              <a:rPr lang="en-US" dirty="0" smtClean="0"/>
              <a:t> </a:t>
            </a:r>
            <a:r>
              <a:rPr lang="en-US" dirty="0" err="1" smtClean="0"/>
              <a:t>clientes</a:t>
            </a:r>
            <a:r>
              <a:rPr lang="en-US" dirty="0" smtClean="0"/>
              <a:t> </a:t>
            </a:r>
            <a:r>
              <a:rPr lang="en-US" dirty="0" err="1" smtClean="0"/>
              <a:t>estimación</a:t>
            </a:r>
            <a:r>
              <a:rPr lang="en-US" dirty="0" smtClean="0"/>
              <a:t> de </a:t>
            </a:r>
            <a:r>
              <a:rPr lang="en-US" dirty="0" err="1" smtClean="0"/>
              <a:t>costos</a:t>
            </a:r>
            <a:r>
              <a:rPr lang="en-US" dirty="0" smtClean="0"/>
              <a:t>, </a:t>
            </a:r>
            <a:r>
              <a:rPr lang="en-US" dirty="0" err="1" smtClean="0"/>
              <a:t>definición</a:t>
            </a:r>
            <a:r>
              <a:rPr lang="en-US" dirty="0" smtClean="0"/>
              <a:t> de </a:t>
            </a:r>
            <a:r>
              <a:rPr lang="en-US" dirty="0" err="1" smtClean="0"/>
              <a:t>plazos</a:t>
            </a:r>
            <a:r>
              <a:rPr lang="en-US" dirty="0" smtClean="0"/>
              <a:t> y </a:t>
            </a:r>
            <a:r>
              <a:rPr lang="en-US" dirty="0" err="1" smtClean="0"/>
              <a:t>planificación</a:t>
            </a:r>
            <a:r>
              <a:rPr lang="en-US" dirty="0" smtClean="0"/>
              <a:t> del </a:t>
            </a:r>
            <a:r>
              <a:rPr lang="en-US" dirty="0" err="1" smtClean="0"/>
              <a:t>proyecto</a:t>
            </a:r>
            <a:r>
              <a:rPr lang="en-US" dirty="0" smtClean="0"/>
              <a:t>.</a:t>
            </a:r>
          </a:p>
          <a:p>
            <a:r>
              <a:rPr lang="es-ES" dirty="0"/>
              <a:t>La gestión de </a:t>
            </a:r>
            <a:r>
              <a:rPr lang="es-ES" dirty="0" smtClean="0"/>
              <a:t>los proyectos </a:t>
            </a:r>
            <a:r>
              <a:rPr lang="es-ES" dirty="0"/>
              <a:t>por parte de </a:t>
            </a:r>
            <a:r>
              <a:rPr lang="es-ES" dirty="0" smtClean="0"/>
              <a:t>nuestros profesionales que aplican una </a:t>
            </a:r>
            <a:r>
              <a:rPr lang="es-ES" dirty="0"/>
              <a:t>metodología de gestión de proyectos prudente, profesional y las mejores prácticas desarrolladas en los últimos años dentro de </a:t>
            </a:r>
            <a:r>
              <a:rPr lang="es-ES" dirty="0" smtClean="0"/>
              <a:t>la división </a:t>
            </a:r>
            <a:r>
              <a:rPr lang="es-ES" dirty="0" err="1" smtClean="0"/>
              <a:t>Wärtsilä</a:t>
            </a:r>
            <a:r>
              <a:rPr lang="es-ES" dirty="0" smtClean="0"/>
              <a:t> </a:t>
            </a:r>
            <a:r>
              <a:rPr lang="es-ES" dirty="0" err="1" smtClean="0"/>
              <a:t>Power</a:t>
            </a:r>
            <a:r>
              <a:rPr lang="es-ES" dirty="0" smtClean="0"/>
              <a:t> </a:t>
            </a:r>
            <a:r>
              <a:rPr lang="es-ES" dirty="0" err="1" smtClean="0"/>
              <a:t>Plants</a:t>
            </a:r>
            <a:r>
              <a:rPr lang="es-ES" dirty="0" smtClean="0"/>
              <a:t>.</a:t>
            </a:r>
            <a:endParaRPr lang="en-US" dirty="0" smtClean="0"/>
          </a:p>
          <a:p>
            <a:r>
              <a:rPr lang="en-US" dirty="0" err="1" smtClean="0"/>
              <a:t>Ofrecemos</a:t>
            </a:r>
            <a:r>
              <a:rPr lang="en-US" dirty="0" smtClean="0"/>
              <a:t> </a:t>
            </a:r>
            <a:r>
              <a:rPr lang="en-US" dirty="0" err="1" smtClean="0"/>
              <a:t>diferentes</a:t>
            </a:r>
            <a:r>
              <a:rPr lang="en-US" dirty="0" smtClean="0"/>
              <a:t> </a:t>
            </a:r>
            <a:r>
              <a:rPr lang="en-US" dirty="0" err="1" smtClean="0"/>
              <a:t>alternativas</a:t>
            </a:r>
            <a:r>
              <a:rPr lang="en-US" dirty="0" smtClean="0"/>
              <a:t> de </a:t>
            </a:r>
            <a:r>
              <a:rPr lang="en-US" dirty="0" err="1" smtClean="0"/>
              <a:t>alcanceces</a:t>
            </a:r>
            <a:r>
              <a:rPr lang="en-US" dirty="0" smtClean="0"/>
              <a:t> EPC, Process EPC, Extended EEQ, Basic EEQ y EPCM contracts</a:t>
            </a:r>
          </a:p>
          <a:p>
            <a:pPr lvl="1"/>
            <a:r>
              <a:rPr lang="fi-FI" sz="1800" dirty="0" smtClean="0"/>
              <a:t>Grantizamos la performance y el equipamiento.</a:t>
            </a:r>
            <a:endParaRPr lang="en-US" sz="1800" dirty="0" smtClean="0"/>
          </a:p>
        </p:txBody>
      </p:sp>
      <p:sp>
        <p:nvSpPr>
          <p:cNvPr id="15365" name="Rectangle 4"/>
          <p:cNvSpPr>
            <a:spLocks noGrp="1" noChangeArrowheads="1"/>
          </p:cNvSpPr>
          <p:nvPr>
            <p:ph type="title"/>
          </p:nvPr>
        </p:nvSpPr>
        <p:spPr>
          <a:xfrm>
            <a:off x="0" y="0"/>
            <a:ext cx="5295590" cy="654570"/>
          </a:xfrm>
        </p:spPr>
        <p:txBody>
          <a:bodyPr/>
          <a:lstStyle/>
          <a:p>
            <a:r>
              <a:rPr lang="fi-FI" dirty="0"/>
              <a:t> Wärtsilä Project </a:t>
            </a:r>
            <a:r>
              <a:rPr lang="fi-FI" dirty="0" smtClean="0"/>
              <a:t>Management</a:t>
            </a:r>
            <a:endParaRPr lang="en-US" dirty="0" smtClean="0"/>
          </a:p>
        </p:txBody>
      </p:sp>
    </p:spTree>
    <p:extLst>
      <p:ext uri="{BB962C8B-B14F-4D97-AF65-F5344CB8AC3E}">
        <p14:creationId xmlns:p14="http://schemas.microsoft.com/office/powerpoint/2010/main" val="345650383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1" name="Rectangle 7"/>
          <p:cNvSpPr>
            <a:spLocks noChangeArrowheads="1"/>
          </p:cNvSpPr>
          <p:nvPr/>
        </p:nvSpPr>
        <p:spPr bwMode="auto">
          <a:xfrm>
            <a:off x="0" y="4231134"/>
            <a:ext cx="9144000" cy="1008111"/>
          </a:xfrm>
          <a:prstGeom prst="rect">
            <a:avLst/>
          </a:prstGeom>
          <a:solidFill>
            <a:schemeClr val="accent2"/>
          </a:solidFill>
          <a:ln w="9525">
            <a:noFill/>
            <a:miter lim="800000"/>
            <a:headEnd/>
            <a:tailEnd/>
          </a:ln>
        </p:spPr>
        <p:txBody>
          <a:bodyPr anchor="ctr"/>
          <a:lstStyle/>
          <a:p>
            <a:pPr marL="273050" eaLnBrk="1" hangingPunct="1">
              <a:spcAft>
                <a:spcPct val="20000"/>
              </a:spcAft>
              <a:buClr>
                <a:srgbClr val="4C4C4C"/>
              </a:buClr>
            </a:pPr>
            <a:endParaRPr lang="en-GB" sz="1400" dirty="0">
              <a:solidFill>
                <a:srgbClr val="FF7300"/>
              </a:solidFill>
              <a:latin typeface="Arial"/>
              <a:cs typeface="Arial" charset="0"/>
            </a:endParaRPr>
          </a:p>
          <a:p>
            <a:pPr marL="273050" eaLnBrk="1" hangingPunct="1">
              <a:spcAft>
                <a:spcPct val="20000"/>
              </a:spcAft>
              <a:buClr>
                <a:srgbClr val="4C4C4C"/>
              </a:buClr>
            </a:pPr>
            <a:endParaRPr lang="en-GB" sz="1400" dirty="0">
              <a:solidFill>
                <a:srgbClr val="FF7300"/>
              </a:solidFill>
              <a:latin typeface="Arial"/>
              <a:cs typeface="Arial" charset="0"/>
            </a:endParaRPr>
          </a:p>
        </p:txBody>
      </p:sp>
      <p:sp>
        <p:nvSpPr>
          <p:cNvPr id="3" name="Pentagon 2"/>
          <p:cNvSpPr/>
          <p:nvPr/>
        </p:nvSpPr>
        <p:spPr bwMode="auto">
          <a:xfrm>
            <a:off x="0" y="4221118"/>
            <a:ext cx="4572000" cy="288032"/>
          </a:xfrm>
          <a:prstGeom prst="homePlate">
            <a:avLst/>
          </a:prstGeom>
          <a:solidFill>
            <a:schemeClr val="accent1"/>
          </a:solidFill>
          <a:ln w="9525" cap="flat" cmpd="sng" algn="ctr">
            <a:noFill/>
            <a:prstDash val="solid"/>
            <a:round/>
            <a:headEnd type="none" w="med" len="med"/>
            <a:tailEnd type="none" w="med" len="med"/>
          </a:ln>
          <a:effectLst/>
        </p:spPr>
        <p:txBody>
          <a:bodyPr vert="horz" wrap="square" lIns="360000" tIns="36000" rIns="72000" bIns="36000" numCol="1" rtlCol="0" anchor="ctr" anchorCtr="0" compatLnSpc="1">
            <a:prstTxWarp prst="textNoShape">
              <a:avLst/>
            </a:prstTxWarp>
          </a:bodyPr>
          <a:lstStyle/>
          <a:p>
            <a:r>
              <a:rPr lang="en-GB" sz="1400" dirty="0" err="1" smtClean="0">
                <a:solidFill>
                  <a:schemeClr val="bg1"/>
                </a:solidFill>
                <a:latin typeface="Arial"/>
                <a:cs typeface="Arial" charset="0"/>
              </a:rPr>
              <a:t>Materiales</a:t>
            </a:r>
            <a:r>
              <a:rPr lang="en-GB" sz="1400" dirty="0" smtClean="0">
                <a:solidFill>
                  <a:schemeClr val="bg1"/>
                </a:solidFill>
                <a:latin typeface="Arial"/>
                <a:cs typeface="Arial" charset="0"/>
              </a:rPr>
              <a:t> </a:t>
            </a:r>
            <a:r>
              <a:rPr lang="en-GB" sz="1400" dirty="0" err="1" smtClean="0">
                <a:solidFill>
                  <a:schemeClr val="bg1"/>
                </a:solidFill>
                <a:latin typeface="Arial"/>
                <a:cs typeface="Arial" charset="0"/>
              </a:rPr>
              <a:t>Prefabricados</a:t>
            </a:r>
            <a:endParaRPr lang="en-GB" sz="1400" dirty="0">
              <a:solidFill>
                <a:schemeClr val="bg1"/>
              </a:solidFill>
              <a:latin typeface="Arial"/>
              <a:cs typeface="Arial" charset="0"/>
            </a:endParaRPr>
          </a:p>
        </p:txBody>
      </p:sp>
      <p:sp>
        <p:nvSpPr>
          <p:cNvPr id="2" name="Content Placeholder 1"/>
          <p:cNvSpPr>
            <a:spLocks noGrp="1"/>
          </p:cNvSpPr>
          <p:nvPr>
            <p:ph type="body" sz="quarter" idx="13"/>
          </p:nvPr>
        </p:nvSpPr>
        <p:spPr>
          <a:xfrm>
            <a:off x="467430" y="908650"/>
            <a:ext cx="4248150" cy="2520503"/>
          </a:xfrm>
        </p:spPr>
        <p:txBody>
          <a:bodyPr/>
          <a:lstStyle/>
          <a:p>
            <a:r>
              <a:rPr lang="en-GB" sz="1800" dirty="0" err="1" smtClean="0"/>
              <a:t>Wärtsilä</a:t>
            </a:r>
            <a:r>
              <a:rPr lang="en-GB" sz="1800" dirty="0" smtClean="0"/>
              <a:t> </a:t>
            </a:r>
            <a:r>
              <a:rPr lang="en-GB" sz="1800" dirty="0" err="1" smtClean="0"/>
              <a:t>posee</a:t>
            </a:r>
            <a:r>
              <a:rPr lang="en-GB" sz="1800" dirty="0" smtClean="0"/>
              <a:t> un </a:t>
            </a:r>
            <a:r>
              <a:rPr lang="en-GB" sz="1800" dirty="0" err="1" smtClean="0"/>
              <a:t>equipo</a:t>
            </a:r>
            <a:r>
              <a:rPr lang="en-GB" sz="1800" dirty="0" smtClean="0"/>
              <a:t> de </a:t>
            </a:r>
            <a:r>
              <a:rPr lang="en-GB" sz="1800" dirty="0" err="1" smtClean="0"/>
              <a:t>profesionales</a:t>
            </a:r>
            <a:r>
              <a:rPr lang="en-GB" sz="1800" dirty="0" smtClean="0"/>
              <a:t> </a:t>
            </a:r>
            <a:r>
              <a:rPr lang="en-GB" sz="1800" dirty="0" err="1" smtClean="0"/>
              <a:t>dedicados</a:t>
            </a:r>
            <a:r>
              <a:rPr lang="en-GB" sz="1800" dirty="0" smtClean="0"/>
              <a:t> al  </a:t>
            </a:r>
            <a:r>
              <a:rPr lang="en-GB" sz="1800" dirty="0" err="1" smtClean="0"/>
              <a:t>genrenciamiento</a:t>
            </a:r>
            <a:r>
              <a:rPr lang="en-GB" sz="1800" dirty="0" smtClean="0"/>
              <a:t> de los </a:t>
            </a:r>
            <a:r>
              <a:rPr lang="en-GB" sz="1800" dirty="0" err="1" smtClean="0"/>
              <a:t>proyectos</a:t>
            </a:r>
            <a:r>
              <a:rPr lang="en-GB" sz="1800" dirty="0" smtClean="0"/>
              <a:t>.</a:t>
            </a:r>
          </a:p>
          <a:p>
            <a:pPr>
              <a:spcAft>
                <a:spcPts val="200"/>
              </a:spcAft>
            </a:pPr>
            <a:r>
              <a:rPr lang="en-GB" sz="1800" dirty="0" err="1" smtClean="0"/>
              <a:t>Nuestras</a:t>
            </a:r>
            <a:r>
              <a:rPr lang="en-GB" sz="1800" dirty="0" smtClean="0"/>
              <a:t> </a:t>
            </a:r>
            <a:r>
              <a:rPr lang="en-GB" sz="1800" dirty="0" err="1" smtClean="0"/>
              <a:t>soluciones</a:t>
            </a:r>
            <a:r>
              <a:rPr lang="en-GB" sz="1800" dirty="0" smtClean="0"/>
              <a:t> </a:t>
            </a:r>
            <a:r>
              <a:rPr lang="en-GB" sz="1800" dirty="0" err="1" smtClean="0"/>
              <a:t>aplican</a:t>
            </a:r>
            <a:r>
              <a:rPr lang="en-GB" sz="1800" dirty="0" smtClean="0"/>
              <a:t> en </a:t>
            </a:r>
            <a:r>
              <a:rPr lang="en-GB" sz="1800" dirty="0" err="1" smtClean="0"/>
              <a:t>condiciones</a:t>
            </a:r>
            <a:r>
              <a:rPr lang="en-GB" sz="1800" dirty="0" smtClean="0"/>
              <a:t> </a:t>
            </a:r>
            <a:r>
              <a:rPr lang="en-GB" sz="1800" dirty="0" err="1" smtClean="0"/>
              <a:t>extremas</a:t>
            </a:r>
            <a:r>
              <a:rPr lang="en-GB" sz="1800" dirty="0" smtClean="0"/>
              <a:t> y </a:t>
            </a:r>
            <a:r>
              <a:rPr lang="en-GB" sz="1800" dirty="0" err="1" smtClean="0"/>
              <a:t>sitios</a:t>
            </a:r>
            <a:r>
              <a:rPr lang="en-GB" sz="1800" dirty="0" smtClean="0"/>
              <a:t> </a:t>
            </a:r>
            <a:r>
              <a:rPr lang="en-GB" sz="1800" dirty="0" err="1" smtClean="0"/>
              <a:t>remotos</a:t>
            </a:r>
            <a:endParaRPr lang="en-GB" sz="1800" dirty="0" smtClean="0"/>
          </a:p>
          <a:p>
            <a:pPr lvl="1">
              <a:spcAft>
                <a:spcPts val="200"/>
              </a:spcAft>
            </a:pPr>
            <a:r>
              <a:rPr lang="en-GB" sz="1800" dirty="0" smtClean="0"/>
              <a:t>+ 50 o -60 °C</a:t>
            </a:r>
          </a:p>
          <a:p>
            <a:pPr lvl="1">
              <a:spcAft>
                <a:spcPts val="200"/>
              </a:spcAft>
            </a:pPr>
            <a:r>
              <a:rPr lang="en-GB" sz="1800" dirty="0" smtClean="0"/>
              <a:t>Altos </a:t>
            </a:r>
            <a:r>
              <a:rPr lang="en-GB" sz="1800" dirty="0" err="1" smtClean="0"/>
              <a:t>niveles</a:t>
            </a:r>
            <a:r>
              <a:rPr lang="en-GB" sz="1800" dirty="0" smtClean="0"/>
              <a:t> de </a:t>
            </a:r>
            <a:r>
              <a:rPr lang="en-GB" sz="1800" dirty="0" err="1" smtClean="0"/>
              <a:t>nieve</a:t>
            </a:r>
            <a:r>
              <a:rPr lang="en-GB" sz="1800" dirty="0" smtClean="0"/>
              <a:t> y </a:t>
            </a:r>
            <a:r>
              <a:rPr lang="en-GB" sz="1800" dirty="0" err="1" smtClean="0"/>
              <a:t>lluvia</a:t>
            </a:r>
            <a:endParaRPr lang="en-GB" sz="1800" dirty="0" smtClean="0"/>
          </a:p>
          <a:p>
            <a:pPr lvl="1">
              <a:spcAft>
                <a:spcPts val="200"/>
              </a:spcAft>
            </a:pPr>
            <a:r>
              <a:rPr lang="en-GB" sz="1800" dirty="0" err="1" smtClean="0"/>
              <a:t>Zonas</a:t>
            </a:r>
            <a:r>
              <a:rPr lang="en-GB" sz="1800" dirty="0" smtClean="0"/>
              <a:t> </a:t>
            </a:r>
            <a:r>
              <a:rPr lang="en-GB" sz="1800" dirty="0" err="1" smtClean="0"/>
              <a:t>sismicas</a:t>
            </a:r>
            <a:r>
              <a:rPr lang="en-GB" sz="1800" dirty="0" smtClean="0"/>
              <a:t> y de </a:t>
            </a:r>
            <a:r>
              <a:rPr lang="en-GB" sz="1800" dirty="0" err="1" smtClean="0"/>
              <a:t>huracanes</a:t>
            </a:r>
            <a:r>
              <a:rPr lang="en-GB" sz="1800" dirty="0" smtClean="0"/>
              <a:t> </a:t>
            </a:r>
          </a:p>
          <a:p>
            <a:pPr lvl="1"/>
            <a:r>
              <a:rPr lang="es-UY" sz="1800" dirty="0" smtClean="0"/>
              <a:t>Terrenos complejos y de relleno</a:t>
            </a:r>
            <a:endParaRPr lang="en-GB" sz="1800" dirty="0"/>
          </a:p>
        </p:txBody>
      </p:sp>
      <p:sp>
        <p:nvSpPr>
          <p:cNvPr id="15366" name="Rectangle 4"/>
          <p:cNvSpPr>
            <a:spLocks noGrp="1" noChangeArrowheads="1"/>
          </p:cNvSpPr>
          <p:nvPr>
            <p:ph type="title"/>
          </p:nvPr>
        </p:nvSpPr>
        <p:spPr>
          <a:xfrm>
            <a:off x="0" y="0"/>
            <a:ext cx="7203163" cy="654570"/>
          </a:xfrm>
        </p:spPr>
        <p:txBody>
          <a:bodyPr/>
          <a:lstStyle/>
          <a:p>
            <a:r>
              <a:rPr lang="en-US" dirty="0" smtClean="0"/>
              <a:t>¿</a:t>
            </a:r>
            <a:r>
              <a:rPr lang="en-US" dirty="0" err="1" smtClean="0"/>
              <a:t>Que</a:t>
            </a:r>
            <a:r>
              <a:rPr lang="en-US" dirty="0" smtClean="0"/>
              <a:t> </a:t>
            </a:r>
            <a:r>
              <a:rPr lang="en-US" dirty="0" err="1"/>
              <a:t>o</a:t>
            </a:r>
            <a:r>
              <a:rPr lang="en-US" dirty="0" err="1" smtClean="0"/>
              <a:t>frecemos</a:t>
            </a:r>
            <a:r>
              <a:rPr lang="en-US" dirty="0" smtClean="0"/>
              <a:t> en Civil y </a:t>
            </a:r>
            <a:r>
              <a:rPr lang="en-US" dirty="0" err="1" smtClean="0"/>
              <a:t>Construcción</a:t>
            </a:r>
            <a:r>
              <a:rPr lang="en-US" dirty="0" smtClean="0"/>
              <a:t>? </a:t>
            </a:r>
          </a:p>
        </p:txBody>
      </p:sp>
      <p:sp>
        <p:nvSpPr>
          <p:cNvPr id="15367" name="Rectangle 5"/>
          <p:cNvSpPr>
            <a:spLocks noGrp="1" noChangeArrowheads="1"/>
          </p:cNvSpPr>
          <p:nvPr>
            <p:ph sz="quarter" idx="4294967295"/>
          </p:nvPr>
        </p:nvSpPr>
        <p:spPr>
          <a:xfrm>
            <a:off x="4572000" y="836640"/>
            <a:ext cx="4248150" cy="2520503"/>
          </a:xfrm>
        </p:spPr>
        <p:txBody>
          <a:bodyPr/>
          <a:lstStyle/>
          <a:p>
            <a:r>
              <a:rPr lang="en-US" sz="1800" dirty="0" err="1" smtClean="0"/>
              <a:t>Materiales</a:t>
            </a:r>
            <a:r>
              <a:rPr lang="en-US" sz="1800" dirty="0" smtClean="0"/>
              <a:t> de Alta </a:t>
            </a:r>
            <a:r>
              <a:rPr lang="en-US" sz="1800" dirty="0" err="1" smtClean="0"/>
              <a:t>Calidad</a:t>
            </a:r>
            <a:r>
              <a:rPr lang="en-US" sz="1800" dirty="0" smtClean="0"/>
              <a:t>.</a:t>
            </a:r>
          </a:p>
          <a:p>
            <a:r>
              <a:rPr lang="en-US" sz="1800" dirty="0" err="1" smtClean="0"/>
              <a:t>Soluciones</a:t>
            </a:r>
            <a:r>
              <a:rPr lang="en-US" sz="1800" dirty="0" smtClean="0"/>
              <a:t> de </a:t>
            </a:r>
            <a:r>
              <a:rPr lang="en-US" sz="1800" dirty="0" err="1" smtClean="0"/>
              <a:t>Eficiencia</a:t>
            </a:r>
            <a:r>
              <a:rPr lang="en-US" sz="1800" dirty="0" smtClean="0"/>
              <a:t> </a:t>
            </a:r>
            <a:r>
              <a:rPr lang="en-US" sz="1800" dirty="0" err="1" smtClean="0"/>
              <a:t>Energetica</a:t>
            </a:r>
            <a:r>
              <a:rPr lang="en-US" sz="1800" dirty="0" smtClean="0"/>
              <a:t>.</a:t>
            </a:r>
          </a:p>
          <a:p>
            <a:r>
              <a:rPr lang="en-US" sz="1800" dirty="0" err="1" smtClean="0"/>
              <a:t>Bajo</a:t>
            </a:r>
            <a:r>
              <a:rPr lang="en-US" sz="1800" dirty="0" smtClean="0"/>
              <a:t> </a:t>
            </a:r>
            <a:r>
              <a:rPr lang="en-US" sz="1800" dirty="0" err="1" smtClean="0"/>
              <a:t>impacto</a:t>
            </a:r>
            <a:r>
              <a:rPr lang="en-US" sz="1800" dirty="0" smtClean="0"/>
              <a:t> en </a:t>
            </a:r>
            <a:r>
              <a:rPr lang="en-US" sz="1800" dirty="0" err="1" smtClean="0"/>
              <a:t>emisiones</a:t>
            </a:r>
            <a:r>
              <a:rPr lang="en-US" sz="1800" dirty="0" smtClean="0"/>
              <a:t>. </a:t>
            </a:r>
          </a:p>
          <a:p>
            <a:r>
              <a:rPr lang="en-US" sz="1800" dirty="0" err="1" smtClean="0"/>
              <a:t>Condiciones</a:t>
            </a:r>
            <a:r>
              <a:rPr lang="en-US" sz="1800" dirty="0" smtClean="0"/>
              <a:t> de </a:t>
            </a:r>
            <a:r>
              <a:rPr lang="en-US" sz="1800" dirty="0" err="1" smtClean="0"/>
              <a:t>trabajo</a:t>
            </a:r>
            <a:r>
              <a:rPr lang="en-US" sz="1800" dirty="0" smtClean="0"/>
              <a:t> </a:t>
            </a:r>
            <a:r>
              <a:rPr lang="en-US" sz="1800" dirty="0" err="1" smtClean="0"/>
              <a:t>confortables</a:t>
            </a:r>
            <a:r>
              <a:rPr lang="en-US" sz="1800" dirty="0" smtClean="0"/>
              <a:t> y </a:t>
            </a:r>
            <a:r>
              <a:rPr lang="en-US" sz="1800" dirty="0" err="1" smtClean="0"/>
              <a:t>seguras</a:t>
            </a:r>
            <a:r>
              <a:rPr lang="en-US" sz="1800" dirty="0" smtClean="0"/>
              <a:t>.</a:t>
            </a:r>
          </a:p>
          <a:p>
            <a:endParaRPr lang="en-GB" dirty="0" smtClean="0"/>
          </a:p>
        </p:txBody>
      </p:sp>
      <p:sp>
        <p:nvSpPr>
          <p:cNvPr id="12" name="Rectangle 123"/>
          <p:cNvSpPr>
            <a:spLocks noChangeArrowheads="1"/>
          </p:cNvSpPr>
          <p:nvPr/>
        </p:nvSpPr>
        <p:spPr bwMode="auto">
          <a:xfrm>
            <a:off x="5868181" y="4211092"/>
            <a:ext cx="3254346" cy="1018158"/>
          </a:xfrm>
          <a:prstGeom prst="rect">
            <a:avLst/>
          </a:prstGeom>
          <a:noFill/>
          <a:ln w="12700">
            <a:noFill/>
            <a:miter lim="800000"/>
            <a:headEnd/>
            <a:tailEnd/>
          </a:ln>
        </p:spPr>
        <p:txBody>
          <a:bodyPr lIns="71361" tIns="35680" rIns="71361" bIns="35680" anchor="ctr"/>
          <a:lstStyle/>
          <a:p>
            <a:pPr marL="176213" indent="-176213" defTabSz="714375" eaLnBrk="1" hangingPunct="1">
              <a:spcAft>
                <a:spcPct val="15000"/>
              </a:spcAft>
              <a:buClr>
                <a:schemeClr val="accent1"/>
              </a:buClr>
              <a:buFontTx/>
              <a:buChar char="•"/>
            </a:pPr>
            <a:r>
              <a:rPr lang="en-US" altLang="fi-FI" sz="1400" dirty="0" smtClean="0">
                <a:solidFill>
                  <a:srgbClr val="FFFFFF"/>
                </a:solidFill>
                <a:latin typeface="Arial"/>
                <a:cs typeface="Arial" charset="0"/>
              </a:rPr>
              <a:t>Mas de 500 </a:t>
            </a:r>
            <a:r>
              <a:rPr lang="en-US" altLang="fi-FI" sz="1400" dirty="0" err="1" smtClean="0">
                <a:solidFill>
                  <a:srgbClr val="FFFFFF"/>
                </a:solidFill>
                <a:latin typeface="Arial"/>
                <a:cs typeface="Arial" charset="0"/>
              </a:rPr>
              <a:t>proyectos</a:t>
            </a:r>
            <a:r>
              <a:rPr lang="en-US" altLang="fi-FI" sz="1400" dirty="0" smtClean="0">
                <a:solidFill>
                  <a:srgbClr val="FFFFFF"/>
                </a:solidFill>
                <a:latin typeface="Arial"/>
                <a:cs typeface="Arial" charset="0"/>
              </a:rPr>
              <a:t> </a:t>
            </a:r>
            <a:r>
              <a:rPr lang="en-US" altLang="fi-FI" sz="1400" dirty="0" err="1" smtClean="0">
                <a:solidFill>
                  <a:srgbClr val="FFFFFF"/>
                </a:solidFill>
                <a:latin typeface="Arial"/>
                <a:cs typeface="Arial" charset="0"/>
              </a:rPr>
              <a:t>finalizados</a:t>
            </a:r>
            <a:endParaRPr lang="en-US" altLang="fi-FI" sz="1400" dirty="0">
              <a:solidFill>
                <a:srgbClr val="FFFFFF"/>
              </a:solidFill>
              <a:latin typeface="Arial"/>
              <a:cs typeface="Arial" charset="0"/>
            </a:endParaRPr>
          </a:p>
          <a:p>
            <a:pPr marL="176213" indent="-176213" defTabSz="714375" eaLnBrk="1" hangingPunct="1">
              <a:spcAft>
                <a:spcPct val="15000"/>
              </a:spcAft>
              <a:buClr>
                <a:schemeClr val="accent1"/>
              </a:buClr>
              <a:buFontTx/>
              <a:buChar char="•"/>
            </a:pPr>
            <a:r>
              <a:rPr lang="en-US" altLang="fi-FI" sz="1400" dirty="0" smtClean="0">
                <a:solidFill>
                  <a:srgbClr val="FFFFFF"/>
                </a:solidFill>
                <a:latin typeface="Arial"/>
                <a:cs typeface="Arial" charset="0"/>
              </a:rPr>
              <a:t>Mas de 30 </a:t>
            </a:r>
            <a:r>
              <a:rPr lang="en-US" altLang="fi-FI" sz="1400" dirty="0" err="1" smtClean="0">
                <a:solidFill>
                  <a:srgbClr val="FFFFFF"/>
                </a:solidFill>
                <a:latin typeface="Arial"/>
                <a:cs typeface="Arial" charset="0"/>
              </a:rPr>
              <a:t>años</a:t>
            </a:r>
            <a:r>
              <a:rPr lang="en-US" altLang="fi-FI" sz="1400" dirty="0" smtClean="0">
                <a:solidFill>
                  <a:srgbClr val="FFFFFF"/>
                </a:solidFill>
                <a:latin typeface="Arial"/>
                <a:cs typeface="Arial" charset="0"/>
              </a:rPr>
              <a:t> de </a:t>
            </a:r>
            <a:r>
              <a:rPr lang="en-US" altLang="fi-FI" sz="1400" dirty="0" err="1" smtClean="0">
                <a:solidFill>
                  <a:srgbClr val="FFFFFF"/>
                </a:solidFill>
                <a:latin typeface="Arial"/>
                <a:cs typeface="Arial" charset="0"/>
              </a:rPr>
              <a:t>experiencia</a:t>
            </a:r>
            <a:endParaRPr lang="en-US" sz="1400" dirty="0">
              <a:solidFill>
                <a:srgbClr val="000000"/>
              </a:solidFill>
              <a:latin typeface="Arial"/>
            </a:endParaRPr>
          </a:p>
          <a:p>
            <a:pPr marL="176213" indent="-176213" defTabSz="714375" eaLnBrk="1" hangingPunct="1">
              <a:spcAft>
                <a:spcPct val="15000"/>
              </a:spcAft>
              <a:buClr>
                <a:schemeClr val="accent1"/>
              </a:buClr>
              <a:buFontTx/>
              <a:buChar char="•"/>
            </a:pPr>
            <a:r>
              <a:rPr lang="en-US" sz="1400" dirty="0" err="1" smtClean="0">
                <a:solidFill>
                  <a:srgbClr val="FFFFFF"/>
                </a:solidFill>
                <a:latin typeface="Arial"/>
              </a:rPr>
              <a:t>Excelente</a:t>
            </a:r>
            <a:r>
              <a:rPr lang="en-US" sz="1400" dirty="0" smtClean="0">
                <a:solidFill>
                  <a:srgbClr val="FFFFFF"/>
                </a:solidFill>
                <a:latin typeface="Arial"/>
              </a:rPr>
              <a:t> </a:t>
            </a:r>
            <a:r>
              <a:rPr lang="en-US" sz="1400" dirty="0" err="1" smtClean="0">
                <a:solidFill>
                  <a:srgbClr val="FFFFFF"/>
                </a:solidFill>
                <a:latin typeface="Arial"/>
              </a:rPr>
              <a:t>historial</a:t>
            </a:r>
            <a:r>
              <a:rPr lang="en-US" sz="1400" dirty="0" smtClean="0">
                <a:solidFill>
                  <a:srgbClr val="FFFFFF"/>
                </a:solidFill>
                <a:latin typeface="Arial"/>
              </a:rPr>
              <a:t> de </a:t>
            </a:r>
            <a:r>
              <a:rPr lang="en-US" sz="1400" dirty="0" err="1" smtClean="0">
                <a:solidFill>
                  <a:srgbClr val="FFFFFF"/>
                </a:solidFill>
                <a:latin typeface="Arial"/>
              </a:rPr>
              <a:t>proyectos</a:t>
            </a:r>
            <a:endParaRPr lang="en-US" altLang="fi-FI" sz="1400" dirty="0">
              <a:solidFill>
                <a:srgbClr val="FFFFFF"/>
              </a:solidFill>
              <a:latin typeface="Arial"/>
              <a:cs typeface="Arial" charset="0"/>
            </a:endParaRPr>
          </a:p>
        </p:txBody>
      </p:sp>
      <p:sp>
        <p:nvSpPr>
          <p:cNvPr id="16" name="Pentagon 15"/>
          <p:cNvSpPr/>
          <p:nvPr/>
        </p:nvSpPr>
        <p:spPr bwMode="auto">
          <a:xfrm>
            <a:off x="0" y="4581168"/>
            <a:ext cx="4572000" cy="288032"/>
          </a:xfrm>
          <a:prstGeom prst="homePlate">
            <a:avLst/>
          </a:prstGeom>
          <a:solidFill>
            <a:schemeClr val="accent1"/>
          </a:solidFill>
          <a:ln w="9525" cap="flat" cmpd="sng" algn="ctr">
            <a:noFill/>
            <a:prstDash val="solid"/>
            <a:round/>
            <a:headEnd type="none" w="med" len="med"/>
            <a:tailEnd type="none" w="med" len="med"/>
          </a:ln>
          <a:effectLst/>
        </p:spPr>
        <p:txBody>
          <a:bodyPr vert="horz" wrap="square" lIns="360000" tIns="36000" rIns="72000" bIns="36000" numCol="1" rtlCol="0" anchor="ctr" anchorCtr="0" compatLnSpc="1">
            <a:prstTxWarp prst="textNoShape">
              <a:avLst/>
            </a:prstTxWarp>
          </a:bodyPr>
          <a:lstStyle/>
          <a:p>
            <a:r>
              <a:rPr lang="en-GB" sz="1400" dirty="0" err="1" smtClean="0">
                <a:solidFill>
                  <a:schemeClr val="bg1"/>
                </a:solidFill>
                <a:latin typeface="Arial"/>
                <a:cs typeface="Arial" charset="0"/>
              </a:rPr>
              <a:t>Plazos</a:t>
            </a:r>
            <a:r>
              <a:rPr lang="en-GB" sz="1400" dirty="0" smtClean="0">
                <a:solidFill>
                  <a:schemeClr val="bg1"/>
                </a:solidFill>
                <a:latin typeface="Arial"/>
                <a:cs typeface="Arial" charset="0"/>
              </a:rPr>
              <a:t> de </a:t>
            </a:r>
            <a:r>
              <a:rPr lang="en-GB" sz="1400" dirty="0" err="1" smtClean="0">
                <a:solidFill>
                  <a:schemeClr val="bg1"/>
                </a:solidFill>
                <a:latin typeface="Arial"/>
                <a:cs typeface="Arial" charset="0"/>
              </a:rPr>
              <a:t>Contrucción</a:t>
            </a:r>
            <a:r>
              <a:rPr lang="en-GB" sz="1400" dirty="0" smtClean="0">
                <a:solidFill>
                  <a:schemeClr val="bg1"/>
                </a:solidFill>
                <a:latin typeface="Arial"/>
                <a:cs typeface="Arial" charset="0"/>
              </a:rPr>
              <a:t> </a:t>
            </a:r>
            <a:r>
              <a:rPr lang="en-GB" sz="1400" dirty="0" err="1" smtClean="0">
                <a:solidFill>
                  <a:schemeClr val="bg1"/>
                </a:solidFill>
                <a:latin typeface="Arial"/>
                <a:cs typeface="Arial" charset="0"/>
              </a:rPr>
              <a:t>Cortos</a:t>
            </a:r>
            <a:endParaRPr lang="en-GB" sz="1400" dirty="0">
              <a:solidFill>
                <a:schemeClr val="bg1"/>
              </a:solidFill>
              <a:latin typeface="Arial"/>
              <a:cs typeface="Arial" charset="0"/>
            </a:endParaRPr>
          </a:p>
        </p:txBody>
      </p:sp>
      <p:sp>
        <p:nvSpPr>
          <p:cNvPr id="17" name="Pentagon 16"/>
          <p:cNvSpPr/>
          <p:nvPr/>
        </p:nvSpPr>
        <p:spPr bwMode="auto">
          <a:xfrm>
            <a:off x="0" y="4941218"/>
            <a:ext cx="4572000" cy="288032"/>
          </a:xfrm>
          <a:prstGeom prst="homePlate">
            <a:avLst/>
          </a:prstGeom>
          <a:solidFill>
            <a:schemeClr val="accent1"/>
          </a:solidFill>
          <a:ln w="9525" cap="flat" cmpd="sng" algn="ctr">
            <a:noFill/>
            <a:prstDash val="solid"/>
            <a:round/>
            <a:headEnd type="none" w="med" len="med"/>
            <a:tailEnd type="none" w="med" len="med"/>
          </a:ln>
          <a:effectLst/>
        </p:spPr>
        <p:txBody>
          <a:bodyPr vert="horz" wrap="square" lIns="360000" tIns="36000" rIns="72000" bIns="36000" numCol="1" rtlCol="0" anchor="ctr" anchorCtr="0" compatLnSpc="1">
            <a:prstTxWarp prst="textNoShape">
              <a:avLst/>
            </a:prstTxWarp>
          </a:bodyPr>
          <a:lstStyle/>
          <a:p>
            <a:r>
              <a:rPr lang="en-GB" sz="1400" dirty="0" err="1" smtClean="0">
                <a:solidFill>
                  <a:schemeClr val="bg1"/>
                </a:solidFill>
                <a:latin typeface="Arial"/>
                <a:cs typeface="Arial" charset="0"/>
              </a:rPr>
              <a:t>Soluciones</a:t>
            </a:r>
            <a:r>
              <a:rPr lang="en-GB" sz="1400" dirty="0" smtClean="0">
                <a:solidFill>
                  <a:schemeClr val="bg1"/>
                </a:solidFill>
                <a:latin typeface="Arial"/>
                <a:cs typeface="Arial" charset="0"/>
              </a:rPr>
              <a:t> </a:t>
            </a:r>
            <a:r>
              <a:rPr lang="en-GB" sz="1400" dirty="0" err="1" smtClean="0">
                <a:solidFill>
                  <a:schemeClr val="bg1"/>
                </a:solidFill>
                <a:latin typeface="Arial"/>
                <a:cs typeface="Arial" charset="0"/>
              </a:rPr>
              <a:t>Probadas</a:t>
            </a:r>
            <a:r>
              <a:rPr lang="en-GB" sz="1400" dirty="0" smtClean="0">
                <a:solidFill>
                  <a:schemeClr val="bg1"/>
                </a:solidFill>
                <a:latin typeface="Arial"/>
                <a:cs typeface="Arial" charset="0"/>
              </a:rPr>
              <a:t> y </a:t>
            </a:r>
            <a:r>
              <a:rPr lang="en-GB" sz="1400" dirty="0" err="1" smtClean="0">
                <a:solidFill>
                  <a:schemeClr val="bg1"/>
                </a:solidFill>
                <a:latin typeface="Arial"/>
                <a:cs typeface="Arial" charset="0"/>
              </a:rPr>
              <a:t>Estandarizadas</a:t>
            </a:r>
            <a:endParaRPr lang="en-GB" sz="1400" dirty="0">
              <a:solidFill>
                <a:schemeClr val="bg1"/>
              </a:solidFill>
              <a:latin typeface="Arial"/>
              <a:cs typeface="Arial" charset="0"/>
            </a:endParaRPr>
          </a:p>
        </p:txBody>
      </p:sp>
    </p:spTree>
    <p:extLst>
      <p:ext uri="{BB962C8B-B14F-4D97-AF65-F5344CB8AC3E}">
        <p14:creationId xmlns:p14="http://schemas.microsoft.com/office/powerpoint/2010/main" val="2560262686"/>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2631203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9" presetClass="emph" presetSubtype="0" grpId="0" nodeType="withEffect">
                                  <p:stCondLst>
                                    <p:cond delay="0"/>
                                  </p:stCondLst>
                                  <p:childTnLst>
                                    <p:set>
                                      <p:cBhvr rctx="PPT">
                                        <p:cTn id="9" dur="indefinite"/>
                                        <p:tgtEl>
                                          <p:spTgt spid="7"/>
                                        </p:tgtEl>
                                        <p:attrNameLst>
                                          <p:attrName>style.opacity</p:attrName>
                                        </p:attrNameLst>
                                      </p:cBhvr>
                                      <p:to>
                                        <p:strVal val="0.5"/>
                                      </p:to>
                                    </p:set>
                                    <p:animEffect filter="image" prLst="opacity: 0.5">
                                      <p:cBhvr rctx="IE">
                                        <p:cTn id="10" dur="indefinite"/>
                                        <p:tgtEl>
                                          <p:spTgt spid="7"/>
                                        </p:tgtEl>
                                      </p:cBhvr>
                                    </p:animEffect>
                                  </p:childTnLst>
                                </p:cTn>
                              </p:par>
                              <p:par>
                                <p:cTn id="11" presetID="9" presetClass="emph" presetSubtype="0" grpId="0" nodeType="withEffect">
                                  <p:stCondLst>
                                    <p:cond delay="0"/>
                                  </p:stCondLst>
                                  <p:childTnLst>
                                    <p:set>
                                      <p:cBhvr rctx="PPT">
                                        <p:cTn id="12" dur="indefinite"/>
                                        <p:tgtEl>
                                          <p:spTgt spid="8"/>
                                        </p:tgtEl>
                                        <p:attrNameLst>
                                          <p:attrName>style.opacity</p:attrName>
                                        </p:attrNameLst>
                                      </p:cBhvr>
                                      <p:to>
                                        <p:strVal val="0.5"/>
                                      </p:to>
                                    </p:set>
                                    <p:animEffect filter="image" prLst="opacity: 0.5">
                                      <p:cBhvr rctx="IE">
                                        <p:cTn id="13" dur="indefinite"/>
                                        <p:tgtEl>
                                          <p:spTgt spid="8"/>
                                        </p:tgtEl>
                                      </p:cBhvr>
                                    </p:animEffect>
                                  </p:childTnLst>
                                </p:cTn>
                              </p:par>
                              <p:par>
                                <p:cTn id="14" presetID="9" presetClass="emph" presetSubtype="0" grpId="0" nodeType="withEffect">
                                  <p:stCondLst>
                                    <p:cond delay="0"/>
                                  </p:stCondLst>
                                  <p:childTnLst>
                                    <p:set>
                                      <p:cBhvr rctx="PPT">
                                        <p:cTn id="15" dur="indefinite"/>
                                        <p:tgtEl>
                                          <p:spTgt spid="12"/>
                                        </p:tgtEl>
                                        <p:attrNameLst>
                                          <p:attrName>style.opacity</p:attrName>
                                        </p:attrNameLst>
                                      </p:cBhvr>
                                      <p:to>
                                        <p:strVal val="0.5"/>
                                      </p:to>
                                    </p:set>
                                    <p:animEffect filter="image" prLst="opacity: 0.5">
                                      <p:cBhvr rctx="IE">
                                        <p:cTn id="16" dur="indefinite"/>
                                        <p:tgtEl>
                                          <p:spTgt spid="12"/>
                                        </p:tgtEl>
                                      </p:cBhvr>
                                    </p:animEffect>
                                  </p:childTnLst>
                                </p:cTn>
                              </p:par>
                              <p:par>
                                <p:cTn id="17" presetID="9" presetClass="emph" presetSubtype="0" grpId="0" nodeType="withEffect">
                                  <p:stCondLst>
                                    <p:cond delay="0"/>
                                  </p:stCondLst>
                                  <p:childTnLst>
                                    <p:set>
                                      <p:cBhvr rctx="PPT">
                                        <p:cTn id="18" dur="indefinite"/>
                                        <p:tgtEl>
                                          <p:spTgt spid="5"/>
                                        </p:tgtEl>
                                        <p:attrNameLst>
                                          <p:attrName>style.opacity</p:attrName>
                                        </p:attrNameLst>
                                      </p:cBhvr>
                                      <p:to>
                                        <p:strVal val="0.5"/>
                                      </p:to>
                                    </p:set>
                                    <p:animEffect filter="image" prLst="opacity: 0.5">
                                      <p:cBhvr rctx="IE">
                                        <p:cTn id="19" dur="indefinite"/>
                                        <p:tgtEl>
                                          <p:spTgt spid="5"/>
                                        </p:tgtEl>
                                      </p:cBhvr>
                                    </p:animEffect>
                                  </p:childTnLst>
                                </p:cTn>
                              </p:par>
                              <p:par>
                                <p:cTn id="20" presetID="9" presetClass="emph" presetSubtype="0" grpId="0" nodeType="withEffect">
                                  <p:stCondLst>
                                    <p:cond delay="0"/>
                                  </p:stCondLst>
                                  <p:childTnLst>
                                    <p:set>
                                      <p:cBhvr rctx="PPT">
                                        <p:cTn id="21" dur="indefinite"/>
                                        <p:tgtEl>
                                          <p:spTgt spid="11"/>
                                        </p:tgtEl>
                                        <p:attrNameLst>
                                          <p:attrName>style.opacity</p:attrName>
                                        </p:attrNameLst>
                                      </p:cBhvr>
                                      <p:to>
                                        <p:strVal val="0.5"/>
                                      </p:to>
                                    </p:set>
                                    <p:animEffect filter="image" prLst="opacity: 0.5">
                                      <p:cBhvr rctx="IE">
                                        <p:cTn id="22" dur="indefinite"/>
                                        <p:tgtEl>
                                          <p:spTgt spid="11"/>
                                        </p:tgtEl>
                                      </p:cBhvr>
                                    </p:animEffect>
                                  </p:childTnLst>
                                </p:cTn>
                              </p:par>
                              <p:par>
                                <p:cTn id="23" presetID="9" presetClass="emph" presetSubtype="0" grpId="0" nodeType="withEffect">
                                  <p:stCondLst>
                                    <p:cond delay="0"/>
                                  </p:stCondLst>
                                  <p:childTnLst>
                                    <p:set>
                                      <p:cBhvr rctx="PPT">
                                        <p:cTn id="24" dur="indefinite"/>
                                        <p:tgtEl>
                                          <p:spTgt spid="9"/>
                                        </p:tgtEl>
                                        <p:attrNameLst>
                                          <p:attrName>style.opacity</p:attrName>
                                        </p:attrNameLst>
                                      </p:cBhvr>
                                      <p:to>
                                        <p:strVal val="0.5"/>
                                      </p:to>
                                    </p:set>
                                    <p:animEffect filter="image" prLst="opacity: 0.5">
                                      <p:cBhvr rctx="IE">
                                        <p:cTn id="25" dur="indefinite"/>
                                        <p:tgtEl>
                                          <p:spTgt spid="9"/>
                                        </p:tgtEl>
                                      </p:cBhvr>
                                    </p:animEffect>
                                  </p:childTnLst>
                                </p:cTn>
                              </p:par>
                              <p:par>
                                <p:cTn id="26" presetID="9" presetClass="emph" presetSubtype="0" grpId="0" nodeType="withEffect">
                                  <p:stCondLst>
                                    <p:cond delay="0"/>
                                  </p:stCondLst>
                                  <p:childTnLst>
                                    <p:set>
                                      <p:cBhvr rctx="PPT">
                                        <p:cTn id="27" dur="indefinite"/>
                                        <p:tgtEl>
                                          <p:spTgt spid="13"/>
                                        </p:tgtEl>
                                        <p:attrNameLst>
                                          <p:attrName>style.opacity</p:attrName>
                                        </p:attrNameLst>
                                      </p:cBhvr>
                                      <p:to>
                                        <p:strVal val="0.5"/>
                                      </p:to>
                                    </p:set>
                                    <p:animEffect filter="image" prLst="opacity: 0.5">
                                      <p:cBhvr rctx="IE">
                                        <p:cTn id="28" dur="indefinite"/>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1" grpId="0"/>
      <p:bldP spid="12" grpId="0"/>
      <p:bldP spid="1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6512" y="836712"/>
            <a:ext cx="9144000" cy="5145087"/>
            <a:chOff x="-36512" y="836712"/>
            <a:chExt cx="9144000" cy="5145087"/>
          </a:xfrm>
        </p:grpSpPr>
        <p:pic>
          <p:nvPicPr>
            <p:cNvPr id="46099" name="Picture 12" descr="Phase 1.jpg"/>
            <p:cNvPicPr>
              <a:picLocks noChangeAspect="1"/>
            </p:cNvPicPr>
            <p:nvPr/>
          </p:nvPicPr>
          <p:blipFill>
            <a:blip r:embed="rId2" cstate="print"/>
            <a:srcRect/>
            <a:stretch>
              <a:fillRect/>
            </a:stretch>
          </p:blipFill>
          <p:spPr bwMode="auto">
            <a:xfrm>
              <a:off x="-36512" y="836712"/>
              <a:ext cx="9144000" cy="5145087"/>
            </a:xfrm>
            <a:prstGeom prst="rect">
              <a:avLst/>
            </a:prstGeom>
            <a:noFill/>
            <a:ln w="9525">
              <a:noFill/>
              <a:miter lim="800000"/>
              <a:headEnd/>
              <a:tailEnd/>
            </a:ln>
          </p:spPr>
        </p:pic>
        <p:sp>
          <p:nvSpPr>
            <p:cNvPr id="16" name="TextBox 15"/>
            <p:cNvSpPr txBox="1"/>
            <p:nvPr/>
          </p:nvSpPr>
          <p:spPr>
            <a:xfrm>
              <a:off x="539552" y="2394754"/>
              <a:ext cx="2520280" cy="1015663"/>
            </a:xfrm>
            <a:prstGeom prst="rect">
              <a:avLst/>
            </a:prstGeom>
            <a:noFill/>
          </p:spPr>
          <p:txBody>
            <a:bodyPr wrap="square" rtlCol="0">
              <a:spAutoFit/>
            </a:bodyPr>
            <a:lstStyle/>
            <a:p>
              <a:r>
                <a:rPr lang="es-AR" b="1" dirty="0" smtClean="0"/>
                <a:t>Etapa 1:</a:t>
              </a:r>
              <a:r>
                <a:rPr lang="es-AR" dirty="0" smtClean="0"/>
                <a:t> </a:t>
              </a:r>
            </a:p>
            <a:p>
              <a:endParaRPr lang="es-AR" dirty="0" smtClean="0"/>
            </a:p>
            <a:p>
              <a:r>
                <a:rPr lang="es-AR" dirty="0" smtClean="0"/>
                <a:t>Potencia ~ 110 MW</a:t>
              </a:r>
            </a:p>
          </p:txBody>
        </p:sp>
      </p:grpSp>
      <p:grpSp>
        <p:nvGrpSpPr>
          <p:cNvPr id="3" name="Group 21"/>
          <p:cNvGrpSpPr/>
          <p:nvPr/>
        </p:nvGrpSpPr>
        <p:grpSpPr>
          <a:xfrm>
            <a:off x="0" y="836712"/>
            <a:ext cx="9144000" cy="5145087"/>
            <a:chOff x="0" y="835200"/>
            <a:chExt cx="9144000" cy="5145087"/>
          </a:xfrm>
        </p:grpSpPr>
        <p:pic>
          <p:nvPicPr>
            <p:cNvPr id="46097" name="Picture 6" descr="Phase 2.jpg"/>
            <p:cNvPicPr>
              <a:picLocks noChangeAspect="1"/>
            </p:cNvPicPr>
            <p:nvPr/>
          </p:nvPicPr>
          <p:blipFill>
            <a:blip r:embed="rId3" cstate="print"/>
            <a:srcRect/>
            <a:stretch>
              <a:fillRect/>
            </a:stretch>
          </p:blipFill>
          <p:spPr bwMode="auto">
            <a:xfrm>
              <a:off x="0" y="835200"/>
              <a:ext cx="9144000" cy="5145087"/>
            </a:xfrm>
            <a:prstGeom prst="rect">
              <a:avLst/>
            </a:prstGeom>
            <a:noFill/>
            <a:ln w="9525">
              <a:noFill/>
              <a:miter lim="800000"/>
              <a:headEnd/>
              <a:tailEnd/>
            </a:ln>
          </p:spPr>
        </p:pic>
        <p:sp>
          <p:nvSpPr>
            <p:cNvPr id="18" name="TextBox 17"/>
            <p:cNvSpPr txBox="1"/>
            <p:nvPr/>
          </p:nvSpPr>
          <p:spPr>
            <a:xfrm>
              <a:off x="540000" y="2394000"/>
              <a:ext cx="2952328" cy="1015663"/>
            </a:xfrm>
            <a:prstGeom prst="rect">
              <a:avLst/>
            </a:prstGeom>
            <a:noFill/>
          </p:spPr>
          <p:txBody>
            <a:bodyPr wrap="square" rtlCol="0">
              <a:spAutoFit/>
            </a:bodyPr>
            <a:lstStyle/>
            <a:p>
              <a:r>
                <a:rPr lang="es-AR" b="1" dirty="0" smtClean="0"/>
                <a:t>Etapa 2:</a:t>
              </a:r>
              <a:r>
                <a:rPr lang="es-AR" dirty="0" smtClean="0"/>
                <a:t> </a:t>
              </a:r>
            </a:p>
            <a:p>
              <a:endParaRPr lang="es-AR" dirty="0" smtClean="0"/>
            </a:p>
            <a:p>
              <a:r>
                <a:rPr lang="es-AR" dirty="0" smtClean="0"/>
                <a:t>Potencia ~ 180 MW</a:t>
              </a:r>
            </a:p>
          </p:txBody>
        </p:sp>
      </p:grpSp>
      <p:grpSp>
        <p:nvGrpSpPr>
          <p:cNvPr id="4" name="Group 22"/>
          <p:cNvGrpSpPr/>
          <p:nvPr/>
        </p:nvGrpSpPr>
        <p:grpSpPr>
          <a:xfrm>
            <a:off x="0" y="836712"/>
            <a:ext cx="9144000" cy="5145087"/>
            <a:chOff x="0" y="836712"/>
            <a:chExt cx="9144000" cy="5145087"/>
          </a:xfrm>
        </p:grpSpPr>
        <p:pic>
          <p:nvPicPr>
            <p:cNvPr id="46095" name="Picture 10" descr="Phase 3.jpg"/>
            <p:cNvPicPr>
              <a:picLocks noChangeAspect="1"/>
            </p:cNvPicPr>
            <p:nvPr/>
          </p:nvPicPr>
          <p:blipFill>
            <a:blip r:embed="rId4" cstate="print"/>
            <a:srcRect/>
            <a:stretch>
              <a:fillRect/>
            </a:stretch>
          </p:blipFill>
          <p:spPr bwMode="auto">
            <a:xfrm>
              <a:off x="0" y="836712"/>
              <a:ext cx="9144000" cy="5145087"/>
            </a:xfrm>
            <a:prstGeom prst="rect">
              <a:avLst/>
            </a:prstGeom>
            <a:noFill/>
            <a:ln w="9525">
              <a:noFill/>
              <a:miter lim="800000"/>
              <a:headEnd/>
              <a:tailEnd/>
            </a:ln>
          </p:spPr>
        </p:pic>
        <p:sp>
          <p:nvSpPr>
            <p:cNvPr id="21" name="TextBox 20"/>
            <p:cNvSpPr txBox="1"/>
            <p:nvPr/>
          </p:nvSpPr>
          <p:spPr>
            <a:xfrm>
              <a:off x="2051720" y="4246056"/>
              <a:ext cx="2448272" cy="1631216"/>
            </a:xfrm>
            <a:prstGeom prst="rect">
              <a:avLst/>
            </a:prstGeom>
            <a:noFill/>
          </p:spPr>
          <p:txBody>
            <a:bodyPr wrap="square" rtlCol="0">
              <a:spAutoFit/>
            </a:bodyPr>
            <a:lstStyle/>
            <a:p>
              <a:r>
                <a:rPr lang="es-AR" b="1" dirty="0" smtClean="0"/>
                <a:t>Etapa 3:</a:t>
              </a:r>
              <a:r>
                <a:rPr lang="es-AR" dirty="0" smtClean="0"/>
                <a:t> </a:t>
              </a:r>
            </a:p>
            <a:p>
              <a:endParaRPr lang="es-AR" dirty="0" smtClean="0"/>
            </a:p>
            <a:p>
              <a:r>
                <a:rPr lang="es-AR" dirty="0" smtClean="0"/>
                <a:t>Potencia ~ 300 MW</a:t>
              </a:r>
            </a:p>
            <a:p>
              <a:endParaRPr lang="es-AR" dirty="0" smtClean="0"/>
            </a:p>
            <a:p>
              <a:r>
                <a:rPr lang="es-AR" dirty="0" smtClean="0"/>
                <a:t>   </a:t>
              </a:r>
            </a:p>
          </p:txBody>
        </p:sp>
      </p:grpSp>
      <p:sp>
        <p:nvSpPr>
          <p:cNvPr id="15" name="Title 1"/>
          <p:cNvSpPr>
            <a:spLocks noGrp="1"/>
          </p:cNvSpPr>
          <p:nvPr>
            <p:ph type="title"/>
          </p:nvPr>
        </p:nvSpPr>
        <p:spPr>
          <a:xfrm>
            <a:off x="0" y="1"/>
            <a:ext cx="5796170" cy="692620"/>
          </a:xfrm>
        </p:spPr>
        <p:txBody>
          <a:bodyPr/>
          <a:lstStyle/>
          <a:p>
            <a:r>
              <a:rPr lang="es-AR" dirty="0" smtClean="0"/>
              <a:t>Construcción Modular – 300 MW</a:t>
            </a:r>
            <a:endParaRPr lang="en-GB" dirty="0"/>
          </a:p>
        </p:txBody>
      </p:sp>
    </p:spTree>
    <p:extLst>
      <p:ext uri="{BB962C8B-B14F-4D97-AF65-F5344CB8AC3E}">
        <p14:creationId xmlns:p14="http://schemas.microsoft.com/office/powerpoint/2010/main" val="2458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AR" dirty="0" smtClean="0"/>
              <a:t>EPC Wärtsilä – 100 MW</a:t>
            </a:r>
            <a:endParaRPr lang="en-GB" dirty="0"/>
          </a:p>
        </p:txBody>
      </p:sp>
      <p:graphicFrame>
        <p:nvGraphicFramePr>
          <p:cNvPr id="5" name="Content Placeholder 6"/>
          <p:cNvGraphicFramePr>
            <a:graphicFrameLocks noGrp="1"/>
          </p:cNvGraphicFramePr>
          <p:nvPr>
            <p:ph idx="4294967295"/>
            <p:extLst>
              <p:ext uri="{D42A27DB-BD31-4B8C-83A1-F6EECF244321}">
                <p14:modId xmlns:p14="http://schemas.microsoft.com/office/powerpoint/2010/main" val="1075285949"/>
              </p:ext>
            </p:extLst>
          </p:nvPr>
        </p:nvGraphicFramePr>
        <p:xfrm>
          <a:off x="323528" y="1628800"/>
          <a:ext cx="8496300" cy="4248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226800" y="1095127"/>
            <a:ext cx="864096" cy="461665"/>
          </a:xfrm>
          <a:prstGeom prst="rect">
            <a:avLst/>
          </a:prstGeom>
          <a:noFill/>
        </p:spPr>
        <p:txBody>
          <a:bodyPr wrap="square" rtlCol="0">
            <a:spAutoFit/>
          </a:bodyPr>
          <a:lstStyle/>
          <a:p>
            <a:r>
              <a:rPr lang="es-AR" sz="2400" b="1" dirty="0" smtClean="0"/>
              <a:t>Mes</a:t>
            </a:r>
            <a:endParaRPr lang="en-GB" sz="2400" b="1" dirty="0"/>
          </a:p>
        </p:txBody>
      </p:sp>
      <p:sp>
        <p:nvSpPr>
          <p:cNvPr id="7" name="TextBox 6"/>
          <p:cNvSpPr txBox="1"/>
          <p:nvPr/>
        </p:nvSpPr>
        <p:spPr>
          <a:xfrm>
            <a:off x="1763610" y="817548"/>
            <a:ext cx="6120788" cy="52322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s-AR" sz="2800" b="1" dirty="0" smtClean="0"/>
              <a:t>12 a 14 meses de construcción</a:t>
            </a:r>
            <a:endParaRPr lang="en-GB" sz="2800" b="1" dirty="0"/>
          </a:p>
        </p:txBody>
      </p:sp>
      <p:sp>
        <p:nvSpPr>
          <p:cNvPr id="8" name="Rectangle 7">
            <a:hlinkClick r:id="rId7" action="ppaction://hlinkfile"/>
          </p:cNvPr>
          <p:cNvSpPr/>
          <p:nvPr/>
        </p:nvSpPr>
        <p:spPr>
          <a:xfrm>
            <a:off x="1475570" y="5877340"/>
            <a:ext cx="5867400" cy="457200"/>
          </a:xfrm>
          <a:prstGeom prst="rect">
            <a:avLst/>
          </a:prstGeom>
          <a:solidFill>
            <a:srgbClr val="0070C0"/>
          </a:solidFill>
          <a:ln w="9525">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dirty="0" smtClean="0">
                <a:solidFill>
                  <a:schemeClr val="bg1"/>
                </a:solidFill>
                <a:hlinkClick r:id="rId8" action="ppaction://hlinkfile"/>
              </a:rPr>
              <a:t>Video: UTE Viana, Brasil</a:t>
            </a:r>
            <a:endParaRPr lang="en-GB" sz="2400" dirty="0" err="1" smtClean="0">
              <a:solidFill>
                <a:schemeClr val="bg1"/>
              </a:solidFill>
            </a:endParaRPr>
          </a:p>
        </p:txBody>
      </p:sp>
    </p:spTree>
    <p:extLst>
      <p:ext uri="{BB962C8B-B14F-4D97-AF65-F5344CB8AC3E}">
        <p14:creationId xmlns:p14="http://schemas.microsoft.com/office/powerpoint/2010/main" val="143800226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048179" cy="654570"/>
          </a:xfrm>
        </p:spPr>
        <p:txBody>
          <a:bodyPr/>
          <a:lstStyle/>
          <a:p>
            <a:pPr marL="342900" indent="-342900"/>
            <a:r>
              <a:rPr lang="fi-FI" dirty="0"/>
              <a:t>W</a:t>
            </a:r>
            <a:r>
              <a:rPr lang="en-GB" dirty="0"/>
              <a:t>ä</a:t>
            </a:r>
            <a:r>
              <a:rPr lang="fi-FI" dirty="0"/>
              <a:t>rtsil</a:t>
            </a:r>
            <a:r>
              <a:rPr lang="en-GB" dirty="0" smtClean="0"/>
              <a:t>ä</a:t>
            </a:r>
            <a:r>
              <a:rPr lang="fi-FI" dirty="0"/>
              <a:t> </a:t>
            </a:r>
            <a:r>
              <a:rPr lang="fi-FI" dirty="0" smtClean="0"/>
              <a:t>Cubes</a:t>
            </a:r>
            <a:endParaRPr lang="fi-FI" dirty="0"/>
          </a:p>
        </p:txBody>
      </p:sp>
      <p:pic>
        <p:nvPicPr>
          <p:cNvPr id="6" name="Picture 3" descr="3dSiteView_1">
            <a:hlinkClick r:id="rId3" action="ppaction://hlinkfile"/>
          </p:cNvPr>
          <p:cNvPicPr>
            <a:picLocks noChangeAspect="1" noChangeArrowheads="1"/>
          </p:cNvPicPr>
          <p:nvPr/>
        </p:nvPicPr>
        <p:blipFill>
          <a:blip r:embed="rId4" cstate="print"/>
          <a:srcRect t="16254" b="29108"/>
          <a:stretch>
            <a:fillRect/>
          </a:stretch>
        </p:blipFill>
        <p:spPr bwMode="auto">
          <a:xfrm>
            <a:off x="1077143" y="3486596"/>
            <a:ext cx="7239273" cy="2966740"/>
          </a:xfrm>
          <a:prstGeom prst="rect">
            <a:avLst/>
          </a:prstGeom>
          <a:noFill/>
          <a:ln w="9525">
            <a:noFill/>
            <a:miter lim="800000"/>
            <a:headEnd/>
            <a:tailEnd/>
          </a:ln>
        </p:spPr>
      </p:pic>
      <p:sp>
        <p:nvSpPr>
          <p:cNvPr id="7" name="Rectangle 6"/>
          <p:cNvSpPr/>
          <p:nvPr/>
        </p:nvSpPr>
        <p:spPr>
          <a:xfrm>
            <a:off x="539552" y="1484784"/>
            <a:ext cx="7992998" cy="2031325"/>
          </a:xfrm>
          <a:prstGeom prst="rect">
            <a:avLst/>
          </a:prstGeom>
        </p:spPr>
        <p:txBody>
          <a:bodyPr wrap="square">
            <a:spAutoFit/>
          </a:bodyPr>
          <a:lstStyle/>
          <a:p>
            <a:pPr eaLnBrk="1" hangingPunct="1">
              <a:lnSpc>
                <a:spcPct val="90000"/>
              </a:lnSpc>
              <a:buClr>
                <a:srgbClr val="0096C8"/>
              </a:buClr>
              <a:buFont typeface="Arial" pitchFamily="34" charset="0"/>
              <a:buChar char="•"/>
            </a:pPr>
            <a:r>
              <a:rPr lang="en-US" b="1" dirty="0" smtClean="0"/>
              <a:t>  </a:t>
            </a:r>
            <a:r>
              <a:rPr lang="en-US" b="1" dirty="0" err="1" smtClean="0"/>
              <a:t>Plantas</a:t>
            </a:r>
            <a:r>
              <a:rPr lang="en-US" b="1" dirty="0" smtClean="0"/>
              <a:t> </a:t>
            </a:r>
            <a:r>
              <a:rPr lang="en-US" b="1" dirty="0" err="1" smtClean="0"/>
              <a:t>modulares</a:t>
            </a:r>
            <a:r>
              <a:rPr lang="en-US" b="1" dirty="0" smtClean="0"/>
              <a:t> Gas o </a:t>
            </a:r>
            <a:r>
              <a:rPr lang="en-US" b="1" dirty="0" err="1" smtClean="0"/>
              <a:t>Duales</a:t>
            </a:r>
            <a:r>
              <a:rPr lang="en-US" b="1" dirty="0" smtClean="0"/>
              <a:t> de 1…3 </a:t>
            </a:r>
            <a:r>
              <a:rPr lang="en-US" b="1" dirty="0" err="1" smtClean="0"/>
              <a:t>motores</a:t>
            </a:r>
            <a:r>
              <a:rPr lang="en-US" b="1" dirty="0" smtClean="0"/>
              <a:t> </a:t>
            </a:r>
            <a:r>
              <a:rPr lang="en-US" b="1" dirty="0" smtClean="0">
                <a:sym typeface="Wingdings" pitchFamily="2" charset="2"/>
              </a:rPr>
              <a:t> 6-30 MW</a:t>
            </a:r>
            <a:endParaRPr lang="en-US" b="1" dirty="0" smtClean="0"/>
          </a:p>
          <a:p>
            <a:pPr eaLnBrk="1" hangingPunct="1">
              <a:lnSpc>
                <a:spcPct val="90000"/>
              </a:lnSpc>
              <a:buClr>
                <a:srgbClr val="0096C8"/>
              </a:buClr>
              <a:buFont typeface="Arial" pitchFamily="34" charset="0"/>
              <a:buChar char="•"/>
            </a:pPr>
            <a:endParaRPr lang="en-US" b="1" dirty="0" smtClean="0"/>
          </a:p>
          <a:p>
            <a:pPr eaLnBrk="1" hangingPunct="1">
              <a:lnSpc>
                <a:spcPct val="90000"/>
              </a:lnSpc>
              <a:buClr>
                <a:srgbClr val="0096C8"/>
              </a:buClr>
              <a:buFont typeface="Arial" pitchFamily="34" charset="0"/>
              <a:buChar char="•"/>
            </a:pPr>
            <a:r>
              <a:rPr lang="en-US" b="1" dirty="0" smtClean="0"/>
              <a:t>  </a:t>
            </a:r>
            <a:r>
              <a:rPr lang="en-US" b="1" dirty="0" err="1" smtClean="0"/>
              <a:t>Soluciones</a:t>
            </a:r>
            <a:r>
              <a:rPr lang="en-US" b="1" dirty="0" smtClean="0"/>
              <a:t> pre-</a:t>
            </a:r>
            <a:r>
              <a:rPr lang="en-US" b="1" dirty="0" err="1" smtClean="0"/>
              <a:t>diseñadas</a:t>
            </a:r>
            <a:endParaRPr lang="en-US" b="1" dirty="0" smtClean="0"/>
          </a:p>
          <a:p>
            <a:pPr eaLnBrk="1" hangingPunct="1">
              <a:lnSpc>
                <a:spcPct val="90000"/>
              </a:lnSpc>
              <a:buClr>
                <a:srgbClr val="0096C8"/>
              </a:buClr>
              <a:buFont typeface="Arial" pitchFamily="34" charset="0"/>
              <a:buChar char="•"/>
            </a:pPr>
            <a:endParaRPr lang="en-US" b="1" dirty="0" smtClean="0"/>
          </a:p>
          <a:p>
            <a:pPr eaLnBrk="1" hangingPunct="1">
              <a:lnSpc>
                <a:spcPct val="90000"/>
              </a:lnSpc>
              <a:buClr>
                <a:srgbClr val="0096C8"/>
              </a:buClr>
              <a:buFont typeface="Arial" pitchFamily="34" charset="0"/>
              <a:buChar char="•"/>
            </a:pPr>
            <a:r>
              <a:rPr lang="en-US" b="1" dirty="0" smtClean="0"/>
              <a:t>  </a:t>
            </a:r>
            <a:r>
              <a:rPr lang="en-US" b="1" dirty="0" err="1" smtClean="0"/>
              <a:t>Ingeniería</a:t>
            </a:r>
            <a:r>
              <a:rPr lang="en-US" b="1" dirty="0" smtClean="0"/>
              <a:t> de </a:t>
            </a:r>
            <a:r>
              <a:rPr lang="en-US" b="1" dirty="0" err="1" smtClean="0"/>
              <a:t>detalle</a:t>
            </a:r>
            <a:r>
              <a:rPr lang="en-US" b="1" dirty="0" smtClean="0"/>
              <a:t> </a:t>
            </a:r>
            <a:r>
              <a:rPr lang="en-US" b="1" dirty="0" err="1" smtClean="0"/>
              <a:t>estandarizada</a:t>
            </a:r>
            <a:endParaRPr lang="en-US" b="1" dirty="0" smtClean="0"/>
          </a:p>
          <a:p>
            <a:pPr eaLnBrk="1" hangingPunct="1">
              <a:lnSpc>
                <a:spcPct val="90000"/>
              </a:lnSpc>
              <a:buClr>
                <a:srgbClr val="0096C8"/>
              </a:buClr>
              <a:buFont typeface="Arial" pitchFamily="34" charset="0"/>
              <a:buChar char="•"/>
            </a:pPr>
            <a:endParaRPr lang="en-US" b="1" dirty="0" smtClean="0"/>
          </a:p>
          <a:p>
            <a:pPr eaLnBrk="1" hangingPunct="1">
              <a:lnSpc>
                <a:spcPct val="90000"/>
              </a:lnSpc>
              <a:buClr>
                <a:srgbClr val="0096C8"/>
              </a:buClr>
              <a:buFont typeface="Arial" pitchFamily="34" charset="0"/>
              <a:buChar char="•"/>
            </a:pPr>
            <a:r>
              <a:rPr lang="en-US" b="1" dirty="0" smtClean="0"/>
              <a:t>  </a:t>
            </a:r>
            <a:r>
              <a:rPr lang="en-US" b="1" dirty="0" err="1" smtClean="0"/>
              <a:t>Costos</a:t>
            </a:r>
            <a:r>
              <a:rPr lang="en-US" b="1" dirty="0" smtClean="0"/>
              <a:t> de </a:t>
            </a:r>
            <a:r>
              <a:rPr lang="en-US" b="1" dirty="0" err="1" smtClean="0"/>
              <a:t>auxiliares</a:t>
            </a:r>
            <a:r>
              <a:rPr lang="en-US" b="1" dirty="0" smtClean="0"/>
              <a:t> </a:t>
            </a:r>
            <a:r>
              <a:rPr lang="en-US" b="1" dirty="0" err="1" smtClean="0"/>
              <a:t>optimizados</a:t>
            </a:r>
            <a:endParaRPr lang="en-US" b="1" dirty="0" smtClean="0"/>
          </a:p>
        </p:txBody>
      </p:sp>
      <p:sp>
        <p:nvSpPr>
          <p:cNvPr id="8" name="TextBox 7"/>
          <p:cNvSpPr txBox="1"/>
          <p:nvPr/>
        </p:nvSpPr>
        <p:spPr>
          <a:xfrm>
            <a:off x="179512" y="836712"/>
            <a:ext cx="2016224" cy="523220"/>
          </a:xfrm>
          <a:prstGeom prst="rect">
            <a:avLst/>
          </a:prstGeom>
          <a:noFill/>
        </p:spPr>
        <p:txBody>
          <a:bodyPr wrap="square" rtlCol="0">
            <a:spAutoFit/>
          </a:bodyPr>
          <a:lstStyle/>
          <a:p>
            <a:r>
              <a:rPr lang="es-AR" sz="2800" b="1" dirty="0" smtClean="0"/>
              <a:t>Qué son?</a:t>
            </a:r>
            <a:r>
              <a:rPr lang="es-AR" sz="2800" dirty="0" smtClean="0"/>
              <a:t> </a:t>
            </a:r>
            <a:endParaRPr lang="en-GB" sz="2800" dirty="0"/>
          </a:p>
        </p:txBody>
      </p:sp>
    </p:spTree>
    <p:extLst>
      <p:ext uri="{BB962C8B-B14F-4D97-AF65-F5344CB8AC3E}">
        <p14:creationId xmlns:p14="http://schemas.microsoft.com/office/powerpoint/2010/main" val="3980964346"/>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291055" cy="654570"/>
          </a:xfrm>
        </p:spPr>
        <p:txBody>
          <a:bodyPr/>
          <a:lstStyle/>
          <a:p>
            <a:r>
              <a:rPr lang="fi-FI" dirty="0"/>
              <a:t>W</a:t>
            </a:r>
            <a:r>
              <a:rPr lang="en-GB" dirty="0"/>
              <a:t>ä</a:t>
            </a:r>
            <a:r>
              <a:rPr lang="fi-FI" dirty="0"/>
              <a:t>rtsil</a:t>
            </a:r>
            <a:r>
              <a:rPr lang="en-GB" dirty="0" smtClean="0"/>
              <a:t>ä</a:t>
            </a:r>
            <a:r>
              <a:rPr lang="fi-FI" dirty="0"/>
              <a:t> </a:t>
            </a:r>
            <a:r>
              <a:rPr lang="fi-FI" dirty="0" smtClean="0"/>
              <a:t>Cubes </a:t>
            </a:r>
            <a:r>
              <a:rPr lang="es-AR" dirty="0" smtClean="0"/>
              <a:t>vs. Plantas Standard</a:t>
            </a:r>
            <a:endParaRPr lang="en-GB" dirty="0"/>
          </a:p>
        </p:txBody>
      </p:sp>
      <p:grpSp>
        <p:nvGrpSpPr>
          <p:cNvPr id="5" name="Group 5"/>
          <p:cNvGrpSpPr>
            <a:grpSpLocks/>
          </p:cNvGrpSpPr>
          <p:nvPr/>
        </p:nvGrpSpPr>
        <p:grpSpPr bwMode="auto">
          <a:xfrm>
            <a:off x="4716016" y="1052736"/>
            <a:ext cx="2960687" cy="5213350"/>
            <a:chOff x="824" y="877"/>
            <a:chExt cx="1865" cy="3284"/>
          </a:xfrm>
        </p:grpSpPr>
        <p:pic>
          <p:nvPicPr>
            <p:cNvPr id="6" name="Picture 6" descr="1 copy"/>
            <p:cNvPicPr>
              <a:picLocks noChangeAspect="1" noChangeArrowheads="1"/>
            </p:cNvPicPr>
            <p:nvPr/>
          </p:nvPicPr>
          <p:blipFill>
            <a:blip r:embed="rId2" cstate="print"/>
            <a:srcRect/>
            <a:stretch>
              <a:fillRect/>
            </a:stretch>
          </p:blipFill>
          <p:spPr bwMode="auto">
            <a:xfrm>
              <a:off x="824" y="877"/>
              <a:ext cx="1865" cy="3257"/>
            </a:xfrm>
            <a:prstGeom prst="rect">
              <a:avLst/>
            </a:prstGeom>
            <a:noFill/>
            <a:ln w="9525">
              <a:noFill/>
              <a:miter lim="800000"/>
              <a:headEnd/>
              <a:tailEnd/>
            </a:ln>
          </p:spPr>
        </p:pic>
        <p:sp>
          <p:nvSpPr>
            <p:cNvPr id="7" name="Rectangle 7"/>
            <p:cNvSpPr>
              <a:spLocks noChangeArrowheads="1"/>
            </p:cNvSpPr>
            <p:nvPr/>
          </p:nvSpPr>
          <p:spPr bwMode="auto">
            <a:xfrm>
              <a:off x="900" y="897"/>
              <a:ext cx="1745" cy="3264"/>
            </a:xfrm>
            <a:prstGeom prst="rect">
              <a:avLst/>
            </a:prstGeom>
            <a:solidFill>
              <a:srgbClr val="FF9933">
                <a:alpha val="10196"/>
              </a:srgbClr>
            </a:solidFill>
            <a:ln w="12700" algn="ctr">
              <a:solidFill>
                <a:schemeClr val="tx1"/>
              </a:solidFill>
              <a:miter lim="800000"/>
              <a:headEnd/>
              <a:tailEnd/>
            </a:ln>
          </p:spPr>
          <p:txBody>
            <a:bodyPr wrap="none" lIns="0" tIns="43200" rIns="86400" bIns="43200" anchor="ctr"/>
            <a:lstStyle/>
            <a:p>
              <a:endParaRPr lang="en-US"/>
            </a:p>
          </p:txBody>
        </p:sp>
      </p:grpSp>
      <p:grpSp>
        <p:nvGrpSpPr>
          <p:cNvPr id="8" name="Group 8"/>
          <p:cNvGrpSpPr>
            <a:grpSpLocks/>
          </p:cNvGrpSpPr>
          <p:nvPr/>
        </p:nvGrpSpPr>
        <p:grpSpPr bwMode="auto">
          <a:xfrm>
            <a:off x="5580112" y="2132856"/>
            <a:ext cx="1368425" cy="4105275"/>
            <a:chOff x="3277" y="870"/>
            <a:chExt cx="900" cy="2715"/>
          </a:xfrm>
        </p:grpSpPr>
        <p:pic>
          <p:nvPicPr>
            <p:cNvPr id="9" name="Picture 9" descr="2"/>
            <p:cNvPicPr>
              <a:picLocks noChangeAspect="1" noChangeArrowheads="1"/>
            </p:cNvPicPr>
            <p:nvPr/>
          </p:nvPicPr>
          <p:blipFill>
            <a:blip r:embed="rId3" cstate="print">
              <a:clrChange>
                <a:clrFrom>
                  <a:srgbClr val="FFFFFF"/>
                </a:clrFrom>
                <a:clrTo>
                  <a:srgbClr val="FFFFFF">
                    <a:alpha val="0"/>
                  </a:srgbClr>
                </a:clrTo>
              </a:clrChange>
            </a:blip>
            <a:srcRect l="33333" t="3047" r="45354" b="6047"/>
            <a:stretch>
              <a:fillRect/>
            </a:stretch>
          </p:blipFill>
          <p:spPr bwMode="auto">
            <a:xfrm>
              <a:off x="3277" y="870"/>
              <a:ext cx="900" cy="2715"/>
            </a:xfrm>
            <a:prstGeom prst="rect">
              <a:avLst/>
            </a:prstGeom>
            <a:noFill/>
            <a:ln w="9525">
              <a:noFill/>
              <a:miter lim="800000"/>
              <a:headEnd/>
              <a:tailEnd/>
            </a:ln>
          </p:spPr>
        </p:pic>
        <p:sp>
          <p:nvSpPr>
            <p:cNvPr id="10" name="Rectangle 10"/>
            <p:cNvSpPr>
              <a:spLocks noChangeArrowheads="1"/>
            </p:cNvSpPr>
            <p:nvPr/>
          </p:nvSpPr>
          <p:spPr bwMode="auto">
            <a:xfrm>
              <a:off x="3351" y="906"/>
              <a:ext cx="785" cy="2671"/>
            </a:xfrm>
            <a:prstGeom prst="rect">
              <a:avLst/>
            </a:prstGeom>
            <a:solidFill>
              <a:srgbClr val="FF9933">
                <a:alpha val="10196"/>
              </a:srgbClr>
            </a:solidFill>
            <a:ln w="12700" algn="ctr">
              <a:solidFill>
                <a:schemeClr val="tx1"/>
              </a:solidFill>
              <a:miter lim="800000"/>
              <a:headEnd/>
              <a:tailEnd/>
            </a:ln>
          </p:spPr>
          <p:txBody>
            <a:bodyPr wrap="none" lIns="0" tIns="43200" rIns="86400" bIns="43200" anchor="ctr"/>
            <a:lstStyle/>
            <a:p>
              <a:endParaRPr lang="en-US"/>
            </a:p>
          </p:txBody>
        </p:sp>
      </p:grpSp>
      <p:sp>
        <p:nvSpPr>
          <p:cNvPr id="11" name="TextBox 10"/>
          <p:cNvSpPr txBox="1"/>
          <p:nvPr/>
        </p:nvSpPr>
        <p:spPr>
          <a:xfrm>
            <a:off x="1403648" y="2981850"/>
            <a:ext cx="2088232" cy="1015663"/>
          </a:xfrm>
          <a:prstGeom prst="rect">
            <a:avLst/>
          </a:prstGeom>
          <a:noFill/>
          <a:ln w="19050">
            <a:solidFill>
              <a:srgbClr val="FFC000"/>
            </a:solidFill>
          </a:ln>
        </p:spPr>
        <p:txBody>
          <a:bodyPr wrap="square" rtlCol="0">
            <a:spAutoFit/>
          </a:bodyPr>
          <a:lstStyle/>
          <a:p>
            <a:pPr algn="ctr"/>
            <a:r>
              <a:rPr lang="es-AR" dirty="0" smtClean="0"/>
              <a:t>Planta Estándar</a:t>
            </a:r>
          </a:p>
          <a:p>
            <a:pPr algn="ctr"/>
            <a:r>
              <a:rPr lang="es-AR" dirty="0" smtClean="0"/>
              <a:t>1 x 20V34SG</a:t>
            </a:r>
          </a:p>
          <a:p>
            <a:pPr algn="ctr"/>
            <a:r>
              <a:rPr lang="es-AR" dirty="0" smtClean="0"/>
              <a:t>10 MW</a:t>
            </a:r>
            <a:endParaRPr lang="en-GB" dirty="0"/>
          </a:p>
        </p:txBody>
      </p:sp>
      <p:sp>
        <p:nvSpPr>
          <p:cNvPr id="12" name="TextBox 11"/>
          <p:cNvSpPr txBox="1"/>
          <p:nvPr/>
        </p:nvSpPr>
        <p:spPr>
          <a:xfrm>
            <a:off x="1403648" y="2989401"/>
            <a:ext cx="2088232" cy="1015663"/>
          </a:xfrm>
          <a:prstGeom prst="rect">
            <a:avLst/>
          </a:prstGeom>
          <a:noFill/>
          <a:ln w="19050">
            <a:solidFill>
              <a:srgbClr val="FFC000"/>
            </a:solidFill>
          </a:ln>
        </p:spPr>
        <p:txBody>
          <a:bodyPr wrap="square" rtlCol="0">
            <a:spAutoFit/>
          </a:bodyPr>
          <a:lstStyle/>
          <a:p>
            <a:pPr algn="ctr"/>
            <a:r>
              <a:rPr lang="es-AR" dirty="0" smtClean="0"/>
              <a:t>Gas Cube</a:t>
            </a:r>
          </a:p>
          <a:p>
            <a:pPr algn="ctr"/>
            <a:r>
              <a:rPr lang="es-AR" dirty="0" smtClean="0"/>
              <a:t>1 x 20V34SG</a:t>
            </a:r>
          </a:p>
          <a:p>
            <a:pPr algn="ctr"/>
            <a:r>
              <a:rPr lang="es-AR" dirty="0" smtClean="0"/>
              <a:t>10 MW</a:t>
            </a:r>
            <a:endParaRPr lang="en-GB" dirty="0"/>
          </a:p>
        </p:txBody>
      </p:sp>
      <p:cxnSp>
        <p:nvCxnSpPr>
          <p:cNvPr id="14" name="Straight Connector 13"/>
          <p:cNvCxnSpPr/>
          <p:nvPr/>
        </p:nvCxnSpPr>
        <p:spPr bwMode="auto">
          <a:xfrm>
            <a:off x="5580112" y="2060848"/>
            <a:ext cx="0" cy="4176464"/>
          </a:xfrm>
          <a:prstGeom prst="line">
            <a:avLst/>
          </a:prstGeom>
          <a:solidFill>
            <a:schemeClr val="accent1"/>
          </a:solidFill>
          <a:ln w="19050"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flipH="1">
            <a:off x="5580112" y="2060848"/>
            <a:ext cx="1296144" cy="0"/>
          </a:xfrm>
          <a:prstGeom prst="line">
            <a:avLst/>
          </a:prstGeom>
          <a:solidFill>
            <a:schemeClr val="accent1"/>
          </a:solidFill>
          <a:ln w="19050" cap="flat" cmpd="sng" algn="ctr">
            <a:solidFill>
              <a:schemeClr val="tx1"/>
            </a:solidFill>
            <a:prstDash val="solid"/>
            <a:round/>
            <a:headEnd type="none" w="med" len="med"/>
            <a:tailEnd type="none" w="med" len="med"/>
          </a:ln>
          <a:effectLst/>
        </p:spPr>
      </p:cxnSp>
      <p:sp>
        <p:nvSpPr>
          <p:cNvPr id="23" name="TextBox 22"/>
          <p:cNvSpPr txBox="1"/>
          <p:nvPr/>
        </p:nvSpPr>
        <p:spPr>
          <a:xfrm>
            <a:off x="5868144" y="1556792"/>
            <a:ext cx="864096" cy="461665"/>
          </a:xfrm>
          <a:prstGeom prst="rect">
            <a:avLst/>
          </a:prstGeom>
          <a:noFill/>
        </p:spPr>
        <p:txBody>
          <a:bodyPr wrap="square" rtlCol="0">
            <a:spAutoFit/>
          </a:bodyPr>
          <a:lstStyle/>
          <a:p>
            <a:r>
              <a:rPr lang="es-AR" sz="2400" dirty="0" smtClean="0"/>
              <a:t>6 m</a:t>
            </a:r>
            <a:endParaRPr lang="en-GB" sz="2400" dirty="0"/>
          </a:p>
        </p:txBody>
      </p:sp>
      <p:sp>
        <p:nvSpPr>
          <p:cNvPr id="24" name="TextBox 23"/>
          <p:cNvSpPr txBox="1"/>
          <p:nvPr/>
        </p:nvSpPr>
        <p:spPr>
          <a:xfrm rot="16200000">
            <a:off x="4874841" y="3774231"/>
            <a:ext cx="864096" cy="461665"/>
          </a:xfrm>
          <a:prstGeom prst="rect">
            <a:avLst/>
          </a:prstGeom>
          <a:noFill/>
        </p:spPr>
        <p:txBody>
          <a:bodyPr wrap="square" rtlCol="0">
            <a:spAutoFit/>
          </a:bodyPr>
          <a:lstStyle/>
          <a:p>
            <a:r>
              <a:rPr lang="es-AR" sz="2400" dirty="0" smtClean="0"/>
              <a:t>20 m</a:t>
            </a:r>
            <a:endParaRPr lang="en-GB" sz="2400" dirty="0"/>
          </a:p>
        </p:txBody>
      </p:sp>
    </p:spTree>
    <p:extLst>
      <p:ext uri="{BB962C8B-B14F-4D97-AF65-F5344CB8AC3E}">
        <p14:creationId xmlns:p14="http://schemas.microsoft.com/office/powerpoint/2010/main" val="133293907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xit" presetSubtype="0" fill="hold" grpId="0" nodeType="withEffect">
                                  <p:stCondLst>
                                    <p:cond delay="0"/>
                                  </p:stCondLst>
                                  <p:childTnLst>
                                    <p:animEffect transition="out" filter="fade">
                                      <p:cBhvr>
                                        <p:cTn id="12" dur="2000"/>
                                        <p:tgtEl>
                                          <p:spTgt spid="11"/>
                                        </p:tgtEl>
                                      </p:cBhvr>
                                    </p:animEffect>
                                    <p:set>
                                      <p:cBhvr>
                                        <p:cTn id="13" dur="1" fill="hold">
                                          <p:stCondLst>
                                            <p:cond delay="1999"/>
                                          </p:stCondLst>
                                        </p:cTn>
                                        <p:tgtEl>
                                          <p:spTgt spid="11"/>
                                        </p:tgtEl>
                                        <p:attrNameLst>
                                          <p:attrName>style.visibility</p:attrName>
                                        </p:attrNameLst>
                                      </p:cBhvr>
                                      <p:to>
                                        <p:strVal val="hidden"/>
                                      </p:to>
                                    </p:se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20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2000"/>
                                        <p:tgtEl>
                                          <p:spTgt spid="24"/>
                                        </p:tgtEl>
                                      </p:cBhvr>
                                    </p:animEffect>
                                  </p:childTnLst>
                                </p:cTn>
                              </p:par>
                              <p:par>
                                <p:cTn id="20" presetID="10"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0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3" grpId="0"/>
      <p:bldP spid="24" grpId="0"/>
    </p:bld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s-AR" dirty="0" smtClean="0"/>
              <a:t>Modularidad x1</a:t>
            </a:r>
            <a:endParaRPr lang="en-GB" dirty="0"/>
          </a:p>
        </p:txBody>
      </p:sp>
      <p:pic>
        <p:nvPicPr>
          <p:cNvPr id="251907" name="Picture 3" descr="Site_1"/>
          <p:cNvPicPr>
            <a:picLocks noChangeAspect="1" noChangeArrowheads="1"/>
          </p:cNvPicPr>
          <p:nvPr/>
        </p:nvPicPr>
        <p:blipFill>
          <a:blip r:embed="rId2" cstate="print"/>
          <a:srcRect/>
          <a:stretch>
            <a:fillRect/>
          </a:stretch>
        </p:blipFill>
        <p:spPr bwMode="auto">
          <a:xfrm>
            <a:off x="3001963" y="1295400"/>
            <a:ext cx="3140075" cy="4267200"/>
          </a:xfrm>
          <a:prstGeom prst="rect">
            <a:avLst/>
          </a:prstGeom>
          <a:noFill/>
        </p:spPr>
      </p:pic>
    </p:spTree>
    <p:extLst>
      <p:ext uri="{BB962C8B-B14F-4D97-AF65-F5344CB8AC3E}">
        <p14:creationId xmlns:p14="http://schemas.microsoft.com/office/powerpoint/2010/main" val="489278047"/>
      </p:ext>
    </p:ext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s-AR" dirty="0" smtClean="0"/>
              <a:t>Modularidad x2</a:t>
            </a:r>
            <a:endParaRPr lang="en-GB" dirty="0"/>
          </a:p>
        </p:txBody>
      </p:sp>
      <p:pic>
        <p:nvPicPr>
          <p:cNvPr id="252931" name="Picture 3" descr="Site_2"/>
          <p:cNvPicPr>
            <a:picLocks noChangeAspect="1" noChangeArrowheads="1"/>
          </p:cNvPicPr>
          <p:nvPr/>
        </p:nvPicPr>
        <p:blipFill>
          <a:blip r:embed="rId2" cstate="print"/>
          <a:srcRect/>
          <a:stretch>
            <a:fillRect/>
          </a:stretch>
        </p:blipFill>
        <p:spPr bwMode="auto">
          <a:xfrm>
            <a:off x="3001963" y="1295400"/>
            <a:ext cx="3140075" cy="4267200"/>
          </a:xfrm>
          <a:prstGeom prst="rect">
            <a:avLst/>
          </a:prstGeom>
          <a:noFill/>
        </p:spPr>
      </p:pic>
    </p:spTree>
    <p:extLst>
      <p:ext uri="{BB962C8B-B14F-4D97-AF65-F5344CB8AC3E}">
        <p14:creationId xmlns:p14="http://schemas.microsoft.com/office/powerpoint/2010/main" val="4266329236"/>
      </p:ext>
    </p:ext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s-AR" dirty="0" smtClean="0"/>
              <a:t>Modularidad x3</a:t>
            </a:r>
            <a:endParaRPr lang="en-GB" dirty="0"/>
          </a:p>
        </p:txBody>
      </p:sp>
      <p:pic>
        <p:nvPicPr>
          <p:cNvPr id="253955" name="Picture 3" descr="Site_3"/>
          <p:cNvPicPr>
            <a:picLocks noChangeAspect="1" noChangeArrowheads="1"/>
          </p:cNvPicPr>
          <p:nvPr/>
        </p:nvPicPr>
        <p:blipFill>
          <a:blip r:embed="rId2" cstate="print"/>
          <a:srcRect/>
          <a:stretch>
            <a:fillRect/>
          </a:stretch>
        </p:blipFill>
        <p:spPr bwMode="auto">
          <a:xfrm>
            <a:off x="3001963" y="1295400"/>
            <a:ext cx="3140075" cy="4267200"/>
          </a:xfrm>
          <a:prstGeom prst="rect">
            <a:avLst/>
          </a:prstGeom>
          <a:noFill/>
        </p:spPr>
      </p:pic>
      <p:grpSp>
        <p:nvGrpSpPr>
          <p:cNvPr id="12" name="Group 11"/>
          <p:cNvGrpSpPr/>
          <p:nvPr/>
        </p:nvGrpSpPr>
        <p:grpSpPr>
          <a:xfrm>
            <a:off x="2843808" y="1314000"/>
            <a:ext cx="3312368" cy="4392488"/>
            <a:chOff x="2843808" y="1268760"/>
            <a:chExt cx="3312368" cy="4392488"/>
          </a:xfrm>
        </p:grpSpPr>
        <p:cxnSp>
          <p:nvCxnSpPr>
            <p:cNvPr id="7" name="Straight Connector 6"/>
            <p:cNvCxnSpPr/>
            <p:nvPr/>
          </p:nvCxnSpPr>
          <p:spPr bwMode="auto">
            <a:xfrm>
              <a:off x="2843808" y="1268760"/>
              <a:ext cx="0" cy="43924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flipH="1">
              <a:off x="2843808" y="5661248"/>
              <a:ext cx="331236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sp>
        <p:nvSpPr>
          <p:cNvPr id="13" name="TextBox 12"/>
          <p:cNvSpPr txBox="1"/>
          <p:nvPr/>
        </p:nvSpPr>
        <p:spPr>
          <a:xfrm>
            <a:off x="1691680" y="3068960"/>
            <a:ext cx="792088" cy="400110"/>
          </a:xfrm>
          <a:prstGeom prst="rect">
            <a:avLst/>
          </a:prstGeom>
          <a:noFill/>
        </p:spPr>
        <p:txBody>
          <a:bodyPr wrap="square" rtlCol="0">
            <a:spAutoFit/>
          </a:bodyPr>
          <a:lstStyle/>
          <a:p>
            <a:r>
              <a:rPr lang="es-AR" dirty="0" smtClean="0"/>
              <a:t>47 m</a:t>
            </a:r>
            <a:endParaRPr lang="en-GB" dirty="0"/>
          </a:p>
        </p:txBody>
      </p:sp>
      <p:sp>
        <p:nvSpPr>
          <p:cNvPr id="14" name="TextBox 13"/>
          <p:cNvSpPr txBox="1"/>
          <p:nvPr/>
        </p:nvSpPr>
        <p:spPr>
          <a:xfrm>
            <a:off x="4355976" y="5949280"/>
            <a:ext cx="792088" cy="400110"/>
          </a:xfrm>
          <a:prstGeom prst="rect">
            <a:avLst/>
          </a:prstGeom>
          <a:noFill/>
        </p:spPr>
        <p:txBody>
          <a:bodyPr wrap="square" rtlCol="0">
            <a:spAutoFit/>
          </a:bodyPr>
          <a:lstStyle/>
          <a:p>
            <a:r>
              <a:rPr lang="es-AR" dirty="0" smtClean="0"/>
              <a:t>27 m</a:t>
            </a:r>
            <a:endParaRPr lang="en-GB" dirty="0"/>
          </a:p>
        </p:txBody>
      </p:sp>
    </p:spTree>
    <p:extLst>
      <p:ext uri="{BB962C8B-B14F-4D97-AF65-F5344CB8AC3E}">
        <p14:creationId xmlns:p14="http://schemas.microsoft.com/office/powerpoint/2010/main" val="568680287"/>
      </p:ext>
    </p:extLst>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4" descr="C:\Documents and Settings\syi001\My Documents\Marketing\PP solution DVD 2010\Gas PP\GasCube\Location of electrical equipment.jpg"/>
          <p:cNvPicPr>
            <a:picLocks noChangeAspect="1" noChangeArrowheads="1"/>
          </p:cNvPicPr>
          <p:nvPr/>
        </p:nvPicPr>
        <p:blipFill>
          <a:blip r:embed="rId3" cstate="print"/>
          <a:srcRect/>
          <a:stretch>
            <a:fillRect/>
          </a:stretch>
        </p:blipFill>
        <p:spPr bwMode="auto">
          <a:xfrm>
            <a:off x="542925" y="1628775"/>
            <a:ext cx="6772275" cy="4343400"/>
          </a:xfrm>
          <a:prstGeom prst="rect">
            <a:avLst/>
          </a:prstGeom>
          <a:noFill/>
          <a:ln w="9525">
            <a:noFill/>
            <a:miter lim="800000"/>
            <a:headEnd/>
            <a:tailEnd/>
          </a:ln>
        </p:spPr>
      </p:pic>
      <p:sp>
        <p:nvSpPr>
          <p:cNvPr id="31757" name="Rectangle 12"/>
          <p:cNvSpPr>
            <a:spLocks noGrp="1" noChangeArrowheads="1"/>
          </p:cNvSpPr>
          <p:nvPr>
            <p:ph type="title"/>
          </p:nvPr>
        </p:nvSpPr>
        <p:spPr>
          <a:xfrm>
            <a:off x="0" y="0"/>
            <a:ext cx="5391150" cy="623793"/>
          </a:xfrm>
        </p:spPr>
        <p:txBody>
          <a:bodyPr/>
          <a:lstStyle/>
          <a:p>
            <a:pPr eaLnBrk="1" hangingPunct="1"/>
            <a:r>
              <a:rPr lang="en-US" dirty="0" err="1" smtClean="0"/>
              <a:t>Optimización</a:t>
            </a:r>
            <a:r>
              <a:rPr lang="en-US" dirty="0" smtClean="0"/>
              <a:t> de </a:t>
            </a:r>
            <a:r>
              <a:rPr lang="en-US" dirty="0" err="1" smtClean="0"/>
              <a:t>espacio</a:t>
            </a:r>
            <a:endParaRPr lang="en-US" dirty="0" smtClean="0"/>
          </a:p>
        </p:txBody>
      </p:sp>
      <p:sp>
        <p:nvSpPr>
          <p:cNvPr id="31758" name="Rectangle 13"/>
          <p:cNvSpPr>
            <a:spLocks noGrp="1" noChangeArrowheads="1"/>
          </p:cNvSpPr>
          <p:nvPr>
            <p:ph idx="4294967295"/>
          </p:nvPr>
        </p:nvSpPr>
        <p:spPr>
          <a:xfrm>
            <a:off x="323850" y="752475"/>
            <a:ext cx="8496300" cy="4908550"/>
          </a:xfrm>
          <a:prstGeom prst="rect">
            <a:avLst/>
          </a:prstGeom>
          <a:noFill/>
        </p:spPr>
        <p:txBody>
          <a:bodyPr/>
          <a:lstStyle/>
          <a:p>
            <a:pPr eaLnBrk="1" hangingPunct="1"/>
            <a:r>
              <a:rPr lang="en-GB" dirty="0" err="1" smtClean="0"/>
              <a:t>Paneles</a:t>
            </a:r>
            <a:r>
              <a:rPr lang="en-GB" dirty="0" smtClean="0"/>
              <a:t> </a:t>
            </a:r>
            <a:r>
              <a:rPr lang="en-GB" dirty="0" err="1" smtClean="0"/>
              <a:t>eléctricos</a:t>
            </a:r>
            <a:endParaRPr lang="en-GB" dirty="0" smtClean="0"/>
          </a:p>
        </p:txBody>
      </p:sp>
      <p:sp>
        <p:nvSpPr>
          <p:cNvPr id="31748" name="AutoShape 3"/>
          <p:cNvSpPr>
            <a:spLocks/>
          </p:cNvSpPr>
          <p:nvPr/>
        </p:nvSpPr>
        <p:spPr bwMode="auto">
          <a:xfrm>
            <a:off x="3967163" y="6116638"/>
            <a:ext cx="1419225" cy="398462"/>
          </a:xfrm>
          <a:prstGeom prst="borderCallout1">
            <a:avLst>
              <a:gd name="adj1" fmla="val 28685"/>
              <a:gd name="adj2" fmla="val -5370"/>
              <a:gd name="adj3" fmla="val -149801"/>
              <a:gd name="adj4" fmla="val -33333"/>
            </a:avLst>
          </a:prstGeom>
          <a:noFill/>
          <a:ln w="25400">
            <a:solidFill>
              <a:srgbClr val="FF0000"/>
            </a:solidFill>
            <a:miter lim="800000"/>
            <a:headEnd/>
            <a:tailEnd type="triangle" w="lg" len="med"/>
          </a:ln>
        </p:spPr>
        <p:txBody>
          <a:bodyPr/>
          <a:lstStyle/>
          <a:p>
            <a:pPr algn="ctr"/>
            <a:r>
              <a:rPr lang="en-US" sz="1400"/>
              <a:t>Control panel</a:t>
            </a:r>
          </a:p>
        </p:txBody>
      </p:sp>
      <p:sp>
        <p:nvSpPr>
          <p:cNvPr id="31749" name="AutoShape 4"/>
          <p:cNvSpPr>
            <a:spLocks/>
          </p:cNvSpPr>
          <p:nvPr/>
        </p:nvSpPr>
        <p:spPr bwMode="auto">
          <a:xfrm>
            <a:off x="2073275" y="6108700"/>
            <a:ext cx="1579563" cy="358775"/>
          </a:xfrm>
          <a:prstGeom prst="borderCallout1">
            <a:avLst>
              <a:gd name="adj1" fmla="val 31856"/>
              <a:gd name="adj2" fmla="val -4824"/>
              <a:gd name="adj3" fmla="val -169028"/>
              <a:gd name="adj4" fmla="val -13667"/>
            </a:avLst>
          </a:prstGeom>
          <a:noFill/>
          <a:ln w="25400">
            <a:solidFill>
              <a:srgbClr val="FF0000"/>
            </a:solidFill>
            <a:miter lim="800000"/>
            <a:headEnd/>
            <a:tailEnd type="triangle" w="lg" len="med"/>
          </a:ln>
        </p:spPr>
        <p:txBody>
          <a:bodyPr/>
          <a:lstStyle/>
          <a:p>
            <a:pPr algn="ctr"/>
            <a:r>
              <a:rPr lang="en-US" sz="1400"/>
              <a:t>LV-switchboard</a:t>
            </a:r>
          </a:p>
        </p:txBody>
      </p:sp>
      <p:sp>
        <p:nvSpPr>
          <p:cNvPr id="31750" name="AutoShape 5"/>
          <p:cNvSpPr>
            <a:spLocks/>
          </p:cNvSpPr>
          <p:nvPr/>
        </p:nvSpPr>
        <p:spPr bwMode="auto">
          <a:xfrm>
            <a:off x="7156450" y="4737100"/>
            <a:ext cx="1979613" cy="358775"/>
          </a:xfrm>
          <a:prstGeom prst="borderCallout1">
            <a:avLst>
              <a:gd name="adj1" fmla="val 31856"/>
              <a:gd name="adj2" fmla="val -3847"/>
              <a:gd name="adj3" fmla="val 6194"/>
              <a:gd name="adj4" fmla="val -54931"/>
            </a:avLst>
          </a:prstGeom>
          <a:noFill/>
          <a:ln w="25400">
            <a:solidFill>
              <a:srgbClr val="FF0000"/>
            </a:solidFill>
            <a:miter lim="800000"/>
            <a:headEnd/>
            <a:tailEnd type="triangle" w="lg" len="med"/>
          </a:ln>
        </p:spPr>
        <p:txBody>
          <a:bodyPr/>
          <a:lstStyle/>
          <a:p>
            <a:pPr algn="ctr"/>
            <a:r>
              <a:rPr lang="en-US" sz="1400"/>
              <a:t>Gas alarm panel</a:t>
            </a:r>
          </a:p>
        </p:txBody>
      </p:sp>
      <p:sp>
        <p:nvSpPr>
          <p:cNvPr id="31751" name="AutoShape 6"/>
          <p:cNvSpPr>
            <a:spLocks/>
          </p:cNvSpPr>
          <p:nvPr/>
        </p:nvSpPr>
        <p:spPr bwMode="auto">
          <a:xfrm>
            <a:off x="7164388" y="4173538"/>
            <a:ext cx="1979612" cy="358775"/>
          </a:xfrm>
          <a:prstGeom prst="borderCallout1">
            <a:avLst>
              <a:gd name="adj1" fmla="val 31856"/>
              <a:gd name="adj2" fmla="val -3847"/>
              <a:gd name="adj3" fmla="val 137167"/>
              <a:gd name="adj4" fmla="val -28065"/>
            </a:avLst>
          </a:prstGeom>
          <a:noFill/>
          <a:ln w="25400">
            <a:solidFill>
              <a:srgbClr val="FF0000"/>
            </a:solidFill>
            <a:miter lim="800000"/>
            <a:headEnd/>
            <a:tailEnd type="triangle" w="lg" len="med"/>
          </a:ln>
        </p:spPr>
        <p:txBody>
          <a:bodyPr/>
          <a:lstStyle/>
          <a:p>
            <a:pPr algn="ctr"/>
            <a:r>
              <a:rPr lang="en-US" sz="1400"/>
              <a:t>Fire alarm panel</a:t>
            </a:r>
          </a:p>
        </p:txBody>
      </p:sp>
      <p:sp>
        <p:nvSpPr>
          <p:cNvPr id="31752" name="AutoShape 7"/>
          <p:cNvSpPr>
            <a:spLocks/>
          </p:cNvSpPr>
          <p:nvPr/>
        </p:nvSpPr>
        <p:spPr bwMode="auto">
          <a:xfrm>
            <a:off x="7164388" y="3500438"/>
            <a:ext cx="1979612" cy="358775"/>
          </a:xfrm>
          <a:prstGeom prst="borderCallout1">
            <a:avLst>
              <a:gd name="adj1" fmla="val 31856"/>
              <a:gd name="adj2" fmla="val -3847"/>
              <a:gd name="adj3" fmla="val 247787"/>
              <a:gd name="adj4" fmla="val -13472"/>
            </a:avLst>
          </a:prstGeom>
          <a:noFill/>
          <a:ln w="25400">
            <a:solidFill>
              <a:srgbClr val="FF0000"/>
            </a:solidFill>
            <a:miter lim="800000"/>
            <a:headEnd/>
            <a:tailEnd type="triangle" w="lg" len="med"/>
          </a:ln>
        </p:spPr>
        <p:txBody>
          <a:bodyPr/>
          <a:lstStyle/>
          <a:p>
            <a:pPr algn="ctr"/>
            <a:r>
              <a:rPr lang="en-US" sz="1400"/>
              <a:t>Lighting panel</a:t>
            </a:r>
          </a:p>
        </p:txBody>
      </p:sp>
      <p:sp>
        <p:nvSpPr>
          <p:cNvPr id="31753" name="AutoShape 8"/>
          <p:cNvSpPr>
            <a:spLocks/>
          </p:cNvSpPr>
          <p:nvPr/>
        </p:nvSpPr>
        <p:spPr bwMode="auto">
          <a:xfrm>
            <a:off x="7161213" y="2744788"/>
            <a:ext cx="1979612" cy="512762"/>
          </a:xfrm>
          <a:prstGeom prst="borderCallout1">
            <a:avLst>
              <a:gd name="adj1" fmla="val 22292"/>
              <a:gd name="adj2" fmla="val -3847"/>
              <a:gd name="adj3" fmla="val 297523"/>
              <a:gd name="adj4" fmla="val -78912"/>
            </a:avLst>
          </a:prstGeom>
          <a:noFill/>
          <a:ln w="25400">
            <a:solidFill>
              <a:srgbClr val="FF0000"/>
            </a:solidFill>
            <a:miter lim="800000"/>
            <a:headEnd/>
            <a:tailEnd type="triangle" w="lg" len="med"/>
          </a:ln>
        </p:spPr>
        <p:txBody>
          <a:bodyPr/>
          <a:lstStyle/>
          <a:p>
            <a:r>
              <a:rPr lang="en-US" sz="1400"/>
              <a:t>Frequency converter for radiators</a:t>
            </a:r>
          </a:p>
        </p:txBody>
      </p:sp>
      <p:sp>
        <p:nvSpPr>
          <p:cNvPr id="31754" name="AutoShape 9"/>
          <p:cNvSpPr>
            <a:spLocks/>
          </p:cNvSpPr>
          <p:nvPr/>
        </p:nvSpPr>
        <p:spPr bwMode="auto">
          <a:xfrm>
            <a:off x="6665913" y="1138238"/>
            <a:ext cx="1982787" cy="512762"/>
          </a:xfrm>
          <a:prstGeom prst="borderCallout1">
            <a:avLst>
              <a:gd name="adj1" fmla="val 22292"/>
              <a:gd name="adj2" fmla="val -3843"/>
              <a:gd name="adj3" fmla="val 620435"/>
              <a:gd name="adj4" fmla="val -75421"/>
            </a:avLst>
          </a:prstGeom>
          <a:noFill/>
          <a:ln w="25400">
            <a:solidFill>
              <a:srgbClr val="FF0000"/>
            </a:solidFill>
            <a:miter lim="800000"/>
            <a:headEnd/>
            <a:tailEnd type="triangle" w="lg" len="med"/>
          </a:ln>
        </p:spPr>
        <p:txBody>
          <a:bodyPr/>
          <a:lstStyle/>
          <a:p>
            <a:r>
              <a:rPr lang="en-US" sz="1400"/>
              <a:t>Frequency converter for ventilation</a:t>
            </a:r>
          </a:p>
        </p:txBody>
      </p:sp>
      <p:sp>
        <p:nvSpPr>
          <p:cNvPr id="31755" name="AutoShape 10"/>
          <p:cNvSpPr>
            <a:spLocks/>
          </p:cNvSpPr>
          <p:nvPr/>
        </p:nvSpPr>
        <p:spPr bwMode="auto">
          <a:xfrm>
            <a:off x="1282700" y="1208088"/>
            <a:ext cx="1766888" cy="358775"/>
          </a:xfrm>
          <a:prstGeom prst="borderCallout1">
            <a:avLst>
              <a:gd name="adj1" fmla="val 31856"/>
              <a:gd name="adj2" fmla="val 104315"/>
              <a:gd name="adj3" fmla="val 859296"/>
              <a:gd name="adj4" fmla="val 176727"/>
            </a:avLst>
          </a:prstGeom>
          <a:noFill/>
          <a:ln w="25400">
            <a:solidFill>
              <a:srgbClr val="FF0000"/>
            </a:solidFill>
            <a:miter lim="800000"/>
            <a:headEnd/>
            <a:tailEnd type="triangle" w="lg" len="med"/>
          </a:ln>
        </p:spPr>
        <p:txBody>
          <a:bodyPr/>
          <a:lstStyle/>
          <a:p>
            <a:pPr algn="ctr"/>
            <a:r>
              <a:rPr lang="en-US" sz="1400"/>
              <a:t>DC-charger panel</a:t>
            </a:r>
          </a:p>
        </p:txBody>
      </p:sp>
      <p:sp>
        <p:nvSpPr>
          <p:cNvPr id="31756" name="AutoShape 11"/>
          <p:cNvSpPr>
            <a:spLocks/>
          </p:cNvSpPr>
          <p:nvPr/>
        </p:nvSpPr>
        <p:spPr bwMode="auto">
          <a:xfrm>
            <a:off x="6026150" y="6145213"/>
            <a:ext cx="1419225" cy="398462"/>
          </a:xfrm>
          <a:prstGeom prst="borderCallout1">
            <a:avLst>
              <a:gd name="adj1" fmla="val 28685"/>
              <a:gd name="adj2" fmla="val -5370"/>
              <a:gd name="adj3" fmla="val -374102"/>
              <a:gd name="adj4" fmla="val -147426"/>
            </a:avLst>
          </a:prstGeom>
          <a:noFill/>
          <a:ln w="25400">
            <a:solidFill>
              <a:srgbClr val="FF0000"/>
            </a:solidFill>
            <a:miter lim="800000"/>
            <a:headEnd/>
            <a:tailEnd type="triangle" w="lg" len="med"/>
          </a:ln>
        </p:spPr>
        <p:txBody>
          <a:bodyPr/>
          <a:lstStyle/>
          <a:p>
            <a:pPr algn="ctr"/>
            <a:r>
              <a:rPr lang="en-US" sz="1400"/>
              <a:t>Panel cooler</a:t>
            </a:r>
          </a:p>
        </p:txBody>
      </p:sp>
    </p:spTree>
    <p:extLst>
      <p:ext uri="{BB962C8B-B14F-4D97-AF65-F5344CB8AC3E}">
        <p14:creationId xmlns:p14="http://schemas.microsoft.com/office/powerpoint/2010/main" val="367050057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199683" cy="654570"/>
          </a:xfrm>
        </p:spPr>
        <p:txBody>
          <a:bodyPr/>
          <a:lstStyle/>
          <a:p>
            <a:r>
              <a:rPr lang="fi-FI" dirty="0"/>
              <a:t>W</a:t>
            </a:r>
            <a:r>
              <a:rPr lang="en-GB" dirty="0"/>
              <a:t>ä</a:t>
            </a:r>
            <a:r>
              <a:rPr lang="fi-FI" dirty="0"/>
              <a:t>rtsil</a:t>
            </a:r>
            <a:r>
              <a:rPr lang="en-GB" dirty="0" smtClean="0"/>
              <a:t>ä</a:t>
            </a:r>
            <a:r>
              <a:rPr lang="fi-FI" dirty="0"/>
              <a:t> </a:t>
            </a:r>
            <a:r>
              <a:rPr lang="fi-FI" dirty="0" smtClean="0"/>
              <a:t>Cubes </a:t>
            </a:r>
            <a:r>
              <a:rPr lang="es-AR" dirty="0" smtClean="0"/>
              <a:t>– Interfaces simples</a:t>
            </a:r>
            <a:endParaRPr lang="en-GB" dirty="0"/>
          </a:p>
        </p:txBody>
      </p:sp>
      <p:pic>
        <p:nvPicPr>
          <p:cNvPr id="5" name="Picture 3" descr="3dSiteView_1"/>
          <p:cNvPicPr>
            <a:picLocks noChangeAspect="1" noChangeArrowheads="1"/>
          </p:cNvPicPr>
          <p:nvPr/>
        </p:nvPicPr>
        <p:blipFill>
          <a:blip r:embed="rId2" cstate="print"/>
          <a:srcRect t="16254" b="29108"/>
          <a:stretch>
            <a:fillRect/>
          </a:stretch>
        </p:blipFill>
        <p:spPr bwMode="auto">
          <a:xfrm>
            <a:off x="1332608" y="1708249"/>
            <a:ext cx="6480175" cy="2655888"/>
          </a:xfrm>
          <a:prstGeom prst="rect">
            <a:avLst/>
          </a:prstGeom>
          <a:noFill/>
          <a:ln w="9525">
            <a:noFill/>
            <a:miter lim="800000"/>
            <a:headEnd/>
            <a:tailEnd/>
          </a:ln>
        </p:spPr>
      </p:pic>
      <p:sp>
        <p:nvSpPr>
          <p:cNvPr id="6" name="Rectangle 8"/>
          <p:cNvSpPr>
            <a:spLocks noChangeArrowheads="1"/>
          </p:cNvSpPr>
          <p:nvPr/>
        </p:nvSpPr>
        <p:spPr bwMode="auto">
          <a:xfrm>
            <a:off x="251520" y="3787874"/>
            <a:ext cx="1152525" cy="720725"/>
          </a:xfrm>
          <a:prstGeom prst="rect">
            <a:avLst/>
          </a:prstGeom>
          <a:solidFill>
            <a:schemeClr val="accent1"/>
          </a:solidFill>
          <a:ln w="9525">
            <a:solidFill>
              <a:schemeClr val="tx1"/>
            </a:solidFill>
            <a:miter lim="800000"/>
            <a:headEnd/>
            <a:tailEnd/>
          </a:ln>
        </p:spPr>
        <p:txBody>
          <a:bodyPr wrap="none" anchor="ctr"/>
          <a:lstStyle/>
          <a:p>
            <a:pPr algn="ctr"/>
            <a:r>
              <a:rPr lang="en-GB" sz="1200"/>
              <a:t>Lube oil</a:t>
            </a:r>
          </a:p>
        </p:txBody>
      </p:sp>
      <p:sp>
        <p:nvSpPr>
          <p:cNvPr id="7" name="Rectangle 9"/>
          <p:cNvSpPr>
            <a:spLocks noChangeArrowheads="1"/>
          </p:cNvSpPr>
          <p:nvPr/>
        </p:nvSpPr>
        <p:spPr bwMode="auto">
          <a:xfrm>
            <a:off x="251520" y="4724499"/>
            <a:ext cx="1152525" cy="720725"/>
          </a:xfrm>
          <a:prstGeom prst="rect">
            <a:avLst/>
          </a:prstGeom>
          <a:solidFill>
            <a:schemeClr val="accent1"/>
          </a:solidFill>
          <a:ln w="9525">
            <a:solidFill>
              <a:schemeClr val="tx1"/>
            </a:solidFill>
            <a:miter lim="800000"/>
            <a:headEnd/>
            <a:tailEnd/>
          </a:ln>
        </p:spPr>
        <p:txBody>
          <a:bodyPr wrap="none" anchor="ctr"/>
          <a:lstStyle/>
          <a:p>
            <a:pPr algn="ctr"/>
            <a:r>
              <a:rPr lang="en-GB" sz="1200"/>
              <a:t>Gas</a:t>
            </a:r>
          </a:p>
        </p:txBody>
      </p:sp>
      <p:sp>
        <p:nvSpPr>
          <p:cNvPr id="8" name="Line 12"/>
          <p:cNvSpPr>
            <a:spLocks noChangeShapeType="1"/>
          </p:cNvSpPr>
          <p:nvPr/>
        </p:nvSpPr>
        <p:spPr bwMode="auto">
          <a:xfrm flipV="1">
            <a:off x="1404045" y="4148237"/>
            <a:ext cx="1079500" cy="865187"/>
          </a:xfrm>
          <a:prstGeom prst="line">
            <a:avLst/>
          </a:prstGeom>
          <a:noFill/>
          <a:ln w="9525">
            <a:solidFill>
              <a:schemeClr val="tx1"/>
            </a:solidFill>
            <a:round/>
            <a:headEnd/>
            <a:tailEnd type="triangle" w="med" len="med"/>
          </a:ln>
        </p:spPr>
        <p:txBody>
          <a:bodyPr/>
          <a:lstStyle/>
          <a:p>
            <a:endParaRPr lang="en-GB"/>
          </a:p>
        </p:txBody>
      </p:sp>
      <p:sp>
        <p:nvSpPr>
          <p:cNvPr id="9" name="Line 13"/>
          <p:cNvSpPr>
            <a:spLocks noChangeShapeType="1"/>
          </p:cNvSpPr>
          <p:nvPr/>
        </p:nvSpPr>
        <p:spPr bwMode="auto">
          <a:xfrm flipV="1">
            <a:off x="1404045" y="4076799"/>
            <a:ext cx="431800" cy="144463"/>
          </a:xfrm>
          <a:prstGeom prst="line">
            <a:avLst/>
          </a:prstGeom>
          <a:noFill/>
          <a:ln w="9525">
            <a:solidFill>
              <a:schemeClr val="tx1"/>
            </a:solidFill>
            <a:round/>
            <a:headEnd/>
            <a:tailEnd type="triangle" w="med" len="med"/>
          </a:ln>
        </p:spPr>
        <p:txBody>
          <a:bodyPr/>
          <a:lstStyle/>
          <a:p>
            <a:endParaRPr lang="en-GB"/>
          </a:p>
        </p:txBody>
      </p:sp>
      <p:sp>
        <p:nvSpPr>
          <p:cNvPr id="10" name="Rectangle 14"/>
          <p:cNvSpPr>
            <a:spLocks noChangeArrowheads="1"/>
          </p:cNvSpPr>
          <p:nvPr/>
        </p:nvSpPr>
        <p:spPr bwMode="auto">
          <a:xfrm>
            <a:off x="7812783" y="3427512"/>
            <a:ext cx="1152525" cy="720725"/>
          </a:xfrm>
          <a:prstGeom prst="rect">
            <a:avLst/>
          </a:prstGeom>
          <a:solidFill>
            <a:schemeClr val="accent1"/>
          </a:solidFill>
          <a:ln w="9525">
            <a:solidFill>
              <a:schemeClr val="tx1"/>
            </a:solidFill>
            <a:miter lim="800000"/>
            <a:headEnd/>
            <a:tailEnd/>
          </a:ln>
        </p:spPr>
        <p:txBody>
          <a:bodyPr wrap="none" anchor="ctr"/>
          <a:lstStyle/>
          <a:p>
            <a:pPr algn="ctr"/>
            <a:r>
              <a:rPr lang="en-GB" sz="1200"/>
              <a:t>MV out</a:t>
            </a:r>
          </a:p>
        </p:txBody>
      </p:sp>
      <p:sp>
        <p:nvSpPr>
          <p:cNvPr id="11" name="Line 15"/>
          <p:cNvSpPr>
            <a:spLocks noChangeShapeType="1"/>
          </p:cNvSpPr>
          <p:nvPr/>
        </p:nvSpPr>
        <p:spPr bwMode="auto">
          <a:xfrm>
            <a:off x="7523858" y="3787874"/>
            <a:ext cx="288925" cy="0"/>
          </a:xfrm>
          <a:prstGeom prst="line">
            <a:avLst/>
          </a:prstGeom>
          <a:noFill/>
          <a:ln w="9525">
            <a:solidFill>
              <a:schemeClr val="tx1"/>
            </a:solidFill>
            <a:round/>
            <a:headEnd/>
            <a:tailEnd type="triangle" w="med" len="med"/>
          </a:ln>
        </p:spPr>
        <p:txBody>
          <a:bodyPr/>
          <a:lstStyle/>
          <a:p>
            <a:endParaRPr lang="en-GB"/>
          </a:p>
        </p:txBody>
      </p:sp>
      <p:sp>
        <p:nvSpPr>
          <p:cNvPr id="12" name="Freeform 16"/>
          <p:cNvSpPr>
            <a:spLocks/>
          </p:cNvSpPr>
          <p:nvPr/>
        </p:nvSpPr>
        <p:spPr bwMode="auto">
          <a:xfrm>
            <a:off x="5147370" y="4148237"/>
            <a:ext cx="1657350" cy="287337"/>
          </a:xfrm>
          <a:custGeom>
            <a:avLst/>
            <a:gdLst>
              <a:gd name="T0" fmla="*/ 0 w 1044"/>
              <a:gd name="T1" fmla="*/ 0 h 378"/>
              <a:gd name="T2" fmla="*/ 499 w 1044"/>
              <a:gd name="T3" fmla="*/ 363 h 378"/>
              <a:gd name="T4" fmla="*/ 1044 w 1044"/>
              <a:gd name="T5" fmla="*/ 91 h 378"/>
              <a:gd name="T6" fmla="*/ 0 60000 65536"/>
              <a:gd name="T7" fmla="*/ 0 60000 65536"/>
              <a:gd name="T8" fmla="*/ 0 60000 65536"/>
              <a:gd name="T9" fmla="*/ 0 w 1044"/>
              <a:gd name="T10" fmla="*/ 0 h 378"/>
              <a:gd name="T11" fmla="*/ 1044 w 1044"/>
              <a:gd name="T12" fmla="*/ 378 h 378"/>
            </a:gdLst>
            <a:ahLst/>
            <a:cxnLst>
              <a:cxn ang="T6">
                <a:pos x="T0" y="T1"/>
              </a:cxn>
              <a:cxn ang="T7">
                <a:pos x="T2" y="T3"/>
              </a:cxn>
              <a:cxn ang="T8">
                <a:pos x="T4" y="T5"/>
              </a:cxn>
            </a:cxnLst>
            <a:rect l="T9" t="T10" r="T11" b="T12"/>
            <a:pathLst>
              <a:path w="1044" h="378">
                <a:moveTo>
                  <a:pt x="0" y="0"/>
                </a:moveTo>
                <a:cubicBezTo>
                  <a:pt x="162" y="174"/>
                  <a:pt x="325" y="348"/>
                  <a:pt x="499" y="363"/>
                </a:cubicBezTo>
                <a:cubicBezTo>
                  <a:pt x="673" y="378"/>
                  <a:pt x="908" y="129"/>
                  <a:pt x="1044" y="91"/>
                </a:cubicBezTo>
              </a:path>
            </a:pathLst>
          </a:custGeom>
          <a:noFill/>
          <a:ln w="9525">
            <a:solidFill>
              <a:schemeClr val="tx1"/>
            </a:solidFill>
            <a:round/>
            <a:headEnd/>
            <a:tailEnd type="triangle" w="med" len="med"/>
          </a:ln>
        </p:spPr>
        <p:txBody>
          <a:bodyPr/>
          <a:lstStyle/>
          <a:p>
            <a:endParaRPr lang="en-GB"/>
          </a:p>
        </p:txBody>
      </p:sp>
      <p:sp>
        <p:nvSpPr>
          <p:cNvPr id="13" name="Freeform 29"/>
          <p:cNvSpPr>
            <a:spLocks/>
          </p:cNvSpPr>
          <p:nvPr/>
        </p:nvSpPr>
        <p:spPr bwMode="auto">
          <a:xfrm>
            <a:off x="5031483" y="4233962"/>
            <a:ext cx="1844675" cy="346075"/>
          </a:xfrm>
          <a:custGeom>
            <a:avLst/>
            <a:gdLst>
              <a:gd name="T0" fmla="*/ 1162 w 1162"/>
              <a:gd name="T1" fmla="*/ 38 h 304"/>
              <a:gd name="T2" fmla="*/ 620 w 1162"/>
              <a:gd name="T3" fmla="*/ 298 h 304"/>
              <a:gd name="T4" fmla="*/ 0 w 1162"/>
              <a:gd name="T5" fmla="*/ 0 h 304"/>
              <a:gd name="T6" fmla="*/ 0 60000 65536"/>
              <a:gd name="T7" fmla="*/ 0 60000 65536"/>
              <a:gd name="T8" fmla="*/ 0 60000 65536"/>
              <a:gd name="T9" fmla="*/ 0 w 1162"/>
              <a:gd name="T10" fmla="*/ 0 h 304"/>
              <a:gd name="T11" fmla="*/ 1162 w 1162"/>
              <a:gd name="T12" fmla="*/ 304 h 304"/>
            </a:gdLst>
            <a:ahLst/>
            <a:cxnLst>
              <a:cxn ang="T6">
                <a:pos x="T0" y="T1"/>
              </a:cxn>
              <a:cxn ang="T7">
                <a:pos x="T2" y="T3"/>
              </a:cxn>
              <a:cxn ang="T8">
                <a:pos x="T4" y="T5"/>
              </a:cxn>
            </a:cxnLst>
            <a:rect l="T9" t="T10" r="T11" b="T12"/>
            <a:pathLst>
              <a:path w="1162" h="304">
                <a:moveTo>
                  <a:pt x="1162" y="38"/>
                </a:moveTo>
                <a:cubicBezTo>
                  <a:pt x="986" y="163"/>
                  <a:pt x="814" y="304"/>
                  <a:pt x="620" y="298"/>
                </a:cubicBezTo>
                <a:cubicBezTo>
                  <a:pt x="426" y="292"/>
                  <a:pt x="129" y="62"/>
                  <a:pt x="0" y="0"/>
                </a:cubicBezTo>
              </a:path>
            </a:pathLst>
          </a:custGeom>
          <a:noFill/>
          <a:ln w="9525">
            <a:solidFill>
              <a:schemeClr val="tx1"/>
            </a:solidFill>
            <a:round/>
            <a:headEnd/>
            <a:tailEnd type="triangle" w="med" len="med"/>
          </a:ln>
        </p:spPr>
        <p:txBody>
          <a:bodyPr/>
          <a:lstStyle/>
          <a:p>
            <a:endParaRPr lang="en-GB"/>
          </a:p>
        </p:txBody>
      </p:sp>
      <p:sp>
        <p:nvSpPr>
          <p:cNvPr id="14" name="Text Box 30"/>
          <p:cNvSpPr txBox="1">
            <a:spLocks noChangeArrowheads="1"/>
          </p:cNvSpPr>
          <p:nvPr/>
        </p:nvSpPr>
        <p:spPr bwMode="auto">
          <a:xfrm>
            <a:off x="5739508" y="4076799"/>
            <a:ext cx="488950" cy="336550"/>
          </a:xfrm>
          <a:prstGeom prst="rect">
            <a:avLst/>
          </a:prstGeom>
          <a:noFill/>
          <a:ln w="9525">
            <a:noFill/>
            <a:miter lim="800000"/>
            <a:headEnd/>
            <a:tailEnd/>
          </a:ln>
        </p:spPr>
        <p:txBody>
          <a:bodyPr wrap="none">
            <a:spAutoFit/>
          </a:bodyPr>
          <a:lstStyle/>
          <a:p>
            <a:r>
              <a:rPr lang="en-GB" sz="1600"/>
              <a:t>MV</a:t>
            </a:r>
          </a:p>
        </p:txBody>
      </p:sp>
      <p:sp>
        <p:nvSpPr>
          <p:cNvPr id="15" name="Text Box 31"/>
          <p:cNvSpPr txBox="1">
            <a:spLocks noChangeArrowheads="1"/>
          </p:cNvSpPr>
          <p:nvPr/>
        </p:nvSpPr>
        <p:spPr bwMode="auto">
          <a:xfrm>
            <a:off x="5795070" y="4603849"/>
            <a:ext cx="431800" cy="336550"/>
          </a:xfrm>
          <a:prstGeom prst="rect">
            <a:avLst/>
          </a:prstGeom>
          <a:noFill/>
          <a:ln w="9525">
            <a:noFill/>
            <a:miter lim="800000"/>
            <a:headEnd/>
            <a:tailEnd/>
          </a:ln>
        </p:spPr>
        <p:txBody>
          <a:bodyPr wrap="none">
            <a:spAutoFit/>
          </a:bodyPr>
          <a:lstStyle/>
          <a:p>
            <a:r>
              <a:rPr lang="en-GB" sz="1600"/>
              <a:t>LV</a:t>
            </a:r>
          </a:p>
        </p:txBody>
      </p:sp>
    </p:spTree>
    <p:extLst>
      <p:ext uri="{BB962C8B-B14F-4D97-AF65-F5344CB8AC3E}">
        <p14:creationId xmlns:p14="http://schemas.microsoft.com/office/powerpoint/2010/main" val="317850130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s-AR" dirty="0" smtClean="0"/>
              <a:t>Construcción simple también</a:t>
            </a:r>
            <a:endParaRPr lang="en-GB" dirty="0"/>
          </a:p>
        </p:txBody>
      </p:sp>
      <p:pic>
        <p:nvPicPr>
          <p:cNvPr id="258061" name="Picture 13" descr="SteelFrame_3"/>
          <p:cNvPicPr>
            <a:picLocks noChangeAspect="1" noChangeArrowheads="1"/>
          </p:cNvPicPr>
          <p:nvPr/>
        </p:nvPicPr>
        <p:blipFill>
          <a:blip r:embed="rId2" cstate="print"/>
          <a:srcRect/>
          <a:stretch>
            <a:fillRect/>
          </a:stretch>
        </p:blipFill>
        <p:spPr bwMode="auto">
          <a:xfrm>
            <a:off x="1511300" y="1528763"/>
            <a:ext cx="5310188" cy="3983037"/>
          </a:xfrm>
          <a:prstGeom prst="rect">
            <a:avLst/>
          </a:prstGeom>
          <a:noFill/>
        </p:spPr>
      </p:pic>
      <p:sp>
        <p:nvSpPr>
          <p:cNvPr id="258055" name="AutoShape 7"/>
          <p:cNvSpPr>
            <a:spLocks/>
          </p:cNvSpPr>
          <p:nvPr/>
        </p:nvSpPr>
        <p:spPr bwMode="auto">
          <a:xfrm>
            <a:off x="341313" y="1179513"/>
            <a:ext cx="2474912" cy="358775"/>
          </a:xfrm>
          <a:prstGeom prst="borderCallout1">
            <a:avLst>
              <a:gd name="adj1" fmla="val 31856"/>
              <a:gd name="adj2" fmla="val 103079"/>
              <a:gd name="adj3" fmla="val 369468"/>
              <a:gd name="adj4" fmla="val 144708"/>
            </a:avLst>
          </a:prstGeom>
          <a:noFill/>
          <a:ln w="12700" algn="ctr">
            <a:solidFill>
              <a:srgbClr val="FF0000"/>
            </a:solidFill>
            <a:miter lim="800000"/>
            <a:headEnd/>
            <a:tailEnd type="oval" w="med" len="med"/>
          </a:ln>
          <a:effectLst/>
        </p:spPr>
        <p:txBody>
          <a:bodyPr/>
          <a:lstStyle/>
          <a:p>
            <a:r>
              <a:rPr lang="en-GB"/>
              <a:t>Radiator Supports</a:t>
            </a:r>
          </a:p>
        </p:txBody>
      </p:sp>
      <p:sp>
        <p:nvSpPr>
          <p:cNvPr id="258060" name="AutoShape 12"/>
          <p:cNvSpPr>
            <a:spLocks/>
          </p:cNvSpPr>
          <p:nvPr/>
        </p:nvSpPr>
        <p:spPr bwMode="auto">
          <a:xfrm>
            <a:off x="4122738" y="5364163"/>
            <a:ext cx="1682750" cy="720725"/>
          </a:xfrm>
          <a:prstGeom prst="borderCallout1">
            <a:avLst>
              <a:gd name="adj1" fmla="val 15861"/>
              <a:gd name="adj2" fmla="val -4528"/>
              <a:gd name="adj3" fmla="val -145815"/>
              <a:gd name="adj4" fmla="val -33963"/>
            </a:avLst>
          </a:prstGeom>
          <a:noFill/>
          <a:ln w="12700" algn="ctr">
            <a:solidFill>
              <a:srgbClr val="FF0000"/>
            </a:solidFill>
            <a:miter lim="800000"/>
            <a:headEnd/>
            <a:tailEnd type="oval" w="med" len="med"/>
          </a:ln>
          <a:effectLst/>
        </p:spPr>
        <p:txBody>
          <a:bodyPr/>
          <a:lstStyle/>
          <a:p>
            <a:r>
              <a:rPr lang="en-GB"/>
              <a:t>Support to Equipment</a:t>
            </a:r>
          </a:p>
        </p:txBody>
      </p:sp>
      <p:sp>
        <p:nvSpPr>
          <p:cNvPr id="258062" name="Line 14"/>
          <p:cNvSpPr>
            <a:spLocks noChangeShapeType="1"/>
          </p:cNvSpPr>
          <p:nvPr/>
        </p:nvSpPr>
        <p:spPr bwMode="auto">
          <a:xfrm flipH="1" flipV="1">
            <a:off x="2862263" y="4238625"/>
            <a:ext cx="1123950" cy="1350963"/>
          </a:xfrm>
          <a:prstGeom prst="line">
            <a:avLst/>
          </a:prstGeom>
          <a:noFill/>
          <a:ln w="12700">
            <a:solidFill>
              <a:srgbClr val="FF0000"/>
            </a:solidFill>
            <a:round/>
            <a:headEnd/>
            <a:tailEnd type="oval" w="med" len="med"/>
          </a:ln>
          <a:effectLst/>
        </p:spPr>
        <p:txBody>
          <a:bodyPr/>
          <a:lstStyle/>
          <a:p>
            <a:endParaRPr lang="en-GB"/>
          </a:p>
        </p:txBody>
      </p:sp>
      <p:sp>
        <p:nvSpPr>
          <p:cNvPr id="258064" name="AutoShape 16"/>
          <p:cNvSpPr>
            <a:spLocks/>
          </p:cNvSpPr>
          <p:nvPr/>
        </p:nvSpPr>
        <p:spPr bwMode="auto">
          <a:xfrm>
            <a:off x="250825" y="1898650"/>
            <a:ext cx="1620838" cy="765175"/>
          </a:xfrm>
          <a:prstGeom prst="borderCallout1">
            <a:avLst>
              <a:gd name="adj1" fmla="val 14940"/>
              <a:gd name="adj2" fmla="val 104699"/>
              <a:gd name="adj3" fmla="val 92116"/>
              <a:gd name="adj4" fmla="val 137412"/>
            </a:avLst>
          </a:prstGeom>
          <a:noFill/>
          <a:ln w="12700" algn="ctr">
            <a:solidFill>
              <a:srgbClr val="FF0000"/>
            </a:solidFill>
            <a:miter lim="800000"/>
            <a:headEnd/>
            <a:tailEnd type="oval" w="med" len="med"/>
          </a:ln>
          <a:effectLst/>
        </p:spPr>
        <p:txBody>
          <a:bodyPr/>
          <a:lstStyle/>
          <a:p>
            <a:r>
              <a:rPr lang="en-GB"/>
              <a:t>Stack Side Supports</a:t>
            </a:r>
          </a:p>
        </p:txBody>
      </p:sp>
      <p:sp>
        <p:nvSpPr>
          <p:cNvPr id="258065" name="AutoShape 17"/>
          <p:cNvSpPr>
            <a:spLocks/>
          </p:cNvSpPr>
          <p:nvPr/>
        </p:nvSpPr>
        <p:spPr bwMode="auto">
          <a:xfrm>
            <a:off x="6650038" y="4733925"/>
            <a:ext cx="2016125" cy="990600"/>
          </a:xfrm>
          <a:prstGeom prst="borderCallout1">
            <a:avLst>
              <a:gd name="adj1" fmla="val 11537"/>
              <a:gd name="adj2" fmla="val -3778"/>
              <a:gd name="adj3" fmla="val -47116"/>
              <a:gd name="adj4" fmla="val -83856"/>
            </a:avLst>
          </a:prstGeom>
          <a:noFill/>
          <a:ln w="12700" algn="ctr">
            <a:solidFill>
              <a:srgbClr val="FF0000"/>
            </a:solidFill>
            <a:miter lim="800000"/>
            <a:headEnd/>
            <a:tailEnd type="oval" w="med" len="med"/>
          </a:ln>
          <a:effectLst/>
        </p:spPr>
        <p:txBody>
          <a:bodyPr/>
          <a:lstStyle/>
          <a:p>
            <a:r>
              <a:rPr lang="en-GB"/>
              <a:t>Support to Mechanical Platforms</a:t>
            </a:r>
          </a:p>
        </p:txBody>
      </p:sp>
      <p:sp>
        <p:nvSpPr>
          <p:cNvPr id="258066" name="Line 18"/>
          <p:cNvSpPr>
            <a:spLocks noChangeShapeType="1"/>
          </p:cNvSpPr>
          <p:nvPr/>
        </p:nvSpPr>
        <p:spPr bwMode="auto">
          <a:xfrm flipH="1" flipV="1">
            <a:off x="5111750" y="3878263"/>
            <a:ext cx="2249488" cy="811212"/>
          </a:xfrm>
          <a:prstGeom prst="line">
            <a:avLst/>
          </a:prstGeom>
          <a:noFill/>
          <a:ln w="12700">
            <a:solidFill>
              <a:srgbClr val="FF0000"/>
            </a:solidFill>
            <a:round/>
            <a:headEnd/>
            <a:tailEnd type="oval" w="med" len="med"/>
          </a:ln>
          <a:effectLst/>
        </p:spPr>
        <p:txBody>
          <a:bodyPr/>
          <a:lstStyle/>
          <a:p>
            <a:endParaRPr lang="en-GB"/>
          </a:p>
        </p:txBody>
      </p:sp>
    </p:spTree>
    <p:extLst>
      <p:ext uri="{BB962C8B-B14F-4D97-AF65-F5344CB8AC3E}">
        <p14:creationId xmlns:p14="http://schemas.microsoft.com/office/powerpoint/2010/main" val="52705778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title"/>
          </p:nvPr>
        </p:nvSpPr>
        <p:spPr>
          <a:xfrm>
            <a:off x="1" y="0"/>
            <a:ext cx="2771750" cy="654570"/>
          </a:xfrm>
        </p:spPr>
        <p:txBody>
          <a:bodyPr/>
          <a:lstStyle/>
          <a:p>
            <a:r>
              <a:rPr lang="es-AR" dirty="0" smtClean="0"/>
              <a:t>Continuación</a:t>
            </a:r>
            <a:endParaRPr lang="en-GB" dirty="0"/>
          </a:p>
        </p:txBody>
      </p:sp>
      <p:pic>
        <p:nvPicPr>
          <p:cNvPr id="193551" name="Picture 15" descr="SteelFrame_GasCube_1"/>
          <p:cNvPicPr>
            <a:picLocks noChangeAspect="1" noChangeArrowheads="1"/>
          </p:cNvPicPr>
          <p:nvPr/>
        </p:nvPicPr>
        <p:blipFill>
          <a:blip r:embed="rId2" cstate="print"/>
          <a:srcRect/>
          <a:stretch>
            <a:fillRect/>
          </a:stretch>
        </p:blipFill>
        <p:spPr bwMode="auto">
          <a:xfrm>
            <a:off x="1241425" y="1552575"/>
            <a:ext cx="6165850" cy="4625975"/>
          </a:xfrm>
          <a:prstGeom prst="rect">
            <a:avLst/>
          </a:prstGeom>
          <a:noFill/>
        </p:spPr>
      </p:pic>
      <p:sp>
        <p:nvSpPr>
          <p:cNvPr id="193542" name="AutoShape 6"/>
          <p:cNvSpPr>
            <a:spLocks/>
          </p:cNvSpPr>
          <p:nvPr/>
        </p:nvSpPr>
        <p:spPr bwMode="auto">
          <a:xfrm>
            <a:off x="7181850" y="2708275"/>
            <a:ext cx="1730375" cy="1350963"/>
          </a:xfrm>
          <a:prstGeom prst="borderCallout1">
            <a:avLst>
              <a:gd name="adj1" fmla="val 8458"/>
              <a:gd name="adj2" fmla="val -4403"/>
              <a:gd name="adj3" fmla="val 99648"/>
              <a:gd name="adj4" fmla="val -35505"/>
            </a:avLst>
          </a:prstGeom>
          <a:noFill/>
          <a:ln w="12700" algn="ctr">
            <a:solidFill>
              <a:srgbClr val="FF0000"/>
            </a:solidFill>
            <a:miter lim="800000"/>
            <a:headEnd/>
            <a:tailEnd type="oval" w="med" len="med"/>
          </a:ln>
          <a:effectLst/>
        </p:spPr>
        <p:txBody>
          <a:bodyPr/>
          <a:lstStyle/>
          <a:p>
            <a:r>
              <a:rPr lang="en-GB"/>
              <a:t>Ladder to the Roof </a:t>
            </a:r>
          </a:p>
          <a:p>
            <a:r>
              <a:rPr lang="en-GB"/>
              <a:t>via Charge Air Platform</a:t>
            </a:r>
          </a:p>
        </p:txBody>
      </p:sp>
      <p:sp>
        <p:nvSpPr>
          <p:cNvPr id="193544" name="Text Box 8"/>
          <p:cNvSpPr txBox="1">
            <a:spLocks noChangeArrowheads="1"/>
          </p:cNvSpPr>
          <p:nvPr/>
        </p:nvSpPr>
        <p:spPr bwMode="auto">
          <a:xfrm>
            <a:off x="6659563" y="1341438"/>
            <a:ext cx="2159000" cy="396875"/>
          </a:xfrm>
          <a:prstGeom prst="rect">
            <a:avLst/>
          </a:prstGeom>
          <a:noFill/>
          <a:ln w="9525" algn="ctr">
            <a:noFill/>
            <a:miter lim="800000"/>
            <a:headEnd/>
            <a:tailEnd/>
          </a:ln>
          <a:effectLst/>
        </p:spPr>
        <p:txBody>
          <a:bodyPr>
            <a:spAutoFit/>
          </a:bodyPr>
          <a:lstStyle/>
          <a:p>
            <a:pPr>
              <a:spcBef>
                <a:spcPct val="50000"/>
              </a:spcBef>
            </a:pPr>
            <a:r>
              <a:rPr lang="en-GB" b="1"/>
              <a:t>Civil Scope</a:t>
            </a:r>
          </a:p>
        </p:txBody>
      </p:sp>
      <p:sp>
        <p:nvSpPr>
          <p:cNvPr id="193546" name="AutoShape 10"/>
          <p:cNvSpPr>
            <a:spLocks/>
          </p:cNvSpPr>
          <p:nvPr/>
        </p:nvSpPr>
        <p:spPr bwMode="auto">
          <a:xfrm>
            <a:off x="296863" y="1179513"/>
            <a:ext cx="2016125" cy="503237"/>
          </a:xfrm>
          <a:prstGeom prst="borderCallout1">
            <a:avLst>
              <a:gd name="adj1" fmla="val 22713"/>
              <a:gd name="adj2" fmla="val 103778"/>
              <a:gd name="adj3" fmla="val 260884"/>
              <a:gd name="adj4" fmla="val 169685"/>
            </a:avLst>
          </a:prstGeom>
          <a:noFill/>
          <a:ln w="12700" algn="ctr">
            <a:solidFill>
              <a:srgbClr val="FF0000"/>
            </a:solidFill>
            <a:miter lim="800000"/>
            <a:headEnd/>
            <a:tailEnd type="oval" w="med" len="med"/>
          </a:ln>
          <a:effectLst/>
        </p:spPr>
        <p:txBody>
          <a:bodyPr/>
          <a:lstStyle/>
          <a:p>
            <a:r>
              <a:rPr lang="en-GB"/>
              <a:t>Platforms</a:t>
            </a:r>
          </a:p>
        </p:txBody>
      </p:sp>
      <p:sp>
        <p:nvSpPr>
          <p:cNvPr id="193547" name="Line 11"/>
          <p:cNvSpPr>
            <a:spLocks noChangeShapeType="1"/>
          </p:cNvSpPr>
          <p:nvPr/>
        </p:nvSpPr>
        <p:spPr bwMode="auto">
          <a:xfrm flipH="1">
            <a:off x="6507163" y="2798763"/>
            <a:ext cx="539750" cy="225425"/>
          </a:xfrm>
          <a:prstGeom prst="line">
            <a:avLst/>
          </a:prstGeom>
          <a:noFill/>
          <a:ln w="12700">
            <a:solidFill>
              <a:srgbClr val="FF0000"/>
            </a:solidFill>
            <a:round/>
            <a:headEnd/>
            <a:tailEnd type="oval" w="med" len="med"/>
          </a:ln>
          <a:effectLst/>
        </p:spPr>
        <p:txBody>
          <a:bodyPr/>
          <a:lstStyle/>
          <a:p>
            <a:endParaRPr lang="en-GB"/>
          </a:p>
        </p:txBody>
      </p:sp>
      <p:sp>
        <p:nvSpPr>
          <p:cNvPr id="193549" name="Line 13"/>
          <p:cNvSpPr>
            <a:spLocks noChangeShapeType="1"/>
          </p:cNvSpPr>
          <p:nvPr/>
        </p:nvSpPr>
        <p:spPr bwMode="auto">
          <a:xfrm>
            <a:off x="1331913" y="1719263"/>
            <a:ext cx="719137" cy="2430462"/>
          </a:xfrm>
          <a:prstGeom prst="line">
            <a:avLst/>
          </a:prstGeom>
          <a:noFill/>
          <a:ln w="12700">
            <a:solidFill>
              <a:srgbClr val="FF0000"/>
            </a:solidFill>
            <a:round/>
            <a:headEnd/>
            <a:tailEnd type="oval" w="med" len="med"/>
          </a:ln>
          <a:effectLst/>
        </p:spPr>
        <p:txBody>
          <a:bodyPr/>
          <a:lstStyle/>
          <a:p>
            <a:endParaRPr lang="en-GB"/>
          </a:p>
        </p:txBody>
      </p:sp>
      <p:sp>
        <p:nvSpPr>
          <p:cNvPr id="193554" name="AutoShape 18"/>
          <p:cNvSpPr>
            <a:spLocks/>
          </p:cNvSpPr>
          <p:nvPr/>
        </p:nvSpPr>
        <p:spPr bwMode="auto">
          <a:xfrm>
            <a:off x="296863" y="5634038"/>
            <a:ext cx="1801812" cy="720725"/>
          </a:xfrm>
          <a:prstGeom prst="borderCallout1">
            <a:avLst>
              <a:gd name="adj1" fmla="val 15861"/>
              <a:gd name="adj2" fmla="val 104227"/>
              <a:gd name="adj3" fmla="val -194495"/>
              <a:gd name="adj4" fmla="val 133042"/>
            </a:avLst>
          </a:prstGeom>
          <a:noFill/>
          <a:ln w="12700" algn="ctr">
            <a:solidFill>
              <a:srgbClr val="FF0000"/>
            </a:solidFill>
            <a:miter lim="800000"/>
            <a:headEnd/>
            <a:tailEnd type="oval" w="med" len="med"/>
          </a:ln>
          <a:effectLst/>
        </p:spPr>
        <p:txBody>
          <a:bodyPr/>
          <a:lstStyle/>
          <a:p>
            <a:r>
              <a:rPr lang="en-GB"/>
              <a:t>Generator Duct Support</a:t>
            </a:r>
          </a:p>
        </p:txBody>
      </p:sp>
      <p:sp>
        <p:nvSpPr>
          <p:cNvPr id="193556" name="AutoShape 20"/>
          <p:cNvSpPr>
            <a:spLocks/>
          </p:cNvSpPr>
          <p:nvPr/>
        </p:nvSpPr>
        <p:spPr bwMode="auto">
          <a:xfrm>
            <a:off x="6011863" y="5949950"/>
            <a:ext cx="1935162" cy="719138"/>
          </a:xfrm>
          <a:prstGeom prst="borderCallout3">
            <a:avLst>
              <a:gd name="adj1" fmla="val 15894"/>
              <a:gd name="adj2" fmla="val -3940"/>
              <a:gd name="adj3" fmla="val 15894"/>
              <a:gd name="adj4" fmla="val -9269"/>
              <a:gd name="adj5" fmla="val -5296"/>
              <a:gd name="adj6" fmla="val -9269"/>
              <a:gd name="adj7" fmla="val -52759"/>
              <a:gd name="adj8" fmla="val 22069"/>
            </a:avLst>
          </a:prstGeom>
          <a:noFill/>
          <a:ln w="12700" algn="ctr">
            <a:solidFill>
              <a:srgbClr val="FF0000"/>
            </a:solidFill>
            <a:miter lim="800000"/>
            <a:headEnd/>
            <a:tailEnd type="oval" w="med" len="med"/>
          </a:ln>
          <a:effectLst/>
        </p:spPr>
        <p:txBody>
          <a:bodyPr/>
          <a:lstStyle/>
          <a:p>
            <a:r>
              <a:rPr lang="en-GB"/>
              <a:t>Ventilation Louver Support</a:t>
            </a:r>
          </a:p>
          <a:p>
            <a:endParaRPr lang="en-GB"/>
          </a:p>
        </p:txBody>
      </p:sp>
      <p:sp>
        <p:nvSpPr>
          <p:cNvPr id="193557" name="AutoShape 21"/>
          <p:cNvSpPr>
            <a:spLocks/>
          </p:cNvSpPr>
          <p:nvPr/>
        </p:nvSpPr>
        <p:spPr bwMode="auto">
          <a:xfrm>
            <a:off x="2457450" y="5802313"/>
            <a:ext cx="1484313" cy="719137"/>
          </a:xfrm>
          <a:prstGeom prst="borderCallout3">
            <a:avLst>
              <a:gd name="adj1" fmla="val 15894"/>
              <a:gd name="adj2" fmla="val -5134"/>
              <a:gd name="adj3" fmla="val 15894"/>
              <a:gd name="adj4" fmla="val -8023"/>
              <a:gd name="adj5" fmla="val -15894"/>
              <a:gd name="adj6" fmla="val -8023"/>
              <a:gd name="adj7" fmla="val -86755"/>
              <a:gd name="adj8" fmla="val 97648"/>
            </a:avLst>
          </a:prstGeom>
          <a:noFill/>
          <a:ln w="12700" algn="ctr">
            <a:solidFill>
              <a:srgbClr val="FF0000"/>
            </a:solidFill>
            <a:miter lim="800000"/>
            <a:headEnd/>
            <a:tailEnd type="oval" w="med" len="med"/>
          </a:ln>
          <a:effectLst/>
        </p:spPr>
        <p:txBody>
          <a:bodyPr/>
          <a:lstStyle/>
          <a:p>
            <a:r>
              <a:rPr lang="en-GB"/>
              <a:t>Main Steel Frame</a:t>
            </a:r>
          </a:p>
          <a:p>
            <a:endParaRPr lang="en-GB"/>
          </a:p>
        </p:txBody>
      </p:sp>
      <p:sp>
        <p:nvSpPr>
          <p:cNvPr id="193558" name="AutoShape 22"/>
          <p:cNvSpPr>
            <a:spLocks/>
          </p:cNvSpPr>
          <p:nvPr/>
        </p:nvSpPr>
        <p:spPr bwMode="auto">
          <a:xfrm>
            <a:off x="4122738" y="5724525"/>
            <a:ext cx="1125537" cy="720725"/>
          </a:xfrm>
          <a:prstGeom prst="borderCallout1">
            <a:avLst>
              <a:gd name="adj1" fmla="val 15861"/>
              <a:gd name="adj2" fmla="val 106769"/>
              <a:gd name="adj3" fmla="val -59032"/>
              <a:gd name="adj4" fmla="val 118194"/>
            </a:avLst>
          </a:prstGeom>
          <a:noFill/>
          <a:ln w="12700" algn="ctr">
            <a:solidFill>
              <a:srgbClr val="FF0000"/>
            </a:solidFill>
            <a:miter lim="800000"/>
            <a:headEnd/>
            <a:tailEnd type="oval" w="med" len="med"/>
          </a:ln>
          <a:effectLst/>
        </p:spPr>
        <p:txBody>
          <a:bodyPr/>
          <a:lstStyle/>
          <a:p>
            <a:r>
              <a:rPr lang="en-GB"/>
              <a:t>Door Support</a:t>
            </a:r>
          </a:p>
        </p:txBody>
      </p:sp>
      <p:sp>
        <p:nvSpPr>
          <p:cNvPr id="193559" name="AutoShape 23"/>
          <p:cNvSpPr>
            <a:spLocks/>
          </p:cNvSpPr>
          <p:nvPr/>
        </p:nvSpPr>
        <p:spPr bwMode="auto">
          <a:xfrm>
            <a:off x="4535488" y="1133475"/>
            <a:ext cx="2016125" cy="674688"/>
          </a:xfrm>
          <a:prstGeom prst="borderCallout1">
            <a:avLst>
              <a:gd name="adj1" fmla="val 16940"/>
              <a:gd name="adj2" fmla="val -3778"/>
              <a:gd name="adj3" fmla="val 221884"/>
              <a:gd name="adj4" fmla="val -27639"/>
            </a:avLst>
          </a:prstGeom>
          <a:noFill/>
          <a:ln w="12700" algn="ctr">
            <a:solidFill>
              <a:srgbClr val="FF0000"/>
            </a:solidFill>
            <a:miter lim="800000"/>
            <a:headEnd/>
            <a:tailEnd type="oval" w="med" len="med"/>
          </a:ln>
          <a:effectLst/>
        </p:spPr>
        <p:txBody>
          <a:bodyPr/>
          <a:lstStyle/>
          <a:p>
            <a:r>
              <a:rPr lang="en-GB"/>
              <a:t>Ventilation Roof Fan Support</a:t>
            </a:r>
          </a:p>
        </p:txBody>
      </p:sp>
      <p:sp>
        <p:nvSpPr>
          <p:cNvPr id="193560" name="AutoShape 24"/>
          <p:cNvSpPr>
            <a:spLocks/>
          </p:cNvSpPr>
          <p:nvPr/>
        </p:nvSpPr>
        <p:spPr bwMode="auto">
          <a:xfrm>
            <a:off x="296863" y="4733925"/>
            <a:ext cx="1125537" cy="720725"/>
          </a:xfrm>
          <a:prstGeom prst="borderCallout1">
            <a:avLst>
              <a:gd name="adj1" fmla="val 15861"/>
              <a:gd name="adj2" fmla="val 106769"/>
              <a:gd name="adj3" fmla="val 69162"/>
              <a:gd name="adj4" fmla="val 149083"/>
            </a:avLst>
          </a:prstGeom>
          <a:noFill/>
          <a:ln w="12700" algn="ctr">
            <a:solidFill>
              <a:srgbClr val="FF0000"/>
            </a:solidFill>
            <a:miter lim="800000"/>
            <a:headEnd/>
            <a:tailEnd type="oval" w="med" len="med"/>
          </a:ln>
          <a:effectLst/>
        </p:spPr>
        <p:txBody>
          <a:bodyPr/>
          <a:lstStyle/>
          <a:p>
            <a:r>
              <a:rPr lang="en-GB"/>
              <a:t>Anchor Bolts</a:t>
            </a:r>
          </a:p>
        </p:txBody>
      </p:sp>
    </p:spTree>
    <p:extLst>
      <p:ext uri="{BB962C8B-B14F-4D97-AF65-F5344CB8AC3E}">
        <p14:creationId xmlns:p14="http://schemas.microsoft.com/office/powerpoint/2010/main" val="87035025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089624" cy="654570"/>
          </a:xfrm>
        </p:spPr>
        <p:txBody>
          <a:bodyPr/>
          <a:lstStyle/>
          <a:p>
            <a:r>
              <a:rPr lang="es-AR" dirty="0" smtClean="0"/>
              <a:t>Indonesia – Instalación de 2 </a:t>
            </a:r>
            <a:r>
              <a:rPr lang="fi-FI" dirty="0"/>
              <a:t>W</a:t>
            </a:r>
            <a:r>
              <a:rPr lang="en-GB" dirty="0"/>
              <a:t>ä</a:t>
            </a:r>
            <a:r>
              <a:rPr lang="fi-FI" dirty="0"/>
              <a:t>rtsil</a:t>
            </a:r>
            <a:r>
              <a:rPr lang="en-GB" dirty="0"/>
              <a:t>ä</a:t>
            </a:r>
            <a:r>
              <a:rPr lang="fi-FI" dirty="0"/>
              <a:t> Gas </a:t>
            </a:r>
            <a:r>
              <a:rPr lang="fi-FI" dirty="0" smtClean="0"/>
              <a:t>Cubes</a:t>
            </a:r>
            <a:endParaRPr lang="en-GB" dirty="0"/>
          </a:p>
        </p:txBody>
      </p:sp>
      <p:pic>
        <p:nvPicPr>
          <p:cNvPr id="6" name="Picture 1" descr="IMG_6200"/>
          <p:cNvPicPr>
            <a:picLocks noChangeArrowheads="1"/>
          </p:cNvPicPr>
          <p:nvPr/>
        </p:nvPicPr>
        <p:blipFill>
          <a:blip r:embed="rId2" cstate="screen"/>
          <a:srcRect/>
          <a:stretch>
            <a:fillRect/>
          </a:stretch>
        </p:blipFill>
        <p:spPr bwMode="auto">
          <a:xfrm>
            <a:off x="539552" y="900016"/>
            <a:ext cx="8064448" cy="5193280"/>
          </a:xfrm>
          <a:prstGeom prst="rect">
            <a:avLst/>
          </a:prstGeom>
          <a:noFill/>
          <a:ln w="9525">
            <a:noFill/>
            <a:miter lim="800000"/>
            <a:headEnd/>
            <a:tailEnd/>
          </a:ln>
        </p:spPr>
      </p:pic>
    </p:spTree>
    <p:extLst>
      <p:ext uri="{BB962C8B-B14F-4D97-AF65-F5344CB8AC3E}">
        <p14:creationId xmlns:p14="http://schemas.microsoft.com/office/powerpoint/2010/main" val="74170628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994499" cy="654570"/>
          </a:xfrm>
        </p:spPr>
        <p:txBody>
          <a:bodyPr/>
          <a:lstStyle/>
          <a:p>
            <a:r>
              <a:rPr lang="fi-FI" dirty="0"/>
              <a:t>W</a:t>
            </a:r>
            <a:r>
              <a:rPr lang="en-GB" dirty="0"/>
              <a:t>ä</a:t>
            </a:r>
            <a:r>
              <a:rPr lang="fi-FI" dirty="0"/>
              <a:t>rtsil</a:t>
            </a:r>
            <a:r>
              <a:rPr lang="en-GB" dirty="0"/>
              <a:t>ä</a:t>
            </a:r>
            <a:r>
              <a:rPr lang="fi-FI" dirty="0"/>
              <a:t> Gas </a:t>
            </a:r>
            <a:r>
              <a:rPr lang="fi-FI" dirty="0" smtClean="0"/>
              <a:t>Cubes </a:t>
            </a:r>
            <a:r>
              <a:rPr lang="es-AR" dirty="0" smtClean="0"/>
              <a:t>- Performance</a:t>
            </a:r>
            <a:endParaRPr lang="en-GB" dirty="0"/>
          </a:p>
        </p:txBody>
      </p:sp>
      <p:sp>
        <p:nvSpPr>
          <p:cNvPr id="5" name="TextBox 4"/>
          <p:cNvSpPr txBox="1"/>
          <p:nvPr/>
        </p:nvSpPr>
        <p:spPr>
          <a:xfrm>
            <a:off x="395536" y="1317243"/>
            <a:ext cx="4392488" cy="4632037"/>
          </a:xfrm>
          <a:prstGeom prst="rect">
            <a:avLst/>
          </a:prstGeom>
          <a:noFill/>
        </p:spPr>
        <p:txBody>
          <a:bodyPr wrap="square" rtlCol="0">
            <a:spAutoFit/>
          </a:bodyPr>
          <a:lstStyle/>
          <a:p>
            <a:pPr>
              <a:spcBef>
                <a:spcPts val="300"/>
              </a:spcBef>
              <a:spcAft>
                <a:spcPts val="300"/>
              </a:spcAft>
              <a:buClr>
                <a:schemeClr val="accent1"/>
              </a:buClr>
              <a:buFont typeface="Wingdings" pitchFamily="2" charset="2"/>
              <a:buChar char="ü"/>
            </a:pPr>
            <a:r>
              <a:rPr lang="es-AR" b="1" dirty="0" smtClean="0"/>
              <a:t> 2 motores 20V34SG</a:t>
            </a:r>
          </a:p>
          <a:p>
            <a:pPr>
              <a:spcBef>
                <a:spcPts val="300"/>
              </a:spcBef>
              <a:spcAft>
                <a:spcPts val="300"/>
              </a:spcAft>
              <a:buClr>
                <a:schemeClr val="accent1"/>
              </a:buClr>
              <a:buFont typeface="Wingdings" pitchFamily="2" charset="2"/>
              <a:buChar char="ü"/>
            </a:pPr>
            <a:endParaRPr lang="es-AR" b="1" dirty="0" smtClean="0"/>
          </a:p>
          <a:p>
            <a:pPr>
              <a:spcBef>
                <a:spcPts val="300"/>
              </a:spcBef>
              <a:spcAft>
                <a:spcPts val="300"/>
              </a:spcAft>
              <a:buClr>
                <a:schemeClr val="accent1"/>
              </a:buClr>
              <a:buFont typeface="Wingdings" pitchFamily="2" charset="2"/>
              <a:buChar char="ü"/>
            </a:pPr>
            <a:r>
              <a:rPr lang="es-AR" b="1" dirty="0" smtClean="0"/>
              <a:t> Potencia: 18 MW</a:t>
            </a:r>
          </a:p>
          <a:p>
            <a:pPr>
              <a:spcBef>
                <a:spcPts val="300"/>
              </a:spcBef>
              <a:spcAft>
                <a:spcPts val="300"/>
              </a:spcAft>
              <a:buClr>
                <a:schemeClr val="accent1"/>
              </a:buClr>
              <a:buFont typeface="Wingdings" pitchFamily="2" charset="2"/>
              <a:buChar char="ü"/>
            </a:pPr>
            <a:endParaRPr lang="es-AR" b="1" dirty="0" smtClean="0"/>
          </a:p>
          <a:p>
            <a:pPr>
              <a:spcBef>
                <a:spcPts val="300"/>
              </a:spcBef>
              <a:spcAft>
                <a:spcPts val="300"/>
              </a:spcAft>
              <a:buClr>
                <a:schemeClr val="accent1"/>
              </a:buClr>
              <a:buFont typeface="Wingdings" pitchFamily="2" charset="2"/>
              <a:buChar char="ü"/>
            </a:pPr>
            <a:r>
              <a:rPr lang="es-AR" b="1" dirty="0" smtClean="0"/>
              <a:t> Eficiencia: 45.7%</a:t>
            </a:r>
          </a:p>
          <a:p>
            <a:pPr>
              <a:spcBef>
                <a:spcPts val="300"/>
              </a:spcBef>
              <a:spcAft>
                <a:spcPts val="300"/>
              </a:spcAft>
              <a:buClr>
                <a:schemeClr val="accent1"/>
              </a:buClr>
              <a:buFont typeface="Wingdings" pitchFamily="2" charset="2"/>
              <a:buChar char="ü"/>
            </a:pPr>
            <a:endParaRPr lang="es-AR" dirty="0" smtClean="0"/>
          </a:p>
          <a:p>
            <a:pPr>
              <a:spcBef>
                <a:spcPts val="300"/>
              </a:spcBef>
              <a:spcAft>
                <a:spcPts val="300"/>
              </a:spcAft>
              <a:buClr>
                <a:schemeClr val="accent1"/>
              </a:buClr>
              <a:buFont typeface="Wingdings" pitchFamily="2" charset="2"/>
              <a:buChar char="ü"/>
            </a:pPr>
            <a:r>
              <a:rPr lang="es-AR" b="1" dirty="0" smtClean="0"/>
              <a:t> Consumo de agua: 90 </a:t>
            </a:r>
            <a:r>
              <a:rPr lang="es-AR" b="1" dirty="0" err="1" smtClean="0"/>
              <a:t>lt</a:t>
            </a:r>
            <a:r>
              <a:rPr lang="es-AR" b="1" dirty="0" smtClean="0"/>
              <a:t>/h</a:t>
            </a:r>
          </a:p>
          <a:p>
            <a:pPr>
              <a:spcBef>
                <a:spcPts val="300"/>
              </a:spcBef>
              <a:spcAft>
                <a:spcPts val="300"/>
              </a:spcAft>
              <a:buClr>
                <a:schemeClr val="accent1"/>
              </a:buClr>
              <a:buFont typeface="Wingdings" pitchFamily="2" charset="2"/>
              <a:buChar char="ü"/>
            </a:pPr>
            <a:endParaRPr lang="es-AR" b="1" dirty="0" smtClean="0"/>
          </a:p>
          <a:p>
            <a:pPr>
              <a:spcBef>
                <a:spcPts val="300"/>
              </a:spcBef>
              <a:spcAft>
                <a:spcPts val="300"/>
              </a:spcAft>
              <a:buClr>
                <a:schemeClr val="accent1"/>
              </a:buClr>
              <a:buFont typeface="Wingdings" pitchFamily="2" charset="2"/>
              <a:buChar char="ü"/>
            </a:pPr>
            <a:r>
              <a:rPr lang="es-AR" b="1" dirty="0" smtClean="0"/>
              <a:t> Aceite lubricante: 12 </a:t>
            </a:r>
            <a:r>
              <a:rPr lang="es-AR" b="1" dirty="0" err="1" smtClean="0"/>
              <a:t>lt</a:t>
            </a:r>
            <a:r>
              <a:rPr lang="es-AR" b="1" dirty="0" smtClean="0"/>
              <a:t>/h</a:t>
            </a:r>
          </a:p>
          <a:p>
            <a:pPr>
              <a:spcBef>
                <a:spcPts val="300"/>
              </a:spcBef>
              <a:spcAft>
                <a:spcPts val="300"/>
              </a:spcAft>
              <a:buClr>
                <a:schemeClr val="accent1"/>
              </a:buClr>
              <a:buFont typeface="Wingdings" pitchFamily="2" charset="2"/>
              <a:buChar char="ü"/>
            </a:pPr>
            <a:endParaRPr lang="es-AR" b="1" dirty="0" smtClean="0"/>
          </a:p>
          <a:p>
            <a:pPr>
              <a:spcBef>
                <a:spcPts val="300"/>
              </a:spcBef>
              <a:spcAft>
                <a:spcPts val="300"/>
              </a:spcAft>
              <a:buClr>
                <a:schemeClr val="accent1"/>
              </a:buClr>
              <a:buFont typeface="Wingdings" pitchFamily="2" charset="2"/>
              <a:buChar char="ü"/>
            </a:pPr>
            <a:r>
              <a:rPr lang="es-AR" b="1" dirty="0" smtClean="0"/>
              <a:t> Tensión de generación:  </a:t>
            </a:r>
          </a:p>
          <a:p>
            <a:pPr>
              <a:spcBef>
                <a:spcPts val="300"/>
              </a:spcBef>
              <a:spcAft>
                <a:spcPts val="300"/>
              </a:spcAft>
              <a:buClr>
                <a:schemeClr val="accent1"/>
              </a:buClr>
            </a:pPr>
            <a:r>
              <a:rPr lang="es-AR" b="1" dirty="0" smtClean="0"/>
              <a:t>     3 – 15 </a:t>
            </a:r>
            <a:r>
              <a:rPr lang="es-AR" b="1" dirty="0" err="1" smtClean="0"/>
              <a:t>kV</a:t>
            </a:r>
            <a:endParaRPr lang="en-GB" dirty="0"/>
          </a:p>
        </p:txBody>
      </p:sp>
      <p:pic>
        <p:nvPicPr>
          <p:cNvPr id="2050" name="Picture 2"/>
          <p:cNvPicPr>
            <a:picLocks noChangeAspect="1" noChangeArrowheads="1"/>
          </p:cNvPicPr>
          <p:nvPr/>
        </p:nvPicPr>
        <p:blipFill>
          <a:blip r:embed="rId2" cstate="print"/>
          <a:srcRect/>
          <a:stretch>
            <a:fillRect/>
          </a:stretch>
        </p:blipFill>
        <p:spPr bwMode="auto">
          <a:xfrm>
            <a:off x="4123790" y="692620"/>
            <a:ext cx="5056722" cy="6264772"/>
          </a:xfrm>
          <a:prstGeom prst="rect">
            <a:avLst/>
          </a:prstGeom>
          <a:noFill/>
          <a:ln w="9525">
            <a:noFill/>
            <a:miter lim="800000"/>
            <a:headEnd/>
            <a:tailEnd/>
          </a:ln>
        </p:spPr>
      </p:pic>
    </p:spTree>
    <p:extLst>
      <p:ext uri="{BB962C8B-B14F-4D97-AF65-F5344CB8AC3E}">
        <p14:creationId xmlns:p14="http://schemas.microsoft.com/office/powerpoint/2010/main" val="192228374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724160" cy="654570"/>
          </a:xfrm>
        </p:spPr>
        <p:txBody>
          <a:bodyPr/>
          <a:lstStyle/>
          <a:p>
            <a:r>
              <a:rPr lang="es-AR" dirty="0" smtClean="0"/>
              <a:t>Tiempos de construcción - Cubes</a:t>
            </a:r>
            <a:endParaRPr lang="en-GB" dirty="0"/>
          </a:p>
        </p:txBody>
      </p:sp>
      <p:graphicFrame>
        <p:nvGraphicFramePr>
          <p:cNvPr id="5" name="Content Placeholder 6"/>
          <p:cNvGraphicFramePr>
            <a:graphicFrameLocks noGrp="1"/>
          </p:cNvGraphicFramePr>
          <p:nvPr>
            <p:ph idx="4294967295"/>
            <p:extLst>
              <p:ext uri="{D42A27DB-BD31-4B8C-83A1-F6EECF244321}">
                <p14:modId xmlns:p14="http://schemas.microsoft.com/office/powerpoint/2010/main" val="2254424600"/>
              </p:ext>
            </p:extLst>
          </p:nvPr>
        </p:nvGraphicFramePr>
        <p:xfrm>
          <a:off x="683568" y="2060848"/>
          <a:ext cx="7848872" cy="3456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611560" y="1455167"/>
            <a:ext cx="864096" cy="461665"/>
          </a:xfrm>
          <a:prstGeom prst="rect">
            <a:avLst/>
          </a:prstGeom>
          <a:noFill/>
        </p:spPr>
        <p:txBody>
          <a:bodyPr wrap="square" rtlCol="0">
            <a:spAutoFit/>
          </a:bodyPr>
          <a:lstStyle/>
          <a:p>
            <a:r>
              <a:rPr lang="es-AR" sz="2400" b="1" dirty="0" smtClean="0"/>
              <a:t>Mes</a:t>
            </a:r>
            <a:endParaRPr lang="en-GB" sz="2400" b="1" dirty="0"/>
          </a:p>
        </p:txBody>
      </p:sp>
      <p:sp>
        <p:nvSpPr>
          <p:cNvPr id="7" name="TextBox 6"/>
          <p:cNvSpPr txBox="1"/>
          <p:nvPr/>
        </p:nvSpPr>
        <p:spPr>
          <a:xfrm>
            <a:off x="3707904" y="836712"/>
            <a:ext cx="1944216" cy="52322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s-AR" sz="2800" b="1" dirty="0" smtClean="0"/>
              <a:t>10 meses</a:t>
            </a:r>
            <a:endParaRPr lang="en-GB" sz="2800" b="1" dirty="0"/>
          </a:p>
        </p:txBody>
      </p:sp>
    </p:spTree>
    <p:extLst>
      <p:ext uri="{BB962C8B-B14F-4D97-AF65-F5344CB8AC3E}">
        <p14:creationId xmlns:p14="http://schemas.microsoft.com/office/powerpoint/2010/main" val="340103761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754641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9" presetClass="emph" presetSubtype="0" grpId="0" nodeType="withEffect">
                                  <p:stCondLst>
                                    <p:cond delay="0"/>
                                  </p:stCondLst>
                                  <p:childTnLst>
                                    <p:set>
                                      <p:cBhvr rctx="PPT">
                                        <p:cTn id="9" dur="indefinite"/>
                                        <p:tgtEl>
                                          <p:spTgt spid="7"/>
                                        </p:tgtEl>
                                        <p:attrNameLst>
                                          <p:attrName>style.opacity</p:attrName>
                                        </p:attrNameLst>
                                      </p:cBhvr>
                                      <p:to>
                                        <p:strVal val="0.5"/>
                                      </p:to>
                                    </p:set>
                                    <p:animEffect filter="image" prLst="opacity: 0.5">
                                      <p:cBhvr rctx="IE">
                                        <p:cTn id="10" dur="indefinite"/>
                                        <p:tgtEl>
                                          <p:spTgt spid="7"/>
                                        </p:tgtEl>
                                      </p:cBhvr>
                                    </p:animEffect>
                                  </p:childTnLst>
                                </p:cTn>
                              </p:par>
                              <p:par>
                                <p:cTn id="11" presetID="9" presetClass="emph" presetSubtype="0" grpId="0" nodeType="withEffect">
                                  <p:stCondLst>
                                    <p:cond delay="0"/>
                                  </p:stCondLst>
                                  <p:childTnLst>
                                    <p:set>
                                      <p:cBhvr rctx="PPT">
                                        <p:cTn id="12" dur="indefinite"/>
                                        <p:tgtEl>
                                          <p:spTgt spid="8"/>
                                        </p:tgtEl>
                                        <p:attrNameLst>
                                          <p:attrName>style.opacity</p:attrName>
                                        </p:attrNameLst>
                                      </p:cBhvr>
                                      <p:to>
                                        <p:strVal val="0.5"/>
                                      </p:to>
                                    </p:set>
                                    <p:animEffect filter="image" prLst="opacity: 0.5">
                                      <p:cBhvr rctx="IE">
                                        <p:cTn id="13" dur="indefinite"/>
                                        <p:tgtEl>
                                          <p:spTgt spid="8"/>
                                        </p:tgtEl>
                                      </p:cBhvr>
                                    </p:animEffect>
                                  </p:childTnLst>
                                </p:cTn>
                              </p:par>
                              <p:par>
                                <p:cTn id="14" presetID="9" presetClass="emph" presetSubtype="0" grpId="0" nodeType="withEffect">
                                  <p:stCondLst>
                                    <p:cond delay="0"/>
                                  </p:stCondLst>
                                  <p:childTnLst>
                                    <p:set>
                                      <p:cBhvr rctx="PPT">
                                        <p:cTn id="15" dur="indefinite"/>
                                        <p:tgtEl>
                                          <p:spTgt spid="10"/>
                                        </p:tgtEl>
                                        <p:attrNameLst>
                                          <p:attrName>style.opacity</p:attrName>
                                        </p:attrNameLst>
                                      </p:cBhvr>
                                      <p:to>
                                        <p:strVal val="0.5"/>
                                      </p:to>
                                    </p:set>
                                    <p:animEffect filter="image" prLst="opacity: 0.5">
                                      <p:cBhvr rctx="IE">
                                        <p:cTn id="16" dur="indefinite"/>
                                        <p:tgtEl>
                                          <p:spTgt spid="10"/>
                                        </p:tgtEl>
                                      </p:cBhvr>
                                    </p:animEffect>
                                  </p:childTnLst>
                                </p:cTn>
                              </p:par>
                              <p:par>
                                <p:cTn id="17" presetID="9" presetClass="emph" presetSubtype="0" grpId="0" nodeType="withEffect">
                                  <p:stCondLst>
                                    <p:cond delay="0"/>
                                  </p:stCondLst>
                                  <p:childTnLst>
                                    <p:set>
                                      <p:cBhvr rctx="PPT">
                                        <p:cTn id="18" dur="indefinite"/>
                                        <p:tgtEl>
                                          <p:spTgt spid="12"/>
                                        </p:tgtEl>
                                        <p:attrNameLst>
                                          <p:attrName>style.opacity</p:attrName>
                                        </p:attrNameLst>
                                      </p:cBhvr>
                                      <p:to>
                                        <p:strVal val="0.5"/>
                                      </p:to>
                                    </p:set>
                                    <p:animEffect filter="image" prLst="opacity: 0.5">
                                      <p:cBhvr rctx="IE">
                                        <p:cTn id="19" dur="indefinite"/>
                                        <p:tgtEl>
                                          <p:spTgt spid="12"/>
                                        </p:tgtEl>
                                      </p:cBhvr>
                                    </p:animEffect>
                                  </p:childTnLst>
                                </p:cTn>
                              </p:par>
                              <p:par>
                                <p:cTn id="20" presetID="9" presetClass="emph" presetSubtype="0" grpId="0" nodeType="withEffect">
                                  <p:stCondLst>
                                    <p:cond delay="0"/>
                                  </p:stCondLst>
                                  <p:childTnLst>
                                    <p:set>
                                      <p:cBhvr rctx="PPT">
                                        <p:cTn id="21" dur="indefinite"/>
                                        <p:tgtEl>
                                          <p:spTgt spid="5"/>
                                        </p:tgtEl>
                                        <p:attrNameLst>
                                          <p:attrName>style.opacity</p:attrName>
                                        </p:attrNameLst>
                                      </p:cBhvr>
                                      <p:to>
                                        <p:strVal val="0.5"/>
                                      </p:to>
                                    </p:set>
                                    <p:animEffect filter="image" prLst="opacity: 0.5">
                                      <p:cBhvr rctx="IE">
                                        <p:cTn id="22" dur="indefinite"/>
                                        <p:tgtEl>
                                          <p:spTgt spid="5"/>
                                        </p:tgtEl>
                                      </p:cBhvr>
                                    </p:animEffect>
                                  </p:childTnLst>
                                </p:cTn>
                              </p:par>
                              <p:par>
                                <p:cTn id="23" presetID="9" presetClass="emph" presetSubtype="0" grpId="0" nodeType="withEffect">
                                  <p:stCondLst>
                                    <p:cond delay="0"/>
                                  </p:stCondLst>
                                  <p:childTnLst>
                                    <p:set>
                                      <p:cBhvr rctx="PPT">
                                        <p:cTn id="24" dur="indefinite"/>
                                        <p:tgtEl>
                                          <p:spTgt spid="11"/>
                                        </p:tgtEl>
                                        <p:attrNameLst>
                                          <p:attrName>style.opacity</p:attrName>
                                        </p:attrNameLst>
                                      </p:cBhvr>
                                      <p:to>
                                        <p:strVal val="0.5"/>
                                      </p:to>
                                    </p:set>
                                    <p:animEffect filter="image" prLst="opacity: 0.5">
                                      <p:cBhvr rctx="IE">
                                        <p:cTn id="25" dur="indefinite"/>
                                        <p:tgtEl>
                                          <p:spTgt spid="11"/>
                                        </p:tgtEl>
                                      </p:cBhvr>
                                    </p:animEffect>
                                  </p:childTnLst>
                                </p:cTn>
                              </p:par>
                              <p:par>
                                <p:cTn id="26" presetID="9" presetClass="emph" presetSubtype="0" grpId="0" nodeType="withEffect">
                                  <p:stCondLst>
                                    <p:cond delay="0"/>
                                  </p:stCondLst>
                                  <p:childTnLst>
                                    <p:set>
                                      <p:cBhvr rctx="PPT">
                                        <p:cTn id="27" dur="indefinite"/>
                                        <p:tgtEl>
                                          <p:spTgt spid="9"/>
                                        </p:tgtEl>
                                        <p:attrNameLst>
                                          <p:attrName>style.opacity</p:attrName>
                                        </p:attrNameLst>
                                      </p:cBhvr>
                                      <p:to>
                                        <p:strVal val="0.5"/>
                                      </p:to>
                                    </p:set>
                                    <p:animEffect filter="image" prLst="opacity: 0.5">
                                      <p:cBhvr rctx="IE">
                                        <p:cTn id="28"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9" grpId="0"/>
      <p:bldP spid="11" grpId="0"/>
      <p:bldP spid="12"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853708" cy="654570"/>
          </a:xfrm>
        </p:spPr>
        <p:txBody>
          <a:bodyPr/>
          <a:lstStyle/>
          <a:p>
            <a:r>
              <a:rPr lang="es-AR" dirty="0" smtClean="0"/>
              <a:t>Nuevo proyecto: Ingeniería básica lista</a:t>
            </a:r>
            <a:endParaRPr lang="en-GB" dirty="0"/>
          </a:p>
        </p:txBody>
      </p:sp>
      <p:sp>
        <p:nvSpPr>
          <p:cNvPr id="6" name="TextBox 5"/>
          <p:cNvSpPr txBox="1"/>
          <p:nvPr/>
        </p:nvSpPr>
        <p:spPr>
          <a:xfrm>
            <a:off x="533400" y="1143000"/>
            <a:ext cx="3822570" cy="3293209"/>
          </a:xfrm>
          <a:prstGeom prst="rect">
            <a:avLst/>
          </a:prstGeom>
          <a:noFill/>
          <a:ln w="12700">
            <a:noFill/>
          </a:ln>
        </p:spPr>
        <p:txBody>
          <a:bodyPr wrap="square" rtlCol="0">
            <a:spAutoFit/>
          </a:bodyPr>
          <a:lstStyle/>
          <a:p>
            <a:r>
              <a:rPr lang="es-AR" sz="2400" b="1" u="sng" dirty="0" smtClean="0"/>
              <a:t>Caso Práctico:</a:t>
            </a:r>
          </a:p>
          <a:p>
            <a:endParaRPr lang="es-AR" sz="2400" b="1" dirty="0" smtClean="0"/>
          </a:p>
          <a:p>
            <a:pPr>
              <a:buFont typeface="Arial" pitchFamily="34" charset="0"/>
              <a:buChar char="•"/>
            </a:pPr>
            <a:r>
              <a:rPr lang="es-AR" b="1" dirty="0" smtClean="0"/>
              <a:t> Potencia: 50 MW </a:t>
            </a:r>
          </a:p>
          <a:p>
            <a:pPr>
              <a:buFont typeface="Arial" pitchFamily="34" charset="0"/>
              <a:buChar char="•"/>
            </a:pPr>
            <a:endParaRPr lang="es-AR" b="1" dirty="0" smtClean="0"/>
          </a:p>
          <a:p>
            <a:pPr>
              <a:buFont typeface="Arial" pitchFamily="34" charset="0"/>
              <a:buChar char="•"/>
            </a:pPr>
            <a:r>
              <a:rPr lang="es-AR" b="1" dirty="0" smtClean="0"/>
              <a:t> 5 motores 20V34SG</a:t>
            </a:r>
          </a:p>
          <a:p>
            <a:pPr>
              <a:buFont typeface="Arial" pitchFamily="34" charset="0"/>
              <a:buChar char="•"/>
            </a:pPr>
            <a:endParaRPr lang="es-AR" b="1" dirty="0" smtClean="0"/>
          </a:p>
          <a:p>
            <a:pPr>
              <a:buFont typeface="Arial" pitchFamily="34" charset="0"/>
              <a:buChar char="•"/>
            </a:pPr>
            <a:r>
              <a:rPr lang="es-AR" b="1" dirty="0" smtClean="0"/>
              <a:t>  Alcance: EEQ Extendido</a:t>
            </a:r>
          </a:p>
          <a:p>
            <a:endParaRPr lang="es-AR" b="1" dirty="0" smtClean="0"/>
          </a:p>
          <a:p>
            <a:pPr algn="ctr"/>
            <a:endParaRPr lang="es-AR" dirty="0" smtClean="0"/>
          </a:p>
          <a:p>
            <a:pPr algn="ctr"/>
            <a:endParaRPr lang="es-AR" dirty="0" smtClean="0"/>
          </a:p>
        </p:txBody>
      </p:sp>
      <p:sp>
        <p:nvSpPr>
          <p:cNvPr id="10" name="TextBox 9"/>
          <p:cNvSpPr txBox="1"/>
          <p:nvPr/>
        </p:nvSpPr>
        <p:spPr>
          <a:xfrm>
            <a:off x="4648200" y="990600"/>
            <a:ext cx="4648200" cy="4893647"/>
          </a:xfrm>
          <a:prstGeom prst="rect">
            <a:avLst/>
          </a:prstGeom>
          <a:noFill/>
          <a:ln w="12700">
            <a:noFill/>
          </a:ln>
        </p:spPr>
        <p:txBody>
          <a:bodyPr wrap="square" rtlCol="0">
            <a:spAutoFit/>
          </a:bodyPr>
          <a:lstStyle/>
          <a:p>
            <a:pPr marL="342900" indent="-342900">
              <a:lnSpc>
                <a:spcPct val="150000"/>
              </a:lnSpc>
              <a:buFont typeface="+mj-lt"/>
              <a:buAutoNum type="arabicPeriod"/>
            </a:pPr>
            <a:r>
              <a:rPr lang="es-AR" sz="1600" dirty="0" smtClean="0"/>
              <a:t>Planos de planta</a:t>
            </a:r>
          </a:p>
          <a:p>
            <a:pPr marL="342900" indent="-342900">
              <a:lnSpc>
                <a:spcPct val="150000"/>
              </a:lnSpc>
              <a:buFont typeface="+mj-lt"/>
              <a:buAutoNum type="arabicPeriod"/>
            </a:pPr>
            <a:r>
              <a:rPr lang="es-AR" sz="1600" dirty="0" smtClean="0"/>
              <a:t>Hoja de Performance</a:t>
            </a:r>
          </a:p>
          <a:p>
            <a:pPr marL="342900" indent="-342900">
              <a:lnSpc>
                <a:spcPct val="150000"/>
              </a:lnSpc>
              <a:buFont typeface="+mj-lt"/>
              <a:buAutoNum type="arabicPeriod"/>
            </a:pPr>
            <a:r>
              <a:rPr lang="es-AR" sz="1600" dirty="0" smtClean="0"/>
              <a:t>Diagramas P&amp;ID</a:t>
            </a:r>
          </a:p>
          <a:p>
            <a:pPr marL="342900" indent="-342900">
              <a:lnSpc>
                <a:spcPct val="150000"/>
              </a:lnSpc>
              <a:buFont typeface="+mj-lt"/>
              <a:buAutoNum type="arabicPeriod"/>
            </a:pPr>
            <a:r>
              <a:rPr lang="es-AR" sz="1600" dirty="0" smtClean="0"/>
              <a:t>Diagrama unifilar</a:t>
            </a:r>
          </a:p>
          <a:p>
            <a:pPr marL="342900" indent="-342900">
              <a:lnSpc>
                <a:spcPct val="150000"/>
              </a:lnSpc>
              <a:buFont typeface="+mj-lt"/>
              <a:buAutoNum type="arabicPeriod"/>
            </a:pPr>
            <a:r>
              <a:rPr lang="es-AR" sz="1600" dirty="0" smtClean="0"/>
              <a:t>Mapa de ruido</a:t>
            </a:r>
          </a:p>
          <a:p>
            <a:pPr marL="342900" indent="-342900">
              <a:lnSpc>
                <a:spcPct val="150000"/>
              </a:lnSpc>
              <a:buFont typeface="+mj-lt"/>
              <a:buAutoNum type="arabicPeriod"/>
            </a:pPr>
            <a:r>
              <a:rPr lang="es-AR" sz="1600" dirty="0" smtClean="0"/>
              <a:t>Información del Generador</a:t>
            </a:r>
          </a:p>
          <a:p>
            <a:pPr marL="342900" indent="-342900">
              <a:lnSpc>
                <a:spcPct val="150000"/>
              </a:lnSpc>
              <a:buFont typeface="+mj-lt"/>
              <a:buAutoNum type="arabicPeriod"/>
            </a:pPr>
            <a:r>
              <a:rPr lang="es-AR" sz="1600" dirty="0" smtClean="0"/>
              <a:t>Información edificios</a:t>
            </a:r>
          </a:p>
          <a:p>
            <a:pPr marL="342900" indent="-342900">
              <a:lnSpc>
                <a:spcPct val="150000"/>
              </a:lnSpc>
              <a:buFont typeface="+mj-lt"/>
              <a:buAutoNum type="arabicPeriod"/>
            </a:pPr>
            <a:r>
              <a:rPr lang="es-AR" sz="1600" dirty="0" smtClean="0"/>
              <a:t>Documentos transporte</a:t>
            </a:r>
          </a:p>
          <a:p>
            <a:pPr marL="342900" indent="-342900">
              <a:lnSpc>
                <a:spcPct val="150000"/>
              </a:lnSpc>
              <a:buFont typeface="+mj-lt"/>
              <a:buAutoNum type="arabicPeriod"/>
            </a:pPr>
            <a:r>
              <a:rPr lang="es-AR" sz="1600" dirty="0" smtClean="0"/>
              <a:t>Documentos certificación</a:t>
            </a:r>
          </a:p>
          <a:p>
            <a:pPr marL="342900" indent="-342900">
              <a:lnSpc>
                <a:spcPct val="150000"/>
              </a:lnSpc>
              <a:buFont typeface="+mj-lt"/>
              <a:buAutoNum type="arabicPeriod"/>
            </a:pPr>
            <a:r>
              <a:rPr lang="es-AR" sz="1600" dirty="0" smtClean="0"/>
              <a:t>Contenidos de cursos</a:t>
            </a:r>
          </a:p>
          <a:p>
            <a:pPr marL="342900" indent="-342900">
              <a:lnSpc>
                <a:spcPct val="150000"/>
              </a:lnSpc>
              <a:buFont typeface="+mj-lt"/>
              <a:buAutoNum type="arabicPeriod"/>
            </a:pPr>
            <a:r>
              <a:rPr lang="es-AR" sz="1600" dirty="0" smtClean="0"/>
              <a:t>Propuesta y programas de O&amp;M</a:t>
            </a:r>
          </a:p>
          <a:p>
            <a:pPr marL="342900" indent="-342900">
              <a:lnSpc>
                <a:spcPct val="150000"/>
              </a:lnSpc>
              <a:buFont typeface="+mj-lt"/>
              <a:buAutoNum type="arabicPeriod"/>
            </a:pPr>
            <a:r>
              <a:rPr lang="es-AR" sz="1600" dirty="0" smtClean="0"/>
              <a:t>Listado de referencias</a:t>
            </a:r>
          </a:p>
          <a:p>
            <a:pPr marL="342900" indent="-342900">
              <a:lnSpc>
                <a:spcPct val="150000"/>
              </a:lnSpc>
              <a:buFont typeface="+mj-lt"/>
              <a:buAutoNum type="arabicPeriod"/>
            </a:pPr>
            <a:r>
              <a:rPr lang="es-AR" sz="1600" dirty="0" smtClean="0"/>
              <a:t>Cronograma de Trabajo</a:t>
            </a:r>
            <a:endParaRPr lang="en-GB" dirty="0" smtClean="0"/>
          </a:p>
        </p:txBody>
      </p:sp>
    </p:spTree>
    <p:extLst>
      <p:ext uri="{BB962C8B-B14F-4D97-AF65-F5344CB8AC3E}">
        <p14:creationId xmlns:p14="http://schemas.microsoft.com/office/powerpoint/2010/main" val="11020137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strips(downLeft)">
                                      <p:cBhvr>
                                        <p:cTn id="7" dur="500"/>
                                        <p:tgtEl>
                                          <p:spTgt spid="10">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10">
                                            <p:txEl>
                                              <p:pRg st="1" end="1"/>
                                            </p:txEl>
                                          </p:spTgt>
                                        </p:tgtEl>
                                        <p:attrNameLst>
                                          <p:attrName>style.visibility</p:attrName>
                                        </p:attrNameLst>
                                      </p:cBhvr>
                                      <p:to>
                                        <p:strVal val="visible"/>
                                      </p:to>
                                    </p:set>
                                    <p:animEffect transition="in" filter="strips(downLeft)">
                                      <p:cBhvr>
                                        <p:cTn id="10" dur="500"/>
                                        <p:tgtEl>
                                          <p:spTgt spid="10">
                                            <p:txEl>
                                              <p:pRg st="1" end="1"/>
                                            </p:txEl>
                                          </p:spTgt>
                                        </p:tgtEl>
                                      </p:cBhvr>
                                    </p:animEffect>
                                  </p:childTnLst>
                                </p:cTn>
                              </p:par>
                            </p:childTnLst>
                          </p:cTn>
                        </p:par>
                        <p:par>
                          <p:cTn id="11" fill="hold">
                            <p:stCondLst>
                              <p:cond delay="500"/>
                            </p:stCondLst>
                            <p:childTnLst>
                              <p:par>
                                <p:cTn id="12" presetID="18" presetClass="entr" presetSubtype="12" fill="hold" nodeType="after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strips(downLeft)">
                                      <p:cBhvr>
                                        <p:cTn id="14" dur="500"/>
                                        <p:tgtEl>
                                          <p:spTgt spid="10">
                                            <p:txEl>
                                              <p:pRg st="2" end="2"/>
                                            </p:txEl>
                                          </p:spTgt>
                                        </p:tgtEl>
                                      </p:cBhvr>
                                    </p:animEffect>
                                  </p:childTnLst>
                                </p:cTn>
                              </p:par>
                            </p:childTnLst>
                          </p:cTn>
                        </p:par>
                        <p:par>
                          <p:cTn id="15" fill="hold">
                            <p:stCondLst>
                              <p:cond delay="1000"/>
                            </p:stCondLst>
                            <p:childTnLst>
                              <p:par>
                                <p:cTn id="16" presetID="18" presetClass="entr" presetSubtype="12" fill="hold" nodeType="afterEffect">
                                  <p:stCondLst>
                                    <p:cond delay="0"/>
                                  </p:stCondLst>
                                  <p:childTnLst>
                                    <p:set>
                                      <p:cBhvr>
                                        <p:cTn id="17" dur="1" fill="hold">
                                          <p:stCondLst>
                                            <p:cond delay="0"/>
                                          </p:stCondLst>
                                        </p:cTn>
                                        <p:tgtEl>
                                          <p:spTgt spid="10">
                                            <p:txEl>
                                              <p:pRg st="3" end="3"/>
                                            </p:txEl>
                                          </p:spTgt>
                                        </p:tgtEl>
                                        <p:attrNameLst>
                                          <p:attrName>style.visibility</p:attrName>
                                        </p:attrNameLst>
                                      </p:cBhvr>
                                      <p:to>
                                        <p:strVal val="visible"/>
                                      </p:to>
                                    </p:set>
                                    <p:animEffect transition="in" filter="strips(downLeft)">
                                      <p:cBhvr>
                                        <p:cTn id="18" dur="500"/>
                                        <p:tgtEl>
                                          <p:spTgt spid="10">
                                            <p:txEl>
                                              <p:pRg st="3" end="3"/>
                                            </p:txEl>
                                          </p:spTgt>
                                        </p:tgtEl>
                                      </p:cBhvr>
                                    </p:animEffect>
                                  </p:childTnLst>
                                </p:cTn>
                              </p:par>
                            </p:childTnLst>
                          </p:cTn>
                        </p:par>
                        <p:par>
                          <p:cTn id="19" fill="hold">
                            <p:stCondLst>
                              <p:cond delay="1500"/>
                            </p:stCondLst>
                            <p:childTnLst>
                              <p:par>
                                <p:cTn id="20" presetID="18" presetClass="entr" presetSubtype="12" fill="hold" nodeType="after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strips(downLeft)">
                                      <p:cBhvr>
                                        <p:cTn id="22" dur="500"/>
                                        <p:tgtEl>
                                          <p:spTgt spid="10">
                                            <p:txEl>
                                              <p:pRg st="4" end="4"/>
                                            </p:txEl>
                                          </p:spTgt>
                                        </p:tgtEl>
                                      </p:cBhvr>
                                    </p:animEffect>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10">
                                            <p:txEl>
                                              <p:pRg st="5" end="5"/>
                                            </p:txEl>
                                          </p:spTgt>
                                        </p:tgtEl>
                                        <p:attrNameLst>
                                          <p:attrName>style.visibility</p:attrName>
                                        </p:attrNameLst>
                                      </p:cBhvr>
                                      <p:to>
                                        <p:strVal val="visible"/>
                                      </p:to>
                                    </p:set>
                                    <p:animEffect transition="in" filter="strips(downLeft)">
                                      <p:cBhvr>
                                        <p:cTn id="26" dur="500"/>
                                        <p:tgtEl>
                                          <p:spTgt spid="10">
                                            <p:txEl>
                                              <p:pRg st="5" end="5"/>
                                            </p:txEl>
                                          </p:spTgt>
                                        </p:tgtEl>
                                      </p:cBhvr>
                                    </p:animEffect>
                                  </p:childTnLst>
                                </p:cTn>
                              </p:par>
                            </p:childTnLst>
                          </p:cTn>
                        </p:par>
                        <p:par>
                          <p:cTn id="27" fill="hold">
                            <p:stCondLst>
                              <p:cond delay="2500"/>
                            </p:stCondLst>
                            <p:childTnLst>
                              <p:par>
                                <p:cTn id="28" presetID="18" presetClass="entr" presetSubtype="12" fill="hold" nodeType="afterEffect">
                                  <p:stCondLst>
                                    <p:cond delay="0"/>
                                  </p:stCondLst>
                                  <p:childTnLst>
                                    <p:set>
                                      <p:cBhvr>
                                        <p:cTn id="29" dur="1" fill="hold">
                                          <p:stCondLst>
                                            <p:cond delay="0"/>
                                          </p:stCondLst>
                                        </p:cTn>
                                        <p:tgtEl>
                                          <p:spTgt spid="10">
                                            <p:txEl>
                                              <p:pRg st="6" end="6"/>
                                            </p:txEl>
                                          </p:spTgt>
                                        </p:tgtEl>
                                        <p:attrNameLst>
                                          <p:attrName>style.visibility</p:attrName>
                                        </p:attrNameLst>
                                      </p:cBhvr>
                                      <p:to>
                                        <p:strVal val="visible"/>
                                      </p:to>
                                    </p:set>
                                    <p:animEffect transition="in" filter="strips(downLeft)">
                                      <p:cBhvr>
                                        <p:cTn id="30" dur="500"/>
                                        <p:tgtEl>
                                          <p:spTgt spid="10">
                                            <p:txEl>
                                              <p:pRg st="6" end="6"/>
                                            </p:txEl>
                                          </p:spTgt>
                                        </p:tgtEl>
                                      </p:cBhvr>
                                    </p:animEffect>
                                  </p:childTnLst>
                                </p:cTn>
                              </p:par>
                            </p:childTnLst>
                          </p:cTn>
                        </p:par>
                        <p:par>
                          <p:cTn id="31" fill="hold">
                            <p:stCondLst>
                              <p:cond delay="3000"/>
                            </p:stCondLst>
                            <p:childTnLst>
                              <p:par>
                                <p:cTn id="32" presetID="18" presetClass="entr" presetSubtype="12" fill="hold" nodeType="afterEffect">
                                  <p:stCondLst>
                                    <p:cond delay="0"/>
                                  </p:stCondLst>
                                  <p:childTnLst>
                                    <p:set>
                                      <p:cBhvr>
                                        <p:cTn id="33" dur="1" fill="hold">
                                          <p:stCondLst>
                                            <p:cond delay="0"/>
                                          </p:stCondLst>
                                        </p:cTn>
                                        <p:tgtEl>
                                          <p:spTgt spid="10">
                                            <p:txEl>
                                              <p:pRg st="7" end="7"/>
                                            </p:txEl>
                                          </p:spTgt>
                                        </p:tgtEl>
                                        <p:attrNameLst>
                                          <p:attrName>style.visibility</p:attrName>
                                        </p:attrNameLst>
                                      </p:cBhvr>
                                      <p:to>
                                        <p:strVal val="visible"/>
                                      </p:to>
                                    </p:set>
                                    <p:animEffect transition="in" filter="strips(downLeft)">
                                      <p:cBhvr>
                                        <p:cTn id="34" dur="500"/>
                                        <p:tgtEl>
                                          <p:spTgt spid="10">
                                            <p:txEl>
                                              <p:pRg st="7" end="7"/>
                                            </p:txEl>
                                          </p:spTgt>
                                        </p:tgtEl>
                                      </p:cBhvr>
                                    </p:animEffect>
                                  </p:childTnLst>
                                </p:cTn>
                              </p:par>
                            </p:childTnLst>
                          </p:cTn>
                        </p:par>
                        <p:par>
                          <p:cTn id="35" fill="hold">
                            <p:stCondLst>
                              <p:cond delay="3500"/>
                            </p:stCondLst>
                            <p:childTnLst>
                              <p:par>
                                <p:cTn id="36" presetID="18" presetClass="entr" presetSubtype="12" fill="hold" nodeType="afterEffect">
                                  <p:stCondLst>
                                    <p:cond delay="0"/>
                                  </p:stCondLst>
                                  <p:childTnLst>
                                    <p:set>
                                      <p:cBhvr>
                                        <p:cTn id="37" dur="1" fill="hold">
                                          <p:stCondLst>
                                            <p:cond delay="0"/>
                                          </p:stCondLst>
                                        </p:cTn>
                                        <p:tgtEl>
                                          <p:spTgt spid="10">
                                            <p:txEl>
                                              <p:pRg st="8" end="8"/>
                                            </p:txEl>
                                          </p:spTgt>
                                        </p:tgtEl>
                                        <p:attrNameLst>
                                          <p:attrName>style.visibility</p:attrName>
                                        </p:attrNameLst>
                                      </p:cBhvr>
                                      <p:to>
                                        <p:strVal val="visible"/>
                                      </p:to>
                                    </p:set>
                                    <p:animEffect transition="in" filter="strips(downLeft)">
                                      <p:cBhvr>
                                        <p:cTn id="38" dur="500"/>
                                        <p:tgtEl>
                                          <p:spTgt spid="10">
                                            <p:txEl>
                                              <p:pRg st="8" end="8"/>
                                            </p:txEl>
                                          </p:spTgt>
                                        </p:tgtEl>
                                      </p:cBhvr>
                                    </p:animEffect>
                                  </p:childTnLst>
                                </p:cTn>
                              </p:par>
                            </p:childTnLst>
                          </p:cTn>
                        </p:par>
                        <p:par>
                          <p:cTn id="39" fill="hold">
                            <p:stCondLst>
                              <p:cond delay="4000"/>
                            </p:stCondLst>
                            <p:childTnLst>
                              <p:par>
                                <p:cTn id="40" presetID="18" presetClass="entr" presetSubtype="12" fill="hold" nodeType="after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strips(downLeft)">
                                      <p:cBhvr>
                                        <p:cTn id="42" dur="500"/>
                                        <p:tgtEl>
                                          <p:spTgt spid="10">
                                            <p:txEl>
                                              <p:pRg st="9" end="9"/>
                                            </p:txEl>
                                          </p:spTgt>
                                        </p:tgtEl>
                                      </p:cBhvr>
                                    </p:animEffect>
                                  </p:childTnLst>
                                </p:cTn>
                              </p:par>
                            </p:childTnLst>
                          </p:cTn>
                        </p:par>
                        <p:par>
                          <p:cTn id="43" fill="hold">
                            <p:stCondLst>
                              <p:cond delay="4500"/>
                            </p:stCondLst>
                            <p:childTnLst>
                              <p:par>
                                <p:cTn id="44" presetID="18" presetClass="entr" presetSubtype="12" fill="hold" nodeType="afterEffect">
                                  <p:stCondLst>
                                    <p:cond delay="0"/>
                                  </p:stCondLst>
                                  <p:childTnLst>
                                    <p:set>
                                      <p:cBhvr>
                                        <p:cTn id="45" dur="1" fill="hold">
                                          <p:stCondLst>
                                            <p:cond delay="0"/>
                                          </p:stCondLst>
                                        </p:cTn>
                                        <p:tgtEl>
                                          <p:spTgt spid="10">
                                            <p:txEl>
                                              <p:pRg st="10" end="10"/>
                                            </p:txEl>
                                          </p:spTgt>
                                        </p:tgtEl>
                                        <p:attrNameLst>
                                          <p:attrName>style.visibility</p:attrName>
                                        </p:attrNameLst>
                                      </p:cBhvr>
                                      <p:to>
                                        <p:strVal val="visible"/>
                                      </p:to>
                                    </p:set>
                                    <p:animEffect transition="in" filter="strips(downLeft)">
                                      <p:cBhvr>
                                        <p:cTn id="46" dur="500"/>
                                        <p:tgtEl>
                                          <p:spTgt spid="10">
                                            <p:txEl>
                                              <p:pRg st="10" end="10"/>
                                            </p:txEl>
                                          </p:spTgt>
                                        </p:tgtEl>
                                      </p:cBhvr>
                                    </p:animEffect>
                                  </p:childTnLst>
                                </p:cTn>
                              </p:par>
                            </p:childTnLst>
                          </p:cTn>
                        </p:par>
                        <p:par>
                          <p:cTn id="47" fill="hold">
                            <p:stCondLst>
                              <p:cond delay="5000"/>
                            </p:stCondLst>
                            <p:childTnLst>
                              <p:par>
                                <p:cTn id="48" presetID="18" presetClass="entr" presetSubtype="12" fill="hold" nodeType="afterEffect">
                                  <p:stCondLst>
                                    <p:cond delay="0"/>
                                  </p:stCondLst>
                                  <p:childTnLst>
                                    <p:set>
                                      <p:cBhvr>
                                        <p:cTn id="49" dur="1" fill="hold">
                                          <p:stCondLst>
                                            <p:cond delay="0"/>
                                          </p:stCondLst>
                                        </p:cTn>
                                        <p:tgtEl>
                                          <p:spTgt spid="10">
                                            <p:txEl>
                                              <p:pRg st="11" end="11"/>
                                            </p:txEl>
                                          </p:spTgt>
                                        </p:tgtEl>
                                        <p:attrNameLst>
                                          <p:attrName>style.visibility</p:attrName>
                                        </p:attrNameLst>
                                      </p:cBhvr>
                                      <p:to>
                                        <p:strVal val="visible"/>
                                      </p:to>
                                    </p:set>
                                    <p:animEffect transition="in" filter="strips(downLeft)">
                                      <p:cBhvr>
                                        <p:cTn id="50" dur="500"/>
                                        <p:tgtEl>
                                          <p:spTgt spid="10">
                                            <p:txEl>
                                              <p:pRg st="11" end="11"/>
                                            </p:txEl>
                                          </p:spTgt>
                                        </p:tgtEl>
                                      </p:cBhvr>
                                    </p:animEffect>
                                  </p:childTnLst>
                                </p:cTn>
                              </p:par>
                            </p:childTnLst>
                          </p:cTn>
                        </p:par>
                        <p:par>
                          <p:cTn id="51" fill="hold">
                            <p:stCondLst>
                              <p:cond delay="5500"/>
                            </p:stCondLst>
                            <p:childTnLst>
                              <p:par>
                                <p:cTn id="52" presetID="18" presetClass="entr" presetSubtype="12" fill="hold" nodeType="afterEffect">
                                  <p:stCondLst>
                                    <p:cond delay="0"/>
                                  </p:stCondLst>
                                  <p:childTnLst>
                                    <p:set>
                                      <p:cBhvr>
                                        <p:cTn id="53" dur="1" fill="hold">
                                          <p:stCondLst>
                                            <p:cond delay="0"/>
                                          </p:stCondLst>
                                        </p:cTn>
                                        <p:tgtEl>
                                          <p:spTgt spid="10">
                                            <p:txEl>
                                              <p:pRg st="12" end="12"/>
                                            </p:txEl>
                                          </p:spTgt>
                                        </p:tgtEl>
                                        <p:attrNameLst>
                                          <p:attrName>style.visibility</p:attrName>
                                        </p:attrNameLst>
                                      </p:cBhvr>
                                      <p:to>
                                        <p:strVal val="visible"/>
                                      </p:to>
                                    </p:set>
                                    <p:animEffect transition="in" filter="strips(downLeft)">
                                      <p:cBhvr>
                                        <p:cTn id="54" dur="500"/>
                                        <p:tgtEl>
                                          <p:spTgt spid="10">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511448" cy="623793"/>
          </a:xfrm>
        </p:spPr>
        <p:txBody>
          <a:bodyPr/>
          <a:lstStyle/>
          <a:p>
            <a:r>
              <a:rPr lang="es-AR" dirty="0" smtClean="0"/>
              <a:t>1. Planos de planta</a:t>
            </a:r>
            <a:endParaRPr lang="en-GB" dirty="0"/>
          </a:p>
        </p:txBody>
      </p:sp>
      <p:pic>
        <p:nvPicPr>
          <p:cNvPr id="2050" name="Picture 2"/>
          <p:cNvPicPr>
            <a:picLocks noChangeAspect="1" noChangeArrowheads="1"/>
          </p:cNvPicPr>
          <p:nvPr/>
        </p:nvPicPr>
        <p:blipFill>
          <a:blip r:embed="rId2" cstate="print"/>
          <a:srcRect/>
          <a:stretch>
            <a:fillRect/>
          </a:stretch>
        </p:blipFill>
        <p:spPr bwMode="auto">
          <a:xfrm>
            <a:off x="609600" y="914400"/>
            <a:ext cx="3429000" cy="2407677"/>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962525" y="914400"/>
            <a:ext cx="3495675" cy="2452546"/>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2814638" y="3657600"/>
            <a:ext cx="3509962" cy="2466136"/>
          </a:xfrm>
          <a:prstGeom prst="rect">
            <a:avLst/>
          </a:prstGeom>
          <a:noFill/>
          <a:ln w="9525">
            <a:noFill/>
            <a:miter lim="800000"/>
            <a:headEnd/>
            <a:tailEnd/>
          </a:ln>
        </p:spPr>
      </p:pic>
    </p:spTree>
    <p:extLst>
      <p:ext uri="{BB962C8B-B14F-4D97-AF65-F5344CB8AC3E}">
        <p14:creationId xmlns:p14="http://schemas.microsoft.com/office/powerpoint/2010/main" val="160087071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147840" cy="623793"/>
          </a:xfrm>
        </p:spPr>
        <p:txBody>
          <a:bodyPr/>
          <a:lstStyle/>
          <a:p>
            <a:r>
              <a:rPr lang="es-AR" dirty="0" smtClean="0"/>
              <a:t>2. Hoja de Performance</a:t>
            </a:r>
            <a:endParaRPr lang="en-GB" dirty="0"/>
          </a:p>
        </p:txBody>
      </p:sp>
      <p:pic>
        <p:nvPicPr>
          <p:cNvPr id="9218" name="Picture 2"/>
          <p:cNvPicPr>
            <a:picLocks noChangeAspect="1" noChangeArrowheads="1"/>
          </p:cNvPicPr>
          <p:nvPr/>
        </p:nvPicPr>
        <p:blipFill>
          <a:blip r:embed="rId2" cstate="print"/>
          <a:srcRect/>
          <a:stretch>
            <a:fillRect/>
          </a:stretch>
        </p:blipFill>
        <p:spPr bwMode="auto">
          <a:xfrm>
            <a:off x="533400" y="1219200"/>
            <a:ext cx="3048000" cy="4563878"/>
          </a:xfrm>
          <a:prstGeom prst="rect">
            <a:avLst/>
          </a:prstGeom>
          <a:noFill/>
          <a:ln w="9525">
            <a:noFill/>
            <a:miter lim="800000"/>
            <a:headEnd/>
            <a:tailEnd/>
          </a:ln>
        </p:spPr>
      </p:pic>
      <p:sp>
        <p:nvSpPr>
          <p:cNvPr id="7" name="TextBox 6"/>
          <p:cNvSpPr txBox="1"/>
          <p:nvPr/>
        </p:nvSpPr>
        <p:spPr>
          <a:xfrm>
            <a:off x="4724400" y="1035308"/>
            <a:ext cx="3505200" cy="4832092"/>
          </a:xfrm>
          <a:prstGeom prst="rect">
            <a:avLst/>
          </a:prstGeom>
          <a:noFill/>
          <a:ln w="12700">
            <a:noFill/>
          </a:ln>
        </p:spPr>
        <p:txBody>
          <a:bodyPr wrap="square" rtlCol="0">
            <a:spAutoFit/>
          </a:bodyPr>
          <a:lstStyle/>
          <a:p>
            <a:pPr>
              <a:buClr>
                <a:schemeClr val="accent1"/>
              </a:buClr>
              <a:buFont typeface="Courier New" pitchFamily="49" charset="0"/>
              <a:buChar char="o"/>
            </a:pPr>
            <a:r>
              <a:rPr lang="es-AR" sz="2200" dirty="0" smtClean="0"/>
              <a:t> Cantidad de unidades</a:t>
            </a:r>
          </a:p>
          <a:p>
            <a:pPr>
              <a:buClr>
                <a:schemeClr val="accent1"/>
              </a:buClr>
              <a:buFont typeface="Courier New" pitchFamily="49" charset="0"/>
              <a:buChar char="o"/>
            </a:pPr>
            <a:endParaRPr lang="es-AR" sz="2200" dirty="0" smtClean="0"/>
          </a:p>
          <a:p>
            <a:pPr>
              <a:buClr>
                <a:schemeClr val="accent1"/>
              </a:buClr>
              <a:buFont typeface="Courier New" pitchFamily="49" charset="0"/>
              <a:buChar char="o"/>
            </a:pPr>
            <a:r>
              <a:rPr lang="es-AR" sz="2200" dirty="0" smtClean="0"/>
              <a:t> Niveles de carga</a:t>
            </a:r>
          </a:p>
          <a:p>
            <a:pPr>
              <a:buClr>
                <a:schemeClr val="accent1"/>
              </a:buClr>
              <a:buFont typeface="Courier New" pitchFamily="49" charset="0"/>
              <a:buChar char="o"/>
            </a:pPr>
            <a:endParaRPr lang="es-AR" sz="2200" dirty="0" smtClean="0"/>
          </a:p>
          <a:p>
            <a:pPr>
              <a:buClr>
                <a:schemeClr val="accent1"/>
              </a:buClr>
              <a:buFont typeface="Courier New" pitchFamily="49" charset="0"/>
              <a:buChar char="o"/>
            </a:pPr>
            <a:r>
              <a:rPr lang="es-AR" sz="2200" dirty="0" smtClean="0"/>
              <a:t> Condiciones de sitio </a:t>
            </a:r>
          </a:p>
          <a:p>
            <a:pPr>
              <a:buClr>
                <a:schemeClr val="accent1"/>
              </a:buClr>
              <a:buFont typeface="Courier New" pitchFamily="49" charset="0"/>
              <a:buChar char="o"/>
            </a:pPr>
            <a:endParaRPr lang="es-AR" sz="2200" dirty="0" smtClean="0"/>
          </a:p>
          <a:p>
            <a:pPr>
              <a:buClr>
                <a:schemeClr val="accent1"/>
              </a:buClr>
              <a:buFont typeface="Courier New" pitchFamily="49" charset="0"/>
              <a:buChar char="o"/>
            </a:pPr>
            <a:r>
              <a:rPr lang="es-AR" sz="2200" dirty="0" smtClean="0"/>
              <a:t> Cogeneración?</a:t>
            </a:r>
          </a:p>
          <a:p>
            <a:pPr>
              <a:buClr>
                <a:schemeClr val="accent1"/>
              </a:buClr>
              <a:buFont typeface="Courier New" pitchFamily="49" charset="0"/>
              <a:buChar char="o"/>
            </a:pPr>
            <a:endParaRPr lang="es-AR" sz="2200" dirty="0" smtClean="0"/>
          </a:p>
          <a:p>
            <a:pPr>
              <a:buClr>
                <a:schemeClr val="accent1"/>
              </a:buClr>
              <a:buFont typeface="Courier New" pitchFamily="49" charset="0"/>
              <a:buChar char="o"/>
            </a:pPr>
            <a:r>
              <a:rPr lang="es-AR" sz="2200" dirty="0" smtClean="0"/>
              <a:t> Configuración de     radiadores</a:t>
            </a:r>
          </a:p>
          <a:p>
            <a:pPr>
              <a:buClr>
                <a:schemeClr val="accent1"/>
              </a:buClr>
              <a:buFont typeface="Courier New" pitchFamily="49" charset="0"/>
              <a:buChar char="o"/>
            </a:pPr>
            <a:endParaRPr lang="es-AR" sz="2200" dirty="0" smtClean="0"/>
          </a:p>
          <a:p>
            <a:pPr>
              <a:buClr>
                <a:schemeClr val="accent1"/>
              </a:buClr>
              <a:buFont typeface="Courier New" pitchFamily="49" charset="0"/>
              <a:buChar char="o"/>
            </a:pPr>
            <a:r>
              <a:rPr lang="es-AR" sz="2200" dirty="0" smtClean="0"/>
              <a:t> Cromatografía del gas</a:t>
            </a:r>
          </a:p>
          <a:p>
            <a:pPr>
              <a:buClr>
                <a:schemeClr val="accent1"/>
              </a:buClr>
              <a:buFont typeface="Courier New" pitchFamily="49" charset="0"/>
              <a:buChar char="o"/>
            </a:pPr>
            <a:endParaRPr lang="es-AR" sz="2200" dirty="0" smtClean="0"/>
          </a:p>
          <a:p>
            <a:pPr>
              <a:buClr>
                <a:schemeClr val="accent1"/>
              </a:buClr>
              <a:buFont typeface="Courier New" pitchFamily="49" charset="0"/>
              <a:buChar char="o"/>
            </a:pPr>
            <a:r>
              <a:rPr lang="es-AR" sz="2200" dirty="0" smtClean="0"/>
              <a:t> Punto de medición</a:t>
            </a:r>
            <a:endParaRPr lang="en-GB" dirty="0" smtClean="0"/>
          </a:p>
        </p:txBody>
      </p:sp>
    </p:spTree>
    <p:extLst>
      <p:ext uri="{BB962C8B-B14F-4D97-AF65-F5344CB8AC3E}">
        <p14:creationId xmlns:p14="http://schemas.microsoft.com/office/powerpoint/2010/main" val="32778347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33"/>
          <p:cNvGrpSpPr/>
          <p:nvPr/>
        </p:nvGrpSpPr>
        <p:grpSpPr>
          <a:xfrm>
            <a:off x="5319713" y="1334869"/>
            <a:ext cx="3062287" cy="3301663"/>
            <a:chOff x="7848600" y="0"/>
            <a:chExt cx="3062287" cy="3301663"/>
          </a:xfrm>
        </p:grpSpPr>
        <p:pic>
          <p:nvPicPr>
            <p:cNvPr id="3082" name="Picture 10"/>
            <p:cNvPicPr>
              <a:picLocks noChangeAspect="1" noChangeArrowheads="1"/>
            </p:cNvPicPr>
            <p:nvPr/>
          </p:nvPicPr>
          <p:blipFill>
            <a:blip r:embed="rId2" cstate="print"/>
            <a:srcRect/>
            <a:stretch>
              <a:fillRect/>
            </a:stretch>
          </p:blipFill>
          <p:spPr bwMode="auto">
            <a:xfrm>
              <a:off x="7848600" y="0"/>
              <a:ext cx="3062287" cy="2146722"/>
            </a:xfrm>
            <a:prstGeom prst="rect">
              <a:avLst/>
            </a:prstGeom>
            <a:noFill/>
            <a:ln w="9525">
              <a:noFill/>
              <a:miter lim="800000"/>
              <a:headEnd/>
              <a:tailEnd/>
            </a:ln>
          </p:spPr>
        </p:pic>
        <p:sp>
          <p:nvSpPr>
            <p:cNvPr id="24" name="TextBox 23"/>
            <p:cNvSpPr txBox="1"/>
            <p:nvPr/>
          </p:nvSpPr>
          <p:spPr>
            <a:xfrm>
              <a:off x="8686799" y="2286000"/>
              <a:ext cx="1654447" cy="1015663"/>
            </a:xfrm>
            <a:prstGeom prst="rect">
              <a:avLst/>
            </a:prstGeom>
            <a:noFill/>
            <a:ln w="28575">
              <a:solidFill>
                <a:srgbClr val="0070C0"/>
              </a:solidFill>
              <a:prstDash val="dash"/>
            </a:ln>
          </p:spPr>
          <p:txBody>
            <a:bodyPr wrap="square" rtlCol="0">
              <a:spAutoFit/>
            </a:bodyPr>
            <a:lstStyle/>
            <a:p>
              <a:pPr algn="ctr"/>
              <a:r>
                <a:rPr lang="es-AR" b="1" dirty="0" smtClean="0"/>
                <a:t>Tratamiento de efluentes</a:t>
              </a:r>
              <a:endParaRPr lang="en-GB" b="1" dirty="0" smtClean="0"/>
            </a:p>
          </p:txBody>
        </p:sp>
      </p:grpSp>
      <p:grpSp>
        <p:nvGrpSpPr>
          <p:cNvPr id="7" name="Group 34"/>
          <p:cNvGrpSpPr/>
          <p:nvPr/>
        </p:nvGrpSpPr>
        <p:grpSpPr>
          <a:xfrm>
            <a:off x="5943600" y="762000"/>
            <a:ext cx="3048000" cy="3609439"/>
            <a:chOff x="9144000" y="2514600"/>
            <a:chExt cx="3048000" cy="3609439"/>
          </a:xfrm>
        </p:grpSpPr>
        <p:pic>
          <p:nvPicPr>
            <p:cNvPr id="3083" name="Picture 11"/>
            <p:cNvPicPr>
              <a:picLocks noChangeAspect="1" noChangeArrowheads="1"/>
            </p:cNvPicPr>
            <p:nvPr/>
          </p:nvPicPr>
          <p:blipFill>
            <a:blip r:embed="rId3" cstate="print"/>
            <a:srcRect/>
            <a:stretch>
              <a:fillRect/>
            </a:stretch>
          </p:blipFill>
          <p:spPr bwMode="auto">
            <a:xfrm>
              <a:off x="9144000" y="2514600"/>
              <a:ext cx="3048000" cy="2148648"/>
            </a:xfrm>
            <a:prstGeom prst="rect">
              <a:avLst/>
            </a:prstGeom>
            <a:noFill/>
            <a:ln w="9525">
              <a:noFill/>
              <a:miter lim="800000"/>
              <a:headEnd/>
              <a:tailEnd/>
            </a:ln>
          </p:spPr>
        </p:pic>
        <p:sp>
          <p:nvSpPr>
            <p:cNvPr id="26" name="TextBox 25"/>
            <p:cNvSpPr txBox="1"/>
            <p:nvPr/>
          </p:nvSpPr>
          <p:spPr>
            <a:xfrm>
              <a:off x="9906000" y="4800600"/>
              <a:ext cx="1600200" cy="1323439"/>
            </a:xfrm>
            <a:prstGeom prst="rect">
              <a:avLst/>
            </a:prstGeom>
            <a:noFill/>
            <a:ln w="28575">
              <a:solidFill>
                <a:srgbClr val="0070C0"/>
              </a:solidFill>
              <a:prstDash val="dash"/>
            </a:ln>
          </p:spPr>
          <p:txBody>
            <a:bodyPr wrap="square" rtlCol="0">
              <a:spAutoFit/>
            </a:bodyPr>
            <a:lstStyle/>
            <a:p>
              <a:pPr algn="ctr"/>
              <a:r>
                <a:rPr lang="es-AR" b="1" dirty="0" smtClean="0"/>
                <a:t>Toma de aire y sistema de escape</a:t>
              </a:r>
              <a:endParaRPr lang="en-GB" b="1" dirty="0" smtClean="0"/>
            </a:p>
          </p:txBody>
        </p:sp>
      </p:grpSp>
      <p:grpSp>
        <p:nvGrpSpPr>
          <p:cNvPr id="10" name="Group 37"/>
          <p:cNvGrpSpPr/>
          <p:nvPr/>
        </p:nvGrpSpPr>
        <p:grpSpPr>
          <a:xfrm>
            <a:off x="3268174" y="2935069"/>
            <a:ext cx="3056426" cy="2993886"/>
            <a:chOff x="3191974" y="2935069"/>
            <a:chExt cx="3056426" cy="2993886"/>
          </a:xfrm>
        </p:grpSpPr>
        <p:grpSp>
          <p:nvGrpSpPr>
            <p:cNvPr id="11" name="Group 30"/>
            <p:cNvGrpSpPr/>
            <p:nvPr/>
          </p:nvGrpSpPr>
          <p:grpSpPr>
            <a:xfrm>
              <a:off x="3191974" y="2935069"/>
              <a:ext cx="3056426" cy="2993886"/>
              <a:chOff x="2667000" y="2362200"/>
              <a:chExt cx="3056426" cy="2993886"/>
            </a:xfrm>
          </p:grpSpPr>
          <p:sp>
            <p:nvSpPr>
              <p:cNvPr id="12" name="TextBox 11"/>
              <p:cNvSpPr txBox="1"/>
              <p:nvPr/>
            </p:nvSpPr>
            <p:spPr>
              <a:xfrm>
                <a:off x="3437426" y="4648200"/>
                <a:ext cx="1757536" cy="707886"/>
              </a:xfrm>
              <a:prstGeom prst="rect">
                <a:avLst/>
              </a:prstGeom>
              <a:noFill/>
              <a:ln w="28575">
                <a:solidFill>
                  <a:srgbClr val="0070C0"/>
                </a:solidFill>
                <a:prstDash val="dash"/>
              </a:ln>
            </p:spPr>
            <p:txBody>
              <a:bodyPr wrap="square" rtlCol="0">
                <a:spAutoFit/>
              </a:bodyPr>
              <a:lstStyle/>
              <a:p>
                <a:pPr algn="ctr"/>
                <a:r>
                  <a:rPr lang="es-AR" b="1" dirty="0" smtClean="0"/>
                  <a:t>Aire comprimido</a:t>
                </a:r>
                <a:endParaRPr lang="en-GB" b="1" dirty="0" smtClean="0"/>
              </a:p>
            </p:txBody>
          </p:sp>
          <p:pic>
            <p:nvPicPr>
              <p:cNvPr id="3076" name="Picture 4"/>
              <p:cNvPicPr>
                <a:picLocks noChangeAspect="1" noChangeArrowheads="1"/>
              </p:cNvPicPr>
              <p:nvPr/>
            </p:nvPicPr>
            <p:blipFill>
              <a:blip r:embed="rId4" cstate="print"/>
              <a:srcRect/>
              <a:stretch>
                <a:fillRect/>
              </a:stretch>
            </p:blipFill>
            <p:spPr bwMode="auto">
              <a:xfrm>
                <a:off x="2667000" y="2362200"/>
                <a:ext cx="3056426" cy="2133600"/>
              </a:xfrm>
              <a:prstGeom prst="rect">
                <a:avLst/>
              </a:prstGeom>
              <a:noFill/>
              <a:ln w="9525">
                <a:noFill/>
                <a:miter lim="800000"/>
                <a:headEnd/>
                <a:tailEnd/>
              </a:ln>
            </p:spPr>
          </p:pic>
        </p:grpSp>
        <p:sp>
          <p:nvSpPr>
            <p:cNvPr id="36" name="Rectangle 35"/>
            <p:cNvSpPr/>
            <p:nvPr/>
          </p:nvSpPr>
          <p:spPr>
            <a:xfrm>
              <a:off x="5860800" y="4881600"/>
              <a:ext cx="2286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grpSp>
      <p:grpSp>
        <p:nvGrpSpPr>
          <p:cNvPr id="13" name="Group 27"/>
          <p:cNvGrpSpPr/>
          <p:nvPr/>
        </p:nvGrpSpPr>
        <p:grpSpPr>
          <a:xfrm>
            <a:off x="897965" y="1258669"/>
            <a:ext cx="3064435" cy="2993886"/>
            <a:chOff x="-2209800" y="3124200"/>
            <a:chExt cx="3064435" cy="2993886"/>
          </a:xfrm>
        </p:grpSpPr>
        <p:pic>
          <p:nvPicPr>
            <p:cNvPr id="3081" name="Picture 9"/>
            <p:cNvPicPr>
              <a:picLocks noChangeAspect="1" noChangeArrowheads="1"/>
            </p:cNvPicPr>
            <p:nvPr/>
          </p:nvPicPr>
          <p:blipFill>
            <a:blip r:embed="rId5" cstate="print"/>
            <a:srcRect/>
            <a:stretch>
              <a:fillRect/>
            </a:stretch>
          </p:blipFill>
          <p:spPr bwMode="auto">
            <a:xfrm>
              <a:off x="-2209800" y="3124200"/>
              <a:ext cx="3064435" cy="2133600"/>
            </a:xfrm>
            <a:prstGeom prst="rect">
              <a:avLst/>
            </a:prstGeom>
            <a:noFill/>
            <a:ln w="9525">
              <a:noFill/>
              <a:miter lim="800000"/>
              <a:headEnd/>
              <a:tailEnd/>
            </a:ln>
          </p:spPr>
        </p:pic>
        <p:sp>
          <p:nvSpPr>
            <p:cNvPr id="22" name="TextBox 21"/>
            <p:cNvSpPr txBox="1"/>
            <p:nvPr/>
          </p:nvSpPr>
          <p:spPr>
            <a:xfrm>
              <a:off x="-1600201" y="5410200"/>
              <a:ext cx="1768291" cy="707886"/>
            </a:xfrm>
            <a:prstGeom prst="rect">
              <a:avLst/>
            </a:prstGeom>
            <a:noFill/>
            <a:ln w="28575">
              <a:solidFill>
                <a:srgbClr val="0070C0"/>
              </a:solidFill>
              <a:prstDash val="dash"/>
            </a:ln>
          </p:spPr>
          <p:txBody>
            <a:bodyPr wrap="square" rtlCol="0">
              <a:spAutoFit/>
            </a:bodyPr>
            <a:lstStyle/>
            <a:p>
              <a:pPr algn="ctr"/>
              <a:r>
                <a:rPr lang="es-AR" b="1" dirty="0" smtClean="0"/>
                <a:t>Combustible gaseoso</a:t>
              </a:r>
              <a:endParaRPr lang="en-GB" b="1" dirty="0" smtClean="0"/>
            </a:p>
          </p:txBody>
        </p:sp>
      </p:grpSp>
      <p:sp>
        <p:nvSpPr>
          <p:cNvPr id="2" name="Title 1"/>
          <p:cNvSpPr>
            <a:spLocks noGrp="1"/>
          </p:cNvSpPr>
          <p:nvPr>
            <p:ph type="title"/>
          </p:nvPr>
        </p:nvSpPr>
        <p:spPr>
          <a:xfrm>
            <a:off x="0" y="0"/>
            <a:ext cx="3464960" cy="623793"/>
          </a:xfrm>
        </p:spPr>
        <p:txBody>
          <a:bodyPr/>
          <a:lstStyle/>
          <a:p>
            <a:r>
              <a:rPr lang="es-AR" dirty="0" smtClean="0"/>
              <a:t>3. Diagramas P&amp;ID</a:t>
            </a:r>
            <a:endParaRPr lang="en-GB" dirty="0"/>
          </a:p>
        </p:txBody>
      </p:sp>
      <p:grpSp>
        <p:nvGrpSpPr>
          <p:cNvPr id="15" name="Group 28"/>
          <p:cNvGrpSpPr/>
          <p:nvPr/>
        </p:nvGrpSpPr>
        <p:grpSpPr>
          <a:xfrm>
            <a:off x="1581150" y="1792069"/>
            <a:ext cx="3067050" cy="2932331"/>
            <a:chOff x="-2514600" y="3124200"/>
            <a:chExt cx="3067050" cy="2932331"/>
          </a:xfrm>
        </p:grpSpPr>
        <p:pic>
          <p:nvPicPr>
            <p:cNvPr id="3075" name="Picture 3"/>
            <p:cNvPicPr>
              <a:picLocks noChangeAspect="1" noChangeArrowheads="1"/>
            </p:cNvPicPr>
            <p:nvPr/>
          </p:nvPicPr>
          <p:blipFill>
            <a:blip r:embed="rId6" cstate="print"/>
            <a:srcRect/>
            <a:stretch>
              <a:fillRect/>
            </a:stretch>
          </p:blipFill>
          <p:spPr bwMode="auto">
            <a:xfrm>
              <a:off x="-2514600" y="3124200"/>
              <a:ext cx="3067050" cy="2147629"/>
            </a:xfrm>
            <a:prstGeom prst="rect">
              <a:avLst/>
            </a:prstGeom>
            <a:noFill/>
            <a:ln w="9525">
              <a:noFill/>
              <a:miter lim="800000"/>
              <a:headEnd/>
              <a:tailEnd/>
            </a:ln>
          </p:spPr>
        </p:pic>
        <p:sp>
          <p:nvSpPr>
            <p:cNvPr id="9" name="TextBox 8"/>
            <p:cNvSpPr txBox="1"/>
            <p:nvPr/>
          </p:nvSpPr>
          <p:spPr>
            <a:xfrm>
              <a:off x="-1905000" y="5410200"/>
              <a:ext cx="1600200" cy="646331"/>
            </a:xfrm>
            <a:prstGeom prst="rect">
              <a:avLst/>
            </a:prstGeom>
            <a:noFill/>
            <a:ln w="28575">
              <a:solidFill>
                <a:srgbClr val="0070C0"/>
              </a:solidFill>
              <a:prstDash val="dash"/>
            </a:ln>
          </p:spPr>
          <p:txBody>
            <a:bodyPr wrap="square" rtlCol="0">
              <a:spAutoFit/>
            </a:bodyPr>
            <a:lstStyle/>
            <a:p>
              <a:pPr algn="ctr"/>
              <a:r>
                <a:rPr lang="es-AR" b="1" dirty="0" smtClean="0"/>
                <a:t>Aceite lubricante</a:t>
              </a:r>
              <a:endParaRPr lang="en-GB" b="1" dirty="0" smtClean="0"/>
            </a:p>
          </p:txBody>
        </p:sp>
      </p:grpSp>
      <p:grpSp>
        <p:nvGrpSpPr>
          <p:cNvPr id="17" name="Group 29"/>
          <p:cNvGrpSpPr/>
          <p:nvPr/>
        </p:nvGrpSpPr>
        <p:grpSpPr>
          <a:xfrm>
            <a:off x="2427290" y="2438400"/>
            <a:ext cx="3059110" cy="3033355"/>
            <a:chOff x="-3059110" y="2667000"/>
            <a:chExt cx="3059110" cy="3033355"/>
          </a:xfrm>
        </p:grpSpPr>
        <p:pic>
          <p:nvPicPr>
            <p:cNvPr id="3078" name="Picture 6"/>
            <p:cNvPicPr>
              <a:picLocks noChangeAspect="1" noChangeArrowheads="1"/>
            </p:cNvPicPr>
            <p:nvPr/>
          </p:nvPicPr>
          <p:blipFill>
            <a:blip r:embed="rId7" cstate="print"/>
            <a:srcRect/>
            <a:stretch>
              <a:fillRect/>
            </a:stretch>
          </p:blipFill>
          <p:spPr bwMode="auto">
            <a:xfrm>
              <a:off x="-3059110" y="2667000"/>
              <a:ext cx="3059110" cy="2135802"/>
            </a:xfrm>
            <a:prstGeom prst="rect">
              <a:avLst/>
            </a:prstGeom>
            <a:noFill/>
            <a:ln w="9525">
              <a:noFill/>
              <a:miter lim="800000"/>
              <a:headEnd/>
              <a:tailEnd/>
            </a:ln>
          </p:spPr>
        </p:pic>
        <p:sp>
          <p:nvSpPr>
            <p:cNvPr id="14" name="TextBox 13"/>
            <p:cNvSpPr txBox="1"/>
            <p:nvPr/>
          </p:nvSpPr>
          <p:spPr>
            <a:xfrm>
              <a:off x="-2286000" y="4992469"/>
              <a:ext cx="1731640" cy="707886"/>
            </a:xfrm>
            <a:prstGeom prst="rect">
              <a:avLst/>
            </a:prstGeom>
            <a:noFill/>
            <a:ln w="28575">
              <a:solidFill>
                <a:srgbClr val="0070C0"/>
              </a:solidFill>
              <a:prstDash val="dash"/>
            </a:ln>
          </p:spPr>
          <p:txBody>
            <a:bodyPr wrap="square" rtlCol="0">
              <a:spAutoFit/>
            </a:bodyPr>
            <a:lstStyle/>
            <a:p>
              <a:pPr algn="ctr"/>
              <a:r>
                <a:rPr lang="es-AR" b="1" dirty="0" smtClean="0"/>
                <a:t>Sistema de enfriamiento</a:t>
              </a:r>
              <a:endParaRPr lang="en-GB" b="1" dirty="0" smtClean="0"/>
            </a:p>
          </p:txBody>
        </p:sp>
      </p:grpSp>
      <p:grpSp>
        <p:nvGrpSpPr>
          <p:cNvPr id="19" name="Group 31"/>
          <p:cNvGrpSpPr/>
          <p:nvPr/>
        </p:nvGrpSpPr>
        <p:grpSpPr>
          <a:xfrm>
            <a:off x="4114800" y="2401669"/>
            <a:ext cx="3048000" cy="2932331"/>
            <a:chOff x="5562600" y="228600"/>
            <a:chExt cx="3048000" cy="2932331"/>
          </a:xfrm>
        </p:grpSpPr>
        <p:pic>
          <p:nvPicPr>
            <p:cNvPr id="3079" name="Picture 7"/>
            <p:cNvPicPr>
              <a:picLocks noChangeAspect="1" noChangeArrowheads="1"/>
            </p:cNvPicPr>
            <p:nvPr/>
          </p:nvPicPr>
          <p:blipFill>
            <a:blip r:embed="rId8" cstate="print"/>
            <a:srcRect/>
            <a:stretch>
              <a:fillRect/>
            </a:stretch>
          </p:blipFill>
          <p:spPr bwMode="auto">
            <a:xfrm>
              <a:off x="5562600" y="228600"/>
              <a:ext cx="3048000" cy="2127651"/>
            </a:xfrm>
            <a:prstGeom prst="rect">
              <a:avLst/>
            </a:prstGeom>
            <a:noFill/>
            <a:ln w="9525">
              <a:noFill/>
              <a:miter lim="800000"/>
              <a:headEnd/>
              <a:tailEnd/>
            </a:ln>
          </p:spPr>
        </p:pic>
        <p:sp>
          <p:nvSpPr>
            <p:cNvPr id="16" name="TextBox 15"/>
            <p:cNvSpPr txBox="1"/>
            <p:nvPr/>
          </p:nvSpPr>
          <p:spPr>
            <a:xfrm>
              <a:off x="6400800" y="2514600"/>
              <a:ext cx="1600200" cy="646331"/>
            </a:xfrm>
            <a:prstGeom prst="rect">
              <a:avLst/>
            </a:prstGeom>
            <a:noFill/>
            <a:ln w="28575">
              <a:solidFill>
                <a:srgbClr val="0070C0"/>
              </a:solidFill>
              <a:prstDash val="dash"/>
            </a:ln>
          </p:spPr>
          <p:txBody>
            <a:bodyPr wrap="square" rtlCol="0">
              <a:spAutoFit/>
            </a:bodyPr>
            <a:lstStyle/>
            <a:p>
              <a:pPr algn="ctr"/>
              <a:r>
                <a:rPr lang="es-AR" b="1" dirty="0" smtClean="0"/>
                <a:t>Toma de agua</a:t>
              </a:r>
              <a:endParaRPr lang="en-GB" b="1" dirty="0" smtClean="0"/>
            </a:p>
          </p:txBody>
        </p:sp>
      </p:grpSp>
      <p:grpSp>
        <p:nvGrpSpPr>
          <p:cNvPr id="20" name="Group 32"/>
          <p:cNvGrpSpPr/>
          <p:nvPr/>
        </p:nvGrpSpPr>
        <p:grpSpPr>
          <a:xfrm>
            <a:off x="4800600" y="1828800"/>
            <a:ext cx="3048000" cy="3285530"/>
            <a:chOff x="6096000" y="0"/>
            <a:chExt cx="3048000" cy="3285530"/>
          </a:xfrm>
        </p:grpSpPr>
        <p:pic>
          <p:nvPicPr>
            <p:cNvPr id="3080" name="Picture 8"/>
            <p:cNvPicPr>
              <a:picLocks noChangeAspect="1" noChangeArrowheads="1"/>
            </p:cNvPicPr>
            <p:nvPr/>
          </p:nvPicPr>
          <p:blipFill>
            <a:blip r:embed="rId9" cstate="print"/>
            <a:srcRect/>
            <a:stretch>
              <a:fillRect/>
            </a:stretch>
          </p:blipFill>
          <p:spPr bwMode="auto">
            <a:xfrm>
              <a:off x="6096000" y="0"/>
              <a:ext cx="3048000" cy="2130842"/>
            </a:xfrm>
            <a:prstGeom prst="rect">
              <a:avLst/>
            </a:prstGeom>
            <a:noFill/>
            <a:ln w="9525">
              <a:noFill/>
              <a:miter lim="800000"/>
              <a:headEnd/>
              <a:tailEnd/>
            </a:ln>
          </p:spPr>
        </p:pic>
        <p:sp>
          <p:nvSpPr>
            <p:cNvPr id="18" name="TextBox 17"/>
            <p:cNvSpPr txBox="1"/>
            <p:nvPr/>
          </p:nvSpPr>
          <p:spPr>
            <a:xfrm>
              <a:off x="6858000" y="2362200"/>
              <a:ext cx="1600200" cy="923330"/>
            </a:xfrm>
            <a:prstGeom prst="rect">
              <a:avLst/>
            </a:prstGeom>
            <a:noFill/>
            <a:ln w="28575">
              <a:solidFill>
                <a:srgbClr val="0070C0"/>
              </a:solidFill>
              <a:prstDash val="dash"/>
            </a:ln>
          </p:spPr>
          <p:txBody>
            <a:bodyPr wrap="square" rtlCol="0">
              <a:spAutoFit/>
            </a:bodyPr>
            <a:lstStyle/>
            <a:p>
              <a:pPr algn="ctr"/>
              <a:r>
                <a:rPr lang="es-AR" b="1" dirty="0" smtClean="0"/>
                <a:t>Protección contra incendio</a:t>
              </a:r>
              <a:endParaRPr lang="en-GB" b="1" dirty="0" smtClean="0"/>
            </a:p>
          </p:txBody>
        </p:sp>
      </p:grpSp>
      <p:sp>
        <p:nvSpPr>
          <p:cNvPr id="39" name="Rectangle 38"/>
          <p:cNvSpPr/>
          <p:nvPr/>
        </p:nvSpPr>
        <p:spPr>
          <a:xfrm>
            <a:off x="6624000" y="4298400"/>
            <a:ext cx="2286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
        <p:nvSpPr>
          <p:cNvPr id="40" name="Rectangle 39"/>
          <p:cNvSpPr/>
          <p:nvPr/>
        </p:nvSpPr>
        <p:spPr>
          <a:xfrm>
            <a:off x="7459200" y="3762000"/>
            <a:ext cx="2286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
        <p:nvSpPr>
          <p:cNvPr id="41" name="Rectangle 40"/>
          <p:cNvSpPr/>
          <p:nvPr/>
        </p:nvSpPr>
        <p:spPr>
          <a:xfrm>
            <a:off x="7995600" y="3286800"/>
            <a:ext cx="2286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
        <p:nvSpPr>
          <p:cNvPr id="42" name="Rectangle 41"/>
          <p:cNvSpPr/>
          <p:nvPr/>
        </p:nvSpPr>
        <p:spPr>
          <a:xfrm>
            <a:off x="8449200" y="2674800"/>
            <a:ext cx="2286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Tree>
    <p:extLst>
      <p:ext uri="{BB962C8B-B14F-4D97-AF65-F5344CB8AC3E}">
        <p14:creationId xmlns:p14="http://schemas.microsoft.com/office/powerpoint/2010/main" val="90065873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Bottom)">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6" fill="hold" nodeType="clickEffect">
                                  <p:stCondLst>
                                    <p:cond delay="0"/>
                                  </p:stCondLst>
                                  <p:childTnLst>
                                    <p:animEffect transition="out" filter="barn(inHorizontal)">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par>
                                <p:cTn id="13" presetID="1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slide(fromBottom)">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xit" presetSubtype="26" fill="hold" nodeType="clickEffect">
                                  <p:stCondLst>
                                    <p:cond delay="0"/>
                                  </p:stCondLst>
                                  <p:childTnLst>
                                    <p:animEffect transition="out" filter="barn(inHorizontal)">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1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slide(fromBottom)">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xit" presetSubtype="26" fill="hold" nodeType="clickEffect">
                                  <p:stCondLst>
                                    <p:cond delay="0"/>
                                  </p:stCondLst>
                                  <p:childTnLst>
                                    <p:animEffect transition="out" filter="barn(inHorizontal)">
                                      <p:cBhvr>
                                        <p:cTn id="27" dur="500"/>
                                        <p:tgtEl>
                                          <p:spTgt spid="17"/>
                                        </p:tgtEl>
                                      </p:cBhvr>
                                    </p:animEffect>
                                    <p:set>
                                      <p:cBhvr>
                                        <p:cTn id="28" dur="1" fill="hold">
                                          <p:stCondLst>
                                            <p:cond delay="499"/>
                                          </p:stCondLst>
                                        </p:cTn>
                                        <p:tgtEl>
                                          <p:spTgt spid="17"/>
                                        </p:tgtEl>
                                        <p:attrNameLst>
                                          <p:attrName>style.visibility</p:attrName>
                                        </p:attrNameLst>
                                      </p:cBhvr>
                                      <p:to>
                                        <p:strVal val="hidden"/>
                                      </p:to>
                                    </p:set>
                                  </p:childTnLst>
                                </p:cTn>
                              </p:par>
                              <p:par>
                                <p:cTn id="29" presetID="12"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lide(fromBottom)">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xit" presetSubtype="26" fill="hold" nodeType="clickEffect">
                                  <p:stCondLst>
                                    <p:cond delay="0"/>
                                  </p:stCondLst>
                                  <p:childTnLst>
                                    <p:animEffect transition="out" filter="barn(inHorizontal)">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12" presetClass="entr" presetSubtype="4"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lide(fromBottom)">
                                      <p:cBhvr>
                                        <p:cTn id="39" dur="500"/>
                                        <p:tgtEl>
                                          <p:spTgt spid="19"/>
                                        </p:tgtEl>
                                      </p:cBhvr>
                                    </p:animEffect>
                                  </p:childTnLst>
                                </p:cTn>
                              </p:par>
                              <p:par>
                                <p:cTn id="40" presetID="12" presetClass="entr" presetSubtype="4"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slide(fromBottom)">
                                      <p:cBhvr>
                                        <p:cTn id="42" dur="500"/>
                                        <p:tgtEl>
                                          <p:spTgt spid="39"/>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xit" presetSubtype="26" fill="hold" nodeType="clickEffect">
                                  <p:stCondLst>
                                    <p:cond delay="0"/>
                                  </p:stCondLst>
                                  <p:childTnLst>
                                    <p:animEffect transition="out" filter="barn(inHorizontal)">
                                      <p:cBhvr>
                                        <p:cTn id="46" dur="500"/>
                                        <p:tgtEl>
                                          <p:spTgt spid="19"/>
                                        </p:tgtEl>
                                      </p:cBhvr>
                                    </p:animEffect>
                                    <p:set>
                                      <p:cBhvr>
                                        <p:cTn id="47" dur="1" fill="hold">
                                          <p:stCondLst>
                                            <p:cond delay="499"/>
                                          </p:stCondLst>
                                        </p:cTn>
                                        <p:tgtEl>
                                          <p:spTgt spid="19"/>
                                        </p:tgtEl>
                                        <p:attrNameLst>
                                          <p:attrName>style.visibility</p:attrName>
                                        </p:attrNameLst>
                                      </p:cBhvr>
                                      <p:to>
                                        <p:strVal val="hidden"/>
                                      </p:to>
                                    </p:set>
                                  </p:childTnLst>
                                </p:cTn>
                              </p:par>
                              <p:par>
                                <p:cTn id="48" presetID="16" presetClass="exit" presetSubtype="26" fill="hold" grpId="1" nodeType="withEffect">
                                  <p:stCondLst>
                                    <p:cond delay="0"/>
                                  </p:stCondLst>
                                  <p:childTnLst>
                                    <p:animEffect transition="out" filter="barn(inHorizontal)">
                                      <p:cBhvr>
                                        <p:cTn id="49" dur="500"/>
                                        <p:tgtEl>
                                          <p:spTgt spid="39"/>
                                        </p:tgtEl>
                                      </p:cBhvr>
                                    </p:animEffect>
                                    <p:set>
                                      <p:cBhvr>
                                        <p:cTn id="50" dur="1" fill="hold">
                                          <p:stCondLst>
                                            <p:cond delay="499"/>
                                          </p:stCondLst>
                                        </p:cTn>
                                        <p:tgtEl>
                                          <p:spTgt spid="39"/>
                                        </p:tgtEl>
                                        <p:attrNameLst>
                                          <p:attrName>style.visibility</p:attrName>
                                        </p:attrNameLst>
                                      </p:cBhvr>
                                      <p:to>
                                        <p:strVal val="hidden"/>
                                      </p:to>
                                    </p:set>
                                  </p:childTnLst>
                                </p:cTn>
                              </p:par>
                              <p:par>
                                <p:cTn id="51" presetID="12" presetClass="entr" presetSubtype="4"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slide(fromBottom)">
                                      <p:cBhvr>
                                        <p:cTn id="53" dur="500"/>
                                        <p:tgtEl>
                                          <p:spTgt spid="20"/>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slide(fromBottom)">
                                      <p:cBhvr>
                                        <p:cTn id="56" dur="500"/>
                                        <p:tgtEl>
                                          <p:spTgt spid="40"/>
                                        </p:tgtEl>
                                      </p:cBhvr>
                                    </p:animEffect>
                                  </p:childTnLst>
                                </p:cTn>
                              </p:par>
                            </p:childTnLst>
                          </p:cTn>
                        </p:par>
                      </p:childTnLst>
                    </p:cTn>
                  </p:par>
                  <p:par>
                    <p:cTn id="57" fill="hold">
                      <p:stCondLst>
                        <p:cond delay="indefinite"/>
                      </p:stCondLst>
                      <p:childTnLst>
                        <p:par>
                          <p:cTn id="58" fill="hold">
                            <p:stCondLst>
                              <p:cond delay="0"/>
                            </p:stCondLst>
                            <p:childTnLst>
                              <p:par>
                                <p:cTn id="59" presetID="16" presetClass="exit" presetSubtype="26" fill="hold" nodeType="clickEffect">
                                  <p:stCondLst>
                                    <p:cond delay="0"/>
                                  </p:stCondLst>
                                  <p:childTnLst>
                                    <p:animEffect transition="out" filter="barn(inHorizontal)">
                                      <p:cBhvr>
                                        <p:cTn id="60" dur="500"/>
                                        <p:tgtEl>
                                          <p:spTgt spid="20"/>
                                        </p:tgtEl>
                                      </p:cBhvr>
                                    </p:animEffect>
                                    <p:set>
                                      <p:cBhvr>
                                        <p:cTn id="61" dur="1" fill="hold">
                                          <p:stCondLst>
                                            <p:cond delay="499"/>
                                          </p:stCondLst>
                                        </p:cTn>
                                        <p:tgtEl>
                                          <p:spTgt spid="20"/>
                                        </p:tgtEl>
                                        <p:attrNameLst>
                                          <p:attrName>style.visibility</p:attrName>
                                        </p:attrNameLst>
                                      </p:cBhvr>
                                      <p:to>
                                        <p:strVal val="hidden"/>
                                      </p:to>
                                    </p:set>
                                  </p:childTnLst>
                                </p:cTn>
                              </p:par>
                              <p:par>
                                <p:cTn id="62" presetID="16" presetClass="exit" presetSubtype="26" fill="hold" grpId="1" nodeType="withEffect">
                                  <p:stCondLst>
                                    <p:cond delay="0"/>
                                  </p:stCondLst>
                                  <p:childTnLst>
                                    <p:animEffect transition="out" filter="barn(inHorizontal)">
                                      <p:cBhvr>
                                        <p:cTn id="63" dur="500"/>
                                        <p:tgtEl>
                                          <p:spTgt spid="40"/>
                                        </p:tgtEl>
                                      </p:cBhvr>
                                    </p:animEffect>
                                    <p:set>
                                      <p:cBhvr>
                                        <p:cTn id="64" dur="1" fill="hold">
                                          <p:stCondLst>
                                            <p:cond delay="499"/>
                                          </p:stCondLst>
                                        </p:cTn>
                                        <p:tgtEl>
                                          <p:spTgt spid="40"/>
                                        </p:tgtEl>
                                        <p:attrNameLst>
                                          <p:attrName>style.visibility</p:attrName>
                                        </p:attrNameLst>
                                      </p:cBhvr>
                                      <p:to>
                                        <p:strVal val="hidden"/>
                                      </p:to>
                                    </p:set>
                                  </p:childTnLst>
                                </p:cTn>
                              </p:par>
                              <p:par>
                                <p:cTn id="65" presetID="12" presetClass="entr" presetSubtype="4"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slide(fromBottom)">
                                      <p:cBhvr>
                                        <p:cTn id="67" dur="500"/>
                                        <p:tgtEl>
                                          <p:spTgt spid="6"/>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slide(fromBottom)">
                                      <p:cBhvr>
                                        <p:cTn id="70" dur="500"/>
                                        <p:tgtEl>
                                          <p:spTgt spid="41"/>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xit" presetSubtype="26" fill="hold" nodeType="clickEffect">
                                  <p:stCondLst>
                                    <p:cond delay="0"/>
                                  </p:stCondLst>
                                  <p:childTnLst>
                                    <p:animEffect transition="out" filter="barn(inHorizontal)">
                                      <p:cBhvr>
                                        <p:cTn id="74" dur="500"/>
                                        <p:tgtEl>
                                          <p:spTgt spid="6"/>
                                        </p:tgtEl>
                                      </p:cBhvr>
                                    </p:animEffect>
                                    <p:set>
                                      <p:cBhvr>
                                        <p:cTn id="75" dur="1" fill="hold">
                                          <p:stCondLst>
                                            <p:cond delay="499"/>
                                          </p:stCondLst>
                                        </p:cTn>
                                        <p:tgtEl>
                                          <p:spTgt spid="6"/>
                                        </p:tgtEl>
                                        <p:attrNameLst>
                                          <p:attrName>style.visibility</p:attrName>
                                        </p:attrNameLst>
                                      </p:cBhvr>
                                      <p:to>
                                        <p:strVal val="hidden"/>
                                      </p:to>
                                    </p:set>
                                  </p:childTnLst>
                                </p:cTn>
                              </p:par>
                              <p:par>
                                <p:cTn id="76" presetID="16" presetClass="exit" presetSubtype="26" fill="hold" grpId="1" nodeType="withEffect">
                                  <p:stCondLst>
                                    <p:cond delay="0"/>
                                  </p:stCondLst>
                                  <p:childTnLst>
                                    <p:animEffect transition="out" filter="barn(inHorizontal)">
                                      <p:cBhvr>
                                        <p:cTn id="77" dur="500"/>
                                        <p:tgtEl>
                                          <p:spTgt spid="41"/>
                                        </p:tgtEl>
                                      </p:cBhvr>
                                    </p:animEffect>
                                    <p:set>
                                      <p:cBhvr>
                                        <p:cTn id="78" dur="1" fill="hold">
                                          <p:stCondLst>
                                            <p:cond delay="499"/>
                                          </p:stCondLst>
                                        </p:cTn>
                                        <p:tgtEl>
                                          <p:spTgt spid="41"/>
                                        </p:tgtEl>
                                        <p:attrNameLst>
                                          <p:attrName>style.visibility</p:attrName>
                                        </p:attrNameLst>
                                      </p:cBhvr>
                                      <p:to>
                                        <p:strVal val="hidden"/>
                                      </p:to>
                                    </p:set>
                                  </p:childTnLst>
                                </p:cTn>
                              </p:par>
                              <p:par>
                                <p:cTn id="79" presetID="12" presetClass="entr" presetSubtype="4"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slide(fromBottom)">
                                      <p:cBhvr>
                                        <p:cTn id="81" dur="500"/>
                                        <p:tgtEl>
                                          <p:spTgt spid="7"/>
                                        </p:tgtEl>
                                      </p:cBhvr>
                                    </p:animEffect>
                                  </p:childTnLst>
                                </p:cTn>
                              </p:par>
                              <p:par>
                                <p:cTn id="82" presetID="12" presetClass="entr" presetSubtype="4"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slide(fromBottom)">
                                      <p:cBhvr>
                                        <p:cTn id="8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40" grpId="0" animBg="1"/>
      <p:bldP spid="40" grpId="1" animBg="1"/>
      <p:bldP spid="41" grpId="0" animBg="1"/>
      <p:bldP spid="41" grpId="1" animBg="1"/>
      <p:bldP spid="42"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581980" cy="623793"/>
          </a:xfrm>
        </p:spPr>
        <p:txBody>
          <a:bodyPr/>
          <a:lstStyle/>
          <a:p>
            <a:r>
              <a:rPr lang="es-AR" dirty="0" smtClean="0"/>
              <a:t>4. Diagrama unifilar</a:t>
            </a:r>
            <a:endParaRPr lang="en-GB" dirty="0"/>
          </a:p>
        </p:txBody>
      </p:sp>
      <p:pic>
        <p:nvPicPr>
          <p:cNvPr id="4098" name="Picture 2"/>
          <p:cNvPicPr>
            <a:picLocks noChangeAspect="1" noChangeArrowheads="1"/>
          </p:cNvPicPr>
          <p:nvPr/>
        </p:nvPicPr>
        <p:blipFill>
          <a:blip r:embed="rId2" cstate="print"/>
          <a:srcRect/>
          <a:stretch>
            <a:fillRect/>
          </a:stretch>
        </p:blipFill>
        <p:spPr bwMode="auto">
          <a:xfrm>
            <a:off x="1585913" y="1371600"/>
            <a:ext cx="6186487" cy="4329840"/>
          </a:xfrm>
          <a:prstGeom prst="rect">
            <a:avLst/>
          </a:prstGeom>
          <a:noFill/>
          <a:ln w="9525">
            <a:noFill/>
            <a:miter lim="800000"/>
            <a:headEnd/>
            <a:tailEnd/>
          </a:ln>
        </p:spPr>
      </p:pic>
    </p:spTree>
    <p:extLst>
      <p:ext uri="{BB962C8B-B14F-4D97-AF65-F5344CB8AC3E}">
        <p14:creationId xmlns:p14="http://schemas.microsoft.com/office/powerpoint/2010/main" val="401484209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323896" cy="623793"/>
          </a:xfrm>
        </p:spPr>
        <p:txBody>
          <a:bodyPr/>
          <a:lstStyle/>
          <a:p>
            <a:r>
              <a:rPr lang="es-AR" dirty="0" smtClean="0"/>
              <a:t>5. Mapa de ruidos</a:t>
            </a:r>
            <a:endParaRPr lang="en-GB" dirty="0"/>
          </a:p>
        </p:txBody>
      </p:sp>
      <p:pic>
        <p:nvPicPr>
          <p:cNvPr id="5122" name="Picture 2"/>
          <p:cNvPicPr>
            <a:picLocks noChangeAspect="1" noChangeArrowheads="1"/>
          </p:cNvPicPr>
          <p:nvPr/>
        </p:nvPicPr>
        <p:blipFill>
          <a:blip r:embed="rId2" cstate="print"/>
          <a:srcRect/>
          <a:stretch>
            <a:fillRect/>
          </a:stretch>
        </p:blipFill>
        <p:spPr bwMode="auto">
          <a:xfrm>
            <a:off x="535919" y="990600"/>
            <a:ext cx="7636481" cy="5246712"/>
          </a:xfrm>
          <a:prstGeom prst="rect">
            <a:avLst/>
          </a:prstGeom>
          <a:noFill/>
          <a:ln w="9525">
            <a:noFill/>
            <a:miter lim="800000"/>
            <a:headEnd/>
            <a:tailEnd/>
          </a:ln>
        </p:spPr>
      </p:pic>
    </p:spTree>
    <p:extLst>
      <p:ext uri="{BB962C8B-B14F-4D97-AF65-F5344CB8AC3E}">
        <p14:creationId xmlns:p14="http://schemas.microsoft.com/office/powerpoint/2010/main" val="151983298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947738" cy="623793"/>
          </a:xfrm>
        </p:spPr>
        <p:txBody>
          <a:bodyPr/>
          <a:lstStyle/>
          <a:p>
            <a:r>
              <a:rPr lang="es-AR" dirty="0" smtClean="0"/>
              <a:t>6. Información del generador</a:t>
            </a:r>
            <a:endParaRPr lang="en-GB" dirty="0"/>
          </a:p>
        </p:txBody>
      </p:sp>
      <p:sp>
        <p:nvSpPr>
          <p:cNvPr id="6" name="TextBox 5"/>
          <p:cNvSpPr txBox="1"/>
          <p:nvPr/>
        </p:nvSpPr>
        <p:spPr>
          <a:xfrm>
            <a:off x="533400" y="1066800"/>
            <a:ext cx="6705600" cy="3816429"/>
          </a:xfrm>
          <a:prstGeom prst="rect">
            <a:avLst/>
          </a:prstGeom>
          <a:noFill/>
          <a:ln w="12700">
            <a:noFill/>
          </a:ln>
        </p:spPr>
        <p:txBody>
          <a:bodyPr wrap="square" rtlCol="0">
            <a:spAutoFit/>
          </a:bodyPr>
          <a:lstStyle/>
          <a:p>
            <a:pPr>
              <a:buClr>
                <a:schemeClr val="accent1"/>
              </a:buClr>
              <a:buFont typeface="Wingdings" pitchFamily="2" charset="2"/>
              <a:buChar char="q"/>
            </a:pPr>
            <a:r>
              <a:rPr lang="es-AR" sz="2200" dirty="0" smtClean="0"/>
              <a:t> Especificación técnica del generador</a:t>
            </a:r>
          </a:p>
          <a:p>
            <a:pPr>
              <a:buClr>
                <a:schemeClr val="accent1"/>
              </a:buClr>
              <a:buFont typeface="Wingdings" pitchFamily="2" charset="2"/>
              <a:buChar char="q"/>
            </a:pPr>
            <a:endParaRPr lang="es-AR" sz="2200" dirty="0" smtClean="0"/>
          </a:p>
          <a:p>
            <a:pPr>
              <a:buClr>
                <a:schemeClr val="accent1"/>
              </a:buClr>
              <a:buFont typeface="Wingdings" pitchFamily="2" charset="2"/>
              <a:buChar char="q"/>
            </a:pPr>
            <a:r>
              <a:rPr lang="es-AR" sz="2200" dirty="0" smtClean="0"/>
              <a:t> Información AVR</a:t>
            </a:r>
          </a:p>
          <a:p>
            <a:pPr>
              <a:buClr>
                <a:schemeClr val="accent1"/>
              </a:buClr>
              <a:buFont typeface="Wingdings" pitchFamily="2" charset="2"/>
              <a:buChar char="q"/>
            </a:pPr>
            <a:endParaRPr lang="es-AR" sz="2200" dirty="0" smtClean="0"/>
          </a:p>
          <a:p>
            <a:pPr>
              <a:buClr>
                <a:schemeClr val="accent1"/>
              </a:buClr>
              <a:buFont typeface="Wingdings" pitchFamily="2" charset="2"/>
              <a:buChar char="q"/>
            </a:pPr>
            <a:r>
              <a:rPr lang="es-AR" sz="2200" dirty="0" smtClean="0"/>
              <a:t> Gráficos de sobre corriente</a:t>
            </a:r>
          </a:p>
          <a:p>
            <a:pPr>
              <a:buClr>
                <a:schemeClr val="accent1"/>
              </a:buClr>
              <a:buFont typeface="Wingdings" pitchFamily="2" charset="2"/>
              <a:buChar char="q"/>
            </a:pPr>
            <a:endParaRPr lang="es-AR" sz="2200" dirty="0" smtClean="0"/>
          </a:p>
          <a:p>
            <a:pPr>
              <a:buClr>
                <a:schemeClr val="accent1"/>
              </a:buClr>
              <a:buFont typeface="Wingdings" pitchFamily="2" charset="2"/>
              <a:buChar char="q"/>
            </a:pPr>
            <a:r>
              <a:rPr lang="es-AR" sz="2200" dirty="0" smtClean="0"/>
              <a:t> Comportamiento ante variaciones de frecuencia</a:t>
            </a:r>
          </a:p>
          <a:p>
            <a:pPr>
              <a:buClr>
                <a:schemeClr val="accent1"/>
              </a:buClr>
              <a:buFont typeface="Wingdings" pitchFamily="2" charset="2"/>
              <a:buChar char="q"/>
            </a:pPr>
            <a:endParaRPr lang="es-AR" sz="2200" dirty="0" smtClean="0"/>
          </a:p>
          <a:p>
            <a:pPr>
              <a:buClr>
                <a:schemeClr val="accent1"/>
              </a:buClr>
              <a:buFont typeface="Wingdings" pitchFamily="2" charset="2"/>
              <a:buChar char="q"/>
            </a:pPr>
            <a:r>
              <a:rPr lang="es-AR" sz="2200" dirty="0" smtClean="0"/>
              <a:t> Plano de rotor</a:t>
            </a:r>
          </a:p>
          <a:p>
            <a:pPr>
              <a:buClr>
                <a:schemeClr val="accent1"/>
              </a:buClr>
              <a:buFont typeface="Wingdings" pitchFamily="2" charset="2"/>
              <a:buChar char="q"/>
            </a:pPr>
            <a:endParaRPr lang="es-AR" sz="2200" dirty="0" smtClean="0"/>
          </a:p>
          <a:p>
            <a:pPr>
              <a:buClr>
                <a:schemeClr val="accent1"/>
              </a:buClr>
              <a:buFont typeface="Wingdings" pitchFamily="2" charset="2"/>
              <a:buChar char="q"/>
            </a:pPr>
            <a:r>
              <a:rPr lang="es-AR" sz="2200" dirty="0" smtClean="0"/>
              <a:t> Variación de corriente en estator </a:t>
            </a:r>
            <a:endParaRPr lang="en-GB" sz="2200" dirty="0" smtClean="0"/>
          </a:p>
        </p:txBody>
      </p:sp>
    </p:spTree>
    <p:extLst>
      <p:ext uri="{BB962C8B-B14F-4D97-AF65-F5344CB8AC3E}">
        <p14:creationId xmlns:p14="http://schemas.microsoft.com/office/powerpoint/2010/main" val="343717033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1447800" y="990599"/>
            <a:ext cx="6019800" cy="4477783"/>
          </a:xfrm>
          <a:prstGeom prst="rect">
            <a:avLst/>
          </a:prstGeom>
          <a:noFill/>
          <a:ln w="9525">
            <a:noFill/>
            <a:miter lim="800000"/>
            <a:headEnd/>
            <a:tailEnd/>
          </a:ln>
        </p:spPr>
      </p:pic>
      <p:pic>
        <p:nvPicPr>
          <p:cNvPr id="6150" name="Picture 6"/>
          <p:cNvPicPr>
            <a:picLocks noChangeAspect="1" noChangeArrowheads="1"/>
          </p:cNvPicPr>
          <p:nvPr/>
        </p:nvPicPr>
        <p:blipFill>
          <a:blip r:embed="rId3" cstate="print"/>
          <a:srcRect/>
          <a:stretch>
            <a:fillRect/>
          </a:stretch>
        </p:blipFill>
        <p:spPr bwMode="auto">
          <a:xfrm>
            <a:off x="1524000" y="1143000"/>
            <a:ext cx="5981312" cy="4267200"/>
          </a:xfrm>
          <a:prstGeom prst="rect">
            <a:avLst/>
          </a:prstGeom>
          <a:noFill/>
          <a:ln w="9525">
            <a:noFill/>
            <a:miter lim="800000"/>
            <a:headEnd/>
            <a:tailEnd/>
          </a:ln>
        </p:spPr>
      </p:pic>
      <p:pic>
        <p:nvPicPr>
          <p:cNvPr id="6151" name="Picture 7"/>
          <p:cNvPicPr>
            <a:picLocks noChangeAspect="1" noChangeArrowheads="1"/>
          </p:cNvPicPr>
          <p:nvPr/>
        </p:nvPicPr>
        <p:blipFill>
          <a:blip r:embed="rId4" cstate="print"/>
          <a:srcRect/>
          <a:stretch>
            <a:fillRect/>
          </a:stretch>
        </p:blipFill>
        <p:spPr bwMode="auto">
          <a:xfrm>
            <a:off x="1524000" y="1066800"/>
            <a:ext cx="5943600" cy="4419986"/>
          </a:xfrm>
          <a:prstGeom prst="rect">
            <a:avLst/>
          </a:prstGeom>
          <a:noFill/>
          <a:ln w="9525">
            <a:noFill/>
            <a:miter lim="800000"/>
            <a:headEnd/>
            <a:tailEnd/>
          </a:ln>
        </p:spPr>
      </p:pic>
      <p:pic>
        <p:nvPicPr>
          <p:cNvPr id="6149" name="Picture 5"/>
          <p:cNvPicPr>
            <a:picLocks noChangeAspect="1" noChangeArrowheads="1"/>
          </p:cNvPicPr>
          <p:nvPr/>
        </p:nvPicPr>
        <p:blipFill>
          <a:blip r:embed="rId5" cstate="print"/>
          <a:srcRect/>
          <a:stretch>
            <a:fillRect/>
          </a:stretch>
        </p:blipFill>
        <p:spPr bwMode="auto">
          <a:xfrm>
            <a:off x="1600200" y="1143000"/>
            <a:ext cx="5872872" cy="4343400"/>
          </a:xfrm>
          <a:prstGeom prst="rect">
            <a:avLst/>
          </a:prstGeom>
          <a:noFill/>
          <a:ln w="9525">
            <a:noFill/>
            <a:miter lim="800000"/>
            <a:headEnd/>
            <a:tailEnd/>
          </a:ln>
        </p:spPr>
      </p:pic>
      <p:pic>
        <p:nvPicPr>
          <p:cNvPr id="6148" name="Picture 4"/>
          <p:cNvPicPr>
            <a:picLocks noChangeAspect="1" noChangeArrowheads="1"/>
          </p:cNvPicPr>
          <p:nvPr/>
        </p:nvPicPr>
        <p:blipFill>
          <a:blip r:embed="rId6" cstate="print"/>
          <a:srcRect/>
          <a:stretch>
            <a:fillRect/>
          </a:stretch>
        </p:blipFill>
        <p:spPr bwMode="auto">
          <a:xfrm>
            <a:off x="1676399" y="1066800"/>
            <a:ext cx="5843115" cy="4267200"/>
          </a:xfrm>
          <a:prstGeom prst="rect">
            <a:avLst/>
          </a:prstGeom>
          <a:noFill/>
          <a:ln w="9525">
            <a:noFill/>
            <a:miter lim="800000"/>
            <a:headEnd/>
            <a:tailEnd/>
          </a:ln>
        </p:spPr>
      </p:pic>
      <p:pic>
        <p:nvPicPr>
          <p:cNvPr id="6147" name="Picture 3"/>
          <p:cNvPicPr>
            <a:picLocks noChangeAspect="1" noChangeArrowheads="1"/>
          </p:cNvPicPr>
          <p:nvPr/>
        </p:nvPicPr>
        <p:blipFill>
          <a:blip r:embed="rId7" cstate="print"/>
          <a:srcRect/>
          <a:stretch>
            <a:fillRect/>
          </a:stretch>
        </p:blipFill>
        <p:spPr bwMode="auto">
          <a:xfrm>
            <a:off x="1600200" y="1106515"/>
            <a:ext cx="5943600" cy="4379885"/>
          </a:xfrm>
          <a:prstGeom prst="rect">
            <a:avLst/>
          </a:prstGeom>
          <a:noFill/>
          <a:ln w="9525">
            <a:noFill/>
            <a:miter lim="800000"/>
            <a:headEnd/>
            <a:tailEnd/>
          </a:ln>
        </p:spPr>
      </p:pic>
      <p:sp>
        <p:nvSpPr>
          <p:cNvPr id="2" name="Title 1"/>
          <p:cNvSpPr>
            <a:spLocks noGrp="1"/>
          </p:cNvSpPr>
          <p:nvPr>
            <p:ph type="title"/>
          </p:nvPr>
        </p:nvSpPr>
        <p:spPr>
          <a:xfrm>
            <a:off x="0" y="0"/>
            <a:ext cx="4604696" cy="623793"/>
          </a:xfrm>
        </p:spPr>
        <p:txBody>
          <a:bodyPr/>
          <a:lstStyle/>
          <a:p>
            <a:r>
              <a:rPr lang="es-AR" dirty="0" smtClean="0"/>
              <a:t>7. Información de edificios</a:t>
            </a:r>
            <a:endParaRPr lang="en-GB" dirty="0"/>
          </a:p>
        </p:txBody>
      </p:sp>
    </p:spTree>
    <p:extLst>
      <p:ext uri="{BB962C8B-B14F-4D97-AF65-F5344CB8AC3E}">
        <p14:creationId xmlns:p14="http://schemas.microsoft.com/office/powerpoint/2010/main" val="4192618966"/>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6" fill="hold" nodeType="clickEffect">
                                  <p:stCondLst>
                                    <p:cond delay="0"/>
                                  </p:stCondLst>
                                  <p:childTnLst>
                                    <p:animEffect transition="out" filter="barn(inHorizontal)">
                                      <p:cBhvr>
                                        <p:cTn id="6" dur="500"/>
                                        <p:tgtEl>
                                          <p:spTgt spid="6151"/>
                                        </p:tgtEl>
                                      </p:cBhvr>
                                    </p:animEffect>
                                    <p:set>
                                      <p:cBhvr>
                                        <p:cTn id="7" dur="1" fill="hold">
                                          <p:stCondLst>
                                            <p:cond delay="499"/>
                                          </p:stCondLst>
                                        </p:cTn>
                                        <p:tgtEl>
                                          <p:spTgt spid="6151"/>
                                        </p:tgtEl>
                                        <p:attrNameLst>
                                          <p:attrName>style.visibility</p:attrName>
                                        </p:attrNameLst>
                                      </p:cBhvr>
                                      <p:to>
                                        <p:strVal val="hidden"/>
                                      </p:to>
                                    </p:set>
                                  </p:childTnLst>
                                </p:cTn>
                              </p:par>
                              <p:par>
                                <p:cTn id="8" presetID="12" presetClass="entr" presetSubtype="4" fill="hold" nodeType="withEffect">
                                  <p:stCondLst>
                                    <p:cond delay="0"/>
                                  </p:stCondLst>
                                  <p:childTnLst>
                                    <p:set>
                                      <p:cBhvr>
                                        <p:cTn id="9" dur="1" fill="hold">
                                          <p:stCondLst>
                                            <p:cond delay="0"/>
                                          </p:stCondLst>
                                        </p:cTn>
                                        <p:tgtEl>
                                          <p:spTgt spid="6150"/>
                                        </p:tgtEl>
                                        <p:attrNameLst>
                                          <p:attrName>style.visibility</p:attrName>
                                        </p:attrNameLst>
                                      </p:cBhvr>
                                      <p:to>
                                        <p:strVal val="visible"/>
                                      </p:to>
                                    </p:set>
                                    <p:animEffect transition="in" filter="slide(fromBottom)">
                                      <p:cBhvr>
                                        <p:cTn id="10" dur="500"/>
                                        <p:tgtEl>
                                          <p:spTgt spid="615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xit" presetSubtype="26" fill="hold" nodeType="clickEffect">
                                  <p:stCondLst>
                                    <p:cond delay="0"/>
                                  </p:stCondLst>
                                  <p:childTnLst>
                                    <p:animEffect transition="out" filter="barn(inHorizontal)">
                                      <p:cBhvr>
                                        <p:cTn id="14" dur="500"/>
                                        <p:tgtEl>
                                          <p:spTgt spid="6150"/>
                                        </p:tgtEl>
                                      </p:cBhvr>
                                    </p:animEffect>
                                    <p:set>
                                      <p:cBhvr>
                                        <p:cTn id="15" dur="1" fill="hold">
                                          <p:stCondLst>
                                            <p:cond delay="499"/>
                                          </p:stCondLst>
                                        </p:cTn>
                                        <p:tgtEl>
                                          <p:spTgt spid="6150"/>
                                        </p:tgtEl>
                                        <p:attrNameLst>
                                          <p:attrName>style.visibility</p:attrName>
                                        </p:attrNameLst>
                                      </p:cBhvr>
                                      <p:to>
                                        <p:strVal val="hidden"/>
                                      </p:to>
                                    </p:set>
                                  </p:childTnLst>
                                </p:cTn>
                              </p:par>
                              <p:par>
                                <p:cTn id="16" presetID="12" presetClass="entr" presetSubtype="4" fill="hold" nodeType="withEffect">
                                  <p:stCondLst>
                                    <p:cond delay="0"/>
                                  </p:stCondLst>
                                  <p:childTnLst>
                                    <p:set>
                                      <p:cBhvr>
                                        <p:cTn id="17" dur="1" fill="hold">
                                          <p:stCondLst>
                                            <p:cond delay="0"/>
                                          </p:stCondLst>
                                        </p:cTn>
                                        <p:tgtEl>
                                          <p:spTgt spid="6149"/>
                                        </p:tgtEl>
                                        <p:attrNameLst>
                                          <p:attrName>style.visibility</p:attrName>
                                        </p:attrNameLst>
                                      </p:cBhvr>
                                      <p:to>
                                        <p:strVal val="visible"/>
                                      </p:to>
                                    </p:set>
                                    <p:animEffect transition="in" filter="slide(fromBottom)">
                                      <p:cBhvr>
                                        <p:cTn id="18" dur="500"/>
                                        <p:tgtEl>
                                          <p:spTgt spid="614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xit" presetSubtype="26" fill="hold" nodeType="clickEffect">
                                  <p:stCondLst>
                                    <p:cond delay="0"/>
                                  </p:stCondLst>
                                  <p:childTnLst>
                                    <p:animEffect transition="out" filter="barn(inHorizontal)">
                                      <p:cBhvr>
                                        <p:cTn id="22" dur="500"/>
                                        <p:tgtEl>
                                          <p:spTgt spid="6149"/>
                                        </p:tgtEl>
                                      </p:cBhvr>
                                    </p:animEffect>
                                    <p:set>
                                      <p:cBhvr>
                                        <p:cTn id="23" dur="1" fill="hold">
                                          <p:stCondLst>
                                            <p:cond delay="499"/>
                                          </p:stCondLst>
                                        </p:cTn>
                                        <p:tgtEl>
                                          <p:spTgt spid="6149"/>
                                        </p:tgtEl>
                                        <p:attrNameLst>
                                          <p:attrName>style.visibility</p:attrName>
                                        </p:attrNameLst>
                                      </p:cBhvr>
                                      <p:to>
                                        <p:strVal val="hidden"/>
                                      </p:to>
                                    </p:set>
                                  </p:childTnLst>
                                </p:cTn>
                              </p:par>
                              <p:par>
                                <p:cTn id="24" presetID="12" presetClass="entr" presetSubtype="4" fill="hold" nodeType="withEffect">
                                  <p:stCondLst>
                                    <p:cond delay="0"/>
                                  </p:stCondLst>
                                  <p:childTnLst>
                                    <p:set>
                                      <p:cBhvr>
                                        <p:cTn id="25" dur="1" fill="hold">
                                          <p:stCondLst>
                                            <p:cond delay="0"/>
                                          </p:stCondLst>
                                        </p:cTn>
                                        <p:tgtEl>
                                          <p:spTgt spid="6148"/>
                                        </p:tgtEl>
                                        <p:attrNameLst>
                                          <p:attrName>style.visibility</p:attrName>
                                        </p:attrNameLst>
                                      </p:cBhvr>
                                      <p:to>
                                        <p:strVal val="visible"/>
                                      </p:to>
                                    </p:set>
                                    <p:animEffect transition="in" filter="slide(fromBottom)">
                                      <p:cBhvr>
                                        <p:cTn id="26" dur="500"/>
                                        <p:tgtEl>
                                          <p:spTgt spid="614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xit" presetSubtype="26" fill="hold" nodeType="clickEffect">
                                  <p:stCondLst>
                                    <p:cond delay="0"/>
                                  </p:stCondLst>
                                  <p:childTnLst>
                                    <p:animEffect transition="out" filter="barn(inHorizontal)">
                                      <p:cBhvr>
                                        <p:cTn id="30" dur="500"/>
                                        <p:tgtEl>
                                          <p:spTgt spid="6148"/>
                                        </p:tgtEl>
                                      </p:cBhvr>
                                    </p:animEffect>
                                    <p:set>
                                      <p:cBhvr>
                                        <p:cTn id="31" dur="1" fill="hold">
                                          <p:stCondLst>
                                            <p:cond delay="499"/>
                                          </p:stCondLst>
                                        </p:cTn>
                                        <p:tgtEl>
                                          <p:spTgt spid="6148"/>
                                        </p:tgtEl>
                                        <p:attrNameLst>
                                          <p:attrName>style.visibility</p:attrName>
                                        </p:attrNameLst>
                                      </p:cBhvr>
                                      <p:to>
                                        <p:strVal val="hidden"/>
                                      </p:to>
                                    </p:set>
                                  </p:childTnLst>
                                </p:cTn>
                              </p:par>
                              <p:par>
                                <p:cTn id="32" presetID="12" presetClass="entr" presetSubtype="4" fill="hold" nodeType="withEffect">
                                  <p:stCondLst>
                                    <p:cond delay="0"/>
                                  </p:stCondLst>
                                  <p:childTnLst>
                                    <p:set>
                                      <p:cBhvr>
                                        <p:cTn id="33" dur="1" fill="hold">
                                          <p:stCondLst>
                                            <p:cond delay="0"/>
                                          </p:stCondLst>
                                        </p:cTn>
                                        <p:tgtEl>
                                          <p:spTgt spid="6147"/>
                                        </p:tgtEl>
                                        <p:attrNameLst>
                                          <p:attrName>style.visibility</p:attrName>
                                        </p:attrNameLst>
                                      </p:cBhvr>
                                      <p:to>
                                        <p:strVal val="visible"/>
                                      </p:to>
                                    </p:set>
                                    <p:animEffect transition="in" filter="slide(fromBottom)">
                                      <p:cBhvr>
                                        <p:cTn id="34" dur="500"/>
                                        <p:tgtEl>
                                          <p:spTgt spid="614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xit" presetSubtype="26" fill="hold" nodeType="clickEffect">
                                  <p:stCondLst>
                                    <p:cond delay="0"/>
                                  </p:stCondLst>
                                  <p:childTnLst>
                                    <p:animEffect transition="out" filter="barn(inHorizontal)">
                                      <p:cBhvr>
                                        <p:cTn id="38" dur="500"/>
                                        <p:tgtEl>
                                          <p:spTgt spid="6147"/>
                                        </p:tgtEl>
                                      </p:cBhvr>
                                    </p:animEffect>
                                    <p:set>
                                      <p:cBhvr>
                                        <p:cTn id="39" dur="1" fill="hold">
                                          <p:stCondLst>
                                            <p:cond delay="499"/>
                                          </p:stCondLst>
                                        </p:cTn>
                                        <p:tgtEl>
                                          <p:spTgt spid="6147"/>
                                        </p:tgtEl>
                                        <p:attrNameLst>
                                          <p:attrName>style.visibility</p:attrName>
                                        </p:attrNameLst>
                                      </p:cBhvr>
                                      <p:to>
                                        <p:strVal val="hidden"/>
                                      </p:to>
                                    </p:set>
                                  </p:childTnLst>
                                </p:cTn>
                              </p:par>
                              <p:par>
                                <p:cTn id="40" presetID="12" presetClass="entr" presetSubtype="4" fill="hold" nodeType="withEffect">
                                  <p:stCondLst>
                                    <p:cond delay="0"/>
                                  </p:stCondLst>
                                  <p:childTnLst>
                                    <p:set>
                                      <p:cBhvr>
                                        <p:cTn id="41" dur="1" fill="hold">
                                          <p:stCondLst>
                                            <p:cond delay="0"/>
                                          </p:stCondLst>
                                        </p:cTn>
                                        <p:tgtEl>
                                          <p:spTgt spid="6146"/>
                                        </p:tgtEl>
                                        <p:attrNameLst>
                                          <p:attrName>style.visibility</p:attrName>
                                        </p:attrNameLst>
                                      </p:cBhvr>
                                      <p:to>
                                        <p:strVal val="visible"/>
                                      </p:to>
                                    </p:set>
                                    <p:animEffect transition="in" filter="slide(fromBottom)">
                                      <p:cBhvr>
                                        <p:cTn id="42"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172159" cy="623793"/>
          </a:xfrm>
        </p:spPr>
        <p:txBody>
          <a:bodyPr/>
          <a:lstStyle/>
          <a:p>
            <a:r>
              <a:rPr lang="es-AR" dirty="0" smtClean="0"/>
              <a:t>8. Información para transporte</a:t>
            </a:r>
            <a:endParaRPr lang="en-GB" dirty="0"/>
          </a:p>
        </p:txBody>
      </p:sp>
      <p:pic>
        <p:nvPicPr>
          <p:cNvPr id="7170" name="Picture 2"/>
          <p:cNvPicPr>
            <a:picLocks noChangeAspect="1" noChangeArrowheads="1"/>
          </p:cNvPicPr>
          <p:nvPr/>
        </p:nvPicPr>
        <p:blipFill>
          <a:blip r:embed="rId2" cstate="print"/>
          <a:srcRect/>
          <a:stretch>
            <a:fillRect/>
          </a:stretch>
        </p:blipFill>
        <p:spPr bwMode="auto">
          <a:xfrm>
            <a:off x="3352800" y="1527849"/>
            <a:ext cx="5281612" cy="3729951"/>
          </a:xfrm>
          <a:prstGeom prst="rect">
            <a:avLst/>
          </a:prstGeom>
          <a:noFill/>
          <a:ln w="9525">
            <a:noFill/>
            <a:miter lim="800000"/>
            <a:headEnd/>
            <a:tailEnd/>
          </a:ln>
        </p:spPr>
      </p:pic>
      <p:sp>
        <p:nvSpPr>
          <p:cNvPr id="7" name="TextBox 6"/>
          <p:cNvSpPr txBox="1"/>
          <p:nvPr/>
        </p:nvSpPr>
        <p:spPr>
          <a:xfrm>
            <a:off x="533400" y="1287482"/>
            <a:ext cx="2438400" cy="4524315"/>
          </a:xfrm>
          <a:prstGeom prst="rect">
            <a:avLst/>
          </a:prstGeom>
          <a:noFill/>
          <a:ln w="12700">
            <a:noFill/>
          </a:ln>
        </p:spPr>
        <p:txBody>
          <a:bodyPr wrap="square" rtlCol="0">
            <a:spAutoFit/>
          </a:bodyPr>
          <a:lstStyle/>
          <a:p>
            <a:r>
              <a:rPr lang="es-AR" dirty="0" smtClean="0"/>
              <a:t>Dimensiones para transporte</a:t>
            </a:r>
          </a:p>
          <a:p>
            <a:endParaRPr lang="es-AR" dirty="0" smtClean="0"/>
          </a:p>
          <a:p>
            <a:r>
              <a:rPr lang="es-AR" dirty="0" smtClean="0"/>
              <a:t>Peso del set en estado seco</a:t>
            </a:r>
          </a:p>
          <a:p>
            <a:pPr algn="ctr"/>
            <a:endParaRPr lang="es-AR" dirty="0" smtClean="0"/>
          </a:p>
          <a:p>
            <a:pPr algn="ctr"/>
            <a:endParaRPr lang="es-AR" dirty="0" smtClean="0"/>
          </a:p>
          <a:p>
            <a:pPr algn="ctr"/>
            <a:endParaRPr lang="es-AR" dirty="0" smtClean="0"/>
          </a:p>
          <a:p>
            <a:r>
              <a:rPr lang="es-AR" u="sng" dirty="0" smtClean="0"/>
              <a:t>Estimación de carga:</a:t>
            </a:r>
          </a:p>
          <a:p>
            <a:pPr algn="ctr"/>
            <a:endParaRPr lang="es-AR" dirty="0" smtClean="0"/>
          </a:p>
          <a:p>
            <a:r>
              <a:rPr lang="es-AR" dirty="0" smtClean="0"/>
              <a:t># Cantidad de     </a:t>
            </a:r>
            <a:r>
              <a:rPr lang="es-AR" dirty="0" err="1" smtClean="0"/>
              <a:t>container</a:t>
            </a:r>
            <a:r>
              <a:rPr lang="es-AR" dirty="0" smtClean="0"/>
              <a:t> 40 ft y 20 </a:t>
            </a:r>
          </a:p>
          <a:p>
            <a:endParaRPr lang="es-AR" dirty="0" smtClean="0"/>
          </a:p>
          <a:p>
            <a:r>
              <a:rPr lang="es-AR" dirty="0" smtClean="0"/>
              <a:t># m3 de carga suelta con volúmenes y pesos.</a:t>
            </a:r>
            <a:endParaRPr lang="en-GB" dirty="0" smtClean="0"/>
          </a:p>
        </p:txBody>
      </p:sp>
      <p:grpSp>
        <p:nvGrpSpPr>
          <p:cNvPr id="6" name="Group 33"/>
          <p:cNvGrpSpPr/>
          <p:nvPr/>
        </p:nvGrpSpPr>
        <p:grpSpPr>
          <a:xfrm>
            <a:off x="2209800" y="1600200"/>
            <a:ext cx="3429000" cy="3581400"/>
            <a:chOff x="2209800" y="1600200"/>
            <a:chExt cx="3429000" cy="3581400"/>
          </a:xfrm>
        </p:grpSpPr>
        <p:sp>
          <p:nvSpPr>
            <p:cNvPr id="8" name="Oval 7"/>
            <p:cNvSpPr/>
            <p:nvPr/>
          </p:nvSpPr>
          <p:spPr>
            <a:xfrm>
              <a:off x="4724400" y="4953000"/>
              <a:ext cx="914400" cy="228600"/>
            </a:xfrm>
            <a:prstGeom prst="ellipse">
              <a:avLst/>
            </a:prstGeom>
            <a:noFill/>
            <a:ln w="19050">
              <a:solidFill>
                <a:srgbClr val="FF99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
          <p:nvSpPr>
            <p:cNvPr id="9" name="Oval 8"/>
            <p:cNvSpPr/>
            <p:nvPr/>
          </p:nvSpPr>
          <p:spPr>
            <a:xfrm>
              <a:off x="3200400" y="3810000"/>
              <a:ext cx="381000" cy="990600"/>
            </a:xfrm>
            <a:prstGeom prst="ellipse">
              <a:avLst/>
            </a:prstGeom>
            <a:noFill/>
            <a:ln w="19050">
              <a:solidFill>
                <a:srgbClr val="FF99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
          <p:nvSpPr>
            <p:cNvPr id="10" name="Oval 9"/>
            <p:cNvSpPr/>
            <p:nvPr/>
          </p:nvSpPr>
          <p:spPr>
            <a:xfrm>
              <a:off x="3505200" y="3276600"/>
              <a:ext cx="914400" cy="228600"/>
            </a:xfrm>
            <a:prstGeom prst="ellipse">
              <a:avLst/>
            </a:prstGeom>
            <a:noFill/>
            <a:ln w="19050">
              <a:solidFill>
                <a:srgbClr val="FF99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cxnSp>
          <p:nvCxnSpPr>
            <p:cNvPr id="12" name="Straight Arrow Connector 11"/>
            <p:cNvCxnSpPr>
              <a:stCxn id="10" idx="0"/>
            </p:cNvCxnSpPr>
            <p:nvPr/>
          </p:nvCxnSpPr>
          <p:spPr>
            <a:xfrm flipH="1" flipV="1">
              <a:off x="2590800" y="1600200"/>
              <a:ext cx="1371600" cy="1676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9" idx="2"/>
            </p:cNvCxnSpPr>
            <p:nvPr/>
          </p:nvCxnSpPr>
          <p:spPr>
            <a:xfrm flipH="1" flipV="1">
              <a:off x="2209800" y="1828800"/>
              <a:ext cx="990600" cy="24765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8" idx="2"/>
            </p:cNvCxnSpPr>
            <p:nvPr/>
          </p:nvCxnSpPr>
          <p:spPr>
            <a:xfrm flipH="1" flipV="1">
              <a:off x="2438400" y="1752600"/>
              <a:ext cx="2286000" cy="3314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grpSp>
        <p:nvGrpSpPr>
          <p:cNvPr id="11" name="Group 24"/>
          <p:cNvGrpSpPr/>
          <p:nvPr/>
        </p:nvGrpSpPr>
        <p:grpSpPr>
          <a:xfrm>
            <a:off x="2209800" y="1447800"/>
            <a:ext cx="3429000" cy="990600"/>
            <a:chOff x="2209800" y="1447800"/>
            <a:chExt cx="3429000" cy="990600"/>
          </a:xfrm>
        </p:grpSpPr>
        <p:sp>
          <p:nvSpPr>
            <p:cNvPr id="19" name="Oval 18"/>
            <p:cNvSpPr/>
            <p:nvPr/>
          </p:nvSpPr>
          <p:spPr>
            <a:xfrm>
              <a:off x="4572000" y="1447800"/>
              <a:ext cx="1066800" cy="685800"/>
            </a:xfrm>
            <a:prstGeom prst="ellipse">
              <a:avLst/>
            </a:prstGeom>
            <a:noFill/>
            <a:ln w="28575">
              <a:solidFill>
                <a:srgbClr val="F8875A"/>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cxnSp>
          <p:nvCxnSpPr>
            <p:cNvPr id="21" name="Straight Arrow Connector 20"/>
            <p:cNvCxnSpPr>
              <a:stCxn id="19" idx="2"/>
            </p:cNvCxnSpPr>
            <p:nvPr/>
          </p:nvCxnSpPr>
          <p:spPr>
            <a:xfrm flipH="1">
              <a:off x="2209800" y="1790700"/>
              <a:ext cx="2362200" cy="647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7425238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nodeType="clickEffect">
                                  <p:stCondLst>
                                    <p:cond delay="0"/>
                                  </p:stCondLst>
                                  <p:childTnLst>
                                    <p:animEffect transition="out" filter="dissolv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2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edge">
                                      <p:cBhvr>
                                        <p:cTn id="1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274751" cy="623793"/>
          </a:xfrm>
        </p:spPr>
        <p:txBody>
          <a:bodyPr/>
          <a:lstStyle/>
          <a:p>
            <a:r>
              <a:rPr lang="es-AR" dirty="0" smtClean="0"/>
              <a:t>9. Documentos de certificación</a:t>
            </a:r>
            <a:endParaRPr lang="en-GB" dirty="0"/>
          </a:p>
        </p:txBody>
      </p:sp>
      <p:pic>
        <p:nvPicPr>
          <p:cNvPr id="8194" name="Picture 2"/>
          <p:cNvPicPr>
            <a:picLocks noChangeAspect="1" noChangeArrowheads="1"/>
          </p:cNvPicPr>
          <p:nvPr/>
        </p:nvPicPr>
        <p:blipFill>
          <a:blip r:embed="rId2" cstate="print"/>
          <a:srcRect/>
          <a:stretch>
            <a:fillRect/>
          </a:stretch>
        </p:blipFill>
        <p:spPr bwMode="auto">
          <a:xfrm>
            <a:off x="838200" y="1918985"/>
            <a:ext cx="2110403" cy="3034015"/>
          </a:xfrm>
          <a:prstGeom prst="rect">
            <a:avLst/>
          </a:prstGeom>
          <a:noFill/>
          <a:ln w="9525">
            <a:noFill/>
            <a:miter lim="800000"/>
            <a:headEnd/>
            <a:tailEnd/>
          </a:ln>
        </p:spPr>
      </p:pic>
      <p:pic>
        <p:nvPicPr>
          <p:cNvPr id="8195" name="Picture 3"/>
          <p:cNvPicPr>
            <a:picLocks noChangeAspect="1" noChangeArrowheads="1"/>
          </p:cNvPicPr>
          <p:nvPr/>
        </p:nvPicPr>
        <p:blipFill>
          <a:blip r:embed="rId3" cstate="print"/>
          <a:srcRect/>
          <a:stretch>
            <a:fillRect/>
          </a:stretch>
        </p:blipFill>
        <p:spPr bwMode="auto">
          <a:xfrm>
            <a:off x="3581400" y="1877673"/>
            <a:ext cx="2186466" cy="3151527"/>
          </a:xfrm>
          <a:prstGeom prst="rect">
            <a:avLst/>
          </a:prstGeom>
          <a:noFill/>
          <a:ln w="9525">
            <a:noFill/>
            <a:miter lim="800000"/>
            <a:headEnd/>
            <a:tailEnd/>
          </a:ln>
        </p:spPr>
      </p:pic>
      <p:pic>
        <p:nvPicPr>
          <p:cNvPr id="8196" name="Picture 4"/>
          <p:cNvPicPr>
            <a:picLocks noChangeAspect="1" noChangeArrowheads="1"/>
          </p:cNvPicPr>
          <p:nvPr/>
        </p:nvPicPr>
        <p:blipFill>
          <a:blip r:embed="rId4" cstate="print"/>
          <a:srcRect/>
          <a:stretch>
            <a:fillRect/>
          </a:stretch>
        </p:blipFill>
        <p:spPr bwMode="auto">
          <a:xfrm>
            <a:off x="6323162" y="1828800"/>
            <a:ext cx="2287438" cy="3276600"/>
          </a:xfrm>
          <a:prstGeom prst="rect">
            <a:avLst/>
          </a:prstGeom>
          <a:noFill/>
          <a:ln w="9525">
            <a:noFill/>
            <a:miter lim="800000"/>
            <a:headEnd/>
            <a:tailEnd/>
          </a:ln>
        </p:spPr>
      </p:pic>
    </p:spTree>
    <p:extLst>
      <p:ext uri="{BB962C8B-B14F-4D97-AF65-F5344CB8AC3E}">
        <p14:creationId xmlns:p14="http://schemas.microsoft.com/office/powerpoint/2010/main" val="99599899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225699" cy="623793"/>
          </a:xfrm>
        </p:spPr>
        <p:txBody>
          <a:bodyPr/>
          <a:lstStyle/>
          <a:p>
            <a:r>
              <a:rPr lang="es-AR" dirty="0" smtClean="0"/>
              <a:t>11. Propuesta y tareas de O&amp;M</a:t>
            </a:r>
            <a:endParaRPr lang="en-GB" dirty="0"/>
          </a:p>
        </p:txBody>
      </p:sp>
      <p:sp>
        <p:nvSpPr>
          <p:cNvPr id="7" name="Rectangle 6"/>
          <p:cNvSpPr/>
          <p:nvPr/>
        </p:nvSpPr>
        <p:spPr>
          <a:xfrm>
            <a:off x="838200" y="1713600"/>
            <a:ext cx="8382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pic>
        <p:nvPicPr>
          <p:cNvPr id="11269" name="Picture 5"/>
          <p:cNvPicPr>
            <a:picLocks noChangeAspect="1" noChangeArrowheads="1"/>
          </p:cNvPicPr>
          <p:nvPr/>
        </p:nvPicPr>
        <p:blipFill>
          <a:blip r:embed="rId2" cstate="print"/>
          <a:srcRect/>
          <a:stretch>
            <a:fillRect/>
          </a:stretch>
        </p:blipFill>
        <p:spPr bwMode="auto">
          <a:xfrm>
            <a:off x="4648200" y="1218500"/>
            <a:ext cx="3657600" cy="4496500"/>
          </a:xfrm>
          <a:prstGeom prst="rect">
            <a:avLst/>
          </a:prstGeom>
          <a:noFill/>
          <a:ln w="9525">
            <a:noFill/>
            <a:miter lim="800000"/>
            <a:headEnd/>
            <a:tailEnd/>
          </a:ln>
        </p:spPr>
      </p:pic>
      <p:pic>
        <p:nvPicPr>
          <p:cNvPr id="10242" name="Picture 2"/>
          <p:cNvPicPr>
            <a:picLocks noChangeAspect="1" noChangeArrowheads="1"/>
          </p:cNvPicPr>
          <p:nvPr/>
        </p:nvPicPr>
        <p:blipFill>
          <a:blip r:embed="rId3" cstate="print"/>
          <a:srcRect/>
          <a:stretch>
            <a:fillRect/>
          </a:stretch>
        </p:blipFill>
        <p:spPr bwMode="auto">
          <a:xfrm>
            <a:off x="683568" y="836712"/>
            <a:ext cx="3095625" cy="1914525"/>
          </a:xfrm>
          <a:prstGeom prst="rect">
            <a:avLst/>
          </a:prstGeom>
          <a:noFill/>
          <a:ln w="9525">
            <a:noFill/>
            <a:miter lim="800000"/>
            <a:headEnd/>
            <a:tailEnd/>
          </a:ln>
        </p:spPr>
      </p:pic>
      <p:pic>
        <p:nvPicPr>
          <p:cNvPr id="10243" name="Picture 3"/>
          <p:cNvPicPr>
            <a:picLocks noChangeAspect="1" noChangeArrowheads="1"/>
          </p:cNvPicPr>
          <p:nvPr/>
        </p:nvPicPr>
        <p:blipFill>
          <a:blip r:embed="rId4" cstate="print"/>
          <a:srcRect/>
          <a:stretch>
            <a:fillRect/>
          </a:stretch>
        </p:blipFill>
        <p:spPr bwMode="auto">
          <a:xfrm>
            <a:off x="854596" y="2708920"/>
            <a:ext cx="2781300" cy="1190625"/>
          </a:xfrm>
          <a:prstGeom prst="rect">
            <a:avLst/>
          </a:prstGeom>
          <a:noFill/>
          <a:ln w="9525">
            <a:noFill/>
            <a:miter lim="800000"/>
            <a:headEnd/>
            <a:tailEnd/>
          </a:ln>
        </p:spPr>
      </p:pic>
      <p:sp>
        <p:nvSpPr>
          <p:cNvPr id="8" name="TextBox 7"/>
          <p:cNvSpPr txBox="1"/>
          <p:nvPr/>
        </p:nvSpPr>
        <p:spPr>
          <a:xfrm>
            <a:off x="683568" y="4285545"/>
            <a:ext cx="3456384"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AR" u="sng" dirty="0" smtClean="0"/>
              <a:t>Operación</a:t>
            </a:r>
            <a:r>
              <a:rPr lang="es-AR" dirty="0" smtClean="0"/>
              <a:t>: 3 USD/</a:t>
            </a:r>
            <a:r>
              <a:rPr lang="es-AR" dirty="0" err="1" smtClean="0"/>
              <a:t>MWh</a:t>
            </a:r>
            <a:endParaRPr lang="es-AR" dirty="0" smtClean="0"/>
          </a:p>
          <a:p>
            <a:pPr algn="ctr"/>
            <a:endParaRPr lang="es-AR" dirty="0" smtClean="0"/>
          </a:p>
          <a:p>
            <a:pPr algn="ctr"/>
            <a:r>
              <a:rPr lang="es-AR" u="sng" dirty="0" smtClean="0"/>
              <a:t>Mantenimiento</a:t>
            </a:r>
            <a:r>
              <a:rPr lang="es-AR" dirty="0" smtClean="0"/>
              <a:t>: 6 USD/</a:t>
            </a:r>
            <a:r>
              <a:rPr lang="es-AR" dirty="0" err="1" smtClean="0"/>
              <a:t>MWh</a:t>
            </a:r>
            <a:endParaRPr lang="es-AR" dirty="0" smtClean="0"/>
          </a:p>
          <a:p>
            <a:pPr algn="ctr"/>
            <a:endParaRPr lang="es-AR" dirty="0" smtClean="0"/>
          </a:p>
          <a:p>
            <a:pPr algn="ctr"/>
            <a:endParaRPr lang="es-AR" dirty="0" smtClean="0"/>
          </a:p>
          <a:p>
            <a:pPr algn="ctr"/>
            <a:r>
              <a:rPr lang="es-AR" b="1" dirty="0" smtClean="0"/>
              <a:t>Total O&amp;M: 9 USD/</a:t>
            </a:r>
            <a:r>
              <a:rPr lang="es-AR" b="1" dirty="0" err="1" smtClean="0"/>
              <a:t>MWh</a:t>
            </a:r>
            <a:endParaRPr lang="en-GB" b="1" dirty="0"/>
          </a:p>
        </p:txBody>
      </p:sp>
    </p:spTree>
    <p:extLst>
      <p:ext uri="{BB962C8B-B14F-4D97-AF65-F5344CB8AC3E}">
        <p14:creationId xmlns:p14="http://schemas.microsoft.com/office/powerpoint/2010/main" val="407124585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1120402" y="997495"/>
            <a:ext cx="3451598" cy="4869905"/>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2823768" y="993600"/>
            <a:ext cx="3424632" cy="4876800"/>
          </a:xfrm>
          <a:prstGeom prst="rect">
            <a:avLst/>
          </a:prstGeom>
          <a:noFill/>
          <a:ln w="9525">
            <a:noFill/>
            <a:miter lim="800000"/>
            <a:headEnd/>
            <a:tailEnd/>
          </a:ln>
        </p:spPr>
      </p:pic>
      <p:pic>
        <p:nvPicPr>
          <p:cNvPr id="10244" name="Picture 4"/>
          <p:cNvPicPr>
            <a:picLocks noChangeAspect="1" noChangeArrowheads="1"/>
          </p:cNvPicPr>
          <p:nvPr/>
        </p:nvPicPr>
        <p:blipFill>
          <a:blip r:embed="rId4" cstate="print"/>
          <a:srcRect/>
          <a:stretch>
            <a:fillRect/>
          </a:stretch>
        </p:blipFill>
        <p:spPr bwMode="auto">
          <a:xfrm>
            <a:off x="4953985" y="1008000"/>
            <a:ext cx="3428015" cy="4733925"/>
          </a:xfrm>
          <a:prstGeom prst="rect">
            <a:avLst/>
          </a:prstGeom>
          <a:noFill/>
          <a:ln w="9525">
            <a:noFill/>
            <a:miter lim="800000"/>
            <a:headEnd/>
            <a:tailEnd/>
          </a:ln>
        </p:spPr>
      </p:pic>
      <p:sp>
        <p:nvSpPr>
          <p:cNvPr id="2" name="Title 1"/>
          <p:cNvSpPr>
            <a:spLocks noGrp="1"/>
          </p:cNvSpPr>
          <p:nvPr>
            <p:ph type="title"/>
          </p:nvPr>
        </p:nvSpPr>
        <p:spPr>
          <a:xfrm>
            <a:off x="0" y="0"/>
            <a:ext cx="4506912" cy="623793"/>
          </a:xfrm>
        </p:spPr>
        <p:txBody>
          <a:bodyPr/>
          <a:lstStyle/>
          <a:p>
            <a:r>
              <a:rPr lang="es-AR" dirty="0" smtClean="0"/>
              <a:t>12. Listado de referencias</a:t>
            </a:r>
            <a:endParaRPr lang="en-GB" dirty="0"/>
          </a:p>
        </p:txBody>
      </p:sp>
    </p:spTree>
    <p:extLst>
      <p:ext uri="{BB962C8B-B14F-4D97-AF65-F5344CB8AC3E}">
        <p14:creationId xmlns:p14="http://schemas.microsoft.com/office/powerpoint/2010/main" val="292963841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10243"/>
                                        </p:tgtEl>
                                        <p:attrNameLst>
                                          <p:attrName>style.visibility</p:attrName>
                                        </p:attrNameLst>
                                      </p:cBhvr>
                                      <p:to>
                                        <p:strVal val="visible"/>
                                      </p:to>
                                    </p:set>
                                    <p:animEffect transition="in" filter="slide(fromBottom)">
                                      <p:cBhvr>
                                        <p:cTn id="7" dur="500"/>
                                        <p:tgtEl>
                                          <p:spTgt spid="10243"/>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10244"/>
                                        </p:tgtEl>
                                        <p:attrNameLst>
                                          <p:attrName>style.visibility</p:attrName>
                                        </p:attrNameLst>
                                      </p:cBhvr>
                                      <p:to>
                                        <p:strVal val="visible"/>
                                      </p:to>
                                    </p:set>
                                    <p:animEffect transition="in" filter="slide(fromBottom)">
                                      <p:cBhvr>
                                        <p:cTn id="11"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437984" cy="623793"/>
          </a:xfrm>
        </p:spPr>
        <p:txBody>
          <a:bodyPr/>
          <a:lstStyle/>
          <a:p>
            <a:r>
              <a:rPr lang="es-AR" dirty="0" smtClean="0"/>
              <a:t>13. Cronograma de obras</a:t>
            </a:r>
            <a:endParaRPr lang="en-GB" dirty="0"/>
          </a:p>
        </p:txBody>
      </p:sp>
      <p:grpSp>
        <p:nvGrpSpPr>
          <p:cNvPr id="6" name="Group 8"/>
          <p:cNvGrpSpPr/>
          <p:nvPr/>
        </p:nvGrpSpPr>
        <p:grpSpPr>
          <a:xfrm>
            <a:off x="381000" y="1600200"/>
            <a:ext cx="8219725" cy="3375376"/>
            <a:chOff x="381000" y="1425224"/>
            <a:chExt cx="8219725" cy="3375376"/>
          </a:xfrm>
        </p:grpSpPr>
        <p:pic>
          <p:nvPicPr>
            <p:cNvPr id="13313" name="Picture 1"/>
            <p:cNvPicPr>
              <a:picLocks noChangeAspect="1" noChangeArrowheads="1"/>
            </p:cNvPicPr>
            <p:nvPr/>
          </p:nvPicPr>
          <p:blipFill>
            <a:blip r:embed="rId2" cstate="print"/>
            <a:srcRect/>
            <a:stretch>
              <a:fillRect/>
            </a:stretch>
          </p:blipFill>
          <p:spPr bwMode="auto">
            <a:xfrm>
              <a:off x="381000" y="1425224"/>
              <a:ext cx="8219725" cy="3375376"/>
            </a:xfrm>
            <a:prstGeom prst="rect">
              <a:avLst/>
            </a:prstGeom>
            <a:noFill/>
            <a:ln w="9525">
              <a:noFill/>
              <a:miter lim="800000"/>
              <a:headEnd/>
              <a:tailEnd/>
            </a:ln>
          </p:spPr>
        </p:pic>
        <p:sp>
          <p:nvSpPr>
            <p:cNvPr id="7" name="Rectangle 6"/>
            <p:cNvSpPr/>
            <p:nvPr/>
          </p:nvSpPr>
          <p:spPr>
            <a:xfrm>
              <a:off x="609600" y="2514600"/>
              <a:ext cx="2819400" cy="838200"/>
            </a:xfrm>
            <a:prstGeom prst="rect">
              <a:avLst/>
            </a:prstGeom>
            <a:noFill/>
            <a:ln w="38100">
              <a:solidFill>
                <a:srgbClr val="0070C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
          <p:nvSpPr>
            <p:cNvPr id="8" name="Rectangle 7"/>
            <p:cNvSpPr/>
            <p:nvPr/>
          </p:nvSpPr>
          <p:spPr>
            <a:xfrm>
              <a:off x="609600" y="3352800"/>
              <a:ext cx="2819400" cy="1447800"/>
            </a:xfrm>
            <a:prstGeom prst="rect">
              <a:avLst/>
            </a:prstGeom>
            <a:noFill/>
            <a:ln w="38100">
              <a:solidFill>
                <a:srgbClr val="FF99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grpSp>
      <p:sp>
        <p:nvSpPr>
          <p:cNvPr id="10" name="Rectangle 9"/>
          <p:cNvSpPr/>
          <p:nvPr/>
        </p:nvSpPr>
        <p:spPr>
          <a:xfrm>
            <a:off x="615600" y="1735200"/>
            <a:ext cx="2667000" cy="762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err="1" smtClean="0">
              <a:solidFill>
                <a:schemeClr val="tx1"/>
              </a:solidFill>
            </a:endParaRPr>
          </a:p>
        </p:txBody>
      </p:sp>
    </p:spTree>
    <p:extLst>
      <p:ext uri="{BB962C8B-B14F-4D97-AF65-F5344CB8AC3E}">
        <p14:creationId xmlns:p14="http://schemas.microsoft.com/office/powerpoint/2010/main" val="2419098046"/>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51400" y="2348850"/>
            <a:ext cx="8496300" cy="1008062"/>
          </a:xfrm>
        </p:spPr>
        <p:txBody>
          <a:bodyPr/>
          <a:lstStyle/>
          <a:p>
            <a:r>
              <a:rPr lang="en-US" sz="4000" dirty="0" err="1" smtClean="0">
                <a:solidFill>
                  <a:schemeClr val="tx1"/>
                </a:solidFill>
              </a:rPr>
              <a:t>Plantas</a:t>
            </a:r>
            <a:r>
              <a:rPr lang="en-US" sz="4000" dirty="0" smtClean="0">
                <a:solidFill>
                  <a:schemeClr val="tx1"/>
                </a:solidFill>
              </a:rPr>
              <a:t> </a:t>
            </a:r>
            <a:r>
              <a:rPr lang="en-US" sz="4000" dirty="0" err="1" smtClean="0">
                <a:solidFill>
                  <a:schemeClr val="tx1"/>
                </a:solidFill>
              </a:rPr>
              <a:t>wärtsilä</a:t>
            </a:r>
            <a:endParaRPr lang="en-US" sz="4000" dirty="0" smtClean="0">
              <a:solidFill>
                <a:schemeClr val="tx1"/>
              </a:solidFill>
            </a:endParaRPr>
          </a:p>
          <a:p>
            <a:endParaRPr lang="en-US" sz="4000" dirty="0" smtClean="0">
              <a:solidFill>
                <a:schemeClr val="tx1"/>
              </a:solidFill>
            </a:endParaRPr>
          </a:p>
          <a:p>
            <a:r>
              <a:rPr lang="en-US" dirty="0" err="1" smtClean="0"/>
              <a:t>Algunos</a:t>
            </a:r>
            <a:r>
              <a:rPr lang="en-US" dirty="0" smtClean="0"/>
              <a:t> </a:t>
            </a:r>
            <a:r>
              <a:rPr lang="en-US" dirty="0" err="1" smtClean="0"/>
              <a:t>ejemplos</a:t>
            </a:r>
            <a:r>
              <a:rPr lang="en-US" dirty="0" smtClean="0"/>
              <a:t> de </a:t>
            </a:r>
            <a:r>
              <a:rPr lang="en-US" dirty="0" err="1" smtClean="0"/>
              <a:t>exito</a:t>
            </a:r>
            <a:r>
              <a:rPr lang="en-US" dirty="0" smtClean="0"/>
              <a:t> </a:t>
            </a:r>
            <a:r>
              <a:rPr lang="en-US" dirty="0" err="1" smtClean="0"/>
              <a:t>alrededor</a:t>
            </a:r>
            <a:r>
              <a:rPr lang="en-US" dirty="0" smtClean="0"/>
              <a:t> del </a:t>
            </a:r>
            <a:r>
              <a:rPr lang="en-US" dirty="0" err="1" smtClean="0"/>
              <a:t>mundo</a:t>
            </a:r>
            <a:r>
              <a:rPr lang="en-US" dirty="0" smtClean="0"/>
              <a:t> </a:t>
            </a:r>
            <a:r>
              <a:rPr lang="en-US" dirty="0" err="1" smtClean="0"/>
              <a:t>en</a:t>
            </a:r>
            <a:r>
              <a:rPr lang="en-US" dirty="0" smtClean="0"/>
              <a:t> </a:t>
            </a:r>
            <a:r>
              <a:rPr lang="en-US" dirty="0" err="1" smtClean="0"/>
              <a:t>diferentes</a:t>
            </a:r>
            <a:r>
              <a:rPr lang="en-US" dirty="0" smtClean="0"/>
              <a:t> </a:t>
            </a:r>
            <a:r>
              <a:rPr lang="en-US" dirty="0" err="1" smtClean="0"/>
              <a:t>modos</a:t>
            </a:r>
            <a:r>
              <a:rPr lang="en-US" dirty="0" smtClean="0"/>
              <a:t> de </a:t>
            </a:r>
            <a:r>
              <a:rPr lang="en-US" dirty="0" err="1" smtClean="0"/>
              <a:t>operación</a:t>
            </a:r>
            <a:endParaRPr lang="en-US" dirty="0"/>
          </a:p>
        </p:txBody>
      </p:sp>
    </p:spTree>
    <p:extLst>
      <p:ext uri="{BB962C8B-B14F-4D97-AF65-F5344CB8AC3E}">
        <p14:creationId xmlns:p14="http://schemas.microsoft.com/office/powerpoint/2010/main" val="25325106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7" name="Content Placeholder 6"/>
          <p:cNvSpPr>
            <a:spLocks noGrp="1"/>
          </p:cNvSpPr>
          <p:nvPr>
            <p:ph sz="quarter" idx="17"/>
          </p:nvPr>
        </p:nvSpPr>
        <p:spPr>
          <a:xfrm>
            <a:off x="0" y="1052670"/>
            <a:ext cx="4572000" cy="4104727"/>
          </a:xfrm>
        </p:spPr>
        <p:txBody>
          <a:bodyPr/>
          <a:lstStyle/>
          <a:p>
            <a:pPr marL="0" indent="0">
              <a:buNone/>
            </a:pPr>
            <a:r>
              <a:rPr lang="es-ES" sz="1800" dirty="0" err="1">
                <a:solidFill>
                  <a:schemeClr val="accent1"/>
                </a:solidFill>
              </a:rPr>
              <a:t>Wärtsilä</a:t>
            </a:r>
            <a:r>
              <a:rPr lang="es-ES" sz="1800" dirty="0">
                <a:solidFill>
                  <a:schemeClr val="accent1"/>
                </a:solidFill>
              </a:rPr>
              <a:t> es el principal proveedor de plantas de energía con </a:t>
            </a:r>
            <a:r>
              <a:rPr lang="es-ES" sz="1800" b="1" dirty="0">
                <a:solidFill>
                  <a:schemeClr val="accent1"/>
                </a:solidFill>
              </a:rPr>
              <a:t>combustible líquido o gas</a:t>
            </a:r>
            <a:r>
              <a:rPr lang="es-ES" sz="1800" dirty="0">
                <a:solidFill>
                  <a:schemeClr val="accent1"/>
                </a:solidFill>
              </a:rPr>
              <a:t> para generación de base en servicios públicos, productores independientes y auto-generadores </a:t>
            </a:r>
            <a:r>
              <a:rPr lang="es-ES" sz="1800" dirty="0" smtClean="0">
                <a:solidFill>
                  <a:schemeClr val="accent1"/>
                </a:solidFill>
              </a:rPr>
              <a:t>industriales.</a:t>
            </a:r>
            <a:endParaRPr lang="en-US" sz="1800" dirty="0" smtClean="0">
              <a:solidFill>
                <a:schemeClr val="accent1"/>
              </a:solidFill>
            </a:endParaRPr>
          </a:p>
          <a:p>
            <a:pPr marL="0" indent="0">
              <a:buNone/>
            </a:pPr>
            <a:r>
              <a:rPr lang="fi-FI" sz="1800" dirty="0" smtClean="0"/>
              <a:t>Algunas Referencias:</a:t>
            </a:r>
            <a:endParaRPr lang="en-US" sz="1800" dirty="0" smtClean="0"/>
          </a:p>
          <a:p>
            <a:r>
              <a:rPr lang="fi-FI" sz="1600" dirty="0" smtClean="0"/>
              <a:t>IPP3, 573 MW, natural gas, HFO &amp; LFO, Jordan, 2014</a:t>
            </a:r>
          </a:p>
          <a:p>
            <a:r>
              <a:rPr lang="fi-FI" sz="1600" dirty="0" smtClean="0"/>
              <a:t>Quisqueya I &amp; II, 430 MW, natural gas &amp; HFO, Dominican Republic, 2013</a:t>
            </a:r>
            <a:endParaRPr lang="en-US" sz="1600" dirty="0" smtClean="0"/>
          </a:p>
          <a:p>
            <a:r>
              <a:rPr lang="en-US" sz="1600" dirty="0" smtClean="0"/>
              <a:t>Sasolburg, 175 MW, natural gas, South Africa, 2012</a:t>
            </a:r>
          </a:p>
        </p:txBody>
      </p:sp>
      <p:sp>
        <p:nvSpPr>
          <p:cNvPr id="41989" name="Rectangle 7"/>
          <p:cNvSpPr>
            <a:spLocks noGrp="1" noChangeArrowheads="1"/>
          </p:cNvSpPr>
          <p:nvPr>
            <p:ph type="title"/>
          </p:nvPr>
        </p:nvSpPr>
        <p:spPr>
          <a:xfrm>
            <a:off x="0" y="0"/>
            <a:ext cx="5830993" cy="654570"/>
          </a:xfrm>
        </p:spPr>
        <p:txBody>
          <a:bodyPr/>
          <a:lstStyle/>
          <a:p>
            <a:r>
              <a:rPr lang="en-US" dirty="0" err="1" smtClean="0"/>
              <a:t>Plantas</a:t>
            </a:r>
            <a:r>
              <a:rPr lang="en-US" dirty="0" smtClean="0"/>
              <a:t> Flexibles de </a:t>
            </a:r>
            <a:r>
              <a:rPr lang="en-US" dirty="0" err="1" smtClean="0"/>
              <a:t>Carga</a:t>
            </a:r>
            <a:r>
              <a:rPr lang="en-US" dirty="0" smtClean="0"/>
              <a:t> Base</a:t>
            </a:r>
          </a:p>
        </p:txBody>
      </p:sp>
    </p:spTree>
    <p:extLst>
      <p:ext uri="{BB962C8B-B14F-4D97-AF65-F5344CB8AC3E}">
        <p14:creationId xmlns:p14="http://schemas.microsoft.com/office/powerpoint/2010/main" val="280642959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7.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cstate="print">
            <a:lum/>
          </a:blip>
          <a:srcRect/>
          <a:stretch>
            <a:fillRect l="-25000" r="-25000"/>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sz="quarter" idx="17"/>
          </p:nvPr>
        </p:nvSpPr>
        <p:spPr>
          <a:xfrm>
            <a:off x="4427984" y="1052670"/>
            <a:ext cx="4716016" cy="4032560"/>
          </a:xfrm>
        </p:spPr>
        <p:txBody>
          <a:bodyPr/>
          <a:lstStyle/>
          <a:p>
            <a:pPr marL="0" indent="0">
              <a:buNone/>
            </a:pPr>
            <a:r>
              <a:rPr lang="es-ES" sz="1800" dirty="0" smtClean="0">
                <a:solidFill>
                  <a:schemeClr val="accent1"/>
                </a:solidFill>
              </a:rPr>
              <a:t>Las propuestas con </a:t>
            </a:r>
            <a:r>
              <a:rPr lang="es-ES" sz="1800" b="1" dirty="0" err="1">
                <a:solidFill>
                  <a:schemeClr val="accent1"/>
                </a:solidFill>
              </a:rPr>
              <a:t>multiples</a:t>
            </a:r>
            <a:r>
              <a:rPr lang="es-ES" sz="1800" b="1" dirty="0">
                <a:solidFill>
                  <a:schemeClr val="accent1"/>
                </a:solidFill>
              </a:rPr>
              <a:t> </a:t>
            </a:r>
            <a:r>
              <a:rPr lang="es-ES" sz="1800" b="1" dirty="0" smtClean="0">
                <a:solidFill>
                  <a:schemeClr val="accent1"/>
                </a:solidFill>
              </a:rPr>
              <a:t>unidades</a:t>
            </a:r>
            <a:r>
              <a:rPr lang="es-ES" sz="1800" dirty="0" smtClean="0">
                <a:solidFill>
                  <a:schemeClr val="accent1"/>
                </a:solidFill>
              </a:rPr>
              <a:t> de </a:t>
            </a:r>
            <a:r>
              <a:rPr lang="es-ES" sz="1800" dirty="0" err="1" smtClean="0">
                <a:solidFill>
                  <a:schemeClr val="accent1"/>
                </a:solidFill>
              </a:rPr>
              <a:t>Wärtsilä</a:t>
            </a:r>
            <a:r>
              <a:rPr lang="es-ES" sz="1800" dirty="0" smtClean="0">
                <a:solidFill>
                  <a:schemeClr val="accent1"/>
                </a:solidFill>
              </a:rPr>
              <a:t>, aportan </a:t>
            </a:r>
            <a:r>
              <a:rPr lang="es-ES" sz="1800" dirty="0">
                <a:solidFill>
                  <a:schemeClr val="accent1"/>
                </a:solidFill>
              </a:rPr>
              <a:t>una solución </a:t>
            </a:r>
            <a:r>
              <a:rPr lang="es-ES" sz="1800" dirty="0" smtClean="0">
                <a:solidFill>
                  <a:schemeClr val="accent1"/>
                </a:solidFill>
              </a:rPr>
              <a:t>única </a:t>
            </a:r>
            <a:r>
              <a:rPr lang="es-ES" sz="1800" dirty="0">
                <a:solidFill>
                  <a:schemeClr val="accent1"/>
                </a:solidFill>
              </a:rPr>
              <a:t>a la estabilidad de la red, reserva, </a:t>
            </a:r>
            <a:r>
              <a:rPr lang="es-ES" sz="1800" dirty="0" err="1">
                <a:solidFill>
                  <a:schemeClr val="accent1"/>
                </a:solidFill>
              </a:rPr>
              <a:t>peaking</a:t>
            </a:r>
            <a:r>
              <a:rPr lang="es-ES" sz="1800" dirty="0">
                <a:solidFill>
                  <a:schemeClr val="accent1"/>
                </a:solidFill>
              </a:rPr>
              <a:t>, seguimiento de carga y generación </a:t>
            </a:r>
            <a:r>
              <a:rPr lang="es-ES" sz="1800" dirty="0" smtClean="0">
                <a:solidFill>
                  <a:schemeClr val="accent1"/>
                </a:solidFill>
              </a:rPr>
              <a:t>intermitente.</a:t>
            </a:r>
            <a:endParaRPr lang="en-GB" sz="1800" dirty="0" smtClean="0">
              <a:solidFill>
                <a:schemeClr val="accent1"/>
              </a:solidFill>
            </a:endParaRPr>
          </a:p>
          <a:p>
            <a:pPr marL="0" indent="0">
              <a:buNone/>
            </a:pPr>
            <a:r>
              <a:rPr lang="fi-FI" sz="1800" dirty="0" smtClean="0"/>
              <a:t>Algunas Referencias:</a:t>
            </a:r>
            <a:endParaRPr lang="en-US" sz="1800" dirty="0" smtClean="0"/>
          </a:p>
          <a:p>
            <a:r>
              <a:rPr lang="fi-FI" sz="1600" dirty="0" smtClean="0"/>
              <a:t>Kiisa I &amp; II, 250 MW, natural gas &amp; LFO, Estonia, 2013 &amp; 2014 – Grid stability</a:t>
            </a:r>
            <a:endParaRPr lang="en-US" sz="1600" dirty="0" smtClean="0"/>
          </a:p>
          <a:p>
            <a:r>
              <a:rPr lang="en-US" sz="1600" dirty="0" err="1" smtClean="0"/>
              <a:t>Suape</a:t>
            </a:r>
            <a:r>
              <a:rPr lang="en-US" sz="1600" dirty="0" smtClean="0"/>
              <a:t> II, 380 MW, HFO, Brazil,</a:t>
            </a:r>
            <a:br>
              <a:rPr lang="en-US" sz="1600" dirty="0" smtClean="0"/>
            </a:br>
            <a:r>
              <a:rPr lang="en-US" sz="1600" dirty="0" smtClean="0"/>
              <a:t>2012 - Reserve for hydro power</a:t>
            </a:r>
          </a:p>
          <a:p>
            <a:r>
              <a:rPr lang="en-US" sz="1600" dirty="0" smtClean="0"/>
              <a:t>STEC, 203 MW, natural gas, Texas, USA, 2010 - Wind chasing</a:t>
            </a:r>
          </a:p>
        </p:txBody>
      </p:sp>
      <p:sp>
        <p:nvSpPr>
          <p:cNvPr id="44037" name="Rectangle 11"/>
          <p:cNvSpPr>
            <a:spLocks noGrp="1" noChangeArrowheads="1"/>
          </p:cNvSpPr>
          <p:nvPr>
            <p:ph type="title"/>
          </p:nvPr>
        </p:nvSpPr>
        <p:spPr>
          <a:xfrm>
            <a:off x="0" y="0"/>
            <a:ext cx="8318853" cy="654570"/>
          </a:xfrm>
        </p:spPr>
        <p:txBody>
          <a:bodyPr/>
          <a:lstStyle/>
          <a:p>
            <a:r>
              <a:rPr lang="en-US" dirty="0" err="1" smtClean="0"/>
              <a:t>Soluciones</a:t>
            </a:r>
            <a:r>
              <a:rPr lang="en-US" dirty="0" smtClean="0"/>
              <a:t> para la </a:t>
            </a:r>
            <a:r>
              <a:rPr lang="en-US" dirty="0" err="1"/>
              <a:t>E</a:t>
            </a:r>
            <a:r>
              <a:rPr lang="en-US" dirty="0" err="1" smtClean="0"/>
              <a:t>stabilidad</a:t>
            </a:r>
            <a:r>
              <a:rPr lang="en-US" dirty="0" smtClean="0"/>
              <a:t> </a:t>
            </a:r>
            <a:r>
              <a:rPr lang="en-US" dirty="0" err="1" smtClean="0"/>
              <a:t>Dinámica</a:t>
            </a:r>
            <a:r>
              <a:rPr lang="en-US" dirty="0" smtClean="0"/>
              <a:t> de la Red</a:t>
            </a:r>
          </a:p>
        </p:txBody>
      </p:sp>
    </p:spTree>
    <p:extLst>
      <p:ext uri="{BB962C8B-B14F-4D97-AF65-F5344CB8AC3E}">
        <p14:creationId xmlns:p14="http://schemas.microsoft.com/office/powerpoint/2010/main" val="226598187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61000" r="-61000"/>
          </a:stretch>
        </a:blip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a:xfrm>
            <a:off x="0" y="0"/>
            <a:ext cx="4700876" cy="654570"/>
          </a:xfrm>
        </p:spPr>
        <p:txBody>
          <a:bodyPr/>
          <a:lstStyle/>
          <a:p>
            <a:r>
              <a:rPr lang="en-GB" dirty="0" err="1" smtClean="0"/>
              <a:t>Autogeneración</a:t>
            </a:r>
            <a:r>
              <a:rPr lang="en-GB" dirty="0" smtClean="0"/>
              <a:t> Industrial</a:t>
            </a:r>
            <a:endParaRPr lang="en-GB" dirty="0"/>
          </a:p>
        </p:txBody>
      </p:sp>
      <p:sp>
        <p:nvSpPr>
          <p:cNvPr id="11" name="Content Placeholder 10"/>
          <p:cNvSpPr>
            <a:spLocks noGrp="1"/>
          </p:cNvSpPr>
          <p:nvPr>
            <p:ph type="body" sz="quarter" idx="13"/>
          </p:nvPr>
        </p:nvSpPr>
        <p:spPr>
          <a:xfrm>
            <a:off x="0" y="764630"/>
            <a:ext cx="9144000" cy="2305050"/>
          </a:xfrm>
          <a:solidFill>
            <a:srgbClr val="000000">
              <a:alpha val="55000"/>
            </a:srgbClr>
          </a:solidFill>
        </p:spPr>
        <p:txBody>
          <a:bodyPr/>
          <a:lstStyle/>
          <a:p>
            <a:pPr marL="266700" lvl="0" algn="l"/>
            <a:r>
              <a:rPr lang="en-US" sz="1800" dirty="0" err="1" smtClean="0">
                <a:solidFill>
                  <a:schemeClr val="accent1"/>
                </a:solidFill>
              </a:rPr>
              <a:t>Wärtsilä</a:t>
            </a:r>
            <a:r>
              <a:rPr lang="en-US" sz="1800" dirty="0" smtClean="0">
                <a:solidFill>
                  <a:schemeClr val="accent1"/>
                </a:solidFill>
              </a:rPr>
              <a:t> </a:t>
            </a:r>
            <a:r>
              <a:rPr lang="en-US" sz="1800" dirty="0" err="1" smtClean="0">
                <a:solidFill>
                  <a:schemeClr val="accent1"/>
                </a:solidFill>
              </a:rPr>
              <a:t>provee</a:t>
            </a:r>
            <a:r>
              <a:rPr lang="en-US" sz="1800" dirty="0" smtClean="0">
                <a:solidFill>
                  <a:schemeClr val="accent1"/>
                </a:solidFill>
              </a:rPr>
              <a:t> </a:t>
            </a:r>
            <a:r>
              <a:rPr lang="en-US" sz="1800" dirty="0" err="1" smtClean="0">
                <a:solidFill>
                  <a:schemeClr val="accent1"/>
                </a:solidFill>
              </a:rPr>
              <a:t>soluciones</a:t>
            </a:r>
            <a:r>
              <a:rPr lang="en-US" sz="1800" dirty="0" smtClean="0">
                <a:solidFill>
                  <a:schemeClr val="accent1"/>
                </a:solidFill>
              </a:rPr>
              <a:t> de </a:t>
            </a:r>
            <a:r>
              <a:rPr lang="en-US" sz="1800" b="1" dirty="0" err="1" smtClean="0">
                <a:solidFill>
                  <a:schemeClr val="accent1"/>
                </a:solidFill>
              </a:rPr>
              <a:t>autogeneración</a:t>
            </a:r>
            <a:r>
              <a:rPr lang="en-US" sz="1800" dirty="0" smtClean="0">
                <a:solidFill>
                  <a:schemeClr val="accent1"/>
                </a:solidFill>
              </a:rPr>
              <a:t> para la </a:t>
            </a:r>
            <a:r>
              <a:rPr lang="en-US" sz="1800" dirty="0" err="1">
                <a:solidFill>
                  <a:schemeClr val="accent1"/>
                </a:solidFill>
              </a:rPr>
              <a:t>i</a:t>
            </a:r>
            <a:r>
              <a:rPr lang="en-US" sz="1800" dirty="0" err="1" smtClean="0">
                <a:solidFill>
                  <a:schemeClr val="accent1"/>
                </a:solidFill>
              </a:rPr>
              <a:t>ndustria</a:t>
            </a:r>
            <a:r>
              <a:rPr lang="en-US" sz="1800" dirty="0" smtClean="0">
                <a:solidFill>
                  <a:schemeClr val="accent1"/>
                </a:solidFill>
              </a:rPr>
              <a:t> .</a:t>
            </a:r>
          </a:p>
          <a:p>
            <a:pPr marL="266700" lvl="0" algn="l"/>
            <a:endParaRPr lang="en-GB" sz="1800" dirty="0" smtClean="0">
              <a:solidFill>
                <a:schemeClr val="accent1"/>
              </a:solidFill>
            </a:endParaRPr>
          </a:p>
          <a:p>
            <a:pPr algn="l"/>
            <a:r>
              <a:rPr lang="fi-FI" sz="1800" dirty="0" smtClean="0"/>
              <a:t>    Algunas </a:t>
            </a:r>
            <a:r>
              <a:rPr lang="fi-FI" sz="1800" dirty="0"/>
              <a:t>Referencias:</a:t>
            </a:r>
            <a:endParaRPr lang="en-US" sz="1800" dirty="0"/>
          </a:p>
          <a:p>
            <a:pPr marL="266700" algn="l">
              <a:buFont typeface="Arial" pitchFamily="34" charset="0"/>
              <a:buChar char="•"/>
            </a:pPr>
            <a:r>
              <a:rPr lang="fi-FI" sz="1600" dirty="0" smtClean="0"/>
              <a:t>McArthur River Mine, 53 MW, natural gas, Austrialia, 2014</a:t>
            </a:r>
          </a:p>
          <a:p>
            <a:pPr marL="266700" algn="l">
              <a:buFont typeface="Arial" pitchFamily="34" charset="0"/>
              <a:buChar char="•"/>
            </a:pPr>
            <a:r>
              <a:rPr lang="fi-FI" sz="1600" dirty="0" smtClean="0"/>
              <a:t>Grande Cote, 36 MW, natural gas, HFO &amp; LFO, Senegal, 2013</a:t>
            </a:r>
          </a:p>
          <a:p>
            <a:pPr marL="266700" algn="l">
              <a:buFont typeface="Arial" pitchFamily="34" charset="0"/>
              <a:buChar char="•"/>
            </a:pPr>
            <a:r>
              <a:rPr lang="fi-FI" sz="1600" dirty="0" smtClean="0"/>
              <a:t>Western 102, 116 MW, natural gas, USA, 2005</a:t>
            </a:r>
          </a:p>
        </p:txBody>
      </p:sp>
    </p:spTree>
    <p:extLst>
      <p:ext uri="{BB962C8B-B14F-4D97-AF65-F5344CB8AC3E}">
        <p14:creationId xmlns:p14="http://schemas.microsoft.com/office/powerpoint/2010/main" val="364514014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quarter" idx="17"/>
          </p:nvPr>
        </p:nvSpPr>
        <p:spPr>
          <a:xfrm>
            <a:off x="4572000" y="1052513"/>
            <a:ext cx="4572000" cy="4320757"/>
          </a:xfrm>
        </p:spPr>
        <p:txBody>
          <a:bodyPr/>
          <a:lstStyle/>
          <a:p>
            <a:pPr marL="0" indent="0">
              <a:buNone/>
            </a:pPr>
            <a:r>
              <a:rPr lang="en-GB" sz="1800" dirty="0" err="1" smtClean="0">
                <a:solidFill>
                  <a:schemeClr val="accent1"/>
                </a:solidFill>
              </a:rPr>
              <a:t>Wärtsilä</a:t>
            </a:r>
            <a:r>
              <a:rPr lang="en-GB" sz="1800" dirty="0" smtClean="0">
                <a:solidFill>
                  <a:schemeClr val="accent1"/>
                </a:solidFill>
              </a:rPr>
              <a:t> </a:t>
            </a:r>
            <a:r>
              <a:rPr lang="en-GB" sz="1800" dirty="0" err="1" smtClean="0">
                <a:solidFill>
                  <a:schemeClr val="accent1"/>
                </a:solidFill>
              </a:rPr>
              <a:t>ofrece</a:t>
            </a:r>
            <a:r>
              <a:rPr lang="en-GB" sz="1800" dirty="0" smtClean="0">
                <a:solidFill>
                  <a:schemeClr val="accent1"/>
                </a:solidFill>
              </a:rPr>
              <a:t> </a:t>
            </a:r>
            <a:r>
              <a:rPr lang="en-GB" sz="1800" dirty="0" err="1" smtClean="0">
                <a:solidFill>
                  <a:schemeClr val="accent1"/>
                </a:solidFill>
              </a:rPr>
              <a:t>Plantas</a:t>
            </a:r>
            <a:r>
              <a:rPr lang="en-GB" sz="1800" dirty="0" smtClean="0">
                <a:solidFill>
                  <a:schemeClr val="accent1"/>
                </a:solidFill>
              </a:rPr>
              <a:t> de </a:t>
            </a:r>
            <a:r>
              <a:rPr lang="en-GB" sz="1800" dirty="0" err="1" smtClean="0">
                <a:solidFill>
                  <a:schemeClr val="accent1"/>
                </a:solidFill>
              </a:rPr>
              <a:t>Generación</a:t>
            </a:r>
            <a:r>
              <a:rPr lang="en-GB" sz="1800" dirty="0" smtClean="0">
                <a:solidFill>
                  <a:schemeClr val="accent1"/>
                </a:solidFill>
              </a:rPr>
              <a:t> </a:t>
            </a:r>
            <a:r>
              <a:rPr lang="en-GB" sz="1800" dirty="0" err="1" smtClean="0">
                <a:solidFill>
                  <a:schemeClr val="accent1"/>
                </a:solidFill>
              </a:rPr>
              <a:t>Flotantes</a:t>
            </a:r>
            <a:r>
              <a:rPr lang="en-GB" sz="1800" dirty="0">
                <a:solidFill>
                  <a:schemeClr val="accent1"/>
                </a:solidFill>
              </a:rPr>
              <a:t> </a:t>
            </a:r>
            <a:r>
              <a:rPr lang="en-GB" sz="1800" dirty="0" err="1" smtClean="0">
                <a:solidFill>
                  <a:schemeClr val="accent1"/>
                </a:solidFill>
              </a:rPr>
              <a:t>que</a:t>
            </a:r>
            <a:r>
              <a:rPr lang="en-GB" sz="1800" dirty="0" smtClean="0">
                <a:solidFill>
                  <a:schemeClr val="accent1"/>
                </a:solidFill>
              </a:rPr>
              <a:t> </a:t>
            </a:r>
            <a:r>
              <a:rPr lang="en-GB" sz="1800" dirty="0" err="1" smtClean="0">
                <a:solidFill>
                  <a:schemeClr val="accent1"/>
                </a:solidFill>
              </a:rPr>
              <a:t>integran</a:t>
            </a:r>
            <a:r>
              <a:rPr lang="en-GB" sz="1800" dirty="0" smtClean="0">
                <a:solidFill>
                  <a:schemeClr val="accent1"/>
                </a:solidFill>
              </a:rPr>
              <a:t> </a:t>
            </a:r>
            <a:r>
              <a:rPr lang="en-GB" sz="1800" dirty="0" err="1" smtClean="0">
                <a:solidFill>
                  <a:schemeClr val="accent1"/>
                </a:solidFill>
              </a:rPr>
              <a:t>nuestra</a:t>
            </a:r>
            <a:r>
              <a:rPr lang="en-GB" sz="1800" dirty="0" smtClean="0">
                <a:solidFill>
                  <a:schemeClr val="accent1"/>
                </a:solidFill>
              </a:rPr>
              <a:t> </a:t>
            </a:r>
            <a:r>
              <a:rPr lang="en-GB" sz="1800" b="1" dirty="0" err="1" smtClean="0">
                <a:solidFill>
                  <a:schemeClr val="accent1"/>
                </a:solidFill>
              </a:rPr>
              <a:t>experiencia</a:t>
            </a:r>
            <a:r>
              <a:rPr lang="en-GB" sz="1800" b="1" dirty="0" smtClean="0">
                <a:solidFill>
                  <a:schemeClr val="accent1"/>
                </a:solidFill>
              </a:rPr>
              <a:t> en el </a:t>
            </a:r>
            <a:r>
              <a:rPr lang="en-GB" sz="1800" b="1" dirty="0" err="1" smtClean="0">
                <a:solidFill>
                  <a:schemeClr val="accent1"/>
                </a:solidFill>
              </a:rPr>
              <a:t>mercado</a:t>
            </a:r>
            <a:r>
              <a:rPr lang="en-GB" sz="1800" b="1" dirty="0" smtClean="0">
                <a:solidFill>
                  <a:schemeClr val="accent1"/>
                </a:solidFill>
              </a:rPr>
              <a:t> </a:t>
            </a:r>
            <a:r>
              <a:rPr lang="en-GB" sz="1800" b="1" dirty="0" err="1" smtClean="0">
                <a:solidFill>
                  <a:schemeClr val="accent1"/>
                </a:solidFill>
              </a:rPr>
              <a:t>marino</a:t>
            </a:r>
            <a:r>
              <a:rPr lang="en-GB" sz="1800" b="1" dirty="0" smtClean="0">
                <a:solidFill>
                  <a:schemeClr val="accent1"/>
                </a:solidFill>
              </a:rPr>
              <a:t> y en el de </a:t>
            </a:r>
            <a:r>
              <a:rPr lang="en-GB" sz="1800" b="1" dirty="0" err="1" smtClean="0">
                <a:solidFill>
                  <a:schemeClr val="accent1"/>
                </a:solidFill>
              </a:rPr>
              <a:t>las</a:t>
            </a:r>
            <a:r>
              <a:rPr lang="en-GB" sz="1800" b="1" dirty="0" smtClean="0">
                <a:solidFill>
                  <a:schemeClr val="accent1"/>
                </a:solidFill>
              </a:rPr>
              <a:t> </a:t>
            </a:r>
            <a:r>
              <a:rPr lang="en-GB" sz="1800" b="1" dirty="0" err="1" smtClean="0">
                <a:solidFill>
                  <a:schemeClr val="accent1"/>
                </a:solidFill>
              </a:rPr>
              <a:t>plantas</a:t>
            </a:r>
            <a:r>
              <a:rPr lang="en-GB" sz="1800" b="1" dirty="0" smtClean="0">
                <a:solidFill>
                  <a:schemeClr val="accent1"/>
                </a:solidFill>
              </a:rPr>
              <a:t> de </a:t>
            </a:r>
            <a:r>
              <a:rPr lang="en-GB" sz="1800" b="1" dirty="0" err="1" smtClean="0">
                <a:solidFill>
                  <a:schemeClr val="accent1"/>
                </a:solidFill>
              </a:rPr>
              <a:t>generación</a:t>
            </a:r>
            <a:r>
              <a:rPr lang="en-GB" sz="1800" dirty="0" smtClean="0">
                <a:solidFill>
                  <a:schemeClr val="accent1"/>
                </a:solidFill>
              </a:rPr>
              <a:t>. </a:t>
            </a:r>
            <a:r>
              <a:rPr lang="en-GB" sz="1800" dirty="0" err="1" smtClean="0">
                <a:solidFill>
                  <a:schemeClr val="accent1"/>
                </a:solidFill>
              </a:rPr>
              <a:t>Estas</a:t>
            </a:r>
            <a:r>
              <a:rPr lang="en-GB" sz="1800" dirty="0" smtClean="0">
                <a:solidFill>
                  <a:schemeClr val="accent1"/>
                </a:solidFill>
              </a:rPr>
              <a:t> </a:t>
            </a:r>
            <a:r>
              <a:rPr lang="en-GB" sz="1800" dirty="0" err="1" smtClean="0">
                <a:solidFill>
                  <a:schemeClr val="accent1"/>
                </a:solidFill>
              </a:rPr>
              <a:t>soluciones</a:t>
            </a:r>
            <a:r>
              <a:rPr lang="en-GB" sz="1800" dirty="0" smtClean="0">
                <a:solidFill>
                  <a:schemeClr val="accent1"/>
                </a:solidFill>
              </a:rPr>
              <a:t> </a:t>
            </a:r>
            <a:r>
              <a:rPr lang="en-GB" sz="1800" dirty="0" err="1" smtClean="0">
                <a:solidFill>
                  <a:schemeClr val="accent1"/>
                </a:solidFill>
              </a:rPr>
              <a:t>aportan</a:t>
            </a:r>
            <a:r>
              <a:rPr lang="en-GB" sz="1800" dirty="0" smtClean="0">
                <a:solidFill>
                  <a:schemeClr val="accent1"/>
                </a:solidFill>
              </a:rPr>
              <a:t> </a:t>
            </a:r>
            <a:r>
              <a:rPr lang="en-GB" sz="1800" dirty="0" err="1" smtClean="0">
                <a:solidFill>
                  <a:schemeClr val="accent1"/>
                </a:solidFill>
              </a:rPr>
              <a:t>grandes</a:t>
            </a:r>
            <a:r>
              <a:rPr lang="en-GB" sz="1800" dirty="0" smtClean="0">
                <a:solidFill>
                  <a:schemeClr val="accent1"/>
                </a:solidFill>
              </a:rPr>
              <a:t> </a:t>
            </a:r>
            <a:r>
              <a:rPr lang="en-GB" sz="1800" dirty="0" err="1" smtClean="0">
                <a:solidFill>
                  <a:schemeClr val="accent1"/>
                </a:solidFill>
              </a:rPr>
              <a:t>beneficio</a:t>
            </a:r>
            <a:r>
              <a:rPr lang="en-GB" sz="1800" dirty="0" smtClean="0">
                <a:solidFill>
                  <a:schemeClr val="accent1"/>
                </a:solidFill>
              </a:rPr>
              <a:t> para la </a:t>
            </a:r>
            <a:r>
              <a:rPr lang="en-GB" sz="1800" dirty="0" err="1" smtClean="0">
                <a:solidFill>
                  <a:schemeClr val="accent1"/>
                </a:solidFill>
              </a:rPr>
              <a:t>generación</a:t>
            </a:r>
            <a:r>
              <a:rPr lang="en-GB" sz="1800" dirty="0" smtClean="0">
                <a:solidFill>
                  <a:schemeClr val="accent1"/>
                </a:solidFill>
              </a:rPr>
              <a:t> de </a:t>
            </a:r>
            <a:r>
              <a:rPr lang="en-GB" sz="1800" dirty="0" err="1" smtClean="0">
                <a:solidFill>
                  <a:schemeClr val="accent1"/>
                </a:solidFill>
              </a:rPr>
              <a:t>energia</a:t>
            </a:r>
            <a:r>
              <a:rPr lang="en-GB" sz="1800" dirty="0" smtClean="0">
                <a:solidFill>
                  <a:schemeClr val="accent1"/>
                </a:solidFill>
              </a:rPr>
              <a:t> </a:t>
            </a:r>
            <a:r>
              <a:rPr lang="en-GB" sz="1800" dirty="0" err="1" smtClean="0">
                <a:solidFill>
                  <a:schemeClr val="accent1"/>
                </a:solidFill>
              </a:rPr>
              <a:t>descentralizada</a:t>
            </a:r>
            <a:r>
              <a:rPr lang="en-GB" sz="1800" dirty="0" smtClean="0">
                <a:solidFill>
                  <a:schemeClr val="accent1"/>
                </a:solidFill>
              </a:rPr>
              <a:t>.</a:t>
            </a:r>
          </a:p>
          <a:p>
            <a:pPr marL="0" indent="0">
              <a:buNone/>
            </a:pPr>
            <a:r>
              <a:rPr lang="fi-FI" sz="1800" dirty="0"/>
              <a:t>Algunas Referencias</a:t>
            </a:r>
            <a:r>
              <a:rPr lang="fi-FI" sz="1800" dirty="0" smtClean="0"/>
              <a:t>:</a:t>
            </a:r>
            <a:endParaRPr lang="en-US" sz="1800" dirty="0" smtClean="0"/>
          </a:p>
          <a:p>
            <a:r>
              <a:rPr lang="en-GB" sz="1600" dirty="0" err="1" smtClean="0"/>
              <a:t>Lihir</a:t>
            </a:r>
            <a:r>
              <a:rPr lang="en-GB" sz="1600" dirty="0" smtClean="0"/>
              <a:t>, 71 MW, HFO, Papua New Guinea, 2011</a:t>
            </a:r>
          </a:p>
          <a:p>
            <a:r>
              <a:rPr lang="en-GB" sz="1600" dirty="0" smtClean="0"/>
              <a:t>Seaboard, 106 MW, natural gas</a:t>
            </a:r>
            <a:br>
              <a:rPr lang="en-GB" sz="1600" dirty="0" smtClean="0"/>
            </a:br>
            <a:r>
              <a:rPr lang="en-GB" sz="1600" dirty="0" smtClean="0"/>
              <a:t>&amp; HFO, Dominican Republic, 2012 - </a:t>
            </a:r>
            <a:r>
              <a:rPr lang="en-GB" sz="1600" dirty="0" err="1" smtClean="0"/>
              <a:t>Flexicycle</a:t>
            </a:r>
            <a:r>
              <a:rPr lang="en-GB" sz="1600" baseline="30000" dirty="0" err="1" smtClean="0"/>
              <a:t>TM</a:t>
            </a:r>
            <a:endParaRPr lang="en-GB" sz="1600" baseline="30000" dirty="0" smtClean="0"/>
          </a:p>
        </p:txBody>
      </p:sp>
      <p:sp>
        <p:nvSpPr>
          <p:cNvPr id="2" name="Title 1"/>
          <p:cNvSpPr>
            <a:spLocks noGrp="1"/>
          </p:cNvSpPr>
          <p:nvPr>
            <p:ph type="title"/>
          </p:nvPr>
        </p:nvSpPr>
        <p:spPr>
          <a:xfrm>
            <a:off x="0" y="0"/>
            <a:ext cx="5704356" cy="654570"/>
          </a:xfrm>
        </p:spPr>
        <p:txBody>
          <a:bodyPr/>
          <a:lstStyle/>
          <a:p>
            <a:r>
              <a:rPr lang="es-UY" dirty="0" smtClean="0"/>
              <a:t>Plantas de Generación Flotantes</a:t>
            </a:r>
            <a:endParaRPr lang="en-GB" dirty="0"/>
          </a:p>
        </p:txBody>
      </p:sp>
    </p:spTree>
    <p:extLst>
      <p:ext uri="{BB962C8B-B14F-4D97-AF65-F5344CB8AC3E}">
        <p14:creationId xmlns:p14="http://schemas.microsoft.com/office/powerpoint/2010/main" val="195204253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04801" cy="654570"/>
          </a:xfrm>
        </p:spPr>
        <p:txBody>
          <a:bodyPr/>
          <a:lstStyle/>
          <a:p>
            <a:r>
              <a:rPr lang="en-US" dirty="0" err="1" smtClean="0"/>
              <a:t>Soluciones</a:t>
            </a:r>
            <a:r>
              <a:rPr lang="en-US" dirty="0"/>
              <a:t> </a:t>
            </a:r>
            <a:r>
              <a:rPr lang="en-US" dirty="0" err="1" smtClean="0"/>
              <a:t>Wärtsilä</a:t>
            </a:r>
            <a:r>
              <a:rPr lang="en-US" dirty="0" smtClean="0"/>
              <a:t> para el </a:t>
            </a:r>
            <a:r>
              <a:rPr lang="en-US" dirty="0" err="1" smtClean="0"/>
              <a:t>mercado</a:t>
            </a:r>
            <a:r>
              <a:rPr lang="en-US" dirty="0" smtClean="0"/>
              <a:t> de Oil &amp; Gas</a:t>
            </a:r>
            <a:endParaRPr lang="en-US" dirty="0"/>
          </a:p>
        </p:txBody>
      </p:sp>
      <p:sp>
        <p:nvSpPr>
          <p:cNvPr id="21" name="Content Placeholder 1"/>
          <p:cNvSpPr txBox="1">
            <a:spLocks/>
          </p:cNvSpPr>
          <p:nvPr/>
        </p:nvSpPr>
        <p:spPr>
          <a:xfrm>
            <a:off x="0" y="1052513"/>
            <a:ext cx="9144000" cy="2592517"/>
          </a:xfrm>
          <a:prstGeom prst="rect">
            <a:avLst/>
          </a:prstGeom>
          <a:solidFill>
            <a:srgbClr val="000000">
              <a:alpha val="54902"/>
            </a:srgbClr>
          </a:solidFill>
        </p:spPr>
        <p:txBody>
          <a:bodyPr/>
          <a:lstStyle/>
          <a:p>
            <a:pPr lvl="0" eaLnBrk="1" fontAlgn="auto" hangingPunct="1">
              <a:spcBef>
                <a:spcPts val="0"/>
              </a:spcBef>
              <a:spcAft>
                <a:spcPts val="600"/>
              </a:spcAft>
              <a:buClr>
                <a:schemeClr val="accent1"/>
              </a:buClr>
              <a:defRPr/>
            </a:pPr>
            <a:r>
              <a:rPr kumimoji="0" lang="en-GB" sz="1800" b="0" i="0" u="none" strike="noStrike" kern="1200" cap="none" spc="0" normalizeH="0" baseline="0" noProof="0" dirty="0" err="1" smtClean="0">
                <a:ln>
                  <a:noFill/>
                </a:ln>
                <a:solidFill>
                  <a:schemeClr val="accent1"/>
                </a:solidFill>
                <a:effectLst/>
                <a:uLnTx/>
                <a:uFillTx/>
                <a:latin typeface="+mn-lt"/>
                <a:ea typeface="+mn-ea"/>
                <a:cs typeface="+mn-cs"/>
              </a:rPr>
              <a:t>Wärtsilä</a:t>
            </a:r>
            <a:r>
              <a:rPr kumimoji="0" lang="en-GB" sz="1800" b="0" i="0" u="none" strike="noStrike" kern="1200" cap="none" spc="0" normalizeH="0" baseline="0" noProof="0" dirty="0" smtClean="0">
                <a:ln>
                  <a:noFill/>
                </a:ln>
                <a:solidFill>
                  <a:schemeClr val="accent1"/>
                </a:solidFill>
                <a:effectLst/>
                <a:uLnTx/>
                <a:uFillTx/>
                <a:latin typeface="+mn-lt"/>
                <a:ea typeface="+mn-ea"/>
                <a:cs typeface="+mn-cs"/>
              </a:rPr>
              <a:t> </a:t>
            </a:r>
            <a:r>
              <a:rPr lang="en-GB" sz="1800" dirty="0" err="1" smtClean="0">
                <a:solidFill>
                  <a:schemeClr val="accent1"/>
                </a:solidFill>
                <a:latin typeface="+mn-lt"/>
              </a:rPr>
              <a:t>ofrece</a:t>
            </a:r>
            <a:r>
              <a:rPr lang="en-GB" sz="1800" dirty="0" smtClean="0">
                <a:solidFill>
                  <a:schemeClr val="accent1"/>
                </a:solidFill>
                <a:latin typeface="+mn-lt"/>
              </a:rPr>
              <a:t> </a:t>
            </a:r>
            <a:r>
              <a:rPr lang="en-GB" sz="1800" dirty="0" err="1" smtClean="0">
                <a:solidFill>
                  <a:schemeClr val="accent1"/>
                </a:solidFill>
                <a:latin typeface="+mn-lt"/>
              </a:rPr>
              <a:t>soluciones</a:t>
            </a:r>
            <a:r>
              <a:rPr lang="en-GB" sz="1800" dirty="0" smtClean="0">
                <a:solidFill>
                  <a:schemeClr val="accent1"/>
                </a:solidFill>
                <a:latin typeface="+mn-lt"/>
              </a:rPr>
              <a:t> de </a:t>
            </a:r>
            <a:r>
              <a:rPr lang="en-GB" sz="1800" dirty="0" err="1" smtClean="0">
                <a:solidFill>
                  <a:schemeClr val="accent1"/>
                </a:solidFill>
                <a:latin typeface="+mn-lt"/>
              </a:rPr>
              <a:t>generación</a:t>
            </a:r>
            <a:r>
              <a:rPr lang="en-GB" sz="1800" dirty="0" smtClean="0">
                <a:solidFill>
                  <a:schemeClr val="accent1"/>
                </a:solidFill>
                <a:latin typeface="+mn-lt"/>
              </a:rPr>
              <a:t> para </a:t>
            </a:r>
            <a:r>
              <a:rPr lang="en-GB" sz="1800" dirty="0" err="1" smtClean="0">
                <a:solidFill>
                  <a:schemeClr val="accent1"/>
                </a:solidFill>
                <a:latin typeface="+mn-lt"/>
              </a:rPr>
              <a:t>campos</a:t>
            </a:r>
            <a:r>
              <a:rPr lang="en-GB" sz="1800" dirty="0" smtClean="0">
                <a:solidFill>
                  <a:schemeClr val="accent1"/>
                </a:solidFill>
                <a:latin typeface="+mn-lt"/>
              </a:rPr>
              <a:t> </a:t>
            </a:r>
            <a:r>
              <a:rPr lang="en-GB" sz="1800" dirty="0" err="1" smtClean="0">
                <a:solidFill>
                  <a:schemeClr val="accent1"/>
                </a:solidFill>
                <a:latin typeface="+mn-lt"/>
              </a:rPr>
              <a:t>petroleros</a:t>
            </a:r>
            <a:r>
              <a:rPr lang="en-GB" sz="1800" dirty="0" smtClean="0">
                <a:solidFill>
                  <a:schemeClr val="accent1"/>
                </a:solidFill>
                <a:latin typeface="+mn-lt"/>
              </a:rPr>
              <a:t> y </a:t>
            </a:r>
            <a:r>
              <a:rPr lang="en-GB" sz="1800" dirty="0" err="1" smtClean="0">
                <a:solidFill>
                  <a:schemeClr val="accent1"/>
                </a:solidFill>
                <a:latin typeface="+mn-lt"/>
              </a:rPr>
              <a:t>otras</a:t>
            </a:r>
            <a:r>
              <a:rPr lang="en-GB" sz="1800" dirty="0" smtClean="0">
                <a:solidFill>
                  <a:schemeClr val="accent1"/>
                </a:solidFill>
                <a:latin typeface="+mn-lt"/>
              </a:rPr>
              <a:t> </a:t>
            </a:r>
            <a:r>
              <a:rPr lang="en-GB" sz="1800" dirty="0" err="1" smtClean="0">
                <a:solidFill>
                  <a:schemeClr val="accent1"/>
                </a:solidFill>
                <a:latin typeface="+mn-lt"/>
              </a:rPr>
              <a:t>soluciones</a:t>
            </a:r>
            <a:r>
              <a:rPr lang="en-GB" sz="1800" dirty="0" smtClean="0">
                <a:solidFill>
                  <a:schemeClr val="accent1"/>
                </a:solidFill>
                <a:latin typeface="+mn-lt"/>
              </a:rPr>
              <a:t> </a:t>
            </a:r>
            <a:r>
              <a:rPr lang="en-GB" sz="1800" dirty="0" err="1" smtClean="0">
                <a:solidFill>
                  <a:schemeClr val="accent1"/>
                </a:solidFill>
                <a:latin typeface="+mn-lt"/>
              </a:rPr>
              <a:t>relacionadas</a:t>
            </a:r>
            <a:r>
              <a:rPr lang="en-GB" sz="1800" dirty="0" smtClean="0">
                <a:solidFill>
                  <a:schemeClr val="accent1"/>
                </a:solidFill>
                <a:latin typeface="+mn-lt"/>
              </a:rPr>
              <a:t> con la </a:t>
            </a:r>
            <a:r>
              <a:rPr lang="en-GB" sz="1800" dirty="0" err="1" smtClean="0">
                <a:solidFill>
                  <a:schemeClr val="accent1"/>
                </a:solidFill>
                <a:latin typeface="+mn-lt"/>
              </a:rPr>
              <a:t>industria</a:t>
            </a:r>
            <a:r>
              <a:rPr lang="en-GB" sz="1800" dirty="0" smtClean="0">
                <a:solidFill>
                  <a:schemeClr val="accent1"/>
                </a:solidFill>
                <a:latin typeface="+mn-lt"/>
              </a:rPr>
              <a:t> de </a:t>
            </a:r>
            <a:r>
              <a:rPr lang="en-GB" sz="1800" dirty="0">
                <a:solidFill>
                  <a:schemeClr val="accent1"/>
                </a:solidFill>
                <a:latin typeface="+mn-lt"/>
              </a:rPr>
              <a:t>O</a:t>
            </a:r>
            <a:r>
              <a:rPr kumimoji="0" lang="en-GB" sz="1800" b="0" i="0" u="none" strike="noStrike" kern="1200" cap="none" spc="0" normalizeH="0" baseline="0" noProof="0" dirty="0" err="1" smtClean="0">
                <a:ln>
                  <a:noFill/>
                </a:ln>
                <a:solidFill>
                  <a:schemeClr val="accent1"/>
                </a:solidFill>
                <a:effectLst/>
                <a:uLnTx/>
                <a:uFillTx/>
                <a:latin typeface="+mn-lt"/>
                <a:ea typeface="+mn-ea"/>
                <a:cs typeface="+mn-cs"/>
              </a:rPr>
              <a:t>il</a:t>
            </a:r>
            <a:r>
              <a:rPr kumimoji="0" lang="en-GB" sz="1800" b="0" i="0" u="none" strike="noStrike" kern="1200" cap="none" spc="0" normalizeH="0" noProof="0" dirty="0" smtClean="0">
                <a:ln>
                  <a:noFill/>
                </a:ln>
                <a:solidFill>
                  <a:schemeClr val="accent1"/>
                </a:solidFill>
                <a:effectLst/>
                <a:uLnTx/>
                <a:uFillTx/>
                <a:latin typeface="+mn-lt"/>
                <a:ea typeface="+mn-ea"/>
                <a:cs typeface="+mn-cs"/>
              </a:rPr>
              <a:t> &amp; </a:t>
            </a:r>
            <a:r>
              <a:rPr lang="en-GB" sz="1800" dirty="0">
                <a:solidFill>
                  <a:schemeClr val="accent1"/>
                </a:solidFill>
                <a:latin typeface="+mn-lt"/>
              </a:rPr>
              <a:t>G</a:t>
            </a:r>
            <a:r>
              <a:rPr kumimoji="0" lang="en-GB" sz="1800" b="0" i="0" u="none" strike="noStrike" kern="1200" cap="none" spc="0" normalizeH="0" noProof="0" dirty="0" smtClean="0">
                <a:ln>
                  <a:noFill/>
                </a:ln>
                <a:solidFill>
                  <a:schemeClr val="accent1"/>
                </a:solidFill>
                <a:effectLst/>
                <a:uLnTx/>
                <a:uFillTx/>
                <a:latin typeface="+mn-lt"/>
                <a:ea typeface="+mn-ea"/>
                <a:cs typeface="+mn-cs"/>
              </a:rPr>
              <a:t>as. A </a:t>
            </a:r>
            <a:r>
              <a:rPr kumimoji="0" lang="en-GB" sz="1800" b="0" i="0" u="none" strike="noStrike" kern="1200" cap="none" spc="0" normalizeH="0" noProof="0" dirty="0" err="1" smtClean="0">
                <a:ln>
                  <a:noFill/>
                </a:ln>
                <a:solidFill>
                  <a:schemeClr val="accent1"/>
                </a:solidFill>
                <a:effectLst/>
                <a:uLnTx/>
                <a:uFillTx/>
                <a:latin typeface="+mn-lt"/>
                <a:ea typeface="+mn-ea"/>
                <a:cs typeface="+mn-cs"/>
              </a:rPr>
              <a:t>su</a:t>
            </a:r>
            <a:r>
              <a:rPr kumimoji="0" lang="en-GB" sz="1800" b="0" i="0" u="none" strike="noStrike" kern="1200" cap="none" spc="0" normalizeH="0" noProof="0" dirty="0" smtClean="0">
                <a:ln>
                  <a:noFill/>
                </a:ln>
                <a:solidFill>
                  <a:schemeClr val="accent1"/>
                </a:solidFill>
                <a:effectLst/>
                <a:uLnTx/>
                <a:uFillTx/>
                <a:latin typeface="+mn-lt"/>
                <a:ea typeface="+mn-ea"/>
                <a:cs typeface="+mn-cs"/>
              </a:rPr>
              <a:t> </a:t>
            </a:r>
            <a:r>
              <a:rPr kumimoji="0" lang="en-GB" sz="1800" b="0" i="0" u="none" strike="noStrike" kern="1200" cap="none" spc="0" normalizeH="0" noProof="0" dirty="0" err="1" smtClean="0">
                <a:ln>
                  <a:noFill/>
                </a:ln>
                <a:solidFill>
                  <a:schemeClr val="accent1"/>
                </a:solidFill>
                <a:effectLst/>
                <a:uLnTx/>
                <a:uFillTx/>
                <a:latin typeface="+mn-lt"/>
                <a:ea typeface="+mn-ea"/>
                <a:cs typeface="+mn-cs"/>
              </a:rPr>
              <a:t>vez</a:t>
            </a:r>
            <a:r>
              <a:rPr kumimoji="0" lang="en-GB" sz="1800" b="0" i="0" u="none" strike="noStrike" kern="1200" cap="none" spc="0" normalizeH="0" noProof="0" dirty="0" smtClean="0">
                <a:ln>
                  <a:noFill/>
                </a:ln>
                <a:solidFill>
                  <a:schemeClr val="accent1"/>
                </a:solidFill>
                <a:effectLst/>
                <a:uLnTx/>
                <a:uFillTx/>
                <a:latin typeface="+mn-lt"/>
                <a:ea typeface="+mn-ea"/>
                <a:cs typeface="+mn-cs"/>
              </a:rPr>
              <a:t> ,</a:t>
            </a:r>
            <a:r>
              <a:rPr lang="en-GB" sz="1800" dirty="0" err="1" smtClean="0">
                <a:solidFill>
                  <a:schemeClr val="accent1"/>
                </a:solidFill>
              </a:rPr>
              <a:t>Wärtsilä</a:t>
            </a:r>
            <a:r>
              <a:rPr lang="en-GB" sz="1800" dirty="0" smtClean="0">
                <a:solidFill>
                  <a:schemeClr val="accent1"/>
                </a:solidFill>
              </a:rPr>
              <a:t> </a:t>
            </a:r>
            <a:r>
              <a:rPr lang="en-GB" sz="1800" dirty="0" err="1" smtClean="0">
                <a:solidFill>
                  <a:schemeClr val="accent1"/>
                </a:solidFill>
              </a:rPr>
              <a:t>provee</a:t>
            </a:r>
            <a:r>
              <a:rPr lang="en-GB" sz="1800" dirty="0" smtClean="0">
                <a:solidFill>
                  <a:schemeClr val="accent1"/>
                </a:solidFill>
              </a:rPr>
              <a:t> </a:t>
            </a:r>
            <a:r>
              <a:rPr lang="en-GB" sz="1800" dirty="0" err="1" smtClean="0">
                <a:solidFill>
                  <a:schemeClr val="accent1"/>
                </a:solidFill>
              </a:rPr>
              <a:t>soluciones</a:t>
            </a:r>
            <a:r>
              <a:rPr lang="en-GB" sz="1800" dirty="0" smtClean="0">
                <a:solidFill>
                  <a:schemeClr val="accent1"/>
                </a:solidFill>
              </a:rPr>
              <a:t> de </a:t>
            </a:r>
            <a:r>
              <a:rPr lang="en-US" altLang="fi-FI" sz="1800" dirty="0" smtClean="0">
                <a:solidFill>
                  <a:schemeClr val="accent1"/>
                </a:solidFill>
                <a:latin typeface="+mn-lt"/>
              </a:rPr>
              <a:t>LNG </a:t>
            </a:r>
            <a:r>
              <a:rPr lang="en-US" altLang="fi-FI" sz="1800" dirty="0" err="1" smtClean="0">
                <a:solidFill>
                  <a:schemeClr val="accent1"/>
                </a:solidFill>
                <a:latin typeface="+mn-lt"/>
              </a:rPr>
              <a:t>como</a:t>
            </a:r>
            <a:r>
              <a:rPr lang="en-US" altLang="fi-FI" sz="1800" dirty="0" smtClean="0">
                <a:solidFill>
                  <a:schemeClr val="accent1"/>
                </a:solidFill>
                <a:latin typeface="+mn-lt"/>
              </a:rPr>
              <a:t> </a:t>
            </a:r>
            <a:r>
              <a:rPr lang="en-US" altLang="fi-FI" sz="1800" dirty="0" err="1" smtClean="0">
                <a:solidFill>
                  <a:schemeClr val="accent1"/>
                </a:solidFill>
                <a:latin typeface="+mn-lt"/>
              </a:rPr>
              <a:t>terminales</a:t>
            </a:r>
            <a:r>
              <a:rPr lang="en-US" altLang="fi-FI" sz="1800" dirty="0" smtClean="0">
                <a:solidFill>
                  <a:schemeClr val="accent1"/>
                </a:solidFill>
                <a:latin typeface="+mn-lt"/>
              </a:rPr>
              <a:t> y </a:t>
            </a:r>
            <a:r>
              <a:rPr lang="en-US" altLang="fi-FI" sz="1800" dirty="0" err="1" smtClean="0">
                <a:solidFill>
                  <a:schemeClr val="accent1"/>
                </a:solidFill>
                <a:latin typeface="+mn-lt"/>
              </a:rPr>
              <a:t>distribución</a:t>
            </a:r>
            <a:r>
              <a:rPr lang="en-US" altLang="fi-FI" sz="1800" dirty="0" smtClean="0">
                <a:solidFill>
                  <a:schemeClr val="accent1"/>
                </a:solidFill>
                <a:latin typeface="+mn-lt"/>
              </a:rPr>
              <a:t> de gas </a:t>
            </a:r>
            <a:r>
              <a:rPr lang="en-US" altLang="fi-FI" sz="1800" dirty="0" err="1" smtClean="0">
                <a:solidFill>
                  <a:schemeClr val="accent1"/>
                </a:solidFill>
                <a:latin typeface="+mn-lt"/>
              </a:rPr>
              <a:t>liquido</a:t>
            </a:r>
            <a:r>
              <a:rPr lang="en-US" altLang="fi-FI" sz="1800" dirty="0" smtClean="0">
                <a:solidFill>
                  <a:schemeClr val="accent1"/>
                </a:solidFill>
                <a:latin typeface="+mn-lt"/>
              </a:rPr>
              <a:t>.</a:t>
            </a:r>
          </a:p>
          <a:p>
            <a:pPr lvl="0" eaLnBrk="1" fontAlgn="auto" hangingPunct="1">
              <a:spcBef>
                <a:spcPts val="0"/>
              </a:spcBef>
              <a:spcAft>
                <a:spcPts val="600"/>
              </a:spcAft>
              <a:buClr>
                <a:schemeClr val="accent1"/>
              </a:buClr>
              <a:defRPr/>
            </a:pPr>
            <a:endParaRPr lang="en-GB" sz="1800" dirty="0" smtClean="0">
              <a:solidFill>
                <a:schemeClr val="accent1"/>
              </a:solidFill>
              <a:latin typeface="+mn-lt"/>
            </a:endParaRPr>
          </a:p>
          <a:p>
            <a:pPr marL="0" indent="0">
              <a:buNone/>
            </a:pPr>
            <a:r>
              <a:rPr lang="fi-FI" sz="1800" dirty="0">
                <a:solidFill>
                  <a:schemeClr val="bg1"/>
                </a:solidFill>
              </a:rPr>
              <a:t>Algunas Referencias:</a:t>
            </a:r>
            <a:endParaRPr lang="en-US" sz="1800" dirty="0">
              <a:solidFill>
                <a:schemeClr val="bg1"/>
              </a:solidFill>
            </a:endParaRPr>
          </a:p>
          <a:p>
            <a:pPr marL="266700" indent="-266700" eaLnBrk="1" fontAlgn="auto" hangingPunct="1">
              <a:spcBef>
                <a:spcPts val="0"/>
              </a:spcBef>
              <a:spcAft>
                <a:spcPts val="600"/>
              </a:spcAft>
              <a:buClr>
                <a:schemeClr val="accent1"/>
              </a:buClr>
              <a:buFont typeface="Arial" pitchFamily="34" charset="0"/>
              <a:buChar char="•"/>
              <a:defRPr/>
            </a:pPr>
            <a:r>
              <a:rPr lang="en-GB" sz="1600" dirty="0" err="1" smtClean="0">
                <a:solidFill>
                  <a:schemeClr val="bg1"/>
                </a:solidFill>
              </a:rPr>
              <a:t>Vankor</a:t>
            </a:r>
            <a:r>
              <a:rPr lang="en-GB" sz="1600" dirty="0" smtClean="0">
                <a:solidFill>
                  <a:schemeClr val="bg1"/>
                </a:solidFill>
              </a:rPr>
              <a:t> PS2, 53 MW, natural gas, Russia, 2006</a:t>
            </a:r>
          </a:p>
          <a:p>
            <a:pPr marL="266700" marR="0" lvl="0" indent="-266700" algn="l" defTabSz="914400" rtl="0" eaLnBrk="1" fontAlgn="auto" latinLnBrk="0" hangingPunct="1">
              <a:lnSpc>
                <a:spcPct val="100000"/>
              </a:lnSpc>
              <a:spcBef>
                <a:spcPts val="0"/>
              </a:spcBef>
              <a:spcAft>
                <a:spcPts val="600"/>
              </a:spcAft>
              <a:buClr>
                <a:schemeClr val="accent1"/>
              </a:buClr>
              <a:buSzTx/>
              <a:buFont typeface="Arial" pitchFamily="34" charset="0"/>
              <a:buChar char="•"/>
              <a:tabLst/>
              <a:defRPr/>
            </a:pPr>
            <a:r>
              <a:rPr lang="en-GB" sz="1600" dirty="0" err="1" smtClean="0">
                <a:solidFill>
                  <a:schemeClr val="bg1"/>
                </a:solidFill>
                <a:latin typeface="+mn-lt"/>
              </a:rPr>
              <a:t>Tarasov</a:t>
            </a:r>
            <a:r>
              <a:rPr lang="en-GB" sz="1600" dirty="0" smtClean="0">
                <a:solidFill>
                  <a:schemeClr val="bg1"/>
                </a:solidFill>
                <a:latin typeface="+mn-lt"/>
              </a:rPr>
              <a:t>, 52 MW, natural gas, Russia, 2006</a:t>
            </a:r>
          </a:p>
          <a:p>
            <a:pPr marL="266700" indent="-266700" eaLnBrk="1" fontAlgn="auto" hangingPunct="1">
              <a:spcBef>
                <a:spcPts val="0"/>
              </a:spcBef>
              <a:spcAft>
                <a:spcPts val="600"/>
              </a:spcAft>
              <a:buClr>
                <a:schemeClr val="accent1"/>
              </a:buClr>
              <a:buFont typeface="Arial" pitchFamily="34" charset="0"/>
              <a:buChar char="•"/>
              <a:defRPr/>
            </a:pPr>
            <a:r>
              <a:rPr lang="en-GB" sz="1600" dirty="0" smtClean="0">
                <a:solidFill>
                  <a:schemeClr val="bg1"/>
                </a:solidFill>
              </a:rPr>
              <a:t>BTC pipelines, 95 MW, natural gas, Turkey, 2002</a:t>
            </a:r>
          </a:p>
          <a:p>
            <a:pPr marL="266700" marR="0" lvl="0" indent="-266700" algn="l" defTabSz="914400" rtl="0" eaLnBrk="1" fontAlgn="auto" latinLnBrk="0" hangingPunct="1">
              <a:lnSpc>
                <a:spcPct val="100000"/>
              </a:lnSpc>
              <a:spcBef>
                <a:spcPts val="0"/>
              </a:spcBef>
              <a:spcAft>
                <a:spcPts val="600"/>
              </a:spcAft>
              <a:buClr>
                <a:schemeClr val="accent1"/>
              </a:buClr>
              <a:buSzTx/>
              <a:buFont typeface="Arial" pitchFamily="34" charset="0"/>
              <a:buChar char="•"/>
              <a:tabLst/>
              <a:defRPr/>
            </a:pPr>
            <a:endParaRPr kumimoji="0" lang="en-GB" sz="1600" b="0" i="0" u="none" strike="noStrike" kern="1200" cap="none" spc="0" normalizeH="0" baseline="0" noProof="0" dirty="0" smtClean="0">
              <a:ln>
                <a:noFill/>
              </a:ln>
              <a:solidFill>
                <a:schemeClr val="bg1"/>
              </a:solidFill>
              <a:effectLst/>
              <a:uLnTx/>
              <a:uFillTx/>
              <a:latin typeface="+mn-lt"/>
              <a:ea typeface="+mn-ea"/>
              <a:cs typeface="+mn-cs"/>
            </a:endParaRPr>
          </a:p>
        </p:txBody>
      </p:sp>
    </p:spTree>
    <p:extLst>
      <p:ext uri="{BB962C8B-B14F-4D97-AF65-F5344CB8AC3E}">
        <p14:creationId xmlns:p14="http://schemas.microsoft.com/office/powerpoint/2010/main" val="66113785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11651" cy="654570"/>
          </a:xfrm>
        </p:spPr>
        <p:txBody>
          <a:bodyPr/>
          <a:lstStyle/>
          <a:p>
            <a:r>
              <a:rPr lang="es-UY" dirty="0" smtClean="0"/>
              <a:t>Agenda</a:t>
            </a:r>
            <a:endParaRPr lang="en-GB" dirty="0"/>
          </a:p>
        </p:txBody>
      </p:sp>
      <p:sp>
        <p:nvSpPr>
          <p:cNvPr id="5" name="TextBox 4"/>
          <p:cNvSpPr txBox="1"/>
          <p:nvPr/>
        </p:nvSpPr>
        <p:spPr>
          <a:xfrm>
            <a:off x="475810" y="836640"/>
            <a:ext cx="3706464"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a:solidFill>
                  <a:srgbClr val="000000"/>
                </a:solidFill>
              </a:rPr>
              <a:t>W</a:t>
            </a:r>
            <a:r>
              <a:rPr lang="en-GB" dirty="0">
                <a:solidFill>
                  <a:srgbClr val="000000"/>
                </a:solidFill>
              </a:rPr>
              <a:t>ä</a:t>
            </a:r>
            <a:r>
              <a:rPr lang="fi-FI" dirty="0">
                <a:solidFill>
                  <a:srgbClr val="000000"/>
                </a:solidFill>
              </a:rPr>
              <a:t>rtsil</a:t>
            </a:r>
            <a:r>
              <a:rPr lang="en-GB" dirty="0">
                <a:solidFill>
                  <a:srgbClr val="000000"/>
                </a:solidFill>
              </a:rPr>
              <a:t>ä</a:t>
            </a:r>
            <a:r>
              <a:rPr lang="fi-FI" dirty="0">
                <a:solidFill>
                  <a:srgbClr val="000000"/>
                </a:solidFill>
              </a:rPr>
              <a:t> </a:t>
            </a:r>
            <a:r>
              <a:rPr lang="fi-FI" dirty="0" smtClean="0">
                <a:solidFill>
                  <a:srgbClr val="000000"/>
                </a:solidFill>
              </a:rPr>
              <a:t>Energy Solutions</a:t>
            </a:r>
            <a:endParaRPr lang="fi-FI" dirty="0">
              <a:solidFill>
                <a:srgbClr val="000000"/>
              </a:solidFill>
            </a:endParaRPr>
          </a:p>
        </p:txBody>
      </p:sp>
      <p:sp>
        <p:nvSpPr>
          <p:cNvPr id="6" name="TextBox 5"/>
          <p:cNvSpPr txBox="1"/>
          <p:nvPr/>
        </p:nvSpPr>
        <p:spPr>
          <a:xfrm>
            <a:off x="467430" y="4476271"/>
            <a:ext cx="6697924" cy="400110"/>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latin typeface="Arial"/>
              </a:rPr>
              <a:t>Propuesta de Valor de </a:t>
            </a:r>
            <a:r>
              <a:rPr lang="fi-FI" b="1" dirty="0">
                <a:solidFill>
                  <a:srgbClr val="000000"/>
                </a:solidFill>
              </a:rPr>
              <a:t>W</a:t>
            </a:r>
            <a:r>
              <a:rPr lang="en-GB" b="1" dirty="0">
                <a:solidFill>
                  <a:srgbClr val="000000"/>
                </a:solidFill>
              </a:rPr>
              <a:t>ä</a:t>
            </a:r>
            <a:r>
              <a:rPr lang="fi-FI" b="1" dirty="0">
                <a:solidFill>
                  <a:srgbClr val="000000"/>
                </a:solidFill>
              </a:rPr>
              <a:t>rtsil</a:t>
            </a:r>
            <a:r>
              <a:rPr lang="en-GB" b="1" dirty="0">
                <a:solidFill>
                  <a:srgbClr val="000000"/>
                </a:solidFill>
              </a:rPr>
              <a:t>ä</a:t>
            </a:r>
            <a:r>
              <a:rPr lang="fi-FI" b="1" dirty="0">
                <a:solidFill>
                  <a:srgbClr val="000000"/>
                </a:solidFill>
              </a:rPr>
              <a:t> </a:t>
            </a:r>
            <a:r>
              <a:rPr lang="fi-FI" b="1" dirty="0" smtClean="0">
                <a:solidFill>
                  <a:srgbClr val="000000"/>
                </a:solidFill>
              </a:rPr>
              <a:t>Energy Solutions</a:t>
            </a:r>
            <a:endParaRPr lang="fi-FI" b="1" dirty="0">
              <a:solidFill>
                <a:srgbClr val="000000"/>
              </a:solidFill>
            </a:endParaRPr>
          </a:p>
        </p:txBody>
      </p:sp>
      <p:sp>
        <p:nvSpPr>
          <p:cNvPr id="7" name="TextBox 6"/>
          <p:cNvSpPr txBox="1"/>
          <p:nvPr/>
        </p:nvSpPr>
        <p:spPr>
          <a:xfrm>
            <a:off x="475810" y="1615384"/>
            <a:ext cx="7962436"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Plantas</a:t>
            </a:r>
            <a:r>
              <a:rPr lang="en-GB" b="1" dirty="0" smtClean="0">
                <a:solidFill>
                  <a:srgbClr val="000000"/>
                </a:solidFill>
                <a:latin typeface="Arial"/>
              </a:rPr>
              <a:t> </a:t>
            </a:r>
            <a:r>
              <a:rPr lang="en-GB" b="1" dirty="0">
                <a:solidFill>
                  <a:srgbClr val="000000"/>
                </a:solidFill>
                <a:latin typeface="Arial"/>
              </a:rPr>
              <a:t>de </a:t>
            </a:r>
            <a:r>
              <a:rPr lang="en-GB" b="1" dirty="0" err="1">
                <a:solidFill>
                  <a:srgbClr val="000000"/>
                </a:solidFill>
                <a:latin typeface="Arial"/>
              </a:rPr>
              <a:t>Generación</a:t>
            </a:r>
            <a:r>
              <a:rPr lang="en-GB" b="1" dirty="0">
                <a:solidFill>
                  <a:srgbClr val="000000"/>
                </a:solidFill>
                <a:latin typeface="Arial"/>
              </a:rPr>
              <a:t> </a:t>
            </a:r>
            <a:r>
              <a:rPr lang="en-GB" b="1" dirty="0" smtClean="0">
                <a:solidFill>
                  <a:srgbClr val="000000"/>
                </a:solidFill>
                <a:latin typeface="Arial"/>
              </a:rPr>
              <a:t>Wärtsilä – </a:t>
            </a:r>
            <a:r>
              <a:rPr lang="en-GB" b="1" dirty="0" err="1" smtClean="0">
                <a:solidFill>
                  <a:srgbClr val="000000"/>
                </a:solidFill>
                <a:latin typeface="Arial"/>
              </a:rPr>
              <a:t>Mercados</a:t>
            </a:r>
            <a:r>
              <a:rPr lang="en-GB" b="1" dirty="0" smtClean="0">
                <a:solidFill>
                  <a:srgbClr val="000000"/>
                </a:solidFill>
                <a:latin typeface="Arial"/>
              </a:rPr>
              <a:t> y </a:t>
            </a:r>
            <a:r>
              <a:rPr lang="en-GB" b="1" dirty="0" err="1" smtClean="0">
                <a:solidFill>
                  <a:srgbClr val="000000"/>
                </a:solidFill>
                <a:latin typeface="Arial"/>
              </a:rPr>
              <a:t>características</a:t>
            </a:r>
            <a:endParaRPr lang="fi-FI" b="1" dirty="0">
              <a:solidFill>
                <a:srgbClr val="000000"/>
              </a:solidFill>
              <a:latin typeface="Arial"/>
            </a:endParaRPr>
          </a:p>
        </p:txBody>
      </p:sp>
      <p:sp>
        <p:nvSpPr>
          <p:cNvPr id="8" name="TextBox 7"/>
          <p:cNvSpPr txBox="1"/>
          <p:nvPr/>
        </p:nvSpPr>
        <p:spPr>
          <a:xfrm>
            <a:off x="467430" y="2004756"/>
            <a:ext cx="6769802" cy="2092881"/>
          </a:xfrm>
          <a:prstGeom prst="rect">
            <a:avLst/>
          </a:prstGeom>
          <a:noFill/>
        </p:spPr>
        <p:txBody>
          <a:bodyPr wrap="none" rtlCol="0">
            <a:spAutoFit/>
          </a:bodyPr>
          <a:lstStyle/>
          <a:p>
            <a:pPr marL="342900" indent="-342900">
              <a:buFont typeface="Arial" panose="020B0604020202020204" pitchFamily="34" charset="0"/>
              <a:buChar char="•"/>
            </a:pPr>
            <a:r>
              <a:rPr lang="es-ES" b="1" dirty="0" smtClean="0">
                <a:solidFill>
                  <a:srgbClr val="000000"/>
                </a:solidFill>
              </a:rPr>
              <a:t>Diferentes enfoques para </a:t>
            </a:r>
            <a:r>
              <a:rPr lang="es-ES" b="1" dirty="0">
                <a:solidFill>
                  <a:srgbClr val="000000"/>
                </a:solidFill>
              </a:rPr>
              <a:t>la generación de </a:t>
            </a:r>
            <a:r>
              <a:rPr lang="es-ES" b="1" dirty="0" smtClean="0">
                <a:solidFill>
                  <a:srgbClr val="000000"/>
                </a:solidFill>
              </a:rPr>
              <a:t>energía:</a:t>
            </a:r>
          </a:p>
          <a:p>
            <a:pPr marL="1714500" lvl="3" indent="-342900">
              <a:buFont typeface="Wingdings" panose="05000000000000000000" pitchFamily="2" charset="2"/>
              <a:buChar char="ü"/>
            </a:pPr>
            <a:r>
              <a:rPr lang="es-ES" sz="1800" dirty="0" smtClean="0">
                <a:solidFill>
                  <a:srgbClr val="000000"/>
                </a:solidFill>
              </a:rPr>
              <a:t>Motores Alternativos</a:t>
            </a:r>
          </a:p>
          <a:p>
            <a:pPr marL="1714500" lvl="3" indent="-342900">
              <a:buFont typeface="Wingdings" panose="05000000000000000000" pitchFamily="2" charset="2"/>
              <a:buChar char="ü"/>
            </a:pPr>
            <a:r>
              <a:rPr lang="es-ES" sz="1800" dirty="0" smtClean="0">
                <a:solidFill>
                  <a:srgbClr val="000000"/>
                </a:solidFill>
              </a:rPr>
              <a:t>Densidad de Potencia</a:t>
            </a:r>
          </a:p>
          <a:p>
            <a:pPr marL="1714500" lvl="3" indent="-342900">
              <a:buFont typeface="Wingdings" panose="05000000000000000000" pitchFamily="2" charset="2"/>
              <a:buChar char="ü"/>
            </a:pPr>
            <a:r>
              <a:rPr lang="es-ES" sz="1800" dirty="0" smtClean="0">
                <a:solidFill>
                  <a:srgbClr val="000000"/>
                </a:solidFill>
              </a:rPr>
              <a:t>Comparativa con otras Tecnologías</a:t>
            </a:r>
          </a:p>
          <a:p>
            <a:pPr marL="1714500" lvl="3" indent="-342900">
              <a:buFont typeface="Wingdings" panose="05000000000000000000" pitchFamily="2" charset="2"/>
              <a:buChar char="ü"/>
            </a:pPr>
            <a:r>
              <a:rPr lang="es-ES" sz="1800" dirty="0" smtClean="0">
                <a:solidFill>
                  <a:srgbClr val="000000"/>
                </a:solidFill>
              </a:rPr>
              <a:t>Eficiencia</a:t>
            </a:r>
          </a:p>
          <a:p>
            <a:pPr marL="1714500" lvl="3" indent="-342900">
              <a:buFont typeface="Wingdings" panose="05000000000000000000" pitchFamily="2" charset="2"/>
              <a:buChar char="ü"/>
            </a:pPr>
            <a:r>
              <a:rPr lang="fi-FI" sz="1800" dirty="0">
                <a:solidFill>
                  <a:srgbClr val="000000"/>
                </a:solidFill>
              </a:rPr>
              <a:t>Disponibilidad y Confiabilidad</a:t>
            </a:r>
            <a:endParaRPr lang="es-ES" sz="1800" dirty="0" smtClean="0">
              <a:solidFill>
                <a:srgbClr val="000000"/>
              </a:solidFill>
            </a:endParaRPr>
          </a:p>
          <a:p>
            <a:pPr marL="1714500" lvl="3" indent="-342900">
              <a:buFont typeface="Wingdings" panose="05000000000000000000" pitchFamily="2" charset="2"/>
              <a:buChar char="ü"/>
            </a:pPr>
            <a:endParaRPr lang="es-ES" b="1" dirty="0" smtClean="0">
              <a:solidFill>
                <a:srgbClr val="000000"/>
              </a:solidFill>
            </a:endParaRPr>
          </a:p>
        </p:txBody>
      </p:sp>
      <p:sp>
        <p:nvSpPr>
          <p:cNvPr id="10" name="TextBox 9"/>
          <p:cNvSpPr txBox="1"/>
          <p:nvPr/>
        </p:nvSpPr>
        <p:spPr>
          <a:xfrm>
            <a:off x="475810" y="4865643"/>
            <a:ext cx="6321154"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Tipos de plantas W</a:t>
            </a:r>
            <a:r>
              <a:rPr lang="en-GB" b="1" dirty="0" smtClean="0">
                <a:solidFill>
                  <a:srgbClr val="000000"/>
                </a:solidFill>
              </a:rPr>
              <a:t>ä</a:t>
            </a:r>
            <a:r>
              <a:rPr lang="fi-FI" b="1" dirty="0" smtClean="0">
                <a:solidFill>
                  <a:srgbClr val="000000"/>
                </a:solidFill>
              </a:rPr>
              <a:t>rtsil</a:t>
            </a:r>
            <a:r>
              <a:rPr lang="en-GB" b="1" dirty="0" smtClean="0">
                <a:solidFill>
                  <a:srgbClr val="000000"/>
                </a:solidFill>
              </a:rPr>
              <a:t>ä – </a:t>
            </a:r>
            <a:r>
              <a:rPr lang="en-GB" b="1" dirty="0" err="1" smtClean="0">
                <a:solidFill>
                  <a:srgbClr val="000000"/>
                </a:solidFill>
              </a:rPr>
              <a:t>Modulares</a:t>
            </a:r>
            <a:r>
              <a:rPr lang="en-GB" b="1" dirty="0" smtClean="0">
                <a:solidFill>
                  <a:srgbClr val="000000"/>
                </a:solidFill>
              </a:rPr>
              <a:t> y </a:t>
            </a:r>
            <a:r>
              <a:rPr lang="fi-FI" b="1" dirty="0" smtClean="0">
                <a:solidFill>
                  <a:srgbClr val="000000"/>
                </a:solidFill>
              </a:rPr>
              <a:t>Cubes</a:t>
            </a:r>
            <a:endParaRPr lang="fi-FI" b="1" dirty="0">
              <a:solidFill>
                <a:srgbClr val="000000"/>
              </a:solidFill>
            </a:endParaRPr>
          </a:p>
        </p:txBody>
      </p:sp>
      <p:sp>
        <p:nvSpPr>
          <p:cNvPr id="9" name="TextBox 8"/>
          <p:cNvSpPr txBox="1"/>
          <p:nvPr/>
        </p:nvSpPr>
        <p:spPr>
          <a:xfrm>
            <a:off x="467430" y="5644389"/>
            <a:ext cx="6300123"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LNG como solución de energia descentralizada</a:t>
            </a:r>
            <a:endParaRPr lang="fi-FI" b="1" dirty="0">
              <a:solidFill>
                <a:srgbClr val="000000"/>
              </a:solidFill>
            </a:endParaRPr>
          </a:p>
        </p:txBody>
      </p:sp>
      <p:sp>
        <p:nvSpPr>
          <p:cNvPr id="11" name="TextBox 10"/>
          <p:cNvSpPr txBox="1"/>
          <p:nvPr/>
        </p:nvSpPr>
        <p:spPr>
          <a:xfrm>
            <a:off x="467430" y="1226012"/>
            <a:ext cx="5787162" cy="400110"/>
          </a:xfrm>
          <a:prstGeom prst="rect">
            <a:avLst/>
          </a:prstGeom>
          <a:noFill/>
        </p:spPr>
        <p:txBody>
          <a:bodyPr wrap="none" rtlCol="0">
            <a:spAutoFit/>
          </a:bodyPr>
          <a:lstStyle>
            <a:defPPr>
              <a:defRPr lang="en-US"/>
            </a:defPPr>
            <a:lvl1pPr marL="342900" indent="-342900">
              <a:buFont typeface="Arial" panose="020B0604020202020204" pitchFamily="34" charset="0"/>
              <a:buChar char="•"/>
              <a:defRPr b="1">
                <a:latin typeface="+mn-lt"/>
              </a:defRPr>
            </a:lvl1pPr>
          </a:lstStyle>
          <a:p>
            <a:r>
              <a:rPr lang="fi-FI" dirty="0" smtClean="0">
                <a:solidFill>
                  <a:srgbClr val="000000"/>
                </a:solidFill>
              </a:rPr>
              <a:t>Modelos disponibles y rangos de Potencia </a:t>
            </a:r>
            <a:endParaRPr lang="fi-FI" dirty="0">
              <a:solidFill>
                <a:srgbClr val="000000"/>
              </a:solidFill>
            </a:endParaRPr>
          </a:p>
        </p:txBody>
      </p:sp>
      <p:sp>
        <p:nvSpPr>
          <p:cNvPr id="12" name="TextBox 11"/>
          <p:cNvSpPr txBox="1"/>
          <p:nvPr/>
        </p:nvSpPr>
        <p:spPr>
          <a:xfrm>
            <a:off x="467430" y="4086899"/>
            <a:ext cx="8257582" cy="400110"/>
          </a:xfrm>
          <a:prstGeom prst="rect">
            <a:avLst/>
          </a:prstGeom>
          <a:noFill/>
        </p:spPr>
        <p:txBody>
          <a:bodyPr wrap="none" rtlCol="0">
            <a:spAutoFit/>
          </a:bodyPr>
          <a:lstStyle/>
          <a:p>
            <a:pPr marL="342900" indent="-342900">
              <a:buFont typeface="Arial" panose="020B0604020202020204" pitchFamily="34" charset="0"/>
              <a:buChar char="•"/>
            </a:pPr>
            <a:r>
              <a:rPr lang="en-GB" b="1" dirty="0" err="1" smtClean="0">
                <a:solidFill>
                  <a:srgbClr val="000000"/>
                </a:solidFill>
                <a:latin typeface="Arial"/>
              </a:rPr>
              <a:t>Aporte</a:t>
            </a:r>
            <a:r>
              <a:rPr lang="en-GB" b="1" dirty="0" smtClean="0">
                <a:solidFill>
                  <a:srgbClr val="000000"/>
                </a:solidFill>
                <a:latin typeface="Arial"/>
              </a:rPr>
              <a:t> de la </a:t>
            </a:r>
            <a:r>
              <a:rPr lang="en-GB" b="1" dirty="0" err="1" smtClean="0">
                <a:solidFill>
                  <a:srgbClr val="000000"/>
                </a:solidFill>
                <a:latin typeface="Arial"/>
              </a:rPr>
              <a:t>Tecnología</a:t>
            </a:r>
            <a:r>
              <a:rPr lang="en-GB" b="1" dirty="0" smtClean="0">
                <a:solidFill>
                  <a:srgbClr val="000000"/>
                </a:solidFill>
                <a:latin typeface="Arial"/>
              </a:rPr>
              <a:t> Wärtsilä a </a:t>
            </a:r>
            <a:r>
              <a:rPr lang="en-GB" b="1" dirty="0" err="1" smtClean="0">
                <a:solidFill>
                  <a:srgbClr val="000000"/>
                </a:solidFill>
                <a:latin typeface="Arial"/>
              </a:rPr>
              <a:t>los</a:t>
            </a:r>
            <a:r>
              <a:rPr lang="en-GB" b="1" dirty="0" smtClean="0">
                <a:solidFill>
                  <a:srgbClr val="000000"/>
                </a:solidFill>
                <a:latin typeface="Arial"/>
              </a:rPr>
              <a:t> </a:t>
            </a:r>
            <a:r>
              <a:rPr lang="en-GB" b="1" dirty="0" err="1" smtClean="0">
                <a:solidFill>
                  <a:srgbClr val="000000"/>
                </a:solidFill>
                <a:latin typeface="Arial"/>
              </a:rPr>
              <a:t>sistemas</a:t>
            </a:r>
            <a:r>
              <a:rPr lang="en-GB" b="1" dirty="0" smtClean="0">
                <a:solidFill>
                  <a:srgbClr val="000000"/>
                </a:solidFill>
                <a:latin typeface="Arial"/>
              </a:rPr>
              <a:t> de </a:t>
            </a:r>
            <a:r>
              <a:rPr lang="en-GB" b="1" dirty="0" err="1" smtClean="0">
                <a:solidFill>
                  <a:srgbClr val="000000"/>
                </a:solidFill>
                <a:latin typeface="Arial"/>
              </a:rPr>
              <a:t>generación</a:t>
            </a:r>
            <a:endParaRPr lang="fi-FI" b="1" dirty="0">
              <a:solidFill>
                <a:srgbClr val="000000"/>
              </a:solidFill>
              <a:latin typeface="Arial"/>
            </a:endParaRPr>
          </a:p>
        </p:txBody>
      </p:sp>
      <p:sp>
        <p:nvSpPr>
          <p:cNvPr id="13" name="TextBox 12"/>
          <p:cNvSpPr txBox="1"/>
          <p:nvPr/>
        </p:nvSpPr>
        <p:spPr>
          <a:xfrm>
            <a:off x="483156" y="5255015"/>
            <a:ext cx="6014788" cy="400110"/>
          </a:xfrm>
          <a:prstGeom prst="rect">
            <a:avLst/>
          </a:prstGeom>
          <a:noFill/>
        </p:spPr>
        <p:txBody>
          <a:bodyPr wrap="none" rtlCol="0">
            <a:spAutoFit/>
          </a:bodyPr>
          <a:lstStyle/>
          <a:p>
            <a:pPr marL="342900" indent="-342900">
              <a:buFont typeface="Arial" panose="020B0604020202020204" pitchFamily="34" charset="0"/>
              <a:buChar char="•"/>
            </a:pPr>
            <a:r>
              <a:rPr lang="fi-FI" b="1" dirty="0" smtClean="0">
                <a:solidFill>
                  <a:srgbClr val="000000"/>
                </a:solidFill>
              </a:rPr>
              <a:t>Plantas </a:t>
            </a:r>
            <a:r>
              <a:rPr lang="en-GB" b="1" dirty="0" err="1" smtClean="0">
                <a:solidFill>
                  <a:srgbClr val="000000"/>
                </a:solidFill>
              </a:rPr>
              <a:t>Modulares</a:t>
            </a:r>
            <a:r>
              <a:rPr lang="en-GB" b="1" dirty="0" smtClean="0">
                <a:solidFill>
                  <a:srgbClr val="000000"/>
                </a:solidFill>
              </a:rPr>
              <a:t> – </a:t>
            </a:r>
            <a:r>
              <a:rPr lang="en-GB" b="1" dirty="0" err="1" smtClean="0">
                <a:solidFill>
                  <a:srgbClr val="000000"/>
                </a:solidFill>
              </a:rPr>
              <a:t>Desarrollo</a:t>
            </a:r>
            <a:r>
              <a:rPr lang="en-GB" b="1" dirty="0" smtClean="0">
                <a:solidFill>
                  <a:srgbClr val="000000"/>
                </a:solidFill>
              </a:rPr>
              <a:t> de </a:t>
            </a:r>
            <a:r>
              <a:rPr lang="en-GB" b="1" dirty="0" err="1" smtClean="0">
                <a:solidFill>
                  <a:srgbClr val="000000"/>
                </a:solidFill>
              </a:rPr>
              <a:t>proyectos</a:t>
            </a:r>
            <a:endParaRPr lang="fi-FI" b="1" dirty="0">
              <a:solidFill>
                <a:srgbClr val="000000"/>
              </a:solidFill>
            </a:endParaRPr>
          </a:p>
        </p:txBody>
      </p:sp>
    </p:spTree>
    <p:extLst>
      <p:ext uri="{BB962C8B-B14F-4D97-AF65-F5344CB8AC3E}">
        <p14:creationId xmlns:p14="http://schemas.microsoft.com/office/powerpoint/2010/main" val="3297137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9" presetClass="emph" presetSubtype="0" grpId="0" nodeType="withEffect">
                                  <p:stCondLst>
                                    <p:cond delay="0"/>
                                  </p:stCondLst>
                                  <p:childTnLst>
                                    <p:set>
                                      <p:cBhvr rctx="PPT">
                                        <p:cTn id="9" dur="indefinite"/>
                                        <p:tgtEl>
                                          <p:spTgt spid="7"/>
                                        </p:tgtEl>
                                        <p:attrNameLst>
                                          <p:attrName>style.opacity</p:attrName>
                                        </p:attrNameLst>
                                      </p:cBhvr>
                                      <p:to>
                                        <p:strVal val="0.5"/>
                                      </p:to>
                                    </p:set>
                                    <p:animEffect filter="image" prLst="opacity: 0.5">
                                      <p:cBhvr rctx="IE">
                                        <p:cTn id="10" dur="indefinite"/>
                                        <p:tgtEl>
                                          <p:spTgt spid="7"/>
                                        </p:tgtEl>
                                      </p:cBhvr>
                                    </p:animEffect>
                                  </p:childTnLst>
                                </p:cTn>
                              </p:par>
                              <p:par>
                                <p:cTn id="11" presetID="9" presetClass="emph" presetSubtype="0" grpId="0" nodeType="withEffect">
                                  <p:stCondLst>
                                    <p:cond delay="0"/>
                                  </p:stCondLst>
                                  <p:childTnLst>
                                    <p:set>
                                      <p:cBhvr rctx="PPT">
                                        <p:cTn id="12" dur="indefinite"/>
                                        <p:tgtEl>
                                          <p:spTgt spid="8"/>
                                        </p:tgtEl>
                                        <p:attrNameLst>
                                          <p:attrName>style.opacity</p:attrName>
                                        </p:attrNameLst>
                                      </p:cBhvr>
                                      <p:to>
                                        <p:strVal val="0.5"/>
                                      </p:to>
                                    </p:set>
                                    <p:animEffect filter="image" prLst="opacity: 0.5">
                                      <p:cBhvr rctx="IE">
                                        <p:cTn id="13" dur="indefinite"/>
                                        <p:tgtEl>
                                          <p:spTgt spid="8"/>
                                        </p:tgtEl>
                                      </p:cBhvr>
                                    </p:animEffect>
                                  </p:childTnLst>
                                </p:cTn>
                              </p:par>
                              <p:par>
                                <p:cTn id="14" presetID="9" presetClass="emph" presetSubtype="0" grpId="0" nodeType="withEffect">
                                  <p:stCondLst>
                                    <p:cond delay="0"/>
                                  </p:stCondLst>
                                  <p:childTnLst>
                                    <p:set>
                                      <p:cBhvr rctx="PPT">
                                        <p:cTn id="15" dur="indefinite"/>
                                        <p:tgtEl>
                                          <p:spTgt spid="10"/>
                                        </p:tgtEl>
                                        <p:attrNameLst>
                                          <p:attrName>style.opacity</p:attrName>
                                        </p:attrNameLst>
                                      </p:cBhvr>
                                      <p:to>
                                        <p:strVal val="0.5"/>
                                      </p:to>
                                    </p:set>
                                    <p:animEffect filter="image" prLst="opacity: 0.5">
                                      <p:cBhvr rctx="IE">
                                        <p:cTn id="16" dur="indefinite"/>
                                        <p:tgtEl>
                                          <p:spTgt spid="10"/>
                                        </p:tgtEl>
                                      </p:cBhvr>
                                    </p:animEffect>
                                  </p:childTnLst>
                                </p:cTn>
                              </p:par>
                              <p:par>
                                <p:cTn id="17" presetID="9" presetClass="emph" presetSubtype="0" grpId="0" nodeType="withEffect">
                                  <p:stCondLst>
                                    <p:cond delay="0"/>
                                  </p:stCondLst>
                                  <p:childTnLst>
                                    <p:set>
                                      <p:cBhvr rctx="PPT">
                                        <p:cTn id="18" dur="indefinite"/>
                                        <p:tgtEl>
                                          <p:spTgt spid="12"/>
                                        </p:tgtEl>
                                        <p:attrNameLst>
                                          <p:attrName>style.opacity</p:attrName>
                                        </p:attrNameLst>
                                      </p:cBhvr>
                                      <p:to>
                                        <p:strVal val="0.5"/>
                                      </p:to>
                                    </p:set>
                                    <p:animEffect filter="image" prLst="opacity: 0.5">
                                      <p:cBhvr rctx="IE">
                                        <p:cTn id="19" dur="indefinite"/>
                                        <p:tgtEl>
                                          <p:spTgt spid="12"/>
                                        </p:tgtEl>
                                      </p:cBhvr>
                                    </p:animEffect>
                                  </p:childTnLst>
                                </p:cTn>
                              </p:par>
                              <p:par>
                                <p:cTn id="20" presetID="9" presetClass="emph" presetSubtype="0" grpId="0" nodeType="withEffect">
                                  <p:stCondLst>
                                    <p:cond delay="0"/>
                                  </p:stCondLst>
                                  <p:childTnLst>
                                    <p:set>
                                      <p:cBhvr rctx="PPT">
                                        <p:cTn id="21" dur="indefinite"/>
                                        <p:tgtEl>
                                          <p:spTgt spid="13"/>
                                        </p:tgtEl>
                                        <p:attrNameLst>
                                          <p:attrName>style.opacity</p:attrName>
                                        </p:attrNameLst>
                                      </p:cBhvr>
                                      <p:to>
                                        <p:strVal val="0.5"/>
                                      </p:to>
                                    </p:set>
                                    <p:animEffect filter="image" prLst="opacity: 0.5">
                                      <p:cBhvr rctx="IE">
                                        <p:cTn id="22" dur="indefinite"/>
                                        <p:tgtEl>
                                          <p:spTgt spid="13"/>
                                        </p:tgtEl>
                                      </p:cBhvr>
                                    </p:animEffect>
                                  </p:childTnLst>
                                </p:cTn>
                              </p:par>
                              <p:par>
                                <p:cTn id="23" presetID="9" presetClass="emph" presetSubtype="0" grpId="0" nodeType="withEffect">
                                  <p:stCondLst>
                                    <p:cond delay="0"/>
                                  </p:stCondLst>
                                  <p:childTnLst>
                                    <p:set>
                                      <p:cBhvr rctx="PPT">
                                        <p:cTn id="24" dur="indefinite"/>
                                        <p:tgtEl>
                                          <p:spTgt spid="5"/>
                                        </p:tgtEl>
                                        <p:attrNameLst>
                                          <p:attrName>style.opacity</p:attrName>
                                        </p:attrNameLst>
                                      </p:cBhvr>
                                      <p:to>
                                        <p:strVal val="0.5"/>
                                      </p:to>
                                    </p:set>
                                    <p:animEffect filter="image" prLst="opacity: 0.5">
                                      <p:cBhvr rctx="IE">
                                        <p:cTn id="25" dur="indefinite"/>
                                        <p:tgtEl>
                                          <p:spTgt spid="5"/>
                                        </p:tgtEl>
                                      </p:cBhvr>
                                    </p:animEffect>
                                  </p:childTnLst>
                                </p:cTn>
                              </p:par>
                              <p:par>
                                <p:cTn id="26" presetID="9" presetClass="emph" presetSubtype="0" grpId="0" nodeType="withEffect">
                                  <p:stCondLst>
                                    <p:cond delay="0"/>
                                  </p:stCondLst>
                                  <p:childTnLst>
                                    <p:set>
                                      <p:cBhvr rctx="PPT">
                                        <p:cTn id="27" dur="indefinite"/>
                                        <p:tgtEl>
                                          <p:spTgt spid="11"/>
                                        </p:tgtEl>
                                        <p:attrNameLst>
                                          <p:attrName>style.opacity</p:attrName>
                                        </p:attrNameLst>
                                      </p:cBhvr>
                                      <p:to>
                                        <p:strVal val="0.5"/>
                                      </p:to>
                                    </p:set>
                                    <p:animEffect filter="image" prLst="opacity: 0.5">
                                      <p:cBhvr rctx="IE">
                                        <p:cTn id="28"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3"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958178" cy="654570"/>
          </a:xfrm>
        </p:spPr>
        <p:txBody>
          <a:bodyPr/>
          <a:lstStyle/>
          <a:p>
            <a:r>
              <a:rPr lang="fi-FI" sz="2600" spc="-50" dirty="0">
                <a:solidFill>
                  <a:srgbClr val="000000"/>
                </a:solidFill>
              </a:rPr>
              <a:t>LNG como solución de energia descentralizada</a:t>
            </a:r>
            <a:endParaRPr lang="en-US" sz="2600" spc="-50" dirty="0">
              <a:solidFill>
                <a:srgbClr val="000000"/>
              </a:solidFill>
            </a:endParaRPr>
          </a:p>
        </p:txBody>
      </p:sp>
      <p:sp>
        <p:nvSpPr>
          <p:cNvPr id="8" name="Text Box 54"/>
          <p:cNvSpPr txBox="1">
            <a:spLocks noChangeArrowheads="1"/>
          </p:cNvSpPr>
          <p:nvPr/>
        </p:nvSpPr>
        <p:spPr bwMode="auto">
          <a:xfrm>
            <a:off x="35496"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Gas </a:t>
            </a:r>
          </a:p>
          <a:p>
            <a:pPr algn="ctr" eaLnBrk="1" fontAlgn="auto" hangingPunct="1">
              <a:spcBef>
                <a:spcPts val="0"/>
              </a:spcBef>
              <a:spcAft>
                <a:spcPts val="0"/>
              </a:spcAft>
            </a:pPr>
            <a:r>
              <a:rPr lang="en-GB" sz="1000" dirty="0" smtClean="0">
                <a:solidFill>
                  <a:srgbClr val="000000"/>
                </a:solidFill>
                <a:latin typeface="Arial"/>
              </a:rPr>
              <a:t>Supplier</a:t>
            </a:r>
            <a:endParaRPr lang="fi-FI" sz="1000" dirty="0">
              <a:solidFill>
                <a:srgbClr val="000000"/>
              </a:solidFill>
              <a:latin typeface="Arial"/>
            </a:endParaRPr>
          </a:p>
        </p:txBody>
      </p:sp>
      <p:sp>
        <p:nvSpPr>
          <p:cNvPr id="10" name="AutoShape 27"/>
          <p:cNvSpPr>
            <a:spLocks noChangeArrowheads="1"/>
          </p:cNvSpPr>
          <p:nvPr/>
        </p:nvSpPr>
        <p:spPr bwMode="auto">
          <a:xfrm>
            <a:off x="252984" y="2147276"/>
            <a:ext cx="6695279" cy="431800"/>
          </a:xfrm>
          <a:prstGeom prst="roundRect">
            <a:avLst>
              <a:gd name="adj" fmla="val 50000"/>
            </a:avLst>
          </a:prstGeom>
          <a:solidFill>
            <a:schemeClr val="accent1"/>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11" name="Freeform 28"/>
          <p:cNvSpPr>
            <a:spLocks/>
          </p:cNvSpPr>
          <p:nvPr/>
        </p:nvSpPr>
        <p:spPr bwMode="auto">
          <a:xfrm rot="5400000">
            <a:off x="6544776" y="2062346"/>
            <a:ext cx="957654" cy="609416"/>
          </a:xfrm>
          <a:custGeom>
            <a:avLst/>
            <a:gdLst>
              <a:gd name="T0" fmla="*/ 2865 w 3193"/>
              <a:gd name="T1" fmla="*/ 2006 h 2006"/>
              <a:gd name="T2" fmla="*/ 2933 w 3193"/>
              <a:gd name="T3" fmla="*/ 1996 h 2006"/>
              <a:gd name="T4" fmla="*/ 3001 w 3193"/>
              <a:gd name="T5" fmla="*/ 1962 h 2006"/>
              <a:gd name="T6" fmla="*/ 3091 w 3193"/>
              <a:gd name="T7" fmla="*/ 1917 h 2006"/>
              <a:gd name="T8" fmla="*/ 3125 w 3193"/>
              <a:gd name="T9" fmla="*/ 1872 h 2006"/>
              <a:gd name="T10" fmla="*/ 3159 w 3193"/>
              <a:gd name="T11" fmla="*/ 1804 h 2006"/>
              <a:gd name="T12" fmla="*/ 3180 w 3193"/>
              <a:gd name="T13" fmla="*/ 1747 h 2006"/>
              <a:gd name="T14" fmla="*/ 3193 w 3193"/>
              <a:gd name="T15" fmla="*/ 1679 h 2006"/>
              <a:gd name="T16" fmla="*/ 3180 w 3193"/>
              <a:gd name="T17" fmla="*/ 1601 h 2006"/>
              <a:gd name="T18" fmla="*/ 3159 w 3193"/>
              <a:gd name="T19" fmla="*/ 1545 h 2006"/>
              <a:gd name="T20" fmla="*/ 3125 w 3193"/>
              <a:gd name="T21" fmla="*/ 1488 h 2006"/>
              <a:gd name="T22" fmla="*/ 1849 w 3193"/>
              <a:gd name="T23" fmla="*/ 102 h 2006"/>
              <a:gd name="T24" fmla="*/ 1781 w 3193"/>
              <a:gd name="T25" fmla="*/ 56 h 2006"/>
              <a:gd name="T26" fmla="*/ 1726 w 3193"/>
              <a:gd name="T27" fmla="*/ 22 h 2006"/>
              <a:gd name="T28" fmla="*/ 1658 w 3193"/>
              <a:gd name="T29" fmla="*/ 11 h 2006"/>
              <a:gd name="T30" fmla="*/ 1590 w 3193"/>
              <a:gd name="T31" fmla="*/ 0 h 2006"/>
              <a:gd name="T32" fmla="*/ 1511 w 3193"/>
              <a:gd name="T33" fmla="*/ 11 h 2006"/>
              <a:gd name="T34" fmla="*/ 1456 w 3193"/>
              <a:gd name="T35" fmla="*/ 22 h 2006"/>
              <a:gd name="T36" fmla="*/ 1388 w 3193"/>
              <a:gd name="T37" fmla="*/ 56 h 2006"/>
              <a:gd name="T38" fmla="*/ 1341 w 3193"/>
              <a:gd name="T39" fmla="*/ 102 h 2006"/>
              <a:gd name="T40" fmla="*/ 68 w 3193"/>
              <a:gd name="T41" fmla="*/ 1488 h 2006"/>
              <a:gd name="T42" fmla="*/ 23 w 3193"/>
              <a:gd name="T43" fmla="*/ 1545 h 2006"/>
              <a:gd name="T44" fmla="*/ 0 w 3193"/>
              <a:gd name="T45" fmla="*/ 1601 h 2006"/>
              <a:gd name="T46" fmla="*/ 0 w 3193"/>
              <a:gd name="T47" fmla="*/ 1679 h 2006"/>
              <a:gd name="T48" fmla="*/ 0 w 3193"/>
              <a:gd name="T49" fmla="*/ 1747 h 2006"/>
              <a:gd name="T50" fmla="*/ 23 w 3193"/>
              <a:gd name="T51" fmla="*/ 1804 h 2006"/>
              <a:gd name="T52" fmla="*/ 68 w 3193"/>
              <a:gd name="T53" fmla="*/ 1872 h 2006"/>
              <a:gd name="T54" fmla="*/ 102 w 3193"/>
              <a:gd name="T55" fmla="*/ 1917 h 2006"/>
              <a:gd name="T56" fmla="*/ 191 w 3193"/>
              <a:gd name="T57" fmla="*/ 1962 h 2006"/>
              <a:gd name="T58" fmla="*/ 249 w 3193"/>
              <a:gd name="T59" fmla="*/ 1996 h 2006"/>
              <a:gd name="T60" fmla="*/ 304 w 3193"/>
              <a:gd name="T61" fmla="*/ 2006 h 2006"/>
              <a:gd name="T62" fmla="*/ 383 w 3193"/>
              <a:gd name="T63" fmla="*/ 2006 h 2006"/>
              <a:gd name="T64" fmla="*/ 1595 w 3193"/>
              <a:gd name="T65" fmla="*/ 2006 h 2006"/>
              <a:gd name="T66" fmla="*/ 2797 w 3193"/>
              <a:gd name="T67" fmla="*/ 2006 h 20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193"/>
              <a:gd name="T103" fmla="*/ 0 h 2006"/>
              <a:gd name="T104" fmla="*/ 3193 w 3193"/>
              <a:gd name="T105" fmla="*/ 2006 h 200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193" h="2006">
                <a:moveTo>
                  <a:pt x="2831" y="2006"/>
                </a:moveTo>
                <a:lnTo>
                  <a:pt x="2865" y="2006"/>
                </a:lnTo>
                <a:lnTo>
                  <a:pt x="2899" y="2006"/>
                </a:lnTo>
                <a:lnTo>
                  <a:pt x="2933" y="1996"/>
                </a:lnTo>
                <a:lnTo>
                  <a:pt x="2967" y="1985"/>
                </a:lnTo>
                <a:lnTo>
                  <a:pt x="3001" y="1962"/>
                </a:lnTo>
                <a:lnTo>
                  <a:pt x="3034" y="1951"/>
                </a:lnTo>
                <a:lnTo>
                  <a:pt x="3091" y="1917"/>
                </a:lnTo>
                <a:lnTo>
                  <a:pt x="3102" y="1883"/>
                </a:lnTo>
                <a:lnTo>
                  <a:pt x="3125" y="1872"/>
                </a:lnTo>
                <a:lnTo>
                  <a:pt x="3148" y="1838"/>
                </a:lnTo>
                <a:lnTo>
                  <a:pt x="3159" y="1804"/>
                </a:lnTo>
                <a:lnTo>
                  <a:pt x="3170" y="1770"/>
                </a:lnTo>
                <a:lnTo>
                  <a:pt x="3180" y="1747"/>
                </a:lnTo>
                <a:lnTo>
                  <a:pt x="3180" y="1713"/>
                </a:lnTo>
                <a:lnTo>
                  <a:pt x="3193" y="1679"/>
                </a:lnTo>
                <a:lnTo>
                  <a:pt x="3180" y="1647"/>
                </a:lnTo>
                <a:lnTo>
                  <a:pt x="3180" y="1601"/>
                </a:lnTo>
                <a:lnTo>
                  <a:pt x="3170" y="1579"/>
                </a:lnTo>
                <a:lnTo>
                  <a:pt x="3159" y="1545"/>
                </a:lnTo>
                <a:lnTo>
                  <a:pt x="3148" y="1511"/>
                </a:lnTo>
                <a:lnTo>
                  <a:pt x="3125" y="1488"/>
                </a:lnTo>
                <a:lnTo>
                  <a:pt x="3102" y="1466"/>
                </a:lnTo>
                <a:lnTo>
                  <a:pt x="1849" y="102"/>
                </a:lnTo>
                <a:lnTo>
                  <a:pt x="1815" y="79"/>
                </a:lnTo>
                <a:lnTo>
                  <a:pt x="1781" y="56"/>
                </a:lnTo>
                <a:lnTo>
                  <a:pt x="1760" y="45"/>
                </a:lnTo>
                <a:lnTo>
                  <a:pt x="1726" y="22"/>
                </a:lnTo>
                <a:lnTo>
                  <a:pt x="1703" y="22"/>
                </a:lnTo>
                <a:lnTo>
                  <a:pt x="1658" y="11"/>
                </a:lnTo>
                <a:lnTo>
                  <a:pt x="1635" y="11"/>
                </a:lnTo>
                <a:lnTo>
                  <a:pt x="1590" y="0"/>
                </a:lnTo>
                <a:lnTo>
                  <a:pt x="1545" y="11"/>
                </a:lnTo>
                <a:lnTo>
                  <a:pt x="1511" y="11"/>
                </a:lnTo>
                <a:lnTo>
                  <a:pt x="1488" y="22"/>
                </a:lnTo>
                <a:lnTo>
                  <a:pt x="1456" y="22"/>
                </a:lnTo>
                <a:lnTo>
                  <a:pt x="1422" y="45"/>
                </a:lnTo>
                <a:lnTo>
                  <a:pt x="1388" y="56"/>
                </a:lnTo>
                <a:lnTo>
                  <a:pt x="1375" y="79"/>
                </a:lnTo>
                <a:lnTo>
                  <a:pt x="1341" y="102"/>
                </a:lnTo>
                <a:lnTo>
                  <a:pt x="68" y="1477"/>
                </a:lnTo>
                <a:lnTo>
                  <a:pt x="68" y="1488"/>
                </a:lnTo>
                <a:lnTo>
                  <a:pt x="45" y="1511"/>
                </a:lnTo>
                <a:lnTo>
                  <a:pt x="23" y="1545"/>
                </a:lnTo>
                <a:lnTo>
                  <a:pt x="11" y="1579"/>
                </a:lnTo>
                <a:lnTo>
                  <a:pt x="0" y="1601"/>
                </a:lnTo>
                <a:lnTo>
                  <a:pt x="0" y="1647"/>
                </a:lnTo>
                <a:lnTo>
                  <a:pt x="0" y="1679"/>
                </a:lnTo>
                <a:lnTo>
                  <a:pt x="0" y="1713"/>
                </a:lnTo>
                <a:lnTo>
                  <a:pt x="0" y="1747"/>
                </a:lnTo>
                <a:lnTo>
                  <a:pt x="11" y="1770"/>
                </a:lnTo>
                <a:lnTo>
                  <a:pt x="23" y="1804"/>
                </a:lnTo>
                <a:lnTo>
                  <a:pt x="45" y="1838"/>
                </a:lnTo>
                <a:lnTo>
                  <a:pt x="68" y="1872"/>
                </a:lnTo>
                <a:lnTo>
                  <a:pt x="79" y="1883"/>
                </a:lnTo>
                <a:lnTo>
                  <a:pt x="102" y="1917"/>
                </a:lnTo>
                <a:lnTo>
                  <a:pt x="157" y="1951"/>
                </a:lnTo>
                <a:lnTo>
                  <a:pt x="191" y="1962"/>
                </a:lnTo>
                <a:lnTo>
                  <a:pt x="215" y="1985"/>
                </a:lnTo>
                <a:lnTo>
                  <a:pt x="249" y="1996"/>
                </a:lnTo>
                <a:lnTo>
                  <a:pt x="282" y="2006"/>
                </a:lnTo>
                <a:lnTo>
                  <a:pt x="304" y="2006"/>
                </a:lnTo>
                <a:lnTo>
                  <a:pt x="349" y="2006"/>
                </a:lnTo>
                <a:lnTo>
                  <a:pt x="383" y="2006"/>
                </a:lnTo>
                <a:lnTo>
                  <a:pt x="429" y="2006"/>
                </a:lnTo>
                <a:lnTo>
                  <a:pt x="1595" y="2006"/>
                </a:lnTo>
                <a:lnTo>
                  <a:pt x="2763" y="2006"/>
                </a:lnTo>
                <a:lnTo>
                  <a:pt x="2797" y="2006"/>
                </a:lnTo>
                <a:lnTo>
                  <a:pt x="2831" y="2006"/>
                </a:lnTo>
                <a:close/>
              </a:path>
            </a:pathLst>
          </a:custGeom>
          <a:solidFill>
            <a:schemeClr val="accent1"/>
          </a:solidFill>
          <a:ln w="12700" cmpd="sng">
            <a:noFill/>
            <a:round/>
            <a:headEnd/>
            <a:tailEnd/>
          </a:ln>
        </p:spPr>
        <p:txBody>
          <a:bodyPr/>
          <a:lstStyle/>
          <a:p>
            <a:pPr eaLnBrk="1" fontAlgn="auto" hangingPunct="1">
              <a:spcBef>
                <a:spcPts val="0"/>
              </a:spcBef>
              <a:spcAft>
                <a:spcPts val="0"/>
              </a:spcAft>
            </a:pPr>
            <a:endParaRPr lang="en-GB" sz="1800" b="1">
              <a:solidFill>
                <a:srgbClr val="000000"/>
              </a:solidFill>
              <a:latin typeface="Arial"/>
            </a:endParaRPr>
          </a:p>
        </p:txBody>
      </p:sp>
      <p:sp>
        <p:nvSpPr>
          <p:cNvPr id="12" name="Oval 31"/>
          <p:cNvSpPr>
            <a:spLocks noChangeArrowheads="1"/>
          </p:cNvSpPr>
          <p:nvPr/>
        </p:nvSpPr>
        <p:spPr bwMode="auto">
          <a:xfrm>
            <a:off x="7595542" y="2001226"/>
            <a:ext cx="720725" cy="720725"/>
          </a:xfrm>
          <a:prstGeom prst="ellipse">
            <a:avLst/>
          </a:prstGeom>
          <a:solidFill>
            <a:schemeClr val="tx1"/>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CUSTOMER</a:t>
            </a:r>
          </a:p>
        </p:txBody>
      </p:sp>
      <p:sp>
        <p:nvSpPr>
          <p:cNvPr id="13" name="Oval 32"/>
          <p:cNvSpPr>
            <a:spLocks noChangeArrowheads="1"/>
          </p:cNvSpPr>
          <p:nvPr/>
        </p:nvSpPr>
        <p:spPr bwMode="auto">
          <a:xfrm>
            <a:off x="4356671" y="2002814"/>
            <a:ext cx="720725" cy="720725"/>
          </a:xfrm>
          <a:prstGeom prst="ellipse">
            <a:avLst/>
          </a:prstGeom>
          <a:solidFill>
            <a:srgbClr val="FFC000"/>
          </a:solidFill>
          <a:ln w="76200">
            <a:solidFill>
              <a:schemeClr val="bg2"/>
            </a:solidFill>
            <a:round/>
            <a:headEnd/>
            <a:tailEnd/>
          </a:ln>
        </p:spPr>
        <p:txBody>
          <a:bodyPr wrap="none" anchor="ctr"/>
          <a:lstStyle/>
          <a:p>
            <a:pPr algn="ctr" eaLnBrk="1" fontAlgn="auto" hangingPunct="1">
              <a:spcBef>
                <a:spcPts val="0"/>
              </a:spcBef>
              <a:spcAft>
                <a:spcPts val="0"/>
              </a:spcAft>
            </a:pPr>
            <a:r>
              <a:rPr lang="fi-FI" sz="1050" b="1" dirty="0" smtClean="0">
                <a:solidFill>
                  <a:srgbClr val="FFFFFF"/>
                </a:solidFill>
                <a:latin typeface="Arial"/>
              </a:rPr>
              <a:t>IPP</a:t>
            </a:r>
          </a:p>
        </p:txBody>
      </p:sp>
      <p:sp>
        <p:nvSpPr>
          <p:cNvPr id="14" name="Oval 33"/>
          <p:cNvSpPr>
            <a:spLocks noChangeArrowheads="1"/>
          </p:cNvSpPr>
          <p:nvPr/>
        </p:nvSpPr>
        <p:spPr bwMode="auto">
          <a:xfrm>
            <a:off x="1908746" y="2002814"/>
            <a:ext cx="720725" cy="720725"/>
          </a:xfrm>
          <a:prstGeom prst="ellipse">
            <a:avLst/>
          </a:prstGeom>
          <a:solidFill>
            <a:srgbClr val="92D050"/>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LNG</a:t>
            </a:r>
          </a:p>
          <a:p>
            <a:pPr algn="ctr" eaLnBrk="1" fontAlgn="auto" hangingPunct="1">
              <a:spcBef>
                <a:spcPts val="0"/>
              </a:spcBef>
              <a:spcAft>
                <a:spcPts val="0"/>
              </a:spcAft>
            </a:pPr>
            <a:r>
              <a:rPr lang="fi-FI" sz="800" b="1" dirty="0" smtClean="0">
                <a:solidFill>
                  <a:srgbClr val="FFFFFF"/>
                </a:solidFill>
                <a:latin typeface="Arial"/>
              </a:rPr>
              <a:t>Supplier</a:t>
            </a:r>
          </a:p>
        </p:txBody>
      </p:sp>
      <p:sp>
        <p:nvSpPr>
          <p:cNvPr id="15" name="Oval 34"/>
          <p:cNvSpPr>
            <a:spLocks noChangeArrowheads="1"/>
          </p:cNvSpPr>
          <p:nvPr/>
        </p:nvSpPr>
        <p:spPr bwMode="auto">
          <a:xfrm>
            <a:off x="3132709" y="2001226"/>
            <a:ext cx="720725" cy="720725"/>
          </a:xfrm>
          <a:prstGeom prst="ellipse">
            <a:avLst/>
          </a:prstGeom>
          <a:solidFill>
            <a:schemeClr val="bg1">
              <a:lumMod val="50000"/>
            </a:schemeClr>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Logistic</a:t>
            </a:r>
          </a:p>
          <a:p>
            <a:pPr algn="ctr" eaLnBrk="1" fontAlgn="auto" hangingPunct="1">
              <a:spcBef>
                <a:spcPts val="0"/>
              </a:spcBef>
              <a:spcAft>
                <a:spcPts val="0"/>
              </a:spcAft>
            </a:pPr>
            <a:r>
              <a:rPr lang="fi-FI" sz="800" b="1" dirty="0" smtClean="0">
                <a:solidFill>
                  <a:srgbClr val="FFFFFF"/>
                </a:solidFill>
                <a:latin typeface="Arial"/>
              </a:rPr>
              <a:t>Supplier</a:t>
            </a:r>
          </a:p>
        </p:txBody>
      </p:sp>
      <p:sp>
        <p:nvSpPr>
          <p:cNvPr id="16" name="Oval 35"/>
          <p:cNvSpPr>
            <a:spLocks noChangeArrowheads="1"/>
          </p:cNvSpPr>
          <p:nvPr/>
        </p:nvSpPr>
        <p:spPr bwMode="auto">
          <a:xfrm>
            <a:off x="5580634" y="2001226"/>
            <a:ext cx="720725" cy="720725"/>
          </a:xfrm>
          <a:prstGeom prst="ellipse">
            <a:avLst/>
          </a:prstGeom>
          <a:solidFill>
            <a:srgbClr val="FFC000"/>
          </a:solidFill>
          <a:ln w="76200">
            <a:solidFill>
              <a:schemeClr val="bg2"/>
            </a:solidFill>
            <a:round/>
            <a:headEnd/>
            <a:tailEnd/>
          </a:ln>
        </p:spPr>
        <p:txBody>
          <a:bodyPr wrap="none" anchor="ctr"/>
          <a:lstStyle/>
          <a:p>
            <a:pPr algn="ctr" eaLnBrk="1" fontAlgn="auto" hangingPunct="1">
              <a:spcBef>
                <a:spcPts val="0"/>
              </a:spcBef>
              <a:spcAft>
                <a:spcPts val="0"/>
              </a:spcAft>
            </a:pPr>
            <a:r>
              <a:rPr lang="fi-FI" sz="1100" b="1" dirty="0" smtClean="0">
                <a:solidFill>
                  <a:srgbClr val="FFFFFF"/>
                </a:solidFill>
                <a:latin typeface="Arial"/>
              </a:rPr>
              <a:t>IPP</a:t>
            </a:r>
            <a:endParaRPr lang="fi-FI" sz="1100" b="1" dirty="0">
              <a:solidFill>
                <a:srgbClr val="FFFFFF"/>
              </a:solidFill>
              <a:latin typeface="Arial"/>
            </a:endParaRPr>
          </a:p>
        </p:txBody>
      </p:sp>
      <p:sp>
        <p:nvSpPr>
          <p:cNvPr id="17" name="Oval 36"/>
          <p:cNvSpPr>
            <a:spLocks noChangeArrowheads="1"/>
          </p:cNvSpPr>
          <p:nvPr/>
        </p:nvSpPr>
        <p:spPr bwMode="auto">
          <a:xfrm>
            <a:off x="684784" y="2002814"/>
            <a:ext cx="720725" cy="720725"/>
          </a:xfrm>
          <a:prstGeom prst="ellipse">
            <a:avLst/>
          </a:prstGeom>
          <a:solidFill>
            <a:srgbClr val="0096C8"/>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Natural</a:t>
            </a:r>
          </a:p>
          <a:p>
            <a:pPr algn="ctr" eaLnBrk="1" fontAlgn="auto" hangingPunct="1">
              <a:spcBef>
                <a:spcPts val="0"/>
              </a:spcBef>
              <a:spcAft>
                <a:spcPts val="0"/>
              </a:spcAft>
            </a:pPr>
            <a:r>
              <a:rPr lang="fi-FI" sz="800" b="1" dirty="0" smtClean="0">
                <a:solidFill>
                  <a:srgbClr val="FFFFFF"/>
                </a:solidFill>
                <a:latin typeface="Arial"/>
              </a:rPr>
              <a:t>Gas</a:t>
            </a:r>
          </a:p>
          <a:p>
            <a:pPr algn="ctr" eaLnBrk="1" fontAlgn="auto" hangingPunct="1">
              <a:spcBef>
                <a:spcPts val="0"/>
              </a:spcBef>
              <a:spcAft>
                <a:spcPts val="0"/>
              </a:spcAft>
            </a:pPr>
            <a:r>
              <a:rPr lang="fi-FI" sz="800" b="1" dirty="0" smtClean="0">
                <a:solidFill>
                  <a:srgbClr val="FFFFFF"/>
                </a:solidFill>
                <a:latin typeface="Arial"/>
              </a:rPr>
              <a:t>Supplier</a:t>
            </a:r>
            <a:endParaRPr lang="fi-FI" sz="600" dirty="0">
              <a:solidFill>
                <a:srgbClr val="FFFFFF"/>
              </a:solidFill>
              <a:latin typeface="Arial"/>
            </a:endParaRPr>
          </a:p>
        </p:txBody>
      </p:sp>
      <p:sp>
        <p:nvSpPr>
          <p:cNvPr id="18" name="Text Box 41"/>
          <p:cNvSpPr txBox="1">
            <a:spLocks noChangeArrowheads="1"/>
          </p:cNvSpPr>
          <p:nvPr/>
        </p:nvSpPr>
        <p:spPr bwMode="auto">
          <a:xfrm>
            <a:off x="6660232" y="3508905"/>
            <a:ext cx="2375024" cy="498598"/>
          </a:xfrm>
          <a:prstGeom prst="rect">
            <a:avLst/>
          </a:prstGeom>
          <a:noFill/>
          <a:ln w="9525">
            <a:noFill/>
            <a:miter lim="800000"/>
            <a:headEnd/>
            <a:tailEnd/>
          </a:ln>
        </p:spPr>
        <p:txBody>
          <a:bodyPr wrap="square">
            <a:spAutoFit/>
          </a:bodyPr>
          <a:lstStyle/>
          <a:p>
            <a:pPr algn="ctr" eaLnBrk="1" fontAlgn="auto" hangingPunct="1">
              <a:spcBef>
                <a:spcPts val="0"/>
              </a:spcBef>
              <a:spcAft>
                <a:spcPct val="15000"/>
              </a:spcAft>
            </a:pPr>
            <a:r>
              <a:rPr lang="en-GB" sz="800" dirty="0" smtClean="0">
                <a:solidFill>
                  <a:srgbClr val="000000"/>
                </a:solidFill>
                <a:latin typeface="Arial"/>
              </a:rPr>
              <a:t>Customer will purchase </a:t>
            </a:r>
          </a:p>
          <a:p>
            <a:pPr algn="ctr" eaLnBrk="1" fontAlgn="auto" hangingPunct="1">
              <a:spcBef>
                <a:spcPts val="0"/>
              </a:spcBef>
              <a:spcAft>
                <a:spcPct val="15000"/>
              </a:spcAft>
            </a:pPr>
            <a:r>
              <a:rPr lang="en-GB" sz="800" dirty="0" smtClean="0">
                <a:solidFill>
                  <a:srgbClr val="000000"/>
                </a:solidFill>
                <a:latin typeface="Arial"/>
              </a:rPr>
              <a:t>electricity from the IPP</a:t>
            </a:r>
          </a:p>
          <a:p>
            <a:pPr algn="ctr" eaLnBrk="1" fontAlgn="auto" hangingPunct="1">
              <a:spcBef>
                <a:spcPts val="0"/>
              </a:spcBef>
              <a:spcAft>
                <a:spcPct val="15000"/>
              </a:spcAft>
            </a:pPr>
            <a:r>
              <a:rPr lang="en-GB" sz="800" dirty="0" smtClean="0">
                <a:solidFill>
                  <a:srgbClr val="000000"/>
                </a:solidFill>
                <a:latin typeface="Arial"/>
              </a:rPr>
              <a:t>(alternatively own the power plant themselves)</a:t>
            </a:r>
            <a:endParaRPr lang="fi-FI" sz="1000" dirty="0">
              <a:solidFill>
                <a:srgbClr val="000000"/>
              </a:solidFill>
              <a:latin typeface="Arial"/>
            </a:endParaRPr>
          </a:p>
        </p:txBody>
      </p:sp>
      <p:sp>
        <p:nvSpPr>
          <p:cNvPr id="19" name="Text Box 42"/>
          <p:cNvSpPr txBox="1">
            <a:spLocks noChangeArrowheads="1"/>
          </p:cNvSpPr>
          <p:nvPr/>
        </p:nvSpPr>
        <p:spPr bwMode="auto">
          <a:xfrm>
            <a:off x="3708971" y="3508905"/>
            <a:ext cx="2016125" cy="640175"/>
          </a:xfrm>
          <a:prstGeom prst="rect">
            <a:avLst/>
          </a:prstGeom>
          <a:noFill/>
          <a:ln w="9525">
            <a:noFill/>
            <a:miter lim="800000"/>
            <a:headEnd/>
            <a:tailEnd/>
          </a:ln>
        </p:spPr>
        <p:txBody>
          <a:bodyPr>
            <a:spAutoFit/>
          </a:bodyPr>
          <a:lstStyle/>
          <a:p>
            <a:pPr algn="ctr" eaLnBrk="1" fontAlgn="auto" hangingPunct="1">
              <a:spcBef>
                <a:spcPts val="0"/>
              </a:spcBef>
              <a:spcAft>
                <a:spcPct val="15000"/>
              </a:spcAft>
            </a:pPr>
            <a:r>
              <a:rPr lang="en-GB" sz="800" dirty="0" smtClean="0">
                <a:solidFill>
                  <a:srgbClr val="000000"/>
                </a:solidFill>
                <a:latin typeface="Arial"/>
              </a:rPr>
              <a:t>The IPP</a:t>
            </a:r>
          </a:p>
          <a:p>
            <a:pPr algn="ctr" eaLnBrk="1" fontAlgn="auto" hangingPunct="1">
              <a:spcBef>
                <a:spcPts val="0"/>
              </a:spcBef>
              <a:spcAft>
                <a:spcPct val="15000"/>
              </a:spcAft>
            </a:pPr>
            <a:r>
              <a:rPr lang="en-GB" sz="800" dirty="0" smtClean="0">
                <a:solidFill>
                  <a:srgbClr val="000000"/>
                </a:solidFill>
                <a:latin typeface="Arial"/>
              </a:rPr>
              <a:t> will handle the</a:t>
            </a:r>
          </a:p>
          <a:p>
            <a:pPr algn="ctr" eaLnBrk="1" fontAlgn="auto" hangingPunct="1">
              <a:spcBef>
                <a:spcPts val="0"/>
              </a:spcBef>
              <a:spcAft>
                <a:spcPct val="15000"/>
              </a:spcAft>
            </a:pPr>
            <a:r>
              <a:rPr lang="en-GB" sz="800" dirty="0" smtClean="0">
                <a:solidFill>
                  <a:srgbClr val="000000"/>
                </a:solidFill>
                <a:latin typeface="Arial"/>
              </a:rPr>
              <a:t>storage and re-</a:t>
            </a:r>
          </a:p>
          <a:p>
            <a:pPr algn="ctr" eaLnBrk="1" fontAlgn="auto" hangingPunct="1">
              <a:spcBef>
                <a:spcPts val="0"/>
              </a:spcBef>
              <a:spcAft>
                <a:spcPct val="15000"/>
              </a:spcAft>
            </a:pPr>
            <a:r>
              <a:rPr lang="en-GB" sz="800" dirty="0" smtClean="0">
                <a:solidFill>
                  <a:srgbClr val="000000"/>
                </a:solidFill>
                <a:latin typeface="Arial"/>
              </a:rPr>
              <a:t>gasification at site</a:t>
            </a:r>
          </a:p>
        </p:txBody>
      </p:sp>
      <p:sp>
        <p:nvSpPr>
          <p:cNvPr id="28" name="AutoShape 39"/>
          <p:cNvSpPr>
            <a:spLocks noChangeArrowheads="1"/>
          </p:cNvSpPr>
          <p:nvPr/>
        </p:nvSpPr>
        <p:spPr bwMode="auto">
          <a:xfrm>
            <a:off x="2232596" y="2866414"/>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9" name="AutoShape 43"/>
          <p:cNvSpPr>
            <a:spLocks noChangeArrowheads="1"/>
          </p:cNvSpPr>
          <p:nvPr/>
        </p:nvSpPr>
        <p:spPr bwMode="auto">
          <a:xfrm>
            <a:off x="7920831" y="2866414"/>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0" name="AutoShape 44"/>
          <p:cNvSpPr>
            <a:spLocks noChangeArrowheads="1"/>
          </p:cNvSpPr>
          <p:nvPr/>
        </p:nvSpPr>
        <p:spPr bwMode="auto">
          <a:xfrm>
            <a:off x="4680521" y="2866414"/>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1" name="Text Box 45"/>
          <p:cNvSpPr txBox="1">
            <a:spLocks noChangeArrowheads="1"/>
          </p:cNvSpPr>
          <p:nvPr/>
        </p:nvSpPr>
        <p:spPr bwMode="auto">
          <a:xfrm>
            <a:off x="1259632" y="3508905"/>
            <a:ext cx="2016125" cy="498598"/>
          </a:xfrm>
          <a:prstGeom prst="rect">
            <a:avLst/>
          </a:prstGeom>
          <a:noFill/>
          <a:ln w="9525">
            <a:noFill/>
            <a:miter lim="800000"/>
            <a:headEnd/>
            <a:tailEnd/>
          </a:ln>
        </p:spPr>
        <p:txBody>
          <a:bodyPr>
            <a:spAutoFit/>
          </a:bodyPr>
          <a:lstStyle/>
          <a:p>
            <a:pPr algn="ctr" eaLnBrk="1" fontAlgn="auto" hangingPunct="1">
              <a:spcBef>
                <a:spcPts val="0"/>
              </a:spcBef>
              <a:spcAft>
                <a:spcPct val="15000"/>
              </a:spcAft>
            </a:pPr>
            <a:r>
              <a:rPr lang="en-GB" sz="800" dirty="0" smtClean="0">
                <a:solidFill>
                  <a:srgbClr val="000000"/>
                </a:solidFill>
                <a:latin typeface="Arial"/>
              </a:rPr>
              <a:t>LNG supplier will</a:t>
            </a:r>
          </a:p>
          <a:p>
            <a:pPr algn="ctr" eaLnBrk="1" fontAlgn="auto" hangingPunct="1">
              <a:spcBef>
                <a:spcPts val="0"/>
              </a:spcBef>
              <a:spcAft>
                <a:spcPct val="15000"/>
              </a:spcAft>
            </a:pPr>
            <a:r>
              <a:rPr lang="en-GB" sz="800" dirty="0" smtClean="0">
                <a:solidFill>
                  <a:srgbClr val="000000"/>
                </a:solidFill>
                <a:latin typeface="Arial"/>
              </a:rPr>
              <a:t>procure and operate</a:t>
            </a:r>
          </a:p>
          <a:p>
            <a:pPr algn="ctr" eaLnBrk="1" fontAlgn="auto" hangingPunct="1">
              <a:spcBef>
                <a:spcPts val="0"/>
              </a:spcBef>
              <a:spcAft>
                <a:spcPct val="15000"/>
              </a:spcAft>
            </a:pPr>
            <a:r>
              <a:rPr lang="en-GB" sz="800" dirty="0" smtClean="0">
                <a:solidFill>
                  <a:srgbClr val="000000"/>
                </a:solidFill>
                <a:latin typeface="Arial"/>
              </a:rPr>
              <a:t>the liquefaction plant</a:t>
            </a:r>
            <a:endParaRPr lang="fi-FI" sz="800" dirty="0">
              <a:solidFill>
                <a:srgbClr val="000000"/>
              </a:solidFill>
              <a:latin typeface="Arial"/>
            </a:endParaRPr>
          </a:p>
        </p:txBody>
      </p:sp>
      <p:sp>
        <p:nvSpPr>
          <p:cNvPr id="25" name="AutoShape 46"/>
          <p:cNvSpPr>
            <a:spLocks noChangeArrowheads="1"/>
          </p:cNvSpPr>
          <p:nvPr/>
        </p:nvSpPr>
        <p:spPr bwMode="auto">
          <a:xfrm>
            <a:off x="1010221"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6" name="AutoShape 47"/>
          <p:cNvSpPr>
            <a:spLocks noChangeArrowheads="1"/>
          </p:cNvSpPr>
          <p:nvPr/>
        </p:nvSpPr>
        <p:spPr bwMode="auto">
          <a:xfrm>
            <a:off x="5907659"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7" name="AutoShape 48"/>
          <p:cNvSpPr>
            <a:spLocks noChangeArrowheads="1"/>
          </p:cNvSpPr>
          <p:nvPr/>
        </p:nvSpPr>
        <p:spPr bwMode="auto">
          <a:xfrm>
            <a:off x="3458146"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3" name="Text Box 55"/>
          <p:cNvSpPr txBox="1">
            <a:spLocks noChangeArrowheads="1"/>
          </p:cNvSpPr>
          <p:nvPr/>
        </p:nvSpPr>
        <p:spPr bwMode="auto">
          <a:xfrm>
            <a:off x="2485009"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Logistics</a:t>
            </a:r>
          </a:p>
          <a:p>
            <a:pPr algn="ctr" eaLnBrk="1" fontAlgn="auto" hangingPunct="1">
              <a:spcBef>
                <a:spcPts val="0"/>
              </a:spcBef>
              <a:spcAft>
                <a:spcPts val="0"/>
              </a:spcAft>
            </a:pPr>
            <a:r>
              <a:rPr lang="en-GB" sz="1000" dirty="0" smtClean="0">
                <a:solidFill>
                  <a:srgbClr val="000000"/>
                </a:solidFill>
                <a:latin typeface="Arial"/>
              </a:rPr>
              <a:t>to site</a:t>
            </a:r>
            <a:endParaRPr lang="fi-FI" sz="1000" dirty="0">
              <a:solidFill>
                <a:srgbClr val="000000"/>
              </a:solidFill>
              <a:latin typeface="Arial"/>
            </a:endParaRPr>
          </a:p>
        </p:txBody>
      </p:sp>
      <p:sp>
        <p:nvSpPr>
          <p:cNvPr id="24" name="Text Box 56"/>
          <p:cNvSpPr txBox="1">
            <a:spLocks noChangeArrowheads="1"/>
          </p:cNvSpPr>
          <p:nvPr/>
        </p:nvSpPr>
        <p:spPr bwMode="auto">
          <a:xfrm>
            <a:off x="4932934"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Power </a:t>
            </a:r>
          </a:p>
          <a:p>
            <a:pPr algn="ctr" eaLnBrk="1" fontAlgn="auto" hangingPunct="1">
              <a:spcBef>
                <a:spcPts val="0"/>
              </a:spcBef>
              <a:spcAft>
                <a:spcPts val="0"/>
              </a:spcAft>
            </a:pPr>
            <a:r>
              <a:rPr lang="en-GB" sz="1000" dirty="0" smtClean="0">
                <a:solidFill>
                  <a:srgbClr val="000000"/>
                </a:solidFill>
                <a:latin typeface="Arial"/>
              </a:rPr>
              <a:t>generation</a:t>
            </a:r>
            <a:endParaRPr lang="en-GB" sz="1000" dirty="0">
              <a:solidFill>
                <a:srgbClr val="000000"/>
              </a:solidFill>
              <a:latin typeface="Arial"/>
            </a:endParaRPr>
          </a:p>
        </p:txBody>
      </p:sp>
      <p:sp>
        <p:nvSpPr>
          <p:cNvPr id="31" name="AutoShape 48"/>
          <p:cNvSpPr>
            <a:spLocks noChangeArrowheads="1"/>
          </p:cNvSpPr>
          <p:nvPr/>
        </p:nvSpPr>
        <p:spPr bwMode="auto">
          <a:xfrm>
            <a:off x="2233563"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2" name="Text Box 55"/>
          <p:cNvSpPr txBox="1">
            <a:spLocks noChangeArrowheads="1"/>
          </p:cNvSpPr>
          <p:nvPr/>
        </p:nvSpPr>
        <p:spPr bwMode="auto">
          <a:xfrm>
            <a:off x="1260426"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Pre-treatment </a:t>
            </a:r>
          </a:p>
          <a:p>
            <a:pPr algn="ctr" eaLnBrk="1" fontAlgn="auto" hangingPunct="1">
              <a:spcBef>
                <a:spcPts val="0"/>
              </a:spcBef>
              <a:spcAft>
                <a:spcPts val="0"/>
              </a:spcAft>
            </a:pPr>
            <a:r>
              <a:rPr lang="en-GB" sz="1000" dirty="0" smtClean="0">
                <a:solidFill>
                  <a:srgbClr val="000000"/>
                </a:solidFill>
                <a:latin typeface="Arial"/>
              </a:rPr>
              <a:t>&amp; Liquefaction Plant</a:t>
            </a:r>
            <a:endParaRPr lang="fi-FI" sz="1000" dirty="0">
              <a:solidFill>
                <a:srgbClr val="000000"/>
              </a:solidFill>
              <a:latin typeface="Arial"/>
            </a:endParaRPr>
          </a:p>
        </p:txBody>
      </p:sp>
      <p:sp>
        <p:nvSpPr>
          <p:cNvPr id="33" name="AutoShape 47"/>
          <p:cNvSpPr>
            <a:spLocks noChangeArrowheads="1"/>
          </p:cNvSpPr>
          <p:nvPr/>
        </p:nvSpPr>
        <p:spPr bwMode="auto">
          <a:xfrm>
            <a:off x="4683324"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4" name="Text Box 56"/>
          <p:cNvSpPr txBox="1">
            <a:spLocks noChangeArrowheads="1"/>
          </p:cNvSpPr>
          <p:nvPr/>
        </p:nvSpPr>
        <p:spPr bwMode="auto">
          <a:xfrm>
            <a:off x="3708599"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Re-gasification</a:t>
            </a:r>
          </a:p>
          <a:p>
            <a:pPr algn="ctr" eaLnBrk="1" fontAlgn="auto" hangingPunct="1">
              <a:spcBef>
                <a:spcPts val="0"/>
              </a:spcBef>
              <a:spcAft>
                <a:spcPts val="0"/>
              </a:spcAft>
            </a:pPr>
            <a:r>
              <a:rPr lang="en-GB" sz="1000" dirty="0" smtClean="0">
                <a:solidFill>
                  <a:srgbClr val="000000"/>
                </a:solidFill>
                <a:latin typeface="Arial"/>
              </a:rPr>
              <a:t>at site</a:t>
            </a:r>
            <a:endParaRPr lang="en-GB" sz="1000" dirty="0">
              <a:solidFill>
                <a:srgbClr val="000000"/>
              </a:solidFill>
              <a:latin typeface="Arial"/>
            </a:endParaRPr>
          </a:p>
        </p:txBody>
      </p:sp>
      <p:sp>
        <p:nvSpPr>
          <p:cNvPr id="35" name="AutoShape 47"/>
          <p:cNvSpPr>
            <a:spLocks noChangeArrowheads="1"/>
          </p:cNvSpPr>
          <p:nvPr/>
        </p:nvSpPr>
        <p:spPr bwMode="auto">
          <a:xfrm>
            <a:off x="7922641" y="1498797"/>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7" name="AutoShape 39"/>
          <p:cNvSpPr>
            <a:spLocks noChangeArrowheads="1"/>
          </p:cNvSpPr>
          <p:nvPr/>
        </p:nvSpPr>
        <p:spPr bwMode="auto">
          <a:xfrm>
            <a:off x="1007145" y="2853689"/>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8" name="Text Box 45"/>
          <p:cNvSpPr txBox="1">
            <a:spLocks noChangeArrowheads="1"/>
          </p:cNvSpPr>
          <p:nvPr/>
        </p:nvSpPr>
        <p:spPr bwMode="auto">
          <a:xfrm>
            <a:off x="35595" y="3496180"/>
            <a:ext cx="2016125" cy="640175"/>
          </a:xfrm>
          <a:prstGeom prst="rect">
            <a:avLst/>
          </a:prstGeom>
          <a:noFill/>
          <a:ln w="9525">
            <a:noFill/>
            <a:miter lim="800000"/>
            <a:headEnd/>
            <a:tailEnd/>
          </a:ln>
        </p:spPr>
        <p:txBody>
          <a:bodyPr>
            <a:spAutoFit/>
          </a:bodyPr>
          <a:lstStyle/>
          <a:p>
            <a:pPr algn="ctr" eaLnBrk="1" fontAlgn="auto" hangingPunct="1">
              <a:spcBef>
                <a:spcPts val="0"/>
              </a:spcBef>
              <a:spcAft>
                <a:spcPct val="15000"/>
              </a:spcAft>
            </a:pPr>
            <a:r>
              <a:rPr lang="en-GB" sz="800" dirty="0" smtClean="0">
                <a:solidFill>
                  <a:srgbClr val="000000"/>
                </a:solidFill>
                <a:latin typeface="Arial"/>
              </a:rPr>
              <a:t>LNG supplier</a:t>
            </a:r>
          </a:p>
          <a:p>
            <a:pPr algn="ctr" eaLnBrk="1" fontAlgn="auto" hangingPunct="1">
              <a:spcBef>
                <a:spcPts val="0"/>
              </a:spcBef>
              <a:spcAft>
                <a:spcPct val="15000"/>
              </a:spcAft>
            </a:pPr>
            <a:r>
              <a:rPr lang="en-GB" sz="800" dirty="0" smtClean="0">
                <a:solidFill>
                  <a:srgbClr val="000000"/>
                </a:solidFill>
                <a:latin typeface="Arial"/>
              </a:rPr>
              <a:t> will purchase</a:t>
            </a:r>
          </a:p>
          <a:p>
            <a:pPr algn="ctr" eaLnBrk="1" fontAlgn="auto" hangingPunct="1">
              <a:spcBef>
                <a:spcPts val="0"/>
              </a:spcBef>
              <a:spcAft>
                <a:spcPct val="15000"/>
              </a:spcAft>
            </a:pPr>
            <a:r>
              <a:rPr lang="en-GB" sz="800" dirty="0" smtClean="0">
                <a:solidFill>
                  <a:srgbClr val="000000"/>
                </a:solidFill>
                <a:latin typeface="Arial"/>
              </a:rPr>
              <a:t>the gas from the </a:t>
            </a:r>
          </a:p>
          <a:p>
            <a:pPr algn="ctr" eaLnBrk="1" fontAlgn="auto" hangingPunct="1">
              <a:spcBef>
                <a:spcPts val="0"/>
              </a:spcBef>
              <a:spcAft>
                <a:spcPct val="15000"/>
              </a:spcAft>
            </a:pPr>
            <a:r>
              <a:rPr lang="en-GB" sz="800" dirty="0" smtClean="0">
                <a:solidFill>
                  <a:srgbClr val="000000"/>
                </a:solidFill>
                <a:latin typeface="Arial"/>
              </a:rPr>
              <a:t>Natural Gas Supplier</a:t>
            </a:r>
            <a:endParaRPr lang="fi-FI" sz="800" dirty="0">
              <a:solidFill>
                <a:srgbClr val="000000"/>
              </a:solidFill>
              <a:latin typeface="Arial"/>
            </a:endParaRPr>
          </a:p>
        </p:txBody>
      </p:sp>
      <p:sp>
        <p:nvSpPr>
          <p:cNvPr id="39" name="AutoShape 39"/>
          <p:cNvSpPr>
            <a:spLocks noChangeArrowheads="1"/>
          </p:cNvSpPr>
          <p:nvPr/>
        </p:nvSpPr>
        <p:spPr bwMode="auto">
          <a:xfrm>
            <a:off x="3455417" y="2853689"/>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40" name="Text Box 45"/>
          <p:cNvSpPr txBox="1">
            <a:spLocks noChangeArrowheads="1"/>
          </p:cNvSpPr>
          <p:nvPr/>
        </p:nvSpPr>
        <p:spPr bwMode="auto">
          <a:xfrm>
            <a:off x="2483867" y="3496180"/>
            <a:ext cx="2016125" cy="640175"/>
          </a:xfrm>
          <a:prstGeom prst="rect">
            <a:avLst/>
          </a:prstGeom>
          <a:noFill/>
          <a:ln w="9525">
            <a:noFill/>
            <a:miter lim="800000"/>
            <a:headEnd/>
            <a:tailEnd/>
          </a:ln>
        </p:spPr>
        <p:txBody>
          <a:bodyPr>
            <a:spAutoFit/>
          </a:bodyPr>
          <a:lstStyle/>
          <a:p>
            <a:pPr algn="ctr" eaLnBrk="1" fontAlgn="auto" hangingPunct="1">
              <a:spcBef>
                <a:spcPts val="0"/>
              </a:spcBef>
              <a:spcAft>
                <a:spcPct val="15000"/>
              </a:spcAft>
            </a:pPr>
            <a:r>
              <a:rPr lang="en-GB" sz="800" dirty="0" smtClean="0">
                <a:solidFill>
                  <a:srgbClr val="000000"/>
                </a:solidFill>
                <a:latin typeface="Arial"/>
              </a:rPr>
              <a:t>LNG supplier / Logistic</a:t>
            </a:r>
          </a:p>
          <a:p>
            <a:pPr algn="ctr" eaLnBrk="1" fontAlgn="auto" hangingPunct="1">
              <a:spcBef>
                <a:spcPts val="0"/>
              </a:spcBef>
              <a:spcAft>
                <a:spcPct val="15000"/>
              </a:spcAft>
            </a:pPr>
            <a:r>
              <a:rPr lang="en-GB" sz="800" dirty="0" smtClean="0">
                <a:solidFill>
                  <a:srgbClr val="000000"/>
                </a:solidFill>
                <a:latin typeface="Arial"/>
              </a:rPr>
              <a:t>Supplier will handle </a:t>
            </a:r>
          </a:p>
          <a:p>
            <a:pPr algn="ctr" eaLnBrk="1" fontAlgn="auto" hangingPunct="1">
              <a:spcBef>
                <a:spcPts val="0"/>
              </a:spcBef>
              <a:spcAft>
                <a:spcPct val="15000"/>
              </a:spcAft>
            </a:pPr>
            <a:r>
              <a:rPr lang="en-GB" sz="800" dirty="0" smtClean="0">
                <a:solidFill>
                  <a:srgbClr val="000000"/>
                </a:solidFill>
                <a:latin typeface="Arial"/>
              </a:rPr>
              <a:t>the transportation of </a:t>
            </a:r>
          </a:p>
          <a:p>
            <a:pPr algn="ctr" eaLnBrk="1" fontAlgn="auto" hangingPunct="1">
              <a:spcBef>
                <a:spcPts val="0"/>
              </a:spcBef>
              <a:spcAft>
                <a:spcPct val="15000"/>
              </a:spcAft>
            </a:pPr>
            <a:r>
              <a:rPr lang="en-GB" sz="800" dirty="0" smtClean="0">
                <a:solidFill>
                  <a:srgbClr val="000000"/>
                </a:solidFill>
                <a:latin typeface="Arial"/>
              </a:rPr>
              <a:t>LNG to site</a:t>
            </a:r>
            <a:endParaRPr lang="fi-FI" sz="800" dirty="0">
              <a:solidFill>
                <a:srgbClr val="000000"/>
              </a:solidFill>
              <a:latin typeface="Arial"/>
            </a:endParaRPr>
          </a:p>
        </p:txBody>
      </p:sp>
      <p:sp>
        <p:nvSpPr>
          <p:cNvPr id="41" name="AutoShape 39"/>
          <p:cNvSpPr>
            <a:spLocks noChangeArrowheads="1"/>
          </p:cNvSpPr>
          <p:nvPr/>
        </p:nvSpPr>
        <p:spPr bwMode="auto">
          <a:xfrm>
            <a:off x="5903590" y="2853689"/>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42" name="Text Box 45"/>
          <p:cNvSpPr txBox="1">
            <a:spLocks noChangeArrowheads="1"/>
          </p:cNvSpPr>
          <p:nvPr/>
        </p:nvSpPr>
        <p:spPr bwMode="auto">
          <a:xfrm>
            <a:off x="4932040" y="3496180"/>
            <a:ext cx="2016125" cy="498598"/>
          </a:xfrm>
          <a:prstGeom prst="rect">
            <a:avLst/>
          </a:prstGeom>
          <a:noFill/>
          <a:ln w="9525">
            <a:noFill/>
            <a:miter lim="800000"/>
            <a:headEnd/>
            <a:tailEnd/>
          </a:ln>
        </p:spPr>
        <p:txBody>
          <a:bodyPr>
            <a:spAutoFit/>
          </a:bodyPr>
          <a:lstStyle/>
          <a:p>
            <a:pPr algn="ctr" eaLnBrk="1" fontAlgn="auto" hangingPunct="1">
              <a:spcBef>
                <a:spcPts val="0"/>
              </a:spcBef>
              <a:spcAft>
                <a:spcPct val="15000"/>
              </a:spcAft>
            </a:pPr>
            <a:r>
              <a:rPr lang="en-GB" sz="800" dirty="0" smtClean="0">
                <a:solidFill>
                  <a:srgbClr val="000000"/>
                </a:solidFill>
                <a:latin typeface="Arial"/>
              </a:rPr>
              <a:t>The IPP will build </a:t>
            </a:r>
          </a:p>
          <a:p>
            <a:pPr algn="ctr" eaLnBrk="1" fontAlgn="auto" hangingPunct="1">
              <a:spcBef>
                <a:spcPts val="0"/>
              </a:spcBef>
              <a:spcAft>
                <a:spcPct val="15000"/>
              </a:spcAft>
            </a:pPr>
            <a:r>
              <a:rPr lang="en-GB" sz="800" dirty="0" smtClean="0">
                <a:solidFill>
                  <a:srgbClr val="000000"/>
                </a:solidFill>
                <a:latin typeface="Arial"/>
              </a:rPr>
              <a:t>and operate the </a:t>
            </a:r>
          </a:p>
          <a:p>
            <a:pPr algn="ctr" eaLnBrk="1" fontAlgn="auto" hangingPunct="1">
              <a:spcBef>
                <a:spcPts val="0"/>
              </a:spcBef>
              <a:spcAft>
                <a:spcPct val="15000"/>
              </a:spcAft>
            </a:pPr>
            <a:r>
              <a:rPr lang="en-GB" sz="800" dirty="0" smtClean="0">
                <a:solidFill>
                  <a:srgbClr val="000000"/>
                </a:solidFill>
                <a:latin typeface="Arial"/>
              </a:rPr>
              <a:t>power plant</a:t>
            </a:r>
            <a:endParaRPr lang="fi-FI" sz="800" dirty="0">
              <a:solidFill>
                <a:srgbClr val="000000"/>
              </a:solidFill>
              <a:latin typeface="Arial"/>
            </a:endParaRPr>
          </a:p>
        </p:txBody>
      </p:sp>
      <p:cxnSp>
        <p:nvCxnSpPr>
          <p:cNvPr id="50" name="Curved Connector 49"/>
          <p:cNvCxnSpPr>
            <a:stCxn id="17" idx="5"/>
            <a:endCxn id="14" idx="3"/>
          </p:cNvCxnSpPr>
          <p:nvPr/>
        </p:nvCxnSpPr>
        <p:spPr>
          <a:xfrm rot="16200000" flipH="1">
            <a:off x="1657127" y="2260824"/>
            <a:ext cx="12700" cy="714333"/>
          </a:xfrm>
          <a:prstGeom prst="curvedConnector3">
            <a:avLst>
              <a:gd name="adj1" fmla="val 2631087"/>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3" name="Curved Connector 52"/>
          <p:cNvCxnSpPr>
            <a:stCxn id="14" idx="5"/>
            <a:endCxn id="15" idx="3"/>
          </p:cNvCxnSpPr>
          <p:nvPr/>
        </p:nvCxnSpPr>
        <p:spPr>
          <a:xfrm rot="5400000" flipH="1" flipV="1">
            <a:off x="2880296" y="2260030"/>
            <a:ext cx="1588" cy="714334"/>
          </a:xfrm>
          <a:prstGeom prst="curvedConnector3">
            <a:avLst>
              <a:gd name="adj1" fmla="val -2104206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6" name="Curved Connector 55"/>
          <p:cNvCxnSpPr>
            <a:stCxn id="15" idx="5"/>
            <a:endCxn id="13" idx="3"/>
          </p:cNvCxnSpPr>
          <p:nvPr/>
        </p:nvCxnSpPr>
        <p:spPr>
          <a:xfrm rot="16200000" flipH="1">
            <a:off x="4104258" y="2260030"/>
            <a:ext cx="1588" cy="714333"/>
          </a:xfrm>
          <a:prstGeom prst="curvedConnector3">
            <a:avLst>
              <a:gd name="adj1" fmla="val 2114206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0" name="Curved Connector 59"/>
          <p:cNvCxnSpPr>
            <a:stCxn id="13" idx="5"/>
            <a:endCxn id="16" idx="3"/>
          </p:cNvCxnSpPr>
          <p:nvPr/>
        </p:nvCxnSpPr>
        <p:spPr>
          <a:xfrm rot="5400000" flipH="1" flipV="1">
            <a:off x="5328221" y="2260030"/>
            <a:ext cx="1588" cy="714334"/>
          </a:xfrm>
          <a:prstGeom prst="curvedConnector3">
            <a:avLst>
              <a:gd name="adj1" fmla="val -2104206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3" name="Curved Connector 62"/>
          <p:cNvCxnSpPr>
            <a:stCxn id="16" idx="5"/>
            <a:endCxn id="12" idx="3"/>
          </p:cNvCxnSpPr>
          <p:nvPr/>
        </p:nvCxnSpPr>
        <p:spPr>
          <a:xfrm rot="16200000" flipH="1">
            <a:off x="6948450" y="1863763"/>
            <a:ext cx="12700" cy="1505279"/>
          </a:xfrm>
          <a:prstGeom prst="curvedConnector3">
            <a:avLst>
              <a:gd name="adj1" fmla="val 2631087"/>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Text Box 56"/>
          <p:cNvSpPr txBox="1">
            <a:spLocks noChangeArrowheads="1"/>
          </p:cNvSpPr>
          <p:nvPr/>
        </p:nvSpPr>
        <p:spPr bwMode="auto">
          <a:xfrm>
            <a:off x="6948264" y="911781"/>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Power</a:t>
            </a:r>
          </a:p>
          <a:p>
            <a:pPr algn="ctr" eaLnBrk="1" fontAlgn="auto" hangingPunct="1">
              <a:spcBef>
                <a:spcPts val="0"/>
              </a:spcBef>
              <a:spcAft>
                <a:spcPts val="0"/>
              </a:spcAft>
            </a:pPr>
            <a:r>
              <a:rPr lang="en-GB" sz="1000" dirty="0" smtClean="0">
                <a:solidFill>
                  <a:srgbClr val="000000"/>
                </a:solidFill>
                <a:latin typeface="Arial"/>
              </a:rPr>
              <a:t>consumer</a:t>
            </a:r>
            <a:endParaRPr lang="en-GB" sz="1000" b="1" dirty="0">
              <a:solidFill>
                <a:srgbClr val="000000"/>
              </a:solidFill>
              <a:latin typeface="Arial"/>
            </a:endParaRPr>
          </a:p>
        </p:txBody>
      </p:sp>
      <p:sp>
        <p:nvSpPr>
          <p:cNvPr id="51" name="Text Box 56"/>
          <p:cNvSpPr txBox="1">
            <a:spLocks noChangeArrowheads="1"/>
          </p:cNvSpPr>
          <p:nvPr/>
        </p:nvSpPr>
        <p:spPr bwMode="auto">
          <a:xfrm>
            <a:off x="6588224" y="2197809"/>
            <a:ext cx="864096" cy="307777"/>
          </a:xfrm>
          <a:prstGeom prst="rect">
            <a:avLst/>
          </a:prstGeom>
          <a:noFill/>
          <a:ln w="9525">
            <a:noFill/>
            <a:miter lim="800000"/>
            <a:headEnd/>
            <a:tailEnd/>
          </a:ln>
        </p:spPr>
        <p:txBody>
          <a:bodyPr wrap="square" anchor="b">
            <a:spAutoFit/>
          </a:bodyPr>
          <a:lstStyle/>
          <a:p>
            <a:pPr algn="ctr" eaLnBrk="1" fontAlgn="auto" hangingPunct="1">
              <a:spcBef>
                <a:spcPts val="0"/>
              </a:spcBef>
              <a:spcAft>
                <a:spcPts val="0"/>
              </a:spcAft>
            </a:pPr>
            <a:r>
              <a:rPr lang="en-GB" sz="1400" b="1" dirty="0" smtClean="0">
                <a:solidFill>
                  <a:srgbClr val="FFFFFF"/>
                </a:solidFill>
                <a:latin typeface="Arial"/>
              </a:rPr>
              <a:t>PPA</a:t>
            </a:r>
            <a:endParaRPr lang="en-GB" sz="1050" dirty="0" smtClean="0">
              <a:solidFill>
                <a:srgbClr val="FFFFFF"/>
              </a:solidFill>
              <a:latin typeface="Arial"/>
            </a:endParaRPr>
          </a:p>
        </p:txBody>
      </p:sp>
      <p:sp>
        <p:nvSpPr>
          <p:cNvPr id="59" name="TextBox 58"/>
          <p:cNvSpPr txBox="1"/>
          <p:nvPr/>
        </p:nvSpPr>
        <p:spPr>
          <a:xfrm>
            <a:off x="1259632" y="2989897"/>
            <a:ext cx="763351" cy="338554"/>
          </a:xfrm>
          <a:prstGeom prst="rect">
            <a:avLst/>
          </a:prstGeom>
          <a:solidFill>
            <a:schemeClr val="bg1"/>
          </a:solidFill>
        </p:spPr>
        <p:txBody>
          <a:bodyPr wrap="none" rtlCol="0">
            <a:spAutoFit/>
          </a:bodyPr>
          <a:lstStyle/>
          <a:p>
            <a:pPr eaLnBrk="1" fontAlgn="auto" hangingPunct="1">
              <a:spcBef>
                <a:spcPts val="0"/>
              </a:spcBef>
              <a:spcAft>
                <a:spcPts val="0"/>
              </a:spcAft>
            </a:pPr>
            <a:r>
              <a:rPr lang="fi-FI" sz="800" b="1" dirty="0" smtClean="0">
                <a:solidFill>
                  <a:srgbClr val="000000"/>
                </a:solidFill>
                <a:latin typeface="Arial"/>
              </a:rPr>
              <a:t>Natural Gas</a:t>
            </a:r>
          </a:p>
          <a:p>
            <a:pPr eaLnBrk="1" fontAlgn="auto" hangingPunct="1">
              <a:spcBef>
                <a:spcPts val="0"/>
              </a:spcBef>
              <a:spcAft>
                <a:spcPts val="0"/>
              </a:spcAft>
            </a:pPr>
            <a:r>
              <a:rPr lang="fi-FI" sz="800" b="1" dirty="0" smtClean="0">
                <a:solidFill>
                  <a:srgbClr val="000000"/>
                </a:solidFill>
                <a:latin typeface="Arial"/>
              </a:rPr>
              <a:t>$/mmBTU </a:t>
            </a:r>
            <a:endParaRPr lang="en-US" sz="800" b="1" dirty="0">
              <a:solidFill>
                <a:srgbClr val="000000"/>
              </a:solidFill>
              <a:latin typeface="Arial"/>
            </a:endParaRPr>
          </a:p>
        </p:txBody>
      </p:sp>
      <p:sp>
        <p:nvSpPr>
          <p:cNvPr id="64" name="TextBox 63"/>
          <p:cNvSpPr txBox="1"/>
          <p:nvPr/>
        </p:nvSpPr>
        <p:spPr>
          <a:xfrm>
            <a:off x="6767252" y="2989897"/>
            <a:ext cx="954108" cy="338554"/>
          </a:xfrm>
          <a:prstGeom prst="rect">
            <a:avLst/>
          </a:prstGeom>
          <a:noFill/>
        </p:spPr>
        <p:txBody>
          <a:bodyPr wrap="none" rtlCol="0">
            <a:spAutoFit/>
          </a:bodyPr>
          <a:lstStyle/>
          <a:p>
            <a:pPr algn="ctr" eaLnBrk="1" fontAlgn="auto" hangingPunct="1">
              <a:spcBef>
                <a:spcPts val="0"/>
              </a:spcBef>
              <a:spcAft>
                <a:spcPts val="0"/>
              </a:spcAft>
            </a:pPr>
            <a:r>
              <a:rPr lang="fi-FI" sz="800" b="1" dirty="0" smtClean="0">
                <a:solidFill>
                  <a:srgbClr val="000000"/>
                </a:solidFill>
                <a:latin typeface="Arial"/>
              </a:rPr>
              <a:t>Electricity price</a:t>
            </a:r>
          </a:p>
          <a:p>
            <a:pPr algn="ctr" eaLnBrk="1" fontAlgn="auto" hangingPunct="1">
              <a:spcBef>
                <a:spcPts val="0"/>
              </a:spcBef>
              <a:spcAft>
                <a:spcPts val="0"/>
              </a:spcAft>
            </a:pPr>
            <a:r>
              <a:rPr lang="fi-FI" sz="800" b="1" dirty="0" smtClean="0">
                <a:solidFill>
                  <a:srgbClr val="000000"/>
                </a:solidFill>
                <a:latin typeface="Arial"/>
              </a:rPr>
              <a:t>USD/MWh</a:t>
            </a:r>
            <a:endParaRPr lang="en-US" sz="800" b="1" dirty="0">
              <a:solidFill>
                <a:srgbClr val="000000"/>
              </a:solidFill>
              <a:latin typeface="Arial"/>
            </a:endParaRPr>
          </a:p>
        </p:txBody>
      </p:sp>
      <p:sp>
        <p:nvSpPr>
          <p:cNvPr id="61" name="TextBox 60"/>
          <p:cNvSpPr txBox="1"/>
          <p:nvPr/>
        </p:nvSpPr>
        <p:spPr>
          <a:xfrm>
            <a:off x="4854980" y="2989897"/>
            <a:ext cx="982961" cy="461665"/>
          </a:xfrm>
          <a:prstGeom prst="rect">
            <a:avLst/>
          </a:prstGeom>
          <a:solidFill>
            <a:schemeClr val="bg1"/>
          </a:solidFill>
        </p:spPr>
        <p:txBody>
          <a:bodyPr wrap="none" rtlCol="0">
            <a:spAutoFit/>
          </a:bodyPr>
          <a:lstStyle/>
          <a:p>
            <a:pPr algn="ctr" eaLnBrk="1" fontAlgn="auto" hangingPunct="1">
              <a:spcBef>
                <a:spcPts val="0"/>
              </a:spcBef>
              <a:spcAft>
                <a:spcPts val="0"/>
              </a:spcAft>
            </a:pPr>
            <a:r>
              <a:rPr lang="fi-FI" sz="800" b="1" dirty="0" smtClean="0">
                <a:solidFill>
                  <a:srgbClr val="000000"/>
                </a:solidFill>
                <a:latin typeface="Arial"/>
              </a:rPr>
              <a:t>FINAL</a:t>
            </a:r>
          </a:p>
          <a:p>
            <a:pPr algn="ctr" eaLnBrk="1" fontAlgn="auto" hangingPunct="1">
              <a:spcBef>
                <a:spcPts val="0"/>
              </a:spcBef>
              <a:spcAft>
                <a:spcPts val="0"/>
              </a:spcAft>
            </a:pPr>
            <a:r>
              <a:rPr lang="fi-FI" sz="800" b="1" dirty="0" smtClean="0">
                <a:solidFill>
                  <a:srgbClr val="000000"/>
                </a:solidFill>
                <a:latin typeface="Arial"/>
              </a:rPr>
              <a:t>LNG Sales Price</a:t>
            </a:r>
          </a:p>
          <a:p>
            <a:pPr algn="ctr" eaLnBrk="1" fontAlgn="auto" hangingPunct="1">
              <a:spcBef>
                <a:spcPts val="0"/>
              </a:spcBef>
              <a:spcAft>
                <a:spcPts val="0"/>
              </a:spcAft>
            </a:pPr>
            <a:r>
              <a:rPr lang="fi-FI" sz="800" b="1" dirty="0" smtClean="0">
                <a:solidFill>
                  <a:srgbClr val="000000"/>
                </a:solidFill>
                <a:latin typeface="Arial"/>
              </a:rPr>
              <a:t>$/mmBTU </a:t>
            </a:r>
            <a:endParaRPr lang="en-US" sz="800" b="1" dirty="0">
              <a:solidFill>
                <a:srgbClr val="000000"/>
              </a:solidFill>
              <a:latin typeface="Arial"/>
            </a:endParaRPr>
          </a:p>
        </p:txBody>
      </p:sp>
      <p:grpSp>
        <p:nvGrpSpPr>
          <p:cNvPr id="67" name="Group 314"/>
          <p:cNvGrpSpPr>
            <a:grpSpLocks noChangeAspect="1"/>
          </p:cNvGrpSpPr>
          <p:nvPr/>
        </p:nvGrpSpPr>
        <p:grpSpPr>
          <a:xfrm>
            <a:off x="755576" y="4581128"/>
            <a:ext cx="527003" cy="585066"/>
            <a:chOff x="1579725" y="4138165"/>
            <a:chExt cx="752864" cy="835810"/>
          </a:xfrm>
        </p:grpSpPr>
        <p:grpSp>
          <p:nvGrpSpPr>
            <p:cNvPr id="76" name="Group 280"/>
            <p:cNvGrpSpPr/>
            <p:nvPr/>
          </p:nvGrpSpPr>
          <p:grpSpPr>
            <a:xfrm>
              <a:off x="1808616" y="4138165"/>
              <a:ext cx="237169" cy="560165"/>
              <a:chOff x="5569086" y="4362848"/>
              <a:chExt cx="327288" cy="507195"/>
            </a:xfrm>
          </p:grpSpPr>
          <p:sp>
            <p:nvSpPr>
              <p:cNvPr id="78" name="Rectangle 77"/>
              <p:cNvSpPr/>
              <p:nvPr/>
            </p:nvSpPr>
            <p:spPr bwMode="auto">
              <a:xfrm>
                <a:off x="5719398" y="4760315"/>
                <a:ext cx="91440"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79" name="Trapezoid 78"/>
              <p:cNvSpPr/>
              <p:nvPr/>
            </p:nvSpPr>
            <p:spPr bwMode="auto">
              <a:xfrm>
                <a:off x="5719398" y="4715955"/>
                <a:ext cx="91440" cy="45720"/>
              </a:xfrm>
              <a:prstGeom prst="trapezoid">
                <a:avLst>
                  <a:gd name="adj" fmla="val 41167"/>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0" name="Trapezoid 79"/>
              <p:cNvSpPr/>
              <p:nvPr/>
            </p:nvSpPr>
            <p:spPr bwMode="auto">
              <a:xfrm rot="10800000">
                <a:off x="5719399" y="4672598"/>
                <a:ext cx="91440" cy="45720"/>
              </a:xfrm>
              <a:prstGeom prst="trapezoid">
                <a:avLst>
                  <a:gd name="adj" fmla="val 41167"/>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1" name="Rectangle 80"/>
              <p:cNvSpPr/>
              <p:nvPr/>
            </p:nvSpPr>
            <p:spPr bwMode="auto">
              <a:xfrm>
                <a:off x="5719398" y="4534478"/>
                <a:ext cx="91440" cy="13716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2" name="Rectangle 81"/>
              <p:cNvSpPr/>
              <p:nvPr/>
            </p:nvSpPr>
            <p:spPr bwMode="auto">
              <a:xfrm>
                <a:off x="5744016" y="4434759"/>
                <a:ext cx="42204"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3" name="Rectangle 82"/>
              <p:cNvSpPr/>
              <p:nvPr/>
            </p:nvSpPr>
            <p:spPr bwMode="auto">
              <a:xfrm rot="5400000">
                <a:off x="5827794" y="4395992"/>
                <a:ext cx="27432"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4" name="Rectangle 83"/>
              <p:cNvSpPr/>
              <p:nvPr/>
            </p:nvSpPr>
            <p:spPr bwMode="auto">
              <a:xfrm>
                <a:off x="5853314" y="4402284"/>
                <a:ext cx="18288" cy="73152"/>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5" name="Rectangle 84"/>
              <p:cNvSpPr/>
              <p:nvPr/>
            </p:nvSpPr>
            <p:spPr bwMode="auto">
              <a:xfrm rot="5400000">
                <a:off x="5742347" y="4493626"/>
                <a:ext cx="45720" cy="24688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6" name="Flowchart: Collate 85"/>
              <p:cNvSpPr/>
              <p:nvPr/>
            </p:nvSpPr>
            <p:spPr bwMode="auto">
              <a:xfrm rot="16200000">
                <a:off x="5582231" y="4581065"/>
                <a:ext cx="45719" cy="72010"/>
              </a:xfrm>
              <a:prstGeom prst="flowChartCollate">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7" name="Flowchart: Collate 86"/>
              <p:cNvSpPr/>
              <p:nvPr/>
            </p:nvSpPr>
            <p:spPr bwMode="auto">
              <a:xfrm rot="16200000">
                <a:off x="5739878" y="4349703"/>
                <a:ext cx="45719" cy="72010"/>
              </a:xfrm>
              <a:prstGeom prst="flowChartCollate">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8" name="Rectangle 87"/>
              <p:cNvSpPr/>
              <p:nvPr/>
            </p:nvSpPr>
            <p:spPr bwMode="auto">
              <a:xfrm>
                <a:off x="5755974" y="4381797"/>
                <a:ext cx="18288" cy="73152"/>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77" name="TextBox 76"/>
            <p:cNvSpPr txBox="1"/>
            <p:nvPr/>
          </p:nvSpPr>
          <p:spPr>
            <a:xfrm>
              <a:off x="1579725" y="4710166"/>
              <a:ext cx="752864" cy="26380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Gas Field</a:t>
              </a:r>
            </a:p>
          </p:txBody>
        </p:sp>
      </p:grpSp>
      <p:grpSp>
        <p:nvGrpSpPr>
          <p:cNvPr id="90" name="Group 541"/>
          <p:cNvGrpSpPr/>
          <p:nvPr/>
        </p:nvGrpSpPr>
        <p:grpSpPr>
          <a:xfrm>
            <a:off x="1331640" y="4581128"/>
            <a:ext cx="1891428" cy="634388"/>
            <a:chOff x="2086559" y="1412776"/>
            <a:chExt cx="1891428" cy="634388"/>
          </a:xfrm>
        </p:grpSpPr>
        <p:grpSp>
          <p:nvGrpSpPr>
            <p:cNvPr id="91" name="Group 255"/>
            <p:cNvGrpSpPr/>
            <p:nvPr/>
          </p:nvGrpSpPr>
          <p:grpSpPr>
            <a:xfrm>
              <a:off x="3419872" y="1484784"/>
              <a:ext cx="228826" cy="360249"/>
              <a:chOff x="5894661" y="5123326"/>
              <a:chExt cx="451108" cy="465975"/>
            </a:xfrm>
            <a:solidFill>
              <a:schemeClr val="accent1"/>
            </a:solidFill>
          </p:grpSpPr>
          <p:sp>
            <p:nvSpPr>
              <p:cNvPr id="116" name="Rectangle 115"/>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7" name="Block Arc 116"/>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92" name="TextBox 91"/>
            <p:cNvSpPr txBox="1"/>
            <p:nvPr/>
          </p:nvSpPr>
          <p:spPr>
            <a:xfrm>
              <a:off x="3094671" y="1848284"/>
              <a:ext cx="883316"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a:t>
              </a:r>
            </a:p>
          </p:txBody>
        </p:sp>
        <p:grpSp>
          <p:nvGrpSpPr>
            <p:cNvPr id="93" name="Group 168"/>
            <p:cNvGrpSpPr/>
            <p:nvPr/>
          </p:nvGrpSpPr>
          <p:grpSpPr>
            <a:xfrm>
              <a:off x="2396523" y="1412776"/>
              <a:ext cx="607733" cy="362088"/>
              <a:chOff x="2459352" y="4184275"/>
              <a:chExt cx="620382" cy="517269"/>
            </a:xfrm>
            <a:solidFill>
              <a:schemeClr val="accent1"/>
            </a:solidFill>
          </p:grpSpPr>
          <p:sp>
            <p:nvSpPr>
              <p:cNvPr id="95" name="Rectangle 94"/>
              <p:cNvSpPr/>
              <p:nvPr/>
            </p:nvSpPr>
            <p:spPr bwMode="auto">
              <a:xfrm>
                <a:off x="2781556" y="4478090"/>
                <a:ext cx="298178" cy="222178"/>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6" name="Rectangle 95"/>
              <p:cNvSpPr/>
              <p:nvPr/>
            </p:nvSpPr>
            <p:spPr bwMode="auto">
              <a:xfrm>
                <a:off x="2959226"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7" name="Rectangle 96"/>
              <p:cNvSpPr/>
              <p:nvPr/>
            </p:nvSpPr>
            <p:spPr bwMode="auto">
              <a:xfrm>
                <a:off x="2903453"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8" name="Rectangle 97"/>
              <p:cNvSpPr/>
              <p:nvPr/>
            </p:nvSpPr>
            <p:spPr bwMode="auto">
              <a:xfrm>
                <a:off x="2847680"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9" name="Rectangle 98"/>
              <p:cNvSpPr/>
              <p:nvPr/>
            </p:nvSpPr>
            <p:spPr bwMode="auto">
              <a:xfrm>
                <a:off x="2791908"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100" name="Straight Connector 99"/>
              <p:cNvCxnSpPr/>
              <p:nvPr/>
            </p:nvCxnSpPr>
            <p:spPr bwMode="auto">
              <a:xfrm>
                <a:off x="2920019"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101" name="Straight Connector 100"/>
              <p:cNvCxnSpPr/>
              <p:nvPr/>
            </p:nvCxnSpPr>
            <p:spPr bwMode="auto">
              <a:xfrm>
                <a:off x="2975792"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102" name="Straight Connector 101"/>
              <p:cNvCxnSpPr/>
              <p:nvPr/>
            </p:nvCxnSpPr>
            <p:spPr bwMode="auto">
              <a:xfrm>
                <a:off x="2864246"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103" name="Straight Connector 102"/>
              <p:cNvCxnSpPr/>
              <p:nvPr/>
            </p:nvCxnSpPr>
            <p:spPr bwMode="auto">
              <a:xfrm>
                <a:off x="2808473" y="4198064"/>
                <a:ext cx="0" cy="79531"/>
              </a:xfrm>
              <a:prstGeom prst="line">
                <a:avLst/>
              </a:prstGeom>
              <a:grpFill/>
              <a:ln w="15875" cap="flat" cmpd="sng" algn="ctr">
                <a:solidFill>
                  <a:schemeClr val="accent1"/>
                </a:solidFill>
                <a:prstDash val="solid"/>
                <a:round/>
                <a:headEnd type="none" w="med" len="med"/>
                <a:tailEnd type="none" w="med" len="med"/>
              </a:ln>
              <a:effectLst/>
            </p:spPr>
          </p:cxnSp>
          <p:grpSp>
            <p:nvGrpSpPr>
              <p:cNvPr id="104" name="Group 143"/>
              <p:cNvGrpSpPr/>
              <p:nvPr/>
            </p:nvGrpSpPr>
            <p:grpSpPr>
              <a:xfrm>
                <a:off x="2756221" y="4184275"/>
                <a:ext cx="231917" cy="397653"/>
                <a:chOff x="5908190" y="4069947"/>
                <a:chExt cx="320040" cy="360050"/>
              </a:xfrm>
              <a:grpFill/>
            </p:grpSpPr>
            <p:cxnSp>
              <p:nvCxnSpPr>
                <p:cNvPr id="114" name="Straight Connector 113"/>
                <p:cNvCxnSpPr/>
                <p:nvPr/>
              </p:nvCxnSpPr>
              <p:spPr bwMode="auto">
                <a:xfrm flipH="1">
                  <a:off x="5908190" y="4077090"/>
                  <a:ext cx="320040" cy="0"/>
                </a:xfrm>
                <a:prstGeom prst="line">
                  <a:avLst/>
                </a:prstGeom>
                <a:grpFill/>
                <a:ln w="15875" cap="flat" cmpd="sng" algn="ctr">
                  <a:solidFill>
                    <a:schemeClr val="accent1"/>
                  </a:solidFill>
                  <a:prstDash val="solid"/>
                  <a:round/>
                  <a:headEnd type="none" w="med" len="med"/>
                  <a:tailEnd type="none" w="med" len="med"/>
                </a:ln>
                <a:effectLst/>
              </p:spPr>
            </p:cxnSp>
            <p:cxnSp>
              <p:nvCxnSpPr>
                <p:cNvPr id="115" name="Straight Connector 114"/>
                <p:cNvCxnSpPr/>
                <p:nvPr/>
              </p:nvCxnSpPr>
              <p:spPr bwMode="auto">
                <a:xfrm>
                  <a:off x="5908657" y="4069947"/>
                  <a:ext cx="0" cy="360050"/>
                </a:xfrm>
                <a:prstGeom prst="line">
                  <a:avLst/>
                </a:prstGeom>
                <a:grpFill/>
                <a:ln w="15875" cap="flat" cmpd="sng" algn="ctr">
                  <a:solidFill>
                    <a:schemeClr val="accent1"/>
                  </a:solidFill>
                  <a:prstDash val="solid"/>
                  <a:round/>
                  <a:headEnd type="none" w="med" len="med"/>
                  <a:tailEnd type="none" w="med" len="med"/>
                </a:ln>
                <a:effectLst/>
              </p:spPr>
            </p:cxnSp>
          </p:grpSp>
          <p:sp>
            <p:nvSpPr>
              <p:cNvPr id="105" name="Rectangle 104"/>
              <p:cNvSpPr/>
              <p:nvPr/>
            </p:nvSpPr>
            <p:spPr bwMode="auto">
              <a:xfrm>
                <a:off x="2459352" y="4600554"/>
                <a:ext cx="311431" cy="100990"/>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6" name="Rectangle 105"/>
              <p:cNvSpPr/>
              <p:nvPr/>
            </p:nvSpPr>
            <p:spPr bwMode="auto">
              <a:xfrm>
                <a:off x="2591876" y="4578741"/>
                <a:ext cx="178907" cy="3495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7" name="Rectangle 106"/>
              <p:cNvSpPr/>
              <p:nvPr/>
            </p:nvSpPr>
            <p:spPr bwMode="auto">
              <a:xfrm>
                <a:off x="2687195" y="4455063"/>
                <a:ext cx="33131" cy="151485"/>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8" name="Rectangle 107"/>
              <p:cNvSpPr/>
              <p:nvPr/>
            </p:nvSpPr>
            <p:spPr bwMode="auto">
              <a:xfrm>
                <a:off x="2633288" y="4455063"/>
                <a:ext cx="33131" cy="151485"/>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9" name="Rectangle 108"/>
              <p:cNvSpPr/>
              <p:nvPr/>
            </p:nvSpPr>
            <p:spPr bwMode="auto">
              <a:xfrm>
                <a:off x="2579309" y="4324303"/>
                <a:ext cx="33131" cy="30296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0" name="Rectangle 109"/>
              <p:cNvSpPr/>
              <p:nvPr/>
            </p:nvSpPr>
            <p:spPr bwMode="auto">
              <a:xfrm>
                <a:off x="2524981" y="4324303"/>
                <a:ext cx="33131" cy="30296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1" name="Rectangle 110"/>
              <p:cNvSpPr/>
              <p:nvPr/>
            </p:nvSpPr>
            <p:spPr bwMode="auto">
              <a:xfrm rot="5400000">
                <a:off x="2549033" y="4337358"/>
                <a:ext cx="40396" cy="13252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2" name="Rectangle 111"/>
              <p:cNvSpPr/>
              <p:nvPr/>
            </p:nvSpPr>
            <p:spPr bwMode="auto">
              <a:xfrm rot="5400000">
                <a:off x="2499336" y="4516879"/>
                <a:ext cx="40396" cy="33131"/>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3" name="Rectangle 112"/>
              <p:cNvSpPr/>
              <p:nvPr/>
            </p:nvSpPr>
            <p:spPr bwMode="auto">
              <a:xfrm rot="5400000">
                <a:off x="2668596" y="4481785"/>
                <a:ext cx="30297" cy="66262"/>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94" name="TextBox 93"/>
            <p:cNvSpPr txBox="1"/>
            <p:nvPr/>
          </p:nvSpPr>
          <p:spPr>
            <a:xfrm>
              <a:off x="2086559" y="1770165"/>
              <a:ext cx="123615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Gas pre-treatment </a:t>
              </a:r>
            </a:p>
            <a:p>
              <a:pPr algn="ctr" eaLnBrk="1" fontAlgn="auto" hangingPunct="1">
                <a:spcBef>
                  <a:spcPts val="0"/>
                </a:spcBef>
                <a:spcAft>
                  <a:spcPts val="0"/>
                </a:spcAft>
              </a:pPr>
              <a:r>
                <a:rPr lang="en-US" sz="600" b="1" dirty="0" smtClean="0">
                  <a:solidFill>
                    <a:srgbClr val="000000"/>
                  </a:solidFill>
                  <a:latin typeface="Arial"/>
                </a:rPr>
                <a:t>&amp; Liquefaction System</a:t>
              </a:r>
            </a:p>
          </p:txBody>
        </p:sp>
      </p:grpSp>
      <p:grpSp>
        <p:nvGrpSpPr>
          <p:cNvPr id="118" name="Group 917"/>
          <p:cNvGrpSpPr/>
          <p:nvPr/>
        </p:nvGrpSpPr>
        <p:grpSpPr>
          <a:xfrm>
            <a:off x="3347864" y="4787382"/>
            <a:ext cx="1080120" cy="539667"/>
            <a:chOff x="4081831" y="3833024"/>
            <a:chExt cx="1080120" cy="539667"/>
          </a:xfrm>
        </p:grpSpPr>
        <p:grpSp>
          <p:nvGrpSpPr>
            <p:cNvPr id="119" name="Group 103"/>
            <p:cNvGrpSpPr/>
            <p:nvPr/>
          </p:nvGrpSpPr>
          <p:grpSpPr>
            <a:xfrm>
              <a:off x="4250371" y="3833024"/>
              <a:ext cx="716139" cy="237701"/>
              <a:chOff x="6198920" y="3530858"/>
              <a:chExt cx="732509" cy="339576"/>
            </a:xfrm>
          </p:grpSpPr>
          <p:sp>
            <p:nvSpPr>
              <p:cNvPr id="121" name="Rectangle 120"/>
              <p:cNvSpPr/>
              <p:nvPr/>
            </p:nvSpPr>
            <p:spPr bwMode="auto">
              <a:xfrm rot="5400000">
                <a:off x="6528454" y="3695187"/>
                <a:ext cx="54223" cy="27134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2" name="Rectangle 121"/>
              <p:cNvSpPr/>
              <p:nvPr/>
            </p:nvSpPr>
            <p:spPr bwMode="auto">
              <a:xfrm>
                <a:off x="6774887" y="3530859"/>
                <a:ext cx="156542" cy="238585"/>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23" name="Rectangle 122"/>
              <p:cNvSpPr/>
              <p:nvPr/>
            </p:nvSpPr>
            <p:spPr bwMode="auto">
              <a:xfrm>
                <a:off x="6566165" y="3747983"/>
                <a:ext cx="364440"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4" name="Rectangle 123"/>
              <p:cNvSpPr/>
              <p:nvPr/>
            </p:nvSpPr>
            <p:spPr bwMode="auto">
              <a:xfrm rot="5400000">
                <a:off x="6723138" y="3745794"/>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5" name="Rectangle 124"/>
              <p:cNvSpPr/>
              <p:nvPr/>
            </p:nvSpPr>
            <p:spPr bwMode="auto">
              <a:xfrm rot="5400000">
                <a:off x="6830778" y="3589265"/>
                <a:ext cx="159057" cy="4224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6" name="Rectangle 125"/>
              <p:cNvSpPr/>
              <p:nvPr/>
            </p:nvSpPr>
            <p:spPr bwMode="auto">
              <a:xfrm rot="5400000">
                <a:off x="6463058" y="3724332"/>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7" name="Rectangle 126"/>
              <p:cNvSpPr/>
              <p:nvPr/>
            </p:nvSpPr>
            <p:spPr bwMode="auto">
              <a:xfrm>
                <a:off x="6246605" y="3732034"/>
                <a:ext cx="438822"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8" name="Rectangle 127"/>
              <p:cNvSpPr/>
              <p:nvPr/>
            </p:nvSpPr>
            <p:spPr bwMode="auto">
              <a:xfrm rot="5400000">
                <a:off x="6399681" y="3719202"/>
                <a:ext cx="50495" cy="23935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9" name="Rounded Rectangle 128"/>
              <p:cNvSpPr/>
              <p:nvPr/>
            </p:nvSpPr>
            <p:spPr>
              <a:xfrm>
                <a:off x="6198920" y="3604162"/>
                <a:ext cx="552202" cy="112815"/>
              </a:xfrm>
              <a:prstGeom prst="roundRect">
                <a:avLst/>
              </a:pr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100" dirty="0" err="1" smtClean="0">
                  <a:solidFill>
                    <a:srgbClr val="000000"/>
                  </a:solidFill>
                </a:endParaRPr>
              </a:p>
            </p:txBody>
          </p:sp>
        </p:grpSp>
        <p:sp>
          <p:nvSpPr>
            <p:cNvPr id="120" name="TextBox 119"/>
            <p:cNvSpPr txBox="1"/>
            <p:nvPr/>
          </p:nvSpPr>
          <p:spPr>
            <a:xfrm>
              <a:off x="4081831" y="4095692"/>
              <a:ext cx="1080120" cy="276999"/>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LNG Tank Trucks</a:t>
              </a:r>
            </a:p>
            <a:p>
              <a:pPr algn="ctr" eaLnBrk="1" fontAlgn="auto" hangingPunct="1">
                <a:spcBef>
                  <a:spcPts val="0"/>
                </a:spcBef>
                <a:spcAft>
                  <a:spcPts val="0"/>
                </a:spcAft>
              </a:pPr>
              <a:endParaRPr lang="en-US" sz="600" b="1" dirty="0">
                <a:solidFill>
                  <a:srgbClr val="000000"/>
                </a:solidFill>
                <a:latin typeface="Arial"/>
              </a:endParaRPr>
            </a:p>
          </p:txBody>
        </p:sp>
      </p:grpSp>
      <p:grpSp>
        <p:nvGrpSpPr>
          <p:cNvPr id="136" name="Group 135"/>
          <p:cNvGrpSpPr/>
          <p:nvPr/>
        </p:nvGrpSpPr>
        <p:grpSpPr>
          <a:xfrm>
            <a:off x="4540846" y="4607552"/>
            <a:ext cx="1111274" cy="693656"/>
            <a:chOff x="5868144" y="2996952"/>
            <a:chExt cx="1111274" cy="693656"/>
          </a:xfrm>
        </p:grpSpPr>
        <p:sp>
          <p:nvSpPr>
            <p:cNvPr id="137" name="TextBox 136"/>
            <p:cNvSpPr txBox="1"/>
            <p:nvPr/>
          </p:nvSpPr>
          <p:spPr>
            <a:xfrm>
              <a:off x="5868144" y="3413609"/>
              <a:ext cx="111127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 </a:t>
              </a:r>
            </a:p>
            <a:p>
              <a:pPr algn="ctr" eaLnBrk="1" fontAlgn="auto" hangingPunct="1">
                <a:spcBef>
                  <a:spcPts val="0"/>
                </a:spcBef>
                <a:spcAft>
                  <a:spcPts val="0"/>
                </a:spcAft>
              </a:pPr>
              <a:r>
                <a:rPr lang="en-US" sz="600" b="1" dirty="0" smtClean="0">
                  <a:solidFill>
                    <a:srgbClr val="000000"/>
                  </a:solidFill>
                  <a:latin typeface="Arial"/>
                </a:rPr>
                <a:t>&amp; Re-gasification system</a:t>
              </a:r>
            </a:p>
          </p:txBody>
        </p:sp>
        <p:grpSp>
          <p:nvGrpSpPr>
            <p:cNvPr id="138" name="Group 241"/>
            <p:cNvGrpSpPr/>
            <p:nvPr/>
          </p:nvGrpSpPr>
          <p:grpSpPr>
            <a:xfrm>
              <a:off x="6482954" y="3160869"/>
              <a:ext cx="216465" cy="193881"/>
              <a:chOff x="6697735" y="5282211"/>
              <a:chExt cx="502920" cy="292803"/>
            </a:xfrm>
            <a:solidFill>
              <a:schemeClr val="accent1"/>
            </a:solidFill>
          </p:grpSpPr>
          <p:sp>
            <p:nvSpPr>
              <p:cNvPr id="142" name="Rectangle 141"/>
              <p:cNvSpPr/>
              <p:nvPr/>
            </p:nvSpPr>
            <p:spPr bwMode="auto">
              <a:xfrm>
                <a:off x="6720595" y="5282211"/>
                <a:ext cx="457200" cy="201168"/>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3" name="Rectangle 142"/>
              <p:cNvSpPr/>
              <p:nvPr/>
            </p:nvSpPr>
            <p:spPr bwMode="auto">
              <a:xfrm rot="5400000">
                <a:off x="6935479" y="5286783"/>
                <a:ext cx="27432" cy="3657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4" name="Rectangle 143"/>
              <p:cNvSpPr/>
              <p:nvPr/>
            </p:nvSpPr>
            <p:spPr bwMode="auto">
              <a:xfrm>
                <a:off x="6697735" y="5483574"/>
                <a:ext cx="502920" cy="9144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5" name="Rectangle 144"/>
              <p:cNvSpPr/>
              <p:nvPr/>
            </p:nvSpPr>
            <p:spPr bwMode="auto">
              <a:xfrm rot="5400000">
                <a:off x="6926335" y="5414994"/>
                <a:ext cx="45720" cy="27432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146" name="Straight Connector 145"/>
              <p:cNvCxnSpPr/>
              <p:nvPr/>
            </p:nvCxnSpPr>
            <p:spPr bwMode="auto">
              <a:xfrm>
                <a:off x="67876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47" name="Straight Connector 146"/>
              <p:cNvCxnSpPr/>
              <p:nvPr/>
            </p:nvCxnSpPr>
            <p:spPr bwMode="auto">
              <a:xfrm>
                <a:off x="691619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48" name="Straight Connector 147"/>
              <p:cNvCxnSpPr/>
              <p:nvPr/>
            </p:nvCxnSpPr>
            <p:spPr bwMode="auto">
              <a:xfrm>
                <a:off x="70447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49" name="Straight Connector 148"/>
              <p:cNvCxnSpPr/>
              <p:nvPr/>
            </p:nvCxnSpPr>
            <p:spPr bwMode="auto">
              <a:xfrm>
                <a:off x="698046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50" name="Straight Connector 149"/>
              <p:cNvCxnSpPr/>
              <p:nvPr/>
            </p:nvCxnSpPr>
            <p:spPr bwMode="auto">
              <a:xfrm>
                <a:off x="685191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51" name="Straight Connector 150"/>
              <p:cNvCxnSpPr/>
              <p:nvPr/>
            </p:nvCxnSpPr>
            <p:spPr bwMode="auto">
              <a:xfrm>
                <a:off x="7109017" y="5298879"/>
                <a:ext cx="0" cy="144020"/>
              </a:xfrm>
              <a:prstGeom prst="line">
                <a:avLst/>
              </a:prstGeom>
              <a:grpFill/>
              <a:ln w="9525" cap="flat" cmpd="sng" algn="ctr">
                <a:solidFill>
                  <a:schemeClr val="bg1"/>
                </a:solidFill>
                <a:prstDash val="solid"/>
                <a:round/>
                <a:headEnd type="none" w="med" len="med"/>
                <a:tailEnd type="none" w="med" len="med"/>
              </a:ln>
              <a:effectLst/>
            </p:spPr>
          </p:cxnSp>
        </p:grpSp>
        <p:grpSp>
          <p:nvGrpSpPr>
            <p:cNvPr id="139" name="Group 255"/>
            <p:cNvGrpSpPr/>
            <p:nvPr/>
          </p:nvGrpSpPr>
          <p:grpSpPr>
            <a:xfrm>
              <a:off x="6149262" y="2996952"/>
              <a:ext cx="295943" cy="360247"/>
              <a:chOff x="5894661" y="5123326"/>
              <a:chExt cx="451108" cy="465975"/>
            </a:xfrm>
            <a:solidFill>
              <a:schemeClr val="accent1"/>
            </a:solidFill>
          </p:grpSpPr>
          <p:sp>
            <p:nvSpPr>
              <p:cNvPr id="140" name="Rectangle 139"/>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1" name="Block Arc 140"/>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grpSp>
      <p:grpSp>
        <p:nvGrpSpPr>
          <p:cNvPr id="152" name="Group 768"/>
          <p:cNvGrpSpPr/>
          <p:nvPr/>
        </p:nvGrpSpPr>
        <p:grpSpPr>
          <a:xfrm>
            <a:off x="5724128" y="4725144"/>
            <a:ext cx="796559" cy="515378"/>
            <a:chOff x="7312264" y="4279568"/>
            <a:chExt cx="796559" cy="515378"/>
          </a:xfrm>
        </p:grpSpPr>
        <p:sp>
          <p:nvSpPr>
            <p:cNvPr id="153" name="TextBox 152"/>
            <p:cNvSpPr txBox="1"/>
            <p:nvPr/>
          </p:nvSpPr>
          <p:spPr>
            <a:xfrm>
              <a:off x="7312264" y="4610280"/>
              <a:ext cx="796559"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Power Plant</a:t>
              </a:r>
              <a:endParaRPr lang="en-US" sz="600" b="1" dirty="0">
                <a:solidFill>
                  <a:srgbClr val="000000"/>
                </a:solidFill>
                <a:latin typeface="Arial"/>
              </a:endParaRPr>
            </a:p>
          </p:txBody>
        </p:sp>
        <p:grpSp>
          <p:nvGrpSpPr>
            <p:cNvPr id="154" name="Group 209"/>
            <p:cNvGrpSpPr>
              <a:grpSpLocks noChangeAspect="1"/>
            </p:cNvGrpSpPr>
            <p:nvPr/>
          </p:nvGrpSpPr>
          <p:grpSpPr>
            <a:xfrm>
              <a:off x="7494283" y="4279568"/>
              <a:ext cx="411726" cy="318117"/>
              <a:chOff x="7851119" y="4522874"/>
              <a:chExt cx="703440" cy="356606"/>
            </a:xfrm>
            <a:solidFill>
              <a:schemeClr val="accent1"/>
            </a:solidFill>
          </p:grpSpPr>
          <p:sp>
            <p:nvSpPr>
              <p:cNvPr id="155" name="Rectangle 154"/>
              <p:cNvSpPr/>
              <p:nvPr/>
            </p:nvSpPr>
            <p:spPr bwMode="auto">
              <a:xfrm>
                <a:off x="7884460" y="4725178"/>
                <a:ext cx="360050" cy="15430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56" name="Isosceles Triangle 155"/>
              <p:cNvSpPr/>
              <p:nvPr/>
            </p:nvSpPr>
            <p:spPr bwMode="auto">
              <a:xfrm>
                <a:off x="7884460" y="4653169"/>
                <a:ext cx="360050" cy="72010"/>
              </a:xfrm>
              <a:prstGeom prst="triangl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57" name="Regular Pentagon 156"/>
              <p:cNvSpPr/>
              <p:nvPr/>
            </p:nvSpPr>
            <p:spPr bwMode="auto">
              <a:xfrm>
                <a:off x="8018765" y="4604971"/>
                <a:ext cx="91440" cy="72010"/>
              </a:xfrm>
              <a:prstGeom prst="pentagon">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158" name="Group 25"/>
              <p:cNvGrpSpPr/>
              <p:nvPr/>
            </p:nvGrpSpPr>
            <p:grpSpPr>
              <a:xfrm>
                <a:off x="8486831" y="4522874"/>
                <a:ext cx="54864" cy="281179"/>
                <a:chOff x="8558841" y="4516010"/>
                <a:chExt cx="54864" cy="281179"/>
              </a:xfrm>
              <a:grpFill/>
            </p:grpSpPr>
            <p:sp>
              <p:nvSpPr>
                <p:cNvPr id="177" name="Rectangle 176"/>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78" name="Rectangle 177"/>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grpSp>
            <p:nvGrpSpPr>
              <p:cNvPr id="159" name="Group 26"/>
              <p:cNvGrpSpPr/>
              <p:nvPr/>
            </p:nvGrpSpPr>
            <p:grpSpPr>
              <a:xfrm>
                <a:off x="8412345" y="4522874"/>
                <a:ext cx="54864" cy="281179"/>
                <a:chOff x="8558841" y="4516010"/>
                <a:chExt cx="54864" cy="281179"/>
              </a:xfrm>
              <a:grpFill/>
            </p:grpSpPr>
            <p:sp>
              <p:nvSpPr>
                <p:cNvPr id="175" name="Rectangle 174"/>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76" name="Rectangle 175"/>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sp>
            <p:nvSpPr>
              <p:cNvPr id="160" name="Rectangle 159"/>
              <p:cNvSpPr/>
              <p:nvPr/>
            </p:nvSpPr>
            <p:spPr bwMode="auto">
              <a:xfrm>
                <a:off x="7851119" y="4772233"/>
                <a:ext cx="36576" cy="731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61" name="Rectangle 160"/>
              <p:cNvSpPr/>
              <p:nvPr/>
            </p:nvSpPr>
            <p:spPr bwMode="auto">
              <a:xfrm>
                <a:off x="8244510" y="4750708"/>
                <a:ext cx="182880" cy="2743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62" name="Trapezoid 161"/>
              <p:cNvSpPr/>
              <p:nvPr/>
            </p:nvSpPr>
            <p:spPr bwMode="auto">
              <a:xfrm>
                <a:off x="8275627" y="4726993"/>
                <a:ext cx="109728" cy="64008"/>
              </a:xfrm>
              <a:prstGeom prst="trapezoid">
                <a:avLst>
                  <a:gd name="adj" fmla="val 41167"/>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163" name="Group 61"/>
              <p:cNvGrpSpPr/>
              <p:nvPr/>
            </p:nvGrpSpPr>
            <p:grpSpPr>
              <a:xfrm>
                <a:off x="8402816" y="4797190"/>
                <a:ext cx="151743" cy="72010"/>
                <a:chOff x="8395673" y="5013220"/>
                <a:chExt cx="151743" cy="72010"/>
              </a:xfrm>
              <a:grpFill/>
            </p:grpSpPr>
            <p:cxnSp>
              <p:nvCxnSpPr>
                <p:cNvPr id="170" name="Straight Connector 169"/>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171" name="Straight Connector 170"/>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72" name="Straight Connector 171"/>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73" name="Straight Connector 172"/>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174" name="Straight Connector 173"/>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nvGrpSpPr>
              <p:cNvPr id="164" name="Group 62"/>
              <p:cNvGrpSpPr/>
              <p:nvPr/>
            </p:nvGrpSpPr>
            <p:grpSpPr>
              <a:xfrm>
                <a:off x="8259972" y="4797190"/>
                <a:ext cx="151743" cy="72010"/>
                <a:chOff x="8395673" y="5013220"/>
                <a:chExt cx="151743" cy="72010"/>
              </a:xfrm>
              <a:grpFill/>
            </p:grpSpPr>
            <p:cxnSp>
              <p:nvCxnSpPr>
                <p:cNvPr id="165" name="Straight Connector 164"/>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166" name="Straight Connector 165"/>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67" name="Straight Connector 166"/>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68" name="Straight Connector 167"/>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169" name="Straight Connector 168"/>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grpSp>
      <p:sp>
        <p:nvSpPr>
          <p:cNvPr id="179" name="Rectangle 178"/>
          <p:cNvSpPr/>
          <p:nvPr/>
        </p:nvSpPr>
        <p:spPr>
          <a:xfrm>
            <a:off x="1403648" y="4437112"/>
            <a:ext cx="1944216" cy="936104"/>
          </a:xfrm>
          <a:prstGeom prst="rect">
            <a:avLst/>
          </a:prstGeom>
          <a:noFill/>
          <a:ln w="190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65" name="TextBox 64"/>
          <p:cNvSpPr txBox="1"/>
          <p:nvPr/>
        </p:nvSpPr>
        <p:spPr>
          <a:xfrm>
            <a:off x="1475656" y="4293096"/>
            <a:ext cx="1765227" cy="276999"/>
          </a:xfrm>
          <a:prstGeom prst="rect">
            <a:avLst/>
          </a:prstGeom>
          <a:solidFill>
            <a:schemeClr val="bg1"/>
          </a:solidFill>
        </p:spPr>
        <p:txBody>
          <a:bodyPr wrap="none" rtlCol="0">
            <a:spAutoFit/>
          </a:bodyPr>
          <a:lstStyle/>
          <a:p>
            <a:pPr eaLnBrk="1" fontAlgn="auto" hangingPunct="1">
              <a:spcBef>
                <a:spcPts val="0"/>
              </a:spcBef>
              <a:spcAft>
                <a:spcPts val="0"/>
              </a:spcAft>
            </a:pPr>
            <a:r>
              <a:rPr lang="fi-FI" sz="1200" b="1" dirty="0" smtClean="0">
                <a:solidFill>
                  <a:srgbClr val="FF7300"/>
                </a:solidFill>
                <a:latin typeface="Arial"/>
              </a:rPr>
              <a:t>Wärtsilä EPC delivery</a:t>
            </a:r>
            <a:endParaRPr lang="en-US" sz="1200" b="1" dirty="0">
              <a:solidFill>
                <a:srgbClr val="FF7300"/>
              </a:solidFill>
              <a:latin typeface="Arial"/>
            </a:endParaRPr>
          </a:p>
        </p:txBody>
      </p:sp>
      <p:sp>
        <p:nvSpPr>
          <p:cNvPr id="180" name="TextBox 179"/>
          <p:cNvSpPr txBox="1"/>
          <p:nvPr/>
        </p:nvSpPr>
        <p:spPr>
          <a:xfrm>
            <a:off x="2411760" y="2996952"/>
            <a:ext cx="795411" cy="338554"/>
          </a:xfrm>
          <a:prstGeom prst="rect">
            <a:avLst/>
          </a:prstGeom>
          <a:solidFill>
            <a:schemeClr val="bg1"/>
          </a:solidFill>
        </p:spPr>
        <p:txBody>
          <a:bodyPr wrap="none" rtlCol="0">
            <a:spAutoFit/>
          </a:bodyPr>
          <a:lstStyle/>
          <a:p>
            <a:pPr eaLnBrk="1" fontAlgn="auto" hangingPunct="1">
              <a:spcBef>
                <a:spcPts val="0"/>
              </a:spcBef>
              <a:spcAft>
                <a:spcPts val="0"/>
              </a:spcAft>
            </a:pPr>
            <a:r>
              <a:rPr lang="fi-FI" sz="800" b="1" dirty="0" smtClean="0">
                <a:solidFill>
                  <a:srgbClr val="000000"/>
                </a:solidFill>
                <a:latin typeface="Arial"/>
              </a:rPr>
              <a:t>Liquefaction</a:t>
            </a:r>
          </a:p>
          <a:p>
            <a:pPr eaLnBrk="1" fontAlgn="auto" hangingPunct="1">
              <a:spcBef>
                <a:spcPts val="0"/>
              </a:spcBef>
              <a:spcAft>
                <a:spcPts val="0"/>
              </a:spcAft>
            </a:pPr>
            <a:r>
              <a:rPr lang="fi-FI" sz="800" b="1" dirty="0" smtClean="0">
                <a:solidFill>
                  <a:srgbClr val="000000"/>
                </a:solidFill>
                <a:latin typeface="Arial"/>
              </a:rPr>
              <a:t>$/mmBTU </a:t>
            </a:r>
            <a:endParaRPr lang="en-US" sz="800" b="1" dirty="0">
              <a:solidFill>
                <a:srgbClr val="000000"/>
              </a:solidFill>
              <a:latin typeface="Arial"/>
            </a:endParaRPr>
          </a:p>
        </p:txBody>
      </p:sp>
      <p:sp>
        <p:nvSpPr>
          <p:cNvPr id="181" name="TextBox 180"/>
          <p:cNvSpPr txBox="1"/>
          <p:nvPr/>
        </p:nvSpPr>
        <p:spPr>
          <a:xfrm>
            <a:off x="3704581" y="2996952"/>
            <a:ext cx="692818" cy="338554"/>
          </a:xfrm>
          <a:prstGeom prst="rect">
            <a:avLst/>
          </a:prstGeom>
          <a:solidFill>
            <a:schemeClr val="bg1"/>
          </a:solidFill>
        </p:spPr>
        <p:txBody>
          <a:bodyPr wrap="none" rtlCol="0">
            <a:spAutoFit/>
          </a:bodyPr>
          <a:lstStyle/>
          <a:p>
            <a:pPr eaLnBrk="1" fontAlgn="auto" hangingPunct="1">
              <a:spcBef>
                <a:spcPts val="0"/>
              </a:spcBef>
              <a:spcAft>
                <a:spcPts val="0"/>
              </a:spcAft>
            </a:pPr>
            <a:r>
              <a:rPr lang="fi-FI" sz="800" b="1" dirty="0" smtClean="0">
                <a:solidFill>
                  <a:srgbClr val="000000"/>
                </a:solidFill>
                <a:latin typeface="Arial"/>
              </a:rPr>
              <a:t>Logistics</a:t>
            </a:r>
          </a:p>
          <a:p>
            <a:pPr eaLnBrk="1" fontAlgn="auto" hangingPunct="1">
              <a:spcBef>
                <a:spcPts val="0"/>
              </a:spcBef>
              <a:spcAft>
                <a:spcPts val="0"/>
              </a:spcAft>
            </a:pPr>
            <a:r>
              <a:rPr lang="fi-FI" sz="800" b="1" dirty="0" smtClean="0">
                <a:solidFill>
                  <a:srgbClr val="000000"/>
                </a:solidFill>
                <a:latin typeface="Arial"/>
              </a:rPr>
              <a:t>$/mmBTU </a:t>
            </a:r>
            <a:endParaRPr lang="en-US" sz="800" b="1" dirty="0">
              <a:solidFill>
                <a:srgbClr val="000000"/>
              </a:solidFill>
              <a:latin typeface="Arial"/>
            </a:endParaRPr>
          </a:p>
        </p:txBody>
      </p:sp>
      <p:sp>
        <p:nvSpPr>
          <p:cNvPr id="182" name="Left-Right Arrow 181"/>
          <p:cNvSpPr/>
          <p:nvPr/>
        </p:nvSpPr>
        <p:spPr>
          <a:xfrm>
            <a:off x="971600" y="5517232"/>
            <a:ext cx="7272808" cy="504056"/>
          </a:xfrm>
          <a:prstGeom prst="leftRightArrow">
            <a:avLst>
              <a:gd name="adj1" fmla="val 50000"/>
              <a:gd name="adj2" fmla="val 51778"/>
            </a:avLst>
          </a:prstGeom>
          <a:solidFill>
            <a:schemeClr val="bg1">
              <a:lumMod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fi-FI" sz="1050" b="1" dirty="0" smtClean="0">
                <a:solidFill>
                  <a:srgbClr val="FFFFFF"/>
                </a:solidFill>
              </a:rPr>
              <a:t>Wärtsilä can support the project development through the entire LNG value chain (end-to-end)</a:t>
            </a:r>
            <a:endParaRPr lang="en-US" sz="1050" b="1" dirty="0">
              <a:solidFill>
                <a:srgbClr val="FFFFFF"/>
              </a:solidFill>
            </a:endParaRPr>
          </a:p>
        </p:txBody>
      </p:sp>
      <p:sp>
        <p:nvSpPr>
          <p:cNvPr id="184" name="Rectangle 183"/>
          <p:cNvSpPr/>
          <p:nvPr/>
        </p:nvSpPr>
        <p:spPr>
          <a:xfrm>
            <a:off x="4499992" y="4437112"/>
            <a:ext cx="2160240" cy="936104"/>
          </a:xfrm>
          <a:prstGeom prst="rect">
            <a:avLst/>
          </a:prstGeom>
          <a:noFill/>
          <a:ln w="190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185" name="TextBox 184"/>
          <p:cNvSpPr txBox="1"/>
          <p:nvPr/>
        </p:nvSpPr>
        <p:spPr>
          <a:xfrm>
            <a:off x="4572000" y="4293096"/>
            <a:ext cx="1765227" cy="276999"/>
          </a:xfrm>
          <a:prstGeom prst="rect">
            <a:avLst/>
          </a:prstGeom>
          <a:solidFill>
            <a:schemeClr val="bg1"/>
          </a:solidFill>
        </p:spPr>
        <p:txBody>
          <a:bodyPr wrap="none" rtlCol="0">
            <a:spAutoFit/>
          </a:bodyPr>
          <a:lstStyle/>
          <a:p>
            <a:pPr eaLnBrk="1" fontAlgn="auto" hangingPunct="1">
              <a:spcBef>
                <a:spcPts val="0"/>
              </a:spcBef>
              <a:spcAft>
                <a:spcPts val="0"/>
              </a:spcAft>
            </a:pPr>
            <a:r>
              <a:rPr lang="fi-FI" sz="1200" b="1" dirty="0" smtClean="0">
                <a:solidFill>
                  <a:srgbClr val="FF7300"/>
                </a:solidFill>
                <a:latin typeface="Arial"/>
              </a:rPr>
              <a:t>Wärtsilä EPC delivery</a:t>
            </a:r>
            <a:endParaRPr lang="en-US" sz="1200" b="1" dirty="0">
              <a:solidFill>
                <a:srgbClr val="FF7300"/>
              </a:solidFill>
              <a:latin typeface="Arial"/>
            </a:endParaRPr>
          </a:p>
        </p:txBody>
      </p:sp>
    </p:spTree>
    <p:extLst>
      <p:ext uri="{BB962C8B-B14F-4D97-AF65-F5344CB8AC3E}">
        <p14:creationId xmlns:p14="http://schemas.microsoft.com/office/powerpoint/2010/main" val="3444666682"/>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4119" y="0"/>
            <a:ext cx="6906608" cy="654570"/>
          </a:xfrm>
        </p:spPr>
        <p:txBody>
          <a:bodyPr/>
          <a:lstStyle/>
          <a:p>
            <a:r>
              <a:rPr lang="fi-FI" sz="2600" spc="-50" dirty="0" smtClean="0">
                <a:solidFill>
                  <a:srgbClr val="000000"/>
                </a:solidFill>
              </a:rPr>
              <a:t>Comparativa entre costos de LNG y LFO</a:t>
            </a:r>
            <a:endParaRPr lang="en-US" sz="2600" dirty="0"/>
          </a:p>
        </p:txBody>
      </p:sp>
      <p:sp>
        <p:nvSpPr>
          <p:cNvPr id="8" name="Text Box 54"/>
          <p:cNvSpPr txBox="1">
            <a:spLocks noChangeArrowheads="1"/>
          </p:cNvSpPr>
          <p:nvPr/>
        </p:nvSpPr>
        <p:spPr bwMode="auto">
          <a:xfrm>
            <a:off x="454596"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Gas </a:t>
            </a:r>
          </a:p>
          <a:p>
            <a:pPr algn="ctr" eaLnBrk="1" fontAlgn="auto" hangingPunct="1">
              <a:spcBef>
                <a:spcPts val="0"/>
              </a:spcBef>
              <a:spcAft>
                <a:spcPts val="0"/>
              </a:spcAft>
            </a:pPr>
            <a:r>
              <a:rPr lang="en-GB" sz="1000" dirty="0" smtClean="0">
                <a:solidFill>
                  <a:srgbClr val="000000"/>
                </a:solidFill>
                <a:latin typeface="Arial"/>
              </a:rPr>
              <a:t>Supplier</a:t>
            </a:r>
            <a:endParaRPr lang="fi-FI" sz="1000" dirty="0">
              <a:solidFill>
                <a:srgbClr val="000000"/>
              </a:solidFill>
              <a:latin typeface="Arial"/>
            </a:endParaRPr>
          </a:p>
        </p:txBody>
      </p:sp>
      <p:sp>
        <p:nvSpPr>
          <p:cNvPr id="10" name="AutoShape 27"/>
          <p:cNvSpPr>
            <a:spLocks noChangeArrowheads="1"/>
          </p:cNvSpPr>
          <p:nvPr/>
        </p:nvSpPr>
        <p:spPr bwMode="auto">
          <a:xfrm>
            <a:off x="672084" y="2147276"/>
            <a:ext cx="6695279" cy="431800"/>
          </a:xfrm>
          <a:prstGeom prst="roundRect">
            <a:avLst>
              <a:gd name="adj" fmla="val 50000"/>
            </a:avLst>
          </a:prstGeom>
          <a:solidFill>
            <a:schemeClr val="accent1"/>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11" name="Freeform 28"/>
          <p:cNvSpPr>
            <a:spLocks/>
          </p:cNvSpPr>
          <p:nvPr/>
        </p:nvSpPr>
        <p:spPr bwMode="auto">
          <a:xfrm rot="5400000">
            <a:off x="6963876" y="2062346"/>
            <a:ext cx="957654" cy="609416"/>
          </a:xfrm>
          <a:custGeom>
            <a:avLst/>
            <a:gdLst>
              <a:gd name="T0" fmla="*/ 2865 w 3193"/>
              <a:gd name="T1" fmla="*/ 2006 h 2006"/>
              <a:gd name="T2" fmla="*/ 2933 w 3193"/>
              <a:gd name="T3" fmla="*/ 1996 h 2006"/>
              <a:gd name="T4" fmla="*/ 3001 w 3193"/>
              <a:gd name="T5" fmla="*/ 1962 h 2006"/>
              <a:gd name="T6" fmla="*/ 3091 w 3193"/>
              <a:gd name="T7" fmla="*/ 1917 h 2006"/>
              <a:gd name="T8" fmla="*/ 3125 w 3193"/>
              <a:gd name="T9" fmla="*/ 1872 h 2006"/>
              <a:gd name="T10" fmla="*/ 3159 w 3193"/>
              <a:gd name="T11" fmla="*/ 1804 h 2006"/>
              <a:gd name="T12" fmla="*/ 3180 w 3193"/>
              <a:gd name="T13" fmla="*/ 1747 h 2006"/>
              <a:gd name="T14" fmla="*/ 3193 w 3193"/>
              <a:gd name="T15" fmla="*/ 1679 h 2006"/>
              <a:gd name="T16" fmla="*/ 3180 w 3193"/>
              <a:gd name="T17" fmla="*/ 1601 h 2006"/>
              <a:gd name="T18" fmla="*/ 3159 w 3193"/>
              <a:gd name="T19" fmla="*/ 1545 h 2006"/>
              <a:gd name="T20" fmla="*/ 3125 w 3193"/>
              <a:gd name="T21" fmla="*/ 1488 h 2006"/>
              <a:gd name="T22" fmla="*/ 1849 w 3193"/>
              <a:gd name="T23" fmla="*/ 102 h 2006"/>
              <a:gd name="T24" fmla="*/ 1781 w 3193"/>
              <a:gd name="T25" fmla="*/ 56 h 2006"/>
              <a:gd name="T26" fmla="*/ 1726 w 3193"/>
              <a:gd name="T27" fmla="*/ 22 h 2006"/>
              <a:gd name="T28" fmla="*/ 1658 w 3193"/>
              <a:gd name="T29" fmla="*/ 11 h 2006"/>
              <a:gd name="T30" fmla="*/ 1590 w 3193"/>
              <a:gd name="T31" fmla="*/ 0 h 2006"/>
              <a:gd name="T32" fmla="*/ 1511 w 3193"/>
              <a:gd name="T33" fmla="*/ 11 h 2006"/>
              <a:gd name="T34" fmla="*/ 1456 w 3193"/>
              <a:gd name="T35" fmla="*/ 22 h 2006"/>
              <a:gd name="T36" fmla="*/ 1388 w 3193"/>
              <a:gd name="T37" fmla="*/ 56 h 2006"/>
              <a:gd name="T38" fmla="*/ 1341 w 3193"/>
              <a:gd name="T39" fmla="*/ 102 h 2006"/>
              <a:gd name="T40" fmla="*/ 68 w 3193"/>
              <a:gd name="T41" fmla="*/ 1488 h 2006"/>
              <a:gd name="T42" fmla="*/ 23 w 3193"/>
              <a:gd name="T43" fmla="*/ 1545 h 2006"/>
              <a:gd name="T44" fmla="*/ 0 w 3193"/>
              <a:gd name="T45" fmla="*/ 1601 h 2006"/>
              <a:gd name="T46" fmla="*/ 0 w 3193"/>
              <a:gd name="T47" fmla="*/ 1679 h 2006"/>
              <a:gd name="T48" fmla="*/ 0 w 3193"/>
              <a:gd name="T49" fmla="*/ 1747 h 2006"/>
              <a:gd name="T50" fmla="*/ 23 w 3193"/>
              <a:gd name="T51" fmla="*/ 1804 h 2006"/>
              <a:gd name="T52" fmla="*/ 68 w 3193"/>
              <a:gd name="T53" fmla="*/ 1872 h 2006"/>
              <a:gd name="T54" fmla="*/ 102 w 3193"/>
              <a:gd name="T55" fmla="*/ 1917 h 2006"/>
              <a:gd name="T56" fmla="*/ 191 w 3193"/>
              <a:gd name="T57" fmla="*/ 1962 h 2006"/>
              <a:gd name="T58" fmla="*/ 249 w 3193"/>
              <a:gd name="T59" fmla="*/ 1996 h 2006"/>
              <a:gd name="T60" fmla="*/ 304 w 3193"/>
              <a:gd name="T61" fmla="*/ 2006 h 2006"/>
              <a:gd name="T62" fmla="*/ 383 w 3193"/>
              <a:gd name="T63" fmla="*/ 2006 h 2006"/>
              <a:gd name="T64" fmla="*/ 1595 w 3193"/>
              <a:gd name="T65" fmla="*/ 2006 h 2006"/>
              <a:gd name="T66" fmla="*/ 2797 w 3193"/>
              <a:gd name="T67" fmla="*/ 2006 h 20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193"/>
              <a:gd name="T103" fmla="*/ 0 h 2006"/>
              <a:gd name="T104" fmla="*/ 3193 w 3193"/>
              <a:gd name="T105" fmla="*/ 2006 h 200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193" h="2006">
                <a:moveTo>
                  <a:pt x="2831" y="2006"/>
                </a:moveTo>
                <a:lnTo>
                  <a:pt x="2865" y="2006"/>
                </a:lnTo>
                <a:lnTo>
                  <a:pt x="2899" y="2006"/>
                </a:lnTo>
                <a:lnTo>
                  <a:pt x="2933" y="1996"/>
                </a:lnTo>
                <a:lnTo>
                  <a:pt x="2967" y="1985"/>
                </a:lnTo>
                <a:lnTo>
                  <a:pt x="3001" y="1962"/>
                </a:lnTo>
                <a:lnTo>
                  <a:pt x="3034" y="1951"/>
                </a:lnTo>
                <a:lnTo>
                  <a:pt x="3091" y="1917"/>
                </a:lnTo>
                <a:lnTo>
                  <a:pt x="3102" y="1883"/>
                </a:lnTo>
                <a:lnTo>
                  <a:pt x="3125" y="1872"/>
                </a:lnTo>
                <a:lnTo>
                  <a:pt x="3148" y="1838"/>
                </a:lnTo>
                <a:lnTo>
                  <a:pt x="3159" y="1804"/>
                </a:lnTo>
                <a:lnTo>
                  <a:pt x="3170" y="1770"/>
                </a:lnTo>
                <a:lnTo>
                  <a:pt x="3180" y="1747"/>
                </a:lnTo>
                <a:lnTo>
                  <a:pt x="3180" y="1713"/>
                </a:lnTo>
                <a:lnTo>
                  <a:pt x="3193" y="1679"/>
                </a:lnTo>
                <a:lnTo>
                  <a:pt x="3180" y="1647"/>
                </a:lnTo>
                <a:lnTo>
                  <a:pt x="3180" y="1601"/>
                </a:lnTo>
                <a:lnTo>
                  <a:pt x="3170" y="1579"/>
                </a:lnTo>
                <a:lnTo>
                  <a:pt x="3159" y="1545"/>
                </a:lnTo>
                <a:lnTo>
                  <a:pt x="3148" y="1511"/>
                </a:lnTo>
                <a:lnTo>
                  <a:pt x="3125" y="1488"/>
                </a:lnTo>
                <a:lnTo>
                  <a:pt x="3102" y="1466"/>
                </a:lnTo>
                <a:lnTo>
                  <a:pt x="1849" y="102"/>
                </a:lnTo>
                <a:lnTo>
                  <a:pt x="1815" y="79"/>
                </a:lnTo>
                <a:lnTo>
                  <a:pt x="1781" y="56"/>
                </a:lnTo>
                <a:lnTo>
                  <a:pt x="1760" y="45"/>
                </a:lnTo>
                <a:lnTo>
                  <a:pt x="1726" y="22"/>
                </a:lnTo>
                <a:lnTo>
                  <a:pt x="1703" y="22"/>
                </a:lnTo>
                <a:lnTo>
                  <a:pt x="1658" y="11"/>
                </a:lnTo>
                <a:lnTo>
                  <a:pt x="1635" y="11"/>
                </a:lnTo>
                <a:lnTo>
                  <a:pt x="1590" y="0"/>
                </a:lnTo>
                <a:lnTo>
                  <a:pt x="1545" y="11"/>
                </a:lnTo>
                <a:lnTo>
                  <a:pt x="1511" y="11"/>
                </a:lnTo>
                <a:lnTo>
                  <a:pt x="1488" y="22"/>
                </a:lnTo>
                <a:lnTo>
                  <a:pt x="1456" y="22"/>
                </a:lnTo>
                <a:lnTo>
                  <a:pt x="1422" y="45"/>
                </a:lnTo>
                <a:lnTo>
                  <a:pt x="1388" y="56"/>
                </a:lnTo>
                <a:lnTo>
                  <a:pt x="1375" y="79"/>
                </a:lnTo>
                <a:lnTo>
                  <a:pt x="1341" y="102"/>
                </a:lnTo>
                <a:lnTo>
                  <a:pt x="68" y="1477"/>
                </a:lnTo>
                <a:lnTo>
                  <a:pt x="68" y="1488"/>
                </a:lnTo>
                <a:lnTo>
                  <a:pt x="45" y="1511"/>
                </a:lnTo>
                <a:lnTo>
                  <a:pt x="23" y="1545"/>
                </a:lnTo>
                <a:lnTo>
                  <a:pt x="11" y="1579"/>
                </a:lnTo>
                <a:lnTo>
                  <a:pt x="0" y="1601"/>
                </a:lnTo>
                <a:lnTo>
                  <a:pt x="0" y="1647"/>
                </a:lnTo>
                <a:lnTo>
                  <a:pt x="0" y="1679"/>
                </a:lnTo>
                <a:lnTo>
                  <a:pt x="0" y="1713"/>
                </a:lnTo>
                <a:lnTo>
                  <a:pt x="0" y="1747"/>
                </a:lnTo>
                <a:lnTo>
                  <a:pt x="11" y="1770"/>
                </a:lnTo>
                <a:lnTo>
                  <a:pt x="23" y="1804"/>
                </a:lnTo>
                <a:lnTo>
                  <a:pt x="45" y="1838"/>
                </a:lnTo>
                <a:lnTo>
                  <a:pt x="68" y="1872"/>
                </a:lnTo>
                <a:lnTo>
                  <a:pt x="79" y="1883"/>
                </a:lnTo>
                <a:lnTo>
                  <a:pt x="102" y="1917"/>
                </a:lnTo>
                <a:lnTo>
                  <a:pt x="157" y="1951"/>
                </a:lnTo>
                <a:lnTo>
                  <a:pt x="191" y="1962"/>
                </a:lnTo>
                <a:lnTo>
                  <a:pt x="215" y="1985"/>
                </a:lnTo>
                <a:lnTo>
                  <a:pt x="249" y="1996"/>
                </a:lnTo>
                <a:lnTo>
                  <a:pt x="282" y="2006"/>
                </a:lnTo>
                <a:lnTo>
                  <a:pt x="304" y="2006"/>
                </a:lnTo>
                <a:lnTo>
                  <a:pt x="349" y="2006"/>
                </a:lnTo>
                <a:lnTo>
                  <a:pt x="383" y="2006"/>
                </a:lnTo>
                <a:lnTo>
                  <a:pt x="429" y="2006"/>
                </a:lnTo>
                <a:lnTo>
                  <a:pt x="1595" y="2006"/>
                </a:lnTo>
                <a:lnTo>
                  <a:pt x="2763" y="2006"/>
                </a:lnTo>
                <a:lnTo>
                  <a:pt x="2797" y="2006"/>
                </a:lnTo>
                <a:lnTo>
                  <a:pt x="2831" y="2006"/>
                </a:lnTo>
                <a:close/>
              </a:path>
            </a:pathLst>
          </a:custGeom>
          <a:solidFill>
            <a:schemeClr val="accent1"/>
          </a:solidFill>
          <a:ln w="12700" cmpd="sng">
            <a:noFill/>
            <a:round/>
            <a:headEnd/>
            <a:tailEnd/>
          </a:ln>
        </p:spPr>
        <p:txBody>
          <a:bodyPr/>
          <a:lstStyle/>
          <a:p>
            <a:pPr eaLnBrk="1" fontAlgn="auto" hangingPunct="1">
              <a:spcBef>
                <a:spcPts val="0"/>
              </a:spcBef>
              <a:spcAft>
                <a:spcPts val="0"/>
              </a:spcAft>
            </a:pPr>
            <a:endParaRPr lang="en-GB" sz="1800" b="1">
              <a:solidFill>
                <a:srgbClr val="000000"/>
              </a:solidFill>
              <a:latin typeface="Arial"/>
            </a:endParaRPr>
          </a:p>
        </p:txBody>
      </p:sp>
      <p:sp>
        <p:nvSpPr>
          <p:cNvPr id="12" name="Oval 31"/>
          <p:cNvSpPr>
            <a:spLocks noChangeArrowheads="1"/>
          </p:cNvSpPr>
          <p:nvPr/>
        </p:nvSpPr>
        <p:spPr bwMode="auto">
          <a:xfrm>
            <a:off x="8014642" y="2001226"/>
            <a:ext cx="720725" cy="720725"/>
          </a:xfrm>
          <a:prstGeom prst="ellipse">
            <a:avLst/>
          </a:prstGeom>
          <a:solidFill>
            <a:schemeClr val="tx1"/>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CUSTOMER</a:t>
            </a:r>
          </a:p>
        </p:txBody>
      </p:sp>
      <p:sp>
        <p:nvSpPr>
          <p:cNvPr id="13" name="Oval 32"/>
          <p:cNvSpPr>
            <a:spLocks noChangeArrowheads="1"/>
          </p:cNvSpPr>
          <p:nvPr/>
        </p:nvSpPr>
        <p:spPr bwMode="auto">
          <a:xfrm>
            <a:off x="4775771" y="2002814"/>
            <a:ext cx="720725" cy="720725"/>
          </a:xfrm>
          <a:prstGeom prst="ellipse">
            <a:avLst/>
          </a:prstGeom>
          <a:solidFill>
            <a:srgbClr val="FFC000"/>
          </a:solidFill>
          <a:ln w="76200">
            <a:solidFill>
              <a:schemeClr val="bg2"/>
            </a:solidFill>
            <a:round/>
            <a:headEnd/>
            <a:tailEnd/>
          </a:ln>
        </p:spPr>
        <p:txBody>
          <a:bodyPr wrap="none" anchor="ctr"/>
          <a:lstStyle/>
          <a:p>
            <a:pPr algn="ctr" eaLnBrk="1" fontAlgn="auto" hangingPunct="1">
              <a:spcBef>
                <a:spcPts val="0"/>
              </a:spcBef>
              <a:spcAft>
                <a:spcPts val="0"/>
              </a:spcAft>
            </a:pPr>
            <a:r>
              <a:rPr lang="fi-FI" sz="1050" b="1" dirty="0" smtClean="0">
                <a:solidFill>
                  <a:srgbClr val="FFFFFF"/>
                </a:solidFill>
                <a:latin typeface="Arial"/>
              </a:rPr>
              <a:t>IPP</a:t>
            </a:r>
          </a:p>
        </p:txBody>
      </p:sp>
      <p:sp>
        <p:nvSpPr>
          <p:cNvPr id="14" name="Oval 33"/>
          <p:cNvSpPr>
            <a:spLocks noChangeArrowheads="1"/>
          </p:cNvSpPr>
          <p:nvPr/>
        </p:nvSpPr>
        <p:spPr bwMode="auto">
          <a:xfrm>
            <a:off x="2327846" y="2002814"/>
            <a:ext cx="720725" cy="720725"/>
          </a:xfrm>
          <a:prstGeom prst="ellipse">
            <a:avLst/>
          </a:prstGeom>
          <a:solidFill>
            <a:srgbClr val="92D050"/>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LNG</a:t>
            </a:r>
          </a:p>
          <a:p>
            <a:pPr algn="ctr" eaLnBrk="1" fontAlgn="auto" hangingPunct="1">
              <a:spcBef>
                <a:spcPts val="0"/>
              </a:spcBef>
              <a:spcAft>
                <a:spcPts val="0"/>
              </a:spcAft>
            </a:pPr>
            <a:r>
              <a:rPr lang="fi-FI" sz="800" b="1" dirty="0" smtClean="0">
                <a:solidFill>
                  <a:srgbClr val="FFFFFF"/>
                </a:solidFill>
                <a:latin typeface="Arial"/>
              </a:rPr>
              <a:t>Supplier</a:t>
            </a:r>
          </a:p>
        </p:txBody>
      </p:sp>
      <p:sp>
        <p:nvSpPr>
          <p:cNvPr id="15" name="Oval 34"/>
          <p:cNvSpPr>
            <a:spLocks noChangeArrowheads="1"/>
          </p:cNvSpPr>
          <p:nvPr/>
        </p:nvSpPr>
        <p:spPr bwMode="auto">
          <a:xfrm>
            <a:off x="3551809" y="2001226"/>
            <a:ext cx="720725" cy="720725"/>
          </a:xfrm>
          <a:prstGeom prst="ellipse">
            <a:avLst/>
          </a:prstGeom>
          <a:solidFill>
            <a:schemeClr val="bg1">
              <a:lumMod val="50000"/>
            </a:schemeClr>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Logistic</a:t>
            </a:r>
          </a:p>
          <a:p>
            <a:pPr algn="ctr" eaLnBrk="1" fontAlgn="auto" hangingPunct="1">
              <a:spcBef>
                <a:spcPts val="0"/>
              </a:spcBef>
              <a:spcAft>
                <a:spcPts val="0"/>
              </a:spcAft>
            </a:pPr>
            <a:r>
              <a:rPr lang="fi-FI" sz="800" b="1" dirty="0" smtClean="0">
                <a:solidFill>
                  <a:srgbClr val="FFFFFF"/>
                </a:solidFill>
                <a:latin typeface="Arial"/>
              </a:rPr>
              <a:t>Supplier</a:t>
            </a:r>
          </a:p>
        </p:txBody>
      </p:sp>
      <p:sp>
        <p:nvSpPr>
          <p:cNvPr id="16" name="Oval 35"/>
          <p:cNvSpPr>
            <a:spLocks noChangeArrowheads="1"/>
          </p:cNvSpPr>
          <p:nvPr/>
        </p:nvSpPr>
        <p:spPr bwMode="auto">
          <a:xfrm>
            <a:off x="5999734" y="2001226"/>
            <a:ext cx="720725" cy="720725"/>
          </a:xfrm>
          <a:prstGeom prst="ellipse">
            <a:avLst/>
          </a:prstGeom>
          <a:solidFill>
            <a:srgbClr val="FFC000"/>
          </a:solidFill>
          <a:ln w="76200">
            <a:solidFill>
              <a:schemeClr val="bg2"/>
            </a:solidFill>
            <a:round/>
            <a:headEnd/>
            <a:tailEnd/>
          </a:ln>
        </p:spPr>
        <p:txBody>
          <a:bodyPr wrap="none" anchor="ctr"/>
          <a:lstStyle/>
          <a:p>
            <a:pPr algn="ctr" eaLnBrk="1" fontAlgn="auto" hangingPunct="1">
              <a:spcBef>
                <a:spcPts val="0"/>
              </a:spcBef>
              <a:spcAft>
                <a:spcPts val="0"/>
              </a:spcAft>
            </a:pPr>
            <a:r>
              <a:rPr lang="fi-FI" sz="1100" b="1" dirty="0" smtClean="0">
                <a:solidFill>
                  <a:srgbClr val="FFFFFF"/>
                </a:solidFill>
                <a:latin typeface="Arial"/>
              </a:rPr>
              <a:t>IPP</a:t>
            </a:r>
            <a:endParaRPr lang="fi-FI" sz="1100" b="1" dirty="0">
              <a:solidFill>
                <a:srgbClr val="FFFFFF"/>
              </a:solidFill>
              <a:latin typeface="Arial"/>
            </a:endParaRPr>
          </a:p>
        </p:txBody>
      </p:sp>
      <p:sp>
        <p:nvSpPr>
          <p:cNvPr id="17" name="Oval 36"/>
          <p:cNvSpPr>
            <a:spLocks noChangeArrowheads="1"/>
          </p:cNvSpPr>
          <p:nvPr/>
        </p:nvSpPr>
        <p:spPr bwMode="auto">
          <a:xfrm>
            <a:off x="1103884" y="2002814"/>
            <a:ext cx="720725" cy="720725"/>
          </a:xfrm>
          <a:prstGeom prst="ellipse">
            <a:avLst/>
          </a:prstGeom>
          <a:solidFill>
            <a:srgbClr val="0096C8"/>
          </a:solidFill>
          <a:ln w="76200">
            <a:solidFill>
              <a:schemeClr val="bg2"/>
            </a:solidFill>
            <a:round/>
            <a:headEnd/>
            <a:tailEnd/>
          </a:ln>
        </p:spPr>
        <p:txBody>
          <a:bodyPr wrap="none" anchor="ctr"/>
          <a:lstStyle/>
          <a:p>
            <a:pPr algn="ctr" eaLnBrk="1" fontAlgn="auto" hangingPunct="1">
              <a:spcBef>
                <a:spcPts val="0"/>
              </a:spcBef>
              <a:spcAft>
                <a:spcPts val="0"/>
              </a:spcAft>
            </a:pPr>
            <a:r>
              <a:rPr lang="fi-FI" sz="800" b="1" dirty="0" smtClean="0">
                <a:solidFill>
                  <a:srgbClr val="FFFFFF"/>
                </a:solidFill>
                <a:latin typeface="Arial"/>
              </a:rPr>
              <a:t>Natural</a:t>
            </a:r>
          </a:p>
          <a:p>
            <a:pPr algn="ctr" eaLnBrk="1" fontAlgn="auto" hangingPunct="1">
              <a:spcBef>
                <a:spcPts val="0"/>
              </a:spcBef>
              <a:spcAft>
                <a:spcPts val="0"/>
              </a:spcAft>
            </a:pPr>
            <a:r>
              <a:rPr lang="fi-FI" sz="800" b="1" dirty="0" smtClean="0">
                <a:solidFill>
                  <a:srgbClr val="FFFFFF"/>
                </a:solidFill>
                <a:latin typeface="Arial"/>
              </a:rPr>
              <a:t>Gas</a:t>
            </a:r>
          </a:p>
          <a:p>
            <a:pPr algn="ctr" eaLnBrk="1" fontAlgn="auto" hangingPunct="1">
              <a:spcBef>
                <a:spcPts val="0"/>
              </a:spcBef>
              <a:spcAft>
                <a:spcPts val="0"/>
              </a:spcAft>
            </a:pPr>
            <a:r>
              <a:rPr lang="fi-FI" sz="800" b="1" dirty="0" smtClean="0">
                <a:solidFill>
                  <a:srgbClr val="FFFFFF"/>
                </a:solidFill>
                <a:latin typeface="Arial"/>
              </a:rPr>
              <a:t>Supplier</a:t>
            </a:r>
            <a:endParaRPr lang="fi-FI" sz="600" dirty="0">
              <a:solidFill>
                <a:srgbClr val="FFFFFF"/>
              </a:solidFill>
              <a:latin typeface="Arial"/>
            </a:endParaRPr>
          </a:p>
        </p:txBody>
      </p:sp>
      <p:sp>
        <p:nvSpPr>
          <p:cNvPr id="18" name="Text Box 41"/>
          <p:cNvSpPr txBox="1">
            <a:spLocks noChangeArrowheads="1"/>
          </p:cNvSpPr>
          <p:nvPr/>
        </p:nvSpPr>
        <p:spPr bwMode="auto">
          <a:xfrm>
            <a:off x="215441" y="5947305"/>
            <a:ext cx="7642684" cy="215444"/>
          </a:xfrm>
          <a:prstGeom prst="rect">
            <a:avLst/>
          </a:prstGeom>
          <a:noFill/>
          <a:ln w="9525">
            <a:noFill/>
            <a:miter lim="800000"/>
            <a:headEnd/>
            <a:tailEnd/>
          </a:ln>
        </p:spPr>
        <p:txBody>
          <a:bodyPr wrap="square">
            <a:spAutoFit/>
          </a:bodyPr>
          <a:lstStyle/>
          <a:p>
            <a:pPr eaLnBrk="1" fontAlgn="auto" hangingPunct="1">
              <a:spcBef>
                <a:spcPts val="0"/>
              </a:spcBef>
              <a:spcAft>
                <a:spcPct val="15000"/>
              </a:spcAft>
            </a:pPr>
            <a:r>
              <a:rPr lang="en-GB" sz="800" b="1" dirty="0" smtClean="0">
                <a:solidFill>
                  <a:srgbClr val="000000"/>
                </a:solidFill>
                <a:latin typeface="Arial"/>
              </a:rPr>
              <a:t>DISCLAIMER</a:t>
            </a:r>
            <a:r>
              <a:rPr lang="en-GB" sz="800" dirty="0" smtClean="0">
                <a:solidFill>
                  <a:srgbClr val="000000"/>
                </a:solidFill>
                <a:latin typeface="Arial"/>
              </a:rPr>
              <a:t>	All  feasibility cases are specific and have to be checked, many variables that will have impact on final USD/MW price ( or LNG at site price )</a:t>
            </a:r>
            <a:endParaRPr lang="fi-FI" sz="1000" dirty="0">
              <a:solidFill>
                <a:srgbClr val="000000"/>
              </a:solidFill>
              <a:latin typeface="Arial"/>
            </a:endParaRPr>
          </a:p>
        </p:txBody>
      </p:sp>
      <p:sp>
        <p:nvSpPr>
          <p:cNvPr id="28" name="AutoShape 39"/>
          <p:cNvSpPr>
            <a:spLocks noChangeArrowheads="1"/>
          </p:cNvSpPr>
          <p:nvPr/>
        </p:nvSpPr>
        <p:spPr bwMode="auto">
          <a:xfrm>
            <a:off x="2651696" y="2866414"/>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9" name="AutoShape 43"/>
          <p:cNvSpPr>
            <a:spLocks noChangeArrowheads="1"/>
          </p:cNvSpPr>
          <p:nvPr/>
        </p:nvSpPr>
        <p:spPr bwMode="auto">
          <a:xfrm>
            <a:off x="8339931" y="2866414"/>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0" name="AutoShape 44"/>
          <p:cNvSpPr>
            <a:spLocks noChangeArrowheads="1"/>
          </p:cNvSpPr>
          <p:nvPr/>
        </p:nvSpPr>
        <p:spPr bwMode="auto">
          <a:xfrm>
            <a:off x="5099621" y="2866414"/>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5" name="AutoShape 46"/>
          <p:cNvSpPr>
            <a:spLocks noChangeArrowheads="1"/>
          </p:cNvSpPr>
          <p:nvPr/>
        </p:nvSpPr>
        <p:spPr bwMode="auto">
          <a:xfrm>
            <a:off x="1429321"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6" name="AutoShape 47"/>
          <p:cNvSpPr>
            <a:spLocks noChangeArrowheads="1"/>
          </p:cNvSpPr>
          <p:nvPr/>
        </p:nvSpPr>
        <p:spPr bwMode="auto">
          <a:xfrm>
            <a:off x="6326759"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7" name="AutoShape 48"/>
          <p:cNvSpPr>
            <a:spLocks noChangeArrowheads="1"/>
          </p:cNvSpPr>
          <p:nvPr/>
        </p:nvSpPr>
        <p:spPr bwMode="auto">
          <a:xfrm>
            <a:off x="3877246"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23" name="Text Box 55"/>
          <p:cNvSpPr txBox="1">
            <a:spLocks noChangeArrowheads="1"/>
          </p:cNvSpPr>
          <p:nvPr/>
        </p:nvSpPr>
        <p:spPr bwMode="auto">
          <a:xfrm>
            <a:off x="2904109"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Logistics</a:t>
            </a:r>
          </a:p>
          <a:p>
            <a:pPr algn="ctr" eaLnBrk="1" fontAlgn="auto" hangingPunct="1">
              <a:spcBef>
                <a:spcPts val="0"/>
              </a:spcBef>
              <a:spcAft>
                <a:spcPts val="0"/>
              </a:spcAft>
            </a:pPr>
            <a:r>
              <a:rPr lang="en-GB" sz="1000" dirty="0" smtClean="0">
                <a:solidFill>
                  <a:srgbClr val="000000"/>
                </a:solidFill>
                <a:latin typeface="Arial"/>
              </a:rPr>
              <a:t>to site</a:t>
            </a:r>
            <a:endParaRPr lang="fi-FI" sz="1000" dirty="0">
              <a:solidFill>
                <a:srgbClr val="000000"/>
              </a:solidFill>
              <a:latin typeface="Arial"/>
            </a:endParaRPr>
          </a:p>
        </p:txBody>
      </p:sp>
      <p:sp>
        <p:nvSpPr>
          <p:cNvPr id="24" name="Text Box 56"/>
          <p:cNvSpPr txBox="1">
            <a:spLocks noChangeArrowheads="1"/>
          </p:cNvSpPr>
          <p:nvPr/>
        </p:nvSpPr>
        <p:spPr bwMode="auto">
          <a:xfrm>
            <a:off x="5352034"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Power </a:t>
            </a:r>
          </a:p>
          <a:p>
            <a:pPr algn="ctr" eaLnBrk="1" fontAlgn="auto" hangingPunct="1">
              <a:spcBef>
                <a:spcPts val="0"/>
              </a:spcBef>
              <a:spcAft>
                <a:spcPts val="0"/>
              </a:spcAft>
            </a:pPr>
            <a:r>
              <a:rPr lang="en-GB" sz="1000" dirty="0" smtClean="0">
                <a:solidFill>
                  <a:srgbClr val="000000"/>
                </a:solidFill>
                <a:latin typeface="Arial"/>
              </a:rPr>
              <a:t>generation</a:t>
            </a:r>
            <a:endParaRPr lang="en-GB" sz="1000" dirty="0">
              <a:solidFill>
                <a:srgbClr val="000000"/>
              </a:solidFill>
              <a:latin typeface="Arial"/>
            </a:endParaRPr>
          </a:p>
        </p:txBody>
      </p:sp>
      <p:sp>
        <p:nvSpPr>
          <p:cNvPr id="31" name="AutoShape 48"/>
          <p:cNvSpPr>
            <a:spLocks noChangeArrowheads="1"/>
          </p:cNvSpPr>
          <p:nvPr/>
        </p:nvSpPr>
        <p:spPr bwMode="auto">
          <a:xfrm>
            <a:off x="2652663"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2" name="Text Box 55"/>
          <p:cNvSpPr txBox="1">
            <a:spLocks noChangeArrowheads="1"/>
          </p:cNvSpPr>
          <p:nvPr/>
        </p:nvSpPr>
        <p:spPr bwMode="auto">
          <a:xfrm>
            <a:off x="1679526"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Pre-treatment </a:t>
            </a:r>
          </a:p>
          <a:p>
            <a:pPr algn="ctr" eaLnBrk="1" fontAlgn="auto" hangingPunct="1">
              <a:spcBef>
                <a:spcPts val="0"/>
              </a:spcBef>
              <a:spcAft>
                <a:spcPts val="0"/>
              </a:spcAft>
            </a:pPr>
            <a:r>
              <a:rPr lang="en-GB" sz="1000" dirty="0" smtClean="0">
                <a:solidFill>
                  <a:srgbClr val="000000"/>
                </a:solidFill>
                <a:latin typeface="Arial"/>
              </a:rPr>
              <a:t>&amp; Liquefaction Plant</a:t>
            </a:r>
            <a:endParaRPr lang="fi-FI" sz="1000" dirty="0">
              <a:solidFill>
                <a:srgbClr val="000000"/>
              </a:solidFill>
              <a:latin typeface="Arial"/>
            </a:endParaRPr>
          </a:p>
        </p:txBody>
      </p:sp>
      <p:sp>
        <p:nvSpPr>
          <p:cNvPr id="33" name="AutoShape 47"/>
          <p:cNvSpPr>
            <a:spLocks noChangeArrowheads="1"/>
          </p:cNvSpPr>
          <p:nvPr/>
        </p:nvSpPr>
        <p:spPr bwMode="auto">
          <a:xfrm>
            <a:off x="5102424" y="1499576"/>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4" name="Text Box 56"/>
          <p:cNvSpPr txBox="1">
            <a:spLocks noChangeArrowheads="1"/>
          </p:cNvSpPr>
          <p:nvPr/>
        </p:nvSpPr>
        <p:spPr bwMode="auto">
          <a:xfrm>
            <a:off x="4127699" y="940658"/>
            <a:ext cx="2016125" cy="400110"/>
          </a:xfrm>
          <a:prstGeom prst="rect">
            <a:avLst/>
          </a:prstGeom>
          <a:noFill/>
          <a:ln w="9525">
            <a:noFill/>
            <a:miter lim="800000"/>
            <a:headEnd/>
            <a:tailEnd/>
          </a:ln>
        </p:spPr>
        <p:txBody>
          <a:bodyPr anchor="b">
            <a:spAutoFit/>
          </a:bodyPr>
          <a:lstStyle/>
          <a:p>
            <a:pPr algn="ctr" eaLnBrk="1" fontAlgn="auto" hangingPunct="1">
              <a:spcBef>
                <a:spcPts val="0"/>
              </a:spcBef>
              <a:spcAft>
                <a:spcPts val="0"/>
              </a:spcAft>
            </a:pPr>
            <a:r>
              <a:rPr lang="en-GB" sz="1000" dirty="0" smtClean="0">
                <a:solidFill>
                  <a:srgbClr val="000000"/>
                </a:solidFill>
                <a:latin typeface="Arial"/>
              </a:rPr>
              <a:t>Re-gasification</a:t>
            </a:r>
          </a:p>
          <a:p>
            <a:pPr algn="ctr" eaLnBrk="1" fontAlgn="auto" hangingPunct="1">
              <a:spcBef>
                <a:spcPts val="0"/>
              </a:spcBef>
              <a:spcAft>
                <a:spcPts val="0"/>
              </a:spcAft>
            </a:pPr>
            <a:r>
              <a:rPr lang="en-GB" sz="1000" dirty="0" smtClean="0">
                <a:solidFill>
                  <a:srgbClr val="000000"/>
                </a:solidFill>
                <a:latin typeface="Arial"/>
              </a:rPr>
              <a:t>at site</a:t>
            </a:r>
            <a:endParaRPr lang="en-GB" sz="1000" dirty="0">
              <a:solidFill>
                <a:srgbClr val="000000"/>
              </a:solidFill>
              <a:latin typeface="Arial"/>
            </a:endParaRPr>
          </a:p>
        </p:txBody>
      </p:sp>
      <p:sp>
        <p:nvSpPr>
          <p:cNvPr id="35" name="AutoShape 47"/>
          <p:cNvSpPr>
            <a:spLocks noChangeArrowheads="1"/>
          </p:cNvSpPr>
          <p:nvPr/>
        </p:nvSpPr>
        <p:spPr bwMode="auto">
          <a:xfrm>
            <a:off x="8341741" y="1498797"/>
            <a:ext cx="69850" cy="360363"/>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7" name="AutoShape 39"/>
          <p:cNvSpPr>
            <a:spLocks noChangeArrowheads="1"/>
          </p:cNvSpPr>
          <p:nvPr/>
        </p:nvSpPr>
        <p:spPr bwMode="auto">
          <a:xfrm>
            <a:off x="1426245" y="2853689"/>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39" name="AutoShape 39"/>
          <p:cNvSpPr>
            <a:spLocks noChangeArrowheads="1"/>
          </p:cNvSpPr>
          <p:nvPr/>
        </p:nvSpPr>
        <p:spPr bwMode="auto">
          <a:xfrm>
            <a:off x="3874517" y="2853689"/>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sp>
        <p:nvSpPr>
          <p:cNvPr id="41" name="AutoShape 39"/>
          <p:cNvSpPr>
            <a:spLocks noChangeArrowheads="1"/>
          </p:cNvSpPr>
          <p:nvPr/>
        </p:nvSpPr>
        <p:spPr bwMode="auto">
          <a:xfrm>
            <a:off x="6322690" y="2853689"/>
            <a:ext cx="69850" cy="360362"/>
          </a:xfrm>
          <a:prstGeom prst="roundRect">
            <a:avLst>
              <a:gd name="adj" fmla="val 50000"/>
            </a:avLst>
          </a:prstGeom>
          <a:solidFill>
            <a:srgbClr val="999999"/>
          </a:solidFill>
          <a:ln w="9525">
            <a:noFill/>
            <a:round/>
            <a:headEnd/>
            <a:tailEnd/>
          </a:ln>
        </p:spPr>
        <p:txBody>
          <a:bodyPr wrap="none" anchor="ctr"/>
          <a:lstStyle/>
          <a:p>
            <a:pPr eaLnBrk="1" fontAlgn="auto" hangingPunct="1">
              <a:spcBef>
                <a:spcPts val="0"/>
              </a:spcBef>
              <a:spcAft>
                <a:spcPts val="0"/>
              </a:spcAft>
            </a:pPr>
            <a:endParaRPr lang="en-GB" sz="1800" b="1">
              <a:solidFill>
                <a:srgbClr val="000000"/>
              </a:solidFill>
              <a:latin typeface="Arial"/>
            </a:endParaRPr>
          </a:p>
        </p:txBody>
      </p:sp>
      <p:cxnSp>
        <p:nvCxnSpPr>
          <p:cNvPr id="50" name="Curved Connector 49"/>
          <p:cNvCxnSpPr>
            <a:stCxn id="17" idx="5"/>
            <a:endCxn id="14" idx="3"/>
          </p:cNvCxnSpPr>
          <p:nvPr/>
        </p:nvCxnSpPr>
        <p:spPr>
          <a:xfrm rot="16200000" flipH="1">
            <a:off x="2076227" y="2260824"/>
            <a:ext cx="12700" cy="714333"/>
          </a:xfrm>
          <a:prstGeom prst="curvedConnector3">
            <a:avLst>
              <a:gd name="adj1" fmla="val 2631087"/>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3" name="Curved Connector 52"/>
          <p:cNvCxnSpPr>
            <a:stCxn id="14" idx="5"/>
            <a:endCxn id="15" idx="3"/>
          </p:cNvCxnSpPr>
          <p:nvPr/>
        </p:nvCxnSpPr>
        <p:spPr>
          <a:xfrm rot="5400000" flipH="1" flipV="1">
            <a:off x="3299396" y="2260030"/>
            <a:ext cx="1588" cy="714334"/>
          </a:xfrm>
          <a:prstGeom prst="curvedConnector3">
            <a:avLst>
              <a:gd name="adj1" fmla="val -2104206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6" name="Curved Connector 55"/>
          <p:cNvCxnSpPr>
            <a:stCxn id="15" idx="5"/>
            <a:endCxn id="13" idx="3"/>
          </p:cNvCxnSpPr>
          <p:nvPr/>
        </p:nvCxnSpPr>
        <p:spPr>
          <a:xfrm rot="16200000" flipH="1">
            <a:off x="4523358" y="2260030"/>
            <a:ext cx="1588" cy="714333"/>
          </a:xfrm>
          <a:prstGeom prst="curvedConnector3">
            <a:avLst>
              <a:gd name="adj1" fmla="val 2114206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0" name="Curved Connector 59"/>
          <p:cNvCxnSpPr>
            <a:stCxn id="13" idx="5"/>
            <a:endCxn id="16" idx="3"/>
          </p:cNvCxnSpPr>
          <p:nvPr/>
        </p:nvCxnSpPr>
        <p:spPr>
          <a:xfrm rot="5400000" flipH="1" flipV="1">
            <a:off x="5747321" y="2260030"/>
            <a:ext cx="1588" cy="714334"/>
          </a:xfrm>
          <a:prstGeom prst="curvedConnector3">
            <a:avLst>
              <a:gd name="adj1" fmla="val -2104206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3" name="Curved Connector 62"/>
          <p:cNvCxnSpPr>
            <a:stCxn id="16" idx="5"/>
            <a:endCxn id="12" idx="3"/>
          </p:cNvCxnSpPr>
          <p:nvPr/>
        </p:nvCxnSpPr>
        <p:spPr>
          <a:xfrm rot="16200000" flipH="1">
            <a:off x="7367550" y="1863763"/>
            <a:ext cx="12700" cy="1505279"/>
          </a:xfrm>
          <a:prstGeom prst="curvedConnector3">
            <a:avLst>
              <a:gd name="adj1" fmla="val 2631087"/>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Text Box 56"/>
          <p:cNvSpPr txBox="1">
            <a:spLocks noChangeArrowheads="1"/>
          </p:cNvSpPr>
          <p:nvPr/>
        </p:nvSpPr>
        <p:spPr bwMode="auto">
          <a:xfrm>
            <a:off x="7824565" y="911781"/>
            <a:ext cx="1062260" cy="400110"/>
          </a:xfrm>
          <a:prstGeom prst="rect">
            <a:avLst/>
          </a:prstGeom>
          <a:noFill/>
          <a:ln w="9525">
            <a:noFill/>
            <a:miter lim="800000"/>
            <a:headEnd/>
            <a:tailEnd/>
          </a:ln>
        </p:spPr>
        <p:txBody>
          <a:bodyPr wrap="square" anchor="b">
            <a:spAutoFit/>
          </a:bodyPr>
          <a:lstStyle/>
          <a:p>
            <a:pPr algn="ctr" eaLnBrk="1" fontAlgn="auto" hangingPunct="1">
              <a:spcBef>
                <a:spcPts val="0"/>
              </a:spcBef>
              <a:spcAft>
                <a:spcPts val="0"/>
              </a:spcAft>
            </a:pPr>
            <a:r>
              <a:rPr lang="en-GB" sz="1000" dirty="0" smtClean="0">
                <a:solidFill>
                  <a:srgbClr val="000000"/>
                </a:solidFill>
                <a:latin typeface="Arial"/>
              </a:rPr>
              <a:t>Power</a:t>
            </a:r>
          </a:p>
          <a:p>
            <a:pPr algn="ctr" eaLnBrk="1" fontAlgn="auto" hangingPunct="1">
              <a:spcBef>
                <a:spcPts val="0"/>
              </a:spcBef>
              <a:spcAft>
                <a:spcPts val="0"/>
              </a:spcAft>
            </a:pPr>
            <a:r>
              <a:rPr lang="en-GB" sz="1000" dirty="0" smtClean="0">
                <a:solidFill>
                  <a:srgbClr val="000000"/>
                </a:solidFill>
                <a:latin typeface="Arial"/>
              </a:rPr>
              <a:t>consumer</a:t>
            </a:r>
            <a:endParaRPr lang="en-GB" sz="1000" b="1" dirty="0">
              <a:solidFill>
                <a:srgbClr val="000000"/>
              </a:solidFill>
              <a:latin typeface="Arial"/>
            </a:endParaRPr>
          </a:p>
        </p:txBody>
      </p:sp>
      <p:sp>
        <p:nvSpPr>
          <p:cNvPr id="51" name="Text Box 56"/>
          <p:cNvSpPr txBox="1">
            <a:spLocks noChangeArrowheads="1"/>
          </p:cNvSpPr>
          <p:nvPr/>
        </p:nvSpPr>
        <p:spPr bwMode="auto">
          <a:xfrm>
            <a:off x="7007324" y="2197809"/>
            <a:ext cx="864096" cy="307777"/>
          </a:xfrm>
          <a:prstGeom prst="rect">
            <a:avLst/>
          </a:prstGeom>
          <a:noFill/>
          <a:ln w="9525">
            <a:noFill/>
            <a:miter lim="800000"/>
            <a:headEnd/>
            <a:tailEnd/>
          </a:ln>
        </p:spPr>
        <p:txBody>
          <a:bodyPr wrap="square" anchor="b">
            <a:spAutoFit/>
          </a:bodyPr>
          <a:lstStyle/>
          <a:p>
            <a:pPr algn="ctr" eaLnBrk="1" fontAlgn="auto" hangingPunct="1">
              <a:spcBef>
                <a:spcPts val="0"/>
              </a:spcBef>
              <a:spcAft>
                <a:spcPts val="0"/>
              </a:spcAft>
            </a:pPr>
            <a:r>
              <a:rPr lang="en-GB" sz="1400" b="1" dirty="0" smtClean="0">
                <a:solidFill>
                  <a:srgbClr val="FFFFFF"/>
                </a:solidFill>
                <a:latin typeface="Arial"/>
              </a:rPr>
              <a:t>PPA</a:t>
            </a:r>
            <a:endParaRPr lang="en-GB" sz="1050" dirty="0" smtClean="0">
              <a:solidFill>
                <a:srgbClr val="FFFFFF"/>
              </a:solidFill>
              <a:latin typeface="Arial"/>
            </a:endParaRPr>
          </a:p>
        </p:txBody>
      </p:sp>
      <p:sp>
        <p:nvSpPr>
          <p:cNvPr id="59" name="TextBox 58"/>
          <p:cNvSpPr txBox="1"/>
          <p:nvPr/>
        </p:nvSpPr>
        <p:spPr>
          <a:xfrm>
            <a:off x="1678732" y="2989897"/>
            <a:ext cx="763351" cy="215444"/>
          </a:xfrm>
          <a:prstGeom prst="rect">
            <a:avLst/>
          </a:prstGeom>
          <a:solidFill>
            <a:schemeClr val="bg1"/>
          </a:solidFill>
        </p:spPr>
        <p:txBody>
          <a:bodyPr wrap="none" rtlCol="0">
            <a:spAutoFit/>
          </a:bodyPr>
          <a:lstStyle/>
          <a:p>
            <a:pPr eaLnBrk="1" fontAlgn="auto" hangingPunct="1">
              <a:spcBef>
                <a:spcPts val="0"/>
              </a:spcBef>
              <a:spcAft>
                <a:spcPts val="0"/>
              </a:spcAft>
            </a:pPr>
            <a:r>
              <a:rPr lang="fi-FI" sz="800" b="1" dirty="0" smtClean="0">
                <a:solidFill>
                  <a:srgbClr val="000000"/>
                </a:solidFill>
                <a:latin typeface="Arial"/>
              </a:rPr>
              <a:t>Natural Gas</a:t>
            </a:r>
          </a:p>
        </p:txBody>
      </p:sp>
      <p:sp>
        <p:nvSpPr>
          <p:cNvPr id="64" name="TextBox 63"/>
          <p:cNvSpPr txBox="1"/>
          <p:nvPr/>
        </p:nvSpPr>
        <p:spPr>
          <a:xfrm>
            <a:off x="7171810" y="2989897"/>
            <a:ext cx="678391" cy="215444"/>
          </a:xfrm>
          <a:prstGeom prst="rect">
            <a:avLst/>
          </a:prstGeom>
          <a:noFill/>
        </p:spPr>
        <p:txBody>
          <a:bodyPr wrap="none" rtlCol="0">
            <a:spAutoFit/>
          </a:bodyPr>
          <a:lstStyle/>
          <a:p>
            <a:pPr algn="ctr" eaLnBrk="1" fontAlgn="auto" hangingPunct="1">
              <a:spcBef>
                <a:spcPts val="0"/>
              </a:spcBef>
              <a:spcAft>
                <a:spcPts val="0"/>
              </a:spcAft>
            </a:pPr>
            <a:r>
              <a:rPr lang="fi-FI" sz="800" b="1" dirty="0" smtClean="0">
                <a:solidFill>
                  <a:srgbClr val="000000"/>
                </a:solidFill>
                <a:latin typeface="Arial"/>
              </a:rPr>
              <a:t>Electricity</a:t>
            </a:r>
          </a:p>
        </p:txBody>
      </p:sp>
      <p:sp>
        <p:nvSpPr>
          <p:cNvPr id="61" name="TextBox 60"/>
          <p:cNvSpPr txBox="1"/>
          <p:nvPr/>
        </p:nvSpPr>
        <p:spPr>
          <a:xfrm>
            <a:off x="5304539" y="2989897"/>
            <a:ext cx="922048" cy="338554"/>
          </a:xfrm>
          <a:prstGeom prst="rect">
            <a:avLst/>
          </a:prstGeom>
          <a:solidFill>
            <a:schemeClr val="bg1"/>
          </a:solidFill>
        </p:spPr>
        <p:txBody>
          <a:bodyPr wrap="none" rtlCol="0">
            <a:spAutoFit/>
          </a:bodyPr>
          <a:lstStyle/>
          <a:p>
            <a:pPr algn="ctr" eaLnBrk="1" fontAlgn="auto" hangingPunct="1">
              <a:spcBef>
                <a:spcPts val="0"/>
              </a:spcBef>
              <a:spcAft>
                <a:spcPts val="0"/>
              </a:spcAft>
            </a:pPr>
            <a:r>
              <a:rPr lang="fi-FI" sz="800" b="1" dirty="0" smtClean="0">
                <a:solidFill>
                  <a:srgbClr val="000000"/>
                </a:solidFill>
                <a:latin typeface="Arial"/>
              </a:rPr>
              <a:t>Storage &amp;</a:t>
            </a:r>
          </a:p>
          <a:p>
            <a:pPr algn="ctr" eaLnBrk="1" fontAlgn="auto" hangingPunct="1">
              <a:spcBef>
                <a:spcPts val="0"/>
              </a:spcBef>
              <a:spcAft>
                <a:spcPts val="0"/>
              </a:spcAft>
            </a:pPr>
            <a:r>
              <a:rPr lang="fi-FI" sz="800" b="1" dirty="0" smtClean="0">
                <a:solidFill>
                  <a:srgbClr val="000000"/>
                </a:solidFill>
                <a:latin typeface="Arial"/>
              </a:rPr>
              <a:t>Re-gasification</a:t>
            </a:r>
            <a:endParaRPr lang="en-US" sz="800" b="1" dirty="0">
              <a:solidFill>
                <a:srgbClr val="000000"/>
              </a:solidFill>
              <a:latin typeface="Arial"/>
            </a:endParaRPr>
          </a:p>
        </p:txBody>
      </p:sp>
      <p:grpSp>
        <p:nvGrpSpPr>
          <p:cNvPr id="3" name="Group 314"/>
          <p:cNvGrpSpPr>
            <a:grpSpLocks noChangeAspect="1"/>
          </p:cNvGrpSpPr>
          <p:nvPr/>
        </p:nvGrpSpPr>
        <p:grpSpPr>
          <a:xfrm>
            <a:off x="1203251" y="3647678"/>
            <a:ext cx="527003" cy="585066"/>
            <a:chOff x="1579725" y="4138165"/>
            <a:chExt cx="752864" cy="835810"/>
          </a:xfrm>
        </p:grpSpPr>
        <p:grpSp>
          <p:nvGrpSpPr>
            <p:cNvPr id="4" name="Group 280"/>
            <p:cNvGrpSpPr/>
            <p:nvPr/>
          </p:nvGrpSpPr>
          <p:grpSpPr>
            <a:xfrm>
              <a:off x="1808616" y="4138165"/>
              <a:ext cx="237169" cy="560165"/>
              <a:chOff x="5569086" y="4362848"/>
              <a:chExt cx="327288" cy="507195"/>
            </a:xfrm>
          </p:grpSpPr>
          <p:sp>
            <p:nvSpPr>
              <p:cNvPr id="78" name="Rectangle 77"/>
              <p:cNvSpPr/>
              <p:nvPr/>
            </p:nvSpPr>
            <p:spPr bwMode="auto">
              <a:xfrm>
                <a:off x="5719398" y="4760315"/>
                <a:ext cx="91440"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79" name="Trapezoid 78"/>
              <p:cNvSpPr/>
              <p:nvPr/>
            </p:nvSpPr>
            <p:spPr bwMode="auto">
              <a:xfrm>
                <a:off x="5719398" y="4715955"/>
                <a:ext cx="91440" cy="45720"/>
              </a:xfrm>
              <a:prstGeom prst="trapezoid">
                <a:avLst>
                  <a:gd name="adj" fmla="val 41167"/>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0" name="Trapezoid 79"/>
              <p:cNvSpPr/>
              <p:nvPr/>
            </p:nvSpPr>
            <p:spPr bwMode="auto">
              <a:xfrm rot="10800000">
                <a:off x="5719399" y="4672598"/>
                <a:ext cx="91440" cy="45720"/>
              </a:xfrm>
              <a:prstGeom prst="trapezoid">
                <a:avLst>
                  <a:gd name="adj" fmla="val 41167"/>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1" name="Rectangle 80"/>
              <p:cNvSpPr/>
              <p:nvPr/>
            </p:nvSpPr>
            <p:spPr bwMode="auto">
              <a:xfrm>
                <a:off x="5719398" y="4534478"/>
                <a:ext cx="91440" cy="13716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2" name="Rectangle 81"/>
              <p:cNvSpPr/>
              <p:nvPr/>
            </p:nvSpPr>
            <p:spPr bwMode="auto">
              <a:xfrm>
                <a:off x="5744016" y="4434759"/>
                <a:ext cx="42204"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3" name="Rectangle 82"/>
              <p:cNvSpPr/>
              <p:nvPr/>
            </p:nvSpPr>
            <p:spPr bwMode="auto">
              <a:xfrm rot="5400000">
                <a:off x="5827794" y="4395992"/>
                <a:ext cx="27432"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4" name="Rectangle 83"/>
              <p:cNvSpPr/>
              <p:nvPr/>
            </p:nvSpPr>
            <p:spPr bwMode="auto">
              <a:xfrm>
                <a:off x="5853314" y="4402284"/>
                <a:ext cx="18288" cy="73152"/>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5" name="Rectangle 84"/>
              <p:cNvSpPr/>
              <p:nvPr/>
            </p:nvSpPr>
            <p:spPr bwMode="auto">
              <a:xfrm rot="5400000">
                <a:off x="5742347" y="4493626"/>
                <a:ext cx="45720" cy="24688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6" name="Flowchart: Collate 85"/>
              <p:cNvSpPr/>
              <p:nvPr/>
            </p:nvSpPr>
            <p:spPr bwMode="auto">
              <a:xfrm rot="16200000">
                <a:off x="5582231" y="4581065"/>
                <a:ext cx="45719" cy="72010"/>
              </a:xfrm>
              <a:prstGeom prst="flowChartCollate">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7" name="Flowchart: Collate 86"/>
              <p:cNvSpPr/>
              <p:nvPr/>
            </p:nvSpPr>
            <p:spPr bwMode="auto">
              <a:xfrm rot="16200000">
                <a:off x="5739878" y="4349703"/>
                <a:ext cx="45719" cy="72010"/>
              </a:xfrm>
              <a:prstGeom prst="flowChartCollate">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88" name="Rectangle 87"/>
              <p:cNvSpPr/>
              <p:nvPr/>
            </p:nvSpPr>
            <p:spPr bwMode="auto">
              <a:xfrm>
                <a:off x="5755974" y="4381797"/>
                <a:ext cx="18288" cy="73152"/>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77" name="TextBox 76"/>
            <p:cNvSpPr txBox="1"/>
            <p:nvPr/>
          </p:nvSpPr>
          <p:spPr>
            <a:xfrm>
              <a:off x="1579725" y="4710166"/>
              <a:ext cx="752864" cy="26380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Gas Field</a:t>
              </a:r>
            </a:p>
          </p:txBody>
        </p:sp>
      </p:grpSp>
      <p:grpSp>
        <p:nvGrpSpPr>
          <p:cNvPr id="5" name="Group 541"/>
          <p:cNvGrpSpPr/>
          <p:nvPr/>
        </p:nvGrpSpPr>
        <p:grpSpPr>
          <a:xfrm>
            <a:off x="1684065" y="3619103"/>
            <a:ext cx="1891428" cy="634388"/>
            <a:chOff x="2086559" y="1412776"/>
            <a:chExt cx="1891428" cy="634388"/>
          </a:xfrm>
        </p:grpSpPr>
        <p:grpSp>
          <p:nvGrpSpPr>
            <p:cNvPr id="6" name="Group 255"/>
            <p:cNvGrpSpPr/>
            <p:nvPr/>
          </p:nvGrpSpPr>
          <p:grpSpPr>
            <a:xfrm>
              <a:off x="3419872" y="1484784"/>
              <a:ext cx="228826" cy="360249"/>
              <a:chOff x="5894661" y="5123326"/>
              <a:chExt cx="451108" cy="465975"/>
            </a:xfrm>
            <a:solidFill>
              <a:schemeClr val="accent1"/>
            </a:solidFill>
          </p:grpSpPr>
          <p:sp>
            <p:nvSpPr>
              <p:cNvPr id="116" name="Rectangle 115"/>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7" name="Block Arc 116"/>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92" name="TextBox 91"/>
            <p:cNvSpPr txBox="1"/>
            <p:nvPr/>
          </p:nvSpPr>
          <p:spPr>
            <a:xfrm>
              <a:off x="3094671" y="1848284"/>
              <a:ext cx="883316"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a:t>
              </a:r>
            </a:p>
          </p:txBody>
        </p:sp>
        <p:grpSp>
          <p:nvGrpSpPr>
            <p:cNvPr id="7" name="Group 168"/>
            <p:cNvGrpSpPr/>
            <p:nvPr/>
          </p:nvGrpSpPr>
          <p:grpSpPr>
            <a:xfrm>
              <a:off x="2396523" y="1412776"/>
              <a:ext cx="607733" cy="362088"/>
              <a:chOff x="2459352" y="4184275"/>
              <a:chExt cx="620382" cy="517269"/>
            </a:xfrm>
            <a:solidFill>
              <a:schemeClr val="accent1"/>
            </a:solidFill>
          </p:grpSpPr>
          <p:sp>
            <p:nvSpPr>
              <p:cNvPr id="95" name="Rectangle 94"/>
              <p:cNvSpPr/>
              <p:nvPr/>
            </p:nvSpPr>
            <p:spPr bwMode="auto">
              <a:xfrm>
                <a:off x="2781556" y="4478090"/>
                <a:ext cx="298178" cy="222178"/>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6" name="Rectangle 95"/>
              <p:cNvSpPr/>
              <p:nvPr/>
            </p:nvSpPr>
            <p:spPr bwMode="auto">
              <a:xfrm>
                <a:off x="2959226"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7" name="Rectangle 96"/>
              <p:cNvSpPr/>
              <p:nvPr/>
            </p:nvSpPr>
            <p:spPr bwMode="auto">
              <a:xfrm>
                <a:off x="2903453"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8" name="Rectangle 97"/>
              <p:cNvSpPr/>
              <p:nvPr/>
            </p:nvSpPr>
            <p:spPr bwMode="auto">
              <a:xfrm>
                <a:off x="2847680"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99" name="Rectangle 98"/>
              <p:cNvSpPr/>
              <p:nvPr/>
            </p:nvSpPr>
            <p:spPr bwMode="auto">
              <a:xfrm>
                <a:off x="2791908"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100" name="Straight Connector 99"/>
              <p:cNvCxnSpPr/>
              <p:nvPr/>
            </p:nvCxnSpPr>
            <p:spPr bwMode="auto">
              <a:xfrm>
                <a:off x="2920019"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101" name="Straight Connector 100"/>
              <p:cNvCxnSpPr/>
              <p:nvPr/>
            </p:nvCxnSpPr>
            <p:spPr bwMode="auto">
              <a:xfrm>
                <a:off x="2975792"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102" name="Straight Connector 101"/>
              <p:cNvCxnSpPr/>
              <p:nvPr/>
            </p:nvCxnSpPr>
            <p:spPr bwMode="auto">
              <a:xfrm>
                <a:off x="2864246"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103" name="Straight Connector 102"/>
              <p:cNvCxnSpPr/>
              <p:nvPr/>
            </p:nvCxnSpPr>
            <p:spPr bwMode="auto">
              <a:xfrm>
                <a:off x="2808473" y="4198064"/>
                <a:ext cx="0" cy="79531"/>
              </a:xfrm>
              <a:prstGeom prst="line">
                <a:avLst/>
              </a:prstGeom>
              <a:grpFill/>
              <a:ln w="15875" cap="flat" cmpd="sng" algn="ctr">
                <a:solidFill>
                  <a:schemeClr val="accent1"/>
                </a:solidFill>
                <a:prstDash val="solid"/>
                <a:round/>
                <a:headEnd type="none" w="med" len="med"/>
                <a:tailEnd type="none" w="med" len="med"/>
              </a:ln>
              <a:effectLst/>
            </p:spPr>
          </p:cxnSp>
          <p:grpSp>
            <p:nvGrpSpPr>
              <p:cNvPr id="9" name="Group 143"/>
              <p:cNvGrpSpPr/>
              <p:nvPr/>
            </p:nvGrpSpPr>
            <p:grpSpPr>
              <a:xfrm>
                <a:off x="2756221" y="4184275"/>
                <a:ext cx="231917" cy="397653"/>
                <a:chOff x="5908190" y="4069947"/>
                <a:chExt cx="320040" cy="360050"/>
              </a:xfrm>
              <a:grpFill/>
            </p:grpSpPr>
            <p:cxnSp>
              <p:nvCxnSpPr>
                <p:cNvPr id="114" name="Straight Connector 113"/>
                <p:cNvCxnSpPr/>
                <p:nvPr/>
              </p:nvCxnSpPr>
              <p:spPr bwMode="auto">
                <a:xfrm flipH="1">
                  <a:off x="5908190" y="4077090"/>
                  <a:ext cx="320040" cy="0"/>
                </a:xfrm>
                <a:prstGeom prst="line">
                  <a:avLst/>
                </a:prstGeom>
                <a:grpFill/>
                <a:ln w="15875" cap="flat" cmpd="sng" algn="ctr">
                  <a:solidFill>
                    <a:schemeClr val="accent1"/>
                  </a:solidFill>
                  <a:prstDash val="solid"/>
                  <a:round/>
                  <a:headEnd type="none" w="med" len="med"/>
                  <a:tailEnd type="none" w="med" len="med"/>
                </a:ln>
                <a:effectLst/>
              </p:spPr>
            </p:cxnSp>
            <p:cxnSp>
              <p:nvCxnSpPr>
                <p:cNvPr id="115" name="Straight Connector 114"/>
                <p:cNvCxnSpPr/>
                <p:nvPr/>
              </p:nvCxnSpPr>
              <p:spPr bwMode="auto">
                <a:xfrm>
                  <a:off x="5908657" y="4069947"/>
                  <a:ext cx="0" cy="360050"/>
                </a:xfrm>
                <a:prstGeom prst="line">
                  <a:avLst/>
                </a:prstGeom>
                <a:grpFill/>
                <a:ln w="15875" cap="flat" cmpd="sng" algn="ctr">
                  <a:solidFill>
                    <a:schemeClr val="accent1"/>
                  </a:solidFill>
                  <a:prstDash val="solid"/>
                  <a:round/>
                  <a:headEnd type="none" w="med" len="med"/>
                  <a:tailEnd type="none" w="med" len="med"/>
                </a:ln>
                <a:effectLst/>
              </p:spPr>
            </p:cxnSp>
          </p:grpSp>
          <p:sp>
            <p:nvSpPr>
              <p:cNvPr id="105" name="Rectangle 104"/>
              <p:cNvSpPr/>
              <p:nvPr/>
            </p:nvSpPr>
            <p:spPr bwMode="auto">
              <a:xfrm>
                <a:off x="2459352" y="4600554"/>
                <a:ext cx="311431" cy="100990"/>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6" name="Rectangle 105"/>
              <p:cNvSpPr/>
              <p:nvPr/>
            </p:nvSpPr>
            <p:spPr bwMode="auto">
              <a:xfrm>
                <a:off x="2591876" y="4578741"/>
                <a:ext cx="178907" cy="3495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7" name="Rectangle 106"/>
              <p:cNvSpPr/>
              <p:nvPr/>
            </p:nvSpPr>
            <p:spPr bwMode="auto">
              <a:xfrm>
                <a:off x="2687195" y="4455063"/>
                <a:ext cx="33131" cy="151485"/>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8" name="Rectangle 107"/>
              <p:cNvSpPr/>
              <p:nvPr/>
            </p:nvSpPr>
            <p:spPr bwMode="auto">
              <a:xfrm>
                <a:off x="2633288" y="4455063"/>
                <a:ext cx="33131" cy="151485"/>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9" name="Rectangle 108"/>
              <p:cNvSpPr/>
              <p:nvPr/>
            </p:nvSpPr>
            <p:spPr bwMode="auto">
              <a:xfrm>
                <a:off x="2579309" y="4324303"/>
                <a:ext cx="33131" cy="30296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0" name="Rectangle 109"/>
              <p:cNvSpPr/>
              <p:nvPr/>
            </p:nvSpPr>
            <p:spPr bwMode="auto">
              <a:xfrm>
                <a:off x="2524981" y="4324303"/>
                <a:ext cx="33131" cy="30296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1" name="Rectangle 110"/>
              <p:cNvSpPr/>
              <p:nvPr/>
            </p:nvSpPr>
            <p:spPr bwMode="auto">
              <a:xfrm rot="5400000">
                <a:off x="2549033" y="4337358"/>
                <a:ext cx="40396" cy="13252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2" name="Rectangle 111"/>
              <p:cNvSpPr/>
              <p:nvPr/>
            </p:nvSpPr>
            <p:spPr bwMode="auto">
              <a:xfrm rot="5400000">
                <a:off x="2499336" y="4516879"/>
                <a:ext cx="40396" cy="33131"/>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3" name="Rectangle 112"/>
              <p:cNvSpPr/>
              <p:nvPr/>
            </p:nvSpPr>
            <p:spPr bwMode="auto">
              <a:xfrm rot="5400000">
                <a:off x="2668596" y="4481785"/>
                <a:ext cx="30297" cy="66262"/>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94" name="TextBox 93"/>
            <p:cNvSpPr txBox="1"/>
            <p:nvPr/>
          </p:nvSpPr>
          <p:spPr>
            <a:xfrm>
              <a:off x="2086559" y="1770165"/>
              <a:ext cx="123615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Gas pre-treatment </a:t>
              </a:r>
            </a:p>
            <a:p>
              <a:pPr algn="ctr" eaLnBrk="1" fontAlgn="auto" hangingPunct="1">
                <a:spcBef>
                  <a:spcPts val="0"/>
                </a:spcBef>
                <a:spcAft>
                  <a:spcPts val="0"/>
                </a:spcAft>
              </a:pPr>
              <a:r>
                <a:rPr lang="en-US" sz="600" b="1" dirty="0" smtClean="0">
                  <a:solidFill>
                    <a:srgbClr val="000000"/>
                  </a:solidFill>
                  <a:latin typeface="Arial"/>
                </a:rPr>
                <a:t>&amp; Liquefaction System</a:t>
              </a:r>
            </a:p>
          </p:txBody>
        </p:sp>
      </p:grpSp>
      <p:grpSp>
        <p:nvGrpSpPr>
          <p:cNvPr id="20" name="Group 917"/>
          <p:cNvGrpSpPr/>
          <p:nvPr/>
        </p:nvGrpSpPr>
        <p:grpSpPr>
          <a:xfrm>
            <a:off x="3385964" y="3796782"/>
            <a:ext cx="1080120" cy="539667"/>
            <a:chOff x="4081831" y="3833024"/>
            <a:chExt cx="1080120" cy="539667"/>
          </a:xfrm>
        </p:grpSpPr>
        <p:grpSp>
          <p:nvGrpSpPr>
            <p:cNvPr id="22" name="Group 103"/>
            <p:cNvGrpSpPr/>
            <p:nvPr/>
          </p:nvGrpSpPr>
          <p:grpSpPr>
            <a:xfrm>
              <a:off x="4250371" y="3833024"/>
              <a:ext cx="716139" cy="237701"/>
              <a:chOff x="6198920" y="3530858"/>
              <a:chExt cx="732509" cy="339576"/>
            </a:xfrm>
          </p:grpSpPr>
          <p:sp>
            <p:nvSpPr>
              <p:cNvPr id="121" name="Rectangle 120"/>
              <p:cNvSpPr/>
              <p:nvPr/>
            </p:nvSpPr>
            <p:spPr bwMode="auto">
              <a:xfrm rot="5400000">
                <a:off x="6528454" y="3695187"/>
                <a:ext cx="54223" cy="27134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2" name="Rectangle 121"/>
              <p:cNvSpPr/>
              <p:nvPr/>
            </p:nvSpPr>
            <p:spPr bwMode="auto">
              <a:xfrm>
                <a:off x="6774887" y="3530859"/>
                <a:ext cx="156542" cy="238585"/>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23" name="Rectangle 122"/>
              <p:cNvSpPr/>
              <p:nvPr/>
            </p:nvSpPr>
            <p:spPr bwMode="auto">
              <a:xfrm>
                <a:off x="6566165" y="3747983"/>
                <a:ext cx="364440"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4" name="Rectangle 123"/>
              <p:cNvSpPr/>
              <p:nvPr/>
            </p:nvSpPr>
            <p:spPr bwMode="auto">
              <a:xfrm rot="5400000">
                <a:off x="6723138" y="3745794"/>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5" name="Rectangle 124"/>
              <p:cNvSpPr/>
              <p:nvPr/>
            </p:nvSpPr>
            <p:spPr bwMode="auto">
              <a:xfrm rot="5400000">
                <a:off x="6830778" y="3589265"/>
                <a:ext cx="159057" cy="4224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6" name="Rectangle 125"/>
              <p:cNvSpPr/>
              <p:nvPr/>
            </p:nvSpPr>
            <p:spPr bwMode="auto">
              <a:xfrm rot="5400000">
                <a:off x="6463058" y="3724332"/>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7" name="Rectangle 126"/>
              <p:cNvSpPr/>
              <p:nvPr/>
            </p:nvSpPr>
            <p:spPr bwMode="auto">
              <a:xfrm>
                <a:off x="6246605" y="3732034"/>
                <a:ext cx="438822"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8" name="Rectangle 127"/>
              <p:cNvSpPr/>
              <p:nvPr/>
            </p:nvSpPr>
            <p:spPr bwMode="auto">
              <a:xfrm rot="5400000">
                <a:off x="6399681" y="3719202"/>
                <a:ext cx="50495" cy="23935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29" name="Rounded Rectangle 128"/>
              <p:cNvSpPr/>
              <p:nvPr/>
            </p:nvSpPr>
            <p:spPr>
              <a:xfrm>
                <a:off x="6198920" y="3604162"/>
                <a:ext cx="552202" cy="112815"/>
              </a:xfrm>
              <a:prstGeom prst="roundRect">
                <a:avLst/>
              </a:pr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100" dirty="0" err="1" smtClean="0">
                  <a:solidFill>
                    <a:srgbClr val="000000"/>
                  </a:solidFill>
                </a:endParaRPr>
              </a:p>
            </p:txBody>
          </p:sp>
        </p:grpSp>
        <p:sp>
          <p:nvSpPr>
            <p:cNvPr id="120" name="TextBox 119"/>
            <p:cNvSpPr txBox="1"/>
            <p:nvPr/>
          </p:nvSpPr>
          <p:spPr>
            <a:xfrm>
              <a:off x="4081831" y="4095692"/>
              <a:ext cx="1080120" cy="276999"/>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LNG Tank Trucks</a:t>
              </a:r>
            </a:p>
            <a:p>
              <a:pPr algn="ctr" eaLnBrk="1" fontAlgn="auto" hangingPunct="1">
                <a:spcBef>
                  <a:spcPts val="0"/>
                </a:spcBef>
                <a:spcAft>
                  <a:spcPts val="0"/>
                </a:spcAft>
              </a:pPr>
              <a:endParaRPr lang="en-US" sz="600" b="1" dirty="0">
                <a:solidFill>
                  <a:srgbClr val="000000"/>
                </a:solidFill>
                <a:latin typeface="Arial"/>
              </a:endParaRPr>
            </a:p>
          </p:txBody>
        </p:sp>
      </p:grpSp>
      <p:grpSp>
        <p:nvGrpSpPr>
          <p:cNvPr id="36" name="Group 135"/>
          <p:cNvGrpSpPr/>
          <p:nvPr/>
        </p:nvGrpSpPr>
        <p:grpSpPr>
          <a:xfrm>
            <a:off x="4578946" y="3559802"/>
            <a:ext cx="1111274" cy="693656"/>
            <a:chOff x="5868144" y="2996952"/>
            <a:chExt cx="1111274" cy="693656"/>
          </a:xfrm>
        </p:grpSpPr>
        <p:sp>
          <p:nvSpPr>
            <p:cNvPr id="137" name="TextBox 136"/>
            <p:cNvSpPr txBox="1"/>
            <p:nvPr/>
          </p:nvSpPr>
          <p:spPr>
            <a:xfrm>
              <a:off x="5868144" y="3413609"/>
              <a:ext cx="111127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 </a:t>
              </a:r>
            </a:p>
            <a:p>
              <a:pPr algn="ctr" eaLnBrk="1" fontAlgn="auto" hangingPunct="1">
                <a:spcBef>
                  <a:spcPts val="0"/>
                </a:spcBef>
                <a:spcAft>
                  <a:spcPts val="0"/>
                </a:spcAft>
              </a:pPr>
              <a:r>
                <a:rPr lang="en-US" sz="600" b="1" dirty="0" smtClean="0">
                  <a:solidFill>
                    <a:srgbClr val="000000"/>
                  </a:solidFill>
                  <a:latin typeface="Arial"/>
                </a:rPr>
                <a:t>&amp; Re-gasification system</a:t>
              </a:r>
            </a:p>
          </p:txBody>
        </p:sp>
        <p:grpSp>
          <p:nvGrpSpPr>
            <p:cNvPr id="43" name="Group 241"/>
            <p:cNvGrpSpPr/>
            <p:nvPr/>
          </p:nvGrpSpPr>
          <p:grpSpPr>
            <a:xfrm>
              <a:off x="6482954" y="3160869"/>
              <a:ext cx="216465" cy="193881"/>
              <a:chOff x="6697735" y="5282211"/>
              <a:chExt cx="502920" cy="292803"/>
            </a:xfrm>
            <a:solidFill>
              <a:schemeClr val="accent1"/>
            </a:solidFill>
          </p:grpSpPr>
          <p:sp>
            <p:nvSpPr>
              <p:cNvPr id="142" name="Rectangle 141"/>
              <p:cNvSpPr/>
              <p:nvPr/>
            </p:nvSpPr>
            <p:spPr bwMode="auto">
              <a:xfrm>
                <a:off x="6720595" y="5282211"/>
                <a:ext cx="457200" cy="201168"/>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3" name="Rectangle 142"/>
              <p:cNvSpPr/>
              <p:nvPr/>
            </p:nvSpPr>
            <p:spPr bwMode="auto">
              <a:xfrm rot="5400000">
                <a:off x="6935479" y="5286783"/>
                <a:ext cx="27432" cy="3657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4" name="Rectangle 143"/>
              <p:cNvSpPr/>
              <p:nvPr/>
            </p:nvSpPr>
            <p:spPr bwMode="auto">
              <a:xfrm>
                <a:off x="6697735" y="5483574"/>
                <a:ext cx="502920" cy="9144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5" name="Rectangle 144"/>
              <p:cNvSpPr/>
              <p:nvPr/>
            </p:nvSpPr>
            <p:spPr bwMode="auto">
              <a:xfrm rot="5400000">
                <a:off x="6926335" y="5414994"/>
                <a:ext cx="45720" cy="27432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146" name="Straight Connector 145"/>
              <p:cNvCxnSpPr/>
              <p:nvPr/>
            </p:nvCxnSpPr>
            <p:spPr bwMode="auto">
              <a:xfrm>
                <a:off x="67876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47" name="Straight Connector 146"/>
              <p:cNvCxnSpPr/>
              <p:nvPr/>
            </p:nvCxnSpPr>
            <p:spPr bwMode="auto">
              <a:xfrm>
                <a:off x="691619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48" name="Straight Connector 147"/>
              <p:cNvCxnSpPr/>
              <p:nvPr/>
            </p:nvCxnSpPr>
            <p:spPr bwMode="auto">
              <a:xfrm>
                <a:off x="70447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49" name="Straight Connector 148"/>
              <p:cNvCxnSpPr/>
              <p:nvPr/>
            </p:nvCxnSpPr>
            <p:spPr bwMode="auto">
              <a:xfrm>
                <a:off x="698046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50" name="Straight Connector 149"/>
              <p:cNvCxnSpPr/>
              <p:nvPr/>
            </p:nvCxnSpPr>
            <p:spPr bwMode="auto">
              <a:xfrm>
                <a:off x="685191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151" name="Straight Connector 150"/>
              <p:cNvCxnSpPr/>
              <p:nvPr/>
            </p:nvCxnSpPr>
            <p:spPr bwMode="auto">
              <a:xfrm>
                <a:off x="7109017" y="5298879"/>
                <a:ext cx="0" cy="144020"/>
              </a:xfrm>
              <a:prstGeom prst="line">
                <a:avLst/>
              </a:prstGeom>
              <a:grpFill/>
              <a:ln w="9525" cap="flat" cmpd="sng" algn="ctr">
                <a:solidFill>
                  <a:schemeClr val="bg1"/>
                </a:solidFill>
                <a:prstDash val="solid"/>
                <a:round/>
                <a:headEnd type="none" w="med" len="med"/>
                <a:tailEnd type="none" w="med" len="med"/>
              </a:ln>
              <a:effectLst/>
            </p:spPr>
          </p:cxnSp>
        </p:grpSp>
        <p:grpSp>
          <p:nvGrpSpPr>
            <p:cNvPr id="44" name="Group 255"/>
            <p:cNvGrpSpPr/>
            <p:nvPr/>
          </p:nvGrpSpPr>
          <p:grpSpPr>
            <a:xfrm>
              <a:off x="6149262" y="2996952"/>
              <a:ext cx="295943" cy="360247"/>
              <a:chOff x="5894661" y="5123326"/>
              <a:chExt cx="451108" cy="465975"/>
            </a:xfrm>
            <a:solidFill>
              <a:schemeClr val="accent1"/>
            </a:solidFill>
          </p:grpSpPr>
          <p:sp>
            <p:nvSpPr>
              <p:cNvPr id="140" name="Rectangle 139"/>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41" name="Block Arc 140"/>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grpSp>
      <p:grpSp>
        <p:nvGrpSpPr>
          <p:cNvPr id="45" name="Group 768"/>
          <p:cNvGrpSpPr/>
          <p:nvPr/>
        </p:nvGrpSpPr>
        <p:grpSpPr>
          <a:xfrm>
            <a:off x="5943203" y="3725019"/>
            <a:ext cx="796559" cy="515378"/>
            <a:chOff x="7312264" y="4279568"/>
            <a:chExt cx="796559" cy="515378"/>
          </a:xfrm>
        </p:grpSpPr>
        <p:sp>
          <p:nvSpPr>
            <p:cNvPr id="153" name="TextBox 152"/>
            <p:cNvSpPr txBox="1"/>
            <p:nvPr/>
          </p:nvSpPr>
          <p:spPr>
            <a:xfrm>
              <a:off x="7312264" y="4610280"/>
              <a:ext cx="796559"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Power Plant</a:t>
              </a:r>
              <a:endParaRPr lang="en-US" sz="600" b="1" dirty="0">
                <a:solidFill>
                  <a:srgbClr val="000000"/>
                </a:solidFill>
                <a:latin typeface="Arial"/>
              </a:endParaRPr>
            </a:p>
          </p:txBody>
        </p:sp>
        <p:grpSp>
          <p:nvGrpSpPr>
            <p:cNvPr id="46" name="Group 209"/>
            <p:cNvGrpSpPr>
              <a:grpSpLocks noChangeAspect="1"/>
            </p:cNvGrpSpPr>
            <p:nvPr/>
          </p:nvGrpSpPr>
          <p:grpSpPr>
            <a:xfrm>
              <a:off x="7494283" y="4279568"/>
              <a:ext cx="411726" cy="318117"/>
              <a:chOff x="7851119" y="4522874"/>
              <a:chExt cx="703440" cy="356606"/>
            </a:xfrm>
            <a:solidFill>
              <a:schemeClr val="accent1"/>
            </a:solidFill>
          </p:grpSpPr>
          <p:sp>
            <p:nvSpPr>
              <p:cNvPr id="155" name="Rectangle 154"/>
              <p:cNvSpPr/>
              <p:nvPr/>
            </p:nvSpPr>
            <p:spPr bwMode="auto">
              <a:xfrm>
                <a:off x="7884460" y="4725178"/>
                <a:ext cx="360050" cy="15430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56" name="Isosceles Triangle 155"/>
              <p:cNvSpPr/>
              <p:nvPr/>
            </p:nvSpPr>
            <p:spPr bwMode="auto">
              <a:xfrm>
                <a:off x="7884460" y="4653169"/>
                <a:ext cx="360050" cy="72010"/>
              </a:xfrm>
              <a:prstGeom prst="triangl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57" name="Regular Pentagon 156"/>
              <p:cNvSpPr/>
              <p:nvPr/>
            </p:nvSpPr>
            <p:spPr bwMode="auto">
              <a:xfrm>
                <a:off x="8018765" y="4604971"/>
                <a:ext cx="91440" cy="72010"/>
              </a:xfrm>
              <a:prstGeom prst="pentagon">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48" name="Group 25"/>
              <p:cNvGrpSpPr/>
              <p:nvPr/>
            </p:nvGrpSpPr>
            <p:grpSpPr>
              <a:xfrm>
                <a:off x="8486831" y="4522874"/>
                <a:ext cx="54864" cy="281179"/>
                <a:chOff x="8558841" y="4516010"/>
                <a:chExt cx="54864" cy="281179"/>
              </a:xfrm>
              <a:grpFill/>
            </p:grpSpPr>
            <p:sp>
              <p:nvSpPr>
                <p:cNvPr id="177" name="Rectangle 176"/>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78" name="Rectangle 177"/>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grpSp>
            <p:nvGrpSpPr>
              <p:cNvPr id="49" name="Group 26"/>
              <p:cNvGrpSpPr/>
              <p:nvPr/>
            </p:nvGrpSpPr>
            <p:grpSpPr>
              <a:xfrm>
                <a:off x="8412345" y="4522874"/>
                <a:ext cx="54864" cy="281179"/>
                <a:chOff x="8558841" y="4516010"/>
                <a:chExt cx="54864" cy="281179"/>
              </a:xfrm>
              <a:grpFill/>
            </p:grpSpPr>
            <p:sp>
              <p:nvSpPr>
                <p:cNvPr id="175" name="Rectangle 174"/>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76" name="Rectangle 175"/>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sp>
            <p:nvSpPr>
              <p:cNvPr id="160" name="Rectangle 159"/>
              <p:cNvSpPr/>
              <p:nvPr/>
            </p:nvSpPr>
            <p:spPr bwMode="auto">
              <a:xfrm>
                <a:off x="7851119" y="4772233"/>
                <a:ext cx="36576" cy="731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61" name="Rectangle 160"/>
              <p:cNvSpPr/>
              <p:nvPr/>
            </p:nvSpPr>
            <p:spPr bwMode="auto">
              <a:xfrm>
                <a:off x="8244510" y="4750708"/>
                <a:ext cx="182880" cy="2743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62" name="Trapezoid 161"/>
              <p:cNvSpPr/>
              <p:nvPr/>
            </p:nvSpPr>
            <p:spPr bwMode="auto">
              <a:xfrm>
                <a:off x="8275627" y="4726993"/>
                <a:ext cx="109728" cy="64008"/>
              </a:xfrm>
              <a:prstGeom prst="trapezoid">
                <a:avLst>
                  <a:gd name="adj" fmla="val 41167"/>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52" name="Group 61"/>
              <p:cNvGrpSpPr/>
              <p:nvPr/>
            </p:nvGrpSpPr>
            <p:grpSpPr>
              <a:xfrm>
                <a:off x="8402816" y="4797190"/>
                <a:ext cx="151743" cy="72010"/>
                <a:chOff x="8395673" y="5013220"/>
                <a:chExt cx="151743" cy="72010"/>
              </a:xfrm>
              <a:grpFill/>
            </p:grpSpPr>
            <p:cxnSp>
              <p:nvCxnSpPr>
                <p:cNvPr id="170" name="Straight Connector 169"/>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171" name="Straight Connector 170"/>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72" name="Straight Connector 171"/>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73" name="Straight Connector 172"/>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174" name="Straight Connector 173"/>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nvGrpSpPr>
              <p:cNvPr id="54" name="Group 62"/>
              <p:cNvGrpSpPr/>
              <p:nvPr/>
            </p:nvGrpSpPr>
            <p:grpSpPr>
              <a:xfrm>
                <a:off x="8259972" y="4797190"/>
                <a:ext cx="151743" cy="72010"/>
                <a:chOff x="8395673" y="5013220"/>
                <a:chExt cx="151743" cy="72010"/>
              </a:xfrm>
              <a:grpFill/>
            </p:grpSpPr>
            <p:cxnSp>
              <p:nvCxnSpPr>
                <p:cNvPr id="165" name="Straight Connector 164"/>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166" name="Straight Connector 165"/>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67" name="Straight Connector 166"/>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168" name="Straight Connector 167"/>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169" name="Straight Connector 168"/>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grpSp>
      <p:sp>
        <p:nvSpPr>
          <p:cNvPr id="180" name="TextBox 179"/>
          <p:cNvSpPr txBox="1"/>
          <p:nvPr/>
        </p:nvSpPr>
        <p:spPr>
          <a:xfrm>
            <a:off x="2830860" y="2996952"/>
            <a:ext cx="795411" cy="215444"/>
          </a:xfrm>
          <a:prstGeom prst="rect">
            <a:avLst/>
          </a:prstGeom>
          <a:solidFill>
            <a:schemeClr val="bg1"/>
          </a:solidFill>
        </p:spPr>
        <p:txBody>
          <a:bodyPr wrap="none" rtlCol="0">
            <a:spAutoFit/>
          </a:bodyPr>
          <a:lstStyle/>
          <a:p>
            <a:pPr eaLnBrk="1" fontAlgn="auto" hangingPunct="1">
              <a:spcBef>
                <a:spcPts val="0"/>
              </a:spcBef>
              <a:spcAft>
                <a:spcPts val="0"/>
              </a:spcAft>
            </a:pPr>
            <a:r>
              <a:rPr lang="fi-FI" sz="800" b="1" dirty="0" smtClean="0">
                <a:solidFill>
                  <a:srgbClr val="000000"/>
                </a:solidFill>
                <a:latin typeface="Arial"/>
              </a:rPr>
              <a:t>Liquefaction</a:t>
            </a:r>
          </a:p>
        </p:txBody>
      </p:sp>
      <p:sp>
        <p:nvSpPr>
          <p:cNvPr id="181" name="TextBox 180"/>
          <p:cNvSpPr txBox="1"/>
          <p:nvPr/>
        </p:nvSpPr>
        <p:spPr>
          <a:xfrm>
            <a:off x="4123681" y="2996952"/>
            <a:ext cx="636713" cy="215444"/>
          </a:xfrm>
          <a:prstGeom prst="rect">
            <a:avLst/>
          </a:prstGeom>
          <a:solidFill>
            <a:schemeClr val="bg1"/>
          </a:solidFill>
        </p:spPr>
        <p:txBody>
          <a:bodyPr wrap="none" rtlCol="0">
            <a:spAutoFit/>
          </a:bodyPr>
          <a:lstStyle/>
          <a:p>
            <a:pPr eaLnBrk="1" fontAlgn="auto" hangingPunct="1">
              <a:spcBef>
                <a:spcPts val="0"/>
              </a:spcBef>
              <a:spcAft>
                <a:spcPts val="0"/>
              </a:spcAft>
            </a:pPr>
            <a:r>
              <a:rPr lang="fi-FI" sz="800" b="1" dirty="0" smtClean="0">
                <a:solidFill>
                  <a:srgbClr val="000000"/>
                </a:solidFill>
                <a:latin typeface="Arial"/>
              </a:rPr>
              <a:t>Logistics</a:t>
            </a:r>
          </a:p>
        </p:txBody>
      </p:sp>
      <p:sp>
        <p:nvSpPr>
          <p:cNvPr id="184" name="Rectangle 183"/>
          <p:cNvSpPr/>
          <p:nvPr/>
        </p:nvSpPr>
        <p:spPr>
          <a:xfrm>
            <a:off x="204217" y="3513187"/>
            <a:ext cx="8720708" cy="1106438"/>
          </a:xfrm>
          <a:prstGeom prst="rect">
            <a:avLst/>
          </a:prstGeom>
          <a:noFill/>
          <a:ln w="190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185" name="TextBox 184"/>
          <p:cNvSpPr txBox="1"/>
          <p:nvPr/>
        </p:nvSpPr>
        <p:spPr>
          <a:xfrm>
            <a:off x="7419975" y="3883521"/>
            <a:ext cx="1337226" cy="461665"/>
          </a:xfrm>
          <a:prstGeom prst="rect">
            <a:avLst/>
          </a:prstGeom>
          <a:solidFill>
            <a:schemeClr val="bg1"/>
          </a:solidFill>
        </p:spPr>
        <p:txBody>
          <a:bodyPr wrap="none" rtlCol="0">
            <a:spAutoFit/>
          </a:bodyPr>
          <a:lstStyle/>
          <a:p>
            <a:pPr algn="ctr" eaLnBrk="1" fontAlgn="auto" hangingPunct="1">
              <a:spcBef>
                <a:spcPts val="0"/>
              </a:spcBef>
              <a:spcAft>
                <a:spcPts val="0"/>
              </a:spcAft>
            </a:pPr>
            <a:r>
              <a:rPr lang="fi-FI" sz="1200" b="1" dirty="0" smtClean="0">
                <a:solidFill>
                  <a:srgbClr val="000000"/>
                </a:solidFill>
                <a:latin typeface="Arial"/>
              </a:rPr>
              <a:t>Electricity Price</a:t>
            </a:r>
          </a:p>
          <a:p>
            <a:pPr algn="ctr" eaLnBrk="1" fontAlgn="auto" hangingPunct="1">
              <a:spcBef>
                <a:spcPts val="0"/>
              </a:spcBef>
              <a:spcAft>
                <a:spcPts val="0"/>
              </a:spcAft>
            </a:pPr>
            <a:r>
              <a:rPr lang="fi-FI" sz="1200" b="1" dirty="0" smtClean="0">
                <a:solidFill>
                  <a:srgbClr val="FF7300"/>
                </a:solidFill>
                <a:latin typeface="Arial"/>
              </a:rPr>
              <a:t>210 USD/MW</a:t>
            </a:r>
            <a:endParaRPr lang="en-US" sz="1200" b="1" dirty="0">
              <a:solidFill>
                <a:srgbClr val="FF7300"/>
              </a:solidFill>
              <a:latin typeface="Arial"/>
            </a:endParaRPr>
          </a:p>
        </p:txBody>
      </p:sp>
      <p:sp>
        <p:nvSpPr>
          <p:cNvPr id="152" name="TextBox 151"/>
          <p:cNvSpPr txBox="1"/>
          <p:nvPr/>
        </p:nvSpPr>
        <p:spPr>
          <a:xfrm>
            <a:off x="309366" y="3693021"/>
            <a:ext cx="780983" cy="400110"/>
          </a:xfrm>
          <a:prstGeom prst="rect">
            <a:avLst/>
          </a:prstGeom>
          <a:solidFill>
            <a:schemeClr val="bg1"/>
          </a:solidFill>
        </p:spPr>
        <p:txBody>
          <a:bodyPr wrap="none" rtlCol="0">
            <a:spAutoFit/>
          </a:bodyPr>
          <a:lstStyle/>
          <a:p>
            <a:pPr algn="ctr" eaLnBrk="1" fontAlgn="auto" hangingPunct="1">
              <a:spcBef>
                <a:spcPts val="0"/>
              </a:spcBef>
              <a:spcAft>
                <a:spcPts val="0"/>
              </a:spcAft>
            </a:pPr>
            <a:r>
              <a:rPr lang="fi-FI" sz="1000" b="1" dirty="0" smtClean="0">
                <a:solidFill>
                  <a:srgbClr val="000000"/>
                </a:solidFill>
                <a:latin typeface="Arial"/>
              </a:rPr>
              <a:t>OPTION 1</a:t>
            </a:r>
          </a:p>
          <a:p>
            <a:pPr algn="ctr" eaLnBrk="1" fontAlgn="auto" hangingPunct="1">
              <a:spcBef>
                <a:spcPts val="0"/>
              </a:spcBef>
              <a:spcAft>
                <a:spcPts val="0"/>
              </a:spcAft>
            </a:pPr>
            <a:r>
              <a:rPr lang="fi-FI" sz="1000" b="1" dirty="0" smtClean="0">
                <a:solidFill>
                  <a:srgbClr val="000000"/>
                </a:solidFill>
                <a:latin typeface="Arial"/>
              </a:rPr>
              <a:t>LNG</a:t>
            </a:r>
            <a:endParaRPr lang="en-US" sz="1000" b="1" dirty="0">
              <a:solidFill>
                <a:srgbClr val="000000"/>
              </a:solidFill>
              <a:latin typeface="Arial"/>
            </a:endParaRPr>
          </a:p>
        </p:txBody>
      </p:sp>
      <p:sp>
        <p:nvSpPr>
          <p:cNvPr id="154" name="TextBox 153"/>
          <p:cNvSpPr txBox="1"/>
          <p:nvPr/>
        </p:nvSpPr>
        <p:spPr>
          <a:xfrm>
            <a:off x="309366" y="4940796"/>
            <a:ext cx="780983" cy="400110"/>
          </a:xfrm>
          <a:prstGeom prst="rect">
            <a:avLst/>
          </a:prstGeom>
          <a:solidFill>
            <a:schemeClr val="bg1"/>
          </a:solidFill>
        </p:spPr>
        <p:txBody>
          <a:bodyPr wrap="none" rtlCol="0">
            <a:spAutoFit/>
          </a:bodyPr>
          <a:lstStyle/>
          <a:p>
            <a:pPr algn="ctr" eaLnBrk="1" fontAlgn="auto" hangingPunct="1">
              <a:spcBef>
                <a:spcPts val="0"/>
              </a:spcBef>
              <a:spcAft>
                <a:spcPts val="0"/>
              </a:spcAft>
            </a:pPr>
            <a:r>
              <a:rPr lang="fi-FI" sz="1000" b="1" dirty="0" smtClean="0">
                <a:solidFill>
                  <a:srgbClr val="000000"/>
                </a:solidFill>
                <a:latin typeface="Arial"/>
              </a:rPr>
              <a:t>OPTION 2</a:t>
            </a:r>
          </a:p>
          <a:p>
            <a:pPr algn="ctr" eaLnBrk="1" fontAlgn="auto" hangingPunct="1">
              <a:spcBef>
                <a:spcPts val="0"/>
              </a:spcBef>
              <a:spcAft>
                <a:spcPts val="0"/>
              </a:spcAft>
            </a:pPr>
            <a:r>
              <a:rPr lang="fi-FI" sz="1000" b="1" dirty="0" smtClean="0">
                <a:solidFill>
                  <a:srgbClr val="000000"/>
                </a:solidFill>
                <a:latin typeface="Arial"/>
              </a:rPr>
              <a:t>LFO</a:t>
            </a:r>
            <a:endParaRPr lang="en-US" sz="1000" b="1" dirty="0">
              <a:solidFill>
                <a:srgbClr val="000000"/>
              </a:solidFill>
              <a:latin typeface="Arial"/>
            </a:endParaRPr>
          </a:p>
        </p:txBody>
      </p:sp>
      <p:grpSp>
        <p:nvGrpSpPr>
          <p:cNvPr id="163" name="Group 917"/>
          <p:cNvGrpSpPr/>
          <p:nvPr/>
        </p:nvGrpSpPr>
        <p:grpSpPr>
          <a:xfrm>
            <a:off x="3395489" y="4882632"/>
            <a:ext cx="1080120" cy="539667"/>
            <a:chOff x="4081831" y="3833024"/>
            <a:chExt cx="1080120" cy="539667"/>
          </a:xfrm>
        </p:grpSpPr>
        <p:grpSp>
          <p:nvGrpSpPr>
            <p:cNvPr id="164" name="Group 103"/>
            <p:cNvGrpSpPr/>
            <p:nvPr/>
          </p:nvGrpSpPr>
          <p:grpSpPr>
            <a:xfrm>
              <a:off x="4250371" y="3833024"/>
              <a:ext cx="716139" cy="237701"/>
              <a:chOff x="6198920" y="3530858"/>
              <a:chExt cx="732509" cy="339576"/>
            </a:xfrm>
          </p:grpSpPr>
          <p:sp>
            <p:nvSpPr>
              <p:cNvPr id="186" name="Rectangle 185"/>
              <p:cNvSpPr/>
              <p:nvPr/>
            </p:nvSpPr>
            <p:spPr bwMode="auto">
              <a:xfrm rot="5400000">
                <a:off x="6528454" y="3695187"/>
                <a:ext cx="54223" cy="27134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87" name="Rectangle 186"/>
              <p:cNvSpPr/>
              <p:nvPr/>
            </p:nvSpPr>
            <p:spPr bwMode="auto">
              <a:xfrm>
                <a:off x="6774887" y="3530859"/>
                <a:ext cx="156542" cy="238585"/>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88" name="Rectangle 187"/>
              <p:cNvSpPr/>
              <p:nvPr/>
            </p:nvSpPr>
            <p:spPr bwMode="auto">
              <a:xfrm>
                <a:off x="6566165" y="3747983"/>
                <a:ext cx="364440"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89" name="Rectangle 188"/>
              <p:cNvSpPr/>
              <p:nvPr/>
            </p:nvSpPr>
            <p:spPr bwMode="auto">
              <a:xfrm rot="5400000">
                <a:off x="6723138" y="3745794"/>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90" name="Rectangle 189"/>
              <p:cNvSpPr/>
              <p:nvPr/>
            </p:nvSpPr>
            <p:spPr bwMode="auto">
              <a:xfrm rot="5400000">
                <a:off x="6830778" y="3589265"/>
                <a:ext cx="159057" cy="4224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91" name="Rectangle 190"/>
              <p:cNvSpPr/>
              <p:nvPr/>
            </p:nvSpPr>
            <p:spPr bwMode="auto">
              <a:xfrm rot="5400000">
                <a:off x="6463058" y="3724332"/>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92" name="Rectangle 191"/>
              <p:cNvSpPr/>
              <p:nvPr/>
            </p:nvSpPr>
            <p:spPr bwMode="auto">
              <a:xfrm>
                <a:off x="6246605" y="3732034"/>
                <a:ext cx="438822"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93" name="Rectangle 192"/>
              <p:cNvSpPr/>
              <p:nvPr/>
            </p:nvSpPr>
            <p:spPr bwMode="auto">
              <a:xfrm rot="5400000">
                <a:off x="6399681" y="3719202"/>
                <a:ext cx="50495" cy="23935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94" name="Rounded Rectangle 193"/>
              <p:cNvSpPr/>
              <p:nvPr/>
            </p:nvSpPr>
            <p:spPr>
              <a:xfrm>
                <a:off x="6198920" y="3604162"/>
                <a:ext cx="552202" cy="112815"/>
              </a:xfrm>
              <a:prstGeom prst="roundRect">
                <a:avLst/>
              </a:pr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100" dirty="0" err="1" smtClean="0">
                  <a:solidFill>
                    <a:srgbClr val="000000"/>
                  </a:solidFill>
                </a:endParaRPr>
              </a:p>
            </p:txBody>
          </p:sp>
        </p:grpSp>
        <p:sp>
          <p:nvSpPr>
            <p:cNvPr id="183" name="TextBox 182"/>
            <p:cNvSpPr txBox="1"/>
            <p:nvPr/>
          </p:nvSpPr>
          <p:spPr>
            <a:xfrm>
              <a:off x="4081831" y="4095692"/>
              <a:ext cx="1080120" cy="276999"/>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LFO Tank Trucks</a:t>
              </a:r>
            </a:p>
            <a:p>
              <a:pPr algn="ctr" eaLnBrk="1" fontAlgn="auto" hangingPunct="1">
                <a:spcBef>
                  <a:spcPts val="0"/>
                </a:spcBef>
                <a:spcAft>
                  <a:spcPts val="0"/>
                </a:spcAft>
              </a:pPr>
              <a:endParaRPr lang="en-US" sz="600" b="1" dirty="0">
                <a:solidFill>
                  <a:srgbClr val="000000"/>
                </a:solidFill>
                <a:latin typeface="Arial"/>
              </a:endParaRPr>
            </a:p>
          </p:txBody>
        </p:sp>
      </p:grpSp>
      <p:grpSp>
        <p:nvGrpSpPr>
          <p:cNvPr id="195" name="Group 768"/>
          <p:cNvGrpSpPr/>
          <p:nvPr/>
        </p:nvGrpSpPr>
        <p:grpSpPr>
          <a:xfrm>
            <a:off x="5952728" y="4810869"/>
            <a:ext cx="796559" cy="515378"/>
            <a:chOff x="7312264" y="4279568"/>
            <a:chExt cx="796559" cy="515378"/>
          </a:xfrm>
        </p:grpSpPr>
        <p:sp>
          <p:nvSpPr>
            <p:cNvPr id="196" name="TextBox 195"/>
            <p:cNvSpPr txBox="1"/>
            <p:nvPr/>
          </p:nvSpPr>
          <p:spPr>
            <a:xfrm>
              <a:off x="7312264" y="4610280"/>
              <a:ext cx="796559"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Power Plant</a:t>
              </a:r>
              <a:endParaRPr lang="en-US" sz="600" b="1" dirty="0">
                <a:solidFill>
                  <a:srgbClr val="000000"/>
                </a:solidFill>
                <a:latin typeface="Arial"/>
              </a:endParaRPr>
            </a:p>
          </p:txBody>
        </p:sp>
        <p:grpSp>
          <p:nvGrpSpPr>
            <p:cNvPr id="197" name="Group 209"/>
            <p:cNvGrpSpPr>
              <a:grpSpLocks noChangeAspect="1"/>
            </p:cNvGrpSpPr>
            <p:nvPr/>
          </p:nvGrpSpPr>
          <p:grpSpPr>
            <a:xfrm>
              <a:off x="7494283" y="4279568"/>
              <a:ext cx="411726" cy="318117"/>
              <a:chOff x="7851119" y="4522874"/>
              <a:chExt cx="703440" cy="356606"/>
            </a:xfrm>
            <a:solidFill>
              <a:schemeClr val="accent1"/>
            </a:solidFill>
          </p:grpSpPr>
          <p:sp>
            <p:nvSpPr>
              <p:cNvPr id="198" name="Rectangle 197"/>
              <p:cNvSpPr/>
              <p:nvPr/>
            </p:nvSpPr>
            <p:spPr bwMode="auto">
              <a:xfrm>
                <a:off x="7884460" y="4725178"/>
                <a:ext cx="360050" cy="15430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99" name="Isosceles Triangle 198"/>
              <p:cNvSpPr/>
              <p:nvPr/>
            </p:nvSpPr>
            <p:spPr bwMode="auto">
              <a:xfrm>
                <a:off x="7884460" y="4653169"/>
                <a:ext cx="360050" cy="72010"/>
              </a:xfrm>
              <a:prstGeom prst="triangl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200" name="Regular Pentagon 199"/>
              <p:cNvSpPr/>
              <p:nvPr/>
            </p:nvSpPr>
            <p:spPr bwMode="auto">
              <a:xfrm>
                <a:off x="8018765" y="4604971"/>
                <a:ext cx="91440" cy="72010"/>
              </a:xfrm>
              <a:prstGeom prst="pentagon">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201" name="Group 25"/>
              <p:cNvGrpSpPr/>
              <p:nvPr/>
            </p:nvGrpSpPr>
            <p:grpSpPr>
              <a:xfrm>
                <a:off x="8486831" y="4522874"/>
                <a:ext cx="54864" cy="281179"/>
                <a:chOff x="8558841" y="4516010"/>
                <a:chExt cx="54864" cy="281179"/>
              </a:xfrm>
              <a:grpFill/>
            </p:grpSpPr>
            <p:sp>
              <p:nvSpPr>
                <p:cNvPr id="220" name="Rectangle 219"/>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221" name="Rectangle 220"/>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grpSp>
            <p:nvGrpSpPr>
              <p:cNvPr id="202" name="Group 26"/>
              <p:cNvGrpSpPr/>
              <p:nvPr/>
            </p:nvGrpSpPr>
            <p:grpSpPr>
              <a:xfrm>
                <a:off x="8412345" y="4522874"/>
                <a:ext cx="54864" cy="281179"/>
                <a:chOff x="8558841" y="4516010"/>
                <a:chExt cx="54864" cy="281179"/>
              </a:xfrm>
              <a:grpFill/>
            </p:grpSpPr>
            <p:sp>
              <p:nvSpPr>
                <p:cNvPr id="218" name="Rectangle 217"/>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219" name="Rectangle 218"/>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sp>
            <p:nvSpPr>
              <p:cNvPr id="203" name="Rectangle 202"/>
              <p:cNvSpPr/>
              <p:nvPr/>
            </p:nvSpPr>
            <p:spPr bwMode="auto">
              <a:xfrm>
                <a:off x="7851119" y="4772233"/>
                <a:ext cx="36576" cy="731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204" name="Rectangle 203"/>
              <p:cNvSpPr/>
              <p:nvPr/>
            </p:nvSpPr>
            <p:spPr bwMode="auto">
              <a:xfrm>
                <a:off x="8244510" y="4750708"/>
                <a:ext cx="182880" cy="2743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205" name="Trapezoid 204"/>
              <p:cNvSpPr/>
              <p:nvPr/>
            </p:nvSpPr>
            <p:spPr bwMode="auto">
              <a:xfrm>
                <a:off x="8275627" y="4726993"/>
                <a:ext cx="109728" cy="64008"/>
              </a:xfrm>
              <a:prstGeom prst="trapezoid">
                <a:avLst>
                  <a:gd name="adj" fmla="val 41167"/>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206" name="Group 61"/>
              <p:cNvGrpSpPr/>
              <p:nvPr/>
            </p:nvGrpSpPr>
            <p:grpSpPr>
              <a:xfrm>
                <a:off x="8402816" y="4797190"/>
                <a:ext cx="151743" cy="72010"/>
                <a:chOff x="8395673" y="5013220"/>
                <a:chExt cx="151743" cy="72010"/>
              </a:xfrm>
              <a:grpFill/>
            </p:grpSpPr>
            <p:cxnSp>
              <p:nvCxnSpPr>
                <p:cNvPr id="213" name="Straight Connector 212"/>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214" name="Straight Connector 213"/>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215" name="Straight Connector 214"/>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216" name="Straight Connector 215"/>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217" name="Straight Connector 216"/>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nvGrpSpPr>
              <p:cNvPr id="207" name="Group 62"/>
              <p:cNvGrpSpPr/>
              <p:nvPr/>
            </p:nvGrpSpPr>
            <p:grpSpPr>
              <a:xfrm>
                <a:off x="8259972" y="4797190"/>
                <a:ext cx="151743" cy="72010"/>
                <a:chOff x="8395673" y="5013220"/>
                <a:chExt cx="151743" cy="72010"/>
              </a:xfrm>
              <a:grpFill/>
            </p:grpSpPr>
            <p:cxnSp>
              <p:nvCxnSpPr>
                <p:cNvPr id="208" name="Straight Connector 207"/>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209" name="Straight Connector 208"/>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210" name="Straight Connector 209"/>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211" name="Straight Connector 210"/>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212" name="Straight Connector 211"/>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grpSp>
      <p:sp>
        <p:nvSpPr>
          <p:cNvPr id="222" name="Text Box 56"/>
          <p:cNvSpPr txBox="1">
            <a:spLocks noChangeArrowheads="1"/>
          </p:cNvSpPr>
          <p:nvPr/>
        </p:nvSpPr>
        <p:spPr bwMode="auto">
          <a:xfrm>
            <a:off x="5862415" y="5354122"/>
            <a:ext cx="1062260" cy="215444"/>
          </a:xfrm>
          <a:prstGeom prst="rect">
            <a:avLst/>
          </a:prstGeom>
          <a:solidFill>
            <a:srgbClr val="FFC0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23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3" name="Text Box 56"/>
          <p:cNvSpPr txBox="1">
            <a:spLocks noChangeArrowheads="1"/>
          </p:cNvSpPr>
          <p:nvPr/>
        </p:nvSpPr>
        <p:spPr bwMode="auto">
          <a:xfrm>
            <a:off x="5862415" y="4296847"/>
            <a:ext cx="1062260" cy="215444"/>
          </a:xfrm>
          <a:prstGeom prst="rect">
            <a:avLst/>
          </a:prstGeom>
          <a:solidFill>
            <a:srgbClr val="FFC0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10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4" name="Text Box 56"/>
          <p:cNvSpPr txBox="1">
            <a:spLocks noChangeArrowheads="1"/>
          </p:cNvSpPr>
          <p:nvPr/>
        </p:nvSpPr>
        <p:spPr bwMode="auto">
          <a:xfrm>
            <a:off x="928465" y="4296847"/>
            <a:ext cx="1062260" cy="215444"/>
          </a:xfrm>
          <a:prstGeom prst="rect">
            <a:avLst/>
          </a:prstGeom>
          <a:solidFill>
            <a:srgbClr val="FFFF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4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5" name="Text Box 56"/>
          <p:cNvSpPr txBox="1">
            <a:spLocks noChangeArrowheads="1"/>
          </p:cNvSpPr>
          <p:nvPr/>
        </p:nvSpPr>
        <p:spPr bwMode="auto">
          <a:xfrm>
            <a:off x="2138140" y="4296847"/>
            <a:ext cx="1062260" cy="215444"/>
          </a:xfrm>
          <a:prstGeom prst="rect">
            <a:avLst/>
          </a:prstGeom>
          <a:solidFill>
            <a:srgbClr val="FFFF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+ 3.5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6" name="Text Box 56"/>
          <p:cNvSpPr txBox="1">
            <a:spLocks noChangeArrowheads="1"/>
          </p:cNvSpPr>
          <p:nvPr/>
        </p:nvSpPr>
        <p:spPr bwMode="auto">
          <a:xfrm>
            <a:off x="3395440" y="4296847"/>
            <a:ext cx="1062260" cy="215444"/>
          </a:xfrm>
          <a:prstGeom prst="rect">
            <a:avLst/>
          </a:prstGeom>
          <a:solidFill>
            <a:srgbClr val="FFFF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+ 1.5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7" name="Text Box 56"/>
          <p:cNvSpPr txBox="1">
            <a:spLocks noChangeArrowheads="1"/>
          </p:cNvSpPr>
          <p:nvPr/>
        </p:nvSpPr>
        <p:spPr bwMode="auto">
          <a:xfrm>
            <a:off x="4605115" y="4296847"/>
            <a:ext cx="1062260" cy="215444"/>
          </a:xfrm>
          <a:prstGeom prst="rect">
            <a:avLst/>
          </a:prstGeom>
          <a:solidFill>
            <a:srgbClr val="FFFF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+ 1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8" name="Text Box 56"/>
          <p:cNvSpPr txBox="1">
            <a:spLocks noChangeArrowheads="1"/>
          </p:cNvSpPr>
          <p:nvPr/>
        </p:nvSpPr>
        <p:spPr bwMode="auto">
          <a:xfrm>
            <a:off x="3414490" y="5354122"/>
            <a:ext cx="1062260" cy="215444"/>
          </a:xfrm>
          <a:prstGeom prst="rect">
            <a:avLst/>
          </a:prstGeom>
          <a:solidFill>
            <a:srgbClr val="FFFF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+ 1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29" name="Text Box 56"/>
          <p:cNvSpPr txBox="1">
            <a:spLocks noChangeArrowheads="1"/>
          </p:cNvSpPr>
          <p:nvPr/>
        </p:nvSpPr>
        <p:spPr bwMode="auto">
          <a:xfrm>
            <a:off x="2195290" y="5354122"/>
            <a:ext cx="1062260" cy="215444"/>
          </a:xfrm>
          <a:prstGeom prst="rect">
            <a:avLst/>
          </a:prstGeom>
          <a:solidFill>
            <a:srgbClr val="FFFF00"/>
          </a:solidFill>
          <a:ln w="9525">
            <a:solidFill>
              <a:schemeClr val="tx1"/>
            </a:solidFill>
            <a:miter lim="800000"/>
            <a:headEnd/>
            <a:tailEnd/>
          </a:ln>
        </p:spPr>
        <p:txBody>
          <a:bodyPr wrap="square" anchor="b">
            <a:spAutoFit/>
          </a:bodyPr>
          <a:lstStyle/>
          <a:p>
            <a:pPr algn="ctr" eaLnBrk="1" fontAlgn="auto" hangingPunct="1">
              <a:spcBef>
                <a:spcPts val="0"/>
              </a:spcBef>
              <a:spcAft>
                <a:spcPts val="0"/>
              </a:spcAft>
            </a:pPr>
            <a:r>
              <a:rPr lang="en-GB" sz="800" b="1" dirty="0" smtClean="0">
                <a:solidFill>
                  <a:srgbClr val="000000"/>
                </a:solidFill>
                <a:latin typeface="Arial"/>
              </a:rPr>
              <a:t>+ 22 USD/</a:t>
            </a:r>
            <a:r>
              <a:rPr lang="en-GB" sz="800" b="1" dirty="0" err="1" smtClean="0">
                <a:solidFill>
                  <a:srgbClr val="000000"/>
                </a:solidFill>
                <a:latin typeface="Arial"/>
              </a:rPr>
              <a:t>mmBtu</a:t>
            </a:r>
            <a:endParaRPr lang="en-GB" sz="800" b="1" dirty="0">
              <a:solidFill>
                <a:srgbClr val="000000"/>
              </a:solidFill>
              <a:latin typeface="Arial"/>
            </a:endParaRPr>
          </a:p>
        </p:txBody>
      </p:sp>
      <p:sp>
        <p:nvSpPr>
          <p:cNvPr id="230" name="TextBox 229"/>
          <p:cNvSpPr txBox="1"/>
          <p:nvPr/>
        </p:nvSpPr>
        <p:spPr>
          <a:xfrm>
            <a:off x="1176241" y="4932997"/>
            <a:ext cx="591829" cy="215444"/>
          </a:xfrm>
          <a:prstGeom prst="rect">
            <a:avLst/>
          </a:prstGeom>
          <a:noFill/>
        </p:spPr>
        <p:txBody>
          <a:bodyPr wrap="none" rtlCol="0">
            <a:spAutoFit/>
          </a:bodyPr>
          <a:lstStyle/>
          <a:p>
            <a:pPr algn="ctr" eaLnBrk="1" fontAlgn="auto" hangingPunct="1">
              <a:spcBef>
                <a:spcPts val="0"/>
              </a:spcBef>
              <a:spcAft>
                <a:spcPts val="0"/>
              </a:spcAft>
            </a:pPr>
            <a:r>
              <a:rPr lang="fi-FI" sz="800" b="1" dirty="0" smtClean="0">
                <a:solidFill>
                  <a:srgbClr val="000000"/>
                </a:solidFill>
                <a:latin typeface="Arial"/>
              </a:rPr>
              <a:t>Oil Field</a:t>
            </a:r>
          </a:p>
        </p:txBody>
      </p:sp>
      <p:sp>
        <p:nvSpPr>
          <p:cNvPr id="231" name="TextBox 230"/>
          <p:cNvSpPr txBox="1"/>
          <p:nvPr/>
        </p:nvSpPr>
        <p:spPr>
          <a:xfrm>
            <a:off x="2335887" y="4932997"/>
            <a:ext cx="596638" cy="215444"/>
          </a:xfrm>
          <a:prstGeom prst="rect">
            <a:avLst/>
          </a:prstGeom>
          <a:noFill/>
        </p:spPr>
        <p:txBody>
          <a:bodyPr wrap="none" rtlCol="0">
            <a:spAutoFit/>
          </a:bodyPr>
          <a:lstStyle/>
          <a:p>
            <a:pPr algn="ctr" eaLnBrk="1" fontAlgn="auto" hangingPunct="1">
              <a:spcBef>
                <a:spcPts val="0"/>
              </a:spcBef>
              <a:spcAft>
                <a:spcPts val="0"/>
              </a:spcAft>
            </a:pPr>
            <a:r>
              <a:rPr lang="fi-FI" sz="800" b="1" dirty="0" smtClean="0">
                <a:solidFill>
                  <a:srgbClr val="000000"/>
                </a:solidFill>
                <a:latin typeface="Arial"/>
              </a:rPr>
              <a:t>Refinary</a:t>
            </a:r>
          </a:p>
        </p:txBody>
      </p:sp>
      <p:sp>
        <p:nvSpPr>
          <p:cNvPr id="233" name="Rectangle 232"/>
          <p:cNvSpPr/>
          <p:nvPr/>
        </p:nvSpPr>
        <p:spPr>
          <a:xfrm>
            <a:off x="204217" y="4741912"/>
            <a:ext cx="8720708" cy="1106438"/>
          </a:xfrm>
          <a:prstGeom prst="rect">
            <a:avLst/>
          </a:prstGeom>
          <a:noFill/>
          <a:ln w="190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234" name="TextBox 233"/>
          <p:cNvSpPr txBox="1"/>
          <p:nvPr/>
        </p:nvSpPr>
        <p:spPr>
          <a:xfrm>
            <a:off x="7419975" y="5197971"/>
            <a:ext cx="1337226" cy="461665"/>
          </a:xfrm>
          <a:prstGeom prst="rect">
            <a:avLst/>
          </a:prstGeom>
          <a:solidFill>
            <a:schemeClr val="bg1"/>
          </a:solidFill>
        </p:spPr>
        <p:txBody>
          <a:bodyPr wrap="none" rtlCol="0">
            <a:spAutoFit/>
          </a:bodyPr>
          <a:lstStyle/>
          <a:p>
            <a:pPr algn="ctr" eaLnBrk="1" fontAlgn="auto" hangingPunct="1">
              <a:spcBef>
                <a:spcPts val="0"/>
              </a:spcBef>
              <a:spcAft>
                <a:spcPts val="0"/>
              </a:spcAft>
            </a:pPr>
            <a:r>
              <a:rPr lang="fi-FI" sz="1200" b="1" dirty="0" smtClean="0">
                <a:solidFill>
                  <a:srgbClr val="000000"/>
                </a:solidFill>
                <a:latin typeface="Arial"/>
              </a:rPr>
              <a:t>Electricity Price</a:t>
            </a:r>
          </a:p>
          <a:p>
            <a:pPr algn="ctr" eaLnBrk="1" fontAlgn="auto" hangingPunct="1">
              <a:spcBef>
                <a:spcPts val="0"/>
              </a:spcBef>
              <a:spcAft>
                <a:spcPts val="0"/>
              </a:spcAft>
            </a:pPr>
            <a:r>
              <a:rPr lang="fi-FI" sz="1200" b="1" dirty="0" smtClean="0">
                <a:solidFill>
                  <a:srgbClr val="FF7300"/>
                </a:solidFill>
                <a:latin typeface="Arial"/>
              </a:rPr>
              <a:t>300 USD/MW</a:t>
            </a:r>
            <a:endParaRPr lang="en-US" sz="1200" b="1" dirty="0">
              <a:solidFill>
                <a:srgbClr val="FF7300"/>
              </a:solidFill>
              <a:latin typeface="Arial"/>
            </a:endParaRPr>
          </a:p>
        </p:txBody>
      </p:sp>
    </p:spTree>
    <p:extLst>
      <p:ext uri="{BB962C8B-B14F-4D97-AF65-F5344CB8AC3E}">
        <p14:creationId xmlns:p14="http://schemas.microsoft.com/office/powerpoint/2010/main" val="41964722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417144" cy="654570"/>
          </a:xfrm>
        </p:spPr>
        <p:txBody>
          <a:bodyPr/>
          <a:lstStyle/>
          <a:p>
            <a:r>
              <a:rPr lang="fi-FI" sz="2600" dirty="0" smtClean="0"/>
              <a:t>Solución LNG Wärtsilä</a:t>
            </a:r>
            <a:endParaRPr lang="en-US" sz="2600" b="0" dirty="0"/>
          </a:p>
        </p:txBody>
      </p:sp>
      <p:grpSp>
        <p:nvGrpSpPr>
          <p:cNvPr id="3" name="Group 917"/>
          <p:cNvGrpSpPr/>
          <p:nvPr/>
        </p:nvGrpSpPr>
        <p:grpSpPr>
          <a:xfrm>
            <a:off x="3995936" y="3854202"/>
            <a:ext cx="1080120" cy="493500"/>
            <a:chOff x="4081831" y="3833024"/>
            <a:chExt cx="1080120" cy="493500"/>
          </a:xfrm>
        </p:grpSpPr>
        <p:grpSp>
          <p:nvGrpSpPr>
            <p:cNvPr id="7" name="Group 103"/>
            <p:cNvGrpSpPr/>
            <p:nvPr/>
          </p:nvGrpSpPr>
          <p:grpSpPr>
            <a:xfrm>
              <a:off x="4250371" y="3833024"/>
              <a:ext cx="716139" cy="237701"/>
              <a:chOff x="6198920" y="3530858"/>
              <a:chExt cx="732509" cy="339576"/>
            </a:xfrm>
          </p:grpSpPr>
          <p:sp>
            <p:nvSpPr>
              <p:cNvPr id="108" name="Rectangle 107"/>
              <p:cNvSpPr/>
              <p:nvPr/>
            </p:nvSpPr>
            <p:spPr bwMode="auto">
              <a:xfrm rot="5400000">
                <a:off x="6528454" y="3695187"/>
                <a:ext cx="54223" cy="27134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09" name="Rectangle 108"/>
              <p:cNvSpPr/>
              <p:nvPr/>
            </p:nvSpPr>
            <p:spPr bwMode="auto">
              <a:xfrm>
                <a:off x="6774887" y="3530859"/>
                <a:ext cx="156542" cy="238585"/>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10" name="Rectangle 109"/>
              <p:cNvSpPr/>
              <p:nvPr/>
            </p:nvSpPr>
            <p:spPr bwMode="auto">
              <a:xfrm>
                <a:off x="6566165" y="3747983"/>
                <a:ext cx="364440"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1" name="Rectangle 110"/>
              <p:cNvSpPr/>
              <p:nvPr/>
            </p:nvSpPr>
            <p:spPr bwMode="auto">
              <a:xfrm rot="5400000">
                <a:off x="6723138" y="3745794"/>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2" name="Rectangle 111"/>
              <p:cNvSpPr/>
              <p:nvPr/>
            </p:nvSpPr>
            <p:spPr bwMode="auto">
              <a:xfrm rot="5400000">
                <a:off x="6830778" y="3589265"/>
                <a:ext cx="159057" cy="4224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3" name="Rectangle 112"/>
              <p:cNvSpPr/>
              <p:nvPr/>
            </p:nvSpPr>
            <p:spPr bwMode="auto">
              <a:xfrm rot="5400000">
                <a:off x="6463058" y="3724332"/>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4" name="Rectangle 113"/>
              <p:cNvSpPr/>
              <p:nvPr/>
            </p:nvSpPr>
            <p:spPr bwMode="auto">
              <a:xfrm>
                <a:off x="6246605" y="3732034"/>
                <a:ext cx="438822"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5" name="Rectangle 114"/>
              <p:cNvSpPr/>
              <p:nvPr/>
            </p:nvSpPr>
            <p:spPr bwMode="auto">
              <a:xfrm rot="5400000">
                <a:off x="6399681" y="3719202"/>
                <a:ext cx="50495" cy="23935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116" name="Rounded Rectangle 115"/>
              <p:cNvSpPr/>
              <p:nvPr/>
            </p:nvSpPr>
            <p:spPr>
              <a:xfrm>
                <a:off x="6198920" y="3604162"/>
                <a:ext cx="552202" cy="112815"/>
              </a:xfrm>
              <a:prstGeom prst="roundRect">
                <a:avLst/>
              </a:pr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100" dirty="0" err="1" smtClean="0">
                  <a:solidFill>
                    <a:srgbClr val="000000"/>
                  </a:solidFill>
                </a:endParaRPr>
              </a:p>
            </p:txBody>
          </p:sp>
        </p:grpSp>
        <p:sp>
          <p:nvSpPr>
            <p:cNvPr id="107" name="TextBox 106"/>
            <p:cNvSpPr txBox="1"/>
            <p:nvPr/>
          </p:nvSpPr>
          <p:spPr>
            <a:xfrm>
              <a:off x="4081831" y="4141858"/>
              <a:ext cx="1080120" cy="184666"/>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LNG Tank Trucks</a:t>
              </a:r>
            </a:p>
          </p:txBody>
        </p:sp>
      </p:grpSp>
      <p:grpSp>
        <p:nvGrpSpPr>
          <p:cNvPr id="8" name="Group 181"/>
          <p:cNvGrpSpPr>
            <a:grpSpLocks noChangeAspect="1"/>
          </p:cNvGrpSpPr>
          <p:nvPr/>
        </p:nvGrpSpPr>
        <p:grpSpPr>
          <a:xfrm>
            <a:off x="7721193" y="3399630"/>
            <a:ext cx="527005" cy="583243"/>
            <a:chOff x="155811" y="4136220"/>
            <a:chExt cx="752864" cy="833205"/>
          </a:xfrm>
        </p:grpSpPr>
        <p:grpSp>
          <p:nvGrpSpPr>
            <p:cNvPr id="9" name="Group 80"/>
            <p:cNvGrpSpPr/>
            <p:nvPr/>
          </p:nvGrpSpPr>
          <p:grpSpPr>
            <a:xfrm>
              <a:off x="297247" y="4136220"/>
              <a:ext cx="461455" cy="571191"/>
              <a:chOff x="7987484" y="3094062"/>
              <a:chExt cx="461455" cy="571191"/>
            </a:xfrm>
          </p:grpSpPr>
          <p:sp>
            <p:nvSpPr>
              <p:cNvPr id="185" name="Rectangle 184"/>
              <p:cNvSpPr/>
              <p:nvPr/>
            </p:nvSpPr>
            <p:spPr bwMode="auto">
              <a:xfrm>
                <a:off x="8015361" y="3351874"/>
                <a:ext cx="433578" cy="313379"/>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10" name="Group 25"/>
              <p:cNvGrpSpPr/>
              <p:nvPr/>
            </p:nvGrpSpPr>
            <p:grpSpPr>
              <a:xfrm>
                <a:off x="8200383" y="3094062"/>
                <a:ext cx="45874" cy="358329"/>
                <a:chOff x="8558841" y="4516010"/>
                <a:chExt cx="54864" cy="281179"/>
              </a:xfrm>
              <a:solidFill>
                <a:schemeClr val="tx2">
                  <a:lumMod val="85000"/>
                  <a:lumOff val="15000"/>
                </a:schemeClr>
              </a:solidFill>
            </p:grpSpPr>
            <p:sp>
              <p:nvSpPr>
                <p:cNvPr id="192" name="Rectangle 191"/>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93" name="Rectangle 192"/>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grpSp>
            <p:nvGrpSpPr>
              <p:cNvPr id="11" name="Group 26"/>
              <p:cNvGrpSpPr/>
              <p:nvPr/>
            </p:nvGrpSpPr>
            <p:grpSpPr>
              <a:xfrm>
                <a:off x="8138101" y="3094062"/>
                <a:ext cx="45874" cy="358329"/>
                <a:chOff x="8558841" y="4516010"/>
                <a:chExt cx="54864" cy="281179"/>
              </a:xfrm>
              <a:solidFill>
                <a:schemeClr val="tx2">
                  <a:lumMod val="85000"/>
                  <a:lumOff val="15000"/>
                </a:schemeClr>
              </a:solidFill>
            </p:grpSpPr>
            <p:sp>
              <p:nvSpPr>
                <p:cNvPr id="190" name="Rectangle 189"/>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191" name="Rectangle 190"/>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sp>
            <p:nvSpPr>
              <p:cNvPr id="188" name="Rectangle 187"/>
              <p:cNvSpPr/>
              <p:nvPr/>
            </p:nvSpPr>
            <p:spPr bwMode="auto">
              <a:xfrm>
                <a:off x="7987484" y="3411840"/>
                <a:ext cx="30584" cy="93224"/>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cxnSp>
            <p:nvCxnSpPr>
              <p:cNvPr id="189" name="Straight Connector 188"/>
              <p:cNvCxnSpPr/>
              <p:nvPr/>
            </p:nvCxnSpPr>
            <p:spPr bwMode="auto">
              <a:xfrm>
                <a:off x="8132126" y="3443645"/>
                <a:ext cx="120422" cy="0"/>
              </a:xfrm>
              <a:prstGeom prst="line">
                <a:avLst/>
              </a:prstGeom>
              <a:solidFill>
                <a:schemeClr val="tx2">
                  <a:lumMod val="85000"/>
                  <a:lumOff val="15000"/>
                </a:schemeClr>
              </a:solidFill>
              <a:ln w="9525" cap="flat" cmpd="sng" algn="ctr">
                <a:solidFill>
                  <a:schemeClr val="tx1"/>
                </a:solidFill>
                <a:prstDash val="solid"/>
                <a:round/>
                <a:headEnd type="none" w="med" len="med"/>
                <a:tailEnd type="none" w="med" len="med"/>
              </a:ln>
              <a:effectLst/>
            </p:spPr>
          </p:cxnSp>
        </p:grpSp>
        <p:sp>
          <p:nvSpPr>
            <p:cNvPr id="184" name="TextBox 183"/>
            <p:cNvSpPr txBox="1"/>
            <p:nvPr/>
          </p:nvSpPr>
          <p:spPr>
            <a:xfrm>
              <a:off x="155811" y="4705616"/>
              <a:ext cx="752864" cy="263809"/>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Industry</a:t>
              </a:r>
              <a:endParaRPr lang="en-US" sz="600" b="1" dirty="0">
                <a:solidFill>
                  <a:srgbClr val="000000"/>
                </a:solidFill>
                <a:latin typeface="Arial"/>
              </a:endParaRPr>
            </a:p>
          </p:txBody>
        </p:sp>
      </p:grpSp>
      <p:grpSp>
        <p:nvGrpSpPr>
          <p:cNvPr id="12" name="Group 541"/>
          <p:cNvGrpSpPr/>
          <p:nvPr/>
        </p:nvGrpSpPr>
        <p:grpSpPr>
          <a:xfrm>
            <a:off x="1395398" y="3097247"/>
            <a:ext cx="1891428" cy="634388"/>
            <a:chOff x="2086559" y="1412776"/>
            <a:chExt cx="1891428" cy="634388"/>
          </a:xfrm>
        </p:grpSpPr>
        <p:grpSp>
          <p:nvGrpSpPr>
            <p:cNvPr id="13" name="Group 255"/>
            <p:cNvGrpSpPr/>
            <p:nvPr/>
          </p:nvGrpSpPr>
          <p:grpSpPr>
            <a:xfrm>
              <a:off x="3419872" y="1484784"/>
              <a:ext cx="228826" cy="360249"/>
              <a:chOff x="5894661" y="5123326"/>
              <a:chExt cx="451108" cy="465975"/>
            </a:xfrm>
            <a:solidFill>
              <a:schemeClr val="accent1"/>
            </a:solidFill>
          </p:grpSpPr>
          <p:sp>
            <p:nvSpPr>
              <p:cNvPr id="421" name="Rectangle 420"/>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22" name="Block Arc 421"/>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423" name="TextBox 422"/>
            <p:cNvSpPr txBox="1"/>
            <p:nvPr/>
          </p:nvSpPr>
          <p:spPr>
            <a:xfrm>
              <a:off x="3094671" y="1848284"/>
              <a:ext cx="883316"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a:t>
              </a:r>
            </a:p>
          </p:txBody>
        </p:sp>
        <p:grpSp>
          <p:nvGrpSpPr>
            <p:cNvPr id="14" name="Group 168"/>
            <p:cNvGrpSpPr/>
            <p:nvPr/>
          </p:nvGrpSpPr>
          <p:grpSpPr>
            <a:xfrm>
              <a:off x="2396523" y="1412776"/>
              <a:ext cx="607733" cy="362088"/>
              <a:chOff x="2459352" y="4184275"/>
              <a:chExt cx="620382" cy="517269"/>
            </a:xfrm>
            <a:solidFill>
              <a:schemeClr val="accent1"/>
            </a:solidFill>
          </p:grpSpPr>
          <p:sp>
            <p:nvSpPr>
              <p:cNvPr id="425" name="Rectangle 424"/>
              <p:cNvSpPr/>
              <p:nvPr/>
            </p:nvSpPr>
            <p:spPr bwMode="auto">
              <a:xfrm>
                <a:off x="2781556" y="4478090"/>
                <a:ext cx="298178" cy="222178"/>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26" name="Rectangle 425"/>
              <p:cNvSpPr/>
              <p:nvPr/>
            </p:nvSpPr>
            <p:spPr bwMode="auto">
              <a:xfrm>
                <a:off x="2959226"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27" name="Rectangle 426"/>
              <p:cNvSpPr/>
              <p:nvPr/>
            </p:nvSpPr>
            <p:spPr bwMode="auto">
              <a:xfrm>
                <a:off x="2903453"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28" name="Rectangle 427"/>
              <p:cNvSpPr/>
              <p:nvPr/>
            </p:nvSpPr>
            <p:spPr bwMode="auto">
              <a:xfrm>
                <a:off x="2847680"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29" name="Rectangle 428"/>
              <p:cNvSpPr/>
              <p:nvPr/>
            </p:nvSpPr>
            <p:spPr bwMode="auto">
              <a:xfrm>
                <a:off x="2791908" y="4248668"/>
                <a:ext cx="33131" cy="25247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430" name="Straight Connector 429"/>
              <p:cNvCxnSpPr/>
              <p:nvPr/>
            </p:nvCxnSpPr>
            <p:spPr bwMode="auto">
              <a:xfrm>
                <a:off x="2920019"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431" name="Straight Connector 430"/>
              <p:cNvCxnSpPr/>
              <p:nvPr/>
            </p:nvCxnSpPr>
            <p:spPr bwMode="auto">
              <a:xfrm>
                <a:off x="2975792"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512" name="Straight Connector 511"/>
              <p:cNvCxnSpPr/>
              <p:nvPr/>
            </p:nvCxnSpPr>
            <p:spPr bwMode="auto">
              <a:xfrm>
                <a:off x="2864246" y="4198064"/>
                <a:ext cx="0" cy="79531"/>
              </a:xfrm>
              <a:prstGeom prst="line">
                <a:avLst/>
              </a:prstGeom>
              <a:grpFill/>
              <a:ln w="15875" cap="flat" cmpd="sng" algn="ctr">
                <a:solidFill>
                  <a:schemeClr val="accent1"/>
                </a:solidFill>
                <a:prstDash val="solid"/>
                <a:round/>
                <a:headEnd type="none" w="med" len="med"/>
                <a:tailEnd type="none" w="med" len="med"/>
              </a:ln>
              <a:effectLst/>
            </p:spPr>
          </p:cxnSp>
          <p:cxnSp>
            <p:nvCxnSpPr>
              <p:cNvPr id="513" name="Straight Connector 512"/>
              <p:cNvCxnSpPr/>
              <p:nvPr/>
            </p:nvCxnSpPr>
            <p:spPr bwMode="auto">
              <a:xfrm>
                <a:off x="2808473" y="4198064"/>
                <a:ext cx="0" cy="79531"/>
              </a:xfrm>
              <a:prstGeom prst="line">
                <a:avLst/>
              </a:prstGeom>
              <a:grpFill/>
              <a:ln w="15875" cap="flat" cmpd="sng" algn="ctr">
                <a:solidFill>
                  <a:schemeClr val="accent1"/>
                </a:solidFill>
                <a:prstDash val="solid"/>
                <a:round/>
                <a:headEnd type="none" w="med" len="med"/>
                <a:tailEnd type="none" w="med" len="med"/>
              </a:ln>
              <a:effectLst/>
            </p:spPr>
          </p:cxnSp>
          <p:grpSp>
            <p:nvGrpSpPr>
              <p:cNvPr id="15" name="Group 143"/>
              <p:cNvGrpSpPr/>
              <p:nvPr/>
            </p:nvGrpSpPr>
            <p:grpSpPr>
              <a:xfrm>
                <a:off x="2756221" y="4184275"/>
                <a:ext cx="231917" cy="397653"/>
                <a:chOff x="5908190" y="4069947"/>
                <a:chExt cx="320040" cy="360050"/>
              </a:xfrm>
              <a:grpFill/>
            </p:grpSpPr>
            <p:cxnSp>
              <p:nvCxnSpPr>
                <p:cNvPr id="524" name="Straight Connector 523"/>
                <p:cNvCxnSpPr/>
                <p:nvPr/>
              </p:nvCxnSpPr>
              <p:spPr bwMode="auto">
                <a:xfrm flipH="1">
                  <a:off x="5908190" y="4077090"/>
                  <a:ext cx="320040" cy="0"/>
                </a:xfrm>
                <a:prstGeom prst="line">
                  <a:avLst/>
                </a:prstGeom>
                <a:grpFill/>
                <a:ln w="15875" cap="flat" cmpd="sng" algn="ctr">
                  <a:solidFill>
                    <a:schemeClr val="accent1"/>
                  </a:solidFill>
                  <a:prstDash val="solid"/>
                  <a:round/>
                  <a:headEnd type="none" w="med" len="med"/>
                  <a:tailEnd type="none" w="med" len="med"/>
                </a:ln>
                <a:effectLst/>
              </p:spPr>
            </p:cxnSp>
            <p:cxnSp>
              <p:nvCxnSpPr>
                <p:cNvPr id="525" name="Straight Connector 524"/>
                <p:cNvCxnSpPr/>
                <p:nvPr/>
              </p:nvCxnSpPr>
              <p:spPr bwMode="auto">
                <a:xfrm>
                  <a:off x="5908657" y="4069947"/>
                  <a:ext cx="0" cy="360050"/>
                </a:xfrm>
                <a:prstGeom prst="line">
                  <a:avLst/>
                </a:prstGeom>
                <a:grpFill/>
                <a:ln w="15875" cap="flat" cmpd="sng" algn="ctr">
                  <a:solidFill>
                    <a:schemeClr val="accent1"/>
                  </a:solidFill>
                  <a:prstDash val="solid"/>
                  <a:round/>
                  <a:headEnd type="none" w="med" len="med"/>
                  <a:tailEnd type="none" w="med" len="med"/>
                </a:ln>
                <a:effectLst/>
              </p:spPr>
            </p:cxnSp>
          </p:grpSp>
          <p:sp>
            <p:nvSpPr>
              <p:cNvPr id="515" name="Rectangle 514"/>
              <p:cNvSpPr/>
              <p:nvPr/>
            </p:nvSpPr>
            <p:spPr bwMode="auto">
              <a:xfrm>
                <a:off x="2459352" y="4600554"/>
                <a:ext cx="311431" cy="100990"/>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16" name="Rectangle 515"/>
              <p:cNvSpPr/>
              <p:nvPr/>
            </p:nvSpPr>
            <p:spPr bwMode="auto">
              <a:xfrm>
                <a:off x="2591876" y="4578741"/>
                <a:ext cx="178907" cy="3495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17" name="Rectangle 516"/>
              <p:cNvSpPr/>
              <p:nvPr/>
            </p:nvSpPr>
            <p:spPr bwMode="auto">
              <a:xfrm>
                <a:off x="2687195" y="4455063"/>
                <a:ext cx="33131" cy="151485"/>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18" name="Rectangle 517"/>
              <p:cNvSpPr/>
              <p:nvPr/>
            </p:nvSpPr>
            <p:spPr bwMode="auto">
              <a:xfrm>
                <a:off x="2633288" y="4455063"/>
                <a:ext cx="33131" cy="151485"/>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19" name="Rectangle 518"/>
              <p:cNvSpPr/>
              <p:nvPr/>
            </p:nvSpPr>
            <p:spPr bwMode="auto">
              <a:xfrm>
                <a:off x="2579309" y="4324303"/>
                <a:ext cx="33131" cy="30296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20" name="Rectangle 519"/>
              <p:cNvSpPr/>
              <p:nvPr/>
            </p:nvSpPr>
            <p:spPr bwMode="auto">
              <a:xfrm>
                <a:off x="2524981" y="4324303"/>
                <a:ext cx="33131" cy="302969"/>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21" name="Rectangle 520"/>
              <p:cNvSpPr/>
              <p:nvPr/>
            </p:nvSpPr>
            <p:spPr bwMode="auto">
              <a:xfrm rot="5400000">
                <a:off x="2549033" y="4337358"/>
                <a:ext cx="40396" cy="132524"/>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22" name="Rectangle 521"/>
              <p:cNvSpPr/>
              <p:nvPr/>
            </p:nvSpPr>
            <p:spPr bwMode="auto">
              <a:xfrm rot="5400000">
                <a:off x="2499336" y="4516879"/>
                <a:ext cx="40396" cy="33131"/>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23" name="Rectangle 522"/>
              <p:cNvSpPr/>
              <p:nvPr/>
            </p:nvSpPr>
            <p:spPr bwMode="auto">
              <a:xfrm rot="5400000">
                <a:off x="2668596" y="4481785"/>
                <a:ext cx="30297" cy="66262"/>
              </a:xfrm>
              <a:prstGeom prst="rect">
                <a:avLst/>
              </a:prstGeom>
              <a:grp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526" name="TextBox 525"/>
            <p:cNvSpPr txBox="1"/>
            <p:nvPr/>
          </p:nvSpPr>
          <p:spPr>
            <a:xfrm>
              <a:off x="2086559" y="1770165"/>
              <a:ext cx="123615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Gas pre-treatment </a:t>
              </a:r>
            </a:p>
            <a:p>
              <a:pPr algn="ctr" eaLnBrk="1" fontAlgn="auto" hangingPunct="1">
                <a:spcBef>
                  <a:spcPts val="0"/>
                </a:spcBef>
                <a:spcAft>
                  <a:spcPts val="0"/>
                </a:spcAft>
              </a:pPr>
              <a:r>
                <a:rPr lang="en-US" sz="600" b="1" dirty="0" smtClean="0">
                  <a:solidFill>
                    <a:srgbClr val="000000"/>
                  </a:solidFill>
                  <a:latin typeface="Arial"/>
                </a:rPr>
                <a:t>&amp; Liquefaction System</a:t>
              </a:r>
            </a:p>
          </p:txBody>
        </p:sp>
      </p:grpSp>
      <p:grpSp>
        <p:nvGrpSpPr>
          <p:cNvPr id="16" name="Group 542"/>
          <p:cNvGrpSpPr/>
          <p:nvPr/>
        </p:nvGrpSpPr>
        <p:grpSpPr>
          <a:xfrm>
            <a:off x="5970934" y="2021397"/>
            <a:ext cx="1111274" cy="621648"/>
            <a:chOff x="5940152" y="1428167"/>
            <a:chExt cx="1111274" cy="621648"/>
          </a:xfrm>
        </p:grpSpPr>
        <p:sp>
          <p:nvSpPr>
            <p:cNvPr id="527" name="TextBox 526"/>
            <p:cNvSpPr txBox="1"/>
            <p:nvPr/>
          </p:nvSpPr>
          <p:spPr>
            <a:xfrm>
              <a:off x="5940152" y="1772816"/>
              <a:ext cx="111127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 </a:t>
              </a:r>
            </a:p>
            <a:p>
              <a:pPr algn="ctr" eaLnBrk="1" fontAlgn="auto" hangingPunct="1">
                <a:spcBef>
                  <a:spcPts val="0"/>
                </a:spcBef>
                <a:spcAft>
                  <a:spcPts val="0"/>
                </a:spcAft>
              </a:pPr>
              <a:r>
                <a:rPr lang="en-US" sz="600" b="1" dirty="0" smtClean="0">
                  <a:solidFill>
                    <a:srgbClr val="000000"/>
                  </a:solidFill>
                  <a:latin typeface="Arial"/>
                </a:rPr>
                <a:t>&amp; Re-gasification system</a:t>
              </a:r>
            </a:p>
          </p:txBody>
        </p:sp>
        <p:grpSp>
          <p:nvGrpSpPr>
            <p:cNvPr id="17" name="Group 241"/>
            <p:cNvGrpSpPr/>
            <p:nvPr/>
          </p:nvGrpSpPr>
          <p:grpSpPr>
            <a:xfrm>
              <a:off x="6554962" y="1592084"/>
              <a:ext cx="216465" cy="193881"/>
              <a:chOff x="6697735" y="5282211"/>
              <a:chExt cx="502920" cy="292803"/>
            </a:xfrm>
            <a:solidFill>
              <a:schemeClr val="accent1"/>
            </a:solidFill>
          </p:grpSpPr>
          <p:sp>
            <p:nvSpPr>
              <p:cNvPr id="529" name="Rectangle 528"/>
              <p:cNvSpPr/>
              <p:nvPr/>
            </p:nvSpPr>
            <p:spPr bwMode="auto">
              <a:xfrm>
                <a:off x="6720595" y="5282211"/>
                <a:ext cx="457200" cy="201168"/>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30" name="Rectangle 529"/>
              <p:cNvSpPr/>
              <p:nvPr/>
            </p:nvSpPr>
            <p:spPr bwMode="auto">
              <a:xfrm rot="5400000">
                <a:off x="6935479" y="5286783"/>
                <a:ext cx="27432" cy="3657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31" name="Rectangle 530"/>
              <p:cNvSpPr/>
              <p:nvPr/>
            </p:nvSpPr>
            <p:spPr bwMode="auto">
              <a:xfrm>
                <a:off x="6697735" y="5483574"/>
                <a:ext cx="502920" cy="9144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32" name="Rectangle 531"/>
              <p:cNvSpPr/>
              <p:nvPr/>
            </p:nvSpPr>
            <p:spPr bwMode="auto">
              <a:xfrm rot="5400000">
                <a:off x="6926335" y="5414994"/>
                <a:ext cx="45720" cy="27432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533" name="Straight Connector 532"/>
              <p:cNvCxnSpPr/>
              <p:nvPr/>
            </p:nvCxnSpPr>
            <p:spPr bwMode="auto">
              <a:xfrm>
                <a:off x="67876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534" name="Straight Connector 533"/>
              <p:cNvCxnSpPr/>
              <p:nvPr/>
            </p:nvCxnSpPr>
            <p:spPr bwMode="auto">
              <a:xfrm>
                <a:off x="691619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535" name="Straight Connector 534"/>
              <p:cNvCxnSpPr/>
              <p:nvPr/>
            </p:nvCxnSpPr>
            <p:spPr bwMode="auto">
              <a:xfrm>
                <a:off x="70447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536" name="Straight Connector 535"/>
              <p:cNvCxnSpPr/>
              <p:nvPr/>
            </p:nvCxnSpPr>
            <p:spPr bwMode="auto">
              <a:xfrm>
                <a:off x="698046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537" name="Straight Connector 536"/>
              <p:cNvCxnSpPr/>
              <p:nvPr/>
            </p:nvCxnSpPr>
            <p:spPr bwMode="auto">
              <a:xfrm>
                <a:off x="685191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538" name="Straight Connector 537"/>
              <p:cNvCxnSpPr/>
              <p:nvPr/>
            </p:nvCxnSpPr>
            <p:spPr bwMode="auto">
              <a:xfrm>
                <a:off x="7109017" y="5298879"/>
                <a:ext cx="0" cy="144020"/>
              </a:xfrm>
              <a:prstGeom prst="line">
                <a:avLst/>
              </a:prstGeom>
              <a:grpFill/>
              <a:ln w="9525" cap="flat" cmpd="sng" algn="ctr">
                <a:solidFill>
                  <a:schemeClr val="bg1"/>
                </a:solidFill>
                <a:prstDash val="solid"/>
                <a:round/>
                <a:headEnd type="none" w="med" len="med"/>
                <a:tailEnd type="none" w="med" len="med"/>
              </a:ln>
              <a:effectLst/>
            </p:spPr>
          </p:cxnSp>
        </p:grpSp>
        <p:grpSp>
          <p:nvGrpSpPr>
            <p:cNvPr id="18" name="Group 255"/>
            <p:cNvGrpSpPr/>
            <p:nvPr/>
          </p:nvGrpSpPr>
          <p:grpSpPr>
            <a:xfrm>
              <a:off x="6221270" y="1428167"/>
              <a:ext cx="295943" cy="360247"/>
              <a:chOff x="5894661" y="5123326"/>
              <a:chExt cx="451108" cy="465975"/>
            </a:xfrm>
            <a:solidFill>
              <a:schemeClr val="accent1"/>
            </a:solidFill>
          </p:grpSpPr>
          <p:sp>
            <p:nvSpPr>
              <p:cNvPr id="540" name="Rectangle 539"/>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41" name="Block Arc 540"/>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grpSp>
      <p:grpSp>
        <p:nvGrpSpPr>
          <p:cNvPr id="19" name="Group 334"/>
          <p:cNvGrpSpPr/>
          <p:nvPr/>
        </p:nvGrpSpPr>
        <p:grpSpPr>
          <a:xfrm>
            <a:off x="205683" y="1357763"/>
            <a:ext cx="653531" cy="406107"/>
            <a:chOff x="189781" y="1250164"/>
            <a:chExt cx="653531" cy="406107"/>
          </a:xfrm>
        </p:grpSpPr>
        <p:grpSp>
          <p:nvGrpSpPr>
            <p:cNvPr id="20" name="Group 141"/>
            <p:cNvGrpSpPr/>
            <p:nvPr/>
          </p:nvGrpSpPr>
          <p:grpSpPr>
            <a:xfrm>
              <a:off x="309615" y="1250164"/>
              <a:ext cx="434951" cy="213568"/>
              <a:chOff x="972475" y="4399263"/>
              <a:chExt cx="417456" cy="305099"/>
            </a:xfrm>
          </p:grpSpPr>
          <p:sp>
            <p:nvSpPr>
              <p:cNvPr id="394" name="Rectangle 393"/>
              <p:cNvSpPr/>
              <p:nvPr/>
            </p:nvSpPr>
            <p:spPr bwMode="auto">
              <a:xfrm rot="5400000">
                <a:off x="1146244" y="4410855"/>
                <a:ext cx="69917" cy="417456"/>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07" name="Rectangle 406"/>
              <p:cNvSpPr/>
              <p:nvPr/>
            </p:nvSpPr>
            <p:spPr bwMode="auto">
              <a:xfrm>
                <a:off x="1102930" y="4507723"/>
                <a:ext cx="156546" cy="196639"/>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08" name="Rectangle 407"/>
              <p:cNvSpPr/>
              <p:nvPr/>
            </p:nvSpPr>
            <p:spPr bwMode="auto">
              <a:xfrm>
                <a:off x="1169734" y="4399264"/>
                <a:ext cx="22937" cy="111089"/>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20" name="Rectangle 419"/>
              <p:cNvSpPr/>
              <p:nvPr/>
            </p:nvSpPr>
            <p:spPr bwMode="auto">
              <a:xfrm rot="5400000">
                <a:off x="1166054" y="4348150"/>
                <a:ext cx="30297" cy="132524"/>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393" name="TextBox 392"/>
            <p:cNvSpPr txBox="1"/>
            <p:nvPr/>
          </p:nvSpPr>
          <p:spPr>
            <a:xfrm>
              <a:off x="189781" y="1466202"/>
              <a:ext cx="653531" cy="190069"/>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Gas pipeline</a:t>
              </a:r>
              <a:endParaRPr lang="en-US" sz="600" b="1" dirty="0">
                <a:solidFill>
                  <a:srgbClr val="000000"/>
                </a:solidFill>
                <a:latin typeface="Arial"/>
              </a:endParaRPr>
            </a:p>
          </p:txBody>
        </p:sp>
      </p:grpSp>
      <p:cxnSp>
        <p:nvCxnSpPr>
          <p:cNvPr id="433" name="Elbow Connector 432"/>
          <p:cNvCxnSpPr>
            <a:stCxn id="393" idx="3"/>
            <a:endCxn id="526" idx="1"/>
          </p:cNvCxnSpPr>
          <p:nvPr/>
        </p:nvCxnSpPr>
        <p:spPr>
          <a:xfrm>
            <a:off x="859214" y="1668836"/>
            <a:ext cx="536184" cy="1924300"/>
          </a:xfrm>
          <a:prstGeom prst="bentConnector3">
            <a:avLst>
              <a:gd name="adj1" fmla="val 50000"/>
            </a:avLst>
          </a:prstGeom>
          <a:ln w="9525">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87" name="Elbow Connector 486"/>
          <p:cNvCxnSpPr>
            <a:stCxn id="423" idx="3"/>
            <a:endCxn id="287" idx="1"/>
          </p:cNvCxnSpPr>
          <p:nvPr/>
        </p:nvCxnSpPr>
        <p:spPr>
          <a:xfrm flipV="1">
            <a:off x="3286826" y="3181446"/>
            <a:ext cx="853126" cy="443642"/>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92" name="Elbow Connector 491"/>
          <p:cNvCxnSpPr>
            <a:stCxn id="423" idx="3"/>
            <a:endCxn id="116" idx="1"/>
          </p:cNvCxnSpPr>
          <p:nvPr/>
        </p:nvCxnSpPr>
        <p:spPr>
          <a:xfrm>
            <a:off x="3286826" y="3625088"/>
            <a:ext cx="877650" cy="319911"/>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96" name="TextBox 495"/>
          <p:cNvSpPr txBox="1"/>
          <p:nvPr/>
        </p:nvSpPr>
        <p:spPr>
          <a:xfrm>
            <a:off x="1422089" y="3746945"/>
            <a:ext cx="1962701" cy="307777"/>
          </a:xfrm>
          <a:prstGeom prst="rect">
            <a:avLst/>
          </a:prstGeom>
          <a:noFill/>
        </p:spPr>
        <p:txBody>
          <a:bodyPr wrap="square" rtlCol="0">
            <a:spAutoFit/>
          </a:bodyPr>
          <a:lstStyle/>
          <a:p>
            <a:pPr algn="ctr" eaLnBrk="1" fontAlgn="auto" hangingPunct="1">
              <a:spcBef>
                <a:spcPts val="0"/>
              </a:spcBef>
              <a:spcAft>
                <a:spcPts val="0"/>
              </a:spcAft>
            </a:pPr>
            <a:r>
              <a:rPr lang="fi-FI" sz="700" dirty="0" smtClean="0">
                <a:solidFill>
                  <a:srgbClr val="FFFFFF">
                    <a:lumMod val="50000"/>
                  </a:srgbClr>
                </a:solidFill>
                <a:latin typeface="Arial"/>
              </a:rPr>
              <a:t>The raw gas is pre-treated before entering the liquefaction plant</a:t>
            </a:r>
            <a:endParaRPr lang="en-US" sz="700" dirty="0">
              <a:solidFill>
                <a:srgbClr val="FFFFFF">
                  <a:lumMod val="50000"/>
                </a:srgbClr>
              </a:solidFill>
              <a:latin typeface="Arial"/>
            </a:endParaRPr>
          </a:p>
        </p:txBody>
      </p:sp>
      <p:cxnSp>
        <p:nvCxnSpPr>
          <p:cNvPr id="576" name="Elbow Connector 575"/>
          <p:cNvCxnSpPr>
            <a:stCxn id="110" idx="3"/>
            <a:endCxn id="388" idx="1"/>
          </p:cNvCxnSpPr>
          <p:nvPr/>
        </p:nvCxnSpPr>
        <p:spPr>
          <a:xfrm flipV="1">
            <a:off x="4879810" y="3726620"/>
            <a:ext cx="1140008" cy="314914"/>
          </a:xfrm>
          <a:prstGeom prst="bentConnector3">
            <a:avLst>
              <a:gd name="adj1" fmla="val 59191"/>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99" name="Elbow Connector 598"/>
          <p:cNvCxnSpPr>
            <a:stCxn id="110" idx="3"/>
            <a:endCxn id="468" idx="1"/>
          </p:cNvCxnSpPr>
          <p:nvPr/>
        </p:nvCxnSpPr>
        <p:spPr>
          <a:xfrm>
            <a:off x="4879810" y="4041534"/>
            <a:ext cx="1188891" cy="1441998"/>
          </a:xfrm>
          <a:prstGeom prst="bentConnector3">
            <a:avLst>
              <a:gd name="adj1" fmla="val 56409"/>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06" name="Elbow Connector 605"/>
          <p:cNvCxnSpPr>
            <a:stCxn id="527" idx="3"/>
            <a:endCxn id="770" idx="1"/>
          </p:cNvCxnSpPr>
          <p:nvPr/>
        </p:nvCxnSpPr>
        <p:spPr>
          <a:xfrm flipV="1">
            <a:off x="7082208" y="2503735"/>
            <a:ext cx="471682" cy="811"/>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21" name="Group 768"/>
          <p:cNvGrpSpPr/>
          <p:nvPr/>
        </p:nvGrpSpPr>
        <p:grpSpPr>
          <a:xfrm>
            <a:off x="7553890" y="2080690"/>
            <a:ext cx="796559" cy="515378"/>
            <a:chOff x="7312264" y="4279568"/>
            <a:chExt cx="796559" cy="515378"/>
          </a:xfrm>
        </p:grpSpPr>
        <p:sp>
          <p:nvSpPr>
            <p:cNvPr id="770" name="TextBox 769"/>
            <p:cNvSpPr txBox="1"/>
            <p:nvPr/>
          </p:nvSpPr>
          <p:spPr>
            <a:xfrm>
              <a:off x="7312264" y="4610280"/>
              <a:ext cx="796559"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Power Plant</a:t>
              </a:r>
              <a:endParaRPr lang="en-US" sz="600" b="1" dirty="0">
                <a:solidFill>
                  <a:srgbClr val="000000"/>
                </a:solidFill>
                <a:latin typeface="Arial"/>
              </a:endParaRPr>
            </a:p>
          </p:txBody>
        </p:sp>
        <p:grpSp>
          <p:nvGrpSpPr>
            <p:cNvPr id="22" name="Group 209"/>
            <p:cNvGrpSpPr>
              <a:grpSpLocks noChangeAspect="1"/>
            </p:cNvGrpSpPr>
            <p:nvPr/>
          </p:nvGrpSpPr>
          <p:grpSpPr>
            <a:xfrm>
              <a:off x="7494283" y="4279568"/>
              <a:ext cx="411726" cy="318117"/>
              <a:chOff x="7851119" y="4522874"/>
              <a:chExt cx="703440" cy="356606"/>
            </a:xfrm>
            <a:solidFill>
              <a:schemeClr val="accent1"/>
            </a:solidFill>
          </p:grpSpPr>
          <p:sp>
            <p:nvSpPr>
              <p:cNvPr id="772" name="Rectangle 771"/>
              <p:cNvSpPr/>
              <p:nvPr/>
            </p:nvSpPr>
            <p:spPr bwMode="auto">
              <a:xfrm>
                <a:off x="7884460" y="4725178"/>
                <a:ext cx="360050" cy="15430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773" name="Isosceles Triangle 772"/>
              <p:cNvSpPr/>
              <p:nvPr/>
            </p:nvSpPr>
            <p:spPr bwMode="auto">
              <a:xfrm>
                <a:off x="7884460" y="4653169"/>
                <a:ext cx="360050" cy="72010"/>
              </a:xfrm>
              <a:prstGeom prst="triangl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774" name="Regular Pentagon 773"/>
              <p:cNvSpPr/>
              <p:nvPr/>
            </p:nvSpPr>
            <p:spPr bwMode="auto">
              <a:xfrm>
                <a:off x="8018765" y="4604971"/>
                <a:ext cx="91440" cy="72010"/>
              </a:xfrm>
              <a:prstGeom prst="pentagon">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23" name="Group 25"/>
              <p:cNvGrpSpPr/>
              <p:nvPr/>
            </p:nvGrpSpPr>
            <p:grpSpPr>
              <a:xfrm>
                <a:off x="8486831" y="4522874"/>
                <a:ext cx="54864" cy="281179"/>
                <a:chOff x="8558841" y="4516010"/>
                <a:chExt cx="54864" cy="281179"/>
              </a:xfrm>
              <a:grpFill/>
            </p:grpSpPr>
            <p:sp>
              <p:nvSpPr>
                <p:cNvPr id="794" name="Rectangle 793"/>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795" name="Rectangle 794"/>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grpSp>
            <p:nvGrpSpPr>
              <p:cNvPr id="24" name="Group 26"/>
              <p:cNvGrpSpPr/>
              <p:nvPr/>
            </p:nvGrpSpPr>
            <p:grpSpPr>
              <a:xfrm>
                <a:off x="8412345" y="4522874"/>
                <a:ext cx="54864" cy="281179"/>
                <a:chOff x="8558841" y="4516010"/>
                <a:chExt cx="54864" cy="281179"/>
              </a:xfrm>
              <a:grpFill/>
            </p:grpSpPr>
            <p:sp>
              <p:nvSpPr>
                <p:cNvPr id="792" name="Rectangle 791"/>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793" name="Rectangle 792"/>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sp>
            <p:nvSpPr>
              <p:cNvPr id="777" name="Rectangle 776"/>
              <p:cNvSpPr/>
              <p:nvPr/>
            </p:nvSpPr>
            <p:spPr bwMode="auto">
              <a:xfrm>
                <a:off x="7851119" y="4772233"/>
                <a:ext cx="36576" cy="731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778" name="Rectangle 777"/>
              <p:cNvSpPr/>
              <p:nvPr/>
            </p:nvSpPr>
            <p:spPr bwMode="auto">
              <a:xfrm>
                <a:off x="8244510" y="4750708"/>
                <a:ext cx="182880" cy="2743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779" name="Trapezoid 778"/>
              <p:cNvSpPr/>
              <p:nvPr/>
            </p:nvSpPr>
            <p:spPr bwMode="auto">
              <a:xfrm>
                <a:off x="8275627" y="4726993"/>
                <a:ext cx="109728" cy="64008"/>
              </a:xfrm>
              <a:prstGeom prst="trapezoid">
                <a:avLst>
                  <a:gd name="adj" fmla="val 41167"/>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25" name="Group 61"/>
              <p:cNvGrpSpPr/>
              <p:nvPr/>
            </p:nvGrpSpPr>
            <p:grpSpPr>
              <a:xfrm>
                <a:off x="8402816" y="4797190"/>
                <a:ext cx="151743" cy="72010"/>
                <a:chOff x="8395673" y="5013220"/>
                <a:chExt cx="151743" cy="72010"/>
              </a:xfrm>
              <a:grpFill/>
            </p:grpSpPr>
            <p:cxnSp>
              <p:nvCxnSpPr>
                <p:cNvPr id="787" name="Straight Connector 786"/>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788" name="Straight Connector 787"/>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789" name="Straight Connector 788"/>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790" name="Straight Connector 789"/>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791" name="Straight Connector 790"/>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nvGrpSpPr>
              <p:cNvPr id="26" name="Group 62"/>
              <p:cNvGrpSpPr/>
              <p:nvPr/>
            </p:nvGrpSpPr>
            <p:grpSpPr>
              <a:xfrm>
                <a:off x="8259972" y="4797190"/>
                <a:ext cx="151743" cy="72010"/>
                <a:chOff x="8395673" y="5013220"/>
                <a:chExt cx="151743" cy="72010"/>
              </a:xfrm>
              <a:grpFill/>
            </p:grpSpPr>
            <p:cxnSp>
              <p:nvCxnSpPr>
                <p:cNvPr id="782" name="Straight Connector 781"/>
                <p:cNvCxnSpPr/>
                <p:nvPr/>
              </p:nvCxnSpPr>
              <p:spPr bwMode="auto">
                <a:xfrm>
                  <a:off x="8398056" y="5013220"/>
                  <a:ext cx="144020" cy="0"/>
                </a:xfrm>
                <a:prstGeom prst="line">
                  <a:avLst/>
                </a:prstGeom>
                <a:grpFill/>
                <a:ln w="9525" cap="flat" cmpd="sng" algn="ctr">
                  <a:solidFill>
                    <a:schemeClr val="tx1"/>
                  </a:solidFill>
                  <a:prstDash val="solid"/>
                  <a:round/>
                  <a:headEnd type="none" w="med" len="med"/>
                  <a:tailEnd type="none" w="med" len="med"/>
                </a:ln>
                <a:effectLst/>
              </p:spPr>
            </p:cxnSp>
            <p:cxnSp>
              <p:nvCxnSpPr>
                <p:cNvPr id="783" name="Straight Connector 782"/>
                <p:cNvCxnSpPr/>
                <p:nvPr/>
              </p:nvCxnSpPr>
              <p:spPr bwMode="auto">
                <a:xfrm>
                  <a:off x="8398634"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784" name="Straight Connector 783"/>
                <p:cNvCxnSpPr/>
                <p:nvPr/>
              </p:nvCxnSpPr>
              <p:spPr bwMode="auto">
                <a:xfrm>
                  <a:off x="8540930" y="5013220"/>
                  <a:ext cx="0" cy="72010"/>
                </a:xfrm>
                <a:prstGeom prst="line">
                  <a:avLst/>
                </a:prstGeom>
                <a:grpFill/>
                <a:ln w="9525" cap="flat" cmpd="sng" algn="ctr">
                  <a:solidFill>
                    <a:schemeClr val="tx1"/>
                  </a:solidFill>
                  <a:prstDash val="solid"/>
                  <a:round/>
                  <a:headEnd type="none" w="med" len="med"/>
                  <a:tailEnd type="none" w="med" len="med"/>
                </a:ln>
                <a:effectLst/>
              </p:spPr>
            </p:cxnSp>
            <p:cxnSp>
              <p:nvCxnSpPr>
                <p:cNvPr id="785" name="Straight Connector 784"/>
                <p:cNvCxnSpPr/>
                <p:nvPr/>
              </p:nvCxnSpPr>
              <p:spPr bwMode="auto">
                <a:xfrm flipH="1">
                  <a:off x="8403396" y="5013220"/>
                  <a:ext cx="144020" cy="72010"/>
                </a:xfrm>
                <a:prstGeom prst="line">
                  <a:avLst/>
                </a:prstGeom>
                <a:grpFill/>
                <a:ln w="9525" cap="flat" cmpd="sng" algn="ctr">
                  <a:solidFill>
                    <a:schemeClr val="tx1"/>
                  </a:solidFill>
                  <a:prstDash val="solid"/>
                  <a:round/>
                  <a:headEnd type="none" w="med" len="med"/>
                  <a:tailEnd type="none" w="med" len="med"/>
                </a:ln>
                <a:effectLst/>
              </p:spPr>
            </p:cxnSp>
            <p:cxnSp>
              <p:nvCxnSpPr>
                <p:cNvPr id="786" name="Straight Connector 785"/>
                <p:cNvCxnSpPr/>
                <p:nvPr/>
              </p:nvCxnSpPr>
              <p:spPr bwMode="auto">
                <a:xfrm flipH="1" flipV="1">
                  <a:off x="8395673" y="5013220"/>
                  <a:ext cx="144020" cy="72010"/>
                </a:xfrm>
                <a:prstGeom prst="line">
                  <a:avLst/>
                </a:prstGeom>
                <a:grpFill/>
                <a:ln w="9525" cap="flat" cmpd="sng" algn="ctr">
                  <a:solidFill>
                    <a:schemeClr val="tx1"/>
                  </a:solidFill>
                  <a:prstDash val="solid"/>
                  <a:round/>
                  <a:headEnd type="none" w="med" len="med"/>
                  <a:tailEnd type="none" w="med" len="med"/>
                </a:ln>
                <a:effectLst/>
              </p:spPr>
            </p:cxnSp>
          </p:grpSp>
        </p:grpSp>
      </p:grpSp>
      <p:sp>
        <p:nvSpPr>
          <p:cNvPr id="925" name="Rectangle 924"/>
          <p:cNvSpPr/>
          <p:nvPr/>
        </p:nvSpPr>
        <p:spPr>
          <a:xfrm>
            <a:off x="5840084" y="1654295"/>
            <a:ext cx="2950234" cy="1354347"/>
          </a:xfrm>
          <a:prstGeom prst="rect">
            <a:avLst/>
          </a:prstGeom>
          <a:noFill/>
          <a:ln w="28575">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926" name="TextBox 925"/>
          <p:cNvSpPr txBox="1"/>
          <p:nvPr/>
        </p:nvSpPr>
        <p:spPr>
          <a:xfrm>
            <a:off x="5943591" y="1551360"/>
            <a:ext cx="1397488" cy="215444"/>
          </a:xfrm>
          <a:prstGeom prst="rect">
            <a:avLst/>
          </a:prstGeom>
          <a:solidFill>
            <a:schemeClr val="bg1"/>
          </a:solidFill>
        </p:spPr>
        <p:txBody>
          <a:bodyPr wrap="square" rtlCol="0">
            <a:spAutoFit/>
          </a:bodyPr>
          <a:lstStyle/>
          <a:p>
            <a:pPr algn="ctr" eaLnBrk="1" fontAlgn="auto" hangingPunct="1">
              <a:spcBef>
                <a:spcPts val="0"/>
              </a:spcBef>
              <a:spcAft>
                <a:spcPts val="0"/>
              </a:spcAft>
            </a:pPr>
            <a:r>
              <a:rPr lang="fi-FI" sz="800" b="1" dirty="0" smtClean="0">
                <a:solidFill>
                  <a:srgbClr val="FF7300"/>
                </a:solidFill>
                <a:latin typeface="Arial"/>
              </a:rPr>
              <a:t>POWER GENERATION</a:t>
            </a:r>
            <a:endParaRPr lang="en-US" sz="800" b="1" dirty="0">
              <a:solidFill>
                <a:srgbClr val="FF7300"/>
              </a:solidFill>
              <a:latin typeface="Arial"/>
            </a:endParaRPr>
          </a:p>
        </p:txBody>
      </p:sp>
      <p:grpSp>
        <p:nvGrpSpPr>
          <p:cNvPr id="27" name="Group 181"/>
          <p:cNvGrpSpPr>
            <a:grpSpLocks noChangeAspect="1"/>
          </p:cNvGrpSpPr>
          <p:nvPr/>
        </p:nvGrpSpPr>
        <p:grpSpPr>
          <a:xfrm>
            <a:off x="322608" y="2217823"/>
            <a:ext cx="527005" cy="583243"/>
            <a:chOff x="155811" y="4136220"/>
            <a:chExt cx="752864" cy="833205"/>
          </a:xfrm>
        </p:grpSpPr>
        <p:grpSp>
          <p:nvGrpSpPr>
            <p:cNvPr id="28" name="Group 80"/>
            <p:cNvGrpSpPr/>
            <p:nvPr/>
          </p:nvGrpSpPr>
          <p:grpSpPr>
            <a:xfrm>
              <a:off x="297247" y="4136220"/>
              <a:ext cx="461455" cy="571191"/>
              <a:chOff x="7987484" y="3094062"/>
              <a:chExt cx="461455" cy="571191"/>
            </a:xfrm>
          </p:grpSpPr>
          <p:sp>
            <p:nvSpPr>
              <p:cNvPr id="302" name="Rectangle 301"/>
              <p:cNvSpPr/>
              <p:nvPr/>
            </p:nvSpPr>
            <p:spPr bwMode="auto">
              <a:xfrm>
                <a:off x="8015361" y="3351874"/>
                <a:ext cx="433578" cy="313379"/>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nvGrpSpPr>
              <p:cNvPr id="29" name="Group 25"/>
              <p:cNvGrpSpPr/>
              <p:nvPr/>
            </p:nvGrpSpPr>
            <p:grpSpPr>
              <a:xfrm>
                <a:off x="8200383" y="3094062"/>
                <a:ext cx="45874" cy="358329"/>
                <a:chOff x="8558841" y="4516010"/>
                <a:chExt cx="54864" cy="281179"/>
              </a:xfrm>
              <a:solidFill>
                <a:schemeClr val="tx2">
                  <a:lumMod val="85000"/>
                  <a:lumOff val="15000"/>
                </a:schemeClr>
              </a:solidFill>
            </p:grpSpPr>
            <p:sp>
              <p:nvSpPr>
                <p:cNvPr id="309" name="Rectangle 308"/>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310" name="Rectangle 309"/>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grpSp>
            <p:nvGrpSpPr>
              <p:cNvPr id="30" name="Group 26"/>
              <p:cNvGrpSpPr/>
              <p:nvPr/>
            </p:nvGrpSpPr>
            <p:grpSpPr>
              <a:xfrm>
                <a:off x="8138101" y="3094062"/>
                <a:ext cx="45874" cy="358329"/>
                <a:chOff x="8558841" y="4516010"/>
                <a:chExt cx="54864" cy="281179"/>
              </a:xfrm>
              <a:solidFill>
                <a:schemeClr val="tx2">
                  <a:lumMod val="85000"/>
                  <a:lumOff val="15000"/>
                </a:schemeClr>
              </a:solidFill>
            </p:grpSpPr>
            <p:sp>
              <p:nvSpPr>
                <p:cNvPr id="307" name="Rectangle 306"/>
                <p:cNvSpPr/>
                <p:nvPr/>
              </p:nvSpPr>
              <p:spPr bwMode="auto">
                <a:xfrm>
                  <a:off x="8558841" y="4581159"/>
                  <a:ext cx="54864" cy="21603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308" name="Rectangle 307"/>
                <p:cNvSpPr/>
                <p:nvPr/>
              </p:nvSpPr>
              <p:spPr bwMode="auto">
                <a:xfrm>
                  <a:off x="8572557" y="4516010"/>
                  <a:ext cx="27432" cy="1371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grpSp>
          <p:sp>
            <p:nvSpPr>
              <p:cNvPr id="305" name="Rectangle 304"/>
              <p:cNvSpPr/>
              <p:nvPr/>
            </p:nvSpPr>
            <p:spPr bwMode="auto">
              <a:xfrm>
                <a:off x="7987484" y="3411840"/>
                <a:ext cx="30584" cy="93224"/>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cxnSp>
            <p:nvCxnSpPr>
              <p:cNvPr id="306" name="Straight Connector 305"/>
              <p:cNvCxnSpPr/>
              <p:nvPr/>
            </p:nvCxnSpPr>
            <p:spPr bwMode="auto">
              <a:xfrm>
                <a:off x="8132126" y="3443645"/>
                <a:ext cx="120422" cy="0"/>
              </a:xfrm>
              <a:prstGeom prst="line">
                <a:avLst/>
              </a:prstGeom>
              <a:solidFill>
                <a:schemeClr val="tx2">
                  <a:lumMod val="85000"/>
                  <a:lumOff val="15000"/>
                </a:schemeClr>
              </a:solidFill>
              <a:ln w="9525" cap="flat" cmpd="sng" algn="ctr">
                <a:solidFill>
                  <a:schemeClr val="tx1"/>
                </a:solidFill>
                <a:prstDash val="solid"/>
                <a:round/>
                <a:headEnd type="none" w="med" len="med"/>
                <a:tailEnd type="none" w="med" len="med"/>
              </a:ln>
              <a:effectLst/>
            </p:spPr>
          </p:cxnSp>
        </p:grpSp>
        <p:sp>
          <p:nvSpPr>
            <p:cNvPr id="301" name="TextBox 300"/>
            <p:cNvSpPr txBox="1"/>
            <p:nvPr/>
          </p:nvSpPr>
          <p:spPr>
            <a:xfrm>
              <a:off x="155811" y="4705616"/>
              <a:ext cx="752864" cy="263809"/>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Biogas</a:t>
              </a:r>
              <a:endParaRPr lang="en-US" sz="600" b="1" dirty="0">
                <a:solidFill>
                  <a:srgbClr val="000000"/>
                </a:solidFill>
                <a:latin typeface="Arial"/>
              </a:endParaRPr>
            </a:p>
          </p:txBody>
        </p:sp>
      </p:grpSp>
      <p:cxnSp>
        <p:nvCxnSpPr>
          <p:cNvPr id="312" name="Elbow Connector 311"/>
          <p:cNvCxnSpPr>
            <a:stCxn id="301" idx="3"/>
            <a:endCxn id="526" idx="1"/>
          </p:cNvCxnSpPr>
          <p:nvPr/>
        </p:nvCxnSpPr>
        <p:spPr>
          <a:xfrm>
            <a:off x="849613" y="2708733"/>
            <a:ext cx="545785" cy="884403"/>
          </a:xfrm>
          <a:prstGeom prst="bentConnector3">
            <a:avLst>
              <a:gd name="adj1" fmla="val 50000"/>
            </a:avLst>
          </a:prstGeom>
          <a:ln w="9525">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1" name="Group 314"/>
          <p:cNvGrpSpPr>
            <a:grpSpLocks noChangeAspect="1"/>
          </p:cNvGrpSpPr>
          <p:nvPr/>
        </p:nvGrpSpPr>
        <p:grpSpPr>
          <a:xfrm>
            <a:off x="161925" y="3107815"/>
            <a:ext cx="771525" cy="585066"/>
            <a:chOff x="1335671" y="4138165"/>
            <a:chExt cx="1102182" cy="835810"/>
          </a:xfrm>
        </p:grpSpPr>
        <p:grpSp>
          <p:nvGrpSpPr>
            <p:cNvPr id="768" name="Group 280"/>
            <p:cNvGrpSpPr/>
            <p:nvPr/>
          </p:nvGrpSpPr>
          <p:grpSpPr>
            <a:xfrm>
              <a:off x="1808616" y="4138165"/>
              <a:ext cx="237169" cy="560165"/>
              <a:chOff x="5569086" y="4362848"/>
              <a:chExt cx="327288" cy="507195"/>
            </a:xfrm>
          </p:grpSpPr>
          <p:sp>
            <p:nvSpPr>
              <p:cNvPr id="318" name="Rectangle 317"/>
              <p:cNvSpPr/>
              <p:nvPr/>
            </p:nvSpPr>
            <p:spPr bwMode="auto">
              <a:xfrm>
                <a:off x="5719398" y="4760315"/>
                <a:ext cx="91440"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19" name="Trapezoid 318"/>
              <p:cNvSpPr/>
              <p:nvPr/>
            </p:nvSpPr>
            <p:spPr bwMode="auto">
              <a:xfrm>
                <a:off x="5719398" y="4715955"/>
                <a:ext cx="91440" cy="45720"/>
              </a:xfrm>
              <a:prstGeom prst="trapezoid">
                <a:avLst>
                  <a:gd name="adj" fmla="val 41167"/>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0" name="Trapezoid 319"/>
              <p:cNvSpPr/>
              <p:nvPr/>
            </p:nvSpPr>
            <p:spPr bwMode="auto">
              <a:xfrm rot="10800000">
                <a:off x="5719399" y="4672598"/>
                <a:ext cx="91440" cy="45720"/>
              </a:xfrm>
              <a:prstGeom prst="trapezoid">
                <a:avLst>
                  <a:gd name="adj" fmla="val 41167"/>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1" name="Rectangle 320"/>
              <p:cNvSpPr/>
              <p:nvPr/>
            </p:nvSpPr>
            <p:spPr bwMode="auto">
              <a:xfrm>
                <a:off x="5719398" y="4534478"/>
                <a:ext cx="91440" cy="13716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2" name="Rectangle 321"/>
              <p:cNvSpPr/>
              <p:nvPr/>
            </p:nvSpPr>
            <p:spPr bwMode="auto">
              <a:xfrm>
                <a:off x="5744016" y="4434759"/>
                <a:ext cx="42204"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3" name="Rectangle 322"/>
              <p:cNvSpPr/>
              <p:nvPr/>
            </p:nvSpPr>
            <p:spPr bwMode="auto">
              <a:xfrm rot="5400000">
                <a:off x="5827794" y="4395992"/>
                <a:ext cx="27432" cy="10972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5" name="Rectangle 324"/>
              <p:cNvSpPr/>
              <p:nvPr/>
            </p:nvSpPr>
            <p:spPr bwMode="auto">
              <a:xfrm>
                <a:off x="5853314" y="4402284"/>
                <a:ext cx="18288" cy="73152"/>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6" name="Rectangle 325"/>
              <p:cNvSpPr/>
              <p:nvPr/>
            </p:nvSpPr>
            <p:spPr bwMode="auto">
              <a:xfrm rot="5400000">
                <a:off x="5742347" y="4493626"/>
                <a:ext cx="45720" cy="24688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7" name="Flowchart: Collate 326"/>
              <p:cNvSpPr/>
              <p:nvPr/>
            </p:nvSpPr>
            <p:spPr bwMode="auto">
              <a:xfrm rot="16200000">
                <a:off x="5582231" y="4581065"/>
                <a:ext cx="45719" cy="72010"/>
              </a:xfrm>
              <a:prstGeom prst="flowChartCollate">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8" name="Flowchart: Collate 327"/>
              <p:cNvSpPr/>
              <p:nvPr/>
            </p:nvSpPr>
            <p:spPr bwMode="auto">
              <a:xfrm rot="16200000">
                <a:off x="5739878" y="4349703"/>
                <a:ext cx="45719" cy="72010"/>
              </a:xfrm>
              <a:prstGeom prst="flowChartCollate">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29" name="Rectangle 328"/>
              <p:cNvSpPr/>
              <p:nvPr/>
            </p:nvSpPr>
            <p:spPr bwMode="auto">
              <a:xfrm>
                <a:off x="5755974" y="4381797"/>
                <a:ext cx="18288" cy="73152"/>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317" name="TextBox 316"/>
            <p:cNvSpPr txBox="1"/>
            <p:nvPr/>
          </p:nvSpPr>
          <p:spPr>
            <a:xfrm>
              <a:off x="1335671" y="4710166"/>
              <a:ext cx="1102182" cy="26380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Associated gas</a:t>
              </a:r>
            </a:p>
          </p:txBody>
        </p:sp>
      </p:grpSp>
      <p:cxnSp>
        <p:nvCxnSpPr>
          <p:cNvPr id="331" name="Elbow Connector 330"/>
          <p:cNvCxnSpPr>
            <a:stCxn id="317" idx="3"/>
            <a:endCxn id="526" idx="1"/>
          </p:cNvCxnSpPr>
          <p:nvPr/>
        </p:nvCxnSpPr>
        <p:spPr>
          <a:xfrm flipV="1">
            <a:off x="933450" y="3593136"/>
            <a:ext cx="461948" cy="7412"/>
          </a:xfrm>
          <a:prstGeom prst="bentConnector3">
            <a:avLst>
              <a:gd name="adj1" fmla="val 50000"/>
            </a:avLst>
          </a:prstGeom>
          <a:ln w="9525">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769" name="Group 357"/>
          <p:cNvGrpSpPr/>
          <p:nvPr/>
        </p:nvGrpSpPr>
        <p:grpSpPr>
          <a:xfrm>
            <a:off x="451121" y="4085994"/>
            <a:ext cx="524967" cy="641112"/>
            <a:chOff x="392764" y="4235570"/>
            <a:chExt cx="524967" cy="641112"/>
          </a:xfrm>
        </p:grpSpPr>
        <p:sp>
          <p:nvSpPr>
            <p:cNvPr id="337" name="TextBox 336"/>
            <p:cNvSpPr txBox="1"/>
            <p:nvPr/>
          </p:nvSpPr>
          <p:spPr>
            <a:xfrm>
              <a:off x="449715" y="4692016"/>
              <a:ext cx="360996" cy="184666"/>
            </a:xfrm>
            <a:prstGeom prst="rect">
              <a:avLst/>
            </a:prstGeom>
            <a:noFill/>
          </p:spPr>
          <p:txBody>
            <a:bodyPr wrap="none" rtlCol="0">
              <a:spAutoFit/>
            </a:bodyPr>
            <a:lstStyle/>
            <a:p>
              <a:pPr algn="ctr" eaLnBrk="1" fontAlgn="auto" hangingPunct="1">
                <a:spcBef>
                  <a:spcPts val="0"/>
                </a:spcBef>
                <a:spcAft>
                  <a:spcPts val="0"/>
                </a:spcAft>
              </a:pPr>
              <a:r>
                <a:rPr lang="fi-FI" sz="600" b="1" dirty="0" smtClean="0">
                  <a:solidFill>
                    <a:srgbClr val="000000"/>
                  </a:solidFill>
                  <a:latin typeface="Arial"/>
                </a:rPr>
                <a:t>CBM</a:t>
              </a:r>
              <a:endParaRPr lang="en-US" sz="600" b="1" dirty="0">
                <a:solidFill>
                  <a:srgbClr val="000000"/>
                </a:solidFill>
                <a:latin typeface="Arial"/>
              </a:endParaRPr>
            </a:p>
          </p:txBody>
        </p:sp>
        <p:grpSp>
          <p:nvGrpSpPr>
            <p:cNvPr id="771" name="Group 356"/>
            <p:cNvGrpSpPr/>
            <p:nvPr/>
          </p:nvGrpSpPr>
          <p:grpSpPr>
            <a:xfrm>
              <a:off x="392764" y="4235570"/>
              <a:ext cx="524967" cy="411592"/>
              <a:chOff x="444522" y="4583342"/>
              <a:chExt cx="796569" cy="624537"/>
            </a:xfrm>
          </p:grpSpPr>
          <p:sp>
            <p:nvSpPr>
              <p:cNvPr id="338" name="Rectangle 337"/>
              <p:cNvSpPr/>
              <p:nvPr/>
            </p:nvSpPr>
            <p:spPr>
              <a:xfrm>
                <a:off x="459310" y="5107132"/>
                <a:ext cx="778378" cy="100747"/>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5" name="Rectangle 344"/>
              <p:cNvSpPr/>
              <p:nvPr/>
            </p:nvSpPr>
            <p:spPr>
              <a:xfrm>
                <a:off x="510156" y="4991981"/>
                <a:ext cx="197175" cy="112644"/>
              </a:xfrm>
              <a:prstGeom prst="rect">
                <a:avLst/>
              </a:prstGeom>
              <a:solidFill>
                <a:schemeClr val="bg1"/>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6" name="Rectangle 345"/>
              <p:cNvSpPr/>
              <p:nvPr/>
            </p:nvSpPr>
            <p:spPr>
              <a:xfrm>
                <a:off x="509363" y="4878535"/>
                <a:ext cx="197175" cy="112644"/>
              </a:xfrm>
              <a:prstGeom prst="rect">
                <a:avLst/>
              </a:prstGeom>
              <a:solidFill>
                <a:schemeClr val="bg1"/>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7" name="Rectangle 346"/>
              <p:cNvSpPr/>
              <p:nvPr/>
            </p:nvSpPr>
            <p:spPr>
              <a:xfrm>
                <a:off x="508581" y="4765113"/>
                <a:ext cx="197175" cy="112644"/>
              </a:xfrm>
              <a:prstGeom prst="rect">
                <a:avLst/>
              </a:prstGeom>
              <a:solidFill>
                <a:schemeClr val="bg1"/>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8" name="Rectangle 347"/>
              <p:cNvSpPr/>
              <p:nvPr/>
            </p:nvSpPr>
            <p:spPr>
              <a:xfrm>
                <a:off x="508643" y="4656384"/>
                <a:ext cx="197175" cy="112644"/>
              </a:xfrm>
              <a:prstGeom prst="rect">
                <a:avLst/>
              </a:prstGeom>
              <a:solidFill>
                <a:schemeClr val="bg1"/>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49" name="Rectangle 348"/>
              <p:cNvSpPr/>
              <p:nvPr/>
            </p:nvSpPr>
            <p:spPr>
              <a:xfrm>
                <a:off x="444522" y="4583342"/>
                <a:ext cx="319397" cy="71416"/>
              </a:xfrm>
              <a:prstGeom prst="rect">
                <a:avLst/>
              </a:prstGeom>
              <a:solidFill>
                <a:schemeClr val="bg1">
                  <a:lumMod val="5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0" name="Rectangle 349"/>
              <p:cNvSpPr/>
              <p:nvPr/>
            </p:nvSpPr>
            <p:spPr>
              <a:xfrm>
                <a:off x="452860" y="4853387"/>
                <a:ext cx="319397" cy="40597"/>
              </a:xfrm>
              <a:prstGeom prst="rect">
                <a:avLst/>
              </a:prstGeom>
              <a:solidFill>
                <a:schemeClr val="bg1">
                  <a:lumMod val="5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srgbClr val="FFFFFF"/>
                  </a:solidFill>
                </a:endParaRPr>
              </a:p>
            </p:txBody>
          </p:sp>
          <p:sp>
            <p:nvSpPr>
              <p:cNvPr id="351" name="Oval 350"/>
              <p:cNvSpPr/>
              <p:nvPr/>
            </p:nvSpPr>
            <p:spPr>
              <a:xfrm>
                <a:off x="548421" y="4698785"/>
                <a:ext cx="134687" cy="134687"/>
              </a:xfrm>
              <a:prstGeom prst="ellipse">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352" name="Freeform 351"/>
              <p:cNvSpPr/>
              <p:nvPr/>
            </p:nvSpPr>
            <p:spPr>
              <a:xfrm>
                <a:off x="775463" y="4952766"/>
                <a:ext cx="465628" cy="150078"/>
              </a:xfrm>
              <a:custGeom>
                <a:avLst/>
                <a:gdLst>
                  <a:gd name="connsiteX0" fmla="*/ 0 w 524372"/>
                  <a:gd name="connsiteY0" fmla="*/ 169012 h 169012"/>
                  <a:gd name="connsiteX1" fmla="*/ 82340 w 524372"/>
                  <a:gd name="connsiteY1" fmla="*/ 43336 h 169012"/>
                  <a:gd name="connsiteX2" fmla="*/ 182014 w 524372"/>
                  <a:gd name="connsiteY2" fmla="*/ 0 h 169012"/>
                  <a:gd name="connsiteX3" fmla="*/ 216683 w 524372"/>
                  <a:gd name="connsiteY3" fmla="*/ 47670 h 169012"/>
                  <a:gd name="connsiteX4" fmla="*/ 299022 w 524372"/>
                  <a:gd name="connsiteY4" fmla="*/ 17334 h 169012"/>
                  <a:gd name="connsiteX5" fmla="*/ 351026 w 524372"/>
                  <a:gd name="connsiteY5" fmla="*/ 52004 h 169012"/>
                  <a:gd name="connsiteX6" fmla="*/ 416031 w 524372"/>
                  <a:gd name="connsiteY6" fmla="*/ 21668 h 169012"/>
                  <a:gd name="connsiteX7" fmla="*/ 481035 w 524372"/>
                  <a:gd name="connsiteY7" fmla="*/ 91007 h 169012"/>
                  <a:gd name="connsiteX8" fmla="*/ 524372 w 524372"/>
                  <a:gd name="connsiteY8" fmla="*/ 160345 h 169012"/>
                  <a:gd name="connsiteX9" fmla="*/ 0 w 524372"/>
                  <a:gd name="connsiteY9" fmla="*/ 169012 h 169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4372" h="169012">
                    <a:moveTo>
                      <a:pt x="0" y="169012"/>
                    </a:moveTo>
                    <a:lnTo>
                      <a:pt x="82340" y="43336"/>
                    </a:lnTo>
                    <a:lnTo>
                      <a:pt x="182014" y="0"/>
                    </a:lnTo>
                    <a:lnTo>
                      <a:pt x="216683" y="47670"/>
                    </a:lnTo>
                    <a:lnTo>
                      <a:pt x="299022" y="17334"/>
                    </a:lnTo>
                    <a:lnTo>
                      <a:pt x="351026" y="52004"/>
                    </a:lnTo>
                    <a:lnTo>
                      <a:pt x="416031" y="21668"/>
                    </a:lnTo>
                    <a:lnTo>
                      <a:pt x="481035" y="91007"/>
                    </a:lnTo>
                    <a:lnTo>
                      <a:pt x="524372" y="160345"/>
                    </a:lnTo>
                    <a:lnTo>
                      <a:pt x="0" y="169012"/>
                    </a:ln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353" name="Freeform 352"/>
              <p:cNvSpPr/>
              <p:nvPr/>
            </p:nvSpPr>
            <p:spPr>
              <a:xfrm>
                <a:off x="763919" y="4760357"/>
                <a:ext cx="73116" cy="57723"/>
              </a:xfrm>
              <a:custGeom>
                <a:avLst/>
                <a:gdLst>
                  <a:gd name="connsiteX0" fmla="*/ 30336 w 82340"/>
                  <a:gd name="connsiteY0" fmla="*/ 0 h 65005"/>
                  <a:gd name="connsiteX1" fmla="*/ 30336 w 82340"/>
                  <a:gd name="connsiteY1" fmla="*/ 0 h 65005"/>
                  <a:gd name="connsiteX2" fmla="*/ 0 w 82340"/>
                  <a:gd name="connsiteY2" fmla="*/ 47671 h 65005"/>
                  <a:gd name="connsiteX3" fmla="*/ 43337 w 82340"/>
                  <a:gd name="connsiteY3" fmla="*/ 65005 h 65005"/>
                  <a:gd name="connsiteX4" fmla="*/ 82340 w 82340"/>
                  <a:gd name="connsiteY4" fmla="*/ 34670 h 65005"/>
                  <a:gd name="connsiteX5" fmla="*/ 30336 w 82340"/>
                  <a:gd name="connsiteY5" fmla="*/ 0 h 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40" h="65005">
                    <a:moveTo>
                      <a:pt x="30336" y="0"/>
                    </a:moveTo>
                    <a:lnTo>
                      <a:pt x="30336" y="0"/>
                    </a:lnTo>
                    <a:lnTo>
                      <a:pt x="0" y="47671"/>
                    </a:lnTo>
                    <a:lnTo>
                      <a:pt x="43337" y="65005"/>
                    </a:lnTo>
                    <a:lnTo>
                      <a:pt x="82340" y="34670"/>
                    </a:lnTo>
                    <a:lnTo>
                      <a:pt x="30336" y="0"/>
                    </a:lnTo>
                    <a:close/>
                  </a:path>
                </a:pathLst>
              </a:custGeom>
              <a:solidFill>
                <a:schemeClr val="bg1">
                  <a:lumMod val="65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354" name="Freeform 353"/>
              <p:cNvSpPr/>
              <p:nvPr/>
            </p:nvSpPr>
            <p:spPr>
              <a:xfrm>
                <a:off x="899246" y="4895684"/>
                <a:ext cx="73116" cy="57723"/>
              </a:xfrm>
              <a:custGeom>
                <a:avLst/>
                <a:gdLst>
                  <a:gd name="connsiteX0" fmla="*/ 30336 w 82340"/>
                  <a:gd name="connsiteY0" fmla="*/ 0 h 65005"/>
                  <a:gd name="connsiteX1" fmla="*/ 30336 w 82340"/>
                  <a:gd name="connsiteY1" fmla="*/ 0 h 65005"/>
                  <a:gd name="connsiteX2" fmla="*/ 0 w 82340"/>
                  <a:gd name="connsiteY2" fmla="*/ 47671 h 65005"/>
                  <a:gd name="connsiteX3" fmla="*/ 43337 w 82340"/>
                  <a:gd name="connsiteY3" fmla="*/ 65005 h 65005"/>
                  <a:gd name="connsiteX4" fmla="*/ 82340 w 82340"/>
                  <a:gd name="connsiteY4" fmla="*/ 34670 h 65005"/>
                  <a:gd name="connsiteX5" fmla="*/ 30336 w 82340"/>
                  <a:gd name="connsiteY5" fmla="*/ 0 h 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40" h="65005">
                    <a:moveTo>
                      <a:pt x="30336" y="0"/>
                    </a:moveTo>
                    <a:lnTo>
                      <a:pt x="30336" y="0"/>
                    </a:lnTo>
                    <a:lnTo>
                      <a:pt x="0" y="47671"/>
                    </a:lnTo>
                    <a:lnTo>
                      <a:pt x="43337" y="65005"/>
                    </a:lnTo>
                    <a:lnTo>
                      <a:pt x="82340" y="34670"/>
                    </a:lnTo>
                    <a:lnTo>
                      <a:pt x="30336" y="0"/>
                    </a:lnTo>
                    <a:close/>
                  </a:path>
                </a:pathLst>
              </a:custGeom>
              <a:solidFill>
                <a:schemeClr val="bg1">
                  <a:lumMod val="65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355" name="Freeform 354"/>
              <p:cNvSpPr/>
              <p:nvPr/>
            </p:nvSpPr>
            <p:spPr>
              <a:xfrm>
                <a:off x="815228" y="4850147"/>
                <a:ext cx="73116" cy="57723"/>
              </a:xfrm>
              <a:custGeom>
                <a:avLst/>
                <a:gdLst>
                  <a:gd name="connsiteX0" fmla="*/ 30336 w 82340"/>
                  <a:gd name="connsiteY0" fmla="*/ 0 h 65005"/>
                  <a:gd name="connsiteX1" fmla="*/ 30336 w 82340"/>
                  <a:gd name="connsiteY1" fmla="*/ 0 h 65005"/>
                  <a:gd name="connsiteX2" fmla="*/ 0 w 82340"/>
                  <a:gd name="connsiteY2" fmla="*/ 47671 h 65005"/>
                  <a:gd name="connsiteX3" fmla="*/ 43337 w 82340"/>
                  <a:gd name="connsiteY3" fmla="*/ 65005 h 65005"/>
                  <a:gd name="connsiteX4" fmla="*/ 82340 w 82340"/>
                  <a:gd name="connsiteY4" fmla="*/ 34670 h 65005"/>
                  <a:gd name="connsiteX5" fmla="*/ 30336 w 82340"/>
                  <a:gd name="connsiteY5" fmla="*/ 0 h 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40" h="65005">
                    <a:moveTo>
                      <a:pt x="30336" y="0"/>
                    </a:moveTo>
                    <a:lnTo>
                      <a:pt x="30336" y="0"/>
                    </a:lnTo>
                    <a:lnTo>
                      <a:pt x="0" y="47671"/>
                    </a:lnTo>
                    <a:lnTo>
                      <a:pt x="43337" y="65005"/>
                    </a:lnTo>
                    <a:lnTo>
                      <a:pt x="82340" y="34670"/>
                    </a:lnTo>
                    <a:lnTo>
                      <a:pt x="30336" y="0"/>
                    </a:lnTo>
                    <a:close/>
                  </a:path>
                </a:pathLst>
              </a:custGeom>
              <a:solidFill>
                <a:schemeClr val="bg1">
                  <a:lumMod val="65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356" name="Freeform 355"/>
              <p:cNvSpPr/>
              <p:nvPr/>
            </p:nvSpPr>
            <p:spPr>
              <a:xfrm>
                <a:off x="892191" y="4803970"/>
                <a:ext cx="73116" cy="57723"/>
              </a:xfrm>
              <a:custGeom>
                <a:avLst/>
                <a:gdLst>
                  <a:gd name="connsiteX0" fmla="*/ 30336 w 82340"/>
                  <a:gd name="connsiteY0" fmla="*/ 0 h 65005"/>
                  <a:gd name="connsiteX1" fmla="*/ 30336 w 82340"/>
                  <a:gd name="connsiteY1" fmla="*/ 0 h 65005"/>
                  <a:gd name="connsiteX2" fmla="*/ 0 w 82340"/>
                  <a:gd name="connsiteY2" fmla="*/ 47671 h 65005"/>
                  <a:gd name="connsiteX3" fmla="*/ 43337 w 82340"/>
                  <a:gd name="connsiteY3" fmla="*/ 65005 h 65005"/>
                  <a:gd name="connsiteX4" fmla="*/ 82340 w 82340"/>
                  <a:gd name="connsiteY4" fmla="*/ 34670 h 65005"/>
                  <a:gd name="connsiteX5" fmla="*/ 30336 w 82340"/>
                  <a:gd name="connsiteY5" fmla="*/ 0 h 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40" h="65005">
                    <a:moveTo>
                      <a:pt x="30336" y="0"/>
                    </a:moveTo>
                    <a:lnTo>
                      <a:pt x="30336" y="0"/>
                    </a:lnTo>
                    <a:lnTo>
                      <a:pt x="0" y="47671"/>
                    </a:lnTo>
                    <a:lnTo>
                      <a:pt x="43337" y="65005"/>
                    </a:lnTo>
                    <a:lnTo>
                      <a:pt x="82340" y="34670"/>
                    </a:lnTo>
                    <a:lnTo>
                      <a:pt x="30336" y="0"/>
                    </a:lnTo>
                    <a:close/>
                  </a:path>
                </a:pathLst>
              </a:custGeom>
              <a:solidFill>
                <a:schemeClr val="bg1">
                  <a:lumMod val="65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grpSp>
      </p:grpSp>
      <p:cxnSp>
        <p:nvCxnSpPr>
          <p:cNvPr id="360" name="Elbow Connector 359"/>
          <p:cNvCxnSpPr>
            <a:stCxn id="337" idx="3"/>
            <a:endCxn id="526" idx="1"/>
          </p:cNvCxnSpPr>
          <p:nvPr/>
        </p:nvCxnSpPr>
        <p:spPr>
          <a:xfrm flipV="1">
            <a:off x="869068" y="3593136"/>
            <a:ext cx="526330" cy="1041637"/>
          </a:xfrm>
          <a:prstGeom prst="bentConnector3">
            <a:avLst>
              <a:gd name="adj1" fmla="val 50000"/>
            </a:avLst>
          </a:prstGeom>
          <a:ln w="9525">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4" name="Elbow Connector 383"/>
          <p:cNvCxnSpPr>
            <a:stCxn id="287" idx="3"/>
            <a:endCxn id="527" idx="1"/>
          </p:cNvCxnSpPr>
          <p:nvPr/>
        </p:nvCxnSpPr>
        <p:spPr>
          <a:xfrm flipV="1">
            <a:off x="5103677" y="2504546"/>
            <a:ext cx="867257" cy="676900"/>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780" name="Group 542"/>
          <p:cNvGrpSpPr/>
          <p:nvPr/>
        </p:nvGrpSpPr>
        <p:grpSpPr>
          <a:xfrm>
            <a:off x="6019818" y="3243471"/>
            <a:ext cx="1111274" cy="621648"/>
            <a:chOff x="5940152" y="1428167"/>
            <a:chExt cx="1111274" cy="621648"/>
          </a:xfrm>
        </p:grpSpPr>
        <p:sp>
          <p:nvSpPr>
            <p:cNvPr id="388" name="TextBox 387"/>
            <p:cNvSpPr txBox="1"/>
            <p:nvPr/>
          </p:nvSpPr>
          <p:spPr>
            <a:xfrm>
              <a:off x="5940152" y="1772816"/>
              <a:ext cx="1111274" cy="276999"/>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 </a:t>
              </a:r>
            </a:p>
            <a:p>
              <a:pPr algn="ctr" eaLnBrk="1" fontAlgn="auto" hangingPunct="1">
                <a:spcBef>
                  <a:spcPts val="0"/>
                </a:spcBef>
                <a:spcAft>
                  <a:spcPts val="0"/>
                </a:spcAft>
              </a:pPr>
              <a:r>
                <a:rPr lang="en-US" sz="600" b="1" dirty="0" smtClean="0">
                  <a:solidFill>
                    <a:srgbClr val="000000"/>
                  </a:solidFill>
                  <a:latin typeface="Arial"/>
                </a:rPr>
                <a:t>&amp; Re-gasification system</a:t>
              </a:r>
            </a:p>
          </p:txBody>
        </p:sp>
        <p:grpSp>
          <p:nvGrpSpPr>
            <p:cNvPr id="781" name="Group 241"/>
            <p:cNvGrpSpPr/>
            <p:nvPr/>
          </p:nvGrpSpPr>
          <p:grpSpPr>
            <a:xfrm>
              <a:off x="6554962" y="1592084"/>
              <a:ext cx="216465" cy="193881"/>
              <a:chOff x="6697735" y="5282211"/>
              <a:chExt cx="502920" cy="292803"/>
            </a:xfrm>
            <a:solidFill>
              <a:schemeClr val="accent1"/>
            </a:solidFill>
          </p:grpSpPr>
          <p:sp>
            <p:nvSpPr>
              <p:cNvPr id="395" name="Rectangle 394"/>
              <p:cNvSpPr/>
              <p:nvPr/>
            </p:nvSpPr>
            <p:spPr bwMode="auto">
              <a:xfrm>
                <a:off x="6720595" y="5282211"/>
                <a:ext cx="457200" cy="201168"/>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96" name="Rectangle 395"/>
              <p:cNvSpPr/>
              <p:nvPr/>
            </p:nvSpPr>
            <p:spPr bwMode="auto">
              <a:xfrm rot="5400000">
                <a:off x="6935479" y="5286783"/>
                <a:ext cx="27432" cy="36576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97" name="Rectangle 396"/>
              <p:cNvSpPr/>
              <p:nvPr/>
            </p:nvSpPr>
            <p:spPr bwMode="auto">
              <a:xfrm>
                <a:off x="6697735" y="5483574"/>
                <a:ext cx="502920" cy="9144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98" name="Rectangle 397"/>
              <p:cNvSpPr/>
              <p:nvPr/>
            </p:nvSpPr>
            <p:spPr bwMode="auto">
              <a:xfrm rot="5400000">
                <a:off x="6926335" y="5414994"/>
                <a:ext cx="45720" cy="27432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cxnSp>
            <p:nvCxnSpPr>
              <p:cNvPr id="399" name="Straight Connector 398"/>
              <p:cNvCxnSpPr/>
              <p:nvPr/>
            </p:nvCxnSpPr>
            <p:spPr bwMode="auto">
              <a:xfrm>
                <a:off x="67876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400" name="Straight Connector 399"/>
              <p:cNvCxnSpPr/>
              <p:nvPr/>
            </p:nvCxnSpPr>
            <p:spPr bwMode="auto">
              <a:xfrm>
                <a:off x="691619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401" name="Straight Connector 400"/>
              <p:cNvCxnSpPr/>
              <p:nvPr/>
            </p:nvCxnSpPr>
            <p:spPr bwMode="auto">
              <a:xfrm>
                <a:off x="7044743"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402" name="Straight Connector 401"/>
              <p:cNvCxnSpPr/>
              <p:nvPr/>
            </p:nvCxnSpPr>
            <p:spPr bwMode="auto">
              <a:xfrm>
                <a:off x="698046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403" name="Straight Connector 402"/>
              <p:cNvCxnSpPr/>
              <p:nvPr/>
            </p:nvCxnSpPr>
            <p:spPr bwMode="auto">
              <a:xfrm>
                <a:off x="6851918" y="5298879"/>
                <a:ext cx="0" cy="144020"/>
              </a:xfrm>
              <a:prstGeom prst="line">
                <a:avLst/>
              </a:prstGeom>
              <a:grpFill/>
              <a:ln w="9525" cap="flat" cmpd="sng" algn="ctr">
                <a:solidFill>
                  <a:schemeClr val="bg1"/>
                </a:solidFill>
                <a:prstDash val="solid"/>
                <a:round/>
                <a:headEnd type="none" w="med" len="med"/>
                <a:tailEnd type="none" w="med" len="med"/>
              </a:ln>
              <a:effectLst/>
            </p:spPr>
          </p:cxnSp>
          <p:cxnSp>
            <p:nvCxnSpPr>
              <p:cNvPr id="404" name="Straight Connector 403"/>
              <p:cNvCxnSpPr/>
              <p:nvPr/>
            </p:nvCxnSpPr>
            <p:spPr bwMode="auto">
              <a:xfrm>
                <a:off x="7109017" y="5298879"/>
                <a:ext cx="0" cy="144020"/>
              </a:xfrm>
              <a:prstGeom prst="line">
                <a:avLst/>
              </a:prstGeom>
              <a:grpFill/>
              <a:ln w="9525" cap="flat" cmpd="sng" algn="ctr">
                <a:solidFill>
                  <a:schemeClr val="bg1"/>
                </a:solidFill>
                <a:prstDash val="solid"/>
                <a:round/>
                <a:headEnd type="none" w="med" len="med"/>
                <a:tailEnd type="none" w="med" len="med"/>
              </a:ln>
              <a:effectLst/>
            </p:spPr>
          </p:cxnSp>
        </p:grpSp>
        <p:grpSp>
          <p:nvGrpSpPr>
            <p:cNvPr id="796" name="Group 255"/>
            <p:cNvGrpSpPr/>
            <p:nvPr/>
          </p:nvGrpSpPr>
          <p:grpSpPr>
            <a:xfrm>
              <a:off x="6221270" y="1428167"/>
              <a:ext cx="295943" cy="360247"/>
              <a:chOff x="5894661" y="5123326"/>
              <a:chExt cx="451108" cy="465975"/>
            </a:xfrm>
            <a:solidFill>
              <a:schemeClr val="accent1"/>
            </a:solidFill>
          </p:grpSpPr>
          <p:sp>
            <p:nvSpPr>
              <p:cNvPr id="391" name="Rectangle 390"/>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392" name="Block Arc 391"/>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grpSp>
      <p:sp>
        <p:nvSpPr>
          <p:cNvPr id="462" name="Rectangle 461"/>
          <p:cNvSpPr/>
          <p:nvPr/>
        </p:nvSpPr>
        <p:spPr>
          <a:xfrm>
            <a:off x="5854461" y="3169669"/>
            <a:ext cx="2950234" cy="1354347"/>
          </a:xfrm>
          <a:prstGeom prst="rect">
            <a:avLst/>
          </a:prstGeom>
          <a:noFill/>
          <a:ln w="28575">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463" name="TextBox 462"/>
          <p:cNvSpPr txBox="1"/>
          <p:nvPr/>
        </p:nvSpPr>
        <p:spPr>
          <a:xfrm>
            <a:off x="5957968" y="3066734"/>
            <a:ext cx="1397488" cy="215444"/>
          </a:xfrm>
          <a:prstGeom prst="rect">
            <a:avLst/>
          </a:prstGeom>
          <a:solidFill>
            <a:schemeClr val="bg1"/>
          </a:solidFill>
        </p:spPr>
        <p:txBody>
          <a:bodyPr wrap="square" rtlCol="0">
            <a:spAutoFit/>
          </a:bodyPr>
          <a:lstStyle/>
          <a:p>
            <a:pPr algn="ctr" eaLnBrk="1" fontAlgn="auto" hangingPunct="1">
              <a:spcBef>
                <a:spcPts val="0"/>
              </a:spcBef>
              <a:spcAft>
                <a:spcPts val="0"/>
              </a:spcAft>
            </a:pPr>
            <a:r>
              <a:rPr lang="fi-FI" sz="800" b="1" dirty="0" smtClean="0">
                <a:solidFill>
                  <a:srgbClr val="FF7300"/>
                </a:solidFill>
                <a:latin typeface="Arial"/>
              </a:rPr>
              <a:t>LOCAL INDUSTRY</a:t>
            </a:r>
            <a:endParaRPr lang="en-US" sz="800" b="1" dirty="0">
              <a:solidFill>
                <a:srgbClr val="FF7300"/>
              </a:solidFill>
              <a:latin typeface="Arial"/>
            </a:endParaRPr>
          </a:p>
        </p:txBody>
      </p:sp>
      <p:sp>
        <p:nvSpPr>
          <p:cNvPr id="465" name="Rectangle 464"/>
          <p:cNvSpPr/>
          <p:nvPr/>
        </p:nvSpPr>
        <p:spPr>
          <a:xfrm>
            <a:off x="5877464" y="4719546"/>
            <a:ext cx="2950234" cy="1150111"/>
          </a:xfrm>
          <a:prstGeom prst="rect">
            <a:avLst/>
          </a:prstGeom>
          <a:noFill/>
          <a:ln w="28575">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466" name="TextBox 465"/>
          <p:cNvSpPr txBox="1"/>
          <p:nvPr/>
        </p:nvSpPr>
        <p:spPr>
          <a:xfrm>
            <a:off x="5980971" y="4616611"/>
            <a:ext cx="2403904" cy="215444"/>
          </a:xfrm>
          <a:prstGeom prst="rect">
            <a:avLst/>
          </a:prstGeom>
          <a:solidFill>
            <a:schemeClr val="bg1"/>
          </a:solidFill>
        </p:spPr>
        <p:txBody>
          <a:bodyPr wrap="square" rtlCol="0">
            <a:spAutoFit/>
          </a:bodyPr>
          <a:lstStyle/>
          <a:p>
            <a:pPr algn="ctr" eaLnBrk="1" fontAlgn="auto" hangingPunct="1">
              <a:spcBef>
                <a:spcPts val="0"/>
              </a:spcBef>
              <a:spcAft>
                <a:spcPts val="0"/>
              </a:spcAft>
            </a:pPr>
            <a:r>
              <a:rPr lang="fi-FI" sz="800" b="1" dirty="0" smtClean="0">
                <a:solidFill>
                  <a:srgbClr val="FF7300"/>
                </a:solidFill>
                <a:latin typeface="Arial"/>
              </a:rPr>
              <a:t>PUBLIC TRANSPORTATION / TRUCKING</a:t>
            </a:r>
            <a:endParaRPr lang="en-US" sz="800" b="1" dirty="0">
              <a:solidFill>
                <a:srgbClr val="FF7300"/>
              </a:solidFill>
              <a:latin typeface="Arial"/>
            </a:endParaRPr>
          </a:p>
        </p:txBody>
      </p:sp>
      <p:sp>
        <p:nvSpPr>
          <p:cNvPr id="468" name="TextBox 467"/>
          <p:cNvSpPr txBox="1"/>
          <p:nvPr/>
        </p:nvSpPr>
        <p:spPr>
          <a:xfrm>
            <a:off x="6068701" y="5391199"/>
            <a:ext cx="1111274" cy="184666"/>
          </a:xfrm>
          <a:prstGeom prst="rect">
            <a:avLst/>
          </a:prstGeom>
          <a:noFill/>
        </p:spPr>
        <p:txBody>
          <a:bodyPr wrap="square" rtlCol="0" anchor="ctr" anchorCtr="0">
            <a:spAutoFit/>
          </a:bodyPr>
          <a:lstStyle/>
          <a:p>
            <a:pPr algn="ctr" eaLnBrk="1" fontAlgn="auto" hangingPunct="1">
              <a:spcBef>
                <a:spcPts val="0"/>
              </a:spcBef>
              <a:spcAft>
                <a:spcPts val="0"/>
              </a:spcAft>
            </a:pPr>
            <a:r>
              <a:rPr lang="en-US" sz="600" b="1" dirty="0" smtClean="0">
                <a:solidFill>
                  <a:srgbClr val="000000"/>
                </a:solidFill>
                <a:latin typeface="Arial"/>
              </a:rPr>
              <a:t>LNG storage tank </a:t>
            </a:r>
          </a:p>
        </p:txBody>
      </p:sp>
      <p:grpSp>
        <p:nvGrpSpPr>
          <p:cNvPr id="799" name="Group 255"/>
          <p:cNvGrpSpPr/>
          <p:nvPr/>
        </p:nvGrpSpPr>
        <p:grpSpPr>
          <a:xfrm>
            <a:off x="6349819" y="5000384"/>
            <a:ext cx="295943" cy="360247"/>
            <a:chOff x="5894661" y="5123326"/>
            <a:chExt cx="451108" cy="465975"/>
          </a:xfrm>
          <a:solidFill>
            <a:schemeClr val="accent1"/>
          </a:solidFill>
        </p:grpSpPr>
        <p:sp>
          <p:nvSpPr>
            <p:cNvPr id="471" name="Rectangle 470"/>
            <p:cNvSpPr/>
            <p:nvPr/>
          </p:nvSpPr>
          <p:spPr bwMode="auto">
            <a:xfrm>
              <a:off x="5894661" y="5229251"/>
              <a:ext cx="451108" cy="36005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472" name="Block Arc 471"/>
            <p:cNvSpPr/>
            <p:nvPr/>
          </p:nvSpPr>
          <p:spPr bwMode="auto">
            <a:xfrm>
              <a:off x="5896187" y="5123326"/>
              <a:ext cx="448056" cy="216030"/>
            </a:xfrm>
            <a:prstGeom prst="blockArc">
              <a:avLst>
                <a:gd name="adj1" fmla="val 10800000"/>
                <a:gd name="adj2" fmla="val 0"/>
                <a:gd name="adj3" fmla="val 50000"/>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grpSp>
        <p:nvGrpSpPr>
          <p:cNvPr id="98" name="Group 549"/>
          <p:cNvGrpSpPr/>
          <p:nvPr/>
        </p:nvGrpSpPr>
        <p:grpSpPr>
          <a:xfrm>
            <a:off x="7814387" y="5488563"/>
            <a:ext cx="792088" cy="308430"/>
            <a:chOff x="7308304" y="1412776"/>
            <a:chExt cx="981261" cy="382093"/>
          </a:xfrm>
        </p:grpSpPr>
        <p:grpSp>
          <p:nvGrpSpPr>
            <p:cNvPr id="99" name="Group 548"/>
            <p:cNvGrpSpPr/>
            <p:nvPr/>
          </p:nvGrpSpPr>
          <p:grpSpPr>
            <a:xfrm>
              <a:off x="7380312" y="1412776"/>
              <a:ext cx="885439" cy="288032"/>
              <a:chOff x="7380312" y="1412776"/>
              <a:chExt cx="885439" cy="288032"/>
            </a:xfrm>
          </p:grpSpPr>
          <p:sp>
            <p:nvSpPr>
              <p:cNvPr id="586" name="Rectangle 585"/>
              <p:cNvSpPr/>
              <p:nvPr/>
            </p:nvSpPr>
            <p:spPr bwMode="auto">
              <a:xfrm rot="5400000">
                <a:off x="7775575" y="1452691"/>
                <a:ext cx="37956" cy="340165"/>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87" name="Rectangle 586"/>
              <p:cNvSpPr/>
              <p:nvPr/>
            </p:nvSpPr>
            <p:spPr bwMode="auto">
              <a:xfrm>
                <a:off x="7380312" y="1412777"/>
                <a:ext cx="885439" cy="16700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589" name="Rectangle 588"/>
              <p:cNvSpPr/>
              <p:nvPr/>
            </p:nvSpPr>
            <p:spPr bwMode="auto">
              <a:xfrm>
                <a:off x="7380313" y="1564762"/>
                <a:ext cx="884406" cy="64038"/>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95" name="Rectangle 594"/>
              <p:cNvSpPr/>
              <p:nvPr/>
            </p:nvSpPr>
            <p:spPr bwMode="auto">
              <a:xfrm rot="5400000">
                <a:off x="7763762" y="1303687"/>
                <a:ext cx="85678" cy="708563"/>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97" name="Rectangle 596"/>
              <p:cNvSpPr/>
              <p:nvPr/>
            </p:nvSpPr>
            <p:spPr bwMode="auto">
              <a:xfrm rot="5400000">
                <a:off x="8163405" y="1421770"/>
                <a:ext cx="111339" cy="9335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98" name="Rectangle 597"/>
              <p:cNvSpPr/>
              <p:nvPr/>
            </p:nvSpPr>
            <p:spPr bwMode="auto">
              <a:xfrm rot="5400000">
                <a:off x="7452320" y="1484784"/>
                <a:ext cx="72008" cy="7200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00" name="Rectangle 599"/>
              <p:cNvSpPr/>
              <p:nvPr/>
            </p:nvSpPr>
            <p:spPr bwMode="auto">
              <a:xfrm rot="5400000">
                <a:off x="7596336" y="1484784"/>
                <a:ext cx="72008" cy="7200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01" name="Rectangle 600"/>
              <p:cNvSpPr/>
              <p:nvPr/>
            </p:nvSpPr>
            <p:spPr bwMode="auto">
              <a:xfrm rot="5400000">
                <a:off x="7740352" y="1484784"/>
                <a:ext cx="72008" cy="7200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03" name="Rectangle 602"/>
              <p:cNvSpPr/>
              <p:nvPr/>
            </p:nvSpPr>
            <p:spPr bwMode="auto">
              <a:xfrm rot="5400000">
                <a:off x="7884368" y="1484784"/>
                <a:ext cx="72008" cy="7200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04" name="Rectangle 603"/>
              <p:cNvSpPr/>
              <p:nvPr/>
            </p:nvSpPr>
            <p:spPr bwMode="auto">
              <a:xfrm rot="5400000">
                <a:off x="8036768" y="1484784"/>
                <a:ext cx="72008" cy="7200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grpSp>
        <p:sp>
          <p:nvSpPr>
            <p:cNvPr id="585" name="TextBox 584"/>
            <p:cNvSpPr txBox="1"/>
            <p:nvPr/>
          </p:nvSpPr>
          <p:spPr>
            <a:xfrm>
              <a:off x="7308304" y="1566099"/>
              <a:ext cx="981261" cy="228770"/>
            </a:xfrm>
            <a:prstGeom prst="rect">
              <a:avLst/>
            </a:prstGeom>
            <a:noFill/>
          </p:spPr>
          <p:txBody>
            <a:bodyPr wrap="square" rtlCol="0" anchor="ctr" anchorCtr="0">
              <a:spAutoFit/>
            </a:bodyPr>
            <a:lstStyle/>
            <a:p>
              <a:pPr algn="ctr" eaLnBrk="1" fontAlgn="auto" hangingPunct="1">
                <a:spcBef>
                  <a:spcPts val="0"/>
                </a:spcBef>
                <a:spcAft>
                  <a:spcPts val="0"/>
                </a:spcAft>
              </a:pPr>
              <a:r>
                <a:rPr lang="fi-FI" sz="600" b="1" dirty="0" smtClean="0">
                  <a:solidFill>
                    <a:srgbClr val="000000"/>
                  </a:solidFill>
                  <a:latin typeface="Arial"/>
                </a:rPr>
                <a:t>Busses</a:t>
              </a:r>
              <a:endParaRPr lang="en-US" sz="600" b="1" dirty="0">
                <a:solidFill>
                  <a:srgbClr val="000000"/>
                </a:solidFill>
                <a:latin typeface="Arial"/>
              </a:endParaRPr>
            </a:p>
          </p:txBody>
        </p:sp>
      </p:grpSp>
      <p:cxnSp>
        <p:nvCxnSpPr>
          <p:cNvPr id="607" name="Elbow Connector 606"/>
          <p:cNvCxnSpPr>
            <a:stCxn id="468" idx="3"/>
            <a:endCxn id="575" idx="1"/>
          </p:cNvCxnSpPr>
          <p:nvPr/>
        </p:nvCxnSpPr>
        <p:spPr>
          <a:xfrm flipV="1">
            <a:off x="7179975" y="5083000"/>
            <a:ext cx="464938" cy="400532"/>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00" name="Group 611"/>
          <p:cNvGrpSpPr/>
          <p:nvPr/>
        </p:nvGrpSpPr>
        <p:grpSpPr>
          <a:xfrm>
            <a:off x="7644913" y="5005508"/>
            <a:ext cx="611197" cy="387644"/>
            <a:chOff x="7644913" y="4386383"/>
            <a:chExt cx="611197" cy="387644"/>
          </a:xfrm>
        </p:grpSpPr>
        <p:grpSp>
          <p:nvGrpSpPr>
            <p:cNvPr id="101" name="Group 103"/>
            <p:cNvGrpSpPr/>
            <p:nvPr/>
          </p:nvGrpSpPr>
          <p:grpSpPr>
            <a:xfrm>
              <a:off x="7644913" y="4386383"/>
              <a:ext cx="611197" cy="202869"/>
              <a:chOff x="6198920" y="3530858"/>
              <a:chExt cx="732509" cy="339576"/>
            </a:xfrm>
          </p:grpSpPr>
          <p:sp>
            <p:nvSpPr>
              <p:cNvPr id="567" name="Rectangle 566"/>
              <p:cNvSpPr/>
              <p:nvPr/>
            </p:nvSpPr>
            <p:spPr bwMode="auto">
              <a:xfrm rot="5400000">
                <a:off x="6528454" y="3695187"/>
                <a:ext cx="54223" cy="27134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68" name="Rectangle 567"/>
              <p:cNvSpPr/>
              <p:nvPr/>
            </p:nvSpPr>
            <p:spPr bwMode="auto">
              <a:xfrm>
                <a:off x="6774887" y="3530859"/>
                <a:ext cx="156542" cy="238585"/>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569" name="Rectangle 568"/>
              <p:cNvSpPr/>
              <p:nvPr/>
            </p:nvSpPr>
            <p:spPr bwMode="auto">
              <a:xfrm>
                <a:off x="6566165" y="3747983"/>
                <a:ext cx="364440"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70" name="Rectangle 569"/>
              <p:cNvSpPr/>
              <p:nvPr/>
            </p:nvSpPr>
            <p:spPr bwMode="auto">
              <a:xfrm rot="5400000">
                <a:off x="6723138" y="3745794"/>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71" name="Rectangle 570"/>
              <p:cNvSpPr/>
              <p:nvPr/>
            </p:nvSpPr>
            <p:spPr bwMode="auto">
              <a:xfrm rot="5400000">
                <a:off x="6830778" y="3589265"/>
                <a:ext cx="159057" cy="4224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72" name="Rectangle 571"/>
              <p:cNvSpPr/>
              <p:nvPr/>
            </p:nvSpPr>
            <p:spPr bwMode="auto">
              <a:xfrm rot="5400000">
                <a:off x="6463058" y="3724332"/>
                <a:ext cx="50495" cy="19878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73" name="Rectangle 572"/>
              <p:cNvSpPr/>
              <p:nvPr/>
            </p:nvSpPr>
            <p:spPr bwMode="auto">
              <a:xfrm>
                <a:off x="6246605" y="3732034"/>
                <a:ext cx="438822" cy="100990"/>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74" name="Rectangle 573"/>
              <p:cNvSpPr/>
              <p:nvPr/>
            </p:nvSpPr>
            <p:spPr bwMode="auto">
              <a:xfrm rot="5400000">
                <a:off x="6399681" y="3719202"/>
                <a:ext cx="50495" cy="23935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575" name="Rounded Rectangle 574"/>
              <p:cNvSpPr/>
              <p:nvPr/>
            </p:nvSpPr>
            <p:spPr>
              <a:xfrm>
                <a:off x="6198920" y="3604162"/>
                <a:ext cx="552202" cy="112815"/>
              </a:xfrm>
              <a:prstGeom prst="roundRect">
                <a:avLst/>
              </a:pr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100" dirty="0" err="1" smtClean="0">
                  <a:solidFill>
                    <a:srgbClr val="000000"/>
                  </a:solidFill>
                </a:endParaRPr>
              </a:p>
            </p:txBody>
          </p:sp>
        </p:grpSp>
        <p:sp>
          <p:nvSpPr>
            <p:cNvPr id="611" name="Rectangle 610"/>
            <p:cNvSpPr/>
            <p:nvPr/>
          </p:nvSpPr>
          <p:spPr>
            <a:xfrm>
              <a:off x="7717333" y="4589361"/>
              <a:ext cx="437940" cy="184666"/>
            </a:xfrm>
            <a:prstGeom prst="rect">
              <a:avLst/>
            </a:prstGeom>
          </p:spPr>
          <p:txBody>
            <a:bodyPr wrap="none">
              <a:spAutoFit/>
            </a:bodyPr>
            <a:lstStyle/>
            <a:p>
              <a:pPr algn="ctr" eaLnBrk="1" fontAlgn="auto" hangingPunct="1">
                <a:spcBef>
                  <a:spcPts val="0"/>
                </a:spcBef>
                <a:spcAft>
                  <a:spcPts val="0"/>
                </a:spcAft>
              </a:pPr>
              <a:r>
                <a:rPr lang="fi-FI" sz="600" b="1" dirty="0" smtClean="0">
                  <a:solidFill>
                    <a:srgbClr val="000000"/>
                  </a:solidFill>
                  <a:latin typeface="Arial"/>
                </a:rPr>
                <a:t>Trucks</a:t>
              </a:r>
              <a:endParaRPr lang="en-US" sz="600" b="1" dirty="0">
                <a:solidFill>
                  <a:srgbClr val="000000"/>
                </a:solidFill>
                <a:latin typeface="Arial"/>
              </a:endParaRPr>
            </a:p>
          </p:txBody>
        </p:sp>
      </p:grpSp>
      <p:cxnSp>
        <p:nvCxnSpPr>
          <p:cNvPr id="626" name="Elbow Connector 625"/>
          <p:cNvCxnSpPr>
            <a:stCxn id="468" idx="3"/>
            <a:endCxn id="587" idx="1"/>
          </p:cNvCxnSpPr>
          <p:nvPr/>
        </p:nvCxnSpPr>
        <p:spPr>
          <a:xfrm>
            <a:off x="7179975" y="5483532"/>
            <a:ext cx="692538" cy="72438"/>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29" name="Elbow Connector 628"/>
          <p:cNvCxnSpPr>
            <a:stCxn id="388" idx="3"/>
            <a:endCxn id="184" idx="1"/>
          </p:cNvCxnSpPr>
          <p:nvPr/>
        </p:nvCxnSpPr>
        <p:spPr>
          <a:xfrm>
            <a:off x="7131092" y="3726620"/>
            <a:ext cx="590101" cy="163920"/>
          </a:xfrm>
          <a:prstGeom prst="bentConnector3">
            <a:avLst>
              <a:gd name="adj1" fmla="val 50000"/>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02" name="Group 676"/>
          <p:cNvGrpSpPr/>
          <p:nvPr/>
        </p:nvGrpSpPr>
        <p:grpSpPr>
          <a:xfrm>
            <a:off x="82172" y="5135201"/>
            <a:ext cx="795477" cy="387644"/>
            <a:chOff x="3739772" y="5211644"/>
            <a:chExt cx="795477" cy="387644"/>
          </a:xfrm>
        </p:grpSpPr>
        <p:sp>
          <p:nvSpPr>
            <p:cNvPr id="636" name="Rectangle 635"/>
            <p:cNvSpPr/>
            <p:nvPr/>
          </p:nvSpPr>
          <p:spPr bwMode="auto">
            <a:xfrm rot="5400000">
              <a:off x="4205436" y="5277667"/>
              <a:ext cx="32394" cy="226405"/>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37" name="Rectangle 636"/>
            <p:cNvSpPr/>
            <p:nvPr/>
          </p:nvSpPr>
          <p:spPr bwMode="auto">
            <a:xfrm>
              <a:off x="4404632" y="5211645"/>
              <a:ext cx="130617" cy="142535"/>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000" b="1" dirty="0" smtClean="0">
                <a:solidFill>
                  <a:srgbClr val="000000"/>
                </a:solidFill>
              </a:endParaRPr>
            </a:p>
          </p:txBody>
        </p:sp>
        <p:sp>
          <p:nvSpPr>
            <p:cNvPr id="638" name="Rectangle 637"/>
            <p:cNvSpPr/>
            <p:nvPr/>
          </p:nvSpPr>
          <p:spPr bwMode="auto">
            <a:xfrm>
              <a:off x="4230477" y="5341359"/>
              <a:ext cx="304085" cy="60333"/>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39" name="Rectangle 638"/>
            <p:cNvSpPr/>
            <p:nvPr/>
          </p:nvSpPr>
          <p:spPr bwMode="auto">
            <a:xfrm rot="5400000">
              <a:off x="4367436" y="5316498"/>
              <a:ext cx="30167" cy="165865"/>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42" name="Rectangle 641"/>
            <p:cNvSpPr/>
            <p:nvPr/>
          </p:nvSpPr>
          <p:spPr bwMode="auto">
            <a:xfrm rot="5400000">
              <a:off x="4470113" y="5241532"/>
              <a:ext cx="95024" cy="352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43" name="Rectangle 642"/>
            <p:cNvSpPr/>
            <p:nvPr/>
          </p:nvSpPr>
          <p:spPr bwMode="auto">
            <a:xfrm rot="5400000">
              <a:off x="4150429" y="5303676"/>
              <a:ext cx="30167" cy="165865"/>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51" name="Rectangle 650"/>
            <p:cNvSpPr/>
            <p:nvPr/>
          </p:nvSpPr>
          <p:spPr bwMode="auto">
            <a:xfrm>
              <a:off x="3963840" y="5331830"/>
              <a:ext cx="366148" cy="60333"/>
            </a:xfrm>
            <a:prstGeom prst="rect">
              <a:avLst/>
            </a:prstGeom>
            <a:solidFill>
              <a:schemeClr val="tx2">
                <a:lumMod val="85000"/>
                <a:lumOff val="1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52" name="Rectangle 651"/>
            <p:cNvSpPr/>
            <p:nvPr/>
          </p:nvSpPr>
          <p:spPr bwMode="auto">
            <a:xfrm rot="5400000">
              <a:off x="4097548" y="5295804"/>
              <a:ext cx="30167" cy="19971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600" dirty="0" smtClean="0">
                <a:solidFill>
                  <a:srgbClr val="000000"/>
                </a:solidFill>
              </a:endParaRPr>
            </a:p>
          </p:txBody>
        </p:sp>
        <p:sp>
          <p:nvSpPr>
            <p:cNvPr id="653" name="Rounded Rectangle 652"/>
            <p:cNvSpPr/>
            <p:nvPr/>
          </p:nvSpPr>
          <p:spPr>
            <a:xfrm rot="20789682">
              <a:off x="3893571" y="5217337"/>
              <a:ext cx="460751" cy="67398"/>
            </a:xfrm>
            <a:prstGeom prst="roundRect">
              <a:avLst/>
            </a:pr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100" dirty="0" err="1" smtClean="0">
                <a:solidFill>
                  <a:srgbClr val="000000"/>
                </a:solidFill>
              </a:endParaRPr>
            </a:p>
          </p:txBody>
        </p:sp>
        <p:sp>
          <p:nvSpPr>
            <p:cNvPr id="635" name="Rectangle 634"/>
            <p:cNvSpPr/>
            <p:nvPr/>
          </p:nvSpPr>
          <p:spPr>
            <a:xfrm>
              <a:off x="3910715" y="5414622"/>
              <a:ext cx="609462" cy="184666"/>
            </a:xfrm>
            <a:prstGeom prst="rect">
              <a:avLst/>
            </a:prstGeom>
          </p:spPr>
          <p:txBody>
            <a:bodyPr wrap="none">
              <a:spAutoFit/>
            </a:bodyPr>
            <a:lstStyle/>
            <a:p>
              <a:pPr algn="ctr" eaLnBrk="1" fontAlgn="auto" hangingPunct="1">
                <a:spcBef>
                  <a:spcPts val="0"/>
                </a:spcBef>
                <a:spcAft>
                  <a:spcPts val="0"/>
                </a:spcAft>
              </a:pPr>
              <a:r>
                <a:rPr lang="fi-FI" sz="600" b="1" dirty="0" smtClean="0">
                  <a:solidFill>
                    <a:srgbClr val="000000"/>
                  </a:solidFill>
                  <a:latin typeface="Arial"/>
                </a:rPr>
                <a:t>Landfill gas</a:t>
              </a:r>
              <a:endParaRPr lang="en-US" sz="600" b="1" dirty="0">
                <a:solidFill>
                  <a:srgbClr val="000000"/>
                </a:solidFill>
                <a:latin typeface="Arial"/>
              </a:endParaRPr>
            </a:p>
          </p:txBody>
        </p:sp>
        <p:sp>
          <p:nvSpPr>
            <p:cNvPr id="654" name="Freeform 653"/>
            <p:cNvSpPr/>
            <p:nvPr/>
          </p:nvSpPr>
          <p:spPr>
            <a:xfrm>
              <a:off x="3800732" y="5344795"/>
              <a:ext cx="46098" cy="34925"/>
            </a:xfrm>
            <a:custGeom>
              <a:avLst/>
              <a:gdLst>
                <a:gd name="connsiteX0" fmla="*/ 43558 w 46098"/>
                <a:gd name="connsiteY0" fmla="*/ 4445 h 34925"/>
                <a:gd name="connsiteX1" fmla="*/ 16888 w 46098"/>
                <a:gd name="connsiteY1" fmla="*/ 8255 h 34925"/>
                <a:gd name="connsiteX2" fmla="*/ 32128 w 46098"/>
                <a:gd name="connsiteY2" fmla="*/ 34925 h 34925"/>
                <a:gd name="connsiteX3" fmla="*/ 43558 w 46098"/>
                <a:gd name="connsiteY3" fmla="*/ 4445 h 34925"/>
              </a:gdLst>
              <a:ahLst/>
              <a:cxnLst>
                <a:cxn ang="0">
                  <a:pos x="connsiteX0" y="connsiteY0"/>
                </a:cxn>
                <a:cxn ang="0">
                  <a:pos x="connsiteX1" y="connsiteY1"/>
                </a:cxn>
                <a:cxn ang="0">
                  <a:pos x="connsiteX2" y="connsiteY2"/>
                </a:cxn>
                <a:cxn ang="0">
                  <a:pos x="connsiteX3" y="connsiteY3"/>
                </a:cxn>
              </a:cxnLst>
              <a:rect l="l" t="t" r="r" b="b"/>
              <a:pathLst>
                <a:path w="46098" h="34925">
                  <a:moveTo>
                    <a:pt x="43558" y="4445"/>
                  </a:moveTo>
                  <a:cubicBezTo>
                    <a:pt x="41018" y="0"/>
                    <a:pt x="22732" y="1437"/>
                    <a:pt x="16888" y="8255"/>
                  </a:cubicBezTo>
                  <a:cubicBezTo>
                    <a:pt x="0" y="27957"/>
                    <a:pt x="24473" y="32373"/>
                    <a:pt x="32128" y="34925"/>
                  </a:cubicBezTo>
                  <a:cubicBezTo>
                    <a:pt x="41861" y="20325"/>
                    <a:pt x="46098" y="8890"/>
                    <a:pt x="43558" y="4445"/>
                  </a:cubicBez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655" name="Freeform 654"/>
            <p:cNvSpPr/>
            <p:nvPr/>
          </p:nvSpPr>
          <p:spPr>
            <a:xfrm>
              <a:off x="3831212" y="5379085"/>
              <a:ext cx="46098" cy="34925"/>
            </a:xfrm>
            <a:custGeom>
              <a:avLst/>
              <a:gdLst>
                <a:gd name="connsiteX0" fmla="*/ 43558 w 46098"/>
                <a:gd name="connsiteY0" fmla="*/ 4445 h 34925"/>
                <a:gd name="connsiteX1" fmla="*/ 16888 w 46098"/>
                <a:gd name="connsiteY1" fmla="*/ 8255 h 34925"/>
                <a:gd name="connsiteX2" fmla="*/ 32128 w 46098"/>
                <a:gd name="connsiteY2" fmla="*/ 34925 h 34925"/>
                <a:gd name="connsiteX3" fmla="*/ 43558 w 46098"/>
                <a:gd name="connsiteY3" fmla="*/ 4445 h 34925"/>
              </a:gdLst>
              <a:ahLst/>
              <a:cxnLst>
                <a:cxn ang="0">
                  <a:pos x="connsiteX0" y="connsiteY0"/>
                </a:cxn>
                <a:cxn ang="0">
                  <a:pos x="connsiteX1" y="connsiteY1"/>
                </a:cxn>
                <a:cxn ang="0">
                  <a:pos x="connsiteX2" y="connsiteY2"/>
                </a:cxn>
                <a:cxn ang="0">
                  <a:pos x="connsiteX3" y="connsiteY3"/>
                </a:cxn>
              </a:cxnLst>
              <a:rect l="l" t="t" r="r" b="b"/>
              <a:pathLst>
                <a:path w="46098" h="34925">
                  <a:moveTo>
                    <a:pt x="43558" y="4445"/>
                  </a:moveTo>
                  <a:cubicBezTo>
                    <a:pt x="41018" y="0"/>
                    <a:pt x="22732" y="1437"/>
                    <a:pt x="16888" y="8255"/>
                  </a:cubicBezTo>
                  <a:cubicBezTo>
                    <a:pt x="0" y="27957"/>
                    <a:pt x="24473" y="32373"/>
                    <a:pt x="32128" y="34925"/>
                  </a:cubicBezTo>
                  <a:cubicBezTo>
                    <a:pt x="41861" y="20325"/>
                    <a:pt x="46098" y="8890"/>
                    <a:pt x="43558" y="4445"/>
                  </a:cubicBez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656" name="Freeform 655"/>
            <p:cNvSpPr/>
            <p:nvPr/>
          </p:nvSpPr>
          <p:spPr>
            <a:xfrm>
              <a:off x="3774062" y="5291455"/>
              <a:ext cx="46098" cy="34925"/>
            </a:xfrm>
            <a:custGeom>
              <a:avLst/>
              <a:gdLst>
                <a:gd name="connsiteX0" fmla="*/ 43558 w 46098"/>
                <a:gd name="connsiteY0" fmla="*/ 4445 h 34925"/>
                <a:gd name="connsiteX1" fmla="*/ 16888 w 46098"/>
                <a:gd name="connsiteY1" fmla="*/ 8255 h 34925"/>
                <a:gd name="connsiteX2" fmla="*/ 32128 w 46098"/>
                <a:gd name="connsiteY2" fmla="*/ 34925 h 34925"/>
                <a:gd name="connsiteX3" fmla="*/ 43558 w 46098"/>
                <a:gd name="connsiteY3" fmla="*/ 4445 h 34925"/>
              </a:gdLst>
              <a:ahLst/>
              <a:cxnLst>
                <a:cxn ang="0">
                  <a:pos x="connsiteX0" y="connsiteY0"/>
                </a:cxn>
                <a:cxn ang="0">
                  <a:pos x="connsiteX1" y="connsiteY1"/>
                </a:cxn>
                <a:cxn ang="0">
                  <a:pos x="connsiteX2" y="connsiteY2"/>
                </a:cxn>
                <a:cxn ang="0">
                  <a:pos x="connsiteX3" y="connsiteY3"/>
                </a:cxn>
              </a:cxnLst>
              <a:rect l="l" t="t" r="r" b="b"/>
              <a:pathLst>
                <a:path w="46098" h="34925">
                  <a:moveTo>
                    <a:pt x="43558" y="4445"/>
                  </a:moveTo>
                  <a:cubicBezTo>
                    <a:pt x="41018" y="0"/>
                    <a:pt x="22732" y="1437"/>
                    <a:pt x="16888" y="8255"/>
                  </a:cubicBezTo>
                  <a:cubicBezTo>
                    <a:pt x="0" y="27957"/>
                    <a:pt x="24473" y="32373"/>
                    <a:pt x="32128" y="34925"/>
                  </a:cubicBezTo>
                  <a:cubicBezTo>
                    <a:pt x="41861" y="20325"/>
                    <a:pt x="46098" y="8890"/>
                    <a:pt x="43558" y="4445"/>
                  </a:cubicBez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661" name="Freeform 660"/>
            <p:cNvSpPr/>
            <p:nvPr/>
          </p:nvSpPr>
          <p:spPr>
            <a:xfrm>
              <a:off x="3823592" y="5272405"/>
              <a:ext cx="46098" cy="34925"/>
            </a:xfrm>
            <a:custGeom>
              <a:avLst/>
              <a:gdLst>
                <a:gd name="connsiteX0" fmla="*/ 43558 w 46098"/>
                <a:gd name="connsiteY0" fmla="*/ 4445 h 34925"/>
                <a:gd name="connsiteX1" fmla="*/ 16888 w 46098"/>
                <a:gd name="connsiteY1" fmla="*/ 8255 h 34925"/>
                <a:gd name="connsiteX2" fmla="*/ 32128 w 46098"/>
                <a:gd name="connsiteY2" fmla="*/ 34925 h 34925"/>
                <a:gd name="connsiteX3" fmla="*/ 43558 w 46098"/>
                <a:gd name="connsiteY3" fmla="*/ 4445 h 34925"/>
              </a:gdLst>
              <a:ahLst/>
              <a:cxnLst>
                <a:cxn ang="0">
                  <a:pos x="connsiteX0" y="connsiteY0"/>
                </a:cxn>
                <a:cxn ang="0">
                  <a:pos x="connsiteX1" y="connsiteY1"/>
                </a:cxn>
                <a:cxn ang="0">
                  <a:pos x="connsiteX2" y="connsiteY2"/>
                </a:cxn>
                <a:cxn ang="0">
                  <a:pos x="connsiteX3" y="connsiteY3"/>
                </a:cxn>
              </a:cxnLst>
              <a:rect l="l" t="t" r="r" b="b"/>
              <a:pathLst>
                <a:path w="46098" h="34925">
                  <a:moveTo>
                    <a:pt x="43558" y="4445"/>
                  </a:moveTo>
                  <a:cubicBezTo>
                    <a:pt x="41018" y="0"/>
                    <a:pt x="22732" y="1437"/>
                    <a:pt x="16888" y="8255"/>
                  </a:cubicBezTo>
                  <a:cubicBezTo>
                    <a:pt x="0" y="27957"/>
                    <a:pt x="24473" y="32373"/>
                    <a:pt x="32128" y="34925"/>
                  </a:cubicBezTo>
                  <a:cubicBezTo>
                    <a:pt x="41861" y="20325"/>
                    <a:pt x="46098" y="8890"/>
                    <a:pt x="43558" y="4445"/>
                  </a:cubicBez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663" name="Freeform 662"/>
            <p:cNvSpPr/>
            <p:nvPr/>
          </p:nvSpPr>
          <p:spPr>
            <a:xfrm>
              <a:off x="3739772" y="5352415"/>
              <a:ext cx="46098" cy="34925"/>
            </a:xfrm>
            <a:custGeom>
              <a:avLst/>
              <a:gdLst>
                <a:gd name="connsiteX0" fmla="*/ 43558 w 46098"/>
                <a:gd name="connsiteY0" fmla="*/ 4445 h 34925"/>
                <a:gd name="connsiteX1" fmla="*/ 16888 w 46098"/>
                <a:gd name="connsiteY1" fmla="*/ 8255 h 34925"/>
                <a:gd name="connsiteX2" fmla="*/ 32128 w 46098"/>
                <a:gd name="connsiteY2" fmla="*/ 34925 h 34925"/>
                <a:gd name="connsiteX3" fmla="*/ 43558 w 46098"/>
                <a:gd name="connsiteY3" fmla="*/ 4445 h 34925"/>
              </a:gdLst>
              <a:ahLst/>
              <a:cxnLst>
                <a:cxn ang="0">
                  <a:pos x="connsiteX0" y="connsiteY0"/>
                </a:cxn>
                <a:cxn ang="0">
                  <a:pos x="connsiteX1" y="connsiteY1"/>
                </a:cxn>
                <a:cxn ang="0">
                  <a:pos x="connsiteX2" y="connsiteY2"/>
                </a:cxn>
                <a:cxn ang="0">
                  <a:pos x="connsiteX3" y="connsiteY3"/>
                </a:cxn>
              </a:cxnLst>
              <a:rect l="l" t="t" r="r" b="b"/>
              <a:pathLst>
                <a:path w="46098" h="34925">
                  <a:moveTo>
                    <a:pt x="43558" y="4445"/>
                  </a:moveTo>
                  <a:cubicBezTo>
                    <a:pt x="41018" y="0"/>
                    <a:pt x="22732" y="1437"/>
                    <a:pt x="16888" y="8255"/>
                  </a:cubicBezTo>
                  <a:cubicBezTo>
                    <a:pt x="0" y="27957"/>
                    <a:pt x="24473" y="32373"/>
                    <a:pt x="32128" y="34925"/>
                  </a:cubicBezTo>
                  <a:cubicBezTo>
                    <a:pt x="41861" y="20325"/>
                    <a:pt x="46098" y="8890"/>
                    <a:pt x="43558" y="4445"/>
                  </a:cubicBez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sp>
          <p:nvSpPr>
            <p:cNvPr id="664" name="Freeform 663"/>
            <p:cNvSpPr/>
            <p:nvPr/>
          </p:nvSpPr>
          <p:spPr>
            <a:xfrm>
              <a:off x="3758822" y="5394325"/>
              <a:ext cx="46098" cy="34925"/>
            </a:xfrm>
            <a:custGeom>
              <a:avLst/>
              <a:gdLst>
                <a:gd name="connsiteX0" fmla="*/ 43558 w 46098"/>
                <a:gd name="connsiteY0" fmla="*/ 4445 h 34925"/>
                <a:gd name="connsiteX1" fmla="*/ 16888 w 46098"/>
                <a:gd name="connsiteY1" fmla="*/ 8255 h 34925"/>
                <a:gd name="connsiteX2" fmla="*/ 32128 w 46098"/>
                <a:gd name="connsiteY2" fmla="*/ 34925 h 34925"/>
                <a:gd name="connsiteX3" fmla="*/ 43558 w 46098"/>
                <a:gd name="connsiteY3" fmla="*/ 4445 h 34925"/>
              </a:gdLst>
              <a:ahLst/>
              <a:cxnLst>
                <a:cxn ang="0">
                  <a:pos x="connsiteX0" y="connsiteY0"/>
                </a:cxn>
                <a:cxn ang="0">
                  <a:pos x="connsiteX1" y="connsiteY1"/>
                </a:cxn>
                <a:cxn ang="0">
                  <a:pos x="connsiteX2" y="connsiteY2"/>
                </a:cxn>
                <a:cxn ang="0">
                  <a:pos x="connsiteX3" y="connsiteY3"/>
                </a:cxn>
              </a:cxnLst>
              <a:rect l="l" t="t" r="r" b="b"/>
              <a:pathLst>
                <a:path w="46098" h="34925">
                  <a:moveTo>
                    <a:pt x="43558" y="4445"/>
                  </a:moveTo>
                  <a:cubicBezTo>
                    <a:pt x="41018" y="0"/>
                    <a:pt x="22732" y="1437"/>
                    <a:pt x="16888" y="8255"/>
                  </a:cubicBezTo>
                  <a:cubicBezTo>
                    <a:pt x="0" y="27957"/>
                    <a:pt x="24473" y="32373"/>
                    <a:pt x="32128" y="34925"/>
                  </a:cubicBezTo>
                  <a:cubicBezTo>
                    <a:pt x="41861" y="20325"/>
                    <a:pt x="46098" y="8890"/>
                    <a:pt x="43558" y="4445"/>
                  </a:cubicBezTo>
                  <a:close/>
                </a:path>
              </a:pathLst>
            </a:custGeom>
            <a:solidFill>
              <a:schemeClr val="bg1">
                <a:lumMod val="5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err="1" smtClean="0">
                <a:solidFill>
                  <a:srgbClr val="000000"/>
                </a:solidFill>
              </a:endParaRPr>
            </a:p>
          </p:txBody>
        </p:sp>
      </p:grpSp>
      <p:cxnSp>
        <p:nvCxnSpPr>
          <p:cNvPr id="678" name="Elbow Connector 677"/>
          <p:cNvCxnSpPr>
            <a:stCxn id="635" idx="3"/>
            <a:endCxn id="526" idx="1"/>
          </p:cNvCxnSpPr>
          <p:nvPr/>
        </p:nvCxnSpPr>
        <p:spPr>
          <a:xfrm flipV="1">
            <a:off x="862577" y="3593136"/>
            <a:ext cx="532821" cy="1837376"/>
          </a:xfrm>
          <a:prstGeom prst="bentConnector3">
            <a:avLst>
              <a:gd name="adj1" fmla="val 50000"/>
            </a:avLst>
          </a:prstGeom>
          <a:ln w="9525">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83" name="TextBox 682"/>
          <p:cNvSpPr txBox="1"/>
          <p:nvPr/>
        </p:nvSpPr>
        <p:spPr>
          <a:xfrm>
            <a:off x="6804248" y="1304925"/>
            <a:ext cx="909223" cy="276999"/>
          </a:xfrm>
          <a:prstGeom prst="rect">
            <a:avLst/>
          </a:prstGeom>
          <a:noFill/>
        </p:spPr>
        <p:txBody>
          <a:bodyPr wrap="none" rtlCol="0">
            <a:spAutoFit/>
          </a:bodyPr>
          <a:lstStyle/>
          <a:p>
            <a:pPr eaLnBrk="1" fontAlgn="auto" hangingPunct="1">
              <a:spcBef>
                <a:spcPts val="0"/>
              </a:spcBef>
              <a:spcAft>
                <a:spcPts val="0"/>
              </a:spcAft>
            </a:pPr>
            <a:r>
              <a:rPr lang="fi-FI" sz="1200" b="1" dirty="0" smtClean="0">
                <a:solidFill>
                  <a:srgbClr val="000000"/>
                </a:solidFill>
                <a:latin typeface="Arial"/>
              </a:rPr>
              <a:t>Off-takers</a:t>
            </a:r>
            <a:endParaRPr lang="en-US" sz="1200" b="1" dirty="0">
              <a:solidFill>
                <a:srgbClr val="000000"/>
              </a:solidFill>
              <a:latin typeface="Arial"/>
            </a:endParaRPr>
          </a:p>
        </p:txBody>
      </p:sp>
      <p:sp>
        <p:nvSpPr>
          <p:cNvPr id="684" name="TextBox 683"/>
          <p:cNvSpPr txBox="1"/>
          <p:nvPr/>
        </p:nvSpPr>
        <p:spPr>
          <a:xfrm>
            <a:off x="0" y="936848"/>
            <a:ext cx="9144000" cy="276999"/>
          </a:xfrm>
          <a:prstGeom prst="rect">
            <a:avLst/>
          </a:prstGeom>
          <a:noFill/>
          <a:ln>
            <a:solidFill>
              <a:schemeClr val="bg1">
                <a:lumMod val="50000"/>
              </a:schemeClr>
            </a:solidFill>
          </a:ln>
        </p:spPr>
        <p:txBody>
          <a:bodyPr wrap="square" rtlCol="0">
            <a:spAutoFit/>
          </a:bodyPr>
          <a:lstStyle/>
          <a:p>
            <a:pPr fontAlgn="auto">
              <a:spcBef>
                <a:spcPts val="0"/>
              </a:spcBef>
              <a:spcAft>
                <a:spcPts val="0"/>
              </a:spcAft>
              <a:tabLst>
                <a:tab pos="1341438" algn="r"/>
                <a:tab pos="3051175" algn="r"/>
                <a:tab pos="5022850" algn="r"/>
                <a:tab pos="6727825" algn="r"/>
                <a:tab pos="8253413" algn="r"/>
              </a:tabLst>
            </a:pPr>
            <a:r>
              <a:rPr lang="fi-FI" sz="1200" b="1" dirty="0" smtClean="0">
                <a:solidFill>
                  <a:srgbClr val="000000"/>
                </a:solidFill>
              </a:rPr>
              <a:t>    SOURCE	                     PROCESS	                              DISTRIBUTION	                                              CONSUMPTION</a:t>
            </a:r>
            <a:endParaRPr lang="en-GB" sz="1200" b="1" dirty="0">
              <a:solidFill>
                <a:srgbClr val="000000"/>
              </a:solidFill>
            </a:endParaRPr>
          </a:p>
        </p:txBody>
      </p:sp>
      <p:sp>
        <p:nvSpPr>
          <p:cNvPr id="685" name="TextBox 684"/>
          <p:cNvSpPr txBox="1"/>
          <p:nvPr/>
        </p:nvSpPr>
        <p:spPr>
          <a:xfrm>
            <a:off x="1419219" y="1633093"/>
            <a:ext cx="4191006" cy="276999"/>
          </a:xfrm>
          <a:prstGeom prst="rect">
            <a:avLst/>
          </a:prstGeom>
          <a:noFill/>
        </p:spPr>
        <p:txBody>
          <a:bodyPr wrap="square" rtlCol="0">
            <a:spAutoFit/>
          </a:bodyPr>
          <a:lstStyle/>
          <a:p>
            <a:pPr eaLnBrk="1" fontAlgn="auto" hangingPunct="1">
              <a:spcBef>
                <a:spcPts val="0"/>
              </a:spcBef>
              <a:spcAft>
                <a:spcPts val="0"/>
              </a:spcAft>
            </a:pPr>
            <a:r>
              <a:rPr lang="fi-FI" sz="1200" dirty="0" smtClean="0">
                <a:solidFill>
                  <a:srgbClr val="FF7300"/>
                </a:solidFill>
                <a:latin typeface="Arial"/>
              </a:rPr>
              <a:t>The small scale liquefaction concepts...</a:t>
            </a:r>
          </a:p>
        </p:txBody>
      </p:sp>
      <p:grpSp>
        <p:nvGrpSpPr>
          <p:cNvPr id="285" name="Group 123"/>
          <p:cNvGrpSpPr>
            <a:grpSpLocks noChangeAspect="1"/>
          </p:cNvGrpSpPr>
          <p:nvPr/>
        </p:nvGrpSpPr>
        <p:grpSpPr>
          <a:xfrm>
            <a:off x="4139952" y="2898064"/>
            <a:ext cx="963725" cy="375715"/>
            <a:chOff x="7148035" y="2601486"/>
            <a:chExt cx="1376755" cy="536744"/>
          </a:xfrm>
        </p:grpSpPr>
        <p:grpSp>
          <p:nvGrpSpPr>
            <p:cNvPr id="286" name="Group 122"/>
            <p:cNvGrpSpPr/>
            <p:nvPr/>
          </p:nvGrpSpPr>
          <p:grpSpPr>
            <a:xfrm>
              <a:off x="7440141" y="2601486"/>
              <a:ext cx="872257" cy="364998"/>
              <a:chOff x="7440141" y="2601486"/>
              <a:chExt cx="872257" cy="364998"/>
            </a:xfrm>
          </p:grpSpPr>
          <p:sp>
            <p:nvSpPr>
              <p:cNvPr id="288" name="Parallelogram 7"/>
              <p:cNvSpPr/>
              <p:nvPr/>
            </p:nvSpPr>
            <p:spPr>
              <a:xfrm>
                <a:off x="7450517" y="2736165"/>
                <a:ext cx="861881" cy="59862"/>
              </a:xfrm>
              <a:prstGeom prst="parallelogram">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a:solidFill>
                    <a:srgbClr val="FFFFFF"/>
                  </a:solidFill>
                </a:endParaRPr>
              </a:p>
            </p:txBody>
          </p:sp>
          <p:sp>
            <p:nvSpPr>
              <p:cNvPr id="289" name="Parallelogram 288"/>
              <p:cNvSpPr/>
              <p:nvPr/>
            </p:nvSpPr>
            <p:spPr>
              <a:xfrm>
                <a:off x="7440141" y="2804226"/>
                <a:ext cx="856386" cy="38491"/>
              </a:xfrm>
              <a:prstGeom prst="parallelogram">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a:solidFill>
                    <a:srgbClr val="FFFFFF"/>
                  </a:solidFill>
                </a:endParaRPr>
              </a:p>
            </p:txBody>
          </p:sp>
          <p:sp>
            <p:nvSpPr>
              <p:cNvPr id="290" name="Rectangle 289"/>
              <p:cNvSpPr/>
              <p:nvPr/>
            </p:nvSpPr>
            <p:spPr>
              <a:xfrm>
                <a:off x="7567241" y="2601486"/>
                <a:ext cx="117656" cy="13467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a:solidFill>
                    <a:srgbClr val="FFFFFF"/>
                  </a:solidFill>
                </a:endParaRPr>
              </a:p>
            </p:txBody>
          </p:sp>
          <p:sp>
            <p:nvSpPr>
              <p:cNvPr id="291" name="Flowchart: Delay 290"/>
              <p:cNvSpPr/>
              <p:nvPr/>
            </p:nvSpPr>
            <p:spPr>
              <a:xfrm rot="16200000">
                <a:off x="7959676" y="2437854"/>
                <a:ext cx="62750" cy="533871"/>
              </a:xfrm>
              <a:prstGeom prst="flowChartDelay">
                <a:avLst/>
              </a:prstGeom>
              <a:solidFill>
                <a:schemeClr val="bg1">
                  <a:lumMod val="9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400" dirty="0">
                  <a:solidFill>
                    <a:srgbClr val="FFFFFF"/>
                  </a:solidFill>
                </a:endParaRPr>
              </a:p>
            </p:txBody>
          </p:sp>
          <p:sp>
            <p:nvSpPr>
              <p:cNvPr id="292" name="TextBox 291"/>
              <p:cNvSpPr txBox="1"/>
              <p:nvPr/>
            </p:nvSpPr>
            <p:spPr>
              <a:xfrm>
                <a:off x="7818821" y="2702671"/>
                <a:ext cx="263902" cy="263813"/>
              </a:xfrm>
              <a:prstGeom prst="rect">
                <a:avLst/>
              </a:prstGeom>
              <a:noFill/>
            </p:spPr>
            <p:txBody>
              <a:bodyPr wrap="none" rtlCol="0">
                <a:spAutoFit/>
              </a:bodyPr>
              <a:lstStyle/>
              <a:p>
                <a:pPr eaLnBrk="1" fontAlgn="auto" hangingPunct="1">
                  <a:spcBef>
                    <a:spcPts val="0"/>
                  </a:spcBef>
                  <a:spcAft>
                    <a:spcPts val="0"/>
                  </a:spcAft>
                </a:pPr>
                <a:endParaRPr lang="en-US" sz="600" b="1" dirty="0">
                  <a:solidFill>
                    <a:srgbClr val="FFFFFF"/>
                  </a:solidFill>
                  <a:latin typeface="Arial"/>
                </a:endParaRPr>
              </a:p>
            </p:txBody>
          </p:sp>
        </p:grpSp>
        <p:sp>
          <p:nvSpPr>
            <p:cNvPr id="287" name="TextBox 286"/>
            <p:cNvSpPr txBox="1"/>
            <p:nvPr/>
          </p:nvSpPr>
          <p:spPr>
            <a:xfrm>
              <a:off x="7148035" y="2874417"/>
              <a:ext cx="1376755" cy="263813"/>
            </a:xfrm>
            <a:prstGeom prst="rect">
              <a:avLst/>
            </a:prstGeom>
            <a:noFill/>
          </p:spPr>
          <p:txBody>
            <a:bodyPr wrap="none" rtlCol="0">
              <a:spAutoFit/>
            </a:bodyPr>
            <a:lstStyle/>
            <a:p>
              <a:pPr algn="ctr" eaLnBrk="1" fontAlgn="auto" hangingPunct="1">
                <a:spcBef>
                  <a:spcPts val="0"/>
                </a:spcBef>
                <a:spcAft>
                  <a:spcPts val="0"/>
                </a:spcAft>
              </a:pPr>
              <a:r>
                <a:rPr lang="fi-FI" sz="600" b="1" dirty="0" smtClean="0">
                  <a:solidFill>
                    <a:srgbClr val="000000"/>
                  </a:solidFill>
                  <a:latin typeface="Arial"/>
                </a:rPr>
                <a:t>Coastal LNG Feeders</a:t>
              </a:r>
            </a:p>
          </p:txBody>
        </p:sp>
      </p:grpSp>
      <p:cxnSp>
        <p:nvCxnSpPr>
          <p:cNvPr id="293" name="Elbow Connector 292"/>
          <p:cNvCxnSpPr>
            <a:stCxn id="110" idx="3"/>
            <a:endCxn id="527" idx="1"/>
          </p:cNvCxnSpPr>
          <p:nvPr/>
        </p:nvCxnSpPr>
        <p:spPr>
          <a:xfrm flipV="1">
            <a:off x="4879810" y="2504546"/>
            <a:ext cx="1091124" cy="1536988"/>
          </a:xfrm>
          <a:prstGeom prst="bentConnector3">
            <a:avLst>
              <a:gd name="adj1" fmla="val 61348"/>
            </a:avLst>
          </a:prstGeom>
          <a:ln>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4" name="Rectangle 243"/>
          <p:cNvSpPr>
            <a:spLocks noChangeArrowheads="1"/>
          </p:cNvSpPr>
          <p:nvPr/>
        </p:nvSpPr>
        <p:spPr bwMode="auto">
          <a:xfrm>
            <a:off x="-27434" y="6085681"/>
            <a:ext cx="7774047" cy="432048"/>
          </a:xfrm>
          <a:prstGeom prst="rect">
            <a:avLst/>
          </a:prstGeom>
          <a:solidFill>
            <a:schemeClr val="tx1">
              <a:alpha val="80000"/>
            </a:schemeClr>
          </a:solidFill>
          <a:ln w="19050" algn="ctr">
            <a:noFill/>
            <a:miter lim="800000"/>
            <a:headEnd/>
            <a:tailEnd/>
          </a:ln>
          <a:effectLst/>
        </p:spPr>
        <p:txBody>
          <a:bodyPr wrap="square" lIns="108000" tIns="44256" rIns="108000" bIns="44256" anchor="ctr"/>
          <a:lstStyle/>
          <a:p>
            <a:pPr algn="ctr" eaLnBrk="0" hangingPunct="0"/>
            <a:r>
              <a:rPr lang="en-GB" sz="1200" b="1" dirty="0" smtClean="0">
                <a:solidFill>
                  <a:srgbClr val="FFFFFF"/>
                </a:solidFill>
                <a:latin typeface="Arial" charset="0"/>
                <a:ea typeface="+mn-ea"/>
                <a:cs typeface="+mn-cs"/>
              </a:rPr>
              <a:t>Our standard offering of liquefaction plants ranges 4 000 – 300 000 TPA</a:t>
            </a:r>
          </a:p>
        </p:txBody>
      </p:sp>
    </p:spTree>
    <p:extLst>
      <p:ext uri="{BB962C8B-B14F-4D97-AF65-F5344CB8AC3E}">
        <p14:creationId xmlns:p14="http://schemas.microsoft.com/office/powerpoint/2010/main" val="2192486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4"/>
                                        </p:tgtEl>
                                        <p:attrNameLst>
                                          <p:attrName>style.visibility</p:attrName>
                                        </p:attrNameLst>
                                      </p:cBhvr>
                                      <p:to>
                                        <p:strVal val="visible"/>
                                      </p:to>
                                    </p:set>
                                    <p:animEffect transition="in" filter="fade">
                                      <p:cBhvr>
                                        <p:cTn id="7" dur="1000"/>
                                        <p:tgtEl>
                                          <p:spTgt spid="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fi-FI" smtClean="0"/>
              <a:t>30  April 2013</a:t>
            </a:r>
            <a:endParaRPr lang="en-GB" dirty="0"/>
          </a:p>
        </p:txBody>
      </p:sp>
      <p:sp>
        <p:nvSpPr>
          <p:cNvPr id="5" name="Footer Placeholder 4"/>
          <p:cNvSpPr>
            <a:spLocks noGrp="1"/>
          </p:cNvSpPr>
          <p:nvPr>
            <p:ph type="ftr" sz="quarter" idx="11"/>
          </p:nvPr>
        </p:nvSpPr>
        <p:spPr/>
        <p:txBody>
          <a:bodyPr/>
          <a:lstStyle/>
          <a:p>
            <a:r>
              <a:rPr lang="en-GB" smtClean="0"/>
              <a:t>POWER PLANTS 2013</a:t>
            </a:r>
            <a:endParaRPr lang="en-GB"/>
          </a:p>
        </p:txBody>
      </p:sp>
      <p:sp>
        <p:nvSpPr>
          <p:cNvPr id="6" name="Slide Number Placeholder 5"/>
          <p:cNvSpPr>
            <a:spLocks noGrp="1"/>
          </p:cNvSpPr>
          <p:nvPr>
            <p:ph type="sldNum" sz="quarter" idx="12"/>
          </p:nvPr>
        </p:nvSpPr>
        <p:spPr/>
        <p:txBody>
          <a:bodyPr/>
          <a:lstStyle/>
          <a:p>
            <a:fld id="{5EA98DCC-AF24-4D7E-8283-D1250E1B7542}" type="slidenum">
              <a:rPr lang="en-GB" smtClean="0"/>
              <a:pPr/>
              <a:t>115</a:t>
            </a:fld>
            <a:endParaRPr lang="en-GB" dirty="0"/>
          </a:p>
        </p:txBody>
      </p:sp>
    </p:spTree>
    <p:extLst>
      <p:ext uri="{BB962C8B-B14F-4D97-AF65-F5344CB8AC3E}">
        <p14:creationId xmlns:p14="http://schemas.microsoft.com/office/powerpoint/2010/main" val="234220357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wartsila corporate 2013">
  <a:themeElements>
    <a:clrScheme name="Wärtsilä">
      <a:dk1>
        <a:srgbClr val="000000"/>
      </a:dk1>
      <a:lt1>
        <a:srgbClr val="FFFFFF"/>
      </a:lt1>
      <a:dk2>
        <a:srgbClr val="737373"/>
      </a:dk2>
      <a:lt2>
        <a:srgbClr val="D9D9D9"/>
      </a:lt2>
      <a:accent1>
        <a:srgbClr val="FF7300"/>
      </a:accent1>
      <a:accent2>
        <a:srgbClr val="000000"/>
      </a:accent2>
      <a:accent3>
        <a:srgbClr val="868686"/>
      </a:accent3>
      <a:accent4>
        <a:srgbClr val="FFAD5E"/>
      </a:accent4>
      <a:accent5>
        <a:srgbClr val="CBCBCB"/>
      </a:accent5>
      <a:accent6>
        <a:srgbClr val="0096D1"/>
      </a:accent6>
      <a:hlink>
        <a:srgbClr val="737373"/>
      </a:hlink>
      <a:folHlink>
        <a:srgbClr val="FF9D4C"/>
      </a:folHlink>
    </a:clrScheme>
    <a:fontScheme name="Wärtsilä">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3"/>
          </a:solidFill>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PPM Template">
  <a:themeElements>
    <a:clrScheme name="Wärtsilä Corporate 1">
      <a:dk1>
        <a:srgbClr val="000000"/>
      </a:dk1>
      <a:lt1>
        <a:srgbClr val="FFFFFF"/>
      </a:lt1>
      <a:dk2>
        <a:srgbClr val="000000"/>
      </a:dk2>
      <a:lt2>
        <a:srgbClr val="D9D9D9"/>
      </a:lt2>
      <a:accent1>
        <a:srgbClr val="FF7300"/>
      </a:accent1>
      <a:accent2>
        <a:srgbClr val="262626"/>
      </a:accent2>
      <a:accent3>
        <a:srgbClr val="FFFFFF"/>
      </a:accent3>
      <a:accent4>
        <a:srgbClr val="000000"/>
      </a:accent4>
      <a:accent5>
        <a:srgbClr val="FFBCAA"/>
      </a:accent5>
      <a:accent6>
        <a:srgbClr val="212121"/>
      </a:accent6>
      <a:hlink>
        <a:srgbClr val="737373"/>
      </a:hlink>
      <a:folHlink>
        <a:srgbClr val="FF9D4C"/>
      </a:folHlink>
    </a:clrScheme>
    <a:fontScheme name="Wärtsilä Corpor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Wärtsilä Corporate 1">
        <a:dk1>
          <a:srgbClr val="000000"/>
        </a:dk1>
        <a:lt1>
          <a:srgbClr val="FFFFFF"/>
        </a:lt1>
        <a:dk2>
          <a:srgbClr val="000000"/>
        </a:dk2>
        <a:lt2>
          <a:srgbClr val="D9D9D9"/>
        </a:lt2>
        <a:accent1>
          <a:srgbClr val="FF7300"/>
        </a:accent1>
        <a:accent2>
          <a:srgbClr val="262626"/>
        </a:accent2>
        <a:accent3>
          <a:srgbClr val="FFFFFF"/>
        </a:accent3>
        <a:accent4>
          <a:srgbClr val="000000"/>
        </a:accent4>
        <a:accent5>
          <a:srgbClr val="FFBCAA"/>
        </a:accent5>
        <a:accent6>
          <a:srgbClr val="212121"/>
        </a:accent6>
        <a:hlink>
          <a:srgbClr val="737373"/>
        </a:hlink>
        <a:folHlink>
          <a:srgbClr val="FF9D4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PPM Template">
  <a:themeElements>
    <a:clrScheme name="Wärtsilä Corporate 1">
      <a:dk1>
        <a:srgbClr val="000000"/>
      </a:dk1>
      <a:lt1>
        <a:srgbClr val="FFFFFF"/>
      </a:lt1>
      <a:dk2>
        <a:srgbClr val="000000"/>
      </a:dk2>
      <a:lt2>
        <a:srgbClr val="D9D9D9"/>
      </a:lt2>
      <a:accent1>
        <a:srgbClr val="FF7300"/>
      </a:accent1>
      <a:accent2>
        <a:srgbClr val="262626"/>
      </a:accent2>
      <a:accent3>
        <a:srgbClr val="FFFFFF"/>
      </a:accent3>
      <a:accent4>
        <a:srgbClr val="000000"/>
      </a:accent4>
      <a:accent5>
        <a:srgbClr val="FFBCAA"/>
      </a:accent5>
      <a:accent6>
        <a:srgbClr val="212121"/>
      </a:accent6>
      <a:hlink>
        <a:srgbClr val="737373"/>
      </a:hlink>
      <a:folHlink>
        <a:srgbClr val="FF9D4C"/>
      </a:folHlink>
    </a:clrScheme>
    <a:fontScheme name="Wärtsilä Corpor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Wärtsilä Corporate 1">
        <a:dk1>
          <a:srgbClr val="000000"/>
        </a:dk1>
        <a:lt1>
          <a:srgbClr val="FFFFFF"/>
        </a:lt1>
        <a:dk2>
          <a:srgbClr val="000000"/>
        </a:dk2>
        <a:lt2>
          <a:srgbClr val="D9D9D9"/>
        </a:lt2>
        <a:accent1>
          <a:srgbClr val="FF7300"/>
        </a:accent1>
        <a:accent2>
          <a:srgbClr val="262626"/>
        </a:accent2>
        <a:accent3>
          <a:srgbClr val="FFFFFF"/>
        </a:accent3>
        <a:accent4>
          <a:srgbClr val="000000"/>
        </a:accent4>
        <a:accent5>
          <a:srgbClr val="FFBCAA"/>
        </a:accent5>
        <a:accent6>
          <a:srgbClr val="212121"/>
        </a:accent6>
        <a:hlink>
          <a:srgbClr val="737373"/>
        </a:hlink>
        <a:folHlink>
          <a:srgbClr val="FF9D4C"/>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IDM_Presentation">
  <a:themeElements>
    <a:clrScheme name="Wärtsilä colors">
      <a:dk1>
        <a:srgbClr val="000000"/>
      </a:dk1>
      <a:lt1>
        <a:srgbClr val="FFFFFF"/>
      </a:lt1>
      <a:dk2>
        <a:srgbClr val="737373"/>
      </a:dk2>
      <a:lt2>
        <a:srgbClr val="D9D9D9"/>
      </a:lt2>
      <a:accent1>
        <a:srgbClr val="FF7300"/>
      </a:accent1>
      <a:accent2>
        <a:srgbClr val="383838"/>
      </a:accent2>
      <a:accent3>
        <a:srgbClr val="C0C0C0"/>
      </a:accent3>
      <a:accent4>
        <a:srgbClr val="999999"/>
      </a:accent4>
      <a:accent5>
        <a:srgbClr val="4C4C4C"/>
      </a:accent5>
      <a:accent6>
        <a:srgbClr val="0096C8"/>
      </a:accent6>
      <a:hlink>
        <a:srgbClr val="737373"/>
      </a:hlink>
      <a:folHlink>
        <a:srgbClr val="FF9D4C"/>
      </a:folHlink>
    </a:clrScheme>
    <a:fontScheme name="Wärtsilä">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D9D9D9"/>
        </a:solidFill>
        <a:ln w="9525">
          <a:solidFill>
            <a:srgbClr val="D9D9D9"/>
          </a:solidFill>
        </a:ln>
      </a:spPr>
      <a:bodyPr rtlCol="0" anchor="ctr"/>
      <a:lstStyle>
        <a:defPPr algn="ct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D9D9D9"/>
      </a:lt2>
      <a:accent1>
        <a:srgbClr val="FF7300"/>
      </a:accent1>
      <a:accent2>
        <a:srgbClr val="262626"/>
      </a:accent2>
      <a:accent3>
        <a:srgbClr val="FFFFFF"/>
      </a:accent3>
      <a:accent4>
        <a:srgbClr val="000000"/>
      </a:accent4>
      <a:accent5>
        <a:srgbClr val="FFBCAA"/>
      </a:accent5>
      <a:accent6>
        <a:srgbClr val="212121"/>
      </a:accent6>
      <a:hlink>
        <a:srgbClr val="737373"/>
      </a:hlink>
      <a:folHlink>
        <a:srgbClr val="FF9D4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D9D9D9"/>
      </a:lt2>
      <a:accent1>
        <a:srgbClr val="FF7300"/>
      </a:accent1>
      <a:accent2>
        <a:srgbClr val="262626"/>
      </a:accent2>
      <a:accent3>
        <a:srgbClr val="FFFFFF"/>
      </a:accent3>
      <a:accent4>
        <a:srgbClr val="000000"/>
      </a:accent4>
      <a:accent5>
        <a:srgbClr val="FFBCAA"/>
      </a:accent5>
      <a:accent6>
        <a:srgbClr val="212121"/>
      </a:accent6>
      <a:hlink>
        <a:srgbClr val="737373"/>
      </a:hlink>
      <a:folHlink>
        <a:srgbClr val="FF9D4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Wärtsilä Corporate 1">
    <a:dk1>
      <a:srgbClr val="000000"/>
    </a:dk1>
    <a:lt1>
      <a:srgbClr val="FFFFFF"/>
    </a:lt1>
    <a:dk2>
      <a:srgbClr val="000000"/>
    </a:dk2>
    <a:lt2>
      <a:srgbClr val="D9D9D9"/>
    </a:lt2>
    <a:accent1>
      <a:srgbClr val="FF7300"/>
    </a:accent1>
    <a:accent2>
      <a:srgbClr val="383838"/>
    </a:accent2>
    <a:accent3>
      <a:srgbClr val="FFFFFF"/>
    </a:accent3>
    <a:accent4>
      <a:srgbClr val="000000"/>
    </a:accent4>
    <a:accent5>
      <a:srgbClr val="FFBCAA"/>
    </a:accent5>
    <a:accent6>
      <a:srgbClr val="323232"/>
    </a:accent6>
    <a:hlink>
      <a:srgbClr val="737373"/>
    </a:hlink>
    <a:folHlink>
      <a:srgbClr val="FF9D4C"/>
    </a:folHlink>
  </a:clrScheme>
  <a:fontScheme name="Wärtsilä Corporate">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WÄRTSILÄ EVENTS">
    <a:dk1>
      <a:srgbClr val="000000"/>
    </a:dk1>
    <a:lt1>
      <a:srgbClr val="FFFFFF"/>
    </a:lt1>
    <a:dk2>
      <a:srgbClr val="464646"/>
    </a:dk2>
    <a:lt2>
      <a:srgbClr val="D9D9D9"/>
    </a:lt2>
    <a:accent1>
      <a:srgbClr val="FF7300"/>
    </a:accent1>
    <a:accent2>
      <a:srgbClr val="383838"/>
    </a:accent2>
    <a:accent3>
      <a:srgbClr val="FDC03B"/>
    </a:accent3>
    <a:accent4>
      <a:srgbClr val="0096C8"/>
    </a:accent4>
    <a:accent5>
      <a:srgbClr val="14508C"/>
    </a:accent5>
    <a:accent6>
      <a:srgbClr val="C8E187"/>
    </a:accent6>
    <a:hlink>
      <a:srgbClr val="F06923"/>
    </a:hlink>
    <a:folHlink>
      <a:srgbClr val="0096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Wärtsilä colors">
    <a:dk1>
      <a:srgbClr val="000000"/>
    </a:dk1>
    <a:lt1>
      <a:srgbClr val="FFFFFF"/>
    </a:lt1>
    <a:dk2>
      <a:srgbClr val="737373"/>
    </a:dk2>
    <a:lt2>
      <a:srgbClr val="D9D9D9"/>
    </a:lt2>
    <a:accent1>
      <a:srgbClr val="FF7300"/>
    </a:accent1>
    <a:accent2>
      <a:srgbClr val="383838"/>
    </a:accent2>
    <a:accent3>
      <a:srgbClr val="C0C0C0"/>
    </a:accent3>
    <a:accent4>
      <a:srgbClr val="999999"/>
    </a:accent4>
    <a:accent5>
      <a:srgbClr val="4C4C4C"/>
    </a:accent5>
    <a:accent6>
      <a:srgbClr val="0096C8"/>
    </a:accent6>
    <a:hlink>
      <a:srgbClr val="737373"/>
    </a:hlink>
    <a:folHlink>
      <a:srgbClr val="FF9D4C"/>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ublishingExpirationDate xmlns="http://schemas.microsoft.com/sharepoint/v3"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0459DEC0ED35542B00498B9BF549E54" ma:contentTypeVersion="1" ma:contentTypeDescription="Create a new document." ma:contentTypeScope="" ma:versionID="24f5b8eef76cce5fe3ec04cad5925dd9">
  <xsd:schema xmlns:xsd="http://www.w3.org/2001/XMLSchema" xmlns:xs="http://www.w3.org/2001/XMLSchema" xmlns:p="http://schemas.microsoft.com/office/2006/metadata/properties" xmlns:ns1="http://schemas.microsoft.com/sharepoint/v3" targetNamespace="http://schemas.microsoft.com/office/2006/metadata/properties" ma:root="true" ma:fieldsID="a447206dab0015f8b9f8924535193e8c"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88A5CA-0CB1-49F1-AA93-677088FCDAAF}">
  <ds:schemaRefs>
    <ds:schemaRef ds:uri="http://schemas.microsoft.com/office/2006/documentManagement/types"/>
    <ds:schemaRef ds:uri="http://schemas.microsoft.com/sharepoint/v3"/>
    <ds:schemaRef ds:uri="http://schemas.microsoft.com/office/2006/metadata/properties"/>
    <ds:schemaRef ds:uri="http://www.w3.org/XML/1998/namespace"/>
    <ds:schemaRef ds:uri="http://purl.org/dc/dcmitype/"/>
    <ds:schemaRef ds:uri="http://purl.org/dc/terms/"/>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E120885E-B6A0-4420-8B33-22ACCDABF2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F7F0086-235A-4639-A7E3-C3513132BE5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14885</TotalTime>
  <Words>7018</Words>
  <Application>Microsoft Office PowerPoint</Application>
  <PresentationFormat>On-screen Show (4:3)</PresentationFormat>
  <Paragraphs>1708</Paragraphs>
  <Slides>115</Slides>
  <Notes>30</Notes>
  <HiddenSlides>14</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115</vt:i4>
      </vt:variant>
    </vt:vector>
  </HeadingPairs>
  <TitlesOfParts>
    <vt:vector size="129" baseType="lpstr">
      <vt:lpstr>Arial Unicode MS</vt:lpstr>
      <vt:lpstr>Arial</vt:lpstr>
      <vt:lpstr>Calibri</vt:lpstr>
      <vt:lpstr>Courier New</vt:lpstr>
      <vt:lpstr>Helvetica</vt:lpstr>
      <vt:lpstr>StarSymbol</vt:lpstr>
      <vt:lpstr>Times New Roman</vt:lpstr>
      <vt:lpstr>Wartsila Stencil</vt:lpstr>
      <vt:lpstr>Wingdings</vt:lpstr>
      <vt:lpstr>Wingdings 2</vt:lpstr>
      <vt:lpstr>wartsila corporate 2013</vt:lpstr>
      <vt:lpstr>PPM Template</vt:lpstr>
      <vt:lpstr>1_PPM Template</vt:lpstr>
      <vt:lpstr>IDM_Presentation</vt:lpstr>
      <vt:lpstr>PowerPoint Presentation</vt:lpstr>
      <vt:lpstr>Agenda</vt:lpstr>
      <vt:lpstr>Wärtsilä Power Plants</vt:lpstr>
      <vt:lpstr>Propuesta de Valor de Wärtsilä Energy Solutions</vt:lpstr>
      <vt:lpstr>Factores y tendencias del Mercado</vt:lpstr>
      <vt:lpstr>Agenda</vt:lpstr>
      <vt:lpstr>Motores Wärtsilä </vt:lpstr>
      <vt:lpstr>Unidades a Gas Natural Wärtsilä 34SG y 50SG</vt:lpstr>
      <vt:lpstr>Unidades a Liquido Wärtsilä 32 y 46</vt:lpstr>
      <vt:lpstr>Unidades a Multi-Combustible Wärtsilä 34DF y 50DF</vt:lpstr>
      <vt:lpstr>Principio de Funcionamiento motores DF y GD</vt:lpstr>
      <vt:lpstr>P&amp;ID representativo de una planta a Fuel Oil y Diesel</vt:lpstr>
      <vt:lpstr>Modos de operación Dual-Fuel</vt:lpstr>
      <vt:lpstr>Rango de Potencia y Tipos de Combustibles</vt:lpstr>
      <vt:lpstr>What is a combined cycle?</vt:lpstr>
      <vt:lpstr>Engine combined cycle technology</vt:lpstr>
      <vt:lpstr>Agenda</vt:lpstr>
      <vt:lpstr>“Smart Power Generation” Optimiza el sistema Energetico</vt:lpstr>
      <vt:lpstr>“Smart Power Generation” – Variables</vt:lpstr>
      <vt:lpstr>Agenda</vt:lpstr>
      <vt:lpstr>Diferentes enfoques para la generación de energía</vt:lpstr>
      <vt:lpstr>Compactos y Eficientes</vt:lpstr>
      <vt:lpstr>Evolución de los Motores Alternativos vs las Turbinas de Gas</vt:lpstr>
      <vt:lpstr>Wärtsilä 34: Un ejemplo de mejoramiento continuo</vt:lpstr>
      <vt:lpstr>Motores Alternativos en el siglo 21</vt:lpstr>
      <vt:lpstr>Operational flexibility vs. electrical efficiency</vt:lpstr>
      <vt:lpstr>Comparación en detalle de las Tecnologías</vt:lpstr>
      <vt:lpstr>Plantas en el rango de los 50 MW</vt:lpstr>
      <vt:lpstr>Eficiencia vs. Temperatura</vt:lpstr>
      <vt:lpstr>Eficiencia de Planta vs Carga</vt:lpstr>
      <vt:lpstr>Plantas en el rango de los 100 MW</vt:lpstr>
      <vt:lpstr>Potencia de Salida de Plant vs. Temperatura Ambiente</vt:lpstr>
      <vt:lpstr>Plantas en el rango de los 360 MW C. Cycle</vt:lpstr>
      <vt:lpstr>PowerPoint Presentation</vt:lpstr>
      <vt:lpstr>PowerPoint Presentation</vt:lpstr>
      <vt:lpstr>Degradation</vt:lpstr>
      <vt:lpstr>Maintenance comparison</vt:lpstr>
      <vt:lpstr>Derribando un mito: La desventaja de densidad de potencia</vt:lpstr>
      <vt:lpstr>Analisis Profundo sobre la Eficiencia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Comparación en Consumo de Agua</vt:lpstr>
      <vt:lpstr>PowerPoint Presentation</vt:lpstr>
      <vt:lpstr>Secuencia de toma de carga para diferentes tipos de plantas</vt:lpstr>
      <vt:lpstr>Secuencia de descarga para diferentes tipos de plantas</vt:lpstr>
      <vt:lpstr>Secuencia de Carga y Descarga en una planta con Wärtsilä 34</vt:lpstr>
      <vt:lpstr>Ciclado en una planta con motores Wärtsilä 34</vt:lpstr>
      <vt:lpstr>Agenda</vt:lpstr>
      <vt:lpstr>Reservas del sistema</vt:lpstr>
      <vt:lpstr>Cómo se estima la reserva necesaria?</vt:lpstr>
      <vt:lpstr>Reserva rotante vs. Reserva no rotante</vt:lpstr>
      <vt:lpstr>Reservas de operación</vt:lpstr>
      <vt:lpstr>Reduciendo costos de reserva</vt:lpstr>
      <vt:lpstr>Impacto en el ciclado de los CC</vt:lpstr>
      <vt:lpstr>Single Point of Failure</vt:lpstr>
      <vt:lpstr>Motores y turbinas - Disponibilidad</vt:lpstr>
      <vt:lpstr>Comparación de costos de generación de energía eléctrica</vt:lpstr>
      <vt:lpstr>PowerPoint Presentation</vt:lpstr>
      <vt:lpstr>True electricity generation cost</vt:lpstr>
      <vt:lpstr>True electricity generation cost - USA</vt:lpstr>
      <vt:lpstr>True electricity generation cost - USA</vt:lpstr>
      <vt:lpstr>True electricity generation cost - EU</vt:lpstr>
      <vt:lpstr>True electricity generation cost - EU</vt:lpstr>
      <vt:lpstr>Agenda</vt:lpstr>
      <vt:lpstr>70 Paises, 160 Locaciones, 11,000 Profesionales</vt:lpstr>
      <vt:lpstr>Base Instalada – Wärtsilä Powering the World*</vt:lpstr>
      <vt:lpstr>Participacion de Mercado de Wärtsilä en 2014</vt:lpstr>
      <vt:lpstr>Participacion de Mercado de 2014, &lt;500 MW </vt:lpstr>
      <vt:lpstr> Wärtsilä Project Management</vt:lpstr>
      <vt:lpstr>¿Que ofrecemos en Civil y Construcción? </vt:lpstr>
      <vt:lpstr>Agenda</vt:lpstr>
      <vt:lpstr>Construcción Modular – 300 MW</vt:lpstr>
      <vt:lpstr>EPC Wärtsilä – 100 MW</vt:lpstr>
      <vt:lpstr>Wärtsilä Cubes</vt:lpstr>
      <vt:lpstr>Wärtsilä Cubes vs. Plantas Standard</vt:lpstr>
      <vt:lpstr>Modularidad x1</vt:lpstr>
      <vt:lpstr>Modularidad x2</vt:lpstr>
      <vt:lpstr>Modularidad x3</vt:lpstr>
      <vt:lpstr>Optimización de espacio</vt:lpstr>
      <vt:lpstr>Wärtsilä Cubes – Interfaces simples</vt:lpstr>
      <vt:lpstr>Construcción simple también</vt:lpstr>
      <vt:lpstr>Continuación</vt:lpstr>
      <vt:lpstr>Indonesia – Instalación de 2 Wärtsilä Gas Cubes</vt:lpstr>
      <vt:lpstr>Wärtsilä Gas Cubes - Performance</vt:lpstr>
      <vt:lpstr>Tiempos de construcción - Cubes</vt:lpstr>
      <vt:lpstr>Agenda</vt:lpstr>
      <vt:lpstr>Nuevo proyecto: Ingeniería básica lista</vt:lpstr>
      <vt:lpstr>1. Planos de planta</vt:lpstr>
      <vt:lpstr>2. Hoja de Performance</vt:lpstr>
      <vt:lpstr>3. Diagramas P&amp;ID</vt:lpstr>
      <vt:lpstr>4. Diagrama unifilar</vt:lpstr>
      <vt:lpstr>5. Mapa de ruidos</vt:lpstr>
      <vt:lpstr>6. Información del generador</vt:lpstr>
      <vt:lpstr>7. Información de edificios</vt:lpstr>
      <vt:lpstr>8. Información para transporte</vt:lpstr>
      <vt:lpstr>9. Documentos de certificación</vt:lpstr>
      <vt:lpstr>11. Propuesta y tareas de O&amp;M</vt:lpstr>
      <vt:lpstr>12. Listado de referencias</vt:lpstr>
      <vt:lpstr>13. Cronograma de obras</vt:lpstr>
      <vt:lpstr>PowerPoint Presentation</vt:lpstr>
      <vt:lpstr>Plantas Flexibles de Carga Base</vt:lpstr>
      <vt:lpstr>Soluciones para la Estabilidad Dinámica de la Red</vt:lpstr>
      <vt:lpstr>Autogeneración Industrial</vt:lpstr>
      <vt:lpstr>Plantas de Generación Flotantes</vt:lpstr>
      <vt:lpstr>Soluciones Wärtsilä para el mercado de Oil &amp; Gas</vt:lpstr>
      <vt:lpstr>Agenda</vt:lpstr>
      <vt:lpstr>LNG como solución de energia descentralizada</vt:lpstr>
      <vt:lpstr>Comparativa entre costos de LNG y LFO</vt:lpstr>
      <vt:lpstr>Solución LNG Wärtsilä</vt:lpstr>
      <vt:lpstr>PowerPoint Presentation</vt:lpstr>
    </vt:vector>
  </TitlesOfParts>
  <Manager>Wärtsilä Corporation</Manager>
  <Company>grow.</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Plants 2013 (Eng)</dc:title>
  <dc:creator>mika kontio / grow.</dc:creator>
  <cp:lastModifiedBy>GGI011</cp:lastModifiedBy>
  <cp:revision>628</cp:revision>
  <cp:lastPrinted>2011-04-04T08:15:54Z</cp:lastPrinted>
  <dcterms:created xsi:type="dcterms:W3CDTF">2006-09-28T10:00:23Z</dcterms:created>
  <dcterms:modified xsi:type="dcterms:W3CDTF">2016-05-30T19:31:06Z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0x010100F0459DEC0ED35542B00498B9BF549E54</vt:lpwstr>
  </property>
</Properties>
</file>